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av" ContentType="audio/wav"/>
  <Default Extension="vml" ContentType="application/vnd.openxmlformats-officedocument.vmlDrawing"/>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2.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0" r:id="rId1"/>
  </p:sldMasterIdLst>
  <p:notesMasterIdLst>
    <p:notesMasterId r:id="rId42"/>
  </p:notesMasterIdLst>
  <p:sldIdLst>
    <p:sldId id="256" r:id="rId2"/>
    <p:sldId id="286" r:id="rId3"/>
    <p:sldId id="292" r:id="rId4"/>
    <p:sldId id="289" r:id="rId5"/>
    <p:sldId id="297" r:id="rId6"/>
    <p:sldId id="301" r:id="rId7"/>
    <p:sldId id="296" r:id="rId8"/>
    <p:sldId id="300" r:id="rId9"/>
    <p:sldId id="288" r:id="rId10"/>
    <p:sldId id="268" r:id="rId11"/>
    <p:sldId id="276" r:id="rId12"/>
    <p:sldId id="304" r:id="rId13"/>
    <p:sldId id="264" r:id="rId14"/>
    <p:sldId id="265" r:id="rId15"/>
    <p:sldId id="257" r:id="rId16"/>
    <p:sldId id="284" r:id="rId17"/>
    <p:sldId id="285" r:id="rId18"/>
    <p:sldId id="258" r:id="rId19"/>
    <p:sldId id="274" r:id="rId20"/>
    <p:sldId id="278" r:id="rId21"/>
    <p:sldId id="282" r:id="rId22"/>
    <p:sldId id="273" r:id="rId23"/>
    <p:sldId id="275" r:id="rId24"/>
    <p:sldId id="269" r:id="rId25"/>
    <p:sldId id="259" r:id="rId26"/>
    <p:sldId id="302" r:id="rId27"/>
    <p:sldId id="298" r:id="rId28"/>
    <p:sldId id="281" r:id="rId29"/>
    <p:sldId id="277" r:id="rId30"/>
    <p:sldId id="279" r:id="rId31"/>
    <p:sldId id="280" r:id="rId32"/>
    <p:sldId id="305" r:id="rId33"/>
    <p:sldId id="293" r:id="rId34"/>
    <p:sldId id="306" r:id="rId35"/>
    <p:sldId id="294" r:id="rId36"/>
    <p:sldId id="295" r:id="rId37"/>
    <p:sldId id="307" r:id="rId38"/>
    <p:sldId id="308" r:id="rId39"/>
    <p:sldId id="283" r:id="rId40"/>
    <p:sldId id="262"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C03BD"/>
    <a:srgbClr val="A5002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9" d="100"/>
          <a:sy n="79" d="100"/>
        </p:scale>
        <p:origin x="-642" y="-78"/>
      </p:cViewPr>
      <p:guideLst>
        <p:guide orient="horz" pos="2160"/>
        <p:guide pos="2880"/>
      </p:guideLst>
    </p:cSldViewPr>
  </p:slideViewPr>
  <p:notesTextViewPr>
    <p:cViewPr>
      <p:scale>
        <a:sx n="1" d="1"/>
        <a:sy n="1" d="1"/>
      </p:scale>
      <p:origin x="0" y="36"/>
    </p:cViewPr>
  </p:notesTextViewPr>
  <p:sorterViewPr>
    <p:cViewPr>
      <p:scale>
        <a:sx n="100" d="100"/>
        <a:sy n="100" d="100"/>
      </p:scale>
      <p:origin x="0" y="361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ser>
          <c:idx val="0"/>
          <c:order val="0"/>
          <c:dLbls>
            <c:dLblPos val="ctr"/>
            <c:showLegendKey val="0"/>
            <c:showVal val="1"/>
            <c:showCatName val="0"/>
            <c:showSerName val="0"/>
            <c:showPercent val="0"/>
            <c:showBubbleSize val="0"/>
            <c:showLeaderLines val="1"/>
          </c:dLbls>
          <c:cat>
            <c:strRef>
              <c:f>Sheet1!$B$3:$B$8</c:f>
              <c:strCache>
                <c:ptCount val="6"/>
                <c:pt idx="0">
                  <c:v>Haemorrhage</c:v>
                </c:pt>
                <c:pt idx="1">
                  <c:v>Hypertension</c:v>
                </c:pt>
                <c:pt idx="2">
                  <c:v>Sepsis/infection</c:v>
                </c:pt>
                <c:pt idx="3">
                  <c:v>Abortion complications</c:v>
                </c:pt>
                <c:pt idx="4">
                  <c:v>Indirect causes</c:v>
                </c:pt>
                <c:pt idx="5">
                  <c:v>Other causes</c:v>
                </c:pt>
              </c:strCache>
            </c:strRef>
          </c:cat>
          <c:val>
            <c:numRef>
              <c:f>Sheet1!$C$3:$C$8</c:f>
              <c:numCache>
                <c:formatCode>General</c:formatCode>
                <c:ptCount val="6"/>
                <c:pt idx="0">
                  <c:v>33.9</c:v>
                </c:pt>
                <c:pt idx="1">
                  <c:v>18</c:v>
                </c:pt>
                <c:pt idx="2">
                  <c:v>9.6999999999999993</c:v>
                </c:pt>
                <c:pt idx="3">
                  <c:v>10</c:v>
                </c:pt>
                <c:pt idx="4">
                  <c:v>16.7</c:v>
                </c:pt>
                <c:pt idx="5">
                  <c:v>11.7</c:v>
                </c:pt>
              </c:numCache>
            </c:numRef>
          </c:val>
        </c:ser>
        <c:dLbls>
          <c:dLblPos val="inEnd"/>
          <c:showLegendKey val="0"/>
          <c:showVal val="1"/>
          <c:showCatName val="0"/>
          <c:showSerName val="0"/>
          <c:showPercent val="0"/>
          <c:showBubbleSize val="0"/>
          <c:showLeaderLines val="1"/>
        </c:dLbls>
        <c:firstSliceAng val="0"/>
      </c:pieChart>
    </c:plotArea>
    <c:legend>
      <c:legendPos val="r"/>
      <c:layout/>
      <c:overlay val="0"/>
    </c:legend>
    <c:plotVisOnly val="1"/>
    <c:dispBlanksAs val="gap"/>
    <c:showDLblsOverMax val="0"/>
  </c:chart>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invertIfNegative val="0"/>
          <c:dLbls>
            <c:dLblPos val="outEnd"/>
            <c:showLegendKey val="0"/>
            <c:showVal val="1"/>
            <c:showCatName val="0"/>
            <c:showSerName val="0"/>
            <c:showPercent val="0"/>
            <c:showBubbleSize val="0"/>
            <c:showLeaderLines val="0"/>
          </c:dLbls>
          <c:cat>
            <c:strRef>
              <c:f>Sheet1!$A$1:$A$2</c:f>
              <c:strCache>
                <c:ptCount val="2"/>
                <c:pt idx="0">
                  <c:v>1980'</c:v>
                </c:pt>
                <c:pt idx="1">
                  <c:v>2008'</c:v>
                </c:pt>
              </c:strCache>
            </c:strRef>
          </c:cat>
          <c:val>
            <c:numRef>
              <c:f>Sheet1!$B$1:$B$2</c:f>
              <c:numCache>
                <c:formatCode>General</c:formatCode>
                <c:ptCount val="2"/>
                <c:pt idx="0">
                  <c:v>526300</c:v>
                </c:pt>
                <c:pt idx="1">
                  <c:v>342900</c:v>
                </c:pt>
              </c:numCache>
            </c:numRef>
          </c:val>
        </c:ser>
        <c:dLbls>
          <c:showLegendKey val="0"/>
          <c:showVal val="0"/>
          <c:showCatName val="0"/>
          <c:showSerName val="0"/>
          <c:showPercent val="0"/>
          <c:showBubbleSize val="0"/>
        </c:dLbls>
        <c:gapWidth val="150"/>
        <c:axId val="66967424"/>
        <c:axId val="66968960"/>
      </c:barChart>
      <c:catAx>
        <c:axId val="66967424"/>
        <c:scaling>
          <c:orientation val="minMax"/>
        </c:scaling>
        <c:delete val="0"/>
        <c:axPos val="b"/>
        <c:majorTickMark val="out"/>
        <c:minorTickMark val="none"/>
        <c:tickLblPos val="nextTo"/>
        <c:crossAx val="66968960"/>
        <c:crosses val="autoZero"/>
        <c:auto val="1"/>
        <c:lblAlgn val="ctr"/>
        <c:lblOffset val="100"/>
        <c:noMultiLvlLbl val="0"/>
      </c:catAx>
      <c:valAx>
        <c:axId val="66968960"/>
        <c:scaling>
          <c:orientation val="minMax"/>
        </c:scaling>
        <c:delete val="0"/>
        <c:axPos val="l"/>
        <c:majorGridlines/>
        <c:title>
          <c:tx>
            <c:rich>
              <a:bodyPr rot="-5400000" vert="horz"/>
              <a:lstStyle/>
              <a:p>
                <a:pPr>
                  <a:defRPr sz="1600"/>
                </a:pPr>
                <a:r>
                  <a:rPr lang="en-US" sz="1600" dirty="0"/>
                  <a:t>Total Maternal Deaths</a:t>
                </a:r>
              </a:p>
            </c:rich>
          </c:tx>
          <c:layout>
            <c:manualLayout>
              <c:xMode val="edge"/>
              <c:yMode val="edge"/>
              <c:x val="6.6554449924851114E-3"/>
              <c:y val="0.26467207089408373"/>
            </c:manualLayout>
          </c:layout>
          <c:overlay val="0"/>
        </c:title>
        <c:numFmt formatCode="General" sourceLinked="1"/>
        <c:majorTickMark val="out"/>
        <c:minorTickMark val="none"/>
        <c:tickLblPos val="nextTo"/>
        <c:crossAx val="66967424"/>
        <c:crosses val="autoZero"/>
        <c:crossBetween val="between"/>
      </c:valAx>
    </c:plotArea>
    <c:plotVisOnly val="1"/>
    <c:dispBlanksAs val="gap"/>
    <c:showDLblsOverMax val="0"/>
  </c:chart>
  <c:externalData r:id="rId1">
    <c:autoUpdate val="0"/>
  </c:externalData>
</c:chartSpace>
</file>

<file path=ppt/drawings/_rels/drawing1.x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0.png"/></Relationships>
</file>

<file path=ppt/drawings/drawing1.xml><?xml version="1.0" encoding="utf-8"?>
<c:userShapes xmlns:c="http://schemas.openxmlformats.org/drawingml/2006/chart">
  <cdr:relSizeAnchor xmlns:cdr="http://schemas.openxmlformats.org/drawingml/2006/chartDrawing">
    <cdr:from>
      <cdr:x>0.69159</cdr:x>
      <cdr:y>0.92278</cdr:y>
    </cdr:from>
    <cdr:to>
      <cdr:x>0.98554</cdr:x>
      <cdr:y>0.97718</cdr:y>
    </cdr:to>
    <cdr:sp macro="" textlink="">
      <cdr:nvSpPr>
        <cdr:cNvPr id="2" name="Rectangle 1"/>
        <cdr:cNvSpPr>
          <a:spLocks xmlns:a="http://schemas.openxmlformats.org/drawingml/2006/main" noChangeArrowheads="1"/>
        </cdr:cNvSpPr>
      </cdr:nvSpPr>
      <cdr:spPr bwMode="auto">
        <a:xfrm xmlns:a="http://schemas.openxmlformats.org/drawingml/2006/main">
          <a:off x="5328592" y="4176465"/>
          <a:ext cx="2264855" cy="246221"/>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cdr:spPr>
      <cdr:txBody>
        <a:bodyPr xmlns:a="http://schemas.openxmlformats.org/drawingml/2006/main" wrap="square">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GB" sz="1000" dirty="0" smtClean="0"/>
            <a:t>Source: WHO Health Report  2008</a:t>
          </a:r>
          <a:endParaRPr lang="en-GB" sz="1000" dirty="0"/>
        </a:p>
      </cdr:txBody>
    </cdr:sp>
  </cdr:relSizeAnchor>
  <cdr:relSizeAnchor xmlns:cdr="http://schemas.openxmlformats.org/drawingml/2006/chartDrawing">
    <cdr:from>
      <cdr:x>0</cdr:x>
      <cdr:y>0</cdr:y>
    </cdr:from>
    <cdr:to>
      <cdr:x>1</cdr:x>
      <cdr:y>1</cdr:y>
    </cdr:to>
    <cdr:pic>
      <cdr:nvPicPr>
        <cdr:cNvPr id="3"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620688"/>
          <a:ext cx="7776864" cy="5688632"/>
        </a:xfrm>
        <a:prstGeom xmlns:a="http://schemas.openxmlformats.org/drawingml/2006/main" prst="rect">
          <a:avLst/>
        </a:prstGeom>
      </cdr:spPr>
    </cdr:pic>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83682BA-600C-4CEF-A32E-4E7C3BA00C9D}" type="datetimeFigureOut">
              <a:rPr lang="en-GB" smtClean="0"/>
              <a:t>29/11/2011</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5A00477-5FAA-4348-AB06-949BA557D065}" type="slidenum">
              <a:rPr lang="en-GB" smtClean="0"/>
              <a:t>‹#›</a:t>
            </a:fld>
            <a:endParaRPr lang="en-GB" dirty="0"/>
          </a:p>
        </p:txBody>
      </p:sp>
    </p:spTree>
    <p:extLst>
      <p:ext uri="{BB962C8B-B14F-4D97-AF65-F5344CB8AC3E}">
        <p14:creationId xmlns:p14="http://schemas.microsoft.com/office/powerpoint/2010/main" val="32961616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guttmacher.org/pubs/fb_IAW.html#r3"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guttmacher.org/pubs/fb_IAW.html#r1"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dirty="0" smtClean="0"/>
              <a:t>Define abortion. i.e. Termination of pregnancy before foetal viability.</a:t>
            </a:r>
            <a:endParaRPr lang="en-GB" sz="1800" dirty="0"/>
          </a:p>
        </p:txBody>
      </p:sp>
      <p:sp>
        <p:nvSpPr>
          <p:cNvPr id="4" name="Slide Number Placeholder 3"/>
          <p:cNvSpPr>
            <a:spLocks noGrp="1"/>
          </p:cNvSpPr>
          <p:nvPr>
            <p:ph type="sldNum" sz="quarter" idx="10"/>
          </p:nvPr>
        </p:nvSpPr>
        <p:spPr/>
        <p:txBody>
          <a:bodyPr/>
          <a:lstStyle/>
          <a:p>
            <a:fld id="{E5A00477-5FAA-4348-AB06-949BA557D065}" type="slidenum">
              <a:rPr lang="en-GB" smtClean="0"/>
              <a:t>1</a:t>
            </a:fld>
            <a:endParaRPr lang="en-GB" dirty="0"/>
          </a:p>
        </p:txBody>
      </p:sp>
    </p:spTree>
    <p:extLst>
      <p:ext uri="{BB962C8B-B14F-4D97-AF65-F5344CB8AC3E}">
        <p14:creationId xmlns:p14="http://schemas.microsoft.com/office/powerpoint/2010/main" val="13693207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dirty="0" smtClean="0"/>
              <a:t>“Legal”</a:t>
            </a:r>
            <a:r>
              <a:rPr lang="en-GB" sz="1800" baseline="0" dirty="0" smtClean="0"/>
              <a:t> and “illegal” abortion is legal language. Medical language is “safe” and “unsafe”. Generally speaking, abortion performed by trained medical people is safe, but most safe are those performed in a legal environment.</a:t>
            </a:r>
          </a:p>
          <a:p>
            <a:endParaRPr lang="en-GB" sz="1200" baseline="0" dirty="0" smtClean="0"/>
          </a:p>
          <a:p>
            <a:r>
              <a:rPr lang="en-GB" sz="1800" baseline="0" dirty="0" smtClean="0"/>
              <a:t>Least safe is abortion performed by untrained persons in an illegal environment.</a:t>
            </a:r>
          </a:p>
          <a:p>
            <a:endParaRPr lang="en-GB" sz="1200" baseline="0" dirty="0" smtClean="0"/>
          </a:p>
          <a:p>
            <a:r>
              <a:rPr lang="en-GB" sz="1800" baseline="0" dirty="0" smtClean="0"/>
              <a:t>SLIDE</a:t>
            </a:r>
            <a:endParaRPr lang="en-GB" sz="1800" dirty="0"/>
          </a:p>
        </p:txBody>
      </p:sp>
      <p:sp>
        <p:nvSpPr>
          <p:cNvPr id="4" name="Slide Number Placeholder 3"/>
          <p:cNvSpPr>
            <a:spLocks noGrp="1"/>
          </p:cNvSpPr>
          <p:nvPr>
            <p:ph type="sldNum" sz="quarter" idx="10"/>
          </p:nvPr>
        </p:nvSpPr>
        <p:spPr/>
        <p:txBody>
          <a:bodyPr/>
          <a:lstStyle/>
          <a:p>
            <a:fld id="{E5A00477-5FAA-4348-AB06-949BA557D065}" type="slidenum">
              <a:rPr lang="en-GB" smtClean="0"/>
              <a:t>10</a:t>
            </a:fld>
            <a:endParaRPr lang="en-GB" dirty="0"/>
          </a:p>
        </p:txBody>
      </p:sp>
    </p:spTree>
    <p:extLst>
      <p:ext uri="{BB962C8B-B14F-4D97-AF65-F5344CB8AC3E}">
        <p14:creationId xmlns:p14="http://schemas.microsoft.com/office/powerpoint/2010/main" val="39509627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E014B8A-FFB2-44CD-98F0-48FF773EF9D0}" type="slidenum">
              <a:rPr lang="en-US" smtClean="0"/>
              <a:pPr eaLnBrk="1" hangingPunct="1"/>
              <a:t>11</a:t>
            </a:fld>
            <a:endParaRPr lang="en-US" dirty="0" smtClean="0"/>
          </a:p>
        </p:txBody>
      </p:sp>
      <p:sp>
        <p:nvSpPr>
          <p:cNvPr id="9421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GB" b="1" dirty="0" smtClean="0"/>
              <a:t>Speaker’s notes:</a:t>
            </a:r>
          </a:p>
          <a:p>
            <a:pPr eaLnBrk="1" hangingPunct="1"/>
            <a:endParaRPr lang="en-GB" sz="1200" b="0" dirty="0" smtClean="0"/>
          </a:p>
          <a:p>
            <a:pPr eaLnBrk="1" hangingPunct="1"/>
            <a:r>
              <a:rPr lang="en-GB" sz="1800" b="0" dirty="0" smtClean="0"/>
              <a:t>Evidence from countries with restrictive laws shows that women use a large variety of methods to end unwanted pregnancies, including eating and drinking noxious  substances, using herbs and roots, inserting sharp sticks, wires and branches into themselves, and taking overdoses of medications. </a:t>
            </a:r>
          </a:p>
          <a:p>
            <a:pPr eaLnBrk="1" hangingPunct="1"/>
            <a:endParaRPr lang="en-GB" sz="1200" b="0" dirty="0" smtClean="0"/>
          </a:p>
          <a:p>
            <a:pPr eaLnBrk="1" hangingPunct="1"/>
            <a:r>
              <a:rPr lang="en-GB" sz="1800" b="0" dirty="0" smtClean="0"/>
              <a:t>Other women use methods like hitting their  bellies, jumping and falling on their stomachs.</a:t>
            </a:r>
          </a:p>
          <a:p>
            <a:pPr eaLnBrk="1" hangingPunct="1"/>
            <a:endParaRPr lang="en-GB" sz="1200" b="0" dirty="0" smtClean="0"/>
          </a:p>
          <a:p>
            <a:pPr eaLnBrk="1" hangingPunct="1"/>
            <a:r>
              <a:rPr lang="en-GB" sz="1800" b="0" dirty="0" smtClean="0"/>
              <a:t>Among the Maasai in Kenya the old women jump on the stomach of the pregnant girl or woman if a pregnancy is considered undesirable: such</a:t>
            </a:r>
            <a:r>
              <a:rPr lang="en-GB" sz="1800" b="0" baseline="0" dirty="0" smtClean="0"/>
              <a:t> as f</a:t>
            </a:r>
            <a:r>
              <a:rPr lang="en-GB" sz="1800" b="0" dirty="0" smtClean="0"/>
              <a:t>rom rape, incest, or too close to previous birth.</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dirty="0" smtClean="0"/>
              <a:t>This slide is a schematic assessment</a:t>
            </a:r>
            <a:r>
              <a:rPr lang="en-GB" sz="1800" baseline="0" dirty="0" smtClean="0"/>
              <a:t> of unsafe abortion as a public heath problem and the need to address it.</a:t>
            </a:r>
            <a:endParaRPr lang="en-GB" sz="1800" dirty="0"/>
          </a:p>
        </p:txBody>
      </p:sp>
      <p:sp>
        <p:nvSpPr>
          <p:cNvPr id="4" name="Slide Number Placeholder 3"/>
          <p:cNvSpPr>
            <a:spLocks noGrp="1"/>
          </p:cNvSpPr>
          <p:nvPr>
            <p:ph type="sldNum" sz="quarter" idx="10"/>
          </p:nvPr>
        </p:nvSpPr>
        <p:spPr/>
        <p:txBody>
          <a:bodyPr/>
          <a:lstStyle/>
          <a:p>
            <a:fld id="{60F72CD4-950D-4EE2-91F6-50EE6F80A6B8}" type="slidenum">
              <a:rPr lang="en-GB" smtClean="0"/>
              <a:t>12</a:t>
            </a:fld>
            <a:endParaRPr lang="en-GB" dirty="0"/>
          </a:p>
        </p:txBody>
      </p:sp>
    </p:spTree>
    <p:extLst>
      <p:ext uri="{BB962C8B-B14F-4D97-AF65-F5344CB8AC3E}">
        <p14:creationId xmlns:p14="http://schemas.microsoft.com/office/powerpoint/2010/main" val="2233329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dirty="0" smtClean="0"/>
              <a:t>Speaker’s notes:</a:t>
            </a:r>
          </a:p>
          <a:p>
            <a:endParaRPr lang="en-US" b="1" dirty="0" smtClean="0"/>
          </a:p>
          <a:p>
            <a:r>
              <a:rPr lang="en-US" sz="1800" dirty="0"/>
              <a:t>The study was very comprehensive and should therefore give us a reliable information on the magnitude of the unsafe abortion problem in Malawi</a:t>
            </a:r>
            <a:r>
              <a:rPr lang="en-US" sz="1800" dirty="0" smtClean="0"/>
              <a:t>.</a:t>
            </a:r>
          </a:p>
          <a:p>
            <a:endParaRPr lang="en-US" sz="1200" dirty="0" smtClean="0"/>
          </a:p>
          <a:p>
            <a:r>
              <a:rPr lang="en-US" sz="1800" dirty="0" smtClean="0"/>
              <a:t>SLIDE</a:t>
            </a:r>
            <a:endParaRPr lang="en-US" sz="1800" dirty="0"/>
          </a:p>
        </p:txBody>
      </p:sp>
      <p:sp>
        <p:nvSpPr>
          <p:cNvPr id="4" name="Slide Number Placeholder 3"/>
          <p:cNvSpPr>
            <a:spLocks noGrp="1"/>
          </p:cNvSpPr>
          <p:nvPr>
            <p:ph type="sldNum" sz="quarter" idx="5"/>
          </p:nvPr>
        </p:nvSpPr>
        <p:spPr/>
        <p:txBody>
          <a:bodyPr/>
          <a:lstStyle/>
          <a:p>
            <a:pPr>
              <a:defRPr/>
            </a:pPr>
            <a:fld id="{18839F81-8C45-4D40-8604-C4DFAB6CB771}" type="slidenum">
              <a:rPr lang="en-US" smtClean="0"/>
              <a:pPr>
                <a:defRPr/>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z="1800" b="1" dirty="0"/>
              <a:t>Speaker’s notes</a:t>
            </a:r>
            <a:r>
              <a:rPr lang="en-US" sz="1800" b="1" dirty="0" smtClean="0"/>
              <a:t>:</a:t>
            </a:r>
          </a:p>
          <a:p>
            <a:pPr eaLnBrk="1" hangingPunct="1">
              <a:spcBef>
                <a:spcPct val="0"/>
              </a:spcBef>
            </a:pPr>
            <a:endParaRPr lang="en-US" sz="1200" b="1" dirty="0"/>
          </a:p>
          <a:p>
            <a:pPr eaLnBrk="1" hangingPunct="1">
              <a:spcBef>
                <a:spcPct val="0"/>
              </a:spcBef>
            </a:pPr>
            <a:r>
              <a:rPr lang="en-US" sz="1800" dirty="0"/>
              <a:t>Categories of abortion complication severity were adapted from previous studies in South Africa and Kenya.  Severe complications included having </a:t>
            </a:r>
            <a:r>
              <a:rPr lang="en-US" sz="1800" dirty="0" smtClean="0"/>
              <a:t>(1) a </a:t>
            </a:r>
            <a:r>
              <a:rPr lang="en-US" sz="1800" dirty="0"/>
              <a:t>temperature &gt;37.9° C, </a:t>
            </a:r>
            <a:r>
              <a:rPr lang="en-US" sz="1800" dirty="0" smtClean="0"/>
              <a:t>(2) organ </a:t>
            </a:r>
            <a:r>
              <a:rPr lang="en-US" sz="1800" dirty="0"/>
              <a:t>or system failure, </a:t>
            </a:r>
            <a:r>
              <a:rPr lang="en-US" sz="1800" dirty="0" smtClean="0"/>
              <a:t>(3) generalized </a:t>
            </a:r>
            <a:r>
              <a:rPr lang="en-US" sz="1800" dirty="0"/>
              <a:t>peritonitis, </a:t>
            </a:r>
            <a:r>
              <a:rPr lang="en-US" sz="1800" dirty="0" smtClean="0"/>
              <a:t>(4) pulse </a:t>
            </a:r>
            <a:r>
              <a:rPr lang="en-US" sz="1800" dirty="0"/>
              <a:t>&gt;119 beats/minute, </a:t>
            </a:r>
            <a:r>
              <a:rPr lang="en-US" sz="1800" dirty="0" smtClean="0"/>
              <a:t>(5) evidence </a:t>
            </a:r>
            <a:r>
              <a:rPr lang="en-US" sz="1800" dirty="0"/>
              <a:t>of foreign-body or mechanical injury, shock or death. </a:t>
            </a:r>
            <a:endParaRPr lang="en-US" sz="1800" dirty="0" smtClean="0"/>
          </a:p>
          <a:p>
            <a:pPr eaLnBrk="1" hangingPunct="1">
              <a:spcBef>
                <a:spcPct val="0"/>
              </a:spcBef>
            </a:pPr>
            <a:endParaRPr lang="en-US" sz="1200" dirty="0" smtClean="0"/>
          </a:p>
          <a:p>
            <a:pPr eaLnBrk="1" hangingPunct="1">
              <a:spcBef>
                <a:spcPct val="0"/>
              </a:spcBef>
            </a:pPr>
            <a:r>
              <a:rPr lang="en-US" sz="1800" dirty="0" smtClean="0"/>
              <a:t>Moderate </a:t>
            </a:r>
            <a:r>
              <a:rPr lang="en-US" sz="1800" dirty="0"/>
              <a:t>complications included a temperature between 37.3-37.9°C, localized peritonitis or offensive products</a:t>
            </a:r>
            <a:r>
              <a:rPr lang="en-US" sz="1800" dirty="0" smtClean="0"/>
              <a:t>.</a:t>
            </a:r>
            <a:endParaRPr lang="en-US" sz="1800" dirty="0"/>
          </a:p>
          <a:p>
            <a:pPr eaLnBrk="1" hangingPunct="1">
              <a:spcBef>
                <a:spcPct val="0"/>
              </a:spcBef>
            </a:pPr>
            <a:endParaRPr lang="en-US" sz="1200" dirty="0"/>
          </a:p>
          <a:p>
            <a:pPr eaLnBrk="1" hangingPunct="1">
              <a:spcBef>
                <a:spcPct val="0"/>
              </a:spcBef>
            </a:pPr>
            <a:r>
              <a:rPr lang="en-US" sz="1800" dirty="0" smtClean="0"/>
              <a:t>SLIDE</a:t>
            </a:r>
            <a:endParaRPr lang="en-US" dirty="0" smtClean="0"/>
          </a:p>
        </p:txBody>
      </p:sp>
      <p:sp>
        <p:nvSpPr>
          <p:cNvPr id="450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F4265FC-5115-432E-B94B-05B6C82F205A}" type="slidenum">
              <a:rPr lang="en-US" smtClean="0"/>
              <a:pPr fontAlgn="base">
                <a:spcBef>
                  <a:spcPct val="0"/>
                </a:spcBef>
                <a:spcAft>
                  <a:spcPct val="0"/>
                </a:spcAft>
                <a:defRPr/>
              </a:pPr>
              <a:t>14</a:t>
            </a:fld>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sz="1200" b="1" dirty="0" smtClean="0"/>
              <a:t>Speaker’s notes:</a:t>
            </a:r>
          </a:p>
          <a:p>
            <a:pPr eaLnBrk="1" hangingPunct="1"/>
            <a:endParaRPr lang="en-US" sz="1200" dirty="0" smtClean="0"/>
          </a:p>
          <a:p>
            <a:pPr eaLnBrk="1" hangingPunct="1"/>
            <a:r>
              <a:rPr lang="en-US" sz="1800" dirty="0" smtClean="0"/>
              <a:t>SLIDE</a:t>
            </a:r>
          </a:p>
          <a:p>
            <a:pPr eaLnBrk="1" hangingPunct="1"/>
            <a:endParaRPr lang="en-US" sz="1200" dirty="0" smtClean="0"/>
          </a:p>
          <a:p>
            <a:pPr eaLnBrk="1" hangingPunct="1"/>
            <a:r>
              <a:rPr lang="en-US" sz="1800" dirty="0" smtClean="0"/>
              <a:t>A study done in 2004 revealed that among the 15-19 year olds 39% of the females and 35% of the males reported having a close friend or friends who had ever tried to end a pregnancy compared with 19% of females and 20% of the males aged 12-14 (Munthali et al, 2006).</a:t>
            </a:r>
          </a:p>
          <a:p>
            <a:pPr eaLnBrk="1" hangingPunct="1"/>
            <a:endParaRPr lang="en-US" sz="1200" dirty="0" smtClean="0"/>
          </a:p>
          <a:p>
            <a:pPr eaLnBrk="1" hangingPunct="1"/>
            <a:r>
              <a:rPr lang="en-US" sz="1800" dirty="0" smtClean="0"/>
              <a:t>About 25% unsafe abortions in Africa are among adolescents [Shah and Ahman (2004)]</a:t>
            </a:r>
          </a:p>
          <a:p>
            <a:endParaRPr lang="en-US" sz="1200" dirty="0" smtClean="0"/>
          </a:p>
          <a:p>
            <a:r>
              <a:rPr lang="en-US" sz="1800" dirty="0" smtClean="0"/>
              <a:t>One headmaster in Mangochi reported 54 girls dropped from primary school in 2009 in his one school alone.</a:t>
            </a:r>
          </a:p>
        </p:txBody>
      </p:sp>
      <p:sp>
        <p:nvSpPr>
          <p:cNvPr id="4" name="Slide Number Placeholder 3"/>
          <p:cNvSpPr>
            <a:spLocks noGrp="1"/>
          </p:cNvSpPr>
          <p:nvPr>
            <p:ph type="sldNum" sz="quarter" idx="10"/>
          </p:nvPr>
        </p:nvSpPr>
        <p:spPr/>
        <p:txBody>
          <a:bodyPr/>
          <a:lstStyle/>
          <a:p>
            <a:fld id="{E5A00477-5FAA-4348-AB06-949BA557D065}" type="slidenum">
              <a:rPr lang="en-GB" smtClean="0"/>
              <a:t>15</a:t>
            </a:fld>
            <a:endParaRPr lang="en-GB" dirty="0"/>
          </a:p>
        </p:txBody>
      </p:sp>
    </p:spTree>
    <p:extLst>
      <p:ext uri="{BB962C8B-B14F-4D97-AF65-F5344CB8AC3E}">
        <p14:creationId xmlns:p14="http://schemas.microsoft.com/office/powerpoint/2010/main" val="17923801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dirty="0" smtClean="0"/>
              <a:t>Speaker’s notes:</a:t>
            </a:r>
          </a:p>
          <a:p>
            <a:endParaRPr lang="en-US" dirty="0" smtClean="0"/>
          </a:p>
          <a:p>
            <a:r>
              <a:rPr lang="en-US" sz="1800" dirty="0" smtClean="0"/>
              <a:t>SLIDE</a:t>
            </a:r>
          </a:p>
          <a:p>
            <a:endParaRPr lang="en-US" sz="1200" dirty="0" smtClean="0"/>
          </a:p>
          <a:p>
            <a:r>
              <a:rPr lang="en-US" sz="1800" dirty="0" smtClean="0"/>
              <a:t>Only (1) Chile, (3) El Salvador and (3) Nicaragua have laws that explicitly prohibit abortion even when a woman’s life is threatened by the pregnancy. </a:t>
            </a:r>
          </a:p>
          <a:p>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Canada</a:t>
            </a:r>
            <a:r>
              <a:rPr lang="en-US" sz="1800" baseline="0" dirty="0" smtClean="0"/>
              <a:t> has no abortion law. It was repealed by the Supreme Court on the rationale that abortion is a medical issue and if govt does not regulate C/S by law why should there be a law on abortion. </a:t>
            </a:r>
            <a:r>
              <a:rPr lang="en-US" sz="1800" dirty="0" smtClean="0"/>
              <a:t>Abortion services are regulated by the </a:t>
            </a:r>
            <a:r>
              <a:rPr lang="en-US" sz="1800" i="1" dirty="0" smtClean="0"/>
              <a:t>Canada Health Act </a:t>
            </a:r>
            <a:r>
              <a:rPr lang="en-US" sz="1800" i="0" dirty="0" smtClean="0"/>
              <a:t>without legal restrictions.</a:t>
            </a:r>
          </a:p>
          <a:p>
            <a:endParaRPr lang="en-US" sz="1200" dirty="0" smtClean="0"/>
          </a:p>
          <a:p>
            <a:r>
              <a:rPr lang="en-US" sz="1000" b="1" dirty="0" smtClean="0"/>
              <a:t>For a list of countries’ abortion laws go to http://www.reproductiverights.org/pdf/pub_fac_abortionlaws.pdf</a:t>
            </a:r>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76C812C-ED20-4616-842A-1082560A8025}" type="slidenum">
              <a:rPr lang="en-US" smtClean="0"/>
              <a:pPr eaLnBrk="1" hangingPunct="1"/>
              <a:t>16</a:t>
            </a:fld>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b="1" dirty="0" smtClean="0"/>
              <a:t>Speaker’s notes:</a:t>
            </a:r>
          </a:p>
          <a:p>
            <a:pPr eaLnBrk="1" hangingPunct="1">
              <a:spcBef>
                <a:spcPct val="0"/>
              </a:spcBef>
            </a:pPr>
            <a:endParaRPr lang="en-US" dirty="0" smtClean="0"/>
          </a:p>
          <a:p>
            <a:pPr eaLnBrk="1" hangingPunct="1">
              <a:spcBef>
                <a:spcPct val="0"/>
              </a:spcBef>
            </a:pPr>
            <a:r>
              <a:rPr lang="en-US" sz="1800" dirty="0" smtClean="0"/>
              <a:t>SLIDE</a:t>
            </a:r>
          </a:p>
          <a:p>
            <a:pPr eaLnBrk="1" hangingPunct="1">
              <a:spcBef>
                <a:spcPct val="0"/>
              </a:spcBef>
            </a:pPr>
            <a:endParaRPr lang="en-US" sz="1200" dirty="0" smtClean="0"/>
          </a:p>
          <a:p>
            <a:pPr eaLnBrk="1" hangingPunct="1">
              <a:spcBef>
                <a:spcPct val="0"/>
              </a:spcBef>
            </a:pPr>
            <a:r>
              <a:rPr lang="en-US" sz="1800" dirty="0" smtClean="0"/>
              <a:t>Only in South Africa is abortion included in the criminal law.  Most abortions are legal in Tunisia and South Africa.</a:t>
            </a:r>
          </a:p>
          <a:p>
            <a:pPr eaLnBrk="1" hangingPunct="1">
              <a:spcBef>
                <a:spcPct val="0"/>
              </a:spcBef>
            </a:pPr>
            <a:endParaRPr lang="en-US" sz="1200" dirty="0" smtClean="0"/>
          </a:p>
          <a:p>
            <a:pPr eaLnBrk="1" hangingPunct="1">
              <a:spcBef>
                <a:spcPct val="0"/>
              </a:spcBef>
            </a:pPr>
            <a:r>
              <a:rPr lang="en-US" sz="1800" dirty="0" smtClean="0"/>
              <a:t>In Ghana and Zambia, most abortions are legal under grounds of mental health.</a:t>
            </a:r>
          </a:p>
          <a:p>
            <a:pPr eaLnBrk="1" hangingPunct="1">
              <a:spcBef>
                <a:spcPct val="0"/>
              </a:spcBef>
            </a:pPr>
            <a:endParaRPr lang="en-US" sz="1200" dirty="0" smtClean="0"/>
          </a:p>
          <a:p>
            <a:pPr eaLnBrk="1" hangingPunct="1">
              <a:spcBef>
                <a:spcPct val="0"/>
              </a:spcBef>
            </a:pPr>
            <a:r>
              <a:rPr lang="en-US" sz="1800" dirty="0" smtClean="0"/>
              <a:t>A good abortion law must be accompanied by government effort to roll out safe services.  This is happening in Ghana and Zambia.</a:t>
            </a:r>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05C1A5E-6611-4F21-ADB0-E1309E02E95B}" type="slidenum">
              <a:rPr lang="en-US" smtClean="0"/>
              <a:pPr eaLnBrk="1" hangingPunct="1"/>
              <a:t>17</a:t>
            </a:fld>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dirty="0" smtClean="0"/>
              <a:t>Inducing</a:t>
            </a:r>
            <a:r>
              <a:rPr lang="en-GB" sz="1800" baseline="0" dirty="0" smtClean="0"/>
              <a:t> abortion is illegal in Malawi except where the life of the mother is threatened and at least 2 doctors are to certify that such a situation exists.</a:t>
            </a:r>
          </a:p>
          <a:p>
            <a:endParaRPr lang="en-GB" sz="1200" baseline="0" dirty="0" smtClean="0"/>
          </a:p>
          <a:p>
            <a:r>
              <a:rPr lang="en-GB" sz="1800" baseline="0" dirty="0" smtClean="0"/>
              <a:t>SLIDE</a:t>
            </a:r>
            <a:endParaRPr lang="en-GB" sz="1800" dirty="0"/>
          </a:p>
        </p:txBody>
      </p:sp>
      <p:sp>
        <p:nvSpPr>
          <p:cNvPr id="4" name="Slide Number Placeholder 3"/>
          <p:cNvSpPr>
            <a:spLocks noGrp="1"/>
          </p:cNvSpPr>
          <p:nvPr>
            <p:ph type="sldNum" sz="quarter" idx="10"/>
          </p:nvPr>
        </p:nvSpPr>
        <p:spPr/>
        <p:txBody>
          <a:bodyPr/>
          <a:lstStyle/>
          <a:p>
            <a:fld id="{E5A00477-5FAA-4348-AB06-949BA557D065}" type="slidenum">
              <a:rPr lang="en-GB" smtClean="0"/>
              <a:t>18</a:t>
            </a:fld>
            <a:endParaRPr lang="en-GB" dirty="0"/>
          </a:p>
        </p:txBody>
      </p:sp>
    </p:spTree>
    <p:extLst>
      <p:ext uri="{BB962C8B-B14F-4D97-AF65-F5344CB8AC3E}">
        <p14:creationId xmlns:p14="http://schemas.microsoft.com/office/powerpoint/2010/main" val="8692474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590752" indent="-509052"/>
            <a:r>
              <a:rPr lang="en-US" b="1" dirty="0" smtClean="0"/>
              <a:t>Speaker’s notes:</a:t>
            </a:r>
          </a:p>
          <a:p>
            <a:pPr marL="590752" indent="-509052"/>
            <a:endParaRPr lang="en-US" b="1" dirty="0" smtClean="0"/>
          </a:p>
          <a:p>
            <a:pPr marL="590752" indent="-509052" algn="just"/>
            <a:r>
              <a:rPr lang="en-US" sz="1600" dirty="0">
                <a:cs typeface="Times New Roman" pitchFamily="18" charset="0"/>
              </a:rPr>
              <a:t>Here is an example of a politician who died for what he believed in. He however in the process </a:t>
            </a:r>
            <a:r>
              <a:rPr lang="en-US" sz="1600" dirty="0" smtClean="0">
                <a:cs typeface="Times New Roman" pitchFamily="18" charset="0"/>
              </a:rPr>
              <a:t>made </a:t>
            </a:r>
            <a:r>
              <a:rPr lang="en-US" sz="1600" dirty="0">
                <a:cs typeface="Times New Roman" pitchFamily="18" charset="0"/>
              </a:rPr>
              <a:t>many women lose their lives.</a:t>
            </a:r>
          </a:p>
          <a:p>
            <a:pPr marL="590752" indent="-509052" algn="just"/>
            <a:r>
              <a:rPr lang="en-US" sz="1600" dirty="0">
                <a:cs typeface="Times New Roman" pitchFamily="18" charset="0"/>
              </a:rPr>
              <a:t>Let us look at a practical example of the role of abortion in </a:t>
            </a:r>
            <a:r>
              <a:rPr lang="en-US" sz="1600" dirty="0" smtClean="0">
                <a:cs typeface="Times New Roman" pitchFamily="18" charset="0"/>
              </a:rPr>
              <a:t>MMR</a:t>
            </a:r>
            <a:endParaRPr lang="en-US" sz="1600" dirty="0">
              <a:cs typeface="Times New Roman" pitchFamily="18" charset="0"/>
            </a:endParaRPr>
          </a:p>
          <a:p>
            <a:pPr marL="590752" indent="-509052" algn="just">
              <a:buFontTx/>
              <a:buChar char="•"/>
            </a:pPr>
            <a:r>
              <a:rPr lang="en-US" sz="1600" dirty="0"/>
              <a:t>    This graph shows the classic example of how unsafe abortion engendered by restrictive laws can affect maternal mortality. </a:t>
            </a:r>
            <a:r>
              <a:rPr lang="en-US" sz="1600" dirty="0" smtClean="0">
                <a:solidFill>
                  <a:srgbClr val="FF0000"/>
                </a:solidFill>
              </a:rPr>
              <a:t>SLIDE</a:t>
            </a:r>
            <a:endParaRPr lang="en-US" sz="1600" dirty="0">
              <a:solidFill>
                <a:srgbClr val="FF0000"/>
              </a:solidFill>
            </a:endParaRPr>
          </a:p>
          <a:p>
            <a:pPr marL="590752" indent="-509052">
              <a:buFontTx/>
              <a:buChar char="•"/>
            </a:pPr>
            <a:r>
              <a:rPr lang="en-US" sz="1600" dirty="0"/>
              <a:t>     As you can see there was a steep and tragic rise in MMR mostly as a result of deaths from abortion  </a:t>
            </a:r>
            <a:r>
              <a:rPr lang="en-US" sz="1600" dirty="0" smtClean="0"/>
              <a:t>etc. </a:t>
            </a:r>
            <a:r>
              <a:rPr lang="en-US" sz="1600" dirty="0"/>
              <a:t>until 1989 when Ceausescu’s regime was overthrown</a:t>
            </a:r>
          </a:p>
          <a:p>
            <a:pPr marL="590752" indent="-509052">
              <a:buFontTx/>
              <a:buChar char="•"/>
            </a:pPr>
            <a:r>
              <a:rPr lang="en-US" sz="1600" dirty="0"/>
              <a:t>     The abortion law was liberalized again leading to a dramatic fall in MMR </a:t>
            </a:r>
          </a:p>
          <a:p>
            <a:pPr marL="590752" indent="-509052">
              <a:buFontTx/>
              <a:buChar char="•"/>
            </a:pPr>
            <a:r>
              <a:rPr lang="en-US" sz="1600" dirty="0"/>
              <a:t>     That is all  it took to make a difference: </a:t>
            </a:r>
            <a:r>
              <a:rPr lang="en-US" sz="1600" b="1" dirty="0"/>
              <a:t>LIBERALIZING THE </a:t>
            </a:r>
            <a:r>
              <a:rPr lang="en-US" sz="1600" b="1" dirty="0" smtClean="0"/>
              <a:t>LAW</a:t>
            </a:r>
            <a:endParaRPr lang="en-US" sz="1600" b="1" dirty="0"/>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35298" indent="-282807" eaLnBrk="0" hangingPunct="0">
              <a:defRPr>
                <a:solidFill>
                  <a:schemeClr val="tx1"/>
                </a:solidFill>
                <a:latin typeface="Arial" pitchFamily="34" charset="0"/>
              </a:defRPr>
            </a:lvl2pPr>
            <a:lvl3pPr marL="1131227" indent="-226245" eaLnBrk="0" hangingPunct="0">
              <a:defRPr>
                <a:solidFill>
                  <a:schemeClr val="tx1"/>
                </a:solidFill>
                <a:latin typeface="Arial" pitchFamily="34" charset="0"/>
              </a:defRPr>
            </a:lvl3pPr>
            <a:lvl4pPr marL="1583718" indent="-226245" eaLnBrk="0" hangingPunct="0">
              <a:defRPr>
                <a:solidFill>
                  <a:schemeClr val="tx1"/>
                </a:solidFill>
                <a:latin typeface="Arial" pitchFamily="34" charset="0"/>
              </a:defRPr>
            </a:lvl4pPr>
            <a:lvl5pPr marL="2036209" indent="-226245" eaLnBrk="0" hangingPunct="0">
              <a:defRPr>
                <a:solidFill>
                  <a:schemeClr val="tx1"/>
                </a:solidFill>
                <a:latin typeface="Arial" pitchFamily="34" charset="0"/>
              </a:defRPr>
            </a:lvl5pPr>
            <a:lvl6pPr marL="2488700" indent="-226245" eaLnBrk="0" fontAlgn="base" hangingPunct="0">
              <a:spcBef>
                <a:spcPct val="0"/>
              </a:spcBef>
              <a:spcAft>
                <a:spcPct val="0"/>
              </a:spcAft>
              <a:defRPr>
                <a:solidFill>
                  <a:schemeClr val="tx1"/>
                </a:solidFill>
                <a:latin typeface="Arial" pitchFamily="34" charset="0"/>
              </a:defRPr>
            </a:lvl6pPr>
            <a:lvl7pPr marL="2941190" indent="-226245" eaLnBrk="0" fontAlgn="base" hangingPunct="0">
              <a:spcBef>
                <a:spcPct val="0"/>
              </a:spcBef>
              <a:spcAft>
                <a:spcPct val="0"/>
              </a:spcAft>
              <a:defRPr>
                <a:solidFill>
                  <a:schemeClr val="tx1"/>
                </a:solidFill>
                <a:latin typeface="Arial" pitchFamily="34" charset="0"/>
              </a:defRPr>
            </a:lvl7pPr>
            <a:lvl8pPr marL="3393681" indent="-226245" eaLnBrk="0" fontAlgn="base" hangingPunct="0">
              <a:spcBef>
                <a:spcPct val="0"/>
              </a:spcBef>
              <a:spcAft>
                <a:spcPct val="0"/>
              </a:spcAft>
              <a:defRPr>
                <a:solidFill>
                  <a:schemeClr val="tx1"/>
                </a:solidFill>
                <a:latin typeface="Arial" pitchFamily="34" charset="0"/>
              </a:defRPr>
            </a:lvl8pPr>
            <a:lvl9pPr marL="3846172" indent="-226245"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fld id="{0D1B6BAC-7705-47E6-9EC1-0681F7D10A22}" type="slidenum">
              <a:rPr lang="en-US" smtClean="0">
                <a:latin typeface="Tahoma" pitchFamily="34" charset="0"/>
              </a:rPr>
              <a:pPr eaLnBrk="1" fontAlgn="base" hangingPunct="1">
                <a:spcBef>
                  <a:spcPct val="0"/>
                </a:spcBef>
                <a:spcAft>
                  <a:spcPct val="0"/>
                </a:spcAft>
              </a:pPr>
              <a:t>19</a:t>
            </a:fld>
            <a:endParaRPr lang="en-US" dirty="0" smtClean="0">
              <a:latin typeface="Tahoma"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dirty="0" smtClean="0"/>
              <a:t>This presentation will focus on unsafe abortion, which is the 4</a:t>
            </a:r>
            <a:r>
              <a:rPr lang="en-GB" sz="1800" baseline="30000" dirty="0" smtClean="0"/>
              <a:t>th</a:t>
            </a:r>
            <a:r>
              <a:rPr lang="en-GB" sz="1800" dirty="0" smtClean="0"/>
              <a:t> commonest cause of maternal mortality in Malawi.</a:t>
            </a:r>
            <a:endParaRPr lang="en-GB" sz="1800" dirty="0"/>
          </a:p>
        </p:txBody>
      </p:sp>
      <p:sp>
        <p:nvSpPr>
          <p:cNvPr id="4" name="Slide Number Placeholder 3"/>
          <p:cNvSpPr>
            <a:spLocks noGrp="1"/>
          </p:cNvSpPr>
          <p:nvPr>
            <p:ph type="sldNum" sz="quarter" idx="10"/>
          </p:nvPr>
        </p:nvSpPr>
        <p:spPr/>
        <p:txBody>
          <a:bodyPr/>
          <a:lstStyle/>
          <a:p>
            <a:fld id="{E5A00477-5FAA-4348-AB06-949BA557D065}" type="slidenum">
              <a:rPr lang="en-GB" smtClean="0"/>
              <a:t>2</a:t>
            </a:fld>
            <a:endParaRPr lang="en-GB" dirty="0"/>
          </a:p>
        </p:txBody>
      </p:sp>
    </p:spTree>
    <p:extLst>
      <p:ext uri="{BB962C8B-B14F-4D97-AF65-F5344CB8AC3E}">
        <p14:creationId xmlns:p14="http://schemas.microsoft.com/office/powerpoint/2010/main" val="15527554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dirty="0" smtClean="0"/>
              <a:t>Management of abortion is guided by the state in which</a:t>
            </a:r>
            <a:r>
              <a:rPr lang="en-GB" sz="1800" baseline="0" dirty="0" smtClean="0"/>
              <a:t> the patient presents.</a:t>
            </a:r>
            <a:endParaRPr lang="en-GB" sz="1800" dirty="0"/>
          </a:p>
        </p:txBody>
      </p:sp>
      <p:sp>
        <p:nvSpPr>
          <p:cNvPr id="4" name="Slide Number Placeholder 3"/>
          <p:cNvSpPr>
            <a:spLocks noGrp="1"/>
          </p:cNvSpPr>
          <p:nvPr>
            <p:ph type="sldNum" sz="quarter" idx="10"/>
          </p:nvPr>
        </p:nvSpPr>
        <p:spPr/>
        <p:txBody>
          <a:bodyPr/>
          <a:lstStyle/>
          <a:p>
            <a:fld id="{E5A00477-5FAA-4348-AB06-949BA557D065}" type="slidenum">
              <a:rPr lang="en-GB" smtClean="0"/>
              <a:t>20</a:t>
            </a:fld>
            <a:endParaRPr lang="en-GB" dirty="0"/>
          </a:p>
        </p:txBody>
      </p:sp>
    </p:spTree>
    <p:extLst>
      <p:ext uri="{BB962C8B-B14F-4D97-AF65-F5344CB8AC3E}">
        <p14:creationId xmlns:p14="http://schemas.microsoft.com/office/powerpoint/2010/main" val="210275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dirty="0" smtClean="0"/>
              <a:t>SLIDE</a:t>
            </a:r>
          </a:p>
          <a:p>
            <a:endParaRPr lang="en-GB" sz="1200" dirty="0" smtClean="0"/>
          </a:p>
          <a:p>
            <a:r>
              <a:rPr lang="en-GB" sz="1800" dirty="0" smtClean="0"/>
              <a:t>Where</a:t>
            </a:r>
            <a:r>
              <a:rPr lang="en-GB" sz="1800" baseline="0" dirty="0" smtClean="0"/>
              <a:t> abortion is illegal, and because abortion has stigma attached to it, women will not volunteer information on induced abortion. In most induced abortions, there are no signs of interference.</a:t>
            </a:r>
          </a:p>
          <a:p>
            <a:endParaRPr lang="en-GB" sz="1200" baseline="0" dirty="0" smtClean="0"/>
          </a:p>
          <a:p>
            <a:r>
              <a:rPr lang="en-GB" sz="1800" baseline="0" dirty="0" smtClean="0"/>
              <a:t>It is not the duty of the health worker to find out as to whether the abortion was induced or not except for research purposes with a view to influence policy change.</a:t>
            </a:r>
            <a:endParaRPr lang="en-GB" sz="1800" dirty="0"/>
          </a:p>
        </p:txBody>
      </p:sp>
      <p:sp>
        <p:nvSpPr>
          <p:cNvPr id="4" name="Slide Number Placeholder 3"/>
          <p:cNvSpPr>
            <a:spLocks noGrp="1"/>
          </p:cNvSpPr>
          <p:nvPr>
            <p:ph type="sldNum" sz="quarter" idx="10"/>
          </p:nvPr>
        </p:nvSpPr>
        <p:spPr/>
        <p:txBody>
          <a:bodyPr/>
          <a:lstStyle/>
          <a:p>
            <a:fld id="{E5A00477-5FAA-4348-AB06-949BA557D065}" type="slidenum">
              <a:rPr lang="en-GB" smtClean="0"/>
              <a:t>21</a:t>
            </a:fld>
            <a:endParaRPr lang="en-GB" dirty="0"/>
          </a:p>
        </p:txBody>
      </p:sp>
    </p:spTree>
    <p:extLst>
      <p:ext uri="{BB962C8B-B14F-4D97-AF65-F5344CB8AC3E}">
        <p14:creationId xmlns:p14="http://schemas.microsoft.com/office/powerpoint/2010/main" val="4472102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dirty="0" smtClean="0"/>
              <a:t>Complication rate is influenced by the skills of the performer,</a:t>
            </a:r>
            <a:r>
              <a:rPr lang="en-GB" sz="1800" baseline="0" dirty="0" smtClean="0"/>
              <a:t> the method used, the environment under which the procedure is performed, and the gestational age of the pregnancy.</a:t>
            </a:r>
          </a:p>
          <a:p>
            <a:endParaRPr lang="en-GB" sz="1200" baseline="0" dirty="0" smtClean="0"/>
          </a:p>
          <a:p>
            <a:r>
              <a:rPr lang="en-GB" sz="1800" baseline="0" dirty="0" smtClean="0"/>
              <a:t>SLIDE</a:t>
            </a:r>
            <a:endParaRPr lang="en-GB" sz="1800" dirty="0"/>
          </a:p>
        </p:txBody>
      </p:sp>
      <p:sp>
        <p:nvSpPr>
          <p:cNvPr id="4" name="Slide Number Placeholder 3"/>
          <p:cNvSpPr>
            <a:spLocks noGrp="1"/>
          </p:cNvSpPr>
          <p:nvPr>
            <p:ph type="sldNum" sz="quarter" idx="10"/>
          </p:nvPr>
        </p:nvSpPr>
        <p:spPr/>
        <p:txBody>
          <a:bodyPr/>
          <a:lstStyle/>
          <a:p>
            <a:fld id="{E5A00477-5FAA-4348-AB06-949BA557D065}" type="slidenum">
              <a:rPr lang="en-GB" smtClean="0"/>
              <a:t>22</a:t>
            </a:fld>
            <a:endParaRPr lang="en-GB" dirty="0"/>
          </a:p>
        </p:txBody>
      </p:sp>
    </p:spTree>
    <p:extLst>
      <p:ext uri="{BB962C8B-B14F-4D97-AF65-F5344CB8AC3E}">
        <p14:creationId xmlns:p14="http://schemas.microsoft.com/office/powerpoint/2010/main" val="17056248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dirty="0" smtClean="0"/>
              <a:t>Unsafe abortion has both</a:t>
            </a:r>
            <a:r>
              <a:rPr lang="en-GB" sz="1800" baseline="0" dirty="0" smtClean="0"/>
              <a:t> medical and social consequences, including the orphanhood of children. Worldwide 200,000 children are orphaned each year, and economic consequences for the woman, the family and the State are enormous.</a:t>
            </a:r>
            <a:endParaRPr lang="en-GB" sz="1800" dirty="0"/>
          </a:p>
        </p:txBody>
      </p:sp>
      <p:sp>
        <p:nvSpPr>
          <p:cNvPr id="4" name="Slide Number Placeholder 3"/>
          <p:cNvSpPr>
            <a:spLocks noGrp="1"/>
          </p:cNvSpPr>
          <p:nvPr>
            <p:ph type="sldNum" sz="quarter" idx="10"/>
          </p:nvPr>
        </p:nvSpPr>
        <p:spPr/>
        <p:txBody>
          <a:bodyPr/>
          <a:lstStyle/>
          <a:p>
            <a:fld id="{E5A00477-5FAA-4348-AB06-949BA557D065}" type="slidenum">
              <a:rPr lang="en-GB" smtClean="0"/>
              <a:t>23</a:t>
            </a:fld>
            <a:endParaRPr lang="en-GB" dirty="0"/>
          </a:p>
        </p:txBody>
      </p:sp>
    </p:spTree>
    <p:extLst>
      <p:ext uri="{BB962C8B-B14F-4D97-AF65-F5344CB8AC3E}">
        <p14:creationId xmlns:p14="http://schemas.microsoft.com/office/powerpoint/2010/main" val="29302516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dirty="0" smtClean="0"/>
              <a:t>SLIDE (Define Case Fatality Rate)</a:t>
            </a:r>
          </a:p>
          <a:p>
            <a:endParaRPr lang="en-GB" sz="1200" dirty="0" smtClean="0"/>
          </a:p>
          <a:p>
            <a:r>
              <a:rPr lang="en-GB" sz="1800" dirty="0" smtClean="0"/>
              <a:t>Africa has the highest case fatality rate because women seek care late partly because of scarcity of services and partly because stigma associated</a:t>
            </a:r>
            <a:r>
              <a:rPr lang="en-GB" sz="1800" baseline="0" dirty="0" smtClean="0"/>
              <a:t> with abortion and thereby not treating it as an emergency and with empathy.</a:t>
            </a:r>
            <a:endParaRPr lang="en-GB" sz="1800" dirty="0"/>
          </a:p>
        </p:txBody>
      </p:sp>
      <p:sp>
        <p:nvSpPr>
          <p:cNvPr id="4" name="Slide Number Placeholder 3"/>
          <p:cNvSpPr>
            <a:spLocks noGrp="1"/>
          </p:cNvSpPr>
          <p:nvPr>
            <p:ph type="sldNum" sz="quarter" idx="10"/>
          </p:nvPr>
        </p:nvSpPr>
        <p:spPr/>
        <p:txBody>
          <a:bodyPr/>
          <a:lstStyle/>
          <a:p>
            <a:fld id="{E5A00477-5FAA-4348-AB06-949BA557D065}" type="slidenum">
              <a:rPr lang="en-GB" smtClean="0"/>
              <a:t>24</a:t>
            </a:fld>
            <a:endParaRPr lang="en-GB" dirty="0"/>
          </a:p>
        </p:txBody>
      </p:sp>
    </p:spTree>
    <p:extLst>
      <p:ext uri="{BB962C8B-B14F-4D97-AF65-F5344CB8AC3E}">
        <p14:creationId xmlns:p14="http://schemas.microsoft.com/office/powerpoint/2010/main" val="22809102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dirty="0" smtClean="0"/>
              <a:t>Clinicians are expected to follow national guidelines on the management of abortion which take</a:t>
            </a:r>
            <a:r>
              <a:rPr lang="en-GB" sz="1800" baseline="0" dirty="0" smtClean="0"/>
              <a:t> into account the legal environment and the resources available.</a:t>
            </a:r>
          </a:p>
          <a:p>
            <a:endParaRPr lang="en-GB" sz="1200" baseline="0" dirty="0" smtClean="0"/>
          </a:p>
          <a:p>
            <a:r>
              <a:rPr lang="en-GB" sz="1800" baseline="0" dirty="0" smtClean="0"/>
              <a:t>SLIDE</a:t>
            </a:r>
          </a:p>
          <a:p>
            <a:endParaRPr lang="en-GB" sz="1200" baseline="0" dirty="0" smtClean="0"/>
          </a:p>
          <a:p>
            <a:r>
              <a:rPr lang="en-GB" sz="1800" baseline="0" dirty="0" smtClean="0"/>
              <a:t>Greet patient respectfully and with kindness</a:t>
            </a:r>
          </a:p>
        </p:txBody>
      </p:sp>
      <p:sp>
        <p:nvSpPr>
          <p:cNvPr id="4" name="Slide Number Placeholder 3"/>
          <p:cNvSpPr>
            <a:spLocks noGrp="1"/>
          </p:cNvSpPr>
          <p:nvPr>
            <p:ph type="sldNum" sz="quarter" idx="10"/>
          </p:nvPr>
        </p:nvSpPr>
        <p:spPr/>
        <p:txBody>
          <a:bodyPr/>
          <a:lstStyle/>
          <a:p>
            <a:fld id="{E5A00477-5FAA-4348-AB06-949BA557D065}" type="slidenum">
              <a:rPr lang="en-GB" smtClean="0"/>
              <a:t>25</a:t>
            </a:fld>
            <a:endParaRPr lang="en-GB" dirty="0"/>
          </a:p>
        </p:txBody>
      </p:sp>
    </p:spTree>
    <p:extLst>
      <p:ext uri="{BB962C8B-B14F-4D97-AF65-F5344CB8AC3E}">
        <p14:creationId xmlns:p14="http://schemas.microsoft.com/office/powerpoint/2010/main" val="17786933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Speaker’s notes:</a:t>
            </a:r>
          </a:p>
          <a:p>
            <a:pPr eaLnBrk="1" hangingPunct="1">
              <a:spcBef>
                <a:spcPct val="0"/>
              </a:spcBef>
            </a:pPr>
            <a:endParaRPr lang="en-US" dirty="0" smtClean="0"/>
          </a:p>
          <a:p>
            <a:pPr eaLnBrk="1" hangingPunct="1">
              <a:spcBef>
                <a:spcPct val="0"/>
              </a:spcBef>
            </a:pPr>
            <a:r>
              <a:rPr lang="en-US" sz="1800" dirty="0" smtClean="0"/>
              <a:t>Management of unsafe abortion includes prevention</a:t>
            </a:r>
            <a:r>
              <a:rPr lang="en-US" sz="1800" baseline="0" dirty="0" smtClean="0"/>
              <a:t> and</a:t>
            </a:r>
            <a:r>
              <a:rPr lang="en-US" sz="1800" dirty="0" smtClean="0"/>
              <a:t> management of complications.</a:t>
            </a:r>
            <a:endParaRPr lang="en-US" sz="1800" dirty="0" smtClean="0"/>
          </a:p>
        </p:txBody>
      </p:sp>
      <p:sp>
        <p:nvSpPr>
          <p:cNvPr id="573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2CC00CB8-2530-454F-A6F3-670DAC8E7DCB}" type="slidenum">
              <a:rPr lang="en-US" smtClean="0">
                <a:ea typeface="MS PGothic" pitchFamily="34" charset="-128"/>
              </a:rPr>
              <a:pPr>
                <a:defRPr/>
              </a:pPr>
              <a:t>26</a:t>
            </a:fld>
            <a:endParaRPr lang="en-US" dirty="0" smtClean="0">
              <a:ea typeface="MS PGothic" pitchFamily="34"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Speaker’s notes:</a:t>
            </a:r>
          </a:p>
          <a:p>
            <a:endParaRPr lang="en-GB" dirty="0" smtClean="0"/>
          </a:p>
          <a:p>
            <a:r>
              <a:rPr lang="en-GB" sz="1800" dirty="0" smtClean="0"/>
              <a:t>FP influences health in 3 ways: reducing births that are too early or two late, reducing</a:t>
            </a:r>
            <a:r>
              <a:rPr lang="en-GB" sz="1800" baseline="0" dirty="0" smtClean="0"/>
              <a:t> births that are too frequent, and reducing high birth order.</a:t>
            </a:r>
          </a:p>
          <a:p>
            <a:endParaRPr lang="en-GB" sz="1200" baseline="0" dirty="0" smtClean="0"/>
          </a:p>
          <a:p>
            <a:r>
              <a:rPr lang="en-GB" sz="1800" dirty="0" smtClean="0"/>
              <a:t>This slide shows that FP does reduce</a:t>
            </a:r>
            <a:r>
              <a:rPr lang="en-GB" sz="1800" baseline="0" dirty="0" smtClean="0"/>
              <a:t> maternal mortality to a point by reducing unwanted pregnancy, increasing birth interval as well as reducing TFR</a:t>
            </a:r>
            <a:endParaRPr lang="en-GB" sz="1800" dirty="0"/>
          </a:p>
        </p:txBody>
      </p:sp>
      <p:sp>
        <p:nvSpPr>
          <p:cNvPr id="4" name="Slide Number Placeholder 3"/>
          <p:cNvSpPr>
            <a:spLocks noGrp="1"/>
          </p:cNvSpPr>
          <p:nvPr>
            <p:ph type="sldNum" sz="quarter" idx="10"/>
          </p:nvPr>
        </p:nvSpPr>
        <p:spPr/>
        <p:txBody>
          <a:bodyPr/>
          <a:lstStyle/>
          <a:p>
            <a:pPr>
              <a:defRPr/>
            </a:pPr>
            <a:fld id="{549FC457-41FB-4979-B110-86E9DB64A99E}" type="slidenum">
              <a:rPr lang="en-CA" smtClean="0"/>
              <a:pPr>
                <a:defRPr/>
              </a:pPr>
              <a:t>27</a:t>
            </a:fld>
            <a:endParaRPr lang="en-CA" dirty="0"/>
          </a:p>
        </p:txBody>
      </p:sp>
    </p:spTree>
    <p:extLst>
      <p:ext uri="{BB962C8B-B14F-4D97-AF65-F5344CB8AC3E}">
        <p14:creationId xmlns:p14="http://schemas.microsoft.com/office/powerpoint/2010/main" val="26858379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389F2B92-8611-4911-85FF-7A77442F2468}" type="slidenum">
              <a:rPr lang="en-GB" smtClean="0"/>
              <a:pPr eaLnBrk="1" hangingPunct="1"/>
              <a:t>28</a:t>
            </a:fld>
            <a:endParaRPr lang="en-GB" dirty="0" smtClean="0"/>
          </a:p>
        </p:txBody>
      </p:sp>
      <p:sp>
        <p:nvSpPr>
          <p:cNvPr id="11059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8" name="Rectangle 3"/>
          <p:cNvSpPr>
            <a:spLocks noGrp="1" noChangeArrowheads="1"/>
          </p:cNvSpPr>
          <p:nvPr>
            <p:ph type="body" idx="1"/>
          </p:nvPr>
        </p:nvSpPr>
        <p:spPr bwMode="auto"/>
        <p:txBody>
          <a:bodyPr wrap="square" numCol="1" anchor="t" anchorCtr="0" compatLnSpc="1">
            <a:prstTxWarp prst="textNoShape">
              <a:avLst/>
            </a:prstTxWarp>
            <a:normAutofit fontScale="92500" lnSpcReduction="20000"/>
          </a:bodyPr>
          <a:lstStyle/>
          <a:p>
            <a:pPr eaLnBrk="1" hangingPunct="1">
              <a:defRPr/>
            </a:pPr>
            <a:r>
              <a:rPr lang="en-GB" sz="2000" b="1" dirty="0" smtClean="0"/>
              <a:t>Speaker’s notes:</a:t>
            </a:r>
          </a:p>
          <a:p>
            <a:pPr eaLnBrk="1" hangingPunct="1">
              <a:defRPr/>
            </a:pPr>
            <a:endParaRPr lang="en-GB" sz="1200" dirty="0" smtClean="0"/>
          </a:p>
          <a:p>
            <a:pPr eaLnBrk="1" hangingPunct="1">
              <a:defRPr/>
            </a:pPr>
            <a:r>
              <a:rPr lang="en-GB" sz="1800" b="0" dirty="0" smtClean="0"/>
              <a:t>Studies also show that: Although abortion rates are similar worldwide, safety varies dramatically.  </a:t>
            </a:r>
          </a:p>
          <a:p>
            <a:pPr eaLnBrk="1" hangingPunct="1">
              <a:defRPr/>
            </a:pPr>
            <a:endParaRPr lang="en-GB" sz="1200" b="0" dirty="0" smtClean="0"/>
          </a:p>
          <a:p>
            <a:pPr eaLnBrk="1" hangingPunct="1">
              <a:defRPr/>
            </a:pPr>
            <a:r>
              <a:rPr lang="en-GB" sz="1800" b="0" dirty="0" smtClean="0"/>
              <a:t>Globally nearly 50% of abortions are unsafe.</a:t>
            </a:r>
          </a:p>
          <a:p>
            <a:pPr eaLnBrk="1" hangingPunct="1">
              <a:defRPr/>
            </a:pPr>
            <a:endParaRPr lang="en-GB" sz="1200" b="0" dirty="0" smtClean="0"/>
          </a:p>
          <a:p>
            <a:pPr eaLnBrk="1" hangingPunct="1">
              <a:defRPr/>
            </a:pPr>
            <a:r>
              <a:rPr lang="en-GB" sz="1800" b="0" dirty="0" smtClean="0"/>
              <a:t>Nearly all abortions in Africa and Latin America are unsafe, which contrasts with the less restrictive regions of Europe and North America where nearly all abortions are safe.</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dirty="0" smtClean="0"/>
              <a:t>Complication of abortion is an emergency that must be treated immediately.</a:t>
            </a:r>
          </a:p>
          <a:p>
            <a:endParaRPr lang="en-GB" sz="1800" dirty="0" smtClean="0"/>
          </a:p>
          <a:p>
            <a:r>
              <a:rPr lang="en-GB" sz="1800" dirty="0" smtClean="0"/>
              <a:t>Unless contraindicated, MVA is the standard and recommended treatment of unsafe abortion. It is cheaper and more patient friendly than D&amp;C.</a:t>
            </a:r>
          </a:p>
          <a:p>
            <a:endParaRPr lang="en-GB" sz="1800" dirty="0" smtClean="0"/>
          </a:p>
          <a:p>
            <a:r>
              <a:rPr lang="en-GB" sz="1800" dirty="0" smtClean="0"/>
              <a:t>OPD management of unsafe abortion by MVA should always be promoted.</a:t>
            </a:r>
          </a:p>
          <a:p>
            <a:endParaRPr lang="en-GB" sz="1800" dirty="0" smtClean="0"/>
          </a:p>
          <a:p>
            <a:r>
              <a:rPr lang="en-GB" sz="1800" dirty="0" smtClean="0"/>
              <a:t>SLIDE</a:t>
            </a:r>
            <a:endParaRPr lang="en-GB" sz="1800" dirty="0"/>
          </a:p>
        </p:txBody>
      </p:sp>
      <p:sp>
        <p:nvSpPr>
          <p:cNvPr id="4" name="Slide Number Placeholder 3"/>
          <p:cNvSpPr>
            <a:spLocks noGrp="1"/>
          </p:cNvSpPr>
          <p:nvPr>
            <p:ph type="sldNum" sz="quarter" idx="10"/>
          </p:nvPr>
        </p:nvSpPr>
        <p:spPr/>
        <p:txBody>
          <a:bodyPr/>
          <a:lstStyle/>
          <a:p>
            <a:fld id="{E5A00477-5FAA-4348-AB06-949BA557D065}" type="slidenum">
              <a:rPr lang="en-GB" smtClean="0"/>
              <a:t>29</a:t>
            </a:fld>
            <a:endParaRPr lang="en-GB" dirty="0"/>
          </a:p>
        </p:txBody>
      </p:sp>
    </p:spTree>
    <p:extLst>
      <p:ext uri="{BB962C8B-B14F-4D97-AF65-F5344CB8AC3E}">
        <p14:creationId xmlns:p14="http://schemas.microsoft.com/office/powerpoint/2010/main" val="31015327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800" b="1" dirty="0" smtClean="0"/>
              <a:t>Speaker’s notes:</a:t>
            </a:r>
          </a:p>
          <a:p>
            <a:endParaRPr lang="en-US" sz="1800" dirty="0" smtClean="0"/>
          </a:p>
          <a:p>
            <a:r>
              <a:rPr lang="en-US" sz="1800" dirty="0" smtClean="0"/>
              <a:t>Between 1997 and 2007, complications of unsafe abortion were the third commonest cause maternal deaths after haemorrhage and PIH.</a:t>
            </a:r>
          </a:p>
          <a:p>
            <a:endParaRPr lang="en-US" sz="1200" dirty="0" smtClean="0"/>
          </a:p>
          <a:p>
            <a:r>
              <a:rPr lang="en-US" sz="1200" dirty="0" smtClean="0"/>
              <a:t>Source: WHO, UNICEF. Countdown to 2015 Decade Report (2000-2010): Taking stock of maternal, newborn and child survival. Geneva: World Health Organization and UNICEF, 2010. p. 11.</a:t>
            </a:r>
          </a:p>
          <a:p>
            <a:endParaRPr lang="en-CA" dirty="0" smtClean="0"/>
          </a:p>
          <a:p>
            <a:endParaRPr lang="en-CA" dirty="0" smtClean="0"/>
          </a:p>
        </p:txBody>
      </p:sp>
      <p:sp>
        <p:nvSpPr>
          <p:cNvPr id="4" name="Slide Number Placeholder 3"/>
          <p:cNvSpPr>
            <a:spLocks noGrp="1"/>
          </p:cNvSpPr>
          <p:nvPr>
            <p:ph type="sldNum" sz="quarter" idx="5"/>
          </p:nvPr>
        </p:nvSpPr>
        <p:spPr/>
        <p:txBody>
          <a:bodyPr/>
          <a:lstStyle/>
          <a:p>
            <a:pPr>
              <a:defRPr/>
            </a:pPr>
            <a:fld id="{B8C05C51-516A-4B94-9FE0-09B3825FC0D9}" type="slidenum">
              <a:rPr lang="en-CA" smtClean="0"/>
              <a:pPr>
                <a:defRPr/>
              </a:pPr>
              <a:t>3</a:t>
            </a:fld>
            <a:endParaRPr lang="en-CA"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dirty="0" smtClean="0"/>
              <a:t>Management of complications of abortion starts with stabilization of the patients and then specific treatment of the complications.</a:t>
            </a:r>
          </a:p>
          <a:p>
            <a:endParaRPr lang="en-GB" sz="1200" dirty="0" smtClean="0"/>
          </a:p>
          <a:p>
            <a:r>
              <a:rPr lang="en-GB" sz="1800" dirty="0" smtClean="0"/>
              <a:t>SLIDE</a:t>
            </a:r>
          </a:p>
          <a:p>
            <a:endParaRPr lang="en-GB" sz="1200" dirty="0" smtClean="0"/>
          </a:p>
          <a:p>
            <a:r>
              <a:rPr lang="en-GB" sz="1800" dirty="0" smtClean="0"/>
              <a:t>Inform</a:t>
            </a:r>
            <a:r>
              <a:rPr lang="en-GB" sz="1800" baseline="0" dirty="0" smtClean="0"/>
              <a:t> the woman about her condition adequately and what you plan to do for her.</a:t>
            </a:r>
          </a:p>
        </p:txBody>
      </p:sp>
      <p:sp>
        <p:nvSpPr>
          <p:cNvPr id="4" name="Slide Number Placeholder 3"/>
          <p:cNvSpPr>
            <a:spLocks noGrp="1"/>
          </p:cNvSpPr>
          <p:nvPr>
            <p:ph type="sldNum" sz="quarter" idx="10"/>
          </p:nvPr>
        </p:nvSpPr>
        <p:spPr/>
        <p:txBody>
          <a:bodyPr/>
          <a:lstStyle/>
          <a:p>
            <a:fld id="{E5A00477-5FAA-4348-AB06-949BA557D065}" type="slidenum">
              <a:rPr lang="en-GB" smtClean="0"/>
              <a:t>30</a:t>
            </a:fld>
            <a:endParaRPr lang="en-GB" dirty="0"/>
          </a:p>
        </p:txBody>
      </p:sp>
    </p:spTree>
    <p:extLst>
      <p:ext uri="{BB962C8B-B14F-4D97-AF65-F5344CB8AC3E}">
        <p14:creationId xmlns:p14="http://schemas.microsoft.com/office/powerpoint/2010/main" val="26341842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dirty="0" smtClean="0"/>
              <a:t>SLIDE</a:t>
            </a:r>
          </a:p>
          <a:p>
            <a:endParaRPr lang="en-GB" sz="1200" dirty="0" smtClean="0"/>
          </a:p>
          <a:p>
            <a:r>
              <a:rPr lang="en-GB" sz="1800" dirty="0" smtClean="0"/>
              <a:t>Ultrasound is not necessary in the management of abortion although it is routinely used in developed </a:t>
            </a:r>
            <a:r>
              <a:rPr lang="en-GB" sz="1800" baseline="0" dirty="0" smtClean="0"/>
              <a:t>countries.</a:t>
            </a:r>
          </a:p>
          <a:p>
            <a:endParaRPr lang="en-GB" sz="1200" baseline="0" dirty="0" smtClean="0"/>
          </a:p>
          <a:p>
            <a:r>
              <a:rPr lang="en-GB" sz="1800" dirty="0" smtClean="0"/>
              <a:t>MVA need not be done in a theatre. Create a room in the unit for MVA</a:t>
            </a:r>
          </a:p>
          <a:p>
            <a:endParaRPr lang="en-GB" sz="1200" dirty="0" smtClean="0"/>
          </a:p>
          <a:p>
            <a:r>
              <a:rPr lang="en-GB" sz="1800" dirty="0" smtClean="0"/>
              <a:t>Train nurses to do MVA – every site should have more than one MVA provider to ensure continuous service.</a:t>
            </a:r>
          </a:p>
        </p:txBody>
      </p:sp>
      <p:sp>
        <p:nvSpPr>
          <p:cNvPr id="4" name="Slide Number Placeholder 3"/>
          <p:cNvSpPr>
            <a:spLocks noGrp="1"/>
          </p:cNvSpPr>
          <p:nvPr>
            <p:ph type="sldNum" sz="quarter" idx="10"/>
          </p:nvPr>
        </p:nvSpPr>
        <p:spPr/>
        <p:txBody>
          <a:bodyPr/>
          <a:lstStyle/>
          <a:p>
            <a:fld id="{E5A00477-5FAA-4348-AB06-949BA557D065}" type="slidenum">
              <a:rPr lang="en-GB" smtClean="0"/>
              <a:t>31</a:t>
            </a:fld>
            <a:endParaRPr lang="en-GB" dirty="0"/>
          </a:p>
        </p:txBody>
      </p:sp>
    </p:spTree>
    <p:extLst>
      <p:ext uri="{BB962C8B-B14F-4D97-AF65-F5344CB8AC3E}">
        <p14:creationId xmlns:p14="http://schemas.microsoft.com/office/powerpoint/2010/main" val="63285765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dirty="0" smtClean="0"/>
              <a:t>A health facility should have enough MVA</a:t>
            </a:r>
            <a:r>
              <a:rPr lang="en-GB" sz="1800" baseline="0" dirty="0" smtClean="0"/>
              <a:t> sets to manage all the day’s patients in one sitting. Some times it is necessary to resterilize the earlier used sets as soon as they are used to use on the later patients.</a:t>
            </a:r>
          </a:p>
          <a:p>
            <a:endParaRPr lang="en-GB" sz="18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800" b="1" kern="1200" dirty="0" smtClean="0">
                <a:solidFill>
                  <a:schemeClr val="tx1"/>
                </a:solidFill>
                <a:effectLst/>
                <a:latin typeface="+mn-lt"/>
                <a:ea typeface="+mn-ea"/>
                <a:cs typeface="+mn-cs"/>
              </a:rPr>
              <a:t>For second trimester </a:t>
            </a:r>
            <a:r>
              <a:rPr lang="en-GB" sz="1800" kern="1200" dirty="0" smtClean="0">
                <a:solidFill>
                  <a:schemeClr val="tx1"/>
                </a:solidFill>
                <a:effectLst/>
                <a:latin typeface="+mn-lt"/>
                <a:ea typeface="+mn-ea"/>
                <a:cs typeface="+mn-cs"/>
              </a:rPr>
              <a:t>abortion, a ring (sponge) forceps is preferable, as it is less likely than the </a:t>
            </a:r>
            <a:r>
              <a:rPr lang="en-GB" sz="1800" kern="1200" dirty="0" err="1" smtClean="0">
                <a:solidFill>
                  <a:schemeClr val="tx1"/>
                </a:solidFill>
                <a:effectLst/>
                <a:latin typeface="+mn-lt"/>
                <a:ea typeface="+mn-ea"/>
                <a:cs typeface="+mn-cs"/>
              </a:rPr>
              <a:t>tenaculum</a:t>
            </a:r>
            <a:r>
              <a:rPr lang="en-GB" sz="1800" kern="1200" dirty="0" smtClean="0">
                <a:solidFill>
                  <a:schemeClr val="tx1"/>
                </a:solidFill>
                <a:effectLst/>
                <a:latin typeface="+mn-lt"/>
                <a:ea typeface="+mn-ea"/>
                <a:cs typeface="+mn-cs"/>
              </a:rPr>
              <a:t> to tear the cervix with traction and does not require the use of lignocaine for placement.</a:t>
            </a:r>
          </a:p>
        </p:txBody>
      </p:sp>
      <p:sp>
        <p:nvSpPr>
          <p:cNvPr id="4" name="Slide Number Placeholder 3"/>
          <p:cNvSpPr>
            <a:spLocks noGrp="1"/>
          </p:cNvSpPr>
          <p:nvPr>
            <p:ph type="sldNum" sz="quarter" idx="10"/>
          </p:nvPr>
        </p:nvSpPr>
        <p:spPr/>
        <p:txBody>
          <a:bodyPr/>
          <a:lstStyle/>
          <a:p>
            <a:fld id="{E5A00477-5FAA-4348-AB06-949BA557D065}" type="slidenum">
              <a:rPr lang="en-GB" smtClean="0"/>
              <a:t>32</a:t>
            </a:fld>
            <a:endParaRPr lang="en-GB" dirty="0"/>
          </a:p>
        </p:txBody>
      </p:sp>
    </p:spTree>
    <p:extLst>
      <p:ext uri="{BB962C8B-B14F-4D97-AF65-F5344CB8AC3E}">
        <p14:creationId xmlns:p14="http://schemas.microsoft.com/office/powerpoint/2010/main" val="28716453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baseline="0" dirty="0" smtClean="0"/>
              <a:t>It is always necessary to provide analgesia to patients for MVA and D&amp;C.</a:t>
            </a:r>
            <a:endParaRPr lang="en-GB" sz="1800" dirty="0"/>
          </a:p>
        </p:txBody>
      </p:sp>
      <p:sp>
        <p:nvSpPr>
          <p:cNvPr id="4" name="Slide Number Placeholder 3"/>
          <p:cNvSpPr>
            <a:spLocks noGrp="1"/>
          </p:cNvSpPr>
          <p:nvPr>
            <p:ph type="sldNum" sz="quarter" idx="10"/>
          </p:nvPr>
        </p:nvSpPr>
        <p:spPr/>
        <p:txBody>
          <a:bodyPr/>
          <a:lstStyle/>
          <a:p>
            <a:fld id="{E5A00477-5FAA-4348-AB06-949BA557D065}" type="slidenum">
              <a:rPr lang="en-GB" smtClean="0"/>
              <a:t>33</a:t>
            </a:fld>
            <a:endParaRPr lang="en-GB" dirty="0"/>
          </a:p>
        </p:txBody>
      </p:sp>
    </p:spTree>
    <p:extLst>
      <p:ext uri="{BB962C8B-B14F-4D97-AF65-F5344CB8AC3E}">
        <p14:creationId xmlns:p14="http://schemas.microsoft.com/office/powerpoint/2010/main" val="307267337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smtClean="0">
                <a:solidFill>
                  <a:schemeClr val="tx1"/>
                </a:solidFill>
                <a:effectLst/>
                <a:latin typeface="+mn-lt"/>
                <a:ea typeface="+mn-ea"/>
                <a:cs typeface="+mn-cs"/>
              </a:rPr>
              <a:t>At the conclusion of the set of injections, wait two minutes and then pinch the cervix with forceps. If the </a:t>
            </a:r>
            <a:r>
              <a:rPr lang="en-GB" sz="1800" b="1" kern="1200" smtClean="0">
                <a:solidFill>
                  <a:schemeClr val="tx1"/>
                </a:solidFill>
                <a:effectLst/>
                <a:latin typeface="+mn-lt"/>
                <a:ea typeface="+mn-ea"/>
                <a:cs typeface="+mn-cs"/>
              </a:rPr>
              <a:t>woman can feel the pinch</a:t>
            </a:r>
            <a:r>
              <a:rPr lang="en-GB" sz="1800" kern="1200" smtClean="0">
                <a:solidFill>
                  <a:schemeClr val="tx1"/>
                </a:solidFill>
                <a:effectLst/>
                <a:latin typeface="+mn-lt"/>
                <a:ea typeface="+mn-ea"/>
                <a:cs typeface="+mn-cs"/>
              </a:rPr>
              <a:t>, wait two more minutes and then retest.</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baseline="0" dirty="0" smtClean="0"/>
          </a:p>
          <a:p>
            <a:r>
              <a:rPr lang="en-GB" sz="1800" baseline="0" dirty="0" smtClean="0"/>
              <a:t>MVA allows OPD management of incomplete abortion</a:t>
            </a:r>
          </a:p>
          <a:p>
            <a:endParaRPr lang="en-GB" sz="1200" baseline="0" dirty="0" smtClean="0"/>
          </a:p>
          <a:p>
            <a:r>
              <a:rPr lang="en-GB" sz="1800" baseline="0" dirty="0" smtClean="0"/>
              <a:t>MVA allows patient to go home the same day which is patient friendly</a:t>
            </a:r>
            <a:endParaRPr lang="en-GB" sz="1800" dirty="0"/>
          </a:p>
        </p:txBody>
      </p:sp>
      <p:sp>
        <p:nvSpPr>
          <p:cNvPr id="4" name="Slide Number Placeholder 3"/>
          <p:cNvSpPr>
            <a:spLocks noGrp="1"/>
          </p:cNvSpPr>
          <p:nvPr>
            <p:ph type="sldNum" sz="quarter" idx="10"/>
          </p:nvPr>
        </p:nvSpPr>
        <p:spPr/>
        <p:txBody>
          <a:bodyPr/>
          <a:lstStyle/>
          <a:p>
            <a:fld id="{E5A00477-5FAA-4348-AB06-949BA557D065}" type="slidenum">
              <a:rPr lang="en-GB" smtClean="0"/>
              <a:t>34</a:t>
            </a:fld>
            <a:endParaRPr lang="en-GB" dirty="0"/>
          </a:p>
        </p:txBody>
      </p:sp>
    </p:spTree>
    <p:extLst>
      <p:ext uri="{BB962C8B-B14F-4D97-AF65-F5344CB8AC3E}">
        <p14:creationId xmlns:p14="http://schemas.microsoft.com/office/powerpoint/2010/main" val="307267337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dirty="0" smtClean="0"/>
              <a:t>MVA need not be done in a theatre. Create a room in the unit for MVA</a:t>
            </a:r>
          </a:p>
          <a:p>
            <a:r>
              <a:rPr lang="en-GB" sz="1800" dirty="0" smtClean="0"/>
              <a:t>Train nurses to do MVA – every site should have more than one MVA provider to ensure continuous service.</a:t>
            </a:r>
            <a:endParaRPr lang="en-GB" sz="1800" dirty="0"/>
          </a:p>
        </p:txBody>
      </p:sp>
      <p:sp>
        <p:nvSpPr>
          <p:cNvPr id="4" name="Slide Number Placeholder 3"/>
          <p:cNvSpPr>
            <a:spLocks noGrp="1"/>
          </p:cNvSpPr>
          <p:nvPr>
            <p:ph type="sldNum" sz="quarter" idx="10"/>
          </p:nvPr>
        </p:nvSpPr>
        <p:spPr/>
        <p:txBody>
          <a:bodyPr/>
          <a:lstStyle/>
          <a:p>
            <a:fld id="{E5A00477-5FAA-4348-AB06-949BA557D065}" type="slidenum">
              <a:rPr lang="en-GB" smtClean="0"/>
              <a:t>35</a:t>
            </a:fld>
            <a:endParaRPr lang="en-GB" dirty="0"/>
          </a:p>
        </p:txBody>
      </p:sp>
    </p:spTree>
    <p:extLst>
      <p:ext uri="{BB962C8B-B14F-4D97-AF65-F5344CB8AC3E}">
        <p14:creationId xmlns:p14="http://schemas.microsoft.com/office/powerpoint/2010/main" val="230732303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dirty="0" smtClean="0"/>
              <a:t>As most patients tend to seek treatment late, endometritis is common – consider antibiotic cover after the procedure. If obviously infected on admission start triple antibiotics immediately but remember that MVA debulks the infected uterine contents.</a:t>
            </a:r>
            <a:endParaRPr lang="en-GB" sz="1800" dirty="0"/>
          </a:p>
        </p:txBody>
      </p:sp>
      <p:sp>
        <p:nvSpPr>
          <p:cNvPr id="4" name="Slide Number Placeholder 3"/>
          <p:cNvSpPr>
            <a:spLocks noGrp="1"/>
          </p:cNvSpPr>
          <p:nvPr>
            <p:ph type="sldNum" sz="quarter" idx="10"/>
          </p:nvPr>
        </p:nvSpPr>
        <p:spPr/>
        <p:txBody>
          <a:bodyPr/>
          <a:lstStyle/>
          <a:p>
            <a:fld id="{E5A00477-5FAA-4348-AB06-949BA557D065}" type="slidenum">
              <a:rPr lang="en-GB" smtClean="0"/>
              <a:t>36</a:t>
            </a:fld>
            <a:endParaRPr lang="en-GB" dirty="0"/>
          </a:p>
        </p:txBody>
      </p:sp>
    </p:spTree>
    <p:extLst>
      <p:ext uri="{BB962C8B-B14F-4D97-AF65-F5344CB8AC3E}">
        <p14:creationId xmlns:p14="http://schemas.microsoft.com/office/powerpoint/2010/main" val="198651080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dirty="0" smtClean="0"/>
              <a:t>MVA need not be done in a theatre. Create a room in the unit for MVA</a:t>
            </a:r>
          </a:p>
          <a:p>
            <a:endParaRPr lang="en-GB" sz="1200" dirty="0" smtClean="0"/>
          </a:p>
          <a:p>
            <a:r>
              <a:rPr lang="en-GB" sz="1800" dirty="0" smtClean="0"/>
              <a:t>Train nurses to do MVA – every site should have more than one MVA provider to ensure continuous service.</a:t>
            </a:r>
            <a:endParaRPr lang="en-GB" sz="1800" dirty="0"/>
          </a:p>
        </p:txBody>
      </p:sp>
      <p:sp>
        <p:nvSpPr>
          <p:cNvPr id="4" name="Slide Number Placeholder 3"/>
          <p:cNvSpPr>
            <a:spLocks noGrp="1"/>
          </p:cNvSpPr>
          <p:nvPr>
            <p:ph type="sldNum" sz="quarter" idx="10"/>
          </p:nvPr>
        </p:nvSpPr>
        <p:spPr/>
        <p:txBody>
          <a:bodyPr/>
          <a:lstStyle/>
          <a:p>
            <a:fld id="{E5A00477-5FAA-4348-AB06-949BA557D065}" type="slidenum">
              <a:rPr lang="en-GB" smtClean="0"/>
              <a:t>37</a:t>
            </a:fld>
            <a:endParaRPr lang="en-GB" dirty="0"/>
          </a:p>
        </p:txBody>
      </p:sp>
    </p:spTree>
    <p:extLst>
      <p:ext uri="{BB962C8B-B14F-4D97-AF65-F5344CB8AC3E}">
        <p14:creationId xmlns:p14="http://schemas.microsoft.com/office/powerpoint/2010/main" val="230732303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dirty="0" smtClean="0"/>
              <a:t>SLIDE</a:t>
            </a:r>
          </a:p>
          <a:p>
            <a:endParaRPr lang="en-GB"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Discuss family planning before the patient is discharged and provide her chosen method before discharge and arrange for follow up.</a:t>
            </a:r>
          </a:p>
        </p:txBody>
      </p:sp>
      <p:sp>
        <p:nvSpPr>
          <p:cNvPr id="4" name="Slide Number Placeholder 3"/>
          <p:cNvSpPr>
            <a:spLocks noGrp="1"/>
          </p:cNvSpPr>
          <p:nvPr>
            <p:ph type="sldNum" sz="quarter" idx="10"/>
          </p:nvPr>
        </p:nvSpPr>
        <p:spPr/>
        <p:txBody>
          <a:bodyPr/>
          <a:lstStyle/>
          <a:p>
            <a:fld id="{E5A00477-5FAA-4348-AB06-949BA557D065}" type="slidenum">
              <a:rPr lang="en-GB" smtClean="0"/>
              <a:t>38</a:t>
            </a:fld>
            <a:endParaRPr lang="en-GB" dirty="0"/>
          </a:p>
        </p:txBody>
      </p:sp>
    </p:spTree>
    <p:extLst>
      <p:ext uri="{BB962C8B-B14F-4D97-AF65-F5344CB8AC3E}">
        <p14:creationId xmlns:p14="http://schemas.microsoft.com/office/powerpoint/2010/main" val="63285765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dirty="0" smtClean="0"/>
              <a:t>It is generally known that women</a:t>
            </a:r>
            <a:r>
              <a:rPr lang="en-GB" sz="1800" baseline="0" dirty="0" smtClean="0"/>
              <a:t> seek abortion care late because they do not want to present with threatened abortion which clinicians will try to save.</a:t>
            </a:r>
          </a:p>
          <a:p>
            <a:endParaRPr lang="en-GB" sz="1200" baseline="0" dirty="0" smtClean="0"/>
          </a:p>
          <a:p>
            <a:r>
              <a:rPr lang="en-GB" sz="1800" baseline="0" dirty="0" smtClean="0"/>
              <a:t>Watch out for women who present with repeated threatened abortion.</a:t>
            </a:r>
          </a:p>
          <a:p>
            <a:endParaRPr lang="en-GB" sz="1200" baseline="0" dirty="0" smtClean="0"/>
          </a:p>
          <a:p>
            <a:r>
              <a:rPr lang="en-GB" sz="1800" baseline="0" dirty="0" smtClean="0"/>
              <a:t>SLIDE</a:t>
            </a:r>
            <a:endParaRPr lang="en-GB" sz="1800" dirty="0"/>
          </a:p>
        </p:txBody>
      </p:sp>
      <p:sp>
        <p:nvSpPr>
          <p:cNvPr id="4" name="Slide Number Placeholder 3"/>
          <p:cNvSpPr>
            <a:spLocks noGrp="1"/>
          </p:cNvSpPr>
          <p:nvPr>
            <p:ph type="sldNum" sz="quarter" idx="10"/>
          </p:nvPr>
        </p:nvSpPr>
        <p:spPr/>
        <p:txBody>
          <a:bodyPr/>
          <a:lstStyle/>
          <a:p>
            <a:fld id="{E5A00477-5FAA-4348-AB06-949BA557D065}" type="slidenum">
              <a:rPr lang="en-GB" smtClean="0"/>
              <a:t>39</a:t>
            </a:fld>
            <a:endParaRPr lang="en-GB" dirty="0"/>
          </a:p>
        </p:txBody>
      </p:sp>
    </p:spTree>
    <p:extLst>
      <p:ext uri="{BB962C8B-B14F-4D97-AF65-F5344CB8AC3E}">
        <p14:creationId xmlns:p14="http://schemas.microsoft.com/office/powerpoint/2010/main" val="40514372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pPr eaLnBrk="1" hangingPunct="1"/>
            <a:r>
              <a:rPr lang="en-GB" sz="1600" kern="1200" dirty="0" smtClean="0">
                <a:solidFill>
                  <a:schemeClr val="tx1"/>
                </a:solidFill>
                <a:effectLst/>
                <a:latin typeface="+mn-lt"/>
                <a:ea typeface="+mn-ea"/>
                <a:cs typeface="+mn-cs"/>
              </a:rPr>
              <a:t>Current data shows that abortion complications remain the third commonest cause of maternal deaths but the proportions have</a:t>
            </a:r>
            <a:r>
              <a:rPr lang="en-GB" sz="1600" kern="1200" baseline="0" dirty="0" smtClean="0">
                <a:solidFill>
                  <a:schemeClr val="tx1"/>
                </a:solidFill>
                <a:effectLst/>
                <a:latin typeface="+mn-lt"/>
                <a:ea typeface="+mn-ea"/>
                <a:cs typeface="+mn-cs"/>
              </a:rPr>
              <a:t> changed</a:t>
            </a:r>
            <a:r>
              <a:rPr lang="en-GB" sz="1600" kern="1200" dirty="0" smtClean="0">
                <a:solidFill>
                  <a:schemeClr val="tx1"/>
                </a:solidFill>
                <a:effectLst/>
                <a:latin typeface="+mn-lt"/>
                <a:ea typeface="+mn-ea"/>
                <a:cs typeface="+mn-cs"/>
              </a:rPr>
              <a:t>. Haemorrhage</a:t>
            </a:r>
            <a:r>
              <a:rPr lang="en-GB" sz="1600" kern="1200" baseline="0" dirty="0" smtClean="0">
                <a:solidFill>
                  <a:schemeClr val="tx1"/>
                </a:solidFill>
                <a:effectLst/>
                <a:latin typeface="+mn-lt"/>
                <a:ea typeface="+mn-ea"/>
                <a:cs typeface="+mn-cs"/>
              </a:rPr>
              <a:t> has come down from 35% to 24%, PIH has come down from 18% to 12%, but abortion has gone up from 9% to 13%.</a:t>
            </a:r>
          </a:p>
          <a:p>
            <a:pPr eaLnBrk="1" hangingPunct="1"/>
            <a:endParaRPr lang="en-GB" sz="1600" kern="1200" baseline="0" dirty="0" smtClean="0">
              <a:solidFill>
                <a:schemeClr val="tx1"/>
              </a:solidFill>
              <a:effectLst/>
              <a:latin typeface="+mn-lt"/>
              <a:ea typeface="+mn-ea"/>
              <a:cs typeface="+mn-cs"/>
            </a:endParaRPr>
          </a:p>
          <a:p>
            <a:pPr eaLnBrk="1" hangingPunct="1"/>
            <a:r>
              <a:rPr lang="en-GB" sz="1600" kern="1200" dirty="0" smtClean="0">
                <a:solidFill>
                  <a:schemeClr val="tx1"/>
                </a:solidFill>
                <a:effectLst/>
                <a:latin typeface="+mn-lt"/>
                <a:ea typeface="+mn-ea"/>
                <a:cs typeface="+mn-cs"/>
              </a:rPr>
              <a:t>Where abortion is legal and permitted on broad grounds, deaths</a:t>
            </a:r>
            <a:r>
              <a:rPr lang="en-GB" sz="1600" kern="1200" baseline="0" dirty="0" smtClean="0">
                <a:solidFill>
                  <a:schemeClr val="tx1"/>
                </a:solidFill>
                <a:effectLst/>
                <a:latin typeface="+mn-lt"/>
                <a:ea typeface="+mn-ea"/>
                <a:cs typeface="+mn-cs"/>
              </a:rPr>
              <a:t> from complications are rare</a:t>
            </a:r>
            <a:r>
              <a:rPr lang="en-GB" sz="1600" kern="1200" dirty="0" smtClean="0">
                <a:solidFill>
                  <a:schemeClr val="tx1"/>
                </a:solidFill>
                <a:effectLst/>
                <a:latin typeface="+mn-lt"/>
                <a:ea typeface="+mn-ea"/>
                <a:cs typeface="+mn-cs"/>
              </a:rPr>
              <a:t>, but where it is illegal in many circumstances, it is often fatal. For example, in South Africa, the incidence of infection resulting from abortion decreased by 52% after the abortion law was liberalized in 1996. [</a:t>
            </a:r>
            <a:r>
              <a:rPr lang="en-GB" sz="1600" b="1" u="none" strike="noStrike" kern="1200" dirty="0" smtClean="0">
                <a:solidFill>
                  <a:schemeClr val="tx1"/>
                </a:solidFill>
                <a:effectLst/>
                <a:latin typeface="+mn-lt"/>
                <a:ea typeface="+mn-ea"/>
                <a:cs typeface="+mn-cs"/>
                <a:hlinkClick r:id="rId3"/>
              </a:rPr>
              <a:t>3</a:t>
            </a:r>
            <a:r>
              <a:rPr lang="en-GB" sz="1600" kern="1200" dirty="0" smtClean="0">
                <a:solidFill>
                  <a:schemeClr val="tx1"/>
                </a:solidFill>
                <a:effectLst/>
                <a:latin typeface="+mn-lt"/>
                <a:ea typeface="+mn-ea"/>
                <a:cs typeface="+mn-cs"/>
              </a:rPr>
              <a:t>]</a:t>
            </a:r>
          </a:p>
          <a:p>
            <a:pPr eaLnBrk="1" hangingPunct="1"/>
            <a:endParaRPr lang="en-GB" sz="1200" kern="1200" dirty="0" smtClean="0">
              <a:solidFill>
                <a:schemeClr val="tx1"/>
              </a:solidFill>
              <a:effectLst/>
              <a:latin typeface="+mn-lt"/>
              <a:ea typeface="+mn-ea"/>
              <a:cs typeface="+mn-cs"/>
            </a:endParaRPr>
          </a:p>
          <a:p>
            <a:pPr eaLnBrk="1" hangingPunct="1"/>
            <a:r>
              <a:rPr lang="en-US" sz="1600" dirty="0" smtClean="0"/>
              <a:t>Abortion deaths have been called ‘the preventable pandemic.’ Overall, unsafe abortion accounts for at least 13% of all maternal deaths – and the real number is likely higher, in that some portion of maternal deaths attributed to causes like hemorrhage and infection may well actually be due to complications of abortion (misreported due to stigma).</a:t>
            </a:r>
          </a:p>
          <a:p>
            <a:pPr eaLnBrk="1" hangingPunct="1"/>
            <a:endParaRPr lang="en-US" sz="1200" dirty="0" smtClean="0"/>
          </a:p>
          <a:p>
            <a:pPr eaLnBrk="1" hangingPunct="1"/>
            <a:r>
              <a:rPr lang="en-US" sz="1600" dirty="0" smtClean="0"/>
              <a:t>As with maternal health in general, it’s important to look not just at mortality but at morbidity – injury, illness, disability – as well. About 5 million women are hospitalized each year for post-abortion complications [source: Guttmacher]; millions more require but do not receive effective PAC, dying at home or living with disability and stigma. A range of research studies showed in the 1990s that in developing countries as many as 1% of women were hospitalized each year due to abortion complications – averaging around 20% of all women who had abortions in those countries.</a:t>
            </a:r>
            <a:endParaRPr lang="en-GB" sz="1600" dirty="0" smtClean="0"/>
          </a:p>
        </p:txBody>
      </p:sp>
      <p:sp>
        <p:nvSpPr>
          <p:cNvPr id="4" name="Slide Number Placeholder 3"/>
          <p:cNvSpPr>
            <a:spLocks noGrp="1"/>
          </p:cNvSpPr>
          <p:nvPr>
            <p:ph type="sldNum" sz="quarter" idx="10"/>
          </p:nvPr>
        </p:nvSpPr>
        <p:spPr/>
        <p:txBody>
          <a:bodyPr/>
          <a:lstStyle/>
          <a:p>
            <a:fld id="{E5A00477-5FAA-4348-AB06-949BA557D065}" type="slidenum">
              <a:rPr lang="en-GB" smtClean="0"/>
              <a:t>4</a:t>
            </a:fld>
            <a:endParaRPr lang="en-GB" dirty="0"/>
          </a:p>
        </p:txBody>
      </p:sp>
    </p:spTree>
    <p:extLst>
      <p:ext uri="{BB962C8B-B14F-4D97-AF65-F5344CB8AC3E}">
        <p14:creationId xmlns:p14="http://schemas.microsoft.com/office/powerpoint/2010/main" val="110688410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dirty="0" smtClean="0"/>
              <a:t>Speaker’s notes:</a:t>
            </a:r>
          </a:p>
          <a:p>
            <a:endParaRPr lang="en-US" dirty="0" smtClean="0"/>
          </a:p>
        </p:txBody>
      </p:sp>
      <p:sp>
        <p:nvSpPr>
          <p:cNvPr id="4" name="Slide Number Placeholder 3"/>
          <p:cNvSpPr>
            <a:spLocks noGrp="1"/>
          </p:cNvSpPr>
          <p:nvPr>
            <p:ph type="sldNum" sz="quarter" idx="5"/>
          </p:nvPr>
        </p:nvSpPr>
        <p:spPr/>
        <p:txBody>
          <a:bodyPr/>
          <a:lstStyle/>
          <a:p>
            <a:pPr>
              <a:defRPr/>
            </a:pPr>
            <a:fld id="{963F9EC2-3D90-487E-9FF6-AA30C28385FB}" type="slidenum">
              <a:rPr lang="en-US" smtClean="0"/>
              <a:pPr>
                <a:defRPr/>
              </a:pPr>
              <a:t>40</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rgbClr val="00B0F0"/>
                </a:solidFill>
              </a:rPr>
              <a:t>NB Abortion rates in Europe and Africa are approximately the same at 29/1,000, the difference is in the distribution between safe and unsafe procedures</a:t>
            </a:r>
          </a:p>
          <a:p>
            <a:endParaRPr lang="en-GB" sz="1800" b="0" kern="1200" dirty="0" smtClean="0">
              <a:solidFill>
                <a:schemeClr val="tx1"/>
              </a:solidFill>
              <a:effectLst/>
              <a:latin typeface="+mn-lt"/>
              <a:ea typeface="+mn-ea"/>
              <a:cs typeface="+mn-cs"/>
            </a:endParaRPr>
          </a:p>
          <a:p>
            <a:r>
              <a:rPr lang="en-GB" sz="1800" b="0" kern="1200" dirty="0" smtClean="0">
                <a:solidFill>
                  <a:schemeClr val="tx1"/>
                </a:solidFill>
                <a:effectLst/>
                <a:latin typeface="+mn-lt"/>
                <a:ea typeface="+mn-ea"/>
                <a:cs typeface="+mn-cs"/>
              </a:rPr>
              <a:t>With increasing use of contraceptives, abortion rates have been decreasing globally but even where contraceptives are universally available, abortion remains prevalent.</a:t>
            </a:r>
          </a:p>
          <a:p>
            <a:endParaRPr lang="en-GB" sz="1800" b="0" kern="1200" dirty="0" smtClean="0">
              <a:solidFill>
                <a:schemeClr val="tx1"/>
              </a:solidFill>
              <a:effectLst/>
              <a:latin typeface="+mn-lt"/>
              <a:ea typeface="+mn-ea"/>
              <a:cs typeface="+mn-cs"/>
            </a:endParaRPr>
          </a:p>
          <a:p>
            <a:r>
              <a:rPr lang="en-GB" sz="1800" b="0" kern="1200" dirty="0" smtClean="0">
                <a:solidFill>
                  <a:schemeClr val="tx1"/>
                </a:solidFill>
                <a:effectLst/>
                <a:latin typeface="+mn-lt"/>
                <a:ea typeface="+mn-ea"/>
                <a:cs typeface="+mn-cs"/>
              </a:rPr>
              <a:t>New Estimates from WHO</a:t>
            </a:r>
          </a:p>
          <a:p>
            <a:r>
              <a:rPr lang="en-GB" sz="1800" b="0" kern="1200" dirty="0" smtClean="0">
                <a:solidFill>
                  <a:schemeClr val="tx1"/>
                </a:solidFill>
                <a:effectLst/>
                <a:latin typeface="+mn-lt"/>
                <a:ea typeface="+mn-ea"/>
                <a:cs typeface="+mn-cs"/>
              </a:rPr>
              <a:t>• 21.6 million unsafe abortions occurred in 2008.</a:t>
            </a:r>
          </a:p>
          <a:p>
            <a:r>
              <a:rPr lang="en-GB" sz="1800" b="0" kern="1200" dirty="0" smtClean="0">
                <a:solidFill>
                  <a:schemeClr val="tx1"/>
                </a:solidFill>
                <a:effectLst/>
                <a:latin typeface="+mn-lt"/>
                <a:ea typeface="+mn-ea"/>
                <a:cs typeface="+mn-cs"/>
              </a:rPr>
              <a:t>• The highest rates—36 per 1,000 women—were in Eastern and Middle Africa.</a:t>
            </a:r>
          </a:p>
          <a:p>
            <a:r>
              <a:rPr lang="en-GB" sz="1800" b="0" kern="1200" dirty="0" smtClean="0">
                <a:solidFill>
                  <a:schemeClr val="tx1"/>
                </a:solidFill>
                <a:effectLst/>
                <a:latin typeface="+mn-lt"/>
                <a:ea typeface="+mn-ea"/>
                <a:cs typeface="+mn-cs"/>
              </a:rPr>
              <a:t>• Between 2003 and 2008, the global unsafe abortion rate was unchanged at 14 per 1,000 women aged 15–44 years.</a:t>
            </a:r>
          </a:p>
          <a:p>
            <a:endParaRPr lang="en-GB" sz="1800" dirty="0" smtClean="0"/>
          </a:p>
          <a:p>
            <a:r>
              <a:rPr lang="en-GB" sz="1800" kern="1200" dirty="0" smtClean="0">
                <a:solidFill>
                  <a:schemeClr val="tx1"/>
                </a:solidFill>
                <a:effectLst/>
                <a:latin typeface="+mn-lt"/>
                <a:ea typeface="+mn-ea"/>
                <a:cs typeface="+mn-cs"/>
              </a:rPr>
              <a:t>More than 95% of abortions in Africa and Latin America are performed under unsafe circumstances, as are about 60% of abortions in Asia (excluding Eastern Asia).[</a:t>
            </a:r>
            <a:r>
              <a:rPr lang="en-GB" sz="1800" b="1" u="none" strike="noStrike" kern="1200" dirty="0" smtClean="0">
                <a:solidFill>
                  <a:schemeClr val="tx1"/>
                </a:solidFill>
                <a:effectLst/>
                <a:latin typeface="+mn-lt"/>
                <a:ea typeface="+mn-ea"/>
                <a:cs typeface="+mn-cs"/>
                <a:hlinkClick r:id="rId3"/>
              </a:rPr>
              <a:t>1</a:t>
            </a:r>
            <a:r>
              <a:rPr lang="en-GB" sz="1800" kern="1200" dirty="0" smtClean="0">
                <a:solidFill>
                  <a:schemeClr val="tx1"/>
                </a:solidFill>
                <a:effectLst/>
                <a:latin typeface="+mn-lt"/>
                <a:ea typeface="+mn-ea"/>
                <a:cs typeface="+mn-cs"/>
              </a:rPr>
              <a:t>]</a:t>
            </a:r>
            <a:endParaRPr lang="en-GB" sz="1800" dirty="0"/>
          </a:p>
        </p:txBody>
      </p:sp>
      <p:sp>
        <p:nvSpPr>
          <p:cNvPr id="4" name="Slide Number Placeholder 3"/>
          <p:cNvSpPr>
            <a:spLocks noGrp="1"/>
          </p:cNvSpPr>
          <p:nvPr>
            <p:ph type="sldNum" sz="quarter" idx="10"/>
          </p:nvPr>
        </p:nvSpPr>
        <p:spPr/>
        <p:txBody>
          <a:bodyPr/>
          <a:lstStyle/>
          <a:p>
            <a:fld id="{4D02E458-BCCC-4BCB-9754-516A124A6F5E}" type="slidenum">
              <a:rPr lang="en-GB" smtClean="0"/>
              <a:t>5</a:t>
            </a:fld>
            <a:endParaRPr lang="en-GB" dirty="0"/>
          </a:p>
        </p:txBody>
      </p:sp>
    </p:spTree>
    <p:extLst>
      <p:ext uri="{BB962C8B-B14F-4D97-AF65-F5344CB8AC3E}">
        <p14:creationId xmlns:p14="http://schemas.microsoft.com/office/powerpoint/2010/main" val="6677711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a:p>
            <a:endParaRPr lang="en-US" dirty="0" smtClean="0"/>
          </a:p>
        </p:txBody>
      </p:sp>
      <p:sp>
        <p:nvSpPr>
          <p:cNvPr id="4" name="Slide Number Placeholder 3"/>
          <p:cNvSpPr>
            <a:spLocks noGrp="1"/>
          </p:cNvSpPr>
          <p:nvPr>
            <p:ph type="sldNum" sz="quarter" idx="5"/>
          </p:nvPr>
        </p:nvSpPr>
        <p:spPr/>
        <p:txBody>
          <a:bodyPr/>
          <a:lstStyle/>
          <a:p>
            <a:pPr>
              <a:defRPr/>
            </a:pPr>
            <a:fld id="{D6D020EA-5C9A-4326-A1DD-1758F4696703}" type="slidenum">
              <a:rPr lang="en-US" smtClean="0"/>
              <a:pPr>
                <a:defRPr/>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573C4E5-ABCE-4212-B8ED-FC42DB1DE248}" type="slidenum">
              <a:rPr lang="en-US" smtClean="0"/>
              <a:pPr eaLnBrk="1" hangingPunct="1"/>
              <a:t>7</a:t>
            </a:fld>
            <a:endParaRPr lang="en-US" dirty="0" smtClean="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dirty="0" smtClean="0"/>
              <a:t>Speaker’s notes:</a:t>
            </a:r>
          </a:p>
          <a:p>
            <a:pPr eaLnBrk="1" hangingPunct="1"/>
            <a:endParaRPr lang="en-US" dirty="0" smtClean="0"/>
          </a:p>
          <a:p>
            <a:pPr eaLnBrk="1" hangingPunct="1"/>
            <a:r>
              <a:rPr lang="en-US" sz="1800" dirty="0" smtClean="0"/>
              <a:t>While well over 90% of abortions in the developed world are safe (and mainly legal), 19 million unsafe abortions take place in the developing world</a:t>
            </a:r>
            <a:r>
              <a:rPr lang="en-US" sz="1800" baseline="0" dirty="0" smtClean="0"/>
              <a:t> each year.</a:t>
            </a:r>
            <a:endParaRPr lang="en-US" sz="1800" dirty="0" smtClean="0"/>
          </a:p>
          <a:p>
            <a:pPr eaLnBrk="1" hangingPunct="1"/>
            <a:endParaRPr lang="en-US" sz="1800" dirty="0" smtClean="0"/>
          </a:p>
          <a:p>
            <a:pPr eaLnBrk="1" hangingPunct="1"/>
            <a:r>
              <a:rPr lang="en-US" sz="1800" dirty="0" smtClean="0"/>
              <a:t>[Note: 9 million abortions per year are in China, almost all of them safe...which means that there about ¾ of the abortions that take place in the developing world, excluding China, are unsafe.]</a:t>
            </a:r>
          </a:p>
          <a:p>
            <a:pPr eaLnBrk="1" hangingPunct="1"/>
            <a:endParaRPr lang="en-US" dirty="0" smtClean="0"/>
          </a:p>
          <a:p>
            <a:pPr eaLnBrk="1" hangingPunct="1"/>
            <a:r>
              <a:rPr lang="en-US" dirty="0" smtClean="0"/>
              <a:t>Source: Sedgh G et al., Induced abortion: rates and trends worldwide, </a:t>
            </a:r>
            <a:r>
              <a:rPr lang="en-US" i="1" dirty="0" smtClean="0"/>
              <a:t>Lancet</a:t>
            </a:r>
            <a:r>
              <a:rPr lang="en-US" dirty="0" smtClean="0"/>
              <a:t>, 2007, 370(9595):1338</a:t>
            </a:r>
            <a:r>
              <a:rPr lang="en-US" dirty="0" smtClean="0">
                <a:cs typeface="Arial" charset="0"/>
              </a:rPr>
              <a:t>–</a:t>
            </a:r>
            <a:r>
              <a:rPr lang="en-US" dirty="0" smtClean="0"/>
              <a:t>1345.</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CA" sz="1800" dirty="0" smtClean="0"/>
              <a:t>Joint WHO / UNICEF / UNFPA /World Bank estimates in 1980 there were 526,300 maternal deaths worldwide. In 2008 it was 342,900.  A 34% decline; </a:t>
            </a:r>
            <a:r>
              <a:rPr lang="en-GB" sz="1800" baseline="0" dirty="0" smtClean="0"/>
              <a:t>but a long way from the desired 75% decrease.</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8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800" baseline="0" dirty="0" smtClean="0"/>
              <a:t>While maternal deaths dropped by 34%, abortion deaths fell by 16% only.</a:t>
            </a:r>
            <a:endParaRPr lang="en-GB" sz="1800" dirty="0"/>
          </a:p>
        </p:txBody>
      </p:sp>
      <p:sp>
        <p:nvSpPr>
          <p:cNvPr id="4" name="Slide Number Placeholder 3"/>
          <p:cNvSpPr>
            <a:spLocks noGrp="1"/>
          </p:cNvSpPr>
          <p:nvPr>
            <p:ph type="sldNum" sz="quarter" idx="10"/>
          </p:nvPr>
        </p:nvSpPr>
        <p:spPr/>
        <p:txBody>
          <a:bodyPr/>
          <a:lstStyle/>
          <a:p>
            <a:fld id="{BD190C03-32ED-4D7D-9787-7CE82B611BA1}" type="slidenum">
              <a:rPr lang="en-GB" smtClean="0"/>
              <a:t>8</a:t>
            </a:fld>
            <a:endParaRPr lang="en-GB" dirty="0"/>
          </a:p>
        </p:txBody>
      </p:sp>
    </p:spTree>
    <p:extLst>
      <p:ext uri="{BB962C8B-B14F-4D97-AF65-F5344CB8AC3E}">
        <p14:creationId xmlns:p14="http://schemas.microsoft.com/office/powerpoint/2010/main" val="29294588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dirty="0" smtClean="0"/>
              <a:t>SLIDE</a:t>
            </a:r>
          </a:p>
          <a:p>
            <a:endParaRPr lang="en-GB" sz="1200" dirty="0" smtClean="0"/>
          </a:p>
          <a:p>
            <a:r>
              <a:rPr lang="en-GB" sz="1800" dirty="0" smtClean="0"/>
              <a:t>As an example of a person lacking</a:t>
            </a:r>
            <a:r>
              <a:rPr lang="en-GB" sz="1800" baseline="0" dirty="0" smtClean="0"/>
              <a:t> in the necessary skills, w</a:t>
            </a:r>
            <a:r>
              <a:rPr lang="en-GB" sz="1800" dirty="0" smtClean="0"/>
              <a:t>hen I was a medical student in a country where abortion was legal (Zambia),</a:t>
            </a:r>
            <a:r>
              <a:rPr lang="en-GB" sz="1800" baseline="0" dirty="0" smtClean="0"/>
              <a:t> a classmate while on night duty clerked his pregnant girl-friend as having incomplete abortion and performed a D&amp;C on her, scraping out the intestines which ended in a colostomy. </a:t>
            </a:r>
          </a:p>
          <a:p>
            <a:endParaRPr lang="en-GB" sz="1200" baseline="0" dirty="0" smtClean="0"/>
          </a:p>
          <a:p>
            <a:r>
              <a:rPr lang="en-GB" sz="1800" baseline="0" dirty="0" smtClean="0"/>
              <a:t>Likewise, the law in Zambia required that the procedure be performed in a hospital. Private practitioners nonetheless performed abortions in their clinics which could not be properly and adequately equipped for fear of possessing incriminating evidence so were a frequent source of abortion complications equal to nonmedical abortionists.</a:t>
            </a:r>
            <a:endParaRPr lang="en-GB" sz="1800" dirty="0"/>
          </a:p>
        </p:txBody>
      </p:sp>
      <p:sp>
        <p:nvSpPr>
          <p:cNvPr id="4" name="Slide Number Placeholder 3"/>
          <p:cNvSpPr>
            <a:spLocks noGrp="1"/>
          </p:cNvSpPr>
          <p:nvPr>
            <p:ph type="sldNum" sz="quarter" idx="10"/>
          </p:nvPr>
        </p:nvSpPr>
        <p:spPr/>
        <p:txBody>
          <a:bodyPr/>
          <a:lstStyle/>
          <a:p>
            <a:fld id="{E5A00477-5FAA-4348-AB06-949BA557D065}" type="slidenum">
              <a:rPr lang="en-GB" smtClean="0"/>
              <a:t>9</a:t>
            </a:fld>
            <a:endParaRPr lang="en-GB" dirty="0"/>
          </a:p>
        </p:txBody>
      </p:sp>
    </p:spTree>
    <p:extLst>
      <p:ext uri="{BB962C8B-B14F-4D97-AF65-F5344CB8AC3E}">
        <p14:creationId xmlns:p14="http://schemas.microsoft.com/office/powerpoint/2010/main" val="10432720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925FA023-2B60-48D3-B0BA-6C571F454A70}" type="datetime1">
              <a:rPr lang="en-GB" smtClean="0"/>
              <a:t>29/11/2011</a:t>
            </a:fld>
            <a:endParaRPr lang="en-GB" dirty="0"/>
          </a:p>
        </p:txBody>
      </p:sp>
      <p:sp>
        <p:nvSpPr>
          <p:cNvPr id="5" name="Footer Placeholder 4"/>
          <p:cNvSpPr>
            <a:spLocks noGrp="1"/>
          </p:cNvSpPr>
          <p:nvPr>
            <p:ph type="ftr" sz="quarter" idx="11"/>
          </p:nvPr>
        </p:nvSpPr>
        <p:spPr>
          <a:xfrm>
            <a:off x="1174044" y="5357592"/>
            <a:ext cx="5034845" cy="365125"/>
          </a:xfrm>
        </p:spPr>
        <p:txBody>
          <a:bodyPr/>
          <a:lstStyle/>
          <a:p>
            <a:endParaRPr lang="en-GB" dirty="0"/>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A050B71F-DC9E-4347-85B4-8C923B2DE940}" type="slidenum">
              <a:rPr lang="en-GB" smtClean="0"/>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1A9181-23C5-4B92-8305-1DB6D7FD7C6E}" type="datetime1">
              <a:rPr lang="en-GB" smtClean="0"/>
              <a:t>29/11/2011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A050B71F-DC9E-4347-85B4-8C923B2DE940}" type="slidenum">
              <a:rPr lang="en-GB" smtClean="0"/>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F759D7D-5336-4705-8F48-3E10998173EF}" type="datetime1">
              <a:rPr lang="en-GB" smtClean="0"/>
              <a:t>29/11/2011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A050B71F-DC9E-4347-85B4-8C923B2DE940}" type="slidenum">
              <a:rPr lang="en-GB" smtClean="0"/>
              <a:t>‹#›</a:t>
            </a:fld>
            <a:endParaRPr lang="en-GB"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57200" y="1600200"/>
            <a:ext cx="8229600" cy="4525963"/>
          </a:xfrm>
        </p:spPr>
        <p:txBody>
          <a:bodyPr/>
          <a:lstStyle/>
          <a:p>
            <a:pPr lvl="0"/>
            <a:endParaRPr lang="en-US" noProof="0" dirty="0" smtClean="0"/>
          </a:p>
        </p:txBody>
      </p:sp>
    </p:spTree>
    <p:extLst>
      <p:ext uri="{BB962C8B-B14F-4D97-AF65-F5344CB8AC3E}">
        <p14:creationId xmlns:p14="http://schemas.microsoft.com/office/powerpoint/2010/main" val="2709031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4FED74-E8D0-4B56-B1B8-C31834F3C93A}" type="datetime1">
              <a:rPr lang="en-GB" smtClean="0"/>
              <a:t>29/11/2011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A050B71F-DC9E-4347-85B4-8C923B2DE940}" type="slidenum">
              <a:rPr lang="en-GB" smtClean="0"/>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2F2DDA9-B7E2-4534-B88F-87DE95EC8D35}" type="datetime1">
              <a:rPr lang="en-GB" smtClean="0"/>
              <a:t>29/11/2011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A050B71F-DC9E-4347-85B4-8C923B2DE940}" type="slidenum">
              <a:rPr lang="en-GB" smtClean="0"/>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53C6ED21-DBD3-4B9B-BA42-53CCE3885F80}" type="datetime1">
              <a:rPr lang="en-GB" smtClean="0"/>
              <a:t>29/11/2011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A050B71F-DC9E-4347-85B4-8C923B2DE940}" type="slidenum">
              <a:rPr lang="en-GB" smtClean="0"/>
              <a:t>‹#›</a:t>
            </a:fld>
            <a:endParaRPr lang="en-GB" dirty="0"/>
          </a:p>
        </p:txBody>
      </p:sp>
      <p:sp>
        <p:nvSpPr>
          <p:cNvPr id="9" name="Content Placeholder 8"/>
          <p:cNvSpPr>
            <a:spLocks noGrp="1"/>
          </p:cNvSpPr>
          <p:nvPr>
            <p:ph sz="quarter" idx="13"/>
          </p:nvPr>
        </p:nvSpPr>
        <p:spPr>
          <a:xfrm>
            <a:off x="1298448" y="2121407"/>
            <a:ext cx="3200400" cy="360273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50B7DD84-FAF0-49CF-BB29-CBF1A1D9A25E}" type="datetime1">
              <a:rPr lang="en-GB" smtClean="0"/>
              <a:t>29/11/2011</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A050B71F-DC9E-4347-85B4-8C923B2DE940}" type="slidenum">
              <a:rPr lang="en-GB" smtClean="0"/>
              <a:t>‹#›</a:t>
            </a:fld>
            <a:endParaRPr lang="en-GB" dirty="0"/>
          </a:p>
        </p:txBody>
      </p:sp>
      <p:sp>
        <p:nvSpPr>
          <p:cNvPr id="11" name="Content Placeholder 10"/>
          <p:cNvSpPr>
            <a:spLocks noGrp="1"/>
          </p:cNvSpPr>
          <p:nvPr>
            <p:ph sz="quarter" idx="13"/>
          </p:nvPr>
        </p:nvSpPr>
        <p:spPr>
          <a:xfrm>
            <a:off x="1298448" y="2944368"/>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AD848E1-1C65-4D61-93EB-CC75B9420B45}" type="datetime1">
              <a:rPr lang="en-GB" smtClean="0"/>
              <a:t>29/11/2011</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A050B71F-DC9E-4347-85B4-8C923B2DE940}" type="slidenum">
              <a:rPr lang="en-GB" smtClean="0"/>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38D9CA-ACFF-4D88-B1A8-2DACB747B1D2}" type="datetime1">
              <a:rPr lang="en-GB" smtClean="0"/>
              <a:t>29/11/2011</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A050B71F-DC9E-4347-85B4-8C923B2DE940}" type="slidenum">
              <a:rPr lang="en-GB" smtClean="0"/>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n-US" smtClean="0"/>
              <a:t>Click to edit Master title style</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1698" y="5885672"/>
            <a:ext cx="1213821" cy="365125"/>
          </a:xfrm>
        </p:spPr>
        <p:txBody>
          <a:bodyPr/>
          <a:lstStyle/>
          <a:p>
            <a:fld id="{D05D0407-B11E-4BD2-B051-A8B6678867D8}" type="datetime1">
              <a:rPr lang="en-GB" smtClean="0"/>
              <a:t>29/11/2011</a:t>
            </a:fld>
            <a:endParaRPr lang="en-GB" dirty="0"/>
          </a:p>
        </p:txBody>
      </p:sp>
      <p:sp>
        <p:nvSpPr>
          <p:cNvPr id="6" name="Footer Placeholder 5"/>
          <p:cNvSpPr>
            <a:spLocks noGrp="1"/>
          </p:cNvSpPr>
          <p:nvPr>
            <p:ph type="ftr" sz="quarter" idx="11"/>
          </p:nvPr>
        </p:nvSpPr>
        <p:spPr>
          <a:xfrm rot="-60000">
            <a:off x="914554" y="5829261"/>
            <a:ext cx="3522607" cy="365125"/>
          </a:xfrm>
        </p:spPr>
        <p:txBody>
          <a:bodyPr/>
          <a:lstStyle/>
          <a:p>
            <a:endParaRPr lang="en-GB" dirty="0"/>
          </a:p>
        </p:txBody>
      </p:sp>
      <p:sp>
        <p:nvSpPr>
          <p:cNvPr id="7" name="Slide Number Placeholder 6"/>
          <p:cNvSpPr>
            <a:spLocks noGrp="1"/>
          </p:cNvSpPr>
          <p:nvPr>
            <p:ph type="sldNum" sz="quarter" idx="12"/>
          </p:nvPr>
        </p:nvSpPr>
        <p:spPr>
          <a:xfrm rot="60000">
            <a:off x="7557313" y="5896961"/>
            <a:ext cx="554023" cy="365125"/>
          </a:xfrm>
        </p:spPr>
        <p:txBody>
          <a:bodyPr/>
          <a:lstStyle/>
          <a:p>
            <a:fld id="{A050B71F-DC9E-4347-85B4-8C923B2DE940}" type="slidenum">
              <a:rPr lang="en-GB" smtClean="0"/>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5936" y="5888737"/>
            <a:ext cx="1213821" cy="365125"/>
          </a:xfrm>
        </p:spPr>
        <p:txBody>
          <a:bodyPr/>
          <a:lstStyle/>
          <a:p>
            <a:fld id="{B36B23E7-278B-464B-89FD-89C679970B6D}" type="datetime1">
              <a:rPr lang="en-GB" smtClean="0"/>
              <a:t>29/11/2011</a:t>
            </a:fld>
            <a:endParaRPr lang="en-GB" dirty="0"/>
          </a:p>
        </p:txBody>
      </p:sp>
      <p:sp>
        <p:nvSpPr>
          <p:cNvPr id="6" name="Footer Placeholder 5"/>
          <p:cNvSpPr>
            <a:spLocks noGrp="1"/>
          </p:cNvSpPr>
          <p:nvPr>
            <p:ph type="ftr" sz="quarter" idx="11"/>
          </p:nvPr>
        </p:nvSpPr>
        <p:spPr>
          <a:xfrm rot="-60000">
            <a:off x="914569" y="5831037"/>
            <a:ext cx="3319043" cy="365125"/>
          </a:xfrm>
        </p:spPr>
        <p:txBody>
          <a:bodyPr/>
          <a:lstStyle/>
          <a:p>
            <a:endParaRPr lang="en-GB" dirty="0"/>
          </a:p>
        </p:txBody>
      </p:sp>
      <p:sp>
        <p:nvSpPr>
          <p:cNvPr id="7" name="Slide Number Placeholder 6"/>
          <p:cNvSpPr>
            <a:spLocks noGrp="1"/>
          </p:cNvSpPr>
          <p:nvPr>
            <p:ph type="sldNum" sz="quarter" idx="12"/>
          </p:nvPr>
        </p:nvSpPr>
        <p:spPr>
          <a:xfrm rot="60000">
            <a:off x="7562089" y="5900026"/>
            <a:ext cx="554023" cy="365125"/>
          </a:xfrm>
        </p:spPr>
        <p:txBody>
          <a:bodyPr/>
          <a:lstStyle/>
          <a:p>
            <a:fld id="{A050B71F-DC9E-4347-85B4-8C923B2DE940}" type="slidenum">
              <a:rPr lang="en-GB" smtClean="0"/>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4.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731520" y="576072"/>
            <a:ext cx="7696200" cy="5715000"/>
          </a:xfrm>
          <a:prstGeom prst="rect">
            <a:avLst/>
          </a:prstGeom>
          <a:blipFill dpi="0" rotWithShape="1">
            <a:blip r:embed="rId14"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2" descr="C:\Users\Administrator\Desktop\Pushpin Dev\Assets\pushpinLeft.png"/>
          <p:cNvPicPr>
            <a:picLocks noChangeAspect="1" noChangeArrowheads="1"/>
          </p:cNvPicPr>
          <p:nvPr/>
        </p:nvPicPr>
        <p:blipFill>
          <a:blip r:embed="rId15"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5"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AC98EEFE-2856-4E53-A4DA-727E8A208DA5}" type="datetime1">
              <a:rPr lang="en-GB" smtClean="0"/>
              <a:t>29/11/2011</a:t>
            </a:fld>
            <a:endParaRPr lang="en-GB" dirty="0"/>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GB" dirty="0"/>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A050B71F-DC9E-4347-85B4-8C923B2DE940}" type="slidenum">
              <a:rPr lang="en-GB" smtClean="0"/>
              <a:t>‹#›</a:t>
            </a:fld>
            <a:endParaRPr lang="en-GB" dirty="0"/>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9.jpeg"/><Relationship Id="rId7"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en.wikipedia.org/wiki/File:Wire-and-Wooden-CoatHangers.JPG" TargetMode="External"/><Relationship Id="rId5" Type="http://schemas.openxmlformats.org/officeDocument/2006/relationships/image" Target="../media/image11.jpeg"/><Relationship Id="rId4" Type="http://schemas.openxmlformats.org/officeDocument/2006/relationships/image" Target="../media/image10.jpeg"/><Relationship Id="rId9" Type="http://schemas.openxmlformats.org/officeDocument/2006/relationships/image" Target="../media/image14.jpe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2.xml"/><Relationship Id="rId1" Type="http://schemas.openxmlformats.org/officeDocument/2006/relationships/vmlDrawing" Target="../drawings/vmlDrawing2.vml"/><Relationship Id="rId5" Type="http://schemas.openxmlformats.org/officeDocument/2006/relationships/image" Target="../media/image18.emf"/><Relationship Id="rId4" Type="http://schemas.openxmlformats.org/officeDocument/2006/relationships/oleObject" Target="../embeddings/oleObject2.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image" Target="../media/image20.png"/><Relationship Id="rId4" Type="http://schemas.openxmlformats.org/officeDocument/2006/relationships/oleObject" Target="../embeddings/oleObject3.bin"/></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0.xml"/><Relationship Id="rId1" Type="http://schemas.openxmlformats.org/officeDocument/2006/relationships/slideLayout" Target="../slideLayouts/slideLayout7.xml"/><Relationship Id="rId4" Type="http://schemas.openxmlformats.org/officeDocument/2006/relationships/image" Target="../media/image21.gi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8.emf"/><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Abortion Seminar</a:t>
            </a:r>
            <a:endParaRPr lang="en-GB" dirty="0"/>
          </a:p>
        </p:txBody>
      </p:sp>
      <p:sp>
        <p:nvSpPr>
          <p:cNvPr id="3" name="Subtitle 2"/>
          <p:cNvSpPr>
            <a:spLocks noGrp="1"/>
          </p:cNvSpPr>
          <p:nvPr>
            <p:ph type="subTitle" idx="1"/>
          </p:nvPr>
        </p:nvSpPr>
        <p:spPr/>
        <p:txBody>
          <a:bodyPr/>
          <a:lstStyle/>
          <a:p>
            <a:r>
              <a:rPr lang="en-GB" dirty="0" smtClean="0"/>
              <a:t>Dr Chisale Mhango FRCOG</a:t>
            </a:r>
            <a:endParaRPr lang="en-GB" dirty="0"/>
          </a:p>
        </p:txBody>
      </p:sp>
      <p:sp>
        <p:nvSpPr>
          <p:cNvPr id="4" name="Slide Number Placeholder 3"/>
          <p:cNvSpPr>
            <a:spLocks noGrp="1"/>
          </p:cNvSpPr>
          <p:nvPr>
            <p:ph type="sldNum" sz="quarter" idx="12"/>
          </p:nvPr>
        </p:nvSpPr>
        <p:spPr/>
        <p:txBody>
          <a:bodyPr/>
          <a:lstStyle/>
          <a:p>
            <a:fld id="{A050B71F-DC9E-4347-85B4-8C923B2DE940}" type="slidenum">
              <a:rPr lang="en-GB" smtClean="0"/>
              <a:t>1</a:t>
            </a:fld>
            <a:endParaRPr lang="en-GB" dirty="0"/>
          </a:p>
        </p:txBody>
      </p:sp>
      <p:sp>
        <p:nvSpPr>
          <p:cNvPr id="5" name="Rectangle 4"/>
          <p:cNvSpPr/>
          <p:nvPr/>
        </p:nvSpPr>
        <p:spPr>
          <a:xfrm>
            <a:off x="1187624" y="5157192"/>
            <a:ext cx="2493055" cy="369332"/>
          </a:xfrm>
          <a:prstGeom prst="rect">
            <a:avLst/>
          </a:prstGeom>
        </p:spPr>
        <p:txBody>
          <a:bodyPr wrap="none">
            <a:spAutoFit/>
          </a:bodyPr>
          <a:lstStyle/>
          <a:p>
            <a:r>
              <a:rPr lang="en-US" b="1" dirty="0">
                <a:solidFill>
                  <a:srgbClr val="511D03"/>
                </a:solidFill>
                <a:latin typeface="Helvetica" pitchFamily="34" charset="0"/>
              </a:rPr>
              <a:t>NPC Training in MNH</a:t>
            </a:r>
          </a:p>
        </p:txBody>
      </p:sp>
    </p:spTree>
    <p:extLst>
      <p:ext uri="{BB962C8B-B14F-4D97-AF65-F5344CB8AC3E}">
        <p14:creationId xmlns:p14="http://schemas.microsoft.com/office/powerpoint/2010/main" val="29658762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0"/>
            <a:ext cx="7704856" cy="1202485"/>
          </a:xfrm>
        </p:spPr>
        <p:txBody>
          <a:bodyPr>
            <a:noAutofit/>
          </a:bodyPr>
          <a:lstStyle/>
          <a:p>
            <a:r>
              <a:rPr lang="en-GB" sz="4000" b="1" dirty="0" smtClean="0"/>
              <a:t>Conditions under which</a:t>
            </a:r>
            <a:br>
              <a:rPr lang="en-GB" sz="4000" b="1" dirty="0" smtClean="0"/>
            </a:br>
            <a:r>
              <a:rPr lang="en-GB" sz="4000" b="1" dirty="0" smtClean="0"/>
              <a:t>abortion may 0ccur</a:t>
            </a:r>
            <a:endParaRPr lang="en-GB" sz="4000"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41784161"/>
              </p:ext>
            </p:extLst>
          </p:nvPr>
        </p:nvGraphicFramePr>
        <p:xfrm>
          <a:off x="755577" y="1268761"/>
          <a:ext cx="7632849" cy="5096137"/>
        </p:xfrm>
        <a:graphic>
          <a:graphicData uri="http://schemas.openxmlformats.org/drawingml/2006/table">
            <a:tbl>
              <a:tblPr firstRow="1" firstCol="1" bandRow="1">
                <a:tableStyleId>{5C22544A-7EE6-4342-B048-85BDC9FD1C3A}</a:tableStyleId>
              </a:tblPr>
              <a:tblGrid>
                <a:gridCol w="870415"/>
                <a:gridCol w="2912534"/>
                <a:gridCol w="2912534"/>
                <a:gridCol w="937366"/>
              </a:tblGrid>
              <a:tr h="293826">
                <a:tc>
                  <a:txBody>
                    <a:bodyPr/>
                    <a:lstStyle/>
                    <a:p>
                      <a:pPr>
                        <a:lnSpc>
                          <a:spcPct val="115000"/>
                        </a:lnSpc>
                        <a:spcAft>
                          <a:spcPts val="0"/>
                        </a:spcAft>
                      </a:pPr>
                      <a:r>
                        <a:rPr lang="en-GB" sz="1600" dirty="0">
                          <a:effectLst/>
                        </a:rPr>
                        <a:t> </a:t>
                      </a:r>
                      <a:endParaRPr lang="en-GB" sz="16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600" dirty="0">
                          <a:effectLst/>
                        </a:rPr>
                        <a:t>LEGAL ABORTION</a:t>
                      </a:r>
                      <a:endParaRPr lang="en-GB" sz="16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600" dirty="0">
                          <a:effectLst/>
                        </a:rPr>
                        <a:t>ILLEGAL ABORTION</a:t>
                      </a:r>
                      <a:endParaRPr lang="en-GB" sz="16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600" dirty="0">
                          <a:effectLst/>
                        </a:rPr>
                        <a:t> </a:t>
                      </a:r>
                      <a:endParaRPr lang="en-GB" sz="1600" dirty="0">
                        <a:effectLst/>
                        <a:latin typeface="Calibri"/>
                        <a:ea typeface="Calibri"/>
                        <a:cs typeface="Times New Roman"/>
                      </a:endParaRPr>
                    </a:p>
                  </a:txBody>
                  <a:tcPr marL="68580" marR="68580" marT="0" marB="0"/>
                </a:tc>
              </a:tr>
              <a:tr h="1081246">
                <a:tc>
                  <a:txBody>
                    <a:bodyPr/>
                    <a:lstStyle/>
                    <a:p>
                      <a:pPr>
                        <a:lnSpc>
                          <a:spcPct val="115000"/>
                        </a:lnSpc>
                        <a:spcAft>
                          <a:spcPts val="0"/>
                        </a:spcAft>
                      </a:pPr>
                      <a:r>
                        <a:rPr lang="en-GB" sz="1600" dirty="0" smtClean="0">
                          <a:solidFill>
                            <a:srgbClr val="00B050"/>
                          </a:solidFill>
                          <a:effectLst/>
                        </a:rPr>
                        <a:t>SAFEST</a:t>
                      </a:r>
                      <a:endParaRPr lang="en-GB" sz="1600" dirty="0">
                        <a:solidFill>
                          <a:srgbClr val="00B050"/>
                        </a:solidFill>
                        <a:effectLst/>
                        <a:latin typeface="Calibri"/>
                        <a:ea typeface="Calibri"/>
                        <a:cs typeface="Times New Roman"/>
                      </a:endParaRPr>
                    </a:p>
                  </a:txBody>
                  <a:tcPr marL="68580" marR="68580" marT="0" marB="0"/>
                </a:tc>
                <a:tc>
                  <a:txBody>
                    <a:bodyPr/>
                    <a:lstStyle/>
                    <a:p>
                      <a:pPr>
                        <a:lnSpc>
                          <a:spcPct val="115000"/>
                        </a:lnSpc>
                        <a:spcAft>
                          <a:spcPts val="0"/>
                        </a:spcAft>
                      </a:pPr>
                      <a:r>
                        <a:rPr lang="en-GB" sz="1600" b="1" dirty="0">
                          <a:solidFill>
                            <a:srgbClr val="00B050"/>
                          </a:solidFill>
                          <a:effectLst/>
                        </a:rPr>
                        <a:t>Performed by trained and skilled persons in an environment  not lacking </a:t>
                      </a:r>
                      <a:r>
                        <a:rPr lang="en-GB" sz="1600" b="1" dirty="0" smtClean="0">
                          <a:solidFill>
                            <a:srgbClr val="00B050"/>
                          </a:solidFill>
                          <a:effectLst/>
                        </a:rPr>
                        <a:t>in minimal medical standards</a:t>
                      </a:r>
                      <a:endParaRPr lang="en-GB" sz="1600" b="1" dirty="0">
                        <a:solidFill>
                          <a:srgbClr val="00B050"/>
                        </a:solidFill>
                        <a:effectLst/>
                        <a:latin typeface="Calibri"/>
                        <a:ea typeface="Calibri"/>
                        <a:cs typeface="Times New Roman"/>
                      </a:endParaRPr>
                    </a:p>
                  </a:txBody>
                  <a:tcPr marL="68580" marR="68580" marT="0" marB="0"/>
                </a:tc>
                <a:tc>
                  <a:txBody>
                    <a:bodyPr/>
                    <a:lstStyle/>
                    <a:p>
                      <a:pPr>
                        <a:lnSpc>
                          <a:spcPct val="115000"/>
                        </a:lnSpc>
                        <a:spcAft>
                          <a:spcPts val="0"/>
                        </a:spcAft>
                      </a:pPr>
                      <a:r>
                        <a:rPr lang="en-GB" sz="1600" dirty="0">
                          <a:effectLst/>
                        </a:rPr>
                        <a:t>Performed by trained and skilled persons in an environment not lacking in minimal medical </a:t>
                      </a:r>
                      <a:r>
                        <a:rPr lang="en-GB" sz="1600" dirty="0" smtClean="0">
                          <a:effectLst/>
                        </a:rPr>
                        <a:t>standards</a:t>
                      </a:r>
                      <a:endParaRPr lang="en-GB" sz="16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600" dirty="0" smtClean="0">
                          <a:effectLst/>
                          <a:latin typeface="+mn-lt"/>
                          <a:ea typeface="+mn-ea"/>
                          <a:cs typeface="+mn-cs"/>
                        </a:rPr>
                        <a:t>SAFE</a:t>
                      </a:r>
                      <a:endParaRPr lang="en-GB" sz="1600" dirty="0">
                        <a:effectLst/>
                        <a:latin typeface="Calibri"/>
                        <a:ea typeface="Calibri"/>
                        <a:cs typeface="Times New Roman"/>
                      </a:endParaRPr>
                    </a:p>
                  </a:txBody>
                  <a:tcPr marL="68580" marR="68580" marT="0" marB="0"/>
                </a:tc>
              </a:tr>
              <a:tr h="1027055">
                <a:tc>
                  <a:txBody>
                    <a:bodyPr/>
                    <a:lstStyle/>
                    <a:p>
                      <a:pPr>
                        <a:lnSpc>
                          <a:spcPct val="115000"/>
                        </a:lnSpc>
                        <a:spcAft>
                          <a:spcPts val="0"/>
                        </a:spcAft>
                      </a:pPr>
                      <a:r>
                        <a:rPr lang="en-GB" sz="1600" dirty="0" smtClean="0">
                          <a:effectLst/>
                        </a:rPr>
                        <a:t>LESS</a:t>
                      </a:r>
                      <a:r>
                        <a:rPr lang="en-GB" sz="1600" baseline="0" dirty="0" smtClean="0">
                          <a:effectLst/>
                        </a:rPr>
                        <a:t> </a:t>
                      </a:r>
                      <a:r>
                        <a:rPr lang="en-GB" sz="1600" dirty="0" smtClean="0">
                          <a:effectLst/>
                        </a:rPr>
                        <a:t>SAFE</a:t>
                      </a:r>
                      <a:endParaRPr lang="en-GB" sz="16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600" dirty="0">
                          <a:effectLst/>
                        </a:rPr>
                        <a:t>Performed by trained and skilled persons in an environment lacking minimal standards</a:t>
                      </a:r>
                      <a:endParaRPr lang="en-GB" sz="16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600" dirty="0">
                          <a:effectLst/>
                        </a:rPr>
                        <a:t>Performed by trained and skilled persons in an environment lacking minimal standards</a:t>
                      </a:r>
                      <a:endParaRPr lang="en-GB" sz="16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600" dirty="0" smtClean="0">
                          <a:effectLst/>
                        </a:rPr>
                        <a:t>UNSAFE</a:t>
                      </a:r>
                      <a:endParaRPr lang="en-GB" sz="1600" dirty="0">
                        <a:effectLst/>
                        <a:latin typeface="Calibri"/>
                        <a:ea typeface="Calibri"/>
                        <a:cs typeface="Times New Roman"/>
                      </a:endParaRPr>
                    </a:p>
                  </a:txBody>
                  <a:tcPr marL="68580" marR="68580" marT="0" marB="0"/>
                </a:tc>
              </a:tr>
              <a:tr h="1171193">
                <a:tc>
                  <a:txBody>
                    <a:bodyPr/>
                    <a:lstStyle/>
                    <a:p>
                      <a:pPr>
                        <a:lnSpc>
                          <a:spcPct val="115000"/>
                        </a:lnSpc>
                        <a:spcAft>
                          <a:spcPts val="0"/>
                        </a:spcAft>
                      </a:pPr>
                      <a:r>
                        <a:rPr lang="en-GB" sz="1600" dirty="0" smtClean="0">
                          <a:effectLst/>
                        </a:rPr>
                        <a:t>UNSAFE</a:t>
                      </a:r>
                      <a:endParaRPr lang="en-GB" sz="16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600" dirty="0">
                          <a:effectLst/>
                        </a:rPr>
                        <a:t>Performed by persons lacking necessary skills in an environment not lacking in minimal medical standards</a:t>
                      </a:r>
                      <a:endParaRPr lang="en-GB" sz="16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600" dirty="0">
                          <a:effectLst/>
                        </a:rPr>
                        <a:t>Performed by persons lacking necessary skills in an environment not lacking in minimal medical standards</a:t>
                      </a:r>
                      <a:endParaRPr lang="en-GB" sz="16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600" dirty="0">
                          <a:effectLst/>
                        </a:rPr>
                        <a:t> </a:t>
                      </a:r>
                      <a:r>
                        <a:rPr lang="en-GB" sz="1600" dirty="0" smtClean="0">
                          <a:effectLst/>
                        </a:rPr>
                        <a:t>VERY UNSAFE</a:t>
                      </a:r>
                      <a:endParaRPr lang="en-GB" sz="1600" dirty="0">
                        <a:effectLst/>
                        <a:latin typeface="Calibri"/>
                        <a:ea typeface="Calibri"/>
                        <a:cs typeface="Times New Roman"/>
                      </a:endParaRPr>
                    </a:p>
                  </a:txBody>
                  <a:tcPr marL="68580" marR="68580" marT="0" marB="0"/>
                </a:tc>
              </a:tr>
              <a:tr h="1387790">
                <a:tc>
                  <a:txBody>
                    <a:bodyPr/>
                    <a:lstStyle/>
                    <a:p>
                      <a:pPr>
                        <a:lnSpc>
                          <a:spcPct val="115000"/>
                        </a:lnSpc>
                        <a:spcAft>
                          <a:spcPts val="0"/>
                        </a:spcAft>
                      </a:pPr>
                      <a:r>
                        <a:rPr lang="en-GB" sz="1600" dirty="0">
                          <a:effectLst/>
                        </a:rPr>
                        <a:t> </a:t>
                      </a:r>
                      <a:r>
                        <a:rPr lang="en-GB" sz="1600" dirty="0" smtClean="0">
                          <a:effectLst/>
                        </a:rPr>
                        <a:t>VERY UNSAFE</a:t>
                      </a:r>
                      <a:endParaRPr lang="en-GB" sz="16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600" dirty="0">
                          <a:effectLst/>
                        </a:rPr>
                        <a:t>Performed by persons lacking necessary skills in an environment lacking in minimal medical standards</a:t>
                      </a:r>
                      <a:endParaRPr lang="en-GB" sz="16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600" b="1" dirty="0">
                          <a:solidFill>
                            <a:srgbClr val="C00000"/>
                          </a:solidFill>
                          <a:effectLst/>
                        </a:rPr>
                        <a:t>Performed by persons lacking </a:t>
                      </a:r>
                      <a:r>
                        <a:rPr lang="en-GB" sz="1600" b="1" dirty="0" smtClean="0">
                          <a:solidFill>
                            <a:srgbClr val="C00000"/>
                          </a:solidFill>
                          <a:effectLst/>
                        </a:rPr>
                        <a:t> the</a:t>
                      </a:r>
                      <a:r>
                        <a:rPr lang="en-GB" sz="1600" b="1" baseline="0" dirty="0" smtClean="0">
                          <a:solidFill>
                            <a:srgbClr val="C00000"/>
                          </a:solidFill>
                          <a:effectLst/>
                        </a:rPr>
                        <a:t> </a:t>
                      </a:r>
                      <a:r>
                        <a:rPr lang="en-GB" sz="1600" b="1" dirty="0" smtClean="0">
                          <a:solidFill>
                            <a:srgbClr val="C00000"/>
                          </a:solidFill>
                          <a:effectLst/>
                        </a:rPr>
                        <a:t>necessary </a:t>
                      </a:r>
                      <a:r>
                        <a:rPr lang="en-GB" sz="1600" b="1" dirty="0">
                          <a:solidFill>
                            <a:srgbClr val="C00000"/>
                          </a:solidFill>
                          <a:effectLst/>
                        </a:rPr>
                        <a:t>skills in an environment lacking in minimal medical </a:t>
                      </a:r>
                      <a:r>
                        <a:rPr lang="en-GB" sz="1600" b="1" dirty="0" smtClean="0">
                          <a:solidFill>
                            <a:srgbClr val="C00000"/>
                          </a:solidFill>
                          <a:effectLst/>
                        </a:rPr>
                        <a:t>standards</a:t>
                      </a:r>
                      <a:endParaRPr lang="en-GB" sz="1600" b="1" dirty="0">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en-GB" sz="1600" b="1" dirty="0" smtClean="0">
                          <a:solidFill>
                            <a:srgbClr val="C00000"/>
                          </a:solidFill>
                          <a:effectLst/>
                        </a:rPr>
                        <a:t>MOST UNSAFE</a:t>
                      </a:r>
                      <a:endParaRPr lang="en-GB" sz="1600" b="1" dirty="0">
                        <a:solidFill>
                          <a:srgbClr val="C00000"/>
                        </a:solidFill>
                        <a:effectLst/>
                        <a:latin typeface="Calibri"/>
                        <a:ea typeface="Calibri"/>
                        <a:cs typeface="Times New Roman"/>
                      </a:endParaRPr>
                    </a:p>
                  </a:txBody>
                  <a:tcPr marL="68580" marR="68580" marT="0" marB="0"/>
                </a:tc>
              </a:tr>
            </a:tbl>
          </a:graphicData>
        </a:graphic>
      </p:graphicFrame>
      <p:sp>
        <p:nvSpPr>
          <p:cNvPr id="3" name="Slide Number Placeholder 2"/>
          <p:cNvSpPr>
            <a:spLocks noGrp="1"/>
          </p:cNvSpPr>
          <p:nvPr>
            <p:ph type="sldNum" sz="quarter" idx="12"/>
          </p:nvPr>
        </p:nvSpPr>
        <p:spPr/>
        <p:txBody>
          <a:bodyPr/>
          <a:lstStyle/>
          <a:p>
            <a:fld id="{A050B71F-DC9E-4347-85B4-8C923B2DE940}" type="slidenum">
              <a:rPr lang="en-GB" smtClean="0"/>
              <a:t>10</a:t>
            </a:fld>
            <a:endParaRPr lang="en-GB" dirty="0"/>
          </a:p>
        </p:txBody>
      </p:sp>
      <p:sp>
        <p:nvSpPr>
          <p:cNvPr id="5" name="Rectangle 4"/>
          <p:cNvSpPr/>
          <p:nvPr/>
        </p:nvSpPr>
        <p:spPr>
          <a:xfrm>
            <a:off x="832417" y="6488668"/>
            <a:ext cx="1535998" cy="253916"/>
          </a:xfrm>
          <a:prstGeom prst="rect">
            <a:avLst/>
          </a:prstGeom>
        </p:spPr>
        <p:txBody>
          <a:bodyPr wrap="none">
            <a:spAutoFit/>
          </a:bodyPr>
          <a:lstStyle/>
          <a:p>
            <a:r>
              <a:rPr lang="en-US" sz="1050" b="1" dirty="0">
                <a:solidFill>
                  <a:srgbClr val="511D03"/>
                </a:solidFill>
                <a:latin typeface="Helvetica" pitchFamily="34" charset="0"/>
              </a:rPr>
              <a:t>NPC Training in MNH</a:t>
            </a:r>
          </a:p>
        </p:txBody>
      </p:sp>
    </p:spTree>
    <p:extLst>
      <p:ext uri="{BB962C8B-B14F-4D97-AF65-F5344CB8AC3E}">
        <p14:creationId xmlns:p14="http://schemas.microsoft.com/office/powerpoint/2010/main" val="22500621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00049" y="0"/>
            <a:ext cx="8450263" cy="692696"/>
          </a:xfrm>
        </p:spPr>
        <p:txBody>
          <a:bodyPr>
            <a:normAutofit/>
          </a:bodyPr>
          <a:lstStyle/>
          <a:p>
            <a:pPr eaLnBrk="1" hangingPunct="1"/>
            <a:r>
              <a:rPr lang="en-US" sz="2000" b="1" dirty="0" smtClean="0">
                <a:solidFill>
                  <a:srgbClr val="FF0000"/>
                </a:solidFill>
                <a:latin typeface="Calibri" pitchFamily="34" charset="0"/>
              </a:rPr>
              <a:t>WHERE SAFE ABORTION IS UNAVAILABLE, WOMEN SEEK UNSAFE ABORTIONS.</a:t>
            </a:r>
            <a:endParaRPr lang="en-US" sz="2000" dirty="0" smtClean="0">
              <a:solidFill>
                <a:srgbClr val="FF0000"/>
              </a:solidFill>
            </a:endParaRPr>
          </a:p>
        </p:txBody>
      </p:sp>
      <p:pic>
        <p:nvPicPr>
          <p:cNvPr id="22531" name="Picture 4" descr="IMG_0887"/>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891680" y="750163"/>
            <a:ext cx="3352800" cy="1371600"/>
          </a:xfrm>
          <a:noFill/>
        </p:spPr>
      </p:pic>
      <p:sp>
        <p:nvSpPr>
          <p:cNvPr id="22532" name="Rectangle 5"/>
          <p:cNvSpPr>
            <a:spLocks noChangeArrowheads="1"/>
          </p:cNvSpPr>
          <p:nvPr/>
        </p:nvSpPr>
        <p:spPr bwMode="auto">
          <a:xfrm>
            <a:off x="891680" y="2060848"/>
            <a:ext cx="3352800" cy="641350"/>
          </a:xfrm>
          <a:prstGeom prst="rect">
            <a:avLst/>
          </a:prstGeom>
          <a:solidFill>
            <a:srgbClr val="0070C0"/>
          </a:solidFill>
          <a:ln>
            <a:noFill/>
          </a:ln>
          <a:extLst/>
        </p:spPr>
        <p:txBody>
          <a:bodyPr>
            <a:spAutoFit/>
          </a:bodyPr>
          <a:lstStyle/>
          <a:p>
            <a:r>
              <a:rPr lang="en-US" b="1" dirty="0">
                <a:solidFill>
                  <a:schemeClr val="bg1"/>
                </a:solidFill>
              </a:rPr>
              <a:t>Alligator pepper, chalk and alum.</a:t>
            </a:r>
            <a:endParaRPr lang="en-GB" b="1" dirty="0">
              <a:solidFill>
                <a:schemeClr val="bg1"/>
              </a:solidFill>
            </a:endParaRPr>
          </a:p>
        </p:txBody>
      </p:sp>
      <p:pic>
        <p:nvPicPr>
          <p:cNvPr id="22533" name="Picture 4" descr="IMG_087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33143" y="730924"/>
            <a:ext cx="3440113" cy="235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4" name="Rectangle 7"/>
          <p:cNvSpPr>
            <a:spLocks noChangeArrowheads="1"/>
          </p:cNvSpPr>
          <p:nvPr/>
        </p:nvSpPr>
        <p:spPr bwMode="auto">
          <a:xfrm>
            <a:off x="4833143" y="3082012"/>
            <a:ext cx="3440113" cy="366713"/>
          </a:xfrm>
          <a:prstGeom prst="rect">
            <a:avLst/>
          </a:prstGeom>
          <a:solidFill>
            <a:srgbClr val="0070C0"/>
          </a:solidFill>
          <a:ln>
            <a:noFill/>
          </a:ln>
          <a:extLst/>
        </p:spPr>
        <p:txBody>
          <a:bodyPr wrap="square">
            <a:spAutoFit/>
          </a:bodyPr>
          <a:lstStyle/>
          <a:p>
            <a:r>
              <a:rPr lang="en-US" b="1" dirty="0">
                <a:solidFill>
                  <a:schemeClr val="bg1"/>
                </a:solidFill>
              </a:rPr>
              <a:t>Cassava plant</a:t>
            </a:r>
            <a:endParaRPr lang="en-GB" b="1" dirty="0">
              <a:solidFill>
                <a:schemeClr val="bg1"/>
              </a:solidFill>
            </a:endParaRPr>
          </a:p>
        </p:txBody>
      </p:sp>
      <p:pic>
        <p:nvPicPr>
          <p:cNvPr id="22535" name="Picture 4" descr="IMG_087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47607" y="2767891"/>
            <a:ext cx="2754313"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Rectangle 9"/>
          <p:cNvSpPr>
            <a:spLocks noChangeArrowheads="1"/>
          </p:cNvSpPr>
          <p:nvPr/>
        </p:nvSpPr>
        <p:spPr bwMode="auto">
          <a:xfrm>
            <a:off x="947606" y="4139491"/>
            <a:ext cx="2754313" cy="366713"/>
          </a:xfrm>
          <a:prstGeom prst="rect">
            <a:avLst/>
          </a:prstGeom>
          <a:solidFill>
            <a:srgbClr val="0070C0"/>
          </a:solidFill>
          <a:ln>
            <a:noFill/>
          </a:ln>
          <a:extLst/>
        </p:spPr>
        <p:txBody>
          <a:bodyPr wrap="square">
            <a:spAutoFit/>
          </a:bodyPr>
          <a:lstStyle/>
          <a:p>
            <a:r>
              <a:rPr lang="en-US" b="1" dirty="0">
                <a:solidFill>
                  <a:schemeClr val="bg1"/>
                </a:solidFill>
              </a:rPr>
              <a:t>Bahaman grass</a:t>
            </a:r>
            <a:endParaRPr lang="en-GB" b="1" dirty="0">
              <a:solidFill>
                <a:schemeClr val="bg1"/>
              </a:solidFill>
            </a:endParaRPr>
          </a:p>
        </p:txBody>
      </p:sp>
      <p:pic>
        <p:nvPicPr>
          <p:cNvPr id="22537" name="Picture 11" descr="180px-Wire-and-Wooden-CoatHangers">
            <a:hlinkClick r:id="rId6" tooltip="Wire (top) and wooden (bottom) clothes hangers"/>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92681" y="3623673"/>
            <a:ext cx="1714500" cy="240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8" name="Picture 13" descr="jik"/>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047677" y="3654369"/>
            <a:ext cx="777875"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9" name="Picture 15" descr="IMG_04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47607" y="4568769"/>
            <a:ext cx="8382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40" name="Rectangle 16"/>
          <p:cNvSpPr>
            <a:spLocks noChangeArrowheads="1"/>
          </p:cNvSpPr>
          <p:nvPr/>
        </p:nvSpPr>
        <p:spPr bwMode="auto">
          <a:xfrm>
            <a:off x="947606" y="5949464"/>
            <a:ext cx="3048328" cy="369332"/>
          </a:xfrm>
          <a:prstGeom prst="rect">
            <a:avLst/>
          </a:prstGeom>
          <a:solidFill>
            <a:srgbClr val="C00000"/>
          </a:solidFill>
          <a:ln>
            <a:noFill/>
          </a:ln>
          <a:extLst/>
        </p:spPr>
        <p:txBody>
          <a:bodyPr wrap="square">
            <a:spAutoFit/>
          </a:bodyPr>
          <a:lstStyle/>
          <a:p>
            <a:r>
              <a:rPr lang="en-US" b="1" dirty="0" smtClean="0">
                <a:solidFill>
                  <a:schemeClr val="bg1"/>
                </a:solidFill>
              </a:rPr>
              <a:t>Quinine and other </a:t>
            </a:r>
            <a:r>
              <a:rPr lang="en-US" b="1" dirty="0">
                <a:solidFill>
                  <a:schemeClr val="bg1"/>
                </a:solidFill>
              </a:rPr>
              <a:t>medicines</a:t>
            </a:r>
            <a:endParaRPr lang="en-GB" b="1" dirty="0">
              <a:solidFill>
                <a:schemeClr val="bg1"/>
              </a:solidFill>
            </a:endParaRPr>
          </a:p>
        </p:txBody>
      </p:sp>
      <p:sp>
        <p:nvSpPr>
          <p:cNvPr id="22541" name="Rectangle 17"/>
          <p:cNvSpPr>
            <a:spLocks noChangeArrowheads="1"/>
          </p:cNvSpPr>
          <p:nvPr/>
        </p:nvSpPr>
        <p:spPr bwMode="auto">
          <a:xfrm>
            <a:off x="6921500" y="5502226"/>
            <a:ext cx="933450" cy="366712"/>
          </a:xfrm>
          <a:prstGeom prst="rect">
            <a:avLst/>
          </a:prstGeom>
          <a:solidFill>
            <a:schemeClr val="bg2">
              <a:lumMod val="25000"/>
            </a:schemeClr>
          </a:solidFill>
          <a:ln>
            <a:noFill/>
          </a:ln>
          <a:extLst/>
        </p:spPr>
        <p:txBody>
          <a:bodyPr wrap="none">
            <a:spAutoFit/>
          </a:bodyPr>
          <a:lstStyle/>
          <a:p>
            <a:r>
              <a:rPr lang="en-US" b="1" dirty="0">
                <a:solidFill>
                  <a:schemeClr val="bg1"/>
                </a:solidFill>
              </a:rPr>
              <a:t>Bleach</a:t>
            </a:r>
            <a:endParaRPr lang="en-GB" b="1" dirty="0">
              <a:solidFill>
                <a:schemeClr val="bg1"/>
              </a:solidFill>
            </a:endParaRPr>
          </a:p>
        </p:txBody>
      </p:sp>
      <p:sp>
        <p:nvSpPr>
          <p:cNvPr id="2" name="Slide Number Placeholder 1"/>
          <p:cNvSpPr>
            <a:spLocks noGrp="1"/>
          </p:cNvSpPr>
          <p:nvPr>
            <p:ph type="sldNum" sz="quarter" idx="12"/>
          </p:nvPr>
        </p:nvSpPr>
        <p:spPr/>
        <p:txBody>
          <a:bodyPr/>
          <a:lstStyle/>
          <a:p>
            <a:fld id="{A050B71F-DC9E-4347-85B4-8C923B2DE940}" type="slidenum">
              <a:rPr lang="en-GB" smtClean="0"/>
              <a:t>11</a:t>
            </a:fld>
            <a:endParaRPr lang="en-GB" dirty="0"/>
          </a:p>
        </p:txBody>
      </p:sp>
      <p:sp>
        <p:nvSpPr>
          <p:cNvPr id="3" name="Rectangle 2"/>
          <p:cNvSpPr/>
          <p:nvPr/>
        </p:nvSpPr>
        <p:spPr>
          <a:xfrm>
            <a:off x="120179" y="6488668"/>
            <a:ext cx="1535998" cy="253916"/>
          </a:xfrm>
          <a:prstGeom prst="rect">
            <a:avLst/>
          </a:prstGeom>
        </p:spPr>
        <p:txBody>
          <a:bodyPr wrap="none">
            <a:spAutoFit/>
          </a:bodyPr>
          <a:lstStyle/>
          <a:p>
            <a:r>
              <a:rPr lang="en-US" sz="1050" b="1" dirty="0">
                <a:solidFill>
                  <a:srgbClr val="511D03"/>
                </a:solidFill>
                <a:latin typeface="Helvetica" pitchFamily="34" charset="0"/>
              </a:rPr>
              <a:t>NPC Training in MNH</a:t>
            </a:r>
          </a:p>
        </p:txBody>
      </p:sp>
    </p:spTree>
    <p:extLst>
      <p:ext uri="{BB962C8B-B14F-4D97-AF65-F5344CB8AC3E}">
        <p14:creationId xmlns:p14="http://schemas.microsoft.com/office/powerpoint/2010/main" val="7529819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612576" y="0"/>
            <a:ext cx="9468544" cy="7029400"/>
          </a:xfrm>
          <a:prstGeom prst="rect">
            <a:avLst/>
          </a:prstGeom>
          <a:solidFill>
            <a:schemeClr val="accent1">
              <a:lumMod val="20000"/>
              <a:lumOff val="80000"/>
            </a:schemeClr>
          </a:solidFill>
          <a:ln>
            <a:noFill/>
          </a:ln>
          <a:effectLst/>
          <a:extLst/>
        </p:spPr>
      </p:pic>
    </p:spTree>
    <p:extLst>
      <p:ext uri="{BB962C8B-B14F-4D97-AF65-F5344CB8AC3E}">
        <p14:creationId xmlns:p14="http://schemas.microsoft.com/office/powerpoint/2010/main" val="32849570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solidFill>
            <a:schemeClr val="tx1"/>
          </a:solidFill>
        </p:spPr>
        <p:txBody>
          <a:bodyPr/>
          <a:lstStyle/>
          <a:p>
            <a:pPr eaLnBrk="1" hangingPunct="1">
              <a:defRPr/>
            </a:pPr>
            <a:r>
              <a:rPr lang="en-US" dirty="0" smtClean="0">
                <a:solidFill>
                  <a:schemeClr val="bg1"/>
                </a:solidFill>
              </a:rPr>
              <a:t>Magnitude Study in Malawi</a:t>
            </a:r>
          </a:p>
        </p:txBody>
      </p:sp>
      <p:sp>
        <p:nvSpPr>
          <p:cNvPr id="36867" name="Content Placeholder 2"/>
          <p:cNvSpPr>
            <a:spLocks noGrp="1"/>
          </p:cNvSpPr>
          <p:nvPr>
            <p:ph idx="1"/>
          </p:nvPr>
        </p:nvSpPr>
        <p:spPr/>
        <p:txBody>
          <a:bodyPr/>
          <a:lstStyle/>
          <a:p>
            <a:pPr eaLnBrk="1" hangingPunct="1"/>
            <a:r>
              <a:rPr lang="en-US" dirty="0" smtClean="0"/>
              <a:t>Interviews with 56 health professionals to estimate how many women access health care </a:t>
            </a:r>
          </a:p>
          <a:p>
            <a:pPr eaLnBrk="1" hangingPunct="1"/>
            <a:r>
              <a:rPr lang="en-US" dirty="0" smtClean="0"/>
              <a:t>Interviews with health centre managers to determine caseload and services provided</a:t>
            </a:r>
          </a:p>
          <a:p>
            <a:pPr eaLnBrk="1" hangingPunct="1"/>
            <a:r>
              <a:rPr lang="en-US" dirty="0" smtClean="0"/>
              <a:t>Capture of data on women presenting for post abortion care (PAC) for 30 days in a sampling of 166 health facilities in Malawi</a:t>
            </a:r>
          </a:p>
        </p:txBody>
      </p:sp>
      <p:sp>
        <p:nvSpPr>
          <p:cNvPr id="4" name="Slide Number Placeholder 3"/>
          <p:cNvSpPr>
            <a:spLocks noGrp="1"/>
          </p:cNvSpPr>
          <p:nvPr>
            <p:ph type="sldNum" sz="quarter" idx="12"/>
          </p:nvPr>
        </p:nvSpPr>
        <p:spPr/>
        <p:txBody>
          <a:bodyPr/>
          <a:lstStyle/>
          <a:p>
            <a:pPr>
              <a:defRPr/>
            </a:pPr>
            <a:fld id="{DFB07E3B-7D89-4CDE-B0E6-518696832EAC}" type="slidenum">
              <a:rPr lang="en-US" smtClean="0"/>
              <a:pPr>
                <a:defRPr/>
              </a:pPr>
              <a:t>13</a:t>
            </a:fld>
            <a:endParaRPr lang="en-US" dirty="0"/>
          </a:p>
        </p:txBody>
      </p:sp>
      <p:sp>
        <p:nvSpPr>
          <p:cNvPr id="2" name="Rectangle 1"/>
          <p:cNvSpPr/>
          <p:nvPr/>
        </p:nvSpPr>
        <p:spPr>
          <a:xfrm>
            <a:off x="971600" y="5733256"/>
            <a:ext cx="1535998" cy="253916"/>
          </a:xfrm>
          <a:prstGeom prst="rect">
            <a:avLst/>
          </a:prstGeom>
        </p:spPr>
        <p:txBody>
          <a:bodyPr wrap="none">
            <a:spAutoFit/>
          </a:bodyPr>
          <a:lstStyle/>
          <a:p>
            <a:r>
              <a:rPr lang="en-US" sz="1050" b="1" dirty="0">
                <a:solidFill>
                  <a:srgbClr val="511D03"/>
                </a:solidFill>
                <a:latin typeface="Helvetica" pitchFamily="34" charset="0"/>
              </a:rPr>
              <a:t>NPC Training in MNH</a:t>
            </a:r>
          </a:p>
        </p:txBody>
      </p:sp>
    </p:spTree>
    <p:extLst>
      <p:ext uri="{BB962C8B-B14F-4D97-AF65-F5344CB8AC3E}">
        <p14:creationId xmlns:p14="http://schemas.microsoft.com/office/powerpoint/2010/main" val="21043453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755576" y="214313"/>
            <a:ext cx="7632848" cy="1143000"/>
          </a:xfrm>
          <a:solidFill>
            <a:schemeClr val="tx1"/>
          </a:solidFill>
        </p:spPr>
        <p:txBody>
          <a:bodyPr/>
          <a:lstStyle/>
          <a:p>
            <a:pPr eaLnBrk="1" hangingPunct="1">
              <a:defRPr/>
            </a:pPr>
            <a:r>
              <a:rPr lang="en-US" dirty="0" smtClean="0">
                <a:solidFill>
                  <a:schemeClr val="bg1"/>
                </a:solidFill>
              </a:rPr>
              <a:t>Magnitude Study findings</a:t>
            </a:r>
          </a:p>
        </p:txBody>
      </p:sp>
      <p:sp>
        <p:nvSpPr>
          <p:cNvPr id="37891" name="Content Placeholder 2"/>
          <p:cNvSpPr>
            <a:spLocks noGrp="1"/>
          </p:cNvSpPr>
          <p:nvPr>
            <p:ph idx="1"/>
          </p:nvPr>
        </p:nvSpPr>
        <p:spPr/>
        <p:txBody>
          <a:bodyPr/>
          <a:lstStyle/>
          <a:p>
            <a:pPr marL="0" indent="0" eaLnBrk="1" hangingPunct="1">
              <a:buNone/>
            </a:pPr>
            <a:r>
              <a:rPr lang="en-US" b="1" dirty="0" smtClean="0"/>
              <a:t>For Post-Abortion Care cases:</a:t>
            </a:r>
          </a:p>
          <a:p>
            <a:pPr eaLnBrk="1" hangingPunct="1"/>
            <a:r>
              <a:rPr lang="en-US" dirty="0" smtClean="0"/>
              <a:t>One fifth (95% CI 18.5-22.1) had severe complications</a:t>
            </a:r>
          </a:p>
          <a:p>
            <a:pPr eaLnBrk="1" hangingPunct="1"/>
            <a:r>
              <a:rPr lang="en-US" dirty="0" smtClean="0"/>
              <a:t>6.6% (95%CI 5.6-7.8) had moderate complications </a:t>
            </a:r>
          </a:p>
          <a:p>
            <a:pPr eaLnBrk="1" hangingPunct="1"/>
            <a:r>
              <a:rPr lang="en-US" dirty="0" smtClean="0"/>
              <a:t>73.2% (95%CI 71.2-75.1) had low/no morbidity. </a:t>
            </a:r>
          </a:p>
        </p:txBody>
      </p:sp>
      <p:sp>
        <p:nvSpPr>
          <p:cNvPr id="5" name="Slide Number Placeholder 4"/>
          <p:cNvSpPr>
            <a:spLocks noGrp="1"/>
          </p:cNvSpPr>
          <p:nvPr>
            <p:ph type="sldNum" sz="quarter" idx="12"/>
          </p:nvPr>
        </p:nvSpPr>
        <p:spPr/>
        <p:txBody>
          <a:bodyPr/>
          <a:lstStyle/>
          <a:p>
            <a:pPr>
              <a:defRPr/>
            </a:pPr>
            <a:fld id="{84C3C100-9915-4226-836B-3576842F0AFA}" type="slidenum">
              <a:rPr lang="en-US" smtClean="0"/>
              <a:pPr>
                <a:defRPr/>
              </a:pPr>
              <a:t>14</a:t>
            </a:fld>
            <a:endParaRPr lang="en-US" dirty="0"/>
          </a:p>
        </p:txBody>
      </p:sp>
      <p:sp>
        <p:nvSpPr>
          <p:cNvPr id="2" name="Rectangle 1"/>
          <p:cNvSpPr/>
          <p:nvPr/>
        </p:nvSpPr>
        <p:spPr>
          <a:xfrm>
            <a:off x="1043608" y="5732730"/>
            <a:ext cx="1535998" cy="253916"/>
          </a:xfrm>
          <a:prstGeom prst="rect">
            <a:avLst/>
          </a:prstGeom>
        </p:spPr>
        <p:txBody>
          <a:bodyPr wrap="none">
            <a:spAutoFit/>
          </a:bodyPr>
          <a:lstStyle/>
          <a:p>
            <a:r>
              <a:rPr lang="en-US" sz="1050" b="1" dirty="0">
                <a:solidFill>
                  <a:srgbClr val="511D03"/>
                </a:solidFill>
                <a:latin typeface="Helvetica" pitchFamily="34" charset="0"/>
              </a:rPr>
              <a:t>NPC Training in MNH</a:t>
            </a:r>
          </a:p>
        </p:txBody>
      </p:sp>
    </p:spTree>
    <p:extLst>
      <p:ext uri="{BB962C8B-B14F-4D97-AF65-F5344CB8AC3E}">
        <p14:creationId xmlns:p14="http://schemas.microsoft.com/office/powerpoint/2010/main" val="12236344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i="1" dirty="0" smtClean="0"/>
              <a:t>Epidemiological Evidence of Abortion as a Public Health Problem in Malawi</a:t>
            </a:r>
            <a:endParaRPr lang="en-GB" sz="2800" b="1" dirty="0"/>
          </a:p>
        </p:txBody>
      </p:sp>
      <p:sp>
        <p:nvSpPr>
          <p:cNvPr id="3" name="Content Placeholder 2"/>
          <p:cNvSpPr>
            <a:spLocks noGrp="1"/>
          </p:cNvSpPr>
          <p:nvPr>
            <p:ph sz="quarter" idx="13"/>
          </p:nvPr>
        </p:nvSpPr>
        <p:spPr/>
        <p:txBody>
          <a:bodyPr>
            <a:normAutofit fontScale="32500" lnSpcReduction="20000"/>
          </a:bodyPr>
          <a:lstStyle/>
          <a:p>
            <a:r>
              <a:rPr lang="en-US" sz="5000" b="1" dirty="0" smtClean="0"/>
              <a:t>QECH </a:t>
            </a:r>
            <a:r>
              <a:rPr lang="en-US" sz="5000" b="1" dirty="0"/>
              <a:t>study revealed that abortion complications accounted for 68% of the admissions to the gynecological wards. (Mtimavyale et al, 1997).</a:t>
            </a:r>
          </a:p>
          <a:p>
            <a:endParaRPr lang="en-US" sz="3400" b="1" dirty="0"/>
          </a:p>
          <a:p>
            <a:r>
              <a:rPr lang="en-US" sz="4900" b="1" dirty="0"/>
              <a:t>QECH study in1999 and 2000 revealed that abortion complications were the cause of 23.5 % of the maternal deaths (Lema et al, 2000</a:t>
            </a:r>
            <a:r>
              <a:rPr lang="en-US" sz="4900" b="1" dirty="0" smtClean="0"/>
              <a:t>).</a:t>
            </a:r>
          </a:p>
          <a:p>
            <a:endParaRPr lang="en-US" sz="3400" dirty="0"/>
          </a:p>
          <a:p>
            <a:pPr marL="274320" lvl="1"/>
            <a:r>
              <a:rPr lang="en-GB" sz="4300" b="1" dirty="0" smtClean="0"/>
              <a:t>Village </a:t>
            </a:r>
            <a:r>
              <a:rPr lang="en-GB" sz="4300" b="1" dirty="0"/>
              <a:t>headman </a:t>
            </a:r>
            <a:r>
              <a:rPr lang="en-GB" sz="4300" b="1" dirty="0" smtClean="0"/>
              <a:t>in Mulanje district, </a:t>
            </a:r>
            <a:r>
              <a:rPr lang="en-GB" sz="4300" b="1" dirty="0"/>
              <a:t>reported that five young girls had died from unsafe abortion between Jan. – June, 2009. </a:t>
            </a:r>
            <a:r>
              <a:rPr lang="en-GB" sz="4300" i="1" dirty="0"/>
              <a:t>Magnitude study report 2009</a:t>
            </a:r>
          </a:p>
          <a:p>
            <a:endParaRPr lang="en-US" sz="2900" b="1" dirty="0"/>
          </a:p>
        </p:txBody>
      </p:sp>
      <p:sp>
        <p:nvSpPr>
          <p:cNvPr id="4" name="Content Placeholder 3"/>
          <p:cNvSpPr>
            <a:spLocks noGrp="1"/>
          </p:cNvSpPr>
          <p:nvPr>
            <p:ph sz="quarter" idx="14"/>
          </p:nvPr>
        </p:nvSpPr>
        <p:spPr/>
        <p:txBody>
          <a:bodyPr>
            <a:normAutofit fontScale="55000" lnSpcReduction="20000"/>
          </a:bodyPr>
          <a:lstStyle/>
          <a:p>
            <a:pPr marL="274320" lvl="1"/>
            <a:r>
              <a:rPr lang="en-GB" sz="2500" b="1" dirty="0" smtClean="0"/>
              <a:t>A </a:t>
            </a:r>
            <a:r>
              <a:rPr lang="en-GB" sz="2500" b="1" dirty="0"/>
              <a:t>chief in a village </a:t>
            </a:r>
            <a:r>
              <a:rPr lang="en-GB" sz="2500" b="1" dirty="0" smtClean="0"/>
              <a:t>of </a:t>
            </a:r>
            <a:r>
              <a:rPr lang="en-GB" sz="2500" b="1" dirty="0"/>
              <a:t>Zomba reported that from January to June 2009, eight young girls in his 40,000 person administrative area had died of abortion complications. </a:t>
            </a:r>
            <a:r>
              <a:rPr lang="en-GB" sz="2500" i="1" dirty="0"/>
              <a:t>Magnitude study report 2009</a:t>
            </a:r>
          </a:p>
          <a:p>
            <a:endParaRPr lang="en-GB" sz="2500" b="1" dirty="0"/>
          </a:p>
          <a:p>
            <a:r>
              <a:rPr lang="en-US" sz="2500" b="1" dirty="0"/>
              <a:t>Other community-based studies in Malawi between 1993 and 2003, (cited by Geubbels (2006)) shown that abortion complications constituted between 14-17% of maternal deaths. </a:t>
            </a:r>
            <a:endParaRPr lang="en-US" sz="2500" dirty="0"/>
          </a:p>
          <a:p>
            <a:endParaRPr lang="en-GB" sz="2500" b="1" dirty="0" smtClean="0">
              <a:solidFill>
                <a:srgbClr val="FF0000"/>
              </a:solidFill>
            </a:endParaRPr>
          </a:p>
          <a:p>
            <a:r>
              <a:rPr lang="en-GB" sz="2500" b="1" dirty="0" smtClean="0">
                <a:solidFill>
                  <a:srgbClr val="FF0000"/>
                </a:solidFill>
              </a:rPr>
              <a:t>Eastern and Middle Africa have the highest abortion rates in the world (36/1,000)[WHO2011], Malawi has a rate of 35/1,000</a:t>
            </a:r>
            <a:endParaRPr lang="en-GB" sz="2500" b="1" dirty="0">
              <a:solidFill>
                <a:srgbClr val="FF0000"/>
              </a:solidFill>
            </a:endParaRPr>
          </a:p>
          <a:p>
            <a:endParaRPr lang="en-GB" dirty="0"/>
          </a:p>
        </p:txBody>
      </p:sp>
      <p:sp>
        <p:nvSpPr>
          <p:cNvPr id="5" name="Slide Number Placeholder 4"/>
          <p:cNvSpPr>
            <a:spLocks noGrp="1"/>
          </p:cNvSpPr>
          <p:nvPr>
            <p:ph type="sldNum" sz="quarter" idx="12"/>
          </p:nvPr>
        </p:nvSpPr>
        <p:spPr/>
        <p:txBody>
          <a:bodyPr/>
          <a:lstStyle/>
          <a:p>
            <a:fld id="{A050B71F-DC9E-4347-85B4-8C923B2DE940}" type="slidenum">
              <a:rPr lang="en-GB" smtClean="0"/>
              <a:t>15</a:t>
            </a:fld>
            <a:endParaRPr lang="en-GB" dirty="0"/>
          </a:p>
        </p:txBody>
      </p:sp>
      <p:sp>
        <p:nvSpPr>
          <p:cNvPr id="6" name="Rectangle 5"/>
          <p:cNvSpPr/>
          <p:nvPr/>
        </p:nvSpPr>
        <p:spPr>
          <a:xfrm>
            <a:off x="857206" y="5733256"/>
            <a:ext cx="1535998" cy="253916"/>
          </a:xfrm>
          <a:prstGeom prst="rect">
            <a:avLst/>
          </a:prstGeom>
        </p:spPr>
        <p:txBody>
          <a:bodyPr wrap="none">
            <a:spAutoFit/>
          </a:bodyPr>
          <a:lstStyle/>
          <a:p>
            <a:r>
              <a:rPr lang="en-US" sz="1050" b="1" dirty="0">
                <a:solidFill>
                  <a:srgbClr val="511D03"/>
                </a:solidFill>
                <a:latin typeface="Helvetica" pitchFamily="34" charset="0"/>
              </a:rPr>
              <a:t>NPC Training in MNH</a:t>
            </a:r>
          </a:p>
        </p:txBody>
      </p:sp>
    </p:spTree>
    <p:extLst>
      <p:ext uri="{BB962C8B-B14F-4D97-AF65-F5344CB8AC3E}">
        <p14:creationId xmlns:p14="http://schemas.microsoft.com/office/powerpoint/2010/main" val="25527263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p:cNvSpPr txBox="1">
            <a:spLocks/>
          </p:cNvSpPr>
          <p:nvPr/>
        </p:nvSpPr>
        <p:spPr bwMode="auto">
          <a:xfrm>
            <a:off x="752128" y="-243408"/>
            <a:ext cx="7626424" cy="990600"/>
          </a:xfrm>
          <a:prstGeom prst="rect">
            <a:avLst/>
          </a:prstGeom>
          <a:noFill/>
          <a:ln w="9525">
            <a:noFill/>
            <a:miter lim="800000"/>
            <a:headEnd/>
            <a:tailEnd/>
          </a:ln>
        </p:spPr>
        <p:txBody>
          <a:bodyPr anchor="ctr"/>
          <a:lstStyle/>
          <a:p>
            <a:pPr algn="ctr" eaLnBrk="0" hangingPunct="0">
              <a:defRPr/>
            </a:pPr>
            <a:r>
              <a:rPr lang="en-US" sz="3600" dirty="0">
                <a:solidFill>
                  <a:schemeClr val="bg1"/>
                </a:solidFill>
                <a:latin typeface="Verdana" pitchFamily="34" charset="0"/>
                <a:ea typeface="+mj-ea"/>
                <a:cs typeface="+mj-cs"/>
              </a:rPr>
              <a:t>The world’s abortion laws</a:t>
            </a:r>
          </a:p>
        </p:txBody>
      </p:sp>
      <p:sp>
        <p:nvSpPr>
          <p:cNvPr id="16387" name="Rectangle 4"/>
          <p:cNvSpPr>
            <a:spLocks noChangeArrowheads="1"/>
          </p:cNvSpPr>
          <p:nvPr/>
        </p:nvSpPr>
        <p:spPr bwMode="auto">
          <a:xfrm flipV="1">
            <a:off x="815181" y="4965700"/>
            <a:ext cx="198438" cy="76200"/>
          </a:xfrm>
          <a:prstGeom prst="rect">
            <a:avLst/>
          </a:prstGeom>
          <a:solidFill>
            <a:srgbClr val="2585B5"/>
          </a:solidFill>
          <a:ln w="9525">
            <a:solidFill>
              <a:schemeClr val="tx1"/>
            </a:solidFill>
            <a:miter lim="800000"/>
            <a:headEnd/>
            <a:tailEnd/>
          </a:ln>
        </p:spPr>
        <p:txBody>
          <a:bodyPr/>
          <a:lstStyle/>
          <a:p>
            <a:endParaRPr lang="en-US" dirty="0">
              <a:solidFill>
                <a:schemeClr val="accent2"/>
              </a:solidFill>
            </a:endParaRPr>
          </a:p>
        </p:txBody>
      </p:sp>
      <p:sp>
        <p:nvSpPr>
          <p:cNvPr id="16388" name="Rectangle 5"/>
          <p:cNvSpPr>
            <a:spLocks noChangeArrowheads="1"/>
          </p:cNvSpPr>
          <p:nvPr/>
        </p:nvSpPr>
        <p:spPr bwMode="auto">
          <a:xfrm>
            <a:off x="838200" y="5105400"/>
            <a:ext cx="152400" cy="152400"/>
          </a:xfrm>
          <a:prstGeom prst="rect">
            <a:avLst/>
          </a:prstGeom>
          <a:solidFill>
            <a:srgbClr val="654B3F"/>
          </a:solidFill>
          <a:ln w="9525">
            <a:solidFill>
              <a:schemeClr val="tx1"/>
            </a:solidFill>
            <a:miter lim="800000"/>
            <a:headEnd/>
            <a:tailEnd/>
          </a:ln>
        </p:spPr>
        <p:txBody>
          <a:bodyPr/>
          <a:lstStyle/>
          <a:p>
            <a:endParaRPr lang="en-US" dirty="0"/>
          </a:p>
        </p:txBody>
      </p:sp>
      <p:sp>
        <p:nvSpPr>
          <p:cNvPr id="16389" name="Rectangle 6"/>
          <p:cNvSpPr>
            <a:spLocks noChangeArrowheads="1"/>
          </p:cNvSpPr>
          <p:nvPr/>
        </p:nvSpPr>
        <p:spPr bwMode="auto">
          <a:xfrm>
            <a:off x="838200" y="5334000"/>
            <a:ext cx="152400" cy="152400"/>
          </a:xfrm>
          <a:prstGeom prst="rect">
            <a:avLst/>
          </a:prstGeom>
          <a:solidFill>
            <a:srgbClr val="E3DB73"/>
          </a:solidFill>
          <a:ln w="9525">
            <a:solidFill>
              <a:schemeClr val="tx1"/>
            </a:solidFill>
            <a:miter lim="800000"/>
            <a:headEnd/>
            <a:tailEnd/>
          </a:ln>
        </p:spPr>
        <p:txBody>
          <a:bodyPr/>
          <a:lstStyle/>
          <a:p>
            <a:endParaRPr lang="en-US" dirty="0"/>
          </a:p>
        </p:txBody>
      </p:sp>
      <p:sp>
        <p:nvSpPr>
          <p:cNvPr id="16390" name="Rectangle 7"/>
          <p:cNvSpPr>
            <a:spLocks noChangeArrowheads="1"/>
          </p:cNvSpPr>
          <p:nvPr/>
        </p:nvSpPr>
        <p:spPr bwMode="auto">
          <a:xfrm>
            <a:off x="838200" y="5562600"/>
            <a:ext cx="152400" cy="152400"/>
          </a:xfrm>
          <a:prstGeom prst="rect">
            <a:avLst/>
          </a:prstGeom>
          <a:solidFill>
            <a:srgbClr val="D09990"/>
          </a:solidFill>
          <a:ln w="9525">
            <a:solidFill>
              <a:schemeClr val="tx1"/>
            </a:solidFill>
            <a:miter lim="800000"/>
            <a:headEnd/>
            <a:tailEnd/>
          </a:ln>
        </p:spPr>
        <p:txBody>
          <a:bodyPr/>
          <a:lstStyle/>
          <a:p>
            <a:endParaRPr lang="en-US" dirty="0"/>
          </a:p>
        </p:txBody>
      </p:sp>
      <p:sp>
        <p:nvSpPr>
          <p:cNvPr id="16391" name="Rectangle 8"/>
          <p:cNvSpPr>
            <a:spLocks noChangeArrowheads="1"/>
          </p:cNvSpPr>
          <p:nvPr/>
        </p:nvSpPr>
        <p:spPr bwMode="auto">
          <a:xfrm>
            <a:off x="838200" y="5791200"/>
            <a:ext cx="152400" cy="152400"/>
          </a:xfrm>
          <a:prstGeom prst="rect">
            <a:avLst/>
          </a:prstGeom>
          <a:solidFill>
            <a:srgbClr val="FF6600"/>
          </a:solidFill>
          <a:ln w="9525">
            <a:solidFill>
              <a:schemeClr val="tx1"/>
            </a:solidFill>
            <a:miter lim="800000"/>
            <a:headEnd/>
            <a:tailEnd/>
          </a:ln>
        </p:spPr>
        <p:txBody>
          <a:bodyPr/>
          <a:lstStyle/>
          <a:p>
            <a:endParaRPr lang="en-US" dirty="0"/>
          </a:p>
        </p:txBody>
      </p:sp>
      <p:sp>
        <p:nvSpPr>
          <p:cNvPr id="20" name="Rectangle 19"/>
          <p:cNvSpPr/>
          <p:nvPr/>
        </p:nvSpPr>
        <p:spPr>
          <a:xfrm>
            <a:off x="1046336" y="4757737"/>
            <a:ext cx="8305800" cy="1457325"/>
          </a:xfrm>
          <a:prstGeom prst="rect">
            <a:avLst/>
          </a:prstGeom>
        </p:spPr>
        <p:txBody>
          <a:bodyPr>
            <a:spAutoFit/>
          </a:bodyPr>
          <a:lstStyle/>
          <a:p>
            <a:pPr>
              <a:lnSpc>
                <a:spcPct val="94000"/>
              </a:lnSpc>
              <a:spcBef>
                <a:spcPts val="300"/>
              </a:spcBef>
              <a:defRPr/>
            </a:pPr>
            <a:r>
              <a:rPr lang="en-US" sz="1350" b="1" spc="-30" dirty="0">
                <a:latin typeface="Verdana" pitchFamily="34" charset="0"/>
              </a:rPr>
              <a:t>Without Restriction as to Reason </a:t>
            </a:r>
            <a:r>
              <a:rPr lang="en-US" sz="1350" spc="-30" dirty="0">
                <a:latin typeface="Verdana" pitchFamily="34" charset="0"/>
              </a:rPr>
              <a:t>- 56 Countries, 39.3% of World's Population  </a:t>
            </a:r>
          </a:p>
          <a:p>
            <a:pPr>
              <a:lnSpc>
                <a:spcPct val="94000"/>
              </a:lnSpc>
              <a:spcBef>
                <a:spcPts val="300"/>
              </a:spcBef>
              <a:defRPr/>
            </a:pPr>
            <a:r>
              <a:rPr lang="en-US" sz="1350" b="1" spc="-30" dirty="0">
                <a:latin typeface="Verdana" pitchFamily="34" charset="0"/>
              </a:rPr>
              <a:t>Socioeconomic Grounds </a:t>
            </a:r>
            <a:r>
              <a:rPr lang="en-US" sz="1350" spc="-30" dirty="0">
                <a:latin typeface="Verdana" pitchFamily="34" charset="0"/>
              </a:rPr>
              <a:t>(also life, physical health and mental health)-14 Countries, 21.3%</a:t>
            </a:r>
          </a:p>
          <a:p>
            <a:pPr>
              <a:lnSpc>
                <a:spcPct val="94000"/>
              </a:lnSpc>
              <a:spcBef>
                <a:spcPts val="300"/>
              </a:spcBef>
              <a:defRPr/>
            </a:pPr>
            <a:r>
              <a:rPr lang="en-US" sz="1350" b="1" spc="-30" dirty="0">
                <a:latin typeface="Verdana" pitchFamily="34" charset="0"/>
              </a:rPr>
              <a:t>To Preserve Mental Health </a:t>
            </a:r>
            <a:r>
              <a:rPr lang="en-US" sz="1350" spc="-30" dirty="0">
                <a:latin typeface="Verdana" pitchFamily="34" charset="0"/>
              </a:rPr>
              <a:t>(also life and physical health) 23 Countries, 4.2%</a:t>
            </a:r>
          </a:p>
          <a:p>
            <a:pPr>
              <a:lnSpc>
                <a:spcPct val="94000"/>
              </a:lnSpc>
              <a:spcBef>
                <a:spcPts val="300"/>
              </a:spcBef>
              <a:defRPr/>
            </a:pPr>
            <a:r>
              <a:rPr lang="en-US" sz="1350" b="1" spc="-30" dirty="0">
                <a:latin typeface="Verdana" pitchFamily="34" charset="0"/>
              </a:rPr>
              <a:t>To Preserve Physical Health </a:t>
            </a:r>
            <a:r>
              <a:rPr lang="en-US" sz="1350" spc="-30" dirty="0">
                <a:latin typeface="Verdana" pitchFamily="34" charset="0"/>
              </a:rPr>
              <a:t>(also life) 34 Countries, 9.4%</a:t>
            </a:r>
          </a:p>
          <a:p>
            <a:pPr>
              <a:lnSpc>
                <a:spcPct val="94000"/>
              </a:lnSpc>
              <a:spcBef>
                <a:spcPts val="300"/>
              </a:spcBef>
              <a:defRPr/>
            </a:pPr>
            <a:r>
              <a:rPr lang="en-US" sz="1350" b="1" spc="-30" dirty="0">
                <a:latin typeface="Verdana" pitchFamily="34" charset="0"/>
              </a:rPr>
              <a:t>Could be Permitted to Save a Woman's Life </a:t>
            </a:r>
            <a:r>
              <a:rPr lang="en-US" sz="1350" spc="-30" dirty="0">
                <a:latin typeface="Verdana" pitchFamily="34" charset="0"/>
              </a:rPr>
              <a:t>- 66 Countries, 24.8%</a:t>
            </a:r>
          </a:p>
          <a:p>
            <a:pPr>
              <a:lnSpc>
                <a:spcPct val="94000"/>
              </a:lnSpc>
              <a:spcBef>
                <a:spcPts val="300"/>
              </a:spcBef>
              <a:defRPr/>
            </a:pPr>
            <a:r>
              <a:rPr lang="en-US" sz="1350" b="1" spc="-30" dirty="0">
                <a:latin typeface="Verdana" pitchFamily="34" charset="0"/>
              </a:rPr>
              <a:t>Explicitly prohibited even to Save a Woman’s Life </a:t>
            </a:r>
            <a:r>
              <a:rPr lang="en-US" sz="1350" spc="-30" dirty="0">
                <a:latin typeface="Verdana" pitchFamily="34" charset="0"/>
              </a:rPr>
              <a:t>– 3 Countries, 1.1%</a:t>
            </a:r>
          </a:p>
        </p:txBody>
      </p:sp>
      <p:sp>
        <p:nvSpPr>
          <p:cNvPr id="16393" name="TextBox 20"/>
          <p:cNvSpPr txBox="1">
            <a:spLocks noChangeArrowheads="1"/>
          </p:cNvSpPr>
          <p:nvPr/>
        </p:nvSpPr>
        <p:spPr bwMode="auto">
          <a:xfrm>
            <a:off x="990600" y="6400800"/>
            <a:ext cx="51054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dirty="0">
                <a:solidFill>
                  <a:schemeClr val="bg1"/>
                </a:solidFill>
                <a:latin typeface="Verdana" pitchFamily="34" charset="0"/>
              </a:rPr>
              <a:t>Data Source: Center for Reproductive Rights, 2007</a:t>
            </a:r>
          </a:p>
        </p:txBody>
      </p:sp>
      <p:pic>
        <p:nvPicPr>
          <p:cNvPr id="16394" name="Content Placeholder 11" descr="abortion laws map.PNG"/>
          <p:cNvPicPr>
            <a:picLocks noGrp="1" noChangeAspect="1"/>
          </p:cNvPicPr>
          <p:nvPr>
            <p:ph sz="half" idx="4294967295"/>
          </p:nvPr>
        </p:nvPicPr>
        <p:blipFill>
          <a:blip r:embed="rId3">
            <a:extLst>
              <a:ext uri="{28A0092B-C50C-407E-A947-70E740481C1C}">
                <a14:useLocalDpi xmlns:a14="http://schemas.microsoft.com/office/drawing/2010/main" val="0"/>
              </a:ext>
            </a:extLst>
          </a:blip>
          <a:srcRect/>
          <a:stretch>
            <a:fillRect/>
          </a:stretch>
        </p:blipFill>
        <p:spPr>
          <a:xfrm>
            <a:off x="778396" y="603176"/>
            <a:ext cx="7626424" cy="4076700"/>
          </a:xfrm>
          <a:prstGeom prst="rect">
            <a:avLst/>
          </a:prstGeom>
        </p:spPr>
      </p:pic>
      <p:sp>
        <p:nvSpPr>
          <p:cNvPr id="16395" name="Rectangle 8"/>
          <p:cNvSpPr>
            <a:spLocks noChangeArrowheads="1"/>
          </p:cNvSpPr>
          <p:nvPr/>
        </p:nvSpPr>
        <p:spPr bwMode="auto">
          <a:xfrm>
            <a:off x="838200" y="6019800"/>
            <a:ext cx="152400" cy="152400"/>
          </a:xfrm>
          <a:prstGeom prst="rect">
            <a:avLst/>
          </a:prstGeom>
          <a:solidFill>
            <a:srgbClr val="E60000"/>
          </a:solidFill>
          <a:ln w="9525">
            <a:solidFill>
              <a:schemeClr val="tx1"/>
            </a:solidFill>
            <a:miter lim="800000"/>
            <a:headEnd/>
            <a:tailEnd/>
          </a:ln>
        </p:spPr>
        <p:txBody>
          <a:bodyPr/>
          <a:lstStyle/>
          <a:p>
            <a:endParaRPr lang="en-US" dirty="0"/>
          </a:p>
        </p:txBody>
      </p:sp>
      <p:sp>
        <p:nvSpPr>
          <p:cNvPr id="2" name="Slide Number Placeholder 1"/>
          <p:cNvSpPr>
            <a:spLocks noGrp="1"/>
          </p:cNvSpPr>
          <p:nvPr>
            <p:ph type="sldNum" sz="quarter" idx="12"/>
          </p:nvPr>
        </p:nvSpPr>
        <p:spPr/>
        <p:txBody>
          <a:bodyPr/>
          <a:lstStyle/>
          <a:p>
            <a:fld id="{A050B71F-DC9E-4347-85B4-8C923B2DE940}" type="slidenum">
              <a:rPr lang="en-GB" smtClean="0"/>
              <a:t>16</a:t>
            </a:fld>
            <a:endParaRPr lang="en-GB" dirty="0"/>
          </a:p>
        </p:txBody>
      </p:sp>
      <p:sp>
        <p:nvSpPr>
          <p:cNvPr id="3" name="Rectangle 2"/>
          <p:cNvSpPr/>
          <p:nvPr/>
        </p:nvSpPr>
        <p:spPr>
          <a:xfrm>
            <a:off x="5199236" y="6408639"/>
            <a:ext cx="1535998" cy="253916"/>
          </a:xfrm>
          <a:prstGeom prst="rect">
            <a:avLst/>
          </a:prstGeom>
        </p:spPr>
        <p:txBody>
          <a:bodyPr wrap="none">
            <a:spAutoFit/>
          </a:bodyPr>
          <a:lstStyle/>
          <a:p>
            <a:r>
              <a:rPr lang="en-US" sz="1050" b="1" dirty="0">
                <a:solidFill>
                  <a:srgbClr val="511D03"/>
                </a:solidFill>
                <a:latin typeface="Helvetica" pitchFamily="34" charset="0"/>
              </a:rPr>
              <a:t>NPC Training in MNH</a:t>
            </a:r>
          </a:p>
        </p:txBody>
      </p:sp>
    </p:spTree>
    <p:extLst>
      <p:ext uri="{BB962C8B-B14F-4D97-AF65-F5344CB8AC3E}">
        <p14:creationId xmlns:p14="http://schemas.microsoft.com/office/powerpoint/2010/main" val="29260068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755576" y="620688"/>
            <a:ext cx="7632847" cy="1202485"/>
          </a:xfrm>
        </p:spPr>
        <p:style>
          <a:lnRef idx="2">
            <a:schemeClr val="accent3">
              <a:shade val="50000"/>
            </a:schemeClr>
          </a:lnRef>
          <a:fillRef idx="1">
            <a:schemeClr val="accent3"/>
          </a:fillRef>
          <a:effectRef idx="0">
            <a:schemeClr val="accent3"/>
          </a:effectRef>
          <a:fontRef idx="minor">
            <a:schemeClr val="lt1"/>
          </a:fontRef>
        </p:style>
        <p:txBody>
          <a:bodyPr/>
          <a:lstStyle/>
          <a:p>
            <a:pPr>
              <a:defRPr/>
            </a:pPr>
            <a:r>
              <a:rPr lang="en-US" dirty="0" smtClean="0"/>
              <a:t>Abortion Laws of Africa</a:t>
            </a:r>
          </a:p>
        </p:txBody>
      </p:sp>
      <p:sp>
        <p:nvSpPr>
          <p:cNvPr id="7171" name="Content Placeholder 3"/>
          <p:cNvSpPr>
            <a:spLocks noGrp="1"/>
          </p:cNvSpPr>
          <p:nvPr>
            <p:ph sz="half" idx="4294967295"/>
          </p:nvPr>
        </p:nvSpPr>
        <p:spPr>
          <a:xfrm>
            <a:off x="4648200" y="1844824"/>
            <a:ext cx="3812232" cy="4456757"/>
          </a:xfrm>
          <a:prstGeom prst="rect">
            <a:avLst/>
          </a:prstGeom>
        </p:spPr>
        <p:style>
          <a:lnRef idx="1">
            <a:schemeClr val="accent3"/>
          </a:lnRef>
          <a:fillRef idx="2">
            <a:schemeClr val="accent3"/>
          </a:fillRef>
          <a:effectRef idx="1">
            <a:schemeClr val="accent3"/>
          </a:effectRef>
          <a:fontRef idx="minor">
            <a:schemeClr val="dk1"/>
          </a:fontRef>
        </p:style>
        <p:txBody>
          <a:bodyPr/>
          <a:lstStyle/>
          <a:p>
            <a:pPr marL="0" indent="0">
              <a:buNone/>
              <a:defRPr/>
            </a:pPr>
            <a:endParaRPr lang="en-US" dirty="0" smtClean="0"/>
          </a:p>
        </p:txBody>
      </p:sp>
      <p:pic>
        <p:nvPicPr>
          <p:cNvPr id="7172" name="Picture 2"/>
          <p:cNvPicPr>
            <a:picLocks noGrp="1" noChangeAspect="1" noChangeArrowheads="1"/>
          </p:cNvPicPr>
          <p:nvPr>
            <p:ph sz="half" idx="4294967295"/>
          </p:nvPr>
        </p:nvPicPr>
        <p:blipFill>
          <a:blip r:embed="rId3"/>
          <a:srcRect/>
          <a:stretch>
            <a:fillRect/>
          </a:stretch>
        </p:blipFill>
        <p:spPr>
          <a:xfrm>
            <a:off x="755576" y="1844824"/>
            <a:ext cx="3892624" cy="4441676"/>
          </a:xfrm>
          <a:prstGeom prst="rect">
            <a:avLst/>
          </a:prstGeom>
        </p:spPr>
        <p:style>
          <a:lnRef idx="1">
            <a:schemeClr val="accent1"/>
          </a:lnRef>
          <a:fillRef idx="2">
            <a:schemeClr val="accent1"/>
          </a:fillRef>
          <a:effectRef idx="1">
            <a:schemeClr val="accent1"/>
          </a:effectRef>
          <a:fontRef idx="minor">
            <a:schemeClr val="dk1"/>
          </a:fontRef>
        </p:style>
      </p:pic>
      <p:sp>
        <p:nvSpPr>
          <p:cNvPr id="11" name="Rectangle 10"/>
          <p:cNvSpPr/>
          <p:nvPr/>
        </p:nvSpPr>
        <p:spPr>
          <a:xfrm>
            <a:off x="4800600" y="3200400"/>
            <a:ext cx="5105400" cy="1222375"/>
          </a:xfrm>
          <a:prstGeom prst="rect">
            <a:avLst/>
          </a:prstGeom>
        </p:spPr>
        <p:txBody>
          <a:bodyPr>
            <a:spAutoFit/>
          </a:bodyPr>
          <a:lstStyle/>
          <a:p>
            <a:pPr>
              <a:lnSpc>
                <a:spcPct val="94000"/>
              </a:lnSpc>
              <a:spcBef>
                <a:spcPts val="300"/>
              </a:spcBef>
              <a:defRPr/>
            </a:pPr>
            <a:r>
              <a:rPr lang="en-US" sz="1350" b="1" spc="-30" dirty="0">
                <a:latin typeface="Verdana" pitchFamily="34" charset="0"/>
              </a:rPr>
              <a:t>Without Restriction as to Reason</a:t>
            </a:r>
            <a:endParaRPr lang="en-US" sz="1350" spc="-30" dirty="0">
              <a:latin typeface="Verdana" pitchFamily="34" charset="0"/>
            </a:endParaRPr>
          </a:p>
          <a:p>
            <a:pPr>
              <a:lnSpc>
                <a:spcPct val="94000"/>
              </a:lnSpc>
              <a:spcBef>
                <a:spcPts val="300"/>
              </a:spcBef>
              <a:defRPr/>
            </a:pPr>
            <a:r>
              <a:rPr lang="en-US" sz="1350" b="1" spc="-30" dirty="0">
                <a:latin typeface="Verdana" pitchFamily="34" charset="0"/>
              </a:rPr>
              <a:t>Socioeconomic Grounds</a:t>
            </a:r>
            <a:endParaRPr lang="en-US" sz="1350" spc="-30" dirty="0">
              <a:latin typeface="Verdana" pitchFamily="34" charset="0"/>
            </a:endParaRPr>
          </a:p>
          <a:p>
            <a:pPr>
              <a:lnSpc>
                <a:spcPct val="94000"/>
              </a:lnSpc>
              <a:spcBef>
                <a:spcPts val="300"/>
              </a:spcBef>
              <a:defRPr/>
            </a:pPr>
            <a:r>
              <a:rPr lang="en-US" sz="1350" b="1" spc="-30" dirty="0">
                <a:latin typeface="Verdana" pitchFamily="34" charset="0"/>
              </a:rPr>
              <a:t>To Preserve Mental Health</a:t>
            </a:r>
            <a:endParaRPr lang="en-US" sz="1350" spc="-30" dirty="0">
              <a:latin typeface="Verdana" pitchFamily="34" charset="0"/>
            </a:endParaRPr>
          </a:p>
          <a:p>
            <a:pPr>
              <a:lnSpc>
                <a:spcPct val="94000"/>
              </a:lnSpc>
              <a:spcBef>
                <a:spcPts val="300"/>
              </a:spcBef>
              <a:defRPr/>
            </a:pPr>
            <a:r>
              <a:rPr lang="en-US" sz="1350" b="1" spc="-30" dirty="0">
                <a:latin typeface="Verdana" pitchFamily="34" charset="0"/>
              </a:rPr>
              <a:t>To Preserve Physical Health </a:t>
            </a:r>
            <a:endParaRPr lang="en-US" sz="1350" spc="-30" dirty="0">
              <a:latin typeface="Verdana" pitchFamily="34" charset="0"/>
            </a:endParaRPr>
          </a:p>
          <a:p>
            <a:pPr>
              <a:lnSpc>
                <a:spcPct val="94000"/>
              </a:lnSpc>
              <a:spcBef>
                <a:spcPts val="300"/>
              </a:spcBef>
              <a:defRPr/>
            </a:pPr>
            <a:r>
              <a:rPr lang="en-US" sz="1350" b="1" spc="-30" dirty="0">
                <a:latin typeface="Verdana" pitchFamily="34" charset="0"/>
              </a:rPr>
              <a:t>Legally Permitted to Save a Woman's Life</a:t>
            </a:r>
            <a:endParaRPr lang="en-US" sz="1350" spc="-30" dirty="0">
              <a:latin typeface="Verdana" pitchFamily="34" charset="0"/>
            </a:endParaRPr>
          </a:p>
        </p:txBody>
      </p:sp>
      <p:sp>
        <p:nvSpPr>
          <p:cNvPr id="17414" name="Rectangle 4"/>
          <p:cNvSpPr>
            <a:spLocks noChangeArrowheads="1"/>
          </p:cNvSpPr>
          <p:nvPr/>
        </p:nvSpPr>
        <p:spPr bwMode="auto">
          <a:xfrm>
            <a:off x="4648200" y="3276600"/>
            <a:ext cx="152400" cy="152400"/>
          </a:xfrm>
          <a:prstGeom prst="rect">
            <a:avLst/>
          </a:prstGeom>
          <a:solidFill>
            <a:srgbClr val="2585B5"/>
          </a:solidFill>
          <a:ln w="9525">
            <a:solidFill>
              <a:schemeClr val="tx1"/>
            </a:solidFill>
            <a:miter lim="800000"/>
            <a:headEnd/>
            <a:tailEnd/>
          </a:ln>
        </p:spPr>
        <p:txBody>
          <a:bodyPr/>
          <a:lstStyle/>
          <a:p>
            <a:endParaRPr lang="en-US" dirty="0">
              <a:solidFill>
                <a:schemeClr val="accent2"/>
              </a:solidFill>
            </a:endParaRPr>
          </a:p>
        </p:txBody>
      </p:sp>
      <p:sp>
        <p:nvSpPr>
          <p:cNvPr id="17415" name="Rectangle 5"/>
          <p:cNvSpPr>
            <a:spLocks noChangeArrowheads="1"/>
          </p:cNvSpPr>
          <p:nvPr/>
        </p:nvSpPr>
        <p:spPr bwMode="auto">
          <a:xfrm>
            <a:off x="4648200" y="3505200"/>
            <a:ext cx="152400" cy="152400"/>
          </a:xfrm>
          <a:prstGeom prst="rect">
            <a:avLst/>
          </a:prstGeom>
          <a:solidFill>
            <a:srgbClr val="654B3F"/>
          </a:solidFill>
          <a:ln w="9525">
            <a:solidFill>
              <a:schemeClr val="tx1"/>
            </a:solidFill>
            <a:miter lim="800000"/>
            <a:headEnd/>
            <a:tailEnd/>
          </a:ln>
        </p:spPr>
        <p:txBody>
          <a:bodyPr/>
          <a:lstStyle/>
          <a:p>
            <a:endParaRPr lang="en-US" dirty="0"/>
          </a:p>
        </p:txBody>
      </p:sp>
      <p:sp>
        <p:nvSpPr>
          <p:cNvPr id="17416" name="Rectangle 6"/>
          <p:cNvSpPr>
            <a:spLocks noChangeArrowheads="1"/>
          </p:cNvSpPr>
          <p:nvPr/>
        </p:nvSpPr>
        <p:spPr bwMode="auto">
          <a:xfrm>
            <a:off x="4648200" y="3733800"/>
            <a:ext cx="152400" cy="152400"/>
          </a:xfrm>
          <a:prstGeom prst="rect">
            <a:avLst/>
          </a:prstGeom>
          <a:solidFill>
            <a:srgbClr val="D0E373"/>
          </a:solidFill>
          <a:ln w="9525">
            <a:solidFill>
              <a:schemeClr val="accent1"/>
            </a:solidFill>
            <a:miter lim="800000"/>
            <a:headEnd/>
            <a:tailEnd/>
          </a:ln>
        </p:spPr>
        <p:txBody>
          <a:bodyPr/>
          <a:lstStyle/>
          <a:p>
            <a:endParaRPr lang="en-US" dirty="0"/>
          </a:p>
        </p:txBody>
      </p:sp>
      <p:sp>
        <p:nvSpPr>
          <p:cNvPr id="17417" name="Rectangle 7"/>
          <p:cNvSpPr>
            <a:spLocks noChangeArrowheads="1"/>
          </p:cNvSpPr>
          <p:nvPr/>
        </p:nvSpPr>
        <p:spPr bwMode="auto">
          <a:xfrm>
            <a:off x="4648200" y="3962400"/>
            <a:ext cx="152400" cy="152400"/>
          </a:xfrm>
          <a:prstGeom prst="rect">
            <a:avLst/>
          </a:prstGeom>
          <a:solidFill>
            <a:srgbClr val="D09990"/>
          </a:solidFill>
          <a:ln w="9525">
            <a:solidFill>
              <a:schemeClr val="tx1"/>
            </a:solidFill>
            <a:miter lim="800000"/>
            <a:headEnd/>
            <a:tailEnd/>
          </a:ln>
        </p:spPr>
        <p:txBody>
          <a:bodyPr/>
          <a:lstStyle/>
          <a:p>
            <a:endParaRPr lang="en-US" dirty="0"/>
          </a:p>
        </p:txBody>
      </p:sp>
      <p:sp>
        <p:nvSpPr>
          <p:cNvPr id="17418" name="Rectangle 8"/>
          <p:cNvSpPr>
            <a:spLocks noChangeArrowheads="1"/>
          </p:cNvSpPr>
          <p:nvPr/>
        </p:nvSpPr>
        <p:spPr bwMode="auto">
          <a:xfrm>
            <a:off x="4648200" y="4191000"/>
            <a:ext cx="152400" cy="152400"/>
          </a:xfrm>
          <a:prstGeom prst="rect">
            <a:avLst/>
          </a:prstGeom>
          <a:solidFill>
            <a:srgbClr val="FF6600"/>
          </a:solidFill>
          <a:ln w="9525">
            <a:solidFill>
              <a:schemeClr val="tx1"/>
            </a:solidFill>
            <a:miter lim="800000"/>
            <a:headEnd/>
            <a:tailEnd/>
          </a:ln>
        </p:spPr>
        <p:txBody>
          <a:bodyPr/>
          <a:lstStyle/>
          <a:p>
            <a:endParaRPr lang="en-US" dirty="0"/>
          </a:p>
        </p:txBody>
      </p:sp>
      <p:sp>
        <p:nvSpPr>
          <p:cNvPr id="2" name="Slide Number Placeholder 1"/>
          <p:cNvSpPr>
            <a:spLocks noGrp="1"/>
          </p:cNvSpPr>
          <p:nvPr>
            <p:ph type="sldNum" sz="quarter" idx="12"/>
          </p:nvPr>
        </p:nvSpPr>
        <p:spPr/>
        <p:txBody>
          <a:bodyPr/>
          <a:lstStyle/>
          <a:p>
            <a:fld id="{A050B71F-DC9E-4347-85B4-8C923B2DE940}" type="slidenum">
              <a:rPr lang="en-GB" smtClean="0"/>
              <a:t>17</a:t>
            </a:fld>
            <a:endParaRPr lang="en-GB" dirty="0"/>
          </a:p>
        </p:txBody>
      </p:sp>
      <p:sp>
        <p:nvSpPr>
          <p:cNvPr id="3" name="Rectangle 2"/>
          <p:cNvSpPr/>
          <p:nvPr/>
        </p:nvSpPr>
        <p:spPr>
          <a:xfrm>
            <a:off x="179512" y="6488668"/>
            <a:ext cx="1535998" cy="253916"/>
          </a:xfrm>
          <a:prstGeom prst="rect">
            <a:avLst/>
          </a:prstGeom>
        </p:spPr>
        <p:txBody>
          <a:bodyPr wrap="none">
            <a:spAutoFit/>
          </a:bodyPr>
          <a:lstStyle/>
          <a:p>
            <a:r>
              <a:rPr lang="en-US" sz="1050" b="1" dirty="0">
                <a:solidFill>
                  <a:srgbClr val="511D03"/>
                </a:solidFill>
                <a:latin typeface="Helvetica" pitchFamily="34" charset="0"/>
              </a:rPr>
              <a:t>NPC Training in MNH</a:t>
            </a:r>
          </a:p>
        </p:txBody>
      </p:sp>
    </p:spTree>
    <p:extLst>
      <p:ext uri="{BB962C8B-B14F-4D97-AF65-F5344CB8AC3E}">
        <p14:creationId xmlns:p14="http://schemas.microsoft.com/office/powerpoint/2010/main" val="4076517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i="1" dirty="0" smtClean="0"/>
              <a:t>Legal Situation of Abortion in Malawi</a:t>
            </a:r>
            <a:endParaRPr lang="en-GB" dirty="0"/>
          </a:p>
        </p:txBody>
      </p:sp>
      <p:sp>
        <p:nvSpPr>
          <p:cNvPr id="3" name="Content Placeholder 2"/>
          <p:cNvSpPr>
            <a:spLocks noGrp="1"/>
          </p:cNvSpPr>
          <p:nvPr>
            <p:ph sz="quarter" idx="13"/>
          </p:nvPr>
        </p:nvSpPr>
        <p:spPr/>
        <p:txBody>
          <a:bodyPr>
            <a:normAutofit fontScale="85000" lnSpcReduction="10000"/>
          </a:bodyPr>
          <a:lstStyle/>
          <a:p>
            <a:pPr marL="0" lvl="1" indent="0">
              <a:buNone/>
            </a:pPr>
            <a:r>
              <a:rPr lang="en-GB" b="1" i="1" dirty="0" smtClean="0"/>
              <a:t>Malawi Penal Code:</a:t>
            </a:r>
          </a:p>
          <a:p>
            <a:pPr marL="342900" lvl="1" indent="-342900"/>
            <a:r>
              <a:rPr lang="en-GB" i="1" dirty="0" smtClean="0"/>
              <a:t>Clause149: Imprisonment for 14 yrs. if guilty of felony for intent to procure a miscarriage</a:t>
            </a:r>
          </a:p>
          <a:p>
            <a:pPr marL="342900" lvl="1" indent="-342900"/>
            <a:r>
              <a:rPr lang="en-GB" i="1" dirty="0" smtClean="0"/>
              <a:t>Clause150:  Seven yrs. imprisonment for intent to self procure an abortion</a:t>
            </a:r>
          </a:p>
          <a:p>
            <a:pPr marL="342900" lvl="1" indent="-342900"/>
            <a:r>
              <a:rPr lang="en-GB" i="1" dirty="0" smtClean="0"/>
              <a:t>Clause 151: Three yrs. imprisonment for providing means for procuring abortion.</a:t>
            </a:r>
          </a:p>
          <a:p>
            <a:endParaRPr lang="en-GB" dirty="0"/>
          </a:p>
        </p:txBody>
      </p:sp>
      <p:sp>
        <p:nvSpPr>
          <p:cNvPr id="4" name="Content Placeholder 3"/>
          <p:cNvSpPr>
            <a:spLocks noGrp="1"/>
          </p:cNvSpPr>
          <p:nvPr>
            <p:ph sz="quarter" idx="14"/>
          </p:nvPr>
        </p:nvSpPr>
        <p:spPr/>
        <p:txBody>
          <a:bodyPr>
            <a:normAutofit fontScale="77500" lnSpcReduction="20000"/>
          </a:bodyPr>
          <a:lstStyle/>
          <a:p>
            <a:r>
              <a:rPr lang="en-GB" dirty="0" smtClean="0"/>
              <a:t>Clause 231: Life imprisonment for preventing a child to live.</a:t>
            </a:r>
          </a:p>
          <a:p>
            <a:r>
              <a:rPr lang="en-GB" dirty="0" smtClean="0"/>
              <a:t>Clause 234: Not guilty if performed in good faith, to save the life of the mother.</a:t>
            </a:r>
          </a:p>
          <a:p>
            <a:pPr marL="0" indent="0">
              <a:buNone/>
            </a:pPr>
            <a:r>
              <a:rPr lang="en-GB" b="1" dirty="0" smtClean="0"/>
              <a:t>Current practice:</a:t>
            </a:r>
          </a:p>
          <a:p>
            <a:r>
              <a:rPr lang="en-GB" dirty="0" smtClean="0"/>
              <a:t>Two doctors to agree that there is legal grounds for abortion based on ground to preserve the mother’s life (spouse consent required but often not sought)</a:t>
            </a:r>
            <a:endParaRPr lang="en-GB" dirty="0"/>
          </a:p>
        </p:txBody>
      </p:sp>
      <p:sp>
        <p:nvSpPr>
          <p:cNvPr id="5" name="Slide Number Placeholder 4"/>
          <p:cNvSpPr>
            <a:spLocks noGrp="1"/>
          </p:cNvSpPr>
          <p:nvPr>
            <p:ph type="sldNum" sz="quarter" idx="12"/>
          </p:nvPr>
        </p:nvSpPr>
        <p:spPr/>
        <p:txBody>
          <a:bodyPr/>
          <a:lstStyle/>
          <a:p>
            <a:fld id="{A050B71F-DC9E-4347-85B4-8C923B2DE940}" type="slidenum">
              <a:rPr lang="en-GB" smtClean="0"/>
              <a:t>18</a:t>
            </a:fld>
            <a:endParaRPr lang="en-GB" dirty="0"/>
          </a:p>
        </p:txBody>
      </p:sp>
      <p:sp>
        <p:nvSpPr>
          <p:cNvPr id="6" name="Rectangle 5"/>
          <p:cNvSpPr/>
          <p:nvPr/>
        </p:nvSpPr>
        <p:spPr>
          <a:xfrm>
            <a:off x="971600" y="5733256"/>
            <a:ext cx="1535998" cy="253916"/>
          </a:xfrm>
          <a:prstGeom prst="rect">
            <a:avLst/>
          </a:prstGeom>
        </p:spPr>
        <p:txBody>
          <a:bodyPr wrap="none">
            <a:spAutoFit/>
          </a:bodyPr>
          <a:lstStyle/>
          <a:p>
            <a:r>
              <a:rPr lang="en-US" sz="1050" b="1" dirty="0">
                <a:solidFill>
                  <a:srgbClr val="511D03"/>
                </a:solidFill>
                <a:latin typeface="Helvetica" pitchFamily="34" charset="0"/>
              </a:rPr>
              <a:t>NPC Training in MNH</a:t>
            </a:r>
          </a:p>
        </p:txBody>
      </p:sp>
    </p:spTree>
    <p:extLst>
      <p:ext uri="{BB962C8B-B14F-4D97-AF65-F5344CB8AC3E}">
        <p14:creationId xmlns:p14="http://schemas.microsoft.com/office/powerpoint/2010/main" val="9614917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4914" name="Rectangle 2"/>
          <p:cNvSpPr>
            <a:spLocks noChangeArrowheads="1"/>
          </p:cNvSpPr>
          <p:nvPr/>
        </p:nvSpPr>
        <p:spPr bwMode="auto">
          <a:xfrm>
            <a:off x="1184275" y="1692275"/>
            <a:ext cx="1084263" cy="3757613"/>
          </a:xfrm>
          <a:prstGeom prst="rect">
            <a:avLst/>
          </a:prstGeom>
          <a:solidFill>
            <a:srgbClr val="00FF00">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p>
            <a:endParaRPr lang="fr-FR" dirty="0"/>
          </a:p>
        </p:txBody>
      </p:sp>
      <p:sp>
        <p:nvSpPr>
          <p:cNvPr id="294915" name="Rectangle 3"/>
          <p:cNvSpPr>
            <a:spLocks noChangeArrowheads="1"/>
          </p:cNvSpPr>
          <p:nvPr/>
        </p:nvSpPr>
        <p:spPr bwMode="auto">
          <a:xfrm>
            <a:off x="2268538" y="1692275"/>
            <a:ext cx="4200525" cy="3757613"/>
          </a:xfrm>
          <a:prstGeom prst="rect">
            <a:avLst/>
          </a:prstGeom>
          <a:solidFill>
            <a:srgbClr val="FF6600">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p>
            <a:endParaRPr lang="fr-FR" dirty="0"/>
          </a:p>
        </p:txBody>
      </p:sp>
      <p:sp>
        <p:nvSpPr>
          <p:cNvPr id="294916" name="Rectangle 4"/>
          <p:cNvSpPr>
            <a:spLocks noChangeArrowheads="1"/>
          </p:cNvSpPr>
          <p:nvPr/>
        </p:nvSpPr>
        <p:spPr bwMode="auto">
          <a:xfrm>
            <a:off x="6469063" y="1692275"/>
            <a:ext cx="2362200" cy="3757613"/>
          </a:xfrm>
          <a:prstGeom prst="rect">
            <a:avLst/>
          </a:prstGeom>
          <a:solidFill>
            <a:srgbClr val="00FF00">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p>
            <a:endParaRPr lang="fr-FR" dirty="0"/>
          </a:p>
        </p:txBody>
      </p:sp>
      <p:sp>
        <p:nvSpPr>
          <p:cNvPr id="1030" name="Rectangle 6"/>
          <p:cNvSpPr>
            <a:spLocks noGrp="1" noChangeArrowheads="1"/>
          </p:cNvSpPr>
          <p:nvPr>
            <p:ph type="title"/>
          </p:nvPr>
        </p:nvSpPr>
        <p:spPr>
          <a:xfrm>
            <a:off x="0" y="-243408"/>
            <a:ext cx="9144000" cy="1143000"/>
          </a:xfrm>
        </p:spPr>
        <p:txBody>
          <a:bodyPr>
            <a:noAutofit/>
          </a:bodyPr>
          <a:lstStyle/>
          <a:p>
            <a:r>
              <a:rPr lang="en-US" sz="2800" b="1" dirty="0" smtClean="0">
                <a:solidFill>
                  <a:srgbClr val="FF0000"/>
                </a:solidFill>
              </a:rPr>
              <a:t>Abortion law and  maternal mortality  in Romania</a:t>
            </a:r>
          </a:p>
        </p:txBody>
      </p:sp>
      <p:graphicFrame>
        <p:nvGraphicFramePr>
          <p:cNvPr id="294917" name="Object 2"/>
          <p:cNvGraphicFramePr>
            <a:graphicFrameLocks noGrp="1" noChangeAspect="1"/>
          </p:cNvGraphicFramePr>
          <p:nvPr>
            <p:ph type="chart" idx="1"/>
            <p:extLst>
              <p:ext uri="{D42A27DB-BD31-4B8C-83A1-F6EECF244321}">
                <p14:modId xmlns:p14="http://schemas.microsoft.com/office/powerpoint/2010/main" val="597008825"/>
              </p:ext>
            </p:extLst>
          </p:nvPr>
        </p:nvGraphicFramePr>
        <p:xfrm>
          <a:off x="0" y="548680"/>
          <a:ext cx="9099550" cy="6155680"/>
        </p:xfrm>
        <a:graphic>
          <a:graphicData uri="http://schemas.openxmlformats.org/presentationml/2006/ole">
            <mc:AlternateContent xmlns:mc="http://schemas.openxmlformats.org/markup-compatibility/2006">
              <mc:Choice xmlns:v="urn:schemas-microsoft-com:vml" Requires="v">
                <p:oleObj spid="_x0000_s6211" name="Chart" r:id="rId4" imgW="8382000" imgH="4714943" progId="MSGraph.Chart.8">
                  <p:embed followColorScheme="full"/>
                </p:oleObj>
              </mc:Choice>
              <mc:Fallback>
                <p:oleObj name="Chart" r:id="rId4" imgW="8382000" imgH="4714943" progId="MSGraph.Chart.8">
                  <p:embed followColorScheme="full"/>
                  <p:pic>
                    <p:nvPicPr>
                      <p:cNvPr id="0" name=""/>
                      <p:cNvPicPr>
                        <a:picLocks noChangeAspect="1" noChangeArrowheads="1"/>
                      </p:cNvPicPr>
                      <p:nvPr/>
                    </p:nvPicPr>
                    <p:blipFill>
                      <a:blip r:embed="rId5"/>
                      <a:srcRect/>
                      <a:stretch>
                        <a:fillRect/>
                      </a:stretch>
                    </p:blipFill>
                    <p:spPr bwMode="auto">
                      <a:xfrm>
                        <a:off x="0" y="548680"/>
                        <a:ext cx="9099550" cy="6155680"/>
                      </a:xfrm>
                      <a:prstGeom prst="rect">
                        <a:avLst/>
                      </a:prstGeom>
                      <a:solidFill>
                        <a:schemeClr val="tx2">
                          <a:lumMod val="75000"/>
                        </a:schemeClr>
                      </a:solidFill>
                    </p:spPr>
                  </p:pic>
                </p:oleObj>
              </mc:Fallback>
            </mc:AlternateContent>
          </a:graphicData>
        </a:graphic>
      </p:graphicFrame>
      <p:sp>
        <p:nvSpPr>
          <p:cNvPr id="2" name="Rectangle 1"/>
          <p:cNvSpPr/>
          <p:nvPr/>
        </p:nvSpPr>
        <p:spPr>
          <a:xfrm>
            <a:off x="107504" y="6237312"/>
            <a:ext cx="1535998" cy="253916"/>
          </a:xfrm>
          <a:prstGeom prst="rect">
            <a:avLst/>
          </a:prstGeom>
        </p:spPr>
        <p:txBody>
          <a:bodyPr wrap="none">
            <a:spAutoFit/>
          </a:bodyPr>
          <a:lstStyle/>
          <a:p>
            <a:r>
              <a:rPr lang="en-US" sz="1050" b="1" dirty="0">
                <a:solidFill>
                  <a:srgbClr val="511D03"/>
                </a:solidFill>
                <a:latin typeface="Helvetica" pitchFamily="34" charset="0"/>
              </a:rPr>
              <a:t>NPC Training in MNH</a:t>
            </a:r>
          </a:p>
        </p:txBody>
      </p:sp>
    </p:spTree>
    <p:extLst>
      <p:ext uri="{BB962C8B-B14F-4D97-AF65-F5344CB8AC3E}">
        <p14:creationId xmlns:p14="http://schemas.microsoft.com/office/powerpoint/2010/main" val="3503712673"/>
      </p:ext>
    </p:extLst>
  </p:cSld>
  <p:clrMapOvr>
    <a:masterClrMapping/>
  </p:clrMapOvr>
  <p:transition>
    <p:pull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94914"/>
                                        </p:tgtEl>
                                        <p:attrNameLst>
                                          <p:attrName>style.visibility</p:attrName>
                                        </p:attrNameLst>
                                      </p:cBhvr>
                                      <p:to>
                                        <p:strVal val="visible"/>
                                      </p:to>
                                    </p:set>
                                    <p:animEffect transition="in" filter="wipe(left)">
                                      <p:cBhvr>
                                        <p:cTn id="7" dur="500"/>
                                        <p:tgtEl>
                                          <p:spTgt spid="2949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491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Outline</a:t>
            </a:r>
            <a:endParaRPr lang="en-GB" dirty="0"/>
          </a:p>
        </p:txBody>
      </p:sp>
      <p:sp>
        <p:nvSpPr>
          <p:cNvPr id="3" name="Content Placeholder 2"/>
          <p:cNvSpPr>
            <a:spLocks noGrp="1"/>
          </p:cNvSpPr>
          <p:nvPr>
            <p:ph idx="1"/>
          </p:nvPr>
        </p:nvSpPr>
        <p:spPr/>
        <p:txBody>
          <a:bodyPr/>
          <a:lstStyle/>
          <a:p>
            <a:r>
              <a:rPr lang="en-GB" dirty="0" smtClean="0"/>
              <a:t>Introduction</a:t>
            </a:r>
          </a:p>
          <a:p>
            <a:r>
              <a:rPr lang="en-GB" dirty="0" smtClean="0"/>
              <a:t>Definition of unsafe abortion</a:t>
            </a:r>
          </a:p>
          <a:p>
            <a:r>
              <a:rPr lang="en-GB" dirty="0" smtClean="0"/>
              <a:t>Magnitude of Unsafe Abortion in Malawi</a:t>
            </a:r>
          </a:p>
          <a:p>
            <a:r>
              <a:rPr lang="en-GB" i="1" dirty="0"/>
              <a:t>Legal </a:t>
            </a:r>
            <a:r>
              <a:rPr lang="en-GB" i="1" dirty="0" smtClean="0"/>
              <a:t>situation</a:t>
            </a:r>
            <a:endParaRPr lang="en-GB" dirty="0" smtClean="0"/>
          </a:p>
          <a:p>
            <a:r>
              <a:rPr lang="en-GB" dirty="0" smtClean="0"/>
              <a:t>Case Fatality Rate</a:t>
            </a:r>
          </a:p>
          <a:p>
            <a:r>
              <a:rPr lang="en-GB" dirty="0" smtClean="0"/>
              <a:t>Availability of Safe Abortion</a:t>
            </a:r>
            <a:endParaRPr lang="en-GB" dirty="0"/>
          </a:p>
        </p:txBody>
      </p:sp>
      <p:sp>
        <p:nvSpPr>
          <p:cNvPr id="4" name="Slide Number Placeholder 3"/>
          <p:cNvSpPr>
            <a:spLocks noGrp="1"/>
          </p:cNvSpPr>
          <p:nvPr>
            <p:ph type="sldNum" sz="quarter" idx="12"/>
          </p:nvPr>
        </p:nvSpPr>
        <p:spPr/>
        <p:txBody>
          <a:bodyPr/>
          <a:lstStyle/>
          <a:p>
            <a:fld id="{A050B71F-DC9E-4347-85B4-8C923B2DE940}" type="slidenum">
              <a:rPr lang="en-GB" smtClean="0"/>
              <a:t>2</a:t>
            </a:fld>
            <a:endParaRPr lang="en-GB" dirty="0"/>
          </a:p>
        </p:txBody>
      </p:sp>
      <p:sp>
        <p:nvSpPr>
          <p:cNvPr id="5" name="Rectangle 4"/>
          <p:cNvSpPr/>
          <p:nvPr/>
        </p:nvSpPr>
        <p:spPr>
          <a:xfrm>
            <a:off x="832417" y="5733256"/>
            <a:ext cx="1535998" cy="253916"/>
          </a:xfrm>
          <a:prstGeom prst="rect">
            <a:avLst/>
          </a:prstGeom>
        </p:spPr>
        <p:txBody>
          <a:bodyPr wrap="none">
            <a:spAutoFit/>
          </a:bodyPr>
          <a:lstStyle/>
          <a:p>
            <a:r>
              <a:rPr lang="en-US" sz="1050" b="1" dirty="0">
                <a:solidFill>
                  <a:srgbClr val="511D03"/>
                </a:solidFill>
                <a:latin typeface="Helvetica" pitchFamily="34" charset="0"/>
              </a:rPr>
              <a:t>NPC Training in MNH</a:t>
            </a:r>
          </a:p>
        </p:txBody>
      </p:sp>
    </p:spTree>
    <p:extLst>
      <p:ext uri="{BB962C8B-B14F-4D97-AF65-F5344CB8AC3E}">
        <p14:creationId xmlns:p14="http://schemas.microsoft.com/office/powerpoint/2010/main" val="15433588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23528" y="3501008"/>
            <a:ext cx="8229600" cy="1143000"/>
          </a:xfrm>
        </p:spPr>
        <p:txBody>
          <a:bodyPr>
            <a:normAutofit fontScale="90000"/>
          </a:bodyPr>
          <a:lstStyle/>
          <a:p>
            <a:r>
              <a:rPr lang="en-GB" dirty="0"/>
              <a:t> Effective </a:t>
            </a:r>
            <a:r>
              <a:rPr lang="en-GB" dirty="0" smtClean="0"/>
              <a:t>interventions for post-abortion care</a:t>
            </a:r>
            <a:endParaRPr lang="en-GB" dirty="0"/>
          </a:p>
        </p:txBody>
      </p:sp>
      <p:sp>
        <p:nvSpPr>
          <p:cNvPr id="5" name="Text Placeholder 4"/>
          <p:cNvSpPr>
            <a:spLocks noGrp="1"/>
          </p:cNvSpPr>
          <p:nvPr>
            <p:ph idx="1"/>
          </p:nvPr>
        </p:nvSpPr>
        <p:spPr>
          <a:xfrm>
            <a:off x="755576" y="1600201"/>
            <a:ext cx="7632848" cy="1108720"/>
          </a:xfrm>
        </p:spPr>
        <p:txBody>
          <a:bodyPr>
            <a:normAutofit/>
          </a:bodyPr>
          <a:lstStyle/>
          <a:p>
            <a:pPr marL="0" indent="0" algn="ctr">
              <a:buNone/>
            </a:pPr>
            <a:r>
              <a:rPr lang="en-GB" sz="4000" dirty="0" smtClean="0"/>
              <a:t>Part 2</a:t>
            </a:r>
            <a:endParaRPr lang="en-GB" sz="4000" dirty="0"/>
          </a:p>
        </p:txBody>
      </p:sp>
      <p:sp>
        <p:nvSpPr>
          <p:cNvPr id="2" name="Slide Number Placeholder 1"/>
          <p:cNvSpPr>
            <a:spLocks noGrp="1"/>
          </p:cNvSpPr>
          <p:nvPr>
            <p:ph type="sldNum" sz="quarter" idx="12"/>
          </p:nvPr>
        </p:nvSpPr>
        <p:spPr/>
        <p:txBody>
          <a:bodyPr/>
          <a:lstStyle/>
          <a:p>
            <a:fld id="{A050B71F-DC9E-4347-85B4-8C923B2DE940}" type="slidenum">
              <a:rPr lang="en-GB" smtClean="0"/>
              <a:t>20</a:t>
            </a:fld>
            <a:endParaRPr lang="en-GB" dirty="0"/>
          </a:p>
        </p:txBody>
      </p:sp>
      <p:sp>
        <p:nvSpPr>
          <p:cNvPr id="3" name="Rectangle 2"/>
          <p:cNvSpPr/>
          <p:nvPr/>
        </p:nvSpPr>
        <p:spPr>
          <a:xfrm>
            <a:off x="857206" y="5661248"/>
            <a:ext cx="2493055" cy="369332"/>
          </a:xfrm>
          <a:prstGeom prst="rect">
            <a:avLst/>
          </a:prstGeom>
        </p:spPr>
        <p:txBody>
          <a:bodyPr wrap="none">
            <a:spAutoFit/>
          </a:bodyPr>
          <a:lstStyle/>
          <a:p>
            <a:r>
              <a:rPr lang="en-US" b="1" dirty="0">
                <a:solidFill>
                  <a:srgbClr val="511D03"/>
                </a:solidFill>
                <a:latin typeface="Helvetica" pitchFamily="34" charset="0"/>
              </a:rPr>
              <a:t>NPC Training in MNH</a:t>
            </a:r>
          </a:p>
        </p:txBody>
      </p:sp>
    </p:spTree>
    <p:extLst>
      <p:ext uri="{BB962C8B-B14F-4D97-AF65-F5344CB8AC3E}">
        <p14:creationId xmlns:p14="http://schemas.microsoft.com/office/powerpoint/2010/main" val="42182902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Abortion may present as</a:t>
            </a:r>
            <a:endParaRPr lang="en-GB" dirty="0"/>
          </a:p>
        </p:txBody>
      </p:sp>
      <p:sp>
        <p:nvSpPr>
          <p:cNvPr id="3" name="Content Placeholder 2"/>
          <p:cNvSpPr>
            <a:spLocks noGrp="1"/>
          </p:cNvSpPr>
          <p:nvPr>
            <p:ph idx="1"/>
          </p:nvPr>
        </p:nvSpPr>
        <p:spPr/>
        <p:txBody>
          <a:bodyPr>
            <a:noAutofit/>
          </a:bodyPr>
          <a:lstStyle/>
          <a:p>
            <a:pPr marL="514350" indent="-514350">
              <a:buFont typeface="+mj-lt"/>
              <a:buAutoNum type="arabicPeriod"/>
            </a:pPr>
            <a:r>
              <a:rPr lang="en-GB" sz="2800" dirty="0" smtClean="0"/>
              <a:t>Threatened abortion</a:t>
            </a:r>
          </a:p>
          <a:p>
            <a:pPr marL="514350" indent="-514350">
              <a:buFont typeface="+mj-lt"/>
              <a:buAutoNum type="arabicPeriod"/>
            </a:pPr>
            <a:r>
              <a:rPr lang="en-GB" sz="2800" dirty="0" smtClean="0"/>
              <a:t>Complete abortion</a:t>
            </a:r>
          </a:p>
          <a:p>
            <a:pPr marL="514350" indent="-514350">
              <a:buFont typeface="+mj-lt"/>
              <a:buAutoNum type="arabicPeriod"/>
            </a:pPr>
            <a:r>
              <a:rPr lang="en-GB" sz="2800" dirty="0" smtClean="0"/>
              <a:t>Incomplete abortion</a:t>
            </a:r>
          </a:p>
          <a:p>
            <a:pPr marL="514350" indent="-514350">
              <a:buFont typeface="+mj-lt"/>
              <a:buAutoNum type="arabicPeriod"/>
            </a:pPr>
            <a:r>
              <a:rPr lang="en-GB" sz="2800" dirty="0" smtClean="0"/>
              <a:t>Septic abortion</a:t>
            </a:r>
          </a:p>
          <a:p>
            <a:pPr marL="514350" indent="-514350">
              <a:buFont typeface="+mj-lt"/>
              <a:buAutoNum type="arabicPeriod"/>
            </a:pPr>
            <a:endParaRPr lang="en-GB" sz="2800" dirty="0"/>
          </a:p>
          <a:p>
            <a:pPr marL="0" indent="0" algn="ctr">
              <a:buNone/>
            </a:pPr>
            <a:r>
              <a:rPr lang="en-GB" sz="2800" dirty="0" smtClean="0">
                <a:solidFill>
                  <a:srgbClr val="C00000"/>
                </a:solidFill>
              </a:rPr>
              <a:t>Any of these may be spontaneous</a:t>
            </a:r>
          </a:p>
          <a:p>
            <a:pPr marL="0" indent="0" algn="ctr">
              <a:buNone/>
            </a:pPr>
            <a:r>
              <a:rPr lang="en-GB" sz="2800" dirty="0" smtClean="0">
                <a:solidFill>
                  <a:srgbClr val="C00000"/>
                </a:solidFill>
              </a:rPr>
              <a:t>or induced</a:t>
            </a:r>
            <a:endParaRPr lang="en-GB" sz="2800" dirty="0">
              <a:solidFill>
                <a:srgbClr val="C00000"/>
              </a:solidFill>
            </a:endParaRPr>
          </a:p>
        </p:txBody>
      </p:sp>
      <p:sp>
        <p:nvSpPr>
          <p:cNvPr id="4" name="Slide Number Placeholder 3"/>
          <p:cNvSpPr>
            <a:spLocks noGrp="1"/>
          </p:cNvSpPr>
          <p:nvPr>
            <p:ph type="sldNum" sz="quarter" idx="12"/>
          </p:nvPr>
        </p:nvSpPr>
        <p:spPr/>
        <p:txBody>
          <a:bodyPr/>
          <a:lstStyle/>
          <a:p>
            <a:fld id="{A050B71F-DC9E-4347-85B4-8C923B2DE940}" type="slidenum">
              <a:rPr lang="en-GB" smtClean="0"/>
              <a:t>21</a:t>
            </a:fld>
            <a:endParaRPr lang="en-GB" dirty="0"/>
          </a:p>
        </p:txBody>
      </p:sp>
      <p:sp>
        <p:nvSpPr>
          <p:cNvPr id="5" name="Rectangle 4"/>
          <p:cNvSpPr/>
          <p:nvPr/>
        </p:nvSpPr>
        <p:spPr>
          <a:xfrm>
            <a:off x="1043608" y="5733256"/>
            <a:ext cx="1535998" cy="253916"/>
          </a:xfrm>
          <a:prstGeom prst="rect">
            <a:avLst/>
          </a:prstGeom>
        </p:spPr>
        <p:txBody>
          <a:bodyPr wrap="none">
            <a:spAutoFit/>
          </a:bodyPr>
          <a:lstStyle/>
          <a:p>
            <a:r>
              <a:rPr lang="en-US" sz="1050" b="1" dirty="0">
                <a:solidFill>
                  <a:srgbClr val="511D03"/>
                </a:solidFill>
                <a:latin typeface="Helvetica" pitchFamily="34" charset="0"/>
              </a:rPr>
              <a:t>NPC Training in MNH</a:t>
            </a:r>
          </a:p>
        </p:txBody>
      </p:sp>
    </p:spTree>
    <p:extLst>
      <p:ext uri="{BB962C8B-B14F-4D97-AF65-F5344CB8AC3E}">
        <p14:creationId xmlns:p14="http://schemas.microsoft.com/office/powerpoint/2010/main" val="33497644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800" b="1" dirty="0" smtClean="0"/>
              <a:t>Typical complications of unsafe abortion and their frequency of occurrence – Nigeria 2002-2003</a:t>
            </a:r>
            <a:endParaRPr lang="en-GB" sz="2800"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7368311"/>
              </p:ext>
            </p:extLst>
          </p:nvPr>
        </p:nvGraphicFramePr>
        <p:xfrm>
          <a:off x="827584" y="2060848"/>
          <a:ext cx="7560840" cy="4122488"/>
        </p:xfrm>
        <a:graphic>
          <a:graphicData uri="http://schemas.openxmlformats.org/drawingml/2006/table">
            <a:tbl>
              <a:tblPr firstRow="1" firstCol="1" bandRow="1">
                <a:tableStyleId>{5C22544A-7EE6-4342-B048-85BDC9FD1C3A}</a:tableStyleId>
              </a:tblPr>
              <a:tblGrid>
                <a:gridCol w="3879040"/>
                <a:gridCol w="3681800"/>
              </a:tblGrid>
              <a:tr h="360040">
                <a:tc>
                  <a:txBody>
                    <a:bodyPr/>
                    <a:lstStyle/>
                    <a:p>
                      <a:pPr>
                        <a:lnSpc>
                          <a:spcPct val="115000"/>
                        </a:lnSpc>
                        <a:spcAft>
                          <a:spcPts val="0"/>
                        </a:spcAft>
                      </a:pPr>
                      <a:r>
                        <a:rPr lang="en-GB" sz="1600" dirty="0">
                          <a:effectLst/>
                        </a:rPr>
                        <a:t>COMPLICATION OF UNSAFE ABORTION</a:t>
                      </a:r>
                      <a:endParaRPr lang="en-GB" sz="16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600" dirty="0">
                          <a:effectLst/>
                        </a:rPr>
                        <a:t>FREQUENCY OF OCCURRENCE</a:t>
                      </a:r>
                      <a:endParaRPr lang="en-GB" sz="1600" dirty="0">
                        <a:effectLst/>
                        <a:latin typeface="Calibri"/>
                        <a:ea typeface="Calibri"/>
                        <a:cs typeface="Times New Roman"/>
                      </a:endParaRPr>
                    </a:p>
                  </a:txBody>
                  <a:tcPr marL="68580" marR="68580" marT="0" marB="0"/>
                </a:tc>
              </a:tr>
              <a:tr h="470306">
                <a:tc>
                  <a:txBody>
                    <a:bodyPr/>
                    <a:lstStyle/>
                    <a:p>
                      <a:pPr>
                        <a:lnSpc>
                          <a:spcPct val="115000"/>
                        </a:lnSpc>
                        <a:spcAft>
                          <a:spcPts val="0"/>
                        </a:spcAft>
                      </a:pPr>
                      <a:r>
                        <a:rPr lang="en-GB" sz="1600" dirty="0">
                          <a:effectLst/>
                        </a:rPr>
                        <a:t>Retained products of conception</a:t>
                      </a:r>
                      <a:endParaRPr lang="en-GB" sz="16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dirty="0">
                          <a:effectLst/>
                        </a:rPr>
                        <a:t>50.3%</a:t>
                      </a:r>
                      <a:endParaRPr lang="en-GB" sz="1600" dirty="0">
                        <a:effectLst/>
                        <a:latin typeface="Calibri"/>
                        <a:ea typeface="Calibri"/>
                        <a:cs typeface="Times New Roman"/>
                      </a:endParaRPr>
                    </a:p>
                  </a:txBody>
                  <a:tcPr marL="68580" marR="68580" marT="0" marB="0"/>
                </a:tc>
              </a:tr>
              <a:tr h="470306">
                <a:tc>
                  <a:txBody>
                    <a:bodyPr/>
                    <a:lstStyle/>
                    <a:p>
                      <a:pPr>
                        <a:lnSpc>
                          <a:spcPct val="115000"/>
                        </a:lnSpc>
                        <a:spcAft>
                          <a:spcPts val="0"/>
                        </a:spcAft>
                      </a:pPr>
                      <a:r>
                        <a:rPr lang="en-GB" sz="1600" dirty="0">
                          <a:effectLst/>
                        </a:rPr>
                        <a:t>Haemorrhage</a:t>
                      </a:r>
                      <a:endParaRPr lang="en-GB" sz="16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dirty="0">
                          <a:effectLst/>
                        </a:rPr>
                        <a:t>33.6%</a:t>
                      </a:r>
                      <a:endParaRPr lang="en-GB" sz="1600" dirty="0">
                        <a:effectLst/>
                        <a:latin typeface="Calibri"/>
                        <a:ea typeface="Calibri"/>
                        <a:cs typeface="Times New Roman"/>
                      </a:endParaRPr>
                    </a:p>
                  </a:txBody>
                  <a:tcPr marL="68580" marR="68580" marT="0" marB="0"/>
                </a:tc>
              </a:tr>
              <a:tr h="470306">
                <a:tc>
                  <a:txBody>
                    <a:bodyPr/>
                    <a:lstStyle/>
                    <a:p>
                      <a:pPr>
                        <a:lnSpc>
                          <a:spcPct val="115000"/>
                        </a:lnSpc>
                        <a:spcAft>
                          <a:spcPts val="0"/>
                        </a:spcAft>
                      </a:pPr>
                      <a:r>
                        <a:rPr lang="en-GB" sz="1600" dirty="0">
                          <a:effectLst/>
                        </a:rPr>
                        <a:t>Fever</a:t>
                      </a:r>
                      <a:endParaRPr lang="en-GB" sz="16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dirty="0">
                          <a:effectLst/>
                        </a:rPr>
                        <a:t>34.4%</a:t>
                      </a:r>
                      <a:endParaRPr lang="en-GB" sz="1600" dirty="0">
                        <a:effectLst/>
                        <a:latin typeface="Calibri"/>
                        <a:ea typeface="Calibri"/>
                        <a:cs typeface="Times New Roman"/>
                      </a:endParaRPr>
                    </a:p>
                  </a:txBody>
                  <a:tcPr marL="68580" marR="68580" marT="0" marB="0"/>
                </a:tc>
              </a:tr>
              <a:tr h="470306">
                <a:tc>
                  <a:txBody>
                    <a:bodyPr/>
                    <a:lstStyle/>
                    <a:p>
                      <a:pPr>
                        <a:lnSpc>
                          <a:spcPct val="115000"/>
                        </a:lnSpc>
                        <a:spcAft>
                          <a:spcPts val="0"/>
                        </a:spcAft>
                      </a:pPr>
                      <a:r>
                        <a:rPr lang="en-GB" sz="1600" dirty="0">
                          <a:effectLst/>
                        </a:rPr>
                        <a:t>Sepsis</a:t>
                      </a:r>
                      <a:endParaRPr lang="en-GB" sz="16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dirty="0">
                          <a:effectLst/>
                        </a:rPr>
                        <a:t>23.5%</a:t>
                      </a:r>
                      <a:endParaRPr lang="en-GB" sz="1600" dirty="0">
                        <a:effectLst/>
                        <a:latin typeface="Calibri"/>
                        <a:ea typeface="Calibri"/>
                        <a:cs typeface="Times New Roman"/>
                      </a:endParaRPr>
                    </a:p>
                  </a:txBody>
                  <a:tcPr marL="68580" marR="68580" marT="0" marB="0"/>
                </a:tc>
              </a:tr>
              <a:tr h="470306">
                <a:tc>
                  <a:txBody>
                    <a:bodyPr/>
                    <a:lstStyle/>
                    <a:p>
                      <a:pPr>
                        <a:lnSpc>
                          <a:spcPct val="115000"/>
                        </a:lnSpc>
                        <a:spcAft>
                          <a:spcPts val="0"/>
                        </a:spcAft>
                      </a:pPr>
                      <a:r>
                        <a:rPr lang="en-GB" sz="1600" dirty="0">
                          <a:effectLst/>
                        </a:rPr>
                        <a:t>Pelvic infection</a:t>
                      </a:r>
                      <a:endParaRPr lang="en-GB" sz="16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dirty="0">
                          <a:effectLst/>
                        </a:rPr>
                        <a:t>21.4%</a:t>
                      </a:r>
                      <a:endParaRPr lang="en-GB" sz="1600" dirty="0">
                        <a:effectLst/>
                        <a:latin typeface="Calibri"/>
                        <a:ea typeface="Calibri"/>
                        <a:cs typeface="Times New Roman"/>
                      </a:endParaRPr>
                    </a:p>
                  </a:txBody>
                  <a:tcPr marL="68580" marR="68580" marT="0" marB="0"/>
                </a:tc>
              </a:tr>
              <a:tr h="470306">
                <a:tc>
                  <a:txBody>
                    <a:bodyPr/>
                    <a:lstStyle/>
                    <a:p>
                      <a:pPr>
                        <a:lnSpc>
                          <a:spcPct val="115000"/>
                        </a:lnSpc>
                        <a:spcAft>
                          <a:spcPts val="0"/>
                        </a:spcAft>
                      </a:pPr>
                      <a:r>
                        <a:rPr lang="en-GB" sz="1600" dirty="0">
                          <a:effectLst/>
                        </a:rPr>
                        <a:t>Instrumental injury</a:t>
                      </a:r>
                      <a:endParaRPr lang="en-GB" sz="16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dirty="0">
                          <a:effectLst/>
                        </a:rPr>
                        <a:t>11.4%</a:t>
                      </a:r>
                      <a:endParaRPr lang="en-GB" sz="1600" dirty="0">
                        <a:effectLst/>
                        <a:latin typeface="Calibri"/>
                        <a:ea typeface="Calibri"/>
                        <a:cs typeface="Times New Roman"/>
                      </a:endParaRPr>
                    </a:p>
                  </a:txBody>
                  <a:tcPr marL="68580" marR="68580" marT="0" marB="0"/>
                </a:tc>
              </a:tr>
              <a:tr h="470306">
                <a:tc>
                  <a:txBody>
                    <a:bodyPr/>
                    <a:lstStyle/>
                    <a:p>
                      <a:pPr>
                        <a:lnSpc>
                          <a:spcPct val="115000"/>
                        </a:lnSpc>
                        <a:spcAft>
                          <a:spcPts val="0"/>
                        </a:spcAft>
                      </a:pPr>
                      <a:r>
                        <a:rPr lang="en-GB" sz="1600" dirty="0">
                          <a:effectLst/>
                        </a:rPr>
                        <a:t>Shock</a:t>
                      </a:r>
                      <a:endParaRPr lang="en-GB" sz="16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dirty="0">
                          <a:effectLst/>
                        </a:rPr>
                        <a:t>4.3%</a:t>
                      </a:r>
                      <a:endParaRPr lang="en-GB" sz="1600" dirty="0">
                        <a:effectLst/>
                        <a:latin typeface="Calibri"/>
                        <a:ea typeface="Calibri"/>
                        <a:cs typeface="Times New Roman"/>
                      </a:endParaRPr>
                    </a:p>
                  </a:txBody>
                  <a:tcPr marL="68580" marR="68580" marT="0" marB="0"/>
                </a:tc>
              </a:tr>
              <a:tr h="470306">
                <a:tc>
                  <a:txBody>
                    <a:bodyPr/>
                    <a:lstStyle/>
                    <a:p>
                      <a:pPr>
                        <a:lnSpc>
                          <a:spcPct val="115000"/>
                        </a:lnSpc>
                        <a:spcAft>
                          <a:spcPts val="0"/>
                        </a:spcAft>
                      </a:pPr>
                      <a:r>
                        <a:rPr lang="en-GB" sz="1600" dirty="0">
                          <a:effectLst/>
                        </a:rPr>
                        <a:t>Death</a:t>
                      </a:r>
                      <a:endParaRPr lang="en-GB" sz="16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dirty="0">
                          <a:effectLst/>
                        </a:rPr>
                        <a:t>2.4%</a:t>
                      </a:r>
                      <a:endParaRPr lang="en-GB" sz="1600" dirty="0">
                        <a:effectLst/>
                        <a:latin typeface="Calibri"/>
                        <a:ea typeface="Calibri"/>
                        <a:cs typeface="Times New Roman"/>
                      </a:endParaRPr>
                    </a:p>
                  </a:txBody>
                  <a:tcPr marL="68580" marR="68580" marT="0" marB="0"/>
                </a:tc>
              </a:tr>
            </a:tbl>
          </a:graphicData>
        </a:graphic>
      </p:graphicFrame>
      <p:sp>
        <p:nvSpPr>
          <p:cNvPr id="3" name="Slide Number Placeholder 2"/>
          <p:cNvSpPr>
            <a:spLocks noGrp="1"/>
          </p:cNvSpPr>
          <p:nvPr>
            <p:ph type="sldNum" sz="quarter" idx="12"/>
          </p:nvPr>
        </p:nvSpPr>
        <p:spPr/>
        <p:txBody>
          <a:bodyPr/>
          <a:lstStyle/>
          <a:p>
            <a:fld id="{A050B71F-DC9E-4347-85B4-8C923B2DE940}" type="slidenum">
              <a:rPr lang="en-GB" smtClean="0"/>
              <a:t>22</a:t>
            </a:fld>
            <a:endParaRPr lang="en-GB" dirty="0"/>
          </a:p>
        </p:txBody>
      </p:sp>
      <p:sp>
        <p:nvSpPr>
          <p:cNvPr id="5" name="Rectangle 4"/>
          <p:cNvSpPr/>
          <p:nvPr/>
        </p:nvSpPr>
        <p:spPr>
          <a:xfrm>
            <a:off x="251520" y="6381328"/>
            <a:ext cx="1535998" cy="253916"/>
          </a:xfrm>
          <a:prstGeom prst="rect">
            <a:avLst/>
          </a:prstGeom>
        </p:spPr>
        <p:txBody>
          <a:bodyPr wrap="none">
            <a:spAutoFit/>
          </a:bodyPr>
          <a:lstStyle/>
          <a:p>
            <a:r>
              <a:rPr lang="en-US" sz="1050" b="1" dirty="0">
                <a:solidFill>
                  <a:srgbClr val="511D03"/>
                </a:solidFill>
                <a:latin typeface="Helvetica" pitchFamily="34" charset="0"/>
              </a:rPr>
              <a:t>NPC Training in MNH</a:t>
            </a:r>
          </a:p>
        </p:txBody>
      </p:sp>
    </p:spTree>
    <p:extLst>
      <p:ext uri="{BB962C8B-B14F-4D97-AF65-F5344CB8AC3E}">
        <p14:creationId xmlns:p14="http://schemas.microsoft.com/office/powerpoint/2010/main" val="207842856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smtClean="0"/>
              <a:t>Long-term complications of unsafe abortion</a:t>
            </a:r>
            <a:endParaRPr lang="en-GB" sz="3200" b="1" dirty="0"/>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GB" sz="3600" dirty="0" smtClean="0"/>
              <a:t>Pelvic inflammatory disease</a:t>
            </a:r>
          </a:p>
          <a:p>
            <a:pPr marL="514350" indent="-514350">
              <a:buFont typeface="+mj-lt"/>
              <a:buAutoNum type="arabicPeriod"/>
            </a:pPr>
            <a:r>
              <a:rPr lang="en-GB" sz="3600" dirty="0" smtClean="0"/>
              <a:t>Tubal occlusion</a:t>
            </a:r>
          </a:p>
          <a:p>
            <a:pPr marL="514350" indent="-514350">
              <a:buFont typeface="+mj-lt"/>
              <a:buAutoNum type="arabicPeriod"/>
            </a:pPr>
            <a:r>
              <a:rPr lang="en-GB" sz="3600" dirty="0" smtClean="0"/>
              <a:t>Infertility</a:t>
            </a:r>
          </a:p>
          <a:p>
            <a:pPr marL="514350" indent="-514350">
              <a:buFont typeface="+mj-lt"/>
              <a:buAutoNum type="arabicPeriod"/>
            </a:pPr>
            <a:r>
              <a:rPr lang="en-GB" sz="3600" dirty="0" smtClean="0"/>
              <a:t>Ectopic pregnancy</a:t>
            </a:r>
          </a:p>
          <a:p>
            <a:pPr marL="514350" indent="-514350">
              <a:buFont typeface="+mj-lt"/>
              <a:buAutoNum type="arabicPeriod"/>
            </a:pPr>
            <a:r>
              <a:rPr lang="en-GB" sz="3600" dirty="0" smtClean="0"/>
              <a:t>Chronic pelvic pain</a:t>
            </a:r>
            <a:endParaRPr lang="en-GB" sz="3600" dirty="0"/>
          </a:p>
        </p:txBody>
      </p:sp>
      <p:sp>
        <p:nvSpPr>
          <p:cNvPr id="4" name="Slide Number Placeholder 3"/>
          <p:cNvSpPr>
            <a:spLocks noGrp="1"/>
          </p:cNvSpPr>
          <p:nvPr>
            <p:ph type="sldNum" sz="quarter" idx="12"/>
          </p:nvPr>
        </p:nvSpPr>
        <p:spPr/>
        <p:txBody>
          <a:bodyPr/>
          <a:lstStyle/>
          <a:p>
            <a:fld id="{A050B71F-DC9E-4347-85B4-8C923B2DE940}" type="slidenum">
              <a:rPr lang="en-GB" smtClean="0"/>
              <a:t>23</a:t>
            </a:fld>
            <a:endParaRPr lang="en-GB" dirty="0"/>
          </a:p>
        </p:txBody>
      </p:sp>
      <p:sp>
        <p:nvSpPr>
          <p:cNvPr id="5" name="Rectangle 4"/>
          <p:cNvSpPr/>
          <p:nvPr/>
        </p:nvSpPr>
        <p:spPr>
          <a:xfrm>
            <a:off x="1043608" y="5589240"/>
            <a:ext cx="1535998" cy="253916"/>
          </a:xfrm>
          <a:prstGeom prst="rect">
            <a:avLst/>
          </a:prstGeom>
        </p:spPr>
        <p:txBody>
          <a:bodyPr wrap="none">
            <a:spAutoFit/>
          </a:bodyPr>
          <a:lstStyle/>
          <a:p>
            <a:r>
              <a:rPr lang="en-US" sz="1050" b="1" dirty="0">
                <a:solidFill>
                  <a:srgbClr val="511D03"/>
                </a:solidFill>
                <a:latin typeface="Helvetica" pitchFamily="34" charset="0"/>
              </a:rPr>
              <a:t>NPC Training in MNH</a:t>
            </a:r>
          </a:p>
        </p:txBody>
      </p:sp>
    </p:spTree>
    <p:extLst>
      <p:ext uri="{BB962C8B-B14F-4D97-AF65-F5344CB8AC3E}">
        <p14:creationId xmlns:p14="http://schemas.microsoft.com/office/powerpoint/2010/main" val="408419249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817583"/>
            <a:ext cx="6965245" cy="811217"/>
          </a:xfrm>
        </p:spPr>
        <p:txBody>
          <a:bodyPr>
            <a:normAutofit fontScale="90000"/>
          </a:bodyPr>
          <a:lstStyle/>
          <a:p>
            <a:r>
              <a:rPr lang="en-GB" dirty="0" smtClean="0"/>
              <a:t>Abortion Case Fatality Rates</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29085683"/>
              </p:ext>
            </p:extLst>
          </p:nvPr>
        </p:nvGraphicFramePr>
        <p:xfrm>
          <a:off x="755576" y="1628800"/>
          <a:ext cx="7632848" cy="4556897"/>
        </p:xfrm>
        <a:graphic>
          <a:graphicData uri="http://schemas.openxmlformats.org/drawingml/2006/table">
            <a:tbl>
              <a:tblPr firstRow="1" firstCol="1" bandRow="1">
                <a:tableStyleId>{5C22544A-7EE6-4342-B048-85BDC9FD1C3A}</a:tableStyleId>
              </a:tblPr>
              <a:tblGrid>
                <a:gridCol w="1907799"/>
                <a:gridCol w="1907799"/>
                <a:gridCol w="1908625"/>
                <a:gridCol w="1908625"/>
              </a:tblGrid>
              <a:tr h="1797869">
                <a:tc>
                  <a:txBody>
                    <a:bodyPr/>
                    <a:lstStyle/>
                    <a:p>
                      <a:pPr>
                        <a:lnSpc>
                          <a:spcPct val="115000"/>
                        </a:lnSpc>
                        <a:spcAft>
                          <a:spcPts val="0"/>
                        </a:spcAft>
                      </a:pPr>
                      <a:r>
                        <a:rPr lang="en-GB" sz="2000" dirty="0">
                          <a:effectLst/>
                        </a:rPr>
                        <a:t> </a:t>
                      </a:r>
                      <a:endParaRPr lang="en-GB" sz="20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2000" dirty="0">
                          <a:effectLst/>
                        </a:rPr>
                        <a:t>Estimated # unsafe </a:t>
                      </a:r>
                      <a:r>
                        <a:rPr lang="en-GB" sz="2000" dirty="0" smtClean="0">
                          <a:effectLst/>
                        </a:rPr>
                        <a:t>abortions</a:t>
                      </a:r>
                      <a:r>
                        <a:rPr lang="en-GB" sz="2000" baseline="0" dirty="0" smtClean="0">
                          <a:effectLst/>
                        </a:rPr>
                        <a:t>  in </a:t>
                      </a:r>
                      <a:r>
                        <a:rPr lang="en-GB" sz="2000" dirty="0" smtClean="0">
                          <a:effectLst/>
                        </a:rPr>
                        <a:t>1,000</a:t>
                      </a:r>
                      <a:r>
                        <a:rPr lang="en-GB" sz="2000" dirty="0">
                          <a:effectLst/>
                        </a:rPr>
                        <a:t>s</a:t>
                      </a:r>
                      <a:endParaRPr lang="en-GB" sz="20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2000" dirty="0">
                          <a:effectLst/>
                        </a:rPr>
                        <a:t>Estimated # unsafe </a:t>
                      </a:r>
                      <a:r>
                        <a:rPr lang="en-GB" sz="2000" dirty="0" smtClean="0">
                          <a:effectLst/>
                        </a:rPr>
                        <a:t>abortion</a:t>
                      </a:r>
                      <a:r>
                        <a:rPr lang="en-GB" sz="2000" baseline="0" dirty="0" smtClean="0">
                          <a:effectLst/>
                        </a:rPr>
                        <a:t> </a:t>
                      </a:r>
                      <a:r>
                        <a:rPr lang="en-GB" sz="2000" dirty="0" smtClean="0">
                          <a:effectLst/>
                        </a:rPr>
                        <a:t>deaths</a:t>
                      </a:r>
                      <a:endParaRPr lang="en-GB" sz="20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2000" dirty="0">
                          <a:effectLst/>
                        </a:rPr>
                        <a:t>Case fatality rate </a:t>
                      </a:r>
                      <a:r>
                        <a:rPr lang="en-GB" sz="2000" dirty="0" smtClean="0">
                          <a:effectLst/>
                        </a:rPr>
                        <a:t>(%) [</a:t>
                      </a:r>
                      <a:r>
                        <a:rPr lang="en-GB" sz="2000" dirty="0">
                          <a:effectLst/>
                        </a:rPr>
                        <a:t>deaths/100 unsafe abortions]</a:t>
                      </a:r>
                      <a:endParaRPr lang="en-GB" sz="2000" dirty="0">
                        <a:effectLst/>
                        <a:latin typeface="Calibri"/>
                        <a:ea typeface="Calibri"/>
                        <a:cs typeface="Times New Roman"/>
                      </a:endParaRPr>
                    </a:p>
                  </a:txBody>
                  <a:tcPr marL="68580" marR="68580" marT="0" marB="0"/>
                </a:tc>
              </a:tr>
              <a:tr h="459838">
                <a:tc>
                  <a:txBody>
                    <a:bodyPr/>
                    <a:lstStyle/>
                    <a:p>
                      <a:pPr>
                        <a:lnSpc>
                          <a:spcPct val="115000"/>
                        </a:lnSpc>
                        <a:spcAft>
                          <a:spcPts val="0"/>
                        </a:spcAft>
                      </a:pPr>
                      <a:r>
                        <a:rPr lang="en-GB" sz="2000" dirty="0">
                          <a:effectLst/>
                        </a:rPr>
                        <a:t>World total</a:t>
                      </a:r>
                      <a:endParaRPr lang="en-GB" sz="20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2000" dirty="0">
                          <a:effectLst/>
                        </a:rPr>
                        <a:t>20,000</a:t>
                      </a:r>
                      <a:endParaRPr lang="en-GB" sz="20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2000" dirty="0">
                          <a:effectLst/>
                        </a:rPr>
                        <a:t>78,000</a:t>
                      </a:r>
                      <a:endParaRPr lang="en-GB" sz="20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2000" dirty="0">
                          <a:effectLst/>
                        </a:rPr>
                        <a:t>0.4</a:t>
                      </a:r>
                      <a:endParaRPr lang="en-GB" sz="2000" dirty="0">
                        <a:effectLst/>
                        <a:latin typeface="Calibri"/>
                        <a:ea typeface="Calibri"/>
                        <a:cs typeface="Times New Roman"/>
                      </a:endParaRPr>
                    </a:p>
                  </a:txBody>
                  <a:tcPr marL="68580" marR="68580" marT="0" marB="0"/>
                </a:tc>
              </a:tr>
              <a:tr h="459838">
                <a:tc>
                  <a:txBody>
                    <a:bodyPr/>
                    <a:lstStyle/>
                    <a:p>
                      <a:pPr>
                        <a:lnSpc>
                          <a:spcPct val="115000"/>
                        </a:lnSpc>
                        <a:spcAft>
                          <a:spcPts val="0"/>
                        </a:spcAft>
                      </a:pPr>
                      <a:r>
                        <a:rPr lang="en-GB" sz="2000" dirty="0">
                          <a:effectLst/>
                        </a:rPr>
                        <a:t>Africa</a:t>
                      </a:r>
                      <a:endParaRPr lang="en-GB" sz="20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2000" dirty="0">
                          <a:effectLst/>
                        </a:rPr>
                        <a:t>5,000</a:t>
                      </a:r>
                      <a:endParaRPr lang="en-GB" sz="20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2000" dirty="0">
                          <a:effectLst/>
                        </a:rPr>
                        <a:t>34,000</a:t>
                      </a:r>
                      <a:endParaRPr lang="en-GB" sz="20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2000" dirty="0">
                          <a:effectLst/>
                        </a:rPr>
                        <a:t>0.7</a:t>
                      </a:r>
                      <a:endParaRPr lang="en-GB" sz="2000" dirty="0">
                        <a:effectLst/>
                        <a:latin typeface="Calibri"/>
                        <a:ea typeface="Calibri"/>
                        <a:cs typeface="Times New Roman"/>
                      </a:endParaRPr>
                    </a:p>
                  </a:txBody>
                  <a:tcPr marL="68580" marR="68580" marT="0" marB="0"/>
                </a:tc>
              </a:tr>
              <a:tr h="459838">
                <a:tc>
                  <a:txBody>
                    <a:bodyPr/>
                    <a:lstStyle/>
                    <a:p>
                      <a:pPr>
                        <a:lnSpc>
                          <a:spcPct val="115000"/>
                        </a:lnSpc>
                        <a:spcAft>
                          <a:spcPts val="0"/>
                        </a:spcAft>
                      </a:pPr>
                      <a:r>
                        <a:rPr lang="en-GB" sz="2000" dirty="0">
                          <a:effectLst/>
                        </a:rPr>
                        <a:t>Asia</a:t>
                      </a:r>
                      <a:endParaRPr lang="en-GB" sz="20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2000" dirty="0">
                          <a:effectLst/>
                        </a:rPr>
                        <a:t>9,900</a:t>
                      </a:r>
                      <a:endParaRPr lang="en-GB" sz="20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2000" dirty="0">
                          <a:effectLst/>
                        </a:rPr>
                        <a:t>38,000</a:t>
                      </a:r>
                      <a:endParaRPr lang="en-GB" sz="20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2000" dirty="0">
                          <a:effectLst/>
                        </a:rPr>
                        <a:t>0.4</a:t>
                      </a:r>
                      <a:endParaRPr lang="en-GB" sz="2000" dirty="0">
                        <a:effectLst/>
                        <a:latin typeface="Calibri"/>
                        <a:ea typeface="Calibri"/>
                        <a:cs typeface="Times New Roman"/>
                      </a:endParaRPr>
                    </a:p>
                  </a:txBody>
                  <a:tcPr marL="68580" marR="68580" marT="0" marB="0"/>
                </a:tc>
              </a:tr>
              <a:tr h="459838">
                <a:tc>
                  <a:txBody>
                    <a:bodyPr/>
                    <a:lstStyle/>
                    <a:p>
                      <a:pPr>
                        <a:lnSpc>
                          <a:spcPct val="115000"/>
                        </a:lnSpc>
                        <a:spcAft>
                          <a:spcPts val="0"/>
                        </a:spcAft>
                      </a:pPr>
                      <a:r>
                        <a:rPr lang="en-GB" sz="2000" dirty="0">
                          <a:effectLst/>
                        </a:rPr>
                        <a:t>Europe</a:t>
                      </a:r>
                      <a:endParaRPr lang="en-GB" sz="20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2000" dirty="0">
                          <a:effectLst/>
                        </a:rPr>
                        <a:t>900</a:t>
                      </a:r>
                      <a:endParaRPr lang="en-GB" sz="20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2000" dirty="0">
                          <a:effectLst/>
                        </a:rPr>
                        <a:t>500</a:t>
                      </a:r>
                      <a:endParaRPr lang="en-GB" sz="20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2000" dirty="0">
                          <a:effectLst/>
                        </a:rPr>
                        <a:t>&lt;0.1</a:t>
                      </a:r>
                      <a:endParaRPr lang="en-GB" sz="2000" dirty="0">
                        <a:effectLst/>
                        <a:latin typeface="Calibri"/>
                        <a:ea typeface="Calibri"/>
                        <a:cs typeface="Times New Roman"/>
                      </a:endParaRPr>
                    </a:p>
                  </a:txBody>
                  <a:tcPr marL="68580" marR="68580" marT="0" marB="0"/>
                </a:tc>
              </a:tr>
              <a:tr h="459838">
                <a:tc>
                  <a:txBody>
                    <a:bodyPr/>
                    <a:lstStyle/>
                    <a:p>
                      <a:pPr>
                        <a:lnSpc>
                          <a:spcPct val="115000"/>
                        </a:lnSpc>
                        <a:spcAft>
                          <a:spcPts val="0"/>
                        </a:spcAft>
                      </a:pPr>
                      <a:r>
                        <a:rPr lang="en-GB" sz="2000" dirty="0">
                          <a:effectLst/>
                        </a:rPr>
                        <a:t>Latin America</a:t>
                      </a:r>
                      <a:endParaRPr lang="en-GB" sz="20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2000" dirty="0">
                          <a:effectLst/>
                        </a:rPr>
                        <a:t>4,000</a:t>
                      </a:r>
                      <a:endParaRPr lang="en-GB" sz="20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2000" dirty="0">
                          <a:effectLst/>
                        </a:rPr>
                        <a:t>5,000</a:t>
                      </a:r>
                      <a:endParaRPr lang="en-GB" sz="20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2000" dirty="0">
                          <a:effectLst/>
                        </a:rPr>
                        <a:t>0.1</a:t>
                      </a:r>
                      <a:endParaRPr lang="en-GB" sz="2000" dirty="0">
                        <a:effectLst/>
                        <a:latin typeface="Calibri"/>
                        <a:ea typeface="Calibri"/>
                        <a:cs typeface="Times New Roman"/>
                      </a:endParaRPr>
                    </a:p>
                  </a:txBody>
                  <a:tcPr marL="68580" marR="68580" marT="0" marB="0"/>
                </a:tc>
              </a:tr>
              <a:tr h="459838">
                <a:tc>
                  <a:txBody>
                    <a:bodyPr/>
                    <a:lstStyle/>
                    <a:p>
                      <a:pPr>
                        <a:lnSpc>
                          <a:spcPct val="115000"/>
                        </a:lnSpc>
                        <a:spcAft>
                          <a:spcPts val="0"/>
                        </a:spcAft>
                      </a:pPr>
                      <a:r>
                        <a:rPr lang="en-GB" sz="2000" dirty="0">
                          <a:effectLst/>
                        </a:rPr>
                        <a:t>USA</a:t>
                      </a:r>
                      <a:endParaRPr lang="en-GB" sz="20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2000" dirty="0">
                          <a:effectLst/>
                        </a:rPr>
                        <a:t>0</a:t>
                      </a:r>
                      <a:endParaRPr lang="en-GB" sz="20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2000" dirty="0">
                          <a:effectLst/>
                        </a:rPr>
                        <a:t>0</a:t>
                      </a:r>
                      <a:endParaRPr lang="en-GB" sz="20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2000" dirty="0">
                          <a:effectLst/>
                        </a:rPr>
                        <a:t>0.0</a:t>
                      </a:r>
                      <a:endParaRPr lang="en-GB" sz="2000" dirty="0">
                        <a:effectLst/>
                        <a:latin typeface="Calibri"/>
                        <a:ea typeface="Calibri"/>
                        <a:cs typeface="Times New Roman"/>
                      </a:endParaRPr>
                    </a:p>
                  </a:txBody>
                  <a:tcPr marL="68580" marR="68580" marT="0" marB="0"/>
                </a:tc>
              </a:tr>
            </a:tbl>
          </a:graphicData>
        </a:graphic>
      </p:graphicFrame>
      <p:sp>
        <p:nvSpPr>
          <p:cNvPr id="7" name="Rectangle 2"/>
          <p:cNvSpPr>
            <a:spLocks noChangeArrowheads="1"/>
          </p:cNvSpPr>
          <p:nvPr/>
        </p:nvSpPr>
        <p:spPr bwMode="auto">
          <a:xfrm>
            <a:off x="1190948" y="6619150"/>
            <a:ext cx="648072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Source. World health Organization, 2004</a:t>
            </a:r>
            <a:endParaRPr kumimoji="0" lang="en-GB"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Slide Number Placeholder 2"/>
          <p:cNvSpPr>
            <a:spLocks noGrp="1"/>
          </p:cNvSpPr>
          <p:nvPr>
            <p:ph type="sldNum" sz="quarter" idx="12"/>
          </p:nvPr>
        </p:nvSpPr>
        <p:spPr/>
        <p:txBody>
          <a:bodyPr/>
          <a:lstStyle/>
          <a:p>
            <a:fld id="{A050B71F-DC9E-4347-85B4-8C923B2DE940}" type="slidenum">
              <a:rPr lang="en-GB" smtClean="0"/>
              <a:t>24</a:t>
            </a:fld>
            <a:endParaRPr lang="en-GB" dirty="0"/>
          </a:p>
        </p:txBody>
      </p:sp>
      <p:sp>
        <p:nvSpPr>
          <p:cNvPr id="4" name="Rectangle 3"/>
          <p:cNvSpPr/>
          <p:nvPr/>
        </p:nvSpPr>
        <p:spPr>
          <a:xfrm>
            <a:off x="25333" y="6380623"/>
            <a:ext cx="1535998" cy="253916"/>
          </a:xfrm>
          <a:prstGeom prst="rect">
            <a:avLst/>
          </a:prstGeom>
        </p:spPr>
        <p:txBody>
          <a:bodyPr wrap="none">
            <a:spAutoFit/>
          </a:bodyPr>
          <a:lstStyle/>
          <a:p>
            <a:r>
              <a:rPr lang="en-US" sz="1050" b="1" dirty="0">
                <a:solidFill>
                  <a:srgbClr val="511D03"/>
                </a:solidFill>
                <a:latin typeface="Helvetica" pitchFamily="34" charset="0"/>
              </a:rPr>
              <a:t>NPC Training in MNH</a:t>
            </a:r>
          </a:p>
        </p:txBody>
      </p:sp>
    </p:spTree>
    <p:extLst>
      <p:ext uri="{BB962C8B-B14F-4D97-AF65-F5344CB8AC3E}">
        <p14:creationId xmlns:p14="http://schemas.microsoft.com/office/powerpoint/2010/main" val="40843821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620689"/>
            <a:ext cx="6965245" cy="864096"/>
          </a:xfrm>
        </p:spPr>
        <p:txBody>
          <a:bodyPr>
            <a:normAutofit fontScale="90000"/>
          </a:bodyPr>
          <a:lstStyle/>
          <a:p>
            <a:r>
              <a:rPr lang="en-GB" i="1" dirty="0" smtClean="0"/>
              <a:t/>
            </a:r>
            <a:br>
              <a:rPr lang="en-GB" i="1" dirty="0" smtClean="0"/>
            </a:br>
            <a:r>
              <a:rPr lang="en-GB" i="1" dirty="0" smtClean="0"/>
              <a:t>National Service Guidelines on Management of Abortion</a:t>
            </a:r>
            <a:endParaRPr lang="en-GB" dirty="0"/>
          </a:p>
        </p:txBody>
      </p:sp>
      <p:sp>
        <p:nvSpPr>
          <p:cNvPr id="3" name="Content Placeholder 2"/>
          <p:cNvSpPr>
            <a:spLocks noGrp="1"/>
          </p:cNvSpPr>
          <p:nvPr>
            <p:ph idx="1"/>
          </p:nvPr>
        </p:nvSpPr>
        <p:spPr>
          <a:xfrm>
            <a:off x="755576" y="2119256"/>
            <a:ext cx="7704856" cy="4118055"/>
          </a:xfrm>
        </p:spPr>
        <p:txBody>
          <a:bodyPr>
            <a:normAutofit lnSpcReduction="10000"/>
          </a:bodyPr>
          <a:lstStyle/>
          <a:p>
            <a:pPr marL="457200" lvl="1" indent="0">
              <a:buNone/>
            </a:pPr>
            <a:r>
              <a:rPr lang="en-GB" b="1" i="1" dirty="0" smtClean="0"/>
              <a:t>Post-abortion care</a:t>
            </a:r>
            <a:endParaRPr lang="en-GB" b="1" dirty="0" smtClean="0"/>
          </a:p>
          <a:p>
            <a:pPr lvl="2"/>
            <a:r>
              <a:rPr lang="en-GB" b="1" i="1" dirty="0" smtClean="0"/>
              <a:t>Empathy</a:t>
            </a:r>
          </a:p>
          <a:p>
            <a:pPr lvl="3">
              <a:buFont typeface="Arial" pitchFamily="34" charset="0"/>
              <a:buChar char="•"/>
            </a:pPr>
            <a:r>
              <a:rPr lang="en-GB" sz="1500" dirty="0" smtClean="0"/>
              <a:t>Do </a:t>
            </a:r>
            <a:r>
              <a:rPr lang="en-GB" sz="1500" dirty="0"/>
              <a:t>not be </a:t>
            </a:r>
            <a:r>
              <a:rPr lang="en-GB" sz="1500" dirty="0" smtClean="0"/>
              <a:t>judgmental</a:t>
            </a:r>
          </a:p>
          <a:p>
            <a:pPr lvl="3">
              <a:buFont typeface="Arial" pitchFamily="34" charset="0"/>
              <a:buChar char="•"/>
            </a:pPr>
            <a:r>
              <a:rPr lang="en-GB" sz="1700" dirty="0" smtClean="0"/>
              <a:t>Maintain </a:t>
            </a:r>
            <a:r>
              <a:rPr lang="en-GB" sz="1700" dirty="0"/>
              <a:t>privacy and confidentiality</a:t>
            </a:r>
          </a:p>
          <a:p>
            <a:pPr lvl="2"/>
            <a:r>
              <a:rPr lang="en-GB" b="1" i="1" dirty="0" smtClean="0"/>
              <a:t>Screening for all possible complications of unsafe abortion</a:t>
            </a:r>
          </a:p>
          <a:p>
            <a:pPr lvl="3">
              <a:buFont typeface="Arial" pitchFamily="34" charset="0"/>
              <a:buChar char="•"/>
            </a:pPr>
            <a:r>
              <a:rPr lang="en-GB" i="1" dirty="0" smtClean="0"/>
              <a:t>Retained POC</a:t>
            </a:r>
          </a:p>
          <a:p>
            <a:pPr lvl="3">
              <a:buFont typeface="Arial" pitchFamily="34" charset="0"/>
              <a:buChar char="•"/>
            </a:pPr>
            <a:r>
              <a:rPr lang="en-GB" i="1" dirty="0" smtClean="0"/>
              <a:t>Tissue injury</a:t>
            </a:r>
          </a:p>
          <a:p>
            <a:pPr lvl="3">
              <a:buFont typeface="Arial" pitchFamily="34" charset="0"/>
              <a:buChar char="•"/>
            </a:pPr>
            <a:r>
              <a:rPr lang="en-GB" i="1" dirty="0" smtClean="0"/>
              <a:t>Sepsis</a:t>
            </a:r>
          </a:p>
          <a:p>
            <a:pPr lvl="3">
              <a:buFont typeface="Arial" pitchFamily="34" charset="0"/>
              <a:buChar char="•"/>
            </a:pPr>
            <a:r>
              <a:rPr lang="en-GB" i="1" dirty="0" smtClean="0"/>
              <a:t>Hypovolaemia/shock</a:t>
            </a:r>
          </a:p>
          <a:p>
            <a:pPr lvl="2"/>
            <a:r>
              <a:rPr lang="en-GB" b="1" i="1" dirty="0" smtClean="0"/>
              <a:t>Screen </a:t>
            </a:r>
            <a:r>
              <a:rPr lang="en-GB" b="1" i="1" dirty="0"/>
              <a:t>for other consequences of unprotected </a:t>
            </a:r>
            <a:r>
              <a:rPr lang="en-GB" b="1" i="1" dirty="0" smtClean="0"/>
              <a:t>sex</a:t>
            </a:r>
          </a:p>
          <a:p>
            <a:pPr lvl="3">
              <a:buFont typeface="Arial" pitchFamily="34" charset="0"/>
              <a:buChar char="•"/>
            </a:pPr>
            <a:r>
              <a:rPr lang="en-GB" i="1" dirty="0" smtClean="0"/>
              <a:t>{</a:t>
            </a:r>
            <a:r>
              <a:rPr lang="en-GB" dirty="0" smtClean="0"/>
              <a:t>GC</a:t>
            </a:r>
            <a:r>
              <a:rPr lang="en-GB" dirty="0"/>
              <a:t>, syphilis rapid test, and HTC (HIV rapid test</a:t>
            </a:r>
            <a:r>
              <a:rPr lang="en-GB" dirty="0" smtClean="0"/>
              <a:t>)}</a:t>
            </a:r>
            <a:endParaRPr lang="en-GB" dirty="0"/>
          </a:p>
          <a:p>
            <a:pPr lvl="2"/>
            <a:r>
              <a:rPr lang="en-GB" b="1" i="1" dirty="0" smtClean="0"/>
              <a:t>Early MVA – unless contraindicated</a:t>
            </a:r>
            <a:endParaRPr lang="en-GB" b="1" dirty="0" smtClean="0"/>
          </a:p>
          <a:p>
            <a:pPr lvl="2"/>
            <a:r>
              <a:rPr lang="en-GB" b="1" i="1" dirty="0" smtClean="0"/>
              <a:t>FP to avoid repeat abortion</a:t>
            </a:r>
          </a:p>
          <a:p>
            <a:endParaRPr lang="en-GB" dirty="0"/>
          </a:p>
        </p:txBody>
      </p:sp>
      <p:sp>
        <p:nvSpPr>
          <p:cNvPr id="4" name="Slide Number Placeholder 3"/>
          <p:cNvSpPr>
            <a:spLocks noGrp="1"/>
          </p:cNvSpPr>
          <p:nvPr>
            <p:ph type="sldNum" sz="quarter" idx="12"/>
          </p:nvPr>
        </p:nvSpPr>
        <p:spPr/>
        <p:txBody>
          <a:bodyPr/>
          <a:lstStyle/>
          <a:p>
            <a:fld id="{A050B71F-DC9E-4347-85B4-8C923B2DE940}" type="slidenum">
              <a:rPr lang="en-GB" smtClean="0"/>
              <a:t>25</a:t>
            </a:fld>
            <a:endParaRPr lang="en-GB" dirty="0"/>
          </a:p>
        </p:txBody>
      </p:sp>
      <p:sp>
        <p:nvSpPr>
          <p:cNvPr id="5" name="Rectangle 4"/>
          <p:cNvSpPr/>
          <p:nvPr/>
        </p:nvSpPr>
        <p:spPr>
          <a:xfrm>
            <a:off x="251520" y="6381328"/>
            <a:ext cx="1535998" cy="253916"/>
          </a:xfrm>
          <a:prstGeom prst="rect">
            <a:avLst/>
          </a:prstGeom>
        </p:spPr>
        <p:txBody>
          <a:bodyPr wrap="none">
            <a:spAutoFit/>
          </a:bodyPr>
          <a:lstStyle/>
          <a:p>
            <a:r>
              <a:rPr lang="en-US" sz="1050" b="1" dirty="0">
                <a:solidFill>
                  <a:srgbClr val="511D03"/>
                </a:solidFill>
                <a:latin typeface="Helvetica" pitchFamily="34" charset="0"/>
              </a:rPr>
              <a:t>NPC Training in MNH</a:t>
            </a:r>
          </a:p>
        </p:txBody>
      </p:sp>
    </p:spTree>
    <p:extLst>
      <p:ext uri="{BB962C8B-B14F-4D97-AF65-F5344CB8AC3E}">
        <p14:creationId xmlns:p14="http://schemas.microsoft.com/office/powerpoint/2010/main" val="226716427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086459254"/>
              </p:ext>
            </p:extLst>
          </p:nvPr>
        </p:nvGraphicFramePr>
        <p:xfrm>
          <a:off x="0" y="764704"/>
          <a:ext cx="9144000" cy="6309390"/>
        </p:xfrm>
        <a:graphic>
          <a:graphicData uri="http://schemas.openxmlformats.org/drawingml/2006/table">
            <a:tbl>
              <a:tblPr firstRow="1" bandRow="1">
                <a:tableStyleId>{5C22544A-7EE6-4342-B048-85BDC9FD1C3A}</a:tableStyleId>
              </a:tblPr>
              <a:tblGrid>
                <a:gridCol w="1328615"/>
                <a:gridCol w="1641231"/>
                <a:gridCol w="6174154"/>
              </a:tblGrid>
              <a:tr h="421840">
                <a:tc>
                  <a:txBody>
                    <a:bodyPr/>
                    <a:lstStyle/>
                    <a:p>
                      <a:r>
                        <a:rPr lang="en-US" sz="1600" dirty="0" smtClean="0"/>
                        <a:t>Cause of Death</a:t>
                      </a:r>
                      <a:endParaRPr lang="en-US" sz="1600" dirty="0"/>
                    </a:p>
                  </a:txBody>
                  <a:tcPr marL="45720" marR="45720" marT="45723" marB="45723" anchor="ctr">
                    <a:solidFill>
                      <a:schemeClr val="tx2"/>
                    </a:solidFill>
                  </a:tcPr>
                </a:tc>
                <a:tc>
                  <a:txBody>
                    <a:bodyPr/>
                    <a:lstStyle/>
                    <a:p>
                      <a:r>
                        <a:rPr lang="en-US" sz="1600" dirty="0" smtClean="0"/>
                        <a:t>% of Deaths</a:t>
                      </a:r>
                      <a:endParaRPr lang="en-US" sz="1600" dirty="0"/>
                    </a:p>
                  </a:txBody>
                  <a:tcPr marL="45720" marR="45720" marT="45723" marB="45723" anchor="ctr">
                    <a:solidFill>
                      <a:schemeClr val="tx2"/>
                    </a:solidFill>
                  </a:tcPr>
                </a:tc>
                <a:tc>
                  <a:txBody>
                    <a:bodyPr/>
                    <a:lstStyle/>
                    <a:p>
                      <a:r>
                        <a:rPr lang="en-US" sz="1600" dirty="0" smtClean="0"/>
                        <a:t>Known Successful</a:t>
                      </a:r>
                      <a:r>
                        <a:rPr lang="en-US" sz="1600" baseline="0" dirty="0" smtClean="0"/>
                        <a:t> Interventions</a:t>
                      </a:r>
                      <a:endParaRPr lang="en-US" sz="1600" dirty="0"/>
                    </a:p>
                  </a:txBody>
                  <a:tcPr marL="45720" marR="45720" marT="45723" marB="45723" anchor="ctr">
                    <a:solidFill>
                      <a:schemeClr val="tx2"/>
                    </a:solidFill>
                  </a:tcPr>
                </a:tc>
              </a:tr>
              <a:tr h="1361000">
                <a:tc>
                  <a:txBody>
                    <a:bodyPr/>
                    <a:lstStyle/>
                    <a:p>
                      <a:r>
                        <a:rPr lang="en-US" sz="1600" dirty="0" smtClean="0">
                          <a:solidFill>
                            <a:schemeClr val="bg2">
                              <a:lumMod val="25000"/>
                            </a:schemeClr>
                          </a:solidFill>
                        </a:rPr>
                        <a:t>Haemorrhage</a:t>
                      </a:r>
                      <a:endParaRPr lang="en-US" sz="1600" dirty="0">
                        <a:solidFill>
                          <a:schemeClr val="bg2">
                            <a:lumMod val="25000"/>
                          </a:schemeClr>
                        </a:solidFill>
                      </a:endParaRPr>
                    </a:p>
                  </a:txBody>
                  <a:tcPr marL="45720" marR="45720" marT="45723" marB="45723">
                    <a:solidFill>
                      <a:schemeClr val="tx2">
                        <a:lumMod val="20000"/>
                        <a:lumOff val="80000"/>
                      </a:schemeClr>
                    </a:solidFill>
                  </a:tcPr>
                </a:tc>
                <a:tc>
                  <a:txBody>
                    <a:bodyPr/>
                    <a:lstStyle/>
                    <a:p>
                      <a:r>
                        <a:rPr lang="en-US" sz="1600" dirty="0" smtClean="0">
                          <a:solidFill>
                            <a:schemeClr val="bg2">
                              <a:lumMod val="25000"/>
                            </a:schemeClr>
                          </a:solidFill>
                        </a:rPr>
                        <a:t>24-35% of maternal deaths</a:t>
                      </a:r>
                      <a:endParaRPr lang="en-US" sz="1600" dirty="0">
                        <a:solidFill>
                          <a:schemeClr val="bg2">
                            <a:lumMod val="25000"/>
                          </a:schemeClr>
                        </a:solidFill>
                      </a:endParaRPr>
                    </a:p>
                  </a:txBody>
                  <a:tcPr marL="45720" marR="45720" marT="45723" marB="45723">
                    <a:solidFill>
                      <a:schemeClr val="tx2">
                        <a:lumMod val="20000"/>
                        <a:lumOff val="80000"/>
                      </a:schemeClr>
                    </a:solidFill>
                  </a:tcPr>
                </a:tc>
                <a:tc>
                  <a:txBody>
                    <a:bodyPr/>
                    <a:lstStyle/>
                    <a:p>
                      <a:r>
                        <a:rPr lang="en-US" sz="1600" dirty="0" smtClean="0">
                          <a:solidFill>
                            <a:schemeClr val="bg2">
                              <a:lumMod val="25000"/>
                            </a:schemeClr>
                          </a:solidFill>
                        </a:rPr>
                        <a:t>- </a:t>
                      </a:r>
                      <a:r>
                        <a:rPr lang="en-US" sz="1600" b="1" u="sng" dirty="0" smtClean="0">
                          <a:solidFill>
                            <a:schemeClr val="bg2">
                              <a:lumMod val="25000"/>
                            </a:schemeClr>
                          </a:solidFill>
                        </a:rPr>
                        <a:t>Oxytocin</a:t>
                      </a:r>
                      <a:r>
                        <a:rPr lang="en-US" sz="1600" u="none" dirty="0" smtClean="0">
                          <a:solidFill>
                            <a:schemeClr val="bg2">
                              <a:lumMod val="25000"/>
                            </a:schemeClr>
                          </a:solidFill>
                        </a:rPr>
                        <a:t> and </a:t>
                      </a:r>
                      <a:r>
                        <a:rPr lang="en-US" sz="1600" b="1" u="sng" dirty="0" smtClean="0">
                          <a:solidFill>
                            <a:schemeClr val="bg2">
                              <a:lumMod val="25000"/>
                            </a:schemeClr>
                          </a:solidFill>
                        </a:rPr>
                        <a:t>Misoprostol</a:t>
                      </a:r>
                      <a:r>
                        <a:rPr lang="en-US" sz="1600" u="sng" dirty="0" smtClean="0">
                          <a:solidFill>
                            <a:schemeClr val="bg2">
                              <a:lumMod val="25000"/>
                            </a:schemeClr>
                          </a:solidFill>
                        </a:rPr>
                        <a:t> </a:t>
                      </a:r>
                      <a:r>
                        <a:rPr lang="en-US" sz="1600" dirty="0" smtClean="0">
                          <a:solidFill>
                            <a:schemeClr val="bg2">
                              <a:lumMod val="25000"/>
                            </a:schemeClr>
                          </a:solidFill>
                        </a:rPr>
                        <a:t>are medications</a:t>
                      </a:r>
                      <a:r>
                        <a:rPr lang="en-US" sz="1600" baseline="0" dirty="0" smtClean="0">
                          <a:solidFill>
                            <a:schemeClr val="bg2">
                              <a:lumMod val="25000"/>
                            </a:schemeClr>
                          </a:solidFill>
                        </a:rPr>
                        <a:t> that can prevent or stop bleeding during and immediately following delivery. </a:t>
                      </a:r>
                    </a:p>
                    <a:p>
                      <a:r>
                        <a:rPr lang="en-US" sz="1600" baseline="0" dirty="0" smtClean="0">
                          <a:solidFill>
                            <a:schemeClr val="bg2">
                              <a:lumMod val="25000"/>
                            </a:schemeClr>
                          </a:solidFill>
                        </a:rPr>
                        <a:t>- </a:t>
                      </a:r>
                      <a:r>
                        <a:rPr lang="en-US" sz="1600" b="1" u="sng" baseline="0" dirty="0" smtClean="0">
                          <a:solidFill>
                            <a:schemeClr val="bg2">
                              <a:lumMod val="25000"/>
                            </a:schemeClr>
                          </a:solidFill>
                        </a:rPr>
                        <a:t>Controlled cord traction</a:t>
                      </a:r>
                      <a:r>
                        <a:rPr lang="en-US" sz="1600" u="sng" baseline="0" dirty="0" smtClean="0">
                          <a:solidFill>
                            <a:schemeClr val="bg2">
                              <a:lumMod val="25000"/>
                            </a:schemeClr>
                          </a:solidFill>
                        </a:rPr>
                        <a:t> </a:t>
                      </a:r>
                      <a:r>
                        <a:rPr lang="en-US" sz="1600" baseline="0" dirty="0" smtClean="0">
                          <a:solidFill>
                            <a:schemeClr val="bg2">
                              <a:lumMod val="25000"/>
                            </a:schemeClr>
                          </a:solidFill>
                        </a:rPr>
                        <a:t>and </a:t>
                      </a:r>
                      <a:r>
                        <a:rPr lang="en-US" sz="1600" b="1" u="sng" baseline="0" dirty="0" smtClean="0">
                          <a:solidFill>
                            <a:schemeClr val="bg2">
                              <a:lumMod val="25000"/>
                            </a:schemeClr>
                          </a:solidFill>
                        </a:rPr>
                        <a:t>uterine massage</a:t>
                      </a:r>
                      <a:r>
                        <a:rPr lang="en-US" sz="1600" u="sng" baseline="0" dirty="0" smtClean="0">
                          <a:solidFill>
                            <a:schemeClr val="bg2">
                              <a:lumMod val="25000"/>
                            </a:schemeClr>
                          </a:solidFill>
                        </a:rPr>
                        <a:t> </a:t>
                      </a:r>
                      <a:r>
                        <a:rPr lang="en-US" sz="1600" baseline="0" dirty="0" smtClean="0">
                          <a:solidFill>
                            <a:schemeClr val="bg2">
                              <a:lumMod val="25000"/>
                            </a:schemeClr>
                          </a:solidFill>
                        </a:rPr>
                        <a:t>are known techniques to stop postpartum bleeding.</a:t>
                      </a:r>
                    </a:p>
                    <a:p>
                      <a:r>
                        <a:rPr lang="en-US" sz="1600" baseline="0" dirty="0" smtClean="0">
                          <a:solidFill>
                            <a:schemeClr val="bg2">
                              <a:lumMod val="25000"/>
                            </a:schemeClr>
                          </a:solidFill>
                        </a:rPr>
                        <a:t>- </a:t>
                      </a:r>
                      <a:r>
                        <a:rPr lang="en-US" sz="1600" b="1" u="sng" baseline="0" dirty="0" smtClean="0">
                          <a:solidFill>
                            <a:schemeClr val="bg2">
                              <a:lumMod val="25000"/>
                            </a:schemeClr>
                          </a:solidFill>
                        </a:rPr>
                        <a:t>Skilled attendants</a:t>
                      </a:r>
                      <a:r>
                        <a:rPr lang="en-US" sz="1600" u="sng" baseline="0" dirty="0" smtClean="0">
                          <a:solidFill>
                            <a:schemeClr val="bg2">
                              <a:lumMod val="25000"/>
                            </a:schemeClr>
                          </a:solidFill>
                        </a:rPr>
                        <a:t> </a:t>
                      </a:r>
                      <a:r>
                        <a:rPr lang="en-US" sz="1600" baseline="0" dirty="0" smtClean="0">
                          <a:solidFill>
                            <a:schemeClr val="bg2">
                              <a:lumMod val="25000"/>
                            </a:schemeClr>
                          </a:solidFill>
                        </a:rPr>
                        <a:t>are necessary to administer medication or perform techniques.</a:t>
                      </a:r>
                      <a:endParaRPr lang="en-US" sz="1600" dirty="0">
                        <a:solidFill>
                          <a:schemeClr val="bg2">
                            <a:lumMod val="25000"/>
                          </a:schemeClr>
                        </a:solidFill>
                      </a:endParaRPr>
                    </a:p>
                  </a:txBody>
                  <a:tcPr marL="45720" marR="45720" marT="45723" marB="45723">
                    <a:solidFill>
                      <a:schemeClr val="tx2">
                        <a:lumMod val="20000"/>
                        <a:lumOff val="80000"/>
                      </a:schemeClr>
                    </a:solidFill>
                  </a:tcPr>
                </a:tc>
              </a:tr>
              <a:tr h="1357546">
                <a:tc>
                  <a:txBody>
                    <a:bodyPr/>
                    <a:lstStyle/>
                    <a:p>
                      <a:r>
                        <a:rPr lang="en-US" sz="1600" dirty="0" smtClean="0">
                          <a:solidFill>
                            <a:schemeClr val="bg1"/>
                          </a:solidFill>
                        </a:rPr>
                        <a:t>Unsafe</a:t>
                      </a:r>
                      <a:r>
                        <a:rPr lang="en-US" sz="1600" baseline="0" dirty="0" smtClean="0">
                          <a:solidFill>
                            <a:schemeClr val="bg1"/>
                          </a:solidFill>
                        </a:rPr>
                        <a:t> Abortion</a:t>
                      </a:r>
                      <a:endParaRPr lang="en-US" sz="1600" dirty="0">
                        <a:solidFill>
                          <a:schemeClr val="bg1"/>
                        </a:solidFill>
                      </a:endParaRPr>
                    </a:p>
                  </a:txBody>
                  <a:tcPr marL="45720" marR="45720" marT="45723" marB="45723">
                    <a:solidFill>
                      <a:schemeClr val="tx1"/>
                    </a:solidFill>
                  </a:tcPr>
                </a:tc>
                <a:tc>
                  <a:txBody>
                    <a:bodyPr/>
                    <a:lstStyle/>
                    <a:p>
                      <a:r>
                        <a:rPr lang="en-US" sz="1600" dirty="0" smtClean="0">
                          <a:solidFill>
                            <a:schemeClr val="bg1"/>
                          </a:solidFill>
                        </a:rPr>
                        <a:t>9-13% of maternal deaths</a:t>
                      </a:r>
                      <a:endParaRPr lang="en-US" sz="1600" dirty="0">
                        <a:solidFill>
                          <a:schemeClr val="bg1"/>
                        </a:solidFill>
                      </a:endParaRPr>
                    </a:p>
                  </a:txBody>
                  <a:tcPr marL="45720" marR="45720" marT="45723" marB="45723">
                    <a:solidFill>
                      <a:schemeClr val="tx1"/>
                    </a:solidFill>
                  </a:tcPr>
                </a:tc>
                <a:tc>
                  <a:txBody>
                    <a:bodyPr/>
                    <a:lstStyle/>
                    <a:p>
                      <a:r>
                        <a:rPr lang="en-US" sz="1600" dirty="0" smtClean="0">
                          <a:solidFill>
                            <a:schemeClr val="bg1"/>
                          </a:solidFill>
                        </a:rPr>
                        <a:t>- </a:t>
                      </a:r>
                      <a:r>
                        <a:rPr lang="en-US" sz="1600" b="1" u="sng" dirty="0" smtClean="0">
                          <a:solidFill>
                            <a:schemeClr val="bg1"/>
                          </a:solidFill>
                        </a:rPr>
                        <a:t>Family planning</a:t>
                      </a:r>
                      <a:r>
                        <a:rPr lang="en-US" sz="1600" u="sng" dirty="0" smtClean="0">
                          <a:solidFill>
                            <a:schemeClr val="bg1"/>
                          </a:solidFill>
                        </a:rPr>
                        <a:t> </a:t>
                      </a:r>
                      <a:r>
                        <a:rPr lang="en-US" sz="1600" dirty="0" smtClean="0">
                          <a:solidFill>
                            <a:schemeClr val="bg1"/>
                          </a:solidFill>
                        </a:rPr>
                        <a:t>information and access to </a:t>
                      </a:r>
                      <a:r>
                        <a:rPr lang="en-US" sz="1600" b="1" u="sng" dirty="0" smtClean="0">
                          <a:solidFill>
                            <a:schemeClr val="bg1"/>
                          </a:solidFill>
                        </a:rPr>
                        <a:t>contraceptives</a:t>
                      </a:r>
                      <a:r>
                        <a:rPr lang="en-US" sz="1600" dirty="0" smtClean="0">
                          <a:solidFill>
                            <a:schemeClr val="bg1"/>
                          </a:solidFill>
                        </a:rPr>
                        <a:t>  </a:t>
                      </a:r>
                      <a:r>
                        <a:rPr lang="en-US" sz="1600" dirty="0" smtClean="0">
                          <a:solidFill>
                            <a:schemeClr val="bg1"/>
                          </a:solidFill>
                        </a:rPr>
                        <a:t>to prevent unintended and </a:t>
                      </a:r>
                      <a:r>
                        <a:rPr lang="en-US" sz="1600" dirty="0" smtClean="0">
                          <a:solidFill>
                            <a:schemeClr val="bg1"/>
                          </a:solidFill>
                        </a:rPr>
                        <a:t>unplanned </a:t>
                      </a:r>
                      <a:r>
                        <a:rPr lang="en-US" sz="1600" dirty="0" smtClean="0">
                          <a:solidFill>
                            <a:schemeClr val="bg1"/>
                          </a:solidFill>
                        </a:rPr>
                        <a:t>pregnancies. </a:t>
                      </a:r>
                    </a:p>
                    <a:p>
                      <a:pPr marL="285750" indent="-285750">
                        <a:buFontTx/>
                        <a:buChar char="-"/>
                      </a:pPr>
                      <a:r>
                        <a:rPr lang="en-US" sz="1600" b="1" u="sng" baseline="0" dirty="0" smtClean="0">
                          <a:solidFill>
                            <a:schemeClr val="bg1"/>
                          </a:solidFill>
                        </a:rPr>
                        <a:t>safe abortion services</a:t>
                      </a:r>
                      <a:endParaRPr lang="en-US" sz="1600" baseline="0" dirty="0" smtClean="0">
                        <a:solidFill>
                          <a:schemeClr val="bg1"/>
                        </a:solidFill>
                      </a:endParaRPr>
                    </a:p>
                    <a:p>
                      <a:pPr marL="285750" indent="-285750">
                        <a:buFontTx/>
                        <a:buChar char="-"/>
                      </a:pPr>
                      <a:r>
                        <a:rPr lang="en-US" sz="1600" b="0" baseline="0" dirty="0" smtClean="0">
                          <a:solidFill>
                            <a:schemeClr val="bg1"/>
                          </a:solidFill>
                        </a:rPr>
                        <a:t>- </a:t>
                      </a:r>
                      <a:r>
                        <a:rPr lang="en-US" sz="1600" b="1" u="sng" baseline="0" dirty="0" smtClean="0">
                          <a:solidFill>
                            <a:schemeClr val="bg1"/>
                          </a:solidFill>
                        </a:rPr>
                        <a:t>Post-abortion care</a:t>
                      </a:r>
                      <a:r>
                        <a:rPr lang="en-US" sz="1600" u="sng" baseline="0" dirty="0" smtClean="0">
                          <a:solidFill>
                            <a:schemeClr val="bg1"/>
                          </a:solidFill>
                        </a:rPr>
                        <a:t> </a:t>
                      </a:r>
                      <a:r>
                        <a:rPr lang="en-US" sz="1600" baseline="0" dirty="0" smtClean="0">
                          <a:solidFill>
                            <a:schemeClr val="bg1"/>
                          </a:solidFill>
                        </a:rPr>
                        <a:t>including emergency treatment for complications from spontaneous or induced abortion, follow-up and referral to other reproductive health services.</a:t>
                      </a:r>
                      <a:endParaRPr lang="en-US" sz="1600" dirty="0" smtClean="0">
                        <a:solidFill>
                          <a:schemeClr val="bg1"/>
                        </a:solidFill>
                      </a:endParaRPr>
                    </a:p>
                  </a:txBody>
                  <a:tcPr marL="45720" marR="45720" marT="45723" marB="45723">
                    <a:solidFill>
                      <a:schemeClr val="tx1"/>
                    </a:solidFill>
                  </a:tcPr>
                </a:tc>
              </a:tr>
              <a:tr h="1066060">
                <a:tc>
                  <a:txBody>
                    <a:bodyPr/>
                    <a:lstStyle/>
                    <a:p>
                      <a:r>
                        <a:rPr lang="en-US" sz="1600" dirty="0" smtClean="0">
                          <a:solidFill>
                            <a:schemeClr val="bg2">
                              <a:lumMod val="25000"/>
                            </a:schemeClr>
                          </a:solidFill>
                        </a:rPr>
                        <a:t>Infections (e.g.</a:t>
                      </a:r>
                      <a:r>
                        <a:rPr lang="en-US" sz="1600" baseline="0" dirty="0" smtClean="0">
                          <a:solidFill>
                            <a:schemeClr val="bg2">
                              <a:lumMod val="25000"/>
                            </a:schemeClr>
                          </a:solidFill>
                        </a:rPr>
                        <a:t> </a:t>
                      </a:r>
                      <a:r>
                        <a:rPr lang="en-US" sz="1600" dirty="0" smtClean="0">
                          <a:solidFill>
                            <a:schemeClr val="bg2">
                              <a:lumMod val="25000"/>
                            </a:schemeClr>
                          </a:solidFill>
                        </a:rPr>
                        <a:t>Sepsis, pneumonia,</a:t>
                      </a:r>
                      <a:r>
                        <a:rPr lang="en-US" sz="1600" baseline="0" dirty="0" smtClean="0">
                          <a:solidFill>
                            <a:schemeClr val="bg2">
                              <a:lumMod val="25000"/>
                            </a:schemeClr>
                          </a:solidFill>
                        </a:rPr>
                        <a:t> tetanus)</a:t>
                      </a:r>
                      <a:endParaRPr lang="en-US" sz="1600" dirty="0">
                        <a:solidFill>
                          <a:schemeClr val="bg2">
                            <a:lumMod val="25000"/>
                          </a:schemeClr>
                        </a:solidFill>
                      </a:endParaRPr>
                    </a:p>
                  </a:txBody>
                  <a:tcPr marL="45720" marR="45720" marT="45723" marB="45723">
                    <a:solidFill>
                      <a:schemeClr val="tx2">
                        <a:lumMod val="20000"/>
                        <a:lumOff val="80000"/>
                      </a:schemeClr>
                    </a:solidFill>
                  </a:tcPr>
                </a:tc>
                <a:tc>
                  <a:txBody>
                    <a:bodyPr/>
                    <a:lstStyle/>
                    <a:p>
                      <a:r>
                        <a:rPr lang="en-US" sz="1600" dirty="0" smtClean="0">
                          <a:solidFill>
                            <a:schemeClr val="bg2">
                              <a:lumMod val="25000"/>
                            </a:schemeClr>
                          </a:solidFill>
                        </a:rPr>
                        <a:t>8-15% of maternal deaths, 29-36% of newborn deaths,</a:t>
                      </a:r>
                      <a:r>
                        <a:rPr lang="en-US" sz="1600" baseline="0" dirty="0" smtClean="0">
                          <a:solidFill>
                            <a:schemeClr val="bg2">
                              <a:lumMod val="25000"/>
                            </a:schemeClr>
                          </a:solidFill>
                        </a:rPr>
                        <a:t> 46% of child deaths</a:t>
                      </a:r>
                      <a:endParaRPr lang="en-US" sz="1600" dirty="0">
                        <a:solidFill>
                          <a:schemeClr val="bg2">
                            <a:lumMod val="25000"/>
                          </a:schemeClr>
                        </a:solidFill>
                      </a:endParaRPr>
                    </a:p>
                  </a:txBody>
                  <a:tcPr marL="45720" marR="45720" marT="45723" marB="45723">
                    <a:solidFill>
                      <a:schemeClr val="tx2">
                        <a:lumMod val="20000"/>
                        <a:lumOff val="80000"/>
                      </a:schemeClr>
                    </a:solidFill>
                  </a:tcPr>
                </a:tc>
                <a:tc>
                  <a:txBody>
                    <a:bodyPr/>
                    <a:lstStyle/>
                    <a:p>
                      <a:r>
                        <a:rPr lang="en-US" sz="1600" dirty="0" smtClean="0">
                          <a:solidFill>
                            <a:schemeClr val="bg2">
                              <a:lumMod val="25000"/>
                            </a:schemeClr>
                          </a:solidFill>
                        </a:rPr>
                        <a:t>- </a:t>
                      </a:r>
                      <a:r>
                        <a:rPr lang="en-US" sz="1600" b="1" u="sng" dirty="0" smtClean="0">
                          <a:solidFill>
                            <a:schemeClr val="bg2">
                              <a:lumMod val="25000"/>
                            </a:schemeClr>
                          </a:solidFill>
                        </a:rPr>
                        <a:t>Antibiotics</a:t>
                      </a:r>
                      <a:r>
                        <a:rPr lang="en-US" sz="1600" baseline="0" dirty="0" smtClean="0">
                          <a:solidFill>
                            <a:schemeClr val="bg2">
                              <a:lumMod val="25000"/>
                            </a:schemeClr>
                          </a:solidFill>
                        </a:rPr>
                        <a:t> and </a:t>
                      </a:r>
                      <a:r>
                        <a:rPr lang="en-US" sz="1600" b="1" u="sng" baseline="0" dirty="0" smtClean="0">
                          <a:solidFill>
                            <a:schemeClr val="bg2">
                              <a:lumMod val="25000"/>
                            </a:schemeClr>
                          </a:solidFill>
                        </a:rPr>
                        <a:t>immunizations</a:t>
                      </a:r>
                      <a:r>
                        <a:rPr lang="en-US" sz="1600" b="1" baseline="0" dirty="0" smtClean="0">
                          <a:solidFill>
                            <a:schemeClr val="bg2">
                              <a:lumMod val="25000"/>
                            </a:schemeClr>
                          </a:solidFill>
                        </a:rPr>
                        <a:t> </a:t>
                      </a:r>
                      <a:r>
                        <a:rPr lang="en-US" sz="1600" b="0" baseline="0" dirty="0" smtClean="0">
                          <a:solidFill>
                            <a:schemeClr val="bg2">
                              <a:lumMod val="25000"/>
                            </a:schemeClr>
                          </a:solidFill>
                        </a:rPr>
                        <a:t>are</a:t>
                      </a:r>
                      <a:r>
                        <a:rPr lang="en-US" sz="1600" baseline="0" dirty="0" smtClean="0">
                          <a:solidFill>
                            <a:schemeClr val="bg2">
                              <a:lumMod val="25000"/>
                            </a:schemeClr>
                          </a:solidFill>
                        </a:rPr>
                        <a:t> critical to treat infections in women and children.</a:t>
                      </a:r>
                    </a:p>
                    <a:p>
                      <a:pPr>
                        <a:buFontTx/>
                        <a:buChar char="-"/>
                      </a:pPr>
                      <a:r>
                        <a:rPr lang="en-US" sz="1600" b="1" baseline="0" dirty="0" smtClean="0">
                          <a:solidFill>
                            <a:schemeClr val="bg2">
                              <a:lumMod val="25000"/>
                            </a:schemeClr>
                          </a:solidFill>
                        </a:rPr>
                        <a:t> </a:t>
                      </a:r>
                      <a:r>
                        <a:rPr lang="en-US" sz="1600" b="1" u="sng" baseline="0" dirty="0" smtClean="0">
                          <a:solidFill>
                            <a:schemeClr val="bg2">
                              <a:lumMod val="25000"/>
                            </a:schemeClr>
                          </a:solidFill>
                        </a:rPr>
                        <a:t>Hygienic delivery</a:t>
                      </a:r>
                      <a:r>
                        <a:rPr lang="en-US" sz="1600" u="sng" baseline="0" dirty="0" smtClean="0">
                          <a:solidFill>
                            <a:schemeClr val="bg2">
                              <a:lumMod val="25000"/>
                            </a:schemeClr>
                          </a:solidFill>
                        </a:rPr>
                        <a:t> </a:t>
                      </a:r>
                      <a:r>
                        <a:rPr lang="en-US" sz="1600" baseline="0" dirty="0" smtClean="0">
                          <a:solidFill>
                            <a:schemeClr val="bg2">
                              <a:lumMod val="25000"/>
                            </a:schemeClr>
                          </a:solidFill>
                        </a:rPr>
                        <a:t>and </a:t>
                      </a:r>
                      <a:r>
                        <a:rPr lang="en-US" sz="1600" b="1" u="sng" baseline="0" dirty="0" smtClean="0">
                          <a:solidFill>
                            <a:schemeClr val="bg2">
                              <a:lumMod val="25000"/>
                            </a:schemeClr>
                          </a:solidFill>
                        </a:rPr>
                        <a:t>postpartum care</a:t>
                      </a:r>
                      <a:r>
                        <a:rPr lang="en-US" sz="1600" u="sng" baseline="0" dirty="0" smtClean="0">
                          <a:solidFill>
                            <a:schemeClr val="bg2">
                              <a:lumMod val="25000"/>
                            </a:schemeClr>
                          </a:solidFill>
                        </a:rPr>
                        <a:t> </a:t>
                      </a:r>
                      <a:r>
                        <a:rPr lang="en-US" sz="1600" baseline="0" dirty="0" smtClean="0">
                          <a:solidFill>
                            <a:schemeClr val="bg2">
                              <a:lumMod val="25000"/>
                            </a:schemeClr>
                          </a:solidFill>
                        </a:rPr>
                        <a:t>in a health facility can prevent infections in mothers and newborns.</a:t>
                      </a:r>
                    </a:p>
                    <a:p>
                      <a:pPr>
                        <a:buFontTx/>
                        <a:buChar char="-"/>
                      </a:pPr>
                      <a:r>
                        <a:rPr lang="en-US" sz="1600" dirty="0" smtClean="0">
                          <a:solidFill>
                            <a:schemeClr val="bg2">
                              <a:lumMod val="25000"/>
                            </a:schemeClr>
                          </a:solidFill>
                        </a:rPr>
                        <a:t> Treatment by a </a:t>
                      </a:r>
                      <a:r>
                        <a:rPr lang="en-US" sz="1600" b="1" u="sng" dirty="0" smtClean="0">
                          <a:solidFill>
                            <a:schemeClr val="bg2">
                              <a:lumMod val="25000"/>
                            </a:schemeClr>
                          </a:solidFill>
                        </a:rPr>
                        <a:t>skilled</a:t>
                      </a:r>
                      <a:r>
                        <a:rPr lang="en-US" sz="1600" b="1" u="sng" baseline="0" dirty="0" smtClean="0">
                          <a:solidFill>
                            <a:schemeClr val="bg2">
                              <a:lumMod val="25000"/>
                            </a:schemeClr>
                          </a:solidFill>
                        </a:rPr>
                        <a:t> health care provider </a:t>
                      </a:r>
                      <a:r>
                        <a:rPr lang="en-US" sz="1600" b="0" baseline="0" dirty="0" smtClean="0">
                          <a:solidFill>
                            <a:schemeClr val="bg2">
                              <a:lumMod val="25000"/>
                            </a:schemeClr>
                          </a:solidFill>
                        </a:rPr>
                        <a:t>near children’s homes.</a:t>
                      </a:r>
                      <a:endParaRPr lang="en-US" sz="1600" b="1" dirty="0" smtClean="0">
                        <a:solidFill>
                          <a:schemeClr val="bg2">
                            <a:lumMod val="25000"/>
                          </a:schemeClr>
                        </a:solidFill>
                      </a:endParaRPr>
                    </a:p>
                  </a:txBody>
                  <a:tcPr marL="45720" marR="45720" marT="45723" marB="45723">
                    <a:solidFill>
                      <a:schemeClr val="tx2">
                        <a:lumMod val="20000"/>
                        <a:lumOff val="80000"/>
                      </a:schemeClr>
                    </a:solidFill>
                  </a:tcPr>
                </a:tc>
              </a:tr>
              <a:tr h="771910">
                <a:tc>
                  <a:txBody>
                    <a:bodyPr/>
                    <a:lstStyle/>
                    <a:p>
                      <a:r>
                        <a:rPr lang="en-US" sz="1600" dirty="0" smtClean="0">
                          <a:solidFill>
                            <a:schemeClr val="bg2">
                              <a:lumMod val="25000"/>
                            </a:schemeClr>
                          </a:solidFill>
                        </a:rPr>
                        <a:t>Eclampsia</a:t>
                      </a:r>
                      <a:r>
                        <a:rPr lang="en-US" sz="1600" baseline="0" dirty="0" smtClean="0">
                          <a:solidFill>
                            <a:schemeClr val="bg2">
                              <a:lumMod val="25000"/>
                            </a:schemeClr>
                          </a:solidFill>
                        </a:rPr>
                        <a:t> &amp; Hypertensive Disorders</a:t>
                      </a:r>
                      <a:endParaRPr lang="en-US" sz="1600" dirty="0">
                        <a:solidFill>
                          <a:schemeClr val="bg2">
                            <a:lumMod val="25000"/>
                          </a:schemeClr>
                        </a:solidFill>
                      </a:endParaRPr>
                    </a:p>
                  </a:txBody>
                  <a:tcPr marL="45720" marR="45720" marT="45723" marB="45723">
                    <a:solidFill>
                      <a:schemeClr val="tx2">
                        <a:lumMod val="40000"/>
                        <a:lumOff val="60000"/>
                      </a:schemeClr>
                    </a:solidFill>
                  </a:tcPr>
                </a:tc>
                <a:tc>
                  <a:txBody>
                    <a:bodyPr/>
                    <a:lstStyle/>
                    <a:p>
                      <a:r>
                        <a:rPr lang="en-US" sz="1600" dirty="0" smtClean="0">
                          <a:solidFill>
                            <a:schemeClr val="bg2">
                              <a:lumMod val="25000"/>
                            </a:schemeClr>
                          </a:solidFill>
                        </a:rPr>
                        <a:t>12% of maternal deaths</a:t>
                      </a:r>
                      <a:endParaRPr lang="en-US" sz="1600" dirty="0">
                        <a:solidFill>
                          <a:schemeClr val="bg2">
                            <a:lumMod val="25000"/>
                          </a:schemeClr>
                        </a:solidFill>
                      </a:endParaRPr>
                    </a:p>
                  </a:txBody>
                  <a:tcPr marL="45720" marR="45720" marT="45723" marB="45723">
                    <a:solidFill>
                      <a:schemeClr val="tx2">
                        <a:lumMod val="40000"/>
                        <a:lumOff val="60000"/>
                      </a:schemeClr>
                    </a:solidFill>
                  </a:tcPr>
                </a:tc>
                <a:tc>
                  <a:txBody>
                    <a:bodyPr/>
                    <a:lstStyle/>
                    <a:p>
                      <a:r>
                        <a:rPr lang="en-US" sz="1600" dirty="0" smtClean="0">
                          <a:solidFill>
                            <a:schemeClr val="bg2">
                              <a:lumMod val="25000"/>
                            </a:schemeClr>
                          </a:solidFill>
                        </a:rPr>
                        <a:t>- </a:t>
                      </a:r>
                      <a:r>
                        <a:rPr lang="en-US" sz="1600" b="1" u="sng" dirty="0" smtClean="0">
                          <a:solidFill>
                            <a:schemeClr val="bg2">
                              <a:lumMod val="25000"/>
                            </a:schemeClr>
                          </a:solidFill>
                        </a:rPr>
                        <a:t>Magnesium Sulphate</a:t>
                      </a:r>
                      <a:r>
                        <a:rPr lang="en-US" sz="1600" u="sng" dirty="0" smtClean="0">
                          <a:solidFill>
                            <a:schemeClr val="bg2">
                              <a:lumMod val="25000"/>
                            </a:schemeClr>
                          </a:solidFill>
                        </a:rPr>
                        <a:t> </a:t>
                      </a:r>
                      <a:r>
                        <a:rPr lang="en-US" sz="1600" dirty="0" smtClean="0">
                          <a:solidFill>
                            <a:schemeClr val="bg2">
                              <a:lumMod val="25000"/>
                            </a:schemeClr>
                          </a:solidFill>
                        </a:rPr>
                        <a:t>can be</a:t>
                      </a:r>
                      <a:r>
                        <a:rPr lang="en-US" sz="1600" baseline="0" dirty="0" smtClean="0">
                          <a:solidFill>
                            <a:schemeClr val="bg2">
                              <a:lumMod val="25000"/>
                            </a:schemeClr>
                          </a:solidFill>
                        </a:rPr>
                        <a:t> administered by </a:t>
                      </a:r>
                      <a:r>
                        <a:rPr lang="en-US" sz="1600" b="1" u="sng" baseline="0" dirty="0" smtClean="0">
                          <a:solidFill>
                            <a:schemeClr val="bg2">
                              <a:lumMod val="25000"/>
                            </a:schemeClr>
                          </a:solidFill>
                        </a:rPr>
                        <a:t>skilled attendants</a:t>
                      </a:r>
                      <a:r>
                        <a:rPr lang="en-US" sz="1600" u="sng" baseline="0" dirty="0" smtClean="0">
                          <a:solidFill>
                            <a:schemeClr val="bg2">
                              <a:lumMod val="25000"/>
                            </a:schemeClr>
                          </a:solidFill>
                        </a:rPr>
                        <a:t> </a:t>
                      </a:r>
                      <a:r>
                        <a:rPr lang="en-US" sz="1600" baseline="0" dirty="0" smtClean="0">
                          <a:solidFill>
                            <a:schemeClr val="bg2">
                              <a:lumMod val="25000"/>
                            </a:schemeClr>
                          </a:solidFill>
                        </a:rPr>
                        <a:t>as an effective, safe and inexpensive medication that reduces the risk of eclampsia and maternal death caused by pregnancy-related hypertensive disorders.</a:t>
                      </a:r>
                      <a:endParaRPr lang="en-US" sz="1600" dirty="0">
                        <a:solidFill>
                          <a:schemeClr val="bg2">
                            <a:lumMod val="25000"/>
                          </a:schemeClr>
                        </a:solidFill>
                      </a:endParaRPr>
                    </a:p>
                  </a:txBody>
                  <a:tcPr marL="45720" marR="45720" marT="45723" marB="45723">
                    <a:solidFill>
                      <a:schemeClr val="tx2">
                        <a:lumMod val="40000"/>
                        <a:lumOff val="60000"/>
                      </a:schemeClr>
                    </a:solidFill>
                  </a:tcPr>
                </a:tc>
              </a:tr>
            </a:tbl>
          </a:graphicData>
        </a:graphic>
      </p:graphicFrame>
      <p:sp>
        <p:nvSpPr>
          <p:cNvPr id="8" name="Title 1"/>
          <p:cNvSpPr>
            <a:spLocks noGrp="1"/>
          </p:cNvSpPr>
          <p:nvPr>
            <p:ph type="title"/>
          </p:nvPr>
        </p:nvSpPr>
        <p:spPr>
          <a:xfrm>
            <a:off x="323528" y="-387424"/>
            <a:ext cx="8382000" cy="914400"/>
          </a:xfrm>
        </p:spPr>
        <p:txBody>
          <a:bodyPr/>
          <a:lstStyle/>
          <a:p>
            <a:pPr algn="ctr" eaLnBrk="1" fontAlgn="auto" hangingPunct="1">
              <a:spcAft>
                <a:spcPts val="0"/>
              </a:spcAft>
              <a:defRPr/>
            </a:pPr>
            <a:r>
              <a:rPr lang="en-CA" b="1" dirty="0" smtClean="0">
                <a:solidFill>
                  <a:schemeClr val="tx2">
                    <a:satMod val="130000"/>
                  </a:schemeClr>
                </a:solidFill>
              </a:rPr>
              <a:t>What Interventions Work? </a:t>
            </a:r>
          </a:p>
        </p:txBody>
      </p:sp>
    </p:spTree>
    <p:extLst>
      <p:ext uri="{BB962C8B-B14F-4D97-AF65-F5344CB8AC3E}">
        <p14:creationId xmlns:p14="http://schemas.microsoft.com/office/powerpoint/2010/main" val="305118435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2286000" y="3124200"/>
            <a:ext cx="6172200" cy="1893888"/>
          </a:xfrm>
        </p:spPr>
        <p:txBody>
          <a:bodyPr/>
          <a:lstStyle/>
          <a:p>
            <a:pPr>
              <a:defRPr/>
            </a:pPr>
            <a:endParaRPr lang="en-CA" dirty="0" smtClean="0"/>
          </a:p>
        </p:txBody>
      </p:sp>
      <p:sp>
        <p:nvSpPr>
          <p:cNvPr id="33795" name="Subtitle 2"/>
          <p:cNvSpPr>
            <a:spLocks noGrp="1"/>
          </p:cNvSpPr>
          <p:nvPr>
            <p:ph type="subTitle" idx="1"/>
          </p:nvPr>
        </p:nvSpPr>
        <p:spPr>
          <a:xfrm>
            <a:off x="2286000" y="5003800"/>
            <a:ext cx="6172200" cy="1371600"/>
          </a:xfrm>
        </p:spPr>
        <p:txBody>
          <a:bodyPr/>
          <a:lstStyle/>
          <a:p>
            <a:endParaRPr lang="en-CA" dirty="0" smtClean="0"/>
          </a:p>
        </p:txBody>
      </p:sp>
      <p:pic>
        <p:nvPicPr>
          <p:cNvPr id="33796" name="Picture 4" descr="Pages from MDG5 MM.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5" name="Rectangle 4"/>
          <p:cNvSpPr/>
          <p:nvPr/>
        </p:nvSpPr>
        <p:spPr>
          <a:xfrm>
            <a:off x="0" y="5867400"/>
            <a:ext cx="9144000" cy="990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Tree>
    <p:extLst>
      <p:ext uri="{BB962C8B-B14F-4D97-AF65-F5344CB8AC3E}">
        <p14:creationId xmlns:p14="http://schemas.microsoft.com/office/powerpoint/2010/main" val="182520230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ChangeArrowheads="1"/>
          </p:cNvSpPr>
          <p:nvPr/>
        </p:nvSpPr>
        <p:spPr bwMode="auto">
          <a:xfrm>
            <a:off x="755576" y="452436"/>
            <a:ext cx="7632848" cy="1143000"/>
          </a:xfrm>
          <a:prstGeom prst="rect">
            <a:avLst/>
          </a:prstGeom>
          <a:noFill/>
          <a:ln w="9525" algn="ctr">
            <a:noFill/>
            <a:miter lim="800000"/>
            <a:headEnd/>
            <a:tailEnd/>
          </a:ln>
          <a:effectLst/>
        </p:spPr>
        <p:txBody>
          <a:bodyPr anchor="ctr"/>
          <a:lstStyle/>
          <a:p>
            <a:pPr algn="ctr">
              <a:defRPr/>
            </a:pPr>
            <a:r>
              <a:rPr lang="en-GB" sz="3200" b="1" dirty="0">
                <a:solidFill>
                  <a:srgbClr val="FF0000"/>
                </a:solidFill>
                <a:effectLst>
                  <a:outerShdw blurRad="38100" dist="38100" dir="2700000" algn="tl">
                    <a:srgbClr val="C0C0C0"/>
                  </a:outerShdw>
                </a:effectLst>
                <a:latin typeface="+mj-lt"/>
              </a:rPr>
              <a:t>Abortion rates are similar, </a:t>
            </a:r>
            <a:br>
              <a:rPr lang="en-GB" sz="3200" b="1" dirty="0">
                <a:solidFill>
                  <a:srgbClr val="FF0000"/>
                </a:solidFill>
                <a:effectLst>
                  <a:outerShdw blurRad="38100" dist="38100" dir="2700000" algn="tl">
                    <a:srgbClr val="C0C0C0"/>
                  </a:outerShdw>
                </a:effectLst>
                <a:latin typeface="+mj-lt"/>
              </a:rPr>
            </a:br>
            <a:r>
              <a:rPr lang="en-GB" sz="3200" b="1" dirty="0">
                <a:solidFill>
                  <a:srgbClr val="FF0000"/>
                </a:solidFill>
                <a:effectLst>
                  <a:outerShdw blurRad="38100" dist="38100" dir="2700000" algn="tl">
                    <a:srgbClr val="C0C0C0"/>
                  </a:outerShdw>
                </a:effectLst>
                <a:latin typeface="+mj-lt"/>
              </a:rPr>
              <a:t>but safety varies dramatically</a:t>
            </a:r>
          </a:p>
        </p:txBody>
      </p:sp>
      <p:graphicFrame>
        <p:nvGraphicFramePr>
          <p:cNvPr id="15363" name="Object 3"/>
          <p:cNvGraphicFramePr>
            <a:graphicFrameLocks noChangeAspect="1"/>
          </p:cNvGraphicFramePr>
          <p:nvPr>
            <p:extLst>
              <p:ext uri="{D42A27DB-BD31-4B8C-83A1-F6EECF244321}">
                <p14:modId xmlns:p14="http://schemas.microsoft.com/office/powerpoint/2010/main" val="1814079423"/>
              </p:ext>
            </p:extLst>
          </p:nvPr>
        </p:nvGraphicFramePr>
        <p:xfrm>
          <a:off x="755576" y="1969193"/>
          <a:ext cx="7696199" cy="4234905"/>
        </p:xfrm>
        <a:graphic>
          <a:graphicData uri="http://schemas.openxmlformats.org/presentationml/2006/ole">
            <mc:AlternateContent xmlns:mc="http://schemas.openxmlformats.org/markup-compatibility/2006">
              <mc:Choice xmlns:v="urn:schemas-microsoft-com:vml" Requires="v">
                <p:oleObj spid="_x0000_s7230" r:id="rId4" imgW="7645047" imgH="3859102" progId="Excel.Chart.8">
                  <p:embed/>
                </p:oleObj>
              </mc:Choice>
              <mc:Fallback>
                <p:oleObj r:id="rId4" imgW="7645047" imgH="3859102" progId="Excel.Char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5576" y="1969193"/>
                        <a:ext cx="7696199" cy="4234905"/>
                      </a:xfrm>
                      <a:prstGeom prst="rect">
                        <a:avLst/>
                      </a:prstGeom>
                      <a:solidFill>
                        <a:schemeClr val="tx2">
                          <a:lumMod val="60000"/>
                          <a:lumOff val="40000"/>
                        </a:schemeClr>
                      </a:solidFill>
                      <a:ln>
                        <a:noFill/>
                      </a:ln>
                      <a:extLst/>
                    </p:spPr>
                  </p:pic>
                </p:oleObj>
              </mc:Fallback>
            </mc:AlternateContent>
          </a:graphicData>
        </a:graphic>
      </p:graphicFrame>
      <p:sp>
        <p:nvSpPr>
          <p:cNvPr id="15364" name="Rectangle 4"/>
          <p:cNvSpPr>
            <a:spLocks noChangeArrowheads="1"/>
          </p:cNvSpPr>
          <p:nvPr/>
        </p:nvSpPr>
        <p:spPr bwMode="auto">
          <a:xfrm>
            <a:off x="2362200" y="6324600"/>
            <a:ext cx="23749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1">
              <a:spcBef>
                <a:spcPct val="20000"/>
              </a:spcBef>
              <a:buClr>
                <a:srgbClr val="CC0000"/>
              </a:buClr>
              <a:buSzPct val="90000"/>
              <a:buFont typeface="Arial" pitchFamily="34" charset="0"/>
              <a:buNone/>
            </a:pPr>
            <a:r>
              <a:rPr lang="en-GB" sz="1400" b="1" dirty="0"/>
              <a:t>(Sedgh et al., 2007)</a:t>
            </a:r>
          </a:p>
        </p:txBody>
      </p:sp>
      <p:sp>
        <p:nvSpPr>
          <p:cNvPr id="3079" name="Text Box 5"/>
          <p:cNvSpPr txBox="1">
            <a:spLocks noChangeArrowheads="1"/>
          </p:cNvSpPr>
          <p:nvPr/>
        </p:nvSpPr>
        <p:spPr bwMode="auto">
          <a:xfrm>
            <a:off x="2771775" y="2155825"/>
            <a:ext cx="3168650" cy="400050"/>
          </a:xfrm>
          <a:prstGeom prst="rect">
            <a:avLst/>
          </a:prstGeom>
          <a:noFill/>
          <a:ln w="9525">
            <a:noFill/>
            <a:miter lim="800000"/>
            <a:headEnd/>
            <a:tailEnd/>
          </a:ln>
        </p:spPr>
        <p:txBody>
          <a:bodyPr>
            <a:spAutoFit/>
          </a:bodyPr>
          <a:lstStyle/>
          <a:p>
            <a:pPr>
              <a:spcBef>
                <a:spcPct val="50000"/>
              </a:spcBef>
              <a:defRPr/>
            </a:pPr>
            <a:r>
              <a:rPr lang="en-GB" dirty="0">
                <a:latin typeface="Arial" charset="0"/>
              </a:rPr>
              <a:t>--------</a:t>
            </a:r>
            <a:r>
              <a:rPr lang="en-GB" sz="2000" b="1" dirty="0">
                <a:solidFill>
                  <a:srgbClr val="FFFF00"/>
                </a:solidFill>
                <a:latin typeface="+mn-lt"/>
              </a:rPr>
              <a:t>More restrictive-</a:t>
            </a:r>
            <a:r>
              <a:rPr lang="en-GB" dirty="0">
                <a:latin typeface="Arial" charset="0"/>
              </a:rPr>
              <a:t>-------</a:t>
            </a:r>
          </a:p>
        </p:txBody>
      </p:sp>
      <p:sp>
        <p:nvSpPr>
          <p:cNvPr id="15366" name="Text Box 6"/>
          <p:cNvSpPr txBox="1">
            <a:spLocks noChangeArrowheads="1"/>
          </p:cNvSpPr>
          <p:nvPr/>
        </p:nvSpPr>
        <p:spPr bwMode="auto">
          <a:xfrm>
            <a:off x="5697538" y="2133600"/>
            <a:ext cx="458787" cy="345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dirty="0"/>
              <a:t>-------------------------------------------</a:t>
            </a:r>
          </a:p>
        </p:txBody>
      </p:sp>
      <p:sp>
        <p:nvSpPr>
          <p:cNvPr id="3081" name="Text Box 7"/>
          <p:cNvSpPr txBox="1">
            <a:spLocks noChangeArrowheads="1"/>
          </p:cNvSpPr>
          <p:nvPr/>
        </p:nvSpPr>
        <p:spPr bwMode="auto">
          <a:xfrm>
            <a:off x="6156325" y="2155825"/>
            <a:ext cx="2089150" cy="400050"/>
          </a:xfrm>
          <a:prstGeom prst="rect">
            <a:avLst/>
          </a:prstGeom>
          <a:noFill/>
          <a:ln w="9525">
            <a:noFill/>
            <a:miter lim="800000"/>
            <a:headEnd/>
            <a:tailEnd/>
          </a:ln>
        </p:spPr>
        <p:txBody>
          <a:bodyPr>
            <a:spAutoFit/>
          </a:bodyPr>
          <a:lstStyle/>
          <a:p>
            <a:pPr>
              <a:spcBef>
                <a:spcPct val="50000"/>
              </a:spcBef>
              <a:defRPr/>
            </a:pPr>
            <a:r>
              <a:rPr lang="en-GB" dirty="0">
                <a:latin typeface="Arial" charset="0"/>
              </a:rPr>
              <a:t>--</a:t>
            </a:r>
            <a:r>
              <a:rPr lang="en-GB" sz="2000" b="1" dirty="0">
                <a:solidFill>
                  <a:srgbClr val="FFFF00"/>
                </a:solidFill>
                <a:latin typeface="+mn-lt"/>
              </a:rPr>
              <a:t>Less restrictive-</a:t>
            </a:r>
            <a:r>
              <a:rPr lang="en-GB" dirty="0">
                <a:latin typeface="Arial" charset="0"/>
              </a:rPr>
              <a:t>-</a:t>
            </a:r>
          </a:p>
        </p:txBody>
      </p:sp>
      <p:sp>
        <p:nvSpPr>
          <p:cNvPr id="15368" name="Rectangle 8"/>
          <p:cNvSpPr>
            <a:spLocks noChangeArrowheads="1"/>
          </p:cNvSpPr>
          <p:nvPr/>
        </p:nvSpPr>
        <p:spPr bwMode="auto">
          <a:xfrm>
            <a:off x="1256506" y="1682749"/>
            <a:ext cx="144463" cy="144463"/>
          </a:xfrm>
          <a:prstGeom prst="rect">
            <a:avLst/>
          </a:prstGeom>
          <a:solidFill>
            <a:srgbClr val="FF0000"/>
          </a:solidFill>
          <a:ln w="9525">
            <a:solidFill>
              <a:schemeClr val="tx1"/>
            </a:solidFill>
            <a:miter lim="800000"/>
            <a:headEnd/>
            <a:tailEnd/>
          </a:ln>
        </p:spPr>
        <p:txBody>
          <a:bodyPr wrap="none" anchor="ctr"/>
          <a:lstStyle/>
          <a:p>
            <a:endParaRPr lang="en-US" dirty="0">
              <a:solidFill>
                <a:srgbClr val="FF0000"/>
              </a:solidFill>
            </a:endParaRPr>
          </a:p>
        </p:txBody>
      </p:sp>
      <p:sp>
        <p:nvSpPr>
          <p:cNvPr id="65545" name="Rectangle 9"/>
          <p:cNvSpPr>
            <a:spLocks noChangeArrowheads="1"/>
          </p:cNvSpPr>
          <p:nvPr/>
        </p:nvSpPr>
        <p:spPr bwMode="auto">
          <a:xfrm>
            <a:off x="4356100" y="1700213"/>
            <a:ext cx="144463" cy="144462"/>
          </a:xfrm>
          <a:prstGeom prst="rect">
            <a:avLst/>
          </a:prstGeom>
          <a:solidFill>
            <a:schemeClr val="accent2">
              <a:lumMod val="60000"/>
              <a:lumOff val="40000"/>
            </a:schemeClr>
          </a:solidFill>
          <a:ln w="9525">
            <a:solidFill>
              <a:schemeClr val="tx1"/>
            </a:solidFill>
            <a:miter lim="800000"/>
            <a:headEnd/>
            <a:tailEnd/>
          </a:ln>
          <a:effectLst/>
        </p:spPr>
        <p:txBody>
          <a:bodyPr wrap="none" anchor="ctr"/>
          <a:lstStyle/>
          <a:p>
            <a:pPr algn="ctr">
              <a:defRPr/>
            </a:pPr>
            <a:endParaRPr lang="en-US" dirty="0">
              <a:solidFill>
                <a:schemeClr val="accent2"/>
              </a:solidFill>
              <a:latin typeface="Arial" charset="0"/>
            </a:endParaRPr>
          </a:p>
        </p:txBody>
      </p:sp>
      <p:sp>
        <p:nvSpPr>
          <p:cNvPr id="15370" name="Rectangle 10"/>
          <p:cNvSpPr>
            <a:spLocks noChangeArrowheads="1"/>
          </p:cNvSpPr>
          <p:nvPr/>
        </p:nvSpPr>
        <p:spPr bwMode="auto">
          <a:xfrm>
            <a:off x="5651500" y="1700213"/>
            <a:ext cx="144463" cy="144462"/>
          </a:xfrm>
          <a:prstGeom prst="rect">
            <a:avLst/>
          </a:prstGeom>
          <a:solidFill>
            <a:srgbClr val="FFCC00"/>
          </a:solidFill>
          <a:ln w="9525">
            <a:solidFill>
              <a:schemeClr val="tx1"/>
            </a:solidFill>
            <a:miter lim="800000"/>
            <a:headEnd/>
            <a:tailEnd/>
          </a:ln>
        </p:spPr>
        <p:txBody>
          <a:bodyPr wrap="none" anchor="ctr"/>
          <a:lstStyle/>
          <a:p>
            <a:pPr algn="ctr"/>
            <a:endParaRPr lang="en-US" dirty="0">
              <a:solidFill>
                <a:schemeClr val="hlink"/>
              </a:solidFill>
            </a:endParaRPr>
          </a:p>
        </p:txBody>
      </p:sp>
      <p:sp>
        <p:nvSpPr>
          <p:cNvPr id="3085" name="Text Box 11"/>
          <p:cNvSpPr txBox="1">
            <a:spLocks noChangeArrowheads="1"/>
          </p:cNvSpPr>
          <p:nvPr/>
        </p:nvSpPr>
        <p:spPr bwMode="auto">
          <a:xfrm>
            <a:off x="1604962" y="1523998"/>
            <a:ext cx="1944688" cy="461963"/>
          </a:xfrm>
          <a:prstGeom prst="rect">
            <a:avLst/>
          </a:prstGeom>
          <a:noFill/>
          <a:ln w="9525">
            <a:noFill/>
            <a:miter lim="800000"/>
            <a:headEnd/>
            <a:tailEnd/>
          </a:ln>
        </p:spPr>
        <p:txBody>
          <a:bodyPr>
            <a:spAutoFit/>
          </a:bodyPr>
          <a:lstStyle/>
          <a:p>
            <a:pPr>
              <a:spcBef>
                <a:spcPct val="50000"/>
              </a:spcBef>
              <a:defRPr/>
            </a:pPr>
            <a:r>
              <a:rPr lang="en-GB" sz="2400" b="1" dirty="0">
                <a:latin typeface="+mn-lt"/>
              </a:rPr>
              <a:t>Abortion rate</a:t>
            </a:r>
          </a:p>
        </p:txBody>
      </p:sp>
      <p:sp>
        <p:nvSpPr>
          <p:cNvPr id="3086" name="Text Box 12"/>
          <p:cNvSpPr txBox="1">
            <a:spLocks noChangeArrowheads="1"/>
          </p:cNvSpPr>
          <p:nvPr/>
        </p:nvSpPr>
        <p:spPr bwMode="auto">
          <a:xfrm>
            <a:off x="4498975" y="1557338"/>
            <a:ext cx="936625" cy="461962"/>
          </a:xfrm>
          <a:prstGeom prst="rect">
            <a:avLst/>
          </a:prstGeom>
          <a:noFill/>
          <a:ln w="9525">
            <a:noFill/>
            <a:miter lim="800000"/>
            <a:headEnd/>
            <a:tailEnd/>
          </a:ln>
        </p:spPr>
        <p:txBody>
          <a:bodyPr>
            <a:spAutoFit/>
          </a:bodyPr>
          <a:lstStyle/>
          <a:p>
            <a:pPr>
              <a:spcBef>
                <a:spcPct val="50000"/>
              </a:spcBef>
              <a:defRPr/>
            </a:pPr>
            <a:r>
              <a:rPr lang="en-GB" sz="2400" b="1" dirty="0">
                <a:latin typeface="+mn-lt"/>
              </a:rPr>
              <a:t>Safe</a:t>
            </a:r>
          </a:p>
        </p:txBody>
      </p:sp>
      <p:sp>
        <p:nvSpPr>
          <p:cNvPr id="3087" name="Text Box 13"/>
          <p:cNvSpPr txBox="1">
            <a:spLocks noChangeArrowheads="1"/>
          </p:cNvSpPr>
          <p:nvPr/>
        </p:nvSpPr>
        <p:spPr bwMode="auto">
          <a:xfrm>
            <a:off x="5943600" y="1524000"/>
            <a:ext cx="1081088" cy="461963"/>
          </a:xfrm>
          <a:prstGeom prst="rect">
            <a:avLst/>
          </a:prstGeom>
          <a:noFill/>
          <a:ln w="9525">
            <a:noFill/>
            <a:miter lim="800000"/>
            <a:headEnd/>
            <a:tailEnd/>
          </a:ln>
        </p:spPr>
        <p:txBody>
          <a:bodyPr>
            <a:spAutoFit/>
          </a:bodyPr>
          <a:lstStyle/>
          <a:p>
            <a:pPr>
              <a:spcBef>
                <a:spcPct val="50000"/>
              </a:spcBef>
              <a:defRPr/>
            </a:pPr>
            <a:r>
              <a:rPr lang="en-GB" sz="2400" b="1" dirty="0">
                <a:latin typeface="+mn-lt"/>
              </a:rPr>
              <a:t>Unsafe</a:t>
            </a:r>
          </a:p>
        </p:txBody>
      </p:sp>
      <p:sp>
        <p:nvSpPr>
          <p:cNvPr id="3088" name="Text Box 14"/>
          <p:cNvSpPr txBox="1">
            <a:spLocks noChangeArrowheads="1"/>
          </p:cNvSpPr>
          <p:nvPr/>
        </p:nvSpPr>
        <p:spPr bwMode="auto">
          <a:xfrm>
            <a:off x="1404938" y="5445125"/>
            <a:ext cx="863600" cy="400050"/>
          </a:xfrm>
          <a:prstGeom prst="rect">
            <a:avLst/>
          </a:prstGeom>
          <a:noFill/>
          <a:ln w="9525">
            <a:noFill/>
            <a:miter lim="800000"/>
            <a:headEnd/>
            <a:tailEnd/>
          </a:ln>
        </p:spPr>
        <p:txBody>
          <a:bodyPr>
            <a:spAutoFit/>
          </a:bodyPr>
          <a:lstStyle/>
          <a:p>
            <a:pPr>
              <a:spcBef>
                <a:spcPct val="50000"/>
              </a:spcBef>
              <a:defRPr/>
            </a:pPr>
            <a:r>
              <a:rPr lang="en-GB" sz="2000" b="1" dirty="0">
                <a:solidFill>
                  <a:srgbClr val="C00000"/>
                </a:solidFill>
                <a:latin typeface="+mn-lt"/>
              </a:rPr>
              <a:t>World</a:t>
            </a:r>
          </a:p>
        </p:txBody>
      </p:sp>
      <p:sp>
        <p:nvSpPr>
          <p:cNvPr id="3089" name="Text Box 15"/>
          <p:cNvSpPr txBox="1">
            <a:spLocks noChangeArrowheads="1"/>
          </p:cNvSpPr>
          <p:nvPr/>
        </p:nvSpPr>
        <p:spPr bwMode="auto">
          <a:xfrm>
            <a:off x="2555875" y="5445125"/>
            <a:ext cx="863600" cy="400050"/>
          </a:xfrm>
          <a:prstGeom prst="rect">
            <a:avLst/>
          </a:prstGeom>
          <a:noFill/>
          <a:ln w="9525">
            <a:noFill/>
            <a:miter lim="800000"/>
            <a:headEnd/>
            <a:tailEnd/>
          </a:ln>
        </p:spPr>
        <p:txBody>
          <a:bodyPr>
            <a:spAutoFit/>
          </a:bodyPr>
          <a:lstStyle/>
          <a:p>
            <a:pPr>
              <a:spcBef>
                <a:spcPct val="50000"/>
              </a:spcBef>
              <a:defRPr/>
            </a:pPr>
            <a:r>
              <a:rPr lang="en-GB" sz="2000" b="1" dirty="0">
                <a:solidFill>
                  <a:srgbClr val="C00000"/>
                </a:solidFill>
                <a:latin typeface="+mn-lt"/>
              </a:rPr>
              <a:t>Africa</a:t>
            </a:r>
          </a:p>
        </p:txBody>
      </p:sp>
      <p:sp>
        <p:nvSpPr>
          <p:cNvPr id="3090" name="Text Box 16"/>
          <p:cNvSpPr txBox="1">
            <a:spLocks noChangeArrowheads="1"/>
          </p:cNvSpPr>
          <p:nvPr/>
        </p:nvSpPr>
        <p:spPr bwMode="auto">
          <a:xfrm>
            <a:off x="4643438" y="5554663"/>
            <a:ext cx="1368425" cy="430887"/>
          </a:xfrm>
          <a:prstGeom prst="rect">
            <a:avLst/>
          </a:prstGeom>
          <a:noFill/>
          <a:ln w="9525">
            <a:noFill/>
            <a:miter lim="800000"/>
            <a:headEnd/>
            <a:tailEnd/>
          </a:ln>
        </p:spPr>
        <p:txBody>
          <a:bodyPr>
            <a:spAutoFit/>
          </a:bodyPr>
          <a:lstStyle/>
          <a:p>
            <a:pPr algn="ctr">
              <a:lnSpc>
                <a:spcPct val="30000"/>
              </a:lnSpc>
              <a:spcBef>
                <a:spcPct val="50000"/>
              </a:spcBef>
              <a:defRPr/>
            </a:pPr>
            <a:r>
              <a:rPr lang="en-GB" sz="2000" b="1" dirty="0">
                <a:solidFill>
                  <a:srgbClr val="C00000"/>
                </a:solidFill>
                <a:latin typeface="+mn-lt"/>
              </a:rPr>
              <a:t>Latin</a:t>
            </a:r>
          </a:p>
          <a:p>
            <a:pPr algn="ctr">
              <a:lnSpc>
                <a:spcPct val="30000"/>
              </a:lnSpc>
              <a:spcBef>
                <a:spcPct val="50000"/>
              </a:spcBef>
              <a:defRPr/>
            </a:pPr>
            <a:r>
              <a:rPr lang="en-GB" sz="2000" b="1" dirty="0">
                <a:solidFill>
                  <a:srgbClr val="C00000"/>
                </a:solidFill>
                <a:latin typeface="+mn-lt"/>
              </a:rPr>
              <a:t>America</a:t>
            </a:r>
          </a:p>
        </p:txBody>
      </p:sp>
      <p:sp>
        <p:nvSpPr>
          <p:cNvPr id="3091" name="Text Box 17"/>
          <p:cNvSpPr txBox="1">
            <a:spLocks noChangeArrowheads="1"/>
          </p:cNvSpPr>
          <p:nvPr/>
        </p:nvSpPr>
        <p:spPr bwMode="auto">
          <a:xfrm>
            <a:off x="3852863" y="5438775"/>
            <a:ext cx="790575" cy="400050"/>
          </a:xfrm>
          <a:prstGeom prst="rect">
            <a:avLst/>
          </a:prstGeom>
          <a:noFill/>
          <a:ln w="9525">
            <a:noFill/>
            <a:miter lim="800000"/>
            <a:headEnd/>
            <a:tailEnd/>
          </a:ln>
        </p:spPr>
        <p:txBody>
          <a:bodyPr>
            <a:spAutoFit/>
          </a:bodyPr>
          <a:lstStyle/>
          <a:p>
            <a:pPr>
              <a:spcBef>
                <a:spcPct val="50000"/>
              </a:spcBef>
              <a:defRPr/>
            </a:pPr>
            <a:r>
              <a:rPr lang="en-GB" sz="2000" b="1" dirty="0">
                <a:solidFill>
                  <a:srgbClr val="C00000"/>
                </a:solidFill>
                <a:latin typeface="+mn-lt"/>
              </a:rPr>
              <a:t>Asia</a:t>
            </a:r>
          </a:p>
        </p:txBody>
      </p:sp>
      <p:sp>
        <p:nvSpPr>
          <p:cNvPr id="3092" name="Text Box 18"/>
          <p:cNvSpPr txBox="1">
            <a:spLocks noChangeArrowheads="1"/>
          </p:cNvSpPr>
          <p:nvPr/>
        </p:nvSpPr>
        <p:spPr bwMode="auto">
          <a:xfrm>
            <a:off x="6011863" y="5445125"/>
            <a:ext cx="1008062" cy="400050"/>
          </a:xfrm>
          <a:prstGeom prst="rect">
            <a:avLst/>
          </a:prstGeom>
          <a:noFill/>
          <a:ln w="9525">
            <a:noFill/>
            <a:miter lim="800000"/>
            <a:headEnd/>
            <a:tailEnd/>
          </a:ln>
        </p:spPr>
        <p:txBody>
          <a:bodyPr>
            <a:spAutoFit/>
          </a:bodyPr>
          <a:lstStyle/>
          <a:p>
            <a:pPr>
              <a:spcBef>
                <a:spcPct val="50000"/>
              </a:spcBef>
              <a:defRPr/>
            </a:pPr>
            <a:r>
              <a:rPr lang="en-GB" sz="2000" b="1" dirty="0">
                <a:solidFill>
                  <a:srgbClr val="C00000"/>
                </a:solidFill>
                <a:latin typeface="+mn-lt"/>
              </a:rPr>
              <a:t>Europe</a:t>
            </a:r>
          </a:p>
        </p:txBody>
      </p:sp>
      <p:sp>
        <p:nvSpPr>
          <p:cNvPr id="3093" name="Text Box 19"/>
          <p:cNvSpPr txBox="1">
            <a:spLocks noChangeArrowheads="1"/>
          </p:cNvSpPr>
          <p:nvPr/>
        </p:nvSpPr>
        <p:spPr bwMode="auto">
          <a:xfrm>
            <a:off x="7019925" y="5554663"/>
            <a:ext cx="1296988" cy="430887"/>
          </a:xfrm>
          <a:prstGeom prst="rect">
            <a:avLst/>
          </a:prstGeom>
          <a:noFill/>
          <a:ln w="9525">
            <a:noFill/>
            <a:miter lim="800000"/>
            <a:headEnd/>
            <a:tailEnd/>
          </a:ln>
        </p:spPr>
        <p:txBody>
          <a:bodyPr>
            <a:spAutoFit/>
          </a:bodyPr>
          <a:lstStyle/>
          <a:p>
            <a:pPr algn="ctr">
              <a:lnSpc>
                <a:spcPct val="30000"/>
              </a:lnSpc>
              <a:spcBef>
                <a:spcPct val="50000"/>
              </a:spcBef>
              <a:defRPr/>
            </a:pPr>
            <a:r>
              <a:rPr lang="en-GB" sz="2000" dirty="0">
                <a:solidFill>
                  <a:srgbClr val="C00000"/>
                </a:solidFill>
                <a:latin typeface="+mn-lt"/>
              </a:rPr>
              <a:t>North</a:t>
            </a:r>
          </a:p>
          <a:p>
            <a:pPr algn="ctr">
              <a:lnSpc>
                <a:spcPct val="30000"/>
              </a:lnSpc>
              <a:spcBef>
                <a:spcPct val="50000"/>
              </a:spcBef>
              <a:defRPr/>
            </a:pPr>
            <a:r>
              <a:rPr lang="en-GB" sz="2000" dirty="0">
                <a:solidFill>
                  <a:srgbClr val="C00000"/>
                </a:solidFill>
                <a:latin typeface="+mn-lt"/>
              </a:rPr>
              <a:t>America</a:t>
            </a:r>
          </a:p>
        </p:txBody>
      </p:sp>
      <p:sp>
        <p:nvSpPr>
          <p:cNvPr id="15380" name="Text Box 20"/>
          <p:cNvSpPr txBox="1">
            <a:spLocks noChangeArrowheads="1"/>
          </p:cNvSpPr>
          <p:nvPr/>
        </p:nvSpPr>
        <p:spPr bwMode="auto">
          <a:xfrm>
            <a:off x="2195513" y="2205038"/>
            <a:ext cx="458787" cy="3427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GB" dirty="0"/>
              <a:t>------------------------------------------</a:t>
            </a:r>
          </a:p>
        </p:txBody>
      </p:sp>
      <p:sp>
        <p:nvSpPr>
          <p:cNvPr id="2" name="Slide Number Placeholder 1"/>
          <p:cNvSpPr>
            <a:spLocks noGrp="1"/>
          </p:cNvSpPr>
          <p:nvPr>
            <p:ph type="sldNum" sz="quarter" idx="12"/>
          </p:nvPr>
        </p:nvSpPr>
        <p:spPr/>
        <p:txBody>
          <a:bodyPr/>
          <a:lstStyle/>
          <a:p>
            <a:fld id="{A050B71F-DC9E-4347-85B4-8C923B2DE940}" type="slidenum">
              <a:rPr lang="en-GB" smtClean="0"/>
              <a:t>28</a:t>
            </a:fld>
            <a:endParaRPr lang="en-GB" dirty="0"/>
          </a:p>
        </p:txBody>
      </p:sp>
      <p:sp>
        <p:nvSpPr>
          <p:cNvPr id="3" name="Rectangle 2"/>
          <p:cNvSpPr/>
          <p:nvPr/>
        </p:nvSpPr>
        <p:spPr>
          <a:xfrm>
            <a:off x="244259" y="6356502"/>
            <a:ext cx="1535998" cy="253916"/>
          </a:xfrm>
          <a:prstGeom prst="rect">
            <a:avLst/>
          </a:prstGeom>
        </p:spPr>
        <p:txBody>
          <a:bodyPr wrap="none">
            <a:spAutoFit/>
          </a:bodyPr>
          <a:lstStyle/>
          <a:p>
            <a:r>
              <a:rPr lang="en-US" sz="1050" b="1" dirty="0">
                <a:solidFill>
                  <a:srgbClr val="511D03"/>
                </a:solidFill>
                <a:latin typeface="Helvetica" pitchFamily="34" charset="0"/>
              </a:rPr>
              <a:t>NPC Training in MNH</a:t>
            </a:r>
          </a:p>
        </p:txBody>
      </p:sp>
    </p:spTree>
    <p:extLst>
      <p:ext uri="{BB962C8B-B14F-4D97-AF65-F5344CB8AC3E}">
        <p14:creationId xmlns:p14="http://schemas.microsoft.com/office/powerpoint/2010/main" val="2021809052"/>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000" dirty="0" smtClean="0"/>
              <a:t>1. Management of patient with complications of unsafe abortion</a:t>
            </a:r>
            <a:endParaRPr lang="en-GB" sz="4000" dirty="0"/>
          </a:p>
        </p:txBody>
      </p:sp>
      <p:sp>
        <p:nvSpPr>
          <p:cNvPr id="3" name="Content Placeholder 2"/>
          <p:cNvSpPr>
            <a:spLocks noGrp="1"/>
          </p:cNvSpPr>
          <p:nvPr>
            <p:ph idx="1"/>
          </p:nvPr>
        </p:nvSpPr>
        <p:spPr>
          <a:xfrm>
            <a:off x="683568" y="2204864"/>
            <a:ext cx="7704856" cy="4525963"/>
          </a:xfrm>
        </p:spPr>
        <p:txBody>
          <a:bodyPr>
            <a:normAutofit fontScale="40000" lnSpcReduction="20000"/>
          </a:bodyPr>
          <a:lstStyle/>
          <a:p>
            <a:pPr marL="514350" indent="-514350">
              <a:buFont typeface="+mj-lt"/>
              <a:buAutoNum type="arabicPeriod"/>
            </a:pPr>
            <a:r>
              <a:rPr lang="en-GB" sz="7400" dirty="0" smtClean="0"/>
              <a:t>Good medical and social history – to detect all ill health and factors that may explain occurrence of abortion</a:t>
            </a:r>
          </a:p>
          <a:p>
            <a:pPr marL="514350" indent="-514350">
              <a:buFont typeface="+mj-lt"/>
              <a:buAutoNum type="arabicPeriod"/>
            </a:pPr>
            <a:endParaRPr lang="en-GB" sz="7400" dirty="0" smtClean="0"/>
          </a:p>
          <a:p>
            <a:pPr marL="514350" indent="-514350">
              <a:buFont typeface="+mj-lt"/>
              <a:buAutoNum type="arabicPeriod"/>
            </a:pPr>
            <a:r>
              <a:rPr lang="en-GB" sz="7400" dirty="0" smtClean="0"/>
              <a:t>Full physical examination – to illicit evidence of general ill-health</a:t>
            </a:r>
          </a:p>
          <a:p>
            <a:pPr marL="514350" indent="-514350">
              <a:buFont typeface="+mj-lt"/>
              <a:buAutoNum type="arabicPeriod"/>
            </a:pPr>
            <a:endParaRPr lang="en-GB" sz="7400" dirty="0" smtClean="0"/>
          </a:p>
          <a:p>
            <a:pPr marL="514350" indent="-514350">
              <a:buFont typeface="+mj-lt"/>
              <a:buAutoNum type="arabicPeriod"/>
            </a:pPr>
            <a:r>
              <a:rPr lang="en-GB" sz="7400" dirty="0" smtClean="0"/>
              <a:t>Pelvic examination to detect extent of complications (Speculum and then digital examination)</a:t>
            </a:r>
          </a:p>
          <a:p>
            <a:pPr marL="0" indent="0">
              <a:buNone/>
            </a:pPr>
            <a:r>
              <a:rPr lang="en-GB" dirty="0" smtClean="0"/>
              <a:t/>
            </a:r>
            <a:br>
              <a:rPr lang="en-GB" dirty="0" smtClean="0"/>
            </a:br>
            <a:endParaRPr lang="en-GB" dirty="0" smtClean="0"/>
          </a:p>
          <a:p>
            <a:pPr marL="914400" lvl="1" indent="-514350">
              <a:buFont typeface="+mj-lt"/>
              <a:buAutoNum type="arabicPeriod"/>
            </a:pPr>
            <a:endParaRPr lang="en-GB" dirty="0"/>
          </a:p>
        </p:txBody>
      </p:sp>
      <p:sp>
        <p:nvSpPr>
          <p:cNvPr id="4" name="Slide Number Placeholder 3"/>
          <p:cNvSpPr>
            <a:spLocks noGrp="1"/>
          </p:cNvSpPr>
          <p:nvPr>
            <p:ph type="sldNum" sz="quarter" idx="12"/>
          </p:nvPr>
        </p:nvSpPr>
        <p:spPr/>
        <p:txBody>
          <a:bodyPr/>
          <a:lstStyle/>
          <a:p>
            <a:fld id="{A050B71F-DC9E-4347-85B4-8C923B2DE940}" type="slidenum">
              <a:rPr lang="en-GB" smtClean="0"/>
              <a:t>29</a:t>
            </a:fld>
            <a:endParaRPr lang="en-GB" dirty="0"/>
          </a:p>
        </p:txBody>
      </p:sp>
      <p:sp>
        <p:nvSpPr>
          <p:cNvPr id="5" name="Rectangle 4"/>
          <p:cNvSpPr/>
          <p:nvPr/>
        </p:nvSpPr>
        <p:spPr>
          <a:xfrm>
            <a:off x="323528" y="6381328"/>
            <a:ext cx="1535998" cy="253916"/>
          </a:xfrm>
          <a:prstGeom prst="rect">
            <a:avLst/>
          </a:prstGeom>
        </p:spPr>
        <p:txBody>
          <a:bodyPr wrap="none">
            <a:spAutoFit/>
          </a:bodyPr>
          <a:lstStyle/>
          <a:p>
            <a:r>
              <a:rPr lang="en-US" sz="1050" b="1" dirty="0">
                <a:solidFill>
                  <a:srgbClr val="511D03"/>
                </a:solidFill>
                <a:latin typeface="Helvetica" pitchFamily="34" charset="0"/>
              </a:rPr>
              <a:t>NPC Training in MNH</a:t>
            </a:r>
          </a:p>
        </p:txBody>
      </p:sp>
    </p:spTree>
    <p:extLst>
      <p:ext uri="{BB962C8B-B14F-4D97-AF65-F5344CB8AC3E}">
        <p14:creationId xmlns:p14="http://schemas.microsoft.com/office/powerpoint/2010/main" val="14927701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8077200" y="5562600"/>
            <a:ext cx="609600" cy="9144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dirty="0"/>
          </a:p>
        </p:txBody>
      </p:sp>
      <p:sp>
        <p:nvSpPr>
          <p:cNvPr id="2" name="Title 1"/>
          <p:cNvSpPr>
            <a:spLocks noGrp="1"/>
          </p:cNvSpPr>
          <p:nvPr>
            <p:ph type="title"/>
          </p:nvPr>
        </p:nvSpPr>
        <p:spPr>
          <a:xfrm>
            <a:off x="381000" y="-99392"/>
            <a:ext cx="8305800" cy="731838"/>
          </a:xfrm>
        </p:spPr>
        <p:txBody>
          <a:bodyPr>
            <a:normAutofit fontScale="90000"/>
          </a:bodyPr>
          <a:lstStyle/>
          <a:p>
            <a:pPr algn="ctr" eaLnBrk="1" fontAlgn="auto" hangingPunct="1">
              <a:spcAft>
                <a:spcPts val="0"/>
              </a:spcAft>
              <a:defRPr/>
            </a:pPr>
            <a:r>
              <a:rPr lang="en-CA" b="1" dirty="0" smtClean="0">
                <a:solidFill>
                  <a:schemeClr val="tx2">
                    <a:satMod val="130000"/>
                  </a:schemeClr>
                </a:solidFill>
              </a:rPr>
              <a:t>Causes of Maternal Mortality</a:t>
            </a:r>
            <a:endParaRPr lang="en-CA" b="1" dirty="0">
              <a:solidFill>
                <a:schemeClr val="tx2">
                  <a:satMod val="130000"/>
                </a:schemeClr>
              </a:solidFill>
            </a:endParaRPr>
          </a:p>
        </p:txBody>
      </p:sp>
      <p:pic>
        <p:nvPicPr>
          <p:cNvPr id="26628" name="Content Placeholder 3" descr="p11fig4.png"/>
          <p:cNvPicPr>
            <a:picLocks noGrp="1" noChangeAspect="1"/>
          </p:cNvPicPr>
          <p:nvPr>
            <p:ph sz="quarter" idx="1"/>
          </p:nvPr>
        </p:nvPicPr>
        <p:blipFill>
          <a:blip r:embed="rId3" cstate="print"/>
          <a:srcRect/>
          <a:stretch>
            <a:fillRect/>
          </a:stretch>
        </p:blipFill>
        <p:spPr>
          <a:xfrm>
            <a:off x="1475656" y="620688"/>
            <a:ext cx="5962650" cy="5616623"/>
          </a:xfrm>
        </p:spPr>
      </p:pic>
    </p:spTree>
    <p:extLst>
      <p:ext uri="{BB962C8B-B14F-4D97-AF65-F5344CB8AC3E}">
        <p14:creationId xmlns:p14="http://schemas.microsoft.com/office/powerpoint/2010/main" val="199211672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i="1" dirty="0"/>
              <a:t>Life support and general </a:t>
            </a:r>
            <a:r>
              <a:rPr lang="en-GB" i="1" dirty="0" smtClean="0"/>
              <a:t>measures</a:t>
            </a:r>
            <a:endParaRPr lang="en-GB" dirty="0"/>
          </a:p>
        </p:txBody>
      </p:sp>
      <p:sp>
        <p:nvSpPr>
          <p:cNvPr id="4" name="Content Placeholder 3"/>
          <p:cNvSpPr>
            <a:spLocks noGrp="1"/>
          </p:cNvSpPr>
          <p:nvPr>
            <p:ph idx="1"/>
          </p:nvPr>
        </p:nvSpPr>
        <p:spPr>
          <a:xfrm>
            <a:off x="755576" y="2119256"/>
            <a:ext cx="7632848" cy="4118055"/>
          </a:xfrm>
        </p:spPr>
        <p:txBody>
          <a:bodyPr>
            <a:normAutofit fontScale="40000" lnSpcReduction="20000"/>
          </a:bodyPr>
          <a:lstStyle/>
          <a:p>
            <a:pPr marL="742950" indent="-742950">
              <a:buFont typeface="+mj-lt"/>
              <a:buAutoNum type="arabicPeriod"/>
            </a:pPr>
            <a:r>
              <a:rPr lang="en-GB" sz="6000" b="1" dirty="0"/>
              <a:t>Life support and general measures – stabilise patient as </a:t>
            </a:r>
            <a:r>
              <a:rPr lang="en-GB" sz="6000" b="1" dirty="0" smtClean="0"/>
              <a:t>necessary</a:t>
            </a:r>
            <a:endParaRPr lang="en-GB" sz="6000" b="1" dirty="0"/>
          </a:p>
          <a:p>
            <a:pPr marL="1143000" lvl="1" indent="-742950">
              <a:buFont typeface="+mj-lt"/>
              <a:buAutoNum type="alphaLcPeriod"/>
            </a:pPr>
            <a:r>
              <a:rPr lang="en-GB" sz="4500" dirty="0"/>
              <a:t>Monitor pulse, BP, temperature and if in shock urine output and fluid </a:t>
            </a:r>
            <a:r>
              <a:rPr lang="en-GB" sz="4500" dirty="0" smtClean="0"/>
              <a:t>balance</a:t>
            </a:r>
          </a:p>
          <a:p>
            <a:pPr marL="1143000" lvl="1" indent="-742950">
              <a:buFont typeface="+mj-lt"/>
              <a:buAutoNum type="alphaLcPeriod"/>
            </a:pPr>
            <a:r>
              <a:rPr lang="en-GB" sz="4500" dirty="0" smtClean="0"/>
              <a:t>Hb, blood grouping and cross matching as necessary,</a:t>
            </a:r>
          </a:p>
          <a:p>
            <a:pPr marL="1143000" lvl="1" indent="-742950">
              <a:buFont typeface="+mj-lt"/>
              <a:buAutoNum type="alphaLcPeriod"/>
            </a:pPr>
            <a:r>
              <a:rPr lang="en-GB" sz="4500" dirty="0" smtClean="0"/>
              <a:t>IV drip with Ringer’s lactate while awaiting blood transfusion where necessary to stabilise BP.</a:t>
            </a:r>
            <a:endParaRPr lang="en-GB" sz="4500" dirty="0"/>
          </a:p>
          <a:p>
            <a:pPr marL="742950" indent="-742950">
              <a:buFont typeface="+mj-lt"/>
              <a:buAutoNum type="arabicPeriod"/>
            </a:pPr>
            <a:r>
              <a:rPr lang="en-GB" sz="6000" b="1" dirty="0" smtClean="0"/>
              <a:t>Prevention </a:t>
            </a:r>
            <a:r>
              <a:rPr lang="en-GB" sz="6000" b="1" dirty="0"/>
              <a:t>and management of infection</a:t>
            </a:r>
          </a:p>
          <a:p>
            <a:pPr marL="1108710" lvl="1" indent="-742950">
              <a:buFont typeface="+mj-lt"/>
              <a:buAutoNum type="alphaLcPeriod"/>
            </a:pPr>
            <a:r>
              <a:rPr lang="en-GB" sz="4500" dirty="0" smtClean="0"/>
              <a:t>Observe aseptic technics – use sterile gloves, swab perineum with antiseptic, use sterile speculum for examination</a:t>
            </a:r>
          </a:p>
          <a:p>
            <a:pPr marL="1108710" lvl="1" indent="-742950">
              <a:buFont typeface="+mj-lt"/>
              <a:buAutoNum type="alphaLcPeriod"/>
            </a:pPr>
            <a:r>
              <a:rPr lang="en-GB" sz="4500" dirty="0" smtClean="0"/>
              <a:t>Antibiotic </a:t>
            </a:r>
            <a:r>
              <a:rPr lang="en-GB" sz="4500" dirty="0"/>
              <a:t>prophylaxis or full triple antibiotic course where </a:t>
            </a:r>
            <a:r>
              <a:rPr lang="en-GB" sz="4500" dirty="0" smtClean="0"/>
              <a:t>indicated</a:t>
            </a:r>
          </a:p>
          <a:p>
            <a:pPr marL="1108710" lvl="1" indent="-742950">
              <a:buFont typeface="+mj-lt"/>
              <a:buAutoNum type="alphaLcPeriod"/>
            </a:pPr>
            <a:r>
              <a:rPr lang="en-GB" sz="4500" dirty="0" smtClean="0"/>
              <a:t>If fever present, exclude malaria (blood slide), and MSU for C&amp;S</a:t>
            </a:r>
          </a:p>
          <a:p>
            <a:pPr marL="1108710" lvl="1" indent="-742950">
              <a:buFont typeface="+mj-lt"/>
              <a:buAutoNum type="alphaLcPeriod"/>
            </a:pPr>
            <a:r>
              <a:rPr lang="en-GB" sz="4500" dirty="0" smtClean="0"/>
              <a:t>Culture and sensitivity if obviously septic</a:t>
            </a:r>
          </a:p>
          <a:p>
            <a:pPr lvl="1"/>
            <a:endParaRPr lang="en-GB" dirty="0"/>
          </a:p>
          <a:p>
            <a:pPr lvl="1"/>
            <a:endParaRPr lang="en-GB" dirty="0"/>
          </a:p>
          <a:p>
            <a:endParaRPr lang="en-GB" dirty="0"/>
          </a:p>
        </p:txBody>
      </p:sp>
      <p:sp>
        <p:nvSpPr>
          <p:cNvPr id="3" name="Slide Number Placeholder 2"/>
          <p:cNvSpPr>
            <a:spLocks noGrp="1"/>
          </p:cNvSpPr>
          <p:nvPr>
            <p:ph type="sldNum" sz="quarter" idx="12"/>
          </p:nvPr>
        </p:nvSpPr>
        <p:spPr/>
        <p:txBody>
          <a:bodyPr/>
          <a:lstStyle/>
          <a:p>
            <a:fld id="{A050B71F-DC9E-4347-85B4-8C923B2DE940}" type="slidenum">
              <a:rPr lang="en-GB" smtClean="0"/>
              <a:t>30</a:t>
            </a:fld>
            <a:endParaRPr lang="en-GB" dirty="0"/>
          </a:p>
        </p:txBody>
      </p:sp>
      <p:sp>
        <p:nvSpPr>
          <p:cNvPr id="5" name="Rectangle 4"/>
          <p:cNvSpPr/>
          <p:nvPr/>
        </p:nvSpPr>
        <p:spPr>
          <a:xfrm>
            <a:off x="251520" y="6488668"/>
            <a:ext cx="1535998" cy="253916"/>
          </a:xfrm>
          <a:prstGeom prst="rect">
            <a:avLst/>
          </a:prstGeom>
        </p:spPr>
        <p:txBody>
          <a:bodyPr wrap="none">
            <a:spAutoFit/>
          </a:bodyPr>
          <a:lstStyle/>
          <a:p>
            <a:r>
              <a:rPr lang="en-US" sz="1050" b="1" dirty="0">
                <a:solidFill>
                  <a:srgbClr val="511D03"/>
                </a:solidFill>
                <a:latin typeface="Helvetica" pitchFamily="34" charset="0"/>
              </a:rPr>
              <a:t>NPC Training in MNH</a:t>
            </a:r>
          </a:p>
        </p:txBody>
      </p:sp>
    </p:spTree>
    <p:extLst>
      <p:ext uri="{BB962C8B-B14F-4D97-AF65-F5344CB8AC3E}">
        <p14:creationId xmlns:p14="http://schemas.microsoft.com/office/powerpoint/2010/main" val="255900802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i="1" dirty="0" smtClean="0"/>
              <a:t>Manual Vacuum Aspiration</a:t>
            </a:r>
            <a:endParaRPr lang="en-GB" dirty="0"/>
          </a:p>
        </p:txBody>
      </p:sp>
      <p:sp>
        <p:nvSpPr>
          <p:cNvPr id="3" name="Content Placeholder 2"/>
          <p:cNvSpPr>
            <a:spLocks noGrp="1"/>
          </p:cNvSpPr>
          <p:nvPr>
            <p:ph idx="1"/>
          </p:nvPr>
        </p:nvSpPr>
        <p:spPr/>
        <p:txBody>
          <a:bodyPr>
            <a:normAutofit fontScale="92500" lnSpcReduction="10000"/>
          </a:bodyPr>
          <a:lstStyle/>
          <a:p>
            <a:pPr marL="514350" indent="-514350">
              <a:buFont typeface="+mj-lt"/>
              <a:buAutoNum type="arabicPeriod"/>
            </a:pPr>
            <a:r>
              <a:rPr lang="en-GB" sz="4000" dirty="0"/>
              <a:t>Perform bimanual exam to check uterine size and cervical </a:t>
            </a:r>
            <a:r>
              <a:rPr lang="en-GB" sz="4000" dirty="0" smtClean="0"/>
              <a:t>dilatation to decide appropriate procedure</a:t>
            </a:r>
            <a:endParaRPr lang="en-GB" sz="4000" dirty="0"/>
          </a:p>
          <a:p>
            <a:pPr marL="1143000" lvl="1" indent="-742950">
              <a:buFont typeface="+mj-lt"/>
              <a:buAutoNum type="alphaLcPeriod"/>
            </a:pPr>
            <a:r>
              <a:rPr lang="en-GB" sz="3100" dirty="0" smtClean="0"/>
              <a:t>MVA </a:t>
            </a:r>
            <a:r>
              <a:rPr lang="en-GB" sz="3100" dirty="0"/>
              <a:t>if ≤ 12 weeks gestation</a:t>
            </a:r>
          </a:p>
          <a:p>
            <a:pPr marL="1143000" lvl="1" indent="-742950">
              <a:buFont typeface="+mj-lt"/>
              <a:buAutoNum type="alphaLcPeriod"/>
            </a:pPr>
            <a:r>
              <a:rPr lang="en-GB" sz="3100" dirty="0"/>
              <a:t>Curettage if ≥ 12 weeks gestation</a:t>
            </a:r>
          </a:p>
          <a:p>
            <a:endParaRPr lang="en-GB" dirty="0"/>
          </a:p>
        </p:txBody>
      </p:sp>
      <p:sp>
        <p:nvSpPr>
          <p:cNvPr id="4" name="Slide Number Placeholder 3"/>
          <p:cNvSpPr>
            <a:spLocks noGrp="1"/>
          </p:cNvSpPr>
          <p:nvPr>
            <p:ph type="sldNum" sz="quarter" idx="12"/>
          </p:nvPr>
        </p:nvSpPr>
        <p:spPr/>
        <p:txBody>
          <a:bodyPr/>
          <a:lstStyle/>
          <a:p>
            <a:fld id="{A050B71F-DC9E-4347-85B4-8C923B2DE940}" type="slidenum">
              <a:rPr lang="en-GB" smtClean="0"/>
              <a:t>31</a:t>
            </a:fld>
            <a:endParaRPr lang="en-GB" dirty="0"/>
          </a:p>
        </p:txBody>
      </p:sp>
      <p:sp>
        <p:nvSpPr>
          <p:cNvPr id="5" name="Rectangle 4"/>
          <p:cNvSpPr/>
          <p:nvPr/>
        </p:nvSpPr>
        <p:spPr>
          <a:xfrm>
            <a:off x="251520" y="6381328"/>
            <a:ext cx="1535998" cy="253916"/>
          </a:xfrm>
          <a:prstGeom prst="rect">
            <a:avLst/>
          </a:prstGeom>
        </p:spPr>
        <p:txBody>
          <a:bodyPr wrap="none">
            <a:spAutoFit/>
          </a:bodyPr>
          <a:lstStyle/>
          <a:p>
            <a:r>
              <a:rPr lang="en-US" sz="1050" b="1" dirty="0">
                <a:solidFill>
                  <a:srgbClr val="511D03"/>
                </a:solidFill>
                <a:latin typeface="Helvetica" pitchFamily="34" charset="0"/>
              </a:rPr>
              <a:t>NPC Training in MNH</a:t>
            </a:r>
          </a:p>
        </p:txBody>
      </p:sp>
    </p:spTree>
    <p:extLst>
      <p:ext uri="{BB962C8B-B14F-4D97-AF65-F5344CB8AC3E}">
        <p14:creationId xmlns:p14="http://schemas.microsoft.com/office/powerpoint/2010/main" val="154833155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Preparation for MVA(1)</a:t>
            </a:r>
            <a:endParaRPr lang="en-GB" dirty="0"/>
          </a:p>
        </p:txBody>
      </p:sp>
      <p:sp>
        <p:nvSpPr>
          <p:cNvPr id="3" name="Content Placeholder 2"/>
          <p:cNvSpPr>
            <a:spLocks noGrp="1"/>
          </p:cNvSpPr>
          <p:nvPr>
            <p:ph idx="1"/>
          </p:nvPr>
        </p:nvSpPr>
        <p:spPr/>
        <p:txBody>
          <a:bodyPr/>
          <a:lstStyle/>
          <a:p>
            <a:r>
              <a:rPr lang="en-GB" dirty="0" smtClean="0"/>
              <a:t>Instruments for MVA</a:t>
            </a:r>
          </a:p>
          <a:p>
            <a:pPr marL="822960" lvl="1" indent="-457200">
              <a:buFont typeface="+mj-lt"/>
              <a:buAutoNum type="arabicPeriod"/>
            </a:pPr>
            <a:r>
              <a:rPr lang="en-GB" dirty="0" smtClean="0"/>
              <a:t>Single toothed </a:t>
            </a:r>
            <a:r>
              <a:rPr lang="en-GB" dirty="0" err="1" smtClean="0"/>
              <a:t>tenaculum</a:t>
            </a:r>
            <a:endParaRPr lang="en-GB" dirty="0" smtClean="0"/>
          </a:p>
          <a:p>
            <a:pPr marL="822960" lvl="1" indent="-457200">
              <a:buFont typeface="+mj-lt"/>
              <a:buAutoNum type="arabicPeriod"/>
            </a:pPr>
            <a:r>
              <a:rPr lang="en-GB" dirty="0" smtClean="0"/>
              <a:t>Sponge-holding (ring) forceps</a:t>
            </a:r>
          </a:p>
          <a:p>
            <a:pPr marL="822960" lvl="1" indent="-457200">
              <a:buFont typeface="+mj-lt"/>
              <a:buAutoNum type="arabicPeriod"/>
            </a:pPr>
            <a:r>
              <a:rPr lang="en-GB" dirty="0" smtClean="0"/>
              <a:t>Bilabial speculum e.g. Cusco’s</a:t>
            </a:r>
          </a:p>
          <a:p>
            <a:pPr marL="822960" lvl="1" indent="-457200">
              <a:buFont typeface="+mj-lt"/>
              <a:buAutoNum type="arabicPeriod"/>
            </a:pPr>
            <a:r>
              <a:rPr lang="en-GB" dirty="0" smtClean="0"/>
              <a:t>MVA syringe and </a:t>
            </a:r>
            <a:r>
              <a:rPr lang="en-GB" dirty="0" err="1" smtClean="0"/>
              <a:t>cannulae</a:t>
            </a:r>
            <a:endParaRPr lang="en-GB" dirty="0" smtClean="0"/>
          </a:p>
          <a:p>
            <a:pPr marL="822960" lvl="1" indent="-457200">
              <a:buFont typeface="+mj-lt"/>
              <a:buAutoNum type="arabicPeriod"/>
            </a:pPr>
            <a:r>
              <a:rPr lang="en-GB" dirty="0" smtClean="0"/>
              <a:t>Gallipot</a:t>
            </a:r>
          </a:p>
          <a:p>
            <a:pPr marL="822960" lvl="1" indent="-457200">
              <a:buFont typeface="+mj-lt"/>
              <a:buAutoNum type="arabicPeriod"/>
            </a:pPr>
            <a:r>
              <a:rPr lang="en-GB" dirty="0" smtClean="0"/>
              <a:t>Sterile gloves</a:t>
            </a:r>
            <a:endParaRPr lang="en-GB" dirty="0"/>
          </a:p>
        </p:txBody>
      </p:sp>
      <p:sp>
        <p:nvSpPr>
          <p:cNvPr id="4" name="Slide Number Placeholder 3"/>
          <p:cNvSpPr>
            <a:spLocks noGrp="1"/>
          </p:cNvSpPr>
          <p:nvPr>
            <p:ph type="sldNum" sz="quarter" idx="12"/>
          </p:nvPr>
        </p:nvSpPr>
        <p:spPr/>
        <p:txBody>
          <a:bodyPr/>
          <a:lstStyle/>
          <a:p>
            <a:fld id="{A050B71F-DC9E-4347-85B4-8C923B2DE940}" type="slidenum">
              <a:rPr lang="en-GB" smtClean="0"/>
              <a:t>32</a:t>
            </a:fld>
            <a:endParaRPr lang="en-GB" dirty="0"/>
          </a:p>
        </p:txBody>
      </p:sp>
    </p:spTree>
    <p:extLst>
      <p:ext uri="{BB962C8B-B14F-4D97-AF65-F5344CB8AC3E}">
        <p14:creationId xmlns:p14="http://schemas.microsoft.com/office/powerpoint/2010/main" val="71545261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Preparation for MVA (2)</a:t>
            </a:r>
            <a:endParaRPr lang="en-GB" dirty="0"/>
          </a:p>
        </p:txBody>
      </p:sp>
      <p:sp>
        <p:nvSpPr>
          <p:cNvPr id="3" name="Content Placeholder 2"/>
          <p:cNvSpPr>
            <a:spLocks noGrp="1"/>
          </p:cNvSpPr>
          <p:nvPr>
            <p:ph idx="1"/>
          </p:nvPr>
        </p:nvSpPr>
        <p:spPr>
          <a:xfrm>
            <a:off x="1463040" y="2119256"/>
            <a:ext cx="6196405" cy="3902031"/>
          </a:xfrm>
        </p:spPr>
        <p:txBody>
          <a:bodyPr>
            <a:normAutofit lnSpcReduction="10000"/>
          </a:bodyPr>
          <a:lstStyle/>
          <a:p>
            <a:r>
              <a:rPr lang="en-GB" dirty="0" smtClean="0"/>
              <a:t>Give adequate information to the patient on what to expect during the procedure</a:t>
            </a:r>
          </a:p>
          <a:p>
            <a:r>
              <a:rPr lang="en-GB" dirty="0" smtClean="0"/>
              <a:t>Exclude allergies to all medication that you will use</a:t>
            </a:r>
          </a:p>
          <a:p>
            <a:r>
              <a:rPr lang="en-GB" dirty="0"/>
              <a:t>Council woman to wash her perineum thoroughly and empty the bladder just before the </a:t>
            </a:r>
            <a:r>
              <a:rPr lang="en-GB" dirty="0" smtClean="0"/>
              <a:t>procedure</a:t>
            </a:r>
          </a:p>
          <a:p>
            <a:r>
              <a:rPr lang="en-GB" dirty="0" smtClean="0"/>
              <a:t>Give paracetamol 500mg stat 30 mins. before the procedure (unless you are going to provide </a:t>
            </a:r>
            <a:r>
              <a:rPr lang="en-GB" dirty="0" err="1" smtClean="0"/>
              <a:t>paracervical</a:t>
            </a:r>
            <a:r>
              <a:rPr lang="en-GB" dirty="0" smtClean="0"/>
              <a:t> block).</a:t>
            </a:r>
          </a:p>
        </p:txBody>
      </p:sp>
      <p:sp>
        <p:nvSpPr>
          <p:cNvPr id="4" name="Slide Number Placeholder 3"/>
          <p:cNvSpPr>
            <a:spLocks noGrp="1"/>
          </p:cNvSpPr>
          <p:nvPr>
            <p:ph type="sldNum" sz="quarter" idx="12"/>
          </p:nvPr>
        </p:nvSpPr>
        <p:spPr/>
        <p:txBody>
          <a:bodyPr/>
          <a:lstStyle/>
          <a:p>
            <a:fld id="{A050B71F-DC9E-4347-85B4-8C923B2DE940}" type="slidenum">
              <a:rPr lang="en-GB" smtClean="0"/>
              <a:t>33</a:t>
            </a:fld>
            <a:endParaRPr lang="en-GB" dirty="0"/>
          </a:p>
        </p:txBody>
      </p:sp>
    </p:spTree>
    <p:extLst>
      <p:ext uri="{BB962C8B-B14F-4D97-AF65-F5344CB8AC3E}">
        <p14:creationId xmlns:p14="http://schemas.microsoft.com/office/powerpoint/2010/main" val="212000998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Preparation for MVA (3)</a:t>
            </a:r>
            <a:endParaRPr lang="en-GB" dirty="0"/>
          </a:p>
        </p:txBody>
      </p:sp>
      <p:sp>
        <p:nvSpPr>
          <p:cNvPr id="3" name="Content Placeholder 2"/>
          <p:cNvSpPr>
            <a:spLocks noGrp="1"/>
          </p:cNvSpPr>
          <p:nvPr>
            <p:ph idx="1"/>
          </p:nvPr>
        </p:nvSpPr>
        <p:spPr>
          <a:xfrm>
            <a:off x="1463040" y="2119256"/>
            <a:ext cx="6196405" cy="3902031"/>
          </a:xfrm>
        </p:spPr>
        <p:txBody>
          <a:bodyPr>
            <a:normAutofit/>
          </a:bodyPr>
          <a:lstStyle/>
          <a:p>
            <a:r>
              <a:rPr lang="en-GB" b="1" dirty="0" smtClean="0"/>
              <a:t>Prepare 20ml of 0.5% lignocaine </a:t>
            </a:r>
            <a:r>
              <a:rPr lang="en-GB" b="1" dirty="0"/>
              <a:t>for </a:t>
            </a:r>
            <a:r>
              <a:rPr lang="en-GB" b="1" dirty="0" err="1"/>
              <a:t>paracervical</a:t>
            </a:r>
            <a:r>
              <a:rPr lang="en-GB" b="1" dirty="0"/>
              <a:t> block</a:t>
            </a:r>
            <a:endParaRPr lang="en-GB" b="1" dirty="0" smtClean="0"/>
          </a:p>
          <a:p>
            <a:pPr lvl="1"/>
            <a:r>
              <a:rPr lang="en-GB" dirty="0"/>
              <a:t>Combine:</a:t>
            </a:r>
          </a:p>
          <a:p>
            <a:pPr lvl="2"/>
            <a:r>
              <a:rPr lang="en-GB" dirty="0" smtClean="0"/>
              <a:t>lignocaine </a:t>
            </a:r>
            <a:r>
              <a:rPr lang="en-GB" dirty="0"/>
              <a:t>2%, one part;</a:t>
            </a:r>
          </a:p>
          <a:p>
            <a:pPr lvl="2"/>
            <a:r>
              <a:rPr lang="en-GB" dirty="0" smtClean="0"/>
              <a:t>normal </a:t>
            </a:r>
            <a:r>
              <a:rPr lang="en-GB" dirty="0"/>
              <a:t>saline or sterile distilled water, three parts (do not use glucose </a:t>
            </a:r>
            <a:r>
              <a:rPr lang="en-GB" dirty="0" smtClean="0"/>
              <a:t>solution as </a:t>
            </a:r>
            <a:r>
              <a:rPr lang="en-GB" dirty="0"/>
              <a:t>it increases the risk of infection).</a:t>
            </a:r>
          </a:p>
          <a:p>
            <a:pPr marL="365760" lvl="1" indent="0">
              <a:buNone/>
            </a:pPr>
            <a:r>
              <a:rPr lang="en-GB" dirty="0" smtClean="0"/>
              <a:t>or</a:t>
            </a:r>
            <a:endParaRPr lang="en-GB" dirty="0"/>
          </a:p>
          <a:p>
            <a:pPr lvl="2"/>
            <a:r>
              <a:rPr lang="en-GB" dirty="0" smtClean="0"/>
              <a:t>lignocaine </a:t>
            </a:r>
            <a:r>
              <a:rPr lang="en-GB" dirty="0"/>
              <a:t>1%, one part;</a:t>
            </a:r>
          </a:p>
          <a:p>
            <a:pPr lvl="2"/>
            <a:r>
              <a:rPr lang="en-GB" dirty="0" smtClean="0"/>
              <a:t>normal </a:t>
            </a:r>
            <a:r>
              <a:rPr lang="en-GB" dirty="0"/>
              <a:t>saline or sterile distilled water, one part</a:t>
            </a:r>
            <a:r>
              <a:rPr lang="en-GB" dirty="0" smtClean="0"/>
              <a:t>.</a:t>
            </a:r>
          </a:p>
        </p:txBody>
      </p:sp>
      <p:sp>
        <p:nvSpPr>
          <p:cNvPr id="4" name="Slide Number Placeholder 3"/>
          <p:cNvSpPr>
            <a:spLocks noGrp="1"/>
          </p:cNvSpPr>
          <p:nvPr>
            <p:ph type="sldNum" sz="quarter" idx="12"/>
          </p:nvPr>
        </p:nvSpPr>
        <p:spPr/>
        <p:txBody>
          <a:bodyPr/>
          <a:lstStyle/>
          <a:p>
            <a:fld id="{A050B71F-DC9E-4347-85B4-8C923B2DE940}" type="slidenum">
              <a:rPr lang="en-GB" smtClean="0"/>
              <a:t>34</a:t>
            </a:fld>
            <a:endParaRPr lang="en-GB" dirty="0"/>
          </a:p>
        </p:txBody>
      </p:sp>
    </p:spTree>
    <p:extLst>
      <p:ext uri="{BB962C8B-B14F-4D97-AF65-F5344CB8AC3E}">
        <p14:creationId xmlns:p14="http://schemas.microsoft.com/office/powerpoint/2010/main" val="312359722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Procedure for MVA </a:t>
            </a:r>
            <a:r>
              <a:rPr lang="en-GB" dirty="0" smtClean="0"/>
              <a:t>(1)</a:t>
            </a:r>
            <a:endParaRPr lang="en-GB" dirty="0"/>
          </a:p>
        </p:txBody>
      </p:sp>
      <p:sp>
        <p:nvSpPr>
          <p:cNvPr id="3" name="Content Placeholder 2"/>
          <p:cNvSpPr>
            <a:spLocks noGrp="1"/>
          </p:cNvSpPr>
          <p:nvPr>
            <p:ph idx="1"/>
          </p:nvPr>
        </p:nvSpPr>
        <p:spPr/>
        <p:txBody>
          <a:bodyPr>
            <a:normAutofit/>
          </a:bodyPr>
          <a:lstStyle/>
          <a:p>
            <a:r>
              <a:rPr lang="en-GB" dirty="0" smtClean="0"/>
              <a:t>Observe sterile technique (Wash hands, sterile gloves, sterile equipment)</a:t>
            </a:r>
          </a:p>
          <a:p>
            <a:r>
              <a:rPr lang="en-GB" dirty="0"/>
              <a:t>Assemble the MVA </a:t>
            </a:r>
            <a:r>
              <a:rPr lang="en-GB" dirty="0" smtClean="0"/>
              <a:t>syringe and create vacuum in the syringe</a:t>
            </a:r>
          </a:p>
          <a:p>
            <a:r>
              <a:rPr lang="en-GB" dirty="0" smtClean="0"/>
              <a:t>Give 10 units oxytocin or 0.2mg ergometrine IM before procedure to contract uterus and reduce risk of perforation.</a:t>
            </a:r>
          </a:p>
        </p:txBody>
      </p:sp>
      <p:sp>
        <p:nvSpPr>
          <p:cNvPr id="4" name="Slide Number Placeholder 3"/>
          <p:cNvSpPr>
            <a:spLocks noGrp="1"/>
          </p:cNvSpPr>
          <p:nvPr>
            <p:ph type="sldNum" sz="quarter" idx="12"/>
          </p:nvPr>
        </p:nvSpPr>
        <p:spPr/>
        <p:txBody>
          <a:bodyPr/>
          <a:lstStyle/>
          <a:p>
            <a:fld id="{A050B71F-DC9E-4347-85B4-8C923B2DE940}" type="slidenum">
              <a:rPr lang="en-GB" smtClean="0"/>
              <a:t>35</a:t>
            </a:fld>
            <a:endParaRPr lang="en-GB" dirty="0"/>
          </a:p>
        </p:txBody>
      </p:sp>
    </p:spTree>
    <p:extLst>
      <p:ext uri="{BB962C8B-B14F-4D97-AF65-F5344CB8AC3E}">
        <p14:creationId xmlns:p14="http://schemas.microsoft.com/office/powerpoint/2010/main" val="120977849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Procedure for MVA </a:t>
            </a:r>
            <a:r>
              <a:rPr lang="en-GB" dirty="0" smtClean="0"/>
              <a:t>(3)</a:t>
            </a:r>
            <a:endParaRPr lang="en-GB" dirty="0"/>
          </a:p>
        </p:txBody>
      </p:sp>
      <p:sp>
        <p:nvSpPr>
          <p:cNvPr id="3" name="Content Placeholder 2"/>
          <p:cNvSpPr>
            <a:spLocks noGrp="1"/>
          </p:cNvSpPr>
          <p:nvPr>
            <p:ph idx="1"/>
          </p:nvPr>
        </p:nvSpPr>
        <p:spPr/>
        <p:txBody>
          <a:bodyPr>
            <a:normAutofit fontScale="92500"/>
          </a:bodyPr>
          <a:lstStyle/>
          <a:p>
            <a:r>
              <a:rPr lang="en-GB" dirty="0" smtClean="0"/>
              <a:t>Insert speculum and clean the vagina with antiseptic</a:t>
            </a:r>
          </a:p>
          <a:p>
            <a:r>
              <a:rPr lang="en-GB" dirty="0" smtClean="0"/>
              <a:t>Perform </a:t>
            </a:r>
            <a:r>
              <a:rPr lang="en-GB" dirty="0" err="1" smtClean="0"/>
              <a:t>paracervical</a:t>
            </a:r>
            <a:r>
              <a:rPr lang="en-GB" dirty="0" smtClean="0"/>
              <a:t> block</a:t>
            </a:r>
          </a:p>
          <a:p>
            <a:r>
              <a:rPr lang="en-GB" dirty="0" smtClean="0"/>
              <a:t>Remove POC from cervical os if present</a:t>
            </a:r>
          </a:p>
          <a:p>
            <a:r>
              <a:rPr lang="en-GB" dirty="0" smtClean="0"/>
              <a:t>Insert cannula slowly until fundal resistance is felt (should not be more than 10 cm.</a:t>
            </a:r>
          </a:p>
          <a:p>
            <a:r>
              <a:rPr lang="en-GB" dirty="0" smtClean="0"/>
              <a:t>Attach syringe and release vacuum</a:t>
            </a:r>
          </a:p>
          <a:p>
            <a:r>
              <a:rPr lang="en-GB" dirty="0" smtClean="0"/>
              <a:t>Move cannula back and forth while rotating around the uterine cavity. Avoid losing pressure</a:t>
            </a:r>
            <a:endParaRPr lang="en-GB" dirty="0"/>
          </a:p>
        </p:txBody>
      </p:sp>
      <p:sp>
        <p:nvSpPr>
          <p:cNvPr id="4" name="Slide Number Placeholder 3"/>
          <p:cNvSpPr>
            <a:spLocks noGrp="1"/>
          </p:cNvSpPr>
          <p:nvPr>
            <p:ph type="sldNum" sz="quarter" idx="12"/>
          </p:nvPr>
        </p:nvSpPr>
        <p:spPr/>
        <p:txBody>
          <a:bodyPr/>
          <a:lstStyle/>
          <a:p>
            <a:fld id="{A050B71F-DC9E-4347-85B4-8C923B2DE940}" type="slidenum">
              <a:rPr lang="en-GB" smtClean="0"/>
              <a:t>36</a:t>
            </a:fld>
            <a:endParaRPr lang="en-GB" dirty="0"/>
          </a:p>
        </p:txBody>
      </p:sp>
    </p:spTree>
    <p:extLst>
      <p:ext uri="{BB962C8B-B14F-4D97-AF65-F5344CB8AC3E}">
        <p14:creationId xmlns:p14="http://schemas.microsoft.com/office/powerpoint/2010/main" val="181555867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Procedure for MVA </a:t>
            </a:r>
            <a:r>
              <a:rPr lang="en-GB" dirty="0" smtClean="0"/>
              <a:t>(2)</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Technique for </a:t>
            </a:r>
            <a:r>
              <a:rPr lang="en-GB" dirty="0" err="1" smtClean="0"/>
              <a:t>paracervical</a:t>
            </a:r>
            <a:r>
              <a:rPr lang="en-GB" dirty="0" smtClean="0"/>
              <a:t> block</a:t>
            </a:r>
          </a:p>
          <a:p>
            <a:pPr lvl="1"/>
            <a:r>
              <a:rPr lang="en-GB" dirty="0" smtClean="0"/>
              <a:t>Expose cervix with bilabial speculum</a:t>
            </a:r>
          </a:p>
          <a:p>
            <a:pPr lvl="1"/>
            <a:r>
              <a:rPr lang="en-GB" dirty="0" smtClean="0"/>
              <a:t>Inject 1 ml 0.5% lignocaine at 12 o’clock or 6 o’clock depending on where you plan to grasp the cervix with </a:t>
            </a:r>
            <a:r>
              <a:rPr lang="en-GB" dirty="0" err="1" smtClean="0"/>
              <a:t>tenaculum</a:t>
            </a:r>
            <a:r>
              <a:rPr lang="en-GB" dirty="0" smtClean="0"/>
              <a:t> or ring forceps (</a:t>
            </a:r>
            <a:r>
              <a:rPr lang="en-GB" dirty="0"/>
              <a:t>Insert the needle just under the epithelium</a:t>
            </a:r>
            <a:r>
              <a:rPr lang="en-GB" dirty="0" smtClean="0"/>
              <a:t>.)</a:t>
            </a:r>
          </a:p>
          <a:p>
            <a:pPr lvl="1"/>
            <a:r>
              <a:rPr lang="en-GB" dirty="0" smtClean="0"/>
              <a:t>Grasp the cervix at 12 or 6 o’clock and apply slight traction (</a:t>
            </a:r>
          </a:p>
          <a:p>
            <a:pPr lvl="1"/>
            <a:r>
              <a:rPr lang="en-GB" dirty="0" smtClean="0"/>
              <a:t>Give paracervical block with 2ml 0.5% lignocaine at 3, 5, 7 and 9 o'clock (or at 10 and 2 o’clock) – not deeper than 3mm</a:t>
            </a:r>
            <a:endParaRPr lang="en-GB" dirty="0"/>
          </a:p>
        </p:txBody>
      </p:sp>
      <p:sp>
        <p:nvSpPr>
          <p:cNvPr id="4" name="Slide Number Placeholder 3"/>
          <p:cNvSpPr>
            <a:spLocks noGrp="1"/>
          </p:cNvSpPr>
          <p:nvPr>
            <p:ph type="sldNum" sz="quarter" idx="12"/>
          </p:nvPr>
        </p:nvSpPr>
        <p:spPr/>
        <p:txBody>
          <a:bodyPr/>
          <a:lstStyle/>
          <a:p>
            <a:fld id="{A050B71F-DC9E-4347-85B4-8C923B2DE940}" type="slidenum">
              <a:rPr lang="en-GB" smtClean="0"/>
              <a:t>37</a:t>
            </a:fld>
            <a:endParaRPr lang="en-GB" dirty="0"/>
          </a:p>
        </p:txBody>
      </p:sp>
    </p:spTree>
    <p:extLst>
      <p:ext uri="{BB962C8B-B14F-4D97-AF65-F5344CB8AC3E}">
        <p14:creationId xmlns:p14="http://schemas.microsoft.com/office/powerpoint/2010/main" val="398869658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i="1" dirty="0" smtClean="0"/>
              <a:t>Post-Procedure Management</a:t>
            </a:r>
            <a:endParaRPr lang="en-GB" dirty="0"/>
          </a:p>
        </p:txBody>
      </p:sp>
      <p:sp>
        <p:nvSpPr>
          <p:cNvPr id="3" name="Content Placeholder 2"/>
          <p:cNvSpPr>
            <a:spLocks noGrp="1"/>
          </p:cNvSpPr>
          <p:nvPr>
            <p:ph idx="1"/>
          </p:nvPr>
        </p:nvSpPr>
        <p:spPr/>
        <p:txBody>
          <a:bodyPr>
            <a:normAutofit fontScale="77500" lnSpcReduction="20000"/>
          </a:bodyPr>
          <a:lstStyle/>
          <a:p>
            <a:pPr marL="0" indent="0">
              <a:buNone/>
            </a:pPr>
            <a:r>
              <a:rPr lang="en-GB" sz="4000" dirty="0" smtClean="0"/>
              <a:t>Counsel for prevention </a:t>
            </a:r>
            <a:r>
              <a:rPr lang="en-GB" sz="4000" dirty="0"/>
              <a:t>of repeat </a:t>
            </a:r>
            <a:r>
              <a:rPr lang="en-GB" sz="4000" dirty="0" smtClean="0"/>
              <a:t>unsafe </a:t>
            </a:r>
            <a:r>
              <a:rPr lang="en-GB" sz="4000" dirty="0"/>
              <a:t>abortion</a:t>
            </a:r>
          </a:p>
          <a:p>
            <a:pPr marL="971550" lvl="1" indent="-514350">
              <a:buFont typeface="+mj-lt"/>
              <a:buAutoNum type="alphaLcPeriod"/>
            </a:pPr>
            <a:r>
              <a:rPr lang="en-GB" sz="3100" dirty="0" smtClean="0"/>
              <a:t>Counsel on dangers of unsafe abortion</a:t>
            </a:r>
          </a:p>
          <a:p>
            <a:pPr marL="971550" lvl="1" indent="-514350">
              <a:buFont typeface="+mj-lt"/>
              <a:buAutoNum type="alphaLcPeriod"/>
            </a:pPr>
            <a:r>
              <a:rPr lang="en-GB" sz="3100" dirty="0" smtClean="0"/>
              <a:t>Counsel </a:t>
            </a:r>
            <a:r>
              <a:rPr lang="en-GB" sz="3100" dirty="0"/>
              <a:t>and </a:t>
            </a:r>
            <a:r>
              <a:rPr lang="en-GB" sz="3100" dirty="0" smtClean="0"/>
              <a:t>provide effective contraceptive</a:t>
            </a:r>
            <a:endParaRPr lang="en-GB" sz="3100" dirty="0"/>
          </a:p>
          <a:p>
            <a:pPr marL="971550" lvl="1" indent="-514350">
              <a:buFont typeface="+mj-lt"/>
              <a:buAutoNum type="alphaLcPeriod"/>
            </a:pPr>
            <a:r>
              <a:rPr lang="en-GB" sz="3100" dirty="0" smtClean="0"/>
              <a:t>Counsel on prevention </a:t>
            </a:r>
            <a:r>
              <a:rPr lang="en-GB" sz="3100" dirty="0"/>
              <a:t>of sexual violence</a:t>
            </a:r>
          </a:p>
          <a:p>
            <a:pPr marL="971550" lvl="1" indent="-514350">
              <a:buFont typeface="+mj-lt"/>
              <a:buAutoNum type="alphaLcPeriod"/>
            </a:pPr>
            <a:r>
              <a:rPr lang="en-GB" sz="3100" dirty="0" smtClean="0"/>
              <a:t>Provide date for family planning follow up</a:t>
            </a:r>
            <a:endParaRPr lang="en-GB" sz="3100" dirty="0"/>
          </a:p>
          <a:p>
            <a:endParaRPr lang="en-GB" dirty="0"/>
          </a:p>
        </p:txBody>
      </p:sp>
      <p:sp>
        <p:nvSpPr>
          <p:cNvPr id="4" name="Slide Number Placeholder 3"/>
          <p:cNvSpPr>
            <a:spLocks noGrp="1"/>
          </p:cNvSpPr>
          <p:nvPr>
            <p:ph type="sldNum" sz="quarter" idx="12"/>
          </p:nvPr>
        </p:nvSpPr>
        <p:spPr/>
        <p:txBody>
          <a:bodyPr/>
          <a:lstStyle/>
          <a:p>
            <a:fld id="{A050B71F-DC9E-4347-85B4-8C923B2DE940}" type="slidenum">
              <a:rPr lang="en-GB" smtClean="0"/>
              <a:t>38</a:t>
            </a:fld>
            <a:endParaRPr lang="en-GB" dirty="0"/>
          </a:p>
        </p:txBody>
      </p:sp>
      <p:sp>
        <p:nvSpPr>
          <p:cNvPr id="5" name="Rectangle 4"/>
          <p:cNvSpPr/>
          <p:nvPr/>
        </p:nvSpPr>
        <p:spPr>
          <a:xfrm>
            <a:off x="251520" y="6381328"/>
            <a:ext cx="1535998" cy="253916"/>
          </a:xfrm>
          <a:prstGeom prst="rect">
            <a:avLst/>
          </a:prstGeom>
        </p:spPr>
        <p:txBody>
          <a:bodyPr wrap="none">
            <a:spAutoFit/>
          </a:bodyPr>
          <a:lstStyle/>
          <a:p>
            <a:r>
              <a:rPr lang="en-US" sz="1050" b="1" dirty="0">
                <a:solidFill>
                  <a:srgbClr val="511D03"/>
                </a:solidFill>
                <a:latin typeface="Helvetica" pitchFamily="34" charset="0"/>
              </a:rPr>
              <a:t>NPC Training in MNH</a:t>
            </a:r>
          </a:p>
        </p:txBody>
      </p:sp>
    </p:spTree>
    <p:extLst>
      <p:ext uri="{BB962C8B-B14F-4D97-AF65-F5344CB8AC3E}">
        <p14:creationId xmlns:p14="http://schemas.microsoft.com/office/powerpoint/2010/main" val="128815213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Questions</a:t>
            </a:r>
            <a:endParaRPr lang="en-GB" dirty="0"/>
          </a:p>
        </p:txBody>
      </p:sp>
      <p:sp>
        <p:nvSpPr>
          <p:cNvPr id="3" name="Content Placeholder 2"/>
          <p:cNvSpPr>
            <a:spLocks noGrp="1"/>
          </p:cNvSpPr>
          <p:nvPr>
            <p:ph idx="1"/>
          </p:nvPr>
        </p:nvSpPr>
        <p:spPr/>
        <p:txBody>
          <a:bodyPr/>
          <a:lstStyle/>
          <a:p>
            <a:r>
              <a:rPr lang="en-GB" dirty="0" smtClean="0"/>
              <a:t>How should one manage threatened abortion when the woman does not want the pregnancy?</a:t>
            </a:r>
          </a:p>
          <a:p>
            <a:r>
              <a:rPr lang="en-GB" dirty="0" smtClean="0"/>
              <a:t>When would you provide safe abortion under the present law in Malawi?</a:t>
            </a:r>
          </a:p>
          <a:p>
            <a:r>
              <a:rPr lang="en-GB" dirty="0" smtClean="0"/>
              <a:t>What methods are available for safe abortion?</a:t>
            </a:r>
          </a:p>
          <a:p>
            <a:r>
              <a:rPr lang="en-GB" dirty="0" smtClean="0"/>
              <a:t>Who should provide safe abortion in Malawi?</a:t>
            </a:r>
            <a:endParaRPr lang="en-GB" dirty="0"/>
          </a:p>
        </p:txBody>
      </p:sp>
      <p:sp>
        <p:nvSpPr>
          <p:cNvPr id="4" name="Slide Number Placeholder 3"/>
          <p:cNvSpPr>
            <a:spLocks noGrp="1"/>
          </p:cNvSpPr>
          <p:nvPr>
            <p:ph type="sldNum" sz="quarter" idx="12"/>
          </p:nvPr>
        </p:nvSpPr>
        <p:spPr/>
        <p:txBody>
          <a:bodyPr/>
          <a:lstStyle/>
          <a:p>
            <a:fld id="{A050B71F-DC9E-4347-85B4-8C923B2DE940}" type="slidenum">
              <a:rPr lang="en-GB" smtClean="0"/>
              <a:t>39</a:t>
            </a:fld>
            <a:endParaRPr lang="en-GB" dirty="0"/>
          </a:p>
        </p:txBody>
      </p:sp>
      <p:sp>
        <p:nvSpPr>
          <p:cNvPr id="5" name="Rectangle 4"/>
          <p:cNvSpPr/>
          <p:nvPr/>
        </p:nvSpPr>
        <p:spPr>
          <a:xfrm>
            <a:off x="251520" y="6381328"/>
            <a:ext cx="1535998" cy="253916"/>
          </a:xfrm>
          <a:prstGeom prst="rect">
            <a:avLst/>
          </a:prstGeom>
        </p:spPr>
        <p:txBody>
          <a:bodyPr wrap="none">
            <a:spAutoFit/>
          </a:bodyPr>
          <a:lstStyle/>
          <a:p>
            <a:r>
              <a:rPr lang="en-US" sz="1050" b="1" dirty="0">
                <a:solidFill>
                  <a:srgbClr val="511D03"/>
                </a:solidFill>
                <a:latin typeface="Helvetica" pitchFamily="34" charset="0"/>
              </a:rPr>
              <a:t>NPC Training in MNH</a:t>
            </a:r>
          </a:p>
        </p:txBody>
      </p:sp>
    </p:spTree>
    <p:extLst>
      <p:ext uri="{BB962C8B-B14F-4D97-AF65-F5344CB8AC3E}">
        <p14:creationId xmlns:p14="http://schemas.microsoft.com/office/powerpoint/2010/main" val="12666289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985"/>
            <a:ext cx="8229600" cy="540695"/>
          </a:xfrm>
        </p:spPr>
        <p:txBody>
          <a:bodyPr>
            <a:noAutofit/>
          </a:bodyPr>
          <a:lstStyle/>
          <a:p>
            <a:r>
              <a:rPr lang="en-GB" sz="3600" dirty="0"/>
              <a:t>Causes of Maternal Deaths Worldwide</a:t>
            </a:r>
          </a:p>
        </p:txBody>
      </p:sp>
      <p:graphicFrame>
        <p:nvGraphicFramePr>
          <p:cNvPr id="4" name="Chart Placeholder 3"/>
          <p:cNvGraphicFramePr>
            <a:graphicFrameLocks noGrp="1"/>
          </p:cNvGraphicFramePr>
          <p:nvPr>
            <p:ph type="chart" idx="1"/>
            <p:extLst>
              <p:ext uri="{D42A27DB-BD31-4B8C-83A1-F6EECF244321}">
                <p14:modId xmlns:p14="http://schemas.microsoft.com/office/powerpoint/2010/main" val="4103832760"/>
              </p:ext>
            </p:extLst>
          </p:nvPr>
        </p:nvGraphicFramePr>
        <p:xfrm>
          <a:off x="683568" y="620688"/>
          <a:ext cx="7776864" cy="5688632"/>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p:cNvSpPr/>
          <p:nvPr/>
        </p:nvSpPr>
        <p:spPr>
          <a:xfrm>
            <a:off x="1763688" y="6441139"/>
            <a:ext cx="4572000" cy="276999"/>
          </a:xfrm>
          <a:prstGeom prst="rect">
            <a:avLst/>
          </a:prstGeom>
        </p:spPr>
        <p:txBody>
          <a:bodyPr>
            <a:spAutoFit/>
          </a:bodyPr>
          <a:lstStyle/>
          <a:p>
            <a:pPr>
              <a:spcBef>
                <a:spcPct val="50000"/>
              </a:spcBef>
            </a:pPr>
            <a:r>
              <a:rPr lang="en-US" sz="1200" dirty="0"/>
              <a:t>Source: US Agency for International Development</a:t>
            </a:r>
          </a:p>
        </p:txBody>
      </p:sp>
      <p:sp>
        <p:nvSpPr>
          <p:cNvPr id="3" name="Rectangle 2"/>
          <p:cNvSpPr/>
          <p:nvPr/>
        </p:nvSpPr>
        <p:spPr>
          <a:xfrm>
            <a:off x="-15608" y="6441232"/>
            <a:ext cx="1535998" cy="253916"/>
          </a:xfrm>
          <a:prstGeom prst="rect">
            <a:avLst/>
          </a:prstGeom>
        </p:spPr>
        <p:txBody>
          <a:bodyPr wrap="none">
            <a:spAutoFit/>
          </a:bodyPr>
          <a:lstStyle/>
          <a:p>
            <a:r>
              <a:rPr lang="en-US" sz="1050" b="1" dirty="0">
                <a:solidFill>
                  <a:srgbClr val="511D03"/>
                </a:solidFill>
                <a:latin typeface="Helvetica" pitchFamily="34" charset="0"/>
              </a:rPr>
              <a:t>NPC Training in MNH</a:t>
            </a:r>
          </a:p>
        </p:txBody>
      </p:sp>
    </p:spTree>
    <p:extLst>
      <p:ext uri="{BB962C8B-B14F-4D97-AF65-F5344CB8AC3E}">
        <p14:creationId xmlns:p14="http://schemas.microsoft.com/office/powerpoint/2010/main" val="376120604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B9A2581-1FB4-4BB5-8940-FAABB32F796A}" type="slidenum">
              <a:rPr lang="en-US" smtClean="0">
                <a:solidFill>
                  <a:srgbClr val="898989"/>
                </a:solidFill>
              </a:rPr>
              <a:pPr fontAlgn="base">
                <a:spcBef>
                  <a:spcPct val="0"/>
                </a:spcBef>
                <a:spcAft>
                  <a:spcPct val="0"/>
                </a:spcAft>
                <a:defRPr/>
              </a:pPr>
              <a:t>40</a:t>
            </a:fld>
            <a:endParaRPr lang="en-US" dirty="0" smtClean="0">
              <a:solidFill>
                <a:srgbClr val="898989"/>
              </a:solidFill>
            </a:endParaRPr>
          </a:p>
        </p:txBody>
      </p:sp>
      <p:pic>
        <p:nvPicPr>
          <p:cNvPr id="37891" name="Picture 2" descr="Thank you04"/>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468313" y="2205038"/>
            <a:ext cx="8310562"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7526274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nodeType="afterEffect">
                                  <p:stCondLst>
                                    <p:cond delay="0"/>
                                  </p:stCondLst>
                                  <p:childTnLst>
                                    <p:set>
                                      <p:cBhvr>
                                        <p:cTn id="6" dur="1" fill="hold">
                                          <p:stCondLst>
                                            <p:cond delay="0"/>
                                          </p:stCondLst>
                                        </p:cTn>
                                        <p:tgtEl>
                                          <p:spTgt spid="37891"/>
                                        </p:tgtEl>
                                        <p:attrNameLst>
                                          <p:attrName>style.visibility</p:attrName>
                                        </p:attrNameLst>
                                      </p:cBhvr>
                                      <p:to>
                                        <p:strVal val="visible"/>
                                      </p:to>
                                    </p:set>
                                    <p:anim calcmode="lin" valueType="num">
                                      <p:cBhvr additive="base">
                                        <p:cTn id="7" dur="500" fill="hold"/>
                                        <p:tgtEl>
                                          <p:spTgt spid="37891"/>
                                        </p:tgtEl>
                                        <p:attrNameLst>
                                          <p:attrName>ppt_x</p:attrName>
                                        </p:attrNameLst>
                                      </p:cBhvr>
                                      <p:tavLst>
                                        <p:tav tm="0">
                                          <p:val>
                                            <p:strVal val="#ppt_x"/>
                                          </p:val>
                                        </p:tav>
                                        <p:tav tm="100000">
                                          <p:val>
                                            <p:strVal val="#ppt_x"/>
                                          </p:val>
                                        </p:tav>
                                      </p:tavLst>
                                    </p:anim>
                                    <p:anim calcmode="lin" valueType="num">
                                      <p:cBhvr additive="base">
                                        <p:cTn id="8" dur="500" fill="hold"/>
                                        <p:tgtEl>
                                          <p:spTgt spid="37891"/>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Musica Ope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Abortion Rates in the World</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66660487"/>
              </p:ext>
            </p:extLst>
          </p:nvPr>
        </p:nvGraphicFramePr>
        <p:xfrm>
          <a:off x="755576" y="1772820"/>
          <a:ext cx="7632845" cy="4542254"/>
        </p:xfrm>
        <a:graphic>
          <a:graphicData uri="http://schemas.openxmlformats.org/drawingml/2006/table">
            <a:tbl>
              <a:tblPr firstRow="1" firstCol="1" bandRow="1">
                <a:tableStyleId>{5C22544A-7EE6-4342-B048-85BDC9FD1C3A}</a:tableStyleId>
              </a:tblPr>
              <a:tblGrid>
                <a:gridCol w="1526569"/>
                <a:gridCol w="1526569"/>
                <a:gridCol w="1526569"/>
                <a:gridCol w="1526569"/>
                <a:gridCol w="1526569"/>
              </a:tblGrid>
              <a:tr h="252020">
                <a:tc gridSpan="5">
                  <a:txBody>
                    <a:bodyPr/>
                    <a:lstStyle/>
                    <a:p>
                      <a:pPr>
                        <a:lnSpc>
                          <a:spcPct val="115000"/>
                        </a:lnSpc>
                        <a:spcAft>
                          <a:spcPts val="0"/>
                        </a:spcAft>
                      </a:pPr>
                      <a:r>
                        <a:rPr lang="en-GB" sz="850" dirty="0">
                          <a:effectLst/>
                        </a:rPr>
                        <a:t>INCIDENCE AND RATES</a:t>
                      </a:r>
                      <a:endParaRPr lang="en-GB" sz="1100" dirty="0">
                        <a:effectLst/>
                        <a:latin typeface="Calibri"/>
                        <a:ea typeface="Calibri"/>
                        <a:cs typeface="Times New Roman"/>
                      </a:endParaRPr>
                    </a:p>
                  </a:txBody>
                  <a:tcPr marL="28575" marR="28575" marT="28575" marB="28575"/>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252020">
                <a:tc gridSpan="5">
                  <a:txBody>
                    <a:bodyPr/>
                    <a:lstStyle/>
                    <a:p>
                      <a:pPr>
                        <a:lnSpc>
                          <a:spcPct val="115000"/>
                        </a:lnSpc>
                        <a:spcAft>
                          <a:spcPts val="0"/>
                        </a:spcAft>
                      </a:pPr>
                      <a:r>
                        <a:rPr lang="en-GB" sz="850" dirty="0">
                          <a:effectLst/>
                        </a:rPr>
                        <a:t>Global and regional estimates of induced abortion, 1995 and 2003</a:t>
                      </a:r>
                      <a:endParaRPr lang="en-GB" sz="1100" dirty="0">
                        <a:effectLst/>
                        <a:latin typeface="Calibri"/>
                        <a:ea typeface="Calibri"/>
                        <a:cs typeface="Times New Roman"/>
                      </a:endParaRPr>
                    </a:p>
                  </a:txBody>
                  <a:tcPr marL="28575" marR="28575" marT="28575" marB="28575"/>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240684">
                <a:tc rowSpan="2">
                  <a:txBody>
                    <a:bodyPr/>
                    <a:lstStyle/>
                    <a:p>
                      <a:pPr algn="ctr">
                        <a:lnSpc>
                          <a:spcPts val="1050"/>
                        </a:lnSpc>
                        <a:spcAft>
                          <a:spcPts val="0"/>
                        </a:spcAft>
                      </a:pPr>
                      <a:r>
                        <a:rPr lang="en-GB" sz="850" dirty="0">
                          <a:effectLst/>
                        </a:rPr>
                        <a:t>Region and Subregion</a:t>
                      </a:r>
                      <a:endParaRPr lang="en-GB" sz="1100" dirty="0">
                        <a:effectLst/>
                        <a:latin typeface="Calibri"/>
                        <a:ea typeface="Calibri"/>
                        <a:cs typeface="Times New Roman"/>
                      </a:endParaRPr>
                    </a:p>
                  </a:txBody>
                  <a:tcPr marL="28575" marR="28575" marT="28575" marB="28575" anchor="ctr"/>
                </a:tc>
                <a:tc gridSpan="2">
                  <a:txBody>
                    <a:bodyPr/>
                    <a:lstStyle/>
                    <a:p>
                      <a:pPr algn="ctr">
                        <a:lnSpc>
                          <a:spcPts val="1050"/>
                        </a:lnSpc>
                        <a:spcAft>
                          <a:spcPts val="0"/>
                        </a:spcAft>
                      </a:pPr>
                      <a:r>
                        <a:rPr lang="en-GB" sz="850" dirty="0">
                          <a:effectLst/>
                        </a:rPr>
                        <a:t>No. of abortions (millions) </a:t>
                      </a:r>
                      <a:endParaRPr lang="en-GB" sz="1100" dirty="0">
                        <a:effectLst/>
                        <a:latin typeface="Calibri"/>
                        <a:ea typeface="Calibri"/>
                        <a:cs typeface="Times New Roman"/>
                      </a:endParaRPr>
                    </a:p>
                  </a:txBody>
                  <a:tcPr marL="28575" marR="28575" marT="28575" marB="28575" anchor="ctr"/>
                </a:tc>
                <a:tc hMerge="1">
                  <a:txBody>
                    <a:bodyPr/>
                    <a:lstStyle/>
                    <a:p>
                      <a:endParaRPr lang="en-GB"/>
                    </a:p>
                  </a:txBody>
                  <a:tcPr/>
                </a:tc>
                <a:tc gridSpan="2">
                  <a:txBody>
                    <a:bodyPr/>
                    <a:lstStyle/>
                    <a:p>
                      <a:pPr algn="ctr">
                        <a:lnSpc>
                          <a:spcPts val="1050"/>
                        </a:lnSpc>
                        <a:spcAft>
                          <a:spcPts val="0"/>
                        </a:spcAft>
                      </a:pPr>
                      <a:r>
                        <a:rPr lang="en-GB" sz="850" dirty="0">
                          <a:effectLst/>
                        </a:rPr>
                        <a:t>Abortion rate*</a:t>
                      </a:r>
                      <a:endParaRPr lang="en-GB" sz="1100" dirty="0">
                        <a:effectLst/>
                        <a:latin typeface="Calibri"/>
                        <a:ea typeface="Calibri"/>
                        <a:cs typeface="Times New Roman"/>
                      </a:endParaRPr>
                    </a:p>
                  </a:txBody>
                  <a:tcPr marL="28575" marR="28575" marT="28575" marB="28575" anchor="ctr"/>
                </a:tc>
                <a:tc hMerge="1">
                  <a:txBody>
                    <a:bodyPr/>
                    <a:lstStyle/>
                    <a:p>
                      <a:endParaRPr lang="en-GB"/>
                    </a:p>
                  </a:txBody>
                  <a:tcPr/>
                </a:tc>
              </a:tr>
              <a:tr h="240684">
                <a:tc vMerge="1">
                  <a:txBody>
                    <a:bodyPr/>
                    <a:lstStyle/>
                    <a:p>
                      <a:endParaRPr lang="en-GB"/>
                    </a:p>
                  </a:txBody>
                  <a:tcPr/>
                </a:tc>
                <a:tc>
                  <a:txBody>
                    <a:bodyPr/>
                    <a:lstStyle/>
                    <a:p>
                      <a:pPr algn="ctr">
                        <a:lnSpc>
                          <a:spcPts val="1050"/>
                        </a:lnSpc>
                        <a:spcAft>
                          <a:spcPts val="0"/>
                        </a:spcAft>
                      </a:pPr>
                      <a:r>
                        <a:rPr lang="en-GB" sz="850" dirty="0">
                          <a:effectLst/>
                        </a:rPr>
                        <a:t>1995</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2003</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1995</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2003</a:t>
                      </a:r>
                      <a:endParaRPr lang="en-GB" sz="1100" dirty="0">
                        <a:effectLst/>
                        <a:latin typeface="Calibri"/>
                        <a:ea typeface="Calibri"/>
                        <a:cs typeface="Times New Roman"/>
                      </a:endParaRPr>
                    </a:p>
                  </a:txBody>
                  <a:tcPr marL="28575" marR="28575" marT="28575" marB="28575" anchor="ctr"/>
                </a:tc>
              </a:tr>
              <a:tr h="240684">
                <a:tc>
                  <a:txBody>
                    <a:bodyPr/>
                    <a:lstStyle/>
                    <a:p>
                      <a:pPr algn="ctr">
                        <a:lnSpc>
                          <a:spcPts val="1050"/>
                        </a:lnSpc>
                        <a:spcAft>
                          <a:spcPts val="0"/>
                        </a:spcAft>
                      </a:pPr>
                      <a:r>
                        <a:rPr lang="en-GB" sz="850" dirty="0">
                          <a:effectLst/>
                        </a:rPr>
                        <a:t>World</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45.6</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41.6</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35</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29</a:t>
                      </a:r>
                      <a:endParaRPr lang="en-GB" sz="1100" dirty="0">
                        <a:effectLst/>
                        <a:latin typeface="Calibri"/>
                        <a:ea typeface="Calibri"/>
                        <a:cs typeface="Times New Roman"/>
                      </a:endParaRPr>
                    </a:p>
                  </a:txBody>
                  <a:tcPr marL="28575" marR="28575" marT="28575" marB="28575" anchor="ctr"/>
                </a:tc>
              </a:tr>
              <a:tr h="240684">
                <a:tc>
                  <a:txBody>
                    <a:bodyPr/>
                    <a:lstStyle/>
                    <a:p>
                      <a:pPr algn="ctr">
                        <a:lnSpc>
                          <a:spcPts val="1050"/>
                        </a:lnSpc>
                        <a:spcAft>
                          <a:spcPts val="0"/>
                        </a:spcAft>
                      </a:pPr>
                      <a:r>
                        <a:rPr lang="en-GB" sz="850" dirty="0">
                          <a:effectLst/>
                        </a:rPr>
                        <a:t>Developed countries</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10.0</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6.6</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39</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26</a:t>
                      </a:r>
                      <a:endParaRPr lang="en-GB" sz="1100" dirty="0">
                        <a:effectLst/>
                        <a:latin typeface="Calibri"/>
                        <a:ea typeface="Calibri"/>
                        <a:cs typeface="Times New Roman"/>
                      </a:endParaRPr>
                    </a:p>
                  </a:txBody>
                  <a:tcPr marL="28575" marR="28575" marT="28575" marB="28575" anchor="ctr"/>
                </a:tc>
              </a:tr>
              <a:tr h="240684">
                <a:tc>
                  <a:txBody>
                    <a:bodyPr/>
                    <a:lstStyle/>
                    <a:p>
                      <a:pPr algn="ctr">
                        <a:lnSpc>
                          <a:spcPts val="1050"/>
                        </a:lnSpc>
                        <a:spcAft>
                          <a:spcPts val="0"/>
                        </a:spcAft>
                      </a:pPr>
                      <a:r>
                        <a:rPr lang="en-GB" sz="850" dirty="0">
                          <a:effectLst/>
                        </a:rPr>
                        <a:t>Excluding Eastern Europe</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3.8</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3.5</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20</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19</a:t>
                      </a:r>
                      <a:endParaRPr lang="en-GB" sz="1100" dirty="0">
                        <a:effectLst/>
                        <a:latin typeface="Calibri"/>
                        <a:ea typeface="Calibri"/>
                        <a:cs typeface="Times New Roman"/>
                      </a:endParaRPr>
                    </a:p>
                  </a:txBody>
                  <a:tcPr marL="28575" marR="28575" marT="28575" marB="28575" anchor="ctr"/>
                </a:tc>
              </a:tr>
              <a:tr h="240684">
                <a:tc>
                  <a:txBody>
                    <a:bodyPr/>
                    <a:lstStyle/>
                    <a:p>
                      <a:pPr algn="ctr">
                        <a:lnSpc>
                          <a:spcPts val="1050"/>
                        </a:lnSpc>
                        <a:spcAft>
                          <a:spcPts val="0"/>
                        </a:spcAft>
                      </a:pPr>
                      <a:r>
                        <a:rPr lang="en-GB" sz="850" dirty="0">
                          <a:effectLst/>
                        </a:rPr>
                        <a:t>Developing countries†</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35.5</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35.0</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34</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29</a:t>
                      </a:r>
                      <a:endParaRPr lang="en-GB" sz="1100" dirty="0">
                        <a:effectLst/>
                        <a:latin typeface="Calibri"/>
                        <a:ea typeface="Calibri"/>
                        <a:cs typeface="Times New Roman"/>
                      </a:endParaRPr>
                    </a:p>
                  </a:txBody>
                  <a:tcPr marL="28575" marR="28575" marT="28575" marB="28575" anchor="ctr"/>
                </a:tc>
              </a:tr>
              <a:tr h="497829">
                <a:tc>
                  <a:txBody>
                    <a:bodyPr/>
                    <a:lstStyle/>
                    <a:p>
                      <a:pPr algn="ctr">
                        <a:lnSpc>
                          <a:spcPct val="115000"/>
                        </a:lnSpc>
                        <a:spcAft>
                          <a:spcPts val="0"/>
                        </a:spcAft>
                      </a:pPr>
                      <a:r>
                        <a:rPr lang="en-GB" sz="1200" dirty="0">
                          <a:effectLst/>
                        </a:rPr>
                        <a:t>    </a:t>
                      </a:r>
                      <a:endParaRPr lang="en-GB" sz="1100" dirty="0">
                        <a:effectLst/>
                      </a:endParaRPr>
                    </a:p>
                    <a:p>
                      <a:pPr algn="ctr">
                        <a:lnSpc>
                          <a:spcPts val="1050"/>
                        </a:lnSpc>
                        <a:spcAft>
                          <a:spcPts val="0"/>
                        </a:spcAft>
                      </a:pPr>
                      <a:r>
                        <a:rPr lang="en-GB" sz="850" dirty="0">
                          <a:effectLst/>
                        </a:rPr>
                        <a:t>Excluding China</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24.9</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26.4</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33</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30</a:t>
                      </a:r>
                      <a:endParaRPr lang="en-GB" sz="1100" dirty="0">
                        <a:effectLst/>
                        <a:latin typeface="Calibri"/>
                        <a:ea typeface="Calibri"/>
                        <a:cs typeface="Times New Roman"/>
                      </a:endParaRPr>
                    </a:p>
                  </a:txBody>
                  <a:tcPr marL="28575" marR="28575" marT="28575" marB="28575" anchor="ctr"/>
                </a:tc>
              </a:tr>
              <a:tr h="240684">
                <a:tc gridSpan="5">
                  <a:txBody>
                    <a:bodyPr/>
                    <a:lstStyle/>
                    <a:p>
                      <a:pPr algn="ctr">
                        <a:lnSpc>
                          <a:spcPts val="1050"/>
                        </a:lnSpc>
                        <a:spcAft>
                          <a:spcPts val="0"/>
                        </a:spcAft>
                      </a:pPr>
                      <a:r>
                        <a:rPr lang="en-GB" sz="850" dirty="0">
                          <a:effectLst/>
                        </a:rPr>
                        <a:t>Estimates by region</a:t>
                      </a:r>
                      <a:endParaRPr lang="en-GB" sz="1100" dirty="0">
                        <a:effectLst/>
                        <a:latin typeface="Calibri"/>
                        <a:ea typeface="Calibri"/>
                        <a:cs typeface="Times New Roman"/>
                      </a:endParaRPr>
                    </a:p>
                  </a:txBody>
                  <a:tcPr marL="28575" marR="28575" marT="28575" marB="28575" anchor="ct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240684">
                <a:tc>
                  <a:txBody>
                    <a:bodyPr/>
                    <a:lstStyle/>
                    <a:p>
                      <a:pPr algn="ctr">
                        <a:lnSpc>
                          <a:spcPts val="1050"/>
                        </a:lnSpc>
                        <a:spcAft>
                          <a:spcPts val="0"/>
                        </a:spcAft>
                      </a:pPr>
                      <a:r>
                        <a:rPr lang="en-GB" sz="850" dirty="0">
                          <a:effectLst/>
                        </a:rPr>
                        <a:t>Africa</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5.0</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5.6</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33</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29</a:t>
                      </a:r>
                      <a:endParaRPr lang="en-GB" sz="1100" dirty="0">
                        <a:effectLst/>
                        <a:latin typeface="Calibri"/>
                        <a:ea typeface="Calibri"/>
                        <a:cs typeface="Times New Roman"/>
                      </a:endParaRPr>
                    </a:p>
                  </a:txBody>
                  <a:tcPr marL="28575" marR="28575" marT="28575" marB="28575" anchor="ctr"/>
                </a:tc>
              </a:tr>
              <a:tr h="240684">
                <a:tc>
                  <a:txBody>
                    <a:bodyPr/>
                    <a:lstStyle/>
                    <a:p>
                      <a:pPr algn="ctr">
                        <a:lnSpc>
                          <a:spcPts val="1050"/>
                        </a:lnSpc>
                        <a:spcAft>
                          <a:spcPts val="0"/>
                        </a:spcAft>
                      </a:pPr>
                      <a:r>
                        <a:rPr lang="en-GB" sz="850" dirty="0">
                          <a:effectLst/>
                        </a:rPr>
                        <a:t>Asia</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26.8</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25.9</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33</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29</a:t>
                      </a:r>
                      <a:endParaRPr lang="en-GB" sz="1100" dirty="0">
                        <a:effectLst/>
                        <a:latin typeface="Calibri"/>
                        <a:ea typeface="Calibri"/>
                        <a:cs typeface="Times New Roman"/>
                      </a:endParaRPr>
                    </a:p>
                  </a:txBody>
                  <a:tcPr marL="28575" marR="28575" marT="28575" marB="28575" anchor="ctr"/>
                </a:tc>
              </a:tr>
              <a:tr h="240684">
                <a:tc>
                  <a:txBody>
                    <a:bodyPr/>
                    <a:lstStyle/>
                    <a:p>
                      <a:pPr algn="ctr">
                        <a:lnSpc>
                          <a:spcPts val="1050"/>
                        </a:lnSpc>
                        <a:spcAft>
                          <a:spcPts val="0"/>
                        </a:spcAft>
                      </a:pPr>
                      <a:r>
                        <a:rPr lang="en-GB" sz="850" dirty="0">
                          <a:effectLst/>
                        </a:rPr>
                        <a:t>Europe</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7.7</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4.3</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48</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28</a:t>
                      </a:r>
                      <a:endParaRPr lang="en-GB" sz="1100" dirty="0">
                        <a:effectLst/>
                        <a:latin typeface="Calibri"/>
                        <a:ea typeface="Calibri"/>
                        <a:cs typeface="Times New Roman"/>
                      </a:endParaRPr>
                    </a:p>
                  </a:txBody>
                  <a:tcPr marL="28575" marR="28575" marT="28575" marB="28575" anchor="ctr"/>
                </a:tc>
              </a:tr>
              <a:tr h="240684">
                <a:tc>
                  <a:txBody>
                    <a:bodyPr/>
                    <a:lstStyle/>
                    <a:p>
                      <a:pPr algn="ctr">
                        <a:lnSpc>
                          <a:spcPts val="1050"/>
                        </a:lnSpc>
                        <a:spcAft>
                          <a:spcPts val="0"/>
                        </a:spcAft>
                      </a:pPr>
                      <a:r>
                        <a:rPr lang="en-GB" sz="850" dirty="0">
                          <a:effectLst/>
                        </a:rPr>
                        <a:t>Latin America</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4.2</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4.1</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37</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31</a:t>
                      </a:r>
                      <a:endParaRPr lang="en-GB" sz="1100" dirty="0">
                        <a:effectLst/>
                        <a:latin typeface="Calibri"/>
                        <a:ea typeface="Calibri"/>
                        <a:cs typeface="Times New Roman"/>
                      </a:endParaRPr>
                    </a:p>
                  </a:txBody>
                  <a:tcPr marL="28575" marR="28575" marT="28575" marB="28575" anchor="ctr"/>
                </a:tc>
              </a:tr>
              <a:tr h="240684">
                <a:tc>
                  <a:txBody>
                    <a:bodyPr/>
                    <a:lstStyle/>
                    <a:p>
                      <a:pPr algn="ctr">
                        <a:lnSpc>
                          <a:spcPts val="1050"/>
                        </a:lnSpc>
                        <a:spcAft>
                          <a:spcPts val="0"/>
                        </a:spcAft>
                      </a:pPr>
                      <a:r>
                        <a:rPr lang="en-GB" sz="850" dirty="0">
                          <a:effectLst/>
                        </a:rPr>
                        <a:t>Northern America</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1.5</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1.5</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22</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21</a:t>
                      </a:r>
                      <a:endParaRPr lang="en-GB" sz="1100" dirty="0">
                        <a:effectLst/>
                        <a:latin typeface="Calibri"/>
                        <a:ea typeface="Calibri"/>
                        <a:cs typeface="Times New Roman"/>
                      </a:endParaRPr>
                    </a:p>
                  </a:txBody>
                  <a:tcPr marL="28575" marR="28575" marT="28575" marB="28575" anchor="ctr"/>
                </a:tc>
              </a:tr>
              <a:tr h="240684">
                <a:tc>
                  <a:txBody>
                    <a:bodyPr/>
                    <a:lstStyle/>
                    <a:p>
                      <a:pPr algn="ctr">
                        <a:lnSpc>
                          <a:spcPts val="1050"/>
                        </a:lnSpc>
                        <a:spcAft>
                          <a:spcPts val="0"/>
                        </a:spcAft>
                      </a:pPr>
                      <a:r>
                        <a:rPr lang="en-GB" sz="850" dirty="0">
                          <a:effectLst/>
                        </a:rPr>
                        <a:t>Oceania</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0.1</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0.1</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21</a:t>
                      </a:r>
                      <a:endParaRPr lang="en-GB" sz="1100" dirty="0">
                        <a:effectLst/>
                        <a:latin typeface="Calibri"/>
                        <a:ea typeface="Calibri"/>
                        <a:cs typeface="Times New Roman"/>
                      </a:endParaRPr>
                    </a:p>
                  </a:txBody>
                  <a:tcPr marL="28575" marR="28575" marT="28575" marB="28575" anchor="ctr"/>
                </a:tc>
                <a:tc>
                  <a:txBody>
                    <a:bodyPr/>
                    <a:lstStyle/>
                    <a:p>
                      <a:pPr algn="ctr">
                        <a:lnSpc>
                          <a:spcPts val="1050"/>
                        </a:lnSpc>
                        <a:spcAft>
                          <a:spcPts val="0"/>
                        </a:spcAft>
                      </a:pPr>
                      <a:r>
                        <a:rPr lang="en-GB" sz="850" dirty="0">
                          <a:effectLst/>
                        </a:rPr>
                        <a:t>17</a:t>
                      </a:r>
                      <a:endParaRPr lang="en-GB" sz="1100" dirty="0">
                        <a:effectLst/>
                        <a:latin typeface="Calibri"/>
                        <a:ea typeface="Calibri"/>
                        <a:cs typeface="Times New Roman"/>
                      </a:endParaRPr>
                    </a:p>
                  </a:txBody>
                  <a:tcPr marL="28575" marR="28575" marT="28575" marB="28575" anchor="ctr"/>
                </a:tc>
              </a:tr>
              <a:tr h="411493">
                <a:tc gridSpan="5">
                  <a:txBody>
                    <a:bodyPr/>
                    <a:lstStyle/>
                    <a:p>
                      <a:pPr algn="ctr">
                        <a:lnSpc>
                          <a:spcPts val="1050"/>
                        </a:lnSpc>
                        <a:spcAft>
                          <a:spcPts val="0"/>
                        </a:spcAft>
                      </a:pPr>
                      <a:r>
                        <a:rPr lang="en-GB" sz="850" dirty="0">
                          <a:effectLst/>
                        </a:rPr>
                        <a:t>*Abortions per 1,000 women aged 15–44</a:t>
                      </a:r>
                      <a:br>
                        <a:rPr lang="en-GB" sz="850" dirty="0">
                          <a:effectLst/>
                        </a:rPr>
                      </a:br>
                      <a:r>
                        <a:rPr lang="en-GB" sz="850" dirty="0">
                          <a:effectLst/>
                        </a:rPr>
                        <a:t>†Those within Africa, the Americas, excluding Canada and the United States of America, Asia, excluding Japan, and Oceania, excluding Australia and New Zealand.</a:t>
                      </a:r>
                      <a:endParaRPr lang="en-GB" sz="1100" dirty="0">
                        <a:effectLst/>
                        <a:latin typeface="Calibri"/>
                        <a:ea typeface="Calibri"/>
                        <a:cs typeface="Times New Roman"/>
                      </a:endParaRPr>
                    </a:p>
                  </a:txBody>
                  <a:tcPr marL="28575" marR="28575" marT="28575" marB="28575" anchor="ct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bl>
          </a:graphicData>
        </a:graphic>
      </p:graphicFrame>
      <p:sp>
        <p:nvSpPr>
          <p:cNvPr id="5" name="Rectangle 5"/>
          <p:cNvSpPr>
            <a:spLocks noChangeArrowheads="1"/>
          </p:cNvSpPr>
          <p:nvPr/>
        </p:nvSpPr>
        <p:spPr bwMode="auto">
          <a:xfrm>
            <a:off x="6522214" y="6557089"/>
            <a:ext cx="176683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sz="1000" dirty="0" smtClean="0"/>
              <a:t>Advocacy for Parliamentarians</a:t>
            </a:r>
            <a:endParaRPr lang="en-GB" sz="1000" dirty="0"/>
          </a:p>
        </p:txBody>
      </p:sp>
      <p:sp>
        <p:nvSpPr>
          <p:cNvPr id="6" name="Rectangle 117"/>
          <p:cNvSpPr>
            <a:spLocks noChangeArrowheads="1"/>
          </p:cNvSpPr>
          <p:nvPr/>
        </p:nvSpPr>
        <p:spPr bwMode="auto">
          <a:xfrm>
            <a:off x="149225" y="6315075"/>
            <a:ext cx="17653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900" b="1" dirty="0">
                <a:solidFill>
                  <a:srgbClr val="511D03"/>
                </a:solidFill>
                <a:latin typeface="Helvetica" pitchFamily="34" charset="0"/>
              </a:rPr>
              <a:t>Addressing Unsafe Abortion </a:t>
            </a:r>
            <a:br>
              <a:rPr lang="en-US" sz="900" b="1" dirty="0">
                <a:solidFill>
                  <a:srgbClr val="511D03"/>
                </a:solidFill>
                <a:latin typeface="Helvetica" pitchFamily="34" charset="0"/>
              </a:rPr>
            </a:br>
            <a:r>
              <a:rPr lang="en-US" sz="900" b="1" dirty="0">
                <a:solidFill>
                  <a:srgbClr val="511D03"/>
                </a:solidFill>
                <a:latin typeface="Helvetica" pitchFamily="34" charset="0"/>
              </a:rPr>
              <a:t>in Africa</a:t>
            </a:r>
          </a:p>
        </p:txBody>
      </p:sp>
    </p:spTree>
    <p:extLst>
      <p:ext uri="{BB962C8B-B14F-4D97-AF65-F5344CB8AC3E}">
        <p14:creationId xmlns:p14="http://schemas.microsoft.com/office/powerpoint/2010/main" val="14143881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p:cNvSpPr/>
          <p:nvPr/>
        </p:nvSpPr>
        <p:spPr>
          <a:xfrm>
            <a:off x="8077200" y="5562600"/>
            <a:ext cx="609600" cy="9144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dirty="0"/>
          </a:p>
        </p:txBody>
      </p:sp>
      <p:sp>
        <p:nvSpPr>
          <p:cNvPr id="2" name="Title 1"/>
          <p:cNvSpPr>
            <a:spLocks noGrp="1"/>
          </p:cNvSpPr>
          <p:nvPr>
            <p:ph type="title"/>
          </p:nvPr>
        </p:nvSpPr>
        <p:spPr>
          <a:xfrm>
            <a:off x="457200" y="228600"/>
            <a:ext cx="8077200" cy="1036638"/>
          </a:xfrm>
        </p:spPr>
        <p:txBody>
          <a:bodyPr>
            <a:noAutofit/>
          </a:bodyPr>
          <a:lstStyle/>
          <a:p>
            <a:pPr algn="ctr" eaLnBrk="1" fontAlgn="auto" hangingPunct="1">
              <a:spcAft>
                <a:spcPts val="0"/>
              </a:spcAft>
              <a:defRPr/>
            </a:pPr>
            <a:r>
              <a:rPr lang="en-US" b="1" dirty="0" smtClean="0"/>
              <a:t>Access to contraceptives </a:t>
            </a:r>
            <a:br>
              <a:rPr lang="en-US" b="1" dirty="0" smtClean="0"/>
            </a:br>
            <a:r>
              <a:rPr lang="en-US" b="1" dirty="0" smtClean="0"/>
              <a:t>and family planning</a:t>
            </a:r>
            <a:endParaRPr lang="en-US" b="1" dirty="0"/>
          </a:p>
        </p:txBody>
      </p:sp>
      <p:sp>
        <p:nvSpPr>
          <p:cNvPr id="28676" name="Content Placeholder 2"/>
          <p:cNvSpPr>
            <a:spLocks noGrp="1"/>
          </p:cNvSpPr>
          <p:nvPr>
            <p:ph sz="quarter" idx="1"/>
          </p:nvPr>
        </p:nvSpPr>
        <p:spPr>
          <a:xfrm>
            <a:off x="457200" y="1676400"/>
            <a:ext cx="5105400" cy="4343400"/>
          </a:xfrm>
        </p:spPr>
        <p:txBody>
          <a:bodyPr/>
          <a:lstStyle/>
          <a:p>
            <a:pPr marL="365125" indent="-282575" eaLnBrk="1" hangingPunct="1">
              <a:buFont typeface="Wingdings 2" pitchFamily="18" charset="2"/>
              <a:buChar char=""/>
              <a:defRPr/>
            </a:pPr>
            <a:r>
              <a:rPr lang="en-US" sz="2200" dirty="0" smtClean="0"/>
              <a:t>An estimated </a:t>
            </a:r>
            <a:r>
              <a:rPr lang="en-US" sz="2800" b="1" dirty="0" smtClean="0">
                <a:solidFill>
                  <a:schemeClr val="accent4">
                    <a:lumMod val="50000"/>
                  </a:schemeClr>
                </a:solidFill>
              </a:rPr>
              <a:t>200 million </a:t>
            </a:r>
            <a:r>
              <a:rPr lang="en-US" sz="2200" dirty="0" smtClean="0"/>
              <a:t>women want to delay or avoid pregnancy but don’t use effective family planning.  </a:t>
            </a:r>
          </a:p>
          <a:p>
            <a:pPr marL="365125" indent="-282575" eaLnBrk="1" hangingPunct="1">
              <a:buFont typeface="Wingdings 2" pitchFamily="18" charset="2"/>
              <a:buNone/>
              <a:defRPr/>
            </a:pPr>
            <a:endParaRPr lang="en-US" sz="1000" dirty="0" smtClean="0"/>
          </a:p>
          <a:p>
            <a:pPr marL="365125" indent="-282575" eaLnBrk="1" hangingPunct="1">
              <a:buFont typeface="Wingdings 2" pitchFamily="18" charset="2"/>
              <a:buChar char=""/>
              <a:defRPr/>
            </a:pPr>
            <a:r>
              <a:rPr lang="en-US" sz="2200" b="1" dirty="0" smtClean="0">
                <a:solidFill>
                  <a:schemeClr val="accent4">
                    <a:lumMod val="50000"/>
                  </a:schemeClr>
                </a:solidFill>
              </a:rPr>
              <a:t>Almost </a:t>
            </a:r>
            <a:r>
              <a:rPr lang="en-US" sz="2800" b="1" dirty="0" smtClean="0">
                <a:solidFill>
                  <a:schemeClr val="accent4">
                    <a:lumMod val="50000"/>
                  </a:schemeClr>
                </a:solidFill>
              </a:rPr>
              <a:t>40% </a:t>
            </a:r>
            <a:r>
              <a:rPr lang="en-US" sz="2200" b="1" dirty="0" smtClean="0">
                <a:solidFill>
                  <a:schemeClr val="accent4">
                    <a:lumMod val="50000"/>
                  </a:schemeClr>
                </a:solidFill>
              </a:rPr>
              <a:t>of pregnancies worldwide are unplanned</a:t>
            </a:r>
            <a:r>
              <a:rPr lang="en-US" sz="2200" b="1" dirty="0" smtClean="0"/>
              <a:t>.</a:t>
            </a:r>
          </a:p>
          <a:p>
            <a:pPr marL="365125" indent="-282575" eaLnBrk="1" hangingPunct="1">
              <a:buFont typeface="Wingdings 2" pitchFamily="18" charset="2"/>
              <a:buChar char=""/>
              <a:defRPr/>
            </a:pPr>
            <a:endParaRPr lang="en-US" sz="1000" dirty="0" smtClean="0"/>
          </a:p>
          <a:p>
            <a:pPr marL="365125" indent="-282575" eaLnBrk="1" hangingPunct="1">
              <a:buFont typeface="Wingdings 2" pitchFamily="18" charset="2"/>
              <a:buChar char=""/>
              <a:defRPr/>
            </a:pPr>
            <a:r>
              <a:rPr lang="en-US" sz="2200" dirty="0" smtClean="0"/>
              <a:t>Nearly </a:t>
            </a:r>
            <a:r>
              <a:rPr lang="en-US" sz="2800" b="1" dirty="0" smtClean="0">
                <a:solidFill>
                  <a:schemeClr val="accent4">
                    <a:lumMod val="50000"/>
                  </a:schemeClr>
                </a:solidFill>
              </a:rPr>
              <a:t>50 million </a:t>
            </a:r>
            <a:r>
              <a:rPr lang="en-US" sz="2200" dirty="0" smtClean="0"/>
              <a:t>women resort to abortion each year, which are often done under unsafe conditions.</a:t>
            </a:r>
          </a:p>
          <a:p>
            <a:pPr marL="365125" indent="-282575" eaLnBrk="1" hangingPunct="1">
              <a:buFont typeface="Wingdings 2" pitchFamily="18" charset="2"/>
              <a:buChar char=""/>
              <a:defRPr/>
            </a:pPr>
            <a:endParaRPr lang="en-US" sz="2800" dirty="0" smtClean="0"/>
          </a:p>
          <a:p>
            <a:pPr marL="365125" indent="-282575" eaLnBrk="1" hangingPunct="1">
              <a:buFont typeface="Wingdings 2" pitchFamily="18" charset="2"/>
              <a:buNone/>
              <a:defRPr/>
            </a:pPr>
            <a:endParaRPr lang="en-US" dirty="0" smtClean="0"/>
          </a:p>
        </p:txBody>
      </p:sp>
      <p:pic>
        <p:nvPicPr>
          <p:cNvPr id="31749" name="Picture 2" descr="http://www.siu.no/var/plain/storage/images/media/images/global_knowledge/no_2_2005/bringing_back_hope_role_model/68561-1-eng-GB/bringing_back_hope_role_model.jpg"/>
          <p:cNvPicPr>
            <a:picLocks noChangeAspect="1" noChangeArrowheads="1"/>
          </p:cNvPicPr>
          <p:nvPr/>
        </p:nvPicPr>
        <p:blipFill>
          <a:blip r:embed="rId3" cstate="print"/>
          <a:srcRect/>
          <a:stretch>
            <a:fillRect/>
          </a:stretch>
        </p:blipFill>
        <p:spPr bwMode="auto">
          <a:xfrm>
            <a:off x="5867400" y="1828800"/>
            <a:ext cx="2438400" cy="3016250"/>
          </a:xfrm>
          <a:prstGeom prst="rect">
            <a:avLst/>
          </a:prstGeom>
          <a:noFill/>
          <a:ln w="0">
            <a:solidFill>
              <a:schemeClr val="tx2"/>
            </a:solidFill>
            <a:miter lim="800000"/>
            <a:headEnd/>
            <a:tailEnd/>
          </a:ln>
        </p:spPr>
      </p:pic>
      <p:sp>
        <p:nvSpPr>
          <p:cNvPr id="6" name="Rectangle 5"/>
          <p:cNvSpPr/>
          <p:nvPr/>
        </p:nvSpPr>
        <p:spPr>
          <a:xfrm>
            <a:off x="5334000" y="5181600"/>
            <a:ext cx="3352800" cy="1200150"/>
          </a:xfrm>
          <a:prstGeom prst="rect">
            <a:avLst/>
          </a:prstGeom>
        </p:spPr>
        <p:txBody>
          <a:bodyPr>
            <a:spAutoFit/>
          </a:bodyPr>
          <a:lstStyle/>
          <a:p>
            <a:pPr>
              <a:defRPr/>
            </a:pPr>
            <a:r>
              <a:rPr lang="en-US" sz="2400" dirty="0">
                <a:solidFill>
                  <a:schemeClr val="accent4">
                    <a:lumMod val="50000"/>
                  </a:schemeClr>
                </a:solidFill>
                <a:latin typeface="+mn-lt"/>
              </a:rPr>
              <a:t>UNSAFE ABORTION</a:t>
            </a:r>
          </a:p>
          <a:p>
            <a:pPr>
              <a:defRPr/>
            </a:pPr>
            <a:r>
              <a:rPr lang="en-US" sz="2400" dirty="0">
                <a:solidFill>
                  <a:schemeClr val="accent4">
                    <a:lumMod val="50000"/>
                  </a:schemeClr>
                </a:solidFill>
                <a:latin typeface="+mn-lt"/>
              </a:rPr>
              <a:t>accounts for </a:t>
            </a:r>
            <a:r>
              <a:rPr lang="en-US" sz="2400" b="1" dirty="0">
                <a:solidFill>
                  <a:schemeClr val="accent4">
                    <a:lumMod val="50000"/>
                  </a:schemeClr>
                </a:solidFill>
                <a:latin typeface="+mn-lt"/>
              </a:rPr>
              <a:t>13% of maternal mortality</a:t>
            </a:r>
          </a:p>
        </p:txBody>
      </p:sp>
    </p:spTree>
    <p:extLst>
      <p:ext uri="{BB962C8B-B14F-4D97-AF65-F5344CB8AC3E}">
        <p14:creationId xmlns:p14="http://schemas.microsoft.com/office/powerpoint/2010/main" val="42124874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a:xfrm>
            <a:off x="1066155" y="690917"/>
            <a:ext cx="6965245" cy="1202485"/>
          </a:xfrm>
        </p:spPr>
        <p:txBody>
          <a:bodyPr/>
          <a:lstStyle/>
          <a:p>
            <a:pPr eaLnBrk="1" hangingPunct="1"/>
            <a:r>
              <a:rPr lang="en-US" sz="3200" dirty="0" smtClean="0"/>
              <a:t>More than half of abortions in </a:t>
            </a:r>
            <a:br>
              <a:rPr lang="en-US" sz="3200" dirty="0" smtClean="0"/>
            </a:br>
            <a:r>
              <a:rPr lang="en-US" sz="3200" dirty="0" smtClean="0"/>
              <a:t>the developing world are unsafe</a:t>
            </a:r>
          </a:p>
        </p:txBody>
      </p:sp>
      <p:graphicFrame>
        <p:nvGraphicFramePr>
          <p:cNvPr id="3074" name="Object 3"/>
          <p:cNvGraphicFramePr>
            <a:graphicFrameLocks noGrp="1" noChangeAspect="1"/>
          </p:cNvGraphicFramePr>
          <p:nvPr>
            <p:ph idx="1"/>
          </p:nvPr>
        </p:nvGraphicFramePr>
        <p:xfrm>
          <a:off x="457200" y="2032132"/>
          <a:ext cx="7620000" cy="3936735"/>
        </p:xfrm>
        <a:graphic>
          <a:graphicData uri="http://schemas.openxmlformats.org/presentationml/2006/ole">
            <mc:AlternateContent xmlns:mc="http://schemas.openxmlformats.org/markup-compatibility/2006">
              <mc:Choice xmlns:v="urn:schemas-microsoft-com:vml" Requires="v">
                <p:oleObj spid="_x0000_s9228" name="Chart" r:id="rId4" imgW="9163151" imgH="4733857" progId="MSGraph.Chart.8">
                  <p:embed followColorScheme="full"/>
                </p:oleObj>
              </mc:Choice>
              <mc:Fallback>
                <p:oleObj name="Chart" r:id="rId4" imgW="9163151" imgH="4733857" progId="MSGraph.Chart.8">
                  <p:embed followColorScheme="full"/>
                  <p:pic>
                    <p:nvPicPr>
                      <p:cNvPr id="0" name=""/>
                      <p:cNvPicPr>
                        <a:picLocks noChangeAspect="1" noChangeArrowheads="1"/>
                      </p:cNvPicPr>
                      <p:nvPr/>
                    </p:nvPicPr>
                    <p:blipFill>
                      <a:blip r:embed="rId5"/>
                      <a:srcRect/>
                      <a:stretch>
                        <a:fillRect/>
                      </a:stretch>
                    </p:blipFill>
                    <p:spPr bwMode="auto">
                      <a:xfrm>
                        <a:off x="457200" y="2032132"/>
                        <a:ext cx="7620000" cy="3936735"/>
                      </a:xfrm>
                      <a:prstGeom prst="rect">
                        <a:avLst/>
                      </a:prstGeom>
                    </p:spPr>
                  </p:pic>
                </p:oleObj>
              </mc:Fallback>
            </mc:AlternateContent>
          </a:graphicData>
        </a:graphic>
      </p:graphicFrame>
      <p:sp>
        <p:nvSpPr>
          <p:cNvPr id="3076" name="Text Box 4"/>
          <p:cNvSpPr txBox="1">
            <a:spLocks noChangeArrowheads="1"/>
          </p:cNvSpPr>
          <p:nvPr/>
        </p:nvSpPr>
        <p:spPr bwMode="auto">
          <a:xfrm>
            <a:off x="2411760" y="1874837"/>
            <a:ext cx="362490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2000" dirty="0"/>
              <a:t>Number of abortions (millions)</a:t>
            </a:r>
          </a:p>
        </p:txBody>
      </p:sp>
      <p:sp>
        <p:nvSpPr>
          <p:cNvPr id="3077" name="Text Box 5"/>
          <p:cNvSpPr txBox="1">
            <a:spLocks noChangeArrowheads="1"/>
          </p:cNvSpPr>
          <p:nvPr/>
        </p:nvSpPr>
        <p:spPr bwMode="auto">
          <a:xfrm>
            <a:off x="2411760" y="6333041"/>
            <a:ext cx="2376264"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1200" dirty="0"/>
              <a:t>Source: Guttmacher Institute</a:t>
            </a:r>
          </a:p>
        </p:txBody>
      </p:sp>
      <p:sp>
        <p:nvSpPr>
          <p:cNvPr id="6" name="Rectangle 5"/>
          <p:cNvSpPr>
            <a:spLocks noChangeArrowheads="1"/>
          </p:cNvSpPr>
          <p:nvPr/>
        </p:nvSpPr>
        <p:spPr bwMode="auto">
          <a:xfrm>
            <a:off x="6489625" y="6557089"/>
            <a:ext cx="176683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sz="1000" dirty="0" smtClean="0"/>
              <a:t>Advocacy for Parliamentarians</a:t>
            </a:r>
            <a:endParaRPr lang="en-GB" sz="1000" dirty="0"/>
          </a:p>
        </p:txBody>
      </p:sp>
      <p:sp>
        <p:nvSpPr>
          <p:cNvPr id="7" name="Rectangle 117"/>
          <p:cNvSpPr>
            <a:spLocks noChangeArrowheads="1"/>
          </p:cNvSpPr>
          <p:nvPr/>
        </p:nvSpPr>
        <p:spPr bwMode="auto">
          <a:xfrm>
            <a:off x="149225" y="6315075"/>
            <a:ext cx="17653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900" b="1" dirty="0">
                <a:solidFill>
                  <a:srgbClr val="511D03"/>
                </a:solidFill>
                <a:latin typeface="Helvetica" pitchFamily="34" charset="0"/>
              </a:rPr>
              <a:t>Addressing Unsafe Abortion </a:t>
            </a:r>
            <a:br>
              <a:rPr lang="en-US" sz="900" b="1" dirty="0">
                <a:solidFill>
                  <a:srgbClr val="511D03"/>
                </a:solidFill>
                <a:latin typeface="Helvetica" pitchFamily="34" charset="0"/>
              </a:rPr>
            </a:br>
            <a:r>
              <a:rPr lang="en-US" sz="900" b="1" dirty="0">
                <a:solidFill>
                  <a:srgbClr val="511D03"/>
                </a:solidFill>
                <a:latin typeface="Helvetica" pitchFamily="34" charset="0"/>
              </a:rPr>
              <a:t>in Africa</a:t>
            </a:r>
          </a:p>
        </p:txBody>
      </p:sp>
    </p:spTree>
    <p:extLst>
      <p:ext uri="{BB962C8B-B14F-4D97-AF65-F5344CB8AC3E}">
        <p14:creationId xmlns:p14="http://schemas.microsoft.com/office/powerpoint/2010/main" val="1333299203"/>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sz="1800" b="1" i="0" u="none" strike="noStrike" kern="1200" baseline="0">
                <a:solidFill>
                  <a:prstClr val="black"/>
                </a:solidFill>
                <a:latin typeface="+mn-lt"/>
                <a:ea typeface="+mn-ea"/>
                <a:cs typeface="+mn-cs"/>
              </a:defRPr>
            </a:pPr>
            <a:r>
              <a:rPr lang="en-US" sz="4000" b="1" dirty="0">
                <a:solidFill>
                  <a:prstClr val="black"/>
                </a:solidFill>
              </a:rPr>
              <a:t>Global Maternal Deaths Estimates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07185503"/>
              </p:ext>
            </p:extLst>
          </p:nvPr>
        </p:nvGraphicFramePr>
        <p:xfrm>
          <a:off x="827584" y="1600200"/>
          <a:ext cx="7632848"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473631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Definition of Unsafe Abortion</a:t>
            </a:r>
            <a:endParaRPr lang="en-GB" dirty="0"/>
          </a:p>
        </p:txBody>
      </p:sp>
      <p:sp>
        <p:nvSpPr>
          <p:cNvPr id="3" name="Content Placeholder 2"/>
          <p:cNvSpPr>
            <a:spLocks noGrp="1"/>
          </p:cNvSpPr>
          <p:nvPr>
            <p:ph idx="1"/>
          </p:nvPr>
        </p:nvSpPr>
        <p:spPr/>
        <p:txBody>
          <a:bodyPr>
            <a:normAutofit/>
          </a:bodyPr>
          <a:lstStyle/>
          <a:p>
            <a:pPr marL="0" indent="0" algn="ctr">
              <a:buNone/>
            </a:pPr>
            <a:r>
              <a:rPr lang="en-GB" sz="3200" dirty="0" smtClean="0"/>
              <a:t>WHO defines unsafe abortion as: </a:t>
            </a:r>
          </a:p>
          <a:p>
            <a:pPr marL="0" indent="0" algn="ctr">
              <a:buNone/>
            </a:pPr>
            <a:r>
              <a:rPr lang="en-GB" sz="3200" b="1" dirty="0" smtClean="0">
                <a:solidFill>
                  <a:srgbClr val="FF0000"/>
                </a:solidFill>
              </a:rPr>
              <a:t>a procedure for the termination of unwanted (intrauterine) pregnancy either by persons lacking the necessary skills or in an environment lacking the minimal medical standards, or both.</a:t>
            </a:r>
            <a:endParaRPr lang="en-GB" sz="3200" b="1" dirty="0">
              <a:solidFill>
                <a:srgbClr val="FF0000"/>
              </a:solidFill>
            </a:endParaRPr>
          </a:p>
        </p:txBody>
      </p:sp>
      <p:sp>
        <p:nvSpPr>
          <p:cNvPr id="4" name="Slide Number Placeholder 3"/>
          <p:cNvSpPr>
            <a:spLocks noGrp="1"/>
          </p:cNvSpPr>
          <p:nvPr>
            <p:ph type="sldNum" sz="quarter" idx="12"/>
          </p:nvPr>
        </p:nvSpPr>
        <p:spPr/>
        <p:txBody>
          <a:bodyPr/>
          <a:lstStyle/>
          <a:p>
            <a:fld id="{A050B71F-DC9E-4347-85B4-8C923B2DE940}" type="slidenum">
              <a:rPr lang="en-GB" smtClean="0"/>
              <a:t>9</a:t>
            </a:fld>
            <a:endParaRPr lang="en-GB" dirty="0"/>
          </a:p>
        </p:txBody>
      </p:sp>
      <p:sp>
        <p:nvSpPr>
          <p:cNvPr id="5" name="Rectangle 4"/>
          <p:cNvSpPr/>
          <p:nvPr/>
        </p:nvSpPr>
        <p:spPr>
          <a:xfrm>
            <a:off x="971600" y="5805264"/>
            <a:ext cx="1535998" cy="253916"/>
          </a:xfrm>
          <a:prstGeom prst="rect">
            <a:avLst/>
          </a:prstGeom>
        </p:spPr>
        <p:txBody>
          <a:bodyPr wrap="none">
            <a:spAutoFit/>
          </a:bodyPr>
          <a:lstStyle/>
          <a:p>
            <a:r>
              <a:rPr lang="en-US" sz="1050" b="1" dirty="0">
                <a:solidFill>
                  <a:srgbClr val="511D03"/>
                </a:solidFill>
                <a:latin typeface="Helvetica" pitchFamily="34" charset="0"/>
              </a:rPr>
              <a:t>NPC Training in MNH</a:t>
            </a:r>
          </a:p>
        </p:txBody>
      </p:sp>
    </p:spTree>
    <p:extLst>
      <p:ext uri="{BB962C8B-B14F-4D97-AF65-F5344CB8AC3E}">
        <p14:creationId xmlns:p14="http://schemas.microsoft.com/office/powerpoint/2010/main" val="248861825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ushpi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1370</TotalTime>
  <Words>4546</Words>
  <Application>Microsoft Office PowerPoint</Application>
  <PresentationFormat>On-screen Show (4:3)</PresentationFormat>
  <Paragraphs>687</Paragraphs>
  <Slides>40</Slides>
  <Notes>40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40</vt:i4>
      </vt:variant>
    </vt:vector>
  </HeadingPairs>
  <TitlesOfParts>
    <vt:vector size="43" baseType="lpstr">
      <vt:lpstr>Pushpin</vt:lpstr>
      <vt:lpstr>Microsoft Excel Chart</vt:lpstr>
      <vt:lpstr>Chart</vt:lpstr>
      <vt:lpstr>Abortion Seminar</vt:lpstr>
      <vt:lpstr>Outline</vt:lpstr>
      <vt:lpstr>Causes of Maternal Mortality</vt:lpstr>
      <vt:lpstr>Causes of Maternal Deaths Worldwide</vt:lpstr>
      <vt:lpstr>Abortion Rates in the World</vt:lpstr>
      <vt:lpstr>Access to contraceptives  and family planning</vt:lpstr>
      <vt:lpstr>More than half of abortions in  the developing world are unsafe</vt:lpstr>
      <vt:lpstr>Global Maternal Deaths Estimates</vt:lpstr>
      <vt:lpstr>Definition of Unsafe Abortion</vt:lpstr>
      <vt:lpstr>Conditions under which abortion may 0ccur</vt:lpstr>
      <vt:lpstr>WHERE SAFE ABORTION IS UNAVAILABLE, WOMEN SEEK UNSAFE ABORTIONS.</vt:lpstr>
      <vt:lpstr>PowerPoint Presentation</vt:lpstr>
      <vt:lpstr>Magnitude Study in Malawi</vt:lpstr>
      <vt:lpstr>Magnitude Study findings</vt:lpstr>
      <vt:lpstr>Epidemiological Evidence of Abortion as a Public Health Problem in Malawi</vt:lpstr>
      <vt:lpstr>PowerPoint Presentation</vt:lpstr>
      <vt:lpstr>Abortion Laws of Africa</vt:lpstr>
      <vt:lpstr>Legal Situation of Abortion in Malawi</vt:lpstr>
      <vt:lpstr>Abortion law and  maternal mortality  in Romania</vt:lpstr>
      <vt:lpstr> Effective interventions for post-abortion care</vt:lpstr>
      <vt:lpstr>Abortion may present as</vt:lpstr>
      <vt:lpstr>Typical complications of unsafe abortion and their frequency of occurrence – Nigeria 2002-2003</vt:lpstr>
      <vt:lpstr>Long-term complications of unsafe abortion</vt:lpstr>
      <vt:lpstr>Abortion Case Fatality Rates</vt:lpstr>
      <vt:lpstr> National Service Guidelines on Management of Abortion</vt:lpstr>
      <vt:lpstr>What Interventions Work? </vt:lpstr>
      <vt:lpstr>PowerPoint Presentation</vt:lpstr>
      <vt:lpstr>PowerPoint Presentation</vt:lpstr>
      <vt:lpstr>1. Management of patient with complications of unsafe abortion</vt:lpstr>
      <vt:lpstr>Life support and general measures</vt:lpstr>
      <vt:lpstr>Manual Vacuum Aspiration</vt:lpstr>
      <vt:lpstr>Preparation for MVA(1)</vt:lpstr>
      <vt:lpstr>Preparation for MVA (2)</vt:lpstr>
      <vt:lpstr>Preparation for MVA (3)</vt:lpstr>
      <vt:lpstr>Procedure for MVA (1)</vt:lpstr>
      <vt:lpstr>Procedure for MVA (3)</vt:lpstr>
      <vt:lpstr>Procedure for MVA (2)</vt:lpstr>
      <vt:lpstr>Post-Procedure Management</vt:lpstr>
      <vt:lpstr>Questions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Abortion Seminar</dc:title>
  <dc:creator>Chisale Mhango</dc:creator>
  <cp:lastModifiedBy>Chisale Mhango</cp:lastModifiedBy>
  <cp:revision>114</cp:revision>
  <dcterms:created xsi:type="dcterms:W3CDTF">2011-04-24T13:35:50Z</dcterms:created>
  <dcterms:modified xsi:type="dcterms:W3CDTF">2011-11-30T07:30:38Z</dcterms:modified>
</cp:coreProperties>
</file>