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1" r:id="rId2"/>
    <p:sldId id="263" r:id="rId3"/>
    <p:sldId id="257" r:id="rId4"/>
    <p:sldId id="266" r:id="rId5"/>
    <p:sldId id="275" r:id="rId6"/>
    <p:sldId id="268" r:id="rId7"/>
    <p:sldId id="276" r:id="rId8"/>
    <p:sldId id="269" r:id="rId9"/>
    <p:sldId id="271" r:id="rId10"/>
    <p:sldId id="272" r:id="rId11"/>
    <p:sldId id="273" r:id="rId12"/>
    <p:sldId id="265" r:id="rId13"/>
    <p:sldId id="274" r:id="rId14"/>
    <p:sldId id="270" r:id="rId15"/>
    <p:sldId id="26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642" y="-78"/>
      </p:cViewPr>
      <p:guideLst>
        <p:guide orient="horz" pos="2160"/>
        <p:guide pos="2880"/>
      </p:guideLst>
    </p:cSldViewPr>
  </p:slideViewPr>
  <p:notesTextViewPr>
    <p:cViewPr>
      <p:scale>
        <a:sx n="1" d="1"/>
        <a:sy n="1" d="1"/>
      </p:scale>
      <p:origin x="0" y="0"/>
    </p:cViewPr>
  </p:notesTextViewPr>
  <p:sorterViewPr>
    <p:cViewPr>
      <p:scale>
        <a:sx n="100" d="100"/>
        <a:sy n="100" d="100"/>
      </p:scale>
      <p:origin x="0" y="3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9C00D9-6F18-4920-8CF1-4395E5B1F4D2}" type="datetimeFigureOut">
              <a:rPr lang="en-GB" smtClean="0"/>
              <a:pPr/>
              <a:t>30/11/2011</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862081-AD85-4EAF-AE87-0FC5672014C7}" type="slidenum">
              <a:rPr lang="en-GB" smtClean="0"/>
              <a:pPr/>
              <a:t>‹#›</a:t>
            </a:fld>
            <a:endParaRPr lang="en-GB" dirty="0"/>
          </a:p>
        </p:txBody>
      </p:sp>
    </p:spTree>
    <p:extLst>
      <p:ext uri="{BB962C8B-B14F-4D97-AF65-F5344CB8AC3E}">
        <p14:creationId xmlns:p14="http://schemas.microsoft.com/office/powerpoint/2010/main" val="352448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t>Globally MgSO4 is </a:t>
            </a:r>
            <a:r>
              <a:rPr lang="en-GB" sz="1800" i="1" dirty="0" smtClean="0"/>
              <a:t>firstline drug in the management of an eclamptic seizure</a:t>
            </a:r>
            <a:r>
              <a:rPr lang="en-GB" sz="1800" baseline="0" dirty="0" smtClean="0"/>
              <a:t> and this presentation is advocacy for its institutionalisation in Malawi to reduce maternal deaths.</a:t>
            </a:r>
            <a:endParaRPr lang="en-GB" sz="1800" dirty="0"/>
          </a:p>
        </p:txBody>
      </p:sp>
      <p:sp>
        <p:nvSpPr>
          <p:cNvPr id="4" name="Slide Number Placeholder 3"/>
          <p:cNvSpPr>
            <a:spLocks noGrp="1"/>
          </p:cNvSpPr>
          <p:nvPr>
            <p:ph type="sldNum" sz="quarter" idx="10"/>
          </p:nvPr>
        </p:nvSpPr>
        <p:spPr/>
        <p:txBody>
          <a:bodyPr/>
          <a:lstStyle/>
          <a:p>
            <a:fld id="{CDAAF2F5-922F-4272-AFCA-212558F90FB0}" type="slidenum">
              <a:rPr lang="en-GB" smtClean="0"/>
              <a:pPr/>
              <a:t>1</a:t>
            </a:fld>
            <a:endParaRPr lang="en-GB" dirty="0"/>
          </a:p>
        </p:txBody>
      </p:sp>
    </p:spTree>
    <p:extLst>
      <p:ext uri="{BB962C8B-B14F-4D97-AF65-F5344CB8AC3E}">
        <p14:creationId xmlns:p14="http://schemas.microsoft.com/office/powerpoint/2010/main" val="8685441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SLIDE</a:t>
            </a:r>
          </a:p>
          <a:p>
            <a:endParaRPr lang="en-GB" sz="1800" dirty="0" smtClean="0"/>
          </a:p>
          <a:p>
            <a:r>
              <a:rPr lang="en-GB" sz="1800" dirty="0" smtClean="0"/>
              <a:t>DHMTs in Malawi must orient all delivery room staff in the use of MgSO4 in the management of PIH.</a:t>
            </a:r>
            <a:endParaRPr lang="en-GB" sz="1800" dirty="0"/>
          </a:p>
        </p:txBody>
      </p:sp>
      <p:sp>
        <p:nvSpPr>
          <p:cNvPr id="4" name="Slide Number Placeholder 3"/>
          <p:cNvSpPr>
            <a:spLocks noGrp="1"/>
          </p:cNvSpPr>
          <p:nvPr>
            <p:ph type="sldNum" sz="quarter" idx="10"/>
          </p:nvPr>
        </p:nvSpPr>
        <p:spPr/>
        <p:txBody>
          <a:bodyPr/>
          <a:lstStyle/>
          <a:p>
            <a:fld id="{A4862081-AD85-4EAF-AE87-0FC5672014C7}" type="slidenum">
              <a:rPr lang="en-GB" smtClean="0"/>
              <a:pPr/>
              <a:t>10</a:t>
            </a:fld>
            <a:endParaRPr lang="en-GB" dirty="0"/>
          </a:p>
        </p:txBody>
      </p:sp>
    </p:spTree>
    <p:extLst>
      <p:ext uri="{BB962C8B-B14F-4D97-AF65-F5344CB8AC3E}">
        <p14:creationId xmlns:p14="http://schemas.microsoft.com/office/powerpoint/2010/main" val="27992482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SLIDE</a:t>
            </a:r>
          </a:p>
          <a:p>
            <a:endParaRPr lang="en-GB" sz="1800" dirty="0" smtClean="0"/>
          </a:p>
          <a:p>
            <a:r>
              <a:rPr lang="en-GB" sz="1800" dirty="0" smtClean="0"/>
              <a:t>While hospitals in developed countries have the luxury of monitoring</a:t>
            </a:r>
            <a:r>
              <a:rPr lang="en-GB" sz="1800" baseline="0" dirty="0" smtClean="0"/>
              <a:t> </a:t>
            </a:r>
            <a:r>
              <a:rPr lang="en-GB" sz="1800" dirty="0" smtClean="0"/>
              <a:t>MgSO4 concentrations in PIH women this is not necessary and the developed countries have very small numbers of PIH compared to tropical countries.</a:t>
            </a:r>
            <a:endParaRPr lang="en-GB" sz="1800" dirty="0"/>
          </a:p>
        </p:txBody>
      </p:sp>
      <p:sp>
        <p:nvSpPr>
          <p:cNvPr id="4" name="Slide Number Placeholder 3"/>
          <p:cNvSpPr>
            <a:spLocks noGrp="1"/>
          </p:cNvSpPr>
          <p:nvPr>
            <p:ph type="sldNum" sz="quarter" idx="10"/>
          </p:nvPr>
        </p:nvSpPr>
        <p:spPr/>
        <p:txBody>
          <a:bodyPr/>
          <a:lstStyle/>
          <a:p>
            <a:fld id="{A4862081-AD85-4EAF-AE87-0FC5672014C7}" type="slidenum">
              <a:rPr lang="en-GB" smtClean="0"/>
              <a:pPr/>
              <a:t>11</a:t>
            </a:fld>
            <a:endParaRPr lang="en-GB" dirty="0"/>
          </a:p>
        </p:txBody>
      </p:sp>
    </p:spTree>
    <p:extLst>
      <p:ext uri="{BB962C8B-B14F-4D97-AF65-F5344CB8AC3E}">
        <p14:creationId xmlns:p14="http://schemas.microsoft.com/office/powerpoint/2010/main" val="18815061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SLIDE</a:t>
            </a:r>
          </a:p>
          <a:p>
            <a:endParaRPr lang="en-GB" sz="1800" dirty="0" smtClean="0"/>
          </a:p>
          <a:p>
            <a:r>
              <a:rPr lang="en-GB" sz="1800" dirty="0" smtClean="0"/>
              <a:t>Despite all the available data that MgSO4 provides a better outcome in the management of severe pre-eclampsia and eclampsia, and despite the fact that it is a cheaper drug, women in Malawi continue to die from eclampsia because that drug is not used.</a:t>
            </a:r>
          </a:p>
          <a:p>
            <a:endParaRPr lang="en-GB" sz="1800" dirty="0" smtClean="0"/>
          </a:p>
          <a:p>
            <a:r>
              <a:rPr lang="en-GB" sz="1800" dirty="0" smtClean="0"/>
              <a:t>Clinical</a:t>
            </a:r>
            <a:r>
              <a:rPr lang="en-GB" sz="1800" baseline="0" dirty="0" smtClean="0"/>
              <a:t> Officers being team leaders in maternity care, should be at the fore front to institutionalise the use of </a:t>
            </a:r>
            <a:r>
              <a:rPr lang="en-GB" sz="1800" dirty="0" smtClean="0"/>
              <a:t>MgSO4 in Malawi.</a:t>
            </a:r>
            <a:endParaRPr lang="en-GB" sz="1800" dirty="0"/>
          </a:p>
        </p:txBody>
      </p:sp>
      <p:sp>
        <p:nvSpPr>
          <p:cNvPr id="4" name="Slide Number Placeholder 3"/>
          <p:cNvSpPr>
            <a:spLocks noGrp="1"/>
          </p:cNvSpPr>
          <p:nvPr>
            <p:ph type="sldNum" sz="quarter" idx="10"/>
          </p:nvPr>
        </p:nvSpPr>
        <p:spPr/>
        <p:txBody>
          <a:bodyPr/>
          <a:lstStyle/>
          <a:p>
            <a:fld id="{A4862081-AD85-4EAF-AE87-0FC5672014C7}" type="slidenum">
              <a:rPr lang="en-GB" smtClean="0"/>
              <a:pPr/>
              <a:t>12</a:t>
            </a:fld>
            <a:endParaRPr lang="en-GB" dirty="0"/>
          </a:p>
        </p:txBody>
      </p:sp>
    </p:spTree>
    <p:extLst>
      <p:ext uri="{BB962C8B-B14F-4D97-AF65-F5344CB8AC3E}">
        <p14:creationId xmlns:p14="http://schemas.microsoft.com/office/powerpoint/2010/main" val="29285077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SLIDE</a:t>
            </a:r>
          </a:p>
          <a:p>
            <a:endParaRPr lang="en-GB" sz="1200" dirty="0" smtClean="0"/>
          </a:p>
          <a:p>
            <a:r>
              <a:rPr lang="en-GB" sz="1800" dirty="0" smtClean="0"/>
              <a:t>It is advised that</a:t>
            </a:r>
            <a:r>
              <a:rPr lang="en-GB" sz="1800" baseline="0" dirty="0" smtClean="0"/>
              <a:t> all delivery rooms must have calcium gluconate; however health centres who do not manage PIH need not stock this drug as they will not need it.</a:t>
            </a:r>
            <a:endParaRPr lang="en-GB" sz="1800" dirty="0"/>
          </a:p>
        </p:txBody>
      </p:sp>
      <p:sp>
        <p:nvSpPr>
          <p:cNvPr id="4" name="Slide Number Placeholder 3"/>
          <p:cNvSpPr>
            <a:spLocks noGrp="1"/>
          </p:cNvSpPr>
          <p:nvPr>
            <p:ph type="sldNum" sz="quarter" idx="10"/>
          </p:nvPr>
        </p:nvSpPr>
        <p:spPr/>
        <p:txBody>
          <a:bodyPr/>
          <a:lstStyle/>
          <a:p>
            <a:fld id="{A4862081-AD85-4EAF-AE87-0FC5672014C7}" type="slidenum">
              <a:rPr lang="en-GB" smtClean="0"/>
              <a:pPr/>
              <a:t>13</a:t>
            </a:fld>
            <a:endParaRPr lang="en-GB" dirty="0"/>
          </a:p>
        </p:txBody>
      </p:sp>
    </p:spTree>
    <p:extLst>
      <p:ext uri="{BB962C8B-B14F-4D97-AF65-F5344CB8AC3E}">
        <p14:creationId xmlns:p14="http://schemas.microsoft.com/office/powerpoint/2010/main" val="8983273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SLIDE</a:t>
            </a:r>
          </a:p>
          <a:p>
            <a:endParaRPr lang="en-GB" sz="1200" dirty="0" smtClean="0"/>
          </a:p>
          <a:p>
            <a:r>
              <a:rPr lang="en-GB" sz="1800" dirty="0" smtClean="0"/>
              <a:t>The management of eclampsia includes use of (1) anticonvulsants, (2) antihypertensives,</a:t>
            </a:r>
            <a:r>
              <a:rPr lang="en-GB" sz="1800" baseline="0" dirty="0" smtClean="0"/>
              <a:t> and (3) pain killers including anaesthetics, all of which can be given in combination as necessary.</a:t>
            </a:r>
            <a:endParaRPr lang="en-GB" sz="1800" dirty="0"/>
          </a:p>
        </p:txBody>
      </p:sp>
      <p:sp>
        <p:nvSpPr>
          <p:cNvPr id="4" name="Slide Number Placeholder 3"/>
          <p:cNvSpPr>
            <a:spLocks noGrp="1"/>
          </p:cNvSpPr>
          <p:nvPr>
            <p:ph type="sldNum" sz="quarter" idx="10"/>
          </p:nvPr>
        </p:nvSpPr>
        <p:spPr/>
        <p:txBody>
          <a:bodyPr/>
          <a:lstStyle/>
          <a:p>
            <a:fld id="{A4862081-AD85-4EAF-AE87-0FC5672014C7}" type="slidenum">
              <a:rPr lang="en-GB" smtClean="0"/>
              <a:pPr/>
              <a:t>14</a:t>
            </a:fld>
            <a:endParaRPr lang="en-GB" dirty="0"/>
          </a:p>
        </p:txBody>
      </p:sp>
    </p:spTree>
    <p:extLst>
      <p:ext uri="{BB962C8B-B14F-4D97-AF65-F5344CB8AC3E}">
        <p14:creationId xmlns:p14="http://schemas.microsoft.com/office/powerpoint/2010/main" val="1376685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smtClean="0"/>
              <a:t>Speaker’s notes:</a:t>
            </a:r>
            <a:endParaRPr lang="en-US" sz="1800" dirty="0" smtClean="0">
              <a:latin typeface="Arial" pitchFamily="34" charset="0"/>
              <a:cs typeface="Arial" pitchFamily="34" charset="0"/>
            </a:endParaRPr>
          </a:p>
        </p:txBody>
      </p:sp>
      <p:sp>
        <p:nvSpPr>
          <p:cNvPr id="4" name="Slide Number Placeholder 3"/>
          <p:cNvSpPr>
            <a:spLocks noGrp="1"/>
          </p:cNvSpPr>
          <p:nvPr>
            <p:ph type="sldNum" sz="quarter" idx="5"/>
          </p:nvPr>
        </p:nvSpPr>
        <p:spPr/>
        <p:txBody>
          <a:bodyPr/>
          <a:lstStyle/>
          <a:p>
            <a:pPr>
              <a:defRPr/>
            </a:pPr>
            <a:fld id="{963F9EC2-3D90-487E-9FF6-AA30C28385FB}" type="slidenum">
              <a:rPr lang="en-US" smtClean="0"/>
              <a:pPr>
                <a:defRPr/>
              </a:pPr>
              <a:t>15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effectLst/>
                <a:latin typeface="+mn-lt"/>
                <a:ea typeface="+mn-ea"/>
                <a:cs typeface="+mn-cs"/>
              </a:rPr>
              <a:t>Pharmacotherapy goals are to reduce morbidity, prevent complications, and correct eclampsia.</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effectLst/>
                <a:latin typeface="+mn-lt"/>
                <a:ea typeface="+mn-ea"/>
                <a:cs typeface="+mn-cs"/>
              </a:rPr>
              <a:t>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effectLst/>
                <a:latin typeface="+mn-lt"/>
                <a:ea typeface="+mn-ea"/>
                <a:cs typeface="+mn-cs"/>
              </a:rPr>
              <a:t>Control of hypertension is essential to prevent further morbidity or possible mortality. The most commonly used antihypertensive agents are hydralazine, labetalol, and nifedipine.</a:t>
            </a:r>
            <a:endParaRPr lang="en-GB" sz="1800" b="1" dirty="0" smtClean="0"/>
          </a:p>
        </p:txBody>
      </p:sp>
      <p:sp>
        <p:nvSpPr>
          <p:cNvPr id="4" name="Slide Number Placeholder 3"/>
          <p:cNvSpPr>
            <a:spLocks noGrp="1"/>
          </p:cNvSpPr>
          <p:nvPr>
            <p:ph type="sldNum" sz="quarter" idx="10"/>
          </p:nvPr>
        </p:nvSpPr>
        <p:spPr/>
        <p:txBody>
          <a:bodyPr/>
          <a:lstStyle/>
          <a:p>
            <a:fld id="{A4862081-AD85-4EAF-AE87-0FC5672014C7}" type="slidenum">
              <a:rPr lang="en-GB" smtClean="0"/>
              <a:pPr/>
              <a:t>2</a:t>
            </a:fld>
            <a:endParaRPr lang="en-GB" dirty="0"/>
          </a:p>
        </p:txBody>
      </p:sp>
    </p:spTree>
    <p:extLst>
      <p:ext uri="{BB962C8B-B14F-4D97-AF65-F5344CB8AC3E}">
        <p14:creationId xmlns:p14="http://schemas.microsoft.com/office/powerpoint/2010/main" val="3321000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SLIDE</a:t>
            </a:r>
          </a:p>
          <a:p>
            <a:endParaRPr lang="en-GB" sz="1800" dirty="0" smtClean="0"/>
          </a:p>
          <a:p>
            <a:r>
              <a:rPr lang="en-GB" sz="1800" dirty="0" smtClean="0"/>
              <a:t>The review consisted of 19 randomized, controlled trials, five retrospective studies and eight observational reports published in English between 1966 and February 1998. The review also concluded that more research is needed on whether MgSO4 is effective for women with mild pre-eclampsia and gestational high blood pressure.</a:t>
            </a:r>
          </a:p>
          <a:p>
            <a:endParaRPr lang="en-GB" sz="1200" dirty="0" smtClean="0"/>
          </a:p>
          <a:p>
            <a:r>
              <a:rPr lang="en-GB" sz="1800" dirty="0" smtClean="0"/>
              <a:t>Use of MgSO4</a:t>
            </a:r>
            <a:r>
              <a:rPr lang="en-GB" sz="1800" baseline="0" dirty="0" smtClean="0"/>
              <a:t> to treat premature labour is not recommended in Malawi as there are better uterine muscle relaxers.</a:t>
            </a:r>
            <a:endParaRPr lang="en-GB" sz="1800" dirty="0"/>
          </a:p>
        </p:txBody>
      </p:sp>
      <p:sp>
        <p:nvSpPr>
          <p:cNvPr id="4" name="Slide Number Placeholder 3"/>
          <p:cNvSpPr>
            <a:spLocks noGrp="1"/>
          </p:cNvSpPr>
          <p:nvPr>
            <p:ph type="sldNum" sz="quarter" idx="10"/>
          </p:nvPr>
        </p:nvSpPr>
        <p:spPr/>
        <p:txBody>
          <a:bodyPr/>
          <a:lstStyle/>
          <a:p>
            <a:fld id="{A4862081-AD85-4EAF-AE87-0FC5672014C7}" type="slidenum">
              <a:rPr lang="en-GB" smtClean="0"/>
              <a:pPr/>
              <a:t>3</a:t>
            </a:fld>
            <a:endParaRPr lang="en-GB" dirty="0"/>
          </a:p>
        </p:txBody>
      </p:sp>
    </p:spTree>
    <p:extLst>
      <p:ext uri="{BB962C8B-B14F-4D97-AF65-F5344CB8AC3E}">
        <p14:creationId xmlns:p14="http://schemas.microsoft.com/office/powerpoint/2010/main" val="2592431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The policy in Malawi is that all cases of</a:t>
            </a:r>
            <a:r>
              <a:rPr lang="en-GB" sz="1800" baseline="0" dirty="0" smtClean="0"/>
              <a:t> PIH should be managed in hospital. </a:t>
            </a:r>
          </a:p>
          <a:p>
            <a:endParaRPr lang="en-GB" sz="1800" baseline="0" dirty="0" smtClean="0"/>
          </a:p>
          <a:p>
            <a:r>
              <a:rPr lang="en-GB" sz="1800" baseline="0" dirty="0" smtClean="0"/>
              <a:t>Eclampsia is the most important cause of maternal deaths in PIH and to reduce mortality and morbidity from PIH the national policy is that all patients at risk of developing PIH and those who develop PIH during antenatal period must be referred to the hospital for ANC follow up and for delivery.</a:t>
            </a:r>
          </a:p>
        </p:txBody>
      </p:sp>
      <p:sp>
        <p:nvSpPr>
          <p:cNvPr id="4" name="Slide Number Placeholder 3"/>
          <p:cNvSpPr>
            <a:spLocks noGrp="1"/>
          </p:cNvSpPr>
          <p:nvPr>
            <p:ph type="sldNum" sz="quarter" idx="10"/>
          </p:nvPr>
        </p:nvSpPr>
        <p:spPr/>
        <p:txBody>
          <a:bodyPr/>
          <a:lstStyle/>
          <a:p>
            <a:fld id="{A4862081-AD85-4EAF-AE87-0FC5672014C7}" type="slidenum">
              <a:rPr lang="en-GB" smtClean="0"/>
              <a:pPr/>
              <a:t>4</a:t>
            </a:fld>
            <a:endParaRPr lang="en-GB" dirty="0"/>
          </a:p>
        </p:txBody>
      </p:sp>
    </p:spTree>
    <p:extLst>
      <p:ext uri="{BB962C8B-B14F-4D97-AF65-F5344CB8AC3E}">
        <p14:creationId xmlns:p14="http://schemas.microsoft.com/office/powerpoint/2010/main" val="2190811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862081-AD85-4EAF-AE87-0FC5672014C7}" type="slidenum">
              <a:rPr lang="en-GB" smtClean="0"/>
              <a:pPr/>
              <a:t>5</a:t>
            </a:fld>
            <a:endParaRPr lang="en-GB" dirty="0"/>
          </a:p>
        </p:txBody>
      </p:sp>
    </p:spTree>
    <p:extLst>
      <p:ext uri="{BB962C8B-B14F-4D97-AF65-F5344CB8AC3E}">
        <p14:creationId xmlns:p14="http://schemas.microsoft.com/office/powerpoint/2010/main" val="35558838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Speaker’s notes: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effectLst/>
                <a:latin typeface="+mn-lt"/>
                <a:ea typeface="+mn-ea"/>
                <a:cs typeface="+mn-cs"/>
              </a:rPr>
              <a:t>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effectLst/>
                <a:latin typeface="+mn-lt"/>
                <a:ea typeface="+mn-ea"/>
                <a:cs typeface="+mn-cs"/>
              </a:rPr>
              <a:t>At health </a:t>
            </a:r>
            <a:r>
              <a:rPr lang="en-GB" sz="1800" kern="1200" baseline="0" dirty="0" smtClean="0">
                <a:solidFill>
                  <a:schemeClr val="tx1"/>
                </a:solidFill>
                <a:effectLst/>
                <a:latin typeface="+mn-lt"/>
                <a:ea typeface="+mn-ea"/>
                <a:cs typeface="+mn-cs"/>
              </a:rPr>
              <a:t>blood for HB and Xmatch may be taken to accompany the patient to the hospital.</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baseline="0" dirty="0" smtClean="0">
                <a:solidFill>
                  <a:schemeClr val="tx1"/>
                </a:solidFill>
                <a:effectLst/>
                <a:latin typeface="+mn-lt"/>
                <a:ea typeface="+mn-ea"/>
                <a:cs typeface="+mn-cs"/>
              </a:rPr>
              <a:t>In the hospital </a:t>
            </a:r>
            <a:r>
              <a:rPr lang="en-GB" sz="1800" kern="1200" dirty="0" smtClean="0">
                <a:solidFill>
                  <a:schemeClr val="tx1"/>
                </a:solidFill>
                <a:effectLst/>
                <a:latin typeface="+mn-lt"/>
                <a:ea typeface="+mn-ea"/>
                <a:cs typeface="+mn-cs"/>
              </a:rPr>
              <a:t>Benzodiazepine or phenytoin {or diazepam (Valium), 5-10 mg IV slowly} can be used for seizures that are not responsive to </a:t>
            </a:r>
            <a:r>
              <a:rPr lang="en-GB" sz="1800" dirty="0" smtClean="0"/>
              <a:t>MgSO4</a:t>
            </a:r>
            <a:r>
              <a:rPr lang="en-GB" sz="1800" kern="1200" dirty="0" smtClean="0">
                <a:solidFill>
                  <a:schemeClr val="tx1"/>
                </a:solidFill>
                <a:effectLst/>
                <a:latin typeface="+mn-lt"/>
                <a:ea typeface="+mn-ea"/>
                <a:cs typeface="+mn-cs"/>
              </a:rPr>
              <a:t>. I</a:t>
            </a:r>
            <a:r>
              <a:rPr lang="en-GB" sz="1800" kern="1200" baseline="0" dirty="0" smtClean="0">
                <a:solidFill>
                  <a:schemeClr val="tx1"/>
                </a:solidFill>
                <a:effectLst/>
                <a:latin typeface="+mn-lt"/>
                <a:ea typeface="+mn-ea"/>
                <a:cs typeface="+mn-cs"/>
              </a:rPr>
              <a:t>n principle however a</a:t>
            </a:r>
            <a:r>
              <a:rPr lang="en-GB" sz="1800" kern="1200" dirty="0" smtClean="0">
                <a:solidFill>
                  <a:schemeClr val="tx1"/>
                </a:solidFill>
                <a:effectLst/>
                <a:latin typeface="+mn-lt"/>
                <a:ea typeface="+mn-ea"/>
                <a:cs typeface="+mn-cs"/>
              </a:rPr>
              <a:t>void the use of multiple agents to</a:t>
            </a:r>
            <a:r>
              <a:rPr lang="en-GB" sz="1800" kern="1200" baseline="0" dirty="0" smtClean="0">
                <a:solidFill>
                  <a:schemeClr val="tx1"/>
                </a:solidFill>
                <a:effectLst/>
                <a:latin typeface="+mn-lt"/>
                <a:ea typeface="+mn-ea"/>
                <a:cs typeface="+mn-cs"/>
              </a:rPr>
              <a:t> </a:t>
            </a:r>
            <a:r>
              <a:rPr lang="en-GB" sz="1800" kern="1200" dirty="0" smtClean="0">
                <a:solidFill>
                  <a:schemeClr val="tx1"/>
                </a:solidFill>
                <a:effectLst/>
                <a:latin typeface="+mn-lt"/>
                <a:ea typeface="+mn-ea"/>
                <a:cs typeface="+mn-cs"/>
              </a:rPr>
              <a:t>abate eclamptic seizures, unless necessary.</a:t>
            </a:r>
          </a:p>
        </p:txBody>
      </p:sp>
      <p:sp>
        <p:nvSpPr>
          <p:cNvPr id="4" name="Slide Number Placeholder 3"/>
          <p:cNvSpPr>
            <a:spLocks noGrp="1"/>
          </p:cNvSpPr>
          <p:nvPr>
            <p:ph type="sldNum" sz="quarter" idx="10"/>
          </p:nvPr>
        </p:nvSpPr>
        <p:spPr/>
        <p:txBody>
          <a:bodyPr/>
          <a:lstStyle/>
          <a:p>
            <a:fld id="{A4862081-AD85-4EAF-AE87-0FC5672014C7}" type="slidenum">
              <a:rPr lang="en-GB" smtClean="0"/>
              <a:pPr/>
              <a:t>6</a:t>
            </a:fld>
            <a:endParaRPr lang="en-GB" dirty="0"/>
          </a:p>
        </p:txBody>
      </p:sp>
    </p:spTree>
    <p:extLst>
      <p:ext uri="{BB962C8B-B14F-4D97-AF65-F5344CB8AC3E}">
        <p14:creationId xmlns:p14="http://schemas.microsoft.com/office/powerpoint/2010/main" val="3670942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You</a:t>
            </a:r>
            <a:r>
              <a:rPr lang="en-GB" sz="1800" baseline="0" dirty="0" smtClean="0"/>
              <a:t> need both 20% and 50% solutions on the ward.</a:t>
            </a:r>
            <a:endParaRPr lang="en-GB" sz="1800" dirty="0"/>
          </a:p>
        </p:txBody>
      </p:sp>
      <p:sp>
        <p:nvSpPr>
          <p:cNvPr id="4" name="Slide Number Placeholder 3"/>
          <p:cNvSpPr>
            <a:spLocks noGrp="1"/>
          </p:cNvSpPr>
          <p:nvPr>
            <p:ph type="sldNum" sz="quarter" idx="10"/>
          </p:nvPr>
        </p:nvSpPr>
        <p:spPr/>
        <p:txBody>
          <a:bodyPr/>
          <a:lstStyle/>
          <a:p>
            <a:fld id="{A4862081-AD85-4EAF-AE87-0FC5672014C7}" type="slidenum">
              <a:rPr lang="en-GB" smtClean="0"/>
              <a:pPr/>
              <a:t>7</a:t>
            </a:fld>
            <a:endParaRPr lang="en-GB" dirty="0"/>
          </a:p>
        </p:txBody>
      </p:sp>
    </p:spTree>
    <p:extLst>
      <p:ext uri="{BB962C8B-B14F-4D97-AF65-F5344CB8AC3E}">
        <p14:creationId xmlns:p14="http://schemas.microsoft.com/office/powerpoint/2010/main" val="31190638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SLIDE</a:t>
            </a:r>
          </a:p>
          <a:p>
            <a:endParaRPr lang="en-GB" sz="1800" dirty="0" smtClean="0"/>
          </a:p>
          <a:p>
            <a:r>
              <a:rPr lang="en-GB" sz="1800" dirty="0" smtClean="0"/>
              <a:t>NB IV MgSO4 offers better control of eclampsia</a:t>
            </a:r>
            <a:r>
              <a:rPr lang="en-GB" sz="1800" baseline="0" dirty="0" smtClean="0"/>
              <a:t> but it must be administered in places where there is good monitoring of the patient such as on the high dependence room in the labour ward.</a:t>
            </a:r>
            <a:endParaRPr lang="en-GB" sz="1800" dirty="0"/>
          </a:p>
        </p:txBody>
      </p:sp>
      <p:sp>
        <p:nvSpPr>
          <p:cNvPr id="4" name="Slide Number Placeholder 3"/>
          <p:cNvSpPr>
            <a:spLocks noGrp="1"/>
          </p:cNvSpPr>
          <p:nvPr>
            <p:ph type="sldNum" sz="quarter" idx="10"/>
          </p:nvPr>
        </p:nvSpPr>
        <p:spPr/>
        <p:txBody>
          <a:bodyPr/>
          <a:lstStyle/>
          <a:p>
            <a:fld id="{A4862081-AD85-4EAF-AE87-0FC5672014C7}" type="slidenum">
              <a:rPr lang="en-GB" smtClean="0"/>
              <a:pPr/>
              <a:t>8</a:t>
            </a:fld>
            <a:endParaRPr lang="en-GB" dirty="0"/>
          </a:p>
        </p:txBody>
      </p:sp>
    </p:spTree>
    <p:extLst>
      <p:ext uri="{BB962C8B-B14F-4D97-AF65-F5344CB8AC3E}">
        <p14:creationId xmlns:p14="http://schemas.microsoft.com/office/powerpoint/2010/main" val="2641982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SLIDE</a:t>
            </a:r>
          </a:p>
          <a:p>
            <a:endParaRPr lang="en-GB" sz="1800" dirty="0" smtClean="0"/>
          </a:p>
          <a:p>
            <a:r>
              <a:rPr lang="en-GB" sz="1800" dirty="0" smtClean="0"/>
              <a:t>Fear of the side-effects of MgSO4 is the major factor in the many PIH</a:t>
            </a:r>
            <a:r>
              <a:rPr lang="en-GB" sz="1800" baseline="0" dirty="0" smtClean="0"/>
              <a:t> related maternal deaths in this country. This fear is unfounded.</a:t>
            </a:r>
            <a:r>
              <a:rPr lang="en-GB" sz="1800" dirty="0" smtClean="0"/>
              <a:t> </a:t>
            </a:r>
            <a:endParaRPr lang="en-GB" sz="1800" dirty="0"/>
          </a:p>
        </p:txBody>
      </p:sp>
      <p:sp>
        <p:nvSpPr>
          <p:cNvPr id="4" name="Slide Number Placeholder 3"/>
          <p:cNvSpPr>
            <a:spLocks noGrp="1"/>
          </p:cNvSpPr>
          <p:nvPr>
            <p:ph type="sldNum" sz="quarter" idx="10"/>
          </p:nvPr>
        </p:nvSpPr>
        <p:spPr/>
        <p:txBody>
          <a:bodyPr/>
          <a:lstStyle/>
          <a:p>
            <a:fld id="{A4862081-AD85-4EAF-AE87-0FC5672014C7}" type="slidenum">
              <a:rPr lang="en-GB" smtClean="0"/>
              <a:pPr/>
              <a:t>9</a:t>
            </a:fld>
            <a:endParaRPr lang="en-GB" dirty="0"/>
          </a:p>
        </p:txBody>
      </p:sp>
    </p:spTree>
    <p:extLst>
      <p:ext uri="{BB962C8B-B14F-4D97-AF65-F5344CB8AC3E}">
        <p14:creationId xmlns:p14="http://schemas.microsoft.com/office/powerpoint/2010/main" val="27992482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4F097CE-DABA-496A-A655-0AF7A2A8EBFA}" type="datetime1">
              <a:rPr lang="en-GB" smtClean="0"/>
              <a:pPr/>
              <a:t>30/11/2011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ECF7BD2-0B53-44D1-A7EE-BE5193EEBC7B}" type="slidenum">
              <a:rPr lang="en-GB" smtClean="0"/>
              <a:pPr/>
              <a:t>‹#›</a:t>
            </a:fld>
            <a:endParaRPr lang="en-GB" dirty="0"/>
          </a:p>
        </p:txBody>
      </p:sp>
    </p:spTree>
    <p:extLst>
      <p:ext uri="{BB962C8B-B14F-4D97-AF65-F5344CB8AC3E}">
        <p14:creationId xmlns:p14="http://schemas.microsoft.com/office/powerpoint/2010/main" val="4025332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DD8E148-7184-4738-8760-37DBC4989605}" type="datetime1">
              <a:rPr lang="en-GB" smtClean="0"/>
              <a:pPr/>
              <a:t>30/11/2011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ECF7BD2-0B53-44D1-A7EE-BE5193EEBC7B}" type="slidenum">
              <a:rPr lang="en-GB" smtClean="0"/>
              <a:pPr/>
              <a:t>‹#›</a:t>
            </a:fld>
            <a:endParaRPr lang="en-GB" dirty="0"/>
          </a:p>
        </p:txBody>
      </p:sp>
    </p:spTree>
    <p:extLst>
      <p:ext uri="{BB962C8B-B14F-4D97-AF65-F5344CB8AC3E}">
        <p14:creationId xmlns:p14="http://schemas.microsoft.com/office/powerpoint/2010/main" val="907192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4F472E9-28CB-4423-8DF3-2AF83F90AB2E}" type="datetime1">
              <a:rPr lang="en-GB" smtClean="0"/>
              <a:pPr/>
              <a:t>30/11/2011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ECF7BD2-0B53-44D1-A7EE-BE5193EEBC7B}" type="slidenum">
              <a:rPr lang="en-GB" smtClean="0"/>
              <a:pPr/>
              <a:t>‹#›</a:t>
            </a:fld>
            <a:endParaRPr lang="en-GB" dirty="0"/>
          </a:p>
        </p:txBody>
      </p:sp>
    </p:spTree>
    <p:extLst>
      <p:ext uri="{BB962C8B-B14F-4D97-AF65-F5344CB8AC3E}">
        <p14:creationId xmlns:p14="http://schemas.microsoft.com/office/powerpoint/2010/main" val="3438063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AD70894-6C01-41F7-A8F9-0276FAB1AF8E}" type="datetime1">
              <a:rPr lang="en-GB" smtClean="0"/>
              <a:pPr/>
              <a:t>30/11/2011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ECF7BD2-0B53-44D1-A7EE-BE5193EEBC7B}" type="slidenum">
              <a:rPr lang="en-GB" smtClean="0"/>
              <a:pPr/>
              <a:t>‹#›</a:t>
            </a:fld>
            <a:endParaRPr lang="en-GB" dirty="0"/>
          </a:p>
        </p:txBody>
      </p:sp>
    </p:spTree>
    <p:extLst>
      <p:ext uri="{BB962C8B-B14F-4D97-AF65-F5344CB8AC3E}">
        <p14:creationId xmlns:p14="http://schemas.microsoft.com/office/powerpoint/2010/main" val="3020465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2519E7-49A5-4289-A723-E4A60D5231AC}" type="datetime1">
              <a:rPr lang="en-GB" smtClean="0"/>
              <a:pPr/>
              <a:t>30/11/2011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ECF7BD2-0B53-44D1-A7EE-BE5193EEBC7B}" type="slidenum">
              <a:rPr lang="en-GB" smtClean="0"/>
              <a:pPr/>
              <a:t>‹#›</a:t>
            </a:fld>
            <a:endParaRPr lang="en-GB" dirty="0"/>
          </a:p>
        </p:txBody>
      </p:sp>
    </p:spTree>
    <p:extLst>
      <p:ext uri="{BB962C8B-B14F-4D97-AF65-F5344CB8AC3E}">
        <p14:creationId xmlns:p14="http://schemas.microsoft.com/office/powerpoint/2010/main" val="822945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B3E73CC-7E8F-49C6-BB8E-98CEA644A09A}" type="datetime1">
              <a:rPr lang="en-GB" smtClean="0"/>
              <a:pPr/>
              <a:t>30/11/2011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ECF7BD2-0B53-44D1-A7EE-BE5193EEBC7B}" type="slidenum">
              <a:rPr lang="en-GB" smtClean="0"/>
              <a:pPr/>
              <a:t>‹#›</a:t>
            </a:fld>
            <a:endParaRPr lang="en-GB" dirty="0"/>
          </a:p>
        </p:txBody>
      </p:sp>
    </p:spTree>
    <p:extLst>
      <p:ext uri="{BB962C8B-B14F-4D97-AF65-F5344CB8AC3E}">
        <p14:creationId xmlns:p14="http://schemas.microsoft.com/office/powerpoint/2010/main" val="1820521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B81EB8D-411A-4398-9FAE-445E2C3FD6C6}" type="datetime1">
              <a:rPr lang="en-GB" smtClean="0"/>
              <a:pPr/>
              <a:t>30/11/2011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3ECF7BD2-0B53-44D1-A7EE-BE5193EEBC7B}" type="slidenum">
              <a:rPr lang="en-GB" smtClean="0"/>
              <a:pPr/>
              <a:t>‹#›</a:t>
            </a:fld>
            <a:endParaRPr lang="en-GB" dirty="0"/>
          </a:p>
        </p:txBody>
      </p:sp>
    </p:spTree>
    <p:extLst>
      <p:ext uri="{BB962C8B-B14F-4D97-AF65-F5344CB8AC3E}">
        <p14:creationId xmlns:p14="http://schemas.microsoft.com/office/powerpoint/2010/main" val="916769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B258FCC-CCB6-4358-A69A-050E50BB7981}" type="datetime1">
              <a:rPr lang="en-GB" smtClean="0"/>
              <a:pPr/>
              <a:t>30/11/2011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3ECF7BD2-0B53-44D1-A7EE-BE5193EEBC7B}" type="slidenum">
              <a:rPr lang="en-GB" smtClean="0"/>
              <a:pPr/>
              <a:t>‹#›</a:t>
            </a:fld>
            <a:endParaRPr lang="en-GB" dirty="0"/>
          </a:p>
        </p:txBody>
      </p:sp>
    </p:spTree>
    <p:extLst>
      <p:ext uri="{BB962C8B-B14F-4D97-AF65-F5344CB8AC3E}">
        <p14:creationId xmlns:p14="http://schemas.microsoft.com/office/powerpoint/2010/main" val="3320714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73543A-AB12-46C5-A0F6-156FCAD8F9BC}" type="datetime1">
              <a:rPr lang="en-GB" smtClean="0"/>
              <a:pPr/>
              <a:t>30/11/2011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3ECF7BD2-0B53-44D1-A7EE-BE5193EEBC7B}" type="slidenum">
              <a:rPr lang="en-GB" smtClean="0"/>
              <a:pPr/>
              <a:t>‹#›</a:t>
            </a:fld>
            <a:endParaRPr lang="en-GB" dirty="0"/>
          </a:p>
        </p:txBody>
      </p:sp>
    </p:spTree>
    <p:extLst>
      <p:ext uri="{BB962C8B-B14F-4D97-AF65-F5344CB8AC3E}">
        <p14:creationId xmlns:p14="http://schemas.microsoft.com/office/powerpoint/2010/main" val="2387735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8F475F-5A20-4EBB-A8C7-44C4F118612E}" type="datetime1">
              <a:rPr lang="en-GB" smtClean="0"/>
              <a:pPr/>
              <a:t>30/11/2011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ECF7BD2-0B53-44D1-A7EE-BE5193EEBC7B}" type="slidenum">
              <a:rPr lang="en-GB" smtClean="0"/>
              <a:pPr/>
              <a:t>‹#›</a:t>
            </a:fld>
            <a:endParaRPr lang="en-GB" dirty="0"/>
          </a:p>
        </p:txBody>
      </p:sp>
    </p:spTree>
    <p:extLst>
      <p:ext uri="{BB962C8B-B14F-4D97-AF65-F5344CB8AC3E}">
        <p14:creationId xmlns:p14="http://schemas.microsoft.com/office/powerpoint/2010/main" val="1812013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E34F1D-9397-4D80-A4A1-40E485BAF4CD}" type="datetime1">
              <a:rPr lang="en-GB" smtClean="0"/>
              <a:pPr/>
              <a:t>30/11/2011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ECF7BD2-0B53-44D1-A7EE-BE5193EEBC7B}" type="slidenum">
              <a:rPr lang="en-GB" smtClean="0"/>
              <a:pPr/>
              <a:t>‹#›</a:t>
            </a:fld>
            <a:endParaRPr lang="en-GB" dirty="0"/>
          </a:p>
        </p:txBody>
      </p:sp>
    </p:spTree>
    <p:extLst>
      <p:ext uri="{BB962C8B-B14F-4D97-AF65-F5344CB8AC3E}">
        <p14:creationId xmlns:p14="http://schemas.microsoft.com/office/powerpoint/2010/main" val="3772283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34F08B-7BB9-4B7D-98AB-5FE0EAB54173}" type="datetime1">
              <a:rPr lang="en-GB" smtClean="0"/>
              <a:pPr/>
              <a:t>30/11/2011</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CF7BD2-0B53-44D1-A7EE-BE5193EEBC7B}" type="slidenum">
              <a:rPr lang="en-GB" smtClean="0"/>
              <a:pPr/>
              <a:t>‹#›</a:t>
            </a:fld>
            <a:endParaRPr lang="en-GB" dirty="0"/>
          </a:p>
        </p:txBody>
      </p:sp>
    </p:spTree>
    <p:extLst>
      <p:ext uri="{BB962C8B-B14F-4D97-AF65-F5344CB8AC3E}">
        <p14:creationId xmlns:p14="http://schemas.microsoft.com/office/powerpoint/2010/main" val="9086702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2.gi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332656"/>
            <a:ext cx="7772400" cy="2592288"/>
          </a:xfrm>
        </p:spPr>
        <p:txBody>
          <a:bodyPr>
            <a:normAutofit fontScale="90000"/>
          </a:bodyPr>
          <a:lstStyle/>
          <a:p>
            <a:r>
              <a:rPr lang="en-GB" sz="5300" b="1" i="1" dirty="0"/>
              <a:t>Magnesium </a:t>
            </a:r>
            <a:r>
              <a:rPr lang="en-GB" sz="5300" b="1" i="1" dirty="0" smtClean="0"/>
              <a:t>sulphate in the Management of Eclampsia in Malawi</a:t>
            </a:r>
            <a:r>
              <a:rPr lang="en-GB" dirty="0"/>
              <a:t/>
            </a:r>
            <a:br>
              <a:rPr lang="en-GB" dirty="0"/>
            </a:br>
            <a:endParaRPr lang="en-GB" dirty="0"/>
          </a:p>
        </p:txBody>
      </p:sp>
      <p:sp>
        <p:nvSpPr>
          <p:cNvPr id="3" name="Subtitle 2"/>
          <p:cNvSpPr>
            <a:spLocks noGrp="1"/>
          </p:cNvSpPr>
          <p:nvPr>
            <p:ph type="subTitle" idx="1"/>
          </p:nvPr>
        </p:nvSpPr>
        <p:spPr>
          <a:xfrm>
            <a:off x="1331640" y="4941168"/>
            <a:ext cx="6400800" cy="720080"/>
          </a:xfrm>
        </p:spPr>
        <p:txBody>
          <a:bodyPr/>
          <a:lstStyle/>
          <a:p>
            <a:r>
              <a:rPr lang="en-GB" dirty="0" smtClean="0"/>
              <a:t>Dr. Chisale Mhango FRCOG</a:t>
            </a:r>
            <a:endParaRPr lang="en-GB" dirty="0"/>
          </a:p>
        </p:txBody>
      </p:sp>
      <p:sp>
        <p:nvSpPr>
          <p:cNvPr id="4" name="Slide Number Placeholder 3"/>
          <p:cNvSpPr>
            <a:spLocks noGrp="1"/>
          </p:cNvSpPr>
          <p:nvPr>
            <p:ph type="sldNum" sz="quarter" idx="12"/>
          </p:nvPr>
        </p:nvSpPr>
        <p:spPr/>
        <p:txBody>
          <a:bodyPr/>
          <a:lstStyle/>
          <a:p>
            <a:fld id="{3ECF7BD2-0B53-44D1-A7EE-BE5193EEBC7B}" type="slidenum">
              <a:rPr lang="en-GB" smtClean="0"/>
              <a:pPr/>
              <a:t>1</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251520" y="6265894"/>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spTree>
    <p:extLst>
      <p:ext uri="{BB962C8B-B14F-4D97-AF65-F5344CB8AC3E}">
        <p14:creationId xmlns:p14="http://schemas.microsoft.com/office/powerpoint/2010/main" val="41814111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2. Is Magnesium sulphate dangerous?</a:t>
            </a:r>
            <a:endParaRPr lang="en-GB" dirty="0"/>
          </a:p>
        </p:txBody>
      </p:sp>
      <p:sp>
        <p:nvSpPr>
          <p:cNvPr id="3" name="Content Placeholder 2"/>
          <p:cNvSpPr>
            <a:spLocks noGrp="1"/>
          </p:cNvSpPr>
          <p:nvPr>
            <p:ph idx="1"/>
          </p:nvPr>
        </p:nvSpPr>
        <p:spPr/>
        <p:txBody>
          <a:bodyPr>
            <a:normAutofit/>
          </a:bodyPr>
          <a:lstStyle/>
          <a:p>
            <a:r>
              <a:rPr lang="en-GB" dirty="0"/>
              <a:t>MgSO4 toxicity is rare when </a:t>
            </a:r>
            <a:r>
              <a:rPr lang="en-GB" dirty="0" smtClean="0"/>
              <a:t>it </a:t>
            </a:r>
            <a:r>
              <a:rPr lang="en-GB" dirty="0"/>
              <a:t>is carefully administered and monitored</a:t>
            </a:r>
            <a:r>
              <a:rPr lang="en-GB" dirty="0" smtClean="0"/>
              <a:t>.</a:t>
            </a:r>
          </a:p>
          <a:p>
            <a:r>
              <a:rPr lang="en-GB" dirty="0" smtClean="0"/>
              <a:t>Studies show that the </a:t>
            </a:r>
            <a:r>
              <a:rPr lang="en-GB" dirty="0"/>
              <a:t>benefits of </a:t>
            </a:r>
            <a:r>
              <a:rPr lang="en-GB" dirty="0" smtClean="0"/>
              <a:t>MgSO4 may </a:t>
            </a:r>
            <a:r>
              <a:rPr lang="en-GB" dirty="0"/>
              <a:t>outweigh the risks to her and to her baby</a:t>
            </a:r>
            <a:r>
              <a:rPr lang="en-GB" dirty="0" smtClean="0"/>
              <a:t>.</a:t>
            </a:r>
          </a:p>
          <a:p>
            <a:endParaRPr lang="en-GB" dirty="0"/>
          </a:p>
          <a:p>
            <a:pPr marL="0" indent="0">
              <a:buNone/>
            </a:pPr>
            <a:r>
              <a:rPr lang="en-GB" b="1" dirty="0" smtClean="0">
                <a:solidFill>
                  <a:srgbClr val="FF0000"/>
                </a:solidFill>
              </a:rPr>
              <a:t>The answer to this question is NO!</a:t>
            </a:r>
            <a:endParaRPr lang="en-GB" b="1" dirty="0">
              <a:solidFill>
                <a:srgbClr val="FF0000"/>
              </a:solidFill>
            </a:endParaRPr>
          </a:p>
          <a:p>
            <a:endParaRPr lang="en-GB" dirty="0"/>
          </a:p>
        </p:txBody>
      </p:sp>
      <p:sp>
        <p:nvSpPr>
          <p:cNvPr id="4" name="Slide Number Placeholder 3"/>
          <p:cNvSpPr>
            <a:spLocks noGrp="1"/>
          </p:cNvSpPr>
          <p:nvPr>
            <p:ph type="sldNum" sz="quarter" idx="12"/>
          </p:nvPr>
        </p:nvSpPr>
        <p:spPr/>
        <p:txBody>
          <a:bodyPr/>
          <a:lstStyle/>
          <a:p>
            <a:fld id="{3ECF7BD2-0B53-44D1-A7EE-BE5193EEBC7B}" type="slidenum">
              <a:rPr lang="en-GB" smtClean="0"/>
              <a:pPr/>
              <a:t>10</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79512" y="6241830"/>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spTree>
    <p:extLst>
      <p:ext uri="{BB962C8B-B14F-4D97-AF65-F5344CB8AC3E}">
        <p14:creationId xmlns:p14="http://schemas.microsoft.com/office/powerpoint/2010/main" val="37188566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Do we need to control MgSO4 concentration in PIH management?</a:t>
            </a:r>
            <a:endParaRPr lang="en-GB" dirty="0"/>
          </a:p>
        </p:txBody>
      </p:sp>
      <p:sp>
        <p:nvSpPr>
          <p:cNvPr id="3" name="Content Placeholder 2"/>
          <p:cNvSpPr>
            <a:spLocks noGrp="1"/>
          </p:cNvSpPr>
          <p:nvPr>
            <p:ph idx="1"/>
          </p:nvPr>
        </p:nvSpPr>
        <p:spPr>
          <a:xfrm>
            <a:off x="457200" y="1600200"/>
            <a:ext cx="8229600" cy="5141168"/>
          </a:xfrm>
        </p:spPr>
        <p:txBody>
          <a:bodyPr>
            <a:normAutofit lnSpcReduction="10000"/>
          </a:bodyPr>
          <a:lstStyle/>
          <a:p>
            <a:r>
              <a:rPr lang="en-GB" dirty="0"/>
              <a:t>In pregnant women, apparent volumes of distribution usually reach constant values between the third and fourth hours after administration, and range from 0.250 to 0.442 L/kg</a:t>
            </a:r>
            <a:r>
              <a:rPr lang="en-GB" dirty="0" smtClean="0"/>
              <a:t>.</a:t>
            </a:r>
          </a:p>
          <a:p>
            <a:r>
              <a:rPr lang="en-GB" dirty="0" smtClean="0"/>
              <a:t>A </a:t>
            </a:r>
            <a:r>
              <a:rPr lang="en-GB" dirty="0"/>
              <a:t>concentration of 1.8 to 3.0 mmol/L has been suggested for treatment of eclamptic convulsions</a:t>
            </a:r>
            <a:r>
              <a:rPr lang="en-GB" dirty="0" smtClean="0"/>
              <a:t>.</a:t>
            </a:r>
          </a:p>
          <a:p>
            <a:pPr marL="0" indent="0">
              <a:buNone/>
            </a:pPr>
            <a:endParaRPr lang="en-GB" b="1" dirty="0" smtClean="0">
              <a:solidFill>
                <a:srgbClr val="FF0000"/>
              </a:solidFill>
            </a:endParaRPr>
          </a:p>
          <a:p>
            <a:pPr marL="0" indent="0" algn="ctr">
              <a:buNone/>
            </a:pPr>
            <a:r>
              <a:rPr lang="en-GB" b="1" dirty="0" smtClean="0">
                <a:solidFill>
                  <a:srgbClr val="FF0000"/>
                </a:solidFill>
              </a:rPr>
              <a:t>The answer to this question is NO!</a:t>
            </a:r>
            <a:endParaRPr lang="en-GB" b="1" dirty="0">
              <a:solidFill>
                <a:srgbClr val="FF0000"/>
              </a:solidFill>
            </a:endParaRPr>
          </a:p>
        </p:txBody>
      </p:sp>
      <p:sp>
        <p:nvSpPr>
          <p:cNvPr id="4" name="Slide Number Placeholder 3"/>
          <p:cNvSpPr>
            <a:spLocks noGrp="1"/>
          </p:cNvSpPr>
          <p:nvPr>
            <p:ph type="sldNum" sz="quarter" idx="12"/>
          </p:nvPr>
        </p:nvSpPr>
        <p:spPr/>
        <p:txBody>
          <a:bodyPr/>
          <a:lstStyle/>
          <a:p>
            <a:fld id="{3ECF7BD2-0B53-44D1-A7EE-BE5193EEBC7B}" type="slidenum">
              <a:rPr lang="en-GB" smtClean="0"/>
              <a:pPr/>
              <a:t>11</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84368" y="5157192"/>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323528" y="6381328"/>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spTree>
    <p:extLst>
      <p:ext uri="{BB962C8B-B14F-4D97-AF65-F5344CB8AC3E}">
        <p14:creationId xmlns:p14="http://schemas.microsoft.com/office/powerpoint/2010/main" val="4120900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smtClean="0"/>
              <a:t>Why is Eclampsia still a major cause of maternal deaths in Malawi?</a:t>
            </a:r>
            <a:endParaRPr lang="en-GB" dirty="0"/>
          </a:p>
        </p:txBody>
      </p:sp>
      <p:sp>
        <p:nvSpPr>
          <p:cNvPr id="3" name="Content Placeholder 2"/>
          <p:cNvSpPr>
            <a:spLocks noGrp="1"/>
          </p:cNvSpPr>
          <p:nvPr>
            <p:ph idx="1"/>
          </p:nvPr>
        </p:nvSpPr>
        <p:spPr>
          <a:xfrm>
            <a:off x="457200" y="1600200"/>
            <a:ext cx="8229600" cy="5069160"/>
          </a:xfrm>
        </p:spPr>
        <p:txBody>
          <a:bodyPr>
            <a:normAutofit/>
          </a:bodyPr>
          <a:lstStyle/>
          <a:p>
            <a:pPr marL="514350" indent="-514350">
              <a:buFont typeface="+mj-lt"/>
              <a:buAutoNum type="arabicPeriod"/>
            </a:pPr>
            <a:r>
              <a:rPr lang="en-GB" i="1" dirty="0" smtClean="0"/>
              <a:t>Fear of use of </a:t>
            </a:r>
            <a:r>
              <a:rPr lang="en-GB" dirty="0"/>
              <a:t>MgSO4</a:t>
            </a:r>
            <a:r>
              <a:rPr lang="en-GB" i="1" dirty="0" smtClean="0"/>
              <a:t> by clinicians</a:t>
            </a:r>
          </a:p>
          <a:p>
            <a:pPr marL="914400" lvl="1" indent="-514350">
              <a:buFont typeface="+mj-lt"/>
              <a:buAutoNum type="arabicPeriod"/>
            </a:pPr>
            <a:r>
              <a:rPr lang="en-GB" i="1" dirty="0" smtClean="0"/>
              <a:t>Unjustified fear of fatal side-effects</a:t>
            </a:r>
          </a:p>
          <a:p>
            <a:pPr marL="914400" lvl="1" indent="-514350">
              <a:buFont typeface="+mj-lt"/>
              <a:buAutoNum type="arabicPeriod"/>
            </a:pPr>
            <a:r>
              <a:rPr lang="en-GB" i="1" dirty="0" smtClean="0"/>
              <a:t>Lack of training/confidence in use of drug</a:t>
            </a:r>
          </a:p>
          <a:p>
            <a:pPr marL="514350" indent="-514350">
              <a:buFont typeface="+mj-lt"/>
              <a:buAutoNum type="arabicPeriod"/>
            </a:pPr>
            <a:r>
              <a:rPr lang="en-GB" i="1" dirty="0" smtClean="0"/>
              <a:t>Late initiation of drug</a:t>
            </a:r>
          </a:p>
          <a:p>
            <a:pPr marL="914400" lvl="1" indent="-514350">
              <a:buFont typeface="+mj-lt"/>
              <a:buAutoNum type="arabicPeriod"/>
            </a:pPr>
            <a:r>
              <a:rPr lang="en-GB" i="1" dirty="0" smtClean="0"/>
              <a:t>Most patients develop eclampsia at home</a:t>
            </a:r>
          </a:p>
          <a:p>
            <a:pPr marL="914400" lvl="1" indent="-514350">
              <a:buFont typeface="+mj-lt"/>
              <a:buAutoNum type="arabicPeriod"/>
            </a:pPr>
            <a:r>
              <a:rPr lang="en-GB" i="1" dirty="0" smtClean="0"/>
              <a:t>Health centres not using </a:t>
            </a:r>
            <a:r>
              <a:rPr lang="en-GB" dirty="0"/>
              <a:t>MgSO4</a:t>
            </a:r>
            <a:endParaRPr lang="en-GB" i="1" dirty="0" smtClean="0"/>
          </a:p>
          <a:p>
            <a:pPr marL="514350" indent="-514350">
              <a:buFont typeface="+mj-lt"/>
              <a:buAutoNum type="arabicPeriod"/>
            </a:pPr>
            <a:r>
              <a:rPr lang="en-GB" i="1" dirty="0" smtClean="0"/>
              <a:t>Inappropriate use of drug</a:t>
            </a:r>
          </a:p>
          <a:p>
            <a:pPr marL="914400" lvl="1" indent="-514350">
              <a:buFont typeface="+mj-lt"/>
              <a:buAutoNum type="arabicPeriod"/>
            </a:pPr>
            <a:r>
              <a:rPr lang="en-GB" i="1" dirty="0" smtClean="0"/>
              <a:t>Lack of relating fluid balance to dosage of drug</a:t>
            </a:r>
          </a:p>
        </p:txBody>
      </p:sp>
      <p:sp>
        <p:nvSpPr>
          <p:cNvPr id="4" name="Slide Number Placeholder 3"/>
          <p:cNvSpPr>
            <a:spLocks noGrp="1"/>
          </p:cNvSpPr>
          <p:nvPr>
            <p:ph type="sldNum" sz="quarter" idx="12"/>
          </p:nvPr>
        </p:nvSpPr>
        <p:spPr/>
        <p:txBody>
          <a:bodyPr/>
          <a:lstStyle/>
          <a:p>
            <a:fld id="{3ECF7BD2-0B53-44D1-A7EE-BE5193EEBC7B}" type="slidenum">
              <a:rPr lang="en-GB" smtClean="0"/>
              <a:pPr/>
              <a:t>12</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251520" y="6217767"/>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spTree>
    <p:extLst>
      <p:ext uri="{BB962C8B-B14F-4D97-AF65-F5344CB8AC3E}">
        <p14:creationId xmlns:p14="http://schemas.microsoft.com/office/powerpoint/2010/main" val="2064551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Antidote for </a:t>
            </a:r>
            <a:r>
              <a:rPr lang="en-GB" dirty="0"/>
              <a:t>MgSO4</a:t>
            </a:r>
          </a:p>
        </p:txBody>
      </p:sp>
      <p:sp>
        <p:nvSpPr>
          <p:cNvPr id="3" name="Content Placeholder 2"/>
          <p:cNvSpPr>
            <a:spLocks noGrp="1"/>
          </p:cNvSpPr>
          <p:nvPr>
            <p:ph idx="1"/>
          </p:nvPr>
        </p:nvSpPr>
        <p:spPr/>
        <p:txBody>
          <a:bodyPr>
            <a:normAutofit fontScale="92500" lnSpcReduction="20000"/>
          </a:bodyPr>
          <a:lstStyle/>
          <a:p>
            <a:pPr marL="0" indent="0" algn="ctr">
              <a:buNone/>
            </a:pPr>
            <a:r>
              <a:rPr lang="en-GB" sz="4400" dirty="0" smtClean="0"/>
              <a:t>In the rare situations when the patient is found to have no reflexes </a:t>
            </a:r>
            <a:r>
              <a:rPr lang="en-GB" sz="4400" dirty="0" smtClean="0"/>
              <a:t>and not breathing wells after </a:t>
            </a:r>
            <a:r>
              <a:rPr lang="en-GB" sz="4400" dirty="0" smtClean="0"/>
              <a:t>MgSO4 the antidote is:</a:t>
            </a:r>
          </a:p>
          <a:p>
            <a:pPr algn="ctr"/>
            <a:endParaRPr lang="en-GB" sz="4400" dirty="0"/>
          </a:p>
          <a:p>
            <a:pPr marL="0" indent="0" algn="ctr">
              <a:buNone/>
            </a:pPr>
            <a:r>
              <a:rPr lang="en-GB" sz="4400" b="1" dirty="0" smtClean="0">
                <a:solidFill>
                  <a:srgbClr val="00B050"/>
                </a:solidFill>
              </a:rPr>
              <a:t>Calcium gluconate(10%) 10 mls. IV over 10 minutes, especially if there is &lt; 16 breaths/minute or no reflexes.</a:t>
            </a:r>
            <a:endParaRPr lang="en-GB" sz="4400" b="1" dirty="0">
              <a:solidFill>
                <a:srgbClr val="00B050"/>
              </a:solidFill>
            </a:endParaRPr>
          </a:p>
        </p:txBody>
      </p:sp>
      <p:sp>
        <p:nvSpPr>
          <p:cNvPr id="4" name="Slide Number Placeholder 3"/>
          <p:cNvSpPr>
            <a:spLocks noGrp="1"/>
          </p:cNvSpPr>
          <p:nvPr>
            <p:ph type="sldNum" sz="quarter" idx="12"/>
          </p:nvPr>
        </p:nvSpPr>
        <p:spPr/>
        <p:txBody>
          <a:bodyPr/>
          <a:lstStyle/>
          <a:p>
            <a:fld id="{3ECF7BD2-0B53-44D1-A7EE-BE5193EEBC7B}" type="slidenum">
              <a:rPr lang="en-GB" smtClean="0"/>
              <a:pPr/>
              <a:t>13</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467544" y="6349298"/>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spTree>
    <p:extLst>
      <p:ext uri="{BB962C8B-B14F-4D97-AF65-F5344CB8AC3E}">
        <p14:creationId xmlns:p14="http://schemas.microsoft.com/office/powerpoint/2010/main" val="1414923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Can Magnesium be Administered in Combination with Other Drugs?</a:t>
            </a:r>
            <a:endParaRPr lang="en-GB" dirty="0"/>
          </a:p>
        </p:txBody>
      </p:sp>
      <p:sp>
        <p:nvSpPr>
          <p:cNvPr id="3" name="Content Placeholder 2"/>
          <p:cNvSpPr>
            <a:spLocks noGrp="1"/>
          </p:cNvSpPr>
          <p:nvPr>
            <p:ph idx="1"/>
          </p:nvPr>
        </p:nvSpPr>
        <p:spPr/>
        <p:txBody>
          <a:bodyPr>
            <a:normAutofit fontScale="85000" lnSpcReduction="10000"/>
          </a:bodyPr>
          <a:lstStyle/>
          <a:p>
            <a:r>
              <a:rPr lang="en-GB" dirty="0"/>
              <a:t>Avoid the use of multiple agents to abate eclamptic seizures, unless necessary. </a:t>
            </a:r>
            <a:endParaRPr lang="en-GB" dirty="0" smtClean="0"/>
          </a:p>
          <a:p>
            <a:r>
              <a:rPr lang="en-GB" dirty="0" smtClean="0"/>
              <a:t>Antihypertensive can be used together with </a:t>
            </a:r>
            <a:r>
              <a:rPr lang="en-GB" dirty="0"/>
              <a:t>MgSO4</a:t>
            </a:r>
            <a:endParaRPr lang="en-GB" dirty="0" smtClean="0"/>
          </a:p>
          <a:p>
            <a:r>
              <a:rPr lang="en-GB" dirty="0" smtClean="0"/>
              <a:t>Only where there is pulmonary oedema can a diuretic be used – otherwise diuretics are contraindicated in management of eclampsia</a:t>
            </a:r>
          </a:p>
          <a:p>
            <a:r>
              <a:rPr lang="en-GB" dirty="0" smtClean="0"/>
              <a:t>Steroids </a:t>
            </a:r>
            <a:r>
              <a:rPr lang="en-GB" dirty="0"/>
              <a:t>may be administered in anticipation </a:t>
            </a:r>
            <a:r>
              <a:rPr lang="en-GB" dirty="0" smtClean="0"/>
              <a:t>of </a:t>
            </a:r>
            <a:r>
              <a:rPr lang="en-GB" dirty="0"/>
              <a:t>delivery when gestational age </a:t>
            </a:r>
            <a:r>
              <a:rPr lang="en-GB" dirty="0" smtClean="0"/>
              <a:t>is &lt; </a:t>
            </a:r>
            <a:r>
              <a:rPr lang="en-GB" dirty="0" smtClean="0"/>
              <a:t>34 </a:t>
            </a:r>
            <a:r>
              <a:rPr lang="en-GB" dirty="0" smtClean="0"/>
              <a:t>weeks.</a:t>
            </a:r>
          </a:p>
          <a:p>
            <a:pPr lvl="1"/>
            <a:r>
              <a:rPr lang="en-GB" dirty="0" smtClean="0"/>
              <a:t>Betamethasone </a:t>
            </a:r>
            <a:r>
              <a:rPr lang="en-GB" dirty="0"/>
              <a:t>(12 mg IM q24h × 2 doses) or dexamethasone (6 mg IM q12h × 4 doses) is recommended. </a:t>
            </a:r>
          </a:p>
          <a:p>
            <a:endParaRPr lang="en-GB" dirty="0"/>
          </a:p>
        </p:txBody>
      </p:sp>
      <p:sp>
        <p:nvSpPr>
          <p:cNvPr id="4" name="Slide Number Placeholder 3"/>
          <p:cNvSpPr>
            <a:spLocks noGrp="1"/>
          </p:cNvSpPr>
          <p:nvPr>
            <p:ph type="sldNum" sz="quarter" idx="12"/>
          </p:nvPr>
        </p:nvSpPr>
        <p:spPr/>
        <p:txBody>
          <a:bodyPr/>
          <a:lstStyle/>
          <a:p>
            <a:fld id="{3ECF7BD2-0B53-44D1-A7EE-BE5193EEBC7B}" type="slidenum">
              <a:rPr lang="en-GB" smtClean="0"/>
              <a:pPr/>
              <a:t>14</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79512" y="6349298"/>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spTree>
    <p:extLst>
      <p:ext uri="{BB962C8B-B14F-4D97-AF65-F5344CB8AC3E}">
        <p14:creationId xmlns:p14="http://schemas.microsoft.com/office/powerpoint/2010/main" val="13157962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B9A2581-1FB4-4BB5-8940-FAABB32F796A}" type="slidenum">
              <a:rPr lang="en-US" smtClean="0">
                <a:solidFill>
                  <a:srgbClr val="898989"/>
                </a:solidFill>
              </a:rPr>
              <a:pPr fontAlgn="base">
                <a:spcBef>
                  <a:spcPct val="0"/>
                </a:spcBef>
                <a:spcAft>
                  <a:spcPct val="0"/>
                </a:spcAft>
                <a:defRPr/>
              </a:pPr>
              <a:t>15</a:t>
            </a:fld>
            <a:endParaRPr lang="en-US" dirty="0" smtClean="0">
              <a:solidFill>
                <a:srgbClr val="898989"/>
              </a:solidFill>
            </a:endParaRPr>
          </a:p>
        </p:txBody>
      </p:sp>
      <p:pic>
        <p:nvPicPr>
          <p:cNvPr id="37891" name="Picture 2" descr="Thank you04"/>
          <p:cNvPicPr>
            <a:picLocks noChangeAspect="1" noChangeArrowheads="1" noCrop="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8313" y="2205038"/>
            <a:ext cx="8310562"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F:\Temporary\MALAWI FLAG\new flag[1].bmp"/>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526274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37891"/>
                                        </p:tgtEl>
                                        <p:attrNameLst>
                                          <p:attrName>style.visibility</p:attrName>
                                        </p:attrNameLst>
                                      </p:cBhvr>
                                      <p:to>
                                        <p:strVal val="visible"/>
                                      </p:to>
                                    </p:set>
                                    <p:anim calcmode="lin" valueType="num">
                                      <p:cBhvr additive="base">
                                        <p:cTn id="7" dur="500" fill="hold"/>
                                        <p:tgtEl>
                                          <p:spTgt spid="37891"/>
                                        </p:tgtEl>
                                        <p:attrNameLst>
                                          <p:attrName>ppt_x</p:attrName>
                                        </p:attrNameLst>
                                      </p:cBhvr>
                                      <p:tavLst>
                                        <p:tav tm="0">
                                          <p:val>
                                            <p:strVal val="#ppt_x"/>
                                          </p:val>
                                        </p:tav>
                                        <p:tav tm="100000">
                                          <p:val>
                                            <p:strVal val="#ppt_x"/>
                                          </p:val>
                                        </p:tav>
                                      </p:tavLst>
                                    </p:anim>
                                    <p:anim calcmode="lin" valueType="num">
                                      <p:cBhvr additive="base">
                                        <p:cTn id="8" dur="500" fill="hold"/>
                                        <p:tgtEl>
                                          <p:spTgt spid="37891"/>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Musica Ope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Objectives of Use of </a:t>
            </a:r>
            <a:r>
              <a:rPr lang="en-GB" dirty="0"/>
              <a:t>MgSO4 </a:t>
            </a:r>
            <a:r>
              <a:rPr lang="en-GB" dirty="0" smtClean="0"/>
              <a:t>in the Eclampsia Management</a:t>
            </a: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GB" sz="4400" dirty="0"/>
              <a:t>To prevent severe pre-</a:t>
            </a:r>
            <a:r>
              <a:rPr lang="en-GB" sz="4400" dirty="0" err="1"/>
              <a:t>eclampsia</a:t>
            </a:r>
            <a:r>
              <a:rPr lang="en-GB" sz="4400" dirty="0"/>
              <a:t> </a:t>
            </a:r>
            <a:r>
              <a:rPr lang="en-GB" sz="4400" dirty="0" smtClean="0"/>
              <a:t>progressing </a:t>
            </a:r>
            <a:r>
              <a:rPr lang="en-GB" sz="4400" dirty="0" smtClean="0"/>
              <a:t>to </a:t>
            </a:r>
            <a:r>
              <a:rPr lang="en-GB" sz="4400" dirty="0"/>
              <a:t>eclampsia (life-threatening convulsions).</a:t>
            </a:r>
          </a:p>
          <a:p>
            <a:pPr marL="514350" indent="-514350">
              <a:buFont typeface="+mj-lt"/>
              <a:buAutoNum type="arabicPeriod"/>
            </a:pPr>
            <a:r>
              <a:rPr lang="en-GB" sz="4400" dirty="0"/>
              <a:t>To stop the convulsions of eclampsia.</a:t>
            </a:r>
          </a:p>
          <a:p>
            <a:pPr marL="514350" indent="-514350">
              <a:buFont typeface="+mj-lt"/>
              <a:buAutoNum type="arabicPeriod"/>
            </a:pPr>
            <a:endParaRPr lang="en-GB" dirty="0"/>
          </a:p>
        </p:txBody>
      </p:sp>
      <p:sp>
        <p:nvSpPr>
          <p:cNvPr id="4" name="Slide Number Placeholder 3"/>
          <p:cNvSpPr>
            <a:spLocks noGrp="1"/>
          </p:cNvSpPr>
          <p:nvPr>
            <p:ph type="sldNum" sz="quarter" idx="12"/>
          </p:nvPr>
        </p:nvSpPr>
        <p:spPr/>
        <p:txBody>
          <a:bodyPr/>
          <a:lstStyle/>
          <a:p>
            <a:fld id="{3ECF7BD2-0B53-44D1-A7EE-BE5193EEBC7B}" type="slidenum">
              <a:rPr lang="en-GB" smtClean="0"/>
              <a:pPr/>
              <a:t>2</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251520" y="6349298"/>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spTree>
    <p:extLst>
      <p:ext uri="{BB962C8B-B14F-4D97-AF65-F5344CB8AC3E}">
        <p14:creationId xmlns:p14="http://schemas.microsoft.com/office/powerpoint/2010/main" val="1572965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Evidence of Effectiveness of Magnesium sulphate </a:t>
            </a:r>
            <a:endParaRPr lang="en-GB"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GB" dirty="0" smtClean="0"/>
              <a:t>In a series of 300 consecutive cases, of eclampsia, Pritchard in Texas USA achieved 100% survival</a:t>
            </a:r>
          </a:p>
          <a:p>
            <a:pPr marL="514350" indent="-514350">
              <a:buFont typeface="+mj-lt"/>
              <a:buAutoNum type="arabicPeriod"/>
            </a:pPr>
            <a:r>
              <a:rPr lang="en-GB" dirty="0"/>
              <a:t>A 1998 review concluded that it is effective in preventing convulsions in women who have severe pre-eclampsia and in stopping convulsions in eclamptic women. </a:t>
            </a:r>
            <a:r>
              <a:rPr lang="en-GB" dirty="0" smtClean="0"/>
              <a:t>(</a:t>
            </a:r>
            <a:r>
              <a:rPr lang="en-GB" dirty="0"/>
              <a:t>Obstetrics and </a:t>
            </a:r>
            <a:r>
              <a:rPr lang="en-GB" dirty="0" smtClean="0"/>
              <a:t>Gynaecology, </a:t>
            </a:r>
            <a:r>
              <a:rPr lang="en-GB" dirty="0"/>
              <a:t>Vol. 92, pp. 883-889</a:t>
            </a:r>
            <a:r>
              <a:rPr lang="en-GB" dirty="0" smtClean="0"/>
              <a:t>).</a:t>
            </a:r>
          </a:p>
          <a:p>
            <a:pPr marL="514350" indent="-514350">
              <a:buFont typeface="+mj-lt"/>
              <a:buAutoNum type="arabicPeriod"/>
            </a:pPr>
            <a:endParaRPr lang="en-GB" dirty="0"/>
          </a:p>
          <a:p>
            <a:pPr marL="514350" indent="-514350">
              <a:buFont typeface="+mj-lt"/>
              <a:buAutoNum type="arabicPeriod"/>
            </a:pPr>
            <a:endParaRPr lang="en-GB" dirty="0"/>
          </a:p>
        </p:txBody>
      </p:sp>
      <p:sp>
        <p:nvSpPr>
          <p:cNvPr id="4" name="Slide Number Placeholder 3"/>
          <p:cNvSpPr>
            <a:spLocks noGrp="1"/>
          </p:cNvSpPr>
          <p:nvPr>
            <p:ph type="sldNum" sz="quarter" idx="12"/>
          </p:nvPr>
        </p:nvSpPr>
        <p:spPr/>
        <p:txBody>
          <a:bodyPr/>
          <a:lstStyle/>
          <a:p>
            <a:fld id="{3ECF7BD2-0B53-44D1-A7EE-BE5193EEBC7B}" type="slidenum">
              <a:rPr lang="en-GB" smtClean="0"/>
              <a:pPr/>
              <a:t>3</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251520" y="6209928"/>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spTree>
    <p:extLst>
      <p:ext uri="{BB962C8B-B14F-4D97-AF65-F5344CB8AC3E}">
        <p14:creationId xmlns:p14="http://schemas.microsoft.com/office/powerpoint/2010/main" val="1747977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4800" dirty="0" smtClean="0"/>
              <a:t>Local guidelines on use of magnesium sulphate</a:t>
            </a:r>
            <a:endParaRPr lang="en-GB" sz="4800" dirty="0"/>
          </a:p>
        </p:txBody>
      </p:sp>
      <p:sp>
        <p:nvSpPr>
          <p:cNvPr id="4" name="Text Placeholder 3"/>
          <p:cNvSpPr>
            <a:spLocks noGrp="1"/>
          </p:cNvSpPr>
          <p:nvPr>
            <p:ph type="body" idx="1"/>
          </p:nvPr>
        </p:nvSpPr>
        <p:spPr/>
        <p:txBody>
          <a:bodyPr/>
          <a:lstStyle/>
          <a:p>
            <a:r>
              <a:rPr lang="en-GB" dirty="0" smtClean="0"/>
              <a:t>Health Centre</a:t>
            </a:r>
            <a:endParaRPr lang="en-GB" dirty="0"/>
          </a:p>
        </p:txBody>
      </p:sp>
      <p:sp>
        <p:nvSpPr>
          <p:cNvPr id="3" name="Content Placeholder 2"/>
          <p:cNvSpPr>
            <a:spLocks noGrp="1"/>
          </p:cNvSpPr>
          <p:nvPr>
            <p:ph sz="half" idx="2"/>
          </p:nvPr>
        </p:nvSpPr>
        <p:spPr>
          <a:xfrm>
            <a:off x="0" y="2174874"/>
            <a:ext cx="4497388" cy="4683125"/>
          </a:xfrm>
        </p:spPr>
        <p:txBody>
          <a:bodyPr>
            <a:noAutofit/>
          </a:bodyPr>
          <a:lstStyle/>
          <a:p>
            <a:pPr lvl="1"/>
            <a:r>
              <a:rPr lang="en-GB" i="1" dirty="0" smtClean="0"/>
              <a:t>All pre-eclampsia and eclampsia patients shall be referred to the hospital immediately after admission.</a:t>
            </a:r>
          </a:p>
          <a:p>
            <a:pPr lvl="1"/>
            <a:r>
              <a:rPr lang="en-GB" i="1" dirty="0" smtClean="0"/>
              <a:t>Give first dose (correct loading dose) to prevent progression of severe pre-eclampsia to eclampsia or stop fits and then refer to hospital.</a:t>
            </a:r>
            <a:endParaRPr lang="en-GB" dirty="0" smtClean="0"/>
          </a:p>
          <a:p>
            <a:pPr lvl="1"/>
            <a:r>
              <a:rPr lang="en-GB" i="1" dirty="0" smtClean="0"/>
              <a:t>On the way to hospital patient must be accompanied by an experienced  clinician to stabilise patient during transit.</a:t>
            </a:r>
            <a:endParaRPr lang="en-GB" dirty="0" smtClean="0"/>
          </a:p>
        </p:txBody>
      </p:sp>
      <p:sp>
        <p:nvSpPr>
          <p:cNvPr id="5" name="Text Placeholder 4"/>
          <p:cNvSpPr>
            <a:spLocks noGrp="1"/>
          </p:cNvSpPr>
          <p:nvPr>
            <p:ph type="body" sz="quarter" idx="3"/>
          </p:nvPr>
        </p:nvSpPr>
        <p:spPr/>
        <p:txBody>
          <a:bodyPr/>
          <a:lstStyle/>
          <a:p>
            <a:r>
              <a:rPr lang="en-GB" dirty="0" smtClean="0"/>
              <a:t>Hospital</a:t>
            </a:r>
            <a:endParaRPr lang="en-GB" dirty="0"/>
          </a:p>
        </p:txBody>
      </p:sp>
      <p:sp>
        <p:nvSpPr>
          <p:cNvPr id="6" name="Content Placeholder 5"/>
          <p:cNvSpPr>
            <a:spLocks noGrp="1"/>
          </p:cNvSpPr>
          <p:nvPr>
            <p:ph sz="quarter" idx="4"/>
          </p:nvPr>
        </p:nvSpPr>
        <p:spPr>
          <a:xfrm>
            <a:off x="4645025" y="2174874"/>
            <a:ext cx="4041775" cy="4566493"/>
          </a:xfrm>
        </p:spPr>
        <p:txBody>
          <a:bodyPr>
            <a:noAutofit/>
          </a:bodyPr>
          <a:lstStyle/>
          <a:p>
            <a:pPr lvl="1"/>
            <a:r>
              <a:rPr lang="en-GB" sz="2400" dirty="0" smtClean="0"/>
              <a:t>Give </a:t>
            </a:r>
            <a:r>
              <a:rPr lang="en-GB" sz="2400" dirty="0"/>
              <a:t>MgSO4</a:t>
            </a:r>
            <a:r>
              <a:rPr lang="en-GB" sz="2400" dirty="0" smtClean="0"/>
              <a:t> </a:t>
            </a:r>
            <a:r>
              <a:rPr lang="en-GB" sz="2400" i="1" dirty="0"/>
              <a:t>to prevent progression of </a:t>
            </a:r>
            <a:r>
              <a:rPr lang="en-GB" sz="2400" i="1" dirty="0" smtClean="0"/>
              <a:t>severe pre-eclampsia </a:t>
            </a:r>
            <a:r>
              <a:rPr lang="en-GB" sz="2400" i="1" dirty="0"/>
              <a:t>to </a:t>
            </a:r>
            <a:r>
              <a:rPr lang="en-GB" sz="2400" i="1" dirty="0" smtClean="0"/>
              <a:t>eclampsia as per national guidelines depending on whether or not the patient already has a loading dose at source.</a:t>
            </a:r>
          </a:p>
          <a:p>
            <a:pPr lvl="1"/>
            <a:r>
              <a:rPr lang="en-GB" sz="2400" i="1" dirty="0" smtClean="0"/>
              <a:t>Follow national protocol for the management of the eclamptic patient</a:t>
            </a:r>
          </a:p>
        </p:txBody>
      </p:sp>
      <p:sp>
        <p:nvSpPr>
          <p:cNvPr id="7" name="Slide Number Placeholder 6"/>
          <p:cNvSpPr>
            <a:spLocks noGrp="1"/>
          </p:cNvSpPr>
          <p:nvPr>
            <p:ph type="sldNum" sz="quarter" idx="12"/>
          </p:nvPr>
        </p:nvSpPr>
        <p:spPr/>
        <p:txBody>
          <a:bodyPr/>
          <a:lstStyle/>
          <a:p>
            <a:fld id="{3ECF7BD2-0B53-44D1-A7EE-BE5193EEBC7B}" type="slidenum">
              <a:rPr lang="en-GB" smtClean="0"/>
              <a:pPr/>
              <a:t>4</a:t>
            </a:fld>
            <a:endParaRPr lang="en-GB" dirty="0"/>
          </a:p>
        </p:txBody>
      </p:sp>
      <p:pic>
        <p:nvPicPr>
          <p:cNvPr id="8"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07019" y="908720"/>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323528" y="6381328"/>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spTree>
    <p:extLst>
      <p:ext uri="{BB962C8B-B14F-4D97-AF65-F5344CB8AC3E}">
        <p14:creationId xmlns:p14="http://schemas.microsoft.com/office/powerpoint/2010/main" val="2160808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Use of Valium</a:t>
            </a:r>
            <a:endParaRPr lang="en-GB" dirty="0"/>
          </a:p>
        </p:txBody>
      </p:sp>
      <p:sp>
        <p:nvSpPr>
          <p:cNvPr id="3" name="Content Placeholder 2"/>
          <p:cNvSpPr>
            <a:spLocks noGrp="1"/>
          </p:cNvSpPr>
          <p:nvPr>
            <p:ph idx="1"/>
          </p:nvPr>
        </p:nvSpPr>
        <p:spPr/>
        <p:txBody>
          <a:bodyPr/>
          <a:lstStyle/>
          <a:p>
            <a:r>
              <a:rPr lang="en-GB" dirty="0" smtClean="0"/>
              <a:t>NB </a:t>
            </a:r>
            <a:r>
              <a:rPr lang="en-GB" dirty="0"/>
              <a:t>MgSO4 </a:t>
            </a:r>
            <a:r>
              <a:rPr lang="en-GB" dirty="0" smtClean="0"/>
              <a:t> is the drug of choice in all circumstances – it should always be available at both health centre and hospital levels</a:t>
            </a:r>
          </a:p>
          <a:p>
            <a:r>
              <a:rPr lang="en-GB" dirty="0" smtClean="0"/>
              <a:t>Give </a:t>
            </a:r>
            <a:r>
              <a:rPr lang="en-GB" b="1" dirty="0" smtClean="0">
                <a:solidFill>
                  <a:srgbClr val="FF0000"/>
                </a:solidFill>
              </a:rPr>
              <a:t>diazepam 10 mg (2 ml) </a:t>
            </a:r>
            <a:r>
              <a:rPr lang="en-GB" dirty="0" smtClean="0"/>
              <a:t>over 2 minutes if</a:t>
            </a:r>
          </a:p>
          <a:p>
            <a:pPr lvl="1"/>
            <a:r>
              <a:rPr lang="en-GB" dirty="0" smtClean="0"/>
              <a:t>Convulsions recur after giving MgSO4</a:t>
            </a:r>
          </a:p>
          <a:p>
            <a:pPr lvl="1"/>
            <a:r>
              <a:rPr lang="en-GB" dirty="0" smtClean="0"/>
              <a:t>Convulsions occur early in pregnancy</a:t>
            </a:r>
          </a:p>
          <a:p>
            <a:pPr lvl="1"/>
            <a:r>
              <a:rPr lang="en-GB" dirty="0" smtClean="0"/>
              <a:t>There is </a:t>
            </a:r>
            <a:r>
              <a:rPr lang="en-GB" dirty="0"/>
              <a:t>MgSO4 </a:t>
            </a:r>
            <a:r>
              <a:rPr lang="en-GB" dirty="0" smtClean="0"/>
              <a:t> toxicity</a:t>
            </a:r>
          </a:p>
          <a:p>
            <a:pPr lvl="1"/>
            <a:r>
              <a:rPr lang="en-GB" dirty="0" smtClean="0"/>
              <a:t>MgSO4 is not available</a:t>
            </a:r>
            <a:endParaRPr lang="en-GB" dirty="0"/>
          </a:p>
        </p:txBody>
      </p:sp>
      <p:sp>
        <p:nvSpPr>
          <p:cNvPr id="4" name="Slide Number Placeholder 3"/>
          <p:cNvSpPr>
            <a:spLocks noGrp="1"/>
          </p:cNvSpPr>
          <p:nvPr>
            <p:ph type="sldNum" sz="quarter" idx="12"/>
          </p:nvPr>
        </p:nvSpPr>
        <p:spPr/>
        <p:txBody>
          <a:bodyPr/>
          <a:lstStyle/>
          <a:p>
            <a:fld id="{3ECF7BD2-0B53-44D1-A7EE-BE5193EEBC7B}" type="slidenum">
              <a:rPr lang="en-GB" smtClean="0"/>
              <a:pPr/>
              <a:t>5</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395536" y="6209928"/>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spTree>
    <p:extLst>
      <p:ext uri="{BB962C8B-B14F-4D97-AF65-F5344CB8AC3E}">
        <p14:creationId xmlns:p14="http://schemas.microsoft.com/office/powerpoint/2010/main" val="502457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Administration of magnesium sulphate</a:t>
            </a:r>
            <a:endParaRPr lang="en-GB" dirty="0"/>
          </a:p>
        </p:txBody>
      </p:sp>
      <p:sp>
        <p:nvSpPr>
          <p:cNvPr id="3" name="Text Placeholder 2"/>
          <p:cNvSpPr>
            <a:spLocks noGrp="1"/>
          </p:cNvSpPr>
          <p:nvPr>
            <p:ph type="body" idx="1"/>
          </p:nvPr>
        </p:nvSpPr>
        <p:spPr/>
        <p:txBody>
          <a:bodyPr/>
          <a:lstStyle/>
          <a:p>
            <a:r>
              <a:rPr lang="en-GB" dirty="0" smtClean="0"/>
              <a:t>Health Centre</a:t>
            </a:r>
            <a:endParaRPr lang="en-GB" dirty="0"/>
          </a:p>
        </p:txBody>
      </p:sp>
      <p:sp>
        <p:nvSpPr>
          <p:cNvPr id="4" name="Content Placeholder 3"/>
          <p:cNvSpPr>
            <a:spLocks noGrp="1"/>
          </p:cNvSpPr>
          <p:nvPr>
            <p:ph sz="half" idx="2"/>
          </p:nvPr>
        </p:nvSpPr>
        <p:spPr>
          <a:xfrm>
            <a:off x="323528" y="2132856"/>
            <a:ext cx="4040188" cy="3951288"/>
          </a:xfrm>
        </p:spPr>
        <p:txBody>
          <a:bodyPr>
            <a:normAutofit fontScale="55000" lnSpcReduction="20000"/>
          </a:bodyPr>
          <a:lstStyle/>
          <a:p>
            <a:r>
              <a:rPr lang="en-GB" sz="3200" b="1" dirty="0" smtClean="0"/>
              <a:t>Loading dose: </a:t>
            </a:r>
            <a:r>
              <a:rPr lang="en-GB" sz="3200" dirty="0" smtClean="0">
                <a:solidFill>
                  <a:srgbClr val="00B050"/>
                </a:solidFill>
              </a:rPr>
              <a:t>4 grams IV (over 5-15 min) plus </a:t>
            </a:r>
            <a:r>
              <a:rPr lang="en-GB" sz="3200" dirty="0" smtClean="0"/>
              <a:t>10 grams IM,</a:t>
            </a:r>
          </a:p>
          <a:p>
            <a:pPr lvl="1"/>
            <a:r>
              <a:rPr lang="en-GB" sz="3200" dirty="0"/>
              <a:t>5 grams IM in each buttock: deep intramuscular </a:t>
            </a:r>
            <a:r>
              <a:rPr lang="en-GB" sz="3200" dirty="0" smtClean="0"/>
              <a:t>injection with 1ml 2% lignocaine or 2ml 1% lignocaine</a:t>
            </a:r>
            <a:endParaRPr lang="en-GB" sz="3200" dirty="0"/>
          </a:p>
          <a:p>
            <a:pPr lvl="1"/>
            <a:endParaRPr lang="en-GB" dirty="0"/>
          </a:p>
          <a:p>
            <a:r>
              <a:rPr lang="en-GB" sz="3100" b="1" dirty="0" smtClean="0"/>
              <a:t>Rationale:</a:t>
            </a:r>
          </a:p>
          <a:p>
            <a:pPr lvl="1"/>
            <a:r>
              <a:rPr lang="en-GB" sz="3200" dirty="0" smtClean="0"/>
              <a:t>Pre-eclampsia can quickly develop into eclampsia</a:t>
            </a:r>
          </a:p>
          <a:p>
            <a:pPr lvl="1"/>
            <a:r>
              <a:rPr lang="en-GB" sz="3200" dirty="0" smtClean="0"/>
              <a:t>Shaking during transport is a convulsion stimulus</a:t>
            </a:r>
          </a:p>
          <a:p>
            <a:pPr lvl="1"/>
            <a:r>
              <a:rPr lang="en-GB" sz="3200" b="1" dirty="0" smtClean="0">
                <a:solidFill>
                  <a:srgbClr val="FF0000"/>
                </a:solidFill>
              </a:rPr>
              <a:t>There is no risk of overdose after loading dose even in a woman with </a:t>
            </a:r>
            <a:r>
              <a:rPr lang="en-GB" sz="3200" b="1" u="sng" dirty="0" smtClean="0">
                <a:solidFill>
                  <a:srgbClr val="FF0000"/>
                </a:solidFill>
              </a:rPr>
              <a:t>anuria</a:t>
            </a:r>
            <a:r>
              <a:rPr lang="en-GB" sz="3200" b="1" dirty="0" smtClean="0">
                <a:solidFill>
                  <a:srgbClr val="FF0000"/>
                </a:solidFill>
              </a:rPr>
              <a:t>.</a:t>
            </a:r>
            <a:endParaRPr lang="en-GB" sz="3200" b="1" dirty="0">
              <a:solidFill>
                <a:srgbClr val="FF0000"/>
              </a:solidFill>
            </a:endParaRPr>
          </a:p>
        </p:txBody>
      </p:sp>
      <p:sp>
        <p:nvSpPr>
          <p:cNvPr id="5" name="Text Placeholder 4"/>
          <p:cNvSpPr>
            <a:spLocks noGrp="1"/>
          </p:cNvSpPr>
          <p:nvPr>
            <p:ph type="body" sz="quarter" idx="3"/>
          </p:nvPr>
        </p:nvSpPr>
        <p:spPr/>
        <p:txBody>
          <a:bodyPr/>
          <a:lstStyle/>
          <a:p>
            <a:r>
              <a:rPr lang="en-GB" dirty="0" smtClean="0"/>
              <a:t>Hospital </a:t>
            </a:r>
            <a:endParaRPr lang="en-GB" dirty="0"/>
          </a:p>
        </p:txBody>
      </p:sp>
      <p:sp>
        <p:nvSpPr>
          <p:cNvPr id="6" name="Content Placeholder 5"/>
          <p:cNvSpPr>
            <a:spLocks noGrp="1"/>
          </p:cNvSpPr>
          <p:nvPr>
            <p:ph sz="quarter" idx="4"/>
          </p:nvPr>
        </p:nvSpPr>
        <p:spPr/>
        <p:txBody>
          <a:bodyPr>
            <a:normAutofit fontScale="92500" lnSpcReduction="10000"/>
          </a:bodyPr>
          <a:lstStyle/>
          <a:p>
            <a:r>
              <a:rPr lang="en-GB" dirty="0" smtClean="0"/>
              <a:t>Loading dose: </a:t>
            </a:r>
            <a:r>
              <a:rPr lang="en-GB" dirty="0" smtClean="0">
                <a:solidFill>
                  <a:srgbClr val="92D050"/>
                </a:solidFill>
              </a:rPr>
              <a:t>4grams IV plus 10 grams </a:t>
            </a:r>
            <a:r>
              <a:rPr lang="en-GB" dirty="0" smtClean="0"/>
              <a:t>IM (5 grams IM in each buttock)</a:t>
            </a:r>
          </a:p>
          <a:p>
            <a:r>
              <a:rPr lang="en-GB" dirty="0" smtClean="0"/>
              <a:t>Maintenance dose: 5 grams IM every 4 hrs.. in alternate buttock</a:t>
            </a:r>
          </a:p>
          <a:p>
            <a:pPr marL="0" indent="0">
              <a:buNone/>
            </a:pPr>
            <a:r>
              <a:rPr lang="en-GB" dirty="0" smtClean="0"/>
              <a:t>NB</a:t>
            </a:r>
          </a:p>
          <a:p>
            <a:pPr marL="457200" indent="-457200">
              <a:buAutoNum type="alphaLcPeriod"/>
            </a:pPr>
            <a:r>
              <a:rPr lang="en-GB" dirty="0" smtClean="0"/>
              <a:t>Check for reflexes before giving the maintenance dose</a:t>
            </a:r>
          </a:p>
          <a:p>
            <a:pPr marL="457200" indent="-457200">
              <a:buAutoNum type="alphaLcPeriod"/>
            </a:pPr>
            <a:r>
              <a:rPr lang="en-GB" dirty="0" smtClean="0"/>
              <a:t> At least 100ml urine /4 hrs.</a:t>
            </a:r>
          </a:p>
          <a:p>
            <a:pPr marL="457200" indent="-457200">
              <a:buAutoNum type="alphaLcPeriod"/>
            </a:pPr>
            <a:r>
              <a:rPr lang="en-GB" dirty="0" smtClean="0"/>
              <a:t> At least 16 breaths/minute</a:t>
            </a:r>
          </a:p>
          <a:p>
            <a:pPr marL="0" indent="0">
              <a:buNone/>
            </a:pPr>
            <a:endParaRPr lang="en-GB" dirty="0"/>
          </a:p>
        </p:txBody>
      </p:sp>
      <p:sp>
        <p:nvSpPr>
          <p:cNvPr id="7" name="Slide Number Placeholder 6"/>
          <p:cNvSpPr>
            <a:spLocks noGrp="1"/>
          </p:cNvSpPr>
          <p:nvPr>
            <p:ph type="sldNum" sz="quarter" idx="12"/>
          </p:nvPr>
        </p:nvSpPr>
        <p:spPr/>
        <p:txBody>
          <a:bodyPr/>
          <a:lstStyle/>
          <a:p>
            <a:fld id="{3ECF7BD2-0B53-44D1-A7EE-BE5193EEBC7B}" type="slidenum">
              <a:rPr lang="en-GB" smtClean="0"/>
              <a:pPr/>
              <a:t>6</a:t>
            </a:fld>
            <a:endParaRPr lang="en-GB" dirty="0"/>
          </a:p>
        </p:txBody>
      </p:sp>
      <p:pic>
        <p:nvPicPr>
          <p:cNvPr id="8"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323528" y="6209928"/>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spTree>
    <p:extLst>
      <p:ext uri="{BB962C8B-B14F-4D97-AF65-F5344CB8AC3E}">
        <p14:creationId xmlns:p14="http://schemas.microsoft.com/office/powerpoint/2010/main" val="2476305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Administration of </a:t>
            </a:r>
            <a:r>
              <a:rPr lang="en-GB" dirty="0"/>
              <a:t>MgSO4</a:t>
            </a:r>
          </a:p>
        </p:txBody>
      </p:sp>
      <p:sp>
        <p:nvSpPr>
          <p:cNvPr id="3" name="Text Placeholder 2"/>
          <p:cNvSpPr>
            <a:spLocks noGrp="1"/>
          </p:cNvSpPr>
          <p:nvPr>
            <p:ph type="body" idx="1"/>
          </p:nvPr>
        </p:nvSpPr>
        <p:spPr/>
        <p:txBody>
          <a:bodyPr>
            <a:normAutofit/>
          </a:bodyPr>
          <a:lstStyle/>
          <a:p>
            <a:r>
              <a:rPr lang="en-GB" sz="2800" dirty="0" smtClean="0"/>
              <a:t>20% MgSO4 Solution</a:t>
            </a:r>
            <a:endParaRPr lang="en-GB" sz="2800" dirty="0"/>
          </a:p>
        </p:txBody>
      </p:sp>
      <p:sp>
        <p:nvSpPr>
          <p:cNvPr id="4" name="Content Placeholder 3"/>
          <p:cNvSpPr>
            <a:spLocks noGrp="1"/>
          </p:cNvSpPr>
          <p:nvPr>
            <p:ph sz="half" idx="2"/>
          </p:nvPr>
        </p:nvSpPr>
        <p:spPr>
          <a:xfrm>
            <a:off x="457200" y="2174874"/>
            <a:ext cx="4040188" cy="4134445"/>
          </a:xfrm>
        </p:spPr>
        <p:txBody>
          <a:bodyPr>
            <a:noAutofit/>
          </a:bodyPr>
          <a:lstStyle/>
          <a:p>
            <a:pPr marL="0" indent="0">
              <a:buNone/>
            </a:pPr>
            <a:r>
              <a:rPr lang="en-GB" sz="3200" dirty="0" smtClean="0"/>
              <a:t>Recommended for IV injection</a:t>
            </a:r>
          </a:p>
          <a:p>
            <a:r>
              <a:rPr lang="en-GB" sz="3200" dirty="0" smtClean="0"/>
              <a:t>20% solution means 20g/100ml, i.e.. 4g/20ml.</a:t>
            </a:r>
          </a:p>
          <a:p>
            <a:pPr lvl="1"/>
            <a:r>
              <a:rPr lang="en-GB" sz="2800" dirty="0" smtClean="0"/>
              <a:t>i.e.. Give 20ml 20% solution IV over 5-15 minutes</a:t>
            </a:r>
            <a:endParaRPr lang="en-GB" sz="2800" dirty="0"/>
          </a:p>
        </p:txBody>
      </p:sp>
      <p:sp>
        <p:nvSpPr>
          <p:cNvPr id="5" name="Text Placeholder 4"/>
          <p:cNvSpPr>
            <a:spLocks noGrp="1"/>
          </p:cNvSpPr>
          <p:nvPr>
            <p:ph type="body" sz="quarter" idx="3"/>
          </p:nvPr>
        </p:nvSpPr>
        <p:spPr/>
        <p:txBody>
          <a:bodyPr>
            <a:normAutofit/>
          </a:bodyPr>
          <a:lstStyle/>
          <a:p>
            <a:r>
              <a:rPr lang="en-GB" sz="2800" dirty="0" smtClean="0"/>
              <a:t>50% MgSO4 Solution</a:t>
            </a:r>
            <a:endParaRPr lang="en-GB" sz="2800" dirty="0"/>
          </a:p>
        </p:txBody>
      </p:sp>
      <p:sp>
        <p:nvSpPr>
          <p:cNvPr id="6" name="Content Placeholder 5"/>
          <p:cNvSpPr>
            <a:spLocks noGrp="1"/>
          </p:cNvSpPr>
          <p:nvPr>
            <p:ph sz="quarter" idx="4"/>
          </p:nvPr>
        </p:nvSpPr>
        <p:spPr/>
        <p:txBody>
          <a:bodyPr>
            <a:normAutofit/>
          </a:bodyPr>
          <a:lstStyle/>
          <a:p>
            <a:pPr marL="0" indent="0">
              <a:buNone/>
            </a:pPr>
            <a:r>
              <a:rPr lang="en-GB" sz="3200" dirty="0" smtClean="0"/>
              <a:t>Recommended for IM injection</a:t>
            </a:r>
          </a:p>
          <a:p>
            <a:r>
              <a:rPr lang="en-GB" sz="3200" dirty="0" smtClean="0"/>
              <a:t>50% solution means 50g/100ml, i.e. 5g/10ml.</a:t>
            </a:r>
          </a:p>
          <a:p>
            <a:pPr lvl="1"/>
            <a:r>
              <a:rPr lang="en-GB" sz="2800" dirty="0" smtClean="0"/>
              <a:t>i.e.. Give 10ml solution IM</a:t>
            </a:r>
            <a:endParaRPr lang="en-GB" sz="2800" dirty="0"/>
          </a:p>
        </p:txBody>
      </p:sp>
      <p:sp>
        <p:nvSpPr>
          <p:cNvPr id="7" name="Slide Number Placeholder 6"/>
          <p:cNvSpPr>
            <a:spLocks noGrp="1"/>
          </p:cNvSpPr>
          <p:nvPr>
            <p:ph type="sldNum" sz="quarter" idx="12"/>
          </p:nvPr>
        </p:nvSpPr>
        <p:spPr/>
        <p:txBody>
          <a:bodyPr/>
          <a:lstStyle/>
          <a:p>
            <a:fld id="{3ECF7BD2-0B53-44D1-A7EE-BE5193EEBC7B}" type="slidenum">
              <a:rPr lang="en-GB" smtClean="0"/>
              <a:pPr/>
              <a:t>7</a:t>
            </a:fld>
            <a:endParaRPr lang="en-GB" dirty="0"/>
          </a:p>
        </p:txBody>
      </p:sp>
    </p:spTree>
    <p:extLst>
      <p:ext uri="{BB962C8B-B14F-4D97-AF65-F5344CB8AC3E}">
        <p14:creationId xmlns:p14="http://schemas.microsoft.com/office/powerpoint/2010/main" val="2815198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Administration in Hospitals with High Dependency Wards</a:t>
            </a:r>
            <a:endParaRPr lang="en-GB" dirty="0"/>
          </a:p>
        </p:txBody>
      </p:sp>
      <p:sp>
        <p:nvSpPr>
          <p:cNvPr id="3" name="Content Placeholder 2"/>
          <p:cNvSpPr>
            <a:spLocks noGrp="1"/>
          </p:cNvSpPr>
          <p:nvPr>
            <p:ph idx="1"/>
          </p:nvPr>
        </p:nvSpPr>
        <p:spPr/>
        <p:txBody>
          <a:bodyPr>
            <a:normAutofit/>
          </a:bodyPr>
          <a:lstStyle/>
          <a:p>
            <a:r>
              <a:rPr lang="en-GB" dirty="0"/>
              <a:t>IV MgSO4</a:t>
            </a:r>
            <a:r>
              <a:rPr lang="en-GB" dirty="0" smtClean="0"/>
              <a:t> </a:t>
            </a:r>
            <a:r>
              <a:rPr lang="en-GB" dirty="0"/>
              <a:t>is the initial drug administered to terminate seizures and lower </a:t>
            </a:r>
            <a:r>
              <a:rPr lang="en-GB" dirty="0" smtClean="0"/>
              <a:t>BP.</a:t>
            </a:r>
          </a:p>
          <a:p>
            <a:r>
              <a:rPr lang="en-GB" dirty="0" smtClean="0"/>
              <a:t>Seizures </a:t>
            </a:r>
            <a:r>
              <a:rPr lang="en-GB" dirty="0"/>
              <a:t>usually terminate after the loading dose of </a:t>
            </a:r>
            <a:r>
              <a:rPr lang="en-GB" dirty="0" smtClean="0"/>
              <a:t>magnesium.</a:t>
            </a:r>
          </a:p>
          <a:p>
            <a:r>
              <a:rPr lang="en-GB" dirty="0" smtClean="0"/>
              <a:t>A </a:t>
            </a:r>
            <a:r>
              <a:rPr lang="en-GB" dirty="0"/>
              <a:t>loading dose of 6 g (15-20 </a:t>
            </a:r>
            <a:r>
              <a:rPr lang="en-GB" dirty="0" smtClean="0"/>
              <a:t>min)</a:t>
            </a:r>
          </a:p>
          <a:p>
            <a:r>
              <a:rPr lang="en-GB" dirty="0" smtClean="0"/>
              <a:t>and </a:t>
            </a:r>
            <a:r>
              <a:rPr lang="en-GB" dirty="0"/>
              <a:t>a maintenance dose of 2 g per hour as a continuous IV </a:t>
            </a:r>
            <a:r>
              <a:rPr lang="en-GB" dirty="0" smtClean="0"/>
              <a:t>solution (preferably using a pump to administer). </a:t>
            </a:r>
            <a:endParaRPr lang="en-GB" dirty="0"/>
          </a:p>
        </p:txBody>
      </p:sp>
      <p:sp>
        <p:nvSpPr>
          <p:cNvPr id="4" name="Slide Number Placeholder 3"/>
          <p:cNvSpPr>
            <a:spLocks noGrp="1"/>
          </p:cNvSpPr>
          <p:nvPr>
            <p:ph type="sldNum" sz="quarter" idx="12"/>
          </p:nvPr>
        </p:nvSpPr>
        <p:spPr/>
        <p:txBody>
          <a:bodyPr/>
          <a:lstStyle/>
          <a:p>
            <a:fld id="{3ECF7BD2-0B53-44D1-A7EE-BE5193EEBC7B}" type="slidenum">
              <a:rPr lang="en-GB" smtClean="0"/>
              <a:pPr/>
              <a:t>8</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07504" y="6209928"/>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spTree>
    <p:extLst>
      <p:ext uri="{BB962C8B-B14F-4D97-AF65-F5344CB8AC3E}">
        <p14:creationId xmlns:p14="http://schemas.microsoft.com/office/powerpoint/2010/main" val="26879315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1. Is Magnesium sulphate dangerous?</a:t>
            </a:r>
            <a:endParaRPr lang="en-GB" dirty="0"/>
          </a:p>
        </p:txBody>
      </p:sp>
      <p:sp>
        <p:nvSpPr>
          <p:cNvPr id="3" name="Content Placeholder 2"/>
          <p:cNvSpPr>
            <a:spLocks noGrp="1"/>
          </p:cNvSpPr>
          <p:nvPr>
            <p:ph idx="1"/>
          </p:nvPr>
        </p:nvSpPr>
        <p:spPr>
          <a:xfrm>
            <a:off x="0" y="1340768"/>
            <a:ext cx="9144000" cy="5760640"/>
          </a:xfrm>
        </p:spPr>
        <p:txBody>
          <a:bodyPr>
            <a:noAutofit/>
          </a:bodyPr>
          <a:lstStyle/>
          <a:p>
            <a:r>
              <a:rPr lang="en-GB" sz="2800" dirty="0"/>
              <a:t>After administration, about 40% of plasma magnesium is protein bound. </a:t>
            </a:r>
            <a:endParaRPr lang="en-GB" sz="2800" dirty="0" smtClean="0"/>
          </a:p>
          <a:p>
            <a:r>
              <a:rPr lang="en-GB" sz="2800" dirty="0" smtClean="0"/>
              <a:t>The </a:t>
            </a:r>
            <a:r>
              <a:rPr lang="en-GB" sz="2800" dirty="0"/>
              <a:t>clinical effect and toxicity of MgSO4 can be linked to its concentration in plasma</a:t>
            </a:r>
            <a:r>
              <a:rPr lang="en-GB" sz="2800" dirty="0" smtClean="0"/>
              <a:t>.</a:t>
            </a:r>
          </a:p>
          <a:p>
            <a:pPr lvl="1"/>
            <a:r>
              <a:rPr lang="en-GB" sz="2400" dirty="0"/>
              <a:t>The unbound magnesium ion diffuses into the extravascular-extracellular space, into bone, and across the placenta and foetal membranes and into the foetus and amniotic fluid. </a:t>
            </a:r>
            <a:endParaRPr lang="en-GB" sz="2400" dirty="0" smtClean="0"/>
          </a:p>
          <a:p>
            <a:r>
              <a:rPr lang="en-GB" sz="2800" dirty="0" smtClean="0"/>
              <a:t>Magnesium </a:t>
            </a:r>
            <a:r>
              <a:rPr lang="en-GB" sz="2800" dirty="0"/>
              <a:t>is almost exclusively excreted in the urine, with 90% of the dose excreted during the first 24 hours after an intravenous infusion of MgSO4. </a:t>
            </a:r>
            <a:r>
              <a:rPr lang="en-GB" sz="2800" dirty="0" smtClean="0"/>
              <a:t>Hence </a:t>
            </a:r>
            <a:r>
              <a:rPr lang="en-GB" sz="2800" dirty="0" smtClean="0"/>
              <a:t>the need to monitor urine output in patients receiving the drug.</a:t>
            </a:r>
            <a:endParaRPr lang="en-GB" sz="2800" dirty="0"/>
          </a:p>
        </p:txBody>
      </p:sp>
      <p:sp>
        <p:nvSpPr>
          <p:cNvPr id="4" name="Slide Number Placeholder 3"/>
          <p:cNvSpPr>
            <a:spLocks noGrp="1"/>
          </p:cNvSpPr>
          <p:nvPr>
            <p:ph type="sldNum" sz="quarter" idx="12"/>
          </p:nvPr>
        </p:nvSpPr>
        <p:spPr/>
        <p:txBody>
          <a:bodyPr/>
          <a:lstStyle/>
          <a:p>
            <a:fld id="{3ECF7BD2-0B53-44D1-A7EE-BE5193EEBC7B}" type="slidenum">
              <a:rPr lang="en-GB" smtClean="0"/>
              <a:pPr/>
              <a:t>9</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5736" y="6209928"/>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79512" y="6349298"/>
            <a:ext cx="2493055" cy="369332"/>
          </a:xfrm>
          <a:prstGeom prst="rect">
            <a:avLst/>
          </a:prstGeom>
        </p:spPr>
        <p:txBody>
          <a:bodyPr wrap="none">
            <a:spAutoFit/>
          </a:bodyPr>
          <a:lstStyle/>
          <a:p>
            <a:r>
              <a:rPr lang="en-US" b="1" dirty="0">
                <a:solidFill>
                  <a:srgbClr val="511D03"/>
                </a:solidFill>
                <a:latin typeface="Helvetica" pitchFamily="34" charset="0"/>
              </a:rPr>
              <a:t>NPC Training in MNH</a:t>
            </a:r>
          </a:p>
        </p:txBody>
      </p:sp>
    </p:spTree>
    <p:extLst>
      <p:ext uri="{BB962C8B-B14F-4D97-AF65-F5344CB8AC3E}">
        <p14:creationId xmlns:p14="http://schemas.microsoft.com/office/powerpoint/2010/main" val="39298160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380</TotalTime>
  <Words>1600</Words>
  <Application>Microsoft Office PowerPoint</Application>
  <PresentationFormat>On-screen Show (4:3)</PresentationFormat>
  <Paragraphs>200</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Magnesium sulphate in the Management of Eclampsia in Malawi </vt:lpstr>
      <vt:lpstr>Objectives of Use of MgSO4 in the Eclampsia Management</vt:lpstr>
      <vt:lpstr>Evidence of Effectiveness of Magnesium sulphate </vt:lpstr>
      <vt:lpstr>Local guidelines on use of magnesium sulphate</vt:lpstr>
      <vt:lpstr>Use of Valium</vt:lpstr>
      <vt:lpstr>Administration of magnesium sulphate</vt:lpstr>
      <vt:lpstr>Administration of MgSO4</vt:lpstr>
      <vt:lpstr>Administration in Hospitals with High Dependency Wards</vt:lpstr>
      <vt:lpstr>1. Is Magnesium sulphate dangerous?</vt:lpstr>
      <vt:lpstr>2. Is Magnesium sulphate dangerous?</vt:lpstr>
      <vt:lpstr>Do we need to control MgSO4 concentration in PIH management?</vt:lpstr>
      <vt:lpstr>Why is Eclampsia still a major cause of maternal deaths in Malawi?</vt:lpstr>
      <vt:lpstr>Antidote for MgSO4</vt:lpstr>
      <vt:lpstr>Can Magnesium be Administered in Combination with Other Drugs?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Magnesium sulphate in Management of PIH</dc:title>
  <dc:creator>Chisale Mhango</dc:creator>
  <cp:lastModifiedBy>Chisale Mhango</cp:lastModifiedBy>
  <cp:revision>41</cp:revision>
  <dcterms:created xsi:type="dcterms:W3CDTF">2011-04-24T13:54:41Z</dcterms:created>
  <dcterms:modified xsi:type="dcterms:W3CDTF">2011-12-01T06:37:08Z</dcterms:modified>
</cp:coreProperties>
</file>