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9" r:id="rId3"/>
    <p:sldId id="266" r:id="rId4"/>
    <p:sldId id="260" r:id="rId5"/>
    <p:sldId id="261" r:id="rId6"/>
    <p:sldId id="262" r:id="rId7"/>
    <p:sldId id="264" r:id="rId8"/>
    <p:sldId id="265" r:id="rId9"/>
    <p:sldId id="267" r:id="rId10"/>
    <p:sldId id="268" r:id="rId11"/>
    <p:sldId id="269" r:id="rId12"/>
    <p:sldId id="270" r:id="rId13"/>
    <p:sldId id="271" r:id="rId14"/>
    <p:sldId id="272" r:id="rId15"/>
    <p:sldId id="273" r:id="rId16"/>
    <p:sldId id="274" r:id="rId17"/>
    <p:sldId id="275" r:id="rId18"/>
    <p:sldId id="276" r:id="rId19"/>
    <p:sldId id="277" r:id="rId20"/>
    <p:sldId id="278" r:id="rId21"/>
    <p:sldId id="279" r:id="rId22"/>
    <p:sldId id="280" r:id="rId23"/>
    <p:sldId id="281" r:id="rId24"/>
    <p:sldId id="282" r:id="rId25"/>
    <p:sldId id="283" r:id="rId26"/>
    <p:sldId id="284" r:id="rId27"/>
    <p:sldId id="286" r:id="rId28"/>
    <p:sldId id="287" r:id="rId29"/>
    <p:sldId id="285" r:id="rId30"/>
    <p:sldId id="288" r:id="rId31"/>
    <p:sldId id="289" r:id="rId32"/>
    <p:sldId id="290" r:id="rId33"/>
    <p:sldId id="291" r:id="rId34"/>
    <p:sldId id="292" r:id="rId35"/>
    <p:sldId id="293" r:id="rId36"/>
    <p:sldId id="294" r:id="rId37"/>
    <p:sldId id="295" r:id="rId38"/>
    <p:sldId id="296" r:id="rId39"/>
    <p:sldId id="297" r:id="rId40"/>
    <p:sldId id="298" r:id="rId41"/>
    <p:sldId id="299" r:id="rId42"/>
    <p:sldId id="300" r:id="rId43"/>
    <p:sldId id="301" r:id="rId44"/>
  </p:sldIdLst>
  <p:sldSz cx="9144000" cy="6858000" type="screen4x3"/>
  <p:notesSz cx="6858000" cy="9144000"/>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5" d="100"/>
          <a:sy n="65" d="100"/>
        </p:scale>
        <p:origin x="-1536"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sv-SE"/>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sv-SE"/>
          </a:p>
        </p:txBody>
      </p:sp>
      <p:sp>
        <p:nvSpPr>
          <p:cNvPr id="4" name="Date Placeholder 3"/>
          <p:cNvSpPr>
            <a:spLocks noGrp="1"/>
          </p:cNvSpPr>
          <p:nvPr>
            <p:ph type="dt" sz="half" idx="10"/>
          </p:nvPr>
        </p:nvSpPr>
        <p:spPr/>
        <p:txBody>
          <a:bodyPr/>
          <a:lstStyle/>
          <a:p>
            <a:fld id="{F37BFBAE-B532-46F0-81B4-6291E1D3FACA}" type="datetimeFigureOut">
              <a:rPr lang="sv-SE" smtClean="0"/>
              <a:pPr/>
              <a:t>2011-06-08</a:t>
            </a:fld>
            <a:endParaRPr lang="sv-SE"/>
          </a:p>
        </p:txBody>
      </p:sp>
      <p:sp>
        <p:nvSpPr>
          <p:cNvPr id="5" name="Footer Placeholder 4"/>
          <p:cNvSpPr>
            <a:spLocks noGrp="1"/>
          </p:cNvSpPr>
          <p:nvPr>
            <p:ph type="ftr" sz="quarter" idx="11"/>
          </p:nvPr>
        </p:nvSpPr>
        <p:spPr/>
        <p:txBody>
          <a:bodyPr/>
          <a:lstStyle/>
          <a:p>
            <a:endParaRPr lang="sv-SE"/>
          </a:p>
        </p:txBody>
      </p:sp>
      <p:sp>
        <p:nvSpPr>
          <p:cNvPr id="6" name="Slide Number Placeholder 5"/>
          <p:cNvSpPr>
            <a:spLocks noGrp="1"/>
          </p:cNvSpPr>
          <p:nvPr>
            <p:ph type="sldNum" sz="quarter" idx="12"/>
          </p:nvPr>
        </p:nvSpPr>
        <p:spPr/>
        <p:txBody>
          <a:bodyPr/>
          <a:lstStyle/>
          <a:p>
            <a:fld id="{8844F645-A224-4140-8D72-F5FC736257D6}" type="slidenum">
              <a:rPr lang="sv-SE" smtClean="0"/>
              <a:pPr/>
              <a:t>‹#›</a:t>
            </a:fld>
            <a:endParaRPr lang="sv-S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v-S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4" name="Date Placeholder 3"/>
          <p:cNvSpPr>
            <a:spLocks noGrp="1"/>
          </p:cNvSpPr>
          <p:nvPr>
            <p:ph type="dt" sz="half" idx="10"/>
          </p:nvPr>
        </p:nvSpPr>
        <p:spPr/>
        <p:txBody>
          <a:bodyPr/>
          <a:lstStyle/>
          <a:p>
            <a:fld id="{F37BFBAE-B532-46F0-81B4-6291E1D3FACA}" type="datetimeFigureOut">
              <a:rPr lang="sv-SE" smtClean="0"/>
              <a:pPr/>
              <a:t>2011-06-08</a:t>
            </a:fld>
            <a:endParaRPr lang="sv-SE"/>
          </a:p>
        </p:txBody>
      </p:sp>
      <p:sp>
        <p:nvSpPr>
          <p:cNvPr id="5" name="Footer Placeholder 4"/>
          <p:cNvSpPr>
            <a:spLocks noGrp="1"/>
          </p:cNvSpPr>
          <p:nvPr>
            <p:ph type="ftr" sz="quarter" idx="11"/>
          </p:nvPr>
        </p:nvSpPr>
        <p:spPr/>
        <p:txBody>
          <a:bodyPr/>
          <a:lstStyle/>
          <a:p>
            <a:endParaRPr lang="sv-SE"/>
          </a:p>
        </p:txBody>
      </p:sp>
      <p:sp>
        <p:nvSpPr>
          <p:cNvPr id="6" name="Slide Number Placeholder 5"/>
          <p:cNvSpPr>
            <a:spLocks noGrp="1"/>
          </p:cNvSpPr>
          <p:nvPr>
            <p:ph type="sldNum" sz="quarter" idx="12"/>
          </p:nvPr>
        </p:nvSpPr>
        <p:spPr/>
        <p:txBody>
          <a:bodyPr/>
          <a:lstStyle/>
          <a:p>
            <a:fld id="{8844F645-A224-4140-8D72-F5FC736257D6}" type="slidenum">
              <a:rPr lang="sv-SE" smtClean="0"/>
              <a:pPr/>
              <a:t>‹#›</a:t>
            </a:fld>
            <a:endParaRPr lang="sv-S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sv-SE"/>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4" name="Date Placeholder 3"/>
          <p:cNvSpPr>
            <a:spLocks noGrp="1"/>
          </p:cNvSpPr>
          <p:nvPr>
            <p:ph type="dt" sz="half" idx="10"/>
          </p:nvPr>
        </p:nvSpPr>
        <p:spPr/>
        <p:txBody>
          <a:bodyPr/>
          <a:lstStyle/>
          <a:p>
            <a:fld id="{F37BFBAE-B532-46F0-81B4-6291E1D3FACA}" type="datetimeFigureOut">
              <a:rPr lang="sv-SE" smtClean="0"/>
              <a:pPr/>
              <a:t>2011-06-08</a:t>
            </a:fld>
            <a:endParaRPr lang="sv-SE"/>
          </a:p>
        </p:txBody>
      </p:sp>
      <p:sp>
        <p:nvSpPr>
          <p:cNvPr id="5" name="Footer Placeholder 4"/>
          <p:cNvSpPr>
            <a:spLocks noGrp="1"/>
          </p:cNvSpPr>
          <p:nvPr>
            <p:ph type="ftr" sz="quarter" idx="11"/>
          </p:nvPr>
        </p:nvSpPr>
        <p:spPr/>
        <p:txBody>
          <a:bodyPr/>
          <a:lstStyle/>
          <a:p>
            <a:endParaRPr lang="sv-SE"/>
          </a:p>
        </p:txBody>
      </p:sp>
      <p:sp>
        <p:nvSpPr>
          <p:cNvPr id="6" name="Slide Number Placeholder 5"/>
          <p:cNvSpPr>
            <a:spLocks noGrp="1"/>
          </p:cNvSpPr>
          <p:nvPr>
            <p:ph type="sldNum" sz="quarter" idx="12"/>
          </p:nvPr>
        </p:nvSpPr>
        <p:spPr/>
        <p:txBody>
          <a:bodyPr/>
          <a:lstStyle/>
          <a:p>
            <a:fld id="{8844F645-A224-4140-8D72-F5FC736257D6}" type="slidenum">
              <a:rPr lang="sv-SE" smtClean="0"/>
              <a:pPr/>
              <a:t>‹#›</a:t>
            </a:fld>
            <a:endParaRPr lang="sv-S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v-S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4" name="Date Placeholder 3"/>
          <p:cNvSpPr>
            <a:spLocks noGrp="1"/>
          </p:cNvSpPr>
          <p:nvPr>
            <p:ph type="dt" sz="half" idx="10"/>
          </p:nvPr>
        </p:nvSpPr>
        <p:spPr/>
        <p:txBody>
          <a:bodyPr/>
          <a:lstStyle/>
          <a:p>
            <a:fld id="{F37BFBAE-B532-46F0-81B4-6291E1D3FACA}" type="datetimeFigureOut">
              <a:rPr lang="sv-SE" smtClean="0"/>
              <a:pPr/>
              <a:t>2011-06-08</a:t>
            </a:fld>
            <a:endParaRPr lang="sv-SE"/>
          </a:p>
        </p:txBody>
      </p:sp>
      <p:sp>
        <p:nvSpPr>
          <p:cNvPr id="5" name="Footer Placeholder 4"/>
          <p:cNvSpPr>
            <a:spLocks noGrp="1"/>
          </p:cNvSpPr>
          <p:nvPr>
            <p:ph type="ftr" sz="quarter" idx="11"/>
          </p:nvPr>
        </p:nvSpPr>
        <p:spPr/>
        <p:txBody>
          <a:bodyPr/>
          <a:lstStyle/>
          <a:p>
            <a:endParaRPr lang="sv-SE"/>
          </a:p>
        </p:txBody>
      </p:sp>
      <p:sp>
        <p:nvSpPr>
          <p:cNvPr id="6" name="Slide Number Placeholder 5"/>
          <p:cNvSpPr>
            <a:spLocks noGrp="1"/>
          </p:cNvSpPr>
          <p:nvPr>
            <p:ph type="sldNum" sz="quarter" idx="12"/>
          </p:nvPr>
        </p:nvSpPr>
        <p:spPr/>
        <p:txBody>
          <a:bodyPr/>
          <a:lstStyle/>
          <a:p>
            <a:fld id="{8844F645-A224-4140-8D72-F5FC736257D6}" type="slidenum">
              <a:rPr lang="sv-SE" smtClean="0"/>
              <a:pPr/>
              <a:t>‹#›</a:t>
            </a:fld>
            <a:endParaRPr lang="sv-S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sv-S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37BFBAE-B532-46F0-81B4-6291E1D3FACA}" type="datetimeFigureOut">
              <a:rPr lang="sv-SE" smtClean="0"/>
              <a:pPr/>
              <a:t>2011-06-08</a:t>
            </a:fld>
            <a:endParaRPr lang="sv-SE"/>
          </a:p>
        </p:txBody>
      </p:sp>
      <p:sp>
        <p:nvSpPr>
          <p:cNvPr id="5" name="Footer Placeholder 4"/>
          <p:cNvSpPr>
            <a:spLocks noGrp="1"/>
          </p:cNvSpPr>
          <p:nvPr>
            <p:ph type="ftr" sz="quarter" idx="11"/>
          </p:nvPr>
        </p:nvSpPr>
        <p:spPr/>
        <p:txBody>
          <a:bodyPr/>
          <a:lstStyle/>
          <a:p>
            <a:endParaRPr lang="sv-SE"/>
          </a:p>
        </p:txBody>
      </p:sp>
      <p:sp>
        <p:nvSpPr>
          <p:cNvPr id="6" name="Slide Number Placeholder 5"/>
          <p:cNvSpPr>
            <a:spLocks noGrp="1"/>
          </p:cNvSpPr>
          <p:nvPr>
            <p:ph type="sldNum" sz="quarter" idx="12"/>
          </p:nvPr>
        </p:nvSpPr>
        <p:spPr/>
        <p:txBody>
          <a:bodyPr/>
          <a:lstStyle/>
          <a:p>
            <a:fld id="{8844F645-A224-4140-8D72-F5FC736257D6}" type="slidenum">
              <a:rPr lang="sv-SE" smtClean="0"/>
              <a:pPr/>
              <a:t>‹#›</a:t>
            </a:fld>
            <a:endParaRPr lang="sv-S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v-SE"/>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5" name="Date Placeholder 4"/>
          <p:cNvSpPr>
            <a:spLocks noGrp="1"/>
          </p:cNvSpPr>
          <p:nvPr>
            <p:ph type="dt" sz="half" idx="10"/>
          </p:nvPr>
        </p:nvSpPr>
        <p:spPr/>
        <p:txBody>
          <a:bodyPr/>
          <a:lstStyle/>
          <a:p>
            <a:fld id="{F37BFBAE-B532-46F0-81B4-6291E1D3FACA}" type="datetimeFigureOut">
              <a:rPr lang="sv-SE" smtClean="0"/>
              <a:pPr/>
              <a:t>2011-06-08</a:t>
            </a:fld>
            <a:endParaRPr lang="sv-SE"/>
          </a:p>
        </p:txBody>
      </p:sp>
      <p:sp>
        <p:nvSpPr>
          <p:cNvPr id="6" name="Footer Placeholder 5"/>
          <p:cNvSpPr>
            <a:spLocks noGrp="1"/>
          </p:cNvSpPr>
          <p:nvPr>
            <p:ph type="ftr" sz="quarter" idx="11"/>
          </p:nvPr>
        </p:nvSpPr>
        <p:spPr/>
        <p:txBody>
          <a:bodyPr/>
          <a:lstStyle/>
          <a:p>
            <a:endParaRPr lang="sv-SE"/>
          </a:p>
        </p:txBody>
      </p:sp>
      <p:sp>
        <p:nvSpPr>
          <p:cNvPr id="7" name="Slide Number Placeholder 6"/>
          <p:cNvSpPr>
            <a:spLocks noGrp="1"/>
          </p:cNvSpPr>
          <p:nvPr>
            <p:ph type="sldNum" sz="quarter" idx="12"/>
          </p:nvPr>
        </p:nvSpPr>
        <p:spPr/>
        <p:txBody>
          <a:bodyPr/>
          <a:lstStyle/>
          <a:p>
            <a:fld id="{8844F645-A224-4140-8D72-F5FC736257D6}" type="slidenum">
              <a:rPr lang="sv-SE" smtClean="0"/>
              <a:pPr/>
              <a:t>‹#›</a:t>
            </a:fld>
            <a:endParaRPr lang="sv-S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sv-S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7" name="Date Placeholder 6"/>
          <p:cNvSpPr>
            <a:spLocks noGrp="1"/>
          </p:cNvSpPr>
          <p:nvPr>
            <p:ph type="dt" sz="half" idx="10"/>
          </p:nvPr>
        </p:nvSpPr>
        <p:spPr/>
        <p:txBody>
          <a:bodyPr/>
          <a:lstStyle/>
          <a:p>
            <a:fld id="{F37BFBAE-B532-46F0-81B4-6291E1D3FACA}" type="datetimeFigureOut">
              <a:rPr lang="sv-SE" smtClean="0"/>
              <a:pPr/>
              <a:t>2011-06-08</a:t>
            </a:fld>
            <a:endParaRPr lang="sv-SE"/>
          </a:p>
        </p:txBody>
      </p:sp>
      <p:sp>
        <p:nvSpPr>
          <p:cNvPr id="8" name="Footer Placeholder 7"/>
          <p:cNvSpPr>
            <a:spLocks noGrp="1"/>
          </p:cNvSpPr>
          <p:nvPr>
            <p:ph type="ftr" sz="quarter" idx="11"/>
          </p:nvPr>
        </p:nvSpPr>
        <p:spPr/>
        <p:txBody>
          <a:bodyPr/>
          <a:lstStyle/>
          <a:p>
            <a:endParaRPr lang="sv-SE"/>
          </a:p>
        </p:txBody>
      </p:sp>
      <p:sp>
        <p:nvSpPr>
          <p:cNvPr id="9" name="Slide Number Placeholder 8"/>
          <p:cNvSpPr>
            <a:spLocks noGrp="1"/>
          </p:cNvSpPr>
          <p:nvPr>
            <p:ph type="sldNum" sz="quarter" idx="12"/>
          </p:nvPr>
        </p:nvSpPr>
        <p:spPr/>
        <p:txBody>
          <a:bodyPr/>
          <a:lstStyle/>
          <a:p>
            <a:fld id="{8844F645-A224-4140-8D72-F5FC736257D6}" type="slidenum">
              <a:rPr lang="sv-SE" smtClean="0"/>
              <a:pPr/>
              <a:t>‹#›</a:t>
            </a:fld>
            <a:endParaRPr lang="sv-S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v-SE"/>
          </a:p>
        </p:txBody>
      </p:sp>
      <p:sp>
        <p:nvSpPr>
          <p:cNvPr id="3" name="Date Placeholder 2"/>
          <p:cNvSpPr>
            <a:spLocks noGrp="1"/>
          </p:cNvSpPr>
          <p:nvPr>
            <p:ph type="dt" sz="half" idx="10"/>
          </p:nvPr>
        </p:nvSpPr>
        <p:spPr/>
        <p:txBody>
          <a:bodyPr/>
          <a:lstStyle/>
          <a:p>
            <a:fld id="{F37BFBAE-B532-46F0-81B4-6291E1D3FACA}" type="datetimeFigureOut">
              <a:rPr lang="sv-SE" smtClean="0"/>
              <a:pPr/>
              <a:t>2011-06-08</a:t>
            </a:fld>
            <a:endParaRPr lang="sv-SE"/>
          </a:p>
        </p:txBody>
      </p:sp>
      <p:sp>
        <p:nvSpPr>
          <p:cNvPr id="4" name="Footer Placeholder 3"/>
          <p:cNvSpPr>
            <a:spLocks noGrp="1"/>
          </p:cNvSpPr>
          <p:nvPr>
            <p:ph type="ftr" sz="quarter" idx="11"/>
          </p:nvPr>
        </p:nvSpPr>
        <p:spPr/>
        <p:txBody>
          <a:bodyPr/>
          <a:lstStyle/>
          <a:p>
            <a:endParaRPr lang="sv-SE"/>
          </a:p>
        </p:txBody>
      </p:sp>
      <p:sp>
        <p:nvSpPr>
          <p:cNvPr id="5" name="Slide Number Placeholder 4"/>
          <p:cNvSpPr>
            <a:spLocks noGrp="1"/>
          </p:cNvSpPr>
          <p:nvPr>
            <p:ph type="sldNum" sz="quarter" idx="12"/>
          </p:nvPr>
        </p:nvSpPr>
        <p:spPr/>
        <p:txBody>
          <a:bodyPr/>
          <a:lstStyle/>
          <a:p>
            <a:fld id="{8844F645-A224-4140-8D72-F5FC736257D6}" type="slidenum">
              <a:rPr lang="sv-SE" smtClean="0"/>
              <a:pPr/>
              <a:t>‹#›</a:t>
            </a:fld>
            <a:endParaRPr lang="sv-S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37BFBAE-B532-46F0-81B4-6291E1D3FACA}" type="datetimeFigureOut">
              <a:rPr lang="sv-SE" smtClean="0"/>
              <a:pPr/>
              <a:t>2011-06-08</a:t>
            </a:fld>
            <a:endParaRPr lang="sv-SE"/>
          </a:p>
        </p:txBody>
      </p:sp>
      <p:sp>
        <p:nvSpPr>
          <p:cNvPr id="3" name="Footer Placeholder 2"/>
          <p:cNvSpPr>
            <a:spLocks noGrp="1"/>
          </p:cNvSpPr>
          <p:nvPr>
            <p:ph type="ftr" sz="quarter" idx="11"/>
          </p:nvPr>
        </p:nvSpPr>
        <p:spPr/>
        <p:txBody>
          <a:bodyPr/>
          <a:lstStyle/>
          <a:p>
            <a:endParaRPr lang="sv-SE"/>
          </a:p>
        </p:txBody>
      </p:sp>
      <p:sp>
        <p:nvSpPr>
          <p:cNvPr id="4" name="Slide Number Placeholder 3"/>
          <p:cNvSpPr>
            <a:spLocks noGrp="1"/>
          </p:cNvSpPr>
          <p:nvPr>
            <p:ph type="sldNum" sz="quarter" idx="12"/>
          </p:nvPr>
        </p:nvSpPr>
        <p:spPr/>
        <p:txBody>
          <a:bodyPr/>
          <a:lstStyle/>
          <a:p>
            <a:fld id="{8844F645-A224-4140-8D72-F5FC736257D6}" type="slidenum">
              <a:rPr lang="sv-SE" smtClean="0"/>
              <a:pPr/>
              <a:t>‹#›</a:t>
            </a:fld>
            <a:endParaRPr lang="sv-S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sv-S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37BFBAE-B532-46F0-81B4-6291E1D3FACA}" type="datetimeFigureOut">
              <a:rPr lang="sv-SE" smtClean="0"/>
              <a:pPr/>
              <a:t>2011-06-08</a:t>
            </a:fld>
            <a:endParaRPr lang="sv-SE"/>
          </a:p>
        </p:txBody>
      </p:sp>
      <p:sp>
        <p:nvSpPr>
          <p:cNvPr id="6" name="Footer Placeholder 5"/>
          <p:cNvSpPr>
            <a:spLocks noGrp="1"/>
          </p:cNvSpPr>
          <p:nvPr>
            <p:ph type="ftr" sz="quarter" idx="11"/>
          </p:nvPr>
        </p:nvSpPr>
        <p:spPr/>
        <p:txBody>
          <a:bodyPr/>
          <a:lstStyle/>
          <a:p>
            <a:endParaRPr lang="sv-SE"/>
          </a:p>
        </p:txBody>
      </p:sp>
      <p:sp>
        <p:nvSpPr>
          <p:cNvPr id="7" name="Slide Number Placeholder 6"/>
          <p:cNvSpPr>
            <a:spLocks noGrp="1"/>
          </p:cNvSpPr>
          <p:nvPr>
            <p:ph type="sldNum" sz="quarter" idx="12"/>
          </p:nvPr>
        </p:nvSpPr>
        <p:spPr/>
        <p:txBody>
          <a:bodyPr/>
          <a:lstStyle/>
          <a:p>
            <a:fld id="{8844F645-A224-4140-8D72-F5FC736257D6}" type="slidenum">
              <a:rPr lang="sv-SE" smtClean="0"/>
              <a:pPr/>
              <a:t>‹#›</a:t>
            </a:fld>
            <a:endParaRPr lang="sv-S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sv-S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sv-SE"/>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37BFBAE-B532-46F0-81B4-6291E1D3FACA}" type="datetimeFigureOut">
              <a:rPr lang="sv-SE" smtClean="0"/>
              <a:pPr/>
              <a:t>2011-06-08</a:t>
            </a:fld>
            <a:endParaRPr lang="sv-SE"/>
          </a:p>
        </p:txBody>
      </p:sp>
      <p:sp>
        <p:nvSpPr>
          <p:cNvPr id="6" name="Footer Placeholder 5"/>
          <p:cNvSpPr>
            <a:spLocks noGrp="1"/>
          </p:cNvSpPr>
          <p:nvPr>
            <p:ph type="ftr" sz="quarter" idx="11"/>
          </p:nvPr>
        </p:nvSpPr>
        <p:spPr/>
        <p:txBody>
          <a:bodyPr/>
          <a:lstStyle/>
          <a:p>
            <a:endParaRPr lang="sv-SE"/>
          </a:p>
        </p:txBody>
      </p:sp>
      <p:sp>
        <p:nvSpPr>
          <p:cNvPr id="7" name="Slide Number Placeholder 6"/>
          <p:cNvSpPr>
            <a:spLocks noGrp="1"/>
          </p:cNvSpPr>
          <p:nvPr>
            <p:ph type="sldNum" sz="quarter" idx="12"/>
          </p:nvPr>
        </p:nvSpPr>
        <p:spPr/>
        <p:txBody>
          <a:bodyPr/>
          <a:lstStyle/>
          <a:p>
            <a:fld id="{8844F645-A224-4140-8D72-F5FC736257D6}" type="slidenum">
              <a:rPr lang="sv-SE" smtClean="0"/>
              <a:pPr/>
              <a:t>‹#›</a:t>
            </a:fld>
            <a:endParaRPr lang="sv-S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sv-SE"/>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37BFBAE-B532-46F0-81B4-6291E1D3FACA}" type="datetimeFigureOut">
              <a:rPr lang="sv-SE" smtClean="0"/>
              <a:pPr/>
              <a:t>2011-06-08</a:t>
            </a:fld>
            <a:endParaRPr lang="sv-SE"/>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sv-SE"/>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44F645-A224-4140-8D72-F5FC736257D6}" type="slidenum">
              <a:rPr lang="sv-SE" smtClean="0"/>
              <a:pPr/>
              <a:t>‹#›</a:t>
            </a:fld>
            <a:endParaRPr lang="sv-S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www.gfmer.ch/Obstetrics_simplified/Obstetrics_simplified_contents.htm" TargetMode="Externa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v-SE" b="1" dirty="0" smtClean="0"/>
              <a:t/>
            </a:r>
            <a:br>
              <a:rPr lang="sv-SE" b="1" dirty="0" smtClean="0"/>
            </a:br>
            <a:r>
              <a:rPr lang="sv-SE" b="1" dirty="0" smtClean="0"/>
              <a:t>Hypertensive Disorders in Pregnancy </a:t>
            </a:r>
            <a:br>
              <a:rPr lang="sv-SE" b="1" dirty="0" smtClean="0"/>
            </a:br>
            <a:r>
              <a:rPr lang="sv-SE" dirty="0" smtClean="0"/>
              <a:t/>
            </a:r>
            <a:br>
              <a:rPr lang="sv-SE" dirty="0" smtClean="0"/>
            </a:br>
            <a:endParaRPr lang="sv-SE" dirty="0"/>
          </a:p>
        </p:txBody>
      </p:sp>
      <p:sp>
        <p:nvSpPr>
          <p:cNvPr id="3" name="Content Placeholder 2"/>
          <p:cNvSpPr>
            <a:spLocks noGrp="1"/>
          </p:cNvSpPr>
          <p:nvPr>
            <p:ph idx="1"/>
          </p:nvPr>
        </p:nvSpPr>
        <p:spPr/>
        <p:txBody>
          <a:bodyPr>
            <a:normAutofit lnSpcReduction="10000"/>
          </a:bodyPr>
          <a:lstStyle/>
          <a:p>
            <a:pPr algn="ctr">
              <a:buNone/>
            </a:pPr>
            <a:endParaRPr lang="sv-SE" i="1" dirty="0" smtClean="0"/>
          </a:p>
          <a:p>
            <a:pPr algn="ctr">
              <a:buNone/>
            </a:pPr>
            <a:r>
              <a:rPr lang="sv-SE" i="1" dirty="0" smtClean="0"/>
              <a:t>By</a:t>
            </a:r>
          </a:p>
          <a:p>
            <a:pPr algn="ctr">
              <a:buNone/>
            </a:pPr>
            <a:r>
              <a:rPr lang="sv-SE" i="1" dirty="0" smtClean="0">
                <a:solidFill>
                  <a:srgbClr val="7030A0"/>
                </a:solidFill>
              </a:rPr>
              <a:t>Francis </a:t>
            </a:r>
            <a:r>
              <a:rPr lang="sv-SE" i="1" dirty="0" smtClean="0">
                <a:solidFill>
                  <a:srgbClr val="7030A0"/>
                </a:solidFill>
              </a:rPr>
              <a:t>Kamwendo</a:t>
            </a:r>
          </a:p>
          <a:p>
            <a:pPr algn="ctr">
              <a:buNone/>
            </a:pPr>
            <a:r>
              <a:rPr lang="sv-SE" i="1" dirty="0" smtClean="0">
                <a:solidFill>
                  <a:srgbClr val="7030A0"/>
                </a:solidFill>
              </a:rPr>
              <a:t>@ </a:t>
            </a:r>
          </a:p>
          <a:p>
            <a:pPr algn="ctr">
              <a:buNone/>
            </a:pPr>
            <a:r>
              <a:rPr lang="sv-SE" i="1" dirty="0" smtClean="0">
                <a:solidFill>
                  <a:srgbClr val="7030A0"/>
                </a:solidFill>
              </a:rPr>
              <a:t>Nkhota-kota</a:t>
            </a:r>
            <a:endParaRPr lang="sv-SE" i="1" dirty="0" smtClean="0">
              <a:solidFill>
                <a:srgbClr val="7030A0"/>
              </a:solidFill>
            </a:endParaRPr>
          </a:p>
          <a:p>
            <a:pPr algn="ctr">
              <a:buNone/>
            </a:pPr>
            <a:endParaRPr lang="sv-SE" i="1" dirty="0" smtClean="0"/>
          </a:p>
          <a:p>
            <a:pPr algn="ctr">
              <a:buNone/>
            </a:pPr>
            <a:r>
              <a:rPr lang="sv-SE" i="1" dirty="0" smtClean="0"/>
              <a:t>Adapted from </a:t>
            </a:r>
            <a:r>
              <a:rPr lang="en-US" i="1" dirty="0" smtClean="0">
                <a:hlinkClick r:id="rId2"/>
              </a:rPr>
              <a:t>Obstetrics Simplified </a:t>
            </a:r>
          </a:p>
          <a:p>
            <a:pPr algn="ctr">
              <a:buNone/>
            </a:pPr>
            <a:r>
              <a:rPr lang="en-US" i="1" dirty="0" smtClean="0">
                <a:hlinkClick r:id="rId2"/>
              </a:rPr>
              <a:t> by Diaa M. EI-</a:t>
            </a:r>
            <a:r>
              <a:rPr lang="en-US" i="1" dirty="0" err="1" smtClean="0">
                <a:hlinkClick r:id="rId2"/>
              </a:rPr>
              <a:t>Mowafi</a:t>
            </a:r>
            <a:endParaRPr lang="sv-SE" i="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dirty="0" smtClean="0"/>
              <a:t>Superimposed pre-eclampsia or eclampsia: </a:t>
            </a:r>
            <a:endParaRPr lang="sv-SE" sz="6000" dirty="0"/>
          </a:p>
        </p:txBody>
      </p:sp>
      <p:sp>
        <p:nvSpPr>
          <p:cNvPr id="3" name="Content Placeholder 2"/>
          <p:cNvSpPr>
            <a:spLocks noGrp="1"/>
          </p:cNvSpPr>
          <p:nvPr>
            <p:ph idx="1"/>
          </p:nvPr>
        </p:nvSpPr>
        <p:spPr/>
        <p:txBody>
          <a:bodyPr/>
          <a:lstStyle/>
          <a:p>
            <a:pPr lvl="1"/>
            <a:r>
              <a:rPr lang="en-US" dirty="0" smtClean="0"/>
              <a:t>Development of pre-eclampsia or eclampsia in pre-existing hypertension detected by a further increase of 30 mmHg or more in systolic blood pressure or 15 mmHg or more in diastolic blood pressure. </a:t>
            </a:r>
            <a:endParaRPr lang="sv-SE" sz="40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PRE-ECLAMPSIA</a:t>
            </a:r>
            <a:endParaRPr lang="sv-SE" dirty="0"/>
          </a:p>
        </p:txBody>
      </p:sp>
      <p:sp>
        <p:nvSpPr>
          <p:cNvPr id="3" name="Content Placeholder 2"/>
          <p:cNvSpPr>
            <a:spLocks noGrp="1"/>
          </p:cNvSpPr>
          <p:nvPr>
            <p:ph idx="1"/>
          </p:nvPr>
        </p:nvSpPr>
        <p:spPr/>
        <p:txBody>
          <a:bodyPr/>
          <a:lstStyle/>
          <a:p>
            <a:r>
              <a:rPr lang="en-US" b="1" dirty="0" smtClean="0"/>
              <a:t>Incidence:                 </a:t>
            </a:r>
            <a:r>
              <a:rPr lang="en-US" dirty="0" smtClean="0"/>
              <a:t>5-10%.</a:t>
            </a:r>
            <a:endParaRPr lang="sv-SE" dirty="0" smtClean="0"/>
          </a:p>
          <a:p>
            <a:r>
              <a:rPr lang="en-US" dirty="0" smtClean="0"/>
              <a:t> </a:t>
            </a:r>
            <a:r>
              <a:rPr lang="en-US" b="1" dirty="0" err="1" smtClean="0"/>
              <a:t>Aetiology</a:t>
            </a:r>
            <a:r>
              <a:rPr lang="en-US" b="1" dirty="0" smtClean="0"/>
              <a:t>: </a:t>
            </a:r>
          </a:p>
          <a:p>
            <a:pPr>
              <a:buNone/>
            </a:pPr>
            <a:r>
              <a:rPr lang="en-US" b="1" dirty="0" smtClean="0"/>
              <a:t>		</a:t>
            </a:r>
            <a:r>
              <a:rPr lang="en-US" dirty="0" smtClean="0"/>
              <a:t>Although eclampsia had been described</a:t>
            </a:r>
          </a:p>
          <a:p>
            <a:pPr>
              <a:buNone/>
            </a:pPr>
            <a:r>
              <a:rPr lang="en-US" dirty="0" smtClean="0"/>
              <a:t>          since 200 years, no definite </a:t>
            </a:r>
            <a:r>
              <a:rPr lang="en-US" dirty="0" err="1" smtClean="0"/>
              <a:t>aetiology</a:t>
            </a:r>
            <a:r>
              <a:rPr lang="en-US" dirty="0" smtClean="0"/>
              <a:t> is </a:t>
            </a:r>
          </a:p>
          <a:p>
            <a:pPr>
              <a:buNone/>
            </a:pPr>
            <a:r>
              <a:rPr lang="en-US" dirty="0" smtClean="0"/>
              <a:t>          found for PIH and it is still a disease of  </a:t>
            </a:r>
          </a:p>
          <a:p>
            <a:pPr>
              <a:buNone/>
            </a:pPr>
            <a:r>
              <a:rPr lang="en-US" dirty="0" smtClean="0"/>
              <a:t>          theories.</a:t>
            </a:r>
            <a:endParaRPr lang="sv-SE"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b="1" i="1" dirty="0"/>
              <a:t>Predisposing factors</a:t>
            </a:r>
            <a:endParaRPr lang="sv-SE" dirty="0"/>
          </a:p>
        </p:txBody>
      </p:sp>
      <p:sp>
        <p:nvSpPr>
          <p:cNvPr id="3" name="Content Placeholder 2"/>
          <p:cNvSpPr>
            <a:spLocks noGrp="1"/>
          </p:cNvSpPr>
          <p:nvPr>
            <p:ph idx="1"/>
          </p:nvPr>
        </p:nvSpPr>
        <p:spPr/>
        <p:txBody>
          <a:bodyPr>
            <a:normAutofit fontScale="92500" lnSpcReduction="20000"/>
          </a:bodyPr>
          <a:lstStyle/>
          <a:p>
            <a:pPr lvl="0"/>
            <a:r>
              <a:rPr lang="sv-SE" dirty="0"/>
              <a:t>Primigravidae more than multigravidae. </a:t>
            </a:r>
          </a:p>
          <a:p>
            <a:pPr lvl="0"/>
            <a:r>
              <a:rPr lang="sv-SE" dirty="0"/>
              <a:t>Pre-existing hypertension. </a:t>
            </a:r>
          </a:p>
          <a:p>
            <a:pPr lvl="0"/>
            <a:r>
              <a:rPr lang="sv-SE" dirty="0"/>
              <a:t>Previous pre-eclampsia. </a:t>
            </a:r>
          </a:p>
          <a:p>
            <a:pPr lvl="0"/>
            <a:r>
              <a:rPr lang="en-US" dirty="0"/>
              <a:t>Family history of pre-eclampsia. </a:t>
            </a:r>
            <a:endParaRPr lang="sv-SE" dirty="0"/>
          </a:p>
          <a:p>
            <a:pPr lvl="0"/>
            <a:r>
              <a:rPr lang="en-US" dirty="0"/>
              <a:t>Hyperplacentosis i.e. excessive chorionic tissue as in hydatidiform mole, multiple pregnancy, uncontrolled diabetes mellitus and foetal haemolytic diseases. </a:t>
            </a:r>
            <a:endParaRPr lang="sv-SE" dirty="0"/>
          </a:p>
          <a:p>
            <a:pPr lvl="0"/>
            <a:r>
              <a:rPr lang="sv-SE" dirty="0"/>
              <a:t>Obesity. </a:t>
            </a:r>
          </a:p>
          <a:p>
            <a:pPr lvl="0"/>
            <a:r>
              <a:rPr lang="sv-SE" smtClean="0"/>
              <a:t> </a:t>
            </a:r>
            <a:endParaRPr lang="sv-SE" dirty="0"/>
          </a:p>
          <a:p>
            <a:endParaRPr lang="sv-SE"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b="1" i="1" dirty="0"/>
              <a:t>Theories</a:t>
            </a:r>
            <a:endParaRPr lang="sv-SE" dirty="0"/>
          </a:p>
        </p:txBody>
      </p:sp>
      <p:sp>
        <p:nvSpPr>
          <p:cNvPr id="3" name="Content Placeholder 2"/>
          <p:cNvSpPr>
            <a:spLocks noGrp="1"/>
          </p:cNvSpPr>
          <p:nvPr>
            <p:ph idx="1"/>
          </p:nvPr>
        </p:nvSpPr>
        <p:spPr/>
        <p:txBody>
          <a:bodyPr>
            <a:normAutofit/>
          </a:bodyPr>
          <a:lstStyle/>
          <a:p>
            <a:pPr lvl="0"/>
            <a:r>
              <a:rPr lang="sv-SE" dirty="0"/>
              <a:t>The uteroplacental </a:t>
            </a:r>
            <a:r>
              <a:rPr lang="sv-SE" dirty="0" smtClean="0"/>
              <a:t>bed</a:t>
            </a:r>
          </a:p>
          <a:p>
            <a:r>
              <a:rPr lang="sv-SE" dirty="0"/>
              <a:t>Immunological </a:t>
            </a:r>
            <a:r>
              <a:rPr lang="sv-SE" dirty="0" smtClean="0"/>
              <a:t>factor </a:t>
            </a:r>
            <a:endParaRPr lang="sv-SE" dirty="0"/>
          </a:p>
          <a:p>
            <a:r>
              <a:rPr lang="sv-SE" dirty="0"/>
              <a:t>Genetic </a:t>
            </a:r>
            <a:r>
              <a:rPr lang="sv-SE" dirty="0" smtClean="0"/>
              <a:t>factor </a:t>
            </a:r>
            <a:endParaRPr lang="sv-SE" dirty="0"/>
          </a:p>
          <a:p>
            <a:r>
              <a:rPr lang="sv-SE" dirty="0"/>
              <a:t>Renin- angiotensin </a:t>
            </a:r>
            <a:r>
              <a:rPr lang="sv-SE" dirty="0" smtClean="0"/>
              <a:t>system </a:t>
            </a:r>
            <a:endParaRPr lang="sv-SE" dirty="0"/>
          </a:p>
          <a:p>
            <a:r>
              <a:rPr lang="sv-SE" dirty="0" smtClean="0"/>
              <a:t> </a:t>
            </a:r>
            <a:r>
              <a:rPr lang="sv-SE" dirty="0"/>
              <a:t>Atrial natriuretic peptide (ANP</a:t>
            </a:r>
            <a:r>
              <a:rPr lang="sv-SE" dirty="0" smtClean="0"/>
              <a:t>)</a:t>
            </a:r>
          </a:p>
          <a:p>
            <a:pPr lvl="0"/>
            <a:r>
              <a:rPr lang="sv-SE" dirty="0" smtClean="0"/>
              <a:t>Prostaglandins </a:t>
            </a:r>
            <a:endParaRPr lang="sv-SE" dirty="0"/>
          </a:p>
          <a:p>
            <a:pPr lvl="0"/>
            <a:r>
              <a:rPr lang="sv-SE" dirty="0" smtClean="0"/>
              <a:t> Neutrophils </a:t>
            </a:r>
            <a:endParaRPr lang="sv-SE" dirty="0"/>
          </a:p>
          <a:p>
            <a:endParaRPr lang="sv-SE" dirty="0"/>
          </a:p>
          <a:p>
            <a:pPr lvl="0"/>
            <a:endParaRPr lang="sv-SE"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Pathological Changes</a:t>
            </a:r>
            <a:endParaRPr lang="sv-SE" dirty="0"/>
          </a:p>
        </p:txBody>
      </p:sp>
      <p:sp>
        <p:nvSpPr>
          <p:cNvPr id="3" name="Content Placeholder 2"/>
          <p:cNvSpPr>
            <a:spLocks noGrp="1"/>
          </p:cNvSpPr>
          <p:nvPr>
            <p:ph idx="1"/>
          </p:nvPr>
        </p:nvSpPr>
        <p:spPr/>
        <p:txBody>
          <a:bodyPr/>
          <a:lstStyle/>
          <a:p>
            <a:r>
              <a:rPr lang="en-US" b="1" i="1" dirty="0" smtClean="0"/>
              <a:t>Vasospasm</a:t>
            </a:r>
            <a:endParaRPr lang="sv-SE" dirty="0" smtClean="0"/>
          </a:p>
          <a:p>
            <a:r>
              <a:rPr lang="sv-SE" b="1" i="1" dirty="0" smtClean="0"/>
              <a:t>Coagulation status</a:t>
            </a:r>
            <a:endParaRPr lang="sv-SE" dirty="0" smtClean="0"/>
          </a:p>
          <a:p>
            <a:r>
              <a:rPr lang="en-US" b="1" i="1" dirty="0" smtClean="0"/>
              <a:t>Sodium and water retention</a:t>
            </a:r>
            <a:endParaRPr lang="sv-SE" dirty="0" smtClean="0"/>
          </a:p>
          <a:p>
            <a:endParaRPr lang="sv-SE"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Diagnosis</a:t>
            </a:r>
            <a:endParaRPr lang="sv-SE" dirty="0"/>
          </a:p>
        </p:txBody>
      </p:sp>
      <p:sp>
        <p:nvSpPr>
          <p:cNvPr id="3" name="Content Placeholder 2"/>
          <p:cNvSpPr>
            <a:spLocks noGrp="1"/>
          </p:cNvSpPr>
          <p:nvPr>
            <p:ph idx="1"/>
          </p:nvPr>
        </p:nvSpPr>
        <p:spPr/>
        <p:txBody>
          <a:bodyPr/>
          <a:lstStyle/>
          <a:p>
            <a:endParaRPr lang="en-US" b="1" i="1" dirty="0" smtClean="0"/>
          </a:p>
          <a:p>
            <a:endParaRPr lang="en-US" b="1" i="1" dirty="0" smtClean="0"/>
          </a:p>
          <a:p>
            <a:endParaRPr lang="en-US" b="1" i="1" dirty="0" smtClean="0"/>
          </a:p>
          <a:p>
            <a:r>
              <a:rPr lang="en-US" b="1" i="1" dirty="0" smtClean="0"/>
              <a:t>Signs</a:t>
            </a:r>
            <a:endParaRPr lang="sv-SE" dirty="0" smtClean="0"/>
          </a:p>
          <a:p>
            <a:r>
              <a:rPr lang="en-US" b="1" i="1" dirty="0" smtClean="0"/>
              <a:t>Symptoms</a:t>
            </a:r>
            <a:endParaRPr lang="sv-SE" dirty="0" smtClean="0"/>
          </a:p>
          <a:p>
            <a:endParaRPr lang="sv-SE"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t>Signs</a:t>
            </a:r>
            <a:endParaRPr lang="sv-SE" dirty="0"/>
          </a:p>
        </p:txBody>
      </p:sp>
      <p:sp>
        <p:nvSpPr>
          <p:cNvPr id="3" name="Content Placeholder 2"/>
          <p:cNvSpPr>
            <a:spLocks noGrp="1"/>
          </p:cNvSpPr>
          <p:nvPr>
            <p:ph idx="1"/>
          </p:nvPr>
        </p:nvSpPr>
        <p:spPr/>
        <p:txBody>
          <a:bodyPr/>
          <a:lstStyle/>
          <a:p>
            <a:r>
              <a:rPr lang="en-US" dirty="0" smtClean="0"/>
              <a:t>Hypertension:</a:t>
            </a:r>
            <a:endParaRPr lang="sv-SE" dirty="0" smtClean="0"/>
          </a:p>
          <a:p>
            <a:r>
              <a:rPr lang="sv-SE" dirty="0" smtClean="0"/>
              <a:t>Proteinuria (albuminuria):</a:t>
            </a:r>
          </a:p>
          <a:p>
            <a:r>
              <a:rPr lang="sv-SE" dirty="0" smtClean="0"/>
              <a:t>Oedema:</a:t>
            </a:r>
          </a:p>
          <a:p>
            <a:endParaRPr lang="sv-SE"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Hypertension</a:t>
            </a:r>
            <a:br>
              <a:rPr lang="en-US" dirty="0" smtClean="0"/>
            </a:br>
            <a:endParaRPr lang="sv-SE" dirty="0"/>
          </a:p>
        </p:txBody>
      </p:sp>
      <p:sp>
        <p:nvSpPr>
          <p:cNvPr id="3" name="Content Placeholder 2"/>
          <p:cNvSpPr>
            <a:spLocks noGrp="1"/>
          </p:cNvSpPr>
          <p:nvPr>
            <p:ph idx="1"/>
          </p:nvPr>
        </p:nvSpPr>
        <p:spPr/>
        <p:txBody>
          <a:bodyPr/>
          <a:lstStyle/>
          <a:p>
            <a:r>
              <a:rPr lang="en-US" dirty="0" smtClean="0"/>
              <a:t>Blood pressure of 140/90 mmHg or more or an increase of 30 mmHg in systolic and/or 15 mmHg in diastolic blood pressure over the pre- or early pregnancy level.</a:t>
            </a:r>
            <a:endParaRPr lang="sv-SE" dirty="0" smtClean="0"/>
          </a:p>
          <a:p>
            <a:endParaRPr lang="sv-SE"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to measure the blood pressure in pregnancy  1</a:t>
            </a:r>
            <a:endParaRPr lang="sv-SE" dirty="0"/>
          </a:p>
        </p:txBody>
      </p:sp>
      <p:sp>
        <p:nvSpPr>
          <p:cNvPr id="3" name="Content Placeholder 2"/>
          <p:cNvSpPr>
            <a:spLocks noGrp="1"/>
          </p:cNvSpPr>
          <p:nvPr>
            <p:ph idx="1"/>
          </p:nvPr>
        </p:nvSpPr>
        <p:spPr/>
        <p:txBody>
          <a:bodyPr>
            <a:normAutofit fontScale="85000" lnSpcReduction="20000"/>
          </a:bodyPr>
          <a:lstStyle/>
          <a:p>
            <a:pPr lvl="0"/>
            <a:r>
              <a:rPr lang="en-US" dirty="0" smtClean="0"/>
              <a:t>The patient should rest for at least 30 min. after arriving to the clinic. </a:t>
            </a:r>
            <a:endParaRPr lang="sv-SE" dirty="0" smtClean="0"/>
          </a:p>
          <a:p>
            <a:pPr lvl="0"/>
            <a:r>
              <a:rPr lang="en-US" dirty="0" smtClean="0"/>
              <a:t>Remove any tight clothing from the right arm. </a:t>
            </a:r>
            <a:endParaRPr lang="sv-SE" dirty="0" smtClean="0"/>
          </a:p>
          <a:p>
            <a:pPr lvl="0"/>
            <a:r>
              <a:rPr lang="en-US" dirty="0" smtClean="0"/>
              <a:t>The patient lies comfortably on the left side that her back makes an angle of about 30o with the bed. The right arm is supported to be with the sphygmomanometer at the same level with the patient’s sternum i.e. her heart. Each cm above or below the level of the heart induces a difference of 0.7mmHg in blood pressure reading. She should lie undisturbed in this position for 2-3 min. before blood pressure is measured. </a:t>
            </a:r>
            <a:endParaRPr lang="sv-SE" dirty="0" smtClean="0"/>
          </a:p>
          <a:p>
            <a:endParaRPr lang="sv-SE"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to measure the blood pressure in pregnancy  2</a:t>
            </a:r>
            <a:endParaRPr lang="sv-SE" dirty="0"/>
          </a:p>
        </p:txBody>
      </p:sp>
      <p:sp>
        <p:nvSpPr>
          <p:cNvPr id="3" name="Content Placeholder 2"/>
          <p:cNvSpPr>
            <a:spLocks noGrp="1"/>
          </p:cNvSpPr>
          <p:nvPr>
            <p:ph idx="1"/>
          </p:nvPr>
        </p:nvSpPr>
        <p:spPr/>
        <p:txBody>
          <a:bodyPr>
            <a:normAutofit fontScale="85000" lnSpcReduction="10000"/>
          </a:bodyPr>
          <a:lstStyle/>
          <a:p>
            <a:pPr lvl="0"/>
            <a:r>
              <a:rPr lang="en-US" dirty="0" smtClean="0"/>
              <a:t>The cuff should be applied to the right upper arm with the connecting tubes pointing downwards, the centre of the rubber bag in the cuff is directly over the brachial artery leaving ante-</a:t>
            </a:r>
            <a:r>
              <a:rPr lang="en-US" dirty="0" err="1" smtClean="0"/>
              <a:t>cubital</a:t>
            </a:r>
            <a:r>
              <a:rPr lang="en-US" dirty="0" smtClean="0"/>
              <a:t> </a:t>
            </a:r>
            <a:r>
              <a:rPr lang="en-US" dirty="0" err="1" smtClean="0"/>
              <a:t>fossa</a:t>
            </a:r>
            <a:r>
              <a:rPr lang="en-US" dirty="0" smtClean="0"/>
              <a:t> free. </a:t>
            </a:r>
            <a:endParaRPr lang="sv-SE" dirty="0" smtClean="0"/>
          </a:p>
          <a:p>
            <a:pPr lvl="0"/>
            <a:r>
              <a:rPr lang="en-US" dirty="0" smtClean="0"/>
              <a:t>Apply cuff firmly but not tightly around the arm. </a:t>
            </a:r>
            <a:endParaRPr lang="sv-SE" dirty="0" smtClean="0"/>
          </a:p>
          <a:p>
            <a:pPr lvl="0"/>
            <a:r>
              <a:rPr lang="en-US" dirty="0" smtClean="0"/>
              <a:t>Feel the brachial artery and apply the stethoscope directly over it without undue pressure. </a:t>
            </a:r>
            <a:endParaRPr lang="sv-SE" dirty="0" smtClean="0"/>
          </a:p>
          <a:p>
            <a:pPr lvl="0"/>
            <a:r>
              <a:rPr lang="en-US" dirty="0" smtClean="0"/>
              <a:t>Pump up cuff rapidly to 20-30 mmHg above the point at which the pulse sound disappears, and take blood pressure reading without delay. </a:t>
            </a:r>
            <a:endParaRPr lang="sv-SE" dirty="0" smtClean="0"/>
          </a:p>
          <a:p>
            <a:endParaRPr lang="sv-SE"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marL="457200" indent="-457200"/>
            <a:r>
              <a:rPr lang="sv-SE" sz="3600" b="1" dirty="0" smtClean="0">
                <a:latin typeface="Times New Roman" pitchFamily="18" charset="0"/>
                <a:cs typeface="Times New Roman" pitchFamily="18" charset="0"/>
              </a:rPr>
              <a:t>Classification</a:t>
            </a:r>
          </a:p>
        </p:txBody>
      </p:sp>
      <p:sp>
        <p:nvSpPr>
          <p:cNvPr id="3" name="Content Placeholder 2"/>
          <p:cNvSpPr>
            <a:spLocks noGrp="1"/>
          </p:cNvSpPr>
          <p:nvPr>
            <p:ph idx="1"/>
          </p:nvPr>
        </p:nvSpPr>
        <p:spPr/>
        <p:txBody>
          <a:bodyPr>
            <a:normAutofit/>
          </a:bodyPr>
          <a:lstStyle/>
          <a:p>
            <a:pPr marL="457200" indent="-457200">
              <a:buAutoNum type="arabicPeriod"/>
            </a:pPr>
            <a:r>
              <a:rPr lang="sv-SE" sz="2400" b="1" dirty="0" smtClean="0">
                <a:latin typeface="Times New Roman" pitchFamily="18" charset="0"/>
                <a:cs typeface="Times New Roman" pitchFamily="18" charset="0"/>
              </a:rPr>
              <a:t>PRE-EXISTING (CHRONIC) HYPERTENSION</a:t>
            </a:r>
          </a:p>
          <a:p>
            <a:pPr marL="457200" indent="-457200">
              <a:buAutoNum type="arabicPeriod"/>
            </a:pPr>
            <a:r>
              <a:rPr lang="en-US" sz="2400" b="1" dirty="0" smtClean="0">
                <a:latin typeface="Times New Roman" pitchFamily="18" charset="0"/>
                <a:cs typeface="Times New Roman" pitchFamily="18" charset="0"/>
              </a:rPr>
              <a:t>PRE-ECLAMPSIA</a:t>
            </a:r>
            <a:endParaRPr lang="sv-SE" sz="2400" b="1" dirty="0" smtClean="0">
              <a:latin typeface="Times New Roman" pitchFamily="18" charset="0"/>
              <a:cs typeface="Times New Roman" pitchFamily="18" charset="0"/>
            </a:endParaRPr>
          </a:p>
          <a:p>
            <a:pPr marL="914400" lvl="1" indent="-457200">
              <a:buFont typeface="+mj-lt"/>
              <a:buAutoNum type="arabicPeriod"/>
            </a:pPr>
            <a:r>
              <a:rPr lang="en-US" sz="2400" b="1" dirty="0" smtClean="0">
                <a:latin typeface="Times New Roman" pitchFamily="18" charset="0"/>
                <a:cs typeface="Times New Roman" pitchFamily="18" charset="0"/>
              </a:rPr>
              <a:t>Differential Diagnosis</a:t>
            </a:r>
          </a:p>
          <a:p>
            <a:pPr marL="914400" lvl="1" indent="-457200">
              <a:buFont typeface="+mj-lt"/>
              <a:buAutoNum type="arabicPeriod"/>
            </a:pPr>
            <a:r>
              <a:rPr lang="sv-SE" sz="2400" b="1" dirty="0" smtClean="0">
                <a:latin typeface="Times New Roman" pitchFamily="18" charset="0"/>
                <a:cs typeface="Times New Roman" pitchFamily="18" charset="0"/>
              </a:rPr>
              <a:t>Complications</a:t>
            </a:r>
          </a:p>
          <a:p>
            <a:pPr marL="914400" lvl="1" indent="-457200">
              <a:buFont typeface="+mj-lt"/>
              <a:buAutoNum type="arabicPeriod"/>
            </a:pPr>
            <a:r>
              <a:rPr lang="sv-SE" sz="2400" b="1" dirty="0" smtClean="0">
                <a:latin typeface="Times New Roman" pitchFamily="18" charset="0"/>
                <a:cs typeface="Times New Roman" pitchFamily="18" charset="0"/>
              </a:rPr>
              <a:t>Treatment</a:t>
            </a:r>
          </a:p>
          <a:p>
            <a:pPr marL="457200" indent="-457200">
              <a:buNone/>
            </a:pPr>
            <a:r>
              <a:rPr lang="en-US" sz="2400" b="1" dirty="0" smtClean="0">
                <a:latin typeface="Times New Roman" pitchFamily="18" charset="0"/>
                <a:cs typeface="Times New Roman" pitchFamily="18" charset="0"/>
              </a:rPr>
              <a:t>4.   ECLAMPSIA</a:t>
            </a:r>
          </a:p>
          <a:p>
            <a:endParaRPr lang="sv-SE"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to measure the blood pressure in pregnancy  3</a:t>
            </a:r>
            <a:endParaRPr lang="sv-SE" dirty="0"/>
          </a:p>
        </p:txBody>
      </p:sp>
      <p:sp>
        <p:nvSpPr>
          <p:cNvPr id="3" name="Content Placeholder 2"/>
          <p:cNvSpPr>
            <a:spLocks noGrp="1"/>
          </p:cNvSpPr>
          <p:nvPr>
            <p:ph idx="1"/>
          </p:nvPr>
        </p:nvSpPr>
        <p:spPr/>
        <p:txBody>
          <a:bodyPr>
            <a:normAutofit fontScale="77500" lnSpcReduction="20000"/>
          </a:bodyPr>
          <a:lstStyle/>
          <a:p>
            <a:pPr lvl="0"/>
            <a:r>
              <a:rPr lang="en-US" dirty="0" smtClean="0"/>
              <a:t>Let air out slowly so that mercury falls steadily by 2-3 mm/sec. </a:t>
            </a:r>
            <a:endParaRPr lang="sv-SE" sz="4400" dirty="0" smtClean="0"/>
          </a:p>
          <a:p>
            <a:pPr lvl="0"/>
            <a:r>
              <a:rPr lang="en-US" dirty="0" smtClean="0"/>
              <a:t>Blood pressure measurement phases (Korotkoff): </a:t>
            </a:r>
            <a:endParaRPr lang="sv-SE" sz="4400" dirty="0" smtClean="0"/>
          </a:p>
          <a:p>
            <a:pPr lvl="1"/>
            <a:r>
              <a:rPr lang="en-US" dirty="0" smtClean="0"/>
              <a:t>Korotkoff I¾ Appearance of the sound¾ systolic reading. </a:t>
            </a:r>
            <a:endParaRPr lang="sv-SE" sz="4000" dirty="0" smtClean="0"/>
          </a:p>
          <a:p>
            <a:pPr lvl="1"/>
            <a:r>
              <a:rPr lang="en-US" dirty="0" smtClean="0"/>
              <a:t>Korotkoff II¾ Accentuation of the sound. </a:t>
            </a:r>
            <a:endParaRPr lang="sv-SE" sz="4000" dirty="0" smtClean="0"/>
          </a:p>
          <a:p>
            <a:pPr lvl="1"/>
            <a:r>
              <a:rPr lang="en-US" dirty="0" smtClean="0"/>
              <a:t>Korotkoff III ¾ Sound becomes harsh. </a:t>
            </a:r>
            <a:endParaRPr lang="sv-SE" sz="4000" dirty="0" smtClean="0"/>
          </a:p>
          <a:p>
            <a:pPr lvl="1"/>
            <a:r>
              <a:rPr lang="en-US" dirty="0" smtClean="0"/>
              <a:t>Korotkoff IV¾ Sound becomes muffled¾ diastolic reading. </a:t>
            </a:r>
            <a:endParaRPr lang="sv-SE" sz="4000" dirty="0" smtClean="0"/>
          </a:p>
          <a:p>
            <a:pPr lvl="1"/>
            <a:r>
              <a:rPr lang="en-US" dirty="0" smtClean="0"/>
              <a:t>Korotkoff V¾ Disappearance of the sound. </a:t>
            </a:r>
            <a:endParaRPr lang="sv-SE" sz="4000" dirty="0" smtClean="0"/>
          </a:p>
          <a:p>
            <a:pPr lvl="0"/>
            <a:r>
              <a:rPr lang="en-US" dirty="0" smtClean="0"/>
              <a:t>Korotkoff I and IV is the reading for systolic and diastolic blood pressure respectively. If you wait the disappearance of the sound to take the diastolic reading (as in non-pregnant state) you may reach down to zero because of the hyperdynamic circulation during pregnancy. </a:t>
            </a:r>
            <a:endParaRPr lang="sv-SE" sz="4400" dirty="0" smtClean="0"/>
          </a:p>
          <a:p>
            <a:endParaRPr lang="sv-SE"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to measure the blood pressure in pregnancy  4</a:t>
            </a:r>
            <a:endParaRPr lang="sv-SE" dirty="0"/>
          </a:p>
        </p:txBody>
      </p:sp>
      <p:sp>
        <p:nvSpPr>
          <p:cNvPr id="3" name="Content Placeholder 2"/>
          <p:cNvSpPr>
            <a:spLocks noGrp="1"/>
          </p:cNvSpPr>
          <p:nvPr>
            <p:ph idx="1"/>
          </p:nvPr>
        </p:nvSpPr>
        <p:spPr/>
        <p:txBody>
          <a:bodyPr/>
          <a:lstStyle/>
          <a:p>
            <a:pPr lvl="0"/>
            <a:r>
              <a:rPr lang="en-US" dirty="0" smtClean="0"/>
              <a:t>Use the right arm for measuring because it is more convenient to the physician, but if the reading is 10 mmHg or more higher in the left arm use it in the future readings. </a:t>
            </a:r>
            <a:endParaRPr lang="sv-SE" sz="4400" dirty="0" smtClean="0"/>
          </a:p>
          <a:p>
            <a:pPr lvl="0"/>
            <a:r>
              <a:rPr lang="en-US" dirty="0" smtClean="0"/>
              <a:t>The blood pressure should be measured in two occasions at least 6 hours apart. </a:t>
            </a:r>
            <a:endParaRPr lang="sv-SE" sz="4400" dirty="0" smtClean="0"/>
          </a:p>
          <a:p>
            <a:endParaRPr lang="sv-SE"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Proteinuria (albuminuria)</a:t>
            </a:r>
            <a:endParaRPr lang="sv-SE" dirty="0"/>
          </a:p>
        </p:txBody>
      </p:sp>
      <p:sp>
        <p:nvSpPr>
          <p:cNvPr id="3" name="Content Placeholder 2"/>
          <p:cNvSpPr>
            <a:spLocks noGrp="1"/>
          </p:cNvSpPr>
          <p:nvPr>
            <p:ph idx="1"/>
          </p:nvPr>
        </p:nvSpPr>
        <p:spPr/>
        <p:txBody>
          <a:bodyPr>
            <a:normAutofit lnSpcReduction="10000"/>
          </a:bodyPr>
          <a:lstStyle/>
          <a:p>
            <a:pPr lvl="0"/>
            <a:r>
              <a:rPr lang="en-US" dirty="0" smtClean="0"/>
              <a:t>It is urinary protein greater than 0.3gm/L in 24 hours collection or greater than 1gm/L in two random samples obtained at least 6 hours apart. </a:t>
            </a:r>
            <a:endParaRPr lang="sv-SE" dirty="0" smtClean="0"/>
          </a:p>
          <a:p>
            <a:pPr lvl="0"/>
            <a:r>
              <a:rPr lang="en-US" dirty="0" smtClean="0"/>
              <a:t>It indicates glomerular damage and almost always occurs after hypertension. </a:t>
            </a:r>
            <a:endParaRPr lang="sv-SE" dirty="0" smtClean="0"/>
          </a:p>
          <a:p>
            <a:pPr lvl="0"/>
            <a:r>
              <a:rPr lang="en-US" dirty="0" smtClean="0"/>
              <a:t>Proteinuria is usually in the range of 1-3 gm daily, of which 50-60% is albumin but in severe cases it may exceed 15gm. </a:t>
            </a:r>
            <a:endParaRPr lang="sv-SE" dirty="0" smtClean="0"/>
          </a:p>
          <a:p>
            <a:endParaRPr lang="sv-SE"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Oedema</a:t>
            </a:r>
            <a:endParaRPr lang="sv-SE" dirty="0"/>
          </a:p>
        </p:txBody>
      </p:sp>
      <p:sp>
        <p:nvSpPr>
          <p:cNvPr id="3" name="Content Placeholder 2"/>
          <p:cNvSpPr>
            <a:spLocks noGrp="1"/>
          </p:cNvSpPr>
          <p:nvPr>
            <p:ph idx="1"/>
          </p:nvPr>
        </p:nvSpPr>
        <p:spPr/>
        <p:txBody>
          <a:bodyPr/>
          <a:lstStyle/>
          <a:p>
            <a:pPr lvl="0"/>
            <a:r>
              <a:rPr lang="en-US" dirty="0" smtClean="0"/>
              <a:t>It is weight gain of more than 1 kg in any one week or 2.25 kg in any one month. </a:t>
            </a:r>
            <a:endParaRPr lang="sv-SE" dirty="0" smtClean="0"/>
          </a:p>
          <a:p>
            <a:pPr lvl="0"/>
            <a:r>
              <a:rPr lang="en-US" dirty="0" smtClean="0"/>
              <a:t>Clinical oedema is present in about two-thirds of patients with PIH. However, two-thirds of pregnant women with clinical oedema do not develop hypertension. </a:t>
            </a:r>
            <a:endParaRPr lang="sv-SE" dirty="0" smtClean="0"/>
          </a:p>
          <a:p>
            <a:endParaRPr lang="sv-SE"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t>Symptoms</a:t>
            </a:r>
            <a:endParaRPr lang="sv-SE" dirty="0"/>
          </a:p>
        </p:txBody>
      </p:sp>
      <p:sp>
        <p:nvSpPr>
          <p:cNvPr id="3" name="Content Placeholder 2"/>
          <p:cNvSpPr>
            <a:spLocks noGrp="1"/>
          </p:cNvSpPr>
          <p:nvPr>
            <p:ph idx="1"/>
          </p:nvPr>
        </p:nvSpPr>
        <p:spPr/>
        <p:txBody>
          <a:bodyPr>
            <a:normAutofit fontScale="85000" lnSpcReduction="10000"/>
          </a:bodyPr>
          <a:lstStyle/>
          <a:p>
            <a:pPr>
              <a:buNone/>
            </a:pPr>
            <a:r>
              <a:rPr lang="en-US" dirty="0" smtClean="0"/>
              <a:t>These are usually manifestations of severe pre-eclampsia.</a:t>
            </a:r>
            <a:endParaRPr lang="sv-SE" dirty="0" smtClean="0"/>
          </a:p>
          <a:p>
            <a:pPr lvl="0"/>
            <a:r>
              <a:rPr lang="en-US" dirty="0" smtClean="0"/>
              <a:t>Headache: usually frontal but may be occipital. It is due to cerebral oedema and hypertension. </a:t>
            </a:r>
            <a:endParaRPr lang="sv-SE" dirty="0" smtClean="0"/>
          </a:p>
          <a:p>
            <a:pPr lvl="0"/>
            <a:r>
              <a:rPr lang="en-US" dirty="0" smtClean="0"/>
              <a:t>Visual disturbances: blurring of vision, flashes of light or blindness. </a:t>
            </a:r>
            <a:endParaRPr lang="sv-SE" dirty="0" smtClean="0"/>
          </a:p>
          <a:p>
            <a:pPr lvl="0"/>
            <a:r>
              <a:rPr lang="en-US" dirty="0" smtClean="0"/>
              <a:t>Epigastric or right upper quadrant pain: due to enlargement and subcapsular hemorrhage of the liver. </a:t>
            </a:r>
            <a:endParaRPr lang="sv-SE" dirty="0" smtClean="0"/>
          </a:p>
          <a:p>
            <a:pPr lvl="0"/>
            <a:r>
              <a:rPr lang="en-US" dirty="0" smtClean="0"/>
              <a:t>Nausea and vomiting: due to congestion of gastric mucosa and/ or cerebral oedema. </a:t>
            </a:r>
            <a:endParaRPr lang="sv-SE" dirty="0" smtClean="0"/>
          </a:p>
          <a:p>
            <a:pPr lvl="0"/>
            <a:r>
              <a:rPr lang="en-US" dirty="0" smtClean="0"/>
              <a:t>Oliguria or anuria: due to kidney pathology. </a:t>
            </a:r>
            <a:endParaRPr lang="sv-SE" dirty="0" smtClean="0"/>
          </a:p>
          <a:p>
            <a:endParaRPr lang="sv-SE"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b="1" i="1" dirty="0" smtClean="0"/>
              <a:t>Investigations</a:t>
            </a:r>
            <a:endParaRPr lang="sv-SE" dirty="0"/>
          </a:p>
        </p:txBody>
      </p:sp>
      <p:sp>
        <p:nvSpPr>
          <p:cNvPr id="3" name="Content Placeholder 2"/>
          <p:cNvSpPr>
            <a:spLocks noGrp="1"/>
          </p:cNvSpPr>
          <p:nvPr>
            <p:ph idx="1"/>
          </p:nvPr>
        </p:nvSpPr>
        <p:spPr/>
        <p:txBody>
          <a:bodyPr>
            <a:normAutofit fontScale="77500" lnSpcReduction="20000"/>
          </a:bodyPr>
          <a:lstStyle/>
          <a:p>
            <a:pPr lvl="0"/>
            <a:r>
              <a:rPr lang="en-US" dirty="0" smtClean="0"/>
              <a:t>Complete urine examination: for proteinuria, pus cells, RBCs, casts, specific gravity, culture and sensitivity. </a:t>
            </a:r>
            <a:endParaRPr lang="sv-SE" sz="4400" dirty="0" smtClean="0"/>
          </a:p>
          <a:p>
            <a:pPr lvl="0"/>
            <a:r>
              <a:rPr lang="en-US" dirty="0" smtClean="0"/>
              <a:t>Kidney function tests: serum uric acid &gt; 6 mg % is abnormal during pregnancy. </a:t>
            </a:r>
            <a:r>
              <a:rPr lang="sv-SE" dirty="0" smtClean="0"/>
              <a:t>It is more specific for pre-eclampsia than creatinine. </a:t>
            </a:r>
            <a:endParaRPr lang="sv-SE" sz="4400" dirty="0" smtClean="0"/>
          </a:p>
          <a:p>
            <a:pPr lvl="0"/>
            <a:r>
              <a:rPr lang="en-US" dirty="0" smtClean="0"/>
              <a:t>Coagulation status: Platelet count, fibrinogen and FDP as DIC may develop. </a:t>
            </a:r>
            <a:endParaRPr lang="sv-SE" sz="4400" dirty="0" smtClean="0"/>
          </a:p>
          <a:p>
            <a:pPr lvl="0"/>
            <a:r>
              <a:rPr lang="sv-SE" dirty="0" smtClean="0"/>
              <a:t>Eye fundus examination. </a:t>
            </a:r>
            <a:endParaRPr lang="sv-SE" sz="4400" dirty="0" smtClean="0"/>
          </a:p>
          <a:p>
            <a:pPr lvl="0"/>
            <a:r>
              <a:rPr lang="en-US" dirty="0" smtClean="0"/>
              <a:t>Tests for foetal well being: as </a:t>
            </a:r>
            <a:endParaRPr lang="sv-SE" sz="4400" dirty="0" smtClean="0"/>
          </a:p>
          <a:p>
            <a:pPr lvl="1"/>
            <a:r>
              <a:rPr lang="sv-SE" dirty="0" smtClean="0"/>
              <a:t>ultrasound, </a:t>
            </a:r>
            <a:endParaRPr lang="sv-SE" sz="4000" dirty="0" smtClean="0"/>
          </a:p>
          <a:p>
            <a:pPr lvl="1"/>
            <a:r>
              <a:rPr lang="sv-SE" dirty="0" smtClean="0"/>
              <a:t>daily foetal movement count, </a:t>
            </a:r>
            <a:endParaRPr lang="sv-SE" sz="4000" dirty="0" smtClean="0"/>
          </a:p>
          <a:p>
            <a:pPr lvl="1"/>
            <a:r>
              <a:rPr lang="sv-SE" dirty="0" smtClean="0"/>
              <a:t>non-stress test, </a:t>
            </a:r>
            <a:endParaRPr lang="sv-SE" sz="4000" dirty="0" smtClean="0"/>
          </a:p>
          <a:p>
            <a:pPr lvl="1"/>
            <a:r>
              <a:rPr lang="en-US" dirty="0" err="1" smtClean="0"/>
              <a:t>oxytocin</a:t>
            </a:r>
            <a:r>
              <a:rPr lang="en-US" dirty="0" smtClean="0"/>
              <a:t> challenge test (if needed). </a:t>
            </a:r>
            <a:endParaRPr lang="sv-SE" sz="4000" dirty="0" smtClean="0"/>
          </a:p>
          <a:p>
            <a:endParaRPr lang="sv-SE"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N.B. </a:t>
            </a:r>
            <a:endParaRPr lang="sv-SE" dirty="0"/>
          </a:p>
        </p:txBody>
      </p:sp>
      <p:sp>
        <p:nvSpPr>
          <p:cNvPr id="3" name="Content Placeholder 2"/>
          <p:cNvSpPr>
            <a:spLocks noGrp="1"/>
          </p:cNvSpPr>
          <p:nvPr>
            <p:ph idx="1"/>
          </p:nvPr>
        </p:nvSpPr>
        <p:spPr/>
        <p:txBody>
          <a:bodyPr>
            <a:normAutofit fontScale="85000" lnSpcReduction="10000"/>
          </a:bodyPr>
          <a:lstStyle/>
          <a:p>
            <a:pPr lvl="0"/>
            <a:r>
              <a:rPr lang="en-US" dirty="0" smtClean="0"/>
              <a:t>Imminent eclampsia: It is a state in which the patient is about to develop eclampsia. </a:t>
            </a:r>
            <a:r>
              <a:rPr lang="sv-SE" dirty="0" smtClean="0"/>
              <a:t>Usually there are: </a:t>
            </a:r>
            <a:endParaRPr lang="sv-SE" sz="4400" dirty="0" smtClean="0"/>
          </a:p>
          <a:p>
            <a:pPr lvl="1"/>
            <a:r>
              <a:rPr lang="en-US" dirty="0" smtClean="0"/>
              <a:t>blood pressure much higher than 160 /110 mmHg, </a:t>
            </a:r>
            <a:endParaRPr lang="sv-SE" sz="4000" dirty="0" smtClean="0"/>
          </a:p>
          <a:p>
            <a:pPr lvl="1"/>
            <a:r>
              <a:rPr lang="sv-SE" dirty="0" smtClean="0"/>
              <a:t>heavy proteinuria (+++or ++++), </a:t>
            </a:r>
            <a:endParaRPr lang="sv-SE" sz="4000" dirty="0" smtClean="0"/>
          </a:p>
          <a:p>
            <a:pPr lvl="1"/>
            <a:r>
              <a:rPr lang="sv-SE" dirty="0" smtClean="0"/>
              <a:t>hyperreflexia, </a:t>
            </a:r>
            <a:endParaRPr lang="sv-SE" sz="4000" dirty="0" smtClean="0"/>
          </a:p>
          <a:p>
            <a:pPr lvl="1"/>
            <a:r>
              <a:rPr lang="sv-SE" dirty="0" smtClean="0"/>
              <a:t>severe continuous headache, </a:t>
            </a:r>
            <a:endParaRPr lang="sv-SE" sz="4000" dirty="0" smtClean="0"/>
          </a:p>
          <a:p>
            <a:pPr lvl="1"/>
            <a:r>
              <a:rPr lang="sv-SE" dirty="0" smtClean="0"/>
              <a:t>blurring of vision, </a:t>
            </a:r>
            <a:endParaRPr lang="sv-SE" sz="4000" dirty="0" smtClean="0"/>
          </a:p>
          <a:p>
            <a:pPr lvl="1"/>
            <a:r>
              <a:rPr lang="sv-SE" dirty="0" smtClean="0"/>
              <a:t>epigastric pain. </a:t>
            </a:r>
            <a:endParaRPr lang="sv-SE" sz="4000" dirty="0" smtClean="0"/>
          </a:p>
          <a:p>
            <a:r>
              <a:rPr lang="en-US" dirty="0" smtClean="0"/>
              <a:t>Fulminating pre-eclampsia: a rapidly deteriorating pre-eclampsia to be imminent eclampsia</a:t>
            </a:r>
            <a:endParaRPr lang="sv-SE"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755576" y="764704"/>
          <a:ext cx="6096000" cy="5669280"/>
        </p:xfrm>
        <a:graphic>
          <a:graphicData uri="http://schemas.openxmlformats.org/drawingml/2006/table">
            <a:tbl>
              <a:tblPr firstRow="1" bandRow="1">
                <a:tableStyleId>{5C22544A-7EE6-4342-B048-85BDC9FD1C3A}</a:tableStyleId>
              </a:tblPr>
              <a:tblGrid>
                <a:gridCol w="2032000"/>
                <a:gridCol w="2032000"/>
                <a:gridCol w="2032000"/>
              </a:tblGrid>
              <a:tr h="370840">
                <a:tc>
                  <a:txBody>
                    <a:bodyPr/>
                    <a:lstStyle/>
                    <a:p>
                      <a:endParaRPr lang="sv-SE" dirty="0"/>
                    </a:p>
                  </a:txBody>
                  <a:tcPr/>
                </a:tc>
                <a:tc>
                  <a:txBody>
                    <a:bodyPr/>
                    <a:lstStyle/>
                    <a:p>
                      <a:r>
                        <a:rPr lang="sv-SE" sz="1800" b="1" kern="1200" dirty="0" smtClean="0">
                          <a:solidFill>
                            <a:schemeClr val="lt1"/>
                          </a:solidFill>
                          <a:latin typeface="+mn-lt"/>
                          <a:ea typeface="+mn-ea"/>
                          <a:cs typeface="+mn-cs"/>
                        </a:rPr>
                        <a:t>Pre-eclampsia</a:t>
                      </a:r>
                      <a:endParaRPr lang="sv-SE" dirty="0"/>
                    </a:p>
                  </a:txBody>
                  <a:tcPr/>
                </a:tc>
                <a:tc>
                  <a:txBody>
                    <a:bodyPr/>
                    <a:lstStyle/>
                    <a:p>
                      <a:r>
                        <a:rPr lang="sv-SE" sz="1800" b="1" kern="1200" dirty="0" smtClean="0">
                          <a:solidFill>
                            <a:schemeClr val="lt1"/>
                          </a:solidFill>
                          <a:latin typeface="+mn-lt"/>
                          <a:ea typeface="+mn-ea"/>
                          <a:cs typeface="+mn-cs"/>
                        </a:rPr>
                        <a:t>Pre-existing (chronic) Hypertension</a:t>
                      </a:r>
                      <a:endParaRPr lang="sv-SE" dirty="0"/>
                    </a:p>
                  </a:txBody>
                  <a:tcPr/>
                </a:tc>
              </a:tr>
              <a:tr h="370840">
                <a:tc>
                  <a:txBody>
                    <a:bodyPr/>
                    <a:lstStyle/>
                    <a:p>
                      <a:r>
                        <a:rPr lang="sv-SE" sz="1800" kern="1200" dirty="0" smtClean="0">
                          <a:solidFill>
                            <a:schemeClr val="dk1"/>
                          </a:solidFill>
                          <a:latin typeface="+mn-lt"/>
                          <a:ea typeface="+mn-ea"/>
                          <a:cs typeface="+mn-cs"/>
                        </a:rPr>
                        <a:t>Parity</a:t>
                      </a:r>
                      <a:endParaRPr lang="sv-SE" dirty="0"/>
                    </a:p>
                  </a:txBody>
                  <a:tcPr/>
                </a:tc>
                <a:tc>
                  <a:txBody>
                    <a:bodyPr/>
                    <a:lstStyle/>
                    <a:p>
                      <a:r>
                        <a:rPr lang="sv-SE" sz="1800" kern="1200" dirty="0" smtClean="0">
                          <a:solidFill>
                            <a:schemeClr val="dk1"/>
                          </a:solidFill>
                          <a:latin typeface="+mn-lt"/>
                          <a:ea typeface="+mn-ea"/>
                          <a:cs typeface="+mn-cs"/>
                        </a:rPr>
                        <a:t>usually primigravida</a:t>
                      </a:r>
                      <a:endParaRPr lang="sv-SE" dirty="0"/>
                    </a:p>
                  </a:txBody>
                  <a:tcPr/>
                </a:tc>
                <a:tc>
                  <a:txBody>
                    <a:bodyPr/>
                    <a:lstStyle/>
                    <a:p>
                      <a:r>
                        <a:rPr lang="sv-SE" sz="1800" kern="1200" dirty="0" smtClean="0">
                          <a:solidFill>
                            <a:schemeClr val="dk1"/>
                          </a:solidFill>
                          <a:latin typeface="+mn-lt"/>
                          <a:ea typeface="+mn-ea"/>
                          <a:cs typeface="+mn-cs"/>
                        </a:rPr>
                        <a:t>usually multigravida.</a:t>
                      </a:r>
                      <a:endParaRPr lang="sv-SE" dirty="0"/>
                    </a:p>
                  </a:txBody>
                  <a:tcPr/>
                </a:tc>
              </a:tr>
              <a:tr h="370840">
                <a:tc>
                  <a:txBody>
                    <a:bodyPr/>
                    <a:lstStyle/>
                    <a:p>
                      <a:r>
                        <a:rPr lang="sv-SE" sz="1800" kern="1200" dirty="0" smtClean="0">
                          <a:solidFill>
                            <a:schemeClr val="dk1"/>
                          </a:solidFill>
                          <a:latin typeface="+mn-lt"/>
                          <a:ea typeface="+mn-ea"/>
                          <a:cs typeface="+mn-cs"/>
                        </a:rPr>
                        <a:t>Past History </a:t>
                      </a:r>
                      <a:endParaRPr lang="sv-SE" dirty="0"/>
                    </a:p>
                  </a:txBody>
                  <a:tcPr/>
                </a:tc>
                <a:tc>
                  <a:txBody>
                    <a:bodyPr/>
                    <a:lstStyle/>
                    <a:p>
                      <a:r>
                        <a:rPr lang="en-US" sz="1800" kern="1200" dirty="0" smtClean="0">
                          <a:solidFill>
                            <a:schemeClr val="dk1"/>
                          </a:solidFill>
                          <a:latin typeface="+mn-lt"/>
                          <a:ea typeface="+mn-ea"/>
                          <a:cs typeface="+mn-cs"/>
                        </a:rPr>
                        <a:t>of pre-eclampsia may be present</a:t>
                      </a:r>
                      <a:endParaRPr lang="sv-SE" dirty="0"/>
                    </a:p>
                  </a:txBody>
                  <a:tcPr/>
                </a:tc>
                <a:tc>
                  <a:txBody>
                    <a:bodyPr/>
                    <a:lstStyle/>
                    <a:p>
                      <a:r>
                        <a:rPr lang="en-US" sz="1800" kern="1200" smtClean="0">
                          <a:solidFill>
                            <a:schemeClr val="dk1"/>
                          </a:solidFill>
                          <a:latin typeface="+mn-lt"/>
                          <a:ea typeface="+mn-ea"/>
                          <a:cs typeface="+mn-cs"/>
                        </a:rPr>
                        <a:t>of hypertension in between pregnancies.</a:t>
                      </a:r>
                      <a:endParaRPr lang="sv-SE" dirty="0"/>
                    </a:p>
                  </a:txBody>
                  <a:tcPr/>
                </a:tc>
              </a:tr>
              <a:tr h="370840">
                <a:tc>
                  <a:txBody>
                    <a:bodyPr/>
                    <a:lstStyle/>
                    <a:p>
                      <a:r>
                        <a:rPr lang="sv-SE" sz="1800" kern="1200" dirty="0" smtClean="0">
                          <a:solidFill>
                            <a:schemeClr val="dk1"/>
                          </a:solidFill>
                          <a:latin typeface="+mn-lt"/>
                          <a:ea typeface="+mn-ea"/>
                          <a:cs typeface="+mn-cs"/>
                        </a:rPr>
                        <a:t>Hypertension</a:t>
                      </a:r>
                      <a:endParaRPr lang="sv-SE" dirty="0"/>
                    </a:p>
                  </a:txBody>
                  <a:tcPr/>
                </a:tc>
                <a:tc>
                  <a:txBody>
                    <a:bodyPr/>
                    <a:lstStyle/>
                    <a:p>
                      <a:r>
                        <a:rPr lang="en-US" sz="1800" kern="1200" dirty="0" smtClean="0">
                          <a:solidFill>
                            <a:schemeClr val="dk1"/>
                          </a:solidFill>
                          <a:latin typeface="+mn-lt"/>
                          <a:ea typeface="+mn-ea"/>
                          <a:cs typeface="+mn-cs"/>
                        </a:rPr>
                        <a:t>after the 20th week of pregnancy (except in vesicular mole) and disappears within 6 weeks postpartum</a:t>
                      </a:r>
                      <a:endParaRPr lang="sv-SE" dirty="0"/>
                    </a:p>
                  </a:txBody>
                  <a:tcPr/>
                </a:tc>
                <a:tc>
                  <a:txBody>
                    <a:bodyPr/>
                    <a:lstStyle/>
                    <a:p>
                      <a:r>
                        <a:rPr lang="en-US" sz="1800" kern="1200" dirty="0" smtClean="0">
                          <a:solidFill>
                            <a:schemeClr val="dk1"/>
                          </a:solidFill>
                          <a:latin typeface="+mn-lt"/>
                          <a:ea typeface="+mn-ea"/>
                          <a:cs typeface="+mn-cs"/>
                        </a:rPr>
                        <a:t>before pregnancy, during the first 20 weeks and persists after 6 weeks postpartum.</a:t>
                      </a:r>
                      <a:endParaRPr lang="sv-SE" dirty="0"/>
                    </a:p>
                  </a:txBody>
                  <a:tcPr/>
                </a:tc>
              </a:tr>
              <a:tr h="370840">
                <a:tc>
                  <a:txBody>
                    <a:bodyPr/>
                    <a:lstStyle/>
                    <a:p>
                      <a:r>
                        <a:rPr lang="sv-SE" sz="1800" kern="1200" dirty="0" smtClean="0">
                          <a:solidFill>
                            <a:schemeClr val="dk1"/>
                          </a:solidFill>
                          <a:latin typeface="+mn-lt"/>
                          <a:ea typeface="+mn-ea"/>
                          <a:cs typeface="+mn-cs"/>
                        </a:rPr>
                        <a:t>Proteinuria</a:t>
                      </a:r>
                      <a:endParaRPr lang="sv-SE" dirty="0"/>
                    </a:p>
                  </a:txBody>
                  <a:tcPr/>
                </a:tc>
                <a:tc>
                  <a:txBody>
                    <a:bodyPr/>
                    <a:lstStyle/>
                    <a:p>
                      <a:r>
                        <a:rPr lang="en-US" sz="1800" kern="1200" dirty="0" smtClean="0">
                          <a:solidFill>
                            <a:schemeClr val="dk1"/>
                          </a:solidFill>
                          <a:latin typeface="+mn-lt"/>
                          <a:ea typeface="+mn-ea"/>
                          <a:cs typeface="+mn-cs"/>
                        </a:rPr>
                        <a:t>If present, it develops after hypertension</a:t>
                      </a:r>
                      <a:endParaRPr lang="sv-SE" dirty="0"/>
                    </a:p>
                  </a:txBody>
                  <a:tcPr/>
                </a:tc>
                <a:tc>
                  <a:txBody>
                    <a:bodyPr/>
                    <a:lstStyle/>
                    <a:p>
                      <a:r>
                        <a:rPr lang="en-US" sz="1800" kern="1200" dirty="0" smtClean="0">
                          <a:solidFill>
                            <a:schemeClr val="dk1"/>
                          </a:solidFill>
                          <a:latin typeface="+mn-lt"/>
                          <a:ea typeface="+mn-ea"/>
                          <a:cs typeface="+mn-cs"/>
                        </a:rPr>
                        <a:t>If present, it develops before hypertension due to underlying renal disease.</a:t>
                      </a:r>
                      <a:endParaRPr lang="sv-SE" dirty="0"/>
                    </a:p>
                  </a:txBody>
                  <a:tcPr/>
                </a:tc>
              </a:tr>
            </a:tbl>
          </a:graphicData>
        </a:graphic>
      </p:graphicFrame>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sv-SE" dirty="0"/>
          </a:p>
        </p:txBody>
      </p:sp>
      <p:graphicFrame>
        <p:nvGraphicFramePr>
          <p:cNvPr id="4" name="Content Placeholder 3"/>
          <p:cNvGraphicFramePr>
            <a:graphicFrameLocks noGrp="1"/>
          </p:cNvGraphicFramePr>
          <p:nvPr>
            <p:ph idx="1"/>
          </p:nvPr>
        </p:nvGraphicFramePr>
        <p:xfrm>
          <a:off x="457200" y="1600200"/>
          <a:ext cx="8229600" cy="3383280"/>
        </p:xfrm>
        <a:graphic>
          <a:graphicData uri="http://schemas.openxmlformats.org/drawingml/2006/table">
            <a:tbl>
              <a:tblPr firstRow="1" bandRow="1">
                <a:tableStyleId>{5C22544A-7EE6-4342-B048-85BDC9FD1C3A}</a:tableStyleId>
              </a:tblPr>
              <a:tblGrid>
                <a:gridCol w="2743200"/>
                <a:gridCol w="2743200"/>
                <a:gridCol w="2743200"/>
              </a:tblGrid>
              <a:tr h="370840">
                <a:tc>
                  <a:txBody>
                    <a:bodyPr/>
                    <a:lstStyle/>
                    <a:p>
                      <a:endParaRPr lang="sv-SE" dirty="0"/>
                    </a:p>
                  </a:txBody>
                  <a:tcPr/>
                </a:tc>
                <a:tc>
                  <a:txBody>
                    <a:bodyPr/>
                    <a:lstStyle/>
                    <a:p>
                      <a:r>
                        <a:rPr lang="sv-SE" sz="1800" b="1" kern="1200" dirty="0" smtClean="0">
                          <a:solidFill>
                            <a:schemeClr val="lt1"/>
                          </a:solidFill>
                          <a:latin typeface="+mn-lt"/>
                          <a:ea typeface="+mn-ea"/>
                          <a:cs typeface="+mn-cs"/>
                        </a:rPr>
                        <a:t>Pre-eclampsia</a:t>
                      </a:r>
                      <a:endParaRPr lang="sv-SE" dirty="0"/>
                    </a:p>
                  </a:txBody>
                  <a:tcPr/>
                </a:tc>
                <a:tc>
                  <a:txBody>
                    <a:bodyPr/>
                    <a:lstStyle/>
                    <a:p>
                      <a:r>
                        <a:rPr lang="sv-SE" sz="1800" b="1" kern="1200" dirty="0" smtClean="0">
                          <a:solidFill>
                            <a:schemeClr val="lt1"/>
                          </a:solidFill>
                          <a:latin typeface="+mn-lt"/>
                          <a:ea typeface="+mn-ea"/>
                          <a:cs typeface="+mn-cs"/>
                        </a:rPr>
                        <a:t>Pre-existing (chronic) Hypertension</a:t>
                      </a:r>
                      <a:endParaRPr lang="sv-SE"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v-SE" sz="1800" b="1" kern="1200" dirty="0" smtClean="0">
                          <a:solidFill>
                            <a:schemeClr val="lt1"/>
                          </a:solidFill>
                          <a:latin typeface="+mn-lt"/>
                          <a:ea typeface="+mn-ea"/>
                          <a:cs typeface="+mn-cs"/>
                        </a:rPr>
                        <a:t>Hyperreflexia</a:t>
                      </a:r>
                      <a:endParaRPr lang="sv-SE" dirty="0" smtClean="0"/>
                    </a:p>
                    <a:p>
                      <a:endParaRPr lang="sv-SE" dirty="0"/>
                    </a:p>
                  </a:txBody>
                  <a:tcPr/>
                </a:tc>
                <a:tc>
                  <a:txBody>
                    <a:bodyPr/>
                    <a:lstStyle/>
                    <a:p>
                      <a:r>
                        <a:rPr lang="sv-SE" sz="1800" kern="1200" dirty="0" smtClean="0">
                          <a:solidFill>
                            <a:schemeClr val="dk1"/>
                          </a:solidFill>
                          <a:latin typeface="+mn-lt"/>
                          <a:ea typeface="+mn-ea"/>
                          <a:cs typeface="+mn-cs"/>
                        </a:rPr>
                        <a:t>may be present.</a:t>
                      </a:r>
                      <a:endParaRPr lang="sv-SE" dirty="0"/>
                    </a:p>
                  </a:txBody>
                  <a:tcPr/>
                </a:tc>
                <a:tc>
                  <a:txBody>
                    <a:bodyPr/>
                    <a:lstStyle/>
                    <a:p>
                      <a:r>
                        <a:rPr lang="sv-SE" sz="1800" kern="1200" dirty="0" smtClean="0">
                          <a:solidFill>
                            <a:schemeClr val="dk1"/>
                          </a:solidFill>
                          <a:latin typeface="+mn-lt"/>
                          <a:ea typeface="+mn-ea"/>
                          <a:cs typeface="+mn-cs"/>
                        </a:rPr>
                        <a:t>absent.</a:t>
                      </a:r>
                      <a:endParaRPr lang="sv-SE" dirty="0"/>
                    </a:p>
                  </a:txBody>
                  <a:tcPr/>
                </a:tc>
              </a:tr>
              <a:tr h="370840">
                <a:tc>
                  <a:txBody>
                    <a:bodyPr/>
                    <a:lstStyle/>
                    <a:p>
                      <a:r>
                        <a:rPr lang="sv-SE" sz="1800" kern="1200" dirty="0" smtClean="0">
                          <a:solidFill>
                            <a:schemeClr val="dk1"/>
                          </a:solidFill>
                          <a:latin typeface="+mn-lt"/>
                          <a:ea typeface="+mn-ea"/>
                          <a:cs typeface="+mn-cs"/>
                        </a:rPr>
                        <a:t>Fundus Examination</a:t>
                      </a:r>
                      <a:endParaRPr lang="sv-SE" dirty="0"/>
                    </a:p>
                  </a:txBody>
                  <a:tcPr/>
                </a:tc>
                <a:tc>
                  <a:txBody>
                    <a:bodyPr/>
                    <a:lstStyle/>
                    <a:p>
                      <a:r>
                        <a:rPr lang="en-US" sz="1800" kern="1200" dirty="0" smtClean="0">
                          <a:solidFill>
                            <a:schemeClr val="dk1"/>
                          </a:solidFill>
                          <a:latin typeface="+mn-lt"/>
                          <a:ea typeface="+mn-ea"/>
                          <a:cs typeface="+mn-cs"/>
                        </a:rPr>
                        <a:t>Normal or retinal vessels spasm, oedema, </a:t>
                      </a:r>
                      <a:r>
                        <a:rPr lang="en-US" sz="1800" kern="1200" dirty="0" err="1" smtClean="0">
                          <a:solidFill>
                            <a:schemeClr val="dk1"/>
                          </a:solidFill>
                          <a:latin typeface="+mn-lt"/>
                          <a:ea typeface="+mn-ea"/>
                          <a:cs typeface="+mn-cs"/>
                        </a:rPr>
                        <a:t>exudate</a:t>
                      </a:r>
                      <a:r>
                        <a:rPr lang="en-US" sz="1800" kern="1200" dirty="0" smtClean="0">
                          <a:solidFill>
                            <a:schemeClr val="dk1"/>
                          </a:solidFill>
                          <a:latin typeface="+mn-lt"/>
                          <a:ea typeface="+mn-ea"/>
                          <a:cs typeface="+mn-cs"/>
                        </a:rPr>
                        <a:t> and </a:t>
                      </a:r>
                      <a:r>
                        <a:rPr lang="en-US" sz="1800" kern="1200" dirty="0" err="1" smtClean="0">
                          <a:solidFill>
                            <a:schemeClr val="dk1"/>
                          </a:solidFill>
                          <a:latin typeface="+mn-lt"/>
                          <a:ea typeface="+mn-ea"/>
                          <a:cs typeface="+mn-cs"/>
                        </a:rPr>
                        <a:t>papilloedema</a:t>
                      </a:r>
                      <a:r>
                        <a:rPr lang="en-US" sz="1800" kern="1200" dirty="0" smtClean="0">
                          <a:solidFill>
                            <a:schemeClr val="dk1"/>
                          </a:solidFill>
                          <a:latin typeface="+mn-lt"/>
                          <a:ea typeface="+mn-ea"/>
                          <a:cs typeface="+mn-cs"/>
                        </a:rPr>
                        <a:t> (oedema of the optic disc).</a:t>
                      </a:r>
                      <a:endParaRPr lang="sv-SE" dirty="0"/>
                    </a:p>
                  </a:txBody>
                  <a:tcPr/>
                </a:tc>
                <a:tc>
                  <a:txBody>
                    <a:bodyPr/>
                    <a:lstStyle/>
                    <a:p>
                      <a:r>
                        <a:rPr lang="sv-SE" sz="1800" kern="1200" dirty="0" smtClean="0">
                          <a:solidFill>
                            <a:schemeClr val="dk1"/>
                          </a:solidFill>
                          <a:latin typeface="+mn-lt"/>
                          <a:ea typeface="+mn-ea"/>
                          <a:cs typeface="+mn-cs"/>
                        </a:rPr>
                        <a:t>Sclerotic changes.</a:t>
                      </a:r>
                      <a:endParaRPr lang="sv-SE" dirty="0"/>
                    </a:p>
                  </a:txBody>
                  <a:tcPr/>
                </a:tc>
              </a:tr>
              <a:tr h="370840">
                <a:tc>
                  <a:txBody>
                    <a:bodyPr/>
                    <a:lstStyle/>
                    <a:p>
                      <a:r>
                        <a:rPr lang="sv-SE" sz="1800" kern="1200" dirty="0" smtClean="0">
                          <a:solidFill>
                            <a:schemeClr val="dk1"/>
                          </a:solidFill>
                          <a:latin typeface="+mn-lt"/>
                          <a:ea typeface="+mn-ea"/>
                          <a:cs typeface="+mn-cs"/>
                        </a:rPr>
                        <a:t>Serum Uric Acid</a:t>
                      </a:r>
                      <a:endParaRPr lang="sv-SE" dirty="0"/>
                    </a:p>
                  </a:txBody>
                  <a:tcPr/>
                </a:tc>
                <a:tc>
                  <a:txBody>
                    <a:bodyPr/>
                    <a:lstStyle/>
                    <a:p>
                      <a:r>
                        <a:rPr lang="en-US" sz="1800" kern="1200" dirty="0" smtClean="0">
                          <a:solidFill>
                            <a:schemeClr val="dk1"/>
                          </a:solidFill>
                          <a:latin typeface="+mn-lt"/>
                          <a:ea typeface="+mn-ea"/>
                          <a:cs typeface="+mn-cs"/>
                        </a:rPr>
                        <a:t>Its increase is not proportionate to serum </a:t>
                      </a:r>
                      <a:r>
                        <a:rPr lang="en-US" sz="1800" kern="1200" dirty="0" err="1" smtClean="0">
                          <a:solidFill>
                            <a:schemeClr val="dk1"/>
                          </a:solidFill>
                          <a:latin typeface="+mn-lt"/>
                          <a:ea typeface="+mn-ea"/>
                          <a:cs typeface="+mn-cs"/>
                        </a:rPr>
                        <a:t>creatinine</a:t>
                      </a:r>
                      <a:endParaRPr lang="sv-SE" dirty="0"/>
                    </a:p>
                  </a:txBody>
                  <a:tcPr/>
                </a:tc>
                <a:tc>
                  <a:txBody>
                    <a:bodyPr/>
                    <a:lstStyle/>
                    <a:p>
                      <a:r>
                        <a:rPr lang="en-US" sz="1800" kern="1200" dirty="0" smtClean="0">
                          <a:solidFill>
                            <a:schemeClr val="dk1"/>
                          </a:solidFill>
                          <a:latin typeface="+mn-lt"/>
                          <a:ea typeface="+mn-ea"/>
                          <a:cs typeface="+mn-cs"/>
                        </a:rPr>
                        <a:t>Its increase is </a:t>
                      </a:r>
                      <a:r>
                        <a:rPr lang="en-US" sz="1800" kern="1200" dirty="0" err="1" smtClean="0">
                          <a:solidFill>
                            <a:schemeClr val="dk1"/>
                          </a:solidFill>
                          <a:latin typeface="+mn-lt"/>
                          <a:ea typeface="+mn-ea"/>
                          <a:cs typeface="+mn-cs"/>
                        </a:rPr>
                        <a:t>propotionate</a:t>
                      </a:r>
                      <a:r>
                        <a:rPr lang="en-US" sz="1800" kern="1200" dirty="0" smtClean="0">
                          <a:solidFill>
                            <a:schemeClr val="dk1"/>
                          </a:solidFill>
                          <a:latin typeface="+mn-lt"/>
                          <a:ea typeface="+mn-ea"/>
                          <a:cs typeface="+mn-cs"/>
                        </a:rPr>
                        <a:t> to serum </a:t>
                      </a:r>
                      <a:r>
                        <a:rPr lang="en-US" sz="1800" kern="1200" dirty="0" err="1" smtClean="0">
                          <a:solidFill>
                            <a:schemeClr val="dk1"/>
                          </a:solidFill>
                          <a:latin typeface="+mn-lt"/>
                          <a:ea typeface="+mn-ea"/>
                          <a:cs typeface="+mn-cs"/>
                        </a:rPr>
                        <a:t>creatinine</a:t>
                      </a:r>
                      <a:endParaRPr lang="sv-SE" dirty="0"/>
                    </a:p>
                  </a:txBody>
                  <a:tcPr/>
                </a:tc>
              </a:tr>
            </a:tbl>
          </a:graphicData>
        </a:graphic>
      </p:graphicFrame>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Differential Diagnosis</a:t>
            </a:r>
            <a:endParaRPr lang="sv-SE" dirty="0"/>
          </a:p>
        </p:txBody>
      </p:sp>
      <p:sp>
        <p:nvSpPr>
          <p:cNvPr id="3" name="Content Placeholder 2"/>
          <p:cNvSpPr>
            <a:spLocks noGrp="1"/>
          </p:cNvSpPr>
          <p:nvPr>
            <p:ph idx="1"/>
          </p:nvPr>
        </p:nvSpPr>
        <p:spPr/>
        <p:txBody>
          <a:bodyPr/>
          <a:lstStyle/>
          <a:p>
            <a:r>
              <a:rPr lang="en-US" b="1" i="1" dirty="0" smtClean="0"/>
              <a:t>Other causes of hypertension</a:t>
            </a:r>
            <a:endParaRPr lang="sv-SE" dirty="0" smtClean="0"/>
          </a:p>
          <a:p>
            <a:r>
              <a:rPr lang="sv-SE" b="1" i="1" dirty="0" smtClean="0"/>
              <a:t>Other Causes of proteinuria</a:t>
            </a:r>
            <a:endParaRPr lang="sv-SE" dirty="0" smtClean="0"/>
          </a:p>
          <a:p>
            <a:r>
              <a:rPr lang="sv-SE" b="1" i="1" dirty="0" smtClean="0"/>
              <a:t>Other causes of oedema</a:t>
            </a:r>
            <a:endParaRPr lang="sv-SE" dirty="0" smtClean="0"/>
          </a:p>
          <a:p>
            <a:endParaRPr lang="sv-SE"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sv-SE" dirty="0" smtClean="0"/>
              <a:t>Pre-existing (chronic) hypertension: </a:t>
            </a:r>
            <a:endParaRPr lang="sv-SE" sz="6000" dirty="0"/>
          </a:p>
        </p:txBody>
      </p:sp>
      <p:sp>
        <p:nvSpPr>
          <p:cNvPr id="3" name="Content Placeholder 2"/>
          <p:cNvSpPr>
            <a:spLocks noGrp="1"/>
          </p:cNvSpPr>
          <p:nvPr>
            <p:ph idx="1"/>
          </p:nvPr>
        </p:nvSpPr>
        <p:spPr/>
        <p:txBody>
          <a:bodyPr/>
          <a:lstStyle/>
          <a:p>
            <a:pPr lvl="1"/>
            <a:r>
              <a:rPr lang="en-US" dirty="0" smtClean="0"/>
              <a:t>Hypertension is present before pregnancy, detected in early pregnancy (before 20 weeks in absence of vesicular mole) and postpartum. </a:t>
            </a:r>
            <a:endParaRPr lang="sv-SE" sz="4000" dirty="0" smtClean="0"/>
          </a:p>
          <a:p>
            <a:pPr lvl="1"/>
            <a:r>
              <a:rPr lang="sv-SE" dirty="0" smtClean="0"/>
              <a:t>Examples: </a:t>
            </a:r>
            <a:endParaRPr lang="sv-SE" sz="4000" dirty="0" smtClean="0"/>
          </a:p>
          <a:p>
            <a:pPr lvl="2"/>
            <a:r>
              <a:rPr lang="sv-SE" dirty="0" smtClean="0"/>
              <a:t>essential hypertension, </a:t>
            </a:r>
            <a:endParaRPr lang="sv-SE" sz="3600" dirty="0" smtClean="0"/>
          </a:p>
          <a:p>
            <a:pPr lvl="2"/>
            <a:r>
              <a:rPr lang="en-US" dirty="0" smtClean="0"/>
              <a:t>secondary to chronic renal disorders e.g. </a:t>
            </a:r>
            <a:r>
              <a:rPr lang="en-US" dirty="0" err="1" smtClean="0"/>
              <a:t>pyelonephritis</a:t>
            </a:r>
            <a:r>
              <a:rPr lang="en-US" dirty="0" smtClean="0"/>
              <a:t> and renal artery </a:t>
            </a:r>
            <a:r>
              <a:rPr lang="en-US" dirty="0" err="1" smtClean="0"/>
              <a:t>stenosis</a:t>
            </a:r>
            <a:r>
              <a:rPr lang="en-US" dirty="0" smtClean="0"/>
              <a:t>, </a:t>
            </a:r>
            <a:endParaRPr lang="sv-SE" sz="3600" dirty="0" smtClean="0"/>
          </a:p>
          <a:p>
            <a:pPr lvl="2"/>
            <a:r>
              <a:rPr lang="en-US" dirty="0" err="1" smtClean="0"/>
              <a:t>coarctation</a:t>
            </a:r>
            <a:r>
              <a:rPr lang="en-US" dirty="0" smtClean="0"/>
              <a:t> of the aorta, systemic lupus </a:t>
            </a:r>
            <a:r>
              <a:rPr lang="en-US" dirty="0" err="1" smtClean="0"/>
              <a:t>erythematosus</a:t>
            </a:r>
            <a:r>
              <a:rPr lang="en-US" dirty="0" smtClean="0"/>
              <a:t> and </a:t>
            </a:r>
            <a:r>
              <a:rPr lang="en-US" dirty="0" err="1" smtClean="0"/>
              <a:t>pheochromocytoma</a:t>
            </a:r>
            <a:r>
              <a:rPr lang="en-US" dirty="0" smtClean="0"/>
              <a:t>. </a:t>
            </a:r>
            <a:endParaRPr lang="sv-SE" sz="3600"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v-SE" b="1" i="1" dirty="0" smtClean="0"/>
              <a:t>Other Causes of proteinuria</a:t>
            </a:r>
            <a:r>
              <a:rPr lang="sv-SE" dirty="0" smtClean="0"/>
              <a:t/>
            </a:r>
            <a:br>
              <a:rPr lang="sv-SE" dirty="0" smtClean="0"/>
            </a:br>
            <a:endParaRPr lang="sv-SE" dirty="0"/>
          </a:p>
        </p:txBody>
      </p:sp>
      <p:sp>
        <p:nvSpPr>
          <p:cNvPr id="3" name="Content Placeholder 2"/>
          <p:cNvSpPr>
            <a:spLocks noGrp="1"/>
          </p:cNvSpPr>
          <p:nvPr>
            <p:ph idx="1"/>
          </p:nvPr>
        </p:nvSpPr>
        <p:spPr/>
        <p:txBody>
          <a:bodyPr>
            <a:normAutofit fontScale="85000" lnSpcReduction="20000"/>
          </a:bodyPr>
          <a:lstStyle/>
          <a:p>
            <a:pPr lvl="0"/>
            <a:r>
              <a:rPr lang="en-US" dirty="0" smtClean="0"/>
              <a:t>Contamination of urine by vaginal discharge this is excluded by examination of a midstream sample after cleansing the introitus with sterile water or saline or by using a catheter. </a:t>
            </a:r>
            <a:endParaRPr lang="sv-SE" dirty="0" smtClean="0"/>
          </a:p>
          <a:p>
            <a:pPr lvl="0"/>
            <a:r>
              <a:rPr lang="en-US" dirty="0" smtClean="0"/>
              <a:t>Urinary infection: excluded by microscopic examination and culture of urine. </a:t>
            </a:r>
            <a:endParaRPr lang="sv-SE" dirty="0" smtClean="0"/>
          </a:p>
          <a:p>
            <a:pPr lvl="0"/>
            <a:r>
              <a:rPr lang="en-US" dirty="0" smtClean="0"/>
              <a:t>Congestive heart failure and severe </a:t>
            </a:r>
            <a:r>
              <a:rPr lang="en-US" dirty="0" err="1" smtClean="0"/>
              <a:t>anaemia</a:t>
            </a:r>
            <a:r>
              <a:rPr lang="en-US" dirty="0" smtClean="0"/>
              <a:t> due to hypoxia of the kidney. </a:t>
            </a:r>
            <a:endParaRPr lang="sv-SE" dirty="0" smtClean="0"/>
          </a:p>
          <a:p>
            <a:r>
              <a:rPr lang="en-US" dirty="0" smtClean="0"/>
              <a:t>Orthostatic proteinuria: Proteinuria is detected at the end of the day while it is absent in the morning. This is due to pressure of the lumbar spines on the left renal vein during standing</a:t>
            </a:r>
            <a:endParaRPr lang="sv-SE"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b="1" i="1" dirty="0" smtClean="0"/>
              <a:t>Other causes of oedema</a:t>
            </a:r>
            <a:endParaRPr lang="sv-SE" dirty="0"/>
          </a:p>
        </p:txBody>
      </p:sp>
      <p:sp>
        <p:nvSpPr>
          <p:cNvPr id="3" name="Content Placeholder 2"/>
          <p:cNvSpPr>
            <a:spLocks noGrp="1"/>
          </p:cNvSpPr>
          <p:nvPr>
            <p:ph idx="1"/>
          </p:nvPr>
        </p:nvSpPr>
        <p:spPr/>
        <p:txBody>
          <a:bodyPr/>
          <a:lstStyle/>
          <a:p>
            <a:pPr lvl="0"/>
            <a:r>
              <a:rPr lang="en-US" dirty="0" smtClean="0"/>
              <a:t>General causes: cardiac, hepatic, renal or nutritional oedema. </a:t>
            </a:r>
            <a:endParaRPr lang="sv-SE" dirty="0" smtClean="0"/>
          </a:p>
          <a:p>
            <a:pPr lvl="0"/>
            <a:r>
              <a:rPr lang="en-US" dirty="0" smtClean="0"/>
              <a:t>Local causes: as inflammatory or deep vein thrombosis (usually unilateral). </a:t>
            </a:r>
            <a:endParaRPr lang="sv-SE" dirty="0" smtClean="0"/>
          </a:p>
          <a:p>
            <a:pPr lvl="0"/>
            <a:r>
              <a:rPr lang="en-US" dirty="0" smtClean="0"/>
              <a:t>Pressure of the gravid uterus on the pelvic veins may produce ankle oedema. </a:t>
            </a:r>
            <a:endParaRPr lang="sv-SE"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v-SE" b="1" dirty="0" smtClean="0"/>
              <a:t>Complications</a:t>
            </a:r>
            <a:r>
              <a:rPr lang="sv-SE" dirty="0" smtClean="0"/>
              <a:t/>
            </a:r>
            <a:br>
              <a:rPr lang="sv-SE" dirty="0" smtClean="0"/>
            </a:br>
            <a:endParaRPr lang="sv-SE" dirty="0"/>
          </a:p>
        </p:txBody>
      </p:sp>
      <p:sp>
        <p:nvSpPr>
          <p:cNvPr id="3" name="Text Placeholder 2"/>
          <p:cNvSpPr>
            <a:spLocks noGrp="1"/>
          </p:cNvSpPr>
          <p:nvPr>
            <p:ph type="body" idx="1"/>
          </p:nvPr>
        </p:nvSpPr>
        <p:spPr/>
        <p:txBody>
          <a:bodyPr/>
          <a:lstStyle/>
          <a:p>
            <a:pPr lvl="0"/>
            <a:r>
              <a:rPr lang="sv-SE" dirty="0" smtClean="0"/>
              <a:t>Maternal: </a:t>
            </a:r>
            <a:endParaRPr lang="sv-SE" dirty="0"/>
          </a:p>
        </p:txBody>
      </p:sp>
      <p:sp>
        <p:nvSpPr>
          <p:cNvPr id="4" name="Content Placeholder 3"/>
          <p:cNvSpPr>
            <a:spLocks noGrp="1"/>
          </p:cNvSpPr>
          <p:nvPr>
            <p:ph sz="half" idx="2"/>
          </p:nvPr>
        </p:nvSpPr>
        <p:spPr/>
        <p:txBody>
          <a:bodyPr>
            <a:normAutofit fontScale="92500" lnSpcReduction="20000"/>
          </a:bodyPr>
          <a:lstStyle/>
          <a:p>
            <a:endParaRPr lang="sv-SE" dirty="0" smtClean="0"/>
          </a:p>
          <a:p>
            <a:pPr lvl="1"/>
            <a:r>
              <a:rPr lang="sv-SE" dirty="0" smtClean="0"/>
              <a:t>Convulsions and coma (eclampsia). </a:t>
            </a:r>
            <a:endParaRPr lang="sv-SE" sz="3200" dirty="0" smtClean="0"/>
          </a:p>
          <a:p>
            <a:pPr lvl="1"/>
            <a:r>
              <a:rPr lang="sv-SE" dirty="0" smtClean="0"/>
              <a:t>Cerebral haemorrhage. </a:t>
            </a:r>
            <a:endParaRPr lang="sv-SE" sz="3200" dirty="0" smtClean="0"/>
          </a:p>
          <a:p>
            <a:pPr lvl="1"/>
            <a:r>
              <a:rPr lang="sv-SE" dirty="0" smtClean="0"/>
              <a:t>Renal failure. </a:t>
            </a:r>
            <a:endParaRPr lang="sv-SE" sz="3200" dirty="0" smtClean="0"/>
          </a:p>
          <a:p>
            <a:pPr lvl="1"/>
            <a:r>
              <a:rPr lang="sv-SE" dirty="0" smtClean="0"/>
              <a:t>Heart failure. </a:t>
            </a:r>
            <a:endParaRPr lang="sv-SE" sz="3200" dirty="0" smtClean="0"/>
          </a:p>
          <a:p>
            <a:pPr lvl="1"/>
            <a:r>
              <a:rPr lang="sv-SE" dirty="0" smtClean="0"/>
              <a:t>Liver failure. </a:t>
            </a:r>
            <a:endParaRPr lang="sv-SE" sz="3200" dirty="0" smtClean="0"/>
          </a:p>
          <a:p>
            <a:pPr lvl="1"/>
            <a:r>
              <a:rPr lang="sv-SE" dirty="0" smtClean="0"/>
              <a:t>Disseminated intravascular coagulation. </a:t>
            </a:r>
            <a:endParaRPr lang="sv-SE" sz="3200" dirty="0" smtClean="0"/>
          </a:p>
          <a:p>
            <a:pPr lvl="1"/>
            <a:r>
              <a:rPr lang="sv-SE" dirty="0" smtClean="0"/>
              <a:t>Abruptio placentae. </a:t>
            </a:r>
            <a:endParaRPr lang="sv-SE" sz="3200" dirty="0" smtClean="0"/>
          </a:p>
          <a:p>
            <a:pPr lvl="1"/>
            <a:r>
              <a:rPr lang="en-US" dirty="0" smtClean="0"/>
              <a:t>Residual chronic hypertension in about 1/3 of cases. </a:t>
            </a:r>
            <a:endParaRPr lang="sv-SE" sz="3200" dirty="0" smtClean="0"/>
          </a:p>
          <a:p>
            <a:pPr lvl="1"/>
            <a:r>
              <a:rPr lang="en-US" dirty="0" smtClean="0"/>
              <a:t>Recurrent pre-eclampsia in next pregnancies. </a:t>
            </a:r>
            <a:endParaRPr lang="sv-SE" sz="3200" dirty="0"/>
          </a:p>
        </p:txBody>
      </p:sp>
      <p:sp>
        <p:nvSpPr>
          <p:cNvPr id="5" name="Text Placeholder 4"/>
          <p:cNvSpPr>
            <a:spLocks noGrp="1"/>
          </p:cNvSpPr>
          <p:nvPr>
            <p:ph type="body" sz="quarter" idx="3"/>
          </p:nvPr>
        </p:nvSpPr>
        <p:spPr/>
        <p:txBody>
          <a:bodyPr/>
          <a:lstStyle/>
          <a:p>
            <a:pPr lvl="0"/>
            <a:r>
              <a:rPr lang="sv-SE" dirty="0" smtClean="0"/>
              <a:t>Foetal: </a:t>
            </a:r>
            <a:endParaRPr lang="sv-SE" dirty="0"/>
          </a:p>
        </p:txBody>
      </p:sp>
      <p:sp>
        <p:nvSpPr>
          <p:cNvPr id="6" name="Content Placeholder 5"/>
          <p:cNvSpPr>
            <a:spLocks noGrp="1"/>
          </p:cNvSpPr>
          <p:nvPr>
            <p:ph sz="quarter" idx="4"/>
          </p:nvPr>
        </p:nvSpPr>
        <p:spPr/>
        <p:txBody>
          <a:bodyPr/>
          <a:lstStyle/>
          <a:p>
            <a:endParaRPr lang="sv-SE" dirty="0" smtClean="0"/>
          </a:p>
          <a:p>
            <a:pPr lvl="1"/>
            <a:r>
              <a:rPr lang="sv-SE" dirty="0" smtClean="0"/>
              <a:t>Intrauterine growth retardation (IUGR). </a:t>
            </a:r>
            <a:endParaRPr lang="sv-SE" sz="3200" dirty="0" smtClean="0"/>
          </a:p>
          <a:p>
            <a:pPr lvl="1"/>
            <a:r>
              <a:rPr lang="sv-SE" dirty="0" smtClean="0"/>
              <a:t>Intrauterine foetal death. </a:t>
            </a:r>
            <a:endParaRPr lang="sv-SE" sz="3200" dirty="0" smtClean="0"/>
          </a:p>
          <a:p>
            <a:pPr lvl="1"/>
            <a:r>
              <a:rPr lang="sv-SE" dirty="0" smtClean="0"/>
              <a:t>Prematurity and its complications. </a:t>
            </a:r>
            <a:endParaRPr lang="sv-SE" sz="3200"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b="1" dirty="0" smtClean="0"/>
              <a:t>Treatment</a:t>
            </a:r>
            <a:endParaRPr lang="sv-SE" dirty="0"/>
          </a:p>
        </p:txBody>
      </p:sp>
      <p:sp>
        <p:nvSpPr>
          <p:cNvPr id="3" name="Content Placeholder 2"/>
          <p:cNvSpPr>
            <a:spLocks noGrp="1"/>
          </p:cNvSpPr>
          <p:nvPr>
            <p:ph idx="1"/>
          </p:nvPr>
        </p:nvSpPr>
        <p:spPr/>
        <p:txBody>
          <a:bodyPr/>
          <a:lstStyle/>
          <a:p>
            <a:r>
              <a:rPr lang="sv-SE" b="1" i="1" dirty="0" smtClean="0"/>
              <a:t>Prophylactic</a:t>
            </a:r>
            <a:endParaRPr lang="sv-SE" dirty="0" smtClean="0"/>
          </a:p>
          <a:p>
            <a:r>
              <a:rPr lang="en-US" b="1" i="1" dirty="0" smtClean="0"/>
              <a:t>Curative</a:t>
            </a:r>
            <a:endParaRPr lang="sv-SE" dirty="0" smtClean="0"/>
          </a:p>
          <a:p>
            <a:endParaRPr lang="sv-SE"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b="1" i="1" dirty="0" smtClean="0"/>
              <a:t>Prophylactic</a:t>
            </a:r>
            <a:endParaRPr lang="sv-SE" dirty="0"/>
          </a:p>
        </p:txBody>
      </p:sp>
      <p:sp>
        <p:nvSpPr>
          <p:cNvPr id="3" name="Content Placeholder 2"/>
          <p:cNvSpPr>
            <a:spLocks noGrp="1"/>
          </p:cNvSpPr>
          <p:nvPr>
            <p:ph idx="1"/>
          </p:nvPr>
        </p:nvSpPr>
        <p:spPr/>
        <p:txBody>
          <a:bodyPr>
            <a:normAutofit fontScale="77500" lnSpcReduction="20000"/>
          </a:bodyPr>
          <a:lstStyle/>
          <a:p>
            <a:pPr lvl="0"/>
            <a:r>
              <a:rPr lang="sv-SE" dirty="0" smtClean="0"/>
              <a:t>Proper antenatal care: </a:t>
            </a:r>
            <a:endParaRPr lang="sv-SE" sz="4400" dirty="0" smtClean="0"/>
          </a:p>
          <a:p>
            <a:pPr lvl="1"/>
            <a:r>
              <a:rPr lang="en-US" dirty="0" smtClean="0"/>
              <a:t>To detect the high risk patients who may develop PIH through the screening tests. </a:t>
            </a:r>
            <a:endParaRPr lang="sv-SE" sz="4000" dirty="0" smtClean="0"/>
          </a:p>
          <a:p>
            <a:pPr lvl="1"/>
            <a:r>
              <a:rPr lang="en-US" dirty="0" smtClean="0"/>
              <a:t>Early detection of cases who have already developed PIH and examine them more frequently. </a:t>
            </a:r>
            <a:endParaRPr lang="sv-SE" sz="4000" dirty="0" smtClean="0"/>
          </a:p>
          <a:p>
            <a:pPr lvl="0"/>
            <a:r>
              <a:rPr lang="sv-SE" dirty="0" smtClean="0"/>
              <a:t>Low dose aspirin: </a:t>
            </a:r>
            <a:endParaRPr lang="sv-SE" sz="4400" dirty="0" smtClean="0"/>
          </a:p>
          <a:p>
            <a:pPr lvl="1"/>
            <a:r>
              <a:rPr lang="en-US" dirty="0" smtClean="0"/>
              <a:t>It inhibits thromboxane production from the platelets and the AII binding sites on platelets. </a:t>
            </a:r>
            <a:endParaRPr lang="sv-SE" sz="4000" dirty="0" smtClean="0"/>
          </a:p>
          <a:p>
            <a:pPr lvl="1"/>
            <a:r>
              <a:rPr lang="en-US" dirty="0" smtClean="0"/>
              <a:t>A low dose (60 mg daily) selectively inhibits thromboxane due to higher concentration of such a low dose in the portal circulation than systemic affecting the platelets when they pass through the portal circulation. The Prostacyclin production from the systemic vessels will not be affected. </a:t>
            </a:r>
            <a:endParaRPr lang="sv-SE" sz="4000" dirty="0" smtClean="0"/>
          </a:p>
          <a:p>
            <a:endParaRPr lang="sv-SE"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t>Curative</a:t>
            </a:r>
            <a:endParaRPr lang="sv-SE" dirty="0"/>
          </a:p>
        </p:txBody>
      </p:sp>
      <p:sp>
        <p:nvSpPr>
          <p:cNvPr id="3" name="Content Placeholder 2"/>
          <p:cNvSpPr>
            <a:spLocks noGrp="1"/>
          </p:cNvSpPr>
          <p:nvPr>
            <p:ph idx="1"/>
          </p:nvPr>
        </p:nvSpPr>
        <p:spPr/>
        <p:txBody>
          <a:bodyPr/>
          <a:lstStyle/>
          <a:p>
            <a:r>
              <a:rPr lang="en-US" dirty="0" smtClean="0"/>
              <a:t>Delivery of the foetus and placenta is the only real treatment of pre-eclampsia. As the conditions are not always suitable for this, the treatment aims to prevent or minimize the maternal and foetal complications (see before) till reasonable maturation of the foetus.</a:t>
            </a:r>
            <a:endParaRPr lang="sv-SE"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lvl="0" algn="l"/>
            <a:r>
              <a:rPr lang="sv-SE" sz="3200" dirty="0" smtClean="0"/>
              <a:t/>
            </a:r>
            <a:br>
              <a:rPr lang="sv-SE" sz="3200" dirty="0" smtClean="0"/>
            </a:br>
            <a:r>
              <a:rPr lang="sv-SE" sz="3200" dirty="0" smtClean="0"/>
              <a:t>                       General measures:</a:t>
            </a:r>
            <a:br>
              <a:rPr lang="sv-SE" sz="3200" dirty="0" smtClean="0"/>
            </a:br>
            <a:r>
              <a:rPr lang="sv-SE" sz="3200" dirty="0" smtClean="0"/>
              <a:t>Observation: </a:t>
            </a:r>
            <a:br>
              <a:rPr lang="sv-SE" sz="3200" dirty="0" smtClean="0"/>
            </a:br>
            <a:endParaRPr lang="sv-SE" sz="3200" dirty="0"/>
          </a:p>
        </p:txBody>
      </p:sp>
      <p:sp>
        <p:nvSpPr>
          <p:cNvPr id="3" name="Text Placeholder 2"/>
          <p:cNvSpPr>
            <a:spLocks noGrp="1"/>
          </p:cNvSpPr>
          <p:nvPr>
            <p:ph type="body" idx="1"/>
          </p:nvPr>
        </p:nvSpPr>
        <p:spPr/>
        <p:txBody>
          <a:bodyPr>
            <a:normAutofit fontScale="70000" lnSpcReduction="20000"/>
          </a:bodyPr>
          <a:lstStyle/>
          <a:p>
            <a:endParaRPr lang="sv-SE" dirty="0" smtClean="0"/>
          </a:p>
          <a:p>
            <a:pPr lvl="1"/>
            <a:r>
              <a:rPr lang="sv-SE" sz="2800" dirty="0" smtClean="0">
                <a:latin typeface="Times New Roman" pitchFamily="18" charset="0"/>
                <a:cs typeface="Times New Roman" pitchFamily="18" charset="0"/>
              </a:rPr>
              <a:t>Maternal: </a:t>
            </a:r>
            <a:endParaRPr lang="sv-SE" sz="2800" dirty="0">
              <a:latin typeface="Times New Roman" pitchFamily="18" charset="0"/>
              <a:cs typeface="Times New Roman" pitchFamily="18" charset="0"/>
            </a:endParaRPr>
          </a:p>
        </p:txBody>
      </p:sp>
      <p:sp>
        <p:nvSpPr>
          <p:cNvPr id="4" name="Content Placeholder 3"/>
          <p:cNvSpPr>
            <a:spLocks noGrp="1"/>
          </p:cNvSpPr>
          <p:nvPr>
            <p:ph sz="half" idx="2"/>
          </p:nvPr>
        </p:nvSpPr>
        <p:spPr/>
        <p:txBody>
          <a:bodyPr/>
          <a:lstStyle/>
          <a:p>
            <a:endParaRPr lang="sv-SE" dirty="0" smtClean="0"/>
          </a:p>
          <a:p>
            <a:pPr lvl="2"/>
            <a:r>
              <a:rPr lang="sv-SE" dirty="0" smtClean="0"/>
              <a:t>blood pressure twice daily. </a:t>
            </a:r>
            <a:endParaRPr lang="sv-SE" sz="2800" dirty="0" smtClean="0"/>
          </a:p>
          <a:p>
            <a:pPr lvl="2"/>
            <a:r>
              <a:rPr lang="en-US" dirty="0" smtClean="0"/>
              <a:t>urine volume and proteinuria daily, </a:t>
            </a:r>
            <a:endParaRPr lang="sv-SE" sz="2800" dirty="0" smtClean="0"/>
          </a:p>
          <a:p>
            <a:pPr lvl="2"/>
            <a:r>
              <a:rPr lang="sv-SE" dirty="0" smtClean="0"/>
              <a:t>oedema daily, </a:t>
            </a:r>
            <a:endParaRPr lang="sv-SE" sz="2800" dirty="0" smtClean="0"/>
          </a:p>
          <a:p>
            <a:pPr lvl="2"/>
            <a:r>
              <a:rPr lang="sv-SE" dirty="0" smtClean="0"/>
              <a:t>body weight twice weekly, </a:t>
            </a:r>
            <a:endParaRPr lang="sv-SE" sz="2800" dirty="0" smtClean="0"/>
          </a:p>
          <a:p>
            <a:pPr lvl="2"/>
            <a:r>
              <a:rPr lang="sv-SE" dirty="0" smtClean="0"/>
              <a:t>fundus oculi once weekly, </a:t>
            </a:r>
            <a:endParaRPr lang="sv-SE" sz="2800" dirty="0" smtClean="0"/>
          </a:p>
          <a:p>
            <a:pPr lvl="2"/>
            <a:r>
              <a:rPr lang="en-US" dirty="0" smtClean="0"/>
              <a:t>blood picture including platelet count, liver and renal functions particularly serum uric acid on admission. </a:t>
            </a:r>
            <a:endParaRPr lang="sv-SE" sz="2800" dirty="0"/>
          </a:p>
        </p:txBody>
      </p:sp>
      <p:sp>
        <p:nvSpPr>
          <p:cNvPr id="5" name="Text Placeholder 4"/>
          <p:cNvSpPr>
            <a:spLocks noGrp="1"/>
          </p:cNvSpPr>
          <p:nvPr>
            <p:ph type="body" sz="quarter" idx="3"/>
          </p:nvPr>
        </p:nvSpPr>
        <p:spPr/>
        <p:txBody>
          <a:bodyPr>
            <a:normAutofit fontScale="77500" lnSpcReduction="20000"/>
          </a:bodyPr>
          <a:lstStyle/>
          <a:p>
            <a:endParaRPr lang="sv-SE" dirty="0" smtClean="0"/>
          </a:p>
          <a:p>
            <a:pPr lvl="1"/>
            <a:r>
              <a:rPr lang="sv-SE" sz="2400" dirty="0" smtClean="0">
                <a:latin typeface="Times New Roman" pitchFamily="18" charset="0"/>
                <a:cs typeface="Times New Roman" pitchFamily="18" charset="0"/>
              </a:rPr>
              <a:t>Foetal: </a:t>
            </a:r>
            <a:endParaRPr lang="sv-SE" sz="2400" dirty="0">
              <a:latin typeface="Times New Roman" pitchFamily="18" charset="0"/>
              <a:cs typeface="Times New Roman" pitchFamily="18" charset="0"/>
            </a:endParaRPr>
          </a:p>
        </p:txBody>
      </p:sp>
      <p:sp>
        <p:nvSpPr>
          <p:cNvPr id="6" name="Content Placeholder 5"/>
          <p:cNvSpPr>
            <a:spLocks noGrp="1"/>
          </p:cNvSpPr>
          <p:nvPr>
            <p:ph sz="quarter" idx="4"/>
          </p:nvPr>
        </p:nvSpPr>
        <p:spPr/>
        <p:txBody>
          <a:bodyPr/>
          <a:lstStyle/>
          <a:p>
            <a:endParaRPr lang="sv-SE" dirty="0" smtClean="0"/>
          </a:p>
          <a:p>
            <a:pPr lvl="2"/>
            <a:r>
              <a:rPr lang="sv-SE" dirty="0" smtClean="0"/>
              <a:t>daily foetal movement count, </a:t>
            </a:r>
            <a:endParaRPr lang="sv-SE" sz="2800" dirty="0" smtClean="0"/>
          </a:p>
          <a:p>
            <a:pPr lvl="2"/>
            <a:r>
              <a:rPr lang="sv-SE" dirty="0" smtClean="0"/>
              <a:t>serial sonography, </a:t>
            </a:r>
            <a:endParaRPr lang="sv-SE" sz="2800" dirty="0" smtClean="0"/>
          </a:p>
          <a:p>
            <a:pPr lvl="2"/>
            <a:r>
              <a:rPr lang="en-US" dirty="0" smtClean="0"/>
              <a:t>non-stress and stress test if needed. </a:t>
            </a:r>
            <a:endParaRPr lang="sv-SE" sz="2800"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Medical treatment</a:t>
            </a:r>
            <a:endParaRPr lang="sv-SE" dirty="0"/>
          </a:p>
        </p:txBody>
      </p:sp>
      <p:sp>
        <p:nvSpPr>
          <p:cNvPr id="3" name="Content Placeholder 2"/>
          <p:cNvSpPr>
            <a:spLocks noGrp="1"/>
          </p:cNvSpPr>
          <p:nvPr>
            <p:ph idx="1"/>
          </p:nvPr>
        </p:nvSpPr>
        <p:spPr/>
        <p:txBody>
          <a:bodyPr>
            <a:normAutofit fontScale="55000" lnSpcReduction="20000"/>
          </a:bodyPr>
          <a:lstStyle/>
          <a:p>
            <a:pPr lvl="0"/>
            <a:r>
              <a:rPr lang="sv-SE" dirty="0" smtClean="0"/>
              <a:t>Antihypertensives: </a:t>
            </a:r>
            <a:endParaRPr lang="sv-SE" sz="4400" dirty="0" smtClean="0"/>
          </a:p>
          <a:p>
            <a:pPr lvl="1"/>
            <a:r>
              <a:rPr lang="en-US" dirty="0" smtClean="0"/>
              <a:t>decrease the maternal cerebral and cardiovascular complications but do not affect the foetal outcome. </a:t>
            </a:r>
            <a:endParaRPr lang="sv-SE" sz="4000" dirty="0" smtClean="0"/>
          </a:p>
          <a:p>
            <a:pPr lvl="1"/>
            <a:r>
              <a:rPr lang="sv-SE" dirty="0" smtClean="0"/>
              <a:t>Alpha-methyl-dopa (Aldomet): </a:t>
            </a:r>
            <a:endParaRPr lang="sv-SE" sz="4000" dirty="0" smtClean="0"/>
          </a:p>
          <a:p>
            <a:pPr lvl="2"/>
            <a:r>
              <a:rPr lang="en-US" dirty="0" smtClean="0"/>
              <a:t>It reduces the central sympathetic drive. </a:t>
            </a:r>
            <a:endParaRPr lang="sv-SE" sz="3600" dirty="0" smtClean="0"/>
          </a:p>
          <a:p>
            <a:pPr lvl="2"/>
            <a:r>
              <a:rPr lang="en-US" dirty="0" smtClean="0"/>
              <a:t>Dose: 250-500 mg every 6-8 hours up to a maximum dose of 4 gm/day. </a:t>
            </a:r>
            <a:r>
              <a:rPr lang="sv-SE" dirty="0" smtClean="0"/>
              <a:t>Its effect appears after 48 hours. </a:t>
            </a:r>
            <a:endParaRPr lang="sv-SE" sz="3600" dirty="0" smtClean="0"/>
          </a:p>
          <a:p>
            <a:pPr lvl="2"/>
            <a:r>
              <a:rPr lang="en-US" dirty="0" smtClean="0"/>
              <a:t>A loading single dose of 2 gm may act within 1-2 hours. </a:t>
            </a:r>
            <a:endParaRPr lang="sv-SE" sz="3600" dirty="0" smtClean="0"/>
          </a:p>
          <a:p>
            <a:pPr lvl="2"/>
            <a:r>
              <a:rPr lang="en-US" dirty="0" smtClean="0"/>
              <a:t>Side effects: headache, </a:t>
            </a:r>
            <a:r>
              <a:rPr lang="en-US" dirty="0" err="1" smtClean="0"/>
              <a:t>athenia</a:t>
            </a:r>
            <a:r>
              <a:rPr lang="en-US" dirty="0" smtClean="0"/>
              <a:t> and nightmares. </a:t>
            </a:r>
            <a:endParaRPr lang="sv-SE" sz="3600" dirty="0" smtClean="0"/>
          </a:p>
          <a:p>
            <a:pPr lvl="1"/>
            <a:r>
              <a:rPr lang="sv-SE" dirty="0" smtClean="0"/>
              <a:t>Hydralazine (Apresoline): </a:t>
            </a:r>
            <a:endParaRPr lang="sv-SE" sz="4000" dirty="0" smtClean="0"/>
          </a:p>
          <a:p>
            <a:pPr lvl="2"/>
            <a:r>
              <a:rPr lang="en-US" dirty="0" smtClean="0"/>
              <a:t>It is a vasodilator, increases renal and </a:t>
            </a:r>
            <a:r>
              <a:rPr lang="en-US" dirty="0" err="1" smtClean="0"/>
              <a:t>uteroplacental</a:t>
            </a:r>
            <a:r>
              <a:rPr lang="en-US" dirty="0" smtClean="0"/>
              <a:t> blood flow. </a:t>
            </a:r>
            <a:endParaRPr lang="sv-SE" sz="3600" dirty="0" smtClean="0"/>
          </a:p>
          <a:p>
            <a:pPr lvl="2"/>
            <a:r>
              <a:rPr lang="en-US" dirty="0" smtClean="0"/>
              <a:t>Dose: 20 mg slowly IV initially followed by 5mg every 20 min. until diastolic blood pressure is 100-110 mmHg. This regimen is used for severe and acute hypertension. Oral </a:t>
            </a:r>
            <a:r>
              <a:rPr lang="en-US" dirty="0" err="1" smtClean="0"/>
              <a:t>hydralazine</a:t>
            </a:r>
            <a:r>
              <a:rPr lang="en-US" dirty="0" smtClean="0"/>
              <a:t> can be used in the chronic situation as a second line treatment in a dose of 25-75 mg/ 6 hours. </a:t>
            </a:r>
            <a:endParaRPr lang="sv-SE" sz="3600" dirty="0" smtClean="0"/>
          </a:p>
          <a:p>
            <a:pPr lvl="2"/>
            <a:r>
              <a:rPr lang="en-US" dirty="0" smtClean="0"/>
              <a:t>Side effects: tachycardia, headache, flushing, nausea and vomiting. </a:t>
            </a:r>
            <a:endParaRPr lang="sv-SE" sz="3600" dirty="0" smtClean="0"/>
          </a:p>
          <a:p>
            <a:pPr lvl="1"/>
            <a:r>
              <a:rPr lang="sv-SE" dirty="0" smtClean="0"/>
              <a:t>Calcium channel blockers (Nifedipine): </a:t>
            </a:r>
            <a:endParaRPr lang="sv-SE" sz="4000" dirty="0" smtClean="0"/>
          </a:p>
          <a:p>
            <a:pPr lvl="2"/>
            <a:r>
              <a:rPr lang="en-US" dirty="0" smtClean="0"/>
              <a:t>It is a vasodilator acting by blocking the Ca influx into smooth muscle cells. </a:t>
            </a:r>
            <a:endParaRPr lang="sv-SE" sz="3600" dirty="0" smtClean="0"/>
          </a:p>
          <a:p>
            <a:pPr lvl="2"/>
            <a:r>
              <a:rPr lang="en-US" dirty="0" smtClean="0"/>
              <a:t>It can be given sublingually (acts within 10 minutes) or orally (acts within 30 minutes) in a dose of 10-20 mg 2-3 times daily. </a:t>
            </a:r>
            <a:endParaRPr lang="sv-SE" sz="3600" dirty="0" smtClean="0"/>
          </a:p>
          <a:p>
            <a:pPr lvl="2"/>
            <a:r>
              <a:rPr lang="en-US" dirty="0" smtClean="0"/>
              <a:t>The higher the starting blood pressure the greater is the </a:t>
            </a:r>
            <a:r>
              <a:rPr lang="en-US" dirty="0" err="1" smtClean="0"/>
              <a:t>hypotensive</a:t>
            </a:r>
            <a:r>
              <a:rPr lang="en-US" dirty="0" smtClean="0"/>
              <a:t> effect. </a:t>
            </a:r>
            <a:endParaRPr lang="sv-SE" sz="3600" dirty="0" smtClean="0"/>
          </a:p>
          <a:p>
            <a:pPr lvl="2"/>
            <a:r>
              <a:rPr lang="en-US" dirty="0" smtClean="0"/>
              <a:t>Side effects: headache and flushing. </a:t>
            </a:r>
            <a:endParaRPr lang="sv-SE" sz="3600"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Obstetric measures</a:t>
            </a:r>
            <a:endParaRPr lang="sv-SE" dirty="0"/>
          </a:p>
        </p:txBody>
      </p:sp>
      <p:sp>
        <p:nvSpPr>
          <p:cNvPr id="3" name="Content Placeholder 2"/>
          <p:cNvSpPr>
            <a:spLocks noGrp="1"/>
          </p:cNvSpPr>
          <p:nvPr>
            <p:ph idx="1"/>
          </p:nvPr>
        </p:nvSpPr>
        <p:spPr/>
        <p:txBody>
          <a:bodyPr/>
          <a:lstStyle/>
          <a:p>
            <a:pPr lvl="0"/>
            <a:r>
              <a:rPr lang="sv-SE" dirty="0" smtClean="0"/>
              <a:t>Timing of delivery </a:t>
            </a:r>
          </a:p>
          <a:p>
            <a:pPr lvl="0"/>
            <a:r>
              <a:rPr lang="sv-SE" dirty="0" smtClean="0"/>
              <a:t>Method of delivery</a:t>
            </a:r>
          </a:p>
          <a:p>
            <a:pPr lvl="0"/>
            <a:r>
              <a:rPr lang="sv-SE" dirty="0" smtClean="0"/>
              <a:t>Intrapartum care</a:t>
            </a:r>
          </a:p>
          <a:p>
            <a:r>
              <a:rPr lang="sv-SE" dirty="0" smtClean="0"/>
              <a:t>Postpartum care </a:t>
            </a:r>
          </a:p>
          <a:p>
            <a:pPr lvl="0"/>
            <a:endParaRPr lang="sv-SE"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v-SE" sz="2700" dirty="0" smtClean="0"/>
              <a:t/>
            </a:r>
            <a:br>
              <a:rPr lang="sv-SE" sz="2700" dirty="0" smtClean="0"/>
            </a:br>
            <a:r>
              <a:rPr lang="sv-SE" sz="2700" dirty="0" smtClean="0"/>
              <a:t/>
            </a:r>
            <a:br>
              <a:rPr lang="sv-SE" sz="2700" dirty="0" smtClean="0"/>
            </a:br>
            <a:r>
              <a:rPr lang="sv-SE" sz="2700" dirty="0" smtClean="0"/>
              <a:t>Timing of delivery: </a:t>
            </a:r>
            <a:r>
              <a:rPr lang="en-US" sz="2700" dirty="0" smtClean="0">
                <a:latin typeface="Times New Roman" pitchFamily="18" charset="0"/>
                <a:cs typeface="Times New Roman" pitchFamily="18" charset="0"/>
              </a:rPr>
              <a:t>Severe pre-eclampsia is usually treated conservatively till the end of the 36th week to ensure reasonable maturation of the foetus. </a:t>
            </a:r>
            <a:r>
              <a:rPr lang="sv-SE" sz="2700" dirty="0" smtClean="0">
                <a:latin typeface="Times New Roman" pitchFamily="18" charset="0"/>
                <a:cs typeface="Times New Roman" pitchFamily="18" charset="0"/>
              </a:rPr>
              <a:t>Indications of termination before 36th week include: </a:t>
            </a:r>
            <a:r>
              <a:rPr lang="sv-SE" dirty="0" smtClean="0">
                <a:latin typeface="Times New Roman" pitchFamily="18" charset="0"/>
                <a:cs typeface="Times New Roman" pitchFamily="18" charset="0"/>
              </a:rPr>
              <a:t/>
            </a:r>
            <a:br>
              <a:rPr lang="sv-SE" dirty="0" smtClean="0">
                <a:latin typeface="Times New Roman" pitchFamily="18" charset="0"/>
                <a:cs typeface="Times New Roman" pitchFamily="18" charset="0"/>
              </a:rPr>
            </a:br>
            <a:endParaRPr lang="sv-SE" dirty="0">
              <a:latin typeface="Times New Roman" pitchFamily="18" charset="0"/>
              <a:cs typeface="Times New Roman" pitchFamily="18" charset="0"/>
            </a:endParaRPr>
          </a:p>
        </p:txBody>
      </p:sp>
      <p:sp>
        <p:nvSpPr>
          <p:cNvPr id="3" name="Text Placeholder 2"/>
          <p:cNvSpPr>
            <a:spLocks noGrp="1"/>
          </p:cNvSpPr>
          <p:nvPr>
            <p:ph type="body" idx="1"/>
          </p:nvPr>
        </p:nvSpPr>
        <p:spPr/>
        <p:txBody>
          <a:bodyPr>
            <a:normAutofit fontScale="25000" lnSpcReduction="20000"/>
          </a:bodyPr>
          <a:lstStyle/>
          <a:p>
            <a:r>
              <a:rPr lang="en-US" sz="8000" dirty="0" smtClean="0">
                <a:cs typeface="Times New Roman" pitchFamily="18" charset="0"/>
              </a:rPr>
              <a:t>Foetal: deteriorating placental function as judged by: </a:t>
            </a:r>
            <a:endParaRPr lang="sv-SE" sz="8000" dirty="0" smtClean="0">
              <a:cs typeface="Times New Roman" pitchFamily="18" charset="0"/>
            </a:endParaRPr>
          </a:p>
          <a:p>
            <a:r>
              <a:rPr lang="en-US" dirty="0" smtClean="0"/>
              <a:t> </a:t>
            </a:r>
            <a:endParaRPr lang="sv-SE" dirty="0"/>
          </a:p>
        </p:txBody>
      </p:sp>
      <p:sp>
        <p:nvSpPr>
          <p:cNvPr id="4" name="Content Placeholder 3"/>
          <p:cNvSpPr>
            <a:spLocks noGrp="1"/>
          </p:cNvSpPr>
          <p:nvPr>
            <p:ph sz="half" idx="2"/>
          </p:nvPr>
        </p:nvSpPr>
        <p:spPr/>
        <p:txBody>
          <a:bodyPr/>
          <a:lstStyle/>
          <a:p>
            <a:endParaRPr lang="sv-SE" dirty="0" smtClean="0"/>
          </a:p>
          <a:p>
            <a:pPr lvl="3"/>
            <a:r>
              <a:rPr lang="sv-SE" dirty="0" smtClean="0"/>
              <a:t>intrauterine growth retardation, </a:t>
            </a:r>
            <a:endParaRPr lang="sv-SE" sz="2400" dirty="0" smtClean="0"/>
          </a:p>
          <a:p>
            <a:pPr lvl="3"/>
            <a:r>
              <a:rPr lang="sv-SE" dirty="0" smtClean="0"/>
              <a:t>oligohydramnios, </a:t>
            </a:r>
            <a:endParaRPr lang="sv-SE" sz="2400" dirty="0" smtClean="0"/>
          </a:p>
          <a:p>
            <a:pPr lvl="3"/>
            <a:r>
              <a:rPr lang="sv-SE" dirty="0" smtClean="0"/>
              <a:t>reduced foetal movements, </a:t>
            </a:r>
            <a:endParaRPr lang="sv-SE" sz="2400" dirty="0" smtClean="0"/>
          </a:p>
          <a:p>
            <a:pPr lvl="3"/>
            <a:r>
              <a:rPr lang="sv-SE" dirty="0" smtClean="0"/>
              <a:t>abnormal foetal heart patterns, or </a:t>
            </a:r>
            <a:endParaRPr lang="sv-SE" sz="2400" dirty="0" smtClean="0"/>
          </a:p>
          <a:p>
            <a:pPr lvl="3"/>
            <a:r>
              <a:rPr lang="sv-SE" dirty="0" smtClean="0"/>
              <a:t>failing biochemical results. </a:t>
            </a:r>
            <a:endParaRPr lang="sv-SE" sz="2400" dirty="0" smtClean="0"/>
          </a:p>
          <a:p>
            <a:endParaRPr lang="sv-SE" dirty="0"/>
          </a:p>
        </p:txBody>
      </p:sp>
      <p:sp>
        <p:nvSpPr>
          <p:cNvPr id="5" name="Text Placeholder 4"/>
          <p:cNvSpPr>
            <a:spLocks noGrp="1"/>
          </p:cNvSpPr>
          <p:nvPr>
            <p:ph type="body" sz="quarter" idx="3"/>
          </p:nvPr>
        </p:nvSpPr>
        <p:spPr/>
        <p:txBody>
          <a:bodyPr>
            <a:normAutofit fontScale="92500" lnSpcReduction="20000"/>
          </a:bodyPr>
          <a:lstStyle/>
          <a:p>
            <a:r>
              <a:rPr lang="en-US" dirty="0" smtClean="0"/>
              <a:t>Maternal: deteriorating maternal condition as judged by: </a:t>
            </a:r>
            <a:endParaRPr lang="sv-SE" sz="3400" dirty="0" smtClean="0"/>
          </a:p>
        </p:txBody>
      </p:sp>
      <p:sp>
        <p:nvSpPr>
          <p:cNvPr id="6" name="Content Placeholder 5"/>
          <p:cNvSpPr>
            <a:spLocks noGrp="1"/>
          </p:cNvSpPr>
          <p:nvPr>
            <p:ph sz="quarter" idx="4"/>
          </p:nvPr>
        </p:nvSpPr>
        <p:spPr/>
        <p:txBody>
          <a:bodyPr/>
          <a:lstStyle/>
          <a:p>
            <a:endParaRPr lang="sv-SE" dirty="0" smtClean="0"/>
          </a:p>
          <a:p>
            <a:pPr lvl="3"/>
            <a:r>
              <a:rPr lang="en-US" dirty="0" smtClean="0"/>
              <a:t>blood pressure is sustained or exceeds 180/110 mmHg, </a:t>
            </a:r>
            <a:endParaRPr lang="sv-SE" sz="2400" dirty="0" smtClean="0"/>
          </a:p>
          <a:p>
            <a:pPr lvl="3"/>
            <a:r>
              <a:rPr lang="sv-SE" dirty="0" smtClean="0"/>
              <a:t>urine proteinuria &gt; 5 gm/24 hours, </a:t>
            </a:r>
            <a:endParaRPr lang="sv-SE" sz="2400" dirty="0" smtClean="0"/>
          </a:p>
          <a:p>
            <a:pPr lvl="3"/>
            <a:r>
              <a:rPr lang="sv-SE" dirty="0" smtClean="0"/>
              <a:t>oliguria, </a:t>
            </a:r>
            <a:endParaRPr lang="sv-SE" sz="2400" dirty="0" smtClean="0"/>
          </a:p>
          <a:p>
            <a:pPr lvl="3"/>
            <a:r>
              <a:rPr lang="sv-SE" dirty="0" smtClean="0"/>
              <a:t>evidence of DIC, or </a:t>
            </a:r>
            <a:endParaRPr lang="sv-SE" sz="2400" dirty="0" smtClean="0"/>
          </a:p>
          <a:p>
            <a:pPr lvl="3"/>
            <a:r>
              <a:rPr lang="en-US" dirty="0" smtClean="0"/>
              <a:t>imminent or already developed eclampsia. </a:t>
            </a:r>
            <a:endParaRPr lang="sv-SE" sz="24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v-SE" sz="4000" b="1" dirty="0"/>
              <a:t>PRE-EXISTING (CHRONIC) HYPERTENSION</a:t>
            </a:r>
            <a:r>
              <a:rPr lang="sv-SE" dirty="0"/>
              <a:t/>
            </a:r>
            <a:br>
              <a:rPr lang="sv-SE" dirty="0"/>
            </a:br>
            <a:endParaRPr lang="sv-SE" dirty="0"/>
          </a:p>
        </p:txBody>
      </p:sp>
      <p:sp>
        <p:nvSpPr>
          <p:cNvPr id="3" name="Content Placeholder 2"/>
          <p:cNvSpPr>
            <a:spLocks noGrp="1"/>
          </p:cNvSpPr>
          <p:nvPr>
            <p:ph idx="1"/>
          </p:nvPr>
        </p:nvSpPr>
        <p:spPr/>
        <p:txBody>
          <a:bodyPr>
            <a:normAutofit fontScale="85000" lnSpcReduction="20000"/>
          </a:bodyPr>
          <a:lstStyle/>
          <a:p>
            <a:pPr>
              <a:buNone/>
            </a:pPr>
            <a:r>
              <a:rPr lang="sv-SE" b="1" dirty="0"/>
              <a:t>Causes</a:t>
            </a:r>
            <a:endParaRPr lang="sv-SE" sz="4400" dirty="0"/>
          </a:p>
          <a:p>
            <a:pPr lvl="0"/>
            <a:r>
              <a:rPr lang="en-US" dirty="0"/>
              <a:t>Essential hypertension: of unknown </a:t>
            </a:r>
            <a:r>
              <a:rPr lang="en-US" dirty="0" err="1"/>
              <a:t>aetiology</a:t>
            </a:r>
            <a:r>
              <a:rPr lang="en-US" dirty="0"/>
              <a:t>. </a:t>
            </a:r>
            <a:endParaRPr lang="sv-SE" sz="4400" dirty="0"/>
          </a:p>
          <a:p>
            <a:pPr lvl="0"/>
            <a:r>
              <a:rPr lang="en-US" dirty="0"/>
              <a:t>Secondary to chronic renal disorder: e.g. </a:t>
            </a:r>
            <a:endParaRPr lang="sv-SE" sz="4400" dirty="0"/>
          </a:p>
          <a:p>
            <a:pPr lvl="1"/>
            <a:r>
              <a:rPr lang="sv-SE" dirty="0"/>
              <a:t>Glomerulonephritis. </a:t>
            </a:r>
            <a:endParaRPr lang="sv-SE" sz="4000" dirty="0"/>
          </a:p>
          <a:p>
            <a:pPr lvl="1"/>
            <a:r>
              <a:rPr lang="sv-SE" dirty="0"/>
              <a:t>Hydronephrosis. </a:t>
            </a:r>
            <a:endParaRPr lang="sv-SE" sz="4000" dirty="0"/>
          </a:p>
          <a:p>
            <a:pPr lvl="1"/>
            <a:r>
              <a:rPr lang="sv-SE" dirty="0"/>
              <a:t>Pyelonephritis. </a:t>
            </a:r>
            <a:endParaRPr lang="sv-SE" sz="4000" dirty="0"/>
          </a:p>
          <a:p>
            <a:pPr lvl="1"/>
            <a:r>
              <a:rPr lang="sv-SE" dirty="0"/>
              <a:t>Renal artery stenosis. </a:t>
            </a:r>
            <a:endParaRPr lang="sv-SE" sz="4000" dirty="0"/>
          </a:p>
          <a:p>
            <a:pPr lvl="0"/>
            <a:r>
              <a:rPr lang="en-US" dirty="0"/>
              <a:t>Secondary to cardiovascular disease: e.g. </a:t>
            </a:r>
            <a:endParaRPr lang="sv-SE" sz="4400" dirty="0"/>
          </a:p>
          <a:p>
            <a:pPr lvl="1"/>
            <a:r>
              <a:rPr lang="sv-SE" dirty="0"/>
              <a:t>Coarctation of the aorta. </a:t>
            </a:r>
            <a:endParaRPr lang="sv-SE" sz="4000" dirty="0"/>
          </a:p>
          <a:p>
            <a:pPr lvl="1"/>
            <a:r>
              <a:rPr lang="sv-SE" dirty="0"/>
              <a:t>Polyartheritis nodosa. </a:t>
            </a:r>
            <a:endParaRPr lang="sv-SE" sz="4000" dirty="0"/>
          </a:p>
          <a:p>
            <a:pPr lvl="1"/>
            <a:r>
              <a:rPr lang="sv-SE" dirty="0"/>
              <a:t>Systemic lupus erythematosus. </a:t>
            </a:r>
            <a:endParaRPr lang="sv-SE" sz="4000" dirty="0"/>
          </a:p>
          <a:p>
            <a:endParaRPr lang="sv-SE"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sv-SE" dirty="0" smtClean="0"/>
              <a:t>Method of delivery: </a:t>
            </a:r>
            <a:br>
              <a:rPr lang="sv-SE" dirty="0" smtClean="0"/>
            </a:br>
            <a:endParaRPr lang="sv-SE" dirty="0"/>
          </a:p>
        </p:txBody>
      </p:sp>
      <p:sp>
        <p:nvSpPr>
          <p:cNvPr id="3" name="Content Placeholder 2"/>
          <p:cNvSpPr>
            <a:spLocks noGrp="1"/>
          </p:cNvSpPr>
          <p:nvPr>
            <p:ph idx="1"/>
          </p:nvPr>
        </p:nvSpPr>
        <p:spPr/>
        <p:txBody>
          <a:bodyPr>
            <a:normAutofit fontScale="92500" lnSpcReduction="20000"/>
          </a:bodyPr>
          <a:lstStyle/>
          <a:p>
            <a:endParaRPr lang="sv-SE" dirty="0" smtClean="0"/>
          </a:p>
          <a:p>
            <a:pPr lvl="1"/>
            <a:r>
              <a:rPr lang="en-US" dirty="0" smtClean="0"/>
              <a:t>Vaginal delivery may be commenced in vertex presentation by: </a:t>
            </a:r>
            <a:endParaRPr lang="sv-SE" sz="4000" dirty="0" smtClean="0"/>
          </a:p>
          <a:p>
            <a:pPr lvl="2"/>
            <a:r>
              <a:rPr lang="en-US" dirty="0" err="1" smtClean="0"/>
              <a:t>amniotomy</a:t>
            </a:r>
            <a:r>
              <a:rPr lang="en-US" dirty="0" smtClean="0"/>
              <a:t> + </a:t>
            </a:r>
            <a:r>
              <a:rPr lang="en-US" dirty="0" err="1" smtClean="0"/>
              <a:t>oxytocin</a:t>
            </a:r>
            <a:r>
              <a:rPr lang="en-US" dirty="0" smtClean="0"/>
              <a:t> if the cervix is </a:t>
            </a:r>
            <a:r>
              <a:rPr lang="en-US" dirty="0" err="1" smtClean="0"/>
              <a:t>favourable</a:t>
            </a:r>
            <a:r>
              <a:rPr lang="en-US" dirty="0" smtClean="0"/>
              <a:t>. </a:t>
            </a:r>
            <a:endParaRPr lang="sv-SE" sz="3600" dirty="0" smtClean="0"/>
          </a:p>
          <a:p>
            <a:pPr lvl="2"/>
            <a:r>
              <a:rPr lang="en-US" dirty="0" smtClean="0"/>
              <a:t>prostaglandin vaginal tablet (PGE2) if the cervix is not </a:t>
            </a:r>
            <a:r>
              <a:rPr lang="en-US" dirty="0" err="1" smtClean="0"/>
              <a:t>favourable</a:t>
            </a:r>
            <a:r>
              <a:rPr lang="en-US" dirty="0" smtClean="0"/>
              <a:t>. </a:t>
            </a:r>
            <a:endParaRPr lang="sv-SE" sz="3600" dirty="0" smtClean="0"/>
          </a:p>
          <a:p>
            <a:pPr lvl="1"/>
            <a:r>
              <a:rPr lang="en-US" dirty="0" smtClean="0"/>
              <a:t>Caesarean section is indicated in: </a:t>
            </a:r>
            <a:endParaRPr lang="sv-SE" sz="4000" dirty="0" smtClean="0"/>
          </a:p>
          <a:p>
            <a:pPr lvl="2"/>
            <a:r>
              <a:rPr lang="sv-SE" dirty="0" smtClean="0"/>
              <a:t>Foetal distress. </a:t>
            </a:r>
            <a:endParaRPr lang="sv-SE" sz="3600" dirty="0" smtClean="0"/>
          </a:p>
          <a:p>
            <a:pPr lvl="2"/>
            <a:r>
              <a:rPr lang="en-US" dirty="0" smtClean="0"/>
              <a:t>Late deceleration occurs with </a:t>
            </a:r>
            <a:r>
              <a:rPr lang="en-US" dirty="0" err="1" smtClean="0"/>
              <a:t>oxytocin</a:t>
            </a:r>
            <a:r>
              <a:rPr lang="en-US" dirty="0" smtClean="0"/>
              <a:t> challenge test. </a:t>
            </a:r>
            <a:endParaRPr lang="sv-SE" sz="3600" dirty="0" smtClean="0"/>
          </a:p>
          <a:p>
            <a:pPr lvl="2"/>
            <a:r>
              <a:rPr lang="en-US" dirty="0" smtClean="0"/>
              <a:t>Failure of induction of labour. </a:t>
            </a:r>
            <a:endParaRPr lang="sv-SE" sz="3600" dirty="0" smtClean="0"/>
          </a:p>
          <a:p>
            <a:pPr lvl="2"/>
            <a:r>
              <a:rPr lang="en-US" dirty="0" smtClean="0"/>
              <a:t>Other indications as contracted pelvis, and </a:t>
            </a:r>
            <a:r>
              <a:rPr lang="en-US" dirty="0" err="1" smtClean="0"/>
              <a:t>malpresentations</a:t>
            </a:r>
            <a:r>
              <a:rPr lang="en-US" dirty="0" smtClean="0"/>
              <a:t>. </a:t>
            </a:r>
            <a:endParaRPr lang="sv-SE" sz="3600"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sv-SE" dirty="0" smtClean="0"/>
              <a:t>Intrapartum care: </a:t>
            </a:r>
            <a:endParaRPr lang="sv-SE" dirty="0"/>
          </a:p>
        </p:txBody>
      </p:sp>
      <p:sp>
        <p:nvSpPr>
          <p:cNvPr id="3" name="Content Placeholder 2"/>
          <p:cNvSpPr>
            <a:spLocks noGrp="1"/>
          </p:cNvSpPr>
          <p:nvPr>
            <p:ph idx="1"/>
          </p:nvPr>
        </p:nvSpPr>
        <p:spPr/>
        <p:txBody>
          <a:bodyPr/>
          <a:lstStyle/>
          <a:p>
            <a:endParaRPr lang="sv-SE" dirty="0" smtClean="0"/>
          </a:p>
          <a:p>
            <a:pPr lvl="1"/>
            <a:r>
              <a:rPr lang="en-US" dirty="0" smtClean="0"/>
              <a:t>Close monitoring of the foetus is indicated. </a:t>
            </a:r>
            <a:endParaRPr lang="sv-SE" sz="4000" dirty="0" smtClean="0"/>
          </a:p>
          <a:p>
            <a:pPr lvl="1"/>
            <a:r>
              <a:rPr lang="en-US" dirty="0" smtClean="0"/>
              <a:t>Proper analgesia to the mother. </a:t>
            </a:r>
          </a:p>
          <a:p>
            <a:pPr lvl="1"/>
            <a:r>
              <a:rPr lang="en-US" dirty="0" smtClean="0"/>
              <a:t>Anti-</a:t>
            </a:r>
            <a:r>
              <a:rPr lang="en-US" dirty="0" err="1" smtClean="0"/>
              <a:t>Hypertensives</a:t>
            </a:r>
            <a:r>
              <a:rPr lang="en-US" dirty="0" smtClean="0"/>
              <a:t> may be given if needed. </a:t>
            </a:r>
            <a:endParaRPr lang="sv-SE" sz="4000" dirty="0" smtClean="0"/>
          </a:p>
          <a:p>
            <a:pPr lvl="1"/>
            <a:r>
              <a:rPr lang="en-US" dirty="0" smtClean="0"/>
              <a:t>2nd stage of labour may be shortened by forceps. </a:t>
            </a:r>
            <a:endParaRPr lang="sv-SE" sz="4000" dirty="0" smtClean="0"/>
          </a:p>
          <a:p>
            <a:endParaRPr lang="sv-SE"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sv-SE" dirty="0" smtClean="0"/>
              <a:t>Postpartum care: </a:t>
            </a:r>
            <a:br>
              <a:rPr lang="sv-SE" dirty="0" smtClean="0"/>
            </a:br>
            <a:endParaRPr lang="sv-SE" dirty="0"/>
          </a:p>
        </p:txBody>
      </p:sp>
      <p:sp>
        <p:nvSpPr>
          <p:cNvPr id="3" name="Content Placeholder 2"/>
          <p:cNvSpPr>
            <a:spLocks noGrp="1"/>
          </p:cNvSpPr>
          <p:nvPr>
            <p:ph idx="1"/>
          </p:nvPr>
        </p:nvSpPr>
        <p:spPr/>
        <p:txBody>
          <a:bodyPr/>
          <a:lstStyle/>
          <a:p>
            <a:endParaRPr lang="sv-SE" dirty="0" smtClean="0"/>
          </a:p>
          <a:p>
            <a:pPr lvl="1"/>
            <a:r>
              <a:rPr lang="en-US" dirty="0" smtClean="0"/>
              <a:t>Methergin (Ergometrine) is better avoided as it may increase the blood pressure. </a:t>
            </a:r>
            <a:endParaRPr lang="sv-SE" sz="4000" dirty="0" smtClean="0"/>
          </a:p>
          <a:p>
            <a:pPr lvl="1"/>
            <a:r>
              <a:rPr lang="en-US" dirty="0" smtClean="0"/>
              <a:t>Continue observation of the mother for 48 hours. </a:t>
            </a:r>
            <a:endParaRPr lang="sv-SE" sz="4000" dirty="0" smtClean="0"/>
          </a:p>
          <a:p>
            <a:pPr lvl="1"/>
            <a:r>
              <a:rPr lang="en-US" dirty="0" smtClean="0"/>
              <a:t>Anti- hypertensive drugs are continued in a decreasing dose for 48 hours. </a:t>
            </a:r>
            <a:endParaRPr lang="sv-SE" sz="4000" dirty="0" smtClean="0"/>
          </a:p>
          <a:p>
            <a:endParaRPr lang="sv-SE"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solidFill>
              <a:schemeClr val="accent1"/>
            </a:solidFill>
          </a:ln>
        </p:spPr>
        <p:txBody>
          <a:bodyPr>
            <a:normAutofit/>
          </a:bodyPr>
          <a:lstStyle/>
          <a:p>
            <a:r>
              <a:rPr lang="sv-SE" dirty="0" smtClean="0">
                <a:solidFill>
                  <a:schemeClr val="accent6">
                    <a:lumMod val="75000"/>
                  </a:schemeClr>
                </a:solidFill>
                <a:latin typeface="Lucida Calligraphy" pitchFamily="66" charset="0"/>
              </a:rPr>
              <a:t>Thank </a:t>
            </a:r>
            <a:r>
              <a:rPr lang="sv-SE" smtClean="0">
                <a:solidFill>
                  <a:schemeClr val="accent6">
                    <a:lumMod val="75000"/>
                  </a:schemeClr>
                </a:solidFill>
                <a:latin typeface="Lucida Calligraphy" pitchFamily="66" charset="0"/>
              </a:rPr>
              <a:t>you </a:t>
            </a:r>
            <a:endParaRPr lang="sv-SE" dirty="0">
              <a:solidFill>
                <a:schemeClr val="accent6">
                  <a:lumMod val="75000"/>
                </a:schemeClr>
              </a:solidFill>
              <a:latin typeface="Lucida Calligraphy" pitchFamily="66"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v-SE" b="1" dirty="0" smtClean="0"/>
              <a:t>PRE-EXISTING (CHRONIC) HYPERTENSION</a:t>
            </a:r>
            <a:endParaRPr lang="sv-SE" dirty="0"/>
          </a:p>
        </p:txBody>
      </p:sp>
      <p:sp>
        <p:nvSpPr>
          <p:cNvPr id="3" name="Content Placeholder 2"/>
          <p:cNvSpPr>
            <a:spLocks noGrp="1"/>
          </p:cNvSpPr>
          <p:nvPr>
            <p:ph idx="1"/>
          </p:nvPr>
        </p:nvSpPr>
        <p:spPr/>
        <p:txBody>
          <a:bodyPr/>
          <a:lstStyle/>
          <a:p>
            <a:r>
              <a:rPr lang="sv-SE" b="1" dirty="0" smtClean="0"/>
              <a:t>Causes</a:t>
            </a:r>
            <a:endParaRPr lang="sv-SE" sz="4400" dirty="0" smtClean="0"/>
          </a:p>
          <a:p>
            <a:pPr lvl="0"/>
            <a:r>
              <a:rPr lang="en-US" dirty="0" smtClean="0"/>
              <a:t>Secondary </a:t>
            </a:r>
            <a:r>
              <a:rPr lang="en-US" dirty="0"/>
              <a:t>to endocrine disorders: e.g. </a:t>
            </a:r>
            <a:endParaRPr lang="sv-SE" sz="4400" dirty="0"/>
          </a:p>
          <a:p>
            <a:pPr lvl="1"/>
            <a:r>
              <a:rPr lang="sv-SE" dirty="0"/>
              <a:t>Primary aldosteronism. </a:t>
            </a:r>
            <a:endParaRPr lang="sv-SE" sz="4000" dirty="0"/>
          </a:p>
          <a:p>
            <a:pPr lvl="1"/>
            <a:r>
              <a:rPr lang="sv-SE" dirty="0"/>
              <a:t>Phaeochromocytoma. </a:t>
            </a:r>
            <a:endParaRPr lang="sv-SE" sz="4000" dirty="0"/>
          </a:p>
          <a:p>
            <a:pPr lvl="1"/>
            <a:r>
              <a:rPr lang="sv-SE" dirty="0"/>
              <a:t>Adrenocortical tumours. </a:t>
            </a:r>
            <a:endParaRPr lang="sv-SE" sz="4000" dirty="0"/>
          </a:p>
          <a:p>
            <a:pPr lvl="1"/>
            <a:r>
              <a:rPr lang="sv-SE" dirty="0"/>
              <a:t>Diabetes mellitus. </a:t>
            </a:r>
            <a:endParaRPr lang="sv-SE" sz="40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Effect of Pregnancy on Chronic Hypertension</a:t>
            </a:r>
            <a:endParaRPr lang="sv-SE" dirty="0"/>
          </a:p>
        </p:txBody>
      </p:sp>
      <p:sp>
        <p:nvSpPr>
          <p:cNvPr id="3" name="Content Placeholder 2"/>
          <p:cNvSpPr>
            <a:spLocks noGrp="1"/>
          </p:cNvSpPr>
          <p:nvPr>
            <p:ph idx="1"/>
          </p:nvPr>
        </p:nvSpPr>
        <p:spPr/>
        <p:txBody>
          <a:bodyPr/>
          <a:lstStyle/>
          <a:p>
            <a:pPr lvl="0"/>
            <a:r>
              <a:rPr lang="en-US" dirty="0"/>
              <a:t>Blood pressure falls by the second trimester in most of cases, but rises during the third trimester to a level some what above that in early pregnancy. </a:t>
            </a:r>
            <a:endParaRPr lang="sv-SE" dirty="0"/>
          </a:p>
          <a:p>
            <a:pPr lvl="0"/>
            <a:r>
              <a:rPr lang="en-US" dirty="0"/>
              <a:t>Deterioration of the underlying disease. </a:t>
            </a:r>
            <a:endParaRPr lang="sv-SE"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b="1" dirty="0"/>
              <a:t>Effect of Chronic Hypertension on Pregnancy</a:t>
            </a:r>
            <a:r>
              <a:rPr lang="sv-SE" sz="3200" dirty="0"/>
              <a:t/>
            </a:r>
            <a:br>
              <a:rPr lang="sv-SE" sz="3200" dirty="0"/>
            </a:br>
            <a:endParaRPr lang="sv-SE" sz="3200" dirty="0"/>
          </a:p>
        </p:txBody>
      </p:sp>
      <p:sp>
        <p:nvSpPr>
          <p:cNvPr id="3" name="Text Placeholder 2"/>
          <p:cNvSpPr>
            <a:spLocks noGrp="1"/>
          </p:cNvSpPr>
          <p:nvPr>
            <p:ph type="body" idx="1"/>
          </p:nvPr>
        </p:nvSpPr>
        <p:spPr/>
        <p:txBody>
          <a:bodyPr/>
          <a:lstStyle/>
          <a:p>
            <a:pPr lvl="0"/>
            <a:r>
              <a:rPr lang="sv-SE" dirty="0"/>
              <a:t>Maternal: </a:t>
            </a:r>
          </a:p>
        </p:txBody>
      </p:sp>
      <p:sp>
        <p:nvSpPr>
          <p:cNvPr id="4" name="Content Placeholder 3"/>
          <p:cNvSpPr>
            <a:spLocks noGrp="1"/>
          </p:cNvSpPr>
          <p:nvPr>
            <p:ph sz="half" idx="2"/>
          </p:nvPr>
        </p:nvSpPr>
        <p:spPr/>
        <p:txBody>
          <a:bodyPr/>
          <a:lstStyle/>
          <a:p>
            <a:r>
              <a:rPr lang="en-US" dirty="0"/>
              <a:t>superimposed pre-eclampsia/ eclampsia in 15-20% of cases</a:t>
            </a:r>
            <a:endParaRPr lang="sv-SE" dirty="0"/>
          </a:p>
        </p:txBody>
      </p:sp>
      <p:sp>
        <p:nvSpPr>
          <p:cNvPr id="5" name="Text Placeholder 4"/>
          <p:cNvSpPr>
            <a:spLocks noGrp="1"/>
          </p:cNvSpPr>
          <p:nvPr>
            <p:ph type="body" sz="quarter" idx="3"/>
          </p:nvPr>
        </p:nvSpPr>
        <p:spPr/>
        <p:txBody>
          <a:bodyPr/>
          <a:lstStyle/>
          <a:p>
            <a:pPr lvl="0"/>
            <a:r>
              <a:rPr lang="sv-SE" dirty="0"/>
              <a:t>Foetal: </a:t>
            </a:r>
          </a:p>
        </p:txBody>
      </p:sp>
      <p:sp>
        <p:nvSpPr>
          <p:cNvPr id="6" name="Content Placeholder 5"/>
          <p:cNvSpPr>
            <a:spLocks noGrp="1"/>
          </p:cNvSpPr>
          <p:nvPr>
            <p:ph sz="quarter" idx="4"/>
          </p:nvPr>
        </p:nvSpPr>
        <p:spPr/>
        <p:txBody>
          <a:bodyPr/>
          <a:lstStyle/>
          <a:p>
            <a:endParaRPr lang="sv-SE" dirty="0" smtClean="0"/>
          </a:p>
          <a:p>
            <a:pPr lvl="1"/>
            <a:r>
              <a:rPr lang="sv-SE" sz="2400" dirty="0"/>
              <a:t>Intrauterine growth retardation. </a:t>
            </a:r>
          </a:p>
          <a:p>
            <a:pPr lvl="1"/>
            <a:r>
              <a:rPr lang="sv-SE" sz="2400" dirty="0"/>
              <a:t>Intrauterine foetal death. </a:t>
            </a:r>
          </a:p>
          <a:p>
            <a:endParaRPr lang="sv-SE"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v-SE" b="1" dirty="0"/>
              <a:t>Treatment</a:t>
            </a:r>
            <a:r>
              <a:rPr lang="sv-SE" dirty="0"/>
              <a:t/>
            </a:r>
            <a:br>
              <a:rPr lang="sv-SE" dirty="0"/>
            </a:br>
            <a:endParaRPr lang="sv-SE" dirty="0"/>
          </a:p>
        </p:txBody>
      </p:sp>
      <p:sp>
        <p:nvSpPr>
          <p:cNvPr id="3" name="Content Placeholder 2"/>
          <p:cNvSpPr>
            <a:spLocks noGrp="1"/>
          </p:cNvSpPr>
          <p:nvPr>
            <p:ph idx="1"/>
          </p:nvPr>
        </p:nvSpPr>
        <p:spPr/>
        <p:txBody>
          <a:bodyPr/>
          <a:lstStyle/>
          <a:p>
            <a:r>
              <a:rPr lang="sv-SE" b="1" i="1" dirty="0"/>
              <a:t>General and medical treatment</a:t>
            </a:r>
            <a:endParaRPr lang="sv-SE" dirty="0"/>
          </a:p>
          <a:p>
            <a:r>
              <a:rPr lang="en-US" dirty="0"/>
              <a:t>As pre-eclampsia regarding the following:</a:t>
            </a:r>
            <a:endParaRPr lang="sv-SE" dirty="0"/>
          </a:p>
          <a:p>
            <a:pPr lvl="0"/>
            <a:r>
              <a:rPr lang="sv-SE" dirty="0" smtClean="0"/>
              <a:t>Rest </a:t>
            </a:r>
            <a:endParaRPr lang="sv-SE" dirty="0"/>
          </a:p>
          <a:p>
            <a:pPr lvl="0"/>
            <a:r>
              <a:rPr lang="sv-SE" dirty="0" smtClean="0"/>
              <a:t>Antihypertensives </a:t>
            </a:r>
            <a:endParaRPr lang="sv-SE" dirty="0"/>
          </a:p>
          <a:p>
            <a:pPr lvl="0"/>
            <a:r>
              <a:rPr lang="sv-SE" smtClean="0"/>
              <a:t>Observation </a:t>
            </a:r>
            <a:endParaRPr lang="sv-SE"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sv-SE" dirty="0" smtClean="0"/>
              <a:t>Pregnancy-induced hypertension (PIH): </a:t>
            </a:r>
            <a:endParaRPr lang="sv-SE" sz="6000" dirty="0"/>
          </a:p>
        </p:txBody>
      </p:sp>
      <p:sp>
        <p:nvSpPr>
          <p:cNvPr id="3" name="Content Placeholder 2"/>
          <p:cNvSpPr>
            <a:spLocks noGrp="1"/>
          </p:cNvSpPr>
          <p:nvPr>
            <p:ph idx="1"/>
          </p:nvPr>
        </p:nvSpPr>
        <p:spPr/>
        <p:txBody>
          <a:bodyPr/>
          <a:lstStyle/>
          <a:p>
            <a:pPr lvl="1"/>
            <a:r>
              <a:rPr lang="sv-SE" dirty="0" smtClean="0"/>
              <a:t>Transient hypertension: </a:t>
            </a:r>
            <a:endParaRPr lang="sv-SE" sz="4000" dirty="0" smtClean="0"/>
          </a:p>
          <a:p>
            <a:pPr lvl="2"/>
            <a:r>
              <a:rPr lang="en-US" dirty="0" smtClean="0"/>
              <a:t>Late onset hypertension, without proteinuria or pathologic oedema </a:t>
            </a:r>
            <a:endParaRPr lang="sv-SE" sz="3600" dirty="0" smtClean="0"/>
          </a:p>
          <a:p>
            <a:pPr lvl="1"/>
            <a:r>
              <a:rPr lang="sv-SE" dirty="0" smtClean="0"/>
              <a:t>Pre-eclampsia: </a:t>
            </a:r>
            <a:endParaRPr lang="sv-SE" sz="4000" dirty="0" smtClean="0"/>
          </a:p>
          <a:p>
            <a:pPr lvl="2"/>
            <a:r>
              <a:rPr lang="en-US" dirty="0" smtClean="0"/>
              <a:t>Hypertension with proteinuria and / or oedema after 20 weeks of pregnancy, but may be earlier in vesicular mole. </a:t>
            </a:r>
            <a:endParaRPr lang="sv-SE" sz="3600" dirty="0" smtClean="0"/>
          </a:p>
          <a:p>
            <a:pPr lvl="1"/>
            <a:r>
              <a:rPr lang="sv-SE" dirty="0" smtClean="0"/>
              <a:t>Eclampsia: </a:t>
            </a:r>
            <a:endParaRPr lang="sv-SE" sz="4000" dirty="0" smtClean="0"/>
          </a:p>
          <a:p>
            <a:pPr lvl="2"/>
            <a:r>
              <a:rPr lang="sv-SE" dirty="0" smtClean="0"/>
              <a:t>Pre-eclampsia + convulsions. </a:t>
            </a:r>
            <a:endParaRPr lang="sv-SE" sz="36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129</TotalTime>
  <Words>2204</Words>
  <Application>Microsoft Office PowerPoint</Application>
  <PresentationFormat>On-screen Show (4:3)</PresentationFormat>
  <Paragraphs>302</Paragraphs>
  <Slides>43</Slides>
  <Notes>0</Notes>
  <HiddenSlides>0</HiddenSlides>
  <MMClips>0</MMClips>
  <ScaleCrop>false</ScaleCrop>
  <HeadingPairs>
    <vt:vector size="4" baseType="variant">
      <vt:variant>
        <vt:lpstr>Theme</vt:lpstr>
      </vt:variant>
      <vt:variant>
        <vt:i4>1</vt:i4>
      </vt:variant>
      <vt:variant>
        <vt:lpstr>Slide Titles</vt:lpstr>
      </vt:variant>
      <vt:variant>
        <vt:i4>43</vt:i4>
      </vt:variant>
    </vt:vector>
  </HeadingPairs>
  <TitlesOfParts>
    <vt:vector size="44" baseType="lpstr">
      <vt:lpstr>Office Theme</vt:lpstr>
      <vt:lpstr> Hypertensive Disorders in Pregnancy   </vt:lpstr>
      <vt:lpstr>Classification</vt:lpstr>
      <vt:lpstr>Pre-existing (chronic) hypertension: </vt:lpstr>
      <vt:lpstr>PRE-EXISTING (CHRONIC) HYPERTENSION </vt:lpstr>
      <vt:lpstr>PRE-EXISTING (CHRONIC) HYPERTENSION</vt:lpstr>
      <vt:lpstr>Effect of Pregnancy on Chronic Hypertension</vt:lpstr>
      <vt:lpstr>Effect of Chronic Hypertension on Pregnancy </vt:lpstr>
      <vt:lpstr>Treatment </vt:lpstr>
      <vt:lpstr>Pregnancy-induced hypertension (PIH): </vt:lpstr>
      <vt:lpstr>Superimposed pre-eclampsia or eclampsia: </vt:lpstr>
      <vt:lpstr>PRE-ECLAMPSIA</vt:lpstr>
      <vt:lpstr>Predisposing factors</vt:lpstr>
      <vt:lpstr>Theories</vt:lpstr>
      <vt:lpstr>Pathological Changes</vt:lpstr>
      <vt:lpstr>Diagnosis</vt:lpstr>
      <vt:lpstr>Signs</vt:lpstr>
      <vt:lpstr>Hypertension </vt:lpstr>
      <vt:lpstr>How to measure the blood pressure in pregnancy  1</vt:lpstr>
      <vt:lpstr>How to measure the blood pressure in pregnancy  2</vt:lpstr>
      <vt:lpstr>How to measure the blood pressure in pregnancy  3</vt:lpstr>
      <vt:lpstr>How to measure the blood pressure in pregnancy  4</vt:lpstr>
      <vt:lpstr>Proteinuria (albuminuria)</vt:lpstr>
      <vt:lpstr>Oedema</vt:lpstr>
      <vt:lpstr>Symptoms</vt:lpstr>
      <vt:lpstr>Investigations</vt:lpstr>
      <vt:lpstr>N.B. </vt:lpstr>
      <vt:lpstr>PowerPoint Presentation</vt:lpstr>
      <vt:lpstr>PowerPoint Presentation</vt:lpstr>
      <vt:lpstr>Differential Diagnosis</vt:lpstr>
      <vt:lpstr>Other Causes of proteinuria </vt:lpstr>
      <vt:lpstr>Other causes of oedema</vt:lpstr>
      <vt:lpstr>Complications </vt:lpstr>
      <vt:lpstr>Treatment</vt:lpstr>
      <vt:lpstr>Prophylactic</vt:lpstr>
      <vt:lpstr>Curative</vt:lpstr>
      <vt:lpstr>                        General measures: Observation:  </vt:lpstr>
      <vt:lpstr>Medical treatment</vt:lpstr>
      <vt:lpstr>Obstetric measures</vt:lpstr>
      <vt:lpstr>  Timing of delivery: Severe pre-eclampsia is usually treated conservatively till the end of the 36th week to ensure reasonable maturation of the foetus. Indications of termination before 36th week include:  </vt:lpstr>
      <vt:lpstr>Method of delivery:  </vt:lpstr>
      <vt:lpstr>Intrapartum care: </vt:lpstr>
      <vt:lpstr>Postpartum care:  </vt:lpstr>
      <vt:lpstr>Thank you </vt:lpstr>
    </vt:vector>
  </TitlesOfParts>
  <Company>Owner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Hypertensive Disorders in Pregnancy  </dc:title>
  <dc:creator>Dr F. Kamwendo</dc:creator>
  <cp:lastModifiedBy>Francis Kamwendo</cp:lastModifiedBy>
  <cp:revision>5</cp:revision>
  <dcterms:created xsi:type="dcterms:W3CDTF">2011-05-16T21:05:33Z</dcterms:created>
  <dcterms:modified xsi:type="dcterms:W3CDTF">2011-06-08T12:10:06Z</dcterms:modified>
</cp:coreProperties>
</file>