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650" r:id="rId1"/>
  </p:sldMasterIdLst>
  <p:notesMasterIdLst>
    <p:notesMasterId r:id="rId15"/>
  </p:notesMasterIdLst>
  <p:handoutMasterIdLst>
    <p:handoutMasterId r:id="rId16"/>
  </p:handoutMasterIdLst>
  <p:sldIdLst>
    <p:sldId id="286" r:id="rId2"/>
    <p:sldId id="306" r:id="rId3"/>
    <p:sldId id="320" r:id="rId4"/>
    <p:sldId id="321" r:id="rId5"/>
    <p:sldId id="333" r:id="rId6"/>
    <p:sldId id="336" r:id="rId7"/>
    <p:sldId id="334" r:id="rId8"/>
    <p:sldId id="335" r:id="rId9"/>
    <p:sldId id="322" r:id="rId10"/>
    <p:sldId id="337" r:id="rId11"/>
    <p:sldId id="338" r:id="rId12"/>
    <p:sldId id="329" r:id="rId13"/>
    <p:sldId id="318" r:id="rId14"/>
  </p:sldIdLst>
  <p:sldSz cx="9144000" cy="6858000" type="screen4x3"/>
  <p:notesSz cx="7315200" cy="9601200"/>
  <p:embeddedFontLst>
    <p:embeddedFont>
      <p:font typeface="GE Inspira" pitchFamily="34" charset="0"/>
      <p:regular r:id="rId17"/>
      <p:bold r:id="rId18"/>
      <p:italic r:id="rId19"/>
      <p:boldItalic r:id="rId20"/>
    </p:embeddedFont>
    <p:embeddedFont>
      <p:font typeface="GE Inspira Pitch" pitchFamily="34" charset="0"/>
      <p:regular r:id="rId21"/>
      <p:bold r:id="rId22"/>
      <p:italic r:id="rId23"/>
    </p:embeddedFont>
    <p:embeddedFont>
      <p:font typeface="MS PGothic" pitchFamily="34" charset="-128"/>
      <p:regular r:id="rId24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7A7A"/>
    <a:srgbClr val="6B6B6B"/>
    <a:srgbClr val="767676"/>
    <a:srgbClr val="4C4C4C"/>
    <a:srgbClr val="656565"/>
    <a:srgbClr val="CD0078"/>
    <a:srgbClr val="3C73B9"/>
    <a:srgbClr val="EBD7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55" autoAdjust="0"/>
    <p:restoredTop sz="84563" autoAdjust="0"/>
  </p:normalViewPr>
  <p:slideViewPr>
    <p:cSldViewPr snapToGrid="0">
      <p:cViewPr varScale="1">
        <p:scale>
          <a:sx n="75" d="100"/>
          <a:sy n="75" d="100"/>
        </p:scale>
        <p:origin x="-1194" y="-96"/>
      </p:cViewPr>
      <p:guideLst>
        <p:guide orient="horz" pos="1092"/>
        <p:guide orient="horz" pos="803"/>
        <p:guide pos="222"/>
        <p:guide pos="5548"/>
      </p:guideLst>
    </p:cSldViewPr>
  </p:slideViewPr>
  <p:outlineViewPr>
    <p:cViewPr>
      <p:scale>
        <a:sx n="33" d="100"/>
        <a:sy n="33" d="100"/>
      </p:scale>
      <p:origin x="0" y="12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213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8916988"/>
            <a:ext cx="16002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214" name="Text Box 22"/>
          <p:cNvSpPr txBox="1">
            <a:spLocks noChangeArrowheads="1"/>
          </p:cNvSpPr>
          <p:nvPr/>
        </p:nvSpPr>
        <p:spPr bwMode="auto">
          <a:xfrm>
            <a:off x="2922588" y="8988425"/>
            <a:ext cx="4021137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lnSpc>
                <a:spcPts val="1100"/>
              </a:lnSpc>
            </a:pPr>
            <a:fld id="{5E2F1E43-5021-4F4F-AD20-67E7F3EFAE49}" type="slidenum">
              <a:rPr lang="en-US" sz="900">
                <a:solidFill>
                  <a:srgbClr val="1E4191"/>
                </a:solidFill>
              </a:rPr>
              <a:pPr algn="r">
                <a:lnSpc>
                  <a:spcPts val="1100"/>
                </a:lnSpc>
              </a:pPr>
              <a:t>‹#›</a:t>
            </a:fld>
            <a:r>
              <a:rPr lang="en-US" sz="900">
                <a:solidFill>
                  <a:srgbClr val="1E4191"/>
                </a:solidFill>
              </a:rPr>
              <a:t> /</a:t>
            </a:r>
          </a:p>
          <a:p>
            <a:pPr algn="r">
              <a:lnSpc>
                <a:spcPts val="1100"/>
              </a:lnSpc>
            </a:pPr>
            <a:r>
              <a:rPr lang="en-US" sz="900">
                <a:solidFill>
                  <a:srgbClr val="1E4191"/>
                </a:solidFill>
              </a:rPr>
              <a:t>GE  / </a:t>
            </a:r>
          </a:p>
          <a:p>
            <a:pPr algn="r"/>
            <a:endParaRPr lang="en-US" sz="900">
              <a:solidFill>
                <a:srgbClr val="1E4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120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8916988"/>
            <a:ext cx="16002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228600"/>
            <a:ext cx="5730875" cy="4298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5730875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4" tIns="48322" rIns="96644" bIns="48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2922588" y="8988425"/>
            <a:ext cx="4021137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lnSpc>
                <a:spcPts val="1100"/>
              </a:lnSpc>
            </a:pPr>
            <a:fld id="{7CFAABFB-54FD-4E7D-8F5B-CBAF192326D8}" type="slidenum">
              <a:rPr lang="en-US" sz="900">
                <a:solidFill>
                  <a:srgbClr val="1E4191"/>
                </a:solidFill>
              </a:rPr>
              <a:pPr algn="r">
                <a:lnSpc>
                  <a:spcPts val="1100"/>
                </a:lnSpc>
              </a:pPr>
              <a:t>‹#›</a:t>
            </a:fld>
            <a:r>
              <a:rPr lang="en-US" sz="900">
                <a:solidFill>
                  <a:srgbClr val="1E4191"/>
                </a:solidFill>
              </a:rPr>
              <a:t> /</a:t>
            </a:r>
          </a:p>
          <a:p>
            <a:pPr algn="r">
              <a:lnSpc>
                <a:spcPts val="1100"/>
              </a:lnSpc>
            </a:pPr>
            <a:r>
              <a:rPr lang="en-US" sz="900">
                <a:solidFill>
                  <a:srgbClr val="1E4191"/>
                </a:solidFill>
              </a:rPr>
              <a:t>GE  / </a:t>
            </a:r>
          </a:p>
          <a:p>
            <a:pPr algn="r"/>
            <a:endParaRPr lang="en-US" sz="900">
              <a:solidFill>
                <a:srgbClr val="1E4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03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227013"/>
            <a:ext cx="5732463" cy="4298950"/>
          </a:xfrm>
          <a:ln/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48200"/>
            <a:ext cx="5732463" cy="429577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344488" y="263525"/>
            <a:ext cx="8401050" cy="1395413"/>
          </a:xfrm>
        </p:spPr>
        <p:txBody>
          <a:bodyPr/>
          <a:lstStyle>
            <a:lvl1pPr>
              <a:spcBef>
                <a:spcPct val="25000"/>
              </a:spcBef>
              <a:defRPr sz="5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8061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4488" y="1677988"/>
            <a:ext cx="8396287" cy="1752600"/>
          </a:xfrm>
        </p:spPr>
        <p:txBody>
          <a:bodyPr/>
          <a:lstStyle>
            <a:lvl1pPr>
              <a:spcBef>
                <a:spcPct val="0"/>
              </a:spcBef>
              <a:defRPr sz="5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580619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5803900"/>
            <a:ext cx="24860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Oran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800" y="1391067"/>
            <a:ext cx="8460000" cy="99720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275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Purp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800" y="1391067"/>
            <a:ext cx="8460000" cy="99720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938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Cya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800" y="1391067"/>
            <a:ext cx="8460000" cy="99720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07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Viole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800" y="1391067"/>
            <a:ext cx="8460000" cy="99720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6416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Light 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800" y="1391067"/>
            <a:ext cx="8460000" cy="99720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18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207450" y="6516178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07450" y="6388771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dirty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207450" y="6261364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fld id="{84AF0980-9238-44B7-B4FB-CDF04FDEF0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06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Documents and Settings\200015691\Desktop\Ivan Files\Downloads\IAW Tagline\IAW Tagline PPT use\One Line-Horizontal\GE_lockup_PMS7455_IaW_pp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2733675"/>
            <a:ext cx="3687763" cy="135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507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4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5207450" y="6516178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07450" y="6388771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dirty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207450" y="6261364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fld id="{84AF0980-9238-44B7-B4FB-CDF04FDEF0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190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Text He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80988"/>
            <a:ext cx="8459788" cy="6082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15736"/>
            <a:ext cx="8459788" cy="4848503"/>
          </a:xfrm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4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5207450" y="6516178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07450" y="6388771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dirty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207450" y="6261364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fld id="{84AF0980-9238-44B7-B4FB-CDF04FDEF0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592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727200"/>
            <a:ext cx="4152900" cy="423703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7200"/>
            <a:ext cx="4154488" cy="423703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6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5207450" y="6516178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07450" y="6388771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dirty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207450" y="6261364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fld id="{84AF0980-9238-44B7-B4FB-CDF04FDEF0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591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727200"/>
            <a:ext cx="2744249" cy="4237038"/>
          </a:xfrm>
        </p:spPr>
        <p:txBody>
          <a:bodyPr/>
          <a:lstStyle>
            <a:lvl1pPr>
              <a:defRPr sz="1800"/>
            </a:lvl1pPr>
            <a:lvl2pPr marL="180975" indent="-179388">
              <a:defRPr sz="1800"/>
            </a:lvl2pPr>
            <a:lvl3pPr marL="361950" indent="-180975">
              <a:defRPr sz="1800"/>
            </a:lvl3pPr>
            <a:lvl4pPr marL="542925" indent="-180975">
              <a:defRPr sz="1800"/>
            </a:lvl4pPr>
            <a:lvl5pPr marL="715963" indent="-17303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6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206870" y="1727200"/>
            <a:ext cx="2744249" cy="4237038"/>
          </a:xfrm>
        </p:spPr>
        <p:txBody>
          <a:bodyPr/>
          <a:lstStyle>
            <a:lvl1pPr>
              <a:defRPr sz="1800"/>
            </a:lvl1pPr>
            <a:lvl2pPr marL="180975" indent="-179388">
              <a:defRPr sz="1800"/>
            </a:lvl2pPr>
            <a:lvl3pPr marL="361950" indent="-180975">
              <a:defRPr sz="1800"/>
            </a:lvl3pPr>
            <a:lvl4pPr marL="542925" indent="-180975">
              <a:defRPr sz="1800"/>
            </a:lvl4pPr>
            <a:lvl5pPr marL="715963" indent="-17303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063201" y="1727200"/>
            <a:ext cx="2744249" cy="4237038"/>
          </a:xfrm>
        </p:spPr>
        <p:txBody>
          <a:bodyPr/>
          <a:lstStyle>
            <a:lvl1pPr>
              <a:defRPr sz="1800"/>
            </a:lvl1pPr>
            <a:lvl2pPr marL="180975" indent="-179388">
              <a:defRPr sz="1800"/>
            </a:lvl2pPr>
            <a:lvl3pPr marL="361950" indent="-180975">
              <a:defRPr sz="1800"/>
            </a:lvl3pPr>
            <a:lvl4pPr marL="542925" indent="-180975">
              <a:defRPr sz="1800"/>
            </a:lvl4pPr>
            <a:lvl5pPr marL="715963" indent="-17303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5207450" y="6516178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07450" y="6388771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dirty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207450" y="6261364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fld id="{84AF0980-9238-44B7-B4FB-CDF04FDEF0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065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142" y="1736449"/>
            <a:ext cx="4152405" cy="394355"/>
          </a:xfrm>
        </p:spPr>
        <p:txBody>
          <a:bodyPr anchor="t" anchorCtr="0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142" y="2189527"/>
            <a:ext cx="4152405" cy="376665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3414" y="1736449"/>
            <a:ext cx="4154036" cy="394355"/>
          </a:xfrm>
        </p:spPr>
        <p:txBody>
          <a:bodyPr anchor="t" anchorCtr="0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3414" y="2189527"/>
            <a:ext cx="4154036" cy="376665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8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2900" y="280988"/>
            <a:ext cx="8459788" cy="99853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5207450" y="6516178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07450" y="6388771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dirty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07450" y="6261364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fld id="{84AF0980-9238-44B7-B4FB-CDF04FDEF0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2080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4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5207450" y="6516178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07450" y="6388771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dirty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207450" y="6261364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fld id="{84AF0980-9238-44B7-B4FB-CDF04FDEF0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50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800" y="1391067"/>
            <a:ext cx="8460000" cy="99720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410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800" y="1391067"/>
            <a:ext cx="8460000" cy="99720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774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280988"/>
            <a:ext cx="8459788" cy="99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727200"/>
            <a:ext cx="8459788" cy="423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207450" y="6516178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April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07450" y="6388771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dirty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207450" y="6261364"/>
            <a:ext cx="3600000" cy="12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GB" sz="900" kern="1200" smtClean="0">
                <a:solidFill>
                  <a:schemeClr val="tx1"/>
                </a:solidFill>
                <a:latin typeface="GE Inspira Pitch" pitchFamily="34" charset="0"/>
                <a:ea typeface="+mn-ea"/>
                <a:cs typeface="+mn-cs"/>
              </a:defRPr>
            </a:lvl1pPr>
          </a:lstStyle>
          <a:p>
            <a:fld id="{84AF0980-9238-44B7-B4FB-CDF04FDEF0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68" r:id="rId3"/>
    <p:sldLayoutId id="2147483654" r:id="rId4"/>
    <p:sldLayoutId id="2147483669" r:id="rId5"/>
    <p:sldLayoutId id="2147483655" r:id="rId6"/>
    <p:sldLayoutId id="2147483656" r:id="rId7"/>
    <p:sldLayoutId id="2147483653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57" r:id="rId15"/>
    <p:sldLayoutId id="2147483670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9pPr>
    </p:titleStyle>
    <p:bodyStyle>
      <a:lvl1pPr algn="l" rtl="0" fontAlgn="base">
        <a:lnSpc>
          <a:spcPct val="90000"/>
        </a:lnSpc>
        <a:spcBef>
          <a:spcPct val="50000"/>
        </a:spcBef>
        <a:spcAft>
          <a:spcPct val="0"/>
        </a:spcAft>
        <a:buClr>
          <a:srgbClr val="004880"/>
        </a:buClr>
        <a:defRPr sz="3200">
          <a:solidFill>
            <a:srgbClr val="1E4191"/>
          </a:solidFill>
          <a:latin typeface="+mn-lt"/>
          <a:ea typeface="+mn-ea"/>
          <a:cs typeface="+mn-cs"/>
        </a:defRPr>
      </a:lvl1pPr>
      <a:lvl2pPr marL="341313" indent="-3397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004880"/>
        </a:buClr>
        <a:buFont typeface="GE Inspira Pitch" pitchFamily="34" charset="0"/>
        <a:buChar char="•"/>
        <a:defRPr sz="3200">
          <a:solidFill>
            <a:srgbClr val="1E4191"/>
          </a:solidFill>
          <a:latin typeface="+mn-lt"/>
        </a:defRPr>
      </a:lvl2pPr>
      <a:lvl3pPr marL="744538" indent="-288925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3pPr>
      <a:lvl4pPr marL="1146175" indent="-287338" algn="l" rtl="0" fontAlgn="base">
        <a:lnSpc>
          <a:spcPct val="90000"/>
        </a:lnSpc>
        <a:spcBef>
          <a:spcPct val="1000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4pPr>
      <a:lvl5pPr marL="1546225" indent="-285750" algn="l" rtl="0" fontAlgn="base">
        <a:lnSpc>
          <a:spcPct val="90000"/>
        </a:lnSpc>
        <a:spcBef>
          <a:spcPts val="24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5pPr>
      <a:lvl6pPr marL="2003425" indent="-28575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6pPr>
      <a:lvl7pPr marL="2460625" indent="-28575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7pPr>
      <a:lvl8pPr marL="2917825" indent="-28575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8pPr>
      <a:lvl9pPr marL="3375025" indent="-28575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40" name="Rectangle 4" descr="&lt;TITLE&gt;{109.875,661.5,20.75,27.12504}"/>
          <p:cNvSpPr>
            <a:spLocks noGrp="1" noChangeArrowheads="1"/>
          </p:cNvSpPr>
          <p:nvPr>
            <p:ph type="ctrTitle"/>
          </p:nvPr>
        </p:nvSpPr>
        <p:spPr>
          <a:xfrm>
            <a:off x="344488" y="263525"/>
            <a:ext cx="8401050" cy="1395413"/>
          </a:xfrm>
        </p:spPr>
        <p:txBody>
          <a:bodyPr/>
          <a:lstStyle/>
          <a:p>
            <a:r>
              <a:rPr lang="en-US" dirty="0" smtClean="0"/>
              <a:t>Leading Change</a:t>
            </a:r>
            <a:endParaRPr lang="en-US" dirty="0"/>
          </a:p>
        </p:txBody>
      </p:sp>
      <p:sp>
        <p:nvSpPr>
          <p:cNvPr id="731141" name="Rectangle 5" descr="&lt;NAME&gt;{138,661.1249,132.125,27.12504}"/>
          <p:cNvSpPr>
            <a:spLocks noGrp="1" noChangeArrowheads="1"/>
          </p:cNvSpPr>
          <p:nvPr>
            <p:ph type="subTitle" idx="1"/>
          </p:nvPr>
        </p:nvSpPr>
        <p:spPr>
          <a:xfrm>
            <a:off x="344489" y="1677988"/>
            <a:ext cx="6345070" cy="932865"/>
          </a:xfrm>
        </p:spPr>
        <p:txBody>
          <a:bodyPr/>
          <a:lstStyle/>
          <a:p>
            <a:r>
              <a:rPr lang="en-US" sz="3600" dirty="0" smtClean="0"/>
              <a:t>Lilongwe</a:t>
            </a:r>
            <a:r>
              <a:rPr lang="en-US" sz="3600" dirty="0"/>
              <a:t>, </a:t>
            </a:r>
            <a:r>
              <a:rPr lang="en-US" sz="3600" dirty="0" smtClean="0"/>
              <a:t>May 2012</a:t>
            </a:r>
          </a:p>
          <a:p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44488" y="3533191"/>
            <a:ext cx="5707062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GE Inspira Pitch" pitchFamily="34" charset="0"/>
                <a:cs typeface="Arial" charset="0"/>
              </a:defRPr>
            </a:lvl9pPr>
          </a:lstStyle>
          <a:p>
            <a:r>
              <a:rPr lang="en-US" sz="2800" b="1" dirty="0" err="1">
                <a:solidFill>
                  <a:srgbClr val="2D5494"/>
                </a:solidFill>
                <a:latin typeface="GE Inspira" pitchFamily="34" charset="0"/>
                <a:ea typeface="MS PGothic" pitchFamily="34" charset="-128"/>
              </a:rPr>
              <a:t>Dr</a:t>
            </a:r>
            <a:r>
              <a:rPr lang="en-US" sz="2800" b="1" dirty="0">
                <a:solidFill>
                  <a:srgbClr val="2D5494"/>
                </a:solidFill>
                <a:latin typeface="GE Inspira" pitchFamily="34" charset="0"/>
                <a:ea typeface="MS PGothic" pitchFamily="34" charset="-128"/>
              </a:rPr>
              <a:t> Alan Davies MB MRCP MD</a:t>
            </a:r>
          </a:p>
          <a:p>
            <a:r>
              <a:rPr lang="en-US" sz="1800" b="1" dirty="0">
                <a:solidFill>
                  <a:srgbClr val="2D5494"/>
                </a:solidFill>
                <a:latin typeface="GE Inspira" pitchFamily="34" charset="0"/>
                <a:ea typeface="MS PGothic" pitchFamily="34" charset="-128"/>
              </a:rPr>
              <a:t>Medical Director, </a:t>
            </a:r>
            <a:r>
              <a:rPr lang="en-US" sz="1800" b="1" dirty="0" smtClean="0">
                <a:solidFill>
                  <a:srgbClr val="2D5494"/>
                </a:solidFill>
                <a:latin typeface="GE Inspira" pitchFamily="34" charset="0"/>
                <a:ea typeface="MS PGothic" pitchFamily="34" charset="-128"/>
              </a:rPr>
              <a:t>EMEA</a:t>
            </a:r>
          </a:p>
          <a:p>
            <a:r>
              <a:rPr lang="en-US" sz="1800" b="1" dirty="0" smtClean="0">
                <a:solidFill>
                  <a:srgbClr val="2D5494"/>
                </a:solidFill>
                <a:latin typeface="GE Inspira" pitchFamily="34" charset="0"/>
                <a:ea typeface="MS PGothic" pitchFamily="34" charset="-128"/>
              </a:rPr>
              <a:t>GE Healthcare</a:t>
            </a:r>
            <a:endParaRPr lang="en-US" sz="1800" b="1" dirty="0">
              <a:solidFill>
                <a:srgbClr val="2D5494"/>
              </a:solidFill>
              <a:latin typeface="GE Inspira" pitchFamily="34" charset="0"/>
              <a:ea typeface="MS PGothic" pitchFamily="34" charset="-128"/>
            </a:endParaRPr>
          </a:p>
          <a:p>
            <a:r>
              <a:rPr lang="en-GB" sz="1800" b="1" dirty="0">
                <a:solidFill>
                  <a:srgbClr val="2D5494"/>
                </a:solidFill>
                <a:latin typeface="GE Inspira" pitchFamily="34" charset="0"/>
                <a:ea typeface="MS PGothic" pitchFamily="34" charset="-128"/>
              </a:rPr>
              <a:t>alan.g.davies@ge.com</a:t>
            </a:r>
            <a:endParaRPr lang="en-US" sz="1800" b="1" dirty="0">
              <a:solidFill>
                <a:srgbClr val="2D5494"/>
              </a:solidFill>
              <a:latin typeface="GE Inspira" pitchFamily="34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Things to think about before leading change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42900" y="1600200"/>
            <a:ext cx="83947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Which groups will be affected, and how?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What sort of resistance will you meet?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What are the reasons for resistance?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Include emotional, vested interests, fear, concerns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How will you find out about the concerns?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What will you do to meet and overcome concerns?</a:t>
            </a:r>
          </a:p>
        </p:txBody>
      </p:sp>
    </p:spTree>
    <p:extLst>
      <p:ext uri="{BB962C8B-B14F-4D97-AF65-F5344CB8AC3E}">
        <p14:creationId xmlns:p14="http://schemas.microsoft.com/office/powerpoint/2010/main" val="3727771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Things to think about before leading change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20700" y="1600200"/>
            <a:ext cx="7848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Who are the opinion influencers? 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How are they engaged?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Who do you need to engage and win over?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How will you communicate the plans?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How will you secure an early win?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What support, help, or training is available?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How will you evaluate success? Metrics?</a:t>
            </a:r>
            <a:endParaRPr lang="en-GB" sz="2800" dirty="0">
              <a:latin typeface="GE Inspi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771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Finally, of course, and by no means least …..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574800"/>
            <a:ext cx="8459788" cy="4237038"/>
          </a:xfrm>
        </p:spPr>
        <p:txBody>
          <a:bodyPr anchor="ctr" anchorCtr="0"/>
          <a:lstStyle/>
          <a:p>
            <a:pPr algn="ctr"/>
            <a:r>
              <a:rPr lang="en-GB" sz="5400" i="1" dirty="0" smtClean="0"/>
              <a:t>Good </a:t>
            </a:r>
            <a:r>
              <a:rPr lang="en-GB" sz="5400" i="1" dirty="0" smtClean="0"/>
              <a:t>Change Leaders </a:t>
            </a:r>
            <a:r>
              <a:rPr lang="en-GB" sz="5400" i="1" dirty="0" smtClean="0"/>
              <a:t>still Manage</a:t>
            </a:r>
            <a:r>
              <a:rPr lang="en-GB" sz="5400" i="1" dirty="0" smtClean="0"/>
              <a:t>!</a:t>
            </a:r>
          </a:p>
          <a:p>
            <a:pPr algn="ctr"/>
            <a:r>
              <a:rPr lang="en-GB" sz="5400" i="1" dirty="0" smtClean="0"/>
              <a:t>Maintain the disciplines of the organisation</a:t>
            </a:r>
            <a:endParaRPr lang="en-GB" sz="5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0710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000" dirty="0"/>
              <a:t>Thank you.</a:t>
            </a:r>
          </a:p>
        </p:txBody>
      </p:sp>
      <p:pic>
        <p:nvPicPr>
          <p:cNvPr id="91751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240213" y="2520950"/>
            <a:ext cx="4903788" cy="433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280988"/>
            <a:ext cx="8459788" cy="549275"/>
          </a:xfrm>
        </p:spPr>
        <p:txBody>
          <a:bodyPr>
            <a:spAutoFit/>
          </a:bodyPr>
          <a:lstStyle/>
          <a:p>
            <a:r>
              <a:rPr lang="en-US" dirty="0" smtClean="0"/>
              <a:t>Outline of next </a:t>
            </a:r>
            <a:r>
              <a:rPr lang="en-US" dirty="0" smtClean="0"/>
              <a:t>45</a:t>
            </a:r>
            <a:r>
              <a:rPr lang="en-US" dirty="0" smtClean="0"/>
              <a:t> </a:t>
            </a:r>
            <a:r>
              <a:rPr lang="en-US" dirty="0" smtClean="0"/>
              <a:t>minutes </a:t>
            </a:r>
            <a:endParaRPr lang="en-US" dirty="0"/>
          </a:p>
        </p:txBody>
      </p:sp>
      <p:sp>
        <p:nvSpPr>
          <p:cNvPr id="78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9400" y="1917700"/>
            <a:ext cx="8459788" cy="2511457"/>
          </a:xfrm>
        </p:spPr>
        <p:txBody>
          <a:bodyPr>
            <a:spAutoFit/>
          </a:bodyPr>
          <a:lstStyle/>
          <a:p>
            <a:pPr algn="ctr"/>
            <a:r>
              <a:rPr lang="en-US" dirty="0" smtClean="0"/>
              <a:t>Thinking beyond the ‘solution’ </a:t>
            </a:r>
          </a:p>
          <a:p>
            <a:pPr algn="ctr"/>
            <a:r>
              <a:rPr lang="en-US" dirty="0" smtClean="0"/>
              <a:t>to a ‘change strategy’</a:t>
            </a:r>
          </a:p>
          <a:p>
            <a:pPr algn="ctr"/>
            <a:r>
              <a:rPr lang="en-US" dirty="0" smtClean="0"/>
              <a:t>AND what it means for you, </a:t>
            </a:r>
          </a:p>
          <a:p>
            <a:pPr algn="ctr"/>
            <a:r>
              <a:rPr lang="en-US" dirty="0" smtClean="0"/>
              <a:t>AND your teams, peers and colleagues.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April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miley Face 9"/>
          <p:cNvSpPr/>
          <p:nvPr/>
        </p:nvSpPr>
        <p:spPr>
          <a:xfrm>
            <a:off x="4844725" y="2219834"/>
            <a:ext cx="2658979" cy="2526631"/>
          </a:xfrm>
          <a:prstGeom prst="smileyFace">
            <a:avLst/>
          </a:prstGeom>
          <a:solidFill>
            <a:schemeClr val="accent3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&quot;No&quot; Symbol 8"/>
          <p:cNvSpPr/>
          <p:nvPr/>
        </p:nvSpPr>
        <p:spPr>
          <a:xfrm>
            <a:off x="531389" y="2129597"/>
            <a:ext cx="3041989" cy="2707106"/>
          </a:xfrm>
          <a:prstGeom prst="noSmoking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Being a </a:t>
            </a:r>
            <a:r>
              <a:rPr lang="en-GB" dirty="0" smtClean="0"/>
              <a:t>Change Leader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17337"/>
            <a:ext cx="3952374" cy="859589"/>
          </a:xfrm>
        </p:spPr>
        <p:txBody>
          <a:bodyPr/>
          <a:lstStyle/>
          <a:p>
            <a:r>
              <a:rPr lang="en-GB" dirty="0" smtClean="0"/>
              <a:t>Session Philosophy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70022" y="2298024"/>
            <a:ext cx="24424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cap="small" dirty="0" smtClean="0"/>
              <a:t>Knower</a:t>
            </a:r>
          </a:p>
          <a:p>
            <a:pPr algn="ctr"/>
            <a:r>
              <a:rPr lang="en-GB" sz="2400" b="1" cap="small" dirty="0" smtClean="0"/>
              <a:t>If I don’t have all the answers, something is wrong with me</a:t>
            </a:r>
          </a:p>
          <a:p>
            <a:pPr algn="ctr"/>
            <a:endParaRPr lang="en-GB" sz="2800" b="1" cap="small" dirty="0"/>
          </a:p>
        </p:txBody>
      </p:sp>
      <p:sp>
        <p:nvSpPr>
          <p:cNvPr id="8" name="TextBox 7"/>
          <p:cNvSpPr txBox="1"/>
          <p:nvPr/>
        </p:nvSpPr>
        <p:spPr>
          <a:xfrm>
            <a:off x="4989106" y="2201767"/>
            <a:ext cx="24424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cap="small" dirty="0" smtClean="0">
                <a:solidFill>
                  <a:schemeClr val="bg1"/>
                </a:solidFill>
              </a:rPr>
              <a:t>Learner</a:t>
            </a:r>
          </a:p>
          <a:p>
            <a:pPr algn="ctr"/>
            <a:r>
              <a:rPr lang="en-GB" sz="2400" b="1" cap="small" dirty="0" smtClean="0">
                <a:solidFill>
                  <a:schemeClr val="bg1"/>
                </a:solidFill>
              </a:rPr>
              <a:t>If I have a question or I don’t know the answer, I’ll say it and learn</a:t>
            </a:r>
          </a:p>
          <a:p>
            <a:pPr algn="ctr"/>
            <a:endParaRPr lang="en-GB" sz="2400" cap="small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946" y="5118757"/>
            <a:ext cx="8554453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sz="4800" dirty="0"/>
              <a:t>GOAL: 	Excellent patient care</a:t>
            </a:r>
          </a:p>
        </p:txBody>
      </p:sp>
    </p:spTree>
    <p:extLst>
      <p:ext uri="{BB962C8B-B14F-4D97-AF65-F5344CB8AC3E}">
        <p14:creationId xmlns:p14="http://schemas.microsoft.com/office/powerpoint/2010/main" val="2478347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Becoming a </a:t>
            </a:r>
            <a:r>
              <a:rPr lang="en-GB" dirty="0" smtClean="0"/>
              <a:t>Change Leader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has been your approach to </a:t>
            </a:r>
            <a:r>
              <a:rPr lang="en-GB" cap="small" dirty="0" smtClean="0"/>
              <a:t>change</a:t>
            </a:r>
            <a:r>
              <a:rPr lang="en-GB" dirty="0" smtClean="0"/>
              <a:t>?</a:t>
            </a:r>
            <a:endParaRPr lang="en-GB" dirty="0" smtClean="0"/>
          </a:p>
          <a:p>
            <a:r>
              <a:rPr lang="en-GB" dirty="0" smtClean="0"/>
              <a:t>What are the challenges that you encountered when you </a:t>
            </a:r>
            <a:r>
              <a:rPr lang="en-GB" dirty="0" smtClean="0"/>
              <a:t>wanted to implement </a:t>
            </a:r>
            <a:r>
              <a:rPr lang="en-GB" cap="small" dirty="0" smtClean="0"/>
              <a:t>change</a:t>
            </a:r>
            <a:r>
              <a:rPr lang="en-GB" dirty="0" smtClean="0"/>
              <a:t>?</a:t>
            </a:r>
            <a:endParaRPr lang="en-GB" dirty="0" smtClean="0"/>
          </a:p>
          <a:p>
            <a:r>
              <a:rPr lang="en-GB" dirty="0" smtClean="0"/>
              <a:t>What would you do differently towards your </a:t>
            </a:r>
            <a:r>
              <a:rPr lang="en-GB" b="1" dirty="0" smtClean="0">
                <a:solidFill>
                  <a:srgbClr val="FF0000"/>
                </a:solidFill>
              </a:rPr>
              <a:t>goal of excellent patient care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599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Five key principles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70000"/>
            <a:ext cx="8459788" cy="4237038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GB" dirty="0" smtClean="0">
                <a:latin typeface="GE Inspira" pitchFamily="34" charset="0"/>
              </a:rPr>
              <a:t>Different </a:t>
            </a:r>
            <a:r>
              <a:rPr lang="en-GB" dirty="0">
                <a:latin typeface="GE Inspira" pitchFamily="34" charset="0"/>
              </a:rPr>
              <a:t>people react differently to change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dirty="0" smtClean="0">
                <a:latin typeface="GE Inspira" pitchFamily="34" charset="0"/>
              </a:rPr>
              <a:t>Everyone </a:t>
            </a:r>
            <a:r>
              <a:rPr lang="en-GB" dirty="0">
                <a:latin typeface="GE Inspira" pitchFamily="34" charset="0"/>
              </a:rPr>
              <a:t>has fundamental needs that have to be met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dirty="0" smtClean="0">
                <a:latin typeface="GE Inspira" pitchFamily="34" charset="0"/>
              </a:rPr>
              <a:t>Change </a:t>
            </a:r>
            <a:r>
              <a:rPr lang="en-GB" dirty="0">
                <a:latin typeface="GE Inspira" pitchFamily="34" charset="0"/>
              </a:rPr>
              <a:t>often involves a loss, and people go through the </a:t>
            </a:r>
            <a:r>
              <a:rPr lang="en-GB" dirty="0" smtClean="0">
                <a:latin typeface="GE Inspira" pitchFamily="34" charset="0"/>
              </a:rPr>
              <a:t>“change curve</a:t>
            </a:r>
            <a:r>
              <a:rPr lang="en-GB" dirty="0">
                <a:latin typeface="GE Inspira" pitchFamily="34" charset="0"/>
              </a:rPr>
              <a:t>"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dirty="0" smtClean="0">
                <a:latin typeface="GE Inspira" pitchFamily="34" charset="0"/>
              </a:rPr>
              <a:t>Expectations </a:t>
            </a:r>
            <a:r>
              <a:rPr lang="en-GB" dirty="0">
                <a:latin typeface="GE Inspira" pitchFamily="34" charset="0"/>
              </a:rPr>
              <a:t>need to be managed realistically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dirty="0" smtClean="0">
                <a:latin typeface="GE Inspira" pitchFamily="34" charset="0"/>
              </a:rPr>
              <a:t>Fears </a:t>
            </a:r>
            <a:r>
              <a:rPr lang="en-GB" dirty="0">
                <a:latin typeface="GE Inspira" pitchFamily="34" charset="0"/>
              </a:rPr>
              <a:t>have to be dealt with </a:t>
            </a:r>
          </a:p>
          <a:p>
            <a:endParaRPr lang="en-GB" dirty="0">
              <a:latin typeface="GE Inspir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35645" y="5690257"/>
            <a:ext cx="6725655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sz="2800" dirty="0" smtClean="0"/>
              <a:t>CHANGE involves an emotional reaction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76430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940550" y="1055806"/>
            <a:ext cx="194945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chemeClr val="accent1"/>
                </a:solidFill>
                <a:latin typeface="GE Inspira" pitchFamily="34" charset="0"/>
              </a:rPr>
              <a:t>Commitment and Improved performance</a:t>
            </a:r>
            <a:endParaRPr lang="en-GB" sz="1800" b="1" dirty="0">
              <a:solidFill>
                <a:schemeClr val="accent1"/>
              </a:solidFill>
              <a:latin typeface="GE Inspi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Change (or LOSS) Curve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1422400" y="4787900"/>
            <a:ext cx="6235700" cy="444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Up Arrow 7"/>
          <p:cNvSpPr/>
          <p:nvPr/>
        </p:nvSpPr>
        <p:spPr>
          <a:xfrm>
            <a:off x="1282700" y="1562100"/>
            <a:ext cx="546100" cy="34925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1866900" y="1651000"/>
            <a:ext cx="5410200" cy="2857500"/>
          </a:xfrm>
          <a:custGeom>
            <a:avLst/>
            <a:gdLst>
              <a:gd name="connsiteX0" fmla="*/ 0 w 6972300"/>
              <a:gd name="connsiteY0" fmla="*/ 762219 h 2895819"/>
              <a:gd name="connsiteX1" fmla="*/ 63500 w 6972300"/>
              <a:gd name="connsiteY1" fmla="*/ 774919 h 2895819"/>
              <a:gd name="connsiteX2" fmla="*/ 139700 w 6972300"/>
              <a:gd name="connsiteY2" fmla="*/ 787619 h 2895819"/>
              <a:gd name="connsiteX3" fmla="*/ 266700 w 6972300"/>
              <a:gd name="connsiteY3" fmla="*/ 774919 h 2895819"/>
              <a:gd name="connsiteX4" fmla="*/ 304800 w 6972300"/>
              <a:gd name="connsiteY4" fmla="*/ 787619 h 2895819"/>
              <a:gd name="connsiteX5" fmla="*/ 381000 w 6972300"/>
              <a:gd name="connsiteY5" fmla="*/ 762219 h 2895819"/>
              <a:gd name="connsiteX6" fmla="*/ 406400 w 6972300"/>
              <a:gd name="connsiteY6" fmla="*/ 838419 h 2895819"/>
              <a:gd name="connsiteX7" fmla="*/ 482600 w 6972300"/>
              <a:gd name="connsiteY7" fmla="*/ 787619 h 2895819"/>
              <a:gd name="connsiteX8" fmla="*/ 495300 w 6972300"/>
              <a:gd name="connsiteY8" fmla="*/ 825719 h 2895819"/>
              <a:gd name="connsiteX9" fmla="*/ 508000 w 6972300"/>
              <a:gd name="connsiteY9" fmla="*/ 889219 h 2895819"/>
              <a:gd name="connsiteX10" fmla="*/ 546100 w 6972300"/>
              <a:gd name="connsiteY10" fmla="*/ 863819 h 2895819"/>
              <a:gd name="connsiteX11" fmla="*/ 571500 w 6972300"/>
              <a:gd name="connsiteY11" fmla="*/ 901919 h 2895819"/>
              <a:gd name="connsiteX12" fmla="*/ 584200 w 6972300"/>
              <a:gd name="connsiteY12" fmla="*/ 978119 h 2895819"/>
              <a:gd name="connsiteX13" fmla="*/ 698500 w 6972300"/>
              <a:gd name="connsiteY13" fmla="*/ 990819 h 2895819"/>
              <a:gd name="connsiteX14" fmla="*/ 736600 w 6972300"/>
              <a:gd name="connsiteY14" fmla="*/ 1206719 h 2895819"/>
              <a:gd name="connsiteX15" fmla="*/ 749300 w 6972300"/>
              <a:gd name="connsiteY15" fmla="*/ 1244819 h 2895819"/>
              <a:gd name="connsiteX16" fmla="*/ 787400 w 6972300"/>
              <a:gd name="connsiteY16" fmla="*/ 1270219 h 2895819"/>
              <a:gd name="connsiteX17" fmla="*/ 800100 w 6972300"/>
              <a:gd name="connsiteY17" fmla="*/ 1308319 h 2895819"/>
              <a:gd name="connsiteX18" fmla="*/ 812800 w 6972300"/>
              <a:gd name="connsiteY18" fmla="*/ 1371819 h 2895819"/>
              <a:gd name="connsiteX19" fmla="*/ 901700 w 6972300"/>
              <a:gd name="connsiteY19" fmla="*/ 1409919 h 2895819"/>
              <a:gd name="connsiteX20" fmla="*/ 901700 w 6972300"/>
              <a:gd name="connsiteY20" fmla="*/ 1536919 h 2895819"/>
              <a:gd name="connsiteX21" fmla="*/ 977900 w 6972300"/>
              <a:gd name="connsiteY21" fmla="*/ 1587719 h 2895819"/>
              <a:gd name="connsiteX22" fmla="*/ 1016000 w 6972300"/>
              <a:gd name="connsiteY22" fmla="*/ 1663919 h 2895819"/>
              <a:gd name="connsiteX23" fmla="*/ 1003300 w 6972300"/>
              <a:gd name="connsiteY23" fmla="*/ 1702019 h 2895819"/>
              <a:gd name="connsiteX24" fmla="*/ 977900 w 6972300"/>
              <a:gd name="connsiteY24" fmla="*/ 1790919 h 2895819"/>
              <a:gd name="connsiteX25" fmla="*/ 990600 w 6972300"/>
              <a:gd name="connsiteY25" fmla="*/ 1841719 h 2895819"/>
              <a:gd name="connsiteX26" fmla="*/ 1104900 w 6972300"/>
              <a:gd name="connsiteY26" fmla="*/ 1905219 h 2895819"/>
              <a:gd name="connsiteX27" fmla="*/ 1155700 w 6972300"/>
              <a:gd name="connsiteY27" fmla="*/ 1930619 h 2895819"/>
              <a:gd name="connsiteX28" fmla="*/ 1168400 w 6972300"/>
              <a:gd name="connsiteY28" fmla="*/ 1968719 h 2895819"/>
              <a:gd name="connsiteX29" fmla="*/ 1181100 w 6972300"/>
              <a:gd name="connsiteY29" fmla="*/ 2019519 h 2895819"/>
              <a:gd name="connsiteX30" fmla="*/ 1231900 w 6972300"/>
              <a:gd name="connsiteY30" fmla="*/ 2057619 h 2895819"/>
              <a:gd name="connsiteX31" fmla="*/ 1333500 w 6972300"/>
              <a:gd name="connsiteY31" fmla="*/ 2108419 h 2895819"/>
              <a:gd name="connsiteX32" fmla="*/ 1371600 w 6972300"/>
              <a:gd name="connsiteY32" fmla="*/ 2133819 h 2895819"/>
              <a:gd name="connsiteX33" fmla="*/ 1397000 w 6972300"/>
              <a:gd name="connsiteY33" fmla="*/ 2171919 h 2895819"/>
              <a:gd name="connsiteX34" fmla="*/ 1409700 w 6972300"/>
              <a:gd name="connsiteY34" fmla="*/ 2248119 h 2895819"/>
              <a:gd name="connsiteX35" fmla="*/ 1422400 w 6972300"/>
              <a:gd name="connsiteY35" fmla="*/ 2286219 h 2895819"/>
              <a:gd name="connsiteX36" fmla="*/ 1460500 w 6972300"/>
              <a:gd name="connsiteY36" fmla="*/ 2298919 h 2895819"/>
              <a:gd name="connsiteX37" fmla="*/ 1485900 w 6972300"/>
              <a:gd name="connsiteY37" fmla="*/ 2337019 h 2895819"/>
              <a:gd name="connsiteX38" fmla="*/ 1498600 w 6972300"/>
              <a:gd name="connsiteY38" fmla="*/ 2413219 h 2895819"/>
              <a:gd name="connsiteX39" fmla="*/ 1536700 w 6972300"/>
              <a:gd name="connsiteY39" fmla="*/ 2438619 h 2895819"/>
              <a:gd name="connsiteX40" fmla="*/ 1651000 w 6972300"/>
              <a:gd name="connsiteY40" fmla="*/ 2464019 h 2895819"/>
              <a:gd name="connsiteX41" fmla="*/ 1663700 w 6972300"/>
              <a:gd name="connsiteY41" fmla="*/ 2514819 h 2895819"/>
              <a:gd name="connsiteX42" fmla="*/ 1701800 w 6972300"/>
              <a:gd name="connsiteY42" fmla="*/ 2540219 h 2895819"/>
              <a:gd name="connsiteX43" fmla="*/ 1828800 w 6972300"/>
              <a:gd name="connsiteY43" fmla="*/ 2565619 h 2895819"/>
              <a:gd name="connsiteX44" fmla="*/ 1854200 w 6972300"/>
              <a:gd name="connsiteY44" fmla="*/ 2654519 h 2895819"/>
              <a:gd name="connsiteX45" fmla="*/ 1892300 w 6972300"/>
              <a:gd name="connsiteY45" fmla="*/ 2679919 h 2895819"/>
              <a:gd name="connsiteX46" fmla="*/ 1968500 w 6972300"/>
              <a:gd name="connsiteY46" fmla="*/ 2667219 h 2895819"/>
              <a:gd name="connsiteX47" fmla="*/ 1993900 w 6972300"/>
              <a:gd name="connsiteY47" fmla="*/ 2743419 h 2895819"/>
              <a:gd name="connsiteX48" fmla="*/ 2019300 w 6972300"/>
              <a:gd name="connsiteY48" fmla="*/ 2781519 h 2895819"/>
              <a:gd name="connsiteX49" fmla="*/ 2095500 w 6972300"/>
              <a:gd name="connsiteY49" fmla="*/ 2806919 h 2895819"/>
              <a:gd name="connsiteX50" fmla="*/ 2197100 w 6972300"/>
              <a:gd name="connsiteY50" fmla="*/ 2832319 h 2895819"/>
              <a:gd name="connsiteX51" fmla="*/ 2286000 w 6972300"/>
              <a:gd name="connsiteY51" fmla="*/ 2845019 h 2895819"/>
              <a:gd name="connsiteX52" fmla="*/ 2552700 w 6972300"/>
              <a:gd name="connsiteY52" fmla="*/ 2857719 h 2895819"/>
              <a:gd name="connsiteX53" fmla="*/ 2603500 w 6972300"/>
              <a:gd name="connsiteY53" fmla="*/ 2781519 h 2895819"/>
              <a:gd name="connsiteX54" fmla="*/ 2679700 w 6972300"/>
              <a:gd name="connsiteY54" fmla="*/ 2806919 h 2895819"/>
              <a:gd name="connsiteX55" fmla="*/ 2717800 w 6972300"/>
              <a:gd name="connsiteY55" fmla="*/ 2819619 h 2895819"/>
              <a:gd name="connsiteX56" fmla="*/ 2794000 w 6972300"/>
              <a:gd name="connsiteY56" fmla="*/ 2857719 h 2895819"/>
              <a:gd name="connsiteX57" fmla="*/ 2832100 w 6972300"/>
              <a:gd name="connsiteY57" fmla="*/ 2883119 h 2895819"/>
              <a:gd name="connsiteX58" fmla="*/ 2908300 w 6972300"/>
              <a:gd name="connsiteY58" fmla="*/ 2895819 h 2895819"/>
              <a:gd name="connsiteX59" fmla="*/ 3009900 w 6972300"/>
              <a:gd name="connsiteY59" fmla="*/ 2883119 h 2895819"/>
              <a:gd name="connsiteX60" fmla="*/ 3048000 w 6972300"/>
              <a:gd name="connsiteY60" fmla="*/ 2857719 h 2895819"/>
              <a:gd name="connsiteX61" fmla="*/ 3149600 w 6972300"/>
              <a:gd name="connsiteY61" fmla="*/ 2832319 h 2895819"/>
              <a:gd name="connsiteX62" fmla="*/ 3225800 w 6972300"/>
              <a:gd name="connsiteY62" fmla="*/ 2730719 h 2895819"/>
              <a:gd name="connsiteX63" fmla="*/ 3289300 w 6972300"/>
              <a:gd name="connsiteY63" fmla="*/ 2718019 h 2895819"/>
              <a:gd name="connsiteX64" fmla="*/ 3302000 w 6972300"/>
              <a:gd name="connsiteY64" fmla="*/ 2679919 h 2895819"/>
              <a:gd name="connsiteX65" fmla="*/ 3378200 w 6972300"/>
              <a:gd name="connsiteY65" fmla="*/ 2616419 h 2895819"/>
              <a:gd name="connsiteX66" fmla="*/ 3403600 w 6972300"/>
              <a:gd name="connsiteY66" fmla="*/ 2578319 h 2895819"/>
              <a:gd name="connsiteX67" fmla="*/ 3505200 w 6972300"/>
              <a:gd name="connsiteY67" fmla="*/ 2578319 h 2895819"/>
              <a:gd name="connsiteX68" fmla="*/ 3581400 w 6972300"/>
              <a:gd name="connsiteY68" fmla="*/ 2603719 h 2895819"/>
              <a:gd name="connsiteX69" fmla="*/ 3619500 w 6972300"/>
              <a:gd name="connsiteY69" fmla="*/ 2527519 h 2895819"/>
              <a:gd name="connsiteX70" fmla="*/ 3695700 w 6972300"/>
              <a:gd name="connsiteY70" fmla="*/ 2387819 h 2895819"/>
              <a:gd name="connsiteX71" fmla="*/ 3708400 w 6972300"/>
              <a:gd name="connsiteY71" fmla="*/ 2298919 h 2895819"/>
              <a:gd name="connsiteX72" fmla="*/ 3784600 w 6972300"/>
              <a:gd name="connsiteY72" fmla="*/ 2324319 h 2895819"/>
              <a:gd name="connsiteX73" fmla="*/ 3860800 w 6972300"/>
              <a:gd name="connsiteY73" fmla="*/ 2298919 h 2895819"/>
              <a:gd name="connsiteX74" fmla="*/ 3886200 w 6972300"/>
              <a:gd name="connsiteY74" fmla="*/ 2260819 h 2895819"/>
              <a:gd name="connsiteX75" fmla="*/ 3911600 w 6972300"/>
              <a:gd name="connsiteY75" fmla="*/ 2184619 h 2895819"/>
              <a:gd name="connsiteX76" fmla="*/ 3924300 w 6972300"/>
              <a:gd name="connsiteY76" fmla="*/ 2032219 h 2895819"/>
              <a:gd name="connsiteX77" fmla="*/ 3937000 w 6972300"/>
              <a:gd name="connsiteY77" fmla="*/ 1943319 h 2895819"/>
              <a:gd name="connsiteX78" fmla="*/ 4013200 w 6972300"/>
              <a:gd name="connsiteY78" fmla="*/ 1917919 h 2895819"/>
              <a:gd name="connsiteX79" fmla="*/ 4114800 w 6972300"/>
              <a:gd name="connsiteY79" fmla="*/ 1930619 h 2895819"/>
              <a:gd name="connsiteX80" fmla="*/ 4241800 w 6972300"/>
              <a:gd name="connsiteY80" fmla="*/ 1905219 h 2895819"/>
              <a:gd name="connsiteX81" fmla="*/ 4254500 w 6972300"/>
              <a:gd name="connsiteY81" fmla="*/ 1841719 h 2895819"/>
              <a:gd name="connsiteX82" fmla="*/ 4305300 w 6972300"/>
              <a:gd name="connsiteY82" fmla="*/ 1625819 h 2895819"/>
              <a:gd name="connsiteX83" fmla="*/ 4368800 w 6972300"/>
              <a:gd name="connsiteY83" fmla="*/ 1638519 h 2895819"/>
              <a:gd name="connsiteX84" fmla="*/ 4394200 w 6972300"/>
              <a:gd name="connsiteY84" fmla="*/ 1587719 h 2895819"/>
              <a:gd name="connsiteX85" fmla="*/ 4419600 w 6972300"/>
              <a:gd name="connsiteY85" fmla="*/ 1511519 h 2895819"/>
              <a:gd name="connsiteX86" fmla="*/ 4432300 w 6972300"/>
              <a:gd name="connsiteY86" fmla="*/ 1460719 h 2895819"/>
              <a:gd name="connsiteX87" fmla="*/ 4457700 w 6972300"/>
              <a:gd name="connsiteY87" fmla="*/ 1409919 h 2895819"/>
              <a:gd name="connsiteX88" fmla="*/ 4521200 w 6972300"/>
              <a:gd name="connsiteY88" fmla="*/ 1270219 h 2895819"/>
              <a:gd name="connsiteX89" fmla="*/ 4546600 w 6972300"/>
              <a:gd name="connsiteY89" fmla="*/ 1232119 h 2895819"/>
              <a:gd name="connsiteX90" fmla="*/ 4584700 w 6972300"/>
              <a:gd name="connsiteY90" fmla="*/ 1244819 h 2895819"/>
              <a:gd name="connsiteX91" fmla="*/ 4597400 w 6972300"/>
              <a:gd name="connsiteY91" fmla="*/ 1295619 h 2895819"/>
              <a:gd name="connsiteX92" fmla="*/ 4648200 w 6972300"/>
              <a:gd name="connsiteY92" fmla="*/ 1244819 h 2895819"/>
              <a:gd name="connsiteX93" fmla="*/ 4724400 w 6972300"/>
              <a:gd name="connsiteY93" fmla="*/ 1194019 h 2895819"/>
              <a:gd name="connsiteX94" fmla="*/ 4762500 w 6972300"/>
              <a:gd name="connsiteY94" fmla="*/ 1168619 h 2895819"/>
              <a:gd name="connsiteX95" fmla="*/ 4787900 w 6972300"/>
              <a:gd name="connsiteY95" fmla="*/ 1206719 h 2895819"/>
              <a:gd name="connsiteX96" fmla="*/ 4902200 w 6972300"/>
              <a:gd name="connsiteY96" fmla="*/ 1181319 h 2895819"/>
              <a:gd name="connsiteX97" fmla="*/ 4940300 w 6972300"/>
              <a:gd name="connsiteY97" fmla="*/ 1155919 h 2895819"/>
              <a:gd name="connsiteX98" fmla="*/ 4978400 w 6972300"/>
              <a:gd name="connsiteY98" fmla="*/ 1181319 h 2895819"/>
              <a:gd name="connsiteX99" fmla="*/ 5029200 w 6972300"/>
              <a:gd name="connsiteY99" fmla="*/ 1155919 h 2895819"/>
              <a:gd name="connsiteX100" fmla="*/ 5130800 w 6972300"/>
              <a:gd name="connsiteY100" fmla="*/ 1079719 h 2895819"/>
              <a:gd name="connsiteX101" fmla="*/ 5207000 w 6972300"/>
              <a:gd name="connsiteY101" fmla="*/ 1003519 h 2895819"/>
              <a:gd name="connsiteX102" fmla="*/ 5245100 w 6972300"/>
              <a:gd name="connsiteY102" fmla="*/ 1016219 h 2895819"/>
              <a:gd name="connsiteX103" fmla="*/ 5295900 w 6972300"/>
              <a:gd name="connsiteY103" fmla="*/ 952719 h 2895819"/>
              <a:gd name="connsiteX104" fmla="*/ 5321300 w 6972300"/>
              <a:gd name="connsiteY104" fmla="*/ 901919 h 2895819"/>
              <a:gd name="connsiteX105" fmla="*/ 5372100 w 6972300"/>
              <a:gd name="connsiteY105" fmla="*/ 838419 h 2895819"/>
              <a:gd name="connsiteX106" fmla="*/ 5461000 w 6972300"/>
              <a:gd name="connsiteY106" fmla="*/ 711419 h 2895819"/>
              <a:gd name="connsiteX107" fmla="*/ 5499100 w 6972300"/>
              <a:gd name="connsiteY107" fmla="*/ 724119 h 2895819"/>
              <a:gd name="connsiteX108" fmla="*/ 5537200 w 6972300"/>
              <a:gd name="connsiteY108" fmla="*/ 673319 h 2895819"/>
              <a:gd name="connsiteX109" fmla="*/ 5549900 w 6972300"/>
              <a:gd name="connsiteY109" fmla="*/ 622519 h 2895819"/>
              <a:gd name="connsiteX110" fmla="*/ 5562600 w 6972300"/>
              <a:gd name="connsiteY110" fmla="*/ 546319 h 2895819"/>
              <a:gd name="connsiteX111" fmla="*/ 5613400 w 6972300"/>
              <a:gd name="connsiteY111" fmla="*/ 520919 h 2895819"/>
              <a:gd name="connsiteX112" fmla="*/ 5664200 w 6972300"/>
              <a:gd name="connsiteY112" fmla="*/ 444719 h 2895819"/>
              <a:gd name="connsiteX113" fmla="*/ 5753100 w 6972300"/>
              <a:gd name="connsiteY113" fmla="*/ 355819 h 2895819"/>
              <a:gd name="connsiteX114" fmla="*/ 5778500 w 6972300"/>
              <a:gd name="connsiteY114" fmla="*/ 317719 h 2895819"/>
              <a:gd name="connsiteX115" fmla="*/ 5842000 w 6972300"/>
              <a:gd name="connsiteY115" fmla="*/ 203419 h 2895819"/>
              <a:gd name="connsiteX116" fmla="*/ 5880100 w 6972300"/>
              <a:gd name="connsiteY116" fmla="*/ 165319 h 2895819"/>
              <a:gd name="connsiteX117" fmla="*/ 5892800 w 6972300"/>
              <a:gd name="connsiteY117" fmla="*/ 203419 h 2895819"/>
              <a:gd name="connsiteX118" fmla="*/ 5981700 w 6972300"/>
              <a:gd name="connsiteY118" fmla="*/ 190719 h 2895819"/>
              <a:gd name="connsiteX119" fmla="*/ 6019800 w 6972300"/>
              <a:gd name="connsiteY119" fmla="*/ 178019 h 2895819"/>
              <a:gd name="connsiteX120" fmla="*/ 6057900 w 6972300"/>
              <a:gd name="connsiteY120" fmla="*/ 190719 h 2895819"/>
              <a:gd name="connsiteX121" fmla="*/ 6083300 w 6972300"/>
              <a:gd name="connsiteY121" fmla="*/ 228819 h 2895819"/>
              <a:gd name="connsiteX122" fmla="*/ 6146800 w 6972300"/>
              <a:gd name="connsiteY122" fmla="*/ 216119 h 2895819"/>
              <a:gd name="connsiteX123" fmla="*/ 6261100 w 6972300"/>
              <a:gd name="connsiteY123" fmla="*/ 203419 h 2895819"/>
              <a:gd name="connsiteX124" fmla="*/ 6273800 w 6972300"/>
              <a:gd name="connsiteY124" fmla="*/ 241519 h 2895819"/>
              <a:gd name="connsiteX125" fmla="*/ 6350000 w 6972300"/>
              <a:gd name="connsiteY125" fmla="*/ 228819 h 2895819"/>
              <a:gd name="connsiteX126" fmla="*/ 6388100 w 6972300"/>
              <a:gd name="connsiteY126" fmla="*/ 190719 h 2895819"/>
              <a:gd name="connsiteX127" fmla="*/ 6426200 w 6972300"/>
              <a:gd name="connsiteY127" fmla="*/ 203419 h 2895819"/>
              <a:gd name="connsiteX128" fmla="*/ 6540500 w 6972300"/>
              <a:gd name="connsiteY128" fmla="*/ 178019 h 2895819"/>
              <a:gd name="connsiteX129" fmla="*/ 6578600 w 6972300"/>
              <a:gd name="connsiteY129" fmla="*/ 152619 h 2895819"/>
              <a:gd name="connsiteX130" fmla="*/ 6654800 w 6972300"/>
              <a:gd name="connsiteY130" fmla="*/ 89119 h 2895819"/>
              <a:gd name="connsiteX131" fmla="*/ 6680200 w 6972300"/>
              <a:gd name="connsiteY131" fmla="*/ 139919 h 2895819"/>
              <a:gd name="connsiteX132" fmla="*/ 6718300 w 6972300"/>
              <a:gd name="connsiteY132" fmla="*/ 114519 h 2895819"/>
              <a:gd name="connsiteX133" fmla="*/ 6794500 w 6972300"/>
              <a:gd name="connsiteY133" fmla="*/ 38319 h 2895819"/>
              <a:gd name="connsiteX134" fmla="*/ 6819900 w 6972300"/>
              <a:gd name="connsiteY134" fmla="*/ 219 h 2895819"/>
              <a:gd name="connsiteX135" fmla="*/ 6883400 w 6972300"/>
              <a:gd name="connsiteY135" fmla="*/ 101819 h 2895819"/>
              <a:gd name="connsiteX136" fmla="*/ 6959600 w 6972300"/>
              <a:gd name="connsiteY136" fmla="*/ 51019 h 2895819"/>
              <a:gd name="connsiteX137" fmla="*/ 6972300 w 6972300"/>
              <a:gd name="connsiteY137" fmla="*/ 219 h 289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6972300" h="2895819">
                <a:moveTo>
                  <a:pt x="0" y="762219"/>
                </a:moveTo>
                <a:cubicBezTo>
                  <a:pt x="21167" y="766452"/>
                  <a:pt x="41914" y="774919"/>
                  <a:pt x="63500" y="774919"/>
                </a:cubicBezTo>
                <a:cubicBezTo>
                  <a:pt x="142370" y="774919"/>
                  <a:pt x="60486" y="734810"/>
                  <a:pt x="139700" y="787619"/>
                </a:cubicBezTo>
                <a:cubicBezTo>
                  <a:pt x="182033" y="783386"/>
                  <a:pt x="224156" y="774919"/>
                  <a:pt x="266700" y="774919"/>
                </a:cubicBezTo>
                <a:cubicBezTo>
                  <a:pt x="280087" y="774919"/>
                  <a:pt x="291495" y="789097"/>
                  <a:pt x="304800" y="787619"/>
                </a:cubicBezTo>
                <a:cubicBezTo>
                  <a:pt x="331410" y="784662"/>
                  <a:pt x="381000" y="762219"/>
                  <a:pt x="381000" y="762219"/>
                </a:cubicBezTo>
                <a:cubicBezTo>
                  <a:pt x="389467" y="787619"/>
                  <a:pt x="384123" y="853271"/>
                  <a:pt x="406400" y="838419"/>
                </a:cubicBezTo>
                <a:lnTo>
                  <a:pt x="482600" y="787619"/>
                </a:lnTo>
                <a:cubicBezTo>
                  <a:pt x="486833" y="800319"/>
                  <a:pt x="492053" y="812732"/>
                  <a:pt x="495300" y="825719"/>
                </a:cubicBezTo>
                <a:cubicBezTo>
                  <a:pt x="500535" y="846660"/>
                  <a:pt x="490731" y="876267"/>
                  <a:pt x="508000" y="889219"/>
                </a:cubicBezTo>
                <a:cubicBezTo>
                  <a:pt x="520211" y="898377"/>
                  <a:pt x="533400" y="872286"/>
                  <a:pt x="546100" y="863819"/>
                </a:cubicBezTo>
                <a:cubicBezTo>
                  <a:pt x="554567" y="876519"/>
                  <a:pt x="568991" y="886863"/>
                  <a:pt x="571500" y="901919"/>
                </a:cubicBezTo>
                <a:cubicBezTo>
                  <a:pt x="576155" y="929849"/>
                  <a:pt x="526083" y="956986"/>
                  <a:pt x="584200" y="978119"/>
                </a:cubicBezTo>
                <a:cubicBezTo>
                  <a:pt x="620226" y="991220"/>
                  <a:pt x="660400" y="986586"/>
                  <a:pt x="698500" y="990819"/>
                </a:cubicBezTo>
                <a:cubicBezTo>
                  <a:pt x="721753" y="1316365"/>
                  <a:pt x="675809" y="1085138"/>
                  <a:pt x="736600" y="1206719"/>
                </a:cubicBezTo>
                <a:cubicBezTo>
                  <a:pt x="742587" y="1218693"/>
                  <a:pt x="740937" y="1234366"/>
                  <a:pt x="749300" y="1244819"/>
                </a:cubicBezTo>
                <a:cubicBezTo>
                  <a:pt x="758835" y="1256738"/>
                  <a:pt x="774700" y="1261752"/>
                  <a:pt x="787400" y="1270219"/>
                </a:cubicBezTo>
                <a:cubicBezTo>
                  <a:pt x="791633" y="1282919"/>
                  <a:pt x="796853" y="1295332"/>
                  <a:pt x="800100" y="1308319"/>
                </a:cubicBezTo>
                <a:cubicBezTo>
                  <a:pt x="805335" y="1329260"/>
                  <a:pt x="802090" y="1353077"/>
                  <a:pt x="812800" y="1371819"/>
                </a:cubicBezTo>
                <a:cubicBezTo>
                  <a:pt x="827418" y="1397400"/>
                  <a:pt x="879553" y="1404382"/>
                  <a:pt x="901700" y="1409919"/>
                </a:cubicBezTo>
                <a:cubicBezTo>
                  <a:pt x="891642" y="1450152"/>
                  <a:pt x="873019" y="1495947"/>
                  <a:pt x="901700" y="1536919"/>
                </a:cubicBezTo>
                <a:cubicBezTo>
                  <a:pt x="919206" y="1561928"/>
                  <a:pt x="977900" y="1587719"/>
                  <a:pt x="977900" y="1587719"/>
                </a:cubicBezTo>
                <a:cubicBezTo>
                  <a:pt x="990742" y="1606982"/>
                  <a:pt x="1016000" y="1637629"/>
                  <a:pt x="1016000" y="1663919"/>
                </a:cubicBezTo>
                <a:cubicBezTo>
                  <a:pt x="1016000" y="1677306"/>
                  <a:pt x="1006978" y="1689147"/>
                  <a:pt x="1003300" y="1702019"/>
                </a:cubicBezTo>
                <a:cubicBezTo>
                  <a:pt x="971406" y="1813647"/>
                  <a:pt x="1008350" y="1699568"/>
                  <a:pt x="977900" y="1790919"/>
                </a:cubicBezTo>
                <a:cubicBezTo>
                  <a:pt x="982133" y="1807852"/>
                  <a:pt x="979106" y="1828583"/>
                  <a:pt x="990600" y="1841719"/>
                </a:cubicBezTo>
                <a:cubicBezTo>
                  <a:pt x="1040102" y="1898293"/>
                  <a:pt x="1054432" y="1883590"/>
                  <a:pt x="1104900" y="1905219"/>
                </a:cubicBezTo>
                <a:cubicBezTo>
                  <a:pt x="1122301" y="1912677"/>
                  <a:pt x="1138767" y="1922152"/>
                  <a:pt x="1155700" y="1930619"/>
                </a:cubicBezTo>
                <a:cubicBezTo>
                  <a:pt x="1159933" y="1943319"/>
                  <a:pt x="1164722" y="1955847"/>
                  <a:pt x="1168400" y="1968719"/>
                </a:cubicBezTo>
                <a:cubicBezTo>
                  <a:pt x="1173195" y="1985502"/>
                  <a:pt x="1170955" y="2005316"/>
                  <a:pt x="1181100" y="2019519"/>
                </a:cubicBezTo>
                <a:cubicBezTo>
                  <a:pt x="1193403" y="2036743"/>
                  <a:pt x="1213617" y="2046954"/>
                  <a:pt x="1231900" y="2057619"/>
                </a:cubicBezTo>
                <a:cubicBezTo>
                  <a:pt x="1264606" y="2076698"/>
                  <a:pt x="1301995" y="2087416"/>
                  <a:pt x="1333500" y="2108419"/>
                </a:cubicBezTo>
                <a:lnTo>
                  <a:pt x="1371600" y="2133819"/>
                </a:lnTo>
                <a:cubicBezTo>
                  <a:pt x="1380067" y="2146519"/>
                  <a:pt x="1392173" y="2157439"/>
                  <a:pt x="1397000" y="2171919"/>
                </a:cubicBezTo>
                <a:cubicBezTo>
                  <a:pt x="1405143" y="2196348"/>
                  <a:pt x="1404114" y="2222982"/>
                  <a:pt x="1409700" y="2248119"/>
                </a:cubicBezTo>
                <a:cubicBezTo>
                  <a:pt x="1412604" y="2261187"/>
                  <a:pt x="1412934" y="2276753"/>
                  <a:pt x="1422400" y="2286219"/>
                </a:cubicBezTo>
                <a:cubicBezTo>
                  <a:pt x="1431866" y="2295685"/>
                  <a:pt x="1447800" y="2294686"/>
                  <a:pt x="1460500" y="2298919"/>
                </a:cubicBezTo>
                <a:cubicBezTo>
                  <a:pt x="1468967" y="2311619"/>
                  <a:pt x="1481073" y="2322539"/>
                  <a:pt x="1485900" y="2337019"/>
                </a:cubicBezTo>
                <a:cubicBezTo>
                  <a:pt x="1494043" y="2361448"/>
                  <a:pt x="1487084" y="2390187"/>
                  <a:pt x="1498600" y="2413219"/>
                </a:cubicBezTo>
                <a:cubicBezTo>
                  <a:pt x="1505426" y="2426871"/>
                  <a:pt x="1523048" y="2431793"/>
                  <a:pt x="1536700" y="2438619"/>
                </a:cubicBezTo>
                <a:cubicBezTo>
                  <a:pt x="1567964" y="2454251"/>
                  <a:pt x="1621734" y="2459141"/>
                  <a:pt x="1651000" y="2464019"/>
                </a:cubicBezTo>
                <a:cubicBezTo>
                  <a:pt x="1655233" y="2480952"/>
                  <a:pt x="1654018" y="2500296"/>
                  <a:pt x="1663700" y="2514819"/>
                </a:cubicBezTo>
                <a:cubicBezTo>
                  <a:pt x="1672167" y="2527519"/>
                  <a:pt x="1688148" y="2533393"/>
                  <a:pt x="1701800" y="2540219"/>
                </a:cubicBezTo>
                <a:cubicBezTo>
                  <a:pt x="1737266" y="2557952"/>
                  <a:pt x="1796038" y="2560939"/>
                  <a:pt x="1828800" y="2565619"/>
                </a:cubicBezTo>
                <a:cubicBezTo>
                  <a:pt x="1829630" y="2568938"/>
                  <a:pt x="1847575" y="2646237"/>
                  <a:pt x="1854200" y="2654519"/>
                </a:cubicBezTo>
                <a:cubicBezTo>
                  <a:pt x="1863735" y="2666438"/>
                  <a:pt x="1879600" y="2671452"/>
                  <a:pt x="1892300" y="2679919"/>
                </a:cubicBezTo>
                <a:cubicBezTo>
                  <a:pt x="1917700" y="2675686"/>
                  <a:pt x="1946664" y="2653571"/>
                  <a:pt x="1968500" y="2667219"/>
                </a:cubicBezTo>
                <a:cubicBezTo>
                  <a:pt x="1991204" y="2681409"/>
                  <a:pt x="1979048" y="2721142"/>
                  <a:pt x="1993900" y="2743419"/>
                </a:cubicBezTo>
                <a:cubicBezTo>
                  <a:pt x="2002367" y="2756119"/>
                  <a:pt x="2006357" y="2773429"/>
                  <a:pt x="2019300" y="2781519"/>
                </a:cubicBezTo>
                <a:cubicBezTo>
                  <a:pt x="2042004" y="2795709"/>
                  <a:pt x="2095500" y="2806919"/>
                  <a:pt x="2095500" y="2806919"/>
                </a:cubicBezTo>
                <a:cubicBezTo>
                  <a:pt x="2302394" y="2772437"/>
                  <a:pt x="2088872" y="2784218"/>
                  <a:pt x="2197100" y="2832319"/>
                </a:cubicBezTo>
                <a:cubicBezTo>
                  <a:pt x="2224454" y="2844476"/>
                  <a:pt x="2256367" y="2840786"/>
                  <a:pt x="2286000" y="2845019"/>
                </a:cubicBezTo>
                <a:cubicBezTo>
                  <a:pt x="2374595" y="2904082"/>
                  <a:pt x="2373884" y="2914615"/>
                  <a:pt x="2552700" y="2857719"/>
                </a:cubicBezTo>
                <a:cubicBezTo>
                  <a:pt x="2581790" y="2848463"/>
                  <a:pt x="2603500" y="2781519"/>
                  <a:pt x="2603500" y="2781519"/>
                </a:cubicBezTo>
                <a:lnTo>
                  <a:pt x="2679700" y="2806919"/>
                </a:lnTo>
                <a:cubicBezTo>
                  <a:pt x="2692400" y="2811152"/>
                  <a:pt x="2706661" y="2812193"/>
                  <a:pt x="2717800" y="2819619"/>
                </a:cubicBezTo>
                <a:cubicBezTo>
                  <a:pt x="2826989" y="2892412"/>
                  <a:pt x="2688840" y="2805139"/>
                  <a:pt x="2794000" y="2857719"/>
                </a:cubicBezTo>
                <a:cubicBezTo>
                  <a:pt x="2807652" y="2864545"/>
                  <a:pt x="2817620" y="2878292"/>
                  <a:pt x="2832100" y="2883119"/>
                </a:cubicBezTo>
                <a:cubicBezTo>
                  <a:pt x="2856529" y="2891262"/>
                  <a:pt x="2882900" y="2891586"/>
                  <a:pt x="2908300" y="2895819"/>
                </a:cubicBezTo>
                <a:cubicBezTo>
                  <a:pt x="2942167" y="2891586"/>
                  <a:pt x="2976972" y="2892099"/>
                  <a:pt x="3009900" y="2883119"/>
                </a:cubicBezTo>
                <a:cubicBezTo>
                  <a:pt x="3024626" y="2879103"/>
                  <a:pt x="3033655" y="2862935"/>
                  <a:pt x="3048000" y="2857719"/>
                </a:cubicBezTo>
                <a:cubicBezTo>
                  <a:pt x="3080807" y="2845789"/>
                  <a:pt x="3115733" y="2840786"/>
                  <a:pt x="3149600" y="2832319"/>
                </a:cubicBezTo>
                <a:cubicBezTo>
                  <a:pt x="3168673" y="2660660"/>
                  <a:pt x="3122464" y="2730719"/>
                  <a:pt x="3225800" y="2730719"/>
                </a:cubicBezTo>
                <a:cubicBezTo>
                  <a:pt x="3247386" y="2730719"/>
                  <a:pt x="3268133" y="2722252"/>
                  <a:pt x="3289300" y="2718019"/>
                </a:cubicBezTo>
                <a:cubicBezTo>
                  <a:pt x="3293533" y="2705319"/>
                  <a:pt x="3294574" y="2691058"/>
                  <a:pt x="3302000" y="2679919"/>
                </a:cubicBezTo>
                <a:cubicBezTo>
                  <a:pt x="3321557" y="2650583"/>
                  <a:pt x="3350087" y="2635161"/>
                  <a:pt x="3378200" y="2616419"/>
                </a:cubicBezTo>
                <a:cubicBezTo>
                  <a:pt x="3386667" y="2603719"/>
                  <a:pt x="3391681" y="2587854"/>
                  <a:pt x="3403600" y="2578319"/>
                </a:cubicBezTo>
                <a:cubicBezTo>
                  <a:pt x="3433473" y="2554420"/>
                  <a:pt x="3474858" y="2570044"/>
                  <a:pt x="3505200" y="2578319"/>
                </a:cubicBezTo>
                <a:cubicBezTo>
                  <a:pt x="3531031" y="2585364"/>
                  <a:pt x="3581400" y="2603719"/>
                  <a:pt x="3581400" y="2603719"/>
                </a:cubicBezTo>
                <a:cubicBezTo>
                  <a:pt x="3607152" y="2526462"/>
                  <a:pt x="3577295" y="2604894"/>
                  <a:pt x="3619500" y="2527519"/>
                </a:cubicBezTo>
                <a:cubicBezTo>
                  <a:pt x="3705939" y="2369047"/>
                  <a:pt x="3637682" y="2474846"/>
                  <a:pt x="3695700" y="2387819"/>
                </a:cubicBezTo>
                <a:cubicBezTo>
                  <a:pt x="3699933" y="2358186"/>
                  <a:pt x="3684042" y="2316318"/>
                  <a:pt x="3708400" y="2298919"/>
                </a:cubicBezTo>
                <a:cubicBezTo>
                  <a:pt x="3730187" y="2283357"/>
                  <a:pt x="3757826" y="2324319"/>
                  <a:pt x="3784600" y="2324319"/>
                </a:cubicBezTo>
                <a:cubicBezTo>
                  <a:pt x="3811374" y="2324319"/>
                  <a:pt x="3860800" y="2298919"/>
                  <a:pt x="3860800" y="2298919"/>
                </a:cubicBezTo>
                <a:cubicBezTo>
                  <a:pt x="3869267" y="2286219"/>
                  <a:pt x="3880001" y="2274767"/>
                  <a:pt x="3886200" y="2260819"/>
                </a:cubicBezTo>
                <a:cubicBezTo>
                  <a:pt x="3897074" y="2236353"/>
                  <a:pt x="3911600" y="2184619"/>
                  <a:pt x="3911600" y="2184619"/>
                </a:cubicBezTo>
                <a:cubicBezTo>
                  <a:pt x="3915833" y="2133819"/>
                  <a:pt x="3918964" y="2082915"/>
                  <a:pt x="3924300" y="2032219"/>
                </a:cubicBezTo>
                <a:cubicBezTo>
                  <a:pt x="3927434" y="2002449"/>
                  <a:pt x="3918622" y="1966948"/>
                  <a:pt x="3937000" y="1943319"/>
                </a:cubicBezTo>
                <a:cubicBezTo>
                  <a:pt x="3953438" y="1922185"/>
                  <a:pt x="4013200" y="1917919"/>
                  <a:pt x="4013200" y="1917919"/>
                </a:cubicBezTo>
                <a:cubicBezTo>
                  <a:pt x="4047067" y="1922152"/>
                  <a:pt x="4080670" y="1930619"/>
                  <a:pt x="4114800" y="1930619"/>
                </a:cubicBezTo>
                <a:cubicBezTo>
                  <a:pt x="4173173" y="1930619"/>
                  <a:pt x="4194881" y="1920859"/>
                  <a:pt x="4241800" y="1905219"/>
                </a:cubicBezTo>
                <a:cubicBezTo>
                  <a:pt x="4246033" y="1884052"/>
                  <a:pt x="4252453" y="1863208"/>
                  <a:pt x="4254500" y="1841719"/>
                </a:cubicBezTo>
                <a:cubicBezTo>
                  <a:pt x="4275357" y="1622717"/>
                  <a:pt x="4201373" y="1660461"/>
                  <a:pt x="4305300" y="1625819"/>
                </a:cubicBezTo>
                <a:cubicBezTo>
                  <a:pt x="4326467" y="1630052"/>
                  <a:pt x="4348959" y="1647022"/>
                  <a:pt x="4368800" y="1638519"/>
                </a:cubicBezTo>
                <a:cubicBezTo>
                  <a:pt x="4386201" y="1631061"/>
                  <a:pt x="4387169" y="1605297"/>
                  <a:pt x="4394200" y="1587719"/>
                </a:cubicBezTo>
                <a:cubicBezTo>
                  <a:pt x="4404144" y="1562860"/>
                  <a:pt x="4411907" y="1537164"/>
                  <a:pt x="4419600" y="1511519"/>
                </a:cubicBezTo>
                <a:cubicBezTo>
                  <a:pt x="4424616" y="1494801"/>
                  <a:pt x="4426171" y="1477062"/>
                  <a:pt x="4432300" y="1460719"/>
                </a:cubicBezTo>
                <a:cubicBezTo>
                  <a:pt x="4438947" y="1442992"/>
                  <a:pt x="4449866" y="1427154"/>
                  <a:pt x="4457700" y="1409919"/>
                </a:cubicBezTo>
                <a:cubicBezTo>
                  <a:pt x="4479085" y="1362872"/>
                  <a:pt x="4495576" y="1315060"/>
                  <a:pt x="4521200" y="1270219"/>
                </a:cubicBezTo>
                <a:cubicBezTo>
                  <a:pt x="4528773" y="1256967"/>
                  <a:pt x="4538133" y="1244819"/>
                  <a:pt x="4546600" y="1232119"/>
                </a:cubicBezTo>
                <a:cubicBezTo>
                  <a:pt x="4559300" y="1236352"/>
                  <a:pt x="4576337" y="1234366"/>
                  <a:pt x="4584700" y="1244819"/>
                </a:cubicBezTo>
                <a:cubicBezTo>
                  <a:pt x="4595604" y="1258449"/>
                  <a:pt x="4579946" y="1295619"/>
                  <a:pt x="4597400" y="1295619"/>
                </a:cubicBezTo>
                <a:cubicBezTo>
                  <a:pt x="4621347" y="1295619"/>
                  <a:pt x="4629500" y="1259779"/>
                  <a:pt x="4648200" y="1244819"/>
                </a:cubicBezTo>
                <a:cubicBezTo>
                  <a:pt x="4672038" y="1225749"/>
                  <a:pt x="4699000" y="1210952"/>
                  <a:pt x="4724400" y="1194019"/>
                </a:cubicBezTo>
                <a:lnTo>
                  <a:pt x="4762500" y="1168619"/>
                </a:lnTo>
                <a:cubicBezTo>
                  <a:pt x="4770967" y="1181319"/>
                  <a:pt x="4775981" y="1197184"/>
                  <a:pt x="4787900" y="1206719"/>
                </a:cubicBezTo>
                <a:cubicBezTo>
                  <a:pt x="4828846" y="1239476"/>
                  <a:pt x="4865139" y="1201909"/>
                  <a:pt x="4902200" y="1181319"/>
                </a:cubicBezTo>
                <a:cubicBezTo>
                  <a:pt x="4915543" y="1173906"/>
                  <a:pt x="4927600" y="1164386"/>
                  <a:pt x="4940300" y="1155919"/>
                </a:cubicBezTo>
                <a:cubicBezTo>
                  <a:pt x="4953000" y="1164386"/>
                  <a:pt x="4963136" y="1181319"/>
                  <a:pt x="4978400" y="1181319"/>
                </a:cubicBezTo>
                <a:cubicBezTo>
                  <a:pt x="4997332" y="1181319"/>
                  <a:pt x="5013448" y="1166421"/>
                  <a:pt x="5029200" y="1155919"/>
                </a:cubicBezTo>
                <a:cubicBezTo>
                  <a:pt x="5064423" y="1132437"/>
                  <a:pt x="5096933" y="1105119"/>
                  <a:pt x="5130800" y="1079719"/>
                </a:cubicBezTo>
                <a:cubicBezTo>
                  <a:pt x="5193811" y="1032461"/>
                  <a:pt x="5169859" y="1059231"/>
                  <a:pt x="5207000" y="1003519"/>
                </a:cubicBezTo>
                <a:cubicBezTo>
                  <a:pt x="5219700" y="1007752"/>
                  <a:pt x="5231895" y="1018420"/>
                  <a:pt x="5245100" y="1016219"/>
                </a:cubicBezTo>
                <a:cubicBezTo>
                  <a:pt x="5289125" y="1008882"/>
                  <a:pt x="5282946" y="982944"/>
                  <a:pt x="5295900" y="952719"/>
                </a:cubicBezTo>
                <a:cubicBezTo>
                  <a:pt x="5303358" y="935318"/>
                  <a:pt x="5310798" y="917671"/>
                  <a:pt x="5321300" y="901919"/>
                </a:cubicBezTo>
                <a:cubicBezTo>
                  <a:pt x="5336336" y="879365"/>
                  <a:pt x="5357547" y="861288"/>
                  <a:pt x="5372100" y="838419"/>
                </a:cubicBezTo>
                <a:cubicBezTo>
                  <a:pt x="5457517" y="704193"/>
                  <a:pt x="5359250" y="813169"/>
                  <a:pt x="5461000" y="711419"/>
                </a:cubicBezTo>
                <a:cubicBezTo>
                  <a:pt x="5494483" y="610971"/>
                  <a:pt x="5446789" y="724119"/>
                  <a:pt x="5499100" y="724119"/>
                </a:cubicBezTo>
                <a:cubicBezTo>
                  <a:pt x="5520267" y="724119"/>
                  <a:pt x="5524500" y="690252"/>
                  <a:pt x="5537200" y="673319"/>
                </a:cubicBezTo>
                <a:cubicBezTo>
                  <a:pt x="5541433" y="656386"/>
                  <a:pt x="5546477" y="639635"/>
                  <a:pt x="5549900" y="622519"/>
                </a:cubicBezTo>
                <a:cubicBezTo>
                  <a:pt x="5554950" y="597269"/>
                  <a:pt x="5548952" y="568155"/>
                  <a:pt x="5562600" y="546319"/>
                </a:cubicBezTo>
                <a:cubicBezTo>
                  <a:pt x="5572634" y="530265"/>
                  <a:pt x="5596467" y="529386"/>
                  <a:pt x="5613400" y="520919"/>
                </a:cubicBezTo>
                <a:cubicBezTo>
                  <a:pt x="5630333" y="495519"/>
                  <a:pt x="5642614" y="466305"/>
                  <a:pt x="5664200" y="444719"/>
                </a:cubicBezTo>
                <a:cubicBezTo>
                  <a:pt x="5693833" y="415086"/>
                  <a:pt x="5729854" y="390688"/>
                  <a:pt x="5753100" y="355819"/>
                </a:cubicBezTo>
                <a:cubicBezTo>
                  <a:pt x="5761567" y="343119"/>
                  <a:pt x="5770927" y="330971"/>
                  <a:pt x="5778500" y="317719"/>
                </a:cubicBezTo>
                <a:cubicBezTo>
                  <a:pt x="5807449" y="267058"/>
                  <a:pt x="5803925" y="254185"/>
                  <a:pt x="5842000" y="203419"/>
                </a:cubicBezTo>
                <a:cubicBezTo>
                  <a:pt x="5852776" y="189051"/>
                  <a:pt x="5867400" y="178019"/>
                  <a:pt x="5880100" y="165319"/>
                </a:cubicBezTo>
                <a:cubicBezTo>
                  <a:pt x="5884333" y="178019"/>
                  <a:pt x="5883334" y="193953"/>
                  <a:pt x="5892800" y="203419"/>
                </a:cubicBezTo>
                <a:cubicBezTo>
                  <a:pt x="5924918" y="235537"/>
                  <a:pt x="5952786" y="203111"/>
                  <a:pt x="5981700" y="190719"/>
                </a:cubicBezTo>
                <a:cubicBezTo>
                  <a:pt x="5994005" y="185446"/>
                  <a:pt x="6007100" y="182252"/>
                  <a:pt x="6019800" y="178019"/>
                </a:cubicBezTo>
                <a:cubicBezTo>
                  <a:pt x="6032500" y="182252"/>
                  <a:pt x="6047447" y="182356"/>
                  <a:pt x="6057900" y="190719"/>
                </a:cubicBezTo>
                <a:cubicBezTo>
                  <a:pt x="6069819" y="200254"/>
                  <a:pt x="6068624" y="224626"/>
                  <a:pt x="6083300" y="228819"/>
                </a:cubicBezTo>
                <a:cubicBezTo>
                  <a:pt x="6104055" y="234749"/>
                  <a:pt x="6125633" y="220352"/>
                  <a:pt x="6146800" y="216119"/>
                </a:cubicBezTo>
                <a:cubicBezTo>
                  <a:pt x="6237944" y="155356"/>
                  <a:pt x="6201414" y="143733"/>
                  <a:pt x="6261100" y="203419"/>
                </a:cubicBezTo>
                <a:cubicBezTo>
                  <a:pt x="6265333" y="216119"/>
                  <a:pt x="6264334" y="232053"/>
                  <a:pt x="6273800" y="241519"/>
                </a:cubicBezTo>
                <a:cubicBezTo>
                  <a:pt x="6303334" y="271053"/>
                  <a:pt x="6327038" y="247954"/>
                  <a:pt x="6350000" y="228819"/>
                </a:cubicBezTo>
                <a:cubicBezTo>
                  <a:pt x="6363798" y="217321"/>
                  <a:pt x="6375400" y="203419"/>
                  <a:pt x="6388100" y="190719"/>
                </a:cubicBezTo>
                <a:cubicBezTo>
                  <a:pt x="6400800" y="194952"/>
                  <a:pt x="6412813" y="203419"/>
                  <a:pt x="6426200" y="203419"/>
                </a:cubicBezTo>
                <a:cubicBezTo>
                  <a:pt x="6442323" y="203419"/>
                  <a:pt x="6520908" y="182917"/>
                  <a:pt x="6540500" y="178019"/>
                </a:cubicBezTo>
                <a:cubicBezTo>
                  <a:pt x="6553200" y="169552"/>
                  <a:pt x="6566874" y="162390"/>
                  <a:pt x="6578600" y="152619"/>
                </a:cubicBezTo>
                <a:cubicBezTo>
                  <a:pt x="6676386" y="71131"/>
                  <a:pt x="6560205" y="152182"/>
                  <a:pt x="6654800" y="89119"/>
                </a:cubicBezTo>
                <a:cubicBezTo>
                  <a:pt x="6663267" y="106052"/>
                  <a:pt x="6662622" y="132888"/>
                  <a:pt x="6680200" y="139919"/>
                </a:cubicBezTo>
                <a:cubicBezTo>
                  <a:pt x="6694372" y="145588"/>
                  <a:pt x="6707507" y="125312"/>
                  <a:pt x="6718300" y="114519"/>
                </a:cubicBezTo>
                <a:cubicBezTo>
                  <a:pt x="6812816" y="20003"/>
                  <a:pt x="6704710" y="98179"/>
                  <a:pt x="6794500" y="38319"/>
                </a:cubicBezTo>
                <a:cubicBezTo>
                  <a:pt x="6802967" y="25619"/>
                  <a:pt x="6804933" y="-2774"/>
                  <a:pt x="6819900" y="219"/>
                </a:cubicBezTo>
                <a:cubicBezTo>
                  <a:pt x="6838218" y="3883"/>
                  <a:pt x="6876387" y="87794"/>
                  <a:pt x="6883400" y="101819"/>
                </a:cubicBezTo>
                <a:cubicBezTo>
                  <a:pt x="6908800" y="84886"/>
                  <a:pt x="6952196" y="80635"/>
                  <a:pt x="6959600" y="51019"/>
                </a:cubicBezTo>
                <a:lnTo>
                  <a:pt x="6972300" y="219"/>
                </a:lnTo>
              </a:path>
            </a:pathLst>
          </a:custGeom>
          <a:noFill/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449" y="1866900"/>
            <a:ext cx="1169551" cy="285750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  <a:latin typeface="GE Inspira" pitchFamily="34" charset="0"/>
              </a:rPr>
              <a:t>Emotional Intensity</a:t>
            </a:r>
            <a:endParaRPr lang="en-GB" b="1" dirty="0">
              <a:solidFill>
                <a:schemeClr val="tx2"/>
              </a:solidFill>
              <a:latin typeface="GE Inspir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94000" y="5486400"/>
            <a:ext cx="382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latin typeface="GE Inspira" pitchFamily="34" charset="0"/>
              </a:rPr>
              <a:t>Time</a:t>
            </a:r>
            <a:endParaRPr lang="en-GB" b="1" dirty="0">
              <a:solidFill>
                <a:schemeClr val="tx2"/>
              </a:solidFill>
              <a:latin typeface="GE Inspir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5300" y="1955800"/>
            <a:ext cx="9271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chemeClr val="accent1"/>
                </a:solidFill>
                <a:latin typeface="GE Inspira" pitchFamily="34" charset="0"/>
              </a:rPr>
              <a:t>Denial</a:t>
            </a:r>
            <a:endParaRPr lang="en-GB" sz="1800" b="1" dirty="0">
              <a:solidFill>
                <a:schemeClr val="accent1"/>
              </a:solidFill>
              <a:latin typeface="GE Inspir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0600" y="3238500"/>
            <a:ext cx="13335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chemeClr val="accent1"/>
                </a:solidFill>
                <a:latin typeface="GE Inspira" pitchFamily="34" charset="0"/>
              </a:rPr>
              <a:t>Resistance</a:t>
            </a:r>
            <a:endParaRPr lang="en-GB" sz="1800" b="1" dirty="0">
              <a:solidFill>
                <a:schemeClr val="accent1"/>
              </a:solidFill>
              <a:latin typeface="GE Inspir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6800" y="2869168"/>
            <a:ext cx="13335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chemeClr val="accent1"/>
                </a:solidFill>
                <a:latin typeface="GE Inspira" pitchFamily="34" charset="0"/>
              </a:rPr>
              <a:t>Exploration</a:t>
            </a:r>
            <a:endParaRPr lang="en-GB" sz="1800" b="1" dirty="0">
              <a:solidFill>
                <a:schemeClr val="accent1"/>
              </a:solidFill>
              <a:latin typeface="GE Inspi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435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 Tips for leading 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066800"/>
            <a:ext cx="8585200" cy="4864100"/>
          </a:xfrm>
        </p:spPr>
        <p:txBody>
          <a:bodyPr>
            <a:no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en-GB" sz="2400" dirty="0" smtClean="0">
                <a:latin typeface="GE Inspira" pitchFamily="34" charset="0"/>
              </a:rPr>
              <a:t>Give </a:t>
            </a:r>
            <a:r>
              <a:rPr lang="en-GB" sz="2400" dirty="0">
                <a:latin typeface="GE Inspira" pitchFamily="34" charset="0"/>
              </a:rPr>
              <a:t>people information </a:t>
            </a:r>
            <a:r>
              <a:rPr lang="en-GB" sz="2400" dirty="0" smtClean="0">
                <a:latin typeface="GE Inspira" pitchFamily="34" charset="0"/>
              </a:rPr>
              <a:t>– be open </a:t>
            </a:r>
            <a:r>
              <a:rPr lang="en-GB" sz="2400" dirty="0">
                <a:latin typeface="GE Inspira" pitchFamily="34" charset="0"/>
              </a:rPr>
              <a:t>and </a:t>
            </a:r>
            <a:r>
              <a:rPr lang="en-GB" sz="2400" dirty="0" smtClean="0">
                <a:latin typeface="GE Inspira" pitchFamily="34" charset="0"/>
              </a:rPr>
              <a:t>honest not overoptimistic.  Meet OPENNESS </a:t>
            </a:r>
            <a:r>
              <a:rPr lang="en-GB" sz="2400" dirty="0">
                <a:latin typeface="GE Inspira" pitchFamily="34" charset="0"/>
              </a:rPr>
              <a:t>needs, </a:t>
            </a:r>
            <a:r>
              <a:rPr lang="en-GB" sz="2400" dirty="0" smtClean="0">
                <a:latin typeface="GE Inspira" pitchFamily="34" charset="0"/>
              </a:rPr>
              <a:t>do </a:t>
            </a:r>
            <a:r>
              <a:rPr lang="en-GB" sz="2400" dirty="0">
                <a:latin typeface="GE Inspira" pitchFamily="34" charset="0"/>
              </a:rPr>
              <a:t>not set UNREALISTIC EXPECTATIONS. </a:t>
            </a:r>
            <a:r>
              <a:rPr lang="en-GB" sz="2400" dirty="0" smtClean="0">
                <a:latin typeface="GE Inspira" pitchFamily="34" charset="0"/>
              </a:rPr>
              <a:t> SAY “I don’t know, but  I will know by next </a:t>
            </a:r>
            <a:r>
              <a:rPr lang="en-GB" sz="2400" i="1" dirty="0" smtClean="0">
                <a:latin typeface="GE Inspira" pitchFamily="34" charset="0"/>
              </a:rPr>
              <a:t>date</a:t>
            </a:r>
            <a:r>
              <a:rPr lang="en-GB" sz="2400" dirty="0" smtClean="0">
                <a:latin typeface="GE Inspira" pitchFamily="34" charset="0"/>
              </a:rPr>
              <a:t>”</a:t>
            </a:r>
            <a:endParaRPr lang="en-GB" sz="2400" dirty="0">
              <a:latin typeface="GE Inspira" pitchFamily="34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GB" sz="2400" dirty="0" smtClean="0">
                <a:latin typeface="GE Inspira" pitchFamily="34" charset="0"/>
              </a:rPr>
              <a:t>Have communication strategy.  Don't </a:t>
            </a:r>
            <a:r>
              <a:rPr lang="en-GB" sz="2400" dirty="0">
                <a:latin typeface="GE Inspira" pitchFamily="34" charset="0"/>
              </a:rPr>
              <a:t>let the grapevine take </a:t>
            </a:r>
            <a:r>
              <a:rPr lang="en-GB" sz="2400" dirty="0" smtClean="0">
                <a:latin typeface="GE Inspira" pitchFamily="34" charset="0"/>
              </a:rPr>
              <a:t>over. </a:t>
            </a:r>
            <a:r>
              <a:rPr lang="en-GB" sz="2400" dirty="0">
                <a:latin typeface="GE Inspira" pitchFamily="34" charset="0"/>
              </a:rPr>
              <a:t>Meet </a:t>
            </a:r>
            <a:r>
              <a:rPr lang="en-GB" sz="2400" dirty="0" smtClean="0">
                <a:latin typeface="GE Inspira" pitchFamily="34" charset="0"/>
              </a:rPr>
              <a:t>INDIVIDUAL </a:t>
            </a:r>
            <a:r>
              <a:rPr lang="en-GB" sz="2400" dirty="0">
                <a:latin typeface="GE Inspira" pitchFamily="34" charset="0"/>
              </a:rPr>
              <a:t>REACTION to change. </a:t>
            </a:r>
            <a:r>
              <a:rPr lang="en-GB" sz="2400" dirty="0" smtClean="0">
                <a:latin typeface="GE Inspira" pitchFamily="34" charset="0"/>
              </a:rPr>
              <a:t> SAY “We will meet again tomorrow to discuss this again.” SAY “I will arrange individual meetings with those who wish to have them over the next week.”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2400" dirty="0" smtClean="0">
                <a:latin typeface="GE Inspira" pitchFamily="34" charset="0"/>
              </a:rPr>
              <a:t>Give </a:t>
            </a:r>
            <a:r>
              <a:rPr lang="en-GB" sz="2400" dirty="0">
                <a:latin typeface="GE Inspira" pitchFamily="34" charset="0"/>
              </a:rPr>
              <a:t>people choices to </a:t>
            </a:r>
            <a:r>
              <a:rPr lang="en-GB" sz="2400" dirty="0" smtClean="0">
                <a:latin typeface="GE Inspira" pitchFamily="34" charset="0"/>
              </a:rPr>
              <a:t>make. Be </a:t>
            </a:r>
            <a:r>
              <a:rPr lang="en-GB" sz="2400" dirty="0">
                <a:latin typeface="GE Inspira" pitchFamily="34" charset="0"/>
              </a:rPr>
              <a:t>honest about </a:t>
            </a:r>
            <a:r>
              <a:rPr lang="en-GB" sz="2400" dirty="0" smtClean="0">
                <a:latin typeface="GE Inspira" pitchFamily="34" charset="0"/>
              </a:rPr>
              <a:t>consequences .  Meet CONTROL </a:t>
            </a:r>
            <a:r>
              <a:rPr lang="en-GB" sz="2400" dirty="0">
                <a:latin typeface="GE Inspira" pitchFamily="34" charset="0"/>
              </a:rPr>
              <a:t>and INCLUSION </a:t>
            </a:r>
            <a:r>
              <a:rPr lang="en-GB" sz="2400" dirty="0" smtClean="0">
                <a:latin typeface="GE Inspira" pitchFamily="34" charset="0"/>
              </a:rPr>
              <a:t>needs</a:t>
            </a:r>
            <a:endParaRPr lang="en-GB" sz="2400" dirty="0">
              <a:latin typeface="GE Inspira" pitchFamily="34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GB" sz="2400" dirty="0" smtClean="0">
                <a:latin typeface="GE Inspira" pitchFamily="34" charset="0"/>
              </a:rPr>
              <a:t>Give </a:t>
            </a:r>
            <a:r>
              <a:rPr lang="en-GB" sz="2400" dirty="0">
                <a:latin typeface="GE Inspira" pitchFamily="34" charset="0"/>
              </a:rPr>
              <a:t>people time, </a:t>
            </a:r>
            <a:r>
              <a:rPr lang="en-GB" sz="2400" dirty="0" smtClean="0">
                <a:latin typeface="GE Inspira" pitchFamily="34" charset="0"/>
              </a:rPr>
              <a:t>and </a:t>
            </a:r>
            <a:r>
              <a:rPr lang="en-GB" sz="2400" dirty="0">
                <a:latin typeface="GE Inspira" pitchFamily="34" charset="0"/>
              </a:rPr>
              <a:t>support their decision </a:t>
            </a:r>
            <a:r>
              <a:rPr lang="en-GB" sz="2400" dirty="0" smtClean="0">
                <a:latin typeface="GE Inspira" pitchFamily="34" charset="0"/>
              </a:rPr>
              <a:t>making. Help </a:t>
            </a:r>
            <a:r>
              <a:rPr lang="en-GB" sz="2400" dirty="0">
                <a:latin typeface="GE Inspira" pitchFamily="34" charset="0"/>
              </a:rPr>
              <a:t>them through </a:t>
            </a:r>
            <a:r>
              <a:rPr lang="en-GB" sz="2400" dirty="0" smtClean="0">
                <a:latin typeface="GE Inspira" pitchFamily="34" charset="0"/>
              </a:rPr>
              <a:t>LOSS </a:t>
            </a:r>
            <a:r>
              <a:rPr lang="en-GB" sz="2400" dirty="0">
                <a:latin typeface="GE Inspira" pitchFamily="34" charset="0"/>
              </a:rPr>
              <a:t>CURVE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329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 Tips for leading 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104900"/>
            <a:ext cx="8585200" cy="4419600"/>
          </a:xfrm>
        </p:spPr>
        <p:txBody>
          <a:bodyPr>
            <a:no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Where change </a:t>
            </a:r>
            <a:r>
              <a:rPr lang="en-GB" sz="2800" dirty="0">
                <a:latin typeface="GE Inspira" pitchFamily="34" charset="0"/>
              </a:rPr>
              <a:t>involves </a:t>
            </a:r>
            <a:r>
              <a:rPr lang="en-GB" sz="2800" dirty="0" smtClean="0">
                <a:latin typeface="GE Inspira" pitchFamily="34" charset="0"/>
              </a:rPr>
              <a:t>loss</a:t>
            </a:r>
            <a:r>
              <a:rPr lang="en-GB" sz="2800" dirty="0">
                <a:latin typeface="GE Inspira" pitchFamily="34" charset="0"/>
              </a:rPr>
              <a:t>, identify </a:t>
            </a:r>
            <a:r>
              <a:rPr lang="en-GB" sz="2800" dirty="0" smtClean="0">
                <a:latin typeface="GE Inspira" pitchFamily="34" charset="0"/>
              </a:rPr>
              <a:t>replace the </a:t>
            </a:r>
            <a:r>
              <a:rPr lang="en-GB" sz="2800" dirty="0">
                <a:latin typeface="GE Inspira" pitchFamily="34" charset="0"/>
              </a:rPr>
              <a:t>loss </a:t>
            </a:r>
            <a:r>
              <a:rPr lang="en-GB" sz="2800" dirty="0" smtClean="0">
                <a:latin typeface="GE Inspira" pitchFamily="34" charset="0"/>
              </a:rPr>
              <a:t>. </a:t>
            </a:r>
            <a:r>
              <a:rPr lang="en-GB" sz="2800" dirty="0">
                <a:latin typeface="GE Inspira" pitchFamily="34" charset="0"/>
              </a:rPr>
              <a:t>H</a:t>
            </a:r>
            <a:r>
              <a:rPr lang="en-GB" sz="2800" dirty="0" smtClean="0">
                <a:latin typeface="GE Inspira" pitchFamily="34" charset="0"/>
              </a:rPr>
              <a:t>elp </a:t>
            </a:r>
            <a:r>
              <a:rPr lang="en-GB" sz="2800" dirty="0">
                <a:latin typeface="GE Inspira" pitchFamily="34" charset="0"/>
              </a:rPr>
              <a:t>assuage potential FEARS.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2800" dirty="0">
                <a:latin typeface="GE Inspira" pitchFamily="34" charset="0"/>
              </a:rPr>
              <a:t>G</a:t>
            </a:r>
            <a:r>
              <a:rPr lang="en-GB" sz="2800" dirty="0" smtClean="0">
                <a:latin typeface="GE Inspira" pitchFamily="34" charset="0"/>
              </a:rPr>
              <a:t>ive </a:t>
            </a:r>
            <a:r>
              <a:rPr lang="en-GB" sz="2800" dirty="0">
                <a:latin typeface="GE Inspira" pitchFamily="34" charset="0"/>
              </a:rPr>
              <a:t>individuals opportunity to express </a:t>
            </a:r>
            <a:r>
              <a:rPr lang="en-GB" sz="2800" dirty="0" smtClean="0">
                <a:latin typeface="GE Inspira" pitchFamily="34" charset="0"/>
              </a:rPr>
              <a:t>concerns </a:t>
            </a:r>
            <a:r>
              <a:rPr lang="en-GB" sz="2800" dirty="0">
                <a:latin typeface="GE Inspira" pitchFamily="34" charset="0"/>
              </a:rPr>
              <a:t>and provide </a:t>
            </a:r>
            <a:r>
              <a:rPr lang="en-GB" sz="2800" dirty="0" smtClean="0">
                <a:latin typeface="GE Inspira" pitchFamily="34" charset="0"/>
              </a:rPr>
              <a:t>reassurances.  Help </a:t>
            </a:r>
            <a:r>
              <a:rPr lang="en-GB" sz="2800" dirty="0">
                <a:latin typeface="GE Inspira" pitchFamily="34" charset="0"/>
              </a:rPr>
              <a:t>assuage potential FEARS.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Keep </a:t>
            </a:r>
            <a:r>
              <a:rPr lang="en-GB" sz="2800" dirty="0">
                <a:latin typeface="GE Inspira" pitchFamily="34" charset="0"/>
              </a:rPr>
              <a:t>observing good management </a:t>
            </a:r>
            <a:r>
              <a:rPr lang="en-GB" sz="2800" dirty="0" smtClean="0">
                <a:latin typeface="GE Inspira" pitchFamily="34" charset="0"/>
              </a:rPr>
              <a:t>practice.  Make </a:t>
            </a:r>
            <a:r>
              <a:rPr lang="en-GB" sz="2800" dirty="0">
                <a:latin typeface="GE Inspira" pitchFamily="34" charset="0"/>
              </a:rPr>
              <a:t>time for informal </a:t>
            </a:r>
            <a:r>
              <a:rPr lang="en-GB" sz="2800" dirty="0" smtClean="0">
                <a:latin typeface="GE Inspira" pitchFamily="34" charset="0"/>
              </a:rPr>
              <a:t>discussion. </a:t>
            </a:r>
            <a:endParaRPr lang="en-GB" sz="2800" dirty="0">
              <a:latin typeface="GE Inspira" pitchFamily="34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Treat significant change </a:t>
            </a:r>
            <a:r>
              <a:rPr lang="en-GB" sz="2800" dirty="0">
                <a:latin typeface="GE Inspira" pitchFamily="34" charset="0"/>
              </a:rPr>
              <a:t>as a project. </a:t>
            </a:r>
            <a:endParaRPr lang="en-GB" sz="2800" dirty="0" smtClean="0">
              <a:latin typeface="GE Inspira" pitchFamily="34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Project </a:t>
            </a:r>
            <a:r>
              <a:rPr lang="en-GB" sz="2800" dirty="0">
                <a:latin typeface="GE Inspira" pitchFamily="34" charset="0"/>
              </a:rPr>
              <a:t>objectives</a:t>
            </a:r>
            <a:r>
              <a:rPr lang="en-GB" sz="2800" dirty="0" smtClean="0">
                <a:latin typeface="GE Inspira" pitchFamily="34" charset="0"/>
              </a:rPr>
              <a:t>. Include the five principles </a:t>
            </a:r>
            <a:endParaRPr lang="en-GB" sz="2800" dirty="0">
              <a:latin typeface="GE Inspir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703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Things to think about before leading change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April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AF0980-9238-44B7-B4FB-CDF04FDEF0C2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20700" y="1600200"/>
            <a:ext cx="7848600" cy="389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What is the problem with the current situation?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Is there an obvious solution?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How will it differ from the current situation?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How will it be better?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What are the risks?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dirty="0" smtClean="0">
                <a:latin typeface="GE Inspira" pitchFamily="34" charset="0"/>
              </a:rPr>
              <a:t>What might the detractors say?</a:t>
            </a:r>
            <a:endParaRPr lang="en-GB" sz="2800" dirty="0">
              <a:latin typeface="GE Inspi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620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 Colour Palette">
      <a:dk1>
        <a:srgbClr val="1E4191"/>
      </a:dk1>
      <a:lt1>
        <a:srgbClr val="FFFFFF"/>
      </a:lt1>
      <a:dk2>
        <a:srgbClr val="FF6600"/>
      </a:dk2>
      <a:lt2>
        <a:srgbClr val="EE3324"/>
      </a:lt2>
      <a:accent1>
        <a:srgbClr val="711371"/>
      </a:accent1>
      <a:accent2>
        <a:srgbClr val="28B9F5"/>
      </a:accent2>
      <a:accent3>
        <a:srgbClr val="00AA50"/>
      </a:accent3>
      <a:accent4>
        <a:srgbClr val="CD0078"/>
      </a:accent4>
      <a:accent5>
        <a:srgbClr val="76B900"/>
      </a:accent5>
      <a:accent6>
        <a:srgbClr val="EBD70A"/>
      </a:accent6>
      <a:hlink>
        <a:srgbClr val="EE3324"/>
      </a:hlink>
      <a:folHlink>
        <a:srgbClr val="EE3324"/>
      </a:folHlink>
    </a:clrScheme>
    <a:fontScheme name="GE Fonts">
      <a:majorFont>
        <a:latin typeface="GE Inspira Pitch"/>
        <a:ea typeface=""/>
        <a:cs typeface=""/>
      </a:majorFont>
      <a:minorFont>
        <a:latin typeface="GE Inspira Pitc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4880"/>
      </a:dk2>
      <a:lt2>
        <a:srgbClr val="CECECE"/>
      </a:lt2>
      <a:accent1>
        <a:srgbClr val="004880"/>
      </a:accent1>
      <a:accent2>
        <a:srgbClr val="B3D7E8"/>
      </a:accent2>
      <a:accent3>
        <a:srgbClr val="FFFFFF"/>
      </a:accent3>
      <a:accent4>
        <a:srgbClr val="000000"/>
      </a:accent4>
      <a:accent5>
        <a:srgbClr val="AAB1C0"/>
      </a:accent5>
      <a:accent6>
        <a:srgbClr val="A2C3D2"/>
      </a:accent6>
      <a:hlink>
        <a:srgbClr val="094CAD"/>
      </a:hlink>
      <a:folHlink>
        <a:srgbClr val="4393C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1750</TotalTime>
  <Words>615</Words>
  <Application>Microsoft Office PowerPoint</Application>
  <PresentationFormat>On-screen Show (4:3)</PresentationFormat>
  <Paragraphs>106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Wingdings</vt:lpstr>
      <vt:lpstr>GE Inspira</vt:lpstr>
      <vt:lpstr>GE Inspira Pitch</vt:lpstr>
      <vt:lpstr>MS PGothic</vt:lpstr>
      <vt:lpstr>Office Theme</vt:lpstr>
      <vt:lpstr>Leading Change</vt:lpstr>
      <vt:lpstr>Outline of next 45 minutes </vt:lpstr>
      <vt:lpstr>Being a Change Leader</vt:lpstr>
      <vt:lpstr>Becoming a Change Leader</vt:lpstr>
      <vt:lpstr>Five key principles</vt:lpstr>
      <vt:lpstr>The Change (or LOSS) Curve</vt:lpstr>
      <vt:lpstr>Top Tips for leading change</vt:lpstr>
      <vt:lpstr>Top Tips for leading change</vt:lpstr>
      <vt:lpstr>Things to think about before leading change</vt:lpstr>
      <vt:lpstr>Things to think about before leading change</vt:lpstr>
      <vt:lpstr>Things to think about before leading change</vt:lpstr>
      <vt:lpstr>Finally, of course, and by no means least …..</vt:lpstr>
      <vt:lpstr>Thank you.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 PowerPoint Template</dc:title>
  <dc:creator>TEL01582766143</dc:creator>
  <cp:lastModifiedBy>100028485</cp:lastModifiedBy>
  <cp:revision>181</cp:revision>
  <cp:lastPrinted>2003-08-29T14:38:12Z</cp:lastPrinted>
  <dcterms:created xsi:type="dcterms:W3CDTF">2004-06-11T17:32:41Z</dcterms:created>
  <dcterms:modified xsi:type="dcterms:W3CDTF">2012-05-04T08:43:21Z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alette">
    <vt:lpwstr>GE Template</vt:lpwstr>
  </property>
  <property fmtid="{D5CDD505-2E9C-101B-9397-08002B2CF9AE}" pid="3" name="WizKit Template Type">
    <vt:lpwstr>Onscreen</vt:lpwstr>
  </property>
  <property fmtid="{D5CDD505-2E9C-101B-9397-08002B2CF9AE}" pid="4" name="WizKit Template Version">
    <vt:i4>4</vt:i4>
  </property>
</Properties>
</file>