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78" r:id="rId2"/>
    <p:sldId id="256" r:id="rId3"/>
    <p:sldId id="272" r:id="rId4"/>
    <p:sldId id="273" r:id="rId5"/>
    <p:sldId id="265" r:id="rId6"/>
    <p:sldId id="268" r:id="rId7"/>
    <p:sldId id="274" r:id="rId8"/>
    <p:sldId id="277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60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88E32A-B5B9-431A-AD6E-364C82C40C63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7BB2DF09-9E20-4CD8-86FE-D00668E97549}">
      <dgm:prSet phldrT="[Text]"/>
      <dgm:spPr/>
      <dgm:t>
        <a:bodyPr/>
        <a:lstStyle/>
        <a:p>
          <a:r>
            <a:rPr lang="en-GB" dirty="0" smtClean="0"/>
            <a:t>Arrival</a:t>
          </a:r>
          <a:endParaRPr lang="en-GB" dirty="0"/>
        </a:p>
      </dgm:t>
    </dgm:pt>
    <dgm:pt modelId="{74C20901-7BC5-45D8-AFDA-4CD7FB4A3F29}" type="parTrans" cxnId="{40B707C9-B6F8-4EA4-9B23-1FA4CA33C712}">
      <dgm:prSet/>
      <dgm:spPr/>
      <dgm:t>
        <a:bodyPr/>
        <a:lstStyle/>
        <a:p>
          <a:endParaRPr lang="en-GB"/>
        </a:p>
      </dgm:t>
    </dgm:pt>
    <dgm:pt modelId="{4A5255C9-E87A-4E24-90B7-D31069AB0C7C}" type="sibTrans" cxnId="{40B707C9-B6F8-4EA4-9B23-1FA4CA33C712}">
      <dgm:prSet/>
      <dgm:spPr/>
      <dgm:t>
        <a:bodyPr/>
        <a:lstStyle/>
        <a:p>
          <a:endParaRPr lang="en-GB"/>
        </a:p>
      </dgm:t>
    </dgm:pt>
    <dgm:pt modelId="{E6DC5492-A342-4359-BFB1-49630F6FD81B}">
      <dgm:prSet phldrT="[Text]"/>
      <dgm:spPr/>
      <dgm:t>
        <a:bodyPr/>
        <a:lstStyle/>
        <a:p>
          <a:r>
            <a:rPr lang="en-GB" dirty="0" smtClean="0"/>
            <a:t>Registration</a:t>
          </a:r>
          <a:endParaRPr lang="en-GB" dirty="0"/>
        </a:p>
      </dgm:t>
    </dgm:pt>
    <dgm:pt modelId="{C9A63C83-0EC3-4727-A870-A6755B2C867B}" type="parTrans" cxnId="{C803A7E1-6AF0-40FA-BD3C-CAE1844C349B}">
      <dgm:prSet/>
      <dgm:spPr/>
      <dgm:t>
        <a:bodyPr/>
        <a:lstStyle/>
        <a:p>
          <a:endParaRPr lang="en-GB"/>
        </a:p>
      </dgm:t>
    </dgm:pt>
    <dgm:pt modelId="{3AFE79B2-38A1-46CA-8360-FD9808A5E525}" type="sibTrans" cxnId="{C803A7E1-6AF0-40FA-BD3C-CAE1844C349B}">
      <dgm:prSet/>
      <dgm:spPr/>
      <dgm:t>
        <a:bodyPr/>
        <a:lstStyle/>
        <a:p>
          <a:endParaRPr lang="en-GB"/>
        </a:p>
      </dgm:t>
    </dgm:pt>
    <dgm:pt modelId="{D581E009-8499-4537-9ABF-C4DDFCC58DC0}">
      <dgm:prSet phldrT="[Text]"/>
      <dgm:spPr/>
      <dgm:t>
        <a:bodyPr/>
        <a:lstStyle/>
        <a:p>
          <a:r>
            <a:rPr lang="en-GB" dirty="0" smtClean="0"/>
            <a:t>Nurse assessment</a:t>
          </a:r>
        </a:p>
      </dgm:t>
    </dgm:pt>
    <dgm:pt modelId="{7B2EC464-D366-49EA-A71D-6B4B5462603A}" type="parTrans" cxnId="{81744A6A-E3F8-496C-B64D-1A061B23E911}">
      <dgm:prSet/>
      <dgm:spPr/>
      <dgm:t>
        <a:bodyPr/>
        <a:lstStyle/>
        <a:p>
          <a:endParaRPr lang="en-GB"/>
        </a:p>
      </dgm:t>
    </dgm:pt>
    <dgm:pt modelId="{67AB16C9-D07D-458E-9F69-86A7893542DA}" type="sibTrans" cxnId="{81744A6A-E3F8-496C-B64D-1A061B23E911}">
      <dgm:prSet/>
      <dgm:spPr/>
      <dgm:t>
        <a:bodyPr/>
        <a:lstStyle/>
        <a:p>
          <a:endParaRPr lang="en-GB"/>
        </a:p>
      </dgm:t>
    </dgm:pt>
    <dgm:pt modelId="{095CB29B-F7AE-4313-A5B9-CF8B77ACEF80}" type="pres">
      <dgm:prSet presAssocID="{3E88E32A-B5B9-431A-AD6E-364C82C40C63}" presName="CompostProcess" presStyleCnt="0">
        <dgm:presLayoutVars>
          <dgm:dir/>
          <dgm:resizeHandles val="exact"/>
        </dgm:presLayoutVars>
      </dgm:prSet>
      <dgm:spPr/>
    </dgm:pt>
    <dgm:pt modelId="{5EB965B0-8E9E-4CF9-B65C-8D92DA981A6E}" type="pres">
      <dgm:prSet presAssocID="{3E88E32A-B5B9-431A-AD6E-364C82C40C63}" presName="arrow" presStyleLbl="bgShp" presStyleIdx="0" presStyleCnt="1"/>
      <dgm:spPr/>
    </dgm:pt>
    <dgm:pt modelId="{772349B8-7740-4A0D-8FCD-17E68C12D0E6}" type="pres">
      <dgm:prSet presAssocID="{3E88E32A-B5B9-431A-AD6E-364C82C40C63}" presName="linearProcess" presStyleCnt="0"/>
      <dgm:spPr/>
    </dgm:pt>
    <dgm:pt modelId="{1697A277-A2D5-41D3-B5D6-C368D430D1AB}" type="pres">
      <dgm:prSet presAssocID="{7BB2DF09-9E20-4CD8-86FE-D00668E9754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56F89C-EF32-4B0B-B402-186B0F579149}" type="pres">
      <dgm:prSet presAssocID="{4A5255C9-E87A-4E24-90B7-D31069AB0C7C}" presName="sibTrans" presStyleCnt="0"/>
      <dgm:spPr/>
    </dgm:pt>
    <dgm:pt modelId="{FB09D1CE-A804-4AC2-BA55-D62E749E3BCD}" type="pres">
      <dgm:prSet presAssocID="{E6DC5492-A342-4359-BFB1-49630F6FD81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2A9A50-CC09-4367-BFC1-8C09EE70A195}" type="pres">
      <dgm:prSet presAssocID="{3AFE79B2-38A1-46CA-8360-FD9808A5E525}" presName="sibTrans" presStyleCnt="0"/>
      <dgm:spPr/>
    </dgm:pt>
    <dgm:pt modelId="{55B6ED81-954B-4346-9496-241F28C3CF99}" type="pres">
      <dgm:prSet presAssocID="{D581E009-8499-4537-9ABF-C4DDFCC58DC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F056DC8-726D-4AE5-B3CB-A3A5613E2D14}" type="presOf" srcId="{7BB2DF09-9E20-4CD8-86FE-D00668E97549}" destId="{1697A277-A2D5-41D3-B5D6-C368D430D1AB}" srcOrd="0" destOrd="0" presId="urn:microsoft.com/office/officeart/2005/8/layout/hProcess9"/>
    <dgm:cxn modelId="{C803A7E1-6AF0-40FA-BD3C-CAE1844C349B}" srcId="{3E88E32A-B5B9-431A-AD6E-364C82C40C63}" destId="{E6DC5492-A342-4359-BFB1-49630F6FD81B}" srcOrd="1" destOrd="0" parTransId="{C9A63C83-0EC3-4727-A870-A6755B2C867B}" sibTransId="{3AFE79B2-38A1-46CA-8360-FD9808A5E525}"/>
    <dgm:cxn modelId="{9CCDDD9A-DC73-4413-B738-7679CC6E298D}" type="presOf" srcId="{3E88E32A-B5B9-431A-AD6E-364C82C40C63}" destId="{095CB29B-F7AE-4313-A5B9-CF8B77ACEF80}" srcOrd="0" destOrd="0" presId="urn:microsoft.com/office/officeart/2005/8/layout/hProcess9"/>
    <dgm:cxn modelId="{0A1056A6-8EC1-4C88-8586-E21C9FB70874}" type="presOf" srcId="{E6DC5492-A342-4359-BFB1-49630F6FD81B}" destId="{FB09D1CE-A804-4AC2-BA55-D62E749E3BCD}" srcOrd="0" destOrd="0" presId="urn:microsoft.com/office/officeart/2005/8/layout/hProcess9"/>
    <dgm:cxn modelId="{40B707C9-B6F8-4EA4-9B23-1FA4CA33C712}" srcId="{3E88E32A-B5B9-431A-AD6E-364C82C40C63}" destId="{7BB2DF09-9E20-4CD8-86FE-D00668E97549}" srcOrd="0" destOrd="0" parTransId="{74C20901-7BC5-45D8-AFDA-4CD7FB4A3F29}" sibTransId="{4A5255C9-E87A-4E24-90B7-D31069AB0C7C}"/>
    <dgm:cxn modelId="{81744A6A-E3F8-496C-B64D-1A061B23E911}" srcId="{3E88E32A-B5B9-431A-AD6E-364C82C40C63}" destId="{D581E009-8499-4537-9ABF-C4DDFCC58DC0}" srcOrd="2" destOrd="0" parTransId="{7B2EC464-D366-49EA-A71D-6B4B5462603A}" sibTransId="{67AB16C9-D07D-458E-9F69-86A7893542DA}"/>
    <dgm:cxn modelId="{07CF732C-6428-455E-BB87-C13DCC9D7E3B}" type="presOf" srcId="{D581E009-8499-4537-9ABF-C4DDFCC58DC0}" destId="{55B6ED81-954B-4346-9496-241F28C3CF99}" srcOrd="0" destOrd="0" presId="urn:microsoft.com/office/officeart/2005/8/layout/hProcess9"/>
    <dgm:cxn modelId="{91615E8D-A55D-49BA-8762-1BD4CAFE7A32}" type="presParOf" srcId="{095CB29B-F7AE-4313-A5B9-CF8B77ACEF80}" destId="{5EB965B0-8E9E-4CF9-B65C-8D92DA981A6E}" srcOrd="0" destOrd="0" presId="urn:microsoft.com/office/officeart/2005/8/layout/hProcess9"/>
    <dgm:cxn modelId="{F6D4CFC5-ACF1-442B-8FEA-1204EC47E4CC}" type="presParOf" srcId="{095CB29B-F7AE-4313-A5B9-CF8B77ACEF80}" destId="{772349B8-7740-4A0D-8FCD-17E68C12D0E6}" srcOrd="1" destOrd="0" presId="urn:microsoft.com/office/officeart/2005/8/layout/hProcess9"/>
    <dgm:cxn modelId="{049E0FA4-C9A7-40E0-ADBB-93B2B95403E9}" type="presParOf" srcId="{772349B8-7740-4A0D-8FCD-17E68C12D0E6}" destId="{1697A277-A2D5-41D3-B5D6-C368D430D1AB}" srcOrd="0" destOrd="0" presId="urn:microsoft.com/office/officeart/2005/8/layout/hProcess9"/>
    <dgm:cxn modelId="{101DC237-CE9E-4BF6-85D2-93D005E49833}" type="presParOf" srcId="{772349B8-7740-4A0D-8FCD-17E68C12D0E6}" destId="{EA56F89C-EF32-4B0B-B402-186B0F579149}" srcOrd="1" destOrd="0" presId="urn:microsoft.com/office/officeart/2005/8/layout/hProcess9"/>
    <dgm:cxn modelId="{F6EFF375-46FD-4CEB-AACB-F116E9B8D82C}" type="presParOf" srcId="{772349B8-7740-4A0D-8FCD-17E68C12D0E6}" destId="{FB09D1CE-A804-4AC2-BA55-D62E749E3BCD}" srcOrd="2" destOrd="0" presId="urn:microsoft.com/office/officeart/2005/8/layout/hProcess9"/>
    <dgm:cxn modelId="{ABCA8BB5-3CC1-4B13-84CD-317E946C958D}" type="presParOf" srcId="{772349B8-7740-4A0D-8FCD-17E68C12D0E6}" destId="{062A9A50-CC09-4367-BFC1-8C09EE70A195}" srcOrd="3" destOrd="0" presId="urn:microsoft.com/office/officeart/2005/8/layout/hProcess9"/>
    <dgm:cxn modelId="{2DD1974C-F9ED-4948-95E1-5C0F186DCEFE}" type="presParOf" srcId="{772349B8-7740-4A0D-8FCD-17E68C12D0E6}" destId="{55B6ED81-954B-4346-9496-241F28C3CF99}" srcOrd="4" destOrd="0" presId="urn:microsoft.com/office/officeart/2005/8/layout/hProcess9"/>
  </dgm:cxnLst>
  <dgm:bg>
    <a:solidFill>
      <a:srgbClr val="FFC00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965B0-8E9E-4CF9-B65C-8D92DA981A6E}">
      <dsp:nvSpPr>
        <dsp:cNvPr id="0" name=""/>
        <dsp:cNvSpPr/>
      </dsp:nvSpPr>
      <dsp:spPr>
        <a:xfrm>
          <a:off x="599466" y="0"/>
          <a:ext cx="6793954" cy="5904656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97A277-A2D5-41D3-B5D6-C368D430D1AB}">
      <dsp:nvSpPr>
        <dsp:cNvPr id="0" name=""/>
        <dsp:cNvSpPr/>
      </dsp:nvSpPr>
      <dsp:spPr>
        <a:xfrm>
          <a:off x="3513" y="1771396"/>
          <a:ext cx="2561652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Arrival</a:t>
          </a:r>
          <a:endParaRPr lang="en-GB" sz="3300" kern="1200" dirty="0"/>
        </a:p>
      </dsp:txBody>
      <dsp:txXfrm>
        <a:off x="118810" y="1886693"/>
        <a:ext cx="2331058" cy="2131268"/>
      </dsp:txXfrm>
    </dsp:sp>
    <dsp:sp modelId="{FB09D1CE-A804-4AC2-BA55-D62E749E3BCD}">
      <dsp:nvSpPr>
        <dsp:cNvPr id="0" name=""/>
        <dsp:cNvSpPr/>
      </dsp:nvSpPr>
      <dsp:spPr>
        <a:xfrm>
          <a:off x="2715617" y="1771396"/>
          <a:ext cx="2561652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Registration</a:t>
          </a:r>
          <a:endParaRPr lang="en-GB" sz="3300" kern="1200" dirty="0"/>
        </a:p>
      </dsp:txBody>
      <dsp:txXfrm>
        <a:off x="2830914" y="1886693"/>
        <a:ext cx="2331058" cy="2131268"/>
      </dsp:txXfrm>
    </dsp:sp>
    <dsp:sp modelId="{55B6ED81-954B-4346-9496-241F28C3CF99}">
      <dsp:nvSpPr>
        <dsp:cNvPr id="0" name=""/>
        <dsp:cNvSpPr/>
      </dsp:nvSpPr>
      <dsp:spPr>
        <a:xfrm>
          <a:off x="5427722" y="1771396"/>
          <a:ext cx="2561652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Nurse assessment</a:t>
          </a:r>
        </a:p>
      </dsp:txBody>
      <dsp:txXfrm>
        <a:off x="5543019" y="1886693"/>
        <a:ext cx="2331058" cy="2131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93271-333E-45AA-8D94-441E1017507F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57DAA-B66B-4B1E-9F79-1453D606C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627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57DAA-B66B-4B1E-9F79-1453D606CC0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75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28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53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98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60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23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34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63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40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8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931B6-4B4E-49CA-89F0-6AA581B4F337}" type="datetimeFigureOut">
              <a:rPr lang="en-GB" smtClean="0"/>
              <a:t>08/06/2012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31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9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Plan-Do-Study-Act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Clinical Systems Improvement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954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53975875"/>
              </p:ext>
            </p:extLst>
          </p:nvPr>
        </p:nvGraphicFramePr>
        <p:xfrm>
          <a:off x="683568" y="764704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19" y="1844824"/>
            <a:ext cx="20431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44476"/>
            <a:ext cx="20431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9502" y="44624"/>
            <a:ext cx="54888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Is our patient journey wasteful?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655676" y="4869160"/>
            <a:ext cx="58326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Does every step add value to our patient?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19314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 that does not add value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064896" cy="4800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GB" sz="3600" b="1" i="1" dirty="0"/>
          </a:p>
          <a:p>
            <a:r>
              <a:rPr lang="en-GB" dirty="0" smtClean="0"/>
              <a:t>Unnecessary </a:t>
            </a:r>
            <a:r>
              <a:rPr lang="en-GB" dirty="0"/>
              <a:t>movement of </a:t>
            </a:r>
            <a:r>
              <a:rPr lang="en-GB" dirty="0" smtClean="0"/>
              <a:t>patients</a:t>
            </a:r>
          </a:p>
          <a:p>
            <a:r>
              <a:rPr lang="en-GB" dirty="0" smtClean="0"/>
              <a:t>Unnecessary motion (equipment and consumables not to hand)</a:t>
            </a:r>
          </a:p>
          <a:p>
            <a:r>
              <a:rPr lang="en-GB" dirty="0" smtClean="0"/>
              <a:t>Waiting</a:t>
            </a:r>
          </a:p>
          <a:p>
            <a:r>
              <a:rPr lang="en-GB" dirty="0"/>
              <a:t>U</a:t>
            </a:r>
            <a:r>
              <a:rPr lang="en-GB" dirty="0" smtClean="0"/>
              <a:t>nnecessary </a:t>
            </a:r>
            <a:r>
              <a:rPr lang="en-GB" dirty="0"/>
              <a:t>tests and </a:t>
            </a:r>
            <a:r>
              <a:rPr lang="en-GB" dirty="0" smtClean="0"/>
              <a:t>investigations</a:t>
            </a:r>
          </a:p>
          <a:p>
            <a:r>
              <a:rPr lang="en-GB" dirty="0" smtClean="0"/>
              <a:t>Over </a:t>
            </a:r>
            <a:r>
              <a:rPr lang="en-GB" dirty="0"/>
              <a:t>processing (repeated history </a:t>
            </a:r>
            <a:r>
              <a:rPr lang="en-GB" dirty="0" smtClean="0"/>
              <a:t>taking, examinations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Errors</a:t>
            </a:r>
          </a:p>
          <a:p>
            <a:r>
              <a:rPr lang="en-GB" dirty="0" err="1" smtClean="0"/>
              <a:t>Overdurden</a:t>
            </a:r>
            <a:r>
              <a:rPr lang="en-GB" dirty="0" smtClean="0"/>
              <a:t> </a:t>
            </a:r>
            <a:r>
              <a:rPr lang="en-GB" dirty="0"/>
              <a:t>of staff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278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GB" dirty="0" smtClean="0"/>
              <a:t>an you improve the patient’s  journey?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7620000" cy="433995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Yes you can!</a:t>
            </a:r>
          </a:p>
          <a:p>
            <a:endParaRPr lang="en-GB" dirty="0" smtClean="0"/>
          </a:p>
          <a:p>
            <a:r>
              <a:rPr lang="en-GB" dirty="0"/>
              <a:t>B</a:t>
            </a:r>
            <a:r>
              <a:rPr lang="en-GB" dirty="0" smtClean="0"/>
              <a:t>ut it requires commitment and a more scientific approach from everyone in the team, and be open to new ideas.</a:t>
            </a:r>
          </a:p>
          <a:p>
            <a:endParaRPr lang="en-GB" dirty="0"/>
          </a:p>
          <a:p>
            <a:r>
              <a:rPr lang="en-GB" dirty="0" smtClean="0"/>
              <a:t>You need to use data and involve all stakeholders to improve the patient’s journey</a:t>
            </a:r>
          </a:p>
          <a:p>
            <a:endParaRPr lang="en-GB" dirty="0"/>
          </a:p>
          <a:p>
            <a:r>
              <a:rPr lang="en-GB" dirty="0" smtClean="0"/>
              <a:t>Plan-Do-Study-Act (PDSA) cycles</a:t>
            </a:r>
          </a:p>
          <a:p>
            <a:endParaRPr lang="en-GB" dirty="0" smtClean="0"/>
          </a:p>
          <a:p>
            <a:r>
              <a:rPr lang="en-GB" dirty="0" smtClean="0"/>
              <a:t>Small incremental improvements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414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2-05-25 at 08.53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79" y="0"/>
            <a:ext cx="6708642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31640" y="1700808"/>
            <a:ext cx="6552728" cy="50405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0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52 cop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6146800" cy="482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1386" y="4787860"/>
            <a:ext cx="543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part of a system with a small group of patients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393305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Modify then re-test with more patients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328498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Trial new process with all patients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4836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Modify then make standard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42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274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VSM </a:t>
            </a:r>
            <a:r>
              <a:rPr lang="en-US" dirty="0"/>
              <a:t>p</a:t>
            </a:r>
            <a:r>
              <a:rPr lang="en-US" dirty="0" smtClean="0"/>
              <a:t>atient journey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7992888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Patient focused</a:t>
            </a:r>
          </a:p>
          <a:p>
            <a:r>
              <a:rPr lang="en-US" dirty="0" smtClean="0"/>
              <a:t>Sequential procedure steps</a:t>
            </a:r>
          </a:p>
          <a:p>
            <a:r>
              <a:rPr lang="en-US" dirty="0" smtClean="0"/>
              <a:t>Time based</a:t>
            </a:r>
          </a:p>
          <a:p>
            <a:r>
              <a:rPr lang="en-US" dirty="0" smtClean="0"/>
              <a:t>Uses simple tools: pen, paper, sticky tape</a:t>
            </a:r>
          </a:p>
          <a:p>
            <a:r>
              <a:rPr lang="en-US" dirty="0" smtClean="0"/>
              <a:t>Map out current state using all stakeholders in the journey</a:t>
            </a:r>
          </a:p>
          <a:p>
            <a:r>
              <a:rPr lang="en-US" dirty="0" smtClean="0"/>
              <a:t>Ideal states only uses steps that add value to patient journey</a:t>
            </a:r>
          </a:p>
          <a:p>
            <a:r>
              <a:rPr lang="en-US" dirty="0" smtClean="0"/>
              <a:t>Use PDSA to experiment with improvements and remove waste</a:t>
            </a:r>
          </a:p>
          <a:p>
            <a:r>
              <a:rPr lang="en-US" dirty="0"/>
              <a:t>Maintain focus on the patient</a:t>
            </a:r>
          </a:p>
          <a:p>
            <a:r>
              <a:rPr lang="en-US" dirty="0" smtClean="0"/>
              <a:t>Involve all stakeholders</a:t>
            </a:r>
          </a:p>
          <a:p>
            <a:r>
              <a:rPr lang="en-US" dirty="0" smtClean="0"/>
              <a:t>Use your leadership qualities to lead the process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1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</TotalTime>
  <Words>227</Words>
  <Application>Microsoft Macintosh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Plan-Do-Study-Act</vt:lpstr>
      <vt:lpstr>PowerPoint Presentation</vt:lpstr>
      <vt:lpstr>Waste that does not add value </vt:lpstr>
      <vt:lpstr>Can you improve the patient’s  journey?</vt:lpstr>
      <vt:lpstr>PowerPoint Presentation</vt:lpstr>
      <vt:lpstr>PowerPoint Presentation</vt:lpstr>
      <vt:lpstr>PowerPoint Presentation</vt:lpstr>
      <vt:lpstr>VSM patient journey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Malawi May 2012</dc:title>
  <dc:creator>Malawi006</dc:creator>
  <cp:lastModifiedBy>David Davies</cp:lastModifiedBy>
  <cp:revision>43</cp:revision>
  <dcterms:created xsi:type="dcterms:W3CDTF">2012-05-13T14:53:46Z</dcterms:created>
  <dcterms:modified xsi:type="dcterms:W3CDTF">2012-06-08T10:53:04Z</dcterms:modified>
</cp:coreProperties>
</file>