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75" r:id="rId9"/>
    <p:sldId id="262" r:id="rId10"/>
    <p:sldId id="263" r:id="rId11"/>
    <p:sldId id="264" r:id="rId12"/>
    <p:sldId id="265" r:id="rId13"/>
    <p:sldId id="287" r:id="rId14"/>
    <p:sldId id="276" r:id="rId15"/>
    <p:sldId id="286" r:id="rId16"/>
    <p:sldId id="266" r:id="rId17"/>
    <p:sldId id="267" r:id="rId18"/>
    <p:sldId id="268" r:id="rId19"/>
    <p:sldId id="269" r:id="rId20"/>
    <p:sldId id="277" r:id="rId21"/>
    <p:sldId id="270" r:id="rId22"/>
    <p:sldId id="271" r:id="rId23"/>
    <p:sldId id="273" r:id="rId24"/>
    <p:sldId id="279" r:id="rId25"/>
    <p:sldId id="284" r:id="rId26"/>
    <p:sldId id="285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7" d="100"/>
          <a:sy n="107" d="100"/>
        </p:scale>
        <p:origin x="-12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D2B4D6-FEDD-B440-996B-10A64F102D31}" type="doc">
      <dgm:prSet loTypeId="urn:microsoft.com/office/officeart/2009/layout/Reverse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DD90C9-B199-9242-9235-C0514ACC576A}">
      <dgm:prSet phldrT="[Text]"/>
      <dgm:spPr/>
      <dgm:t>
        <a:bodyPr anchor="ctr"/>
        <a:lstStyle/>
        <a:p>
          <a:r>
            <a:rPr lang="en-US" dirty="0" smtClean="0"/>
            <a:t>Evidence</a:t>
          </a:r>
          <a:endParaRPr lang="en-US" dirty="0"/>
        </a:p>
      </dgm:t>
    </dgm:pt>
    <dgm:pt modelId="{B92E65B6-1E5D-8F44-BBD9-4950BC5355D7}" type="parTrans" cxnId="{5BD159FA-56DC-3C44-B910-498279E2427F}">
      <dgm:prSet/>
      <dgm:spPr/>
      <dgm:t>
        <a:bodyPr/>
        <a:lstStyle/>
        <a:p>
          <a:endParaRPr lang="en-US"/>
        </a:p>
      </dgm:t>
    </dgm:pt>
    <dgm:pt modelId="{D110544A-2E14-9646-89B0-55E4C834BBCE}" type="sibTrans" cxnId="{5BD159FA-56DC-3C44-B910-498279E2427F}">
      <dgm:prSet/>
      <dgm:spPr/>
      <dgm:t>
        <a:bodyPr/>
        <a:lstStyle/>
        <a:p>
          <a:endParaRPr lang="en-US"/>
        </a:p>
      </dgm:t>
    </dgm:pt>
    <dgm:pt modelId="{4C5FE449-C074-0549-B4F8-5F99ABD0302A}">
      <dgm:prSet phldrT="[Text]"/>
      <dgm:spPr/>
      <dgm:t>
        <a:bodyPr anchor="ctr"/>
        <a:lstStyle/>
        <a:p>
          <a:r>
            <a:rPr lang="en-US" dirty="0" smtClean="0"/>
            <a:t>Experience</a:t>
          </a:r>
          <a:endParaRPr lang="en-US" dirty="0"/>
        </a:p>
      </dgm:t>
    </dgm:pt>
    <dgm:pt modelId="{4B17FF62-F758-EC4E-980F-10C95482E979}" type="parTrans" cxnId="{5E12BE2B-7E46-2945-84AA-2FE4EF1FE118}">
      <dgm:prSet/>
      <dgm:spPr/>
      <dgm:t>
        <a:bodyPr/>
        <a:lstStyle/>
        <a:p>
          <a:endParaRPr lang="en-US"/>
        </a:p>
      </dgm:t>
    </dgm:pt>
    <dgm:pt modelId="{87171BEC-225F-E34B-863E-8B911B81F694}" type="sibTrans" cxnId="{5E12BE2B-7E46-2945-84AA-2FE4EF1FE118}">
      <dgm:prSet/>
      <dgm:spPr/>
      <dgm:t>
        <a:bodyPr/>
        <a:lstStyle/>
        <a:p>
          <a:endParaRPr lang="en-US"/>
        </a:p>
      </dgm:t>
    </dgm:pt>
    <dgm:pt modelId="{1777138F-58AD-AB44-9D21-5CA1D191D028}">
      <dgm:prSet phldrT="[Text]"/>
      <dgm:spPr/>
      <dgm:t>
        <a:bodyPr/>
        <a:lstStyle/>
        <a:p>
          <a:endParaRPr lang="en-US" dirty="0"/>
        </a:p>
      </dgm:t>
    </dgm:pt>
    <dgm:pt modelId="{966AE683-F848-1847-AEE0-0E776ACD2083}" type="parTrans" cxnId="{F45436A7-F117-2542-8845-13741C4F179F}">
      <dgm:prSet/>
      <dgm:spPr/>
      <dgm:t>
        <a:bodyPr/>
        <a:lstStyle/>
        <a:p>
          <a:endParaRPr lang="en-US"/>
        </a:p>
      </dgm:t>
    </dgm:pt>
    <dgm:pt modelId="{1E94F9B9-C8A7-4A4F-A3F2-F5213A966E46}" type="sibTrans" cxnId="{F45436A7-F117-2542-8845-13741C4F179F}">
      <dgm:prSet/>
      <dgm:spPr/>
      <dgm:t>
        <a:bodyPr/>
        <a:lstStyle/>
        <a:p>
          <a:endParaRPr lang="en-US"/>
        </a:p>
      </dgm:t>
    </dgm:pt>
    <dgm:pt modelId="{23204C4F-E89D-734C-B46B-1CC900DE2A4A}" type="pres">
      <dgm:prSet presAssocID="{30D2B4D6-FEDD-B440-996B-10A64F102D31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0A8391-58C9-EF40-89DD-840D38920223}" type="pres">
      <dgm:prSet presAssocID="{30D2B4D6-FEDD-B440-996B-10A64F102D31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E45EAA-1F1A-FA4F-BD6F-0213B5B250E8}" type="pres">
      <dgm:prSet presAssocID="{30D2B4D6-FEDD-B440-996B-10A64F102D31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en-US"/>
        </a:p>
      </dgm:t>
    </dgm:pt>
    <dgm:pt modelId="{40DCD74D-A9B6-624E-8AF9-6852ECD4413D}" type="pres">
      <dgm:prSet presAssocID="{30D2B4D6-FEDD-B440-996B-10A64F102D31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15EC7D-16DB-A44A-AA99-6E698BA4D0AB}" type="pres">
      <dgm:prSet presAssocID="{30D2B4D6-FEDD-B440-996B-10A64F102D31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63FCC48-C77B-B741-9E77-518A12378663}" type="pres">
      <dgm:prSet presAssocID="{30D2B4D6-FEDD-B440-996B-10A64F102D31}" presName="TopArrow" presStyleLbl="node1" presStyleIdx="0" presStyleCnt="2"/>
      <dgm:spPr/>
    </dgm:pt>
    <dgm:pt modelId="{07FC81D8-84FF-8146-ACDD-A8191DB16709}" type="pres">
      <dgm:prSet presAssocID="{30D2B4D6-FEDD-B440-996B-10A64F102D31}" presName="BottomArrow" presStyleLbl="node1" presStyleIdx="1" presStyleCnt="2"/>
      <dgm:spPr/>
    </dgm:pt>
  </dgm:ptLst>
  <dgm:cxnLst>
    <dgm:cxn modelId="{E5F75D7F-E7C5-C84B-AD2F-7F8653E071B7}" type="presOf" srcId="{AADD90C9-B199-9242-9235-C0514ACC576A}" destId="{8DE45EAA-1F1A-FA4F-BD6F-0213B5B250E8}" srcOrd="1" destOrd="0" presId="urn:microsoft.com/office/officeart/2009/layout/ReverseList"/>
    <dgm:cxn modelId="{5BD159FA-56DC-3C44-B910-498279E2427F}" srcId="{30D2B4D6-FEDD-B440-996B-10A64F102D31}" destId="{AADD90C9-B199-9242-9235-C0514ACC576A}" srcOrd="0" destOrd="0" parTransId="{B92E65B6-1E5D-8F44-BBD9-4950BC5355D7}" sibTransId="{D110544A-2E14-9646-89B0-55E4C834BBCE}"/>
    <dgm:cxn modelId="{FEEA2EFE-18DE-FA4C-BBAA-68679F1F3BE1}" type="presOf" srcId="{4C5FE449-C074-0549-B4F8-5F99ABD0302A}" destId="{3915EC7D-16DB-A44A-AA99-6E698BA4D0AB}" srcOrd="1" destOrd="0" presId="urn:microsoft.com/office/officeart/2009/layout/ReverseList"/>
    <dgm:cxn modelId="{A5AA98B8-C606-9A45-8F08-729B0D797486}" type="presOf" srcId="{30D2B4D6-FEDD-B440-996B-10A64F102D31}" destId="{23204C4F-E89D-734C-B46B-1CC900DE2A4A}" srcOrd="0" destOrd="0" presId="urn:microsoft.com/office/officeart/2009/layout/ReverseList"/>
    <dgm:cxn modelId="{5E12BE2B-7E46-2945-84AA-2FE4EF1FE118}" srcId="{30D2B4D6-FEDD-B440-996B-10A64F102D31}" destId="{4C5FE449-C074-0549-B4F8-5F99ABD0302A}" srcOrd="1" destOrd="0" parTransId="{4B17FF62-F758-EC4E-980F-10C95482E979}" sibTransId="{87171BEC-225F-E34B-863E-8B911B81F694}"/>
    <dgm:cxn modelId="{C86ABEC6-D6DD-464B-B87D-E3A052A5B924}" type="presOf" srcId="{AADD90C9-B199-9242-9235-C0514ACC576A}" destId="{CD0A8391-58C9-EF40-89DD-840D38920223}" srcOrd="0" destOrd="0" presId="urn:microsoft.com/office/officeart/2009/layout/ReverseList"/>
    <dgm:cxn modelId="{9D073CAB-F795-384C-B728-F6EED3D364B8}" type="presOf" srcId="{4C5FE449-C074-0549-B4F8-5F99ABD0302A}" destId="{40DCD74D-A9B6-624E-8AF9-6852ECD4413D}" srcOrd="0" destOrd="0" presId="urn:microsoft.com/office/officeart/2009/layout/ReverseList"/>
    <dgm:cxn modelId="{F45436A7-F117-2542-8845-13741C4F179F}" srcId="{30D2B4D6-FEDD-B440-996B-10A64F102D31}" destId="{1777138F-58AD-AB44-9D21-5CA1D191D028}" srcOrd="2" destOrd="0" parTransId="{966AE683-F848-1847-AEE0-0E776ACD2083}" sibTransId="{1E94F9B9-C8A7-4A4F-A3F2-F5213A966E46}"/>
    <dgm:cxn modelId="{3CF413E1-38AB-F644-A648-67B543FDEDA7}" type="presParOf" srcId="{23204C4F-E89D-734C-B46B-1CC900DE2A4A}" destId="{CD0A8391-58C9-EF40-89DD-840D38920223}" srcOrd="0" destOrd="0" presId="urn:microsoft.com/office/officeart/2009/layout/ReverseList"/>
    <dgm:cxn modelId="{49A9D02B-617D-574C-9953-CC8F331BA692}" type="presParOf" srcId="{23204C4F-E89D-734C-B46B-1CC900DE2A4A}" destId="{8DE45EAA-1F1A-FA4F-BD6F-0213B5B250E8}" srcOrd="1" destOrd="0" presId="urn:microsoft.com/office/officeart/2009/layout/ReverseList"/>
    <dgm:cxn modelId="{726A05A2-B4ED-AC4F-A1AD-CA1BCA6A1E71}" type="presParOf" srcId="{23204C4F-E89D-734C-B46B-1CC900DE2A4A}" destId="{40DCD74D-A9B6-624E-8AF9-6852ECD4413D}" srcOrd="2" destOrd="0" presId="urn:microsoft.com/office/officeart/2009/layout/ReverseList"/>
    <dgm:cxn modelId="{D8726EAA-465E-AE41-9332-697AED581C18}" type="presParOf" srcId="{23204C4F-E89D-734C-B46B-1CC900DE2A4A}" destId="{3915EC7D-16DB-A44A-AA99-6E698BA4D0AB}" srcOrd="3" destOrd="0" presId="urn:microsoft.com/office/officeart/2009/layout/ReverseList"/>
    <dgm:cxn modelId="{DAF6E6AD-C757-A545-A6C9-0740341C8589}" type="presParOf" srcId="{23204C4F-E89D-734C-B46B-1CC900DE2A4A}" destId="{563FCC48-C77B-B741-9E77-518A12378663}" srcOrd="4" destOrd="0" presId="urn:microsoft.com/office/officeart/2009/layout/ReverseList"/>
    <dgm:cxn modelId="{F68C8730-213F-8D45-9620-87CD98557E89}" type="presParOf" srcId="{23204C4F-E89D-734C-B46B-1CC900DE2A4A}" destId="{07FC81D8-84FF-8146-ACDD-A8191DB16709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45EAA-1F1A-FA4F-BD6F-0213B5B250E8}">
      <dsp:nvSpPr>
        <dsp:cNvPr id="0" name=""/>
        <dsp:cNvSpPr/>
      </dsp:nvSpPr>
      <dsp:spPr>
        <a:xfrm rot="16200000">
          <a:off x="1730477" y="1374127"/>
          <a:ext cx="2909741" cy="1778160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0" tIns="158750" rIns="142875" bIns="158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Evidence</a:t>
          </a:r>
          <a:endParaRPr lang="en-US" sz="2500" kern="1200" dirty="0"/>
        </a:p>
      </dsp:txBody>
      <dsp:txXfrm rot="5400000">
        <a:off x="2383085" y="895155"/>
        <a:ext cx="1691342" cy="2736105"/>
      </dsp:txXfrm>
    </dsp:sp>
    <dsp:sp modelId="{3915EC7D-16DB-A44A-AA99-6E698BA4D0AB}">
      <dsp:nvSpPr>
        <dsp:cNvPr id="0" name=""/>
        <dsp:cNvSpPr/>
      </dsp:nvSpPr>
      <dsp:spPr>
        <a:xfrm rot="5400000">
          <a:off x="3589380" y="1374127"/>
          <a:ext cx="2909741" cy="1778160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875" tIns="158750" rIns="95250" bIns="158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Experience</a:t>
          </a:r>
          <a:endParaRPr lang="en-US" sz="2500" kern="1200" dirty="0"/>
        </a:p>
      </dsp:txBody>
      <dsp:txXfrm rot="-5400000">
        <a:off x="4155170" y="895155"/>
        <a:ext cx="1691342" cy="2736105"/>
      </dsp:txXfrm>
    </dsp:sp>
    <dsp:sp modelId="{563FCC48-C77B-B741-9E77-518A12378663}">
      <dsp:nvSpPr>
        <dsp:cNvPr id="0" name=""/>
        <dsp:cNvSpPr/>
      </dsp:nvSpPr>
      <dsp:spPr>
        <a:xfrm>
          <a:off x="3185166" y="0"/>
          <a:ext cx="1858903" cy="1858813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FC81D8-84FF-8146-ACDD-A8191DB16709}">
      <dsp:nvSpPr>
        <dsp:cNvPr id="0" name=""/>
        <dsp:cNvSpPr/>
      </dsp:nvSpPr>
      <dsp:spPr>
        <a:xfrm rot="10800000">
          <a:off x="3185166" y="2667149"/>
          <a:ext cx="1858903" cy="1858813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0C213-8594-9E47-97EB-B7CF62D43E2B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DC12-E589-EE44-88EF-C4E0B22A1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34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Example, one decision the mother dies, another decision the baby 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5DC12-E589-EE44-88EF-C4E0B22A10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28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47E913-CD4D-42BD-9D09-5A8E71E27191}" type="slidenum">
              <a:rPr lang="en-GB"/>
              <a:pPr/>
              <a:t>13</a:t>
            </a:fld>
            <a:endParaRPr lang="en-GB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62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42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26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8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64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990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88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23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03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4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503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65894-232F-0041-9A09-FEE641DDE08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3B538-6262-4B48-B565-C121A5ACA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7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en-US" dirty="0" smtClean="0"/>
              <a:t>alues-based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are values?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63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What is Evidence-Based Medicine</a:t>
            </a:r>
            <a:r>
              <a:rPr lang="en-GB" dirty="0" smtClean="0"/>
              <a:t>?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… </a:t>
            </a:r>
            <a:r>
              <a:rPr lang="en-GB" dirty="0"/>
              <a:t>the integration of …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~ </a:t>
            </a:r>
            <a:r>
              <a:rPr lang="en-GB" dirty="0"/>
              <a:t>best research evidence</a:t>
            </a:r>
            <a:br>
              <a:rPr lang="en-GB" dirty="0"/>
            </a:br>
            <a:r>
              <a:rPr lang="en-GB" dirty="0" smtClean="0"/>
              <a:t>~ </a:t>
            </a:r>
            <a:r>
              <a:rPr lang="en-GB" dirty="0"/>
              <a:t>clinical experience</a:t>
            </a:r>
            <a:br>
              <a:rPr lang="en-GB" dirty="0"/>
            </a:br>
            <a:r>
              <a:rPr lang="en-GB" dirty="0" smtClean="0"/>
              <a:t>~ </a:t>
            </a:r>
            <a:r>
              <a:rPr lang="en-GB" dirty="0"/>
              <a:t>patient </a:t>
            </a:r>
            <a:r>
              <a:rPr lang="en-GB" dirty="0">
                <a:solidFill>
                  <a:srgbClr val="FF0000"/>
                </a:solidFill>
              </a:rPr>
              <a:t>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73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Making the best clinical decisions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The best clinical decisions are based on the best available scientific evidence, the experience of the clinician and on the values relevant to the individual patient situation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smtClean="0"/>
              <a:t>In </a:t>
            </a:r>
            <a:r>
              <a:rPr lang="en-GB" smtClean="0"/>
              <a:t>Tanzania not </a:t>
            </a:r>
            <a:r>
              <a:rPr lang="en-GB" dirty="0" smtClean="0"/>
              <a:t>all evidence is available yet…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259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 smtClean="0"/>
              <a:t>Values-based practice and political democracy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695" y="1600200"/>
            <a:ext cx="8715784" cy="4525963"/>
          </a:xfrm>
        </p:spPr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Both start from the unique individual </a:t>
            </a:r>
          </a:p>
          <a:p>
            <a:pPr lvl="1" eaLnBrk="1" hangingPunct="1">
              <a:defRPr/>
            </a:pPr>
            <a:r>
              <a:rPr lang="en-GB" sz="2400" dirty="0" smtClean="0">
                <a:ea typeface="+mn-ea"/>
              </a:rPr>
              <a:t>“</a:t>
            </a:r>
            <a:r>
              <a:rPr lang="en-GB" sz="2400" b="1" dirty="0" smtClean="0">
                <a:ea typeface="+mn-ea"/>
              </a:rPr>
              <a:t>one person, one vote</a:t>
            </a:r>
            <a:r>
              <a:rPr lang="en-GB" sz="2400" dirty="0" smtClean="0">
                <a:ea typeface="+mn-ea"/>
              </a:rPr>
              <a:t>” in a political democracy</a:t>
            </a:r>
          </a:p>
          <a:p>
            <a:pPr lvl="1" eaLnBrk="1" hangingPunct="1">
              <a:defRPr/>
            </a:pPr>
            <a:r>
              <a:rPr lang="en-GB" sz="2400" dirty="0" smtClean="0">
                <a:ea typeface="+mn-ea"/>
              </a:rPr>
              <a:t>“</a:t>
            </a:r>
            <a:r>
              <a:rPr lang="en-GB" sz="2400" b="1" dirty="0" smtClean="0">
                <a:ea typeface="+mn-ea"/>
              </a:rPr>
              <a:t>one person, one unique set of values</a:t>
            </a:r>
            <a:r>
              <a:rPr lang="en-GB" sz="2400" dirty="0" smtClean="0">
                <a:ea typeface="+mn-ea"/>
              </a:rPr>
              <a:t>” in the values democracy of values-based practice.</a:t>
            </a:r>
          </a:p>
          <a:p>
            <a:pPr eaLnBrk="1" hangingPunct="1">
              <a:defRPr/>
            </a:pPr>
            <a:r>
              <a:rPr lang="en-GB" dirty="0" smtClean="0"/>
              <a:t>Both rely on good process rather than preset “right outcomes” to guide decision-making</a:t>
            </a:r>
          </a:p>
          <a:p>
            <a:pPr eaLnBrk="1" hangingPunct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72824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Was it a good decision?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dirty="0" smtClean="0"/>
              <a:t>Sometimes in clinical practice the best decision may have the worst outcome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dirty="0" smtClean="0"/>
              <a:t>But providing the decision making process was as good as it can be, you made the right decision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13774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this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Every individual is different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Experience guides when/how to use 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30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case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each case a woman attends a health </a:t>
            </a:r>
            <a:r>
              <a:rPr lang="en-US" dirty="0" err="1" smtClean="0"/>
              <a:t>centre</a:t>
            </a:r>
            <a:r>
              <a:rPr lang="en-US" dirty="0" smtClean="0"/>
              <a:t> and tells the clinician that she is pregnant…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79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Mwajuma</a:t>
            </a:r>
            <a:endParaRPr lang="en-GB" sz="2800" dirty="0"/>
          </a:p>
        </p:txBody>
      </p:sp>
      <p:pic>
        <p:nvPicPr>
          <p:cNvPr id="7" name="Content Placeholder 6" descr="Chimwemw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0730" y="1628800"/>
            <a:ext cx="2772919" cy="3456384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800" dirty="0" smtClean="0"/>
              <a:t>Age 14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1235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Elisabeth</a:t>
            </a:r>
            <a:endParaRPr lang="en-GB" sz="2800" dirty="0"/>
          </a:p>
        </p:txBody>
      </p:sp>
      <p:pic>
        <p:nvPicPr>
          <p:cNvPr id="5" name="Content Placeholder 4" descr="Alinaf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50814" y="1774665"/>
            <a:ext cx="2417529" cy="391409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800" dirty="0" smtClean="0"/>
              <a:t>Age 25 – </a:t>
            </a:r>
          </a:p>
          <a:p>
            <a:r>
              <a:rPr lang="en-GB" sz="2800" dirty="0" smtClean="0"/>
              <a:t>Known to have had difficulty conceiving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03551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Mama </a:t>
            </a:r>
            <a:r>
              <a:rPr lang="en-GB" sz="2800" dirty="0" err="1" smtClean="0"/>
              <a:t>Maganga</a:t>
            </a:r>
            <a:endParaRPr lang="en-GB" sz="2800" dirty="0"/>
          </a:p>
        </p:txBody>
      </p:sp>
      <p:pic>
        <p:nvPicPr>
          <p:cNvPr id="5" name="Content Placeholder 4" descr="Mar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13454" y="2060848"/>
            <a:ext cx="4235487" cy="280831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3600" dirty="0" smtClean="0"/>
              <a:t>Age 42</a:t>
            </a:r>
          </a:p>
          <a:p>
            <a:r>
              <a:rPr lang="en-GB" sz="3600" dirty="0" smtClean="0"/>
              <a:t>Known to have 7 children and a very poor obstetric history with stillbirths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6345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question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If you were the clinician who saw the patient when she first says she is pregnant, what would your first question be:</a:t>
            </a:r>
          </a:p>
          <a:p>
            <a:pPr lvl="1"/>
            <a:r>
              <a:rPr lang="en-GB" dirty="0" smtClean="0"/>
              <a:t>To </a:t>
            </a:r>
            <a:r>
              <a:rPr lang="en-GB" dirty="0" err="1"/>
              <a:t>Mwajuma</a:t>
            </a:r>
            <a:r>
              <a:rPr lang="en-GB" dirty="0"/>
              <a:t>?</a:t>
            </a:r>
            <a:endParaRPr lang="en-GB" dirty="0" smtClean="0"/>
          </a:p>
          <a:p>
            <a:pPr lvl="1"/>
            <a:r>
              <a:rPr lang="en-GB" dirty="0" smtClean="0"/>
              <a:t>To </a:t>
            </a:r>
            <a:r>
              <a:rPr lang="en-GB" dirty="0" smtClean="0"/>
              <a:t>Elisabeth?</a:t>
            </a:r>
            <a:endParaRPr lang="en-GB" dirty="0" smtClean="0"/>
          </a:p>
          <a:p>
            <a:pPr lvl="1"/>
            <a:r>
              <a:rPr lang="en-GB" dirty="0" smtClean="0"/>
              <a:t>To </a:t>
            </a:r>
            <a:r>
              <a:rPr lang="en-GB" dirty="0" smtClean="0"/>
              <a:t>Mama </a:t>
            </a:r>
            <a:r>
              <a:rPr lang="en-GB" dirty="0" err="1" smtClean="0"/>
              <a:t>Maganga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931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Where do our values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4000" dirty="0" smtClean="0"/>
              <a:t>Customs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Traditions</a:t>
            </a:r>
          </a:p>
          <a:p>
            <a:pPr marL="0" indent="0" algn="ctr">
              <a:buNone/>
            </a:pPr>
            <a:r>
              <a:rPr lang="en-US" sz="4000" dirty="0" smtClean="0"/>
              <a:t>Family</a:t>
            </a:r>
          </a:p>
          <a:p>
            <a:pPr marL="0" indent="0" algn="ctr">
              <a:buNone/>
            </a:pPr>
            <a:r>
              <a:rPr lang="en-US" sz="4000" dirty="0" smtClean="0"/>
              <a:t>Our peers</a:t>
            </a:r>
          </a:p>
          <a:p>
            <a:pPr marL="0" indent="0" algn="ctr">
              <a:buNone/>
            </a:pPr>
            <a:r>
              <a:rPr lang="en-US" sz="4000" dirty="0" smtClean="0"/>
              <a:t>Education</a:t>
            </a:r>
          </a:p>
          <a:p>
            <a:pPr marL="0" indent="0" algn="ctr">
              <a:buNone/>
            </a:pPr>
            <a:r>
              <a:rPr lang="en-US" sz="4000" dirty="0" smtClean="0"/>
              <a:t>Community</a:t>
            </a:r>
          </a:p>
          <a:p>
            <a:pPr marL="0" indent="0" algn="ctr">
              <a:buNone/>
            </a:pPr>
            <a:r>
              <a:rPr lang="en-US" sz="4000" dirty="0" smtClean="0"/>
              <a:t>Church</a:t>
            </a:r>
          </a:p>
          <a:p>
            <a:pPr marL="0" indent="0" algn="ctr">
              <a:buNone/>
            </a:pPr>
            <a:r>
              <a:rPr lang="en-US" sz="4000" dirty="0" err="1" smtClean="0"/>
              <a:t>etc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2297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Every person is different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To establish the relationship with your patient you need to understand her values in order to plan her care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The more you understand and the more you interact with the patient, the better the decision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891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Self-awareness: our values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Think about the emotions you felt when you saw those images of 3 </a:t>
            </a:r>
            <a:r>
              <a:rPr lang="en-GB" smtClean="0"/>
              <a:t>pregnant women</a:t>
            </a:r>
            <a:endParaRPr lang="en-GB" dirty="0" smtClean="0"/>
          </a:p>
          <a:p>
            <a:r>
              <a:rPr lang="en-GB" dirty="0" smtClean="0"/>
              <a:t>Use these feelings to help you uncover some of your own values about pregnancy</a:t>
            </a:r>
          </a:p>
          <a:p>
            <a:endParaRPr lang="en-GB" dirty="0" smtClean="0"/>
          </a:p>
          <a:p>
            <a:r>
              <a:rPr lang="en-GB" dirty="0" smtClean="0"/>
              <a:t>Be </a:t>
            </a:r>
            <a:r>
              <a:rPr lang="en-GB" dirty="0"/>
              <a:t>h</a:t>
            </a:r>
            <a:r>
              <a:rPr lang="en-GB" dirty="0" smtClean="0"/>
              <a:t>onest – this is not about judgements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703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Clinician values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woman who is 18 weeks pregnant is brought to your care, haemorrhaging PV</a:t>
            </a:r>
          </a:p>
          <a:p>
            <a:endParaRPr lang="en-GB" dirty="0" smtClean="0"/>
          </a:p>
          <a:p>
            <a:pPr>
              <a:buNone/>
            </a:pPr>
            <a:r>
              <a:rPr lang="en-GB" i="1" dirty="0" smtClean="0"/>
              <a:t>What are the </a:t>
            </a:r>
            <a:r>
              <a:rPr lang="en-GB" i="1" u="sng" dirty="0" smtClean="0"/>
              <a:t>values </a:t>
            </a:r>
            <a:r>
              <a:rPr lang="en-GB" i="1" dirty="0" smtClean="0"/>
              <a:t>that underpin your immediate actions?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85455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Clinician values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you prepare for curettage you discover the remains of a stick in her vagina</a:t>
            </a:r>
          </a:p>
          <a:p>
            <a:endParaRPr lang="en-GB" dirty="0" smtClean="0"/>
          </a:p>
          <a:p>
            <a:r>
              <a:rPr lang="en-GB" i="1" dirty="0" smtClean="0"/>
              <a:t>What values affect the way you act?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479990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#2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off duty. You come across a man lying on the ground seriously injured. What are your values telling you to do?</a:t>
            </a:r>
          </a:p>
          <a:p>
            <a:r>
              <a:rPr lang="en-US" dirty="0" smtClean="0"/>
              <a:t>But you have been to a party and had a few alcoholic drinks. Now what do you do?</a:t>
            </a:r>
          </a:p>
          <a:p>
            <a:r>
              <a:rPr lang="en-US" dirty="0" smtClean="0"/>
              <a:t>You discover the man is a robber who has killed a home owner.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645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man comes to you with an STD. Do you treat him?</a:t>
            </a:r>
          </a:p>
          <a:p>
            <a:r>
              <a:rPr lang="en-US" dirty="0" smtClean="0"/>
              <a:t>You find out he has had sex with children. Does your approach to the man change?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47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Values are action guiding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in a dilemma, ask yourself “what is the essential aspect of a case?”</a:t>
            </a:r>
          </a:p>
          <a:p>
            <a:r>
              <a:rPr lang="en-US" dirty="0" smtClean="0"/>
              <a:t>Your values guide your actions</a:t>
            </a:r>
          </a:p>
          <a:p>
            <a:r>
              <a:rPr lang="en-US" dirty="0" smtClean="0"/>
              <a:t>Even when you have mixed emotions about a case</a:t>
            </a:r>
          </a:p>
          <a:p>
            <a:pPr>
              <a:defRPr/>
            </a:pPr>
            <a:r>
              <a:rPr lang="en-GB" dirty="0" smtClean="0"/>
              <a:t>The quality of the decision is more important than the outcome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25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Our values guide what we do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Values are principles and beliefs that guide our actions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0984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But every human being is different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share some values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hold some values that are different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84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Clinicians operate in a framework of shared values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Shared between </a:t>
            </a:r>
          </a:p>
          <a:p>
            <a:pPr marL="400050" lvl="1" indent="0">
              <a:buNone/>
            </a:pPr>
            <a:r>
              <a:rPr lang="en-US" dirty="0" smtClean="0"/>
              <a:t>Patient</a:t>
            </a:r>
          </a:p>
          <a:p>
            <a:pPr marL="400050" lvl="1" indent="0">
              <a:buNone/>
            </a:pPr>
            <a:r>
              <a:rPr lang="en-US" dirty="0" smtClean="0"/>
              <a:t>Clinician</a:t>
            </a:r>
          </a:p>
          <a:p>
            <a:pPr marL="400050" lvl="1" indent="0">
              <a:buNone/>
            </a:pPr>
            <a:r>
              <a:rPr lang="en-US" dirty="0" smtClean="0"/>
              <a:t>Family</a:t>
            </a:r>
          </a:p>
          <a:p>
            <a:pPr marL="400050" lvl="1" indent="0">
              <a:buNone/>
            </a:pPr>
            <a:r>
              <a:rPr lang="en-US" dirty="0" smtClean="0"/>
              <a:t>Colleagues</a:t>
            </a:r>
          </a:p>
          <a:p>
            <a:pPr marL="400050" lvl="1" indent="0">
              <a:buNone/>
            </a:pPr>
            <a:r>
              <a:rPr lang="en-US" dirty="0" smtClean="0"/>
              <a:t>Management</a:t>
            </a:r>
          </a:p>
          <a:p>
            <a:pPr marL="400050" lvl="1" indent="0">
              <a:buNone/>
            </a:pPr>
            <a:r>
              <a:rPr lang="en-US" dirty="0" smtClean="0"/>
              <a:t>Society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634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Values-based practice clinical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Awareness of values including diversity of values</a:t>
            </a:r>
          </a:p>
          <a:p>
            <a:r>
              <a:rPr lang="en-US" dirty="0"/>
              <a:t>Knowledge of </a:t>
            </a:r>
            <a:r>
              <a:rPr lang="en-US" dirty="0" smtClean="0"/>
              <a:t>values including instinctual knowledge and knowledge derived from research</a:t>
            </a:r>
            <a:endParaRPr lang="en-US" dirty="0"/>
          </a:p>
          <a:p>
            <a:r>
              <a:rPr lang="en-US" dirty="0" smtClean="0"/>
              <a:t>Reasoning about values including ethical reasoning (not simply deciding what is right)</a:t>
            </a:r>
          </a:p>
          <a:p>
            <a:r>
              <a:rPr lang="en-US" dirty="0" smtClean="0"/>
              <a:t>Communication skills for discovering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439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of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2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clinicians make decisions?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29568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4844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Untitled-Scanned-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88913"/>
            <a:ext cx="42513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2017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</TotalTime>
  <Words>684</Words>
  <Application>Microsoft Macintosh PowerPoint</Application>
  <PresentationFormat>On-screen Show (4:3)</PresentationFormat>
  <Paragraphs>111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Values-based practice</vt:lpstr>
      <vt:lpstr>Where do our values come from?</vt:lpstr>
      <vt:lpstr>PowerPoint Presentation</vt:lpstr>
      <vt:lpstr>PowerPoint Presentation</vt:lpstr>
      <vt:lpstr>PowerPoint Presentation</vt:lpstr>
      <vt:lpstr>Values-based practice clinical skills</vt:lpstr>
      <vt:lpstr>Knowledge of values</vt:lpstr>
      <vt:lpstr>How do clinicians make decisions?</vt:lpstr>
      <vt:lpstr>PowerPoint Presentation</vt:lpstr>
      <vt:lpstr>What is Evidence-Based Medicine?</vt:lpstr>
      <vt:lpstr>Making the best clinical decisions</vt:lpstr>
      <vt:lpstr>Values-based practice and political democracy</vt:lpstr>
      <vt:lpstr>Was it a good decision?</vt:lpstr>
      <vt:lpstr>Why is this important?</vt:lpstr>
      <vt:lpstr>Some case examples</vt:lpstr>
      <vt:lpstr>Mwajuma</vt:lpstr>
      <vt:lpstr>Elisabeth</vt:lpstr>
      <vt:lpstr>Mama Maganga</vt:lpstr>
      <vt:lpstr>The first question</vt:lpstr>
      <vt:lpstr>Every person is different</vt:lpstr>
      <vt:lpstr>Self-awareness: our values</vt:lpstr>
      <vt:lpstr>Clinician values (1)</vt:lpstr>
      <vt:lpstr>Clinician values (2)</vt:lpstr>
      <vt:lpstr>Case #2</vt:lpstr>
      <vt:lpstr>Case #3</vt:lpstr>
      <vt:lpstr>Values are action guiding</vt:lpstr>
    </vt:vector>
  </TitlesOfParts>
  <Company>The 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values-based practice</dc:title>
  <dc:creator>David Davies</dc:creator>
  <cp:lastModifiedBy>David Davies</cp:lastModifiedBy>
  <cp:revision>27</cp:revision>
  <dcterms:created xsi:type="dcterms:W3CDTF">2012-05-27T15:13:04Z</dcterms:created>
  <dcterms:modified xsi:type="dcterms:W3CDTF">2012-11-12T12:44:13Z</dcterms:modified>
</cp:coreProperties>
</file>