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4"/>
  </p:notesMasterIdLst>
  <p:sldIdLst>
    <p:sldId id="401" r:id="rId2"/>
    <p:sldId id="256" r:id="rId3"/>
    <p:sldId id="400" r:id="rId4"/>
    <p:sldId id="396" r:id="rId5"/>
    <p:sldId id="395" r:id="rId6"/>
    <p:sldId id="397" r:id="rId7"/>
    <p:sldId id="398" r:id="rId8"/>
    <p:sldId id="399" r:id="rId9"/>
    <p:sldId id="257" r:id="rId10"/>
    <p:sldId id="258" r:id="rId11"/>
    <p:sldId id="260" r:id="rId12"/>
    <p:sldId id="261" r:id="rId13"/>
    <p:sldId id="262" r:id="rId14"/>
    <p:sldId id="263" r:id="rId15"/>
    <p:sldId id="267" r:id="rId16"/>
    <p:sldId id="268" r:id="rId17"/>
    <p:sldId id="269" r:id="rId18"/>
    <p:sldId id="270" r:id="rId19"/>
    <p:sldId id="271" r:id="rId20"/>
    <p:sldId id="272" r:id="rId21"/>
    <p:sldId id="274" r:id="rId22"/>
    <p:sldId id="276" r:id="rId23"/>
    <p:sldId id="275" r:id="rId24"/>
    <p:sldId id="277" r:id="rId25"/>
    <p:sldId id="278" r:id="rId26"/>
    <p:sldId id="279" r:id="rId27"/>
    <p:sldId id="280" r:id="rId28"/>
    <p:sldId id="299"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5" r:id="rId62"/>
    <p:sldId id="316" r:id="rId63"/>
    <p:sldId id="317" r:id="rId64"/>
    <p:sldId id="318" r:id="rId65"/>
    <p:sldId id="319" r:id="rId66"/>
    <p:sldId id="320" r:id="rId67"/>
    <p:sldId id="321" r:id="rId68"/>
    <p:sldId id="329" r:id="rId69"/>
    <p:sldId id="330" r:id="rId70"/>
    <p:sldId id="331" r:id="rId71"/>
    <p:sldId id="332" r:id="rId72"/>
    <p:sldId id="333" r:id="rId73"/>
    <p:sldId id="334" r:id="rId74"/>
    <p:sldId id="335" r:id="rId75"/>
    <p:sldId id="336" r:id="rId76"/>
    <p:sldId id="337" r:id="rId77"/>
    <p:sldId id="338" r:id="rId78"/>
    <p:sldId id="339" r:id="rId79"/>
    <p:sldId id="340" r:id="rId80"/>
    <p:sldId id="341" r:id="rId81"/>
    <p:sldId id="342" r:id="rId82"/>
    <p:sldId id="343" r:id="rId83"/>
    <p:sldId id="344" r:id="rId84"/>
    <p:sldId id="345" r:id="rId85"/>
    <p:sldId id="346" r:id="rId86"/>
    <p:sldId id="347" r:id="rId87"/>
    <p:sldId id="348" r:id="rId88"/>
    <p:sldId id="349" r:id="rId89"/>
    <p:sldId id="350" r:id="rId90"/>
    <p:sldId id="351" r:id="rId91"/>
    <p:sldId id="353" r:id="rId92"/>
    <p:sldId id="354" r:id="rId93"/>
    <p:sldId id="355" r:id="rId94"/>
    <p:sldId id="356" r:id="rId95"/>
    <p:sldId id="358" r:id="rId96"/>
    <p:sldId id="357" r:id="rId97"/>
    <p:sldId id="359" r:id="rId98"/>
    <p:sldId id="360" r:id="rId99"/>
    <p:sldId id="361" r:id="rId100"/>
    <p:sldId id="362" r:id="rId101"/>
    <p:sldId id="363" r:id="rId102"/>
    <p:sldId id="364" r:id="rId103"/>
    <p:sldId id="365" r:id="rId104"/>
    <p:sldId id="366" r:id="rId105"/>
    <p:sldId id="367" r:id="rId106"/>
    <p:sldId id="368" r:id="rId107"/>
    <p:sldId id="369" r:id="rId108"/>
    <p:sldId id="370" r:id="rId109"/>
    <p:sldId id="371" r:id="rId110"/>
    <p:sldId id="372" r:id="rId111"/>
    <p:sldId id="374" r:id="rId112"/>
    <p:sldId id="373" r:id="rId113"/>
    <p:sldId id="375" r:id="rId114"/>
    <p:sldId id="376" r:id="rId115"/>
    <p:sldId id="377" r:id="rId116"/>
    <p:sldId id="378" r:id="rId117"/>
    <p:sldId id="379" r:id="rId118"/>
    <p:sldId id="380" r:id="rId119"/>
    <p:sldId id="381" r:id="rId120"/>
    <p:sldId id="382" r:id="rId121"/>
    <p:sldId id="383" r:id="rId122"/>
    <p:sldId id="384" r:id="rId123"/>
    <p:sldId id="385" r:id="rId124"/>
    <p:sldId id="386" r:id="rId125"/>
    <p:sldId id="387" r:id="rId126"/>
    <p:sldId id="388" r:id="rId127"/>
    <p:sldId id="389" r:id="rId128"/>
    <p:sldId id="390" r:id="rId129"/>
    <p:sldId id="391" r:id="rId130"/>
    <p:sldId id="392" r:id="rId131"/>
    <p:sldId id="393" r:id="rId132"/>
    <p:sldId id="394" r:id="rId1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3" d="100"/>
          <a:sy n="33" d="100"/>
        </p:scale>
        <p:origin x="-96" y="-8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71F07D-1046-4D43-867A-55FF96FA103E}" type="datetimeFigureOut">
              <a:rPr lang="en-GB" smtClean="0"/>
              <a:pPr/>
              <a:t>29/05/2013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0BC488-5747-4940-96AC-7ADA21164DEB}"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 including submission of research proposals, data collection and analysis, monitoring and evaluation of research studies approved by NHSRC and dissemination of research findings.</a:t>
            </a:r>
            <a:endParaRPr lang="en-GB" dirty="0"/>
          </a:p>
        </p:txBody>
      </p:sp>
      <p:sp>
        <p:nvSpPr>
          <p:cNvPr id="4" name="Slide Number Placeholder 3"/>
          <p:cNvSpPr>
            <a:spLocks noGrp="1"/>
          </p:cNvSpPr>
          <p:nvPr>
            <p:ph type="sldNum" sz="quarter" idx="10"/>
          </p:nvPr>
        </p:nvSpPr>
        <p:spPr/>
        <p:txBody>
          <a:bodyPr/>
          <a:lstStyle/>
          <a:p>
            <a:fld id="{980BC488-5747-4940-96AC-7ADA21164DEB}" type="slidenum">
              <a:rPr lang="en-GB" smtClean="0"/>
              <a:pPr/>
              <a:t>16</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4BE038-E39F-4AF5-AB7B-001CF8D9751D}" type="datetimeFigureOut">
              <a:rPr lang="en-GB" smtClean="0"/>
              <a:pPr/>
              <a:t>29/05/2013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487295-E80F-49E1-B317-C161613E446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4BE038-E39F-4AF5-AB7B-001CF8D9751D}" type="datetimeFigureOut">
              <a:rPr lang="en-GB" smtClean="0"/>
              <a:pPr/>
              <a:t>29/05/2013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487295-E80F-49E1-B317-C161613E446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34682"/>
          </a:xfrm>
        </p:spPr>
        <p:txBody>
          <a:bodyPr>
            <a:normAutofit/>
          </a:bodyPr>
          <a:lstStyle/>
          <a:p>
            <a:r>
              <a:rPr lang="en-GB" b="1" i="1" dirty="0"/>
              <a:t>“Valuing Collective Responsibility in Promoting</a:t>
            </a:r>
            <a:br>
              <a:rPr lang="en-GB" b="1" i="1" dirty="0"/>
            </a:br>
            <a:r>
              <a:rPr lang="en-GB" b="1" i="1" dirty="0"/>
              <a:t>Excellence in Scientific and Ethical Conduct of</a:t>
            </a:r>
            <a:br>
              <a:rPr lang="en-GB" b="1" i="1" dirty="0"/>
            </a:br>
            <a:r>
              <a:rPr lang="en-GB" b="1" i="1" dirty="0"/>
              <a:t>Health Related Research in Malawi</a:t>
            </a:r>
            <a:r>
              <a:rPr lang="en-GB" b="1" i="1" dirty="0" smtClean="0"/>
              <a:t>”</a:t>
            </a:r>
            <a:endParaRPr lang="en-GB"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5.2.1.2 Expedited Review</a:t>
            </a:r>
            <a:endParaRPr lang="en-GB" dirty="0"/>
          </a:p>
        </p:txBody>
      </p:sp>
      <p:sp>
        <p:nvSpPr>
          <p:cNvPr id="3" name="Content Placeholder 2"/>
          <p:cNvSpPr>
            <a:spLocks noGrp="1"/>
          </p:cNvSpPr>
          <p:nvPr>
            <p:ph idx="1"/>
          </p:nvPr>
        </p:nvSpPr>
        <p:spPr/>
        <p:txBody>
          <a:bodyPr>
            <a:normAutofit/>
          </a:bodyPr>
          <a:lstStyle/>
          <a:p>
            <a:r>
              <a:rPr lang="en-GB" dirty="0" smtClean="0"/>
              <a:t>Research studies that have previously been reviewed by a fully convened committee and require the PI to address minor issues may be approved through the expedited process.</a:t>
            </a:r>
          </a:p>
          <a:p>
            <a:pPr>
              <a:buNone/>
            </a:pPr>
            <a:endParaRPr lang="en-GB" dirty="0" smtClean="0"/>
          </a:p>
          <a:p>
            <a:r>
              <a:rPr lang="en-GB" dirty="0" smtClean="0"/>
              <a:t>Studies by students may also be considered for expedited review.</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5.2.1.2 Expedited Review</a:t>
            </a:r>
            <a:endParaRPr lang="en-GB" dirty="0"/>
          </a:p>
        </p:txBody>
      </p:sp>
      <p:sp>
        <p:nvSpPr>
          <p:cNvPr id="3" name="Content Placeholder 2"/>
          <p:cNvSpPr>
            <a:spLocks noGrp="1"/>
          </p:cNvSpPr>
          <p:nvPr>
            <p:ph idx="1"/>
          </p:nvPr>
        </p:nvSpPr>
        <p:spPr/>
        <p:txBody>
          <a:bodyPr>
            <a:normAutofit lnSpcReduction="10000"/>
          </a:bodyPr>
          <a:lstStyle/>
          <a:p>
            <a:r>
              <a:rPr lang="en-GB" dirty="0" smtClean="0"/>
              <a:t>Expedited review can be considered for continuing review of research previously approved by the scheduled committee where the research is permanently closed to the enrolment of new subjects, </a:t>
            </a:r>
          </a:p>
          <a:p>
            <a:pPr>
              <a:buNone/>
            </a:pPr>
            <a:endParaRPr lang="en-GB" dirty="0" smtClean="0"/>
          </a:p>
          <a:p>
            <a:r>
              <a:rPr lang="en-GB" dirty="0" smtClean="0"/>
              <a:t>and all subjects have completed all research related interventions and the research remains active only for long-term follow up;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5.2.1.2 Expedited Review</a:t>
            </a:r>
            <a:endParaRPr lang="en-GB" dirty="0"/>
          </a:p>
        </p:txBody>
      </p:sp>
      <p:sp>
        <p:nvSpPr>
          <p:cNvPr id="3" name="Content Placeholder 2"/>
          <p:cNvSpPr>
            <a:spLocks noGrp="1"/>
          </p:cNvSpPr>
          <p:nvPr>
            <p:ph idx="1"/>
          </p:nvPr>
        </p:nvSpPr>
        <p:spPr/>
        <p:txBody>
          <a:bodyPr/>
          <a:lstStyle/>
          <a:p>
            <a:r>
              <a:rPr lang="en-GB" dirty="0" smtClean="0"/>
              <a:t>where no subjects have been enrolled and no additional risks have been identified; </a:t>
            </a:r>
          </a:p>
          <a:p>
            <a:pPr>
              <a:buNone/>
            </a:pPr>
            <a:endParaRPr lang="en-GB" dirty="0" smtClean="0"/>
          </a:p>
          <a:p>
            <a:r>
              <a:rPr lang="en-GB" dirty="0" smtClean="0"/>
              <a:t>or where the remaining research activities are limited to data analysis and report writing.</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5.2.1.2 Expedited Review</a:t>
            </a:r>
            <a:endParaRPr lang="en-GB" dirty="0"/>
          </a:p>
        </p:txBody>
      </p:sp>
      <p:sp>
        <p:nvSpPr>
          <p:cNvPr id="3" name="Content Placeholder 2"/>
          <p:cNvSpPr>
            <a:spLocks noGrp="1"/>
          </p:cNvSpPr>
          <p:nvPr>
            <p:ph idx="1"/>
          </p:nvPr>
        </p:nvSpPr>
        <p:spPr>
          <a:xfrm>
            <a:off x="457200" y="1600200"/>
            <a:ext cx="8229600" cy="4997152"/>
          </a:xfrm>
        </p:spPr>
        <p:txBody>
          <a:bodyPr>
            <a:normAutofit lnSpcReduction="10000"/>
          </a:bodyPr>
          <a:lstStyle/>
          <a:p>
            <a:r>
              <a:rPr lang="en-GB" dirty="0" smtClean="0"/>
              <a:t>At least 3 members will be appointed by the chairperson to undertake the expedited review.</a:t>
            </a:r>
          </a:p>
          <a:p>
            <a:pPr>
              <a:buNone/>
            </a:pPr>
            <a:endParaRPr lang="en-GB" dirty="0" smtClean="0"/>
          </a:p>
          <a:p>
            <a:r>
              <a:rPr lang="en-GB" dirty="0" smtClean="0"/>
              <a:t>The chairperson keeps members informed of research proposals that have been approved by expedited review by providing members with title, investigator and brief summary of each of expedited protocol at the next scheduled meeting.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5.2.1.3 Exemption from review</a:t>
            </a:r>
            <a:endParaRPr lang="en-GB" dirty="0"/>
          </a:p>
        </p:txBody>
      </p:sp>
      <p:sp>
        <p:nvSpPr>
          <p:cNvPr id="3" name="Content Placeholder 2"/>
          <p:cNvSpPr>
            <a:spLocks noGrp="1"/>
          </p:cNvSpPr>
          <p:nvPr>
            <p:ph idx="1"/>
          </p:nvPr>
        </p:nvSpPr>
        <p:spPr>
          <a:xfrm>
            <a:off x="457200" y="1600200"/>
            <a:ext cx="8229600" cy="4997152"/>
          </a:xfrm>
        </p:spPr>
        <p:txBody>
          <a:bodyPr>
            <a:normAutofit fontScale="92500" lnSpcReduction="20000"/>
          </a:bodyPr>
          <a:lstStyle/>
          <a:p>
            <a:r>
              <a:rPr lang="en-GB" dirty="0" smtClean="0"/>
              <a:t>Certain types of human subjects research may be exempted from review. </a:t>
            </a:r>
          </a:p>
          <a:p>
            <a:pPr>
              <a:buNone/>
            </a:pPr>
            <a:endParaRPr lang="en-GB" dirty="0" smtClean="0"/>
          </a:p>
          <a:p>
            <a:r>
              <a:rPr lang="en-GB" dirty="0" smtClean="0"/>
              <a:t>Exemption may be considered for research involving the collection or study of existing data, documents, records, programme evaluation, pathological specimens or diagnostic specimens, if the sources are publicly available or if the information is recorded by the investigator in such a manner that subjects can not be identified directly or through identifiers linked to the subjects.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5.2.1.3 Exemption from review</a:t>
            </a:r>
            <a:endParaRPr lang="en-GB" dirty="0"/>
          </a:p>
        </p:txBody>
      </p:sp>
      <p:sp>
        <p:nvSpPr>
          <p:cNvPr id="3" name="Content Placeholder 2"/>
          <p:cNvSpPr>
            <a:spLocks noGrp="1"/>
          </p:cNvSpPr>
          <p:nvPr>
            <p:ph idx="1"/>
          </p:nvPr>
        </p:nvSpPr>
        <p:spPr>
          <a:xfrm>
            <a:off x="457200" y="1600200"/>
            <a:ext cx="8229600" cy="4925144"/>
          </a:xfrm>
        </p:spPr>
        <p:txBody>
          <a:bodyPr>
            <a:normAutofit lnSpcReduction="10000"/>
          </a:bodyPr>
          <a:lstStyle/>
          <a:p>
            <a:r>
              <a:rPr lang="en-GB" dirty="0" smtClean="0"/>
              <a:t>The chairperson review the application for exemption and determine whether to guarantee the exemption by himself or herself or by a convened committee meeting.</a:t>
            </a:r>
          </a:p>
          <a:p>
            <a:pPr>
              <a:buNone/>
            </a:pPr>
            <a:endParaRPr lang="en-GB" dirty="0" smtClean="0"/>
          </a:p>
          <a:p>
            <a:r>
              <a:rPr lang="en-GB" dirty="0" smtClean="0"/>
              <a:t>The chairperson notifies members of the committee of any exemption granted at his or her discretion, detailing out the nature of exemption that had been applied for by the investigator.</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5.2.1.3 Exemption from review</a:t>
            </a:r>
            <a:endParaRPr lang="en-GB" dirty="0"/>
          </a:p>
        </p:txBody>
      </p:sp>
      <p:sp>
        <p:nvSpPr>
          <p:cNvPr id="3" name="Content Placeholder 2"/>
          <p:cNvSpPr>
            <a:spLocks noGrp="1"/>
          </p:cNvSpPr>
          <p:nvPr>
            <p:ph idx="1"/>
          </p:nvPr>
        </p:nvSpPr>
        <p:spPr/>
        <p:txBody>
          <a:bodyPr>
            <a:normAutofit lnSpcReduction="10000"/>
          </a:bodyPr>
          <a:lstStyle/>
          <a:p>
            <a:r>
              <a:rPr lang="en-GB" dirty="0" smtClean="0"/>
              <a:t>An investigator will not initiate research involving human subjects that the investigator believes is exempt until the investigator has received formal written communication from the Chairperson granting the exemption.</a:t>
            </a:r>
          </a:p>
          <a:p>
            <a:pPr>
              <a:buNone/>
            </a:pPr>
            <a:endParaRPr lang="en-GB" dirty="0" smtClean="0"/>
          </a:p>
          <a:p>
            <a:r>
              <a:rPr lang="en-GB" dirty="0" smtClean="0"/>
              <a:t>Changes to exempted studies are reviewed by the convened committee just as amendments to studies receiving expedited review.</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5.3 Review of Studies of National Interest</a:t>
            </a:r>
            <a:endParaRPr lang="en-GB" dirty="0"/>
          </a:p>
        </p:txBody>
      </p:sp>
      <p:sp>
        <p:nvSpPr>
          <p:cNvPr id="3" name="Content Placeholder 2"/>
          <p:cNvSpPr>
            <a:spLocks noGrp="1"/>
          </p:cNvSpPr>
          <p:nvPr>
            <p:ph idx="1"/>
          </p:nvPr>
        </p:nvSpPr>
        <p:spPr/>
        <p:txBody>
          <a:bodyPr/>
          <a:lstStyle/>
          <a:p>
            <a:r>
              <a:rPr lang="en-GB" dirty="0" smtClean="0"/>
              <a:t>Health research is generally of national interest. </a:t>
            </a:r>
          </a:p>
          <a:p>
            <a:pPr>
              <a:buNone/>
            </a:pPr>
            <a:endParaRPr lang="en-GB" dirty="0" smtClean="0"/>
          </a:p>
          <a:p>
            <a:r>
              <a:rPr lang="en-GB" dirty="0" smtClean="0"/>
              <a:t>However, there are some studies that deserve particular attention because of their sensitive, political and safety implications.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5.3 Review of Studies of National Interest</a:t>
            </a:r>
            <a:endParaRPr lang="en-GB" dirty="0"/>
          </a:p>
        </p:txBody>
      </p:sp>
      <p:sp>
        <p:nvSpPr>
          <p:cNvPr id="3" name="Content Placeholder 2"/>
          <p:cNvSpPr>
            <a:spLocks noGrp="1"/>
          </p:cNvSpPr>
          <p:nvPr>
            <p:ph idx="1"/>
          </p:nvPr>
        </p:nvSpPr>
        <p:spPr/>
        <p:txBody>
          <a:bodyPr>
            <a:normAutofit lnSpcReduction="10000"/>
          </a:bodyPr>
          <a:lstStyle/>
          <a:p>
            <a:r>
              <a:rPr lang="en-GB" dirty="0" smtClean="0"/>
              <a:t>Studies covering the following areas are regarded as examples of “National Interest Studies” </a:t>
            </a:r>
          </a:p>
          <a:p>
            <a:pPr>
              <a:buNone/>
            </a:pPr>
            <a:endParaRPr lang="en-GB" dirty="0" smtClean="0"/>
          </a:p>
          <a:p>
            <a:r>
              <a:rPr lang="en-GB" dirty="0" smtClean="0"/>
              <a:t>All </a:t>
            </a:r>
            <a:r>
              <a:rPr lang="en-GB" i="1" dirty="0" smtClean="0"/>
              <a:t>vaccine trials; stem cell research; cloning research; all genetic studies; drug trials where patent issues are involved and where safety issues remain fully unknown; and national health surveys.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5.3 Review of Studies of National Interest</a:t>
            </a:r>
            <a:endParaRPr lang="en-GB" dirty="0"/>
          </a:p>
        </p:txBody>
      </p:sp>
      <p:sp>
        <p:nvSpPr>
          <p:cNvPr id="3" name="Content Placeholder 2"/>
          <p:cNvSpPr>
            <a:spLocks noGrp="1"/>
          </p:cNvSpPr>
          <p:nvPr>
            <p:ph idx="1"/>
          </p:nvPr>
        </p:nvSpPr>
        <p:spPr>
          <a:xfrm>
            <a:off x="457200" y="1600200"/>
            <a:ext cx="8229600" cy="4997152"/>
          </a:xfrm>
        </p:spPr>
        <p:txBody>
          <a:bodyPr>
            <a:normAutofit lnSpcReduction="10000"/>
          </a:bodyPr>
          <a:lstStyle/>
          <a:p>
            <a:r>
              <a:rPr lang="en-GB" dirty="0" smtClean="0"/>
              <a:t>All “studies of national interest” regardless of the origin of the protocol are referred to the NHSRC which may form a standing committee for that specific project composed of members to be drawn on the basis of their expertise rather than which committee they come from.</a:t>
            </a:r>
          </a:p>
          <a:p>
            <a:pPr>
              <a:buNone/>
            </a:pPr>
            <a:endParaRPr lang="en-GB" dirty="0" smtClean="0"/>
          </a:p>
          <a:p>
            <a:r>
              <a:rPr lang="en-GB" dirty="0" smtClean="0"/>
              <a:t>This ad hoc committee reviews and monitor the project through to its conclusion.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Introduction</a:t>
            </a:r>
            <a:endParaRPr lang="en-GB" dirty="0"/>
          </a:p>
        </p:txBody>
      </p:sp>
      <p:sp>
        <p:nvSpPr>
          <p:cNvPr id="3" name="Content Placeholder 2"/>
          <p:cNvSpPr>
            <a:spLocks noGrp="1"/>
          </p:cNvSpPr>
          <p:nvPr>
            <p:ph idx="1"/>
          </p:nvPr>
        </p:nvSpPr>
        <p:spPr/>
        <p:txBody>
          <a:bodyPr>
            <a:normAutofit/>
          </a:bodyPr>
          <a:lstStyle/>
          <a:p>
            <a:r>
              <a:rPr lang="en-GB" sz="3600" dirty="0" smtClean="0"/>
              <a:t>Until 1988, </a:t>
            </a:r>
            <a:r>
              <a:rPr lang="en-GB" sz="3600" dirty="0"/>
              <a:t>all health related </a:t>
            </a:r>
            <a:r>
              <a:rPr lang="en-GB" sz="3600" dirty="0" smtClean="0"/>
              <a:t>research proposals </a:t>
            </a:r>
            <a:r>
              <a:rPr lang="en-GB" sz="3600" dirty="0"/>
              <a:t>reviewed and cleared by </a:t>
            </a:r>
            <a:r>
              <a:rPr lang="en-GB" sz="3600" dirty="0" smtClean="0"/>
              <a:t>NHSRC </a:t>
            </a:r>
            <a:r>
              <a:rPr lang="en-GB" sz="3600" dirty="0"/>
              <a:t>secretariat </a:t>
            </a:r>
            <a:r>
              <a:rPr lang="en-GB" sz="3600" dirty="0" smtClean="0"/>
              <a:t>NRCM</a:t>
            </a:r>
            <a:r>
              <a:rPr lang="en-GB" sz="3600" dirty="0"/>
              <a:t> </a:t>
            </a:r>
            <a:r>
              <a:rPr lang="en-GB" sz="3600" dirty="0" smtClean="0"/>
              <a:t>now NCST. </a:t>
            </a:r>
          </a:p>
          <a:p>
            <a:pPr>
              <a:buNone/>
            </a:pPr>
            <a:endParaRPr lang="en-GB" sz="3600" dirty="0" smtClean="0"/>
          </a:p>
          <a:p>
            <a:r>
              <a:rPr lang="en-GB" sz="3600" dirty="0" smtClean="0"/>
              <a:t>For speedy approval of research proposals, NRCM decentralized this function to </a:t>
            </a:r>
            <a:r>
              <a:rPr lang="en-GB" sz="3600" dirty="0" err="1" smtClean="0"/>
              <a:t>sectoral</a:t>
            </a:r>
            <a:r>
              <a:rPr lang="en-GB" sz="3600" dirty="0" smtClean="0"/>
              <a:t> institutions. </a:t>
            </a:r>
          </a:p>
          <a:p>
            <a:pPr>
              <a:buNone/>
            </a:pPr>
            <a:endParaRPr lang="en-GB" sz="3600" dirty="0" smtClean="0"/>
          </a:p>
          <a:p>
            <a:endParaRPr lang="en-GB"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5.3 Review of Studies of National Interest</a:t>
            </a:r>
            <a:endParaRPr lang="en-GB" dirty="0"/>
          </a:p>
        </p:txBody>
      </p:sp>
      <p:sp>
        <p:nvSpPr>
          <p:cNvPr id="3" name="Content Placeholder 2"/>
          <p:cNvSpPr>
            <a:spLocks noGrp="1"/>
          </p:cNvSpPr>
          <p:nvPr>
            <p:ph idx="1"/>
          </p:nvPr>
        </p:nvSpPr>
        <p:spPr/>
        <p:txBody>
          <a:bodyPr/>
          <a:lstStyle/>
          <a:p>
            <a:r>
              <a:rPr lang="en-GB" dirty="0" smtClean="0"/>
              <a:t>The project may be carried out in any geographical location as the committee sees fit.</a:t>
            </a:r>
          </a:p>
          <a:p>
            <a:pPr>
              <a:buNone/>
            </a:pPr>
            <a:endParaRPr lang="en-GB" dirty="0" smtClean="0"/>
          </a:p>
          <a:p>
            <a:r>
              <a:rPr lang="en-GB" dirty="0" smtClean="0"/>
              <a:t>This ad hoc committee shall include a representative each from NHSRC, MOH, NCST and COMREC.</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132856"/>
            <a:ext cx="8229600" cy="2448272"/>
          </a:xfrm>
        </p:spPr>
        <p:txBody>
          <a:bodyPr>
            <a:normAutofit/>
          </a:bodyPr>
          <a:lstStyle/>
          <a:p>
            <a:r>
              <a:rPr lang="en-GB" b="1" dirty="0" smtClean="0"/>
              <a:t>5.4 Committee’s Actions Following Study Review</a:t>
            </a:r>
            <a:br>
              <a:rPr lang="en-GB" b="1" dirty="0" smtClean="0"/>
            </a:br>
            <a:endParaRPr lang="en-GB"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5.4.1 Approval of research</a:t>
            </a:r>
            <a:endParaRPr lang="en-GB" dirty="0"/>
          </a:p>
        </p:txBody>
      </p:sp>
      <p:sp>
        <p:nvSpPr>
          <p:cNvPr id="3" name="Content Placeholder 2"/>
          <p:cNvSpPr>
            <a:spLocks noGrp="1"/>
          </p:cNvSpPr>
          <p:nvPr>
            <p:ph idx="1"/>
          </p:nvPr>
        </p:nvSpPr>
        <p:spPr/>
        <p:txBody>
          <a:bodyPr/>
          <a:lstStyle/>
          <a:p>
            <a:r>
              <a:rPr lang="en-GB" dirty="0" smtClean="0"/>
              <a:t>In the case of an approval with no changes, the chairperson shall inform the investigator in writing within 7 days.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5.4.2 Stipulated minor changes</a:t>
            </a:r>
            <a:endParaRPr lang="en-GB" dirty="0"/>
          </a:p>
        </p:txBody>
      </p:sp>
      <p:sp>
        <p:nvSpPr>
          <p:cNvPr id="3" name="Content Placeholder 2"/>
          <p:cNvSpPr>
            <a:spLocks noGrp="1"/>
          </p:cNvSpPr>
          <p:nvPr>
            <p:ph idx="1"/>
          </p:nvPr>
        </p:nvSpPr>
        <p:spPr/>
        <p:txBody>
          <a:bodyPr>
            <a:normAutofit/>
          </a:bodyPr>
          <a:lstStyle/>
          <a:p>
            <a:r>
              <a:rPr lang="en-GB" dirty="0" smtClean="0"/>
              <a:t>The committee determines that a study may be approved with stipulated minor changes/clarifications. </a:t>
            </a:r>
          </a:p>
          <a:p>
            <a:pPr>
              <a:buNone/>
            </a:pPr>
            <a:endParaRPr lang="en-GB" dirty="0" smtClean="0"/>
          </a:p>
          <a:p>
            <a:r>
              <a:rPr lang="en-GB" dirty="0" smtClean="0"/>
              <a:t>Such studies shall also qualify for expedited review if such minor changes/clarifications are addressed.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5.4.2 Stipulated minor changes</a:t>
            </a:r>
            <a:endParaRPr lang="en-GB" dirty="0"/>
          </a:p>
        </p:txBody>
      </p:sp>
      <p:sp>
        <p:nvSpPr>
          <p:cNvPr id="3" name="Content Placeholder 2"/>
          <p:cNvSpPr>
            <a:spLocks noGrp="1"/>
          </p:cNvSpPr>
          <p:nvPr>
            <p:ph idx="1"/>
          </p:nvPr>
        </p:nvSpPr>
        <p:spPr/>
        <p:txBody>
          <a:bodyPr/>
          <a:lstStyle/>
          <a:p>
            <a:r>
              <a:rPr lang="en-GB" dirty="0" smtClean="0"/>
              <a:t>Minor changes/clarifications are those that do not involve potential for increased risk or decreased benefit to the human subjects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5.4.3 Deferral</a:t>
            </a:r>
            <a:endParaRPr lang="en-GB" dirty="0"/>
          </a:p>
        </p:txBody>
      </p:sp>
      <p:sp>
        <p:nvSpPr>
          <p:cNvPr id="3" name="Content Placeholder 2"/>
          <p:cNvSpPr>
            <a:spLocks noGrp="1"/>
          </p:cNvSpPr>
          <p:nvPr>
            <p:ph idx="1"/>
          </p:nvPr>
        </p:nvSpPr>
        <p:spPr/>
        <p:txBody>
          <a:bodyPr/>
          <a:lstStyle/>
          <a:p>
            <a:r>
              <a:rPr lang="en-GB" dirty="0" smtClean="0"/>
              <a:t>If the committee determines that substantive changes/clarifications must be made before approval may be granted, the study shall be deferred for a full committee meeting.</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5.4.4 Not approved</a:t>
            </a:r>
            <a:endParaRPr lang="en-GB" dirty="0"/>
          </a:p>
        </p:txBody>
      </p:sp>
      <p:sp>
        <p:nvSpPr>
          <p:cNvPr id="3" name="Content Placeholder 2"/>
          <p:cNvSpPr>
            <a:spLocks noGrp="1"/>
          </p:cNvSpPr>
          <p:nvPr>
            <p:ph idx="1"/>
          </p:nvPr>
        </p:nvSpPr>
        <p:spPr/>
        <p:txBody>
          <a:bodyPr/>
          <a:lstStyle/>
          <a:p>
            <a:r>
              <a:rPr lang="en-GB" dirty="0" smtClean="0"/>
              <a:t>If a proposal requires major changes not likely to be feasible without a complete redo of the proposal by the investigator, </a:t>
            </a:r>
          </a:p>
          <a:p>
            <a:pPr>
              <a:buNone/>
            </a:pPr>
            <a:endParaRPr lang="en-GB" dirty="0" smtClean="0"/>
          </a:p>
          <a:p>
            <a:r>
              <a:rPr lang="en-GB" dirty="0" smtClean="0"/>
              <a:t>the study will not be approved and reasons will be communicated to the investigator.</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5.5 Committee’s mechanism of review</a:t>
            </a:r>
            <a:endParaRPr lang="en-GB" dirty="0"/>
          </a:p>
        </p:txBody>
      </p:sp>
      <p:sp>
        <p:nvSpPr>
          <p:cNvPr id="3" name="Content Placeholder 2"/>
          <p:cNvSpPr>
            <a:spLocks noGrp="1"/>
          </p:cNvSpPr>
          <p:nvPr>
            <p:ph idx="1"/>
          </p:nvPr>
        </p:nvSpPr>
        <p:spPr/>
        <p:txBody>
          <a:bodyPr/>
          <a:lstStyle/>
          <a:p>
            <a:r>
              <a:rPr lang="en-GB" dirty="0" smtClean="0"/>
              <a:t>For each proposal, there are three lead reviewers assigned by the chairperson as primary, secondary and third reviewer.</a:t>
            </a:r>
          </a:p>
          <a:p>
            <a:pPr>
              <a:buNone/>
            </a:pPr>
            <a:endParaRPr lang="en-GB" dirty="0" smtClean="0"/>
          </a:p>
          <a:p>
            <a:r>
              <a:rPr lang="en-GB" dirty="0" smtClean="0"/>
              <a:t>Assigned reviewers are according to their field of expertise.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5.6 Completion of the study</a:t>
            </a:r>
            <a:endParaRPr lang="en-GB" dirty="0"/>
          </a:p>
        </p:txBody>
      </p:sp>
      <p:sp>
        <p:nvSpPr>
          <p:cNvPr id="3" name="Content Placeholder 2"/>
          <p:cNvSpPr>
            <a:spLocks noGrp="1"/>
          </p:cNvSpPr>
          <p:nvPr>
            <p:ph idx="1"/>
          </p:nvPr>
        </p:nvSpPr>
        <p:spPr/>
        <p:txBody>
          <a:bodyPr/>
          <a:lstStyle/>
          <a:p>
            <a:r>
              <a:rPr lang="en-GB" dirty="0" smtClean="0"/>
              <a:t>The investigator submits a written notice of completion of the study accompanied by at least 3 copies of the final technical report.</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5.7 Suspension and/ or Termination of Study</a:t>
            </a:r>
            <a:endParaRPr lang="en-GB" dirty="0"/>
          </a:p>
        </p:txBody>
      </p:sp>
      <p:sp>
        <p:nvSpPr>
          <p:cNvPr id="3" name="Content Placeholder 2"/>
          <p:cNvSpPr>
            <a:spLocks noGrp="1"/>
          </p:cNvSpPr>
          <p:nvPr>
            <p:ph idx="1"/>
          </p:nvPr>
        </p:nvSpPr>
        <p:spPr/>
        <p:txBody>
          <a:bodyPr>
            <a:normAutofit/>
          </a:bodyPr>
          <a:lstStyle/>
          <a:p>
            <a:r>
              <a:rPr lang="en-GB" dirty="0" smtClean="0"/>
              <a:t>The chairperson or the convened committee may suspend a study at any time if it is determined that the study requires further review or evaluation. </a:t>
            </a:r>
          </a:p>
          <a:p>
            <a:pPr>
              <a:buNone/>
            </a:pPr>
            <a:endParaRPr lang="en-GB" dirty="0" smtClean="0"/>
          </a:p>
          <a:p>
            <a:r>
              <a:rPr lang="en-GB" dirty="0" smtClean="0"/>
              <a:t>This determination may be made in the event of adverse event, non-compliance or other danger to human subjects.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Introduction</a:t>
            </a:r>
            <a:endParaRPr lang="en-GB" dirty="0"/>
          </a:p>
        </p:txBody>
      </p:sp>
      <p:sp>
        <p:nvSpPr>
          <p:cNvPr id="3" name="Content Placeholder 2"/>
          <p:cNvSpPr>
            <a:spLocks noGrp="1"/>
          </p:cNvSpPr>
          <p:nvPr>
            <p:ph idx="1"/>
          </p:nvPr>
        </p:nvSpPr>
        <p:spPr/>
        <p:txBody>
          <a:bodyPr>
            <a:normAutofit/>
          </a:bodyPr>
          <a:lstStyle/>
          <a:p>
            <a:r>
              <a:rPr lang="en-GB" sz="4000" dirty="0" smtClean="0"/>
              <a:t>In 1988, MOH established RU - mandate promote &amp; co-ordinate health research in Malawi. </a:t>
            </a:r>
          </a:p>
          <a:p>
            <a:pPr>
              <a:buNone/>
            </a:pPr>
            <a:endParaRPr lang="en-GB" sz="4000" dirty="0" smtClean="0"/>
          </a:p>
          <a:p>
            <a:r>
              <a:rPr lang="en-GB" sz="4000" dirty="0" smtClean="0"/>
              <a:t>In 1993, the NHSRC secretariat was transferred to the MOH-RU.</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5.7 Suspension and/ or Termination of Study</a:t>
            </a:r>
            <a:endParaRPr lang="en-GB" dirty="0"/>
          </a:p>
        </p:txBody>
      </p:sp>
      <p:sp>
        <p:nvSpPr>
          <p:cNvPr id="3" name="Content Placeholder 2"/>
          <p:cNvSpPr>
            <a:spLocks noGrp="1"/>
          </p:cNvSpPr>
          <p:nvPr>
            <p:ph idx="1"/>
          </p:nvPr>
        </p:nvSpPr>
        <p:spPr>
          <a:xfrm>
            <a:off x="457200" y="1600200"/>
            <a:ext cx="8229600" cy="4925144"/>
          </a:xfrm>
        </p:spPr>
        <p:txBody>
          <a:bodyPr>
            <a:normAutofit/>
          </a:bodyPr>
          <a:lstStyle/>
          <a:p>
            <a:r>
              <a:rPr lang="en-GB" dirty="0" smtClean="0"/>
              <a:t>The study will be reviewed at the next convened meeting to determine if it requires changes. </a:t>
            </a:r>
          </a:p>
          <a:p>
            <a:pPr>
              <a:buNone/>
            </a:pPr>
            <a:endParaRPr lang="en-GB" dirty="0" smtClean="0"/>
          </a:p>
          <a:p>
            <a:r>
              <a:rPr lang="en-GB" dirty="0" smtClean="0"/>
              <a:t>The committee notifies the PI and the sponsor of the research in writing specifying reasons for suspension or termination with a copy to the NCSTM. </a:t>
            </a:r>
          </a:p>
          <a:p>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5.7 Suspension and/ or Termination of Study</a:t>
            </a:r>
            <a:endParaRPr lang="en-GB" dirty="0"/>
          </a:p>
        </p:txBody>
      </p:sp>
      <p:sp>
        <p:nvSpPr>
          <p:cNvPr id="3" name="Content Placeholder 2"/>
          <p:cNvSpPr>
            <a:spLocks noGrp="1"/>
          </p:cNvSpPr>
          <p:nvPr>
            <p:ph idx="1"/>
          </p:nvPr>
        </p:nvSpPr>
        <p:spPr/>
        <p:txBody>
          <a:bodyPr>
            <a:normAutofit lnSpcReduction="10000"/>
          </a:bodyPr>
          <a:lstStyle/>
          <a:p>
            <a:r>
              <a:rPr lang="en-GB" dirty="0" smtClean="0"/>
              <a:t>The NCSTM is informed of all the suspended or terminated studies with detailed reasons for such a decision. </a:t>
            </a:r>
          </a:p>
          <a:p>
            <a:pPr>
              <a:buNone/>
            </a:pPr>
            <a:endParaRPr lang="en-GB" dirty="0" smtClean="0"/>
          </a:p>
          <a:p>
            <a:r>
              <a:rPr lang="en-GB" dirty="0" smtClean="0"/>
              <a:t>In the event of documented serious adverse events and any unanticipated problems as documented by the researcher, the committee terminates the study and order the investigator to follow up study subjects.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5.7 Suspension and/ or Termination of Study</a:t>
            </a:r>
            <a:endParaRPr lang="en-GB" dirty="0"/>
          </a:p>
        </p:txBody>
      </p:sp>
      <p:sp>
        <p:nvSpPr>
          <p:cNvPr id="3" name="Content Placeholder 2"/>
          <p:cNvSpPr>
            <a:spLocks noGrp="1"/>
          </p:cNvSpPr>
          <p:nvPr>
            <p:ph idx="1"/>
          </p:nvPr>
        </p:nvSpPr>
        <p:spPr/>
        <p:txBody>
          <a:bodyPr/>
          <a:lstStyle/>
          <a:p>
            <a:r>
              <a:rPr lang="en-GB" dirty="0" smtClean="0"/>
              <a:t>In the case of any officially reported and un officially reported non-compliance, protocol violation or deviation by the researcher, </a:t>
            </a:r>
          </a:p>
          <a:p>
            <a:pPr>
              <a:buNone/>
            </a:pPr>
            <a:endParaRPr lang="en-GB" dirty="0" smtClean="0"/>
          </a:p>
          <a:p>
            <a:r>
              <a:rPr lang="en-GB" dirty="0" smtClean="0"/>
              <a:t>the committee suspend the study to ensure safety of the study subjects and carry out an investigation.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5.7 Suspension and/ or Termination of Study</a:t>
            </a:r>
            <a:endParaRPr lang="en-GB" dirty="0"/>
          </a:p>
        </p:txBody>
      </p:sp>
      <p:sp>
        <p:nvSpPr>
          <p:cNvPr id="3" name="Content Placeholder 2"/>
          <p:cNvSpPr>
            <a:spLocks noGrp="1"/>
          </p:cNvSpPr>
          <p:nvPr>
            <p:ph idx="1"/>
          </p:nvPr>
        </p:nvSpPr>
        <p:spPr/>
        <p:txBody>
          <a:bodyPr/>
          <a:lstStyle/>
          <a:p>
            <a:r>
              <a:rPr lang="en-GB" dirty="0" smtClean="0"/>
              <a:t>Upon investigation of the problem prompting the suspension of the study, </a:t>
            </a:r>
          </a:p>
          <a:p>
            <a:pPr>
              <a:buNone/>
            </a:pPr>
            <a:endParaRPr lang="en-GB" dirty="0" smtClean="0"/>
          </a:p>
          <a:p>
            <a:r>
              <a:rPr lang="en-GB" dirty="0" smtClean="0"/>
              <a:t>the convened committee terminate the study if convinced beyond any reasonable doubt that there was noncompliance, deviation or violation of the protocol</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5.7 Suspension and/ or Termination of Study</a:t>
            </a:r>
            <a:endParaRPr lang="en-GB" dirty="0"/>
          </a:p>
        </p:txBody>
      </p:sp>
      <p:sp>
        <p:nvSpPr>
          <p:cNvPr id="3" name="Content Placeholder 2"/>
          <p:cNvSpPr>
            <a:spLocks noGrp="1"/>
          </p:cNvSpPr>
          <p:nvPr>
            <p:ph idx="1"/>
          </p:nvPr>
        </p:nvSpPr>
        <p:spPr>
          <a:xfrm>
            <a:off x="467544" y="1628800"/>
            <a:ext cx="8229600" cy="4525963"/>
          </a:xfrm>
        </p:spPr>
        <p:txBody>
          <a:bodyPr>
            <a:normAutofit fontScale="92500" lnSpcReduction="20000"/>
          </a:bodyPr>
          <a:lstStyle/>
          <a:p>
            <a:r>
              <a:rPr lang="en-GB" dirty="0" smtClean="0"/>
              <a:t>Once the approval period for a given study has expired prior to the renewal of approval by committee, it is considered a lapsed study and all research related procedures must halt, except where doing so would jeopardize the welfare of the human subjects. </a:t>
            </a:r>
          </a:p>
          <a:p>
            <a:pPr>
              <a:buNone/>
            </a:pPr>
            <a:endParaRPr lang="en-GB" dirty="0" smtClean="0"/>
          </a:p>
          <a:p>
            <a:r>
              <a:rPr lang="en-GB" dirty="0" smtClean="0"/>
              <a:t>If the investigator fails to submit the materials for continuing review within one month following the expiration date, then the lapsed study will be classified as inactive.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5.7 Suspension and/ or Termination of Study</a:t>
            </a:r>
            <a:endParaRPr lang="en-GB" dirty="0"/>
          </a:p>
        </p:txBody>
      </p:sp>
      <p:sp>
        <p:nvSpPr>
          <p:cNvPr id="3" name="Content Placeholder 2"/>
          <p:cNvSpPr>
            <a:spLocks noGrp="1"/>
          </p:cNvSpPr>
          <p:nvPr>
            <p:ph idx="1"/>
          </p:nvPr>
        </p:nvSpPr>
        <p:spPr/>
        <p:txBody>
          <a:bodyPr/>
          <a:lstStyle/>
          <a:p>
            <a:r>
              <a:rPr lang="en-GB" dirty="0" smtClean="0"/>
              <a:t>If the investigator submits the materials for continuing review within one month following the expiration date, committee conducts continuing review and reactivate the protocol.</a:t>
            </a:r>
          </a:p>
          <a:p>
            <a:pPr>
              <a:buNone/>
            </a:pPr>
            <a:r>
              <a:rPr lang="en-GB" dirty="0" smtClean="0"/>
              <a:t> </a:t>
            </a:r>
          </a:p>
          <a:p>
            <a:r>
              <a:rPr lang="en-GB" dirty="0" smtClean="0"/>
              <a:t>This reactivation establishes a new approval period.</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smtClean="0"/>
              <a:t>5.7 Suspension and/ or Termination of Study</a:t>
            </a:r>
            <a:endParaRPr lang="en-GB" dirty="0"/>
          </a:p>
        </p:txBody>
      </p:sp>
      <p:sp>
        <p:nvSpPr>
          <p:cNvPr id="3" name="Content Placeholder 2"/>
          <p:cNvSpPr>
            <a:spLocks noGrp="1"/>
          </p:cNvSpPr>
          <p:nvPr>
            <p:ph idx="1"/>
          </p:nvPr>
        </p:nvSpPr>
        <p:spPr/>
        <p:txBody>
          <a:bodyPr/>
          <a:lstStyle/>
          <a:p>
            <a:r>
              <a:rPr lang="en-GB" dirty="0" smtClean="0"/>
              <a:t>If the investigator desires to continue a study that has lapsed for more than one month, then the investigator submits a new application for re-review by committee, </a:t>
            </a:r>
          </a:p>
          <a:p>
            <a:pPr>
              <a:buNone/>
            </a:pPr>
            <a:endParaRPr lang="en-GB" dirty="0" smtClean="0"/>
          </a:p>
          <a:p>
            <a:r>
              <a:rPr lang="en-GB" dirty="0" smtClean="0"/>
              <a:t>and waits for committee approval before resuming research under the protocol.</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5.8 Reporting of Adverse events</a:t>
            </a:r>
            <a:endParaRPr lang="en-GB" dirty="0"/>
          </a:p>
        </p:txBody>
      </p:sp>
      <p:sp>
        <p:nvSpPr>
          <p:cNvPr id="3" name="Content Placeholder 2"/>
          <p:cNvSpPr>
            <a:spLocks noGrp="1"/>
          </p:cNvSpPr>
          <p:nvPr>
            <p:ph idx="1"/>
          </p:nvPr>
        </p:nvSpPr>
        <p:spPr/>
        <p:txBody>
          <a:bodyPr>
            <a:normAutofit/>
          </a:bodyPr>
          <a:lstStyle/>
          <a:p>
            <a:r>
              <a:rPr lang="en-GB" dirty="0" smtClean="0"/>
              <a:t>Adverse event or adverse experience is an undesirable and unintended, though not necessarily un anticipated injury or physical or emotional consequence to a human subject. </a:t>
            </a:r>
          </a:p>
          <a:p>
            <a:r>
              <a:rPr lang="en-GB" dirty="0" smtClean="0"/>
              <a:t>Serious adverse events are those which are fatal or life threatening; result in significant or persistent disability; require or prolong hospitalization;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5.8 Reporting of Adverse events</a:t>
            </a:r>
            <a:endParaRPr lang="en-GB" dirty="0"/>
          </a:p>
        </p:txBody>
      </p:sp>
      <p:sp>
        <p:nvSpPr>
          <p:cNvPr id="3" name="Content Placeholder 2"/>
          <p:cNvSpPr>
            <a:spLocks noGrp="1"/>
          </p:cNvSpPr>
          <p:nvPr>
            <p:ph idx="1"/>
          </p:nvPr>
        </p:nvSpPr>
        <p:spPr/>
        <p:txBody>
          <a:bodyPr/>
          <a:lstStyle/>
          <a:p>
            <a:r>
              <a:rPr lang="en-GB" dirty="0" smtClean="0"/>
              <a:t>result in a congenital anomaly/birth defect, or in the opinion of the investigators represent other significant hazards or potentially serious harm to research subjects or others.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5.8 Reporting of Adverse events</a:t>
            </a:r>
            <a:endParaRPr lang="en-GB" dirty="0"/>
          </a:p>
        </p:txBody>
      </p:sp>
      <p:sp>
        <p:nvSpPr>
          <p:cNvPr id="3" name="Content Placeholder 2"/>
          <p:cNvSpPr>
            <a:spLocks noGrp="1"/>
          </p:cNvSpPr>
          <p:nvPr>
            <p:ph idx="1"/>
          </p:nvPr>
        </p:nvSpPr>
        <p:spPr/>
        <p:txBody>
          <a:bodyPr>
            <a:normAutofit lnSpcReduction="10000"/>
          </a:bodyPr>
          <a:lstStyle/>
          <a:p>
            <a:r>
              <a:rPr lang="en-GB" dirty="0" smtClean="0"/>
              <a:t>Unexpected and unanticipated refers to adverse events or other problems in the research where the nature and/or severity are not consistent with the information already provided to the Ethics review committee.</a:t>
            </a:r>
          </a:p>
          <a:p>
            <a:endParaRPr lang="en-GB" dirty="0" smtClean="0"/>
          </a:p>
          <a:p>
            <a:r>
              <a:rPr lang="en-GB" dirty="0" smtClean="0"/>
              <a:t>The committee requires that the investigator should submit a written report for any occurrence of an adverse event.</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Introduction</a:t>
            </a:r>
            <a:endParaRPr lang="en-GB" dirty="0"/>
          </a:p>
        </p:txBody>
      </p:sp>
      <p:sp>
        <p:nvSpPr>
          <p:cNvPr id="3" name="Content Placeholder 2"/>
          <p:cNvSpPr>
            <a:spLocks noGrp="1"/>
          </p:cNvSpPr>
          <p:nvPr>
            <p:ph idx="1"/>
          </p:nvPr>
        </p:nvSpPr>
        <p:spPr/>
        <p:txBody>
          <a:bodyPr>
            <a:normAutofit/>
          </a:bodyPr>
          <a:lstStyle/>
          <a:p>
            <a:r>
              <a:rPr lang="en-GB" sz="3600" dirty="0" smtClean="0"/>
              <a:t>Government </a:t>
            </a:r>
            <a:r>
              <a:rPr lang="en-GB" sz="3600" dirty="0"/>
              <a:t>authorized the establishment of </a:t>
            </a:r>
            <a:r>
              <a:rPr lang="en-GB" sz="3600" dirty="0" smtClean="0"/>
              <a:t>the COMREC as </a:t>
            </a:r>
            <a:r>
              <a:rPr lang="en-GB" sz="3600" dirty="0"/>
              <a:t>a sister committee to NHSRC. </a:t>
            </a:r>
            <a:endParaRPr lang="en-GB" sz="3600" dirty="0" smtClean="0"/>
          </a:p>
          <a:p>
            <a:pPr>
              <a:buNone/>
            </a:pPr>
            <a:endParaRPr lang="en-GB" sz="3600" dirty="0" smtClean="0"/>
          </a:p>
          <a:p>
            <a:r>
              <a:rPr lang="en-GB" sz="3600" dirty="0" smtClean="0"/>
              <a:t>COMREC  for faculty members and students of the COM, KCN and their collaborators or affiliated institutions,</a:t>
            </a:r>
          </a:p>
          <a:p>
            <a:pPr>
              <a:buNone/>
            </a:pPr>
            <a:endParaRPr lang="en-GB" dirty="0" smtClean="0"/>
          </a:p>
          <a:p>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5.8 Reporting of Adverse events</a:t>
            </a:r>
            <a:endParaRPr lang="en-GB" dirty="0"/>
          </a:p>
        </p:txBody>
      </p:sp>
      <p:sp>
        <p:nvSpPr>
          <p:cNvPr id="3" name="Content Placeholder 2"/>
          <p:cNvSpPr>
            <a:spLocks noGrp="1"/>
          </p:cNvSpPr>
          <p:nvPr>
            <p:ph idx="1"/>
          </p:nvPr>
        </p:nvSpPr>
        <p:spPr/>
        <p:txBody>
          <a:bodyPr>
            <a:normAutofit/>
          </a:bodyPr>
          <a:lstStyle/>
          <a:p>
            <a:r>
              <a:rPr lang="en-GB" dirty="0" smtClean="0"/>
              <a:t>The report shall provide the following details:</a:t>
            </a:r>
          </a:p>
          <a:p>
            <a:pPr>
              <a:buNone/>
            </a:pPr>
            <a:endParaRPr lang="en-GB" dirty="0" smtClean="0"/>
          </a:p>
          <a:p>
            <a:r>
              <a:rPr lang="en-GB" dirty="0" smtClean="0"/>
              <a:t> Title of protocol; committee’s assigned reference number; name of investigator; local affiliating institution for studies originating from outside Malawi; subject identifier; date and site/place of event;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5.8 Reporting of Adverse events</a:t>
            </a:r>
            <a:endParaRPr lang="en-GB" dirty="0"/>
          </a:p>
        </p:txBody>
      </p:sp>
      <p:sp>
        <p:nvSpPr>
          <p:cNvPr id="3" name="Content Placeholder 2"/>
          <p:cNvSpPr>
            <a:spLocks noGrp="1"/>
          </p:cNvSpPr>
          <p:nvPr>
            <p:ph idx="1"/>
          </p:nvPr>
        </p:nvSpPr>
        <p:spPr/>
        <p:txBody>
          <a:bodyPr/>
          <a:lstStyle/>
          <a:p>
            <a:r>
              <a:rPr lang="en-GB" dirty="0" smtClean="0"/>
              <a:t>description of event (i.e. nature of injury, or other adverse occurrence, assessment of severity and assessment of relationship of the event to the study); action taken by the researcher; and signature of the principal investigator.</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94522"/>
          </a:xfrm>
        </p:spPr>
        <p:txBody>
          <a:bodyPr/>
          <a:lstStyle/>
          <a:p>
            <a:r>
              <a:rPr lang="en-GB" dirty="0" smtClean="0"/>
              <a:t>End of presentation</a:t>
            </a:r>
            <a:br>
              <a:rPr lang="en-GB" dirty="0" smtClean="0"/>
            </a:br>
            <a:r>
              <a:rPr lang="en-GB" dirty="0" smtClean="0"/>
              <a:t/>
            </a:r>
            <a:br>
              <a:rPr lang="en-GB" dirty="0" smtClean="0"/>
            </a:br>
            <a:r>
              <a:rPr lang="en-GB" dirty="0" smtClean="0"/>
              <a:t>Thank you for listening</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Introduction</a:t>
            </a:r>
            <a:endParaRPr lang="en-GB" dirty="0"/>
          </a:p>
        </p:txBody>
      </p:sp>
      <p:sp>
        <p:nvSpPr>
          <p:cNvPr id="3" name="Content Placeholder 2"/>
          <p:cNvSpPr>
            <a:spLocks noGrp="1"/>
          </p:cNvSpPr>
          <p:nvPr>
            <p:ph idx="1"/>
          </p:nvPr>
        </p:nvSpPr>
        <p:spPr/>
        <p:txBody>
          <a:bodyPr>
            <a:normAutofit/>
          </a:bodyPr>
          <a:lstStyle/>
          <a:p>
            <a:r>
              <a:rPr lang="en-GB" dirty="0" smtClean="0"/>
              <a:t>NHSRC &amp; COMREC are responsible to monitor &amp; evaluate research projects they approve.</a:t>
            </a:r>
          </a:p>
          <a:p>
            <a:pPr>
              <a:buNone/>
            </a:pPr>
            <a:r>
              <a:rPr lang="en-GB" dirty="0" smtClean="0"/>
              <a:t> </a:t>
            </a:r>
          </a:p>
          <a:p>
            <a:r>
              <a:rPr lang="en-GB" dirty="0" smtClean="0"/>
              <a:t>Both of these committees derive their authority from the NCST. </a:t>
            </a:r>
          </a:p>
          <a:p>
            <a:pPr>
              <a:buNone/>
            </a:pPr>
            <a:endParaRPr lang="en-GB" b="1" dirty="0" smtClean="0"/>
          </a:p>
          <a:p>
            <a:r>
              <a:rPr lang="en-GB" dirty="0" smtClean="0"/>
              <a:t>These </a:t>
            </a:r>
            <a:r>
              <a:rPr lang="en-GB" b="1" dirty="0" smtClean="0"/>
              <a:t>Committees </a:t>
            </a:r>
            <a:r>
              <a:rPr lang="en-GB" dirty="0" smtClean="0"/>
              <a:t>keep each other informed by means of cross representation.</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2.0 Purpose of NHSRC &amp; COMREC</a:t>
            </a:r>
            <a:endParaRPr lang="en-GB" dirty="0"/>
          </a:p>
        </p:txBody>
      </p:sp>
      <p:sp>
        <p:nvSpPr>
          <p:cNvPr id="3" name="Content Placeholder 2"/>
          <p:cNvSpPr>
            <a:spLocks noGrp="1"/>
          </p:cNvSpPr>
          <p:nvPr>
            <p:ph idx="1"/>
          </p:nvPr>
        </p:nvSpPr>
        <p:spPr>
          <a:xfrm>
            <a:off x="457200" y="1600200"/>
            <a:ext cx="8229600" cy="4853136"/>
          </a:xfrm>
        </p:spPr>
        <p:txBody>
          <a:bodyPr>
            <a:normAutofit/>
          </a:bodyPr>
          <a:lstStyle/>
          <a:p>
            <a:r>
              <a:rPr lang="en-GB" sz="3600" dirty="0" smtClean="0"/>
              <a:t>Ethically human subjects </a:t>
            </a:r>
            <a:r>
              <a:rPr lang="en-GB" sz="3600" dirty="0"/>
              <a:t>are partners and participants in health </a:t>
            </a:r>
            <a:r>
              <a:rPr lang="en-GB" sz="3600" dirty="0" smtClean="0"/>
              <a:t>research and such a </a:t>
            </a:r>
            <a:r>
              <a:rPr lang="en-GB" sz="3600" dirty="0"/>
              <a:t>research is a </a:t>
            </a:r>
            <a:r>
              <a:rPr lang="en-GB" sz="3600" dirty="0" smtClean="0"/>
              <a:t>privilege. </a:t>
            </a:r>
          </a:p>
          <a:p>
            <a:pPr>
              <a:buNone/>
            </a:pPr>
            <a:endParaRPr lang="en-GB" sz="3600" dirty="0" smtClean="0"/>
          </a:p>
          <a:p>
            <a:r>
              <a:rPr lang="en-GB" sz="3600" dirty="0" smtClean="0"/>
              <a:t>They serve </a:t>
            </a:r>
            <a:r>
              <a:rPr lang="en-GB" sz="3600" dirty="0"/>
              <a:t>purpose of </a:t>
            </a:r>
            <a:r>
              <a:rPr lang="en-GB" sz="3600" dirty="0" smtClean="0"/>
              <a:t>accelerating </a:t>
            </a:r>
            <a:r>
              <a:rPr lang="en-GB" sz="3600" dirty="0"/>
              <a:t>attainment of </a:t>
            </a:r>
            <a:r>
              <a:rPr lang="en-GB" sz="3600" dirty="0" smtClean="0"/>
              <a:t>high quality research  while protecting human subjects</a:t>
            </a:r>
            <a:r>
              <a:rPr lang="en-GB" sz="36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2.0 Purpose of NHSRC &amp; COMREC</a:t>
            </a:r>
            <a:endParaRPr lang="en-GB" dirty="0"/>
          </a:p>
        </p:txBody>
      </p:sp>
      <p:sp>
        <p:nvSpPr>
          <p:cNvPr id="3" name="Content Placeholder 2"/>
          <p:cNvSpPr>
            <a:spLocks noGrp="1"/>
          </p:cNvSpPr>
          <p:nvPr>
            <p:ph idx="1"/>
          </p:nvPr>
        </p:nvSpPr>
        <p:spPr/>
        <p:txBody>
          <a:bodyPr>
            <a:noAutofit/>
          </a:bodyPr>
          <a:lstStyle/>
          <a:p>
            <a:r>
              <a:rPr lang="en-GB" sz="3600" dirty="0" smtClean="0"/>
              <a:t>They </a:t>
            </a:r>
            <a:r>
              <a:rPr lang="en-GB" sz="3600" dirty="0"/>
              <a:t>ensure that review </a:t>
            </a:r>
            <a:r>
              <a:rPr lang="en-GB" sz="3600" dirty="0" smtClean="0"/>
              <a:t>of proposals </a:t>
            </a:r>
            <a:r>
              <a:rPr lang="en-GB" sz="3600" dirty="0"/>
              <a:t>is standardized </a:t>
            </a:r>
            <a:r>
              <a:rPr lang="en-GB" sz="3600" dirty="0" smtClean="0"/>
              <a:t>and </a:t>
            </a:r>
            <a:r>
              <a:rPr lang="en-GB" sz="3600" dirty="0"/>
              <a:t>promote the </a:t>
            </a:r>
            <a:r>
              <a:rPr lang="en-GB" sz="3600" dirty="0" smtClean="0"/>
              <a:t>co-ordination of research activities.</a:t>
            </a:r>
          </a:p>
          <a:p>
            <a:pPr>
              <a:buNone/>
            </a:pPr>
            <a:endParaRPr lang="en-GB" sz="3600" dirty="0" smtClean="0"/>
          </a:p>
          <a:p>
            <a:r>
              <a:rPr lang="en-GB" sz="3600" dirty="0" smtClean="0"/>
              <a:t>They provide researchers </a:t>
            </a:r>
            <a:r>
              <a:rPr lang="en-GB" sz="3600" dirty="0"/>
              <a:t>with information regarding recommended steps </a:t>
            </a:r>
            <a:r>
              <a:rPr lang="en-GB" sz="3600" dirty="0" smtClean="0"/>
              <a:t>for conducting </a:t>
            </a:r>
            <a:r>
              <a:rPr lang="en-GB" sz="3600" dirty="0"/>
              <a:t>health research in </a:t>
            </a:r>
            <a:r>
              <a:rPr lang="en-GB" sz="3600" dirty="0" smtClean="0"/>
              <a:t>Malawi.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00808"/>
            <a:ext cx="8229600" cy="3528392"/>
          </a:xfrm>
        </p:spPr>
        <p:txBody>
          <a:bodyPr/>
          <a:lstStyle/>
          <a:p>
            <a:r>
              <a:rPr lang="en-GB" b="1" dirty="0"/>
              <a:t>3.0 Functions, Organization and Administration of the</a:t>
            </a:r>
            <a:br>
              <a:rPr lang="en-GB" b="1" dirty="0"/>
            </a:br>
            <a:r>
              <a:rPr lang="en-GB" b="1" dirty="0"/>
              <a:t>NHSRC</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3.1 Functions </a:t>
            </a:r>
            <a:r>
              <a:rPr lang="en-GB" b="1" dirty="0" smtClean="0"/>
              <a:t>of NHSRC &amp; COMREC</a:t>
            </a:r>
            <a:endParaRPr lang="en-GB" dirty="0"/>
          </a:p>
        </p:txBody>
      </p:sp>
      <p:sp>
        <p:nvSpPr>
          <p:cNvPr id="3" name="Content Placeholder 2"/>
          <p:cNvSpPr>
            <a:spLocks noGrp="1"/>
          </p:cNvSpPr>
          <p:nvPr>
            <p:ph idx="1"/>
          </p:nvPr>
        </p:nvSpPr>
        <p:spPr/>
        <p:txBody>
          <a:bodyPr>
            <a:normAutofit/>
          </a:bodyPr>
          <a:lstStyle/>
          <a:p>
            <a:pPr marL="571500" indent="-571500">
              <a:buAutoNum type="romanLcPeriod"/>
            </a:pPr>
            <a:r>
              <a:rPr lang="en-GB" sz="3600" dirty="0" smtClean="0"/>
              <a:t>Advise Govt on </a:t>
            </a:r>
            <a:r>
              <a:rPr lang="en-GB" sz="3600" dirty="0"/>
              <a:t>scientific and ethical aspects of </a:t>
            </a:r>
            <a:r>
              <a:rPr lang="en-GB" sz="3600" dirty="0" smtClean="0"/>
              <a:t>health sciences research.</a:t>
            </a:r>
          </a:p>
          <a:p>
            <a:pPr marL="571500" indent="-571500">
              <a:buNone/>
            </a:pPr>
            <a:endParaRPr lang="en-GB" sz="3600" dirty="0" smtClean="0"/>
          </a:p>
          <a:p>
            <a:pPr marL="857250" indent="-857250">
              <a:buFont typeface="+mj-lt"/>
              <a:buAutoNum type="romanLcPeriod" startAt="2"/>
            </a:pPr>
            <a:r>
              <a:rPr lang="en-GB" sz="3600" dirty="0" smtClean="0"/>
              <a:t>Foster the rights and welfare of human      subjects.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3.1 Functions of NHSRC &amp; COMREC</a:t>
            </a:r>
            <a:endParaRPr lang="en-GB" dirty="0"/>
          </a:p>
        </p:txBody>
      </p:sp>
      <p:sp>
        <p:nvSpPr>
          <p:cNvPr id="3" name="Content Placeholder 2"/>
          <p:cNvSpPr>
            <a:spLocks noGrp="1"/>
          </p:cNvSpPr>
          <p:nvPr>
            <p:ph idx="1"/>
          </p:nvPr>
        </p:nvSpPr>
        <p:spPr/>
        <p:txBody>
          <a:bodyPr>
            <a:normAutofit/>
          </a:bodyPr>
          <a:lstStyle/>
          <a:p>
            <a:pPr marL="571500" indent="-571500">
              <a:buFont typeface="+mj-lt"/>
              <a:buAutoNum type="romanLcPeriod" startAt="3"/>
            </a:pPr>
            <a:r>
              <a:rPr lang="en-GB" sz="3600" dirty="0" smtClean="0"/>
              <a:t>Review health science </a:t>
            </a:r>
            <a:r>
              <a:rPr lang="en-GB" sz="3600" dirty="0"/>
              <a:t>research </a:t>
            </a:r>
            <a:r>
              <a:rPr lang="en-GB" sz="3600" dirty="0" smtClean="0"/>
              <a:t>proposals </a:t>
            </a:r>
            <a:r>
              <a:rPr lang="en-GB" sz="3600" dirty="0"/>
              <a:t>from prospective researchers </a:t>
            </a:r>
            <a:r>
              <a:rPr lang="en-GB" sz="3600" dirty="0" smtClean="0"/>
              <a:t>whatever their </a:t>
            </a:r>
            <a:r>
              <a:rPr lang="en-GB" sz="3600" dirty="0"/>
              <a:t>discipline. </a:t>
            </a:r>
            <a:endParaRPr lang="en-GB" sz="3600" dirty="0" smtClean="0"/>
          </a:p>
          <a:p>
            <a:pPr marL="571500" indent="-571500">
              <a:buNone/>
            </a:pPr>
            <a:endParaRPr lang="en-GB" sz="3600" dirty="0" smtClean="0"/>
          </a:p>
          <a:p>
            <a:pPr marL="571500" indent="-571500">
              <a:buFont typeface="+mj-lt"/>
              <a:buAutoNum type="romanLcPeriod" startAt="4"/>
            </a:pPr>
            <a:r>
              <a:rPr lang="en-GB" sz="3600" dirty="0" smtClean="0"/>
              <a:t>Offer guidance in relation to each research proposal e.g. expertise, lab, both inside &amp; outside country.</a:t>
            </a:r>
          </a:p>
          <a:p>
            <a:pPr marL="571500" indent="-571500">
              <a:buFont typeface="+mj-lt"/>
              <a:buAutoNum type="romanLcPeriod" startAt="4"/>
            </a:pPr>
            <a:endParaRPr lang="en-GB" dirty="0" smtClean="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CLINICAL </a:t>
            </a:r>
            <a:r>
              <a:rPr lang="en-GB" dirty="0" smtClean="0"/>
              <a:t>OFFICERS </a:t>
            </a:r>
            <a:r>
              <a:rPr lang="en-GB" dirty="0" smtClean="0"/>
              <a:t>IN MALAWI</a:t>
            </a:r>
            <a:br>
              <a:rPr lang="en-GB" dirty="0" smtClean="0"/>
            </a:br>
            <a:r>
              <a:rPr lang="en-GB" dirty="0" smtClean="0"/>
              <a:t>“Pride of the Nation”</a:t>
            </a:r>
            <a:endParaRPr lang="en-GB" dirty="0"/>
          </a:p>
        </p:txBody>
      </p:sp>
      <p:sp>
        <p:nvSpPr>
          <p:cNvPr id="3" name="Subtitle 2"/>
          <p:cNvSpPr>
            <a:spLocks noGrp="1"/>
          </p:cNvSpPr>
          <p:nvPr>
            <p:ph type="subTitle" idx="1"/>
          </p:nvPr>
        </p:nvSpPr>
        <p:spPr/>
        <p:txBody>
          <a:bodyPr/>
          <a:lstStyle/>
          <a:p>
            <a:r>
              <a:rPr lang="en-GB" dirty="0" smtClean="0"/>
              <a:t>Martias Joshua MB, BS </a:t>
            </a:r>
            <a:r>
              <a:rPr lang="en-GB" dirty="0" smtClean="0"/>
              <a:t>MPH</a:t>
            </a:r>
          </a:p>
          <a:p>
            <a:r>
              <a:rPr lang="en-GB" dirty="0" smtClean="0"/>
              <a:t>Hospital Director</a:t>
            </a:r>
          </a:p>
          <a:p>
            <a:r>
              <a:rPr lang="en-GB" dirty="0" smtClean="0"/>
              <a:t>Zomba Central Hospital</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3.1 Functions of NHSRC &amp; COMREC</a:t>
            </a:r>
            <a:endParaRPr lang="en-GB" dirty="0"/>
          </a:p>
        </p:txBody>
      </p:sp>
      <p:sp>
        <p:nvSpPr>
          <p:cNvPr id="3" name="Content Placeholder 2"/>
          <p:cNvSpPr>
            <a:spLocks noGrp="1"/>
          </p:cNvSpPr>
          <p:nvPr>
            <p:ph idx="1"/>
          </p:nvPr>
        </p:nvSpPr>
        <p:spPr/>
        <p:txBody>
          <a:bodyPr>
            <a:normAutofit/>
          </a:bodyPr>
          <a:lstStyle/>
          <a:p>
            <a:pPr marL="571500" indent="-571500">
              <a:buFont typeface="+mj-lt"/>
              <a:buAutoNum type="romanLcPeriod" startAt="5"/>
            </a:pPr>
            <a:r>
              <a:rPr lang="en-GB" dirty="0" smtClean="0"/>
              <a:t>Review </a:t>
            </a:r>
            <a:r>
              <a:rPr lang="en-GB" dirty="0"/>
              <a:t>and clear for publication all materials </a:t>
            </a:r>
            <a:r>
              <a:rPr lang="en-GB" dirty="0" smtClean="0"/>
              <a:t>originated from </a:t>
            </a:r>
            <a:r>
              <a:rPr lang="en-GB" dirty="0"/>
              <a:t>studies approved by </a:t>
            </a:r>
            <a:r>
              <a:rPr lang="en-GB" dirty="0" smtClean="0"/>
              <a:t>NHSRC &amp; COMREC.</a:t>
            </a:r>
          </a:p>
          <a:p>
            <a:pPr marL="571500" indent="-571500">
              <a:buNone/>
            </a:pPr>
            <a:endParaRPr lang="en-GB" dirty="0" smtClean="0"/>
          </a:p>
          <a:p>
            <a:pPr marL="571500" indent="-571500">
              <a:buFont typeface="+mj-lt"/>
              <a:buAutoNum type="romanLcPeriod" startAt="6"/>
            </a:pPr>
            <a:r>
              <a:rPr lang="en-GB" dirty="0" smtClean="0"/>
              <a:t>Encourage and recommend to Govt on contacts among research scientists of varying capabilities for capacity building.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3.1 Functions of NHSRC &amp; COMREC</a:t>
            </a:r>
            <a:endParaRPr lang="en-GB" dirty="0"/>
          </a:p>
        </p:txBody>
      </p:sp>
      <p:sp>
        <p:nvSpPr>
          <p:cNvPr id="3" name="Content Placeholder 2"/>
          <p:cNvSpPr>
            <a:spLocks noGrp="1"/>
          </p:cNvSpPr>
          <p:nvPr>
            <p:ph idx="1"/>
          </p:nvPr>
        </p:nvSpPr>
        <p:spPr>
          <a:xfrm>
            <a:off x="457200" y="1600200"/>
            <a:ext cx="8229600" cy="4997152"/>
          </a:xfrm>
        </p:spPr>
        <p:txBody>
          <a:bodyPr>
            <a:normAutofit lnSpcReduction="10000"/>
          </a:bodyPr>
          <a:lstStyle/>
          <a:p>
            <a:pPr marL="571500" indent="-571500">
              <a:buFont typeface="+mj-lt"/>
              <a:buAutoNum type="romanLcPeriod" startAt="7"/>
            </a:pPr>
            <a:r>
              <a:rPr lang="en-GB" dirty="0" smtClean="0"/>
              <a:t>Enhance </a:t>
            </a:r>
            <a:r>
              <a:rPr lang="en-GB" dirty="0"/>
              <a:t>capacity building and promote health </a:t>
            </a:r>
            <a:r>
              <a:rPr lang="en-GB" dirty="0" smtClean="0"/>
              <a:t>research especially </a:t>
            </a:r>
            <a:r>
              <a:rPr lang="en-GB" dirty="0"/>
              <a:t>among local </a:t>
            </a:r>
            <a:r>
              <a:rPr lang="en-GB" dirty="0" smtClean="0"/>
              <a:t>professionals.</a:t>
            </a:r>
          </a:p>
          <a:p>
            <a:pPr marL="571500" indent="-571500">
              <a:buNone/>
            </a:pPr>
            <a:endParaRPr lang="en-GB" dirty="0" smtClean="0"/>
          </a:p>
          <a:p>
            <a:pPr marL="571500" indent="-571500">
              <a:buFont typeface="+mj-lt"/>
              <a:buAutoNum type="romanLcPeriod" startAt="8"/>
            </a:pPr>
            <a:r>
              <a:rPr lang="fr-FR" dirty="0" smtClean="0"/>
              <a:t>Ensure </a:t>
            </a:r>
            <a:r>
              <a:rPr lang="fr-FR" dirty="0"/>
              <a:t>proper collection, acquisition, </a:t>
            </a:r>
            <a:r>
              <a:rPr lang="fr-FR" dirty="0" smtClean="0"/>
              <a:t>dissémination, use, </a:t>
            </a:r>
            <a:r>
              <a:rPr lang="en-GB" dirty="0" smtClean="0"/>
              <a:t>storage </a:t>
            </a:r>
            <a:r>
              <a:rPr lang="en-GB" dirty="0"/>
              <a:t>and management of research </a:t>
            </a:r>
            <a:r>
              <a:rPr lang="en-GB" dirty="0" smtClean="0"/>
              <a:t>information.</a:t>
            </a:r>
          </a:p>
          <a:p>
            <a:pPr marL="571500" indent="-571500">
              <a:buNone/>
            </a:pPr>
            <a:endParaRPr lang="en-GB" dirty="0" smtClean="0"/>
          </a:p>
          <a:p>
            <a:pPr marL="571500" indent="-571500">
              <a:buFont typeface="+mj-lt"/>
              <a:buAutoNum type="romanLcPeriod" startAt="8"/>
            </a:pPr>
            <a:r>
              <a:rPr lang="en-GB" dirty="0" smtClean="0"/>
              <a:t>Perform </a:t>
            </a:r>
            <a:r>
              <a:rPr lang="en-GB" dirty="0"/>
              <a:t>any function related to the protection of </a:t>
            </a:r>
            <a:r>
              <a:rPr lang="en-GB" dirty="0" smtClean="0"/>
              <a:t>health research </a:t>
            </a:r>
            <a:r>
              <a:rPr lang="en-GB" dirty="0"/>
              <a:t>participants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8840"/>
            <a:ext cx="8229600" cy="2448272"/>
          </a:xfrm>
        </p:spPr>
        <p:txBody>
          <a:bodyPr/>
          <a:lstStyle/>
          <a:p>
            <a:r>
              <a:rPr lang="en-GB" b="1" dirty="0"/>
              <a:t>3.2 Membership</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3.2.1 Membership requirements</a:t>
            </a:r>
            <a:endParaRPr lang="en-GB" dirty="0"/>
          </a:p>
        </p:txBody>
      </p:sp>
      <p:sp>
        <p:nvSpPr>
          <p:cNvPr id="3" name="Content Placeholder 2"/>
          <p:cNvSpPr>
            <a:spLocks noGrp="1"/>
          </p:cNvSpPr>
          <p:nvPr>
            <p:ph idx="1"/>
          </p:nvPr>
        </p:nvSpPr>
        <p:spPr/>
        <p:txBody>
          <a:bodyPr>
            <a:normAutofit/>
          </a:bodyPr>
          <a:lstStyle/>
          <a:p>
            <a:r>
              <a:rPr lang="en-GB" dirty="0" smtClean="0"/>
              <a:t>Members are </a:t>
            </a:r>
            <a:r>
              <a:rPr lang="en-GB" dirty="0"/>
              <a:t>individuals or representatives of </a:t>
            </a:r>
            <a:r>
              <a:rPr lang="en-GB" dirty="0" smtClean="0"/>
              <a:t>organizations protecting </a:t>
            </a:r>
            <a:r>
              <a:rPr lang="en-GB" dirty="0"/>
              <a:t>human subjects participating </a:t>
            </a:r>
            <a:r>
              <a:rPr lang="en-GB" dirty="0" smtClean="0"/>
              <a:t>in health </a:t>
            </a:r>
            <a:r>
              <a:rPr lang="en-GB" dirty="0"/>
              <a:t>research. </a:t>
            </a:r>
            <a:endParaRPr lang="en-GB" dirty="0" smtClean="0"/>
          </a:p>
          <a:p>
            <a:pPr>
              <a:buNone/>
            </a:pPr>
            <a:endParaRPr lang="en-GB" dirty="0" smtClean="0"/>
          </a:p>
          <a:p>
            <a:r>
              <a:rPr lang="en-GB" dirty="0" smtClean="0"/>
              <a:t>The </a:t>
            </a:r>
            <a:r>
              <a:rPr lang="en-GB" dirty="0"/>
              <a:t>committee shall have members </a:t>
            </a:r>
            <a:r>
              <a:rPr lang="en-GB" dirty="0" smtClean="0"/>
              <a:t>with varying backgrounds </a:t>
            </a:r>
            <a:r>
              <a:rPr lang="en-GB" dirty="0"/>
              <a:t>to </a:t>
            </a:r>
            <a:r>
              <a:rPr lang="en-GB" dirty="0" smtClean="0"/>
              <a:t>promote complete </a:t>
            </a:r>
            <a:r>
              <a:rPr lang="en-GB" dirty="0"/>
              <a:t>and adequate review of research proposals.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3.2.1 Membership requirements</a:t>
            </a:r>
            <a:endParaRPr lang="en-GB" dirty="0"/>
          </a:p>
        </p:txBody>
      </p:sp>
      <p:sp>
        <p:nvSpPr>
          <p:cNvPr id="3" name="Content Placeholder 2"/>
          <p:cNvSpPr>
            <a:spLocks noGrp="1"/>
          </p:cNvSpPr>
          <p:nvPr>
            <p:ph idx="1"/>
          </p:nvPr>
        </p:nvSpPr>
        <p:spPr>
          <a:xfrm>
            <a:off x="457200" y="1600200"/>
            <a:ext cx="8229600" cy="4925144"/>
          </a:xfrm>
        </p:spPr>
        <p:txBody>
          <a:bodyPr>
            <a:normAutofit/>
          </a:bodyPr>
          <a:lstStyle/>
          <a:p>
            <a:r>
              <a:rPr lang="en-GB" dirty="0"/>
              <a:t>To </a:t>
            </a:r>
            <a:r>
              <a:rPr lang="en-GB" dirty="0" smtClean="0"/>
              <a:t>avoid </a:t>
            </a:r>
            <a:r>
              <a:rPr lang="en-GB" dirty="0"/>
              <a:t>conflict of interest, Research </a:t>
            </a:r>
            <a:r>
              <a:rPr lang="en-GB" dirty="0" smtClean="0"/>
              <a:t>Project Directors are not members. </a:t>
            </a:r>
            <a:r>
              <a:rPr lang="en-GB" dirty="0"/>
              <a:t>Membership </a:t>
            </a:r>
            <a:r>
              <a:rPr lang="en-GB" dirty="0" smtClean="0"/>
              <a:t>shall include </a:t>
            </a:r>
            <a:r>
              <a:rPr lang="en-GB" dirty="0"/>
              <a:t>at least one lay public</a:t>
            </a:r>
            <a:r>
              <a:rPr lang="en-GB" dirty="0" smtClean="0"/>
              <a:t>.</a:t>
            </a:r>
          </a:p>
          <a:p>
            <a:pPr>
              <a:buNone/>
            </a:pPr>
            <a:endParaRPr lang="en-GB" dirty="0"/>
          </a:p>
          <a:p>
            <a:r>
              <a:rPr lang="en-GB" dirty="0" smtClean="0"/>
              <a:t>Committees ascertain </a:t>
            </a:r>
            <a:r>
              <a:rPr lang="en-GB" dirty="0"/>
              <a:t>the acceptability of proposed research </a:t>
            </a:r>
            <a:r>
              <a:rPr lang="en-GB" dirty="0" smtClean="0"/>
              <a:t>e.g. institutional </a:t>
            </a:r>
            <a:r>
              <a:rPr lang="en-GB" dirty="0"/>
              <a:t>commitments, regulations, applicable law </a:t>
            </a:r>
            <a:r>
              <a:rPr lang="en-GB" dirty="0" smtClean="0"/>
              <a:t>and </a:t>
            </a:r>
            <a:r>
              <a:rPr lang="en-GB" dirty="0"/>
              <a:t>standards of professional conduct </a:t>
            </a:r>
            <a:r>
              <a:rPr lang="en-GB" dirty="0" smtClean="0"/>
              <a:t>&amp; practice.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3.2.1 Membership requirements</a:t>
            </a:r>
            <a:endParaRPr lang="en-GB" dirty="0"/>
          </a:p>
        </p:txBody>
      </p:sp>
      <p:sp>
        <p:nvSpPr>
          <p:cNvPr id="3" name="Content Placeholder 2"/>
          <p:cNvSpPr>
            <a:spLocks noGrp="1"/>
          </p:cNvSpPr>
          <p:nvPr>
            <p:ph idx="1"/>
          </p:nvPr>
        </p:nvSpPr>
        <p:spPr>
          <a:xfrm>
            <a:off x="457200" y="1600200"/>
            <a:ext cx="8229600" cy="4925144"/>
          </a:xfrm>
        </p:spPr>
        <p:txBody>
          <a:bodyPr>
            <a:normAutofit fontScale="92500" lnSpcReduction="10000"/>
          </a:bodyPr>
          <a:lstStyle/>
          <a:p>
            <a:r>
              <a:rPr lang="en-GB" dirty="0" smtClean="0"/>
              <a:t>Therefore membership requires persons knowledgeable in such areas.</a:t>
            </a:r>
          </a:p>
          <a:p>
            <a:pPr>
              <a:buNone/>
            </a:pPr>
            <a:endParaRPr lang="en-GB" dirty="0" smtClean="0"/>
          </a:p>
          <a:p>
            <a:r>
              <a:rPr lang="en-GB" dirty="0"/>
              <a:t>The standards described above represent </a:t>
            </a:r>
            <a:r>
              <a:rPr lang="en-GB" dirty="0" smtClean="0"/>
              <a:t>minimum requirements </a:t>
            </a:r>
            <a:r>
              <a:rPr lang="en-GB" dirty="0"/>
              <a:t>which </a:t>
            </a:r>
            <a:r>
              <a:rPr lang="en-GB" dirty="0" smtClean="0"/>
              <a:t>Govt </a:t>
            </a:r>
            <a:r>
              <a:rPr lang="en-GB" dirty="0"/>
              <a:t>of Malawi typically exceeds. </a:t>
            </a:r>
            <a:endParaRPr lang="en-GB" dirty="0" smtClean="0"/>
          </a:p>
          <a:p>
            <a:pPr>
              <a:buNone/>
            </a:pPr>
            <a:endParaRPr lang="en-GB" dirty="0" smtClean="0"/>
          </a:p>
          <a:p>
            <a:r>
              <a:rPr lang="en-GB" dirty="0" smtClean="0"/>
              <a:t>Committees, therefore, strive to uphold highest standards in order to adequately meet the requirements of research review.</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3.2.2 Membership of the NHSRC</a:t>
            </a:r>
            <a:endParaRPr lang="en-GB" dirty="0"/>
          </a:p>
        </p:txBody>
      </p:sp>
      <p:sp>
        <p:nvSpPr>
          <p:cNvPr id="3" name="Content Placeholder 2"/>
          <p:cNvSpPr>
            <a:spLocks noGrp="1"/>
          </p:cNvSpPr>
          <p:nvPr>
            <p:ph idx="1"/>
          </p:nvPr>
        </p:nvSpPr>
        <p:spPr>
          <a:xfrm>
            <a:off x="457200" y="1600200"/>
            <a:ext cx="8229600" cy="5257800"/>
          </a:xfrm>
        </p:spPr>
        <p:txBody>
          <a:bodyPr>
            <a:normAutofit/>
          </a:bodyPr>
          <a:lstStyle/>
          <a:p>
            <a:r>
              <a:rPr lang="en-GB" dirty="0"/>
              <a:t>The Committee shall have the following membership:</a:t>
            </a:r>
          </a:p>
          <a:p>
            <a:pPr marL="514350" indent="-514350">
              <a:buFont typeface="+mj-lt"/>
              <a:buAutoNum type="arabicPeriod"/>
            </a:pPr>
            <a:r>
              <a:rPr lang="en-GB" dirty="0"/>
              <a:t>National Research Council of Malawi </a:t>
            </a:r>
            <a:r>
              <a:rPr lang="en-GB" dirty="0" smtClean="0"/>
              <a:t>        1</a:t>
            </a:r>
            <a:endParaRPr lang="en-GB" dirty="0"/>
          </a:p>
          <a:p>
            <a:pPr marL="514350" indent="-514350">
              <a:buFont typeface="+mj-lt"/>
              <a:buAutoNum type="arabicPeriod"/>
            </a:pPr>
            <a:r>
              <a:rPr lang="en-GB" dirty="0"/>
              <a:t>Ministry of Health Headquarters </a:t>
            </a:r>
            <a:r>
              <a:rPr lang="en-GB" dirty="0" smtClean="0"/>
              <a:t>                2</a:t>
            </a:r>
            <a:endParaRPr lang="en-GB" dirty="0"/>
          </a:p>
          <a:p>
            <a:pPr marL="514350" indent="-514350">
              <a:buFont typeface="+mj-lt"/>
              <a:buAutoNum type="arabicPeriod"/>
            </a:pPr>
            <a:r>
              <a:rPr lang="en-GB" dirty="0" smtClean="0"/>
              <a:t>COMREC                                                           2</a:t>
            </a:r>
            <a:endParaRPr lang="en-GB" dirty="0"/>
          </a:p>
          <a:p>
            <a:pPr marL="514350" indent="-514350">
              <a:buFont typeface="+mj-lt"/>
              <a:buAutoNum type="arabicPeriod"/>
            </a:pPr>
            <a:r>
              <a:rPr lang="en-GB" dirty="0"/>
              <a:t>Community Health Sciences Unit (CHSU) </a:t>
            </a:r>
            <a:r>
              <a:rPr lang="en-GB" dirty="0" smtClean="0"/>
              <a:t>  1</a:t>
            </a:r>
            <a:endParaRPr lang="en-GB" dirty="0"/>
          </a:p>
          <a:p>
            <a:pPr marL="514350" indent="-514350">
              <a:buFont typeface="+mj-lt"/>
              <a:buAutoNum type="arabicPeriod"/>
            </a:pPr>
            <a:r>
              <a:rPr lang="en-GB" dirty="0"/>
              <a:t>National AIDS Commission </a:t>
            </a:r>
            <a:r>
              <a:rPr lang="en-GB" dirty="0" smtClean="0"/>
              <a:t>                           1</a:t>
            </a:r>
            <a:endParaRPr lang="en-GB" dirty="0"/>
          </a:p>
          <a:p>
            <a:pPr marL="514350" indent="-514350">
              <a:buFont typeface="+mj-lt"/>
              <a:buAutoNum type="arabicPeriod"/>
            </a:pPr>
            <a:r>
              <a:rPr lang="en-GB" dirty="0" err="1"/>
              <a:t>Center</a:t>
            </a:r>
            <a:r>
              <a:rPr lang="en-GB" dirty="0"/>
              <a:t> for Social Research </a:t>
            </a:r>
            <a:r>
              <a:rPr lang="en-GB" dirty="0" smtClean="0"/>
              <a:t>                            1</a:t>
            </a:r>
            <a:endParaRPr lang="en-GB" dirty="0"/>
          </a:p>
          <a:p>
            <a:pPr marL="514350" indent="-514350">
              <a:buFont typeface="+mj-lt"/>
              <a:buAutoNum type="arabicPeriod"/>
            </a:pPr>
            <a:r>
              <a:rPr lang="en-GB" dirty="0"/>
              <a:t>Queen Elizabeth Central Hospital </a:t>
            </a:r>
            <a:r>
              <a:rPr lang="en-GB" dirty="0" smtClean="0"/>
              <a:t>                1</a:t>
            </a: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3.2.2 Membership of the NHSRC</a:t>
            </a:r>
            <a:endParaRPr lang="en-GB" dirty="0"/>
          </a:p>
        </p:txBody>
      </p:sp>
      <p:sp>
        <p:nvSpPr>
          <p:cNvPr id="3" name="Content Placeholder 2"/>
          <p:cNvSpPr>
            <a:spLocks noGrp="1"/>
          </p:cNvSpPr>
          <p:nvPr>
            <p:ph idx="1"/>
          </p:nvPr>
        </p:nvSpPr>
        <p:spPr>
          <a:xfrm>
            <a:off x="457200" y="1600200"/>
            <a:ext cx="8229600" cy="4853136"/>
          </a:xfrm>
        </p:spPr>
        <p:txBody>
          <a:bodyPr>
            <a:normAutofit lnSpcReduction="10000"/>
          </a:bodyPr>
          <a:lstStyle/>
          <a:p>
            <a:pPr marL="514350" indent="-514350">
              <a:buFont typeface="+mj-lt"/>
              <a:buAutoNum type="arabicPeriod" startAt="8"/>
            </a:pPr>
            <a:r>
              <a:rPr lang="en-GB" dirty="0" smtClean="0"/>
              <a:t>Zomba Central Hospital                                  1</a:t>
            </a:r>
          </a:p>
          <a:p>
            <a:pPr marL="514350" indent="-514350">
              <a:buFont typeface="+mj-lt"/>
              <a:buAutoNum type="arabicPeriod" startAt="8"/>
            </a:pPr>
            <a:r>
              <a:rPr lang="en-GB" dirty="0" err="1" smtClean="0"/>
              <a:t>Kamuzu</a:t>
            </a:r>
            <a:r>
              <a:rPr lang="en-GB" dirty="0" smtClean="0"/>
              <a:t> Central Hospital                                1</a:t>
            </a:r>
          </a:p>
          <a:p>
            <a:pPr marL="514350" indent="-514350">
              <a:buFont typeface="+mj-lt"/>
              <a:buAutoNum type="arabicPeriod" startAt="8"/>
            </a:pPr>
            <a:r>
              <a:rPr lang="en-GB" dirty="0" smtClean="0"/>
              <a:t>CHAM)                                                               1</a:t>
            </a:r>
          </a:p>
          <a:p>
            <a:pPr marL="514350" indent="-514350">
              <a:buFont typeface="+mj-lt"/>
              <a:buAutoNum type="arabicPeriod" startAt="8"/>
            </a:pPr>
            <a:r>
              <a:rPr lang="en-GB" dirty="0" smtClean="0"/>
              <a:t>Lay/Community member                               1</a:t>
            </a:r>
          </a:p>
          <a:p>
            <a:pPr marL="514350" indent="-514350">
              <a:buFont typeface="+mj-lt"/>
              <a:buAutoNum type="arabicPeriod" startAt="8"/>
            </a:pPr>
            <a:r>
              <a:rPr lang="en-GB" dirty="0" err="1" smtClean="0"/>
              <a:t>Mzuzu</a:t>
            </a:r>
            <a:r>
              <a:rPr lang="en-GB" dirty="0" smtClean="0"/>
              <a:t> University                                             1</a:t>
            </a:r>
          </a:p>
          <a:p>
            <a:pPr marL="514350" indent="-514350">
              <a:buFont typeface="+mj-lt"/>
              <a:buAutoNum type="arabicPeriod" startAt="8"/>
            </a:pPr>
            <a:r>
              <a:rPr lang="en-GB" dirty="0" err="1" smtClean="0"/>
              <a:t>Mzuzu</a:t>
            </a:r>
            <a:r>
              <a:rPr lang="en-GB" dirty="0" smtClean="0"/>
              <a:t> Central Hospital                                  1</a:t>
            </a:r>
          </a:p>
          <a:p>
            <a:pPr marL="514350" indent="-514350">
              <a:buFont typeface="+mj-lt"/>
              <a:buAutoNum type="arabicPeriod" startAt="8"/>
            </a:pPr>
            <a:r>
              <a:rPr lang="en-GB" dirty="0" smtClean="0"/>
              <a:t>Nurses and Midwives Council of Malawi    1</a:t>
            </a:r>
          </a:p>
          <a:p>
            <a:pPr marL="514350" indent="-514350">
              <a:buFont typeface="+mj-lt"/>
              <a:buAutoNum type="arabicPeriod" startAt="8"/>
            </a:pPr>
            <a:r>
              <a:rPr lang="en-GB" dirty="0" smtClean="0"/>
              <a:t>Ministry of Justice (Lawyer)                          1</a:t>
            </a:r>
          </a:p>
          <a:p>
            <a:pPr marL="514350" indent="-514350">
              <a:buFont typeface="+mj-lt"/>
              <a:buAutoNum type="arabicPeriod" startAt="8"/>
            </a:pPr>
            <a:r>
              <a:rPr lang="en-GB" dirty="0" smtClean="0"/>
              <a:t> COMREC members.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3.2.2 Membership of the NHSRC</a:t>
            </a:r>
            <a:endParaRPr lang="en-GB" dirty="0"/>
          </a:p>
        </p:txBody>
      </p:sp>
      <p:sp>
        <p:nvSpPr>
          <p:cNvPr id="3" name="Content Placeholder 2"/>
          <p:cNvSpPr>
            <a:spLocks noGrp="1"/>
          </p:cNvSpPr>
          <p:nvPr>
            <p:ph idx="1"/>
          </p:nvPr>
        </p:nvSpPr>
        <p:spPr/>
        <p:txBody>
          <a:bodyPr/>
          <a:lstStyle/>
          <a:p>
            <a:r>
              <a:rPr lang="en-GB" dirty="0" smtClean="0"/>
              <a:t>COMREC  membership is nominated by heads of departments of COM, KCN, representatives from NHSRC and lay individual.</a:t>
            </a:r>
          </a:p>
          <a:p>
            <a:pPr>
              <a:buNone/>
            </a:pPr>
            <a:endParaRPr lang="en-GB" dirty="0" smtClean="0"/>
          </a:p>
          <a:p>
            <a:r>
              <a:rPr lang="en-GB" dirty="0" smtClean="0"/>
              <a:t>The secretariats cross represents too.</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3.2.3 Appointment of members</a:t>
            </a:r>
            <a:endParaRPr lang="en-GB" dirty="0"/>
          </a:p>
        </p:txBody>
      </p:sp>
      <p:sp>
        <p:nvSpPr>
          <p:cNvPr id="3" name="Content Placeholder 2"/>
          <p:cNvSpPr>
            <a:spLocks noGrp="1"/>
          </p:cNvSpPr>
          <p:nvPr>
            <p:ph idx="1"/>
          </p:nvPr>
        </p:nvSpPr>
        <p:spPr/>
        <p:txBody>
          <a:bodyPr/>
          <a:lstStyle/>
          <a:p>
            <a:r>
              <a:rPr lang="en-GB" dirty="0"/>
              <a:t>The </a:t>
            </a:r>
            <a:r>
              <a:rPr lang="en-GB" dirty="0" smtClean="0"/>
              <a:t>NHSRC comprises members </a:t>
            </a:r>
            <a:r>
              <a:rPr lang="en-GB" dirty="0"/>
              <a:t>nominated by organizations listed in 3.2.2. </a:t>
            </a:r>
            <a:endParaRPr lang="en-GB" dirty="0" smtClean="0"/>
          </a:p>
          <a:p>
            <a:pPr>
              <a:buNone/>
            </a:pPr>
            <a:endParaRPr lang="en-GB" dirty="0" smtClean="0"/>
          </a:p>
          <a:p>
            <a:r>
              <a:rPr lang="en-GB" dirty="0" smtClean="0"/>
              <a:t>Their appointment </a:t>
            </a:r>
            <a:r>
              <a:rPr lang="en-GB" dirty="0"/>
              <a:t>to serve on NHSRC shall officially and </a:t>
            </a:r>
            <a:r>
              <a:rPr lang="en-GB" dirty="0" smtClean="0"/>
              <a:t>procedurally be </a:t>
            </a:r>
            <a:r>
              <a:rPr lang="en-GB" dirty="0"/>
              <a:t>done by the </a:t>
            </a:r>
            <a:r>
              <a:rPr lang="en-GB" dirty="0" smtClean="0"/>
              <a:t>Chairman </a:t>
            </a:r>
            <a:r>
              <a:rPr lang="en-GB" dirty="0"/>
              <a:t>of the </a:t>
            </a:r>
            <a:r>
              <a:rPr lang="en-GB" dirty="0" smtClean="0"/>
              <a:t>Commission of Science and Technology (CST) </a:t>
            </a:r>
            <a:r>
              <a:rPr lang="en-GB" dirty="0" err="1" smtClean="0"/>
              <a:t>i.e</a:t>
            </a:r>
            <a:r>
              <a:rPr lang="en-GB" dirty="0" smtClean="0"/>
              <a:t> CS for Public Service.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SELF INTRODUCTION</a:t>
            </a:r>
            <a:endParaRPr lang="en-GB" dirty="0"/>
          </a:p>
        </p:txBody>
      </p:sp>
      <p:sp>
        <p:nvSpPr>
          <p:cNvPr id="3" name="Content Placeholder 2"/>
          <p:cNvSpPr>
            <a:spLocks noGrp="1"/>
          </p:cNvSpPr>
          <p:nvPr>
            <p:ph idx="1"/>
          </p:nvPr>
        </p:nvSpPr>
        <p:spPr/>
        <p:txBody>
          <a:bodyPr>
            <a:normAutofit fontScale="92500"/>
          </a:bodyPr>
          <a:lstStyle/>
          <a:p>
            <a:r>
              <a:rPr lang="en-GB" dirty="0" smtClean="0"/>
              <a:t>MB,BS 1998</a:t>
            </a:r>
          </a:p>
          <a:p>
            <a:r>
              <a:rPr lang="en-GB" dirty="0" smtClean="0"/>
              <a:t>MPH 2008</a:t>
            </a:r>
          </a:p>
          <a:p>
            <a:r>
              <a:rPr lang="en-GB" dirty="0" smtClean="0"/>
              <a:t>DHO Dowa 1999-2005</a:t>
            </a:r>
          </a:p>
          <a:p>
            <a:r>
              <a:rPr lang="en-GB" dirty="0" smtClean="0"/>
              <a:t>ZONE SUPERVISOR (CE) JAN-DEC 2006</a:t>
            </a:r>
          </a:p>
          <a:p>
            <a:r>
              <a:rPr lang="en-GB" dirty="0" smtClean="0"/>
              <a:t>DIRECTOR OF CLINICAL SERVICES JAN-SEPT 2007</a:t>
            </a:r>
          </a:p>
          <a:p>
            <a:r>
              <a:rPr lang="en-GB" dirty="0" smtClean="0"/>
              <a:t>ZONE SUPERVISOR (CE) OCT 2007-DEC 2008</a:t>
            </a:r>
          </a:p>
          <a:p>
            <a:r>
              <a:rPr lang="en-GB" dirty="0" smtClean="0"/>
              <a:t>ZOMBA CENTRAL HOSPITAL JAN 2009-TODATE.</a:t>
            </a:r>
          </a:p>
          <a:p>
            <a:r>
              <a:rPr lang="en-GB" dirty="0" smtClean="0"/>
              <a:t>NHSRC &amp; COMREC MEMBER 2009 </a:t>
            </a:r>
          </a:p>
          <a:p>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3.2.3 Appointment of members</a:t>
            </a:r>
            <a:endParaRPr lang="en-GB" dirty="0"/>
          </a:p>
        </p:txBody>
      </p:sp>
      <p:sp>
        <p:nvSpPr>
          <p:cNvPr id="3" name="Content Placeholder 2"/>
          <p:cNvSpPr>
            <a:spLocks noGrp="1"/>
          </p:cNvSpPr>
          <p:nvPr>
            <p:ph idx="1"/>
          </p:nvPr>
        </p:nvSpPr>
        <p:spPr/>
        <p:txBody>
          <a:bodyPr>
            <a:normAutofit/>
          </a:bodyPr>
          <a:lstStyle/>
          <a:p>
            <a:r>
              <a:rPr lang="en-GB" dirty="0" smtClean="0"/>
              <a:t>Both </a:t>
            </a:r>
            <a:r>
              <a:rPr lang="en-GB" dirty="0"/>
              <a:t>the </a:t>
            </a:r>
            <a:r>
              <a:rPr lang="en-GB" dirty="0" smtClean="0"/>
              <a:t>CST </a:t>
            </a:r>
            <a:r>
              <a:rPr lang="en-GB" dirty="0"/>
              <a:t>and </a:t>
            </a:r>
            <a:r>
              <a:rPr lang="en-GB" dirty="0" smtClean="0"/>
              <a:t>MOH </a:t>
            </a:r>
            <a:r>
              <a:rPr lang="en-GB" dirty="0"/>
              <a:t>play an active role </a:t>
            </a:r>
            <a:r>
              <a:rPr lang="en-GB" dirty="0" smtClean="0"/>
              <a:t>in recommending </a:t>
            </a:r>
            <a:r>
              <a:rPr lang="en-GB" dirty="0"/>
              <a:t>the appointment of members</a:t>
            </a:r>
            <a:r>
              <a:rPr lang="en-GB" dirty="0" smtClean="0"/>
              <a:t>.</a:t>
            </a:r>
          </a:p>
          <a:p>
            <a:pPr>
              <a:buNone/>
            </a:pPr>
            <a:endParaRPr lang="en-GB" dirty="0" smtClean="0"/>
          </a:p>
          <a:p>
            <a:r>
              <a:rPr lang="en-GB" dirty="0"/>
              <a:t>Once constituted, the </a:t>
            </a:r>
            <a:r>
              <a:rPr lang="en-GB" dirty="0" smtClean="0"/>
              <a:t>committee has </a:t>
            </a:r>
            <a:r>
              <a:rPr lang="en-GB" dirty="0"/>
              <a:t>powers </a:t>
            </a:r>
            <a:r>
              <a:rPr lang="en-GB" dirty="0" smtClean="0"/>
              <a:t>to recommend </a:t>
            </a:r>
            <a:r>
              <a:rPr lang="en-GB" dirty="0"/>
              <a:t>the co-option of certain individuals with </a:t>
            </a:r>
            <a:r>
              <a:rPr lang="en-GB" dirty="0" smtClean="0"/>
              <a:t>special expertise </a:t>
            </a:r>
            <a:r>
              <a:rPr lang="en-GB" dirty="0"/>
              <a:t>to serve as </a:t>
            </a:r>
            <a:r>
              <a:rPr lang="en-GB" dirty="0" smtClean="0"/>
              <a:t>honorary member </a:t>
            </a:r>
            <a:r>
              <a:rPr lang="en-GB" dirty="0"/>
              <a:t>of the committee.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3.2.3 Appointment of members</a:t>
            </a:r>
            <a:endParaRPr lang="en-GB" dirty="0"/>
          </a:p>
        </p:txBody>
      </p:sp>
      <p:sp>
        <p:nvSpPr>
          <p:cNvPr id="3" name="Content Placeholder 2"/>
          <p:cNvSpPr>
            <a:spLocks noGrp="1"/>
          </p:cNvSpPr>
          <p:nvPr>
            <p:ph idx="1"/>
          </p:nvPr>
        </p:nvSpPr>
        <p:spPr/>
        <p:txBody>
          <a:bodyPr/>
          <a:lstStyle/>
          <a:p>
            <a:r>
              <a:rPr lang="en-GB" dirty="0"/>
              <a:t>Members shall serve for three years and </a:t>
            </a:r>
            <a:r>
              <a:rPr lang="en-GB" dirty="0" smtClean="0"/>
              <a:t> are </a:t>
            </a:r>
            <a:r>
              <a:rPr lang="en-GB" dirty="0"/>
              <a:t>liable for </a:t>
            </a:r>
            <a:r>
              <a:rPr lang="en-GB" dirty="0" smtClean="0"/>
              <a:t>reappointment if </a:t>
            </a:r>
            <a:r>
              <a:rPr lang="en-GB" dirty="0"/>
              <a:t>the organizations they represent re-appoint them.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3.2.4 Appointment of the Chairperson and Vice Chairperson</a:t>
            </a:r>
            <a:endParaRPr lang="en-GB" dirty="0"/>
          </a:p>
        </p:txBody>
      </p:sp>
      <p:sp>
        <p:nvSpPr>
          <p:cNvPr id="3" name="Content Placeholder 2"/>
          <p:cNvSpPr>
            <a:spLocks noGrp="1"/>
          </p:cNvSpPr>
          <p:nvPr>
            <p:ph idx="1"/>
          </p:nvPr>
        </p:nvSpPr>
        <p:spPr/>
        <p:txBody>
          <a:bodyPr>
            <a:normAutofit lnSpcReduction="10000"/>
          </a:bodyPr>
          <a:lstStyle/>
          <a:p>
            <a:r>
              <a:rPr lang="en-GB" dirty="0"/>
              <a:t>The Chairperson and the Vice–Chairperson of the </a:t>
            </a:r>
            <a:r>
              <a:rPr lang="en-GB" dirty="0" smtClean="0"/>
              <a:t>NHSRC </a:t>
            </a:r>
            <a:r>
              <a:rPr lang="en-GB" dirty="0"/>
              <a:t>are elected by </a:t>
            </a:r>
            <a:r>
              <a:rPr lang="en-GB" dirty="0" smtClean="0"/>
              <a:t>members from </a:t>
            </a:r>
            <a:r>
              <a:rPr lang="en-GB" dirty="0"/>
              <a:t>among themselves. </a:t>
            </a:r>
            <a:endParaRPr lang="en-GB" dirty="0" smtClean="0"/>
          </a:p>
          <a:p>
            <a:pPr>
              <a:buNone/>
            </a:pPr>
            <a:endParaRPr lang="en-GB" dirty="0" smtClean="0"/>
          </a:p>
          <a:p>
            <a:r>
              <a:rPr lang="en-GB" dirty="0" smtClean="0"/>
              <a:t>The </a:t>
            </a:r>
            <a:r>
              <a:rPr lang="en-GB" dirty="0"/>
              <a:t>chair and vice chair </a:t>
            </a:r>
            <a:r>
              <a:rPr lang="en-GB" dirty="0" smtClean="0"/>
              <a:t>are individuals </a:t>
            </a:r>
            <a:r>
              <a:rPr lang="en-GB" dirty="0"/>
              <a:t>with credibility and standing to command respect </a:t>
            </a:r>
            <a:r>
              <a:rPr lang="en-GB" dirty="0" smtClean="0"/>
              <a:t>in the </a:t>
            </a:r>
            <a:r>
              <a:rPr lang="en-GB" dirty="0"/>
              <a:t>research </a:t>
            </a:r>
            <a:r>
              <a:rPr lang="en-GB" dirty="0" smtClean="0"/>
              <a:t>community/committee, committed </a:t>
            </a:r>
            <a:r>
              <a:rPr lang="en-GB" dirty="0"/>
              <a:t>to the protection of human subjects in </a:t>
            </a:r>
            <a:r>
              <a:rPr lang="en-GB" dirty="0" smtClean="0"/>
              <a:t>research.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3.2.4 Appointment of the Chairperson and Vice Chairperson</a:t>
            </a:r>
            <a:endParaRPr lang="en-GB" dirty="0"/>
          </a:p>
        </p:txBody>
      </p:sp>
      <p:sp>
        <p:nvSpPr>
          <p:cNvPr id="3" name="Content Placeholder 2"/>
          <p:cNvSpPr>
            <a:spLocks noGrp="1"/>
          </p:cNvSpPr>
          <p:nvPr>
            <p:ph idx="1"/>
          </p:nvPr>
        </p:nvSpPr>
        <p:spPr/>
        <p:txBody>
          <a:bodyPr/>
          <a:lstStyle/>
          <a:p>
            <a:r>
              <a:rPr lang="en-GB" dirty="0" smtClean="0"/>
              <a:t>Their term last for three fiscal years. However, they are eligible for re-election for further terms if the committee is satisfied with their performance.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3.2.5 Alternate members</a:t>
            </a:r>
            <a:endParaRPr lang="en-GB" dirty="0"/>
          </a:p>
        </p:txBody>
      </p:sp>
      <p:sp>
        <p:nvSpPr>
          <p:cNvPr id="3" name="Content Placeholder 2"/>
          <p:cNvSpPr>
            <a:spLocks noGrp="1"/>
          </p:cNvSpPr>
          <p:nvPr>
            <p:ph idx="1"/>
          </p:nvPr>
        </p:nvSpPr>
        <p:spPr/>
        <p:txBody>
          <a:bodyPr>
            <a:normAutofit/>
          </a:bodyPr>
          <a:lstStyle/>
          <a:p>
            <a:r>
              <a:rPr lang="en-GB" dirty="0" smtClean="0"/>
              <a:t>At </a:t>
            </a:r>
            <a:r>
              <a:rPr lang="en-GB" dirty="0"/>
              <a:t>times it may not be possible for a member to attend </a:t>
            </a:r>
            <a:r>
              <a:rPr lang="en-GB" dirty="0" smtClean="0"/>
              <a:t>the NHSRC </a:t>
            </a:r>
            <a:r>
              <a:rPr lang="en-GB" dirty="0"/>
              <a:t>meeting </a:t>
            </a:r>
            <a:r>
              <a:rPr lang="en-GB" dirty="0" smtClean="0"/>
              <a:t>in person</a:t>
            </a:r>
            <a:r>
              <a:rPr lang="en-GB" dirty="0"/>
              <a:t>. </a:t>
            </a:r>
            <a:endParaRPr lang="en-GB" dirty="0" smtClean="0"/>
          </a:p>
          <a:p>
            <a:pPr>
              <a:buNone/>
            </a:pPr>
            <a:endParaRPr lang="en-GB" dirty="0" smtClean="0"/>
          </a:p>
          <a:p>
            <a:r>
              <a:rPr lang="en-GB" dirty="0" smtClean="0"/>
              <a:t>In </a:t>
            </a:r>
            <a:r>
              <a:rPr lang="en-GB" dirty="0"/>
              <a:t>such a case prior arrangement should be made </a:t>
            </a:r>
            <a:r>
              <a:rPr lang="en-GB" dirty="0" smtClean="0"/>
              <a:t>with the </a:t>
            </a:r>
            <a:r>
              <a:rPr lang="en-GB" dirty="0"/>
              <a:t>chairperson for an alternate person to attend the meeting.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3.2.6 Non-voting Members</a:t>
            </a:r>
            <a:endParaRPr lang="en-GB" dirty="0"/>
          </a:p>
        </p:txBody>
      </p:sp>
      <p:sp>
        <p:nvSpPr>
          <p:cNvPr id="3" name="Content Placeholder 2"/>
          <p:cNvSpPr>
            <a:spLocks noGrp="1"/>
          </p:cNvSpPr>
          <p:nvPr>
            <p:ph idx="1"/>
          </p:nvPr>
        </p:nvSpPr>
        <p:spPr>
          <a:xfrm>
            <a:off x="457200" y="1600200"/>
            <a:ext cx="8229600" cy="4925144"/>
          </a:xfrm>
        </p:spPr>
        <p:txBody>
          <a:bodyPr>
            <a:normAutofit/>
          </a:bodyPr>
          <a:lstStyle/>
          <a:p>
            <a:r>
              <a:rPr lang="en-GB" dirty="0" smtClean="0"/>
              <a:t>The </a:t>
            </a:r>
            <a:r>
              <a:rPr lang="en-GB" dirty="0"/>
              <a:t>secretariat </a:t>
            </a:r>
            <a:r>
              <a:rPr lang="en-GB" dirty="0" smtClean="0"/>
              <a:t>are </a:t>
            </a:r>
            <a:r>
              <a:rPr lang="en-GB" dirty="0"/>
              <a:t>non-voting member. Their presence </a:t>
            </a:r>
            <a:r>
              <a:rPr lang="en-GB" dirty="0" smtClean="0"/>
              <a:t>at meetings are </a:t>
            </a:r>
            <a:r>
              <a:rPr lang="en-GB" dirty="0"/>
              <a:t>secretarial in nature and </a:t>
            </a:r>
            <a:r>
              <a:rPr lang="en-GB" dirty="0" smtClean="0"/>
              <a:t>to aid in </a:t>
            </a:r>
            <a:r>
              <a:rPr lang="en-GB" dirty="0"/>
              <a:t>conducting its business</a:t>
            </a:r>
            <a:r>
              <a:rPr lang="en-GB" dirty="0" smtClean="0"/>
              <a:t>. </a:t>
            </a:r>
          </a:p>
          <a:p>
            <a:pPr>
              <a:buNone/>
            </a:pPr>
            <a:endParaRPr lang="en-GB" dirty="0"/>
          </a:p>
          <a:p>
            <a:r>
              <a:rPr lang="en-GB" dirty="0" smtClean="0"/>
              <a:t>Non-voting </a:t>
            </a:r>
            <a:r>
              <a:rPr lang="en-GB" dirty="0"/>
              <a:t>members are not included </a:t>
            </a:r>
            <a:r>
              <a:rPr lang="en-GB" dirty="0" smtClean="0"/>
              <a:t>in determining </a:t>
            </a:r>
            <a:r>
              <a:rPr lang="en-GB" dirty="0"/>
              <a:t>or establishing a quorum. The </a:t>
            </a:r>
            <a:r>
              <a:rPr lang="en-GB" dirty="0" err="1" smtClean="0"/>
              <a:t>committes</a:t>
            </a:r>
            <a:r>
              <a:rPr lang="en-GB" dirty="0" smtClean="0"/>
              <a:t> reflect the </a:t>
            </a:r>
            <a:r>
              <a:rPr lang="en-GB" dirty="0"/>
              <a:t>presence of non-voting member(s).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3.2.7 Membership confidentiality agreement</a:t>
            </a:r>
            <a:endParaRPr lang="en-GB" dirty="0"/>
          </a:p>
        </p:txBody>
      </p:sp>
      <p:sp>
        <p:nvSpPr>
          <p:cNvPr id="3" name="Content Placeholder 2"/>
          <p:cNvSpPr>
            <a:spLocks noGrp="1"/>
          </p:cNvSpPr>
          <p:nvPr>
            <p:ph idx="1"/>
          </p:nvPr>
        </p:nvSpPr>
        <p:spPr>
          <a:xfrm>
            <a:off x="457200" y="1600200"/>
            <a:ext cx="8229600" cy="5257800"/>
          </a:xfrm>
        </p:spPr>
        <p:txBody>
          <a:bodyPr>
            <a:normAutofit/>
          </a:bodyPr>
          <a:lstStyle/>
          <a:p>
            <a:r>
              <a:rPr lang="en-GB" dirty="0" smtClean="0"/>
              <a:t>Members </a:t>
            </a:r>
            <a:r>
              <a:rPr lang="en-GB" dirty="0"/>
              <a:t>are expected to keep all business of the </a:t>
            </a:r>
            <a:r>
              <a:rPr lang="en-GB" dirty="0" smtClean="0"/>
              <a:t>committee confidential, therefore they </a:t>
            </a:r>
            <a:r>
              <a:rPr lang="en-GB" dirty="0"/>
              <a:t>sign a confidentiality </a:t>
            </a:r>
            <a:r>
              <a:rPr lang="en-GB" dirty="0" smtClean="0"/>
              <a:t>agreement. </a:t>
            </a:r>
          </a:p>
          <a:p>
            <a:pPr>
              <a:buNone/>
            </a:pPr>
            <a:endParaRPr lang="en-GB" dirty="0" smtClean="0"/>
          </a:p>
          <a:p>
            <a:r>
              <a:rPr lang="en-GB" dirty="0" smtClean="0"/>
              <a:t>Any </a:t>
            </a:r>
            <a:r>
              <a:rPr lang="en-GB" dirty="0"/>
              <a:t>external </a:t>
            </a:r>
            <a:r>
              <a:rPr lang="en-GB" dirty="0" smtClean="0"/>
              <a:t>reviewers reviewing </a:t>
            </a:r>
            <a:r>
              <a:rPr lang="en-GB" dirty="0"/>
              <a:t>specific study and </a:t>
            </a:r>
            <a:r>
              <a:rPr lang="en-GB" dirty="0" smtClean="0"/>
              <a:t>visitors during </a:t>
            </a:r>
            <a:r>
              <a:rPr lang="en-GB" dirty="0"/>
              <a:t>the </a:t>
            </a:r>
            <a:r>
              <a:rPr lang="en-GB" dirty="0" smtClean="0"/>
              <a:t>deliberations meetings </a:t>
            </a:r>
            <a:r>
              <a:rPr lang="en-GB" dirty="0"/>
              <a:t>sign a confidentiality agreement.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3.2.8 Orientation and training of members</a:t>
            </a:r>
            <a:endParaRPr lang="en-GB" dirty="0"/>
          </a:p>
        </p:txBody>
      </p:sp>
      <p:sp>
        <p:nvSpPr>
          <p:cNvPr id="3" name="Content Placeholder 2"/>
          <p:cNvSpPr>
            <a:spLocks noGrp="1"/>
          </p:cNvSpPr>
          <p:nvPr>
            <p:ph idx="1"/>
          </p:nvPr>
        </p:nvSpPr>
        <p:spPr>
          <a:xfrm>
            <a:off x="457200" y="1600200"/>
            <a:ext cx="8229600" cy="4853136"/>
          </a:xfrm>
        </p:spPr>
        <p:txBody>
          <a:bodyPr>
            <a:normAutofit/>
          </a:bodyPr>
          <a:lstStyle/>
          <a:p>
            <a:r>
              <a:rPr lang="en-GB" dirty="0" smtClean="0"/>
              <a:t>Once a</a:t>
            </a:r>
            <a:r>
              <a:rPr lang="en-GB" i="1" dirty="0" smtClean="0"/>
              <a:t> member </a:t>
            </a:r>
            <a:r>
              <a:rPr lang="en-GB" i="1" dirty="0"/>
              <a:t>have been appointed</a:t>
            </a:r>
            <a:r>
              <a:rPr lang="en-GB" i="1" dirty="0" smtClean="0"/>
              <a:t>, attends the </a:t>
            </a:r>
            <a:r>
              <a:rPr lang="en-GB" dirty="0" smtClean="0"/>
              <a:t>first </a:t>
            </a:r>
            <a:r>
              <a:rPr lang="en-GB" dirty="0"/>
              <a:t>one or two meetings as </a:t>
            </a:r>
            <a:r>
              <a:rPr lang="en-GB" dirty="0" smtClean="0"/>
              <a:t>observer </a:t>
            </a:r>
            <a:r>
              <a:rPr lang="en-GB" dirty="0"/>
              <a:t>to </a:t>
            </a:r>
            <a:r>
              <a:rPr lang="en-GB" dirty="0" smtClean="0"/>
              <a:t>learn </a:t>
            </a:r>
            <a:r>
              <a:rPr lang="en-GB" dirty="0"/>
              <a:t>before being </a:t>
            </a:r>
            <a:r>
              <a:rPr lang="en-GB" dirty="0" smtClean="0"/>
              <a:t>assigned as reviewer. </a:t>
            </a:r>
          </a:p>
          <a:p>
            <a:pPr>
              <a:buNone/>
            </a:pPr>
            <a:endParaRPr lang="en-GB" dirty="0" smtClean="0"/>
          </a:p>
          <a:p>
            <a:r>
              <a:rPr lang="en-GB" dirty="0" smtClean="0"/>
              <a:t>New member undergoes orientation sessions </a:t>
            </a:r>
            <a:r>
              <a:rPr lang="en-GB" dirty="0"/>
              <a:t>covering Guidelines and </a:t>
            </a:r>
            <a:r>
              <a:rPr lang="en-GB" dirty="0" smtClean="0"/>
              <a:t>committee SOPs &amp; </a:t>
            </a:r>
            <a:r>
              <a:rPr lang="en-GB" dirty="0"/>
              <a:t>any practical matters </a:t>
            </a:r>
            <a:r>
              <a:rPr lang="en-GB" dirty="0" smtClean="0"/>
              <a:t>with secretariat </a:t>
            </a:r>
            <a:r>
              <a:rPr lang="en-GB" dirty="0"/>
              <a:t>and chair.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3.2.8 Orientation and training of members</a:t>
            </a:r>
            <a:endParaRPr lang="en-GB"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GB" dirty="0" smtClean="0"/>
              <a:t>CME </a:t>
            </a:r>
            <a:r>
              <a:rPr lang="en-GB" dirty="0"/>
              <a:t>for all members in matters of </a:t>
            </a:r>
            <a:r>
              <a:rPr lang="en-GB" dirty="0" smtClean="0"/>
              <a:t>health research </a:t>
            </a:r>
            <a:r>
              <a:rPr lang="en-GB" dirty="0"/>
              <a:t>ethics and related disciplines in human </a:t>
            </a:r>
            <a:r>
              <a:rPr lang="en-GB" dirty="0" smtClean="0"/>
              <a:t>research protections are </a:t>
            </a:r>
            <a:r>
              <a:rPr lang="en-GB" dirty="0"/>
              <a:t>essential</a:t>
            </a:r>
            <a:r>
              <a:rPr lang="en-GB" dirty="0" smtClean="0"/>
              <a:t>.</a:t>
            </a:r>
          </a:p>
          <a:p>
            <a:pPr>
              <a:buNone/>
            </a:pPr>
            <a:endParaRPr lang="en-GB" dirty="0" smtClean="0"/>
          </a:p>
          <a:p>
            <a:r>
              <a:rPr lang="en-GB" dirty="0" smtClean="0"/>
              <a:t>Short courses, workshops </a:t>
            </a:r>
            <a:r>
              <a:rPr lang="en-GB" dirty="0"/>
              <a:t>and exchange </a:t>
            </a:r>
            <a:r>
              <a:rPr lang="en-GB" dirty="0" smtClean="0"/>
              <a:t>visits for achieving </a:t>
            </a:r>
            <a:r>
              <a:rPr lang="en-GB" dirty="0"/>
              <a:t>member continuing education. </a:t>
            </a:r>
            <a:endParaRPr lang="en-GB" dirty="0" smtClean="0"/>
          </a:p>
          <a:p>
            <a:pPr>
              <a:buNone/>
            </a:pPr>
            <a:endParaRPr lang="en-GB" dirty="0" smtClean="0"/>
          </a:p>
          <a:p>
            <a:r>
              <a:rPr lang="en-GB" dirty="0" smtClean="0"/>
              <a:t>The chairman lead </a:t>
            </a:r>
            <a:r>
              <a:rPr lang="en-GB" dirty="0"/>
              <a:t>in fostering local and international networks, links </a:t>
            </a:r>
            <a:r>
              <a:rPr lang="en-GB" dirty="0" smtClean="0"/>
              <a:t>and partnerships </a:t>
            </a:r>
            <a:r>
              <a:rPr lang="en-GB" dirty="0"/>
              <a:t>for purposes of </a:t>
            </a:r>
            <a:r>
              <a:rPr lang="en-GB" dirty="0" smtClean="0"/>
              <a:t>CME.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3.2.9 Termination/disqualification of membership</a:t>
            </a:r>
            <a:endParaRPr lang="en-GB" dirty="0"/>
          </a:p>
        </p:txBody>
      </p:sp>
      <p:sp>
        <p:nvSpPr>
          <p:cNvPr id="3" name="Content Placeholder 2"/>
          <p:cNvSpPr>
            <a:spLocks noGrp="1"/>
          </p:cNvSpPr>
          <p:nvPr>
            <p:ph idx="1"/>
          </p:nvPr>
        </p:nvSpPr>
        <p:spPr/>
        <p:txBody>
          <a:bodyPr>
            <a:normAutofit/>
          </a:bodyPr>
          <a:lstStyle/>
          <a:p>
            <a:r>
              <a:rPr lang="en-GB" dirty="0" smtClean="0"/>
              <a:t>Appointment is </a:t>
            </a:r>
            <a:r>
              <a:rPr lang="en-GB" dirty="0"/>
              <a:t>terminated before the </a:t>
            </a:r>
            <a:r>
              <a:rPr lang="en-GB" dirty="0" smtClean="0"/>
              <a:t>expiration of </a:t>
            </a:r>
            <a:r>
              <a:rPr lang="en-GB" dirty="0"/>
              <a:t>the three-year term if the Chairman of the NRCM </a:t>
            </a:r>
            <a:r>
              <a:rPr lang="en-GB" dirty="0" smtClean="0"/>
              <a:t>upon recommendation </a:t>
            </a:r>
            <a:r>
              <a:rPr lang="en-GB" dirty="0"/>
              <a:t>from the </a:t>
            </a:r>
            <a:r>
              <a:rPr lang="en-GB" dirty="0" smtClean="0"/>
              <a:t>committee Chairperson.</a:t>
            </a:r>
          </a:p>
          <a:p>
            <a:pPr>
              <a:buNone/>
            </a:pPr>
            <a:endParaRPr lang="en-GB" dirty="0" smtClean="0"/>
          </a:p>
          <a:p>
            <a:r>
              <a:rPr lang="en-GB" dirty="0" smtClean="0"/>
              <a:t>This is generally when the committee </a:t>
            </a:r>
            <a:r>
              <a:rPr lang="en-GB" dirty="0"/>
              <a:t>determines that the member fails </a:t>
            </a:r>
            <a:r>
              <a:rPr lang="en-GB" dirty="0" smtClean="0"/>
              <a:t>to perform </a:t>
            </a:r>
            <a:r>
              <a:rPr lang="en-GB" dirty="0"/>
              <a:t>his or her duties as a member.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0848"/>
            <a:ext cx="8229600" cy="2376264"/>
          </a:xfrm>
        </p:spPr>
        <p:txBody>
          <a:bodyPr/>
          <a:lstStyle/>
          <a:p>
            <a:r>
              <a:rPr lang="en-GB" dirty="0" smtClean="0"/>
              <a:t>Malawi Clinical Officer </a:t>
            </a:r>
            <a:r>
              <a:rPr lang="en-GB" dirty="0" smtClean="0"/>
              <a:t>Carrier </a:t>
            </a:r>
            <a:r>
              <a:rPr lang="en-GB" dirty="0" smtClean="0"/>
              <a:t>P</a:t>
            </a:r>
            <a:r>
              <a:rPr lang="en-GB" dirty="0" smtClean="0"/>
              <a:t>ath</a:t>
            </a:r>
            <a:br>
              <a:rPr lang="en-GB" dirty="0" smtClean="0"/>
            </a:br>
            <a:r>
              <a:rPr lang="en-GB" dirty="0" smtClean="0"/>
              <a:t>Government Functional Review 2007</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3.2.9 Termination/disqualification of membership</a:t>
            </a:r>
            <a:endParaRPr lang="en-GB" dirty="0"/>
          </a:p>
        </p:txBody>
      </p:sp>
      <p:sp>
        <p:nvSpPr>
          <p:cNvPr id="3" name="Content Placeholder 2"/>
          <p:cNvSpPr>
            <a:spLocks noGrp="1"/>
          </p:cNvSpPr>
          <p:nvPr>
            <p:ph idx="1"/>
          </p:nvPr>
        </p:nvSpPr>
        <p:spPr>
          <a:xfrm>
            <a:off x="457200" y="1600200"/>
            <a:ext cx="8229600" cy="4853136"/>
          </a:xfrm>
        </p:spPr>
        <p:txBody>
          <a:bodyPr>
            <a:normAutofit lnSpcReduction="10000"/>
          </a:bodyPr>
          <a:lstStyle/>
          <a:p>
            <a:r>
              <a:rPr lang="en-GB" dirty="0"/>
              <a:t>Specifically</a:t>
            </a:r>
            <a:r>
              <a:rPr lang="en-GB" dirty="0" smtClean="0"/>
              <a:t>, </a:t>
            </a:r>
            <a:r>
              <a:rPr lang="en-GB" dirty="0"/>
              <a:t>membership </a:t>
            </a:r>
            <a:r>
              <a:rPr lang="en-GB" dirty="0" smtClean="0"/>
              <a:t>is terminated/ disqualified </a:t>
            </a:r>
            <a:r>
              <a:rPr lang="en-GB" dirty="0"/>
              <a:t>due to the following reasons</a:t>
            </a:r>
            <a:r>
              <a:rPr lang="en-GB" dirty="0" smtClean="0"/>
              <a:t>:</a:t>
            </a:r>
          </a:p>
          <a:p>
            <a:pPr>
              <a:buNone/>
            </a:pPr>
            <a:endParaRPr lang="en-GB" dirty="0"/>
          </a:p>
          <a:p>
            <a:pPr marL="571500" indent="-571500">
              <a:buAutoNum type="romanLcPeriod"/>
            </a:pPr>
            <a:r>
              <a:rPr lang="en-GB" dirty="0" smtClean="0"/>
              <a:t>Unsound mind.</a:t>
            </a:r>
          </a:p>
          <a:p>
            <a:pPr marL="571500" indent="-571500">
              <a:buNone/>
            </a:pPr>
            <a:endParaRPr lang="en-GB" dirty="0"/>
          </a:p>
          <a:p>
            <a:pPr>
              <a:buNone/>
            </a:pPr>
            <a:r>
              <a:rPr lang="en-GB" dirty="0"/>
              <a:t>ii. Grave breach of conduct like corruption, </a:t>
            </a:r>
            <a:r>
              <a:rPr lang="en-GB" dirty="0" smtClean="0"/>
              <a:t>confidentiality, conflict </a:t>
            </a:r>
            <a:r>
              <a:rPr lang="en-GB" dirty="0"/>
              <a:t>of interest, and failure to attend more than </a:t>
            </a:r>
            <a:r>
              <a:rPr lang="en-GB" dirty="0" smtClean="0"/>
              <a:t>three consecutive </a:t>
            </a:r>
            <a:r>
              <a:rPr lang="en-GB" dirty="0"/>
              <a:t>times without proper reasons.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3.2.9 Termination/disqualification of membership</a:t>
            </a:r>
            <a:endParaRPr lang="en-GB" dirty="0"/>
          </a:p>
        </p:txBody>
      </p:sp>
      <p:sp>
        <p:nvSpPr>
          <p:cNvPr id="3" name="Content Placeholder 2"/>
          <p:cNvSpPr>
            <a:spLocks noGrp="1"/>
          </p:cNvSpPr>
          <p:nvPr>
            <p:ph idx="1"/>
          </p:nvPr>
        </p:nvSpPr>
        <p:spPr/>
        <p:txBody>
          <a:bodyPr>
            <a:normAutofit/>
          </a:bodyPr>
          <a:lstStyle/>
          <a:p>
            <a:r>
              <a:rPr lang="en-GB" dirty="0"/>
              <a:t>When a member </a:t>
            </a:r>
            <a:r>
              <a:rPr lang="en-GB" dirty="0" smtClean="0"/>
              <a:t>goes on </a:t>
            </a:r>
            <a:r>
              <a:rPr lang="en-GB" dirty="0"/>
              <a:t>long leave of </a:t>
            </a:r>
            <a:r>
              <a:rPr lang="en-GB" dirty="0" smtClean="0"/>
              <a:t>absence, writes </a:t>
            </a:r>
            <a:r>
              <a:rPr lang="en-GB" dirty="0"/>
              <a:t>the chairman of the committee </a:t>
            </a:r>
            <a:r>
              <a:rPr lang="en-GB" dirty="0" smtClean="0"/>
              <a:t>expressing voluntary </a:t>
            </a:r>
            <a:r>
              <a:rPr lang="en-GB" dirty="0"/>
              <a:t>termination </a:t>
            </a:r>
            <a:r>
              <a:rPr lang="en-GB" dirty="0" smtClean="0"/>
              <a:t>of </a:t>
            </a:r>
            <a:r>
              <a:rPr lang="en-GB" dirty="0"/>
              <a:t>appointment. </a:t>
            </a:r>
            <a:endParaRPr lang="en-GB" dirty="0" smtClean="0"/>
          </a:p>
          <a:p>
            <a:pPr>
              <a:buNone/>
            </a:pPr>
            <a:endParaRPr lang="en-GB" dirty="0" smtClean="0"/>
          </a:p>
          <a:p>
            <a:r>
              <a:rPr lang="en-GB" dirty="0" smtClean="0"/>
              <a:t>If </a:t>
            </a:r>
            <a:r>
              <a:rPr lang="en-GB" dirty="0"/>
              <a:t>long leave of absence </a:t>
            </a:r>
            <a:r>
              <a:rPr lang="en-GB" dirty="0" smtClean="0"/>
              <a:t>is observed</a:t>
            </a:r>
            <a:r>
              <a:rPr lang="en-GB" dirty="0"/>
              <a:t>, the chairman shall recommend the termination of </a:t>
            </a:r>
            <a:r>
              <a:rPr lang="en-GB" dirty="0" smtClean="0"/>
              <a:t>the member’s </a:t>
            </a:r>
            <a:r>
              <a:rPr lang="en-GB" dirty="0"/>
              <a:t>appointment.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3.2.10 Member resignation</a:t>
            </a:r>
            <a:endParaRPr lang="en-GB" dirty="0"/>
          </a:p>
        </p:txBody>
      </p:sp>
      <p:sp>
        <p:nvSpPr>
          <p:cNvPr id="3" name="Content Placeholder 2"/>
          <p:cNvSpPr>
            <a:spLocks noGrp="1"/>
          </p:cNvSpPr>
          <p:nvPr>
            <p:ph idx="1"/>
          </p:nvPr>
        </p:nvSpPr>
        <p:spPr>
          <a:xfrm>
            <a:off x="457200" y="1600200"/>
            <a:ext cx="8229600" cy="4925144"/>
          </a:xfrm>
        </p:spPr>
        <p:txBody>
          <a:bodyPr>
            <a:normAutofit/>
          </a:bodyPr>
          <a:lstStyle/>
          <a:p>
            <a:r>
              <a:rPr lang="en-GB" dirty="0"/>
              <a:t>Members </a:t>
            </a:r>
            <a:r>
              <a:rPr lang="en-GB" dirty="0" smtClean="0"/>
              <a:t>are </a:t>
            </a:r>
            <a:r>
              <a:rPr lang="en-GB" dirty="0"/>
              <a:t>allowed to resign </a:t>
            </a:r>
            <a:r>
              <a:rPr lang="en-GB" dirty="0" smtClean="0"/>
              <a:t>in </a:t>
            </a:r>
            <a:r>
              <a:rPr lang="en-GB" dirty="0"/>
              <a:t>writing </a:t>
            </a:r>
            <a:r>
              <a:rPr lang="en-GB" dirty="0" smtClean="0"/>
              <a:t>to committee Chairperson </a:t>
            </a:r>
            <a:r>
              <a:rPr lang="en-GB" dirty="0"/>
              <a:t>through the head of </a:t>
            </a:r>
            <a:r>
              <a:rPr lang="en-GB" dirty="0" smtClean="0"/>
              <a:t>the institution</a:t>
            </a:r>
            <a:r>
              <a:rPr lang="en-GB" dirty="0"/>
              <a:t>. </a:t>
            </a:r>
            <a:endParaRPr lang="en-GB" dirty="0" smtClean="0"/>
          </a:p>
          <a:p>
            <a:pPr>
              <a:buNone/>
            </a:pPr>
            <a:endParaRPr lang="en-GB" dirty="0" smtClean="0"/>
          </a:p>
          <a:p>
            <a:r>
              <a:rPr lang="en-GB" dirty="0" smtClean="0"/>
              <a:t>Resignation </a:t>
            </a:r>
            <a:r>
              <a:rPr lang="en-GB" dirty="0"/>
              <a:t>from the organization that nominated </a:t>
            </a:r>
            <a:r>
              <a:rPr lang="en-GB" dirty="0" smtClean="0"/>
              <a:t>a member </a:t>
            </a:r>
            <a:r>
              <a:rPr lang="en-GB" dirty="0"/>
              <a:t>may not necessarily translate </a:t>
            </a:r>
            <a:r>
              <a:rPr lang="en-GB" dirty="0" smtClean="0"/>
              <a:t>into resignation </a:t>
            </a:r>
            <a:r>
              <a:rPr lang="en-GB" dirty="0"/>
              <a:t>from the committee.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3.2.10 Member resignation</a:t>
            </a:r>
            <a:endParaRPr lang="en-GB" dirty="0"/>
          </a:p>
        </p:txBody>
      </p:sp>
      <p:sp>
        <p:nvSpPr>
          <p:cNvPr id="3" name="Content Placeholder 2"/>
          <p:cNvSpPr>
            <a:spLocks noGrp="1"/>
          </p:cNvSpPr>
          <p:nvPr>
            <p:ph idx="1"/>
          </p:nvPr>
        </p:nvSpPr>
        <p:spPr/>
        <p:txBody>
          <a:bodyPr/>
          <a:lstStyle/>
          <a:p>
            <a:r>
              <a:rPr lang="en-GB" dirty="0" smtClean="0"/>
              <a:t>If an individual ceases to be a member for the organization where nominated, the committee makes a decision on a member to serve full term.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3.2.11 External Reviewers</a:t>
            </a:r>
            <a:endParaRPr lang="en-GB" dirty="0"/>
          </a:p>
        </p:txBody>
      </p:sp>
      <p:sp>
        <p:nvSpPr>
          <p:cNvPr id="3" name="Content Placeholder 2"/>
          <p:cNvSpPr>
            <a:spLocks noGrp="1"/>
          </p:cNvSpPr>
          <p:nvPr>
            <p:ph idx="1"/>
          </p:nvPr>
        </p:nvSpPr>
        <p:spPr>
          <a:xfrm>
            <a:off x="457200" y="1600200"/>
            <a:ext cx="8229600" cy="5257800"/>
          </a:xfrm>
        </p:spPr>
        <p:txBody>
          <a:bodyPr>
            <a:normAutofit fontScale="92500"/>
          </a:bodyPr>
          <a:lstStyle/>
          <a:p>
            <a:r>
              <a:rPr lang="en-GB" dirty="0"/>
              <a:t>The </a:t>
            </a:r>
            <a:r>
              <a:rPr lang="en-GB" dirty="0" smtClean="0"/>
              <a:t>committee </a:t>
            </a:r>
            <a:r>
              <a:rPr lang="en-GB" dirty="0"/>
              <a:t>invite individuals with </a:t>
            </a:r>
            <a:r>
              <a:rPr lang="en-GB" dirty="0" smtClean="0"/>
              <a:t>special competence </a:t>
            </a:r>
            <a:r>
              <a:rPr lang="en-GB" dirty="0"/>
              <a:t>to assist in the review of issues that </a:t>
            </a:r>
            <a:r>
              <a:rPr lang="en-GB" dirty="0" smtClean="0"/>
              <a:t>require expertise </a:t>
            </a:r>
            <a:r>
              <a:rPr lang="en-GB" dirty="0"/>
              <a:t>beyond </a:t>
            </a:r>
            <a:r>
              <a:rPr lang="en-GB" dirty="0" smtClean="0"/>
              <a:t>serving members. </a:t>
            </a:r>
          </a:p>
          <a:p>
            <a:pPr>
              <a:buNone/>
            </a:pPr>
            <a:endParaRPr lang="en-GB" dirty="0" smtClean="0"/>
          </a:p>
          <a:p>
            <a:r>
              <a:rPr lang="en-GB" dirty="0" smtClean="0"/>
              <a:t>Such </a:t>
            </a:r>
            <a:r>
              <a:rPr lang="en-GB" dirty="0"/>
              <a:t>individuals </a:t>
            </a:r>
            <a:r>
              <a:rPr lang="en-GB" dirty="0" smtClean="0"/>
              <a:t>are </a:t>
            </a:r>
            <a:r>
              <a:rPr lang="en-GB" dirty="0"/>
              <a:t>not be members </a:t>
            </a:r>
            <a:r>
              <a:rPr lang="en-GB" dirty="0" smtClean="0"/>
              <a:t>and not </a:t>
            </a:r>
            <a:r>
              <a:rPr lang="en-GB" dirty="0"/>
              <a:t>included </a:t>
            </a:r>
            <a:r>
              <a:rPr lang="en-GB" dirty="0" smtClean="0"/>
              <a:t>in determining </a:t>
            </a:r>
            <a:r>
              <a:rPr lang="en-GB" dirty="0"/>
              <a:t>or establishing a quorum </a:t>
            </a:r>
            <a:r>
              <a:rPr lang="en-GB" dirty="0" smtClean="0"/>
              <a:t>at </a:t>
            </a:r>
            <a:r>
              <a:rPr lang="en-GB" dirty="0"/>
              <a:t>meetings </a:t>
            </a:r>
            <a:r>
              <a:rPr lang="en-GB" dirty="0" smtClean="0"/>
              <a:t>if they </a:t>
            </a:r>
            <a:r>
              <a:rPr lang="en-GB" dirty="0"/>
              <a:t>are present. </a:t>
            </a:r>
            <a:endParaRPr lang="en-GB" dirty="0" smtClean="0"/>
          </a:p>
          <a:p>
            <a:pPr>
              <a:buNone/>
            </a:pPr>
            <a:endParaRPr lang="en-GB" dirty="0" smtClean="0"/>
          </a:p>
          <a:p>
            <a:r>
              <a:rPr lang="en-GB" dirty="0" smtClean="0"/>
              <a:t>Such </a:t>
            </a:r>
            <a:r>
              <a:rPr lang="en-GB" dirty="0"/>
              <a:t>individuals are referred to as </a:t>
            </a:r>
            <a:r>
              <a:rPr lang="en-GB" dirty="0" smtClean="0"/>
              <a:t>external reviewers</a:t>
            </a:r>
            <a:r>
              <a:rPr lang="en-GB"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3.2.12 Conflict of interest</a:t>
            </a:r>
            <a:endParaRPr lang="en-GB" dirty="0"/>
          </a:p>
        </p:txBody>
      </p:sp>
      <p:sp>
        <p:nvSpPr>
          <p:cNvPr id="3" name="Content Placeholder 2"/>
          <p:cNvSpPr>
            <a:spLocks noGrp="1"/>
          </p:cNvSpPr>
          <p:nvPr>
            <p:ph idx="1"/>
          </p:nvPr>
        </p:nvSpPr>
        <p:spPr>
          <a:xfrm>
            <a:off x="457200" y="1600200"/>
            <a:ext cx="8229600" cy="4997152"/>
          </a:xfrm>
        </p:spPr>
        <p:txBody>
          <a:bodyPr>
            <a:normAutofit lnSpcReduction="10000"/>
          </a:bodyPr>
          <a:lstStyle/>
          <a:p>
            <a:r>
              <a:rPr lang="en-GB" dirty="0"/>
              <a:t>In the event that </a:t>
            </a:r>
            <a:r>
              <a:rPr lang="en-GB" dirty="0" smtClean="0"/>
              <a:t>committee </a:t>
            </a:r>
            <a:r>
              <a:rPr lang="en-GB" dirty="0"/>
              <a:t>is discussing a proposal </a:t>
            </a:r>
            <a:r>
              <a:rPr lang="en-GB" dirty="0" smtClean="0"/>
              <a:t>where a member </a:t>
            </a:r>
            <a:r>
              <a:rPr lang="en-GB" dirty="0"/>
              <a:t>has specific interest, it is mandatory that </a:t>
            </a:r>
            <a:r>
              <a:rPr lang="en-GB" dirty="0" smtClean="0"/>
              <a:t>such a member declares conflict of </a:t>
            </a:r>
            <a:r>
              <a:rPr lang="en-GB" dirty="0"/>
              <a:t>interest. </a:t>
            </a:r>
            <a:endParaRPr lang="en-GB" dirty="0" smtClean="0"/>
          </a:p>
          <a:p>
            <a:pPr>
              <a:buNone/>
            </a:pPr>
            <a:endParaRPr lang="en-GB" dirty="0" smtClean="0"/>
          </a:p>
          <a:p>
            <a:r>
              <a:rPr lang="en-GB" dirty="0" smtClean="0"/>
              <a:t>In </a:t>
            </a:r>
            <a:r>
              <a:rPr lang="en-GB" dirty="0"/>
              <a:t>such </a:t>
            </a:r>
            <a:r>
              <a:rPr lang="en-GB" dirty="0" smtClean="0"/>
              <a:t>cases a member gets </a:t>
            </a:r>
            <a:r>
              <a:rPr lang="en-GB" dirty="0"/>
              <a:t>out of the </a:t>
            </a:r>
            <a:r>
              <a:rPr lang="en-GB" dirty="0" smtClean="0"/>
              <a:t>meeting before deliberations </a:t>
            </a:r>
            <a:r>
              <a:rPr lang="en-GB" dirty="0"/>
              <a:t>on </a:t>
            </a:r>
            <a:r>
              <a:rPr lang="en-GB" dirty="0" smtClean="0"/>
              <a:t>that proposal</a:t>
            </a:r>
            <a:r>
              <a:rPr lang="en-GB" dirty="0"/>
              <a:t>. </a:t>
            </a:r>
            <a:r>
              <a:rPr lang="en-GB" dirty="0" smtClean="0"/>
              <a:t>He/she </a:t>
            </a:r>
            <a:r>
              <a:rPr lang="en-GB" dirty="0"/>
              <a:t>sign a Conflict of Interest Declaration </a:t>
            </a:r>
            <a:r>
              <a:rPr lang="en-GB" dirty="0" smtClean="0"/>
              <a:t>Form. Secretariat </a:t>
            </a:r>
            <a:r>
              <a:rPr lang="en-GB" dirty="0"/>
              <a:t>document </a:t>
            </a:r>
            <a:r>
              <a:rPr lang="en-GB" dirty="0" smtClean="0"/>
              <a:t>that action in </a:t>
            </a:r>
            <a:r>
              <a:rPr lang="en-GB" dirty="0"/>
              <a:t>minutes.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3.2.12 Conflict of interest</a:t>
            </a:r>
            <a:endParaRPr lang="en-GB" dirty="0"/>
          </a:p>
        </p:txBody>
      </p:sp>
      <p:sp>
        <p:nvSpPr>
          <p:cNvPr id="3" name="Content Placeholder 2"/>
          <p:cNvSpPr>
            <a:spLocks noGrp="1"/>
          </p:cNvSpPr>
          <p:nvPr>
            <p:ph idx="1"/>
          </p:nvPr>
        </p:nvSpPr>
        <p:spPr/>
        <p:txBody>
          <a:bodyPr>
            <a:normAutofit/>
          </a:bodyPr>
          <a:lstStyle/>
          <a:p>
            <a:r>
              <a:rPr lang="en-GB" dirty="0"/>
              <a:t>At the maximum, the member with a conflicting interest </a:t>
            </a:r>
            <a:r>
              <a:rPr lang="en-GB" dirty="0" smtClean="0"/>
              <a:t>may only </a:t>
            </a:r>
            <a:r>
              <a:rPr lang="en-GB" dirty="0"/>
              <a:t>provide relevant information if so requested by </a:t>
            </a:r>
            <a:r>
              <a:rPr lang="en-GB" dirty="0" smtClean="0"/>
              <a:t>the committee.</a:t>
            </a:r>
          </a:p>
          <a:p>
            <a:pPr>
              <a:buNone/>
            </a:pPr>
            <a:endParaRPr lang="en-GB" dirty="0"/>
          </a:p>
          <a:p>
            <a:r>
              <a:rPr lang="en-GB" dirty="0"/>
              <a:t>Conflicts of interest could include but not limited to : a </a:t>
            </a:r>
            <a:r>
              <a:rPr lang="en-GB" dirty="0" smtClean="0"/>
              <a:t>member of committee </a:t>
            </a:r>
            <a:r>
              <a:rPr lang="en-GB" dirty="0"/>
              <a:t>who serves as an investigator on research </a:t>
            </a:r>
            <a:r>
              <a:rPr lang="en-GB" dirty="0" smtClean="0"/>
              <a:t>under review;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3.2.12 Conflict of interest</a:t>
            </a:r>
            <a:endParaRPr lang="en-GB" dirty="0"/>
          </a:p>
        </p:txBody>
      </p:sp>
      <p:sp>
        <p:nvSpPr>
          <p:cNvPr id="3" name="Content Placeholder 2"/>
          <p:cNvSpPr>
            <a:spLocks noGrp="1"/>
          </p:cNvSpPr>
          <p:nvPr>
            <p:ph idx="1"/>
          </p:nvPr>
        </p:nvSpPr>
        <p:spPr/>
        <p:txBody>
          <a:bodyPr>
            <a:normAutofit lnSpcReduction="10000"/>
          </a:bodyPr>
          <a:lstStyle/>
          <a:p>
            <a:r>
              <a:rPr lang="en-GB" dirty="0" smtClean="0"/>
              <a:t>a member who holds a significant financial interest in a sponsor or product under study; </a:t>
            </a:r>
          </a:p>
          <a:p>
            <a:pPr>
              <a:buNone/>
            </a:pPr>
            <a:endParaRPr lang="en-GB" dirty="0" smtClean="0"/>
          </a:p>
          <a:p>
            <a:r>
              <a:rPr lang="en-GB" dirty="0" smtClean="0"/>
              <a:t>A member whose spouse or close relative has the research under review; </a:t>
            </a:r>
          </a:p>
          <a:p>
            <a:pPr>
              <a:buNone/>
            </a:pPr>
            <a:endParaRPr lang="en-GB" dirty="0" smtClean="0"/>
          </a:p>
          <a:p>
            <a:r>
              <a:rPr lang="en-GB" dirty="0" smtClean="0"/>
              <a:t>A member who has any other special form of relationship with the investigator or sponsor of the research under review.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3.2.13 Liability coverage for members</a:t>
            </a:r>
            <a:endParaRPr lang="en-GB" dirty="0"/>
          </a:p>
        </p:txBody>
      </p:sp>
      <p:sp>
        <p:nvSpPr>
          <p:cNvPr id="3" name="Content Placeholder 2"/>
          <p:cNvSpPr>
            <a:spLocks noGrp="1"/>
          </p:cNvSpPr>
          <p:nvPr>
            <p:ph idx="1"/>
          </p:nvPr>
        </p:nvSpPr>
        <p:spPr>
          <a:xfrm>
            <a:off x="457200" y="1600200"/>
            <a:ext cx="8229600" cy="4637112"/>
          </a:xfrm>
        </p:spPr>
        <p:txBody>
          <a:bodyPr>
            <a:normAutofit/>
          </a:bodyPr>
          <a:lstStyle/>
          <a:p>
            <a:r>
              <a:rPr lang="en-GB" dirty="0" smtClean="0"/>
              <a:t>Committee members function as govt. agents.</a:t>
            </a:r>
          </a:p>
          <a:p>
            <a:pPr>
              <a:buNone/>
            </a:pPr>
            <a:endParaRPr lang="en-GB" dirty="0" smtClean="0"/>
          </a:p>
          <a:p>
            <a:r>
              <a:rPr lang="en-GB" dirty="0" smtClean="0"/>
              <a:t>As such their actions are covered by Govt provided they perform within course &amp; scope of their committee responsibilities. </a:t>
            </a:r>
          </a:p>
          <a:p>
            <a:pPr>
              <a:buNone/>
            </a:pPr>
            <a:endParaRPr lang="en-GB" dirty="0" smtClean="0"/>
          </a:p>
          <a:p>
            <a:r>
              <a:rPr lang="en-GB" dirty="0" smtClean="0"/>
              <a:t>This means that members not held personally liable in the course of performing their duty.</a:t>
            </a:r>
          </a:p>
          <a:p>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3.2.14 Compensation for members</a:t>
            </a:r>
            <a:endParaRPr lang="en-GB" dirty="0"/>
          </a:p>
        </p:txBody>
      </p:sp>
      <p:sp>
        <p:nvSpPr>
          <p:cNvPr id="3" name="Content Placeholder 2"/>
          <p:cNvSpPr>
            <a:spLocks noGrp="1"/>
          </p:cNvSpPr>
          <p:nvPr>
            <p:ph idx="1"/>
          </p:nvPr>
        </p:nvSpPr>
        <p:spPr/>
        <p:txBody>
          <a:bodyPr>
            <a:normAutofit/>
          </a:bodyPr>
          <a:lstStyle/>
          <a:p>
            <a:r>
              <a:rPr lang="en-GB" dirty="0" smtClean="0"/>
              <a:t>Membership is based on principle of voluntarily rendering state service to the nation. </a:t>
            </a:r>
          </a:p>
          <a:p>
            <a:pPr>
              <a:buNone/>
            </a:pPr>
            <a:endParaRPr lang="en-GB" dirty="0" smtClean="0"/>
          </a:p>
          <a:p>
            <a:r>
              <a:rPr lang="en-GB" dirty="0" smtClean="0"/>
              <a:t>As such members shall not be provided monetary compensation for their service while serving in the committee.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Carrier path in civil services</a:t>
            </a:r>
            <a:endParaRPr lang="en-GB"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GB" dirty="0" smtClean="0"/>
              <a:t>Clinical Technician, Grade K Diploma in Clinical Medicine (Refine MSCE, MB,BS)</a:t>
            </a:r>
          </a:p>
          <a:p>
            <a:pPr marL="514350" indent="-514350">
              <a:buFont typeface="+mj-lt"/>
              <a:buAutoNum type="arabicPeriod"/>
            </a:pPr>
            <a:endParaRPr lang="en-GB" dirty="0" smtClean="0"/>
          </a:p>
          <a:p>
            <a:pPr marL="514350" indent="-514350">
              <a:buFont typeface="+mj-lt"/>
              <a:buAutoNum type="arabicPeriod"/>
            </a:pPr>
            <a:r>
              <a:rPr lang="en-GB" dirty="0" smtClean="0"/>
              <a:t>Senior Clinical Technician, Diploma in Clinical Medicine Grade J (Refine MSCE, MB,BS)</a:t>
            </a:r>
          </a:p>
          <a:p>
            <a:pPr marL="514350" indent="-514350">
              <a:buFont typeface="+mj-lt"/>
              <a:buAutoNum type="arabicPeriod"/>
            </a:pPr>
            <a:endParaRPr lang="en-GB" dirty="0" smtClean="0"/>
          </a:p>
          <a:p>
            <a:pPr marL="514350" indent="-514350">
              <a:buFont typeface="+mj-lt"/>
              <a:buAutoNum type="arabicPeriod"/>
            </a:pPr>
            <a:r>
              <a:rPr lang="en-GB" dirty="0" smtClean="0"/>
              <a:t>Clinical Officer Grade I (Diploma in Clinical Medicine, Degree in relevant field) or do MB,BS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3.2.14 Compensation for members</a:t>
            </a:r>
            <a:endParaRPr lang="en-GB"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GB" dirty="0" smtClean="0"/>
              <a:t>However, they are entitled to accommodation coverage, subsistence allowance and sitting-in-allowance at existing Government rate. </a:t>
            </a:r>
          </a:p>
          <a:p>
            <a:pPr>
              <a:buNone/>
            </a:pPr>
            <a:endParaRPr lang="en-GB" dirty="0" smtClean="0"/>
          </a:p>
          <a:p>
            <a:r>
              <a:rPr lang="en-GB" dirty="0" smtClean="0"/>
              <a:t>For all donor funding, Govt and donors’ agreement on payment of allowances &amp; accommodation coverage is applicable.</a:t>
            </a:r>
          </a:p>
          <a:p>
            <a:endParaRPr lang="en-GB" dirty="0" smtClean="0"/>
          </a:p>
          <a:p>
            <a:r>
              <a:rPr lang="en-GB" dirty="0" smtClean="0"/>
              <a:t>In addition, refreshments and/or food as a token of limited compensation.</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3.3 Administrative support</a:t>
            </a:r>
            <a:endParaRPr lang="en-GB" dirty="0"/>
          </a:p>
        </p:txBody>
      </p:sp>
      <p:sp>
        <p:nvSpPr>
          <p:cNvPr id="3" name="Content Placeholder 2"/>
          <p:cNvSpPr>
            <a:spLocks noGrp="1"/>
          </p:cNvSpPr>
          <p:nvPr>
            <p:ph idx="1"/>
          </p:nvPr>
        </p:nvSpPr>
        <p:spPr/>
        <p:txBody>
          <a:bodyPr/>
          <a:lstStyle/>
          <a:p>
            <a:r>
              <a:rPr lang="en-GB" dirty="0" smtClean="0"/>
              <a:t>The MOH-RU and COM serve as a secretariat for the committee to respective committees. </a:t>
            </a:r>
          </a:p>
          <a:p>
            <a:pPr>
              <a:buNone/>
            </a:pPr>
            <a:endParaRPr lang="en-GB" dirty="0" smtClean="0"/>
          </a:p>
          <a:p>
            <a:r>
              <a:rPr lang="en-GB" dirty="0" smtClean="0"/>
              <a:t>The MOH-RU and COM are responsible for preparing materials and logistics for the meetings of the committees and other follow-ups.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0848"/>
            <a:ext cx="8229600" cy="2808312"/>
          </a:xfrm>
        </p:spPr>
        <p:txBody>
          <a:bodyPr/>
          <a:lstStyle/>
          <a:p>
            <a:r>
              <a:rPr lang="en-GB" b="1" dirty="0" smtClean="0"/>
              <a:t>4.0 Meetings of the NHSRC and COMREC</a:t>
            </a:r>
            <a:endParaRPr lang="en-GB"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4.1 Scheduling of meetings</a:t>
            </a:r>
            <a:endParaRPr lang="en-GB" dirty="0"/>
          </a:p>
        </p:txBody>
      </p:sp>
      <p:sp>
        <p:nvSpPr>
          <p:cNvPr id="3" name="Content Placeholder 2"/>
          <p:cNvSpPr>
            <a:spLocks noGrp="1"/>
          </p:cNvSpPr>
          <p:nvPr>
            <p:ph idx="1"/>
          </p:nvPr>
        </p:nvSpPr>
        <p:spPr/>
        <p:txBody>
          <a:bodyPr>
            <a:normAutofit lnSpcReduction="10000"/>
          </a:bodyPr>
          <a:lstStyle/>
          <a:p>
            <a:r>
              <a:rPr lang="en-GB" dirty="0" smtClean="0"/>
              <a:t>As read with 4.4 below, NHSRC meets every two months while COMREC monthly. </a:t>
            </a:r>
          </a:p>
          <a:p>
            <a:pPr>
              <a:buNone/>
            </a:pPr>
            <a:endParaRPr lang="en-GB" dirty="0" smtClean="0"/>
          </a:p>
          <a:p>
            <a:r>
              <a:rPr lang="en-GB" dirty="0" smtClean="0"/>
              <a:t>The NHSRC &amp; COMREC are responsible for scheduling of meetings. </a:t>
            </a:r>
          </a:p>
          <a:p>
            <a:pPr>
              <a:buNone/>
            </a:pPr>
            <a:endParaRPr lang="en-GB" dirty="0" smtClean="0"/>
          </a:p>
          <a:p>
            <a:r>
              <a:rPr lang="en-GB" dirty="0" smtClean="0"/>
              <a:t>The secretariat ensures general public is aware of scheduled meetings well in advance through print &amp; other electronic media.</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4.2 Materials for the meeting</a:t>
            </a:r>
            <a:endParaRPr lang="en-GB" dirty="0"/>
          </a:p>
        </p:txBody>
      </p:sp>
      <p:sp>
        <p:nvSpPr>
          <p:cNvPr id="3" name="Content Placeholder 2"/>
          <p:cNvSpPr>
            <a:spLocks noGrp="1"/>
          </p:cNvSpPr>
          <p:nvPr>
            <p:ph idx="1"/>
          </p:nvPr>
        </p:nvSpPr>
        <p:spPr/>
        <p:txBody>
          <a:bodyPr>
            <a:normAutofit lnSpcReduction="10000"/>
          </a:bodyPr>
          <a:lstStyle/>
          <a:p>
            <a:r>
              <a:rPr lang="en-GB" dirty="0" smtClean="0"/>
              <a:t>Complete research proposals submitted for review and all other materials pertaining to the meetings of the committee are processed by the Secretariat of the committee. </a:t>
            </a:r>
          </a:p>
          <a:p>
            <a:pPr>
              <a:buNone/>
            </a:pPr>
            <a:endParaRPr lang="en-GB" dirty="0" smtClean="0"/>
          </a:p>
          <a:p>
            <a:r>
              <a:rPr lang="en-GB" dirty="0" smtClean="0"/>
              <a:t>Research proposals are distributed to members of the committee two weeks before the scheduled meetings to allow members time to adequately review proposals.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4.2 Materials for the meeting</a:t>
            </a:r>
            <a:endParaRPr lang="en-GB" dirty="0"/>
          </a:p>
        </p:txBody>
      </p:sp>
      <p:sp>
        <p:nvSpPr>
          <p:cNvPr id="3" name="Content Placeholder 2"/>
          <p:cNvSpPr>
            <a:spLocks noGrp="1"/>
          </p:cNvSpPr>
          <p:nvPr>
            <p:ph idx="1"/>
          </p:nvPr>
        </p:nvSpPr>
        <p:spPr/>
        <p:txBody>
          <a:bodyPr/>
          <a:lstStyle/>
          <a:p>
            <a:r>
              <a:rPr lang="en-GB" dirty="0" smtClean="0"/>
              <a:t>Complete proposals include protocol, consent forms, data collection tools e.g. questionnaires translated in local language, CVs and any other information.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4.3 Quorum</a:t>
            </a:r>
            <a:endParaRPr lang="en-GB" dirty="0"/>
          </a:p>
        </p:txBody>
      </p:sp>
      <p:sp>
        <p:nvSpPr>
          <p:cNvPr id="3" name="Content Placeholder 2"/>
          <p:cNvSpPr>
            <a:spLocks noGrp="1"/>
          </p:cNvSpPr>
          <p:nvPr>
            <p:ph idx="1"/>
          </p:nvPr>
        </p:nvSpPr>
        <p:spPr>
          <a:xfrm>
            <a:off x="457200" y="1600200"/>
            <a:ext cx="8229600" cy="5257800"/>
          </a:xfrm>
        </p:spPr>
        <p:txBody>
          <a:bodyPr>
            <a:normAutofit fontScale="92500"/>
          </a:bodyPr>
          <a:lstStyle/>
          <a:p>
            <a:r>
              <a:rPr lang="en-GB" dirty="0" smtClean="0"/>
              <a:t>Half of the committee membership constitutes a quorum of any meeting. </a:t>
            </a:r>
          </a:p>
          <a:p>
            <a:pPr>
              <a:buNone/>
            </a:pPr>
            <a:endParaRPr lang="en-GB" dirty="0" smtClean="0"/>
          </a:p>
          <a:p>
            <a:r>
              <a:rPr lang="en-GB" dirty="0" smtClean="0"/>
              <a:t>In the event that no quorum is reached, a meeting is rescheduled within the following two weeks. </a:t>
            </a:r>
          </a:p>
          <a:p>
            <a:pPr>
              <a:buNone/>
            </a:pPr>
            <a:endParaRPr lang="en-GB" dirty="0" smtClean="0"/>
          </a:p>
          <a:p>
            <a:r>
              <a:rPr lang="en-GB" dirty="0" smtClean="0"/>
              <a:t>If no ordinary quorum is reached at that meeting, then half of the ordinary quorum forms a quorum for that meeting, or meeting is rescheduled.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4.4 Conduct of the meetings</a:t>
            </a:r>
            <a:endParaRPr lang="en-GB" dirty="0"/>
          </a:p>
        </p:txBody>
      </p:sp>
      <p:sp>
        <p:nvSpPr>
          <p:cNvPr id="3" name="Content Placeholder 2"/>
          <p:cNvSpPr>
            <a:spLocks noGrp="1"/>
          </p:cNvSpPr>
          <p:nvPr>
            <p:ph idx="1"/>
          </p:nvPr>
        </p:nvSpPr>
        <p:spPr/>
        <p:txBody>
          <a:bodyPr>
            <a:normAutofit/>
          </a:bodyPr>
          <a:lstStyle/>
          <a:p>
            <a:r>
              <a:rPr lang="en-GB" dirty="0" smtClean="0"/>
              <a:t>In line with 4.1 above, the committee meets for business every two months &amp; monthly for NHSRC  &amp; COMREC respectively. </a:t>
            </a:r>
          </a:p>
          <a:p>
            <a:pPr>
              <a:buNone/>
            </a:pPr>
            <a:endParaRPr lang="en-GB" dirty="0" smtClean="0"/>
          </a:p>
          <a:p>
            <a:r>
              <a:rPr lang="en-GB" dirty="0" smtClean="0"/>
              <a:t>Extraordinary meetings may, however, be convened at the discretion of the Chairperson or at the request of at least half the membership.</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4.5 Decisions at meetings</a:t>
            </a:r>
            <a:endParaRPr lang="en-GB" dirty="0"/>
          </a:p>
        </p:txBody>
      </p:sp>
      <p:sp>
        <p:nvSpPr>
          <p:cNvPr id="3" name="Content Placeholder 2"/>
          <p:cNvSpPr>
            <a:spLocks noGrp="1"/>
          </p:cNvSpPr>
          <p:nvPr>
            <p:ph idx="1"/>
          </p:nvPr>
        </p:nvSpPr>
        <p:spPr/>
        <p:txBody>
          <a:bodyPr/>
          <a:lstStyle/>
          <a:p>
            <a:r>
              <a:rPr lang="en-GB" dirty="0" smtClean="0"/>
              <a:t>Decisions at the meetings of NHSRC &amp; COMREC are reached by a consensus. </a:t>
            </a:r>
          </a:p>
          <a:p>
            <a:pPr>
              <a:buNone/>
            </a:pPr>
            <a:endParaRPr lang="en-GB" dirty="0" smtClean="0"/>
          </a:p>
          <a:p>
            <a:r>
              <a:rPr lang="en-GB" dirty="0" smtClean="0"/>
              <a:t>If there is no consensus, a decision is made by simple majority of members present through an open ballot. </a:t>
            </a:r>
          </a:p>
          <a:p>
            <a:pPr>
              <a:buNone/>
            </a:pPr>
            <a:endParaRPr lang="en-GB" dirty="0" smtClean="0"/>
          </a:p>
          <a:p>
            <a:r>
              <a:rPr lang="en-GB" dirty="0" smtClean="0"/>
              <a:t>In the event of a tie, the chair casts a vote.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5.0 Research Reviews, Procedures, Criteria &amp; Actions</a:t>
            </a:r>
            <a:endParaRPr lang="en-GB" dirty="0"/>
          </a:p>
        </p:txBody>
      </p:sp>
      <p:sp>
        <p:nvSpPr>
          <p:cNvPr id="3" name="Content Placeholder 2"/>
          <p:cNvSpPr>
            <a:spLocks noGrp="1"/>
          </p:cNvSpPr>
          <p:nvPr>
            <p:ph idx="1"/>
          </p:nvPr>
        </p:nvSpPr>
        <p:spPr/>
        <p:txBody>
          <a:bodyPr>
            <a:normAutofit/>
          </a:bodyPr>
          <a:lstStyle/>
          <a:p>
            <a:r>
              <a:rPr lang="en-GB" dirty="0" smtClean="0"/>
              <a:t>The Committees review proposals that fulfil requirements set by the committee. </a:t>
            </a:r>
          </a:p>
          <a:p>
            <a:pPr>
              <a:buNone/>
            </a:pPr>
            <a:endParaRPr lang="en-GB" dirty="0" smtClean="0"/>
          </a:p>
          <a:p>
            <a:r>
              <a:rPr lang="en-GB" dirty="0" smtClean="0"/>
              <a:t>Proposals not fulfilling the requirements are sent back to the researchers to rework on them and submit them when they are ready.</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Carrier path in civil services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Senior Clinical Officer Grade H (Diploma in Clinical Medicine, Degree in relevant field) or do MB,BS Senior Medical Officer </a:t>
            </a:r>
          </a:p>
          <a:p>
            <a:endParaRPr lang="en-GB" dirty="0" smtClean="0"/>
          </a:p>
          <a:p>
            <a:r>
              <a:rPr lang="en-GB" dirty="0" smtClean="0"/>
              <a:t>Principle Clinical Officer Grade G (Diploma in Clinical Medicine, Degree in relevant field) or do MB,BS Principle Medical Officer</a:t>
            </a:r>
          </a:p>
          <a:p>
            <a:endParaRPr lang="en-GB" dirty="0" smtClean="0"/>
          </a:p>
          <a:p>
            <a:r>
              <a:rPr lang="en-GB" dirty="0" smtClean="0"/>
              <a:t>Chief Clinical Officer Grade F (Diploma in Clinical Medicine, Degree in relevant field) or do MB,BS Chief Medical Officer</a:t>
            </a:r>
            <a:endParaRPr lang="en-GB"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6832"/>
            <a:ext cx="8229600" cy="2520280"/>
          </a:xfrm>
        </p:spPr>
        <p:txBody>
          <a:bodyPr/>
          <a:lstStyle/>
          <a:p>
            <a:r>
              <a:rPr lang="en-GB" b="1" dirty="0" smtClean="0"/>
              <a:t>5.1 Applications for NHSRC &amp; COMREC review</a:t>
            </a:r>
            <a:endParaRPr lang="en-GB"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5.1.1 Application for new studies and requirements</a:t>
            </a:r>
            <a:endParaRPr lang="en-GB" dirty="0"/>
          </a:p>
        </p:txBody>
      </p:sp>
      <p:sp>
        <p:nvSpPr>
          <p:cNvPr id="3" name="Content Placeholder 2"/>
          <p:cNvSpPr>
            <a:spLocks noGrp="1"/>
          </p:cNvSpPr>
          <p:nvPr>
            <p:ph idx="1"/>
          </p:nvPr>
        </p:nvSpPr>
        <p:spPr/>
        <p:txBody>
          <a:bodyPr/>
          <a:lstStyle/>
          <a:p>
            <a:r>
              <a:rPr lang="en-GB" dirty="0" smtClean="0"/>
              <a:t>Foreign researchers must be affiliated to a local institution and must submit a supporting letter from such an affiliating institution. </a:t>
            </a:r>
          </a:p>
          <a:p>
            <a:pPr>
              <a:buNone/>
            </a:pPr>
            <a:endParaRPr lang="en-GB" dirty="0" smtClean="0"/>
          </a:p>
          <a:p>
            <a:r>
              <a:rPr lang="en-GB" dirty="0" smtClean="0"/>
              <a:t>In addition, they will be required to have a local collaborator.</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5.1.1 Application for new studies and requirements</a:t>
            </a:r>
            <a:endParaRPr lang="en-GB" dirty="0"/>
          </a:p>
        </p:txBody>
      </p:sp>
      <p:sp>
        <p:nvSpPr>
          <p:cNvPr id="3" name="Content Placeholder 2"/>
          <p:cNvSpPr>
            <a:spLocks noGrp="1"/>
          </p:cNvSpPr>
          <p:nvPr>
            <p:ph idx="1"/>
          </p:nvPr>
        </p:nvSpPr>
        <p:spPr/>
        <p:txBody>
          <a:bodyPr/>
          <a:lstStyle/>
          <a:p>
            <a:r>
              <a:rPr lang="en-GB" dirty="0" smtClean="0"/>
              <a:t>20 hard copies of the protocol written/adapted in a format specified by the NHSRC, which is provided by the Secretariat;</a:t>
            </a:r>
          </a:p>
          <a:p>
            <a:pPr>
              <a:buNone/>
            </a:pPr>
            <a:endParaRPr lang="en-GB" dirty="0" smtClean="0"/>
          </a:p>
          <a:p>
            <a:r>
              <a:rPr lang="en-GB" dirty="0" smtClean="0"/>
              <a:t>informed consent/assent documents in English and any other appropriate local language;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5.1.1 Application for new studies and requirements</a:t>
            </a:r>
            <a:endParaRPr lang="en-GB" dirty="0"/>
          </a:p>
        </p:txBody>
      </p:sp>
      <p:sp>
        <p:nvSpPr>
          <p:cNvPr id="3" name="Content Placeholder 2"/>
          <p:cNvSpPr>
            <a:spLocks noGrp="1"/>
          </p:cNvSpPr>
          <p:nvPr>
            <p:ph idx="1"/>
          </p:nvPr>
        </p:nvSpPr>
        <p:spPr/>
        <p:txBody>
          <a:bodyPr/>
          <a:lstStyle/>
          <a:p>
            <a:r>
              <a:rPr lang="en-GB" dirty="0" smtClean="0"/>
              <a:t>data collection instruments in English and any local language of an area in which the study is going to be conducted;</a:t>
            </a:r>
          </a:p>
          <a:p>
            <a:pPr>
              <a:buNone/>
            </a:pPr>
            <a:endParaRPr lang="en-GB" dirty="0" smtClean="0"/>
          </a:p>
          <a:p>
            <a:r>
              <a:rPr lang="en-GB" dirty="0" smtClean="0"/>
              <a:t>copies of CVs of the Principal Investigator and Co-investigator(s) or collaborator(s);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5.1.1 Application for new studies and requirements</a:t>
            </a:r>
            <a:endParaRPr lang="en-GB" dirty="0"/>
          </a:p>
        </p:txBody>
      </p:sp>
      <p:sp>
        <p:nvSpPr>
          <p:cNvPr id="3" name="Content Placeholder 2"/>
          <p:cNvSpPr>
            <a:spLocks noGrp="1"/>
          </p:cNvSpPr>
          <p:nvPr>
            <p:ph idx="1"/>
          </p:nvPr>
        </p:nvSpPr>
        <p:spPr/>
        <p:txBody>
          <a:bodyPr>
            <a:normAutofit/>
          </a:bodyPr>
          <a:lstStyle/>
          <a:p>
            <a:r>
              <a:rPr lang="en-GB" dirty="0" smtClean="0"/>
              <a:t>documentation of approvals from any foreign based research ethics committee/institutional review board for a study originating from outside Malawi;</a:t>
            </a:r>
          </a:p>
          <a:p>
            <a:pPr>
              <a:buNone/>
            </a:pPr>
            <a:endParaRPr lang="en-GB" dirty="0" smtClean="0"/>
          </a:p>
          <a:p>
            <a:r>
              <a:rPr lang="en-GB" dirty="0" smtClean="0"/>
              <a:t>approval certificate from the PMPB where the research involves pharmaceutical products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5.1.1 Application for new studies and requirements</a:t>
            </a:r>
            <a:endParaRPr lang="en-GB" dirty="0"/>
          </a:p>
        </p:txBody>
      </p:sp>
      <p:sp>
        <p:nvSpPr>
          <p:cNvPr id="3" name="Content Placeholder 2"/>
          <p:cNvSpPr>
            <a:spLocks noGrp="1"/>
          </p:cNvSpPr>
          <p:nvPr>
            <p:ph idx="1"/>
          </p:nvPr>
        </p:nvSpPr>
        <p:spPr/>
        <p:txBody>
          <a:bodyPr/>
          <a:lstStyle/>
          <a:p>
            <a:r>
              <a:rPr lang="en-GB" i="1" dirty="0" smtClean="0"/>
              <a:t>All submissions to NHSRC shall be sent to the following address: </a:t>
            </a:r>
          </a:p>
          <a:p>
            <a:pPr>
              <a:buNone/>
            </a:pPr>
            <a:endParaRPr lang="en-GB" i="1" dirty="0" smtClean="0"/>
          </a:p>
          <a:p>
            <a:r>
              <a:rPr lang="en-GB" i="1" dirty="0" smtClean="0"/>
              <a:t>The Chairman, National Health Sciences Research Committee, C/O Ministry of Health Research Unit, P.O. Box 30377, Capital City, Lilongwe 3, Malawi.</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5.1.1 Application for new studies and requirements</a:t>
            </a:r>
            <a:endParaRPr lang="en-GB" dirty="0"/>
          </a:p>
        </p:txBody>
      </p:sp>
      <p:sp>
        <p:nvSpPr>
          <p:cNvPr id="3" name="Content Placeholder 2"/>
          <p:cNvSpPr>
            <a:spLocks noGrp="1"/>
          </p:cNvSpPr>
          <p:nvPr>
            <p:ph idx="1"/>
          </p:nvPr>
        </p:nvSpPr>
        <p:spPr/>
        <p:txBody>
          <a:bodyPr/>
          <a:lstStyle/>
          <a:p>
            <a:r>
              <a:rPr lang="en-GB" i="1" dirty="0" smtClean="0"/>
              <a:t>All submissions to COMREC shall be sent to the following address: </a:t>
            </a:r>
          </a:p>
          <a:p>
            <a:pPr>
              <a:buNone/>
            </a:pPr>
            <a:endParaRPr lang="en-GB" i="1" dirty="0" smtClean="0"/>
          </a:p>
          <a:p>
            <a:r>
              <a:rPr lang="en-GB" i="1" dirty="0" smtClean="0"/>
              <a:t>The Chairman, College of Medicine Research Committee, C/O College of Medicine, Private Bag 360, Chichiri, Blantyre 3, Malawi.</a:t>
            </a:r>
            <a:endParaRPr lang="en-GB"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5.1.2 Proposal format</a:t>
            </a:r>
            <a:endParaRPr lang="en-GB" dirty="0"/>
          </a:p>
        </p:txBody>
      </p:sp>
      <p:sp>
        <p:nvSpPr>
          <p:cNvPr id="3" name="Content Placeholder 2"/>
          <p:cNvSpPr>
            <a:spLocks noGrp="1"/>
          </p:cNvSpPr>
          <p:nvPr>
            <p:ph idx="1"/>
          </p:nvPr>
        </p:nvSpPr>
        <p:spPr/>
        <p:txBody>
          <a:bodyPr>
            <a:normAutofit/>
          </a:bodyPr>
          <a:lstStyle/>
          <a:p>
            <a:r>
              <a:rPr lang="en-GB" dirty="0" smtClean="0"/>
              <a:t>All submissions of the research proposals should be double spaced with font size of no less than 12 and the pages clearly numbered.</a:t>
            </a:r>
          </a:p>
          <a:p>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218"/>
          </a:xfrm>
        </p:spPr>
        <p:txBody>
          <a:bodyPr>
            <a:normAutofit/>
          </a:bodyPr>
          <a:lstStyle/>
          <a:p>
            <a:r>
              <a:rPr lang="en-GB" b="1" dirty="0" smtClean="0"/>
              <a:t>A title page with a specific heading on the front page</a:t>
            </a:r>
            <a:endParaRPr lang="en-GB" dirty="0"/>
          </a:p>
        </p:txBody>
      </p:sp>
      <p:sp>
        <p:nvSpPr>
          <p:cNvPr id="3" name="Content Placeholder 2"/>
          <p:cNvSpPr>
            <a:spLocks noGrp="1"/>
          </p:cNvSpPr>
          <p:nvPr>
            <p:ph idx="1"/>
          </p:nvPr>
        </p:nvSpPr>
        <p:spPr>
          <a:xfrm>
            <a:off x="457200" y="2492896"/>
            <a:ext cx="8229600" cy="4032448"/>
          </a:xfrm>
        </p:spPr>
        <p:txBody>
          <a:bodyPr>
            <a:normAutofit lnSpcReduction="10000"/>
          </a:bodyPr>
          <a:lstStyle/>
          <a:p>
            <a:r>
              <a:rPr lang="en-GB" b="1" dirty="0" smtClean="0"/>
              <a:t>This page </a:t>
            </a:r>
            <a:r>
              <a:rPr lang="en-GB" dirty="0" smtClean="0"/>
              <a:t>should have the following information: </a:t>
            </a:r>
          </a:p>
          <a:p>
            <a:r>
              <a:rPr lang="en-GB" dirty="0" smtClean="0"/>
              <a:t>Title of the research proposal; name(s) of the investigator(s) &amp; collaborator(s); and institutional mailing addresses of all investigators; duration of the project (in months) with tentative beginning and ending dates specified.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Summary 1 page</a:t>
            </a:r>
            <a:endParaRPr lang="en-GB" dirty="0"/>
          </a:p>
        </p:txBody>
      </p:sp>
      <p:sp>
        <p:nvSpPr>
          <p:cNvPr id="3" name="Content Placeholder 2"/>
          <p:cNvSpPr>
            <a:spLocks noGrp="1"/>
          </p:cNvSpPr>
          <p:nvPr>
            <p:ph idx="1"/>
          </p:nvPr>
        </p:nvSpPr>
        <p:spPr/>
        <p:txBody>
          <a:bodyPr>
            <a:normAutofit/>
          </a:bodyPr>
          <a:lstStyle/>
          <a:p>
            <a:r>
              <a:rPr lang="en-GB" sz="4000" dirty="0" smtClean="0"/>
              <a:t>Presents the research problems, objectives, methods, benefits and risks of the study; and an indication of how study results will be disseminated.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Carrier path in civil services</a:t>
            </a:r>
            <a:endParaRPr lang="en-GB" dirty="0"/>
          </a:p>
        </p:txBody>
      </p:sp>
      <p:sp>
        <p:nvSpPr>
          <p:cNvPr id="3" name="Content Placeholder 2"/>
          <p:cNvSpPr>
            <a:spLocks noGrp="1"/>
          </p:cNvSpPr>
          <p:nvPr>
            <p:ph idx="1"/>
          </p:nvPr>
        </p:nvSpPr>
        <p:spPr/>
        <p:txBody>
          <a:bodyPr>
            <a:normAutofit/>
          </a:bodyPr>
          <a:lstStyle/>
          <a:p>
            <a:r>
              <a:rPr lang="en-GB" dirty="0" smtClean="0"/>
              <a:t>If MB,BS then specialise promoted to Grade F</a:t>
            </a:r>
          </a:p>
          <a:p>
            <a:pPr>
              <a:buNone/>
            </a:pPr>
            <a:endParaRPr lang="en-GB" dirty="0" smtClean="0"/>
          </a:p>
          <a:p>
            <a:r>
              <a:rPr lang="en-GB" dirty="0" smtClean="0"/>
              <a:t>Specialist Grade F</a:t>
            </a:r>
          </a:p>
          <a:p>
            <a:endParaRPr lang="en-GB" dirty="0" smtClean="0"/>
          </a:p>
          <a:p>
            <a:r>
              <a:rPr lang="en-GB" dirty="0" smtClean="0"/>
              <a:t>Senior Specialist Grade E</a:t>
            </a:r>
          </a:p>
          <a:p>
            <a:endParaRPr lang="en-GB" dirty="0" smtClean="0"/>
          </a:p>
          <a:p>
            <a:r>
              <a:rPr lang="en-GB" dirty="0" smtClean="0"/>
              <a:t>Chief Specialist Grade D</a:t>
            </a:r>
            <a:endParaRPr lang="en-GB"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A table of contents</a:t>
            </a:r>
            <a:endParaRPr lang="en-GB" dirty="0"/>
          </a:p>
        </p:txBody>
      </p:sp>
      <p:sp>
        <p:nvSpPr>
          <p:cNvPr id="3" name="Content Placeholder 2"/>
          <p:cNvSpPr>
            <a:spLocks noGrp="1"/>
          </p:cNvSpPr>
          <p:nvPr>
            <p:ph idx="1"/>
          </p:nvPr>
        </p:nvSpPr>
        <p:spPr/>
        <p:txBody>
          <a:bodyPr>
            <a:normAutofit/>
          </a:bodyPr>
          <a:lstStyle/>
          <a:p>
            <a:r>
              <a:rPr lang="en-GB" sz="4000" dirty="0" smtClean="0"/>
              <a:t>A table of contents listing the major sections and the corresponding page numbers.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Introduction (1 page).</a:t>
            </a:r>
            <a:endParaRPr lang="en-GB" dirty="0"/>
          </a:p>
        </p:txBody>
      </p:sp>
      <p:sp>
        <p:nvSpPr>
          <p:cNvPr id="3" name="Content Placeholder 2"/>
          <p:cNvSpPr>
            <a:spLocks noGrp="1"/>
          </p:cNvSpPr>
          <p:nvPr>
            <p:ph idx="1"/>
          </p:nvPr>
        </p:nvSpPr>
        <p:spPr/>
        <p:txBody>
          <a:bodyPr>
            <a:normAutofit/>
          </a:bodyPr>
          <a:lstStyle/>
          <a:p>
            <a:r>
              <a:rPr lang="en-GB" sz="4800" dirty="0" smtClean="0"/>
              <a:t>This should include background information, rationale for the research and literature review.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Objectives (1/2-1 page).</a:t>
            </a:r>
            <a:endParaRPr lang="en-GB" dirty="0"/>
          </a:p>
        </p:txBody>
      </p:sp>
      <p:sp>
        <p:nvSpPr>
          <p:cNvPr id="3" name="Content Placeholder 2"/>
          <p:cNvSpPr>
            <a:spLocks noGrp="1"/>
          </p:cNvSpPr>
          <p:nvPr>
            <p:ph idx="1"/>
          </p:nvPr>
        </p:nvSpPr>
        <p:spPr/>
        <p:txBody>
          <a:bodyPr/>
          <a:lstStyle/>
          <a:p>
            <a:r>
              <a:rPr lang="en-GB" dirty="0" smtClean="0"/>
              <a:t>A clear statement of the overall aim of the research should be stated. </a:t>
            </a:r>
          </a:p>
          <a:p>
            <a:pPr>
              <a:buNone/>
            </a:pPr>
            <a:endParaRPr lang="en-GB" dirty="0" smtClean="0"/>
          </a:p>
          <a:p>
            <a:r>
              <a:rPr lang="en-GB" dirty="0" smtClean="0"/>
              <a:t>A list of specific objectives should be clearly stated. </a:t>
            </a:r>
          </a:p>
          <a:p>
            <a:pPr>
              <a:buNone/>
            </a:pPr>
            <a:endParaRPr lang="en-GB" dirty="0" smtClean="0"/>
          </a:p>
          <a:p>
            <a:r>
              <a:rPr lang="en-GB" dirty="0" smtClean="0"/>
              <a:t>Where applicable, study objectives should be qualified by their hypotheses.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Methods (1-3 pages).</a:t>
            </a:r>
            <a:endParaRPr lang="en-GB" dirty="0"/>
          </a:p>
        </p:txBody>
      </p:sp>
      <p:sp>
        <p:nvSpPr>
          <p:cNvPr id="3" name="Content Placeholder 2"/>
          <p:cNvSpPr>
            <a:spLocks noGrp="1"/>
          </p:cNvSpPr>
          <p:nvPr>
            <p:ph idx="1"/>
          </p:nvPr>
        </p:nvSpPr>
        <p:spPr/>
        <p:txBody>
          <a:bodyPr>
            <a:normAutofit/>
          </a:bodyPr>
          <a:lstStyle/>
          <a:p>
            <a:r>
              <a:rPr lang="en-GB" dirty="0" smtClean="0"/>
              <a:t>Describe details of the study design and methods to be used. </a:t>
            </a:r>
          </a:p>
          <a:p>
            <a:pPr>
              <a:buNone/>
            </a:pPr>
            <a:endParaRPr lang="en-GB" dirty="0" smtClean="0"/>
          </a:p>
          <a:p>
            <a:r>
              <a:rPr lang="en-GB" dirty="0" smtClean="0"/>
              <a:t>Considering the diversity of study designs (that are qualitative and quantitative in nature), it is important that the methods be clearly articulated.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Methods (1-3 pages).</a:t>
            </a:r>
            <a:endParaRPr lang="en-GB" dirty="0"/>
          </a:p>
        </p:txBody>
      </p:sp>
      <p:sp>
        <p:nvSpPr>
          <p:cNvPr id="3" name="Content Placeholder 2"/>
          <p:cNvSpPr>
            <a:spLocks noGrp="1"/>
          </p:cNvSpPr>
          <p:nvPr>
            <p:ph idx="1"/>
          </p:nvPr>
        </p:nvSpPr>
        <p:spPr/>
        <p:txBody>
          <a:bodyPr/>
          <a:lstStyle/>
          <a:p>
            <a:r>
              <a:rPr lang="en-GB" dirty="0" smtClean="0"/>
              <a:t>The description should include study site(s)/locations, study subjects, sample size determination, recruitment plan and procedures for informed consent. </a:t>
            </a:r>
          </a:p>
          <a:p>
            <a:pPr>
              <a:buNone/>
            </a:pPr>
            <a:endParaRPr lang="en-GB" dirty="0" smtClean="0"/>
          </a:p>
          <a:p>
            <a:r>
              <a:rPr lang="en-GB" dirty="0" smtClean="0"/>
              <a:t>Data collection instruments should be attached in the annex and be appropriately referred to.</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Research facilities (1 page)</a:t>
            </a:r>
            <a:endParaRPr lang="en-GB" dirty="0"/>
          </a:p>
        </p:txBody>
      </p:sp>
      <p:sp>
        <p:nvSpPr>
          <p:cNvPr id="3" name="Content Placeholder 2"/>
          <p:cNvSpPr>
            <a:spLocks noGrp="1"/>
          </p:cNvSpPr>
          <p:nvPr>
            <p:ph idx="1"/>
          </p:nvPr>
        </p:nvSpPr>
        <p:spPr/>
        <p:txBody>
          <a:bodyPr>
            <a:normAutofit lnSpcReduction="10000"/>
          </a:bodyPr>
          <a:lstStyle/>
          <a:p>
            <a:r>
              <a:rPr lang="en-GB" dirty="0" smtClean="0"/>
              <a:t>Describe the facilities and service available at your institution including computer equipment, software and programming support that will be used for the project. </a:t>
            </a:r>
          </a:p>
          <a:p>
            <a:pPr>
              <a:buNone/>
            </a:pPr>
            <a:endParaRPr lang="en-GB" dirty="0" smtClean="0"/>
          </a:p>
          <a:p>
            <a:r>
              <a:rPr lang="en-GB" dirty="0" smtClean="0"/>
              <a:t>Describe any collaborative arrangements you have made with other institutions or researchers, and provide supporting documentation.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Data management and analysis </a:t>
            </a:r>
            <a:br>
              <a:rPr lang="en-GB" b="1" dirty="0" smtClean="0"/>
            </a:br>
            <a:r>
              <a:rPr lang="en-GB" b="1" dirty="0" smtClean="0"/>
              <a:t>(1/2-1 page).</a:t>
            </a:r>
            <a:endParaRPr lang="en-GB" dirty="0"/>
          </a:p>
        </p:txBody>
      </p:sp>
      <p:sp>
        <p:nvSpPr>
          <p:cNvPr id="3" name="Content Placeholder 2"/>
          <p:cNvSpPr>
            <a:spLocks noGrp="1"/>
          </p:cNvSpPr>
          <p:nvPr>
            <p:ph idx="1"/>
          </p:nvPr>
        </p:nvSpPr>
        <p:spPr/>
        <p:txBody>
          <a:bodyPr/>
          <a:lstStyle/>
          <a:p>
            <a:r>
              <a:rPr lang="en-GB" dirty="0" smtClean="0"/>
              <a:t>Methods for data management and analysis must be clearly defined.</a:t>
            </a:r>
          </a:p>
          <a:p>
            <a:pPr>
              <a:buNone/>
            </a:pPr>
            <a:r>
              <a:rPr lang="en-GB" dirty="0" smtClean="0"/>
              <a:t> </a:t>
            </a:r>
          </a:p>
          <a:p>
            <a:r>
              <a:rPr lang="en-GB" dirty="0" smtClean="0"/>
              <a:t>Methods for assuring good quality of the data during data collection, entry and data analysis must be clearly stated.</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Protection of Human Subjects (Ethics) (1/2 page).</a:t>
            </a:r>
            <a:endParaRPr lang="en-GB" dirty="0"/>
          </a:p>
        </p:txBody>
      </p:sp>
      <p:sp>
        <p:nvSpPr>
          <p:cNvPr id="3" name="Content Placeholder 2"/>
          <p:cNvSpPr>
            <a:spLocks noGrp="1"/>
          </p:cNvSpPr>
          <p:nvPr>
            <p:ph idx="1"/>
          </p:nvPr>
        </p:nvSpPr>
        <p:spPr/>
        <p:txBody>
          <a:bodyPr/>
          <a:lstStyle/>
          <a:p>
            <a:r>
              <a:rPr lang="en-GB" dirty="0" smtClean="0"/>
              <a:t>The process that will be followed to guarantee protection, confidentiality, rights, and welfare of subjects should be fully described.</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Dissemination of the Research Findings (1 page).</a:t>
            </a:r>
            <a:endParaRPr lang="en-GB" dirty="0"/>
          </a:p>
        </p:txBody>
      </p:sp>
      <p:sp>
        <p:nvSpPr>
          <p:cNvPr id="3" name="Content Placeholder 2"/>
          <p:cNvSpPr>
            <a:spLocks noGrp="1"/>
          </p:cNvSpPr>
          <p:nvPr>
            <p:ph idx="1"/>
          </p:nvPr>
        </p:nvSpPr>
        <p:spPr>
          <a:xfrm>
            <a:off x="457200" y="1600200"/>
            <a:ext cx="8229600" cy="4853136"/>
          </a:xfrm>
        </p:spPr>
        <p:txBody>
          <a:bodyPr>
            <a:normAutofit lnSpcReduction="10000"/>
          </a:bodyPr>
          <a:lstStyle/>
          <a:p>
            <a:r>
              <a:rPr lang="en-GB" dirty="0" smtClean="0"/>
              <a:t>As a policy of govt, all data originating from research study conducted in Malawi are the property of the Malawi Govt irrespective of the source of funds for carrying out the study.</a:t>
            </a:r>
          </a:p>
          <a:p>
            <a:pPr>
              <a:buNone/>
            </a:pPr>
            <a:r>
              <a:rPr lang="en-GB" dirty="0" smtClean="0"/>
              <a:t> </a:t>
            </a:r>
          </a:p>
          <a:p>
            <a:r>
              <a:rPr lang="en-GB" dirty="0" smtClean="0"/>
              <a:t>As such researchers shall indicate that they will submit copies of their study reports to NHSRC/COMREC for review in preparation for their submission for publishing either within or outside the country.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Dissemination of the Research Findings (1 page).</a:t>
            </a:r>
            <a:endParaRPr lang="en-GB" dirty="0"/>
          </a:p>
        </p:txBody>
      </p:sp>
      <p:sp>
        <p:nvSpPr>
          <p:cNvPr id="3" name="Content Placeholder 2"/>
          <p:cNvSpPr>
            <a:spLocks noGrp="1"/>
          </p:cNvSpPr>
          <p:nvPr>
            <p:ph idx="1"/>
          </p:nvPr>
        </p:nvSpPr>
        <p:spPr/>
        <p:txBody>
          <a:bodyPr/>
          <a:lstStyle/>
          <a:p>
            <a:r>
              <a:rPr lang="en-GB" dirty="0" smtClean="0"/>
              <a:t>In addition, all researchers are expected to indicate plans for dissemination of research findings especially within Malawi.</a:t>
            </a:r>
          </a:p>
          <a:p>
            <a:pPr>
              <a:buNone/>
            </a:pPr>
            <a:endParaRPr lang="en-GB" dirty="0" smtClean="0"/>
          </a:p>
          <a:p>
            <a:r>
              <a:rPr lang="en-GB" dirty="0" smtClean="0"/>
              <a:t>A </a:t>
            </a:r>
            <a:r>
              <a:rPr lang="en-GB" b="1" dirty="0" err="1" smtClean="0"/>
              <a:t>Ghantt</a:t>
            </a:r>
            <a:r>
              <a:rPr lang="en-GB" b="1" dirty="0" smtClean="0"/>
              <a:t> chart or other forms of time line for the study should </a:t>
            </a:r>
            <a:r>
              <a:rPr lang="en-GB" dirty="0" smtClean="0"/>
              <a:t>be included.</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6832"/>
            <a:ext cx="8229600" cy="2520280"/>
          </a:xfrm>
        </p:spPr>
        <p:txBody>
          <a:bodyPr/>
          <a:lstStyle/>
          <a:p>
            <a:r>
              <a:rPr lang="en-GB" dirty="0" smtClean="0"/>
              <a:t>End of presentation</a:t>
            </a:r>
            <a:endParaRPr lang="en-GB"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An Itemized Budget</a:t>
            </a:r>
            <a:endParaRPr lang="en-GB"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GB" dirty="0" smtClean="0"/>
              <a:t>Must show all costs in Malawi Kwacha and /or US$ for each budget item with budget items should be fully explained and justified. </a:t>
            </a:r>
          </a:p>
          <a:p>
            <a:pPr>
              <a:buNone/>
            </a:pPr>
            <a:endParaRPr lang="en-GB" dirty="0" smtClean="0"/>
          </a:p>
          <a:p>
            <a:r>
              <a:rPr lang="en-GB" dirty="0" smtClean="0"/>
              <a:t>Any salary support should be reasonable and justified. </a:t>
            </a:r>
          </a:p>
          <a:p>
            <a:pPr>
              <a:buNone/>
            </a:pPr>
            <a:endParaRPr lang="en-GB" dirty="0" smtClean="0"/>
          </a:p>
          <a:p>
            <a:r>
              <a:rPr lang="en-GB" dirty="0" smtClean="0"/>
              <a:t>Information should also be provided regarding any other pending requests or current financial support (agency, amount, status) for this or related projects.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An Itemized Budget</a:t>
            </a:r>
            <a:endParaRPr lang="en-GB" dirty="0"/>
          </a:p>
        </p:txBody>
      </p:sp>
      <p:sp>
        <p:nvSpPr>
          <p:cNvPr id="3" name="Content Placeholder 2"/>
          <p:cNvSpPr>
            <a:spLocks noGrp="1"/>
          </p:cNvSpPr>
          <p:nvPr>
            <p:ph idx="1"/>
          </p:nvPr>
        </p:nvSpPr>
        <p:spPr/>
        <p:txBody>
          <a:bodyPr/>
          <a:lstStyle/>
          <a:p>
            <a:r>
              <a:rPr lang="en-GB" dirty="0" smtClean="0"/>
              <a:t>The budget to be submitted should be the one approved by the sponsor(s). </a:t>
            </a:r>
          </a:p>
          <a:p>
            <a:pPr>
              <a:buNone/>
            </a:pPr>
            <a:endParaRPr lang="en-GB" dirty="0" smtClean="0"/>
          </a:p>
          <a:p>
            <a:r>
              <a:rPr lang="en-GB" dirty="0" smtClean="0"/>
              <a:t>Any salary and/or allowance for research assistants, enumerators and study subjects should be paid as indicated in the original budget approved by the sponsor(s).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Curriculum Vitae</a:t>
            </a:r>
            <a:endParaRPr lang="en-GB" dirty="0"/>
          </a:p>
        </p:txBody>
      </p:sp>
      <p:sp>
        <p:nvSpPr>
          <p:cNvPr id="3" name="Content Placeholder 2"/>
          <p:cNvSpPr>
            <a:spLocks noGrp="1"/>
          </p:cNvSpPr>
          <p:nvPr>
            <p:ph idx="1"/>
          </p:nvPr>
        </p:nvSpPr>
        <p:spPr/>
        <p:txBody>
          <a:bodyPr/>
          <a:lstStyle/>
          <a:p>
            <a:r>
              <a:rPr lang="en-GB" dirty="0" smtClean="0"/>
              <a:t>giving educational and employment histories, publications (if available) and a brief synopsis of previous relevant work.</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Reference </a:t>
            </a:r>
            <a:endParaRPr lang="en-GB" dirty="0"/>
          </a:p>
        </p:txBody>
      </p:sp>
      <p:sp>
        <p:nvSpPr>
          <p:cNvPr id="3" name="Content Placeholder 2"/>
          <p:cNvSpPr>
            <a:spLocks noGrp="1"/>
          </p:cNvSpPr>
          <p:nvPr>
            <p:ph idx="1"/>
          </p:nvPr>
        </p:nvSpPr>
        <p:spPr/>
        <p:txBody>
          <a:bodyPr>
            <a:normAutofit/>
          </a:bodyPr>
          <a:lstStyle/>
          <a:p>
            <a:r>
              <a:rPr lang="en-GB" sz="4400" dirty="0" smtClean="0"/>
              <a:t>Should provide a full citation for each of the referred materials</a:t>
            </a:r>
            <a:endParaRPr lang="en-GB"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5.1.3 Processing at the Secretariat</a:t>
            </a:r>
            <a:endParaRPr lang="en-GB" dirty="0"/>
          </a:p>
        </p:txBody>
      </p:sp>
      <p:sp>
        <p:nvSpPr>
          <p:cNvPr id="3" name="Content Placeholder 2"/>
          <p:cNvSpPr>
            <a:spLocks noGrp="1"/>
          </p:cNvSpPr>
          <p:nvPr>
            <p:ph idx="1"/>
          </p:nvPr>
        </p:nvSpPr>
        <p:spPr/>
        <p:txBody>
          <a:bodyPr/>
          <a:lstStyle/>
          <a:p>
            <a:r>
              <a:rPr lang="en-GB" dirty="0" smtClean="0"/>
              <a:t>The secretariat conducts an initial screening of all applications for completeness and make a preliminary determination according to the criteria in 5.1.1 </a:t>
            </a:r>
          </a:p>
          <a:p>
            <a:pPr>
              <a:buNone/>
            </a:pPr>
            <a:endParaRPr lang="en-GB" dirty="0" smtClean="0"/>
          </a:p>
          <a:p>
            <a:r>
              <a:rPr lang="en-GB" dirty="0" smtClean="0"/>
              <a:t>and recommend to the chair the type of review to be conducted.</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5.1.3 Processing at the Secretariat</a:t>
            </a:r>
            <a:endParaRPr lang="en-GB" dirty="0"/>
          </a:p>
        </p:txBody>
      </p:sp>
      <p:sp>
        <p:nvSpPr>
          <p:cNvPr id="3" name="Content Placeholder 2"/>
          <p:cNvSpPr>
            <a:spLocks noGrp="1"/>
          </p:cNvSpPr>
          <p:nvPr>
            <p:ph idx="1"/>
          </p:nvPr>
        </p:nvSpPr>
        <p:spPr/>
        <p:txBody>
          <a:bodyPr>
            <a:normAutofit lnSpcReduction="10000"/>
          </a:bodyPr>
          <a:lstStyle/>
          <a:p>
            <a:r>
              <a:rPr lang="en-GB" dirty="0" smtClean="0"/>
              <a:t>The ultimate determination as to the type of review will be made by the Chairperson or the Vice Chairperson in absence of the Chairperson.</a:t>
            </a:r>
          </a:p>
          <a:p>
            <a:pPr>
              <a:buNone/>
            </a:pPr>
            <a:endParaRPr lang="en-GB" dirty="0" smtClean="0"/>
          </a:p>
          <a:p>
            <a:r>
              <a:rPr lang="en-GB" dirty="0" smtClean="0"/>
              <a:t>Once a complete package of information has been received and a determination made that the study does not qualify for exemption, the submission should be assigned study number.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5.1.3 Processing at the Secretariat</a:t>
            </a:r>
            <a:endParaRPr lang="en-GB" dirty="0"/>
          </a:p>
        </p:txBody>
      </p:sp>
      <p:sp>
        <p:nvSpPr>
          <p:cNvPr id="3" name="Content Placeholder 2"/>
          <p:cNvSpPr>
            <a:spLocks noGrp="1"/>
          </p:cNvSpPr>
          <p:nvPr>
            <p:ph idx="1"/>
          </p:nvPr>
        </p:nvSpPr>
        <p:spPr/>
        <p:txBody>
          <a:bodyPr/>
          <a:lstStyle/>
          <a:p>
            <a:r>
              <a:rPr lang="en-GB" dirty="0" smtClean="0"/>
              <a:t>This number remains with the study in the committee’s records for ease of referencing.</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5.1.4 Amendments/modifications</a:t>
            </a:r>
            <a:endParaRPr lang="en-GB" dirty="0"/>
          </a:p>
        </p:txBody>
      </p:sp>
      <p:sp>
        <p:nvSpPr>
          <p:cNvPr id="3" name="Content Placeholder 2"/>
          <p:cNvSpPr>
            <a:spLocks noGrp="1"/>
          </p:cNvSpPr>
          <p:nvPr>
            <p:ph idx="1"/>
          </p:nvPr>
        </p:nvSpPr>
        <p:spPr/>
        <p:txBody>
          <a:bodyPr>
            <a:normAutofit/>
          </a:bodyPr>
          <a:lstStyle/>
          <a:p>
            <a:r>
              <a:rPr lang="en-GB" dirty="0" smtClean="0"/>
              <a:t>Amendments or modifications are changes to the originally approved study. </a:t>
            </a:r>
          </a:p>
          <a:p>
            <a:pPr>
              <a:buNone/>
            </a:pPr>
            <a:endParaRPr lang="en-GB" dirty="0" smtClean="0"/>
          </a:p>
          <a:p>
            <a:r>
              <a:rPr lang="en-GB" dirty="0" smtClean="0"/>
              <a:t>Any proposed change to a previously approved study is submitted as an amendment to that study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5.1.3 Processing at the Secretariat</a:t>
            </a:r>
            <a:endParaRPr lang="en-GB" dirty="0"/>
          </a:p>
        </p:txBody>
      </p:sp>
      <p:sp>
        <p:nvSpPr>
          <p:cNvPr id="3" name="Content Placeholder 2"/>
          <p:cNvSpPr>
            <a:spLocks noGrp="1"/>
          </p:cNvSpPr>
          <p:nvPr>
            <p:ph idx="1"/>
          </p:nvPr>
        </p:nvSpPr>
        <p:spPr/>
        <p:txBody>
          <a:bodyPr/>
          <a:lstStyle/>
          <a:p>
            <a:r>
              <a:rPr lang="en-GB" dirty="0" smtClean="0"/>
              <a:t>and is reviewed by the convened committee irrespective of the magnitude of any associated risks that have come with the amendments.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5.1.5 Continuing Review</a:t>
            </a:r>
            <a:endParaRPr lang="en-GB" dirty="0"/>
          </a:p>
        </p:txBody>
      </p:sp>
      <p:sp>
        <p:nvSpPr>
          <p:cNvPr id="3" name="Content Placeholder 2"/>
          <p:cNvSpPr>
            <a:spLocks noGrp="1"/>
          </p:cNvSpPr>
          <p:nvPr>
            <p:ph idx="1"/>
          </p:nvPr>
        </p:nvSpPr>
        <p:spPr/>
        <p:txBody>
          <a:bodyPr>
            <a:normAutofit/>
          </a:bodyPr>
          <a:lstStyle/>
          <a:p>
            <a:r>
              <a:rPr lang="en-GB" dirty="0" smtClean="0"/>
              <a:t>All approved studies that run for more than one year are subject to continuing review by the committee. </a:t>
            </a:r>
          </a:p>
          <a:p>
            <a:pPr>
              <a:buNone/>
            </a:pPr>
            <a:endParaRPr lang="en-GB" dirty="0" smtClean="0"/>
          </a:p>
          <a:p>
            <a:r>
              <a:rPr lang="en-GB" dirty="0" smtClean="0"/>
              <a:t>Such on-going approved studies are reviewed by committee once per year. </a:t>
            </a:r>
          </a:p>
          <a:p>
            <a:pPr>
              <a:buNone/>
            </a:pPr>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lstStyle/>
          <a:p>
            <a:r>
              <a:rPr lang="en-GB" b="1" smtClean="0"/>
              <a:t>RESEARCH COMMITTEE </a:t>
            </a:r>
            <a:r>
              <a:rPr lang="en-GB" b="1" dirty="0" smtClean="0"/>
              <a:t>GENERAL</a:t>
            </a:r>
            <a:r>
              <a:rPr lang="en-GB" b="1" dirty="0"/>
              <a:t/>
            </a:r>
            <a:br>
              <a:rPr lang="en-GB" b="1" dirty="0"/>
            </a:br>
            <a:r>
              <a:rPr lang="en-GB" b="1" dirty="0"/>
              <a:t>GUIDELINES ON </a:t>
            </a:r>
            <a:r>
              <a:rPr lang="en-GB" b="1"/>
              <a:t>HEALTH </a:t>
            </a:r>
            <a:r>
              <a:rPr lang="en-GB" b="1" smtClean="0"/>
              <a:t>RESEARCH IN MALAWI</a:t>
            </a:r>
            <a:endParaRPr lang="en-GB"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5.1.5 Continuing Review</a:t>
            </a:r>
            <a:endParaRPr lang="en-GB" dirty="0"/>
          </a:p>
        </p:txBody>
      </p:sp>
      <p:sp>
        <p:nvSpPr>
          <p:cNvPr id="3" name="Content Placeholder 2"/>
          <p:cNvSpPr>
            <a:spLocks noGrp="1"/>
          </p:cNvSpPr>
          <p:nvPr>
            <p:ph idx="1"/>
          </p:nvPr>
        </p:nvSpPr>
        <p:spPr>
          <a:xfrm>
            <a:off x="457200" y="1600200"/>
            <a:ext cx="8229600" cy="4925144"/>
          </a:xfrm>
        </p:spPr>
        <p:txBody>
          <a:bodyPr>
            <a:normAutofit lnSpcReduction="10000"/>
          </a:bodyPr>
          <a:lstStyle/>
          <a:p>
            <a:r>
              <a:rPr lang="en-GB" dirty="0" smtClean="0"/>
              <a:t>The application for continuing review are made on special form that is provided by the secretariat on request.</a:t>
            </a:r>
          </a:p>
          <a:p>
            <a:pPr>
              <a:buNone/>
            </a:pPr>
            <a:endParaRPr lang="en-GB" dirty="0" smtClean="0"/>
          </a:p>
          <a:p>
            <a:r>
              <a:rPr lang="en-GB" dirty="0" smtClean="0"/>
              <a:t>The application for continuing review include a progress report in which the PI  describe the number of subjects enrolled, any problems that occurred during the prior approval period and as generally specified on the continuing review form.</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5.1.5 Continuing Review</a:t>
            </a:r>
            <a:endParaRPr lang="en-GB" dirty="0"/>
          </a:p>
        </p:txBody>
      </p:sp>
      <p:sp>
        <p:nvSpPr>
          <p:cNvPr id="3" name="Content Placeholder 2"/>
          <p:cNvSpPr>
            <a:spLocks noGrp="1"/>
          </p:cNvSpPr>
          <p:nvPr>
            <p:ph idx="1"/>
          </p:nvPr>
        </p:nvSpPr>
        <p:spPr/>
        <p:txBody>
          <a:bodyPr>
            <a:normAutofit lnSpcReduction="10000"/>
          </a:bodyPr>
          <a:lstStyle/>
          <a:p>
            <a:r>
              <a:rPr lang="en-GB" dirty="0" smtClean="0"/>
              <a:t>If a PI fails to submit the materials for continuing review within one month following the expiration date, then the study will be classified as having been lapsed and inactive.</a:t>
            </a:r>
          </a:p>
          <a:p>
            <a:pPr>
              <a:buNone/>
            </a:pPr>
            <a:r>
              <a:rPr lang="en-GB" dirty="0" smtClean="0"/>
              <a:t> </a:t>
            </a:r>
          </a:p>
          <a:p>
            <a:r>
              <a:rPr lang="en-GB" dirty="0" smtClean="0"/>
              <a:t>If a study has lapsed, the committee sends an order to immediately cease all study related operations except those that are necessary for the welfare of the human subjects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5.1.5 Continuing Review</a:t>
            </a:r>
            <a:endParaRPr lang="en-GB" b="1" dirty="0"/>
          </a:p>
        </p:txBody>
      </p:sp>
      <p:sp>
        <p:nvSpPr>
          <p:cNvPr id="3" name="Content Placeholder 2"/>
          <p:cNvSpPr>
            <a:spLocks noGrp="1"/>
          </p:cNvSpPr>
          <p:nvPr>
            <p:ph idx="1"/>
          </p:nvPr>
        </p:nvSpPr>
        <p:spPr/>
        <p:txBody>
          <a:bodyPr/>
          <a:lstStyle/>
          <a:p>
            <a:r>
              <a:rPr lang="en-GB" dirty="0" smtClean="0"/>
              <a:t>If PI desires to continue a study that has lapsed for two months, then the PI must submit a new application for review by committee, </a:t>
            </a:r>
          </a:p>
          <a:p>
            <a:pPr>
              <a:buNone/>
            </a:pPr>
            <a:endParaRPr lang="en-GB" dirty="0" smtClean="0"/>
          </a:p>
          <a:p>
            <a:r>
              <a:rPr lang="en-GB" dirty="0" smtClean="0"/>
              <a:t>and must wait for committee approval before resuming research under the protocol.</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5.1.5 Continuing Review</a:t>
            </a:r>
            <a:endParaRPr lang="en-GB" dirty="0"/>
          </a:p>
        </p:txBody>
      </p:sp>
      <p:sp>
        <p:nvSpPr>
          <p:cNvPr id="3" name="Content Placeholder 2"/>
          <p:cNvSpPr>
            <a:spLocks noGrp="1"/>
          </p:cNvSpPr>
          <p:nvPr>
            <p:ph idx="1"/>
          </p:nvPr>
        </p:nvSpPr>
        <p:spPr/>
        <p:txBody>
          <a:bodyPr/>
          <a:lstStyle/>
          <a:p>
            <a:r>
              <a:rPr lang="en-GB" dirty="0" smtClean="0"/>
              <a:t>Otherwise, the study shall be considered having been terminated and the PI shall be asked to indicate procedures of how study subjects shall be monitored.</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5.2 Determination of Type of Review</a:t>
            </a:r>
            <a:endParaRPr lang="en-GB" dirty="0"/>
          </a:p>
        </p:txBody>
      </p:sp>
      <p:sp>
        <p:nvSpPr>
          <p:cNvPr id="3" name="Content Placeholder 2"/>
          <p:cNvSpPr>
            <a:spLocks noGrp="1"/>
          </p:cNvSpPr>
          <p:nvPr>
            <p:ph idx="1"/>
          </p:nvPr>
        </p:nvSpPr>
        <p:spPr/>
        <p:txBody>
          <a:bodyPr/>
          <a:lstStyle/>
          <a:p>
            <a:r>
              <a:rPr lang="en-GB" dirty="0" smtClean="0"/>
              <a:t>In line with 5.1.3, the secretariat in consultation with the chairperson or the vice will screen the entire application and determine the type of review that will be required.</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0848"/>
            <a:ext cx="8229600" cy="2592288"/>
          </a:xfrm>
        </p:spPr>
        <p:txBody>
          <a:bodyPr>
            <a:normAutofit/>
          </a:bodyPr>
          <a:lstStyle/>
          <a:p>
            <a:r>
              <a:rPr lang="en-GB" b="1" dirty="0" smtClean="0"/>
              <a:t>5.2.1 Committee Types/Levels of Review</a:t>
            </a:r>
            <a:endParaRPr lang="en-GB"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5.2.1.1 Convened full committee</a:t>
            </a:r>
            <a:endParaRPr lang="en-GB" dirty="0"/>
          </a:p>
        </p:txBody>
      </p:sp>
      <p:sp>
        <p:nvSpPr>
          <p:cNvPr id="3" name="Content Placeholder 2"/>
          <p:cNvSpPr>
            <a:spLocks noGrp="1"/>
          </p:cNvSpPr>
          <p:nvPr>
            <p:ph idx="1"/>
          </p:nvPr>
        </p:nvSpPr>
        <p:spPr/>
        <p:txBody>
          <a:bodyPr>
            <a:normAutofit lnSpcReduction="10000"/>
          </a:bodyPr>
          <a:lstStyle/>
          <a:p>
            <a:r>
              <a:rPr lang="en-GB" dirty="0" smtClean="0"/>
              <a:t>All high risk studies.</a:t>
            </a:r>
          </a:p>
          <a:p>
            <a:pPr>
              <a:buNone/>
            </a:pPr>
            <a:endParaRPr lang="en-GB" dirty="0" smtClean="0"/>
          </a:p>
          <a:p>
            <a:r>
              <a:rPr lang="en-GB" dirty="0" smtClean="0"/>
              <a:t>Studies involving vulnerable populations (including pregnant women, prisoners, mentally incompetent patients etc).</a:t>
            </a:r>
          </a:p>
          <a:p>
            <a:pPr>
              <a:buNone/>
            </a:pPr>
            <a:endParaRPr lang="en-GB" dirty="0" smtClean="0"/>
          </a:p>
          <a:p>
            <a:r>
              <a:rPr lang="en-GB" dirty="0" smtClean="0"/>
              <a:t>Any clinical interventional study that randomly assigns human subjects to alternative experimental or placebo groups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5.2.1.1 Convened full committee</a:t>
            </a:r>
            <a:endParaRPr lang="en-GB" dirty="0"/>
          </a:p>
        </p:txBody>
      </p:sp>
      <p:sp>
        <p:nvSpPr>
          <p:cNvPr id="3" name="Content Placeholder 2"/>
          <p:cNvSpPr>
            <a:spLocks noGrp="1"/>
          </p:cNvSpPr>
          <p:nvPr>
            <p:ph idx="1"/>
          </p:nvPr>
        </p:nvSpPr>
        <p:spPr/>
        <p:txBody>
          <a:bodyPr>
            <a:normAutofit/>
          </a:bodyPr>
          <a:lstStyle/>
          <a:p>
            <a:r>
              <a:rPr lang="en-GB" dirty="0" smtClean="0"/>
              <a:t>Studies involving sensitive information connected to personal identifiers</a:t>
            </a:r>
          </a:p>
          <a:p>
            <a:pPr>
              <a:buNone/>
            </a:pPr>
            <a:endParaRPr lang="en-GB" dirty="0" smtClean="0"/>
          </a:p>
          <a:p>
            <a:r>
              <a:rPr lang="en-GB" dirty="0" smtClean="0"/>
              <a:t>Studies previously reviewed but require major issues to be addressed</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5.2.1.1 Convened full committee</a:t>
            </a:r>
            <a:endParaRPr lang="en-GB" dirty="0"/>
          </a:p>
        </p:txBody>
      </p:sp>
      <p:sp>
        <p:nvSpPr>
          <p:cNvPr id="3" name="Content Placeholder 2"/>
          <p:cNvSpPr>
            <a:spLocks noGrp="1"/>
          </p:cNvSpPr>
          <p:nvPr>
            <p:ph idx="1"/>
          </p:nvPr>
        </p:nvSpPr>
        <p:spPr/>
        <p:txBody>
          <a:bodyPr>
            <a:normAutofit/>
          </a:bodyPr>
          <a:lstStyle/>
          <a:p>
            <a:r>
              <a:rPr lang="en-GB" dirty="0" smtClean="0"/>
              <a:t>The committee may call for an open session during which an investigator is called upon to clarify certain issues regarding his/her protocol. </a:t>
            </a:r>
          </a:p>
          <a:p>
            <a:pPr>
              <a:buNone/>
            </a:pPr>
            <a:endParaRPr lang="en-GB" dirty="0" smtClean="0"/>
          </a:p>
          <a:p>
            <a:r>
              <a:rPr lang="en-GB" dirty="0" smtClean="0"/>
              <a:t>The investigator moves out of the meeting room immediately after being heard.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5.2.1.1 Convened full committee</a:t>
            </a:r>
            <a:endParaRPr lang="en-GB" dirty="0"/>
          </a:p>
        </p:txBody>
      </p:sp>
      <p:sp>
        <p:nvSpPr>
          <p:cNvPr id="3" name="Content Placeholder 2"/>
          <p:cNvSpPr>
            <a:spLocks noGrp="1"/>
          </p:cNvSpPr>
          <p:nvPr>
            <p:ph idx="1"/>
          </p:nvPr>
        </p:nvSpPr>
        <p:spPr/>
        <p:txBody>
          <a:bodyPr/>
          <a:lstStyle/>
          <a:p>
            <a:r>
              <a:rPr lang="en-GB" dirty="0" smtClean="0"/>
              <a:t>Thus, decision, on that protocol is made in a closed session (</a:t>
            </a:r>
            <a:r>
              <a:rPr lang="en-GB" dirty="0" err="1" smtClean="0"/>
              <a:t>ie</a:t>
            </a:r>
            <a:r>
              <a:rPr lang="en-GB" dirty="0" smtClean="0"/>
              <a:t> after the investigator has walked out of the room).</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1140</TotalTime>
  <Words>5247</Words>
  <Application>Microsoft Office PowerPoint</Application>
  <PresentationFormat>On-screen Show (4:3)</PresentationFormat>
  <Paragraphs>501</Paragraphs>
  <Slides>132</Slides>
  <Notes>1</Notes>
  <HiddenSlides>0</HiddenSlides>
  <MMClips>0</MMClips>
  <ScaleCrop>false</ScaleCrop>
  <HeadingPairs>
    <vt:vector size="4" baseType="variant">
      <vt:variant>
        <vt:lpstr>Theme</vt:lpstr>
      </vt:variant>
      <vt:variant>
        <vt:i4>1</vt:i4>
      </vt:variant>
      <vt:variant>
        <vt:lpstr>Slide Titles</vt:lpstr>
      </vt:variant>
      <vt:variant>
        <vt:i4>132</vt:i4>
      </vt:variant>
    </vt:vector>
  </HeadingPairs>
  <TitlesOfParts>
    <vt:vector size="133" baseType="lpstr">
      <vt:lpstr>Office Theme</vt:lpstr>
      <vt:lpstr>Slide 1</vt:lpstr>
      <vt:lpstr>CLINICAL OFFICERS IN MALAWI “Pride of the Nation”</vt:lpstr>
      <vt:lpstr>SELF INTRODUCTION</vt:lpstr>
      <vt:lpstr>Malawi Clinical Officer Carrier Path Government Functional Review 2007</vt:lpstr>
      <vt:lpstr>Carrier path in civil services</vt:lpstr>
      <vt:lpstr>Carrier path in civil services</vt:lpstr>
      <vt:lpstr>Carrier path in civil services</vt:lpstr>
      <vt:lpstr>End of presentation</vt:lpstr>
      <vt:lpstr>RESEARCH COMMITTEE GENERAL GUIDELINES ON HEALTH RESEARCH IN MALAWI</vt:lpstr>
      <vt:lpstr>“Valuing Collective Responsibility in Promoting Excellence in Scientific and Ethical Conduct of Health Related Research in Malawi”</vt:lpstr>
      <vt:lpstr>Introduction</vt:lpstr>
      <vt:lpstr>Introduction</vt:lpstr>
      <vt:lpstr>Introduction</vt:lpstr>
      <vt:lpstr>Introduction</vt:lpstr>
      <vt:lpstr>2.0 Purpose of NHSRC &amp; COMREC</vt:lpstr>
      <vt:lpstr>2.0 Purpose of NHSRC &amp; COMREC</vt:lpstr>
      <vt:lpstr>3.0 Functions, Organization and Administration of the NHSRC</vt:lpstr>
      <vt:lpstr>3.1 Functions of NHSRC &amp; COMREC</vt:lpstr>
      <vt:lpstr>3.1 Functions of NHSRC &amp; COMREC</vt:lpstr>
      <vt:lpstr>3.1 Functions of NHSRC &amp; COMREC</vt:lpstr>
      <vt:lpstr>3.1 Functions of NHSRC &amp; COMREC</vt:lpstr>
      <vt:lpstr>3.2 Membership</vt:lpstr>
      <vt:lpstr>3.2.1 Membership requirements</vt:lpstr>
      <vt:lpstr>3.2.1 Membership requirements</vt:lpstr>
      <vt:lpstr>3.2.1 Membership requirements</vt:lpstr>
      <vt:lpstr>3.2.2 Membership of the NHSRC</vt:lpstr>
      <vt:lpstr>3.2.2 Membership of the NHSRC</vt:lpstr>
      <vt:lpstr>3.2.2 Membership of the NHSRC</vt:lpstr>
      <vt:lpstr>3.2.3 Appointment of members</vt:lpstr>
      <vt:lpstr>3.2.3 Appointment of members</vt:lpstr>
      <vt:lpstr>3.2.3 Appointment of members</vt:lpstr>
      <vt:lpstr>3.2.4 Appointment of the Chairperson and Vice Chairperson</vt:lpstr>
      <vt:lpstr>3.2.4 Appointment of the Chairperson and Vice Chairperson</vt:lpstr>
      <vt:lpstr>3.2.5 Alternate members</vt:lpstr>
      <vt:lpstr>3.2.6 Non-voting Members</vt:lpstr>
      <vt:lpstr>3.2.7 Membership confidentiality agreement</vt:lpstr>
      <vt:lpstr>3.2.8 Orientation and training of members</vt:lpstr>
      <vt:lpstr>3.2.8 Orientation and training of members</vt:lpstr>
      <vt:lpstr>3.2.9 Termination/disqualification of membership</vt:lpstr>
      <vt:lpstr>3.2.9 Termination/disqualification of membership</vt:lpstr>
      <vt:lpstr>3.2.9 Termination/disqualification of membership</vt:lpstr>
      <vt:lpstr>3.2.10 Member resignation</vt:lpstr>
      <vt:lpstr>3.2.10 Member resignation</vt:lpstr>
      <vt:lpstr>3.2.11 External Reviewers</vt:lpstr>
      <vt:lpstr>3.2.12 Conflict of interest</vt:lpstr>
      <vt:lpstr>3.2.12 Conflict of interest</vt:lpstr>
      <vt:lpstr>3.2.12 Conflict of interest</vt:lpstr>
      <vt:lpstr>3.2.13 Liability coverage for members</vt:lpstr>
      <vt:lpstr>3.2.14 Compensation for members</vt:lpstr>
      <vt:lpstr>3.2.14 Compensation for members</vt:lpstr>
      <vt:lpstr>3.3 Administrative support</vt:lpstr>
      <vt:lpstr>4.0 Meetings of the NHSRC and COMREC</vt:lpstr>
      <vt:lpstr>4.1 Scheduling of meetings</vt:lpstr>
      <vt:lpstr>4.2 Materials for the meeting</vt:lpstr>
      <vt:lpstr>4.2 Materials for the meeting</vt:lpstr>
      <vt:lpstr>4.3 Quorum</vt:lpstr>
      <vt:lpstr>4.4 Conduct of the meetings</vt:lpstr>
      <vt:lpstr>4.5 Decisions at meetings</vt:lpstr>
      <vt:lpstr>5.0 Research Reviews, Procedures, Criteria &amp; Actions</vt:lpstr>
      <vt:lpstr>5.1 Applications for NHSRC &amp; COMREC review</vt:lpstr>
      <vt:lpstr>5.1.1 Application for new studies and requirements</vt:lpstr>
      <vt:lpstr>5.1.1 Application for new studies and requirements</vt:lpstr>
      <vt:lpstr>5.1.1 Application for new studies and requirements</vt:lpstr>
      <vt:lpstr>5.1.1 Application for new studies and requirements</vt:lpstr>
      <vt:lpstr>5.1.1 Application for new studies and requirements</vt:lpstr>
      <vt:lpstr>5.1.1 Application for new studies and requirements</vt:lpstr>
      <vt:lpstr>5.1.2 Proposal format</vt:lpstr>
      <vt:lpstr>A title page with a specific heading on the front page</vt:lpstr>
      <vt:lpstr>Summary 1 page</vt:lpstr>
      <vt:lpstr>A table of contents</vt:lpstr>
      <vt:lpstr>Introduction (1 page).</vt:lpstr>
      <vt:lpstr>Objectives (1/2-1 page).</vt:lpstr>
      <vt:lpstr>Methods (1-3 pages).</vt:lpstr>
      <vt:lpstr>Methods (1-3 pages).</vt:lpstr>
      <vt:lpstr>Research facilities (1 page)</vt:lpstr>
      <vt:lpstr>Data management and analysis  (1/2-1 page).</vt:lpstr>
      <vt:lpstr>Protection of Human Subjects (Ethics) (1/2 page).</vt:lpstr>
      <vt:lpstr>Dissemination of the Research Findings (1 page).</vt:lpstr>
      <vt:lpstr>Dissemination of the Research Findings (1 page).</vt:lpstr>
      <vt:lpstr>An Itemized Budget</vt:lpstr>
      <vt:lpstr>An Itemized Budget</vt:lpstr>
      <vt:lpstr>Curriculum Vitae</vt:lpstr>
      <vt:lpstr>Reference </vt:lpstr>
      <vt:lpstr>5.1.3 Processing at the Secretariat</vt:lpstr>
      <vt:lpstr>5.1.3 Processing at the Secretariat</vt:lpstr>
      <vt:lpstr>5.1.3 Processing at the Secretariat</vt:lpstr>
      <vt:lpstr>5.1.4 Amendments/modifications</vt:lpstr>
      <vt:lpstr>5.1.3 Processing at the Secretariat</vt:lpstr>
      <vt:lpstr>5.1.5 Continuing Review</vt:lpstr>
      <vt:lpstr>5.1.5 Continuing Review</vt:lpstr>
      <vt:lpstr>5.1.5 Continuing Review</vt:lpstr>
      <vt:lpstr>5.1.5 Continuing Review</vt:lpstr>
      <vt:lpstr>5.1.5 Continuing Review</vt:lpstr>
      <vt:lpstr>5.2 Determination of Type of Review</vt:lpstr>
      <vt:lpstr>5.2.1 Committee Types/Levels of Review</vt:lpstr>
      <vt:lpstr>5.2.1.1 Convened full committee</vt:lpstr>
      <vt:lpstr>5.2.1.1 Convened full committee</vt:lpstr>
      <vt:lpstr>5.2.1.1 Convened full committee</vt:lpstr>
      <vt:lpstr>5.2.1.1 Convened full committee</vt:lpstr>
      <vt:lpstr>5.2.1.2 Expedited Review</vt:lpstr>
      <vt:lpstr>5.2.1.2 Expedited Review</vt:lpstr>
      <vt:lpstr>5.2.1.2 Expedited Review</vt:lpstr>
      <vt:lpstr>5.2.1.2 Expedited Review</vt:lpstr>
      <vt:lpstr>5.2.1.3 Exemption from review</vt:lpstr>
      <vt:lpstr>5.2.1.3 Exemption from review</vt:lpstr>
      <vt:lpstr>5.2.1.3 Exemption from review</vt:lpstr>
      <vt:lpstr>5.3 Review of Studies of National Interest</vt:lpstr>
      <vt:lpstr>5.3 Review of Studies of National Interest</vt:lpstr>
      <vt:lpstr>5.3 Review of Studies of National Interest</vt:lpstr>
      <vt:lpstr>5.3 Review of Studies of National Interest</vt:lpstr>
      <vt:lpstr>5.4 Committee’s Actions Following Study Review </vt:lpstr>
      <vt:lpstr>5.4.1 Approval of research</vt:lpstr>
      <vt:lpstr>5.4.2 Stipulated minor changes</vt:lpstr>
      <vt:lpstr>5.4.2 Stipulated minor changes</vt:lpstr>
      <vt:lpstr>5.4.3 Deferral</vt:lpstr>
      <vt:lpstr>5.4.4 Not approved</vt:lpstr>
      <vt:lpstr>5.5 Committee’s mechanism of review</vt:lpstr>
      <vt:lpstr>5.6 Completion of the study</vt:lpstr>
      <vt:lpstr>5.7 Suspension and/ or Termination of Study</vt:lpstr>
      <vt:lpstr>5.7 Suspension and/ or Termination of Study</vt:lpstr>
      <vt:lpstr>5.7 Suspension and/ or Termination of Study</vt:lpstr>
      <vt:lpstr>5.7 Suspension and/ or Termination of Study</vt:lpstr>
      <vt:lpstr>5.7 Suspension and/ or Termination of Study</vt:lpstr>
      <vt:lpstr>5.7 Suspension and/ or Termination of Study</vt:lpstr>
      <vt:lpstr>5.7 Suspension and/ or Termination of Study</vt:lpstr>
      <vt:lpstr>5.7 Suspension and/ or Termination of Study</vt:lpstr>
      <vt:lpstr>5.8 Reporting of Adverse events</vt:lpstr>
      <vt:lpstr>5.8 Reporting of Adverse events</vt:lpstr>
      <vt:lpstr>5.8 Reporting of Adverse events</vt:lpstr>
      <vt:lpstr>5.8 Reporting of Adverse events</vt:lpstr>
      <vt:lpstr>5.8 Reporting of Adverse events</vt:lpstr>
      <vt:lpstr>End of presentation  Thank you for listening</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Martias C. Joshua</dc:creator>
  <cp:lastModifiedBy>Martias C. Joshua</cp:lastModifiedBy>
  <cp:revision>15</cp:revision>
  <dcterms:created xsi:type="dcterms:W3CDTF">2013-05-25T18:04:55Z</dcterms:created>
  <dcterms:modified xsi:type="dcterms:W3CDTF">2013-05-29T10:02:32Z</dcterms:modified>
</cp:coreProperties>
</file>