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2" r:id="rId5"/>
    <p:sldId id="263" r:id="rId6"/>
    <p:sldId id="314" r:id="rId7"/>
    <p:sldId id="315" r:id="rId8"/>
    <p:sldId id="316" r:id="rId9"/>
    <p:sldId id="317" r:id="rId10"/>
    <p:sldId id="318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13" r:id="rId28"/>
    <p:sldId id="260" r:id="rId29"/>
    <p:sldId id="261" r:id="rId30"/>
    <p:sldId id="319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7" d="100"/>
          <a:sy n="107" d="100"/>
        </p:scale>
        <p:origin x="-1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DB565-C145-714E-AA9A-591446214C95}" type="datetimeFigureOut">
              <a:rPr lang="en-US" smtClean="0"/>
              <a:t>29/05/2013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5B492-0A27-234F-AD13-749A8F85F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788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F0305-48E2-8549-B3A0-8FE01AC376DA}" type="datetimeFigureOut">
              <a:rPr lang="en-US" smtClean="0"/>
              <a:t>29/05/2013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3A96B-DD0F-C04F-A8E8-BBB20E145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22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24237-C574-044C-9D1C-9DD8591E2801}" type="datetime1">
              <a:rPr lang="en-GB" smtClean="0"/>
              <a:t>29/05/2013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28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2EC9-AF1F-694F-8597-8D928DC6A257}" type="datetime1">
              <a:rPr lang="en-GB" smtClean="0"/>
              <a:t>29/05/2013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08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7954-6032-9543-9554-F67C81A2DE99}" type="datetime1">
              <a:rPr lang="en-GB" smtClean="0"/>
              <a:t>29/05/2013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21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4A38-9E56-554F-9315-B3ACB3C27145}" type="datetime1">
              <a:rPr lang="en-GB" smtClean="0"/>
              <a:t>29/05/2013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66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409E-5EE2-9947-8974-813F946B338D}" type="datetime1">
              <a:rPr lang="en-GB" smtClean="0"/>
              <a:t>29/05/2013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A394-7BA3-104F-A645-113A3A61ADBE}" type="datetime1">
              <a:rPr lang="en-GB" smtClean="0"/>
              <a:t>29/05/2013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18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0390-E704-1B4F-AF58-97D87A88905A}" type="datetime1">
              <a:rPr lang="en-GB" smtClean="0"/>
              <a:t>29/05/2013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129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51B2-7369-0C41-B041-41C0E075014D}" type="datetime1">
              <a:rPr lang="en-GB" smtClean="0"/>
              <a:t>29/05/2013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9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3B62-4F79-5844-9121-8FA1857B47AC}" type="datetime1">
              <a:rPr lang="en-GB" smtClean="0"/>
              <a:t>29/05/2013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7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DFDA9-7C8B-8344-81CD-42F7AD1BE14A}" type="datetime1">
              <a:rPr lang="en-GB" smtClean="0"/>
              <a:t>29/05/2013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87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DABF-605B-DA45-B933-01217D93EE60}" type="datetime1">
              <a:rPr lang="en-GB" smtClean="0"/>
              <a:t>29/05/2013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248A3-071C-1747-8A89-D480D35432C7}" type="datetime1">
              <a:rPr lang="en-GB" smtClean="0"/>
              <a:t>29/05/2013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F6E21-AECC-194A-8F8D-39831A478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37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7325"/>
            <a:ext cx="7772400" cy="1470025"/>
          </a:xfrm>
        </p:spPr>
        <p:txBody>
          <a:bodyPr/>
          <a:lstStyle/>
          <a:p>
            <a:r>
              <a:rPr lang="en-US" dirty="0" smtClean="0"/>
              <a:t>Introduction to clinical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David Davies</a:t>
            </a:r>
          </a:p>
          <a:p>
            <a:r>
              <a:rPr lang="en-US" dirty="0" smtClean="0"/>
              <a:t>University of Warwick</a:t>
            </a:r>
          </a:p>
          <a:p>
            <a:endParaRPr lang="en-US" dirty="0"/>
          </a:p>
          <a:p>
            <a:r>
              <a:rPr lang="en-US" dirty="0" smtClean="0"/>
              <a:t>Maria </a:t>
            </a:r>
            <a:r>
              <a:rPr lang="en-US" dirty="0" err="1" smtClean="0"/>
              <a:t>Chikalipo</a:t>
            </a:r>
            <a:endParaRPr lang="en-US" dirty="0" smtClean="0"/>
          </a:p>
          <a:p>
            <a:r>
              <a:rPr lang="en-US" dirty="0" err="1" smtClean="0"/>
              <a:t>Kamuzu</a:t>
            </a:r>
            <a:r>
              <a:rPr lang="en-US" dirty="0" smtClean="0"/>
              <a:t> College of Nursing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266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b="1" dirty="0" smtClean="0"/>
              <a:t>POINTS TO CONSIDER FOR SCENARIO 2</a:t>
            </a:r>
            <a:endParaRPr lang="en-ZW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Involve everybody in and develop budget with justification </a:t>
            </a:r>
            <a:endParaRPr lang="en-ZW" dirty="0" smtClean="0"/>
          </a:p>
          <a:p>
            <a:r>
              <a:rPr lang="en-US" dirty="0" smtClean="0"/>
              <a:t>Justifications for the demands to management</a:t>
            </a:r>
            <a:endParaRPr lang="en-ZW" dirty="0" smtClean="0"/>
          </a:p>
          <a:p>
            <a:r>
              <a:rPr lang="en-US" dirty="0" smtClean="0"/>
              <a:t>Convince pharmacy people about the orders made</a:t>
            </a:r>
            <a:endParaRPr lang="en-ZW" dirty="0" smtClean="0"/>
          </a:p>
          <a:p>
            <a:r>
              <a:rPr lang="en-US" dirty="0" smtClean="0"/>
              <a:t>Lease with schools which are using the facility for training</a:t>
            </a:r>
            <a:endParaRPr lang="en-ZW" dirty="0" smtClean="0"/>
          </a:p>
          <a:p>
            <a:r>
              <a:rPr lang="en-US" dirty="0" smtClean="0"/>
              <a:t>Orient people on effective use of resources </a:t>
            </a:r>
            <a:endParaRPr lang="en-ZW" dirty="0" smtClean="0"/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899989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Autofit/>
          </a:bodyPr>
          <a:lstStyle/>
          <a:p>
            <a:r>
              <a:rPr lang="en-ZW" sz="2800" dirty="0" smtClean="0"/>
              <a:t>LEADERSHIP IN THE CONTEXT OF INTERPROFFESSIONAL PRACTICE</a:t>
            </a:r>
            <a:br>
              <a:rPr lang="en-ZW" sz="2800" dirty="0" smtClean="0"/>
            </a:br>
            <a:r>
              <a:rPr lang="en-ZW" sz="2800" dirty="0" smtClean="0"/>
              <a:t>BY</a:t>
            </a:r>
            <a:br>
              <a:rPr lang="en-ZW" sz="2800" dirty="0" smtClean="0"/>
            </a:br>
            <a:r>
              <a:rPr lang="en-ZW" sz="2800" dirty="0" smtClean="0"/>
              <a:t>MARIA CHIKALIPO</a:t>
            </a:r>
            <a:endParaRPr lang="en-ZW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427186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b="1" dirty="0" smtClean="0"/>
              <a:t>LEARNING OUTCOMES</a:t>
            </a:r>
            <a:endParaRPr lang="en-ZW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W" sz="2800" dirty="0" smtClean="0"/>
              <a:t>Describe leadership</a:t>
            </a:r>
          </a:p>
          <a:p>
            <a:r>
              <a:rPr lang="en-ZW" sz="2800" dirty="0" smtClean="0"/>
              <a:t>Differentiate leadership from management</a:t>
            </a:r>
          </a:p>
          <a:p>
            <a:r>
              <a:rPr lang="en-ZW" sz="2800" dirty="0" smtClean="0"/>
              <a:t>Discuss qualities of a leader focusing on team building</a:t>
            </a:r>
          </a:p>
          <a:p>
            <a:r>
              <a:rPr lang="en-ZW" sz="2800" dirty="0" smtClean="0"/>
              <a:t>Discuss effective leadership management skills (POSCLEB)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3495942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b="1" dirty="0" smtClean="0"/>
              <a:t>DESCRIPTION</a:t>
            </a:r>
            <a:endParaRPr lang="en-ZW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W" sz="2800" dirty="0" smtClean="0"/>
              <a:t>Leading people and it involves shared power, commitment and vision</a:t>
            </a:r>
          </a:p>
          <a:p>
            <a:r>
              <a:rPr lang="en-ZW" sz="2800" dirty="0" smtClean="0"/>
              <a:t>Its associated with creativity, dynamism, change and risk taking</a:t>
            </a:r>
          </a:p>
          <a:p>
            <a:r>
              <a:rPr lang="en-ZW" sz="2800" dirty="0" smtClean="0"/>
              <a:t>We are moving from management (Power over people to leadership)</a:t>
            </a:r>
            <a:endParaRPr lang="en-ZW" sz="2800" dirty="0"/>
          </a:p>
        </p:txBody>
      </p:sp>
    </p:spTree>
    <p:extLst>
      <p:ext uri="{BB962C8B-B14F-4D97-AF65-F5344CB8AC3E}">
        <p14:creationId xmlns:p14="http://schemas.microsoft.com/office/powerpoint/2010/main" val="2132279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DIFERENCES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Leaders gain power through their actions managers through positional power</a:t>
            </a:r>
          </a:p>
          <a:p>
            <a:r>
              <a:rPr lang="en-US" dirty="0" smtClean="0"/>
              <a:t>Leaders are found throughout organization managers are found in organizations higher echelons</a:t>
            </a:r>
          </a:p>
          <a:p>
            <a:r>
              <a:rPr lang="en-US" dirty="0" smtClean="0"/>
              <a:t>Leaders have followers who desire to be on the team. Managers have subordinates assigned to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99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Leaders provide vision in terms of the real benefit to you managers use this is your job approach</a:t>
            </a:r>
          </a:p>
          <a:p>
            <a:r>
              <a:rPr lang="en-US" dirty="0" smtClean="0"/>
              <a:t>Leaders have self conceived goals to  better  the organization, managers strive to meet the goals provided</a:t>
            </a:r>
          </a:p>
          <a:p>
            <a:r>
              <a:rPr lang="en-US" dirty="0" smtClean="0"/>
              <a:t>Leaders strive to change the organization to best meet needs as they perceive them. Managers work to maintain the status quo of the organization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170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Leaders view rules and procedures as bureaucratic red tape, managers view them as as necessary controls to provide order</a:t>
            </a:r>
          </a:p>
          <a:p>
            <a:r>
              <a:rPr lang="en-US" dirty="0" smtClean="0"/>
              <a:t>Leaders work for results managers follow directives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498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b="1" dirty="0" smtClean="0"/>
              <a:t>QUALITIES OF A LEADER AND TEAM BUILDING</a:t>
            </a:r>
            <a:endParaRPr lang="en-ZW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Know yourself, institution </a:t>
            </a:r>
            <a:r>
              <a:rPr lang="en-ZW" dirty="0" err="1" smtClean="0"/>
              <a:t>ie</a:t>
            </a:r>
            <a:r>
              <a:rPr lang="en-ZW" dirty="0" smtClean="0"/>
              <a:t> why you exist, scope of practice, resources available and how systems work, job descriptions</a:t>
            </a:r>
          </a:p>
          <a:p>
            <a:r>
              <a:rPr lang="en-ZW" dirty="0" smtClean="0"/>
              <a:t>Have a questioning mind always</a:t>
            </a:r>
          </a:p>
          <a:p>
            <a:r>
              <a:rPr lang="en-ZW" dirty="0" smtClean="0"/>
              <a:t>Commitment and honest</a:t>
            </a:r>
          </a:p>
          <a:p>
            <a:r>
              <a:rPr lang="en-ZW" dirty="0" smtClean="0"/>
              <a:t>Abilities of your fellow team members</a:t>
            </a:r>
          </a:p>
          <a:p>
            <a:r>
              <a:rPr lang="en-ZW" dirty="0" smtClean="0"/>
              <a:t>Aim at being a servant and not to be served</a:t>
            </a: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264204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dirty="0" smtClean="0"/>
              <a:t>Cont</a:t>
            </a:r>
            <a:endParaRPr lang="en-ZW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Instil joint responsibility in your team members</a:t>
            </a:r>
          </a:p>
          <a:p>
            <a:r>
              <a:rPr lang="en-ZW" dirty="0" smtClean="0"/>
              <a:t>Recognise other peoples talents and take them as partners not competitors</a:t>
            </a:r>
          </a:p>
          <a:p>
            <a:r>
              <a:rPr lang="en-ZW" dirty="0" smtClean="0"/>
              <a:t>Should be competent</a:t>
            </a:r>
          </a:p>
          <a:p>
            <a:r>
              <a:rPr lang="en-ZW" dirty="0" smtClean="0"/>
              <a:t>Able to train and coach others</a:t>
            </a:r>
          </a:p>
          <a:p>
            <a:r>
              <a:rPr lang="en-ZW" dirty="0" smtClean="0"/>
              <a:t>Being </a:t>
            </a:r>
            <a:r>
              <a:rPr lang="en-ZW" smtClean="0"/>
              <a:t>respectiful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4266271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sz="3200" b="1" dirty="0" smtClean="0"/>
              <a:t>SUMMARY OF QUALITIES</a:t>
            </a:r>
            <a:endParaRPr lang="en-ZW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Leaders are out front leading the charge</a:t>
            </a:r>
          </a:p>
          <a:p>
            <a:r>
              <a:rPr lang="en-ZW" dirty="0" smtClean="0"/>
              <a:t>They see to it that people are trained</a:t>
            </a:r>
          </a:p>
          <a:p>
            <a:r>
              <a:rPr lang="en-ZW" dirty="0" smtClean="0"/>
              <a:t>They like and respect people</a:t>
            </a:r>
          </a:p>
          <a:p>
            <a:r>
              <a:rPr lang="en-ZW" dirty="0" smtClean="0"/>
              <a:t>Seek recognition for their people</a:t>
            </a:r>
          </a:p>
          <a:p>
            <a:r>
              <a:rPr lang="en-ZW" dirty="0" smtClean="0"/>
              <a:t>They work for what is right for their people and organization</a:t>
            </a: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193332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positive learning 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hich teacher has inspired you most?</a:t>
            </a:r>
          </a:p>
          <a:p>
            <a:endParaRPr lang="en-US" dirty="0"/>
          </a:p>
          <a:p>
            <a:r>
              <a:rPr lang="en-US" dirty="0" smtClean="0"/>
              <a:t>What was the setting?</a:t>
            </a:r>
          </a:p>
          <a:p>
            <a:r>
              <a:rPr lang="en-US" dirty="0" smtClean="0"/>
              <a:t>What did the teacher do or not do?</a:t>
            </a:r>
          </a:p>
          <a:p>
            <a:r>
              <a:rPr lang="en-US" dirty="0" smtClean="0"/>
              <a:t>How did you feel?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37500" y="640080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01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dirty="0" smtClean="0"/>
              <a:t>Cont</a:t>
            </a:r>
            <a:endParaRPr lang="en-ZW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They confront problems to solve them</a:t>
            </a:r>
          </a:p>
          <a:p>
            <a:r>
              <a:rPr lang="en-ZW" dirty="0" smtClean="0"/>
              <a:t>They admit mistakes</a:t>
            </a:r>
          </a:p>
          <a:p>
            <a:r>
              <a:rPr lang="en-ZW" dirty="0" smtClean="0"/>
              <a:t>They empower people</a:t>
            </a:r>
          </a:p>
          <a:p>
            <a:r>
              <a:rPr lang="en-ZW" dirty="0" smtClean="0"/>
              <a:t>They coach and mentor and support people</a:t>
            </a:r>
          </a:p>
          <a:p>
            <a:r>
              <a:rPr lang="en-ZW" dirty="0" smtClean="0"/>
              <a:t>Ability to solve conflict</a:t>
            </a: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945426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dirty="0" smtClean="0"/>
              <a:t>Ct</a:t>
            </a:r>
            <a:endParaRPr lang="en-ZW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Good communication skills at all levels</a:t>
            </a:r>
          </a:p>
          <a:p>
            <a:r>
              <a:rPr lang="en-ZW" dirty="0" smtClean="0"/>
              <a:t>As teams are built take into consideration changes taking place: Technology, political , economic and demographic</a:t>
            </a:r>
          </a:p>
          <a:p>
            <a:r>
              <a:rPr lang="en-ZW" dirty="0" smtClean="0"/>
              <a:t>Leadership to bring internal satisfaction not external gratification</a:t>
            </a:r>
          </a:p>
          <a:p>
            <a:r>
              <a:rPr lang="en-ZW" dirty="0" smtClean="0"/>
              <a:t>Should be pro active</a:t>
            </a:r>
          </a:p>
        </p:txBody>
      </p:sp>
    </p:spTree>
    <p:extLst>
      <p:ext uri="{BB962C8B-B14F-4D97-AF65-F5344CB8AC3E}">
        <p14:creationId xmlns:p14="http://schemas.microsoft.com/office/powerpoint/2010/main" val="1192407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b="1" dirty="0" smtClean="0"/>
              <a:t>REACTIVE VS PRO ACTIVE LEADERSHIP</a:t>
            </a:r>
            <a:endParaRPr lang="en-ZW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Proactive means :Take charge in conscious and deliberate manner</a:t>
            </a:r>
          </a:p>
          <a:p>
            <a:r>
              <a:rPr lang="en-ZW" dirty="0" smtClean="0"/>
              <a:t>Look a head and anticipating desired future</a:t>
            </a:r>
          </a:p>
          <a:p>
            <a:r>
              <a:rPr lang="en-ZW" dirty="0" smtClean="0"/>
              <a:t>Planning for what will be accomplished</a:t>
            </a:r>
          </a:p>
          <a:p>
            <a:r>
              <a:rPr lang="en-ZW" dirty="0" smtClean="0"/>
              <a:t>Strategizing to prevent potential problems and serve resources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12392198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 smtClean="0"/>
              <a:t>Cont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Reactive means:</a:t>
            </a:r>
          </a:p>
          <a:p>
            <a:r>
              <a:rPr lang="en-ZW" dirty="0"/>
              <a:t> </a:t>
            </a:r>
            <a:r>
              <a:rPr lang="en-ZW" dirty="0" smtClean="0"/>
              <a:t>Spending time reacting to events after they have occurred</a:t>
            </a:r>
          </a:p>
          <a:p>
            <a:r>
              <a:rPr lang="en-ZW" dirty="0" smtClean="0"/>
              <a:t>Fire fighting which can impede thinking</a:t>
            </a:r>
          </a:p>
          <a:p>
            <a:r>
              <a:rPr lang="en-ZW" dirty="0" smtClean="0"/>
              <a:t>Waiting passively for things to happen and resolving problems that arise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42710343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b="1" dirty="0" smtClean="0"/>
              <a:t>ATTITUDES ASSOCIATED WITH REACTIVE LEADERSHIP</a:t>
            </a:r>
            <a:endParaRPr lang="en-ZW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Avoid blame or responsibility</a:t>
            </a:r>
          </a:p>
          <a:p>
            <a:r>
              <a:rPr lang="en-ZW" dirty="0" smtClean="0"/>
              <a:t>Sees reasons why things can not be done</a:t>
            </a:r>
          </a:p>
          <a:p>
            <a:r>
              <a:rPr lang="en-ZW" dirty="0" smtClean="0"/>
              <a:t>Is limited by what worked in the past</a:t>
            </a:r>
          </a:p>
          <a:p>
            <a:r>
              <a:rPr lang="en-ZW" dirty="0" smtClean="0"/>
              <a:t>Is blinded by problems and obstacles in a situation</a:t>
            </a:r>
          </a:p>
          <a:p>
            <a:r>
              <a:rPr lang="en-ZW" dirty="0" smtClean="0"/>
              <a:t>Is problem oriented concentrates on finding weaknesses and problems to fix</a:t>
            </a:r>
          </a:p>
          <a:p>
            <a:endParaRPr lang="en-ZW" dirty="0"/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19075150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b="1" dirty="0" smtClean="0"/>
              <a:t>ATTITUDES ASSOCIATED WITH PROACIVE LEADERSHIP</a:t>
            </a:r>
            <a:endParaRPr lang="en-ZW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Takes responsibility for actions</a:t>
            </a:r>
          </a:p>
          <a:p>
            <a:r>
              <a:rPr lang="en-ZW" dirty="0" smtClean="0"/>
              <a:t>Has a can do attitude</a:t>
            </a:r>
          </a:p>
          <a:p>
            <a:r>
              <a:rPr lang="en-ZW" dirty="0" smtClean="0"/>
              <a:t>Focus on solution on results wanted</a:t>
            </a:r>
          </a:p>
          <a:p>
            <a:r>
              <a:rPr lang="en-ZW" dirty="0" smtClean="0"/>
              <a:t>Seeks options and focuses on opportunities in a situation</a:t>
            </a:r>
          </a:p>
          <a:p>
            <a:r>
              <a:rPr lang="en-ZW" dirty="0" smtClean="0"/>
              <a:t>Is opportunity oriented focuses on finding strengths and resources</a:t>
            </a:r>
          </a:p>
          <a:p>
            <a:r>
              <a:rPr lang="en-ZW" dirty="0" smtClean="0"/>
              <a:t>Thinks in terms of new possibilities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12464992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W" sz="3600" b="1" dirty="0" smtClean="0"/>
              <a:t>EFFECTIVE LADERSHIP MANAGEMENT SKILLS</a:t>
            </a:r>
            <a:r>
              <a:rPr lang="en-ZW" dirty="0" smtClean="0"/>
              <a:t> 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W" b="1" dirty="0" smtClean="0"/>
              <a:t>P</a:t>
            </a:r>
            <a:r>
              <a:rPr lang="en-ZW" dirty="0" smtClean="0"/>
              <a:t>lanning</a:t>
            </a:r>
          </a:p>
          <a:p>
            <a:r>
              <a:rPr lang="en-ZW" b="1" dirty="0" smtClean="0"/>
              <a:t>O</a:t>
            </a:r>
            <a:r>
              <a:rPr lang="en-ZW" dirty="0" smtClean="0"/>
              <a:t>rganizing</a:t>
            </a:r>
          </a:p>
          <a:p>
            <a:r>
              <a:rPr lang="en-ZW" b="1" dirty="0" smtClean="0"/>
              <a:t>S</a:t>
            </a:r>
            <a:r>
              <a:rPr lang="en-ZW" dirty="0" smtClean="0"/>
              <a:t>taff development</a:t>
            </a:r>
          </a:p>
          <a:p>
            <a:r>
              <a:rPr lang="en-ZW" b="1" dirty="0" smtClean="0"/>
              <a:t>C</a:t>
            </a:r>
            <a:r>
              <a:rPr lang="en-ZW" dirty="0" smtClean="0"/>
              <a:t>ontrolling</a:t>
            </a:r>
          </a:p>
          <a:p>
            <a:r>
              <a:rPr lang="en-ZW" b="1" dirty="0" smtClean="0"/>
              <a:t>L</a:t>
            </a:r>
            <a:r>
              <a:rPr lang="en-ZW" dirty="0" smtClean="0"/>
              <a:t>eadership</a:t>
            </a:r>
          </a:p>
          <a:p>
            <a:r>
              <a:rPr lang="en-ZW" b="1" dirty="0" smtClean="0"/>
              <a:t>E</a:t>
            </a:r>
            <a:r>
              <a:rPr lang="en-ZW" dirty="0" smtClean="0"/>
              <a:t>valuating</a:t>
            </a:r>
          </a:p>
          <a:p>
            <a:r>
              <a:rPr lang="en-ZW" b="1" dirty="0" smtClean="0"/>
              <a:t>B</a:t>
            </a:r>
            <a:r>
              <a:rPr lang="en-ZW" dirty="0" smtClean="0"/>
              <a:t>udgeting</a:t>
            </a:r>
            <a:br>
              <a:rPr lang="en-ZW" dirty="0" smtClean="0"/>
            </a:b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1205638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b="1" dirty="0" smtClean="0"/>
              <a:t>REFLECTION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Think of the scenarios and the way we acted</a:t>
            </a:r>
          </a:p>
          <a:p>
            <a:r>
              <a:rPr lang="en-ZW" dirty="0" smtClean="0"/>
              <a:t>Did we work as a team</a:t>
            </a:r>
          </a:p>
          <a:p>
            <a:r>
              <a:rPr lang="en-ZW" dirty="0" smtClean="0"/>
              <a:t>Can we isolate qualities of a good leader</a:t>
            </a:r>
          </a:p>
          <a:p>
            <a:r>
              <a:rPr lang="en-ZW" dirty="0" smtClean="0"/>
              <a:t>Did we manage to net work</a:t>
            </a:r>
          </a:p>
          <a:p>
            <a:r>
              <a:rPr lang="en-ZW" dirty="0" smtClean="0"/>
              <a:t>What are the benefits of good leadership </a:t>
            </a: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1732047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/>
          <p:cNvSpPr/>
          <p:nvPr/>
        </p:nvSpPr>
        <p:spPr>
          <a:xfrm>
            <a:off x="594370" y="1103168"/>
            <a:ext cx="2857500" cy="2286000"/>
          </a:xfrm>
          <a:prstGeom prst="hexagon">
            <a:avLst/>
          </a:prstGeom>
          <a:solidFill>
            <a:srgbClr val="00FFFF">
              <a:alpha val="2470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20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solidFill>
                  <a:schemeClr val="tx1"/>
                </a:solidFill>
                <a:latin typeface="+mj-lt"/>
              </a:rPr>
              <a:t>What is Shared Leadership?</a:t>
            </a:r>
          </a:p>
        </p:txBody>
      </p:sp>
      <p:sp>
        <p:nvSpPr>
          <p:cNvPr id="5" name="Hexagon 4"/>
          <p:cNvSpPr/>
          <p:nvPr/>
        </p:nvSpPr>
        <p:spPr>
          <a:xfrm>
            <a:off x="2928068" y="2269908"/>
            <a:ext cx="2857500" cy="2286000"/>
          </a:xfrm>
          <a:prstGeom prst="hexagon">
            <a:avLst/>
          </a:prstGeom>
          <a:solidFill>
            <a:srgbClr val="CCFFFF">
              <a:alpha val="2470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20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chemeClr val="tx1"/>
                </a:solidFill>
                <a:latin typeface="+mj-lt"/>
              </a:rPr>
              <a:t>Leadership is 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not restricted </a:t>
            </a:r>
            <a:r>
              <a:rPr lang="en-GB" sz="2000" dirty="0">
                <a:solidFill>
                  <a:schemeClr val="tx1"/>
                </a:solidFill>
                <a:latin typeface="+mj-lt"/>
              </a:rPr>
              <a:t>to those who hold designated leadership roles</a:t>
            </a:r>
          </a:p>
        </p:txBody>
      </p:sp>
      <p:sp>
        <p:nvSpPr>
          <p:cNvPr id="13" name="Hexagon 12"/>
          <p:cNvSpPr/>
          <p:nvPr/>
        </p:nvSpPr>
        <p:spPr>
          <a:xfrm>
            <a:off x="606240" y="3448735"/>
            <a:ext cx="2857500" cy="2286000"/>
          </a:xfrm>
          <a:prstGeom prst="hexagon">
            <a:avLst/>
          </a:prstGeom>
          <a:solidFill>
            <a:srgbClr val="66FFFF">
              <a:alpha val="2470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20725">
              <a:defRPr/>
            </a:pPr>
            <a:r>
              <a:rPr lang="en-GB" sz="2000" dirty="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rPr>
              <a:t>A dynamic, interactive </a:t>
            </a:r>
            <a:r>
              <a:rPr lang="en-GB" sz="2000" dirty="0">
                <a:solidFill>
                  <a:srgbClr val="002664"/>
                </a:solidFill>
                <a:latin typeface="+mj-lt"/>
                <a:ea typeface="ＭＳ Ｐゴシック" charset="0"/>
                <a:cs typeface="ＭＳ Ｐゴシック" charset="0"/>
              </a:rPr>
              <a:t>influencing</a:t>
            </a:r>
            <a:r>
              <a:rPr lang="en-GB" sz="2000" dirty="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rPr>
              <a:t> process among individuals in groups</a:t>
            </a:r>
          </a:p>
          <a:p>
            <a:pPr algn="ctr" defTabSz="720725">
              <a:defRPr/>
            </a:pPr>
            <a:endParaRPr lang="en-US" sz="2000" dirty="0">
              <a:solidFill>
                <a:schemeClr val="tx1"/>
              </a:solidFill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Hexagon 13"/>
          <p:cNvSpPr/>
          <p:nvPr/>
        </p:nvSpPr>
        <p:spPr>
          <a:xfrm>
            <a:off x="5273635" y="3424995"/>
            <a:ext cx="2857500" cy="2286000"/>
          </a:xfrm>
          <a:prstGeom prst="hexagon">
            <a:avLst/>
          </a:prstGeom>
          <a:solidFill>
            <a:srgbClr val="99FFCC">
              <a:alpha val="2470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20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chemeClr val="tx1"/>
                </a:solidFill>
                <a:latin typeface="+mj-lt"/>
              </a:rPr>
              <a:t>There is a 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collective shared responsibility for success </a:t>
            </a:r>
            <a:r>
              <a:rPr lang="en-GB" sz="2000" dirty="0">
                <a:solidFill>
                  <a:schemeClr val="tx1"/>
                </a:solidFill>
                <a:latin typeface="+mj-lt"/>
              </a:rPr>
              <a:t>of the organisation and its services </a:t>
            </a:r>
          </a:p>
        </p:txBody>
      </p:sp>
      <p:sp>
        <p:nvSpPr>
          <p:cNvPr id="15" name="Hexagon 14"/>
          <p:cNvSpPr/>
          <p:nvPr/>
        </p:nvSpPr>
        <p:spPr>
          <a:xfrm>
            <a:off x="5309245" y="1079428"/>
            <a:ext cx="2857500" cy="2286000"/>
          </a:xfrm>
          <a:prstGeom prst="hexagon">
            <a:avLst/>
          </a:prstGeom>
          <a:solidFill>
            <a:srgbClr val="CCECFF">
              <a:alpha val="2470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anchor="ctr"/>
          <a:lstStyle/>
          <a:p>
            <a:pPr algn="ctr" defTabSz="720725">
              <a:spcBef>
                <a:spcPts val="600"/>
              </a:spcBef>
              <a:defRPr/>
            </a:pPr>
            <a:r>
              <a:rPr lang="en-GB" sz="2000" dirty="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rPr>
              <a:t>Acts of </a:t>
            </a:r>
            <a:r>
              <a:rPr lang="en-GB" sz="2000" dirty="0">
                <a:solidFill>
                  <a:srgbClr val="002664"/>
                </a:solidFill>
                <a:latin typeface="+mj-lt"/>
                <a:ea typeface="ＭＳ Ｐゴシック" charset="0"/>
                <a:cs typeface="ＭＳ Ｐゴシック" charset="0"/>
              </a:rPr>
              <a:t>leadership can come from any individual </a:t>
            </a:r>
            <a:r>
              <a:rPr lang="en-GB" sz="2000" dirty="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rPr>
              <a:t>in the organisation, as appropriate, at different times</a:t>
            </a:r>
            <a:endParaRPr lang="en-GB" sz="2000" dirty="0">
              <a:solidFill>
                <a:srgbClr val="FFFFFF"/>
              </a:solidFill>
              <a:latin typeface="+mj-lt"/>
              <a:ea typeface="ＭＳ Ｐゴシック" charset="0"/>
              <a:cs typeface="ＭＳ Ｐゴシック" charset="0"/>
            </a:endParaRPr>
          </a:p>
          <a:p>
            <a:pPr algn="ctr" defTabSz="720725">
              <a:defRPr/>
            </a:pPr>
            <a:endParaRPr lang="en-US" sz="2000" dirty="0">
              <a:solidFill>
                <a:schemeClr val="tx1"/>
              </a:solidFill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Hexagon 15"/>
          <p:cNvSpPr/>
          <p:nvPr/>
        </p:nvSpPr>
        <p:spPr>
          <a:xfrm>
            <a:off x="2951808" y="4603605"/>
            <a:ext cx="2857500" cy="2286000"/>
          </a:xfrm>
          <a:prstGeom prst="hexagon">
            <a:avLst/>
          </a:prstGeom>
          <a:solidFill>
            <a:srgbClr val="99FF99">
              <a:alpha val="2470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20725">
              <a:defRPr/>
            </a:pPr>
            <a:r>
              <a:rPr lang="en-GB" sz="2000" dirty="0">
                <a:solidFill>
                  <a:srgbClr val="000000"/>
                </a:solidFill>
                <a:latin typeface="+mj-lt"/>
                <a:ea typeface="ＭＳ Ｐゴシック" charset="0"/>
                <a:cs typeface="ＭＳ Ｐゴシック" charset="0"/>
              </a:rPr>
              <a:t>Emphasises </a:t>
            </a:r>
            <a:r>
              <a:rPr lang="en-GB" sz="2000" dirty="0">
                <a:solidFill>
                  <a:srgbClr val="002664"/>
                </a:solidFill>
                <a:latin typeface="+mj-lt"/>
                <a:ea typeface="ＭＳ Ｐゴシック" charset="0"/>
                <a:cs typeface="ＭＳ Ｐゴシック" charset="0"/>
              </a:rPr>
              <a:t>teamwork and collaboration</a:t>
            </a:r>
            <a:r>
              <a:rPr lang="en-GB" sz="2000" dirty="0">
                <a:solidFill>
                  <a:srgbClr val="000000"/>
                </a:solidFill>
                <a:latin typeface="+mj-lt"/>
                <a:ea typeface="ＭＳ Ｐゴシック" charset="0"/>
                <a:cs typeface="ＭＳ Ｐゴシック" charset="0"/>
              </a:rPr>
              <a:t>; </a:t>
            </a:r>
          </a:p>
          <a:p>
            <a:pPr algn="ctr" defTabSz="720725">
              <a:defRPr/>
            </a:pPr>
            <a:r>
              <a:rPr lang="en-GB" sz="2000" dirty="0" smtClean="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rPr>
              <a:t>objective </a:t>
            </a:r>
            <a:r>
              <a:rPr lang="en-GB" sz="2000" dirty="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rPr>
              <a:t>is to lead one another to achieve group goals</a:t>
            </a:r>
            <a:endParaRPr lang="en-GB" sz="2000" dirty="0">
              <a:solidFill>
                <a:srgbClr val="000000"/>
              </a:solidFill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Hexagon 8"/>
          <p:cNvSpPr/>
          <p:nvPr/>
        </p:nvSpPr>
        <p:spPr>
          <a:xfrm>
            <a:off x="2951808" y="-39832"/>
            <a:ext cx="2857500" cy="2286000"/>
          </a:xfrm>
          <a:prstGeom prst="hexagon">
            <a:avLst/>
          </a:prstGeom>
          <a:solidFill>
            <a:srgbClr val="99FF99">
              <a:alpha val="2470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pitchFamily="34" charset="-128"/>
              </a:rPr>
              <a:t>Self-leadership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pitchFamily="34" charset="-128"/>
              </a:rPr>
              <a:t>feeling confident to contribute and act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27120" y="6537180"/>
            <a:ext cx="44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j-lt"/>
              </a:rPr>
              <a:t>10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46220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3" grpId="0" animBg="1"/>
      <p:bldP spid="14" grpId="0" animBg="1"/>
      <p:bldP spid="15" grpId="0" animBg="1"/>
      <p:bldP spid="16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Main graphic (with TM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609" y="557610"/>
            <a:ext cx="5742781" cy="5742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Block Arc 4"/>
          <p:cNvSpPr/>
          <p:nvPr/>
        </p:nvSpPr>
        <p:spPr>
          <a:xfrm>
            <a:off x="3638550" y="1117600"/>
            <a:ext cx="1911350" cy="1244600"/>
          </a:xfrm>
          <a:prstGeom prst="blockArc">
            <a:avLst>
              <a:gd name="adj1" fmla="val 10026331"/>
              <a:gd name="adj2" fmla="val 798606"/>
              <a:gd name="adj3" fmla="val 43626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/>
          <p:cNvSpPr/>
          <p:nvPr/>
        </p:nvSpPr>
        <p:spPr>
          <a:xfrm rot="12840000">
            <a:off x="2724150" y="4165600"/>
            <a:ext cx="1790700" cy="1244600"/>
          </a:xfrm>
          <a:prstGeom prst="blockArc">
            <a:avLst>
              <a:gd name="adj1" fmla="val 10026331"/>
              <a:gd name="adj2" fmla="val 798606"/>
              <a:gd name="adj3" fmla="val 43626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Block Arc 6"/>
          <p:cNvSpPr/>
          <p:nvPr/>
        </p:nvSpPr>
        <p:spPr>
          <a:xfrm rot="8520000">
            <a:off x="4711700" y="4051300"/>
            <a:ext cx="1790700" cy="1244600"/>
          </a:xfrm>
          <a:prstGeom prst="blockArc">
            <a:avLst>
              <a:gd name="adj1" fmla="val 10026331"/>
              <a:gd name="adj2" fmla="val 798606"/>
              <a:gd name="adj3" fmla="val 43626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Block Arc 7"/>
          <p:cNvSpPr/>
          <p:nvPr/>
        </p:nvSpPr>
        <p:spPr>
          <a:xfrm rot="4620000">
            <a:off x="5187950" y="2273300"/>
            <a:ext cx="1790700" cy="1244600"/>
          </a:xfrm>
          <a:prstGeom prst="blockArc">
            <a:avLst>
              <a:gd name="adj1" fmla="val 10026331"/>
              <a:gd name="adj2" fmla="val 798606"/>
              <a:gd name="adj3" fmla="val 43626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lock Arc 8"/>
          <p:cNvSpPr/>
          <p:nvPr/>
        </p:nvSpPr>
        <p:spPr>
          <a:xfrm rot="16980000">
            <a:off x="2129185" y="2235200"/>
            <a:ext cx="1790700" cy="1244600"/>
          </a:xfrm>
          <a:prstGeom prst="blockArc">
            <a:avLst>
              <a:gd name="adj1" fmla="val 10026331"/>
              <a:gd name="adj2" fmla="val 798606"/>
              <a:gd name="adj3" fmla="val 43626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37500" y="6400800"/>
            <a:ext cx="999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5+15+20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52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negative learning 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hen have you felt confused or unsure about what to learn?</a:t>
            </a:r>
          </a:p>
          <a:p>
            <a:endParaRPr lang="en-US" dirty="0"/>
          </a:p>
          <a:p>
            <a:r>
              <a:rPr lang="en-US" dirty="0" smtClean="0"/>
              <a:t>What was the setting?</a:t>
            </a:r>
          </a:p>
          <a:p>
            <a:r>
              <a:rPr lang="en-US" dirty="0" smtClean="0"/>
              <a:t>What did the teacher do or not do?</a:t>
            </a:r>
          </a:p>
          <a:p>
            <a:r>
              <a:rPr lang="en-US" dirty="0" smtClean="0"/>
              <a:t>How did you feel?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37500" y="640080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979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your groups, consider which leadership qualities are relevant </a:t>
            </a:r>
            <a:r>
              <a:rPr lang="en-US" dirty="0" smtClean="0"/>
              <a:t>to the </a:t>
            </a:r>
            <a:r>
              <a:rPr lang="en-US" dirty="0"/>
              <a:t>professional values of the clinician educator/trainer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74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own teaching 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Think about a recent time when you had to teach someone</a:t>
            </a:r>
          </a:p>
          <a:p>
            <a:endParaRPr lang="en-US" dirty="0"/>
          </a:p>
          <a:p>
            <a:r>
              <a:rPr lang="en-US" dirty="0" smtClean="0"/>
              <a:t>What was the setting?</a:t>
            </a:r>
          </a:p>
          <a:p>
            <a:r>
              <a:rPr lang="en-US" dirty="0" smtClean="0"/>
              <a:t>What did you do?</a:t>
            </a:r>
          </a:p>
          <a:p>
            <a:r>
              <a:rPr lang="en-US" dirty="0" smtClean="0"/>
              <a:t>What went well?</a:t>
            </a:r>
          </a:p>
          <a:p>
            <a:r>
              <a:rPr lang="en-US" dirty="0" smtClean="0"/>
              <a:t>What would you do differently next time?</a:t>
            </a:r>
          </a:p>
          <a:p>
            <a:r>
              <a:rPr lang="en-US" dirty="0" smtClean="0"/>
              <a:t>How did you feel?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37500" y="640080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338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274638"/>
            <a:ext cx="86995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the leadership qualities of clinical teachers?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937500" y="64008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825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b="1" dirty="0" smtClean="0"/>
              <a:t>GUIDELINES FOR SCENARIOS</a:t>
            </a:r>
            <a:endParaRPr lang="en-ZW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In small groups work on the given scenarios</a:t>
            </a:r>
          </a:p>
          <a:p>
            <a:r>
              <a:rPr lang="en-ZW" dirty="0" smtClean="0"/>
              <a:t>Group 1 and 2 will work on scenario 1</a:t>
            </a:r>
          </a:p>
          <a:p>
            <a:r>
              <a:rPr lang="en-ZW" dirty="0" smtClean="0"/>
              <a:t>Group 3 and 4 will work on scenario 2</a:t>
            </a:r>
          </a:p>
          <a:p>
            <a:r>
              <a:rPr lang="en-ZW" dirty="0" smtClean="0"/>
              <a:t>Feed back will be given at the end of the discussion, one group member will </a:t>
            </a:r>
            <a:r>
              <a:rPr lang="en-ZW" dirty="0" err="1" smtClean="0"/>
              <a:t>facillitate</a:t>
            </a:r>
            <a:r>
              <a:rPr lang="en-ZW" dirty="0" smtClean="0"/>
              <a:t> while the rest are expected to give comments 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673693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b="1" dirty="0" smtClean="0"/>
              <a:t>SCENARIO 1</a:t>
            </a:r>
            <a:endParaRPr lang="en-ZW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ZW" dirty="0" smtClean="0"/>
              <a:t>You are working in neonatal unit and statistics for the past 6 months  indicate that neonatal sepsis is on the increase and has led to increased neonatal mortality. How would you manage this problem</a:t>
            </a:r>
          </a:p>
        </p:txBody>
      </p:sp>
    </p:spTree>
    <p:extLst>
      <p:ext uri="{BB962C8B-B14F-4D97-AF65-F5344CB8AC3E}">
        <p14:creationId xmlns:p14="http://schemas.microsoft.com/office/powerpoint/2010/main" val="3523234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b="1" dirty="0" smtClean="0"/>
              <a:t>SCENARIO 2</a:t>
            </a:r>
            <a:endParaRPr lang="en-ZW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As an </a:t>
            </a:r>
            <a:r>
              <a:rPr lang="en-US" dirty="0" err="1" smtClean="0"/>
              <a:t>incharge</a:t>
            </a:r>
            <a:r>
              <a:rPr lang="en-US" dirty="0" smtClean="0"/>
              <a:t> of </a:t>
            </a:r>
            <a:r>
              <a:rPr lang="en-US" dirty="0" err="1" smtClean="0"/>
              <a:t>Labour</a:t>
            </a:r>
            <a:r>
              <a:rPr lang="en-US" dirty="0" smtClean="0"/>
              <a:t> ward you discover that resources are not enough most of the times particularly gloves and delivery packs. Sometimes deliveries are conducted using unsterile equipment. As a leader how would you ensure that resources are available and are used for the intended purpose</a:t>
            </a:r>
            <a:endParaRPr lang="en-ZW" dirty="0" smtClean="0"/>
          </a:p>
          <a:p>
            <a:endParaRPr lang="en-ZW" dirty="0" smtClean="0"/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3332731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W" sz="3200" b="1" dirty="0" smtClean="0"/>
              <a:t>POINTS TO CONSIDER FOR SCENARIO 1</a:t>
            </a:r>
            <a:endParaRPr lang="en-ZW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Situational analysis to identify cause and contributing factors</a:t>
            </a:r>
          </a:p>
          <a:p>
            <a:r>
              <a:rPr lang="en-ZW" dirty="0" smtClean="0"/>
              <a:t>Work on the causes and contributing factors </a:t>
            </a:r>
            <a:r>
              <a:rPr lang="en-ZW" dirty="0" err="1" smtClean="0"/>
              <a:t>ie</a:t>
            </a:r>
            <a:r>
              <a:rPr lang="en-ZW" dirty="0" smtClean="0"/>
              <a:t> development of guidelines, laboratory investigations, ensure adequate resources  for infection prevention, antibiotics etc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770995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2551</TotalTime>
  <Words>1054</Words>
  <Application>Microsoft Macintosh PowerPoint</Application>
  <PresentationFormat>On-screen Show (4:3)</PresentationFormat>
  <Paragraphs>149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Introduction to clinical education</vt:lpstr>
      <vt:lpstr>Your positive learning experiences</vt:lpstr>
      <vt:lpstr>Your negative learning experiences</vt:lpstr>
      <vt:lpstr>Your own teaching experiences</vt:lpstr>
      <vt:lpstr>What are the leadership qualities of clinical teachers?</vt:lpstr>
      <vt:lpstr>GUIDELINES FOR SCENARIOS</vt:lpstr>
      <vt:lpstr>SCENARIO 1</vt:lpstr>
      <vt:lpstr>SCENARIO 2</vt:lpstr>
      <vt:lpstr>POINTS TO CONSIDER FOR SCENARIO 1</vt:lpstr>
      <vt:lpstr>POINTS TO CONSIDER FOR SCENARIO 2</vt:lpstr>
      <vt:lpstr>LEADERSHIP IN THE CONTEXT OF INTERPROFFESSIONAL PRACTICE BY MARIA CHIKALIPO</vt:lpstr>
      <vt:lpstr>LEARNING OUTCOMES</vt:lpstr>
      <vt:lpstr>DESCRIPTION</vt:lpstr>
      <vt:lpstr>DIFERENCES</vt:lpstr>
      <vt:lpstr>Ct</vt:lpstr>
      <vt:lpstr>Ct</vt:lpstr>
      <vt:lpstr>QUALITIES OF A LEADER AND TEAM BUILDING</vt:lpstr>
      <vt:lpstr>Cont</vt:lpstr>
      <vt:lpstr>SUMMARY OF QUALITIES</vt:lpstr>
      <vt:lpstr>Cont</vt:lpstr>
      <vt:lpstr>Ct</vt:lpstr>
      <vt:lpstr>REACTIVE VS PRO ACTIVE LEADERSHIP</vt:lpstr>
      <vt:lpstr>Cont</vt:lpstr>
      <vt:lpstr>ATTITUDES ASSOCIATED WITH REACTIVE LEADERSHIP</vt:lpstr>
      <vt:lpstr>ATTITUDES ASSOCIATED WITH PROACIVE LEADERSHIP</vt:lpstr>
      <vt:lpstr>EFFECTIVE LADERSHIP MANAGEMENT SKILLS </vt:lpstr>
      <vt:lpstr>REFLECTION</vt:lpstr>
      <vt:lpstr>PowerPoint Presentation</vt:lpstr>
      <vt:lpstr>PowerPoint Presentation</vt:lpstr>
      <vt:lpstr>Leadership exercise</vt:lpstr>
    </vt:vector>
  </TitlesOfParts>
  <Company>The 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clinical education</dc:title>
  <dc:creator>David Davies</dc:creator>
  <cp:lastModifiedBy>David Davies</cp:lastModifiedBy>
  <cp:revision>32</cp:revision>
  <cp:lastPrinted>2013-05-29T11:32:04Z</cp:lastPrinted>
  <dcterms:created xsi:type="dcterms:W3CDTF">2013-05-21T16:58:32Z</dcterms:created>
  <dcterms:modified xsi:type="dcterms:W3CDTF">2013-05-29T11:46:01Z</dcterms:modified>
</cp:coreProperties>
</file>