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75" r:id="rId2"/>
    <p:sldId id="276" r:id="rId3"/>
    <p:sldId id="277" r:id="rId4"/>
    <p:sldId id="283" r:id="rId5"/>
    <p:sldId id="279" r:id="rId6"/>
    <p:sldId id="280" r:id="rId7"/>
    <p:sldId id="281" r:id="rId8"/>
    <p:sldId id="28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B443D-1051-4823-A4A5-CDC6497733B5}" type="datetimeFigureOut">
              <a:rPr lang="en-GB" smtClean="0"/>
              <a:pPr/>
              <a:t>25/05/2013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582A8-EAC4-4E5F-95BB-906B08EA927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953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intro_banner.jpg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455199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A355D-3389-4DB9-BDCB-94ADF1FC97E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09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99D70-64F2-461C-87DA-ED50AF57BC6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00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A5276-FB7C-44F0-BE3A-B99D3DD893F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41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3C0FF-AC06-4FC7-B660-C1E245510D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64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78DB8-8985-4AB4-981C-5D857CA7FC6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032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84695-7811-4D1B-8187-9FE7F8412B8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796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7AAEB-6FCC-42AC-83B9-2D541DB78B4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004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7BA86-9773-4EC4-87EB-02F2AA48DBD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27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5D85C-53C9-44F4-B3AB-D0CE0EE5710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89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A4FDF-550E-45BD-B988-0343F08CD2C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698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426C90E-84F6-4C0B-87EB-FAA2ADF8BF82}" type="slidenum">
              <a:rPr lang="en-GB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951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ACTIVE MANAGEMENT OF THIRD STAGE OF LABOUR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785926"/>
            <a:ext cx="6400800" cy="2571768"/>
          </a:xfrm>
        </p:spPr>
        <p:txBody>
          <a:bodyPr/>
          <a:lstStyle/>
          <a:p>
            <a:r>
              <a:rPr lang="en-ZA" sz="2400" dirty="0" smtClean="0"/>
              <a:t>BY</a:t>
            </a:r>
          </a:p>
          <a:p>
            <a:r>
              <a:rPr lang="en-ZA" sz="2400" dirty="0" smtClean="0"/>
              <a:t>Lenard Gama</a:t>
            </a:r>
          </a:p>
          <a:p>
            <a:r>
              <a:rPr lang="en-ZA" sz="2400" dirty="0" err="1" smtClean="0"/>
              <a:t>Rhodeny</a:t>
            </a:r>
            <a:r>
              <a:rPr lang="en-ZA" sz="2400" dirty="0" smtClean="0"/>
              <a:t> </a:t>
            </a:r>
            <a:r>
              <a:rPr lang="en-ZA" sz="2400" dirty="0" err="1" smtClean="0"/>
              <a:t>Chaula</a:t>
            </a:r>
            <a:endParaRPr lang="en-ZA" sz="2400" dirty="0" smtClean="0"/>
          </a:p>
          <a:p>
            <a:r>
              <a:rPr lang="en-ZA" sz="2400" dirty="0" smtClean="0"/>
              <a:t>Emmanuel </a:t>
            </a:r>
            <a:r>
              <a:rPr lang="en-ZA" sz="2400" dirty="0" err="1" smtClean="0"/>
              <a:t>Kamuyango</a:t>
            </a:r>
            <a:endParaRPr lang="en-ZA" sz="2400" dirty="0" smtClean="0"/>
          </a:p>
          <a:p>
            <a:r>
              <a:rPr lang="en-ZA" sz="2400" dirty="0" smtClean="0"/>
              <a:t>2</a:t>
            </a:r>
            <a:r>
              <a:rPr lang="en-ZA" sz="2400" baseline="30000" dirty="0" smtClean="0"/>
              <a:t>ND</a:t>
            </a:r>
            <a:r>
              <a:rPr lang="en-ZA" sz="2400" dirty="0" smtClean="0"/>
              <a:t> Year BSc (</a:t>
            </a:r>
            <a:r>
              <a:rPr lang="en-ZA" sz="2400" dirty="0" err="1" smtClean="0"/>
              <a:t>Hons</a:t>
            </a:r>
            <a:r>
              <a:rPr lang="en-ZA" sz="2400" dirty="0" smtClean="0"/>
              <a:t>) International Obstetrics and leadership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objective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By the end of the session participants should be able to understand and describe components of active management of third stage of labour</a:t>
            </a:r>
          </a:p>
          <a:p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14356"/>
            <a:ext cx="7772400" cy="4772044"/>
          </a:xfrm>
        </p:spPr>
        <p:txBody>
          <a:bodyPr/>
          <a:lstStyle/>
          <a:p>
            <a:r>
              <a:rPr lang="en-ZA" dirty="0" smtClean="0"/>
              <a:t>Third stage of labour is the period after delivery of the baby to the delivery of the placenta.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700202"/>
          </a:xfrm>
        </p:spPr>
        <p:txBody>
          <a:bodyPr/>
          <a:lstStyle/>
          <a:p>
            <a:r>
              <a:rPr lang="en-US" dirty="0" smtClean="0"/>
              <a:t>Components of active management of labour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00306"/>
            <a:ext cx="7772400" cy="298609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ZA" dirty="0" smtClean="0"/>
              <a:t>Early clamping and cutting of the cord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Use of oxytocin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Controlled cord traction.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414450"/>
          </a:xfrm>
        </p:spPr>
        <p:txBody>
          <a:bodyPr/>
          <a:lstStyle/>
          <a:p>
            <a:r>
              <a:rPr lang="en-ZA" dirty="0" smtClean="0"/>
              <a:t>Early clamping and cutting of umbilical cord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14554"/>
            <a:ext cx="7772400" cy="3271846"/>
          </a:xfrm>
        </p:spPr>
        <p:txBody>
          <a:bodyPr/>
          <a:lstStyle/>
          <a:p>
            <a:r>
              <a:rPr lang="en-ZA" dirty="0" smtClean="0"/>
              <a:t>Wait to clamp 1 minute up to 3 minutes.</a:t>
            </a:r>
          </a:p>
          <a:p>
            <a:r>
              <a:rPr lang="en-ZA" dirty="0" smtClean="0"/>
              <a:t>1</a:t>
            </a:r>
            <a:r>
              <a:rPr lang="en-ZA" baseline="30000" dirty="0" smtClean="0"/>
              <a:t>st</a:t>
            </a:r>
            <a:r>
              <a:rPr lang="en-ZA" dirty="0" smtClean="0"/>
              <a:t> clamp -2 fingers above the abdomen.</a:t>
            </a:r>
          </a:p>
          <a:p>
            <a:r>
              <a:rPr lang="en-ZA" dirty="0" smtClean="0"/>
              <a:t>2</a:t>
            </a:r>
            <a:r>
              <a:rPr lang="en-ZA" baseline="30000" dirty="0" smtClean="0"/>
              <a:t>nd</a:t>
            </a:r>
            <a:r>
              <a:rPr lang="en-ZA" dirty="0" smtClean="0"/>
              <a:t> clamp – 5 fingers above the abdomen</a:t>
            </a:r>
          </a:p>
          <a:p>
            <a:r>
              <a:rPr lang="en-ZA" dirty="0" smtClean="0"/>
              <a:t>The cut in between.</a:t>
            </a:r>
          </a:p>
          <a:p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71574"/>
          </a:xfrm>
        </p:spPr>
        <p:txBody>
          <a:bodyPr/>
          <a:lstStyle/>
          <a:p>
            <a:r>
              <a:rPr lang="en-ZA" dirty="0" smtClean="0"/>
              <a:t>Use of </a:t>
            </a:r>
            <a:r>
              <a:rPr lang="en-ZA" dirty="0" err="1" smtClean="0"/>
              <a:t>oxytocin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00240"/>
            <a:ext cx="7772400" cy="3486160"/>
          </a:xfrm>
        </p:spPr>
        <p:txBody>
          <a:bodyPr/>
          <a:lstStyle/>
          <a:p>
            <a:r>
              <a:rPr lang="en-ZA" dirty="0" smtClean="0"/>
              <a:t>Appropriate prophylactic.</a:t>
            </a:r>
          </a:p>
          <a:p>
            <a:r>
              <a:rPr lang="en-ZA" dirty="0" smtClean="0"/>
              <a:t>Palpate the abdomen, rule out the presence of an additional baby(</a:t>
            </a:r>
            <a:r>
              <a:rPr lang="en-ZA" dirty="0" err="1" smtClean="0"/>
              <a:t>ies</a:t>
            </a:r>
            <a:r>
              <a:rPr lang="en-ZA" dirty="0" smtClean="0"/>
              <a:t>).</a:t>
            </a:r>
          </a:p>
          <a:p>
            <a:r>
              <a:rPr lang="en-ZA" dirty="0" smtClean="0"/>
              <a:t>Give </a:t>
            </a:r>
            <a:r>
              <a:rPr lang="en-ZA" dirty="0" err="1" smtClean="0"/>
              <a:t>oxytocin</a:t>
            </a:r>
            <a:r>
              <a:rPr lang="en-ZA" dirty="0" smtClean="0"/>
              <a:t> 10 units, intramuscular.</a:t>
            </a:r>
          </a:p>
          <a:p>
            <a:endParaRPr lang="en-ZA" dirty="0" smtClean="0"/>
          </a:p>
          <a:p>
            <a:pPr>
              <a:buNone/>
            </a:pPr>
            <a:r>
              <a:rPr lang="en-ZA" sz="1800" dirty="0" smtClean="0"/>
              <a:t>Susan J. McDonald. Et. Al. (1993). RCT of </a:t>
            </a:r>
            <a:r>
              <a:rPr lang="en-ZA" sz="1800" dirty="0" err="1" smtClean="0"/>
              <a:t>oxytocin</a:t>
            </a:r>
            <a:r>
              <a:rPr lang="en-ZA" sz="1800" dirty="0" smtClean="0"/>
              <a:t> vs. oxytocin-ergomentrin.BMJ ;307:1171-6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Controlled cord traction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Hold the clumped cord and the end of the forceps with one hand.</a:t>
            </a:r>
          </a:p>
          <a:p>
            <a:r>
              <a:rPr lang="en-ZA" dirty="0" smtClean="0"/>
              <a:t>Place the other hand just above the </a:t>
            </a:r>
            <a:r>
              <a:rPr lang="en-ZA" dirty="0" err="1" smtClean="0"/>
              <a:t>womans</a:t>
            </a:r>
            <a:r>
              <a:rPr lang="en-ZA" dirty="0" smtClean="0"/>
              <a:t> pubic bone.</a:t>
            </a:r>
          </a:p>
          <a:p>
            <a:r>
              <a:rPr lang="en-ZA" dirty="0" smtClean="0"/>
              <a:t>Wait for contraction</a:t>
            </a:r>
          </a:p>
          <a:p>
            <a:r>
              <a:rPr lang="en-ZA" dirty="0" smtClean="0"/>
              <a:t>Stabilise the uterus by applying counter traction during the gentle traction.</a:t>
            </a:r>
          </a:p>
          <a:p>
            <a:pPr algn="r">
              <a:buNone/>
            </a:pPr>
            <a:r>
              <a:rPr lang="en-ZA" sz="1800" dirty="0" smtClean="0"/>
              <a:t>RCOG. 2007</a:t>
            </a:r>
            <a:endParaRPr lang="en-ZA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summary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 smtClean="0"/>
          </a:p>
          <a:p>
            <a:endParaRPr lang="en-ZA" dirty="0"/>
          </a:p>
          <a:p>
            <a:r>
              <a:rPr lang="en-ZA" smtClean="0"/>
              <a:t>THANK YOU.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rwick_light_background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222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warwick_light_background</vt:lpstr>
      <vt:lpstr>ACTIVE MANAGEMENT OF THIRD STAGE OF LABOUR</vt:lpstr>
      <vt:lpstr>objective</vt:lpstr>
      <vt:lpstr>PowerPoint Presentation</vt:lpstr>
      <vt:lpstr>Components of active management of labour</vt:lpstr>
      <vt:lpstr>Early clamping and cutting of umbilical cord</vt:lpstr>
      <vt:lpstr>Use of oxytocin</vt:lpstr>
      <vt:lpstr>Controlled cord traction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user1</dc:creator>
  <cp:lastModifiedBy>user1</cp:lastModifiedBy>
  <cp:revision>19</cp:revision>
  <dcterms:created xsi:type="dcterms:W3CDTF">2013-05-24T14:45:03Z</dcterms:created>
  <dcterms:modified xsi:type="dcterms:W3CDTF">2013-05-25T11:44:01Z</dcterms:modified>
</cp:coreProperties>
</file>