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9" r:id="rId6"/>
    <p:sldId id="263" r:id="rId7"/>
    <p:sldId id="264" r:id="rId8"/>
    <p:sldId id="266" r:id="rId9"/>
    <p:sldId id="267" r:id="rId10"/>
    <p:sldId id="268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E3CDEC-3093-4659-925C-B179F8FA9952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4D7620-0B7A-46FE-9EBB-0FF0E28199C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92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CF60DB-87B7-427F-81E0-4034BD20E378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577CEC-F069-4F0F-929C-94FBA218E99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161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61A7CB-B075-45AB-9D8E-43095C9C7CF2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C436D8-AD21-4924-AB3B-03D44C8358B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8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D52D73-6C61-4C68-8D23-A35A40694A03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D7CE8D-64F9-43FB-BF4F-86BF6BFCB7F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2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A217EE-1C2A-4294-B6A9-4D9DB3327B51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98D5DF-B5FD-4BF5-BD5F-7BD8004ECE6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8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F4CECF-BB2F-475C-B814-85BD2DAE4664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C2E1BF-8520-4A44-AB90-6A6C4A7596B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1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7D85A8-94C1-439C-993B-C12C7B1795D7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C1299E-1204-4FEA-9066-8D47540CE9E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2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8364F3-B971-4D96-8BC4-10D85877C034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3DE261-4454-49AC-97AB-61CEC74E038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64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11528F-52CA-405D-BD0F-29268BD0A124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272831-D58E-4AEF-BE20-07EBB02061C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9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F4BA1F-9E30-404F-A417-B331D8CBFC91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C5EEEE-A127-4120-9956-2509F76CCE1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76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2D78BC-CB56-428F-9CD3-464EFECBD8F2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67D00B-5048-4A34-AD4F-06DB46C6CBE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131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14656E0-CC71-4A2E-9C9E-DE45A88D845E}" type="datetime1">
              <a:rPr lang="en-GB"/>
              <a:pPr lvl="0"/>
              <a:t>20/11/2013</a:t>
            </a:fld>
            <a:endParaRPr lang="en-GB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4F26EBA-1752-4F77-A5A7-E102DF796FD3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GB"/>
              <a:t>ANTE-PARTUM HAEMORRAGE (APH)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GB"/>
              <a:t>WONGANI ZGAMBO</a:t>
            </a:r>
          </a:p>
          <a:p>
            <a:pPr lvl="0"/>
            <a:r>
              <a:rPr lang="en-GB"/>
              <a:t>ARNOLD MKANDAWIRE</a:t>
            </a:r>
          </a:p>
          <a:p>
            <a:pPr lvl="0"/>
            <a:r>
              <a:rPr lang="en-GB"/>
              <a:t>DANIEL LEVITICUS</a:t>
            </a:r>
          </a:p>
        </p:txBody>
      </p:sp>
      <p:pic>
        <p:nvPicPr>
          <p:cNvPr id="4" name="Picture 2" descr="C:\Users\Public\Pictures\Sample Pictures\Tulip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851919" y="548676"/>
            <a:ext cx="1900470" cy="1425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INVESTIGATIONS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USS</a:t>
            </a:r>
          </a:p>
          <a:p>
            <a:pPr lvl="0"/>
            <a:r>
              <a:rPr lang="en-GB"/>
              <a:t>Haemoglobin level.</a:t>
            </a:r>
          </a:p>
          <a:p>
            <a:pPr lvl="0"/>
            <a:r>
              <a:rPr lang="en-GB"/>
              <a:t>Grouping and cross match.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COMPLICATION OF APH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Disseminated intravascular coagulation</a:t>
            </a:r>
          </a:p>
          <a:p>
            <a:pPr lvl="0"/>
            <a:r>
              <a:rPr lang="en-GB"/>
              <a:t>Haemorrhagic shock which can lead to death.</a:t>
            </a:r>
          </a:p>
          <a:p>
            <a:pPr lvl="0"/>
            <a:r>
              <a:rPr lang="en-GB"/>
              <a:t>Convulaire uterus which can lead to hysterectomy</a:t>
            </a:r>
          </a:p>
          <a:p>
            <a:pPr lvl="0"/>
            <a:r>
              <a:rPr lang="en-GB"/>
              <a:t>Premature delivery/ FSB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OBJECTIVES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By the end of this session participant should be able to</a:t>
            </a:r>
          </a:p>
          <a:p>
            <a:pPr marL="514350" lvl="0" indent="-514350">
              <a:buFont typeface="Calibri"/>
              <a:buAutoNum type="arabicPeriod"/>
            </a:pPr>
            <a:r>
              <a:rPr lang="en-GB"/>
              <a:t>Define the term APH.</a:t>
            </a:r>
          </a:p>
          <a:p>
            <a:pPr marL="514350" lvl="0" indent="-514350">
              <a:buFont typeface="Calibri"/>
              <a:buAutoNum type="arabicPeriod"/>
            </a:pPr>
            <a:r>
              <a:rPr lang="en-GB"/>
              <a:t>Explain the causes of APH.</a:t>
            </a:r>
          </a:p>
          <a:p>
            <a:pPr marL="514350" lvl="0" indent="-514350">
              <a:buFont typeface="Calibri"/>
              <a:buAutoNum type="arabicPeriod"/>
            </a:pPr>
            <a:r>
              <a:rPr lang="en-GB"/>
              <a:t>Describe the clinical presentation of APH</a:t>
            </a:r>
          </a:p>
          <a:p>
            <a:pPr marL="514350" lvl="0" indent="-514350">
              <a:buFont typeface="Calibri"/>
              <a:buAutoNum type="arabicPeriod"/>
            </a:pPr>
            <a:r>
              <a:rPr lang="en-GB"/>
              <a:t>Outline the management of APH</a:t>
            </a:r>
          </a:p>
          <a:p>
            <a:pPr marL="0" lvl="0" indent="0">
              <a:buNone/>
            </a:pPr>
            <a:endParaRPr lang="en-GB"/>
          </a:p>
          <a:p>
            <a:pPr marL="514350" lvl="0" indent="-514350">
              <a:buFont typeface="Calibri"/>
              <a:buAutoNum type="arabicPeriod"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DEFINITION OF APH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11559" y="1844820"/>
            <a:ext cx="8229600" cy="4525959"/>
          </a:xfrm>
        </p:spPr>
        <p:txBody>
          <a:bodyPr/>
          <a:lstStyle/>
          <a:p>
            <a:pPr marL="0" lvl="0" indent="0">
              <a:buNone/>
            </a:pPr>
            <a:r>
              <a:rPr lang="en-GB"/>
              <a:t>.Bleeding from vagina  at least  at 22 weeks or more of pregnancy.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CAUSES 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Many causes  the major causes are </a:t>
            </a:r>
          </a:p>
          <a:p>
            <a:pPr lvl="0"/>
            <a:r>
              <a:rPr lang="en-GB"/>
              <a:t>1– placenta previa</a:t>
            </a:r>
          </a:p>
          <a:p>
            <a:pPr lvl="0"/>
            <a:r>
              <a:rPr lang="en-GB"/>
              <a:t> 2-Abruptionlplacenta</a:t>
            </a:r>
          </a:p>
          <a:p>
            <a:pPr lvl="0"/>
            <a:endParaRPr lang="en-GB"/>
          </a:p>
          <a:p>
            <a:pPr lvl="0"/>
            <a:endParaRPr lang="en-GB"/>
          </a:p>
        </p:txBody>
      </p:sp>
      <p:pic>
        <p:nvPicPr>
          <p:cNvPr id="4" name="Picture 2" descr="C:\Users\Administrator\Pictures\uterus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87622" y="3573018"/>
            <a:ext cx="5040556" cy="3096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EXAMPLES OF PLACENTA ABRUPTUAL 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C:\Users\Administrator\Pictures\uterus ble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57591" y="1772820"/>
            <a:ext cx="7102839" cy="469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CLINICAL  PRESENTAION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/>
              <a:t>PLACENTA ABRAPTUAL</a:t>
            </a:r>
          </a:p>
          <a:p>
            <a:pPr lvl="1"/>
            <a:r>
              <a:rPr lang="en-GB"/>
              <a:t>Uterus is tender and hard(couvelaire uterus)</a:t>
            </a:r>
          </a:p>
          <a:p>
            <a:pPr lvl="1"/>
            <a:r>
              <a:rPr lang="en-GB"/>
              <a:t>Heavy bleeding lead to hypovolemic shock.</a:t>
            </a:r>
          </a:p>
          <a:p>
            <a:pPr lvl="1"/>
            <a:r>
              <a:rPr lang="en-GB" b="1"/>
              <a:t>PLACENTA  PREVIA</a:t>
            </a:r>
          </a:p>
          <a:p>
            <a:pPr lvl="1"/>
            <a:r>
              <a:rPr lang="en-GB"/>
              <a:t>Painless vaginal bleeding.</a:t>
            </a:r>
          </a:p>
          <a:p>
            <a:pPr lvl="1"/>
            <a:endParaRPr lang="en-GB"/>
          </a:p>
          <a:p>
            <a:pPr lvl="1"/>
            <a:endParaRPr lang="en-GB"/>
          </a:p>
          <a:p>
            <a:pPr lvl="1"/>
            <a:endParaRPr lang="en-GB"/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RISK FACTORS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Previous C/s scar </a:t>
            </a:r>
          </a:p>
          <a:p>
            <a:pPr lvl="0"/>
            <a:r>
              <a:rPr lang="en-GB"/>
              <a:t>Uterine abnormality</a:t>
            </a:r>
          </a:p>
          <a:p>
            <a:pPr lvl="0"/>
            <a:r>
              <a:rPr lang="en-GB"/>
              <a:t>Previous curettage</a:t>
            </a:r>
          </a:p>
          <a:p>
            <a:pPr lvl="0"/>
            <a:r>
              <a:rPr lang="en-GB"/>
              <a:t>Multiparity</a:t>
            </a:r>
          </a:p>
          <a:p>
            <a:pPr lvl="0"/>
            <a:r>
              <a:rPr lang="en-GB"/>
              <a:t>Multiple pregnancy</a:t>
            </a:r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/>
              <a:t>MANAGEMENT OF APH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Admit the patient</a:t>
            </a:r>
          </a:p>
          <a:p>
            <a:pPr lvl="0"/>
            <a:r>
              <a:rPr lang="en-GB"/>
              <a:t>Management follow the ABC principle</a:t>
            </a:r>
          </a:p>
          <a:p>
            <a:pPr lvl="0"/>
            <a:r>
              <a:rPr lang="en-GB"/>
              <a:t>If severe bleeding</a:t>
            </a:r>
          </a:p>
          <a:p>
            <a:pPr lvl="1"/>
            <a:r>
              <a:rPr lang="en-GB"/>
              <a:t>Iv line ringers lactate or N/S</a:t>
            </a:r>
          </a:p>
          <a:p>
            <a:pPr lvl="1"/>
            <a:r>
              <a:rPr lang="en-GB"/>
              <a:t>Grouping and X-match</a:t>
            </a:r>
          </a:p>
          <a:p>
            <a:pPr lvl="1"/>
            <a:r>
              <a:rPr lang="en-GB"/>
              <a:t>Delivery irrespective of the gestation age usually c/s.</a:t>
            </a:r>
          </a:p>
          <a:p>
            <a:pPr lvl="1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MANAGEMENT CONT……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LIGHT BLEEDING/ BABY PREMATURE</a:t>
            </a:r>
          </a:p>
          <a:p>
            <a:pPr lvl="1"/>
            <a:r>
              <a:rPr lang="en-GB"/>
              <a:t>Keep the woman in hospital until delivery</a:t>
            </a:r>
          </a:p>
          <a:p>
            <a:pPr lvl="1"/>
            <a:r>
              <a:rPr lang="en-GB"/>
              <a:t>Correct anaemia</a:t>
            </a:r>
          </a:p>
          <a:p>
            <a:pPr lvl="1"/>
            <a:r>
              <a:rPr lang="en-GB"/>
              <a:t>Ensure blood is available for transfusion if required</a:t>
            </a:r>
          </a:p>
          <a:p>
            <a:pPr lvl="1"/>
            <a:endParaRPr lang="en-GB"/>
          </a:p>
          <a:p>
            <a:pPr lvl="0"/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207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ANTE-PARTUM HAEMORRAGE (APH)</vt:lpstr>
      <vt:lpstr>OBJECTIVES</vt:lpstr>
      <vt:lpstr>DEFINITION OF APH</vt:lpstr>
      <vt:lpstr>CAUSES </vt:lpstr>
      <vt:lpstr>EXAMPLES OF PLACENTA ABRUPTUAL </vt:lpstr>
      <vt:lpstr>CLINICAL  PRESENTAION</vt:lpstr>
      <vt:lpstr>RISK FACTORS</vt:lpstr>
      <vt:lpstr>MANAGEMENT OF APH</vt:lpstr>
      <vt:lpstr>MANAGEMENT CONT……</vt:lpstr>
      <vt:lpstr>INVESTIGATIONS</vt:lpstr>
      <vt:lpstr>COMPLICATION OF APH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 HAEMORRAGE</dc:title>
  <dc:creator>Administrator</dc:creator>
  <cp:lastModifiedBy>Brennan</cp:lastModifiedBy>
  <cp:revision>10</cp:revision>
  <dcterms:created xsi:type="dcterms:W3CDTF">2013-05-24T14:36:54Z</dcterms:created>
  <dcterms:modified xsi:type="dcterms:W3CDTF">2013-11-20T15:29:03Z</dcterms:modified>
</cp:coreProperties>
</file>