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57" r:id="rId2"/>
    <p:sldId id="487" r:id="rId3"/>
    <p:sldId id="484" r:id="rId4"/>
    <p:sldId id="486" r:id="rId5"/>
    <p:sldId id="464" r:id="rId6"/>
    <p:sldId id="469" r:id="rId7"/>
    <p:sldId id="439" r:id="rId8"/>
    <p:sldId id="405" r:id="rId9"/>
    <p:sldId id="406" r:id="rId10"/>
    <p:sldId id="482" r:id="rId11"/>
    <p:sldId id="483" r:id="rId12"/>
    <p:sldId id="315" r:id="rId13"/>
    <p:sldId id="275" r:id="rId14"/>
    <p:sldId id="280" r:id="rId15"/>
    <p:sldId id="342" r:id="rId16"/>
    <p:sldId id="343" r:id="rId17"/>
    <p:sldId id="364" r:id="rId18"/>
    <p:sldId id="367" r:id="rId19"/>
    <p:sldId id="368" r:id="rId20"/>
    <p:sldId id="454" r:id="rId21"/>
    <p:sldId id="422" r:id="rId22"/>
    <p:sldId id="370" r:id="rId23"/>
    <p:sldId id="377" r:id="rId24"/>
    <p:sldId id="382" r:id="rId25"/>
    <p:sldId id="387" r:id="rId26"/>
    <p:sldId id="447" r:id="rId27"/>
    <p:sldId id="411" r:id="rId28"/>
    <p:sldId id="455" r:id="rId29"/>
    <p:sldId id="485" r:id="rId30"/>
  </p:sldIdLst>
  <p:sldSz cx="9144000" cy="6858000" type="screen4x3"/>
  <p:notesSz cx="67691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00"/>
    <a:srgbClr val="FFFFFF"/>
    <a:srgbClr val="F8F8F8"/>
    <a:srgbClr val="EAF4FE"/>
    <a:srgbClr val="FBF503"/>
    <a:srgbClr val="FFFF00"/>
    <a:srgbClr val="0000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50" autoAdjust="0"/>
  </p:normalViewPr>
  <p:slideViewPr>
    <p:cSldViewPr snapToGrid="0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35" d="100"/>
          <a:sy n="35" d="100"/>
        </p:scale>
        <p:origin x="-1602" y="-78"/>
      </p:cViewPr>
      <p:guideLst>
        <p:guide orient="horz" pos="3120"/>
        <p:guide pos="21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94E63921-5D96-467B-805C-CA68A19BEC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8829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60413"/>
            <a:ext cx="4968875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14875"/>
            <a:ext cx="493077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591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29750"/>
            <a:ext cx="28829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6" tIns="45583" rIns="91166" bIns="45583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FFB8A510-866F-4C23-B2DC-0645EEE93C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8A510-866F-4C23-B2DC-0645EEE93CA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346BB-BDBB-4299-83FD-4BE0B3E144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CE0BD-1ACC-4D77-AB04-18D230FC0F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6AB2-1A1C-45D5-B6FD-9225720F73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98260-682C-43BC-B89C-08A4CF3936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CFEF9-48FF-45B3-BBF0-6E3F749BCB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C1236-C529-47C6-9A37-C057665A57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82CE2-76FE-40C8-925D-1691DB44F1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91917-ECDB-40CD-B478-A1FF961D44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0B055-E040-41FF-BF57-6E89C39BF2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BC69E-91FA-4F81-9944-24603861D2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B4D9C-5687-4D59-9773-F97C851F1C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9100A-B751-4B85-981A-0C295EF946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2F97D6-D995-4351-B931-F9D3AEBD5C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8567738" y="6126163"/>
          <a:ext cx="371475" cy="522287"/>
        </p:xfrm>
        <a:graphic>
          <a:graphicData uri="http://schemas.openxmlformats.org/presentationml/2006/ole">
            <p:oleObj spid="_x0000_s1026" name="Photo Editor Photo" r:id="rId15" imgW="676369" imgH="952633" progId="">
              <p:embed/>
            </p:oleObj>
          </a:graphicData>
        </a:graphic>
      </p:graphicFrame>
      <p:graphicFrame>
        <p:nvGraphicFramePr>
          <p:cNvPr id="1027" name="Object 10"/>
          <p:cNvGraphicFramePr>
            <a:graphicFrameLocks noChangeAspect="1"/>
          </p:cNvGraphicFramePr>
          <p:nvPr/>
        </p:nvGraphicFramePr>
        <p:xfrm>
          <a:off x="7392988" y="6218238"/>
          <a:ext cx="1144587" cy="446087"/>
        </p:xfrm>
        <a:graphic>
          <a:graphicData uri="http://schemas.openxmlformats.org/presentationml/2006/ole">
            <p:oleObj spid="_x0000_s1027" name="Photo Editor Photo" r:id="rId16" imgW="2448267" imgH="952633" progId="">
              <p:embed/>
            </p:oleObj>
          </a:graphicData>
        </a:graphic>
      </p:graphicFrame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WMSrev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772400" y="6094413"/>
            <a:ext cx="13716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13"/>
          <p:cNvGraphicFramePr>
            <a:graphicFrameLocks noChangeAspect="1"/>
          </p:cNvGraphicFramePr>
          <p:nvPr/>
        </p:nvGraphicFramePr>
        <p:xfrm>
          <a:off x="7237413" y="6108700"/>
          <a:ext cx="531812" cy="749300"/>
        </p:xfrm>
        <a:graphic>
          <a:graphicData uri="http://schemas.openxmlformats.org/presentationml/2006/ole">
            <p:oleObj spid="_x0000_s1028" name="Photo Editor Photo" r:id="rId19" imgW="676369" imgH="952633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[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\"/>
        <a:defRPr sz="32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W"/>
        <a:defRPr sz="28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90688"/>
            <a:ext cx="7772400" cy="1485900"/>
          </a:xfrm>
        </p:spPr>
        <p:txBody>
          <a:bodyPr/>
          <a:lstStyle/>
          <a:p>
            <a:pPr eaLnBrk="1" hangingPunct="1"/>
            <a:r>
              <a:rPr lang="en-GB" sz="8800" smtClean="0"/>
              <a:t>Tuberculosis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0325" y="3127375"/>
            <a:ext cx="6400800" cy="1069975"/>
          </a:xfrm>
        </p:spPr>
        <p:txBody>
          <a:bodyPr/>
          <a:lstStyle/>
          <a:p>
            <a:pPr eaLnBrk="1" hangingPunct="1"/>
            <a:endParaRPr lang="en-GB" sz="4800" dirty="0" smtClean="0"/>
          </a:p>
          <a:p>
            <a:pPr eaLnBrk="1" hangingPunct="1"/>
            <a:r>
              <a:rPr lang="en-GB" sz="4000" dirty="0" smtClean="0"/>
              <a:t>Dr Gregg Eloundou</a:t>
            </a:r>
          </a:p>
          <a:p>
            <a:pPr eaLnBrk="1" hangingPunct="1"/>
            <a:r>
              <a:rPr lang="en-GB" sz="4400" dirty="0" smtClean="0"/>
              <a:t>Dr Ricky Jones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44197"/>
            <a:ext cx="9144000" cy="141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WM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4100" y="609600"/>
            <a:ext cx="1955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http://gamapserver.who.int/mapLibrary/Files/Maps/Global_TB_incidence_20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676" y="0"/>
            <a:ext cx="8586952" cy="611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http://gamapserver.who.int/mapLibrary/Files/Maps/Global_HIVprevalence_TBcases_20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261" y="0"/>
            <a:ext cx="8555420" cy="6087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79463"/>
          </a:xfrm>
        </p:spPr>
        <p:txBody>
          <a:bodyPr/>
          <a:lstStyle/>
          <a:p>
            <a:pPr eaLnBrk="1" hangingPunct="1"/>
            <a:r>
              <a:rPr lang="en-GB" sz="6000" smtClean="0"/>
              <a:t>Primary Tuberculosis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39725" y="914400"/>
            <a:ext cx="8386763" cy="52530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Primary complex + lesion + draining gland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usually asymptomatic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Skin test conversion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3200" dirty="0" smtClean="0"/>
              <a:t>- Post primary pulmonary tuberculoses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Local spread – Pneumonia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Haematogenous spread – </a:t>
            </a:r>
            <a:r>
              <a:rPr lang="en-GB" sz="2800" b="0" dirty="0" err="1" smtClean="0"/>
              <a:t>Milliary</a:t>
            </a:r>
            <a:endParaRPr lang="en-GB" sz="2800" b="0" dirty="0" smtClean="0"/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en-GB" sz="2400" b="0" dirty="0" smtClean="0"/>
              <a:t>Spread to bones and joints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</a:pPr>
            <a:r>
              <a:rPr lang="en-GB" sz="2400" b="0" dirty="0" smtClean="0"/>
              <a:t>Spread to kidneys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Reactivation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Exogenous re-infection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0"/>
            <a:ext cx="5546725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6051550" y="1698625"/>
            <a:ext cx="2916238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Primary  </a:t>
            </a:r>
            <a:br>
              <a:rPr lang="en-GB" dirty="0" smtClean="0"/>
            </a:br>
            <a:r>
              <a:rPr lang="en-GB" dirty="0" smtClean="0"/>
              <a:t>Disease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65788" cy="613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5740400" y="2371725"/>
            <a:ext cx="3262313" cy="1143000"/>
          </a:xfrm>
        </p:spPr>
        <p:txBody>
          <a:bodyPr/>
          <a:lstStyle/>
          <a:p>
            <a:pPr eaLnBrk="1" hangingPunct="1"/>
            <a:r>
              <a:rPr lang="en-GB" smtClean="0"/>
              <a:t>Lobar </a:t>
            </a:r>
            <a:br>
              <a:rPr lang="en-GB" smtClean="0"/>
            </a:br>
            <a:r>
              <a:rPr lang="en-GB" smtClean="0"/>
              <a:t>Pneumonia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fig1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24650" cy="606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6788150" y="523875"/>
            <a:ext cx="24701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 dirty="0"/>
              <a:t>Upper lobe </a:t>
            </a:r>
          </a:p>
          <a:p>
            <a:r>
              <a:rPr lang="en-GB" sz="3600" b="1" dirty="0" err="1"/>
              <a:t>cavitatory</a:t>
            </a:r>
            <a:r>
              <a:rPr lang="en-GB" sz="3600" b="1" dirty="0"/>
              <a:t> </a:t>
            </a:r>
          </a:p>
          <a:p>
            <a:r>
              <a:rPr lang="en-GB" sz="3600" b="1" dirty="0"/>
              <a:t>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fig110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603504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xfrm>
            <a:off x="6026541" y="292539"/>
            <a:ext cx="3117459" cy="1143000"/>
          </a:xfrm>
        </p:spPr>
        <p:txBody>
          <a:bodyPr/>
          <a:lstStyle/>
          <a:p>
            <a:pPr eaLnBrk="1" hangingPunct="1"/>
            <a:r>
              <a:rPr lang="en-GB" sz="2400" dirty="0" smtClean="0"/>
              <a:t>Bronchopneumonia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1225" cy="612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xfrm>
            <a:off x="4852988" y="1852613"/>
            <a:ext cx="4060825" cy="1143000"/>
          </a:xfrm>
        </p:spPr>
        <p:txBody>
          <a:bodyPr/>
          <a:lstStyle/>
          <a:p>
            <a:pPr eaLnBrk="1" hangingPunct="1"/>
            <a:r>
              <a:rPr lang="en-GB" sz="3600" smtClean="0"/>
              <a:t>Fatal </a:t>
            </a:r>
            <a:br>
              <a:rPr lang="en-GB" sz="3600" smtClean="0"/>
            </a:br>
            <a:r>
              <a:rPr lang="en-GB" sz="3600" smtClean="0"/>
              <a:t>Bronchopneumonia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ig1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132513" cy="606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6144623" y="0"/>
            <a:ext cx="28648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 dirty="0"/>
              <a:t>Pleural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fig1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763"/>
            <a:ext cx="6583680" cy="60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>
            <a:off x="6612346" y="182880"/>
            <a:ext cx="2736850" cy="1143000"/>
          </a:xfrm>
        </p:spPr>
        <p:txBody>
          <a:bodyPr/>
          <a:lstStyle/>
          <a:p>
            <a:pPr eaLnBrk="1" hangingPunct="1"/>
            <a:r>
              <a:rPr lang="en-GB" sz="3200" dirty="0" smtClean="0"/>
              <a:t>Previous </a:t>
            </a:r>
            <a:br>
              <a:rPr lang="en-GB" sz="3200" dirty="0" smtClean="0"/>
            </a:br>
            <a:r>
              <a:rPr lang="en-GB" sz="3200" dirty="0" smtClean="0"/>
              <a:t>Pleural </a:t>
            </a:r>
            <a:br>
              <a:rPr lang="en-GB" sz="3200" dirty="0" smtClean="0"/>
            </a:br>
            <a:r>
              <a:rPr lang="en-GB" sz="3200" dirty="0" smtClean="0"/>
              <a:t>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33549" y="523693"/>
            <a:ext cx="7772400" cy="1470025"/>
          </a:xfrm>
        </p:spPr>
        <p:txBody>
          <a:bodyPr/>
          <a:lstStyle/>
          <a:p>
            <a:r>
              <a:rPr lang="en-GB" dirty="0" smtClean="0"/>
              <a:t>What is TB?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9867" y="180926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Milliary Tuberculosis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5263" y="1286926"/>
            <a:ext cx="8731250" cy="46402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Uncontrolled haematogenous dissemination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Progressive primary or reactivation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Requires impaired immunity thus 50% in infants, elderly and HIV+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Clinical course variable; </a:t>
            </a:r>
            <a:r>
              <a:rPr lang="en-GB" sz="2800" b="0" dirty="0" err="1" smtClean="0"/>
              <a:t>fuminant</a:t>
            </a:r>
            <a:r>
              <a:rPr lang="en-GB" sz="2800" b="0" dirty="0" smtClean="0"/>
              <a:t> to </a:t>
            </a:r>
            <a:r>
              <a:rPr lang="en-GB" sz="2800" b="0" dirty="0" err="1" smtClean="0"/>
              <a:t>subacute</a:t>
            </a:r>
            <a:endParaRPr lang="en-GB" sz="2800" b="0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Non specific presentation; failure to thrive, </a:t>
            </a:r>
            <a:r>
              <a:rPr lang="en-GB" sz="2800" b="0" dirty="0" err="1" smtClean="0"/>
              <a:t>aesthenia</a:t>
            </a:r>
            <a:r>
              <a:rPr lang="en-GB" sz="2800" b="0" dirty="0" smtClean="0"/>
              <a:t>, night sweats, pyrexia, ARDS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smtClean="0"/>
              <a:t>Difficult to diagnose, 20% post mortem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err="1" smtClean="0"/>
              <a:t>Hepatomegaly</a:t>
            </a:r>
            <a:r>
              <a:rPr lang="en-GB" sz="2800" b="0" dirty="0" smtClean="0"/>
              <a:t>, </a:t>
            </a:r>
            <a:r>
              <a:rPr lang="en-GB" sz="2800" b="0" dirty="0" err="1" smtClean="0"/>
              <a:t>ascites</a:t>
            </a:r>
            <a:r>
              <a:rPr lang="en-GB" sz="2800" b="0" dirty="0" smtClean="0"/>
              <a:t>, deranged liver function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b="0" dirty="0" err="1" smtClean="0"/>
              <a:t>Meningeal</a:t>
            </a:r>
            <a:r>
              <a:rPr lang="en-GB" sz="2800" b="0" dirty="0" smtClean="0"/>
              <a:t> disease in 15 – 20%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11113"/>
          <a:ext cx="9144000" cy="6083300"/>
        </p:xfrm>
        <a:graphic>
          <a:graphicData uri="http://schemas.openxmlformats.org/presentationml/2006/ole">
            <p:oleObj spid="_x0000_s7170" name="Photo Editor Photo" r:id="rId4" imgW="9752381" imgH="6571429" progId="">
              <p:embed/>
            </p:oleObj>
          </a:graphicData>
        </a:graphic>
      </p:graphicFrame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17500" y="317500"/>
            <a:ext cx="3968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 b="1">
                <a:solidFill>
                  <a:schemeClr val="bg1"/>
                </a:solidFill>
              </a:rPr>
              <a:t>Miliary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61925"/>
            <a:ext cx="7772400" cy="1143000"/>
          </a:xfrm>
        </p:spPr>
        <p:txBody>
          <a:bodyPr/>
          <a:lstStyle/>
          <a:p>
            <a:pPr eaLnBrk="1" hangingPunct="1"/>
            <a:r>
              <a:rPr lang="en-GB" sz="6000" smtClean="0"/>
              <a:t>Other Sites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8513" y="1250950"/>
            <a:ext cx="3420790" cy="39872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endParaRPr lang="en-GB" sz="32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GB" sz="3200" dirty="0" smtClean="0"/>
              <a:t>-  Lymph node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Skin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err="1" smtClean="0"/>
              <a:t>Meninges</a:t>
            </a:r>
            <a:endParaRPr lang="en-GB" sz="3200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Renal tract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Pericardial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767942" y="1790573"/>
            <a:ext cx="416705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b="1" dirty="0" smtClean="0">
                <a:latin typeface="+mn-lt"/>
              </a:rPr>
              <a:t>Hepatic and GI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b="1" dirty="0" err="1" smtClean="0">
                <a:latin typeface="+mn-lt"/>
              </a:rPr>
              <a:t>Bone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b="1" dirty="0" err="1" smtClean="0">
                <a:latin typeface="+mn-lt"/>
              </a:rPr>
              <a:t>Reproductive system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b="1" dirty="0" err="1" smtClean="0">
                <a:latin typeface="+mn-lt"/>
              </a:rPr>
              <a:t>Eye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3" y="185738"/>
            <a:ext cx="8181975" cy="1143000"/>
          </a:xfrm>
        </p:spPr>
        <p:txBody>
          <a:bodyPr/>
          <a:lstStyle/>
          <a:p>
            <a:pPr eaLnBrk="1" hangingPunct="1"/>
            <a:r>
              <a:rPr lang="en-GB" sz="5400" smtClean="0"/>
              <a:t>Microbiological Diagnosis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083" y="1350963"/>
            <a:ext cx="8918917" cy="4651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err="1" smtClean="0"/>
              <a:t>Ziell</a:t>
            </a:r>
            <a:r>
              <a:rPr lang="en-GB" sz="3200" dirty="0" smtClean="0"/>
              <a:t> </a:t>
            </a:r>
            <a:r>
              <a:rPr lang="en-GB" sz="3200" dirty="0" err="1" smtClean="0"/>
              <a:t>Neilsen</a:t>
            </a:r>
            <a:r>
              <a:rPr lang="en-GB" sz="3200" dirty="0" smtClean="0"/>
              <a:t> (acid fast) or </a:t>
            </a:r>
            <a:r>
              <a:rPr lang="en-GB" sz="3200" dirty="0" err="1" smtClean="0"/>
              <a:t>Auramine</a:t>
            </a:r>
            <a:r>
              <a:rPr lang="en-GB" sz="3200" dirty="0" smtClean="0"/>
              <a:t> stain.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GB" sz="32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GB" sz="3200" dirty="0" smtClean="0"/>
              <a:t>Others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err="1" smtClean="0"/>
              <a:t>Lowenstien</a:t>
            </a:r>
            <a:r>
              <a:rPr lang="en-GB" sz="3200" dirty="0" smtClean="0"/>
              <a:t> Jensen culture 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Automated test - Radiometric culture C</a:t>
            </a:r>
            <a:r>
              <a:rPr lang="en-GB" sz="3200" baseline="30000" dirty="0" smtClean="0"/>
              <a:t>14</a:t>
            </a:r>
            <a:r>
              <a:rPr lang="en-GB" sz="3200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PCR and other nucleic acid amplification tests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Nucleic acid probes for various </a:t>
            </a:r>
            <a:r>
              <a:rPr lang="en-GB" sz="3200" dirty="0" err="1" smtClean="0"/>
              <a:t>mycobacteria</a:t>
            </a:r>
            <a:endParaRPr lang="en-GB" sz="3200" dirty="0" smtClean="0"/>
          </a:p>
          <a:p>
            <a:pPr eaLnBrk="1" hangingPunct="1">
              <a:lnSpc>
                <a:spcPct val="90000"/>
              </a:lnSpc>
            </a:pPr>
            <a:endParaRPr lang="en-GB" sz="32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5900"/>
            <a:ext cx="7772400" cy="1143000"/>
          </a:xfrm>
        </p:spPr>
        <p:txBody>
          <a:bodyPr/>
          <a:lstStyle/>
          <a:p>
            <a:pPr eaLnBrk="1" hangingPunct="1"/>
            <a:r>
              <a:rPr lang="en-GB" sz="6000" smtClean="0"/>
              <a:t>Notification</a:t>
            </a:r>
            <a:endParaRPr lang="en-US" sz="600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850" y="1476375"/>
            <a:ext cx="8947150" cy="4559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TB is a </a:t>
            </a:r>
            <a:r>
              <a:rPr lang="en-GB" sz="3200" dirty="0" err="1" smtClean="0"/>
              <a:t>notifiable</a:t>
            </a:r>
            <a:r>
              <a:rPr lang="en-GB" sz="3200" dirty="0" smtClean="0"/>
              <a:t> disease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dirty="0" smtClean="0"/>
              <a:t>Contact tracing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GB" sz="2800" dirty="0" smtClean="0"/>
              <a:t>-Who was the source?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GB" sz="2800" dirty="0" smtClean="0"/>
              <a:t>- Has the current patient been a source?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3200" dirty="0" smtClean="0"/>
              <a:t>- Outcomes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800" dirty="0" smtClean="0"/>
              <a:t>- Not infected………….discharge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800" dirty="0" smtClean="0"/>
              <a:t>- </a:t>
            </a:r>
            <a:r>
              <a:rPr lang="en-US" sz="2800" dirty="0" err="1" smtClean="0"/>
              <a:t>Seroconversion</a:t>
            </a:r>
            <a:r>
              <a:rPr lang="en-US" sz="2800" dirty="0" smtClean="0"/>
              <a:t> but no clinical disease ……..chemo-prophylaxis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800" dirty="0" smtClean="0"/>
              <a:t>- Active disease………..treatment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563" y="242888"/>
            <a:ext cx="8789987" cy="1143000"/>
          </a:xfrm>
        </p:spPr>
        <p:txBody>
          <a:bodyPr/>
          <a:lstStyle/>
          <a:p>
            <a:pPr eaLnBrk="1" hangingPunct="1"/>
            <a:r>
              <a:rPr lang="en-GB" sz="4000" smtClean="0"/>
              <a:t>Current BTS Treatment Guidelines</a:t>
            </a:r>
            <a:endParaRPr lang="en-US" sz="4000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341438"/>
            <a:ext cx="8653463" cy="4754562"/>
          </a:xfrm>
        </p:spPr>
        <p:txBody>
          <a:bodyPr/>
          <a:lstStyle/>
          <a:p>
            <a:pPr eaLnBrk="1" hangingPunct="1">
              <a:buNone/>
            </a:pPr>
            <a:r>
              <a:rPr lang="en-GB" sz="3200" dirty="0" smtClean="0"/>
              <a:t>- Respiratory TB</a:t>
            </a:r>
          </a:p>
          <a:p>
            <a:pPr lvl="1" eaLnBrk="1" hangingPunct="1">
              <a:buFontTx/>
              <a:buChar char="-"/>
            </a:pPr>
            <a:r>
              <a:rPr lang="en-GB" sz="2800" b="0" dirty="0" smtClean="0"/>
              <a:t>2 months </a:t>
            </a:r>
            <a:r>
              <a:rPr lang="en-GB" sz="2800" b="0" dirty="0" err="1" smtClean="0"/>
              <a:t>Rifampicin</a:t>
            </a:r>
            <a:r>
              <a:rPr lang="en-GB" sz="2800" b="0" dirty="0" smtClean="0"/>
              <a:t>, </a:t>
            </a:r>
            <a:r>
              <a:rPr lang="en-GB" sz="2800" b="0" dirty="0" err="1" smtClean="0"/>
              <a:t>Isoniazid</a:t>
            </a:r>
            <a:r>
              <a:rPr lang="en-GB" sz="2800" b="0" dirty="0" smtClean="0"/>
              <a:t>, </a:t>
            </a:r>
            <a:r>
              <a:rPr lang="en-GB" sz="2800" b="0" dirty="0" err="1" smtClean="0"/>
              <a:t>Pyrazinamide</a:t>
            </a:r>
            <a:r>
              <a:rPr lang="en-GB" sz="2800" b="0" dirty="0" smtClean="0"/>
              <a:t>, </a:t>
            </a:r>
            <a:r>
              <a:rPr lang="en-GB" sz="2800" b="0" dirty="0" err="1" smtClean="0"/>
              <a:t>Ethambutol</a:t>
            </a:r>
            <a:endParaRPr lang="en-GB" sz="2800" b="0" dirty="0" smtClean="0"/>
          </a:p>
          <a:p>
            <a:pPr lvl="1" eaLnBrk="1" hangingPunct="1">
              <a:buFontTx/>
              <a:buChar char="-"/>
            </a:pPr>
            <a:r>
              <a:rPr lang="en-GB" sz="2800" b="0" dirty="0" smtClean="0"/>
              <a:t>4 months </a:t>
            </a:r>
            <a:r>
              <a:rPr lang="en-GB" sz="2800" b="0" dirty="0" err="1" smtClean="0"/>
              <a:t>Rifampicin</a:t>
            </a:r>
            <a:r>
              <a:rPr lang="en-GB" sz="2800" b="0" dirty="0" smtClean="0"/>
              <a:t>, </a:t>
            </a:r>
            <a:r>
              <a:rPr lang="en-GB" sz="2800" b="0" dirty="0" err="1" smtClean="0"/>
              <a:t>Isoniazid</a:t>
            </a:r>
            <a:endParaRPr lang="en-GB" sz="2800" b="0" dirty="0" smtClean="0"/>
          </a:p>
          <a:p>
            <a:pPr lvl="1" eaLnBrk="1" hangingPunct="1">
              <a:buFontTx/>
              <a:buChar char="-"/>
            </a:pPr>
            <a:r>
              <a:rPr lang="en-GB" sz="2800" b="0" dirty="0" smtClean="0"/>
              <a:t>Pyridoxine</a:t>
            </a:r>
          </a:p>
          <a:p>
            <a:pPr eaLnBrk="1" hangingPunct="1">
              <a:buNone/>
            </a:pPr>
            <a:r>
              <a:rPr lang="en-GB" sz="3200" dirty="0" smtClean="0"/>
              <a:t>- Now given as combination drugs</a:t>
            </a:r>
          </a:p>
          <a:p>
            <a:pPr lvl="1" eaLnBrk="1" hangingPunct="1">
              <a:buFontTx/>
              <a:buChar char="-"/>
            </a:pPr>
            <a:r>
              <a:rPr lang="en-GB" sz="2800" b="0" dirty="0" err="1" smtClean="0"/>
              <a:t>Rifater</a:t>
            </a:r>
            <a:r>
              <a:rPr lang="en-GB" sz="2800" b="0" dirty="0" smtClean="0"/>
              <a:t> </a:t>
            </a:r>
          </a:p>
          <a:p>
            <a:pPr lvl="1" eaLnBrk="1" hangingPunct="1">
              <a:buFontTx/>
              <a:buChar char="-"/>
            </a:pPr>
            <a:r>
              <a:rPr lang="en-GB" sz="2800" b="0" dirty="0" err="1" smtClean="0"/>
              <a:t>Rifinah</a:t>
            </a:r>
            <a:endParaRPr lang="en-GB" sz="2800" b="0" dirty="0" smtClean="0"/>
          </a:p>
          <a:p>
            <a:pPr eaLnBrk="1" hangingPunct="1">
              <a:buNone/>
            </a:pPr>
            <a:r>
              <a:rPr lang="en-GB" sz="3200" dirty="0" smtClean="0"/>
              <a:t>- Sensitivity patterns important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3850"/>
            <a:ext cx="7772400" cy="1428750"/>
          </a:xfrm>
        </p:spPr>
        <p:txBody>
          <a:bodyPr/>
          <a:lstStyle/>
          <a:p>
            <a:pPr eaLnBrk="1" hangingPunct="1"/>
            <a:r>
              <a:rPr lang="en-GB" smtClean="0"/>
              <a:t>Pregnancy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811" y="1628774"/>
            <a:ext cx="8750105" cy="439219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No increased risk of TB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Women with TB should be advised against becoming pregnant until Rx completed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Low dose combined OCP is less effective (RMP enhances metabolism of oestrogen)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</a:t>
            </a:r>
            <a:r>
              <a:rPr lang="en-GB" sz="3200" b="0" dirty="0" err="1" smtClean="0"/>
              <a:t>Rifampicin</a:t>
            </a:r>
            <a:r>
              <a:rPr lang="en-GB" sz="3200" b="0" dirty="0" smtClean="0"/>
              <a:t>, </a:t>
            </a:r>
            <a:r>
              <a:rPr lang="en-GB" sz="3200" b="0" dirty="0" err="1" smtClean="0"/>
              <a:t>Isoniazid</a:t>
            </a:r>
            <a:r>
              <a:rPr lang="en-GB" sz="3200" b="0" dirty="0" smtClean="0"/>
              <a:t>, </a:t>
            </a:r>
            <a:r>
              <a:rPr lang="en-GB" sz="3200" b="0" dirty="0" err="1" smtClean="0"/>
              <a:t>Pyrazinamide</a:t>
            </a:r>
            <a:r>
              <a:rPr lang="en-GB" sz="3200" b="0" dirty="0" smtClean="0"/>
              <a:t>, </a:t>
            </a:r>
            <a:r>
              <a:rPr lang="en-GB" sz="3200" b="0" dirty="0" err="1" smtClean="0"/>
              <a:t>Ethambutol</a:t>
            </a:r>
            <a:r>
              <a:rPr lang="en-GB" sz="3200" b="0" dirty="0" smtClean="0"/>
              <a:t> – standard dose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Streptomycin (8th nerve) and </a:t>
            </a:r>
            <a:r>
              <a:rPr lang="en-GB" sz="3200" b="0" dirty="0" err="1" smtClean="0"/>
              <a:t>Ethionamide</a:t>
            </a:r>
            <a:r>
              <a:rPr lang="en-GB" sz="3200" b="0" dirty="0" smtClean="0"/>
              <a:t> - avoid</a:t>
            </a: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570" y="0"/>
            <a:ext cx="7772400" cy="874713"/>
          </a:xfrm>
        </p:spPr>
        <p:txBody>
          <a:bodyPr/>
          <a:lstStyle/>
          <a:p>
            <a:pPr eaLnBrk="1" hangingPunct="1"/>
            <a:r>
              <a:rPr lang="en-GB" sz="5400" dirty="0" smtClean="0"/>
              <a:t>HIV and TB</a:t>
            </a:r>
            <a:endParaRPr lang="en-US" sz="5400" dirty="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938579"/>
            <a:ext cx="8883650" cy="5286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GB" sz="3200" b="0" dirty="0" smtClean="0"/>
              <a:t>- Nearly 40 million HIV+ 70% in sub-Saharan Africa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3200" b="0" dirty="0" smtClean="0"/>
              <a:t>-  23/24 countries with prevalence of &gt;5%. are in sub-Saharan Africa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3200" b="0" dirty="0" smtClean="0"/>
              <a:t>- 12-13 million have HIV + TB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b="0" dirty="0" smtClean="0"/>
              <a:t>Annual risk of clinical TB if HIV+ is about 10% (compared to 10% </a:t>
            </a:r>
            <a:r>
              <a:rPr lang="en-GB" sz="3200" b="0" i="1" dirty="0" smtClean="0"/>
              <a:t>lifetime</a:t>
            </a:r>
            <a:r>
              <a:rPr lang="en-GB" sz="3200" b="0" dirty="0" smtClean="0"/>
              <a:t> risk if HIV-)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b="0" dirty="0" smtClean="0"/>
              <a:t>Both diseases worsen each others outcome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3200" b="0" dirty="0" smtClean="0"/>
              <a:t>Presentations can be similar</a:t>
            </a:r>
          </a:p>
          <a:p>
            <a:pPr lvl="1">
              <a:spcBef>
                <a:spcPct val="0"/>
              </a:spcBef>
              <a:buNone/>
            </a:pPr>
            <a:r>
              <a:rPr lang="en-GB" b="0" dirty="0" smtClean="0">
                <a:ea typeface="+mn-ea"/>
                <a:cs typeface="+mn-cs"/>
              </a:rPr>
              <a:t>(Weight loss, </a:t>
            </a:r>
            <a:r>
              <a:rPr lang="en-GB" b="0" dirty="0" err="1" smtClean="0">
                <a:ea typeface="+mn-ea"/>
                <a:cs typeface="+mn-cs"/>
              </a:rPr>
              <a:t>Lymphadenopathy</a:t>
            </a:r>
            <a:r>
              <a:rPr lang="en-GB" b="0" dirty="0" smtClean="0">
                <a:ea typeface="+mn-ea"/>
                <a:cs typeface="+mn-cs"/>
              </a:rPr>
              <a:t>, Fevers sweats)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z="32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6425" y="198438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Some take home messages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675" y="1374775"/>
            <a:ext cx="8732838" cy="4721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Primary tuberculosis is usually asymptomatic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High degree of suspicion required to diagnose pulmonary tuberculosis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Radiology helpful but diagnosis ultimately rests on cultured samples, Newer diagnostic methods are being developed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Mortality appreciable despite drug treatment which is lengthy and requires skilled supervision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sz="3200" b="0" dirty="0" smtClean="0"/>
              <a:t>- Notification, contact tracing and follow up essential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Questions??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989" y="714102"/>
            <a:ext cx="7772400" cy="41148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 smtClean="0"/>
              <a:t>Tuberculosis is a disease caused by tiny germs that enter your lungs when you breathe them in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TB germs are most commonly found in the lungs, but sometimes they can move to other parts of the body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When you have TB disease of the lungs, you can  spread it to other people</a:t>
            </a:r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863" y="0"/>
            <a:ext cx="7772400" cy="1143000"/>
          </a:xfrm>
        </p:spPr>
        <p:txBody>
          <a:bodyPr/>
          <a:lstStyle/>
          <a:p>
            <a:r>
              <a:rPr lang="en-US" dirty="0" smtClean="0"/>
              <a:t>Common Symptoms of TB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7428"/>
            <a:ext cx="7974875" cy="41148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 smtClean="0"/>
              <a:t>Cough (2-3 weeks or more) </a:t>
            </a:r>
          </a:p>
          <a:p>
            <a:pPr>
              <a:buFontTx/>
              <a:buChar char="-"/>
            </a:pPr>
            <a:r>
              <a:rPr lang="en-US" sz="2800" dirty="0" smtClean="0"/>
              <a:t>Coughing up blood</a:t>
            </a:r>
          </a:p>
          <a:p>
            <a:pPr>
              <a:buFontTx/>
              <a:buChar char="-"/>
            </a:pPr>
            <a:r>
              <a:rPr lang="en-US" sz="2800" dirty="0" smtClean="0"/>
              <a:t>Chest pains</a:t>
            </a:r>
          </a:p>
          <a:p>
            <a:pPr>
              <a:buFontTx/>
              <a:buChar char="-"/>
            </a:pPr>
            <a:r>
              <a:rPr lang="en-US" sz="2800" dirty="0" smtClean="0"/>
              <a:t>Fever</a:t>
            </a:r>
          </a:p>
          <a:p>
            <a:pPr>
              <a:buFontTx/>
              <a:buChar char="-"/>
            </a:pPr>
            <a:r>
              <a:rPr lang="en-US" sz="2800" dirty="0" smtClean="0"/>
              <a:t>Night sweats</a:t>
            </a:r>
          </a:p>
          <a:p>
            <a:pPr>
              <a:buFontTx/>
              <a:buChar char="-"/>
            </a:pPr>
            <a:r>
              <a:rPr lang="en-US" sz="2800" dirty="0" smtClean="0"/>
              <a:t>Feeling weak and tired</a:t>
            </a:r>
          </a:p>
          <a:p>
            <a:pPr>
              <a:buFontTx/>
              <a:buChar char="-"/>
            </a:pPr>
            <a:r>
              <a:rPr lang="en-US" sz="2800" dirty="0" smtClean="0"/>
              <a:t>Losing weight without trying </a:t>
            </a:r>
          </a:p>
          <a:p>
            <a:pPr>
              <a:buFontTx/>
              <a:buChar char="-"/>
            </a:pPr>
            <a:r>
              <a:rPr lang="en-US" sz="2800" dirty="0" smtClean="0"/>
              <a:t>Decreased or no appetite</a:t>
            </a:r>
          </a:p>
          <a:p>
            <a:pPr>
              <a:buFontTx/>
              <a:buChar char="-"/>
            </a:pPr>
            <a:r>
              <a:rPr lang="en-US" sz="2800" dirty="0" smtClean="0"/>
              <a:t>If you have TB outside the lungs, you may have other symptoms</a:t>
            </a:r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3363"/>
            <a:ext cx="91440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When you take your eye off the ball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" y="1349647"/>
            <a:ext cx="8360229" cy="4473684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GB" sz="3200" dirty="0" smtClean="0"/>
              <a:t>Development of Multi drug resistant TB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Mass population shifts - Rapid urbanisation 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Social risk factors still contribute to 1/10 cases (homelessness, drugs, alcohol or prison) 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The rise of HIV and its association with TB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Antiretroviral treatment causes new problems….interactions with TB drugs and immune reconstitution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165100"/>
            <a:ext cx="8697912" cy="5930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3000" dirty="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GB" sz="3000" dirty="0" smtClean="0"/>
              <a:t>Obligate aerobe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GB" sz="3000" dirty="0" smtClean="0"/>
              <a:t>Droplet spread, high virulence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GB" sz="3000" dirty="0" smtClean="0"/>
              <a:t>Reach alveoli, enter and kill macrophages &gt; cytokines &gt; CASEATING GRANULOMA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GB" sz="3000" dirty="0" smtClean="0"/>
              <a:t>Susceptibility either genetic or acquired (malnutrition, HIV, age, steroids, TNF blockade)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GB" sz="3000" dirty="0" smtClean="0"/>
              <a:t>Haematogenous, lymphatic or </a:t>
            </a:r>
            <a:r>
              <a:rPr lang="en-GB" sz="3000" dirty="0" err="1" smtClean="0"/>
              <a:t>endobronchial</a:t>
            </a:r>
            <a:r>
              <a:rPr lang="en-GB" sz="3000" dirty="0" smtClean="0"/>
              <a:t> spread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GB" sz="3000" dirty="0" smtClean="0"/>
              <a:t>5-10% develop active infection over lifespan. 50% of these within the first 3 years of infection…….PRIMARY disease.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GB" sz="3200" dirty="0" smtClean="0"/>
              <a:t>Most common risk factor for death in low prevalence countries is </a:t>
            </a:r>
            <a:r>
              <a:rPr lang="en-GB" sz="3200" i="1" dirty="0" smtClean="0"/>
              <a:t>failure of diagnosis</a:t>
            </a:r>
            <a:endParaRPr lang="en-GB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38163" y="322263"/>
            <a:ext cx="25019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Primary infection</a:t>
            </a:r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>
            <a:off x="1717675" y="822325"/>
            <a:ext cx="0" cy="188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63525" y="1973263"/>
            <a:ext cx="30448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Spontaneous resolution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H="1">
            <a:off x="1757363" y="2533650"/>
            <a:ext cx="0" cy="84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711200" y="2663825"/>
            <a:ext cx="19256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Latent disease</a:t>
            </a: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1712913" y="3179763"/>
            <a:ext cx="22225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6251575" y="3524250"/>
            <a:ext cx="22828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Clinical disease</a:t>
            </a:r>
          </a:p>
        </p:txBody>
      </p:sp>
      <p:sp>
        <p:nvSpPr>
          <p:cNvPr id="22537" name="Text Box 11"/>
          <p:cNvSpPr txBox="1">
            <a:spLocks noChangeArrowheads="1"/>
          </p:cNvSpPr>
          <p:nvPr/>
        </p:nvSpPr>
        <p:spPr bwMode="auto">
          <a:xfrm>
            <a:off x="192088" y="3498850"/>
            <a:ext cx="4318000" cy="162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Post primary disease</a:t>
            </a:r>
          </a:p>
          <a:p>
            <a:r>
              <a:rPr lang="en-GB"/>
              <a:t>Reactivation of quiescent disease </a:t>
            </a:r>
          </a:p>
          <a:p>
            <a:r>
              <a:rPr lang="en-GB"/>
              <a:t>at any site, re-infection or</a:t>
            </a:r>
          </a:p>
          <a:p>
            <a:r>
              <a:rPr lang="en-GB"/>
              <a:t>Haematogenous spread (milliary)</a:t>
            </a:r>
          </a:p>
        </p:txBody>
      </p:sp>
      <p:sp>
        <p:nvSpPr>
          <p:cNvPr id="22538" name="Line 12"/>
          <p:cNvSpPr>
            <a:spLocks noChangeShapeType="1"/>
          </p:cNvSpPr>
          <p:nvPr/>
        </p:nvSpPr>
        <p:spPr bwMode="auto">
          <a:xfrm>
            <a:off x="7197725" y="1593850"/>
            <a:ext cx="20638" cy="170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39" name="Line 13"/>
          <p:cNvSpPr>
            <a:spLocks noChangeShapeType="1"/>
          </p:cNvSpPr>
          <p:nvPr/>
        </p:nvSpPr>
        <p:spPr bwMode="auto">
          <a:xfrm>
            <a:off x="7283450" y="4079875"/>
            <a:ext cx="0" cy="542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40" name="Text Box 14"/>
          <p:cNvSpPr txBox="1">
            <a:spLocks noChangeArrowheads="1"/>
          </p:cNvSpPr>
          <p:nvPr/>
        </p:nvSpPr>
        <p:spPr bwMode="auto">
          <a:xfrm>
            <a:off x="6061075" y="4713288"/>
            <a:ext cx="25669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Treatment outcome</a:t>
            </a:r>
          </a:p>
        </p:txBody>
      </p:sp>
      <p:sp>
        <p:nvSpPr>
          <p:cNvPr id="22541" name="Text Box 15"/>
          <p:cNvSpPr txBox="1">
            <a:spLocks noChangeArrowheads="1"/>
          </p:cNvSpPr>
          <p:nvPr/>
        </p:nvSpPr>
        <p:spPr bwMode="auto">
          <a:xfrm>
            <a:off x="3103563" y="1856934"/>
            <a:ext cx="395841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Outline of the natural history</a:t>
            </a:r>
          </a:p>
          <a:p>
            <a:pPr algn="ctr"/>
            <a:r>
              <a:rPr lang="en-GB" sz="2800" b="1" dirty="0"/>
              <a:t>of Tuberculosis</a:t>
            </a:r>
          </a:p>
        </p:txBody>
      </p:sp>
      <p:sp>
        <p:nvSpPr>
          <p:cNvPr id="22542" name="Text Box 16"/>
          <p:cNvSpPr txBox="1">
            <a:spLocks noChangeArrowheads="1"/>
          </p:cNvSpPr>
          <p:nvPr/>
        </p:nvSpPr>
        <p:spPr bwMode="auto">
          <a:xfrm>
            <a:off x="3548063" y="222250"/>
            <a:ext cx="491013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Progressive primary disease:</a:t>
            </a:r>
            <a:r>
              <a:rPr lang="en-GB"/>
              <a:t> Haematogenous (milliary), lymphatic, endobronchial or local spread</a:t>
            </a:r>
          </a:p>
        </p:txBody>
      </p:sp>
      <p:sp>
        <p:nvSpPr>
          <p:cNvPr id="22543" name="Line 17"/>
          <p:cNvSpPr>
            <a:spLocks noChangeShapeType="1"/>
          </p:cNvSpPr>
          <p:nvPr/>
        </p:nvSpPr>
        <p:spPr bwMode="auto">
          <a:xfrm>
            <a:off x="3035300" y="595313"/>
            <a:ext cx="39370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44" name="Text Box 18"/>
          <p:cNvSpPr txBox="1">
            <a:spLocks noChangeArrowheads="1"/>
          </p:cNvSpPr>
          <p:nvPr/>
        </p:nvSpPr>
        <p:spPr bwMode="auto">
          <a:xfrm>
            <a:off x="503238" y="1062038"/>
            <a:ext cx="23828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Lymphatic spread</a:t>
            </a:r>
          </a:p>
        </p:txBody>
      </p:sp>
      <p:sp>
        <p:nvSpPr>
          <p:cNvPr id="22545" name="Line 19"/>
          <p:cNvSpPr>
            <a:spLocks noChangeShapeType="1"/>
          </p:cNvSpPr>
          <p:nvPr/>
        </p:nvSpPr>
        <p:spPr bwMode="auto">
          <a:xfrm>
            <a:off x="1760538" y="1600200"/>
            <a:ext cx="0" cy="25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46" name="Line 20"/>
          <p:cNvSpPr>
            <a:spLocks noChangeShapeType="1"/>
          </p:cNvSpPr>
          <p:nvPr/>
        </p:nvSpPr>
        <p:spPr bwMode="auto">
          <a:xfrm>
            <a:off x="2994025" y="1268413"/>
            <a:ext cx="446088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47" name="Line 21"/>
          <p:cNvSpPr>
            <a:spLocks noChangeShapeType="1"/>
          </p:cNvSpPr>
          <p:nvPr/>
        </p:nvSpPr>
        <p:spPr bwMode="auto">
          <a:xfrm flipV="1">
            <a:off x="4676775" y="3760788"/>
            <a:ext cx="1371600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38175" y="214313"/>
            <a:ext cx="7772400" cy="1143000"/>
          </a:xfrm>
        </p:spPr>
        <p:txBody>
          <a:bodyPr/>
          <a:lstStyle/>
          <a:p>
            <a:pPr eaLnBrk="1" hangingPunct="1"/>
            <a:r>
              <a:rPr lang="en-GB" sz="5400" smtClean="0"/>
              <a:t>Global Problem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8" y="1476375"/>
            <a:ext cx="8764587" cy="452437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GB" sz="3200" dirty="0" smtClean="0"/>
              <a:t>WHO declared TB a global emergency 1993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1/3 world population are infected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Major problem with affordable therapy in some countries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Issue of generic drug manufacture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American attack on pharmaceutical factory in Somalia removed the only source of available medication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6340"/>
            <a:ext cx="7772400" cy="1143000"/>
          </a:xfrm>
        </p:spPr>
        <p:txBody>
          <a:bodyPr/>
          <a:lstStyle/>
          <a:p>
            <a:pPr eaLnBrk="1" hangingPunct="1"/>
            <a:r>
              <a:rPr lang="en-GB" sz="5400" dirty="0" smtClean="0"/>
              <a:t>Global TB</a:t>
            </a:r>
            <a:endParaRPr lang="en-US" sz="5400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697" y="1560800"/>
            <a:ext cx="8258503" cy="4114800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GB" sz="3200" dirty="0" smtClean="0"/>
              <a:t>8 million new cases every year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1.3 billion infected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9 million have active disease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2 million die annually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Sub Saharan Africa 300/100,000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Fatality rate - 23%</a:t>
            </a:r>
          </a:p>
          <a:p>
            <a:pPr eaLnBrk="1" hangingPunct="1">
              <a:buFontTx/>
              <a:buChar char="-"/>
            </a:pPr>
            <a:r>
              <a:rPr lang="en-GB" sz="3200" dirty="0" smtClean="0"/>
              <a:t>Fatality rate (HIV+TB) - &gt;50%</a:t>
            </a:r>
          </a:p>
          <a:p>
            <a:pPr eaLnBrk="1" hangingPunct="1"/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3637</TotalTime>
  <Words>846</Words>
  <Application>Microsoft Office PowerPoint</Application>
  <PresentationFormat>On-screen Show (4:3)</PresentationFormat>
  <Paragraphs>178</Paragraphs>
  <Slides>29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Design</vt:lpstr>
      <vt:lpstr>Photo Editor Photo</vt:lpstr>
      <vt:lpstr>Tuberculosis</vt:lpstr>
      <vt:lpstr>What is TB?</vt:lpstr>
      <vt:lpstr>Slide 3</vt:lpstr>
      <vt:lpstr>Common Symptoms of TB</vt:lpstr>
      <vt:lpstr>When you take your eye off the ball</vt:lpstr>
      <vt:lpstr>Slide 6</vt:lpstr>
      <vt:lpstr>Slide 7</vt:lpstr>
      <vt:lpstr>Global Problem</vt:lpstr>
      <vt:lpstr>Global TB</vt:lpstr>
      <vt:lpstr>Slide 10</vt:lpstr>
      <vt:lpstr>Slide 11</vt:lpstr>
      <vt:lpstr>Primary Tuberculosis</vt:lpstr>
      <vt:lpstr>Primary   Disease</vt:lpstr>
      <vt:lpstr>Lobar  Pneumonia</vt:lpstr>
      <vt:lpstr>Slide 15</vt:lpstr>
      <vt:lpstr>Bronchopneumonia</vt:lpstr>
      <vt:lpstr>Fatal  Bronchopneumonia</vt:lpstr>
      <vt:lpstr>Slide 18</vt:lpstr>
      <vt:lpstr>Previous  Pleural  Disease</vt:lpstr>
      <vt:lpstr>Milliary Tuberculosis</vt:lpstr>
      <vt:lpstr>Slide 21</vt:lpstr>
      <vt:lpstr>Other Sites</vt:lpstr>
      <vt:lpstr>Microbiological Diagnosis</vt:lpstr>
      <vt:lpstr>Notification</vt:lpstr>
      <vt:lpstr>Current BTS Treatment Guidelines</vt:lpstr>
      <vt:lpstr>Pregnancy</vt:lpstr>
      <vt:lpstr>HIV and TB</vt:lpstr>
      <vt:lpstr>Some take home messages</vt:lpstr>
      <vt:lpstr>Any Questions??</vt:lpstr>
    </vt:vector>
  </TitlesOfParts>
  <Company>Leicester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Ricky</dc:creator>
  <cp:lastModifiedBy>Windows User</cp:lastModifiedBy>
  <cp:revision>230</cp:revision>
  <cp:lastPrinted>2002-11-05T12:55:11Z</cp:lastPrinted>
  <dcterms:created xsi:type="dcterms:W3CDTF">2001-12-05T14:58:18Z</dcterms:created>
  <dcterms:modified xsi:type="dcterms:W3CDTF">2013-11-18T07:44:37Z</dcterms:modified>
</cp:coreProperties>
</file>