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467" r:id="rId3"/>
    <p:sldId id="468" r:id="rId4"/>
    <p:sldId id="449" r:id="rId5"/>
    <p:sldId id="403" r:id="rId6"/>
    <p:sldId id="422" r:id="rId7"/>
    <p:sldId id="459" r:id="rId8"/>
    <p:sldId id="446" r:id="rId9"/>
    <p:sldId id="280" r:id="rId10"/>
    <p:sldId id="278" r:id="rId11"/>
    <p:sldId id="450" r:id="rId12"/>
    <p:sldId id="452" r:id="rId13"/>
    <p:sldId id="465" r:id="rId14"/>
    <p:sldId id="466" r:id="rId15"/>
    <p:sldId id="397" r:id="rId16"/>
    <p:sldId id="460" r:id="rId17"/>
    <p:sldId id="400" r:id="rId18"/>
    <p:sldId id="401" r:id="rId19"/>
    <p:sldId id="394" r:id="rId20"/>
    <p:sldId id="398" r:id="rId21"/>
    <p:sldId id="30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55"/>
    <p:restoredTop sz="77823"/>
  </p:normalViewPr>
  <p:slideViewPr>
    <p:cSldViewPr snapToGrid="0">
      <p:cViewPr varScale="1">
        <p:scale>
          <a:sx n="88" d="100"/>
          <a:sy n="88" d="100"/>
        </p:scale>
        <p:origin x="111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8D1B42-1647-AB42-9B20-A745F711A429}" type="datetimeFigureOut">
              <a:rPr lang="en-US" smtClean="0"/>
              <a:t>6/30/2023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01B5E8-8732-E640-ACB4-186D2DC0B7C4}" type="slidenum">
              <a:rPr lang="en-US" smtClean="0"/>
              <a:t>‹#›</a:t>
            </a:fld>
            <a:endParaRPr lang="en-US"/>
          </a:p>
        </p:txBody>
      </p:sp>
    </p:spTree>
    <p:extLst>
      <p:ext uri="{BB962C8B-B14F-4D97-AF65-F5344CB8AC3E}">
        <p14:creationId xmlns:p14="http://schemas.microsoft.com/office/powerpoint/2010/main" val="3310757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000000"/>
                </a:solidFill>
                <a:effectLst/>
                <a:latin typeface="Calibri" panose="020F0502020204030204" pitchFamily="34" charset="0"/>
              </a:rPr>
              <a:t>Most mission statements of large complex corporations and organisations, including universities are infused with references to diversity and inclusion. Some even highlight commitments to decolonisation. However, though these ideas are indeed important, they are often misunderstood or associated with surface level change and of secondary level importance.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000000"/>
                </a:solidFill>
                <a:effectLst/>
                <a:latin typeface="Calibri" panose="020F0502020204030204" pitchFamily="34" charset="0"/>
              </a:rPr>
              <a:t>This presentation will argue that, fully understood, both diversity and decoloniality can become powerful ideas are mission critical for transforming the university into a socially just, dynamic, and competitive institution, whilst an inability to do so could be disastrous.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000000"/>
                </a:solidFill>
                <a:effectLst/>
                <a:latin typeface="Calibri" panose="020F0502020204030204" pitchFamily="34" charset="0"/>
              </a:rPr>
              <a:t>In advocating an approach that embraces deep diversity and decoloniality, this presentation will explore what this means for pedagogical practices. In doing so, a case will be made moving away from knowledge to wisdom centred pedagogy.</a:t>
            </a:r>
            <a:endParaRPr lang="en-US" dirty="0"/>
          </a:p>
          <a:p>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1</a:t>
            </a:fld>
            <a:endParaRPr lang="en-US"/>
          </a:p>
        </p:txBody>
      </p:sp>
    </p:spTree>
    <p:extLst>
      <p:ext uri="{BB962C8B-B14F-4D97-AF65-F5344CB8AC3E}">
        <p14:creationId xmlns:p14="http://schemas.microsoft.com/office/powerpoint/2010/main" val="15696401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50330B-CEF7-B141-9646-D5DFD1390D7D}" type="slidenum">
              <a:rPr lang="en-US" smtClean="0"/>
              <a:t>12</a:t>
            </a:fld>
            <a:endParaRPr lang="en-US"/>
          </a:p>
        </p:txBody>
      </p:sp>
    </p:spTree>
    <p:extLst>
      <p:ext uri="{BB962C8B-B14F-4D97-AF65-F5344CB8AC3E}">
        <p14:creationId xmlns:p14="http://schemas.microsoft.com/office/powerpoint/2010/main" val="3869995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effectLst/>
                <a:latin typeface="Helvetica Neue" panose="02000503000000020004" pitchFamily="2" charset="0"/>
              </a:rPr>
              <a:t>Arborecent</a:t>
            </a:r>
            <a:r>
              <a:rPr lang="en-GB" dirty="0">
                <a:effectLst/>
                <a:latin typeface="Helvetica Neue" panose="02000503000000020004" pitchFamily="2" charset="0"/>
              </a:rPr>
              <a:t> and Rhizomic</a:t>
            </a:r>
          </a:p>
          <a:p>
            <a:endParaRPr lang="en-GB" dirty="0">
              <a:effectLst/>
              <a:latin typeface="Helvetica Neue" panose="02000503000000020004" pitchFamily="2" charset="0"/>
            </a:endParaRPr>
          </a:p>
          <a:p>
            <a:pPr>
              <a:buFont typeface="Arial" panose="020B0604020202020204" pitchFamily="34" charset="0"/>
              <a:buChar char="•"/>
            </a:pPr>
            <a:r>
              <a:rPr lang="en-GB" dirty="0">
                <a:effectLst/>
                <a:latin typeface="Helvetica Neue" panose="02000503000000020004" pitchFamily="2" charset="0"/>
              </a:rPr>
              <a:t>"arborescent thought" and "rhizomatic thought" as two contrasting modes of thinking and ways in which knowledge, systems, and structures can be organized.</a:t>
            </a:r>
          </a:p>
          <a:p>
            <a:pPr>
              <a:buFont typeface="Arial" panose="020B0604020202020204" pitchFamily="34" charset="0"/>
              <a:buChar char="•"/>
            </a:pPr>
            <a:r>
              <a:rPr lang="en-GB" dirty="0">
                <a:effectLst/>
                <a:latin typeface="Helvetica Neue" panose="02000503000000020004" pitchFamily="2" charset="0"/>
              </a:rPr>
              <a:t>Arborescent thought refers to a hierarchical, tree-like mode of thinking. </a:t>
            </a:r>
          </a:p>
          <a:p>
            <a:pPr>
              <a:buFont typeface="Arial" panose="020B0604020202020204" pitchFamily="34" charset="0"/>
              <a:buChar char="•"/>
            </a:pPr>
            <a:r>
              <a:rPr lang="en-GB" dirty="0">
                <a:effectLst/>
                <a:latin typeface="Helvetica Neue" panose="02000503000000020004" pitchFamily="2" charset="0"/>
              </a:rPr>
              <a:t>It is characterized by a central point or origin, fixed hierarchies, linear causality, and binary oppositions. </a:t>
            </a:r>
          </a:p>
          <a:p>
            <a:pPr>
              <a:buFont typeface="Arial" panose="020B0604020202020204" pitchFamily="34" charset="0"/>
              <a:buChar char="•"/>
            </a:pPr>
            <a:r>
              <a:rPr lang="en-GB" dirty="0">
                <a:effectLst/>
                <a:latin typeface="Helvetica Neue" panose="02000503000000020004" pitchFamily="2" charset="0"/>
              </a:rPr>
              <a:t>Arborescent thought seeks to establish clear and stable structures, categorizations, and boundaries. </a:t>
            </a:r>
          </a:p>
          <a:p>
            <a:pPr>
              <a:buFont typeface="Arial" panose="020B0604020202020204" pitchFamily="34" charset="0"/>
              <a:buChar char="•"/>
            </a:pPr>
            <a:r>
              <a:rPr lang="en-GB" dirty="0">
                <a:effectLst/>
                <a:latin typeface="Helvetica Neue" panose="02000503000000020004" pitchFamily="2" charset="0"/>
              </a:rPr>
              <a:t>It aims for organization, stability, and control. </a:t>
            </a:r>
          </a:p>
          <a:p>
            <a:pPr>
              <a:buFont typeface="Arial" panose="020B0604020202020204" pitchFamily="34" charset="0"/>
              <a:buChar char="•"/>
            </a:pPr>
            <a:r>
              <a:rPr lang="en-GB" dirty="0">
                <a:effectLst/>
                <a:latin typeface="Helvetica Neue" panose="02000503000000020004" pitchFamily="2" charset="0"/>
              </a:rPr>
              <a:t>this mode of thinking can be seen in various domains, such as traditional Western philosophy, scientific disciplines, and bureaucratic institutions.</a:t>
            </a:r>
          </a:p>
          <a:p>
            <a:br>
              <a:rPr lang="en-GB" dirty="0">
                <a:effectLst/>
                <a:latin typeface="Helvetica Neue" panose="02000503000000020004" pitchFamily="2" charset="0"/>
              </a:rPr>
            </a:br>
            <a:endParaRPr lang="en-GB" dirty="0">
              <a:effectLst/>
              <a:latin typeface="Helvetica Neue" panose="02000503000000020004" pitchFamily="2" charset="0"/>
            </a:endParaRPr>
          </a:p>
          <a:p>
            <a:r>
              <a:rPr lang="en-GB" dirty="0">
                <a:effectLst/>
                <a:latin typeface="Helvetica Neue" panose="02000503000000020004" pitchFamily="2" charset="0"/>
              </a:rPr>
              <a:t>Rhizomatic thought, on the other hand, proposes a non-hierarchical, interconnected, and nomadic mode of thinking. </a:t>
            </a:r>
          </a:p>
          <a:p>
            <a:endParaRPr lang="en-GB" dirty="0">
              <a:effectLst/>
              <a:latin typeface="Helvetica Neue" panose="02000503000000020004" pitchFamily="2" charset="0"/>
            </a:endParaRPr>
          </a:p>
          <a:p>
            <a:pPr>
              <a:buFont typeface="Arial" panose="020B0604020202020204" pitchFamily="34" charset="0"/>
              <a:buChar char="•"/>
            </a:pPr>
            <a:r>
              <a:rPr lang="en-GB" dirty="0">
                <a:effectLst/>
                <a:latin typeface="Helvetica Neue" panose="02000503000000020004" pitchFamily="2" charset="0"/>
              </a:rPr>
              <a:t>It takes inspiration from the rhizome, an underground plant structure that spreads horizontally, without a central root. </a:t>
            </a:r>
          </a:p>
          <a:p>
            <a:pPr>
              <a:buFont typeface="Arial" panose="020B0604020202020204" pitchFamily="34" charset="0"/>
              <a:buChar char="•"/>
            </a:pPr>
            <a:r>
              <a:rPr lang="en-GB" dirty="0">
                <a:effectLst/>
                <a:latin typeface="Helvetica Neue" panose="02000503000000020004" pitchFamily="2" charset="0"/>
              </a:rPr>
              <a:t>Rhizomatic thought is characterized by multiplicity, non-linearity, connectivity, and a network-like structure. </a:t>
            </a:r>
          </a:p>
          <a:p>
            <a:pPr>
              <a:buFont typeface="Arial" panose="020B0604020202020204" pitchFamily="34" charset="0"/>
              <a:buChar char="•"/>
            </a:pPr>
            <a:r>
              <a:rPr lang="en-GB" dirty="0">
                <a:effectLst/>
                <a:latin typeface="Helvetica Neue" panose="02000503000000020004" pitchFamily="2" charset="0"/>
              </a:rPr>
              <a:t>It emphasizes the fluidity of connections, the interplay between different elements, and the emergence of unexpected connections and possibilities. </a:t>
            </a:r>
          </a:p>
          <a:p>
            <a:pPr>
              <a:buFont typeface="Arial" panose="020B0604020202020204" pitchFamily="34" charset="0"/>
              <a:buChar char="•"/>
            </a:pPr>
            <a:r>
              <a:rPr lang="en-GB" dirty="0">
                <a:effectLst/>
                <a:latin typeface="Helvetica Neue" panose="02000503000000020004" pitchFamily="2" charset="0"/>
              </a:rPr>
              <a:t>Rhizomatic thought rejects fixed categories and embraces a more flexible and open-ended approach to knowledge and systems.</a:t>
            </a:r>
          </a:p>
          <a:p>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13</a:t>
            </a:fld>
            <a:endParaRPr lang="en-US"/>
          </a:p>
        </p:txBody>
      </p:sp>
    </p:spTree>
    <p:extLst>
      <p:ext uri="{BB962C8B-B14F-4D97-AF65-F5344CB8AC3E}">
        <p14:creationId xmlns:p14="http://schemas.microsoft.com/office/powerpoint/2010/main" val="976089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14</a:t>
            </a:fld>
            <a:endParaRPr lang="en-US"/>
          </a:p>
        </p:txBody>
      </p:sp>
    </p:spTree>
    <p:extLst>
      <p:ext uri="{BB962C8B-B14F-4D97-AF65-F5344CB8AC3E}">
        <p14:creationId xmlns:p14="http://schemas.microsoft.com/office/powerpoint/2010/main" val="229887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5E775F-0574-B046-B681-A1C7BC727935}" type="slidenum">
              <a:rPr lang="en-US" smtClean="0"/>
              <a:t>15</a:t>
            </a:fld>
            <a:endParaRPr lang="en-US"/>
          </a:p>
        </p:txBody>
      </p:sp>
    </p:spTree>
    <p:extLst>
      <p:ext uri="{BB962C8B-B14F-4D97-AF65-F5344CB8AC3E}">
        <p14:creationId xmlns:p14="http://schemas.microsoft.com/office/powerpoint/2010/main" val="1049932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4D5156"/>
                </a:solidFill>
                <a:effectLst/>
                <a:latin typeface="arial" panose="020B0604020202020204" pitchFamily="34" charset="0"/>
              </a:rPr>
              <a:t>Ibn </a:t>
            </a:r>
            <a:r>
              <a:rPr lang="en-GB" b="0" i="0" dirty="0" err="1">
                <a:solidFill>
                  <a:srgbClr val="4D5156"/>
                </a:solidFill>
                <a:effectLst/>
                <a:latin typeface="arial" panose="020B0604020202020204" pitchFamily="34" charset="0"/>
              </a:rPr>
              <a:t>Sina</a:t>
            </a:r>
            <a:r>
              <a:rPr lang="en-GB" b="0" i="0" dirty="0">
                <a:solidFill>
                  <a:srgbClr val="4D5156"/>
                </a:solidFill>
                <a:effectLst/>
                <a:latin typeface="arial" panose="020B0604020202020204" pitchFamily="34" charset="0"/>
              </a:rPr>
              <a:t>,(980)  commonly known in the West as Avicenna, was a polymath who is regarded as one of the most significant physicians, astronomers, philosophers, and writers of the Islamic Golden Age, and the father of early modern medicine.</a:t>
            </a:r>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17</a:t>
            </a:fld>
            <a:endParaRPr lang="en-US"/>
          </a:p>
        </p:txBody>
      </p:sp>
    </p:spTree>
    <p:extLst>
      <p:ext uri="{BB962C8B-B14F-4D97-AF65-F5344CB8AC3E}">
        <p14:creationId xmlns:p14="http://schemas.microsoft.com/office/powerpoint/2010/main" val="434538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19</a:t>
            </a:fld>
            <a:endParaRPr lang="en-US"/>
          </a:p>
        </p:txBody>
      </p:sp>
    </p:spTree>
    <p:extLst>
      <p:ext uri="{BB962C8B-B14F-4D97-AF65-F5344CB8AC3E}">
        <p14:creationId xmlns:p14="http://schemas.microsoft.com/office/powerpoint/2010/main" val="3022977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5E775F-0574-B046-B681-A1C7BC727935}" type="slidenum">
              <a:rPr lang="en-US" smtClean="0"/>
              <a:t>20</a:t>
            </a:fld>
            <a:endParaRPr lang="en-US"/>
          </a:p>
        </p:txBody>
      </p:sp>
    </p:spTree>
    <p:extLst>
      <p:ext uri="{BB962C8B-B14F-4D97-AF65-F5344CB8AC3E}">
        <p14:creationId xmlns:p14="http://schemas.microsoft.com/office/powerpoint/2010/main" val="6022827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B7F392-EAE5-8844-9A5C-2791DFD38288}" type="slidenum">
              <a:rPr lang="en-US" smtClean="0"/>
              <a:t>21</a:t>
            </a:fld>
            <a:endParaRPr lang="en-US"/>
          </a:p>
        </p:txBody>
      </p:sp>
    </p:spTree>
    <p:extLst>
      <p:ext uri="{BB962C8B-B14F-4D97-AF65-F5344CB8AC3E}">
        <p14:creationId xmlns:p14="http://schemas.microsoft.com/office/powerpoint/2010/main" val="225873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2</a:t>
            </a:fld>
            <a:endParaRPr lang="en-US"/>
          </a:p>
        </p:txBody>
      </p:sp>
    </p:spTree>
    <p:extLst>
      <p:ext uri="{BB962C8B-B14F-4D97-AF65-F5344CB8AC3E}">
        <p14:creationId xmlns:p14="http://schemas.microsoft.com/office/powerpoint/2010/main" val="3760558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3</a:t>
            </a:fld>
            <a:endParaRPr lang="en-US"/>
          </a:p>
        </p:txBody>
      </p:sp>
    </p:spTree>
    <p:extLst>
      <p:ext uri="{BB962C8B-B14F-4D97-AF65-F5344CB8AC3E}">
        <p14:creationId xmlns:p14="http://schemas.microsoft.com/office/powerpoint/2010/main" val="1683942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50330B-CEF7-B141-9646-D5DFD1390D7D}" type="slidenum">
              <a:rPr lang="en-US" smtClean="0"/>
              <a:t>4</a:t>
            </a:fld>
            <a:endParaRPr lang="en-US"/>
          </a:p>
        </p:txBody>
      </p:sp>
    </p:spTree>
    <p:extLst>
      <p:ext uri="{BB962C8B-B14F-4D97-AF65-F5344CB8AC3E}">
        <p14:creationId xmlns:p14="http://schemas.microsoft.com/office/powerpoint/2010/main" val="875646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5</a:t>
            </a:fld>
            <a:endParaRPr lang="en-US"/>
          </a:p>
        </p:txBody>
      </p:sp>
    </p:spTree>
    <p:extLst>
      <p:ext uri="{BB962C8B-B14F-4D97-AF65-F5344CB8AC3E}">
        <p14:creationId xmlns:p14="http://schemas.microsoft.com/office/powerpoint/2010/main" val="2659256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01B5E8-8732-E640-ACB4-186D2DC0B7C4}" type="slidenum">
              <a:rPr lang="en-US" smtClean="0"/>
              <a:t>6</a:t>
            </a:fld>
            <a:endParaRPr lang="en-US"/>
          </a:p>
        </p:txBody>
      </p:sp>
    </p:spTree>
    <p:extLst>
      <p:ext uri="{BB962C8B-B14F-4D97-AF65-F5344CB8AC3E}">
        <p14:creationId xmlns:p14="http://schemas.microsoft.com/office/powerpoint/2010/main" val="3028770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50330B-CEF7-B141-9646-D5DFD1390D7D}" type="slidenum">
              <a:rPr lang="en-US" smtClean="0"/>
              <a:t>8</a:t>
            </a:fld>
            <a:endParaRPr lang="en-US"/>
          </a:p>
        </p:txBody>
      </p:sp>
    </p:spTree>
    <p:extLst>
      <p:ext uri="{BB962C8B-B14F-4D97-AF65-F5344CB8AC3E}">
        <p14:creationId xmlns:p14="http://schemas.microsoft.com/office/powerpoint/2010/main" val="3181127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50330B-CEF7-B141-9646-D5DFD1390D7D}" type="slidenum">
              <a:rPr lang="en-US" smtClean="0"/>
              <a:t>9</a:t>
            </a:fld>
            <a:endParaRPr lang="en-US"/>
          </a:p>
        </p:txBody>
      </p:sp>
    </p:spTree>
    <p:extLst>
      <p:ext uri="{BB962C8B-B14F-4D97-AF65-F5344CB8AC3E}">
        <p14:creationId xmlns:p14="http://schemas.microsoft.com/office/powerpoint/2010/main" val="719642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50330B-CEF7-B141-9646-D5DFD1390D7D}" type="slidenum">
              <a:rPr lang="en-US" smtClean="0"/>
              <a:t>11</a:t>
            </a:fld>
            <a:endParaRPr lang="en-US"/>
          </a:p>
        </p:txBody>
      </p:sp>
    </p:spTree>
    <p:extLst>
      <p:ext uri="{BB962C8B-B14F-4D97-AF65-F5344CB8AC3E}">
        <p14:creationId xmlns:p14="http://schemas.microsoft.com/office/powerpoint/2010/main" val="3564349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AFB37-FC0A-3F2A-C965-BDEE0F0331E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A37F8A8-0CE1-495D-BD2D-AD786656E3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AE00C51-BDE9-1C71-4144-597782383342}"/>
              </a:ext>
            </a:extLst>
          </p:cNvPr>
          <p:cNvSpPr>
            <a:spLocks noGrp="1"/>
          </p:cNvSpPr>
          <p:nvPr>
            <p:ph type="dt" sz="half" idx="10"/>
          </p:nvPr>
        </p:nvSpPr>
        <p:spPr/>
        <p:txBody>
          <a:bodyPr/>
          <a:lstStyle/>
          <a:p>
            <a:fld id="{C1B86755-EE3D-6C4E-BAAA-7D1C20D2D7A9}" type="datetime1">
              <a:rPr lang="en-GB" smtClean="0"/>
              <a:t>30/06/2023</a:t>
            </a:fld>
            <a:endParaRPr lang="en-US"/>
          </a:p>
        </p:txBody>
      </p:sp>
      <p:sp>
        <p:nvSpPr>
          <p:cNvPr id="5" name="Footer Placeholder 4">
            <a:extLst>
              <a:ext uri="{FF2B5EF4-FFF2-40B4-BE49-F238E27FC236}">
                <a16:creationId xmlns:a16="http://schemas.microsoft.com/office/drawing/2014/main" id="{675A254E-3C5D-2E8B-AB73-941FAE50E1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AF79D5-7EC1-F6AD-86EF-BCCA307B521B}"/>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247077102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8F855-AD4A-9BE4-AE36-3212F889F4D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F18D5E8-D1BF-86CE-3051-037FB8B39E2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2083867-E6ED-3D24-769D-EB35E1F1E12D}"/>
              </a:ext>
            </a:extLst>
          </p:cNvPr>
          <p:cNvSpPr>
            <a:spLocks noGrp="1"/>
          </p:cNvSpPr>
          <p:nvPr>
            <p:ph type="dt" sz="half" idx="10"/>
          </p:nvPr>
        </p:nvSpPr>
        <p:spPr/>
        <p:txBody>
          <a:bodyPr/>
          <a:lstStyle/>
          <a:p>
            <a:fld id="{88915DE8-B7E7-3340-A3D1-DA40EA89A0EE}" type="datetime1">
              <a:rPr lang="en-GB" smtClean="0"/>
              <a:t>30/06/2023</a:t>
            </a:fld>
            <a:endParaRPr lang="en-US"/>
          </a:p>
        </p:txBody>
      </p:sp>
      <p:sp>
        <p:nvSpPr>
          <p:cNvPr id="5" name="Footer Placeholder 4">
            <a:extLst>
              <a:ext uri="{FF2B5EF4-FFF2-40B4-BE49-F238E27FC236}">
                <a16:creationId xmlns:a16="http://schemas.microsoft.com/office/drawing/2014/main" id="{C95AF94D-E5C5-9DD5-9FB2-0CA8A0FAB3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D90498-D8DF-7722-2760-52E81C799FCF}"/>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35814920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FF02E0-6521-2046-04A0-7E0AF2B2F84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EB96E62-0586-1A05-9B77-950A57D5099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2FBD8FD-F2B0-0307-01A3-03EFBBDCF455}"/>
              </a:ext>
            </a:extLst>
          </p:cNvPr>
          <p:cNvSpPr>
            <a:spLocks noGrp="1"/>
          </p:cNvSpPr>
          <p:nvPr>
            <p:ph type="dt" sz="half" idx="10"/>
          </p:nvPr>
        </p:nvSpPr>
        <p:spPr/>
        <p:txBody>
          <a:bodyPr/>
          <a:lstStyle/>
          <a:p>
            <a:fld id="{4BA2D698-C832-B043-AFAF-3E955C564D4B}" type="datetime1">
              <a:rPr lang="en-GB" smtClean="0"/>
              <a:t>30/06/2023</a:t>
            </a:fld>
            <a:endParaRPr lang="en-US"/>
          </a:p>
        </p:txBody>
      </p:sp>
      <p:sp>
        <p:nvSpPr>
          <p:cNvPr id="5" name="Footer Placeholder 4">
            <a:extLst>
              <a:ext uri="{FF2B5EF4-FFF2-40B4-BE49-F238E27FC236}">
                <a16:creationId xmlns:a16="http://schemas.microsoft.com/office/drawing/2014/main" id="{37E3DFEF-15DC-AF97-34E5-2C103693A4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D15E2-0DBA-9F71-8CDA-7EE3A2E081B3}"/>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241664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A41C5-B8F8-D16E-E5BE-ED9DB2C9851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F3C9BAC-CAE8-6F24-E7E5-B5851BD56DF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6C5166-A2DC-FD49-C20F-7A4F11D6579F}"/>
              </a:ext>
            </a:extLst>
          </p:cNvPr>
          <p:cNvSpPr>
            <a:spLocks noGrp="1"/>
          </p:cNvSpPr>
          <p:nvPr>
            <p:ph type="dt" sz="half" idx="10"/>
          </p:nvPr>
        </p:nvSpPr>
        <p:spPr/>
        <p:txBody>
          <a:bodyPr/>
          <a:lstStyle/>
          <a:p>
            <a:fld id="{408D5949-7A4C-3544-AC5E-EC05507525C6}" type="datetime1">
              <a:rPr lang="en-GB" smtClean="0"/>
              <a:t>30/06/2023</a:t>
            </a:fld>
            <a:endParaRPr lang="en-US"/>
          </a:p>
        </p:txBody>
      </p:sp>
      <p:sp>
        <p:nvSpPr>
          <p:cNvPr id="5" name="Footer Placeholder 4">
            <a:extLst>
              <a:ext uri="{FF2B5EF4-FFF2-40B4-BE49-F238E27FC236}">
                <a16:creationId xmlns:a16="http://schemas.microsoft.com/office/drawing/2014/main" id="{84A67ADA-27C6-A556-6624-27369063A1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B78AC3-6959-05A7-C883-A54D02D58055}"/>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5271993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5BB52-177F-33C0-9E6E-15A51D9369D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6EC71DE-C612-C7CC-0731-E42654A152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FFF66D0-1817-52F1-1987-C6FC2FF73512}"/>
              </a:ext>
            </a:extLst>
          </p:cNvPr>
          <p:cNvSpPr>
            <a:spLocks noGrp="1"/>
          </p:cNvSpPr>
          <p:nvPr>
            <p:ph type="dt" sz="half" idx="10"/>
          </p:nvPr>
        </p:nvSpPr>
        <p:spPr/>
        <p:txBody>
          <a:bodyPr/>
          <a:lstStyle/>
          <a:p>
            <a:fld id="{D4541503-C1ED-DF48-AD43-9221E5626515}" type="datetime1">
              <a:rPr lang="en-GB" smtClean="0"/>
              <a:t>30/06/2023</a:t>
            </a:fld>
            <a:endParaRPr lang="en-US"/>
          </a:p>
        </p:txBody>
      </p:sp>
      <p:sp>
        <p:nvSpPr>
          <p:cNvPr id="5" name="Footer Placeholder 4">
            <a:extLst>
              <a:ext uri="{FF2B5EF4-FFF2-40B4-BE49-F238E27FC236}">
                <a16:creationId xmlns:a16="http://schemas.microsoft.com/office/drawing/2014/main" id="{79091839-AABC-B5EC-0536-214A7E9169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01D9C7-C758-CA6B-BA82-DDCC57834B08}"/>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21053904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E7ED9-1C99-4DDC-7181-8BBD142FD75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23B6622-5D40-66DC-374D-9865CF66297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BCA16D1-866E-3F2A-B73D-DBAE116C01D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FE41041-1B1D-9EB6-63F6-593935162929}"/>
              </a:ext>
            </a:extLst>
          </p:cNvPr>
          <p:cNvSpPr>
            <a:spLocks noGrp="1"/>
          </p:cNvSpPr>
          <p:nvPr>
            <p:ph type="dt" sz="half" idx="10"/>
          </p:nvPr>
        </p:nvSpPr>
        <p:spPr/>
        <p:txBody>
          <a:bodyPr/>
          <a:lstStyle/>
          <a:p>
            <a:fld id="{1FF76177-B6ED-B044-80AC-90E683C07C57}" type="datetime1">
              <a:rPr lang="en-GB" smtClean="0"/>
              <a:t>30/06/2023</a:t>
            </a:fld>
            <a:endParaRPr lang="en-US"/>
          </a:p>
        </p:txBody>
      </p:sp>
      <p:sp>
        <p:nvSpPr>
          <p:cNvPr id="6" name="Footer Placeholder 5">
            <a:extLst>
              <a:ext uri="{FF2B5EF4-FFF2-40B4-BE49-F238E27FC236}">
                <a16:creationId xmlns:a16="http://schemas.microsoft.com/office/drawing/2014/main" id="{27F9A511-1FC6-8D4B-E421-86618BCEA5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A56E6F-2B02-A21F-D311-D384DF188A39}"/>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27001583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0E475-8369-5D39-BFDF-E8AB0B1F0B8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3B37B5F-4E63-A8FC-37FE-711E056695B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566174A-4676-29D0-B95D-85B03A2DB12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7736F85-E5FC-584E-4165-5E109A2823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F7B4CD4-795A-706A-F6A3-9513CCD5BC7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32468D6-F8B2-A1C1-09CE-87DD79C4503C}"/>
              </a:ext>
            </a:extLst>
          </p:cNvPr>
          <p:cNvSpPr>
            <a:spLocks noGrp="1"/>
          </p:cNvSpPr>
          <p:nvPr>
            <p:ph type="dt" sz="half" idx="10"/>
          </p:nvPr>
        </p:nvSpPr>
        <p:spPr/>
        <p:txBody>
          <a:bodyPr/>
          <a:lstStyle/>
          <a:p>
            <a:fld id="{3A759582-12EA-8F49-8CC0-7341760EC747}" type="datetime1">
              <a:rPr lang="en-GB" smtClean="0"/>
              <a:t>30/06/2023</a:t>
            </a:fld>
            <a:endParaRPr lang="en-US"/>
          </a:p>
        </p:txBody>
      </p:sp>
      <p:sp>
        <p:nvSpPr>
          <p:cNvPr id="8" name="Footer Placeholder 7">
            <a:extLst>
              <a:ext uri="{FF2B5EF4-FFF2-40B4-BE49-F238E27FC236}">
                <a16:creationId xmlns:a16="http://schemas.microsoft.com/office/drawing/2014/main" id="{2EBD7733-E012-2076-9684-8C71257DDB9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89AAD7D-F056-4CA4-BDCB-102BBD07CDEF}"/>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31019120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E1429-1398-1593-3BB8-6B85BBA98ED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48E6507-C48B-D781-9BB2-1117BD05F838}"/>
              </a:ext>
            </a:extLst>
          </p:cNvPr>
          <p:cNvSpPr>
            <a:spLocks noGrp="1"/>
          </p:cNvSpPr>
          <p:nvPr>
            <p:ph type="dt" sz="half" idx="10"/>
          </p:nvPr>
        </p:nvSpPr>
        <p:spPr/>
        <p:txBody>
          <a:bodyPr/>
          <a:lstStyle/>
          <a:p>
            <a:fld id="{C935019B-5533-5F40-AD6A-334B7B690DBE}" type="datetime1">
              <a:rPr lang="en-GB" smtClean="0"/>
              <a:t>30/06/2023</a:t>
            </a:fld>
            <a:endParaRPr lang="en-US"/>
          </a:p>
        </p:txBody>
      </p:sp>
      <p:sp>
        <p:nvSpPr>
          <p:cNvPr id="4" name="Footer Placeholder 3">
            <a:extLst>
              <a:ext uri="{FF2B5EF4-FFF2-40B4-BE49-F238E27FC236}">
                <a16:creationId xmlns:a16="http://schemas.microsoft.com/office/drawing/2014/main" id="{E8A0DB6A-9797-DD42-44ED-935ADBFA15F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A13767-7613-A511-63D7-5434665DD841}"/>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22813506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782512-C26F-3424-FE2A-F7EDBCA033CF}"/>
              </a:ext>
            </a:extLst>
          </p:cNvPr>
          <p:cNvSpPr>
            <a:spLocks noGrp="1"/>
          </p:cNvSpPr>
          <p:nvPr>
            <p:ph type="dt" sz="half" idx="10"/>
          </p:nvPr>
        </p:nvSpPr>
        <p:spPr/>
        <p:txBody>
          <a:bodyPr/>
          <a:lstStyle/>
          <a:p>
            <a:fld id="{160D8357-99C9-5E4A-89DE-80A3D2CAFE76}" type="datetime1">
              <a:rPr lang="en-GB" smtClean="0"/>
              <a:t>30/06/2023</a:t>
            </a:fld>
            <a:endParaRPr lang="en-US"/>
          </a:p>
        </p:txBody>
      </p:sp>
      <p:sp>
        <p:nvSpPr>
          <p:cNvPr id="3" name="Footer Placeholder 2">
            <a:extLst>
              <a:ext uri="{FF2B5EF4-FFF2-40B4-BE49-F238E27FC236}">
                <a16:creationId xmlns:a16="http://schemas.microsoft.com/office/drawing/2014/main" id="{F9052FC3-5369-8B88-5AD7-2A898EB7C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79A4BF7-6BE5-FE98-2505-007CC252DB1F}"/>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28370652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0C01C-4D57-BCFE-424F-251C3A2412F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5C13207-D74B-C1F8-8E9E-380AEACFEB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289FCE0-6DF3-D1D5-71A5-1A2EC31F87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895C247-1261-43C3-BF01-CB4370FC94E2}"/>
              </a:ext>
            </a:extLst>
          </p:cNvPr>
          <p:cNvSpPr>
            <a:spLocks noGrp="1"/>
          </p:cNvSpPr>
          <p:nvPr>
            <p:ph type="dt" sz="half" idx="10"/>
          </p:nvPr>
        </p:nvSpPr>
        <p:spPr/>
        <p:txBody>
          <a:bodyPr/>
          <a:lstStyle/>
          <a:p>
            <a:fld id="{153D8937-6108-604E-90E4-A6882EC0578C}" type="datetime1">
              <a:rPr lang="en-GB" smtClean="0"/>
              <a:t>30/06/2023</a:t>
            </a:fld>
            <a:endParaRPr lang="en-US"/>
          </a:p>
        </p:txBody>
      </p:sp>
      <p:sp>
        <p:nvSpPr>
          <p:cNvPr id="6" name="Footer Placeholder 5">
            <a:extLst>
              <a:ext uri="{FF2B5EF4-FFF2-40B4-BE49-F238E27FC236}">
                <a16:creationId xmlns:a16="http://schemas.microsoft.com/office/drawing/2014/main" id="{6343CEAF-4DE4-1C96-F2B1-E73E6DA010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1BF626-9463-F670-1745-C71BB5FF2BE9}"/>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27308475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C0F80-0996-5C60-0AB1-0055DAD7A80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71C23E4-3E8E-F729-1A4A-3EF2670AE7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6313E1-6C1E-0E17-9294-C8F3E397EA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3B73B1D-0F79-A6AC-172E-8E3A5CF25E8E}"/>
              </a:ext>
            </a:extLst>
          </p:cNvPr>
          <p:cNvSpPr>
            <a:spLocks noGrp="1"/>
          </p:cNvSpPr>
          <p:nvPr>
            <p:ph type="dt" sz="half" idx="10"/>
          </p:nvPr>
        </p:nvSpPr>
        <p:spPr/>
        <p:txBody>
          <a:bodyPr/>
          <a:lstStyle/>
          <a:p>
            <a:fld id="{B6B6CCFD-A5FF-EC48-AEEF-34A3A64A87E2}" type="datetime1">
              <a:rPr lang="en-GB" smtClean="0"/>
              <a:t>30/06/2023</a:t>
            </a:fld>
            <a:endParaRPr lang="en-US"/>
          </a:p>
        </p:txBody>
      </p:sp>
      <p:sp>
        <p:nvSpPr>
          <p:cNvPr id="6" name="Footer Placeholder 5">
            <a:extLst>
              <a:ext uri="{FF2B5EF4-FFF2-40B4-BE49-F238E27FC236}">
                <a16:creationId xmlns:a16="http://schemas.microsoft.com/office/drawing/2014/main" id="{911E6512-96AA-D2E7-9293-9583AD7D37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69FAA4-C98A-E3F8-8149-A4EFE324DB64}"/>
              </a:ext>
            </a:extLst>
          </p:cNvPr>
          <p:cNvSpPr>
            <a:spLocks noGrp="1"/>
          </p:cNvSpPr>
          <p:nvPr>
            <p:ph type="sldNum" sz="quarter" idx="12"/>
          </p:nvPr>
        </p:nvSpPr>
        <p:spPr/>
        <p:txBody>
          <a:bodyPr/>
          <a:lstStyle/>
          <a:p>
            <a:fld id="{A80913A5-17D7-884E-B889-609C742BE218}" type="slidenum">
              <a:rPr lang="en-US" smtClean="0"/>
              <a:t>‹#›</a:t>
            </a:fld>
            <a:endParaRPr lang="en-US"/>
          </a:p>
        </p:txBody>
      </p:sp>
    </p:spTree>
    <p:extLst>
      <p:ext uri="{BB962C8B-B14F-4D97-AF65-F5344CB8AC3E}">
        <p14:creationId xmlns:p14="http://schemas.microsoft.com/office/powerpoint/2010/main" val="12316577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BB2FE7-807A-4395-8247-CE180DF710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3A1DF5B-6331-BA51-54D9-4FB2F803D3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B542EA-1E32-274F-FFF9-6541C6F8E3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917D5-8921-0F4F-9EC5-6D2FFB038D35}" type="datetime1">
              <a:rPr lang="en-GB" smtClean="0"/>
              <a:t>30/06/2023</a:t>
            </a:fld>
            <a:endParaRPr lang="en-US"/>
          </a:p>
        </p:txBody>
      </p:sp>
      <p:sp>
        <p:nvSpPr>
          <p:cNvPr id="5" name="Footer Placeholder 4">
            <a:extLst>
              <a:ext uri="{FF2B5EF4-FFF2-40B4-BE49-F238E27FC236}">
                <a16:creationId xmlns:a16="http://schemas.microsoft.com/office/drawing/2014/main" id="{A1315ECC-72E2-1613-E005-A7B262F488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3D9CBCA-A015-236A-6963-A889BEEF1B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0913A5-17D7-884E-B889-609C742BE218}" type="slidenum">
              <a:rPr lang="en-US" smtClean="0"/>
              <a:t>‹#›</a:t>
            </a:fld>
            <a:endParaRPr lang="en-US"/>
          </a:p>
        </p:txBody>
      </p:sp>
    </p:spTree>
    <p:extLst>
      <p:ext uri="{BB962C8B-B14F-4D97-AF65-F5344CB8AC3E}">
        <p14:creationId xmlns:p14="http://schemas.microsoft.com/office/powerpoint/2010/main" val="36057124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gurnam.singh.1@warwick.ac.uk"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www.palinstravels.co.uk/static-51?topic=1752&amp;forum=12"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hyperlink" Target="https://unescochair-cbrsr.org/pdf/resource/Epistemologies_of_the_South.pdf"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0A597D97-203B-498B-95D3-E90DC961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The ultimate experience: Scuba diving in Bali - Activities - The Jakarta  Post">
            <a:extLst>
              <a:ext uri="{FF2B5EF4-FFF2-40B4-BE49-F238E27FC236}">
                <a16:creationId xmlns:a16="http://schemas.microsoft.com/office/drawing/2014/main" id="{66A5A50A-B866-45C2-2978-49269A80F9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709" t="36280" r="10375"/>
          <a:stretch/>
        </p:blipFill>
        <p:spPr bwMode="auto">
          <a:xfrm>
            <a:off x="-757647" y="0"/>
            <a:ext cx="1283753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Warwick students angry at 'aubergine' university logo | Students | The  Guardian">
            <a:extLst>
              <a:ext uri="{FF2B5EF4-FFF2-40B4-BE49-F238E27FC236}">
                <a16:creationId xmlns:a16="http://schemas.microsoft.com/office/drawing/2014/main" id="{67A47CF4-F51A-6D78-BC1C-63C69CF9D4A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371" r="2" b="2"/>
          <a:stretch/>
        </p:blipFill>
        <p:spPr bwMode="auto">
          <a:xfrm>
            <a:off x="112114" y="0"/>
            <a:ext cx="2584553" cy="1157287"/>
          </a:xfrm>
          <a:prstGeom prst="rect">
            <a:avLst/>
          </a:prstGeom>
          <a:noFill/>
          <a:extLst>
            <a:ext uri="{909E8E84-426E-40DD-AFC4-6F175D3DCCD1}">
              <a14:hiddenFill xmlns:a14="http://schemas.microsoft.com/office/drawing/2010/main">
                <a:solidFill>
                  <a:srgbClr val="FFFFFF"/>
                </a:solidFill>
              </a14:hiddenFill>
            </a:ext>
          </a:extLst>
        </p:spPr>
      </p:pic>
      <p:sp useBgFill="1">
        <p:nvSpPr>
          <p:cNvPr id="1035" name="Freeform: Shape 1034">
            <a:extLst>
              <a:ext uri="{FF2B5EF4-FFF2-40B4-BE49-F238E27FC236}">
                <a16:creationId xmlns:a16="http://schemas.microsoft.com/office/drawing/2014/main" id="{6A6EF10E-DF41-4BD3-8EB4-6F646531DC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4272" cy="6858000"/>
          </a:xfrm>
          <a:custGeom>
            <a:avLst/>
            <a:gdLst>
              <a:gd name="connsiteX0" fmla="*/ 0 w 6244272"/>
              <a:gd name="connsiteY0" fmla="*/ 0 h 6858000"/>
              <a:gd name="connsiteX1" fmla="*/ 732568 w 6244272"/>
              <a:gd name="connsiteY1" fmla="*/ 0 h 6858000"/>
              <a:gd name="connsiteX2" fmla="*/ 947849 w 6244272"/>
              <a:gd name="connsiteY2" fmla="*/ 0 h 6858000"/>
              <a:gd name="connsiteX3" fmla="*/ 1823619 w 6244272"/>
              <a:gd name="connsiteY3" fmla="*/ 0 h 6858000"/>
              <a:gd name="connsiteX4" fmla="*/ 5235673 w 6244272"/>
              <a:gd name="connsiteY4" fmla="*/ 0 h 6858000"/>
              <a:gd name="connsiteX5" fmla="*/ 4933297 w 6244272"/>
              <a:gd name="connsiteY5" fmla="*/ 110269 h 6858000"/>
              <a:gd name="connsiteX6" fmla="*/ 4976910 w 6244272"/>
              <a:gd name="connsiteY6" fmla="*/ 135168 h 6858000"/>
              <a:gd name="connsiteX7" fmla="*/ 5238580 w 6244272"/>
              <a:gd name="connsiteY7" fmla="*/ 71141 h 6858000"/>
              <a:gd name="connsiteX8" fmla="*/ 5290914 w 6244272"/>
              <a:gd name="connsiteY8" fmla="*/ 88927 h 6858000"/>
              <a:gd name="connsiteX9" fmla="*/ 5264747 w 6244272"/>
              <a:gd name="connsiteY9" fmla="*/ 163625 h 6858000"/>
              <a:gd name="connsiteX10" fmla="*/ 5151357 w 6244272"/>
              <a:gd name="connsiteY10" fmla="*/ 192082 h 6858000"/>
              <a:gd name="connsiteX11" fmla="*/ 4974002 w 6244272"/>
              <a:gd name="connsiteY11" fmla="*/ 373491 h 6858000"/>
              <a:gd name="connsiteX12" fmla="*/ 5241488 w 6244272"/>
              <a:gd name="connsiteY12" fmla="*/ 352148 h 6858000"/>
              <a:gd name="connsiteX13" fmla="*/ 5288007 w 6244272"/>
              <a:gd name="connsiteY13" fmla="*/ 394834 h 6858000"/>
              <a:gd name="connsiteX14" fmla="*/ 5305452 w 6244272"/>
              <a:gd name="connsiteY14" fmla="*/ 451747 h 6858000"/>
              <a:gd name="connsiteX15" fmla="*/ 5383953 w 6244272"/>
              <a:gd name="connsiteY15" fmla="*/ 359262 h 6858000"/>
              <a:gd name="connsiteX16" fmla="*/ 5450825 w 6244272"/>
              <a:gd name="connsiteY16" fmla="*/ 334364 h 6858000"/>
              <a:gd name="connsiteX17" fmla="*/ 5471177 w 6244272"/>
              <a:gd name="connsiteY17" fmla="*/ 416176 h 6858000"/>
              <a:gd name="connsiteX18" fmla="*/ 5410121 w 6244272"/>
              <a:gd name="connsiteY18" fmla="*/ 505101 h 6858000"/>
              <a:gd name="connsiteX19" fmla="*/ 5247303 w 6244272"/>
              <a:gd name="connsiteY19" fmla="*/ 558458 h 6858000"/>
              <a:gd name="connsiteX20" fmla="*/ 5421750 w 6244272"/>
              <a:gd name="connsiteY20" fmla="*/ 558458 h 6858000"/>
              <a:gd name="connsiteX21" fmla="*/ 5622364 w 6244272"/>
              <a:gd name="connsiteY21" fmla="*/ 522887 h 6858000"/>
              <a:gd name="connsiteX22" fmla="*/ 5834608 w 6244272"/>
              <a:gd name="connsiteY22" fmla="*/ 533558 h 6858000"/>
              <a:gd name="connsiteX23" fmla="*/ 6035223 w 6244272"/>
              <a:gd name="connsiteY23" fmla="*/ 462417 h 6858000"/>
              <a:gd name="connsiteX24" fmla="*/ 6238745 w 6244272"/>
              <a:gd name="connsiteY24" fmla="*/ 465975 h 6858000"/>
              <a:gd name="connsiteX25" fmla="*/ 5337434 w 6244272"/>
              <a:gd name="connsiteY25" fmla="*/ 910606 h 6858000"/>
              <a:gd name="connsiteX26" fmla="*/ 5381046 w 6244272"/>
              <a:gd name="connsiteY26" fmla="*/ 921277 h 6858000"/>
              <a:gd name="connsiteX27" fmla="*/ 5439195 w 6244272"/>
              <a:gd name="connsiteY27" fmla="*/ 949734 h 6858000"/>
              <a:gd name="connsiteX28" fmla="*/ 5395583 w 6244272"/>
              <a:gd name="connsiteY28" fmla="*/ 1006647 h 6858000"/>
              <a:gd name="connsiteX29" fmla="*/ 5160079 w 6244272"/>
              <a:gd name="connsiteY29" fmla="*/ 1113358 h 6858000"/>
              <a:gd name="connsiteX30" fmla="*/ 5101930 w 6244272"/>
              <a:gd name="connsiteY30" fmla="*/ 1220069 h 6858000"/>
              <a:gd name="connsiteX31" fmla="*/ 5174617 w 6244272"/>
              <a:gd name="connsiteY31" fmla="*/ 1209399 h 6858000"/>
              <a:gd name="connsiteX32" fmla="*/ 5238580 w 6244272"/>
              <a:gd name="connsiteY32" fmla="*/ 1230741 h 6858000"/>
              <a:gd name="connsiteX33" fmla="*/ 5212414 w 6244272"/>
              <a:gd name="connsiteY33" fmla="*/ 1365909 h 6858000"/>
              <a:gd name="connsiteX34" fmla="*/ 4878056 w 6244272"/>
              <a:gd name="connsiteY34" fmla="*/ 1540204 h 6858000"/>
              <a:gd name="connsiteX35" fmla="*/ 4848982 w 6244272"/>
              <a:gd name="connsiteY35" fmla="*/ 1597117 h 6858000"/>
              <a:gd name="connsiteX36" fmla="*/ 4889686 w 6244272"/>
              <a:gd name="connsiteY36" fmla="*/ 1636245 h 6858000"/>
              <a:gd name="connsiteX37" fmla="*/ 4997261 w 6244272"/>
              <a:gd name="connsiteY37" fmla="*/ 1657587 h 6858000"/>
              <a:gd name="connsiteX38" fmla="*/ 4846074 w 6244272"/>
              <a:gd name="connsiteY38" fmla="*/ 1849668 h 6858000"/>
              <a:gd name="connsiteX39" fmla="*/ 4790832 w 6244272"/>
              <a:gd name="connsiteY39" fmla="*/ 1903025 h 6858000"/>
              <a:gd name="connsiteX40" fmla="*/ 4694886 w 6244272"/>
              <a:gd name="connsiteY40" fmla="*/ 1984836 h 6858000"/>
              <a:gd name="connsiteX41" fmla="*/ 4694886 w 6244272"/>
              <a:gd name="connsiteY41" fmla="*/ 2013292 h 6858000"/>
              <a:gd name="connsiteX42" fmla="*/ 4822814 w 6244272"/>
              <a:gd name="connsiteY42" fmla="*/ 2102219 h 6858000"/>
              <a:gd name="connsiteX43" fmla="*/ 5055411 w 6244272"/>
              <a:gd name="connsiteY43" fmla="*/ 2077320 h 6858000"/>
              <a:gd name="connsiteX44" fmla="*/ 4712331 w 6244272"/>
              <a:gd name="connsiteY44" fmla="*/ 2208931 h 6858000"/>
              <a:gd name="connsiteX45" fmla="*/ 5822979 w 6244272"/>
              <a:gd name="connsiteY45" fmla="*/ 1892353 h 6858000"/>
              <a:gd name="connsiteX46" fmla="*/ 5753200 w 6244272"/>
              <a:gd name="connsiteY46" fmla="*/ 1974165 h 6858000"/>
              <a:gd name="connsiteX47" fmla="*/ 5363601 w 6244272"/>
              <a:gd name="connsiteY47" fmla="*/ 2191146 h 6858000"/>
              <a:gd name="connsiteX48" fmla="*/ 5253118 w 6244272"/>
              <a:gd name="connsiteY48" fmla="*/ 2326314 h 6858000"/>
              <a:gd name="connsiteX49" fmla="*/ 5136819 w 6244272"/>
              <a:gd name="connsiteY49" fmla="*/ 2401012 h 6858000"/>
              <a:gd name="connsiteX50" fmla="*/ 4974002 w 6244272"/>
              <a:gd name="connsiteY50" fmla="*/ 2401012 h 6858000"/>
              <a:gd name="connsiteX51" fmla="*/ 4857704 w 6244272"/>
              <a:gd name="connsiteY51" fmla="*/ 2518395 h 6858000"/>
              <a:gd name="connsiteX52" fmla="*/ 4976910 w 6244272"/>
              <a:gd name="connsiteY52" fmla="*/ 2543294 h 6858000"/>
              <a:gd name="connsiteX53" fmla="*/ 5116467 w 6244272"/>
              <a:gd name="connsiteY53" fmla="*/ 2525509 h 6858000"/>
              <a:gd name="connsiteX54" fmla="*/ 5273470 w 6244272"/>
              <a:gd name="connsiteY54" fmla="*/ 2564636 h 6858000"/>
              <a:gd name="connsiteX55" fmla="*/ 5418843 w 6244272"/>
              <a:gd name="connsiteY55" fmla="*/ 2532623 h 6858000"/>
              <a:gd name="connsiteX56" fmla="*/ 5593290 w 6244272"/>
              <a:gd name="connsiteY56" fmla="*/ 2553965 h 6858000"/>
              <a:gd name="connsiteX57" fmla="*/ 5648532 w 6244272"/>
              <a:gd name="connsiteY57" fmla="*/ 2692689 h 6858000"/>
              <a:gd name="connsiteX58" fmla="*/ 5665976 w 6244272"/>
              <a:gd name="connsiteY58" fmla="*/ 2703362 h 6858000"/>
              <a:gd name="connsiteX59" fmla="*/ 5988704 w 6244272"/>
              <a:gd name="connsiteY59" fmla="*/ 2923898 h 6858000"/>
              <a:gd name="connsiteX60" fmla="*/ 6078835 w 6244272"/>
              <a:gd name="connsiteY60" fmla="*/ 2941684 h 6858000"/>
              <a:gd name="connsiteX61" fmla="*/ 5546771 w 6244272"/>
              <a:gd name="connsiteY61" fmla="*/ 3329402 h 6858000"/>
              <a:gd name="connsiteX62" fmla="*/ 5904388 w 6244272"/>
              <a:gd name="connsiteY62" fmla="*/ 3229805 h 6858000"/>
              <a:gd name="connsiteX63" fmla="*/ 5953814 w 6244272"/>
              <a:gd name="connsiteY63" fmla="*/ 3393429 h 6858000"/>
              <a:gd name="connsiteX64" fmla="*/ 5785182 w 6244272"/>
              <a:gd name="connsiteY64" fmla="*/ 3539269 h 6858000"/>
              <a:gd name="connsiteX65" fmla="*/ 5724125 w 6244272"/>
              <a:gd name="connsiteY65" fmla="*/ 3827390 h 6858000"/>
              <a:gd name="connsiteX66" fmla="*/ 5753200 w 6244272"/>
              <a:gd name="connsiteY66" fmla="*/ 4090612 h 6858000"/>
              <a:gd name="connsiteX67" fmla="*/ 5825886 w 6244272"/>
              <a:gd name="connsiteY67" fmla="*/ 4172424 h 6858000"/>
              <a:gd name="connsiteX68" fmla="*/ 5930554 w 6244272"/>
              <a:gd name="connsiteY68" fmla="*/ 4321821 h 6858000"/>
              <a:gd name="connsiteX69" fmla="*/ 5994519 w 6244272"/>
              <a:gd name="connsiteY69" fmla="*/ 4414305 h 6858000"/>
              <a:gd name="connsiteX70" fmla="*/ 6218393 w 6244272"/>
              <a:gd name="connsiteY70" fmla="*/ 4378734 h 6858000"/>
              <a:gd name="connsiteX71" fmla="*/ 5918925 w 6244272"/>
              <a:gd name="connsiteY71" fmla="*/ 4613499 h 6858000"/>
              <a:gd name="connsiteX72" fmla="*/ 6160243 w 6244272"/>
              <a:gd name="connsiteY72" fmla="*/ 4585042 h 6858000"/>
              <a:gd name="connsiteX73" fmla="*/ 6238745 w 6244272"/>
              <a:gd name="connsiteY73" fmla="*/ 4602828 h 6858000"/>
              <a:gd name="connsiteX74" fmla="*/ 6195133 w 6244272"/>
              <a:gd name="connsiteY74" fmla="*/ 4677526 h 6858000"/>
              <a:gd name="connsiteX75" fmla="*/ 6017778 w 6244272"/>
              <a:gd name="connsiteY75" fmla="*/ 4805580 h 6858000"/>
              <a:gd name="connsiteX76" fmla="*/ 5651439 w 6244272"/>
              <a:gd name="connsiteY76" fmla="*/ 5154171 h 6858000"/>
              <a:gd name="connsiteX77" fmla="*/ 6006149 w 6244272"/>
              <a:gd name="connsiteY77" fmla="*/ 4994104 h 6858000"/>
              <a:gd name="connsiteX78" fmla="*/ 5633994 w 6244272"/>
              <a:gd name="connsiteY78" fmla="*/ 5353367 h 6858000"/>
              <a:gd name="connsiteX79" fmla="*/ 5552586 w 6244272"/>
              <a:gd name="connsiteY79" fmla="*/ 5474306 h 6858000"/>
              <a:gd name="connsiteX80" fmla="*/ 5383953 w 6244272"/>
              <a:gd name="connsiteY80" fmla="*/ 5769542 h 6858000"/>
              <a:gd name="connsiteX81" fmla="*/ 5392675 w 6244272"/>
              <a:gd name="connsiteY81" fmla="*/ 5801555 h 6858000"/>
              <a:gd name="connsiteX82" fmla="*/ 5584568 w 6244272"/>
              <a:gd name="connsiteY82" fmla="*/ 5755314 h 6858000"/>
              <a:gd name="connsiteX83" fmla="*/ 5334526 w 6244272"/>
              <a:gd name="connsiteY83" fmla="*/ 6004307 h 6858000"/>
              <a:gd name="connsiteX84" fmla="*/ 5075763 w 6244272"/>
              <a:gd name="connsiteY84" fmla="*/ 6196388 h 6858000"/>
              <a:gd name="connsiteX85" fmla="*/ 5258933 w 6244272"/>
              <a:gd name="connsiteY85" fmla="*/ 6167932 h 6858000"/>
              <a:gd name="connsiteX86" fmla="*/ 5511881 w 6244272"/>
              <a:gd name="connsiteY86" fmla="*/ 6057663 h 6858000"/>
              <a:gd name="connsiteX87" fmla="*/ 5599105 w 6244272"/>
              <a:gd name="connsiteY87" fmla="*/ 6100347 h 6858000"/>
              <a:gd name="connsiteX88" fmla="*/ 5360693 w 6244272"/>
              <a:gd name="connsiteY88" fmla="*/ 6281757 h 6858000"/>
              <a:gd name="connsiteX89" fmla="*/ 5224043 w 6244272"/>
              <a:gd name="connsiteY89" fmla="*/ 6367127 h 6858000"/>
              <a:gd name="connsiteX90" fmla="*/ 5168801 w 6244272"/>
              <a:gd name="connsiteY90" fmla="*/ 6431153 h 6858000"/>
              <a:gd name="connsiteX91" fmla="*/ 5011799 w 6244272"/>
              <a:gd name="connsiteY91" fmla="*/ 6658805 h 6858000"/>
              <a:gd name="connsiteX92" fmla="*/ 4651275 w 6244272"/>
              <a:gd name="connsiteY92" fmla="*/ 6858000 h 6858000"/>
              <a:gd name="connsiteX93" fmla="*/ 1823619 w 6244272"/>
              <a:gd name="connsiteY93" fmla="*/ 6858000 h 6858000"/>
              <a:gd name="connsiteX94" fmla="*/ 947849 w 6244272"/>
              <a:gd name="connsiteY94" fmla="*/ 6858000 h 6858000"/>
              <a:gd name="connsiteX95" fmla="*/ 732568 w 6244272"/>
              <a:gd name="connsiteY95" fmla="*/ 6858000 h 6858000"/>
              <a:gd name="connsiteX96" fmla="*/ 0 w 6244272"/>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244272" h="6858000">
                <a:moveTo>
                  <a:pt x="0" y="0"/>
                </a:moveTo>
                <a:lnTo>
                  <a:pt x="732568" y="0"/>
                </a:lnTo>
                <a:lnTo>
                  <a:pt x="947849" y="0"/>
                </a:lnTo>
                <a:lnTo>
                  <a:pt x="1823619" y="0"/>
                </a:lnTo>
                <a:lnTo>
                  <a:pt x="5235673" y="0"/>
                </a:lnTo>
                <a:cubicBezTo>
                  <a:pt x="5133912" y="35571"/>
                  <a:pt x="5035058" y="78255"/>
                  <a:pt x="4933297" y="110269"/>
                </a:cubicBezTo>
                <a:cubicBezTo>
                  <a:pt x="4947835" y="145839"/>
                  <a:pt x="4962372" y="138725"/>
                  <a:pt x="4976910" y="135168"/>
                </a:cubicBezTo>
                <a:cubicBezTo>
                  <a:pt x="5064133" y="120941"/>
                  <a:pt x="5154264" y="110269"/>
                  <a:pt x="5238580" y="71141"/>
                </a:cubicBezTo>
                <a:cubicBezTo>
                  <a:pt x="5258933" y="64027"/>
                  <a:pt x="5282192" y="64027"/>
                  <a:pt x="5290914" y="88927"/>
                </a:cubicBezTo>
                <a:cubicBezTo>
                  <a:pt x="5305452" y="124497"/>
                  <a:pt x="5285100" y="145839"/>
                  <a:pt x="5264747" y="163625"/>
                </a:cubicBezTo>
                <a:cubicBezTo>
                  <a:pt x="5229858" y="195638"/>
                  <a:pt x="5189154" y="188525"/>
                  <a:pt x="5151357" y="192082"/>
                </a:cubicBezTo>
                <a:cubicBezTo>
                  <a:pt x="5046689" y="209867"/>
                  <a:pt x="4997261" y="259665"/>
                  <a:pt x="4974002" y="373491"/>
                </a:cubicBezTo>
                <a:cubicBezTo>
                  <a:pt x="5064133" y="327250"/>
                  <a:pt x="5154264" y="384162"/>
                  <a:pt x="5241488" y="352148"/>
                </a:cubicBezTo>
                <a:cubicBezTo>
                  <a:pt x="5264747" y="345034"/>
                  <a:pt x="5299637" y="355706"/>
                  <a:pt x="5288007" y="394834"/>
                </a:cubicBezTo>
                <a:cubicBezTo>
                  <a:pt x="5276378" y="430405"/>
                  <a:pt x="5238580" y="458860"/>
                  <a:pt x="5305452" y="451747"/>
                </a:cubicBezTo>
                <a:cubicBezTo>
                  <a:pt x="5354879" y="448189"/>
                  <a:pt x="5369416" y="405504"/>
                  <a:pt x="5383953" y="359262"/>
                </a:cubicBezTo>
                <a:cubicBezTo>
                  <a:pt x="5395583" y="334364"/>
                  <a:pt x="5427565" y="320135"/>
                  <a:pt x="5450825" y="334364"/>
                </a:cubicBezTo>
                <a:cubicBezTo>
                  <a:pt x="5479899" y="348592"/>
                  <a:pt x="5471177" y="387720"/>
                  <a:pt x="5471177" y="416176"/>
                </a:cubicBezTo>
                <a:cubicBezTo>
                  <a:pt x="5474085" y="469532"/>
                  <a:pt x="5450825" y="494431"/>
                  <a:pt x="5410121" y="505101"/>
                </a:cubicBezTo>
                <a:cubicBezTo>
                  <a:pt x="5360693" y="519330"/>
                  <a:pt x="5311267" y="537116"/>
                  <a:pt x="5247303" y="558458"/>
                </a:cubicBezTo>
                <a:cubicBezTo>
                  <a:pt x="5317082" y="594028"/>
                  <a:pt x="5369416" y="586915"/>
                  <a:pt x="5421750" y="558458"/>
                </a:cubicBezTo>
                <a:cubicBezTo>
                  <a:pt x="5485714" y="526444"/>
                  <a:pt x="5570030" y="483759"/>
                  <a:pt x="5622364" y="522887"/>
                </a:cubicBezTo>
                <a:cubicBezTo>
                  <a:pt x="5700865" y="579800"/>
                  <a:pt x="5764829" y="544229"/>
                  <a:pt x="5834608" y="533558"/>
                </a:cubicBezTo>
                <a:cubicBezTo>
                  <a:pt x="5979982" y="512216"/>
                  <a:pt x="5889850" y="480203"/>
                  <a:pt x="6035223" y="462417"/>
                </a:cubicBezTo>
                <a:cubicBezTo>
                  <a:pt x="6093372" y="455303"/>
                  <a:pt x="6154429" y="426847"/>
                  <a:pt x="6238745" y="465975"/>
                </a:cubicBezTo>
                <a:cubicBezTo>
                  <a:pt x="5857868" y="672284"/>
                  <a:pt x="5677606" y="658055"/>
                  <a:pt x="5337434" y="910606"/>
                </a:cubicBezTo>
                <a:cubicBezTo>
                  <a:pt x="5351971" y="935506"/>
                  <a:pt x="5366508" y="924835"/>
                  <a:pt x="5381046" y="921277"/>
                </a:cubicBezTo>
                <a:cubicBezTo>
                  <a:pt x="5404305" y="917720"/>
                  <a:pt x="5433380" y="903491"/>
                  <a:pt x="5439195" y="949734"/>
                </a:cubicBezTo>
                <a:cubicBezTo>
                  <a:pt x="5442103" y="985305"/>
                  <a:pt x="5424657" y="1003089"/>
                  <a:pt x="5395583" y="1006647"/>
                </a:cubicBezTo>
                <a:cubicBezTo>
                  <a:pt x="5311267" y="1020875"/>
                  <a:pt x="5235673" y="1070674"/>
                  <a:pt x="5160079" y="1113358"/>
                </a:cubicBezTo>
                <a:cubicBezTo>
                  <a:pt x="5125190" y="1131144"/>
                  <a:pt x="5087393" y="1156043"/>
                  <a:pt x="5101930" y="1220069"/>
                </a:cubicBezTo>
                <a:cubicBezTo>
                  <a:pt x="5131004" y="1237855"/>
                  <a:pt x="5151357" y="1212955"/>
                  <a:pt x="5174617" y="1209399"/>
                </a:cubicBezTo>
                <a:cubicBezTo>
                  <a:pt x="5197876" y="1205842"/>
                  <a:pt x="5253118" y="1220069"/>
                  <a:pt x="5238580" y="1230741"/>
                </a:cubicBezTo>
                <a:cubicBezTo>
                  <a:pt x="5171709" y="1269868"/>
                  <a:pt x="5293822" y="1365909"/>
                  <a:pt x="5212414" y="1365909"/>
                </a:cubicBezTo>
                <a:cubicBezTo>
                  <a:pt x="5078671" y="1365909"/>
                  <a:pt x="5005984" y="1536647"/>
                  <a:pt x="4878056" y="1540204"/>
                </a:cubicBezTo>
                <a:cubicBezTo>
                  <a:pt x="4857704" y="1540204"/>
                  <a:pt x="4848982" y="1572219"/>
                  <a:pt x="4848982" y="1597117"/>
                </a:cubicBezTo>
                <a:cubicBezTo>
                  <a:pt x="4848982" y="1629132"/>
                  <a:pt x="4869333" y="1632688"/>
                  <a:pt x="4889686" y="1636245"/>
                </a:cubicBezTo>
                <a:cubicBezTo>
                  <a:pt x="4921668" y="1639802"/>
                  <a:pt x="4956557" y="1597117"/>
                  <a:pt x="4997261" y="1657587"/>
                </a:cubicBezTo>
                <a:cubicBezTo>
                  <a:pt x="4921668" y="1693158"/>
                  <a:pt x="4843167" y="1728729"/>
                  <a:pt x="4846074" y="1849668"/>
                </a:cubicBezTo>
                <a:cubicBezTo>
                  <a:pt x="4846074" y="1881683"/>
                  <a:pt x="4814092" y="1895910"/>
                  <a:pt x="4790832" y="1903025"/>
                </a:cubicBezTo>
                <a:cubicBezTo>
                  <a:pt x="4750128" y="1917252"/>
                  <a:pt x="4718146" y="1938595"/>
                  <a:pt x="4694886" y="1984836"/>
                </a:cubicBezTo>
                <a:cubicBezTo>
                  <a:pt x="4694886" y="1995507"/>
                  <a:pt x="4694886" y="2002622"/>
                  <a:pt x="4694886" y="2013292"/>
                </a:cubicBezTo>
                <a:cubicBezTo>
                  <a:pt x="4700701" y="2123562"/>
                  <a:pt x="4758850" y="2120004"/>
                  <a:pt x="4822814" y="2102219"/>
                </a:cubicBezTo>
                <a:cubicBezTo>
                  <a:pt x="4898408" y="2080877"/>
                  <a:pt x="4974002" y="2038192"/>
                  <a:pt x="5055411" y="2077320"/>
                </a:cubicBezTo>
                <a:cubicBezTo>
                  <a:pt x="4942020" y="2130676"/>
                  <a:pt x="4817000" y="2134233"/>
                  <a:pt x="4712331" y="2208931"/>
                </a:cubicBezTo>
                <a:cubicBezTo>
                  <a:pt x="5101930" y="2223159"/>
                  <a:pt x="5445010" y="1984836"/>
                  <a:pt x="5822979" y="1892353"/>
                </a:cubicBezTo>
                <a:cubicBezTo>
                  <a:pt x="5811349" y="1952823"/>
                  <a:pt x="5779367" y="1967051"/>
                  <a:pt x="5753200" y="1974165"/>
                </a:cubicBezTo>
                <a:cubicBezTo>
                  <a:pt x="5613642" y="2020407"/>
                  <a:pt x="5491529" y="2112891"/>
                  <a:pt x="5363601" y="2191146"/>
                </a:cubicBezTo>
                <a:cubicBezTo>
                  <a:pt x="5311267" y="2223159"/>
                  <a:pt x="5273470" y="2258731"/>
                  <a:pt x="5253118" y="2326314"/>
                </a:cubicBezTo>
                <a:cubicBezTo>
                  <a:pt x="5235673" y="2390340"/>
                  <a:pt x="5200783" y="2418796"/>
                  <a:pt x="5136819" y="2401012"/>
                </a:cubicBezTo>
                <a:cubicBezTo>
                  <a:pt x="5084485" y="2386784"/>
                  <a:pt x="5029243" y="2393898"/>
                  <a:pt x="4974002" y="2401012"/>
                </a:cubicBezTo>
                <a:cubicBezTo>
                  <a:pt x="4912946" y="2408126"/>
                  <a:pt x="4843167" y="2479267"/>
                  <a:pt x="4857704" y="2518395"/>
                </a:cubicBezTo>
                <a:cubicBezTo>
                  <a:pt x="4886778" y="2582422"/>
                  <a:pt x="4936205" y="2550408"/>
                  <a:pt x="4976910" y="2543294"/>
                </a:cubicBezTo>
                <a:cubicBezTo>
                  <a:pt x="5026336" y="2536181"/>
                  <a:pt x="5116467" y="2518395"/>
                  <a:pt x="5116467" y="2525509"/>
                </a:cubicBezTo>
                <a:cubicBezTo>
                  <a:pt x="5148450" y="2685576"/>
                  <a:pt x="5221136" y="2564636"/>
                  <a:pt x="5273470" y="2564636"/>
                </a:cubicBezTo>
                <a:cubicBezTo>
                  <a:pt x="5322897" y="2564636"/>
                  <a:pt x="5372323" y="2546851"/>
                  <a:pt x="5418843" y="2532623"/>
                </a:cubicBezTo>
                <a:cubicBezTo>
                  <a:pt x="5479899" y="2514837"/>
                  <a:pt x="5535140" y="2546851"/>
                  <a:pt x="5593290" y="2553965"/>
                </a:cubicBezTo>
                <a:cubicBezTo>
                  <a:pt x="5645624" y="2561080"/>
                  <a:pt x="5616550" y="2653563"/>
                  <a:pt x="5648532" y="2692689"/>
                </a:cubicBezTo>
                <a:cubicBezTo>
                  <a:pt x="5654346" y="2703362"/>
                  <a:pt x="5660161" y="2703362"/>
                  <a:pt x="5665976" y="2703362"/>
                </a:cubicBezTo>
                <a:cubicBezTo>
                  <a:pt x="5683421" y="2980812"/>
                  <a:pt x="5988704" y="2913227"/>
                  <a:pt x="5988704" y="2923898"/>
                </a:cubicBezTo>
                <a:cubicBezTo>
                  <a:pt x="6014871" y="2941684"/>
                  <a:pt x="6046853" y="2899000"/>
                  <a:pt x="6078835" y="2941684"/>
                </a:cubicBezTo>
                <a:cubicBezTo>
                  <a:pt x="5942185" y="3137322"/>
                  <a:pt x="5732847" y="3183563"/>
                  <a:pt x="5546771" y="3329402"/>
                </a:cubicBezTo>
                <a:cubicBezTo>
                  <a:pt x="5700865" y="3379202"/>
                  <a:pt x="5790997" y="3208463"/>
                  <a:pt x="5904388" y="3229805"/>
                </a:cubicBezTo>
                <a:cubicBezTo>
                  <a:pt x="5959629" y="3283162"/>
                  <a:pt x="5793904" y="3368530"/>
                  <a:pt x="5953814" y="3393429"/>
                </a:cubicBezTo>
                <a:cubicBezTo>
                  <a:pt x="5884036" y="3439672"/>
                  <a:pt x="5834608" y="3485914"/>
                  <a:pt x="5785182" y="3539269"/>
                </a:cubicBezTo>
                <a:cubicBezTo>
                  <a:pt x="5700865" y="3635309"/>
                  <a:pt x="5683421" y="3699337"/>
                  <a:pt x="5724125" y="3827390"/>
                </a:cubicBezTo>
                <a:cubicBezTo>
                  <a:pt x="5750293" y="3912759"/>
                  <a:pt x="5788089" y="3991015"/>
                  <a:pt x="5753200" y="4090612"/>
                </a:cubicBezTo>
                <a:cubicBezTo>
                  <a:pt x="5729940" y="4158196"/>
                  <a:pt x="5738663" y="4204438"/>
                  <a:pt x="5825886" y="4172424"/>
                </a:cubicBezTo>
                <a:cubicBezTo>
                  <a:pt x="5918925" y="4140411"/>
                  <a:pt x="5953814" y="4200882"/>
                  <a:pt x="5930554" y="4321821"/>
                </a:cubicBezTo>
                <a:cubicBezTo>
                  <a:pt x="5916018" y="4400076"/>
                  <a:pt x="5930554" y="4424975"/>
                  <a:pt x="5994519" y="4414305"/>
                </a:cubicBezTo>
                <a:cubicBezTo>
                  <a:pt x="6064297" y="4403633"/>
                  <a:pt x="6131169" y="4353835"/>
                  <a:pt x="6218393" y="4378734"/>
                </a:cubicBezTo>
                <a:cubicBezTo>
                  <a:pt x="6148614" y="4521016"/>
                  <a:pt x="6000333" y="4478331"/>
                  <a:pt x="5918925" y="4613499"/>
                </a:cubicBezTo>
                <a:cubicBezTo>
                  <a:pt x="6014871" y="4613499"/>
                  <a:pt x="6090465" y="4613499"/>
                  <a:pt x="6160243" y="4585042"/>
                </a:cubicBezTo>
                <a:cubicBezTo>
                  <a:pt x="6189318" y="4574373"/>
                  <a:pt x="6221300" y="4560144"/>
                  <a:pt x="6238745" y="4602828"/>
                </a:cubicBezTo>
                <a:cubicBezTo>
                  <a:pt x="6259098" y="4652628"/>
                  <a:pt x="6218393" y="4670412"/>
                  <a:pt x="6195133" y="4677526"/>
                </a:cubicBezTo>
                <a:cubicBezTo>
                  <a:pt x="6128261" y="4702425"/>
                  <a:pt x="6075928" y="4759339"/>
                  <a:pt x="6017778" y="4805580"/>
                </a:cubicBezTo>
                <a:cubicBezTo>
                  <a:pt x="5892758" y="4905177"/>
                  <a:pt x="5756107" y="4990547"/>
                  <a:pt x="5651439" y="5154171"/>
                </a:cubicBezTo>
                <a:cubicBezTo>
                  <a:pt x="5782275" y="5111487"/>
                  <a:pt x="5881128" y="5011889"/>
                  <a:pt x="6006149" y="4994104"/>
                </a:cubicBezTo>
                <a:cubicBezTo>
                  <a:pt x="5898572" y="5143500"/>
                  <a:pt x="5761922" y="5243097"/>
                  <a:pt x="5633994" y="5353367"/>
                </a:cubicBezTo>
                <a:cubicBezTo>
                  <a:pt x="5596197" y="5385379"/>
                  <a:pt x="5558400" y="5406721"/>
                  <a:pt x="5552586" y="5474306"/>
                </a:cubicBezTo>
                <a:cubicBezTo>
                  <a:pt x="5535140" y="5605917"/>
                  <a:pt x="5488622" y="5712629"/>
                  <a:pt x="5383953" y="5769542"/>
                </a:cubicBezTo>
                <a:cubicBezTo>
                  <a:pt x="5383953" y="5769542"/>
                  <a:pt x="5389768" y="5790884"/>
                  <a:pt x="5392675" y="5801555"/>
                </a:cubicBezTo>
                <a:cubicBezTo>
                  <a:pt x="5456640" y="5805112"/>
                  <a:pt x="5506066" y="5726858"/>
                  <a:pt x="5584568" y="5755314"/>
                </a:cubicBezTo>
                <a:cubicBezTo>
                  <a:pt x="5506066" y="5862025"/>
                  <a:pt x="5442103" y="5954508"/>
                  <a:pt x="5334526" y="6004307"/>
                </a:cubicBezTo>
                <a:cubicBezTo>
                  <a:pt x="5247303" y="6043434"/>
                  <a:pt x="5139727" y="6068335"/>
                  <a:pt x="5075763" y="6196388"/>
                </a:cubicBezTo>
                <a:cubicBezTo>
                  <a:pt x="5148450" y="6221287"/>
                  <a:pt x="5203691" y="6189274"/>
                  <a:pt x="5258933" y="6167932"/>
                </a:cubicBezTo>
                <a:cubicBezTo>
                  <a:pt x="5343249" y="6132361"/>
                  <a:pt x="5427565" y="6093234"/>
                  <a:pt x="5511881" y="6057663"/>
                </a:cubicBezTo>
                <a:cubicBezTo>
                  <a:pt x="5543864" y="6043434"/>
                  <a:pt x="5578753" y="6036320"/>
                  <a:pt x="5599105" y="6100347"/>
                </a:cubicBezTo>
                <a:cubicBezTo>
                  <a:pt x="5491529" y="6114575"/>
                  <a:pt x="5427565" y="6199945"/>
                  <a:pt x="5360693" y="6281757"/>
                </a:cubicBezTo>
                <a:cubicBezTo>
                  <a:pt x="5322897" y="6327999"/>
                  <a:pt x="5290914" y="6388469"/>
                  <a:pt x="5224043" y="6367127"/>
                </a:cubicBezTo>
                <a:cubicBezTo>
                  <a:pt x="5189154" y="6356456"/>
                  <a:pt x="5165894" y="6388469"/>
                  <a:pt x="5168801" y="6431153"/>
                </a:cubicBezTo>
                <a:cubicBezTo>
                  <a:pt x="5183339" y="6580550"/>
                  <a:pt x="5099022" y="6630349"/>
                  <a:pt x="5011799" y="6658805"/>
                </a:cubicBezTo>
                <a:cubicBezTo>
                  <a:pt x="4883871" y="6701489"/>
                  <a:pt x="4770480" y="6786859"/>
                  <a:pt x="4651275" y="6858000"/>
                </a:cubicBezTo>
                <a:lnTo>
                  <a:pt x="1823619" y="6858000"/>
                </a:lnTo>
                <a:lnTo>
                  <a:pt x="947849" y="6858000"/>
                </a:lnTo>
                <a:lnTo>
                  <a:pt x="732568"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2E19B52-17B0-B598-CF9E-98573EA01642}"/>
              </a:ext>
            </a:extLst>
          </p:cNvPr>
          <p:cNvSpPr>
            <a:spLocks noGrp="1"/>
          </p:cNvSpPr>
          <p:nvPr>
            <p:ph type="ctrTitle"/>
          </p:nvPr>
        </p:nvSpPr>
        <p:spPr>
          <a:xfrm>
            <a:off x="643468" y="609600"/>
            <a:ext cx="3992700" cy="3877197"/>
          </a:xfrm>
        </p:spPr>
        <p:txBody>
          <a:bodyPr vert="horz" lIns="91440" tIns="45720" rIns="91440" bIns="45720" rtlCol="0" anchor="b">
            <a:normAutofit/>
          </a:bodyPr>
          <a:lstStyle/>
          <a:p>
            <a:pPr algn="l">
              <a:spcAft>
                <a:spcPts val="486"/>
              </a:spcAft>
            </a:pPr>
            <a:r>
              <a:rPr lang="en-US" sz="3700" i="1" kern="1200" dirty="0">
                <a:solidFill>
                  <a:schemeClr val="tx1"/>
                </a:solidFill>
                <a:effectLst/>
                <a:latin typeface="+mj-lt"/>
                <a:ea typeface="+mj-ea"/>
                <a:cs typeface="+mj-cs"/>
              </a:rPr>
              <a:t>‘A deep dive into diversity, complexity and (de)coloniality’ – towards a wisdom-based pedagogy’.</a:t>
            </a:r>
          </a:p>
        </p:txBody>
      </p:sp>
      <p:sp>
        <p:nvSpPr>
          <p:cNvPr id="3" name="Subtitle 2">
            <a:extLst>
              <a:ext uri="{FF2B5EF4-FFF2-40B4-BE49-F238E27FC236}">
                <a16:creationId xmlns:a16="http://schemas.microsoft.com/office/drawing/2014/main" id="{636D8B66-1DD5-69D3-E786-F69D121DD249}"/>
              </a:ext>
            </a:extLst>
          </p:cNvPr>
          <p:cNvSpPr>
            <a:spLocks noGrp="1"/>
          </p:cNvSpPr>
          <p:nvPr>
            <p:ph type="subTitle" idx="1"/>
          </p:nvPr>
        </p:nvSpPr>
        <p:spPr>
          <a:xfrm>
            <a:off x="643467" y="4638783"/>
            <a:ext cx="4007449" cy="1343972"/>
          </a:xfrm>
        </p:spPr>
        <p:txBody>
          <a:bodyPr vert="horz" lIns="91440" tIns="45720" rIns="91440" bIns="45720" rtlCol="0">
            <a:normAutofit/>
          </a:bodyPr>
          <a:lstStyle/>
          <a:p>
            <a:pPr algn="l"/>
            <a:r>
              <a:rPr lang="en-US" sz="1700" kern="1200">
                <a:solidFill>
                  <a:schemeClr val="tx1"/>
                </a:solidFill>
                <a:latin typeface="+mn-lt"/>
                <a:ea typeface="+mn-ea"/>
                <a:cs typeface="+mn-cs"/>
              </a:rPr>
              <a:t>Dr Gurnam Singh, Associate Professor of Sociology (Hon), University of Warwick and Fellow in Race and Education, UAL.  @gurnamskhela.  </a:t>
            </a:r>
            <a:r>
              <a:rPr lang="en-US" sz="1700" kern="1200">
                <a:solidFill>
                  <a:schemeClr val="tx1"/>
                </a:solidFill>
                <a:latin typeface="+mn-lt"/>
                <a:ea typeface="+mn-ea"/>
                <a:cs typeface="+mn-cs"/>
                <a:hlinkClick r:id="rId5"/>
              </a:rPr>
              <a:t>gurnam.singh.1@warwick.ac.uk</a:t>
            </a:r>
            <a:endParaRPr lang="en-US" sz="1700" kern="120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27071D71-E16C-D3EA-1F5D-C6260B6BC2AC}"/>
              </a:ext>
            </a:extLst>
          </p:cNvPr>
          <p:cNvSpPr>
            <a:spLocks noGrp="1"/>
          </p:cNvSpPr>
          <p:nvPr>
            <p:ph type="sldNum" sz="quarter" idx="12"/>
          </p:nvPr>
        </p:nvSpPr>
        <p:spPr>
          <a:xfrm>
            <a:off x="9906000" y="6356350"/>
            <a:ext cx="1447800" cy="365125"/>
          </a:xfrm>
        </p:spPr>
        <p:txBody>
          <a:bodyPr vert="horz" lIns="91440" tIns="45720" rIns="91440" bIns="45720" rtlCol="0" anchor="ctr">
            <a:normAutofit/>
          </a:bodyPr>
          <a:lstStyle/>
          <a:p>
            <a:pPr>
              <a:spcAft>
                <a:spcPts val="600"/>
              </a:spcAft>
              <a:defRPr/>
            </a:pPr>
            <a:fld id="{A80913A5-17D7-884E-B889-609C742BE218}" type="slidenum">
              <a:rPr lang="en-US">
                <a:solidFill>
                  <a:srgbClr val="FFFFFF"/>
                </a:solidFill>
              </a:rPr>
              <a:pPr>
                <a:spcAft>
                  <a:spcPts val="600"/>
                </a:spcAft>
                <a:defRPr/>
              </a:pPr>
              <a:t>1</a:t>
            </a:fld>
            <a:endParaRPr lang="en-US">
              <a:solidFill>
                <a:srgbClr val="FFFFFF"/>
              </a:solidFill>
            </a:endParaRPr>
          </a:p>
        </p:txBody>
      </p:sp>
      <p:sp>
        <p:nvSpPr>
          <p:cNvPr id="7" name="TextBox 6">
            <a:extLst>
              <a:ext uri="{FF2B5EF4-FFF2-40B4-BE49-F238E27FC236}">
                <a16:creationId xmlns:a16="http://schemas.microsoft.com/office/drawing/2014/main" id="{537A677E-A786-E6F9-4088-C8B5E40301FA}"/>
              </a:ext>
            </a:extLst>
          </p:cNvPr>
          <p:cNvSpPr txBox="1"/>
          <p:nvPr/>
        </p:nvSpPr>
        <p:spPr>
          <a:xfrm>
            <a:off x="6094476" y="2410269"/>
            <a:ext cx="5336424" cy="2385268"/>
          </a:xfrm>
          <a:prstGeom prst="rect">
            <a:avLst/>
          </a:prstGeom>
          <a:noFill/>
        </p:spPr>
        <p:txBody>
          <a:bodyPr wrap="square">
            <a:spAutoFit/>
          </a:bodyPr>
          <a:lstStyle/>
          <a:p>
            <a:pPr algn="ctr" defTabSz="740664">
              <a:spcAft>
                <a:spcPts val="600"/>
              </a:spcAft>
            </a:pPr>
            <a:r>
              <a:rPr lang="en-US" sz="3600" dirty="0">
                <a:solidFill>
                  <a:schemeClr val="bg1"/>
                </a:solidFill>
              </a:rPr>
              <a:t>Anti-Racism Pedagogy and Processes Conference</a:t>
            </a:r>
          </a:p>
          <a:p>
            <a:pPr algn="ctr" defTabSz="740664">
              <a:spcAft>
                <a:spcPts val="600"/>
              </a:spcAft>
            </a:pPr>
            <a:r>
              <a:rPr lang="en-US" sz="3600" dirty="0">
                <a:solidFill>
                  <a:schemeClr val="bg1"/>
                </a:solidFill>
              </a:rPr>
              <a:t>Friday 30 June 2023, University of Warwick.</a:t>
            </a:r>
          </a:p>
        </p:txBody>
      </p:sp>
    </p:spTree>
    <p:extLst>
      <p:ext uri="{BB962C8B-B14F-4D97-AF65-F5344CB8AC3E}">
        <p14:creationId xmlns:p14="http://schemas.microsoft.com/office/powerpoint/2010/main" val="21521241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47DB24-74CD-F7B2-26A5-F503B73BED05}"/>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dirty="0"/>
              <a:t>Deep diversity, complexity and survival</a:t>
            </a:r>
          </a:p>
        </p:txBody>
      </p:sp>
      <p:sp>
        <p:nvSpPr>
          <p:cNvPr id="3" name="Content Placeholder 2">
            <a:extLst>
              <a:ext uri="{FF2B5EF4-FFF2-40B4-BE49-F238E27FC236}">
                <a16:creationId xmlns:a16="http://schemas.microsoft.com/office/drawing/2014/main" id="{61460B8D-BEA8-F72D-F404-93E1F940E66A}"/>
              </a:ext>
            </a:extLst>
          </p:cNvPr>
          <p:cNvSpPr>
            <a:spLocks noGrp="1"/>
          </p:cNvSpPr>
          <p:nvPr>
            <p:ph sz="half" idx="1"/>
          </p:nvPr>
        </p:nvSpPr>
        <p:spPr>
          <a:xfrm>
            <a:off x="640080" y="2282210"/>
            <a:ext cx="4243589" cy="3911357"/>
          </a:xfrm>
        </p:spPr>
        <p:txBody>
          <a:bodyPr vert="horz" lIns="91440" tIns="45720" rIns="91440" bIns="45720" rtlCol="0">
            <a:normAutofit/>
          </a:bodyPr>
          <a:lstStyle/>
          <a:p>
            <a:pPr marL="0" indent="0">
              <a:buNone/>
            </a:pPr>
            <a:r>
              <a:rPr lang="en-US" sz="1600" dirty="0"/>
              <a:t>“Contrary to what the politicians and religious leaders would like us to believe, the world won’t be made safer by creating barriers between people. Cries of “They’re evil, let’s get ‘</a:t>
            </a:r>
            <a:r>
              <a:rPr lang="en-US" sz="1600" dirty="0" err="1"/>
              <a:t>em</a:t>
            </a:r>
            <a:r>
              <a:rPr lang="en-US" sz="1600" dirty="0"/>
              <a:t>” or “The infidels must die” sound frightening, but they’re desperately empty of argument and understanding. They’re the rallying cries of prejudice, the call to arms of those who find it easier to hate than admit they might be not be right about everything. Armageddon is not around the corner. This is only what the people of violence want us to believe. The complexity and diversity of the world is the hope for the future.”</a:t>
            </a:r>
          </a:p>
          <a:p>
            <a:pPr marL="0" indent="0">
              <a:buNone/>
            </a:pPr>
            <a:r>
              <a:rPr lang="en-US" sz="1000" dirty="0"/>
              <a:t>Source: Michael Palin "Letter from London" (18 September 2003) </a:t>
            </a:r>
            <a:r>
              <a:rPr lang="en-US" sz="1000" dirty="0">
                <a:hlinkClick r:id="rId2"/>
              </a:rPr>
              <a:t>https://www.palinstravels.co.uk/static-51?topic=1752&amp;forum=12</a:t>
            </a:r>
            <a:endParaRPr lang="en-US" sz="1000" dirty="0"/>
          </a:p>
          <a:p>
            <a:pPr marL="0"/>
            <a:endParaRPr lang="en-US" sz="1400" dirty="0"/>
          </a:p>
        </p:txBody>
      </p:sp>
      <p:pic>
        <p:nvPicPr>
          <p:cNvPr id="2050" name="Picture 2" descr="PPT - Ecosystem Diversity PowerPoint Presentation, free download -  ID:1957128">
            <a:extLst>
              <a:ext uri="{FF2B5EF4-FFF2-40B4-BE49-F238E27FC236}">
                <a16:creationId xmlns:a16="http://schemas.microsoft.com/office/drawing/2014/main" id="{39094846-3B10-00BF-AD54-39ACF2FD1488}"/>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9144" r="1607"/>
          <a:stretch/>
        </p:blipFill>
        <p:spPr bwMode="auto">
          <a:xfrm>
            <a:off x="4011632" y="520189"/>
            <a:ext cx="8131139" cy="5817622"/>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58053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19934A-64D9-FE74-AEE0-97B80AEF274E}"/>
              </a:ext>
            </a:extLst>
          </p:cNvPr>
          <p:cNvSpPr>
            <a:spLocks noGrp="1"/>
          </p:cNvSpPr>
          <p:nvPr>
            <p:ph type="title"/>
          </p:nvPr>
        </p:nvSpPr>
        <p:spPr>
          <a:xfrm>
            <a:off x="838200" y="630238"/>
            <a:ext cx="6489700" cy="1325563"/>
          </a:xfrm>
        </p:spPr>
        <p:txBody>
          <a:bodyPr>
            <a:normAutofit fontScale="90000"/>
          </a:bodyPr>
          <a:lstStyle/>
          <a:p>
            <a:br>
              <a:rPr lang="en-US" sz="4000" dirty="0"/>
            </a:br>
            <a:r>
              <a:rPr lang="en-US" sz="4000" dirty="0"/>
              <a:t>Deep diversity is essential for life and society</a:t>
            </a:r>
            <a:r>
              <a:rPr lang="en-GB" sz="4000" dirty="0"/>
              <a:t> because is enables complex systems to flourish.</a:t>
            </a:r>
            <a:br>
              <a:rPr lang="en-GB" b="1" dirty="0">
                <a:latin typeface="Helvetica" pitchFamily="2" charset="0"/>
              </a:rPr>
            </a:br>
            <a:endParaRPr lang="en-US" dirty="0"/>
          </a:p>
        </p:txBody>
      </p:sp>
      <p:sp>
        <p:nvSpPr>
          <p:cNvPr id="6" name="Content Placeholder 5">
            <a:extLst>
              <a:ext uri="{FF2B5EF4-FFF2-40B4-BE49-F238E27FC236}">
                <a16:creationId xmlns:a16="http://schemas.microsoft.com/office/drawing/2014/main" id="{954EE630-ECF9-588A-8A9F-FEC37341C52E}"/>
              </a:ext>
            </a:extLst>
          </p:cNvPr>
          <p:cNvSpPr>
            <a:spLocks noGrp="1"/>
          </p:cNvSpPr>
          <p:nvPr>
            <p:ph sz="half" idx="1"/>
          </p:nvPr>
        </p:nvSpPr>
        <p:spPr>
          <a:xfrm>
            <a:off x="838200" y="2320924"/>
            <a:ext cx="5181600" cy="4351338"/>
          </a:xfrm>
        </p:spPr>
        <p:txBody>
          <a:bodyPr>
            <a:normAutofit fontScale="70000" lnSpcReduction="20000"/>
          </a:bodyPr>
          <a:lstStyle/>
          <a:p>
            <a:r>
              <a:rPr lang="en-GB" dirty="0">
                <a:effectLst/>
                <a:latin typeface="Helvetica" pitchFamily="2" charset="0"/>
              </a:rPr>
              <a:t>Diversity of micro-organisms in your gut: better health</a:t>
            </a:r>
          </a:p>
          <a:p>
            <a:r>
              <a:rPr lang="en-GB" dirty="0">
                <a:latin typeface="Helvetica" pitchFamily="2" charset="0"/>
              </a:rPr>
              <a:t>Biodiverse diets are better for health/ lack </a:t>
            </a:r>
            <a:r>
              <a:rPr lang="en-GB" dirty="0">
                <a:effectLst/>
                <a:latin typeface="Helvetica" pitchFamily="2" charset="0"/>
              </a:rPr>
              <a:t>of diversity (e.g. vitamins) in diet leads to ‘malnutrition.’</a:t>
            </a:r>
          </a:p>
          <a:p>
            <a:r>
              <a:rPr lang="en-GB" dirty="0">
                <a:effectLst/>
                <a:latin typeface="Helvetica" pitchFamily="2" charset="0"/>
              </a:rPr>
              <a:t>High diversity ecosystems are more resilient, productive and carbon adsorbent.</a:t>
            </a:r>
          </a:p>
          <a:p>
            <a:r>
              <a:rPr lang="en-GB" dirty="0">
                <a:latin typeface="Helvetica" pitchFamily="2" charset="0"/>
              </a:rPr>
              <a:t>I</a:t>
            </a:r>
            <a:r>
              <a:rPr lang="en-GB" dirty="0">
                <a:effectLst/>
                <a:latin typeface="Helvetica" pitchFamily="2" charset="0"/>
              </a:rPr>
              <a:t>nstitutions flourish with higher diversity of human resources.</a:t>
            </a:r>
          </a:p>
          <a:p>
            <a:r>
              <a:rPr lang="en-GB" dirty="0">
                <a:latin typeface="Helvetica" pitchFamily="2" charset="0"/>
              </a:rPr>
              <a:t>In terms of business development, a diverse </a:t>
            </a:r>
            <a:r>
              <a:rPr lang="en-GB" dirty="0">
                <a:effectLst/>
                <a:latin typeface="Helvetica" pitchFamily="2" charset="0"/>
              </a:rPr>
              <a:t>portfolio for better economic returns and longer-term survival.</a:t>
            </a:r>
          </a:p>
          <a:p>
            <a:r>
              <a:rPr lang="en-GB" dirty="0">
                <a:effectLst/>
                <a:latin typeface="Helvetica" pitchFamily="2" charset="0"/>
              </a:rPr>
              <a:t>Generally, people find diverse environments and communities more desirable. </a:t>
            </a:r>
          </a:p>
          <a:p>
            <a:endParaRPr lang="en-US" dirty="0"/>
          </a:p>
        </p:txBody>
      </p:sp>
      <p:pic>
        <p:nvPicPr>
          <p:cNvPr id="6148" name="Picture 4" descr="Rewilding: Before and after photos reveal stunning transformation of  Scottish glen | The Independent">
            <a:extLst>
              <a:ext uri="{FF2B5EF4-FFF2-40B4-BE49-F238E27FC236}">
                <a16:creationId xmlns:a16="http://schemas.microsoft.com/office/drawing/2014/main" id="{747B39BC-6144-5A9F-B29E-16949E214361}"/>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7721600" y="152982"/>
            <a:ext cx="4330700" cy="271663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hart, bar chart&#10;&#10;Description automatically generated">
            <a:extLst>
              <a:ext uri="{FF2B5EF4-FFF2-40B4-BE49-F238E27FC236}">
                <a16:creationId xmlns:a16="http://schemas.microsoft.com/office/drawing/2014/main" id="{3AB6BA84-F6D5-EFBC-F089-0A7A742A88BF}"/>
              </a:ext>
            </a:extLst>
          </p:cNvPr>
          <p:cNvPicPr>
            <a:picLocks noChangeAspect="1"/>
          </p:cNvPicPr>
          <p:nvPr/>
        </p:nvPicPr>
        <p:blipFill>
          <a:blip r:embed="rId4"/>
          <a:stretch>
            <a:fillRect/>
          </a:stretch>
        </p:blipFill>
        <p:spPr>
          <a:xfrm>
            <a:off x="6330466" y="3009900"/>
            <a:ext cx="5861534" cy="3848100"/>
          </a:xfrm>
          <a:prstGeom prst="rect">
            <a:avLst/>
          </a:prstGeom>
        </p:spPr>
      </p:pic>
      <p:sp>
        <p:nvSpPr>
          <p:cNvPr id="4" name="Slide Number Placeholder 3">
            <a:extLst>
              <a:ext uri="{FF2B5EF4-FFF2-40B4-BE49-F238E27FC236}">
                <a16:creationId xmlns:a16="http://schemas.microsoft.com/office/drawing/2014/main" id="{55D633C7-4F17-B5F8-9455-8C6381C06DF8}"/>
              </a:ext>
            </a:extLst>
          </p:cNvPr>
          <p:cNvSpPr>
            <a:spLocks noGrp="1"/>
          </p:cNvSpPr>
          <p:nvPr>
            <p:ph type="sldNum" sz="quarter" idx="12"/>
          </p:nvPr>
        </p:nvSpPr>
        <p:spPr/>
        <p:txBody>
          <a:bodyPr/>
          <a:lstStyle/>
          <a:p>
            <a:fld id="{A80913A5-17D7-884E-B889-609C742BE218}" type="slidenum">
              <a:rPr lang="en-US" smtClean="0"/>
              <a:t>11</a:t>
            </a:fld>
            <a:endParaRPr lang="en-US"/>
          </a:p>
        </p:txBody>
      </p:sp>
    </p:spTree>
    <p:extLst>
      <p:ext uri="{BB962C8B-B14F-4D97-AF65-F5344CB8AC3E}">
        <p14:creationId xmlns:p14="http://schemas.microsoft.com/office/powerpoint/2010/main" val="5428904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9305901-FAAB-466C-23C6-3E82D11853A1}"/>
              </a:ext>
            </a:extLst>
          </p:cNvPr>
          <p:cNvSpPr>
            <a:spLocks noGrp="1"/>
          </p:cNvSpPr>
          <p:nvPr>
            <p:ph type="title"/>
          </p:nvPr>
        </p:nvSpPr>
        <p:spPr>
          <a:xfrm>
            <a:off x="700089" y="381462"/>
            <a:ext cx="11198986" cy="804130"/>
          </a:xfrm>
        </p:spPr>
        <p:txBody>
          <a:bodyPr vert="horz" lIns="91440" tIns="45720" rIns="91440" bIns="45720" rtlCol="0" anchor="b">
            <a:noAutofit/>
          </a:bodyPr>
          <a:lstStyle/>
          <a:p>
            <a:r>
              <a:rPr lang="en-US" sz="2800" b="1" dirty="0"/>
              <a:t>Deep diversity – implication for Higher Education and Social Justice.</a:t>
            </a:r>
            <a:endParaRPr lang="en-US" sz="2800" b="1" kern="1200" dirty="0">
              <a:solidFill>
                <a:schemeClr val="tx1"/>
              </a:solidFill>
              <a:latin typeface="+mj-lt"/>
              <a:ea typeface="+mj-ea"/>
              <a:cs typeface="+mj-cs"/>
            </a:endParaRPr>
          </a:p>
        </p:txBody>
      </p:sp>
      <p:sp>
        <p:nvSpPr>
          <p:cNvPr id="9" name="Content Placeholder 8">
            <a:extLst>
              <a:ext uri="{FF2B5EF4-FFF2-40B4-BE49-F238E27FC236}">
                <a16:creationId xmlns:a16="http://schemas.microsoft.com/office/drawing/2014/main" id="{D4456B36-F3FC-B948-7607-50647E696049}"/>
              </a:ext>
            </a:extLst>
          </p:cNvPr>
          <p:cNvSpPr>
            <a:spLocks noGrp="1"/>
          </p:cNvSpPr>
          <p:nvPr>
            <p:ph sz="half" idx="1"/>
          </p:nvPr>
        </p:nvSpPr>
        <p:spPr>
          <a:xfrm>
            <a:off x="700088" y="1185592"/>
            <a:ext cx="8087651" cy="4894574"/>
          </a:xfrm>
        </p:spPr>
        <p:txBody>
          <a:bodyPr vert="horz" lIns="91440" tIns="45720" rIns="91440" bIns="45720" rtlCol="0" anchor="t">
            <a:normAutofit lnSpcReduction="10000"/>
          </a:bodyPr>
          <a:lstStyle/>
          <a:p>
            <a:r>
              <a:rPr lang="en-US" sz="1800" dirty="0"/>
              <a:t>“</a:t>
            </a:r>
            <a:r>
              <a:rPr lang="en-US" sz="2000" dirty="0"/>
              <a:t>Since scientific knowledge is not distributed in a socially equitable way, its interventions in the real world tend to serve the social groups having more access to such knowledge. Ultimately, </a:t>
            </a:r>
            <a:r>
              <a:rPr lang="en-US" sz="2000" dirty="0">
                <a:solidFill>
                  <a:srgbClr val="FF0000"/>
                </a:solidFill>
              </a:rPr>
              <a:t>social injustice is based on cognitive injustice</a:t>
            </a:r>
            <a:r>
              <a:rPr lang="en-US" sz="2000" dirty="0"/>
              <a:t>. However, the struggle for cognitive justice will never succeed if it is based only on the idea of a more equitable distribution of scientific knowledge. </a:t>
            </a:r>
          </a:p>
          <a:p>
            <a:r>
              <a:rPr lang="en-US" sz="2000" dirty="0"/>
              <a:t>Beyond the fact that such a distribution is impossible under the conditions of global capitalism, scientific knowledge has intrinsic limits concerning the kind of interventions it furthers in the real world. In the </a:t>
            </a:r>
            <a:r>
              <a:rPr lang="en-US" sz="2000" dirty="0">
                <a:solidFill>
                  <a:srgbClr val="FF0000"/>
                </a:solidFill>
              </a:rPr>
              <a:t>ecology of knowledges</a:t>
            </a:r>
            <a:r>
              <a:rPr lang="en-US" sz="2000" dirty="0"/>
              <a:t>, finding credibility for nonscientific knowledges does not entail discrediting scientific knowledge. </a:t>
            </a:r>
          </a:p>
          <a:p>
            <a:r>
              <a:rPr lang="en-US" sz="2000" dirty="0"/>
              <a:t>It implies, rather, using it in a broader context of dialogue with other knowledges. ecology of knowledges permits not only the overcoming of the monoculture of scientific knowledge but also the idea that nonscientific knowledges are alternatives to scientific knowledge.” (Santos, 2014 p 296-7)</a:t>
            </a:r>
            <a:endParaRPr lang="en-US" sz="1600" dirty="0"/>
          </a:p>
          <a:p>
            <a:r>
              <a:rPr lang="en-US" sz="1600" dirty="0">
                <a:hlinkClick r:id="rId3"/>
              </a:rPr>
              <a:t>https://unescochair-cbrsr.org/pdf/resource/Epistemologies_of_the_South.pdf</a:t>
            </a:r>
            <a:endParaRPr lang="en-US" sz="1600" dirty="0"/>
          </a:p>
          <a:p>
            <a:endParaRPr lang="en-US" sz="1100" dirty="0"/>
          </a:p>
        </p:txBody>
      </p:sp>
      <p:pic>
        <p:nvPicPr>
          <p:cNvPr id="7170" name="Picture 2">
            <a:extLst>
              <a:ext uri="{FF2B5EF4-FFF2-40B4-BE49-F238E27FC236}">
                <a16:creationId xmlns:a16="http://schemas.microsoft.com/office/drawing/2014/main" id="{6264FBE1-64B3-734B-FE31-2C2CD0154EDD}"/>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rot="861303">
            <a:off x="9097213" y="1450798"/>
            <a:ext cx="2637587" cy="395638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135D9BA0-D4E2-38D1-CC39-46B1006FED2D}"/>
              </a:ext>
            </a:extLst>
          </p:cNvPr>
          <p:cNvSpPr>
            <a:spLocks noGrp="1"/>
          </p:cNvSpPr>
          <p:nvPr>
            <p:ph type="sldNum" sz="quarter" idx="12"/>
          </p:nvPr>
        </p:nvSpPr>
        <p:spPr/>
        <p:txBody>
          <a:bodyPr/>
          <a:lstStyle/>
          <a:p>
            <a:fld id="{A80913A5-17D7-884E-B889-609C742BE218}" type="slidenum">
              <a:rPr lang="en-US" smtClean="0"/>
              <a:t>12</a:t>
            </a:fld>
            <a:endParaRPr lang="en-US"/>
          </a:p>
        </p:txBody>
      </p:sp>
    </p:spTree>
    <p:extLst>
      <p:ext uri="{BB962C8B-B14F-4D97-AF65-F5344CB8AC3E}">
        <p14:creationId xmlns:p14="http://schemas.microsoft.com/office/powerpoint/2010/main" val="117601892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14B4D-38E5-4782-4270-327AF9716E6B}"/>
              </a:ext>
            </a:extLst>
          </p:cNvPr>
          <p:cNvSpPr>
            <a:spLocks noGrp="1"/>
          </p:cNvSpPr>
          <p:nvPr>
            <p:ph type="title"/>
          </p:nvPr>
        </p:nvSpPr>
        <p:spPr>
          <a:xfrm>
            <a:off x="838200" y="365125"/>
            <a:ext cx="10515600" cy="1700742"/>
          </a:xfrm>
        </p:spPr>
        <p:txBody>
          <a:bodyPr>
            <a:normAutofit/>
          </a:bodyPr>
          <a:lstStyle/>
          <a:p>
            <a:r>
              <a:rPr lang="en-US" sz="3100" dirty="0"/>
              <a:t>Deep Diversity: Shifting from arborescent (hierarchical) to rhizomatic (networked) was of  thinking and producing.</a:t>
            </a:r>
            <a:br>
              <a:rPr lang="en-US" dirty="0"/>
            </a:br>
            <a:r>
              <a:rPr lang="en-US" sz="1800" dirty="0"/>
              <a:t>Deleuze, G and </a:t>
            </a:r>
            <a:r>
              <a:rPr lang="en-US" sz="1800" dirty="0" err="1"/>
              <a:t>Guattari</a:t>
            </a:r>
            <a:r>
              <a:rPr lang="en-US" sz="1800" dirty="0"/>
              <a:t>, F (1987)A Thousand Plateaus: Capitalism and Schizophrenia. Translated by Brian </a:t>
            </a:r>
            <a:r>
              <a:rPr lang="en-US" sz="1800" dirty="0" err="1"/>
              <a:t>Massumi</a:t>
            </a:r>
            <a:r>
              <a:rPr lang="en-US" sz="1800" dirty="0"/>
              <a:t>. University of Minnesota Press.</a:t>
            </a:r>
            <a:endParaRPr lang="en-US" dirty="0"/>
          </a:p>
        </p:txBody>
      </p:sp>
      <p:sp>
        <p:nvSpPr>
          <p:cNvPr id="5" name="Slide Number Placeholder 4">
            <a:extLst>
              <a:ext uri="{FF2B5EF4-FFF2-40B4-BE49-F238E27FC236}">
                <a16:creationId xmlns:a16="http://schemas.microsoft.com/office/drawing/2014/main" id="{F4174B65-1526-D1D3-F460-AB2A78A3DCA3}"/>
              </a:ext>
            </a:extLst>
          </p:cNvPr>
          <p:cNvSpPr>
            <a:spLocks noGrp="1"/>
          </p:cNvSpPr>
          <p:nvPr>
            <p:ph type="sldNum" sz="quarter" idx="12"/>
          </p:nvPr>
        </p:nvSpPr>
        <p:spPr/>
        <p:txBody>
          <a:bodyPr/>
          <a:lstStyle/>
          <a:p>
            <a:fld id="{A80913A5-17D7-884E-B889-609C742BE218}" type="slidenum">
              <a:rPr lang="en-US" smtClean="0"/>
              <a:t>13</a:t>
            </a:fld>
            <a:endParaRPr lang="en-US"/>
          </a:p>
        </p:txBody>
      </p:sp>
      <p:pic>
        <p:nvPicPr>
          <p:cNvPr id="1026" name="Picture 2" descr="Eight amazing facts about oak trees | LiveMore YHA">
            <a:extLst>
              <a:ext uri="{FF2B5EF4-FFF2-40B4-BE49-F238E27FC236}">
                <a16:creationId xmlns:a16="http://schemas.microsoft.com/office/drawing/2014/main" id="{E036B2D6-0B24-339C-58A1-F34899D974DC}"/>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838200" y="2275821"/>
            <a:ext cx="5181600" cy="34509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ow To Propagate Plants Through Rhizome Or Root Division">
            <a:extLst>
              <a:ext uri="{FF2B5EF4-FFF2-40B4-BE49-F238E27FC236}">
                <a16:creationId xmlns:a16="http://schemas.microsoft.com/office/drawing/2014/main" id="{C11B6024-6C40-3C1B-AF08-47F22A189BCF}"/>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6046196" y="2245588"/>
            <a:ext cx="5867526" cy="3450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1806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0A076-E8B6-E359-73E5-64C49827A16C}"/>
              </a:ext>
            </a:extLst>
          </p:cNvPr>
          <p:cNvSpPr>
            <a:spLocks noGrp="1"/>
          </p:cNvSpPr>
          <p:nvPr>
            <p:ph type="title"/>
          </p:nvPr>
        </p:nvSpPr>
        <p:spPr>
          <a:xfrm>
            <a:off x="838200" y="136525"/>
            <a:ext cx="10515600" cy="823595"/>
          </a:xfrm>
        </p:spPr>
        <p:txBody>
          <a:bodyPr/>
          <a:lstStyle/>
          <a:p>
            <a:r>
              <a:rPr lang="en-US" dirty="0"/>
              <a:t>Deep diversity and human capabilities</a:t>
            </a:r>
          </a:p>
        </p:txBody>
      </p:sp>
      <p:graphicFrame>
        <p:nvGraphicFramePr>
          <p:cNvPr id="7" name="Table 7">
            <a:extLst>
              <a:ext uri="{FF2B5EF4-FFF2-40B4-BE49-F238E27FC236}">
                <a16:creationId xmlns:a16="http://schemas.microsoft.com/office/drawing/2014/main" id="{94FDEB69-F050-A0B5-09B5-D47778DC600D}"/>
              </a:ext>
            </a:extLst>
          </p:cNvPr>
          <p:cNvGraphicFramePr>
            <a:graphicFrameLocks noGrp="1"/>
          </p:cNvGraphicFramePr>
          <p:nvPr>
            <p:ph idx="1"/>
            <p:extLst>
              <p:ext uri="{D42A27DB-BD31-4B8C-83A1-F6EECF244321}">
                <p14:modId xmlns:p14="http://schemas.microsoft.com/office/powerpoint/2010/main" val="2105275019"/>
              </p:ext>
            </p:extLst>
          </p:nvPr>
        </p:nvGraphicFramePr>
        <p:xfrm>
          <a:off x="352697" y="849721"/>
          <a:ext cx="11652069" cy="5760041"/>
        </p:xfrm>
        <a:graphic>
          <a:graphicData uri="http://schemas.openxmlformats.org/drawingml/2006/table">
            <a:tbl>
              <a:tblPr firstRow="1" bandRow="1">
                <a:tableStyleId>{5C22544A-7EE6-4342-B048-85BDC9FD1C3A}</a:tableStyleId>
              </a:tblPr>
              <a:tblGrid>
                <a:gridCol w="1813971">
                  <a:extLst>
                    <a:ext uri="{9D8B030D-6E8A-4147-A177-3AD203B41FA5}">
                      <a16:colId xmlns:a16="http://schemas.microsoft.com/office/drawing/2014/main" val="382252981"/>
                    </a:ext>
                  </a:extLst>
                </a:gridCol>
                <a:gridCol w="5545110">
                  <a:extLst>
                    <a:ext uri="{9D8B030D-6E8A-4147-A177-3AD203B41FA5}">
                      <a16:colId xmlns:a16="http://schemas.microsoft.com/office/drawing/2014/main" val="342353938"/>
                    </a:ext>
                  </a:extLst>
                </a:gridCol>
                <a:gridCol w="4292988">
                  <a:extLst>
                    <a:ext uri="{9D8B030D-6E8A-4147-A177-3AD203B41FA5}">
                      <a16:colId xmlns:a16="http://schemas.microsoft.com/office/drawing/2014/main" val="2036786757"/>
                    </a:ext>
                  </a:extLst>
                </a:gridCol>
              </a:tblGrid>
              <a:tr h="0">
                <a:tc>
                  <a:txBody>
                    <a:bodyPr/>
                    <a:lstStyle/>
                    <a:p>
                      <a:r>
                        <a:rPr lang="en-US" dirty="0"/>
                        <a:t>Approach</a:t>
                      </a:r>
                    </a:p>
                  </a:txBody>
                  <a:tcPr/>
                </a:tc>
                <a:tc>
                  <a:txBody>
                    <a:bodyPr/>
                    <a:lstStyle/>
                    <a:p>
                      <a:r>
                        <a:rPr lang="en-US" dirty="0"/>
                        <a:t>Underpinning assumption</a:t>
                      </a:r>
                    </a:p>
                  </a:txBody>
                  <a:tcPr/>
                </a:tc>
                <a:tc>
                  <a:txBody>
                    <a:bodyPr/>
                    <a:lstStyle/>
                    <a:p>
                      <a:r>
                        <a:rPr lang="en-US" dirty="0"/>
                        <a:t>Pedagogy</a:t>
                      </a:r>
                    </a:p>
                  </a:txBody>
                  <a:tcPr/>
                </a:tc>
                <a:extLst>
                  <a:ext uri="{0D108BD9-81ED-4DB2-BD59-A6C34878D82A}">
                    <a16:rowId xmlns:a16="http://schemas.microsoft.com/office/drawing/2014/main" val="375853165"/>
                  </a:ext>
                </a:extLst>
              </a:tr>
              <a:tr h="1396044">
                <a:tc>
                  <a:txBody>
                    <a:bodyPr/>
                    <a:lstStyle/>
                    <a:p>
                      <a:r>
                        <a:rPr lang="en-US" dirty="0"/>
                        <a:t>Deficit modelling</a:t>
                      </a:r>
                    </a:p>
                    <a:p>
                      <a:r>
                        <a:rPr lang="en-US" dirty="0"/>
                        <a:t>(e.g. Entity theory, Carol Dweck )</a:t>
                      </a:r>
                    </a:p>
                    <a:p>
                      <a:endParaRPr lang="en-US" dirty="0"/>
                    </a:p>
                  </a:txBody>
                  <a:tcPr/>
                </a:tc>
                <a:tc>
                  <a:txBody>
                    <a:bodyPr/>
                    <a:lstStyle/>
                    <a:p>
                      <a:pPr marL="285750" indent="-285750">
                        <a:buFont typeface="Arial" panose="020B0604020202020204" pitchFamily="34" charset="0"/>
                        <a:buChar char="•"/>
                      </a:pPr>
                      <a:r>
                        <a:rPr lang="en-US" dirty="0"/>
                        <a:t>Due to a complex range of biological, social and economic factors, some students are simply more able/more ‘intelligent’ than others.</a:t>
                      </a:r>
                    </a:p>
                    <a:p>
                      <a:pPr marL="285750" indent="-285750">
                        <a:buFont typeface="Arial" panose="020B0604020202020204" pitchFamily="34" charset="0"/>
                        <a:buChar char="•"/>
                      </a:pPr>
                      <a:r>
                        <a:rPr lang="en-US" dirty="0"/>
                        <a:t>Such assumptions are underlaid by racial/gendered/caste/class based tropes.  </a:t>
                      </a:r>
                    </a:p>
                  </a:txBody>
                  <a:tcPr/>
                </a:tc>
                <a:tc>
                  <a:txBody>
                    <a:bodyPr/>
                    <a:lstStyle/>
                    <a:p>
                      <a:pPr marL="285750" indent="-285750">
                        <a:buFont typeface="Arial" panose="020B0604020202020204" pitchFamily="34" charset="0"/>
                        <a:buChar char="•"/>
                      </a:pPr>
                      <a:r>
                        <a:rPr lang="en-US" dirty="0"/>
                        <a:t>Streaming of students in relation to ability.</a:t>
                      </a:r>
                    </a:p>
                    <a:p>
                      <a:pPr marL="285750" indent="-285750">
                        <a:buFont typeface="Arial" panose="020B0604020202020204" pitchFamily="34" charset="0"/>
                        <a:buChar char="•"/>
                      </a:pPr>
                      <a:r>
                        <a:rPr lang="en-US" dirty="0"/>
                        <a:t>Targeted interventions to facilitate skills development and behavioral change. </a:t>
                      </a:r>
                    </a:p>
                  </a:txBody>
                  <a:tcPr/>
                </a:tc>
                <a:extLst>
                  <a:ext uri="{0D108BD9-81ED-4DB2-BD59-A6C34878D82A}">
                    <a16:rowId xmlns:a16="http://schemas.microsoft.com/office/drawing/2014/main" val="1622921868"/>
                  </a:ext>
                </a:extLst>
              </a:tr>
              <a:tr h="1919561">
                <a:tc>
                  <a:txBody>
                    <a:bodyPr/>
                    <a:lstStyle/>
                    <a:p>
                      <a:r>
                        <a:rPr lang="en-US" dirty="0"/>
                        <a:t>Unequal distribution of cultural capital</a:t>
                      </a:r>
                    </a:p>
                    <a:p>
                      <a:r>
                        <a:rPr lang="en-US" dirty="0"/>
                        <a:t>(Pierre Bourdieu)</a:t>
                      </a:r>
                    </a:p>
                  </a:txBody>
                  <a:tcPr/>
                </a:tc>
                <a:tc>
                  <a:txBody>
                    <a:bodyPr/>
                    <a:lstStyle/>
                    <a:p>
                      <a:pPr marL="285750" indent="-285750">
                        <a:buFont typeface="Arial" panose="020B0604020202020204" pitchFamily="34" charset="0"/>
                        <a:buChar char="•"/>
                      </a:pPr>
                      <a:r>
                        <a:rPr lang="en-GB" sz="1800" b="0" i="0" kern="1200" dirty="0">
                          <a:solidFill>
                            <a:schemeClr val="dk1"/>
                          </a:solidFill>
                          <a:effectLst/>
                          <a:latin typeface="+mn-lt"/>
                          <a:ea typeface="+mn-ea"/>
                          <a:cs typeface="+mn-cs"/>
                        </a:rPr>
                        <a:t>‘Elite’ students possess cultural knowledge, skills, and dispositions that are valued in education.</a:t>
                      </a:r>
                    </a:p>
                    <a:p>
                      <a:pPr marL="285750" indent="-285750">
                        <a:buFont typeface="Arial" panose="020B0604020202020204" pitchFamily="34" charset="0"/>
                        <a:buChar char="•"/>
                      </a:pPr>
                      <a:r>
                        <a:rPr lang="en-GB" sz="1800" b="0" i="0" kern="1200" dirty="0">
                          <a:solidFill>
                            <a:schemeClr val="dk1"/>
                          </a:solidFill>
                          <a:effectLst/>
                          <a:latin typeface="+mn-lt"/>
                          <a:ea typeface="+mn-ea"/>
                          <a:cs typeface="+mn-cs"/>
                        </a:rPr>
                        <a:t>Other students encounter barriers in education due to their limited cultural capital, which acts as a barrier to thriving within the dominant cultural framework.</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Democratize access to culture, knowledge and growth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Enable students to develop an appreciation of ‘high culture’ as well as promoting a more diver curriculum!</a:t>
                      </a:r>
                    </a:p>
                    <a:p>
                      <a:endParaRPr lang="en-US" dirty="0"/>
                    </a:p>
                  </a:txBody>
                  <a:tcPr/>
                </a:tc>
                <a:extLst>
                  <a:ext uri="{0D108BD9-81ED-4DB2-BD59-A6C34878D82A}">
                    <a16:rowId xmlns:a16="http://schemas.microsoft.com/office/drawing/2014/main" val="1654661006"/>
                  </a:ext>
                </a:extLst>
              </a:tr>
              <a:tr h="689692">
                <a:tc>
                  <a:txBody>
                    <a:bodyPr/>
                    <a:lstStyle/>
                    <a:p>
                      <a:r>
                        <a:rPr lang="en-US" dirty="0"/>
                        <a:t>Community cultural wealth</a:t>
                      </a:r>
                    </a:p>
                    <a:p>
                      <a:r>
                        <a:rPr lang="en-US" dirty="0"/>
                        <a:t>(Tara </a:t>
                      </a:r>
                      <a:r>
                        <a:rPr lang="en-US" dirty="0" err="1"/>
                        <a:t>Yosso</a:t>
                      </a:r>
                      <a:r>
                        <a:rPr lang="en-US" dirty="0"/>
                        <a:t>)</a:t>
                      </a:r>
                    </a:p>
                  </a:txBody>
                  <a:tcPr/>
                </a:tc>
                <a:tc>
                  <a:txBody>
                    <a:bodyPr/>
                    <a:lstStyle/>
                    <a:p>
                      <a:pPr marL="285750" indent="-285750">
                        <a:buFont typeface="Arial" panose="020B0604020202020204" pitchFamily="34" charset="0"/>
                        <a:buChar char="•"/>
                      </a:pPr>
                      <a:r>
                        <a:rPr lang="en-US" dirty="0"/>
                        <a:t>highlights the diverse forms of cultural capital present within marginalized communities. (e.g. aspirational, linguistic, familial, social, navigational, and resistant) </a:t>
                      </a:r>
                    </a:p>
                    <a:p>
                      <a:pPr marL="285750" indent="-285750">
                        <a:buFont typeface="Arial" panose="020B0604020202020204" pitchFamily="34" charset="0"/>
                        <a:buChar char="•"/>
                      </a:pPr>
                      <a:r>
                        <a:rPr lang="en-US" dirty="0"/>
                        <a:t>Challenges deficit-based perspectives by valuing and acknowledging the cultural assets and strengths of students.</a:t>
                      </a:r>
                    </a:p>
                  </a:txBody>
                  <a:tcPr/>
                </a:tc>
                <a:tc>
                  <a:txBody>
                    <a:bodyPr/>
                    <a:lstStyle/>
                    <a:p>
                      <a:pPr marL="285750" indent="-285750">
                        <a:buFont typeface="Arial" panose="020B0604020202020204" pitchFamily="34" charset="0"/>
                        <a:buChar char="•"/>
                      </a:pPr>
                      <a:r>
                        <a:rPr lang="en-US" dirty="0"/>
                        <a:t>Affirming and integrating students' unique cultural experiences into the curriculum.</a:t>
                      </a:r>
                    </a:p>
                    <a:p>
                      <a:pPr marL="285750" indent="-285750">
                        <a:buFont typeface="Arial" panose="020B0604020202020204" pitchFamily="34" charset="0"/>
                        <a:buChar char="•"/>
                      </a:pPr>
                      <a:r>
                        <a:rPr lang="en-US" dirty="0"/>
                        <a:t>Cultivating an inclusive learning environment that encourages students to draw on their cultural wealth.</a:t>
                      </a:r>
                    </a:p>
                    <a:p>
                      <a:pPr marL="285750" indent="-285750">
                        <a:buFont typeface="Arial" panose="020B0604020202020204" pitchFamily="34" charset="0"/>
                        <a:buChar char="•"/>
                      </a:pPr>
                      <a:r>
                        <a:rPr lang="en-US" dirty="0" err="1"/>
                        <a:t>Centring</a:t>
                      </a:r>
                      <a:r>
                        <a:rPr lang="en-US" dirty="0"/>
                        <a:t> learning on wisdom</a:t>
                      </a:r>
                    </a:p>
                  </a:txBody>
                  <a:tcPr/>
                </a:tc>
                <a:extLst>
                  <a:ext uri="{0D108BD9-81ED-4DB2-BD59-A6C34878D82A}">
                    <a16:rowId xmlns:a16="http://schemas.microsoft.com/office/drawing/2014/main" val="1497942203"/>
                  </a:ext>
                </a:extLst>
              </a:tr>
            </a:tbl>
          </a:graphicData>
        </a:graphic>
      </p:graphicFrame>
      <p:sp>
        <p:nvSpPr>
          <p:cNvPr id="5" name="Slide Number Placeholder 4">
            <a:extLst>
              <a:ext uri="{FF2B5EF4-FFF2-40B4-BE49-F238E27FC236}">
                <a16:creationId xmlns:a16="http://schemas.microsoft.com/office/drawing/2014/main" id="{77A9C0D7-ADEB-BD98-9682-643CEEF45CEE}"/>
              </a:ext>
            </a:extLst>
          </p:cNvPr>
          <p:cNvSpPr>
            <a:spLocks noGrp="1"/>
          </p:cNvSpPr>
          <p:nvPr>
            <p:ph type="sldNum" sz="quarter" idx="12"/>
          </p:nvPr>
        </p:nvSpPr>
        <p:spPr/>
        <p:txBody>
          <a:bodyPr/>
          <a:lstStyle/>
          <a:p>
            <a:fld id="{A80913A5-17D7-884E-B889-609C742BE218}" type="slidenum">
              <a:rPr lang="en-US" smtClean="0"/>
              <a:t>14</a:t>
            </a:fld>
            <a:endParaRPr lang="en-US"/>
          </a:p>
        </p:txBody>
      </p:sp>
    </p:spTree>
    <p:extLst>
      <p:ext uri="{BB962C8B-B14F-4D97-AF65-F5344CB8AC3E}">
        <p14:creationId xmlns:p14="http://schemas.microsoft.com/office/powerpoint/2010/main" val="40497536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5" name="Rectangle 4104">
            <a:extLst>
              <a:ext uri="{FF2B5EF4-FFF2-40B4-BE49-F238E27FC236}">
                <a16:creationId xmlns:a16="http://schemas.microsoft.com/office/drawing/2014/main" id="{46708FAB-3898-47A9-B05A-AB9ECBD9E7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840A9B8-59FA-2D92-CF58-09481922B1E3}"/>
              </a:ext>
            </a:extLst>
          </p:cNvPr>
          <p:cNvSpPr>
            <a:spLocks noGrp="1"/>
          </p:cNvSpPr>
          <p:nvPr>
            <p:ph type="title"/>
          </p:nvPr>
        </p:nvSpPr>
        <p:spPr>
          <a:xfrm>
            <a:off x="1136398" y="457201"/>
            <a:ext cx="10117810" cy="1150470"/>
          </a:xfrm>
        </p:spPr>
        <p:txBody>
          <a:bodyPr vert="horz" lIns="91440" tIns="45720" rIns="91440" bIns="45720" rtlCol="0" anchor="b">
            <a:normAutofit/>
          </a:bodyPr>
          <a:lstStyle/>
          <a:p>
            <a:r>
              <a:rPr lang="en-US" sz="3700"/>
              <a:t>Impact of AI will be to make intelligence redundant.</a:t>
            </a:r>
          </a:p>
        </p:txBody>
      </p:sp>
      <p:sp>
        <p:nvSpPr>
          <p:cNvPr id="3" name="Content Placeholder 2">
            <a:extLst>
              <a:ext uri="{FF2B5EF4-FFF2-40B4-BE49-F238E27FC236}">
                <a16:creationId xmlns:a16="http://schemas.microsoft.com/office/drawing/2014/main" id="{1C47CFF1-0CB8-638D-05AA-FFBF40BAF4F6}"/>
              </a:ext>
            </a:extLst>
          </p:cNvPr>
          <p:cNvSpPr>
            <a:spLocks noGrp="1"/>
          </p:cNvSpPr>
          <p:nvPr>
            <p:ph sz="half" idx="1"/>
          </p:nvPr>
        </p:nvSpPr>
        <p:spPr>
          <a:xfrm>
            <a:off x="1150286" y="1980775"/>
            <a:ext cx="6001836" cy="3632824"/>
          </a:xfrm>
        </p:spPr>
        <p:txBody>
          <a:bodyPr vert="horz" lIns="91440" tIns="45720" rIns="91440" bIns="45720" rtlCol="0" anchor="t">
            <a:normAutofit fontScale="92500" lnSpcReduction="20000"/>
          </a:bodyPr>
          <a:lstStyle/>
          <a:p>
            <a:pPr marL="0" indent="0">
              <a:buNone/>
            </a:pPr>
            <a:r>
              <a:rPr lang="en-US" sz="2600" i="1" dirty="0"/>
              <a:t>“If intelligence is in part the ability to adapt to the environment, one might hope that increases in average IQ would help to make the world a more harmonious and understanding place…, but if people continue to destroy the world and the people in it, there may not be any people left to utilize the technology. We may have created a world in which people are smart, but not terribly wise.”(p372)</a:t>
            </a:r>
          </a:p>
          <a:p>
            <a:pPr marL="0" indent="0">
              <a:buNone/>
            </a:pPr>
            <a:r>
              <a:rPr lang="en-US" sz="1900" dirty="0"/>
              <a:t>Sternberg, Robert J., and Judith </a:t>
            </a:r>
            <a:r>
              <a:rPr lang="en-US" sz="1900" dirty="0" err="1"/>
              <a:t>Glück</a:t>
            </a:r>
            <a:r>
              <a:rPr lang="en-US" sz="1900" dirty="0"/>
              <a:t>, eds. (2019) </a:t>
            </a:r>
            <a:r>
              <a:rPr lang="en-US" sz="1900" i="1" dirty="0"/>
              <a:t>The Cambridge handbook of wisdom</a:t>
            </a:r>
            <a:r>
              <a:rPr lang="en-US" sz="1900" dirty="0"/>
              <a:t>. Cambridge: Cambridge University Press</a:t>
            </a:r>
          </a:p>
          <a:p>
            <a:endParaRPr lang="en-US" sz="2000" dirty="0"/>
          </a:p>
        </p:txBody>
      </p:sp>
      <p:pic>
        <p:nvPicPr>
          <p:cNvPr id="4100" name="Picture 4" descr="Environmental Destruction | World Centric Blog">
            <a:extLst>
              <a:ext uri="{FF2B5EF4-FFF2-40B4-BE49-F238E27FC236}">
                <a16:creationId xmlns:a16="http://schemas.microsoft.com/office/drawing/2014/main" id="{4DED5B73-6EE2-C411-0843-8CD572140C38}"/>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13439" r="25675" b="-2"/>
          <a:stretch/>
        </p:blipFill>
        <p:spPr bwMode="auto">
          <a:xfrm>
            <a:off x="7646838" y="1980775"/>
            <a:ext cx="3748858" cy="3632824"/>
          </a:xfrm>
          <a:prstGeom prst="rect">
            <a:avLst/>
          </a:prstGeom>
          <a:noFill/>
          <a:extLst>
            <a:ext uri="{909E8E84-426E-40DD-AFC4-6F175D3DCCD1}">
              <a14:hiddenFill xmlns:a14="http://schemas.microsoft.com/office/drawing/2010/main">
                <a:solidFill>
                  <a:srgbClr val="FFFFFF"/>
                </a:solidFill>
              </a14:hiddenFill>
            </a:ext>
          </a:extLst>
        </p:spPr>
      </p:pic>
      <p:sp>
        <p:nvSpPr>
          <p:cNvPr id="4107" name="Rectangle 4106">
            <a:extLst>
              <a:ext uri="{FF2B5EF4-FFF2-40B4-BE49-F238E27FC236}">
                <a16:creationId xmlns:a16="http://schemas.microsoft.com/office/drawing/2014/main" id="{2E438CA0-CB4D-4C94-8C39-9C7FC9BBE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9" name="Rectangle 4108">
            <a:extLst>
              <a:ext uri="{FF2B5EF4-FFF2-40B4-BE49-F238E27FC236}">
                <a16:creationId xmlns:a16="http://schemas.microsoft.com/office/drawing/2014/main" id="{6B2C05E3-84E7-4957-95EF-B471CBF71C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60C5888-2EDC-B846-D9AA-48C71DC0BA1A}"/>
              </a:ext>
            </a:extLst>
          </p:cNvPr>
          <p:cNvSpPr>
            <a:spLocks noGrp="1"/>
          </p:cNvSpPr>
          <p:nvPr>
            <p:ph type="sldNum" sz="quarter" idx="12"/>
          </p:nvPr>
        </p:nvSpPr>
        <p:spPr/>
        <p:txBody>
          <a:bodyPr/>
          <a:lstStyle/>
          <a:p>
            <a:fld id="{A80913A5-17D7-884E-B889-609C742BE218}" type="slidenum">
              <a:rPr lang="en-US" smtClean="0"/>
              <a:t>15</a:t>
            </a:fld>
            <a:endParaRPr lang="en-US"/>
          </a:p>
        </p:txBody>
      </p:sp>
    </p:spTree>
    <p:extLst>
      <p:ext uri="{BB962C8B-B14F-4D97-AF65-F5344CB8AC3E}">
        <p14:creationId xmlns:p14="http://schemas.microsoft.com/office/powerpoint/2010/main" val="28165436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312D77DB-F619-458C-4E20-05871C1AFFEF}"/>
              </a:ext>
            </a:extLst>
          </p:cNvPr>
          <p:cNvSpPr>
            <a:spLocks noGrp="1"/>
          </p:cNvSpPr>
          <p:nvPr>
            <p:ph type="title"/>
          </p:nvPr>
        </p:nvSpPr>
        <p:spPr>
          <a:xfrm>
            <a:off x="664149" y="24896"/>
            <a:ext cx="7772400" cy="1325563"/>
          </a:xfrm>
        </p:spPr>
        <p:txBody>
          <a:bodyPr vert="horz" lIns="91440" tIns="45720" rIns="91440" bIns="45720" rtlCol="0" anchor="ctr">
            <a:normAutofit/>
          </a:bodyPr>
          <a:lstStyle/>
          <a:p>
            <a:r>
              <a:rPr lang="en-US" dirty="0"/>
              <a:t>What AI will never be able to do?</a:t>
            </a:r>
          </a:p>
        </p:txBody>
      </p:sp>
      <p:sp>
        <p:nvSpPr>
          <p:cNvPr id="3" name="Content Placeholder 2">
            <a:extLst>
              <a:ext uri="{FF2B5EF4-FFF2-40B4-BE49-F238E27FC236}">
                <a16:creationId xmlns:a16="http://schemas.microsoft.com/office/drawing/2014/main" id="{DACADB97-2562-1A0F-B439-9B7E8BF2B6D7}"/>
              </a:ext>
            </a:extLst>
          </p:cNvPr>
          <p:cNvSpPr>
            <a:spLocks noGrp="1"/>
          </p:cNvSpPr>
          <p:nvPr>
            <p:ph sz="half" idx="1"/>
          </p:nvPr>
        </p:nvSpPr>
        <p:spPr>
          <a:xfrm>
            <a:off x="838200" y="1350460"/>
            <a:ext cx="6084367" cy="5304340"/>
          </a:xfrm>
        </p:spPr>
        <p:txBody>
          <a:bodyPr vert="horz" lIns="91440" tIns="45720" rIns="91440" bIns="45720" rtlCol="0">
            <a:normAutofit/>
          </a:bodyPr>
          <a:lstStyle/>
          <a:p>
            <a:r>
              <a:rPr lang="en-US" sz="2400" b="0" i="0" dirty="0">
                <a:effectLst/>
              </a:rPr>
              <a:t>Question: Are you wise?</a:t>
            </a:r>
          </a:p>
          <a:p>
            <a:r>
              <a:rPr lang="en-US" sz="2400" b="0" i="0" dirty="0">
                <a:effectLst/>
              </a:rPr>
              <a:t>Answer: As an AI language model, I don't possess wisdom in the sense that humans do. However, I am designed to provide information and insights based on the vast amount of data and knowledge that I have been trained on. My responses are generated by algorithms and statistical models, and I aim to provide accurate and helpful information to the best of my abilities.</a:t>
            </a:r>
          </a:p>
          <a:p>
            <a:pPr marL="0" indent="0">
              <a:buNone/>
            </a:pPr>
            <a:r>
              <a:rPr lang="en-US" sz="2400" dirty="0"/>
              <a:t>(Chat GPT) </a:t>
            </a:r>
          </a:p>
          <a:p>
            <a:pPr marL="0" indent="0">
              <a:buNone/>
            </a:pPr>
            <a:r>
              <a:rPr lang="en-US" sz="2400" dirty="0"/>
              <a:t>AI will never have intuition,  creativity or common sense, which are all components of wisdom.</a:t>
            </a:r>
          </a:p>
        </p:txBody>
      </p:sp>
      <p:pic>
        <p:nvPicPr>
          <p:cNvPr id="2050" name="Picture 2" descr="How AI could give us a four-day work week and shape the future of business">
            <a:extLst>
              <a:ext uri="{FF2B5EF4-FFF2-40B4-BE49-F238E27FC236}">
                <a16:creationId xmlns:a16="http://schemas.microsoft.com/office/drawing/2014/main" id="{C153F57C-A390-7D66-2CDC-CD6237F5997B}"/>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38551" r="16699" b="1"/>
          <a:stretch/>
        </p:blipFill>
        <p:spPr bwMode="auto">
          <a:xfrm>
            <a:off x="7080822" y="1375355"/>
            <a:ext cx="4733492" cy="4733492"/>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
        <p:nvSpPr>
          <p:cNvPr id="2057"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59"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247AC35-1250-3703-63BE-9BA3CFA497F6}"/>
              </a:ext>
            </a:extLst>
          </p:cNvPr>
          <p:cNvSpPr>
            <a:spLocks noGrp="1"/>
          </p:cNvSpPr>
          <p:nvPr>
            <p:ph type="sldNum" sz="quarter" idx="12"/>
          </p:nvPr>
        </p:nvSpPr>
        <p:spPr/>
        <p:txBody>
          <a:bodyPr/>
          <a:lstStyle/>
          <a:p>
            <a:fld id="{A80913A5-17D7-884E-B889-609C742BE218}" type="slidenum">
              <a:rPr lang="en-US" smtClean="0"/>
              <a:t>16</a:t>
            </a:fld>
            <a:endParaRPr lang="en-US"/>
          </a:p>
        </p:txBody>
      </p:sp>
    </p:spTree>
    <p:extLst>
      <p:ext uri="{BB962C8B-B14F-4D97-AF65-F5344CB8AC3E}">
        <p14:creationId xmlns:p14="http://schemas.microsoft.com/office/powerpoint/2010/main" val="9848546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4" name="Rectangle 1037">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844D9ED-C1D8-2D4A-E89C-2B440F0768B6}"/>
              </a:ext>
            </a:extLst>
          </p:cNvPr>
          <p:cNvSpPr>
            <a:spLocks noGrp="1"/>
          </p:cNvSpPr>
          <p:nvPr>
            <p:ph type="title"/>
          </p:nvPr>
        </p:nvSpPr>
        <p:spPr>
          <a:xfrm>
            <a:off x="4553733" y="548464"/>
            <a:ext cx="7269299" cy="1408673"/>
          </a:xfrm>
        </p:spPr>
        <p:txBody>
          <a:bodyPr vert="horz" lIns="91440" tIns="45720" rIns="91440" bIns="45720" rtlCol="0" anchor="b">
            <a:normAutofit/>
          </a:bodyPr>
          <a:lstStyle/>
          <a:p>
            <a:r>
              <a:rPr lang="en-US" sz="4000" dirty="0"/>
              <a:t>Wisdom based education is as old as humanity.</a:t>
            </a:r>
          </a:p>
        </p:txBody>
      </p:sp>
      <p:pic>
        <p:nvPicPr>
          <p:cNvPr id="1026" name="Picture 2">
            <a:extLst>
              <a:ext uri="{FF2B5EF4-FFF2-40B4-BE49-F238E27FC236}">
                <a16:creationId xmlns:a16="http://schemas.microsoft.com/office/drawing/2014/main" id="{AA11416A-4A10-3E06-28A4-0B9A7BDE5FD0}"/>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9039" r="8074" b="-2"/>
          <a:stretch/>
        </p:blipFill>
        <p:spPr bwMode="auto">
          <a:xfrm>
            <a:off x="1" y="10"/>
            <a:ext cx="4196496"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ECB7440-D2CD-62E3-35B8-82757F69B89B}"/>
              </a:ext>
            </a:extLst>
          </p:cNvPr>
          <p:cNvSpPr>
            <a:spLocks noGrp="1"/>
          </p:cNvSpPr>
          <p:nvPr>
            <p:ph sz="half" idx="1"/>
          </p:nvPr>
        </p:nvSpPr>
        <p:spPr>
          <a:xfrm>
            <a:off x="4553734" y="2215341"/>
            <a:ext cx="7429719" cy="4339838"/>
          </a:xfrm>
        </p:spPr>
        <p:txBody>
          <a:bodyPr vert="horz" lIns="91440" tIns="45720" rIns="91440" bIns="45720" rtlCol="0">
            <a:normAutofit fontScale="92500"/>
          </a:bodyPr>
          <a:lstStyle/>
          <a:p>
            <a:pPr marL="0" indent="0">
              <a:buNone/>
            </a:pPr>
            <a:r>
              <a:rPr lang="en-US" sz="3600" dirty="0"/>
              <a:t>"wisdom (</a:t>
            </a:r>
            <a:r>
              <a:rPr lang="en-US" sz="3600" dirty="0" err="1"/>
              <a:t>hikma</a:t>
            </a:r>
            <a:r>
              <a:rPr lang="en-US" sz="3600" dirty="0"/>
              <a:t>) is the passage of the soul of man to the perfection possible for him within the two bounds of science and action." It includes, on the one hand, justice and, on the other, perfecting of the reasoning soul, in as much as it comprises the theoretical and practical.” </a:t>
            </a:r>
          </a:p>
          <a:p>
            <a:pPr marL="0" indent="0">
              <a:buNone/>
            </a:pPr>
            <a:r>
              <a:rPr lang="en-US" sz="2400" dirty="0"/>
              <a:t>(Ibn </a:t>
            </a:r>
            <a:r>
              <a:rPr lang="en-US" sz="2400" dirty="0" err="1"/>
              <a:t>Sina</a:t>
            </a:r>
            <a:r>
              <a:rPr lang="en-US" sz="2400" dirty="0"/>
              <a:t>, in, A. M. </a:t>
            </a:r>
            <a:r>
              <a:rPr lang="en-US" sz="2400" dirty="0" err="1"/>
              <a:t>Goichon</a:t>
            </a:r>
            <a:r>
              <a:rPr lang="en-US" sz="2400" dirty="0"/>
              <a:t>, (1979) "</a:t>
            </a:r>
            <a:r>
              <a:rPr lang="en-US" sz="2400" dirty="0" err="1"/>
              <a:t>Hikma</a:t>
            </a:r>
            <a:r>
              <a:rPr lang="en-US" sz="2400" dirty="0"/>
              <a:t>" The Encyclopedia of </a:t>
            </a:r>
            <a:r>
              <a:rPr lang="en-US" sz="2400" dirty="0" err="1"/>
              <a:t>islam</a:t>
            </a:r>
            <a:r>
              <a:rPr lang="en-US" sz="2400" dirty="0"/>
              <a:t>, New Edition, ed. By B. Lewis, Vol. II!.)</a:t>
            </a:r>
          </a:p>
        </p:txBody>
      </p:sp>
      <p:sp>
        <p:nvSpPr>
          <p:cNvPr id="4" name="Slide Number Placeholder 3">
            <a:extLst>
              <a:ext uri="{FF2B5EF4-FFF2-40B4-BE49-F238E27FC236}">
                <a16:creationId xmlns:a16="http://schemas.microsoft.com/office/drawing/2014/main" id="{91B84012-94E0-6CA6-DECE-4FBC4E89DCB9}"/>
              </a:ext>
            </a:extLst>
          </p:cNvPr>
          <p:cNvSpPr>
            <a:spLocks noGrp="1"/>
          </p:cNvSpPr>
          <p:nvPr>
            <p:ph type="sldNum" sz="quarter" idx="12"/>
          </p:nvPr>
        </p:nvSpPr>
        <p:spPr/>
        <p:txBody>
          <a:bodyPr/>
          <a:lstStyle/>
          <a:p>
            <a:fld id="{A80913A5-17D7-884E-B889-609C742BE218}" type="slidenum">
              <a:rPr lang="en-US" smtClean="0"/>
              <a:t>17</a:t>
            </a:fld>
            <a:endParaRPr lang="en-US"/>
          </a:p>
        </p:txBody>
      </p:sp>
    </p:spTree>
    <p:extLst>
      <p:ext uri="{BB962C8B-B14F-4D97-AF65-F5344CB8AC3E}">
        <p14:creationId xmlns:p14="http://schemas.microsoft.com/office/powerpoint/2010/main" val="16254197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4380449-F364-2629-592F-429C5F8D72E1}"/>
              </a:ext>
            </a:extLst>
          </p:cNvPr>
          <p:cNvSpPr>
            <a:spLocks noGrp="1"/>
          </p:cNvSpPr>
          <p:nvPr>
            <p:ph type="title"/>
          </p:nvPr>
        </p:nvSpPr>
        <p:spPr>
          <a:xfrm>
            <a:off x="838200" y="365125"/>
            <a:ext cx="10866120" cy="1006475"/>
          </a:xfrm>
        </p:spPr>
        <p:txBody>
          <a:bodyPr>
            <a:normAutofit fontScale="90000"/>
          </a:bodyPr>
          <a:lstStyle/>
          <a:p>
            <a:r>
              <a:rPr lang="en-US" dirty="0"/>
              <a:t>Wisdom based education and human emancipation</a:t>
            </a:r>
          </a:p>
        </p:txBody>
      </p:sp>
      <p:sp>
        <p:nvSpPr>
          <p:cNvPr id="6" name="Content Placeholder 5">
            <a:extLst>
              <a:ext uri="{FF2B5EF4-FFF2-40B4-BE49-F238E27FC236}">
                <a16:creationId xmlns:a16="http://schemas.microsoft.com/office/drawing/2014/main" id="{C1BC6A7C-5765-AF18-760F-B2D2A2B296FA}"/>
              </a:ext>
            </a:extLst>
          </p:cNvPr>
          <p:cNvSpPr>
            <a:spLocks noGrp="1"/>
          </p:cNvSpPr>
          <p:nvPr>
            <p:ph idx="1"/>
          </p:nvPr>
        </p:nvSpPr>
        <p:spPr>
          <a:xfrm>
            <a:off x="838200" y="1472698"/>
            <a:ext cx="10515600" cy="4623301"/>
          </a:xfrm>
        </p:spPr>
        <p:txBody>
          <a:bodyPr>
            <a:normAutofit lnSpcReduction="10000"/>
          </a:bodyPr>
          <a:lstStyle/>
          <a:p>
            <a:pPr marL="0" indent="0">
              <a:buNone/>
            </a:pPr>
            <a:r>
              <a:rPr lang="en-GB" sz="3200" dirty="0"/>
              <a:t>“African-American women need wisdom to know how to deal with the “educated fools” who would “take a shotgun to a roach.” …This distinction between knowledge and wisdom, and the use of experience as the cutting edge dividing them, has been key to Black women’s survival. In the context of intersecting oppressions, the distinction is essential. Knowledge without wisdom is adequate for the powerful, but wisdom is essential to the survival of the subordinate.” (Hill-Collins (2000) 257)</a:t>
            </a:r>
          </a:p>
          <a:p>
            <a:pPr marL="0" indent="0">
              <a:buNone/>
            </a:pPr>
            <a:r>
              <a:rPr lang="en-GB" sz="2200" dirty="0"/>
              <a:t>Hill-Collins, P (2000) Black Feminist Thought: Knowledge, Consciousness, and the Politics of Empowerment 2</a:t>
            </a:r>
            <a:r>
              <a:rPr lang="en-GB" sz="2200" baseline="30000" dirty="0"/>
              <a:t>nd</a:t>
            </a:r>
            <a:r>
              <a:rPr lang="en-GB" sz="2200" dirty="0"/>
              <a:t> Ed.  London, Routledge. </a:t>
            </a:r>
          </a:p>
          <a:p>
            <a:pPr marL="0" indent="0">
              <a:buNone/>
            </a:pPr>
            <a:endParaRPr lang="en-US" dirty="0"/>
          </a:p>
        </p:txBody>
      </p:sp>
      <p:sp>
        <p:nvSpPr>
          <p:cNvPr id="2" name="Slide Number Placeholder 1">
            <a:extLst>
              <a:ext uri="{FF2B5EF4-FFF2-40B4-BE49-F238E27FC236}">
                <a16:creationId xmlns:a16="http://schemas.microsoft.com/office/drawing/2014/main" id="{D1ED249B-651D-00D7-45EA-542FBC5E79B0}"/>
              </a:ext>
            </a:extLst>
          </p:cNvPr>
          <p:cNvSpPr>
            <a:spLocks noGrp="1"/>
          </p:cNvSpPr>
          <p:nvPr>
            <p:ph type="sldNum" sz="quarter" idx="12"/>
          </p:nvPr>
        </p:nvSpPr>
        <p:spPr/>
        <p:txBody>
          <a:bodyPr/>
          <a:lstStyle/>
          <a:p>
            <a:fld id="{A80913A5-17D7-884E-B889-609C742BE218}" type="slidenum">
              <a:rPr lang="en-US" smtClean="0"/>
              <a:t>18</a:t>
            </a:fld>
            <a:endParaRPr lang="en-US"/>
          </a:p>
        </p:txBody>
      </p:sp>
    </p:spTree>
    <p:extLst>
      <p:ext uri="{BB962C8B-B14F-4D97-AF65-F5344CB8AC3E}">
        <p14:creationId xmlns:p14="http://schemas.microsoft.com/office/powerpoint/2010/main" val="11745824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B3689-F847-A6D7-DA5F-A708C36B6E4A}"/>
              </a:ext>
            </a:extLst>
          </p:cNvPr>
          <p:cNvSpPr>
            <a:spLocks noGrp="1"/>
          </p:cNvSpPr>
          <p:nvPr>
            <p:ph type="title"/>
          </p:nvPr>
        </p:nvSpPr>
        <p:spPr>
          <a:xfrm>
            <a:off x="838199" y="133876"/>
            <a:ext cx="5931568" cy="692627"/>
          </a:xfrm>
        </p:spPr>
        <p:txBody>
          <a:bodyPr>
            <a:noAutofit/>
          </a:bodyPr>
          <a:lstStyle/>
          <a:p>
            <a:r>
              <a:rPr lang="en-US" sz="4800" b="1" dirty="0"/>
              <a:t>Situating wisdom </a:t>
            </a:r>
          </a:p>
        </p:txBody>
      </p:sp>
      <p:sp>
        <p:nvSpPr>
          <p:cNvPr id="3" name="Content Placeholder 2">
            <a:extLst>
              <a:ext uri="{FF2B5EF4-FFF2-40B4-BE49-F238E27FC236}">
                <a16:creationId xmlns:a16="http://schemas.microsoft.com/office/drawing/2014/main" id="{4730272A-F1DA-A25F-3899-95962E77CCBF}"/>
              </a:ext>
            </a:extLst>
          </p:cNvPr>
          <p:cNvSpPr>
            <a:spLocks noGrp="1"/>
          </p:cNvSpPr>
          <p:nvPr>
            <p:ph sz="half" idx="1"/>
          </p:nvPr>
        </p:nvSpPr>
        <p:spPr>
          <a:xfrm>
            <a:off x="838199" y="1034978"/>
            <a:ext cx="5365867" cy="4884559"/>
          </a:xfrm>
        </p:spPr>
        <p:txBody>
          <a:bodyPr>
            <a:normAutofit/>
          </a:bodyPr>
          <a:lstStyle/>
          <a:p>
            <a:r>
              <a:rPr lang="en-US" dirty="0"/>
              <a:t>Cultural interpretations – the qualities of a wise person – associated with age! </a:t>
            </a:r>
          </a:p>
          <a:p>
            <a:r>
              <a:rPr lang="en-US" dirty="0"/>
              <a:t>Wisdom is often associated with virtues and a way of life. </a:t>
            </a:r>
          </a:p>
          <a:p>
            <a:r>
              <a:rPr lang="en-US" dirty="0"/>
              <a:t>It can be differentiated from Knowledge, Information and Data. (DIKW Pyramid)</a:t>
            </a:r>
          </a:p>
          <a:p>
            <a:r>
              <a:rPr lang="en-US" dirty="0"/>
              <a:t>Represents holistic thinking.</a:t>
            </a:r>
          </a:p>
          <a:p>
            <a:r>
              <a:rPr lang="en-US" dirty="0"/>
              <a:t>Incorporates reflexivity,  complexity and systems thinking.</a:t>
            </a:r>
          </a:p>
        </p:txBody>
      </p:sp>
      <p:pic>
        <p:nvPicPr>
          <p:cNvPr id="4100" name="Picture 4" descr="Understanding ; Data, Knowledge, Information &amp; Wisdom – Karim Vaes">
            <a:extLst>
              <a:ext uri="{FF2B5EF4-FFF2-40B4-BE49-F238E27FC236}">
                <a16:creationId xmlns:a16="http://schemas.microsoft.com/office/drawing/2014/main" id="{6DB7D4A7-50B9-E110-A7C3-48F65FDC11EE}"/>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3548" t="10383" r="5036" b="10428"/>
          <a:stretch/>
        </p:blipFill>
        <p:spPr bwMode="auto">
          <a:xfrm>
            <a:off x="6204066" y="175973"/>
            <a:ext cx="5833554" cy="488455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B40A9785-6FBD-3D8F-B9A2-5F43FABEE790}"/>
              </a:ext>
            </a:extLst>
          </p:cNvPr>
          <p:cNvSpPr/>
          <p:nvPr/>
        </p:nvSpPr>
        <p:spPr>
          <a:xfrm>
            <a:off x="6204067" y="5338583"/>
            <a:ext cx="6096000" cy="461665"/>
          </a:xfrm>
          <a:prstGeom prst="rect">
            <a:avLst/>
          </a:prstGeom>
        </p:spPr>
        <p:txBody>
          <a:bodyPr>
            <a:spAutoFit/>
          </a:bodyPr>
          <a:lstStyle/>
          <a:p>
            <a:r>
              <a:rPr lang="en-GB" sz="1200" dirty="0">
                <a:solidFill>
                  <a:srgbClr val="202122"/>
                </a:solidFill>
                <a:latin typeface="Arial" panose="020B0604020202020204" pitchFamily="34" charset="0"/>
              </a:rPr>
              <a:t>Rowley, Jennifer (2007). "The wisdom hierarchy: representations of the DIKW hierarchy". </a:t>
            </a:r>
            <a:r>
              <a:rPr lang="en-GB" sz="1200" i="1" dirty="0">
                <a:solidFill>
                  <a:srgbClr val="202122"/>
                </a:solidFill>
                <a:latin typeface="Arial" panose="020B0604020202020204" pitchFamily="34" charset="0"/>
              </a:rPr>
              <a:t>Journal of Information and Communication Science</a:t>
            </a:r>
            <a:r>
              <a:rPr lang="en-GB" sz="1200" dirty="0">
                <a:solidFill>
                  <a:srgbClr val="202122"/>
                </a:solidFill>
                <a:latin typeface="Arial" panose="020B0604020202020204" pitchFamily="34" charset="0"/>
              </a:rPr>
              <a:t>. </a:t>
            </a:r>
            <a:r>
              <a:rPr lang="en-GB" sz="1200" b="1" dirty="0">
                <a:solidFill>
                  <a:srgbClr val="202122"/>
                </a:solidFill>
                <a:latin typeface="Arial" panose="020B0604020202020204" pitchFamily="34" charset="0"/>
              </a:rPr>
              <a:t>33</a:t>
            </a:r>
            <a:r>
              <a:rPr lang="en-GB" sz="1200" dirty="0">
                <a:solidFill>
                  <a:srgbClr val="202122"/>
                </a:solidFill>
                <a:latin typeface="Arial" panose="020B0604020202020204" pitchFamily="34" charset="0"/>
              </a:rPr>
              <a:t> (2): 163–180.</a:t>
            </a:r>
            <a:endParaRPr lang="en-US" sz="1200" dirty="0"/>
          </a:p>
        </p:txBody>
      </p:sp>
      <p:sp>
        <p:nvSpPr>
          <p:cNvPr id="4" name="Slide Number Placeholder 3">
            <a:extLst>
              <a:ext uri="{FF2B5EF4-FFF2-40B4-BE49-F238E27FC236}">
                <a16:creationId xmlns:a16="http://schemas.microsoft.com/office/drawing/2014/main" id="{C22148F4-679E-E4FD-5C41-FEA5F395C410}"/>
              </a:ext>
            </a:extLst>
          </p:cNvPr>
          <p:cNvSpPr>
            <a:spLocks noGrp="1"/>
          </p:cNvSpPr>
          <p:nvPr>
            <p:ph type="sldNum" sz="quarter" idx="12"/>
          </p:nvPr>
        </p:nvSpPr>
        <p:spPr/>
        <p:txBody>
          <a:bodyPr/>
          <a:lstStyle/>
          <a:p>
            <a:fld id="{A80913A5-17D7-884E-B889-609C742BE218}" type="slidenum">
              <a:rPr lang="en-US" smtClean="0"/>
              <a:t>19</a:t>
            </a:fld>
            <a:endParaRPr lang="en-US"/>
          </a:p>
        </p:txBody>
      </p:sp>
    </p:spTree>
    <p:extLst>
      <p:ext uri="{BB962C8B-B14F-4D97-AF65-F5344CB8AC3E}">
        <p14:creationId xmlns:p14="http://schemas.microsoft.com/office/powerpoint/2010/main" val="30431263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1C2795E4-0DB5-D5D7-A6DC-A852A7EE69AD}"/>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a:t>What is a decolonial lens in education?</a:t>
            </a:r>
          </a:p>
        </p:txBody>
      </p:sp>
      <p:sp>
        <p:nvSpPr>
          <p:cNvPr id="14"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B99D35B3-A832-7096-3C8A-0B079BA81B9C}"/>
              </a:ext>
            </a:extLst>
          </p:cNvPr>
          <p:cNvSpPr>
            <a:spLocks noGrp="1"/>
          </p:cNvSpPr>
          <p:nvPr>
            <p:ph sz="half" idx="1"/>
          </p:nvPr>
        </p:nvSpPr>
        <p:spPr>
          <a:xfrm>
            <a:off x="640080" y="2872899"/>
            <a:ext cx="4546283" cy="3848576"/>
          </a:xfrm>
        </p:spPr>
        <p:txBody>
          <a:bodyPr vert="horz" lIns="91440" tIns="45720" rIns="91440" bIns="45720" rtlCol="0">
            <a:normAutofit fontScale="92500"/>
          </a:bodyPr>
          <a:lstStyle/>
          <a:p>
            <a:pPr marL="0" indent="0">
              <a:buNone/>
            </a:pPr>
            <a:r>
              <a:rPr lang="en-US" dirty="0"/>
              <a:t>Draws attention to the </a:t>
            </a:r>
            <a:r>
              <a:rPr lang="en-US" b="0" i="0" dirty="0">
                <a:effectLst/>
              </a:rPr>
              <a:t>continuation </a:t>
            </a:r>
            <a:r>
              <a:rPr lang="en-US" dirty="0"/>
              <a:t>of colonial legacies, both philosophical and material, </a:t>
            </a:r>
            <a:r>
              <a:rPr lang="en-US" b="0" i="0" dirty="0">
                <a:effectLst/>
              </a:rPr>
              <a:t>that contribute to the production and reproduction of unequal outcomes in relation to access, retention, awarding and employment. It also highlights. resistances to coloniality.</a:t>
            </a:r>
            <a:endParaRPr lang="en-US" dirty="0"/>
          </a:p>
        </p:txBody>
      </p:sp>
      <p:pic>
        <p:nvPicPr>
          <p:cNvPr id="7" name="Content Placeholder 6" descr="A picture containing sphere, circle, cameras &amp; optics, camera&#10;&#10;Description automatically generated">
            <a:extLst>
              <a:ext uri="{FF2B5EF4-FFF2-40B4-BE49-F238E27FC236}">
                <a16:creationId xmlns:a16="http://schemas.microsoft.com/office/drawing/2014/main" id="{3A9658CA-8536-42A4-9F93-8A01614EB4AB}"/>
              </a:ext>
            </a:extLst>
          </p:cNvPr>
          <p:cNvPicPr>
            <a:picLocks noGrp="1" noChangeAspect="1"/>
          </p:cNvPicPr>
          <p:nvPr>
            <p:ph sz="half" idx="2"/>
          </p:nvPr>
        </p:nvPicPr>
        <p:blipFill rotWithShape="1">
          <a:blip r:embed="rId3"/>
          <a:srcRect b="303"/>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Slide Number Placeholder 1">
            <a:extLst>
              <a:ext uri="{FF2B5EF4-FFF2-40B4-BE49-F238E27FC236}">
                <a16:creationId xmlns:a16="http://schemas.microsoft.com/office/drawing/2014/main" id="{7CC09ADA-2976-DDDA-7E80-0881EF0EED07}"/>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A80913A5-17D7-884E-B889-609C742BE218}" type="slidenum">
              <a:rPr lang="en-US">
                <a:solidFill>
                  <a:srgbClr val="FFFFFF"/>
                </a:solidFill>
                <a:latin typeface="Calibri" panose="020F0502020204030204"/>
              </a:rPr>
              <a:pPr>
                <a:spcAft>
                  <a:spcPts val="600"/>
                </a:spcAft>
                <a:defRPr/>
              </a:pPr>
              <a:t>2</a:t>
            </a:fld>
            <a:endParaRPr lang="en-US">
              <a:solidFill>
                <a:srgbClr val="FFFFFF"/>
              </a:solidFill>
              <a:latin typeface="Calibri" panose="020F0502020204030204"/>
            </a:endParaRPr>
          </a:p>
        </p:txBody>
      </p:sp>
    </p:spTree>
    <p:extLst>
      <p:ext uri="{BB962C8B-B14F-4D97-AF65-F5344CB8AC3E}">
        <p14:creationId xmlns:p14="http://schemas.microsoft.com/office/powerpoint/2010/main" val="3179441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46708FAB-3898-47A9-B05A-AB9ECBD9E7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2F0627-99C6-CC25-5B8E-12C3EC6F20EC}"/>
              </a:ext>
            </a:extLst>
          </p:cNvPr>
          <p:cNvSpPr>
            <a:spLocks noGrp="1"/>
          </p:cNvSpPr>
          <p:nvPr>
            <p:ph type="title"/>
          </p:nvPr>
        </p:nvSpPr>
        <p:spPr>
          <a:xfrm>
            <a:off x="1037094" y="93931"/>
            <a:ext cx="10117810" cy="1150470"/>
          </a:xfrm>
        </p:spPr>
        <p:txBody>
          <a:bodyPr anchor="b">
            <a:normAutofit/>
          </a:bodyPr>
          <a:lstStyle/>
          <a:p>
            <a:r>
              <a:rPr lang="en-US" sz="3700" dirty="0"/>
              <a:t>What has a wisdom-based education have to offer?</a:t>
            </a:r>
          </a:p>
        </p:txBody>
      </p:sp>
      <p:sp>
        <p:nvSpPr>
          <p:cNvPr id="3" name="Content Placeholder 2">
            <a:extLst>
              <a:ext uri="{FF2B5EF4-FFF2-40B4-BE49-F238E27FC236}">
                <a16:creationId xmlns:a16="http://schemas.microsoft.com/office/drawing/2014/main" id="{AAAE30A6-D449-5FF0-E651-8C75E2A4D0CA}"/>
              </a:ext>
            </a:extLst>
          </p:cNvPr>
          <p:cNvSpPr>
            <a:spLocks noGrp="1"/>
          </p:cNvSpPr>
          <p:nvPr>
            <p:ph idx="1"/>
          </p:nvPr>
        </p:nvSpPr>
        <p:spPr>
          <a:xfrm>
            <a:off x="588326" y="1652461"/>
            <a:ext cx="6976744" cy="4034097"/>
          </a:xfrm>
        </p:spPr>
        <p:txBody>
          <a:bodyPr anchor="t">
            <a:normAutofit lnSpcReduction="10000"/>
          </a:bodyPr>
          <a:lstStyle/>
          <a:p>
            <a:r>
              <a:rPr lang="en-US" sz="2400" dirty="0"/>
              <a:t>In a world dominated by “artificial intelligence” and ‘knowledge ubiquity” we need to shift the emphasis away from transmission and towards transformation.  </a:t>
            </a:r>
          </a:p>
          <a:p>
            <a:r>
              <a:rPr lang="en-US" sz="2400" dirty="0"/>
              <a:t>A focus on wisdom wisdom involves using both one’s intelligence, creativity, knowledge base, experience and ethical awareness  for a common good. </a:t>
            </a:r>
          </a:p>
          <a:p>
            <a:r>
              <a:rPr lang="en-US" sz="2400" dirty="0"/>
              <a:t>Addresses some of the critiques of the limitations and violence's of European Enlightenment Rationalism made by anti-colonial scholarship.</a:t>
            </a:r>
          </a:p>
          <a:p>
            <a:r>
              <a:rPr lang="en-US" sz="2400" dirty="0"/>
              <a:t>Offers the possibility of developing new epistemological frameworks that can reconcile ethics and the blind pursuit of knowledge. </a:t>
            </a:r>
          </a:p>
        </p:txBody>
      </p:sp>
      <p:pic>
        <p:nvPicPr>
          <p:cNvPr id="1026" name="Picture 2" descr="What is Wisdom? - IOD | Individual &amp; Organisational Development">
            <a:extLst>
              <a:ext uri="{FF2B5EF4-FFF2-40B4-BE49-F238E27FC236}">
                <a16:creationId xmlns:a16="http://schemas.microsoft.com/office/drawing/2014/main" id="{8535818B-2DD3-37F5-DC1B-59487AFCEA2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989" r="19594" b="-1"/>
          <a:stretch/>
        </p:blipFill>
        <p:spPr bwMode="auto">
          <a:xfrm>
            <a:off x="7760379" y="1338330"/>
            <a:ext cx="3748858" cy="3632824"/>
          </a:xfrm>
          <a:prstGeom prst="rect">
            <a:avLst/>
          </a:prstGeom>
          <a:noFill/>
          <a:extLst>
            <a:ext uri="{909E8E84-426E-40DD-AFC4-6F175D3DCCD1}">
              <a14:hiddenFill xmlns:a14="http://schemas.microsoft.com/office/drawing/2010/main">
                <a:solidFill>
                  <a:srgbClr val="FFFFFF"/>
                </a:solidFill>
              </a14:hiddenFill>
            </a:ext>
          </a:extLst>
        </p:spPr>
      </p:pic>
      <p:sp>
        <p:nvSpPr>
          <p:cNvPr id="1040" name="Rectangle 1039">
            <a:extLst>
              <a:ext uri="{FF2B5EF4-FFF2-40B4-BE49-F238E27FC236}">
                <a16:creationId xmlns:a16="http://schemas.microsoft.com/office/drawing/2014/main" id="{2E438CA0-CB4D-4C94-8C39-9C7FC9BBE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2" name="Rectangle 1041">
            <a:extLst>
              <a:ext uri="{FF2B5EF4-FFF2-40B4-BE49-F238E27FC236}">
                <a16:creationId xmlns:a16="http://schemas.microsoft.com/office/drawing/2014/main" id="{6B2C05E3-84E7-4957-95EF-B471CBF71C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E63432C-3B89-001E-201E-DFDD9E4F8F64}"/>
              </a:ext>
            </a:extLst>
          </p:cNvPr>
          <p:cNvSpPr>
            <a:spLocks noGrp="1"/>
          </p:cNvSpPr>
          <p:nvPr>
            <p:ph type="sldNum" sz="quarter" idx="12"/>
          </p:nvPr>
        </p:nvSpPr>
        <p:spPr/>
        <p:txBody>
          <a:bodyPr/>
          <a:lstStyle/>
          <a:p>
            <a:fld id="{A80913A5-17D7-884E-B889-609C742BE218}" type="slidenum">
              <a:rPr lang="en-US" smtClean="0"/>
              <a:t>20</a:t>
            </a:fld>
            <a:endParaRPr lang="en-US"/>
          </a:p>
        </p:txBody>
      </p:sp>
    </p:spTree>
    <p:extLst>
      <p:ext uri="{BB962C8B-B14F-4D97-AF65-F5344CB8AC3E}">
        <p14:creationId xmlns:p14="http://schemas.microsoft.com/office/powerpoint/2010/main" val="28682682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BB2ED-2823-E047-9BC7-320E898B74C7}"/>
              </a:ext>
            </a:extLst>
          </p:cNvPr>
          <p:cNvSpPr>
            <a:spLocks noGrp="1"/>
          </p:cNvSpPr>
          <p:nvPr>
            <p:ph type="title"/>
          </p:nvPr>
        </p:nvSpPr>
        <p:spPr/>
        <p:txBody>
          <a:bodyPr vert="horz" lIns="91440" tIns="45720" rIns="91440" bIns="45720" rtlCol="0">
            <a:normAutofit/>
          </a:bodyPr>
          <a:lstStyle/>
          <a:p>
            <a:r>
              <a:rPr lang="en-US" sz="5400" kern="1200" dirty="0">
                <a:latin typeface="+mj-lt"/>
                <a:ea typeface="+mj-ea"/>
                <a:cs typeface="+mj-cs"/>
              </a:rPr>
              <a:t>Concluding thoughts</a:t>
            </a:r>
          </a:p>
        </p:txBody>
      </p:sp>
      <p:sp>
        <p:nvSpPr>
          <p:cNvPr id="3" name="Content Placeholder 2">
            <a:extLst>
              <a:ext uri="{FF2B5EF4-FFF2-40B4-BE49-F238E27FC236}">
                <a16:creationId xmlns:a16="http://schemas.microsoft.com/office/drawing/2014/main" id="{AE8D4B2E-9800-E043-B4B6-1E414307532E}"/>
              </a:ext>
            </a:extLst>
          </p:cNvPr>
          <p:cNvSpPr>
            <a:spLocks noGrp="1"/>
          </p:cNvSpPr>
          <p:nvPr>
            <p:ph idx="1"/>
          </p:nvPr>
        </p:nvSpPr>
        <p:spPr>
          <a:xfrm>
            <a:off x="838200" y="1567543"/>
            <a:ext cx="10515600" cy="5153932"/>
          </a:xfrm>
        </p:spPr>
        <p:txBody>
          <a:bodyPr vert="horz" lIns="91440" tIns="45720" rIns="91440" bIns="45720" rtlCol="0">
            <a:normAutofit lnSpcReduction="10000"/>
          </a:bodyPr>
          <a:lstStyle/>
          <a:p>
            <a:pPr marL="628650" indent="-342900"/>
            <a:r>
              <a:rPr lang="en-US" sz="2400" dirty="0"/>
              <a:t>Being and ‘anti-racist’ is half the equation; we need to discover what we are for?</a:t>
            </a:r>
          </a:p>
          <a:p>
            <a:pPr marL="628650" indent="-342900"/>
            <a:r>
              <a:rPr lang="en-US" sz="2400" dirty="0"/>
              <a:t>Coloniality, racism and capitalism have been instrumental in the destruction of human and non-human diversity, and we are now paying the price. </a:t>
            </a:r>
          </a:p>
          <a:p>
            <a:pPr marL="628650" indent="-342900"/>
            <a:r>
              <a:rPr lang="en-US" sz="2400" dirty="0"/>
              <a:t>Can you imagine human existence without diversity – our survival as a species is predicated on diversity, hence we need to be serious about diversity.</a:t>
            </a:r>
          </a:p>
          <a:p>
            <a:pPr marL="628650" indent="-342900"/>
            <a:r>
              <a:rPr lang="en-US" sz="2400" dirty="0"/>
              <a:t>Our contemporary education systems were not designed for or to promote diversity, but the opposite!</a:t>
            </a:r>
          </a:p>
          <a:p>
            <a:pPr marL="628650" indent="-342900"/>
            <a:r>
              <a:rPr lang="en-US" sz="2400" dirty="0"/>
              <a:t>Widening participation and </a:t>
            </a:r>
            <a:r>
              <a:rPr lang="en-US" sz="2400" dirty="0" err="1"/>
              <a:t>internationalisation</a:t>
            </a:r>
            <a:r>
              <a:rPr lang="en-US" sz="2400" dirty="0"/>
              <a:t> has led to a very diverse student body trying to survive in hostile and alienating environment - we need a complete redesign.</a:t>
            </a:r>
          </a:p>
          <a:p>
            <a:pPr marL="628650" indent="-342900"/>
            <a:r>
              <a:rPr lang="en-US" sz="2400" dirty="0"/>
              <a:t>In terms of curriculum and pedagogy nothing short of a paradigm shift </a:t>
            </a:r>
            <a:r>
              <a:rPr lang="en-US" sz="2400" dirty="0" err="1"/>
              <a:t>centred</a:t>
            </a:r>
            <a:r>
              <a:rPr lang="en-US" sz="2400" dirty="0"/>
              <a:t>, not on knowledge production, though this will remain important, but wisdom, criticality, ethics, caring and healing. </a:t>
            </a:r>
          </a:p>
        </p:txBody>
      </p:sp>
      <p:sp>
        <p:nvSpPr>
          <p:cNvPr id="4" name="Slide Number Placeholder 3">
            <a:extLst>
              <a:ext uri="{FF2B5EF4-FFF2-40B4-BE49-F238E27FC236}">
                <a16:creationId xmlns:a16="http://schemas.microsoft.com/office/drawing/2014/main" id="{302210EB-A3B1-8E2C-0A55-FCD48808A844}"/>
              </a:ext>
            </a:extLst>
          </p:cNvPr>
          <p:cNvSpPr>
            <a:spLocks noGrp="1"/>
          </p:cNvSpPr>
          <p:nvPr>
            <p:ph type="sldNum" sz="quarter" idx="12"/>
          </p:nvPr>
        </p:nvSpPr>
        <p:spPr/>
        <p:txBody>
          <a:bodyPr/>
          <a:lstStyle/>
          <a:p>
            <a:fld id="{A80913A5-17D7-884E-B889-609C742BE218}" type="slidenum">
              <a:rPr lang="en-US" smtClean="0"/>
              <a:t>21</a:t>
            </a:fld>
            <a:endParaRPr lang="en-US"/>
          </a:p>
        </p:txBody>
      </p:sp>
    </p:spTree>
    <p:extLst>
      <p:ext uri="{BB962C8B-B14F-4D97-AF65-F5344CB8AC3E}">
        <p14:creationId xmlns:p14="http://schemas.microsoft.com/office/powerpoint/2010/main" val="37850031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1" name="Rectangle 1050">
            <a:extLst>
              <a:ext uri="{FF2B5EF4-FFF2-40B4-BE49-F238E27FC236}">
                <a16:creationId xmlns:a16="http://schemas.microsoft.com/office/drawing/2014/main" id="{7C98A213-5994-475E-B327-DC6EC27FBA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91795C-AF6C-0A6D-5E5B-159DABA02344}"/>
              </a:ext>
            </a:extLst>
          </p:cNvPr>
          <p:cNvSpPr>
            <a:spLocks noGrp="1"/>
          </p:cNvSpPr>
          <p:nvPr>
            <p:ph type="title"/>
          </p:nvPr>
        </p:nvSpPr>
        <p:spPr>
          <a:xfrm>
            <a:off x="638881" y="670218"/>
            <a:ext cx="10909640" cy="1065836"/>
          </a:xfrm>
        </p:spPr>
        <p:txBody>
          <a:bodyPr vert="horz" lIns="91440" tIns="45720" rIns="91440" bIns="45720" rtlCol="0" anchor="ctr">
            <a:normAutofit/>
          </a:bodyPr>
          <a:lstStyle/>
          <a:p>
            <a:pPr algn="ctr"/>
            <a:r>
              <a:rPr lang="en-US" sz="3600"/>
              <a:t>The social construction of surface diversity as identity</a:t>
            </a:r>
          </a:p>
        </p:txBody>
      </p:sp>
      <p:sp>
        <p:nvSpPr>
          <p:cNvPr id="1053" name="sketch line">
            <a:extLst>
              <a:ext uri="{FF2B5EF4-FFF2-40B4-BE49-F238E27FC236}">
                <a16:creationId xmlns:a16="http://schemas.microsoft.com/office/drawing/2014/main" id="{4B030A0D-0DAD-4A99-89BB-419527D6A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9376" y="1800088"/>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descr="National identity, ethnic group, language and religion question development  for Census 2021 - Office for National Statistics">
            <a:extLst>
              <a:ext uri="{FF2B5EF4-FFF2-40B4-BE49-F238E27FC236}">
                <a16:creationId xmlns:a16="http://schemas.microsoft.com/office/drawing/2014/main" id="{1E27B3AE-4857-3816-5D86-5E15F571AE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5625"/>
          <a:stretch/>
        </p:blipFill>
        <p:spPr bwMode="auto">
          <a:xfrm>
            <a:off x="292608" y="2735265"/>
            <a:ext cx="3758184" cy="336907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e Age of Identity Politics">
            <a:extLst>
              <a:ext uri="{FF2B5EF4-FFF2-40B4-BE49-F238E27FC236}">
                <a16:creationId xmlns:a16="http://schemas.microsoft.com/office/drawing/2014/main" id="{5F49B7DF-1E51-4D8E-8146-0E940C23D7A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2221" r="3" b="3"/>
          <a:stretch/>
        </p:blipFill>
        <p:spPr bwMode="auto">
          <a:xfrm>
            <a:off x="5143160" y="4360272"/>
            <a:ext cx="2379875" cy="203404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quality, diversity and inclusion – protected characteristics champions -  University Executive Board - Cardiff University">
            <a:extLst>
              <a:ext uri="{FF2B5EF4-FFF2-40B4-BE49-F238E27FC236}">
                <a16:creationId xmlns:a16="http://schemas.microsoft.com/office/drawing/2014/main" id="{41817380-4FAC-83F3-E6CF-BF10E06D0316}"/>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6944" r="15201" b="2"/>
          <a:stretch/>
        </p:blipFill>
        <p:spPr bwMode="auto">
          <a:xfrm>
            <a:off x="8150339" y="2619784"/>
            <a:ext cx="3739922" cy="3600041"/>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A7B48FD8-908A-DF7E-10CE-402A0E8DAED2}"/>
              </a:ext>
            </a:extLst>
          </p:cNvPr>
          <p:cNvSpPr>
            <a:spLocks noGrp="1"/>
          </p:cNvSpPr>
          <p:nvPr>
            <p:ph type="sldNum" sz="quarter" idx="12"/>
          </p:nvPr>
        </p:nvSpPr>
        <p:spPr>
          <a:xfrm>
            <a:off x="8610600" y="6356349"/>
            <a:ext cx="2743200" cy="365125"/>
          </a:xfrm>
        </p:spPr>
        <p:txBody>
          <a:bodyPr vert="horz" lIns="91440" tIns="45720" rIns="91440" bIns="45720" rtlCol="0" anchor="ctr">
            <a:normAutofit/>
          </a:bodyPr>
          <a:lstStyle/>
          <a:p>
            <a:pPr>
              <a:spcAft>
                <a:spcPts val="600"/>
              </a:spcAft>
            </a:pPr>
            <a:fld id="{A80913A5-17D7-884E-B889-609C742BE218}" type="slidenum">
              <a:rPr lang="en-US"/>
              <a:pPr>
                <a:spcAft>
                  <a:spcPts val="600"/>
                </a:spcAft>
              </a:pPr>
              <a:t>3</a:t>
            </a:fld>
            <a:endParaRPr lang="en-US"/>
          </a:p>
        </p:txBody>
      </p:sp>
      <p:pic>
        <p:nvPicPr>
          <p:cNvPr id="1034" name="Picture 10" descr="City Health Care Partnership">
            <a:extLst>
              <a:ext uri="{FF2B5EF4-FFF2-40B4-BE49-F238E27FC236}">
                <a16:creationId xmlns:a16="http://schemas.microsoft.com/office/drawing/2014/main" id="{A185A8F2-CDFC-5F09-B3B7-A4FB0740EB3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3252" r="26977"/>
          <a:stretch/>
        </p:blipFill>
        <p:spPr bwMode="auto">
          <a:xfrm>
            <a:off x="4588554" y="1944730"/>
            <a:ext cx="2934481" cy="2133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8088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9F251-413B-D2BB-2EF1-AB7DFE487A9B}"/>
              </a:ext>
            </a:extLst>
          </p:cNvPr>
          <p:cNvSpPr>
            <a:spLocks noGrp="1"/>
          </p:cNvSpPr>
          <p:nvPr>
            <p:ph type="title"/>
          </p:nvPr>
        </p:nvSpPr>
        <p:spPr>
          <a:xfrm>
            <a:off x="612648" y="365125"/>
            <a:ext cx="5295015" cy="2063808"/>
          </a:xfrm>
        </p:spPr>
        <p:txBody>
          <a:bodyPr vert="horz" lIns="91440" tIns="45720" rIns="91440" bIns="45720" rtlCol="0" anchor="b">
            <a:normAutofit/>
          </a:bodyPr>
          <a:lstStyle/>
          <a:p>
            <a:r>
              <a:rPr lang="en-US" sz="5400"/>
              <a:t>Problematising surface diversity?</a:t>
            </a:r>
            <a:endParaRPr lang="en-US" sz="5400" dirty="0"/>
          </a:p>
        </p:txBody>
      </p:sp>
      <p:sp>
        <p:nvSpPr>
          <p:cNvPr id="5" name="Content Placeholder 4">
            <a:extLst>
              <a:ext uri="{FF2B5EF4-FFF2-40B4-BE49-F238E27FC236}">
                <a16:creationId xmlns:a16="http://schemas.microsoft.com/office/drawing/2014/main" id="{CAA976FA-A85A-137C-77AF-B69C8D2C0F75}"/>
              </a:ext>
            </a:extLst>
          </p:cNvPr>
          <p:cNvSpPr>
            <a:spLocks noGrp="1"/>
          </p:cNvSpPr>
          <p:nvPr>
            <p:ph sz="half" idx="1"/>
          </p:nvPr>
        </p:nvSpPr>
        <p:spPr>
          <a:xfrm>
            <a:off x="612648" y="2560320"/>
            <a:ext cx="5953848" cy="4015227"/>
          </a:xfrm>
        </p:spPr>
        <p:txBody>
          <a:bodyPr vert="horz" lIns="91440" tIns="45720" rIns="91440" bIns="45720" rtlCol="0">
            <a:normAutofit fontScale="92500" lnSpcReduction="20000"/>
          </a:bodyPr>
          <a:lstStyle/>
          <a:p>
            <a:r>
              <a:rPr lang="en-US" sz="2400" b="0" i="0" dirty="0">
                <a:effectLst/>
              </a:rPr>
              <a:t>Focus on observable external </a:t>
            </a:r>
            <a:r>
              <a:rPr lang="en-US" sz="2400" b="0" i="0" dirty="0">
                <a:solidFill>
                  <a:srgbClr val="FF0000"/>
                </a:solidFill>
                <a:effectLst/>
              </a:rPr>
              <a:t>perception of difference</a:t>
            </a:r>
            <a:r>
              <a:rPr lang="en-US" sz="2400" b="0" i="0" dirty="0">
                <a:effectLst/>
              </a:rPr>
              <a:t>, such as age, color, race, gender, sexuality, visible disability, physical size are just a few examples. </a:t>
            </a:r>
          </a:p>
          <a:p>
            <a:r>
              <a:rPr lang="en-US" sz="2400" b="0" i="0" dirty="0">
                <a:effectLst/>
              </a:rPr>
              <a:t>I</a:t>
            </a:r>
            <a:r>
              <a:rPr lang="en-US" sz="2400" dirty="0"/>
              <a:t>t </a:t>
            </a:r>
            <a:r>
              <a:rPr lang="en-US" sz="2400" b="0" i="0" dirty="0">
                <a:effectLst/>
              </a:rPr>
              <a:t>might be rooted in a positive affirmation of difference, but also can be a source for stereotyping in prejudice </a:t>
            </a:r>
            <a:r>
              <a:rPr lang="en-US" sz="2400" b="0" i="0" dirty="0" err="1">
                <a:effectLst/>
              </a:rPr>
              <a:t>behaviours</a:t>
            </a:r>
            <a:r>
              <a:rPr lang="en-US" sz="2400" b="0" i="0" dirty="0">
                <a:effectLst/>
              </a:rPr>
              <a:t>.</a:t>
            </a:r>
          </a:p>
          <a:p>
            <a:r>
              <a:rPr lang="en-US" sz="2400" b="0" i="0" dirty="0">
                <a:effectLst/>
              </a:rPr>
              <a:t>Surface diversity can result in: </a:t>
            </a:r>
          </a:p>
          <a:p>
            <a:pPr marL="457200" indent="-457200">
              <a:buFont typeface="+mj-lt"/>
              <a:buAutoNum type="arabicPeriod"/>
            </a:pPr>
            <a:r>
              <a:rPr lang="en-US" sz="2400" b="0" i="0" dirty="0">
                <a:effectLst/>
              </a:rPr>
              <a:t>punitive and/or tokenistic activities </a:t>
            </a:r>
          </a:p>
          <a:p>
            <a:pPr marL="457200" indent="-457200">
              <a:buFont typeface="+mj-lt"/>
              <a:buAutoNum type="arabicPeriod"/>
            </a:pPr>
            <a:r>
              <a:rPr lang="en-US" sz="2400" b="0" i="0" dirty="0">
                <a:effectLst/>
              </a:rPr>
              <a:t>politics of entitlement,  </a:t>
            </a:r>
          </a:p>
          <a:p>
            <a:pPr marL="457200" indent="-457200">
              <a:buFont typeface="+mj-lt"/>
              <a:buAutoNum type="arabicPeriod"/>
            </a:pPr>
            <a:r>
              <a:rPr lang="en-US" sz="2400" dirty="0"/>
              <a:t>Reinforcing binary oppositional identities</a:t>
            </a:r>
          </a:p>
          <a:p>
            <a:pPr marL="457200" indent="-457200">
              <a:buFont typeface="+mj-lt"/>
              <a:buAutoNum type="arabicPeriod"/>
            </a:pPr>
            <a:r>
              <a:rPr lang="en-US" sz="2400" dirty="0"/>
              <a:t>Feeding </a:t>
            </a:r>
            <a:r>
              <a:rPr lang="en-US" sz="2400" dirty="0" err="1"/>
              <a:t>racialisation</a:t>
            </a:r>
            <a:endParaRPr lang="en-US" sz="1700" dirty="0"/>
          </a:p>
        </p:txBody>
      </p:sp>
      <p:pic>
        <p:nvPicPr>
          <p:cNvPr id="1028" name="Picture 4" descr="Facial features of the racial types of the human race, from Harmsworth  Illustrated History of the World Circa, 1908 Stock Photo - Alamy">
            <a:extLst>
              <a:ext uri="{FF2B5EF4-FFF2-40B4-BE49-F238E27FC236}">
                <a16:creationId xmlns:a16="http://schemas.microsoft.com/office/drawing/2014/main" id="{E22E192E-4ADE-F7EF-7944-597B399187D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93" r="4" b="4779"/>
          <a:stretch/>
        </p:blipFill>
        <p:spPr bwMode="auto">
          <a:xfrm>
            <a:off x="6732121" y="362384"/>
            <a:ext cx="1932156" cy="28844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e Difference Between Race and Ethnicity">
            <a:extLst>
              <a:ext uri="{FF2B5EF4-FFF2-40B4-BE49-F238E27FC236}">
                <a16:creationId xmlns:a16="http://schemas.microsoft.com/office/drawing/2014/main" id="{41560143-40F1-13EF-569C-91C83FD3F76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569" t="1" r="10765" b="-3"/>
          <a:stretch/>
        </p:blipFill>
        <p:spPr bwMode="auto">
          <a:xfrm>
            <a:off x="9224328" y="685772"/>
            <a:ext cx="2603605" cy="22377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Race vs ethnicity: what is the difference between them? | Live Science">
            <a:extLst>
              <a:ext uri="{FF2B5EF4-FFF2-40B4-BE49-F238E27FC236}">
                <a16:creationId xmlns:a16="http://schemas.microsoft.com/office/drawing/2014/main" id="{E1601736-B602-8667-6A1E-D8BC6EA88392}"/>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13966" r="16119" b="-2"/>
          <a:stretch/>
        </p:blipFill>
        <p:spPr bwMode="auto">
          <a:xfrm>
            <a:off x="6732121" y="3565716"/>
            <a:ext cx="3418875" cy="275070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hitening' creams undergo a makeover but colorism persists">
            <a:extLst>
              <a:ext uri="{FF2B5EF4-FFF2-40B4-BE49-F238E27FC236}">
                <a16:creationId xmlns:a16="http://schemas.microsoft.com/office/drawing/2014/main" id="{29344DFC-5AC5-3201-E65E-56C674C07E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6621" y="3694956"/>
            <a:ext cx="1652661" cy="2477272"/>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C841632C-D77E-DD5F-D835-F4791F285088}"/>
              </a:ext>
            </a:extLst>
          </p:cNvPr>
          <p:cNvSpPr>
            <a:spLocks noGrp="1"/>
          </p:cNvSpPr>
          <p:nvPr>
            <p:ph type="sldNum" sz="quarter" idx="12"/>
          </p:nvPr>
        </p:nvSpPr>
        <p:spPr/>
        <p:txBody>
          <a:bodyPr/>
          <a:lstStyle/>
          <a:p>
            <a:fld id="{A80913A5-17D7-884E-B889-609C742BE218}" type="slidenum">
              <a:rPr lang="en-US" smtClean="0"/>
              <a:t>4</a:t>
            </a:fld>
            <a:endParaRPr lang="en-US"/>
          </a:p>
        </p:txBody>
      </p:sp>
    </p:spTree>
    <p:extLst>
      <p:ext uri="{BB962C8B-B14F-4D97-AF65-F5344CB8AC3E}">
        <p14:creationId xmlns:p14="http://schemas.microsoft.com/office/powerpoint/2010/main" val="34856346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A3C4BBB-74A1-4831-90A7-709289EFE4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9FD5A9-618C-26DF-FB17-AA22D0619144}"/>
              </a:ext>
            </a:extLst>
          </p:cNvPr>
          <p:cNvSpPr>
            <a:spLocks noGrp="1"/>
          </p:cNvSpPr>
          <p:nvPr>
            <p:ph type="title"/>
          </p:nvPr>
        </p:nvSpPr>
        <p:spPr>
          <a:xfrm>
            <a:off x="480585" y="211565"/>
            <a:ext cx="6595228" cy="1089709"/>
          </a:xfrm>
        </p:spPr>
        <p:txBody>
          <a:bodyPr vert="horz" lIns="91440" tIns="45720" rIns="91440" bIns="45720" rtlCol="0" anchor="b">
            <a:normAutofit/>
          </a:bodyPr>
          <a:lstStyle/>
          <a:p>
            <a:r>
              <a:rPr lang="en-US" sz="4000" b="1" kern="1200" dirty="0">
                <a:solidFill>
                  <a:schemeClr val="tx1"/>
                </a:solidFill>
                <a:latin typeface="+mj-lt"/>
                <a:ea typeface="+mj-ea"/>
                <a:cs typeface="+mj-cs"/>
              </a:rPr>
              <a:t>From surface to deep diversity</a:t>
            </a:r>
          </a:p>
        </p:txBody>
      </p:sp>
      <p:pic>
        <p:nvPicPr>
          <p:cNvPr id="6" name="Picture 2" descr="Intersectionality in the Workplace: What HR Needs to Know - AIHR">
            <a:extLst>
              <a:ext uri="{FF2B5EF4-FFF2-40B4-BE49-F238E27FC236}">
                <a16:creationId xmlns:a16="http://schemas.microsoft.com/office/drawing/2014/main" id="{A1CB4D03-2F41-58ED-89EA-9BDADF44ACD0}"/>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245289" y="1809274"/>
            <a:ext cx="7311110" cy="4232937"/>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B0A2E711-F5EE-456B-4FED-9801795BD665}"/>
              </a:ext>
            </a:extLst>
          </p:cNvPr>
          <p:cNvSpPr>
            <a:spLocks noGrp="1"/>
          </p:cNvSpPr>
          <p:nvPr>
            <p:ph sz="half" idx="1"/>
          </p:nvPr>
        </p:nvSpPr>
        <p:spPr>
          <a:xfrm>
            <a:off x="7556399" y="508000"/>
            <a:ext cx="4250612" cy="6248400"/>
          </a:xfrm>
        </p:spPr>
        <p:txBody>
          <a:bodyPr vert="horz" lIns="91440" tIns="45720" rIns="91440" bIns="45720" rtlCol="0">
            <a:normAutofit fontScale="92500" lnSpcReduction="10000"/>
          </a:bodyPr>
          <a:lstStyle/>
          <a:p>
            <a:pPr marL="0" indent="0">
              <a:buNone/>
            </a:pPr>
            <a:r>
              <a:rPr lang="en-US" sz="3200" b="1" dirty="0"/>
              <a:t>Intersectionality:</a:t>
            </a:r>
          </a:p>
          <a:p>
            <a:r>
              <a:rPr lang="en-US" dirty="0"/>
              <a:t>More than the sum of the parts – creates ‘chemical reactions to produce complex identities’.</a:t>
            </a:r>
          </a:p>
          <a:p>
            <a:r>
              <a:rPr lang="en-US" dirty="0"/>
              <a:t>R</a:t>
            </a:r>
            <a:r>
              <a:rPr lang="en-US" b="0" i="0" dirty="0">
                <a:effectLst/>
              </a:rPr>
              <a:t>ecognizes that individuals hold multiple social identities that intersect and shape their experiences of privilege and oppression. </a:t>
            </a:r>
          </a:p>
          <a:p>
            <a:r>
              <a:rPr lang="en-US" b="0" i="0" dirty="0">
                <a:effectLst/>
              </a:rPr>
              <a:t>Emphasis on the need to understand and address the </a:t>
            </a:r>
            <a:r>
              <a:rPr lang="en-US" b="0" i="0" dirty="0">
                <a:solidFill>
                  <a:srgbClr val="FF0000"/>
                </a:solidFill>
                <a:effectLst/>
              </a:rPr>
              <a:t>complex </a:t>
            </a:r>
            <a:r>
              <a:rPr lang="en-US" b="0" i="0" dirty="0">
                <a:effectLst/>
              </a:rPr>
              <a:t>ways in which different forms of oppression can intersect and compound one another. </a:t>
            </a:r>
          </a:p>
          <a:p>
            <a:pPr marL="0" indent="0">
              <a:buNone/>
            </a:pPr>
            <a:r>
              <a:rPr lang="en-US" sz="1600" b="0" i="0" dirty="0">
                <a:effectLst/>
              </a:rPr>
              <a:t>(Collins, P. H. (2015). "Intersectionality's definitional dilemmas." Annual Review of Sociology, 41, 1-20.)</a:t>
            </a:r>
          </a:p>
          <a:p>
            <a:endParaRPr lang="en-US" sz="1600" dirty="0"/>
          </a:p>
        </p:txBody>
      </p:sp>
      <p:sp>
        <p:nvSpPr>
          <p:cNvPr id="3" name="Slide Number Placeholder 2">
            <a:extLst>
              <a:ext uri="{FF2B5EF4-FFF2-40B4-BE49-F238E27FC236}">
                <a16:creationId xmlns:a16="http://schemas.microsoft.com/office/drawing/2014/main" id="{00DE9D4E-43B5-C448-F570-A565FFF9E948}"/>
              </a:ext>
            </a:extLst>
          </p:cNvPr>
          <p:cNvSpPr>
            <a:spLocks noGrp="1"/>
          </p:cNvSpPr>
          <p:nvPr>
            <p:ph type="sldNum" sz="quarter" idx="12"/>
          </p:nvPr>
        </p:nvSpPr>
        <p:spPr/>
        <p:txBody>
          <a:bodyPr/>
          <a:lstStyle/>
          <a:p>
            <a:fld id="{A80913A5-17D7-884E-B889-609C742BE218}" type="slidenum">
              <a:rPr lang="en-US" smtClean="0"/>
              <a:t>5</a:t>
            </a:fld>
            <a:endParaRPr lang="en-US"/>
          </a:p>
        </p:txBody>
      </p:sp>
    </p:spTree>
    <p:extLst>
      <p:ext uri="{BB962C8B-B14F-4D97-AF65-F5344CB8AC3E}">
        <p14:creationId xmlns:p14="http://schemas.microsoft.com/office/powerpoint/2010/main" val="7827177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84550A7-14A1-E6C7-0442-D881FAEE0337}"/>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a:t>Diversity, Identity and complexity</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061A39F-ABC1-55D3-3A9C-2076E7D81214}"/>
              </a:ext>
            </a:extLst>
          </p:cNvPr>
          <p:cNvSpPr>
            <a:spLocks noGrp="1"/>
          </p:cNvSpPr>
          <p:nvPr>
            <p:ph sz="half" idx="1"/>
          </p:nvPr>
        </p:nvSpPr>
        <p:spPr>
          <a:xfrm>
            <a:off x="572493" y="2071316"/>
            <a:ext cx="6713552" cy="4452928"/>
          </a:xfrm>
        </p:spPr>
        <p:txBody>
          <a:bodyPr vert="horz" lIns="91440" tIns="45720" rIns="91440" bIns="45720" rtlCol="0" anchor="t">
            <a:normAutofit/>
          </a:bodyPr>
          <a:lstStyle/>
          <a:p>
            <a:r>
              <a:rPr lang="en-US" sz="2000" b="1" dirty="0"/>
              <a:t>P</a:t>
            </a:r>
            <a:r>
              <a:rPr lang="en-US" sz="2000" b="1" i="0" dirty="0">
                <a:effectLst/>
              </a:rPr>
              <a:t>roduct of discourses: </a:t>
            </a:r>
            <a:r>
              <a:rPr lang="en-US" sz="2000" b="0" i="0" dirty="0">
                <a:effectLst/>
              </a:rPr>
              <a:t>identities are not inherent or natural but are constructed through discourses and cultural practices. </a:t>
            </a:r>
          </a:p>
          <a:p>
            <a:r>
              <a:rPr lang="en-US" sz="2000" b="1" dirty="0"/>
              <a:t>S</a:t>
            </a:r>
            <a:r>
              <a:rPr lang="en-US" sz="2000" b="1" i="0" dirty="0">
                <a:effectLst/>
              </a:rPr>
              <a:t>ite of struggle and negotiation: </a:t>
            </a:r>
            <a:r>
              <a:rPr lang="en-US" sz="2000" b="0" i="0" dirty="0">
                <a:effectLst/>
              </a:rPr>
              <a:t>identities are not static or unified; multiple, overlapping identities can with power dynamics in oppression and resistance</a:t>
            </a:r>
          </a:p>
          <a:p>
            <a:r>
              <a:rPr lang="en-US" sz="2000" b="1" dirty="0"/>
              <a:t>P</a:t>
            </a:r>
            <a:r>
              <a:rPr lang="en-US" sz="2000" b="1" i="0" dirty="0">
                <a:effectLst/>
              </a:rPr>
              <a:t>rocess of identification: </a:t>
            </a:r>
            <a:r>
              <a:rPr lang="en-US" sz="2000" b="0" i="0" dirty="0">
                <a:effectLst/>
              </a:rPr>
              <a:t>certain that resonate with their experiences and aspirations. Through </a:t>
            </a:r>
            <a:r>
              <a:rPr lang="en-US" sz="2000" dirty="0"/>
              <a:t>cultural practices, symbols and ideologies</a:t>
            </a:r>
            <a:r>
              <a:rPr lang="en-US" sz="2000" b="0" i="0" dirty="0">
                <a:effectLst/>
              </a:rPr>
              <a:t>, we construct a sense of self and belonging</a:t>
            </a:r>
            <a:r>
              <a:rPr lang="en-US" sz="2000" dirty="0"/>
              <a:t>.</a:t>
            </a:r>
            <a:endParaRPr lang="en-US" sz="2000" b="0" i="0" dirty="0">
              <a:effectLst/>
            </a:endParaRPr>
          </a:p>
          <a:p>
            <a:r>
              <a:rPr lang="en-US" sz="2000" b="1" dirty="0"/>
              <a:t>D</a:t>
            </a:r>
            <a:r>
              <a:rPr lang="en-US" sz="2000" b="1" i="0" dirty="0">
                <a:effectLst/>
              </a:rPr>
              <a:t>ifference and diversity: </a:t>
            </a:r>
            <a:r>
              <a:rPr lang="en-US" sz="2000" i="0" dirty="0">
                <a:effectLst/>
              </a:rPr>
              <a:t>Identity categories are not fixed nor whole, but multiple. Hybrid  and diverse.</a:t>
            </a:r>
            <a:r>
              <a:rPr lang="en-US" sz="2000" b="1" i="0" dirty="0">
                <a:effectLst/>
              </a:rPr>
              <a:t> </a:t>
            </a:r>
          </a:p>
          <a:p>
            <a:pPr marL="0" indent="0">
              <a:buNone/>
            </a:pPr>
            <a:r>
              <a:rPr lang="en-US" sz="2000" dirty="0"/>
              <a:t>(Stuart Hall (1996), "The Question of Cultural Identity”)</a:t>
            </a:r>
            <a:br>
              <a:rPr lang="en-US" sz="1900" dirty="0"/>
            </a:br>
            <a:endParaRPr lang="en-US" sz="1900" dirty="0"/>
          </a:p>
        </p:txBody>
      </p:sp>
      <p:pic>
        <p:nvPicPr>
          <p:cNvPr id="8" name="Content Placeholder 7" descr="A picture containing text, font, screenshot, design&#10;&#10;Description automatically generated">
            <a:extLst>
              <a:ext uri="{FF2B5EF4-FFF2-40B4-BE49-F238E27FC236}">
                <a16:creationId xmlns:a16="http://schemas.microsoft.com/office/drawing/2014/main" id="{A7261AD4-6B68-4FB4-A49F-8DB57B4EF2F3}"/>
              </a:ext>
            </a:extLst>
          </p:cNvPr>
          <p:cNvPicPr>
            <a:picLocks noGrp="1" noChangeAspect="1"/>
          </p:cNvPicPr>
          <p:nvPr>
            <p:ph sz="half" idx="2"/>
          </p:nvPr>
        </p:nvPicPr>
        <p:blipFill rotWithShape="1">
          <a:blip r:embed="rId3"/>
          <a:srcRect l="-385" t="-2682" r="11737" b="2678"/>
          <a:stretch/>
        </p:blipFill>
        <p:spPr>
          <a:xfrm>
            <a:off x="7286044" y="2427732"/>
            <a:ext cx="4710131" cy="4096512"/>
          </a:xfrm>
          <a:prstGeom prst="rect">
            <a:avLst/>
          </a:prstGeom>
        </p:spPr>
      </p:pic>
    </p:spTree>
    <p:extLst>
      <p:ext uri="{BB962C8B-B14F-4D97-AF65-F5344CB8AC3E}">
        <p14:creationId xmlns:p14="http://schemas.microsoft.com/office/powerpoint/2010/main" val="8633720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C311A-3421-54B0-41E0-182FFF85A7FC}"/>
              </a:ext>
            </a:extLst>
          </p:cNvPr>
          <p:cNvSpPr>
            <a:spLocks noGrp="1"/>
          </p:cNvSpPr>
          <p:nvPr>
            <p:ph type="title"/>
          </p:nvPr>
        </p:nvSpPr>
        <p:spPr/>
        <p:txBody>
          <a:bodyPr/>
          <a:lstStyle/>
          <a:p>
            <a:r>
              <a:rPr lang="en-US" dirty="0"/>
              <a:t>Diversity as a conceptualization of super diverse population dynamics.</a:t>
            </a:r>
          </a:p>
        </p:txBody>
      </p:sp>
      <p:sp>
        <p:nvSpPr>
          <p:cNvPr id="3" name="Content Placeholder 2">
            <a:extLst>
              <a:ext uri="{FF2B5EF4-FFF2-40B4-BE49-F238E27FC236}">
                <a16:creationId xmlns:a16="http://schemas.microsoft.com/office/drawing/2014/main" id="{D3ED1E61-FD43-70C2-3252-74AC455DE297}"/>
              </a:ext>
            </a:extLst>
          </p:cNvPr>
          <p:cNvSpPr>
            <a:spLocks noGrp="1"/>
          </p:cNvSpPr>
          <p:nvPr>
            <p:ph sz="half" idx="1"/>
          </p:nvPr>
        </p:nvSpPr>
        <p:spPr/>
        <p:txBody>
          <a:bodyPr>
            <a:normAutofit fontScale="70000" lnSpcReduction="20000"/>
          </a:bodyPr>
          <a:lstStyle/>
          <a:p>
            <a:r>
              <a:rPr lang="en-US" dirty="0"/>
              <a:t>Super diversity or diversity within diverse populations challenges traditional notions of diversity that focus on singular bounded conceptions of ethnicity. </a:t>
            </a:r>
          </a:p>
          <a:p>
            <a:r>
              <a:rPr lang="en-US" dirty="0"/>
              <a:t>Includes differences in language, religion, education, migration status, and other factors that shape people's identities and experiences.</a:t>
            </a:r>
          </a:p>
          <a:p>
            <a:r>
              <a:rPr lang="en-US" dirty="0"/>
              <a:t>Impacts policy in terms of how we think about integration and social cohesion.</a:t>
            </a:r>
          </a:p>
          <a:p>
            <a:r>
              <a:rPr lang="en-US" dirty="0"/>
              <a:t>a more dynamic policy model needed that takes into account the </a:t>
            </a:r>
            <a:r>
              <a:rPr lang="en-US" dirty="0">
                <a:solidFill>
                  <a:srgbClr val="FF0000"/>
                </a:solidFill>
              </a:rPr>
              <a:t>complexity and fluidity </a:t>
            </a:r>
            <a:r>
              <a:rPr lang="en-US" dirty="0"/>
              <a:t>of identities in superdiverse societies.</a:t>
            </a:r>
          </a:p>
          <a:p>
            <a:pPr marL="0" indent="0">
              <a:buNone/>
            </a:pPr>
            <a:r>
              <a:rPr lang="en-GB" b="0" i="0" dirty="0" err="1">
                <a:solidFill>
                  <a:srgbClr val="374151"/>
                </a:solidFill>
                <a:effectLst/>
                <a:latin typeface="Söhne"/>
              </a:rPr>
              <a:t>Vertovec</a:t>
            </a:r>
            <a:r>
              <a:rPr lang="en-GB" b="0" i="0" dirty="0">
                <a:solidFill>
                  <a:srgbClr val="374151"/>
                </a:solidFill>
                <a:effectLst/>
                <a:latin typeface="Söhne"/>
              </a:rPr>
              <a:t>, S. (2007). "Super-diversity and its implications." Ethnic and Racial Studies, 30(6), 1024-1054.</a:t>
            </a:r>
            <a:endParaRPr lang="en-US" dirty="0"/>
          </a:p>
        </p:txBody>
      </p:sp>
      <p:pic>
        <p:nvPicPr>
          <p:cNvPr id="5122" name="Picture 2" descr="Super-diversity in societies explained by Steven Vertovec - YouTube">
            <a:extLst>
              <a:ext uri="{FF2B5EF4-FFF2-40B4-BE49-F238E27FC236}">
                <a16:creationId xmlns:a16="http://schemas.microsoft.com/office/drawing/2014/main" id="{052E8B19-18B8-6E73-2BD8-9F9904971902}"/>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2543969"/>
            <a:ext cx="5181600" cy="291465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1844049E-3347-D938-4202-2CFC4A9B7DFD}"/>
              </a:ext>
            </a:extLst>
          </p:cNvPr>
          <p:cNvSpPr>
            <a:spLocks noGrp="1"/>
          </p:cNvSpPr>
          <p:nvPr>
            <p:ph type="sldNum" sz="quarter" idx="12"/>
          </p:nvPr>
        </p:nvSpPr>
        <p:spPr/>
        <p:txBody>
          <a:bodyPr/>
          <a:lstStyle/>
          <a:p>
            <a:fld id="{A80913A5-17D7-884E-B889-609C742BE218}" type="slidenum">
              <a:rPr lang="en-US" smtClean="0"/>
              <a:t>7</a:t>
            </a:fld>
            <a:endParaRPr lang="en-US"/>
          </a:p>
        </p:txBody>
      </p:sp>
    </p:spTree>
    <p:extLst>
      <p:ext uri="{BB962C8B-B14F-4D97-AF65-F5344CB8AC3E}">
        <p14:creationId xmlns:p14="http://schemas.microsoft.com/office/powerpoint/2010/main" val="2538232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7" name="Rectangle 104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ar on wokeness: the year the right rallied around a made-up menace | US  news | The Guardian">
            <a:extLst>
              <a:ext uri="{FF2B5EF4-FFF2-40B4-BE49-F238E27FC236}">
                <a16:creationId xmlns:a16="http://schemas.microsoft.com/office/drawing/2014/main" id="{BAB16521-5739-E122-CF48-5148570C5E94}"/>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1" t="13587" r="-327"/>
          <a:stretch/>
        </p:blipFill>
        <p:spPr bwMode="auto">
          <a:xfrm>
            <a:off x="-3047" y="1057275"/>
            <a:ext cx="8286834" cy="5800725"/>
          </a:xfrm>
          <a:prstGeom prst="rect">
            <a:avLst/>
          </a:prstGeom>
          <a:noFill/>
          <a:extLst>
            <a:ext uri="{909E8E84-426E-40DD-AFC4-6F175D3DCCD1}">
              <a14:hiddenFill xmlns:a14="http://schemas.microsoft.com/office/drawing/2010/main">
                <a:solidFill>
                  <a:srgbClr val="FFFFFF"/>
                </a:solidFill>
              </a14:hiddenFill>
            </a:ext>
          </a:extLst>
        </p:spPr>
      </p:pic>
      <p:sp>
        <p:nvSpPr>
          <p:cNvPr id="1049" name="Rectangle 104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DD47143-30B6-AE95-6260-F2916F4FD40C}"/>
              </a:ext>
            </a:extLst>
          </p:cNvPr>
          <p:cNvSpPr>
            <a:spLocks noGrp="1"/>
          </p:cNvSpPr>
          <p:nvPr>
            <p:ph type="title"/>
          </p:nvPr>
        </p:nvSpPr>
        <p:spPr>
          <a:xfrm>
            <a:off x="354578" y="182563"/>
            <a:ext cx="11834373" cy="692150"/>
          </a:xfrm>
        </p:spPr>
        <p:txBody>
          <a:bodyPr vert="horz" lIns="91440" tIns="45720" rIns="91440" bIns="45720" rtlCol="0" anchor="ctr">
            <a:normAutofit/>
          </a:bodyPr>
          <a:lstStyle/>
          <a:p>
            <a:r>
              <a:rPr lang="en-US" sz="3600" dirty="0"/>
              <a:t>But promoting deep diversity is a complex challenge! Why?</a:t>
            </a:r>
          </a:p>
        </p:txBody>
      </p:sp>
      <p:sp>
        <p:nvSpPr>
          <p:cNvPr id="3" name="Content Placeholder 2">
            <a:extLst>
              <a:ext uri="{FF2B5EF4-FFF2-40B4-BE49-F238E27FC236}">
                <a16:creationId xmlns:a16="http://schemas.microsoft.com/office/drawing/2014/main" id="{3240CC47-C3C3-64DD-26A6-311BEC62489D}"/>
              </a:ext>
            </a:extLst>
          </p:cNvPr>
          <p:cNvSpPr>
            <a:spLocks noGrp="1"/>
          </p:cNvSpPr>
          <p:nvPr>
            <p:ph sz="half" idx="1"/>
          </p:nvPr>
        </p:nvSpPr>
        <p:spPr>
          <a:xfrm>
            <a:off x="7458074" y="1057275"/>
            <a:ext cx="4414839" cy="5800725"/>
          </a:xfrm>
        </p:spPr>
        <p:txBody>
          <a:bodyPr vert="horz" lIns="91440" tIns="45720" rIns="91440" bIns="45720" rtlCol="0">
            <a:normAutofit lnSpcReduction="10000"/>
          </a:bodyPr>
          <a:lstStyle/>
          <a:p>
            <a:r>
              <a:rPr lang="en-US" sz="2400" dirty="0"/>
              <a:t>The concept of deep diversity is complex i.e. is has unstable meanings, socially constructed and politically charged.  </a:t>
            </a:r>
          </a:p>
          <a:p>
            <a:r>
              <a:rPr lang="en-US" sz="2400" dirty="0"/>
              <a:t>However, being a complex challenge does not mean there are no solutions, but it does mean solutions will need to be disruptive, innovative  and novel</a:t>
            </a:r>
          </a:p>
          <a:p>
            <a:r>
              <a:rPr lang="en-US" sz="2400" dirty="0"/>
              <a:t>Thinking out of the box and reframing is a good starting point.</a:t>
            </a:r>
          </a:p>
          <a:p>
            <a:r>
              <a:rPr lang="en-US" sz="2400" dirty="0"/>
              <a:t>For example, shifting the discourse from ‘BAME attainment gap’, to ‘BAME awarding gap’, to ‘Disparities in degree warding’. </a:t>
            </a:r>
          </a:p>
        </p:txBody>
      </p:sp>
    </p:spTree>
    <p:extLst>
      <p:ext uri="{BB962C8B-B14F-4D97-AF65-F5344CB8AC3E}">
        <p14:creationId xmlns:p14="http://schemas.microsoft.com/office/powerpoint/2010/main" val="17675516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Title 1">
            <a:extLst>
              <a:ext uri="{FF2B5EF4-FFF2-40B4-BE49-F238E27FC236}">
                <a16:creationId xmlns:a16="http://schemas.microsoft.com/office/drawing/2014/main" id="{2F9D8348-4A44-0FF7-2090-152A22EB5097}"/>
              </a:ext>
            </a:extLst>
          </p:cNvPr>
          <p:cNvSpPr>
            <a:spLocks noGrp="1" noChangeArrowheads="1"/>
          </p:cNvSpPr>
          <p:nvPr>
            <p:ph type="title"/>
          </p:nvPr>
        </p:nvSpPr>
        <p:spPr>
          <a:xfrm>
            <a:off x="572493" y="238540"/>
            <a:ext cx="10677398" cy="1100042"/>
          </a:xfrm>
        </p:spPr>
        <p:txBody>
          <a:bodyPr vert="horz" lIns="91440" tIns="45720" rIns="91440" bIns="45720" rtlCol="0" anchor="b">
            <a:normAutofit fontScale="90000"/>
          </a:bodyPr>
          <a:lstStyle/>
          <a:p>
            <a:r>
              <a:rPr lang="en-US" altLang="en-US" sz="4600" dirty="0"/>
              <a:t>Deep diversity is critical for long term survival?</a:t>
            </a:r>
          </a:p>
        </p:txBody>
      </p:sp>
      <p:sp>
        <p:nvSpPr>
          <p:cNvPr id="3" name="Content Placeholder 2">
            <a:extLst>
              <a:ext uri="{FF2B5EF4-FFF2-40B4-BE49-F238E27FC236}">
                <a16:creationId xmlns:a16="http://schemas.microsoft.com/office/drawing/2014/main" id="{9682D6A0-F86E-D29E-0F5E-BA0138250C48}"/>
              </a:ext>
            </a:extLst>
          </p:cNvPr>
          <p:cNvSpPr>
            <a:spLocks noGrp="1"/>
          </p:cNvSpPr>
          <p:nvPr>
            <p:ph sz="half" idx="1"/>
          </p:nvPr>
        </p:nvSpPr>
        <p:spPr>
          <a:xfrm>
            <a:off x="572493" y="1579419"/>
            <a:ext cx="6713552" cy="5040042"/>
          </a:xfrm>
        </p:spPr>
        <p:txBody>
          <a:bodyPr vert="horz" lIns="91440" tIns="45720" rIns="91440" bIns="45720" rtlCol="0" anchor="t">
            <a:normAutofit/>
          </a:bodyPr>
          <a:lstStyle/>
          <a:p>
            <a:pPr fontAlgn="auto">
              <a:spcAft>
                <a:spcPts val="0"/>
              </a:spcAft>
              <a:defRPr/>
            </a:pPr>
            <a:r>
              <a:rPr lang="en-US" sz="1600" dirty="0"/>
              <a:t>In closed equilibrium systems diversity often produces variation around the mean for performance measures, and therefore needs to be avoided/</a:t>
            </a:r>
            <a:r>
              <a:rPr lang="en-US" sz="1600" dirty="0" err="1"/>
              <a:t>minimised</a:t>
            </a:r>
            <a:r>
              <a:rPr lang="en-US" sz="1600" dirty="0"/>
              <a:t>. </a:t>
            </a:r>
          </a:p>
          <a:p>
            <a:pPr fontAlgn="auto">
              <a:spcAft>
                <a:spcPts val="0"/>
              </a:spcAft>
              <a:defRPr/>
            </a:pPr>
            <a:r>
              <a:rPr lang="en-US" sz="1600" dirty="0"/>
              <a:t>But diversity plays a different role in a complex system than it does in a closed system. </a:t>
            </a:r>
          </a:p>
          <a:p>
            <a:pPr fontAlgn="auto">
              <a:spcAft>
                <a:spcPts val="0"/>
              </a:spcAft>
              <a:defRPr/>
            </a:pPr>
            <a:r>
              <a:rPr lang="en-US" sz="1600" dirty="0"/>
              <a:t>By their very nature, complex systems are vulnerable to all kinds of shocks. </a:t>
            </a:r>
          </a:p>
          <a:p>
            <a:pPr fontAlgn="auto">
              <a:spcAft>
                <a:spcPts val="0"/>
              </a:spcAft>
              <a:defRPr/>
            </a:pPr>
            <a:r>
              <a:rPr lang="en-US" sz="1600" dirty="0"/>
              <a:t>In complex adaptive systems, diversity makes fundamental contributions to system performance. </a:t>
            </a:r>
          </a:p>
          <a:p>
            <a:pPr lvl="1">
              <a:defRPr/>
            </a:pPr>
            <a:r>
              <a:rPr lang="en-US" sz="1200" dirty="0"/>
              <a:t>It underpins system level robustness allowing for multiple responses to external shocks and internal adaptations; </a:t>
            </a:r>
          </a:p>
          <a:p>
            <a:pPr lvl="1">
              <a:defRPr/>
            </a:pPr>
            <a:r>
              <a:rPr lang="en-US" sz="1200" dirty="0"/>
              <a:t>it drives novelty and innovation. </a:t>
            </a:r>
          </a:p>
          <a:p>
            <a:pPr marL="0" indent="0" fontAlgn="auto">
              <a:spcAft>
                <a:spcPts val="0"/>
              </a:spcAft>
              <a:buNone/>
              <a:defRPr/>
            </a:pPr>
            <a:r>
              <a:rPr lang="en-US" sz="1600" i="1" dirty="0"/>
              <a:t>(Ref: Scott Page(2010). Diversity and complexity. Princeton University Press)</a:t>
            </a:r>
          </a:p>
          <a:p>
            <a:pPr marL="0" indent="0" fontAlgn="auto">
              <a:spcAft>
                <a:spcPts val="0"/>
              </a:spcAft>
              <a:buNone/>
              <a:defRPr/>
            </a:pPr>
            <a:r>
              <a:rPr lang="en-US" sz="1600" b="1" dirty="0"/>
              <a:t>What does this mean?</a:t>
            </a:r>
          </a:p>
          <a:p>
            <a:pPr fontAlgn="auto">
              <a:spcAft>
                <a:spcPts val="0"/>
              </a:spcAft>
              <a:defRPr/>
            </a:pPr>
            <a:r>
              <a:rPr lang="en-US" sz="1600" dirty="0"/>
              <a:t>Whether one is talking about </a:t>
            </a:r>
            <a:r>
              <a:rPr lang="en-US" sz="1600" dirty="0" err="1"/>
              <a:t>organisations</a:t>
            </a:r>
            <a:r>
              <a:rPr lang="en-US" sz="1600" dirty="0"/>
              <a:t> or animal and plant species, diversity leads to increased chance of success and survival. </a:t>
            </a:r>
          </a:p>
          <a:p>
            <a:pPr fontAlgn="auto">
              <a:spcAft>
                <a:spcPts val="0"/>
              </a:spcAft>
              <a:defRPr/>
            </a:pPr>
            <a:r>
              <a:rPr lang="en-US" sz="1600" dirty="0"/>
              <a:t>Why? Because limited variety leads to diminished chances of coping with variability compared to a </a:t>
            </a:r>
            <a:r>
              <a:rPr lang="en-US" sz="1600" dirty="0" err="1"/>
              <a:t>organisations</a:t>
            </a:r>
            <a:r>
              <a:rPr lang="en-US" sz="1600" dirty="0"/>
              <a:t> and species with greater diversity.</a:t>
            </a:r>
          </a:p>
          <a:p>
            <a:pPr marL="0" fontAlgn="auto">
              <a:spcAft>
                <a:spcPts val="0"/>
              </a:spcAft>
              <a:defRPr/>
            </a:pPr>
            <a:endParaRPr lang="en-US" sz="1400" dirty="0"/>
          </a:p>
        </p:txBody>
      </p:sp>
      <p:pic>
        <p:nvPicPr>
          <p:cNvPr id="1026" name="Picture 2" descr="The Complexity of Diversity | Organizational Behavior / Human Relations | |  Course Sidekick">
            <a:extLst>
              <a:ext uri="{FF2B5EF4-FFF2-40B4-BE49-F238E27FC236}">
                <a16:creationId xmlns:a16="http://schemas.microsoft.com/office/drawing/2014/main" id="{E4E0118F-BC8E-0E9D-C1A4-2817A2AA9A2D}"/>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2170" r="1815"/>
          <a:stretch/>
        </p:blipFill>
        <p:spPr bwMode="auto">
          <a:xfrm>
            <a:off x="7597548" y="4150089"/>
            <a:ext cx="4279900" cy="27079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mparison">
            <a:extLst>
              <a:ext uri="{FF2B5EF4-FFF2-40B4-BE49-F238E27FC236}">
                <a16:creationId xmlns:a16="http://schemas.microsoft.com/office/drawing/2014/main" id="{71874E46-848A-FD2F-067D-4E030E5D77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7548" y="1338581"/>
            <a:ext cx="4480152" cy="28681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2765</Words>
  <Application>Microsoft Office PowerPoint</Application>
  <PresentationFormat>Widescreen</PresentationFormat>
  <Paragraphs>176</Paragraphs>
  <Slides>21</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Arial</vt:lpstr>
      <vt:lpstr>Calibri</vt:lpstr>
      <vt:lpstr>Calibri Light</vt:lpstr>
      <vt:lpstr>Helvetica</vt:lpstr>
      <vt:lpstr>Helvetica Neue</vt:lpstr>
      <vt:lpstr>Söhne</vt:lpstr>
      <vt:lpstr>Office Theme</vt:lpstr>
      <vt:lpstr>‘A deep dive into diversity, complexity and (de)coloniality’ – towards a wisdom-based pedagogy’.</vt:lpstr>
      <vt:lpstr>What is a decolonial lens in education?</vt:lpstr>
      <vt:lpstr>The social construction of surface diversity as identity</vt:lpstr>
      <vt:lpstr>Problematising surface diversity?</vt:lpstr>
      <vt:lpstr>From surface to deep diversity</vt:lpstr>
      <vt:lpstr>Diversity, Identity and complexity</vt:lpstr>
      <vt:lpstr>Diversity as a conceptualization of super diverse population dynamics.</vt:lpstr>
      <vt:lpstr>But promoting deep diversity is a complex challenge! Why?</vt:lpstr>
      <vt:lpstr>Deep diversity is critical for long term survival?</vt:lpstr>
      <vt:lpstr>Deep diversity, complexity and survival</vt:lpstr>
      <vt:lpstr> Deep diversity is essential for life and society because is enables complex systems to flourish. </vt:lpstr>
      <vt:lpstr>Deep diversity – implication for Higher Education and Social Justice.</vt:lpstr>
      <vt:lpstr>Deep Diversity: Shifting from arborescent (hierarchical) to rhizomatic (networked) was of  thinking and producing. Deleuze, G and Guattari, F (1987)A Thousand Plateaus: Capitalism and Schizophrenia. Translated by Brian Massumi. University of Minnesota Press.</vt:lpstr>
      <vt:lpstr>Deep diversity and human capabilities</vt:lpstr>
      <vt:lpstr>Impact of AI will be to make intelligence redundant.</vt:lpstr>
      <vt:lpstr>What AI will never be able to do?</vt:lpstr>
      <vt:lpstr>Wisdom based education is as old as humanity.</vt:lpstr>
      <vt:lpstr>Wisdom based education and human emancipation</vt:lpstr>
      <vt:lpstr>Situating wisdom </vt:lpstr>
      <vt:lpstr>What has a wisdom-based education have to offer?</vt:lpstr>
      <vt:lpstr>Concluding thoughts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Politics of Art &amp; Social Change: Rights in Focus Conference UAL, Camberwell College of Arts 45-65 Peckham Rd, London 21-22 April 2023</dc:title>
  <dc:creator>Singh, Gurnam</dc:creator>
  <cp:lastModifiedBy>Warwick Conferences</cp:lastModifiedBy>
  <cp:revision>21</cp:revision>
  <cp:lastPrinted>2023-06-09T16:21:44Z</cp:lastPrinted>
  <dcterms:created xsi:type="dcterms:W3CDTF">2023-04-17T08:05:25Z</dcterms:created>
  <dcterms:modified xsi:type="dcterms:W3CDTF">2023-06-30T11:12:50Z</dcterms:modified>
</cp:coreProperties>
</file>