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sldIdLst>
    <p:sldId id="257" r:id="rId5"/>
    <p:sldId id="267" r:id="rId6"/>
    <p:sldId id="274" r:id="rId7"/>
    <p:sldId id="344" r:id="rId8"/>
    <p:sldId id="276" r:id="rId9"/>
    <p:sldId id="346" r:id="rId10"/>
    <p:sldId id="280" r:id="rId11"/>
    <p:sldId id="343" r:id="rId12"/>
    <p:sldId id="348" r:id="rId13"/>
    <p:sldId id="285" r:id="rId14"/>
    <p:sldId id="286" r:id="rId15"/>
    <p:sldId id="347" r:id="rId16"/>
    <p:sldId id="288" r:id="rId17"/>
    <p:sldId id="329" r:id="rId18"/>
    <p:sldId id="331" r:id="rId19"/>
    <p:sldId id="330" r:id="rId20"/>
    <p:sldId id="327" r:id="rId21"/>
    <p:sldId id="328" r:id="rId22"/>
    <p:sldId id="259" r:id="rId23"/>
    <p:sldId id="357" r:id="rId24"/>
    <p:sldId id="350" r:id="rId25"/>
    <p:sldId id="351" r:id="rId26"/>
    <p:sldId id="352" r:id="rId27"/>
    <p:sldId id="356" r:id="rId28"/>
    <p:sldId id="360" r:id="rId29"/>
    <p:sldId id="361" r:id="rId30"/>
    <p:sldId id="362" r:id="rId31"/>
    <p:sldId id="354" r:id="rId32"/>
    <p:sldId id="323" r:id="rId33"/>
    <p:sldId id="337" r:id="rId34"/>
    <p:sldId id="340" r:id="rId35"/>
    <p:sldId id="339" r:id="rId36"/>
    <p:sldId id="341" r:id="rId37"/>
    <p:sldId id="324" r:id="rId38"/>
    <p:sldId id="325" r:id="rId39"/>
    <p:sldId id="355" r:id="rId40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86AFA-3DC5-EAC5-48B9-8F9D874BBF2C}" v="23" dt="2026-06-17T11:51:50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7D6B5-DA03-4D77-AB95-C6D00A2B9DF1}" type="datetimeFigureOut">
              <a:t>6/17/2026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DC691-D5D1-4611-8570-EC3DC916249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4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ews/item/09-10-2019-new-evidence-shows-significant-mistreatment-of-women-during-childbirth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latin typeface="MetaSerifProBook-Regular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799A09-81EE-4616-A004-E455CA8291A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466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Source of image </a:t>
            </a:r>
            <a:r>
              <a:rPr lang="en-US"/>
              <a:t>World Health Organization: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New evidence shows significant mistreatment of women during childbirth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DC691-D5D1-4611-8570-EC3DC9162490}" type="slidenum">
              <a:rPr lang="en-GB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7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9C817-A8F7-4AC3-9EF6-4DD0D63D9630}" type="slidenum">
              <a:rPr lang="en-GB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25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55365" y="412124"/>
            <a:ext cx="12419083" cy="6654085"/>
          </a:xfrm>
          <a:prstGeom prst="rect">
            <a:avLst/>
          </a:prstGeom>
          <a:solidFill>
            <a:srgbClr val="0000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2"/>
          <p:cNvSpPr/>
          <p:nvPr/>
        </p:nvSpPr>
        <p:spPr>
          <a:xfrm rot="84017">
            <a:off x="-43766" y="6561477"/>
            <a:ext cx="12279533" cy="1099315"/>
          </a:xfrm>
          <a:prstGeom prst="rect">
            <a:avLst/>
          </a:prstGeom>
          <a:solidFill>
            <a:srgbClr val="112D67"/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rot="84017">
            <a:off x="-221702" y="-218879"/>
            <a:ext cx="13096525" cy="931679"/>
          </a:xfrm>
          <a:prstGeom prst="rect">
            <a:avLst/>
          </a:prstGeom>
          <a:solidFill>
            <a:srgbClr val="112D67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0495189" y="176129"/>
            <a:ext cx="1523399" cy="532151"/>
          </a:xfrm>
          <a:custGeom>
            <a:avLst/>
            <a:gdLst/>
            <a:ahLst/>
            <a:cxnLst/>
            <a:rect l="l" t="t" r="r" b="b"/>
            <a:pathLst>
              <a:path w="2285099" h="798227">
                <a:moveTo>
                  <a:pt x="0" y="0"/>
                </a:moveTo>
                <a:lnTo>
                  <a:pt x="2285099" y="0"/>
                </a:lnTo>
                <a:lnTo>
                  <a:pt x="2285099" y="798227"/>
                </a:lnTo>
                <a:lnTo>
                  <a:pt x="0" y="798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668016" y="1272763"/>
            <a:ext cx="10978317" cy="5210594"/>
            <a:chOff x="0" y="-1273318"/>
            <a:chExt cx="21155558" cy="10539752"/>
          </a:xfrm>
        </p:grpSpPr>
        <p:sp>
          <p:nvSpPr>
            <p:cNvPr id="6" name="TextBox 6"/>
            <p:cNvSpPr txBox="1"/>
            <p:nvPr/>
          </p:nvSpPr>
          <p:spPr>
            <a:xfrm>
              <a:off x="0" y="-1273318"/>
              <a:ext cx="21155558" cy="105397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09630">
                <a:lnSpc>
                  <a:spcPts val="6906"/>
                </a:lnSpc>
              </a:pPr>
              <a:r>
                <a:rPr lang="en-GB" sz="3600" b="1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Warwick University Deans Distinguished Lecture </a:t>
              </a:r>
              <a:endParaRPr lang="en-GB" sz="3600" b="1">
                <a:solidFill>
                  <a:srgbClr val="FFFFFF"/>
                </a:solidFill>
                <a:latin typeface="Raleway Bold"/>
                <a:ea typeface="Raleway Bold"/>
                <a:cs typeface="Raleway Bold"/>
              </a:endParaRPr>
            </a:p>
            <a:p>
              <a:pPr defTabSz="609630">
                <a:lnSpc>
                  <a:spcPts val="6906"/>
                </a:lnSpc>
              </a:pPr>
              <a:endParaRPr lang="en-US" sz="3600" b="1" dirty="0">
                <a:solidFill>
                  <a:srgbClr val="FFE07B"/>
                </a:solidFill>
                <a:latin typeface="Segoe UI"/>
                <a:ea typeface="Raleway Bold"/>
                <a:cs typeface="Segoe UI"/>
              </a:endParaRPr>
            </a:p>
            <a:p>
              <a:pPr defTabSz="609630">
                <a:lnSpc>
                  <a:spcPts val="6906"/>
                </a:lnSpc>
              </a:pPr>
              <a:r>
                <a:rPr lang="en-US" sz="3600" b="1">
                  <a:solidFill>
                    <a:srgbClr val="FFE07B"/>
                  </a:solidFill>
                  <a:latin typeface="Segoe UI"/>
                  <a:ea typeface="Raleway Bold"/>
                  <a:cs typeface="Segoe UI"/>
                </a:rPr>
                <a:t>Women's health: crisis, progress, and </a:t>
              </a:r>
              <a:r>
                <a:rPr lang="en-US" sz="3600" b="1" dirty="0">
                  <a:solidFill>
                    <a:srgbClr val="FFE07B"/>
                  </a:solidFill>
                  <a:latin typeface="Segoe UI"/>
                  <a:ea typeface="Raleway Bold"/>
                  <a:cs typeface="Segoe UI"/>
                </a:rPr>
                <a:t>possibility</a:t>
              </a:r>
              <a:endParaRPr lang="en-GB" sz="3600">
                <a:solidFill>
                  <a:srgbClr val="000000"/>
                </a:solidFill>
                <a:latin typeface="Segoe UI"/>
                <a:ea typeface="Raleway Bold"/>
                <a:cs typeface="Segoe UI"/>
              </a:endParaRPr>
            </a:p>
            <a:p>
              <a:pPr defTabSz="609630">
                <a:lnSpc>
                  <a:spcPts val="6906"/>
                </a:lnSpc>
              </a:pPr>
              <a:br>
                <a:rPr lang="en-GB" sz="4000" b="1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</a:br>
              <a:r>
                <a:rPr lang="en-GB" sz="4000" b="1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 </a:t>
              </a:r>
              <a:br>
                <a:rPr lang="en-GB" sz="4000" b="1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</a:br>
              <a:endParaRPr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Bold"/>
                <a:ea typeface="Raleway Bold"/>
                <a:cs typeface="Raleway Bo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267511"/>
              <a:ext cx="16192829" cy="2544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52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 Bold"/>
                  <a:ea typeface="Raleway Bold"/>
                  <a:cs typeface="Raleway Bold"/>
                  <a:sym typeface="Raleway Bold"/>
                </a:rPr>
                <a:t>Kate Lancaster</a:t>
              </a:r>
            </a:p>
            <a:p>
              <a:pPr marL="0" marR="0" lvl="0" indent="0" algn="l" defTabSz="609630" rtl="0" eaLnBrk="1" fontAlgn="auto" latinLnBrk="0" hangingPunct="1">
                <a:lnSpc>
                  <a:spcPts val="52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/>
                  <a:ea typeface="Raleway"/>
                  <a:cs typeface="Raleway"/>
                  <a:sym typeface="Raleway"/>
                </a:rPr>
                <a:t>RCOG Chief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/>
                  <a:ea typeface="Raleway"/>
                  <a:cs typeface="Raleway"/>
                  <a:sym typeface="Raleway"/>
                </a:rPr>
                <a:t> Executive Officer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4460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5C10D4-B99E-9DC9-E070-B8F5B503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group of women sitting at tables&#10;&#10;AI-generated content may be incorrect.">
            <a:extLst>
              <a:ext uri="{FF2B5EF4-FFF2-40B4-BE49-F238E27FC236}">
                <a16:creationId xmlns:a16="http://schemas.microsoft.com/office/drawing/2014/main" id="{662506DE-B6F4-3765-FE47-E2FB470314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1" r="13946"/>
          <a:stretch>
            <a:fillRect/>
          </a:stretch>
        </p:blipFill>
        <p:spPr>
          <a:xfrm>
            <a:off x="-521838" y="-36266"/>
            <a:ext cx="5253313" cy="6930536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6760F09E-F490-8755-4C31-5BE0C87E3C06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327B2A-EC44-3815-4A2F-217C57B3030B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B353007-B625-32D9-B243-08177E7C3705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4A029CBB-F6DE-306F-DADE-2FD0B0B0F721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84B339DD-61C4-365C-3868-7BBF27051754}"/>
              </a:ext>
            </a:extLst>
          </p:cNvPr>
          <p:cNvSpPr/>
          <p:nvPr/>
        </p:nvSpPr>
        <p:spPr>
          <a:xfrm>
            <a:off x="6851897" y="1474478"/>
            <a:ext cx="4793124" cy="720326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CADFE47-1A8B-80F5-4764-EC0F99FC47A4}"/>
              </a:ext>
            </a:extLst>
          </p:cNvPr>
          <p:cNvSpPr txBox="1"/>
          <p:nvPr/>
        </p:nvSpPr>
        <p:spPr>
          <a:xfrm>
            <a:off x="7869893" y="1605140"/>
            <a:ext cx="4566665" cy="401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1400" b="1" i="1">
                <a:solidFill>
                  <a:schemeClr val="bg1"/>
                </a:solidFill>
                <a:latin typeface="Raleway Bold"/>
                <a:ea typeface="Raleway"/>
                <a:cs typeface="Raleway"/>
              </a:rPr>
              <a:t>"</a:t>
            </a:r>
            <a:r>
              <a:rPr lang="en-US" sz="1400" b="1" i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I feel so fatigued and drained"</a:t>
            </a:r>
            <a:endParaRPr lang="en-US" sz="1400">
              <a:solidFill>
                <a:schemeClr val="bg1"/>
              </a:solidFill>
              <a:latin typeface="Raleway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59DD2B8E-3A4A-E1E6-4314-15B3750363B3}"/>
              </a:ext>
            </a:extLst>
          </p:cNvPr>
          <p:cNvSpPr/>
          <p:nvPr/>
        </p:nvSpPr>
        <p:spPr>
          <a:xfrm>
            <a:off x="5533050" y="2529555"/>
            <a:ext cx="7206123" cy="1023172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6301DC28-9CB8-FEE0-532D-05F420C3113E}"/>
              </a:ext>
            </a:extLst>
          </p:cNvPr>
          <p:cNvSpPr txBox="1"/>
          <p:nvPr/>
        </p:nvSpPr>
        <p:spPr>
          <a:xfrm>
            <a:off x="6853893" y="2621140"/>
            <a:ext cx="4566665" cy="850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1400" b="1" i="1">
                <a:solidFill>
                  <a:schemeClr val="bg1"/>
                </a:solidFill>
                <a:latin typeface="Raleway Bold"/>
                <a:ea typeface="Raleway"/>
                <a:cs typeface="Raleway"/>
              </a:rPr>
              <a:t>"</a:t>
            </a:r>
            <a:r>
              <a:rPr lang="en-US" sz="1400" b="1" i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As the bleeding was untreated, it led to </a:t>
            </a:r>
            <a:r>
              <a:rPr lang="en-US" sz="1400" b="1" i="1" err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anaemia</a:t>
            </a:r>
            <a:r>
              <a:rPr lang="en-US" sz="1400" b="1" i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 and a hospital admission for a blood transfusion"</a:t>
            </a:r>
            <a:endParaRPr lang="en-US">
              <a:solidFill>
                <a:schemeClr val="bg1"/>
              </a:solidFill>
              <a:latin typeface="Raleway Bold"/>
            </a:endParaRP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ABC20422-2279-F10B-2582-53BAB3C1A374}"/>
              </a:ext>
            </a:extLst>
          </p:cNvPr>
          <p:cNvSpPr/>
          <p:nvPr/>
        </p:nvSpPr>
        <p:spPr>
          <a:xfrm>
            <a:off x="4536588" y="3740939"/>
            <a:ext cx="8300276" cy="681250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673027F-0D84-637B-2867-3367B195CCF5}"/>
              </a:ext>
            </a:extLst>
          </p:cNvPr>
          <p:cNvSpPr txBox="1"/>
          <p:nvPr/>
        </p:nvSpPr>
        <p:spPr>
          <a:xfrm>
            <a:off x="5857431" y="3832524"/>
            <a:ext cx="5905049" cy="389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1400" b="1" i="1">
                <a:solidFill>
                  <a:schemeClr val="bg1"/>
                </a:solidFill>
                <a:latin typeface="Raleway Bold"/>
                <a:ea typeface="Raleway"/>
                <a:cs typeface="Raleway"/>
              </a:rPr>
              <a:t>"</a:t>
            </a:r>
            <a:r>
              <a:rPr lang="en-US" sz="1400" b="1" i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Everything has worsened so much that I have had to leave my job"</a:t>
            </a:r>
            <a:endParaRPr lang="en-US">
              <a:solidFill>
                <a:schemeClr val="bg1"/>
              </a:solidFill>
              <a:latin typeface="Raleway Bold"/>
            </a:endParaRPr>
          </a:p>
        </p:txBody>
      </p:sp>
      <p:sp>
        <p:nvSpPr>
          <p:cNvPr id="20" name="Freeform 2">
            <a:extLst>
              <a:ext uri="{FF2B5EF4-FFF2-40B4-BE49-F238E27FC236}">
                <a16:creationId xmlns:a16="http://schemas.microsoft.com/office/drawing/2014/main" id="{DC9C4FB3-1B0B-57F3-53CB-BA489B32956B}"/>
              </a:ext>
            </a:extLst>
          </p:cNvPr>
          <p:cNvSpPr/>
          <p:nvPr/>
        </p:nvSpPr>
        <p:spPr>
          <a:xfrm>
            <a:off x="4722202" y="4600631"/>
            <a:ext cx="7342892" cy="651942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DC15E061-ED54-2EE1-7C37-EAD8AB8421DF}"/>
              </a:ext>
            </a:extLst>
          </p:cNvPr>
          <p:cNvSpPr txBox="1"/>
          <p:nvPr/>
        </p:nvSpPr>
        <p:spPr>
          <a:xfrm>
            <a:off x="6248199" y="4731293"/>
            <a:ext cx="4566665" cy="389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1400" b="1" i="1">
                <a:solidFill>
                  <a:schemeClr val="bg1"/>
                </a:solidFill>
                <a:latin typeface="Raleway Bold"/>
                <a:ea typeface="Raleway"/>
                <a:cs typeface="Raleway"/>
              </a:rPr>
              <a:t>"</a:t>
            </a:r>
            <a:r>
              <a:rPr lang="en-US" sz="1400" b="1" i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I have taken so many sick days, I fear I will be fired"</a:t>
            </a:r>
            <a:endParaRPr lang="en-US">
              <a:solidFill>
                <a:schemeClr val="bg1"/>
              </a:solidFill>
              <a:latin typeface="Raleway Bold"/>
            </a:endParaRPr>
          </a:p>
        </p:txBody>
      </p:sp>
      <p:sp>
        <p:nvSpPr>
          <p:cNvPr id="21" name="Freeform 2">
            <a:extLst>
              <a:ext uri="{FF2B5EF4-FFF2-40B4-BE49-F238E27FC236}">
                <a16:creationId xmlns:a16="http://schemas.microsoft.com/office/drawing/2014/main" id="{DA1F69BB-F943-4028-33FE-F917CC8901B6}"/>
              </a:ext>
            </a:extLst>
          </p:cNvPr>
          <p:cNvSpPr/>
          <p:nvPr/>
        </p:nvSpPr>
        <p:spPr>
          <a:xfrm>
            <a:off x="6568586" y="5479861"/>
            <a:ext cx="6356200" cy="651942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8C42639A-D1BA-5276-AFB1-3114F09ACA2C}"/>
              </a:ext>
            </a:extLst>
          </p:cNvPr>
          <p:cNvSpPr txBox="1"/>
          <p:nvPr/>
        </p:nvSpPr>
        <p:spPr>
          <a:xfrm>
            <a:off x="7869892" y="5610522"/>
            <a:ext cx="4566665" cy="389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1400" b="1" i="1">
                <a:solidFill>
                  <a:schemeClr val="bg1"/>
                </a:solidFill>
                <a:latin typeface="Raleway Bold"/>
                <a:ea typeface="Raleway"/>
                <a:cs typeface="Raleway"/>
              </a:rPr>
              <a:t>"</a:t>
            </a:r>
            <a:r>
              <a:rPr lang="en-US" sz="1400" b="1" i="1">
                <a:solidFill>
                  <a:schemeClr val="bg1"/>
                </a:solidFill>
                <a:latin typeface="Raleway Bold"/>
                <a:ea typeface="+mn-lt"/>
                <a:cs typeface="+mn-lt"/>
              </a:rPr>
              <a:t>At one point, I didn't care if I lived or died"</a:t>
            </a:r>
            <a:endParaRPr lang="en-US">
              <a:solidFill>
                <a:schemeClr val="bg1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1524672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6CAFC0-C604-D424-6B54-FF9EEF5EB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in a purple shirt&#10;&#10;AI-generated content may be incorrect.">
            <a:extLst>
              <a:ext uri="{FF2B5EF4-FFF2-40B4-BE49-F238E27FC236}">
                <a16:creationId xmlns:a16="http://schemas.microsoft.com/office/drawing/2014/main" id="{1B08019C-B856-83E4-A36E-8F304C5B45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84" r="51"/>
          <a:stretch>
            <a:fillRect/>
          </a:stretch>
        </p:blipFill>
        <p:spPr>
          <a:xfrm>
            <a:off x="-197848" y="0"/>
            <a:ext cx="6488268" cy="6945923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F12A4E61-922A-7546-1CB5-EE9BFB535700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6712CBA-06F1-10E0-752B-3F7FC3DC0B16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E289F1E-05D7-F3D6-1FA2-BE164B2858EA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756DB6D8-58DF-D187-903C-DEBF2C2AB27D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8121DC36-3B98-969F-C1B7-9F221AD117DE}"/>
              </a:ext>
            </a:extLst>
          </p:cNvPr>
          <p:cNvSpPr/>
          <p:nvPr/>
        </p:nvSpPr>
        <p:spPr>
          <a:xfrm>
            <a:off x="4956666" y="1044616"/>
            <a:ext cx="7120601" cy="1825033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996C1AA-51DB-7BCB-A3C9-D8BA891B0570}"/>
              </a:ext>
            </a:extLst>
          </p:cNvPr>
          <p:cNvSpPr txBox="1"/>
          <p:nvPr/>
        </p:nvSpPr>
        <p:spPr>
          <a:xfrm>
            <a:off x="6248201" y="1250380"/>
            <a:ext cx="4800799" cy="1338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E07B"/>
                </a:solidFill>
                <a:latin typeface="Raleway Bold"/>
                <a:ea typeface="+mn-lt"/>
                <a:cs typeface="+mn-lt"/>
              </a:rPr>
              <a:t>Six in </a:t>
            </a:r>
            <a:r>
              <a:rPr lang="en-US" sz="3200" b="1" dirty="0">
                <a:solidFill>
                  <a:srgbClr val="FFE07B"/>
                </a:solidFill>
                <a:latin typeface="Raleway Bold"/>
              </a:rPr>
              <a:t>10</a:t>
            </a:r>
            <a:r>
              <a:rPr lang="en-US" sz="1600" b="1" dirty="0">
                <a:solidFill>
                  <a:schemeClr val="bg1"/>
                </a:solidFill>
                <a:latin typeface="Raleway Bold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Raleway Bold"/>
              </a:rPr>
              <a:t>women </a:t>
            </a:r>
            <a:r>
              <a:rPr lang="en-GB" sz="2000" dirty="0">
                <a:solidFill>
                  <a:schemeClr val="bg1"/>
                </a:solidFill>
                <a:latin typeface="Raleway Bold"/>
              </a:rPr>
              <a:t>we surveyed said their physical health had worsened as a result of waiting for care. </a:t>
            </a:r>
            <a:r>
              <a:rPr lang="en-US" sz="2000" dirty="0">
                <a:solidFill>
                  <a:schemeClr val="bg1"/>
                </a:solidFill>
                <a:latin typeface="Raleway Bold"/>
              </a:rPr>
              <a:t> 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93C2A17-0E4B-0FAA-70F8-D016C28A31E9}"/>
              </a:ext>
            </a:extLst>
          </p:cNvPr>
          <p:cNvSpPr/>
          <p:nvPr/>
        </p:nvSpPr>
        <p:spPr>
          <a:xfrm>
            <a:off x="4699468" y="3056579"/>
            <a:ext cx="7374221" cy="191722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EB6644C5-B8AA-779F-EFF6-C24ECFAC273E}"/>
              </a:ext>
            </a:extLst>
          </p:cNvPr>
          <p:cNvSpPr/>
          <p:nvPr/>
        </p:nvSpPr>
        <p:spPr>
          <a:xfrm>
            <a:off x="4960371" y="4973823"/>
            <a:ext cx="7121905" cy="1785170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D721C97-BFA8-2B77-B371-32FD1A09B695}"/>
              </a:ext>
            </a:extLst>
          </p:cNvPr>
          <p:cNvSpPr txBox="1"/>
          <p:nvPr/>
        </p:nvSpPr>
        <p:spPr>
          <a:xfrm>
            <a:off x="6238425" y="3310255"/>
            <a:ext cx="5013355" cy="1318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E07B"/>
                </a:solidFill>
                <a:latin typeface="Raleway Bold"/>
                <a:cs typeface="Segoe UI"/>
              </a:rPr>
              <a:t>A</a:t>
            </a:r>
            <a:r>
              <a:rPr lang="en-US" sz="3200" b="1" err="1">
                <a:solidFill>
                  <a:srgbClr val="FFE07B"/>
                </a:solidFill>
                <a:latin typeface="Raleway Bold"/>
                <a:cs typeface="Segoe UI"/>
              </a:rPr>
              <a:t> q</a:t>
            </a:r>
            <a:r>
              <a:rPr lang="en-US" sz="3200" b="1" dirty="0">
                <a:solidFill>
                  <a:srgbClr val="FFE07B"/>
                </a:solidFill>
                <a:latin typeface="Raleway Bold"/>
                <a:cs typeface="Segoe UI"/>
              </a:rPr>
              <a:t>uarter of women needed to attend </a:t>
            </a:r>
            <a:r>
              <a:rPr lang="en-US" sz="3200" b="1">
                <a:solidFill>
                  <a:srgbClr val="FFE07B"/>
                </a:solidFill>
                <a:latin typeface="Raleway Bold"/>
                <a:cs typeface="Segoe UI"/>
              </a:rPr>
              <a:t>A&amp;E</a:t>
            </a:r>
            <a:r>
              <a:rPr lang="en-US" sz="2800" b="1" dirty="0">
                <a:solidFill>
                  <a:schemeClr val="bg1"/>
                </a:solidFill>
                <a:latin typeface="Raleway Bold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Raleway Bold"/>
              </a:rPr>
              <a:t>or an emergency department. 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B273BBE4-DADC-705A-91D9-5883F2DB4391}"/>
              </a:ext>
            </a:extLst>
          </p:cNvPr>
          <p:cNvSpPr txBox="1"/>
          <p:nvPr/>
        </p:nvSpPr>
        <p:spPr>
          <a:xfrm>
            <a:off x="6242838" y="5156054"/>
            <a:ext cx="4566665" cy="1318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E07B"/>
                </a:solidFill>
                <a:latin typeface="Aptos"/>
              </a:rPr>
              <a:t>Seven</a:t>
            </a:r>
            <a:r>
              <a:rPr lang="en-US" sz="3200" b="1" dirty="0">
                <a:solidFill>
                  <a:srgbClr val="FFE07B"/>
                </a:solidFill>
                <a:ea typeface="+mn-lt"/>
                <a:cs typeface="+mn-lt"/>
              </a:rPr>
              <a:t> in </a:t>
            </a:r>
            <a:r>
              <a:rPr lang="en-US" sz="3200" b="1" dirty="0">
                <a:solidFill>
                  <a:srgbClr val="FFE07B"/>
                </a:solidFill>
                <a:latin typeface="Aptos"/>
              </a:rPr>
              <a:t>10</a:t>
            </a:r>
            <a:r>
              <a:rPr lang="en-US" b="1" dirty="0">
                <a:solidFill>
                  <a:schemeClr val="bg1"/>
                </a:solidFill>
                <a:latin typeface="Raleway Bold"/>
              </a:rPr>
              <a:t> said their mental health had worsened and their ability to work had been impacted.</a:t>
            </a:r>
          </a:p>
        </p:txBody>
      </p:sp>
    </p:spTree>
    <p:extLst>
      <p:ext uri="{BB962C8B-B14F-4D97-AF65-F5344CB8AC3E}">
        <p14:creationId xmlns:p14="http://schemas.microsoft.com/office/powerpoint/2010/main" val="1507405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9EA9D3-FFCF-13F7-7B3B-97439E88E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CA9B594-5528-3D50-4ECB-D052BE4E70F9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DA1DD33-A498-0359-665C-D9EFB102123F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AEEFD2D-1C01-C56D-EEF7-7C9B16911314}"/>
              </a:ext>
            </a:extLst>
          </p:cNvPr>
          <p:cNvSpPr txBox="1"/>
          <p:nvPr/>
        </p:nvSpPr>
        <p:spPr>
          <a:xfrm>
            <a:off x="2277501" y="3831443"/>
            <a:ext cx="8164339" cy="53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22264A7-620F-8A01-DB38-0B3E875856E2}"/>
              </a:ext>
            </a:extLst>
          </p:cNvPr>
          <p:cNvSpPr txBox="1"/>
          <p:nvPr/>
        </p:nvSpPr>
        <p:spPr>
          <a:xfrm>
            <a:off x="497943" y="2621041"/>
            <a:ext cx="11213262" cy="13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3600" b="1">
                <a:solidFill>
                  <a:schemeClr val="bg1"/>
                </a:solidFill>
                <a:latin typeface="Raleway Bold"/>
              </a:rPr>
              <a:t>How long on average does it take for women in the UK to be diagnosed with endometriosis? </a:t>
            </a:r>
            <a:endParaRPr lang="en-GB" sz="1200" b="1" u="sng">
              <a:solidFill>
                <a:schemeClr val="bg1"/>
              </a:solidFill>
              <a:highlight>
                <a:srgbClr val="FFFFFF"/>
              </a:highlight>
              <a:latin typeface="Aptos"/>
              <a:ea typeface="Raleway Bold"/>
              <a:cs typeface="Raleway Bold"/>
            </a:endParaRPr>
          </a:p>
          <a:p>
            <a:pPr lvl="0" defTabSz="609630">
              <a:lnSpc>
                <a:spcPts val="3640"/>
              </a:lnSpc>
              <a:spcBef>
                <a:spcPct val="0"/>
              </a:spcBef>
            </a:pPr>
            <a:r>
              <a:rPr lang="en-US" sz="2000" b="1">
                <a:solidFill>
                  <a:srgbClr val="FFE07B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endParaRPr lang="en-US" b="1">
              <a:solidFill>
                <a:srgbClr val="FFE07B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199017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963E4-2A4C-CC0A-1580-522144193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D8C96B-87C4-F78C-7039-4B31DEDB7C31}"/>
              </a:ext>
            </a:extLst>
          </p:cNvPr>
          <p:cNvSpPr/>
          <p:nvPr/>
        </p:nvSpPr>
        <p:spPr>
          <a:xfrm>
            <a:off x="-1256566" y="800403"/>
            <a:ext cx="10449507" cy="136509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1536FF9-1A80-B8D4-E9F4-6D8A7127ABD1}"/>
              </a:ext>
            </a:extLst>
          </p:cNvPr>
          <p:cNvSpPr txBox="1"/>
          <p:nvPr/>
        </p:nvSpPr>
        <p:spPr>
          <a:xfrm>
            <a:off x="333424" y="1096059"/>
            <a:ext cx="8164339" cy="616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54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9 years and 4 months</a:t>
            </a:r>
            <a:r>
              <a:rPr lang="en-US" sz="60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 </a:t>
            </a:r>
            <a:endParaRPr lang="en-US" sz="6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671AA2C-177D-4DAA-5B52-4B12C6E9D0AB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07F9C7E-A229-27F5-57F5-7D6897D26A20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47094042-8FC0-F011-0AC7-40518D06CA16}"/>
              </a:ext>
            </a:extLst>
          </p:cNvPr>
          <p:cNvSpPr txBox="1"/>
          <p:nvPr/>
        </p:nvSpPr>
        <p:spPr>
          <a:xfrm>
            <a:off x="2277501" y="3831443"/>
            <a:ext cx="8164339" cy="53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B5020EA0-BCDC-D6DD-08C7-962EF2DC1B97}"/>
              </a:ext>
            </a:extLst>
          </p:cNvPr>
          <p:cNvSpPr txBox="1"/>
          <p:nvPr/>
        </p:nvSpPr>
        <p:spPr>
          <a:xfrm>
            <a:off x="333424" y="2317212"/>
            <a:ext cx="8164339" cy="1115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45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an increase since 2020, where the average was 8 years.</a:t>
            </a: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B9B19F78-98B0-B192-F734-1230A59AD422}"/>
              </a:ext>
            </a:extLst>
          </p:cNvPr>
          <p:cNvSpPr/>
          <p:nvPr/>
        </p:nvSpPr>
        <p:spPr>
          <a:xfrm>
            <a:off x="-865797" y="3613941"/>
            <a:ext cx="4754046" cy="136509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46F18F9-A746-7E1A-816F-5253DB88D477}"/>
              </a:ext>
            </a:extLst>
          </p:cNvPr>
          <p:cNvSpPr txBox="1"/>
          <p:nvPr/>
        </p:nvSpPr>
        <p:spPr>
          <a:xfrm>
            <a:off x="333424" y="3987750"/>
            <a:ext cx="8164339" cy="616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54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11 years</a:t>
            </a:r>
            <a:r>
              <a:rPr lang="en-US" sz="60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 </a:t>
            </a:r>
            <a:endParaRPr lang="en-US" sz="6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C22B81C-26E2-4D3F-7192-F03451DD7C3C}"/>
              </a:ext>
            </a:extLst>
          </p:cNvPr>
          <p:cNvSpPr txBox="1"/>
          <p:nvPr/>
        </p:nvSpPr>
        <p:spPr>
          <a:xfrm>
            <a:off x="333424" y="5081904"/>
            <a:ext cx="8164339" cy="1115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45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on average for women from ethnically diverse communities.</a:t>
            </a: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pic>
        <p:nvPicPr>
          <p:cNvPr id="9" name="Picture 8" descr="A cartoon of a person wearing a brown scarf&#10;&#10;AI-generated content may be incorrect.">
            <a:extLst>
              <a:ext uri="{FF2B5EF4-FFF2-40B4-BE49-F238E27FC236}">
                <a16:creationId xmlns:a16="http://schemas.microsoft.com/office/drawing/2014/main" id="{C525ED95-5F65-B603-4A26-D3584C13A2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73"/>
          <a:stretch>
            <a:fillRect/>
          </a:stretch>
        </p:blipFill>
        <p:spPr>
          <a:xfrm flipH="1">
            <a:off x="9502530" y="4303957"/>
            <a:ext cx="2926862" cy="255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63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C6917-71C6-70DF-08AB-67AC3D735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women with different colored hair&#10;&#10;AI-generated content may be incorrect.">
            <a:extLst>
              <a:ext uri="{FF2B5EF4-FFF2-40B4-BE49-F238E27FC236}">
                <a16:creationId xmlns:a16="http://schemas.microsoft.com/office/drawing/2014/main" id="{696FC4C2-CF40-968D-64AC-916CE1EA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84" b="-143"/>
          <a:stretch>
            <a:fillRect/>
          </a:stretch>
        </p:blipFill>
        <p:spPr>
          <a:xfrm>
            <a:off x="-312860" y="-229699"/>
            <a:ext cx="5324719" cy="7219706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163869BB-E136-AEBD-2BF3-73225CC41EA9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D9E502C-79CC-806C-7327-BAE97507B81A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7967A5D-10FE-8568-AFC9-6F8693956099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4D54088-55D8-3949-562D-FC1C758F2C06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52BE26A4-6040-8260-679B-81796ABF0096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Sexual health and abortion</a:t>
            </a:r>
            <a:endParaRPr lang="en-US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F3DB500D-1686-3464-A657-A1C864D45B07}"/>
              </a:ext>
            </a:extLst>
          </p:cNvPr>
          <p:cNvSpPr/>
          <p:nvPr/>
        </p:nvSpPr>
        <p:spPr>
          <a:xfrm>
            <a:off x="3722710" y="2587162"/>
            <a:ext cx="8859818" cy="269094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E8FE2943-DE0A-3620-205C-8E8EEE87640E}"/>
              </a:ext>
            </a:extLst>
          </p:cNvPr>
          <p:cNvSpPr txBox="1"/>
          <p:nvPr/>
        </p:nvSpPr>
        <p:spPr>
          <a:xfrm>
            <a:off x="5575458" y="3001059"/>
            <a:ext cx="6278077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4000" b="1" dirty="0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164 million women worldwide</a:t>
            </a:r>
            <a:r>
              <a:rPr lang="en-US" sz="4800" b="1" dirty="0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 </a:t>
            </a:r>
            <a:r>
              <a:rPr lang="en-US" sz="32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had an unmet need </a:t>
            </a:r>
            <a:r>
              <a:rPr lang="en-US" sz="3200" b="1" dirty="0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for contraception. </a:t>
            </a:r>
            <a:endParaRPr lang="en-US" sz="2800" b="1" dirty="0">
              <a:solidFill>
                <a:srgbClr val="FFFFFF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3066127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B3B9C8-117C-5A2F-F13A-8809CFFF7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and a baby lying down&#10;&#10;AI-generated content may be incorrect.">
            <a:extLst>
              <a:ext uri="{FF2B5EF4-FFF2-40B4-BE49-F238E27FC236}">
                <a16:creationId xmlns:a16="http://schemas.microsoft.com/office/drawing/2014/main" id="{5CB9DBB7-ABA4-2E95-A5BD-3D5E05BD63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94" t="4743" r="15996" b="135"/>
          <a:stretch>
            <a:fillRect/>
          </a:stretch>
        </p:blipFill>
        <p:spPr>
          <a:xfrm>
            <a:off x="-1182907" y="1608"/>
            <a:ext cx="6765040" cy="6866882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4C3C3987-2F9F-97C6-8D16-D97281630019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AF9057D-CF0F-66BC-1420-D5DC52E723AB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B40B467-9A67-A62F-B3CC-AF2012DB10D4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02EF2001-EA3D-463A-AAAE-541AB67B2FA3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D24671A5-B168-6570-68F6-BD6A99293CF5}"/>
              </a:ext>
            </a:extLst>
          </p:cNvPr>
          <p:cNvSpPr/>
          <p:nvPr/>
        </p:nvSpPr>
        <p:spPr>
          <a:xfrm>
            <a:off x="4421177" y="3748021"/>
            <a:ext cx="8946077" cy="2890166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DBDE1C13-0B5B-6278-256A-CE6F41C12FCB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Maternity </a:t>
            </a:r>
            <a:endParaRPr lang="en-US"/>
          </a:p>
        </p:txBody>
      </p:sp>
      <p:sp>
        <p:nvSpPr>
          <p:cNvPr id="23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35DCF465-B567-F45F-C977-C22250BA945A}"/>
              </a:ext>
            </a:extLst>
          </p:cNvPr>
          <p:cNvSpPr/>
          <p:nvPr/>
        </p:nvSpPr>
        <p:spPr>
          <a:xfrm>
            <a:off x="4424964" y="1900703"/>
            <a:ext cx="9182112" cy="1688204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C53914F-A332-7BAA-7434-18A457FC929C}"/>
              </a:ext>
            </a:extLst>
          </p:cNvPr>
          <p:cNvSpPr txBox="1"/>
          <p:nvPr/>
        </p:nvSpPr>
        <p:spPr>
          <a:xfrm>
            <a:off x="6128723" y="2196254"/>
            <a:ext cx="5282611" cy="1083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400" b="1">
                <a:solidFill>
                  <a:srgbClr val="FFFFFF"/>
                </a:solidFill>
                <a:latin typeface="Raleway Bold"/>
              </a:rPr>
              <a:t>In 2023, a maternal death occurred </a:t>
            </a:r>
            <a:r>
              <a:rPr lang="en-US" sz="2400" b="1" dirty="0">
                <a:solidFill>
                  <a:srgbClr val="FFFFFF"/>
                </a:solidFill>
                <a:latin typeface="Raleway Bold"/>
              </a:rPr>
              <a:t>every 2 minutes.</a:t>
            </a:r>
            <a:endParaRPr lang="en-US" sz="2800" b="1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369E38D-269F-55E8-B53F-A1DBE0FE90B2}"/>
              </a:ext>
            </a:extLst>
          </p:cNvPr>
          <p:cNvSpPr txBox="1"/>
          <p:nvPr/>
        </p:nvSpPr>
        <p:spPr>
          <a:xfrm>
            <a:off x="6103942" y="4001236"/>
            <a:ext cx="5686780" cy="2237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400" b="1">
                <a:solidFill>
                  <a:srgbClr val="FFFFFF"/>
                </a:solidFill>
                <a:latin typeface="Raleway Bold"/>
              </a:rPr>
              <a:t>Women in the UK from Black or ethnic backgrounds are three times more likely to die during or shortly after pregnancy compared to white women. </a:t>
            </a:r>
          </a:p>
        </p:txBody>
      </p:sp>
    </p:spTree>
    <p:extLst>
      <p:ext uri="{BB962C8B-B14F-4D97-AF65-F5344CB8AC3E}">
        <p14:creationId xmlns:p14="http://schemas.microsoft.com/office/powerpoint/2010/main" val="4110217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D52F99-EC20-E84D-C014-C0BECDB2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women and a child looking at a landscape&#10;&#10;AI-generated content may be incorrect.">
            <a:extLst>
              <a:ext uri="{FF2B5EF4-FFF2-40B4-BE49-F238E27FC236}">
                <a16:creationId xmlns:a16="http://schemas.microsoft.com/office/drawing/2014/main" id="{1547DE9C-3631-6E5A-FA38-1A04084C0D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74" r="-93" b="-551"/>
          <a:stretch>
            <a:fillRect/>
          </a:stretch>
        </p:blipFill>
        <p:spPr>
          <a:xfrm>
            <a:off x="-2838863" y="0"/>
            <a:ext cx="8139437" cy="6895784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1952C2F8-6A03-2C69-036D-96140A6D02D0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D3DB78D-BF5E-F78B-1820-A40A883F55DE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82DAAF6-9450-3196-394B-E4991317D0A6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46EA9211-4045-DFEF-C2C2-1391A0F328E1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837BADD7-6444-0744-5981-0353934EB2E1}"/>
              </a:ext>
            </a:extLst>
          </p:cNvPr>
          <p:cNvSpPr/>
          <p:nvPr/>
        </p:nvSpPr>
        <p:spPr>
          <a:xfrm>
            <a:off x="4161386" y="4037056"/>
            <a:ext cx="9544488" cy="2304046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49135F22-4400-3466-E691-95E0537EE1D3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Poverty and deprivation </a:t>
            </a:r>
            <a:endParaRPr lang="en-US"/>
          </a:p>
        </p:txBody>
      </p:sp>
      <p:sp>
        <p:nvSpPr>
          <p:cNvPr id="24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6379BA9-B84C-5F48-BF7B-34D21C29696E}"/>
              </a:ext>
            </a:extLst>
          </p:cNvPr>
          <p:cNvSpPr/>
          <p:nvPr/>
        </p:nvSpPr>
        <p:spPr>
          <a:xfrm>
            <a:off x="4169197" y="1713326"/>
            <a:ext cx="10282517" cy="188265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96CBE54-2F17-7B04-05ED-BA70F698E971}"/>
              </a:ext>
            </a:extLst>
          </p:cNvPr>
          <p:cNvSpPr txBox="1"/>
          <p:nvPr/>
        </p:nvSpPr>
        <p:spPr>
          <a:xfrm>
            <a:off x="6078850" y="2040099"/>
            <a:ext cx="5653724" cy="10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b="1">
                <a:solidFill>
                  <a:srgbClr val="FFFFFF"/>
                </a:solidFill>
                <a:latin typeface="Raleway Bold"/>
              </a:rPr>
              <a:t>In 2024, women in England made up over 60% of all jobs paying below the real Living Wage.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49D4BC34-5B61-F980-7F4B-F94BEB0786DD}"/>
              </a:ext>
            </a:extLst>
          </p:cNvPr>
          <p:cNvSpPr txBox="1"/>
          <p:nvPr/>
        </p:nvSpPr>
        <p:spPr>
          <a:xfrm>
            <a:off x="6121741" y="4329684"/>
            <a:ext cx="5625329" cy="1642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b="1">
                <a:solidFill>
                  <a:srgbClr val="FFFFFF"/>
                </a:solidFill>
                <a:latin typeface="Raleway Bold"/>
              </a:rPr>
              <a:t>Globally, 10% of women are living in extreme poverty. 351 million women and girls could still be trapped in poverty by 2030.</a:t>
            </a:r>
          </a:p>
        </p:txBody>
      </p:sp>
    </p:spTree>
    <p:extLst>
      <p:ext uri="{BB962C8B-B14F-4D97-AF65-F5344CB8AC3E}">
        <p14:creationId xmlns:p14="http://schemas.microsoft.com/office/powerpoint/2010/main" val="3321157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AF02B9-D752-5697-EB6F-B54D7EF8A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No alternative text description for this image">
            <a:extLst>
              <a:ext uri="{FF2B5EF4-FFF2-40B4-BE49-F238E27FC236}">
                <a16:creationId xmlns:a16="http://schemas.microsoft.com/office/drawing/2014/main" id="{FC5C1D08-292B-5A6F-6830-C953EBCC9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70" y="-856"/>
            <a:ext cx="5197232" cy="688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20150A2A-7528-EFE3-3322-1AD75B901AE0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4CD39CA-CE2B-EC66-E5B8-0A6A1FF7B494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CF7A936-379A-8AA1-7B3D-1350A9857145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7DFCB26A-6172-F399-03CC-B42E92C75444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32EBFAD9-5031-5F5B-4D36-360EFEC56398}"/>
              </a:ext>
            </a:extLst>
          </p:cNvPr>
          <p:cNvSpPr/>
          <p:nvPr/>
        </p:nvSpPr>
        <p:spPr>
          <a:xfrm>
            <a:off x="4719110" y="4194711"/>
            <a:ext cx="8782066" cy="2322270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603EC6D4-BB46-8972-79FE-78883E59ECE4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Violence against women and girls </a:t>
            </a:r>
            <a:endParaRPr lang="en-US"/>
          </a:p>
        </p:txBody>
      </p:sp>
      <p:sp>
        <p:nvSpPr>
          <p:cNvPr id="24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DEA790F3-5357-C1A6-0313-575EE739695A}"/>
              </a:ext>
            </a:extLst>
          </p:cNvPr>
          <p:cNvSpPr/>
          <p:nvPr/>
        </p:nvSpPr>
        <p:spPr>
          <a:xfrm>
            <a:off x="4442735" y="2045480"/>
            <a:ext cx="8644515" cy="170680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34BA48BA-BE26-80D0-9C6B-DD47DA80A468}"/>
              </a:ext>
            </a:extLst>
          </p:cNvPr>
          <p:cNvSpPr txBox="1"/>
          <p:nvPr/>
        </p:nvSpPr>
        <p:spPr>
          <a:xfrm>
            <a:off x="6284384" y="2247144"/>
            <a:ext cx="5300270" cy="10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b="1">
                <a:solidFill>
                  <a:srgbClr val="FFFFFF"/>
                </a:solidFill>
                <a:latin typeface="Raleway Bold"/>
              </a:rPr>
              <a:t>1 in 3 women across the world will experience gender-based violence in their lifetime.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2F648966-F747-B016-4E1E-FFA9E09B5489}"/>
              </a:ext>
            </a:extLst>
          </p:cNvPr>
          <p:cNvSpPr txBox="1"/>
          <p:nvPr/>
        </p:nvSpPr>
        <p:spPr>
          <a:xfrm>
            <a:off x="6429846" y="4537349"/>
            <a:ext cx="5024374" cy="16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b="1">
                <a:solidFill>
                  <a:srgbClr val="FFFFFF"/>
                </a:solidFill>
                <a:latin typeface="Raleway Bold"/>
              </a:rPr>
              <a:t>In the UK, there has been a 264% increase in the number </a:t>
            </a:r>
            <a:r>
              <a:rPr lang="en-US" b="1" dirty="0">
                <a:solidFill>
                  <a:srgbClr val="FFFFFF"/>
                </a:solidFill>
                <a:latin typeface="Raleway Bold"/>
              </a:rPr>
              <a:t>of police-recorded rape and sexual assault offences during 2009-2024.</a:t>
            </a:r>
            <a:endParaRPr lang="en-US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895808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BED54-90DC-07F4-E46A-51F4902E7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omen walking on a path&#10;&#10;AI-generated content may be incorrect.">
            <a:extLst>
              <a:ext uri="{FF2B5EF4-FFF2-40B4-BE49-F238E27FC236}">
                <a16:creationId xmlns:a16="http://schemas.microsoft.com/office/drawing/2014/main" id="{2E36A74A-176D-3E0A-7ACB-4EDD55A35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4570" y="-99934"/>
            <a:ext cx="6605730" cy="7120327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57728A47-A2C9-6121-CC1E-D0C13E1C3674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59CCFF0-FC77-E5B2-FA01-3E7E6FDA2D96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553B3C-F17D-C815-E301-40827BF5C446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6FDF895F-E2CF-54CC-D4C7-A1CF115608C2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E343378F-1A69-CADE-71FD-EDAFE79F31C8}"/>
              </a:ext>
            </a:extLst>
          </p:cNvPr>
          <p:cNvSpPr/>
          <p:nvPr/>
        </p:nvSpPr>
        <p:spPr>
          <a:xfrm>
            <a:off x="4395332" y="4581956"/>
            <a:ext cx="7594135" cy="193502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0CD719C7-BF88-E753-B7EB-EE40E5D20AFE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Climate change and global conflict</a:t>
            </a:r>
            <a:endParaRPr lang="en-US" sz="3200"/>
          </a:p>
        </p:txBody>
      </p:sp>
      <p:sp>
        <p:nvSpPr>
          <p:cNvPr id="24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05C17C31-939F-191F-D4C2-9A0B6BDBF8A5}"/>
              </a:ext>
            </a:extLst>
          </p:cNvPr>
          <p:cNvSpPr/>
          <p:nvPr/>
        </p:nvSpPr>
        <p:spPr>
          <a:xfrm>
            <a:off x="4393889" y="1713326"/>
            <a:ext cx="7802415" cy="2630074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B0571F0A-E3BF-5612-B04F-18C4ED69E437}"/>
              </a:ext>
            </a:extLst>
          </p:cNvPr>
          <p:cNvSpPr txBox="1"/>
          <p:nvPr/>
        </p:nvSpPr>
        <p:spPr>
          <a:xfrm>
            <a:off x="5712868" y="2001715"/>
            <a:ext cx="5869532" cy="1672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600" b="1" dirty="0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676 million women</a:t>
            </a:r>
            <a:r>
              <a:rPr lang="en-US" sz="4800" b="1" dirty="0">
                <a:solidFill>
                  <a:srgbClr val="FFFFFF"/>
                </a:solidFill>
                <a:latin typeface="Raleway Bold"/>
                <a:ea typeface="Peace Sans"/>
                <a:cs typeface="Segoe UI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Raleway Bold"/>
                <a:ea typeface="Peace Sans"/>
                <a:cs typeface="Segoe UI"/>
              </a:rPr>
              <a:t>are living within armed conflict in 2024, up from 253 million in 1990.  </a:t>
            </a:r>
            <a:endParaRPr lang="en-US" sz="2800" b="1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8DCF9580-1F7F-8D4C-1ABA-FD277782EF56}"/>
              </a:ext>
            </a:extLst>
          </p:cNvPr>
          <p:cNvSpPr txBox="1"/>
          <p:nvPr/>
        </p:nvSpPr>
        <p:spPr>
          <a:xfrm>
            <a:off x="5712867" y="4987255"/>
            <a:ext cx="5778405" cy="1119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600" b="1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80% of people displaced </a:t>
            </a:r>
            <a:r>
              <a:rPr lang="en-US" sz="2800" b="1" dirty="0">
                <a:solidFill>
                  <a:schemeClr val="bg1"/>
                </a:solidFill>
                <a:latin typeface="Segoe UI"/>
                <a:ea typeface="Peace Sans"/>
                <a:cs typeface="Segoe UI"/>
              </a:rPr>
              <a:t>by climate change</a:t>
            </a:r>
            <a:r>
              <a:rPr lang="en-US" sz="3600" b="1" dirty="0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 are </a:t>
            </a:r>
            <a:r>
              <a:rPr lang="en-US" sz="3600" b="1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women.  </a:t>
            </a:r>
            <a:endParaRPr lang="en-US" sz="2800" b="1">
              <a:solidFill>
                <a:srgbClr val="FFFFFF"/>
              </a:solidFill>
              <a:latin typeface="Raleway Bold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79373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0E28719E-8679-5575-32A2-5E5239B08BAF}"/>
              </a:ext>
            </a:extLst>
          </p:cNvPr>
          <p:cNvSpPr/>
          <p:nvPr/>
        </p:nvSpPr>
        <p:spPr>
          <a:xfrm>
            <a:off x="-559547" y="4278574"/>
            <a:ext cx="5348257" cy="1992322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F394ED41-9523-B845-0F5D-19EF3CE9C4D2}"/>
              </a:ext>
            </a:extLst>
          </p:cNvPr>
          <p:cNvSpPr/>
          <p:nvPr/>
        </p:nvSpPr>
        <p:spPr>
          <a:xfrm>
            <a:off x="5880269" y="2735350"/>
            <a:ext cx="5886507" cy="1990430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2A1272E-A5A4-D162-A18A-2D5D782AF679}"/>
              </a:ext>
            </a:extLst>
          </p:cNvPr>
          <p:cNvSpPr txBox="1"/>
          <p:nvPr/>
        </p:nvSpPr>
        <p:spPr>
          <a:xfrm>
            <a:off x="450318" y="351575"/>
            <a:ext cx="8663580" cy="1095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8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We are seeing the impact of the gender health gap in emerging data.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E31B2228-1156-4AD1-29DE-ECBE0729489B}"/>
              </a:ext>
            </a:extLst>
          </p:cNvPr>
          <p:cNvSpPr/>
          <p:nvPr/>
        </p:nvSpPr>
        <p:spPr>
          <a:xfrm>
            <a:off x="-551983" y="2759930"/>
            <a:ext cx="5387333" cy="1230952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F9A6134F-72E4-70D1-C0A6-DE8EE318B214}"/>
              </a:ext>
            </a:extLst>
          </p:cNvPr>
          <p:cNvSpPr txBox="1"/>
          <p:nvPr/>
        </p:nvSpPr>
        <p:spPr>
          <a:xfrm>
            <a:off x="450317" y="2031880"/>
            <a:ext cx="4648425" cy="494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000" b="1">
                <a:solidFill>
                  <a:schemeClr val="bg1"/>
                </a:solidFill>
                <a:latin typeface="Raleway Bold"/>
                <a:ea typeface="Peace Sans"/>
                <a:cs typeface="Segoe UI"/>
              </a:rPr>
              <a:t>Hologic global women's health index 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Bold"/>
              <a:ea typeface="Peace Sans"/>
              <a:cs typeface="Segoe UI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037C770-6FD4-D0EE-E3B3-3813EC5A806C}"/>
              </a:ext>
            </a:extLst>
          </p:cNvPr>
          <p:cNvSpPr txBox="1"/>
          <p:nvPr/>
        </p:nvSpPr>
        <p:spPr>
          <a:xfrm>
            <a:off x="606625" y="4435112"/>
            <a:ext cx="3524964" cy="1636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16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40% of women globally reported they couldn't afford food at times a third struggled with housing </a:t>
            </a:r>
            <a:endParaRPr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719B475A-BA9D-CA89-12F8-60EF432C3A72}"/>
              </a:ext>
            </a:extLst>
          </p:cNvPr>
          <p:cNvSpPr txBox="1"/>
          <p:nvPr/>
        </p:nvSpPr>
        <p:spPr>
          <a:xfrm>
            <a:off x="450317" y="2803650"/>
            <a:ext cx="3681272" cy="1629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1600" b="1">
                <a:solidFill>
                  <a:srgbClr val="FFFFFF"/>
                </a:solidFill>
                <a:latin typeface="Raleway Bold"/>
              </a:rPr>
              <a:t>£1.5 billion women had no testing at all for issues like cancer and diabetes</a:t>
            </a:r>
            <a:endParaRPr lang="en-US" sz="1600">
              <a:solidFill>
                <a:srgbClr val="000000"/>
              </a:solidFill>
              <a:latin typeface="Aptos" panose="020B0004020202020204"/>
            </a:endParaRPr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1400" b="1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6D8D0-B533-A113-D29B-EE6FFD899F6F}"/>
              </a:ext>
            </a:extLst>
          </p:cNvPr>
          <p:cNvSpPr txBox="1"/>
          <p:nvPr/>
        </p:nvSpPr>
        <p:spPr>
          <a:xfrm>
            <a:off x="7083624" y="2852495"/>
            <a:ext cx="4130657" cy="2207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1600" b="1">
                <a:solidFill>
                  <a:srgbClr val="FFFFFF"/>
                </a:solidFill>
                <a:latin typeface="Raleway Bold"/>
              </a:rPr>
              <a:t>Research shows a reduction in life expectancy and healthy life years for women in the UK. </a:t>
            </a:r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1400" b="1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F829EFC9-FC03-6B7D-4726-A9FDDBAC5130}"/>
              </a:ext>
            </a:extLst>
          </p:cNvPr>
          <p:cNvSpPr txBox="1"/>
          <p:nvPr/>
        </p:nvSpPr>
        <p:spPr>
          <a:xfrm>
            <a:off x="7083625" y="2031880"/>
            <a:ext cx="4648425" cy="494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000" b="1">
                <a:solidFill>
                  <a:schemeClr val="bg1"/>
                </a:solidFill>
                <a:latin typeface="Raleway Bold"/>
                <a:ea typeface="Peace Sans"/>
                <a:cs typeface="Segoe UI"/>
              </a:rPr>
              <a:t>Health Foundation  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Bold"/>
              <a:ea typeface="Peace Sans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1374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2E2D0E-89DC-59C1-892A-3E5392E5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76DD371B-8972-2458-8605-0B71B52C817B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F6782CA-5A5F-5AC6-E63A-DAD2081DF00B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DF627B8-6BEF-E9EE-7A02-F5E67B471261}"/>
              </a:ext>
            </a:extLst>
          </p:cNvPr>
          <p:cNvSpPr txBox="1"/>
          <p:nvPr/>
        </p:nvSpPr>
        <p:spPr>
          <a:xfrm>
            <a:off x="685918" y="2528067"/>
            <a:ext cx="11928437" cy="2315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FE07B"/>
                </a:solidFill>
                <a:latin typeface="Segoe UI"/>
                <a:cs typeface="Segoe UI"/>
              </a:rPr>
              <a:t>The reality of women's </a:t>
            </a:r>
            <a:r>
              <a:rPr lang="en-US" sz="6000" b="1">
                <a:solidFill>
                  <a:srgbClr val="FFE07B"/>
                </a:solidFill>
                <a:latin typeface="Segoe UI"/>
                <a:cs typeface="Segoe UI"/>
              </a:rPr>
              <a:t>health </a:t>
            </a: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4800" b="1">
                <a:solidFill>
                  <a:schemeClr val="bg1"/>
                </a:solidFill>
                <a:latin typeface="Raleway Bold"/>
              </a:rPr>
              <a:t>The research and data gap</a:t>
            </a:r>
            <a:endParaRPr lang="en-US" sz="4800" b="1" dirty="0">
              <a:solidFill>
                <a:schemeClr val="bg1"/>
              </a:solidFill>
              <a:latin typeface="Raleway Bold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398028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F395A2-3D9A-C0E1-D78B-5876CB62D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D4A8A0D-93B1-6CB3-E7EE-03C885599A57}"/>
              </a:ext>
            </a:extLst>
          </p:cNvPr>
          <p:cNvSpPr/>
          <p:nvPr/>
        </p:nvSpPr>
        <p:spPr>
          <a:xfrm>
            <a:off x="-2155335" y="1288865"/>
            <a:ext cx="13018815" cy="461824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F472C23-ADEE-14B3-4455-53EE54C78FFB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1C4CD39-562B-99F8-C224-55221703EE4E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2E56A1E3-5378-2AAE-0DC0-D11CF15FC642}"/>
              </a:ext>
            </a:extLst>
          </p:cNvPr>
          <p:cNvSpPr txBox="1"/>
          <p:nvPr/>
        </p:nvSpPr>
        <p:spPr>
          <a:xfrm>
            <a:off x="763270" y="1809212"/>
            <a:ext cx="8164339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FFFFFF"/>
                </a:solidFill>
                <a:latin typeface="Raleway"/>
              </a:rPr>
              <a:t>Women on average spend a whole </a:t>
            </a:r>
            <a:r>
              <a:rPr lang="en-US" sz="4000" b="1" dirty="0">
                <a:solidFill>
                  <a:srgbClr val="FFE07B"/>
                </a:solidFill>
                <a:latin typeface="Raleway Bold"/>
                <a:ea typeface="+mn-lt"/>
                <a:cs typeface="+mn-lt"/>
              </a:rPr>
              <a:t>quarter of their lives in poorer </a:t>
            </a:r>
            <a:r>
              <a:rPr lang="en-US" sz="4000" b="1" dirty="0">
                <a:solidFill>
                  <a:srgbClr val="FFE07B"/>
                </a:solidFill>
                <a:latin typeface="Raleway Bold"/>
              </a:rPr>
              <a:t>health</a:t>
            </a:r>
            <a:r>
              <a:rPr lang="en-US" sz="3200" b="1" dirty="0">
                <a:solidFill>
                  <a:srgbClr val="FFFFFF"/>
                </a:solidFill>
                <a:latin typeface="Raleway"/>
              </a:rPr>
              <a:t> compared to their male counterparts – the equivalent of </a:t>
            </a:r>
            <a:r>
              <a:rPr lang="en-US" sz="4000" b="1">
                <a:solidFill>
                  <a:srgbClr val="FFE07B"/>
                </a:solidFill>
                <a:latin typeface="Raleway Bold"/>
                <a:ea typeface="+mn-lt"/>
                <a:cs typeface="+mn-lt"/>
              </a:rPr>
              <a:t>75 million years of women's lives being lost. </a:t>
            </a:r>
            <a:endParaRPr lang="en-US" sz="4000" b="1">
              <a:solidFill>
                <a:srgbClr val="FFFFFF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3965342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BBC728-58B5-0F44-2D3E-C1B37370A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7741DA88-8EBC-97BB-2269-A9098BA7734D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DED4EFD-3D1D-CC0C-93C7-05FF888382CF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58C1CA7-BB92-1CB5-3DE9-BE4AFB4197FF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B9DA19E6-1C82-A71F-99B2-470925CE26C9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6DC46860-628D-3329-AC41-C5C7392DB3DA}"/>
              </a:ext>
            </a:extLst>
          </p:cNvPr>
          <p:cNvSpPr txBox="1"/>
          <p:nvPr/>
        </p:nvSpPr>
        <p:spPr>
          <a:xfrm>
            <a:off x="861764" y="2449913"/>
            <a:ext cx="10179745" cy="3238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6000" b="1">
                <a:solidFill>
                  <a:srgbClr val="FFE07B"/>
                </a:solidFill>
                <a:latin typeface="Raleway Bold"/>
                <a:cs typeface="Segoe UI"/>
              </a:rPr>
              <a:t>Why is this still the reality</a:t>
            </a: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Raleway Bold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6000" b="1">
                <a:solidFill>
                  <a:srgbClr val="FFE07B"/>
                </a:solidFill>
                <a:latin typeface="Raleway Bold"/>
                <a:cs typeface="Segoe UI"/>
              </a:rPr>
              <a:t> for women today?</a:t>
            </a: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</p:txBody>
      </p:sp>
      <p:pic>
        <p:nvPicPr>
          <p:cNvPr id="2" name="Picture 1" descr="A person&amp;#39;s back with a blue background&#10;&#10;AI-generated content may be incorrect.">
            <a:extLst>
              <a:ext uri="{FF2B5EF4-FFF2-40B4-BE49-F238E27FC236}">
                <a16:creationId xmlns:a16="http://schemas.microsoft.com/office/drawing/2014/main" id="{60FF04CF-9170-AB17-2AE0-12A66CFEB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0587" y="3881803"/>
            <a:ext cx="2292595" cy="297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04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0DEFC4-E55A-61A9-2A5E-869F3D28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alace of Westminster and Westminster Abbey.">
            <a:extLst>
              <a:ext uri="{FF2B5EF4-FFF2-40B4-BE49-F238E27FC236}">
                <a16:creationId xmlns:a16="http://schemas.microsoft.com/office/drawing/2014/main" id="{E268A121-3386-88CF-3559-5090403AC3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8" r="34696"/>
          <a:stretch>
            <a:fillRect/>
          </a:stretch>
        </p:blipFill>
        <p:spPr>
          <a:xfrm>
            <a:off x="-1396765" y="-977"/>
            <a:ext cx="6716683" cy="6859953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83F3AAF8-FC5E-AA2C-29A1-712EDFB01318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837613F-FE79-6A6F-D7F3-E87F88590F3B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393DE47-F78A-8285-DB14-8BC20AD0AF24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190018C-907E-B81F-CFEB-31445D014265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14A95840-DFFE-A5A8-116C-C837C4A5F4EC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Funding</a:t>
            </a:r>
          </a:p>
        </p:txBody>
      </p:sp>
      <p:sp>
        <p:nvSpPr>
          <p:cNvPr id="23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A4CC69D9-3C58-C5F9-D7C9-CA396D79A64E}"/>
              </a:ext>
            </a:extLst>
          </p:cNvPr>
          <p:cNvSpPr/>
          <p:nvPr/>
        </p:nvSpPr>
        <p:spPr>
          <a:xfrm>
            <a:off x="4299566" y="1713326"/>
            <a:ext cx="8840571" cy="1589753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4182C2B-4850-B6B2-5620-68DA1C8E89B7}"/>
              </a:ext>
            </a:extLst>
          </p:cNvPr>
          <p:cNvSpPr txBox="1"/>
          <p:nvPr/>
        </p:nvSpPr>
        <p:spPr>
          <a:xfrm>
            <a:off x="6091652" y="1981331"/>
            <a:ext cx="5428684" cy="1071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000" b="1">
                <a:solidFill>
                  <a:srgbClr val="FFFFFF"/>
                </a:solidFill>
                <a:latin typeface="Raleway Bold"/>
              </a:rPr>
              <a:t>Lowest share of UK overseas development aid (ODA) funding in 18 years.</a:t>
            </a:r>
          </a:p>
        </p:txBody>
      </p:sp>
      <p:sp>
        <p:nvSpPr>
          <p:cNvPr id="2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31AEA145-A370-889D-3F36-DD92498AB934}"/>
              </a:ext>
            </a:extLst>
          </p:cNvPr>
          <p:cNvSpPr/>
          <p:nvPr/>
        </p:nvSpPr>
        <p:spPr>
          <a:xfrm>
            <a:off x="4485181" y="3432710"/>
            <a:ext cx="8287507" cy="2344504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43B187C9-4D03-B4EA-223C-76C9EBAFA0D9}"/>
              </a:ext>
            </a:extLst>
          </p:cNvPr>
          <p:cNvSpPr txBox="1"/>
          <p:nvPr/>
        </p:nvSpPr>
        <p:spPr>
          <a:xfrm>
            <a:off x="6082512" y="3786432"/>
            <a:ext cx="5957167" cy="1648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000" b="1">
                <a:solidFill>
                  <a:srgbClr val="FFFFFF"/>
                </a:solidFill>
                <a:latin typeface="Raleway Bold"/>
              </a:rPr>
              <a:t>10 Year Health Plan shifts lack sustainable funding and ICBs have been asked to cut budgets by 50%.</a:t>
            </a:r>
          </a:p>
        </p:txBody>
      </p:sp>
    </p:spTree>
    <p:extLst>
      <p:ext uri="{BB962C8B-B14F-4D97-AF65-F5344CB8AC3E}">
        <p14:creationId xmlns:p14="http://schemas.microsoft.com/office/powerpoint/2010/main" val="4210980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E5C3AA-2AD6-AAA2-3FD9-B26F4791E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wearing scrubs and masks&#10;&#10;AI-generated content may be incorrect.">
            <a:extLst>
              <a:ext uri="{FF2B5EF4-FFF2-40B4-BE49-F238E27FC236}">
                <a16:creationId xmlns:a16="http://schemas.microsoft.com/office/drawing/2014/main" id="{4C6FAEC6-D99E-488A-5292-6039119515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473" t="30775" r="43052" b="15424"/>
          <a:stretch>
            <a:fillRect/>
          </a:stretch>
        </p:blipFill>
        <p:spPr>
          <a:xfrm>
            <a:off x="-4149" y="385"/>
            <a:ext cx="4918963" cy="6854915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0CA607B3-9DEA-36F2-EBC5-D86C13320964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71033ED-0C4C-6CCB-8DC5-EAB04EC06F43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F506B1-D03D-DBF0-E494-B06EC351A14F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A338ACA8-DCD2-A3AE-C5B7-D49273FA2067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2E76E449-572D-9AAD-F370-55CE3DC83A99}"/>
              </a:ext>
            </a:extLst>
          </p:cNvPr>
          <p:cNvSpPr txBox="1"/>
          <p:nvPr/>
        </p:nvSpPr>
        <p:spPr>
          <a:xfrm>
            <a:off x="4749116" y="1154674"/>
            <a:ext cx="8164339" cy="551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Workforce pressures</a:t>
            </a:r>
          </a:p>
        </p:txBody>
      </p:sp>
      <p:sp>
        <p:nvSpPr>
          <p:cNvPr id="23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30CACF97-E6F9-A23A-6404-2EEA4C56C553}"/>
              </a:ext>
            </a:extLst>
          </p:cNvPr>
          <p:cNvSpPr/>
          <p:nvPr/>
        </p:nvSpPr>
        <p:spPr>
          <a:xfrm>
            <a:off x="4299566" y="1745454"/>
            <a:ext cx="9270732" cy="1997704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6D1550ED-C54C-9CE1-E6E1-8708F90B5507}"/>
              </a:ext>
            </a:extLst>
          </p:cNvPr>
          <p:cNvSpPr/>
          <p:nvPr/>
        </p:nvSpPr>
        <p:spPr>
          <a:xfrm>
            <a:off x="4298024" y="4194710"/>
            <a:ext cx="8645004" cy="1702820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505CBC8F-237C-0CF0-0115-390BA3984C6E}"/>
              </a:ext>
            </a:extLst>
          </p:cNvPr>
          <p:cNvSpPr txBox="1"/>
          <p:nvPr/>
        </p:nvSpPr>
        <p:spPr>
          <a:xfrm>
            <a:off x="5994969" y="4502505"/>
            <a:ext cx="5957167" cy="1071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000" b="1">
                <a:solidFill>
                  <a:srgbClr val="FFFFFF"/>
                </a:solidFill>
                <a:latin typeface="Raleway Bold"/>
              </a:rPr>
              <a:t>Women make up around 70% of our global workforce.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066DE3E6-724F-169D-08CB-57DC8F560BC8}"/>
              </a:ext>
            </a:extLst>
          </p:cNvPr>
          <p:cNvSpPr txBox="1"/>
          <p:nvPr/>
        </p:nvSpPr>
        <p:spPr>
          <a:xfrm>
            <a:off x="5985266" y="2208957"/>
            <a:ext cx="5957167" cy="1078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000" b="1" dirty="0">
                <a:solidFill>
                  <a:srgbClr val="FFFFFF"/>
                </a:solidFill>
                <a:latin typeface="Raleway Bold"/>
              </a:rPr>
              <a:t>The WHO estimates a projected shortage of 11 </a:t>
            </a:r>
            <a:r>
              <a:rPr lang="en-US" sz="2000" b="1">
                <a:solidFill>
                  <a:srgbClr val="FFFFFF"/>
                </a:solidFill>
                <a:latin typeface="Raleway Bold"/>
              </a:rPr>
              <a:t>million health workers by 2030. </a:t>
            </a:r>
            <a:endParaRPr lang="en-US" sz="120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625254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9FA5E0-D606-0BB6-608B-5194C08FD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EB9F7F0D-21F7-32EB-E6F3-876D1D58847D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962DE97-C0D4-7204-3565-00852E19989C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DFA43C1-5B2C-56B0-D045-85BFE0A9255A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ABB33E0E-5A81-5675-1307-CFE30CBCF82B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EB99EEF9-98F5-4031-1B0C-5314A8BDC537}"/>
              </a:ext>
            </a:extLst>
          </p:cNvPr>
          <p:cNvSpPr txBox="1"/>
          <p:nvPr/>
        </p:nvSpPr>
        <p:spPr>
          <a:xfrm>
            <a:off x="871533" y="2147067"/>
            <a:ext cx="10179745" cy="2315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6000" b="1">
                <a:solidFill>
                  <a:srgbClr val="FFE07B"/>
                </a:solidFill>
                <a:latin typeface="Raleway Bold"/>
                <a:cs typeface="Segoe UI"/>
              </a:rPr>
              <a:t>Reasons to be hopeful</a:t>
            </a: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9F2962-687B-BB6F-4783-FBF724B03EE4}"/>
              </a:ext>
            </a:extLst>
          </p:cNvPr>
          <p:cNvSpPr txBox="1"/>
          <p:nvPr/>
        </p:nvSpPr>
        <p:spPr>
          <a:xfrm>
            <a:off x="791308" y="3311770"/>
            <a:ext cx="8626230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Raleway Bold"/>
              </a:rPr>
              <a:t>Policy progress and growing political attention </a:t>
            </a:r>
            <a:r>
              <a:rPr lang="en-US" sz="4000" b="1">
                <a:solidFill>
                  <a:srgbClr val="FFE07B"/>
                </a:solidFill>
                <a:latin typeface="Raleway Bold"/>
              </a:rPr>
              <a:t> </a:t>
            </a:r>
            <a:endParaRPr lang="en-GB"/>
          </a:p>
          <a:p>
            <a:pPr algn="ctr"/>
            <a:endParaRPr lang="en-GB"/>
          </a:p>
        </p:txBody>
      </p:sp>
      <p:pic>
        <p:nvPicPr>
          <p:cNvPr id="6" name="Picture 5" descr="A person running with a skipping rope&#10;&#10;AI-generated content may be incorrect.">
            <a:extLst>
              <a:ext uri="{FF2B5EF4-FFF2-40B4-BE49-F238E27FC236}">
                <a16:creationId xmlns:a16="http://schemas.microsoft.com/office/drawing/2014/main" id="{A87471D1-B1E3-BF27-3026-1B801FB58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951" y="3313723"/>
            <a:ext cx="3758712" cy="354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06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FD46D4-A4EE-8AC7-F97D-870D7835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o alternative text description for this image">
            <a:extLst>
              <a:ext uri="{FF2B5EF4-FFF2-40B4-BE49-F238E27FC236}">
                <a16:creationId xmlns:a16="http://schemas.microsoft.com/office/drawing/2014/main" id="{F5D378AF-D786-4290-04B3-E49AE29D83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55" r="36103"/>
          <a:stretch>
            <a:fillRect/>
          </a:stretch>
        </p:blipFill>
        <p:spPr>
          <a:xfrm>
            <a:off x="-4210" y="0"/>
            <a:ext cx="4335493" cy="6858027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AFA84E47-B3FE-A7F2-92B8-216A5DBB73A2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00EEA1E-E34F-4B03-B4DD-923E77D38669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57FB850-14F9-2AFF-FC1A-8AA52B253CA4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78751D7A-FA24-FF58-E661-31C9265D259B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CF310654-A454-AB2D-FE91-BF698D623225}"/>
              </a:ext>
            </a:extLst>
          </p:cNvPr>
          <p:cNvSpPr/>
          <p:nvPr/>
        </p:nvSpPr>
        <p:spPr>
          <a:xfrm>
            <a:off x="3380727" y="1718080"/>
            <a:ext cx="9640688" cy="157230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51F18A66-005C-B51D-F811-4C9DEC50EBC4}"/>
              </a:ext>
            </a:extLst>
          </p:cNvPr>
          <p:cNvSpPr txBox="1"/>
          <p:nvPr/>
        </p:nvSpPr>
        <p:spPr>
          <a:xfrm>
            <a:off x="5323958" y="1876569"/>
            <a:ext cx="6867603" cy="1120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Greater political attention and strategies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73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AF552C-6013-7094-1D98-3492D9DF7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o alternative text description for this image">
            <a:extLst>
              <a:ext uri="{FF2B5EF4-FFF2-40B4-BE49-F238E27FC236}">
                <a16:creationId xmlns:a16="http://schemas.microsoft.com/office/drawing/2014/main" id="{222B8D4A-78C2-734A-0C97-B429B5E3F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948" y="-454527"/>
            <a:ext cx="5935579" cy="7312527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43D59557-E91C-63FD-B9DA-FFEF7771FD72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1E923BE-F859-C446-DD0F-3E8786F00DDC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41C61D5-01FE-1F99-C287-269588D0BBCB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8BA93012-9B75-26FD-89DF-ECBD6D26608F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B6B4A8D-D9C4-7810-6186-AF8AD01C14B9}"/>
              </a:ext>
            </a:extLst>
          </p:cNvPr>
          <p:cNvSpPr/>
          <p:nvPr/>
        </p:nvSpPr>
        <p:spPr>
          <a:xfrm>
            <a:off x="3380727" y="1718080"/>
            <a:ext cx="9640688" cy="1363374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395ACFBF-8D45-7945-C8D3-B8B417247992}"/>
              </a:ext>
            </a:extLst>
          </p:cNvPr>
          <p:cNvSpPr txBox="1"/>
          <p:nvPr/>
        </p:nvSpPr>
        <p:spPr>
          <a:xfrm>
            <a:off x="5323958" y="2036990"/>
            <a:ext cx="6867603" cy="530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FFFFFF"/>
                </a:solidFill>
                <a:latin typeface="Raleway Bold"/>
              </a:rPr>
              <a:t>Legislative </a:t>
            </a:r>
            <a:r>
              <a:rPr lang="en-US" sz="3200" b="1">
                <a:solidFill>
                  <a:srgbClr val="FFFFFF"/>
                </a:solidFill>
                <a:latin typeface="Raleway Bold"/>
              </a:rPr>
              <a:t>policy changes </a:t>
            </a:r>
            <a:endParaRPr lang="en-US" sz="3200" b="1" dirty="0">
              <a:solidFill>
                <a:srgbClr val="FFFFFF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2533859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F17E5A-8425-7AB2-1A70-DB04FF368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ock photo shows the back of the head of a doctor with long blonde hair wearing a white shirt, consulting with a woman sitting opposite her in a GP office with a computer screen next to them.">
            <a:extLst>
              <a:ext uri="{FF2B5EF4-FFF2-40B4-BE49-F238E27FC236}">
                <a16:creationId xmlns:a16="http://schemas.microsoft.com/office/drawing/2014/main" id="{2CB92721-A5C1-AF5D-18F0-6453800BCA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182" r="-338" b="-522"/>
          <a:stretch>
            <a:fillRect/>
          </a:stretch>
        </p:blipFill>
        <p:spPr>
          <a:xfrm>
            <a:off x="-1641056" y="-105276"/>
            <a:ext cx="7127001" cy="7068675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94453F06-DE8F-1754-2611-549B6CEF6807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F315C54-7D89-D743-FBBB-44B85C9CBE12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A50E0DD-161A-5DC6-652A-FE0EAC61B479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243C3762-8417-E392-A705-0AC33C9FFF22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5A78C8BA-8277-9B29-274E-5C329864DF7F}"/>
              </a:ext>
            </a:extLst>
          </p:cNvPr>
          <p:cNvSpPr/>
          <p:nvPr/>
        </p:nvSpPr>
        <p:spPr>
          <a:xfrm>
            <a:off x="3380727" y="1718080"/>
            <a:ext cx="9640688" cy="156001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9BBDF453-3497-B872-E4D7-25CC6669528A}"/>
              </a:ext>
            </a:extLst>
          </p:cNvPr>
          <p:cNvSpPr txBox="1"/>
          <p:nvPr/>
        </p:nvSpPr>
        <p:spPr>
          <a:xfrm>
            <a:off x="5323958" y="1876569"/>
            <a:ext cx="6867603" cy="1120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</a:rPr>
              <a:t>Improvements in care and tackling taboo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92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5D5976-9C19-C345-FC43-C33837D0A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09EDD841-2AD7-FA24-A9E5-585CC21C8AAE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4D6305D-E9D8-6F57-6B44-E87F8D2E1F33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7A3E023-80F9-01C3-DBC4-1FA7F4FA3767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004EB346-6680-8378-2A7F-BE13C1DE92E7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907FF9EA-DD39-A8FC-F87C-177324F820D0}"/>
              </a:ext>
            </a:extLst>
          </p:cNvPr>
          <p:cNvSpPr txBox="1"/>
          <p:nvPr/>
        </p:nvSpPr>
        <p:spPr>
          <a:xfrm>
            <a:off x="871533" y="2147067"/>
            <a:ext cx="10179745" cy="4162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6000" b="1">
                <a:solidFill>
                  <a:srgbClr val="FFE07B"/>
                </a:solidFill>
                <a:latin typeface="Raleway Bold"/>
                <a:cs typeface="Segoe UI"/>
              </a:rPr>
              <a:t>The solutions</a:t>
            </a: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Raleway Bold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4800" b="1">
                <a:solidFill>
                  <a:schemeClr val="bg1"/>
                </a:solidFill>
                <a:ea typeface="+mn-lt"/>
                <a:cs typeface="+mn-lt"/>
              </a:rPr>
              <a:t>What do we need to do to address these challenges and improve women's health? </a:t>
            </a:r>
            <a:endParaRPr lang="en-US" sz="4000" b="1">
              <a:solidFill>
                <a:schemeClr val="bg1"/>
              </a:solidFill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</p:txBody>
      </p:sp>
      <p:pic>
        <p:nvPicPr>
          <p:cNvPr id="2" name="Picture 1" descr="A purple and yellow gear with light coming out of it&#10;&#10;AI-generated content may be incorrect.">
            <a:extLst>
              <a:ext uri="{FF2B5EF4-FFF2-40B4-BE49-F238E27FC236}">
                <a16:creationId xmlns:a16="http://schemas.microsoft.com/office/drawing/2014/main" id="{5F368F23-D8EA-C2F7-1979-F41D13A29D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17"/>
          <a:stretch>
            <a:fillRect/>
          </a:stretch>
        </p:blipFill>
        <p:spPr>
          <a:xfrm>
            <a:off x="9569816" y="3966919"/>
            <a:ext cx="2509016" cy="289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27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4CA51-8E82-EB96-9094-8E78D4D8A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C9E3058C-D5F5-11DE-5A40-008DC36F0020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578F6-056F-4E5A-51AC-BB5208478F6D}"/>
              </a:ext>
            </a:extLst>
          </p:cNvPr>
          <p:cNvSpPr txBox="1"/>
          <p:nvPr/>
        </p:nvSpPr>
        <p:spPr>
          <a:xfrm>
            <a:off x="325397" y="79257"/>
            <a:ext cx="6470245" cy="2595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  <a:sym typeface="Peace Sans"/>
              </a:rPr>
              <a:t>Acknowledge the investment opportunity, and invest.</a:t>
            </a:r>
            <a:endParaRPr lang="en-US"/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eace Sans"/>
              <a:ea typeface="Peace Sans"/>
              <a:cs typeface="Peace Sans"/>
              <a:sym typeface="Peace Sans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>
              <a:solidFill>
                <a:srgbClr val="FFFFFF"/>
              </a:solidFill>
              <a:latin typeface="Peace Sans"/>
              <a:ea typeface="Peace Sans"/>
              <a:cs typeface="Peace Sans"/>
              <a:sym typeface="Peace Sans"/>
            </a:endParaRP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63DE674D-FCF4-8C7B-15ED-E4897EF10248}"/>
              </a:ext>
            </a:extLst>
          </p:cNvPr>
          <p:cNvSpPr/>
          <p:nvPr/>
        </p:nvSpPr>
        <p:spPr>
          <a:xfrm>
            <a:off x="-1264646" y="3677850"/>
            <a:ext cx="10599930" cy="2190978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3CA75-D2C1-A86C-AE94-187DF75F2B26}"/>
              </a:ext>
            </a:extLst>
          </p:cNvPr>
          <p:cNvSpPr txBox="1"/>
          <p:nvPr/>
        </p:nvSpPr>
        <p:spPr>
          <a:xfrm>
            <a:off x="728831" y="4022103"/>
            <a:ext cx="7269977" cy="2595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2000" b="1" dirty="0">
                <a:solidFill>
                  <a:srgbClr val="FFFFFF"/>
                </a:solidFill>
                <a:latin typeface="Raleway Bold"/>
                <a:sym typeface="Peace Sans"/>
              </a:rPr>
              <a:t>Closing the women's health gap could boost global GDP,</a:t>
            </a:r>
            <a:r>
              <a:rPr lang="en-US" b="1" dirty="0">
                <a:solidFill>
                  <a:srgbClr val="FFFFFF"/>
                </a:solidFill>
                <a:latin typeface="Raleway Bold"/>
                <a:sym typeface="Peace Sans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Raleway Bold"/>
                <a:sym typeface="Peace Sans"/>
              </a:rPr>
              <a:t>adding at least</a:t>
            </a:r>
            <a:r>
              <a:rPr lang="en-US" b="1" dirty="0">
                <a:solidFill>
                  <a:srgbClr val="FFFFFF"/>
                </a:solidFill>
                <a:latin typeface="Raleway Bold"/>
                <a:sym typeface="Peace Sans"/>
              </a:rPr>
              <a:t> </a:t>
            </a:r>
            <a:r>
              <a:rPr lang="en-US" sz="2800" b="1">
                <a:solidFill>
                  <a:srgbClr val="FFE07B"/>
                </a:solidFill>
                <a:ea typeface="+mn-lt"/>
                <a:cs typeface="+mn-lt"/>
                <a:sym typeface="Peace Sans"/>
              </a:rPr>
              <a:t>$1 trillion annually by 2024.</a:t>
            </a:r>
            <a:r>
              <a:rPr lang="en-US" sz="3200" b="1" dirty="0">
                <a:solidFill>
                  <a:srgbClr val="FFE07B"/>
                </a:solidFill>
                <a:ea typeface="+mn-lt"/>
                <a:cs typeface="+mn-lt"/>
                <a:sym typeface="Peace Sans"/>
              </a:rPr>
              <a:t> </a:t>
            </a:r>
            <a:endParaRPr lang="en-US" sz="2800" b="1" dirty="0">
              <a:solidFill>
                <a:srgbClr val="FFE07B"/>
              </a:solidFill>
              <a:latin typeface="Aptos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eace Sans"/>
              <a:ea typeface="Peace Sans"/>
              <a:cs typeface="Peace Sans"/>
              <a:sym typeface="Peace Sans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>
              <a:solidFill>
                <a:srgbClr val="FFFFFF"/>
              </a:solidFill>
              <a:latin typeface="Peace Sans"/>
              <a:ea typeface="Peace Sans"/>
              <a:cs typeface="Peace Sans"/>
              <a:sym typeface="Peace Sans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6A681C20-5547-045B-CC6A-F1DF7E9AF0D0}"/>
              </a:ext>
            </a:extLst>
          </p:cNvPr>
          <p:cNvSpPr/>
          <p:nvPr/>
        </p:nvSpPr>
        <p:spPr>
          <a:xfrm>
            <a:off x="-1260172" y="1716986"/>
            <a:ext cx="10464140" cy="1707502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E3C9EB-B371-48FF-DAD1-A94CC785E9CF}"/>
              </a:ext>
            </a:extLst>
          </p:cNvPr>
          <p:cNvSpPr txBox="1"/>
          <p:nvPr/>
        </p:nvSpPr>
        <p:spPr>
          <a:xfrm>
            <a:off x="722782" y="1978703"/>
            <a:ext cx="7293696" cy="260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2000" b="1" dirty="0">
                <a:solidFill>
                  <a:srgbClr val="FFFFFF"/>
                </a:solidFill>
                <a:latin typeface="Raleway Bold"/>
                <a:sym typeface="Peace Sans"/>
              </a:rPr>
              <a:t>Menstrual problems</a:t>
            </a:r>
            <a:r>
              <a:rPr lang="en-US" b="1" dirty="0">
                <a:solidFill>
                  <a:srgbClr val="FFFFFF"/>
                </a:solidFill>
                <a:latin typeface="Raleway Bold"/>
                <a:sym typeface="Peace Sans"/>
              </a:rPr>
              <a:t> </a:t>
            </a:r>
            <a:r>
              <a:rPr lang="en-US" sz="2800" b="1" dirty="0">
                <a:solidFill>
                  <a:srgbClr val="FFE07B"/>
                </a:solidFill>
                <a:ea typeface="+mn-lt"/>
                <a:cs typeface="+mn-lt"/>
                <a:sym typeface="Peace Sans"/>
              </a:rPr>
              <a:t>cost the UK economy almost </a:t>
            </a:r>
            <a:r>
              <a:rPr lang="en-US" sz="2800" b="1">
                <a:solidFill>
                  <a:srgbClr val="FFE07B"/>
                </a:solidFill>
                <a:ea typeface="+mn-lt"/>
                <a:cs typeface="+mn-lt"/>
                <a:sym typeface="Peace Sans"/>
              </a:rPr>
              <a:t>£11 billion </a:t>
            </a:r>
            <a:r>
              <a:rPr lang="en-US" sz="2800" b="1" dirty="0">
                <a:solidFill>
                  <a:srgbClr val="FFE07B"/>
                </a:solidFill>
                <a:latin typeface="Aptos"/>
                <a:ea typeface="+mn-lt"/>
                <a:cs typeface="+mn-lt"/>
                <a:sym typeface="Peace Sans"/>
              </a:rPr>
              <a:t>every</a:t>
            </a:r>
            <a:r>
              <a:rPr lang="en-US" sz="2800" b="1" dirty="0">
                <a:solidFill>
                  <a:srgbClr val="FFE07B"/>
                </a:solidFill>
                <a:latin typeface="Aptos"/>
                <a:sym typeface="Peace Sans"/>
              </a:rPr>
              <a:t> year.</a:t>
            </a:r>
            <a:endParaRPr lang="en-US" sz="2800" b="1" dirty="0">
              <a:solidFill>
                <a:srgbClr val="FFFFFF"/>
              </a:solidFill>
              <a:latin typeface="Raleway Bold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eace Sans"/>
              <a:ea typeface="Peace Sans"/>
              <a:cs typeface="Peace Sans"/>
              <a:sym typeface="Peace Sans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>
              <a:solidFill>
                <a:srgbClr val="FFFFFF"/>
              </a:solidFill>
              <a:latin typeface="Peace Sans"/>
              <a:ea typeface="Peace Sans"/>
              <a:cs typeface="Peace Sans"/>
              <a:sym typeface="Peace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C8F0C-A781-8727-F12B-26372577A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0997" y="3976931"/>
            <a:ext cx="2654545" cy="28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0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44AAD1-3A00-0A03-F70B-7F932B42C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4975175B-B1C6-73DD-78FF-9609DE00769C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F86594E-2677-538C-ADD9-58DE6198AEF3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6CAF6434-6F86-ACED-9E8A-C009C25EFF28}"/>
              </a:ext>
            </a:extLst>
          </p:cNvPr>
          <p:cNvSpPr txBox="1"/>
          <p:nvPr/>
        </p:nvSpPr>
        <p:spPr>
          <a:xfrm>
            <a:off x="2277501" y="3831443"/>
            <a:ext cx="8164339" cy="53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B0CF48C-EBC5-18D2-4B07-67B8DDB1B96B}"/>
              </a:ext>
            </a:extLst>
          </p:cNvPr>
          <p:cNvSpPr txBox="1"/>
          <p:nvPr/>
        </p:nvSpPr>
        <p:spPr>
          <a:xfrm>
            <a:off x="497943" y="2621041"/>
            <a:ext cx="11213262" cy="27159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3600" b="1" dirty="0">
                <a:solidFill>
                  <a:schemeClr val="bg1"/>
                </a:solidFill>
                <a:latin typeface="Raleway Bold"/>
              </a:rPr>
              <a:t>How many available medications have been adequately monitored, tested and labelled with safety information for use in pregnant and breastfeeding women?</a:t>
            </a:r>
            <a:endParaRPr lang="en-US" sz="1200" i="1" dirty="0">
              <a:solidFill>
                <a:schemeClr val="bg1"/>
              </a:solidFill>
              <a:latin typeface="Aptos"/>
            </a:endParaRPr>
          </a:p>
          <a:p>
            <a:pPr lvl="0" defTabSz="609630">
              <a:lnSpc>
                <a:spcPts val="3640"/>
              </a:lnSpc>
              <a:spcBef>
                <a:spcPct val="0"/>
              </a:spcBef>
            </a:pPr>
            <a:endParaRPr lang="en-US" b="1">
              <a:solidFill>
                <a:schemeClr val="bg1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lvl="0" defTabSz="609630">
              <a:lnSpc>
                <a:spcPts val="36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E07B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endParaRPr lang="en-US" b="1" dirty="0">
              <a:solidFill>
                <a:srgbClr val="FFE07B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2041585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FF9875-0FE3-7AA6-899E-520353FE3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FFF64BBB-1418-7A06-40C8-D42384041275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6C5902-BC60-02AC-AAEF-19DA426044C9}"/>
              </a:ext>
            </a:extLst>
          </p:cNvPr>
          <p:cNvSpPr txBox="1"/>
          <p:nvPr/>
        </p:nvSpPr>
        <p:spPr>
          <a:xfrm>
            <a:off x="325397" y="79257"/>
            <a:ext cx="6470245" cy="3262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  <a:sym typeface="Peace Sans"/>
              </a:rPr>
              <a:t>Move from strategy to delivery, driving the whole life course approach </a:t>
            </a:r>
            <a:endParaRPr lang="en-US" sz="3200" b="1" err="1">
              <a:solidFill>
                <a:srgbClr val="FFFFFF"/>
              </a:solidFill>
              <a:latin typeface="Raleway Bold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eace Sans"/>
              <a:ea typeface="Peace Sans"/>
              <a:cs typeface="Peace Sans"/>
              <a:sym typeface="Peace Sans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>
              <a:solidFill>
                <a:srgbClr val="FFFFFF"/>
              </a:solidFill>
              <a:latin typeface="Peace Sans"/>
              <a:ea typeface="Peace Sans"/>
              <a:cs typeface="Peace Sans"/>
              <a:sym typeface="Peace Sans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06C577AA-2944-8478-8744-D6F0C895DB7C}"/>
              </a:ext>
            </a:extLst>
          </p:cNvPr>
          <p:cNvSpPr/>
          <p:nvPr/>
        </p:nvSpPr>
        <p:spPr>
          <a:xfrm>
            <a:off x="-1436018" y="2423521"/>
            <a:ext cx="10187764" cy="3258604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3" name="Picture 2" descr="A person with a turban on her head&#10;&#10;AI-generated content may be incorrect.">
            <a:extLst>
              <a:ext uri="{FF2B5EF4-FFF2-40B4-BE49-F238E27FC236}">
                <a16:creationId xmlns:a16="http://schemas.microsoft.com/office/drawing/2014/main" id="{707CD0D4-B9C2-F148-DB35-4E043B76E2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48" b="915"/>
          <a:stretch>
            <a:fillRect/>
          </a:stretch>
        </p:blipFill>
        <p:spPr>
          <a:xfrm>
            <a:off x="9370525" y="3665660"/>
            <a:ext cx="2819665" cy="31900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E91BDA-C6A2-1A19-35A9-12F17B6DDC96}"/>
              </a:ext>
            </a:extLst>
          </p:cNvPr>
          <p:cNvSpPr txBox="1"/>
          <p:nvPr/>
        </p:nvSpPr>
        <p:spPr>
          <a:xfrm>
            <a:off x="323654" y="3001059"/>
            <a:ext cx="7148339" cy="2262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"/>
              </a:rPr>
              <a:t>Ensure teams delivering strategies have the support and funding to deliver on ambitions set to improve women's health. </a:t>
            </a:r>
          </a:p>
        </p:txBody>
      </p:sp>
    </p:spTree>
    <p:extLst>
      <p:ext uri="{BB962C8B-B14F-4D97-AF65-F5344CB8AC3E}">
        <p14:creationId xmlns:p14="http://schemas.microsoft.com/office/powerpoint/2010/main" val="3583937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125F9F-2F0A-CECB-04CF-482ED3B46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reading a book&#10;&#10;AI-generated content may be incorrect.">
            <a:extLst>
              <a:ext uri="{FF2B5EF4-FFF2-40B4-BE49-F238E27FC236}">
                <a16:creationId xmlns:a16="http://schemas.microsoft.com/office/drawing/2014/main" id="{131FF2DE-D353-3B46-0CE8-4CA2B69556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49"/>
          <a:stretch>
            <a:fillRect/>
          </a:stretch>
        </p:blipFill>
        <p:spPr>
          <a:xfrm>
            <a:off x="8852388" y="3773488"/>
            <a:ext cx="3338164" cy="3081949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95A8C23A-8F7C-3C36-99F2-36DC849A33E4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942FC3-E2CE-32F2-6ECB-DBD6281D2E71}"/>
              </a:ext>
            </a:extLst>
          </p:cNvPr>
          <p:cNvSpPr txBox="1"/>
          <p:nvPr/>
        </p:nvSpPr>
        <p:spPr>
          <a:xfrm>
            <a:off x="325397" y="79257"/>
            <a:ext cx="6470245" cy="598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  <a:sym typeface="Peace Sans"/>
              </a:rPr>
              <a:t>Support our workforce </a:t>
            </a:r>
            <a:endParaRPr lang="en-US" sz="3200" b="1" err="1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AE0FAB5-6E03-A8AB-CE32-B01A3CA371F3}"/>
              </a:ext>
            </a:extLst>
          </p:cNvPr>
          <p:cNvSpPr/>
          <p:nvPr/>
        </p:nvSpPr>
        <p:spPr>
          <a:xfrm>
            <a:off x="-1758403" y="1427059"/>
            <a:ext cx="11115841" cy="3991297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539E-9406-5FF1-2B54-A04DDD5177D6}"/>
              </a:ext>
            </a:extLst>
          </p:cNvPr>
          <p:cNvSpPr txBox="1"/>
          <p:nvPr/>
        </p:nvSpPr>
        <p:spPr>
          <a:xfrm>
            <a:off x="323654" y="1994828"/>
            <a:ext cx="8164339" cy="2851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FFFFFF"/>
                </a:solidFill>
                <a:latin typeface="Raleway"/>
              </a:rPr>
              <a:t>We must give greater support to our health workforce by tackling workforce shortages, protect wellbeing, reduce burnout and protect time for training, leadership and development.</a:t>
            </a:r>
            <a:endParaRPr lang="en-US" sz="120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078120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C937F9-14CE-35F6-6A7D-E77B402A3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48ECF15F-6A10-5399-9CF3-36174520470C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9D3CEA-4FC4-3226-406A-76D3911E99B1}"/>
              </a:ext>
            </a:extLst>
          </p:cNvPr>
          <p:cNvSpPr txBox="1"/>
          <p:nvPr/>
        </p:nvSpPr>
        <p:spPr>
          <a:xfrm>
            <a:off x="325397" y="79257"/>
            <a:ext cx="6470245" cy="126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  <a:sym typeface="Peace Sans"/>
              </a:rPr>
              <a:t>Close the women's health research gap and fund co-design</a:t>
            </a:r>
            <a:endParaRPr lang="en-US" sz="3200" b="1" err="1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1FE647F4-6AE1-DC0D-DA41-814C7EF3BC1C}"/>
              </a:ext>
            </a:extLst>
          </p:cNvPr>
          <p:cNvSpPr/>
          <p:nvPr/>
        </p:nvSpPr>
        <p:spPr>
          <a:xfrm>
            <a:off x="-1475095" y="1808060"/>
            <a:ext cx="9640688" cy="3981528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5535F-BC3B-ADA7-474C-A8E69ED98CCB}"/>
              </a:ext>
            </a:extLst>
          </p:cNvPr>
          <p:cNvSpPr txBox="1"/>
          <p:nvPr/>
        </p:nvSpPr>
        <p:spPr>
          <a:xfrm>
            <a:off x="323654" y="2424674"/>
            <a:ext cx="7060416" cy="2839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FFFFFF"/>
                </a:solidFill>
                <a:latin typeface="Raleway"/>
              </a:rPr>
              <a:t>When we listen to women, fund meaningful co-design, and invest in the evidence base – we improve the quality, safety and effectiveness of </a:t>
            </a:r>
            <a:r>
              <a:rPr lang="en-US" sz="3200" b="1">
                <a:solidFill>
                  <a:srgbClr val="FFFFFF"/>
                </a:solidFill>
                <a:latin typeface="Raleway"/>
              </a:rPr>
              <a:t>healthcare for everyone. </a:t>
            </a:r>
            <a:endParaRPr lang="en-US" sz="3200" b="1" dirty="0">
              <a:solidFill>
                <a:srgbClr val="FFFFFF"/>
              </a:solidFill>
              <a:latin typeface="Raleway"/>
            </a:endParaRPr>
          </a:p>
        </p:txBody>
      </p:sp>
      <p:pic>
        <p:nvPicPr>
          <p:cNvPr id="3" name="Picture 2" descr="A white line drawing of a person&amp;#39;s balance&#10;&#10;AI-generated content may be incorrect.">
            <a:extLst>
              <a:ext uri="{FF2B5EF4-FFF2-40B4-BE49-F238E27FC236}">
                <a16:creationId xmlns:a16="http://schemas.microsoft.com/office/drawing/2014/main" id="{490BAF99-CDB3-FA4B-75B4-16E1EAB18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3268" y="4140443"/>
            <a:ext cx="3188923" cy="271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63CFA4-EC1C-EF86-3E7C-FDA654928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computer&#10;&#10;AI-generated content may be incorrect.">
            <a:extLst>
              <a:ext uri="{FF2B5EF4-FFF2-40B4-BE49-F238E27FC236}">
                <a16:creationId xmlns:a16="http://schemas.microsoft.com/office/drawing/2014/main" id="{935F264B-7162-17A0-3F38-565F19EB3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126" y="3575538"/>
            <a:ext cx="3660289" cy="3282463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FFB2108C-0014-1721-C385-6DEC812D04A4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C35ADA-08F2-CBF7-873C-9256713D688D}"/>
              </a:ext>
            </a:extLst>
          </p:cNvPr>
          <p:cNvSpPr txBox="1"/>
          <p:nvPr/>
        </p:nvSpPr>
        <p:spPr>
          <a:xfrm>
            <a:off x="325397" y="79257"/>
            <a:ext cx="6470245" cy="126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  <a:sym typeface="Peace Sans"/>
              </a:rPr>
              <a:t>Greater support for innovation and collaboration </a:t>
            </a:r>
            <a:endParaRPr lang="en-US" sz="3200" b="1" err="1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D3030850-8C16-966C-95E0-BDB69F1C9E8B}"/>
              </a:ext>
            </a:extLst>
          </p:cNvPr>
          <p:cNvSpPr/>
          <p:nvPr/>
        </p:nvSpPr>
        <p:spPr>
          <a:xfrm>
            <a:off x="-1260172" y="2208598"/>
            <a:ext cx="9640688" cy="4282831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9DE4A2-F970-0D52-1FD6-2D676A2A4313}"/>
              </a:ext>
            </a:extLst>
          </p:cNvPr>
          <p:cNvSpPr txBox="1"/>
          <p:nvPr/>
        </p:nvSpPr>
        <p:spPr>
          <a:xfrm>
            <a:off x="587423" y="2600520"/>
            <a:ext cx="6573497" cy="3428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FFFFFF"/>
                </a:solidFill>
                <a:latin typeface="Raleway"/>
              </a:rPr>
              <a:t>We must ensure women are not </a:t>
            </a:r>
            <a:r>
              <a:rPr lang="en-US" sz="3200" b="1">
                <a:solidFill>
                  <a:srgbClr val="FFFFFF"/>
                </a:solidFill>
                <a:latin typeface="Raleway"/>
              </a:rPr>
              <a:t>simply</a:t>
            </a:r>
            <a:r>
              <a:rPr lang="en-US" sz="3200" b="1" dirty="0">
                <a:solidFill>
                  <a:srgbClr val="FFFFFF"/>
                </a:solidFill>
                <a:latin typeface="Raleway"/>
              </a:rPr>
              <a:t> the beneficiaries of innovation, but the architects of it, and that we create an environment in which innovation can thrive. </a:t>
            </a:r>
            <a:endParaRPr lang="en-GB" sz="1200" dirty="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279911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D9A5D6-D596-1E3D-5231-07AFFD296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women holding flags and a wheelchair&#10;&#10;AI-generated content may be incorrect.">
            <a:extLst>
              <a:ext uri="{FF2B5EF4-FFF2-40B4-BE49-F238E27FC236}">
                <a16:creationId xmlns:a16="http://schemas.microsoft.com/office/drawing/2014/main" id="{A1FDC89E-51D8-2267-98B2-0FB3F25A0F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49" r="-697" b="-559"/>
          <a:stretch>
            <a:fillRect/>
          </a:stretch>
        </p:blipFill>
        <p:spPr>
          <a:xfrm>
            <a:off x="-1370012" y="-252412"/>
            <a:ext cx="5643992" cy="7200126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ED7364F7-27A7-721F-6D87-493FD26D5754}"/>
              </a:ext>
            </a:extLst>
          </p:cNvPr>
          <p:cNvGrpSpPr/>
          <p:nvPr/>
        </p:nvGrpSpPr>
        <p:grpSpPr>
          <a:xfrm rot="293089">
            <a:off x="5052109" y="-523412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8543A5C-473C-075F-3552-27C5BC4703E7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FDB05BF-D60E-E913-EA7E-D3EA96D89F77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24DFAE85-8D0A-A256-A4A5-57376D08DF8E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51DBE1C0-5F05-8524-7456-F23DB39B3E9A}"/>
              </a:ext>
            </a:extLst>
          </p:cNvPr>
          <p:cNvGrpSpPr/>
          <p:nvPr/>
        </p:nvGrpSpPr>
        <p:grpSpPr>
          <a:xfrm rot="293089">
            <a:off x="3636479" y="-1136157"/>
            <a:ext cx="3820123" cy="8643731"/>
            <a:chOff x="0" y="0"/>
            <a:chExt cx="1509184" cy="3173978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9C366CA5-847B-CDDB-56CA-ABEE039D841E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A55B112C-F7FB-33F0-9F30-71540067570A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Freeform 2">
            <a:extLst>
              <a:ext uri="{FF2B5EF4-FFF2-40B4-BE49-F238E27FC236}">
                <a16:creationId xmlns:a16="http://schemas.microsoft.com/office/drawing/2014/main" id="{D241A553-7103-039D-5017-062071EF5193}"/>
              </a:ext>
            </a:extLst>
          </p:cNvPr>
          <p:cNvSpPr/>
          <p:nvPr/>
        </p:nvSpPr>
        <p:spPr>
          <a:xfrm>
            <a:off x="3059113" y="4693815"/>
            <a:ext cx="10202418" cy="1118238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A7E1CAC1-51E8-84DC-B501-20418C8E909C}"/>
              </a:ext>
            </a:extLst>
          </p:cNvPr>
          <p:cNvSpPr/>
          <p:nvPr/>
        </p:nvSpPr>
        <p:spPr>
          <a:xfrm>
            <a:off x="3057025" y="1228240"/>
            <a:ext cx="10259812" cy="1564568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F85EB-FA05-371E-A510-ECDE6925C9B6}"/>
              </a:ext>
            </a:extLst>
          </p:cNvPr>
          <p:cNvSpPr txBox="1"/>
          <p:nvPr/>
        </p:nvSpPr>
        <p:spPr>
          <a:xfrm>
            <a:off x="4952747" y="1379912"/>
            <a:ext cx="6564030" cy="1249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2400" b="1">
                <a:solidFill>
                  <a:srgbClr val="FFFFFF"/>
                </a:solidFill>
                <a:latin typeface="Raleway Bold"/>
                <a:sym typeface="Peace Sans"/>
              </a:rPr>
              <a:t>Place women at the heart of local, national and international government strategies </a:t>
            </a:r>
            <a:endParaRPr lang="en-US" sz="2400"/>
          </a:p>
        </p:txBody>
      </p:sp>
      <p:sp>
        <p:nvSpPr>
          <p:cNvPr id="17" name="Freeform 2">
            <a:extLst>
              <a:ext uri="{FF2B5EF4-FFF2-40B4-BE49-F238E27FC236}">
                <a16:creationId xmlns:a16="http://schemas.microsoft.com/office/drawing/2014/main" id="{4A71B828-CD85-F575-1B79-5AF50D3A9D26}"/>
              </a:ext>
            </a:extLst>
          </p:cNvPr>
          <p:cNvSpPr/>
          <p:nvPr/>
        </p:nvSpPr>
        <p:spPr>
          <a:xfrm>
            <a:off x="3303376" y="3072402"/>
            <a:ext cx="9955989" cy="1421693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B91702-6E1D-558E-724B-B655D8BCEB59}"/>
              </a:ext>
            </a:extLst>
          </p:cNvPr>
          <p:cNvSpPr txBox="1"/>
          <p:nvPr/>
        </p:nvSpPr>
        <p:spPr>
          <a:xfrm>
            <a:off x="4978868" y="4836564"/>
            <a:ext cx="6112792" cy="12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2400" b="1">
                <a:solidFill>
                  <a:srgbClr val="FFFFFF"/>
                </a:solidFill>
                <a:latin typeface="Raleway Bold"/>
                <a:sym typeface="Peace Sans"/>
              </a:rPr>
              <a:t>Partners in industry must play their part </a:t>
            </a:r>
            <a:endParaRPr lang="en-US" sz="2400" b="1">
              <a:solidFill>
                <a:srgbClr val="FFFFFF"/>
              </a:solidFill>
              <a:latin typeface="Raleway Bold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>
              <a:solidFill>
                <a:srgbClr val="FFFFFF"/>
              </a:solidFill>
              <a:latin typeface="Peace Sans"/>
              <a:ea typeface="Peace Sans"/>
              <a:cs typeface="Peace San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F2CF0B-1852-E7BD-9B29-7704EDBAA96B}"/>
              </a:ext>
            </a:extLst>
          </p:cNvPr>
          <p:cNvSpPr txBox="1"/>
          <p:nvPr/>
        </p:nvSpPr>
        <p:spPr>
          <a:xfrm>
            <a:off x="4978264" y="3431702"/>
            <a:ext cx="7089369" cy="582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2400" b="1">
                <a:solidFill>
                  <a:srgbClr val="FFFFFF"/>
                </a:solidFill>
                <a:latin typeface="Raleway Bold"/>
                <a:sym typeface="Peace Sans"/>
              </a:rPr>
              <a:t>Close the women's data and research gap</a:t>
            </a:r>
            <a:endParaRPr lang="en-US" sz="2400">
              <a:solidFill>
                <a:srgbClr val="000000"/>
              </a:solidFill>
              <a:latin typeface="Aptos" panose="020B0004020202020204"/>
              <a:ea typeface="Peace Sans"/>
              <a:cs typeface="Peace Sans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F5C4CE9A-764E-B102-293B-039216C5EDC7}"/>
              </a:ext>
            </a:extLst>
          </p:cNvPr>
          <p:cNvSpPr txBox="1"/>
          <p:nvPr/>
        </p:nvSpPr>
        <p:spPr>
          <a:xfrm>
            <a:off x="4263629" y="1374275"/>
            <a:ext cx="450445" cy="481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4400" b="1">
                <a:solidFill>
                  <a:srgbClr val="FFE07B"/>
                </a:solidFill>
                <a:latin typeface="Raleway Bold"/>
                <a:sym typeface="Raleway Bold"/>
              </a:rPr>
              <a:t>1</a:t>
            </a:r>
            <a:endParaRPr lang="en-US" sz="4400" b="1">
              <a:solidFill>
                <a:srgbClr val="FFE07B"/>
              </a:solidFill>
              <a:latin typeface="Raleway Bold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DC3281A-0241-FB22-ED8A-653F70D4AFD4}"/>
              </a:ext>
            </a:extLst>
          </p:cNvPr>
          <p:cNvSpPr txBox="1"/>
          <p:nvPr/>
        </p:nvSpPr>
        <p:spPr>
          <a:xfrm>
            <a:off x="4263629" y="4838993"/>
            <a:ext cx="450445" cy="468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4000" b="1">
                <a:solidFill>
                  <a:srgbClr val="FFE07B"/>
                </a:solidFill>
                <a:latin typeface="Raleway Bold"/>
              </a:rPr>
              <a:t>3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54CB2A5E-C547-E694-0DD6-981FC27E87A9}"/>
              </a:ext>
            </a:extLst>
          </p:cNvPr>
          <p:cNvSpPr txBox="1"/>
          <p:nvPr/>
        </p:nvSpPr>
        <p:spPr>
          <a:xfrm>
            <a:off x="4263629" y="3279274"/>
            <a:ext cx="450445" cy="481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4400" b="1">
                <a:solidFill>
                  <a:srgbClr val="FFE07B"/>
                </a:solidFill>
                <a:latin typeface="Raleway Bold"/>
                <a:sym typeface="Raleway Bold"/>
              </a:rPr>
              <a:t>2</a:t>
            </a:r>
            <a:endParaRPr lang="en-US" sz="4400" b="1">
              <a:solidFill>
                <a:srgbClr val="FFE07B"/>
              </a:solidFill>
              <a:latin typeface="Raleway Bold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55C59F42-D8AE-9EEC-D134-6A3954FBD4BF}"/>
              </a:ext>
            </a:extLst>
          </p:cNvPr>
          <p:cNvSpPr txBox="1"/>
          <p:nvPr/>
        </p:nvSpPr>
        <p:spPr>
          <a:xfrm>
            <a:off x="4327129" y="383675"/>
            <a:ext cx="3993745" cy="481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3600" b="1">
                <a:solidFill>
                  <a:srgbClr val="FFE07B"/>
                </a:solidFill>
                <a:latin typeface="Raleway Bold"/>
                <a:sym typeface="Raleway Bold"/>
              </a:rPr>
              <a:t>Calls to action</a:t>
            </a:r>
            <a:r>
              <a:rPr lang="en-US" sz="4400" b="1">
                <a:solidFill>
                  <a:srgbClr val="FFE07B"/>
                </a:solidFill>
                <a:latin typeface="Raleway Bold"/>
                <a:sym typeface="Raleway Bold"/>
              </a:rPr>
              <a:t> </a:t>
            </a:r>
            <a:endParaRPr lang="en-US" sz="4400" b="1">
              <a:solidFill>
                <a:srgbClr val="FFE07B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735601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86CF4-912A-FB28-9C39-9128EEAAF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ED88E8E6-8E6C-82B6-5146-23F0BD247FF7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794B6D69-5435-A9AA-CC3F-0CC3974BC1F4}"/>
              </a:ext>
            </a:extLst>
          </p:cNvPr>
          <p:cNvSpPr/>
          <p:nvPr/>
        </p:nvSpPr>
        <p:spPr>
          <a:xfrm>
            <a:off x="-1432516" y="398418"/>
            <a:ext cx="9640688" cy="1159756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4E0A7F-BEC8-1813-0C42-C9E21CD0BFE1}"/>
              </a:ext>
            </a:extLst>
          </p:cNvPr>
          <p:cNvSpPr txBox="1"/>
          <p:nvPr/>
        </p:nvSpPr>
        <p:spPr>
          <a:xfrm>
            <a:off x="589696" y="593441"/>
            <a:ext cx="6470245" cy="1928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62"/>
              </a:lnSpc>
              <a:defRPr/>
            </a:pPr>
            <a:r>
              <a:rPr lang="en-US" sz="3200" b="1">
                <a:solidFill>
                  <a:srgbClr val="FFFFFF"/>
                </a:solidFill>
                <a:latin typeface="Raleway Bold"/>
                <a:sym typeface="Peace Sans"/>
              </a:rPr>
              <a:t>What action can you take? </a:t>
            </a:r>
            <a:endParaRPr lang="en-US"/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eace Sans"/>
              <a:ea typeface="Peace Sans"/>
              <a:cs typeface="Peace Sans"/>
              <a:sym typeface="Peace Sans"/>
            </a:endParaRPr>
          </a:p>
          <a:p>
            <a:pPr marL="0" marR="0" lvl="0" indent="0" algn="l" defTabSz="609630" rtl="0" eaLnBrk="1" fontAlgn="auto" latinLnBrk="0" hangingPunct="1">
              <a:lnSpc>
                <a:spcPts val="51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>
              <a:solidFill>
                <a:srgbClr val="FFFFFF"/>
              </a:solidFill>
              <a:latin typeface="Peace Sans"/>
              <a:ea typeface="Peace Sans"/>
              <a:cs typeface="Peace Sans"/>
              <a:sym typeface="Peace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3DE35-FA9F-8C71-5148-649083B51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416" y="2945423"/>
            <a:ext cx="4052278" cy="39125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9F8C93-ED6C-19A8-2D0A-68A35765029A}"/>
              </a:ext>
            </a:extLst>
          </p:cNvPr>
          <p:cNvSpPr txBox="1"/>
          <p:nvPr/>
        </p:nvSpPr>
        <p:spPr>
          <a:xfrm>
            <a:off x="1509346" y="2940294"/>
            <a:ext cx="3048000" cy="2831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FFE07B"/>
                </a:solidFill>
                <a:latin typeface="Raleway Bold"/>
              </a:rPr>
              <a:t>Action in your spheres of influence </a:t>
            </a:r>
          </a:p>
          <a:p>
            <a:endParaRPr lang="en-US" sz="2000" b="1">
              <a:solidFill>
                <a:srgbClr val="FFE07B"/>
              </a:solidFill>
              <a:latin typeface="Raleway Bold"/>
            </a:endParaRPr>
          </a:p>
          <a:p>
            <a:r>
              <a:rPr lang="en-US" sz="2000" b="1">
                <a:solidFill>
                  <a:srgbClr val="FFE07B"/>
                </a:solidFill>
                <a:latin typeface="Raleway Bold"/>
              </a:rPr>
              <a:t>Action on an individual level  </a:t>
            </a:r>
          </a:p>
          <a:p>
            <a:endParaRPr lang="en-US" sz="2000" b="1">
              <a:solidFill>
                <a:srgbClr val="FFE07B"/>
              </a:solidFill>
              <a:latin typeface="Raleway Bold"/>
            </a:endParaRPr>
          </a:p>
          <a:p>
            <a:r>
              <a:rPr lang="en-US" sz="2000" b="1">
                <a:solidFill>
                  <a:srgbClr val="FFE07B"/>
                </a:solidFill>
                <a:latin typeface="Raleway Bold"/>
              </a:rPr>
              <a:t>Action in corporate environments </a:t>
            </a:r>
          </a:p>
          <a:p>
            <a:pPr algn="ctr"/>
            <a:endParaRPr lang="en-GB"/>
          </a:p>
        </p:txBody>
      </p:sp>
      <p:pic>
        <p:nvPicPr>
          <p:cNvPr id="21" name="Picture 20" descr="Yellow and purple lines on a blue background&#10;&#10;AI-generated content may be incorrect.">
            <a:extLst>
              <a:ext uri="{FF2B5EF4-FFF2-40B4-BE49-F238E27FC236}">
                <a16:creationId xmlns:a16="http://schemas.microsoft.com/office/drawing/2014/main" id="{1F59CDDC-AE19-06F7-1D8E-373C76E183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04" t="-937" r="7893" b="11151"/>
          <a:stretch>
            <a:fillRect/>
          </a:stretch>
        </p:blipFill>
        <p:spPr>
          <a:xfrm rot="-2160000">
            <a:off x="314517" y="1984344"/>
            <a:ext cx="1306550" cy="1094471"/>
          </a:xfrm>
          <a:prstGeom prst="rect">
            <a:avLst/>
          </a:prstGeom>
        </p:spPr>
      </p:pic>
      <p:pic>
        <p:nvPicPr>
          <p:cNvPr id="22" name="Picture 21" descr="Yellow and purple lines on a blue background&#10;&#10;AI-generated content may be incorrect.">
            <a:extLst>
              <a:ext uri="{FF2B5EF4-FFF2-40B4-BE49-F238E27FC236}">
                <a16:creationId xmlns:a16="http://schemas.microsoft.com/office/drawing/2014/main" id="{BD5A7047-AF08-83E1-05CE-BF68C6AD1C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04" t="-937" r="7893" b="11151"/>
          <a:stretch>
            <a:fillRect/>
          </a:stretch>
        </p:blipFill>
        <p:spPr>
          <a:xfrm rot="13500000">
            <a:off x="409767" y="5222844"/>
            <a:ext cx="1306550" cy="1094471"/>
          </a:xfrm>
          <a:prstGeom prst="rect">
            <a:avLst/>
          </a:prstGeom>
        </p:spPr>
      </p:pic>
      <p:pic>
        <p:nvPicPr>
          <p:cNvPr id="23" name="Picture 22" descr="Yellow and purple lines on a blue background&#10;&#10;AI-generated content may be incorrect.">
            <a:extLst>
              <a:ext uri="{FF2B5EF4-FFF2-40B4-BE49-F238E27FC236}">
                <a16:creationId xmlns:a16="http://schemas.microsoft.com/office/drawing/2014/main" id="{B8DFB58C-B131-5A7A-51FF-C3CF5B4D92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04" t="-937" r="7893" b="11151"/>
          <a:stretch>
            <a:fillRect/>
          </a:stretch>
        </p:blipFill>
        <p:spPr>
          <a:xfrm rot="7980000">
            <a:off x="4019742" y="5032344"/>
            <a:ext cx="1306550" cy="1094471"/>
          </a:xfrm>
          <a:prstGeom prst="rect">
            <a:avLst/>
          </a:prstGeom>
        </p:spPr>
      </p:pic>
      <p:pic>
        <p:nvPicPr>
          <p:cNvPr id="24" name="Picture 23" descr="Yellow and purple lines on a blue background&#10;&#10;AI-generated content may be incorrect.">
            <a:extLst>
              <a:ext uri="{FF2B5EF4-FFF2-40B4-BE49-F238E27FC236}">
                <a16:creationId xmlns:a16="http://schemas.microsoft.com/office/drawing/2014/main" id="{A4EB0784-BDA5-E3C7-62B8-D872AB16C1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04" t="-937" r="7893" b="11151"/>
          <a:stretch>
            <a:fillRect/>
          </a:stretch>
        </p:blipFill>
        <p:spPr>
          <a:xfrm rot="1920000">
            <a:off x="4017299" y="1812650"/>
            <a:ext cx="1306550" cy="109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29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ACE914-8D94-AB35-448C-3EBC7DD6F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wo girls standing on a path&#10;&#10;AI-generated content may be incorrect.">
            <a:extLst>
              <a:ext uri="{FF2B5EF4-FFF2-40B4-BE49-F238E27FC236}">
                <a16:creationId xmlns:a16="http://schemas.microsoft.com/office/drawing/2014/main" id="{81726C87-8F08-EC22-056B-8494FDBB0E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60" b="-302"/>
          <a:stretch>
            <a:fillRect/>
          </a:stretch>
        </p:blipFill>
        <p:spPr>
          <a:xfrm>
            <a:off x="-654538" y="576"/>
            <a:ext cx="7867233" cy="6942665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FAF2ADEA-2CFB-EE71-407F-814ED68A172C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BC38F0C-8146-606E-A3F8-24FCCA8876E6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20AD8D6-3E90-6C56-3EED-A37BB85DE8C7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1E62C14F-BB95-D144-A2F8-9C07C0775E39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A2E8A8A-632A-178D-7D7B-05B2560E3A7D}"/>
              </a:ext>
            </a:extLst>
          </p:cNvPr>
          <p:cNvSpPr/>
          <p:nvPr/>
        </p:nvSpPr>
        <p:spPr>
          <a:xfrm>
            <a:off x="4393889" y="1713326"/>
            <a:ext cx="7802415" cy="461803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70997E-2FEB-A9C5-C664-D3F0FAF73E52}"/>
              </a:ext>
            </a:extLst>
          </p:cNvPr>
          <p:cNvSpPr txBox="1"/>
          <p:nvPr/>
        </p:nvSpPr>
        <p:spPr>
          <a:xfrm>
            <a:off x="6097270" y="2326982"/>
            <a:ext cx="4872108" cy="3391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400" b="1" i="1" dirty="0">
                <a:solidFill>
                  <a:srgbClr val="FFFFFF"/>
                </a:solidFill>
                <a:latin typeface="Raleway"/>
              </a:rPr>
              <a:t>"Women are not dying because of diseases we cannot treat, they are dying because societies have yet to </a:t>
            </a:r>
            <a:r>
              <a:rPr lang="en-US" sz="2400" b="1" i="1">
                <a:solidFill>
                  <a:srgbClr val="FFFFFF"/>
                </a:solidFill>
                <a:latin typeface="Raleway"/>
              </a:rPr>
              <a:t>decide their lives are worth saving."</a:t>
            </a:r>
            <a:endParaRPr lang="en-US" i="1" dirty="0">
              <a:solidFill>
                <a:srgbClr val="000000"/>
              </a:solidFill>
              <a:latin typeface="Aptos" panose="020B0004020202020204"/>
            </a:endParaRPr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2400" b="1" i="1">
                <a:solidFill>
                  <a:srgbClr val="FFFFFF"/>
                </a:solidFill>
                <a:latin typeface="Raleway"/>
              </a:rPr>
              <a:t>Professor Mahmoud Fathalla</a:t>
            </a:r>
            <a:endParaRPr lang="en-US" sz="2400" b="1" i="1" dirty="0">
              <a:solidFill>
                <a:srgbClr val="FFFFFF"/>
              </a:solidFill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77783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AFD911-615E-6419-0351-0A8EF110D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AC5A2E7-5333-FEBF-55ED-1544B360495E}"/>
              </a:ext>
            </a:extLst>
          </p:cNvPr>
          <p:cNvSpPr/>
          <p:nvPr/>
        </p:nvSpPr>
        <p:spPr>
          <a:xfrm>
            <a:off x="-865796" y="2702034"/>
            <a:ext cx="5043081" cy="212709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B2EA49D-96F7-6649-5A92-794F147EF918}"/>
              </a:ext>
            </a:extLst>
          </p:cNvPr>
          <p:cNvSpPr txBox="1"/>
          <p:nvPr/>
        </p:nvSpPr>
        <p:spPr>
          <a:xfrm>
            <a:off x="686464" y="3384752"/>
            <a:ext cx="8164339" cy="702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88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5%</a:t>
            </a:r>
            <a:endParaRPr lang="en-US" sz="6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A967D65-5D3F-E26E-9D4F-5706394B6FAF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EE80C1C-DCF8-0ECB-BBFA-CDF9CC75640E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7EE9371-1FF4-6DE6-938C-18E2CA634599}"/>
              </a:ext>
            </a:extLst>
          </p:cNvPr>
          <p:cNvSpPr txBox="1"/>
          <p:nvPr/>
        </p:nvSpPr>
        <p:spPr>
          <a:xfrm>
            <a:off x="2277501" y="3831443"/>
            <a:ext cx="8164339" cy="53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</p:spTree>
    <p:extLst>
      <p:ext uri="{BB962C8B-B14F-4D97-AF65-F5344CB8AC3E}">
        <p14:creationId xmlns:p14="http://schemas.microsoft.com/office/powerpoint/2010/main" val="295066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F25F9-70E6-3D99-9C84-7B7641FCB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DC8217CE-9136-A529-EAE0-14F1AA6455AC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699450-747E-5992-8BFD-DD031BE0B6A5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C2B14EE5-4019-6B50-8AD8-3A90F7C27BA8}"/>
              </a:ext>
            </a:extLst>
          </p:cNvPr>
          <p:cNvSpPr txBox="1"/>
          <p:nvPr/>
        </p:nvSpPr>
        <p:spPr>
          <a:xfrm>
            <a:off x="2277501" y="3831443"/>
            <a:ext cx="8164339" cy="53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D8308BE-32F0-2379-804E-D3FE84FE9057}"/>
              </a:ext>
            </a:extLst>
          </p:cNvPr>
          <p:cNvSpPr txBox="1"/>
          <p:nvPr/>
        </p:nvSpPr>
        <p:spPr>
          <a:xfrm>
            <a:off x="494911" y="2475513"/>
            <a:ext cx="9962801" cy="2254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3200" b="1">
                <a:solidFill>
                  <a:schemeClr val="bg1"/>
                </a:solidFill>
                <a:latin typeface="Raleway Bold"/>
              </a:rPr>
              <a:t>What % of global healthcare research and innovation funding goes to female-specific conditions beyond cancer?</a:t>
            </a:r>
          </a:p>
          <a:p>
            <a:pPr lvl="0" defTabSz="609630">
              <a:lnSpc>
                <a:spcPts val="3640"/>
              </a:lnSpc>
              <a:spcBef>
                <a:spcPct val="0"/>
              </a:spcBef>
            </a:pPr>
            <a:endParaRPr lang="en-US" b="1">
              <a:solidFill>
                <a:schemeClr val="bg1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lvl="0" defTabSz="609630">
              <a:lnSpc>
                <a:spcPts val="3640"/>
              </a:lnSpc>
              <a:spcBef>
                <a:spcPct val="0"/>
              </a:spcBef>
            </a:pPr>
            <a:r>
              <a:rPr lang="en-US" sz="2000" b="1">
                <a:solidFill>
                  <a:srgbClr val="FFE07B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endParaRPr lang="en-US" b="1">
              <a:solidFill>
                <a:srgbClr val="FFE07B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82270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C57B3-A0A4-9CB8-20E9-86779B90A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F406BA6-A828-D8F7-DF63-AA093F53ECF4}"/>
              </a:ext>
            </a:extLst>
          </p:cNvPr>
          <p:cNvSpPr/>
          <p:nvPr/>
        </p:nvSpPr>
        <p:spPr>
          <a:xfrm>
            <a:off x="-865796" y="2702034"/>
            <a:ext cx="5043081" cy="2127095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0FAE65C-1E78-5300-8FB9-D791CB1A36AF}"/>
              </a:ext>
            </a:extLst>
          </p:cNvPr>
          <p:cNvSpPr txBox="1"/>
          <p:nvPr/>
        </p:nvSpPr>
        <p:spPr>
          <a:xfrm>
            <a:off x="686464" y="3384752"/>
            <a:ext cx="8164339" cy="702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88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1%</a:t>
            </a:r>
            <a:endParaRPr lang="en-US" sz="6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3B9B298-D738-0C57-70C5-331AD1AC27C4}"/>
              </a:ext>
            </a:extLst>
          </p:cNvPr>
          <p:cNvSpPr txBox="1"/>
          <p:nvPr/>
        </p:nvSpPr>
        <p:spPr>
          <a:xfrm>
            <a:off x="685801" y="3390900"/>
            <a:ext cx="9230315" cy="43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6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2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55C7EB7-E88A-C11B-DA7E-D82C3E5A8693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DE6D9E30-1308-88B5-C328-26EAEE2C0374}"/>
              </a:ext>
            </a:extLst>
          </p:cNvPr>
          <p:cNvSpPr txBox="1"/>
          <p:nvPr/>
        </p:nvSpPr>
        <p:spPr>
          <a:xfrm>
            <a:off x="2277501" y="3831443"/>
            <a:ext cx="8164339" cy="53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34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</p:spTree>
    <p:extLst>
      <p:ext uri="{BB962C8B-B14F-4D97-AF65-F5344CB8AC3E}">
        <p14:creationId xmlns:p14="http://schemas.microsoft.com/office/powerpoint/2010/main" val="1087627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B0CF48C-EBC5-18D2-4B07-67B8DDB1B96B}"/>
              </a:ext>
            </a:extLst>
          </p:cNvPr>
          <p:cNvSpPr txBox="1"/>
          <p:nvPr/>
        </p:nvSpPr>
        <p:spPr>
          <a:xfrm>
            <a:off x="871533" y="2147067"/>
            <a:ext cx="10179745" cy="2315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6000" b="1">
                <a:solidFill>
                  <a:srgbClr val="FFE07B"/>
                </a:solidFill>
                <a:latin typeface="Segoe UI"/>
                <a:cs typeface="Segoe UI"/>
              </a:rPr>
              <a:t>What does the data tell us?</a:t>
            </a:r>
            <a:endParaRPr lang="en-US" sz="6000"/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6000" b="1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r>
              <a:rPr lang="en-US" sz="4800" b="1" err="1">
                <a:solidFill>
                  <a:schemeClr val="bg1"/>
                </a:solidFill>
                <a:latin typeface="Raleway Bold"/>
              </a:rPr>
              <a:t>Gynaecology</a:t>
            </a:r>
            <a:r>
              <a:rPr lang="en-US" sz="4000" b="1">
                <a:solidFill>
                  <a:srgbClr val="FFE07B"/>
                </a:solidFill>
                <a:latin typeface="Raleway Bold"/>
              </a:rPr>
              <a:t> </a:t>
            </a:r>
          </a:p>
          <a:p>
            <a:pPr defTabSz="609630">
              <a:lnSpc>
                <a:spcPts val="3640"/>
              </a:lnSpc>
              <a:spcBef>
                <a:spcPct val="0"/>
              </a:spcBef>
            </a:pPr>
            <a:endParaRPr lang="en-US" sz="4000" b="1">
              <a:solidFill>
                <a:srgbClr val="FFE07B"/>
              </a:solidFill>
              <a:latin typeface="Raleway Bold"/>
            </a:endParaRPr>
          </a:p>
        </p:txBody>
      </p:sp>
      <p:pic>
        <p:nvPicPr>
          <p:cNvPr id="6" name="Picture 5" descr="A sketch of a menstrual cup and a sanitary pad&#10;&#10;AI-generated content may be incorrect.">
            <a:extLst>
              <a:ext uri="{FF2B5EF4-FFF2-40B4-BE49-F238E27FC236}">
                <a16:creationId xmlns:a16="http://schemas.microsoft.com/office/drawing/2014/main" id="{C0CB7696-B8F8-04D2-089B-DBD212B58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0" y="3663340"/>
            <a:ext cx="3570654" cy="31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52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3AB5CC-2CA1-2A9D-BA49-B9335E6DC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map&#10;&#10;AI-generated content may be incorrect.">
            <a:extLst>
              <a:ext uri="{FF2B5EF4-FFF2-40B4-BE49-F238E27FC236}">
                <a16:creationId xmlns:a16="http://schemas.microsoft.com/office/drawing/2014/main" id="{9C9DBF95-3F05-3742-BE55-D3EDB0D1A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3753" y="48846"/>
            <a:ext cx="6543887" cy="6760307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8EE2D47B-7077-459B-4505-8D515EDFB21F}"/>
              </a:ext>
            </a:extLst>
          </p:cNvPr>
          <p:cNvGrpSpPr/>
          <p:nvPr/>
        </p:nvGrpSpPr>
        <p:grpSpPr>
          <a:xfrm rot="293089">
            <a:off x="4376832" y="-703568"/>
            <a:ext cx="3820123" cy="8034131"/>
            <a:chOff x="0" y="0"/>
            <a:chExt cx="1509184" cy="31739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38250D-E9B3-64E6-C3B7-865B02BAD4BC}"/>
                </a:ext>
              </a:extLst>
            </p:cNvPr>
            <p:cNvSpPr/>
            <p:nvPr/>
          </p:nvSpPr>
          <p:spPr>
            <a:xfrm>
              <a:off x="0" y="0"/>
              <a:ext cx="1509184" cy="3173978"/>
            </a:xfrm>
            <a:custGeom>
              <a:avLst/>
              <a:gdLst/>
              <a:ahLst/>
              <a:cxnLst/>
              <a:rect l="l" t="t" r="r" b="b"/>
              <a:pathLst>
                <a:path w="1509184" h="3173978">
                  <a:moveTo>
                    <a:pt x="0" y="0"/>
                  </a:moveTo>
                  <a:lnTo>
                    <a:pt x="1509184" y="0"/>
                  </a:lnTo>
                  <a:lnTo>
                    <a:pt x="1509184" y="3173978"/>
                  </a:lnTo>
                  <a:lnTo>
                    <a:pt x="0" y="3173978"/>
                  </a:lnTo>
                  <a:close/>
                </a:path>
              </a:pathLst>
            </a:custGeom>
            <a:solidFill>
              <a:srgbClr val="0017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6EF1F02-1E08-1038-7B63-AAC5A34B2ECC}"/>
                </a:ext>
              </a:extLst>
            </p:cNvPr>
            <p:cNvSpPr txBox="1"/>
            <p:nvPr/>
          </p:nvSpPr>
          <p:spPr>
            <a:xfrm>
              <a:off x="0" y="-76200"/>
              <a:ext cx="1509184" cy="32501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75A25BB3-C3FA-D968-A172-38EE49439F04}"/>
              </a:ext>
            </a:extLst>
          </p:cNvPr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5F8708D0-E17E-732F-B0F8-B2BD937128B4}"/>
              </a:ext>
            </a:extLst>
          </p:cNvPr>
          <p:cNvSpPr/>
          <p:nvPr/>
        </p:nvSpPr>
        <p:spPr>
          <a:xfrm>
            <a:off x="4485385" y="1717362"/>
            <a:ext cx="6752697" cy="3764957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9353B4FA-CFEB-AC46-E6E7-654FEDC58D9D}"/>
              </a:ext>
            </a:extLst>
          </p:cNvPr>
          <p:cNvSpPr txBox="1"/>
          <p:nvPr/>
        </p:nvSpPr>
        <p:spPr>
          <a:xfrm>
            <a:off x="5652277" y="2191294"/>
            <a:ext cx="3882819" cy="401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553"/>
              </a:lnSpc>
              <a:spcBef>
                <a:spcPct val="0"/>
              </a:spcBef>
            </a:pPr>
            <a:r>
              <a:rPr lang="en-US" b="1">
                <a:solidFill>
                  <a:schemeClr val="bg1"/>
                </a:solidFill>
                <a:latin typeface="Raleway Bold"/>
                <a:ea typeface="Raleway"/>
                <a:cs typeface="Raleway"/>
                <a:sym typeface="Raleway Bold"/>
              </a:rPr>
              <a:t> </a:t>
            </a:r>
            <a:endParaRPr lang="en-US" b="1" err="1">
              <a:solidFill>
                <a:schemeClr val="bg1"/>
              </a:solidFill>
              <a:latin typeface="Raleway Bold"/>
              <a:ea typeface="Raleway"/>
              <a:cs typeface="Raleway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2BC1B425-048B-64F6-58A8-7EBB8BF68270}"/>
              </a:ext>
            </a:extLst>
          </p:cNvPr>
          <p:cNvSpPr txBox="1"/>
          <p:nvPr/>
        </p:nvSpPr>
        <p:spPr>
          <a:xfrm>
            <a:off x="5996210" y="2187852"/>
            <a:ext cx="4572631" cy="4042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4000" b="1" dirty="0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In March 2020 – </a:t>
            </a:r>
            <a:r>
              <a:rPr lang="en-US" sz="4000" b="1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275,000</a:t>
            </a:r>
            <a:endParaRPr lang="en-US" sz="4000"/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4000" b="1" dirty="0">
              <a:solidFill>
                <a:srgbClr val="FFE07B"/>
              </a:solidFill>
              <a:latin typeface="Segoe UI"/>
              <a:ea typeface="Peace Sans"/>
              <a:cs typeface="Segoe UI"/>
            </a:endParaRPr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40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Today – </a:t>
            </a:r>
            <a:endParaRPr lang="en-US" sz="4000" b="1">
              <a:solidFill>
                <a:srgbClr val="FFFFFF"/>
              </a:solidFill>
              <a:latin typeface="Raleway Bold"/>
              <a:ea typeface="Peace Sans"/>
              <a:cs typeface="Segoe UI"/>
            </a:endParaRPr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4000" b="1">
                <a:solidFill>
                  <a:srgbClr val="FFE07B"/>
                </a:solidFill>
                <a:latin typeface="Segoe UI"/>
                <a:ea typeface="Peace Sans"/>
                <a:cs typeface="Segoe UI"/>
              </a:rPr>
              <a:t>over 560,000</a:t>
            </a:r>
            <a:endParaRPr lang="en-US"/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4000" b="1" dirty="0">
              <a:solidFill>
                <a:srgbClr val="FFE07B"/>
              </a:solidFill>
              <a:latin typeface="Segoe UI"/>
              <a:cs typeface="Segoe UI"/>
            </a:endParaRPr>
          </a:p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endParaRPr lang="en-US" sz="4800" b="1" dirty="0">
              <a:solidFill>
                <a:srgbClr val="FFFFFF"/>
              </a:solidFill>
              <a:latin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127351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495801" y="1544773"/>
            <a:ext cx="7576203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40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We calculated that if these women were to stand shoulder to shoulder in a queue, </a:t>
            </a:r>
            <a:r>
              <a:rPr lang="en-US" sz="2000" b="1" dirty="0">
                <a:solidFill>
                  <a:srgbClr val="FFE07B"/>
                </a:solidFill>
                <a:latin typeface="Raleway Bold"/>
                <a:ea typeface="Raleway Bold"/>
                <a:cs typeface="Raleway Bold"/>
                <a:sym typeface="Raleway Bold"/>
              </a:rPr>
              <a:t>they would be </a:t>
            </a:r>
            <a:r>
              <a:rPr lang="en-US" sz="2000" b="1">
                <a:solidFill>
                  <a:srgbClr val="FFE07B"/>
                </a:solidFill>
                <a:latin typeface="Raleway Bold"/>
                <a:ea typeface="Raleway Bold"/>
                <a:cs typeface="Raleway Bold"/>
                <a:sym typeface="Raleway Bold"/>
              </a:rPr>
              <a:t>queuing from London to Exeter.</a:t>
            </a:r>
            <a:r>
              <a:rPr lang="en-US" sz="2000" b="1" dirty="0">
                <a:solidFill>
                  <a:srgbClr val="FFE07B"/>
                </a:solidFill>
                <a:latin typeface="Raleway Bold"/>
                <a:ea typeface="Raleway Bold"/>
                <a:cs typeface="Segoe UI"/>
                <a:sym typeface="Raleway Bold"/>
              </a:rPr>
              <a:t> </a:t>
            </a:r>
            <a:r>
              <a:rPr lang="en-US" sz="3200" b="1" dirty="0">
                <a:solidFill>
                  <a:srgbClr val="FFE07B"/>
                </a:solidFill>
                <a:latin typeface="Segoe UI"/>
                <a:ea typeface="Raleway Bold"/>
                <a:cs typeface="Segoe UI"/>
                <a:sym typeface="Raleway Bold"/>
              </a:rPr>
              <a:t> </a:t>
            </a:r>
            <a:endParaRPr lang="en-US" sz="3200" b="1" dirty="0">
              <a:solidFill>
                <a:srgbClr val="FFE07B"/>
              </a:solidFill>
              <a:latin typeface="Segoe UI"/>
              <a:ea typeface="Raleway Bold"/>
              <a:cs typeface="Segoe U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658533" y="199986"/>
            <a:ext cx="2417936" cy="844630"/>
          </a:xfrm>
          <a:custGeom>
            <a:avLst/>
            <a:gdLst/>
            <a:ahLst/>
            <a:cxnLst/>
            <a:rect l="l" t="t" r="r" b="b"/>
            <a:pathLst>
              <a:path w="3626904" h="1266945">
                <a:moveTo>
                  <a:pt x="0" y="0"/>
                </a:moveTo>
                <a:lnTo>
                  <a:pt x="3626904" y="0"/>
                </a:lnTo>
                <a:lnTo>
                  <a:pt x="3626904" y="1266944"/>
                </a:lnTo>
                <a:lnTo>
                  <a:pt x="0" y="1266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E92BD70F-CB58-B734-1772-E2AFCDAC4848}"/>
              </a:ext>
            </a:extLst>
          </p:cNvPr>
          <p:cNvSpPr/>
          <p:nvPr/>
        </p:nvSpPr>
        <p:spPr>
          <a:xfrm>
            <a:off x="-1588382" y="1059793"/>
            <a:ext cx="5660565" cy="291536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8C8A277F-768E-AC22-4036-742A42FE94D6}"/>
              </a:ext>
            </a:extLst>
          </p:cNvPr>
          <p:cNvSpPr/>
          <p:nvPr/>
        </p:nvSpPr>
        <p:spPr>
          <a:xfrm>
            <a:off x="-1128554" y="3976414"/>
            <a:ext cx="5069357" cy="2665749"/>
          </a:xfrm>
          <a:custGeom>
            <a:avLst/>
            <a:gdLst/>
            <a:ahLst/>
            <a:cxnLst/>
            <a:rect l="l" t="t" r="r" b="b"/>
            <a:pathLst>
              <a:path w="12563223" h="2968062">
                <a:moveTo>
                  <a:pt x="0" y="0"/>
                </a:moveTo>
                <a:lnTo>
                  <a:pt x="12563223" y="0"/>
                </a:lnTo>
                <a:lnTo>
                  <a:pt x="12563223" y="2968062"/>
                </a:lnTo>
                <a:lnTo>
                  <a:pt x="0" y="29680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30B2F87E-7901-1ACD-D91B-04524899A457}"/>
              </a:ext>
            </a:extLst>
          </p:cNvPr>
          <p:cNvSpPr txBox="1"/>
          <p:nvPr/>
        </p:nvSpPr>
        <p:spPr>
          <a:xfrm>
            <a:off x="517355" y="1360164"/>
            <a:ext cx="3395271" cy="2329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48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750,000+ women waiting in 2024</a:t>
            </a:r>
            <a:r>
              <a:rPr lang="en-US" sz="54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 </a:t>
            </a:r>
            <a:endParaRPr lang="en-US" sz="5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BF594C36-A5E1-3783-215F-2350D592CC7F}"/>
              </a:ext>
            </a:extLst>
          </p:cNvPr>
          <p:cNvSpPr txBox="1"/>
          <p:nvPr/>
        </p:nvSpPr>
        <p:spPr>
          <a:xfrm>
            <a:off x="517355" y="4158543"/>
            <a:ext cx="3395271" cy="2329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06"/>
              </a:lnSpc>
              <a:spcBef>
                <a:spcPct val="0"/>
              </a:spcBef>
              <a:defRPr/>
            </a:pPr>
            <a:r>
              <a:rPr lang="en-US" sz="4800" b="1">
                <a:solidFill>
                  <a:srgbClr val="FFFFFF"/>
                </a:solidFill>
                <a:latin typeface="Raleway Bold"/>
                <a:ea typeface="Peace Sans"/>
                <a:cs typeface="Peace Sans"/>
              </a:rPr>
              <a:t>718,000 women waiting today</a:t>
            </a:r>
            <a:endParaRPr lang="en-US" sz="5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old"/>
              <a:ea typeface="Peace Sans"/>
              <a:cs typeface="Peace Sans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95A8F691-3227-A522-2DB0-DCC741651889}"/>
              </a:ext>
            </a:extLst>
          </p:cNvPr>
          <p:cNvSpPr txBox="1"/>
          <p:nvPr/>
        </p:nvSpPr>
        <p:spPr>
          <a:xfrm>
            <a:off x="4614042" y="4159221"/>
            <a:ext cx="7576203" cy="13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4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If these women were to stand shoulder to shoulder in a queue, </a:t>
            </a:r>
            <a:r>
              <a:rPr lang="en-US" sz="2000" b="1">
                <a:solidFill>
                  <a:srgbClr val="FFE07B"/>
                </a:solidFill>
                <a:latin typeface="Raleway Bold"/>
                <a:ea typeface="Raleway Bold"/>
                <a:cs typeface="Raleway Bold"/>
                <a:sym typeface="Raleway Bold"/>
              </a:rPr>
              <a:t>they would be queuing from here in Warwick, to Middlesbrough.</a:t>
            </a:r>
          </a:p>
        </p:txBody>
      </p:sp>
      <p:pic>
        <p:nvPicPr>
          <p:cNvPr id="2" name="Picture 1" descr="A white outline of a stadium&#10;&#10;AI-generated content may be incorrect.">
            <a:extLst>
              <a:ext uri="{FF2B5EF4-FFF2-40B4-BE49-F238E27FC236}">
                <a16:creationId xmlns:a16="http://schemas.microsoft.com/office/drawing/2014/main" id="{2705866C-D8D7-E91F-EC93-D2FF18C2C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149" y="5515341"/>
            <a:ext cx="1849316" cy="134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92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95E63E4986224095CCA13024EE0D3C" ma:contentTypeVersion="7" ma:contentTypeDescription="Create a new document." ma:contentTypeScope="" ma:versionID="e54dfef639f662f3e0eb824f8a574512">
  <xsd:schema xmlns:xsd="http://www.w3.org/2001/XMLSchema" xmlns:xs="http://www.w3.org/2001/XMLSchema" xmlns:p="http://schemas.microsoft.com/office/2006/metadata/properties" xmlns:ns2="c9bf14ab-5c5c-4104-9a29-56f62f7581d6" targetNamespace="http://schemas.microsoft.com/office/2006/metadata/properties" ma:root="true" ma:fieldsID="bf2090e0b4947437cee89615c09b2b2a" ns2:_="">
    <xsd:import namespace="c9bf14ab-5c5c-4104-9a29-56f62f7581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bf14ab-5c5c-4104-9a29-56f62f7581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45E025-1D37-4239-BB6D-3A5BCF1850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F68518-21E7-48ED-9C19-1B2BF7641878}">
  <ds:schemaRefs>
    <ds:schemaRef ds:uri="c9bf14ab-5c5c-4104-9a29-56f62f7581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41F3D34-7D26-42DB-A372-2B62A08ACEC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1007</Words>
  <Application>Microsoft Office PowerPoint</Application>
  <PresentationFormat>Widescreen</PresentationFormat>
  <Paragraphs>119</Paragraphs>
  <Slides>36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MetaSerifProBook-Regular</vt:lpstr>
      <vt:lpstr>Peace Sans</vt:lpstr>
      <vt:lpstr>Raleway</vt:lpstr>
      <vt:lpstr>Raleway Bold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Rachael Kitson</cp:lastModifiedBy>
  <cp:revision>416</cp:revision>
  <dcterms:created xsi:type="dcterms:W3CDTF">2026-05-27T07:22:09Z</dcterms:created>
  <dcterms:modified xsi:type="dcterms:W3CDTF">2026-06-17T12:01:13Z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0x010100F295E63E4986224095CCA13024EE0D3C</vt:lpwstr>
  </property>
</Properties>
</file>