
<file path=[Content_Types].xml><?xml version="1.0" encoding="utf-8"?>
<Types xmlns="http://schemas.openxmlformats.org/package/2006/content-types">
  <Default Extension="jpeg" ContentType="image/jpeg"/>
  <Default Extension="mov" ContentType="video/quicktime"/>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5.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6.xml" ContentType="application/vnd.openxmlformats-officedocument.theme+xml"/>
  <Override PartName="/ppt/slideLayouts/slideLayout12.xml" ContentType="application/vnd.openxmlformats-officedocument.presentationml.slideLayout+xml"/>
  <Override PartName="/ppt/theme/theme7.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8.xml" ContentType="application/vnd.openxmlformats-officedocument.theme+xml"/>
  <Override PartName="/ppt/slideLayouts/slideLayout15.xml" ContentType="application/vnd.openxmlformats-officedocument.presentationml.slideLayout+xml"/>
  <Override PartName="/ppt/theme/theme9.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10.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11.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1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13.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6" r:id="rId4"/>
    <p:sldMasterId id="2147483650" r:id="rId5"/>
    <p:sldMasterId id="2147483652" r:id="rId6"/>
    <p:sldMasterId id="2147483654" r:id="rId7"/>
    <p:sldMasterId id="2147483656" r:id="rId8"/>
    <p:sldMasterId id="2147483658" r:id="rId9"/>
    <p:sldMasterId id="2147483662" r:id="rId10"/>
    <p:sldMasterId id="2147483660" r:id="rId11"/>
    <p:sldMasterId id="2147483711" r:id="rId12"/>
    <p:sldMasterId id="2147483713" r:id="rId13"/>
    <p:sldMasterId id="2147483716" r:id="rId14"/>
    <p:sldMasterId id="2147483719" r:id="rId15"/>
    <p:sldMasterId id="2147483664" r:id="rId16"/>
    <p:sldMasterId id="2147483689" r:id="rId17"/>
  </p:sldMasterIdLst>
  <p:notesMasterIdLst>
    <p:notesMasterId r:id="rId44"/>
  </p:notesMasterIdLst>
  <p:sldIdLst>
    <p:sldId id="316" r:id="rId18"/>
    <p:sldId id="330" r:id="rId19"/>
    <p:sldId id="318" r:id="rId20"/>
    <p:sldId id="324" r:id="rId21"/>
    <p:sldId id="309" r:id="rId22"/>
    <p:sldId id="356" r:id="rId23"/>
    <p:sldId id="283" r:id="rId24"/>
    <p:sldId id="367" r:id="rId25"/>
    <p:sldId id="343" r:id="rId26"/>
    <p:sldId id="362" r:id="rId27"/>
    <p:sldId id="345" r:id="rId28"/>
    <p:sldId id="364" r:id="rId29"/>
    <p:sldId id="485" r:id="rId30"/>
    <p:sldId id="347" r:id="rId31"/>
    <p:sldId id="333" r:id="rId32"/>
    <p:sldId id="370" r:id="rId33"/>
    <p:sldId id="371" r:id="rId34"/>
    <p:sldId id="438" r:id="rId35"/>
    <p:sldId id="439" r:id="rId36"/>
    <p:sldId id="366" r:id="rId37"/>
    <p:sldId id="361" r:id="rId38"/>
    <p:sldId id="359" r:id="rId39"/>
    <p:sldId id="355" r:id="rId40"/>
    <p:sldId id="484" r:id="rId41"/>
    <p:sldId id="299" r:id="rId42"/>
    <p:sldId id="292"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925"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2F65B55-83F2-6DC6-157A-4118EA4141DA}" name="Scott Watkins" initials="SW" userId="S::Scott.Watkins@uwe.ac.uk::10a6ee9f-f974-4395-9af8-a9d4413b3ef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Skilton, Emma" initials="SE" lastIdx="1" clrIdx="6"/>
  <p:cmAuthor id="1" name="Withers, Emma" initials="WE" lastIdx="6" clrIdx="0"/>
  <p:cmAuthor id="8" name="Rai, Jeskaran" initials="RJ" lastIdx="2" clrIdx="7">
    <p:extLst>
      <p:ext uri="{19B8F6BF-5375-455C-9EA6-DF929625EA0E}">
        <p15:presenceInfo xmlns:p15="http://schemas.microsoft.com/office/powerpoint/2012/main" userId="S::u2070926@live.warwick.ac.uk::2ff5b53a-4953-4ed9-8c36-1f6154c12a26" providerId="AD"/>
      </p:ext>
    </p:extLst>
  </p:cmAuthor>
  <p:cmAuthor id="2" name="Hamilton, Louisa" initials="HL" lastIdx="15" clrIdx="1"/>
  <p:cmAuthor id="9" name="Scott Watkins" initials="SW" lastIdx="2" clrIdx="8"/>
  <p:cmAuthor id="3" name="Keith Couper" initials="KC" lastIdx="10" clrIdx="2"/>
  <p:cmAuthor id="4" name="Regan, Scott" initials="RS" lastIdx="34" clrIdx="3"/>
  <p:cmAuthor id="5" name="Yeung, Joyce" initials="YJ" lastIdx="2" clrIdx="4"/>
  <p:cmAuthor id="6" name="Couper, Keith" initials="CK" lastIdx="1"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E146"/>
    <a:srgbClr val="687DBE"/>
    <a:srgbClr val="00863D"/>
    <a:srgbClr val="7BA1CE"/>
    <a:srgbClr val="0FBD66"/>
    <a:srgbClr val="7588C4"/>
    <a:srgbClr val="009242"/>
    <a:srgbClr val="66FF33"/>
    <a:srgbClr val="F2EFF5"/>
    <a:srgbClr val="FBF3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54" d="100"/>
          <a:sy n="154" d="100"/>
        </p:scale>
        <p:origin x="2004" y="132"/>
      </p:cViewPr>
      <p:guideLst>
        <p:guide orient="horz" pos="2160"/>
        <p:guide pos="2925"/>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1.xml"/><Relationship Id="rId26" Type="http://schemas.openxmlformats.org/officeDocument/2006/relationships/slide" Target="slides/slide9.xml"/><Relationship Id="rId39" Type="http://schemas.openxmlformats.org/officeDocument/2006/relationships/slide" Target="slides/slide22.xml"/><Relationship Id="rId21" Type="http://schemas.openxmlformats.org/officeDocument/2006/relationships/slide" Target="slides/slide4.xml"/><Relationship Id="rId34" Type="http://schemas.openxmlformats.org/officeDocument/2006/relationships/slide" Target="slides/slide17.xml"/><Relationship Id="rId42" Type="http://schemas.openxmlformats.org/officeDocument/2006/relationships/slide" Target="slides/slide25.xml"/><Relationship Id="rId47" Type="http://schemas.openxmlformats.org/officeDocument/2006/relationships/viewProps" Target="viewProps.xml"/><Relationship Id="rId50" Type="http://schemas.microsoft.com/office/2018/10/relationships/authors" Target="author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Master" Target="slideMasters/slideMaster13.xml"/><Relationship Id="rId29" Type="http://schemas.openxmlformats.org/officeDocument/2006/relationships/slide" Target="slides/slide12.xml"/><Relationship Id="rId11" Type="http://schemas.openxmlformats.org/officeDocument/2006/relationships/slideMaster" Target="slideMasters/slideMaster8.xml"/><Relationship Id="rId24" Type="http://schemas.openxmlformats.org/officeDocument/2006/relationships/slide" Target="slides/slide7.xml"/><Relationship Id="rId32" Type="http://schemas.openxmlformats.org/officeDocument/2006/relationships/slide" Target="slides/slide15.xml"/><Relationship Id="rId37" Type="http://schemas.openxmlformats.org/officeDocument/2006/relationships/slide" Target="slides/slide20.xml"/><Relationship Id="rId40" Type="http://schemas.openxmlformats.org/officeDocument/2006/relationships/slide" Target="slides/slide23.xml"/><Relationship Id="rId45"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 Target="slides/slide6.xml"/><Relationship Id="rId28" Type="http://schemas.openxmlformats.org/officeDocument/2006/relationships/slide" Target="slides/slide11.xml"/><Relationship Id="rId36" Type="http://schemas.openxmlformats.org/officeDocument/2006/relationships/slide" Target="slides/slide19.xml"/><Relationship Id="rId49" Type="http://schemas.openxmlformats.org/officeDocument/2006/relationships/tableStyles" Target="tableStyles.xml"/><Relationship Id="rId10" Type="http://schemas.openxmlformats.org/officeDocument/2006/relationships/slideMaster" Target="slideMasters/slideMaster7.xml"/><Relationship Id="rId19" Type="http://schemas.openxmlformats.org/officeDocument/2006/relationships/slide" Target="slides/slide2.xml"/><Relationship Id="rId31" Type="http://schemas.openxmlformats.org/officeDocument/2006/relationships/slide" Target="slides/slide14.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5.xml"/><Relationship Id="rId27" Type="http://schemas.openxmlformats.org/officeDocument/2006/relationships/slide" Target="slides/slide10.xml"/><Relationship Id="rId30" Type="http://schemas.openxmlformats.org/officeDocument/2006/relationships/slide" Target="slides/slide13.xml"/><Relationship Id="rId35" Type="http://schemas.openxmlformats.org/officeDocument/2006/relationships/slide" Target="slides/slide18.xml"/><Relationship Id="rId43" Type="http://schemas.openxmlformats.org/officeDocument/2006/relationships/slide" Target="slides/slide26.xml"/><Relationship Id="rId48" Type="http://schemas.openxmlformats.org/officeDocument/2006/relationships/theme" Target="theme/theme1.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8.xml"/><Relationship Id="rId33" Type="http://schemas.openxmlformats.org/officeDocument/2006/relationships/slide" Target="slides/slide16.xml"/><Relationship Id="rId38" Type="http://schemas.openxmlformats.org/officeDocument/2006/relationships/slide" Target="slides/slide21.xml"/><Relationship Id="rId46" Type="http://schemas.openxmlformats.org/officeDocument/2006/relationships/presProps" Target="presProps.xml"/><Relationship Id="rId20" Type="http://schemas.openxmlformats.org/officeDocument/2006/relationships/slide" Target="slides/slide3.xml"/><Relationship Id="rId41"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691A8E-14F7-4901-B991-66408D6029F3}" type="doc">
      <dgm:prSet loTypeId="urn:microsoft.com/office/officeart/2005/8/layout/chevron1" loCatId="process" qsTypeId="urn:microsoft.com/office/officeart/2005/8/quickstyle/simple1" qsCatId="simple" csTypeId="urn:microsoft.com/office/officeart/2005/8/colors/accent1_2" csCatId="accent1" phldr="1"/>
      <dgm:spPr/>
    </dgm:pt>
    <dgm:pt modelId="{4BC48CD1-EF2D-44CB-BE60-952733065E33}">
      <dgm:prSet phldrT="[Text]" custT="1"/>
      <dgm:spPr>
        <a:solidFill>
          <a:schemeClr val="accent5">
            <a:lumMod val="75000"/>
          </a:schemeClr>
        </a:solidFill>
      </dgm:spPr>
      <dgm:t>
        <a:bodyPr/>
        <a:lstStyle/>
        <a:p>
          <a:endParaRPr lang="en-US" sz="1800" b="1"/>
        </a:p>
      </dgm:t>
    </dgm:pt>
    <dgm:pt modelId="{46AF3439-20B2-4A76-9B7E-D4454A2A7E38}" type="parTrans" cxnId="{A51734DC-8DC5-4CBB-BE23-1522ADAD2149}">
      <dgm:prSet/>
      <dgm:spPr/>
      <dgm:t>
        <a:bodyPr/>
        <a:lstStyle/>
        <a:p>
          <a:endParaRPr lang="en-US" sz="2000"/>
        </a:p>
      </dgm:t>
    </dgm:pt>
    <dgm:pt modelId="{7B85DCD6-A947-4797-9812-4B8A5E21F987}" type="sibTrans" cxnId="{A51734DC-8DC5-4CBB-BE23-1522ADAD2149}">
      <dgm:prSet/>
      <dgm:spPr/>
      <dgm:t>
        <a:bodyPr/>
        <a:lstStyle/>
        <a:p>
          <a:endParaRPr lang="en-US" sz="2000"/>
        </a:p>
      </dgm:t>
    </dgm:pt>
    <dgm:pt modelId="{DB36563C-B668-4CC0-BFB9-58EC872536ED}">
      <dgm:prSet phldrT="[Text]" custT="1"/>
      <dgm:spPr>
        <a:solidFill>
          <a:srgbClr val="60E146"/>
        </a:solidFill>
      </dgm:spPr>
      <dgm:t>
        <a:bodyPr anchor="t"/>
        <a:lstStyle/>
        <a:p>
          <a:endParaRPr lang="en-US" sz="2000"/>
        </a:p>
      </dgm:t>
    </dgm:pt>
    <dgm:pt modelId="{C690CDC3-36AF-4BA4-9A0B-EB5E5FF0A775}" type="parTrans" cxnId="{731D4E0B-80BE-48E1-A683-760320510AFF}">
      <dgm:prSet/>
      <dgm:spPr/>
      <dgm:t>
        <a:bodyPr/>
        <a:lstStyle/>
        <a:p>
          <a:endParaRPr lang="en-US" sz="2000"/>
        </a:p>
      </dgm:t>
    </dgm:pt>
    <dgm:pt modelId="{D55166D9-3C13-4BC7-8CB2-7E6A21E79AB2}" type="sibTrans" cxnId="{731D4E0B-80BE-48E1-A683-760320510AFF}">
      <dgm:prSet/>
      <dgm:spPr/>
      <dgm:t>
        <a:bodyPr/>
        <a:lstStyle/>
        <a:p>
          <a:endParaRPr lang="en-US" sz="2000"/>
        </a:p>
      </dgm:t>
    </dgm:pt>
    <dgm:pt modelId="{0A0A81A5-CB54-4A60-B25D-F488FE1DE4C2}">
      <dgm:prSet phldrT="[Text]" custT="1"/>
      <dgm:spPr>
        <a:solidFill>
          <a:schemeClr val="accent6"/>
        </a:solidFill>
      </dgm:spPr>
      <dgm:t>
        <a:bodyPr/>
        <a:lstStyle/>
        <a:p>
          <a:endParaRPr lang="en-US" sz="2000"/>
        </a:p>
      </dgm:t>
    </dgm:pt>
    <dgm:pt modelId="{4A31CB36-5B85-4A0F-8FDB-EC272124CBCA}" type="parTrans" cxnId="{E486B6F1-D742-4DFF-A46F-C6039CA03336}">
      <dgm:prSet/>
      <dgm:spPr/>
      <dgm:t>
        <a:bodyPr/>
        <a:lstStyle/>
        <a:p>
          <a:endParaRPr lang="en-US" sz="2000"/>
        </a:p>
      </dgm:t>
    </dgm:pt>
    <dgm:pt modelId="{B4BBD51F-5803-41FC-B694-43996DAC0459}" type="sibTrans" cxnId="{E486B6F1-D742-4DFF-A46F-C6039CA03336}">
      <dgm:prSet/>
      <dgm:spPr/>
      <dgm:t>
        <a:bodyPr/>
        <a:lstStyle/>
        <a:p>
          <a:endParaRPr lang="en-US" sz="2000"/>
        </a:p>
      </dgm:t>
    </dgm:pt>
    <dgm:pt modelId="{B1476425-9D24-454A-8B4E-C6D4E40B4E3B}" type="pres">
      <dgm:prSet presAssocID="{96691A8E-14F7-4901-B991-66408D6029F3}" presName="Name0" presStyleCnt="0">
        <dgm:presLayoutVars>
          <dgm:dir/>
          <dgm:animLvl val="lvl"/>
          <dgm:resizeHandles val="exact"/>
        </dgm:presLayoutVars>
      </dgm:prSet>
      <dgm:spPr/>
    </dgm:pt>
    <dgm:pt modelId="{DCC179E8-3657-4B9E-BE82-690707B70699}" type="pres">
      <dgm:prSet presAssocID="{4BC48CD1-EF2D-44CB-BE60-952733065E33}" presName="parTxOnly" presStyleLbl="node1" presStyleIdx="0" presStyleCnt="3" custScaleX="69805">
        <dgm:presLayoutVars>
          <dgm:chMax val="0"/>
          <dgm:chPref val="0"/>
          <dgm:bulletEnabled val="1"/>
        </dgm:presLayoutVars>
      </dgm:prSet>
      <dgm:spPr/>
    </dgm:pt>
    <dgm:pt modelId="{40CB5612-6C8B-4028-A7B5-544A30512D76}" type="pres">
      <dgm:prSet presAssocID="{7B85DCD6-A947-4797-9812-4B8A5E21F987}" presName="parTxOnlySpace" presStyleCnt="0"/>
      <dgm:spPr/>
    </dgm:pt>
    <dgm:pt modelId="{9E44869A-3B25-4B00-8F9B-866033484FB4}" type="pres">
      <dgm:prSet presAssocID="{DB36563C-B668-4CC0-BFB9-58EC872536ED}" presName="parTxOnly" presStyleLbl="node1" presStyleIdx="1" presStyleCnt="3" custScaleX="71421" custLinFactNeighborX="-3325" custLinFactNeighborY="2006">
        <dgm:presLayoutVars>
          <dgm:chMax val="0"/>
          <dgm:chPref val="0"/>
          <dgm:bulletEnabled val="1"/>
        </dgm:presLayoutVars>
      </dgm:prSet>
      <dgm:spPr/>
    </dgm:pt>
    <dgm:pt modelId="{C578F3F8-611A-4283-94A6-2731327A31DD}" type="pres">
      <dgm:prSet presAssocID="{D55166D9-3C13-4BC7-8CB2-7E6A21E79AB2}" presName="parTxOnlySpace" presStyleCnt="0"/>
      <dgm:spPr/>
    </dgm:pt>
    <dgm:pt modelId="{69C2899E-99DD-455E-A78E-B64C2EBC55AD}" type="pres">
      <dgm:prSet presAssocID="{0A0A81A5-CB54-4A60-B25D-F488FE1DE4C2}" presName="parTxOnly" presStyleLbl="node1" presStyleIdx="2" presStyleCnt="3" custScaleX="69717" custLinFactNeighborX="-16697" custLinFactNeighborY="-527">
        <dgm:presLayoutVars>
          <dgm:chMax val="0"/>
          <dgm:chPref val="0"/>
          <dgm:bulletEnabled val="1"/>
        </dgm:presLayoutVars>
      </dgm:prSet>
      <dgm:spPr/>
    </dgm:pt>
  </dgm:ptLst>
  <dgm:cxnLst>
    <dgm:cxn modelId="{106E5103-9D66-4B6D-81D9-2F9EB84B6847}" type="presOf" srcId="{0A0A81A5-CB54-4A60-B25D-F488FE1DE4C2}" destId="{69C2899E-99DD-455E-A78E-B64C2EBC55AD}" srcOrd="0" destOrd="0" presId="urn:microsoft.com/office/officeart/2005/8/layout/chevron1"/>
    <dgm:cxn modelId="{731D4E0B-80BE-48E1-A683-760320510AFF}" srcId="{96691A8E-14F7-4901-B991-66408D6029F3}" destId="{DB36563C-B668-4CC0-BFB9-58EC872536ED}" srcOrd="1" destOrd="0" parTransId="{C690CDC3-36AF-4BA4-9A0B-EB5E5FF0A775}" sibTransId="{D55166D9-3C13-4BC7-8CB2-7E6A21E79AB2}"/>
    <dgm:cxn modelId="{8AE79C2A-2DA7-4F86-B337-1BB87C5051D8}" type="presOf" srcId="{4BC48CD1-EF2D-44CB-BE60-952733065E33}" destId="{DCC179E8-3657-4B9E-BE82-690707B70699}" srcOrd="0" destOrd="0" presId="urn:microsoft.com/office/officeart/2005/8/layout/chevron1"/>
    <dgm:cxn modelId="{18314D7A-8D48-44E3-A967-C811F7F98C3E}" type="presOf" srcId="{96691A8E-14F7-4901-B991-66408D6029F3}" destId="{B1476425-9D24-454A-8B4E-C6D4E40B4E3B}" srcOrd="0" destOrd="0" presId="urn:microsoft.com/office/officeart/2005/8/layout/chevron1"/>
    <dgm:cxn modelId="{CC38C37C-7DA0-4681-8775-0113CD347027}" type="presOf" srcId="{DB36563C-B668-4CC0-BFB9-58EC872536ED}" destId="{9E44869A-3B25-4B00-8F9B-866033484FB4}" srcOrd="0" destOrd="0" presId="urn:microsoft.com/office/officeart/2005/8/layout/chevron1"/>
    <dgm:cxn modelId="{A51734DC-8DC5-4CBB-BE23-1522ADAD2149}" srcId="{96691A8E-14F7-4901-B991-66408D6029F3}" destId="{4BC48CD1-EF2D-44CB-BE60-952733065E33}" srcOrd="0" destOrd="0" parTransId="{46AF3439-20B2-4A76-9B7E-D4454A2A7E38}" sibTransId="{7B85DCD6-A947-4797-9812-4B8A5E21F987}"/>
    <dgm:cxn modelId="{E486B6F1-D742-4DFF-A46F-C6039CA03336}" srcId="{96691A8E-14F7-4901-B991-66408D6029F3}" destId="{0A0A81A5-CB54-4A60-B25D-F488FE1DE4C2}" srcOrd="2" destOrd="0" parTransId="{4A31CB36-5B85-4A0F-8FDB-EC272124CBCA}" sibTransId="{B4BBD51F-5803-41FC-B694-43996DAC0459}"/>
    <dgm:cxn modelId="{6A041E1C-0986-4869-85AE-C7F5F44DF744}" type="presParOf" srcId="{B1476425-9D24-454A-8B4E-C6D4E40B4E3B}" destId="{DCC179E8-3657-4B9E-BE82-690707B70699}" srcOrd="0" destOrd="0" presId="urn:microsoft.com/office/officeart/2005/8/layout/chevron1"/>
    <dgm:cxn modelId="{4ECC7438-BC24-4ED0-AF18-DC8E3F3ACB8A}" type="presParOf" srcId="{B1476425-9D24-454A-8B4E-C6D4E40B4E3B}" destId="{40CB5612-6C8B-4028-A7B5-544A30512D76}" srcOrd="1" destOrd="0" presId="urn:microsoft.com/office/officeart/2005/8/layout/chevron1"/>
    <dgm:cxn modelId="{6DEAE69E-B7BF-49F7-8534-CC4194DB1CEC}" type="presParOf" srcId="{B1476425-9D24-454A-8B4E-C6D4E40B4E3B}" destId="{9E44869A-3B25-4B00-8F9B-866033484FB4}" srcOrd="2" destOrd="0" presId="urn:microsoft.com/office/officeart/2005/8/layout/chevron1"/>
    <dgm:cxn modelId="{D7096E19-C026-490D-999C-193038D7716E}" type="presParOf" srcId="{B1476425-9D24-454A-8B4E-C6D4E40B4E3B}" destId="{C578F3F8-611A-4283-94A6-2731327A31DD}" srcOrd="3" destOrd="0" presId="urn:microsoft.com/office/officeart/2005/8/layout/chevron1"/>
    <dgm:cxn modelId="{300BCF01-39C8-46D2-8A81-73A68A3F5AE1}" type="presParOf" srcId="{B1476425-9D24-454A-8B4E-C6D4E40B4E3B}" destId="{69C2899E-99DD-455E-A78E-B64C2EBC55AD}"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EEF0F73-417A-481A-9939-D383F0D18045}"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n-US"/>
        </a:p>
      </dgm:t>
    </dgm:pt>
    <dgm:pt modelId="{B1E25954-1692-4227-9A59-5982AA627784}">
      <dgm:prSet phldrT="[Text]" phldr="0"/>
      <dgm:spPr/>
      <dgm:t>
        <a:bodyPr/>
        <a:lstStyle/>
        <a:p>
          <a:r>
            <a:rPr lang="en-US" dirty="0"/>
            <a:t>Randomising clinician </a:t>
          </a:r>
        </a:p>
      </dgm:t>
    </dgm:pt>
    <dgm:pt modelId="{2ED50DB7-F278-4DF2-8769-66E59C81C7DA}" type="parTrans" cxnId="{6D180739-4774-4795-B109-E6B33B487787}">
      <dgm:prSet/>
      <dgm:spPr/>
      <dgm:t>
        <a:bodyPr/>
        <a:lstStyle/>
        <a:p>
          <a:endParaRPr lang="en-US"/>
        </a:p>
      </dgm:t>
    </dgm:pt>
    <dgm:pt modelId="{BFDB961E-CF2E-4F71-AB30-863C4984586A}" type="sibTrans" cxnId="{6D180739-4774-4795-B109-E6B33B487787}">
      <dgm:prSet/>
      <dgm:spPr/>
      <dgm:t>
        <a:bodyPr/>
        <a:lstStyle/>
        <a:p>
          <a:endParaRPr lang="en-US"/>
        </a:p>
      </dgm:t>
    </dgm:pt>
    <dgm:pt modelId="{1DDBED7B-F5D2-4CD4-9DCD-598E15B3F5F2}">
      <dgm:prSet phldrT="[Text]" phldr="0"/>
      <dgm:spPr/>
      <dgm:t>
        <a:bodyPr/>
        <a:lstStyle/>
        <a:p>
          <a:pPr rtl="0"/>
          <a:r>
            <a:rPr lang="en-US" dirty="0">
              <a:latin typeface="Calibri"/>
            </a:rPr>
            <a:t> This is someone (usually an anaethetist) who attends the arrest, has the PWA downloaded onto their device and will </a:t>
          </a:r>
          <a:r>
            <a:rPr lang="en-US" dirty="0" err="1">
              <a:latin typeface="Calibri"/>
            </a:rPr>
            <a:t>randomise</a:t>
          </a:r>
          <a:endParaRPr lang="en-US" dirty="0"/>
        </a:p>
      </dgm:t>
    </dgm:pt>
    <dgm:pt modelId="{1C6A9CE0-9513-40E8-BEB0-3E414A90BEA3}" type="parTrans" cxnId="{EB334CCC-B01C-424A-BC3F-4B249F00CBD5}">
      <dgm:prSet/>
      <dgm:spPr/>
      <dgm:t>
        <a:bodyPr/>
        <a:lstStyle/>
        <a:p>
          <a:endParaRPr lang="en-US"/>
        </a:p>
      </dgm:t>
    </dgm:pt>
    <dgm:pt modelId="{1197D464-6F19-43EC-AC3A-1237CB5E035F}" type="sibTrans" cxnId="{EB334CCC-B01C-424A-BC3F-4B249F00CBD5}">
      <dgm:prSet/>
      <dgm:spPr/>
      <dgm:t>
        <a:bodyPr/>
        <a:lstStyle/>
        <a:p>
          <a:endParaRPr lang="en-US"/>
        </a:p>
      </dgm:t>
    </dgm:pt>
    <dgm:pt modelId="{B87B4971-0B85-4A92-8DCD-3B4E892C612E}">
      <dgm:prSet phldrT="[Text]" phldr="0"/>
      <dgm:spPr/>
      <dgm:t>
        <a:bodyPr/>
        <a:lstStyle/>
        <a:p>
          <a:pPr rtl="0"/>
          <a:r>
            <a:rPr lang="en-US" dirty="0">
              <a:latin typeface="Calibri"/>
            </a:rPr>
            <a:t> Some trainees may be eligible to take part in the Associate PI Scheme </a:t>
          </a:r>
          <a:endParaRPr lang="en-US" dirty="0"/>
        </a:p>
      </dgm:t>
    </dgm:pt>
    <dgm:pt modelId="{8FE3FBAE-D1CF-4571-B16E-7C820A199518}" type="parTrans" cxnId="{A4BF1C0A-C265-45D4-B52C-64787167F86A}">
      <dgm:prSet/>
      <dgm:spPr/>
      <dgm:t>
        <a:bodyPr/>
        <a:lstStyle/>
        <a:p>
          <a:endParaRPr lang="en-US"/>
        </a:p>
      </dgm:t>
    </dgm:pt>
    <dgm:pt modelId="{0BEB895E-D157-43B6-91D4-45C206EA37EB}" type="sibTrans" cxnId="{A4BF1C0A-C265-45D4-B52C-64787167F86A}">
      <dgm:prSet/>
      <dgm:spPr/>
      <dgm:t>
        <a:bodyPr/>
        <a:lstStyle/>
        <a:p>
          <a:endParaRPr lang="en-US"/>
        </a:p>
      </dgm:t>
    </dgm:pt>
    <dgm:pt modelId="{48C8E4B9-54C8-4CB1-9195-DF21E56C7B8B}">
      <dgm:prSet phldrT="[Text]" phldr="0"/>
      <dgm:spPr/>
      <dgm:t>
        <a:bodyPr/>
        <a:lstStyle/>
        <a:p>
          <a:pPr rtl="0"/>
          <a:r>
            <a:rPr lang="en-US" dirty="0">
              <a:latin typeface="Calibri"/>
            </a:rPr>
            <a:t> Research Team </a:t>
          </a:r>
          <a:endParaRPr lang="en-US" dirty="0"/>
        </a:p>
      </dgm:t>
    </dgm:pt>
    <dgm:pt modelId="{42D4550B-EC90-42A2-A5E3-A05478C9435B}" type="parTrans" cxnId="{D3ACCEB0-42C1-47C7-A43E-2D0F3C56026B}">
      <dgm:prSet/>
      <dgm:spPr/>
      <dgm:t>
        <a:bodyPr/>
        <a:lstStyle/>
        <a:p>
          <a:endParaRPr lang="en-US"/>
        </a:p>
      </dgm:t>
    </dgm:pt>
    <dgm:pt modelId="{71403D5D-57CE-4329-8592-8C18E64C92E9}" type="sibTrans" cxnId="{D3ACCEB0-42C1-47C7-A43E-2D0F3C56026B}">
      <dgm:prSet/>
      <dgm:spPr/>
      <dgm:t>
        <a:bodyPr/>
        <a:lstStyle/>
        <a:p>
          <a:endParaRPr lang="en-US"/>
        </a:p>
      </dgm:t>
    </dgm:pt>
    <dgm:pt modelId="{6C071D85-D676-4FBF-9485-E03DC1DDD7D9}">
      <dgm:prSet phldrT="[Text]" phldr="0"/>
      <dgm:spPr/>
      <dgm:t>
        <a:bodyPr/>
        <a:lstStyle/>
        <a:p>
          <a:pPr rtl="0"/>
          <a:r>
            <a:rPr lang="en-US" dirty="0">
              <a:latin typeface="Calibri"/>
            </a:rPr>
            <a:t> This is the research nurses, trial coordinators, research assistants, data managers and those who manage research at your site </a:t>
          </a:r>
          <a:endParaRPr lang="en-US" dirty="0"/>
        </a:p>
      </dgm:t>
    </dgm:pt>
    <dgm:pt modelId="{9F7968E1-AF8C-482E-9826-849EBF69D41D}" type="parTrans" cxnId="{217AC89F-99E8-4806-A842-30CA4F18DB2C}">
      <dgm:prSet/>
      <dgm:spPr/>
      <dgm:t>
        <a:bodyPr/>
        <a:lstStyle/>
        <a:p>
          <a:endParaRPr lang="en-US"/>
        </a:p>
      </dgm:t>
    </dgm:pt>
    <dgm:pt modelId="{22CCD7C6-47A1-4EA6-AD3A-4B55C53136F1}" type="sibTrans" cxnId="{217AC89F-99E8-4806-A842-30CA4F18DB2C}">
      <dgm:prSet/>
      <dgm:spPr/>
      <dgm:t>
        <a:bodyPr/>
        <a:lstStyle/>
        <a:p>
          <a:endParaRPr lang="en-US"/>
        </a:p>
      </dgm:t>
    </dgm:pt>
    <dgm:pt modelId="{F4D89202-EB56-4AB4-8999-946D39446CFD}">
      <dgm:prSet phldrT="[Text]" phldr="0"/>
      <dgm:spPr/>
      <dgm:t>
        <a:bodyPr/>
        <a:lstStyle/>
        <a:p>
          <a:pPr rtl="0"/>
          <a:r>
            <a:rPr lang="en-US" dirty="0">
              <a:latin typeface="Calibri"/>
            </a:rPr>
            <a:t> They will be consenting patients, collecting small amounts of data and reporting onto the database </a:t>
          </a:r>
          <a:endParaRPr lang="en-US" dirty="0"/>
        </a:p>
      </dgm:t>
    </dgm:pt>
    <dgm:pt modelId="{350FCE20-7BF4-4D3D-AFB7-2C3CB88859EE}" type="parTrans" cxnId="{9DAFBD68-C201-409C-962C-43D81E9DECE1}">
      <dgm:prSet/>
      <dgm:spPr/>
      <dgm:t>
        <a:bodyPr/>
        <a:lstStyle/>
        <a:p>
          <a:endParaRPr lang="en-US"/>
        </a:p>
      </dgm:t>
    </dgm:pt>
    <dgm:pt modelId="{0942B4EE-A9E0-4B69-A41B-9AFAF736E7E6}" type="sibTrans" cxnId="{9DAFBD68-C201-409C-962C-43D81E9DECE1}">
      <dgm:prSet/>
      <dgm:spPr/>
      <dgm:t>
        <a:bodyPr/>
        <a:lstStyle/>
        <a:p>
          <a:endParaRPr lang="en-US"/>
        </a:p>
      </dgm:t>
    </dgm:pt>
    <dgm:pt modelId="{50095FBE-0524-4C88-9D98-D86AD109A776}">
      <dgm:prSet phldr="0"/>
      <dgm:spPr/>
      <dgm:t>
        <a:bodyPr/>
        <a:lstStyle/>
        <a:p>
          <a:pPr rtl="0"/>
          <a:r>
            <a:rPr lang="en-US" dirty="0">
              <a:latin typeface="Calibri"/>
            </a:rPr>
            <a:t> There is also a short form on the PWA to complete regarding the details of the arrest </a:t>
          </a:r>
        </a:p>
      </dgm:t>
    </dgm:pt>
    <dgm:pt modelId="{D9E5BDF1-8E40-4CC9-8419-32D1CDD6FC56}" type="parTrans" cxnId="{55B11D6B-CAAE-412A-8537-64E5EA62A36E}">
      <dgm:prSet/>
      <dgm:spPr/>
    </dgm:pt>
    <dgm:pt modelId="{BC16250A-AA3E-4849-94BA-5EA1D5ADCA66}" type="sibTrans" cxnId="{55B11D6B-CAAE-412A-8537-64E5EA62A36E}">
      <dgm:prSet/>
      <dgm:spPr/>
    </dgm:pt>
    <dgm:pt modelId="{C0A1EE55-8FFB-4DC0-BD7C-B3BDE269F8E9}">
      <dgm:prSet phldr="0"/>
      <dgm:spPr/>
      <dgm:t>
        <a:bodyPr/>
        <a:lstStyle/>
        <a:p>
          <a:pPr rtl="0"/>
          <a:r>
            <a:rPr lang="en-US" dirty="0">
              <a:latin typeface="Calibri"/>
            </a:rPr>
            <a:t> They will be reporting safety and compliance to trial team, and randomising clinicians must report any concerns to them</a:t>
          </a:r>
        </a:p>
      </dgm:t>
    </dgm:pt>
    <dgm:pt modelId="{B95211B2-6CDC-4D3F-973C-96D56D1B27FA}" type="parTrans" cxnId="{DCCFB726-BB1F-4FC7-86DD-A0B6723FD8C2}">
      <dgm:prSet/>
      <dgm:spPr/>
    </dgm:pt>
    <dgm:pt modelId="{E49F1A66-C947-4A93-AC46-C9B15537FBFA}" type="sibTrans" cxnId="{DCCFB726-BB1F-4FC7-86DD-A0B6723FD8C2}">
      <dgm:prSet/>
      <dgm:spPr/>
    </dgm:pt>
    <dgm:pt modelId="{E3A67DC8-64CE-4985-81B0-4DCA118C093A}">
      <dgm:prSet phldr="0"/>
      <dgm:spPr/>
      <dgm:t>
        <a:bodyPr/>
        <a:lstStyle/>
        <a:p>
          <a:pPr rtl="0"/>
          <a:r>
            <a:rPr lang="en-US" dirty="0" err="1">
              <a:solidFill>
                <a:srgbClr val="FF0000"/>
              </a:solidFill>
              <a:latin typeface="Calibri"/>
            </a:rPr>
            <a:t>Randomising</a:t>
          </a:r>
          <a:r>
            <a:rPr lang="en-US" dirty="0">
              <a:solidFill>
                <a:srgbClr val="FF0000"/>
              </a:solidFill>
              <a:latin typeface="Calibri"/>
            </a:rPr>
            <a:t> clinicians will receive a PWA login</a:t>
          </a:r>
        </a:p>
      </dgm:t>
    </dgm:pt>
    <dgm:pt modelId="{77D8D122-5340-4EF1-A6EA-7ABF814895CC}" type="parTrans" cxnId="{782070C2-B331-4270-AD52-7012E8AF82A8}">
      <dgm:prSet/>
      <dgm:spPr/>
    </dgm:pt>
    <dgm:pt modelId="{2C4D074E-7863-4368-BF3A-70E32318232F}" type="sibTrans" cxnId="{782070C2-B331-4270-AD52-7012E8AF82A8}">
      <dgm:prSet/>
      <dgm:spPr/>
    </dgm:pt>
    <dgm:pt modelId="{B651F0AC-BB5A-4D28-A365-71C8BFE7AC1F}">
      <dgm:prSet phldr="0"/>
      <dgm:spPr/>
      <dgm:t>
        <a:bodyPr/>
        <a:lstStyle/>
        <a:p>
          <a:pPr rtl="0"/>
          <a:r>
            <a:rPr lang="en-US" dirty="0">
              <a:solidFill>
                <a:srgbClr val="FF0000"/>
              </a:solidFill>
              <a:latin typeface="Calibri"/>
            </a:rPr>
            <a:t>Relevant members of the research team will receive a database login </a:t>
          </a:r>
        </a:p>
      </dgm:t>
    </dgm:pt>
    <dgm:pt modelId="{E2F8D1D5-65DE-4E9A-8668-5BA691C0119A}" type="parTrans" cxnId="{20A86AAA-BBBF-4920-8434-0861073199C4}">
      <dgm:prSet/>
      <dgm:spPr/>
    </dgm:pt>
    <dgm:pt modelId="{CB30F688-BE87-4E5F-9E2B-0D20F12C91B4}" type="sibTrans" cxnId="{20A86AAA-BBBF-4920-8434-0861073199C4}">
      <dgm:prSet/>
      <dgm:spPr/>
    </dgm:pt>
    <dgm:pt modelId="{7625F0FF-D600-448C-92B1-38E6FEA439ED}" type="pres">
      <dgm:prSet presAssocID="{CEEF0F73-417A-481A-9939-D383F0D18045}" presName="linearFlow" presStyleCnt="0">
        <dgm:presLayoutVars>
          <dgm:dir/>
          <dgm:animLvl val="lvl"/>
          <dgm:resizeHandles val="exact"/>
        </dgm:presLayoutVars>
      </dgm:prSet>
      <dgm:spPr/>
    </dgm:pt>
    <dgm:pt modelId="{A3593081-5460-406B-98A0-E85F701DBC70}" type="pres">
      <dgm:prSet presAssocID="{B1E25954-1692-4227-9A59-5982AA627784}" presName="composite" presStyleCnt="0"/>
      <dgm:spPr/>
    </dgm:pt>
    <dgm:pt modelId="{6BFE5E2A-1F01-479C-9F61-749C1F2C26EF}" type="pres">
      <dgm:prSet presAssocID="{B1E25954-1692-4227-9A59-5982AA627784}" presName="parTx" presStyleLbl="node1" presStyleIdx="0" presStyleCnt="2">
        <dgm:presLayoutVars>
          <dgm:chMax val="0"/>
          <dgm:chPref val="0"/>
          <dgm:bulletEnabled val="1"/>
        </dgm:presLayoutVars>
      </dgm:prSet>
      <dgm:spPr/>
    </dgm:pt>
    <dgm:pt modelId="{BE661BC4-A179-4086-BDFE-24062046EC37}" type="pres">
      <dgm:prSet presAssocID="{B1E25954-1692-4227-9A59-5982AA627784}" presName="parSh" presStyleLbl="node1" presStyleIdx="0" presStyleCnt="2"/>
      <dgm:spPr/>
    </dgm:pt>
    <dgm:pt modelId="{CB244B95-388E-498A-A363-74A611C020C2}" type="pres">
      <dgm:prSet presAssocID="{B1E25954-1692-4227-9A59-5982AA627784}" presName="desTx" presStyleLbl="fgAcc1" presStyleIdx="0" presStyleCnt="2">
        <dgm:presLayoutVars>
          <dgm:bulletEnabled val="1"/>
        </dgm:presLayoutVars>
      </dgm:prSet>
      <dgm:spPr/>
    </dgm:pt>
    <dgm:pt modelId="{200B3C29-4E38-4536-B5B8-8B31797BB61D}" type="pres">
      <dgm:prSet presAssocID="{BFDB961E-CF2E-4F71-AB30-863C4984586A}" presName="sibTrans" presStyleLbl="sibTrans2D1" presStyleIdx="0" presStyleCnt="1"/>
      <dgm:spPr/>
    </dgm:pt>
    <dgm:pt modelId="{BD0C23B3-9D7C-4F15-B76B-867687511B85}" type="pres">
      <dgm:prSet presAssocID="{BFDB961E-CF2E-4F71-AB30-863C4984586A}" presName="connTx" presStyleLbl="sibTrans2D1" presStyleIdx="0" presStyleCnt="1"/>
      <dgm:spPr/>
    </dgm:pt>
    <dgm:pt modelId="{56240E51-8191-495B-ABC3-FC48063FC7DC}" type="pres">
      <dgm:prSet presAssocID="{48C8E4B9-54C8-4CB1-9195-DF21E56C7B8B}" presName="composite" presStyleCnt="0"/>
      <dgm:spPr/>
    </dgm:pt>
    <dgm:pt modelId="{69B8A644-7CBC-4A7C-B101-776767A6C87B}" type="pres">
      <dgm:prSet presAssocID="{48C8E4B9-54C8-4CB1-9195-DF21E56C7B8B}" presName="parTx" presStyleLbl="node1" presStyleIdx="0" presStyleCnt="2">
        <dgm:presLayoutVars>
          <dgm:chMax val="0"/>
          <dgm:chPref val="0"/>
          <dgm:bulletEnabled val="1"/>
        </dgm:presLayoutVars>
      </dgm:prSet>
      <dgm:spPr/>
    </dgm:pt>
    <dgm:pt modelId="{6E3C40F7-BD5D-4937-A708-391D82BC076C}" type="pres">
      <dgm:prSet presAssocID="{48C8E4B9-54C8-4CB1-9195-DF21E56C7B8B}" presName="parSh" presStyleLbl="node1" presStyleIdx="1" presStyleCnt="2"/>
      <dgm:spPr/>
    </dgm:pt>
    <dgm:pt modelId="{DC459803-9B79-4C89-9C49-9CC8AA890A8A}" type="pres">
      <dgm:prSet presAssocID="{48C8E4B9-54C8-4CB1-9195-DF21E56C7B8B}" presName="desTx" presStyleLbl="fgAcc1" presStyleIdx="1" presStyleCnt="2">
        <dgm:presLayoutVars>
          <dgm:bulletEnabled val="1"/>
        </dgm:presLayoutVars>
      </dgm:prSet>
      <dgm:spPr/>
    </dgm:pt>
  </dgm:ptLst>
  <dgm:cxnLst>
    <dgm:cxn modelId="{A4BF1C0A-C265-45D4-B52C-64787167F86A}" srcId="{B1E25954-1692-4227-9A59-5982AA627784}" destId="{B87B4971-0B85-4A92-8DCD-3B4E892C612E}" srcOrd="2" destOrd="0" parTransId="{8FE3FBAE-D1CF-4571-B16E-7C820A199518}" sibTransId="{0BEB895E-D157-43B6-91D4-45C206EA37EB}"/>
    <dgm:cxn modelId="{EB5B9B0B-F7C3-4AAB-90BE-28CB3FDE03EA}" type="presOf" srcId="{E3A67DC8-64CE-4985-81B0-4DCA118C093A}" destId="{CB244B95-388E-498A-A363-74A611C020C2}" srcOrd="0" destOrd="3" presId="urn:microsoft.com/office/officeart/2005/8/layout/process3"/>
    <dgm:cxn modelId="{E32D280D-A632-4519-A5CD-0A41DA650B42}" type="presOf" srcId="{48C8E4B9-54C8-4CB1-9195-DF21E56C7B8B}" destId="{6E3C40F7-BD5D-4937-A708-391D82BC076C}" srcOrd="1" destOrd="0" presId="urn:microsoft.com/office/officeart/2005/8/layout/process3"/>
    <dgm:cxn modelId="{9F366A0E-273B-4C36-9321-124A46F62E1F}" type="presOf" srcId="{B1E25954-1692-4227-9A59-5982AA627784}" destId="{BE661BC4-A179-4086-BDFE-24062046EC37}" srcOrd="1" destOrd="0" presId="urn:microsoft.com/office/officeart/2005/8/layout/process3"/>
    <dgm:cxn modelId="{DCCFB726-BB1F-4FC7-86DD-A0B6723FD8C2}" srcId="{48C8E4B9-54C8-4CB1-9195-DF21E56C7B8B}" destId="{C0A1EE55-8FFB-4DC0-BD7C-B3BDE269F8E9}" srcOrd="2" destOrd="0" parTransId="{B95211B2-6CDC-4D3F-973C-96D56D1B27FA}" sibTransId="{E49F1A66-C947-4A93-AC46-C9B15537FBFA}"/>
    <dgm:cxn modelId="{6D180739-4774-4795-B109-E6B33B487787}" srcId="{CEEF0F73-417A-481A-9939-D383F0D18045}" destId="{B1E25954-1692-4227-9A59-5982AA627784}" srcOrd="0" destOrd="0" parTransId="{2ED50DB7-F278-4DF2-8769-66E59C81C7DA}" sibTransId="{BFDB961E-CF2E-4F71-AB30-863C4984586A}"/>
    <dgm:cxn modelId="{CE43E55C-C00D-4739-B415-7ADB39C4EF0D}" type="presOf" srcId="{1DDBED7B-F5D2-4CD4-9DCD-598E15B3F5F2}" destId="{CB244B95-388E-498A-A363-74A611C020C2}" srcOrd="0" destOrd="0" presId="urn:microsoft.com/office/officeart/2005/8/layout/process3"/>
    <dgm:cxn modelId="{8D840946-A692-411E-B946-9FEDBBBB1E90}" type="presOf" srcId="{B87B4971-0B85-4A92-8DCD-3B4E892C612E}" destId="{CB244B95-388E-498A-A363-74A611C020C2}" srcOrd="0" destOrd="2" presId="urn:microsoft.com/office/officeart/2005/8/layout/process3"/>
    <dgm:cxn modelId="{5CAF6748-053E-4A7D-8A2A-AC747BFAB375}" type="presOf" srcId="{C0A1EE55-8FFB-4DC0-BD7C-B3BDE269F8E9}" destId="{DC459803-9B79-4C89-9C49-9CC8AA890A8A}" srcOrd="0" destOrd="2" presId="urn:microsoft.com/office/officeart/2005/8/layout/process3"/>
    <dgm:cxn modelId="{9DAFBD68-C201-409C-962C-43D81E9DECE1}" srcId="{48C8E4B9-54C8-4CB1-9195-DF21E56C7B8B}" destId="{F4D89202-EB56-4AB4-8999-946D39446CFD}" srcOrd="1" destOrd="0" parTransId="{350FCE20-7BF4-4D3D-AFB7-2C3CB88859EE}" sibTransId="{0942B4EE-A9E0-4B69-A41B-9AFAF736E7E6}"/>
    <dgm:cxn modelId="{C1910669-C78C-4A01-B4D7-8335DC22DE8E}" type="presOf" srcId="{BFDB961E-CF2E-4F71-AB30-863C4984586A}" destId="{200B3C29-4E38-4536-B5B8-8B31797BB61D}" srcOrd="0" destOrd="0" presId="urn:microsoft.com/office/officeart/2005/8/layout/process3"/>
    <dgm:cxn modelId="{55B11D6B-CAAE-412A-8537-64E5EA62A36E}" srcId="{B1E25954-1692-4227-9A59-5982AA627784}" destId="{50095FBE-0524-4C88-9D98-D86AD109A776}" srcOrd="1" destOrd="0" parTransId="{D9E5BDF1-8E40-4CC9-8419-32D1CDD6FC56}" sibTransId="{BC16250A-AA3E-4849-94BA-5EA1D5ADCA66}"/>
    <dgm:cxn modelId="{AAEDC254-43C2-4E24-B6EE-62AA3D67C7D6}" type="presOf" srcId="{B1E25954-1692-4227-9A59-5982AA627784}" destId="{6BFE5E2A-1F01-479C-9F61-749C1F2C26EF}" srcOrd="0" destOrd="0" presId="urn:microsoft.com/office/officeart/2005/8/layout/process3"/>
    <dgm:cxn modelId="{D60BBF83-F869-4CF6-8C51-341CB0493586}" type="presOf" srcId="{B651F0AC-BB5A-4D28-A365-71C8BFE7AC1F}" destId="{DC459803-9B79-4C89-9C49-9CC8AA890A8A}" srcOrd="0" destOrd="3" presId="urn:microsoft.com/office/officeart/2005/8/layout/process3"/>
    <dgm:cxn modelId="{217AC89F-99E8-4806-A842-30CA4F18DB2C}" srcId="{48C8E4B9-54C8-4CB1-9195-DF21E56C7B8B}" destId="{6C071D85-D676-4FBF-9485-E03DC1DDD7D9}" srcOrd="0" destOrd="0" parTransId="{9F7968E1-AF8C-482E-9826-849EBF69D41D}" sibTransId="{22CCD7C6-47A1-4EA6-AD3A-4B55C53136F1}"/>
    <dgm:cxn modelId="{20A86AAA-BBBF-4920-8434-0861073199C4}" srcId="{48C8E4B9-54C8-4CB1-9195-DF21E56C7B8B}" destId="{B651F0AC-BB5A-4D28-A365-71C8BFE7AC1F}" srcOrd="3" destOrd="0" parTransId="{E2F8D1D5-65DE-4E9A-8668-5BA691C0119A}" sibTransId="{CB30F688-BE87-4E5F-9E2B-0D20F12C91B4}"/>
    <dgm:cxn modelId="{D3ACCEB0-42C1-47C7-A43E-2D0F3C56026B}" srcId="{CEEF0F73-417A-481A-9939-D383F0D18045}" destId="{48C8E4B9-54C8-4CB1-9195-DF21E56C7B8B}" srcOrd="1" destOrd="0" parTransId="{42D4550B-EC90-42A2-A5E3-A05478C9435B}" sibTransId="{71403D5D-57CE-4329-8592-8C18E64C92E9}"/>
    <dgm:cxn modelId="{42A902B9-2BC4-44A2-9D0B-E878C414ACB3}" type="presOf" srcId="{48C8E4B9-54C8-4CB1-9195-DF21E56C7B8B}" destId="{69B8A644-7CBC-4A7C-B101-776767A6C87B}" srcOrd="0" destOrd="0" presId="urn:microsoft.com/office/officeart/2005/8/layout/process3"/>
    <dgm:cxn modelId="{7B76D4BC-8C8E-425F-B366-B3689E1C2790}" type="presOf" srcId="{50095FBE-0524-4C88-9D98-D86AD109A776}" destId="{CB244B95-388E-498A-A363-74A611C020C2}" srcOrd="0" destOrd="1" presId="urn:microsoft.com/office/officeart/2005/8/layout/process3"/>
    <dgm:cxn modelId="{79BE51BE-D646-4BC2-A37A-9BB78738B34A}" type="presOf" srcId="{F4D89202-EB56-4AB4-8999-946D39446CFD}" destId="{DC459803-9B79-4C89-9C49-9CC8AA890A8A}" srcOrd="0" destOrd="1" presId="urn:microsoft.com/office/officeart/2005/8/layout/process3"/>
    <dgm:cxn modelId="{782070C2-B331-4270-AD52-7012E8AF82A8}" srcId="{B1E25954-1692-4227-9A59-5982AA627784}" destId="{E3A67DC8-64CE-4985-81B0-4DCA118C093A}" srcOrd="3" destOrd="0" parTransId="{77D8D122-5340-4EF1-A6EA-7ABF814895CC}" sibTransId="{2C4D074E-7863-4368-BF3A-70E32318232F}"/>
    <dgm:cxn modelId="{FAD219CC-E0ED-464F-A5D4-91B28484F13E}" type="presOf" srcId="{BFDB961E-CF2E-4F71-AB30-863C4984586A}" destId="{BD0C23B3-9D7C-4F15-B76B-867687511B85}" srcOrd="1" destOrd="0" presId="urn:microsoft.com/office/officeart/2005/8/layout/process3"/>
    <dgm:cxn modelId="{EB334CCC-B01C-424A-BC3F-4B249F00CBD5}" srcId="{B1E25954-1692-4227-9A59-5982AA627784}" destId="{1DDBED7B-F5D2-4CD4-9DCD-598E15B3F5F2}" srcOrd="0" destOrd="0" parTransId="{1C6A9CE0-9513-40E8-BEB0-3E414A90BEA3}" sibTransId="{1197D464-6F19-43EC-AC3A-1237CB5E035F}"/>
    <dgm:cxn modelId="{DCBCE6F0-1737-4B68-BEA8-C33CEA1DE335}" type="presOf" srcId="{6C071D85-D676-4FBF-9485-E03DC1DDD7D9}" destId="{DC459803-9B79-4C89-9C49-9CC8AA890A8A}" srcOrd="0" destOrd="0" presId="urn:microsoft.com/office/officeart/2005/8/layout/process3"/>
    <dgm:cxn modelId="{9B2050FF-4D14-4D58-8DAF-2422C6806CFC}" type="presOf" srcId="{CEEF0F73-417A-481A-9939-D383F0D18045}" destId="{7625F0FF-D600-448C-92B1-38E6FEA439ED}" srcOrd="0" destOrd="0" presId="urn:microsoft.com/office/officeart/2005/8/layout/process3"/>
    <dgm:cxn modelId="{BC19FD9C-651B-49AB-9F21-A174037109FF}" type="presParOf" srcId="{7625F0FF-D600-448C-92B1-38E6FEA439ED}" destId="{A3593081-5460-406B-98A0-E85F701DBC70}" srcOrd="0" destOrd="0" presId="urn:microsoft.com/office/officeart/2005/8/layout/process3"/>
    <dgm:cxn modelId="{4E10EAB8-6D0F-4574-8D85-D0AF1C47E26B}" type="presParOf" srcId="{A3593081-5460-406B-98A0-E85F701DBC70}" destId="{6BFE5E2A-1F01-479C-9F61-749C1F2C26EF}" srcOrd="0" destOrd="0" presId="urn:microsoft.com/office/officeart/2005/8/layout/process3"/>
    <dgm:cxn modelId="{23873655-8D59-4067-B183-86B3B06483E1}" type="presParOf" srcId="{A3593081-5460-406B-98A0-E85F701DBC70}" destId="{BE661BC4-A179-4086-BDFE-24062046EC37}" srcOrd="1" destOrd="0" presId="urn:microsoft.com/office/officeart/2005/8/layout/process3"/>
    <dgm:cxn modelId="{212109CF-5B4C-4DD7-819F-9CBE95675BD1}" type="presParOf" srcId="{A3593081-5460-406B-98A0-E85F701DBC70}" destId="{CB244B95-388E-498A-A363-74A611C020C2}" srcOrd="2" destOrd="0" presId="urn:microsoft.com/office/officeart/2005/8/layout/process3"/>
    <dgm:cxn modelId="{CECE9990-B434-46E8-B66A-0A0FB7A85402}" type="presParOf" srcId="{7625F0FF-D600-448C-92B1-38E6FEA439ED}" destId="{200B3C29-4E38-4536-B5B8-8B31797BB61D}" srcOrd="1" destOrd="0" presId="urn:microsoft.com/office/officeart/2005/8/layout/process3"/>
    <dgm:cxn modelId="{A6924161-1375-43D2-9814-B8ED0F8E8307}" type="presParOf" srcId="{200B3C29-4E38-4536-B5B8-8B31797BB61D}" destId="{BD0C23B3-9D7C-4F15-B76B-867687511B85}" srcOrd="0" destOrd="0" presId="urn:microsoft.com/office/officeart/2005/8/layout/process3"/>
    <dgm:cxn modelId="{B17E2429-8037-49EB-A33D-ACFB6456C6C1}" type="presParOf" srcId="{7625F0FF-D600-448C-92B1-38E6FEA439ED}" destId="{56240E51-8191-495B-ABC3-FC48063FC7DC}" srcOrd="2" destOrd="0" presId="urn:microsoft.com/office/officeart/2005/8/layout/process3"/>
    <dgm:cxn modelId="{E5AE7F1E-8AD0-484B-A936-E80EB37DCA4C}" type="presParOf" srcId="{56240E51-8191-495B-ABC3-FC48063FC7DC}" destId="{69B8A644-7CBC-4A7C-B101-776767A6C87B}" srcOrd="0" destOrd="0" presId="urn:microsoft.com/office/officeart/2005/8/layout/process3"/>
    <dgm:cxn modelId="{3A826C3E-9EAA-48E8-B7C9-B46CBC471BF2}" type="presParOf" srcId="{56240E51-8191-495B-ABC3-FC48063FC7DC}" destId="{6E3C40F7-BD5D-4937-A708-391D82BC076C}" srcOrd="1" destOrd="0" presId="urn:microsoft.com/office/officeart/2005/8/layout/process3"/>
    <dgm:cxn modelId="{C5DAADAD-A046-447A-B487-E71A96D6351F}" type="presParOf" srcId="{56240E51-8191-495B-ABC3-FC48063FC7DC}" destId="{DC459803-9B79-4C89-9C49-9CC8AA890A8A}"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6691A8E-14F7-4901-B991-66408D6029F3}" type="doc">
      <dgm:prSet loTypeId="urn:microsoft.com/office/officeart/2005/8/layout/chevron1" loCatId="process" qsTypeId="urn:microsoft.com/office/officeart/2005/8/quickstyle/simple1" qsCatId="simple" csTypeId="urn:microsoft.com/office/officeart/2005/8/colors/accent1_2" csCatId="accent1" phldr="1"/>
      <dgm:spPr/>
    </dgm:pt>
    <dgm:pt modelId="{4BC48CD1-EF2D-44CB-BE60-952733065E33}">
      <dgm:prSet phldrT="[Text]" custT="1"/>
      <dgm:spPr>
        <a:solidFill>
          <a:schemeClr val="accent5"/>
        </a:solidFill>
      </dgm:spPr>
      <dgm:t>
        <a:bodyPr/>
        <a:lstStyle/>
        <a:p>
          <a:endParaRPr lang="en-US" sz="1600" dirty="0"/>
        </a:p>
      </dgm:t>
    </dgm:pt>
    <dgm:pt modelId="{46AF3439-20B2-4A76-9B7E-D4454A2A7E38}" type="parTrans" cxnId="{A51734DC-8DC5-4CBB-BE23-1522ADAD2149}">
      <dgm:prSet/>
      <dgm:spPr/>
      <dgm:t>
        <a:bodyPr/>
        <a:lstStyle/>
        <a:p>
          <a:endParaRPr lang="en-US"/>
        </a:p>
      </dgm:t>
    </dgm:pt>
    <dgm:pt modelId="{7B85DCD6-A947-4797-9812-4B8A5E21F987}" type="sibTrans" cxnId="{A51734DC-8DC5-4CBB-BE23-1522ADAD2149}">
      <dgm:prSet/>
      <dgm:spPr/>
      <dgm:t>
        <a:bodyPr/>
        <a:lstStyle/>
        <a:p>
          <a:endParaRPr lang="en-US"/>
        </a:p>
      </dgm:t>
    </dgm:pt>
    <dgm:pt modelId="{DB36563C-B668-4CC0-BFB9-58EC872536ED}">
      <dgm:prSet phldrT="[Text]" custT="1"/>
      <dgm:spPr>
        <a:solidFill>
          <a:srgbClr val="60E146"/>
        </a:solidFill>
      </dgm:spPr>
      <dgm:t>
        <a:bodyPr/>
        <a:lstStyle/>
        <a:p>
          <a:endParaRPr lang="en-US" sz="1600" dirty="0"/>
        </a:p>
      </dgm:t>
    </dgm:pt>
    <dgm:pt modelId="{C690CDC3-36AF-4BA4-9A0B-EB5E5FF0A775}" type="parTrans" cxnId="{731D4E0B-80BE-48E1-A683-760320510AFF}">
      <dgm:prSet/>
      <dgm:spPr/>
      <dgm:t>
        <a:bodyPr/>
        <a:lstStyle/>
        <a:p>
          <a:endParaRPr lang="en-US"/>
        </a:p>
      </dgm:t>
    </dgm:pt>
    <dgm:pt modelId="{D55166D9-3C13-4BC7-8CB2-7E6A21E79AB2}" type="sibTrans" cxnId="{731D4E0B-80BE-48E1-A683-760320510AFF}">
      <dgm:prSet/>
      <dgm:spPr/>
      <dgm:t>
        <a:bodyPr/>
        <a:lstStyle/>
        <a:p>
          <a:endParaRPr lang="en-US"/>
        </a:p>
      </dgm:t>
    </dgm:pt>
    <dgm:pt modelId="{0A0A81A5-CB54-4A60-B25D-F488FE1DE4C2}">
      <dgm:prSet phldrT="[Text]" custT="1"/>
      <dgm:spPr>
        <a:solidFill>
          <a:schemeClr val="accent6"/>
        </a:solidFill>
      </dgm:spPr>
      <dgm:t>
        <a:bodyPr/>
        <a:lstStyle/>
        <a:p>
          <a:endParaRPr lang="en-US" sz="1800" dirty="0"/>
        </a:p>
      </dgm:t>
    </dgm:pt>
    <dgm:pt modelId="{4A31CB36-5B85-4A0F-8FDB-EC272124CBCA}" type="parTrans" cxnId="{E486B6F1-D742-4DFF-A46F-C6039CA03336}">
      <dgm:prSet/>
      <dgm:spPr/>
      <dgm:t>
        <a:bodyPr/>
        <a:lstStyle/>
        <a:p>
          <a:endParaRPr lang="en-US"/>
        </a:p>
      </dgm:t>
    </dgm:pt>
    <dgm:pt modelId="{B4BBD51F-5803-41FC-B694-43996DAC0459}" type="sibTrans" cxnId="{E486B6F1-D742-4DFF-A46F-C6039CA03336}">
      <dgm:prSet/>
      <dgm:spPr/>
      <dgm:t>
        <a:bodyPr/>
        <a:lstStyle/>
        <a:p>
          <a:endParaRPr lang="en-US"/>
        </a:p>
      </dgm:t>
    </dgm:pt>
    <dgm:pt modelId="{B1476425-9D24-454A-8B4E-C6D4E40B4E3B}" type="pres">
      <dgm:prSet presAssocID="{96691A8E-14F7-4901-B991-66408D6029F3}" presName="Name0" presStyleCnt="0">
        <dgm:presLayoutVars>
          <dgm:dir/>
          <dgm:animLvl val="lvl"/>
          <dgm:resizeHandles val="exact"/>
        </dgm:presLayoutVars>
      </dgm:prSet>
      <dgm:spPr/>
    </dgm:pt>
    <dgm:pt modelId="{DCC179E8-3657-4B9E-BE82-690707B70699}" type="pres">
      <dgm:prSet presAssocID="{4BC48CD1-EF2D-44CB-BE60-952733065E33}" presName="parTxOnly" presStyleLbl="node1" presStyleIdx="0" presStyleCnt="3" custScaleX="86227">
        <dgm:presLayoutVars>
          <dgm:chMax val="0"/>
          <dgm:chPref val="0"/>
          <dgm:bulletEnabled val="1"/>
        </dgm:presLayoutVars>
      </dgm:prSet>
      <dgm:spPr/>
    </dgm:pt>
    <dgm:pt modelId="{40CB5612-6C8B-4028-A7B5-544A30512D76}" type="pres">
      <dgm:prSet presAssocID="{7B85DCD6-A947-4797-9812-4B8A5E21F987}" presName="parTxOnlySpace" presStyleCnt="0"/>
      <dgm:spPr/>
    </dgm:pt>
    <dgm:pt modelId="{9E44869A-3B25-4B00-8F9B-866033484FB4}" type="pres">
      <dgm:prSet presAssocID="{DB36563C-B668-4CC0-BFB9-58EC872536ED}" presName="parTxOnly" presStyleLbl="node1" presStyleIdx="1" presStyleCnt="3" custScaleX="77258" custLinFactNeighborX="-29271">
        <dgm:presLayoutVars>
          <dgm:chMax val="0"/>
          <dgm:chPref val="0"/>
          <dgm:bulletEnabled val="1"/>
        </dgm:presLayoutVars>
      </dgm:prSet>
      <dgm:spPr/>
    </dgm:pt>
    <dgm:pt modelId="{C578F3F8-611A-4283-94A6-2731327A31DD}" type="pres">
      <dgm:prSet presAssocID="{D55166D9-3C13-4BC7-8CB2-7E6A21E79AB2}" presName="parTxOnlySpace" presStyleCnt="0"/>
      <dgm:spPr/>
    </dgm:pt>
    <dgm:pt modelId="{69C2899E-99DD-455E-A78E-B64C2EBC55AD}" type="pres">
      <dgm:prSet presAssocID="{0A0A81A5-CB54-4A60-B25D-F488FE1DE4C2}" presName="parTxOnly" presStyleLbl="node1" presStyleIdx="2" presStyleCnt="3" custLinFactNeighborX="-57607" custLinFactNeighborY="741">
        <dgm:presLayoutVars>
          <dgm:chMax val="0"/>
          <dgm:chPref val="0"/>
          <dgm:bulletEnabled val="1"/>
        </dgm:presLayoutVars>
      </dgm:prSet>
      <dgm:spPr/>
    </dgm:pt>
  </dgm:ptLst>
  <dgm:cxnLst>
    <dgm:cxn modelId="{106E5103-9D66-4B6D-81D9-2F9EB84B6847}" type="presOf" srcId="{0A0A81A5-CB54-4A60-B25D-F488FE1DE4C2}" destId="{69C2899E-99DD-455E-A78E-B64C2EBC55AD}" srcOrd="0" destOrd="0" presId="urn:microsoft.com/office/officeart/2005/8/layout/chevron1"/>
    <dgm:cxn modelId="{731D4E0B-80BE-48E1-A683-760320510AFF}" srcId="{96691A8E-14F7-4901-B991-66408D6029F3}" destId="{DB36563C-B668-4CC0-BFB9-58EC872536ED}" srcOrd="1" destOrd="0" parTransId="{C690CDC3-36AF-4BA4-9A0B-EB5E5FF0A775}" sibTransId="{D55166D9-3C13-4BC7-8CB2-7E6A21E79AB2}"/>
    <dgm:cxn modelId="{8AE79C2A-2DA7-4F86-B337-1BB87C5051D8}" type="presOf" srcId="{4BC48CD1-EF2D-44CB-BE60-952733065E33}" destId="{DCC179E8-3657-4B9E-BE82-690707B70699}" srcOrd="0" destOrd="0" presId="urn:microsoft.com/office/officeart/2005/8/layout/chevron1"/>
    <dgm:cxn modelId="{18314D7A-8D48-44E3-A967-C811F7F98C3E}" type="presOf" srcId="{96691A8E-14F7-4901-B991-66408D6029F3}" destId="{B1476425-9D24-454A-8B4E-C6D4E40B4E3B}" srcOrd="0" destOrd="0" presId="urn:microsoft.com/office/officeart/2005/8/layout/chevron1"/>
    <dgm:cxn modelId="{CC38C37C-7DA0-4681-8775-0113CD347027}" type="presOf" srcId="{DB36563C-B668-4CC0-BFB9-58EC872536ED}" destId="{9E44869A-3B25-4B00-8F9B-866033484FB4}" srcOrd="0" destOrd="0" presId="urn:microsoft.com/office/officeart/2005/8/layout/chevron1"/>
    <dgm:cxn modelId="{A51734DC-8DC5-4CBB-BE23-1522ADAD2149}" srcId="{96691A8E-14F7-4901-B991-66408D6029F3}" destId="{4BC48CD1-EF2D-44CB-BE60-952733065E33}" srcOrd="0" destOrd="0" parTransId="{46AF3439-20B2-4A76-9B7E-D4454A2A7E38}" sibTransId="{7B85DCD6-A947-4797-9812-4B8A5E21F987}"/>
    <dgm:cxn modelId="{E486B6F1-D742-4DFF-A46F-C6039CA03336}" srcId="{96691A8E-14F7-4901-B991-66408D6029F3}" destId="{0A0A81A5-CB54-4A60-B25D-F488FE1DE4C2}" srcOrd="2" destOrd="0" parTransId="{4A31CB36-5B85-4A0F-8FDB-EC272124CBCA}" sibTransId="{B4BBD51F-5803-41FC-B694-43996DAC0459}"/>
    <dgm:cxn modelId="{6A041E1C-0986-4869-85AE-C7F5F44DF744}" type="presParOf" srcId="{B1476425-9D24-454A-8B4E-C6D4E40B4E3B}" destId="{DCC179E8-3657-4B9E-BE82-690707B70699}" srcOrd="0" destOrd="0" presId="urn:microsoft.com/office/officeart/2005/8/layout/chevron1"/>
    <dgm:cxn modelId="{4ECC7438-BC24-4ED0-AF18-DC8E3F3ACB8A}" type="presParOf" srcId="{B1476425-9D24-454A-8B4E-C6D4E40B4E3B}" destId="{40CB5612-6C8B-4028-A7B5-544A30512D76}" srcOrd="1" destOrd="0" presId="urn:microsoft.com/office/officeart/2005/8/layout/chevron1"/>
    <dgm:cxn modelId="{6DEAE69E-B7BF-49F7-8534-CC4194DB1CEC}" type="presParOf" srcId="{B1476425-9D24-454A-8B4E-C6D4E40B4E3B}" destId="{9E44869A-3B25-4B00-8F9B-866033484FB4}" srcOrd="2" destOrd="0" presId="urn:microsoft.com/office/officeart/2005/8/layout/chevron1"/>
    <dgm:cxn modelId="{D7096E19-C026-490D-999C-193038D7716E}" type="presParOf" srcId="{B1476425-9D24-454A-8B4E-C6D4E40B4E3B}" destId="{C578F3F8-611A-4283-94A6-2731327A31DD}" srcOrd="3" destOrd="0" presId="urn:microsoft.com/office/officeart/2005/8/layout/chevron1"/>
    <dgm:cxn modelId="{300BCF01-39C8-46D2-8A81-73A68A3F5AE1}" type="presParOf" srcId="{B1476425-9D24-454A-8B4E-C6D4E40B4E3B}" destId="{69C2899E-99DD-455E-A78E-B64C2EBC55AD}"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6691A8E-14F7-4901-B991-66408D6029F3}" type="doc">
      <dgm:prSet loTypeId="urn:microsoft.com/office/officeart/2005/8/layout/chevron1" loCatId="process" qsTypeId="urn:microsoft.com/office/officeart/2005/8/quickstyle/simple1" qsCatId="simple" csTypeId="urn:microsoft.com/office/officeart/2005/8/colors/accent1_2" csCatId="accent1" phldr="1"/>
      <dgm:spPr/>
    </dgm:pt>
    <dgm:pt modelId="{4BC48CD1-EF2D-44CB-BE60-952733065E33}">
      <dgm:prSet phldrT="[Text]" custT="1"/>
      <dgm:spPr>
        <a:solidFill>
          <a:schemeClr val="accent5"/>
        </a:solidFill>
      </dgm:spPr>
      <dgm:t>
        <a:bodyPr/>
        <a:lstStyle/>
        <a:p>
          <a:endParaRPr lang="en-US" sz="1600" dirty="0"/>
        </a:p>
      </dgm:t>
    </dgm:pt>
    <dgm:pt modelId="{46AF3439-20B2-4A76-9B7E-D4454A2A7E38}" type="parTrans" cxnId="{A51734DC-8DC5-4CBB-BE23-1522ADAD2149}">
      <dgm:prSet/>
      <dgm:spPr/>
      <dgm:t>
        <a:bodyPr/>
        <a:lstStyle/>
        <a:p>
          <a:endParaRPr lang="en-US"/>
        </a:p>
      </dgm:t>
    </dgm:pt>
    <dgm:pt modelId="{7B85DCD6-A947-4797-9812-4B8A5E21F987}" type="sibTrans" cxnId="{A51734DC-8DC5-4CBB-BE23-1522ADAD2149}">
      <dgm:prSet/>
      <dgm:spPr/>
      <dgm:t>
        <a:bodyPr/>
        <a:lstStyle/>
        <a:p>
          <a:endParaRPr lang="en-US"/>
        </a:p>
      </dgm:t>
    </dgm:pt>
    <dgm:pt modelId="{DB36563C-B668-4CC0-BFB9-58EC872536ED}">
      <dgm:prSet phldrT="[Text]" custT="1"/>
      <dgm:spPr>
        <a:solidFill>
          <a:srgbClr val="60E146"/>
        </a:solidFill>
      </dgm:spPr>
      <dgm:t>
        <a:bodyPr/>
        <a:lstStyle/>
        <a:p>
          <a:endParaRPr lang="en-US" sz="1600" dirty="0"/>
        </a:p>
      </dgm:t>
    </dgm:pt>
    <dgm:pt modelId="{C690CDC3-36AF-4BA4-9A0B-EB5E5FF0A775}" type="parTrans" cxnId="{731D4E0B-80BE-48E1-A683-760320510AFF}">
      <dgm:prSet/>
      <dgm:spPr/>
      <dgm:t>
        <a:bodyPr/>
        <a:lstStyle/>
        <a:p>
          <a:endParaRPr lang="en-US"/>
        </a:p>
      </dgm:t>
    </dgm:pt>
    <dgm:pt modelId="{D55166D9-3C13-4BC7-8CB2-7E6A21E79AB2}" type="sibTrans" cxnId="{731D4E0B-80BE-48E1-A683-760320510AFF}">
      <dgm:prSet/>
      <dgm:spPr/>
      <dgm:t>
        <a:bodyPr/>
        <a:lstStyle/>
        <a:p>
          <a:endParaRPr lang="en-US"/>
        </a:p>
      </dgm:t>
    </dgm:pt>
    <dgm:pt modelId="{0A0A81A5-CB54-4A60-B25D-F488FE1DE4C2}">
      <dgm:prSet phldrT="[Text]" custT="1"/>
      <dgm:spPr>
        <a:solidFill>
          <a:schemeClr val="accent6"/>
        </a:solidFill>
      </dgm:spPr>
      <dgm:t>
        <a:bodyPr/>
        <a:lstStyle/>
        <a:p>
          <a:endParaRPr lang="en-US" sz="1800" dirty="0"/>
        </a:p>
      </dgm:t>
    </dgm:pt>
    <dgm:pt modelId="{4A31CB36-5B85-4A0F-8FDB-EC272124CBCA}" type="parTrans" cxnId="{E486B6F1-D742-4DFF-A46F-C6039CA03336}">
      <dgm:prSet/>
      <dgm:spPr/>
      <dgm:t>
        <a:bodyPr/>
        <a:lstStyle/>
        <a:p>
          <a:endParaRPr lang="en-US"/>
        </a:p>
      </dgm:t>
    </dgm:pt>
    <dgm:pt modelId="{B4BBD51F-5803-41FC-B694-43996DAC0459}" type="sibTrans" cxnId="{E486B6F1-D742-4DFF-A46F-C6039CA03336}">
      <dgm:prSet/>
      <dgm:spPr/>
      <dgm:t>
        <a:bodyPr/>
        <a:lstStyle/>
        <a:p>
          <a:endParaRPr lang="en-US"/>
        </a:p>
      </dgm:t>
    </dgm:pt>
    <dgm:pt modelId="{B1476425-9D24-454A-8B4E-C6D4E40B4E3B}" type="pres">
      <dgm:prSet presAssocID="{96691A8E-14F7-4901-B991-66408D6029F3}" presName="Name0" presStyleCnt="0">
        <dgm:presLayoutVars>
          <dgm:dir/>
          <dgm:animLvl val="lvl"/>
          <dgm:resizeHandles val="exact"/>
        </dgm:presLayoutVars>
      </dgm:prSet>
      <dgm:spPr/>
    </dgm:pt>
    <dgm:pt modelId="{DCC179E8-3657-4B9E-BE82-690707B70699}" type="pres">
      <dgm:prSet presAssocID="{4BC48CD1-EF2D-44CB-BE60-952733065E33}" presName="parTxOnly" presStyleLbl="node1" presStyleIdx="0" presStyleCnt="3" custScaleX="86227">
        <dgm:presLayoutVars>
          <dgm:chMax val="0"/>
          <dgm:chPref val="0"/>
          <dgm:bulletEnabled val="1"/>
        </dgm:presLayoutVars>
      </dgm:prSet>
      <dgm:spPr/>
    </dgm:pt>
    <dgm:pt modelId="{40CB5612-6C8B-4028-A7B5-544A30512D76}" type="pres">
      <dgm:prSet presAssocID="{7B85DCD6-A947-4797-9812-4B8A5E21F987}" presName="parTxOnlySpace" presStyleCnt="0"/>
      <dgm:spPr/>
    </dgm:pt>
    <dgm:pt modelId="{9E44869A-3B25-4B00-8F9B-866033484FB4}" type="pres">
      <dgm:prSet presAssocID="{DB36563C-B668-4CC0-BFB9-58EC872536ED}" presName="parTxOnly" presStyleLbl="node1" presStyleIdx="1" presStyleCnt="3" custScaleX="77258" custLinFactNeighborX="-29271">
        <dgm:presLayoutVars>
          <dgm:chMax val="0"/>
          <dgm:chPref val="0"/>
          <dgm:bulletEnabled val="1"/>
        </dgm:presLayoutVars>
      </dgm:prSet>
      <dgm:spPr/>
    </dgm:pt>
    <dgm:pt modelId="{C578F3F8-611A-4283-94A6-2731327A31DD}" type="pres">
      <dgm:prSet presAssocID="{D55166D9-3C13-4BC7-8CB2-7E6A21E79AB2}" presName="parTxOnlySpace" presStyleCnt="0"/>
      <dgm:spPr/>
    </dgm:pt>
    <dgm:pt modelId="{69C2899E-99DD-455E-A78E-B64C2EBC55AD}" type="pres">
      <dgm:prSet presAssocID="{0A0A81A5-CB54-4A60-B25D-F488FE1DE4C2}" presName="parTxOnly" presStyleLbl="node1" presStyleIdx="2" presStyleCnt="3" custScaleX="74844" custLinFactNeighborX="-57607" custLinFactNeighborY="741">
        <dgm:presLayoutVars>
          <dgm:chMax val="0"/>
          <dgm:chPref val="0"/>
          <dgm:bulletEnabled val="1"/>
        </dgm:presLayoutVars>
      </dgm:prSet>
      <dgm:spPr/>
    </dgm:pt>
  </dgm:ptLst>
  <dgm:cxnLst>
    <dgm:cxn modelId="{106E5103-9D66-4B6D-81D9-2F9EB84B6847}" type="presOf" srcId="{0A0A81A5-CB54-4A60-B25D-F488FE1DE4C2}" destId="{69C2899E-99DD-455E-A78E-B64C2EBC55AD}" srcOrd="0" destOrd="0" presId="urn:microsoft.com/office/officeart/2005/8/layout/chevron1"/>
    <dgm:cxn modelId="{731D4E0B-80BE-48E1-A683-760320510AFF}" srcId="{96691A8E-14F7-4901-B991-66408D6029F3}" destId="{DB36563C-B668-4CC0-BFB9-58EC872536ED}" srcOrd="1" destOrd="0" parTransId="{C690CDC3-36AF-4BA4-9A0B-EB5E5FF0A775}" sibTransId="{D55166D9-3C13-4BC7-8CB2-7E6A21E79AB2}"/>
    <dgm:cxn modelId="{8AE79C2A-2DA7-4F86-B337-1BB87C5051D8}" type="presOf" srcId="{4BC48CD1-EF2D-44CB-BE60-952733065E33}" destId="{DCC179E8-3657-4B9E-BE82-690707B70699}" srcOrd="0" destOrd="0" presId="urn:microsoft.com/office/officeart/2005/8/layout/chevron1"/>
    <dgm:cxn modelId="{18314D7A-8D48-44E3-A967-C811F7F98C3E}" type="presOf" srcId="{96691A8E-14F7-4901-B991-66408D6029F3}" destId="{B1476425-9D24-454A-8B4E-C6D4E40B4E3B}" srcOrd="0" destOrd="0" presId="urn:microsoft.com/office/officeart/2005/8/layout/chevron1"/>
    <dgm:cxn modelId="{CC38C37C-7DA0-4681-8775-0113CD347027}" type="presOf" srcId="{DB36563C-B668-4CC0-BFB9-58EC872536ED}" destId="{9E44869A-3B25-4B00-8F9B-866033484FB4}" srcOrd="0" destOrd="0" presId="urn:microsoft.com/office/officeart/2005/8/layout/chevron1"/>
    <dgm:cxn modelId="{A51734DC-8DC5-4CBB-BE23-1522ADAD2149}" srcId="{96691A8E-14F7-4901-B991-66408D6029F3}" destId="{4BC48CD1-EF2D-44CB-BE60-952733065E33}" srcOrd="0" destOrd="0" parTransId="{46AF3439-20B2-4A76-9B7E-D4454A2A7E38}" sibTransId="{7B85DCD6-A947-4797-9812-4B8A5E21F987}"/>
    <dgm:cxn modelId="{E486B6F1-D742-4DFF-A46F-C6039CA03336}" srcId="{96691A8E-14F7-4901-B991-66408D6029F3}" destId="{0A0A81A5-CB54-4A60-B25D-F488FE1DE4C2}" srcOrd="2" destOrd="0" parTransId="{4A31CB36-5B85-4A0F-8FDB-EC272124CBCA}" sibTransId="{B4BBD51F-5803-41FC-B694-43996DAC0459}"/>
    <dgm:cxn modelId="{6A041E1C-0986-4869-85AE-C7F5F44DF744}" type="presParOf" srcId="{B1476425-9D24-454A-8B4E-C6D4E40B4E3B}" destId="{DCC179E8-3657-4B9E-BE82-690707B70699}" srcOrd="0" destOrd="0" presId="urn:microsoft.com/office/officeart/2005/8/layout/chevron1"/>
    <dgm:cxn modelId="{4ECC7438-BC24-4ED0-AF18-DC8E3F3ACB8A}" type="presParOf" srcId="{B1476425-9D24-454A-8B4E-C6D4E40B4E3B}" destId="{40CB5612-6C8B-4028-A7B5-544A30512D76}" srcOrd="1" destOrd="0" presId="urn:microsoft.com/office/officeart/2005/8/layout/chevron1"/>
    <dgm:cxn modelId="{6DEAE69E-B7BF-49F7-8534-CC4194DB1CEC}" type="presParOf" srcId="{B1476425-9D24-454A-8B4E-C6D4E40B4E3B}" destId="{9E44869A-3B25-4B00-8F9B-866033484FB4}" srcOrd="2" destOrd="0" presId="urn:microsoft.com/office/officeart/2005/8/layout/chevron1"/>
    <dgm:cxn modelId="{D7096E19-C026-490D-999C-193038D7716E}" type="presParOf" srcId="{B1476425-9D24-454A-8B4E-C6D4E40B4E3B}" destId="{C578F3F8-611A-4283-94A6-2731327A31DD}" srcOrd="3" destOrd="0" presId="urn:microsoft.com/office/officeart/2005/8/layout/chevron1"/>
    <dgm:cxn modelId="{300BCF01-39C8-46D2-8A81-73A68A3F5AE1}" type="presParOf" srcId="{B1476425-9D24-454A-8B4E-C6D4E40B4E3B}" destId="{69C2899E-99DD-455E-A78E-B64C2EBC55AD}"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6691A8E-14F7-4901-B991-66408D6029F3}" type="doc">
      <dgm:prSet loTypeId="urn:microsoft.com/office/officeart/2005/8/layout/chevron1" loCatId="process" qsTypeId="urn:microsoft.com/office/officeart/2005/8/quickstyle/simple1" qsCatId="simple" csTypeId="urn:microsoft.com/office/officeart/2005/8/colors/accent1_2" csCatId="accent1" phldr="1"/>
      <dgm:spPr/>
    </dgm:pt>
    <dgm:pt modelId="{4BC48CD1-EF2D-44CB-BE60-952733065E33}">
      <dgm:prSet phldrT="[Text]" custT="1"/>
      <dgm:spPr>
        <a:solidFill>
          <a:schemeClr val="accent5"/>
        </a:solidFill>
      </dgm:spPr>
      <dgm:t>
        <a:bodyPr/>
        <a:lstStyle/>
        <a:p>
          <a:endParaRPr lang="en-US" sz="1600" dirty="0"/>
        </a:p>
      </dgm:t>
    </dgm:pt>
    <dgm:pt modelId="{46AF3439-20B2-4A76-9B7E-D4454A2A7E38}" type="parTrans" cxnId="{A51734DC-8DC5-4CBB-BE23-1522ADAD2149}">
      <dgm:prSet/>
      <dgm:spPr/>
      <dgm:t>
        <a:bodyPr/>
        <a:lstStyle/>
        <a:p>
          <a:endParaRPr lang="en-US"/>
        </a:p>
      </dgm:t>
    </dgm:pt>
    <dgm:pt modelId="{7B85DCD6-A947-4797-9812-4B8A5E21F987}" type="sibTrans" cxnId="{A51734DC-8DC5-4CBB-BE23-1522ADAD2149}">
      <dgm:prSet/>
      <dgm:spPr/>
      <dgm:t>
        <a:bodyPr/>
        <a:lstStyle/>
        <a:p>
          <a:endParaRPr lang="en-US"/>
        </a:p>
      </dgm:t>
    </dgm:pt>
    <dgm:pt modelId="{DB36563C-B668-4CC0-BFB9-58EC872536ED}">
      <dgm:prSet phldrT="[Text]" custT="1"/>
      <dgm:spPr>
        <a:solidFill>
          <a:srgbClr val="60E146"/>
        </a:solidFill>
      </dgm:spPr>
      <dgm:t>
        <a:bodyPr/>
        <a:lstStyle/>
        <a:p>
          <a:endParaRPr lang="en-US" sz="1600" dirty="0"/>
        </a:p>
      </dgm:t>
    </dgm:pt>
    <dgm:pt modelId="{C690CDC3-36AF-4BA4-9A0B-EB5E5FF0A775}" type="parTrans" cxnId="{731D4E0B-80BE-48E1-A683-760320510AFF}">
      <dgm:prSet/>
      <dgm:spPr/>
      <dgm:t>
        <a:bodyPr/>
        <a:lstStyle/>
        <a:p>
          <a:endParaRPr lang="en-US"/>
        </a:p>
      </dgm:t>
    </dgm:pt>
    <dgm:pt modelId="{D55166D9-3C13-4BC7-8CB2-7E6A21E79AB2}" type="sibTrans" cxnId="{731D4E0B-80BE-48E1-A683-760320510AFF}">
      <dgm:prSet/>
      <dgm:spPr/>
      <dgm:t>
        <a:bodyPr/>
        <a:lstStyle/>
        <a:p>
          <a:endParaRPr lang="en-US"/>
        </a:p>
      </dgm:t>
    </dgm:pt>
    <dgm:pt modelId="{0A0A81A5-CB54-4A60-B25D-F488FE1DE4C2}">
      <dgm:prSet phldrT="[Text]" custT="1"/>
      <dgm:spPr>
        <a:solidFill>
          <a:schemeClr val="accent6"/>
        </a:solidFill>
      </dgm:spPr>
      <dgm:t>
        <a:bodyPr/>
        <a:lstStyle/>
        <a:p>
          <a:endParaRPr lang="en-US" sz="1800" dirty="0"/>
        </a:p>
      </dgm:t>
    </dgm:pt>
    <dgm:pt modelId="{4A31CB36-5B85-4A0F-8FDB-EC272124CBCA}" type="parTrans" cxnId="{E486B6F1-D742-4DFF-A46F-C6039CA03336}">
      <dgm:prSet/>
      <dgm:spPr/>
      <dgm:t>
        <a:bodyPr/>
        <a:lstStyle/>
        <a:p>
          <a:endParaRPr lang="en-US"/>
        </a:p>
      </dgm:t>
    </dgm:pt>
    <dgm:pt modelId="{B4BBD51F-5803-41FC-B694-43996DAC0459}" type="sibTrans" cxnId="{E486B6F1-D742-4DFF-A46F-C6039CA03336}">
      <dgm:prSet/>
      <dgm:spPr/>
      <dgm:t>
        <a:bodyPr/>
        <a:lstStyle/>
        <a:p>
          <a:endParaRPr lang="en-US"/>
        </a:p>
      </dgm:t>
    </dgm:pt>
    <dgm:pt modelId="{B1476425-9D24-454A-8B4E-C6D4E40B4E3B}" type="pres">
      <dgm:prSet presAssocID="{96691A8E-14F7-4901-B991-66408D6029F3}" presName="Name0" presStyleCnt="0">
        <dgm:presLayoutVars>
          <dgm:dir/>
          <dgm:animLvl val="lvl"/>
          <dgm:resizeHandles val="exact"/>
        </dgm:presLayoutVars>
      </dgm:prSet>
      <dgm:spPr/>
    </dgm:pt>
    <dgm:pt modelId="{DCC179E8-3657-4B9E-BE82-690707B70699}" type="pres">
      <dgm:prSet presAssocID="{4BC48CD1-EF2D-44CB-BE60-952733065E33}" presName="parTxOnly" presStyleLbl="node1" presStyleIdx="0" presStyleCnt="3" custScaleX="115279">
        <dgm:presLayoutVars>
          <dgm:chMax val="0"/>
          <dgm:chPref val="0"/>
          <dgm:bulletEnabled val="1"/>
        </dgm:presLayoutVars>
      </dgm:prSet>
      <dgm:spPr/>
    </dgm:pt>
    <dgm:pt modelId="{40CB5612-6C8B-4028-A7B5-544A30512D76}" type="pres">
      <dgm:prSet presAssocID="{7B85DCD6-A947-4797-9812-4B8A5E21F987}" presName="parTxOnlySpace" presStyleCnt="0"/>
      <dgm:spPr/>
    </dgm:pt>
    <dgm:pt modelId="{9E44869A-3B25-4B00-8F9B-866033484FB4}" type="pres">
      <dgm:prSet presAssocID="{DB36563C-B668-4CC0-BFB9-58EC872536ED}" presName="parTxOnly" presStyleLbl="node1" presStyleIdx="1" presStyleCnt="3" custScaleX="95997" custLinFactNeighborX="-29271">
        <dgm:presLayoutVars>
          <dgm:chMax val="0"/>
          <dgm:chPref val="0"/>
          <dgm:bulletEnabled val="1"/>
        </dgm:presLayoutVars>
      </dgm:prSet>
      <dgm:spPr/>
    </dgm:pt>
    <dgm:pt modelId="{C578F3F8-611A-4283-94A6-2731327A31DD}" type="pres">
      <dgm:prSet presAssocID="{D55166D9-3C13-4BC7-8CB2-7E6A21E79AB2}" presName="parTxOnlySpace" presStyleCnt="0"/>
      <dgm:spPr/>
    </dgm:pt>
    <dgm:pt modelId="{69C2899E-99DD-455E-A78E-B64C2EBC55AD}" type="pres">
      <dgm:prSet presAssocID="{0A0A81A5-CB54-4A60-B25D-F488FE1DE4C2}" presName="parTxOnly" presStyleLbl="node1" presStyleIdx="2" presStyleCnt="3" custLinFactNeighborX="-57607" custLinFactNeighborY="741">
        <dgm:presLayoutVars>
          <dgm:chMax val="0"/>
          <dgm:chPref val="0"/>
          <dgm:bulletEnabled val="1"/>
        </dgm:presLayoutVars>
      </dgm:prSet>
      <dgm:spPr/>
    </dgm:pt>
  </dgm:ptLst>
  <dgm:cxnLst>
    <dgm:cxn modelId="{106E5103-9D66-4B6D-81D9-2F9EB84B6847}" type="presOf" srcId="{0A0A81A5-CB54-4A60-B25D-F488FE1DE4C2}" destId="{69C2899E-99DD-455E-A78E-B64C2EBC55AD}" srcOrd="0" destOrd="0" presId="urn:microsoft.com/office/officeart/2005/8/layout/chevron1"/>
    <dgm:cxn modelId="{731D4E0B-80BE-48E1-A683-760320510AFF}" srcId="{96691A8E-14F7-4901-B991-66408D6029F3}" destId="{DB36563C-B668-4CC0-BFB9-58EC872536ED}" srcOrd="1" destOrd="0" parTransId="{C690CDC3-36AF-4BA4-9A0B-EB5E5FF0A775}" sibTransId="{D55166D9-3C13-4BC7-8CB2-7E6A21E79AB2}"/>
    <dgm:cxn modelId="{8AE79C2A-2DA7-4F86-B337-1BB87C5051D8}" type="presOf" srcId="{4BC48CD1-EF2D-44CB-BE60-952733065E33}" destId="{DCC179E8-3657-4B9E-BE82-690707B70699}" srcOrd="0" destOrd="0" presId="urn:microsoft.com/office/officeart/2005/8/layout/chevron1"/>
    <dgm:cxn modelId="{18314D7A-8D48-44E3-A967-C811F7F98C3E}" type="presOf" srcId="{96691A8E-14F7-4901-B991-66408D6029F3}" destId="{B1476425-9D24-454A-8B4E-C6D4E40B4E3B}" srcOrd="0" destOrd="0" presId="urn:microsoft.com/office/officeart/2005/8/layout/chevron1"/>
    <dgm:cxn modelId="{CC38C37C-7DA0-4681-8775-0113CD347027}" type="presOf" srcId="{DB36563C-B668-4CC0-BFB9-58EC872536ED}" destId="{9E44869A-3B25-4B00-8F9B-866033484FB4}" srcOrd="0" destOrd="0" presId="urn:microsoft.com/office/officeart/2005/8/layout/chevron1"/>
    <dgm:cxn modelId="{A51734DC-8DC5-4CBB-BE23-1522ADAD2149}" srcId="{96691A8E-14F7-4901-B991-66408D6029F3}" destId="{4BC48CD1-EF2D-44CB-BE60-952733065E33}" srcOrd="0" destOrd="0" parTransId="{46AF3439-20B2-4A76-9B7E-D4454A2A7E38}" sibTransId="{7B85DCD6-A947-4797-9812-4B8A5E21F987}"/>
    <dgm:cxn modelId="{E486B6F1-D742-4DFF-A46F-C6039CA03336}" srcId="{96691A8E-14F7-4901-B991-66408D6029F3}" destId="{0A0A81A5-CB54-4A60-B25D-F488FE1DE4C2}" srcOrd="2" destOrd="0" parTransId="{4A31CB36-5B85-4A0F-8FDB-EC272124CBCA}" sibTransId="{B4BBD51F-5803-41FC-B694-43996DAC0459}"/>
    <dgm:cxn modelId="{6A041E1C-0986-4869-85AE-C7F5F44DF744}" type="presParOf" srcId="{B1476425-9D24-454A-8B4E-C6D4E40B4E3B}" destId="{DCC179E8-3657-4B9E-BE82-690707B70699}" srcOrd="0" destOrd="0" presId="urn:microsoft.com/office/officeart/2005/8/layout/chevron1"/>
    <dgm:cxn modelId="{4ECC7438-BC24-4ED0-AF18-DC8E3F3ACB8A}" type="presParOf" srcId="{B1476425-9D24-454A-8B4E-C6D4E40B4E3B}" destId="{40CB5612-6C8B-4028-A7B5-544A30512D76}" srcOrd="1" destOrd="0" presId="urn:microsoft.com/office/officeart/2005/8/layout/chevron1"/>
    <dgm:cxn modelId="{6DEAE69E-B7BF-49F7-8534-CC4194DB1CEC}" type="presParOf" srcId="{B1476425-9D24-454A-8B4E-C6D4E40B4E3B}" destId="{9E44869A-3B25-4B00-8F9B-866033484FB4}" srcOrd="2" destOrd="0" presId="urn:microsoft.com/office/officeart/2005/8/layout/chevron1"/>
    <dgm:cxn modelId="{D7096E19-C026-490D-999C-193038D7716E}" type="presParOf" srcId="{B1476425-9D24-454A-8B4E-C6D4E40B4E3B}" destId="{C578F3F8-611A-4283-94A6-2731327A31DD}" srcOrd="3" destOrd="0" presId="urn:microsoft.com/office/officeart/2005/8/layout/chevron1"/>
    <dgm:cxn modelId="{300BCF01-39C8-46D2-8A81-73A68A3F5AE1}" type="presParOf" srcId="{B1476425-9D24-454A-8B4E-C6D4E40B4E3B}" destId="{69C2899E-99DD-455E-A78E-B64C2EBC55AD}"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C179E8-3657-4B9E-BE82-690707B70699}">
      <dsp:nvSpPr>
        <dsp:cNvPr id="0" name=""/>
        <dsp:cNvSpPr/>
      </dsp:nvSpPr>
      <dsp:spPr>
        <a:xfrm>
          <a:off x="2339" y="0"/>
          <a:ext cx="3209597" cy="1368126"/>
        </a:xfrm>
        <a:prstGeom prst="chevron">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endParaRPr lang="en-US" sz="1800" b="1" kern="1200"/>
        </a:p>
      </dsp:txBody>
      <dsp:txXfrm>
        <a:off x="686402" y="0"/>
        <a:ext cx="1841471" cy="1368126"/>
      </dsp:txXfrm>
    </dsp:sp>
    <dsp:sp modelId="{9E44869A-3B25-4B00-8F9B-866033484FB4}">
      <dsp:nvSpPr>
        <dsp:cNvPr id="0" name=""/>
        <dsp:cNvSpPr/>
      </dsp:nvSpPr>
      <dsp:spPr>
        <a:xfrm>
          <a:off x="2736854" y="0"/>
          <a:ext cx="3283900" cy="1368126"/>
        </a:xfrm>
        <a:prstGeom prst="chevron">
          <a:avLst/>
        </a:prstGeom>
        <a:solidFill>
          <a:srgbClr val="60E14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t" anchorCtr="0">
          <a:noAutofit/>
        </a:bodyPr>
        <a:lstStyle/>
        <a:p>
          <a:pPr marL="0" lvl="0" indent="0" algn="ctr" defTabSz="889000">
            <a:lnSpc>
              <a:spcPct val="90000"/>
            </a:lnSpc>
            <a:spcBef>
              <a:spcPct val="0"/>
            </a:spcBef>
            <a:spcAft>
              <a:spcPct val="35000"/>
            </a:spcAft>
            <a:buNone/>
          </a:pPr>
          <a:endParaRPr lang="en-US" sz="2000" kern="1200"/>
        </a:p>
      </dsp:txBody>
      <dsp:txXfrm>
        <a:off x="3420917" y="0"/>
        <a:ext cx="1915774" cy="1368126"/>
      </dsp:txXfrm>
    </dsp:sp>
    <dsp:sp modelId="{69C2899E-99DD-455E-A78E-B64C2EBC55AD}">
      <dsp:nvSpPr>
        <dsp:cNvPr id="0" name=""/>
        <dsp:cNvSpPr/>
      </dsp:nvSpPr>
      <dsp:spPr>
        <a:xfrm>
          <a:off x="5499476" y="0"/>
          <a:ext cx="3205551" cy="1368126"/>
        </a:xfrm>
        <a:prstGeom prst="chevron">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endParaRPr lang="en-US" sz="2000" kern="1200"/>
        </a:p>
      </dsp:txBody>
      <dsp:txXfrm>
        <a:off x="6183539" y="0"/>
        <a:ext cx="1837425" cy="136812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661BC4-A179-4086-BDFE-24062046EC37}">
      <dsp:nvSpPr>
        <dsp:cNvPr id="0" name=""/>
        <dsp:cNvSpPr/>
      </dsp:nvSpPr>
      <dsp:spPr>
        <a:xfrm>
          <a:off x="3294" y="265869"/>
          <a:ext cx="2828481" cy="5616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lang="en-US" sz="1300" kern="1200" dirty="0"/>
            <a:t>Randomising clinician </a:t>
          </a:r>
        </a:p>
      </dsp:txBody>
      <dsp:txXfrm>
        <a:off x="3294" y="265869"/>
        <a:ext cx="2828481" cy="374400"/>
      </dsp:txXfrm>
    </dsp:sp>
    <dsp:sp modelId="{CB244B95-388E-498A-A363-74A611C020C2}">
      <dsp:nvSpPr>
        <dsp:cNvPr id="0" name=""/>
        <dsp:cNvSpPr/>
      </dsp:nvSpPr>
      <dsp:spPr>
        <a:xfrm>
          <a:off x="582622" y="640269"/>
          <a:ext cx="2828481" cy="29835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rtl="0">
            <a:lnSpc>
              <a:spcPct val="90000"/>
            </a:lnSpc>
            <a:spcBef>
              <a:spcPct val="0"/>
            </a:spcBef>
            <a:spcAft>
              <a:spcPct val="15000"/>
            </a:spcAft>
            <a:buChar char="•"/>
          </a:pPr>
          <a:r>
            <a:rPr lang="en-US" sz="1300" kern="1200" dirty="0">
              <a:latin typeface="Calibri"/>
            </a:rPr>
            <a:t> This is someone (usually an anaethetist) who attends the arrest, has the PWA downloaded onto their device and will </a:t>
          </a:r>
          <a:r>
            <a:rPr lang="en-US" sz="1300" kern="1200" dirty="0" err="1">
              <a:latin typeface="Calibri"/>
            </a:rPr>
            <a:t>randomise</a:t>
          </a:r>
          <a:endParaRPr lang="en-US" sz="1300" kern="1200" dirty="0"/>
        </a:p>
        <a:p>
          <a:pPr marL="114300" lvl="1" indent="-114300" algn="l" defTabSz="577850" rtl="0">
            <a:lnSpc>
              <a:spcPct val="90000"/>
            </a:lnSpc>
            <a:spcBef>
              <a:spcPct val="0"/>
            </a:spcBef>
            <a:spcAft>
              <a:spcPct val="15000"/>
            </a:spcAft>
            <a:buChar char="•"/>
          </a:pPr>
          <a:r>
            <a:rPr lang="en-US" sz="1300" kern="1200" dirty="0">
              <a:latin typeface="Calibri"/>
            </a:rPr>
            <a:t> There is also a short form on the PWA to complete regarding the details of the arrest </a:t>
          </a:r>
        </a:p>
        <a:p>
          <a:pPr marL="114300" lvl="1" indent="-114300" algn="l" defTabSz="577850" rtl="0">
            <a:lnSpc>
              <a:spcPct val="90000"/>
            </a:lnSpc>
            <a:spcBef>
              <a:spcPct val="0"/>
            </a:spcBef>
            <a:spcAft>
              <a:spcPct val="15000"/>
            </a:spcAft>
            <a:buChar char="•"/>
          </a:pPr>
          <a:r>
            <a:rPr lang="en-US" sz="1300" kern="1200" dirty="0">
              <a:latin typeface="Calibri"/>
            </a:rPr>
            <a:t> Some trainees may be eligible to take part in the Associate PI Scheme </a:t>
          </a:r>
          <a:endParaRPr lang="en-US" sz="1300" kern="1200" dirty="0"/>
        </a:p>
        <a:p>
          <a:pPr marL="114300" lvl="1" indent="-114300" algn="l" defTabSz="577850" rtl="0">
            <a:lnSpc>
              <a:spcPct val="90000"/>
            </a:lnSpc>
            <a:spcBef>
              <a:spcPct val="0"/>
            </a:spcBef>
            <a:spcAft>
              <a:spcPct val="15000"/>
            </a:spcAft>
            <a:buChar char="•"/>
          </a:pPr>
          <a:r>
            <a:rPr lang="en-US" sz="1300" kern="1200" dirty="0" err="1">
              <a:solidFill>
                <a:srgbClr val="FF0000"/>
              </a:solidFill>
              <a:latin typeface="Calibri"/>
            </a:rPr>
            <a:t>Randomising</a:t>
          </a:r>
          <a:r>
            <a:rPr lang="en-US" sz="1300" kern="1200" dirty="0">
              <a:solidFill>
                <a:srgbClr val="FF0000"/>
              </a:solidFill>
              <a:latin typeface="Calibri"/>
            </a:rPr>
            <a:t> clinicians will receive a PWA login</a:t>
          </a:r>
        </a:p>
      </dsp:txBody>
      <dsp:txXfrm>
        <a:off x="665465" y="723112"/>
        <a:ext cx="2662795" cy="2817814"/>
      </dsp:txXfrm>
    </dsp:sp>
    <dsp:sp modelId="{200B3C29-4E38-4536-B5B8-8B31797BB61D}">
      <dsp:nvSpPr>
        <dsp:cNvPr id="0" name=""/>
        <dsp:cNvSpPr/>
      </dsp:nvSpPr>
      <dsp:spPr>
        <a:xfrm>
          <a:off x="3260563" y="100964"/>
          <a:ext cx="909029" cy="7042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3260563" y="241806"/>
        <a:ext cx="697766" cy="422526"/>
      </dsp:txXfrm>
    </dsp:sp>
    <dsp:sp modelId="{6E3C40F7-BD5D-4937-A708-391D82BC076C}">
      <dsp:nvSpPr>
        <dsp:cNvPr id="0" name=""/>
        <dsp:cNvSpPr/>
      </dsp:nvSpPr>
      <dsp:spPr>
        <a:xfrm>
          <a:off x="4546926" y="265869"/>
          <a:ext cx="2828481" cy="5616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rtl="0">
            <a:lnSpc>
              <a:spcPct val="90000"/>
            </a:lnSpc>
            <a:spcBef>
              <a:spcPct val="0"/>
            </a:spcBef>
            <a:spcAft>
              <a:spcPct val="35000"/>
            </a:spcAft>
            <a:buNone/>
          </a:pPr>
          <a:r>
            <a:rPr lang="en-US" sz="1300" kern="1200" dirty="0">
              <a:latin typeface="Calibri"/>
            </a:rPr>
            <a:t> Research Team </a:t>
          </a:r>
          <a:endParaRPr lang="en-US" sz="1300" kern="1200" dirty="0"/>
        </a:p>
      </dsp:txBody>
      <dsp:txXfrm>
        <a:off x="4546926" y="265869"/>
        <a:ext cx="2828481" cy="374400"/>
      </dsp:txXfrm>
    </dsp:sp>
    <dsp:sp modelId="{DC459803-9B79-4C89-9C49-9CC8AA890A8A}">
      <dsp:nvSpPr>
        <dsp:cNvPr id="0" name=""/>
        <dsp:cNvSpPr/>
      </dsp:nvSpPr>
      <dsp:spPr>
        <a:xfrm>
          <a:off x="5126253" y="640269"/>
          <a:ext cx="2828481" cy="29835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rtl="0">
            <a:lnSpc>
              <a:spcPct val="90000"/>
            </a:lnSpc>
            <a:spcBef>
              <a:spcPct val="0"/>
            </a:spcBef>
            <a:spcAft>
              <a:spcPct val="15000"/>
            </a:spcAft>
            <a:buChar char="•"/>
          </a:pPr>
          <a:r>
            <a:rPr lang="en-US" sz="1300" kern="1200" dirty="0">
              <a:latin typeface="Calibri"/>
            </a:rPr>
            <a:t> This is the research nurses, trial coordinators, research assistants, data managers and those who manage research at your site </a:t>
          </a:r>
          <a:endParaRPr lang="en-US" sz="1300" kern="1200" dirty="0"/>
        </a:p>
        <a:p>
          <a:pPr marL="114300" lvl="1" indent="-114300" algn="l" defTabSz="577850" rtl="0">
            <a:lnSpc>
              <a:spcPct val="90000"/>
            </a:lnSpc>
            <a:spcBef>
              <a:spcPct val="0"/>
            </a:spcBef>
            <a:spcAft>
              <a:spcPct val="15000"/>
            </a:spcAft>
            <a:buChar char="•"/>
          </a:pPr>
          <a:r>
            <a:rPr lang="en-US" sz="1300" kern="1200" dirty="0">
              <a:latin typeface="Calibri"/>
            </a:rPr>
            <a:t> They will be consenting patients, collecting small amounts of data and reporting onto the database </a:t>
          </a:r>
          <a:endParaRPr lang="en-US" sz="1300" kern="1200" dirty="0"/>
        </a:p>
        <a:p>
          <a:pPr marL="114300" lvl="1" indent="-114300" algn="l" defTabSz="577850" rtl="0">
            <a:lnSpc>
              <a:spcPct val="90000"/>
            </a:lnSpc>
            <a:spcBef>
              <a:spcPct val="0"/>
            </a:spcBef>
            <a:spcAft>
              <a:spcPct val="15000"/>
            </a:spcAft>
            <a:buChar char="•"/>
          </a:pPr>
          <a:r>
            <a:rPr lang="en-US" sz="1300" kern="1200" dirty="0">
              <a:latin typeface="Calibri"/>
            </a:rPr>
            <a:t> They will be reporting safety and compliance to trial team, and randomising clinicians must report any concerns to them</a:t>
          </a:r>
        </a:p>
        <a:p>
          <a:pPr marL="114300" lvl="1" indent="-114300" algn="l" defTabSz="577850" rtl="0">
            <a:lnSpc>
              <a:spcPct val="90000"/>
            </a:lnSpc>
            <a:spcBef>
              <a:spcPct val="0"/>
            </a:spcBef>
            <a:spcAft>
              <a:spcPct val="15000"/>
            </a:spcAft>
            <a:buChar char="•"/>
          </a:pPr>
          <a:r>
            <a:rPr lang="en-US" sz="1300" kern="1200" dirty="0">
              <a:solidFill>
                <a:srgbClr val="FF0000"/>
              </a:solidFill>
              <a:latin typeface="Calibri"/>
            </a:rPr>
            <a:t>Relevant members of the research team will receive a database login </a:t>
          </a:r>
        </a:p>
      </dsp:txBody>
      <dsp:txXfrm>
        <a:off x="5209096" y="723112"/>
        <a:ext cx="2662795" cy="281781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C179E8-3657-4B9E-BE82-690707B70699}">
      <dsp:nvSpPr>
        <dsp:cNvPr id="0" name=""/>
        <dsp:cNvSpPr/>
      </dsp:nvSpPr>
      <dsp:spPr>
        <a:xfrm>
          <a:off x="638" y="0"/>
          <a:ext cx="3180532" cy="1435509"/>
        </a:xfrm>
        <a:prstGeom prst="chevron">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endParaRPr lang="en-US" sz="1600" kern="1200" dirty="0"/>
        </a:p>
      </dsp:txBody>
      <dsp:txXfrm>
        <a:off x="718393" y="0"/>
        <a:ext cx="1745023" cy="1435509"/>
      </dsp:txXfrm>
    </dsp:sp>
    <dsp:sp modelId="{9E44869A-3B25-4B00-8F9B-866033484FB4}">
      <dsp:nvSpPr>
        <dsp:cNvPr id="0" name=""/>
        <dsp:cNvSpPr/>
      </dsp:nvSpPr>
      <dsp:spPr>
        <a:xfrm>
          <a:off x="2704347" y="0"/>
          <a:ext cx="2849705" cy="1435509"/>
        </a:xfrm>
        <a:prstGeom prst="chevron">
          <a:avLst/>
        </a:prstGeom>
        <a:solidFill>
          <a:srgbClr val="60E14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endParaRPr lang="en-US" sz="1600" kern="1200" dirty="0"/>
        </a:p>
      </dsp:txBody>
      <dsp:txXfrm>
        <a:off x="3422102" y="0"/>
        <a:ext cx="1414196" cy="1435509"/>
      </dsp:txXfrm>
    </dsp:sp>
    <dsp:sp modelId="{69C2899E-99DD-455E-A78E-B64C2EBC55AD}">
      <dsp:nvSpPr>
        <dsp:cNvPr id="0" name=""/>
        <dsp:cNvSpPr/>
      </dsp:nvSpPr>
      <dsp:spPr>
        <a:xfrm>
          <a:off x="5080677" y="0"/>
          <a:ext cx="3688557" cy="1435509"/>
        </a:xfrm>
        <a:prstGeom prst="chevron">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endParaRPr lang="en-US" sz="1800" kern="1200" dirty="0"/>
        </a:p>
      </dsp:txBody>
      <dsp:txXfrm>
        <a:off x="5798432" y="0"/>
        <a:ext cx="2253048" cy="143550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C179E8-3657-4B9E-BE82-690707B70699}">
      <dsp:nvSpPr>
        <dsp:cNvPr id="0" name=""/>
        <dsp:cNvSpPr/>
      </dsp:nvSpPr>
      <dsp:spPr>
        <a:xfrm>
          <a:off x="162" y="0"/>
          <a:ext cx="3547371" cy="1435509"/>
        </a:xfrm>
        <a:prstGeom prst="chevron">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endParaRPr lang="en-US" sz="1600" kern="1200" dirty="0"/>
        </a:p>
      </dsp:txBody>
      <dsp:txXfrm>
        <a:off x="717917" y="0"/>
        <a:ext cx="2111862" cy="1435509"/>
      </dsp:txXfrm>
    </dsp:sp>
    <dsp:sp modelId="{9E44869A-3B25-4B00-8F9B-866033484FB4}">
      <dsp:nvSpPr>
        <dsp:cNvPr id="0" name=""/>
        <dsp:cNvSpPr/>
      </dsp:nvSpPr>
      <dsp:spPr>
        <a:xfrm>
          <a:off x="3015713" y="0"/>
          <a:ext cx="3178387" cy="1435509"/>
        </a:xfrm>
        <a:prstGeom prst="chevron">
          <a:avLst/>
        </a:prstGeom>
        <a:solidFill>
          <a:srgbClr val="60E14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endParaRPr lang="en-US" sz="1600" kern="1200" dirty="0"/>
        </a:p>
      </dsp:txBody>
      <dsp:txXfrm>
        <a:off x="3733468" y="0"/>
        <a:ext cx="1742878" cy="1435509"/>
      </dsp:txXfrm>
    </dsp:sp>
    <dsp:sp modelId="{69C2899E-99DD-455E-A78E-B64C2EBC55AD}">
      <dsp:nvSpPr>
        <dsp:cNvPr id="0" name=""/>
        <dsp:cNvSpPr/>
      </dsp:nvSpPr>
      <dsp:spPr>
        <a:xfrm>
          <a:off x="5666127" y="0"/>
          <a:ext cx="3079075" cy="1435509"/>
        </a:xfrm>
        <a:prstGeom prst="chevron">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endParaRPr lang="en-US" sz="1800" kern="1200" dirty="0"/>
        </a:p>
      </dsp:txBody>
      <dsp:txXfrm>
        <a:off x="6383882" y="0"/>
        <a:ext cx="1643566" cy="143550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C179E8-3657-4B9E-BE82-690707B70699}">
      <dsp:nvSpPr>
        <dsp:cNvPr id="0" name=""/>
        <dsp:cNvSpPr/>
      </dsp:nvSpPr>
      <dsp:spPr>
        <a:xfrm>
          <a:off x="723" y="101094"/>
          <a:ext cx="3554397" cy="1233320"/>
        </a:xfrm>
        <a:prstGeom prst="chevron">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endParaRPr lang="en-US" sz="1600" kern="1200" dirty="0"/>
        </a:p>
      </dsp:txBody>
      <dsp:txXfrm>
        <a:off x="617383" y="101094"/>
        <a:ext cx="2321077" cy="1233320"/>
      </dsp:txXfrm>
    </dsp:sp>
    <dsp:sp modelId="{9E44869A-3B25-4B00-8F9B-866033484FB4}">
      <dsp:nvSpPr>
        <dsp:cNvPr id="0" name=""/>
        <dsp:cNvSpPr/>
      </dsp:nvSpPr>
      <dsp:spPr>
        <a:xfrm>
          <a:off x="3156539" y="101094"/>
          <a:ext cx="2959875" cy="1233320"/>
        </a:xfrm>
        <a:prstGeom prst="chevron">
          <a:avLst/>
        </a:prstGeom>
        <a:solidFill>
          <a:srgbClr val="60E14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endParaRPr lang="en-US" sz="1600" kern="1200" dirty="0"/>
        </a:p>
      </dsp:txBody>
      <dsp:txXfrm>
        <a:off x="3773199" y="101094"/>
        <a:ext cx="1726555" cy="1233320"/>
      </dsp:txXfrm>
    </dsp:sp>
    <dsp:sp modelId="{69C2899E-99DD-455E-A78E-B64C2EBC55AD}">
      <dsp:nvSpPr>
        <dsp:cNvPr id="0" name=""/>
        <dsp:cNvSpPr/>
      </dsp:nvSpPr>
      <dsp:spPr>
        <a:xfrm>
          <a:off x="5720716" y="110233"/>
          <a:ext cx="3083300" cy="1233320"/>
        </a:xfrm>
        <a:prstGeom prst="chevron">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endParaRPr lang="en-US" sz="1800" kern="1200" dirty="0"/>
        </a:p>
      </dsp:txBody>
      <dsp:txXfrm>
        <a:off x="6337376" y="110233"/>
        <a:ext cx="1849980" cy="1233320"/>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865905-29BC-4ABB-B57A-3A94A4F743A9}" type="datetimeFigureOut">
              <a:rPr lang="en-GB" smtClean="0"/>
              <a:t>17/10/2023</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CAD281-8F99-443E-AC0B-09E412369262}" type="slidenum">
              <a:rPr lang="en-GB" smtClean="0"/>
              <a:t>‹#›</a:t>
            </a:fld>
            <a:endParaRPr lang="en-GB"/>
          </a:p>
        </p:txBody>
      </p:sp>
    </p:spTree>
    <p:extLst>
      <p:ext uri="{BB962C8B-B14F-4D97-AF65-F5344CB8AC3E}">
        <p14:creationId xmlns:p14="http://schemas.microsoft.com/office/powerpoint/2010/main" val="7078877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2F6B4E7F-1C27-A2DD-3A06-ECFCF548AEB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a:extLst>
              <a:ext uri="{FF2B5EF4-FFF2-40B4-BE49-F238E27FC236}">
                <a16:creationId xmlns:a16="http://schemas.microsoft.com/office/drawing/2014/main" id="{850BEE99-8478-4705-E841-772C28A7320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18436" name="Slide Number Placeholder 3">
            <a:extLst>
              <a:ext uri="{FF2B5EF4-FFF2-40B4-BE49-F238E27FC236}">
                <a16:creationId xmlns:a16="http://schemas.microsoft.com/office/drawing/2014/main" id="{7CAFD7A5-902E-E091-A095-6C364329CE6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nstantia" panose="02030602050306030303" pitchFamily="18" charset="0"/>
                <a:ea typeface="MS PGothic" panose="020B0600070205080204" pitchFamily="34" charset="-128"/>
              </a:defRPr>
            </a:lvl1pPr>
            <a:lvl2pPr marL="742950" indent="-285750">
              <a:defRPr>
                <a:solidFill>
                  <a:schemeClr val="tx1"/>
                </a:solidFill>
                <a:latin typeface="Constantia" panose="02030602050306030303" pitchFamily="18" charset="0"/>
                <a:ea typeface="MS PGothic" panose="020B0600070205080204" pitchFamily="34" charset="-128"/>
              </a:defRPr>
            </a:lvl2pPr>
            <a:lvl3pPr marL="1143000" indent="-228600">
              <a:defRPr>
                <a:solidFill>
                  <a:schemeClr val="tx1"/>
                </a:solidFill>
                <a:latin typeface="Constantia" panose="02030602050306030303" pitchFamily="18" charset="0"/>
                <a:ea typeface="MS PGothic" panose="020B0600070205080204" pitchFamily="34" charset="-128"/>
              </a:defRPr>
            </a:lvl3pPr>
            <a:lvl4pPr marL="1600200" indent="-228600">
              <a:defRPr>
                <a:solidFill>
                  <a:schemeClr val="tx1"/>
                </a:solidFill>
                <a:latin typeface="Constantia" panose="02030602050306030303" pitchFamily="18" charset="0"/>
                <a:ea typeface="MS PGothic" panose="020B0600070205080204" pitchFamily="34" charset="-128"/>
              </a:defRPr>
            </a:lvl4pPr>
            <a:lvl5pPr marL="2057400" indent="-228600">
              <a:defRPr>
                <a:solidFill>
                  <a:schemeClr val="tx1"/>
                </a:solidFill>
                <a:latin typeface="Constantia" panose="02030602050306030303" pitchFamily="18"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9pPr>
          </a:lstStyle>
          <a:p>
            <a:fld id="{CA1E0E83-3505-44D2-8D23-A42D902E86E8}" type="slidenum">
              <a:rPr lang="en-GB" altLang="en-US">
                <a:latin typeface="Calibri" panose="020F0502020204030204" pitchFamily="34" charset="0"/>
              </a:rPr>
              <a:pPr/>
              <a:t>1</a:t>
            </a:fld>
            <a:endParaRPr lang="en-GB" altLang="en-US">
              <a:latin typeface="Calibri" panose="020F0502020204030204" pitchFamily="34" charset="0"/>
            </a:endParaRPr>
          </a:p>
        </p:txBody>
      </p:sp>
    </p:spTree>
    <p:extLst>
      <p:ext uri="{BB962C8B-B14F-4D97-AF65-F5344CB8AC3E}">
        <p14:creationId xmlns:p14="http://schemas.microsoft.com/office/powerpoint/2010/main" val="31094160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2F6B4E7F-1C27-A2DD-3A06-ECFCF548AEB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a:extLst>
              <a:ext uri="{FF2B5EF4-FFF2-40B4-BE49-F238E27FC236}">
                <a16:creationId xmlns:a16="http://schemas.microsoft.com/office/drawing/2014/main" id="{850BEE99-8478-4705-E841-772C28A7320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18436" name="Slide Number Placeholder 3">
            <a:extLst>
              <a:ext uri="{FF2B5EF4-FFF2-40B4-BE49-F238E27FC236}">
                <a16:creationId xmlns:a16="http://schemas.microsoft.com/office/drawing/2014/main" id="{7CAFD7A5-902E-E091-A095-6C364329CE6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nstantia" panose="02030602050306030303" pitchFamily="18" charset="0"/>
                <a:ea typeface="MS PGothic" panose="020B0600070205080204" pitchFamily="34" charset="-128"/>
              </a:defRPr>
            </a:lvl1pPr>
            <a:lvl2pPr marL="742950" indent="-285750">
              <a:defRPr>
                <a:solidFill>
                  <a:schemeClr val="tx1"/>
                </a:solidFill>
                <a:latin typeface="Constantia" panose="02030602050306030303" pitchFamily="18" charset="0"/>
                <a:ea typeface="MS PGothic" panose="020B0600070205080204" pitchFamily="34" charset="-128"/>
              </a:defRPr>
            </a:lvl2pPr>
            <a:lvl3pPr marL="1143000" indent="-228600">
              <a:defRPr>
                <a:solidFill>
                  <a:schemeClr val="tx1"/>
                </a:solidFill>
                <a:latin typeface="Constantia" panose="02030602050306030303" pitchFamily="18" charset="0"/>
                <a:ea typeface="MS PGothic" panose="020B0600070205080204" pitchFamily="34" charset="-128"/>
              </a:defRPr>
            </a:lvl3pPr>
            <a:lvl4pPr marL="1600200" indent="-228600">
              <a:defRPr>
                <a:solidFill>
                  <a:schemeClr val="tx1"/>
                </a:solidFill>
                <a:latin typeface="Constantia" panose="02030602050306030303" pitchFamily="18" charset="0"/>
                <a:ea typeface="MS PGothic" panose="020B0600070205080204" pitchFamily="34" charset="-128"/>
              </a:defRPr>
            </a:lvl4pPr>
            <a:lvl5pPr marL="2057400" indent="-228600">
              <a:defRPr>
                <a:solidFill>
                  <a:schemeClr val="tx1"/>
                </a:solidFill>
                <a:latin typeface="Constantia" panose="02030602050306030303" pitchFamily="18"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9pPr>
          </a:lstStyle>
          <a:p>
            <a:fld id="{CA1E0E83-3505-44D2-8D23-A42D902E86E8}" type="slidenum">
              <a:rPr lang="en-GB" altLang="en-US">
                <a:latin typeface="Calibri" panose="020F0502020204030204" pitchFamily="34" charset="0"/>
              </a:rPr>
              <a:pPr/>
              <a:t>12</a:t>
            </a:fld>
            <a:endParaRPr lang="en-GB" altLang="en-US">
              <a:latin typeface="Calibri" panose="020F0502020204030204" pitchFamily="34" charset="0"/>
            </a:endParaRPr>
          </a:p>
        </p:txBody>
      </p:sp>
    </p:spTree>
    <p:extLst>
      <p:ext uri="{BB962C8B-B14F-4D97-AF65-F5344CB8AC3E}">
        <p14:creationId xmlns:p14="http://schemas.microsoft.com/office/powerpoint/2010/main" val="14252759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Calibri"/>
                <a:cs typeface="Calibri"/>
              </a:rPr>
              <a:t>WCTU to present? </a:t>
            </a:r>
            <a:endParaRPr lang="en-GB" dirty="0"/>
          </a:p>
          <a:p>
            <a:r>
              <a:rPr lang="en-GB" dirty="0"/>
              <a:t>As in other cardiac arrest studies, we are using the deferred consent model when recruiting patients into AIRWAYS-3 as it is not possible to consent before the treatment is given. </a:t>
            </a:r>
            <a:endParaRPr lang="en-GB" dirty="0">
              <a:ea typeface="Calibri" panose="020F0502020204030204"/>
              <a:cs typeface="Calibri" panose="020F0502020204030204"/>
            </a:endParaRPr>
          </a:p>
          <a:p>
            <a:r>
              <a:rPr lang="en-GB" dirty="0"/>
              <a:t>We know that surviving patients capacity following a cardiac arrest will fluctuate, especially shortly after when they are still very unwell. We ask that patients are approached following discharge from intensive or high dependency care when they have had time to recover. </a:t>
            </a:r>
          </a:p>
          <a:p>
            <a:r>
              <a:rPr lang="en-GB" dirty="0"/>
              <a:t>For patients that do not survive we will not be approaching any consultee for consent or informing any loved ones about the randomisation. We do not want to cause any extra distress, and information for the public will be carefully managed and shared in more passive methods. </a:t>
            </a:r>
          </a:p>
        </p:txBody>
      </p:sp>
      <p:sp>
        <p:nvSpPr>
          <p:cNvPr id="4" name="Slide Number Placeholder 3"/>
          <p:cNvSpPr>
            <a:spLocks noGrp="1"/>
          </p:cNvSpPr>
          <p:nvPr>
            <p:ph type="sldNum" sz="quarter" idx="5"/>
          </p:nvPr>
        </p:nvSpPr>
        <p:spPr/>
        <p:txBody>
          <a:bodyPr/>
          <a:lstStyle/>
          <a:p>
            <a:fld id="{BBCAD281-8F99-443E-AC0B-09E412369262}" type="slidenum">
              <a:rPr lang="en-GB" smtClean="0"/>
              <a:t>14</a:t>
            </a:fld>
            <a:endParaRPr lang="en-GB"/>
          </a:p>
        </p:txBody>
      </p:sp>
    </p:spTree>
    <p:extLst>
      <p:ext uri="{BB962C8B-B14F-4D97-AF65-F5344CB8AC3E}">
        <p14:creationId xmlns:p14="http://schemas.microsoft.com/office/powerpoint/2010/main" val="39761401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BCAD281-8F99-443E-AC0B-09E412369262}" type="slidenum">
              <a:rPr lang="en-GB" smtClean="0"/>
              <a:t>15</a:t>
            </a:fld>
            <a:endParaRPr lang="en-GB"/>
          </a:p>
        </p:txBody>
      </p:sp>
    </p:spTree>
    <p:extLst>
      <p:ext uri="{BB962C8B-B14F-4D97-AF65-F5344CB8AC3E}">
        <p14:creationId xmlns:p14="http://schemas.microsoft.com/office/powerpoint/2010/main" val="24101799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BCAD281-8F99-443E-AC0B-09E412369262}" type="slidenum">
              <a:rPr lang="en-GB" smtClean="0"/>
              <a:t>17</a:t>
            </a:fld>
            <a:endParaRPr lang="en-GB"/>
          </a:p>
        </p:txBody>
      </p:sp>
    </p:spTree>
    <p:extLst>
      <p:ext uri="{BB962C8B-B14F-4D97-AF65-F5344CB8AC3E}">
        <p14:creationId xmlns:p14="http://schemas.microsoft.com/office/powerpoint/2010/main" val="9069430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i="1" dirty="0">
                <a:effectLst/>
                <a:highlight>
                  <a:srgbClr val="FFFF00"/>
                </a:highlight>
                <a:latin typeface="Calibri" panose="020F0502020204030204" pitchFamily="34" charset="0"/>
                <a:ea typeface="Calibri" panose="020F0502020204030204" pitchFamily="34" charset="0"/>
              </a:rPr>
              <a:t>We recommend that the process of approaching and informing surviving patients and relatives about the study is tailored to the individual and completed over a period of time at a pace dictated by the patient’s recovery and requirements.</a:t>
            </a:r>
            <a:endParaRPr lang="en-GB" dirty="0"/>
          </a:p>
        </p:txBody>
      </p:sp>
      <p:sp>
        <p:nvSpPr>
          <p:cNvPr id="4" name="Slide Number Placeholder 3"/>
          <p:cNvSpPr>
            <a:spLocks noGrp="1"/>
          </p:cNvSpPr>
          <p:nvPr>
            <p:ph type="sldNum" sz="quarter" idx="5"/>
          </p:nvPr>
        </p:nvSpPr>
        <p:spPr/>
        <p:txBody>
          <a:bodyPr/>
          <a:lstStyle/>
          <a:p>
            <a:fld id="{BBCAD281-8F99-443E-AC0B-09E412369262}" type="slidenum">
              <a:rPr lang="en-GB" smtClean="0"/>
              <a:t>18</a:t>
            </a:fld>
            <a:endParaRPr lang="en-GB"/>
          </a:p>
        </p:txBody>
      </p:sp>
    </p:spTree>
    <p:extLst>
      <p:ext uri="{BB962C8B-B14F-4D97-AF65-F5344CB8AC3E}">
        <p14:creationId xmlns:p14="http://schemas.microsoft.com/office/powerpoint/2010/main" val="28451918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BCAD281-8F99-443E-AC0B-09E412369262}" type="slidenum">
              <a:rPr lang="en-GB" smtClean="0"/>
              <a:t>19</a:t>
            </a:fld>
            <a:endParaRPr lang="en-GB"/>
          </a:p>
        </p:txBody>
      </p:sp>
    </p:spTree>
    <p:extLst>
      <p:ext uri="{BB962C8B-B14F-4D97-AF65-F5344CB8AC3E}">
        <p14:creationId xmlns:p14="http://schemas.microsoft.com/office/powerpoint/2010/main" val="14357660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2F6B4E7F-1C27-A2DD-3A06-ECFCF548AEB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a:extLst>
              <a:ext uri="{FF2B5EF4-FFF2-40B4-BE49-F238E27FC236}">
                <a16:creationId xmlns:a16="http://schemas.microsoft.com/office/drawing/2014/main" id="{850BEE99-8478-4705-E841-772C28A7320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18436" name="Slide Number Placeholder 3">
            <a:extLst>
              <a:ext uri="{FF2B5EF4-FFF2-40B4-BE49-F238E27FC236}">
                <a16:creationId xmlns:a16="http://schemas.microsoft.com/office/drawing/2014/main" id="{7CAFD7A5-902E-E091-A095-6C364329CE6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nstantia" panose="02030602050306030303" pitchFamily="18" charset="0"/>
                <a:ea typeface="MS PGothic" panose="020B0600070205080204" pitchFamily="34" charset="-128"/>
              </a:defRPr>
            </a:lvl1pPr>
            <a:lvl2pPr marL="742950" indent="-285750">
              <a:defRPr>
                <a:solidFill>
                  <a:schemeClr val="tx1"/>
                </a:solidFill>
                <a:latin typeface="Constantia" panose="02030602050306030303" pitchFamily="18" charset="0"/>
                <a:ea typeface="MS PGothic" panose="020B0600070205080204" pitchFamily="34" charset="-128"/>
              </a:defRPr>
            </a:lvl2pPr>
            <a:lvl3pPr marL="1143000" indent="-228600">
              <a:defRPr>
                <a:solidFill>
                  <a:schemeClr val="tx1"/>
                </a:solidFill>
                <a:latin typeface="Constantia" panose="02030602050306030303" pitchFamily="18" charset="0"/>
                <a:ea typeface="MS PGothic" panose="020B0600070205080204" pitchFamily="34" charset="-128"/>
              </a:defRPr>
            </a:lvl3pPr>
            <a:lvl4pPr marL="1600200" indent="-228600">
              <a:defRPr>
                <a:solidFill>
                  <a:schemeClr val="tx1"/>
                </a:solidFill>
                <a:latin typeface="Constantia" panose="02030602050306030303" pitchFamily="18" charset="0"/>
                <a:ea typeface="MS PGothic" panose="020B0600070205080204" pitchFamily="34" charset="-128"/>
              </a:defRPr>
            </a:lvl4pPr>
            <a:lvl5pPr marL="2057400" indent="-228600">
              <a:defRPr>
                <a:solidFill>
                  <a:schemeClr val="tx1"/>
                </a:solidFill>
                <a:latin typeface="Constantia" panose="02030602050306030303" pitchFamily="18"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9pPr>
          </a:lstStyle>
          <a:p>
            <a:fld id="{CA1E0E83-3505-44D2-8D23-A42D902E86E8}" type="slidenum">
              <a:rPr lang="en-GB" altLang="en-US">
                <a:latin typeface="Calibri" panose="020F0502020204030204" pitchFamily="34" charset="0"/>
              </a:rPr>
              <a:pPr/>
              <a:t>20</a:t>
            </a:fld>
            <a:endParaRPr lang="en-GB" altLang="en-US">
              <a:latin typeface="Calibri" panose="020F0502020204030204" pitchFamily="34" charset="0"/>
            </a:endParaRPr>
          </a:p>
        </p:txBody>
      </p:sp>
    </p:spTree>
    <p:extLst>
      <p:ext uri="{BB962C8B-B14F-4D97-AF65-F5344CB8AC3E}">
        <p14:creationId xmlns:p14="http://schemas.microsoft.com/office/powerpoint/2010/main" val="12323036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As a cardiac arrest is very severe and most lead to at least one of the criteria's for a serious adverse event, we are not asking you to report every case of that fits. We ask you to report anything that would not be expected during or following a resuscitation up to hospital discharge possibly, probably or definitely related to the use of SGA or TI. The PI at your site will be asked to</a:t>
            </a:r>
            <a:r>
              <a:rPr lang="en-GB" baseline="0"/>
              <a:t> assess causality and all of this will be reported through the database. SAEs must be reported within 24 hours of becoming aware of the event or as soon as practicable. </a:t>
            </a:r>
            <a:endParaRPr lang="en-GB"/>
          </a:p>
        </p:txBody>
      </p:sp>
      <p:sp>
        <p:nvSpPr>
          <p:cNvPr id="4" name="Slide Number Placeholder 3"/>
          <p:cNvSpPr>
            <a:spLocks noGrp="1"/>
          </p:cNvSpPr>
          <p:nvPr>
            <p:ph type="sldNum" sz="quarter" idx="10"/>
          </p:nvPr>
        </p:nvSpPr>
        <p:spPr/>
        <p:txBody>
          <a:bodyPr/>
          <a:lstStyle/>
          <a:p>
            <a:fld id="{BBCAD281-8F99-443E-AC0B-09E412369262}" type="slidenum">
              <a:rPr lang="en-GB" smtClean="0"/>
              <a:t>21</a:t>
            </a:fld>
            <a:endParaRPr lang="en-GB"/>
          </a:p>
        </p:txBody>
      </p:sp>
    </p:spTree>
    <p:extLst>
      <p:ext uri="{BB962C8B-B14F-4D97-AF65-F5344CB8AC3E}">
        <p14:creationId xmlns:p14="http://schemas.microsoft.com/office/powerpoint/2010/main" val="15150013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Non-compliance is any action that goes against the protocol, with some examples shown on the screen. Please report any suspected non-compliance directly through the database within 24 hours of becoming aware. </a:t>
            </a:r>
          </a:p>
        </p:txBody>
      </p:sp>
      <p:sp>
        <p:nvSpPr>
          <p:cNvPr id="4" name="Slide Number Placeholder 3"/>
          <p:cNvSpPr>
            <a:spLocks noGrp="1"/>
          </p:cNvSpPr>
          <p:nvPr>
            <p:ph type="sldNum" sz="quarter" idx="5"/>
          </p:nvPr>
        </p:nvSpPr>
        <p:spPr/>
        <p:txBody>
          <a:bodyPr/>
          <a:lstStyle/>
          <a:p>
            <a:fld id="{BBCAD281-8F99-443E-AC0B-09E412369262}" type="slidenum">
              <a:rPr lang="en-GB" smtClean="0"/>
              <a:t>22</a:t>
            </a:fld>
            <a:endParaRPr lang="en-GB"/>
          </a:p>
        </p:txBody>
      </p:sp>
    </p:spTree>
    <p:extLst>
      <p:ext uri="{BB962C8B-B14F-4D97-AF65-F5344CB8AC3E}">
        <p14:creationId xmlns:p14="http://schemas.microsoft.com/office/powerpoint/2010/main" val="16131911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NOTE TO SCOTT – We could put the information on this slide at the top of the webpage we’re hosting the training, and reiterate in email correspondence about training? So possible no need for slide </a:t>
            </a:r>
          </a:p>
        </p:txBody>
      </p:sp>
      <p:sp>
        <p:nvSpPr>
          <p:cNvPr id="4" name="Slide Number Placeholder 3"/>
          <p:cNvSpPr>
            <a:spLocks noGrp="1"/>
          </p:cNvSpPr>
          <p:nvPr>
            <p:ph type="sldNum" sz="quarter" idx="5"/>
          </p:nvPr>
        </p:nvSpPr>
        <p:spPr/>
        <p:txBody>
          <a:bodyPr/>
          <a:lstStyle/>
          <a:p>
            <a:fld id="{BBCAD281-8F99-443E-AC0B-09E412369262}" type="slidenum">
              <a:rPr lang="en-GB" smtClean="0"/>
              <a:t>23</a:t>
            </a:fld>
            <a:endParaRPr lang="en-GB"/>
          </a:p>
        </p:txBody>
      </p:sp>
    </p:spTree>
    <p:extLst>
      <p:ext uri="{BB962C8B-B14F-4D97-AF65-F5344CB8AC3E}">
        <p14:creationId xmlns:p14="http://schemas.microsoft.com/office/powerpoint/2010/main" val="14820822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2F6B4E7F-1C27-A2DD-3A06-ECFCF548AEB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a:extLst>
              <a:ext uri="{FF2B5EF4-FFF2-40B4-BE49-F238E27FC236}">
                <a16:creationId xmlns:a16="http://schemas.microsoft.com/office/drawing/2014/main" id="{850BEE99-8478-4705-E841-772C28A7320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GB" altLang="en-US" dirty="0">
                <a:ea typeface="Calibri"/>
                <a:cs typeface="Calibri"/>
              </a:rPr>
              <a:t>Clinician to present </a:t>
            </a:r>
            <a:endParaRPr lang="en-GB" altLang="en-US" dirty="0"/>
          </a:p>
        </p:txBody>
      </p:sp>
      <p:sp>
        <p:nvSpPr>
          <p:cNvPr id="18436" name="Slide Number Placeholder 3">
            <a:extLst>
              <a:ext uri="{FF2B5EF4-FFF2-40B4-BE49-F238E27FC236}">
                <a16:creationId xmlns:a16="http://schemas.microsoft.com/office/drawing/2014/main" id="{7CAFD7A5-902E-E091-A095-6C364329CE6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nstantia" panose="02030602050306030303" pitchFamily="18" charset="0"/>
                <a:ea typeface="MS PGothic" panose="020B0600070205080204" pitchFamily="34" charset="-128"/>
              </a:defRPr>
            </a:lvl1pPr>
            <a:lvl2pPr marL="742950" indent="-285750">
              <a:defRPr>
                <a:solidFill>
                  <a:schemeClr val="tx1"/>
                </a:solidFill>
                <a:latin typeface="Constantia" panose="02030602050306030303" pitchFamily="18" charset="0"/>
                <a:ea typeface="MS PGothic" panose="020B0600070205080204" pitchFamily="34" charset="-128"/>
              </a:defRPr>
            </a:lvl2pPr>
            <a:lvl3pPr marL="1143000" indent="-228600">
              <a:defRPr>
                <a:solidFill>
                  <a:schemeClr val="tx1"/>
                </a:solidFill>
                <a:latin typeface="Constantia" panose="02030602050306030303" pitchFamily="18" charset="0"/>
                <a:ea typeface="MS PGothic" panose="020B0600070205080204" pitchFamily="34" charset="-128"/>
              </a:defRPr>
            </a:lvl3pPr>
            <a:lvl4pPr marL="1600200" indent="-228600">
              <a:defRPr>
                <a:solidFill>
                  <a:schemeClr val="tx1"/>
                </a:solidFill>
                <a:latin typeface="Constantia" panose="02030602050306030303" pitchFamily="18" charset="0"/>
                <a:ea typeface="MS PGothic" panose="020B0600070205080204" pitchFamily="34" charset="-128"/>
              </a:defRPr>
            </a:lvl4pPr>
            <a:lvl5pPr marL="2057400" indent="-228600">
              <a:defRPr>
                <a:solidFill>
                  <a:schemeClr val="tx1"/>
                </a:solidFill>
                <a:latin typeface="Constantia" panose="02030602050306030303" pitchFamily="18"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9pPr>
          </a:lstStyle>
          <a:p>
            <a:fld id="{CA1E0E83-3505-44D2-8D23-A42D902E86E8}" type="slidenum">
              <a:rPr lang="en-GB" altLang="en-US">
                <a:latin typeface="Calibri" panose="020F0502020204030204" pitchFamily="34" charset="0"/>
              </a:rPr>
              <a:pPr/>
              <a:t>2</a:t>
            </a:fld>
            <a:endParaRPr lang="en-GB" altLang="en-US">
              <a:latin typeface="Calibri" panose="020F0502020204030204" pitchFamily="34" charset="0"/>
            </a:endParaRPr>
          </a:p>
        </p:txBody>
      </p:sp>
    </p:spTree>
    <p:extLst>
      <p:ext uri="{BB962C8B-B14F-4D97-AF65-F5344CB8AC3E}">
        <p14:creationId xmlns:p14="http://schemas.microsoft.com/office/powerpoint/2010/main" val="23132778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BCAD281-8F99-443E-AC0B-09E412369262}" type="slidenum">
              <a:rPr lang="en-GB" smtClean="0"/>
              <a:t>26</a:t>
            </a:fld>
            <a:endParaRPr lang="en-GB"/>
          </a:p>
        </p:txBody>
      </p:sp>
    </p:spTree>
    <p:extLst>
      <p:ext uri="{BB962C8B-B14F-4D97-AF65-F5344CB8AC3E}">
        <p14:creationId xmlns:p14="http://schemas.microsoft.com/office/powerpoint/2010/main" val="9214202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2F6B4E7F-1C27-A2DD-3A06-ECFCF548AEB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a:extLst>
              <a:ext uri="{FF2B5EF4-FFF2-40B4-BE49-F238E27FC236}">
                <a16:creationId xmlns:a16="http://schemas.microsoft.com/office/drawing/2014/main" id="{850BEE99-8478-4705-E841-772C28A7320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GB"/>
              <a:t>Clinician to present </a:t>
            </a:r>
            <a:endParaRPr lang="en-US"/>
          </a:p>
        </p:txBody>
      </p:sp>
      <p:sp>
        <p:nvSpPr>
          <p:cNvPr id="18436" name="Slide Number Placeholder 3">
            <a:extLst>
              <a:ext uri="{FF2B5EF4-FFF2-40B4-BE49-F238E27FC236}">
                <a16:creationId xmlns:a16="http://schemas.microsoft.com/office/drawing/2014/main" id="{7CAFD7A5-902E-E091-A095-6C364329CE6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nstantia" panose="02030602050306030303" pitchFamily="18" charset="0"/>
                <a:ea typeface="MS PGothic" panose="020B0600070205080204" pitchFamily="34" charset="-128"/>
              </a:defRPr>
            </a:lvl1pPr>
            <a:lvl2pPr marL="742950" indent="-285750">
              <a:defRPr>
                <a:solidFill>
                  <a:schemeClr val="tx1"/>
                </a:solidFill>
                <a:latin typeface="Constantia" panose="02030602050306030303" pitchFamily="18" charset="0"/>
                <a:ea typeface="MS PGothic" panose="020B0600070205080204" pitchFamily="34" charset="-128"/>
              </a:defRPr>
            </a:lvl2pPr>
            <a:lvl3pPr marL="1143000" indent="-228600">
              <a:defRPr>
                <a:solidFill>
                  <a:schemeClr val="tx1"/>
                </a:solidFill>
                <a:latin typeface="Constantia" panose="02030602050306030303" pitchFamily="18" charset="0"/>
                <a:ea typeface="MS PGothic" panose="020B0600070205080204" pitchFamily="34" charset="-128"/>
              </a:defRPr>
            </a:lvl3pPr>
            <a:lvl4pPr marL="1600200" indent="-228600">
              <a:defRPr>
                <a:solidFill>
                  <a:schemeClr val="tx1"/>
                </a:solidFill>
                <a:latin typeface="Constantia" panose="02030602050306030303" pitchFamily="18" charset="0"/>
                <a:ea typeface="MS PGothic" panose="020B0600070205080204" pitchFamily="34" charset="-128"/>
              </a:defRPr>
            </a:lvl4pPr>
            <a:lvl5pPr marL="2057400" indent="-228600">
              <a:defRPr>
                <a:solidFill>
                  <a:schemeClr val="tx1"/>
                </a:solidFill>
                <a:latin typeface="Constantia" panose="02030602050306030303" pitchFamily="18"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9pPr>
          </a:lstStyle>
          <a:p>
            <a:fld id="{CA1E0E83-3505-44D2-8D23-A42D902E86E8}" type="slidenum">
              <a:rPr lang="en-GB" altLang="en-US">
                <a:latin typeface="Calibri" panose="020F0502020204030204" pitchFamily="34" charset="0"/>
              </a:rPr>
              <a:pPr/>
              <a:t>3</a:t>
            </a:fld>
            <a:endParaRPr lang="en-GB" altLang="en-US">
              <a:latin typeface="Calibri" panose="020F0502020204030204" pitchFamily="34" charset="0"/>
            </a:endParaRPr>
          </a:p>
        </p:txBody>
      </p:sp>
    </p:spTree>
    <p:extLst>
      <p:ext uri="{BB962C8B-B14F-4D97-AF65-F5344CB8AC3E}">
        <p14:creationId xmlns:p14="http://schemas.microsoft.com/office/powerpoint/2010/main" val="21535509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36D8AD18-A7EE-629D-50A6-6D6DFCC7169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a:extLst>
              <a:ext uri="{FF2B5EF4-FFF2-40B4-BE49-F238E27FC236}">
                <a16:creationId xmlns:a16="http://schemas.microsoft.com/office/drawing/2014/main" id="{51B058CB-D6C0-8E38-B373-05A5B166527B}"/>
              </a:ext>
            </a:extLst>
          </p:cNvPr>
          <p:cNvSpPr>
            <a:spLocks noGrp="1"/>
          </p:cNvSpPr>
          <p:nvPr>
            <p:ph type="body" idx="1"/>
          </p:nvPr>
        </p:nvSpPr>
        <p:spPr bwMode="auto"/>
        <p:txBody>
          <a:bodyPr wrap="square" numCol="1" anchor="t" anchorCtr="0" compatLnSpc="1">
            <a:prstTxWarp prst="textNoShape">
              <a:avLst/>
            </a:prstTxWarp>
          </a:bodyPr>
          <a:lstStyle/>
          <a:p>
            <a:r>
              <a:rPr lang="en-GB" sz="1800">
                <a:ea typeface="Calibri"/>
                <a:cs typeface="Calibri"/>
              </a:rPr>
              <a:t>Clinician to present </a:t>
            </a:r>
          </a:p>
        </p:txBody>
      </p:sp>
      <p:sp>
        <p:nvSpPr>
          <p:cNvPr id="47108" name="Slide Number Placeholder 3">
            <a:extLst>
              <a:ext uri="{FF2B5EF4-FFF2-40B4-BE49-F238E27FC236}">
                <a16:creationId xmlns:a16="http://schemas.microsoft.com/office/drawing/2014/main" id="{65C999D4-525F-B5C3-FACB-AFDE53F4C37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nstantia" panose="02030602050306030303" pitchFamily="18" charset="0"/>
                <a:ea typeface="MS PGothic" panose="020B0600070205080204" pitchFamily="34" charset="-128"/>
              </a:defRPr>
            </a:lvl1pPr>
            <a:lvl2pPr marL="742950" indent="-285750">
              <a:defRPr>
                <a:solidFill>
                  <a:schemeClr val="tx1"/>
                </a:solidFill>
                <a:latin typeface="Constantia" panose="02030602050306030303" pitchFamily="18" charset="0"/>
                <a:ea typeface="MS PGothic" panose="020B0600070205080204" pitchFamily="34" charset="-128"/>
              </a:defRPr>
            </a:lvl2pPr>
            <a:lvl3pPr marL="1143000" indent="-228600">
              <a:defRPr>
                <a:solidFill>
                  <a:schemeClr val="tx1"/>
                </a:solidFill>
                <a:latin typeface="Constantia" panose="02030602050306030303" pitchFamily="18" charset="0"/>
                <a:ea typeface="MS PGothic" panose="020B0600070205080204" pitchFamily="34" charset="-128"/>
              </a:defRPr>
            </a:lvl3pPr>
            <a:lvl4pPr marL="1600200" indent="-228600">
              <a:defRPr>
                <a:solidFill>
                  <a:schemeClr val="tx1"/>
                </a:solidFill>
                <a:latin typeface="Constantia" panose="02030602050306030303" pitchFamily="18" charset="0"/>
                <a:ea typeface="MS PGothic" panose="020B0600070205080204" pitchFamily="34" charset="-128"/>
              </a:defRPr>
            </a:lvl4pPr>
            <a:lvl5pPr marL="2057400" indent="-228600">
              <a:defRPr>
                <a:solidFill>
                  <a:schemeClr val="tx1"/>
                </a:solidFill>
                <a:latin typeface="Constantia" panose="02030602050306030303" pitchFamily="18"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9pPr>
          </a:lstStyle>
          <a:p>
            <a:fld id="{AE9FCAED-23F8-4D3A-905E-D2D62459D606}" type="slidenum">
              <a:rPr lang="en-GB" altLang="en-US">
                <a:latin typeface="Calibri" panose="020F0502020204030204" pitchFamily="34" charset="0"/>
              </a:rPr>
              <a:pPr/>
              <a:t>4</a:t>
            </a:fld>
            <a:endParaRPr lang="en-GB" altLang="en-US">
              <a:latin typeface="Calibri" panose="020F0502020204030204" pitchFamily="34" charset="0"/>
            </a:endParaRPr>
          </a:p>
        </p:txBody>
      </p:sp>
    </p:spTree>
    <p:extLst>
      <p:ext uri="{BB962C8B-B14F-4D97-AF65-F5344CB8AC3E}">
        <p14:creationId xmlns:p14="http://schemas.microsoft.com/office/powerpoint/2010/main" val="27525297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Scott to present? </a:t>
            </a:r>
          </a:p>
        </p:txBody>
      </p:sp>
      <p:sp>
        <p:nvSpPr>
          <p:cNvPr id="4" name="Slide Number Placeholder 3"/>
          <p:cNvSpPr>
            <a:spLocks noGrp="1"/>
          </p:cNvSpPr>
          <p:nvPr>
            <p:ph type="sldNum" sz="quarter" idx="5"/>
          </p:nvPr>
        </p:nvSpPr>
        <p:spPr/>
        <p:txBody>
          <a:bodyPr/>
          <a:lstStyle/>
          <a:p>
            <a:fld id="{BBCAD281-8F99-443E-AC0B-09E412369262}" type="slidenum">
              <a:rPr lang="en-GB" smtClean="0"/>
              <a:t>5</a:t>
            </a:fld>
            <a:endParaRPr lang="en-GB"/>
          </a:p>
        </p:txBody>
      </p:sp>
    </p:spTree>
    <p:extLst>
      <p:ext uri="{BB962C8B-B14F-4D97-AF65-F5344CB8AC3E}">
        <p14:creationId xmlns:p14="http://schemas.microsoft.com/office/powerpoint/2010/main" val="39533376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Scott to present?</a:t>
            </a:r>
          </a:p>
        </p:txBody>
      </p:sp>
      <p:sp>
        <p:nvSpPr>
          <p:cNvPr id="4" name="Slide Number Placeholder 3"/>
          <p:cNvSpPr>
            <a:spLocks noGrp="1"/>
          </p:cNvSpPr>
          <p:nvPr>
            <p:ph type="sldNum" sz="quarter" idx="5"/>
          </p:nvPr>
        </p:nvSpPr>
        <p:spPr/>
        <p:txBody>
          <a:bodyPr/>
          <a:lstStyle/>
          <a:p>
            <a:fld id="{BBCAD281-8F99-443E-AC0B-09E412369262}" type="slidenum">
              <a:rPr lang="en-GB" smtClean="0"/>
              <a:t>6</a:t>
            </a:fld>
            <a:endParaRPr lang="en-GB"/>
          </a:p>
        </p:txBody>
      </p:sp>
    </p:spTree>
    <p:extLst>
      <p:ext uri="{BB962C8B-B14F-4D97-AF65-F5344CB8AC3E}">
        <p14:creationId xmlns:p14="http://schemas.microsoft.com/office/powerpoint/2010/main" val="7765592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Scott to present?</a:t>
            </a:r>
          </a:p>
        </p:txBody>
      </p:sp>
      <p:sp>
        <p:nvSpPr>
          <p:cNvPr id="4" name="Slide Number Placeholder 3"/>
          <p:cNvSpPr>
            <a:spLocks noGrp="1"/>
          </p:cNvSpPr>
          <p:nvPr>
            <p:ph type="sldNum" sz="quarter" idx="5"/>
          </p:nvPr>
        </p:nvSpPr>
        <p:spPr/>
        <p:txBody>
          <a:bodyPr/>
          <a:lstStyle/>
          <a:p>
            <a:fld id="{BBCAD281-8F99-443E-AC0B-09E412369262}" type="slidenum">
              <a:rPr lang="en-GB" smtClean="0"/>
              <a:t>7</a:t>
            </a:fld>
            <a:endParaRPr lang="en-GB"/>
          </a:p>
        </p:txBody>
      </p:sp>
    </p:spTree>
    <p:extLst>
      <p:ext uri="{BB962C8B-B14F-4D97-AF65-F5344CB8AC3E}">
        <p14:creationId xmlns:p14="http://schemas.microsoft.com/office/powerpoint/2010/main" val="24157058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Scott to present?</a:t>
            </a:r>
          </a:p>
        </p:txBody>
      </p:sp>
      <p:sp>
        <p:nvSpPr>
          <p:cNvPr id="4" name="Slide Number Placeholder 3"/>
          <p:cNvSpPr>
            <a:spLocks noGrp="1"/>
          </p:cNvSpPr>
          <p:nvPr>
            <p:ph type="sldNum" sz="quarter" idx="5"/>
          </p:nvPr>
        </p:nvSpPr>
        <p:spPr/>
        <p:txBody>
          <a:bodyPr/>
          <a:lstStyle/>
          <a:p>
            <a:fld id="{BBCAD281-8F99-443E-AC0B-09E412369262}" type="slidenum">
              <a:rPr lang="en-GB" smtClean="0"/>
              <a:t>8</a:t>
            </a:fld>
            <a:endParaRPr lang="en-GB"/>
          </a:p>
        </p:txBody>
      </p:sp>
    </p:spTree>
    <p:extLst>
      <p:ext uri="{BB962C8B-B14F-4D97-AF65-F5344CB8AC3E}">
        <p14:creationId xmlns:p14="http://schemas.microsoft.com/office/powerpoint/2010/main" val="38360623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Scott to present?</a:t>
            </a:r>
          </a:p>
        </p:txBody>
      </p:sp>
      <p:sp>
        <p:nvSpPr>
          <p:cNvPr id="4" name="Slide Number Placeholder 3"/>
          <p:cNvSpPr>
            <a:spLocks noGrp="1"/>
          </p:cNvSpPr>
          <p:nvPr>
            <p:ph type="sldNum" sz="quarter" idx="10"/>
          </p:nvPr>
        </p:nvSpPr>
        <p:spPr/>
        <p:txBody>
          <a:bodyPr/>
          <a:lstStyle/>
          <a:p>
            <a:fld id="{BBCAD281-8F99-443E-AC0B-09E412369262}" type="slidenum">
              <a:rPr lang="en-GB" smtClean="0"/>
              <a:t>9</a:t>
            </a:fld>
            <a:endParaRPr lang="en-GB"/>
          </a:p>
        </p:txBody>
      </p:sp>
    </p:spTree>
    <p:extLst>
      <p:ext uri="{BB962C8B-B14F-4D97-AF65-F5344CB8AC3E}">
        <p14:creationId xmlns:p14="http://schemas.microsoft.com/office/powerpoint/2010/main" val="40365292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12 Warwick">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95536" y="4292352"/>
            <a:ext cx="842488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3" name="Text Placeholder 2"/>
          <p:cNvSpPr>
            <a:spLocks noGrp="1"/>
          </p:cNvSpPr>
          <p:nvPr>
            <p:ph type="body" sz="quarter" idx="11" hasCustomPrompt="1"/>
          </p:nvPr>
        </p:nvSpPr>
        <p:spPr>
          <a:xfrm>
            <a:off x="395586" y="4869160"/>
            <a:ext cx="842488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4" name="Text Placeholder 2"/>
          <p:cNvSpPr>
            <a:spLocks noGrp="1"/>
          </p:cNvSpPr>
          <p:nvPr>
            <p:ph type="body" sz="quarter" idx="12" hasCustomPrompt="1"/>
          </p:nvPr>
        </p:nvSpPr>
        <p:spPr>
          <a:xfrm>
            <a:off x="395536" y="5949280"/>
            <a:ext cx="842488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5" name="Text Placeholder 2"/>
          <p:cNvSpPr>
            <a:spLocks noGrp="1"/>
          </p:cNvSpPr>
          <p:nvPr>
            <p:ph type="body" sz="quarter" idx="13" hasCustomPrompt="1"/>
          </p:nvPr>
        </p:nvSpPr>
        <p:spPr>
          <a:xfrm>
            <a:off x="395536" y="6237312"/>
            <a:ext cx="842488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Tree>
    <p:extLst>
      <p:ext uri="{BB962C8B-B14F-4D97-AF65-F5344CB8AC3E}">
        <p14:creationId xmlns:p14="http://schemas.microsoft.com/office/powerpoint/2010/main" val="39638366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12 University lockup">
    <p:spTree>
      <p:nvGrpSpPr>
        <p:cNvPr id="1" name=""/>
        <p:cNvGrpSpPr/>
        <p:nvPr/>
      </p:nvGrpSpPr>
      <p:grpSpPr>
        <a:xfrm>
          <a:off x="0" y="0"/>
          <a:ext cx="0" cy="0"/>
          <a:chOff x="0" y="0"/>
          <a:chExt cx="0" cy="0"/>
        </a:xfrm>
      </p:grpSpPr>
      <p:sp>
        <p:nvSpPr>
          <p:cNvPr id="10"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11"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
        <p:nvSpPr>
          <p:cNvPr id="12" name="Text Placeholder 2"/>
          <p:cNvSpPr>
            <a:spLocks noGrp="1"/>
          </p:cNvSpPr>
          <p:nvPr>
            <p:ph type="body" sz="quarter" idx="10" hasCustomPrompt="1"/>
          </p:nvPr>
        </p:nvSpPr>
        <p:spPr>
          <a:xfrm>
            <a:off x="395536" y="3788296"/>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13" name="Text Placeholder 2"/>
          <p:cNvSpPr>
            <a:spLocks noGrp="1"/>
          </p:cNvSpPr>
          <p:nvPr>
            <p:ph type="body" sz="quarter" idx="11" hasCustomPrompt="1"/>
          </p:nvPr>
        </p:nvSpPr>
        <p:spPr>
          <a:xfrm>
            <a:off x="395586" y="4365104"/>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Tree>
    <p:extLst>
      <p:ext uri="{BB962C8B-B14F-4D97-AF65-F5344CB8AC3E}">
        <p14:creationId xmlns:p14="http://schemas.microsoft.com/office/powerpoint/2010/main" val="14680148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12 University lockup layout 2">
    <p:spTree>
      <p:nvGrpSpPr>
        <p:cNvPr id="1" name=""/>
        <p:cNvGrpSpPr/>
        <p:nvPr/>
      </p:nvGrpSpPr>
      <p:grpSpPr>
        <a:xfrm>
          <a:off x="0" y="0"/>
          <a:ext cx="0" cy="0"/>
          <a:chOff x="0" y="0"/>
          <a:chExt cx="0" cy="0"/>
        </a:xfrm>
      </p:grpSpPr>
      <p:sp>
        <p:nvSpPr>
          <p:cNvPr id="8"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
        <p:nvSpPr>
          <p:cNvPr id="9" name="Text Placeholder 2"/>
          <p:cNvSpPr>
            <a:spLocks noGrp="1"/>
          </p:cNvSpPr>
          <p:nvPr>
            <p:ph type="body" sz="quarter" idx="10" hasCustomPrompt="1"/>
          </p:nvPr>
        </p:nvSpPr>
        <p:spPr>
          <a:xfrm>
            <a:off x="395536" y="3788296"/>
            <a:ext cx="612063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10" name="Text Placeholder 2"/>
          <p:cNvSpPr>
            <a:spLocks noGrp="1"/>
          </p:cNvSpPr>
          <p:nvPr>
            <p:ph type="body" sz="quarter" idx="11" hasCustomPrompt="1"/>
          </p:nvPr>
        </p:nvSpPr>
        <p:spPr>
          <a:xfrm>
            <a:off x="395586" y="4365104"/>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11"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12"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Tree>
    <p:extLst>
      <p:ext uri="{BB962C8B-B14F-4D97-AF65-F5344CB8AC3E}">
        <p14:creationId xmlns:p14="http://schemas.microsoft.com/office/powerpoint/2010/main" val="341673677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12 University lockup">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23528" y="4725144"/>
            <a:ext cx="6640469"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3" name="Text Placeholder 2"/>
          <p:cNvSpPr>
            <a:spLocks noGrp="1"/>
          </p:cNvSpPr>
          <p:nvPr>
            <p:ph type="body" sz="quarter" idx="11" hasCustomPrompt="1"/>
          </p:nvPr>
        </p:nvSpPr>
        <p:spPr>
          <a:xfrm>
            <a:off x="323578" y="5301952"/>
            <a:ext cx="6640469"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4" name="Text Placeholder 2"/>
          <p:cNvSpPr>
            <a:spLocks noGrp="1"/>
          </p:cNvSpPr>
          <p:nvPr>
            <p:ph type="body" sz="quarter" idx="12" hasCustomPrompt="1"/>
          </p:nvPr>
        </p:nvSpPr>
        <p:spPr>
          <a:xfrm>
            <a:off x="323528" y="5949280"/>
            <a:ext cx="8496944"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5" name="Text Placeholder 2"/>
          <p:cNvSpPr>
            <a:spLocks noGrp="1"/>
          </p:cNvSpPr>
          <p:nvPr>
            <p:ph type="body" sz="quarter" idx="13" hasCustomPrompt="1"/>
          </p:nvPr>
        </p:nvSpPr>
        <p:spPr>
          <a:xfrm>
            <a:off x="323528" y="6237312"/>
            <a:ext cx="8496944"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Tree>
    <p:extLst>
      <p:ext uri="{BB962C8B-B14F-4D97-AF65-F5344CB8AC3E}">
        <p14:creationId xmlns:p14="http://schemas.microsoft.com/office/powerpoint/2010/main" val="16227889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2 University lockup">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395536" y="2420889"/>
            <a:ext cx="8424936" cy="4104456"/>
          </a:xfrm>
          <a:prstGeom prst="rect">
            <a:avLst/>
          </a:prstGeom>
        </p:spPr>
        <p:txBody>
          <a:bodyPr vert="horz"/>
          <a:lstStyle>
            <a:lvl1pPr marL="0" indent="0">
              <a:buNone/>
              <a:defRPr sz="2000"/>
            </a:lvl1pPr>
          </a:lstStyle>
          <a:p>
            <a:pPr lvl="0"/>
            <a:r>
              <a:rPr lang="en-US"/>
              <a:t>Text here….</a:t>
            </a:r>
          </a:p>
        </p:txBody>
      </p:sp>
      <p:sp>
        <p:nvSpPr>
          <p:cNvPr id="3" name="Text Placeholder 2"/>
          <p:cNvSpPr>
            <a:spLocks noGrp="1"/>
          </p:cNvSpPr>
          <p:nvPr>
            <p:ph type="body" sz="quarter" idx="10" hasCustomPrompt="1"/>
          </p:nvPr>
        </p:nvSpPr>
        <p:spPr>
          <a:xfrm>
            <a:off x="395463" y="1556792"/>
            <a:ext cx="842501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Tree>
    <p:extLst>
      <p:ext uri="{BB962C8B-B14F-4D97-AF65-F5344CB8AC3E}">
        <p14:creationId xmlns:p14="http://schemas.microsoft.com/office/powerpoint/2010/main" val="18480823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2 University lockup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395536" y="2420889"/>
            <a:ext cx="6192688" cy="4104456"/>
          </a:xfrm>
          <a:prstGeom prst="rect">
            <a:avLst/>
          </a:prstGeom>
        </p:spPr>
        <p:txBody>
          <a:bodyPr vert="horz"/>
          <a:lstStyle>
            <a:lvl1pPr marL="0" indent="0">
              <a:buNone/>
              <a:defRPr sz="2000"/>
            </a:lvl1pPr>
          </a:lstStyle>
          <a:p>
            <a:pPr lvl="0"/>
            <a:r>
              <a:rPr lang="en-US"/>
              <a:t>Text here….</a:t>
            </a:r>
          </a:p>
        </p:txBody>
      </p:sp>
      <p:sp>
        <p:nvSpPr>
          <p:cNvPr id="4" name="Text Placeholder 2"/>
          <p:cNvSpPr>
            <a:spLocks noGrp="1"/>
          </p:cNvSpPr>
          <p:nvPr>
            <p:ph type="body" sz="quarter" idx="10" hasCustomPrompt="1"/>
          </p:nvPr>
        </p:nvSpPr>
        <p:spPr>
          <a:xfrm>
            <a:off x="395462" y="1556792"/>
            <a:ext cx="619276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5" name="Picture Placeholder 5"/>
          <p:cNvSpPr>
            <a:spLocks noGrp="1"/>
          </p:cNvSpPr>
          <p:nvPr>
            <p:ph type="pic" sz="quarter" idx="15" hasCustomPrompt="1"/>
          </p:nvPr>
        </p:nvSpPr>
        <p:spPr>
          <a:xfrm>
            <a:off x="6828223" y="4509120"/>
            <a:ext cx="1992025"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Tree>
    <p:extLst>
      <p:ext uri="{BB962C8B-B14F-4D97-AF65-F5344CB8AC3E}">
        <p14:creationId xmlns:p14="http://schemas.microsoft.com/office/powerpoint/2010/main" val="855627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12 Departmental lockup">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95536" y="4725144"/>
            <a:ext cx="6568461"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3" name="Text Placeholder 2"/>
          <p:cNvSpPr>
            <a:spLocks noGrp="1"/>
          </p:cNvSpPr>
          <p:nvPr>
            <p:ph type="body" sz="quarter" idx="11" hasCustomPrompt="1"/>
          </p:nvPr>
        </p:nvSpPr>
        <p:spPr>
          <a:xfrm>
            <a:off x="395586" y="5301952"/>
            <a:ext cx="6568461"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4" name="Text Placeholder 2"/>
          <p:cNvSpPr>
            <a:spLocks noGrp="1"/>
          </p:cNvSpPr>
          <p:nvPr>
            <p:ph type="body" sz="quarter" idx="12" hasCustomPrompt="1"/>
          </p:nvPr>
        </p:nvSpPr>
        <p:spPr>
          <a:xfrm>
            <a:off x="395536" y="5949280"/>
            <a:ext cx="8424935"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5" name="Text Placeholder 2"/>
          <p:cNvSpPr>
            <a:spLocks noGrp="1"/>
          </p:cNvSpPr>
          <p:nvPr>
            <p:ph type="body" sz="quarter" idx="13" hasCustomPrompt="1"/>
          </p:nvPr>
        </p:nvSpPr>
        <p:spPr>
          <a:xfrm>
            <a:off x="395536" y="6237312"/>
            <a:ext cx="8424935"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Tree>
    <p:extLst>
      <p:ext uri="{BB962C8B-B14F-4D97-AF65-F5344CB8AC3E}">
        <p14:creationId xmlns:p14="http://schemas.microsoft.com/office/powerpoint/2010/main" val="27168268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12 Departmental lockup">
    <p:spTree>
      <p:nvGrpSpPr>
        <p:cNvPr id="1" name=""/>
        <p:cNvGrpSpPr/>
        <p:nvPr/>
      </p:nvGrpSpPr>
      <p:grpSpPr>
        <a:xfrm>
          <a:off x="0" y="0"/>
          <a:ext cx="0" cy="0"/>
          <a:chOff x="0" y="0"/>
          <a:chExt cx="0" cy="0"/>
        </a:xfrm>
      </p:grpSpPr>
      <p:sp>
        <p:nvSpPr>
          <p:cNvPr id="6"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7"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
        <p:nvSpPr>
          <p:cNvPr id="8" name="Text Placeholder 2"/>
          <p:cNvSpPr>
            <a:spLocks noGrp="1"/>
          </p:cNvSpPr>
          <p:nvPr>
            <p:ph type="body" sz="quarter" idx="14" hasCustomPrompt="1"/>
          </p:nvPr>
        </p:nvSpPr>
        <p:spPr>
          <a:xfrm>
            <a:off x="395536" y="4509120"/>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9" name="Text Placeholder 2"/>
          <p:cNvSpPr>
            <a:spLocks noGrp="1"/>
          </p:cNvSpPr>
          <p:nvPr>
            <p:ph type="body" sz="quarter" idx="15" hasCustomPrompt="1"/>
          </p:nvPr>
        </p:nvSpPr>
        <p:spPr>
          <a:xfrm>
            <a:off x="395586" y="5085928"/>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Tree>
    <p:extLst>
      <p:ext uri="{BB962C8B-B14F-4D97-AF65-F5344CB8AC3E}">
        <p14:creationId xmlns:p14="http://schemas.microsoft.com/office/powerpoint/2010/main" val="37416999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12 Departmental lockup layout 2">
    <p:spTree>
      <p:nvGrpSpPr>
        <p:cNvPr id="1" name=""/>
        <p:cNvGrpSpPr/>
        <p:nvPr/>
      </p:nvGrpSpPr>
      <p:grpSpPr>
        <a:xfrm>
          <a:off x="0" y="0"/>
          <a:ext cx="0" cy="0"/>
          <a:chOff x="0" y="0"/>
          <a:chExt cx="0" cy="0"/>
        </a:xfrm>
      </p:grpSpPr>
      <p:sp>
        <p:nvSpPr>
          <p:cNvPr id="7" name="Text Placeholder 2"/>
          <p:cNvSpPr>
            <a:spLocks noGrp="1"/>
          </p:cNvSpPr>
          <p:nvPr>
            <p:ph type="body" sz="quarter" idx="10" hasCustomPrompt="1"/>
          </p:nvPr>
        </p:nvSpPr>
        <p:spPr>
          <a:xfrm>
            <a:off x="395486" y="4365104"/>
            <a:ext cx="6048672"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8" name="Text Placeholder 2"/>
          <p:cNvSpPr>
            <a:spLocks noGrp="1"/>
          </p:cNvSpPr>
          <p:nvPr>
            <p:ph type="body" sz="quarter" idx="11" hasCustomPrompt="1"/>
          </p:nvPr>
        </p:nvSpPr>
        <p:spPr>
          <a:xfrm>
            <a:off x="395536" y="4941912"/>
            <a:ext cx="6048672"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9" name="Text Placeholder 2"/>
          <p:cNvSpPr>
            <a:spLocks noGrp="1"/>
          </p:cNvSpPr>
          <p:nvPr>
            <p:ph type="body" sz="quarter" idx="12" hasCustomPrompt="1"/>
          </p:nvPr>
        </p:nvSpPr>
        <p:spPr>
          <a:xfrm>
            <a:off x="395486" y="5949280"/>
            <a:ext cx="6048672"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10" name="Text Placeholder 2"/>
          <p:cNvSpPr>
            <a:spLocks noGrp="1"/>
          </p:cNvSpPr>
          <p:nvPr>
            <p:ph type="body" sz="quarter" idx="13" hasCustomPrompt="1"/>
          </p:nvPr>
        </p:nvSpPr>
        <p:spPr>
          <a:xfrm>
            <a:off x="395486" y="6237312"/>
            <a:ext cx="6048672"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
        <p:nvSpPr>
          <p:cNvPr id="11"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Tree>
    <p:extLst>
      <p:ext uri="{BB962C8B-B14F-4D97-AF65-F5344CB8AC3E}">
        <p14:creationId xmlns:p14="http://schemas.microsoft.com/office/powerpoint/2010/main" val="16979291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12 Departmental lockup">
    <p:spTree>
      <p:nvGrpSpPr>
        <p:cNvPr id="1" name=""/>
        <p:cNvGrpSpPr/>
        <p:nvPr/>
      </p:nvGrpSpPr>
      <p:grpSpPr>
        <a:xfrm>
          <a:off x="0" y="0"/>
          <a:ext cx="0" cy="0"/>
          <a:chOff x="0" y="0"/>
          <a:chExt cx="0" cy="0"/>
        </a:xfrm>
      </p:grpSpPr>
      <p:sp>
        <p:nvSpPr>
          <p:cNvPr id="10"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11"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
        <p:nvSpPr>
          <p:cNvPr id="12" name="Text Placeholder 2"/>
          <p:cNvSpPr>
            <a:spLocks noGrp="1"/>
          </p:cNvSpPr>
          <p:nvPr>
            <p:ph type="body" sz="quarter" idx="10" hasCustomPrompt="1"/>
          </p:nvPr>
        </p:nvSpPr>
        <p:spPr>
          <a:xfrm>
            <a:off x="395536" y="3788296"/>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13" name="Text Placeholder 2"/>
          <p:cNvSpPr>
            <a:spLocks noGrp="1"/>
          </p:cNvSpPr>
          <p:nvPr>
            <p:ph type="body" sz="quarter" idx="11" hasCustomPrompt="1"/>
          </p:nvPr>
        </p:nvSpPr>
        <p:spPr>
          <a:xfrm>
            <a:off x="395586" y="4365104"/>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Tree>
    <p:extLst>
      <p:ext uri="{BB962C8B-B14F-4D97-AF65-F5344CB8AC3E}">
        <p14:creationId xmlns:p14="http://schemas.microsoft.com/office/powerpoint/2010/main" val="247943411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12 Departmental lockup layout 2">
    <p:spTree>
      <p:nvGrpSpPr>
        <p:cNvPr id="1" name=""/>
        <p:cNvGrpSpPr/>
        <p:nvPr/>
      </p:nvGrpSpPr>
      <p:grpSpPr>
        <a:xfrm>
          <a:off x="0" y="0"/>
          <a:ext cx="0" cy="0"/>
          <a:chOff x="0" y="0"/>
          <a:chExt cx="0" cy="0"/>
        </a:xfrm>
      </p:grpSpPr>
      <p:sp>
        <p:nvSpPr>
          <p:cNvPr id="12"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
        <p:nvSpPr>
          <p:cNvPr id="13" name="Text Placeholder 2"/>
          <p:cNvSpPr>
            <a:spLocks noGrp="1"/>
          </p:cNvSpPr>
          <p:nvPr>
            <p:ph type="body" sz="quarter" idx="10" hasCustomPrompt="1"/>
          </p:nvPr>
        </p:nvSpPr>
        <p:spPr>
          <a:xfrm>
            <a:off x="395536" y="3788296"/>
            <a:ext cx="612063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14" name="Text Placeholder 2"/>
          <p:cNvSpPr>
            <a:spLocks noGrp="1"/>
          </p:cNvSpPr>
          <p:nvPr>
            <p:ph type="body" sz="quarter" idx="11" hasCustomPrompt="1"/>
          </p:nvPr>
        </p:nvSpPr>
        <p:spPr>
          <a:xfrm>
            <a:off x="395586" y="4365104"/>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15"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16"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Tree>
    <p:extLst>
      <p:ext uri="{BB962C8B-B14F-4D97-AF65-F5344CB8AC3E}">
        <p14:creationId xmlns:p14="http://schemas.microsoft.com/office/powerpoint/2010/main" val="32586940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8/12 Warwick lockup layout 2">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95536" y="4292352"/>
            <a:ext cx="612063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3" name="Text Placeholder 2"/>
          <p:cNvSpPr>
            <a:spLocks noGrp="1"/>
          </p:cNvSpPr>
          <p:nvPr>
            <p:ph type="body" sz="quarter" idx="11" hasCustomPrompt="1"/>
          </p:nvPr>
        </p:nvSpPr>
        <p:spPr>
          <a:xfrm>
            <a:off x="395586" y="4869160"/>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4"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5"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
        <p:nvSpPr>
          <p:cNvPr id="6"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Tree>
    <p:extLst>
      <p:ext uri="{BB962C8B-B14F-4D97-AF65-F5344CB8AC3E}">
        <p14:creationId xmlns:p14="http://schemas.microsoft.com/office/powerpoint/2010/main" val="318388940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12 Departmental lockup">
    <p:spTree>
      <p:nvGrpSpPr>
        <p:cNvPr id="1" name=""/>
        <p:cNvGrpSpPr/>
        <p:nvPr/>
      </p:nvGrpSpPr>
      <p:grpSpPr>
        <a:xfrm>
          <a:off x="0" y="0"/>
          <a:ext cx="0" cy="0"/>
          <a:chOff x="0" y="0"/>
          <a:chExt cx="0" cy="0"/>
        </a:xfrm>
      </p:grpSpPr>
      <p:sp>
        <p:nvSpPr>
          <p:cNvPr id="6" name="Text Placeholder 8"/>
          <p:cNvSpPr>
            <a:spLocks noGrp="1"/>
          </p:cNvSpPr>
          <p:nvPr>
            <p:ph type="body" sz="quarter" idx="14" hasCustomPrompt="1"/>
          </p:nvPr>
        </p:nvSpPr>
        <p:spPr>
          <a:xfrm>
            <a:off x="395536" y="2564905"/>
            <a:ext cx="8424936" cy="3960439"/>
          </a:xfrm>
          <a:prstGeom prst="rect">
            <a:avLst/>
          </a:prstGeom>
        </p:spPr>
        <p:txBody>
          <a:bodyPr vert="horz"/>
          <a:lstStyle>
            <a:lvl1pPr marL="0" indent="0">
              <a:buNone/>
              <a:defRPr sz="2000"/>
            </a:lvl1pPr>
          </a:lstStyle>
          <a:p>
            <a:pPr lvl="0"/>
            <a:r>
              <a:rPr lang="en-US"/>
              <a:t>Text here….</a:t>
            </a:r>
          </a:p>
        </p:txBody>
      </p:sp>
      <p:sp>
        <p:nvSpPr>
          <p:cNvPr id="7" name="Text Placeholder 2"/>
          <p:cNvSpPr>
            <a:spLocks noGrp="1"/>
          </p:cNvSpPr>
          <p:nvPr>
            <p:ph type="body" sz="quarter" idx="10" hasCustomPrompt="1"/>
          </p:nvPr>
        </p:nvSpPr>
        <p:spPr>
          <a:xfrm>
            <a:off x="395463" y="1700808"/>
            <a:ext cx="842501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Tree>
    <p:extLst>
      <p:ext uri="{BB962C8B-B14F-4D97-AF65-F5344CB8AC3E}">
        <p14:creationId xmlns:p14="http://schemas.microsoft.com/office/powerpoint/2010/main" val="344415353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395536" y="2420889"/>
            <a:ext cx="6192688" cy="4104456"/>
          </a:xfrm>
          <a:prstGeom prst="rect">
            <a:avLst/>
          </a:prstGeom>
        </p:spPr>
        <p:txBody>
          <a:bodyPr vert="horz"/>
          <a:lstStyle>
            <a:lvl1pPr marL="0" indent="0">
              <a:buNone/>
              <a:defRPr sz="2000"/>
            </a:lvl1pPr>
          </a:lstStyle>
          <a:p>
            <a:pPr lvl="0"/>
            <a:r>
              <a:rPr lang="en-US"/>
              <a:t>Text here….</a:t>
            </a:r>
          </a:p>
        </p:txBody>
      </p:sp>
      <p:sp>
        <p:nvSpPr>
          <p:cNvPr id="8" name="Text Placeholder 2"/>
          <p:cNvSpPr>
            <a:spLocks noGrp="1"/>
          </p:cNvSpPr>
          <p:nvPr>
            <p:ph type="body" sz="quarter" idx="10" hasCustomPrompt="1"/>
          </p:nvPr>
        </p:nvSpPr>
        <p:spPr>
          <a:xfrm>
            <a:off x="395462" y="1556792"/>
            <a:ext cx="619276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9" name="Picture Placeholder 5"/>
          <p:cNvSpPr>
            <a:spLocks noGrp="1"/>
          </p:cNvSpPr>
          <p:nvPr>
            <p:ph type="pic" sz="quarter" idx="15" hasCustomPrompt="1"/>
          </p:nvPr>
        </p:nvSpPr>
        <p:spPr>
          <a:xfrm>
            <a:off x="6828223" y="4509120"/>
            <a:ext cx="1992025"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Tree>
    <p:extLst>
      <p:ext uri="{BB962C8B-B14F-4D97-AF65-F5344CB8AC3E}">
        <p14:creationId xmlns:p14="http://schemas.microsoft.com/office/powerpoint/2010/main" val="271165162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D4B9C54D-1CE5-40F5-B7C8-187D95E20D31}" type="datetimeFigureOut">
              <a:rPr lang="en-GB" smtClean="0"/>
              <a:t>17/10/2023</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A1A6F23E-2FF7-410F-B6F3-09A14C38DBFC}" type="slidenum">
              <a:rPr lang="en-GB" smtClean="0"/>
              <a:t>‹#›</a:t>
            </a:fld>
            <a:endParaRPr lang="en-GB"/>
          </a:p>
        </p:txBody>
      </p:sp>
    </p:spTree>
    <p:extLst>
      <p:ext uri="{BB962C8B-B14F-4D97-AF65-F5344CB8AC3E}">
        <p14:creationId xmlns:p14="http://schemas.microsoft.com/office/powerpoint/2010/main" val="13242140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12 Warwick layout 2">
    <p:spTree>
      <p:nvGrpSpPr>
        <p:cNvPr id="1" name=""/>
        <p:cNvGrpSpPr/>
        <p:nvPr/>
      </p:nvGrpSpPr>
      <p:grpSpPr>
        <a:xfrm>
          <a:off x="0" y="0"/>
          <a:ext cx="0" cy="0"/>
          <a:chOff x="0" y="0"/>
          <a:chExt cx="0" cy="0"/>
        </a:xfrm>
      </p:grpSpPr>
      <p:sp>
        <p:nvSpPr>
          <p:cNvPr id="12"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
        <p:nvSpPr>
          <p:cNvPr id="13" name="Text Placeholder 2"/>
          <p:cNvSpPr>
            <a:spLocks noGrp="1"/>
          </p:cNvSpPr>
          <p:nvPr>
            <p:ph type="body" sz="quarter" idx="10" hasCustomPrompt="1"/>
          </p:nvPr>
        </p:nvSpPr>
        <p:spPr>
          <a:xfrm>
            <a:off x="395536" y="3788296"/>
            <a:ext cx="612063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14" name="Text Placeholder 2"/>
          <p:cNvSpPr>
            <a:spLocks noGrp="1"/>
          </p:cNvSpPr>
          <p:nvPr>
            <p:ph type="body" sz="quarter" idx="11" hasCustomPrompt="1"/>
          </p:nvPr>
        </p:nvSpPr>
        <p:spPr>
          <a:xfrm>
            <a:off x="395586" y="4365104"/>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17"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18"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Tree>
    <p:extLst>
      <p:ext uri="{BB962C8B-B14F-4D97-AF65-F5344CB8AC3E}">
        <p14:creationId xmlns:p14="http://schemas.microsoft.com/office/powerpoint/2010/main" val="11842647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3" name="Picture 6">
            <a:extLst>
              <a:ext uri="{FF2B5EF4-FFF2-40B4-BE49-F238E27FC236}">
                <a16:creationId xmlns:a16="http://schemas.microsoft.com/office/drawing/2014/main" id="{78C6D691-02CE-95C3-14AF-7FD0F7095AE9}"/>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880225" y="6145213"/>
            <a:ext cx="2141538" cy="71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4" name="Date Placeholder 2">
            <a:extLst>
              <a:ext uri="{FF2B5EF4-FFF2-40B4-BE49-F238E27FC236}">
                <a16:creationId xmlns:a16="http://schemas.microsoft.com/office/drawing/2014/main" id="{C17CD296-80F5-7108-A2AD-F3357E3F6467}"/>
              </a:ext>
            </a:extLst>
          </p:cNvPr>
          <p:cNvSpPr>
            <a:spLocks noGrp="1"/>
          </p:cNvSpPr>
          <p:nvPr>
            <p:ph type="dt" sz="half" idx="10"/>
          </p:nvPr>
        </p:nvSpPr>
        <p:spPr/>
        <p:txBody>
          <a:bodyPr/>
          <a:lstStyle>
            <a:lvl1pPr>
              <a:defRPr/>
            </a:lvl1pPr>
          </a:lstStyle>
          <a:p>
            <a:pPr>
              <a:defRPr/>
            </a:pPr>
            <a:fld id="{A1299E05-3007-445E-A8E5-5B7575681FC4}" type="datetimeFigureOut">
              <a:rPr lang="en-GB" altLang="en-US"/>
              <a:pPr>
                <a:defRPr/>
              </a:pPr>
              <a:t>17/10/2023</a:t>
            </a:fld>
            <a:endParaRPr lang="en-GB" altLang="en-US"/>
          </a:p>
        </p:txBody>
      </p:sp>
      <p:sp>
        <p:nvSpPr>
          <p:cNvPr id="5" name="Footer Placeholder 3">
            <a:extLst>
              <a:ext uri="{FF2B5EF4-FFF2-40B4-BE49-F238E27FC236}">
                <a16:creationId xmlns:a16="http://schemas.microsoft.com/office/drawing/2014/main" id="{63D8816E-7A76-8CB7-73E1-30E62E12DA14}"/>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4">
            <a:extLst>
              <a:ext uri="{FF2B5EF4-FFF2-40B4-BE49-F238E27FC236}">
                <a16:creationId xmlns:a16="http://schemas.microsoft.com/office/drawing/2014/main" id="{99C3D7DF-02C8-E13D-FD56-473914A4A36D}"/>
              </a:ext>
            </a:extLst>
          </p:cNvPr>
          <p:cNvSpPr>
            <a:spLocks noGrp="1"/>
          </p:cNvSpPr>
          <p:nvPr>
            <p:ph type="sldNum" sz="quarter" idx="12"/>
          </p:nvPr>
        </p:nvSpPr>
        <p:spPr/>
        <p:txBody>
          <a:bodyPr/>
          <a:lstStyle>
            <a:lvl1pPr>
              <a:defRPr smtClean="0"/>
            </a:lvl1pPr>
          </a:lstStyle>
          <a:p>
            <a:pPr>
              <a:defRPr/>
            </a:pPr>
            <a:fld id="{3856166E-EB8A-4379-AE8B-0AD45219252F}" type="slidenum">
              <a:rPr lang="en-GB" altLang="en-US"/>
              <a:pPr>
                <a:defRPr/>
              </a:pPr>
              <a:t>‹#›</a:t>
            </a:fld>
            <a:endParaRPr lang="en-GB" altLang="en-US"/>
          </a:p>
        </p:txBody>
      </p:sp>
    </p:spTree>
    <p:extLst>
      <p:ext uri="{BB962C8B-B14F-4D97-AF65-F5344CB8AC3E}">
        <p14:creationId xmlns:p14="http://schemas.microsoft.com/office/powerpoint/2010/main" val="15271439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12 Warwick">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395610" y="2276475"/>
            <a:ext cx="8424863" cy="4248869"/>
          </a:xfrm>
          <a:prstGeom prst="rect">
            <a:avLst/>
          </a:prstGeom>
        </p:spPr>
        <p:txBody>
          <a:bodyPr vert="horz"/>
          <a:lstStyle>
            <a:lvl1pPr marL="0" indent="0">
              <a:buNone/>
              <a:defRPr sz="2000"/>
            </a:lvl1pPr>
          </a:lstStyle>
          <a:p>
            <a:pPr lvl="0"/>
            <a:r>
              <a:rPr lang="en-US"/>
              <a:t>Text here….</a:t>
            </a:r>
          </a:p>
        </p:txBody>
      </p:sp>
      <p:sp>
        <p:nvSpPr>
          <p:cNvPr id="3" name="Text Placeholder 2"/>
          <p:cNvSpPr>
            <a:spLocks noGrp="1"/>
          </p:cNvSpPr>
          <p:nvPr>
            <p:ph type="body" sz="quarter" idx="10" hasCustomPrompt="1"/>
          </p:nvPr>
        </p:nvSpPr>
        <p:spPr>
          <a:xfrm>
            <a:off x="395537" y="1412776"/>
            <a:ext cx="842494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Tree>
    <p:extLst>
      <p:ext uri="{BB962C8B-B14F-4D97-AF65-F5344CB8AC3E}">
        <p14:creationId xmlns:p14="http://schemas.microsoft.com/office/powerpoint/2010/main" val="9293413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12 Warwick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395536" y="2276475"/>
            <a:ext cx="5976664" cy="4248869"/>
          </a:xfrm>
          <a:prstGeom prst="rect">
            <a:avLst/>
          </a:prstGeom>
        </p:spPr>
        <p:txBody>
          <a:bodyPr vert="horz"/>
          <a:lstStyle>
            <a:lvl1pPr marL="0" indent="0">
              <a:buNone/>
              <a:defRPr sz="2000"/>
            </a:lvl1pPr>
          </a:lstStyle>
          <a:p>
            <a:pPr lvl="0"/>
            <a:r>
              <a:rPr lang="en-US"/>
              <a:t>Text here….</a:t>
            </a:r>
          </a:p>
        </p:txBody>
      </p:sp>
      <p:sp>
        <p:nvSpPr>
          <p:cNvPr id="4" name="Text Placeholder 2"/>
          <p:cNvSpPr>
            <a:spLocks noGrp="1"/>
          </p:cNvSpPr>
          <p:nvPr>
            <p:ph type="body" sz="quarter" idx="10" hasCustomPrompt="1"/>
          </p:nvPr>
        </p:nvSpPr>
        <p:spPr>
          <a:xfrm>
            <a:off x="395537" y="1412776"/>
            <a:ext cx="5976664"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5" name="Picture Placeholder 5"/>
          <p:cNvSpPr>
            <a:spLocks noGrp="1"/>
          </p:cNvSpPr>
          <p:nvPr>
            <p:ph type="pic" sz="quarter" idx="15" hasCustomPrompt="1"/>
          </p:nvPr>
        </p:nvSpPr>
        <p:spPr>
          <a:xfrm>
            <a:off x="6614769" y="4293097"/>
            <a:ext cx="2205480" cy="2232025"/>
          </a:xfrm>
          <a:prstGeom prst="rect">
            <a:avLst/>
          </a:prstGeom>
          <a:solidFill>
            <a:schemeClr val="bg1">
              <a:lumMod val="85000"/>
            </a:schemeClr>
          </a:solidFill>
        </p:spPr>
        <p:txBody>
          <a:bodyPr vert="horz"/>
          <a:lstStyle>
            <a:lvl1pPr marL="0" indent="0">
              <a:buNone/>
              <a:defRPr sz="2000"/>
            </a:lvl1pPr>
          </a:lstStyle>
          <a:p>
            <a:r>
              <a:rPr lang="en-US"/>
              <a:t>Insert picture</a:t>
            </a:r>
          </a:p>
        </p:txBody>
      </p:sp>
    </p:spTree>
    <p:extLst>
      <p:ext uri="{BB962C8B-B14F-4D97-AF65-F5344CB8AC3E}">
        <p14:creationId xmlns:p14="http://schemas.microsoft.com/office/powerpoint/2010/main" val="370733538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Keyline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395537" y="1340370"/>
            <a:ext cx="5976663" cy="4248869"/>
          </a:xfrm>
          <a:prstGeom prst="rect">
            <a:avLst/>
          </a:prstGeom>
        </p:spPr>
        <p:txBody>
          <a:bodyPr vert="horz"/>
          <a:lstStyle>
            <a:lvl1pPr marL="0" indent="0">
              <a:buNone/>
              <a:defRPr sz="2000"/>
            </a:lvl1pPr>
          </a:lstStyle>
          <a:p>
            <a:pPr lvl="0"/>
            <a:r>
              <a:rPr lang="en-US"/>
              <a:t>Text here….</a:t>
            </a:r>
          </a:p>
        </p:txBody>
      </p:sp>
      <p:sp>
        <p:nvSpPr>
          <p:cNvPr id="4" name="Text Placeholder 2"/>
          <p:cNvSpPr>
            <a:spLocks noGrp="1"/>
          </p:cNvSpPr>
          <p:nvPr>
            <p:ph type="body" sz="quarter" idx="10" hasCustomPrompt="1"/>
          </p:nvPr>
        </p:nvSpPr>
        <p:spPr>
          <a:xfrm>
            <a:off x="395537" y="476672"/>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5" name="Picture Placeholder 5"/>
          <p:cNvSpPr>
            <a:spLocks noGrp="1"/>
          </p:cNvSpPr>
          <p:nvPr>
            <p:ph type="pic" sz="quarter" idx="15" hasCustomPrompt="1"/>
          </p:nvPr>
        </p:nvSpPr>
        <p:spPr>
          <a:xfrm>
            <a:off x="6588224" y="1340768"/>
            <a:ext cx="2232025" cy="2232025"/>
          </a:xfrm>
          <a:prstGeom prst="rect">
            <a:avLst/>
          </a:prstGeom>
          <a:solidFill>
            <a:schemeClr val="bg1">
              <a:lumMod val="85000"/>
            </a:schemeClr>
          </a:solidFill>
        </p:spPr>
        <p:txBody>
          <a:bodyPr vert="horz"/>
          <a:lstStyle>
            <a:lvl1pPr marL="0" indent="0">
              <a:buNone/>
              <a:defRPr sz="2000"/>
            </a:lvl1pPr>
          </a:lstStyle>
          <a:p>
            <a:r>
              <a:rPr lang="en-US"/>
              <a:t>Insert picture</a:t>
            </a:r>
          </a:p>
        </p:txBody>
      </p:sp>
    </p:spTree>
    <p:extLst>
      <p:ext uri="{BB962C8B-B14F-4D97-AF65-F5344CB8AC3E}">
        <p14:creationId xmlns:p14="http://schemas.microsoft.com/office/powerpoint/2010/main" val="77570294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Keyline">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395536" y="1340370"/>
            <a:ext cx="8424936" cy="4248869"/>
          </a:xfrm>
          <a:prstGeom prst="rect">
            <a:avLst/>
          </a:prstGeom>
        </p:spPr>
        <p:txBody>
          <a:bodyPr vert="horz"/>
          <a:lstStyle>
            <a:lvl1pPr marL="0" indent="0">
              <a:buNone/>
              <a:defRPr sz="2000"/>
            </a:lvl1pPr>
          </a:lstStyle>
          <a:p>
            <a:pPr lvl="0"/>
            <a:r>
              <a:rPr lang="en-US"/>
              <a:t>Text here….</a:t>
            </a:r>
          </a:p>
        </p:txBody>
      </p:sp>
      <p:sp>
        <p:nvSpPr>
          <p:cNvPr id="3" name="Text Placeholder 2"/>
          <p:cNvSpPr>
            <a:spLocks noGrp="1"/>
          </p:cNvSpPr>
          <p:nvPr>
            <p:ph type="body" sz="quarter" idx="10" hasCustomPrompt="1"/>
          </p:nvPr>
        </p:nvSpPr>
        <p:spPr>
          <a:xfrm>
            <a:off x="395463" y="476672"/>
            <a:ext cx="842501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Tree>
    <p:extLst>
      <p:ext uri="{BB962C8B-B14F-4D97-AF65-F5344CB8AC3E}">
        <p14:creationId xmlns:p14="http://schemas.microsoft.com/office/powerpoint/2010/main" val="16170329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Keyline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395537" y="1340370"/>
            <a:ext cx="5976663" cy="4248869"/>
          </a:xfrm>
          <a:prstGeom prst="rect">
            <a:avLst/>
          </a:prstGeom>
        </p:spPr>
        <p:txBody>
          <a:bodyPr vert="horz"/>
          <a:lstStyle>
            <a:lvl1pPr marL="0" indent="0">
              <a:buNone/>
              <a:defRPr sz="2000"/>
            </a:lvl1pPr>
          </a:lstStyle>
          <a:p>
            <a:pPr lvl="0"/>
            <a:r>
              <a:rPr lang="en-US"/>
              <a:t>Text here….</a:t>
            </a:r>
          </a:p>
        </p:txBody>
      </p:sp>
      <p:sp>
        <p:nvSpPr>
          <p:cNvPr id="4" name="Text Placeholder 2"/>
          <p:cNvSpPr>
            <a:spLocks noGrp="1"/>
          </p:cNvSpPr>
          <p:nvPr>
            <p:ph type="body" sz="quarter" idx="10" hasCustomPrompt="1"/>
          </p:nvPr>
        </p:nvSpPr>
        <p:spPr>
          <a:xfrm>
            <a:off x="395537" y="476672"/>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5" name="Picture Placeholder 5"/>
          <p:cNvSpPr>
            <a:spLocks noGrp="1"/>
          </p:cNvSpPr>
          <p:nvPr>
            <p:ph type="pic" sz="quarter" idx="15" hasCustomPrompt="1"/>
          </p:nvPr>
        </p:nvSpPr>
        <p:spPr>
          <a:xfrm>
            <a:off x="6588224" y="1340768"/>
            <a:ext cx="2232025" cy="2232025"/>
          </a:xfrm>
          <a:prstGeom prst="rect">
            <a:avLst/>
          </a:prstGeom>
          <a:solidFill>
            <a:schemeClr val="bg1">
              <a:lumMod val="85000"/>
            </a:schemeClr>
          </a:solidFill>
        </p:spPr>
        <p:txBody>
          <a:bodyPr vert="horz"/>
          <a:lstStyle>
            <a:lvl1pPr marL="0" indent="0">
              <a:buNone/>
              <a:defRPr sz="2000"/>
            </a:lvl1pPr>
          </a:lstStyle>
          <a:p>
            <a:r>
              <a:rPr lang="en-US"/>
              <a:t>Insert picture</a:t>
            </a:r>
          </a:p>
        </p:txBody>
      </p:sp>
    </p:spTree>
    <p:extLst>
      <p:ext uri="{BB962C8B-B14F-4D97-AF65-F5344CB8AC3E}">
        <p14:creationId xmlns:p14="http://schemas.microsoft.com/office/powerpoint/2010/main" val="18680346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12 Warwick">
    <p:spTree>
      <p:nvGrpSpPr>
        <p:cNvPr id="1" name=""/>
        <p:cNvGrpSpPr/>
        <p:nvPr/>
      </p:nvGrpSpPr>
      <p:grpSpPr>
        <a:xfrm>
          <a:off x="0" y="0"/>
          <a:ext cx="0" cy="0"/>
          <a:chOff x="0" y="0"/>
          <a:chExt cx="0" cy="0"/>
        </a:xfrm>
      </p:grpSpPr>
      <p:sp>
        <p:nvSpPr>
          <p:cNvPr id="13"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14"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
        <p:nvSpPr>
          <p:cNvPr id="16" name="Text Placeholder 2"/>
          <p:cNvSpPr>
            <a:spLocks noGrp="1"/>
          </p:cNvSpPr>
          <p:nvPr>
            <p:ph type="body" sz="quarter" idx="10" hasCustomPrompt="1"/>
          </p:nvPr>
        </p:nvSpPr>
        <p:spPr>
          <a:xfrm>
            <a:off x="395536" y="3788296"/>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17" name="Text Placeholder 2"/>
          <p:cNvSpPr>
            <a:spLocks noGrp="1"/>
          </p:cNvSpPr>
          <p:nvPr>
            <p:ph type="body" sz="quarter" idx="11" hasCustomPrompt="1"/>
          </p:nvPr>
        </p:nvSpPr>
        <p:spPr>
          <a:xfrm>
            <a:off x="395586" y="4365104"/>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Tree>
    <p:extLst>
      <p:ext uri="{BB962C8B-B14F-4D97-AF65-F5344CB8AC3E}">
        <p14:creationId xmlns:p14="http://schemas.microsoft.com/office/powerpoint/2010/main" val="114262931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Keyline bullet points">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395463" y="476672"/>
            <a:ext cx="842501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4" name="Text Placeholder 3"/>
          <p:cNvSpPr>
            <a:spLocks noGrp="1"/>
          </p:cNvSpPr>
          <p:nvPr>
            <p:ph type="body" sz="quarter" idx="16" hasCustomPrompt="1"/>
          </p:nvPr>
        </p:nvSpPr>
        <p:spPr>
          <a:xfrm>
            <a:off x="395536" y="1340768"/>
            <a:ext cx="8424936" cy="4248472"/>
          </a:xfrm>
          <a:prstGeom prst="rect">
            <a:avLst/>
          </a:prstGeom>
        </p:spPr>
        <p:txBody>
          <a:bodyPr vert="horz"/>
          <a:lstStyle>
            <a:lvl1pPr marL="342900" indent="-342900">
              <a:buFontTx/>
              <a:buBlip>
                <a:blip r:embed="rId2"/>
              </a:buBlip>
              <a:defRPr sz="2000" b="0" i="0">
                <a:latin typeface="Calibri"/>
                <a:cs typeface="Calibri"/>
              </a:defRPr>
            </a:lvl1pPr>
          </a:lstStyle>
          <a:p>
            <a:pPr lvl="0"/>
            <a:r>
              <a:rPr lang="en-GB"/>
              <a:t>Clinical Trials Unit bullet point</a:t>
            </a:r>
          </a:p>
          <a:p>
            <a:pPr lvl="0"/>
            <a:r>
              <a:rPr lang="en-GB"/>
              <a:t>Clinical Trials Unit bullet point</a:t>
            </a:r>
          </a:p>
          <a:p>
            <a:pPr lvl="0"/>
            <a:r>
              <a:rPr lang="en-GB"/>
              <a:t>Clinical Trials Unit bullet point</a:t>
            </a:r>
          </a:p>
          <a:p>
            <a:pPr lvl="0"/>
            <a:r>
              <a:rPr lang="en-GB"/>
              <a:t>Clinical Trials Unit bullet point</a:t>
            </a:r>
          </a:p>
          <a:p>
            <a:pPr lvl="0"/>
            <a:r>
              <a:rPr lang="en-GB"/>
              <a:t>Clinical Trials Unit bullet point</a:t>
            </a:r>
          </a:p>
          <a:p>
            <a:pPr lvl="0"/>
            <a:r>
              <a:rPr lang="en-GB"/>
              <a:t>Clinical Trials Unit bullet point</a:t>
            </a:r>
          </a:p>
          <a:p>
            <a:pPr lvl="0"/>
            <a:r>
              <a:rPr lang="en-GB"/>
              <a:t>Clinical Trials Unit bullet point</a:t>
            </a:r>
            <a:endParaRPr lang="en-US"/>
          </a:p>
        </p:txBody>
      </p:sp>
    </p:spTree>
    <p:extLst>
      <p:ext uri="{BB962C8B-B14F-4D97-AF65-F5344CB8AC3E}">
        <p14:creationId xmlns:p14="http://schemas.microsoft.com/office/powerpoint/2010/main" val="38671430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14CA201-851C-4A84-8383-767573C30328}" type="datetimeFigureOut">
              <a:rPr lang="en-GB" smtClean="0"/>
              <a:t>17/10/2023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176796820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14CA201-851C-4A84-8383-767573C30328}" type="datetimeFigureOut">
              <a:rPr lang="en-GB" smtClean="0"/>
              <a:t>17/10/2023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378592421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14CA201-851C-4A84-8383-767573C30328}" type="datetimeFigureOut">
              <a:rPr lang="en-GB" smtClean="0"/>
              <a:t>17/10/2023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42165652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14CA201-851C-4A84-8383-767573C30328}" type="datetimeFigureOut">
              <a:rPr lang="en-GB" smtClean="0"/>
              <a:t>17/10/2023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28465661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14CA201-851C-4A84-8383-767573C30328}" type="datetimeFigureOut">
              <a:rPr lang="en-GB" smtClean="0"/>
              <a:t>17/10/2023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30401472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14CA201-851C-4A84-8383-767573C30328}" type="datetimeFigureOut">
              <a:rPr lang="en-GB" smtClean="0"/>
              <a:t>17/10/2023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40276219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4CA201-851C-4A84-8383-767573C30328}" type="datetimeFigureOut">
              <a:rPr lang="en-GB" smtClean="0"/>
              <a:t>17/10/2023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30498442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14CA201-851C-4A84-8383-767573C30328}" type="datetimeFigureOut">
              <a:rPr lang="en-GB" smtClean="0"/>
              <a:t>17/10/2023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54052290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14CA201-851C-4A84-8383-767573C30328}" type="datetimeFigureOut">
              <a:rPr lang="en-GB" smtClean="0"/>
              <a:t>17/10/2023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14169075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12 Warwick layout 2">
    <p:spTree>
      <p:nvGrpSpPr>
        <p:cNvPr id="1" name=""/>
        <p:cNvGrpSpPr/>
        <p:nvPr/>
      </p:nvGrpSpPr>
      <p:grpSpPr>
        <a:xfrm>
          <a:off x="0" y="0"/>
          <a:ext cx="0" cy="0"/>
          <a:chOff x="0" y="0"/>
          <a:chExt cx="0" cy="0"/>
        </a:xfrm>
      </p:grpSpPr>
      <p:sp>
        <p:nvSpPr>
          <p:cNvPr id="12"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
        <p:nvSpPr>
          <p:cNvPr id="13" name="Text Placeholder 2"/>
          <p:cNvSpPr>
            <a:spLocks noGrp="1"/>
          </p:cNvSpPr>
          <p:nvPr>
            <p:ph type="body" sz="quarter" idx="10" hasCustomPrompt="1"/>
          </p:nvPr>
        </p:nvSpPr>
        <p:spPr>
          <a:xfrm>
            <a:off x="395536" y="3788296"/>
            <a:ext cx="612063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14" name="Text Placeholder 2"/>
          <p:cNvSpPr>
            <a:spLocks noGrp="1"/>
          </p:cNvSpPr>
          <p:nvPr>
            <p:ph type="body" sz="quarter" idx="11" hasCustomPrompt="1"/>
          </p:nvPr>
        </p:nvSpPr>
        <p:spPr>
          <a:xfrm>
            <a:off x="395586" y="4365104"/>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17"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18"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Tree>
    <p:extLst>
      <p:ext uri="{BB962C8B-B14F-4D97-AF65-F5344CB8AC3E}">
        <p14:creationId xmlns:p14="http://schemas.microsoft.com/office/powerpoint/2010/main" val="5945060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14CA201-851C-4A84-8383-767573C30328}" type="datetimeFigureOut">
              <a:rPr lang="en-GB" smtClean="0"/>
              <a:t>17/10/2023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13291798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14CA201-851C-4A84-8383-767573C30328}" type="datetimeFigureOut">
              <a:rPr lang="en-GB" smtClean="0"/>
              <a:t>17/10/2023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34660738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2 Warwick">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395610" y="2276474"/>
            <a:ext cx="8424862" cy="4248869"/>
          </a:xfrm>
          <a:prstGeom prst="rect">
            <a:avLst/>
          </a:prstGeom>
        </p:spPr>
        <p:txBody>
          <a:bodyPr vert="horz"/>
          <a:lstStyle>
            <a:lvl1pPr marL="0" indent="0">
              <a:buNone/>
              <a:defRPr sz="2000"/>
            </a:lvl1pPr>
          </a:lstStyle>
          <a:p>
            <a:pPr lvl="0"/>
            <a:r>
              <a:rPr lang="en-US"/>
              <a:t>Text here….</a:t>
            </a:r>
          </a:p>
        </p:txBody>
      </p:sp>
      <p:sp>
        <p:nvSpPr>
          <p:cNvPr id="3" name="Text Placeholder 2"/>
          <p:cNvSpPr>
            <a:spLocks noGrp="1"/>
          </p:cNvSpPr>
          <p:nvPr>
            <p:ph type="body" sz="quarter" idx="10" hasCustomPrompt="1"/>
          </p:nvPr>
        </p:nvSpPr>
        <p:spPr>
          <a:xfrm>
            <a:off x="395535" y="1412776"/>
            <a:ext cx="842494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Tree>
    <p:extLst>
      <p:ext uri="{BB962C8B-B14F-4D97-AF65-F5344CB8AC3E}">
        <p14:creationId xmlns:p14="http://schemas.microsoft.com/office/powerpoint/2010/main" val="16938478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12 Warwick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395536" y="2276474"/>
            <a:ext cx="5976664" cy="4248869"/>
          </a:xfrm>
          <a:prstGeom prst="rect">
            <a:avLst/>
          </a:prstGeom>
        </p:spPr>
        <p:txBody>
          <a:bodyPr vert="horz"/>
          <a:lstStyle>
            <a:lvl1pPr marL="0" indent="0">
              <a:buNone/>
              <a:defRPr sz="2000"/>
            </a:lvl1pPr>
          </a:lstStyle>
          <a:p>
            <a:pPr lvl="0"/>
            <a:r>
              <a:rPr lang="en-US"/>
              <a:t>Text here….</a:t>
            </a:r>
          </a:p>
        </p:txBody>
      </p:sp>
      <p:sp>
        <p:nvSpPr>
          <p:cNvPr id="4" name="Text Placeholder 2"/>
          <p:cNvSpPr>
            <a:spLocks noGrp="1"/>
          </p:cNvSpPr>
          <p:nvPr>
            <p:ph type="body" sz="quarter" idx="10" hasCustomPrompt="1"/>
          </p:nvPr>
        </p:nvSpPr>
        <p:spPr>
          <a:xfrm>
            <a:off x="395537" y="1412776"/>
            <a:ext cx="5976664"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5" name="Picture Placeholder 5"/>
          <p:cNvSpPr>
            <a:spLocks noGrp="1"/>
          </p:cNvSpPr>
          <p:nvPr>
            <p:ph type="pic" sz="quarter" idx="15" hasCustomPrompt="1"/>
          </p:nvPr>
        </p:nvSpPr>
        <p:spPr>
          <a:xfrm>
            <a:off x="6614769" y="4293096"/>
            <a:ext cx="2205480" cy="2232025"/>
          </a:xfrm>
          <a:prstGeom prst="rect">
            <a:avLst/>
          </a:prstGeom>
          <a:solidFill>
            <a:schemeClr val="bg1">
              <a:lumMod val="85000"/>
            </a:schemeClr>
          </a:solidFill>
        </p:spPr>
        <p:txBody>
          <a:bodyPr vert="horz"/>
          <a:lstStyle>
            <a:lvl1pPr marL="0" indent="0">
              <a:buNone/>
              <a:defRPr sz="2000"/>
            </a:lvl1pPr>
          </a:lstStyle>
          <a:p>
            <a:r>
              <a:rPr lang="en-US"/>
              <a:t>Insert picture</a:t>
            </a:r>
          </a:p>
        </p:txBody>
      </p:sp>
    </p:spTree>
    <p:extLst>
      <p:ext uri="{BB962C8B-B14F-4D97-AF65-F5344CB8AC3E}">
        <p14:creationId xmlns:p14="http://schemas.microsoft.com/office/powerpoint/2010/main" val="284326436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12 Warwick">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95536" y="4725144"/>
            <a:ext cx="66247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3" name="Text Placeholder 2"/>
          <p:cNvSpPr>
            <a:spLocks noGrp="1"/>
          </p:cNvSpPr>
          <p:nvPr>
            <p:ph type="body" sz="quarter" idx="11" hasCustomPrompt="1"/>
          </p:nvPr>
        </p:nvSpPr>
        <p:spPr>
          <a:xfrm>
            <a:off x="395586" y="5301952"/>
            <a:ext cx="66247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4" name="Text Placeholder 2"/>
          <p:cNvSpPr>
            <a:spLocks noGrp="1"/>
          </p:cNvSpPr>
          <p:nvPr>
            <p:ph type="body" sz="quarter" idx="12" hasCustomPrompt="1"/>
          </p:nvPr>
        </p:nvSpPr>
        <p:spPr>
          <a:xfrm>
            <a:off x="414892" y="5949280"/>
            <a:ext cx="8405579"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5" name="Text Placeholder 2"/>
          <p:cNvSpPr>
            <a:spLocks noGrp="1"/>
          </p:cNvSpPr>
          <p:nvPr>
            <p:ph type="body" sz="quarter" idx="13" hasCustomPrompt="1"/>
          </p:nvPr>
        </p:nvSpPr>
        <p:spPr>
          <a:xfrm>
            <a:off x="414892" y="6237312"/>
            <a:ext cx="8405579"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Tree>
    <p:extLst>
      <p:ext uri="{BB962C8B-B14F-4D97-AF65-F5344CB8AC3E}">
        <p14:creationId xmlns:p14="http://schemas.microsoft.com/office/powerpoint/2010/main" val="3172711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12 University lockup">
    <p:spTree>
      <p:nvGrpSpPr>
        <p:cNvPr id="1" name=""/>
        <p:cNvGrpSpPr/>
        <p:nvPr/>
      </p:nvGrpSpPr>
      <p:grpSpPr>
        <a:xfrm>
          <a:off x="0" y="0"/>
          <a:ext cx="0" cy="0"/>
          <a:chOff x="0" y="0"/>
          <a:chExt cx="0" cy="0"/>
        </a:xfrm>
      </p:grpSpPr>
      <p:sp>
        <p:nvSpPr>
          <p:cNvPr id="6"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7"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
        <p:nvSpPr>
          <p:cNvPr id="10" name="Text Placeholder 2"/>
          <p:cNvSpPr>
            <a:spLocks noGrp="1"/>
          </p:cNvSpPr>
          <p:nvPr>
            <p:ph type="body" sz="quarter" idx="14" hasCustomPrompt="1"/>
          </p:nvPr>
        </p:nvSpPr>
        <p:spPr>
          <a:xfrm>
            <a:off x="395536" y="4365104"/>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11" name="Text Placeholder 2"/>
          <p:cNvSpPr>
            <a:spLocks noGrp="1"/>
          </p:cNvSpPr>
          <p:nvPr>
            <p:ph type="body" sz="quarter" idx="15" hasCustomPrompt="1"/>
          </p:nvPr>
        </p:nvSpPr>
        <p:spPr>
          <a:xfrm>
            <a:off x="395586" y="4941912"/>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Tree>
    <p:extLst>
      <p:ext uri="{BB962C8B-B14F-4D97-AF65-F5344CB8AC3E}">
        <p14:creationId xmlns:p14="http://schemas.microsoft.com/office/powerpoint/2010/main" val="163864063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12 University lockup layout 2">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395486" y="4365104"/>
            <a:ext cx="6048672"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4" name="Text Placeholder 2"/>
          <p:cNvSpPr>
            <a:spLocks noGrp="1"/>
          </p:cNvSpPr>
          <p:nvPr>
            <p:ph type="body" sz="quarter" idx="11" hasCustomPrompt="1"/>
          </p:nvPr>
        </p:nvSpPr>
        <p:spPr>
          <a:xfrm>
            <a:off x="395536" y="4941912"/>
            <a:ext cx="6048672"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5" name="Text Placeholder 2"/>
          <p:cNvSpPr>
            <a:spLocks noGrp="1"/>
          </p:cNvSpPr>
          <p:nvPr>
            <p:ph type="body" sz="quarter" idx="12" hasCustomPrompt="1"/>
          </p:nvPr>
        </p:nvSpPr>
        <p:spPr>
          <a:xfrm>
            <a:off x="395486" y="5949280"/>
            <a:ext cx="6048672"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6" name="Text Placeholder 2"/>
          <p:cNvSpPr>
            <a:spLocks noGrp="1"/>
          </p:cNvSpPr>
          <p:nvPr>
            <p:ph type="body" sz="quarter" idx="13" hasCustomPrompt="1"/>
          </p:nvPr>
        </p:nvSpPr>
        <p:spPr>
          <a:xfrm>
            <a:off x="395486" y="6237312"/>
            <a:ext cx="6048672"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
        <p:nvSpPr>
          <p:cNvPr id="7"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Tree>
    <p:extLst>
      <p:ext uri="{BB962C8B-B14F-4D97-AF65-F5344CB8AC3E}">
        <p14:creationId xmlns:p14="http://schemas.microsoft.com/office/powerpoint/2010/main" val="18982115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10.xml.rels><?xml version="1.0" encoding="UTF-8" standalone="yes"?>
<Relationships xmlns="http://schemas.openxmlformats.org/package/2006/relationships"><Relationship Id="rId3" Type="http://schemas.openxmlformats.org/officeDocument/2006/relationships/theme" Target="../theme/theme10.xml"/><Relationship Id="rId2" Type="http://schemas.openxmlformats.org/officeDocument/2006/relationships/slideLayout" Target="../slideLayouts/slideLayout17.xml"/><Relationship Id="rId1" Type="http://schemas.openxmlformats.org/officeDocument/2006/relationships/slideLayout" Target="../slideLayouts/slideLayout16.xml"/><Relationship Id="rId4" Type="http://schemas.openxmlformats.org/officeDocument/2006/relationships/image" Target="../media/image10.jpeg"/></Relationships>
</file>

<file path=ppt/slideMasters/_rels/slideMaster11.xml.rels><?xml version="1.0" encoding="UTF-8" standalone="yes"?>
<Relationships xmlns="http://schemas.openxmlformats.org/package/2006/relationships"><Relationship Id="rId3" Type="http://schemas.openxmlformats.org/officeDocument/2006/relationships/theme" Target="../theme/theme11.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image" Target="../media/image11.jpe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10" Type="http://schemas.openxmlformats.org/officeDocument/2006/relationships/image" Target="../media/image12.jpeg"/><Relationship Id="rId4" Type="http://schemas.openxmlformats.org/officeDocument/2006/relationships/slideLayout" Target="../slideLayouts/slideLayout23.xml"/><Relationship Id="rId9"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slideLayout" Target="../slideLayouts/slideLayout29.xml"/><Relationship Id="rId1" Type="http://schemas.openxmlformats.org/officeDocument/2006/relationships/slideLayout" Target="../slideLayouts/slideLayout28.xml"/><Relationship Id="rId5" Type="http://schemas.openxmlformats.org/officeDocument/2006/relationships/image" Target="../media/image14.jpeg"/><Relationship Id="rId4"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heme" Target="../theme/theme14.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image" Target="../media/image3.jpe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4.xml"/><Relationship Id="rId1" Type="http://schemas.openxmlformats.org/officeDocument/2006/relationships/slideLayout" Target="../slideLayouts/slideLayout7.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5.jpeg"/></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6.jpe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theme" Target="../theme/theme7.xml"/><Relationship Id="rId1" Type="http://schemas.openxmlformats.org/officeDocument/2006/relationships/slideLayout" Target="../slideLayouts/slideLayout12.xml"/></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image" Target="../media/image8.jpeg"/></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theme" Target="../theme/theme9.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783203442"/>
      </p:ext>
    </p:extLst>
  </p:cSld>
  <p:clrMap bg1="lt1" tx1="dk1" bg2="lt2" tx2="dk2" accent1="accent1" accent2="accent2" accent3="accent3" accent4="accent4" accent5="accent5" accent6="accent6" hlink="hlink" folHlink="folHlink"/>
  <p:sldLayoutIdLst>
    <p:sldLayoutId id="2147483676" r:id="rId1"/>
    <p:sldLayoutId id="2147483688" r:id="rId2"/>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6517"/>
            <a:ext cx="9144000" cy="6844966"/>
          </a:xfrm>
          <a:prstGeom prst="rect">
            <a:avLst/>
          </a:prstGeom>
        </p:spPr>
      </p:pic>
    </p:spTree>
    <p:extLst>
      <p:ext uri="{BB962C8B-B14F-4D97-AF65-F5344CB8AC3E}">
        <p14:creationId xmlns:p14="http://schemas.microsoft.com/office/powerpoint/2010/main" val="2819162135"/>
      </p:ext>
    </p:extLst>
  </p:cSld>
  <p:clrMap bg1="lt1" tx1="dk1" bg2="lt2" tx2="dk2" accent1="accent1" accent2="accent2" accent3="accent3" accent4="accent4" accent5="accent5" accent6="accent6" hlink="hlink" folHlink="folHlink"/>
  <p:sldLayoutIdLst>
    <p:sldLayoutId id="2147483714" r:id="rId1"/>
    <p:sldLayoutId id="2147483715" r:id="rId2"/>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689" y="6517"/>
            <a:ext cx="9126621" cy="6844966"/>
          </a:xfrm>
          <a:prstGeom prst="rect">
            <a:avLst/>
          </a:prstGeom>
        </p:spPr>
      </p:pic>
    </p:spTree>
    <p:extLst>
      <p:ext uri="{BB962C8B-B14F-4D97-AF65-F5344CB8AC3E}">
        <p14:creationId xmlns:p14="http://schemas.microsoft.com/office/powerpoint/2010/main" val="1349450763"/>
      </p:ext>
    </p:extLst>
  </p:cSld>
  <p:clrMap bg1="lt1" tx1="dk1" bg2="lt2" tx2="dk2" accent1="accent1" accent2="accent2" accent3="accent3" accent4="accent4" accent5="accent5" accent6="accent6" hlink="hlink" folHlink="folHlink"/>
  <p:sldLayoutIdLst>
    <p:sldLayoutId id="2147483717" r:id="rId1"/>
    <p:sldLayoutId id="2147483718" r:id="rId2"/>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8689" y="6517"/>
            <a:ext cx="9126621" cy="6844965"/>
          </a:xfrm>
          <a:prstGeom prst="rect">
            <a:avLst/>
          </a:prstGeom>
        </p:spPr>
      </p:pic>
    </p:spTree>
    <p:extLst>
      <p:ext uri="{BB962C8B-B14F-4D97-AF65-F5344CB8AC3E}">
        <p14:creationId xmlns:p14="http://schemas.microsoft.com/office/powerpoint/2010/main" val="2573632727"/>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4" r:id="rId3"/>
    <p:sldLayoutId id="2147483725" r:id="rId4"/>
    <p:sldLayoutId id="2147483727" r:id="rId5"/>
    <p:sldLayoutId id="2147483728" r:id="rId6"/>
    <p:sldLayoutId id="2147483729" r:id="rId7"/>
    <p:sldLayoutId id="2147483730" r:id="rId8"/>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descr="4-3_W_line.jp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5950416"/>
            <a:ext cx="9144000" cy="502920"/>
          </a:xfrm>
          <a:prstGeom prst="rect">
            <a:avLst/>
          </a:prstGeom>
        </p:spPr>
      </p:pic>
    </p:spTree>
    <p:extLst>
      <p:ext uri="{BB962C8B-B14F-4D97-AF65-F5344CB8AC3E}">
        <p14:creationId xmlns:p14="http://schemas.microsoft.com/office/powerpoint/2010/main" val="1818788261"/>
      </p:ext>
    </p:extLst>
  </p:cSld>
  <p:clrMap bg1="lt1" tx1="dk1" bg2="lt2" tx2="dk2" accent1="accent1" accent2="accent2" accent3="accent3" accent4="accent4" accent5="accent5" accent6="accent6" hlink="hlink" folHlink="folHlink"/>
  <p:sldLayoutIdLst>
    <p:sldLayoutId id="2147483665" r:id="rId1"/>
    <p:sldLayoutId id="2147483702" r:id="rId2"/>
    <p:sldLayoutId id="2147483703" r:id="rId3"/>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4CA201-851C-4A84-8383-767573C30328}" type="datetimeFigureOut">
              <a:rPr lang="en-GB" smtClean="0"/>
              <a:t>17/10/2023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4FAC01-77A8-4A94-AEE5-B3249D523D31}" type="slidenum">
              <a:rPr lang="en-GB" smtClean="0"/>
              <a:t>‹#›</a:t>
            </a:fld>
            <a:endParaRPr lang="en-GB"/>
          </a:p>
        </p:txBody>
      </p:sp>
    </p:spTree>
    <p:extLst>
      <p:ext uri="{BB962C8B-B14F-4D97-AF65-F5344CB8AC3E}">
        <p14:creationId xmlns:p14="http://schemas.microsoft.com/office/powerpoint/2010/main" val="57866449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316515806"/>
      </p:ext>
    </p:extLst>
  </p:cSld>
  <p:clrMap bg1="lt1" tx1="dk1" bg2="lt2" tx2="dk2" accent1="accent1" accent2="accent2" accent3="accent3" accent4="accent4" accent5="accent5" accent6="accent6" hlink="hlink" folHlink="folHlink"/>
  <p:sldLayoutIdLst>
    <p:sldLayoutId id="2147483651" r:id="rId1"/>
    <p:sldLayoutId id="2147483707" r:id="rId2"/>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449328105"/>
      </p:ext>
    </p:extLst>
  </p:cSld>
  <p:clrMap bg1="lt1" tx1="dk1" bg2="lt2" tx2="dk2" accent1="accent1" accent2="accent2" accent3="accent3" accent4="accent4" accent5="accent5" accent6="accent6" hlink="hlink" folHlink="folHlink"/>
  <p:sldLayoutIdLst>
    <p:sldLayoutId id="2147483653" r:id="rId1"/>
    <p:sldLayoutId id="2147483701" r:id="rId2"/>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052544969"/>
      </p:ext>
    </p:extLst>
  </p:cSld>
  <p:clrMap bg1="lt1" tx1="dk1" bg2="lt2" tx2="dk2" accent1="accent1" accent2="accent2" accent3="accent3" accent4="accent4" accent5="accent5" accent6="accent6" hlink="hlink" folHlink="folHlink"/>
  <p:sldLayoutIdLst>
    <p:sldLayoutId id="2147483655" r:id="rId1"/>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6517"/>
            <a:ext cx="9144000" cy="6844966"/>
          </a:xfrm>
          <a:prstGeom prst="rect">
            <a:avLst/>
          </a:prstGeom>
        </p:spPr>
      </p:pic>
    </p:spTree>
    <p:extLst>
      <p:ext uri="{BB962C8B-B14F-4D97-AF65-F5344CB8AC3E}">
        <p14:creationId xmlns:p14="http://schemas.microsoft.com/office/powerpoint/2010/main" val="972565607"/>
      </p:ext>
    </p:extLst>
  </p:cSld>
  <p:clrMap bg1="lt1" tx1="dk1" bg2="lt2" tx2="dk2" accent1="accent1" accent2="accent2" accent3="accent3" accent4="accent4" accent5="accent5" accent6="accent6" hlink="hlink" folHlink="folHlink"/>
  <p:sldLayoutIdLst>
    <p:sldLayoutId id="2147483657" r:id="rId1"/>
    <p:sldLayoutId id="2147483708" r:id="rId2"/>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371379047"/>
      </p:ext>
    </p:extLst>
  </p:cSld>
  <p:clrMap bg1="lt1" tx1="dk1" bg2="lt2" tx2="dk2" accent1="accent1" accent2="accent2" accent3="accent3" accent4="accent4" accent5="accent5" accent6="accent6" hlink="hlink" folHlink="folHlink"/>
  <p:sldLayoutIdLst>
    <p:sldLayoutId id="2147483659" r:id="rId1"/>
    <p:sldLayoutId id="2147483709" r:id="rId2"/>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3056033"/>
      </p:ext>
    </p:extLst>
  </p:cSld>
  <p:clrMap bg1="lt1" tx1="dk1" bg2="lt2" tx2="dk2" accent1="accent1" accent2="accent2" accent3="accent3" accent4="accent4" accent5="accent5" accent6="accent6" hlink="hlink" folHlink="folHlink"/>
  <p:sldLayoutIdLst>
    <p:sldLayoutId id="2147483663" r:id="rId1"/>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506753278"/>
      </p:ext>
    </p:extLst>
  </p:cSld>
  <p:clrMap bg1="lt1" tx1="dk1" bg2="lt2" tx2="dk2" accent1="accent1" accent2="accent2" accent3="accent3" accent4="accent4" accent5="accent5" accent6="accent6" hlink="hlink" folHlink="folHlink"/>
  <p:sldLayoutIdLst>
    <p:sldLayoutId id="2147483661" r:id="rId1"/>
    <p:sldLayoutId id="2147483710" r:id="rId2"/>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318123589"/>
      </p:ext>
    </p:extLst>
  </p:cSld>
  <p:clrMap bg1="lt1" tx1="dk1" bg2="lt2" tx2="dk2" accent1="accent1" accent2="accent2" accent3="accent3" accent4="accent4" accent5="accent5" accent6="accent6" hlink="hlink" folHlink="folHlink"/>
  <p:sldLayoutIdLst>
    <p:sldLayoutId id="2147483712" r:id="rId1"/>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9.tiff"/><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1.mov"/><Relationship Id="rId1" Type="http://schemas.microsoft.com/office/2007/relationships/media" Target="../media/media1.mov"/><Relationship Id="rId5" Type="http://schemas.openxmlformats.org/officeDocument/2006/relationships/hyperlink" Target="https://ctutraining.warwick.ac.uk/AIRWAYS3mobile/activate-profile" TargetMode="Externa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2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airways3@warwick.ac.uk" TargetMode="External"/><Relationship Id="rId2" Type="http://schemas.openxmlformats.org/officeDocument/2006/relationships/image" Target="../media/image24.png"/><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2.xml"/><Relationship Id="rId1" Type="http://schemas.openxmlformats.org/officeDocument/2006/relationships/slideLayout" Target="../slideLayouts/slideLayout2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3.xml"/><Relationship Id="rId1" Type="http://schemas.openxmlformats.org/officeDocument/2006/relationships/slideLayout" Target="../slideLayouts/slideLayout2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3" Type="http://schemas.openxmlformats.org/officeDocument/2006/relationships/hyperlink" Target="https://warwick.ac.uk/fac/sci/med/research/ctu/trials/airways3/health/training/" TargetMode="External"/><Relationship Id="rId2" Type="http://schemas.openxmlformats.org/officeDocument/2006/relationships/hyperlink" Target="mailto:airways3@warwick.ac.uk" TargetMode="External"/><Relationship Id="rId1" Type="http://schemas.openxmlformats.org/officeDocument/2006/relationships/slideLayout" Target="../slideLayouts/slideLayout21.xml"/><Relationship Id="rId4" Type="http://schemas.openxmlformats.org/officeDocument/2006/relationships/hyperlink" Target="https://warwick.ac.uk/fac/sci/med/research/ctu/trials/airways3/health/trialdocumentation/"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24.xml"/><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hyperlink" Target="#_msoanchor_1"/><Relationship Id="rId2" Type="http://schemas.openxmlformats.org/officeDocument/2006/relationships/notesSlide" Target="../notesSlides/notesSlide5.xml"/><Relationship Id="rId1" Type="http://schemas.openxmlformats.org/officeDocument/2006/relationships/slideLayout" Target="../slideLayouts/slideLayout22.xml"/><Relationship Id="rId4" Type="http://schemas.openxmlformats.org/officeDocument/2006/relationships/hyperlink" Target="#_msoanchor_2"/></Relationships>
</file>

<file path=ppt/slides/_rels/slide6.xml.rels><?xml version="1.0" encoding="UTF-8" standalone="yes"?>
<Relationships xmlns="http://schemas.openxmlformats.org/package/2006/relationships"><Relationship Id="rId3" Type="http://schemas.openxmlformats.org/officeDocument/2006/relationships/hyperlink" Target="#_msoanchor_1"/><Relationship Id="rId2" Type="http://schemas.openxmlformats.org/officeDocument/2006/relationships/notesSlide" Target="../notesSlides/notesSlide6.xml"/><Relationship Id="rId1" Type="http://schemas.openxmlformats.org/officeDocument/2006/relationships/slideLayout" Target="../slideLayouts/slideLayout22.xml"/><Relationship Id="rId4" Type="http://schemas.openxmlformats.org/officeDocument/2006/relationships/hyperlink" Target="#_msoanchor_2"/></Relationships>
</file>

<file path=ppt/slides/_rels/slide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E306611D-55F5-AD76-5556-B624000BFC9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9325" y="1718951"/>
            <a:ext cx="6602003" cy="2197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7F4D026B-869D-6742-AA9D-D1D80B23BE26}"/>
              </a:ext>
            </a:extLst>
          </p:cNvPr>
          <p:cNvSpPr/>
          <p:nvPr/>
        </p:nvSpPr>
        <p:spPr>
          <a:xfrm>
            <a:off x="5979560" y="5568593"/>
            <a:ext cx="3061698" cy="120207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15197EFF-88FB-0D34-1569-3ADB94E696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2184588" y="5342510"/>
            <a:ext cx="1385084" cy="1000856"/>
          </a:xfrm>
          <a:prstGeom prst="rect">
            <a:avLst/>
          </a:prstGeom>
          <a:noFill/>
        </p:spPr>
      </p:pic>
      <p:pic>
        <p:nvPicPr>
          <p:cNvPr id="7" name="Picture 6" descr="University Hospitals Bristol and Weston NHS Foundation Trust logo">
            <a:extLst>
              <a:ext uri="{FF2B5EF4-FFF2-40B4-BE49-F238E27FC236}">
                <a16:creationId xmlns:a16="http://schemas.microsoft.com/office/drawing/2014/main" id="{5B12792B-8F3B-EDD0-71BD-0D831F240BAF}"/>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45505" y="5342510"/>
            <a:ext cx="2248297" cy="1000856"/>
          </a:xfrm>
          <a:prstGeom prst="rect">
            <a:avLst/>
          </a:prstGeom>
          <a:noFill/>
          <a:ln>
            <a:noFill/>
          </a:ln>
        </p:spPr>
      </p:pic>
      <p:pic>
        <p:nvPicPr>
          <p:cNvPr id="8" name="Picture 4">
            <a:extLst>
              <a:ext uri="{FF2B5EF4-FFF2-40B4-BE49-F238E27FC236}">
                <a16:creationId xmlns:a16="http://schemas.microsoft.com/office/drawing/2014/main" id="{FFF05C15-328A-65D0-B8B8-A60E6077725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79560" y="5568593"/>
            <a:ext cx="3065417" cy="54868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Text&#10;&#10;Description automatically generated">
            <a:extLst>
              <a:ext uri="{FF2B5EF4-FFF2-40B4-BE49-F238E27FC236}">
                <a16:creationId xmlns:a16="http://schemas.microsoft.com/office/drawing/2014/main" id="{B93CD137-5BF5-A5C7-8BE4-7C0AF31156C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997036" y="5533827"/>
            <a:ext cx="1385084" cy="692542"/>
          </a:xfrm>
          <a:prstGeom prst="rect">
            <a:avLst/>
          </a:prstGeom>
        </p:spPr>
      </p:pic>
      <p:sp>
        <p:nvSpPr>
          <p:cNvPr id="2" name="Text Placeholder 6">
            <a:extLst>
              <a:ext uri="{FF2B5EF4-FFF2-40B4-BE49-F238E27FC236}">
                <a16:creationId xmlns:a16="http://schemas.microsoft.com/office/drawing/2014/main" id="{640052EC-8143-92DE-1383-B2C3E1AFB10F}"/>
              </a:ext>
            </a:extLst>
          </p:cNvPr>
          <p:cNvSpPr>
            <a:spLocks noGrp="1"/>
          </p:cNvSpPr>
          <p:nvPr/>
        </p:nvSpPr>
        <p:spPr>
          <a:xfrm>
            <a:off x="98140" y="3910317"/>
            <a:ext cx="6120630" cy="648816"/>
          </a:xfrm>
          <a:prstGeom prst="rect">
            <a:avLst/>
          </a:prstGeom>
        </p:spPr>
        <p:txBody>
          <a:bodyPr vert="horz" lIns="91440" tIns="45720" rIns="91440" bIns="45720" anchor="t"/>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b="1" dirty="0"/>
              <a:t>AIRWAYS-3 SIV Training </a:t>
            </a:r>
          </a:p>
        </p:txBody>
      </p:sp>
      <p:sp>
        <p:nvSpPr>
          <p:cNvPr id="10" name="Text Placeholder 9">
            <a:extLst>
              <a:ext uri="{FF2B5EF4-FFF2-40B4-BE49-F238E27FC236}">
                <a16:creationId xmlns:a16="http://schemas.microsoft.com/office/drawing/2014/main" id="{7AEBE771-E4EE-58FD-8C7F-0F7FF8BA1467}"/>
              </a:ext>
            </a:extLst>
          </p:cNvPr>
          <p:cNvSpPr>
            <a:spLocks noGrp="1"/>
          </p:cNvSpPr>
          <p:nvPr/>
        </p:nvSpPr>
        <p:spPr>
          <a:xfrm>
            <a:off x="144271" y="4465187"/>
            <a:ext cx="4292030" cy="518349"/>
          </a:xfrm>
          <a:prstGeom prst="rect">
            <a:avLst/>
          </a:prstGeom>
        </p:spPr>
        <p:txBody>
          <a:bodyPr vert="horz" lIns="91440" tIns="45720" rIns="91440" bIns="45720" anchor="t"/>
          <a:lstStyle>
            <a:lvl1pPr marL="0" indent="0" algn="l" defTabSz="914400" rtl="0" eaLnBrk="1" latinLnBrk="0" hangingPunct="1">
              <a:spcBef>
                <a:spcPct val="20000"/>
              </a:spcBef>
              <a:buFont typeface="Arial" panose="020B0604020202020204" pitchFamily="34" charset="0"/>
              <a:buNone/>
              <a:defRPr sz="3600" b="0" i="0" kern="1200">
                <a:solidFill>
                  <a:srgbClr val="303236"/>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800" dirty="0">
                <a:solidFill>
                  <a:schemeClr val="tx1"/>
                </a:solidFill>
              </a:rPr>
              <a:t>V1.3 17 October 2023  </a:t>
            </a:r>
            <a:r>
              <a:rPr lang="en-US" sz="2800" dirty="0"/>
              <a:t>			</a:t>
            </a:r>
            <a:endParaRPr lang="en-US" sz="2800" dirty="0">
              <a:solidFill>
                <a:srgbClr val="FF0000"/>
              </a:solidFill>
            </a:endParaRPr>
          </a:p>
        </p:txBody>
      </p:sp>
    </p:spTree>
    <p:extLst>
      <p:ext uri="{BB962C8B-B14F-4D97-AF65-F5344CB8AC3E}">
        <p14:creationId xmlns:p14="http://schemas.microsoft.com/office/powerpoint/2010/main" val="29199929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470C927-01E8-B5D0-C3E2-28504CC44BA3}"/>
              </a:ext>
            </a:extLst>
          </p:cNvPr>
          <p:cNvSpPr>
            <a:spLocks noGrp="1"/>
          </p:cNvSpPr>
          <p:nvPr>
            <p:ph type="body" sz="quarter" idx="14"/>
          </p:nvPr>
        </p:nvSpPr>
        <p:spPr>
          <a:xfrm>
            <a:off x="395536" y="2276475"/>
            <a:ext cx="4608512" cy="4248869"/>
          </a:xfrm>
        </p:spPr>
        <p:txBody>
          <a:bodyPr vert="horz" lIns="91440" tIns="45720" rIns="91440" bIns="45720" anchor="t"/>
          <a:lstStyle/>
          <a:p>
            <a:r>
              <a:rPr lang="en-GB" dirty="0">
                <a:latin typeface="Calibri"/>
                <a:ea typeface="Calibri"/>
                <a:cs typeface="Times New Roman"/>
              </a:rPr>
              <a:t>WCTU programming team took our brief and have designed a bespoke Progressive Web</a:t>
            </a:r>
            <a:r>
              <a:rPr lang="en-GB" dirty="0">
                <a:effectLst/>
                <a:latin typeface="Calibri"/>
                <a:ea typeface="Calibri"/>
                <a:cs typeface="Times New Roman"/>
              </a:rPr>
              <a:t> </a:t>
            </a:r>
            <a:r>
              <a:rPr lang="en-GB" dirty="0">
                <a:latin typeface="Calibri"/>
                <a:ea typeface="Calibri"/>
                <a:cs typeface="Times New Roman"/>
              </a:rPr>
              <a:t>App</a:t>
            </a:r>
            <a:r>
              <a:rPr lang="en-GB" dirty="0">
                <a:effectLst/>
                <a:latin typeface="Calibri"/>
                <a:ea typeface="Calibri"/>
                <a:cs typeface="Times New Roman"/>
              </a:rPr>
              <a:t> (PWA), designed to work both online and offline, to randomise patients quickly and easily across all sites.</a:t>
            </a:r>
            <a:r>
              <a:rPr lang="en-GB" dirty="0">
                <a:latin typeface="Calibri"/>
                <a:ea typeface="Calibri"/>
                <a:cs typeface="Times New Roman"/>
              </a:rPr>
              <a:t> </a:t>
            </a:r>
          </a:p>
          <a:p>
            <a:endParaRPr lang="en-GB" dirty="0">
              <a:latin typeface="Calibri"/>
              <a:ea typeface="Calibri"/>
              <a:cs typeface="Times New Roman"/>
            </a:endParaRPr>
          </a:p>
          <a:p>
            <a:endParaRPr lang="en-GB" dirty="0">
              <a:latin typeface="Calibri"/>
              <a:ea typeface="Calibri"/>
              <a:cs typeface="Times New Roman"/>
            </a:endParaRPr>
          </a:p>
          <a:p>
            <a:r>
              <a:rPr lang="en-GB" dirty="0">
                <a:latin typeface="Calibri"/>
                <a:ea typeface="Calibri"/>
                <a:cs typeface="Times New Roman"/>
              </a:rPr>
              <a:t>Training version of PWA: </a:t>
            </a:r>
          </a:p>
          <a:p>
            <a:endParaRPr lang="en-GB" sz="2400" dirty="0">
              <a:latin typeface="Calibri"/>
              <a:ea typeface="Calibri"/>
              <a:cs typeface="Times New Roman"/>
            </a:endParaRPr>
          </a:p>
          <a:p>
            <a:endParaRPr lang="en-GB" sz="2400" dirty="0">
              <a:ea typeface="Calibri"/>
              <a:cs typeface="Calibri"/>
            </a:endParaRPr>
          </a:p>
        </p:txBody>
      </p:sp>
      <p:sp>
        <p:nvSpPr>
          <p:cNvPr id="3" name="Text Placeholder 2">
            <a:extLst>
              <a:ext uri="{FF2B5EF4-FFF2-40B4-BE49-F238E27FC236}">
                <a16:creationId xmlns:a16="http://schemas.microsoft.com/office/drawing/2014/main" id="{3E054294-52FA-7E53-0C66-550FC768E2D5}"/>
              </a:ext>
            </a:extLst>
          </p:cNvPr>
          <p:cNvSpPr>
            <a:spLocks noGrp="1"/>
          </p:cNvSpPr>
          <p:nvPr>
            <p:ph type="body" sz="quarter" idx="10"/>
          </p:nvPr>
        </p:nvSpPr>
        <p:spPr/>
        <p:txBody>
          <a:bodyPr/>
          <a:lstStyle/>
          <a:p>
            <a:r>
              <a:rPr lang="en-GB"/>
              <a:t>Randomisation method </a:t>
            </a:r>
          </a:p>
        </p:txBody>
      </p:sp>
      <p:pic>
        <p:nvPicPr>
          <p:cNvPr id="4" name="PWA_Randomisation">
            <a:hlinkClick r:id="" action="ppaction://media"/>
            <a:extLst>
              <a:ext uri="{FF2B5EF4-FFF2-40B4-BE49-F238E27FC236}">
                <a16:creationId xmlns:a16="http://schemas.microsoft.com/office/drawing/2014/main" id="{BDA06157-CA13-347F-8B12-BD36061DFFB4}"/>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5724128" y="722504"/>
            <a:ext cx="3156591" cy="5805264"/>
          </a:xfrm>
          <a:prstGeom prst="rect">
            <a:avLst/>
          </a:prstGeom>
        </p:spPr>
      </p:pic>
      <p:sp>
        <p:nvSpPr>
          <p:cNvPr id="8" name="TextBox 7">
            <a:extLst>
              <a:ext uri="{FF2B5EF4-FFF2-40B4-BE49-F238E27FC236}">
                <a16:creationId xmlns:a16="http://schemas.microsoft.com/office/drawing/2014/main" id="{F59763A1-8315-6ABA-A98C-2024EE19C10C}"/>
              </a:ext>
            </a:extLst>
          </p:cNvPr>
          <p:cNvSpPr txBox="1"/>
          <p:nvPr/>
        </p:nvSpPr>
        <p:spPr>
          <a:xfrm>
            <a:off x="395536" y="5278460"/>
            <a:ext cx="4572000" cy="369332"/>
          </a:xfrm>
          <a:prstGeom prst="rect">
            <a:avLst/>
          </a:prstGeom>
          <a:noFill/>
        </p:spPr>
        <p:txBody>
          <a:bodyPr wrap="square">
            <a:spAutoFit/>
          </a:bodyPr>
          <a:lstStyle/>
          <a:p>
            <a:r>
              <a:rPr lang="en-GB" dirty="0">
                <a:hlinkClick r:id="rId5"/>
              </a:rPr>
              <a:t>AIRWAYS-3 RAND APP (warwick.ac.uk)</a:t>
            </a:r>
            <a:endParaRPr lang="en-GB" dirty="0"/>
          </a:p>
        </p:txBody>
      </p:sp>
    </p:spTree>
    <p:extLst>
      <p:ext uri="{BB962C8B-B14F-4D97-AF65-F5344CB8AC3E}">
        <p14:creationId xmlns:p14="http://schemas.microsoft.com/office/powerpoint/2010/main" val="428653927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787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vol="80000">
                <p:cTn id="12" fill="hold" display="0">
                  <p:stCondLst>
                    <p:cond delay="indefinite"/>
                  </p:stCondLst>
                </p:cTn>
                <p:tgtEl>
                  <p:spTgt spid="4"/>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E9DBD66-646C-4330-A83A-249EC184CD79}"/>
              </a:ext>
            </a:extLst>
          </p:cNvPr>
          <p:cNvSpPr>
            <a:spLocks noGrp="1"/>
          </p:cNvSpPr>
          <p:nvPr>
            <p:ph type="body" sz="quarter" idx="10"/>
          </p:nvPr>
        </p:nvSpPr>
        <p:spPr>
          <a:xfrm>
            <a:off x="87627" y="603649"/>
            <a:ext cx="8732846" cy="648816"/>
          </a:xfrm>
        </p:spPr>
        <p:txBody>
          <a:bodyPr/>
          <a:lstStyle/>
          <a:p>
            <a:r>
              <a:rPr lang="en-GB"/>
              <a:t>Trial Intervention</a:t>
            </a:r>
          </a:p>
          <a:p>
            <a:endParaRPr lang="en-GB"/>
          </a:p>
        </p:txBody>
      </p:sp>
      <p:sp>
        <p:nvSpPr>
          <p:cNvPr id="9" name="Rectangle 8">
            <a:extLst>
              <a:ext uri="{FF2B5EF4-FFF2-40B4-BE49-F238E27FC236}">
                <a16:creationId xmlns:a16="http://schemas.microsoft.com/office/drawing/2014/main" id="{3E1F645C-6BFD-43EE-B455-BDA70B463806}"/>
              </a:ext>
            </a:extLst>
          </p:cNvPr>
          <p:cNvSpPr/>
          <p:nvPr/>
        </p:nvSpPr>
        <p:spPr>
          <a:xfrm>
            <a:off x="530782" y="2359308"/>
            <a:ext cx="2939143" cy="63448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a:solidFill>
                  <a:schemeClr val="tx1"/>
                </a:solidFill>
              </a:rPr>
              <a:t>1</a:t>
            </a:r>
            <a:r>
              <a:rPr lang="en-GB" sz="1400" baseline="30000">
                <a:solidFill>
                  <a:schemeClr val="tx1"/>
                </a:solidFill>
              </a:rPr>
              <a:t>st</a:t>
            </a:r>
            <a:r>
              <a:rPr lang="en-GB" sz="1400">
                <a:solidFill>
                  <a:schemeClr val="tx1"/>
                </a:solidFill>
              </a:rPr>
              <a:t> attempt- airway management </a:t>
            </a:r>
          </a:p>
          <a:p>
            <a:pPr algn="ctr"/>
            <a:r>
              <a:rPr lang="en-GB" sz="1400" i="1">
                <a:solidFill>
                  <a:srgbClr val="FF0000"/>
                </a:solidFill>
              </a:rPr>
              <a:t>Use the approach stated on the progressive web application (PWA)</a:t>
            </a:r>
          </a:p>
        </p:txBody>
      </p:sp>
      <p:sp>
        <p:nvSpPr>
          <p:cNvPr id="10" name="Rectangle 9">
            <a:extLst>
              <a:ext uri="{FF2B5EF4-FFF2-40B4-BE49-F238E27FC236}">
                <a16:creationId xmlns:a16="http://schemas.microsoft.com/office/drawing/2014/main" id="{E944AC35-8CA3-4843-98A9-D34663B063D1}"/>
              </a:ext>
            </a:extLst>
          </p:cNvPr>
          <p:cNvSpPr/>
          <p:nvPr/>
        </p:nvSpPr>
        <p:spPr>
          <a:xfrm>
            <a:off x="4729064" y="2480606"/>
            <a:ext cx="1312506" cy="3918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solidFill>
                  <a:schemeClr val="tx1"/>
                </a:solidFill>
              </a:rPr>
              <a:t>Successful</a:t>
            </a:r>
          </a:p>
        </p:txBody>
      </p:sp>
      <p:sp>
        <p:nvSpPr>
          <p:cNvPr id="11" name="Rectangle 10">
            <a:extLst>
              <a:ext uri="{FF2B5EF4-FFF2-40B4-BE49-F238E27FC236}">
                <a16:creationId xmlns:a16="http://schemas.microsoft.com/office/drawing/2014/main" id="{99F5D24D-ED73-4192-BFA3-B41592435170}"/>
              </a:ext>
            </a:extLst>
          </p:cNvPr>
          <p:cNvSpPr/>
          <p:nvPr/>
        </p:nvSpPr>
        <p:spPr>
          <a:xfrm>
            <a:off x="578497" y="4084504"/>
            <a:ext cx="2939143" cy="63448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a:solidFill>
                  <a:schemeClr val="tx1"/>
                </a:solidFill>
              </a:rPr>
              <a:t>2</a:t>
            </a:r>
            <a:r>
              <a:rPr lang="en-GB" sz="1400" baseline="30000">
                <a:solidFill>
                  <a:schemeClr val="tx1"/>
                </a:solidFill>
              </a:rPr>
              <a:t>nd</a:t>
            </a:r>
            <a:r>
              <a:rPr lang="en-GB" sz="1400">
                <a:solidFill>
                  <a:schemeClr val="tx1"/>
                </a:solidFill>
              </a:rPr>
              <a:t> attempt- airway management </a:t>
            </a:r>
          </a:p>
          <a:p>
            <a:pPr algn="ctr"/>
            <a:r>
              <a:rPr lang="en-GB" sz="1400" i="1">
                <a:solidFill>
                  <a:srgbClr val="FF0000"/>
                </a:solidFill>
              </a:rPr>
              <a:t>Use the approach stated on the progressive web application (PWA)</a:t>
            </a:r>
          </a:p>
        </p:txBody>
      </p:sp>
      <p:sp>
        <p:nvSpPr>
          <p:cNvPr id="13" name="Rectangle 12">
            <a:extLst>
              <a:ext uri="{FF2B5EF4-FFF2-40B4-BE49-F238E27FC236}">
                <a16:creationId xmlns:a16="http://schemas.microsoft.com/office/drawing/2014/main" id="{CE4AD87D-7BF5-4F0F-A36B-65EFBBACD397}"/>
              </a:ext>
            </a:extLst>
          </p:cNvPr>
          <p:cNvSpPr/>
          <p:nvPr/>
        </p:nvSpPr>
        <p:spPr>
          <a:xfrm>
            <a:off x="1391815" y="5068400"/>
            <a:ext cx="1312506" cy="3918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solidFill>
                  <a:schemeClr val="tx1"/>
                </a:solidFill>
              </a:rPr>
              <a:t>Unsuccessful</a:t>
            </a:r>
          </a:p>
        </p:txBody>
      </p:sp>
      <p:sp>
        <p:nvSpPr>
          <p:cNvPr id="14" name="Rectangle 13">
            <a:extLst>
              <a:ext uri="{FF2B5EF4-FFF2-40B4-BE49-F238E27FC236}">
                <a16:creationId xmlns:a16="http://schemas.microsoft.com/office/drawing/2014/main" id="{1385747C-557E-40D1-B8C2-7B70E33D4222}"/>
              </a:ext>
            </a:extLst>
          </p:cNvPr>
          <p:cNvSpPr/>
          <p:nvPr/>
        </p:nvSpPr>
        <p:spPr>
          <a:xfrm>
            <a:off x="578497" y="5809700"/>
            <a:ext cx="2939143" cy="76862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solidFill>
                  <a:schemeClr val="tx1"/>
                </a:solidFill>
              </a:rPr>
              <a:t>3</a:t>
            </a:r>
            <a:r>
              <a:rPr lang="en-GB" sz="1600" baseline="30000">
                <a:solidFill>
                  <a:schemeClr val="tx1"/>
                </a:solidFill>
              </a:rPr>
              <a:t>rd </a:t>
            </a:r>
            <a:r>
              <a:rPr lang="en-GB" sz="1600">
                <a:solidFill>
                  <a:schemeClr val="tx1"/>
                </a:solidFill>
              </a:rPr>
              <a:t>/subsequent attempts</a:t>
            </a:r>
          </a:p>
          <a:p>
            <a:pPr algn="ctr"/>
            <a:r>
              <a:rPr lang="en-GB" sz="1600" i="1">
                <a:solidFill>
                  <a:srgbClr val="FF0000"/>
                </a:solidFill>
              </a:rPr>
              <a:t>Based on clinical judgement</a:t>
            </a:r>
          </a:p>
        </p:txBody>
      </p:sp>
      <p:sp>
        <p:nvSpPr>
          <p:cNvPr id="15" name="Rectangle 14">
            <a:extLst>
              <a:ext uri="{FF2B5EF4-FFF2-40B4-BE49-F238E27FC236}">
                <a16:creationId xmlns:a16="http://schemas.microsoft.com/office/drawing/2014/main" id="{A2445E75-29DE-40FD-8EEE-8601B11254A4}"/>
              </a:ext>
            </a:extLst>
          </p:cNvPr>
          <p:cNvSpPr/>
          <p:nvPr/>
        </p:nvSpPr>
        <p:spPr>
          <a:xfrm>
            <a:off x="1391815" y="3344175"/>
            <a:ext cx="1312506" cy="3918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solidFill>
                  <a:schemeClr val="tx1"/>
                </a:solidFill>
              </a:rPr>
              <a:t>Unsuccessful</a:t>
            </a:r>
          </a:p>
        </p:txBody>
      </p:sp>
      <p:sp>
        <p:nvSpPr>
          <p:cNvPr id="16" name="Rectangle 15">
            <a:extLst>
              <a:ext uri="{FF2B5EF4-FFF2-40B4-BE49-F238E27FC236}">
                <a16:creationId xmlns:a16="http://schemas.microsoft.com/office/drawing/2014/main" id="{94293C5A-12B2-445C-9FFB-F4BB93CB5B4E}"/>
              </a:ext>
            </a:extLst>
          </p:cNvPr>
          <p:cNvSpPr/>
          <p:nvPr/>
        </p:nvSpPr>
        <p:spPr>
          <a:xfrm>
            <a:off x="4729064" y="4205802"/>
            <a:ext cx="1312506" cy="3918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solidFill>
                  <a:schemeClr val="tx1"/>
                </a:solidFill>
              </a:rPr>
              <a:t>Successful</a:t>
            </a:r>
          </a:p>
        </p:txBody>
      </p:sp>
      <p:cxnSp>
        <p:nvCxnSpPr>
          <p:cNvPr id="21" name="Straight Arrow Connector 20">
            <a:extLst>
              <a:ext uri="{FF2B5EF4-FFF2-40B4-BE49-F238E27FC236}">
                <a16:creationId xmlns:a16="http://schemas.microsoft.com/office/drawing/2014/main" id="{4EC2781A-EEE9-4BFD-A63B-C33AB782B8FC}"/>
              </a:ext>
            </a:extLst>
          </p:cNvPr>
          <p:cNvCxnSpPr>
            <a:cxnSpLocks/>
          </p:cNvCxnSpPr>
          <p:nvPr/>
        </p:nvCxnSpPr>
        <p:spPr>
          <a:xfrm>
            <a:off x="2048068" y="2993790"/>
            <a:ext cx="0" cy="37016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77D575A6-1471-4D72-AB1D-0E1FB08089AE}"/>
              </a:ext>
            </a:extLst>
          </p:cNvPr>
          <p:cNvCxnSpPr>
            <a:stCxn id="15" idx="2"/>
            <a:endCxn id="11" idx="0"/>
          </p:cNvCxnSpPr>
          <p:nvPr/>
        </p:nvCxnSpPr>
        <p:spPr>
          <a:xfrm>
            <a:off x="2048068" y="3736061"/>
            <a:ext cx="1" cy="34844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954F0219-C193-466A-965F-76C4B076DFFB}"/>
              </a:ext>
            </a:extLst>
          </p:cNvPr>
          <p:cNvCxnSpPr>
            <a:cxnSpLocks/>
            <a:stCxn id="9" idx="3"/>
          </p:cNvCxnSpPr>
          <p:nvPr/>
        </p:nvCxnSpPr>
        <p:spPr>
          <a:xfrm flipV="1">
            <a:off x="3469925" y="2676548"/>
            <a:ext cx="1211423" cy="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67C2F8AF-A6E6-437A-8AEB-29177953233C}"/>
              </a:ext>
            </a:extLst>
          </p:cNvPr>
          <p:cNvCxnSpPr>
            <a:stCxn id="11" idx="2"/>
            <a:endCxn id="13" idx="0"/>
          </p:cNvCxnSpPr>
          <p:nvPr/>
        </p:nvCxnSpPr>
        <p:spPr>
          <a:xfrm flipH="1">
            <a:off x="2048068" y="4718986"/>
            <a:ext cx="1" cy="34941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E2A94F02-264B-4A72-8FB1-08BABB10A1AE}"/>
              </a:ext>
            </a:extLst>
          </p:cNvPr>
          <p:cNvCxnSpPr>
            <a:stCxn id="13" idx="2"/>
            <a:endCxn id="14" idx="0"/>
          </p:cNvCxnSpPr>
          <p:nvPr/>
        </p:nvCxnSpPr>
        <p:spPr>
          <a:xfrm>
            <a:off x="2048068" y="5460286"/>
            <a:ext cx="1" cy="34941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326E00EE-C42F-4F26-B32B-D9E3357EE29E}"/>
              </a:ext>
            </a:extLst>
          </p:cNvPr>
          <p:cNvCxnSpPr>
            <a:stCxn id="11" idx="3"/>
            <a:endCxn id="16" idx="1"/>
          </p:cNvCxnSpPr>
          <p:nvPr/>
        </p:nvCxnSpPr>
        <p:spPr>
          <a:xfrm>
            <a:off x="3517640" y="4401745"/>
            <a:ext cx="1211424"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F5850EFC-8A90-4814-BC62-4ADEF05F99D1}"/>
              </a:ext>
            </a:extLst>
          </p:cNvPr>
          <p:cNvCxnSpPr>
            <a:cxnSpLocks/>
            <a:stCxn id="10" idx="3"/>
          </p:cNvCxnSpPr>
          <p:nvPr/>
        </p:nvCxnSpPr>
        <p:spPr>
          <a:xfrm>
            <a:off x="6041570" y="2676549"/>
            <a:ext cx="1211424"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4AF0625A-9389-4503-95DB-10B9EFBB322C}"/>
              </a:ext>
            </a:extLst>
          </p:cNvPr>
          <p:cNvCxnSpPr>
            <a:cxnSpLocks/>
            <a:stCxn id="16" idx="3"/>
          </p:cNvCxnSpPr>
          <p:nvPr/>
        </p:nvCxnSpPr>
        <p:spPr>
          <a:xfrm>
            <a:off x="6041570" y="4401745"/>
            <a:ext cx="1203206" cy="801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137B0EC4-3DCE-4AEF-A6E3-6D1F42A35E0D}"/>
              </a:ext>
            </a:extLst>
          </p:cNvPr>
          <p:cNvSpPr txBox="1"/>
          <p:nvPr/>
        </p:nvSpPr>
        <p:spPr>
          <a:xfrm>
            <a:off x="87626" y="1482721"/>
            <a:ext cx="7595563" cy="646331"/>
          </a:xfrm>
          <a:prstGeom prst="rect">
            <a:avLst/>
          </a:prstGeom>
          <a:noFill/>
        </p:spPr>
        <p:txBody>
          <a:bodyPr wrap="square">
            <a:spAutoFit/>
          </a:bodyPr>
          <a:lstStyle/>
          <a:p>
            <a:r>
              <a:rPr lang="en-GB"/>
              <a:t>The treating clinician </a:t>
            </a:r>
            <a:r>
              <a:rPr lang="en-GB" b="1"/>
              <a:t>MUST</a:t>
            </a:r>
            <a:r>
              <a:rPr lang="en-GB"/>
              <a:t> deliver the intervention stated on the progressive web application (PWA), unless this would be harmful to the patient</a:t>
            </a:r>
          </a:p>
        </p:txBody>
      </p:sp>
      <p:sp>
        <p:nvSpPr>
          <p:cNvPr id="32" name="Rectangle 31">
            <a:extLst>
              <a:ext uri="{FF2B5EF4-FFF2-40B4-BE49-F238E27FC236}">
                <a16:creationId xmlns:a16="http://schemas.microsoft.com/office/drawing/2014/main" id="{5A279A5C-E2C3-965F-79E7-BDF22E5630EF}"/>
              </a:ext>
            </a:extLst>
          </p:cNvPr>
          <p:cNvSpPr/>
          <p:nvPr/>
        </p:nvSpPr>
        <p:spPr>
          <a:xfrm>
            <a:off x="7354076" y="2252070"/>
            <a:ext cx="1415746" cy="77771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solidFill>
                <a:schemeClr val="tx1"/>
              </a:solidFill>
            </a:endParaRPr>
          </a:p>
          <a:p>
            <a:pPr algn="ctr"/>
            <a:r>
              <a:rPr lang="en-GB" sz="1400">
                <a:solidFill>
                  <a:schemeClr val="tx1"/>
                </a:solidFill>
              </a:rPr>
              <a:t>Provide advanced airway management</a:t>
            </a:r>
          </a:p>
          <a:p>
            <a:pPr algn="ctr"/>
            <a:endParaRPr lang="en-GB" sz="1600">
              <a:solidFill>
                <a:schemeClr val="tx1"/>
              </a:solidFill>
            </a:endParaRPr>
          </a:p>
        </p:txBody>
      </p:sp>
      <p:sp>
        <p:nvSpPr>
          <p:cNvPr id="33" name="Rectangle 32">
            <a:extLst>
              <a:ext uri="{FF2B5EF4-FFF2-40B4-BE49-F238E27FC236}">
                <a16:creationId xmlns:a16="http://schemas.microsoft.com/office/drawing/2014/main" id="{F2E3C935-99A4-C19E-FD83-56C3ED6C3E87}"/>
              </a:ext>
            </a:extLst>
          </p:cNvPr>
          <p:cNvSpPr/>
          <p:nvPr/>
        </p:nvSpPr>
        <p:spPr>
          <a:xfrm>
            <a:off x="7354076" y="3938902"/>
            <a:ext cx="1415746" cy="77771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solidFill>
                <a:schemeClr val="tx1"/>
              </a:solidFill>
            </a:endParaRPr>
          </a:p>
          <a:p>
            <a:pPr algn="ctr"/>
            <a:r>
              <a:rPr lang="en-GB" sz="1400">
                <a:solidFill>
                  <a:schemeClr val="tx1"/>
                </a:solidFill>
              </a:rPr>
              <a:t>Provide advanced airway management</a:t>
            </a:r>
          </a:p>
          <a:p>
            <a:pPr algn="ctr"/>
            <a:endParaRPr lang="en-GB" sz="1600">
              <a:solidFill>
                <a:schemeClr val="tx1"/>
              </a:solidFill>
            </a:endParaRPr>
          </a:p>
        </p:txBody>
      </p:sp>
      <p:sp>
        <p:nvSpPr>
          <p:cNvPr id="36" name="Rectangle 35">
            <a:extLst>
              <a:ext uri="{FF2B5EF4-FFF2-40B4-BE49-F238E27FC236}">
                <a16:creationId xmlns:a16="http://schemas.microsoft.com/office/drawing/2014/main" id="{C72A1791-13F6-F7CB-B994-8042F0E2310A}"/>
              </a:ext>
            </a:extLst>
          </p:cNvPr>
          <p:cNvSpPr/>
          <p:nvPr/>
        </p:nvSpPr>
        <p:spPr>
          <a:xfrm>
            <a:off x="3659923" y="4740053"/>
            <a:ext cx="5484077" cy="1815882"/>
          </a:xfrm>
          <a:prstGeom prst="rect">
            <a:avLst/>
          </a:prstGeom>
        </p:spPr>
        <p:txBody>
          <a:bodyPr wrap="square">
            <a:spAutoFit/>
          </a:bodyPr>
          <a:lstStyle/>
          <a:p>
            <a:r>
              <a:rPr lang="en-GB" sz="1400">
                <a:solidFill>
                  <a:srgbClr val="FF0000"/>
                </a:solidFill>
              </a:rPr>
              <a:t>*If, due to a technical or other failure, the PWA does not display an allocation within five seconds the patient should be treated according to usual care and the clinical judgement of the cardiac arrest team.</a:t>
            </a:r>
          </a:p>
          <a:p>
            <a:endParaRPr lang="en-GB" sz="1400">
              <a:solidFill>
                <a:srgbClr val="FF0000"/>
              </a:solidFill>
            </a:endParaRPr>
          </a:p>
          <a:p>
            <a:r>
              <a:rPr lang="en-GB" sz="1400">
                <a:solidFill>
                  <a:srgbClr val="FF0000"/>
                </a:solidFill>
              </a:rPr>
              <a:t>*If a functioning SGA has already been placed at the point of randomisation, and the patient is randomised to SGA, this device may be left in situ. If, however, the patient is randomised to tracheal intubation, the SGA should be removed and tracheal intubation attempted. </a:t>
            </a:r>
          </a:p>
        </p:txBody>
      </p:sp>
    </p:spTree>
    <p:extLst>
      <p:ext uri="{BB962C8B-B14F-4D97-AF65-F5344CB8AC3E}">
        <p14:creationId xmlns:p14="http://schemas.microsoft.com/office/powerpoint/2010/main" val="15662547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79F8C99-D83A-DF60-3999-C9B6AB95943B}"/>
              </a:ext>
            </a:extLst>
          </p:cNvPr>
          <p:cNvSpPr/>
          <p:nvPr/>
        </p:nvSpPr>
        <p:spPr>
          <a:xfrm>
            <a:off x="6082301" y="5815173"/>
            <a:ext cx="3061699" cy="10428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99FD30C4-7CF9-5E78-2B60-5F5F4B00F2B6}"/>
              </a:ext>
            </a:extLst>
          </p:cNvPr>
          <p:cNvSpPr/>
          <p:nvPr/>
        </p:nvSpPr>
        <p:spPr>
          <a:xfrm>
            <a:off x="611188" y="1021013"/>
            <a:ext cx="3866650" cy="600164"/>
          </a:xfrm>
          <a:prstGeom prst="rect">
            <a:avLst/>
          </a:prstGeom>
        </p:spPr>
        <p:txBody>
          <a:bodyPr wrap="square" lIns="91440" tIns="45720" rIns="91440" bIns="45720" anchor="t">
            <a:spAutoFit/>
          </a:bodyPr>
          <a:lstStyle/>
          <a:p>
            <a:pPr>
              <a:defRPr/>
            </a:pPr>
            <a:r>
              <a:rPr lang="en-US" sz="3300" dirty="0">
                <a:solidFill>
                  <a:srgbClr val="687DBE"/>
                </a:solidFill>
                <a:latin typeface="Calibri"/>
                <a:cs typeface="Calibri"/>
              </a:rPr>
              <a:t>Roles in AIRWAYS-3</a:t>
            </a:r>
            <a:endParaRPr lang="en-GB" dirty="0">
              <a:solidFill>
                <a:srgbClr val="687DBE"/>
              </a:solidFill>
            </a:endParaRPr>
          </a:p>
        </p:txBody>
      </p:sp>
      <p:graphicFrame>
        <p:nvGraphicFramePr>
          <p:cNvPr id="2" name="Diagram 3">
            <a:extLst>
              <a:ext uri="{FF2B5EF4-FFF2-40B4-BE49-F238E27FC236}">
                <a16:creationId xmlns:a16="http://schemas.microsoft.com/office/drawing/2014/main" id="{82251EF8-C16D-1528-3AF5-0CEE3C00FE7A}"/>
              </a:ext>
            </a:extLst>
          </p:cNvPr>
          <p:cNvGraphicFramePr/>
          <p:nvPr>
            <p:extLst>
              <p:ext uri="{D42A27DB-BD31-4B8C-83A1-F6EECF244321}">
                <p14:modId xmlns:p14="http://schemas.microsoft.com/office/powerpoint/2010/main" val="356621782"/>
              </p:ext>
            </p:extLst>
          </p:nvPr>
        </p:nvGraphicFramePr>
        <p:xfrm>
          <a:off x="661738" y="2493972"/>
          <a:ext cx="7958030" cy="3889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045" name="Rectangle 4044">
            <a:extLst>
              <a:ext uri="{FF2B5EF4-FFF2-40B4-BE49-F238E27FC236}">
                <a16:creationId xmlns:a16="http://schemas.microsoft.com/office/drawing/2014/main" id="{689F5708-6A8F-EDA7-E5B9-80BC1D301117}"/>
              </a:ext>
            </a:extLst>
          </p:cNvPr>
          <p:cNvSpPr/>
          <p:nvPr/>
        </p:nvSpPr>
        <p:spPr>
          <a:xfrm>
            <a:off x="1536604" y="1622544"/>
            <a:ext cx="5800938" cy="95393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cs typeface="Calibri"/>
              </a:rPr>
              <a:t>PI oversees trial activity and delegation log </a:t>
            </a:r>
          </a:p>
          <a:p>
            <a:pPr algn="ctr"/>
            <a:r>
              <a:rPr lang="en-US" dirty="0">
                <a:solidFill>
                  <a:srgbClr val="FF0000"/>
                </a:solidFill>
                <a:cs typeface="Calibri"/>
              </a:rPr>
              <a:t>PI's will receive a database login </a:t>
            </a:r>
          </a:p>
          <a:p>
            <a:pPr algn="ctr"/>
            <a:r>
              <a:rPr lang="en-US" dirty="0">
                <a:solidFill>
                  <a:srgbClr val="FF0000"/>
                </a:solidFill>
                <a:cs typeface="Calibri"/>
              </a:rPr>
              <a:t>If </a:t>
            </a:r>
            <a:r>
              <a:rPr lang="en-US" dirty="0" err="1">
                <a:solidFill>
                  <a:srgbClr val="FF0000"/>
                </a:solidFill>
                <a:cs typeface="Calibri"/>
              </a:rPr>
              <a:t>randomising</a:t>
            </a:r>
            <a:r>
              <a:rPr lang="en-US" dirty="0">
                <a:solidFill>
                  <a:srgbClr val="FF0000"/>
                </a:solidFill>
                <a:cs typeface="Calibri"/>
              </a:rPr>
              <a:t>, PIs will receive a PWA login </a:t>
            </a:r>
          </a:p>
        </p:txBody>
      </p:sp>
      <p:sp>
        <p:nvSpPr>
          <p:cNvPr id="4046" name="Rectangle: Rounded Corners 4045">
            <a:extLst>
              <a:ext uri="{FF2B5EF4-FFF2-40B4-BE49-F238E27FC236}">
                <a16:creationId xmlns:a16="http://schemas.microsoft.com/office/drawing/2014/main" id="{D02CB2C4-051C-CC88-B07B-19A38F08A2B9}"/>
              </a:ext>
            </a:extLst>
          </p:cNvPr>
          <p:cNvSpPr/>
          <p:nvPr/>
        </p:nvSpPr>
        <p:spPr>
          <a:xfrm>
            <a:off x="1103684" y="6260073"/>
            <a:ext cx="6943935" cy="541421"/>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100" dirty="0">
                <a:cs typeface="Calibri"/>
              </a:rPr>
              <a:t>We will be working with each site to create a practical procedure to ensure all </a:t>
            </a:r>
            <a:r>
              <a:rPr lang="en-US" sz="1100" dirty="0" err="1">
                <a:cs typeface="Calibri"/>
              </a:rPr>
              <a:t>randomisation</a:t>
            </a:r>
            <a:r>
              <a:rPr lang="en-US" sz="1100" dirty="0">
                <a:cs typeface="Calibri"/>
              </a:rPr>
              <a:t> details are reported from </a:t>
            </a:r>
            <a:r>
              <a:rPr lang="en-US" sz="1100" dirty="0" err="1">
                <a:cs typeface="Calibri"/>
              </a:rPr>
              <a:t>randomising</a:t>
            </a:r>
            <a:r>
              <a:rPr lang="en-US" sz="1100" dirty="0">
                <a:cs typeface="Calibri"/>
              </a:rPr>
              <a:t> clinician to research team for possible consent and follow up quickly, as each site will be different</a:t>
            </a:r>
          </a:p>
        </p:txBody>
      </p:sp>
    </p:spTree>
    <p:extLst>
      <p:ext uri="{BB962C8B-B14F-4D97-AF65-F5344CB8AC3E}">
        <p14:creationId xmlns:p14="http://schemas.microsoft.com/office/powerpoint/2010/main" val="24429812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FF766D-D305-6FDF-605A-F972FEE31F76}"/>
              </a:ext>
            </a:extLst>
          </p:cNvPr>
          <p:cNvPicPr>
            <a:picLocks noChangeAspect="1"/>
          </p:cNvPicPr>
          <p:nvPr/>
        </p:nvPicPr>
        <p:blipFill rotWithShape="1">
          <a:blip r:embed="rId2"/>
          <a:srcRect l="45937" t="29711" r="8125" b="8519"/>
          <a:stretch/>
        </p:blipFill>
        <p:spPr>
          <a:xfrm>
            <a:off x="2020539" y="1551814"/>
            <a:ext cx="5261815" cy="3979875"/>
          </a:xfrm>
          <a:prstGeom prst="rect">
            <a:avLst/>
          </a:prstGeom>
        </p:spPr>
      </p:pic>
      <p:sp>
        <p:nvSpPr>
          <p:cNvPr id="4" name="Text Placeholder 3">
            <a:extLst>
              <a:ext uri="{FF2B5EF4-FFF2-40B4-BE49-F238E27FC236}">
                <a16:creationId xmlns:a16="http://schemas.microsoft.com/office/drawing/2014/main" id="{F4E84978-3313-424E-9E1B-D0579635842A}"/>
              </a:ext>
            </a:extLst>
          </p:cNvPr>
          <p:cNvSpPr>
            <a:spLocks noGrp="1"/>
          </p:cNvSpPr>
          <p:nvPr>
            <p:ph type="title"/>
          </p:nvPr>
        </p:nvSpPr>
        <p:spPr>
          <a:xfrm>
            <a:off x="174618" y="615611"/>
            <a:ext cx="7624057" cy="936203"/>
          </a:xfrm>
        </p:spPr>
        <p:txBody>
          <a:bodyPr/>
          <a:lstStyle/>
          <a:p>
            <a:pPr lvl="0" algn="l">
              <a:spcBef>
                <a:spcPct val="20000"/>
              </a:spcBef>
            </a:pPr>
            <a:r>
              <a:rPr lang="en-US" sz="3600" b="1" dirty="0" err="1">
                <a:solidFill>
                  <a:srgbClr val="687DBE"/>
                </a:solidFill>
                <a:ea typeface="+mn-ea"/>
                <a:cs typeface="Calibri"/>
              </a:rPr>
              <a:t>Randomisation</a:t>
            </a:r>
            <a:r>
              <a:rPr lang="en-US" sz="3600" b="1" dirty="0">
                <a:solidFill>
                  <a:srgbClr val="687DBE"/>
                </a:solidFill>
                <a:ea typeface="+mn-ea"/>
                <a:cs typeface="Calibri"/>
              </a:rPr>
              <a:t> Confirmation </a:t>
            </a:r>
          </a:p>
        </p:txBody>
      </p:sp>
      <p:sp>
        <p:nvSpPr>
          <p:cNvPr id="12" name="Rectangle 11">
            <a:extLst>
              <a:ext uri="{FF2B5EF4-FFF2-40B4-BE49-F238E27FC236}">
                <a16:creationId xmlns:a16="http://schemas.microsoft.com/office/drawing/2014/main" id="{D724473F-1214-4FF6-9487-F20FE9E0BD68}"/>
              </a:ext>
            </a:extLst>
          </p:cNvPr>
          <p:cNvSpPr/>
          <p:nvPr/>
        </p:nvSpPr>
        <p:spPr>
          <a:xfrm>
            <a:off x="174618" y="2576676"/>
            <a:ext cx="1758224" cy="2373114"/>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Confirm with trial team what email(s) you’d like randomisation confirmations to go to </a:t>
            </a:r>
          </a:p>
        </p:txBody>
      </p:sp>
      <p:sp>
        <p:nvSpPr>
          <p:cNvPr id="7" name="Rectangle 6">
            <a:extLst>
              <a:ext uri="{FF2B5EF4-FFF2-40B4-BE49-F238E27FC236}">
                <a16:creationId xmlns:a16="http://schemas.microsoft.com/office/drawing/2014/main" id="{CAE69160-1753-AFC3-9FE4-C0511F38D49A}"/>
              </a:ext>
            </a:extLst>
          </p:cNvPr>
          <p:cNvSpPr/>
          <p:nvPr/>
        </p:nvSpPr>
        <p:spPr>
          <a:xfrm>
            <a:off x="800499" y="5782042"/>
            <a:ext cx="7533875" cy="936204"/>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These can sometimes be sent to junk folder – if this happens you may need to make </a:t>
            </a:r>
            <a:r>
              <a:rPr lang="en-GB" dirty="0">
                <a:hlinkClick r:id="rId3"/>
              </a:rPr>
              <a:t>airways3@warwick.ac.uk</a:t>
            </a:r>
            <a:r>
              <a:rPr lang="en-GB" dirty="0"/>
              <a:t> a safe sender with your IT team </a:t>
            </a:r>
          </a:p>
        </p:txBody>
      </p:sp>
      <p:sp>
        <p:nvSpPr>
          <p:cNvPr id="8" name="Rectangle 7">
            <a:extLst>
              <a:ext uri="{FF2B5EF4-FFF2-40B4-BE49-F238E27FC236}">
                <a16:creationId xmlns:a16="http://schemas.microsoft.com/office/drawing/2014/main" id="{4C3E682E-208C-22AB-74F0-AB98A2B0AD52}"/>
              </a:ext>
            </a:extLst>
          </p:cNvPr>
          <p:cNvSpPr/>
          <p:nvPr/>
        </p:nvSpPr>
        <p:spPr>
          <a:xfrm>
            <a:off x="7370051" y="2533977"/>
            <a:ext cx="1599331" cy="2373114"/>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No PID collected on PWA – outline how you will locate patients in randomisation SOP in set up</a:t>
            </a:r>
          </a:p>
        </p:txBody>
      </p:sp>
    </p:spTree>
    <p:extLst>
      <p:ext uri="{BB962C8B-B14F-4D97-AF65-F5344CB8AC3E}">
        <p14:creationId xmlns:p14="http://schemas.microsoft.com/office/powerpoint/2010/main" val="9331590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219031" y="1660788"/>
            <a:ext cx="8705938" cy="4824537"/>
          </a:xfrm>
        </p:spPr>
        <p:txBody>
          <a:bodyPr/>
          <a:lstStyle/>
          <a:p>
            <a:pPr marL="324000" indent="-342900">
              <a:spcBef>
                <a:spcPts val="0"/>
              </a:spcBef>
              <a:buFont typeface="Arial" panose="020B0604020202020204" pitchFamily="34" charset="0"/>
              <a:buChar char="•"/>
            </a:pPr>
            <a:r>
              <a:rPr lang="en-GB" sz="2200"/>
              <a:t>At the time of eligibility assessment, patients will</a:t>
            </a:r>
            <a:r>
              <a:rPr lang="en-US" sz="2200"/>
              <a:t> be unconscious, mentally incapacitated and require time-critical treatment.</a:t>
            </a:r>
          </a:p>
          <a:p>
            <a:pPr>
              <a:spcBef>
                <a:spcPts val="0"/>
              </a:spcBef>
            </a:pPr>
            <a:endParaRPr lang="en-US" sz="1000"/>
          </a:p>
          <a:p>
            <a:pPr marL="324000" indent="-342900">
              <a:spcBef>
                <a:spcPts val="0"/>
              </a:spcBef>
              <a:buFont typeface="Arial" panose="020B0604020202020204" pitchFamily="34" charset="0"/>
              <a:buChar char="•"/>
            </a:pPr>
            <a:r>
              <a:rPr lang="en-US" sz="2200"/>
              <a:t>The NHS Research Ethics Committee has approved a </a:t>
            </a:r>
            <a:r>
              <a:rPr lang="en-US" sz="2200" b="1"/>
              <a:t>deferred consent model</a:t>
            </a:r>
            <a:r>
              <a:rPr lang="en-US" sz="2200"/>
              <a:t>, in accordance with the Mental Capacity Act 2005.</a:t>
            </a:r>
          </a:p>
          <a:p>
            <a:pPr>
              <a:spcBef>
                <a:spcPts val="0"/>
              </a:spcBef>
            </a:pPr>
            <a:endParaRPr lang="en-US" sz="2200"/>
          </a:p>
          <a:p>
            <a:pPr>
              <a:spcBef>
                <a:spcPts val="0"/>
              </a:spcBef>
            </a:pPr>
            <a:endParaRPr lang="en-US" sz="2200"/>
          </a:p>
          <a:p>
            <a:endParaRPr lang="en-GB" sz="2200"/>
          </a:p>
        </p:txBody>
      </p:sp>
      <p:sp>
        <p:nvSpPr>
          <p:cNvPr id="3" name="Text Placeholder 2"/>
          <p:cNvSpPr>
            <a:spLocks noGrp="1"/>
          </p:cNvSpPr>
          <p:nvPr>
            <p:ph type="body" sz="quarter" idx="10"/>
          </p:nvPr>
        </p:nvSpPr>
        <p:spPr>
          <a:xfrm>
            <a:off x="270985" y="800965"/>
            <a:ext cx="6192763" cy="648816"/>
          </a:xfrm>
        </p:spPr>
        <p:txBody>
          <a:bodyPr/>
          <a:lstStyle/>
          <a:p>
            <a:r>
              <a:rPr lang="en-GB"/>
              <a:t>Consent process</a:t>
            </a:r>
          </a:p>
        </p:txBody>
      </p:sp>
      <p:sp>
        <p:nvSpPr>
          <p:cNvPr id="5" name="Rounded Rectangle 4"/>
          <p:cNvSpPr/>
          <p:nvPr/>
        </p:nvSpPr>
        <p:spPr>
          <a:xfrm>
            <a:off x="921059" y="3650065"/>
            <a:ext cx="3200400" cy="81500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2200"/>
              <a:t>Patient survives</a:t>
            </a:r>
          </a:p>
        </p:txBody>
      </p:sp>
      <p:sp>
        <p:nvSpPr>
          <p:cNvPr id="6" name="Rounded Rectangle 5"/>
          <p:cNvSpPr/>
          <p:nvPr/>
        </p:nvSpPr>
        <p:spPr>
          <a:xfrm>
            <a:off x="4899645" y="3650064"/>
            <a:ext cx="3399969" cy="81500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2200"/>
              <a:t>Patient does not survive cardiac arrest</a:t>
            </a:r>
          </a:p>
        </p:txBody>
      </p:sp>
      <p:sp>
        <p:nvSpPr>
          <p:cNvPr id="7" name="Down Arrow 6"/>
          <p:cNvSpPr/>
          <p:nvPr/>
        </p:nvSpPr>
        <p:spPr>
          <a:xfrm>
            <a:off x="2272781" y="4465072"/>
            <a:ext cx="496956" cy="795131"/>
          </a:xfrm>
          <a:prstGeom prst="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p>
        </p:txBody>
      </p:sp>
      <p:sp>
        <p:nvSpPr>
          <p:cNvPr id="8" name="Down Arrow 7"/>
          <p:cNvSpPr/>
          <p:nvPr/>
        </p:nvSpPr>
        <p:spPr>
          <a:xfrm>
            <a:off x="6414903" y="4457392"/>
            <a:ext cx="496956" cy="795131"/>
          </a:xfrm>
          <a:prstGeom prst="down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GB"/>
          </a:p>
        </p:txBody>
      </p:sp>
      <p:sp>
        <p:nvSpPr>
          <p:cNvPr id="9" name="TextBox 8"/>
          <p:cNvSpPr txBox="1"/>
          <p:nvPr/>
        </p:nvSpPr>
        <p:spPr>
          <a:xfrm>
            <a:off x="1126672" y="5357188"/>
            <a:ext cx="2789174" cy="1015663"/>
          </a:xfrm>
          <a:prstGeom prst="rect">
            <a:avLst/>
          </a:prstGeom>
          <a:noFill/>
        </p:spPr>
        <p:txBody>
          <a:bodyPr wrap="square" rtlCol="0">
            <a:spAutoFit/>
          </a:bodyPr>
          <a:lstStyle/>
          <a:p>
            <a:pPr algn="ctr"/>
            <a:r>
              <a:rPr lang="en-GB" sz="2000"/>
              <a:t>Approach patient </a:t>
            </a:r>
            <a:r>
              <a:rPr lang="en-GB" sz="2000" b="1" u="sng"/>
              <a:t>post ICU discharge</a:t>
            </a:r>
            <a:r>
              <a:rPr lang="en-GB" sz="2000"/>
              <a:t> in hospital for consent</a:t>
            </a:r>
          </a:p>
        </p:txBody>
      </p:sp>
      <p:sp>
        <p:nvSpPr>
          <p:cNvPr id="10" name="TextBox 9"/>
          <p:cNvSpPr txBox="1"/>
          <p:nvPr/>
        </p:nvSpPr>
        <p:spPr>
          <a:xfrm>
            <a:off x="4840011" y="5252523"/>
            <a:ext cx="3780030" cy="1323439"/>
          </a:xfrm>
          <a:prstGeom prst="rect">
            <a:avLst/>
          </a:prstGeom>
          <a:noFill/>
        </p:spPr>
        <p:txBody>
          <a:bodyPr wrap="square" rtlCol="0">
            <a:spAutoFit/>
          </a:bodyPr>
          <a:lstStyle/>
          <a:p>
            <a:pPr algn="ctr"/>
            <a:r>
              <a:rPr lang="en-GB" sz="2000" b="1" u="sng"/>
              <a:t>Do not </a:t>
            </a:r>
            <a:r>
              <a:rPr lang="en-GB" sz="2000"/>
              <a:t>contact consultee for consent. Information provided to the public using more general methods managed by WCTU</a:t>
            </a:r>
          </a:p>
        </p:txBody>
      </p:sp>
    </p:spTree>
    <p:extLst>
      <p:ext uri="{BB962C8B-B14F-4D97-AF65-F5344CB8AC3E}">
        <p14:creationId xmlns:p14="http://schemas.microsoft.com/office/powerpoint/2010/main" val="33705949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359531" y="2028066"/>
            <a:ext cx="8588559" cy="4829934"/>
          </a:xfrm>
        </p:spPr>
        <p:txBody>
          <a:bodyPr/>
          <a:lstStyle/>
          <a:p>
            <a:pPr marL="324000" indent="-342900">
              <a:spcBef>
                <a:spcPts val="0"/>
              </a:spcBef>
              <a:buFont typeface="Arial" panose="020B0604020202020204" pitchFamily="34" charset="0"/>
              <a:buChar char="•"/>
            </a:pPr>
            <a:r>
              <a:rPr lang="en-GB" dirty="0"/>
              <a:t>If the patient survives cardiac arrest and regains capacity, they should be given the option to consent to follow up. </a:t>
            </a:r>
          </a:p>
          <a:p>
            <a:pPr>
              <a:spcBef>
                <a:spcPts val="0"/>
              </a:spcBef>
            </a:pPr>
            <a:endParaRPr lang="en-GB" dirty="0"/>
          </a:p>
          <a:p>
            <a:pPr marL="342900" indent="-342900">
              <a:spcBef>
                <a:spcPts val="0"/>
              </a:spcBef>
              <a:buFont typeface="Arial" panose="020B0604020202020204" pitchFamily="34" charset="0"/>
              <a:buChar char="•"/>
            </a:pPr>
            <a:endParaRPr lang="en-GB" dirty="0"/>
          </a:p>
          <a:p>
            <a:pPr marL="342900" indent="-342900">
              <a:spcBef>
                <a:spcPts val="0"/>
              </a:spcBef>
              <a:buFont typeface="Arial" panose="020B0604020202020204" pitchFamily="34" charset="0"/>
              <a:buChar char="•"/>
            </a:pPr>
            <a:endParaRPr lang="en-GB" dirty="0"/>
          </a:p>
          <a:p>
            <a:pPr>
              <a:spcBef>
                <a:spcPts val="0"/>
              </a:spcBef>
            </a:pPr>
            <a:endParaRPr lang="en-GB" dirty="0"/>
          </a:p>
          <a:p>
            <a:pPr>
              <a:spcBef>
                <a:spcPts val="0"/>
              </a:spcBef>
            </a:pPr>
            <a:endParaRPr lang="en-GB" sz="1600" dirty="0"/>
          </a:p>
          <a:p>
            <a:pPr>
              <a:spcBef>
                <a:spcPts val="0"/>
              </a:spcBef>
            </a:pPr>
            <a:endParaRPr lang="en-GB" dirty="0"/>
          </a:p>
          <a:p>
            <a:pPr>
              <a:spcBef>
                <a:spcPts val="0"/>
              </a:spcBef>
            </a:pPr>
            <a:endParaRPr lang="en-US" dirty="0"/>
          </a:p>
          <a:p>
            <a:pPr>
              <a:spcBef>
                <a:spcPts val="0"/>
              </a:spcBef>
            </a:pPr>
            <a:r>
              <a:rPr lang="en-GB" dirty="0"/>
              <a:t>If the patient is physically incapable of completing the consent form or where there are concerns regarding risk of infection transmission, verbal consent only will be sought from the participant and documented on a consent form. This can also occur over the telephone. </a:t>
            </a:r>
          </a:p>
        </p:txBody>
      </p:sp>
      <p:sp>
        <p:nvSpPr>
          <p:cNvPr id="3" name="Text Placeholder 2"/>
          <p:cNvSpPr>
            <a:spLocks noGrp="1"/>
          </p:cNvSpPr>
          <p:nvPr>
            <p:ph type="body" sz="quarter" idx="10"/>
          </p:nvPr>
        </p:nvSpPr>
        <p:spPr>
          <a:xfrm>
            <a:off x="138682" y="703148"/>
            <a:ext cx="6192763" cy="648816"/>
          </a:xfrm>
          <a:noFill/>
        </p:spPr>
        <p:txBody>
          <a:bodyPr/>
          <a:lstStyle/>
          <a:p>
            <a:r>
              <a:rPr lang="en-GB" dirty="0"/>
              <a:t>Consent in patients with mental capacity</a:t>
            </a:r>
          </a:p>
        </p:txBody>
      </p:sp>
      <p:grpSp>
        <p:nvGrpSpPr>
          <p:cNvPr id="10" name="Group 9">
            <a:extLst>
              <a:ext uri="{FF2B5EF4-FFF2-40B4-BE49-F238E27FC236}">
                <a16:creationId xmlns:a16="http://schemas.microsoft.com/office/drawing/2014/main" id="{EFF6D968-0B74-4315-8D61-DEF9BB832F20}"/>
              </a:ext>
            </a:extLst>
          </p:cNvPr>
          <p:cNvGrpSpPr/>
          <p:nvPr/>
        </p:nvGrpSpPr>
        <p:grpSpPr>
          <a:xfrm>
            <a:off x="236063" y="2806586"/>
            <a:ext cx="8982360" cy="1495857"/>
            <a:chOff x="236063" y="2678991"/>
            <a:chExt cx="8982360" cy="1495857"/>
          </a:xfrm>
        </p:grpSpPr>
        <p:graphicFrame>
          <p:nvGraphicFramePr>
            <p:cNvPr id="4" name="Diagram 3"/>
            <p:cNvGraphicFramePr/>
            <p:nvPr/>
          </p:nvGraphicFramePr>
          <p:xfrm>
            <a:off x="236063" y="2678991"/>
            <a:ext cx="8982360" cy="14355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6C4F46A3-5D26-45FC-B864-C9D6CDAE0291}"/>
                </a:ext>
              </a:extLst>
            </p:cNvPr>
            <p:cNvSpPr txBox="1"/>
            <p:nvPr/>
          </p:nvSpPr>
          <p:spPr>
            <a:xfrm>
              <a:off x="579304" y="2697520"/>
              <a:ext cx="2629134" cy="1477328"/>
            </a:xfrm>
            <a:prstGeom prst="rect">
              <a:avLst/>
            </a:prstGeom>
            <a:noFill/>
          </p:spPr>
          <p:txBody>
            <a:bodyPr wrap="square" rtlCol="0">
              <a:spAutoFit/>
            </a:bodyPr>
            <a:lstStyle/>
            <a:p>
              <a:pPr algn="ctr"/>
              <a:r>
                <a:rPr lang="en-GB" b="1" dirty="0">
                  <a:solidFill>
                    <a:schemeClr val="bg1"/>
                  </a:solidFill>
                </a:rPr>
                <a:t>Patient has mental capacity</a:t>
              </a:r>
            </a:p>
            <a:p>
              <a:pPr algn="ctr"/>
              <a:r>
                <a:rPr lang="en-GB" dirty="0">
                  <a:solidFill>
                    <a:schemeClr val="bg1"/>
                  </a:solidFill>
                </a:rPr>
                <a:t>Approach post ICU discharge when practical and reasonable</a:t>
              </a:r>
            </a:p>
          </p:txBody>
        </p:sp>
        <p:sp>
          <p:nvSpPr>
            <p:cNvPr id="7" name="TextBox 6">
              <a:extLst>
                <a:ext uri="{FF2B5EF4-FFF2-40B4-BE49-F238E27FC236}">
                  <a16:creationId xmlns:a16="http://schemas.microsoft.com/office/drawing/2014/main" id="{6678B7C5-B047-4C8F-83C4-58468898447D}"/>
                </a:ext>
              </a:extLst>
            </p:cNvPr>
            <p:cNvSpPr txBox="1"/>
            <p:nvPr/>
          </p:nvSpPr>
          <p:spPr>
            <a:xfrm>
              <a:off x="3478771" y="2698642"/>
              <a:ext cx="1965105" cy="1415772"/>
            </a:xfrm>
            <a:prstGeom prst="rect">
              <a:avLst/>
            </a:prstGeom>
            <a:noFill/>
          </p:spPr>
          <p:txBody>
            <a:bodyPr wrap="square" rtlCol="0">
              <a:spAutoFit/>
            </a:bodyPr>
            <a:lstStyle/>
            <a:p>
              <a:pPr algn="ctr"/>
              <a:r>
                <a:rPr lang="en-GB" b="1" dirty="0">
                  <a:solidFill>
                    <a:schemeClr val="bg1"/>
                  </a:solidFill>
                </a:rPr>
                <a:t>Explain trial</a:t>
              </a:r>
            </a:p>
            <a:p>
              <a:pPr algn="ctr"/>
              <a:endParaRPr lang="en-GB" sz="1200" b="1" dirty="0">
                <a:solidFill>
                  <a:schemeClr val="bg1"/>
                </a:solidFill>
              </a:endParaRPr>
            </a:p>
            <a:p>
              <a:pPr algn="ctr"/>
              <a:r>
                <a:rPr lang="en-GB" dirty="0">
                  <a:solidFill>
                    <a:schemeClr val="bg1"/>
                  </a:solidFill>
                </a:rPr>
                <a:t>Provide verbal explanation and PIS</a:t>
              </a:r>
            </a:p>
          </p:txBody>
        </p:sp>
        <p:sp>
          <p:nvSpPr>
            <p:cNvPr id="9" name="TextBox 8">
              <a:extLst>
                <a:ext uri="{FF2B5EF4-FFF2-40B4-BE49-F238E27FC236}">
                  <a16:creationId xmlns:a16="http://schemas.microsoft.com/office/drawing/2014/main" id="{E759DB17-71DF-4163-B5BF-1E5001485D24}"/>
                </a:ext>
              </a:extLst>
            </p:cNvPr>
            <p:cNvSpPr txBox="1"/>
            <p:nvPr/>
          </p:nvSpPr>
          <p:spPr>
            <a:xfrm>
              <a:off x="5767266" y="2678991"/>
              <a:ext cx="3180825" cy="1415772"/>
            </a:xfrm>
            <a:prstGeom prst="rect">
              <a:avLst/>
            </a:prstGeom>
            <a:noFill/>
          </p:spPr>
          <p:txBody>
            <a:bodyPr wrap="square" rtlCol="0">
              <a:spAutoFit/>
            </a:bodyPr>
            <a:lstStyle/>
            <a:p>
              <a:pPr algn="ctr"/>
              <a:r>
                <a:rPr lang="en-GB" b="1" dirty="0">
                  <a:solidFill>
                    <a:schemeClr val="bg1"/>
                  </a:solidFill>
                </a:rPr>
                <a:t>Consent</a:t>
              </a:r>
            </a:p>
            <a:p>
              <a:pPr algn="ctr"/>
              <a:endParaRPr lang="en-GB" sz="1200" b="1" dirty="0">
                <a:solidFill>
                  <a:schemeClr val="bg1"/>
                </a:solidFill>
              </a:endParaRPr>
            </a:p>
            <a:p>
              <a:pPr algn="ctr"/>
              <a:r>
                <a:rPr lang="en-GB" dirty="0">
                  <a:solidFill>
                    <a:schemeClr val="bg1"/>
                  </a:solidFill>
                </a:rPr>
                <a:t>Participant consents to data collection and signs consent physically or digitally </a:t>
              </a:r>
            </a:p>
          </p:txBody>
        </p:sp>
      </p:grpSp>
    </p:spTree>
    <p:extLst>
      <p:ext uri="{BB962C8B-B14F-4D97-AF65-F5344CB8AC3E}">
        <p14:creationId xmlns:p14="http://schemas.microsoft.com/office/powerpoint/2010/main" val="31465599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78028" y="1878516"/>
            <a:ext cx="9140395" cy="4829934"/>
          </a:xfrm>
        </p:spPr>
        <p:txBody>
          <a:bodyPr vert="horz" lIns="91440" tIns="45720" rIns="91440" bIns="45720" anchor="t"/>
          <a:lstStyle/>
          <a:p>
            <a:pPr marL="323850" indent="-342900">
              <a:spcBef>
                <a:spcPts val="0"/>
              </a:spcBef>
              <a:buFont typeface="Arial" panose="020B0604020202020204" pitchFamily="34" charset="0"/>
              <a:buChar char="•"/>
            </a:pPr>
            <a:r>
              <a:rPr lang="en-US" dirty="0"/>
              <a:t>If the patient survives cardiac arrest but lacks mental capacity, a consultee opinion will be required.</a:t>
            </a:r>
            <a:endParaRPr lang="en-US"/>
          </a:p>
          <a:p>
            <a:pPr>
              <a:spcBef>
                <a:spcPts val="0"/>
              </a:spcBef>
            </a:pPr>
            <a:endParaRPr lang="en-GB" dirty="0"/>
          </a:p>
          <a:p>
            <a:pPr marL="342900" indent="-342900">
              <a:spcBef>
                <a:spcPts val="0"/>
              </a:spcBef>
              <a:buFont typeface="Arial" panose="020B0604020202020204" pitchFamily="34" charset="0"/>
              <a:buChar char="•"/>
            </a:pPr>
            <a:endParaRPr lang="en-GB" dirty="0"/>
          </a:p>
          <a:p>
            <a:pPr marL="342900" indent="-342900">
              <a:spcBef>
                <a:spcPts val="0"/>
              </a:spcBef>
              <a:buFont typeface="Arial" panose="020B0604020202020204" pitchFamily="34" charset="0"/>
              <a:buChar char="•"/>
            </a:pPr>
            <a:endParaRPr lang="en-GB" dirty="0"/>
          </a:p>
          <a:p>
            <a:pPr>
              <a:spcBef>
                <a:spcPts val="0"/>
              </a:spcBef>
            </a:pPr>
            <a:endParaRPr lang="en-GB" dirty="0"/>
          </a:p>
          <a:p>
            <a:pPr>
              <a:spcBef>
                <a:spcPts val="0"/>
              </a:spcBef>
            </a:pPr>
            <a:endParaRPr lang="en-GB" sz="1600" dirty="0"/>
          </a:p>
          <a:p>
            <a:pPr>
              <a:spcBef>
                <a:spcPts val="0"/>
              </a:spcBef>
            </a:pPr>
            <a:endParaRPr lang="en-GB" sz="700" dirty="0"/>
          </a:p>
          <a:p>
            <a:pPr marL="342900" indent="-342900">
              <a:spcBef>
                <a:spcPts val="0"/>
              </a:spcBef>
              <a:buFont typeface="Arial" panose="020B0604020202020204" pitchFamily="34" charset="0"/>
              <a:buChar char="•"/>
            </a:pPr>
            <a:endParaRPr lang="en-US" sz="1100" dirty="0"/>
          </a:p>
          <a:p>
            <a:pPr marL="342900" indent="-342900">
              <a:spcBef>
                <a:spcPts val="0"/>
              </a:spcBef>
              <a:buFont typeface="Arial" panose="020B0604020202020204" pitchFamily="34" charset="0"/>
              <a:buChar char="•"/>
            </a:pPr>
            <a:r>
              <a:rPr lang="en-US" dirty="0"/>
              <a:t>A </a:t>
            </a:r>
            <a:r>
              <a:rPr lang="en-US" u="sng" dirty="0"/>
              <a:t>personal consultee </a:t>
            </a:r>
            <a:r>
              <a:rPr lang="en-US" dirty="0"/>
              <a:t>must be approached </a:t>
            </a:r>
            <a:r>
              <a:rPr lang="en-US" u="sng" dirty="0"/>
              <a:t>first.</a:t>
            </a:r>
          </a:p>
          <a:p>
            <a:pPr marL="342900" indent="-342900">
              <a:spcBef>
                <a:spcPts val="0"/>
              </a:spcBef>
              <a:buFont typeface="Arial" panose="020B0604020202020204" pitchFamily="34" charset="0"/>
              <a:buChar char="•"/>
            </a:pPr>
            <a:endParaRPr lang="en-US" sz="800" dirty="0"/>
          </a:p>
          <a:p>
            <a:pPr marL="342900" indent="-342900">
              <a:spcBef>
                <a:spcPts val="0"/>
              </a:spcBef>
              <a:buFont typeface="Arial" panose="020B0604020202020204" pitchFamily="34" charset="0"/>
              <a:buChar char="•"/>
            </a:pPr>
            <a:r>
              <a:rPr lang="en-US" dirty="0"/>
              <a:t>If not available a </a:t>
            </a:r>
            <a:r>
              <a:rPr lang="en-US" u="sng" dirty="0"/>
              <a:t>professional consultee (</a:t>
            </a:r>
            <a:r>
              <a:rPr lang="en-US" dirty="0"/>
              <a:t>someone who is medically qualified but not connected with the conduct of the trial) should be approached.</a:t>
            </a:r>
            <a:endParaRPr lang="en-US" dirty="0">
              <a:ea typeface="Calibri"/>
              <a:cs typeface="Calibri"/>
            </a:endParaRPr>
          </a:p>
          <a:p>
            <a:pPr lvl="1"/>
            <a:r>
              <a:rPr lang="en-US" sz="1800" dirty="0"/>
              <a:t>If a personal consultee later becomes available, their consent must be sought.</a:t>
            </a:r>
            <a:endParaRPr lang="en-US" sz="2400" dirty="0"/>
          </a:p>
          <a:p>
            <a:pPr>
              <a:spcBef>
                <a:spcPts val="0"/>
              </a:spcBef>
            </a:pPr>
            <a:endParaRPr lang="en-US" sz="800" dirty="0"/>
          </a:p>
          <a:p>
            <a:pPr marL="342900" indent="-342900">
              <a:spcBef>
                <a:spcPts val="0"/>
              </a:spcBef>
              <a:buFont typeface="Arial" panose="020B0604020202020204" pitchFamily="34" charset="0"/>
              <a:buChar char="•"/>
            </a:pPr>
            <a:r>
              <a:rPr lang="en-US" dirty="0"/>
              <a:t>If the participant regains mental capacity, the participant’s consent should be sought. </a:t>
            </a:r>
            <a:endParaRPr lang="en-US" dirty="0">
              <a:ea typeface="Calibri"/>
              <a:cs typeface="Calibri"/>
            </a:endParaRPr>
          </a:p>
        </p:txBody>
      </p:sp>
      <p:sp>
        <p:nvSpPr>
          <p:cNvPr id="3" name="Text Placeholder 2"/>
          <p:cNvSpPr>
            <a:spLocks noGrp="1"/>
          </p:cNvSpPr>
          <p:nvPr>
            <p:ph type="body" sz="quarter" idx="10"/>
          </p:nvPr>
        </p:nvSpPr>
        <p:spPr>
          <a:xfrm>
            <a:off x="138682" y="703148"/>
            <a:ext cx="7842439" cy="648816"/>
          </a:xfrm>
          <a:noFill/>
        </p:spPr>
        <p:txBody>
          <a:bodyPr/>
          <a:lstStyle/>
          <a:p>
            <a:r>
              <a:rPr lang="en-GB" dirty="0"/>
              <a:t>Consent in patients lacking mental capacity</a:t>
            </a:r>
          </a:p>
        </p:txBody>
      </p:sp>
      <p:grpSp>
        <p:nvGrpSpPr>
          <p:cNvPr id="6" name="Group 5">
            <a:extLst>
              <a:ext uri="{FF2B5EF4-FFF2-40B4-BE49-F238E27FC236}">
                <a16:creationId xmlns:a16="http://schemas.microsoft.com/office/drawing/2014/main" id="{A15D0977-6C62-43D2-97B9-59A93586AFDD}"/>
              </a:ext>
            </a:extLst>
          </p:cNvPr>
          <p:cNvGrpSpPr/>
          <p:nvPr/>
        </p:nvGrpSpPr>
        <p:grpSpPr>
          <a:xfrm>
            <a:off x="236063" y="2575260"/>
            <a:ext cx="8982360" cy="1600438"/>
            <a:chOff x="236063" y="2724122"/>
            <a:chExt cx="8982360" cy="1600438"/>
          </a:xfrm>
        </p:grpSpPr>
        <p:grpSp>
          <p:nvGrpSpPr>
            <p:cNvPr id="10" name="Group 9">
              <a:extLst>
                <a:ext uri="{FF2B5EF4-FFF2-40B4-BE49-F238E27FC236}">
                  <a16:creationId xmlns:a16="http://schemas.microsoft.com/office/drawing/2014/main" id="{EFF6D968-0B74-4315-8D61-DEF9BB832F20}"/>
                </a:ext>
              </a:extLst>
            </p:cNvPr>
            <p:cNvGrpSpPr/>
            <p:nvPr/>
          </p:nvGrpSpPr>
          <p:grpSpPr>
            <a:xfrm>
              <a:off x="236063" y="2724122"/>
              <a:ext cx="8982360" cy="1600438"/>
              <a:chOff x="236063" y="2596527"/>
              <a:chExt cx="8982360" cy="1600438"/>
            </a:xfrm>
          </p:grpSpPr>
          <p:graphicFrame>
            <p:nvGraphicFramePr>
              <p:cNvPr id="4" name="Diagram 3"/>
              <p:cNvGraphicFramePr/>
              <p:nvPr/>
            </p:nvGraphicFramePr>
            <p:xfrm>
              <a:off x="236063" y="2678991"/>
              <a:ext cx="8982360" cy="14355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6C4F46A3-5D26-45FC-B864-C9D6CDAE0291}"/>
                  </a:ext>
                </a:extLst>
              </p:cNvPr>
              <p:cNvSpPr txBox="1"/>
              <p:nvPr/>
            </p:nvSpPr>
            <p:spPr>
              <a:xfrm>
                <a:off x="611203" y="2697520"/>
                <a:ext cx="2428632" cy="923330"/>
              </a:xfrm>
              <a:prstGeom prst="rect">
                <a:avLst/>
              </a:prstGeom>
              <a:noFill/>
            </p:spPr>
            <p:txBody>
              <a:bodyPr wrap="square" rtlCol="0">
                <a:spAutoFit/>
              </a:bodyPr>
              <a:lstStyle/>
              <a:p>
                <a:pPr algn="ctr"/>
                <a:r>
                  <a:rPr lang="en-GB" b="1" dirty="0">
                    <a:solidFill>
                      <a:schemeClr val="bg1"/>
                    </a:solidFill>
                  </a:rPr>
                  <a:t>Patient lacks mental capacity</a:t>
                </a:r>
              </a:p>
              <a:p>
                <a:pPr algn="ctr"/>
                <a:endParaRPr lang="en-GB" dirty="0">
                  <a:solidFill>
                    <a:schemeClr val="bg1"/>
                  </a:solidFill>
                </a:endParaRPr>
              </a:p>
            </p:txBody>
          </p:sp>
          <p:sp>
            <p:nvSpPr>
              <p:cNvPr id="7" name="TextBox 6">
                <a:extLst>
                  <a:ext uri="{FF2B5EF4-FFF2-40B4-BE49-F238E27FC236}">
                    <a16:creationId xmlns:a16="http://schemas.microsoft.com/office/drawing/2014/main" id="{6678B7C5-B047-4C8F-83C4-58468898447D}"/>
                  </a:ext>
                </a:extLst>
              </p:cNvPr>
              <p:cNvSpPr txBox="1"/>
              <p:nvPr/>
            </p:nvSpPr>
            <p:spPr>
              <a:xfrm>
                <a:off x="3539702" y="2700586"/>
                <a:ext cx="2366694" cy="1292662"/>
              </a:xfrm>
              <a:prstGeom prst="rect">
                <a:avLst/>
              </a:prstGeom>
              <a:noFill/>
            </p:spPr>
            <p:txBody>
              <a:bodyPr wrap="square" lIns="91440" tIns="45720" rIns="91440" bIns="45720" rtlCol="0" anchor="t">
                <a:spAutoFit/>
              </a:bodyPr>
              <a:lstStyle/>
              <a:p>
                <a:pPr algn="ctr"/>
                <a:r>
                  <a:rPr lang="en-GB" b="1" dirty="0">
                    <a:solidFill>
                      <a:schemeClr val="bg1"/>
                    </a:solidFill>
                  </a:rPr>
                  <a:t>Explain trial</a:t>
                </a:r>
              </a:p>
              <a:p>
                <a:pPr algn="ctr"/>
                <a:endParaRPr lang="en-GB" sz="1200" b="1" dirty="0">
                  <a:solidFill>
                    <a:schemeClr val="bg1"/>
                  </a:solidFill>
                </a:endParaRPr>
              </a:p>
              <a:p>
                <a:pPr algn="ctr"/>
                <a:r>
                  <a:rPr lang="en-GB" sz="1600" dirty="0">
                    <a:solidFill>
                      <a:schemeClr val="bg1"/>
                    </a:solidFill>
                  </a:rPr>
                  <a:t>  Provide verbal explanation, </a:t>
                </a:r>
                <a:br>
                  <a:rPr lang="en-GB" sz="1600" dirty="0">
                    <a:solidFill>
                      <a:schemeClr val="bg1"/>
                    </a:solidFill>
                  </a:rPr>
                </a:br>
                <a:r>
                  <a:rPr lang="en-GB" sz="1600" dirty="0">
                    <a:solidFill>
                      <a:schemeClr val="bg1"/>
                    </a:solidFill>
                  </a:rPr>
                  <a:t>      </a:t>
                </a:r>
                <a:r>
                  <a:rPr lang="en-GB" sz="1600" u="sng" dirty="0">
                    <a:solidFill>
                      <a:schemeClr val="bg1"/>
                    </a:solidFill>
                  </a:rPr>
                  <a:t>PIS and cover letter</a:t>
                </a:r>
                <a:endParaRPr lang="en-GB" sz="1600" u="sng" dirty="0">
                  <a:solidFill>
                    <a:schemeClr val="bg1"/>
                  </a:solidFill>
                  <a:ea typeface="Calibri"/>
                  <a:cs typeface="Calibri"/>
                </a:endParaRPr>
              </a:p>
            </p:txBody>
          </p:sp>
          <p:sp>
            <p:nvSpPr>
              <p:cNvPr id="9" name="TextBox 8">
                <a:extLst>
                  <a:ext uri="{FF2B5EF4-FFF2-40B4-BE49-F238E27FC236}">
                    <a16:creationId xmlns:a16="http://schemas.microsoft.com/office/drawing/2014/main" id="{E759DB17-71DF-4163-B5BF-1E5001485D24}"/>
                  </a:ext>
                </a:extLst>
              </p:cNvPr>
              <p:cNvSpPr txBox="1"/>
              <p:nvPr/>
            </p:nvSpPr>
            <p:spPr>
              <a:xfrm>
                <a:off x="6353913" y="2596527"/>
                <a:ext cx="2301714" cy="1600438"/>
              </a:xfrm>
              <a:prstGeom prst="rect">
                <a:avLst/>
              </a:prstGeom>
              <a:noFill/>
            </p:spPr>
            <p:txBody>
              <a:bodyPr wrap="square" rtlCol="0">
                <a:spAutoFit/>
              </a:bodyPr>
              <a:lstStyle/>
              <a:p>
                <a:pPr algn="ctr"/>
                <a:r>
                  <a:rPr lang="en-GB" b="1" dirty="0">
                    <a:solidFill>
                      <a:schemeClr val="bg1"/>
                    </a:solidFill>
                  </a:rPr>
                  <a:t>Consent</a:t>
                </a:r>
              </a:p>
              <a:p>
                <a:pPr algn="ctr"/>
                <a:r>
                  <a:rPr lang="en-GB" sz="1600" dirty="0">
                    <a:solidFill>
                      <a:schemeClr val="bg1"/>
                    </a:solidFill>
                  </a:rPr>
                  <a:t>Consultee consents to data collection for participant and signs consent physically or digitally</a:t>
                </a:r>
              </a:p>
            </p:txBody>
          </p:sp>
        </p:grpSp>
        <p:sp>
          <p:nvSpPr>
            <p:cNvPr id="11" name="TextBox 10">
              <a:extLst>
                <a:ext uri="{FF2B5EF4-FFF2-40B4-BE49-F238E27FC236}">
                  <a16:creationId xmlns:a16="http://schemas.microsoft.com/office/drawing/2014/main" id="{659C9510-DDB8-49D3-A4BE-49216E64C269}"/>
                </a:ext>
              </a:extLst>
            </p:cNvPr>
            <p:cNvSpPr txBox="1"/>
            <p:nvPr/>
          </p:nvSpPr>
          <p:spPr>
            <a:xfrm>
              <a:off x="873287" y="3370847"/>
              <a:ext cx="2301714" cy="830997"/>
            </a:xfrm>
            <a:prstGeom prst="rect">
              <a:avLst/>
            </a:prstGeom>
            <a:noFill/>
          </p:spPr>
          <p:txBody>
            <a:bodyPr wrap="square" rtlCol="0">
              <a:spAutoFit/>
            </a:bodyPr>
            <a:lstStyle/>
            <a:p>
              <a:pPr algn="ctr"/>
              <a:r>
                <a:rPr lang="en-GB" sz="1600" dirty="0">
                  <a:solidFill>
                    <a:schemeClr val="bg1"/>
                  </a:solidFill>
                </a:rPr>
                <a:t>Approach consultee when practical and reasonable</a:t>
              </a:r>
            </a:p>
          </p:txBody>
        </p:sp>
      </p:grpSp>
    </p:spTree>
    <p:extLst>
      <p:ext uri="{BB962C8B-B14F-4D97-AF65-F5344CB8AC3E}">
        <p14:creationId xmlns:p14="http://schemas.microsoft.com/office/powerpoint/2010/main" val="41310363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359531" y="1889843"/>
            <a:ext cx="8548405" cy="4829934"/>
          </a:xfrm>
        </p:spPr>
        <p:txBody>
          <a:bodyPr/>
          <a:lstStyle/>
          <a:p>
            <a:pPr marL="324000" indent="-342900">
              <a:spcBef>
                <a:spcPts val="0"/>
              </a:spcBef>
              <a:buFont typeface="Arial" panose="020B0604020202020204" pitchFamily="34" charset="0"/>
              <a:buChar char="•"/>
            </a:pPr>
            <a:r>
              <a:rPr lang="en-US" dirty="0"/>
              <a:t>Participant/consultee consent may not be possible before hospital discharge</a:t>
            </a:r>
          </a:p>
          <a:p>
            <a:pPr>
              <a:spcBef>
                <a:spcPts val="0"/>
              </a:spcBef>
            </a:pPr>
            <a:endParaRPr lang="en-GB" sz="800" dirty="0"/>
          </a:p>
          <a:p>
            <a:pPr marL="342900" indent="-342900">
              <a:spcBef>
                <a:spcPts val="0"/>
              </a:spcBef>
              <a:buFont typeface="Arial" panose="020B0604020202020204" pitchFamily="34" charset="0"/>
              <a:buChar char="•"/>
            </a:pPr>
            <a:r>
              <a:rPr lang="en-US" dirty="0"/>
              <a:t>Researcher will need to contact participant or consultee (if participant lacks mental capacity) at their home address.</a:t>
            </a:r>
          </a:p>
          <a:p>
            <a:pPr marL="342900" indent="-342900">
              <a:spcBef>
                <a:spcPts val="0"/>
              </a:spcBef>
              <a:buFont typeface="Arial" panose="020B0604020202020204" pitchFamily="34" charset="0"/>
              <a:buChar char="•"/>
            </a:pPr>
            <a:r>
              <a:rPr lang="en-US" u="sng" dirty="0"/>
              <a:t>Cover Letter Patient Post Discharge </a:t>
            </a:r>
            <a:r>
              <a:rPr lang="en-US" dirty="0"/>
              <a:t>to be used.</a:t>
            </a:r>
          </a:p>
          <a:p>
            <a:pPr>
              <a:spcBef>
                <a:spcPts val="0"/>
              </a:spcBef>
            </a:pPr>
            <a:endParaRPr lang="en-GB" sz="1600" dirty="0"/>
          </a:p>
          <a:p>
            <a:pPr>
              <a:spcBef>
                <a:spcPts val="0"/>
              </a:spcBef>
            </a:pPr>
            <a:endParaRPr lang="en-GB" sz="1600" dirty="0"/>
          </a:p>
          <a:p>
            <a:pPr>
              <a:spcBef>
                <a:spcPts val="0"/>
              </a:spcBef>
            </a:pPr>
            <a:endParaRPr lang="en-GB" sz="1600" dirty="0"/>
          </a:p>
          <a:p>
            <a:pPr>
              <a:spcBef>
                <a:spcPts val="0"/>
              </a:spcBef>
            </a:pPr>
            <a:endParaRPr lang="en-GB" sz="1600" dirty="0"/>
          </a:p>
          <a:p>
            <a:pPr>
              <a:spcBef>
                <a:spcPts val="0"/>
              </a:spcBef>
            </a:pPr>
            <a:endParaRPr lang="en-GB" sz="1600" dirty="0"/>
          </a:p>
          <a:p>
            <a:pPr>
              <a:spcBef>
                <a:spcPts val="0"/>
              </a:spcBef>
            </a:pPr>
            <a:endParaRPr lang="en-GB" sz="1400" dirty="0"/>
          </a:p>
          <a:p>
            <a:pPr>
              <a:spcBef>
                <a:spcPts val="0"/>
              </a:spcBef>
            </a:pPr>
            <a:br>
              <a:rPr lang="en-US" sz="1800" dirty="0"/>
            </a:br>
            <a:r>
              <a:rPr lang="en-US" sz="1800" dirty="0"/>
              <a:t>*Up to 3 contacts attempt to be made within 28 days of first contact</a:t>
            </a:r>
          </a:p>
          <a:p>
            <a:pPr>
              <a:spcBef>
                <a:spcPts val="0"/>
              </a:spcBef>
            </a:pPr>
            <a:endParaRPr lang="en-US" dirty="0"/>
          </a:p>
          <a:p>
            <a:pPr marL="342900" indent="-342900">
              <a:spcBef>
                <a:spcPts val="0"/>
              </a:spcBef>
              <a:buFont typeface="Arial" panose="020B0604020202020204" pitchFamily="34" charset="0"/>
              <a:buChar char="•"/>
            </a:pPr>
            <a:endParaRPr lang="en-US" sz="800" dirty="0"/>
          </a:p>
          <a:p>
            <a:pPr marL="342900" indent="-342900">
              <a:spcBef>
                <a:spcPts val="0"/>
              </a:spcBef>
              <a:buFont typeface="Arial" panose="020B0604020202020204" pitchFamily="34" charset="0"/>
              <a:buChar char="•"/>
            </a:pPr>
            <a:r>
              <a:rPr lang="en-US" dirty="0"/>
              <a:t>If no response within 28-days of the first contact, assume they do not agree to collection of patient-reported outcome measures</a:t>
            </a:r>
          </a:p>
        </p:txBody>
      </p:sp>
      <p:sp>
        <p:nvSpPr>
          <p:cNvPr id="3" name="Text Placeholder 2"/>
          <p:cNvSpPr>
            <a:spLocks noGrp="1"/>
          </p:cNvSpPr>
          <p:nvPr>
            <p:ph type="body" sz="quarter" idx="10"/>
          </p:nvPr>
        </p:nvSpPr>
        <p:spPr>
          <a:xfrm>
            <a:off x="138683" y="703148"/>
            <a:ext cx="6177058" cy="648816"/>
          </a:xfrm>
          <a:noFill/>
        </p:spPr>
        <p:txBody>
          <a:bodyPr/>
          <a:lstStyle/>
          <a:p>
            <a:r>
              <a:rPr lang="en-GB" dirty="0"/>
              <a:t>Consent following hospital discharge</a:t>
            </a:r>
          </a:p>
        </p:txBody>
      </p:sp>
      <p:grpSp>
        <p:nvGrpSpPr>
          <p:cNvPr id="10" name="Group 9">
            <a:extLst>
              <a:ext uri="{FF2B5EF4-FFF2-40B4-BE49-F238E27FC236}">
                <a16:creationId xmlns:a16="http://schemas.microsoft.com/office/drawing/2014/main" id="{EFF6D968-0B74-4315-8D61-DEF9BB832F20}"/>
              </a:ext>
            </a:extLst>
          </p:cNvPr>
          <p:cNvGrpSpPr/>
          <p:nvPr/>
        </p:nvGrpSpPr>
        <p:grpSpPr>
          <a:xfrm>
            <a:off x="198651" y="3429000"/>
            <a:ext cx="8982360" cy="1559655"/>
            <a:chOff x="236063" y="2678991"/>
            <a:chExt cx="8982360" cy="1559655"/>
          </a:xfrm>
        </p:grpSpPr>
        <p:graphicFrame>
          <p:nvGraphicFramePr>
            <p:cNvPr id="4" name="Diagram 3"/>
            <p:cNvGraphicFramePr/>
            <p:nvPr/>
          </p:nvGraphicFramePr>
          <p:xfrm>
            <a:off x="236063" y="2678991"/>
            <a:ext cx="8982360" cy="14355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6C4F46A3-5D26-45FC-B864-C9D6CDAE0291}"/>
                </a:ext>
              </a:extLst>
            </p:cNvPr>
            <p:cNvSpPr txBox="1"/>
            <p:nvPr/>
          </p:nvSpPr>
          <p:spPr>
            <a:xfrm>
              <a:off x="653734" y="2761318"/>
              <a:ext cx="2712204" cy="1477328"/>
            </a:xfrm>
            <a:prstGeom prst="rect">
              <a:avLst/>
            </a:prstGeom>
            <a:noFill/>
          </p:spPr>
          <p:txBody>
            <a:bodyPr wrap="square" rtlCol="0">
              <a:spAutoFit/>
            </a:bodyPr>
            <a:lstStyle/>
            <a:p>
              <a:pPr algn="ctr"/>
              <a:r>
                <a:rPr lang="en-GB" b="1" dirty="0">
                  <a:solidFill>
                    <a:schemeClr val="bg1"/>
                  </a:solidFill>
                </a:rPr>
                <a:t>Make initial contact</a:t>
              </a:r>
            </a:p>
            <a:p>
              <a:pPr algn="ctr"/>
              <a:r>
                <a:rPr lang="en-GB" dirty="0">
                  <a:solidFill>
                    <a:schemeClr val="bg1"/>
                  </a:solidFill>
                </a:rPr>
                <a:t>By post or email to assess participant/consultee willingness to be contacted</a:t>
              </a:r>
            </a:p>
            <a:p>
              <a:pPr algn="ctr"/>
              <a:endParaRPr lang="en-GB" dirty="0">
                <a:solidFill>
                  <a:schemeClr val="bg1"/>
                </a:solidFill>
              </a:endParaRPr>
            </a:p>
          </p:txBody>
        </p:sp>
        <p:sp>
          <p:nvSpPr>
            <p:cNvPr id="7" name="TextBox 6">
              <a:extLst>
                <a:ext uri="{FF2B5EF4-FFF2-40B4-BE49-F238E27FC236}">
                  <a16:creationId xmlns:a16="http://schemas.microsoft.com/office/drawing/2014/main" id="{6678B7C5-B047-4C8F-83C4-58468898447D}"/>
                </a:ext>
              </a:extLst>
            </p:cNvPr>
            <p:cNvSpPr txBox="1"/>
            <p:nvPr/>
          </p:nvSpPr>
          <p:spPr>
            <a:xfrm>
              <a:off x="3925336" y="2751807"/>
              <a:ext cx="1965105" cy="1107996"/>
            </a:xfrm>
            <a:prstGeom prst="rect">
              <a:avLst/>
            </a:prstGeom>
            <a:noFill/>
          </p:spPr>
          <p:txBody>
            <a:bodyPr wrap="square" rtlCol="0">
              <a:spAutoFit/>
            </a:bodyPr>
            <a:lstStyle/>
            <a:p>
              <a:pPr algn="ctr"/>
              <a:r>
                <a:rPr lang="en-GB" b="1" dirty="0">
                  <a:solidFill>
                    <a:schemeClr val="bg1"/>
                  </a:solidFill>
                </a:rPr>
                <a:t>Second contact</a:t>
              </a:r>
            </a:p>
            <a:p>
              <a:pPr algn="ctr"/>
              <a:endParaRPr lang="en-GB" sz="1200" b="1" dirty="0">
                <a:solidFill>
                  <a:schemeClr val="bg1"/>
                </a:solidFill>
              </a:endParaRPr>
            </a:p>
            <a:p>
              <a:pPr algn="ctr"/>
              <a:r>
                <a:rPr lang="en-GB" dirty="0">
                  <a:solidFill>
                    <a:schemeClr val="bg1"/>
                  </a:solidFill>
                </a:rPr>
                <a:t>Phone call if no reply received*</a:t>
              </a:r>
            </a:p>
          </p:txBody>
        </p:sp>
        <p:sp>
          <p:nvSpPr>
            <p:cNvPr id="9" name="TextBox 8">
              <a:extLst>
                <a:ext uri="{FF2B5EF4-FFF2-40B4-BE49-F238E27FC236}">
                  <a16:creationId xmlns:a16="http://schemas.microsoft.com/office/drawing/2014/main" id="{E759DB17-71DF-4163-B5BF-1E5001485D24}"/>
                </a:ext>
              </a:extLst>
            </p:cNvPr>
            <p:cNvSpPr txBox="1"/>
            <p:nvPr/>
          </p:nvSpPr>
          <p:spPr>
            <a:xfrm>
              <a:off x="6096884" y="2753422"/>
              <a:ext cx="2943912" cy="1200329"/>
            </a:xfrm>
            <a:prstGeom prst="rect">
              <a:avLst/>
            </a:prstGeom>
            <a:noFill/>
          </p:spPr>
          <p:txBody>
            <a:bodyPr wrap="square" rtlCol="0">
              <a:spAutoFit/>
            </a:bodyPr>
            <a:lstStyle/>
            <a:p>
              <a:pPr algn="ctr"/>
              <a:r>
                <a:rPr lang="en-GB" b="1" dirty="0">
                  <a:solidFill>
                    <a:schemeClr val="bg1"/>
                  </a:solidFill>
                </a:rPr>
                <a:t>Consent</a:t>
              </a:r>
            </a:p>
            <a:p>
              <a:pPr algn="ctr"/>
              <a:r>
                <a:rPr lang="en-GB" dirty="0">
                  <a:solidFill>
                    <a:schemeClr val="bg1"/>
                  </a:solidFill>
                </a:rPr>
                <a:t>Obtain participant or consultee consent as previously described</a:t>
              </a:r>
            </a:p>
          </p:txBody>
        </p:sp>
      </p:grpSp>
    </p:spTree>
    <p:extLst>
      <p:ext uri="{BB962C8B-B14F-4D97-AF65-F5344CB8AC3E}">
        <p14:creationId xmlns:p14="http://schemas.microsoft.com/office/powerpoint/2010/main" val="29712650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790FB294-4772-4F1D-BCE7-9995A3F6E989}"/>
              </a:ext>
            </a:extLst>
          </p:cNvPr>
          <p:cNvSpPr txBox="1">
            <a:spLocks/>
          </p:cNvSpPr>
          <p:nvPr/>
        </p:nvSpPr>
        <p:spPr>
          <a:xfrm>
            <a:off x="107860" y="703148"/>
            <a:ext cx="6192763" cy="648816"/>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dirty="0"/>
              <a:t>Consent form </a:t>
            </a:r>
          </a:p>
        </p:txBody>
      </p:sp>
      <p:sp>
        <p:nvSpPr>
          <p:cNvPr id="6" name="TextBox 5">
            <a:extLst>
              <a:ext uri="{FF2B5EF4-FFF2-40B4-BE49-F238E27FC236}">
                <a16:creationId xmlns:a16="http://schemas.microsoft.com/office/drawing/2014/main" id="{D95CB804-99ED-D825-F795-220209EF21A1}"/>
              </a:ext>
            </a:extLst>
          </p:cNvPr>
          <p:cNvSpPr txBox="1"/>
          <p:nvPr/>
        </p:nvSpPr>
        <p:spPr>
          <a:xfrm>
            <a:off x="120870" y="1508014"/>
            <a:ext cx="8686799" cy="1876155"/>
          </a:xfrm>
          <a:prstGeom prst="rect">
            <a:avLst/>
          </a:prstGeom>
          <a:noFill/>
        </p:spPr>
        <p:txBody>
          <a:bodyPr wrap="square" lIns="91440" tIns="45720" rIns="91440" bIns="45720" anchor="t">
            <a:spAutoFit/>
          </a:bodyPr>
          <a:lstStyle/>
          <a:p>
            <a:pPr algn="just">
              <a:lnSpc>
                <a:spcPct val="115000"/>
              </a:lnSpc>
              <a:spcAft>
                <a:spcPts val="1000"/>
              </a:spcAft>
            </a:pPr>
            <a:r>
              <a:rPr lang="en-GB" sz="1600" dirty="0">
                <a:latin typeface="Calibri"/>
                <a:ea typeface="MS Mincho"/>
                <a:cs typeface="Calibri"/>
              </a:rPr>
              <a:t>When approached for consent patients have three choices detailed in the Patient Information Sheet: </a:t>
            </a:r>
            <a:endParaRPr lang="en-GB" sz="1600" dirty="0">
              <a:latin typeface="Calibri" panose="020F0502020204030204" pitchFamily="34" charset="0"/>
              <a:ea typeface="MS Mincho" panose="02020609040205080304" pitchFamily="49" charset="-128"/>
              <a:cs typeface="Calibri" panose="020F0502020204030204" pitchFamily="34" charset="0"/>
            </a:endParaRPr>
          </a:p>
          <a:p>
            <a:pPr marL="342900" indent="-342900" algn="just">
              <a:lnSpc>
                <a:spcPct val="115000"/>
              </a:lnSpc>
              <a:spcAft>
                <a:spcPts val="1000"/>
              </a:spcAft>
              <a:buAutoNum type="arabicPeriod"/>
            </a:pPr>
            <a:r>
              <a:rPr lang="en-GB" sz="1600" dirty="0">
                <a:effectLst/>
                <a:latin typeface="Calibri"/>
                <a:ea typeface="MS Mincho"/>
                <a:cs typeface="Calibri"/>
              </a:rPr>
              <a:t>Agree to complete </a:t>
            </a:r>
            <a:r>
              <a:rPr lang="en-GB" sz="1600" dirty="0">
                <a:latin typeface="Calibri"/>
                <a:ea typeface="MS Mincho"/>
                <a:cs typeface="Calibri"/>
              </a:rPr>
              <a:t>questionnaire</a:t>
            </a:r>
            <a:r>
              <a:rPr lang="en-GB" sz="1600" dirty="0">
                <a:effectLst/>
                <a:latin typeface="Calibri"/>
                <a:ea typeface="MS Mincho"/>
                <a:cs typeface="Calibri"/>
              </a:rPr>
              <a:t> booklets three months and six months after their cardiac arrest, and allow the research team to collect relevant data</a:t>
            </a:r>
          </a:p>
          <a:p>
            <a:pPr marL="342900" indent="-342900" algn="just">
              <a:lnSpc>
                <a:spcPct val="115000"/>
              </a:lnSpc>
              <a:spcAft>
                <a:spcPts val="1000"/>
              </a:spcAft>
              <a:buAutoNum type="arabicPeriod"/>
            </a:pPr>
            <a:r>
              <a:rPr lang="en-GB" sz="1600" dirty="0">
                <a:effectLst/>
                <a:latin typeface="Calibri" panose="020F0502020204030204" pitchFamily="34" charset="0"/>
                <a:ea typeface="MS Mincho" panose="02020609040205080304" pitchFamily="49" charset="-128"/>
                <a:cs typeface="Calibri" panose="020F0502020204030204" pitchFamily="34" charset="0"/>
              </a:rPr>
              <a:t>Only agree to allow the research team to collect relevant data (no questionnaires) </a:t>
            </a:r>
          </a:p>
          <a:p>
            <a:pPr marL="342900" indent="-342900" algn="just">
              <a:lnSpc>
                <a:spcPct val="115000"/>
              </a:lnSpc>
              <a:spcAft>
                <a:spcPts val="1000"/>
              </a:spcAft>
              <a:buAutoNum type="arabicPeriod"/>
            </a:pPr>
            <a:r>
              <a:rPr lang="en-GB" sz="1600" dirty="0">
                <a:effectLst/>
                <a:latin typeface="Calibri" panose="020F0502020204030204" pitchFamily="34" charset="0"/>
                <a:ea typeface="MS Mincho" panose="02020609040205080304" pitchFamily="49" charset="-128"/>
                <a:cs typeface="Calibri" panose="020F0502020204030204" pitchFamily="34" charset="0"/>
              </a:rPr>
              <a:t>Let us know that they do not wish to take any further part in the research. </a:t>
            </a:r>
            <a:endParaRPr lang="en-GB" sz="1400" dirty="0">
              <a:effectLst/>
              <a:latin typeface="Calibri" panose="020F0502020204030204" pitchFamily="34" charset="0"/>
              <a:ea typeface="MS Mincho" panose="02020609040205080304" pitchFamily="49" charset="-128"/>
              <a:cs typeface="Raavi" panose="020B0502040204020203" pitchFamily="34" charset="0"/>
            </a:endParaRPr>
          </a:p>
        </p:txBody>
      </p:sp>
      <p:pic>
        <p:nvPicPr>
          <p:cNvPr id="7" name="Picture 6">
            <a:extLst>
              <a:ext uri="{FF2B5EF4-FFF2-40B4-BE49-F238E27FC236}">
                <a16:creationId xmlns:a16="http://schemas.microsoft.com/office/drawing/2014/main" id="{F43B96B2-5F77-5B3D-59D5-64CEFE9C01A9}"/>
              </a:ext>
            </a:extLst>
          </p:cNvPr>
          <p:cNvPicPr>
            <a:picLocks noChangeAspect="1"/>
          </p:cNvPicPr>
          <p:nvPr/>
        </p:nvPicPr>
        <p:blipFill rotWithShape="1">
          <a:blip r:embed="rId3"/>
          <a:srcRect l="29426" t="22771" r="27586" b="16335"/>
          <a:stretch/>
        </p:blipFill>
        <p:spPr>
          <a:xfrm>
            <a:off x="378373" y="3458360"/>
            <a:ext cx="3930869" cy="313208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Rectangle 7">
            <a:extLst>
              <a:ext uri="{FF2B5EF4-FFF2-40B4-BE49-F238E27FC236}">
                <a16:creationId xmlns:a16="http://schemas.microsoft.com/office/drawing/2014/main" id="{6F3F2857-094E-D6F0-BBFE-A39C1025F394}"/>
              </a:ext>
            </a:extLst>
          </p:cNvPr>
          <p:cNvSpPr/>
          <p:nvPr/>
        </p:nvSpPr>
        <p:spPr>
          <a:xfrm>
            <a:off x="378373" y="4267200"/>
            <a:ext cx="4035972" cy="42041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B8D3A647-2A5C-A00E-7F72-DC9E4ADB60C5}"/>
              </a:ext>
            </a:extLst>
          </p:cNvPr>
          <p:cNvSpPr txBox="1"/>
          <p:nvPr/>
        </p:nvSpPr>
        <p:spPr>
          <a:xfrm>
            <a:off x="4572000" y="3903709"/>
            <a:ext cx="4235669" cy="2241383"/>
          </a:xfrm>
          <a:prstGeom prst="rect">
            <a:avLst/>
          </a:prstGeom>
          <a:noFill/>
        </p:spPr>
        <p:txBody>
          <a:bodyPr wrap="square">
            <a:spAutoFit/>
          </a:bodyPr>
          <a:lstStyle/>
          <a:p>
            <a:pPr algn="just">
              <a:lnSpc>
                <a:spcPct val="115000"/>
              </a:lnSpc>
              <a:spcAft>
                <a:spcPts val="1000"/>
              </a:spcAft>
            </a:pPr>
            <a:r>
              <a:rPr lang="en-GB" dirty="0">
                <a:effectLst/>
                <a:latin typeface="Calibri" panose="020F0502020204030204" pitchFamily="34" charset="0"/>
                <a:ea typeface="MS Mincho" panose="02020609040205080304" pitchFamily="49" charset="-128"/>
                <a:cs typeface="Raavi" panose="020B0502040204020203" pitchFamily="34" charset="0"/>
              </a:rPr>
              <a:t>For option 1 they must tick all boxes. </a:t>
            </a:r>
          </a:p>
          <a:p>
            <a:pPr algn="just">
              <a:lnSpc>
                <a:spcPct val="115000"/>
              </a:lnSpc>
              <a:spcAft>
                <a:spcPts val="1000"/>
              </a:spcAft>
            </a:pPr>
            <a:r>
              <a:rPr lang="en-GB" dirty="0">
                <a:latin typeface="Calibri" panose="020F0502020204030204" pitchFamily="34" charset="0"/>
                <a:ea typeface="MS Mincho" panose="02020609040205080304" pitchFamily="49" charset="-128"/>
                <a:cs typeface="Raavi" panose="020B0502040204020203" pitchFamily="34" charset="0"/>
              </a:rPr>
              <a:t>For option 2, they </a:t>
            </a:r>
            <a:r>
              <a:rPr lang="en-GB" b="1" dirty="0">
                <a:latin typeface="Calibri" panose="020F0502020204030204" pitchFamily="34" charset="0"/>
                <a:ea typeface="MS Mincho" panose="02020609040205080304" pitchFamily="49" charset="-128"/>
                <a:cs typeface="Raavi" panose="020B0502040204020203" pitchFamily="34" charset="0"/>
              </a:rPr>
              <a:t>do not have to select box 2 on consent form. All other points must be agreed. </a:t>
            </a:r>
          </a:p>
          <a:p>
            <a:pPr algn="just">
              <a:lnSpc>
                <a:spcPct val="115000"/>
              </a:lnSpc>
              <a:spcAft>
                <a:spcPts val="1000"/>
              </a:spcAft>
            </a:pPr>
            <a:r>
              <a:rPr lang="en-GB" dirty="0">
                <a:latin typeface="Calibri" panose="020F0502020204030204" pitchFamily="34" charset="0"/>
                <a:ea typeface="MS Mincho" panose="02020609040205080304" pitchFamily="49" charset="-128"/>
                <a:cs typeface="Raavi" panose="020B0502040204020203" pitchFamily="34" charset="0"/>
              </a:rPr>
              <a:t>If they do not want to take part, no consent will be signed. </a:t>
            </a:r>
            <a:r>
              <a:rPr lang="en-GB" dirty="0">
                <a:effectLst/>
                <a:latin typeface="Calibri" panose="020F0502020204030204" pitchFamily="34" charset="0"/>
                <a:ea typeface="MS Mincho" panose="02020609040205080304" pitchFamily="49" charset="-128"/>
                <a:cs typeface="Raavi" panose="020B0502040204020203" pitchFamily="34" charset="0"/>
              </a:rPr>
              <a:t> </a:t>
            </a:r>
          </a:p>
        </p:txBody>
      </p:sp>
    </p:spTree>
    <p:extLst>
      <p:ext uri="{BB962C8B-B14F-4D97-AF65-F5344CB8AC3E}">
        <p14:creationId xmlns:p14="http://schemas.microsoft.com/office/powerpoint/2010/main" val="2767599592"/>
      </p:ext>
    </p:extLst>
  </p:cSld>
  <p:clrMapOvr>
    <a:masterClrMapping/>
  </p:clrMapOvr>
  <mc:AlternateContent xmlns:mc="http://schemas.openxmlformats.org/markup-compatibility/2006" xmlns:p14="http://schemas.microsoft.com/office/powerpoint/2010/main">
    <mc:Choice Requires="p14">
      <p:transition spd="slow" p14:dur="2000" advTm="14359"/>
    </mc:Choice>
    <mc:Fallback xmlns="">
      <p:transition spd="slow" advTm="14359"/>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9771A69-9645-8403-D82E-56CB33101C0D}"/>
              </a:ext>
            </a:extLst>
          </p:cNvPr>
          <p:cNvSpPr>
            <a:spLocks noGrp="1"/>
          </p:cNvSpPr>
          <p:nvPr>
            <p:ph type="body" sz="quarter" idx="14"/>
          </p:nvPr>
        </p:nvSpPr>
        <p:spPr/>
        <p:txBody>
          <a:bodyPr vert="horz" lIns="91440" tIns="45720" rIns="91440" bIns="45720" anchor="t"/>
          <a:lstStyle/>
          <a:p>
            <a:r>
              <a:rPr lang="en-GB" dirty="0"/>
              <a:t>Patients who have opted-out from their confidential patient information being used for research and planning will be withdrawn from the study and not followed up. </a:t>
            </a:r>
          </a:p>
          <a:p>
            <a:endParaRPr lang="en-GB" dirty="0"/>
          </a:p>
          <a:p>
            <a:r>
              <a:rPr lang="en-GB" b="1" dirty="0">
                <a:solidFill>
                  <a:srgbClr val="FF0000"/>
                </a:solidFill>
              </a:rPr>
              <a:t>Surviving patients who have opted out will not be approached for consent. </a:t>
            </a:r>
          </a:p>
          <a:p>
            <a:endParaRPr lang="en-GB" b="1" dirty="0">
              <a:solidFill>
                <a:srgbClr val="FF0000"/>
              </a:solidFill>
            </a:endParaRPr>
          </a:p>
          <a:p>
            <a:r>
              <a:rPr lang="en-GB" dirty="0"/>
              <a:t>Please check the National Opt-Out register </a:t>
            </a:r>
            <a:endParaRPr lang="en-GB" dirty="0">
              <a:ea typeface="Calibri"/>
              <a:cs typeface="Calibri"/>
            </a:endParaRPr>
          </a:p>
          <a:p>
            <a:r>
              <a:rPr lang="en-GB" b="1" dirty="0"/>
              <a:t>BEFORE</a:t>
            </a:r>
            <a:r>
              <a:rPr lang="en-GB" dirty="0"/>
              <a:t> approaching for consent</a:t>
            </a:r>
          </a:p>
        </p:txBody>
      </p:sp>
      <p:sp>
        <p:nvSpPr>
          <p:cNvPr id="3" name="Text Placeholder 2">
            <a:extLst>
              <a:ext uri="{FF2B5EF4-FFF2-40B4-BE49-F238E27FC236}">
                <a16:creationId xmlns:a16="http://schemas.microsoft.com/office/drawing/2014/main" id="{C2BD6F2E-5BB1-42F9-9662-DA93DCE62DD4}"/>
              </a:ext>
            </a:extLst>
          </p:cNvPr>
          <p:cNvSpPr>
            <a:spLocks noGrp="1"/>
          </p:cNvSpPr>
          <p:nvPr>
            <p:ph type="body" sz="quarter" idx="10"/>
          </p:nvPr>
        </p:nvSpPr>
        <p:spPr/>
        <p:txBody>
          <a:bodyPr vert="horz" lIns="91440" tIns="45720" rIns="91440" bIns="45720" anchor="t"/>
          <a:lstStyle/>
          <a:p>
            <a:r>
              <a:rPr lang="en-GB" dirty="0"/>
              <a:t>National Data Opt-Out </a:t>
            </a:r>
          </a:p>
        </p:txBody>
      </p:sp>
      <p:pic>
        <p:nvPicPr>
          <p:cNvPr id="5" name="Picture 4">
            <a:extLst>
              <a:ext uri="{FF2B5EF4-FFF2-40B4-BE49-F238E27FC236}">
                <a16:creationId xmlns:a16="http://schemas.microsoft.com/office/drawing/2014/main" id="{B37EA1EC-6F7C-6701-D6A3-4FEFD1B8A457}"/>
              </a:ext>
            </a:extLst>
          </p:cNvPr>
          <p:cNvPicPr>
            <a:picLocks noChangeAspect="1"/>
          </p:cNvPicPr>
          <p:nvPr/>
        </p:nvPicPr>
        <p:blipFill rotWithShape="1">
          <a:blip r:embed="rId3"/>
          <a:srcRect l="12644" t="23415" r="51609" b="23415"/>
          <a:stretch/>
        </p:blipFill>
        <p:spPr>
          <a:xfrm>
            <a:off x="5475170" y="4009731"/>
            <a:ext cx="3268717" cy="2734817"/>
          </a:xfrm>
          <a:prstGeom prst="rect">
            <a:avLst/>
          </a:prstGeom>
        </p:spPr>
      </p:pic>
    </p:spTree>
    <p:extLst>
      <p:ext uri="{BB962C8B-B14F-4D97-AF65-F5344CB8AC3E}">
        <p14:creationId xmlns:p14="http://schemas.microsoft.com/office/powerpoint/2010/main" val="14547158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TextBox 4">
            <a:extLst>
              <a:ext uri="{FF2B5EF4-FFF2-40B4-BE49-F238E27FC236}">
                <a16:creationId xmlns:a16="http://schemas.microsoft.com/office/drawing/2014/main" id="{92CDBDE7-902C-398B-3565-295922C6C12D}"/>
              </a:ext>
            </a:extLst>
          </p:cNvPr>
          <p:cNvSpPr txBox="1">
            <a:spLocks noChangeArrowheads="1"/>
          </p:cNvSpPr>
          <p:nvPr/>
        </p:nvSpPr>
        <p:spPr bwMode="auto">
          <a:xfrm>
            <a:off x="611188" y="2133600"/>
            <a:ext cx="8351837" cy="3816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marL="285750" indent="-285750">
              <a:defRPr>
                <a:solidFill>
                  <a:schemeClr val="tx1"/>
                </a:solidFill>
                <a:latin typeface="Constantia" panose="02030602050306030303" pitchFamily="18" charset="0"/>
                <a:ea typeface="MS PGothic" panose="020B0600070205080204" pitchFamily="34" charset="-128"/>
              </a:defRPr>
            </a:lvl1pPr>
            <a:lvl2pPr marL="742950" indent="-285750">
              <a:defRPr>
                <a:solidFill>
                  <a:schemeClr val="tx1"/>
                </a:solidFill>
                <a:latin typeface="Constantia" panose="02030602050306030303" pitchFamily="18" charset="0"/>
                <a:ea typeface="MS PGothic" panose="020B0600070205080204" pitchFamily="34" charset="-128"/>
              </a:defRPr>
            </a:lvl2pPr>
            <a:lvl3pPr marL="1143000" indent="-228600">
              <a:defRPr>
                <a:solidFill>
                  <a:schemeClr val="tx1"/>
                </a:solidFill>
                <a:latin typeface="Constantia" panose="02030602050306030303" pitchFamily="18" charset="0"/>
                <a:ea typeface="MS PGothic" panose="020B0600070205080204" pitchFamily="34" charset="-128"/>
              </a:defRPr>
            </a:lvl3pPr>
            <a:lvl4pPr marL="1600200" indent="-228600">
              <a:defRPr>
                <a:solidFill>
                  <a:schemeClr val="tx1"/>
                </a:solidFill>
                <a:latin typeface="Constantia" panose="02030602050306030303" pitchFamily="18" charset="0"/>
                <a:ea typeface="MS PGothic" panose="020B0600070205080204" pitchFamily="34" charset="-128"/>
              </a:defRPr>
            </a:lvl4pPr>
            <a:lvl5pPr marL="2057400" indent="-228600">
              <a:defRPr>
                <a:solidFill>
                  <a:schemeClr val="tx1"/>
                </a:solidFill>
                <a:latin typeface="Constantia" panose="02030602050306030303" pitchFamily="18"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9pPr>
          </a:lstStyle>
          <a:p>
            <a:pPr eaLnBrk="1" hangingPunct="1">
              <a:buFont typeface="Arial" panose="020B0604020202020204" pitchFamily="34" charset="0"/>
              <a:buChar char="•"/>
            </a:pPr>
            <a:r>
              <a:rPr lang="en-GB" altLang="en-US" sz="2200">
                <a:latin typeface="Calibri"/>
                <a:ea typeface="MS PGothic"/>
                <a:cs typeface="Calibri"/>
              </a:rPr>
              <a:t>The estimated incidence of in hospital cardiac arrest (IHCA) in the UK, as captured by the National Cardiac Arrest Audit (NCAA), is 1 patient per 1000 hospital admissions, although the true figure is likely to be higher as the NCAA includes only those patients who are attended by a resuscitation team in response to a 2222 call</a:t>
            </a:r>
          </a:p>
          <a:p>
            <a:pPr eaLnBrk="1" hangingPunct="1">
              <a:buFont typeface="Arial" panose="020B0604020202020204" pitchFamily="34" charset="0"/>
              <a:buChar char="•"/>
            </a:pPr>
            <a:endParaRPr lang="en-GB" altLang="en-US" sz="2200">
              <a:latin typeface="Calibri" panose="020F0502020204030204" pitchFamily="34" charset="0"/>
            </a:endParaRPr>
          </a:p>
          <a:p>
            <a:pPr eaLnBrk="1" hangingPunct="1">
              <a:buFont typeface="Arial" panose="020B0604020202020204" pitchFamily="34" charset="0"/>
              <a:buChar char="•"/>
            </a:pPr>
            <a:r>
              <a:rPr lang="en-GB" altLang="en-US" sz="2200">
                <a:latin typeface="Calibri" panose="020F0502020204030204" pitchFamily="34" charset="0"/>
              </a:rPr>
              <a:t>Current survival to hospital discharge following resuscitation for IHCA in the United Kingdom (UK) is approximately 24%, however additional UK data collected by members of our research team suggest that survival is closer to 10% in those patients who require advanced airway management </a:t>
            </a:r>
          </a:p>
        </p:txBody>
      </p:sp>
      <p:sp>
        <p:nvSpPr>
          <p:cNvPr id="2" name="Rectangle 1">
            <a:extLst>
              <a:ext uri="{FF2B5EF4-FFF2-40B4-BE49-F238E27FC236}">
                <a16:creationId xmlns:a16="http://schemas.microsoft.com/office/drawing/2014/main" id="{A08A8D0E-0C11-C995-199A-63F9EBBC1EBF}"/>
              </a:ext>
            </a:extLst>
          </p:cNvPr>
          <p:cNvSpPr/>
          <p:nvPr/>
        </p:nvSpPr>
        <p:spPr>
          <a:xfrm>
            <a:off x="611188" y="1454150"/>
            <a:ext cx="2220912" cy="600075"/>
          </a:xfrm>
          <a:prstGeom prst="rect">
            <a:avLst/>
          </a:prstGeom>
        </p:spPr>
        <p:txBody>
          <a:bodyPr wrap="none">
            <a:spAutoFit/>
          </a:bodyPr>
          <a:lstStyle/>
          <a:p>
            <a:pPr>
              <a:defRPr/>
            </a:pPr>
            <a:r>
              <a:rPr lang="en-US" sz="3300">
                <a:solidFill>
                  <a:srgbClr val="687DBE"/>
                </a:solidFill>
                <a:latin typeface="Calibri" panose="020F0502020204030204" pitchFamily="34" charset="0"/>
                <a:cs typeface="+mj-cs"/>
              </a:rPr>
              <a:t>Background</a:t>
            </a:r>
            <a:endParaRPr lang="en-GB">
              <a:solidFill>
                <a:srgbClr val="687DBE"/>
              </a:solidFill>
            </a:endParaRPr>
          </a:p>
        </p:txBody>
      </p:sp>
    </p:spTree>
    <p:extLst>
      <p:ext uri="{BB962C8B-B14F-4D97-AF65-F5344CB8AC3E}">
        <p14:creationId xmlns:p14="http://schemas.microsoft.com/office/powerpoint/2010/main" val="42392340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79F8C99-D83A-DF60-3999-C9B6AB95943B}"/>
              </a:ext>
            </a:extLst>
          </p:cNvPr>
          <p:cNvSpPr/>
          <p:nvPr/>
        </p:nvSpPr>
        <p:spPr>
          <a:xfrm>
            <a:off x="6082301" y="5815173"/>
            <a:ext cx="3061699" cy="10428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99FD30C4-7CF9-5E78-2B60-5F5F4B00F2B6}"/>
              </a:ext>
            </a:extLst>
          </p:cNvPr>
          <p:cNvSpPr/>
          <p:nvPr/>
        </p:nvSpPr>
        <p:spPr>
          <a:xfrm>
            <a:off x="284616" y="677254"/>
            <a:ext cx="6247183" cy="600164"/>
          </a:xfrm>
          <a:prstGeom prst="rect">
            <a:avLst/>
          </a:prstGeom>
        </p:spPr>
        <p:txBody>
          <a:bodyPr wrap="square" lIns="91440" tIns="45720" rIns="91440" bIns="45720" anchor="t">
            <a:spAutoFit/>
          </a:bodyPr>
          <a:lstStyle/>
          <a:p>
            <a:pPr>
              <a:defRPr/>
            </a:pPr>
            <a:r>
              <a:rPr lang="en-US" sz="3300" dirty="0">
                <a:solidFill>
                  <a:srgbClr val="687DBE"/>
                </a:solidFill>
                <a:latin typeface="Calibri"/>
                <a:cs typeface="Calibri"/>
              </a:rPr>
              <a:t>Data collection and outcomes</a:t>
            </a:r>
            <a:endParaRPr lang="en-GB" dirty="0">
              <a:solidFill>
                <a:srgbClr val="687DBE"/>
              </a:solidFill>
            </a:endParaRPr>
          </a:p>
        </p:txBody>
      </p:sp>
      <p:sp>
        <p:nvSpPr>
          <p:cNvPr id="6" name="TextBox 4">
            <a:extLst>
              <a:ext uri="{FF2B5EF4-FFF2-40B4-BE49-F238E27FC236}">
                <a16:creationId xmlns:a16="http://schemas.microsoft.com/office/drawing/2014/main" id="{C622409D-A917-B5C2-1876-BC3257603885}"/>
              </a:ext>
            </a:extLst>
          </p:cNvPr>
          <p:cNvSpPr txBox="1">
            <a:spLocks noChangeArrowheads="1"/>
          </p:cNvSpPr>
          <p:nvPr/>
        </p:nvSpPr>
        <p:spPr bwMode="auto">
          <a:xfrm>
            <a:off x="309905" y="1559725"/>
            <a:ext cx="8400385" cy="5386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marL="285750" indent="-285750">
              <a:defRPr>
                <a:solidFill>
                  <a:schemeClr val="tx1"/>
                </a:solidFill>
                <a:latin typeface="Constantia" panose="02030602050306030303" pitchFamily="18" charset="0"/>
                <a:ea typeface="MS PGothic" panose="020B0600070205080204" pitchFamily="34" charset="-128"/>
              </a:defRPr>
            </a:lvl1pPr>
            <a:lvl2pPr marL="742950" indent="-285750">
              <a:defRPr>
                <a:solidFill>
                  <a:schemeClr val="tx1"/>
                </a:solidFill>
                <a:latin typeface="Constantia" panose="02030602050306030303" pitchFamily="18" charset="0"/>
                <a:ea typeface="MS PGothic" panose="020B0600070205080204" pitchFamily="34" charset="-128"/>
              </a:defRPr>
            </a:lvl2pPr>
            <a:lvl3pPr marL="1143000" indent="-228600">
              <a:defRPr>
                <a:solidFill>
                  <a:schemeClr val="tx1"/>
                </a:solidFill>
                <a:latin typeface="Constantia" panose="02030602050306030303" pitchFamily="18" charset="0"/>
                <a:ea typeface="MS PGothic" panose="020B0600070205080204" pitchFamily="34" charset="-128"/>
              </a:defRPr>
            </a:lvl3pPr>
            <a:lvl4pPr marL="1600200" indent="-228600">
              <a:defRPr>
                <a:solidFill>
                  <a:schemeClr val="tx1"/>
                </a:solidFill>
                <a:latin typeface="Constantia" panose="02030602050306030303" pitchFamily="18" charset="0"/>
                <a:ea typeface="MS PGothic" panose="020B0600070205080204" pitchFamily="34" charset="-128"/>
              </a:defRPr>
            </a:lvl4pPr>
            <a:lvl5pPr marL="2057400" indent="-228600">
              <a:defRPr>
                <a:solidFill>
                  <a:schemeClr val="tx1"/>
                </a:solidFill>
                <a:latin typeface="Constantia" panose="02030602050306030303" pitchFamily="18"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9pPr>
          </a:lstStyle>
          <a:p>
            <a:pPr marL="0" indent="0">
              <a:spcAft>
                <a:spcPts val="1200"/>
              </a:spcAft>
            </a:pPr>
            <a:r>
              <a:rPr lang="en-GB" sz="1600" b="1" dirty="0">
                <a:latin typeface="+mj-lt"/>
                <a:ea typeface="Times New Roman" panose="02020603050405020304" pitchFamily="18" charset="0"/>
                <a:cs typeface="Arial"/>
              </a:rPr>
              <a:t>Primary outcome</a:t>
            </a:r>
            <a:r>
              <a:rPr lang="en-GB" sz="1600" dirty="0">
                <a:latin typeface="+mj-lt"/>
                <a:ea typeface="Times New Roman" panose="02020603050405020304" pitchFamily="18" charset="0"/>
                <a:cs typeface="Arial"/>
              </a:rPr>
              <a:t>: Modified Rankin Score (</a:t>
            </a:r>
            <a:r>
              <a:rPr lang="en-GB" sz="1600" dirty="0" err="1">
                <a:latin typeface="+mj-lt"/>
                <a:ea typeface="Times New Roman" panose="02020603050405020304" pitchFamily="18" charset="0"/>
                <a:cs typeface="Arial"/>
              </a:rPr>
              <a:t>mRS</a:t>
            </a:r>
            <a:r>
              <a:rPr lang="en-GB" sz="1600" dirty="0">
                <a:latin typeface="+mj-lt"/>
                <a:ea typeface="Times New Roman" panose="02020603050405020304" pitchFamily="18" charset="0"/>
                <a:cs typeface="Arial"/>
              </a:rPr>
              <a:t>) </a:t>
            </a:r>
            <a:r>
              <a:rPr lang="en-GB" sz="1600" b="0" i="0" u="none" strike="noStrike" baseline="0" dirty="0">
                <a:solidFill>
                  <a:srgbClr val="000000"/>
                </a:solidFill>
                <a:latin typeface="Calibri"/>
                <a:ea typeface="MS PGothic"/>
                <a:cs typeface="Calibri"/>
              </a:rPr>
              <a:t>at hospital discharge </a:t>
            </a:r>
            <a:r>
              <a:rPr lang="en-GB" sz="1600" dirty="0">
                <a:solidFill>
                  <a:srgbClr val="000000"/>
                </a:solidFill>
                <a:latin typeface="Calibri"/>
                <a:ea typeface="MS PGothic"/>
                <a:cs typeface="Calibri"/>
              </a:rPr>
              <a:t>/</a:t>
            </a:r>
            <a:r>
              <a:rPr lang="en-GB" sz="1600" b="0" i="0" u="none" strike="noStrike" baseline="0" dirty="0">
                <a:solidFill>
                  <a:srgbClr val="000000"/>
                </a:solidFill>
                <a:latin typeface="Calibri"/>
                <a:ea typeface="MS PGothic"/>
                <a:cs typeface="Calibri"/>
              </a:rPr>
              <a:t>30 days post-randomisation if the participant remains in hospital </a:t>
            </a:r>
            <a:r>
              <a:rPr lang="en-GB" sz="1600" dirty="0">
                <a:solidFill>
                  <a:srgbClr val="000000"/>
                </a:solidFill>
                <a:latin typeface="Calibri"/>
                <a:ea typeface="MS PGothic"/>
                <a:cs typeface="Calibri"/>
              </a:rPr>
              <a:t>-</a:t>
            </a:r>
            <a:r>
              <a:rPr lang="en-GB" sz="1600" dirty="0">
                <a:latin typeface="+mj-lt"/>
                <a:ea typeface="MS PGothic"/>
                <a:cs typeface="Calibri"/>
              </a:rPr>
              <a:t> </a:t>
            </a:r>
            <a:r>
              <a:rPr lang="en-GB" sz="1600" dirty="0">
                <a:solidFill>
                  <a:srgbClr val="FF0000"/>
                </a:solidFill>
                <a:latin typeface="+mj-lt"/>
                <a:ea typeface="MS PGothic"/>
                <a:cs typeface="Calibri"/>
              </a:rPr>
              <a:t>collected with NCAA with data set from linkage</a:t>
            </a:r>
            <a:endParaRPr lang="en-GB" sz="1600" dirty="0">
              <a:solidFill>
                <a:srgbClr val="FF0000"/>
              </a:solidFill>
              <a:latin typeface="+mj-lt"/>
              <a:ea typeface="Times New Roman" panose="02020603050405020304" pitchFamily="18" charset="0"/>
              <a:cs typeface="Arial" panose="020B0604020202020204" pitchFamily="34" charset="0"/>
            </a:endParaRPr>
          </a:p>
          <a:p>
            <a:pPr marL="0" indent="0">
              <a:spcAft>
                <a:spcPts val="1200"/>
              </a:spcAft>
            </a:pPr>
            <a:r>
              <a:rPr lang="en-GB" sz="1600" b="1" dirty="0">
                <a:effectLst/>
                <a:latin typeface="+mj-lt"/>
                <a:ea typeface="Times New Roman" panose="02020603050405020304" pitchFamily="18" charset="0"/>
                <a:cs typeface="Arial"/>
              </a:rPr>
              <a:t>Secondary outcomes:</a:t>
            </a:r>
            <a:r>
              <a:rPr lang="en-GB" sz="1600" b="1" dirty="0">
                <a:latin typeface="+mj-lt"/>
                <a:ea typeface="Times New Roman" panose="02020603050405020304" pitchFamily="18" charset="0"/>
                <a:cs typeface="Arial"/>
              </a:rPr>
              <a:t> </a:t>
            </a:r>
            <a:r>
              <a:rPr lang="en-GB" sz="1600" dirty="0">
                <a:latin typeface="+mj-lt"/>
                <a:ea typeface="Times New Roman" panose="02020603050405020304" pitchFamily="18" charset="0"/>
                <a:cs typeface="Arial"/>
              </a:rPr>
              <a:t>Data will be collected immediately after the cardiac arrest using the P</a:t>
            </a:r>
            <a:r>
              <a:rPr lang="en-GB" sz="1600" dirty="0">
                <a:effectLst/>
                <a:latin typeface="+mj-lt"/>
                <a:ea typeface="Times New Roman" panose="02020603050405020304" pitchFamily="18" charset="0"/>
                <a:cs typeface="Arial"/>
              </a:rPr>
              <a:t>rogressive Web App </a:t>
            </a:r>
            <a:r>
              <a:rPr lang="en-GB" sz="1600" b="1" dirty="0">
                <a:effectLst/>
                <a:latin typeface="+mj-lt"/>
                <a:ea typeface="Times New Roman" panose="02020603050405020304" pitchFamily="18" charset="0"/>
                <a:cs typeface="Arial"/>
              </a:rPr>
              <a:t>(PWA</a:t>
            </a:r>
            <a:r>
              <a:rPr lang="en-GB" sz="1600" b="1" dirty="0">
                <a:latin typeface="+mj-lt"/>
                <a:ea typeface="Times New Roman" panose="02020603050405020304" pitchFamily="18" charset="0"/>
                <a:cs typeface="Arial"/>
              </a:rPr>
              <a:t>) </a:t>
            </a:r>
            <a:r>
              <a:rPr lang="en-GB" sz="1600" dirty="0">
                <a:solidFill>
                  <a:srgbClr val="FF0000"/>
                </a:solidFill>
                <a:latin typeface="+mj-lt"/>
                <a:ea typeface="Times New Roman" panose="02020603050405020304" pitchFamily="18" charset="0"/>
                <a:cs typeface="Arial"/>
              </a:rPr>
              <a:t>by the randomising clinician</a:t>
            </a:r>
            <a:r>
              <a:rPr lang="en-GB" sz="1600" b="1" dirty="0">
                <a:latin typeface="+mj-lt"/>
                <a:ea typeface="Times New Roman" panose="02020603050405020304" pitchFamily="18" charset="0"/>
                <a:cs typeface="Arial"/>
              </a:rPr>
              <a:t>.</a:t>
            </a:r>
            <a:r>
              <a:rPr lang="en-GB" sz="1600" dirty="0">
                <a:effectLst/>
                <a:latin typeface="+mj-lt"/>
                <a:ea typeface="Times New Roman" panose="02020603050405020304" pitchFamily="18" charset="0"/>
                <a:cs typeface="Arial"/>
              </a:rPr>
              <a:t> Thi</a:t>
            </a:r>
            <a:r>
              <a:rPr lang="en-GB" sz="1600" dirty="0">
                <a:latin typeface="+mj-lt"/>
                <a:ea typeface="Times New Roman" panose="02020603050405020304" pitchFamily="18" charset="0"/>
                <a:cs typeface="Arial"/>
              </a:rPr>
              <a:t>s </a:t>
            </a:r>
            <a:r>
              <a:rPr lang="en-GB" sz="1600" dirty="0">
                <a:effectLst/>
                <a:latin typeface="+mj-lt"/>
                <a:ea typeface="Times New Roman" panose="02020603050405020304" pitchFamily="18" charset="0"/>
                <a:cs typeface="Arial"/>
              </a:rPr>
              <a:t>will </a:t>
            </a:r>
            <a:r>
              <a:rPr lang="en-GB" sz="1600" dirty="0">
                <a:latin typeface="+mj-lt"/>
                <a:ea typeface="Times New Roman" panose="02020603050405020304" pitchFamily="18" charset="0"/>
                <a:cs typeface="Arial"/>
              </a:rPr>
              <a:t>include:</a:t>
            </a:r>
          </a:p>
          <a:p>
            <a:pPr>
              <a:buFont typeface="Arial" panose="020B0604020202020204" pitchFamily="34" charset="0"/>
              <a:buChar char="•"/>
            </a:pPr>
            <a:r>
              <a:rPr lang="en-GB" sz="1600" dirty="0">
                <a:latin typeface="+mj-lt"/>
                <a:ea typeface="Times New Roman" panose="02020603050405020304" pitchFamily="18" charset="0"/>
                <a:cs typeface="Arial"/>
              </a:rPr>
              <a:t>I</a:t>
            </a:r>
            <a:r>
              <a:rPr lang="en-GB" sz="1600" dirty="0">
                <a:effectLst/>
                <a:latin typeface="+mj-lt"/>
                <a:ea typeface="Times New Roman" panose="02020603050405020304" pitchFamily="18" charset="0"/>
                <a:cs typeface="Arial"/>
              </a:rPr>
              <a:t>nitial ventilation success</a:t>
            </a:r>
          </a:p>
          <a:p>
            <a:pPr>
              <a:buFont typeface="Arial" panose="020B0604020202020204" pitchFamily="34" charset="0"/>
              <a:buChar char="•"/>
            </a:pPr>
            <a:r>
              <a:rPr lang="en-GB" sz="1600" b="0" i="0" u="none" strike="noStrike" baseline="0" dirty="0">
                <a:solidFill>
                  <a:srgbClr val="000000"/>
                </a:solidFill>
                <a:latin typeface="Calibri"/>
                <a:ea typeface="MS PGothic"/>
                <a:cs typeface="Calibri"/>
              </a:rPr>
              <a:t>Regurgitation and aspiration</a:t>
            </a:r>
            <a:r>
              <a:rPr lang="en-GB" sz="1600" dirty="0">
                <a:solidFill>
                  <a:srgbClr val="000000"/>
                </a:solidFill>
                <a:latin typeface="Calibri"/>
                <a:ea typeface="MS PGothic"/>
                <a:cs typeface="Calibri"/>
              </a:rPr>
              <a:t> </a:t>
            </a:r>
            <a:endParaRPr lang="en-GB" sz="1600" b="0" i="0" u="none" strike="noStrike" baseline="0">
              <a:solidFill>
                <a:srgbClr val="000000"/>
              </a:solidFill>
              <a:latin typeface="Calibri" panose="020F0502020204030204" pitchFamily="34" charset="0"/>
              <a:cs typeface="Calibri"/>
            </a:endParaRPr>
          </a:p>
          <a:p>
            <a:pPr>
              <a:spcAft>
                <a:spcPts val="1200"/>
              </a:spcAft>
              <a:buFont typeface="Arial" panose="020B0604020202020204" pitchFamily="34" charset="0"/>
              <a:buChar char="•"/>
            </a:pPr>
            <a:r>
              <a:rPr lang="en-GB" sz="1600" dirty="0">
                <a:effectLst/>
                <a:latin typeface="+mj-lt"/>
                <a:ea typeface="Times New Roman" panose="02020603050405020304" pitchFamily="18" charset="0"/>
                <a:cs typeface="Arial"/>
              </a:rPr>
              <a:t>Return of spontaneous circulation (ROSC) &gt; 20 minutes 	</a:t>
            </a:r>
          </a:p>
          <a:p>
            <a:pPr marL="0" indent="0" algn="just">
              <a:spcAft>
                <a:spcPts val="1200"/>
              </a:spcAft>
            </a:pPr>
            <a:r>
              <a:rPr lang="en-GB" sz="1600" b="1" dirty="0">
                <a:solidFill>
                  <a:srgbClr val="000000"/>
                </a:solidFill>
                <a:latin typeface="Calibri"/>
                <a:ea typeface="MS PGothic"/>
                <a:cs typeface="Arial"/>
              </a:rPr>
              <a:t>Other outcomes: </a:t>
            </a:r>
            <a:r>
              <a:rPr lang="en-GB" sz="1600" dirty="0">
                <a:solidFill>
                  <a:srgbClr val="000000"/>
                </a:solidFill>
                <a:latin typeface="Calibri"/>
                <a:ea typeface="MS PGothic"/>
                <a:cs typeface="Arial"/>
              </a:rPr>
              <a:t>Some extra data is to be collected (mostly at discharge/30 days) directly onto the database </a:t>
            </a:r>
            <a:r>
              <a:rPr lang="en-GB" sz="1600" dirty="0">
                <a:solidFill>
                  <a:srgbClr val="FF0000"/>
                </a:solidFill>
                <a:latin typeface="Calibri"/>
                <a:ea typeface="MS PGothic"/>
                <a:cs typeface="Arial"/>
              </a:rPr>
              <a:t>by the research team </a:t>
            </a:r>
            <a:r>
              <a:rPr lang="en-GB" sz="1600" dirty="0">
                <a:latin typeface="Calibri"/>
                <a:ea typeface="MS PGothic"/>
                <a:cs typeface="Arial"/>
              </a:rPr>
              <a:t>such as:</a:t>
            </a:r>
            <a:endParaRPr lang="en-GB" sz="1600" b="1">
              <a:solidFill>
                <a:srgbClr val="FF0000"/>
              </a:solidFill>
              <a:latin typeface="Calibri" panose="020F0502020204030204" pitchFamily="34" charset="0"/>
              <a:cs typeface="Arial"/>
            </a:endParaRPr>
          </a:p>
          <a:p>
            <a:pPr algn="just">
              <a:buFont typeface="Arial"/>
              <a:buChar char="•"/>
            </a:pPr>
            <a:r>
              <a:rPr lang="en-GB" sz="1600" dirty="0">
                <a:latin typeface="Calibri"/>
                <a:ea typeface="MS PGothic"/>
                <a:cs typeface="Arial"/>
              </a:rPr>
              <a:t>Participant details</a:t>
            </a:r>
            <a:endParaRPr lang="en-GB" sz="1600" dirty="0">
              <a:latin typeface="Calibri" panose="020F0502020204030204" pitchFamily="34" charset="0"/>
              <a:cs typeface="Arial"/>
            </a:endParaRPr>
          </a:p>
          <a:p>
            <a:pPr algn="just">
              <a:buFont typeface="Arial"/>
              <a:buChar char="•"/>
            </a:pPr>
            <a:r>
              <a:rPr lang="en-GB" sz="1600" dirty="0">
                <a:latin typeface="Calibri"/>
                <a:ea typeface="MS PGothic"/>
                <a:cs typeface="Arial"/>
              </a:rPr>
              <a:t>Survival status</a:t>
            </a:r>
            <a:endParaRPr lang="en-GB" sz="1600" dirty="0">
              <a:latin typeface="Calibri" panose="020F0502020204030204" pitchFamily="34" charset="0"/>
              <a:cs typeface="Arial"/>
            </a:endParaRPr>
          </a:p>
          <a:p>
            <a:pPr algn="just">
              <a:buFont typeface="Arial"/>
              <a:buChar char="•"/>
            </a:pPr>
            <a:r>
              <a:rPr lang="en-GB" sz="1600" dirty="0">
                <a:latin typeface="Calibri"/>
                <a:ea typeface="MS PGothic"/>
                <a:cs typeface="Arial"/>
              </a:rPr>
              <a:t>Comorbidities </a:t>
            </a:r>
            <a:endParaRPr lang="en-GB" sz="1600" dirty="0">
              <a:solidFill>
                <a:srgbClr val="000000"/>
              </a:solidFill>
              <a:latin typeface="Calibri" panose="020F0502020204030204" pitchFamily="34" charset="0"/>
              <a:cs typeface="Arial"/>
            </a:endParaRPr>
          </a:p>
          <a:p>
            <a:pPr algn="just">
              <a:buFont typeface="Arial"/>
              <a:buChar char="•"/>
            </a:pPr>
            <a:r>
              <a:rPr lang="en-GB" sz="1600" dirty="0">
                <a:solidFill>
                  <a:srgbClr val="000000"/>
                </a:solidFill>
                <a:latin typeface="Calibri"/>
                <a:ea typeface="MS PGothic"/>
                <a:cs typeface="Arial"/>
              </a:rPr>
              <a:t>National Data Opt-Out (any patient who opts out is completely withdrawn and data removed) </a:t>
            </a:r>
          </a:p>
          <a:p>
            <a:pPr algn="just">
              <a:buFont typeface="Arial"/>
              <a:buChar char="•"/>
            </a:pPr>
            <a:endParaRPr lang="en-GB" sz="1600" dirty="0">
              <a:solidFill>
                <a:srgbClr val="000000"/>
              </a:solidFill>
              <a:latin typeface="Calibri" panose="020F0502020204030204" pitchFamily="34" charset="0"/>
              <a:cs typeface="Arial"/>
            </a:endParaRPr>
          </a:p>
          <a:p>
            <a:pPr marL="0" indent="0" algn="just"/>
            <a:r>
              <a:rPr lang="en-GB" sz="1600" b="1" dirty="0">
                <a:solidFill>
                  <a:srgbClr val="000000"/>
                </a:solidFill>
                <a:latin typeface="Calibri"/>
                <a:ea typeface="MS PGothic"/>
                <a:cs typeface="Arial"/>
              </a:rPr>
              <a:t>Long term follow up: </a:t>
            </a:r>
          </a:p>
          <a:p>
            <a:pPr marL="0" indent="0" algn="just"/>
            <a:r>
              <a:rPr lang="en-GB" sz="1600" dirty="0">
                <a:solidFill>
                  <a:srgbClr val="000000"/>
                </a:solidFill>
                <a:latin typeface="Calibri"/>
                <a:ea typeface="MS PGothic"/>
                <a:cs typeface="Arial"/>
              </a:rPr>
              <a:t>3 and 6 month questionnaires for surviving patients are coordinated and collect </a:t>
            </a:r>
            <a:r>
              <a:rPr lang="en-GB" sz="1600" dirty="0">
                <a:solidFill>
                  <a:srgbClr val="FF0000"/>
                </a:solidFill>
                <a:latin typeface="Calibri"/>
                <a:ea typeface="MS PGothic"/>
                <a:cs typeface="Arial"/>
              </a:rPr>
              <a:t>by WCTU</a:t>
            </a:r>
          </a:p>
          <a:p>
            <a:pPr marL="0" indent="0" algn="just"/>
            <a:endParaRPr lang="en-GB" sz="1600" dirty="0">
              <a:solidFill>
                <a:srgbClr val="FF0000"/>
              </a:solidFill>
              <a:latin typeface="Calibri"/>
              <a:ea typeface="MS PGothic"/>
              <a:cs typeface="Arial"/>
            </a:endParaRPr>
          </a:p>
          <a:p>
            <a:pPr marL="0" indent="0" algn="just"/>
            <a:r>
              <a:rPr lang="en-GB" sz="1600" dirty="0">
                <a:latin typeface="Calibri"/>
                <a:ea typeface="MS PGothic"/>
                <a:cs typeface="Arial"/>
              </a:rPr>
              <a:t>Other outcomes and datasets will be collected via data linkage with NCAA (as mentioned above), ICNARC, ONS and HES</a:t>
            </a:r>
            <a:endParaRPr lang="en-GB" sz="1600" dirty="0">
              <a:solidFill>
                <a:srgbClr val="000000"/>
              </a:solidFill>
              <a:latin typeface="Calibri"/>
              <a:ea typeface="MS PGothic"/>
              <a:cs typeface="Arial"/>
            </a:endParaRPr>
          </a:p>
        </p:txBody>
      </p:sp>
    </p:spTree>
    <p:extLst>
      <p:ext uri="{BB962C8B-B14F-4D97-AF65-F5344CB8AC3E}">
        <p14:creationId xmlns:p14="http://schemas.microsoft.com/office/powerpoint/2010/main" val="15344067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4270" y="1342719"/>
            <a:ext cx="8999216" cy="2943292"/>
          </a:xfrm>
        </p:spPr>
        <p:txBody>
          <a:bodyPr vert="horz" lIns="91440" tIns="45720" rIns="91440" bIns="45720" anchor="t"/>
          <a:lstStyle/>
          <a:p>
            <a:r>
              <a:rPr lang="en-GB">
                <a:ea typeface="+mn-lt"/>
                <a:cs typeface="+mn-lt"/>
              </a:rPr>
              <a:t>SAEs are </a:t>
            </a:r>
            <a:r>
              <a:rPr lang="en-GB" b="1">
                <a:solidFill>
                  <a:srgbClr val="FF0000"/>
                </a:solidFill>
                <a:ea typeface="+mn-lt"/>
                <a:cs typeface="+mn-lt"/>
              </a:rPr>
              <a:t>reportable to WCTU</a:t>
            </a:r>
            <a:r>
              <a:rPr lang="en-GB" b="1">
                <a:ea typeface="+mn-lt"/>
                <a:cs typeface="+mn-lt"/>
              </a:rPr>
              <a:t> </a:t>
            </a:r>
            <a:r>
              <a:rPr lang="en-GB">
                <a:ea typeface="+mn-lt"/>
                <a:cs typeface="+mn-lt"/>
              </a:rPr>
              <a:t>if they are: </a:t>
            </a:r>
            <a:endParaRPr lang="en-US">
              <a:cs typeface="Calibri"/>
            </a:endParaRPr>
          </a:p>
          <a:p>
            <a:pPr marL="285750" indent="-285750">
              <a:buFont typeface="Arial"/>
              <a:buChar char="•"/>
            </a:pPr>
            <a:r>
              <a:rPr lang="en-GB" b="1">
                <a:solidFill>
                  <a:srgbClr val="FF0000"/>
                </a:solidFill>
                <a:ea typeface="+mn-lt"/>
                <a:cs typeface="+mn-lt"/>
              </a:rPr>
              <a:t>UNEXPECTED</a:t>
            </a:r>
            <a:r>
              <a:rPr lang="en-GB">
                <a:ea typeface="+mn-lt"/>
                <a:cs typeface="+mn-lt"/>
              </a:rPr>
              <a:t> in patients undergoing resuscitation </a:t>
            </a:r>
          </a:p>
          <a:p>
            <a:pPr marL="285750" indent="-285750">
              <a:buFont typeface="Arial"/>
              <a:buChar char="•"/>
            </a:pPr>
            <a:r>
              <a:rPr lang="en-GB">
                <a:ea typeface="+mn-lt"/>
                <a:cs typeface="+mn-lt"/>
              </a:rPr>
              <a:t>occur </a:t>
            </a:r>
            <a:r>
              <a:rPr lang="en-GB" b="1">
                <a:solidFill>
                  <a:srgbClr val="FF0000"/>
                </a:solidFill>
                <a:ea typeface="+mn-lt"/>
                <a:cs typeface="+mn-lt"/>
              </a:rPr>
              <a:t>between the time of randomisation and hospital discharge </a:t>
            </a:r>
          </a:p>
          <a:p>
            <a:pPr marL="285750" indent="-285750">
              <a:buFont typeface="Arial"/>
              <a:buChar char="•"/>
            </a:pPr>
            <a:r>
              <a:rPr lang="en-GB">
                <a:ea typeface="+mn-lt"/>
                <a:cs typeface="+mn-lt"/>
              </a:rPr>
              <a:t>possibly, probably or definitely </a:t>
            </a:r>
            <a:r>
              <a:rPr lang="en-GB" b="1">
                <a:solidFill>
                  <a:srgbClr val="FF0000"/>
                </a:solidFill>
                <a:ea typeface="+mn-lt"/>
                <a:cs typeface="+mn-lt"/>
              </a:rPr>
              <a:t>related</a:t>
            </a:r>
            <a:r>
              <a:rPr lang="en-GB">
                <a:solidFill>
                  <a:srgbClr val="FF0000"/>
                </a:solidFill>
                <a:ea typeface="+mn-lt"/>
                <a:cs typeface="+mn-lt"/>
              </a:rPr>
              <a:t> to the study interventions </a:t>
            </a:r>
            <a:endParaRPr lang="en-US">
              <a:cs typeface="Calibri"/>
            </a:endParaRPr>
          </a:p>
          <a:p>
            <a:pPr marL="285750" indent="-285750">
              <a:buFont typeface="Arial"/>
              <a:buChar char="•"/>
            </a:pPr>
            <a:endParaRPr lang="en-GB">
              <a:solidFill>
                <a:srgbClr val="FF0000"/>
              </a:solidFill>
              <a:ea typeface="+mn-lt"/>
              <a:cs typeface="+mn-lt"/>
            </a:endParaRPr>
          </a:p>
          <a:p>
            <a:r>
              <a:rPr lang="en-GB">
                <a:ea typeface="+mn-lt"/>
                <a:cs typeface="+mn-lt"/>
              </a:rPr>
              <a:t>Enter SAEs directly into the SAE eCRF on the database </a:t>
            </a:r>
            <a:r>
              <a:rPr lang="en-GB" b="1">
                <a:ea typeface="+mn-lt"/>
                <a:cs typeface="+mn-lt"/>
              </a:rPr>
              <a:t>within 24 hours </a:t>
            </a:r>
            <a:r>
              <a:rPr lang="en-GB">
                <a:ea typeface="+mn-lt"/>
                <a:cs typeface="+mn-lt"/>
              </a:rPr>
              <a:t>of becoming aware of the event. </a:t>
            </a:r>
          </a:p>
          <a:p>
            <a:endParaRPr lang="en-GB">
              <a:cs typeface="Calibri"/>
            </a:endParaRPr>
          </a:p>
          <a:p>
            <a:endParaRPr lang="en-GB" b="1">
              <a:cs typeface="Calibri"/>
            </a:endParaRPr>
          </a:p>
          <a:p>
            <a:pPr algn="ctr"/>
            <a:endParaRPr lang="en-GB"/>
          </a:p>
          <a:p>
            <a:pPr algn="ctr"/>
            <a:endParaRPr lang="en-GB"/>
          </a:p>
          <a:p>
            <a:pPr algn="ctr"/>
            <a:endParaRPr lang="en-GB"/>
          </a:p>
          <a:p>
            <a:pPr algn="ctr"/>
            <a:endParaRPr lang="en-GB"/>
          </a:p>
          <a:p>
            <a:pPr algn="ctr"/>
            <a:endParaRPr lang="en-GB"/>
          </a:p>
          <a:p>
            <a:pPr algn="ctr"/>
            <a:endParaRPr lang="en-GB"/>
          </a:p>
          <a:p>
            <a:pPr algn="ctr"/>
            <a:endParaRPr lang="en-GB"/>
          </a:p>
          <a:p>
            <a:pPr algn="ctr"/>
            <a:endParaRPr lang="en-GB"/>
          </a:p>
          <a:p>
            <a:pPr algn="ctr"/>
            <a:endParaRPr lang="en-GB"/>
          </a:p>
          <a:p>
            <a:pPr algn="ctr"/>
            <a:endParaRPr lang="en-GB"/>
          </a:p>
          <a:p>
            <a:pPr algn="ctr"/>
            <a:endParaRPr lang="en-GB"/>
          </a:p>
          <a:p>
            <a:pPr algn="ctr"/>
            <a:endParaRPr lang="en-GB"/>
          </a:p>
          <a:p>
            <a:pPr algn="ctr"/>
            <a:endParaRPr lang="en-GB">
              <a:cs typeface="Calibri"/>
            </a:endParaRPr>
          </a:p>
          <a:p>
            <a:pPr marL="342900" indent="-342900">
              <a:buFont typeface="Arial" panose="020B0604020202020204" pitchFamily="34" charset="0"/>
              <a:buChar char="•"/>
            </a:pPr>
            <a:endParaRPr lang="en-GB">
              <a:cs typeface="Calibri"/>
            </a:endParaRPr>
          </a:p>
        </p:txBody>
      </p:sp>
      <p:sp>
        <p:nvSpPr>
          <p:cNvPr id="3" name="Text Placeholder 2"/>
          <p:cNvSpPr>
            <a:spLocks noGrp="1"/>
          </p:cNvSpPr>
          <p:nvPr>
            <p:ph type="body" sz="quarter" idx="10"/>
          </p:nvPr>
        </p:nvSpPr>
        <p:spPr>
          <a:xfrm>
            <a:off x="162422" y="689228"/>
            <a:ext cx="6192763" cy="576064"/>
          </a:xfrm>
          <a:noFill/>
        </p:spPr>
        <p:txBody>
          <a:bodyPr/>
          <a:lstStyle/>
          <a:p>
            <a:r>
              <a:rPr lang="en-GB"/>
              <a:t>Safety reporting</a:t>
            </a:r>
          </a:p>
        </p:txBody>
      </p:sp>
      <p:sp>
        <p:nvSpPr>
          <p:cNvPr id="6" name="Text Placeholder 1">
            <a:extLst>
              <a:ext uri="{FF2B5EF4-FFF2-40B4-BE49-F238E27FC236}">
                <a16:creationId xmlns:a16="http://schemas.microsoft.com/office/drawing/2014/main" id="{5387ACE2-5744-DCDA-24E2-60584CF953FB}"/>
              </a:ext>
            </a:extLst>
          </p:cNvPr>
          <p:cNvSpPr txBox="1">
            <a:spLocks/>
          </p:cNvSpPr>
          <p:nvPr/>
        </p:nvSpPr>
        <p:spPr>
          <a:xfrm>
            <a:off x="5998174" y="3896480"/>
            <a:ext cx="3109177" cy="2941350"/>
          </a:xfrm>
          <a:prstGeom prst="roundRect">
            <a:avLst/>
          </a:prstGeom>
          <a:solidFill>
            <a:schemeClr val="bg1"/>
          </a:solidFill>
          <a:ln w="38100" cap="flat" cmpd="sng" algn="ctr">
            <a:solidFill>
              <a:schemeClr val="accent1"/>
            </a:solidFill>
            <a:prstDash val="solid"/>
          </a:ln>
        </p:spPr>
        <p:style>
          <a:lnRef idx="1">
            <a:schemeClr val="accent1"/>
          </a:lnRef>
          <a:fillRef idx="2">
            <a:schemeClr val="accent1"/>
          </a:fillRef>
          <a:effectRef idx="1">
            <a:schemeClr val="accent1"/>
          </a:effectRef>
          <a:fontRef idx="minor">
            <a:schemeClr val="dk1"/>
          </a:fontRef>
        </p:style>
        <p:txBody>
          <a:bodyPr vert="horz" lIns="91440" tIns="45720" rIns="91440" bIns="45720" anchor="t"/>
          <a:lstStyle>
            <a:lvl1pPr marL="0" indent="0" algn="l" defTabSz="914400" rtl="0" eaLnBrk="1" latinLnBrk="0" hangingPunct="1">
              <a:spcBef>
                <a:spcPct val="20000"/>
              </a:spcBef>
              <a:buFont typeface="Arial" panose="020B0604020202020204" pitchFamily="34" charset="0"/>
              <a:buNone/>
              <a:defRPr sz="20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r>
              <a:rPr lang="en-GB" sz="1800"/>
              <a:t>Examples of events that </a:t>
            </a:r>
            <a:r>
              <a:rPr lang="en-GB" sz="1800" b="1" u="sng"/>
              <a:t>may</a:t>
            </a:r>
            <a:r>
              <a:rPr lang="en-GB" sz="1800"/>
              <a:t> be SAEs in AIRWAYS-3 are; </a:t>
            </a:r>
            <a:endParaRPr lang="en-GB" sz="1800">
              <a:ea typeface="Calibri"/>
              <a:cs typeface="Calibri"/>
            </a:endParaRPr>
          </a:p>
          <a:p>
            <a:pPr marL="342900" indent="-342900">
              <a:buFont typeface="Arial" panose="020B0604020202020204" pitchFamily="34" charset="0"/>
              <a:buChar char="•"/>
            </a:pPr>
            <a:r>
              <a:rPr lang="en-GB" sz="1800"/>
              <a:t>Use of one of the interventions causing a new injury that endangers the patient</a:t>
            </a:r>
            <a:endParaRPr lang="en-GB" sz="1800">
              <a:ea typeface="Calibri"/>
              <a:cs typeface="Calibri"/>
            </a:endParaRPr>
          </a:p>
          <a:p>
            <a:pPr marL="342900" indent="-342900">
              <a:buFont typeface="Arial" panose="020B0604020202020204" pitchFamily="34" charset="0"/>
              <a:buChar char="•"/>
            </a:pPr>
            <a:r>
              <a:rPr lang="en-GB" sz="1800"/>
              <a:t>Unrecognised oesophageal intubation</a:t>
            </a:r>
          </a:p>
        </p:txBody>
      </p:sp>
      <p:sp>
        <p:nvSpPr>
          <p:cNvPr id="10" name="Text Placeholder 1">
            <a:extLst>
              <a:ext uri="{FF2B5EF4-FFF2-40B4-BE49-F238E27FC236}">
                <a16:creationId xmlns:a16="http://schemas.microsoft.com/office/drawing/2014/main" id="{26C145CB-8F49-750E-E5B5-5E9E32561A42}"/>
              </a:ext>
            </a:extLst>
          </p:cNvPr>
          <p:cNvSpPr txBox="1">
            <a:spLocks/>
          </p:cNvSpPr>
          <p:nvPr/>
        </p:nvSpPr>
        <p:spPr>
          <a:xfrm>
            <a:off x="43540" y="3884067"/>
            <a:ext cx="5899269" cy="2950662"/>
          </a:xfrm>
          <a:prstGeom prst="roundRect">
            <a:avLst/>
          </a:prstGeom>
          <a:solidFill>
            <a:schemeClr val="bg1"/>
          </a:solidFill>
          <a:ln w="38100" cap="flat" cmpd="sng" algn="ctr">
            <a:solidFill>
              <a:schemeClr val="accent1"/>
            </a:solidFill>
            <a:prstDash val="solid"/>
          </a:ln>
        </p:spPr>
        <p:style>
          <a:lnRef idx="1">
            <a:schemeClr val="accent1"/>
          </a:lnRef>
          <a:fillRef idx="2">
            <a:schemeClr val="accent1"/>
          </a:fillRef>
          <a:effectRef idx="1">
            <a:schemeClr val="accent1"/>
          </a:effectRef>
          <a:fontRef idx="minor">
            <a:schemeClr val="dk1"/>
          </a:fontRef>
        </p:style>
        <p:txBody>
          <a:bodyPr vert="horz" lIns="91440" tIns="45720" rIns="91440" bIns="45720" anchor="t"/>
          <a:lstStyle>
            <a:lvl1pPr marL="0" indent="0" algn="l" defTabSz="914400" rtl="0" eaLnBrk="1" latinLnBrk="0" hangingPunct="1">
              <a:spcBef>
                <a:spcPct val="20000"/>
              </a:spcBef>
              <a:buFont typeface="Arial" panose="020B0604020202020204" pitchFamily="34" charset="0"/>
              <a:buNone/>
              <a:defRPr sz="20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r>
              <a:rPr lang="en-GB" sz="1800"/>
              <a:t>Events that do </a:t>
            </a:r>
            <a:r>
              <a:rPr lang="en-GB" sz="1800" b="1" u="sng"/>
              <a:t>NOT</a:t>
            </a:r>
            <a:r>
              <a:rPr lang="en-GB" sz="1800"/>
              <a:t> need to be reported as SAEs in AIRWAYS-3: </a:t>
            </a:r>
            <a:endParaRPr lang="en-GB" sz="1800">
              <a:ea typeface="Calibri"/>
              <a:cs typeface="Calibri"/>
            </a:endParaRPr>
          </a:p>
          <a:p>
            <a:pPr lvl="1">
              <a:buFont typeface="Arial" panose="020B0604020202020204" pitchFamily="34" charset="0"/>
              <a:buChar char="•"/>
            </a:pPr>
            <a:r>
              <a:rPr lang="en-GB" sz="1600"/>
              <a:t>Death</a:t>
            </a:r>
            <a:endParaRPr lang="en-GB" sz="1600">
              <a:ea typeface="Calibri"/>
              <a:cs typeface="Calibri"/>
            </a:endParaRPr>
          </a:p>
          <a:p>
            <a:pPr lvl="1">
              <a:buFont typeface="Arial" panose="020B0604020202020204" pitchFamily="34" charset="0"/>
              <a:buChar char="•"/>
            </a:pPr>
            <a:r>
              <a:rPr lang="en-GB" sz="1600"/>
              <a:t>Hospitalisation</a:t>
            </a:r>
            <a:endParaRPr lang="en-GB" sz="1600">
              <a:ea typeface="Calibri"/>
              <a:cs typeface="Calibri"/>
            </a:endParaRPr>
          </a:p>
          <a:p>
            <a:pPr lvl="1">
              <a:buFont typeface="Arial" panose="020B0604020202020204" pitchFamily="34" charset="0"/>
              <a:buChar char="•"/>
            </a:pPr>
            <a:r>
              <a:rPr lang="en-GB" sz="1600"/>
              <a:t>Persistent or significant disability or incapacity</a:t>
            </a:r>
            <a:endParaRPr lang="en-GB" sz="1600">
              <a:ea typeface="Calibri"/>
              <a:cs typeface="Calibri"/>
            </a:endParaRPr>
          </a:p>
          <a:p>
            <a:pPr lvl="1">
              <a:buFont typeface="Arial" panose="020B0604020202020204" pitchFamily="34" charset="0"/>
              <a:buChar char="•"/>
            </a:pPr>
            <a:r>
              <a:rPr lang="en-GB" sz="1600"/>
              <a:t>Organ failure</a:t>
            </a:r>
            <a:endParaRPr lang="en-GB" sz="1600">
              <a:ea typeface="Calibri"/>
              <a:cs typeface="Calibri"/>
            </a:endParaRPr>
          </a:p>
          <a:p>
            <a:pPr lvl="1">
              <a:buFont typeface="Arial" panose="020B0604020202020204" pitchFamily="34" charset="0"/>
              <a:buChar char="•"/>
            </a:pPr>
            <a:r>
              <a:rPr lang="en-GB" sz="1600"/>
              <a:t>Dislodgment / misplacement of interventions</a:t>
            </a:r>
            <a:endParaRPr lang="en-GB" sz="1600">
              <a:ea typeface="Calibri"/>
              <a:cs typeface="Calibri"/>
            </a:endParaRPr>
          </a:p>
          <a:p>
            <a:pPr lvl="1">
              <a:buFont typeface="Arial" panose="020B0604020202020204" pitchFamily="34" charset="0"/>
              <a:buChar char="•"/>
            </a:pPr>
            <a:r>
              <a:rPr lang="en-GB" sz="1600"/>
              <a:t>Events related to the patients underlying disease or condition</a:t>
            </a:r>
            <a:endParaRPr lang="en-GB" sz="1600">
              <a:ea typeface="Calibri"/>
              <a:cs typeface="Calibri"/>
            </a:endParaRPr>
          </a:p>
        </p:txBody>
      </p:sp>
    </p:spTree>
    <p:extLst>
      <p:ext uri="{BB962C8B-B14F-4D97-AF65-F5344CB8AC3E}">
        <p14:creationId xmlns:p14="http://schemas.microsoft.com/office/powerpoint/2010/main" val="40250376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93945" y="1320191"/>
            <a:ext cx="7369915" cy="779529"/>
          </a:xfrm>
        </p:spPr>
        <p:txBody>
          <a:bodyPr vert="horz" lIns="91440" tIns="45720" rIns="91440" bIns="45720" anchor="t"/>
          <a:lstStyle/>
          <a:p>
            <a:r>
              <a:rPr lang="en-GB">
                <a:cs typeface="Calibri"/>
              </a:rPr>
              <a:t>Protocol non-compliance is when an activity deviates from what is outlined in the protocol approved by the study sponsor and ethics. </a:t>
            </a:r>
          </a:p>
          <a:p>
            <a:endParaRPr lang="en-GB">
              <a:ea typeface="+mn-lt"/>
              <a:cs typeface="+mn-lt"/>
            </a:endParaRPr>
          </a:p>
        </p:txBody>
      </p:sp>
      <p:sp>
        <p:nvSpPr>
          <p:cNvPr id="3" name="Text Placeholder 2"/>
          <p:cNvSpPr>
            <a:spLocks noGrp="1"/>
          </p:cNvSpPr>
          <p:nvPr>
            <p:ph type="body" sz="quarter" idx="10"/>
          </p:nvPr>
        </p:nvSpPr>
        <p:spPr>
          <a:xfrm>
            <a:off x="0" y="578650"/>
            <a:ext cx="6192763" cy="648816"/>
          </a:xfrm>
          <a:noFill/>
        </p:spPr>
        <p:txBody>
          <a:bodyPr vert="horz" lIns="91440" tIns="45720" rIns="91440" bIns="45720" anchor="t"/>
          <a:lstStyle/>
          <a:p>
            <a:r>
              <a:rPr lang="en-GB"/>
              <a:t>Protocol non-compliance</a:t>
            </a:r>
          </a:p>
        </p:txBody>
      </p:sp>
      <p:sp>
        <p:nvSpPr>
          <p:cNvPr id="6" name="Text Placeholder 1"/>
          <p:cNvSpPr txBox="1">
            <a:spLocks/>
          </p:cNvSpPr>
          <p:nvPr/>
        </p:nvSpPr>
        <p:spPr>
          <a:xfrm>
            <a:off x="98894" y="2193665"/>
            <a:ext cx="8646907" cy="3039559"/>
          </a:xfrm>
          <a:prstGeom prst="roundRect">
            <a:avLst/>
          </a:prstGeom>
          <a:solidFill>
            <a:schemeClr val="bg1"/>
          </a:solidFill>
          <a:ln w="38100" cap="flat" cmpd="sng" algn="ctr">
            <a:solidFill>
              <a:schemeClr val="accent1"/>
            </a:solidFill>
            <a:prstDash val="solid"/>
          </a:ln>
        </p:spPr>
        <p:style>
          <a:lnRef idx="1">
            <a:schemeClr val="accent1"/>
          </a:lnRef>
          <a:fillRef idx="2">
            <a:schemeClr val="accent1"/>
          </a:fillRef>
          <a:effectRef idx="1">
            <a:schemeClr val="accent1"/>
          </a:effectRef>
          <a:fontRef idx="minor">
            <a:schemeClr val="dk1"/>
          </a:fontRef>
        </p:style>
        <p:txBody>
          <a:bodyPr vert="horz"/>
          <a:lstStyle>
            <a:lvl1pPr marL="0" indent="0" algn="l" defTabSz="914400" rtl="0" eaLnBrk="1" latinLnBrk="0" hangingPunct="1">
              <a:spcBef>
                <a:spcPct val="20000"/>
              </a:spcBef>
              <a:buFont typeface="Arial" panose="020B0604020202020204" pitchFamily="34" charset="0"/>
              <a:buNone/>
              <a:defRPr sz="20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r>
              <a:rPr lang="en-GB" dirty="0">
                <a:solidFill>
                  <a:schemeClr val="tx1"/>
                </a:solidFill>
              </a:rPr>
              <a:t>Examples of non-compliances:</a:t>
            </a:r>
          </a:p>
          <a:p>
            <a:pPr marL="342900" indent="-342900">
              <a:buFont typeface="Arial" panose="020B0604020202020204" pitchFamily="34" charset="0"/>
              <a:buChar char="•"/>
            </a:pPr>
            <a:r>
              <a:rPr lang="en-GB" dirty="0">
                <a:solidFill>
                  <a:schemeClr val="tx1"/>
                </a:solidFill>
              </a:rPr>
              <a:t>Crossover of intervention treatment without suggested number of attempts or clinical reason</a:t>
            </a:r>
          </a:p>
          <a:p>
            <a:pPr marL="342900" indent="-342900">
              <a:buFont typeface="Arial" panose="020B0604020202020204" pitchFamily="34" charset="0"/>
              <a:buChar char="•"/>
            </a:pPr>
            <a:r>
              <a:rPr lang="en-GB" dirty="0">
                <a:solidFill>
                  <a:schemeClr val="tx1"/>
                </a:solidFill>
              </a:rPr>
              <a:t>Patient is ineligible.</a:t>
            </a:r>
          </a:p>
          <a:p>
            <a:pPr marL="342900" indent="-342900">
              <a:buFont typeface="Arial" panose="020B0604020202020204" pitchFamily="34" charset="0"/>
              <a:buChar char="•"/>
            </a:pPr>
            <a:r>
              <a:rPr lang="en-GB" dirty="0">
                <a:solidFill>
                  <a:schemeClr val="tx1"/>
                </a:solidFill>
              </a:rPr>
              <a:t>Recruiting healthcare professional not trained on the trial.</a:t>
            </a:r>
          </a:p>
          <a:p>
            <a:pPr marL="342900" indent="-342900">
              <a:buFont typeface="Arial" panose="020B0604020202020204" pitchFamily="34" charset="0"/>
              <a:buChar char="•"/>
            </a:pPr>
            <a:r>
              <a:rPr lang="en-GB" dirty="0">
                <a:solidFill>
                  <a:schemeClr val="tx1"/>
                </a:solidFill>
              </a:rPr>
              <a:t>No active effort to follow up patients to obtain retrospective consent if they regain capacity or to approach consultee for consent.</a:t>
            </a:r>
          </a:p>
          <a:p>
            <a:pPr marL="342900" indent="-342900">
              <a:buFont typeface="Arial" panose="020B0604020202020204" pitchFamily="34" charset="0"/>
              <a:buChar char="•"/>
            </a:pPr>
            <a:r>
              <a:rPr lang="en-GB" dirty="0">
                <a:solidFill>
                  <a:schemeClr val="tx1"/>
                </a:solidFill>
              </a:rPr>
              <a:t>Late reporting of safety issues.</a:t>
            </a:r>
          </a:p>
          <a:p>
            <a:endParaRPr lang="en-GB" sz="1700" dirty="0">
              <a:solidFill>
                <a:schemeClr val="tx1"/>
              </a:solidFill>
            </a:endParaRPr>
          </a:p>
        </p:txBody>
      </p:sp>
      <p:sp>
        <p:nvSpPr>
          <p:cNvPr id="8" name="TextBox 7">
            <a:extLst>
              <a:ext uri="{FF2B5EF4-FFF2-40B4-BE49-F238E27FC236}">
                <a16:creationId xmlns:a16="http://schemas.microsoft.com/office/drawing/2014/main" id="{F1EA218C-9375-4981-8A0B-6836B14E0448}"/>
              </a:ext>
            </a:extLst>
          </p:cNvPr>
          <p:cNvSpPr txBox="1"/>
          <p:nvPr/>
        </p:nvSpPr>
        <p:spPr>
          <a:xfrm>
            <a:off x="1239977" y="6550223"/>
            <a:ext cx="4666592" cy="307777"/>
          </a:xfrm>
          <a:prstGeom prst="rect">
            <a:avLst/>
          </a:prstGeom>
          <a:noFill/>
        </p:spPr>
        <p:txBody>
          <a:bodyPr wrap="square">
            <a:spAutoFit/>
          </a:bodyPr>
          <a:lstStyle/>
          <a:p>
            <a:r>
              <a:rPr lang="en-GB" sz="1400" i="1">
                <a:effectLst/>
                <a:latin typeface="Calibri" panose="020F0502020204030204" pitchFamily="34" charset="0"/>
                <a:ea typeface="Calibri" panose="020F0502020204030204" pitchFamily="34" charset="0"/>
              </a:rPr>
              <a:t>Please note this list is not exhaustive</a:t>
            </a:r>
            <a:endParaRPr lang="en-GB" sz="1400" i="1"/>
          </a:p>
        </p:txBody>
      </p:sp>
      <p:sp>
        <p:nvSpPr>
          <p:cNvPr id="5" name="TextBox 4">
            <a:extLst>
              <a:ext uri="{FF2B5EF4-FFF2-40B4-BE49-F238E27FC236}">
                <a16:creationId xmlns:a16="http://schemas.microsoft.com/office/drawing/2014/main" id="{B6CAA73C-6D7A-0D3F-6654-D6FF1C974B61}"/>
              </a:ext>
            </a:extLst>
          </p:cNvPr>
          <p:cNvSpPr txBox="1"/>
          <p:nvPr/>
        </p:nvSpPr>
        <p:spPr>
          <a:xfrm>
            <a:off x="173276" y="5079304"/>
            <a:ext cx="8797447" cy="129266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cs typeface="Segoe UI"/>
              </a:rPr>
              <a:t>​</a:t>
            </a:r>
          </a:p>
          <a:p>
            <a:r>
              <a:rPr lang="en-GB" sz="2000" b="1">
                <a:cs typeface="Segoe UI"/>
              </a:rPr>
              <a:t>Report any non-compliances immediately to Warwick CTU straight onto online database (within 24 hours of becoming aware), or to someone who has database access to do so.  </a:t>
            </a:r>
          </a:p>
        </p:txBody>
      </p:sp>
    </p:spTree>
    <p:extLst>
      <p:ext uri="{BB962C8B-B14F-4D97-AF65-F5344CB8AC3E}">
        <p14:creationId xmlns:p14="http://schemas.microsoft.com/office/powerpoint/2010/main" val="186829340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202500" y="1765311"/>
            <a:ext cx="8742717" cy="4680521"/>
          </a:xfrm>
        </p:spPr>
        <p:txBody>
          <a:bodyPr vert="horz" anchor="t"/>
          <a:lstStyle/>
          <a:p>
            <a:pPr marL="342900" indent="-342900">
              <a:buFont typeface="Arial" panose="020B0604020202020204" pitchFamily="34" charset="0"/>
              <a:buChar char="•"/>
            </a:pPr>
            <a:r>
              <a:rPr lang="en-GB" sz="2400" dirty="0">
                <a:solidFill>
                  <a:srgbClr val="FF0000"/>
                </a:solidFill>
              </a:rPr>
              <a:t>All site research staff working on the trial must complete the training slides hosted on Warwick CTU website, and sign the training logs.</a:t>
            </a:r>
          </a:p>
          <a:p>
            <a:pPr marL="342900" indent="-342900">
              <a:buFont typeface="Arial" panose="020B0604020202020204" pitchFamily="34" charset="0"/>
              <a:buChar char="•"/>
            </a:pPr>
            <a:r>
              <a:rPr lang="en-GB" sz="2400" dirty="0"/>
              <a:t>The training slides are available on the trial website and via the CTU trial team.</a:t>
            </a:r>
          </a:p>
          <a:p>
            <a:pPr marL="342900" indent="-342900">
              <a:buFont typeface="Arial" panose="020B0604020202020204" pitchFamily="34" charset="0"/>
              <a:buChar char="•"/>
            </a:pPr>
            <a:r>
              <a:rPr lang="en-GB" sz="2400" dirty="0"/>
              <a:t>Principal Investigator (PI) to ensure that all staff have the appropriate knowledge and understanding of the trial. </a:t>
            </a:r>
          </a:p>
          <a:p>
            <a:pPr marL="342900" indent="-342900">
              <a:buFont typeface="Arial" panose="020B0604020202020204" pitchFamily="34" charset="0"/>
              <a:buChar char="•"/>
            </a:pPr>
            <a:r>
              <a:rPr lang="en-GB" sz="2400" dirty="0"/>
              <a:t>Copy of PI CV and good clinical practice (GCP) certificate is required prior to study commencing.</a:t>
            </a:r>
          </a:p>
          <a:p>
            <a:endParaRPr lang="en-GB" sz="2400" dirty="0"/>
          </a:p>
          <a:p>
            <a:pPr marL="342900" indent="-342900">
              <a:buFont typeface="Arial" panose="020B0604020202020204" pitchFamily="34" charset="0"/>
              <a:buChar char="•"/>
            </a:pPr>
            <a:endParaRPr lang="en-GB" sz="2400" dirty="0"/>
          </a:p>
          <a:p>
            <a:endParaRPr lang="en-GB" sz="2400" dirty="0"/>
          </a:p>
        </p:txBody>
      </p:sp>
      <p:sp>
        <p:nvSpPr>
          <p:cNvPr id="3" name="Text Placeholder 2"/>
          <p:cNvSpPr>
            <a:spLocks noGrp="1"/>
          </p:cNvSpPr>
          <p:nvPr>
            <p:ph type="body" sz="quarter" idx="10"/>
          </p:nvPr>
        </p:nvSpPr>
        <p:spPr>
          <a:xfrm>
            <a:off x="202500" y="856988"/>
            <a:ext cx="6192763" cy="648816"/>
          </a:xfrm>
        </p:spPr>
        <p:txBody>
          <a:bodyPr/>
          <a:lstStyle/>
          <a:p>
            <a:r>
              <a:rPr lang="en-GB"/>
              <a:t>Training requirements</a:t>
            </a:r>
          </a:p>
        </p:txBody>
      </p:sp>
    </p:spTree>
    <p:extLst>
      <p:ext uri="{BB962C8B-B14F-4D97-AF65-F5344CB8AC3E}">
        <p14:creationId xmlns:p14="http://schemas.microsoft.com/office/powerpoint/2010/main" val="25225430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FF2508B-61CB-B235-FB61-20FC9B8D6A08}"/>
              </a:ext>
            </a:extLst>
          </p:cNvPr>
          <p:cNvSpPr>
            <a:spLocks noGrp="1"/>
          </p:cNvSpPr>
          <p:nvPr>
            <p:ph type="body" sz="quarter" idx="14"/>
          </p:nvPr>
        </p:nvSpPr>
        <p:spPr>
          <a:xfrm>
            <a:off x="323528" y="1846299"/>
            <a:ext cx="8640960" cy="5040560"/>
          </a:xfrm>
        </p:spPr>
        <p:txBody>
          <a:bodyPr/>
          <a:lstStyle/>
          <a:p>
            <a:pPr marL="285750" indent="-285750">
              <a:buFont typeface="Arial" panose="020B0604020202020204" pitchFamily="34" charset="0"/>
              <a:buChar char="•"/>
            </a:pPr>
            <a:r>
              <a:rPr lang="en-GB" sz="1600" dirty="0">
                <a:solidFill>
                  <a:schemeClr val="tx1"/>
                </a:solidFill>
                <a:latin typeface="+mn-lt"/>
                <a:ea typeface="Times New Roman" panose="02020603050405020304" pitchFamily="18" charset="0"/>
              </a:rPr>
              <a:t>A copy of the Principal Investigator's short curriculum vitae (</a:t>
            </a:r>
            <a:r>
              <a:rPr lang="en-GB" sz="1600" dirty="0">
                <a:solidFill>
                  <a:schemeClr val="tx1"/>
                </a:solidFill>
                <a:effectLst/>
                <a:latin typeface="+mn-lt"/>
                <a:ea typeface="Times New Roman" panose="02020603050405020304" pitchFamily="18" charset="0"/>
              </a:rPr>
              <a:t>CV</a:t>
            </a:r>
            <a:r>
              <a:rPr lang="en-GB" sz="1600" dirty="0">
                <a:solidFill>
                  <a:schemeClr val="tx1"/>
                </a:solidFill>
                <a:latin typeface="+mn-lt"/>
                <a:ea typeface="Times New Roman" panose="02020603050405020304" pitchFamily="18" charset="0"/>
              </a:rPr>
              <a:t>) and Good Clinical Practice (</a:t>
            </a:r>
            <a:r>
              <a:rPr lang="en-GB" sz="1600" dirty="0">
                <a:solidFill>
                  <a:schemeClr val="tx1"/>
                </a:solidFill>
                <a:effectLst/>
                <a:latin typeface="+mn-lt"/>
                <a:ea typeface="Times New Roman" panose="02020603050405020304" pitchFamily="18" charset="0"/>
              </a:rPr>
              <a:t>GCP</a:t>
            </a:r>
            <a:r>
              <a:rPr lang="en-GB" sz="1600" dirty="0">
                <a:solidFill>
                  <a:schemeClr val="tx1"/>
                </a:solidFill>
                <a:latin typeface="+mn-lt"/>
                <a:ea typeface="Times New Roman" panose="02020603050405020304" pitchFamily="18" charset="0"/>
              </a:rPr>
              <a:t>) certificate </a:t>
            </a:r>
            <a:r>
              <a:rPr lang="en-GB" sz="1600" dirty="0">
                <a:solidFill>
                  <a:srgbClr val="009900"/>
                </a:solidFill>
                <a:latin typeface="+mn-lt"/>
                <a:ea typeface="Times New Roman" panose="02020603050405020304" pitchFamily="18" charset="0"/>
              </a:rPr>
              <a:t>– must be clearly dated, full GCP and CV needed </a:t>
            </a:r>
            <a:r>
              <a:rPr lang="en-GB" sz="1600" dirty="0">
                <a:solidFill>
                  <a:srgbClr val="009900"/>
                </a:solidFill>
                <a:ea typeface="Times New Roman" panose="02020603050405020304" pitchFamily="18" charset="0"/>
              </a:rPr>
              <a:t>only for </a:t>
            </a:r>
            <a:r>
              <a:rPr lang="en-GB" sz="1600" dirty="0">
                <a:solidFill>
                  <a:srgbClr val="009900"/>
                </a:solidFill>
                <a:latin typeface="+mn-lt"/>
                <a:ea typeface="Times New Roman" panose="02020603050405020304" pitchFamily="18" charset="0"/>
              </a:rPr>
              <a:t>PI </a:t>
            </a:r>
            <a:endParaRPr lang="en-GB" sz="1600" dirty="0">
              <a:solidFill>
                <a:srgbClr val="009900"/>
              </a:solidFill>
            </a:endParaRPr>
          </a:p>
          <a:p>
            <a:pPr marL="285750" indent="-285750">
              <a:buFont typeface="Arial" panose="020B0604020202020204" pitchFamily="34" charset="0"/>
              <a:buChar char="•"/>
            </a:pPr>
            <a:r>
              <a:rPr lang="en-GB" sz="1600" dirty="0">
                <a:solidFill>
                  <a:schemeClr val="tx1"/>
                </a:solidFill>
                <a:effectLst/>
                <a:latin typeface="+mn-lt"/>
                <a:ea typeface="Times New Roman" panose="02020603050405020304" pitchFamily="18" charset="0"/>
                <a:cs typeface="Times New Roman"/>
              </a:rPr>
              <a:t>Site Agreement signed by all parties: </a:t>
            </a:r>
          </a:p>
          <a:p>
            <a:pPr marL="1257282" lvl="1" indent="-514350">
              <a:buFont typeface="+mj-lt"/>
              <a:buAutoNum type="arabicPeriod"/>
            </a:pPr>
            <a:r>
              <a:rPr lang="en-GB" sz="1600" dirty="0">
                <a:solidFill>
                  <a:srgbClr val="009900"/>
                </a:solidFill>
                <a:ea typeface="Times New Roman" panose="02020603050405020304" pitchFamily="18" charset="0"/>
                <a:cs typeface="Times New Roman"/>
              </a:rPr>
              <a:t>Tracked changes version of </a:t>
            </a:r>
            <a:r>
              <a:rPr lang="en-GB" sz="1600" dirty="0" err="1">
                <a:solidFill>
                  <a:srgbClr val="009900"/>
                </a:solidFill>
                <a:ea typeface="Times New Roman" panose="02020603050405020304" pitchFamily="18" charset="0"/>
                <a:cs typeface="Times New Roman"/>
              </a:rPr>
              <a:t>mNCA</a:t>
            </a:r>
            <a:r>
              <a:rPr lang="en-GB" sz="1600" dirty="0">
                <a:solidFill>
                  <a:srgbClr val="009900"/>
                </a:solidFill>
                <a:ea typeface="Times New Roman" panose="02020603050405020304" pitchFamily="18" charset="0"/>
                <a:cs typeface="Times New Roman"/>
              </a:rPr>
              <a:t> sent to </a:t>
            </a:r>
            <a:r>
              <a:rPr lang="en-GB" sz="1600" dirty="0">
                <a:solidFill>
                  <a:srgbClr val="0000FF"/>
                </a:solidFill>
                <a:ea typeface="Times New Roman" panose="02020603050405020304" pitchFamily="18" charset="0"/>
                <a:cs typeface="Times New Roman"/>
                <a:hlinkClick r:id="rId2">
                  <a:extLst>
                    <a:ext uri="{A12FA001-AC4F-418D-AE19-62706E023703}">
                      <ahyp:hlinkClr xmlns:ahyp="http://schemas.microsoft.com/office/drawing/2018/hyperlinkcolor" val="tx"/>
                    </a:ext>
                  </a:extLst>
                </a:hlinkClick>
              </a:rPr>
              <a:t>airways3@warwick.ac.</a:t>
            </a:r>
            <a:r>
              <a:rPr lang="en-GB" sz="1600" dirty="0">
                <a:solidFill>
                  <a:srgbClr val="009900"/>
                </a:solidFill>
                <a:ea typeface="Times New Roman" panose="02020603050405020304" pitchFamily="18" charset="0"/>
                <a:cs typeface="Times New Roman"/>
                <a:hlinkClick r:id="rId2">
                  <a:extLst>
                    <a:ext uri="{A12FA001-AC4F-418D-AE19-62706E023703}">
                      <ahyp:hlinkClr xmlns:ahyp="http://schemas.microsoft.com/office/drawing/2018/hyperlinkcolor" val="tx"/>
                    </a:ext>
                  </a:extLst>
                </a:hlinkClick>
              </a:rPr>
              <a:t>uk</a:t>
            </a:r>
            <a:r>
              <a:rPr lang="en-GB" sz="1600" dirty="0">
                <a:solidFill>
                  <a:srgbClr val="009900"/>
                </a:solidFill>
                <a:ea typeface="Times New Roman" panose="02020603050405020304" pitchFamily="18" charset="0"/>
                <a:cs typeface="Times New Roman"/>
              </a:rPr>
              <a:t> with target</a:t>
            </a:r>
          </a:p>
          <a:p>
            <a:pPr marL="1257282" lvl="1" indent="-514350">
              <a:buFont typeface="+mj-lt"/>
              <a:buAutoNum type="arabicPeriod"/>
            </a:pPr>
            <a:r>
              <a:rPr lang="en-GB" sz="1600" dirty="0">
                <a:solidFill>
                  <a:srgbClr val="009900"/>
                </a:solidFill>
                <a:effectLst/>
                <a:latin typeface="+mn-lt"/>
                <a:ea typeface="Times New Roman" panose="02020603050405020304" pitchFamily="18" charset="0"/>
                <a:cs typeface="Times New Roman"/>
              </a:rPr>
              <a:t>Sponsor signature </a:t>
            </a:r>
          </a:p>
          <a:p>
            <a:pPr marL="1257282" lvl="1" indent="-514350">
              <a:buFont typeface="+mj-lt"/>
              <a:buAutoNum type="arabicPeriod"/>
            </a:pPr>
            <a:r>
              <a:rPr lang="en-GB" sz="1600" dirty="0">
                <a:solidFill>
                  <a:srgbClr val="009900"/>
                </a:solidFill>
                <a:ea typeface="Times New Roman" panose="02020603050405020304" pitchFamily="18" charset="0"/>
                <a:cs typeface="Times New Roman"/>
              </a:rPr>
              <a:t>Site countersignature </a:t>
            </a:r>
            <a:endParaRPr lang="en-GB" sz="1600" dirty="0">
              <a:solidFill>
                <a:srgbClr val="009900"/>
              </a:solidFill>
              <a:effectLst/>
              <a:latin typeface="+mn-lt"/>
              <a:ea typeface="Times New Roman" panose="02020603050405020304" pitchFamily="18" charset="0"/>
              <a:cs typeface="Times New Roman"/>
            </a:endParaRPr>
          </a:p>
          <a:p>
            <a:pPr marL="285750" indent="-285750">
              <a:buFont typeface="Arial" panose="020B0604020202020204" pitchFamily="34" charset="0"/>
              <a:buChar char="•"/>
            </a:pPr>
            <a:r>
              <a:rPr lang="en-GB" sz="1600" dirty="0">
                <a:solidFill>
                  <a:schemeClr val="tx1"/>
                </a:solidFill>
                <a:effectLst/>
                <a:latin typeface="+mn-lt"/>
                <a:ea typeface="Times New Roman" panose="02020603050405020304" pitchFamily="18" charset="0"/>
                <a:cs typeface="Times New Roman"/>
              </a:rPr>
              <a:t>Capacity and Capability Confirmation from </a:t>
            </a:r>
            <a:r>
              <a:rPr lang="en-GB" sz="1600" dirty="0">
                <a:solidFill>
                  <a:schemeClr val="tx1"/>
                </a:solidFill>
                <a:latin typeface="+mn-lt"/>
                <a:ea typeface="Times New Roman" panose="02020603050405020304" pitchFamily="18" charset="0"/>
                <a:cs typeface="Times New Roman"/>
              </a:rPr>
              <a:t>Research and Development (R&amp;</a:t>
            </a:r>
            <a:r>
              <a:rPr lang="en-GB" sz="1600" dirty="0">
                <a:solidFill>
                  <a:schemeClr val="tx1"/>
                </a:solidFill>
                <a:effectLst/>
                <a:latin typeface="+mn-lt"/>
                <a:ea typeface="Times New Roman" panose="02020603050405020304" pitchFamily="18" charset="0"/>
                <a:cs typeface="Times New Roman"/>
              </a:rPr>
              <a:t>D</a:t>
            </a:r>
            <a:r>
              <a:rPr lang="en-GB" sz="1600" dirty="0">
                <a:solidFill>
                  <a:schemeClr val="tx1"/>
                </a:solidFill>
                <a:latin typeface="+mn-lt"/>
                <a:ea typeface="Times New Roman" panose="02020603050405020304" pitchFamily="18" charset="0"/>
                <a:cs typeface="Times New Roman"/>
              </a:rPr>
              <a:t>)</a:t>
            </a:r>
            <a:r>
              <a:rPr lang="en-GB" sz="1600" dirty="0">
                <a:solidFill>
                  <a:schemeClr val="tx1"/>
                </a:solidFill>
                <a:effectLst/>
                <a:latin typeface="+mn-lt"/>
                <a:ea typeface="Times New Roman" panose="02020603050405020304" pitchFamily="18" charset="0"/>
                <a:cs typeface="Times New Roman"/>
              </a:rPr>
              <a:t> Office</a:t>
            </a:r>
          </a:p>
          <a:p>
            <a:pPr marL="285750" indent="-285750">
              <a:buFont typeface="Arial" panose="020B0604020202020204" pitchFamily="34" charset="0"/>
              <a:buChar char="•"/>
            </a:pPr>
            <a:r>
              <a:rPr lang="en-GB" sz="1600" dirty="0">
                <a:solidFill>
                  <a:schemeClr val="tx1"/>
                </a:solidFill>
                <a:effectLst/>
                <a:latin typeface="+mn-lt"/>
                <a:ea typeface="Times New Roman" panose="02020603050405020304" pitchFamily="18" charset="0"/>
                <a:cs typeface="Times New Roman"/>
              </a:rPr>
              <a:t>Appropriately signed Delegation of Responsibilities log – </a:t>
            </a:r>
            <a:r>
              <a:rPr lang="en-GB" sz="1600" dirty="0">
                <a:solidFill>
                  <a:srgbClr val="009900"/>
                </a:solidFill>
                <a:effectLst/>
                <a:latin typeface="+mn-lt"/>
                <a:ea typeface="Times New Roman" panose="02020603050405020304" pitchFamily="18" charset="0"/>
                <a:cs typeface="Times New Roman"/>
              </a:rPr>
              <a:t>everyone who will be collecting data/consenting MUST be on the delegation log. </a:t>
            </a:r>
          </a:p>
          <a:p>
            <a:r>
              <a:rPr lang="en-GB" sz="1600" dirty="0">
                <a:solidFill>
                  <a:srgbClr val="009900"/>
                </a:solidFill>
                <a:effectLst/>
                <a:latin typeface="+mn-lt"/>
                <a:ea typeface="Times New Roman" panose="02020603050405020304" pitchFamily="18" charset="0"/>
                <a:cs typeface="Times New Roman"/>
              </a:rPr>
              <a:t>Those just randomising will just be required to complete the training and these will be confirmed with PI or API before being issued with a PWA login </a:t>
            </a:r>
          </a:p>
          <a:p>
            <a:pPr marL="285750" indent="-285750">
              <a:buFont typeface="Arial" panose="020B0604020202020204" pitchFamily="34" charset="0"/>
              <a:buChar char="•"/>
            </a:pPr>
            <a:r>
              <a:rPr lang="en-GB" sz="1600" dirty="0">
                <a:solidFill>
                  <a:schemeClr val="tx1"/>
                </a:solidFill>
                <a:effectLst/>
                <a:latin typeface="+mn-lt"/>
                <a:ea typeface="Times New Roman" panose="02020603050405020304" pitchFamily="18" charset="0"/>
                <a:cs typeface="Times New Roman"/>
              </a:rPr>
              <a:t>All staff on delegation log trained – </a:t>
            </a:r>
            <a:r>
              <a:rPr lang="en-GB" sz="1600" dirty="0">
                <a:solidFill>
                  <a:srgbClr val="009900"/>
                </a:solidFill>
                <a:effectLst/>
                <a:latin typeface="+mn-lt"/>
                <a:ea typeface="Times New Roman" panose="02020603050405020304" pitchFamily="18" charset="0"/>
                <a:cs typeface="Times New Roman"/>
              </a:rPr>
              <a:t>mandatory training online </a:t>
            </a:r>
            <a:r>
              <a:rPr lang="en-GB" sz="1600" dirty="0">
                <a:hlinkClick r:id="rId3"/>
              </a:rPr>
              <a:t>Airways3 training (warwick.ac.uk)</a:t>
            </a:r>
            <a:r>
              <a:rPr lang="en-GB" sz="1600" dirty="0"/>
              <a:t> </a:t>
            </a:r>
          </a:p>
          <a:p>
            <a:pPr marL="285750" indent="-285750">
              <a:buFont typeface="Arial" panose="020B0604020202020204" pitchFamily="34" charset="0"/>
              <a:buChar char="•"/>
            </a:pPr>
            <a:r>
              <a:rPr lang="en-GB" sz="1600" dirty="0">
                <a:solidFill>
                  <a:schemeClr val="tx1"/>
                </a:solidFill>
                <a:latin typeface="+mn-lt"/>
                <a:ea typeface="Times New Roman" panose="02020603050405020304" pitchFamily="18" charset="0"/>
                <a:cs typeface="Times New Roman" panose="02020603050405020304" pitchFamily="18" charset="0"/>
              </a:rPr>
              <a:t>Randomisation SOP complete – </a:t>
            </a:r>
            <a:r>
              <a:rPr lang="en-GB" sz="1600" dirty="0">
                <a:solidFill>
                  <a:srgbClr val="009900"/>
                </a:solidFill>
                <a:latin typeface="+mn-lt"/>
                <a:ea typeface="Times New Roman" panose="02020603050405020304" pitchFamily="18" charset="0"/>
                <a:cs typeface="Times New Roman" panose="02020603050405020304" pitchFamily="18" charset="0"/>
              </a:rPr>
              <a:t>details site process of informing team of PID </a:t>
            </a:r>
          </a:p>
          <a:p>
            <a:pPr marL="285750" indent="-285750">
              <a:buFont typeface="Arial" panose="020B0604020202020204" pitchFamily="34" charset="0"/>
              <a:buChar char="•"/>
            </a:pPr>
            <a:r>
              <a:rPr lang="en-GB" sz="1600" dirty="0">
                <a:ea typeface="Times New Roman" panose="02020603050405020304" pitchFamily="18" charset="0"/>
                <a:cs typeface="Times New Roman" panose="02020603050405020304" pitchFamily="18" charset="0"/>
              </a:rPr>
              <a:t>Localised documents – </a:t>
            </a:r>
            <a:r>
              <a:rPr lang="en-GB" sz="1600" dirty="0">
                <a:solidFill>
                  <a:srgbClr val="009900"/>
                </a:solidFill>
                <a:ea typeface="Times New Roman" panose="02020603050405020304" pitchFamily="18" charset="0"/>
                <a:cs typeface="Times New Roman" panose="02020603050405020304" pitchFamily="18" charset="0"/>
              </a:rPr>
              <a:t>site file held on website (to be kept electronically) - </a:t>
            </a:r>
            <a:r>
              <a:rPr lang="en-GB" sz="1600" dirty="0">
                <a:hlinkClick r:id="rId4"/>
              </a:rPr>
              <a:t>Site File Trial Documentation (warwick.ac.uk)</a:t>
            </a:r>
            <a:endParaRPr lang="en-GB" sz="1600" dirty="0">
              <a:solidFill>
                <a:schemeClr val="accent6">
                  <a:lumMod val="75000"/>
                </a:schemeClr>
              </a:solidFill>
              <a:latin typeface="+mn-lt"/>
              <a:ea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sz="1600" dirty="0">
                <a:solidFill>
                  <a:schemeClr val="tx1"/>
                </a:solidFill>
                <a:latin typeface="+mn-lt"/>
                <a:cs typeface="Times New Roman"/>
              </a:rPr>
              <a:t>Internet protocol (IP) received for database access - </a:t>
            </a:r>
            <a:r>
              <a:rPr lang="en-GB" sz="1600" dirty="0">
                <a:solidFill>
                  <a:srgbClr val="009900"/>
                </a:solidFill>
                <a:latin typeface="+mn-lt"/>
                <a:cs typeface="Times New Roman"/>
              </a:rPr>
              <a:t>on your work PC google ‘</a:t>
            </a:r>
            <a:r>
              <a:rPr lang="en-GB" sz="1600" b="1" dirty="0">
                <a:solidFill>
                  <a:srgbClr val="009900"/>
                </a:solidFill>
                <a:latin typeface="+mn-lt"/>
                <a:cs typeface="Times New Roman"/>
              </a:rPr>
              <a:t>what is my IP</a:t>
            </a:r>
            <a:r>
              <a:rPr lang="en-GB" sz="1600" dirty="0">
                <a:solidFill>
                  <a:srgbClr val="009900"/>
                </a:solidFill>
                <a:latin typeface="+mn-lt"/>
                <a:cs typeface="Times New Roman"/>
              </a:rPr>
              <a:t>’ and send us this link of numbers – this will allow access on any PC in department (with appropriate login) </a:t>
            </a:r>
            <a:endParaRPr lang="en-GB" sz="1600" dirty="0">
              <a:solidFill>
                <a:srgbClr val="009900"/>
              </a:solidFill>
              <a:latin typeface="+mn-lt"/>
            </a:endParaRPr>
          </a:p>
        </p:txBody>
      </p:sp>
      <p:sp>
        <p:nvSpPr>
          <p:cNvPr id="3" name="Text Placeholder 2">
            <a:extLst>
              <a:ext uri="{FF2B5EF4-FFF2-40B4-BE49-F238E27FC236}">
                <a16:creationId xmlns:a16="http://schemas.microsoft.com/office/drawing/2014/main" id="{F6F2B995-AFA9-15AA-EEAD-C740C6CC4140}"/>
              </a:ext>
            </a:extLst>
          </p:cNvPr>
          <p:cNvSpPr>
            <a:spLocks noGrp="1"/>
          </p:cNvSpPr>
          <p:nvPr>
            <p:ph type="body" sz="quarter" idx="10"/>
          </p:nvPr>
        </p:nvSpPr>
        <p:spPr>
          <a:xfrm>
            <a:off x="251520" y="764704"/>
            <a:ext cx="6192763" cy="648816"/>
          </a:xfrm>
        </p:spPr>
        <p:txBody>
          <a:bodyPr/>
          <a:lstStyle/>
          <a:p>
            <a:r>
              <a:rPr lang="en-GB" dirty="0"/>
              <a:t>Greenlight items </a:t>
            </a:r>
          </a:p>
        </p:txBody>
      </p:sp>
    </p:spTree>
    <p:extLst>
      <p:ext uri="{BB962C8B-B14F-4D97-AF65-F5344CB8AC3E}">
        <p14:creationId xmlns:p14="http://schemas.microsoft.com/office/powerpoint/2010/main" val="37791078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Content Placeholder 2">
            <a:extLst>
              <a:ext uri="{FF2B5EF4-FFF2-40B4-BE49-F238E27FC236}">
                <a16:creationId xmlns:a16="http://schemas.microsoft.com/office/drawing/2014/main" id="{B5238999-CE5C-BACE-C582-6E34B035D99D}"/>
              </a:ext>
            </a:extLst>
          </p:cNvPr>
          <p:cNvSpPr>
            <a:spLocks noGrp="1"/>
          </p:cNvSpPr>
          <p:nvPr>
            <p:ph idx="1"/>
          </p:nvPr>
        </p:nvSpPr>
        <p:spPr>
          <a:xfrm>
            <a:off x="638175" y="1677988"/>
            <a:ext cx="7886700" cy="4351337"/>
          </a:xfrm>
        </p:spPr>
        <p:txBody>
          <a:bodyPr/>
          <a:lstStyle/>
          <a:p>
            <a:pPr marL="0" indent="0">
              <a:buFont typeface="Arial" panose="020B0604020202020204" pitchFamily="34" charset="0"/>
              <a:buNone/>
            </a:pPr>
            <a:endParaRPr lang="en-US" altLang="en-US" dirty="0"/>
          </a:p>
          <a:p>
            <a:pPr marL="0" indent="0">
              <a:buFont typeface="Arial" panose="020B0604020202020204" pitchFamily="34" charset="0"/>
              <a:buNone/>
            </a:pPr>
            <a:endParaRPr lang="en-US" altLang="en-US" dirty="0"/>
          </a:p>
          <a:p>
            <a:pPr marL="0" indent="0" algn="ctr">
              <a:buFont typeface="Arial" panose="020B0604020202020204" pitchFamily="34" charset="0"/>
              <a:buNone/>
            </a:pPr>
            <a:endParaRPr lang="en-US" altLang="en-US" sz="3600" dirty="0"/>
          </a:p>
          <a:p>
            <a:pPr marL="0" indent="0" algn="ctr">
              <a:buNone/>
            </a:pPr>
            <a:r>
              <a:rPr lang="en-US" altLang="en-US" sz="3600" dirty="0"/>
              <a:t>Extended Pilot until December 2023</a:t>
            </a:r>
          </a:p>
          <a:p>
            <a:pPr marL="0" indent="0" algn="ctr">
              <a:buNone/>
            </a:pPr>
            <a:endParaRPr lang="en-US" altLang="en-US" sz="3600" dirty="0"/>
          </a:p>
          <a:p>
            <a:pPr marL="0" indent="0" algn="ctr">
              <a:buNone/>
            </a:pPr>
            <a:r>
              <a:rPr lang="en-US" altLang="en-US" sz="3600" dirty="0"/>
              <a:t>All pilot sites continue to main trial – expanding internationally  </a:t>
            </a:r>
            <a:endParaRPr lang="en-US" altLang="en-US" dirty="0"/>
          </a:p>
          <a:p>
            <a:pPr marL="0" indent="0">
              <a:buFont typeface="Arial" panose="020B0604020202020204" pitchFamily="34" charset="0"/>
              <a:buNone/>
            </a:pPr>
            <a:endParaRPr lang="en-US" altLang="en-US" dirty="0"/>
          </a:p>
        </p:txBody>
      </p:sp>
      <p:pic>
        <p:nvPicPr>
          <p:cNvPr id="4" name="Picture 6">
            <a:extLst>
              <a:ext uri="{FF2B5EF4-FFF2-40B4-BE49-F238E27FC236}">
                <a16:creationId xmlns:a16="http://schemas.microsoft.com/office/drawing/2014/main" id="{78C6D691-02CE-95C3-14AF-7FD0F7095AE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16289" y="1365394"/>
            <a:ext cx="4139559" cy="1377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1">
            <a:extLst>
              <a:ext uri="{FF2B5EF4-FFF2-40B4-BE49-F238E27FC236}">
                <a16:creationId xmlns:a16="http://schemas.microsoft.com/office/drawing/2014/main" id="{8149D2CA-A1CD-537C-74EF-8BC1DC03B25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 y="571500"/>
            <a:ext cx="9144000" cy="530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7" name="TextBox 2">
            <a:extLst>
              <a:ext uri="{FF2B5EF4-FFF2-40B4-BE49-F238E27FC236}">
                <a16:creationId xmlns:a16="http://schemas.microsoft.com/office/drawing/2014/main" id="{63C7B453-147D-8BF9-26E5-E2389ADD82AF}"/>
              </a:ext>
            </a:extLst>
          </p:cNvPr>
          <p:cNvSpPr txBox="1">
            <a:spLocks noChangeArrowheads="1"/>
          </p:cNvSpPr>
          <p:nvPr/>
        </p:nvSpPr>
        <p:spPr bwMode="auto">
          <a:xfrm>
            <a:off x="3913186" y="981075"/>
            <a:ext cx="5230813"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nstantia" panose="02030602050306030303" pitchFamily="18" charset="0"/>
                <a:ea typeface="MS PGothic" panose="020B0600070205080204" pitchFamily="34" charset="-128"/>
              </a:defRPr>
            </a:lvl1pPr>
            <a:lvl2pPr marL="742950" indent="-285750">
              <a:defRPr>
                <a:solidFill>
                  <a:schemeClr val="tx1"/>
                </a:solidFill>
                <a:latin typeface="Constantia" panose="02030602050306030303" pitchFamily="18" charset="0"/>
                <a:ea typeface="MS PGothic" panose="020B0600070205080204" pitchFamily="34" charset="-128"/>
              </a:defRPr>
            </a:lvl2pPr>
            <a:lvl3pPr marL="1143000" indent="-228600">
              <a:defRPr>
                <a:solidFill>
                  <a:schemeClr val="tx1"/>
                </a:solidFill>
                <a:latin typeface="Constantia" panose="02030602050306030303" pitchFamily="18" charset="0"/>
                <a:ea typeface="MS PGothic" panose="020B0600070205080204" pitchFamily="34" charset="-128"/>
              </a:defRPr>
            </a:lvl3pPr>
            <a:lvl4pPr marL="1600200" indent="-228600">
              <a:defRPr>
                <a:solidFill>
                  <a:schemeClr val="tx1"/>
                </a:solidFill>
                <a:latin typeface="Constantia" panose="02030602050306030303" pitchFamily="18" charset="0"/>
                <a:ea typeface="MS PGothic" panose="020B0600070205080204" pitchFamily="34" charset="-128"/>
              </a:defRPr>
            </a:lvl4pPr>
            <a:lvl5pPr marL="2057400" indent="-228600">
              <a:defRPr>
                <a:solidFill>
                  <a:schemeClr val="tx1"/>
                </a:solidFill>
                <a:latin typeface="Constantia" panose="02030602050306030303" pitchFamily="18"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9pPr>
          </a:lstStyle>
          <a:p>
            <a:pPr eaLnBrk="1" hangingPunct="1"/>
            <a:r>
              <a:rPr lang="en-GB" altLang="en-US">
                <a:latin typeface="Calibri" panose="020F0502020204030204" pitchFamily="34" charset="0"/>
              </a:rPr>
              <a:t>“</a:t>
            </a:r>
            <a:r>
              <a:rPr lang="en-GB" altLang="ja-JP" sz="3200">
                <a:solidFill>
                  <a:schemeClr val="bg1"/>
                </a:solidFill>
                <a:latin typeface="Calibri" panose="020F0502020204030204" pitchFamily="34" charset="0"/>
              </a:rPr>
              <a:t>If you cant explain it simply </a:t>
            </a:r>
          </a:p>
          <a:p>
            <a:pPr eaLnBrk="1" hangingPunct="1"/>
            <a:r>
              <a:rPr lang="en-GB" altLang="en-US" sz="3200">
                <a:solidFill>
                  <a:schemeClr val="bg1"/>
                </a:solidFill>
                <a:latin typeface="Calibri" panose="020F0502020204030204" pitchFamily="34" charset="0"/>
              </a:rPr>
              <a:t>You don’t know it well enough</a:t>
            </a:r>
          </a:p>
        </p:txBody>
      </p:sp>
      <p:sp>
        <p:nvSpPr>
          <p:cNvPr id="52228" name="TextBox 3">
            <a:extLst>
              <a:ext uri="{FF2B5EF4-FFF2-40B4-BE49-F238E27FC236}">
                <a16:creationId xmlns:a16="http://schemas.microsoft.com/office/drawing/2014/main" id="{0FB84FAD-D683-3B50-194E-8BE0D68C1857}"/>
              </a:ext>
            </a:extLst>
          </p:cNvPr>
          <p:cNvSpPr txBox="1">
            <a:spLocks noChangeArrowheads="1"/>
          </p:cNvSpPr>
          <p:nvPr/>
        </p:nvSpPr>
        <p:spPr bwMode="auto">
          <a:xfrm>
            <a:off x="5502273" y="2381376"/>
            <a:ext cx="20526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nstantia" panose="02030602050306030303" pitchFamily="18" charset="0"/>
                <a:ea typeface="MS PGothic" panose="020B0600070205080204" pitchFamily="34" charset="-128"/>
              </a:defRPr>
            </a:lvl1pPr>
            <a:lvl2pPr marL="742950" indent="-285750">
              <a:defRPr>
                <a:solidFill>
                  <a:schemeClr val="tx1"/>
                </a:solidFill>
                <a:latin typeface="Constantia" panose="02030602050306030303" pitchFamily="18" charset="0"/>
                <a:ea typeface="MS PGothic" panose="020B0600070205080204" pitchFamily="34" charset="-128"/>
              </a:defRPr>
            </a:lvl2pPr>
            <a:lvl3pPr marL="1143000" indent="-228600">
              <a:defRPr>
                <a:solidFill>
                  <a:schemeClr val="tx1"/>
                </a:solidFill>
                <a:latin typeface="Constantia" panose="02030602050306030303" pitchFamily="18" charset="0"/>
                <a:ea typeface="MS PGothic" panose="020B0600070205080204" pitchFamily="34" charset="-128"/>
              </a:defRPr>
            </a:lvl3pPr>
            <a:lvl4pPr marL="1600200" indent="-228600">
              <a:defRPr>
                <a:solidFill>
                  <a:schemeClr val="tx1"/>
                </a:solidFill>
                <a:latin typeface="Constantia" panose="02030602050306030303" pitchFamily="18" charset="0"/>
                <a:ea typeface="MS PGothic" panose="020B0600070205080204" pitchFamily="34" charset="-128"/>
              </a:defRPr>
            </a:lvl4pPr>
            <a:lvl5pPr marL="2057400" indent="-228600">
              <a:defRPr>
                <a:solidFill>
                  <a:schemeClr val="tx1"/>
                </a:solidFill>
                <a:latin typeface="Constantia" panose="02030602050306030303" pitchFamily="18"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9pPr>
          </a:lstStyle>
          <a:p>
            <a:pPr eaLnBrk="1" hangingPunct="1"/>
            <a:r>
              <a:rPr lang="en-GB" altLang="en-US" sz="3200">
                <a:solidFill>
                  <a:schemeClr val="bg1"/>
                </a:solidFill>
                <a:latin typeface="Calibri" panose="020F0502020204030204" pitchFamily="34" charset="0"/>
              </a:rPr>
              <a:t>Questions?</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TextBox 4">
            <a:extLst>
              <a:ext uri="{FF2B5EF4-FFF2-40B4-BE49-F238E27FC236}">
                <a16:creationId xmlns:a16="http://schemas.microsoft.com/office/drawing/2014/main" id="{92CDBDE7-902C-398B-3565-295922C6C12D}"/>
              </a:ext>
            </a:extLst>
          </p:cNvPr>
          <p:cNvSpPr txBox="1">
            <a:spLocks noChangeArrowheads="1"/>
          </p:cNvSpPr>
          <p:nvPr/>
        </p:nvSpPr>
        <p:spPr bwMode="auto">
          <a:xfrm>
            <a:off x="611189" y="2133600"/>
            <a:ext cx="7677405"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a:solidFill>
                  <a:schemeClr val="tx1"/>
                </a:solidFill>
                <a:latin typeface="Constantia" panose="02030602050306030303" pitchFamily="18" charset="0"/>
                <a:ea typeface="MS PGothic" panose="020B0600070205080204" pitchFamily="34" charset="-128"/>
              </a:defRPr>
            </a:lvl1pPr>
            <a:lvl2pPr marL="742950" indent="-285750">
              <a:defRPr>
                <a:solidFill>
                  <a:schemeClr val="tx1"/>
                </a:solidFill>
                <a:latin typeface="Constantia" panose="02030602050306030303" pitchFamily="18" charset="0"/>
                <a:ea typeface="MS PGothic" panose="020B0600070205080204" pitchFamily="34" charset="-128"/>
              </a:defRPr>
            </a:lvl2pPr>
            <a:lvl3pPr marL="1143000" indent="-228600">
              <a:defRPr>
                <a:solidFill>
                  <a:schemeClr val="tx1"/>
                </a:solidFill>
                <a:latin typeface="Constantia" panose="02030602050306030303" pitchFamily="18" charset="0"/>
                <a:ea typeface="MS PGothic" panose="020B0600070205080204" pitchFamily="34" charset="-128"/>
              </a:defRPr>
            </a:lvl3pPr>
            <a:lvl4pPr marL="1600200" indent="-228600">
              <a:defRPr>
                <a:solidFill>
                  <a:schemeClr val="tx1"/>
                </a:solidFill>
                <a:latin typeface="Constantia" panose="02030602050306030303" pitchFamily="18" charset="0"/>
                <a:ea typeface="MS PGothic" panose="020B0600070205080204" pitchFamily="34" charset="-128"/>
              </a:defRPr>
            </a:lvl4pPr>
            <a:lvl5pPr marL="2057400" indent="-228600">
              <a:defRPr>
                <a:solidFill>
                  <a:schemeClr val="tx1"/>
                </a:solidFill>
                <a:latin typeface="Constantia" panose="02030602050306030303" pitchFamily="18"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9pPr>
          </a:lstStyle>
          <a:p>
            <a:pPr marL="457200" indent="-457200" eaLnBrk="1" hangingPunct="1">
              <a:buFont typeface="+mj-lt"/>
              <a:buAutoNum type="arabicPeriod"/>
            </a:pPr>
            <a:r>
              <a:rPr lang="en-GB" altLang="en-US" sz="2400">
                <a:latin typeface="Calibri" panose="020F0502020204030204" pitchFamily="34" charset="0"/>
              </a:rPr>
              <a:t>Conduct an internal pilot study to confirm the feasibility of the large-scale multi-centre trial. </a:t>
            </a:r>
            <a:br>
              <a:rPr lang="en-GB" altLang="en-US" sz="2400">
                <a:latin typeface="Calibri" panose="020F0502020204030204" pitchFamily="34" charset="0"/>
              </a:rPr>
            </a:br>
            <a:endParaRPr lang="en-GB" altLang="en-US" sz="2400">
              <a:latin typeface="Calibri" panose="020F0502020204030204" pitchFamily="34" charset="0"/>
            </a:endParaRPr>
          </a:p>
          <a:p>
            <a:pPr marL="457200" indent="-457200" eaLnBrk="1" hangingPunct="1">
              <a:buFont typeface="+mj-lt"/>
              <a:buAutoNum type="arabicPeriod"/>
            </a:pPr>
            <a:r>
              <a:rPr lang="en-GB" altLang="en-US" sz="2400">
                <a:latin typeface="Calibri" panose="020F0502020204030204" pitchFamily="34" charset="0"/>
              </a:rPr>
              <a:t>Determine the clinical effectiveness of SGA versus tracheal intubation, for adults with in-hospital cardiac arrest, in terms of survival with a favourable functional outcome and health-related quality of life. </a:t>
            </a:r>
            <a:br>
              <a:rPr lang="en-GB" altLang="en-US" sz="2400">
                <a:latin typeface="Calibri" panose="020F0502020204030204" pitchFamily="34" charset="0"/>
              </a:rPr>
            </a:br>
            <a:endParaRPr lang="en-GB" altLang="en-US" sz="2400">
              <a:latin typeface="Calibri" panose="020F0502020204030204" pitchFamily="34" charset="0"/>
            </a:endParaRPr>
          </a:p>
          <a:p>
            <a:pPr marL="457200" indent="-457200" eaLnBrk="1" hangingPunct="1">
              <a:buFont typeface="+mj-lt"/>
              <a:buAutoNum type="arabicPeriod"/>
            </a:pPr>
            <a:r>
              <a:rPr lang="en-GB" altLang="en-US" sz="2400">
                <a:latin typeface="Calibri" panose="020F0502020204030204" pitchFamily="34" charset="0"/>
              </a:rPr>
              <a:t>Estimate, in an integrated economic evaluation, the cost-effectiveness of SGA compared with tracheal intubation.</a:t>
            </a:r>
          </a:p>
          <a:p>
            <a:pPr marL="457200" indent="-457200" eaLnBrk="1" hangingPunct="1">
              <a:buFont typeface="+mj-lt"/>
              <a:buAutoNum type="arabicPeriod"/>
            </a:pPr>
            <a:endParaRPr lang="en-GB" altLang="en-US" sz="2400">
              <a:latin typeface="Calibri" panose="020F0502020204030204" pitchFamily="34" charset="0"/>
            </a:endParaRPr>
          </a:p>
        </p:txBody>
      </p:sp>
      <p:sp>
        <p:nvSpPr>
          <p:cNvPr id="2" name="Rectangle 1">
            <a:extLst>
              <a:ext uri="{FF2B5EF4-FFF2-40B4-BE49-F238E27FC236}">
                <a16:creationId xmlns:a16="http://schemas.microsoft.com/office/drawing/2014/main" id="{A08A8D0E-0C11-C995-199A-63F9EBBC1EBF}"/>
              </a:ext>
            </a:extLst>
          </p:cNvPr>
          <p:cNvSpPr/>
          <p:nvPr/>
        </p:nvSpPr>
        <p:spPr>
          <a:xfrm>
            <a:off x="611188" y="1454150"/>
            <a:ext cx="4755084" cy="600164"/>
          </a:xfrm>
          <a:prstGeom prst="rect">
            <a:avLst/>
          </a:prstGeom>
        </p:spPr>
        <p:txBody>
          <a:bodyPr wrap="none">
            <a:spAutoFit/>
          </a:bodyPr>
          <a:lstStyle/>
          <a:p>
            <a:pPr>
              <a:defRPr/>
            </a:pPr>
            <a:r>
              <a:rPr lang="en-US" sz="3300">
                <a:solidFill>
                  <a:srgbClr val="687DBE"/>
                </a:solidFill>
                <a:latin typeface="Calibri" panose="020F0502020204030204" pitchFamily="34" charset="0"/>
                <a:cs typeface="+mj-cs"/>
              </a:rPr>
              <a:t>Aim of the AIRWAYS-3 trial</a:t>
            </a:r>
            <a:endParaRPr lang="en-GB">
              <a:solidFill>
                <a:srgbClr val="687DBE"/>
              </a:solidFill>
            </a:endParaRPr>
          </a:p>
        </p:txBody>
      </p:sp>
    </p:spTree>
    <p:extLst>
      <p:ext uri="{BB962C8B-B14F-4D97-AF65-F5344CB8AC3E}">
        <p14:creationId xmlns:p14="http://schemas.microsoft.com/office/powerpoint/2010/main" val="26239099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4" descr="igel size 4 front view.jpg">
            <a:extLst>
              <a:ext uri="{FF2B5EF4-FFF2-40B4-BE49-F238E27FC236}">
                <a16:creationId xmlns:a16="http://schemas.microsoft.com/office/drawing/2014/main" id="{CD4BDE8D-0111-0985-9B24-132986FAF5F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44140" y="2730531"/>
            <a:ext cx="1421091" cy="2835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AutoShape 7" descr="http://www.pppmedical.com/images/20097271109145434.jpg">
            <a:extLst>
              <a:ext uri="{FF2B5EF4-FFF2-40B4-BE49-F238E27FC236}">
                <a16:creationId xmlns:a16="http://schemas.microsoft.com/office/drawing/2014/main" id="{FB762315-A740-E151-D3D8-A5564ED9B588}"/>
              </a:ext>
            </a:extLst>
          </p:cNvPr>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nstantia" panose="02030602050306030303" pitchFamily="18" charset="0"/>
                <a:ea typeface="MS PGothic" panose="020B0600070205080204" pitchFamily="34" charset="-128"/>
              </a:defRPr>
            </a:lvl1pPr>
            <a:lvl2pPr marL="742950" indent="-285750">
              <a:defRPr>
                <a:solidFill>
                  <a:schemeClr val="tx1"/>
                </a:solidFill>
                <a:latin typeface="Constantia" panose="02030602050306030303" pitchFamily="18" charset="0"/>
                <a:ea typeface="MS PGothic" panose="020B0600070205080204" pitchFamily="34" charset="-128"/>
              </a:defRPr>
            </a:lvl2pPr>
            <a:lvl3pPr marL="1143000" indent="-228600">
              <a:defRPr>
                <a:solidFill>
                  <a:schemeClr val="tx1"/>
                </a:solidFill>
                <a:latin typeface="Constantia" panose="02030602050306030303" pitchFamily="18" charset="0"/>
                <a:ea typeface="MS PGothic" panose="020B0600070205080204" pitchFamily="34" charset="-128"/>
              </a:defRPr>
            </a:lvl3pPr>
            <a:lvl4pPr marL="1600200" indent="-228600">
              <a:defRPr>
                <a:solidFill>
                  <a:schemeClr val="tx1"/>
                </a:solidFill>
                <a:latin typeface="Constantia" panose="02030602050306030303" pitchFamily="18" charset="0"/>
                <a:ea typeface="MS PGothic" panose="020B0600070205080204" pitchFamily="34" charset="-128"/>
              </a:defRPr>
            </a:lvl4pPr>
            <a:lvl5pPr marL="2057400" indent="-228600">
              <a:defRPr>
                <a:solidFill>
                  <a:schemeClr val="tx1"/>
                </a:solidFill>
                <a:latin typeface="Constantia" panose="02030602050306030303" pitchFamily="18"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9pPr>
          </a:lstStyle>
          <a:p>
            <a:pPr eaLnBrk="1" hangingPunct="1"/>
            <a:endParaRPr lang="en-US" altLang="en-US">
              <a:latin typeface="Calibri" panose="020F0502020204030204" pitchFamily="34" charset="0"/>
            </a:endParaRPr>
          </a:p>
        </p:txBody>
      </p:sp>
      <p:sp>
        <p:nvSpPr>
          <p:cNvPr id="46084" name="AutoShape 9" descr="http://www.pppmedical.com/images/20097271109145434.jpg">
            <a:extLst>
              <a:ext uri="{FF2B5EF4-FFF2-40B4-BE49-F238E27FC236}">
                <a16:creationId xmlns:a16="http://schemas.microsoft.com/office/drawing/2014/main" id="{FE31AE12-34AA-7349-DD26-F1CA33F3FB8E}"/>
              </a:ext>
            </a:extLst>
          </p:cNvPr>
          <p:cNvSpPr>
            <a:spLocks noChangeAspect="1" noChangeArrowheads="1"/>
          </p:cNvSpPr>
          <p:nvPr/>
        </p:nvSpPr>
        <p:spPr bwMode="auto">
          <a:xfrm>
            <a:off x="307975"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nstantia" panose="02030602050306030303" pitchFamily="18" charset="0"/>
                <a:ea typeface="MS PGothic" panose="020B0600070205080204" pitchFamily="34" charset="-128"/>
              </a:defRPr>
            </a:lvl1pPr>
            <a:lvl2pPr marL="742950" indent="-285750">
              <a:defRPr>
                <a:solidFill>
                  <a:schemeClr val="tx1"/>
                </a:solidFill>
                <a:latin typeface="Constantia" panose="02030602050306030303" pitchFamily="18" charset="0"/>
                <a:ea typeface="MS PGothic" panose="020B0600070205080204" pitchFamily="34" charset="-128"/>
              </a:defRPr>
            </a:lvl2pPr>
            <a:lvl3pPr marL="1143000" indent="-228600">
              <a:defRPr>
                <a:solidFill>
                  <a:schemeClr val="tx1"/>
                </a:solidFill>
                <a:latin typeface="Constantia" panose="02030602050306030303" pitchFamily="18" charset="0"/>
                <a:ea typeface="MS PGothic" panose="020B0600070205080204" pitchFamily="34" charset="-128"/>
              </a:defRPr>
            </a:lvl3pPr>
            <a:lvl4pPr marL="1600200" indent="-228600">
              <a:defRPr>
                <a:solidFill>
                  <a:schemeClr val="tx1"/>
                </a:solidFill>
                <a:latin typeface="Constantia" panose="02030602050306030303" pitchFamily="18" charset="0"/>
                <a:ea typeface="MS PGothic" panose="020B0600070205080204" pitchFamily="34" charset="-128"/>
              </a:defRPr>
            </a:lvl4pPr>
            <a:lvl5pPr marL="2057400" indent="-228600">
              <a:defRPr>
                <a:solidFill>
                  <a:schemeClr val="tx1"/>
                </a:solidFill>
                <a:latin typeface="Constantia" panose="02030602050306030303" pitchFamily="18"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9pPr>
          </a:lstStyle>
          <a:p>
            <a:pPr eaLnBrk="1" hangingPunct="1"/>
            <a:endParaRPr lang="en-US" altLang="en-US">
              <a:latin typeface="Calibri" panose="020F0502020204030204" pitchFamily="34" charset="0"/>
            </a:endParaRPr>
          </a:p>
        </p:txBody>
      </p:sp>
      <p:sp>
        <p:nvSpPr>
          <p:cNvPr id="46085" name="AutoShape 11" descr="http://img.etradeasia.com/customer/138879/comm/upimage/p_060724_02782.JPG">
            <a:extLst>
              <a:ext uri="{FF2B5EF4-FFF2-40B4-BE49-F238E27FC236}">
                <a16:creationId xmlns:a16="http://schemas.microsoft.com/office/drawing/2014/main" id="{F6AF3A20-D7C2-A2C3-B279-FFD40036ECEA}"/>
              </a:ext>
            </a:extLst>
          </p:cNvPr>
          <p:cNvSpPr>
            <a:spLocks noChangeAspect="1" noChangeArrowheads="1"/>
          </p:cNvSpPr>
          <p:nvPr/>
        </p:nvSpPr>
        <p:spPr bwMode="auto">
          <a:xfrm>
            <a:off x="460375"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nstantia" panose="02030602050306030303" pitchFamily="18" charset="0"/>
                <a:ea typeface="MS PGothic" panose="020B0600070205080204" pitchFamily="34" charset="-128"/>
              </a:defRPr>
            </a:lvl1pPr>
            <a:lvl2pPr marL="742950" indent="-285750">
              <a:defRPr>
                <a:solidFill>
                  <a:schemeClr val="tx1"/>
                </a:solidFill>
                <a:latin typeface="Constantia" panose="02030602050306030303" pitchFamily="18" charset="0"/>
                <a:ea typeface="MS PGothic" panose="020B0600070205080204" pitchFamily="34" charset="-128"/>
              </a:defRPr>
            </a:lvl2pPr>
            <a:lvl3pPr marL="1143000" indent="-228600">
              <a:defRPr>
                <a:solidFill>
                  <a:schemeClr val="tx1"/>
                </a:solidFill>
                <a:latin typeface="Constantia" panose="02030602050306030303" pitchFamily="18" charset="0"/>
                <a:ea typeface="MS PGothic" panose="020B0600070205080204" pitchFamily="34" charset="-128"/>
              </a:defRPr>
            </a:lvl3pPr>
            <a:lvl4pPr marL="1600200" indent="-228600">
              <a:defRPr>
                <a:solidFill>
                  <a:schemeClr val="tx1"/>
                </a:solidFill>
                <a:latin typeface="Constantia" panose="02030602050306030303" pitchFamily="18" charset="0"/>
                <a:ea typeface="MS PGothic" panose="020B0600070205080204" pitchFamily="34" charset="-128"/>
              </a:defRPr>
            </a:lvl4pPr>
            <a:lvl5pPr marL="2057400" indent="-228600">
              <a:defRPr>
                <a:solidFill>
                  <a:schemeClr val="tx1"/>
                </a:solidFill>
                <a:latin typeface="Constantia" panose="02030602050306030303" pitchFamily="18"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onstantia" panose="02030602050306030303" pitchFamily="18" charset="0"/>
                <a:ea typeface="MS PGothic" panose="020B0600070205080204" pitchFamily="34" charset="-128"/>
              </a:defRPr>
            </a:lvl9pPr>
          </a:lstStyle>
          <a:p>
            <a:pPr eaLnBrk="1" hangingPunct="1"/>
            <a:endParaRPr lang="en-US" altLang="en-US">
              <a:latin typeface="Calibri" panose="020F0502020204030204" pitchFamily="34" charset="0"/>
            </a:endParaRPr>
          </a:p>
        </p:txBody>
      </p:sp>
      <p:pic>
        <p:nvPicPr>
          <p:cNvPr id="46086" name="Picture 13">
            <a:extLst>
              <a:ext uri="{FF2B5EF4-FFF2-40B4-BE49-F238E27FC236}">
                <a16:creationId xmlns:a16="http://schemas.microsoft.com/office/drawing/2014/main" id="{A8AFF376-6E31-1280-D98E-D72FB861F78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98909" y="2705179"/>
            <a:ext cx="2933903" cy="27484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a:extLst>
              <a:ext uri="{FF2B5EF4-FFF2-40B4-BE49-F238E27FC236}">
                <a16:creationId xmlns:a16="http://schemas.microsoft.com/office/drawing/2014/main" id="{A08A8D0E-0C11-C995-199A-63F9EBBC1EBF}"/>
              </a:ext>
            </a:extLst>
          </p:cNvPr>
          <p:cNvSpPr/>
          <p:nvPr/>
        </p:nvSpPr>
        <p:spPr>
          <a:xfrm>
            <a:off x="611188" y="1143258"/>
            <a:ext cx="3736472" cy="600164"/>
          </a:xfrm>
          <a:prstGeom prst="rect">
            <a:avLst/>
          </a:prstGeom>
        </p:spPr>
        <p:txBody>
          <a:bodyPr wrap="none">
            <a:spAutoFit/>
          </a:bodyPr>
          <a:lstStyle/>
          <a:p>
            <a:pPr>
              <a:defRPr/>
            </a:pPr>
            <a:r>
              <a:rPr lang="en-US" sz="3300">
                <a:solidFill>
                  <a:srgbClr val="687DBE"/>
                </a:solidFill>
                <a:latin typeface="Calibri" panose="020F0502020204030204" pitchFamily="34" charset="0"/>
                <a:cs typeface="+mj-cs"/>
              </a:rPr>
              <a:t>Airway interventions</a:t>
            </a:r>
            <a:endParaRPr lang="en-GB">
              <a:solidFill>
                <a:srgbClr val="687DBE"/>
              </a:solidFill>
            </a:endParaRPr>
          </a:p>
        </p:txBody>
      </p:sp>
      <p:sp>
        <p:nvSpPr>
          <p:cNvPr id="9" name="TextBox 8">
            <a:extLst>
              <a:ext uri="{FF2B5EF4-FFF2-40B4-BE49-F238E27FC236}">
                <a16:creationId xmlns:a16="http://schemas.microsoft.com/office/drawing/2014/main" id="{0257CA1D-C1F5-6066-1630-6C6BA85CC9E5}"/>
              </a:ext>
            </a:extLst>
          </p:cNvPr>
          <p:cNvSpPr txBox="1"/>
          <p:nvPr/>
        </p:nvSpPr>
        <p:spPr>
          <a:xfrm>
            <a:off x="611188" y="1988465"/>
            <a:ext cx="4572000" cy="646331"/>
          </a:xfrm>
          <a:prstGeom prst="rect">
            <a:avLst/>
          </a:prstGeom>
          <a:noFill/>
        </p:spPr>
        <p:txBody>
          <a:bodyPr wrap="square">
            <a:spAutoFit/>
          </a:bodyPr>
          <a:lstStyle/>
          <a:p>
            <a:pPr algn="l"/>
            <a:r>
              <a:rPr lang="en-GB" b="1" i="0">
                <a:solidFill>
                  <a:srgbClr val="161616"/>
                </a:solidFill>
                <a:effectLst/>
                <a:latin typeface="Montserrat" panose="020B0604020202020204" pitchFamily="2" charset="0"/>
              </a:rPr>
              <a:t>Supraglottic airway (e.g. laryngeal mask airway [LMA], </a:t>
            </a:r>
            <a:r>
              <a:rPr lang="en-GB" b="1" i="0" err="1">
                <a:solidFill>
                  <a:srgbClr val="161616"/>
                </a:solidFill>
                <a:effectLst/>
                <a:latin typeface="Montserrat" panose="020B0604020202020204" pitchFamily="2" charset="0"/>
              </a:rPr>
              <a:t>i</a:t>
            </a:r>
            <a:r>
              <a:rPr lang="en-GB" b="1" i="0">
                <a:solidFill>
                  <a:srgbClr val="161616"/>
                </a:solidFill>
                <a:effectLst/>
                <a:latin typeface="Montserrat" panose="020B0604020202020204" pitchFamily="2" charset="0"/>
              </a:rPr>
              <a:t>-Gel)</a:t>
            </a:r>
          </a:p>
        </p:txBody>
      </p:sp>
      <p:sp>
        <p:nvSpPr>
          <p:cNvPr id="11" name="TextBox 10">
            <a:extLst>
              <a:ext uri="{FF2B5EF4-FFF2-40B4-BE49-F238E27FC236}">
                <a16:creationId xmlns:a16="http://schemas.microsoft.com/office/drawing/2014/main" id="{F516BD75-99DD-ED65-C09F-C5E34D936824}"/>
              </a:ext>
            </a:extLst>
          </p:cNvPr>
          <p:cNvSpPr txBox="1"/>
          <p:nvPr/>
        </p:nvSpPr>
        <p:spPr>
          <a:xfrm>
            <a:off x="5835772" y="2265464"/>
            <a:ext cx="2933903" cy="369332"/>
          </a:xfrm>
          <a:prstGeom prst="rect">
            <a:avLst/>
          </a:prstGeom>
          <a:noFill/>
        </p:spPr>
        <p:txBody>
          <a:bodyPr wrap="square">
            <a:spAutoFit/>
          </a:bodyPr>
          <a:lstStyle/>
          <a:p>
            <a:pPr algn="l"/>
            <a:r>
              <a:rPr lang="en-GB" b="1" i="0">
                <a:solidFill>
                  <a:srgbClr val="161616"/>
                </a:solidFill>
                <a:effectLst/>
                <a:latin typeface="Montserrat" panose="020B0604020202020204" pitchFamily="2" charset="0"/>
              </a:rPr>
              <a:t>Tracheal Intubation</a:t>
            </a:r>
          </a:p>
        </p:txBody>
      </p:sp>
    </p:spTree>
    <p:extLst>
      <p:ext uri="{BB962C8B-B14F-4D97-AF65-F5344CB8AC3E}">
        <p14:creationId xmlns:p14="http://schemas.microsoft.com/office/powerpoint/2010/main" val="33217640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
            <a:extLst>
              <a:ext uri="{FF2B5EF4-FFF2-40B4-BE49-F238E27FC236}">
                <a16:creationId xmlns:a16="http://schemas.microsoft.com/office/drawing/2014/main" id="{B3E4FF9E-D0E4-0CB0-BCCA-8CCB5E2D0002}"/>
              </a:ext>
            </a:extLst>
          </p:cNvPr>
          <p:cNvSpPr>
            <a:spLocks noChangeArrowheads="1"/>
          </p:cNvSpPr>
          <p:nvPr/>
        </p:nvSpPr>
        <p:spPr bwMode="auto">
          <a:xfrm>
            <a:off x="897379" y="-529907"/>
            <a:ext cx="9061334" cy="45719"/>
          </a:xfrm>
          <a:prstGeom prst="rect">
            <a:avLst/>
          </a:prstGeom>
          <a:solidFill>
            <a:srgbClr val="000000"/>
          </a:solidFill>
          <a:ln w="9525">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sp>
        <p:nvSpPr>
          <p:cNvPr id="8" name="Rectangle 2">
            <a:extLst>
              <a:ext uri="{FF2B5EF4-FFF2-40B4-BE49-F238E27FC236}">
                <a16:creationId xmlns:a16="http://schemas.microsoft.com/office/drawing/2014/main" id="{7FB00FFF-FD5F-D2B9-59E9-7D8EF8D3E42F}"/>
              </a:ext>
            </a:extLst>
          </p:cNvPr>
          <p:cNvSpPr>
            <a:spLocks noChangeArrowheads="1"/>
          </p:cNvSpPr>
          <p:nvPr/>
        </p:nvSpPr>
        <p:spPr bwMode="auto">
          <a:xfrm flipV="1">
            <a:off x="-3867951" y="-705475"/>
            <a:ext cx="2745569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8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r>
              <a:rPr kumimoji="0" lang="en-GB" altLang="en-US" sz="800" b="0" i="0" u="none" strike="noStrike" cap="none" normalizeH="0" baseline="0">
                <a:ln>
                  <a:noFill/>
                </a:ln>
                <a:solidFill>
                  <a:schemeClr val="tx1"/>
                </a:solidFill>
                <a:effectLst/>
                <a:latin typeface="Arial" panose="020B0604020202020204" pitchFamily="34" charset="0"/>
                <a:ea typeface="Times New Roman" panose="02020603050405020304" pitchFamily="18" charset="0"/>
                <a:hlinkClick r:id="rId3"/>
              </a:rPr>
              <a:t>[AS1]</a:t>
            </a:r>
            <a:r>
              <a:rPr kumimoji="0" lang="en-GB"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Should this date be updated?</a:t>
            </a:r>
            <a:endParaRPr kumimoji="0" lang="en-GB" altLang="en-US" sz="6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8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r>
              <a:rPr kumimoji="0" lang="en-GB" altLang="en-US" sz="800" b="0" i="0" u="none" strike="noStrike" cap="none" normalizeH="0" baseline="0">
                <a:ln>
                  <a:noFill/>
                </a:ln>
                <a:solidFill>
                  <a:schemeClr val="tx1"/>
                </a:solidFill>
                <a:effectLst/>
                <a:latin typeface="Arial" panose="020B0604020202020204" pitchFamily="34" charset="0"/>
                <a:ea typeface="Times New Roman" panose="02020603050405020304" pitchFamily="18" charset="0"/>
                <a:hlinkClick r:id="rId4"/>
              </a:rPr>
              <a:t>[SM2]</a:t>
            </a:r>
            <a:r>
              <a:rPr kumimoji="0" lang="en-GB"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Could you please update this to reflect current expected trial period June 2022 to ? [Date]</a:t>
            </a:r>
            <a:endParaRPr kumimoji="0" lang="en-GB"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10" name="Table 4">
            <a:extLst>
              <a:ext uri="{FF2B5EF4-FFF2-40B4-BE49-F238E27FC236}">
                <a16:creationId xmlns:a16="http://schemas.microsoft.com/office/drawing/2014/main" id="{531BF911-27E8-7106-D515-F08E5F0D033A}"/>
              </a:ext>
            </a:extLst>
          </p:cNvPr>
          <p:cNvGraphicFramePr>
            <a:graphicFrameLocks noGrp="1"/>
          </p:cNvGraphicFramePr>
          <p:nvPr>
            <p:extLst>
              <p:ext uri="{D42A27DB-BD31-4B8C-83A1-F6EECF244321}">
                <p14:modId xmlns:p14="http://schemas.microsoft.com/office/powerpoint/2010/main" val="883333696"/>
              </p:ext>
            </p:extLst>
          </p:nvPr>
        </p:nvGraphicFramePr>
        <p:xfrm>
          <a:off x="340255" y="1496040"/>
          <a:ext cx="8316565" cy="5219570"/>
        </p:xfrm>
        <a:graphic>
          <a:graphicData uri="http://schemas.openxmlformats.org/drawingml/2006/table">
            <a:tbl>
              <a:tblPr firstRow="1" bandRow="1">
                <a:tableStyleId>{69CF1AB2-1976-4502-BF36-3FF5EA218861}</a:tableStyleId>
              </a:tblPr>
              <a:tblGrid>
                <a:gridCol w="2110698">
                  <a:extLst>
                    <a:ext uri="{9D8B030D-6E8A-4147-A177-3AD203B41FA5}">
                      <a16:colId xmlns:a16="http://schemas.microsoft.com/office/drawing/2014/main" val="579232688"/>
                    </a:ext>
                  </a:extLst>
                </a:gridCol>
                <a:gridCol w="6205867">
                  <a:extLst>
                    <a:ext uri="{9D8B030D-6E8A-4147-A177-3AD203B41FA5}">
                      <a16:colId xmlns:a16="http://schemas.microsoft.com/office/drawing/2014/main" val="3165904642"/>
                    </a:ext>
                  </a:extLst>
                </a:gridCol>
              </a:tblGrid>
              <a:tr h="855538">
                <a:tc>
                  <a:txBody>
                    <a:bodyPr/>
                    <a:lstStyle/>
                    <a:p>
                      <a:r>
                        <a:rPr lang="en-GB" sz="1700" b="0"/>
                        <a:t>Design</a:t>
                      </a:r>
                    </a:p>
                  </a:txBody>
                  <a:tcPr marL="86376" marR="86376" marT="43188" marB="4318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700" b="0"/>
                        <a:t>Randomised trial of the clinical and cost effectiveness of a supraglottic airway device versus tracheal intubation during in-hospital cardiac arrest (AIRWAYS-3)</a:t>
                      </a:r>
                    </a:p>
                  </a:txBody>
                  <a:tcPr marL="86376" marR="86376" marT="43188" marB="43188"/>
                </a:tc>
                <a:extLst>
                  <a:ext uri="{0D108BD9-81ED-4DB2-BD59-A6C34878D82A}">
                    <a16:rowId xmlns:a16="http://schemas.microsoft.com/office/drawing/2014/main" val="3833070388"/>
                  </a:ext>
                </a:extLst>
              </a:tr>
              <a:tr h="815427">
                <a:tc>
                  <a:txBody>
                    <a:bodyPr/>
                    <a:lstStyle/>
                    <a:p>
                      <a:r>
                        <a:rPr lang="en-GB" sz="1700"/>
                        <a:t>Population</a:t>
                      </a:r>
                      <a:endParaRPr lang="en-GB" sz="1700" b="1"/>
                    </a:p>
                  </a:txBody>
                  <a:tcPr marL="86376" marR="86376" marT="43188" marB="43188"/>
                </a:tc>
                <a:tc>
                  <a:txBody>
                    <a:bodyPr/>
                    <a:lstStyle/>
                    <a:p>
                      <a:r>
                        <a:rPr lang="en-GB" sz="1700"/>
                        <a:t>Adult IHCA requiring a 2222 call and advanced airway management </a:t>
                      </a:r>
                    </a:p>
                    <a:p>
                      <a:endParaRPr lang="en-GB" sz="1700"/>
                    </a:p>
                  </a:txBody>
                  <a:tcPr marL="86376" marR="86376" marT="43188" marB="43188"/>
                </a:tc>
                <a:extLst>
                  <a:ext uri="{0D108BD9-81ED-4DB2-BD59-A6C34878D82A}">
                    <a16:rowId xmlns:a16="http://schemas.microsoft.com/office/drawing/2014/main" val="3372624239"/>
                  </a:ext>
                </a:extLst>
              </a:tr>
              <a:tr h="815427">
                <a:tc>
                  <a:txBody>
                    <a:bodyPr/>
                    <a:lstStyle/>
                    <a:p>
                      <a:r>
                        <a:rPr lang="en-GB" sz="1700"/>
                        <a:t>Intervention</a:t>
                      </a:r>
                      <a:endParaRPr lang="en-GB" sz="1700" b="1"/>
                    </a:p>
                  </a:txBody>
                  <a:tcPr marL="86376" marR="86376" marT="43188" marB="43188"/>
                </a:tc>
                <a:tc>
                  <a:txBody>
                    <a:bodyPr/>
                    <a:lstStyle/>
                    <a:p>
                      <a:r>
                        <a:rPr lang="en-GB" sz="1700"/>
                        <a:t>Supraglottic airway device (SGA) of the type routinely used in that  hospital</a:t>
                      </a:r>
                    </a:p>
                    <a:p>
                      <a:endParaRPr lang="en-GB" sz="1700"/>
                    </a:p>
                  </a:txBody>
                  <a:tcPr marL="86376" marR="86376" marT="43188" marB="43188"/>
                </a:tc>
                <a:extLst>
                  <a:ext uri="{0D108BD9-81ED-4DB2-BD59-A6C34878D82A}">
                    <a16:rowId xmlns:a16="http://schemas.microsoft.com/office/drawing/2014/main" val="254608004"/>
                  </a:ext>
                </a:extLst>
              </a:tr>
              <a:tr h="570804">
                <a:tc>
                  <a:txBody>
                    <a:bodyPr/>
                    <a:lstStyle/>
                    <a:p>
                      <a:r>
                        <a:rPr lang="en-GB" sz="1700"/>
                        <a:t>Control </a:t>
                      </a:r>
                      <a:endParaRPr lang="en-GB" sz="1700" b="1"/>
                    </a:p>
                  </a:txBody>
                  <a:tcPr marL="86376" marR="86376" marT="43188" marB="43188"/>
                </a:tc>
                <a:tc>
                  <a:txBody>
                    <a:bodyPr/>
                    <a:lstStyle/>
                    <a:p>
                      <a:r>
                        <a:rPr lang="en-GB" sz="1700"/>
                        <a:t>Tracheal intubation (TI)</a:t>
                      </a:r>
                    </a:p>
                  </a:txBody>
                  <a:tcPr marL="86376" marR="86376" marT="43188" marB="43188"/>
                </a:tc>
                <a:extLst>
                  <a:ext uri="{0D108BD9-81ED-4DB2-BD59-A6C34878D82A}">
                    <a16:rowId xmlns:a16="http://schemas.microsoft.com/office/drawing/2014/main" val="3558614931"/>
                  </a:ext>
                </a:extLst>
              </a:tr>
              <a:tr h="1060051">
                <a:tc>
                  <a:txBody>
                    <a:bodyPr/>
                    <a:lstStyle/>
                    <a:p>
                      <a:r>
                        <a:rPr lang="en-GB" sz="1700"/>
                        <a:t>Outcome</a:t>
                      </a:r>
                      <a:endParaRPr lang="en-GB" sz="1700" b="1"/>
                    </a:p>
                  </a:txBody>
                  <a:tcPr marL="86376" marR="86376" marT="43188" marB="43188"/>
                </a:tc>
                <a:tc>
                  <a:txBody>
                    <a:bodyPr/>
                    <a:lstStyle/>
                    <a:p>
                      <a:r>
                        <a:rPr lang="en-GB" sz="1700"/>
                        <a:t>Functional status at hospital discharge or 30 days following IHCA as measured by the modified Rankin Scale (</a:t>
                      </a:r>
                      <a:r>
                        <a:rPr lang="en-GB" sz="1700" err="1"/>
                        <a:t>mRS</a:t>
                      </a:r>
                      <a:r>
                        <a:rPr lang="en-GB" sz="1700"/>
                        <a:t>)</a:t>
                      </a:r>
                    </a:p>
                    <a:p>
                      <a:r>
                        <a:rPr lang="en-GB" sz="1700"/>
                        <a:t>Survival status and Health Related Quality of Life</a:t>
                      </a:r>
                    </a:p>
                    <a:p>
                      <a:r>
                        <a:rPr lang="en-GB" sz="1700"/>
                        <a:t>Cost effectiveness of SGA vs tracheal intubation </a:t>
                      </a:r>
                    </a:p>
                  </a:txBody>
                  <a:tcPr marL="86376" marR="86376" marT="43188" marB="43188"/>
                </a:tc>
                <a:extLst>
                  <a:ext uri="{0D108BD9-81ED-4DB2-BD59-A6C34878D82A}">
                    <a16:rowId xmlns:a16="http://schemas.microsoft.com/office/drawing/2014/main" val="1963925903"/>
                  </a:ext>
                </a:extLst>
              </a:tr>
              <a:tr h="326180">
                <a:tc>
                  <a:txBody>
                    <a:bodyPr/>
                    <a:lstStyle/>
                    <a:p>
                      <a:r>
                        <a:rPr lang="en-GB" sz="1700"/>
                        <a:t>Setting</a:t>
                      </a:r>
                      <a:endParaRPr lang="en-GB" sz="1700" b="1"/>
                    </a:p>
                  </a:txBody>
                  <a:tcPr marL="86376" marR="86376" marT="43188" marB="43188"/>
                </a:tc>
                <a:tc>
                  <a:txBody>
                    <a:bodyPr/>
                    <a:lstStyle/>
                    <a:p>
                      <a:pPr>
                        <a:lnSpc>
                          <a:spcPts val="1400"/>
                        </a:lnSpc>
                        <a:spcAft>
                          <a:spcPts val="1200"/>
                        </a:spcAft>
                      </a:pPr>
                      <a:r>
                        <a:rPr lang="en-GB" sz="1700">
                          <a:effectLst/>
                          <a:latin typeface="+mn-lt"/>
                          <a:ea typeface="Times New Roman" panose="02020603050405020304" pitchFamily="18" charset="0"/>
                        </a:rPr>
                        <a:t>Hospitals in the UK (pilot in England and Wales) </a:t>
                      </a:r>
                    </a:p>
                  </a:txBody>
                  <a:tcPr marL="86376" marR="86376" marT="43188" marB="43188"/>
                </a:tc>
                <a:extLst>
                  <a:ext uri="{0D108BD9-81ED-4DB2-BD59-A6C34878D82A}">
                    <a16:rowId xmlns:a16="http://schemas.microsoft.com/office/drawing/2014/main" val="2931534685"/>
                  </a:ext>
                </a:extLst>
              </a:tr>
              <a:tr h="637955">
                <a:tc>
                  <a:txBody>
                    <a:bodyPr/>
                    <a:lstStyle/>
                    <a:p>
                      <a:r>
                        <a:rPr lang="en-GB" sz="1700"/>
                        <a:t>Sample size</a:t>
                      </a:r>
                      <a:endParaRPr lang="en-GB" sz="1700" b="1"/>
                    </a:p>
                  </a:txBody>
                  <a:tcPr marL="86376" marR="86376" marT="43188" marB="43188"/>
                </a:tc>
                <a:tc>
                  <a:txBody>
                    <a:bodyPr/>
                    <a:lstStyle/>
                    <a:p>
                      <a:pPr marL="0" marR="0" lvl="0" indent="0" algn="l" defTabSz="914400" rtl="0" eaLnBrk="1" fontAlgn="auto" latinLnBrk="0" hangingPunct="1">
                        <a:lnSpc>
                          <a:spcPts val="1400"/>
                        </a:lnSpc>
                        <a:spcBef>
                          <a:spcPts val="0"/>
                        </a:spcBef>
                        <a:spcAft>
                          <a:spcPts val="1200"/>
                        </a:spcAft>
                        <a:buClrTx/>
                        <a:buSzTx/>
                        <a:buFontTx/>
                        <a:buNone/>
                        <a:tabLst/>
                        <a:defRPr/>
                      </a:pPr>
                      <a:r>
                        <a:rPr lang="en-GB" sz="1700" dirty="0">
                          <a:effectLst/>
                          <a:latin typeface="+mn-lt"/>
                        </a:rPr>
                        <a:t>420 participants from c.40 hospitals (Dec 22 – Dec 23)</a:t>
                      </a:r>
                    </a:p>
                    <a:p>
                      <a:pPr>
                        <a:lnSpc>
                          <a:spcPts val="1400"/>
                        </a:lnSpc>
                        <a:spcAft>
                          <a:spcPts val="1200"/>
                        </a:spcAft>
                      </a:pPr>
                      <a:r>
                        <a:rPr lang="en-GB" sz="1700" dirty="0">
                          <a:effectLst/>
                          <a:latin typeface="+mn-lt"/>
                        </a:rPr>
                        <a:t>4190 participants (incl. pilot) from c.120 hospitals (Jan 24 – Dec 24*)</a:t>
                      </a:r>
                      <a:endParaRPr lang="en-GB" sz="1700" dirty="0"/>
                    </a:p>
                  </a:txBody>
                  <a:tcPr marL="86376" marR="86376" marT="43188" marB="43188"/>
                </a:tc>
                <a:extLst>
                  <a:ext uri="{0D108BD9-81ED-4DB2-BD59-A6C34878D82A}">
                    <a16:rowId xmlns:a16="http://schemas.microsoft.com/office/drawing/2014/main" val="367900769"/>
                  </a:ext>
                </a:extLst>
              </a:tr>
            </a:tbl>
          </a:graphicData>
        </a:graphic>
      </p:graphicFrame>
      <p:sp>
        <p:nvSpPr>
          <p:cNvPr id="9" name="Rectangle 8">
            <a:extLst>
              <a:ext uri="{FF2B5EF4-FFF2-40B4-BE49-F238E27FC236}">
                <a16:creationId xmlns:a16="http://schemas.microsoft.com/office/drawing/2014/main" id="{A08A8D0E-0C11-C995-199A-63F9EBBC1EBF}"/>
              </a:ext>
            </a:extLst>
          </p:cNvPr>
          <p:cNvSpPr/>
          <p:nvPr/>
        </p:nvSpPr>
        <p:spPr>
          <a:xfrm>
            <a:off x="340255" y="878417"/>
            <a:ext cx="2123723" cy="600164"/>
          </a:xfrm>
          <a:prstGeom prst="rect">
            <a:avLst/>
          </a:prstGeom>
        </p:spPr>
        <p:txBody>
          <a:bodyPr wrap="none">
            <a:spAutoFit/>
          </a:bodyPr>
          <a:lstStyle/>
          <a:p>
            <a:pPr>
              <a:defRPr/>
            </a:pPr>
            <a:r>
              <a:rPr lang="en-US" sz="3300">
                <a:solidFill>
                  <a:srgbClr val="687DBE"/>
                </a:solidFill>
                <a:latin typeface="Calibri" panose="020F0502020204030204" pitchFamily="34" charset="0"/>
                <a:cs typeface="+mj-cs"/>
              </a:rPr>
              <a:t>Trial design</a:t>
            </a:r>
            <a:endParaRPr lang="en-GB">
              <a:solidFill>
                <a:srgbClr val="687DBE"/>
              </a:solidFill>
            </a:endParaRPr>
          </a:p>
        </p:txBody>
      </p:sp>
    </p:spTree>
    <p:extLst>
      <p:ext uri="{BB962C8B-B14F-4D97-AF65-F5344CB8AC3E}">
        <p14:creationId xmlns:p14="http://schemas.microsoft.com/office/powerpoint/2010/main" val="36584777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
            <a:extLst>
              <a:ext uri="{FF2B5EF4-FFF2-40B4-BE49-F238E27FC236}">
                <a16:creationId xmlns:a16="http://schemas.microsoft.com/office/drawing/2014/main" id="{B3E4FF9E-D0E4-0CB0-BCCA-8CCB5E2D0002}"/>
              </a:ext>
            </a:extLst>
          </p:cNvPr>
          <p:cNvSpPr>
            <a:spLocks noChangeArrowheads="1"/>
          </p:cNvSpPr>
          <p:nvPr/>
        </p:nvSpPr>
        <p:spPr bwMode="auto">
          <a:xfrm>
            <a:off x="897379" y="-529907"/>
            <a:ext cx="9061334" cy="45719"/>
          </a:xfrm>
          <a:prstGeom prst="rect">
            <a:avLst/>
          </a:prstGeom>
          <a:solidFill>
            <a:srgbClr val="000000"/>
          </a:solidFill>
          <a:ln w="9525">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sp>
        <p:nvSpPr>
          <p:cNvPr id="8" name="Rectangle 2">
            <a:extLst>
              <a:ext uri="{FF2B5EF4-FFF2-40B4-BE49-F238E27FC236}">
                <a16:creationId xmlns:a16="http://schemas.microsoft.com/office/drawing/2014/main" id="{7FB00FFF-FD5F-D2B9-59E9-7D8EF8D3E42F}"/>
              </a:ext>
            </a:extLst>
          </p:cNvPr>
          <p:cNvSpPr>
            <a:spLocks noChangeArrowheads="1"/>
          </p:cNvSpPr>
          <p:nvPr/>
        </p:nvSpPr>
        <p:spPr bwMode="auto">
          <a:xfrm flipV="1">
            <a:off x="-3867951" y="-705475"/>
            <a:ext cx="2745569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8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r>
              <a:rPr kumimoji="0" lang="en-GB" altLang="en-US" sz="800" b="0" i="0" u="none" strike="noStrike" cap="none" normalizeH="0" baseline="0">
                <a:ln>
                  <a:noFill/>
                </a:ln>
                <a:solidFill>
                  <a:schemeClr val="tx1"/>
                </a:solidFill>
                <a:effectLst/>
                <a:latin typeface="Arial" panose="020B0604020202020204" pitchFamily="34" charset="0"/>
                <a:ea typeface="Times New Roman" panose="02020603050405020304" pitchFamily="18" charset="0"/>
                <a:hlinkClick r:id="rId3"/>
              </a:rPr>
              <a:t>[AS1]</a:t>
            </a:r>
            <a:r>
              <a:rPr kumimoji="0" lang="en-GB"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Should this date be updated?</a:t>
            </a:r>
            <a:endParaRPr kumimoji="0" lang="en-GB" altLang="en-US" sz="6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8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r>
              <a:rPr kumimoji="0" lang="en-GB" altLang="en-US" sz="800" b="0" i="0" u="none" strike="noStrike" cap="none" normalizeH="0" baseline="0">
                <a:ln>
                  <a:noFill/>
                </a:ln>
                <a:solidFill>
                  <a:schemeClr val="tx1"/>
                </a:solidFill>
                <a:effectLst/>
                <a:latin typeface="Arial" panose="020B0604020202020204" pitchFamily="34" charset="0"/>
                <a:ea typeface="Times New Roman" panose="02020603050405020304" pitchFamily="18" charset="0"/>
                <a:hlinkClick r:id="rId4"/>
              </a:rPr>
              <a:t>[SM2]</a:t>
            </a:r>
            <a:r>
              <a:rPr kumimoji="0" lang="en-GB"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Could you please update this to reflect current expected trial period June 2022 to ? [Date]</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9" name="Rectangle 8">
            <a:extLst>
              <a:ext uri="{FF2B5EF4-FFF2-40B4-BE49-F238E27FC236}">
                <a16:creationId xmlns:a16="http://schemas.microsoft.com/office/drawing/2014/main" id="{A08A8D0E-0C11-C995-199A-63F9EBBC1EBF}"/>
              </a:ext>
            </a:extLst>
          </p:cNvPr>
          <p:cNvSpPr/>
          <p:nvPr/>
        </p:nvSpPr>
        <p:spPr>
          <a:xfrm>
            <a:off x="340255" y="878417"/>
            <a:ext cx="3254737" cy="600164"/>
          </a:xfrm>
          <a:prstGeom prst="rect">
            <a:avLst/>
          </a:prstGeom>
        </p:spPr>
        <p:txBody>
          <a:bodyPr wrap="none">
            <a:spAutoFit/>
          </a:bodyPr>
          <a:lstStyle/>
          <a:p>
            <a:pPr>
              <a:defRPr/>
            </a:pPr>
            <a:r>
              <a:rPr lang="en-US" sz="3300">
                <a:solidFill>
                  <a:srgbClr val="687DBE"/>
                </a:solidFill>
                <a:latin typeface="Calibri" panose="020F0502020204030204" pitchFamily="34" charset="0"/>
                <a:cs typeface="+mj-cs"/>
              </a:rPr>
              <a:t>Trial flow diagram</a:t>
            </a:r>
            <a:endParaRPr lang="en-GB">
              <a:solidFill>
                <a:srgbClr val="687DBE"/>
              </a:solidFill>
            </a:endParaRPr>
          </a:p>
        </p:txBody>
      </p:sp>
      <p:sp>
        <p:nvSpPr>
          <p:cNvPr id="5" name="TextBox 4">
            <a:extLst>
              <a:ext uri="{FF2B5EF4-FFF2-40B4-BE49-F238E27FC236}">
                <a16:creationId xmlns:a16="http://schemas.microsoft.com/office/drawing/2014/main" id="{842BEC06-595B-9A77-4693-65152B9B2933}"/>
              </a:ext>
            </a:extLst>
          </p:cNvPr>
          <p:cNvSpPr txBox="1"/>
          <p:nvPr/>
        </p:nvSpPr>
        <p:spPr>
          <a:xfrm>
            <a:off x="3483864" y="1609344"/>
            <a:ext cx="2185416" cy="461665"/>
          </a:xfrm>
          <a:prstGeom prst="rect">
            <a:avLst/>
          </a:prstGeom>
          <a:solidFill>
            <a:srgbClr val="687DBE"/>
          </a:solidFill>
          <a:ln>
            <a:solidFill>
              <a:srgbClr val="687DBE"/>
            </a:solidFill>
          </a:ln>
        </p:spPr>
        <p:txBody>
          <a:bodyPr wrap="square" rtlCol="0">
            <a:spAutoFit/>
          </a:bodyPr>
          <a:lstStyle/>
          <a:p>
            <a:pPr algn="ctr"/>
            <a:r>
              <a:rPr lang="en-GB" sz="1200">
                <a:solidFill>
                  <a:schemeClr val="bg1"/>
                </a:solidFill>
              </a:rPr>
              <a:t>IHCA in 120 participating hospitals over study period</a:t>
            </a:r>
          </a:p>
        </p:txBody>
      </p:sp>
      <p:sp>
        <p:nvSpPr>
          <p:cNvPr id="10" name="TextBox 9">
            <a:extLst>
              <a:ext uri="{FF2B5EF4-FFF2-40B4-BE49-F238E27FC236}">
                <a16:creationId xmlns:a16="http://schemas.microsoft.com/office/drawing/2014/main" id="{BA31AC62-EB63-302F-63CE-57D70974ACDE}"/>
              </a:ext>
            </a:extLst>
          </p:cNvPr>
          <p:cNvSpPr txBox="1"/>
          <p:nvPr/>
        </p:nvSpPr>
        <p:spPr>
          <a:xfrm>
            <a:off x="3483864" y="2309051"/>
            <a:ext cx="2185416" cy="276999"/>
          </a:xfrm>
          <a:prstGeom prst="rect">
            <a:avLst/>
          </a:prstGeom>
          <a:solidFill>
            <a:srgbClr val="687DBE"/>
          </a:solidFill>
          <a:ln>
            <a:solidFill>
              <a:srgbClr val="687DBE"/>
            </a:solidFill>
          </a:ln>
        </p:spPr>
        <p:txBody>
          <a:bodyPr wrap="square" rtlCol="0">
            <a:spAutoFit/>
          </a:bodyPr>
          <a:lstStyle/>
          <a:p>
            <a:pPr algn="ctr"/>
            <a:r>
              <a:rPr lang="en-GB" sz="1200">
                <a:solidFill>
                  <a:schemeClr val="bg1"/>
                </a:solidFill>
              </a:rPr>
              <a:t>Assessed for eligibility</a:t>
            </a:r>
          </a:p>
        </p:txBody>
      </p:sp>
      <p:sp>
        <p:nvSpPr>
          <p:cNvPr id="11" name="TextBox 10">
            <a:extLst>
              <a:ext uri="{FF2B5EF4-FFF2-40B4-BE49-F238E27FC236}">
                <a16:creationId xmlns:a16="http://schemas.microsoft.com/office/drawing/2014/main" id="{1AF27F11-562D-1D58-5213-C8928F3B9BBA}"/>
              </a:ext>
            </a:extLst>
          </p:cNvPr>
          <p:cNvSpPr txBox="1"/>
          <p:nvPr/>
        </p:nvSpPr>
        <p:spPr>
          <a:xfrm>
            <a:off x="3483864" y="2813080"/>
            <a:ext cx="2185416" cy="276999"/>
          </a:xfrm>
          <a:prstGeom prst="rect">
            <a:avLst/>
          </a:prstGeom>
          <a:solidFill>
            <a:srgbClr val="687DBE"/>
          </a:solidFill>
          <a:ln>
            <a:solidFill>
              <a:srgbClr val="687DBE"/>
            </a:solidFill>
          </a:ln>
        </p:spPr>
        <p:txBody>
          <a:bodyPr wrap="square" rtlCol="0">
            <a:spAutoFit/>
          </a:bodyPr>
          <a:lstStyle/>
          <a:p>
            <a:pPr algn="ctr"/>
            <a:r>
              <a:rPr lang="en-GB" sz="1200">
                <a:solidFill>
                  <a:schemeClr val="bg1"/>
                </a:solidFill>
              </a:rPr>
              <a:t>Randomised</a:t>
            </a:r>
          </a:p>
        </p:txBody>
      </p:sp>
      <p:sp>
        <p:nvSpPr>
          <p:cNvPr id="12" name="TextBox 11">
            <a:extLst>
              <a:ext uri="{FF2B5EF4-FFF2-40B4-BE49-F238E27FC236}">
                <a16:creationId xmlns:a16="http://schemas.microsoft.com/office/drawing/2014/main" id="{B68AE8B5-FB90-B0FB-404D-9DB28A429E17}"/>
              </a:ext>
            </a:extLst>
          </p:cNvPr>
          <p:cNvSpPr txBox="1"/>
          <p:nvPr/>
        </p:nvSpPr>
        <p:spPr>
          <a:xfrm>
            <a:off x="586616" y="3540667"/>
            <a:ext cx="2897248" cy="646331"/>
          </a:xfrm>
          <a:prstGeom prst="rect">
            <a:avLst/>
          </a:prstGeom>
          <a:solidFill>
            <a:srgbClr val="687DBE"/>
          </a:solidFill>
          <a:ln>
            <a:solidFill>
              <a:srgbClr val="687DBE"/>
            </a:solidFill>
          </a:ln>
        </p:spPr>
        <p:txBody>
          <a:bodyPr wrap="square" rtlCol="0">
            <a:spAutoFit/>
          </a:bodyPr>
          <a:lstStyle/>
          <a:p>
            <a:pPr algn="ctr"/>
            <a:r>
              <a:rPr lang="en-GB" sz="1200">
                <a:solidFill>
                  <a:schemeClr val="bg1"/>
                </a:solidFill>
              </a:rPr>
              <a:t>Supraglottic Airway Device (SGA)</a:t>
            </a:r>
          </a:p>
          <a:p>
            <a:pPr algn="ctr"/>
            <a:r>
              <a:rPr lang="en-GB" sz="1200">
                <a:solidFill>
                  <a:schemeClr val="bg1"/>
                </a:solidFill>
              </a:rPr>
              <a:t>Received SGA</a:t>
            </a:r>
          </a:p>
          <a:p>
            <a:pPr algn="ctr"/>
            <a:r>
              <a:rPr lang="en-GB" sz="1200">
                <a:solidFill>
                  <a:schemeClr val="bg1"/>
                </a:solidFill>
              </a:rPr>
              <a:t>Did not receive SGA/reasons </a:t>
            </a:r>
          </a:p>
        </p:txBody>
      </p:sp>
      <p:sp>
        <p:nvSpPr>
          <p:cNvPr id="13" name="TextBox 12">
            <a:extLst>
              <a:ext uri="{FF2B5EF4-FFF2-40B4-BE49-F238E27FC236}">
                <a16:creationId xmlns:a16="http://schemas.microsoft.com/office/drawing/2014/main" id="{C2C6F0ED-769A-0926-704F-56ACEE11642B}"/>
              </a:ext>
            </a:extLst>
          </p:cNvPr>
          <p:cNvSpPr txBox="1"/>
          <p:nvPr/>
        </p:nvSpPr>
        <p:spPr>
          <a:xfrm>
            <a:off x="5669280" y="3540667"/>
            <a:ext cx="2897248" cy="646331"/>
          </a:xfrm>
          <a:prstGeom prst="rect">
            <a:avLst/>
          </a:prstGeom>
          <a:solidFill>
            <a:srgbClr val="687DBE"/>
          </a:solidFill>
          <a:ln>
            <a:solidFill>
              <a:srgbClr val="687DBE"/>
            </a:solidFill>
          </a:ln>
        </p:spPr>
        <p:txBody>
          <a:bodyPr wrap="square" rtlCol="0">
            <a:spAutoFit/>
          </a:bodyPr>
          <a:lstStyle/>
          <a:p>
            <a:pPr algn="ctr"/>
            <a:r>
              <a:rPr lang="en-GB" sz="1200">
                <a:solidFill>
                  <a:schemeClr val="bg1"/>
                </a:solidFill>
              </a:rPr>
              <a:t>Tracheal Intubation (TI)</a:t>
            </a:r>
          </a:p>
          <a:p>
            <a:pPr algn="ctr"/>
            <a:r>
              <a:rPr lang="en-GB" sz="1200">
                <a:solidFill>
                  <a:schemeClr val="bg1"/>
                </a:solidFill>
              </a:rPr>
              <a:t>Received SGA</a:t>
            </a:r>
          </a:p>
          <a:p>
            <a:pPr algn="ctr"/>
            <a:r>
              <a:rPr lang="en-GB" sz="1200">
                <a:solidFill>
                  <a:schemeClr val="bg1"/>
                </a:solidFill>
              </a:rPr>
              <a:t>Did not receive SGA/reasons </a:t>
            </a:r>
          </a:p>
        </p:txBody>
      </p:sp>
      <p:sp>
        <p:nvSpPr>
          <p:cNvPr id="14" name="TextBox 13">
            <a:extLst>
              <a:ext uri="{FF2B5EF4-FFF2-40B4-BE49-F238E27FC236}">
                <a16:creationId xmlns:a16="http://schemas.microsoft.com/office/drawing/2014/main" id="{58EFE3CE-C06D-DDEF-A60C-EB0F3FC59AE5}"/>
              </a:ext>
            </a:extLst>
          </p:cNvPr>
          <p:cNvSpPr txBox="1"/>
          <p:nvPr/>
        </p:nvSpPr>
        <p:spPr>
          <a:xfrm>
            <a:off x="586616" y="4655874"/>
            <a:ext cx="1387088" cy="461665"/>
          </a:xfrm>
          <a:prstGeom prst="rect">
            <a:avLst/>
          </a:prstGeom>
          <a:solidFill>
            <a:srgbClr val="687DBE"/>
          </a:solidFill>
          <a:ln>
            <a:solidFill>
              <a:srgbClr val="687DBE"/>
            </a:solidFill>
          </a:ln>
        </p:spPr>
        <p:txBody>
          <a:bodyPr wrap="square" rtlCol="0">
            <a:spAutoFit/>
          </a:bodyPr>
          <a:lstStyle/>
          <a:p>
            <a:pPr algn="ctr"/>
            <a:r>
              <a:rPr lang="en-GB" sz="1200">
                <a:solidFill>
                  <a:schemeClr val="bg1"/>
                </a:solidFill>
              </a:rPr>
              <a:t>Consent &amp; follow-up for survivors</a:t>
            </a:r>
          </a:p>
        </p:txBody>
      </p:sp>
      <p:sp>
        <p:nvSpPr>
          <p:cNvPr id="15" name="TextBox 14">
            <a:extLst>
              <a:ext uri="{FF2B5EF4-FFF2-40B4-BE49-F238E27FC236}">
                <a16:creationId xmlns:a16="http://schemas.microsoft.com/office/drawing/2014/main" id="{3618EB16-BEC9-F0D3-08C9-81E6A35A9870}"/>
              </a:ext>
            </a:extLst>
          </p:cNvPr>
          <p:cNvSpPr txBox="1"/>
          <p:nvPr/>
        </p:nvSpPr>
        <p:spPr>
          <a:xfrm>
            <a:off x="2096776" y="4563540"/>
            <a:ext cx="1387088" cy="646331"/>
          </a:xfrm>
          <a:prstGeom prst="rect">
            <a:avLst/>
          </a:prstGeom>
          <a:solidFill>
            <a:srgbClr val="687DBE"/>
          </a:solidFill>
          <a:ln>
            <a:solidFill>
              <a:srgbClr val="687DBE"/>
            </a:solidFill>
          </a:ln>
        </p:spPr>
        <p:txBody>
          <a:bodyPr wrap="square" rtlCol="0">
            <a:spAutoFit/>
          </a:bodyPr>
          <a:lstStyle/>
          <a:p>
            <a:pPr algn="ctr"/>
            <a:r>
              <a:rPr lang="en-GB" sz="1200">
                <a:solidFill>
                  <a:schemeClr val="bg1"/>
                </a:solidFill>
              </a:rPr>
              <a:t>Data collected for non-surviving patients</a:t>
            </a:r>
          </a:p>
        </p:txBody>
      </p:sp>
      <p:sp>
        <p:nvSpPr>
          <p:cNvPr id="16" name="TextBox 15">
            <a:extLst>
              <a:ext uri="{FF2B5EF4-FFF2-40B4-BE49-F238E27FC236}">
                <a16:creationId xmlns:a16="http://schemas.microsoft.com/office/drawing/2014/main" id="{D3B8644C-B8F0-DA01-AA29-C6E5491C5DAF}"/>
              </a:ext>
            </a:extLst>
          </p:cNvPr>
          <p:cNvSpPr txBox="1"/>
          <p:nvPr/>
        </p:nvSpPr>
        <p:spPr>
          <a:xfrm>
            <a:off x="586616" y="5558082"/>
            <a:ext cx="1387088" cy="646331"/>
          </a:xfrm>
          <a:prstGeom prst="rect">
            <a:avLst/>
          </a:prstGeom>
          <a:solidFill>
            <a:srgbClr val="687DBE"/>
          </a:solidFill>
          <a:ln>
            <a:solidFill>
              <a:srgbClr val="687DBE"/>
            </a:solidFill>
          </a:ln>
        </p:spPr>
        <p:txBody>
          <a:bodyPr wrap="square" rtlCol="0">
            <a:spAutoFit/>
          </a:bodyPr>
          <a:lstStyle/>
          <a:p>
            <a:pPr algn="ctr"/>
            <a:r>
              <a:rPr lang="en-GB" sz="1200">
                <a:solidFill>
                  <a:schemeClr val="bg1"/>
                </a:solidFill>
              </a:rPr>
              <a:t>Follow-up questionnaire</a:t>
            </a:r>
          </a:p>
          <a:p>
            <a:pPr algn="ctr"/>
            <a:r>
              <a:rPr lang="en-GB" sz="1200">
                <a:solidFill>
                  <a:schemeClr val="bg1"/>
                </a:solidFill>
              </a:rPr>
              <a:t>3 &amp; 6 months</a:t>
            </a:r>
          </a:p>
        </p:txBody>
      </p:sp>
      <p:sp>
        <p:nvSpPr>
          <p:cNvPr id="17" name="TextBox 16">
            <a:extLst>
              <a:ext uri="{FF2B5EF4-FFF2-40B4-BE49-F238E27FC236}">
                <a16:creationId xmlns:a16="http://schemas.microsoft.com/office/drawing/2014/main" id="{F933D675-DC0E-9463-84A5-F8B98B1EC8ED}"/>
              </a:ext>
            </a:extLst>
          </p:cNvPr>
          <p:cNvSpPr txBox="1"/>
          <p:nvPr/>
        </p:nvSpPr>
        <p:spPr>
          <a:xfrm>
            <a:off x="3883028" y="4372692"/>
            <a:ext cx="1387088" cy="1384995"/>
          </a:xfrm>
          <a:prstGeom prst="rect">
            <a:avLst/>
          </a:prstGeom>
          <a:noFill/>
          <a:ln>
            <a:solidFill>
              <a:srgbClr val="687DBE"/>
            </a:solidFill>
          </a:ln>
        </p:spPr>
        <p:txBody>
          <a:bodyPr wrap="square" rtlCol="0">
            <a:spAutoFit/>
          </a:bodyPr>
          <a:lstStyle/>
          <a:p>
            <a:pPr algn="ctr"/>
            <a:r>
              <a:rPr lang="en-GB" sz="1200">
                <a:solidFill>
                  <a:srgbClr val="687DBE"/>
                </a:solidFill>
              </a:rPr>
              <a:t>Patients who have taken part in national data opt out are withdrawn</a:t>
            </a:r>
          </a:p>
          <a:p>
            <a:pPr algn="ctr"/>
            <a:r>
              <a:rPr lang="en-GB" sz="1200">
                <a:solidFill>
                  <a:srgbClr val="687DBE"/>
                </a:solidFill>
              </a:rPr>
              <a:t>(following collection of primary outcome)</a:t>
            </a:r>
          </a:p>
        </p:txBody>
      </p:sp>
      <p:sp>
        <p:nvSpPr>
          <p:cNvPr id="19" name="TextBox 18">
            <a:extLst>
              <a:ext uri="{FF2B5EF4-FFF2-40B4-BE49-F238E27FC236}">
                <a16:creationId xmlns:a16="http://schemas.microsoft.com/office/drawing/2014/main" id="{943C2E21-9327-B8D3-3796-C606CCE84F3C}"/>
              </a:ext>
            </a:extLst>
          </p:cNvPr>
          <p:cNvSpPr txBox="1"/>
          <p:nvPr/>
        </p:nvSpPr>
        <p:spPr>
          <a:xfrm>
            <a:off x="5669280" y="4563683"/>
            <a:ext cx="1387088" cy="646331"/>
          </a:xfrm>
          <a:prstGeom prst="rect">
            <a:avLst/>
          </a:prstGeom>
          <a:solidFill>
            <a:srgbClr val="687DBE"/>
          </a:solidFill>
          <a:ln>
            <a:solidFill>
              <a:srgbClr val="687DBE"/>
            </a:solidFill>
          </a:ln>
        </p:spPr>
        <p:txBody>
          <a:bodyPr wrap="square" rtlCol="0">
            <a:spAutoFit/>
          </a:bodyPr>
          <a:lstStyle/>
          <a:p>
            <a:pPr algn="ctr"/>
            <a:r>
              <a:rPr lang="en-GB" sz="1200">
                <a:solidFill>
                  <a:schemeClr val="bg1"/>
                </a:solidFill>
              </a:rPr>
              <a:t>Data collected for non-surviving patients</a:t>
            </a:r>
          </a:p>
        </p:txBody>
      </p:sp>
      <p:sp>
        <p:nvSpPr>
          <p:cNvPr id="20" name="TextBox 19">
            <a:extLst>
              <a:ext uri="{FF2B5EF4-FFF2-40B4-BE49-F238E27FC236}">
                <a16:creationId xmlns:a16="http://schemas.microsoft.com/office/drawing/2014/main" id="{AAD23899-EFAE-A397-BFB7-619AD5028AF5}"/>
              </a:ext>
            </a:extLst>
          </p:cNvPr>
          <p:cNvSpPr txBox="1"/>
          <p:nvPr/>
        </p:nvSpPr>
        <p:spPr>
          <a:xfrm>
            <a:off x="7179440" y="4655874"/>
            <a:ext cx="1387088" cy="461665"/>
          </a:xfrm>
          <a:prstGeom prst="rect">
            <a:avLst/>
          </a:prstGeom>
          <a:solidFill>
            <a:srgbClr val="687DBE"/>
          </a:solidFill>
          <a:ln>
            <a:solidFill>
              <a:srgbClr val="687DBE"/>
            </a:solidFill>
          </a:ln>
        </p:spPr>
        <p:txBody>
          <a:bodyPr wrap="square" rtlCol="0">
            <a:spAutoFit/>
          </a:bodyPr>
          <a:lstStyle/>
          <a:p>
            <a:pPr algn="ctr"/>
            <a:r>
              <a:rPr lang="en-GB" sz="1200">
                <a:solidFill>
                  <a:schemeClr val="bg1"/>
                </a:solidFill>
              </a:rPr>
              <a:t>Consent &amp; follow-up for survivors</a:t>
            </a:r>
          </a:p>
        </p:txBody>
      </p:sp>
      <p:sp>
        <p:nvSpPr>
          <p:cNvPr id="21" name="TextBox 20">
            <a:extLst>
              <a:ext uri="{FF2B5EF4-FFF2-40B4-BE49-F238E27FC236}">
                <a16:creationId xmlns:a16="http://schemas.microsoft.com/office/drawing/2014/main" id="{9C8F47A6-C469-8557-931F-34E32F904B16}"/>
              </a:ext>
            </a:extLst>
          </p:cNvPr>
          <p:cNvSpPr txBox="1"/>
          <p:nvPr/>
        </p:nvSpPr>
        <p:spPr>
          <a:xfrm>
            <a:off x="7179440" y="5558082"/>
            <a:ext cx="1387088" cy="646331"/>
          </a:xfrm>
          <a:prstGeom prst="rect">
            <a:avLst/>
          </a:prstGeom>
          <a:solidFill>
            <a:srgbClr val="687DBE"/>
          </a:solidFill>
          <a:ln>
            <a:solidFill>
              <a:srgbClr val="687DBE"/>
            </a:solidFill>
          </a:ln>
        </p:spPr>
        <p:txBody>
          <a:bodyPr wrap="square" rtlCol="0">
            <a:spAutoFit/>
          </a:bodyPr>
          <a:lstStyle/>
          <a:p>
            <a:pPr algn="ctr"/>
            <a:r>
              <a:rPr lang="en-GB" sz="1200">
                <a:solidFill>
                  <a:schemeClr val="bg1"/>
                </a:solidFill>
              </a:rPr>
              <a:t>Follow-up questionnaire</a:t>
            </a:r>
          </a:p>
          <a:p>
            <a:pPr algn="ctr"/>
            <a:r>
              <a:rPr lang="en-GB" sz="1200">
                <a:solidFill>
                  <a:schemeClr val="bg1"/>
                </a:solidFill>
              </a:rPr>
              <a:t>3 &amp; 6 months</a:t>
            </a:r>
          </a:p>
        </p:txBody>
      </p:sp>
      <p:sp>
        <p:nvSpPr>
          <p:cNvPr id="22" name="TextBox 21">
            <a:extLst>
              <a:ext uri="{FF2B5EF4-FFF2-40B4-BE49-F238E27FC236}">
                <a16:creationId xmlns:a16="http://schemas.microsoft.com/office/drawing/2014/main" id="{6A91E4FD-CA1D-7848-35E2-EB4AB93885ED}"/>
              </a:ext>
            </a:extLst>
          </p:cNvPr>
          <p:cNvSpPr txBox="1"/>
          <p:nvPr/>
        </p:nvSpPr>
        <p:spPr>
          <a:xfrm>
            <a:off x="3883028" y="6240074"/>
            <a:ext cx="1387088" cy="276999"/>
          </a:xfrm>
          <a:prstGeom prst="rect">
            <a:avLst/>
          </a:prstGeom>
          <a:solidFill>
            <a:srgbClr val="687DBE"/>
          </a:solidFill>
          <a:ln>
            <a:solidFill>
              <a:srgbClr val="687DBE"/>
            </a:solidFill>
          </a:ln>
        </p:spPr>
        <p:txBody>
          <a:bodyPr wrap="square" rtlCol="0">
            <a:spAutoFit/>
          </a:bodyPr>
          <a:lstStyle/>
          <a:p>
            <a:pPr algn="ctr"/>
            <a:r>
              <a:rPr lang="en-GB" sz="1200">
                <a:solidFill>
                  <a:schemeClr val="bg1"/>
                </a:solidFill>
              </a:rPr>
              <a:t>Data Analysis)</a:t>
            </a:r>
          </a:p>
        </p:txBody>
      </p:sp>
      <p:cxnSp>
        <p:nvCxnSpPr>
          <p:cNvPr id="25" name="Straight Arrow Connector 24">
            <a:extLst>
              <a:ext uri="{FF2B5EF4-FFF2-40B4-BE49-F238E27FC236}">
                <a16:creationId xmlns:a16="http://schemas.microsoft.com/office/drawing/2014/main" id="{1034ABED-880A-22E8-EE56-DF338DEA252D}"/>
              </a:ext>
            </a:extLst>
          </p:cNvPr>
          <p:cNvCxnSpPr>
            <a:cxnSpLocks/>
          </p:cNvCxnSpPr>
          <p:nvPr/>
        </p:nvCxnSpPr>
        <p:spPr>
          <a:xfrm>
            <a:off x="4572000" y="2089297"/>
            <a:ext cx="0" cy="228012"/>
          </a:xfrm>
          <a:prstGeom prst="straightConnector1">
            <a:avLst/>
          </a:prstGeom>
          <a:ln w="25400">
            <a:solidFill>
              <a:srgbClr val="687DBE"/>
            </a:solidFill>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C024EF6C-A1D3-F538-09BF-3BD244AB0059}"/>
              </a:ext>
            </a:extLst>
          </p:cNvPr>
          <p:cNvCxnSpPr>
            <a:cxnSpLocks/>
          </p:cNvCxnSpPr>
          <p:nvPr/>
        </p:nvCxnSpPr>
        <p:spPr>
          <a:xfrm>
            <a:off x="4572000" y="2586050"/>
            <a:ext cx="0" cy="228012"/>
          </a:xfrm>
          <a:prstGeom prst="straightConnector1">
            <a:avLst/>
          </a:prstGeom>
          <a:ln w="25400">
            <a:solidFill>
              <a:srgbClr val="687DBE"/>
            </a:solidFill>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DD2CA9C2-2E8F-9B69-70E3-7701B1D32F73}"/>
              </a:ext>
            </a:extLst>
          </p:cNvPr>
          <p:cNvCxnSpPr>
            <a:cxnSpLocks/>
          </p:cNvCxnSpPr>
          <p:nvPr/>
        </p:nvCxnSpPr>
        <p:spPr>
          <a:xfrm>
            <a:off x="2420112" y="3282103"/>
            <a:ext cx="0" cy="228012"/>
          </a:xfrm>
          <a:prstGeom prst="straightConnector1">
            <a:avLst/>
          </a:prstGeom>
          <a:ln w="25400">
            <a:solidFill>
              <a:srgbClr val="687DBE"/>
            </a:solidFill>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9E24E5CD-D3B4-5552-9FC7-7636DB2D52B7}"/>
              </a:ext>
            </a:extLst>
          </p:cNvPr>
          <p:cNvCxnSpPr>
            <a:cxnSpLocks/>
          </p:cNvCxnSpPr>
          <p:nvPr/>
        </p:nvCxnSpPr>
        <p:spPr>
          <a:xfrm>
            <a:off x="6635496" y="3282103"/>
            <a:ext cx="0" cy="228012"/>
          </a:xfrm>
          <a:prstGeom prst="straightConnector1">
            <a:avLst/>
          </a:prstGeom>
          <a:ln w="25400">
            <a:solidFill>
              <a:srgbClr val="687DBE"/>
            </a:solidFill>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757A6BA1-76F0-6DB9-0D06-2CA568DF29DD}"/>
              </a:ext>
            </a:extLst>
          </p:cNvPr>
          <p:cNvCxnSpPr>
            <a:cxnSpLocks/>
          </p:cNvCxnSpPr>
          <p:nvPr/>
        </p:nvCxnSpPr>
        <p:spPr>
          <a:xfrm>
            <a:off x="7894320" y="4241862"/>
            <a:ext cx="0" cy="321678"/>
          </a:xfrm>
          <a:prstGeom prst="straightConnector1">
            <a:avLst/>
          </a:prstGeom>
          <a:ln w="25400">
            <a:solidFill>
              <a:srgbClr val="687DBE"/>
            </a:solidFill>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DC0C3BD4-B96A-4C1D-556E-B305134EB1E1}"/>
              </a:ext>
            </a:extLst>
          </p:cNvPr>
          <p:cNvCxnSpPr>
            <a:cxnSpLocks/>
          </p:cNvCxnSpPr>
          <p:nvPr/>
        </p:nvCxnSpPr>
        <p:spPr>
          <a:xfrm>
            <a:off x="6455664" y="4241862"/>
            <a:ext cx="0" cy="228012"/>
          </a:xfrm>
          <a:prstGeom prst="straightConnector1">
            <a:avLst/>
          </a:prstGeom>
          <a:ln w="25400">
            <a:solidFill>
              <a:srgbClr val="687DBE"/>
            </a:solidFill>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9CB9D2F7-899F-895A-7070-1DF887705329}"/>
              </a:ext>
            </a:extLst>
          </p:cNvPr>
          <p:cNvCxnSpPr>
            <a:cxnSpLocks/>
          </p:cNvCxnSpPr>
          <p:nvPr/>
        </p:nvCxnSpPr>
        <p:spPr>
          <a:xfrm>
            <a:off x="7872984" y="5173295"/>
            <a:ext cx="0" cy="348211"/>
          </a:xfrm>
          <a:prstGeom prst="straightConnector1">
            <a:avLst/>
          </a:prstGeom>
          <a:ln w="25400">
            <a:solidFill>
              <a:srgbClr val="687DBE"/>
            </a:solidFill>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1516FF2A-B632-831C-237A-5B04ABA8F7BA}"/>
              </a:ext>
            </a:extLst>
          </p:cNvPr>
          <p:cNvCxnSpPr>
            <a:cxnSpLocks/>
          </p:cNvCxnSpPr>
          <p:nvPr/>
        </p:nvCxnSpPr>
        <p:spPr>
          <a:xfrm flipH="1">
            <a:off x="5315836" y="6136026"/>
            <a:ext cx="1783204" cy="242548"/>
          </a:xfrm>
          <a:prstGeom prst="straightConnector1">
            <a:avLst/>
          </a:prstGeom>
          <a:ln w="25400">
            <a:solidFill>
              <a:srgbClr val="687DBE"/>
            </a:solidFill>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C07ADC02-00C3-98A8-5A70-9E264C1E6939}"/>
              </a:ext>
            </a:extLst>
          </p:cNvPr>
          <p:cNvCxnSpPr>
            <a:cxnSpLocks/>
          </p:cNvCxnSpPr>
          <p:nvPr/>
        </p:nvCxnSpPr>
        <p:spPr>
          <a:xfrm flipH="1">
            <a:off x="5270116" y="5278157"/>
            <a:ext cx="1092708" cy="856215"/>
          </a:xfrm>
          <a:prstGeom prst="straightConnector1">
            <a:avLst/>
          </a:prstGeom>
          <a:ln w="25400">
            <a:solidFill>
              <a:srgbClr val="687DBE"/>
            </a:solidFill>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DAF352C4-110B-91BF-F18D-5655B8BEB268}"/>
              </a:ext>
            </a:extLst>
          </p:cNvPr>
          <p:cNvCxnSpPr>
            <a:cxnSpLocks/>
          </p:cNvCxnSpPr>
          <p:nvPr/>
        </p:nvCxnSpPr>
        <p:spPr>
          <a:xfrm flipH="1">
            <a:off x="5393188" y="4241862"/>
            <a:ext cx="414138" cy="253678"/>
          </a:xfrm>
          <a:prstGeom prst="straightConnector1">
            <a:avLst/>
          </a:prstGeom>
          <a:ln w="25400">
            <a:solidFill>
              <a:srgbClr val="687DBE"/>
            </a:solidFill>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3167AA5F-584A-61B9-C91B-4A1FB2F6538E}"/>
              </a:ext>
            </a:extLst>
          </p:cNvPr>
          <p:cNvCxnSpPr>
            <a:cxnSpLocks/>
          </p:cNvCxnSpPr>
          <p:nvPr/>
        </p:nvCxnSpPr>
        <p:spPr>
          <a:xfrm>
            <a:off x="1280160" y="4241862"/>
            <a:ext cx="0" cy="321678"/>
          </a:xfrm>
          <a:prstGeom prst="straightConnector1">
            <a:avLst/>
          </a:prstGeom>
          <a:ln w="25400">
            <a:solidFill>
              <a:srgbClr val="687DBE"/>
            </a:solidFill>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6F48B589-6FB6-B2A3-9EEE-0D018C1ECB8A}"/>
              </a:ext>
            </a:extLst>
          </p:cNvPr>
          <p:cNvCxnSpPr>
            <a:cxnSpLocks/>
          </p:cNvCxnSpPr>
          <p:nvPr/>
        </p:nvCxnSpPr>
        <p:spPr>
          <a:xfrm>
            <a:off x="2790320" y="4281564"/>
            <a:ext cx="0" cy="228012"/>
          </a:xfrm>
          <a:prstGeom prst="straightConnector1">
            <a:avLst/>
          </a:prstGeom>
          <a:ln w="25400">
            <a:solidFill>
              <a:srgbClr val="687DBE"/>
            </a:solidFill>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41B26A96-2008-EFBA-F311-56E849422A8F}"/>
              </a:ext>
            </a:extLst>
          </p:cNvPr>
          <p:cNvCxnSpPr>
            <a:cxnSpLocks/>
          </p:cNvCxnSpPr>
          <p:nvPr/>
        </p:nvCxnSpPr>
        <p:spPr>
          <a:xfrm>
            <a:off x="1280160" y="5173295"/>
            <a:ext cx="0" cy="348211"/>
          </a:xfrm>
          <a:prstGeom prst="straightConnector1">
            <a:avLst/>
          </a:prstGeom>
          <a:ln w="25400">
            <a:solidFill>
              <a:srgbClr val="687DBE"/>
            </a:solidFill>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727C6283-4B3C-2ECC-124E-C3C07166769F}"/>
              </a:ext>
            </a:extLst>
          </p:cNvPr>
          <p:cNvCxnSpPr>
            <a:cxnSpLocks/>
          </p:cNvCxnSpPr>
          <p:nvPr/>
        </p:nvCxnSpPr>
        <p:spPr>
          <a:xfrm>
            <a:off x="2001496" y="6134372"/>
            <a:ext cx="1783204" cy="242548"/>
          </a:xfrm>
          <a:prstGeom prst="straightConnector1">
            <a:avLst/>
          </a:prstGeom>
          <a:ln w="25400">
            <a:solidFill>
              <a:srgbClr val="687DBE"/>
            </a:solidFill>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758E01BF-AEBC-ED01-940E-9355E8F499AD}"/>
              </a:ext>
            </a:extLst>
          </p:cNvPr>
          <p:cNvCxnSpPr>
            <a:cxnSpLocks/>
          </p:cNvCxnSpPr>
          <p:nvPr/>
        </p:nvCxnSpPr>
        <p:spPr>
          <a:xfrm>
            <a:off x="2732192" y="5278156"/>
            <a:ext cx="1092708" cy="856215"/>
          </a:xfrm>
          <a:prstGeom prst="straightConnector1">
            <a:avLst/>
          </a:prstGeom>
          <a:ln w="25400">
            <a:solidFill>
              <a:srgbClr val="687DBE"/>
            </a:solidFill>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05E60D1B-2F48-7177-A0ED-A5B71FF3CDB5}"/>
              </a:ext>
            </a:extLst>
          </p:cNvPr>
          <p:cNvCxnSpPr>
            <a:cxnSpLocks/>
          </p:cNvCxnSpPr>
          <p:nvPr/>
        </p:nvCxnSpPr>
        <p:spPr>
          <a:xfrm>
            <a:off x="3404915" y="4268731"/>
            <a:ext cx="414138" cy="253678"/>
          </a:xfrm>
          <a:prstGeom prst="straightConnector1">
            <a:avLst/>
          </a:prstGeom>
          <a:ln w="25400">
            <a:solidFill>
              <a:srgbClr val="687DBE"/>
            </a:solidFill>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3C729182-DB70-0614-9BF1-BB431E6378F3}"/>
              </a:ext>
            </a:extLst>
          </p:cNvPr>
          <p:cNvCxnSpPr>
            <a:cxnSpLocks/>
          </p:cNvCxnSpPr>
          <p:nvPr/>
        </p:nvCxnSpPr>
        <p:spPr>
          <a:xfrm>
            <a:off x="2420112" y="3282103"/>
            <a:ext cx="4224528" cy="0"/>
          </a:xfrm>
          <a:prstGeom prst="line">
            <a:avLst/>
          </a:prstGeom>
          <a:ln w="22225">
            <a:solidFill>
              <a:srgbClr val="687DBE"/>
            </a:solidFill>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74683E2F-3A17-A77F-9619-2A21B5CFC80E}"/>
              </a:ext>
            </a:extLst>
          </p:cNvPr>
          <p:cNvCxnSpPr>
            <a:cxnSpLocks/>
          </p:cNvCxnSpPr>
          <p:nvPr/>
        </p:nvCxnSpPr>
        <p:spPr>
          <a:xfrm>
            <a:off x="4572000" y="3054091"/>
            <a:ext cx="0" cy="228012"/>
          </a:xfrm>
          <a:prstGeom prst="straightConnector1">
            <a:avLst/>
          </a:prstGeom>
          <a:ln w="25400">
            <a:solidFill>
              <a:srgbClr val="687DBE"/>
            </a:solidFill>
            <a:headEnd w="lg" len="med"/>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29025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Content Placeholder 2">
            <a:extLst>
              <a:ext uri="{FF2B5EF4-FFF2-40B4-BE49-F238E27FC236}">
                <a16:creationId xmlns:a16="http://schemas.microsoft.com/office/drawing/2014/main" id="{A62D9313-FBC9-6FAE-48C4-3884C60C0986}"/>
              </a:ext>
            </a:extLst>
          </p:cNvPr>
          <p:cNvSpPr>
            <a:spLocks noGrp="1"/>
          </p:cNvSpPr>
          <p:nvPr>
            <p:ph idx="1"/>
          </p:nvPr>
        </p:nvSpPr>
        <p:spPr>
          <a:xfrm>
            <a:off x="446088" y="2443525"/>
            <a:ext cx="3933825" cy="3269155"/>
          </a:xfrm>
        </p:spPr>
        <p:txBody>
          <a:bodyPr/>
          <a:lstStyle/>
          <a:p>
            <a:r>
              <a:rPr lang="en-GB" sz="1600"/>
              <a:t>Adult (known or believed to be age &gt;=18 years).</a:t>
            </a:r>
            <a:br>
              <a:rPr lang="en-GB" sz="1600"/>
            </a:br>
            <a:endParaRPr lang="en-GB" sz="1600"/>
          </a:p>
          <a:p>
            <a:pPr lvl="0"/>
            <a:r>
              <a:rPr lang="en-GB" sz="1600"/>
              <a:t>In-hospital cardiac arrest, attended by the hospital cardiac arrest team in response to a cardiac arrest call (2222 or equivalent), and when a clinician permitted to undertake both tracheal intubation and </a:t>
            </a:r>
            <a:r>
              <a:rPr lang="en-GB" sz="1600" err="1"/>
              <a:t>supraglottic</a:t>
            </a:r>
            <a:r>
              <a:rPr lang="en-GB" sz="1600"/>
              <a:t> airway placement (so that either intervention can be delivered) is present. </a:t>
            </a:r>
            <a:br>
              <a:rPr lang="en-GB" sz="1600"/>
            </a:br>
            <a:endParaRPr lang="en-GB" sz="1600"/>
          </a:p>
          <a:p>
            <a:pPr lvl="0"/>
            <a:r>
              <a:rPr lang="en-GB" sz="1600"/>
              <a:t>Undergoing resuscitation and requiring advanced airway management in the opinion of the trained clinician responsible for randomisation.</a:t>
            </a:r>
          </a:p>
        </p:txBody>
      </p:sp>
      <p:sp>
        <p:nvSpPr>
          <p:cNvPr id="6" name="Rectangle 5">
            <a:extLst>
              <a:ext uri="{FF2B5EF4-FFF2-40B4-BE49-F238E27FC236}">
                <a16:creationId xmlns:a16="http://schemas.microsoft.com/office/drawing/2014/main" id="{A08A8D0E-0C11-C995-199A-63F9EBBC1EBF}"/>
              </a:ext>
            </a:extLst>
          </p:cNvPr>
          <p:cNvSpPr/>
          <p:nvPr/>
        </p:nvSpPr>
        <p:spPr>
          <a:xfrm>
            <a:off x="611188" y="808117"/>
            <a:ext cx="6512819" cy="600164"/>
          </a:xfrm>
          <a:prstGeom prst="rect">
            <a:avLst/>
          </a:prstGeom>
        </p:spPr>
        <p:txBody>
          <a:bodyPr wrap="square" lIns="91440" tIns="45720" rIns="91440" bIns="45720" anchor="t">
            <a:spAutoFit/>
          </a:bodyPr>
          <a:lstStyle/>
          <a:p>
            <a:pPr>
              <a:defRPr/>
            </a:pPr>
            <a:r>
              <a:rPr lang="en-GB" sz="3300">
                <a:solidFill>
                  <a:srgbClr val="687DBE"/>
                </a:solidFill>
                <a:latin typeface="Calibri"/>
                <a:ea typeface="Calibri"/>
                <a:cs typeface="Calibri"/>
              </a:rPr>
              <a:t>Eligibility Criteria</a:t>
            </a:r>
            <a:endParaRPr lang="en-GB">
              <a:solidFill>
                <a:srgbClr val="687DBE"/>
              </a:solidFill>
              <a:latin typeface="Calibri"/>
              <a:ea typeface="Calibri"/>
              <a:cs typeface="Calibri"/>
            </a:endParaRPr>
          </a:p>
        </p:txBody>
      </p:sp>
      <p:pic>
        <p:nvPicPr>
          <p:cNvPr id="1026" name="Picture 2" descr="See the source imag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49368"/>
          <a:stretch/>
        </p:blipFill>
        <p:spPr bwMode="auto">
          <a:xfrm>
            <a:off x="2181753" y="1443793"/>
            <a:ext cx="846668" cy="1035245"/>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a:extLst>
              <a:ext uri="{FF2B5EF4-FFF2-40B4-BE49-F238E27FC236}">
                <a16:creationId xmlns:a16="http://schemas.microsoft.com/office/drawing/2014/main" id="{0817D825-5F2C-C722-AEFE-F13CB6B171A8}"/>
              </a:ext>
            </a:extLst>
          </p:cNvPr>
          <p:cNvSpPr txBox="1">
            <a:spLocks/>
          </p:cNvSpPr>
          <p:nvPr/>
        </p:nvSpPr>
        <p:spPr>
          <a:xfrm>
            <a:off x="4669653" y="2443525"/>
            <a:ext cx="4028259" cy="3786781"/>
          </a:xfrm>
          <a:prstGeom prst="rect">
            <a:avLst/>
          </a:prstGeom>
          <a:solidFill>
            <a:schemeClr val="bg1"/>
          </a:solidFill>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600" dirty="0">
                <a:solidFill>
                  <a:srgbClr val="C00000"/>
                </a:solidFill>
              </a:rPr>
              <a:t>Patients in the emergency department</a:t>
            </a:r>
            <a:r>
              <a:rPr lang="en-GB" sz="1600" dirty="0"/>
              <a:t>.</a:t>
            </a:r>
          </a:p>
          <a:p>
            <a:r>
              <a:rPr lang="en-GB" sz="1400" dirty="0">
                <a:solidFill>
                  <a:srgbClr val="00B050"/>
                </a:solidFill>
                <a:effectLst/>
                <a:latin typeface="Calibri" panose="020F0502020204030204" pitchFamily="34" charset="0"/>
                <a:ea typeface="Times New Roman" panose="02020603050405020304" pitchFamily="18" charset="0"/>
              </a:rPr>
              <a:t>Patients who have a cardiac arrest outside hospital and who are transported to the hospital in ongoing cardiac arrest</a:t>
            </a:r>
            <a:br>
              <a:rPr lang="en-GB" sz="1600" dirty="0"/>
            </a:br>
            <a:endParaRPr lang="en-GB" sz="1600" dirty="0"/>
          </a:p>
          <a:p>
            <a:r>
              <a:rPr lang="en-GB" sz="1600" dirty="0"/>
              <a:t>People who are not a hospital inpatient (e.g. visitor, relative, staff or outpatient).</a:t>
            </a:r>
            <a:br>
              <a:rPr lang="en-GB" sz="1600" dirty="0"/>
            </a:br>
            <a:endParaRPr lang="en-GB" sz="1600" dirty="0"/>
          </a:p>
          <a:p>
            <a:r>
              <a:rPr lang="en-GB" sz="1600" dirty="0"/>
              <a:t>Patients who are already </a:t>
            </a:r>
            <a:r>
              <a:rPr lang="en-GB" sz="1600" dirty="0" err="1"/>
              <a:t>tracheally</a:t>
            </a:r>
            <a:r>
              <a:rPr lang="en-GB" sz="1600" dirty="0"/>
              <a:t> intubated at the time of eligibility assessment.</a:t>
            </a:r>
            <a:br>
              <a:rPr lang="en-GB" sz="1600" dirty="0"/>
            </a:br>
            <a:endParaRPr lang="en-GB" sz="1600" dirty="0">
              <a:highlight>
                <a:srgbClr val="FFFF00"/>
              </a:highlight>
            </a:endParaRPr>
          </a:p>
          <a:p>
            <a:r>
              <a:rPr lang="en-GB" sz="1600" dirty="0"/>
              <a:t>Patients known to be pregnant.</a:t>
            </a:r>
            <a:br>
              <a:rPr lang="en-GB" sz="1600" dirty="0"/>
            </a:br>
            <a:endParaRPr lang="en-GB" sz="1600" dirty="0"/>
          </a:p>
          <a:p>
            <a:r>
              <a:rPr lang="en-GB" sz="1600" dirty="0"/>
              <a:t>Patients with a functioning tracheostomy  </a:t>
            </a:r>
          </a:p>
          <a:p>
            <a:pPr marL="0" indent="0">
              <a:buFont typeface="Arial" charset="0"/>
              <a:buNone/>
              <a:defRPr/>
            </a:pPr>
            <a:endParaRPr lang="en-GB" altLang="en-US" sz="1600" dirty="0"/>
          </a:p>
        </p:txBody>
      </p:sp>
      <p:pic>
        <p:nvPicPr>
          <p:cNvPr id="7" name="Picture 2" descr="See the source image">
            <a:extLst>
              <a:ext uri="{FF2B5EF4-FFF2-40B4-BE49-F238E27FC236}">
                <a16:creationId xmlns:a16="http://schemas.microsoft.com/office/drawing/2014/main" id="{B965D69F-C5F3-E314-26A4-AAF6567C92BF}"/>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0632"/>
          <a:stretch/>
        </p:blipFill>
        <p:spPr bwMode="auto">
          <a:xfrm>
            <a:off x="6207025" y="1443792"/>
            <a:ext cx="825535" cy="1035245"/>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Connector 2">
            <a:extLst>
              <a:ext uri="{FF2B5EF4-FFF2-40B4-BE49-F238E27FC236}">
                <a16:creationId xmlns:a16="http://schemas.microsoft.com/office/drawing/2014/main" id="{6106C2BE-7CC7-8443-8B61-CE359014CD8C}"/>
              </a:ext>
            </a:extLst>
          </p:cNvPr>
          <p:cNvCxnSpPr/>
          <p:nvPr/>
        </p:nvCxnSpPr>
        <p:spPr>
          <a:xfrm>
            <a:off x="4598630" y="1846555"/>
            <a:ext cx="0" cy="4598633"/>
          </a:xfrm>
          <a:prstGeom prst="line">
            <a:avLst/>
          </a:prstGeom>
          <a:ln w="19050">
            <a:prstDash val="das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02213777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Content Placeholder 2">
            <a:extLst>
              <a:ext uri="{FF2B5EF4-FFF2-40B4-BE49-F238E27FC236}">
                <a16:creationId xmlns:a16="http://schemas.microsoft.com/office/drawing/2014/main" id="{A62D9313-FBC9-6FAE-48C4-3884C60C0986}"/>
              </a:ext>
            </a:extLst>
          </p:cNvPr>
          <p:cNvSpPr>
            <a:spLocks noGrp="1"/>
          </p:cNvSpPr>
          <p:nvPr>
            <p:ph idx="1"/>
          </p:nvPr>
        </p:nvSpPr>
        <p:spPr>
          <a:xfrm>
            <a:off x="402545" y="1964553"/>
            <a:ext cx="8436655" cy="3269155"/>
          </a:xfrm>
        </p:spPr>
        <p:txBody>
          <a:bodyPr/>
          <a:lstStyle/>
          <a:p>
            <a:r>
              <a:rPr lang="en-GB" sz="2200" dirty="0">
                <a:solidFill>
                  <a:srgbClr val="FF0000"/>
                </a:solidFill>
                <a:latin typeface="Calibri" panose="020F0502020204030204" pitchFamily="34" charset="0"/>
                <a:ea typeface="Calibri" panose="020F0502020204030204" pitchFamily="34" charset="0"/>
              </a:rPr>
              <a:t>Patients must only be randomised when randomising clinician is at patient side and has confirmed eligibility </a:t>
            </a:r>
          </a:p>
          <a:p>
            <a:pPr marL="0" indent="0">
              <a:buNone/>
            </a:pPr>
            <a:endParaRPr lang="en-GB" sz="2200" dirty="0">
              <a:solidFill>
                <a:srgbClr val="FF0000"/>
              </a:solidFill>
              <a:latin typeface="Calibri" panose="020F0502020204030204" pitchFamily="34" charset="0"/>
              <a:ea typeface="Calibri" panose="020F0502020204030204" pitchFamily="34" charset="0"/>
            </a:endParaRPr>
          </a:p>
          <a:p>
            <a:r>
              <a:rPr lang="en-GB" sz="2200" dirty="0">
                <a:solidFill>
                  <a:srgbClr val="000000"/>
                </a:solidFill>
                <a:latin typeface="Calibri" panose="020F0502020204030204" pitchFamily="34" charset="0"/>
                <a:ea typeface="Calibri" panose="020F0502020204030204" pitchFamily="34" charset="0"/>
              </a:rPr>
              <a:t>I</a:t>
            </a:r>
            <a:r>
              <a:rPr lang="en-GB" sz="2200" dirty="0">
                <a:solidFill>
                  <a:srgbClr val="000000"/>
                </a:solidFill>
                <a:effectLst/>
                <a:latin typeface="Calibri" panose="020F0502020204030204" pitchFamily="34" charset="0"/>
                <a:ea typeface="Calibri" panose="020F0502020204030204" pitchFamily="34" charset="0"/>
              </a:rPr>
              <a:t>f a patient meets the eligibility criteria they should be enrolled and randomised accordingly.</a:t>
            </a:r>
          </a:p>
          <a:p>
            <a:endParaRPr lang="en-GB" sz="2200" dirty="0">
              <a:solidFill>
                <a:srgbClr val="000000"/>
              </a:solidFill>
              <a:latin typeface="Calibri" panose="020F0502020204030204" pitchFamily="34" charset="0"/>
              <a:ea typeface="Calibri" panose="020F0502020204030204" pitchFamily="34" charset="0"/>
            </a:endParaRPr>
          </a:p>
          <a:p>
            <a:r>
              <a:rPr lang="en-GB" sz="2200" dirty="0">
                <a:solidFill>
                  <a:srgbClr val="000000"/>
                </a:solidFill>
                <a:effectLst/>
                <a:latin typeface="Calibri" panose="020F0502020204030204" pitchFamily="34" charset="0"/>
                <a:ea typeface="Calibri" panose="020F0502020204030204" pitchFamily="34" charset="0"/>
              </a:rPr>
              <a:t>Inline with protocol, the eligible patient should be randomised, even if there is a circumstance where the clinician feels strongly against delivering one of the treatment arms.</a:t>
            </a:r>
          </a:p>
          <a:p>
            <a:endParaRPr lang="en-GB" sz="2200" dirty="0">
              <a:solidFill>
                <a:srgbClr val="000000"/>
              </a:solidFill>
              <a:latin typeface="Calibri" panose="020F0502020204030204" pitchFamily="34" charset="0"/>
            </a:endParaRPr>
          </a:p>
          <a:p>
            <a:r>
              <a:rPr lang="en-GB" sz="2200" dirty="0">
                <a:solidFill>
                  <a:srgbClr val="000000"/>
                </a:solidFill>
                <a:effectLst/>
                <a:latin typeface="Calibri" panose="020F0502020204030204" pitchFamily="34" charset="0"/>
                <a:ea typeface="Calibri" panose="020F0502020204030204" pitchFamily="34" charset="0"/>
              </a:rPr>
              <a:t>Where a clinician feels strongly that the protocol should not be followed, they should act in the patient's best interests and record the reasons subsequently.</a:t>
            </a:r>
            <a:endParaRPr lang="en-GB" sz="2200" dirty="0">
              <a:effectLst/>
              <a:latin typeface="Calibri" panose="020F0502020204030204" pitchFamily="34" charset="0"/>
              <a:ea typeface="Calibri" panose="020F0502020204030204" pitchFamily="34" charset="0"/>
            </a:endParaRPr>
          </a:p>
          <a:p>
            <a:endParaRPr lang="en-GB" sz="2200" dirty="0"/>
          </a:p>
        </p:txBody>
      </p:sp>
      <p:sp>
        <p:nvSpPr>
          <p:cNvPr id="6" name="Rectangle 5">
            <a:extLst>
              <a:ext uri="{FF2B5EF4-FFF2-40B4-BE49-F238E27FC236}">
                <a16:creationId xmlns:a16="http://schemas.microsoft.com/office/drawing/2014/main" id="{A08A8D0E-0C11-C995-199A-63F9EBBC1EBF}"/>
              </a:ext>
            </a:extLst>
          </p:cNvPr>
          <p:cNvSpPr/>
          <p:nvPr/>
        </p:nvSpPr>
        <p:spPr>
          <a:xfrm>
            <a:off x="611188" y="808117"/>
            <a:ext cx="6512819" cy="1107996"/>
          </a:xfrm>
          <a:prstGeom prst="rect">
            <a:avLst/>
          </a:prstGeom>
        </p:spPr>
        <p:txBody>
          <a:bodyPr wrap="square" lIns="91440" tIns="45720" rIns="91440" bIns="45720" anchor="t">
            <a:spAutoFit/>
          </a:bodyPr>
          <a:lstStyle/>
          <a:p>
            <a:pPr>
              <a:defRPr/>
            </a:pPr>
            <a:r>
              <a:rPr lang="en-GB" sz="3300" dirty="0">
                <a:solidFill>
                  <a:srgbClr val="687DBE"/>
                </a:solidFill>
                <a:latin typeface="Calibri"/>
                <a:ea typeface="Calibri"/>
                <a:cs typeface="Calibri"/>
              </a:rPr>
              <a:t>All eligible patients should be randomised</a:t>
            </a:r>
            <a:endParaRPr lang="en-GB" dirty="0">
              <a:solidFill>
                <a:srgbClr val="687DBE"/>
              </a:solidFill>
              <a:latin typeface="Calibri"/>
              <a:ea typeface="Calibri"/>
              <a:cs typeface="Calibri"/>
            </a:endParaRPr>
          </a:p>
        </p:txBody>
      </p:sp>
    </p:spTree>
    <p:extLst>
      <p:ext uri="{BB962C8B-B14F-4D97-AF65-F5344CB8AC3E}">
        <p14:creationId xmlns:p14="http://schemas.microsoft.com/office/powerpoint/2010/main" val="19308483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116882" y="1811391"/>
            <a:ext cx="8424863" cy="4248869"/>
          </a:xfrm>
        </p:spPr>
        <p:txBody>
          <a:bodyPr vert="horz" lIns="91440" tIns="45720" rIns="91440" bIns="45720" anchor="t"/>
          <a:lstStyle/>
          <a:p>
            <a:pPr marL="342900" indent="-342900">
              <a:buFont typeface="Arial" panose="020B0604020202020204" pitchFamily="34" charset="0"/>
              <a:buChar char="•"/>
            </a:pPr>
            <a:r>
              <a:rPr lang="en-US" sz="1800"/>
              <a:t>Patients are enrolled into the trial by a research-trained clinician who attends the cardiac arrest following a 2222 call.</a:t>
            </a:r>
            <a:endParaRPr lang="en-US" sz="1800" b="1"/>
          </a:p>
          <a:p>
            <a:pPr marL="342900" indent="-342900">
              <a:buFont typeface="Arial" panose="020B0604020202020204" pitchFamily="34" charset="0"/>
              <a:buChar char="•"/>
            </a:pPr>
            <a:r>
              <a:rPr lang="en-US" sz="1800" err="1"/>
              <a:t>Randomised</a:t>
            </a:r>
            <a:r>
              <a:rPr lang="en-US" sz="1800"/>
              <a:t> in a </a:t>
            </a:r>
            <a:r>
              <a:rPr lang="en-US" sz="1800" b="1"/>
              <a:t>1:1 ratio to either Supraglottic Airway Device or Tracheal Intubation </a:t>
            </a:r>
            <a:r>
              <a:rPr lang="en-US" sz="1800"/>
              <a:t>following below pathway:</a:t>
            </a:r>
          </a:p>
          <a:p>
            <a:pPr marL="342900" lvl="0" indent="-342900">
              <a:buFont typeface="Arial" panose="020B0604020202020204" pitchFamily="34" charset="0"/>
              <a:buChar char="•"/>
            </a:pPr>
            <a:endParaRPr lang="en-US" sz="1800"/>
          </a:p>
          <a:p>
            <a:pPr marL="342900" lvl="0" indent="-342900">
              <a:buFont typeface="Arial" panose="020B0604020202020204" pitchFamily="34" charset="0"/>
              <a:buChar char="•"/>
            </a:pPr>
            <a:endParaRPr lang="en-US" sz="1800"/>
          </a:p>
          <a:p>
            <a:endParaRPr lang="en-GB" sz="1800"/>
          </a:p>
          <a:p>
            <a:endParaRPr lang="en-GB" sz="1800"/>
          </a:p>
        </p:txBody>
      </p:sp>
      <p:sp>
        <p:nvSpPr>
          <p:cNvPr id="3" name="Text Placeholder 2"/>
          <p:cNvSpPr>
            <a:spLocks noGrp="1"/>
          </p:cNvSpPr>
          <p:nvPr>
            <p:ph type="body" sz="quarter" idx="10"/>
          </p:nvPr>
        </p:nvSpPr>
        <p:spPr>
          <a:xfrm>
            <a:off x="259911" y="985123"/>
            <a:ext cx="8424943" cy="648816"/>
          </a:xfrm>
        </p:spPr>
        <p:txBody>
          <a:bodyPr/>
          <a:lstStyle/>
          <a:p>
            <a:r>
              <a:rPr lang="en-GB"/>
              <a:t>Randomisation</a:t>
            </a:r>
          </a:p>
        </p:txBody>
      </p:sp>
      <p:grpSp>
        <p:nvGrpSpPr>
          <p:cNvPr id="5" name="Group 4">
            <a:extLst>
              <a:ext uri="{FF2B5EF4-FFF2-40B4-BE49-F238E27FC236}">
                <a16:creationId xmlns:a16="http://schemas.microsoft.com/office/drawing/2014/main" id="{648627E5-97F7-48FF-836E-6E0B6DCC0A93}"/>
              </a:ext>
            </a:extLst>
          </p:cNvPr>
          <p:cNvGrpSpPr/>
          <p:nvPr/>
        </p:nvGrpSpPr>
        <p:grpSpPr>
          <a:xfrm>
            <a:off x="259911" y="3249627"/>
            <a:ext cx="8784140" cy="1377377"/>
            <a:chOff x="126349" y="4510105"/>
            <a:chExt cx="9000238" cy="1318488"/>
          </a:xfrm>
        </p:grpSpPr>
        <p:graphicFrame>
          <p:nvGraphicFramePr>
            <p:cNvPr id="6" name="Diagram 5"/>
            <p:cNvGraphicFramePr/>
            <p:nvPr>
              <p:extLst>
                <p:ext uri="{D42A27DB-BD31-4B8C-83A1-F6EECF244321}">
                  <p14:modId xmlns:p14="http://schemas.microsoft.com/office/powerpoint/2010/main" val="4126507593"/>
                </p:ext>
              </p:extLst>
            </p:nvPr>
          </p:nvGraphicFramePr>
          <p:xfrm>
            <a:off x="126349" y="4517008"/>
            <a:ext cx="9000238" cy="13096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0592DFA7-DCF1-4E2C-9C04-A5718AF36007}"/>
                </a:ext>
              </a:extLst>
            </p:cNvPr>
            <p:cNvSpPr txBox="1"/>
            <p:nvPr/>
          </p:nvSpPr>
          <p:spPr>
            <a:xfrm>
              <a:off x="581932" y="4510105"/>
              <a:ext cx="2384556" cy="1266855"/>
            </a:xfrm>
            <a:prstGeom prst="rect">
              <a:avLst/>
            </a:prstGeom>
            <a:noFill/>
          </p:spPr>
          <p:txBody>
            <a:bodyPr wrap="square" rtlCol="0">
              <a:spAutoFit/>
            </a:bodyPr>
            <a:lstStyle/>
            <a:p>
              <a:pPr algn="ctr"/>
              <a:r>
                <a:rPr lang="en-GB" sz="1600" b="1">
                  <a:solidFill>
                    <a:schemeClr val="bg1"/>
                  </a:solidFill>
                </a:rPr>
                <a:t>Requirement for advanced airway management?</a:t>
              </a:r>
            </a:p>
            <a:p>
              <a:pPr algn="ctr"/>
              <a:r>
                <a:rPr lang="en-GB" sz="1600">
                  <a:solidFill>
                    <a:schemeClr val="bg1"/>
                  </a:solidFill>
                </a:rPr>
                <a:t>Assessed by airway-trained clinician </a:t>
              </a:r>
            </a:p>
          </p:txBody>
        </p:sp>
        <p:sp>
          <p:nvSpPr>
            <p:cNvPr id="7" name="TextBox 6">
              <a:extLst>
                <a:ext uri="{FF2B5EF4-FFF2-40B4-BE49-F238E27FC236}">
                  <a16:creationId xmlns:a16="http://schemas.microsoft.com/office/drawing/2014/main" id="{FDC2E838-92A1-4A49-8D26-0BA50425E2BB}"/>
                </a:ext>
              </a:extLst>
            </p:cNvPr>
            <p:cNvSpPr txBox="1"/>
            <p:nvPr/>
          </p:nvSpPr>
          <p:spPr>
            <a:xfrm>
              <a:off x="3543164" y="4561738"/>
              <a:ext cx="2216660" cy="1266855"/>
            </a:xfrm>
            <a:prstGeom prst="rect">
              <a:avLst/>
            </a:prstGeom>
            <a:noFill/>
          </p:spPr>
          <p:txBody>
            <a:bodyPr wrap="square" rtlCol="0">
              <a:spAutoFit/>
            </a:bodyPr>
            <a:lstStyle/>
            <a:p>
              <a:pPr algn="ctr"/>
              <a:r>
                <a:rPr lang="en-GB" sz="1600" b="1">
                  <a:solidFill>
                    <a:schemeClr val="bg1"/>
                  </a:solidFill>
                </a:rPr>
                <a:t>Patient eligible for trial?</a:t>
              </a:r>
            </a:p>
            <a:p>
              <a:pPr algn="ctr"/>
              <a:r>
                <a:rPr lang="en-GB" sz="1600">
                  <a:solidFill>
                    <a:schemeClr val="bg1"/>
                  </a:solidFill>
                </a:rPr>
                <a:t>Assessed by research-trained randomising clinician </a:t>
              </a:r>
            </a:p>
          </p:txBody>
        </p:sp>
        <p:sp>
          <p:nvSpPr>
            <p:cNvPr id="8" name="TextBox 7">
              <a:extLst>
                <a:ext uri="{FF2B5EF4-FFF2-40B4-BE49-F238E27FC236}">
                  <a16:creationId xmlns:a16="http://schemas.microsoft.com/office/drawing/2014/main" id="{D536021A-E5DD-42CF-B887-A9E0EDF56331}"/>
                </a:ext>
              </a:extLst>
            </p:cNvPr>
            <p:cNvSpPr txBox="1"/>
            <p:nvPr/>
          </p:nvSpPr>
          <p:spPr>
            <a:xfrm>
              <a:off x="6499657" y="4625783"/>
              <a:ext cx="2216660" cy="1012182"/>
            </a:xfrm>
            <a:prstGeom prst="rect">
              <a:avLst/>
            </a:prstGeom>
            <a:noFill/>
          </p:spPr>
          <p:txBody>
            <a:bodyPr wrap="square" rtlCol="0">
              <a:spAutoFit/>
            </a:bodyPr>
            <a:lstStyle/>
            <a:p>
              <a:pPr algn="ctr"/>
              <a:r>
                <a:rPr lang="en-GB" sz="1600" b="1">
                  <a:solidFill>
                    <a:schemeClr val="bg1"/>
                  </a:solidFill>
                </a:rPr>
                <a:t>Randomisation</a:t>
              </a:r>
            </a:p>
            <a:p>
              <a:pPr algn="ctr"/>
              <a:endParaRPr lang="en-GB" sz="1600" b="1">
                <a:solidFill>
                  <a:schemeClr val="bg1"/>
                </a:solidFill>
              </a:endParaRPr>
            </a:p>
            <a:p>
              <a:pPr algn="ctr"/>
              <a:r>
                <a:rPr lang="en-GB" sz="1600">
                  <a:solidFill>
                    <a:schemeClr val="bg1"/>
                  </a:solidFill>
                </a:rPr>
                <a:t>Patient randomised to either SGA or TI </a:t>
              </a:r>
            </a:p>
          </p:txBody>
        </p:sp>
      </p:grpSp>
      <p:sp>
        <p:nvSpPr>
          <p:cNvPr id="9" name="TextBox 8">
            <a:extLst>
              <a:ext uri="{FF2B5EF4-FFF2-40B4-BE49-F238E27FC236}">
                <a16:creationId xmlns:a16="http://schemas.microsoft.com/office/drawing/2014/main" id="{31AC3767-DA7E-47A8-A6E5-B552E0C083CD}"/>
              </a:ext>
            </a:extLst>
          </p:cNvPr>
          <p:cNvSpPr txBox="1"/>
          <p:nvPr/>
        </p:nvSpPr>
        <p:spPr>
          <a:xfrm>
            <a:off x="2660298" y="3402817"/>
            <a:ext cx="1157450" cy="338554"/>
          </a:xfrm>
          <a:prstGeom prst="rect">
            <a:avLst/>
          </a:prstGeom>
          <a:noFill/>
        </p:spPr>
        <p:txBody>
          <a:bodyPr wrap="square" rtlCol="0">
            <a:spAutoFit/>
          </a:bodyPr>
          <a:lstStyle/>
          <a:p>
            <a:pPr algn="ctr"/>
            <a:r>
              <a:rPr lang="en-GB" sz="1600" b="1">
                <a:solidFill>
                  <a:schemeClr val="tx2">
                    <a:lumMod val="75000"/>
                  </a:schemeClr>
                </a:solidFill>
                <a:effectLst>
                  <a:glow rad="215900">
                    <a:schemeClr val="bg1">
                      <a:alpha val="79000"/>
                    </a:schemeClr>
                  </a:glow>
                </a:effectLst>
              </a:rPr>
              <a:t>YES</a:t>
            </a:r>
            <a:endParaRPr lang="en-GB" sz="1600">
              <a:solidFill>
                <a:schemeClr val="tx2">
                  <a:lumMod val="75000"/>
                </a:schemeClr>
              </a:solidFill>
              <a:effectLst>
                <a:glow rad="215900">
                  <a:schemeClr val="bg1">
                    <a:alpha val="79000"/>
                  </a:schemeClr>
                </a:glow>
              </a:effectLst>
            </a:endParaRPr>
          </a:p>
        </p:txBody>
      </p:sp>
      <p:sp>
        <p:nvSpPr>
          <p:cNvPr id="10" name="TextBox 9">
            <a:extLst>
              <a:ext uri="{FF2B5EF4-FFF2-40B4-BE49-F238E27FC236}">
                <a16:creationId xmlns:a16="http://schemas.microsoft.com/office/drawing/2014/main" id="{45E5F30B-A73E-42AA-940D-568107D89D25}"/>
              </a:ext>
            </a:extLst>
          </p:cNvPr>
          <p:cNvSpPr txBox="1"/>
          <p:nvPr/>
        </p:nvSpPr>
        <p:spPr>
          <a:xfrm>
            <a:off x="5530404" y="3402818"/>
            <a:ext cx="1157450" cy="338554"/>
          </a:xfrm>
          <a:prstGeom prst="rect">
            <a:avLst/>
          </a:prstGeom>
          <a:noFill/>
        </p:spPr>
        <p:txBody>
          <a:bodyPr wrap="square" rtlCol="0">
            <a:spAutoFit/>
          </a:bodyPr>
          <a:lstStyle/>
          <a:p>
            <a:pPr algn="ctr"/>
            <a:r>
              <a:rPr lang="en-GB" sz="1600" b="1">
                <a:solidFill>
                  <a:schemeClr val="tx2">
                    <a:lumMod val="75000"/>
                  </a:schemeClr>
                </a:solidFill>
                <a:effectLst>
                  <a:glow rad="215900">
                    <a:schemeClr val="bg1">
                      <a:alpha val="79000"/>
                    </a:schemeClr>
                  </a:glow>
                </a:effectLst>
              </a:rPr>
              <a:t>YES</a:t>
            </a:r>
            <a:endParaRPr lang="en-GB" sz="1600">
              <a:solidFill>
                <a:schemeClr val="tx2">
                  <a:lumMod val="75000"/>
                </a:schemeClr>
              </a:solidFill>
              <a:effectLst>
                <a:glow rad="215900">
                  <a:schemeClr val="bg1">
                    <a:alpha val="79000"/>
                  </a:schemeClr>
                </a:glow>
              </a:effectLst>
            </a:endParaRPr>
          </a:p>
        </p:txBody>
      </p:sp>
      <p:sp>
        <p:nvSpPr>
          <p:cNvPr id="12" name="TextBox 11">
            <a:extLst>
              <a:ext uri="{FF2B5EF4-FFF2-40B4-BE49-F238E27FC236}">
                <a16:creationId xmlns:a16="http://schemas.microsoft.com/office/drawing/2014/main" id="{248D78CD-65DB-4443-ABFB-6B432C2B0B1E}"/>
              </a:ext>
            </a:extLst>
          </p:cNvPr>
          <p:cNvSpPr txBox="1"/>
          <p:nvPr/>
        </p:nvSpPr>
        <p:spPr>
          <a:xfrm>
            <a:off x="-306901" y="4770945"/>
            <a:ext cx="9450901" cy="1754326"/>
          </a:xfrm>
          <a:prstGeom prst="rect">
            <a:avLst/>
          </a:prstGeom>
          <a:noFill/>
        </p:spPr>
        <p:txBody>
          <a:bodyPr wrap="square" lIns="91440" tIns="45720" rIns="91440" bIns="45720" anchor="t">
            <a:spAutoFit/>
          </a:bodyPr>
          <a:lstStyle/>
          <a:p>
            <a:pPr marL="742950" lvl="1" indent="-285750">
              <a:buFont typeface="Arial" panose="020B0604020202020204" pitchFamily="34" charset="0"/>
              <a:buChar char="•"/>
            </a:pPr>
            <a:r>
              <a:rPr lang="en-GB" dirty="0"/>
              <a:t>To perform randomisation you must use the progressive web application (PWA)</a:t>
            </a:r>
          </a:p>
          <a:p>
            <a:pPr lvl="1"/>
            <a:endParaRPr lang="en-GB" b="1" dirty="0"/>
          </a:p>
          <a:p>
            <a:pPr marL="742950" lvl="1" indent="-285750">
              <a:buFont typeface="Arial" panose="020B0604020202020204" pitchFamily="34" charset="0"/>
              <a:buChar char="•"/>
            </a:pPr>
            <a:r>
              <a:rPr lang="en-GB" dirty="0"/>
              <a:t>The randomisation </a:t>
            </a:r>
            <a:r>
              <a:rPr lang="en-GB" b="1" dirty="0"/>
              <a:t>MUST</a:t>
            </a:r>
            <a:r>
              <a:rPr lang="en-GB" dirty="0"/>
              <a:t> only be performed at the point the patient is determined eligible.</a:t>
            </a:r>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r>
              <a:rPr lang="en-GB" dirty="0"/>
              <a:t>The randomisation </a:t>
            </a:r>
            <a:r>
              <a:rPr lang="en-GB" b="1" dirty="0"/>
              <a:t>MUST</a:t>
            </a:r>
            <a:r>
              <a:rPr lang="en-GB" dirty="0"/>
              <a:t> only be performed by someone who has completed the training and is recorded on the delegation log.</a:t>
            </a:r>
            <a:endParaRPr lang="en-GB" u="sng" dirty="0"/>
          </a:p>
        </p:txBody>
      </p:sp>
    </p:spTree>
    <p:extLst>
      <p:ext uri="{BB962C8B-B14F-4D97-AF65-F5344CB8AC3E}">
        <p14:creationId xmlns:p14="http://schemas.microsoft.com/office/powerpoint/2010/main" val="9790107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6/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6/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4/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1/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Keyli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8/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6/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4/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8/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1/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8/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9372c811-71b3-403b-802c-98f34db367dc" xsi:nil="true"/>
    <lcf76f155ced4ddcb4097134ff3c332f xmlns="548516d9-4766-4c45-95c7-f1dd44c6982a">
      <Terms xmlns="http://schemas.microsoft.com/office/infopath/2007/PartnerControls"/>
    </lcf76f155ced4ddcb4097134ff3c332f>
    <SharedWithUsers xmlns="9372c811-71b3-403b-802c-98f34db367dc">
      <UserInfo>
        <DisplayName>Chloe.Norman</DisplayName>
        <AccountId>45</AccountId>
        <AccountType/>
      </UserInfo>
      <UserInfo>
        <DisplayName>Scott Watkins</DisplayName>
        <AccountId>16</AccountId>
        <AccountType/>
      </UserInfo>
      <UserInfo>
        <DisplayName>airways3</DisplayName>
        <AccountId>22</AccountId>
        <AccountType/>
      </UserInfo>
      <UserInfo>
        <DisplayName>Jonathan Benger</DisplayName>
        <AccountId>20</AccountId>
        <AccountType/>
      </UserInfo>
      <UserInfo>
        <DisplayName>Sarah Voss</DisplayName>
        <AccountId>7</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28939316926C04BB434D827A7A27A1D" ma:contentTypeVersion="15" ma:contentTypeDescription="Create a new document." ma:contentTypeScope="" ma:versionID="5a7daa56e8c4b2c2449f77dad4e02b50">
  <xsd:schema xmlns:xsd="http://www.w3.org/2001/XMLSchema" xmlns:xs="http://www.w3.org/2001/XMLSchema" xmlns:p="http://schemas.microsoft.com/office/2006/metadata/properties" xmlns:ns2="548516d9-4766-4c45-95c7-f1dd44c6982a" xmlns:ns3="9372c811-71b3-403b-802c-98f34db367dc" targetNamespace="http://schemas.microsoft.com/office/2006/metadata/properties" ma:root="true" ma:fieldsID="8e433f4cd49cb5ef5506900a1049b361" ns2:_="" ns3:_="">
    <xsd:import namespace="548516d9-4766-4c45-95c7-f1dd44c6982a"/>
    <xsd:import namespace="9372c811-71b3-403b-802c-98f34db367d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48516d9-4766-4c45-95c7-f1dd44c6982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a2edd95a-f8c2-4715-9b78-af595b67b1e1"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372c811-71b3-403b-802c-98f34db367dc"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a5a613be-539e-4595-acde-31acfd30bd23}" ma:internalName="TaxCatchAll" ma:showField="CatchAllData" ma:web="9372c811-71b3-403b-802c-98f34db367d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01F8FF5-61BA-4FEF-93C2-DD8B34D204D7}">
  <ds:schemaRefs>
    <ds:schemaRef ds:uri="http://schemas.microsoft.com/sharepoint/v3/contenttype/forms"/>
  </ds:schemaRefs>
</ds:datastoreItem>
</file>

<file path=customXml/itemProps2.xml><?xml version="1.0" encoding="utf-8"?>
<ds:datastoreItem xmlns:ds="http://schemas.openxmlformats.org/officeDocument/2006/customXml" ds:itemID="{BFE9755D-3608-45C0-9662-A7F58EBDEE56}">
  <ds:schemaRefs>
    <ds:schemaRef ds:uri="548516d9-4766-4c45-95c7-f1dd44c6982a"/>
    <ds:schemaRef ds:uri="9372c811-71b3-403b-802c-98f34db367dc"/>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06A0F863-2C78-40EC-8300-A8D6E8B91E6D}">
  <ds:schemaRefs>
    <ds:schemaRef ds:uri="548516d9-4766-4c45-95c7-f1dd44c6982a"/>
    <ds:schemaRef ds:uri="9372c811-71b3-403b-802c-98f34db367d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329</TotalTime>
  <Words>3116</Words>
  <Application>Microsoft Office PowerPoint</Application>
  <PresentationFormat>On-screen Show (4:3)</PresentationFormat>
  <Paragraphs>345</Paragraphs>
  <Slides>26</Slides>
  <Notes>20</Notes>
  <HiddenSlides>0</HiddenSlides>
  <MMClips>1</MMClips>
  <ScaleCrop>false</ScaleCrop>
  <HeadingPairs>
    <vt:vector size="6" baseType="variant">
      <vt:variant>
        <vt:lpstr>Fonts Used</vt:lpstr>
      </vt:variant>
      <vt:variant>
        <vt:i4>3</vt:i4>
      </vt:variant>
      <vt:variant>
        <vt:lpstr>Theme</vt:lpstr>
      </vt:variant>
      <vt:variant>
        <vt:i4>14</vt:i4>
      </vt:variant>
      <vt:variant>
        <vt:lpstr>Slide Titles</vt:lpstr>
      </vt:variant>
      <vt:variant>
        <vt:i4>26</vt:i4>
      </vt:variant>
    </vt:vector>
  </HeadingPairs>
  <TitlesOfParts>
    <vt:vector size="43" baseType="lpstr">
      <vt:lpstr>Arial</vt:lpstr>
      <vt:lpstr>Calibri</vt:lpstr>
      <vt:lpstr>Montserrat</vt:lpstr>
      <vt:lpstr>6/12 Warwick</vt:lpstr>
      <vt:lpstr>4/12 Warwick</vt:lpstr>
      <vt:lpstr>1/12 Warwick</vt:lpstr>
      <vt:lpstr>8/12 Warwick</vt:lpstr>
      <vt:lpstr>6/12 University lockup</vt:lpstr>
      <vt:lpstr>4/12 University lockup</vt:lpstr>
      <vt:lpstr>8/12 University lockup</vt:lpstr>
      <vt:lpstr>1/12 University lockup</vt:lpstr>
      <vt:lpstr>8/12 Departmental lockup</vt:lpstr>
      <vt:lpstr>6/12 Departmental lockup</vt:lpstr>
      <vt:lpstr>4/12 Departmental lockup</vt:lpstr>
      <vt:lpstr>1/12 Departmental lockup</vt:lpstr>
      <vt:lpstr>Keyline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Randomisation Confirmation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Rai, Jeskaran</dc:creator>
  <cp:lastModifiedBy>Norman, Chloe</cp:lastModifiedBy>
  <cp:revision>261</cp:revision>
  <dcterms:created xsi:type="dcterms:W3CDTF">2021-08-27T09:12:05Z</dcterms:created>
  <dcterms:modified xsi:type="dcterms:W3CDTF">2023-10-17T13:21:17Z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0x010100F28939316926C04BB434D827A7A27A1D</vt:lpwstr>
  </property>
  <property fmtid="{D5CDD505-2E9C-101B-9397-08002B2CF9AE}" pid="3" name="MediaServiceImageTags">
    <vt:lpwstr/>
  </property>
</Properties>
</file>