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5.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6.xml" ContentType="application/vnd.openxmlformats-officedocument.theme+xml"/>
  <Override PartName="/ppt/slideLayouts/slideLayout13.xml" ContentType="application/vnd.openxmlformats-officedocument.presentationml.slideLayout+xml"/>
  <Override PartName="/ppt/theme/theme7.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8.xml" ContentType="application/vnd.openxmlformats-officedocument.theme+xml"/>
  <Override PartName="/ppt/slideLayouts/slideLayout16.xml" ContentType="application/vnd.openxmlformats-officedocument.presentationml.slideLayout+xml"/>
  <Override PartName="/ppt/theme/theme9.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10.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11.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1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1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4"/>
    <p:sldMasterId id="2147483650" r:id="rId5"/>
    <p:sldMasterId id="2147483652" r:id="rId6"/>
    <p:sldMasterId id="2147483654" r:id="rId7"/>
    <p:sldMasterId id="2147483656" r:id="rId8"/>
    <p:sldMasterId id="2147483658" r:id="rId9"/>
    <p:sldMasterId id="2147483662" r:id="rId10"/>
    <p:sldMasterId id="2147483660" r:id="rId11"/>
    <p:sldMasterId id="2147483711" r:id="rId12"/>
    <p:sldMasterId id="2147483713" r:id="rId13"/>
    <p:sldMasterId id="2147483716" r:id="rId14"/>
    <p:sldMasterId id="2147483719" r:id="rId15"/>
    <p:sldMasterId id="2147483664" r:id="rId16"/>
    <p:sldMasterId id="2147483689" r:id="rId17"/>
  </p:sldMasterIdLst>
  <p:notesMasterIdLst>
    <p:notesMasterId r:id="rId31"/>
  </p:notesMasterIdLst>
  <p:sldIdLst>
    <p:sldId id="481" r:id="rId18"/>
    <p:sldId id="535" r:id="rId19"/>
    <p:sldId id="537" r:id="rId20"/>
    <p:sldId id="538" r:id="rId21"/>
    <p:sldId id="539" r:id="rId22"/>
    <p:sldId id="487" r:id="rId23"/>
    <p:sldId id="541" r:id="rId24"/>
    <p:sldId id="543" r:id="rId25"/>
    <p:sldId id="536" r:id="rId26"/>
    <p:sldId id="516" r:id="rId27"/>
    <p:sldId id="545" r:id="rId28"/>
    <p:sldId id="544" r:id="rId29"/>
    <p:sldId id="479"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90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thers, Emma" initials="WE" lastIdx="6" clrIdx="0">
    <p:extLst>
      <p:ext uri="{19B8F6BF-5375-455C-9EA6-DF929625EA0E}">
        <p15:presenceInfo xmlns:p15="http://schemas.microsoft.com/office/powerpoint/2012/main" userId="S-1-5-21-94802787-2259107539-412602403-40430" providerId="AD"/>
      </p:ext>
    </p:extLst>
  </p:cmAuthor>
  <p:cmAuthor id="2" name="Hamilton, Louisa" initials="HL" lastIdx="15" clrIdx="1">
    <p:extLst>
      <p:ext uri="{19B8F6BF-5375-455C-9EA6-DF929625EA0E}">
        <p15:presenceInfo xmlns:p15="http://schemas.microsoft.com/office/powerpoint/2012/main" userId="S-1-5-21-94802787-2259107539-412602403-439936" providerId="AD"/>
      </p:ext>
    </p:extLst>
  </p:cmAuthor>
  <p:cmAuthor id="3" name="Keith Couper" initials="KC" lastIdx="10" clrIdx="2">
    <p:extLst>
      <p:ext uri="{19B8F6BF-5375-455C-9EA6-DF929625EA0E}">
        <p15:presenceInfo xmlns:p15="http://schemas.microsoft.com/office/powerpoint/2012/main" userId="a3a62c783ccfa636" providerId="Windows Live"/>
      </p:ext>
    </p:extLst>
  </p:cmAuthor>
  <p:cmAuthor id="4" name="Regan, Scott" initials="RS" lastIdx="34" clrIdx="3">
    <p:extLst>
      <p:ext uri="{19B8F6BF-5375-455C-9EA6-DF929625EA0E}">
        <p15:presenceInfo xmlns:p15="http://schemas.microsoft.com/office/powerpoint/2012/main" userId="S-1-5-21-94802787-2259107539-412602403-233136" providerId="AD"/>
      </p:ext>
    </p:extLst>
  </p:cmAuthor>
  <p:cmAuthor id="5" name="Yeung, Joyce" initials="YJ" lastIdx="2" clrIdx="4">
    <p:extLst>
      <p:ext uri="{19B8F6BF-5375-455C-9EA6-DF929625EA0E}">
        <p15:presenceInfo xmlns:p15="http://schemas.microsoft.com/office/powerpoint/2012/main" userId="S-1-5-21-94802787-2259107539-412602403-293650" providerId="AD"/>
      </p:ext>
    </p:extLst>
  </p:cmAuthor>
  <p:cmAuthor id="6" name="Couper, Keith" initials="CK" lastIdx="1" clrIdx="5">
    <p:extLst>
      <p:ext uri="{19B8F6BF-5375-455C-9EA6-DF929625EA0E}">
        <p15:presenceInfo xmlns:p15="http://schemas.microsoft.com/office/powerpoint/2012/main" userId="S::u1474055@live.warwick.ac.uk::6142d862-735f-47cf-a37f-6204f99af99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FFBF"/>
    <a:srgbClr val="00863D"/>
    <a:srgbClr val="687DBE"/>
    <a:srgbClr val="000000"/>
    <a:srgbClr val="7BA1CE"/>
    <a:srgbClr val="60E146"/>
    <a:srgbClr val="009242"/>
    <a:srgbClr val="66FF33"/>
    <a:srgbClr val="F2EF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64986" autoAdjust="0"/>
  </p:normalViewPr>
  <p:slideViewPr>
    <p:cSldViewPr snapToGrid="0">
      <p:cViewPr varScale="1">
        <p:scale>
          <a:sx n="67" d="100"/>
          <a:sy n="67" d="100"/>
        </p:scale>
        <p:origin x="644" y="44"/>
      </p:cViewPr>
      <p:guideLst>
        <p:guide orient="horz" pos="2160"/>
        <p:guide pos="3900"/>
      </p:guideLst>
    </p:cSldViewPr>
  </p:slideViewPr>
  <p:notesTextViewPr>
    <p:cViewPr>
      <p:scale>
        <a:sx n="200" d="100"/>
        <a:sy n="2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1.xml"/><Relationship Id="rId26" Type="http://schemas.openxmlformats.org/officeDocument/2006/relationships/slide" Target="slides/slide9.xml"/><Relationship Id="rId3" Type="http://schemas.openxmlformats.org/officeDocument/2006/relationships/customXml" Target="../customXml/item3.xml"/><Relationship Id="rId21" Type="http://schemas.openxmlformats.org/officeDocument/2006/relationships/slide" Target="slides/slide4.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8.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 Target="slides/slide3.xml"/><Relationship Id="rId29"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7.xml"/><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2.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theme" Target="theme/theme1.xml"/><Relationship Id="rId8" Type="http://schemas.openxmlformats.org/officeDocument/2006/relationships/slideMaster" Target="slideMasters/slideMaster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865905-29BC-4ABB-B57A-3A94A4F743A9}" type="datetimeFigureOut">
              <a:rPr lang="en-GB" smtClean="0"/>
              <a:t>25/10/2023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CAD281-8F99-443E-AC0B-09E412369262}" type="slidenum">
              <a:rPr lang="en-GB" smtClean="0"/>
              <a:t>‹#›</a:t>
            </a:fld>
            <a:endParaRPr lang="en-GB"/>
          </a:p>
        </p:txBody>
      </p:sp>
    </p:spTree>
    <p:extLst>
      <p:ext uri="{BB962C8B-B14F-4D97-AF65-F5344CB8AC3E}">
        <p14:creationId xmlns:p14="http://schemas.microsoft.com/office/powerpoint/2010/main" val="707887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Thank you to the College of Paramedics for hosting this exciting day and the opportunity to talk here. </a:t>
            </a:r>
          </a:p>
          <a:p>
            <a:endParaRPr lang="en-GB" dirty="0"/>
          </a:p>
          <a:p>
            <a:r>
              <a:rPr lang="en-GB" dirty="0"/>
              <a:t>Conflicts of interest</a:t>
            </a:r>
          </a:p>
        </p:txBody>
      </p:sp>
      <p:sp>
        <p:nvSpPr>
          <p:cNvPr id="4" name="Slide Number Placeholder 3"/>
          <p:cNvSpPr>
            <a:spLocks noGrp="1"/>
          </p:cNvSpPr>
          <p:nvPr>
            <p:ph type="sldNum" sz="quarter" idx="5"/>
          </p:nvPr>
        </p:nvSpPr>
        <p:spPr/>
        <p:txBody>
          <a:bodyPr/>
          <a:lstStyle/>
          <a:p>
            <a:fld id="{BBCAD281-8F99-443E-AC0B-09E412369262}" type="slidenum">
              <a:rPr lang="en-GB" smtClean="0"/>
              <a:t>2</a:t>
            </a:fld>
            <a:endParaRPr lang="en-GB"/>
          </a:p>
        </p:txBody>
      </p:sp>
    </p:spTree>
    <p:extLst>
      <p:ext uri="{BB962C8B-B14F-4D97-AF65-F5344CB8AC3E}">
        <p14:creationId xmlns:p14="http://schemas.microsoft.com/office/powerpoint/2010/main" val="18558655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BCAD281-8F99-443E-AC0B-09E412369262}" type="slidenum">
              <a:rPr lang="en-GB" smtClean="0"/>
              <a:t>11</a:t>
            </a:fld>
            <a:endParaRPr lang="en-GB"/>
          </a:p>
        </p:txBody>
      </p:sp>
    </p:spTree>
    <p:extLst>
      <p:ext uri="{BB962C8B-B14F-4D97-AF65-F5344CB8AC3E}">
        <p14:creationId xmlns:p14="http://schemas.microsoft.com/office/powerpoint/2010/main" val="4006573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Thank you to the College of Paramedics for hosting this exciting day and the opportunity to talk here. </a:t>
            </a:r>
          </a:p>
          <a:p>
            <a:endParaRPr lang="en-GB" dirty="0"/>
          </a:p>
          <a:p>
            <a:r>
              <a:rPr lang="en-GB" dirty="0"/>
              <a:t>Conflicts of interest</a:t>
            </a:r>
          </a:p>
        </p:txBody>
      </p:sp>
      <p:sp>
        <p:nvSpPr>
          <p:cNvPr id="4" name="Slide Number Placeholder 3"/>
          <p:cNvSpPr>
            <a:spLocks noGrp="1"/>
          </p:cNvSpPr>
          <p:nvPr>
            <p:ph type="sldNum" sz="quarter" idx="5"/>
          </p:nvPr>
        </p:nvSpPr>
        <p:spPr/>
        <p:txBody>
          <a:bodyPr/>
          <a:lstStyle/>
          <a:p>
            <a:fld id="{BBCAD281-8F99-443E-AC0B-09E412369262}" type="slidenum">
              <a:rPr lang="en-GB" smtClean="0"/>
              <a:t>12</a:t>
            </a:fld>
            <a:endParaRPr lang="en-GB"/>
          </a:p>
        </p:txBody>
      </p:sp>
    </p:spTree>
    <p:extLst>
      <p:ext uri="{BB962C8B-B14F-4D97-AF65-F5344CB8AC3E}">
        <p14:creationId xmlns:p14="http://schemas.microsoft.com/office/powerpoint/2010/main" val="20611939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BCAD281-8F99-443E-AC0B-09E412369262}" type="slidenum">
              <a:rPr lang="en-GB" smtClean="0"/>
              <a:t>13</a:t>
            </a:fld>
            <a:endParaRPr lang="en-GB"/>
          </a:p>
        </p:txBody>
      </p:sp>
    </p:spTree>
    <p:extLst>
      <p:ext uri="{BB962C8B-B14F-4D97-AF65-F5344CB8AC3E}">
        <p14:creationId xmlns:p14="http://schemas.microsoft.com/office/powerpoint/2010/main" val="3373603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Thank you to the College of Paramedics for hosting this exciting day and the opportunity to talk here. </a:t>
            </a:r>
          </a:p>
          <a:p>
            <a:endParaRPr lang="en-GB" dirty="0"/>
          </a:p>
          <a:p>
            <a:r>
              <a:rPr lang="en-GB" dirty="0"/>
              <a:t>Conflicts of interest</a:t>
            </a:r>
          </a:p>
        </p:txBody>
      </p:sp>
      <p:sp>
        <p:nvSpPr>
          <p:cNvPr id="4" name="Slide Number Placeholder 3"/>
          <p:cNvSpPr>
            <a:spLocks noGrp="1"/>
          </p:cNvSpPr>
          <p:nvPr>
            <p:ph type="sldNum" sz="quarter" idx="5"/>
          </p:nvPr>
        </p:nvSpPr>
        <p:spPr/>
        <p:txBody>
          <a:bodyPr/>
          <a:lstStyle/>
          <a:p>
            <a:fld id="{BBCAD281-8F99-443E-AC0B-09E412369262}" type="slidenum">
              <a:rPr lang="en-GB" smtClean="0"/>
              <a:t>3</a:t>
            </a:fld>
            <a:endParaRPr lang="en-GB"/>
          </a:p>
        </p:txBody>
      </p:sp>
    </p:spTree>
    <p:extLst>
      <p:ext uri="{BB962C8B-B14F-4D97-AF65-F5344CB8AC3E}">
        <p14:creationId xmlns:p14="http://schemas.microsoft.com/office/powerpoint/2010/main" val="3784853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Thank you to the College of Paramedics for hosting this exciting day and the opportunity to talk here. </a:t>
            </a:r>
          </a:p>
          <a:p>
            <a:endParaRPr lang="en-GB" dirty="0"/>
          </a:p>
          <a:p>
            <a:r>
              <a:rPr lang="en-GB" dirty="0"/>
              <a:t>Conflicts of interest</a:t>
            </a:r>
          </a:p>
        </p:txBody>
      </p:sp>
      <p:sp>
        <p:nvSpPr>
          <p:cNvPr id="4" name="Slide Number Placeholder 3"/>
          <p:cNvSpPr>
            <a:spLocks noGrp="1"/>
          </p:cNvSpPr>
          <p:nvPr>
            <p:ph type="sldNum" sz="quarter" idx="5"/>
          </p:nvPr>
        </p:nvSpPr>
        <p:spPr/>
        <p:txBody>
          <a:bodyPr/>
          <a:lstStyle/>
          <a:p>
            <a:fld id="{BBCAD281-8F99-443E-AC0B-09E412369262}" type="slidenum">
              <a:rPr lang="en-GB" smtClean="0"/>
              <a:t>4</a:t>
            </a:fld>
            <a:endParaRPr lang="en-GB"/>
          </a:p>
        </p:txBody>
      </p:sp>
    </p:spTree>
    <p:extLst>
      <p:ext uri="{BB962C8B-B14F-4D97-AF65-F5344CB8AC3E}">
        <p14:creationId xmlns:p14="http://schemas.microsoft.com/office/powerpoint/2010/main" val="2523884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Thank you to the College of Paramedics for hosting this exciting day and the opportunity to talk here. </a:t>
            </a:r>
          </a:p>
          <a:p>
            <a:endParaRPr lang="en-GB" dirty="0"/>
          </a:p>
          <a:p>
            <a:r>
              <a:rPr lang="en-GB" dirty="0"/>
              <a:t>Conflicts of interest</a:t>
            </a:r>
          </a:p>
        </p:txBody>
      </p:sp>
      <p:sp>
        <p:nvSpPr>
          <p:cNvPr id="4" name="Slide Number Placeholder 3"/>
          <p:cNvSpPr>
            <a:spLocks noGrp="1"/>
          </p:cNvSpPr>
          <p:nvPr>
            <p:ph type="sldNum" sz="quarter" idx="5"/>
          </p:nvPr>
        </p:nvSpPr>
        <p:spPr/>
        <p:txBody>
          <a:bodyPr/>
          <a:lstStyle/>
          <a:p>
            <a:fld id="{BBCAD281-8F99-443E-AC0B-09E412369262}" type="slidenum">
              <a:rPr lang="en-GB" smtClean="0"/>
              <a:t>5</a:t>
            </a:fld>
            <a:endParaRPr lang="en-GB"/>
          </a:p>
        </p:txBody>
      </p:sp>
    </p:spTree>
    <p:extLst>
      <p:ext uri="{BB962C8B-B14F-4D97-AF65-F5344CB8AC3E}">
        <p14:creationId xmlns:p14="http://schemas.microsoft.com/office/powerpoint/2010/main" val="916107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BCAD281-8F99-443E-AC0B-09E412369262}" type="slidenum">
              <a:rPr lang="en-GB" smtClean="0"/>
              <a:t>6</a:t>
            </a:fld>
            <a:endParaRPr lang="en-GB"/>
          </a:p>
        </p:txBody>
      </p:sp>
    </p:spTree>
    <p:extLst>
      <p:ext uri="{BB962C8B-B14F-4D97-AF65-F5344CB8AC3E}">
        <p14:creationId xmlns:p14="http://schemas.microsoft.com/office/powerpoint/2010/main" val="13687998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BCAD281-8F99-443E-AC0B-09E412369262}" type="slidenum">
              <a:rPr lang="en-GB" smtClean="0"/>
              <a:t>7</a:t>
            </a:fld>
            <a:endParaRPr lang="en-GB"/>
          </a:p>
        </p:txBody>
      </p:sp>
    </p:spTree>
    <p:extLst>
      <p:ext uri="{BB962C8B-B14F-4D97-AF65-F5344CB8AC3E}">
        <p14:creationId xmlns:p14="http://schemas.microsoft.com/office/powerpoint/2010/main" val="3838838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BCAD281-8F99-443E-AC0B-09E412369262}" type="slidenum">
              <a:rPr lang="en-GB" smtClean="0"/>
              <a:t>8</a:t>
            </a:fld>
            <a:endParaRPr lang="en-GB"/>
          </a:p>
        </p:txBody>
      </p:sp>
    </p:spTree>
    <p:extLst>
      <p:ext uri="{BB962C8B-B14F-4D97-AF65-F5344CB8AC3E}">
        <p14:creationId xmlns:p14="http://schemas.microsoft.com/office/powerpoint/2010/main" val="3537072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BCAD281-8F99-443E-AC0B-09E412369262}" type="slidenum">
              <a:rPr lang="en-GB" smtClean="0"/>
              <a:t>9</a:t>
            </a:fld>
            <a:endParaRPr lang="en-GB"/>
          </a:p>
        </p:txBody>
      </p:sp>
    </p:spTree>
    <p:extLst>
      <p:ext uri="{BB962C8B-B14F-4D97-AF65-F5344CB8AC3E}">
        <p14:creationId xmlns:p14="http://schemas.microsoft.com/office/powerpoint/2010/main" val="29093483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BCAD281-8F99-443E-AC0B-09E412369262}" type="slidenum">
              <a:rPr lang="en-GB" smtClean="0"/>
              <a:t>10</a:t>
            </a:fld>
            <a:endParaRPr lang="en-GB"/>
          </a:p>
        </p:txBody>
      </p:sp>
    </p:spTree>
    <p:extLst>
      <p:ext uri="{BB962C8B-B14F-4D97-AF65-F5344CB8AC3E}">
        <p14:creationId xmlns:p14="http://schemas.microsoft.com/office/powerpoint/2010/main" val="2189301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527382" y="4292352"/>
            <a:ext cx="11233181"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527448" y="4869160"/>
            <a:ext cx="1123318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527382" y="5949280"/>
            <a:ext cx="11233181"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527382" y="6237312"/>
            <a:ext cx="11233181"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3963836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12 University lockup layout 2">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527315" y="4365104"/>
            <a:ext cx="806489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4" name="Text Placeholder 2"/>
          <p:cNvSpPr>
            <a:spLocks noGrp="1"/>
          </p:cNvSpPr>
          <p:nvPr>
            <p:ph type="body" sz="quarter" idx="11" hasCustomPrompt="1"/>
          </p:nvPr>
        </p:nvSpPr>
        <p:spPr>
          <a:xfrm>
            <a:off x="527381" y="4941912"/>
            <a:ext cx="806489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5" name="Text Placeholder 2"/>
          <p:cNvSpPr>
            <a:spLocks noGrp="1"/>
          </p:cNvSpPr>
          <p:nvPr>
            <p:ph type="body" sz="quarter" idx="12" hasCustomPrompt="1"/>
          </p:nvPr>
        </p:nvSpPr>
        <p:spPr>
          <a:xfrm>
            <a:off x="527315" y="5949280"/>
            <a:ext cx="806489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6" name="Text Placeholder 2"/>
          <p:cNvSpPr>
            <a:spLocks noGrp="1"/>
          </p:cNvSpPr>
          <p:nvPr>
            <p:ph type="body" sz="quarter" idx="13" hasCustomPrompt="1"/>
          </p:nvPr>
        </p:nvSpPr>
        <p:spPr>
          <a:xfrm>
            <a:off x="527315" y="6237312"/>
            <a:ext cx="806489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7" name="Picture Placeholder 5"/>
          <p:cNvSpPr>
            <a:spLocks noGrp="1"/>
          </p:cNvSpPr>
          <p:nvPr>
            <p:ph type="pic" sz="quarter" idx="15" hasCustomPrompt="1"/>
          </p:nvPr>
        </p:nvSpPr>
        <p:spPr>
          <a:xfrm>
            <a:off x="9104298" y="4653137"/>
            <a:ext cx="2656033"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1898211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12 University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527381" y="5949280"/>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1" name="Text Placeholder 2"/>
          <p:cNvSpPr>
            <a:spLocks noGrp="1"/>
          </p:cNvSpPr>
          <p:nvPr>
            <p:ph type="body" sz="quarter" idx="13" hasCustomPrompt="1"/>
          </p:nvPr>
        </p:nvSpPr>
        <p:spPr>
          <a:xfrm>
            <a:off x="527381" y="6237312"/>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12" name="Text Placeholder 2"/>
          <p:cNvSpPr>
            <a:spLocks noGrp="1"/>
          </p:cNvSpPr>
          <p:nvPr>
            <p:ph type="body" sz="quarter" idx="10" hasCustomPrompt="1"/>
          </p:nvPr>
        </p:nvSpPr>
        <p:spPr>
          <a:xfrm>
            <a:off x="527381" y="3788296"/>
            <a:ext cx="11233248"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3" name="Text Placeholder 2"/>
          <p:cNvSpPr>
            <a:spLocks noGrp="1"/>
          </p:cNvSpPr>
          <p:nvPr>
            <p:ph type="body" sz="quarter" idx="11" hasCustomPrompt="1"/>
          </p:nvPr>
        </p:nvSpPr>
        <p:spPr>
          <a:xfrm>
            <a:off x="527448" y="4365104"/>
            <a:ext cx="11233248"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14680148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12 University lockup layout 2">
    <p:spTree>
      <p:nvGrpSpPr>
        <p:cNvPr id="1" name=""/>
        <p:cNvGrpSpPr/>
        <p:nvPr/>
      </p:nvGrpSpPr>
      <p:grpSpPr>
        <a:xfrm>
          <a:off x="0" y="0"/>
          <a:ext cx="0" cy="0"/>
          <a:chOff x="0" y="0"/>
          <a:chExt cx="0" cy="0"/>
        </a:xfrm>
      </p:grpSpPr>
      <p:sp>
        <p:nvSpPr>
          <p:cNvPr id="8" name="Picture Placeholder 5"/>
          <p:cNvSpPr>
            <a:spLocks noGrp="1"/>
          </p:cNvSpPr>
          <p:nvPr>
            <p:ph type="pic" sz="quarter" idx="15" hasCustomPrompt="1"/>
          </p:nvPr>
        </p:nvSpPr>
        <p:spPr>
          <a:xfrm>
            <a:off x="9104298" y="4653137"/>
            <a:ext cx="2656033"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
        <p:nvSpPr>
          <p:cNvPr id="9" name="Text Placeholder 2"/>
          <p:cNvSpPr>
            <a:spLocks noGrp="1"/>
          </p:cNvSpPr>
          <p:nvPr>
            <p:ph type="body" sz="quarter" idx="10" hasCustomPrompt="1"/>
          </p:nvPr>
        </p:nvSpPr>
        <p:spPr>
          <a:xfrm>
            <a:off x="527381" y="3788296"/>
            <a:ext cx="816084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0" name="Text Placeholder 2"/>
          <p:cNvSpPr>
            <a:spLocks noGrp="1"/>
          </p:cNvSpPr>
          <p:nvPr>
            <p:ph type="body" sz="quarter" idx="11" hasCustomPrompt="1"/>
          </p:nvPr>
        </p:nvSpPr>
        <p:spPr>
          <a:xfrm>
            <a:off x="527448" y="4365104"/>
            <a:ext cx="816084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11" name="Text Placeholder 2"/>
          <p:cNvSpPr>
            <a:spLocks noGrp="1"/>
          </p:cNvSpPr>
          <p:nvPr>
            <p:ph type="body" sz="quarter" idx="12" hasCustomPrompt="1"/>
          </p:nvPr>
        </p:nvSpPr>
        <p:spPr>
          <a:xfrm>
            <a:off x="527381" y="5949280"/>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2" name="Text Placeholder 2"/>
          <p:cNvSpPr>
            <a:spLocks noGrp="1"/>
          </p:cNvSpPr>
          <p:nvPr>
            <p:ph type="body" sz="quarter" idx="13" hasCustomPrompt="1"/>
          </p:nvPr>
        </p:nvSpPr>
        <p:spPr>
          <a:xfrm>
            <a:off x="527381" y="6237312"/>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34167367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12 University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431371" y="4725144"/>
            <a:ext cx="8853959"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431438" y="5301952"/>
            <a:ext cx="8853959"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431371" y="5949280"/>
            <a:ext cx="11329259"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431371" y="6237312"/>
            <a:ext cx="11329259"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16227889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2 University lockup">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527381" y="2420889"/>
            <a:ext cx="11233248" cy="4104456"/>
          </a:xfrm>
          <a:prstGeom prst="rect">
            <a:avLst/>
          </a:prstGeom>
        </p:spPr>
        <p:txBody>
          <a:bodyPr vert="horz"/>
          <a:lstStyle>
            <a:lvl1pPr marL="0" indent="0">
              <a:buNone/>
              <a:defRPr sz="2000"/>
            </a:lvl1pPr>
          </a:lstStyle>
          <a:p>
            <a:pPr lvl="0"/>
            <a:r>
              <a:rPr lang="en-US"/>
              <a:t>Text here….</a:t>
            </a:r>
          </a:p>
        </p:txBody>
      </p:sp>
      <p:sp>
        <p:nvSpPr>
          <p:cNvPr id="3" name="Text Placeholder 2"/>
          <p:cNvSpPr>
            <a:spLocks noGrp="1"/>
          </p:cNvSpPr>
          <p:nvPr>
            <p:ph type="body" sz="quarter" idx="10" hasCustomPrompt="1"/>
          </p:nvPr>
        </p:nvSpPr>
        <p:spPr>
          <a:xfrm>
            <a:off x="527284" y="1556792"/>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1848082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2 University lockup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527382" y="2420889"/>
            <a:ext cx="8256917" cy="4104456"/>
          </a:xfrm>
          <a:prstGeom prst="rect">
            <a:avLst/>
          </a:prstGeom>
        </p:spPr>
        <p:txBody>
          <a:bodyPr vert="horz"/>
          <a:lstStyle>
            <a:lvl1pPr marL="0" indent="0">
              <a:buNone/>
              <a:defRPr sz="2000"/>
            </a:lvl1pPr>
          </a:lstStyle>
          <a:p>
            <a:pPr lvl="0"/>
            <a:r>
              <a:rPr lang="en-US"/>
              <a:t>Text here….</a:t>
            </a:r>
          </a:p>
        </p:txBody>
      </p:sp>
      <p:sp>
        <p:nvSpPr>
          <p:cNvPr id="4" name="Text Placeholder 2"/>
          <p:cNvSpPr>
            <a:spLocks noGrp="1"/>
          </p:cNvSpPr>
          <p:nvPr>
            <p:ph type="body" sz="quarter" idx="10" hasCustomPrompt="1"/>
          </p:nvPr>
        </p:nvSpPr>
        <p:spPr>
          <a:xfrm>
            <a:off x="527284" y="1556792"/>
            <a:ext cx="8257017"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5" name="Picture Placeholder 5"/>
          <p:cNvSpPr>
            <a:spLocks noGrp="1"/>
          </p:cNvSpPr>
          <p:nvPr>
            <p:ph type="pic" sz="quarter" idx="15" hasCustomPrompt="1"/>
          </p:nvPr>
        </p:nvSpPr>
        <p:spPr>
          <a:xfrm>
            <a:off x="9104298" y="4509121"/>
            <a:ext cx="2656033"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855627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12 Departmental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527382" y="4725144"/>
            <a:ext cx="8757948"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527449" y="5301952"/>
            <a:ext cx="8757948"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527382" y="5949280"/>
            <a:ext cx="11233247"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527382" y="6237312"/>
            <a:ext cx="11233247"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27168268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12 Departmental lockup">
    <p:spTree>
      <p:nvGrpSpPr>
        <p:cNvPr id="1" name=""/>
        <p:cNvGrpSpPr/>
        <p:nvPr/>
      </p:nvGrpSpPr>
      <p:grpSpPr>
        <a:xfrm>
          <a:off x="0" y="0"/>
          <a:ext cx="0" cy="0"/>
          <a:chOff x="0" y="0"/>
          <a:chExt cx="0" cy="0"/>
        </a:xfrm>
      </p:grpSpPr>
      <p:sp>
        <p:nvSpPr>
          <p:cNvPr id="6" name="Text Placeholder 2"/>
          <p:cNvSpPr>
            <a:spLocks noGrp="1"/>
          </p:cNvSpPr>
          <p:nvPr>
            <p:ph type="body" sz="quarter" idx="12" hasCustomPrompt="1"/>
          </p:nvPr>
        </p:nvSpPr>
        <p:spPr>
          <a:xfrm>
            <a:off x="527381" y="5949280"/>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7" name="Text Placeholder 2"/>
          <p:cNvSpPr>
            <a:spLocks noGrp="1"/>
          </p:cNvSpPr>
          <p:nvPr>
            <p:ph type="body" sz="quarter" idx="13" hasCustomPrompt="1"/>
          </p:nvPr>
        </p:nvSpPr>
        <p:spPr>
          <a:xfrm>
            <a:off x="527381" y="6237312"/>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8" name="Text Placeholder 2"/>
          <p:cNvSpPr>
            <a:spLocks noGrp="1"/>
          </p:cNvSpPr>
          <p:nvPr>
            <p:ph type="body" sz="quarter" idx="14" hasCustomPrompt="1"/>
          </p:nvPr>
        </p:nvSpPr>
        <p:spPr>
          <a:xfrm>
            <a:off x="527381" y="4509120"/>
            <a:ext cx="11233248"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9" name="Text Placeholder 2"/>
          <p:cNvSpPr>
            <a:spLocks noGrp="1"/>
          </p:cNvSpPr>
          <p:nvPr>
            <p:ph type="body" sz="quarter" idx="15" hasCustomPrompt="1"/>
          </p:nvPr>
        </p:nvSpPr>
        <p:spPr>
          <a:xfrm>
            <a:off x="527448" y="5085928"/>
            <a:ext cx="11233248"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37416999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12 Departmental lockup layout 2">
    <p:spTree>
      <p:nvGrpSpPr>
        <p:cNvPr id="1" name=""/>
        <p:cNvGrpSpPr/>
        <p:nvPr/>
      </p:nvGrpSpPr>
      <p:grpSpPr>
        <a:xfrm>
          <a:off x="0" y="0"/>
          <a:ext cx="0" cy="0"/>
          <a:chOff x="0" y="0"/>
          <a:chExt cx="0" cy="0"/>
        </a:xfrm>
      </p:grpSpPr>
      <p:sp>
        <p:nvSpPr>
          <p:cNvPr id="7" name="Text Placeholder 2"/>
          <p:cNvSpPr>
            <a:spLocks noGrp="1"/>
          </p:cNvSpPr>
          <p:nvPr>
            <p:ph type="body" sz="quarter" idx="10" hasCustomPrompt="1"/>
          </p:nvPr>
        </p:nvSpPr>
        <p:spPr>
          <a:xfrm>
            <a:off x="527315" y="4365104"/>
            <a:ext cx="806489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8" name="Text Placeholder 2"/>
          <p:cNvSpPr>
            <a:spLocks noGrp="1"/>
          </p:cNvSpPr>
          <p:nvPr>
            <p:ph type="body" sz="quarter" idx="11" hasCustomPrompt="1"/>
          </p:nvPr>
        </p:nvSpPr>
        <p:spPr>
          <a:xfrm>
            <a:off x="527381" y="4941912"/>
            <a:ext cx="806489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9" name="Text Placeholder 2"/>
          <p:cNvSpPr>
            <a:spLocks noGrp="1"/>
          </p:cNvSpPr>
          <p:nvPr>
            <p:ph type="body" sz="quarter" idx="12" hasCustomPrompt="1"/>
          </p:nvPr>
        </p:nvSpPr>
        <p:spPr>
          <a:xfrm>
            <a:off x="527315" y="5949280"/>
            <a:ext cx="806489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0" name="Text Placeholder 2"/>
          <p:cNvSpPr>
            <a:spLocks noGrp="1"/>
          </p:cNvSpPr>
          <p:nvPr>
            <p:ph type="body" sz="quarter" idx="13" hasCustomPrompt="1"/>
          </p:nvPr>
        </p:nvSpPr>
        <p:spPr>
          <a:xfrm>
            <a:off x="527315" y="6237312"/>
            <a:ext cx="806489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11" name="Picture Placeholder 5"/>
          <p:cNvSpPr>
            <a:spLocks noGrp="1"/>
          </p:cNvSpPr>
          <p:nvPr>
            <p:ph type="pic" sz="quarter" idx="15" hasCustomPrompt="1"/>
          </p:nvPr>
        </p:nvSpPr>
        <p:spPr>
          <a:xfrm>
            <a:off x="9104298" y="4653137"/>
            <a:ext cx="2656033"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16979291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527381" y="5949280"/>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1" name="Text Placeholder 2"/>
          <p:cNvSpPr>
            <a:spLocks noGrp="1"/>
          </p:cNvSpPr>
          <p:nvPr>
            <p:ph type="body" sz="quarter" idx="13" hasCustomPrompt="1"/>
          </p:nvPr>
        </p:nvSpPr>
        <p:spPr>
          <a:xfrm>
            <a:off x="527381" y="6237312"/>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12" name="Text Placeholder 2"/>
          <p:cNvSpPr>
            <a:spLocks noGrp="1"/>
          </p:cNvSpPr>
          <p:nvPr>
            <p:ph type="body" sz="quarter" idx="10" hasCustomPrompt="1"/>
          </p:nvPr>
        </p:nvSpPr>
        <p:spPr>
          <a:xfrm>
            <a:off x="527381" y="3788296"/>
            <a:ext cx="11233248"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3" name="Text Placeholder 2"/>
          <p:cNvSpPr>
            <a:spLocks noGrp="1"/>
          </p:cNvSpPr>
          <p:nvPr>
            <p:ph type="body" sz="quarter" idx="11" hasCustomPrompt="1"/>
          </p:nvPr>
        </p:nvSpPr>
        <p:spPr>
          <a:xfrm>
            <a:off x="527448" y="4365104"/>
            <a:ext cx="11233248"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2479434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8/12 Warwick lockup layout 2">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527381" y="4292352"/>
            <a:ext cx="816084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527448" y="4869160"/>
            <a:ext cx="816084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527381" y="5949280"/>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527381" y="6237312"/>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6" name="Picture Placeholder 5"/>
          <p:cNvSpPr>
            <a:spLocks noGrp="1"/>
          </p:cNvSpPr>
          <p:nvPr>
            <p:ph type="pic" sz="quarter" idx="15" hasCustomPrompt="1"/>
          </p:nvPr>
        </p:nvSpPr>
        <p:spPr>
          <a:xfrm>
            <a:off x="9104298" y="4653137"/>
            <a:ext cx="2656033"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31838894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12 Departmental lockup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9104298" y="4653137"/>
            <a:ext cx="2656033"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
        <p:nvSpPr>
          <p:cNvPr id="13" name="Text Placeholder 2"/>
          <p:cNvSpPr>
            <a:spLocks noGrp="1"/>
          </p:cNvSpPr>
          <p:nvPr>
            <p:ph type="body" sz="quarter" idx="10" hasCustomPrompt="1"/>
          </p:nvPr>
        </p:nvSpPr>
        <p:spPr>
          <a:xfrm>
            <a:off x="527381" y="3788296"/>
            <a:ext cx="816084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4" name="Text Placeholder 2"/>
          <p:cNvSpPr>
            <a:spLocks noGrp="1"/>
          </p:cNvSpPr>
          <p:nvPr>
            <p:ph type="body" sz="quarter" idx="11" hasCustomPrompt="1"/>
          </p:nvPr>
        </p:nvSpPr>
        <p:spPr>
          <a:xfrm>
            <a:off x="527448" y="4365104"/>
            <a:ext cx="816084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15" name="Text Placeholder 2"/>
          <p:cNvSpPr>
            <a:spLocks noGrp="1"/>
          </p:cNvSpPr>
          <p:nvPr>
            <p:ph type="body" sz="quarter" idx="12" hasCustomPrompt="1"/>
          </p:nvPr>
        </p:nvSpPr>
        <p:spPr>
          <a:xfrm>
            <a:off x="527381" y="5949280"/>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6" name="Text Placeholder 2"/>
          <p:cNvSpPr>
            <a:spLocks noGrp="1"/>
          </p:cNvSpPr>
          <p:nvPr>
            <p:ph type="body" sz="quarter" idx="13" hasCustomPrompt="1"/>
          </p:nvPr>
        </p:nvSpPr>
        <p:spPr>
          <a:xfrm>
            <a:off x="527381" y="6237312"/>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32586940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527381" y="2564906"/>
            <a:ext cx="11233248" cy="3960439"/>
          </a:xfrm>
          <a:prstGeom prst="rect">
            <a:avLst/>
          </a:prstGeom>
        </p:spPr>
        <p:txBody>
          <a:bodyPr vert="horz"/>
          <a:lstStyle>
            <a:lvl1pPr marL="0" indent="0">
              <a:buNone/>
              <a:defRPr sz="2000"/>
            </a:lvl1pPr>
          </a:lstStyle>
          <a:p>
            <a:pPr lvl="0"/>
            <a:r>
              <a:rPr lang="en-US"/>
              <a:t>Text here….</a:t>
            </a:r>
          </a:p>
        </p:txBody>
      </p:sp>
      <p:sp>
        <p:nvSpPr>
          <p:cNvPr id="7" name="Text Placeholder 2"/>
          <p:cNvSpPr>
            <a:spLocks noGrp="1"/>
          </p:cNvSpPr>
          <p:nvPr>
            <p:ph type="body" sz="quarter" idx="10" hasCustomPrompt="1"/>
          </p:nvPr>
        </p:nvSpPr>
        <p:spPr>
          <a:xfrm>
            <a:off x="527284" y="1700808"/>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34441535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527382" y="2420889"/>
            <a:ext cx="8256917" cy="4104456"/>
          </a:xfrm>
          <a:prstGeom prst="rect">
            <a:avLst/>
          </a:prstGeom>
        </p:spPr>
        <p:txBody>
          <a:bodyPr vert="horz"/>
          <a:lstStyle>
            <a:lvl1pPr marL="0" indent="0">
              <a:buNone/>
              <a:defRPr sz="2000"/>
            </a:lvl1pPr>
          </a:lstStyle>
          <a:p>
            <a:pPr lvl="0"/>
            <a:r>
              <a:rPr lang="en-US"/>
              <a:t>Text here….</a:t>
            </a:r>
          </a:p>
        </p:txBody>
      </p:sp>
      <p:sp>
        <p:nvSpPr>
          <p:cNvPr id="8" name="Text Placeholder 2"/>
          <p:cNvSpPr>
            <a:spLocks noGrp="1"/>
          </p:cNvSpPr>
          <p:nvPr>
            <p:ph type="body" sz="quarter" idx="10" hasCustomPrompt="1"/>
          </p:nvPr>
        </p:nvSpPr>
        <p:spPr>
          <a:xfrm>
            <a:off x="527284" y="1556792"/>
            <a:ext cx="8257017"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9" name="Picture Placeholder 5"/>
          <p:cNvSpPr>
            <a:spLocks noGrp="1"/>
          </p:cNvSpPr>
          <p:nvPr>
            <p:ph type="pic" sz="quarter" idx="15" hasCustomPrompt="1"/>
          </p:nvPr>
        </p:nvSpPr>
        <p:spPr>
          <a:xfrm>
            <a:off x="9104298" y="4509121"/>
            <a:ext cx="2656033"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27116516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12 Warwick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9104298" y="4653137"/>
            <a:ext cx="2656033"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
        <p:nvSpPr>
          <p:cNvPr id="13" name="Text Placeholder 2"/>
          <p:cNvSpPr>
            <a:spLocks noGrp="1"/>
          </p:cNvSpPr>
          <p:nvPr>
            <p:ph type="body" sz="quarter" idx="10" hasCustomPrompt="1"/>
          </p:nvPr>
        </p:nvSpPr>
        <p:spPr>
          <a:xfrm>
            <a:off x="527381" y="3788296"/>
            <a:ext cx="816084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4" name="Text Placeholder 2"/>
          <p:cNvSpPr>
            <a:spLocks noGrp="1"/>
          </p:cNvSpPr>
          <p:nvPr>
            <p:ph type="body" sz="quarter" idx="11" hasCustomPrompt="1"/>
          </p:nvPr>
        </p:nvSpPr>
        <p:spPr>
          <a:xfrm>
            <a:off x="527448" y="4365104"/>
            <a:ext cx="816084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17" name="Text Placeholder 2"/>
          <p:cNvSpPr>
            <a:spLocks noGrp="1"/>
          </p:cNvSpPr>
          <p:nvPr>
            <p:ph type="body" sz="quarter" idx="12" hasCustomPrompt="1"/>
          </p:nvPr>
        </p:nvSpPr>
        <p:spPr>
          <a:xfrm>
            <a:off x="527381" y="5949280"/>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8" name="Text Placeholder 2"/>
          <p:cNvSpPr>
            <a:spLocks noGrp="1"/>
          </p:cNvSpPr>
          <p:nvPr>
            <p:ph type="body" sz="quarter" idx="13" hasCustomPrompt="1"/>
          </p:nvPr>
        </p:nvSpPr>
        <p:spPr>
          <a:xfrm>
            <a:off x="527381" y="6237312"/>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11842647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Keyline">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527381" y="1340371"/>
            <a:ext cx="11233248" cy="4248869"/>
          </a:xfrm>
          <a:prstGeom prst="rect">
            <a:avLst/>
          </a:prstGeom>
        </p:spPr>
        <p:txBody>
          <a:bodyPr vert="horz"/>
          <a:lstStyle>
            <a:lvl1pPr marL="0" indent="0">
              <a:buNone/>
              <a:defRPr sz="2000"/>
            </a:lvl1pPr>
          </a:lstStyle>
          <a:p>
            <a:pPr lvl="0"/>
            <a:r>
              <a:rPr lang="en-US"/>
              <a:t>Text here….</a:t>
            </a:r>
          </a:p>
        </p:txBody>
      </p:sp>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16170329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Keyline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527383" y="1340371"/>
            <a:ext cx="7968884" cy="4248869"/>
          </a:xfrm>
          <a:prstGeom prst="rect">
            <a:avLst/>
          </a:prstGeom>
        </p:spPr>
        <p:txBody>
          <a:bodyPr vert="horz"/>
          <a:lstStyle>
            <a:lvl1pPr marL="0" indent="0">
              <a:buNone/>
              <a:defRPr sz="2000"/>
            </a:lvl1pPr>
          </a:lstStyle>
          <a:p>
            <a:pPr lvl="0"/>
            <a:r>
              <a:rPr lang="en-US"/>
              <a:t>Text here….</a:t>
            </a:r>
          </a:p>
        </p:txBody>
      </p:sp>
      <p:sp>
        <p:nvSpPr>
          <p:cNvPr id="4" name="Text Placeholder 2"/>
          <p:cNvSpPr>
            <a:spLocks noGrp="1"/>
          </p:cNvSpPr>
          <p:nvPr>
            <p:ph type="body" sz="quarter" idx="10" hasCustomPrompt="1"/>
          </p:nvPr>
        </p:nvSpPr>
        <p:spPr>
          <a:xfrm>
            <a:off x="527383" y="476672"/>
            <a:ext cx="11233248"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5" name="Picture Placeholder 5"/>
          <p:cNvSpPr>
            <a:spLocks noGrp="1"/>
          </p:cNvSpPr>
          <p:nvPr>
            <p:ph type="pic" sz="quarter" idx="15" hasCustomPrompt="1"/>
          </p:nvPr>
        </p:nvSpPr>
        <p:spPr>
          <a:xfrm>
            <a:off x="8784300" y="1340769"/>
            <a:ext cx="2976033" cy="2232025"/>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18680346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Keyline bullet poi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4" name="Text Placeholder 3"/>
          <p:cNvSpPr>
            <a:spLocks noGrp="1"/>
          </p:cNvSpPr>
          <p:nvPr>
            <p:ph type="body" sz="quarter" idx="16" hasCustomPrompt="1"/>
          </p:nvPr>
        </p:nvSpPr>
        <p:spPr>
          <a:xfrm>
            <a:off x="527381" y="1340768"/>
            <a:ext cx="11233248" cy="4248472"/>
          </a:xfrm>
          <a:prstGeom prst="rect">
            <a:avLst/>
          </a:prstGeom>
        </p:spPr>
        <p:txBody>
          <a:bodyPr vert="horz"/>
          <a:lstStyle>
            <a:lvl1pPr marL="342900" indent="-342900">
              <a:buFontTx/>
              <a:buBlip>
                <a:blip r:embed="rId2"/>
              </a:buBlip>
              <a:defRPr sz="2000" b="0" i="0">
                <a:latin typeface="Calibri"/>
                <a:cs typeface="Calibri"/>
              </a:defRPr>
            </a:lvl1pPr>
          </a:lstStyle>
          <a:p>
            <a:pPr lvl="0"/>
            <a:r>
              <a:rPr lang="en-GB"/>
              <a:t>Clinical Trials Unit bullet point</a:t>
            </a:r>
          </a:p>
          <a:p>
            <a:pPr lvl="0"/>
            <a:r>
              <a:rPr lang="en-GB"/>
              <a:t>Clinical Trials Unit bullet point</a:t>
            </a:r>
          </a:p>
          <a:p>
            <a:pPr lvl="0"/>
            <a:r>
              <a:rPr lang="en-GB"/>
              <a:t>Clinical Trials Unit bullet point</a:t>
            </a:r>
          </a:p>
          <a:p>
            <a:pPr lvl="0"/>
            <a:r>
              <a:rPr lang="en-GB"/>
              <a:t>Clinical Trials Unit bullet point</a:t>
            </a:r>
          </a:p>
          <a:p>
            <a:pPr lvl="0"/>
            <a:r>
              <a:rPr lang="en-GB"/>
              <a:t>Clinical Trials Unit bullet point</a:t>
            </a:r>
          </a:p>
          <a:p>
            <a:pPr lvl="0"/>
            <a:r>
              <a:rPr lang="en-GB"/>
              <a:t>Clinical Trials Unit bullet point</a:t>
            </a:r>
          </a:p>
          <a:p>
            <a:pPr lvl="0"/>
            <a:r>
              <a:rPr lang="en-GB"/>
              <a:t>Clinical Trials Unit bullet point</a:t>
            </a:r>
            <a:endParaRPr lang="en-US"/>
          </a:p>
        </p:txBody>
      </p:sp>
    </p:spTree>
    <p:extLst>
      <p:ext uri="{BB962C8B-B14F-4D97-AF65-F5344CB8AC3E}">
        <p14:creationId xmlns:p14="http://schemas.microsoft.com/office/powerpoint/2010/main" val="38671430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25/10/2023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7679682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25/10/2023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7859242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14CA201-851C-4A84-8383-767573C30328}" type="datetimeFigureOut">
              <a:rPr lang="en-GB" smtClean="0"/>
              <a:t>25/10/2023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4216565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12 Warwick">
    <p:spTree>
      <p:nvGrpSpPr>
        <p:cNvPr id="1" name=""/>
        <p:cNvGrpSpPr/>
        <p:nvPr/>
      </p:nvGrpSpPr>
      <p:grpSpPr>
        <a:xfrm>
          <a:off x="0" y="0"/>
          <a:ext cx="0" cy="0"/>
          <a:chOff x="0" y="0"/>
          <a:chExt cx="0" cy="0"/>
        </a:xfrm>
      </p:grpSpPr>
      <p:sp>
        <p:nvSpPr>
          <p:cNvPr id="13" name="Text Placeholder 2"/>
          <p:cNvSpPr>
            <a:spLocks noGrp="1"/>
          </p:cNvSpPr>
          <p:nvPr>
            <p:ph type="body" sz="quarter" idx="12" hasCustomPrompt="1"/>
          </p:nvPr>
        </p:nvSpPr>
        <p:spPr>
          <a:xfrm>
            <a:off x="527381" y="5949280"/>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4" name="Text Placeholder 2"/>
          <p:cNvSpPr>
            <a:spLocks noGrp="1"/>
          </p:cNvSpPr>
          <p:nvPr>
            <p:ph type="body" sz="quarter" idx="13" hasCustomPrompt="1"/>
          </p:nvPr>
        </p:nvSpPr>
        <p:spPr>
          <a:xfrm>
            <a:off x="527381" y="6237312"/>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16" name="Text Placeholder 2"/>
          <p:cNvSpPr>
            <a:spLocks noGrp="1"/>
          </p:cNvSpPr>
          <p:nvPr>
            <p:ph type="body" sz="quarter" idx="10" hasCustomPrompt="1"/>
          </p:nvPr>
        </p:nvSpPr>
        <p:spPr>
          <a:xfrm>
            <a:off x="527381" y="3788296"/>
            <a:ext cx="11233248"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7" name="Text Placeholder 2"/>
          <p:cNvSpPr>
            <a:spLocks noGrp="1"/>
          </p:cNvSpPr>
          <p:nvPr>
            <p:ph type="body" sz="quarter" idx="11" hasCustomPrompt="1"/>
          </p:nvPr>
        </p:nvSpPr>
        <p:spPr>
          <a:xfrm>
            <a:off x="527448" y="4365104"/>
            <a:ext cx="11233248"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11426293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14CA201-851C-4A84-8383-767573C30328}" type="datetimeFigureOut">
              <a:rPr lang="en-GB" smtClean="0"/>
              <a:t>25/10/2023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28465661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14CA201-851C-4A84-8383-767573C30328}" type="datetimeFigureOut">
              <a:rPr lang="en-GB" smtClean="0"/>
              <a:t>25/10/2023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0401472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14CA201-851C-4A84-8383-767573C30328}" type="datetimeFigureOut">
              <a:rPr lang="en-GB" smtClean="0"/>
              <a:t>25/10/2023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40276219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4CA201-851C-4A84-8383-767573C30328}" type="datetimeFigureOut">
              <a:rPr lang="en-GB" smtClean="0"/>
              <a:t>25/10/2023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0498442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14CA201-851C-4A84-8383-767573C30328}" type="datetimeFigureOut">
              <a:rPr lang="en-GB" smtClean="0"/>
              <a:t>25/10/2023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5405229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14CA201-851C-4A84-8383-767573C30328}" type="datetimeFigureOut">
              <a:rPr lang="en-GB" smtClean="0"/>
              <a:t>25/10/2023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41690758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25/10/2023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3291798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25/10/2023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466073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12 Warwick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9104298" y="4653137"/>
            <a:ext cx="2656033"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
        <p:nvSpPr>
          <p:cNvPr id="13" name="Text Placeholder 2"/>
          <p:cNvSpPr>
            <a:spLocks noGrp="1"/>
          </p:cNvSpPr>
          <p:nvPr>
            <p:ph type="body" sz="quarter" idx="10" hasCustomPrompt="1"/>
          </p:nvPr>
        </p:nvSpPr>
        <p:spPr>
          <a:xfrm>
            <a:off x="527381" y="3788296"/>
            <a:ext cx="816084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4" name="Text Placeholder 2"/>
          <p:cNvSpPr>
            <a:spLocks noGrp="1"/>
          </p:cNvSpPr>
          <p:nvPr>
            <p:ph type="body" sz="quarter" idx="11" hasCustomPrompt="1"/>
          </p:nvPr>
        </p:nvSpPr>
        <p:spPr>
          <a:xfrm>
            <a:off x="527448" y="4365104"/>
            <a:ext cx="816084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17" name="Text Placeholder 2"/>
          <p:cNvSpPr>
            <a:spLocks noGrp="1"/>
          </p:cNvSpPr>
          <p:nvPr>
            <p:ph type="body" sz="quarter" idx="12" hasCustomPrompt="1"/>
          </p:nvPr>
        </p:nvSpPr>
        <p:spPr>
          <a:xfrm>
            <a:off x="527381" y="5949280"/>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8" name="Text Placeholder 2"/>
          <p:cNvSpPr>
            <a:spLocks noGrp="1"/>
          </p:cNvSpPr>
          <p:nvPr>
            <p:ph type="body" sz="quarter" idx="13" hasCustomPrompt="1"/>
          </p:nvPr>
        </p:nvSpPr>
        <p:spPr>
          <a:xfrm>
            <a:off x="527381" y="6237312"/>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594506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6/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527382" y="4292352"/>
            <a:ext cx="11233181"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527448" y="4869160"/>
            <a:ext cx="1123318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527382" y="5949280"/>
            <a:ext cx="11233181"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527382" y="6237312"/>
            <a:ext cx="11233181"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3849023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2 Warwick">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527480" y="2276475"/>
            <a:ext cx="11233149" cy="4248869"/>
          </a:xfrm>
          <a:prstGeom prst="rect">
            <a:avLst/>
          </a:prstGeom>
        </p:spPr>
        <p:txBody>
          <a:bodyPr vert="horz"/>
          <a:lstStyle>
            <a:lvl1pPr marL="0" indent="0">
              <a:buNone/>
              <a:defRPr sz="2000"/>
            </a:lvl1pPr>
          </a:lstStyle>
          <a:p>
            <a:pPr lvl="0"/>
            <a:r>
              <a:rPr lang="en-US"/>
              <a:t>Text here….</a:t>
            </a:r>
          </a:p>
        </p:txBody>
      </p:sp>
      <p:sp>
        <p:nvSpPr>
          <p:cNvPr id="3" name="Text Placeholder 2"/>
          <p:cNvSpPr>
            <a:spLocks noGrp="1"/>
          </p:cNvSpPr>
          <p:nvPr>
            <p:ph type="body" sz="quarter" idx="10" hasCustomPrompt="1"/>
          </p:nvPr>
        </p:nvSpPr>
        <p:spPr>
          <a:xfrm>
            <a:off x="527381" y="1412776"/>
            <a:ext cx="11233257"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1693847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2 Warwick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527382" y="2276475"/>
            <a:ext cx="7968885" cy="4248869"/>
          </a:xfrm>
          <a:prstGeom prst="rect">
            <a:avLst/>
          </a:prstGeom>
        </p:spPr>
        <p:txBody>
          <a:bodyPr vert="horz"/>
          <a:lstStyle>
            <a:lvl1pPr marL="0" indent="0">
              <a:buNone/>
              <a:defRPr sz="2000"/>
            </a:lvl1pPr>
          </a:lstStyle>
          <a:p>
            <a:pPr lvl="0"/>
            <a:r>
              <a:rPr lang="en-US"/>
              <a:t>Text here….</a:t>
            </a:r>
          </a:p>
        </p:txBody>
      </p:sp>
      <p:sp>
        <p:nvSpPr>
          <p:cNvPr id="4" name="Text Placeholder 2"/>
          <p:cNvSpPr>
            <a:spLocks noGrp="1"/>
          </p:cNvSpPr>
          <p:nvPr>
            <p:ph type="body" sz="quarter" idx="10" hasCustomPrompt="1"/>
          </p:nvPr>
        </p:nvSpPr>
        <p:spPr>
          <a:xfrm>
            <a:off x="527383" y="1412776"/>
            <a:ext cx="796888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5" name="Picture Placeholder 5"/>
          <p:cNvSpPr>
            <a:spLocks noGrp="1"/>
          </p:cNvSpPr>
          <p:nvPr>
            <p:ph type="pic" sz="quarter" idx="15" hasCustomPrompt="1"/>
          </p:nvPr>
        </p:nvSpPr>
        <p:spPr>
          <a:xfrm>
            <a:off x="8819692" y="4293097"/>
            <a:ext cx="2940640" cy="2232025"/>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2843264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527382" y="4725144"/>
            <a:ext cx="8832981"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527448" y="5301952"/>
            <a:ext cx="883298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553190" y="5949280"/>
            <a:ext cx="11207439"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553190" y="6237312"/>
            <a:ext cx="11207439"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317271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12 University lockup">
    <p:spTree>
      <p:nvGrpSpPr>
        <p:cNvPr id="1" name=""/>
        <p:cNvGrpSpPr/>
        <p:nvPr/>
      </p:nvGrpSpPr>
      <p:grpSpPr>
        <a:xfrm>
          <a:off x="0" y="0"/>
          <a:ext cx="0" cy="0"/>
          <a:chOff x="0" y="0"/>
          <a:chExt cx="0" cy="0"/>
        </a:xfrm>
      </p:grpSpPr>
      <p:sp>
        <p:nvSpPr>
          <p:cNvPr id="6" name="Text Placeholder 2"/>
          <p:cNvSpPr>
            <a:spLocks noGrp="1"/>
          </p:cNvSpPr>
          <p:nvPr>
            <p:ph type="body" sz="quarter" idx="12" hasCustomPrompt="1"/>
          </p:nvPr>
        </p:nvSpPr>
        <p:spPr>
          <a:xfrm>
            <a:off x="527381" y="5949280"/>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7" name="Text Placeholder 2"/>
          <p:cNvSpPr>
            <a:spLocks noGrp="1"/>
          </p:cNvSpPr>
          <p:nvPr>
            <p:ph type="body" sz="quarter" idx="13" hasCustomPrompt="1"/>
          </p:nvPr>
        </p:nvSpPr>
        <p:spPr>
          <a:xfrm>
            <a:off x="527381" y="6237312"/>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10" name="Text Placeholder 2"/>
          <p:cNvSpPr>
            <a:spLocks noGrp="1"/>
          </p:cNvSpPr>
          <p:nvPr>
            <p:ph type="body" sz="quarter" idx="14" hasCustomPrompt="1"/>
          </p:nvPr>
        </p:nvSpPr>
        <p:spPr>
          <a:xfrm>
            <a:off x="527381" y="4365104"/>
            <a:ext cx="11233248"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1" name="Text Placeholder 2"/>
          <p:cNvSpPr>
            <a:spLocks noGrp="1"/>
          </p:cNvSpPr>
          <p:nvPr>
            <p:ph type="body" sz="quarter" idx="15" hasCustomPrompt="1"/>
          </p:nvPr>
        </p:nvSpPr>
        <p:spPr>
          <a:xfrm>
            <a:off x="527448" y="4941912"/>
            <a:ext cx="11233248"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16386406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image" Target="../media/image10.jpeg"/></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image" Target="../media/image11.jpeg"/></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image" Target="../media/image12.jpeg"/><Relationship Id="rId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5" Type="http://schemas.openxmlformats.org/officeDocument/2006/relationships/image" Target="../media/image13.jpeg"/><Relationship Id="rId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1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2.jpe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3.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4.xml"/><Relationship Id="rId1"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image" Target="../media/image5.jpe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image" Target="../media/image6.jpe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7.xml"/><Relationship Id="rId1" Type="http://schemas.openxmlformats.org/officeDocument/2006/relationships/slideLayout" Target="../slideLayouts/slideLayout13.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image" Target="../media/image8.jpe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theme" Target="../theme/theme9.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783203442"/>
      </p:ext>
    </p:extLst>
  </p:cSld>
  <p:clrMap bg1="lt1" tx1="dk1" bg2="lt2" tx2="dk2" accent1="accent1" accent2="accent2" accent3="accent3" accent4="accent4" accent5="accent5" accent6="accent6" hlink="hlink" folHlink="folHlink"/>
  <p:sldLayoutIdLst>
    <p:sldLayoutId id="2147483676" r:id="rId1"/>
    <p:sldLayoutId id="2147483688"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6517"/>
            <a:ext cx="12192000" cy="6844966"/>
          </a:xfrm>
          <a:prstGeom prst="rect">
            <a:avLst/>
          </a:prstGeom>
        </p:spPr>
      </p:pic>
    </p:spTree>
    <p:extLst>
      <p:ext uri="{BB962C8B-B14F-4D97-AF65-F5344CB8AC3E}">
        <p14:creationId xmlns:p14="http://schemas.microsoft.com/office/powerpoint/2010/main" val="2819162135"/>
      </p:ext>
    </p:extLst>
  </p:cSld>
  <p:clrMap bg1="lt1" tx1="dk1" bg2="lt2" tx2="dk2" accent1="accent1" accent2="accent2" accent3="accent3" accent4="accent4" accent5="accent5" accent6="accent6" hlink="hlink" folHlink="folHlink"/>
  <p:sldLayoutIdLst>
    <p:sldLayoutId id="2147483714" r:id="rId1"/>
    <p:sldLayoutId id="2147483715"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586" y="6517"/>
            <a:ext cx="12168828" cy="6844966"/>
          </a:xfrm>
          <a:prstGeom prst="rect">
            <a:avLst/>
          </a:prstGeom>
        </p:spPr>
      </p:pic>
    </p:spTree>
    <p:extLst>
      <p:ext uri="{BB962C8B-B14F-4D97-AF65-F5344CB8AC3E}">
        <p14:creationId xmlns:p14="http://schemas.microsoft.com/office/powerpoint/2010/main" val="1349450763"/>
      </p:ext>
    </p:extLst>
  </p:cSld>
  <p:clrMap bg1="lt1" tx1="dk1" bg2="lt2" tx2="dk2" accent1="accent1" accent2="accent2" accent3="accent3" accent4="accent4" accent5="accent5" accent6="accent6" hlink="hlink" folHlink="folHlink"/>
  <p:sldLayoutIdLst>
    <p:sldLayoutId id="2147483717" r:id="rId1"/>
    <p:sldLayoutId id="2147483718"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586" y="6518"/>
            <a:ext cx="12168828" cy="6844965"/>
          </a:xfrm>
          <a:prstGeom prst="rect">
            <a:avLst/>
          </a:prstGeom>
        </p:spPr>
      </p:pic>
    </p:spTree>
    <p:extLst>
      <p:ext uri="{BB962C8B-B14F-4D97-AF65-F5344CB8AC3E}">
        <p14:creationId xmlns:p14="http://schemas.microsoft.com/office/powerpoint/2010/main" val="2573632727"/>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descr="4-3_W_line.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5950416"/>
            <a:ext cx="12192000" cy="502920"/>
          </a:xfrm>
          <a:prstGeom prst="rect">
            <a:avLst/>
          </a:prstGeom>
        </p:spPr>
      </p:pic>
    </p:spTree>
    <p:extLst>
      <p:ext uri="{BB962C8B-B14F-4D97-AF65-F5344CB8AC3E}">
        <p14:creationId xmlns:p14="http://schemas.microsoft.com/office/powerpoint/2010/main" val="1818788261"/>
      </p:ext>
    </p:extLst>
  </p:cSld>
  <p:clrMap bg1="lt1" tx1="dk1" bg2="lt2" tx2="dk2" accent1="accent1" accent2="accent2" accent3="accent3" accent4="accent4" accent5="accent5" accent6="accent6" hlink="hlink" folHlink="folHlink"/>
  <p:sldLayoutIdLst>
    <p:sldLayoutId id="2147483665" r:id="rId1"/>
    <p:sldLayoutId id="2147483702" r:id="rId2"/>
    <p:sldLayoutId id="214748370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4CA201-851C-4A84-8383-767573C30328}" type="datetimeFigureOut">
              <a:rPr lang="en-GB" smtClean="0"/>
              <a:t>25/10/2023</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4FAC01-77A8-4A94-AEE5-B3249D523D31}" type="slidenum">
              <a:rPr lang="en-GB" smtClean="0"/>
              <a:t>‹#›</a:t>
            </a:fld>
            <a:endParaRPr lang="en-GB"/>
          </a:p>
        </p:txBody>
      </p:sp>
    </p:spTree>
    <p:extLst>
      <p:ext uri="{BB962C8B-B14F-4D97-AF65-F5344CB8AC3E}">
        <p14:creationId xmlns:p14="http://schemas.microsoft.com/office/powerpoint/2010/main" val="57866449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316515806"/>
      </p:ext>
    </p:extLst>
  </p:cSld>
  <p:clrMap bg1="lt1" tx1="dk1" bg2="lt2" tx2="dk2" accent1="accent1" accent2="accent2" accent3="accent3" accent4="accent4" accent5="accent5" accent6="accent6" hlink="hlink" folHlink="folHlink"/>
  <p:sldLayoutIdLst>
    <p:sldLayoutId id="2147483651" r:id="rId1"/>
    <p:sldLayoutId id="2147483707" r:id="rId2"/>
    <p:sldLayoutId id="214748372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449328105"/>
      </p:ext>
    </p:extLst>
  </p:cSld>
  <p:clrMap bg1="lt1" tx1="dk1" bg2="lt2" tx2="dk2" accent1="accent1" accent2="accent2" accent3="accent3" accent4="accent4" accent5="accent5" accent6="accent6" hlink="hlink" folHlink="folHlink"/>
  <p:sldLayoutIdLst>
    <p:sldLayoutId id="2147483653" r:id="rId1"/>
    <p:sldLayoutId id="2147483701"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052544969"/>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6517"/>
            <a:ext cx="12192000" cy="6844966"/>
          </a:xfrm>
          <a:prstGeom prst="rect">
            <a:avLst/>
          </a:prstGeom>
        </p:spPr>
      </p:pic>
    </p:spTree>
    <p:extLst>
      <p:ext uri="{BB962C8B-B14F-4D97-AF65-F5344CB8AC3E}">
        <p14:creationId xmlns:p14="http://schemas.microsoft.com/office/powerpoint/2010/main" val="972565607"/>
      </p:ext>
    </p:extLst>
  </p:cSld>
  <p:clrMap bg1="lt1" tx1="dk1" bg2="lt2" tx2="dk2" accent1="accent1" accent2="accent2" accent3="accent3" accent4="accent4" accent5="accent5" accent6="accent6" hlink="hlink" folHlink="folHlink"/>
  <p:sldLayoutIdLst>
    <p:sldLayoutId id="2147483657" r:id="rId1"/>
    <p:sldLayoutId id="2147483708"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71379047"/>
      </p:ext>
    </p:extLst>
  </p:cSld>
  <p:clrMap bg1="lt1" tx1="dk1" bg2="lt2" tx2="dk2" accent1="accent1" accent2="accent2" accent3="accent3" accent4="accent4" accent5="accent5" accent6="accent6" hlink="hlink" folHlink="folHlink"/>
  <p:sldLayoutIdLst>
    <p:sldLayoutId id="2147483659" r:id="rId1"/>
    <p:sldLayoutId id="2147483709"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056033"/>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06753278"/>
      </p:ext>
    </p:extLst>
  </p:cSld>
  <p:clrMap bg1="lt1" tx1="dk1" bg2="lt2" tx2="dk2" accent1="accent1" accent2="accent2" accent3="accent3" accent4="accent4" accent5="accent5" accent6="accent6" hlink="hlink" folHlink="folHlink"/>
  <p:sldLayoutIdLst>
    <p:sldLayoutId id="2147483661" r:id="rId1"/>
    <p:sldLayoutId id="2147483710"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318123589"/>
      </p:ext>
    </p:extLst>
  </p:cSld>
  <p:clrMap bg1="lt1" tx1="dk1" bg2="lt2" tx2="dk2" accent1="accent1" accent2="accent2" accent3="accent3" accent4="accent4" accent5="accent5" accent6="accent6" hlink="hlink" folHlink="folHlink"/>
  <p:sldLayoutIdLst>
    <p:sldLayoutId id="2147483712"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7.jpe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hyperlink" Target="https://www.michiganinstruments.com/automated-cpr/thumper/" TargetMode="External"/><Relationship Id="rId5" Type="http://schemas.openxmlformats.org/officeDocument/2006/relationships/hyperlink" Target="https://www.zoll.com/uk/products/automated-cpr/autopulse-for-hospital" TargetMode="External"/><Relationship Id="rId4" Type="http://schemas.openxmlformats.org/officeDocument/2006/relationships/hyperlink" Target="https://www.lucas-cpr.co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4.xml"/><Relationship Id="rId1" Type="http://schemas.openxmlformats.org/officeDocument/2006/relationships/slideLayout" Target="../slideLayouts/slideLayout28.xml"/><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28.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28.xml"/><Relationship Id="rId6" Type="http://schemas.openxmlformats.org/officeDocument/2006/relationships/image" Target="../media/image26.jpeg"/><Relationship Id="rId5" Type="http://schemas.openxmlformats.org/officeDocument/2006/relationships/hyperlink" Target="https://www.jems.com/patient-care/ecmo-refractory-ohca/" TargetMode="External"/><Relationship Id="rId4" Type="http://schemas.openxmlformats.org/officeDocument/2006/relationships/hyperlink" Target="https://www.sath.org.au/services/cardiac-catheter-laboratory/"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28.xml"/><Relationship Id="rId5" Type="http://schemas.openxmlformats.org/officeDocument/2006/relationships/image" Target="../media/image30.png"/><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28.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D0AFE2-9354-4A6A-9A8C-1D488D10102F}"/>
              </a:ext>
            </a:extLst>
          </p:cNvPr>
          <p:cNvSpPr>
            <a:spLocks noGrp="1"/>
          </p:cNvSpPr>
          <p:nvPr>
            <p:ph type="body" sz="quarter" idx="10"/>
          </p:nvPr>
        </p:nvSpPr>
        <p:spPr>
          <a:xfrm>
            <a:off x="275755" y="3104592"/>
            <a:ext cx="11640489" cy="648816"/>
          </a:xfrm>
        </p:spPr>
        <p:txBody>
          <a:bodyPr/>
          <a:lstStyle/>
          <a:p>
            <a:pPr algn="ctr"/>
            <a:r>
              <a:rPr lang="en-GB" sz="6000" b="1" dirty="0">
                <a:solidFill>
                  <a:srgbClr val="333333"/>
                </a:solidFill>
                <a:effectLst/>
                <a:latin typeface="Calibri" panose="020F0502020204030204" pitchFamily="34" charset="0"/>
                <a:ea typeface="Calibri" panose="020F0502020204030204" pitchFamily="34" charset="0"/>
              </a:rPr>
              <a:t>Exploring Mechanical CPR</a:t>
            </a:r>
          </a:p>
        </p:txBody>
      </p:sp>
      <p:sp>
        <p:nvSpPr>
          <p:cNvPr id="4" name="Text Placeholder 3">
            <a:extLst>
              <a:ext uri="{FF2B5EF4-FFF2-40B4-BE49-F238E27FC236}">
                <a16:creationId xmlns:a16="http://schemas.microsoft.com/office/drawing/2014/main" id="{7FF6D2F5-0D36-4A9C-8AC6-FD9EC263C3CE}"/>
              </a:ext>
            </a:extLst>
          </p:cNvPr>
          <p:cNvSpPr>
            <a:spLocks noGrp="1"/>
          </p:cNvSpPr>
          <p:nvPr>
            <p:ph type="body" sz="quarter" idx="12"/>
          </p:nvPr>
        </p:nvSpPr>
        <p:spPr>
          <a:xfrm>
            <a:off x="534936" y="5047811"/>
            <a:ext cx="11233181" cy="432048"/>
          </a:xfrm>
        </p:spPr>
        <p:txBody>
          <a:bodyPr/>
          <a:lstStyle/>
          <a:p>
            <a:pPr algn="ctr"/>
            <a:r>
              <a:rPr lang="en-GB" sz="3600" dirty="0"/>
              <a:t>Keith Couper</a:t>
            </a:r>
          </a:p>
        </p:txBody>
      </p:sp>
      <p:pic>
        <p:nvPicPr>
          <p:cNvPr id="3" name="Picture 2" descr="A picture containing ax, vector graphics, tool&#10;&#10;Description automatically generated">
            <a:extLst>
              <a:ext uri="{FF2B5EF4-FFF2-40B4-BE49-F238E27FC236}">
                <a16:creationId xmlns:a16="http://schemas.microsoft.com/office/drawing/2014/main" id="{141E1EEE-5B3C-7DA3-16E0-7F1C1ADE7E6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38" y="6257979"/>
            <a:ext cx="428298" cy="352497"/>
          </a:xfrm>
          <a:prstGeom prst="rect">
            <a:avLst/>
          </a:prstGeom>
        </p:spPr>
      </p:pic>
      <p:sp>
        <p:nvSpPr>
          <p:cNvPr id="5" name="TextBox 4">
            <a:extLst>
              <a:ext uri="{FF2B5EF4-FFF2-40B4-BE49-F238E27FC236}">
                <a16:creationId xmlns:a16="http://schemas.microsoft.com/office/drawing/2014/main" id="{3DA01834-B40B-5BD4-01E8-C0D3AE7CADF4}"/>
              </a:ext>
            </a:extLst>
          </p:cNvPr>
          <p:cNvSpPr txBox="1"/>
          <p:nvPr/>
        </p:nvSpPr>
        <p:spPr>
          <a:xfrm>
            <a:off x="534936" y="6176858"/>
            <a:ext cx="2359128" cy="523220"/>
          </a:xfrm>
          <a:prstGeom prst="rect">
            <a:avLst/>
          </a:prstGeom>
          <a:noFill/>
        </p:spPr>
        <p:txBody>
          <a:bodyPr wrap="square">
            <a:spAutoFit/>
          </a:bodyPr>
          <a:lstStyle/>
          <a:p>
            <a:r>
              <a:rPr lang="en-GB" sz="2800" dirty="0"/>
              <a:t>@keithcouper</a:t>
            </a:r>
          </a:p>
        </p:txBody>
      </p:sp>
      <p:pic>
        <p:nvPicPr>
          <p:cNvPr id="2050" name="Picture 2" descr="University Hospitals Birmingham NHS Foundation Trust - Wikipedia">
            <a:extLst>
              <a:ext uri="{FF2B5EF4-FFF2-40B4-BE49-F238E27FC236}">
                <a16:creationId xmlns:a16="http://schemas.microsoft.com/office/drawing/2014/main" id="{E6FD9679-A810-8A0B-0AA8-AA360C15E6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33231" y="5760720"/>
            <a:ext cx="2152131" cy="1013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3236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58A3C-79C9-49AF-B8BC-77F94CBF767A}"/>
              </a:ext>
            </a:extLst>
          </p:cNvPr>
          <p:cNvSpPr>
            <a:spLocks noGrp="1"/>
          </p:cNvSpPr>
          <p:nvPr>
            <p:ph type="title"/>
          </p:nvPr>
        </p:nvSpPr>
        <p:spPr/>
        <p:txBody>
          <a:bodyPr/>
          <a:lstStyle/>
          <a:p>
            <a:pPr algn="l"/>
            <a:r>
              <a:rPr lang="en-GB" dirty="0">
                <a:solidFill>
                  <a:srgbClr val="687DBE"/>
                </a:solidFill>
              </a:rPr>
              <a:t>Optimising use in practice</a:t>
            </a:r>
          </a:p>
        </p:txBody>
      </p:sp>
      <p:pic>
        <p:nvPicPr>
          <p:cNvPr id="5122" name="Picture 2" descr="The science of F1 pit stops How Williams smashed the twosecond barrier">
            <a:extLst>
              <a:ext uri="{FF2B5EF4-FFF2-40B4-BE49-F238E27FC236}">
                <a16:creationId xmlns:a16="http://schemas.microsoft.com/office/drawing/2014/main" id="{BEE6FDAC-3446-B2AE-4946-C9DE327DBE8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4967" y="1417638"/>
            <a:ext cx="7757652" cy="436367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AAD2511-1FBC-A583-5F9C-A3ED67453527}"/>
              </a:ext>
            </a:extLst>
          </p:cNvPr>
          <p:cNvSpPr txBox="1"/>
          <p:nvPr/>
        </p:nvSpPr>
        <p:spPr>
          <a:xfrm>
            <a:off x="7275871" y="6583362"/>
            <a:ext cx="6096000" cy="307777"/>
          </a:xfrm>
          <a:prstGeom prst="rect">
            <a:avLst/>
          </a:prstGeom>
          <a:noFill/>
        </p:spPr>
        <p:txBody>
          <a:bodyPr wrap="square">
            <a:spAutoFit/>
          </a:bodyPr>
          <a:lstStyle/>
          <a:p>
            <a:r>
              <a:rPr lang="en-GB" sz="1400" dirty="0"/>
              <a:t>https://www.wired.co.uk/article/f1-pit-stop-times-record-williams</a:t>
            </a:r>
          </a:p>
        </p:txBody>
      </p:sp>
      <p:sp>
        <p:nvSpPr>
          <p:cNvPr id="8" name="TextBox 7">
            <a:extLst>
              <a:ext uri="{FF2B5EF4-FFF2-40B4-BE49-F238E27FC236}">
                <a16:creationId xmlns:a16="http://schemas.microsoft.com/office/drawing/2014/main" id="{DD9115C6-D183-9C11-7074-EBCB17315066}"/>
              </a:ext>
            </a:extLst>
          </p:cNvPr>
          <p:cNvSpPr txBox="1"/>
          <p:nvPr/>
        </p:nvSpPr>
        <p:spPr>
          <a:xfrm>
            <a:off x="8170606" y="2629981"/>
            <a:ext cx="3873910" cy="1938992"/>
          </a:xfrm>
          <a:prstGeom prst="rect">
            <a:avLst/>
          </a:prstGeom>
          <a:noFill/>
        </p:spPr>
        <p:txBody>
          <a:bodyPr wrap="square" rtlCol="0">
            <a:spAutoFit/>
          </a:bodyPr>
          <a:lstStyle/>
          <a:p>
            <a:r>
              <a:rPr lang="en-GB" sz="2400" dirty="0"/>
              <a:t>- Minimise time off the chest</a:t>
            </a:r>
          </a:p>
          <a:p>
            <a:endParaRPr lang="en-GB" sz="2400" dirty="0"/>
          </a:p>
          <a:p>
            <a:r>
              <a:rPr lang="en-GB" sz="2400" dirty="0"/>
              <a:t>- Correctly positioned</a:t>
            </a:r>
          </a:p>
          <a:p>
            <a:endParaRPr lang="en-GB" sz="2400" dirty="0"/>
          </a:p>
          <a:p>
            <a:r>
              <a:rPr lang="en-GB" sz="2400" dirty="0"/>
              <a:t>- Audit performance</a:t>
            </a:r>
          </a:p>
        </p:txBody>
      </p:sp>
    </p:spTree>
    <p:extLst>
      <p:ext uri="{BB962C8B-B14F-4D97-AF65-F5344CB8AC3E}">
        <p14:creationId xmlns:p14="http://schemas.microsoft.com/office/powerpoint/2010/main" val="15422799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58A3C-79C9-49AF-B8BC-77F94CBF767A}"/>
              </a:ext>
            </a:extLst>
          </p:cNvPr>
          <p:cNvSpPr>
            <a:spLocks noGrp="1"/>
          </p:cNvSpPr>
          <p:nvPr>
            <p:ph type="title"/>
          </p:nvPr>
        </p:nvSpPr>
        <p:spPr/>
        <p:txBody>
          <a:bodyPr/>
          <a:lstStyle/>
          <a:p>
            <a:pPr algn="l"/>
            <a:r>
              <a:rPr lang="en-GB" dirty="0">
                <a:solidFill>
                  <a:srgbClr val="687DBE"/>
                </a:solidFill>
              </a:rPr>
              <a:t>Optimising use in practice</a:t>
            </a:r>
          </a:p>
        </p:txBody>
      </p:sp>
      <p:pic>
        <p:nvPicPr>
          <p:cNvPr id="9218" name="Picture 2" descr="1">
            <a:extLst>
              <a:ext uri="{FF2B5EF4-FFF2-40B4-BE49-F238E27FC236}">
                <a16:creationId xmlns:a16="http://schemas.microsoft.com/office/drawing/2014/main" id="{D80CD3D7-8EB8-8522-4191-6227D37C26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203" y="1134163"/>
            <a:ext cx="5029593" cy="5551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1673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58A3C-79C9-49AF-B8BC-77F94CBF767A}"/>
              </a:ext>
            </a:extLst>
          </p:cNvPr>
          <p:cNvSpPr>
            <a:spLocks noGrp="1"/>
          </p:cNvSpPr>
          <p:nvPr>
            <p:ph type="title"/>
          </p:nvPr>
        </p:nvSpPr>
        <p:spPr/>
        <p:txBody>
          <a:bodyPr/>
          <a:lstStyle/>
          <a:p>
            <a:pPr algn="l"/>
            <a:r>
              <a:rPr lang="en-GB" dirty="0">
                <a:solidFill>
                  <a:srgbClr val="687DBE"/>
                </a:solidFill>
              </a:rPr>
              <a:t>Conclusion</a:t>
            </a:r>
          </a:p>
        </p:txBody>
      </p:sp>
      <p:sp>
        <p:nvSpPr>
          <p:cNvPr id="5" name="Content Placeholder 4">
            <a:extLst>
              <a:ext uri="{FF2B5EF4-FFF2-40B4-BE49-F238E27FC236}">
                <a16:creationId xmlns:a16="http://schemas.microsoft.com/office/drawing/2014/main" id="{B0F7C8AE-E4AA-45B3-B034-DC81AB906B21}"/>
              </a:ext>
            </a:extLst>
          </p:cNvPr>
          <p:cNvSpPr>
            <a:spLocks noGrp="1"/>
          </p:cNvSpPr>
          <p:nvPr>
            <p:ph idx="1"/>
          </p:nvPr>
        </p:nvSpPr>
        <p:spPr>
          <a:xfrm>
            <a:off x="147686" y="1600201"/>
            <a:ext cx="7044965" cy="4525963"/>
          </a:xfrm>
        </p:spPr>
        <p:txBody>
          <a:bodyPr>
            <a:normAutofit lnSpcReduction="10000"/>
          </a:bodyPr>
          <a:lstStyle/>
          <a:p>
            <a:r>
              <a:rPr lang="en-GB" sz="4000" dirty="0"/>
              <a:t>Mech-CPR probably delivers better CPR</a:t>
            </a:r>
          </a:p>
          <a:p>
            <a:r>
              <a:rPr lang="en-GB" sz="4000" dirty="0"/>
              <a:t>Potential role in some contexts</a:t>
            </a:r>
          </a:p>
          <a:p>
            <a:r>
              <a:rPr lang="en-GB" sz="4000" dirty="0"/>
              <a:t>No evidence of improved outcomes</a:t>
            </a:r>
          </a:p>
          <a:p>
            <a:r>
              <a:rPr lang="en-GB" sz="4000" dirty="0"/>
              <a:t>Need to carefully consider deployment</a:t>
            </a:r>
          </a:p>
          <a:p>
            <a:endParaRPr lang="en-GB" sz="2800" dirty="0"/>
          </a:p>
          <a:p>
            <a:pPr marL="0" indent="0">
              <a:buNone/>
            </a:pPr>
            <a:endParaRPr lang="en-GB" dirty="0"/>
          </a:p>
        </p:txBody>
      </p:sp>
      <p:pic>
        <p:nvPicPr>
          <p:cNvPr id="7170" name="Picture 2" descr="Image 1 of 4">
            <a:extLst>
              <a:ext uri="{FF2B5EF4-FFF2-40B4-BE49-F238E27FC236}">
                <a16:creationId xmlns:a16="http://schemas.microsoft.com/office/drawing/2014/main" id="{96BA5065-E831-B9FD-1E92-CF864B7D2DB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638" t="27444" r="12104" b="4763"/>
          <a:stretch/>
        </p:blipFill>
        <p:spPr bwMode="auto">
          <a:xfrm>
            <a:off x="7260158" y="1958420"/>
            <a:ext cx="4784155" cy="3189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5772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1C81D77-6B4A-4656-9261-820128B2BF65}"/>
              </a:ext>
            </a:extLst>
          </p:cNvPr>
          <p:cNvSpPr txBox="1"/>
          <p:nvPr/>
        </p:nvSpPr>
        <p:spPr>
          <a:xfrm>
            <a:off x="1" y="1859340"/>
            <a:ext cx="12192000" cy="1569660"/>
          </a:xfrm>
          <a:prstGeom prst="rect">
            <a:avLst/>
          </a:prstGeom>
          <a:noFill/>
        </p:spPr>
        <p:txBody>
          <a:bodyPr wrap="square" rtlCol="0">
            <a:spAutoFit/>
          </a:bodyPr>
          <a:lstStyle/>
          <a:p>
            <a:pPr algn="ctr"/>
            <a:r>
              <a:rPr lang="en-GB" sz="9600" dirty="0"/>
              <a:t>Thank you</a:t>
            </a:r>
          </a:p>
        </p:txBody>
      </p:sp>
      <p:pic>
        <p:nvPicPr>
          <p:cNvPr id="3" name="Picture 2" descr="A picture containing ax, vector graphics, tool&#10;&#10;Description automatically generated">
            <a:extLst>
              <a:ext uri="{FF2B5EF4-FFF2-40B4-BE49-F238E27FC236}">
                <a16:creationId xmlns:a16="http://schemas.microsoft.com/office/drawing/2014/main" id="{4D8025BE-1BAF-45F7-A8B2-1D86061C2E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88138" y="4250275"/>
            <a:ext cx="428298" cy="352497"/>
          </a:xfrm>
          <a:prstGeom prst="rect">
            <a:avLst/>
          </a:prstGeom>
        </p:spPr>
      </p:pic>
      <p:sp>
        <p:nvSpPr>
          <p:cNvPr id="4" name="TextBox 3">
            <a:extLst>
              <a:ext uri="{FF2B5EF4-FFF2-40B4-BE49-F238E27FC236}">
                <a16:creationId xmlns:a16="http://schemas.microsoft.com/office/drawing/2014/main" id="{CD250D53-9602-4D1D-9A79-B12E352B75FB}"/>
              </a:ext>
            </a:extLst>
          </p:cNvPr>
          <p:cNvSpPr txBox="1"/>
          <p:nvPr/>
        </p:nvSpPr>
        <p:spPr>
          <a:xfrm>
            <a:off x="4916436" y="4169154"/>
            <a:ext cx="2359128" cy="461665"/>
          </a:xfrm>
          <a:prstGeom prst="rect">
            <a:avLst/>
          </a:prstGeom>
          <a:noFill/>
        </p:spPr>
        <p:txBody>
          <a:bodyPr wrap="square">
            <a:spAutoFit/>
          </a:bodyPr>
          <a:lstStyle/>
          <a:p>
            <a:r>
              <a:rPr lang="en-GB" sz="2400" dirty="0"/>
              <a:t>@keithcouper</a:t>
            </a:r>
          </a:p>
        </p:txBody>
      </p:sp>
    </p:spTree>
    <p:extLst>
      <p:ext uri="{BB962C8B-B14F-4D97-AF65-F5344CB8AC3E}">
        <p14:creationId xmlns:p14="http://schemas.microsoft.com/office/powerpoint/2010/main" val="2709186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58A3C-79C9-49AF-B8BC-77F94CBF767A}"/>
              </a:ext>
            </a:extLst>
          </p:cNvPr>
          <p:cNvSpPr>
            <a:spLocks noGrp="1"/>
          </p:cNvSpPr>
          <p:nvPr>
            <p:ph type="title"/>
          </p:nvPr>
        </p:nvSpPr>
        <p:spPr/>
        <p:txBody>
          <a:bodyPr/>
          <a:lstStyle/>
          <a:p>
            <a:pPr algn="l"/>
            <a:r>
              <a:rPr lang="en-GB" dirty="0">
                <a:solidFill>
                  <a:srgbClr val="687DBE"/>
                </a:solidFill>
              </a:rPr>
              <a:t>Conflicts of interest</a:t>
            </a:r>
          </a:p>
        </p:txBody>
      </p:sp>
      <p:sp>
        <p:nvSpPr>
          <p:cNvPr id="5" name="Content Placeholder 4">
            <a:extLst>
              <a:ext uri="{FF2B5EF4-FFF2-40B4-BE49-F238E27FC236}">
                <a16:creationId xmlns:a16="http://schemas.microsoft.com/office/drawing/2014/main" id="{B0F7C8AE-E4AA-45B3-B034-DC81AB906B21}"/>
              </a:ext>
            </a:extLst>
          </p:cNvPr>
          <p:cNvSpPr>
            <a:spLocks noGrp="1"/>
          </p:cNvSpPr>
          <p:nvPr>
            <p:ph idx="1"/>
          </p:nvPr>
        </p:nvSpPr>
        <p:spPr>
          <a:xfrm>
            <a:off x="609600" y="1600201"/>
            <a:ext cx="11400148" cy="4525963"/>
          </a:xfrm>
        </p:spPr>
        <p:txBody>
          <a:bodyPr>
            <a:normAutofit/>
          </a:bodyPr>
          <a:lstStyle/>
          <a:p>
            <a:r>
              <a:rPr lang="en-GB" sz="2800" dirty="0"/>
              <a:t>Employment: University of Warwick and University Hospitals Birmingham NHS Foundation Trust</a:t>
            </a:r>
          </a:p>
          <a:p>
            <a:endParaRPr lang="en-GB" sz="2800" dirty="0"/>
          </a:p>
          <a:p>
            <a:r>
              <a:rPr lang="en-GB" sz="2800" dirty="0"/>
              <a:t>Volunteer roles- International Liaison Committee on Resuscitation, European Resuscitation Council, Resuscitation Council UK</a:t>
            </a:r>
          </a:p>
          <a:p>
            <a:endParaRPr lang="en-GB" sz="2800" dirty="0"/>
          </a:p>
          <a:p>
            <a:r>
              <a:rPr lang="en-GB" sz="2800" dirty="0"/>
              <a:t>Research funding: NIHR funding for PARAMEDIC-3, AIRWAYS-3, COMPRESS</a:t>
            </a:r>
          </a:p>
          <a:p>
            <a:pPr marL="0" indent="0">
              <a:buNone/>
            </a:pPr>
            <a:endParaRPr lang="en-GB" sz="2800" dirty="0"/>
          </a:p>
          <a:p>
            <a:r>
              <a:rPr lang="en-GB" sz="2800" dirty="0"/>
              <a:t>Associate editor, Resuscitation Plus (paid)</a:t>
            </a:r>
          </a:p>
          <a:p>
            <a:endParaRPr lang="en-GB" sz="2800" dirty="0"/>
          </a:p>
          <a:p>
            <a:pPr marL="0" indent="0">
              <a:buNone/>
            </a:pPr>
            <a:endParaRPr lang="en-GB" dirty="0"/>
          </a:p>
        </p:txBody>
      </p:sp>
    </p:spTree>
    <p:extLst>
      <p:ext uri="{BB962C8B-B14F-4D97-AF65-F5344CB8AC3E}">
        <p14:creationId xmlns:p14="http://schemas.microsoft.com/office/powerpoint/2010/main" val="4233707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58A3C-79C9-49AF-B8BC-77F94CBF767A}"/>
              </a:ext>
            </a:extLst>
          </p:cNvPr>
          <p:cNvSpPr>
            <a:spLocks noGrp="1"/>
          </p:cNvSpPr>
          <p:nvPr>
            <p:ph type="title"/>
          </p:nvPr>
        </p:nvSpPr>
        <p:spPr/>
        <p:txBody>
          <a:bodyPr/>
          <a:lstStyle/>
          <a:p>
            <a:pPr algn="l"/>
            <a:r>
              <a:rPr lang="en-GB" dirty="0">
                <a:solidFill>
                  <a:srgbClr val="687DBE"/>
                </a:solidFill>
              </a:rPr>
              <a:t>Overview of talk</a:t>
            </a:r>
          </a:p>
        </p:txBody>
      </p:sp>
      <p:sp>
        <p:nvSpPr>
          <p:cNvPr id="5" name="Content Placeholder 4">
            <a:extLst>
              <a:ext uri="{FF2B5EF4-FFF2-40B4-BE49-F238E27FC236}">
                <a16:creationId xmlns:a16="http://schemas.microsoft.com/office/drawing/2014/main" id="{B0F7C8AE-E4AA-45B3-B034-DC81AB906B21}"/>
              </a:ext>
            </a:extLst>
          </p:cNvPr>
          <p:cNvSpPr>
            <a:spLocks noGrp="1"/>
          </p:cNvSpPr>
          <p:nvPr>
            <p:ph idx="1"/>
          </p:nvPr>
        </p:nvSpPr>
        <p:spPr/>
        <p:txBody>
          <a:bodyPr>
            <a:normAutofit/>
          </a:bodyPr>
          <a:lstStyle/>
          <a:p>
            <a:r>
              <a:rPr lang="en-GB" sz="4000" dirty="0"/>
              <a:t>Why?</a:t>
            </a:r>
          </a:p>
          <a:p>
            <a:r>
              <a:rPr lang="en-GB" sz="4000" dirty="0"/>
              <a:t>When should we use mechanical CPR?</a:t>
            </a:r>
          </a:p>
          <a:p>
            <a:r>
              <a:rPr lang="en-GB" sz="4000" dirty="0"/>
              <a:t>Optimising use in clinical practice</a:t>
            </a:r>
          </a:p>
          <a:p>
            <a:endParaRPr lang="en-GB" sz="2800" dirty="0"/>
          </a:p>
          <a:p>
            <a:pPr marL="0" indent="0">
              <a:buNone/>
            </a:pPr>
            <a:endParaRPr lang="en-GB" dirty="0"/>
          </a:p>
        </p:txBody>
      </p:sp>
    </p:spTree>
    <p:extLst>
      <p:ext uri="{BB962C8B-B14F-4D97-AF65-F5344CB8AC3E}">
        <p14:creationId xmlns:p14="http://schemas.microsoft.com/office/powerpoint/2010/main" val="2462926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58A3C-79C9-49AF-B8BC-77F94CBF767A}"/>
              </a:ext>
            </a:extLst>
          </p:cNvPr>
          <p:cNvSpPr>
            <a:spLocks noGrp="1"/>
          </p:cNvSpPr>
          <p:nvPr>
            <p:ph type="title"/>
          </p:nvPr>
        </p:nvSpPr>
        <p:spPr/>
        <p:txBody>
          <a:bodyPr/>
          <a:lstStyle/>
          <a:p>
            <a:pPr algn="l"/>
            <a:r>
              <a:rPr lang="en-GB" dirty="0">
                <a:solidFill>
                  <a:srgbClr val="687DBE"/>
                </a:solidFill>
              </a:rPr>
              <a:t>Not all devices are equal</a:t>
            </a:r>
          </a:p>
        </p:txBody>
      </p:sp>
      <p:pic>
        <p:nvPicPr>
          <p:cNvPr id="1026" name="Picture 2">
            <a:extLst>
              <a:ext uri="{FF2B5EF4-FFF2-40B4-BE49-F238E27FC236}">
                <a16:creationId xmlns:a16="http://schemas.microsoft.com/office/drawing/2014/main" id="{BC70B01F-2C48-11AA-EC54-F507FD54441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9764" t="12525" r="4963" b="9091"/>
          <a:stretch/>
        </p:blipFill>
        <p:spPr bwMode="auto">
          <a:xfrm>
            <a:off x="397003" y="1642977"/>
            <a:ext cx="3148556" cy="357204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9CAC4B9-AFC1-11BD-93D4-D1EB51BDA50F}"/>
              </a:ext>
            </a:extLst>
          </p:cNvPr>
          <p:cNvSpPr txBox="1"/>
          <p:nvPr/>
        </p:nvSpPr>
        <p:spPr>
          <a:xfrm>
            <a:off x="1481328" y="6592188"/>
            <a:ext cx="13359384" cy="276999"/>
          </a:xfrm>
          <a:prstGeom prst="rect">
            <a:avLst/>
          </a:prstGeom>
          <a:noFill/>
        </p:spPr>
        <p:txBody>
          <a:bodyPr wrap="square">
            <a:spAutoFit/>
          </a:bodyPr>
          <a:lstStyle/>
          <a:p>
            <a:r>
              <a:rPr lang="en-GB" sz="1200" dirty="0">
                <a:hlinkClick r:id="rId4"/>
              </a:rPr>
              <a:t>https://www.lucas-cpr.com/</a:t>
            </a:r>
            <a:r>
              <a:rPr lang="en-GB" sz="1200" dirty="0"/>
              <a:t>; </a:t>
            </a:r>
            <a:r>
              <a:rPr lang="en-GB" sz="1200" dirty="0">
                <a:hlinkClick r:id="rId5"/>
              </a:rPr>
              <a:t>https://www.zoll.com/uk/products/automated-cpr/autopulse-for-hospital</a:t>
            </a:r>
            <a:r>
              <a:rPr lang="en-GB" sz="1200" dirty="0"/>
              <a:t>; </a:t>
            </a:r>
            <a:r>
              <a:rPr lang="en-GB" sz="1200" dirty="0">
                <a:hlinkClick r:id="rId6"/>
              </a:rPr>
              <a:t>https://www.michiganinstruments.com/automated-cpr/thumper/</a:t>
            </a:r>
            <a:r>
              <a:rPr lang="en-GB" sz="1200" dirty="0"/>
              <a:t>; </a:t>
            </a:r>
          </a:p>
        </p:txBody>
      </p:sp>
      <p:pic>
        <p:nvPicPr>
          <p:cNvPr id="1028" name="Picture 4">
            <a:extLst>
              <a:ext uri="{FF2B5EF4-FFF2-40B4-BE49-F238E27FC236}">
                <a16:creationId xmlns:a16="http://schemas.microsoft.com/office/drawing/2014/main" id="{F680687A-52A3-3850-3584-D0AABE55B20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61020" y="1642976"/>
            <a:ext cx="4479539" cy="357204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humper Hands-Free Mechanical CPR Machine | Michigan Instruments">
            <a:extLst>
              <a:ext uri="{FF2B5EF4-FFF2-40B4-BE49-F238E27FC236}">
                <a16:creationId xmlns:a16="http://schemas.microsoft.com/office/drawing/2014/main" id="{C6F1BD16-0FF4-F851-2DEF-957BCB23132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09977" y="1642977"/>
            <a:ext cx="3572045" cy="3572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219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58A3C-79C9-49AF-B8BC-77F94CBF767A}"/>
              </a:ext>
            </a:extLst>
          </p:cNvPr>
          <p:cNvSpPr>
            <a:spLocks noGrp="1"/>
          </p:cNvSpPr>
          <p:nvPr>
            <p:ph type="title"/>
          </p:nvPr>
        </p:nvSpPr>
        <p:spPr/>
        <p:txBody>
          <a:bodyPr/>
          <a:lstStyle/>
          <a:p>
            <a:pPr algn="l"/>
            <a:r>
              <a:rPr lang="en-GB" dirty="0">
                <a:solidFill>
                  <a:srgbClr val="687DBE"/>
                </a:solidFill>
              </a:rPr>
              <a:t>Why?</a:t>
            </a:r>
          </a:p>
        </p:txBody>
      </p:sp>
      <p:pic>
        <p:nvPicPr>
          <p:cNvPr id="9" name="Picture 8">
            <a:extLst>
              <a:ext uri="{FF2B5EF4-FFF2-40B4-BE49-F238E27FC236}">
                <a16:creationId xmlns:a16="http://schemas.microsoft.com/office/drawing/2014/main" id="{9FD38CF2-77E3-1F1D-58B2-EB158E321E4B}"/>
              </a:ext>
            </a:extLst>
          </p:cNvPr>
          <p:cNvPicPr>
            <a:picLocks noChangeAspect="1"/>
          </p:cNvPicPr>
          <p:nvPr/>
        </p:nvPicPr>
        <p:blipFill>
          <a:blip r:embed="rId3"/>
          <a:stretch>
            <a:fillRect/>
          </a:stretch>
        </p:blipFill>
        <p:spPr>
          <a:xfrm>
            <a:off x="1016256" y="1366642"/>
            <a:ext cx="6590662" cy="1724841"/>
          </a:xfrm>
          <a:prstGeom prst="rect">
            <a:avLst/>
          </a:prstGeom>
          <a:ln>
            <a:solidFill>
              <a:schemeClr val="tx1"/>
            </a:solidFill>
          </a:ln>
        </p:spPr>
      </p:pic>
      <p:pic>
        <p:nvPicPr>
          <p:cNvPr id="10" name="Picture 9">
            <a:extLst>
              <a:ext uri="{FF2B5EF4-FFF2-40B4-BE49-F238E27FC236}">
                <a16:creationId xmlns:a16="http://schemas.microsoft.com/office/drawing/2014/main" id="{C802D51E-57D0-6CBB-1D5E-423E59B4300E}"/>
              </a:ext>
            </a:extLst>
          </p:cNvPr>
          <p:cNvPicPr>
            <a:picLocks noChangeAspect="1"/>
          </p:cNvPicPr>
          <p:nvPr/>
        </p:nvPicPr>
        <p:blipFill rotWithShape="1">
          <a:blip r:embed="rId4"/>
          <a:srcRect l="63431" t="19504" r="13750" b="59262"/>
          <a:stretch/>
        </p:blipFill>
        <p:spPr>
          <a:xfrm>
            <a:off x="2235759" y="2597236"/>
            <a:ext cx="6590662" cy="1724841"/>
          </a:xfrm>
          <a:prstGeom prst="rect">
            <a:avLst/>
          </a:prstGeom>
          <a:ln>
            <a:solidFill>
              <a:schemeClr val="tx1"/>
            </a:solidFill>
          </a:ln>
        </p:spPr>
      </p:pic>
      <p:pic>
        <p:nvPicPr>
          <p:cNvPr id="11" name="Picture 10">
            <a:extLst>
              <a:ext uri="{FF2B5EF4-FFF2-40B4-BE49-F238E27FC236}">
                <a16:creationId xmlns:a16="http://schemas.microsoft.com/office/drawing/2014/main" id="{EBC6EB85-94BB-C7C1-CCC8-05D89E5E612E}"/>
              </a:ext>
            </a:extLst>
          </p:cNvPr>
          <p:cNvPicPr>
            <a:picLocks noChangeAspect="1"/>
          </p:cNvPicPr>
          <p:nvPr/>
        </p:nvPicPr>
        <p:blipFill rotWithShape="1">
          <a:blip r:embed="rId5"/>
          <a:srcRect l="62713" t="17515" r="13031" b="59914"/>
          <a:stretch/>
        </p:blipFill>
        <p:spPr>
          <a:xfrm>
            <a:off x="4311587" y="3752964"/>
            <a:ext cx="6590662" cy="1724841"/>
          </a:xfrm>
          <a:prstGeom prst="rect">
            <a:avLst/>
          </a:prstGeom>
          <a:ln>
            <a:solidFill>
              <a:schemeClr val="tx1"/>
            </a:solidFill>
          </a:ln>
        </p:spPr>
      </p:pic>
    </p:spTree>
    <p:extLst>
      <p:ext uri="{BB962C8B-B14F-4D97-AF65-F5344CB8AC3E}">
        <p14:creationId xmlns:p14="http://schemas.microsoft.com/office/powerpoint/2010/main" val="1994254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58A3C-79C9-49AF-B8BC-77F94CBF767A}"/>
              </a:ext>
            </a:extLst>
          </p:cNvPr>
          <p:cNvSpPr>
            <a:spLocks noGrp="1"/>
          </p:cNvSpPr>
          <p:nvPr>
            <p:ph type="title"/>
          </p:nvPr>
        </p:nvSpPr>
        <p:spPr/>
        <p:txBody>
          <a:bodyPr/>
          <a:lstStyle/>
          <a:p>
            <a:pPr algn="l"/>
            <a:r>
              <a:rPr lang="en-GB" dirty="0">
                <a:solidFill>
                  <a:srgbClr val="687DBE"/>
                </a:solidFill>
              </a:rPr>
              <a:t>When?</a:t>
            </a:r>
          </a:p>
        </p:txBody>
      </p:sp>
      <p:pic>
        <p:nvPicPr>
          <p:cNvPr id="3" name="Picture 2" descr="ERC | Bringing resuscitation to the world">
            <a:extLst>
              <a:ext uri="{FF2B5EF4-FFF2-40B4-BE49-F238E27FC236}">
                <a16:creationId xmlns:a16="http://schemas.microsoft.com/office/drawing/2014/main" id="{4C64B1F0-8ADC-6C85-8B17-C27158767F5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151" y="1517306"/>
            <a:ext cx="3688773" cy="234606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B6E889D-7727-CC9E-11A9-1DC9B52FC4C1}"/>
              </a:ext>
            </a:extLst>
          </p:cNvPr>
          <p:cNvSpPr txBox="1"/>
          <p:nvPr/>
        </p:nvSpPr>
        <p:spPr>
          <a:xfrm>
            <a:off x="2886074" y="1578742"/>
            <a:ext cx="8943975" cy="3539430"/>
          </a:xfrm>
          <a:prstGeom prst="rect">
            <a:avLst/>
          </a:prstGeom>
          <a:noFill/>
        </p:spPr>
        <p:txBody>
          <a:bodyPr wrap="square">
            <a:spAutoFit/>
          </a:bodyPr>
          <a:lstStyle/>
          <a:p>
            <a:pPr marL="457200" indent="-457200">
              <a:buFont typeface="Arial" panose="020B0604020202020204" pitchFamily="34" charset="0"/>
              <a:buChar char="•"/>
            </a:pPr>
            <a:r>
              <a:rPr lang="en-GB" sz="2800" dirty="0"/>
              <a:t>Consider mechanical chest compressions only if high-quality manual chest compression is not practical or compromises provider safety.</a:t>
            </a:r>
          </a:p>
          <a:p>
            <a:endParaRPr lang="en-GB" sz="2800" dirty="0"/>
          </a:p>
          <a:p>
            <a:pPr marL="457200" indent="-457200">
              <a:buFont typeface="Arial" panose="020B0604020202020204" pitchFamily="34" charset="0"/>
              <a:buChar char="•"/>
            </a:pPr>
            <a:r>
              <a:rPr lang="en-GB" sz="2800" dirty="0"/>
              <a:t>When a mechanical chest compression device is used, minimise interruptions to chest compression during device use by using only trained teams familiar with the device.</a:t>
            </a:r>
          </a:p>
        </p:txBody>
      </p:sp>
      <p:pic>
        <p:nvPicPr>
          <p:cNvPr id="4" name="Picture 2" descr="Home | Resuscitation Council UK">
            <a:extLst>
              <a:ext uri="{FF2B5EF4-FFF2-40B4-BE49-F238E27FC236}">
                <a16:creationId xmlns:a16="http://schemas.microsoft.com/office/drawing/2014/main" id="{3A16C76C-9235-D12E-AD4A-1046ACB7E7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271" y="4120002"/>
            <a:ext cx="2311046" cy="5739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7898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49C44214-5BEE-C071-4A43-B2012F9C5BC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11" r="7611"/>
          <a:stretch/>
        </p:blipFill>
        <p:spPr bwMode="auto">
          <a:xfrm>
            <a:off x="609600" y="2184706"/>
            <a:ext cx="3163059" cy="2488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468BB22-FB22-AC7C-4410-41EB8E592141}"/>
              </a:ext>
            </a:extLst>
          </p:cNvPr>
          <p:cNvSpPr txBox="1"/>
          <p:nvPr/>
        </p:nvSpPr>
        <p:spPr>
          <a:xfrm>
            <a:off x="4401085" y="6583362"/>
            <a:ext cx="8289420" cy="276999"/>
          </a:xfrm>
          <a:prstGeom prst="rect">
            <a:avLst/>
          </a:prstGeom>
          <a:noFill/>
        </p:spPr>
        <p:txBody>
          <a:bodyPr wrap="square">
            <a:spAutoFit/>
          </a:bodyPr>
          <a:lstStyle/>
          <a:p>
            <a:pPr defTabSz="740664">
              <a:spcAft>
                <a:spcPts val="600"/>
              </a:spcAft>
            </a:pPr>
            <a:r>
              <a:rPr lang="en-GB" sz="1200" kern="1200" dirty="0">
                <a:solidFill>
                  <a:schemeClr val="tx1"/>
                </a:solidFill>
                <a:latin typeface="+mn-lt"/>
                <a:ea typeface="+mn-ea"/>
                <a:cs typeface="+mn-cs"/>
                <a:hlinkClick r:id="rId4"/>
              </a:rPr>
              <a:t>https://www.sath.org.au/services/cardiac-catheter-laboratory/</a:t>
            </a:r>
            <a:r>
              <a:rPr lang="en-GB" sz="1200" kern="1200" dirty="0">
                <a:solidFill>
                  <a:schemeClr val="tx1"/>
                </a:solidFill>
                <a:latin typeface="+mn-lt"/>
                <a:ea typeface="+mn-ea"/>
                <a:cs typeface="+mn-cs"/>
              </a:rPr>
              <a:t>; </a:t>
            </a:r>
            <a:r>
              <a:rPr lang="en-GB" sz="1200" dirty="0">
                <a:hlinkClick r:id="rId5"/>
              </a:rPr>
              <a:t>https://www.jems.com/patient-care/ecmo-refractory-ohca/</a:t>
            </a:r>
            <a:endParaRPr lang="en-GB" dirty="0"/>
          </a:p>
        </p:txBody>
      </p:sp>
      <p:pic>
        <p:nvPicPr>
          <p:cNvPr id="8" name="Picture 2" descr="This illustration, created at the Centers for Disease Control and Prevention (CDC), reveals ultrastructural morphology exhibited by coronaviruses. Note the spikes that adorn the outer surface of the virus, which impart the look of a corona surrounding the virion, when viewed electron microscopically. A novel coronavirus, named Severe Acute Respiratory Syndrome Coronavirus 2 (SARS-CoV-2), was identified as the cause of an outbreak of respiratory illness named coronavirus disease 2019 (COVID-19).">
            <a:extLst>
              <a:ext uri="{FF2B5EF4-FFF2-40B4-BE49-F238E27FC236}">
                <a16:creationId xmlns:a16="http://schemas.microsoft.com/office/drawing/2014/main" id="{E4F80130-8393-E858-4ED7-8878E29DA9B6}"/>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1847" r="14066" b="4193"/>
          <a:stretch/>
        </p:blipFill>
        <p:spPr bwMode="auto">
          <a:xfrm>
            <a:off x="4616303" y="2184706"/>
            <a:ext cx="2959394" cy="248858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a:extLst>
              <a:ext uri="{FF2B5EF4-FFF2-40B4-BE49-F238E27FC236}">
                <a16:creationId xmlns:a16="http://schemas.microsoft.com/office/drawing/2014/main" id="{4DE6D3D9-590A-C261-4C70-76F9DD20758F}"/>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1088" r="17593"/>
          <a:stretch/>
        </p:blipFill>
        <p:spPr bwMode="auto">
          <a:xfrm>
            <a:off x="8419341" y="2184708"/>
            <a:ext cx="3163059" cy="2488583"/>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a:extLst>
              <a:ext uri="{FF2B5EF4-FFF2-40B4-BE49-F238E27FC236}">
                <a16:creationId xmlns:a16="http://schemas.microsoft.com/office/drawing/2014/main" id="{F80B968F-7651-93AA-7145-3CD83CD6344E}"/>
              </a:ext>
            </a:extLst>
          </p:cNvPr>
          <p:cNvSpPr>
            <a:spLocks noGrp="1"/>
          </p:cNvSpPr>
          <p:nvPr>
            <p:ph type="title"/>
          </p:nvPr>
        </p:nvSpPr>
        <p:spPr>
          <a:xfrm>
            <a:off x="609600" y="274638"/>
            <a:ext cx="10972800" cy="1143000"/>
          </a:xfrm>
        </p:spPr>
        <p:txBody>
          <a:bodyPr/>
          <a:lstStyle/>
          <a:p>
            <a:pPr algn="l"/>
            <a:r>
              <a:rPr lang="en-GB" dirty="0">
                <a:solidFill>
                  <a:srgbClr val="687DBE"/>
                </a:solidFill>
              </a:rPr>
              <a:t>When?</a:t>
            </a:r>
          </a:p>
        </p:txBody>
      </p:sp>
    </p:spTree>
    <p:extLst>
      <p:ext uri="{BB962C8B-B14F-4D97-AF65-F5344CB8AC3E}">
        <p14:creationId xmlns:p14="http://schemas.microsoft.com/office/powerpoint/2010/main" val="2838865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F80B968F-7651-93AA-7145-3CD83CD6344E}"/>
              </a:ext>
            </a:extLst>
          </p:cNvPr>
          <p:cNvSpPr>
            <a:spLocks noGrp="1"/>
          </p:cNvSpPr>
          <p:nvPr>
            <p:ph type="title"/>
          </p:nvPr>
        </p:nvSpPr>
        <p:spPr>
          <a:xfrm>
            <a:off x="609600" y="274638"/>
            <a:ext cx="10972800" cy="1143000"/>
          </a:xfrm>
        </p:spPr>
        <p:txBody>
          <a:bodyPr/>
          <a:lstStyle/>
          <a:p>
            <a:pPr algn="l"/>
            <a:r>
              <a:rPr lang="en-GB" dirty="0">
                <a:solidFill>
                  <a:srgbClr val="687DBE"/>
                </a:solidFill>
              </a:rPr>
              <a:t>When?</a:t>
            </a:r>
          </a:p>
        </p:txBody>
      </p:sp>
      <p:pic>
        <p:nvPicPr>
          <p:cNvPr id="3" name="Picture 2">
            <a:extLst>
              <a:ext uri="{FF2B5EF4-FFF2-40B4-BE49-F238E27FC236}">
                <a16:creationId xmlns:a16="http://schemas.microsoft.com/office/drawing/2014/main" id="{0037D917-CA77-5849-614E-E67D0000310D}"/>
              </a:ext>
            </a:extLst>
          </p:cNvPr>
          <p:cNvPicPr>
            <a:picLocks noChangeAspect="1"/>
          </p:cNvPicPr>
          <p:nvPr/>
        </p:nvPicPr>
        <p:blipFill rotWithShape="1">
          <a:blip r:embed="rId3"/>
          <a:srcRect t="16703" r="477" b="11590"/>
          <a:stretch/>
        </p:blipFill>
        <p:spPr>
          <a:xfrm>
            <a:off x="967810" y="1246556"/>
            <a:ext cx="10256380" cy="1479306"/>
          </a:xfrm>
          <a:prstGeom prst="rect">
            <a:avLst/>
          </a:prstGeom>
          <a:ln>
            <a:solidFill>
              <a:schemeClr val="tx1"/>
            </a:solidFill>
          </a:ln>
        </p:spPr>
      </p:pic>
      <p:pic>
        <p:nvPicPr>
          <p:cNvPr id="5" name="Picture 4">
            <a:extLst>
              <a:ext uri="{FF2B5EF4-FFF2-40B4-BE49-F238E27FC236}">
                <a16:creationId xmlns:a16="http://schemas.microsoft.com/office/drawing/2014/main" id="{CF9DDB15-1237-5AD6-49DB-94287AA594F1}"/>
              </a:ext>
            </a:extLst>
          </p:cNvPr>
          <p:cNvPicPr>
            <a:picLocks noChangeAspect="1"/>
          </p:cNvPicPr>
          <p:nvPr/>
        </p:nvPicPr>
        <p:blipFill>
          <a:blip r:embed="rId4"/>
          <a:stretch>
            <a:fillRect/>
          </a:stretch>
        </p:blipFill>
        <p:spPr>
          <a:xfrm>
            <a:off x="964190" y="2896944"/>
            <a:ext cx="10260000" cy="1888517"/>
          </a:xfrm>
          <a:prstGeom prst="rect">
            <a:avLst/>
          </a:prstGeom>
          <a:ln>
            <a:solidFill>
              <a:schemeClr val="tx1"/>
            </a:solidFill>
          </a:ln>
        </p:spPr>
      </p:pic>
      <p:pic>
        <p:nvPicPr>
          <p:cNvPr id="10" name="Picture 9">
            <a:extLst>
              <a:ext uri="{FF2B5EF4-FFF2-40B4-BE49-F238E27FC236}">
                <a16:creationId xmlns:a16="http://schemas.microsoft.com/office/drawing/2014/main" id="{3620ECD5-14E8-153D-DF82-15CCF12AFBFA}"/>
              </a:ext>
            </a:extLst>
          </p:cNvPr>
          <p:cNvPicPr>
            <a:picLocks noChangeAspect="1"/>
          </p:cNvPicPr>
          <p:nvPr/>
        </p:nvPicPr>
        <p:blipFill>
          <a:blip r:embed="rId5"/>
          <a:stretch>
            <a:fillRect/>
          </a:stretch>
        </p:blipFill>
        <p:spPr>
          <a:xfrm>
            <a:off x="964190" y="4956543"/>
            <a:ext cx="10260000" cy="1755451"/>
          </a:xfrm>
          <a:prstGeom prst="rect">
            <a:avLst/>
          </a:prstGeom>
          <a:ln>
            <a:solidFill>
              <a:schemeClr val="tx1"/>
            </a:solidFill>
          </a:ln>
        </p:spPr>
      </p:pic>
    </p:spTree>
    <p:extLst>
      <p:ext uri="{BB962C8B-B14F-4D97-AF65-F5344CB8AC3E}">
        <p14:creationId xmlns:p14="http://schemas.microsoft.com/office/powerpoint/2010/main" val="2929017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C1376ED4-376C-AE02-7683-89E246D7A616}"/>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7922" t="43878" b="13413"/>
          <a:stretch/>
        </p:blipFill>
        <p:spPr bwMode="auto">
          <a:xfrm>
            <a:off x="914545" y="4608028"/>
            <a:ext cx="909732" cy="153134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D117E35-5467-23CA-3150-27DA89515B3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7574" y="2774296"/>
            <a:ext cx="1215417" cy="12236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earts Clipart | Clipart library - Free Clipart Images">
            <a:extLst>
              <a:ext uri="{FF2B5EF4-FFF2-40B4-BE49-F238E27FC236}">
                <a16:creationId xmlns:a16="http://schemas.microsoft.com/office/drawing/2014/main" id="{E19B1CF5-C7B1-9449-135E-1FA47BF30AC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54184" y="4662804"/>
            <a:ext cx="1314587" cy="132344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0E6B1C1-2590-6B3D-FBFC-973F769B0AB8}"/>
              </a:ext>
            </a:extLst>
          </p:cNvPr>
          <p:cNvSpPr txBox="1"/>
          <p:nvPr/>
        </p:nvSpPr>
        <p:spPr>
          <a:xfrm>
            <a:off x="6419232" y="4884660"/>
            <a:ext cx="1521102" cy="707886"/>
          </a:xfrm>
          <a:prstGeom prst="rect">
            <a:avLst/>
          </a:prstGeom>
          <a:noFill/>
        </p:spPr>
        <p:txBody>
          <a:bodyPr wrap="square" rtlCol="0">
            <a:spAutoFit/>
          </a:bodyPr>
          <a:lstStyle/>
          <a:p>
            <a:pPr algn="ctr"/>
            <a:r>
              <a:rPr lang="en-GB" sz="4000" dirty="0"/>
              <a:t>28%</a:t>
            </a:r>
          </a:p>
        </p:txBody>
      </p:sp>
      <p:sp>
        <p:nvSpPr>
          <p:cNvPr id="8" name="TextBox 7">
            <a:extLst>
              <a:ext uri="{FF2B5EF4-FFF2-40B4-BE49-F238E27FC236}">
                <a16:creationId xmlns:a16="http://schemas.microsoft.com/office/drawing/2014/main" id="{C70D2CE0-958C-33C8-AD06-C7437342AED2}"/>
              </a:ext>
            </a:extLst>
          </p:cNvPr>
          <p:cNvSpPr txBox="1"/>
          <p:nvPr/>
        </p:nvSpPr>
        <p:spPr>
          <a:xfrm>
            <a:off x="2032991" y="3032154"/>
            <a:ext cx="1521102" cy="707886"/>
          </a:xfrm>
          <a:prstGeom prst="rect">
            <a:avLst/>
          </a:prstGeom>
          <a:noFill/>
        </p:spPr>
        <p:txBody>
          <a:bodyPr wrap="square" rtlCol="0">
            <a:spAutoFit/>
          </a:bodyPr>
          <a:lstStyle/>
          <a:p>
            <a:pPr algn="ctr"/>
            <a:r>
              <a:rPr lang="en-GB" sz="4000" dirty="0"/>
              <a:t>60%</a:t>
            </a:r>
          </a:p>
        </p:txBody>
      </p:sp>
      <p:sp>
        <p:nvSpPr>
          <p:cNvPr id="9" name="TextBox 8">
            <a:extLst>
              <a:ext uri="{FF2B5EF4-FFF2-40B4-BE49-F238E27FC236}">
                <a16:creationId xmlns:a16="http://schemas.microsoft.com/office/drawing/2014/main" id="{5CAA7536-6E8B-3AD5-38BB-5D6AB00DC96A}"/>
              </a:ext>
            </a:extLst>
          </p:cNvPr>
          <p:cNvSpPr txBox="1"/>
          <p:nvPr/>
        </p:nvSpPr>
        <p:spPr>
          <a:xfrm>
            <a:off x="2032991" y="4823106"/>
            <a:ext cx="1521102" cy="707886"/>
          </a:xfrm>
          <a:prstGeom prst="rect">
            <a:avLst/>
          </a:prstGeom>
          <a:noFill/>
        </p:spPr>
        <p:txBody>
          <a:bodyPr wrap="square" rtlCol="0">
            <a:spAutoFit/>
          </a:bodyPr>
          <a:lstStyle/>
          <a:p>
            <a:pPr algn="ctr"/>
            <a:r>
              <a:rPr lang="en-GB" sz="4000" dirty="0"/>
              <a:t>3%</a:t>
            </a:r>
          </a:p>
        </p:txBody>
      </p:sp>
      <p:pic>
        <p:nvPicPr>
          <p:cNvPr id="10" name="Picture 8" descr="Clock Clipart  Clock Clip Art Image ">
            <a:extLst>
              <a:ext uri="{FF2B5EF4-FFF2-40B4-BE49-F238E27FC236}">
                <a16:creationId xmlns:a16="http://schemas.microsoft.com/office/drawing/2014/main" id="{0D34D3FE-D74D-81A4-C0DB-C7FCDAA5FBD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835570" y="2466552"/>
            <a:ext cx="1323439" cy="132343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E9A2AABC-5524-1F13-4C9C-1440AE35BFEB}"/>
              </a:ext>
            </a:extLst>
          </p:cNvPr>
          <p:cNvSpPr txBox="1"/>
          <p:nvPr/>
        </p:nvSpPr>
        <p:spPr>
          <a:xfrm>
            <a:off x="5335449" y="2560317"/>
            <a:ext cx="1521102" cy="1323439"/>
          </a:xfrm>
          <a:prstGeom prst="rect">
            <a:avLst/>
          </a:prstGeom>
          <a:noFill/>
        </p:spPr>
        <p:txBody>
          <a:bodyPr wrap="square" rtlCol="0">
            <a:spAutoFit/>
          </a:bodyPr>
          <a:lstStyle/>
          <a:p>
            <a:pPr algn="ctr"/>
            <a:r>
              <a:rPr lang="en-GB" sz="4000" dirty="0"/>
              <a:t>72 years</a:t>
            </a:r>
          </a:p>
        </p:txBody>
      </p:sp>
      <p:pic>
        <p:nvPicPr>
          <p:cNvPr id="12" name="Picture 10" descr="Simple house clipart free ">
            <a:extLst>
              <a:ext uri="{FF2B5EF4-FFF2-40B4-BE49-F238E27FC236}">
                <a16:creationId xmlns:a16="http://schemas.microsoft.com/office/drawing/2014/main" id="{1233528B-3480-747E-2173-F4010801ACA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105384" y="4638654"/>
            <a:ext cx="1163902" cy="119989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665AB4F6-C6F0-5A41-F6ED-8044D0B83BE9}"/>
              </a:ext>
            </a:extLst>
          </p:cNvPr>
          <p:cNvSpPr txBox="1"/>
          <p:nvPr/>
        </p:nvSpPr>
        <p:spPr>
          <a:xfrm>
            <a:off x="10403418" y="4970581"/>
            <a:ext cx="1521102" cy="707886"/>
          </a:xfrm>
          <a:prstGeom prst="rect">
            <a:avLst/>
          </a:prstGeom>
          <a:noFill/>
        </p:spPr>
        <p:txBody>
          <a:bodyPr wrap="square" rtlCol="0">
            <a:spAutoFit/>
          </a:bodyPr>
          <a:lstStyle/>
          <a:p>
            <a:pPr algn="ctr"/>
            <a:r>
              <a:rPr lang="en-GB" sz="4000" dirty="0"/>
              <a:t>4%</a:t>
            </a:r>
          </a:p>
        </p:txBody>
      </p:sp>
      <p:sp>
        <p:nvSpPr>
          <p:cNvPr id="14" name="TextBox 13">
            <a:extLst>
              <a:ext uri="{FF2B5EF4-FFF2-40B4-BE49-F238E27FC236}">
                <a16:creationId xmlns:a16="http://schemas.microsoft.com/office/drawing/2014/main" id="{C047C429-5ACE-05F5-BC23-22FCAFD0309C}"/>
              </a:ext>
            </a:extLst>
          </p:cNvPr>
          <p:cNvSpPr txBox="1"/>
          <p:nvPr/>
        </p:nvSpPr>
        <p:spPr>
          <a:xfrm>
            <a:off x="10403418" y="2437207"/>
            <a:ext cx="1521102" cy="1569660"/>
          </a:xfrm>
          <a:prstGeom prst="rect">
            <a:avLst/>
          </a:prstGeom>
          <a:noFill/>
        </p:spPr>
        <p:txBody>
          <a:bodyPr wrap="square" rtlCol="0">
            <a:spAutoFit/>
          </a:bodyPr>
          <a:lstStyle/>
          <a:p>
            <a:pPr algn="ctr"/>
            <a:r>
              <a:rPr lang="en-GB" sz="4800" dirty="0"/>
              <a:t>11 </a:t>
            </a:r>
          </a:p>
          <a:p>
            <a:pPr algn="ctr"/>
            <a:r>
              <a:rPr lang="en-GB" sz="4800" dirty="0"/>
              <a:t>mins</a:t>
            </a:r>
          </a:p>
        </p:txBody>
      </p:sp>
      <p:sp>
        <p:nvSpPr>
          <p:cNvPr id="16" name="Title 15">
            <a:extLst>
              <a:ext uri="{FF2B5EF4-FFF2-40B4-BE49-F238E27FC236}">
                <a16:creationId xmlns:a16="http://schemas.microsoft.com/office/drawing/2014/main" id="{852F52DC-7DD4-4C90-545F-75AAF66F354C}"/>
              </a:ext>
            </a:extLst>
          </p:cNvPr>
          <p:cNvSpPr>
            <a:spLocks noGrp="1"/>
          </p:cNvSpPr>
          <p:nvPr>
            <p:ph type="title"/>
          </p:nvPr>
        </p:nvSpPr>
        <p:spPr>
          <a:xfrm>
            <a:off x="2485294" y="618229"/>
            <a:ext cx="9388979" cy="1143000"/>
          </a:xfrm>
        </p:spPr>
        <p:txBody>
          <a:bodyPr>
            <a:noAutofit/>
          </a:bodyPr>
          <a:lstStyle/>
          <a:p>
            <a:r>
              <a:rPr lang="en-GB" dirty="0"/>
              <a:t>Feasibility RCT: LUCAS v mechanical CPR</a:t>
            </a:r>
          </a:p>
        </p:txBody>
      </p:sp>
      <p:pic>
        <p:nvPicPr>
          <p:cNvPr id="17" name="Picture 2" descr="COMPRESS_LOGO2">
            <a:extLst>
              <a:ext uri="{FF2B5EF4-FFF2-40B4-BE49-F238E27FC236}">
                <a16:creationId xmlns:a16="http://schemas.microsoft.com/office/drawing/2014/main" id="{9C7372DC-2F1F-BC00-6834-DD0A7E3FBEDA}"/>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20793" b="12182"/>
          <a:stretch/>
        </p:blipFill>
        <p:spPr bwMode="auto">
          <a:xfrm>
            <a:off x="-288370" y="-145362"/>
            <a:ext cx="2886292" cy="2486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6302983"/>
      </p:ext>
    </p:extLst>
  </p:cSld>
  <p:clrMapOvr>
    <a:masterClrMapping/>
  </p:clrMapOvr>
</p:sld>
</file>

<file path=ppt/theme/theme1.xml><?xml version="1.0" encoding="utf-8"?>
<a:theme xmlns:a="http://schemas.openxmlformats.org/drawingml/2006/main" name="6/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6/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Key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8/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8/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6009315BE3E1544BA77B7E9573FA42F" ma:contentTypeVersion="5" ma:contentTypeDescription="Create a new document." ma:contentTypeScope="" ma:versionID="85ad95ce7d85d4502e175949af287e8d">
  <xsd:schema xmlns:xsd="http://www.w3.org/2001/XMLSchema" xmlns:xs="http://www.w3.org/2001/XMLSchema" xmlns:p="http://schemas.microsoft.com/office/2006/metadata/properties" xmlns:ns2="811aa1b6-8224-469d-a5ed-282d2de3c8aa" targetNamespace="http://schemas.microsoft.com/office/2006/metadata/properties" ma:root="true" ma:fieldsID="1aed9f43d90c77a25055f4daac37c43a" ns2:_="">
    <xsd:import namespace="811aa1b6-8224-469d-a5ed-282d2de3c8a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1aa1b6-8224-469d-a5ed-282d2de3c8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16FC1D6-E10D-48E3-AA01-907D7FD214E4}">
  <ds:schemaRefs>
    <ds:schemaRef ds:uri="811aa1b6-8224-469d-a5ed-282d2de3c8a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FE9755D-3608-45C0-9662-A7F58EBDEE56}">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811aa1b6-8224-469d-a5ed-282d2de3c8aa"/>
    <ds:schemaRef ds:uri="http://www.w3.org/XML/1998/namespace"/>
    <ds:schemaRef ds:uri="http://purl.org/dc/dcmitype/"/>
  </ds:schemaRefs>
</ds:datastoreItem>
</file>

<file path=customXml/itemProps3.xml><?xml version="1.0" encoding="utf-8"?>
<ds:datastoreItem xmlns:ds="http://schemas.openxmlformats.org/officeDocument/2006/customXml" ds:itemID="{101F8FF5-61BA-4FEF-93C2-DD8B34D204D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11299</TotalTime>
  <Words>392</Words>
  <Application>Microsoft Office PowerPoint</Application>
  <PresentationFormat>Widescreen</PresentationFormat>
  <Paragraphs>75</Paragraphs>
  <Slides>13</Slides>
  <Notes>12</Notes>
  <HiddenSlides>0</HiddenSlides>
  <MMClips>0</MMClips>
  <ScaleCrop>false</ScaleCrop>
  <HeadingPairs>
    <vt:vector size="6" baseType="variant">
      <vt:variant>
        <vt:lpstr>Fonts Used</vt:lpstr>
      </vt:variant>
      <vt:variant>
        <vt:i4>2</vt:i4>
      </vt:variant>
      <vt:variant>
        <vt:lpstr>Theme</vt:lpstr>
      </vt:variant>
      <vt:variant>
        <vt:i4>14</vt:i4>
      </vt:variant>
      <vt:variant>
        <vt:lpstr>Slide Titles</vt:lpstr>
      </vt:variant>
      <vt:variant>
        <vt:i4>13</vt:i4>
      </vt:variant>
    </vt:vector>
  </HeadingPairs>
  <TitlesOfParts>
    <vt:vector size="29" baseType="lpstr">
      <vt:lpstr>Arial</vt:lpstr>
      <vt:lpstr>Calibri</vt:lpstr>
      <vt:lpstr>6/12 Warwick</vt:lpstr>
      <vt:lpstr>4/12 Warwick</vt:lpstr>
      <vt:lpstr>1/12 Warwick</vt:lpstr>
      <vt:lpstr>8/12 Warwick</vt:lpstr>
      <vt:lpstr>6/12 University lockup</vt:lpstr>
      <vt:lpstr>4/12 University lockup</vt:lpstr>
      <vt:lpstr>8/12 University lockup</vt:lpstr>
      <vt:lpstr>1/12 University lockup</vt:lpstr>
      <vt:lpstr>8/12 Departmental lockup</vt:lpstr>
      <vt:lpstr>6/12 Departmental lockup</vt:lpstr>
      <vt:lpstr>4/12 Departmental lockup</vt:lpstr>
      <vt:lpstr>1/12 Departmental lockup</vt:lpstr>
      <vt:lpstr>Keyline</vt:lpstr>
      <vt:lpstr>Custom Design</vt:lpstr>
      <vt:lpstr>PowerPoint Presentation</vt:lpstr>
      <vt:lpstr>Conflicts of interest</vt:lpstr>
      <vt:lpstr>Overview of talk</vt:lpstr>
      <vt:lpstr>Not all devices are equal</vt:lpstr>
      <vt:lpstr>Why?</vt:lpstr>
      <vt:lpstr>When?</vt:lpstr>
      <vt:lpstr>When?</vt:lpstr>
      <vt:lpstr>When?</vt:lpstr>
      <vt:lpstr>Feasibility RCT: LUCAS v mechanical CPR</vt:lpstr>
      <vt:lpstr>Optimising use in practice</vt:lpstr>
      <vt:lpstr>Optimising use in practice</vt:lpstr>
      <vt:lpstr>Conclusion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Patria, Jetinder</dc:creator>
  <cp:lastModifiedBy>Chowdhury, Jannat</cp:lastModifiedBy>
  <cp:revision>298</cp:revision>
  <dcterms:created xsi:type="dcterms:W3CDTF">2015-04-29T08:55:57Z</dcterms:created>
  <dcterms:modified xsi:type="dcterms:W3CDTF">2023-10-25T13:24:35Z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0x01010006009315BE3E1544BA77B7E9573FA42F</vt:lpwstr>
  </property>
</Properties>
</file>