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theme/theme9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50" r:id="rId5"/>
    <p:sldMasterId id="2147483652" r:id="rId6"/>
    <p:sldMasterId id="2147483654" r:id="rId7"/>
    <p:sldMasterId id="2147483656" r:id="rId8"/>
    <p:sldMasterId id="2147483658" r:id="rId9"/>
    <p:sldMasterId id="2147483662" r:id="rId10"/>
    <p:sldMasterId id="2147483660" r:id="rId11"/>
    <p:sldMasterId id="2147483711" r:id="rId12"/>
    <p:sldMasterId id="2147483713" r:id="rId13"/>
    <p:sldMasterId id="2147483716" r:id="rId14"/>
    <p:sldMasterId id="2147483719" r:id="rId15"/>
    <p:sldMasterId id="2147483664" r:id="rId16"/>
    <p:sldMasterId id="2147483689" r:id="rId17"/>
  </p:sldMasterIdLst>
  <p:notesMasterIdLst>
    <p:notesMasterId r:id="rId37"/>
  </p:notesMasterIdLst>
  <p:sldIdLst>
    <p:sldId id="481" r:id="rId18"/>
    <p:sldId id="550" r:id="rId19"/>
    <p:sldId id="535" r:id="rId20"/>
    <p:sldId id="551" r:id="rId21"/>
    <p:sldId id="485" r:id="rId22"/>
    <p:sldId id="555" r:id="rId23"/>
    <p:sldId id="556" r:id="rId24"/>
    <p:sldId id="554" r:id="rId25"/>
    <p:sldId id="560" r:id="rId26"/>
    <p:sldId id="491" r:id="rId27"/>
    <p:sldId id="564" r:id="rId28"/>
    <p:sldId id="492" r:id="rId29"/>
    <p:sldId id="493" r:id="rId30"/>
    <p:sldId id="562" r:id="rId31"/>
    <p:sldId id="566" r:id="rId32"/>
    <p:sldId id="567" r:id="rId33"/>
    <p:sldId id="563" r:id="rId34"/>
    <p:sldId id="498" r:id="rId35"/>
    <p:sldId id="47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thers, Emma" initials="WE" lastIdx="6" clrIdx="0">
    <p:extLst>
      <p:ext uri="{19B8F6BF-5375-455C-9EA6-DF929625EA0E}">
        <p15:presenceInfo xmlns:p15="http://schemas.microsoft.com/office/powerpoint/2012/main" userId="S-1-5-21-94802787-2259107539-412602403-40430" providerId="AD"/>
      </p:ext>
    </p:extLst>
  </p:cmAuthor>
  <p:cmAuthor id="2" name="Hamilton, Louisa" initials="HL" lastIdx="15" clrIdx="1">
    <p:extLst>
      <p:ext uri="{19B8F6BF-5375-455C-9EA6-DF929625EA0E}">
        <p15:presenceInfo xmlns:p15="http://schemas.microsoft.com/office/powerpoint/2012/main" userId="S-1-5-21-94802787-2259107539-412602403-439936" providerId="AD"/>
      </p:ext>
    </p:extLst>
  </p:cmAuthor>
  <p:cmAuthor id="3" name="Keith Couper" initials="KC" lastIdx="10" clrIdx="2">
    <p:extLst>
      <p:ext uri="{19B8F6BF-5375-455C-9EA6-DF929625EA0E}">
        <p15:presenceInfo xmlns:p15="http://schemas.microsoft.com/office/powerpoint/2012/main" userId="a3a62c783ccfa636" providerId="Windows Live"/>
      </p:ext>
    </p:extLst>
  </p:cmAuthor>
  <p:cmAuthor id="4" name="Regan, Scott" initials="RS" lastIdx="34" clrIdx="3">
    <p:extLst>
      <p:ext uri="{19B8F6BF-5375-455C-9EA6-DF929625EA0E}">
        <p15:presenceInfo xmlns:p15="http://schemas.microsoft.com/office/powerpoint/2012/main" userId="S-1-5-21-94802787-2259107539-412602403-233136" providerId="AD"/>
      </p:ext>
    </p:extLst>
  </p:cmAuthor>
  <p:cmAuthor id="5" name="Yeung, Joyce" initials="YJ" lastIdx="2" clrIdx="4">
    <p:extLst>
      <p:ext uri="{19B8F6BF-5375-455C-9EA6-DF929625EA0E}">
        <p15:presenceInfo xmlns:p15="http://schemas.microsoft.com/office/powerpoint/2012/main" userId="S-1-5-21-94802787-2259107539-412602403-293650" providerId="AD"/>
      </p:ext>
    </p:extLst>
  </p:cmAuthor>
  <p:cmAuthor id="6" name="Couper, Keith" initials="CK" lastIdx="1" clrIdx="5">
    <p:extLst>
      <p:ext uri="{19B8F6BF-5375-455C-9EA6-DF929625EA0E}">
        <p15:presenceInfo xmlns:p15="http://schemas.microsoft.com/office/powerpoint/2012/main" userId="S::u1474055@live.warwick.ac.uk::6142d862-735f-47cf-a37f-6204f99af9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FFFBF"/>
    <a:srgbClr val="00863D"/>
    <a:srgbClr val="687DBE"/>
    <a:srgbClr val="7BA1CE"/>
    <a:srgbClr val="60E146"/>
    <a:srgbClr val="009242"/>
    <a:srgbClr val="66FF33"/>
    <a:srgbClr val="F2E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69" autoAdjust="0"/>
    <p:restoredTop sz="64986" autoAdjust="0"/>
  </p:normalViewPr>
  <p:slideViewPr>
    <p:cSldViewPr snapToGrid="0">
      <p:cViewPr varScale="1">
        <p:scale>
          <a:sx n="42" d="100"/>
          <a:sy n="42" d="100"/>
        </p:scale>
        <p:origin x="1168" y="28"/>
      </p:cViewPr>
      <p:guideLst>
        <p:guide orient="horz" pos="2160"/>
        <p:guide pos="390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presProps" Target="presProps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65905-29BC-4ABB-B57A-3A94A4F743A9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AD281-8F99-443E-AC0B-09E4123692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87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842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200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3642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147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892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500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603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6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865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887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591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624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398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499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84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4292352"/>
            <a:ext cx="1123318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869160"/>
            <a:ext cx="1123318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181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181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4725144"/>
            <a:ext cx="885395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31438" y="5301952"/>
            <a:ext cx="8853959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31371" y="5949280"/>
            <a:ext cx="1132925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31371" y="6237312"/>
            <a:ext cx="1132925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420889"/>
            <a:ext cx="1123324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155679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2" y="2420889"/>
            <a:ext cx="8256917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1556792"/>
            <a:ext cx="825701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4725144"/>
            <a:ext cx="87579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9" y="5301952"/>
            <a:ext cx="87579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16826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509120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5085928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1699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6979291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7943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/12 Warwick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4292352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869160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183889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8694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564906"/>
            <a:ext cx="11233248" cy="39604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1700808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44153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2" y="2420889"/>
            <a:ext cx="8256917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1556792"/>
            <a:ext cx="825701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711651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842647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4292352"/>
            <a:ext cx="1123318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869160"/>
            <a:ext cx="1123318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181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181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4902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480" y="2276475"/>
            <a:ext cx="11233149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412776"/>
            <a:ext cx="1123325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2" y="2276475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1412776"/>
            <a:ext cx="796888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819692" y="4293097"/>
            <a:ext cx="294064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4725144"/>
            <a:ext cx="883298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5301952"/>
            <a:ext cx="883298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53190" y="5949280"/>
            <a:ext cx="1120743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53190" y="6237312"/>
            <a:ext cx="1120743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365104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4941912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2.jpe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3.jpe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12192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" y="6517"/>
            <a:ext cx="12168828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5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" y="6518"/>
            <a:ext cx="12168828" cy="684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-3_W_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416"/>
            <a:ext cx="12192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  <p:sldLayoutId id="214748372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12192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4.jpe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5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13" Type="http://schemas.openxmlformats.org/officeDocument/2006/relationships/image" Target="../media/image44.svg"/><Relationship Id="rId3" Type="http://schemas.openxmlformats.org/officeDocument/2006/relationships/image" Target="../media/image35.jpe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1.png"/><Relationship Id="rId9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4.svg"/><Relationship Id="rId4" Type="http://schemas.openxmlformats.org/officeDocument/2006/relationships/image" Target="../media/image37.png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4.jpeg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5" Type="http://schemas.openxmlformats.org/officeDocument/2006/relationships/hyperlink" Target="https://www.independent.co.uk/news/uk/home-news/london-attack-suspect-photo-picture-man-westminster-terror-incident-ambulance-a7644291.html" TargetMode="Externa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D0AFE2-9354-4A6A-9A8C-1D488D1010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755" y="3104592"/>
            <a:ext cx="11640489" cy="648816"/>
          </a:xfrm>
        </p:spPr>
        <p:txBody>
          <a:bodyPr/>
          <a:lstStyle/>
          <a:p>
            <a:pPr algn="ctr"/>
            <a:r>
              <a:rPr lang="en-GB" sz="6000" b="1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Double-sequential defibrillation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6D2F5-0D36-4A9C-8AC6-FD9EC263C3C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08" y="5328672"/>
            <a:ext cx="11233181" cy="432048"/>
          </a:xfrm>
        </p:spPr>
        <p:txBody>
          <a:bodyPr/>
          <a:lstStyle/>
          <a:p>
            <a:pPr algn="ctr"/>
            <a:r>
              <a:rPr lang="en-GB" sz="3600" dirty="0"/>
              <a:t>Keith Couper</a:t>
            </a:r>
          </a:p>
        </p:txBody>
      </p:sp>
      <p:pic>
        <p:nvPicPr>
          <p:cNvPr id="3" name="Picture 2" descr="A picture containing ax, vector graphics, tool&#10;&#10;Description automatically generated">
            <a:extLst>
              <a:ext uri="{FF2B5EF4-FFF2-40B4-BE49-F238E27FC236}">
                <a16:creationId xmlns:a16="http://schemas.microsoft.com/office/drawing/2014/main" id="{141E1EEE-5B3C-7DA3-16E0-7F1C1ADE7E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8" y="6257979"/>
            <a:ext cx="428298" cy="3524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01834-B40B-5BD4-01E8-C0D3AE7CADF4}"/>
              </a:ext>
            </a:extLst>
          </p:cNvPr>
          <p:cNvSpPr txBox="1"/>
          <p:nvPr/>
        </p:nvSpPr>
        <p:spPr>
          <a:xfrm>
            <a:off x="534936" y="6176858"/>
            <a:ext cx="2359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@keithcouper</a:t>
            </a:r>
          </a:p>
        </p:txBody>
      </p:sp>
      <p:pic>
        <p:nvPicPr>
          <p:cNvPr id="2050" name="Picture 2" descr="University Hospitals Birmingham NHS Foundation Trust - Wikipedia">
            <a:extLst>
              <a:ext uri="{FF2B5EF4-FFF2-40B4-BE49-F238E27FC236}">
                <a16:creationId xmlns:a16="http://schemas.microsoft.com/office/drawing/2014/main" id="{E6FD9679-A810-8A0B-0AA8-AA360C15E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231" y="5760720"/>
            <a:ext cx="2152131" cy="101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236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945554D-9A68-36C2-319B-535082216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18"/>
            <a:ext cx="9092838" cy="134783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ECD3880-A393-C618-BDE6-DD7535762CC5}"/>
              </a:ext>
            </a:extLst>
          </p:cNvPr>
          <p:cNvCxnSpPr/>
          <p:nvPr/>
        </p:nvCxnSpPr>
        <p:spPr>
          <a:xfrm>
            <a:off x="0" y="14478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7D49378-AE52-C94D-92DF-203669D90C1C}"/>
              </a:ext>
            </a:extLst>
          </p:cNvPr>
          <p:cNvSpPr txBox="1"/>
          <p:nvPr/>
        </p:nvSpPr>
        <p:spPr>
          <a:xfrm>
            <a:off x="10191750" y="1123949"/>
            <a:ext cx="466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Cheskes</a:t>
            </a:r>
            <a:r>
              <a:rPr lang="en-GB" dirty="0"/>
              <a:t> 2022 NEJM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5A2690-3ABC-71D9-0F9E-77A8209EBABE}"/>
              </a:ext>
            </a:extLst>
          </p:cNvPr>
          <p:cNvSpPr txBox="1"/>
          <p:nvPr/>
        </p:nvSpPr>
        <p:spPr>
          <a:xfrm>
            <a:off x="209550" y="2108446"/>
            <a:ext cx="1091565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Cluster RCT- Canada</a:t>
            </a:r>
          </a:p>
          <a:p>
            <a:endParaRPr lang="en-GB" sz="2800" dirty="0"/>
          </a:p>
          <a:p>
            <a:r>
              <a:rPr lang="en-GB" sz="2800" dirty="0"/>
              <a:t>405 adults with refractory VF/ VF (three shocks)</a:t>
            </a:r>
          </a:p>
          <a:p>
            <a:endParaRPr lang="en-GB" sz="2800" dirty="0"/>
          </a:p>
          <a:p>
            <a:r>
              <a:rPr lang="en-GB" sz="2800" dirty="0"/>
              <a:t>Standard care (Canada) v vector change v DSED</a:t>
            </a:r>
          </a:p>
          <a:p>
            <a:endParaRPr lang="en-GB" sz="2800" dirty="0"/>
          </a:p>
          <a:p>
            <a:r>
              <a:rPr lang="en-GB" sz="2800" dirty="0"/>
              <a:t>Stopped early due to COVID-19 pandemic 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3DFFBF18-2D15-C7F3-F8D3-40E871793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438" y="1550431"/>
            <a:ext cx="2562012" cy="508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150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945554D-9A68-36C2-319B-535082216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18"/>
            <a:ext cx="9092838" cy="134783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ECD3880-A393-C618-BDE6-DD7535762CC5}"/>
              </a:ext>
            </a:extLst>
          </p:cNvPr>
          <p:cNvCxnSpPr/>
          <p:nvPr/>
        </p:nvCxnSpPr>
        <p:spPr>
          <a:xfrm>
            <a:off x="0" y="14478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7D49378-AE52-C94D-92DF-203669D90C1C}"/>
              </a:ext>
            </a:extLst>
          </p:cNvPr>
          <p:cNvSpPr txBox="1"/>
          <p:nvPr/>
        </p:nvSpPr>
        <p:spPr>
          <a:xfrm>
            <a:off x="10191750" y="1123949"/>
            <a:ext cx="466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Cheskes</a:t>
            </a:r>
            <a:r>
              <a:rPr lang="en-GB" dirty="0"/>
              <a:t> 2022 NEJM</a:t>
            </a:r>
          </a:p>
        </p:txBody>
      </p:sp>
      <p:pic>
        <p:nvPicPr>
          <p:cNvPr id="3" name="Graphic 2" descr="Lightning bolt with solid fill">
            <a:extLst>
              <a:ext uri="{FF2B5EF4-FFF2-40B4-BE49-F238E27FC236}">
                <a16:creationId xmlns:a16="http://schemas.microsoft.com/office/drawing/2014/main" id="{68EC488C-B169-BC8B-C3B4-D44BB482CD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84691" y="3075702"/>
            <a:ext cx="914400" cy="914400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14F5A7DB-EB12-7C3D-13DC-468117801C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7" r="2574"/>
          <a:stretch/>
        </p:blipFill>
        <p:spPr bwMode="auto">
          <a:xfrm>
            <a:off x="323850" y="2349024"/>
            <a:ext cx="5064609" cy="34401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124821E-DE0E-678F-C594-70C53E680129}"/>
              </a:ext>
            </a:extLst>
          </p:cNvPr>
          <p:cNvCxnSpPr>
            <a:cxnSpLocks/>
          </p:cNvCxnSpPr>
          <p:nvPr/>
        </p:nvCxnSpPr>
        <p:spPr>
          <a:xfrm>
            <a:off x="7562850" y="2806224"/>
            <a:ext cx="0" cy="23677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4E64E83-6013-23E2-3DF1-E58AB1C4B40B}"/>
              </a:ext>
            </a:extLst>
          </p:cNvPr>
          <p:cNvSpPr txBox="1"/>
          <p:nvPr/>
        </p:nvSpPr>
        <p:spPr>
          <a:xfrm>
            <a:off x="6096000" y="3263424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Defib 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594A67-B5C8-8C8F-25C5-10A409FCEBD0}"/>
              </a:ext>
            </a:extLst>
          </p:cNvPr>
          <p:cNvSpPr txBox="1"/>
          <p:nvPr/>
        </p:nvSpPr>
        <p:spPr>
          <a:xfrm>
            <a:off x="6096000" y="416433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Defib 2</a:t>
            </a:r>
          </a:p>
        </p:txBody>
      </p:sp>
      <p:pic>
        <p:nvPicPr>
          <p:cNvPr id="24" name="Graphic 23" descr="Lightning bolt with solid fill">
            <a:extLst>
              <a:ext uri="{FF2B5EF4-FFF2-40B4-BE49-F238E27FC236}">
                <a16:creationId xmlns:a16="http://schemas.microsoft.com/office/drawing/2014/main" id="{292AFE3B-17E6-354E-1A99-76DD779FBF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37141" y="4093686"/>
            <a:ext cx="914400" cy="9144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E1FD5BA-FF5E-8DD9-1EC7-646186901F5D}"/>
              </a:ext>
            </a:extLst>
          </p:cNvPr>
          <p:cNvCxnSpPr/>
          <p:nvPr/>
        </p:nvCxnSpPr>
        <p:spPr>
          <a:xfrm>
            <a:off x="7562850" y="5173980"/>
            <a:ext cx="4286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EDB9874-A446-E23B-9219-5A892FFAA33C}"/>
              </a:ext>
            </a:extLst>
          </p:cNvPr>
          <p:cNvSpPr txBox="1"/>
          <p:nvPr/>
        </p:nvSpPr>
        <p:spPr>
          <a:xfrm>
            <a:off x="8943975" y="5306468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843391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25E7A475-6C35-65EF-770D-A0E7AA31F7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82"/>
          <a:stretch/>
        </p:blipFill>
        <p:spPr bwMode="auto">
          <a:xfrm>
            <a:off x="9254047" y="1617388"/>
            <a:ext cx="1875405" cy="123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45554D-9A68-36C2-319B-535082216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818"/>
            <a:ext cx="9092838" cy="134783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ECD3880-A393-C618-BDE6-DD7535762CC5}"/>
              </a:ext>
            </a:extLst>
          </p:cNvPr>
          <p:cNvCxnSpPr/>
          <p:nvPr/>
        </p:nvCxnSpPr>
        <p:spPr>
          <a:xfrm>
            <a:off x="0" y="14478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7D49378-AE52-C94D-92DF-203669D90C1C}"/>
              </a:ext>
            </a:extLst>
          </p:cNvPr>
          <p:cNvSpPr txBox="1"/>
          <p:nvPr/>
        </p:nvSpPr>
        <p:spPr>
          <a:xfrm>
            <a:off x="10191750" y="1123949"/>
            <a:ext cx="466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Cheskes</a:t>
            </a:r>
            <a:r>
              <a:rPr lang="en-GB" dirty="0"/>
              <a:t> 2022 NEJM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6A35520-AB17-FC96-A48C-76D8591A16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7140" y="5521043"/>
            <a:ext cx="1103454" cy="7597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D793750-A062-F42A-31C4-7042D13BA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7140" y="2948919"/>
            <a:ext cx="1103454" cy="794378"/>
          </a:xfrm>
          <a:prstGeom prst="rect">
            <a:avLst/>
          </a:prstGeom>
        </p:spPr>
      </p:pic>
      <p:pic>
        <p:nvPicPr>
          <p:cNvPr id="4" name="Graphic 3" descr="Home outline">
            <a:extLst>
              <a:ext uri="{FF2B5EF4-FFF2-40B4-BE49-F238E27FC236}">
                <a16:creationId xmlns:a16="http://schemas.microsoft.com/office/drawing/2014/main" id="{AEE8D271-4211-6B48-D830-136B3D2B7A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31667" y="4210047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0837C6-4211-1E09-0965-88326FAAF319}"/>
              </a:ext>
            </a:extLst>
          </p:cNvPr>
          <p:cNvSpPr txBox="1"/>
          <p:nvPr/>
        </p:nvSpPr>
        <p:spPr>
          <a:xfrm>
            <a:off x="4290731" y="305372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26.5%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475AE7-77B4-43F3-64FE-951AAE4D8A45}"/>
              </a:ext>
            </a:extLst>
          </p:cNvPr>
          <p:cNvSpPr txBox="1"/>
          <p:nvPr/>
        </p:nvSpPr>
        <p:spPr>
          <a:xfrm>
            <a:off x="4290731" y="437486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13.3%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AA3243-2B96-649A-F45A-2D4A4342644B}"/>
              </a:ext>
            </a:extLst>
          </p:cNvPr>
          <p:cNvSpPr txBox="1"/>
          <p:nvPr/>
        </p:nvSpPr>
        <p:spPr>
          <a:xfrm>
            <a:off x="4290731" y="569600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11.2%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8DF6CF-4639-53F0-963E-79B4069C351F}"/>
              </a:ext>
            </a:extLst>
          </p:cNvPr>
          <p:cNvSpPr txBox="1"/>
          <p:nvPr/>
        </p:nvSpPr>
        <p:spPr>
          <a:xfrm>
            <a:off x="6783052" y="305372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35.4%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0A14B4-545E-144A-1791-934F3275A10B}"/>
              </a:ext>
            </a:extLst>
          </p:cNvPr>
          <p:cNvSpPr txBox="1"/>
          <p:nvPr/>
        </p:nvSpPr>
        <p:spPr>
          <a:xfrm>
            <a:off x="6783052" y="5695999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16.2%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3DCDCE-BDC0-254A-7343-F847CF830A28}"/>
              </a:ext>
            </a:extLst>
          </p:cNvPr>
          <p:cNvSpPr txBox="1"/>
          <p:nvPr/>
        </p:nvSpPr>
        <p:spPr>
          <a:xfrm>
            <a:off x="6783052" y="4374860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21.7%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20B1DA-75DC-BBF3-B0E9-059E54B40852}"/>
              </a:ext>
            </a:extLst>
          </p:cNvPr>
          <p:cNvSpPr txBox="1"/>
          <p:nvPr/>
        </p:nvSpPr>
        <p:spPr>
          <a:xfrm>
            <a:off x="9275373" y="305372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46.4%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7102D0-98BE-830A-B067-06BB70203BDC}"/>
              </a:ext>
            </a:extLst>
          </p:cNvPr>
          <p:cNvSpPr txBox="1"/>
          <p:nvPr/>
        </p:nvSpPr>
        <p:spPr>
          <a:xfrm>
            <a:off x="9275373" y="4374860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30.4%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444CC1-8FBE-58C1-46F6-3034563766F2}"/>
              </a:ext>
            </a:extLst>
          </p:cNvPr>
          <p:cNvSpPr txBox="1"/>
          <p:nvPr/>
        </p:nvSpPr>
        <p:spPr>
          <a:xfrm>
            <a:off x="9275373" y="5695998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27.4%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82C0311D-B74E-CE77-96A5-2B3D16B839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82" b="35402"/>
          <a:stretch/>
        </p:blipFill>
        <p:spPr bwMode="auto">
          <a:xfrm>
            <a:off x="6574366" y="1617388"/>
            <a:ext cx="2015067" cy="123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2343EFD8-E6B8-E680-2038-6841B705D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189"/>
          <a:stretch/>
        </p:blipFill>
        <p:spPr bwMode="auto">
          <a:xfrm>
            <a:off x="4082045" y="1558727"/>
            <a:ext cx="2015067" cy="135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25E7A475-6C35-65EF-770D-A0E7AA31F7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82"/>
          <a:stretch/>
        </p:blipFill>
        <p:spPr bwMode="auto">
          <a:xfrm>
            <a:off x="9254047" y="1617388"/>
            <a:ext cx="1875405" cy="123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45554D-9A68-36C2-319B-535082216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818"/>
            <a:ext cx="9092838" cy="134783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ECD3880-A393-C618-BDE6-DD7535762CC5}"/>
              </a:ext>
            </a:extLst>
          </p:cNvPr>
          <p:cNvCxnSpPr/>
          <p:nvPr/>
        </p:nvCxnSpPr>
        <p:spPr>
          <a:xfrm>
            <a:off x="0" y="14478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7D49378-AE52-C94D-92DF-203669D90C1C}"/>
              </a:ext>
            </a:extLst>
          </p:cNvPr>
          <p:cNvSpPr txBox="1"/>
          <p:nvPr/>
        </p:nvSpPr>
        <p:spPr>
          <a:xfrm>
            <a:off x="10191750" y="1123949"/>
            <a:ext cx="466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Cheskes</a:t>
            </a:r>
            <a:r>
              <a:rPr lang="en-GB" dirty="0"/>
              <a:t> 2022 NEJM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6A35520-AB17-FC96-A48C-76D8591A16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7140" y="5521043"/>
            <a:ext cx="1103454" cy="7597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D793750-A062-F42A-31C4-7042D13BA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7140" y="2948919"/>
            <a:ext cx="1103454" cy="794378"/>
          </a:xfrm>
          <a:prstGeom prst="rect">
            <a:avLst/>
          </a:prstGeom>
        </p:spPr>
      </p:pic>
      <p:pic>
        <p:nvPicPr>
          <p:cNvPr id="4" name="Graphic 3" descr="Home outline">
            <a:extLst>
              <a:ext uri="{FF2B5EF4-FFF2-40B4-BE49-F238E27FC236}">
                <a16:creationId xmlns:a16="http://schemas.microsoft.com/office/drawing/2014/main" id="{AEE8D271-4211-6B48-D830-136B3D2B7A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31667" y="4210047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0837C6-4211-1E09-0965-88326FAAF319}"/>
              </a:ext>
            </a:extLst>
          </p:cNvPr>
          <p:cNvSpPr txBox="1"/>
          <p:nvPr/>
        </p:nvSpPr>
        <p:spPr>
          <a:xfrm>
            <a:off x="4290731" y="305372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26.5%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475AE7-77B4-43F3-64FE-951AAE4D8A45}"/>
              </a:ext>
            </a:extLst>
          </p:cNvPr>
          <p:cNvSpPr txBox="1"/>
          <p:nvPr/>
        </p:nvSpPr>
        <p:spPr>
          <a:xfrm>
            <a:off x="4290731" y="437486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13.3%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AA3243-2B96-649A-F45A-2D4A4342644B}"/>
              </a:ext>
            </a:extLst>
          </p:cNvPr>
          <p:cNvSpPr txBox="1"/>
          <p:nvPr/>
        </p:nvSpPr>
        <p:spPr>
          <a:xfrm>
            <a:off x="4290731" y="569600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11.2%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8DF6CF-4639-53F0-963E-79B4069C351F}"/>
              </a:ext>
            </a:extLst>
          </p:cNvPr>
          <p:cNvSpPr txBox="1"/>
          <p:nvPr/>
        </p:nvSpPr>
        <p:spPr>
          <a:xfrm>
            <a:off x="6783052" y="305372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35.4%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0A14B4-545E-144A-1791-934F3275A10B}"/>
              </a:ext>
            </a:extLst>
          </p:cNvPr>
          <p:cNvSpPr txBox="1"/>
          <p:nvPr/>
        </p:nvSpPr>
        <p:spPr>
          <a:xfrm>
            <a:off x="6783052" y="5695999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16.2%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3DCDCE-BDC0-254A-7343-F847CF830A28}"/>
              </a:ext>
            </a:extLst>
          </p:cNvPr>
          <p:cNvSpPr txBox="1"/>
          <p:nvPr/>
        </p:nvSpPr>
        <p:spPr>
          <a:xfrm>
            <a:off x="6783052" y="4374860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21.7%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20B1DA-75DC-BBF3-B0E9-059E54B40852}"/>
              </a:ext>
            </a:extLst>
          </p:cNvPr>
          <p:cNvSpPr txBox="1"/>
          <p:nvPr/>
        </p:nvSpPr>
        <p:spPr>
          <a:xfrm>
            <a:off x="9275373" y="3053721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46.4%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7102D0-98BE-830A-B067-06BB70203BDC}"/>
              </a:ext>
            </a:extLst>
          </p:cNvPr>
          <p:cNvSpPr txBox="1"/>
          <p:nvPr/>
        </p:nvSpPr>
        <p:spPr>
          <a:xfrm>
            <a:off x="9275373" y="4374860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30.4%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444CC1-8FBE-58C1-46F6-3034563766F2}"/>
              </a:ext>
            </a:extLst>
          </p:cNvPr>
          <p:cNvSpPr txBox="1"/>
          <p:nvPr/>
        </p:nvSpPr>
        <p:spPr>
          <a:xfrm>
            <a:off x="9275373" y="5695998"/>
            <a:ext cx="1597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27.4%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82C0311D-B74E-CE77-96A5-2B3D16B839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82" b="35402"/>
          <a:stretch/>
        </p:blipFill>
        <p:spPr bwMode="auto">
          <a:xfrm>
            <a:off x="6574366" y="1617388"/>
            <a:ext cx="2015067" cy="123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2343EFD8-E6B8-E680-2038-6841B705D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189"/>
          <a:stretch/>
        </p:blipFill>
        <p:spPr bwMode="auto">
          <a:xfrm>
            <a:off x="4082045" y="1558727"/>
            <a:ext cx="2015067" cy="135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phic 2" descr="Question Mark with solid fill">
            <a:extLst>
              <a:ext uri="{FF2B5EF4-FFF2-40B4-BE49-F238E27FC236}">
                <a16:creationId xmlns:a16="http://schemas.microsoft.com/office/drawing/2014/main" id="{3BD669D3-9B82-932C-03B4-94B33B33FD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913661" y="5521043"/>
            <a:ext cx="914400" cy="914400"/>
          </a:xfrm>
          <a:prstGeom prst="rect">
            <a:avLst/>
          </a:prstGeom>
        </p:spPr>
      </p:pic>
      <p:pic>
        <p:nvPicPr>
          <p:cNvPr id="20" name="Graphic 19" descr="Question Mark with solid fill">
            <a:extLst>
              <a:ext uri="{FF2B5EF4-FFF2-40B4-BE49-F238E27FC236}">
                <a16:creationId xmlns:a16="http://schemas.microsoft.com/office/drawing/2014/main" id="{3A3F9A26-07B6-CCAE-0591-DE2995EDA4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913661" y="2888908"/>
            <a:ext cx="914400" cy="914400"/>
          </a:xfrm>
          <a:prstGeom prst="rect">
            <a:avLst/>
          </a:prstGeom>
        </p:spPr>
      </p:pic>
      <p:pic>
        <p:nvPicPr>
          <p:cNvPr id="22" name="Graphic 21" descr="Checkmark with solid fill">
            <a:extLst>
              <a:ext uri="{FF2B5EF4-FFF2-40B4-BE49-F238E27FC236}">
                <a16:creationId xmlns:a16="http://schemas.microsoft.com/office/drawing/2014/main" id="{827554EF-9D1A-532B-456C-4720D1AD4E4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757619" y="2888908"/>
            <a:ext cx="562762" cy="860622"/>
          </a:xfrm>
          <a:prstGeom prst="rect">
            <a:avLst/>
          </a:prstGeom>
        </p:spPr>
      </p:pic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F167D205-FFBF-A58F-6158-E530CE4F19E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757619" y="5558074"/>
            <a:ext cx="562762" cy="860622"/>
          </a:xfrm>
          <a:prstGeom prst="rect">
            <a:avLst/>
          </a:prstGeom>
        </p:spPr>
      </p:pic>
      <p:pic>
        <p:nvPicPr>
          <p:cNvPr id="24" name="Graphic 23" descr="Checkmark with solid fill">
            <a:extLst>
              <a:ext uri="{FF2B5EF4-FFF2-40B4-BE49-F238E27FC236}">
                <a16:creationId xmlns:a16="http://schemas.microsoft.com/office/drawing/2014/main" id="{BDEECBE1-B6AF-1207-E302-AEBF97D679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757619" y="4199904"/>
            <a:ext cx="562762" cy="860622"/>
          </a:xfrm>
          <a:prstGeom prst="rect">
            <a:avLst/>
          </a:prstGeom>
        </p:spPr>
      </p:pic>
      <p:pic>
        <p:nvPicPr>
          <p:cNvPr id="25" name="Graphic 24" descr="Checkmark with solid fill">
            <a:extLst>
              <a:ext uri="{FF2B5EF4-FFF2-40B4-BE49-F238E27FC236}">
                <a16:creationId xmlns:a16="http://schemas.microsoft.com/office/drawing/2014/main" id="{FB38FEC9-5E9F-C4C2-3F7B-1B209B506D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099367" y="4199904"/>
            <a:ext cx="562762" cy="86062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0E847DAB-655D-DD76-F708-C856B791F594}"/>
              </a:ext>
            </a:extLst>
          </p:cNvPr>
          <p:cNvSpPr/>
          <p:nvPr/>
        </p:nvSpPr>
        <p:spPr>
          <a:xfrm rot="20372348">
            <a:off x="827530" y="3253541"/>
            <a:ext cx="10513331" cy="1780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/>
              <a:t>No comparison of vector change and DSED</a:t>
            </a:r>
          </a:p>
        </p:txBody>
      </p:sp>
    </p:spTree>
    <p:extLst>
      <p:ext uri="{BB962C8B-B14F-4D97-AF65-F5344CB8AC3E}">
        <p14:creationId xmlns:p14="http://schemas.microsoft.com/office/powerpoint/2010/main" val="376543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58A3C-79C9-49AF-B8BC-77F94CBF7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>
                <a:solidFill>
                  <a:srgbClr val="687DBE"/>
                </a:solidFill>
              </a:rPr>
              <a:t>Recurrent or refractory ventricular fibrillation</a:t>
            </a:r>
          </a:p>
        </p:txBody>
      </p:sp>
      <p:pic>
        <p:nvPicPr>
          <p:cNvPr id="3" name="Picture 2" descr="Ventricular Fibrillation">
            <a:extLst>
              <a:ext uri="{FF2B5EF4-FFF2-40B4-BE49-F238E27FC236}">
                <a16:creationId xmlns:a16="http://schemas.microsoft.com/office/drawing/2014/main" id="{BAFABC5D-8AA3-287F-82BF-7BF047CD6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4" b="38489"/>
          <a:stretch/>
        </p:blipFill>
        <p:spPr bwMode="auto">
          <a:xfrm>
            <a:off x="1611630" y="1478916"/>
            <a:ext cx="8968740" cy="162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Ventricular Fibrillation">
            <a:extLst>
              <a:ext uri="{FF2B5EF4-FFF2-40B4-BE49-F238E27FC236}">
                <a16:creationId xmlns:a16="http://schemas.microsoft.com/office/drawing/2014/main" id="{53215EDD-339C-65D2-629E-60BF4E734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4" b="38489"/>
          <a:stretch/>
        </p:blipFill>
        <p:spPr bwMode="auto">
          <a:xfrm>
            <a:off x="1611630" y="4741153"/>
            <a:ext cx="8968740" cy="162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418A2D0A-3CFF-14B0-8346-9FFC24B5936B}"/>
              </a:ext>
            </a:extLst>
          </p:cNvPr>
          <p:cNvSpPr/>
          <p:nvPr/>
        </p:nvSpPr>
        <p:spPr>
          <a:xfrm>
            <a:off x="5295900" y="3100464"/>
            <a:ext cx="1600200" cy="164068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6A1E8EC7-E78A-8C2D-9EF1-94C2AC9F9B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41451" y="3058327"/>
            <a:ext cx="1454449" cy="14544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9615A7-B167-60DF-1CFD-885AE78A524B}"/>
              </a:ext>
            </a:extLst>
          </p:cNvPr>
          <p:cNvSpPr txBox="1"/>
          <p:nvPr/>
        </p:nvSpPr>
        <p:spPr>
          <a:xfrm>
            <a:off x="7099935" y="3021790"/>
            <a:ext cx="83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13674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F64F45-F8C6-C170-10FE-FF8E56B7E5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943"/>
          <a:stretch/>
        </p:blipFill>
        <p:spPr>
          <a:xfrm>
            <a:off x="0" y="1"/>
            <a:ext cx="7848600" cy="135636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673B14-CABB-5150-D713-2E1F2FACC896}"/>
              </a:ext>
            </a:extLst>
          </p:cNvPr>
          <p:cNvCxnSpPr/>
          <p:nvPr/>
        </p:nvCxnSpPr>
        <p:spPr>
          <a:xfrm>
            <a:off x="0" y="1588285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C4AF7964-DEF4-1CEA-7C26-8480FD250A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5146"/>
          <a:stretch/>
        </p:blipFill>
        <p:spPr>
          <a:xfrm>
            <a:off x="5806440" y="1152974"/>
            <a:ext cx="6492240" cy="435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9345F6-88D1-2C9D-906F-22D4B1ACA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21" y="5695998"/>
            <a:ext cx="1103454" cy="7597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AF8836-7DC5-A61A-21F5-D87F1886A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21" y="3428894"/>
            <a:ext cx="1103454" cy="794378"/>
          </a:xfrm>
          <a:prstGeom prst="rect">
            <a:avLst/>
          </a:prstGeom>
        </p:spPr>
      </p:pic>
      <p:pic>
        <p:nvPicPr>
          <p:cNvPr id="12" name="Graphic 11" descr="Home outline">
            <a:extLst>
              <a:ext uri="{FF2B5EF4-FFF2-40B4-BE49-F238E27FC236}">
                <a16:creationId xmlns:a16="http://schemas.microsoft.com/office/drawing/2014/main" id="{4223CD88-07C5-F836-858B-7D945B5680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998" y="4502435"/>
            <a:ext cx="914400" cy="914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4285EB-E154-F697-8225-34BC93840269}"/>
              </a:ext>
            </a:extLst>
          </p:cNvPr>
          <p:cNvSpPr txBox="1"/>
          <p:nvPr/>
        </p:nvSpPr>
        <p:spPr>
          <a:xfrm>
            <a:off x="3215640" y="1654900"/>
            <a:ext cx="40690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Recurrent VF</a:t>
            </a:r>
          </a:p>
          <a:p>
            <a:pPr algn="ctr"/>
            <a:r>
              <a:rPr lang="en-GB" b="1" dirty="0"/>
              <a:t>(n=285)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7ACA70-1D00-89B5-9B0B-60377671FF7E}"/>
              </a:ext>
            </a:extLst>
          </p:cNvPr>
          <p:cNvSpPr txBox="1"/>
          <p:nvPr/>
        </p:nvSpPr>
        <p:spPr>
          <a:xfrm>
            <a:off x="8122920" y="1654900"/>
            <a:ext cx="40690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Refractory VF</a:t>
            </a:r>
          </a:p>
          <a:p>
            <a:pPr algn="ctr"/>
            <a:r>
              <a:rPr lang="en-GB" b="1" dirty="0"/>
              <a:t>(n=60)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58FF56-40A0-9E76-C264-6ED5F43BE6C2}"/>
              </a:ext>
            </a:extLst>
          </p:cNvPr>
          <p:cNvSpPr txBox="1"/>
          <p:nvPr/>
        </p:nvSpPr>
        <p:spPr>
          <a:xfrm>
            <a:off x="2644140" y="3428894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40% v 31%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4A4D02-0B4E-5811-47DA-AEE70A4316E7}"/>
              </a:ext>
            </a:extLst>
          </p:cNvPr>
          <p:cNvSpPr txBox="1"/>
          <p:nvPr/>
        </p:nvSpPr>
        <p:spPr>
          <a:xfrm>
            <a:off x="2644140" y="4574344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23% v 17%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740B93-84E0-E89C-B1AC-8942A1DB634B}"/>
              </a:ext>
            </a:extLst>
          </p:cNvPr>
          <p:cNvSpPr txBox="1"/>
          <p:nvPr/>
        </p:nvSpPr>
        <p:spPr>
          <a:xfrm>
            <a:off x="2644140" y="5669813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18% v 14%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BA3804-8FF1-52C6-AB36-7E9BE2A4EC70}"/>
              </a:ext>
            </a:extLst>
          </p:cNvPr>
          <p:cNvSpPr txBox="1"/>
          <p:nvPr/>
        </p:nvSpPr>
        <p:spPr>
          <a:xfrm>
            <a:off x="5250180" y="3428894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47% v 31%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C5694D7-BF9D-7F5F-4B8E-1912F76C7D4B}"/>
              </a:ext>
            </a:extLst>
          </p:cNvPr>
          <p:cNvSpPr txBox="1"/>
          <p:nvPr/>
        </p:nvSpPr>
        <p:spPr>
          <a:xfrm>
            <a:off x="5250180" y="4574344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27% v 17%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DC51F2-E834-6E5F-26D3-3B5E363B38B7}"/>
              </a:ext>
            </a:extLst>
          </p:cNvPr>
          <p:cNvSpPr txBox="1"/>
          <p:nvPr/>
        </p:nvSpPr>
        <p:spPr>
          <a:xfrm>
            <a:off x="5250180" y="5669813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25% v 14%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8FAFA8-2FBB-F568-1D11-C2B38C70026E}"/>
              </a:ext>
            </a:extLst>
          </p:cNvPr>
          <p:cNvSpPr txBox="1"/>
          <p:nvPr/>
        </p:nvSpPr>
        <p:spPr>
          <a:xfrm>
            <a:off x="7848600" y="3428894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23 v 8%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3449F3-9688-D42F-1384-C0806FFDE03E}"/>
              </a:ext>
            </a:extLst>
          </p:cNvPr>
          <p:cNvSpPr txBox="1"/>
          <p:nvPr/>
        </p:nvSpPr>
        <p:spPr>
          <a:xfrm>
            <a:off x="7848600" y="4574344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9% v 0%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898A50-E81E-9985-9615-D2B62CCC7749}"/>
              </a:ext>
            </a:extLst>
          </p:cNvPr>
          <p:cNvSpPr txBox="1"/>
          <p:nvPr/>
        </p:nvSpPr>
        <p:spPr>
          <a:xfrm>
            <a:off x="7848600" y="5669813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5% v 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6998B4E-AD8F-22C8-2712-A966566E5DFD}"/>
              </a:ext>
            </a:extLst>
          </p:cNvPr>
          <p:cNvSpPr txBox="1"/>
          <p:nvPr/>
        </p:nvSpPr>
        <p:spPr>
          <a:xfrm>
            <a:off x="10130790" y="3428894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29% v 8%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0648C88-BC67-22D8-3A24-172B81EF2EAE}"/>
              </a:ext>
            </a:extLst>
          </p:cNvPr>
          <p:cNvSpPr txBox="1"/>
          <p:nvPr/>
        </p:nvSpPr>
        <p:spPr>
          <a:xfrm>
            <a:off x="10130790" y="4574344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29% v 0%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202CA9-7773-3FB1-FACB-34131E254600}"/>
              </a:ext>
            </a:extLst>
          </p:cNvPr>
          <p:cNvSpPr txBox="1"/>
          <p:nvPr/>
        </p:nvSpPr>
        <p:spPr>
          <a:xfrm>
            <a:off x="10130790" y="5669813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29% v 0%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36F5A1-D988-65DA-F3FA-49E26DA4CF2C}"/>
              </a:ext>
            </a:extLst>
          </p:cNvPr>
          <p:cNvSpPr txBox="1"/>
          <p:nvPr/>
        </p:nvSpPr>
        <p:spPr>
          <a:xfrm>
            <a:off x="2491740" y="2515895"/>
            <a:ext cx="237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Vector change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8EE566-8720-BFF3-D3DF-2720BBEC99BD}"/>
              </a:ext>
            </a:extLst>
          </p:cNvPr>
          <p:cNvSpPr txBox="1"/>
          <p:nvPr/>
        </p:nvSpPr>
        <p:spPr>
          <a:xfrm>
            <a:off x="7717155" y="2531514"/>
            <a:ext cx="237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Vector change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CA4CF3-C283-E2D6-B2C3-D076D9B2CB87}"/>
              </a:ext>
            </a:extLst>
          </p:cNvPr>
          <p:cNvSpPr txBox="1"/>
          <p:nvPr/>
        </p:nvSpPr>
        <p:spPr>
          <a:xfrm>
            <a:off x="4945382" y="2504174"/>
            <a:ext cx="237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DSD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CC5239F-EB11-5F0E-7A1B-8E44F5479EB9}"/>
              </a:ext>
            </a:extLst>
          </p:cNvPr>
          <p:cNvSpPr txBox="1"/>
          <p:nvPr/>
        </p:nvSpPr>
        <p:spPr>
          <a:xfrm>
            <a:off x="9921240" y="2527209"/>
            <a:ext cx="237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DSD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0F3EBF-8AC0-47DE-C176-8AB4D6BD5468}"/>
              </a:ext>
            </a:extLst>
          </p:cNvPr>
          <p:cNvCxnSpPr/>
          <p:nvPr/>
        </p:nvCxnSpPr>
        <p:spPr>
          <a:xfrm>
            <a:off x="7528560" y="1588285"/>
            <a:ext cx="0" cy="5269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811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F64F45-F8C6-C170-10FE-FF8E56B7E5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943"/>
          <a:stretch/>
        </p:blipFill>
        <p:spPr>
          <a:xfrm>
            <a:off x="0" y="1"/>
            <a:ext cx="7848600" cy="135636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673B14-CABB-5150-D713-2E1F2FACC896}"/>
              </a:ext>
            </a:extLst>
          </p:cNvPr>
          <p:cNvCxnSpPr/>
          <p:nvPr/>
        </p:nvCxnSpPr>
        <p:spPr>
          <a:xfrm>
            <a:off x="0" y="1588285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C4AF7964-DEF4-1CEA-7C26-8480FD250A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5146"/>
          <a:stretch/>
        </p:blipFill>
        <p:spPr>
          <a:xfrm>
            <a:off x="5806440" y="1152974"/>
            <a:ext cx="6492240" cy="435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9345F6-88D1-2C9D-906F-22D4B1ACA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21" y="5695998"/>
            <a:ext cx="1103454" cy="7597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AF8836-7DC5-A61A-21F5-D87F1886A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21" y="3428894"/>
            <a:ext cx="1103454" cy="794378"/>
          </a:xfrm>
          <a:prstGeom prst="rect">
            <a:avLst/>
          </a:prstGeom>
        </p:spPr>
      </p:pic>
      <p:pic>
        <p:nvPicPr>
          <p:cNvPr id="12" name="Graphic 11" descr="Home outline">
            <a:extLst>
              <a:ext uri="{FF2B5EF4-FFF2-40B4-BE49-F238E27FC236}">
                <a16:creationId xmlns:a16="http://schemas.microsoft.com/office/drawing/2014/main" id="{4223CD88-07C5-F836-858B-7D945B5680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998" y="4502435"/>
            <a:ext cx="914400" cy="914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4285EB-E154-F697-8225-34BC93840269}"/>
              </a:ext>
            </a:extLst>
          </p:cNvPr>
          <p:cNvSpPr txBox="1"/>
          <p:nvPr/>
        </p:nvSpPr>
        <p:spPr>
          <a:xfrm>
            <a:off x="3215640" y="1654900"/>
            <a:ext cx="4069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Recurrent VF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7ACA70-1D00-89B5-9B0B-60377671FF7E}"/>
              </a:ext>
            </a:extLst>
          </p:cNvPr>
          <p:cNvSpPr txBox="1"/>
          <p:nvPr/>
        </p:nvSpPr>
        <p:spPr>
          <a:xfrm>
            <a:off x="8122920" y="1654900"/>
            <a:ext cx="4069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Refractory VF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36F5A1-D988-65DA-F3FA-49E26DA4CF2C}"/>
              </a:ext>
            </a:extLst>
          </p:cNvPr>
          <p:cNvSpPr txBox="1"/>
          <p:nvPr/>
        </p:nvSpPr>
        <p:spPr>
          <a:xfrm>
            <a:off x="2491740" y="2515895"/>
            <a:ext cx="237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Vector change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8EE566-8720-BFF3-D3DF-2720BBEC99BD}"/>
              </a:ext>
            </a:extLst>
          </p:cNvPr>
          <p:cNvSpPr txBox="1"/>
          <p:nvPr/>
        </p:nvSpPr>
        <p:spPr>
          <a:xfrm>
            <a:off x="7717155" y="2531514"/>
            <a:ext cx="237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Vector change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CA4CF3-C283-E2D6-B2C3-D076D9B2CB87}"/>
              </a:ext>
            </a:extLst>
          </p:cNvPr>
          <p:cNvSpPr txBox="1"/>
          <p:nvPr/>
        </p:nvSpPr>
        <p:spPr>
          <a:xfrm>
            <a:off x="4945382" y="2504174"/>
            <a:ext cx="237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DSD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CC5239F-EB11-5F0E-7A1B-8E44F5479EB9}"/>
              </a:ext>
            </a:extLst>
          </p:cNvPr>
          <p:cNvSpPr txBox="1"/>
          <p:nvPr/>
        </p:nvSpPr>
        <p:spPr>
          <a:xfrm>
            <a:off x="9921240" y="2527209"/>
            <a:ext cx="237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DSD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0F3EBF-8AC0-47DE-C176-8AB4D6BD5468}"/>
              </a:ext>
            </a:extLst>
          </p:cNvPr>
          <p:cNvCxnSpPr/>
          <p:nvPr/>
        </p:nvCxnSpPr>
        <p:spPr>
          <a:xfrm>
            <a:off x="7528560" y="1588285"/>
            <a:ext cx="0" cy="5269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Graphic 45" descr="Question Mark with solid fill">
            <a:extLst>
              <a:ext uri="{FF2B5EF4-FFF2-40B4-BE49-F238E27FC236}">
                <a16:creationId xmlns:a16="http://schemas.microsoft.com/office/drawing/2014/main" id="{DCD58E77-ABDD-68C1-EEC5-55A7AC64BF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91525" y="5474223"/>
            <a:ext cx="914400" cy="914400"/>
          </a:xfrm>
          <a:prstGeom prst="rect">
            <a:avLst/>
          </a:prstGeom>
        </p:spPr>
      </p:pic>
      <p:pic>
        <p:nvPicPr>
          <p:cNvPr id="2" name="Graphic 1" descr="Question Mark with solid fill">
            <a:extLst>
              <a:ext uri="{FF2B5EF4-FFF2-40B4-BE49-F238E27FC236}">
                <a16:creationId xmlns:a16="http://schemas.microsoft.com/office/drawing/2014/main" id="{8A1ACB8D-D828-2B88-7186-84023C6F51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91525" y="4201964"/>
            <a:ext cx="914400" cy="914400"/>
          </a:xfrm>
          <a:prstGeom prst="rect">
            <a:avLst/>
          </a:prstGeom>
        </p:spPr>
      </p:pic>
      <p:pic>
        <p:nvPicPr>
          <p:cNvPr id="4" name="Graphic 3" descr="Question Mark with solid fill">
            <a:extLst>
              <a:ext uri="{FF2B5EF4-FFF2-40B4-BE49-F238E27FC236}">
                <a16:creationId xmlns:a16="http://schemas.microsoft.com/office/drawing/2014/main" id="{EF11DC86-97B1-6BF3-3E7F-F21958EC14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88480" y="3182903"/>
            <a:ext cx="914400" cy="914400"/>
          </a:xfrm>
          <a:prstGeom prst="rect">
            <a:avLst/>
          </a:prstGeom>
        </p:spPr>
      </p:pic>
      <p:pic>
        <p:nvPicPr>
          <p:cNvPr id="7" name="Graphic 6" descr="Question Mark with solid fill">
            <a:extLst>
              <a:ext uri="{FF2B5EF4-FFF2-40B4-BE49-F238E27FC236}">
                <a16:creationId xmlns:a16="http://schemas.microsoft.com/office/drawing/2014/main" id="{69983629-685C-552A-672A-BA15FB22D7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760" y="3182903"/>
            <a:ext cx="914400" cy="914400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88AF5D6F-4706-479D-770F-26E0D86A0E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57619" y="5558074"/>
            <a:ext cx="562762" cy="860622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84C5C907-ABA8-999D-E716-A5BF2B6FCA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88099" y="4399834"/>
            <a:ext cx="562762" cy="860622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CA4B1B0C-C9A2-C703-626F-AC07954050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806440" y="3239744"/>
            <a:ext cx="562762" cy="860622"/>
          </a:xfrm>
          <a:prstGeom prst="rect">
            <a:avLst/>
          </a:prstGeom>
        </p:spPr>
      </p:pic>
      <p:pic>
        <p:nvPicPr>
          <p:cNvPr id="15" name="Graphic 14" descr="Question Mark with solid fill">
            <a:extLst>
              <a:ext uri="{FF2B5EF4-FFF2-40B4-BE49-F238E27FC236}">
                <a16:creationId xmlns:a16="http://schemas.microsoft.com/office/drawing/2014/main" id="{E224A615-1427-46DA-D517-1650968967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09925" y="5458983"/>
            <a:ext cx="914400" cy="914400"/>
          </a:xfrm>
          <a:prstGeom prst="rect">
            <a:avLst/>
          </a:prstGeom>
        </p:spPr>
      </p:pic>
      <p:pic>
        <p:nvPicPr>
          <p:cNvPr id="16" name="Graphic 15" descr="Question Mark with solid fill">
            <a:extLst>
              <a:ext uri="{FF2B5EF4-FFF2-40B4-BE49-F238E27FC236}">
                <a16:creationId xmlns:a16="http://schemas.microsoft.com/office/drawing/2014/main" id="{DDC61234-92F4-ABF6-729A-9FCDECC114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09925" y="4186724"/>
            <a:ext cx="914400" cy="914400"/>
          </a:xfrm>
          <a:prstGeom prst="rect">
            <a:avLst/>
          </a:prstGeom>
        </p:spPr>
      </p:pic>
      <p:pic>
        <p:nvPicPr>
          <p:cNvPr id="17" name="Graphic 16" descr="Question Mark with solid fill">
            <a:extLst>
              <a:ext uri="{FF2B5EF4-FFF2-40B4-BE49-F238E27FC236}">
                <a16:creationId xmlns:a16="http://schemas.microsoft.com/office/drawing/2014/main" id="{B085CC14-F37D-16F2-403B-8877C4F9A4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06880" y="3167663"/>
            <a:ext cx="914400" cy="914400"/>
          </a:xfrm>
          <a:prstGeom prst="rect">
            <a:avLst/>
          </a:prstGeom>
        </p:spPr>
      </p:pic>
      <p:pic>
        <p:nvPicPr>
          <p:cNvPr id="18" name="Graphic 17" descr="Question Mark with solid fill">
            <a:extLst>
              <a:ext uri="{FF2B5EF4-FFF2-40B4-BE49-F238E27FC236}">
                <a16:creationId xmlns:a16="http://schemas.microsoft.com/office/drawing/2014/main" id="{C318995B-5714-4A4B-CE72-61411619D9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72477" y="5541036"/>
            <a:ext cx="914400" cy="914400"/>
          </a:xfrm>
          <a:prstGeom prst="rect">
            <a:avLst/>
          </a:prstGeom>
        </p:spPr>
      </p:pic>
      <p:pic>
        <p:nvPicPr>
          <p:cNvPr id="19" name="Graphic 18" descr="Question Mark with solid fill">
            <a:extLst>
              <a:ext uri="{FF2B5EF4-FFF2-40B4-BE49-F238E27FC236}">
                <a16:creationId xmlns:a16="http://schemas.microsoft.com/office/drawing/2014/main" id="{580C8514-84ED-88B1-A171-6FFDFB8DEA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72477" y="426877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78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F2F83-C941-B3A2-EDB6-62F0AF8E4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9559715-B698-270D-E35F-9797CA80C7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52915"/>
          <a:stretch/>
        </p:blipFill>
        <p:spPr>
          <a:xfrm>
            <a:off x="1759915" y="3291840"/>
            <a:ext cx="6954566" cy="341376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C2C20F-243A-A8ED-CFC6-8F217AB7D7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0714"/>
          <a:stretch/>
        </p:blipFill>
        <p:spPr>
          <a:xfrm>
            <a:off x="1759915" y="274638"/>
            <a:ext cx="6796933" cy="301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05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58A3C-79C9-49AF-B8BC-77F94CBF7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>
                <a:solidFill>
                  <a:srgbClr val="687DBE"/>
                </a:solidFill>
              </a:rPr>
              <a:t>Defibrillation strategies- refractory VF</a:t>
            </a:r>
          </a:p>
        </p:txBody>
      </p:sp>
      <p:pic>
        <p:nvPicPr>
          <p:cNvPr id="6146" name="Picture 2" descr="Ilcor CoSTR logo">
            <a:extLst>
              <a:ext uri="{FF2B5EF4-FFF2-40B4-BE49-F238E27FC236}">
                <a16:creationId xmlns:a16="http://schemas.microsoft.com/office/drawing/2014/main" id="{66A77F1F-1061-B512-6AC3-D1A16C878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85950"/>
            <a:ext cx="2283742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7AAF21-1F2F-06E3-A0CA-AB7BB5545773}"/>
              </a:ext>
            </a:extLst>
          </p:cNvPr>
          <p:cNvSpPr txBox="1"/>
          <p:nvPr/>
        </p:nvSpPr>
        <p:spPr>
          <a:xfrm>
            <a:off x="3048000" y="1680597"/>
            <a:ext cx="89344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 suggest that a double sequential defibrillation strategy (weak recommendation, low certainty of evidence) or a vector change defibrillation strategy (weak recommendation, very low certainty of evidence) may be considered for adults with cardiac arrest who remain in VF/ VT after 3 or more consecutive shocks.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 descr="ERC | Bringing resuscitation to the world">
            <a:extLst>
              <a:ext uri="{FF2B5EF4-FFF2-40B4-BE49-F238E27FC236}">
                <a16:creationId xmlns:a16="http://schemas.microsoft.com/office/drawing/2014/main" id="{75FBB307-A796-C310-BBEA-D2AD0B897A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438"/>
          <a:stretch/>
        </p:blipFill>
        <p:spPr bwMode="auto">
          <a:xfrm>
            <a:off x="2823608" y="4811712"/>
            <a:ext cx="6544783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phic 13" descr="Question Mark with solid fill">
            <a:extLst>
              <a:ext uri="{FF2B5EF4-FFF2-40B4-BE49-F238E27FC236}">
                <a16:creationId xmlns:a16="http://schemas.microsoft.com/office/drawing/2014/main" id="{41E6699B-9967-0624-6D8F-FE89E40277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53991" y="5240337"/>
            <a:ext cx="914400" cy="914400"/>
          </a:xfrm>
          <a:prstGeom prst="rect">
            <a:avLst/>
          </a:prstGeom>
        </p:spPr>
      </p:pic>
      <p:pic>
        <p:nvPicPr>
          <p:cNvPr id="16" name="Graphic 15" descr="Question Mark with solid fill">
            <a:extLst>
              <a:ext uri="{FF2B5EF4-FFF2-40B4-BE49-F238E27FC236}">
                <a16:creationId xmlns:a16="http://schemas.microsoft.com/office/drawing/2014/main" id="{AA8AA64C-DBB3-02D4-61DC-63D7AE5174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93342" y="524033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05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1C81D77-6B4A-4656-9261-820128B2BF65}"/>
              </a:ext>
            </a:extLst>
          </p:cNvPr>
          <p:cNvSpPr txBox="1"/>
          <p:nvPr/>
        </p:nvSpPr>
        <p:spPr>
          <a:xfrm>
            <a:off x="1" y="1859340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Thank you</a:t>
            </a:r>
          </a:p>
        </p:txBody>
      </p:sp>
      <p:pic>
        <p:nvPicPr>
          <p:cNvPr id="3" name="Picture 2" descr="A picture containing ax, vector graphics, tool&#10;&#10;Description automatically generated">
            <a:extLst>
              <a:ext uri="{FF2B5EF4-FFF2-40B4-BE49-F238E27FC236}">
                <a16:creationId xmlns:a16="http://schemas.microsoft.com/office/drawing/2014/main" id="{4D8025BE-1BAF-45F7-A8B2-1D86061C2E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138" y="4250275"/>
            <a:ext cx="428298" cy="3524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250D53-9602-4D1D-9A79-B12E352B75FB}"/>
              </a:ext>
            </a:extLst>
          </p:cNvPr>
          <p:cNvSpPr txBox="1"/>
          <p:nvPr/>
        </p:nvSpPr>
        <p:spPr>
          <a:xfrm>
            <a:off x="4916436" y="4169154"/>
            <a:ext cx="2359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@keithcouper</a:t>
            </a:r>
          </a:p>
        </p:txBody>
      </p:sp>
    </p:spTree>
    <p:extLst>
      <p:ext uri="{BB962C8B-B14F-4D97-AF65-F5344CB8AC3E}">
        <p14:creationId xmlns:p14="http://schemas.microsoft.com/office/powerpoint/2010/main" val="270918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D0AFE2-9354-4A6A-9A8C-1D488D1010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755" y="3104592"/>
            <a:ext cx="11640489" cy="648816"/>
          </a:xfrm>
        </p:spPr>
        <p:txBody>
          <a:bodyPr/>
          <a:lstStyle/>
          <a:p>
            <a:pPr algn="ctr"/>
            <a:r>
              <a:rPr lang="en-GB" sz="6000" b="1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Double-sequential defibrillation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6D2F5-0D36-4A9C-8AC6-FD9EC263C3C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08" y="5328672"/>
            <a:ext cx="11233181" cy="432048"/>
          </a:xfrm>
        </p:spPr>
        <p:txBody>
          <a:bodyPr/>
          <a:lstStyle/>
          <a:p>
            <a:pPr algn="ctr"/>
            <a:r>
              <a:rPr lang="en-GB" sz="3600" dirty="0"/>
              <a:t>Keith Couper</a:t>
            </a:r>
          </a:p>
        </p:txBody>
      </p:sp>
      <p:pic>
        <p:nvPicPr>
          <p:cNvPr id="3" name="Picture 2" descr="A picture containing ax, vector graphics, tool&#10;&#10;Description automatically generated">
            <a:extLst>
              <a:ext uri="{FF2B5EF4-FFF2-40B4-BE49-F238E27FC236}">
                <a16:creationId xmlns:a16="http://schemas.microsoft.com/office/drawing/2014/main" id="{141E1EEE-5B3C-7DA3-16E0-7F1C1ADE7E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8" y="6257979"/>
            <a:ext cx="428298" cy="3524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01834-B40B-5BD4-01E8-C0D3AE7CADF4}"/>
              </a:ext>
            </a:extLst>
          </p:cNvPr>
          <p:cNvSpPr txBox="1"/>
          <p:nvPr/>
        </p:nvSpPr>
        <p:spPr>
          <a:xfrm>
            <a:off x="534936" y="6176858"/>
            <a:ext cx="2359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@keithcouper</a:t>
            </a:r>
          </a:p>
        </p:txBody>
      </p:sp>
      <p:pic>
        <p:nvPicPr>
          <p:cNvPr id="2050" name="Picture 2" descr="University Hospitals Birmingham NHS Foundation Trust - Wikipedia">
            <a:extLst>
              <a:ext uri="{FF2B5EF4-FFF2-40B4-BE49-F238E27FC236}">
                <a16:creationId xmlns:a16="http://schemas.microsoft.com/office/drawing/2014/main" id="{E6FD9679-A810-8A0B-0AA8-AA360C15E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231" y="5760720"/>
            <a:ext cx="2152131" cy="101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B3ADB0-8194-AE96-AD65-01049FB3C252}"/>
              </a:ext>
            </a:extLst>
          </p:cNvPr>
          <p:cNvSpPr txBox="1"/>
          <p:nvPr/>
        </p:nvSpPr>
        <p:spPr>
          <a:xfrm>
            <a:off x="960120" y="4277023"/>
            <a:ext cx="2194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Dual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52FC6-5B37-BE7C-75AB-FC83B1F0E873}"/>
              </a:ext>
            </a:extLst>
          </p:cNvPr>
          <p:cNvSpPr txBox="1"/>
          <p:nvPr/>
        </p:nvSpPr>
        <p:spPr>
          <a:xfrm>
            <a:off x="3459480" y="4277023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sequence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EEDCC51-346F-BEC0-78D6-0B7FC4BE9167}"/>
              </a:ext>
            </a:extLst>
          </p:cNvPr>
          <p:cNvCxnSpPr/>
          <p:nvPr/>
        </p:nvCxnSpPr>
        <p:spPr>
          <a:xfrm flipV="1">
            <a:off x="2636520" y="4038600"/>
            <a:ext cx="822960" cy="6096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8BF4B4-99EC-F32F-58D3-D19904B36E53}"/>
              </a:ext>
            </a:extLst>
          </p:cNvPr>
          <p:cNvCxnSpPr>
            <a:cxnSpLocks/>
          </p:cNvCxnSpPr>
          <p:nvPr/>
        </p:nvCxnSpPr>
        <p:spPr>
          <a:xfrm>
            <a:off x="2514600" y="4038600"/>
            <a:ext cx="944880" cy="6096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49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58A3C-79C9-49AF-B8BC-77F94CBF7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>
                <a:solidFill>
                  <a:srgbClr val="687DBE"/>
                </a:solidFill>
              </a:rPr>
              <a:t>Conflicts of interest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F7C8AE-E4AA-45B3-B034-DC81AB906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Employment: University of Warwick and University Hospitals Birmingham NHS Foundation Trust</a:t>
            </a:r>
          </a:p>
          <a:p>
            <a:endParaRPr lang="en-GB" sz="2800" dirty="0"/>
          </a:p>
          <a:p>
            <a:r>
              <a:rPr lang="en-GB" sz="2800" dirty="0"/>
              <a:t>Volunteer roles- International Liaison Committee on Resuscitation, European Resuscitation Council, Resuscitation Council UK</a:t>
            </a:r>
          </a:p>
          <a:p>
            <a:endParaRPr lang="en-GB" sz="2800" dirty="0"/>
          </a:p>
          <a:p>
            <a:r>
              <a:rPr lang="en-GB" sz="2800" dirty="0"/>
              <a:t>Research funding: NIHR funding for PARAMEDIC-3; AIRWAYS-3</a:t>
            </a:r>
          </a:p>
          <a:p>
            <a:pPr marL="0" indent="0">
              <a:buNone/>
            </a:pPr>
            <a:endParaRPr lang="en-GB" sz="2800" dirty="0"/>
          </a:p>
          <a:p>
            <a:r>
              <a:rPr lang="en-GB" sz="2800" dirty="0"/>
              <a:t>Associate editor, Resuscitation Plus (paid)</a:t>
            </a:r>
          </a:p>
          <a:p>
            <a:endParaRPr lang="en-GB" sz="28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707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What is Ventricular Fibrillation">
            <a:hlinkClick r:id="" action="ppaction://media"/>
            <a:extLst>
              <a:ext uri="{FF2B5EF4-FFF2-40B4-BE49-F238E27FC236}">
                <a16:creationId xmlns:a16="http://schemas.microsoft.com/office/drawing/2014/main" id="{DBC18FF5-4D33-CDDE-169D-E70B4DC96B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-667" r="-1"/>
          <a:stretch/>
        </p:blipFill>
        <p:spPr>
          <a:xfrm>
            <a:off x="-2133600" y="60960"/>
            <a:ext cx="9204960" cy="6858000"/>
          </a:xfrm>
          <a:prstGeom prst="rect">
            <a:avLst/>
          </a:prstGeom>
        </p:spPr>
      </p:pic>
      <p:pic>
        <p:nvPicPr>
          <p:cNvPr id="8" name="Graphic 7" descr="Lightning bolt with solid fill">
            <a:extLst>
              <a:ext uri="{FF2B5EF4-FFF2-40B4-BE49-F238E27FC236}">
                <a16:creationId xmlns:a16="http://schemas.microsoft.com/office/drawing/2014/main" id="{452E8415-3073-B79A-670F-3BFA861EDE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59040" y="160020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98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A49FC14-6406-DCE6-777F-81C8239C5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79" y="5578"/>
            <a:ext cx="10127642" cy="611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1A5EDF8-B983-6BD9-3544-0EA9B03F16B7}"/>
              </a:ext>
            </a:extLst>
          </p:cNvPr>
          <p:cNvSpPr txBox="1"/>
          <p:nvPr/>
        </p:nvSpPr>
        <p:spPr>
          <a:xfrm>
            <a:off x="10134601" y="6581001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0000"/>
                </a:solidFill>
              </a:rPr>
              <a:t>Holmen Resuscitation 2017</a:t>
            </a:r>
          </a:p>
        </p:txBody>
      </p:sp>
    </p:spTree>
    <p:extLst>
      <p:ext uri="{BB962C8B-B14F-4D97-AF65-F5344CB8AC3E}">
        <p14:creationId xmlns:p14="http://schemas.microsoft.com/office/powerpoint/2010/main" val="403087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58A3C-79C9-49AF-B8BC-77F94CBF7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>
                <a:solidFill>
                  <a:srgbClr val="687DBE"/>
                </a:solidFill>
              </a:rPr>
              <a:t>Making your first shock count</a:t>
            </a:r>
          </a:p>
        </p:txBody>
      </p:sp>
      <p:pic>
        <p:nvPicPr>
          <p:cNvPr id="6" name="Picture 2" descr="Goldilocks and the Three Bears (My First Fairy Tales): Amazon.co.uk:  Alperin, Mara, Daubney, Kate: 9781848956834: Books">
            <a:extLst>
              <a:ext uri="{FF2B5EF4-FFF2-40B4-BE49-F238E27FC236}">
                <a16:creationId xmlns:a16="http://schemas.microsoft.com/office/drawing/2014/main" id="{1715E06F-91AC-6E03-788A-5881888F4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20" y="2217296"/>
            <a:ext cx="2941320" cy="336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7" descr="Stopwatch with solid fill">
            <a:extLst>
              <a:ext uri="{FF2B5EF4-FFF2-40B4-BE49-F238E27FC236}">
                <a16:creationId xmlns:a16="http://schemas.microsoft.com/office/drawing/2014/main" id="{DD22AB4A-61E0-52F1-D618-D83FCE33C1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13910" y="2217296"/>
            <a:ext cx="3364180" cy="3364180"/>
          </a:xfrm>
          <a:prstGeom prst="rect">
            <a:avLst/>
          </a:prstGeom>
        </p:spPr>
      </p:pic>
      <p:pic>
        <p:nvPicPr>
          <p:cNvPr id="10" name="Picture 9" descr="A person performing an electrocardiogram&#10;&#10;Description automatically generated">
            <a:extLst>
              <a:ext uri="{FF2B5EF4-FFF2-40B4-BE49-F238E27FC236}">
                <a16:creationId xmlns:a16="http://schemas.microsoft.com/office/drawing/2014/main" id="{A2850F6C-F82B-1F42-7357-67E4549CA5C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5" t="5141"/>
          <a:stretch/>
        </p:blipFill>
        <p:spPr>
          <a:xfrm>
            <a:off x="8577216" y="2042160"/>
            <a:ext cx="3389088" cy="353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020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58A3C-79C9-49AF-B8BC-77F94CBF7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>
                <a:solidFill>
                  <a:srgbClr val="687DBE"/>
                </a:solidFill>
              </a:rPr>
              <a:t>Making your first shock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94D53D-7659-0B91-091C-4BE807DDF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67840"/>
            <a:ext cx="4089542" cy="4815522"/>
          </a:xfrm>
          <a:prstGeom prst="rect">
            <a:avLst/>
          </a:prstGeom>
        </p:spPr>
      </p:pic>
      <p:pic>
        <p:nvPicPr>
          <p:cNvPr id="1030" name="Picture 6" descr="London attack suspect: Pictures emerge of man believed to be Westminster  terror suspect | The Independent | The Independent">
            <a:extLst>
              <a:ext uri="{FF2B5EF4-FFF2-40B4-BE49-F238E27FC236}">
                <a16:creationId xmlns:a16="http://schemas.microsoft.com/office/drawing/2014/main" id="{DD44F50D-0B11-C632-F9FD-BF543CD75C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7" t="44967"/>
          <a:stretch/>
        </p:blipFill>
        <p:spPr bwMode="auto">
          <a:xfrm>
            <a:off x="4729406" y="2118360"/>
            <a:ext cx="6852994" cy="407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02237F-49D8-7AA5-9F7D-B4BC9E3725A0}"/>
              </a:ext>
            </a:extLst>
          </p:cNvPr>
          <p:cNvSpPr txBox="1"/>
          <p:nvPr/>
        </p:nvSpPr>
        <p:spPr>
          <a:xfrm>
            <a:off x="5211656" y="6195696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hlinkClick r:id="rId5"/>
              </a:rPr>
              <a:t>https://www.independent.co.uk/news/uk/home-news/london-attack-suspect-photo-picture-man-westminster-terror-incident-ambulance-a7644291.html</a:t>
            </a:r>
            <a:r>
              <a:rPr lang="en-GB" sz="1000" dirty="0"/>
              <a:t>; Soar et al 2021</a:t>
            </a:r>
          </a:p>
        </p:txBody>
      </p:sp>
    </p:spTree>
    <p:extLst>
      <p:ext uri="{BB962C8B-B14F-4D97-AF65-F5344CB8AC3E}">
        <p14:creationId xmlns:p14="http://schemas.microsoft.com/office/powerpoint/2010/main" val="332718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58A3C-79C9-49AF-B8BC-77F94CBF7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687DBE"/>
                </a:solidFill>
              </a:rPr>
              <a:t>Guidelines for refractory VF</a:t>
            </a:r>
          </a:p>
        </p:txBody>
      </p:sp>
      <p:pic>
        <p:nvPicPr>
          <p:cNvPr id="3" name="Picture 2" descr="ERC | Bringing resuscitation to the world">
            <a:extLst>
              <a:ext uri="{FF2B5EF4-FFF2-40B4-BE49-F238E27FC236}">
                <a16:creationId xmlns:a16="http://schemas.microsoft.com/office/drawing/2014/main" id="{4C64B1F0-8ADC-6C85-8B17-C27158767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151" y="1517306"/>
            <a:ext cx="3688773" cy="234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6E889D-7727-CC9E-11A9-1DC9B52FC4C1}"/>
              </a:ext>
            </a:extLst>
          </p:cNvPr>
          <p:cNvSpPr txBox="1"/>
          <p:nvPr/>
        </p:nvSpPr>
        <p:spPr>
          <a:xfrm>
            <a:off x="2886074" y="1578742"/>
            <a:ext cx="894397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Consider escalating the shock energy, after a failed shock and for patients where </a:t>
            </a:r>
            <a:r>
              <a:rPr lang="en-GB" sz="2800" dirty="0" err="1"/>
              <a:t>refibrillation</a:t>
            </a:r>
            <a:r>
              <a:rPr lang="en-GB" sz="2800" dirty="0"/>
              <a:t> occurs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For refractory VF, consider using an alternative defibrillation pad position (e.g. anterior- posterior)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Do not use dual (double) sequential defibrillation for refractory VF outside of a research setting</a:t>
            </a:r>
          </a:p>
        </p:txBody>
      </p:sp>
      <p:pic>
        <p:nvPicPr>
          <p:cNvPr id="4" name="Picture 2" descr="Home | Resuscitation Council UK">
            <a:extLst>
              <a:ext uri="{FF2B5EF4-FFF2-40B4-BE49-F238E27FC236}">
                <a16:creationId xmlns:a16="http://schemas.microsoft.com/office/drawing/2014/main" id="{3A16C76C-9235-D12E-AD4A-1046ACB7E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1" y="4120002"/>
            <a:ext cx="2311046" cy="57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415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58A3C-79C9-49AF-B8BC-77F94CBF7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687DBE"/>
                </a:solidFill>
              </a:rPr>
              <a:t>Alternative defibrillation strategies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DDF60A84-12B2-BFC0-AD1D-420BAC4B26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44" b="32932"/>
          <a:stretch/>
        </p:blipFill>
        <p:spPr bwMode="auto">
          <a:xfrm>
            <a:off x="4116000" y="2095500"/>
            <a:ext cx="3960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059BD37B-C2F1-350E-FFA9-B9B3BFAD8C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76"/>
          <a:stretch/>
        </p:blipFill>
        <p:spPr bwMode="auto">
          <a:xfrm>
            <a:off x="0" y="2095500"/>
            <a:ext cx="3960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2CCCB8BC-25AC-7C5F-4E5C-76D63B72A1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76" b="-1"/>
          <a:stretch/>
        </p:blipFill>
        <p:spPr bwMode="auto">
          <a:xfrm>
            <a:off x="8232000" y="2095500"/>
            <a:ext cx="3960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lose-up of a medical device&#10;&#10;Description automatically generated">
            <a:extLst>
              <a:ext uri="{FF2B5EF4-FFF2-40B4-BE49-F238E27FC236}">
                <a16:creationId xmlns:a16="http://schemas.microsoft.com/office/drawing/2014/main" id="{35B3ACE8-B6C4-31A2-889F-B32E50FD1E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9" t="11505" r="4005"/>
          <a:stretch/>
        </p:blipFill>
        <p:spPr>
          <a:xfrm rot="16200000">
            <a:off x="1179901" y="5159297"/>
            <a:ext cx="1600197" cy="1247933"/>
          </a:xfrm>
          <a:prstGeom prst="rect">
            <a:avLst/>
          </a:prstGeom>
        </p:spPr>
      </p:pic>
      <p:pic>
        <p:nvPicPr>
          <p:cNvPr id="6" name="Picture 5" descr="Close-up of a medical device&#10;&#10;Description automatically generated">
            <a:extLst>
              <a:ext uri="{FF2B5EF4-FFF2-40B4-BE49-F238E27FC236}">
                <a16:creationId xmlns:a16="http://schemas.microsoft.com/office/drawing/2014/main" id="{A8B81A4C-9000-CF35-2335-D4840EDCE6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9" t="11505" r="4005"/>
          <a:stretch/>
        </p:blipFill>
        <p:spPr>
          <a:xfrm rot="16200000">
            <a:off x="5295901" y="5159296"/>
            <a:ext cx="1600197" cy="1247933"/>
          </a:xfrm>
          <a:prstGeom prst="rect">
            <a:avLst/>
          </a:prstGeom>
        </p:spPr>
      </p:pic>
      <p:pic>
        <p:nvPicPr>
          <p:cNvPr id="7" name="Picture 6" descr="Close-up of a medical device&#10;&#10;Description automatically generated">
            <a:extLst>
              <a:ext uri="{FF2B5EF4-FFF2-40B4-BE49-F238E27FC236}">
                <a16:creationId xmlns:a16="http://schemas.microsoft.com/office/drawing/2014/main" id="{3F4B5A2B-1A8D-288D-C772-0EC68D3137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9" t="11505" r="4005"/>
          <a:stretch/>
        </p:blipFill>
        <p:spPr>
          <a:xfrm rot="16200000">
            <a:off x="8557261" y="5159295"/>
            <a:ext cx="1600197" cy="1247933"/>
          </a:xfrm>
          <a:prstGeom prst="rect">
            <a:avLst/>
          </a:prstGeom>
        </p:spPr>
      </p:pic>
      <p:pic>
        <p:nvPicPr>
          <p:cNvPr id="10" name="Picture 9" descr="Close-up of a medical device&#10;&#10;Description automatically generated">
            <a:extLst>
              <a:ext uri="{FF2B5EF4-FFF2-40B4-BE49-F238E27FC236}">
                <a16:creationId xmlns:a16="http://schemas.microsoft.com/office/drawing/2014/main" id="{88A83F34-0675-2C6F-3537-8DFC99CC82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9" t="11505" r="4005"/>
          <a:stretch/>
        </p:blipFill>
        <p:spPr>
          <a:xfrm rot="16200000">
            <a:off x="10158335" y="5159295"/>
            <a:ext cx="1600197" cy="124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2050"/>
      </p:ext>
    </p:extLst>
  </p:cSld>
  <p:clrMapOvr>
    <a:masterClrMapping/>
  </p:clrMapOvr>
</p:sld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09315BE3E1544BA77B7E9573FA42F" ma:contentTypeVersion="5" ma:contentTypeDescription="Create a new document." ma:contentTypeScope="" ma:versionID="85ad95ce7d85d4502e175949af287e8d">
  <xsd:schema xmlns:xsd="http://www.w3.org/2001/XMLSchema" xmlns:xs="http://www.w3.org/2001/XMLSchema" xmlns:p="http://schemas.microsoft.com/office/2006/metadata/properties" xmlns:ns2="811aa1b6-8224-469d-a5ed-282d2de3c8aa" targetNamespace="http://schemas.microsoft.com/office/2006/metadata/properties" ma:root="true" ma:fieldsID="1aed9f43d90c77a25055f4daac37c43a" ns2:_="">
    <xsd:import namespace="811aa1b6-8224-469d-a5ed-282d2de3c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aa1b6-8224-469d-a5ed-282d2de3c8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1F8FF5-61BA-4FEF-93C2-DD8B34D204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6FC1D6-E10D-48E3-AA01-907D7FD214E4}">
  <ds:schemaRefs>
    <ds:schemaRef ds:uri="811aa1b6-8224-469d-a5ed-282d2de3c8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FE9755D-3608-45C0-9662-A7F58EBDEE5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11aa1b6-8224-469d-a5ed-282d2de3c8aa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11898</TotalTime>
  <Words>419</Words>
  <Application>Microsoft Office PowerPoint</Application>
  <PresentationFormat>Widescreen</PresentationFormat>
  <Paragraphs>107</Paragraphs>
  <Slides>19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Arial</vt:lpstr>
      <vt:lpstr>Calibri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8/12 Departmental lockup</vt:lpstr>
      <vt:lpstr>6/12 Departmental lockup</vt:lpstr>
      <vt:lpstr>4/12 Departmental lockup</vt:lpstr>
      <vt:lpstr>1/12 Departmental lockup</vt:lpstr>
      <vt:lpstr>Keyline</vt:lpstr>
      <vt:lpstr>Custom Design</vt:lpstr>
      <vt:lpstr>PowerPoint Presentation</vt:lpstr>
      <vt:lpstr>PowerPoint Presentation</vt:lpstr>
      <vt:lpstr>Conflicts of interest</vt:lpstr>
      <vt:lpstr>PowerPoint Presentation</vt:lpstr>
      <vt:lpstr>PowerPoint Presentation</vt:lpstr>
      <vt:lpstr>Making your first shock count</vt:lpstr>
      <vt:lpstr>Making your first shock count</vt:lpstr>
      <vt:lpstr>Guidelines for refractory VF</vt:lpstr>
      <vt:lpstr>Alternative defibrillation strategies</vt:lpstr>
      <vt:lpstr>PowerPoint Presentation</vt:lpstr>
      <vt:lpstr>PowerPoint Presentation</vt:lpstr>
      <vt:lpstr>PowerPoint Presentation</vt:lpstr>
      <vt:lpstr>PowerPoint Presentation</vt:lpstr>
      <vt:lpstr>Recurrent or refractory ventricular fibrillation</vt:lpstr>
      <vt:lpstr>PowerPoint Presentation</vt:lpstr>
      <vt:lpstr>PowerPoint Presentation</vt:lpstr>
      <vt:lpstr>PowerPoint Presentation</vt:lpstr>
      <vt:lpstr>Defibrillation strategies- refractory VF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Chowdhury, Jannat</cp:lastModifiedBy>
  <cp:revision>300</cp:revision>
  <dcterms:created xsi:type="dcterms:W3CDTF">2015-04-29T08:55:57Z</dcterms:created>
  <dcterms:modified xsi:type="dcterms:W3CDTF">2024-09-23T12:50:57Z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0x01010006009315BE3E1544BA77B7E9573FA42F</vt:lpwstr>
  </property>
</Properties>
</file>