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51"/>
  </p:notesMasterIdLst>
  <p:sldIdLst>
    <p:sldId id="256" r:id="rId2"/>
    <p:sldId id="273" r:id="rId3"/>
    <p:sldId id="3997" r:id="rId4"/>
    <p:sldId id="4037" r:id="rId5"/>
    <p:sldId id="271" r:id="rId6"/>
    <p:sldId id="4289" r:id="rId7"/>
    <p:sldId id="4016" r:id="rId8"/>
    <p:sldId id="4012" r:id="rId9"/>
    <p:sldId id="4034" r:id="rId10"/>
    <p:sldId id="4036" r:id="rId11"/>
    <p:sldId id="4039" r:id="rId12"/>
    <p:sldId id="4038" r:id="rId13"/>
    <p:sldId id="4035" r:id="rId14"/>
    <p:sldId id="3941" r:id="rId15"/>
    <p:sldId id="4031" r:id="rId16"/>
    <p:sldId id="4028" r:id="rId17"/>
    <p:sldId id="4030" r:id="rId18"/>
    <p:sldId id="3965" r:id="rId19"/>
    <p:sldId id="4278" r:id="rId20"/>
    <p:sldId id="4279" r:id="rId21"/>
    <p:sldId id="4280" r:id="rId22"/>
    <p:sldId id="4281" r:id="rId23"/>
    <p:sldId id="4026" r:id="rId24"/>
    <p:sldId id="257" r:id="rId25"/>
    <p:sldId id="4283" r:id="rId26"/>
    <p:sldId id="4282" r:id="rId27"/>
    <p:sldId id="4027" r:id="rId28"/>
    <p:sldId id="266" r:id="rId29"/>
    <p:sldId id="4288" r:id="rId30"/>
    <p:sldId id="4284" r:id="rId31"/>
    <p:sldId id="4285" r:id="rId32"/>
    <p:sldId id="4291" r:id="rId33"/>
    <p:sldId id="4286" r:id="rId34"/>
    <p:sldId id="4292" r:id="rId35"/>
    <p:sldId id="3939" r:id="rId36"/>
    <p:sldId id="3990" r:id="rId37"/>
    <p:sldId id="262" r:id="rId38"/>
    <p:sldId id="4032" r:id="rId39"/>
    <p:sldId id="275" r:id="rId40"/>
    <p:sldId id="310" r:id="rId41"/>
    <p:sldId id="3970" r:id="rId42"/>
    <p:sldId id="4293" r:id="rId43"/>
    <p:sldId id="4294" r:id="rId44"/>
    <p:sldId id="4318" r:id="rId45"/>
    <p:sldId id="4315" r:id="rId46"/>
    <p:sldId id="2492" r:id="rId47"/>
    <p:sldId id="4013" r:id="rId48"/>
    <p:sldId id="3379" r:id="rId49"/>
    <p:sldId id="4319" r:id="rId5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7B5"/>
    <a:srgbClr val="50ABBF"/>
    <a:srgbClr val="494748"/>
    <a:srgbClr val="656968"/>
    <a:srgbClr val="3F2A56"/>
    <a:srgbClr val="898D8D"/>
    <a:srgbClr val="A05EB5"/>
    <a:srgbClr val="62B5E5"/>
    <a:srgbClr val="EF4A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266"/>
    <p:restoredTop sz="94746"/>
  </p:normalViewPr>
  <p:slideViewPr>
    <p:cSldViewPr snapToGrid="0" snapToObjects="1">
      <p:cViewPr varScale="1">
        <p:scale>
          <a:sx n="80" d="100"/>
          <a:sy n="80" d="100"/>
        </p:scale>
        <p:origin x="1220" y="4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dre\Dropbox\NAP7%20Fellows%20Dropbox\Activity%20survey\For%20Jas%20to%20play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dre\Dropbox\NAP7%20Fellows%20Dropbox\Activity%20survey\For%20Jas%20to%20play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ndre\Dropbox\NAP7%20Fellows%20Dropbox\Activity%20survey\For%20Jas%20to%20play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5864829396325458"/>
          <c:y val="0.13196420271974446"/>
          <c:w val="0.8107961504811898"/>
          <c:h val="0.734804099791568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Sheet1!$M$18</c:f>
              <c:strCache>
                <c:ptCount val="1"/>
                <c:pt idx="0">
                  <c:v>1st generation</c:v>
                </c:pt>
              </c:strCache>
            </c:strRef>
          </c:tx>
          <c:spPr>
            <a:solidFill>
              <a:srgbClr val="FFFF00"/>
            </a:solidFill>
            <a:ln>
              <a:solidFill>
                <a:sysClr val="windowText" lastClr="000000"/>
              </a:solidFill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Sheet1!$N$17:$O$17</c:f>
              <c:strCache>
                <c:ptCount val="2"/>
                <c:pt idx="0">
                  <c:v>NAP4</c:v>
                </c:pt>
                <c:pt idx="1">
                  <c:v>NAP7</c:v>
                </c:pt>
              </c:strCache>
            </c:strRef>
          </c:cat>
          <c:val>
            <c:numRef>
              <c:f>Sheet1!$N$18:$O$18</c:f>
              <c:numCache>
                <c:formatCode>0%</c:formatCode>
                <c:ptCount val="2"/>
                <c:pt idx="0">
                  <c:v>0.9</c:v>
                </c:pt>
                <c:pt idx="1">
                  <c:v>0.35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16A-40F6-82D9-9F7754D08F2A}"/>
            </c:ext>
          </c:extLst>
        </c:ser>
        <c:ser>
          <c:idx val="1"/>
          <c:order val="1"/>
          <c:tx>
            <c:strRef>
              <c:f>Sheet1!$M$19</c:f>
              <c:strCache>
                <c:ptCount val="1"/>
                <c:pt idx="0">
                  <c:v>2nd generation</c:v>
                </c:pt>
              </c:strCache>
            </c:strRef>
          </c:tx>
          <c:spPr>
            <a:solidFill>
              <a:srgbClr val="83B9E2">
                <a:lumMod val="75000"/>
              </a:srgb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spPr>
              <a:solidFill>
                <a:srgbClr val="83B9E2">
                  <a:lumMod val="75000"/>
                </a:srgbClr>
              </a:solidFill>
              <a:ln>
                <a:solidFill>
                  <a:sysClr val="windowText" lastClr="000000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0-581D-FE41-939B-78EF93B8AF18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Sheet1!$N$17:$O$17</c:f>
              <c:strCache>
                <c:ptCount val="2"/>
                <c:pt idx="0">
                  <c:v>NAP4</c:v>
                </c:pt>
                <c:pt idx="1">
                  <c:v>NAP7</c:v>
                </c:pt>
              </c:strCache>
            </c:strRef>
          </c:cat>
          <c:val>
            <c:numRef>
              <c:f>Sheet1!$N$19:$O$19</c:f>
              <c:numCache>
                <c:formatCode>0%</c:formatCode>
                <c:ptCount val="2"/>
                <c:pt idx="0">
                  <c:v>0.1</c:v>
                </c:pt>
                <c:pt idx="1">
                  <c:v>0.65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16A-40F6-82D9-9F7754D08F2A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894429840"/>
        <c:axId val="892783904"/>
      </c:barChart>
      <c:catAx>
        <c:axId val="8944298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2783904"/>
        <c:crosses val="autoZero"/>
        <c:auto val="1"/>
        <c:lblAlgn val="ctr"/>
        <c:lblOffset val="100"/>
        <c:noMultiLvlLbl val="0"/>
      </c:catAx>
      <c:valAx>
        <c:axId val="892783904"/>
        <c:scaling>
          <c:orientation val="minMax"/>
          <c:max val="0.9"/>
        </c:scaling>
        <c:delete val="0"/>
        <c:axPos val="l"/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94429840"/>
        <c:crosses val="autoZero"/>
        <c:crossBetween val="between"/>
        <c:majorUnit val="0.30000000000000004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400"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Airway</c:v>
          </c:tx>
          <c:spPr>
            <a:solidFill>
              <a:srgbClr val="0070C0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Sheet3!$S$4:$S$11</c:f>
                <c:numCache>
                  <c:formatCode>General</c:formatCode>
                  <c:ptCount val="8"/>
                  <c:pt idx="0">
                    <c:v>9.8618719753522583</c:v>
                  </c:pt>
                  <c:pt idx="1">
                    <c:v>10.940647830678714</c:v>
                  </c:pt>
                  <c:pt idx="2">
                    <c:v>2.4076463158925265</c:v>
                  </c:pt>
                  <c:pt idx="3">
                    <c:v>2.1892628681003536</c:v>
                  </c:pt>
                  <c:pt idx="4">
                    <c:v>1.5890243092922975</c:v>
                  </c:pt>
                  <c:pt idx="5">
                    <c:v>3.5970041106101132</c:v>
                  </c:pt>
                  <c:pt idx="6">
                    <c:v>5.0773523073578364</c:v>
                  </c:pt>
                  <c:pt idx="7">
                    <c:v>8.7555920839087804</c:v>
                  </c:pt>
                </c:numCache>
              </c:numRef>
            </c:plus>
            <c:minus>
              <c:numRef>
                <c:f>Sheet3!$R$4:$R$11</c:f>
                <c:numCache>
                  <c:formatCode>General</c:formatCode>
                  <c:ptCount val="8"/>
                  <c:pt idx="0">
                    <c:v>8.2892822216334636</c:v>
                  </c:pt>
                  <c:pt idx="1">
                    <c:v>9.3722653231867881</c:v>
                  </c:pt>
                  <c:pt idx="2">
                    <c:v>0.81901643593399343</c:v>
                  </c:pt>
                  <c:pt idx="3">
                    <c:v>0.60050151169723232</c:v>
                  </c:pt>
                  <c:pt idx="4">
                    <c:v>0</c:v>
                  </c:pt>
                  <c:pt idx="5">
                    <c:v>2.0094260422082844</c:v>
                  </c:pt>
                  <c:pt idx="6">
                    <c:v>3.4918778620694191</c:v>
                  </c:pt>
                  <c:pt idx="7">
                    <c:v>7.179189513296933</c:v>
                  </c:pt>
                </c:numCache>
              </c:numRef>
            </c:minus>
            <c:spPr>
              <a:noFill/>
              <a:ln w="1905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Sheet3!$B$4:$B$11</c:f>
              <c:strCache>
                <c:ptCount val="8"/>
                <c:pt idx="0">
                  <c:v>Failed mask ventilation, supraglottic airway placement or intubation</c:v>
                </c:pt>
                <c:pt idx="1">
                  <c:v>Laryngospasm</c:v>
                </c:pt>
                <c:pt idx="2">
                  <c:v>CICO or eFONA situation</c:v>
                </c:pt>
                <c:pt idx="3">
                  <c:v>Unrecognised oesophageal intubation</c:v>
                </c:pt>
                <c:pt idx="4">
                  <c:v>Wrong gas supplied / unintentional connection to air</c:v>
                </c:pt>
                <c:pt idx="5">
                  <c:v>Airway haemorrhage</c:v>
                </c:pt>
                <c:pt idx="6">
                  <c:v>Aspiration or regurgitation</c:v>
                </c:pt>
                <c:pt idx="7">
                  <c:v>Other</c:v>
                </c:pt>
              </c:strCache>
            </c:strRef>
          </c:cat>
          <c:val>
            <c:numRef>
              <c:f>Sheet3!$O$4:$O$11</c:f>
              <c:numCache>
                <c:formatCode>General</c:formatCode>
                <c:ptCount val="8"/>
                <c:pt idx="0">
                  <c:v>51.71272546748304</c:v>
                </c:pt>
                <c:pt idx="1">
                  <c:v>64.951183187158705</c:v>
                </c:pt>
                <c:pt idx="2">
                  <c:v>1.2411054112195927</c:v>
                </c:pt>
                <c:pt idx="3">
                  <c:v>0.82740360747972863</c:v>
                </c:pt>
                <c:pt idx="4">
                  <c:v>0</c:v>
                </c:pt>
                <c:pt idx="5">
                  <c:v>4.5507198411385072</c:v>
                </c:pt>
                <c:pt idx="6">
                  <c:v>11.169948700976336</c:v>
                </c:pt>
                <c:pt idx="7">
                  <c:v>39.715373159026967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F1-49A4-9A27-7E0FEB7814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52838432"/>
        <c:axId val="2052860064"/>
      </c:barChart>
      <c:catAx>
        <c:axId val="205283843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2052860064"/>
        <c:crosses val="autoZero"/>
        <c:auto val="1"/>
        <c:lblAlgn val="ctr"/>
        <c:lblOffset val="100"/>
        <c:noMultiLvlLbl val="0"/>
      </c:catAx>
      <c:valAx>
        <c:axId val="2052860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2052838432"/>
        <c:crosses val="max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Airway</c:v>
          </c:tx>
          <c:spPr>
            <a:solidFill>
              <a:srgbClr val="0070C0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Sheet3!$S$4:$S$11</c:f>
                <c:numCache>
                  <c:formatCode>General</c:formatCode>
                  <c:ptCount val="8"/>
                  <c:pt idx="0">
                    <c:v>9.8618719753522583</c:v>
                  </c:pt>
                  <c:pt idx="1">
                    <c:v>10.940647830678714</c:v>
                  </c:pt>
                  <c:pt idx="2">
                    <c:v>2.4076463158925265</c:v>
                  </c:pt>
                  <c:pt idx="3">
                    <c:v>2.1892628681003536</c:v>
                  </c:pt>
                  <c:pt idx="4">
                    <c:v>1.5890243092922975</c:v>
                  </c:pt>
                  <c:pt idx="5">
                    <c:v>3.5970041106101132</c:v>
                  </c:pt>
                  <c:pt idx="6">
                    <c:v>5.0773523073578364</c:v>
                  </c:pt>
                  <c:pt idx="7">
                    <c:v>8.7555920839087804</c:v>
                  </c:pt>
                </c:numCache>
              </c:numRef>
            </c:plus>
            <c:minus>
              <c:numRef>
                <c:f>Sheet3!$R$4:$R$11</c:f>
                <c:numCache>
                  <c:formatCode>General</c:formatCode>
                  <c:ptCount val="8"/>
                  <c:pt idx="0">
                    <c:v>8.2892822216334636</c:v>
                  </c:pt>
                  <c:pt idx="1">
                    <c:v>9.3722653231867881</c:v>
                  </c:pt>
                  <c:pt idx="2">
                    <c:v>0.81901643593399343</c:v>
                  </c:pt>
                  <c:pt idx="3">
                    <c:v>0.60050151169723232</c:v>
                  </c:pt>
                  <c:pt idx="4">
                    <c:v>0</c:v>
                  </c:pt>
                  <c:pt idx="5">
                    <c:v>2.0094260422082844</c:v>
                  </c:pt>
                  <c:pt idx="6">
                    <c:v>3.4918778620694191</c:v>
                  </c:pt>
                  <c:pt idx="7">
                    <c:v>7.179189513296933</c:v>
                  </c:pt>
                </c:numCache>
              </c:numRef>
            </c:minus>
            <c:spPr>
              <a:noFill/>
              <a:ln w="1905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Sheet3!$B$4:$B$11</c:f>
              <c:strCache>
                <c:ptCount val="8"/>
                <c:pt idx="0">
                  <c:v>Failed mask ventilation, supraglottic airway placement or intubation</c:v>
                </c:pt>
                <c:pt idx="1">
                  <c:v>Laryngospasm</c:v>
                </c:pt>
                <c:pt idx="2">
                  <c:v>CICO or eFONA situation</c:v>
                </c:pt>
                <c:pt idx="3">
                  <c:v>Unrecognised oesophageal intubation</c:v>
                </c:pt>
                <c:pt idx="4">
                  <c:v>Wrong gas supplied / unintentional connection to air</c:v>
                </c:pt>
                <c:pt idx="5">
                  <c:v>Airway haemorrhage</c:v>
                </c:pt>
                <c:pt idx="6">
                  <c:v>Aspiration or regurgitation</c:v>
                </c:pt>
                <c:pt idx="7">
                  <c:v>Other</c:v>
                </c:pt>
              </c:strCache>
            </c:strRef>
          </c:cat>
          <c:val>
            <c:numRef>
              <c:f>Sheet3!$O$4:$O$11</c:f>
              <c:numCache>
                <c:formatCode>General</c:formatCode>
                <c:ptCount val="8"/>
                <c:pt idx="0">
                  <c:v>51.71272546748304</c:v>
                </c:pt>
                <c:pt idx="1">
                  <c:v>64.951183187158705</c:v>
                </c:pt>
                <c:pt idx="2">
                  <c:v>1.2411054112195927</c:v>
                </c:pt>
                <c:pt idx="3">
                  <c:v>0.82740360747972863</c:v>
                </c:pt>
                <c:pt idx="4">
                  <c:v>0</c:v>
                </c:pt>
                <c:pt idx="5">
                  <c:v>4.5507198411385072</c:v>
                </c:pt>
                <c:pt idx="6">
                  <c:v>11.169948700976336</c:v>
                </c:pt>
                <c:pt idx="7">
                  <c:v>39.715373159026967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F1-49A4-9A27-7E0FEB7814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52838432"/>
        <c:axId val="2052860064"/>
      </c:barChart>
      <c:catAx>
        <c:axId val="205283843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2052860064"/>
        <c:crosses val="autoZero"/>
        <c:auto val="1"/>
        <c:lblAlgn val="ctr"/>
        <c:lblOffset val="100"/>
        <c:noMultiLvlLbl val="0"/>
      </c:catAx>
      <c:valAx>
        <c:axId val="2052860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2052838432"/>
        <c:crosses val="max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v>Airway</c:v>
          </c:tx>
          <c:spPr>
            <a:solidFill>
              <a:srgbClr val="0070C0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Sheet3!$S$4:$S$11</c:f>
                <c:numCache>
                  <c:formatCode>General</c:formatCode>
                  <c:ptCount val="8"/>
                  <c:pt idx="0">
                    <c:v>9.8618719753522583</c:v>
                  </c:pt>
                  <c:pt idx="1">
                    <c:v>10.940647830678714</c:v>
                  </c:pt>
                  <c:pt idx="2">
                    <c:v>2.4076463158925265</c:v>
                  </c:pt>
                  <c:pt idx="3">
                    <c:v>2.1892628681003536</c:v>
                  </c:pt>
                  <c:pt idx="4">
                    <c:v>1.5890243092922975</c:v>
                  </c:pt>
                  <c:pt idx="5">
                    <c:v>3.5970041106101132</c:v>
                  </c:pt>
                  <c:pt idx="6">
                    <c:v>5.0773523073578364</c:v>
                  </c:pt>
                  <c:pt idx="7">
                    <c:v>8.7555920839087804</c:v>
                  </c:pt>
                </c:numCache>
              </c:numRef>
            </c:plus>
            <c:minus>
              <c:numRef>
                <c:f>Sheet3!$R$4:$R$11</c:f>
                <c:numCache>
                  <c:formatCode>General</c:formatCode>
                  <c:ptCount val="8"/>
                  <c:pt idx="0">
                    <c:v>8.2892822216334636</c:v>
                  </c:pt>
                  <c:pt idx="1">
                    <c:v>9.3722653231867881</c:v>
                  </c:pt>
                  <c:pt idx="2">
                    <c:v>0.81901643593399343</c:v>
                  </c:pt>
                  <c:pt idx="3">
                    <c:v>0.60050151169723232</c:v>
                  </c:pt>
                  <c:pt idx="4">
                    <c:v>0</c:v>
                  </c:pt>
                  <c:pt idx="5">
                    <c:v>2.0094260422082844</c:v>
                  </c:pt>
                  <c:pt idx="6">
                    <c:v>3.4918778620694191</c:v>
                  </c:pt>
                  <c:pt idx="7">
                    <c:v>7.179189513296933</c:v>
                  </c:pt>
                </c:numCache>
              </c:numRef>
            </c:minus>
            <c:spPr>
              <a:noFill/>
              <a:ln w="19050" cap="sq" cmpd="sng" algn="ctr">
                <a:solidFill>
                  <a:schemeClr val="tx1"/>
                </a:solidFill>
                <a:round/>
              </a:ln>
              <a:effectLst/>
            </c:spPr>
          </c:errBars>
          <c:cat>
            <c:strRef>
              <c:f>Sheet3!$B$4:$B$11</c:f>
              <c:strCache>
                <c:ptCount val="8"/>
                <c:pt idx="0">
                  <c:v>Failed mask ventilation, supraglottic airway placement or intubation</c:v>
                </c:pt>
                <c:pt idx="1">
                  <c:v>Laryngospasm</c:v>
                </c:pt>
                <c:pt idx="2">
                  <c:v>CICO or eFONA situation</c:v>
                </c:pt>
                <c:pt idx="3">
                  <c:v>Unrecognised oesophageal intubation</c:v>
                </c:pt>
                <c:pt idx="4">
                  <c:v>Wrong gas supplied / unintentional connection to air</c:v>
                </c:pt>
                <c:pt idx="5">
                  <c:v>Airway haemorrhage</c:v>
                </c:pt>
                <c:pt idx="6">
                  <c:v>Aspiration or regurgitation</c:v>
                </c:pt>
                <c:pt idx="7">
                  <c:v>Other</c:v>
                </c:pt>
              </c:strCache>
            </c:strRef>
          </c:cat>
          <c:val>
            <c:numRef>
              <c:f>Sheet3!$O$4:$O$11</c:f>
              <c:numCache>
                <c:formatCode>General</c:formatCode>
                <c:ptCount val="8"/>
                <c:pt idx="0">
                  <c:v>51.71272546748304</c:v>
                </c:pt>
                <c:pt idx="1">
                  <c:v>64.951183187158705</c:v>
                </c:pt>
                <c:pt idx="2">
                  <c:v>1.2411054112195927</c:v>
                </c:pt>
                <c:pt idx="3">
                  <c:v>0.82740360747972863</c:v>
                </c:pt>
                <c:pt idx="4">
                  <c:v>0</c:v>
                </c:pt>
                <c:pt idx="5">
                  <c:v>4.5507198411385072</c:v>
                </c:pt>
                <c:pt idx="6">
                  <c:v>11.169948700976336</c:v>
                </c:pt>
                <c:pt idx="7">
                  <c:v>39.715373159026967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FF1-49A4-9A27-7E0FEB7814B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52838432"/>
        <c:axId val="2052860064"/>
      </c:barChart>
      <c:catAx>
        <c:axId val="2052838432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2052860064"/>
        <c:crosses val="autoZero"/>
        <c:auto val="1"/>
        <c:lblAlgn val="ctr"/>
        <c:lblOffset val="100"/>
        <c:noMultiLvlLbl val="0"/>
      </c:catAx>
      <c:valAx>
        <c:axId val="2052860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1587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1" i="0" u="none" strike="noStrike" kern="1200" baseline="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pPr>
            <a:endParaRPr lang="en-US"/>
          </a:p>
        </c:txPr>
        <c:crossAx val="2052838432"/>
        <c:crosses val="max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BA457-AA6D-0947-B3AA-BC702D6B3864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C7C718-2855-5441-AC61-75945C3134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186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C7C718-2855-5441-AC61-75945C31349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0198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elective routine surgery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C7C718-2855-5441-AC61-75945C313498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7210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2BA191-BDF8-7D4C-941E-97E307B75C05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5101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C7C718-2855-5441-AC61-75945C31349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0816576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2/3 did not have a predicted difficult airway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C7C718-2855-5441-AC61-75945C313498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09576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Risk of death </a:t>
            </a:r>
            <a:r>
              <a:rPr lang="en-US"/>
              <a:t>less than 1 in 200,000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FF3EC57-2E1C-4C46-BA6E-8855AAA9231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390693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924B02-A72C-FE49-804B-BBF20B0FBFC0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6725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+ College team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C7C718-2855-5441-AC61-75945C313498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00388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indeed very single one of you is a collaborator on the NAP projects as they rely on anaesthetists sharing there experiences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3FCCFD7-8160-1C44-918E-8972E1441C37}" type="slidenum">
              <a:rPr lang="en-GB" smtClean="0"/>
              <a:t>48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23014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C7C718-2855-5441-AC61-75945C313498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68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National Audit projects have looked at events which are rare and potentially catastrophic,</a:t>
            </a:r>
          </a:p>
          <a:p>
            <a:endParaRPr lang="en-US" baseline="0" dirty="0"/>
          </a:p>
          <a:p>
            <a:r>
              <a:rPr lang="en-US" baseline="0" dirty="0"/>
              <a:t> those which are incompletely studied and have focused on events which are important to both patients and anaesthetists.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076C7-AFA9-FA4D-ABA7-2ED7C18DDBA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9252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National Audit projects have looked at events which are rare and potentially catastrophic,</a:t>
            </a:r>
          </a:p>
          <a:p>
            <a:endParaRPr lang="en-US" baseline="0" dirty="0"/>
          </a:p>
          <a:p>
            <a:r>
              <a:rPr lang="en-US" baseline="0" dirty="0"/>
              <a:t> those which are incompletely studied and have focused on events which are important to both patients and anaesthetists.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076C7-AFA9-FA4D-ABA7-2ED7C18DDBA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0765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National Audit projects have looked at events which are rare and potentially catastrophic,</a:t>
            </a:r>
          </a:p>
          <a:p>
            <a:endParaRPr lang="en-US" baseline="0" dirty="0"/>
          </a:p>
          <a:p>
            <a:r>
              <a:rPr lang="en-US" baseline="0" dirty="0"/>
              <a:t> those which are incompletely studied and have focused on events which are important to both patients and anaesthetists.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076C7-AFA9-FA4D-ABA7-2ED7C18DDBA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2050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/>
              <a:t>National Audit projects have looked at events which are rare and potentially catastrophic,</a:t>
            </a:r>
          </a:p>
          <a:p>
            <a:endParaRPr lang="en-US" baseline="0" dirty="0"/>
          </a:p>
          <a:p>
            <a:r>
              <a:rPr lang="en-US" baseline="0" dirty="0"/>
              <a:t> those which are incompletely studied and have focused on events which are important to both patients and anaesthetists.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F076C7-AFA9-FA4D-ABA7-2ED7C18DDBA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07825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2BA191-BDF8-7D4C-941E-97E307B75C0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4224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2BA191-BDF8-7D4C-941E-97E307B75C0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811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12BA191-BDF8-7D4C-941E-97E307B75C0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49941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NON-OBSTETRIC</a:t>
            </a:r>
          </a:p>
          <a:p>
            <a:endParaRPr lang="en-GB" dirty="0"/>
          </a:p>
          <a:p>
            <a:r>
              <a:rPr lang="en-GB" dirty="0"/>
              <a:t>1 in 50 cases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C7C718-2855-5441-AC61-75945C313498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6251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3000">
                <a:solidFill>
                  <a:srgbClr val="898D8D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6108-5AEF-D14E-BA70-38762366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344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6108-5AEF-D14E-BA70-38762366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362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6108-5AEF-D14E-BA70-38762366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043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500">
                <a:solidFill>
                  <a:schemeClr val="tx1"/>
                </a:solidFill>
              </a:defRPr>
            </a:lvl2pPr>
            <a:lvl3pPr>
              <a:defRPr sz="2200"/>
            </a:lvl3pPr>
            <a:lvl4pPr>
              <a:defRPr sz="2200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6108-5AEF-D14E-BA70-38762366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569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3305176"/>
            <a:ext cx="7772400" cy="1021556"/>
          </a:xfrm>
        </p:spPr>
        <p:txBody>
          <a:bodyPr anchor="t">
            <a:normAutofit/>
          </a:bodyPr>
          <a:lstStyle>
            <a:lvl1pPr algn="l">
              <a:defRPr sz="3800" b="0" cap="none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6108-5AEF-D14E-BA70-38762366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757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500"/>
            </a:lvl2pPr>
            <a:lvl3pPr>
              <a:defRPr sz="2200"/>
            </a:lvl3pPr>
            <a:lvl4pPr>
              <a:defRPr sz="2200"/>
            </a:lvl4pPr>
            <a:lvl5pPr>
              <a:defRPr sz="2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6108-5AEF-D14E-BA70-38762366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5496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6108-5AEF-D14E-BA70-38762366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210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6108-5AEF-D14E-BA70-38762366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617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6108-5AEF-D14E-BA70-38762366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130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6108-5AEF-D14E-BA70-38762366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86509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66108-5AEF-D14E-BA70-38762366C1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7671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4708900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A66108-5AEF-D14E-BA70-38762366C1B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C92BD50E-70CF-7875-09CE-1993CF71541B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2184" y="4594624"/>
            <a:ext cx="2772937" cy="363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6050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rgbClr val="50ABBF"/>
          </a:solidFill>
          <a:latin typeface="Century Gothic"/>
          <a:ea typeface="+mj-ea"/>
          <a:cs typeface="Century Gothic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00A7B5"/>
        </a:buClr>
        <a:buFont typeface="Arial"/>
        <a:buChar char="•"/>
        <a:defRPr sz="3200" kern="1200">
          <a:solidFill>
            <a:srgbClr val="3F2A56"/>
          </a:solidFill>
          <a:latin typeface="Century Gothic"/>
          <a:ea typeface="+mn-ea"/>
          <a:cs typeface="Century Gothic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3F2A56"/>
          </a:solidFill>
          <a:latin typeface="Century Gothic"/>
          <a:ea typeface="+mn-ea"/>
          <a:cs typeface="Century Gothic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00A7B5"/>
        </a:buClr>
        <a:buFont typeface="Arial"/>
        <a:buChar char="•"/>
        <a:defRPr sz="2400" kern="1200">
          <a:solidFill>
            <a:srgbClr val="3F2A56"/>
          </a:solidFill>
          <a:latin typeface="Century Gothic"/>
          <a:ea typeface="+mn-ea"/>
          <a:cs typeface="Century Gothic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3F2A56"/>
          </a:solidFill>
          <a:latin typeface="Century Gothic"/>
          <a:ea typeface="+mn-ea"/>
          <a:cs typeface="Century Gothic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3F2A56"/>
          </a:solidFill>
          <a:latin typeface="Century Gothic"/>
          <a:ea typeface="+mn-ea"/>
          <a:cs typeface="Century Gothic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sv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sv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sv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sv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3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34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sv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13" Type="http://schemas.openxmlformats.org/officeDocument/2006/relationships/image" Target="../media/image51.svg"/><Relationship Id="rId3" Type="http://schemas.openxmlformats.org/officeDocument/2006/relationships/image" Target="../media/image41.svg"/><Relationship Id="rId7" Type="http://schemas.openxmlformats.org/officeDocument/2006/relationships/image" Target="../media/image45.svg"/><Relationship Id="rId12" Type="http://schemas.openxmlformats.org/officeDocument/2006/relationships/image" Target="../media/image50.png"/><Relationship Id="rId17" Type="http://schemas.openxmlformats.org/officeDocument/2006/relationships/image" Target="../media/image55.svg"/><Relationship Id="rId2" Type="http://schemas.openxmlformats.org/officeDocument/2006/relationships/image" Target="../media/image40.png"/><Relationship Id="rId16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11" Type="http://schemas.openxmlformats.org/officeDocument/2006/relationships/image" Target="../media/image49.svg"/><Relationship Id="rId5" Type="http://schemas.openxmlformats.org/officeDocument/2006/relationships/image" Target="../media/image43.svg"/><Relationship Id="rId15" Type="http://schemas.openxmlformats.org/officeDocument/2006/relationships/image" Target="../media/image53.svg"/><Relationship Id="rId10" Type="http://schemas.openxmlformats.org/officeDocument/2006/relationships/image" Target="../media/image48.png"/><Relationship Id="rId4" Type="http://schemas.openxmlformats.org/officeDocument/2006/relationships/image" Target="../media/image42.png"/><Relationship Id="rId9" Type="http://schemas.openxmlformats.org/officeDocument/2006/relationships/image" Target="../media/image47.svg"/><Relationship Id="rId14" Type="http://schemas.openxmlformats.org/officeDocument/2006/relationships/image" Target="../media/image52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svg"/><Relationship Id="rId5" Type="http://schemas.openxmlformats.org/officeDocument/2006/relationships/image" Target="../media/image59.png"/><Relationship Id="rId4" Type="http://schemas.openxmlformats.org/officeDocument/2006/relationships/image" Target="../media/image58.sv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13" Type="http://schemas.openxmlformats.org/officeDocument/2006/relationships/image" Target="../media/image72.png"/><Relationship Id="rId18" Type="http://schemas.openxmlformats.org/officeDocument/2006/relationships/image" Target="../media/image77.png"/><Relationship Id="rId26" Type="http://schemas.openxmlformats.org/officeDocument/2006/relationships/image" Target="../media/image85.png"/><Relationship Id="rId3" Type="http://schemas.openxmlformats.org/officeDocument/2006/relationships/image" Target="../media/image62.png"/><Relationship Id="rId21" Type="http://schemas.openxmlformats.org/officeDocument/2006/relationships/image" Target="../media/image80.png"/><Relationship Id="rId7" Type="http://schemas.openxmlformats.org/officeDocument/2006/relationships/image" Target="../media/image66.png"/><Relationship Id="rId12" Type="http://schemas.openxmlformats.org/officeDocument/2006/relationships/image" Target="../media/image71.png"/><Relationship Id="rId17" Type="http://schemas.openxmlformats.org/officeDocument/2006/relationships/image" Target="../media/image76.png"/><Relationship Id="rId25" Type="http://schemas.openxmlformats.org/officeDocument/2006/relationships/image" Target="../media/image84.png"/><Relationship Id="rId2" Type="http://schemas.openxmlformats.org/officeDocument/2006/relationships/notesSlide" Target="../notesSlides/notesSlide16.xml"/><Relationship Id="rId16" Type="http://schemas.openxmlformats.org/officeDocument/2006/relationships/image" Target="../media/image75.png"/><Relationship Id="rId20" Type="http://schemas.openxmlformats.org/officeDocument/2006/relationships/image" Target="../media/image79.png"/><Relationship Id="rId29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11" Type="http://schemas.openxmlformats.org/officeDocument/2006/relationships/image" Target="../media/image70.png"/><Relationship Id="rId24" Type="http://schemas.openxmlformats.org/officeDocument/2006/relationships/image" Target="../media/image83.png"/><Relationship Id="rId5" Type="http://schemas.openxmlformats.org/officeDocument/2006/relationships/image" Target="../media/image64.png"/><Relationship Id="rId15" Type="http://schemas.openxmlformats.org/officeDocument/2006/relationships/image" Target="../media/image74.png"/><Relationship Id="rId23" Type="http://schemas.openxmlformats.org/officeDocument/2006/relationships/image" Target="../media/image82.png"/><Relationship Id="rId28" Type="http://schemas.openxmlformats.org/officeDocument/2006/relationships/image" Target="../media/image87.png"/><Relationship Id="rId10" Type="http://schemas.openxmlformats.org/officeDocument/2006/relationships/image" Target="../media/image69.png"/><Relationship Id="rId19" Type="http://schemas.openxmlformats.org/officeDocument/2006/relationships/image" Target="../media/image78.png"/><Relationship Id="rId31" Type="http://schemas.openxmlformats.org/officeDocument/2006/relationships/image" Target="../media/image90.png"/><Relationship Id="rId4" Type="http://schemas.openxmlformats.org/officeDocument/2006/relationships/image" Target="../media/image63.png"/><Relationship Id="rId9" Type="http://schemas.openxmlformats.org/officeDocument/2006/relationships/image" Target="../media/image68.png"/><Relationship Id="rId14" Type="http://schemas.openxmlformats.org/officeDocument/2006/relationships/image" Target="../media/image73.png"/><Relationship Id="rId22" Type="http://schemas.openxmlformats.org/officeDocument/2006/relationships/image" Target="../media/image81.png"/><Relationship Id="rId27" Type="http://schemas.openxmlformats.org/officeDocument/2006/relationships/image" Target="../media/image86.png"/><Relationship Id="rId30" Type="http://schemas.openxmlformats.org/officeDocument/2006/relationships/image" Target="../media/image89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tif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tiff"/><Relationship Id="rId5" Type="http://schemas.openxmlformats.org/officeDocument/2006/relationships/image" Target="../media/image11.tiff"/><Relationship Id="rId4" Type="http://schemas.openxmlformats.org/officeDocument/2006/relationships/image" Target="../media/image10.tif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tiff"/><Relationship Id="rId5" Type="http://schemas.openxmlformats.org/officeDocument/2006/relationships/image" Target="../media/image11.tiff"/><Relationship Id="rId4" Type="http://schemas.openxmlformats.org/officeDocument/2006/relationships/image" Target="../media/image10.tif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tiff"/><Relationship Id="rId4" Type="http://schemas.openxmlformats.org/officeDocument/2006/relationships/image" Target="../media/image11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tiff"/><Relationship Id="rId4" Type="http://schemas.openxmlformats.org/officeDocument/2006/relationships/image" Target="../media/image11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16" y="2027030"/>
            <a:ext cx="7772400" cy="1933717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US" sz="4000" dirty="0">
                <a:solidFill>
                  <a:schemeClr val="bg1"/>
                </a:solidFill>
              </a:rPr>
              <a:t>Presentation title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on two lines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2200" dirty="0">
                <a:solidFill>
                  <a:schemeClr val="bg1"/>
                </a:solidFill>
              </a:rPr>
              <a:t>Name</a:t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2200" dirty="0">
                <a:solidFill>
                  <a:schemeClr val="bg1"/>
                </a:solidFill>
              </a:rPr>
              <a:t>Title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41CA22-DD19-1EDA-E829-BCC5D452A6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ABD7CDF8-358C-0683-AB98-0431A34BF9E5}"/>
              </a:ext>
            </a:extLst>
          </p:cNvPr>
          <p:cNvSpPr txBox="1">
            <a:spLocks/>
          </p:cNvSpPr>
          <p:nvPr/>
        </p:nvSpPr>
        <p:spPr>
          <a:xfrm>
            <a:off x="234626" y="1272845"/>
            <a:ext cx="8748439" cy="372753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3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rgbClr val="50ABBF"/>
                </a:solidFill>
                <a:latin typeface="Century Gothic"/>
                <a:ea typeface="+mj-ea"/>
                <a:cs typeface="Century Gothic"/>
              </a:defRPr>
            </a:lvl1pPr>
          </a:lstStyle>
          <a:p>
            <a:r>
              <a:rPr lang="en-GB" sz="14800" b="1" i="0" dirty="0">
                <a:solidFill>
                  <a:schemeClr val="bg1"/>
                </a:solidFill>
                <a:effectLst/>
                <a:latin typeface="Avenir Book" panose="02000503020000020003" pitchFamily="2" charset="0"/>
              </a:rPr>
              <a:t>Perioperative</a:t>
            </a:r>
            <a:r>
              <a:rPr lang="en-GB" sz="8000" b="1" i="0" dirty="0">
                <a:solidFill>
                  <a:schemeClr val="bg1"/>
                </a:solidFill>
                <a:effectLst/>
                <a:latin typeface="Avenir Book" panose="02000503020000020003" pitchFamily="2" charset="0"/>
              </a:rPr>
              <a:t> </a:t>
            </a:r>
          </a:p>
          <a:p>
            <a:r>
              <a:rPr lang="en-GB" sz="14800" b="1" i="0" dirty="0">
                <a:solidFill>
                  <a:schemeClr val="bg1"/>
                </a:solidFill>
                <a:effectLst/>
                <a:latin typeface="Avenir Book" panose="02000503020000020003" pitchFamily="2" charset="0"/>
              </a:rPr>
              <a:t>Airway Complications </a:t>
            </a:r>
          </a:p>
          <a:p>
            <a:r>
              <a:rPr lang="en-GB" sz="9800" b="1" i="0" dirty="0">
                <a:solidFill>
                  <a:schemeClr val="bg1"/>
                </a:solidFill>
                <a:effectLst/>
                <a:latin typeface="Avenir Book" panose="02000503020000020003" pitchFamily="2" charset="0"/>
              </a:rPr>
              <a:t>and</a:t>
            </a:r>
            <a:r>
              <a:rPr lang="en-GB" sz="8000" b="1" i="0" dirty="0">
                <a:solidFill>
                  <a:schemeClr val="bg1"/>
                </a:solidFill>
                <a:effectLst/>
                <a:latin typeface="Avenir Book" panose="02000503020000020003" pitchFamily="2" charset="0"/>
              </a:rPr>
              <a:t> </a:t>
            </a:r>
          </a:p>
          <a:p>
            <a:r>
              <a:rPr lang="en-GB" sz="14800" b="1" dirty="0">
                <a:solidFill>
                  <a:schemeClr val="bg1"/>
                </a:solidFill>
                <a:latin typeface="Avenir Book" panose="02000503020000020003" pitchFamily="2" charset="0"/>
              </a:rPr>
              <a:t>C</a:t>
            </a:r>
            <a:r>
              <a:rPr lang="en-GB" sz="14800" b="1" i="0" dirty="0">
                <a:solidFill>
                  <a:schemeClr val="bg1"/>
                </a:solidFill>
                <a:effectLst/>
                <a:latin typeface="Avenir Book" panose="02000503020000020003" pitchFamily="2" charset="0"/>
              </a:rPr>
              <a:t>ardiac </a:t>
            </a:r>
            <a:r>
              <a:rPr lang="en-GB" sz="14800" b="1" dirty="0">
                <a:solidFill>
                  <a:schemeClr val="bg1"/>
                </a:solidFill>
                <a:latin typeface="Avenir Book" panose="02000503020000020003" pitchFamily="2" charset="0"/>
              </a:rPr>
              <a:t>A</a:t>
            </a:r>
            <a:r>
              <a:rPr lang="en-GB" sz="14800" b="1" i="0" dirty="0">
                <a:solidFill>
                  <a:schemeClr val="bg1"/>
                </a:solidFill>
                <a:effectLst/>
                <a:latin typeface="Avenir Book" panose="02000503020000020003" pitchFamily="2" charset="0"/>
              </a:rPr>
              <a:t>rrest</a:t>
            </a:r>
            <a:endParaRPr lang="en-US" sz="14800" b="1" dirty="0">
              <a:solidFill>
                <a:schemeClr val="bg1"/>
              </a:solidFill>
              <a:latin typeface="Avenir Book" panose="02000503020000020003" pitchFamily="2" charset="0"/>
            </a:endParaRPr>
          </a:p>
          <a:p>
            <a:endParaRPr lang="en-US" sz="3200" dirty="0">
              <a:solidFill>
                <a:schemeClr val="bg1"/>
              </a:solidFill>
            </a:endParaRPr>
          </a:p>
          <a:p>
            <a:endParaRPr lang="en-US" sz="3600" dirty="0">
              <a:solidFill>
                <a:schemeClr val="bg1"/>
              </a:solidFill>
            </a:endParaRPr>
          </a:p>
          <a:p>
            <a:br>
              <a:rPr lang="en-US" sz="4900" dirty="0">
                <a:solidFill>
                  <a:schemeClr val="bg1"/>
                </a:solidFill>
              </a:rPr>
            </a:br>
            <a:r>
              <a:rPr lang="en-US" sz="5500" dirty="0">
                <a:solidFill>
                  <a:schemeClr val="bg1"/>
                </a:solidFill>
              </a:rPr>
              <a:t>Jasmeet Soar</a:t>
            </a:r>
          </a:p>
          <a:p>
            <a:r>
              <a:rPr lang="en-US" sz="5500" dirty="0">
                <a:solidFill>
                  <a:schemeClr val="bg1"/>
                </a:solidFill>
              </a:rPr>
              <a:t>Southmead Hospital</a:t>
            </a:r>
          </a:p>
          <a:p>
            <a:r>
              <a:rPr lang="en-US" sz="5500" dirty="0">
                <a:solidFill>
                  <a:schemeClr val="bg1"/>
                </a:solidFill>
              </a:rPr>
              <a:t>North Bristol NHS Trust</a:t>
            </a:r>
          </a:p>
          <a:p>
            <a:r>
              <a:rPr lang="en-US" sz="5500" dirty="0">
                <a:solidFill>
                  <a:schemeClr val="bg1"/>
                </a:solidFill>
              </a:rPr>
              <a:t>@</a:t>
            </a:r>
            <a:r>
              <a:rPr lang="en-US" sz="5500" dirty="0" err="1">
                <a:solidFill>
                  <a:schemeClr val="bg1"/>
                </a:solidFill>
              </a:rPr>
              <a:t>jas_soar</a:t>
            </a:r>
            <a:endParaRPr lang="en-US" sz="55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0399D1-BDAC-B352-A4BB-697704C91EB3}"/>
              </a:ext>
            </a:extLst>
          </p:cNvPr>
          <p:cNvSpPr txBox="1"/>
          <p:nvPr/>
        </p:nvSpPr>
        <p:spPr>
          <a:xfrm>
            <a:off x="6745269" y="3947051"/>
            <a:ext cx="23182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#NAP7</a:t>
            </a:r>
          </a:p>
          <a:p>
            <a:r>
              <a:rPr lang="en-GB" b="1" dirty="0">
                <a:solidFill>
                  <a:schemeClr val="bg1"/>
                </a:solidFill>
              </a:rPr>
              <a:t>Airways 3 webinar</a:t>
            </a:r>
          </a:p>
          <a:p>
            <a:r>
              <a:rPr lang="en-GB" b="1" dirty="0">
                <a:solidFill>
                  <a:schemeClr val="bg1"/>
                </a:solidFill>
              </a:rPr>
              <a:t>23 September 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B70F37-F75B-8A58-4B71-CAC38626A2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5122" y="219059"/>
            <a:ext cx="2486849" cy="67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2910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DA2D2D-123D-7719-1BE2-87BE2EA59C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NAP4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04C58E-6FC2-F32E-AA1E-931927EB19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2008-2009</a:t>
            </a:r>
          </a:p>
          <a:p>
            <a:r>
              <a:rPr lang="en-GB" dirty="0"/>
              <a:t>Airway complications leading to death, brain damage, surgical airway, ICU admission </a:t>
            </a:r>
          </a:p>
          <a:p>
            <a:r>
              <a:rPr lang="en-GB" dirty="0"/>
              <a:t>309 Hospitals</a:t>
            </a:r>
          </a:p>
          <a:p>
            <a:r>
              <a:rPr lang="en-GB" dirty="0"/>
              <a:t>184 reports, 38 deaths, 18 Permanent harm</a:t>
            </a:r>
          </a:p>
          <a:p>
            <a:endParaRPr lang="en-GB" sz="20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D5CCEC7-1E21-1744-FA78-1DEDB185A39C}"/>
              </a:ext>
            </a:extLst>
          </p:cNvPr>
          <p:cNvSpPr/>
          <p:nvPr/>
        </p:nvSpPr>
        <p:spPr>
          <a:xfrm>
            <a:off x="5888334" y="4461468"/>
            <a:ext cx="2984361" cy="5777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04039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8F491CC-A6BE-3428-C3F7-4B938E3482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86" y="1455089"/>
            <a:ext cx="8605856" cy="22343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3A708A0-9BBF-9512-E74D-E54636503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986" y="264345"/>
            <a:ext cx="8229600" cy="857250"/>
          </a:xfrm>
        </p:spPr>
        <p:txBody>
          <a:bodyPr/>
          <a:lstStyle/>
          <a:p>
            <a:r>
              <a:rPr lang="en-GB" dirty="0"/>
              <a:t>Studies since NAP4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7F39305-D780-D8F4-5BEA-E469642178BE}"/>
              </a:ext>
            </a:extLst>
          </p:cNvPr>
          <p:cNvSpPr/>
          <p:nvPr/>
        </p:nvSpPr>
        <p:spPr>
          <a:xfrm>
            <a:off x="5888334" y="4461468"/>
            <a:ext cx="2984361" cy="5777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93637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8F491CC-A6BE-3428-C3F7-4B938E3482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86" y="1455089"/>
            <a:ext cx="8605856" cy="22343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3A708A0-9BBF-9512-E74D-E54636503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986" y="264345"/>
            <a:ext cx="8229600" cy="857250"/>
          </a:xfrm>
        </p:spPr>
        <p:txBody>
          <a:bodyPr/>
          <a:lstStyle/>
          <a:p>
            <a:r>
              <a:rPr lang="en-GB" dirty="0"/>
              <a:t>Studies since NAP4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01CB55-0D87-96A6-A713-077A0884A667}"/>
              </a:ext>
            </a:extLst>
          </p:cNvPr>
          <p:cNvSpPr txBox="1"/>
          <p:nvPr/>
        </p:nvSpPr>
        <p:spPr>
          <a:xfrm>
            <a:off x="270986" y="3735422"/>
            <a:ext cx="8605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NAP4 (2011)		  UK		309		   2.8 million		                 38			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F23476D-DFF8-3D20-070F-EBA89A14A626}"/>
              </a:ext>
            </a:extLst>
          </p:cNvPr>
          <p:cNvSpPr/>
          <p:nvPr/>
        </p:nvSpPr>
        <p:spPr>
          <a:xfrm>
            <a:off x="5888334" y="4461468"/>
            <a:ext cx="2984361" cy="5777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6943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8F491CC-A6BE-3428-C3F7-4B938E3482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986" y="1455089"/>
            <a:ext cx="8605856" cy="223431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93A708A0-9BBF-9512-E74D-E54636503B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0986" y="264345"/>
            <a:ext cx="8229600" cy="857250"/>
          </a:xfrm>
        </p:spPr>
        <p:txBody>
          <a:bodyPr/>
          <a:lstStyle/>
          <a:p>
            <a:r>
              <a:rPr lang="en-GB" dirty="0"/>
              <a:t>Studies since NAP4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F01CB55-0D87-96A6-A713-077A0884A667}"/>
              </a:ext>
            </a:extLst>
          </p:cNvPr>
          <p:cNvSpPr txBox="1"/>
          <p:nvPr/>
        </p:nvSpPr>
        <p:spPr>
          <a:xfrm>
            <a:off x="270986" y="3735422"/>
            <a:ext cx="8605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NAP4 (2011)		  UK		309		   2.8 million		                 38			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1AE452A-CA28-BC42-6AB9-6EA0D2833022}"/>
              </a:ext>
            </a:extLst>
          </p:cNvPr>
          <p:cNvSpPr txBox="1"/>
          <p:nvPr/>
        </p:nvSpPr>
        <p:spPr>
          <a:xfrm>
            <a:off x="267158" y="4038000"/>
            <a:ext cx="86058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NAP7 (2023)		  UK		385		   2.71 million</a:t>
            </a:r>
            <a:r>
              <a:rPr lang="en-GB" dirty="0"/>
              <a:t>		                 			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320FE0-482D-2596-72A8-17CDD7D37A11}"/>
              </a:ext>
            </a:extLst>
          </p:cNvPr>
          <p:cNvSpPr/>
          <p:nvPr/>
        </p:nvSpPr>
        <p:spPr>
          <a:xfrm>
            <a:off x="5888334" y="4461468"/>
            <a:ext cx="2984361" cy="5777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4187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74398F-95FA-E04B-8EC1-1D08B45BE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2132" y="171179"/>
            <a:ext cx="2496014" cy="4287573"/>
          </a:xfrm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50" b="1" dirty="0">
                <a:latin typeface="Century Gothic" panose="020B0502020202020204" pitchFamily="34" charset="0"/>
              </a:rPr>
              <a:t>BASELINE</a:t>
            </a:r>
          </a:p>
          <a:p>
            <a:pPr marL="0" indent="0">
              <a:buNone/>
            </a:pPr>
            <a:r>
              <a:rPr lang="en-US" sz="2250" b="1" dirty="0">
                <a:latin typeface="Century Gothic" panose="020B0502020202020204" pitchFamily="34" charset="0"/>
              </a:rPr>
              <a:t>SURVEY</a:t>
            </a:r>
          </a:p>
          <a:p>
            <a:pPr marL="0" indent="0">
              <a:buNone/>
            </a:pPr>
            <a:r>
              <a:rPr lang="en-US" sz="15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At start of NAP7</a:t>
            </a:r>
          </a:p>
          <a:p>
            <a:pPr marL="0" indent="0">
              <a:buNone/>
            </a:pPr>
            <a:endParaRPr lang="en-US" sz="1500" b="1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US" sz="1500" b="1" dirty="0">
                <a:latin typeface="Century Gothic" panose="020B0502020202020204" pitchFamily="34" charset="0"/>
              </a:rPr>
              <a:t>Departmental structures and processes</a:t>
            </a:r>
          </a:p>
          <a:p>
            <a:pPr marL="0" indent="0">
              <a:buNone/>
            </a:pPr>
            <a:r>
              <a:rPr lang="en-US" sz="1500" b="1" dirty="0">
                <a:latin typeface="Century Gothic" panose="020B0502020202020204" pitchFamily="34" charset="0"/>
              </a:rPr>
              <a:t>Personal experiences of perioperative cardiac arrest  </a:t>
            </a:r>
          </a:p>
          <a:p>
            <a:pPr marL="0" indent="0">
              <a:buNone/>
            </a:pPr>
            <a:endParaRPr lang="en-US" sz="1500" dirty="0">
              <a:latin typeface="Century Gothic" panose="020B0502020202020204" pitchFamily="34" charset="0"/>
            </a:endParaRP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BD774D0-709B-C941-985B-84E8AA6EAA0E}"/>
              </a:ext>
            </a:extLst>
          </p:cNvPr>
          <p:cNvSpPr txBox="1">
            <a:spLocks/>
          </p:cNvSpPr>
          <p:nvPr/>
        </p:nvSpPr>
        <p:spPr>
          <a:xfrm>
            <a:off x="6012360" y="161086"/>
            <a:ext cx="2857924" cy="427012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50" b="1" dirty="0">
                <a:latin typeface="Century Gothic" panose="020B0502020202020204" pitchFamily="34" charset="0"/>
              </a:rPr>
              <a:t>CASE </a:t>
            </a:r>
          </a:p>
          <a:p>
            <a:pPr marL="0" indent="0">
              <a:buNone/>
            </a:pPr>
            <a:r>
              <a:rPr lang="en-US" sz="2250" b="1" dirty="0">
                <a:latin typeface="Century Gothic" panose="020B0502020202020204" pitchFamily="34" charset="0"/>
              </a:rPr>
              <a:t>REPORTING</a:t>
            </a:r>
          </a:p>
          <a:p>
            <a:pPr marL="0" indent="0">
              <a:buNone/>
            </a:pPr>
            <a:r>
              <a:rPr lang="en-US" sz="15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1 year</a:t>
            </a:r>
          </a:p>
          <a:p>
            <a:pPr marL="0" indent="0">
              <a:buNone/>
            </a:pPr>
            <a:endParaRPr lang="en-US" sz="15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US" sz="1500" b="1" dirty="0">
                <a:latin typeface="Century Gothic" panose="020B0502020202020204" pitchFamily="34" charset="0"/>
              </a:rPr>
              <a:t>Detailed case review form with panel review</a:t>
            </a:r>
          </a:p>
          <a:p>
            <a:pPr marL="0" indent="0">
              <a:buNone/>
            </a:pPr>
            <a:endParaRPr lang="en-US" sz="15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US" sz="1500" b="1" dirty="0">
                <a:latin typeface="Century Gothic" panose="020B0502020202020204" pitchFamily="34" charset="0"/>
              </a:rPr>
              <a:t>‘Numerator data’</a:t>
            </a:r>
          </a:p>
        </p:txBody>
      </p:sp>
      <p:pic>
        <p:nvPicPr>
          <p:cNvPr id="10" name="Graphic 9" descr="Badge 1 with solid fill">
            <a:extLst>
              <a:ext uri="{FF2B5EF4-FFF2-40B4-BE49-F238E27FC236}">
                <a16:creationId xmlns:a16="http://schemas.microsoft.com/office/drawing/2014/main" id="{3785C922-3EE2-5543-82C1-5BA7E510C2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94062" y="171179"/>
            <a:ext cx="580447" cy="580447"/>
          </a:xfrm>
          <a:prstGeom prst="rect">
            <a:avLst/>
          </a:prstGeom>
        </p:spPr>
      </p:pic>
      <p:pic>
        <p:nvPicPr>
          <p:cNvPr id="12" name="Graphic 11" descr="Badge with solid fill">
            <a:extLst>
              <a:ext uri="{FF2B5EF4-FFF2-40B4-BE49-F238E27FC236}">
                <a16:creationId xmlns:a16="http://schemas.microsoft.com/office/drawing/2014/main" id="{0251B428-8A81-C94D-8DE0-307F13E82B5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31227" y="134706"/>
            <a:ext cx="595564" cy="595564"/>
          </a:xfrm>
          <a:prstGeom prst="rect">
            <a:avLst/>
          </a:prstGeom>
        </p:spPr>
      </p:pic>
      <p:pic>
        <p:nvPicPr>
          <p:cNvPr id="14" name="Graphic 13" descr="Badge 3 with solid fill">
            <a:extLst>
              <a:ext uri="{FF2B5EF4-FFF2-40B4-BE49-F238E27FC236}">
                <a16:creationId xmlns:a16="http://schemas.microsoft.com/office/drawing/2014/main" id="{7A456D57-BF88-F64A-B188-D9170700512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281721" y="171180"/>
            <a:ext cx="584916" cy="584916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0ED764C-CF8E-C348-85C2-E3689C3523F3}"/>
              </a:ext>
            </a:extLst>
          </p:cNvPr>
          <p:cNvSpPr txBox="1">
            <a:spLocks/>
          </p:cNvSpPr>
          <p:nvPr/>
        </p:nvSpPr>
        <p:spPr>
          <a:xfrm>
            <a:off x="472237" y="188625"/>
            <a:ext cx="2496014" cy="427012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50" b="1" dirty="0">
                <a:latin typeface="Century Gothic" panose="020B0502020202020204" pitchFamily="34" charset="0"/>
              </a:rPr>
              <a:t>ACTIVITY </a:t>
            </a:r>
          </a:p>
          <a:p>
            <a:pPr marL="0" indent="0">
              <a:buNone/>
            </a:pPr>
            <a:r>
              <a:rPr lang="en-US" sz="2250" b="1" dirty="0">
                <a:latin typeface="Century Gothic" panose="020B0502020202020204" pitchFamily="34" charset="0"/>
              </a:rPr>
              <a:t>SURVEY</a:t>
            </a:r>
          </a:p>
          <a:p>
            <a:pPr marL="0" indent="0">
              <a:buNone/>
            </a:pPr>
            <a:r>
              <a:rPr lang="en-US" sz="15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During NAP7</a:t>
            </a:r>
          </a:p>
          <a:p>
            <a:pPr marL="0" indent="0">
              <a:buNone/>
            </a:pPr>
            <a:endParaRPr lang="en-US" sz="15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US" sz="1500" b="1" dirty="0">
                <a:latin typeface="Century Gothic" panose="020B0502020202020204" pitchFamily="34" charset="0"/>
              </a:rPr>
              <a:t>4-day activity survey of all sites</a:t>
            </a:r>
          </a:p>
          <a:p>
            <a:pPr marL="0" indent="0">
              <a:buNone/>
            </a:pPr>
            <a:endParaRPr lang="en-US" sz="15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US" sz="1500" b="1" dirty="0">
                <a:latin typeface="Century Gothic" panose="020B0502020202020204" pitchFamily="34" charset="0"/>
              </a:rPr>
              <a:t>‘Denominator data’</a:t>
            </a:r>
          </a:p>
          <a:p>
            <a:pPr marL="0" indent="0">
              <a:buNone/>
            </a:pPr>
            <a:endParaRPr lang="en-US" sz="15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18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100" b="1" dirty="0">
              <a:latin typeface="Century Gothic" panose="020B0502020202020204" pitchFamily="3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98C8672-5512-420C-9128-D9746B4BD301}"/>
              </a:ext>
            </a:extLst>
          </p:cNvPr>
          <p:cNvSpPr/>
          <p:nvPr/>
        </p:nvSpPr>
        <p:spPr>
          <a:xfrm>
            <a:off x="3212132" y="3159000"/>
            <a:ext cx="2496014" cy="1299752"/>
          </a:xfrm>
          <a:prstGeom prst="rect">
            <a:avLst/>
          </a:prstGeom>
          <a:solidFill>
            <a:srgbClr val="437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latin typeface="Avenir Book" panose="02000503020000020003" pitchFamily="2" charset="0"/>
              </a:rPr>
              <a:t>10,746</a:t>
            </a:r>
            <a:r>
              <a:rPr lang="en-US" sz="2400" b="1" dirty="0">
                <a:latin typeface="Avenir Book" panose="02000503020000020003" pitchFamily="2" charset="0"/>
              </a:rPr>
              <a:t> </a:t>
            </a:r>
            <a:r>
              <a:rPr lang="en-US" sz="2400" b="1" dirty="0" err="1">
                <a:latin typeface="Avenir Book" panose="02000503020000020003" pitchFamily="2" charset="0"/>
              </a:rPr>
              <a:t>anaesthetists</a:t>
            </a:r>
            <a:endParaRPr lang="en-US" sz="2400" b="1" dirty="0">
              <a:latin typeface="Avenir Book" panose="02000503020000020003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9858280-C261-494A-810C-EF2085C52887}"/>
              </a:ext>
            </a:extLst>
          </p:cNvPr>
          <p:cNvSpPr/>
          <p:nvPr/>
        </p:nvSpPr>
        <p:spPr>
          <a:xfrm>
            <a:off x="6017680" y="3124863"/>
            <a:ext cx="2847284" cy="1299752"/>
          </a:xfrm>
          <a:prstGeom prst="rect">
            <a:avLst/>
          </a:prstGeom>
          <a:solidFill>
            <a:srgbClr val="437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latin typeface="Avenir Book" panose="02000503020000020003" pitchFamily="2" charset="0"/>
              </a:rPr>
              <a:t>881</a:t>
            </a:r>
            <a:r>
              <a:rPr lang="en-US" sz="2700" b="1" dirty="0">
                <a:latin typeface="Avenir Book" panose="02000503020000020003" pitchFamily="2" charset="0"/>
              </a:rPr>
              <a:t> </a:t>
            </a:r>
          </a:p>
          <a:p>
            <a:pPr algn="ctr"/>
            <a:r>
              <a:rPr lang="en-US" sz="2700" b="1" dirty="0">
                <a:latin typeface="Avenir Book" panose="02000503020000020003" pitchFamily="2" charset="0"/>
              </a:rPr>
              <a:t>cardiac arrests</a:t>
            </a:r>
            <a:endParaRPr lang="en-US" sz="2400" b="1" dirty="0">
              <a:latin typeface="Avenir Book" panose="02000503020000020003" pitchFamily="2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10401D2-488D-40B6-B0F2-4F374AF99A47}"/>
              </a:ext>
            </a:extLst>
          </p:cNvPr>
          <p:cNvSpPr/>
          <p:nvPr/>
        </p:nvSpPr>
        <p:spPr>
          <a:xfrm>
            <a:off x="472237" y="3176446"/>
            <a:ext cx="2502368" cy="1299752"/>
          </a:xfrm>
          <a:prstGeom prst="rect">
            <a:avLst/>
          </a:prstGeom>
          <a:solidFill>
            <a:srgbClr val="437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latin typeface="Avenir Book" panose="02000503020000020003" pitchFamily="2" charset="0"/>
              </a:rPr>
              <a:t>24,172</a:t>
            </a:r>
            <a:r>
              <a:rPr lang="en-US" sz="2700" b="1" dirty="0">
                <a:latin typeface="Avenir Book" panose="02000503020000020003" pitchFamily="2" charset="0"/>
              </a:rPr>
              <a:t> </a:t>
            </a:r>
          </a:p>
          <a:p>
            <a:pPr algn="ctr"/>
            <a:r>
              <a:rPr lang="en-US" sz="2700" b="1" dirty="0">
                <a:latin typeface="Avenir Book" panose="02000503020000020003" pitchFamily="2" charset="0"/>
              </a:rPr>
              <a:t>cases</a:t>
            </a:r>
            <a:endParaRPr lang="en-US" sz="2400" b="1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191966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74398F-95FA-E04B-8EC1-1D08B45BEF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2132" y="171179"/>
            <a:ext cx="2496014" cy="4287573"/>
          </a:xfrm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50" b="1" dirty="0">
                <a:latin typeface="Century Gothic" panose="020B0502020202020204" pitchFamily="34" charset="0"/>
              </a:rPr>
              <a:t>BASELINE</a:t>
            </a:r>
          </a:p>
          <a:p>
            <a:pPr marL="0" indent="0">
              <a:buNone/>
            </a:pPr>
            <a:r>
              <a:rPr lang="en-US" sz="2250" b="1" dirty="0">
                <a:latin typeface="Century Gothic" panose="020B0502020202020204" pitchFamily="34" charset="0"/>
              </a:rPr>
              <a:t>SURVEY</a:t>
            </a:r>
          </a:p>
          <a:p>
            <a:pPr marL="0" indent="0">
              <a:buNone/>
            </a:pPr>
            <a:r>
              <a:rPr lang="en-US" sz="15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At start of NAP7</a:t>
            </a:r>
          </a:p>
          <a:p>
            <a:pPr marL="0" indent="0">
              <a:buNone/>
            </a:pPr>
            <a:endParaRPr lang="en-US" sz="1500" b="1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US" sz="1500" b="1" dirty="0">
                <a:latin typeface="Century Gothic" panose="020B0502020202020204" pitchFamily="34" charset="0"/>
              </a:rPr>
              <a:t>Departmental structures and processes</a:t>
            </a:r>
          </a:p>
          <a:p>
            <a:pPr marL="0" indent="0">
              <a:buNone/>
            </a:pPr>
            <a:r>
              <a:rPr lang="en-US" sz="1500" b="1" dirty="0">
                <a:latin typeface="Century Gothic" panose="020B0502020202020204" pitchFamily="34" charset="0"/>
              </a:rPr>
              <a:t>Personal experiences of perioperative cardiac arrest  </a:t>
            </a:r>
          </a:p>
          <a:p>
            <a:pPr marL="0" indent="0">
              <a:buNone/>
            </a:pPr>
            <a:endParaRPr lang="en-US" sz="1500" dirty="0">
              <a:latin typeface="Century Gothic" panose="020B0502020202020204" pitchFamily="34" charset="0"/>
            </a:endParaRPr>
          </a:p>
        </p:txBody>
      </p:sp>
      <p:pic>
        <p:nvPicPr>
          <p:cNvPr id="12" name="Graphic 11" descr="Badge with solid fill">
            <a:extLst>
              <a:ext uri="{FF2B5EF4-FFF2-40B4-BE49-F238E27FC236}">
                <a16:creationId xmlns:a16="http://schemas.microsoft.com/office/drawing/2014/main" id="{0251B428-8A81-C94D-8DE0-307F13E82B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31227" y="134706"/>
            <a:ext cx="595564" cy="595564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98C8672-5512-420C-9128-D9746B4BD301}"/>
              </a:ext>
            </a:extLst>
          </p:cNvPr>
          <p:cNvSpPr/>
          <p:nvPr/>
        </p:nvSpPr>
        <p:spPr>
          <a:xfrm>
            <a:off x="3212132" y="3159000"/>
            <a:ext cx="2496014" cy="1299752"/>
          </a:xfrm>
          <a:prstGeom prst="rect">
            <a:avLst/>
          </a:prstGeom>
          <a:solidFill>
            <a:srgbClr val="437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latin typeface="Avenir Book" panose="02000503020000020003" pitchFamily="2" charset="0"/>
              </a:rPr>
              <a:t>10,746</a:t>
            </a:r>
            <a:r>
              <a:rPr lang="en-US" sz="2400" b="1" dirty="0">
                <a:latin typeface="Avenir Book" panose="02000503020000020003" pitchFamily="2" charset="0"/>
              </a:rPr>
              <a:t> </a:t>
            </a:r>
            <a:r>
              <a:rPr lang="en-US" sz="2400" b="1" dirty="0" err="1">
                <a:latin typeface="Avenir Book" panose="02000503020000020003" pitchFamily="2" charset="0"/>
              </a:rPr>
              <a:t>anaesthetists</a:t>
            </a:r>
            <a:endParaRPr lang="en-US" sz="2400" b="1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7880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A17A048-B19F-36D4-66C3-1399B07E3E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1" cy="51435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1C6C0D5-F29D-3489-DAA1-D14A0901D058}"/>
              </a:ext>
            </a:extLst>
          </p:cNvPr>
          <p:cNvSpPr/>
          <p:nvPr/>
        </p:nvSpPr>
        <p:spPr>
          <a:xfrm>
            <a:off x="5888334" y="4461468"/>
            <a:ext cx="2984361" cy="5777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9503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phic 9" descr="Badge 1 with solid fill">
            <a:extLst>
              <a:ext uri="{FF2B5EF4-FFF2-40B4-BE49-F238E27FC236}">
                <a16:creationId xmlns:a16="http://schemas.microsoft.com/office/drawing/2014/main" id="{3785C922-3EE2-5543-82C1-5BA7E510C2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394062" y="171179"/>
            <a:ext cx="580447" cy="580447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0ED764C-CF8E-C348-85C2-E3689C3523F3}"/>
              </a:ext>
            </a:extLst>
          </p:cNvPr>
          <p:cNvSpPr txBox="1">
            <a:spLocks/>
          </p:cNvSpPr>
          <p:nvPr/>
        </p:nvSpPr>
        <p:spPr>
          <a:xfrm>
            <a:off x="472237" y="188625"/>
            <a:ext cx="2496014" cy="427012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50" b="1" dirty="0">
                <a:latin typeface="Century Gothic" panose="020B0502020202020204" pitchFamily="34" charset="0"/>
              </a:rPr>
              <a:t>ACTIVITY </a:t>
            </a:r>
          </a:p>
          <a:p>
            <a:pPr marL="0" indent="0">
              <a:buNone/>
            </a:pPr>
            <a:r>
              <a:rPr lang="en-US" sz="2250" b="1" dirty="0">
                <a:latin typeface="Century Gothic" panose="020B0502020202020204" pitchFamily="34" charset="0"/>
              </a:rPr>
              <a:t>SURVEY</a:t>
            </a:r>
          </a:p>
          <a:p>
            <a:pPr marL="0" indent="0">
              <a:buNone/>
            </a:pPr>
            <a:r>
              <a:rPr lang="en-US" sz="15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During NAP7</a:t>
            </a:r>
          </a:p>
          <a:p>
            <a:pPr marL="0" indent="0">
              <a:buNone/>
            </a:pPr>
            <a:endParaRPr lang="en-US" sz="15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US" sz="1500" b="1" dirty="0">
                <a:latin typeface="Century Gothic" panose="020B0502020202020204" pitchFamily="34" charset="0"/>
              </a:rPr>
              <a:t>4-day activity survey of all sites</a:t>
            </a:r>
          </a:p>
          <a:p>
            <a:pPr marL="0" indent="0">
              <a:buNone/>
            </a:pPr>
            <a:endParaRPr lang="en-US" sz="15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US" sz="1500" b="1" dirty="0">
                <a:latin typeface="Century Gothic" panose="020B0502020202020204" pitchFamily="34" charset="0"/>
              </a:rPr>
              <a:t>‘Denominator data’</a:t>
            </a:r>
          </a:p>
          <a:p>
            <a:pPr marL="0" indent="0">
              <a:buNone/>
            </a:pPr>
            <a:endParaRPr lang="en-US" sz="15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18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endParaRPr lang="en-US" sz="2100" b="1" dirty="0">
              <a:latin typeface="Century Gothic" panose="020B0502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10401D2-488D-40B6-B0F2-4F374AF99A47}"/>
              </a:ext>
            </a:extLst>
          </p:cNvPr>
          <p:cNvSpPr/>
          <p:nvPr/>
        </p:nvSpPr>
        <p:spPr>
          <a:xfrm>
            <a:off x="472237" y="3176446"/>
            <a:ext cx="2502368" cy="1299752"/>
          </a:xfrm>
          <a:prstGeom prst="rect">
            <a:avLst/>
          </a:prstGeom>
          <a:solidFill>
            <a:srgbClr val="437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latin typeface="Avenir Book" panose="02000503020000020003" pitchFamily="2" charset="0"/>
              </a:rPr>
              <a:t>24,172</a:t>
            </a:r>
            <a:r>
              <a:rPr lang="en-US" sz="2700" b="1" dirty="0">
                <a:latin typeface="Avenir Book" panose="02000503020000020003" pitchFamily="2" charset="0"/>
              </a:rPr>
              <a:t> </a:t>
            </a:r>
          </a:p>
          <a:p>
            <a:pPr algn="ctr"/>
            <a:r>
              <a:rPr lang="en-US" sz="2700" b="1" dirty="0">
                <a:latin typeface="Avenir Book" panose="02000503020000020003" pitchFamily="2" charset="0"/>
              </a:rPr>
              <a:t>cases</a:t>
            </a:r>
            <a:endParaRPr lang="en-US" sz="2400" b="1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839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E137728-1BBC-CAFA-DE31-D67DFDB11285}"/>
              </a:ext>
            </a:extLst>
          </p:cNvPr>
          <p:cNvSpPr txBox="1"/>
          <p:nvPr/>
        </p:nvSpPr>
        <p:spPr>
          <a:xfrm>
            <a:off x="107696" y="878978"/>
            <a:ext cx="426110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5400" dirty="0">
                <a:solidFill>
                  <a:srgbClr val="50ABBF"/>
                </a:solidFill>
              </a:rPr>
              <a:t>Annual </a:t>
            </a:r>
          </a:p>
          <a:p>
            <a:r>
              <a:rPr lang="en-GB" sz="5400" dirty="0">
                <a:solidFill>
                  <a:srgbClr val="50ABBF"/>
                </a:solidFill>
              </a:rPr>
              <a:t>Anaesthetic </a:t>
            </a:r>
          </a:p>
          <a:p>
            <a:r>
              <a:rPr lang="en-GB" sz="5400" dirty="0">
                <a:solidFill>
                  <a:srgbClr val="50ABBF"/>
                </a:solidFill>
              </a:rPr>
              <a:t>Workload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0B5FE1A-FD07-C3C6-20D4-D0864B5040ED}"/>
              </a:ext>
            </a:extLst>
          </p:cNvPr>
          <p:cNvSpPr txBox="1"/>
          <p:nvPr/>
        </p:nvSpPr>
        <p:spPr>
          <a:xfrm>
            <a:off x="4700016" y="894356"/>
            <a:ext cx="44439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800" b="1" dirty="0">
                <a:solidFill>
                  <a:schemeClr val="accent3">
                    <a:lumMod val="50000"/>
                  </a:schemeClr>
                </a:solidFill>
              </a:rPr>
              <a:t>2.72</a:t>
            </a:r>
            <a:r>
              <a:rPr lang="en-GB" sz="13800" dirty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r>
              <a:rPr lang="en-GB" sz="4400" dirty="0">
                <a:solidFill>
                  <a:schemeClr val="accent3">
                    <a:lumMod val="50000"/>
                  </a:schemeClr>
                </a:solidFill>
              </a:rPr>
              <a:t>million cases</a:t>
            </a:r>
          </a:p>
          <a:p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82291E1-AC89-BAFF-2D77-B023C570903F}"/>
              </a:ext>
            </a:extLst>
          </p:cNvPr>
          <p:cNvSpPr/>
          <p:nvPr/>
        </p:nvSpPr>
        <p:spPr>
          <a:xfrm>
            <a:off x="5888334" y="4461468"/>
            <a:ext cx="2984361" cy="5777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4694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025BA7-9DAF-37C9-CFC5-E40966F7F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54569"/>
            <a:ext cx="8229600" cy="857250"/>
          </a:xfrm>
        </p:spPr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Practice changes – SGAs vs TTs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04A7B05-710F-3EB7-F106-DC35C4B85DB4}"/>
              </a:ext>
            </a:extLst>
          </p:cNvPr>
          <p:cNvGraphicFramePr>
            <a:graphicFrameLocks noGrp="1"/>
          </p:cNvGraphicFramePr>
          <p:nvPr/>
        </p:nvGraphicFramePr>
        <p:xfrm>
          <a:off x="902970" y="1440180"/>
          <a:ext cx="7006590" cy="2720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5530">
                  <a:extLst>
                    <a:ext uri="{9D8B030D-6E8A-4147-A177-3AD203B41FA5}">
                      <a16:colId xmlns:a16="http://schemas.microsoft.com/office/drawing/2014/main" val="308372374"/>
                    </a:ext>
                  </a:extLst>
                </a:gridCol>
                <a:gridCol w="2335530">
                  <a:extLst>
                    <a:ext uri="{9D8B030D-6E8A-4147-A177-3AD203B41FA5}">
                      <a16:colId xmlns:a16="http://schemas.microsoft.com/office/drawing/2014/main" val="3891933783"/>
                    </a:ext>
                  </a:extLst>
                </a:gridCol>
                <a:gridCol w="2335530">
                  <a:extLst>
                    <a:ext uri="{9D8B030D-6E8A-4147-A177-3AD203B41FA5}">
                      <a16:colId xmlns:a16="http://schemas.microsoft.com/office/drawing/2014/main" val="3332811292"/>
                    </a:ext>
                  </a:extLst>
                </a:gridCol>
              </a:tblGrid>
              <a:tr h="906780">
                <a:tc>
                  <a:txBody>
                    <a:bodyPr/>
                    <a:lstStyle/>
                    <a:p>
                      <a:pPr algn="ctr"/>
                      <a:endParaRPr lang="en-GB" sz="3000" dirty="0"/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dirty="0">
                          <a:solidFill>
                            <a:schemeClr val="tx1"/>
                          </a:solidFill>
                        </a:rPr>
                        <a:t>NAP7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dirty="0">
                          <a:solidFill>
                            <a:schemeClr val="tx1"/>
                          </a:solidFill>
                        </a:rPr>
                        <a:t>NAP4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658505"/>
                  </a:ext>
                </a:extLst>
              </a:tr>
              <a:tr h="906780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/>
                        <a:t>SGA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dirty="0">
                          <a:solidFill>
                            <a:schemeClr val="tx1"/>
                          </a:solidFill>
                        </a:rPr>
                        <a:t>45%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b="1" dirty="0">
                          <a:solidFill>
                            <a:schemeClr val="tx1"/>
                          </a:solidFill>
                        </a:rPr>
                        <a:t>56%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120737"/>
                  </a:ext>
                </a:extLst>
              </a:tr>
              <a:tr h="906780">
                <a:tc>
                  <a:txBody>
                    <a:bodyPr/>
                    <a:lstStyle/>
                    <a:p>
                      <a:pPr algn="ctr"/>
                      <a:r>
                        <a:rPr lang="en-GB" sz="3000" dirty="0"/>
                        <a:t>TT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b="1" dirty="0">
                          <a:solidFill>
                            <a:schemeClr val="tx1"/>
                          </a:solidFill>
                        </a:rPr>
                        <a:t>52%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000" dirty="0">
                          <a:solidFill>
                            <a:schemeClr val="tx1"/>
                          </a:solidFill>
                        </a:rPr>
                        <a:t>38%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8379836"/>
                  </a:ext>
                </a:extLst>
              </a:tr>
            </a:tbl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2E2577AB-AE60-D5ED-4983-A1FE0F0E5385}"/>
              </a:ext>
            </a:extLst>
          </p:cNvPr>
          <p:cNvSpPr/>
          <p:nvPr/>
        </p:nvSpPr>
        <p:spPr>
          <a:xfrm>
            <a:off x="5888334" y="4461468"/>
            <a:ext cx="2984361" cy="5777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720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1B9871B-DF94-42D4-A3FD-64605F25BD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B2B58D8-81EC-B221-D5D8-2393B98AC2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31957" y="4476276"/>
            <a:ext cx="3568149" cy="58194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791F1D2-628E-FF9C-A937-0B08D6C6C33D}"/>
              </a:ext>
            </a:extLst>
          </p:cNvPr>
          <p:cNvSpPr txBox="1"/>
          <p:nvPr/>
        </p:nvSpPr>
        <p:spPr>
          <a:xfrm>
            <a:off x="523113" y="2650714"/>
            <a:ext cx="3958135" cy="21852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>
                <a:solidFill>
                  <a:schemeClr val="bg1"/>
                </a:solidFill>
              </a:rPr>
              <a:t>Jasmeet Soar</a:t>
            </a:r>
          </a:p>
          <a:p>
            <a:r>
              <a:rPr lang="en-GB" sz="3200" b="1" dirty="0">
                <a:solidFill>
                  <a:schemeClr val="bg1"/>
                </a:solidFill>
              </a:rPr>
              <a:t>NAP7 Clinical Lead</a:t>
            </a:r>
          </a:p>
          <a:p>
            <a:endParaRPr lang="en-GB" sz="3200" b="1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@</a:t>
            </a:r>
            <a:r>
              <a:rPr lang="en-GB" sz="2000" dirty="0" err="1">
                <a:solidFill>
                  <a:schemeClr val="bg1"/>
                </a:solidFill>
              </a:rPr>
              <a:t>jas_soar</a:t>
            </a:r>
            <a:endParaRPr lang="en-GB" sz="2000" dirty="0">
              <a:solidFill>
                <a:schemeClr val="bg1"/>
              </a:solidFill>
            </a:endParaRPr>
          </a:p>
          <a:p>
            <a:r>
              <a:rPr lang="en-GB" sz="2000" dirty="0">
                <a:solidFill>
                  <a:schemeClr val="bg1"/>
                </a:solidFill>
              </a:rPr>
              <a:t>#NAP7</a:t>
            </a:r>
          </a:p>
        </p:txBody>
      </p:sp>
    </p:spTree>
    <p:extLst>
      <p:ext uri="{BB962C8B-B14F-4D97-AF65-F5344CB8AC3E}">
        <p14:creationId xmlns:p14="http://schemas.microsoft.com/office/powerpoint/2010/main" val="4120677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1AC9866A-79FB-87A1-D60C-59E42DB237D1}"/>
              </a:ext>
            </a:extLst>
          </p:cNvPr>
          <p:cNvSpPr/>
          <p:nvPr/>
        </p:nvSpPr>
        <p:spPr>
          <a:xfrm>
            <a:off x="5888334" y="4461468"/>
            <a:ext cx="2984361" cy="5777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96E1E4A1-8842-81C2-53E1-A30C7EAA0A65}"/>
              </a:ext>
            </a:extLst>
          </p:cNvPr>
          <p:cNvGraphicFramePr>
            <a:graphicFrameLocks/>
          </p:cNvGraphicFramePr>
          <p:nvPr/>
        </p:nvGraphicFramePr>
        <p:xfrm>
          <a:off x="2823812" y="782242"/>
          <a:ext cx="5444290" cy="3834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20025BA7-9DAF-37C9-CFC5-E40966F7F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SGAs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2C1AF6F-2F57-0A01-3F0D-ECF32DFF31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663" y="1243013"/>
            <a:ext cx="1695450" cy="68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66014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6BABE11-F3F3-A25C-B404-3F4462BA6D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Airway by BMI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F6ED5D-A210-BE97-B4B6-562E80DD70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456469"/>
            <a:ext cx="7280031" cy="23998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A7F9DE-710F-D7C5-F2F8-9367C38AFF35}"/>
              </a:ext>
            </a:extLst>
          </p:cNvPr>
          <p:cNvSpPr txBox="1"/>
          <p:nvPr/>
        </p:nvSpPr>
        <p:spPr>
          <a:xfrm>
            <a:off x="7183776" y="1914859"/>
            <a:ext cx="18085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Tracheal tube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5FA1F27-0222-A58B-849F-D07428D70DFB}"/>
              </a:ext>
            </a:extLst>
          </p:cNvPr>
          <p:cNvSpPr txBox="1"/>
          <p:nvPr/>
        </p:nvSpPr>
        <p:spPr>
          <a:xfrm>
            <a:off x="7235072" y="2433539"/>
            <a:ext cx="1705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gen. SGA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E8E081-0327-9A39-F9AD-7C300FD151A2}"/>
              </a:ext>
            </a:extLst>
          </p:cNvPr>
          <p:cNvSpPr txBox="1"/>
          <p:nvPr/>
        </p:nvSpPr>
        <p:spPr>
          <a:xfrm>
            <a:off x="7251102" y="2826779"/>
            <a:ext cx="1673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gen. SGA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2B9EF-DBB8-915A-CDF8-443224EB16C1}"/>
              </a:ext>
            </a:extLst>
          </p:cNvPr>
          <p:cNvSpPr/>
          <p:nvPr/>
        </p:nvSpPr>
        <p:spPr>
          <a:xfrm>
            <a:off x="5888334" y="4461468"/>
            <a:ext cx="2984361" cy="5777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69342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7BDC5CA4-A237-720D-DE0A-E594B1E4106F}"/>
              </a:ext>
            </a:extLst>
          </p:cNvPr>
          <p:cNvSpPr/>
          <p:nvPr/>
        </p:nvSpPr>
        <p:spPr>
          <a:xfrm>
            <a:off x="5888334" y="4461468"/>
            <a:ext cx="2984361" cy="5777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41DBA3D-931D-13E2-2F40-CEE206597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</a:t>
            </a:r>
            <a:r>
              <a:rPr lang="en-GB" baseline="30000" dirty="0"/>
              <a:t>st</a:t>
            </a:r>
            <a:r>
              <a:rPr lang="en-GB" dirty="0"/>
              <a:t> v 2</a:t>
            </a:r>
            <a:r>
              <a:rPr lang="en-GB" baseline="30000" dirty="0"/>
              <a:t>nd</a:t>
            </a:r>
            <a:r>
              <a:rPr lang="en-GB" dirty="0"/>
              <a:t> SGA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2AEB72-8503-7B2E-0429-ADDCFC4AA6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199" y="1336259"/>
            <a:ext cx="8168601" cy="2301244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197A3F4A-5CB0-6A78-681F-54512F60F950}"/>
              </a:ext>
            </a:extLst>
          </p:cNvPr>
          <p:cNvCxnSpPr>
            <a:cxnSpLocks/>
          </p:cNvCxnSpPr>
          <p:nvPr/>
        </p:nvCxnSpPr>
        <p:spPr>
          <a:xfrm>
            <a:off x="5657222" y="1336259"/>
            <a:ext cx="0" cy="1979696"/>
          </a:xfrm>
          <a:prstGeom prst="line">
            <a:avLst/>
          </a:prstGeom>
          <a:ln w="57150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360F091-271F-32E7-05FF-B2B6A76B9A40}"/>
              </a:ext>
            </a:extLst>
          </p:cNvPr>
          <p:cNvSpPr txBox="1"/>
          <p:nvPr/>
        </p:nvSpPr>
        <p:spPr>
          <a:xfrm>
            <a:off x="1808701" y="3980072"/>
            <a:ext cx="5777804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Anaesthetists largely ignore BMI </a:t>
            </a:r>
          </a:p>
          <a:p>
            <a:pPr algn="ctr"/>
            <a:r>
              <a:rPr lang="en-GB" sz="2000" dirty="0"/>
              <a:t>in choosing 1</a:t>
            </a:r>
            <a:r>
              <a:rPr lang="en-GB" sz="2000" baseline="30000" dirty="0"/>
              <a:t>st</a:t>
            </a:r>
            <a:r>
              <a:rPr lang="en-GB" sz="2000" dirty="0"/>
              <a:t> or 2</a:t>
            </a:r>
            <a:r>
              <a:rPr lang="en-GB" sz="2000" baseline="30000" dirty="0"/>
              <a:t>nd</a:t>
            </a:r>
            <a:r>
              <a:rPr lang="en-GB" sz="2000" dirty="0"/>
              <a:t> generation SGAs</a:t>
            </a:r>
          </a:p>
        </p:txBody>
      </p:sp>
    </p:spTree>
    <p:extLst>
      <p:ext uri="{BB962C8B-B14F-4D97-AF65-F5344CB8AC3E}">
        <p14:creationId xmlns:p14="http://schemas.microsoft.com/office/powerpoint/2010/main" val="277654300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 with colorful lines&#10;&#10;Description automatically generated">
            <a:extLst>
              <a:ext uri="{FF2B5EF4-FFF2-40B4-BE49-F238E27FC236}">
                <a16:creationId xmlns:a16="http://schemas.microsoft.com/office/drawing/2014/main" id="{1F3E1659-F9BF-4C60-766E-6D06C99FB6BC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617" r="4617"/>
          <a:stretch/>
        </p:blipFill>
        <p:spPr>
          <a:xfrm>
            <a:off x="-1" y="0"/>
            <a:ext cx="9144001" cy="51435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3C14BBE-BBE3-8FB2-1C30-F90996005E07}"/>
              </a:ext>
            </a:extLst>
          </p:cNvPr>
          <p:cNvSpPr txBox="1"/>
          <p:nvPr/>
        </p:nvSpPr>
        <p:spPr>
          <a:xfrm>
            <a:off x="0" y="3497944"/>
            <a:ext cx="725564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6600" b="1" dirty="0">
                <a:solidFill>
                  <a:schemeClr val="bg1"/>
                </a:solidFill>
                <a:latin typeface="Avenir Book" panose="02000503020000020003" pitchFamily="2" charset="0"/>
              </a:rPr>
              <a:t>COMPLICATIONS</a:t>
            </a:r>
          </a:p>
        </p:txBody>
      </p:sp>
    </p:spTree>
    <p:extLst>
      <p:ext uri="{BB962C8B-B14F-4D97-AF65-F5344CB8AC3E}">
        <p14:creationId xmlns:p14="http://schemas.microsoft.com/office/powerpoint/2010/main" val="34484576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87BF054-F22C-F62F-2C0C-4AD3C66E0A0D}"/>
              </a:ext>
            </a:extLst>
          </p:cNvPr>
          <p:cNvSpPr txBox="1"/>
          <p:nvPr/>
        </p:nvSpPr>
        <p:spPr>
          <a:xfrm>
            <a:off x="414597" y="771257"/>
            <a:ext cx="5189241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50ABBF"/>
                </a:solidFill>
              </a:rPr>
              <a:t>Potentially serious </a:t>
            </a:r>
          </a:p>
          <a:p>
            <a:r>
              <a:rPr lang="en-GB" sz="6000" b="1" dirty="0">
                <a:solidFill>
                  <a:srgbClr val="50ABBF"/>
                </a:solidFill>
              </a:rPr>
              <a:t>complication</a:t>
            </a:r>
          </a:p>
          <a:p>
            <a:r>
              <a:rPr lang="en-GB" sz="12400" dirty="0"/>
              <a:t>1 in 18</a:t>
            </a:r>
          </a:p>
        </p:txBody>
      </p:sp>
    </p:spTree>
    <p:extLst>
      <p:ext uri="{BB962C8B-B14F-4D97-AF65-F5344CB8AC3E}">
        <p14:creationId xmlns:p14="http://schemas.microsoft.com/office/powerpoint/2010/main" val="341854145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87BF054-F22C-F62F-2C0C-4AD3C66E0A0D}"/>
              </a:ext>
            </a:extLst>
          </p:cNvPr>
          <p:cNvSpPr txBox="1"/>
          <p:nvPr/>
        </p:nvSpPr>
        <p:spPr>
          <a:xfrm>
            <a:off x="414597" y="771257"/>
            <a:ext cx="5189241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400" b="1" dirty="0">
                <a:solidFill>
                  <a:srgbClr val="50ABBF"/>
                </a:solidFill>
              </a:rPr>
              <a:t>Potentially serious </a:t>
            </a:r>
          </a:p>
          <a:p>
            <a:r>
              <a:rPr lang="en-GB" sz="6000" b="1" dirty="0">
                <a:solidFill>
                  <a:srgbClr val="50ABBF"/>
                </a:solidFill>
              </a:rPr>
              <a:t>complication</a:t>
            </a:r>
          </a:p>
          <a:p>
            <a:r>
              <a:rPr lang="en-GB" sz="12400" dirty="0"/>
              <a:t>1 in 18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3096D1C-8D13-671D-AE84-52C3FF5DD23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72" t="25161" r="52098"/>
          <a:stretch/>
        </p:blipFill>
        <p:spPr>
          <a:xfrm>
            <a:off x="6194810" y="2571750"/>
            <a:ext cx="2308200" cy="1711567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6578343-FC0F-8B40-DE97-59C2169292B4}"/>
              </a:ext>
            </a:extLst>
          </p:cNvPr>
          <p:cNvCxnSpPr>
            <a:cxnSpLocks/>
          </p:cNvCxnSpPr>
          <p:nvPr/>
        </p:nvCxnSpPr>
        <p:spPr>
          <a:xfrm>
            <a:off x="5441182" y="2984360"/>
            <a:ext cx="683288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28623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FDEC052-CF0D-C985-217D-0E9E3F99E6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292" y="226088"/>
            <a:ext cx="6392400" cy="4142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09424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711BFE8-3F67-2A8F-C67C-95D21A37BD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266881"/>
            <a:ext cx="7772400" cy="41452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C33ABBA-0322-C69C-097A-446F96E9BC58}"/>
              </a:ext>
            </a:extLst>
          </p:cNvPr>
          <p:cNvSpPr txBox="1"/>
          <p:nvPr/>
        </p:nvSpPr>
        <p:spPr>
          <a:xfrm>
            <a:off x="849086" y="1190730"/>
            <a:ext cx="7415683" cy="406958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89880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38E06C9-3092-1197-134F-E2972D723E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01" y="932630"/>
            <a:ext cx="8817397" cy="2624959"/>
          </a:xfrm>
          <a:prstGeom prst="rect">
            <a:avLst/>
          </a:prstGeom>
        </p:spPr>
      </p:pic>
      <p:pic>
        <p:nvPicPr>
          <p:cNvPr id="4" name="Graphic 3" descr="Baby outline">
            <a:extLst>
              <a:ext uri="{FF2B5EF4-FFF2-40B4-BE49-F238E27FC236}">
                <a16:creationId xmlns:a16="http://schemas.microsoft.com/office/drawing/2014/main" id="{98378219-FC11-EB01-B56F-52CA9F5662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00162" y="3557589"/>
            <a:ext cx="714375" cy="71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19634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38E06C9-3092-1197-134F-E2972D723E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301" y="932630"/>
            <a:ext cx="8817397" cy="2624959"/>
          </a:xfrm>
          <a:prstGeom prst="rect">
            <a:avLst/>
          </a:prstGeom>
        </p:spPr>
      </p:pic>
      <p:pic>
        <p:nvPicPr>
          <p:cNvPr id="4" name="Graphic 3" descr="Baby outline">
            <a:extLst>
              <a:ext uri="{FF2B5EF4-FFF2-40B4-BE49-F238E27FC236}">
                <a16:creationId xmlns:a16="http://schemas.microsoft.com/office/drawing/2014/main" id="{98378219-FC11-EB01-B56F-52CA9F5662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00162" y="3557589"/>
            <a:ext cx="714375" cy="71437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34246D1-6EEA-164A-AB16-3786CA148236}"/>
              </a:ext>
            </a:extLst>
          </p:cNvPr>
          <p:cNvSpPr/>
          <p:nvPr/>
        </p:nvSpPr>
        <p:spPr>
          <a:xfrm>
            <a:off x="195945" y="1899139"/>
            <a:ext cx="8729489" cy="336620"/>
          </a:xfrm>
          <a:prstGeom prst="rect">
            <a:avLst/>
          </a:prstGeom>
          <a:noFill/>
          <a:ln w="38100">
            <a:solidFill>
              <a:srgbClr val="FF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004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7D52122-5D82-64E0-E227-7F8FB1C47F80}"/>
              </a:ext>
            </a:extLst>
          </p:cNvPr>
          <p:cNvSpPr/>
          <p:nvPr/>
        </p:nvSpPr>
        <p:spPr>
          <a:xfrm>
            <a:off x="5858933" y="4382347"/>
            <a:ext cx="3095414" cy="677333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A screenshot of a computer&#10;&#10;Description automatically generated">
            <a:extLst>
              <a:ext uri="{FF2B5EF4-FFF2-40B4-BE49-F238E27FC236}">
                <a16:creationId xmlns:a16="http://schemas.microsoft.com/office/drawing/2014/main" id="{0556C486-04C7-4690-4DC8-13989029F2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0332" y="83820"/>
            <a:ext cx="6163336" cy="4975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5842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8B40205-705C-7090-6D9C-22C639BDA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933" y="0"/>
            <a:ext cx="2168569" cy="5143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6328BD9-E642-A31D-74A2-914A4F766C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3795" y="22709"/>
            <a:ext cx="609979" cy="5143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04B9562-F869-B7EA-D32A-A635D5A7E5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3517" y="13626"/>
            <a:ext cx="645398" cy="5143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242E8B2-C5FD-39DD-F1B0-46EDED00EE48}"/>
              </a:ext>
            </a:extLst>
          </p:cNvPr>
          <p:cNvSpPr txBox="1"/>
          <p:nvPr/>
        </p:nvSpPr>
        <p:spPr>
          <a:xfrm>
            <a:off x="2696173" y="18167"/>
            <a:ext cx="763331" cy="253916"/>
          </a:xfrm>
          <a:prstGeom prst="rect">
            <a:avLst/>
          </a:prstGeom>
          <a:solidFill>
            <a:schemeClr val="bg1"/>
          </a:solidFill>
          <a:ln w="19050">
            <a:solidFill>
              <a:srgbClr val="4373A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All cases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84354B-569F-C810-3AE8-687C149BABA7}"/>
              </a:ext>
            </a:extLst>
          </p:cNvPr>
          <p:cNvSpPr txBox="1"/>
          <p:nvPr/>
        </p:nvSpPr>
        <p:spPr>
          <a:xfrm>
            <a:off x="3688794" y="18167"/>
            <a:ext cx="763331" cy="253916"/>
          </a:xfrm>
          <a:prstGeom prst="rect">
            <a:avLst/>
          </a:prstGeom>
          <a:solidFill>
            <a:schemeClr val="bg1"/>
          </a:solidFill>
          <a:ln w="19050">
            <a:solidFill>
              <a:srgbClr val="4373A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Elective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B78417-CA75-7FFC-CE6D-9A8C8A197AF4}"/>
              </a:ext>
            </a:extLst>
          </p:cNvPr>
          <p:cNvSpPr txBox="1"/>
          <p:nvPr/>
        </p:nvSpPr>
        <p:spPr>
          <a:xfrm>
            <a:off x="4517126" y="18167"/>
            <a:ext cx="948165" cy="253916"/>
          </a:xfrm>
          <a:prstGeom prst="rect">
            <a:avLst/>
          </a:prstGeom>
          <a:solidFill>
            <a:schemeClr val="bg1"/>
          </a:solidFill>
          <a:ln w="19050">
            <a:solidFill>
              <a:srgbClr val="4373A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Emergency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5587A6-582A-0B77-0BBF-224FD4312486}"/>
              </a:ext>
            </a:extLst>
          </p:cNvPr>
          <p:cNvSpPr txBox="1"/>
          <p:nvPr/>
        </p:nvSpPr>
        <p:spPr>
          <a:xfrm>
            <a:off x="267962" y="248999"/>
            <a:ext cx="921338" cy="253916"/>
          </a:xfrm>
          <a:prstGeom prst="rect">
            <a:avLst/>
          </a:prstGeom>
          <a:solidFill>
            <a:schemeClr val="bg1"/>
          </a:solidFill>
          <a:ln w="19050">
            <a:solidFill>
              <a:srgbClr val="4373A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Airway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15D7D1-E42C-0D1D-1184-E5694EC5B94F}"/>
              </a:ext>
            </a:extLst>
          </p:cNvPr>
          <p:cNvSpPr txBox="1"/>
          <p:nvPr/>
        </p:nvSpPr>
        <p:spPr>
          <a:xfrm>
            <a:off x="267962" y="1135394"/>
            <a:ext cx="921338" cy="253916"/>
          </a:xfrm>
          <a:prstGeom prst="rect">
            <a:avLst/>
          </a:prstGeom>
          <a:solidFill>
            <a:schemeClr val="bg1"/>
          </a:solidFill>
          <a:ln w="19050">
            <a:solidFill>
              <a:srgbClr val="4373A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Breathing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883E4D-6733-8693-F168-D10339135816}"/>
              </a:ext>
            </a:extLst>
          </p:cNvPr>
          <p:cNvSpPr txBox="1"/>
          <p:nvPr/>
        </p:nvSpPr>
        <p:spPr>
          <a:xfrm>
            <a:off x="267962" y="1810829"/>
            <a:ext cx="921338" cy="253916"/>
          </a:xfrm>
          <a:prstGeom prst="rect">
            <a:avLst/>
          </a:prstGeom>
          <a:solidFill>
            <a:schemeClr val="bg1"/>
          </a:solidFill>
          <a:ln w="19050">
            <a:solidFill>
              <a:srgbClr val="4373A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Circulation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8DC448-5176-8314-7F85-0366D4120DEB}"/>
              </a:ext>
            </a:extLst>
          </p:cNvPr>
          <p:cNvSpPr txBox="1"/>
          <p:nvPr/>
        </p:nvSpPr>
        <p:spPr>
          <a:xfrm>
            <a:off x="267962" y="3175849"/>
            <a:ext cx="921338" cy="230832"/>
          </a:xfrm>
          <a:prstGeom prst="rect">
            <a:avLst/>
          </a:prstGeom>
          <a:solidFill>
            <a:schemeClr val="bg1"/>
          </a:solidFill>
          <a:ln w="19050">
            <a:solidFill>
              <a:srgbClr val="4373A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/>
              <a:t>Neurological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354838-504D-6DDD-2851-5CE252BD8FD8}"/>
              </a:ext>
            </a:extLst>
          </p:cNvPr>
          <p:cNvSpPr txBox="1"/>
          <p:nvPr/>
        </p:nvSpPr>
        <p:spPr>
          <a:xfrm>
            <a:off x="267962" y="3956277"/>
            <a:ext cx="921338" cy="253916"/>
          </a:xfrm>
          <a:prstGeom prst="rect">
            <a:avLst/>
          </a:prstGeom>
          <a:solidFill>
            <a:schemeClr val="bg1"/>
          </a:solidFill>
          <a:ln w="19050">
            <a:solidFill>
              <a:srgbClr val="4373A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Metabolic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BDC5844-DC80-2730-82A0-86DF124A8CFB}"/>
              </a:ext>
            </a:extLst>
          </p:cNvPr>
          <p:cNvSpPr txBox="1"/>
          <p:nvPr/>
        </p:nvSpPr>
        <p:spPr>
          <a:xfrm>
            <a:off x="267962" y="4343267"/>
            <a:ext cx="921338" cy="253916"/>
          </a:xfrm>
          <a:prstGeom prst="rect">
            <a:avLst/>
          </a:prstGeom>
          <a:solidFill>
            <a:schemeClr val="bg1"/>
          </a:solidFill>
          <a:ln w="19050">
            <a:solidFill>
              <a:srgbClr val="4373A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Other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C9E656-6426-5290-2D80-B9674C82A59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72" t="25161" r="52098"/>
          <a:stretch/>
        </p:blipFill>
        <p:spPr>
          <a:xfrm>
            <a:off x="6828138" y="62281"/>
            <a:ext cx="1766082" cy="130957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4E6E1E5-4A76-F120-073F-A7D7DBEBB4B4}"/>
              </a:ext>
            </a:extLst>
          </p:cNvPr>
          <p:cNvSpPr/>
          <p:nvPr/>
        </p:nvSpPr>
        <p:spPr>
          <a:xfrm>
            <a:off x="5888334" y="4461468"/>
            <a:ext cx="2984361" cy="5777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6362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8B40205-705C-7090-6D9C-22C639BDA3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5933" y="0"/>
            <a:ext cx="2168569" cy="51435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6328BD9-E642-A31D-74A2-914A4F766C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3795" y="22709"/>
            <a:ext cx="609979" cy="51435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04B9562-F869-B7EA-D32A-A635D5A7E5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3517" y="13626"/>
            <a:ext cx="645398" cy="5143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242E8B2-C5FD-39DD-F1B0-46EDED00EE48}"/>
              </a:ext>
            </a:extLst>
          </p:cNvPr>
          <p:cNvSpPr txBox="1"/>
          <p:nvPr/>
        </p:nvSpPr>
        <p:spPr>
          <a:xfrm>
            <a:off x="2696173" y="18167"/>
            <a:ext cx="763331" cy="253916"/>
          </a:xfrm>
          <a:prstGeom prst="rect">
            <a:avLst/>
          </a:prstGeom>
          <a:solidFill>
            <a:schemeClr val="bg1"/>
          </a:solidFill>
          <a:ln w="19050">
            <a:solidFill>
              <a:srgbClr val="4373A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All cases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84354B-569F-C810-3AE8-687C149BABA7}"/>
              </a:ext>
            </a:extLst>
          </p:cNvPr>
          <p:cNvSpPr txBox="1"/>
          <p:nvPr/>
        </p:nvSpPr>
        <p:spPr>
          <a:xfrm>
            <a:off x="3688794" y="18167"/>
            <a:ext cx="763331" cy="253916"/>
          </a:xfrm>
          <a:prstGeom prst="rect">
            <a:avLst/>
          </a:prstGeom>
          <a:solidFill>
            <a:schemeClr val="bg1"/>
          </a:solidFill>
          <a:ln w="19050">
            <a:solidFill>
              <a:srgbClr val="4373A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Elective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B78417-CA75-7FFC-CE6D-9A8C8A197AF4}"/>
              </a:ext>
            </a:extLst>
          </p:cNvPr>
          <p:cNvSpPr txBox="1"/>
          <p:nvPr/>
        </p:nvSpPr>
        <p:spPr>
          <a:xfrm>
            <a:off x="4517126" y="18167"/>
            <a:ext cx="948165" cy="253916"/>
          </a:xfrm>
          <a:prstGeom prst="rect">
            <a:avLst/>
          </a:prstGeom>
          <a:solidFill>
            <a:schemeClr val="bg1"/>
          </a:solidFill>
          <a:ln w="19050">
            <a:solidFill>
              <a:srgbClr val="4373A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Emergency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5587A6-582A-0B77-0BBF-224FD4312486}"/>
              </a:ext>
            </a:extLst>
          </p:cNvPr>
          <p:cNvSpPr txBox="1"/>
          <p:nvPr/>
        </p:nvSpPr>
        <p:spPr>
          <a:xfrm>
            <a:off x="267962" y="248999"/>
            <a:ext cx="921338" cy="253916"/>
          </a:xfrm>
          <a:prstGeom prst="rect">
            <a:avLst/>
          </a:prstGeom>
          <a:solidFill>
            <a:schemeClr val="bg1"/>
          </a:solidFill>
          <a:ln w="19050">
            <a:solidFill>
              <a:srgbClr val="4373A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Airway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E15D7D1-E42C-0D1D-1184-E5694EC5B94F}"/>
              </a:ext>
            </a:extLst>
          </p:cNvPr>
          <p:cNvSpPr txBox="1"/>
          <p:nvPr/>
        </p:nvSpPr>
        <p:spPr>
          <a:xfrm>
            <a:off x="267962" y="1135394"/>
            <a:ext cx="921338" cy="253916"/>
          </a:xfrm>
          <a:prstGeom prst="rect">
            <a:avLst/>
          </a:prstGeom>
          <a:solidFill>
            <a:schemeClr val="bg1"/>
          </a:solidFill>
          <a:ln w="19050">
            <a:solidFill>
              <a:srgbClr val="4373A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Breathing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883E4D-6733-8693-F168-D10339135816}"/>
              </a:ext>
            </a:extLst>
          </p:cNvPr>
          <p:cNvSpPr txBox="1"/>
          <p:nvPr/>
        </p:nvSpPr>
        <p:spPr>
          <a:xfrm>
            <a:off x="267962" y="1810829"/>
            <a:ext cx="921338" cy="253916"/>
          </a:xfrm>
          <a:prstGeom prst="rect">
            <a:avLst/>
          </a:prstGeom>
          <a:solidFill>
            <a:schemeClr val="bg1"/>
          </a:solidFill>
          <a:ln w="19050">
            <a:solidFill>
              <a:srgbClr val="4373A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Circulation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28DC448-5176-8314-7F85-0366D4120DEB}"/>
              </a:ext>
            </a:extLst>
          </p:cNvPr>
          <p:cNvSpPr txBox="1"/>
          <p:nvPr/>
        </p:nvSpPr>
        <p:spPr>
          <a:xfrm>
            <a:off x="267962" y="3175849"/>
            <a:ext cx="921338" cy="230832"/>
          </a:xfrm>
          <a:prstGeom prst="rect">
            <a:avLst/>
          </a:prstGeom>
          <a:solidFill>
            <a:schemeClr val="bg1"/>
          </a:solidFill>
          <a:ln w="19050">
            <a:solidFill>
              <a:srgbClr val="4373A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900" b="1" dirty="0"/>
              <a:t>Neurological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354838-504D-6DDD-2851-5CE252BD8FD8}"/>
              </a:ext>
            </a:extLst>
          </p:cNvPr>
          <p:cNvSpPr txBox="1"/>
          <p:nvPr/>
        </p:nvSpPr>
        <p:spPr>
          <a:xfrm>
            <a:off x="267962" y="3956277"/>
            <a:ext cx="921338" cy="253916"/>
          </a:xfrm>
          <a:prstGeom prst="rect">
            <a:avLst/>
          </a:prstGeom>
          <a:solidFill>
            <a:schemeClr val="bg1"/>
          </a:solidFill>
          <a:ln w="19050">
            <a:solidFill>
              <a:srgbClr val="4373A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Metabolic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BDC5844-DC80-2730-82A0-86DF124A8CFB}"/>
              </a:ext>
            </a:extLst>
          </p:cNvPr>
          <p:cNvSpPr txBox="1"/>
          <p:nvPr/>
        </p:nvSpPr>
        <p:spPr>
          <a:xfrm>
            <a:off x="267962" y="4343267"/>
            <a:ext cx="921338" cy="253916"/>
          </a:xfrm>
          <a:prstGeom prst="rect">
            <a:avLst/>
          </a:prstGeom>
          <a:solidFill>
            <a:schemeClr val="bg1"/>
          </a:solidFill>
          <a:ln w="19050">
            <a:solidFill>
              <a:srgbClr val="4373A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b="1" dirty="0"/>
              <a:t>Other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C9E656-6426-5290-2D80-B9674C82A59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372" t="25161" r="52098"/>
          <a:stretch/>
        </p:blipFill>
        <p:spPr>
          <a:xfrm>
            <a:off x="6828138" y="62281"/>
            <a:ext cx="1766082" cy="130957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4E6E1E5-4A76-F120-073F-A7D7DBEBB4B4}"/>
              </a:ext>
            </a:extLst>
          </p:cNvPr>
          <p:cNvSpPr/>
          <p:nvPr/>
        </p:nvSpPr>
        <p:spPr>
          <a:xfrm>
            <a:off x="5888334" y="4461468"/>
            <a:ext cx="2984361" cy="5777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53217C1-1819-E081-D8E2-F21EEFF54DE8}"/>
              </a:ext>
            </a:extLst>
          </p:cNvPr>
          <p:cNvSpPr/>
          <p:nvPr/>
        </p:nvSpPr>
        <p:spPr>
          <a:xfrm>
            <a:off x="216040" y="195943"/>
            <a:ext cx="5315578" cy="939451"/>
          </a:xfrm>
          <a:prstGeom prst="rect">
            <a:avLst/>
          </a:prstGeom>
          <a:noFill/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37797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7EA4578-D929-0BE9-C3F3-F9FC0919D17E}"/>
              </a:ext>
            </a:extLst>
          </p:cNvPr>
          <p:cNvSpPr/>
          <p:nvPr/>
        </p:nvSpPr>
        <p:spPr>
          <a:xfrm>
            <a:off x="5888334" y="4461468"/>
            <a:ext cx="2984361" cy="5777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79A8081-0E2E-9293-2CD9-E623EA0E211A}"/>
              </a:ext>
            </a:extLst>
          </p:cNvPr>
          <p:cNvGraphicFramePr>
            <a:graphicFrameLocks/>
          </p:cNvGraphicFramePr>
          <p:nvPr/>
        </p:nvGraphicFramePr>
        <p:xfrm>
          <a:off x="1702629" y="311588"/>
          <a:ext cx="5469448" cy="4329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1BC151B-7683-E1D3-2756-CB7AED4194AF}"/>
              </a:ext>
            </a:extLst>
          </p:cNvPr>
          <p:cNvSpPr txBox="1"/>
          <p:nvPr/>
        </p:nvSpPr>
        <p:spPr>
          <a:xfrm>
            <a:off x="4318913" y="4641322"/>
            <a:ext cx="28531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GB" sz="1050" b="1" dirty="0">
                <a:solidFill>
                  <a:prstClr val="black"/>
                </a:solidFill>
                <a:latin typeface="Century Gothic" panose="020B0502020202020204" pitchFamily="34" charset="0"/>
              </a:rPr>
              <a:t>Rate per 10 000 cases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3D15DC-9F7B-1D21-0A8C-C9A074B2FCC8}"/>
              </a:ext>
            </a:extLst>
          </p:cNvPr>
          <p:cNvSpPr txBox="1"/>
          <p:nvPr/>
        </p:nvSpPr>
        <p:spPr>
          <a:xfrm>
            <a:off x="134179" y="173089"/>
            <a:ext cx="23054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GB" sz="1350" b="1" dirty="0">
                <a:solidFill>
                  <a:prstClr val="black"/>
                </a:solidFill>
                <a:latin typeface="Century Gothic" panose="020B0502020202020204" pitchFamily="34" charset="0"/>
              </a:rPr>
              <a:t>AIRWAY COMPLICATIONS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8ECB65-DA4D-FD26-EBE4-7E348D056245}"/>
              </a:ext>
            </a:extLst>
          </p:cNvPr>
          <p:cNvSpPr txBox="1"/>
          <p:nvPr/>
        </p:nvSpPr>
        <p:spPr>
          <a:xfrm>
            <a:off x="6029011" y="163788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7024623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shot of a website&#10;&#10;Description automatically generated">
            <a:extLst>
              <a:ext uri="{FF2B5EF4-FFF2-40B4-BE49-F238E27FC236}">
                <a16:creationId xmlns:a16="http://schemas.microsoft.com/office/drawing/2014/main" id="{95E0F523-C702-ECBA-D9F9-3C8C84AF3C2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77308" b="88430"/>
          <a:stretch/>
        </p:blipFill>
        <p:spPr>
          <a:xfrm>
            <a:off x="657947" y="160773"/>
            <a:ext cx="1763706" cy="587829"/>
          </a:xfrm>
          <a:prstGeom prst="rect">
            <a:avLst/>
          </a:prstGeom>
        </p:spPr>
      </p:pic>
      <p:pic>
        <p:nvPicPr>
          <p:cNvPr id="7" name="Picture 6" descr="A screenshot of a website&#10;&#10;Description automatically generated">
            <a:extLst>
              <a:ext uri="{FF2B5EF4-FFF2-40B4-BE49-F238E27FC236}">
                <a16:creationId xmlns:a16="http://schemas.microsoft.com/office/drawing/2014/main" id="{074FB8B4-2E33-80BD-D999-40093096EF5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56563" r="5751" b="12091"/>
          <a:stretch/>
        </p:blipFill>
        <p:spPr>
          <a:xfrm>
            <a:off x="622778" y="1115368"/>
            <a:ext cx="7325469" cy="1592664"/>
          </a:xfrm>
          <a:prstGeom prst="rect">
            <a:avLst/>
          </a:prstGeom>
        </p:spPr>
      </p:pic>
      <p:pic>
        <p:nvPicPr>
          <p:cNvPr id="9" name="Picture 8" descr="A screenshot of a website&#10;&#10;Description automatically generated">
            <a:extLst>
              <a:ext uri="{FF2B5EF4-FFF2-40B4-BE49-F238E27FC236}">
                <a16:creationId xmlns:a16="http://schemas.microsoft.com/office/drawing/2014/main" id="{795BF69A-12FB-9023-809C-BE70B5E0B5E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89392" r="45181" b="1930"/>
          <a:stretch/>
        </p:blipFill>
        <p:spPr>
          <a:xfrm>
            <a:off x="622778" y="2949190"/>
            <a:ext cx="4260721" cy="44087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5CEA089-E0B7-805C-2E95-D258EB59A0CA}"/>
              </a:ext>
            </a:extLst>
          </p:cNvPr>
          <p:cNvSpPr txBox="1"/>
          <p:nvPr/>
        </p:nvSpPr>
        <p:spPr>
          <a:xfrm>
            <a:off x="622778" y="3848519"/>
            <a:ext cx="1885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Coroner’s case</a:t>
            </a:r>
          </a:p>
          <a:p>
            <a:r>
              <a:rPr lang="en-GB" b="1" dirty="0"/>
              <a:t>August 2023 </a:t>
            </a:r>
          </a:p>
        </p:txBody>
      </p:sp>
    </p:spTree>
    <p:extLst>
      <p:ext uri="{BB962C8B-B14F-4D97-AF65-F5344CB8AC3E}">
        <p14:creationId xmlns:p14="http://schemas.microsoft.com/office/powerpoint/2010/main" val="132627705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7EA4578-D929-0BE9-C3F3-F9FC0919D17E}"/>
              </a:ext>
            </a:extLst>
          </p:cNvPr>
          <p:cNvSpPr/>
          <p:nvPr/>
        </p:nvSpPr>
        <p:spPr>
          <a:xfrm>
            <a:off x="5888334" y="4461468"/>
            <a:ext cx="2984361" cy="5777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79A8081-0E2E-9293-2CD9-E623EA0E21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7019191"/>
              </p:ext>
            </p:extLst>
          </p:nvPr>
        </p:nvGraphicFramePr>
        <p:xfrm>
          <a:off x="1702629" y="311588"/>
          <a:ext cx="5469448" cy="4329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1BC151B-7683-E1D3-2756-CB7AED4194AF}"/>
              </a:ext>
            </a:extLst>
          </p:cNvPr>
          <p:cNvSpPr txBox="1"/>
          <p:nvPr/>
        </p:nvSpPr>
        <p:spPr>
          <a:xfrm>
            <a:off x="4318913" y="4641322"/>
            <a:ext cx="28531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GB" sz="1050" b="1" dirty="0">
                <a:solidFill>
                  <a:prstClr val="black"/>
                </a:solidFill>
                <a:latin typeface="Century Gothic" panose="020B0502020202020204" pitchFamily="34" charset="0"/>
              </a:rPr>
              <a:t>Rate per 10 000 cases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3D15DC-9F7B-1D21-0A8C-C9A074B2FCC8}"/>
              </a:ext>
            </a:extLst>
          </p:cNvPr>
          <p:cNvSpPr txBox="1"/>
          <p:nvPr/>
        </p:nvSpPr>
        <p:spPr>
          <a:xfrm>
            <a:off x="134179" y="173089"/>
            <a:ext cx="23054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GB" sz="1350" b="1" dirty="0">
                <a:solidFill>
                  <a:prstClr val="black"/>
                </a:solidFill>
                <a:latin typeface="Century Gothic" panose="020B0502020202020204" pitchFamily="34" charset="0"/>
              </a:rPr>
              <a:t>AIRWAY COMPLICATIONS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B313E4-E717-1E90-7F3C-4555E661DF3B}"/>
              </a:ext>
            </a:extLst>
          </p:cNvPr>
          <p:cNvSpPr txBox="1"/>
          <p:nvPr/>
        </p:nvSpPr>
        <p:spPr>
          <a:xfrm>
            <a:off x="5044273" y="1371421"/>
            <a:ext cx="2784737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800" b="1" dirty="0"/>
              <a:t>CICO/eFONA</a:t>
            </a:r>
          </a:p>
          <a:p>
            <a:r>
              <a:rPr lang="en-GB" sz="2800" b="1" dirty="0"/>
              <a:t>1 in 8,370</a:t>
            </a:r>
          </a:p>
          <a:p>
            <a:r>
              <a:rPr lang="en-GB" sz="1600" dirty="0"/>
              <a:t>[95% CI 1 in 2,296 – 30,519]</a:t>
            </a:r>
          </a:p>
        </p:txBody>
      </p:sp>
    </p:spTree>
    <p:extLst>
      <p:ext uri="{BB962C8B-B14F-4D97-AF65-F5344CB8AC3E}">
        <p14:creationId xmlns:p14="http://schemas.microsoft.com/office/powerpoint/2010/main" val="2847552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51CD237-A61D-B4EC-C87E-8AA6BA2E21F8}"/>
              </a:ext>
            </a:extLst>
          </p:cNvPr>
          <p:cNvSpPr/>
          <p:nvPr/>
        </p:nvSpPr>
        <p:spPr>
          <a:xfrm>
            <a:off x="5888334" y="4461468"/>
            <a:ext cx="2984361" cy="5777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779A8081-0E2E-9293-2CD9-E623EA0E211A}"/>
              </a:ext>
            </a:extLst>
          </p:cNvPr>
          <p:cNvGraphicFramePr>
            <a:graphicFrameLocks/>
          </p:cNvGraphicFramePr>
          <p:nvPr/>
        </p:nvGraphicFramePr>
        <p:xfrm>
          <a:off x="1702629" y="311588"/>
          <a:ext cx="5469448" cy="4329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1BC151B-7683-E1D3-2756-CB7AED4194AF}"/>
              </a:ext>
            </a:extLst>
          </p:cNvPr>
          <p:cNvSpPr txBox="1"/>
          <p:nvPr/>
        </p:nvSpPr>
        <p:spPr>
          <a:xfrm>
            <a:off x="4318913" y="4641322"/>
            <a:ext cx="2853164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GB" sz="1050" b="1" dirty="0">
                <a:solidFill>
                  <a:prstClr val="black"/>
                </a:solidFill>
                <a:latin typeface="Century Gothic" panose="020B0502020202020204" pitchFamily="34" charset="0"/>
              </a:rPr>
              <a:t>Rate per 10 000 cases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3D15DC-9F7B-1D21-0A8C-C9A074B2FCC8}"/>
              </a:ext>
            </a:extLst>
          </p:cNvPr>
          <p:cNvSpPr txBox="1"/>
          <p:nvPr/>
        </p:nvSpPr>
        <p:spPr>
          <a:xfrm>
            <a:off x="134179" y="173089"/>
            <a:ext cx="23054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GB" sz="1350" b="1" dirty="0">
                <a:solidFill>
                  <a:prstClr val="black"/>
                </a:solidFill>
                <a:latin typeface="Century Gothic" panose="020B0502020202020204" pitchFamily="34" charset="0"/>
              </a:rPr>
              <a:t>AIRWAY COMPLICATIONS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42395FB-277E-3205-77FF-26C451E4FFE3}"/>
              </a:ext>
            </a:extLst>
          </p:cNvPr>
          <p:cNvCxnSpPr>
            <a:cxnSpLocks/>
          </p:cNvCxnSpPr>
          <p:nvPr/>
        </p:nvCxnSpPr>
        <p:spPr>
          <a:xfrm>
            <a:off x="4598893" y="173089"/>
            <a:ext cx="0" cy="4530692"/>
          </a:xfrm>
          <a:prstGeom prst="line">
            <a:avLst/>
          </a:prstGeom>
          <a:ln w="508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E40E96B9-3312-02A0-ADA7-A944AC4F7161}"/>
              </a:ext>
            </a:extLst>
          </p:cNvPr>
          <p:cNvSpPr txBox="1"/>
          <p:nvPr/>
        </p:nvSpPr>
        <p:spPr>
          <a:xfrm>
            <a:off x="4214256" y="103839"/>
            <a:ext cx="907621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GB" sz="1350" b="1" dirty="0">
                <a:solidFill>
                  <a:prstClr val="black"/>
                </a:solidFill>
                <a:latin typeface="Century Gothic" panose="020B0502020202020204" pitchFamily="34" charset="0"/>
              </a:rPr>
              <a:t>1 in 1000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F67382B-051B-68F0-9A35-7B1ECD947A12}"/>
              </a:ext>
            </a:extLst>
          </p:cNvPr>
          <p:cNvCxnSpPr>
            <a:cxnSpLocks/>
          </p:cNvCxnSpPr>
          <p:nvPr/>
        </p:nvCxnSpPr>
        <p:spPr>
          <a:xfrm>
            <a:off x="7625826" y="241291"/>
            <a:ext cx="0" cy="4400031"/>
          </a:xfrm>
          <a:prstGeom prst="line">
            <a:avLst/>
          </a:prstGeom>
          <a:ln w="508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B8103F58-4303-279A-1151-C33ED1F2261A}"/>
              </a:ext>
            </a:extLst>
          </p:cNvPr>
          <p:cNvSpPr txBox="1"/>
          <p:nvPr/>
        </p:nvSpPr>
        <p:spPr>
          <a:xfrm>
            <a:off x="7172077" y="110629"/>
            <a:ext cx="811441" cy="30008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685800">
              <a:defRPr/>
            </a:pPr>
            <a:r>
              <a:rPr lang="en-GB" sz="1350" b="1" dirty="0">
                <a:solidFill>
                  <a:prstClr val="black"/>
                </a:solidFill>
                <a:latin typeface="Century Gothic" panose="020B0502020202020204" pitchFamily="34" charset="0"/>
              </a:rPr>
              <a:t>1 in 100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FF2035-2EBF-BF57-01F2-FC6DF647E86D}"/>
              </a:ext>
            </a:extLst>
          </p:cNvPr>
          <p:cNvSpPr txBox="1"/>
          <p:nvPr/>
        </p:nvSpPr>
        <p:spPr>
          <a:xfrm>
            <a:off x="5038941" y="4622553"/>
            <a:ext cx="1824538" cy="415498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 defTabSz="685800">
              <a:defRPr/>
            </a:pPr>
            <a:r>
              <a:rPr lang="en-GB" b="1" dirty="0">
                <a:solidFill>
                  <a:prstClr val="black"/>
                </a:solidFill>
                <a:latin typeface="Century Gothic" panose="020B0502020202020204" pitchFamily="34" charset="0"/>
              </a:rPr>
              <a:t>‘</a:t>
            </a:r>
            <a:r>
              <a:rPr lang="en-GB" sz="2100" b="1" dirty="0">
                <a:solidFill>
                  <a:prstClr val="white"/>
                </a:solidFill>
                <a:latin typeface="Century Gothic" panose="020B0502020202020204" pitchFamily="34" charset="0"/>
              </a:rPr>
              <a:t>uncommon</a:t>
            </a:r>
            <a:r>
              <a:rPr lang="en-GB" b="1" dirty="0">
                <a:solidFill>
                  <a:prstClr val="black"/>
                </a:solidFill>
                <a:latin typeface="Century Gothic" panose="020B0502020202020204" pitchFamily="34" charset="0"/>
              </a:rPr>
              <a:t>’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1CA33FB-2EB4-349B-A223-47712DF04466}"/>
              </a:ext>
            </a:extLst>
          </p:cNvPr>
          <p:cNvSpPr txBox="1"/>
          <p:nvPr/>
        </p:nvSpPr>
        <p:spPr>
          <a:xfrm>
            <a:off x="7703177" y="4605714"/>
            <a:ext cx="1401512" cy="4154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GB" sz="2100" b="1" dirty="0">
                <a:solidFill>
                  <a:prstClr val="white"/>
                </a:solidFill>
                <a:latin typeface="Century Gothic" panose="020B0502020202020204" pitchFamily="34" charset="0"/>
              </a:rPr>
              <a:t>common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64F0263-FBB3-8107-5D23-1DA9EFCB002B}"/>
              </a:ext>
            </a:extLst>
          </p:cNvPr>
          <p:cNvSpPr txBox="1"/>
          <p:nvPr/>
        </p:nvSpPr>
        <p:spPr>
          <a:xfrm>
            <a:off x="3534197" y="4635704"/>
            <a:ext cx="813683" cy="41549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GB" sz="2100" b="1" dirty="0">
                <a:solidFill>
                  <a:prstClr val="white"/>
                </a:solidFill>
                <a:latin typeface="Century Gothic" panose="020B0502020202020204" pitchFamily="34" charset="0"/>
              </a:rPr>
              <a:t>rare</a:t>
            </a:r>
          </a:p>
        </p:txBody>
      </p:sp>
    </p:spTree>
    <p:extLst>
      <p:ext uri="{BB962C8B-B14F-4D97-AF65-F5344CB8AC3E}">
        <p14:creationId xmlns:p14="http://schemas.microsoft.com/office/powerpoint/2010/main" val="409199801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AA1CF08-1D5D-656A-B23A-867ED38E37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289698" cy="5143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12DB280F-B185-DC93-1036-57F348F77F64}"/>
              </a:ext>
            </a:extLst>
          </p:cNvPr>
          <p:cNvSpPr txBox="1"/>
          <p:nvPr/>
        </p:nvSpPr>
        <p:spPr>
          <a:xfrm>
            <a:off x="6477828" y="350355"/>
            <a:ext cx="2027583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950" dirty="0">
                <a:solidFill>
                  <a:schemeClr val="bg1"/>
                </a:solidFill>
              </a:rPr>
              <a:t>RISKS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4E4921F-21D4-4F18-ECE9-2AA057E46D0B}"/>
              </a:ext>
            </a:extLst>
          </p:cNvPr>
          <p:cNvSpPr/>
          <p:nvPr/>
        </p:nvSpPr>
        <p:spPr>
          <a:xfrm>
            <a:off x="5888334" y="4461468"/>
            <a:ext cx="2984361" cy="57778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465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AA1CF08-1D5D-656A-B23A-867ED38E37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76" y="46338"/>
            <a:ext cx="5194388" cy="505082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56C0592-9DD4-447F-97B4-CB4898B1AB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1852" y="1937300"/>
            <a:ext cx="3872172" cy="306756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38A894E-4744-D41E-D829-21D4E0BBD378}"/>
              </a:ext>
            </a:extLst>
          </p:cNvPr>
          <p:cNvSpPr/>
          <p:nvPr/>
        </p:nvSpPr>
        <p:spPr>
          <a:xfrm>
            <a:off x="5261852" y="1937300"/>
            <a:ext cx="1922719" cy="38386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3EC4B3-C566-5E06-A9CA-07960244B525}"/>
              </a:ext>
            </a:extLst>
          </p:cNvPr>
          <p:cNvSpPr/>
          <p:nvPr/>
        </p:nvSpPr>
        <p:spPr>
          <a:xfrm>
            <a:off x="5261851" y="2321169"/>
            <a:ext cx="2535670" cy="38386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84A1E3D-725D-0805-68E4-3E64BAB224A1}"/>
              </a:ext>
            </a:extLst>
          </p:cNvPr>
          <p:cNvSpPr/>
          <p:nvPr/>
        </p:nvSpPr>
        <p:spPr>
          <a:xfrm>
            <a:off x="7855009" y="2321168"/>
            <a:ext cx="1223677" cy="383869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732DD0-A61D-91ED-18F6-F387E4942CFD}"/>
              </a:ext>
            </a:extLst>
          </p:cNvPr>
          <p:cNvSpPr/>
          <p:nvPr/>
        </p:nvSpPr>
        <p:spPr>
          <a:xfrm>
            <a:off x="5275220" y="3773156"/>
            <a:ext cx="1849062" cy="348343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EE67F7-1C15-3BCD-DBBE-FCE31630ADF3}"/>
              </a:ext>
            </a:extLst>
          </p:cNvPr>
          <p:cNvSpPr/>
          <p:nvPr/>
        </p:nvSpPr>
        <p:spPr>
          <a:xfrm>
            <a:off x="7221282" y="3779855"/>
            <a:ext cx="1849062" cy="525864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188768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8BD774D0-709B-C941-985B-84E8AA6EAA0E}"/>
              </a:ext>
            </a:extLst>
          </p:cNvPr>
          <p:cNvSpPr txBox="1">
            <a:spLocks/>
          </p:cNvSpPr>
          <p:nvPr/>
        </p:nvSpPr>
        <p:spPr>
          <a:xfrm>
            <a:off x="6012360" y="161086"/>
            <a:ext cx="2857924" cy="4270127"/>
          </a:xfrm>
          <a:prstGeom prst="rect">
            <a:avLst/>
          </a:prstGeom>
          <a:ln w="19050">
            <a:solidFill>
              <a:schemeClr val="tx1"/>
            </a:solidFill>
          </a:ln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250" b="1" dirty="0">
                <a:latin typeface="Century Gothic" panose="020B0502020202020204" pitchFamily="34" charset="0"/>
              </a:rPr>
              <a:t>CASE </a:t>
            </a:r>
          </a:p>
          <a:p>
            <a:pPr marL="0" indent="0">
              <a:buNone/>
            </a:pPr>
            <a:r>
              <a:rPr lang="en-US" sz="2250" b="1" dirty="0">
                <a:latin typeface="Century Gothic" panose="020B0502020202020204" pitchFamily="34" charset="0"/>
              </a:rPr>
              <a:t>REPORTING</a:t>
            </a:r>
          </a:p>
          <a:p>
            <a:pPr marL="0" indent="0">
              <a:buNone/>
            </a:pPr>
            <a:r>
              <a:rPr lang="en-US" sz="15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1 year</a:t>
            </a:r>
          </a:p>
          <a:p>
            <a:pPr marL="0" indent="0">
              <a:buNone/>
            </a:pPr>
            <a:endParaRPr lang="en-US" sz="15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US" sz="1500" b="1" dirty="0">
                <a:latin typeface="Century Gothic" panose="020B0502020202020204" pitchFamily="34" charset="0"/>
              </a:rPr>
              <a:t>Detailed case review form with panel review</a:t>
            </a:r>
          </a:p>
          <a:p>
            <a:pPr marL="0" indent="0">
              <a:buNone/>
            </a:pPr>
            <a:endParaRPr lang="en-US" sz="1500" dirty="0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US" sz="1500" b="1" dirty="0">
                <a:latin typeface="Century Gothic" panose="020B0502020202020204" pitchFamily="34" charset="0"/>
              </a:rPr>
              <a:t>‘Numerator data’</a:t>
            </a:r>
          </a:p>
        </p:txBody>
      </p:sp>
      <p:pic>
        <p:nvPicPr>
          <p:cNvPr id="14" name="Graphic 13" descr="Badge 3 with solid fill">
            <a:extLst>
              <a:ext uri="{FF2B5EF4-FFF2-40B4-BE49-F238E27FC236}">
                <a16:creationId xmlns:a16="http://schemas.microsoft.com/office/drawing/2014/main" id="{7A456D57-BF88-F64A-B188-D9170700512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81721" y="171180"/>
            <a:ext cx="584916" cy="584916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9858280-C261-494A-810C-EF2085C52887}"/>
              </a:ext>
            </a:extLst>
          </p:cNvPr>
          <p:cNvSpPr/>
          <p:nvPr/>
        </p:nvSpPr>
        <p:spPr>
          <a:xfrm>
            <a:off x="6017680" y="3124863"/>
            <a:ext cx="2847284" cy="1299752"/>
          </a:xfrm>
          <a:prstGeom prst="rect">
            <a:avLst/>
          </a:prstGeom>
          <a:solidFill>
            <a:srgbClr val="437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latin typeface="Avenir Book" panose="02000503020000020003" pitchFamily="2" charset="0"/>
              </a:rPr>
              <a:t>881</a:t>
            </a:r>
            <a:r>
              <a:rPr lang="en-US" sz="2700" b="1" dirty="0">
                <a:latin typeface="Avenir Book" panose="02000503020000020003" pitchFamily="2" charset="0"/>
              </a:rPr>
              <a:t> </a:t>
            </a:r>
          </a:p>
          <a:p>
            <a:pPr algn="ctr"/>
            <a:r>
              <a:rPr lang="en-US" sz="2700" b="1" dirty="0">
                <a:latin typeface="Avenir Book" panose="02000503020000020003" pitchFamily="2" charset="0"/>
              </a:rPr>
              <a:t>cardiac arrests</a:t>
            </a:r>
            <a:endParaRPr lang="en-US" sz="2400" b="1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15062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D759DC2-FF7B-0620-D1D6-0344D361C996}"/>
              </a:ext>
            </a:extLst>
          </p:cNvPr>
          <p:cNvSpPr txBox="1"/>
          <p:nvPr/>
        </p:nvSpPr>
        <p:spPr>
          <a:xfrm>
            <a:off x="392396" y="329336"/>
            <a:ext cx="2310248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600" b="1" dirty="0">
                <a:solidFill>
                  <a:srgbClr val="50ABBF"/>
                </a:solidFill>
                <a:latin typeface="Avenir Book" panose="02000503020000020003" pitchFamily="2" charset="0"/>
              </a:rPr>
              <a:t>881</a:t>
            </a:r>
          </a:p>
          <a:p>
            <a:r>
              <a:rPr lang="en-GB" sz="2400" b="1" dirty="0">
                <a:solidFill>
                  <a:srgbClr val="50ABBF"/>
                </a:solidFill>
                <a:latin typeface="Avenir Book" panose="02000503020000020003" pitchFamily="2" charset="0"/>
              </a:rPr>
              <a:t>Perioperative</a:t>
            </a:r>
            <a:r>
              <a:rPr lang="en-GB" sz="4400" b="1" dirty="0">
                <a:solidFill>
                  <a:srgbClr val="50ABBF"/>
                </a:solidFill>
                <a:latin typeface="Avenir Book" panose="02000503020000020003" pitchFamily="2" charset="0"/>
              </a:rPr>
              <a:t> </a:t>
            </a:r>
          </a:p>
          <a:p>
            <a:r>
              <a:rPr lang="en-GB" sz="4400" b="1" dirty="0">
                <a:solidFill>
                  <a:srgbClr val="50ABBF"/>
                </a:solidFill>
                <a:latin typeface="Avenir Book" panose="02000503020000020003" pitchFamily="2" charset="0"/>
              </a:rPr>
              <a:t>cardiac </a:t>
            </a:r>
          </a:p>
          <a:p>
            <a:r>
              <a:rPr lang="en-GB" sz="4400" b="1" dirty="0">
                <a:solidFill>
                  <a:srgbClr val="50ABBF"/>
                </a:solidFill>
                <a:latin typeface="Avenir Book" panose="02000503020000020003" pitchFamily="2" charset="0"/>
              </a:rPr>
              <a:t>arrest</a:t>
            </a:r>
          </a:p>
          <a:p>
            <a:r>
              <a:rPr lang="en-GB" sz="4400" b="1" dirty="0">
                <a:solidFill>
                  <a:srgbClr val="50ABBF"/>
                </a:solidFill>
                <a:latin typeface="Avenir Book" panose="02000503020000020003" pitchFamily="2" charset="0"/>
              </a:rPr>
              <a:t>cases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66F862-B150-8A67-E88C-48B4E7C82ED6}"/>
              </a:ext>
            </a:extLst>
          </p:cNvPr>
          <p:cNvSpPr txBox="1"/>
          <p:nvPr/>
        </p:nvSpPr>
        <p:spPr>
          <a:xfrm>
            <a:off x="3856046" y="2312836"/>
            <a:ext cx="50289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600" dirty="0"/>
              <a:t>1</a:t>
            </a:r>
            <a:r>
              <a:rPr lang="en-GB" sz="5400" dirty="0"/>
              <a:t>in</a:t>
            </a:r>
            <a:r>
              <a:rPr lang="en-GB" sz="9600" dirty="0"/>
              <a:t> 3,000</a:t>
            </a:r>
          </a:p>
        </p:txBody>
      </p:sp>
      <p:pic>
        <p:nvPicPr>
          <p:cNvPr id="10" name="Graphic 9" descr="Cpr with solid fill">
            <a:extLst>
              <a:ext uri="{FF2B5EF4-FFF2-40B4-BE49-F238E27FC236}">
                <a16:creationId xmlns:a16="http://schemas.microsoft.com/office/drawing/2014/main" id="{037D6ACF-4A9D-39D1-A420-2257C337E3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51228" y="621263"/>
            <a:ext cx="1677725" cy="167772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46428FB8-7FB7-09B6-03FC-00F540587FD2}"/>
              </a:ext>
            </a:extLst>
          </p:cNvPr>
          <p:cNvSpPr/>
          <p:nvPr/>
        </p:nvSpPr>
        <p:spPr>
          <a:xfrm>
            <a:off x="5888334" y="4461468"/>
            <a:ext cx="2984361" cy="5777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035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ontent Placeholder 5">
            <a:extLst>
              <a:ext uri="{FF2B5EF4-FFF2-40B4-BE49-F238E27FC236}">
                <a16:creationId xmlns:a16="http://schemas.microsoft.com/office/drawing/2014/main" id="{AF64B71D-7383-69FD-22D1-92CDFFB9AE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557" y="612115"/>
            <a:ext cx="8310608" cy="337148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7B45C6C-16A6-0C05-5ECD-8213754C72F7}"/>
              </a:ext>
            </a:extLst>
          </p:cNvPr>
          <p:cNvSpPr/>
          <p:nvPr/>
        </p:nvSpPr>
        <p:spPr>
          <a:xfrm>
            <a:off x="5796501" y="4381169"/>
            <a:ext cx="3053301" cy="6758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804290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53AFE-3F8D-F04F-C835-A100A6F38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891" y="106969"/>
            <a:ext cx="8783051" cy="857250"/>
          </a:xfrm>
        </p:spPr>
        <p:txBody>
          <a:bodyPr>
            <a:normAutofit/>
          </a:bodyPr>
          <a:lstStyle/>
          <a:p>
            <a:r>
              <a:rPr lang="en-GB" sz="3200" dirty="0"/>
              <a:t>Incidence by (low risk) patient group</a:t>
            </a:r>
          </a:p>
        </p:txBody>
      </p:sp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1B63DE51-3A70-283E-AB52-179809C08E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9122929"/>
              </p:ext>
            </p:extLst>
          </p:nvPr>
        </p:nvGraphicFramePr>
        <p:xfrm>
          <a:off x="267891" y="964219"/>
          <a:ext cx="8695635" cy="3579996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655784">
                  <a:extLst>
                    <a:ext uri="{9D8B030D-6E8A-4147-A177-3AD203B41FA5}">
                      <a16:colId xmlns:a16="http://schemas.microsoft.com/office/drawing/2014/main" val="4167946245"/>
                    </a:ext>
                  </a:extLst>
                </a:gridCol>
                <a:gridCol w="2610852">
                  <a:extLst>
                    <a:ext uri="{9D8B030D-6E8A-4147-A177-3AD203B41FA5}">
                      <a16:colId xmlns:a16="http://schemas.microsoft.com/office/drawing/2014/main" val="3401955570"/>
                    </a:ext>
                  </a:extLst>
                </a:gridCol>
                <a:gridCol w="3428999">
                  <a:extLst>
                    <a:ext uri="{9D8B030D-6E8A-4147-A177-3AD203B41FA5}">
                      <a16:colId xmlns:a16="http://schemas.microsoft.com/office/drawing/2014/main" val="3079241377"/>
                    </a:ext>
                  </a:extLst>
                </a:gridCol>
              </a:tblGrid>
              <a:tr h="1019676">
                <a:tc>
                  <a:txBody>
                    <a:bodyPr/>
                    <a:lstStyle/>
                    <a:p>
                      <a:pPr algn="ctr"/>
                      <a:endParaRPr lang="en-GB" sz="2400" dirty="0"/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300" dirty="0"/>
                        <a:t>Cardiac arrest</a:t>
                      </a:r>
                    </a:p>
                    <a:p>
                      <a:pPr algn="ctr"/>
                      <a:r>
                        <a:rPr lang="en-GB" sz="2300" dirty="0"/>
                        <a:t>1 in…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300" dirty="0"/>
                        <a:t>Death </a:t>
                      </a:r>
                    </a:p>
                    <a:p>
                      <a:pPr algn="ctr"/>
                      <a:r>
                        <a:rPr lang="en-GB" sz="2300" dirty="0"/>
                        <a:t>1 in…</a:t>
                      </a:r>
                    </a:p>
                  </a:txBody>
                  <a:tcPr marL="137160" marR="137160" marT="137160" marB="137160"/>
                </a:tc>
                <a:extLst>
                  <a:ext uri="{0D108BD9-81ED-4DB2-BD59-A6C34878D82A}">
                    <a16:rowId xmlns:a16="http://schemas.microsoft.com/office/drawing/2014/main" val="705436521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/>
                        <a:t>All cases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3,000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13,000</a:t>
                      </a:r>
                    </a:p>
                  </a:txBody>
                  <a:tcPr marL="137160" marR="137160" marT="137160" marB="137160"/>
                </a:tc>
                <a:extLst>
                  <a:ext uri="{0D108BD9-81ED-4DB2-BD59-A6C34878D82A}">
                    <a16:rowId xmlns:a16="http://schemas.microsoft.com/office/drawing/2014/main" val="2836687485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/>
                        <a:t>ASA 1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11,000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132,000</a:t>
                      </a:r>
                    </a:p>
                  </a:txBody>
                  <a:tcPr marL="137160" marR="137160" marT="137160" marB="137160"/>
                </a:tc>
                <a:extLst>
                  <a:ext uri="{0D108BD9-81ED-4DB2-BD59-A6C34878D82A}">
                    <a16:rowId xmlns:a16="http://schemas.microsoft.com/office/drawing/2014/main" val="2161319626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/>
                        <a:t>ASA 1-2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8,000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95,000</a:t>
                      </a:r>
                    </a:p>
                  </a:txBody>
                  <a:tcPr marL="137160" marR="137160" marT="137160" marB="137160"/>
                </a:tc>
                <a:extLst>
                  <a:ext uri="{0D108BD9-81ED-4DB2-BD59-A6C34878D82A}">
                    <a16:rowId xmlns:a16="http://schemas.microsoft.com/office/drawing/2014/main" val="1846152412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/>
                        <a:t>Elective cases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7,000</a:t>
                      </a:r>
                    </a:p>
                  </a:txBody>
                  <a:tcPr marL="137160" marR="137160" marT="137160" marB="1371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dirty="0"/>
                        <a:t>94,000</a:t>
                      </a:r>
                    </a:p>
                  </a:txBody>
                  <a:tcPr marL="137160" marR="137160" marT="137160" marB="137160"/>
                </a:tc>
                <a:extLst>
                  <a:ext uri="{0D108BD9-81ED-4DB2-BD59-A6C34878D82A}">
                    <a16:rowId xmlns:a16="http://schemas.microsoft.com/office/drawing/2014/main" val="681584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03265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F862630-7C8D-9DEB-3875-89406E884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Highest risk</a:t>
            </a:r>
          </a:p>
        </p:txBody>
      </p:sp>
      <p:pic>
        <p:nvPicPr>
          <p:cNvPr id="6" name="Graphic 5" descr="Baby with solid fill">
            <a:extLst>
              <a:ext uri="{FF2B5EF4-FFF2-40B4-BE49-F238E27FC236}">
                <a16:creationId xmlns:a16="http://schemas.microsoft.com/office/drawing/2014/main" id="{04C43B11-B009-86E1-755A-9E1BB67898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5752" y="1494065"/>
            <a:ext cx="1077684" cy="1077684"/>
          </a:xfrm>
          <a:prstGeom prst="rect">
            <a:avLst/>
          </a:prstGeom>
        </p:spPr>
      </p:pic>
      <p:pic>
        <p:nvPicPr>
          <p:cNvPr id="8" name="Graphic 7" descr="Man with cane with solid fill">
            <a:extLst>
              <a:ext uri="{FF2B5EF4-FFF2-40B4-BE49-F238E27FC236}">
                <a16:creationId xmlns:a16="http://schemas.microsoft.com/office/drawing/2014/main" id="{97168BD2-8D50-DA53-4661-15C559C0CA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002971" y="1356660"/>
            <a:ext cx="1215089" cy="1215089"/>
          </a:xfrm>
          <a:prstGeom prst="rect">
            <a:avLst/>
          </a:prstGeom>
        </p:spPr>
      </p:pic>
      <p:pic>
        <p:nvPicPr>
          <p:cNvPr id="12" name="Graphic 11" descr="Heart organ with solid fill">
            <a:extLst>
              <a:ext uri="{FF2B5EF4-FFF2-40B4-BE49-F238E27FC236}">
                <a16:creationId xmlns:a16="http://schemas.microsoft.com/office/drawing/2014/main" id="{446977D0-3C69-ADE9-0BC1-C85141EC4C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57527" y="2741387"/>
            <a:ext cx="1028946" cy="1028946"/>
          </a:xfrm>
          <a:prstGeom prst="rect">
            <a:avLst/>
          </a:prstGeom>
        </p:spPr>
      </p:pic>
      <p:pic>
        <p:nvPicPr>
          <p:cNvPr id="14" name="Graphic 13" descr="Inpatient with solid fill">
            <a:extLst>
              <a:ext uri="{FF2B5EF4-FFF2-40B4-BE49-F238E27FC236}">
                <a16:creationId xmlns:a16="http://schemas.microsoft.com/office/drawing/2014/main" id="{C41E2BE6-6353-A6C2-F0AE-65CB9312F6C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220686" y="2684236"/>
            <a:ext cx="1086097" cy="1086097"/>
          </a:xfrm>
          <a:prstGeom prst="rect">
            <a:avLst/>
          </a:prstGeom>
        </p:spPr>
      </p:pic>
      <p:pic>
        <p:nvPicPr>
          <p:cNvPr id="16" name="Graphic 15" descr="Ambulance outline">
            <a:extLst>
              <a:ext uri="{FF2B5EF4-FFF2-40B4-BE49-F238E27FC236}">
                <a16:creationId xmlns:a16="http://schemas.microsoft.com/office/drawing/2014/main" id="{ECE418A8-1EDB-27E5-CC7B-401A1695344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66058" y="2684237"/>
            <a:ext cx="1242167" cy="1242167"/>
          </a:xfrm>
          <a:prstGeom prst="rect">
            <a:avLst/>
          </a:prstGeom>
        </p:spPr>
      </p:pic>
      <p:pic>
        <p:nvPicPr>
          <p:cNvPr id="7" name="Graphic 6" descr="Man with solid fill">
            <a:extLst>
              <a:ext uri="{FF2B5EF4-FFF2-40B4-BE49-F238E27FC236}">
                <a16:creationId xmlns:a16="http://schemas.microsoft.com/office/drawing/2014/main" id="{0995BC89-3452-40C9-7AAA-B3AAD33F955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577289" y="1389448"/>
            <a:ext cx="1215089" cy="1215089"/>
          </a:xfrm>
          <a:prstGeom prst="rect">
            <a:avLst/>
          </a:prstGeom>
        </p:spPr>
      </p:pic>
      <p:pic>
        <p:nvPicPr>
          <p:cNvPr id="15" name="Graphic 14" descr="Woman outline">
            <a:extLst>
              <a:ext uri="{FF2B5EF4-FFF2-40B4-BE49-F238E27FC236}">
                <a16:creationId xmlns:a16="http://schemas.microsoft.com/office/drawing/2014/main" id="{1322FB12-AEB3-D056-F2B6-FD3763C44D8A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335177" y="1389447"/>
            <a:ext cx="1215089" cy="121508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8CF20B7-A5E8-11C3-5242-F302F7953D6D}"/>
              </a:ext>
            </a:extLst>
          </p:cNvPr>
          <p:cNvSpPr txBox="1"/>
          <p:nvPr/>
        </p:nvSpPr>
        <p:spPr>
          <a:xfrm>
            <a:off x="592087" y="4192756"/>
            <a:ext cx="212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Saturday/Sunday</a:t>
            </a:r>
          </a:p>
        </p:txBody>
      </p:sp>
      <p:pic>
        <p:nvPicPr>
          <p:cNvPr id="2" name="Graphic 1" descr="Moon and stars outline">
            <a:extLst>
              <a:ext uri="{FF2B5EF4-FFF2-40B4-BE49-F238E27FC236}">
                <a16:creationId xmlns:a16="http://schemas.microsoft.com/office/drawing/2014/main" id="{B14B84A3-BEA6-D0D1-4081-B67A626DD123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4085470" y="3926404"/>
            <a:ext cx="857251" cy="857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78724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D759DC2-FF7B-0620-D1D6-0344D361C996}"/>
              </a:ext>
            </a:extLst>
          </p:cNvPr>
          <p:cNvSpPr txBox="1"/>
          <p:nvPr/>
        </p:nvSpPr>
        <p:spPr>
          <a:xfrm>
            <a:off x="417516" y="148466"/>
            <a:ext cx="5165645" cy="49552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600" b="1" dirty="0">
                <a:latin typeface="Avenir Book" panose="02000503020000020003" pitchFamily="2" charset="0"/>
              </a:rPr>
              <a:t>71</a:t>
            </a:r>
            <a:r>
              <a:rPr lang="en-GB" sz="9600" b="1" dirty="0">
                <a:solidFill>
                  <a:srgbClr val="50ABBF"/>
                </a:solidFill>
                <a:latin typeface="Avenir Book" panose="02000503020000020003" pitchFamily="2" charset="0"/>
              </a:rPr>
              <a:t>/881</a:t>
            </a:r>
          </a:p>
          <a:p>
            <a:r>
              <a:rPr lang="en-GB" sz="2400" b="1" dirty="0">
                <a:solidFill>
                  <a:srgbClr val="50ABBF"/>
                </a:solidFill>
                <a:latin typeface="Avenir Book" panose="02000503020000020003" pitchFamily="2" charset="0"/>
              </a:rPr>
              <a:t>perioperative</a:t>
            </a:r>
            <a:r>
              <a:rPr lang="en-GB" sz="4400" b="1" dirty="0">
                <a:solidFill>
                  <a:srgbClr val="50ABBF"/>
                </a:solidFill>
                <a:latin typeface="Avenir Book" panose="02000503020000020003" pitchFamily="2" charset="0"/>
              </a:rPr>
              <a:t> </a:t>
            </a:r>
          </a:p>
          <a:p>
            <a:r>
              <a:rPr lang="en-GB" sz="4400" b="1" dirty="0">
                <a:solidFill>
                  <a:srgbClr val="50ABBF"/>
                </a:solidFill>
                <a:latin typeface="Avenir Book" panose="02000503020000020003" pitchFamily="2" charset="0"/>
              </a:rPr>
              <a:t>cardiac </a:t>
            </a:r>
          </a:p>
          <a:p>
            <a:r>
              <a:rPr lang="en-GB" sz="4400" b="1" dirty="0">
                <a:solidFill>
                  <a:srgbClr val="50ABBF"/>
                </a:solidFill>
                <a:latin typeface="Avenir Book" panose="02000503020000020003" pitchFamily="2" charset="0"/>
              </a:rPr>
              <a:t>arrest</a:t>
            </a:r>
          </a:p>
          <a:p>
            <a:r>
              <a:rPr lang="en-GB" sz="4400" b="1" dirty="0">
                <a:solidFill>
                  <a:srgbClr val="50ABBF"/>
                </a:solidFill>
                <a:latin typeface="Avenir Book" panose="02000503020000020003" pitchFamily="2" charset="0"/>
              </a:rPr>
              <a:t>cases</a:t>
            </a:r>
          </a:p>
          <a:p>
            <a:r>
              <a:rPr lang="en-GB" sz="4400" b="1" dirty="0">
                <a:latin typeface="Avenir Book" panose="02000503020000020003" pitchFamily="2" charset="0"/>
              </a:rPr>
              <a:t>AIRWAY PROBLEM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66F862-B150-8A67-E88C-48B4E7C82ED6}"/>
              </a:ext>
            </a:extLst>
          </p:cNvPr>
          <p:cNvSpPr txBox="1"/>
          <p:nvPr/>
        </p:nvSpPr>
        <p:spPr>
          <a:xfrm>
            <a:off x="4247932" y="2312836"/>
            <a:ext cx="41777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200" dirty="0"/>
              <a:t>1</a:t>
            </a:r>
            <a:r>
              <a:rPr lang="en-GB" sz="4000" dirty="0"/>
              <a:t>in</a:t>
            </a:r>
            <a:r>
              <a:rPr lang="en-GB" sz="7200" dirty="0"/>
              <a:t> 38,000</a:t>
            </a:r>
          </a:p>
        </p:txBody>
      </p:sp>
      <p:pic>
        <p:nvPicPr>
          <p:cNvPr id="10" name="Graphic 9" descr="Cpr with solid fill">
            <a:extLst>
              <a:ext uri="{FF2B5EF4-FFF2-40B4-BE49-F238E27FC236}">
                <a16:creationId xmlns:a16="http://schemas.microsoft.com/office/drawing/2014/main" id="{037D6ACF-4A9D-39D1-A420-2257C337E3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43114" y="621263"/>
            <a:ext cx="1677725" cy="167772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E066E11-5A9E-19E7-4087-7DC5401365CD}"/>
              </a:ext>
            </a:extLst>
          </p:cNvPr>
          <p:cNvSpPr/>
          <p:nvPr/>
        </p:nvSpPr>
        <p:spPr>
          <a:xfrm>
            <a:off x="5888334" y="4461468"/>
            <a:ext cx="2984361" cy="5777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70295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D0A98A4-45E3-D536-2205-9DCCBAD93DEA}"/>
              </a:ext>
            </a:extLst>
          </p:cNvPr>
          <p:cNvSpPr/>
          <p:nvPr/>
        </p:nvSpPr>
        <p:spPr>
          <a:xfrm>
            <a:off x="5888334" y="4461468"/>
            <a:ext cx="2984361" cy="5777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747E84-1F9A-4BEB-0C1F-4C388DA483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813" y="261257"/>
            <a:ext cx="6823655" cy="4335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474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AB77B5-F541-7355-AEFA-1EF1D4FB0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8754" y="1276180"/>
            <a:ext cx="9143999" cy="1295570"/>
          </a:xfrm>
        </p:spPr>
        <p:txBody>
          <a:bodyPr>
            <a:noAutofit/>
          </a:bodyPr>
          <a:lstStyle/>
          <a:p>
            <a:r>
              <a:rPr lang="en-GB" sz="2800" dirty="0"/>
              <a:t> Most at induction </a:t>
            </a:r>
            <a:br>
              <a:rPr lang="en-GB" sz="2800" dirty="0"/>
            </a:br>
            <a:r>
              <a:rPr lang="en-GB" sz="2800" dirty="0"/>
              <a:t>(25% post extubation)</a:t>
            </a:r>
            <a:br>
              <a:rPr lang="en-GB" sz="2800" dirty="0"/>
            </a:br>
            <a:r>
              <a:rPr lang="en-GB" sz="2800" dirty="0"/>
              <a:t> 36% out of hours vs 10% caseload</a:t>
            </a:r>
            <a:br>
              <a:rPr lang="en-GB" sz="2800" dirty="0"/>
            </a:br>
            <a:br>
              <a:rPr lang="en-GB" sz="3600" dirty="0"/>
            </a:br>
            <a:r>
              <a:rPr lang="en-GB" sz="3600" dirty="0"/>
              <a:t> 93% non-shockable</a:t>
            </a:r>
            <a:br>
              <a:rPr lang="en-GB" sz="3600" dirty="0"/>
            </a:br>
            <a:br>
              <a:rPr lang="en-GB" sz="3600" dirty="0"/>
            </a:br>
            <a:endParaRPr lang="en-GB" sz="3600" dirty="0"/>
          </a:p>
        </p:txBody>
      </p:sp>
      <p:pic>
        <p:nvPicPr>
          <p:cNvPr id="5" name="Graphic 4" descr="Hourglass Finished with solid fill">
            <a:extLst>
              <a:ext uri="{FF2B5EF4-FFF2-40B4-BE49-F238E27FC236}">
                <a16:creationId xmlns:a16="http://schemas.microsoft.com/office/drawing/2014/main" id="{69A0C24D-D48E-A014-0FE3-BE0C0C3322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56990" y="241193"/>
            <a:ext cx="1216869" cy="1216869"/>
          </a:xfrm>
          <a:prstGeom prst="rect">
            <a:avLst/>
          </a:prstGeom>
        </p:spPr>
      </p:pic>
      <p:pic>
        <p:nvPicPr>
          <p:cNvPr id="8" name="Graphic 7" descr="Lightning bolt with solid fill">
            <a:extLst>
              <a:ext uri="{FF2B5EF4-FFF2-40B4-BE49-F238E27FC236}">
                <a16:creationId xmlns:a16="http://schemas.microsoft.com/office/drawing/2014/main" id="{F6E7F29F-682F-43B1-19E2-0927F0B0EB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13576" y="1743418"/>
            <a:ext cx="990685" cy="990685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97E7341-9A37-DA3F-F073-CA4ADAFB340C}"/>
              </a:ext>
            </a:extLst>
          </p:cNvPr>
          <p:cNvSpPr/>
          <p:nvPr/>
        </p:nvSpPr>
        <p:spPr>
          <a:xfrm>
            <a:off x="5888334" y="4461468"/>
            <a:ext cx="2984361" cy="57778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CCE66B5-CBD8-6FC4-3EAE-4093A959A0ED}"/>
              </a:ext>
            </a:extLst>
          </p:cNvPr>
          <p:cNvSpPr txBox="1"/>
          <p:nvPr/>
        </p:nvSpPr>
        <p:spPr>
          <a:xfrm>
            <a:off x="513576" y="2964264"/>
            <a:ext cx="77812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b="1" dirty="0"/>
              <a:t>Risk factors – neonate/infants/obesity</a:t>
            </a:r>
          </a:p>
          <a:p>
            <a:endParaRPr lang="en-GB" sz="3200" b="1" dirty="0"/>
          </a:p>
          <a:p>
            <a:r>
              <a:rPr lang="en-GB" sz="3200" b="1" dirty="0"/>
              <a:t>82% survival to discharge </a:t>
            </a:r>
          </a:p>
        </p:txBody>
      </p:sp>
    </p:spTree>
    <p:extLst>
      <p:ext uri="{BB962C8B-B14F-4D97-AF65-F5344CB8AC3E}">
        <p14:creationId xmlns:p14="http://schemas.microsoft.com/office/powerpoint/2010/main" val="152538783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4112A3-D88B-1645-10E4-B214C7CCE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269" y="17264"/>
            <a:ext cx="8229600" cy="857250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tx1"/>
                </a:solidFill>
              </a:rPr>
              <a:t>Top airway tips (2024)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DFE214-7ED5-BF5D-CE08-4EB6669CFE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2269" y="879846"/>
            <a:ext cx="4219731" cy="3692400"/>
          </a:xfrm>
        </p:spPr>
        <p:txBody>
          <a:bodyPr>
            <a:noAutofit/>
          </a:bodyPr>
          <a:lstStyle/>
          <a:p>
            <a:r>
              <a:rPr lang="en-GB" sz="1600" dirty="0"/>
              <a:t>Never fail to be prepared for failure</a:t>
            </a:r>
            <a:endParaRPr lang="en-GB" sz="1600" dirty="0">
              <a:solidFill>
                <a:srgbClr val="FF0000"/>
              </a:solidFill>
            </a:endParaRPr>
          </a:p>
          <a:p>
            <a:r>
              <a:rPr lang="en-GB" sz="1600" dirty="0"/>
              <a:t>Communicate</a:t>
            </a:r>
            <a:endParaRPr lang="en-GB" sz="1600" dirty="0">
              <a:solidFill>
                <a:srgbClr val="FF0000"/>
              </a:solidFill>
            </a:endParaRPr>
          </a:p>
          <a:p>
            <a:r>
              <a:rPr lang="en-GB" sz="1600" dirty="0"/>
              <a:t>Do what you can but not what you cannot</a:t>
            </a:r>
            <a:endParaRPr lang="en-GB" sz="1600" dirty="0">
              <a:solidFill>
                <a:srgbClr val="FF0000"/>
              </a:solidFill>
            </a:endParaRPr>
          </a:p>
          <a:p>
            <a:r>
              <a:rPr lang="en-GB" sz="1600" dirty="0"/>
              <a:t>Know and practice a wide range of techniques</a:t>
            </a:r>
          </a:p>
          <a:p>
            <a:r>
              <a:rPr lang="en-GB" sz="1600" dirty="0"/>
              <a:t>Learn techniques you think you will never use</a:t>
            </a:r>
          </a:p>
          <a:p>
            <a:r>
              <a:rPr lang="en-GB" sz="1600" dirty="0"/>
              <a:t>If it isn’t working do something different</a:t>
            </a:r>
          </a:p>
          <a:p>
            <a:r>
              <a:rPr lang="en-GB" sz="1600" dirty="0"/>
              <a:t>Never forget the risk of oesophageal intubation – use capnography</a:t>
            </a:r>
          </a:p>
        </p:txBody>
      </p:sp>
      <p:sp>
        <p:nvSpPr>
          <p:cNvPr id="3" name="Content Placeholder 5">
            <a:extLst>
              <a:ext uri="{FF2B5EF4-FFF2-40B4-BE49-F238E27FC236}">
                <a16:creationId xmlns:a16="http://schemas.microsoft.com/office/drawing/2014/main" id="{A12E9160-665E-A71C-BEB6-BE46422891DE}"/>
              </a:ext>
            </a:extLst>
          </p:cNvPr>
          <p:cNvSpPr txBox="1">
            <a:spLocks/>
          </p:cNvSpPr>
          <p:nvPr/>
        </p:nvSpPr>
        <p:spPr>
          <a:xfrm>
            <a:off x="4950706" y="874514"/>
            <a:ext cx="4146923" cy="3212601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rgbClr val="00A7B5"/>
              </a:buClr>
              <a:buFont typeface="Arial"/>
              <a:buChar char="•"/>
              <a:defRPr sz="3733" kern="1200">
                <a:solidFill>
                  <a:srgbClr val="3F2A56"/>
                </a:solidFill>
                <a:latin typeface="Century Gothic"/>
                <a:ea typeface="+mn-ea"/>
                <a:cs typeface="Century Gothic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3333" kern="1200">
                <a:solidFill>
                  <a:schemeClr val="tx1"/>
                </a:solidFill>
                <a:latin typeface="Century Gothic"/>
                <a:ea typeface="+mn-ea"/>
                <a:cs typeface="Century Gothic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rgbClr val="00A7B5"/>
              </a:buClr>
              <a:buFont typeface="Arial"/>
              <a:buChar char="•"/>
              <a:defRPr sz="2933" kern="1200">
                <a:solidFill>
                  <a:srgbClr val="3F2A56"/>
                </a:solidFill>
                <a:latin typeface="Century Gothic"/>
                <a:ea typeface="+mn-ea"/>
                <a:cs typeface="Century Gothic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Font typeface="Arial"/>
              <a:buChar char="–"/>
              <a:defRPr sz="2933" kern="1200">
                <a:solidFill>
                  <a:srgbClr val="3F2A56"/>
                </a:solidFill>
                <a:latin typeface="Century Gothic"/>
                <a:ea typeface="+mn-ea"/>
                <a:cs typeface="Century Gothic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Font typeface="Arial"/>
              <a:buChar char="»"/>
              <a:defRPr sz="2667" kern="1200">
                <a:solidFill>
                  <a:srgbClr val="3F2A56"/>
                </a:solidFill>
                <a:latin typeface="Century Gothic"/>
                <a:ea typeface="+mn-ea"/>
                <a:cs typeface="Century Gothic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u="sng" dirty="0">
                <a:solidFill>
                  <a:srgbClr val="FF0000"/>
                </a:solidFill>
              </a:rPr>
              <a:t>Plan &amp; prepare</a:t>
            </a:r>
            <a:r>
              <a:rPr lang="en-GB" sz="1600" dirty="0">
                <a:solidFill>
                  <a:srgbClr val="FF0000"/>
                </a:solidFill>
              </a:rPr>
              <a:t> for failure</a:t>
            </a:r>
          </a:p>
          <a:p>
            <a:r>
              <a:rPr lang="en-GB" sz="1600" dirty="0">
                <a:solidFill>
                  <a:srgbClr val="FF0000"/>
                </a:solidFill>
              </a:rPr>
              <a:t>You are part of a team</a:t>
            </a:r>
          </a:p>
          <a:p>
            <a:r>
              <a:rPr lang="en-GB" sz="1600" dirty="0">
                <a:solidFill>
                  <a:srgbClr val="FF0000"/>
                </a:solidFill>
              </a:rPr>
              <a:t>Know who will do what you cannot do</a:t>
            </a:r>
          </a:p>
          <a:p>
            <a:r>
              <a:rPr lang="en-GB" sz="1600" dirty="0">
                <a:solidFill>
                  <a:srgbClr val="FF0000"/>
                </a:solidFill>
              </a:rPr>
              <a:t>Oesophageal intubation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don’t rely on clinical signs</a:t>
            </a:r>
          </a:p>
          <a:p>
            <a:pPr lvl="1"/>
            <a:r>
              <a:rPr lang="en-GB" sz="1600" dirty="0">
                <a:solidFill>
                  <a:srgbClr val="FF0000"/>
                </a:solidFill>
              </a:rPr>
              <a:t>know &amp; use PUMA 			guidelines </a:t>
            </a:r>
          </a:p>
          <a:p>
            <a:r>
              <a:rPr lang="en-GB" sz="2000" dirty="0">
                <a:solidFill>
                  <a:srgbClr val="FF0000"/>
                </a:solidFill>
              </a:rPr>
              <a:t>It’s time for mandatory training</a:t>
            </a:r>
          </a:p>
          <a:p>
            <a:pPr lvl="1"/>
            <a:endParaRPr lang="en-GB" sz="160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58422856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posing for the camera&#10;&#10;Description automatically generated">
            <a:extLst>
              <a:ext uri="{FF2B5EF4-FFF2-40B4-BE49-F238E27FC236}">
                <a16:creationId xmlns:a16="http://schemas.microsoft.com/office/drawing/2014/main" id="{C4C827C4-3405-524E-9DD8-F2B8455A7B1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0" y="-1"/>
            <a:ext cx="9144000" cy="514350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F582A99-D6ED-4D16-85FA-7E76A95A61CE}"/>
              </a:ext>
            </a:extLst>
          </p:cNvPr>
          <p:cNvSpPr txBox="1"/>
          <p:nvPr/>
        </p:nvSpPr>
        <p:spPr>
          <a:xfrm>
            <a:off x="3432885" y="3654040"/>
            <a:ext cx="1139115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50" b="1" dirty="0">
                <a:solidFill>
                  <a:schemeClr val="bg1"/>
                </a:solidFill>
                <a:latin typeface="Century Gothic" panose="020B0502020202020204" pitchFamily="34" charset="0"/>
              </a:rPr>
              <a:t>Richard Armstrong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6AB7338-6B02-480E-B750-2A818ABA96A9}"/>
              </a:ext>
            </a:extLst>
          </p:cNvPr>
          <p:cNvSpPr txBox="1"/>
          <p:nvPr/>
        </p:nvSpPr>
        <p:spPr>
          <a:xfrm>
            <a:off x="4331834" y="474289"/>
            <a:ext cx="1249982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50" b="1" dirty="0">
                <a:solidFill>
                  <a:schemeClr val="bg1"/>
                </a:solidFill>
                <a:latin typeface="Century Gothic" panose="020B0502020202020204" pitchFamily="34" charset="0"/>
              </a:rPr>
              <a:t>Emira Kursumovic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581A4D1-2438-479C-BD15-062C1614B830}"/>
              </a:ext>
            </a:extLst>
          </p:cNvPr>
          <p:cNvSpPr txBox="1"/>
          <p:nvPr/>
        </p:nvSpPr>
        <p:spPr>
          <a:xfrm>
            <a:off x="5915981" y="915973"/>
            <a:ext cx="973376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50" b="1" dirty="0">
                <a:solidFill>
                  <a:schemeClr val="bg1"/>
                </a:solidFill>
                <a:latin typeface="Century Gothic" panose="020B0502020202020204" pitchFamily="34" charset="0"/>
              </a:rPr>
              <a:t>Fiona Oglesby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5833A8-63D5-47EE-95A4-E63B6F51292C}"/>
              </a:ext>
            </a:extLst>
          </p:cNvPr>
          <p:cNvSpPr txBox="1"/>
          <p:nvPr/>
        </p:nvSpPr>
        <p:spPr>
          <a:xfrm>
            <a:off x="1580608" y="959038"/>
            <a:ext cx="973376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50" b="1" dirty="0">
                <a:solidFill>
                  <a:schemeClr val="bg1"/>
                </a:solidFill>
                <a:latin typeface="Century Gothic" panose="020B0502020202020204" pitchFamily="34" charset="0"/>
              </a:rPr>
              <a:t>Andrew Kane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0E215DD-B348-4650-87E6-4981276D1D0E}"/>
              </a:ext>
            </a:extLst>
          </p:cNvPr>
          <p:cNvSpPr txBox="1"/>
          <p:nvPr/>
        </p:nvSpPr>
        <p:spPr>
          <a:xfrm>
            <a:off x="311632" y="4055026"/>
            <a:ext cx="973376" cy="3000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50" b="1" dirty="0">
                <a:solidFill>
                  <a:schemeClr val="bg1"/>
                </a:solidFill>
                <a:latin typeface="Century Gothic" panose="020B0502020202020204" pitchFamily="34" charset="0"/>
              </a:rPr>
              <a:t>Tim Cook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067FD9E9-728E-49DD-AB40-BBD39B3C5036}"/>
              </a:ext>
            </a:extLst>
          </p:cNvPr>
          <p:cNvSpPr txBox="1">
            <a:spLocks/>
          </p:cNvSpPr>
          <p:nvPr/>
        </p:nvSpPr>
        <p:spPr>
          <a:xfrm>
            <a:off x="38477" y="47255"/>
            <a:ext cx="2238914" cy="1028180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>
                <a:solidFill>
                  <a:schemeClr val="bg1"/>
                </a:solidFill>
                <a:latin typeface="Avenir Book" panose="02000503020000020003" pitchFamily="2" charset="0"/>
              </a:rPr>
              <a:t>NAP7 Core Team</a:t>
            </a:r>
            <a:endParaRPr lang="en-GB" sz="3600" dirty="0">
              <a:solidFill>
                <a:schemeClr val="bg1"/>
              </a:solidFill>
              <a:latin typeface="Avenir Book" panose="02000503020000020003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6DB2467-431B-48DE-89D3-B1357B3D79AF}"/>
              </a:ext>
            </a:extLst>
          </p:cNvPr>
          <p:cNvSpPr txBox="1"/>
          <p:nvPr/>
        </p:nvSpPr>
        <p:spPr>
          <a:xfrm>
            <a:off x="8279296" y="47255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2019</a:t>
            </a:r>
          </a:p>
        </p:txBody>
      </p:sp>
    </p:spTree>
    <p:extLst>
      <p:ext uri="{BB962C8B-B14F-4D97-AF65-F5344CB8AC3E}">
        <p14:creationId xmlns:p14="http://schemas.microsoft.com/office/powerpoint/2010/main" val="175860621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A6577DC-A70B-D00B-1214-7E0D45957B7E}"/>
              </a:ext>
            </a:extLst>
          </p:cNvPr>
          <p:cNvSpPr/>
          <p:nvPr/>
        </p:nvSpPr>
        <p:spPr>
          <a:xfrm>
            <a:off x="5885543" y="4412343"/>
            <a:ext cx="2931886" cy="62411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EF1A96-2ACB-2341-C35D-2214984877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046" y="120303"/>
            <a:ext cx="1064433" cy="10945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108D33C-C883-9C4B-0130-8F6FB2C251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7480" y="120303"/>
            <a:ext cx="1094502" cy="109450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73D63DC-715D-EAD1-87FA-33645210E0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58954" y="103330"/>
            <a:ext cx="763751" cy="11114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A8ED061-AC6D-D480-7D54-F1B315CFD2E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1530" y="103330"/>
            <a:ext cx="1086912" cy="11114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9DC5223-94C6-B356-E574-6A17DFFC9C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28442" y="103329"/>
            <a:ext cx="1136594" cy="111147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79EE156-8460-AEAE-D093-5C9812014C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46537" y="104070"/>
            <a:ext cx="1086914" cy="111147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D85A4E8-DFA8-94A4-58EB-BB68C0831E3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08186" y="1214804"/>
            <a:ext cx="1111477" cy="111147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6288776-C70D-6966-3084-0A0E6E13F92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9183" y="1214805"/>
            <a:ext cx="1086912" cy="11114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AD89488-4369-BF13-95FC-974A868DAFB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65036" y="103328"/>
            <a:ext cx="1086913" cy="111147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B885720-F153-9655-EE07-92F65C29127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19663" y="1214804"/>
            <a:ext cx="1094502" cy="110686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48CCE72-9FF5-13DA-31C1-58D5B4FD1E5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688990" y="1214804"/>
            <a:ext cx="1094638" cy="110686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AF788C3-5F13-7FB2-5E79-7A013F5191A5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753617" y="1214804"/>
            <a:ext cx="1111419" cy="111141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03E8741A-A260-1560-1865-A9117DD908F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865036" y="1214803"/>
            <a:ext cx="1136594" cy="113034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F2DA887-D744-0BC0-C9B1-37D367ED1DFE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6892771" y="1214803"/>
            <a:ext cx="1142979" cy="113034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A2C24A7-C510-B9E7-437D-3CFCE4B75EB9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69183" y="2321673"/>
            <a:ext cx="1136595" cy="113659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EC9B3223-CE03-201E-6E7E-62BB9E67F137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693247" y="2321673"/>
            <a:ext cx="1111419" cy="114281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F30FE4F-E51B-AA09-342F-BAB37709ACE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792135" y="2321673"/>
            <a:ext cx="1111419" cy="113653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59CDEA3-F6D6-E489-A126-3B1E2DEDD095}"/>
              </a:ext>
            </a:extLst>
          </p:cNvPr>
          <p:cNvPicPr>
            <a:picLocks noChangeAspect="1"/>
          </p:cNvPicPr>
          <p:nvPr/>
        </p:nvPicPr>
        <p:blipFill>
          <a:blip r:embed="rId20"/>
          <a:srcRect r="-1037" b="24476"/>
          <a:stretch/>
        </p:blipFill>
        <p:spPr>
          <a:xfrm>
            <a:off x="3787391" y="2326223"/>
            <a:ext cx="1176484" cy="113776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50A56A9-F666-B1A6-4815-3B69D6693DEE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4751187" y="2332002"/>
            <a:ext cx="1149296" cy="113659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37E1D21-B1BE-9CD9-5693-5A4AFAB8B725}"/>
              </a:ext>
            </a:extLst>
          </p:cNvPr>
          <p:cNvPicPr>
            <a:picLocks noChangeAspect="1"/>
          </p:cNvPicPr>
          <p:nvPr/>
        </p:nvPicPr>
        <p:blipFill>
          <a:blip r:embed="rId22"/>
          <a:srcRect l="15270" r="-4194"/>
          <a:stretch/>
        </p:blipFill>
        <p:spPr>
          <a:xfrm>
            <a:off x="5909424" y="2332001"/>
            <a:ext cx="992175" cy="1140979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48BA9D72-6965-F8B5-0CEE-73141B7D2103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903855" y="2321673"/>
            <a:ext cx="1096957" cy="112174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463F27F-5830-F449-ADC8-41EAEE74BB39}"/>
              </a:ext>
            </a:extLst>
          </p:cNvPr>
          <p:cNvPicPr>
            <a:picLocks noChangeAspect="1"/>
          </p:cNvPicPr>
          <p:nvPr/>
        </p:nvPicPr>
        <p:blipFill>
          <a:blip r:embed="rId24"/>
          <a:srcRect l="8484" r="8169"/>
          <a:stretch/>
        </p:blipFill>
        <p:spPr>
          <a:xfrm>
            <a:off x="418866" y="3460279"/>
            <a:ext cx="938371" cy="115130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106E63A8-C68C-1D63-E3B7-BA1398507905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268929" y="3462817"/>
            <a:ext cx="1111419" cy="1142815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B74D7E2-D7CA-977D-7D53-0AEF4BF72EAA}"/>
              </a:ext>
            </a:extLst>
          </p:cNvPr>
          <p:cNvPicPr>
            <a:picLocks noChangeAspect="1"/>
          </p:cNvPicPr>
          <p:nvPr/>
        </p:nvPicPr>
        <p:blipFill>
          <a:blip r:embed="rId26"/>
          <a:srcRect l="3840" t="6672" r="1137" b="18848"/>
          <a:stretch/>
        </p:blipFill>
        <p:spPr>
          <a:xfrm>
            <a:off x="2345693" y="3462817"/>
            <a:ext cx="971988" cy="1142815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8D9B6E2-0B09-CD74-9903-25E8FF791AF7}"/>
              </a:ext>
            </a:extLst>
          </p:cNvPr>
          <p:cNvPicPr>
            <a:picLocks noChangeAspect="1"/>
          </p:cNvPicPr>
          <p:nvPr/>
        </p:nvPicPr>
        <p:blipFill>
          <a:blip r:embed="rId27"/>
          <a:srcRect l="22848" t="3592" r="17783" b="30104"/>
          <a:stretch/>
        </p:blipFill>
        <p:spPr>
          <a:xfrm>
            <a:off x="3293860" y="3457240"/>
            <a:ext cx="1010762" cy="1154347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852376DF-638F-636C-12CE-ECEBE0D73FBF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4261583" y="3454113"/>
            <a:ext cx="1176483" cy="1150483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3193DB88-A2BD-664B-B403-10D4213C1D03}"/>
              </a:ext>
            </a:extLst>
          </p:cNvPr>
          <p:cNvPicPr>
            <a:picLocks noChangeAspect="1"/>
          </p:cNvPicPr>
          <p:nvPr/>
        </p:nvPicPr>
        <p:blipFill>
          <a:blip r:embed="rId29"/>
          <a:srcRect l="10216" t="-497" r="844" b="497"/>
          <a:stretch/>
        </p:blipFill>
        <p:spPr>
          <a:xfrm>
            <a:off x="5376418" y="3455446"/>
            <a:ext cx="1005550" cy="1156141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2590C161-F011-CDA7-A81D-C84AD7C42C04}"/>
              </a:ext>
            </a:extLst>
          </p:cNvPr>
          <p:cNvPicPr>
            <a:picLocks noChangeAspect="1"/>
          </p:cNvPicPr>
          <p:nvPr/>
        </p:nvPicPr>
        <p:blipFill>
          <a:blip r:embed="rId30"/>
          <a:srcRect l="10043" r="15697" b="4320"/>
          <a:stretch/>
        </p:blipFill>
        <p:spPr>
          <a:xfrm>
            <a:off x="7321293" y="3439764"/>
            <a:ext cx="894970" cy="118736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37AE3826-BD40-A50C-B272-8A9E07DE0989}"/>
              </a:ext>
            </a:extLst>
          </p:cNvPr>
          <p:cNvPicPr>
            <a:picLocks noChangeAspect="1"/>
          </p:cNvPicPr>
          <p:nvPr/>
        </p:nvPicPr>
        <p:blipFill>
          <a:blip r:embed="rId31"/>
          <a:srcRect l="5801" r="9299"/>
          <a:stretch/>
        </p:blipFill>
        <p:spPr>
          <a:xfrm>
            <a:off x="6317921" y="3439764"/>
            <a:ext cx="1001116" cy="1179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225236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A364768-D62F-7247-97A6-0762C46BD5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11165" y="0"/>
            <a:ext cx="4836505" cy="52008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BE6B7E-335A-D74C-9437-58DD97031CFA}"/>
              </a:ext>
            </a:extLst>
          </p:cNvPr>
          <p:cNvSpPr txBox="1"/>
          <p:nvPr/>
        </p:nvSpPr>
        <p:spPr>
          <a:xfrm>
            <a:off x="4009635" y="1046296"/>
            <a:ext cx="513436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500" b="1" dirty="0">
                <a:latin typeface="Avenir Book" panose="02000503020000020003" pitchFamily="2" charset="0"/>
              </a:rPr>
              <a:t>COLLABORATION</a:t>
            </a:r>
          </a:p>
          <a:p>
            <a:pPr algn="ctr"/>
            <a:endParaRPr lang="en-GB" sz="4500" b="1" dirty="0">
              <a:solidFill>
                <a:srgbClr val="253C8F"/>
              </a:solidFill>
              <a:latin typeface="Avenir Book" panose="02000503020000020003" pitchFamily="2" charset="0"/>
            </a:endParaRPr>
          </a:p>
          <a:p>
            <a:pPr algn="ctr"/>
            <a:r>
              <a:rPr lang="en-GB" sz="4500" b="1" dirty="0">
                <a:solidFill>
                  <a:srgbClr val="253C8F"/>
                </a:solidFill>
                <a:latin typeface="Avenir Book" panose="02000503020000020003" pitchFamily="2" charset="0"/>
              </a:rPr>
              <a:t>Anaesthesia UK</a:t>
            </a:r>
          </a:p>
        </p:txBody>
      </p:sp>
    </p:spTree>
    <p:extLst>
      <p:ext uri="{BB962C8B-B14F-4D97-AF65-F5344CB8AC3E}">
        <p14:creationId xmlns:p14="http://schemas.microsoft.com/office/powerpoint/2010/main" val="262998520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0516" y="2027030"/>
            <a:ext cx="7772400" cy="1933717"/>
          </a:xfrm>
        </p:spPr>
        <p:txBody>
          <a:bodyPr anchor="t">
            <a:normAutofit fontScale="90000"/>
          </a:bodyPr>
          <a:lstStyle/>
          <a:p>
            <a:pPr algn="l"/>
            <a:r>
              <a:rPr lang="en-US" sz="4000" dirty="0">
                <a:solidFill>
                  <a:schemeClr val="bg1"/>
                </a:solidFill>
              </a:rPr>
              <a:t>Presentation title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4000" dirty="0">
                <a:solidFill>
                  <a:schemeClr val="bg1"/>
                </a:solidFill>
              </a:rPr>
              <a:t>on two lines</a:t>
            </a:r>
            <a:br>
              <a:rPr lang="en-US" sz="4000" dirty="0">
                <a:solidFill>
                  <a:schemeClr val="bg1"/>
                </a:solidFill>
              </a:rPr>
            </a:br>
            <a:r>
              <a:rPr lang="en-US" sz="2200" dirty="0">
                <a:solidFill>
                  <a:schemeClr val="bg1"/>
                </a:solidFill>
              </a:rPr>
              <a:t>Name</a:t>
            </a:r>
            <a:br>
              <a:rPr lang="en-US" sz="2200" dirty="0">
                <a:solidFill>
                  <a:schemeClr val="bg1"/>
                </a:solidFill>
              </a:rPr>
            </a:br>
            <a:r>
              <a:rPr lang="en-US" sz="2200" dirty="0">
                <a:solidFill>
                  <a:schemeClr val="bg1"/>
                </a:solidFill>
              </a:rPr>
              <a:t>Title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41CA22-DD19-1EDA-E829-BCC5D452A6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ABD7CDF8-358C-0683-AB98-0431A34BF9E5}"/>
              </a:ext>
            </a:extLst>
          </p:cNvPr>
          <p:cNvSpPr txBox="1">
            <a:spLocks/>
          </p:cNvSpPr>
          <p:nvPr/>
        </p:nvSpPr>
        <p:spPr>
          <a:xfrm>
            <a:off x="234626" y="1272845"/>
            <a:ext cx="8748439" cy="372753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800" kern="1200">
                <a:solidFill>
                  <a:srgbClr val="50ABBF"/>
                </a:solidFill>
                <a:latin typeface="Century Gothic"/>
                <a:ea typeface="+mj-ea"/>
                <a:cs typeface="Century Gothic"/>
              </a:defRPr>
            </a:lvl1pPr>
          </a:lstStyle>
          <a:p>
            <a:r>
              <a:rPr lang="en-US" sz="7200" dirty="0">
                <a:solidFill>
                  <a:schemeClr val="bg1"/>
                </a:solidFill>
              </a:rPr>
              <a:t>Thank you</a:t>
            </a:r>
          </a:p>
          <a:p>
            <a:endParaRPr lang="en-US" sz="3600" dirty="0">
              <a:solidFill>
                <a:schemeClr val="bg1"/>
              </a:solidFill>
            </a:endParaRPr>
          </a:p>
          <a:p>
            <a:br>
              <a:rPr lang="en-US" sz="4900" dirty="0">
                <a:solidFill>
                  <a:schemeClr val="bg1"/>
                </a:solidFill>
              </a:rPr>
            </a:br>
            <a:r>
              <a:rPr lang="en-US" sz="1400" dirty="0">
                <a:solidFill>
                  <a:schemeClr val="bg1"/>
                </a:solidFill>
              </a:rPr>
              <a:t>Jasmeet Soar</a:t>
            </a:r>
          </a:p>
          <a:p>
            <a:r>
              <a:rPr lang="en-US" sz="1400" dirty="0">
                <a:solidFill>
                  <a:schemeClr val="bg1"/>
                </a:solidFill>
              </a:rPr>
              <a:t>Southmead Hospital</a:t>
            </a:r>
          </a:p>
          <a:p>
            <a:r>
              <a:rPr lang="en-US" sz="1400" dirty="0">
                <a:solidFill>
                  <a:schemeClr val="bg1"/>
                </a:solidFill>
              </a:rPr>
              <a:t>North Bristol NHS Trust</a:t>
            </a:r>
          </a:p>
          <a:p>
            <a:r>
              <a:rPr lang="en-US" sz="1400" dirty="0">
                <a:solidFill>
                  <a:schemeClr val="bg1"/>
                </a:solidFill>
              </a:rPr>
              <a:t>@</a:t>
            </a:r>
            <a:r>
              <a:rPr lang="en-US" sz="1400" dirty="0" err="1">
                <a:solidFill>
                  <a:schemeClr val="bg1"/>
                </a:solidFill>
              </a:rPr>
              <a:t>jas_soar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0399D1-BDAC-B352-A4BB-697704C91EB3}"/>
              </a:ext>
            </a:extLst>
          </p:cNvPr>
          <p:cNvSpPr txBox="1"/>
          <p:nvPr/>
        </p:nvSpPr>
        <p:spPr>
          <a:xfrm>
            <a:off x="6745269" y="3947051"/>
            <a:ext cx="23182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#NAP7</a:t>
            </a:r>
          </a:p>
          <a:p>
            <a:r>
              <a:rPr lang="en-GB" b="1" dirty="0">
                <a:solidFill>
                  <a:schemeClr val="bg1"/>
                </a:solidFill>
              </a:rPr>
              <a:t>Airways 3 webinar</a:t>
            </a:r>
          </a:p>
          <a:p>
            <a:r>
              <a:rPr lang="en-GB" b="1" dirty="0">
                <a:solidFill>
                  <a:schemeClr val="bg1"/>
                </a:solidFill>
              </a:rPr>
              <a:t>23 September 2024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B70F37-F75B-8A58-4B71-CAC38626A2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5122" y="219059"/>
            <a:ext cx="2486849" cy="676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787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receiving cpr&#10;&#10;Description automatically generated">
            <a:extLst>
              <a:ext uri="{FF2B5EF4-FFF2-40B4-BE49-F238E27FC236}">
                <a16:creationId xmlns:a16="http://schemas.microsoft.com/office/drawing/2014/main" id="{7F0DA22C-0CE6-7636-0A60-DB99F81685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9144000" cy="5143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141B920-C97A-A5A9-3224-DF6717CA5E35}"/>
              </a:ext>
            </a:extLst>
          </p:cNvPr>
          <p:cNvSpPr txBox="1"/>
          <p:nvPr/>
        </p:nvSpPr>
        <p:spPr>
          <a:xfrm>
            <a:off x="149881" y="148688"/>
            <a:ext cx="4049507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/>
              <a:t>PERIOPERATIVE</a:t>
            </a:r>
            <a:r>
              <a:rPr lang="en-GB" dirty="0"/>
              <a:t> </a:t>
            </a:r>
          </a:p>
          <a:p>
            <a:r>
              <a:rPr lang="en-GB" sz="3600" dirty="0"/>
              <a:t>CARDIAC ARREST</a:t>
            </a:r>
          </a:p>
        </p:txBody>
      </p:sp>
    </p:spTree>
    <p:extLst>
      <p:ext uri="{BB962C8B-B14F-4D97-AF65-F5344CB8AC3E}">
        <p14:creationId xmlns:p14="http://schemas.microsoft.com/office/powerpoint/2010/main" val="4316036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C19E6EEA-2667-4592-B505-921F42397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793" y="276597"/>
            <a:ext cx="8245162" cy="1071563"/>
          </a:xfr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en-US" sz="4500" b="1" dirty="0">
                <a:solidFill>
                  <a:schemeClr val="bg1"/>
                </a:solidFill>
                <a:latin typeface="Avenir Book" panose="02000503020000020003" pitchFamily="2" charset="0"/>
              </a:rPr>
              <a:t>National Audit Projects</a:t>
            </a:r>
          </a:p>
        </p:txBody>
      </p:sp>
      <p:pic>
        <p:nvPicPr>
          <p:cNvPr id="2" name="Picture 1" descr="A screenshot of a cell phone&#10;&#10;Description automatically generated">
            <a:extLst>
              <a:ext uri="{FF2B5EF4-FFF2-40B4-BE49-F238E27FC236}">
                <a16:creationId xmlns:a16="http://schemas.microsoft.com/office/drawing/2014/main" id="{2CA3F302-A7E6-684C-AF51-E6438E8A4A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6416" y="1614489"/>
            <a:ext cx="1371761" cy="1905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17600DB-3ED1-F84C-BECA-4DBBC65695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8949" y="1616620"/>
            <a:ext cx="1309842" cy="1905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17" descr="A screenshot of a cell phone&#10;&#10;Description automatically generated">
            <a:extLst>
              <a:ext uri="{FF2B5EF4-FFF2-40B4-BE49-F238E27FC236}">
                <a16:creationId xmlns:a16="http://schemas.microsoft.com/office/drawing/2014/main" id="{ACF23711-0377-0A4F-BBB6-E65BBAFDD1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3105" y="1614489"/>
            <a:ext cx="1262211" cy="1905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199EA16-E9D7-834E-9507-3B1D8ECEA8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280" y="1614489"/>
            <a:ext cx="1328894" cy="1905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365D849-5896-7A1A-C11D-0A9B60673E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88709" y="1597127"/>
            <a:ext cx="1371762" cy="19399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778948B-5BD8-9206-C041-DF4D5AA5139C}"/>
              </a:ext>
            </a:extLst>
          </p:cNvPr>
          <p:cNvSpPr/>
          <p:nvPr/>
        </p:nvSpPr>
        <p:spPr>
          <a:xfrm>
            <a:off x="5796501" y="4381169"/>
            <a:ext cx="3053301" cy="67586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34385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C19E6EEA-2667-4592-B505-921F42397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793" y="276597"/>
            <a:ext cx="8245162" cy="1071563"/>
          </a:xfrm>
        </p:spPr>
        <p:txBody>
          <a:bodyPr vert="horz" lIns="68580" tIns="34290" rIns="68580" bIns="34290" rtlCol="0" anchor="b">
            <a:normAutofit/>
          </a:bodyPr>
          <a:lstStyle/>
          <a:p>
            <a:r>
              <a:rPr lang="en-US" sz="4500" b="1" dirty="0">
                <a:solidFill>
                  <a:schemeClr val="bg1"/>
                </a:solidFill>
                <a:latin typeface="Avenir Book" panose="02000503020000020003" pitchFamily="2" charset="0"/>
              </a:rPr>
              <a:t>National Audit Projects</a:t>
            </a:r>
          </a:p>
        </p:txBody>
      </p:sp>
      <p:pic>
        <p:nvPicPr>
          <p:cNvPr id="2" name="Picture 1" descr="A screenshot of a cell phone&#10;&#10;Description automatically generated">
            <a:extLst>
              <a:ext uri="{FF2B5EF4-FFF2-40B4-BE49-F238E27FC236}">
                <a16:creationId xmlns:a16="http://schemas.microsoft.com/office/drawing/2014/main" id="{2CA3F302-A7E6-684C-AF51-E6438E8A4A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06416" y="1614489"/>
            <a:ext cx="1371761" cy="1905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17600DB-3ED1-F84C-BECA-4DBBC65695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8949" y="1616620"/>
            <a:ext cx="1309842" cy="1905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17" descr="A screenshot of a cell phone&#10;&#10;Description automatically generated">
            <a:extLst>
              <a:ext uri="{FF2B5EF4-FFF2-40B4-BE49-F238E27FC236}">
                <a16:creationId xmlns:a16="http://schemas.microsoft.com/office/drawing/2014/main" id="{ACF23711-0377-0A4F-BBB6-E65BBAFDD1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3105" y="1614489"/>
            <a:ext cx="1262211" cy="1905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199EA16-E9D7-834E-9507-3B1D8ECEA8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6280" y="1614489"/>
            <a:ext cx="1328894" cy="19052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B41BC97-52CB-5373-E034-7CAA25178A1B}"/>
              </a:ext>
            </a:extLst>
          </p:cNvPr>
          <p:cNvSpPr/>
          <p:nvPr/>
        </p:nvSpPr>
        <p:spPr>
          <a:xfrm>
            <a:off x="5918662" y="4547062"/>
            <a:ext cx="2867891" cy="48213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65D849-5896-7A1A-C11D-0A9B60673E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88709" y="1597127"/>
            <a:ext cx="1371762" cy="19399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3F61497-B2CB-5808-E7FA-865459CCA150}"/>
              </a:ext>
            </a:extLst>
          </p:cNvPr>
          <p:cNvSpPr txBox="1"/>
          <p:nvPr/>
        </p:nvSpPr>
        <p:spPr>
          <a:xfrm>
            <a:off x="328394" y="3892036"/>
            <a:ext cx="9701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solidFill>
                  <a:schemeClr val="bg1"/>
                </a:solidFill>
                <a:latin typeface="Avenir Book" panose="02000503020000020003" pitchFamily="2" charset="0"/>
              </a:rPr>
              <a:t>RARE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CFF290D-B59B-71CA-37BB-F54092D00932}"/>
              </a:ext>
            </a:extLst>
          </p:cNvPr>
          <p:cNvSpPr/>
          <p:nvPr/>
        </p:nvSpPr>
        <p:spPr>
          <a:xfrm>
            <a:off x="5342198" y="3647888"/>
            <a:ext cx="1812030" cy="9707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Book" panose="02000503020000020003" pitchFamily="2" charset="0"/>
              </a:rPr>
              <a:t>POORLY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b="1" dirty="0">
                <a:solidFill>
                  <a:prstClr val="white"/>
                </a:solidFill>
                <a:latin typeface="Avenir Book" panose="02000503020000020003" pitchFamily="2" charset="0"/>
              </a:rPr>
              <a:t>STUDIED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Book" panose="02000503020000020003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76D0D74-97D8-8D16-CF61-F1C266029A77}"/>
              </a:ext>
            </a:extLst>
          </p:cNvPr>
          <p:cNvSpPr/>
          <p:nvPr/>
        </p:nvSpPr>
        <p:spPr>
          <a:xfrm>
            <a:off x="3385506" y="3671832"/>
            <a:ext cx="2213580" cy="92283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Book" panose="02000503020000020003" pitchFamily="2" charset="0"/>
              </a:rPr>
              <a:t>IMPORTANT TO ANAESTHESTISTS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19CC44C-411E-1CDF-2E9C-6395F8CEFBA3}"/>
              </a:ext>
            </a:extLst>
          </p:cNvPr>
          <p:cNvSpPr/>
          <p:nvPr/>
        </p:nvSpPr>
        <p:spPr>
          <a:xfrm>
            <a:off x="1648782" y="3692310"/>
            <a:ext cx="1736724" cy="9020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Book" panose="02000503020000020003" pitchFamily="2" charset="0"/>
              </a:rPr>
              <a:t>IMPORTANT TO PATIENTS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9F05A85-6C9C-C130-AFBA-47E3A25D8C71}"/>
              </a:ext>
            </a:extLst>
          </p:cNvPr>
          <p:cNvSpPr/>
          <p:nvPr/>
        </p:nvSpPr>
        <p:spPr>
          <a:xfrm>
            <a:off x="7003576" y="3663118"/>
            <a:ext cx="1812030" cy="97071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venir Book" panose="02000503020000020003" pitchFamily="2" charset="0"/>
              </a:rPr>
              <a:t>DIFFICULT TO STUDY</a:t>
            </a:r>
          </a:p>
        </p:txBody>
      </p:sp>
    </p:spTree>
    <p:extLst>
      <p:ext uri="{BB962C8B-B14F-4D97-AF65-F5344CB8AC3E}">
        <p14:creationId xmlns:p14="http://schemas.microsoft.com/office/powerpoint/2010/main" val="13340703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17600DB-3ED1-F84C-BECA-4DBBC65695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0725" y="203525"/>
            <a:ext cx="1867080" cy="27157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17" descr="A screenshot of a cell phone&#10;&#10;Description automatically generated">
            <a:extLst>
              <a:ext uri="{FF2B5EF4-FFF2-40B4-BE49-F238E27FC236}">
                <a16:creationId xmlns:a16="http://schemas.microsoft.com/office/drawing/2014/main" id="{ACF23711-0377-0A4F-BBB6-E65BBAFDD1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2252" y="203524"/>
            <a:ext cx="1799186" cy="27157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199EA16-E9D7-834E-9507-3B1D8ECEA8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210" y="203524"/>
            <a:ext cx="1894236" cy="27157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B41BC97-52CB-5373-E034-7CAA25178A1B}"/>
              </a:ext>
            </a:extLst>
          </p:cNvPr>
          <p:cNvSpPr/>
          <p:nvPr/>
        </p:nvSpPr>
        <p:spPr>
          <a:xfrm>
            <a:off x="5918662" y="4547062"/>
            <a:ext cx="2867891" cy="48213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17878C-4F04-0B17-2D23-5F008860B746}"/>
              </a:ext>
            </a:extLst>
          </p:cNvPr>
          <p:cNvSpPr txBox="1"/>
          <p:nvPr/>
        </p:nvSpPr>
        <p:spPr>
          <a:xfrm>
            <a:off x="332337" y="3247376"/>
            <a:ext cx="22139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CVS collapse</a:t>
            </a:r>
          </a:p>
          <a:p>
            <a:r>
              <a:rPr lang="en-GB" dirty="0">
                <a:solidFill>
                  <a:schemeClr val="bg1"/>
                </a:solidFill>
              </a:rPr>
              <a:t>/respiratory arrest</a:t>
            </a:r>
          </a:p>
          <a:p>
            <a:r>
              <a:rPr lang="en-GB" sz="2800" b="1" dirty="0">
                <a:solidFill>
                  <a:schemeClr val="bg1"/>
                </a:solidFill>
              </a:rPr>
              <a:t>1 in 101,000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239FC9-7A11-9245-2112-57A41E5D7EE4}"/>
              </a:ext>
            </a:extLst>
          </p:cNvPr>
          <p:cNvSpPr txBox="1"/>
          <p:nvPr/>
        </p:nvSpPr>
        <p:spPr>
          <a:xfrm>
            <a:off x="3225339" y="3144430"/>
            <a:ext cx="221398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Complications</a:t>
            </a:r>
          </a:p>
          <a:p>
            <a:r>
              <a:rPr lang="en-GB" sz="2800" b="1" dirty="0">
                <a:solidFill>
                  <a:schemeClr val="bg1"/>
                </a:solidFill>
              </a:rPr>
              <a:t>1 in 22,000</a:t>
            </a:r>
          </a:p>
          <a:p>
            <a:r>
              <a:rPr lang="en-GB" dirty="0">
                <a:solidFill>
                  <a:schemeClr val="bg1"/>
                </a:solidFill>
              </a:rPr>
              <a:t>Death</a:t>
            </a:r>
          </a:p>
          <a:p>
            <a:r>
              <a:rPr lang="en-GB" sz="2800" b="1" dirty="0">
                <a:solidFill>
                  <a:schemeClr val="bg1"/>
                </a:solidFill>
              </a:rPr>
              <a:t>1 in 181,000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DBDE9F-343A-4CDB-F02F-43F37CCA4FFE}"/>
              </a:ext>
            </a:extLst>
          </p:cNvPr>
          <p:cNvSpPr txBox="1"/>
          <p:nvPr/>
        </p:nvSpPr>
        <p:spPr>
          <a:xfrm>
            <a:off x="5957072" y="3062538"/>
            <a:ext cx="294132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Anaphylaxis</a:t>
            </a:r>
            <a:r>
              <a:rPr lang="en-GB" sz="1400" b="1" dirty="0">
                <a:solidFill>
                  <a:schemeClr val="bg1"/>
                </a:solidFill>
              </a:rPr>
              <a:t> </a:t>
            </a:r>
          </a:p>
          <a:p>
            <a:r>
              <a:rPr lang="en-GB" sz="2000" b="1" dirty="0">
                <a:solidFill>
                  <a:schemeClr val="bg1"/>
                </a:solidFill>
              </a:rPr>
              <a:t>1 in 12,000</a:t>
            </a:r>
          </a:p>
          <a:p>
            <a:r>
              <a:rPr lang="en-GB" dirty="0">
                <a:solidFill>
                  <a:schemeClr val="bg1"/>
                </a:solidFill>
              </a:rPr>
              <a:t>Cardiac arrest </a:t>
            </a:r>
          </a:p>
          <a:p>
            <a:r>
              <a:rPr lang="en-GB" sz="2000" b="1" dirty="0">
                <a:solidFill>
                  <a:schemeClr val="bg1"/>
                </a:solidFill>
              </a:rPr>
              <a:t>1 in 78,000</a:t>
            </a:r>
          </a:p>
          <a:p>
            <a:r>
              <a:rPr lang="en-GB" dirty="0">
                <a:solidFill>
                  <a:schemeClr val="bg1"/>
                </a:solidFill>
              </a:rPr>
              <a:t>Death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</a:p>
          <a:p>
            <a:r>
              <a:rPr lang="en-GB" sz="2000" b="1" dirty="0">
                <a:solidFill>
                  <a:schemeClr val="bg1"/>
                </a:solidFill>
              </a:rPr>
              <a:t>1 in 313,000</a:t>
            </a:r>
          </a:p>
        </p:txBody>
      </p:sp>
    </p:spTree>
    <p:extLst>
      <p:ext uri="{BB962C8B-B14F-4D97-AF65-F5344CB8AC3E}">
        <p14:creationId xmlns:p14="http://schemas.microsoft.com/office/powerpoint/2010/main" val="14501904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17600DB-3ED1-F84C-BECA-4DBBC65695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0725" y="203525"/>
            <a:ext cx="1867080" cy="27157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8" name="Picture 17" descr="A screenshot of a cell phone&#10;&#10;Description automatically generated">
            <a:extLst>
              <a:ext uri="{FF2B5EF4-FFF2-40B4-BE49-F238E27FC236}">
                <a16:creationId xmlns:a16="http://schemas.microsoft.com/office/drawing/2014/main" id="{ACF23711-0377-0A4F-BBB6-E65BBAFDD1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2252" y="203524"/>
            <a:ext cx="1799186" cy="27157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199EA16-E9D7-834E-9507-3B1D8ECEA8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210" y="203524"/>
            <a:ext cx="1894236" cy="27157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B41BC97-52CB-5373-E034-7CAA25178A1B}"/>
              </a:ext>
            </a:extLst>
          </p:cNvPr>
          <p:cNvSpPr/>
          <p:nvPr/>
        </p:nvSpPr>
        <p:spPr>
          <a:xfrm>
            <a:off x="5918662" y="4547062"/>
            <a:ext cx="2867891" cy="48213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17878C-4F04-0B17-2D23-5F008860B746}"/>
              </a:ext>
            </a:extLst>
          </p:cNvPr>
          <p:cNvSpPr txBox="1"/>
          <p:nvPr/>
        </p:nvSpPr>
        <p:spPr>
          <a:xfrm>
            <a:off x="332337" y="3247376"/>
            <a:ext cx="22139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CVS collapse</a:t>
            </a:r>
          </a:p>
          <a:p>
            <a:r>
              <a:rPr lang="en-GB" dirty="0">
                <a:solidFill>
                  <a:schemeClr val="bg1"/>
                </a:solidFill>
              </a:rPr>
              <a:t>/respiratory arrest</a:t>
            </a:r>
          </a:p>
          <a:p>
            <a:r>
              <a:rPr lang="en-GB" sz="2800" b="1" dirty="0">
                <a:solidFill>
                  <a:schemeClr val="bg1"/>
                </a:solidFill>
              </a:rPr>
              <a:t>1 in 101,000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C239FC9-7A11-9245-2112-57A41E5D7EE4}"/>
              </a:ext>
            </a:extLst>
          </p:cNvPr>
          <p:cNvSpPr txBox="1"/>
          <p:nvPr/>
        </p:nvSpPr>
        <p:spPr>
          <a:xfrm>
            <a:off x="3225339" y="3144430"/>
            <a:ext cx="2213982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Complications</a:t>
            </a:r>
          </a:p>
          <a:p>
            <a:r>
              <a:rPr lang="en-GB" sz="2800" b="1" dirty="0">
                <a:solidFill>
                  <a:schemeClr val="bg1"/>
                </a:solidFill>
              </a:rPr>
              <a:t>1 in 22,000</a:t>
            </a:r>
          </a:p>
          <a:p>
            <a:r>
              <a:rPr lang="en-GB" dirty="0">
                <a:solidFill>
                  <a:schemeClr val="bg1"/>
                </a:solidFill>
              </a:rPr>
              <a:t>Death</a:t>
            </a:r>
          </a:p>
          <a:p>
            <a:r>
              <a:rPr lang="en-GB" sz="2800" b="1" dirty="0">
                <a:solidFill>
                  <a:schemeClr val="bg1"/>
                </a:solidFill>
              </a:rPr>
              <a:t>1 in 181,000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DBDE9F-343A-4CDB-F02F-43F37CCA4FFE}"/>
              </a:ext>
            </a:extLst>
          </p:cNvPr>
          <p:cNvSpPr txBox="1"/>
          <p:nvPr/>
        </p:nvSpPr>
        <p:spPr>
          <a:xfrm>
            <a:off x="5957072" y="3062538"/>
            <a:ext cx="294132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Anaphylaxis</a:t>
            </a:r>
            <a:r>
              <a:rPr lang="en-GB" sz="1400" b="1" dirty="0">
                <a:solidFill>
                  <a:schemeClr val="bg1"/>
                </a:solidFill>
              </a:rPr>
              <a:t> </a:t>
            </a:r>
          </a:p>
          <a:p>
            <a:r>
              <a:rPr lang="en-GB" sz="2000" b="1" dirty="0">
                <a:solidFill>
                  <a:schemeClr val="bg1"/>
                </a:solidFill>
              </a:rPr>
              <a:t>1 in 12,000</a:t>
            </a:r>
          </a:p>
          <a:p>
            <a:r>
              <a:rPr lang="en-GB" dirty="0">
                <a:solidFill>
                  <a:schemeClr val="bg1"/>
                </a:solidFill>
              </a:rPr>
              <a:t>Cardiac arrest </a:t>
            </a:r>
          </a:p>
          <a:p>
            <a:r>
              <a:rPr lang="en-GB" sz="2000" b="1" dirty="0">
                <a:solidFill>
                  <a:schemeClr val="bg1"/>
                </a:solidFill>
              </a:rPr>
              <a:t>1 in 78,000</a:t>
            </a:r>
          </a:p>
          <a:p>
            <a:r>
              <a:rPr lang="en-GB" dirty="0">
                <a:solidFill>
                  <a:schemeClr val="bg1"/>
                </a:solidFill>
              </a:rPr>
              <a:t>Death</a:t>
            </a:r>
            <a:r>
              <a:rPr lang="en-GB" sz="2000" b="1" dirty="0">
                <a:solidFill>
                  <a:schemeClr val="bg1"/>
                </a:solidFill>
              </a:rPr>
              <a:t> </a:t>
            </a:r>
          </a:p>
          <a:p>
            <a:r>
              <a:rPr lang="en-GB" sz="2000" b="1" dirty="0">
                <a:solidFill>
                  <a:schemeClr val="bg1"/>
                </a:solidFill>
              </a:rPr>
              <a:t>1 in 313,000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347AC96-14B5-7C74-A5CF-51E5EEFB6B56}"/>
              </a:ext>
            </a:extLst>
          </p:cNvPr>
          <p:cNvSpPr/>
          <p:nvPr/>
        </p:nvSpPr>
        <p:spPr>
          <a:xfrm>
            <a:off x="3140765" y="63610"/>
            <a:ext cx="2298556" cy="4738978"/>
          </a:xfrm>
          <a:prstGeom prst="rect">
            <a:avLst/>
          </a:prstGeom>
          <a:noFill/>
          <a:ln w="381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434575"/>
      </p:ext>
    </p:extLst>
  </p:cSld>
  <p:clrMapOvr>
    <a:masterClrMapping/>
  </p:clrMapOvr>
</p:sld>
</file>

<file path=ppt/theme/theme1.xml><?xml version="1.0" encoding="utf-8"?>
<a:theme xmlns:a="http://schemas.openxmlformats.org/drawingml/2006/main" name="PowerpointTheme2016">
  <a:themeElements>
    <a:clrScheme name="RCoA Branding 2016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291F51"/>
      </a:accent1>
      <a:accent2>
        <a:srgbClr val="50ABBF"/>
      </a:accent2>
      <a:accent3>
        <a:srgbClr val="8A5D9A"/>
      </a:accent3>
      <a:accent4>
        <a:srgbClr val="83B9E2"/>
      </a:accent4>
      <a:accent5>
        <a:srgbClr val="CD6084"/>
      </a:accent5>
      <a:accent6>
        <a:srgbClr val="888A88"/>
      </a:accent6>
      <a:hlink>
        <a:srgbClr val="50ABBF"/>
      </a:hlink>
      <a:folHlink>
        <a:srgbClr val="8A5D9A"/>
      </a:folHlink>
    </a:clrScheme>
    <a:fontScheme name="RCoA Branding Fonts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PowerpointTheme2016</Template>
  <TotalTime>1303</TotalTime>
  <Words>918</Words>
  <Application>Microsoft Office PowerPoint</Application>
  <PresentationFormat>On-screen Show (16:9)</PresentationFormat>
  <Paragraphs>291</Paragraphs>
  <Slides>49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4" baseType="lpstr">
      <vt:lpstr>Arial</vt:lpstr>
      <vt:lpstr>Avenir Book</vt:lpstr>
      <vt:lpstr>Calibri</vt:lpstr>
      <vt:lpstr>Century Gothic</vt:lpstr>
      <vt:lpstr>PowerpointTheme2016</vt:lpstr>
      <vt:lpstr>Presentation title on two lines Name Title</vt:lpstr>
      <vt:lpstr>PowerPoint Presentation</vt:lpstr>
      <vt:lpstr>PowerPoint Presentation</vt:lpstr>
      <vt:lpstr>PowerPoint Presentation</vt:lpstr>
      <vt:lpstr>PowerPoint Presentation</vt:lpstr>
      <vt:lpstr>National Audit Projects</vt:lpstr>
      <vt:lpstr>National Audit Projects</vt:lpstr>
      <vt:lpstr>PowerPoint Presentation</vt:lpstr>
      <vt:lpstr>PowerPoint Presentation</vt:lpstr>
      <vt:lpstr>NAP4 </vt:lpstr>
      <vt:lpstr>Studies since NAP4</vt:lpstr>
      <vt:lpstr>Studies since NAP4</vt:lpstr>
      <vt:lpstr>Studies since NAP4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Practice changes – SGAs vs TTs</vt:lpstr>
      <vt:lpstr>SGAs</vt:lpstr>
      <vt:lpstr>Airway by BMI</vt:lpstr>
      <vt:lpstr>1st v 2nd SGA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Incidence by (low risk) patient group</vt:lpstr>
      <vt:lpstr>Highest risk</vt:lpstr>
      <vt:lpstr>PowerPoint Presentation</vt:lpstr>
      <vt:lpstr>PowerPoint Presentation</vt:lpstr>
      <vt:lpstr> Most at induction  (25% post extubation)  36% out of hours vs 10% caseload   93% non-shockable  </vt:lpstr>
      <vt:lpstr>Top airway tips (2024)</vt:lpstr>
      <vt:lpstr>PowerPoint Presentation</vt:lpstr>
      <vt:lpstr>PowerPoint Presentation</vt:lpstr>
      <vt:lpstr>PowerPoint Presentation</vt:lpstr>
      <vt:lpstr>Presentation title on two lines Name Title</vt:lpstr>
    </vt:vector>
  </TitlesOfParts>
  <Company>The Royal College of Anaesthetists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on two lines</dc:title>
  <dc:creator>Mandie Kelly</dc:creator>
  <cp:lastModifiedBy>Chowdhury, Jannat</cp:lastModifiedBy>
  <cp:revision>113</cp:revision>
  <dcterms:created xsi:type="dcterms:W3CDTF">2016-05-26T12:40:39Z</dcterms:created>
  <dcterms:modified xsi:type="dcterms:W3CDTF">2024-09-23T08:58:05Z</dcterms:modified>
</cp:coreProperties>
</file>