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2"/>
  </p:notesMasterIdLst>
  <p:sldIdLst>
    <p:sldId id="1296" r:id="rId2"/>
    <p:sldId id="1349" r:id="rId3"/>
    <p:sldId id="1365" r:id="rId4"/>
    <p:sldId id="1347" r:id="rId5"/>
    <p:sldId id="1357" r:id="rId6"/>
    <p:sldId id="1358" r:id="rId7"/>
    <p:sldId id="1238" r:id="rId8"/>
    <p:sldId id="1107" r:id="rId9"/>
    <p:sldId id="1274" r:id="rId10"/>
    <p:sldId id="1308" r:id="rId11"/>
    <p:sldId id="1303" r:id="rId12"/>
    <p:sldId id="1325" r:id="rId13"/>
    <p:sldId id="1326" r:id="rId14"/>
    <p:sldId id="1328" r:id="rId15"/>
    <p:sldId id="1382" r:id="rId16"/>
    <p:sldId id="1334" r:id="rId17"/>
    <p:sldId id="1337" r:id="rId18"/>
    <p:sldId id="1338" r:id="rId19"/>
    <p:sldId id="1386" r:id="rId20"/>
    <p:sldId id="1344" r:id="rId21"/>
    <p:sldId id="1342" r:id="rId22"/>
    <p:sldId id="1343" r:id="rId23"/>
    <p:sldId id="1281" r:id="rId24"/>
    <p:sldId id="1212" r:id="rId25"/>
    <p:sldId id="1353" r:id="rId26"/>
    <p:sldId id="1352" r:id="rId27"/>
    <p:sldId id="1384" r:id="rId28"/>
    <p:sldId id="1311" r:id="rId29"/>
    <p:sldId id="1181" r:id="rId30"/>
    <p:sldId id="1345" r:id="rId31"/>
  </p:sldIdLst>
  <p:sldSz cx="12192000" cy="6858000"/>
  <p:notesSz cx="9926638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322" autoAdjust="0"/>
    <p:restoredTop sz="84049" autoAdjust="0"/>
  </p:normalViewPr>
  <p:slideViewPr>
    <p:cSldViewPr snapToGrid="0">
      <p:cViewPr varScale="1">
        <p:scale>
          <a:sx n="136" d="100"/>
          <a:sy n="136" d="100"/>
        </p:scale>
        <p:origin x="75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ICU%20Research%20-%20CURRENT%20projects\CO2%20-%20TAME%20CA\Papers\2022%20-%20Manuscript%20REPLY%20-%20FEB%202023\R1%20TAME%20REPLY%20-%20March%202023\ComplianceAndPaco2%20-%20green%20and%20bluePlusNumbers%20and%20Hour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sz="1200" dirty="0"/>
              <a:t>A.</a:t>
            </a:r>
            <a:r>
              <a:rPr lang="en-AU" sz="1200" baseline="0" dirty="0"/>
              <a:t> Distribution of protocolized PaCO</a:t>
            </a:r>
            <a:r>
              <a:rPr lang="en-AU" sz="1200" baseline="-25000" dirty="0"/>
              <a:t>2</a:t>
            </a:r>
            <a:r>
              <a:rPr lang="en-AU" sz="1200" baseline="0" dirty="0"/>
              <a:t> measurements during the intervention period for </a:t>
            </a:r>
            <a:r>
              <a:rPr lang="en-AU" sz="1200" b="1" baseline="0" dirty="0"/>
              <a:t>mild hypercapnia group </a:t>
            </a:r>
            <a:r>
              <a:rPr lang="en-AU" sz="1200" baseline="0" dirty="0"/>
              <a:t>patients</a:t>
            </a:r>
            <a:endParaRPr lang="en-AU" dirty="0"/>
          </a:p>
        </c:rich>
      </c:tx>
      <c:layout>
        <c:manualLayout>
          <c:xMode val="edge"/>
          <c:yMode val="edge"/>
          <c:x val="0.11858039275428148"/>
          <c:y val="3.36555379629648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v>Hypocapnia (&lt; 35 mm Hg)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ComplianceByCat!$B$2:$C$8</c:f>
              <c:multiLvlStrCache>
                <c:ptCount val="7"/>
                <c:lvl>
                  <c:pt idx="0">
                    <c:v>0</c:v>
                  </c:pt>
                  <c:pt idx="1">
                    <c:v>4</c:v>
                  </c:pt>
                  <c:pt idx="2">
                    <c:v>8</c:v>
                  </c:pt>
                  <c:pt idx="3">
                    <c:v>12</c:v>
                  </c:pt>
                  <c:pt idx="4">
                    <c:v>16</c:v>
                  </c:pt>
                  <c:pt idx="5">
                    <c:v>20</c:v>
                  </c:pt>
                  <c:pt idx="6">
                    <c:v>24</c:v>
                  </c:pt>
                </c:lvl>
                <c:lvl>
                  <c:pt idx="0">
                    <c:v>571</c:v>
                  </c:pt>
                  <c:pt idx="1">
                    <c:v>693</c:v>
                  </c:pt>
                  <c:pt idx="2">
                    <c:v>693</c:v>
                  </c:pt>
                  <c:pt idx="3">
                    <c:v>664</c:v>
                  </c:pt>
                  <c:pt idx="4">
                    <c:v>632</c:v>
                  </c:pt>
                  <c:pt idx="5">
                    <c:v>606</c:v>
                  </c:pt>
                  <c:pt idx="6">
                    <c:v>605</c:v>
                  </c:pt>
                </c:lvl>
              </c:multiLvlStrCache>
            </c:multiLvlStrRef>
          </c:cat>
          <c:val>
            <c:numRef>
              <c:f>ComplianceByCat!$G$2:$G$8</c:f>
              <c:numCache>
                <c:formatCode>General</c:formatCode>
                <c:ptCount val="7"/>
                <c:pt idx="0">
                  <c:v>35</c:v>
                </c:pt>
                <c:pt idx="1">
                  <c:v>16</c:v>
                </c:pt>
                <c:pt idx="2">
                  <c:v>18</c:v>
                </c:pt>
                <c:pt idx="3">
                  <c:v>23</c:v>
                </c:pt>
                <c:pt idx="4">
                  <c:v>13</c:v>
                </c:pt>
                <c:pt idx="5">
                  <c:v>12</c:v>
                </c:pt>
                <c:pt idx="6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16-4D17-8E4F-0B0FF7CC94E8}"/>
            </c:ext>
          </c:extLst>
        </c:ser>
        <c:ser>
          <c:idx val="1"/>
          <c:order val="1"/>
          <c:tx>
            <c:v>Normocapnia (35 - 45 mm Hg)</c:v>
          </c:tx>
          <c:spPr>
            <a:solidFill>
              <a:srgbClr val="0070C0"/>
            </a:solidFill>
            <a:ln>
              <a:solidFill>
                <a:srgbClr val="0070C0"/>
              </a:solidFill>
            </a:ln>
            <a:effectLst/>
          </c:spPr>
          <c:invertIfNegative val="0"/>
          <c:cat>
            <c:multiLvlStrRef>
              <c:f>ComplianceByCat!$B$2:$C$8</c:f>
              <c:multiLvlStrCache>
                <c:ptCount val="7"/>
                <c:lvl>
                  <c:pt idx="0">
                    <c:v>0</c:v>
                  </c:pt>
                  <c:pt idx="1">
                    <c:v>4</c:v>
                  </c:pt>
                  <c:pt idx="2">
                    <c:v>8</c:v>
                  </c:pt>
                  <c:pt idx="3">
                    <c:v>12</c:v>
                  </c:pt>
                  <c:pt idx="4">
                    <c:v>16</c:v>
                  </c:pt>
                  <c:pt idx="5">
                    <c:v>20</c:v>
                  </c:pt>
                  <c:pt idx="6">
                    <c:v>24</c:v>
                  </c:pt>
                </c:lvl>
                <c:lvl>
                  <c:pt idx="0">
                    <c:v>571</c:v>
                  </c:pt>
                  <c:pt idx="1">
                    <c:v>693</c:v>
                  </c:pt>
                  <c:pt idx="2">
                    <c:v>693</c:v>
                  </c:pt>
                  <c:pt idx="3">
                    <c:v>664</c:v>
                  </c:pt>
                  <c:pt idx="4">
                    <c:v>632</c:v>
                  </c:pt>
                  <c:pt idx="5">
                    <c:v>606</c:v>
                  </c:pt>
                  <c:pt idx="6">
                    <c:v>605</c:v>
                  </c:pt>
                </c:lvl>
              </c:multiLvlStrCache>
            </c:multiLvlStrRef>
          </c:cat>
          <c:val>
            <c:numRef>
              <c:f>ComplianceByCat!$G$9:$G$15</c:f>
              <c:numCache>
                <c:formatCode>General</c:formatCode>
                <c:ptCount val="7"/>
                <c:pt idx="0">
                  <c:v>177</c:v>
                </c:pt>
                <c:pt idx="1">
                  <c:v>197</c:v>
                </c:pt>
                <c:pt idx="2">
                  <c:v>133</c:v>
                </c:pt>
                <c:pt idx="3">
                  <c:v>119</c:v>
                </c:pt>
                <c:pt idx="4">
                  <c:v>104</c:v>
                </c:pt>
                <c:pt idx="5">
                  <c:v>103</c:v>
                </c:pt>
                <c:pt idx="6">
                  <c:v>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16-4D17-8E4F-0B0FF7CC94E8}"/>
            </c:ext>
          </c:extLst>
        </c:ser>
        <c:ser>
          <c:idx val="2"/>
          <c:order val="2"/>
          <c:tx>
            <c:v>Hypercapnia (&gt; 45 mm Hg)</c:v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  <a:effectLst/>
          </c:spPr>
          <c:invertIfNegative val="0"/>
          <c:cat>
            <c:multiLvlStrRef>
              <c:f>ComplianceByCat!$B$2:$C$8</c:f>
              <c:multiLvlStrCache>
                <c:ptCount val="7"/>
                <c:lvl>
                  <c:pt idx="0">
                    <c:v>0</c:v>
                  </c:pt>
                  <c:pt idx="1">
                    <c:v>4</c:v>
                  </c:pt>
                  <c:pt idx="2">
                    <c:v>8</c:v>
                  </c:pt>
                  <c:pt idx="3">
                    <c:v>12</c:v>
                  </c:pt>
                  <c:pt idx="4">
                    <c:v>16</c:v>
                  </c:pt>
                  <c:pt idx="5">
                    <c:v>20</c:v>
                  </c:pt>
                  <c:pt idx="6">
                    <c:v>24</c:v>
                  </c:pt>
                </c:lvl>
                <c:lvl>
                  <c:pt idx="0">
                    <c:v>571</c:v>
                  </c:pt>
                  <c:pt idx="1">
                    <c:v>693</c:v>
                  </c:pt>
                  <c:pt idx="2">
                    <c:v>693</c:v>
                  </c:pt>
                  <c:pt idx="3">
                    <c:v>664</c:v>
                  </c:pt>
                  <c:pt idx="4">
                    <c:v>632</c:v>
                  </c:pt>
                  <c:pt idx="5">
                    <c:v>606</c:v>
                  </c:pt>
                  <c:pt idx="6">
                    <c:v>605</c:v>
                  </c:pt>
                </c:lvl>
              </c:multiLvlStrCache>
            </c:multiLvlStrRef>
          </c:cat>
          <c:val>
            <c:numRef>
              <c:f>ComplianceByCat!$G$16:$G$22</c:f>
              <c:numCache>
                <c:formatCode>General</c:formatCode>
                <c:ptCount val="7"/>
                <c:pt idx="0">
                  <c:v>359</c:v>
                </c:pt>
                <c:pt idx="1">
                  <c:v>480</c:v>
                </c:pt>
                <c:pt idx="2">
                  <c:v>542</c:v>
                </c:pt>
                <c:pt idx="3">
                  <c:v>522</c:v>
                </c:pt>
                <c:pt idx="4">
                  <c:v>515</c:v>
                </c:pt>
                <c:pt idx="5">
                  <c:v>491</c:v>
                </c:pt>
                <c:pt idx="6">
                  <c:v>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16-4D17-8E4F-0B0FF7CC94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100"/>
        <c:axId val="913700576"/>
        <c:axId val="913697624"/>
      </c:barChart>
      <c:catAx>
        <c:axId val="9137005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100"/>
                  <a:t>Hours since</a:t>
                </a:r>
                <a:r>
                  <a:rPr lang="en-AU" sz="1100" baseline="0"/>
                  <a:t> randomization and patient numbers</a:t>
                </a:r>
                <a:endParaRPr lang="en-AU" sz="11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3697624"/>
        <c:crosses val="autoZero"/>
        <c:auto val="1"/>
        <c:lblAlgn val="ctr"/>
        <c:lblOffset val="100"/>
        <c:noMultiLvlLbl val="0"/>
      </c:catAx>
      <c:valAx>
        <c:axId val="913697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100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370057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sz="1200" dirty="0"/>
              <a:t>B. Distribution</a:t>
            </a:r>
            <a:r>
              <a:rPr lang="en-AU" sz="1200" baseline="0" dirty="0"/>
              <a:t> of protocolized PaCO</a:t>
            </a:r>
            <a:r>
              <a:rPr lang="en-AU" sz="1200" baseline="-25000" dirty="0"/>
              <a:t>2</a:t>
            </a:r>
            <a:r>
              <a:rPr lang="en-AU" sz="1200" baseline="0" dirty="0"/>
              <a:t> measurements during the intervention period for </a:t>
            </a:r>
            <a:r>
              <a:rPr lang="en-AU" sz="1200" b="1" baseline="0" dirty="0"/>
              <a:t>normocapnia group </a:t>
            </a:r>
            <a:r>
              <a:rPr lang="en-AU" sz="1200" baseline="0" dirty="0"/>
              <a:t>patients</a:t>
            </a:r>
            <a:endParaRPr lang="en-A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v>Hypocapnia (&lt; 35 mm Hg)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multiLvlStrRef>
              <c:f>ComplianceByCat!$B$23:$C$29</c:f>
              <c:multiLvlStrCache>
                <c:ptCount val="7"/>
                <c:lvl>
                  <c:pt idx="0">
                    <c:v>0</c:v>
                  </c:pt>
                  <c:pt idx="1">
                    <c:v>4</c:v>
                  </c:pt>
                  <c:pt idx="2">
                    <c:v>8</c:v>
                  </c:pt>
                  <c:pt idx="3">
                    <c:v>12</c:v>
                  </c:pt>
                  <c:pt idx="4">
                    <c:v>16</c:v>
                  </c:pt>
                  <c:pt idx="5">
                    <c:v>20</c:v>
                  </c:pt>
                  <c:pt idx="6">
                    <c:v>24</c:v>
                  </c:pt>
                </c:lvl>
                <c:lvl>
                  <c:pt idx="0">
                    <c:v>559</c:v>
                  </c:pt>
                  <c:pt idx="1">
                    <c:v>680</c:v>
                  </c:pt>
                  <c:pt idx="2">
                    <c:v>666</c:v>
                  </c:pt>
                  <c:pt idx="3">
                    <c:v>643</c:v>
                  </c:pt>
                  <c:pt idx="4">
                    <c:v>619</c:v>
                  </c:pt>
                  <c:pt idx="5">
                    <c:v>617</c:v>
                  </c:pt>
                  <c:pt idx="6">
                    <c:v>613</c:v>
                  </c:pt>
                </c:lvl>
              </c:multiLvlStrCache>
            </c:multiLvlStrRef>
          </c:cat>
          <c:val>
            <c:numRef>
              <c:f>ComplianceByCat!$G$23:$G$29</c:f>
              <c:numCache>
                <c:formatCode>General</c:formatCode>
                <c:ptCount val="7"/>
                <c:pt idx="0">
                  <c:v>46</c:v>
                </c:pt>
                <c:pt idx="1">
                  <c:v>126</c:v>
                </c:pt>
                <c:pt idx="2">
                  <c:v>139</c:v>
                </c:pt>
                <c:pt idx="3">
                  <c:v>120</c:v>
                </c:pt>
                <c:pt idx="4">
                  <c:v>94</c:v>
                </c:pt>
                <c:pt idx="5">
                  <c:v>89</c:v>
                </c:pt>
                <c:pt idx="6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62-4C85-8051-93A2F096B563}"/>
            </c:ext>
          </c:extLst>
        </c:ser>
        <c:ser>
          <c:idx val="1"/>
          <c:order val="1"/>
          <c:tx>
            <c:v>Normocapnia (35 - 45 mm Hg)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multiLvlStrRef>
              <c:f>ComplianceByCat!$B$23:$C$29</c:f>
              <c:multiLvlStrCache>
                <c:ptCount val="7"/>
                <c:lvl>
                  <c:pt idx="0">
                    <c:v>0</c:v>
                  </c:pt>
                  <c:pt idx="1">
                    <c:v>4</c:v>
                  </c:pt>
                  <c:pt idx="2">
                    <c:v>8</c:v>
                  </c:pt>
                  <c:pt idx="3">
                    <c:v>12</c:v>
                  </c:pt>
                  <c:pt idx="4">
                    <c:v>16</c:v>
                  </c:pt>
                  <c:pt idx="5">
                    <c:v>20</c:v>
                  </c:pt>
                  <c:pt idx="6">
                    <c:v>24</c:v>
                  </c:pt>
                </c:lvl>
                <c:lvl>
                  <c:pt idx="0">
                    <c:v>559</c:v>
                  </c:pt>
                  <c:pt idx="1">
                    <c:v>680</c:v>
                  </c:pt>
                  <c:pt idx="2">
                    <c:v>666</c:v>
                  </c:pt>
                  <c:pt idx="3">
                    <c:v>643</c:v>
                  </c:pt>
                  <c:pt idx="4">
                    <c:v>619</c:v>
                  </c:pt>
                  <c:pt idx="5">
                    <c:v>617</c:v>
                  </c:pt>
                  <c:pt idx="6">
                    <c:v>613</c:v>
                  </c:pt>
                </c:lvl>
              </c:multiLvlStrCache>
            </c:multiLvlStrRef>
          </c:cat>
          <c:val>
            <c:numRef>
              <c:f>ComplianceByCat!$G$30:$G$36</c:f>
              <c:numCache>
                <c:formatCode>General</c:formatCode>
                <c:ptCount val="7"/>
                <c:pt idx="0">
                  <c:v>185</c:v>
                </c:pt>
                <c:pt idx="1">
                  <c:v>411</c:v>
                </c:pt>
                <c:pt idx="2">
                  <c:v>451</c:v>
                </c:pt>
                <c:pt idx="3">
                  <c:v>453</c:v>
                </c:pt>
                <c:pt idx="4">
                  <c:v>456</c:v>
                </c:pt>
                <c:pt idx="5">
                  <c:v>455</c:v>
                </c:pt>
                <c:pt idx="6">
                  <c:v>453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62-4C85-8051-93A2F096B563}"/>
            </c:ext>
          </c:extLst>
        </c:ser>
        <c:ser>
          <c:idx val="2"/>
          <c:order val="2"/>
          <c:tx>
            <c:v>Hypercapnia (&gt; 45 mm Hg)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multiLvlStrRef>
              <c:f>ComplianceByCat!$B$23:$C$29</c:f>
              <c:multiLvlStrCache>
                <c:ptCount val="7"/>
                <c:lvl>
                  <c:pt idx="0">
                    <c:v>0</c:v>
                  </c:pt>
                  <c:pt idx="1">
                    <c:v>4</c:v>
                  </c:pt>
                  <c:pt idx="2">
                    <c:v>8</c:v>
                  </c:pt>
                  <c:pt idx="3">
                    <c:v>12</c:v>
                  </c:pt>
                  <c:pt idx="4">
                    <c:v>16</c:v>
                  </c:pt>
                  <c:pt idx="5">
                    <c:v>20</c:v>
                  </c:pt>
                  <c:pt idx="6">
                    <c:v>24</c:v>
                  </c:pt>
                </c:lvl>
                <c:lvl>
                  <c:pt idx="0">
                    <c:v>559</c:v>
                  </c:pt>
                  <c:pt idx="1">
                    <c:v>680</c:v>
                  </c:pt>
                  <c:pt idx="2">
                    <c:v>666</c:v>
                  </c:pt>
                  <c:pt idx="3">
                    <c:v>643</c:v>
                  </c:pt>
                  <c:pt idx="4">
                    <c:v>619</c:v>
                  </c:pt>
                  <c:pt idx="5">
                    <c:v>617</c:v>
                  </c:pt>
                  <c:pt idx="6">
                    <c:v>613</c:v>
                  </c:pt>
                </c:lvl>
              </c:multiLvlStrCache>
            </c:multiLvlStrRef>
          </c:cat>
          <c:val>
            <c:numRef>
              <c:f>ComplianceByCat!$G$37:$G$43</c:f>
              <c:numCache>
                <c:formatCode>General</c:formatCode>
                <c:ptCount val="7"/>
                <c:pt idx="0">
                  <c:v>328</c:v>
                </c:pt>
                <c:pt idx="1">
                  <c:v>143</c:v>
                </c:pt>
                <c:pt idx="2">
                  <c:v>76</c:v>
                </c:pt>
                <c:pt idx="3">
                  <c:v>70</c:v>
                </c:pt>
                <c:pt idx="4">
                  <c:v>69</c:v>
                </c:pt>
                <c:pt idx="5">
                  <c:v>73</c:v>
                </c:pt>
                <c:pt idx="6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62-4C85-8051-93A2F096B5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100"/>
        <c:axId val="913700576"/>
        <c:axId val="913697624"/>
      </c:barChart>
      <c:catAx>
        <c:axId val="9137005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100"/>
                  <a:t>Hours since randomization and patient numbers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3697624"/>
        <c:crosses val="autoZero"/>
        <c:auto val="1"/>
        <c:lblAlgn val="ctr"/>
        <c:lblOffset val="100"/>
        <c:noMultiLvlLbl val="0"/>
      </c:catAx>
      <c:valAx>
        <c:axId val="913697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100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370057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9F44F2-2262-44D3-B78D-29093C87B8C2}" type="doc">
      <dgm:prSet loTypeId="urn:microsoft.com/office/officeart/2005/8/layout/hProcess4" loCatId="process" qsTypeId="urn:microsoft.com/office/officeart/2005/8/quickstyle/simple2" qsCatId="simple" csTypeId="urn:microsoft.com/office/officeart/2005/8/colors/accent1_4" csCatId="accent1" phldr="1"/>
      <dgm:spPr/>
      <dgm:t>
        <a:bodyPr/>
        <a:lstStyle/>
        <a:p>
          <a:endParaRPr lang="en-AU"/>
        </a:p>
      </dgm:t>
    </dgm:pt>
    <dgm:pt modelId="{29980A35-240F-4562-B011-5E45E5FB50FF}">
      <dgm:prSet phldrT="[Text]" custT="1"/>
      <dgm:spPr/>
      <dgm:t>
        <a:bodyPr/>
        <a:lstStyle/>
        <a:p>
          <a:r>
            <a:rPr lang="en-NZ" sz="1600" b="1" dirty="0"/>
            <a:t>Observational cohort study of PaCO2 after CA</a:t>
          </a:r>
        </a:p>
      </dgm:t>
    </dgm:pt>
    <dgm:pt modelId="{34AF923C-5C0E-4546-9DCF-1DBCB7752133}" type="parTrans" cxnId="{1DC95B32-820A-42A1-8559-C0B2C919543F}">
      <dgm:prSet/>
      <dgm:spPr/>
      <dgm:t>
        <a:bodyPr/>
        <a:lstStyle/>
        <a:p>
          <a:endParaRPr lang="en-NZ"/>
        </a:p>
      </dgm:t>
    </dgm:pt>
    <dgm:pt modelId="{E3B530BB-E291-447D-A7E2-41EBEB78BF85}" type="sibTrans" cxnId="{1DC95B32-820A-42A1-8559-C0B2C919543F}">
      <dgm:prSet/>
      <dgm:spPr/>
      <dgm:t>
        <a:bodyPr/>
        <a:lstStyle/>
        <a:p>
          <a:endParaRPr lang="en-NZ"/>
        </a:p>
      </dgm:t>
    </dgm:pt>
    <dgm:pt modelId="{CD664854-44DF-4D94-B49F-F9CD086E3DC9}">
      <dgm:prSet phldrT="[Text]" custT="1"/>
      <dgm:spPr/>
      <dgm:t>
        <a:bodyPr/>
        <a:lstStyle/>
        <a:p>
          <a:r>
            <a:rPr lang="en-NZ" sz="1600" b="1" dirty="0"/>
            <a:t>Phase II pilot study – TTMH v TN</a:t>
          </a:r>
        </a:p>
      </dgm:t>
    </dgm:pt>
    <dgm:pt modelId="{DC99FA51-31AE-4AE3-9B67-E0C28FA75989}" type="parTrans" cxnId="{632C50E4-73B9-42C1-977C-DF394846A278}">
      <dgm:prSet/>
      <dgm:spPr/>
      <dgm:t>
        <a:bodyPr/>
        <a:lstStyle/>
        <a:p>
          <a:endParaRPr lang="en-NZ"/>
        </a:p>
      </dgm:t>
    </dgm:pt>
    <dgm:pt modelId="{FD98878E-22B5-4D5B-8AD2-355DB5F74901}" type="sibTrans" cxnId="{632C50E4-73B9-42C1-977C-DF394846A278}">
      <dgm:prSet/>
      <dgm:spPr/>
      <dgm:t>
        <a:bodyPr/>
        <a:lstStyle/>
        <a:p>
          <a:endParaRPr lang="en-NZ"/>
        </a:p>
      </dgm:t>
    </dgm:pt>
    <dgm:pt modelId="{0A4CDB50-FEBF-4813-B563-59E96EFD7873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NZ" sz="1600" b="1" dirty="0"/>
            <a:t>Prospective double crossover study – </a:t>
          </a:r>
        </a:p>
        <a:p>
          <a:r>
            <a:rPr lang="en-NZ" sz="1600" b="1" dirty="0"/>
            <a:t>Cerebral oxygenation</a:t>
          </a:r>
        </a:p>
      </dgm:t>
    </dgm:pt>
    <dgm:pt modelId="{AAA236D7-8A7A-4BE4-99F0-3A768CDC92F2}" type="parTrans" cxnId="{E8A78AFD-2480-4222-9711-162B5B34D1AB}">
      <dgm:prSet/>
      <dgm:spPr/>
      <dgm:t>
        <a:bodyPr/>
        <a:lstStyle/>
        <a:p>
          <a:endParaRPr lang="en-NZ"/>
        </a:p>
      </dgm:t>
    </dgm:pt>
    <dgm:pt modelId="{16A02F2D-D9B9-46C4-A868-37D71FA5DAB9}" type="sibTrans" cxnId="{E8A78AFD-2480-4222-9711-162B5B34D1AB}">
      <dgm:prSet/>
      <dgm:spPr/>
      <dgm:t>
        <a:bodyPr/>
        <a:lstStyle/>
        <a:p>
          <a:endParaRPr lang="en-NZ"/>
        </a:p>
      </dgm:t>
    </dgm:pt>
    <dgm:pt modelId="{86C249B0-EF56-4F09-BF60-906C9FA51ABD}">
      <dgm:prSet custT="1"/>
      <dgm:spPr/>
      <dgm:t>
        <a:bodyPr/>
        <a:lstStyle/>
        <a:p>
          <a:endParaRPr lang="en-NZ" sz="1400" b="1" dirty="0"/>
        </a:p>
      </dgm:t>
    </dgm:pt>
    <dgm:pt modelId="{FCA85166-1834-4A2E-BE71-12509F572199}" type="parTrans" cxnId="{CBC3E991-9DF2-454D-9761-D43BE28C322C}">
      <dgm:prSet/>
      <dgm:spPr/>
      <dgm:t>
        <a:bodyPr/>
        <a:lstStyle/>
        <a:p>
          <a:endParaRPr lang="en-NZ"/>
        </a:p>
      </dgm:t>
    </dgm:pt>
    <dgm:pt modelId="{A981D2AD-5095-49B8-B0C0-CA6172468C53}" type="sibTrans" cxnId="{CBC3E991-9DF2-454D-9761-D43BE28C322C}">
      <dgm:prSet/>
      <dgm:spPr/>
      <dgm:t>
        <a:bodyPr/>
        <a:lstStyle/>
        <a:p>
          <a:endParaRPr lang="en-NZ"/>
        </a:p>
      </dgm:t>
    </dgm:pt>
    <dgm:pt modelId="{3FE8923B-6A9E-401F-AB7C-9CA4196E4B42}">
      <dgm:prSet custT="1"/>
      <dgm:spPr/>
      <dgm:t>
        <a:bodyPr/>
        <a:lstStyle/>
        <a:p>
          <a:pPr algn="l"/>
          <a:endParaRPr lang="en-NZ" sz="1400" dirty="0"/>
        </a:p>
      </dgm:t>
    </dgm:pt>
    <dgm:pt modelId="{27ED0D56-2C98-44A6-AA93-60219F318B76}" type="parTrans" cxnId="{9E300DA1-9A1C-4FF7-AF9E-16ECAC2EC21F}">
      <dgm:prSet/>
      <dgm:spPr/>
      <dgm:t>
        <a:bodyPr/>
        <a:lstStyle/>
        <a:p>
          <a:endParaRPr lang="en-NZ"/>
        </a:p>
      </dgm:t>
    </dgm:pt>
    <dgm:pt modelId="{B963C176-0F4F-4769-9587-393D5F2ED639}" type="sibTrans" cxnId="{9E300DA1-9A1C-4FF7-AF9E-16ECAC2EC21F}">
      <dgm:prSet/>
      <dgm:spPr/>
      <dgm:t>
        <a:bodyPr/>
        <a:lstStyle/>
        <a:p>
          <a:endParaRPr lang="en-NZ"/>
        </a:p>
      </dgm:t>
    </dgm:pt>
    <dgm:pt modelId="{8117C88A-88CE-4BE5-94DC-CE016BC060C3}">
      <dgm:prSet custT="1"/>
      <dgm:spPr/>
      <dgm:t>
        <a:bodyPr/>
        <a:lstStyle/>
        <a:p>
          <a:endParaRPr lang="en-NZ" sz="1200" dirty="0"/>
        </a:p>
      </dgm:t>
    </dgm:pt>
    <dgm:pt modelId="{5C3ABD6D-06D6-4243-AF49-2CB694FCF6FE}" type="parTrans" cxnId="{2C626528-FBAC-4E3D-97BB-9BF57670285B}">
      <dgm:prSet/>
      <dgm:spPr/>
      <dgm:t>
        <a:bodyPr/>
        <a:lstStyle/>
        <a:p>
          <a:endParaRPr lang="en-AU"/>
        </a:p>
      </dgm:t>
    </dgm:pt>
    <dgm:pt modelId="{BB18587A-F1C8-41DE-9657-2B35D2CC3D49}" type="sibTrans" cxnId="{2C626528-FBAC-4E3D-97BB-9BF57670285B}">
      <dgm:prSet/>
      <dgm:spPr/>
      <dgm:t>
        <a:bodyPr/>
        <a:lstStyle/>
        <a:p>
          <a:endParaRPr lang="en-AU"/>
        </a:p>
      </dgm:t>
    </dgm:pt>
    <dgm:pt modelId="{14086080-EF8D-4FDC-9BED-A1473F97C5DD}">
      <dgm:prSet custT="1"/>
      <dgm:spPr>
        <a:solidFill>
          <a:srgbClr val="C00000"/>
        </a:solidFill>
      </dgm:spPr>
      <dgm:t>
        <a:bodyPr/>
        <a:lstStyle/>
        <a:p>
          <a:r>
            <a:rPr lang="en-NZ" sz="1800" b="1" dirty="0"/>
            <a:t>Phase III multi-national RCT</a:t>
          </a:r>
        </a:p>
      </dgm:t>
    </dgm:pt>
    <dgm:pt modelId="{9A7E4E97-44E4-4D0C-987F-5153F9030B2B}" type="sibTrans" cxnId="{1198C7B9-FCDE-4DFE-BF9C-B5C6288CFC56}">
      <dgm:prSet/>
      <dgm:spPr/>
      <dgm:t>
        <a:bodyPr/>
        <a:lstStyle/>
        <a:p>
          <a:endParaRPr lang="en-NZ"/>
        </a:p>
      </dgm:t>
    </dgm:pt>
    <dgm:pt modelId="{C179D653-4A6F-42BF-8EF3-9E56B49F8572}" type="parTrans" cxnId="{1198C7B9-FCDE-4DFE-BF9C-B5C6288CFC56}">
      <dgm:prSet/>
      <dgm:spPr/>
      <dgm:t>
        <a:bodyPr/>
        <a:lstStyle/>
        <a:p>
          <a:endParaRPr lang="en-NZ"/>
        </a:p>
      </dgm:t>
    </dgm:pt>
    <dgm:pt modelId="{A01B83BB-96CB-4869-8ABB-54EA4A7193AE}" type="pres">
      <dgm:prSet presAssocID="{BE9F44F2-2262-44D3-B78D-29093C87B8C2}" presName="Name0" presStyleCnt="0">
        <dgm:presLayoutVars>
          <dgm:dir/>
          <dgm:animLvl val="lvl"/>
          <dgm:resizeHandles val="exact"/>
        </dgm:presLayoutVars>
      </dgm:prSet>
      <dgm:spPr/>
    </dgm:pt>
    <dgm:pt modelId="{77DEFDD8-CED8-4EB4-9A42-A5F80631B844}" type="pres">
      <dgm:prSet presAssocID="{BE9F44F2-2262-44D3-B78D-29093C87B8C2}" presName="tSp" presStyleCnt="0"/>
      <dgm:spPr/>
    </dgm:pt>
    <dgm:pt modelId="{72A2FCE7-0566-4E1F-81E5-710AEAEF1D93}" type="pres">
      <dgm:prSet presAssocID="{BE9F44F2-2262-44D3-B78D-29093C87B8C2}" presName="bSp" presStyleCnt="0"/>
      <dgm:spPr/>
    </dgm:pt>
    <dgm:pt modelId="{5AECCB30-4D30-4BCF-85EE-F5831C813845}" type="pres">
      <dgm:prSet presAssocID="{BE9F44F2-2262-44D3-B78D-29093C87B8C2}" presName="process" presStyleCnt="0"/>
      <dgm:spPr/>
    </dgm:pt>
    <dgm:pt modelId="{DAA3D9A0-40E4-4E44-81CF-9EA0A2FDDC48}" type="pres">
      <dgm:prSet presAssocID="{29980A35-240F-4562-B011-5E45E5FB50FF}" presName="composite1" presStyleCnt="0"/>
      <dgm:spPr/>
    </dgm:pt>
    <dgm:pt modelId="{240D4572-04EC-4495-8671-759F58E8C8A3}" type="pres">
      <dgm:prSet presAssocID="{29980A35-240F-4562-B011-5E45E5FB50FF}" presName="dummyNode1" presStyleLbl="node1" presStyleIdx="0" presStyleCnt="4"/>
      <dgm:spPr/>
    </dgm:pt>
    <dgm:pt modelId="{BE48C057-B396-4F18-A4FF-8921907529E9}" type="pres">
      <dgm:prSet presAssocID="{29980A35-240F-4562-B011-5E45E5FB50FF}" presName="childNode1" presStyleLbl="bgAcc1" presStyleIdx="0" presStyleCnt="4" custScaleX="163890" custScaleY="245178" custLinFactNeighborX="2535" custLinFactNeighborY="-26698">
        <dgm:presLayoutVars>
          <dgm:bulletEnabled val="1"/>
        </dgm:presLayoutVars>
      </dgm:prSet>
      <dgm:spPr/>
    </dgm:pt>
    <dgm:pt modelId="{40E02DB9-33F3-481C-B1F1-7231E1863265}" type="pres">
      <dgm:prSet presAssocID="{29980A35-240F-4562-B011-5E45E5FB50FF}" presName="childNode1tx" presStyleLbl="bgAcc1" presStyleIdx="0" presStyleCnt="4">
        <dgm:presLayoutVars>
          <dgm:bulletEnabled val="1"/>
        </dgm:presLayoutVars>
      </dgm:prSet>
      <dgm:spPr/>
    </dgm:pt>
    <dgm:pt modelId="{836BF650-19FA-4F90-8493-84E7AEE005DE}" type="pres">
      <dgm:prSet presAssocID="{29980A35-240F-4562-B011-5E45E5FB50FF}" presName="parentNode1" presStyleLbl="node1" presStyleIdx="0" presStyleCnt="4" custScaleX="141302" custScaleY="93135" custLinFactY="50174" custLinFactNeighborX="3360" custLinFactNeighborY="100000">
        <dgm:presLayoutVars>
          <dgm:chMax val="1"/>
          <dgm:bulletEnabled val="1"/>
        </dgm:presLayoutVars>
      </dgm:prSet>
      <dgm:spPr/>
    </dgm:pt>
    <dgm:pt modelId="{11086ABC-E041-43FC-A82C-7CB750E8D73F}" type="pres">
      <dgm:prSet presAssocID="{29980A35-240F-4562-B011-5E45E5FB50FF}" presName="connSite1" presStyleCnt="0"/>
      <dgm:spPr/>
    </dgm:pt>
    <dgm:pt modelId="{108663F3-7565-495B-8343-5D9C28927830}" type="pres">
      <dgm:prSet presAssocID="{E3B530BB-E291-447D-A7E2-41EBEB78BF85}" presName="Name9" presStyleLbl="sibTrans2D1" presStyleIdx="0" presStyleCnt="3" custScaleX="106987"/>
      <dgm:spPr/>
    </dgm:pt>
    <dgm:pt modelId="{C20460CF-09DC-4B3F-9F54-409B7FDBC587}" type="pres">
      <dgm:prSet presAssocID="{CD664854-44DF-4D94-B49F-F9CD086E3DC9}" presName="composite2" presStyleCnt="0"/>
      <dgm:spPr/>
    </dgm:pt>
    <dgm:pt modelId="{115C3667-C1EB-4993-8FF4-99ECE4423441}" type="pres">
      <dgm:prSet presAssocID="{CD664854-44DF-4D94-B49F-F9CD086E3DC9}" presName="dummyNode2" presStyleLbl="node1" presStyleIdx="0" presStyleCnt="4"/>
      <dgm:spPr/>
    </dgm:pt>
    <dgm:pt modelId="{1C3AAF74-3428-45D3-858D-53CEE01177E6}" type="pres">
      <dgm:prSet presAssocID="{CD664854-44DF-4D94-B49F-F9CD086E3DC9}" presName="childNode2" presStyleLbl="bgAcc1" presStyleIdx="1" presStyleCnt="4" custScaleX="154851" custScaleY="205502">
        <dgm:presLayoutVars>
          <dgm:bulletEnabled val="1"/>
        </dgm:presLayoutVars>
      </dgm:prSet>
      <dgm:spPr/>
    </dgm:pt>
    <dgm:pt modelId="{BB88BEF4-EEB2-42E9-A42F-23A30F0EF703}" type="pres">
      <dgm:prSet presAssocID="{CD664854-44DF-4D94-B49F-F9CD086E3DC9}" presName="childNode2tx" presStyleLbl="bgAcc1" presStyleIdx="1" presStyleCnt="4">
        <dgm:presLayoutVars>
          <dgm:bulletEnabled val="1"/>
        </dgm:presLayoutVars>
      </dgm:prSet>
      <dgm:spPr/>
    </dgm:pt>
    <dgm:pt modelId="{7691B16D-5B69-446B-B69D-E8AD9DDDAD67}" type="pres">
      <dgm:prSet presAssocID="{CD664854-44DF-4D94-B49F-F9CD086E3DC9}" presName="parentNode2" presStyleLbl="node1" presStyleIdx="1" presStyleCnt="4" custScaleX="130677" custLinFactY="-60275" custLinFactNeighborX="9738" custLinFactNeighborY="-100000">
        <dgm:presLayoutVars>
          <dgm:chMax val="0"/>
          <dgm:bulletEnabled val="1"/>
        </dgm:presLayoutVars>
      </dgm:prSet>
      <dgm:spPr/>
    </dgm:pt>
    <dgm:pt modelId="{8EBF4857-D6E9-45BE-A1E0-226D84A30087}" type="pres">
      <dgm:prSet presAssocID="{CD664854-44DF-4D94-B49F-F9CD086E3DC9}" presName="connSite2" presStyleCnt="0"/>
      <dgm:spPr/>
    </dgm:pt>
    <dgm:pt modelId="{12273EC6-0E35-47FC-8AA6-58BFF4C7EA77}" type="pres">
      <dgm:prSet presAssocID="{FD98878E-22B5-4D5B-8AD2-355DB5F74901}" presName="Name18" presStyleLbl="sibTrans2D1" presStyleIdx="1" presStyleCnt="3"/>
      <dgm:spPr/>
    </dgm:pt>
    <dgm:pt modelId="{B4016C92-93A7-4869-8F8A-3B3334B7C2F5}" type="pres">
      <dgm:prSet presAssocID="{0A4CDB50-FEBF-4813-B563-59E96EFD7873}" presName="composite1" presStyleCnt="0"/>
      <dgm:spPr/>
    </dgm:pt>
    <dgm:pt modelId="{3674E25A-234B-4D08-B181-AB8FB1708DF8}" type="pres">
      <dgm:prSet presAssocID="{0A4CDB50-FEBF-4813-B563-59E96EFD7873}" presName="dummyNode1" presStyleLbl="node1" presStyleIdx="1" presStyleCnt="4"/>
      <dgm:spPr/>
    </dgm:pt>
    <dgm:pt modelId="{D106C38B-1BCB-4F88-97F6-482CD4B996D8}" type="pres">
      <dgm:prSet presAssocID="{0A4CDB50-FEBF-4813-B563-59E96EFD7873}" presName="childNode1" presStyleLbl="bgAcc1" presStyleIdx="2" presStyleCnt="4" custScaleX="150836" custScaleY="130459" custLinFactNeighborX="2494" custLinFactNeighborY="-1587">
        <dgm:presLayoutVars>
          <dgm:bulletEnabled val="1"/>
        </dgm:presLayoutVars>
      </dgm:prSet>
      <dgm:spPr/>
    </dgm:pt>
    <dgm:pt modelId="{CF70ED9F-59C1-4C4B-B72E-0665D28C4B18}" type="pres">
      <dgm:prSet presAssocID="{0A4CDB50-FEBF-4813-B563-59E96EFD7873}" presName="childNode1tx" presStyleLbl="bgAcc1" presStyleIdx="2" presStyleCnt="4">
        <dgm:presLayoutVars>
          <dgm:bulletEnabled val="1"/>
        </dgm:presLayoutVars>
      </dgm:prSet>
      <dgm:spPr/>
    </dgm:pt>
    <dgm:pt modelId="{57526CE7-DF35-48C7-A427-9935E5A871F0}" type="pres">
      <dgm:prSet presAssocID="{0A4CDB50-FEBF-4813-B563-59E96EFD7873}" presName="parentNode1" presStyleLbl="node1" presStyleIdx="2" presStyleCnt="4" custScaleX="132851" custScaleY="167144" custLinFactNeighborX="15316" custLinFactNeighborY="71447">
        <dgm:presLayoutVars>
          <dgm:chMax val="1"/>
          <dgm:bulletEnabled val="1"/>
        </dgm:presLayoutVars>
      </dgm:prSet>
      <dgm:spPr/>
    </dgm:pt>
    <dgm:pt modelId="{C81033FD-6B85-414D-B905-C4E729FCB3A3}" type="pres">
      <dgm:prSet presAssocID="{0A4CDB50-FEBF-4813-B563-59E96EFD7873}" presName="connSite1" presStyleCnt="0"/>
      <dgm:spPr/>
    </dgm:pt>
    <dgm:pt modelId="{6E5D8E44-CBAD-466F-973A-1C8A7504A58B}" type="pres">
      <dgm:prSet presAssocID="{16A02F2D-D9B9-46C4-A868-37D71FA5DAB9}" presName="Name9" presStyleLbl="sibTrans2D1" presStyleIdx="2" presStyleCnt="3"/>
      <dgm:spPr/>
    </dgm:pt>
    <dgm:pt modelId="{5F64818B-7AA7-489B-8968-4DC289B48B44}" type="pres">
      <dgm:prSet presAssocID="{14086080-EF8D-4FDC-9BED-A1473F97C5DD}" presName="composite2" presStyleCnt="0"/>
      <dgm:spPr/>
    </dgm:pt>
    <dgm:pt modelId="{E411E1BD-FCBB-4E1E-8D37-C704990A1FFE}" type="pres">
      <dgm:prSet presAssocID="{14086080-EF8D-4FDC-9BED-A1473F97C5DD}" presName="dummyNode2" presStyleLbl="node1" presStyleIdx="2" presStyleCnt="4"/>
      <dgm:spPr/>
    </dgm:pt>
    <dgm:pt modelId="{7113FF94-ACE5-4F27-B6A2-1371075D238F}" type="pres">
      <dgm:prSet presAssocID="{14086080-EF8D-4FDC-9BED-A1473F97C5DD}" presName="childNode2" presStyleLbl="bgAcc1" presStyleIdx="3" presStyleCnt="4" custScaleY="123491">
        <dgm:presLayoutVars>
          <dgm:bulletEnabled val="1"/>
        </dgm:presLayoutVars>
      </dgm:prSet>
      <dgm:spPr/>
    </dgm:pt>
    <dgm:pt modelId="{C5BB12B9-4638-439E-8DB7-EE88EEB8553D}" type="pres">
      <dgm:prSet presAssocID="{14086080-EF8D-4FDC-9BED-A1473F97C5DD}" presName="childNode2tx" presStyleLbl="bgAcc1" presStyleIdx="3" presStyleCnt="4">
        <dgm:presLayoutVars>
          <dgm:bulletEnabled val="1"/>
        </dgm:presLayoutVars>
      </dgm:prSet>
      <dgm:spPr/>
    </dgm:pt>
    <dgm:pt modelId="{31A22454-DCC4-4BB1-86F7-5507DF11C474}" type="pres">
      <dgm:prSet presAssocID="{14086080-EF8D-4FDC-9BED-A1473F97C5DD}" presName="parentNode2" presStyleLbl="node1" presStyleIdx="3" presStyleCnt="4" custLinFactNeighborY="-43252">
        <dgm:presLayoutVars>
          <dgm:chMax val="0"/>
          <dgm:bulletEnabled val="1"/>
        </dgm:presLayoutVars>
      </dgm:prSet>
      <dgm:spPr/>
    </dgm:pt>
    <dgm:pt modelId="{D3E0D460-5674-4AC7-A7D6-FDCBA3D4A19F}" type="pres">
      <dgm:prSet presAssocID="{14086080-EF8D-4FDC-9BED-A1473F97C5DD}" presName="connSite2" presStyleCnt="0"/>
      <dgm:spPr/>
    </dgm:pt>
  </dgm:ptLst>
  <dgm:cxnLst>
    <dgm:cxn modelId="{395EDC15-9E2A-4355-8481-D7C7776EE581}" type="presOf" srcId="{86C249B0-EF56-4F09-BF60-906C9FA51ABD}" destId="{D106C38B-1BCB-4F88-97F6-482CD4B996D8}" srcOrd="0" destOrd="0" presId="urn:microsoft.com/office/officeart/2005/8/layout/hProcess4"/>
    <dgm:cxn modelId="{45FBD31C-3BF7-4AB6-AA5A-B6C2B2E1CCFB}" type="presOf" srcId="{E3B530BB-E291-447D-A7E2-41EBEB78BF85}" destId="{108663F3-7565-495B-8343-5D9C28927830}" srcOrd="0" destOrd="0" presId="urn:microsoft.com/office/officeart/2005/8/layout/hProcess4"/>
    <dgm:cxn modelId="{2C626528-FBAC-4E3D-97BB-9BF57670285B}" srcId="{CD664854-44DF-4D94-B49F-F9CD086E3DC9}" destId="{8117C88A-88CE-4BE5-94DC-CE016BC060C3}" srcOrd="0" destOrd="0" parTransId="{5C3ABD6D-06D6-4243-AF49-2CB694FCF6FE}" sibTransId="{BB18587A-F1C8-41DE-9657-2B35D2CC3D49}"/>
    <dgm:cxn modelId="{1DC95B32-820A-42A1-8559-C0B2C919543F}" srcId="{BE9F44F2-2262-44D3-B78D-29093C87B8C2}" destId="{29980A35-240F-4562-B011-5E45E5FB50FF}" srcOrd="0" destOrd="0" parTransId="{34AF923C-5C0E-4546-9DCF-1DBCB7752133}" sibTransId="{E3B530BB-E291-447D-A7E2-41EBEB78BF85}"/>
    <dgm:cxn modelId="{AF25B232-17BC-440B-8B15-A986DED10875}" type="presOf" srcId="{8117C88A-88CE-4BE5-94DC-CE016BC060C3}" destId="{BB88BEF4-EEB2-42E9-A42F-23A30F0EF703}" srcOrd="1" destOrd="0" presId="urn:microsoft.com/office/officeart/2005/8/layout/hProcess4"/>
    <dgm:cxn modelId="{51EBC075-E571-4EF2-91AB-6B3CFCB51AF3}" type="presOf" srcId="{14086080-EF8D-4FDC-9BED-A1473F97C5DD}" destId="{31A22454-DCC4-4BB1-86F7-5507DF11C474}" srcOrd="0" destOrd="0" presId="urn:microsoft.com/office/officeart/2005/8/layout/hProcess4"/>
    <dgm:cxn modelId="{8DB6A47E-FAAA-4D68-81EF-0AF3C5F85E49}" type="presOf" srcId="{3FE8923B-6A9E-401F-AB7C-9CA4196E4B42}" destId="{40E02DB9-33F3-481C-B1F1-7231E1863265}" srcOrd="1" destOrd="0" presId="urn:microsoft.com/office/officeart/2005/8/layout/hProcess4"/>
    <dgm:cxn modelId="{6F4B0B85-C1A5-41D0-BF69-42BF534A40CE}" type="presOf" srcId="{8117C88A-88CE-4BE5-94DC-CE016BC060C3}" destId="{1C3AAF74-3428-45D3-858D-53CEE01177E6}" srcOrd="0" destOrd="0" presId="urn:microsoft.com/office/officeart/2005/8/layout/hProcess4"/>
    <dgm:cxn modelId="{CBC3E991-9DF2-454D-9761-D43BE28C322C}" srcId="{0A4CDB50-FEBF-4813-B563-59E96EFD7873}" destId="{86C249B0-EF56-4F09-BF60-906C9FA51ABD}" srcOrd="0" destOrd="0" parTransId="{FCA85166-1834-4A2E-BE71-12509F572199}" sibTransId="{A981D2AD-5095-49B8-B0C0-CA6172468C53}"/>
    <dgm:cxn modelId="{BE46569C-7A16-4EF7-86F6-6CC59EFA80D2}" type="presOf" srcId="{0A4CDB50-FEBF-4813-B563-59E96EFD7873}" destId="{57526CE7-DF35-48C7-A427-9935E5A871F0}" srcOrd="0" destOrd="0" presId="urn:microsoft.com/office/officeart/2005/8/layout/hProcess4"/>
    <dgm:cxn modelId="{9E300DA1-9A1C-4FF7-AF9E-16ECAC2EC21F}" srcId="{29980A35-240F-4562-B011-5E45E5FB50FF}" destId="{3FE8923B-6A9E-401F-AB7C-9CA4196E4B42}" srcOrd="0" destOrd="0" parTransId="{27ED0D56-2C98-44A6-AA93-60219F318B76}" sibTransId="{B963C176-0F4F-4769-9587-393D5F2ED639}"/>
    <dgm:cxn modelId="{CDD107A2-92B4-4692-9332-5F18E28A450C}" type="presOf" srcId="{3FE8923B-6A9E-401F-AB7C-9CA4196E4B42}" destId="{BE48C057-B396-4F18-A4FF-8921907529E9}" srcOrd="0" destOrd="0" presId="urn:microsoft.com/office/officeart/2005/8/layout/hProcess4"/>
    <dgm:cxn modelId="{2AF6C5A9-DA2D-4A57-B7C2-B0397D532823}" type="presOf" srcId="{16A02F2D-D9B9-46C4-A868-37D71FA5DAB9}" destId="{6E5D8E44-CBAD-466F-973A-1C8A7504A58B}" srcOrd="0" destOrd="0" presId="urn:microsoft.com/office/officeart/2005/8/layout/hProcess4"/>
    <dgm:cxn modelId="{1198C7B9-FCDE-4DFE-BF9C-B5C6288CFC56}" srcId="{BE9F44F2-2262-44D3-B78D-29093C87B8C2}" destId="{14086080-EF8D-4FDC-9BED-A1473F97C5DD}" srcOrd="3" destOrd="0" parTransId="{C179D653-4A6F-42BF-8EF3-9E56B49F8572}" sibTransId="{9A7E4E97-44E4-4D0C-987F-5153F9030B2B}"/>
    <dgm:cxn modelId="{2A8342BF-5520-4995-BB3F-BF8101F87CA1}" type="presOf" srcId="{86C249B0-EF56-4F09-BF60-906C9FA51ABD}" destId="{CF70ED9F-59C1-4C4B-B72E-0665D28C4B18}" srcOrd="1" destOrd="0" presId="urn:microsoft.com/office/officeart/2005/8/layout/hProcess4"/>
    <dgm:cxn modelId="{F9F5ABC0-2A2C-496B-B4AB-BAC8EABA3C61}" type="presOf" srcId="{FD98878E-22B5-4D5B-8AD2-355DB5F74901}" destId="{12273EC6-0E35-47FC-8AA6-58BFF4C7EA77}" srcOrd="0" destOrd="0" presId="urn:microsoft.com/office/officeart/2005/8/layout/hProcess4"/>
    <dgm:cxn modelId="{E0597DD8-1919-497D-B2D7-64D76B93F23E}" type="presOf" srcId="{BE9F44F2-2262-44D3-B78D-29093C87B8C2}" destId="{A01B83BB-96CB-4869-8ABB-54EA4A7193AE}" srcOrd="0" destOrd="0" presId="urn:microsoft.com/office/officeart/2005/8/layout/hProcess4"/>
    <dgm:cxn modelId="{F4C3C0E2-E16C-42F6-A29D-C23B941C51C7}" type="presOf" srcId="{29980A35-240F-4562-B011-5E45E5FB50FF}" destId="{836BF650-19FA-4F90-8493-84E7AEE005DE}" srcOrd="0" destOrd="0" presId="urn:microsoft.com/office/officeart/2005/8/layout/hProcess4"/>
    <dgm:cxn modelId="{632C50E4-73B9-42C1-977C-DF394846A278}" srcId="{BE9F44F2-2262-44D3-B78D-29093C87B8C2}" destId="{CD664854-44DF-4D94-B49F-F9CD086E3DC9}" srcOrd="1" destOrd="0" parTransId="{DC99FA51-31AE-4AE3-9B67-E0C28FA75989}" sibTransId="{FD98878E-22B5-4D5B-8AD2-355DB5F74901}"/>
    <dgm:cxn modelId="{8B6643F7-B225-47C1-B304-78CC295EB502}" type="presOf" srcId="{CD664854-44DF-4D94-B49F-F9CD086E3DC9}" destId="{7691B16D-5B69-446B-B69D-E8AD9DDDAD67}" srcOrd="0" destOrd="0" presId="urn:microsoft.com/office/officeart/2005/8/layout/hProcess4"/>
    <dgm:cxn modelId="{E8A78AFD-2480-4222-9711-162B5B34D1AB}" srcId="{BE9F44F2-2262-44D3-B78D-29093C87B8C2}" destId="{0A4CDB50-FEBF-4813-B563-59E96EFD7873}" srcOrd="2" destOrd="0" parTransId="{AAA236D7-8A7A-4BE4-99F0-3A768CDC92F2}" sibTransId="{16A02F2D-D9B9-46C4-A868-37D71FA5DAB9}"/>
    <dgm:cxn modelId="{2C39C63C-1BF9-4DA8-9F5A-76DC81B09385}" type="presParOf" srcId="{A01B83BB-96CB-4869-8ABB-54EA4A7193AE}" destId="{77DEFDD8-CED8-4EB4-9A42-A5F80631B844}" srcOrd="0" destOrd="0" presId="urn:microsoft.com/office/officeart/2005/8/layout/hProcess4"/>
    <dgm:cxn modelId="{A736A2A7-C901-4760-9DE2-2942194C08D8}" type="presParOf" srcId="{A01B83BB-96CB-4869-8ABB-54EA4A7193AE}" destId="{72A2FCE7-0566-4E1F-81E5-710AEAEF1D93}" srcOrd="1" destOrd="0" presId="urn:microsoft.com/office/officeart/2005/8/layout/hProcess4"/>
    <dgm:cxn modelId="{05622D32-6321-4B62-975B-FEE854C25D9B}" type="presParOf" srcId="{A01B83BB-96CB-4869-8ABB-54EA4A7193AE}" destId="{5AECCB30-4D30-4BCF-85EE-F5831C813845}" srcOrd="2" destOrd="0" presId="urn:microsoft.com/office/officeart/2005/8/layout/hProcess4"/>
    <dgm:cxn modelId="{87B4A320-294F-4FDC-B730-F17FA0BB593F}" type="presParOf" srcId="{5AECCB30-4D30-4BCF-85EE-F5831C813845}" destId="{DAA3D9A0-40E4-4E44-81CF-9EA0A2FDDC48}" srcOrd="0" destOrd="0" presId="urn:microsoft.com/office/officeart/2005/8/layout/hProcess4"/>
    <dgm:cxn modelId="{4D414E98-3E31-400F-BD80-8D6D1156CCC5}" type="presParOf" srcId="{DAA3D9A0-40E4-4E44-81CF-9EA0A2FDDC48}" destId="{240D4572-04EC-4495-8671-759F58E8C8A3}" srcOrd="0" destOrd="0" presId="urn:microsoft.com/office/officeart/2005/8/layout/hProcess4"/>
    <dgm:cxn modelId="{B1770F46-86C0-4D2B-B132-EDDE821D38CB}" type="presParOf" srcId="{DAA3D9A0-40E4-4E44-81CF-9EA0A2FDDC48}" destId="{BE48C057-B396-4F18-A4FF-8921907529E9}" srcOrd="1" destOrd="0" presId="urn:microsoft.com/office/officeart/2005/8/layout/hProcess4"/>
    <dgm:cxn modelId="{693052C2-3E99-4F84-926C-B850AEE2648E}" type="presParOf" srcId="{DAA3D9A0-40E4-4E44-81CF-9EA0A2FDDC48}" destId="{40E02DB9-33F3-481C-B1F1-7231E1863265}" srcOrd="2" destOrd="0" presId="urn:microsoft.com/office/officeart/2005/8/layout/hProcess4"/>
    <dgm:cxn modelId="{43832AC3-27A5-4B60-A2A6-BC6C4AAC2D3E}" type="presParOf" srcId="{DAA3D9A0-40E4-4E44-81CF-9EA0A2FDDC48}" destId="{836BF650-19FA-4F90-8493-84E7AEE005DE}" srcOrd="3" destOrd="0" presId="urn:microsoft.com/office/officeart/2005/8/layout/hProcess4"/>
    <dgm:cxn modelId="{7FC6E1BE-A192-4C3B-A963-E87940FAC97E}" type="presParOf" srcId="{DAA3D9A0-40E4-4E44-81CF-9EA0A2FDDC48}" destId="{11086ABC-E041-43FC-A82C-7CB750E8D73F}" srcOrd="4" destOrd="0" presId="urn:microsoft.com/office/officeart/2005/8/layout/hProcess4"/>
    <dgm:cxn modelId="{6B047FFC-CD1A-46A4-B871-1DDE8B7788D9}" type="presParOf" srcId="{5AECCB30-4D30-4BCF-85EE-F5831C813845}" destId="{108663F3-7565-495B-8343-5D9C28927830}" srcOrd="1" destOrd="0" presId="urn:microsoft.com/office/officeart/2005/8/layout/hProcess4"/>
    <dgm:cxn modelId="{0C0BF217-FCA3-4D81-89C4-F7CB18D76B6E}" type="presParOf" srcId="{5AECCB30-4D30-4BCF-85EE-F5831C813845}" destId="{C20460CF-09DC-4B3F-9F54-409B7FDBC587}" srcOrd="2" destOrd="0" presId="urn:microsoft.com/office/officeart/2005/8/layout/hProcess4"/>
    <dgm:cxn modelId="{A8380A7F-C004-42DF-8709-AA28ECB7E539}" type="presParOf" srcId="{C20460CF-09DC-4B3F-9F54-409B7FDBC587}" destId="{115C3667-C1EB-4993-8FF4-99ECE4423441}" srcOrd="0" destOrd="0" presId="urn:microsoft.com/office/officeart/2005/8/layout/hProcess4"/>
    <dgm:cxn modelId="{D56AEC44-28EF-4EAD-B94B-2CE39F7CCB55}" type="presParOf" srcId="{C20460CF-09DC-4B3F-9F54-409B7FDBC587}" destId="{1C3AAF74-3428-45D3-858D-53CEE01177E6}" srcOrd="1" destOrd="0" presId="urn:microsoft.com/office/officeart/2005/8/layout/hProcess4"/>
    <dgm:cxn modelId="{F8F1D17C-EBF2-4E1E-BBA1-2C54BA2E0C29}" type="presParOf" srcId="{C20460CF-09DC-4B3F-9F54-409B7FDBC587}" destId="{BB88BEF4-EEB2-42E9-A42F-23A30F0EF703}" srcOrd="2" destOrd="0" presId="urn:microsoft.com/office/officeart/2005/8/layout/hProcess4"/>
    <dgm:cxn modelId="{36E09B7B-A403-4057-A7A5-D91C2F5315D3}" type="presParOf" srcId="{C20460CF-09DC-4B3F-9F54-409B7FDBC587}" destId="{7691B16D-5B69-446B-B69D-E8AD9DDDAD67}" srcOrd="3" destOrd="0" presId="urn:microsoft.com/office/officeart/2005/8/layout/hProcess4"/>
    <dgm:cxn modelId="{4A5603EA-AB93-4B95-BE86-DADA169EBA30}" type="presParOf" srcId="{C20460CF-09DC-4B3F-9F54-409B7FDBC587}" destId="{8EBF4857-D6E9-45BE-A1E0-226D84A30087}" srcOrd="4" destOrd="0" presId="urn:microsoft.com/office/officeart/2005/8/layout/hProcess4"/>
    <dgm:cxn modelId="{CC13C648-A9B7-4E34-AD7D-7E52BF3FE033}" type="presParOf" srcId="{5AECCB30-4D30-4BCF-85EE-F5831C813845}" destId="{12273EC6-0E35-47FC-8AA6-58BFF4C7EA77}" srcOrd="3" destOrd="0" presId="urn:microsoft.com/office/officeart/2005/8/layout/hProcess4"/>
    <dgm:cxn modelId="{0B46C2C3-8CDC-4D00-B18C-37757F9C1BA0}" type="presParOf" srcId="{5AECCB30-4D30-4BCF-85EE-F5831C813845}" destId="{B4016C92-93A7-4869-8F8A-3B3334B7C2F5}" srcOrd="4" destOrd="0" presId="urn:microsoft.com/office/officeart/2005/8/layout/hProcess4"/>
    <dgm:cxn modelId="{6413811C-8720-41A9-8EE8-B500EF6DE320}" type="presParOf" srcId="{B4016C92-93A7-4869-8F8A-3B3334B7C2F5}" destId="{3674E25A-234B-4D08-B181-AB8FB1708DF8}" srcOrd="0" destOrd="0" presId="urn:microsoft.com/office/officeart/2005/8/layout/hProcess4"/>
    <dgm:cxn modelId="{CF14F50A-E167-4718-A89F-45628214BE81}" type="presParOf" srcId="{B4016C92-93A7-4869-8F8A-3B3334B7C2F5}" destId="{D106C38B-1BCB-4F88-97F6-482CD4B996D8}" srcOrd="1" destOrd="0" presId="urn:microsoft.com/office/officeart/2005/8/layout/hProcess4"/>
    <dgm:cxn modelId="{BA878421-A377-4E6E-9289-CE4C655B80BE}" type="presParOf" srcId="{B4016C92-93A7-4869-8F8A-3B3334B7C2F5}" destId="{CF70ED9F-59C1-4C4B-B72E-0665D28C4B18}" srcOrd="2" destOrd="0" presId="urn:microsoft.com/office/officeart/2005/8/layout/hProcess4"/>
    <dgm:cxn modelId="{B728B303-FDCD-4AEF-A58D-C506133366CF}" type="presParOf" srcId="{B4016C92-93A7-4869-8F8A-3B3334B7C2F5}" destId="{57526CE7-DF35-48C7-A427-9935E5A871F0}" srcOrd="3" destOrd="0" presId="urn:microsoft.com/office/officeart/2005/8/layout/hProcess4"/>
    <dgm:cxn modelId="{91348C84-6302-4A2C-8329-EDF1746AE196}" type="presParOf" srcId="{B4016C92-93A7-4869-8F8A-3B3334B7C2F5}" destId="{C81033FD-6B85-414D-B905-C4E729FCB3A3}" srcOrd="4" destOrd="0" presId="urn:microsoft.com/office/officeart/2005/8/layout/hProcess4"/>
    <dgm:cxn modelId="{7372A563-A2BE-4205-8FA2-9615E6C221BE}" type="presParOf" srcId="{5AECCB30-4D30-4BCF-85EE-F5831C813845}" destId="{6E5D8E44-CBAD-466F-973A-1C8A7504A58B}" srcOrd="5" destOrd="0" presId="urn:microsoft.com/office/officeart/2005/8/layout/hProcess4"/>
    <dgm:cxn modelId="{D568E911-561F-48F9-A029-BF218FBFB9FB}" type="presParOf" srcId="{5AECCB30-4D30-4BCF-85EE-F5831C813845}" destId="{5F64818B-7AA7-489B-8968-4DC289B48B44}" srcOrd="6" destOrd="0" presId="urn:microsoft.com/office/officeart/2005/8/layout/hProcess4"/>
    <dgm:cxn modelId="{2488A08A-3629-451A-B9E3-8B2FEAFB8DD9}" type="presParOf" srcId="{5F64818B-7AA7-489B-8968-4DC289B48B44}" destId="{E411E1BD-FCBB-4E1E-8D37-C704990A1FFE}" srcOrd="0" destOrd="0" presId="urn:microsoft.com/office/officeart/2005/8/layout/hProcess4"/>
    <dgm:cxn modelId="{6CFE077B-6337-4677-A487-F16D8B32812E}" type="presParOf" srcId="{5F64818B-7AA7-489B-8968-4DC289B48B44}" destId="{7113FF94-ACE5-4F27-B6A2-1371075D238F}" srcOrd="1" destOrd="0" presId="urn:microsoft.com/office/officeart/2005/8/layout/hProcess4"/>
    <dgm:cxn modelId="{3D2770D6-7E51-4C2E-AE19-0D6651C3CDD7}" type="presParOf" srcId="{5F64818B-7AA7-489B-8968-4DC289B48B44}" destId="{C5BB12B9-4638-439E-8DB7-EE88EEB8553D}" srcOrd="2" destOrd="0" presId="urn:microsoft.com/office/officeart/2005/8/layout/hProcess4"/>
    <dgm:cxn modelId="{C7E6DD45-956B-4834-A992-8D5BFA51DC48}" type="presParOf" srcId="{5F64818B-7AA7-489B-8968-4DC289B48B44}" destId="{31A22454-DCC4-4BB1-86F7-5507DF11C474}" srcOrd="3" destOrd="0" presId="urn:microsoft.com/office/officeart/2005/8/layout/hProcess4"/>
    <dgm:cxn modelId="{A17308B0-9BC0-4D4C-8AED-879C2250DC57}" type="presParOf" srcId="{5F64818B-7AA7-489B-8968-4DC289B48B44}" destId="{D3E0D460-5674-4AC7-A7D6-FDCBA3D4A19F}" srcOrd="4" destOrd="0" presId="urn:microsoft.com/office/officeart/2005/8/layout/hProcess4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8C057-B396-4F18-A4FF-8921907529E9}">
      <dsp:nvSpPr>
        <dsp:cNvPr id="0" name=""/>
        <dsp:cNvSpPr/>
      </dsp:nvSpPr>
      <dsp:spPr>
        <a:xfrm>
          <a:off x="50619" y="161107"/>
          <a:ext cx="2853290" cy="35206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NZ" sz="1400" kern="1200" dirty="0"/>
        </a:p>
      </dsp:txBody>
      <dsp:txXfrm>
        <a:off x="131638" y="242126"/>
        <a:ext cx="2691252" cy="2604161"/>
      </dsp:txXfrm>
    </dsp:sp>
    <dsp:sp modelId="{108663F3-7565-495B-8343-5D9C28927830}">
      <dsp:nvSpPr>
        <dsp:cNvPr id="0" name=""/>
        <dsp:cNvSpPr/>
      </dsp:nvSpPr>
      <dsp:spPr>
        <a:xfrm>
          <a:off x="1059330" y="1543550"/>
          <a:ext cx="3336332" cy="3118446"/>
        </a:xfrm>
        <a:prstGeom prst="leftCircularArrow">
          <a:avLst>
            <a:gd name="adj1" fmla="val 2396"/>
            <a:gd name="adj2" fmla="val 289739"/>
            <a:gd name="adj3" fmla="val 846825"/>
            <a:gd name="adj4" fmla="val 7806064"/>
            <a:gd name="adj5" fmla="val 2796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6BF650-19FA-4F90-8493-84E7AEE005DE}">
      <dsp:nvSpPr>
        <dsp:cNvPr id="0" name=""/>
        <dsp:cNvSpPr/>
      </dsp:nvSpPr>
      <dsp:spPr>
        <a:xfrm>
          <a:off x="681941" y="3660354"/>
          <a:ext cx="2186700" cy="57315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600" b="1" kern="1200" dirty="0"/>
            <a:t>Observational cohort study of PaCO2 after CA</a:t>
          </a:r>
        </a:p>
      </dsp:txBody>
      <dsp:txXfrm>
        <a:off x="698728" y="3677141"/>
        <a:ext cx="2153126" cy="539582"/>
      </dsp:txXfrm>
    </dsp:sp>
    <dsp:sp modelId="{1C3AAF74-3428-45D3-858D-53CEE01177E6}">
      <dsp:nvSpPr>
        <dsp:cNvPr id="0" name=""/>
        <dsp:cNvSpPr/>
      </dsp:nvSpPr>
      <dsp:spPr>
        <a:xfrm>
          <a:off x="3215643" y="829337"/>
          <a:ext cx="2695923" cy="2950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01247"/>
              <a:satOff val="-4901"/>
              <a:lumOff val="214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NZ" sz="1200" kern="1200" dirty="0"/>
        </a:p>
      </dsp:txBody>
      <dsp:txXfrm>
        <a:off x="3283551" y="1529579"/>
        <a:ext cx="2560107" cy="2182742"/>
      </dsp:txXfrm>
    </dsp:sp>
    <dsp:sp modelId="{12273EC6-0E35-47FC-8AA6-58BFF4C7EA77}">
      <dsp:nvSpPr>
        <dsp:cNvPr id="0" name=""/>
        <dsp:cNvSpPr/>
      </dsp:nvSpPr>
      <dsp:spPr>
        <a:xfrm>
          <a:off x="4412528" y="-152233"/>
          <a:ext cx="3131866" cy="3131866"/>
        </a:xfrm>
        <a:prstGeom prst="circularArrow">
          <a:avLst>
            <a:gd name="adj1" fmla="val 2386"/>
            <a:gd name="adj2" fmla="val 288429"/>
            <a:gd name="adj3" fmla="val 20701274"/>
            <a:gd name="adj4" fmla="val 13740725"/>
            <a:gd name="adj5" fmla="val 2784"/>
          </a:avLst>
        </a:prstGeom>
        <a:solidFill>
          <a:schemeClr val="accent1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691B16D-5B69-446B-B69D-E8AD9DDDAD67}">
      <dsp:nvSpPr>
        <dsp:cNvPr id="0" name=""/>
        <dsp:cNvSpPr/>
      </dsp:nvSpPr>
      <dsp:spPr>
        <a:xfrm>
          <a:off x="3993330" y="292770"/>
          <a:ext cx="2022274" cy="61540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01247"/>
            <a:satOff val="-4901"/>
            <a:lumOff val="2144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600" b="1" kern="1200" dirty="0"/>
            <a:t>Phase II pilot study – TTMH v TN</a:t>
          </a:r>
        </a:p>
      </dsp:txBody>
      <dsp:txXfrm>
        <a:off x="4011355" y="310795"/>
        <a:ext cx="1986224" cy="579354"/>
      </dsp:txXfrm>
    </dsp:sp>
    <dsp:sp modelId="{D106C38B-1BCB-4F88-97F6-482CD4B996D8}">
      <dsp:nvSpPr>
        <dsp:cNvPr id="0" name=""/>
        <dsp:cNvSpPr/>
      </dsp:nvSpPr>
      <dsp:spPr>
        <a:xfrm>
          <a:off x="6310854" y="1243597"/>
          <a:ext cx="2626022" cy="1873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402493"/>
              <a:satOff val="-9802"/>
              <a:lumOff val="428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NZ" sz="1400" b="1" kern="1200" dirty="0"/>
        </a:p>
      </dsp:txBody>
      <dsp:txXfrm>
        <a:off x="6353964" y="1286707"/>
        <a:ext cx="2539802" cy="1385672"/>
      </dsp:txXfrm>
    </dsp:sp>
    <dsp:sp modelId="{6E5D8E44-CBAD-466F-973A-1C8A7504A58B}">
      <dsp:nvSpPr>
        <dsp:cNvPr id="0" name=""/>
        <dsp:cNvSpPr/>
      </dsp:nvSpPr>
      <dsp:spPr>
        <a:xfrm>
          <a:off x="7698978" y="2063229"/>
          <a:ext cx="2148825" cy="2148825"/>
        </a:xfrm>
        <a:prstGeom prst="leftCircularArrow">
          <a:avLst>
            <a:gd name="adj1" fmla="val 3478"/>
            <a:gd name="adj2" fmla="val 431289"/>
            <a:gd name="adj3" fmla="val 1107021"/>
            <a:gd name="adj4" fmla="val 7924711"/>
            <a:gd name="adj5" fmla="val 4057"/>
          </a:avLst>
        </a:prstGeom>
        <a:solidFill>
          <a:schemeClr val="accent1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7526CE7-DF35-48C7-A427-9935E5A871F0}">
      <dsp:nvSpPr>
        <dsp:cNvPr id="0" name=""/>
        <dsp:cNvSpPr/>
      </dsp:nvSpPr>
      <dsp:spPr>
        <a:xfrm>
          <a:off x="7079671" y="2846398"/>
          <a:ext cx="2055918" cy="1028611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600" b="1" kern="1200" dirty="0"/>
            <a:t>Prospective double crossover study –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600" b="1" kern="1200" dirty="0"/>
            <a:t>Cerebral oxygenation</a:t>
          </a:r>
        </a:p>
      </dsp:txBody>
      <dsp:txXfrm>
        <a:off x="7109798" y="2876525"/>
        <a:ext cx="1995664" cy="968357"/>
      </dsp:txXfrm>
    </dsp:sp>
    <dsp:sp modelId="{7113FF94-ACE5-4F27-B6A2-1371075D238F}">
      <dsp:nvSpPr>
        <dsp:cNvPr id="0" name=""/>
        <dsp:cNvSpPr/>
      </dsp:nvSpPr>
      <dsp:spPr>
        <a:xfrm>
          <a:off x="9254435" y="1416948"/>
          <a:ext cx="1740978" cy="177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01247"/>
              <a:satOff val="-4901"/>
              <a:lumOff val="214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22454-DCC4-4BB1-86F7-5507DF11C474}">
      <dsp:nvSpPr>
        <dsp:cNvPr id="0" name=""/>
        <dsp:cNvSpPr/>
      </dsp:nvSpPr>
      <dsp:spPr>
        <a:xfrm>
          <a:off x="9641320" y="1011730"/>
          <a:ext cx="1547536" cy="615404"/>
        </a:xfrm>
        <a:prstGeom prst="roundRect">
          <a:avLst>
            <a:gd name="adj" fmla="val 10000"/>
          </a:avLst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800" b="1" kern="1200" dirty="0"/>
            <a:t>Phase III multi-national RCT</a:t>
          </a:r>
        </a:p>
      </dsp:txBody>
      <dsp:txXfrm>
        <a:off x="9659345" y="1029755"/>
        <a:ext cx="1511486" cy="579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22A51-9B08-47F3-92ED-4BAD16BFC8B5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5125" y="857250"/>
            <a:ext cx="4116388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300412"/>
            <a:ext cx="794131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1"/>
            <a:ext cx="4301543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513911"/>
            <a:ext cx="4301543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F37C5-76AC-4F12-8919-E2755F150E9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9588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1C4AC-ABF8-4727-BCC1-E79DA899F760}" type="slidenum">
              <a:rPr lang="en-AU" smtClean="0"/>
              <a:pPr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2258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6728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194267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86511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92817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94682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52784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83251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96125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3669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3286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1C4AC-ABF8-4727-BCC1-E79DA899F760}" type="slidenum">
              <a:rPr lang="en-AU" smtClean="0"/>
              <a:pPr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0701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71633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92187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52105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00657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24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59944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25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31701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26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751880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27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59944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DAE31D-B680-DA45-9A73-2678AEACF40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716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29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0707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18593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30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0713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AE31D-B680-DA45-9A73-2678AEACF4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30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5367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4070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/>
          </a:p>
          <a:p>
            <a:endParaRPr lang="en-US" sz="11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F37C5-76AC-4F12-8919-E2755F150E9A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5460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18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1CDFB-6A88-474F-9F81-7A41CFB6DF59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3347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48FF7-C712-4893-BE15-D2590FE68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082F1B-7F6C-4623-BA1F-BA909C6C6B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684A5-A758-48EF-B176-072A4FA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4D98E-52BB-4312-B1EC-481B4462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84C09-4CB1-43FA-934F-0CCCFAC5C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8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D4B0B-812E-434C-9C0C-9D4FFD165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3A843-077B-4E07-B1E0-4F58D10465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6C004-0AF7-4B45-911F-DE1B8EFFA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27A5A-3D8B-4D22-BB66-71B0338B4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DA019-66ED-4196-BAC0-E0D3DFDF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854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7E84F1-8DEE-4671-89CA-41AEF1DA9C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085656-A562-47B3-892D-E96B572CB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3D61B-F2FD-40D6-AE49-E3A629E54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B56F9-3B9A-482E-AA33-67B7D1DD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010380-CF9F-4687-8C4A-974DB3A1B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743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62B63-1D3A-4948-B772-742750DDC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46FD4-2CFD-4C8E-9CC6-661677722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C8B7B-0AF9-43B6-97BD-458E631B6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1B2BF-C6C7-4EFB-9085-C803748EB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89A57-68CB-4C46-9EF3-2BF0E2B00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792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39E59-14AC-48A0-93DB-3B7C7519E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166DB-4B08-4AB1-82D5-3E8FC6D358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EBA3C-5AF2-4BDC-9AB1-E3D9E5327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4D289-027C-43B2-97F4-9C859D26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033AF-DD25-4267-BF4B-8F7E16AE0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219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5B98C-E599-4087-979F-A3FAEB622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39229-7182-47EB-BCCB-FBA45A9DA0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93310C-2CED-4475-9723-5FA3965D1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A279F-DC82-491D-B41C-D457E3B30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82C7E4-679E-4B39-986F-CD51199A4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8FA493-EA11-4070-B6E5-874EB682B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177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1F0A8-5599-4404-92E4-22EF6B0C3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5DA15-ECE0-466A-9DEB-4F915B799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0B6963-71E7-4DB5-A754-FF77FA506D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3FC836-1630-4717-97C6-50B252B9A7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A484DB-58DB-4DE6-BE01-A10F8C18F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380FF4-6ED8-4A88-8A46-485ACAA5F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52877E-DDDD-43C2-8FC8-60A32EB63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8A31C6-39B1-453D-B265-166F08A7D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2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BDAB6-D111-4597-BA7C-3F52465F3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2001CF-83E5-4890-9572-22CE0A304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B66CC6-1D17-4D36-985E-B97285C3E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47909F-30D0-4623-87C4-49F647869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6196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34711B-D127-4618-B806-E68DA08D7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9683AC-839C-4BA6-950A-3BE1CCB3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330C12-6F05-4447-B61D-259BCA50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463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3A5D9-77F0-4E1B-957A-C6DC7B50D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B35CA-698C-4756-A308-589E40014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E7346-624B-4C05-A4FF-E7F85A9D63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20016-8457-4259-9368-22F419108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9ABA28-6472-41BA-ACA6-DB1E7E2DF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D7FC2-471A-4187-9BF4-AA39BA3F7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935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E83A4-9979-4633-BD00-6E73DA819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83AD66-6062-4D28-A025-CCECBB557E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CBD66-DB68-48B5-BCE4-09C131D08C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47E7F2-BEAF-4895-B260-C8CC39D4F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9EE6EF-0060-4F66-9FF7-131229DF0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278A65-1B6F-4B83-B589-3BF873FA4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732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A0F480-435B-4195-859F-B78D0A76B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A5A131-1F47-4544-AD49-A313E911D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9069C-A4EA-4A7D-9320-7E76228044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8FBA9-4692-4E45-A9A0-776661F16DEF}" type="datetimeFigureOut">
              <a:rPr lang="en-AU" smtClean="0"/>
              <a:t>8/02/2024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0B41E-7953-4438-B89E-2FA8AC464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3D5D3-E1C1-4AD0-BEB7-5DD4A9961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86F3A-DA72-48D9-9753-2BC7DA0D6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562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tif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cid:image001.jpg@01D27D5E.9DCE0C5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jpeg"/><Relationship Id="rId3" Type="http://schemas.openxmlformats.org/officeDocument/2006/relationships/image" Target="../media/image11.jpeg"/><Relationship Id="rId21" Type="http://schemas.openxmlformats.org/officeDocument/2006/relationships/image" Target="../media/image28.gif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jpeg"/><Relationship Id="rId20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8.jpeg"/><Relationship Id="rId15" Type="http://schemas.openxmlformats.org/officeDocument/2006/relationships/image" Target="../media/image22.gif"/><Relationship Id="rId23" Type="http://schemas.openxmlformats.org/officeDocument/2006/relationships/image" Target="../media/image29.jpg"/><Relationship Id="rId10" Type="http://schemas.openxmlformats.org/officeDocument/2006/relationships/image" Target="../media/image17.gif"/><Relationship Id="rId19" Type="http://schemas.openxmlformats.org/officeDocument/2006/relationships/image" Target="../media/image26.jpeg"/><Relationship Id="rId4" Type="http://schemas.openxmlformats.org/officeDocument/2006/relationships/image" Target="../media/image12.png"/><Relationship Id="rId9" Type="http://schemas.openxmlformats.org/officeDocument/2006/relationships/image" Target="../media/image16.gif"/><Relationship Id="rId14" Type="http://schemas.openxmlformats.org/officeDocument/2006/relationships/image" Target="../media/image21.jpeg"/><Relationship Id="rId22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8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sv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11.jpe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tiff"/><Relationship Id="rId4" Type="http://schemas.openxmlformats.org/officeDocument/2006/relationships/image" Target="../media/image30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hyperlink" Target="mailto:glenn.eastwood@austin.org.au" TargetMode="External"/><Relationship Id="rId4" Type="http://schemas.openxmlformats.org/officeDocument/2006/relationships/image" Target="../media/image6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1.jpeg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42.emf"/><Relationship Id="rId3" Type="http://schemas.openxmlformats.org/officeDocument/2006/relationships/image" Target="../media/image11.jpeg"/><Relationship Id="rId7" Type="http://schemas.openxmlformats.org/officeDocument/2006/relationships/diagramColors" Target="../diagrams/colors1.xml"/><Relationship Id="rId12" Type="http://schemas.openxmlformats.org/officeDocument/2006/relationships/oleObject" Target="../embeddings/oleObject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41.tiff"/><Relationship Id="rId5" Type="http://schemas.openxmlformats.org/officeDocument/2006/relationships/diagramLayout" Target="../diagrams/layout1.xml"/><Relationship Id="rId15" Type="http://schemas.openxmlformats.org/officeDocument/2006/relationships/image" Target="../media/image44.png"/><Relationship Id="rId10" Type="http://schemas.openxmlformats.org/officeDocument/2006/relationships/image" Target="../media/image40.png"/><Relationship Id="rId4" Type="http://schemas.openxmlformats.org/officeDocument/2006/relationships/diagramData" Target="../diagrams/data1.xml"/><Relationship Id="rId9" Type="http://schemas.openxmlformats.org/officeDocument/2006/relationships/image" Target="../media/image39.png"/><Relationship Id="rId14" Type="http://schemas.openxmlformats.org/officeDocument/2006/relationships/image" Target="../media/image4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D3A864-DC18-478F-BCBB-7F5871C0D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013" y="635633"/>
            <a:ext cx="9041974" cy="36335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7EF69F-FD13-4B86-BCCC-9818835EE0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35" y="4762701"/>
            <a:ext cx="1387626" cy="56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692573-4DB4-4815-9BCB-AB041FA92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286" y="5709287"/>
            <a:ext cx="630899" cy="6393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5954B6-C463-4279-84B3-F0FBA5D789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9471" y="5716569"/>
            <a:ext cx="1692460" cy="6074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623249-01C0-45FF-8890-8322416885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0341" y="5629664"/>
            <a:ext cx="1797523" cy="7190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69B5CA-26FE-41E9-899B-2F5686BCC4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89512" y="5660637"/>
            <a:ext cx="1416366" cy="5965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16D48F9-B609-4CF3-AEE2-FEA32E8E1A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45324" y="5676314"/>
            <a:ext cx="1726195" cy="760348"/>
          </a:xfrm>
          <a:prstGeom prst="rect">
            <a:avLst/>
          </a:prstGeom>
        </p:spPr>
      </p:pic>
      <p:pic>
        <p:nvPicPr>
          <p:cNvPr id="16" name="Picture 3" descr="C:\Glenn Eastwood\Glenn Eastwood\Presentations\2016 - ANZICS CTG NOOSA\ANZIC RC - logo image.jpeg">
            <a:extLst>
              <a:ext uri="{FF2B5EF4-FFF2-40B4-BE49-F238E27FC236}">
                <a16:creationId xmlns:a16="http://schemas.microsoft.com/office/drawing/2014/main" id="{E9D9A210-B95B-DC45-A767-992445D44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785060" y="4568320"/>
            <a:ext cx="972918" cy="762247"/>
          </a:xfrm>
          <a:prstGeom prst="rect">
            <a:avLst/>
          </a:prstGeom>
          <a:noFill/>
        </p:spPr>
      </p:pic>
      <p:pic>
        <p:nvPicPr>
          <p:cNvPr id="12" name="Picture 7" descr="Image result for Brazilian critical care trials group">
            <a:extLst>
              <a:ext uri="{FF2B5EF4-FFF2-40B4-BE49-F238E27FC236}">
                <a16:creationId xmlns:a16="http://schemas.microsoft.com/office/drawing/2014/main" id="{AD0F1D14-E3A5-4144-8406-BC5C5DFF9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0" b="29120"/>
          <a:stretch>
            <a:fillRect/>
          </a:stretch>
        </p:blipFill>
        <p:spPr bwMode="auto">
          <a:xfrm>
            <a:off x="4011542" y="5486330"/>
            <a:ext cx="2214299" cy="77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ANZICS Clinical Trials Group on Twitter: &quot;ANZICS CTG - Roadshows Day 4  Glenelg SA: Call for Presentations &amp;amp; Registrations -  https://t.co/slyzhpKlK7 https://t.co/f1PszwnJjl&quot; / Twitter">
            <a:extLst>
              <a:ext uri="{FF2B5EF4-FFF2-40B4-BE49-F238E27FC236}">
                <a16:creationId xmlns:a16="http://schemas.microsoft.com/office/drawing/2014/main" id="{F34E9987-77A0-4F7E-BA26-75E64237B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384" y="4963848"/>
            <a:ext cx="2820913" cy="36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988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outcome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V="1">
            <a:off x="10968844" y="2947988"/>
            <a:ext cx="0" cy="962024"/>
          </a:xfrm>
          <a:prstGeom prst="straightConnector1">
            <a:avLst/>
          </a:prstGeom>
          <a:ln w="1016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2468CECA-082C-4D57-05DF-96538F96A024}"/>
              </a:ext>
            </a:extLst>
          </p:cNvPr>
          <p:cNvSpPr txBox="1">
            <a:spLocks noChangeArrowheads="1"/>
          </p:cNvSpPr>
          <p:nvPr/>
        </p:nvSpPr>
        <p:spPr>
          <a:xfrm>
            <a:off x="723325" y="1751044"/>
            <a:ext cx="5307746" cy="41200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AU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Favourable neurological outcome </a:t>
            </a:r>
            <a:r>
              <a:rPr kumimoji="0" lang="en-A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defined as a score of 5 (‘lower moderate disability) or greater, using the </a:t>
            </a:r>
            <a:r>
              <a:rPr kumimoji="0" lang="en-AU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8-point Glasgow Outcome Scale Extended (</a:t>
            </a:r>
            <a:r>
              <a:rPr kumimoji="0" lang="en-A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GOSE</a:t>
            </a:r>
            <a:r>
              <a:rPr kumimoji="0" lang="en-AU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) </a:t>
            </a:r>
            <a:r>
              <a:rPr kumimoji="0" lang="en-A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at six months.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ヒラギノ明朝 ProN W3" charset="0"/>
              <a:cs typeface="Arial"/>
            </a:endParaRPr>
          </a:p>
        </p:txBody>
      </p:sp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F1111D9B-9D03-4900-A4FB-DEB8188A46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391" y="2343436"/>
            <a:ext cx="3013133" cy="3714464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C96C47-C8A4-41F8-A639-CA29E1A93B20}"/>
              </a:ext>
            </a:extLst>
          </p:cNvPr>
          <p:cNvCxnSpPr>
            <a:cxnSpLocks/>
          </p:cNvCxnSpPr>
          <p:nvPr/>
        </p:nvCxnSpPr>
        <p:spPr>
          <a:xfrm>
            <a:off x="6796454" y="4198043"/>
            <a:ext cx="4765431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0">
            <a:extLst>
              <a:ext uri="{FF2B5EF4-FFF2-40B4-BE49-F238E27FC236}">
                <a16:creationId xmlns:a16="http://schemas.microsoft.com/office/drawing/2014/main" id="{0F52F0F2-EAD0-4D60-B9C7-EA773E583C80}"/>
              </a:ext>
            </a:extLst>
          </p:cNvPr>
          <p:cNvSpPr/>
          <p:nvPr/>
        </p:nvSpPr>
        <p:spPr>
          <a:xfrm>
            <a:off x="7792593" y="1751044"/>
            <a:ext cx="1501783" cy="362618"/>
          </a:xfrm>
          <a:prstGeom prst="roundRect">
            <a:avLst/>
          </a:prstGeom>
          <a:noFill/>
          <a:ln w="19050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GOSE scale</a:t>
            </a:r>
          </a:p>
        </p:txBody>
      </p:sp>
      <p:sp>
        <p:nvSpPr>
          <p:cNvPr id="17" name="Rounded Rectangle 10">
            <a:extLst>
              <a:ext uri="{FF2B5EF4-FFF2-40B4-BE49-F238E27FC236}">
                <a16:creationId xmlns:a16="http://schemas.microsoft.com/office/drawing/2014/main" id="{87B35A64-2B76-407A-9DDD-E7DF8F1FD90B}"/>
              </a:ext>
            </a:extLst>
          </p:cNvPr>
          <p:cNvSpPr/>
          <p:nvPr/>
        </p:nvSpPr>
        <p:spPr>
          <a:xfrm>
            <a:off x="10272245" y="2243808"/>
            <a:ext cx="1393199" cy="398565"/>
          </a:xfrm>
          <a:prstGeom prst="roundRect">
            <a:avLst/>
          </a:prstGeom>
          <a:noFill/>
          <a:ln w="19050" cap="sq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Favourable</a:t>
            </a:r>
          </a:p>
        </p:txBody>
      </p:sp>
    </p:spTree>
    <p:extLst>
      <p:ext uri="{BB962C8B-B14F-4D97-AF65-F5344CB8AC3E}">
        <p14:creationId xmlns:p14="http://schemas.microsoft.com/office/powerpoint/2010/main" val="2924675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Secondary outcomes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293B54C-AABB-4C3D-97CB-5241E7F4DFB9}"/>
              </a:ext>
            </a:extLst>
          </p:cNvPr>
          <p:cNvSpPr txBox="1">
            <a:spLocks noChangeArrowheads="1"/>
          </p:cNvSpPr>
          <p:nvPr/>
        </p:nvSpPr>
        <p:spPr>
          <a:xfrm>
            <a:off x="637745" y="1472222"/>
            <a:ext cx="7294647" cy="51435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800" b="1" dirty="0">
                <a:latin typeface="Calibri" pitchFamily="34" charset="0"/>
              </a:rPr>
              <a:t>Mortality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Occurring within six months.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000" b="1" dirty="0">
              <a:latin typeface="Calibri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1800" b="1" dirty="0">
                <a:latin typeface="Calibri" pitchFamily="34" charset="0"/>
              </a:rPr>
              <a:t>Poor functional outcome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Defined as a </a:t>
            </a:r>
            <a:r>
              <a:rPr lang="en-US" sz="1600" b="1" dirty="0">
                <a:latin typeface="Calibri" pitchFamily="34" charset="0"/>
              </a:rPr>
              <a:t>modified Rankin Scale </a:t>
            </a:r>
            <a:r>
              <a:rPr lang="en-US" sz="1600" dirty="0">
                <a:latin typeface="Calibri" pitchFamily="34" charset="0"/>
              </a:rPr>
              <a:t>(score 4 to 6) obtained at six months.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000" dirty="0">
              <a:latin typeface="Calibri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1800" b="1" dirty="0">
                <a:latin typeface="Calibri" pitchFamily="34" charset="0"/>
              </a:rPr>
              <a:t>Health-related quality of life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Assessed via the </a:t>
            </a:r>
            <a:r>
              <a:rPr lang="en-US" sz="1600" b="1" dirty="0">
                <a:latin typeface="Calibri" pitchFamily="34" charset="0"/>
              </a:rPr>
              <a:t>visual-analogue scale </a:t>
            </a:r>
            <a:r>
              <a:rPr lang="en-US" sz="1600" dirty="0">
                <a:latin typeface="Calibri" pitchFamily="34" charset="0"/>
              </a:rPr>
              <a:t>on the EuroQol Group 5-Dimension Self-Report Questionnaire at six months.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000" dirty="0">
              <a:latin typeface="Calibri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1800" b="1" dirty="0">
                <a:latin typeface="Calibri" pitchFamily="34" charset="0"/>
              </a:rPr>
              <a:t>Pre-defined subgroups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Age above 65 years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Male sex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Time from cardiac arrest to return of spontaneous circulation above 25 minutes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Shockable initial cardiac rhythm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Presence of circulatory shock on admission to hospital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400" dirty="0">
              <a:latin typeface="Calibri" pitchFamily="34" charset="0"/>
            </a:endParaRP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25FB89EB-0A9A-4BB1-A2BF-91282DB5B8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0150" y="2311615"/>
            <a:ext cx="2646110" cy="152175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095061-3AF3-42E1-A318-DFBB9DFF5D6D}"/>
              </a:ext>
            </a:extLst>
          </p:cNvPr>
          <p:cNvCxnSpPr>
            <a:cxnSpLocks/>
          </p:cNvCxnSpPr>
          <p:nvPr/>
        </p:nvCxnSpPr>
        <p:spPr>
          <a:xfrm>
            <a:off x="8819077" y="3164020"/>
            <a:ext cx="2797183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10">
            <a:extLst>
              <a:ext uri="{FF2B5EF4-FFF2-40B4-BE49-F238E27FC236}">
                <a16:creationId xmlns:a16="http://schemas.microsoft.com/office/drawing/2014/main" id="{C00F4A38-DDAA-4DB6-969C-4A9669F626E4}"/>
              </a:ext>
            </a:extLst>
          </p:cNvPr>
          <p:cNvSpPr/>
          <p:nvPr/>
        </p:nvSpPr>
        <p:spPr>
          <a:xfrm>
            <a:off x="9821624" y="1773993"/>
            <a:ext cx="792088" cy="334524"/>
          </a:xfrm>
          <a:prstGeom prst="roundRect">
            <a:avLst/>
          </a:prstGeom>
          <a:noFill/>
          <a:ln w="19050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mRS </a:t>
            </a:r>
          </a:p>
        </p:txBody>
      </p:sp>
      <p:sp>
        <p:nvSpPr>
          <p:cNvPr id="2" name="Rounded Rectangle 10">
            <a:extLst>
              <a:ext uri="{FF2B5EF4-FFF2-40B4-BE49-F238E27FC236}">
                <a16:creationId xmlns:a16="http://schemas.microsoft.com/office/drawing/2014/main" id="{371E028A-B343-29F5-8520-5D71774B8687}"/>
              </a:ext>
            </a:extLst>
          </p:cNvPr>
          <p:cNvSpPr/>
          <p:nvPr/>
        </p:nvSpPr>
        <p:spPr>
          <a:xfrm>
            <a:off x="8757073" y="5070920"/>
            <a:ext cx="2797182" cy="1330024"/>
          </a:xfrm>
          <a:prstGeom prst="roundRect">
            <a:avLst/>
          </a:prstGeom>
          <a:noFill/>
          <a:ln w="19050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Subgroup evaluation:</a:t>
            </a:r>
          </a:p>
          <a:p>
            <a:pPr algn="ctr"/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Unfavourable</a:t>
            </a:r>
            <a:r>
              <a:rPr lang="en-US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GOSE (1 to 4)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Death at 6 month </a:t>
            </a:r>
          </a:p>
        </p:txBody>
      </p:sp>
    </p:spTree>
    <p:extLst>
      <p:ext uri="{BB962C8B-B14F-4D97-AF65-F5344CB8AC3E}">
        <p14:creationId xmlns:p14="http://schemas.microsoft.com/office/powerpoint/2010/main" val="4033886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Adverse events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293B54C-AABB-4C3D-97CB-5241E7F4DFB9}"/>
              </a:ext>
            </a:extLst>
          </p:cNvPr>
          <p:cNvSpPr txBox="1">
            <a:spLocks noChangeArrowheads="1"/>
          </p:cNvSpPr>
          <p:nvPr/>
        </p:nvSpPr>
        <p:spPr>
          <a:xfrm>
            <a:off x="700542" y="1629705"/>
            <a:ext cx="10527631" cy="4484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000" b="1" dirty="0">
                <a:latin typeface="Calibri" pitchFamily="34" charset="0"/>
              </a:rPr>
              <a:t>Pre-specified adverse events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Pneumonia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Sepsis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Bleeding (moderate or severe)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Arrhythmia resulting in haemodynamic compromise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Skin complications related to device used for targeted temperature management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Suspected or confirmed raised intracranial pressure or seizures necessitating normocapnia</a:t>
            </a:r>
          </a:p>
        </p:txBody>
      </p:sp>
    </p:spTree>
    <p:extLst>
      <p:ext uri="{BB962C8B-B14F-4D97-AF65-F5344CB8AC3E}">
        <p14:creationId xmlns:p14="http://schemas.microsoft.com/office/powerpoint/2010/main" val="2633593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collection &amp; Statistical analysis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163D59C-612B-E337-0282-4B2526811D5D}"/>
              </a:ext>
            </a:extLst>
          </p:cNvPr>
          <p:cNvSpPr txBox="1">
            <a:spLocks noChangeArrowheads="1"/>
          </p:cNvSpPr>
          <p:nvPr/>
        </p:nvSpPr>
        <p:spPr>
          <a:xfrm>
            <a:off x="599384" y="1403420"/>
            <a:ext cx="10993232" cy="4837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Calibri" pitchFamily="34" charset="0"/>
              </a:rPr>
              <a:t>Data collection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Data entered by site research coordinators or outcome assessors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Performed six-month outcome assessment with the participant (primary) or their proxy (secondary).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050" b="1" dirty="0">
              <a:latin typeface="Calibri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Calibri" pitchFamily="34" charset="0"/>
              </a:rPr>
              <a:t>Statistical analysis</a:t>
            </a:r>
          </a:p>
          <a:p>
            <a:pPr lvl="1">
              <a:lnSpc>
                <a:spcPct val="150000"/>
              </a:lnSpc>
            </a:pPr>
            <a:r>
              <a:rPr lang="en-AU" sz="1600" dirty="0"/>
              <a:t>Binary outcomes, including the primary outcome, assessed using Generalized linear mixed effects models with a binomial distribution and a log link to facilitate relative risks (95% confidence interval [CI]). </a:t>
            </a:r>
          </a:p>
          <a:p>
            <a:pPr lvl="1">
              <a:lnSpc>
                <a:spcPct val="150000"/>
              </a:lnSpc>
            </a:pPr>
            <a:r>
              <a:rPr lang="en-AU" sz="1600" dirty="0"/>
              <a:t>Results reported as:</a:t>
            </a:r>
          </a:p>
          <a:p>
            <a:pPr lvl="2">
              <a:lnSpc>
                <a:spcPct val="150000"/>
              </a:lnSpc>
            </a:pPr>
            <a:r>
              <a:rPr lang="en-AU" sz="1400" i="1" dirty="0"/>
              <a:t>n</a:t>
            </a:r>
            <a:r>
              <a:rPr lang="en-AU" sz="1400" dirty="0"/>
              <a:t> with percentages, mean ± standard deviations or median [interquartile range (IQR)], respectively. </a:t>
            </a:r>
          </a:p>
          <a:p>
            <a:pPr lvl="2">
              <a:lnSpc>
                <a:spcPct val="150000"/>
              </a:lnSpc>
            </a:pPr>
            <a:r>
              <a:rPr lang="en-AU" sz="1400" dirty="0"/>
              <a:t>Primary outcome was determined using a two-sided hypothesis test with an alpha of 0.05. </a:t>
            </a:r>
          </a:p>
          <a:p>
            <a:pPr lvl="2">
              <a:lnSpc>
                <a:spcPct val="150000"/>
              </a:lnSpc>
            </a:pPr>
            <a:r>
              <a:rPr lang="en-AU" sz="1400" dirty="0"/>
              <a:t>SAS statistical software version 9.4 (SAS Institute) and R version 4.0.235.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8799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id:image001.jpg@01D27D5E.9DCE0C50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375972" y="2088256"/>
            <a:ext cx="1252928" cy="11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826794" y="2088256"/>
            <a:ext cx="2582833" cy="119127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Calibri" pitchFamily="34" charset="0"/>
              </a:rPr>
              <a:t>Results</a:t>
            </a:r>
            <a:endParaRPr lang="en-US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AF313E-1133-4FE2-850C-F857B493C4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772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Participants &amp; intervention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C126D28-2192-584B-B484-BC2C509D9DDB}"/>
              </a:ext>
            </a:extLst>
          </p:cNvPr>
          <p:cNvSpPr txBox="1">
            <a:spLocks noChangeArrowheads="1"/>
          </p:cNvSpPr>
          <p:nvPr/>
        </p:nvSpPr>
        <p:spPr>
          <a:xfrm>
            <a:off x="499533" y="1312049"/>
            <a:ext cx="11014935" cy="1718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200" dirty="0">
                <a:latin typeface="Calibri" pitchFamily="34" charset="0"/>
              </a:rPr>
              <a:t>A total of </a:t>
            </a:r>
            <a:r>
              <a:rPr lang="en-US" sz="2200" b="1" dirty="0">
                <a:latin typeface="Calibri" pitchFamily="34" charset="0"/>
              </a:rPr>
              <a:t>1700 comatose adults </a:t>
            </a:r>
            <a:r>
              <a:rPr lang="en-US" sz="2200" dirty="0">
                <a:latin typeface="Calibri" pitchFamily="34" charset="0"/>
              </a:rPr>
              <a:t>resuscitated after an </a:t>
            </a:r>
            <a:r>
              <a:rPr lang="en-US" sz="2200" b="1" dirty="0">
                <a:latin typeface="Calibri" pitchFamily="34" charset="0"/>
              </a:rPr>
              <a:t>OHCA</a:t>
            </a:r>
            <a:r>
              <a:rPr lang="en-US" sz="2200" dirty="0">
                <a:latin typeface="Calibri" pitchFamily="34" charset="0"/>
              </a:rPr>
              <a:t> of a presumed cardiac or unknown cause were enrolled at </a:t>
            </a:r>
            <a:r>
              <a:rPr lang="en-US" sz="2200" b="1" dirty="0">
                <a:latin typeface="Calibri" pitchFamily="34" charset="0"/>
              </a:rPr>
              <a:t>63 ICUs</a:t>
            </a:r>
            <a:r>
              <a:rPr lang="en-US" sz="2200" dirty="0">
                <a:latin typeface="Calibri" pitchFamily="34" charset="0"/>
              </a:rPr>
              <a:t> in </a:t>
            </a:r>
            <a:r>
              <a:rPr lang="en-US" sz="2200" b="1" dirty="0">
                <a:latin typeface="Calibri" pitchFamily="34" charset="0"/>
              </a:rPr>
              <a:t>17 countries.</a:t>
            </a:r>
          </a:p>
        </p:txBody>
      </p:sp>
      <p:sp>
        <p:nvSpPr>
          <p:cNvPr id="9" name="Rounded Rectangle 1">
            <a:extLst>
              <a:ext uri="{FF2B5EF4-FFF2-40B4-BE49-F238E27FC236}">
                <a16:creationId xmlns:a16="http://schemas.microsoft.com/office/drawing/2014/main" id="{03391CDD-7DDB-4C5B-9916-1BC8BFA843A6}"/>
              </a:ext>
            </a:extLst>
          </p:cNvPr>
          <p:cNvSpPr/>
          <p:nvPr/>
        </p:nvSpPr>
        <p:spPr>
          <a:xfrm>
            <a:off x="9547367" y="2694182"/>
            <a:ext cx="1967100" cy="743758"/>
          </a:xfrm>
          <a:prstGeom prst="roundRect">
            <a:avLst/>
          </a:prstGeom>
          <a:noFill/>
          <a:ln w="28575" cap="sq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370 co-enrolled with TTM2</a:t>
            </a:r>
            <a:endParaRPr lang="en-US" sz="1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EDE82F-F626-4512-BBC5-E4F260DD2D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4151" y="3221516"/>
            <a:ext cx="567496" cy="567496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E9000D0D-9838-4399-AB91-5A4AFF9FA12B}"/>
              </a:ext>
            </a:extLst>
          </p:cNvPr>
          <p:cNvSpPr txBox="1">
            <a:spLocks noChangeArrowheads="1"/>
          </p:cNvSpPr>
          <p:nvPr/>
        </p:nvSpPr>
        <p:spPr>
          <a:xfrm>
            <a:off x="4332812" y="2879992"/>
            <a:ext cx="6198105" cy="3520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rgbClr val="0070C0"/>
                </a:solidFill>
                <a:latin typeface="Calibri" pitchFamily="34" charset="0"/>
              </a:rPr>
              <a:t>Typical patient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itchFamily="34" charset="0"/>
              </a:rPr>
              <a:t>61 years </a:t>
            </a:r>
            <a:r>
              <a:rPr lang="en-US" sz="1400" dirty="0">
                <a:latin typeface="Calibri" pitchFamily="34" charset="0"/>
              </a:rPr>
              <a:t>of age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itchFamily="34" charset="0"/>
              </a:rPr>
              <a:t>Male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itchFamily="34" charset="0"/>
              </a:rPr>
              <a:t>Cardiac arrest </a:t>
            </a:r>
            <a:r>
              <a:rPr lang="en-US" sz="1400" b="1" u="sng" dirty="0">
                <a:latin typeface="Calibri" pitchFamily="34" charset="0"/>
              </a:rPr>
              <a:t>at home </a:t>
            </a:r>
            <a:r>
              <a:rPr lang="en-US" sz="1400" dirty="0">
                <a:latin typeface="Calibri" pitchFamily="34" charset="0"/>
              </a:rPr>
              <a:t>and of a </a:t>
            </a:r>
            <a:r>
              <a:rPr lang="en-US" sz="1400" b="1" u="sng" dirty="0">
                <a:latin typeface="Calibri" pitchFamily="34" charset="0"/>
              </a:rPr>
              <a:t>shockable rhythm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itchFamily="34" charset="0"/>
              </a:rPr>
              <a:t>Likely </a:t>
            </a:r>
            <a:r>
              <a:rPr lang="en-US" sz="1400" dirty="0">
                <a:latin typeface="Calibri" pitchFamily="34" charset="0"/>
              </a:rPr>
              <a:t>to have received </a:t>
            </a:r>
            <a:r>
              <a:rPr lang="en-US" sz="1400" b="1" u="sng" dirty="0">
                <a:latin typeface="Calibri" pitchFamily="34" charset="0"/>
              </a:rPr>
              <a:t>bystander CPR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itchFamily="34" charset="0"/>
              </a:rPr>
              <a:t>Time to </a:t>
            </a:r>
            <a:r>
              <a:rPr lang="en-US" sz="1400" b="1" dirty="0">
                <a:latin typeface="Calibri" pitchFamily="34" charset="0"/>
              </a:rPr>
              <a:t>ROSC</a:t>
            </a:r>
            <a:r>
              <a:rPr lang="en-US" sz="1400" dirty="0">
                <a:latin typeface="Calibri" pitchFamily="34" charset="0"/>
              </a:rPr>
              <a:t> – </a:t>
            </a:r>
            <a:r>
              <a:rPr lang="en-US" sz="1400" b="1" dirty="0">
                <a:latin typeface="Calibri" pitchFamily="34" charset="0"/>
              </a:rPr>
              <a:t>25 mins.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itchFamily="34" charset="0"/>
              </a:rPr>
              <a:t>Time to</a:t>
            </a:r>
            <a:r>
              <a:rPr lang="en-US" sz="1400" b="1" dirty="0">
                <a:latin typeface="Calibri" pitchFamily="34" charset="0"/>
              </a:rPr>
              <a:t> randomisation </a:t>
            </a:r>
            <a:r>
              <a:rPr lang="en-US" sz="1400" dirty="0">
                <a:latin typeface="Calibri" pitchFamily="34" charset="0"/>
              </a:rPr>
              <a:t>– </a:t>
            </a:r>
            <a:r>
              <a:rPr lang="en-US" sz="1400" b="1" dirty="0">
                <a:latin typeface="Calibri" pitchFamily="34" charset="0"/>
              </a:rPr>
              <a:t>154 mins.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itchFamily="34" charset="0"/>
              </a:rPr>
              <a:t>First PaCO</a:t>
            </a:r>
            <a:r>
              <a:rPr lang="en-US" sz="1400" b="1" baseline="-25000" dirty="0">
                <a:latin typeface="Calibri" pitchFamily="34" charset="0"/>
              </a:rPr>
              <a:t>2</a:t>
            </a:r>
            <a:r>
              <a:rPr lang="en-US" sz="1400" b="1" dirty="0">
                <a:latin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</a:rPr>
              <a:t>on arrival to hospital – </a:t>
            </a:r>
            <a:r>
              <a:rPr lang="en-US" sz="1400" b="1" dirty="0">
                <a:latin typeface="Calibri" pitchFamily="34" charset="0"/>
              </a:rPr>
              <a:t>52 mm Hg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0942B4-5B15-4A1A-A539-3AB2D326C6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6990" y="2975728"/>
            <a:ext cx="2714504" cy="3424902"/>
          </a:xfrm>
          <a:prstGeom prst="rect">
            <a:avLst/>
          </a:prstGeom>
        </p:spPr>
      </p:pic>
      <p:sp>
        <p:nvSpPr>
          <p:cNvPr id="13" name="Plus Sign 12">
            <a:extLst>
              <a:ext uri="{FF2B5EF4-FFF2-40B4-BE49-F238E27FC236}">
                <a16:creationId xmlns:a16="http://schemas.microsoft.com/office/drawing/2014/main" id="{9EBFB617-AD37-4DFA-8281-EB991E8FA2FF}"/>
              </a:ext>
            </a:extLst>
          </p:cNvPr>
          <p:cNvSpPr/>
          <p:nvPr/>
        </p:nvSpPr>
        <p:spPr>
          <a:xfrm>
            <a:off x="10393083" y="2219379"/>
            <a:ext cx="275669" cy="283340"/>
          </a:xfrm>
          <a:prstGeom prst="mathPlus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4446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67053" y="293951"/>
            <a:ext cx="1106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Separation in PaCO</a:t>
            </a:r>
            <a:r>
              <a:rPr lang="en-AU" sz="2800" b="1" baseline="-25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A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values during the intervention period, </a:t>
            </a:r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AU" sz="28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ean</a:t>
            </a:r>
            <a:r>
              <a:rPr lang="en-A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±95%CI</a:t>
            </a:r>
            <a:endParaRPr lang="en-A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9A8237-BD74-4DDD-B013-40D1F7FD9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515" y="2077916"/>
            <a:ext cx="4499834" cy="3135923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7C06722-706E-4B42-A23D-8242ECED52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0709531"/>
              </p:ext>
            </p:extLst>
          </p:nvPr>
        </p:nvGraphicFramePr>
        <p:xfrm>
          <a:off x="5797061" y="1416289"/>
          <a:ext cx="5181601" cy="2380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4D98F23-E39F-459A-B9E6-D01B5DB94A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4599827"/>
              </p:ext>
            </p:extLst>
          </p:nvPr>
        </p:nvGraphicFramePr>
        <p:xfrm>
          <a:off x="5797060" y="4201830"/>
          <a:ext cx="5181601" cy="2380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Arrow: Left 1">
            <a:extLst>
              <a:ext uri="{FF2B5EF4-FFF2-40B4-BE49-F238E27FC236}">
                <a16:creationId xmlns:a16="http://schemas.microsoft.com/office/drawing/2014/main" id="{84958A7D-DD80-48CB-ACE9-AD1AEF104014}"/>
              </a:ext>
            </a:extLst>
          </p:cNvPr>
          <p:cNvSpPr/>
          <p:nvPr/>
        </p:nvSpPr>
        <p:spPr>
          <a:xfrm>
            <a:off x="11131062" y="2497015"/>
            <a:ext cx="659423" cy="263770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D309852D-2834-4FA7-9171-E992F83D021B}"/>
              </a:ext>
            </a:extLst>
          </p:cNvPr>
          <p:cNvSpPr/>
          <p:nvPr/>
        </p:nvSpPr>
        <p:spPr>
          <a:xfrm>
            <a:off x="11131061" y="5506915"/>
            <a:ext cx="659423" cy="263770"/>
          </a:xfrm>
          <a:prstGeom prst="lef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7B51F7A-C1C0-4E35-8FD7-8C80DD77AEB1}"/>
              </a:ext>
            </a:extLst>
          </p:cNvPr>
          <p:cNvCxnSpPr>
            <a:cxnSpLocks/>
          </p:cNvCxnSpPr>
          <p:nvPr/>
        </p:nvCxnSpPr>
        <p:spPr>
          <a:xfrm>
            <a:off x="8229601" y="4695093"/>
            <a:ext cx="1222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1890A1-278B-4D6D-A44C-603DC9C4FF29}"/>
              </a:ext>
            </a:extLst>
          </p:cNvPr>
          <p:cNvCxnSpPr>
            <a:cxnSpLocks/>
          </p:cNvCxnSpPr>
          <p:nvPr/>
        </p:nvCxnSpPr>
        <p:spPr>
          <a:xfrm>
            <a:off x="8118232" y="1937239"/>
            <a:ext cx="151813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562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&amp; secondary outcomes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EC9096-9532-4CAE-8CDF-1AA0D5EF532D}"/>
              </a:ext>
            </a:extLst>
          </p:cNvPr>
          <p:cNvSpPr txBox="1">
            <a:spLocks/>
          </p:cNvSpPr>
          <p:nvPr/>
        </p:nvSpPr>
        <p:spPr>
          <a:xfrm>
            <a:off x="832013" y="1641542"/>
            <a:ext cx="9320589" cy="14342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Primary and secondary outcomes</a:t>
            </a:r>
            <a:endParaRPr lang="en-US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69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&amp; Secondary outcomes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0AA7A6-AA81-4B27-ACA5-81518E358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508" y="1182627"/>
            <a:ext cx="10170983" cy="5395974"/>
          </a:xfrm>
          <a:prstGeom prst="rect">
            <a:avLst/>
          </a:prstGeom>
        </p:spPr>
      </p:pic>
      <p:sp>
        <p:nvSpPr>
          <p:cNvPr id="2" name="Rounded Rectangle 19">
            <a:extLst>
              <a:ext uri="{FF2B5EF4-FFF2-40B4-BE49-F238E27FC236}">
                <a16:creationId xmlns:a16="http://schemas.microsoft.com/office/drawing/2014/main" id="{33925C77-3F51-B9F5-9BE4-68D931453C3F}"/>
              </a:ext>
            </a:extLst>
          </p:cNvPr>
          <p:cNvSpPr/>
          <p:nvPr/>
        </p:nvSpPr>
        <p:spPr>
          <a:xfrm>
            <a:off x="816187" y="2071086"/>
            <a:ext cx="10522373" cy="81841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4424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&amp; Secondary outcomes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9B3276-A147-4655-A885-CFEAD6015F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374"/>
          <a:stretch/>
        </p:blipFill>
        <p:spPr>
          <a:xfrm>
            <a:off x="2141276" y="1679286"/>
            <a:ext cx="5815228" cy="22307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846F48-EF38-413D-8F50-E70A6E3D61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1990"/>
          <a:stretch/>
        </p:blipFill>
        <p:spPr>
          <a:xfrm>
            <a:off x="2089042" y="4485670"/>
            <a:ext cx="5815228" cy="226823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23401BC-527A-47AD-8715-D070777F2D20}"/>
              </a:ext>
            </a:extLst>
          </p:cNvPr>
          <p:cNvCxnSpPr>
            <a:cxnSpLocks/>
          </p:cNvCxnSpPr>
          <p:nvPr/>
        </p:nvCxnSpPr>
        <p:spPr>
          <a:xfrm>
            <a:off x="5587543" y="2028219"/>
            <a:ext cx="0" cy="8001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E0E9C6F-94D1-4121-BA60-B369987CDF8C}"/>
              </a:ext>
            </a:extLst>
          </p:cNvPr>
          <p:cNvCxnSpPr>
            <a:cxnSpLocks/>
          </p:cNvCxnSpPr>
          <p:nvPr/>
        </p:nvCxnSpPr>
        <p:spPr>
          <a:xfrm>
            <a:off x="5637847" y="2810735"/>
            <a:ext cx="0" cy="8001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EAB2AF8-8E63-4C86-8EE5-68CD359F4879}"/>
              </a:ext>
            </a:extLst>
          </p:cNvPr>
          <p:cNvCxnSpPr>
            <a:cxnSpLocks/>
          </p:cNvCxnSpPr>
          <p:nvPr/>
        </p:nvCxnSpPr>
        <p:spPr>
          <a:xfrm>
            <a:off x="5438556" y="4932022"/>
            <a:ext cx="0" cy="8001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AC1E9AF-4AE4-4D38-AA58-3F6D66AD3AFA}"/>
              </a:ext>
            </a:extLst>
          </p:cNvPr>
          <p:cNvCxnSpPr>
            <a:cxnSpLocks/>
          </p:cNvCxnSpPr>
          <p:nvPr/>
        </p:nvCxnSpPr>
        <p:spPr>
          <a:xfrm>
            <a:off x="5530905" y="5705746"/>
            <a:ext cx="0" cy="8001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31C9BDF-5E87-48EB-A3A1-6355F80FFB67}"/>
              </a:ext>
            </a:extLst>
          </p:cNvPr>
          <p:cNvSpPr txBox="1"/>
          <p:nvPr/>
        </p:nvSpPr>
        <p:spPr>
          <a:xfrm>
            <a:off x="8565953" y="2584132"/>
            <a:ext cx="3417903" cy="48396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tIns="72000" bIns="72000" rtlCol="0">
            <a:spAutoFit/>
          </a:bodyPr>
          <a:lstStyle/>
          <a:p>
            <a:pPr algn="ctr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Black band = Death</a:t>
            </a: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9B941382-B0CA-4E3A-B73C-FA0D860CFBCB}"/>
              </a:ext>
            </a:extLst>
          </p:cNvPr>
          <p:cNvSpPr/>
          <p:nvPr/>
        </p:nvSpPr>
        <p:spPr>
          <a:xfrm>
            <a:off x="928507" y="4120289"/>
            <a:ext cx="2425535" cy="334524"/>
          </a:xfrm>
          <a:prstGeom prst="roundRect">
            <a:avLst/>
          </a:prstGeom>
          <a:noFill/>
          <a:ln w="19050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mRS – functional outcome </a:t>
            </a:r>
          </a:p>
        </p:txBody>
      </p:sp>
      <p:sp>
        <p:nvSpPr>
          <p:cNvPr id="19" name="Rounded Rectangle 10">
            <a:extLst>
              <a:ext uri="{FF2B5EF4-FFF2-40B4-BE49-F238E27FC236}">
                <a16:creationId xmlns:a16="http://schemas.microsoft.com/office/drawing/2014/main" id="{DE7C2379-2919-452B-ACE5-B4E3A2C45450}"/>
              </a:ext>
            </a:extLst>
          </p:cNvPr>
          <p:cNvSpPr/>
          <p:nvPr/>
        </p:nvSpPr>
        <p:spPr>
          <a:xfrm>
            <a:off x="783186" y="1333155"/>
            <a:ext cx="2716179" cy="334524"/>
          </a:xfrm>
          <a:prstGeom prst="roundRect">
            <a:avLst/>
          </a:prstGeom>
          <a:noFill/>
          <a:ln w="19050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GOSE – neurological outcome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BEE2A8-CD16-43A5-BD32-7F61D9AB2912}"/>
              </a:ext>
            </a:extLst>
          </p:cNvPr>
          <p:cNvSpPr txBox="1"/>
          <p:nvPr/>
        </p:nvSpPr>
        <p:spPr>
          <a:xfrm>
            <a:off x="8565953" y="5135826"/>
            <a:ext cx="3417903" cy="48396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tIns="72000" bIns="72000" rtlCol="0">
            <a:spAutoFit/>
          </a:bodyPr>
          <a:lstStyle/>
          <a:p>
            <a:pPr algn="ctr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Black band = Death</a:t>
            </a:r>
          </a:p>
        </p:txBody>
      </p:sp>
    </p:spTree>
    <p:extLst>
      <p:ext uri="{BB962C8B-B14F-4D97-AF65-F5344CB8AC3E}">
        <p14:creationId xmlns:p14="http://schemas.microsoft.com/office/powerpoint/2010/main" val="4118442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 connectedness &amp; representation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3BF5CC4-4414-FD42-9488-4729D673AA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3617" y="2698833"/>
            <a:ext cx="2000651" cy="802175"/>
          </a:xfrm>
          <a:prstGeom prst="rect">
            <a:avLst/>
          </a:prstGeom>
        </p:spPr>
      </p:pic>
      <p:pic>
        <p:nvPicPr>
          <p:cNvPr id="25" name="Picture 3" descr="C:\Glenn Eastwood\Glenn Eastwood\Presentations\2016 - ANZICS CTG NOOSA\ANZIC RC - logo image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98016" y="2353466"/>
            <a:ext cx="1372793" cy="1075534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347" y="3866370"/>
            <a:ext cx="653843" cy="7147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4787064"/>
            <a:ext cx="1066240" cy="8741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3817866"/>
            <a:ext cx="764085" cy="8352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248" y="4837459"/>
            <a:ext cx="733660" cy="7263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655" y="4826870"/>
            <a:ext cx="726361" cy="7225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63" y="3824157"/>
            <a:ext cx="875236" cy="87523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830" y="4797151"/>
            <a:ext cx="753179" cy="82334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48" y="4787064"/>
            <a:ext cx="707008" cy="80217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8596" y="4035704"/>
            <a:ext cx="727813" cy="80219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01" y="4812481"/>
            <a:ext cx="743862" cy="75133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859" y="3849512"/>
            <a:ext cx="656787" cy="70046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90" y="3861048"/>
            <a:ext cx="680466" cy="74386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4787064"/>
            <a:ext cx="733810" cy="802175"/>
          </a:xfrm>
          <a:prstGeom prst="rect">
            <a:avLst/>
          </a:prstGeom>
        </p:spPr>
      </p:pic>
      <p:pic>
        <p:nvPicPr>
          <p:cNvPr id="2050" name="Picture 2" descr="Image result for the belgium fla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892" y="3833517"/>
            <a:ext cx="743862" cy="74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glossy square norway fla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153" y="3828487"/>
            <a:ext cx="912486" cy="86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141D031-34F7-0247-AF63-11682335478C}"/>
              </a:ext>
            </a:extLst>
          </p:cNvPr>
          <p:cNvSpPr/>
          <p:nvPr/>
        </p:nvSpPr>
        <p:spPr>
          <a:xfrm>
            <a:off x="5519267" y="1266023"/>
            <a:ext cx="2897418" cy="634498"/>
          </a:xfrm>
          <a:prstGeom prst="roundRect">
            <a:avLst/>
          </a:prstGeom>
          <a:noFill/>
          <a:ln w="28575" cap="sq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TAME trial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0632503" y="2060848"/>
            <a:ext cx="1" cy="437433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8757F386-07DF-3F4C-9F8B-284357F846EE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3821536"/>
            <a:ext cx="831600" cy="8316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182789E-CCE5-AE4C-8C22-544D617B728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184373" y="2533624"/>
            <a:ext cx="2359700" cy="1039392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89D7B17-F4B4-A148-B780-23CB7864F087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967976" y="1900521"/>
            <a:ext cx="0" cy="520367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A7EF328-3D7F-F141-ADCB-47BD7E3C525C}"/>
              </a:ext>
            </a:extLst>
          </p:cNvPr>
          <p:cNvCxnSpPr>
            <a:cxnSpLocks/>
          </p:cNvCxnSpPr>
          <p:nvPr/>
        </p:nvCxnSpPr>
        <p:spPr>
          <a:xfrm>
            <a:off x="2820806" y="2034449"/>
            <a:ext cx="7811698" cy="3648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13E75C93-C8CD-3841-B53C-95A86909130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424073" y="4845645"/>
            <a:ext cx="726361" cy="726361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692C8EB-4407-AB4E-A35D-316019AE4FA5}"/>
              </a:ext>
            </a:extLst>
          </p:cNvPr>
          <p:cNvCxnSpPr/>
          <p:nvPr/>
        </p:nvCxnSpPr>
        <p:spPr>
          <a:xfrm flipH="1">
            <a:off x="2829056" y="2014301"/>
            <a:ext cx="1" cy="437433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208EB32-8ADD-A4F1-F7B0-1E742797A482}"/>
              </a:ext>
            </a:extLst>
          </p:cNvPr>
          <p:cNvSpPr/>
          <p:nvPr/>
        </p:nvSpPr>
        <p:spPr>
          <a:xfrm>
            <a:off x="2463323" y="6050561"/>
            <a:ext cx="7192150" cy="589700"/>
          </a:xfrm>
          <a:prstGeom prst="roundRect">
            <a:avLst/>
          </a:prstGeom>
          <a:noFill/>
          <a:ln w="28575" cap="sq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63 sites from 17 Countries</a:t>
            </a:r>
          </a:p>
        </p:txBody>
      </p:sp>
    </p:spTree>
    <p:extLst>
      <p:ext uri="{BB962C8B-B14F-4D97-AF65-F5344CB8AC3E}">
        <p14:creationId xmlns:p14="http://schemas.microsoft.com/office/powerpoint/2010/main" val="29593353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44960"/>
            <a:ext cx="10693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Subgroup analysis of unfavourable neurological outcome and death from any cause within six months</a:t>
            </a:r>
            <a:endParaRPr lang="en-A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FF65C7-456C-484F-9807-DA0A6FA2DA35}"/>
              </a:ext>
            </a:extLst>
          </p:cNvPr>
          <p:cNvSpPr/>
          <p:nvPr/>
        </p:nvSpPr>
        <p:spPr>
          <a:xfrm>
            <a:off x="1638300" y="986774"/>
            <a:ext cx="774700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Unfavourable neurological outcome (GOSE score 1 to 4) at six months</a:t>
            </a:r>
            <a:endParaRPr lang="en-A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15DA49-44C3-4DF8-BC9D-808E21154237}"/>
              </a:ext>
            </a:extLst>
          </p:cNvPr>
          <p:cNvSpPr/>
          <p:nvPr/>
        </p:nvSpPr>
        <p:spPr>
          <a:xfrm>
            <a:off x="1638300" y="3736227"/>
            <a:ext cx="4197239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 Death from any cause within six months</a:t>
            </a:r>
            <a:endParaRPr lang="en-A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B103D45-BBF2-4C37-A0F2-D240720A28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62133" y="1469230"/>
            <a:ext cx="5879051" cy="247204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91C4D28-EC4A-48CB-B134-E4583E3E37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62132" y="4236600"/>
            <a:ext cx="5879051" cy="256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543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Adverse events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D6D4BB-82BC-4E9E-A91B-2A784BE9CA6A}"/>
              </a:ext>
            </a:extLst>
          </p:cNvPr>
          <p:cNvSpPr txBox="1"/>
          <p:nvPr/>
        </p:nvSpPr>
        <p:spPr>
          <a:xfrm>
            <a:off x="1326384" y="2313109"/>
            <a:ext cx="1849432" cy="36085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tIns="72000" bIns="72000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Cerebral-related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7DD68DB0-FA2B-4E2A-A0D9-AECC40E81860}"/>
              </a:ext>
            </a:extLst>
          </p:cNvPr>
          <p:cNvSpPr/>
          <p:nvPr/>
        </p:nvSpPr>
        <p:spPr>
          <a:xfrm>
            <a:off x="3112905" y="1936218"/>
            <a:ext cx="294227" cy="1114633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9751B4E4-233A-45DB-A1AC-AA23E9FBF930}"/>
              </a:ext>
            </a:extLst>
          </p:cNvPr>
          <p:cNvSpPr/>
          <p:nvPr/>
        </p:nvSpPr>
        <p:spPr>
          <a:xfrm>
            <a:off x="3112905" y="3107519"/>
            <a:ext cx="294227" cy="2491012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79BCA08B-F469-4E38-9377-1F9E3278AF72}"/>
              </a:ext>
            </a:extLst>
          </p:cNvPr>
          <p:cNvSpPr/>
          <p:nvPr/>
        </p:nvSpPr>
        <p:spPr>
          <a:xfrm>
            <a:off x="3110977" y="5719607"/>
            <a:ext cx="294227" cy="356981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7DA30C-7254-4246-A818-4FE42B9C5B6D}"/>
              </a:ext>
            </a:extLst>
          </p:cNvPr>
          <p:cNvSpPr txBox="1"/>
          <p:nvPr/>
        </p:nvSpPr>
        <p:spPr>
          <a:xfrm>
            <a:off x="1412048" y="4184042"/>
            <a:ext cx="1296753" cy="36085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tIns="72000" bIns="72000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Pre-specified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484AE1-32CC-4A0D-BF11-5BBE3CA91B50}"/>
              </a:ext>
            </a:extLst>
          </p:cNvPr>
          <p:cNvSpPr txBox="1"/>
          <p:nvPr/>
        </p:nvSpPr>
        <p:spPr>
          <a:xfrm>
            <a:off x="1199025" y="5694125"/>
            <a:ext cx="1722797" cy="36085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tIns="72000" bIns="72000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Unexpected event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BBD2D5-0D10-477F-8955-5CF3584BC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1238" y="1429880"/>
            <a:ext cx="3878542" cy="489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419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to event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F6924647-FBB3-4170-A331-96A620F3B2FA}"/>
              </a:ext>
            </a:extLst>
          </p:cNvPr>
          <p:cNvSpPr txBox="1">
            <a:spLocks noChangeArrowheads="1"/>
          </p:cNvSpPr>
          <p:nvPr/>
        </p:nvSpPr>
        <p:spPr>
          <a:xfrm>
            <a:off x="412905" y="1344470"/>
            <a:ext cx="9357756" cy="705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Calibri" pitchFamily="34" charset="0"/>
              </a:rPr>
              <a:t>Probability of survival from randomisation by treatment group</a:t>
            </a:r>
          </a:p>
        </p:txBody>
      </p:sp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4730038-65B4-4A6B-B3B5-6B6EE8EFA0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54" y="2155932"/>
            <a:ext cx="4695001" cy="352793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3295237-72C1-4549-BCB8-A9259A3E7164}"/>
              </a:ext>
            </a:extLst>
          </p:cNvPr>
          <p:cNvSpPr/>
          <p:nvPr/>
        </p:nvSpPr>
        <p:spPr>
          <a:xfrm>
            <a:off x="3127854" y="6004661"/>
            <a:ext cx="5239400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Kaplan Meier curves displaying patient survival censored at 250 days from randomization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(mild hypercapnia group vs normocapnia group Hazard Ratio 1.09 (CI 0.95-1.25)).</a:t>
            </a:r>
            <a:endParaRPr lang="en-A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68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</a:t>
            </a:r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summary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33D128-DDAB-4617-88FD-BA3CC1A43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013" y="1641542"/>
            <a:ext cx="9320589" cy="1434226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Result summary</a:t>
            </a:r>
            <a:endParaRPr lang="en-US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3433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 summary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1196292-BB97-40B4-8C4C-CF033CF52374}"/>
              </a:ext>
            </a:extLst>
          </p:cNvPr>
          <p:cNvSpPr txBox="1">
            <a:spLocks noChangeArrowheads="1"/>
          </p:cNvSpPr>
          <p:nvPr/>
        </p:nvSpPr>
        <p:spPr>
          <a:xfrm>
            <a:off x="587456" y="1584459"/>
            <a:ext cx="10833536" cy="4148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>
                <a:latin typeface="Calibri" pitchFamily="34" charset="0"/>
              </a:rPr>
              <a:t>In patients with coma following out-of-hospital cardiac arrest, </a:t>
            </a: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targeted mild hypercapnia </a:t>
            </a:r>
            <a:r>
              <a:rPr lang="en-US" sz="2000" b="1" dirty="0">
                <a:latin typeface="Calibri" pitchFamily="34" charset="0"/>
              </a:rPr>
              <a:t>did not improve neurological outcomes </a:t>
            </a:r>
            <a:r>
              <a:rPr lang="en-US" sz="2000" dirty="0">
                <a:latin typeface="Calibri" pitchFamily="34" charset="0"/>
              </a:rPr>
              <a:t>at six months.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dirty="0">
              <a:latin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Calibri" pitchFamily="34" charset="0"/>
              </a:rPr>
              <a:t>Death</a:t>
            </a:r>
            <a:r>
              <a:rPr lang="en-US" sz="2000" dirty="0">
                <a:latin typeface="Calibri" pitchFamily="34" charset="0"/>
              </a:rPr>
              <a:t> within six months and the </a:t>
            </a:r>
            <a:r>
              <a:rPr lang="en-US" sz="2000" b="1" dirty="0">
                <a:latin typeface="Calibri" pitchFamily="34" charset="0"/>
              </a:rPr>
              <a:t>distribution of scores </a:t>
            </a:r>
            <a:r>
              <a:rPr lang="en-US" sz="2000" dirty="0">
                <a:latin typeface="Calibri" pitchFamily="34" charset="0"/>
              </a:rPr>
              <a:t>for functional outcome </a:t>
            </a:r>
            <a:r>
              <a:rPr lang="en-US" sz="2000" b="1" dirty="0">
                <a:latin typeface="Calibri" pitchFamily="34" charset="0"/>
              </a:rPr>
              <a:t>were not statistically different </a:t>
            </a:r>
            <a:r>
              <a:rPr lang="en-US" sz="2000" dirty="0">
                <a:latin typeface="Calibri" pitchFamily="34" charset="0"/>
              </a:rPr>
              <a:t>between groups, nor was health-related quality of life.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dirty="0">
              <a:latin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>
                <a:latin typeface="Calibri" pitchFamily="34" charset="0"/>
              </a:rPr>
              <a:t>Our findings </a:t>
            </a:r>
            <a:r>
              <a:rPr lang="en-US" sz="2000" b="1" dirty="0">
                <a:solidFill>
                  <a:schemeClr val="accent1"/>
                </a:solidFill>
                <a:latin typeface="Calibri" pitchFamily="34" charset="0"/>
              </a:rPr>
              <a:t>do not support </a:t>
            </a:r>
            <a:r>
              <a:rPr lang="en-US" sz="2000" dirty="0">
                <a:latin typeface="Calibri" pitchFamily="34" charset="0"/>
              </a:rPr>
              <a:t>the hypothesis that targeted mild hypercapnia improves neurological outcomes at six months in such patients.</a:t>
            </a:r>
          </a:p>
        </p:txBody>
      </p:sp>
    </p:spTree>
    <p:extLst>
      <p:ext uri="{BB962C8B-B14F-4D97-AF65-F5344CB8AC3E}">
        <p14:creationId xmlns:p14="http://schemas.microsoft.com/office/powerpoint/2010/main" val="408336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Physiological manipulation in ICU after CA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BA64AC-EDFE-4025-B816-4F02D4FD5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36" y="1553717"/>
            <a:ext cx="4779967" cy="14841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04333A-634C-46CF-B766-4C129E3CDC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667" y="5043087"/>
            <a:ext cx="4626875" cy="14069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B50C17-B0C6-45B9-9F1C-82ABB43312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2460" y="4987965"/>
            <a:ext cx="4527987" cy="140696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5552069-B17B-41B9-B3C3-C7AA89F7FB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51210" y="3097285"/>
            <a:ext cx="6689579" cy="1638915"/>
          </a:xfrm>
          <a:prstGeom prst="rect">
            <a:avLst/>
          </a:prstGeom>
        </p:spPr>
      </p:pic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226EF3AA-32C2-D114-987E-C0BDA59F3C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178" y="1909395"/>
            <a:ext cx="5034871" cy="1065775"/>
          </a:xfrm>
          <a:prstGeom prst="rect">
            <a:avLst/>
          </a:prstGeom>
        </p:spPr>
      </p:pic>
      <p:sp>
        <p:nvSpPr>
          <p:cNvPr id="5" name="Rounded Rectangle 2">
            <a:extLst>
              <a:ext uri="{FF2B5EF4-FFF2-40B4-BE49-F238E27FC236}">
                <a16:creationId xmlns:a16="http://schemas.microsoft.com/office/drawing/2014/main" id="{FE81B2E0-AE2A-BD94-F0E2-7209DBB5E41E}"/>
              </a:ext>
            </a:extLst>
          </p:cNvPr>
          <p:cNvSpPr/>
          <p:nvPr/>
        </p:nvSpPr>
        <p:spPr>
          <a:xfrm>
            <a:off x="6389200" y="1383436"/>
            <a:ext cx="5355496" cy="2594161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6F72B4-37EF-4DE3-ACCF-2CBA5AB19D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95609" y="1553717"/>
            <a:ext cx="3540112" cy="41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046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strengths &amp; limitations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1196292-BB97-40B4-8C4C-CF033CF52374}"/>
              </a:ext>
            </a:extLst>
          </p:cNvPr>
          <p:cNvSpPr txBox="1">
            <a:spLocks noChangeArrowheads="1"/>
          </p:cNvSpPr>
          <p:nvPr/>
        </p:nvSpPr>
        <p:spPr>
          <a:xfrm>
            <a:off x="631418" y="1448596"/>
            <a:ext cx="9587475" cy="2490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Strengths</a:t>
            </a:r>
            <a:r>
              <a:rPr lang="en-US" sz="2000" dirty="0">
                <a:solidFill>
                  <a:srgbClr val="0070C0"/>
                </a:solidFill>
                <a:latin typeface="Calibri" pitchFamily="34" charset="0"/>
              </a:rPr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1800" b="1" dirty="0">
                <a:latin typeface="Calibri" pitchFamily="34" charset="0"/>
              </a:rPr>
              <a:t>Large sample </a:t>
            </a:r>
            <a:r>
              <a:rPr lang="en-US" sz="1800" dirty="0">
                <a:latin typeface="Calibri" pitchFamily="34" charset="0"/>
              </a:rPr>
              <a:t>size and </a:t>
            </a:r>
            <a:r>
              <a:rPr lang="en-US" sz="1800" b="1" dirty="0">
                <a:latin typeface="Calibri" pitchFamily="34" charset="0"/>
              </a:rPr>
              <a:t>pragmatic </a:t>
            </a:r>
            <a:r>
              <a:rPr lang="en-US" sz="1800" dirty="0">
                <a:latin typeface="Calibri" pitchFamily="34" charset="0"/>
              </a:rPr>
              <a:t>eligibility criteria.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1800" b="1" dirty="0">
                <a:latin typeface="Calibri" pitchFamily="34" charset="0"/>
              </a:rPr>
              <a:t>Separation </a:t>
            </a:r>
            <a:r>
              <a:rPr lang="en-US" sz="1800" dirty="0">
                <a:latin typeface="Calibri" pitchFamily="34" charset="0"/>
              </a:rPr>
              <a:t>in PaCO</a:t>
            </a:r>
            <a:r>
              <a:rPr lang="en-US" sz="1800" baseline="-25000" dirty="0">
                <a:latin typeface="Calibri" pitchFamily="34" charset="0"/>
              </a:rPr>
              <a:t>2</a:t>
            </a:r>
            <a:r>
              <a:rPr lang="en-US" sz="1800" dirty="0">
                <a:latin typeface="Calibri" pitchFamily="34" charset="0"/>
              </a:rPr>
              <a:t> values &amp; characteristics between groups.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1800" b="1" dirty="0">
                <a:latin typeface="Calibri" pitchFamily="34" charset="0"/>
              </a:rPr>
              <a:t>Numerous hospitals and countries </a:t>
            </a:r>
            <a:r>
              <a:rPr lang="en-US" sz="1800" dirty="0">
                <a:latin typeface="Calibri" pitchFamily="34" charset="0"/>
              </a:rPr>
              <a:t>involved.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5D513C22-7E25-425C-97D6-A8252103FF5F}"/>
              </a:ext>
            </a:extLst>
          </p:cNvPr>
          <p:cNvSpPr txBox="1">
            <a:spLocks noChangeArrowheads="1"/>
          </p:cNvSpPr>
          <p:nvPr/>
        </p:nvSpPr>
        <p:spPr>
          <a:xfrm>
            <a:off x="631418" y="3420208"/>
            <a:ext cx="11414044" cy="2732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200" b="1" dirty="0">
                <a:solidFill>
                  <a:srgbClr val="0070C0"/>
                </a:solidFill>
                <a:latin typeface="Calibri" pitchFamily="34" charset="0"/>
              </a:rPr>
              <a:t>Limitations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1800" b="1" dirty="0">
                <a:latin typeface="Calibri" pitchFamily="34" charset="0"/>
              </a:rPr>
              <a:t>Emergency Department </a:t>
            </a:r>
            <a:r>
              <a:rPr lang="en-US" sz="1800" dirty="0">
                <a:latin typeface="Calibri" pitchFamily="34" charset="0"/>
              </a:rPr>
              <a:t>and </a:t>
            </a:r>
            <a:r>
              <a:rPr lang="en-US" sz="1800" b="1" dirty="0">
                <a:latin typeface="Calibri" pitchFamily="34" charset="0"/>
              </a:rPr>
              <a:t>ICU staff </a:t>
            </a:r>
            <a:r>
              <a:rPr lang="en-US" sz="1800" dirty="0">
                <a:latin typeface="Calibri" pitchFamily="34" charset="0"/>
              </a:rPr>
              <a:t>were </a:t>
            </a:r>
            <a:r>
              <a:rPr lang="en-US" sz="1800" b="1" dirty="0">
                <a:latin typeface="Calibri" pitchFamily="34" charset="0"/>
              </a:rPr>
              <a:t>aware</a:t>
            </a:r>
            <a:r>
              <a:rPr lang="en-US" sz="1800" dirty="0">
                <a:latin typeface="Calibri" pitchFamily="34" charset="0"/>
              </a:rPr>
              <a:t> of the patient’s assigned intervention.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1800" b="1" dirty="0">
                <a:latin typeface="Calibri" pitchFamily="34" charset="0"/>
              </a:rPr>
              <a:t>Mild hypercapnia was common </a:t>
            </a:r>
            <a:r>
              <a:rPr lang="en-US" sz="1800" dirty="0">
                <a:latin typeface="Calibri" pitchFamily="34" charset="0"/>
              </a:rPr>
              <a:t>at randomisation.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1800" b="1" dirty="0"/>
              <a:t>Limited</a:t>
            </a:r>
            <a:r>
              <a:rPr lang="en-US" sz="1800" dirty="0"/>
              <a:t> ability to apply our findings to patients with non-cardiac causes of cardiac arrest (</a:t>
            </a:r>
            <a:r>
              <a:rPr lang="en-US" sz="1800" dirty="0" err="1"/>
              <a:t>e.g</a:t>
            </a:r>
            <a:r>
              <a:rPr lang="en-US" sz="1800" dirty="0"/>
              <a:t> trauma or  anaphylaxis).</a:t>
            </a:r>
            <a:endParaRPr lang="en-US" sz="1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0185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 impact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1196292-BB97-40B4-8C4C-CF033CF52374}"/>
              </a:ext>
            </a:extLst>
          </p:cNvPr>
          <p:cNvSpPr txBox="1">
            <a:spLocks noChangeArrowheads="1"/>
          </p:cNvSpPr>
          <p:nvPr/>
        </p:nvSpPr>
        <p:spPr>
          <a:xfrm>
            <a:off x="842923" y="1729950"/>
            <a:ext cx="9813353" cy="4512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>
                <a:latin typeface="Calibri" pitchFamily="34" charset="0"/>
              </a:rPr>
              <a:t>Our findings </a:t>
            </a:r>
            <a:r>
              <a:rPr lang="en-US" sz="2000" b="1" dirty="0">
                <a:latin typeface="Calibri" pitchFamily="34" charset="0"/>
              </a:rPr>
              <a:t>support the current approach </a:t>
            </a:r>
            <a:r>
              <a:rPr lang="en-US" sz="2000" dirty="0">
                <a:latin typeface="Calibri" pitchFamily="34" charset="0"/>
              </a:rPr>
              <a:t>to CO</a:t>
            </a:r>
            <a:r>
              <a:rPr lang="en-US" sz="2000" baseline="-25000" dirty="0">
                <a:latin typeface="Calibri" pitchFamily="34" charset="0"/>
              </a:rPr>
              <a:t>2</a:t>
            </a:r>
            <a:r>
              <a:rPr lang="en-US" sz="2000" dirty="0">
                <a:latin typeface="Calibri" pitchFamily="34" charset="0"/>
              </a:rPr>
              <a:t> management in ICU for comatose adults resuscitated after OHCA.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dirty="0">
              <a:latin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>
                <a:latin typeface="Calibri" pitchFamily="34" charset="0"/>
              </a:rPr>
              <a:t>Our trial findings </a:t>
            </a:r>
            <a:r>
              <a:rPr lang="en-US" sz="2000" b="1" dirty="0">
                <a:latin typeface="Calibri" pitchFamily="34" charset="0"/>
              </a:rPr>
              <a:t>will be added </a:t>
            </a:r>
            <a:r>
              <a:rPr lang="en-US" sz="2000" dirty="0">
                <a:latin typeface="Calibri" pitchFamily="34" charset="0"/>
              </a:rPr>
              <a:t>to international post-resuscitation care guidelines to</a:t>
            </a:r>
            <a:r>
              <a:rPr lang="en-US" sz="2000" b="1" dirty="0">
                <a:latin typeface="Calibri" pitchFamily="34" charset="0"/>
              </a:rPr>
              <a:t> support </a:t>
            </a:r>
            <a:r>
              <a:rPr lang="en-US" sz="2000" dirty="0">
                <a:latin typeface="Calibri" pitchFamily="34" charset="0"/>
              </a:rPr>
              <a:t>clinicians’ decision-making for future patients.</a:t>
            </a:r>
          </a:p>
        </p:txBody>
      </p:sp>
    </p:spTree>
    <p:extLst>
      <p:ext uri="{BB962C8B-B14F-4D97-AF65-F5344CB8AC3E}">
        <p14:creationId xmlns:p14="http://schemas.microsoft.com/office/powerpoint/2010/main" val="9193851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4497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971"/>
            <a:ext cx="999067" cy="999067"/>
          </a:xfrm>
          <a:prstGeom prst="rect">
            <a:avLst/>
          </a:prstGeom>
        </p:spPr>
      </p:pic>
      <p:sp>
        <p:nvSpPr>
          <p:cNvPr id="7" name="Rounded Rectangle 17">
            <a:extLst>
              <a:ext uri="{FF2B5EF4-FFF2-40B4-BE49-F238E27FC236}">
                <a16:creationId xmlns:a16="http://schemas.microsoft.com/office/drawing/2014/main" id="{E1915D5D-C276-4EF0-94B6-8FCC353133B8}"/>
              </a:ext>
            </a:extLst>
          </p:cNvPr>
          <p:cNvSpPr/>
          <p:nvPr/>
        </p:nvSpPr>
        <p:spPr>
          <a:xfrm>
            <a:off x="1805755" y="1451926"/>
            <a:ext cx="2856821" cy="548613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Biobank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97498F-2C6E-82E0-75CE-CAE820022CF1}"/>
              </a:ext>
            </a:extLst>
          </p:cNvPr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Exploring TAME data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41B0AD-1C34-4A70-BC6D-0588822ACE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0" y="1471917"/>
            <a:ext cx="1128642" cy="1128642"/>
          </a:xfrm>
          <a:prstGeom prst="rect">
            <a:avLst/>
          </a:prstGeom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32966C61-4D75-45E6-A0DD-4906F3A150C6}"/>
              </a:ext>
            </a:extLst>
          </p:cNvPr>
          <p:cNvSpPr txBox="1">
            <a:spLocks noChangeArrowheads="1"/>
          </p:cNvSpPr>
          <p:nvPr/>
        </p:nvSpPr>
        <p:spPr>
          <a:xfrm>
            <a:off x="5622000" y="1737173"/>
            <a:ext cx="6269970" cy="34400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en-AU" b="1" dirty="0"/>
              <a:t>We are uniquely placed to:</a:t>
            </a:r>
          </a:p>
          <a:p>
            <a:endParaRPr lang="en-AU" sz="24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dirty="0"/>
              <a:t>Evaluate </a:t>
            </a:r>
            <a:r>
              <a:rPr lang="en-AU" b="1" dirty="0"/>
              <a:t>current practice.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dirty="0"/>
              <a:t>Identify </a:t>
            </a:r>
            <a:r>
              <a:rPr lang="en-AU" b="1" dirty="0"/>
              <a:t>early neuro-prognostic indicators</a:t>
            </a:r>
            <a:r>
              <a:rPr lang="en-AU" dirty="0"/>
              <a:t> to improve patient selection for future cardiac arrest trials.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dirty="0"/>
              <a:t>Gain </a:t>
            </a:r>
            <a:r>
              <a:rPr lang="en-AU" b="1" dirty="0"/>
              <a:t>new physiological insights </a:t>
            </a:r>
            <a:r>
              <a:rPr lang="en-AU" dirty="0"/>
              <a:t>to guide therapeutic target selection for </a:t>
            </a:r>
            <a:r>
              <a:rPr lang="en-AU" b="1" dirty="0"/>
              <a:t>cerebral protection interventions</a:t>
            </a:r>
            <a:r>
              <a:rPr lang="en-AU" dirty="0"/>
              <a:t>.</a:t>
            </a:r>
          </a:p>
          <a:p>
            <a:endParaRPr lang="en-US" sz="2000" b="1" dirty="0"/>
          </a:p>
          <a:p>
            <a:endParaRPr lang="en-AU" sz="2000" b="1" dirty="0"/>
          </a:p>
        </p:txBody>
      </p:sp>
      <p:sp>
        <p:nvSpPr>
          <p:cNvPr id="16" name="Rounded Rectangle 17">
            <a:extLst>
              <a:ext uri="{FF2B5EF4-FFF2-40B4-BE49-F238E27FC236}">
                <a16:creationId xmlns:a16="http://schemas.microsoft.com/office/drawing/2014/main" id="{93480BB8-7742-403D-86CF-8F30433531D4}"/>
              </a:ext>
            </a:extLst>
          </p:cNvPr>
          <p:cNvSpPr/>
          <p:nvPr/>
        </p:nvSpPr>
        <p:spPr>
          <a:xfrm>
            <a:off x="3234162" y="5948442"/>
            <a:ext cx="1896505" cy="44077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+ others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" name="Rounded Rectangle 17">
            <a:extLst>
              <a:ext uri="{FF2B5EF4-FFF2-40B4-BE49-F238E27FC236}">
                <a16:creationId xmlns:a16="http://schemas.microsoft.com/office/drawing/2014/main" id="{B9BC1C50-AF55-42A6-3181-98DB3B237887}"/>
              </a:ext>
            </a:extLst>
          </p:cNvPr>
          <p:cNvSpPr/>
          <p:nvPr/>
        </p:nvSpPr>
        <p:spPr>
          <a:xfrm>
            <a:off x="1805754" y="2304714"/>
            <a:ext cx="2856821" cy="54861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Renal</a:t>
            </a:r>
            <a:endParaRPr lang="en-US" sz="2400" dirty="0"/>
          </a:p>
        </p:txBody>
      </p:sp>
      <p:sp>
        <p:nvSpPr>
          <p:cNvPr id="4" name="Rounded Rectangle 17">
            <a:extLst>
              <a:ext uri="{FF2B5EF4-FFF2-40B4-BE49-F238E27FC236}">
                <a16:creationId xmlns:a16="http://schemas.microsoft.com/office/drawing/2014/main" id="{B5CECBCF-5FCC-4C9C-25C7-CC5E5395DA58}"/>
              </a:ext>
            </a:extLst>
          </p:cNvPr>
          <p:cNvSpPr/>
          <p:nvPr/>
        </p:nvSpPr>
        <p:spPr>
          <a:xfrm>
            <a:off x="1805753" y="3182897"/>
            <a:ext cx="2856821" cy="54861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Pneumonia</a:t>
            </a:r>
            <a:endParaRPr lang="en-US" sz="2400" dirty="0"/>
          </a:p>
        </p:txBody>
      </p:sp>
      <p:sp>
        <p:nvSpPr>
          <p:cNvPr id="6" name="Rounded Rectangle 17">
            <a:extLst>
              <a:ext uri="{FF2B5EF4-FFF2-40B4-BE49-F238E27FC236}">
                <a16:creationId xmlns:a16="http://schemas.microsoft.com/office/drawing/2014/main" id="{06659C88-3D8F-4366-C16F-0E374D36F739}"/>
              </a:ext>
            </a:extLst>
          </p:cNvPr>
          <p:cNvSpPr/>
          <p:nvPr/>
        </p:nvSpPr>
        <p:spPr>
          <a:xfrm>
            <a:off x="1805752" y="4112824"/>
            <a:ext cx="2856821" cy="54861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Health economics</a:t>
            </a:r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94D1CB0A-FEDD-99FA-0F63-75D4295A23E2}"/>
              </a:ext>
            </a:extLst>
          </p:cNvPr>
          <p:cNvSpPr/>
          <p:nvPr/>
        </p:nvSpPr>
        <p:spPr>
          <a:xfrm>
            <a:off x="1805752" y="5042751"/>
            <a:ext cx="2856821" cy="54861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Quality of life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88401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1196292-BB97-40B4-8C4C-CF033CF52374}"/>
              </a:ext>
            </a:extLst>
          </p:cNvPr>
          <p:cNvSpPr txBox="1">
            <a:spLocks noChangeArrowheads="1"/>
          </p:cNvSpPr>
          <p:nvPr/>
        </p:nvSpPr>
        <p:spPr>
          <a:xfrm>
            <a:off x="749462" y="1580961"/>
            <a:ext cx="10693075" cy="4620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TAME</a:t>
            </a:r>
            <a:endParaRPr lang="en-US" sz="2000" dirty="0">
              <a:latin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>
                <a:latin typeface="Calibri" pitchFamily="34" charset="0"/>
              </a:rPr>
              <a:t>In comatose adults resuscitated after out-of-hospital arrest of a presumed cardiac or unknown cause, </a:t>
            </a: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targeted mild hypercapnia</a:t>
            </a:r>
            <a:r>
              <a:rPr lang="en-US" sz="2000" b="1" dirty="0">
                <a:latin typeface="Calibri" pitchFamily="34" charset="0"/>
              </a:rPr>
              <a:t> did not </a:t>
            </a:r>
            <a:r>
              <a:rPr lang="en-US" sz="2000" dirty="0">
                <a:latin typeface="Calibri" pitchFamily="34" charset="0"/>
              </a:rPr>
              <a:t>improve neurological outcomes at six months compared to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targeted normocapnia</a:t>
            </a:r>
            <a:r>
              <a:rPr lang="en-US" sz="2000" dirty="0">
                <a:latin typeface="Calibri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Calibri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Calibri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Calibri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Beyond TAME</a:t>
            </a:r>
            <a:endParaRPr lang="en-US" sz="2000" dirty="0">
              <a:latin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>
                <a:latin typeface="Calibri" pitchFamily="34" charset="0"/>
              </a:rPr>
              <a:t>Obtain </a:t>
            </a:r>
            <a:r>
              <a:rPr lang="en-US" sz="2000" b="1" dirty="0">
                <a:latin typeface="Calibri" pitchFamily="34" charset="0"/>
              </a:rPr>
              <a:t>data-driven insights </a:t>
            </a:r>
            <a:r>
              <a:rPr lang="en-US" sz="2000" dirty="0">
                <a:latin typeface="Calibri" pitchFamily="34" charset="0"/>
              </a:rPr>
              <a:t>to identify and guide </a:t>
            </a:r>
            <a:r>
              <a:rPr lang="en-US" sz="2000" b="1" dirty="0">
                <a:latin typeface="Calibri" pitchFamily="34" charset="0"/>
              </a:rPr>
              <a:t>therapeutic interventions </a:t>
            </a:r>
            <a:r>
              <a:rPr lang="en-US" sz="2000" dirty="0">
                <a:latin typeface="Calibri" pitchFamily="34" charset="0"/>
              </a:rPr>
              <a:t>to </a:t>
            </a:r>
            <a:r>
              <a:rPr lang="en-US" sz="2000" b="1" dirty="0">
                <a:latin typeface="Calibri" pitchFamily="34" charset="0"/>
              </a:rPr>
              <a:t>protect the brain </a:t>
            </a:r>
            <a:r>
              <a:rPr lang="en-US" sz="2000" dirty="0">
                <a:latin typeface="Calibri" pitchFamily="34" charset="0"/>
              </a:rPr>
              <a:t>after resuscitation from cardiac arrest</a:t>
            </a:r>
            <a:r>
              <a:rPr lang="en-US" sz="2000" b="1" dirty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5571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86913" y="1570898"/>
            <a:ext cx="6341425" cy="4378900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2000" b="1" dirty="0">
                <a:latin typeface="Calibri" pitchFamily="34" charset="0"/>
              </a:rPr>
              <a:t>Cardiac arrest (CA) </a:t>
            </a:r>
            <a:r>
              <a:rPr lang="en-US" sz="2000" dirty="0">
                <a:latin typeface="Calibri" pitchFamily="34" charset="0"/>
              </a:rPr>
              <a:t>is a common and catastrophic event. </a:t>
            </a:r>
          </a:p>
          <a:p>
            <a:pPr>
              <a:lnSpc>
                <a:spcPct val="130000"/>
              </a:lnSpc>
            </a:pPr>
            <a:endParaRPr lang="en-US" sz="2000" b="1" dirty="0">
              <a:latin typeface="Calibri" pitchFamily="34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en-US" sz="2000" b="1" dirty="0">
                <a:latin typeface="Calibri" pitchFamily="34" charset="0"/>
              </a:rPr>
              <a:t>Hypoxic-</a:t>
            </a:r>
            <a:r>
              <a:rPr lang="en-US" sz="2000" b="1" dirty="0" err="1">
                <a:latin typeface="Calibri" pitchFamily="34" charset="0"/>
              </a:rPr>
              <a:t>ischaemic</a:t>
            </a:r>
            <a:r>
              <a:rPr lang="en-US" sz="2000" b="1" dirty="0">
                <a:latin typeface="Calibri" pitchFamily="34" charset="0"/>
              </a:rPr>
              <a:t> brain injury</a:t>
            </a:r>
            <a:r>
              <a:rPr lang="en-US" sz="2000" dirty="0">
                <a:latin typeface="Calibri" pitchFamily="34" charset="0"/>
              </a:rPr>
              <a:t> is the leading cause of </a:t>
            </a:r>
            <a:r>
              <a:rPr lang="en-US" sz="2000" u="sng" dirty="0">
                <a:latin typeface="Calibri" pitchFamily="34" charset="0"/>
              </a:rPr>
              <a:t>death and disability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among comatose adults resuscitated after out-of-hospital cardiac arrest.</a:t>
            </a:r>
          </a:p>
          <a:p>
            <a:pPr marL="0" indent="0">
              <a:lnSpc>
                <a:spcPct val="130000"/>
              </a:lnSpc>
              <a:buNone/>
            </a:pPr>
            <a:endParaRPr lang="en-US" sz="20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en-AU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 such, </a:t>
            </a:r>
            <a:r>
              <a:rPr lang="en-AU" sz="2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interventions to reduce</a:t>
            </a:r>
            <a:r>
              <a:rPr lang="en-AU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severity of brain injury after cardiac arrest are desperately warranted.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BF7E87-3B0C-2E43-97D6-35D205310881}"/>
              </a:ext>
            </a:extLst>
          </p:cNvPr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B26DBB-F12C-1D4F-812B-908392BC1D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BACB3CF-D91A-A943-838D-E3F97BB56E28}"/>
              </a:ext>
            </a:extLst>
          </p:cNvPr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Cardiac Arrest</a:t>
            </a:r>
            <a:endParaRPr lang="en-AU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4D758548-FD07-479D-82B3-E63C8FBFC0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/>
          </a:blip>
          <a:stretch/>
        </p:blipFill>
        <p:spPr>
          <a:xfrm>
            <a:off x="8040625" y="4170088"/>
            <a:ext cx="3933667" cy="2025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EDD133-7F53-4720-84EB-02D1170BD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3012" y="6195287"/>
            <a:ext cx="1989660" cy="265288"/>
          </a:xfrm>
          <a:prstGeom prst="rect">
            <a:avLst/>
          </a:prstGeom>
        </p:spPr>
      </p:pic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121C810E-0041-4CC7-8658-6286AE7125FF}"/>
              </a:ext>
            </a:extLst>
          </p:cNvPr>
          <p:cNvSpPr/>
          <p:nvPr/>
        </p:nvSpPr>
        <p:spPr>
          <a:xfrm>
            <a:off x="9820449" y="4325726"/>
            <a:ext cx="2153843" cy="30139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91" tIns="32146" rIns="64291" bIns="32146" anchor="ctr"/>
          <a:lstStyle/>
          <a:p>
            <a:pPr>
              <a:defRPr/>
            </a:pPr>
            <a:endParaRPr lang="en-AU" sz="250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6EA2C63D-0133-4B95-AD64-710F4ADDC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11995" y="1280307"/>
            <a:ext cx="2790925" cy="2304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53652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Publication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 descr="A close-up of a paper&#10;&#10;Description automatically generated with low confidence">
            <a:extLst>
              <a:ext uri="{FF2B5EF4-FFF2-40B4-BE49-F238E27FC236}">
                <a16:creationId xmlns:a16="http://schemas.microsoft.com/office/drawing/2014/main" id="{DD8D50C2-AB6D-7189-2C68-D736409CD5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906" t="2696" r="10090" b="18654"/>
          <a:stretch/>
        </p:blipFill>
        <p:spPr>
          <a:xfrm>
            <a:off x="999067" y="1290335"/>
            <a:ext cx="5920480" cy="434137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91E6781-7735-40B3-9A90-B721FB52C32C}"/>
              </a:ext>
            </a:extLst>
          </p:cNvPr>
          <p:cNvSpPr txBox="1">
            <a:spLocks/>
          </p:cNvSpPr>
          <p:nvPr/>
        </p:nvSpPr>
        <p:spPr>
          <a:xfrm>
            <a:off x="7970390" y="3312637"/>
            <a:ext cx="3349868" cy="210059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AU" sz="1900" dirty="0">
              <a:latin typeface="Calibri" pitchFamily="34" charset="0"/>
              <a:cs typeface="Arial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AU" dirty="0">
                <a:latin typeface="Calibri" pitchFamily="34" charset="0"/>
                <a:cs typeface="Arial"/>
              </a:rPr>
              <a:t>Dr Glenn Eastwood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AU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PhD RN BN BN(Hons) </a:t>
            </a:r>
            <a:r>
              <a:rPr lang="en-AU" sz="16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GDipNurs</a:t>
            </a:r>
            <a:r>
              <a:rPr lang="en-AU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</a:t>
            </a:r>
            <a:r>
              <a:rPr lang="en-AU" sz="16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CritCare</a:t>
            </a:r>
            <a:r>
              <a:rPr lang="en-AU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AU" sz="12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Arial"/>
            </a:endParaRP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lang="en-AU" sz="2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Arial"/>
              </a:rPr>
              <a:t>Senior Research Fellow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lang="en-AU" sz="2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Arial"/>
              </a:rPr>
              <a:t>School of Public Health and Preventive Medicine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lang="en-AU" sz="2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Arial"/>
              </a:rPr>
              <a:t>Monash University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lang="en-AU" sz="2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Arial"/>
              </a:rPr>
              <a:t>Melbourne, Australia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endParaRPr lang="en-AU" sz="24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Arial"/>
            </a:endParaRP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lang="en-AU" sz="2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Arial"/>
                <a:hlinkClick r:id="rId5"/>
              </a:rPr>
              <a:t>glenn.eastwood@monash.edu</a:t>
            </a:r>
            <a:endParaRPr lang="en-AU" sz="2000" dirty="0"/>
          </a:p>
          <a:p>
            <a:pPr>
              <a:buFont typeface="Arial" panose="020B0604020202020204" pitchFamily="34" charset="0"/>
              <a:buNone/>
            </a:pPr>
            <a:endParaRPr lang="en-AU" dirty="0"/>
          </a:p>
        </p:txBody>
      </p:sp>
      <p:pic>
        <p:nvPicPr>
          <p:cNvPr id="7" name="Picture 2" descr="Image result for Thank-you images blue">
            <a:extLst>
              <a:ext uri="{FF2B5EF4-FFF2-40B4-BE49-F238E27FC236}">
                <a16:creationId xmlns:a16="http://schemas.microsoft.com/office/drawing/2014/main" id="{44D8282B-682B-4094-839C-14DD1A500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822" y="2283750"/>
            <a:ext cx="1424502" cy="60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127EAC3-0D3D-485F-9B5C-6BEA3A31BE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5949" y="5631711"/>
            <a:ext cx="32385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439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/>
          <a:srcRect b="32812"/>
          <a:stretch/>
        </p:blipFill>
        <p:spPr bwMode="auto">
          <a:xfrm>
            <a:off x="1183574" y="4097985"/>
            <a:ext cx="3182048" cy="230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564287" y="1509476"/>
            <a:ext cx="10932013" cy="2425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200" b="1" dirty="0">
                <a:latin typeface="Calibri" pitchFamily="34" charset="0"/>
              </a:rPr>
              <a:t>Arterial carbon dioxide </a:t>
            </a:r>
            <a:r>
              <a:rPr lang="en-US" sz="2200" dirty="0">
                <a:latin typeface="Calibri" pitchFamily="34" charset="0"/>
              </a:rPr>
              <a:t>(</a:t>
            </a:r>
            <a:r>
              <a:rPr lang="en-US" sz="2200" b="1" dirty="0">
                <a:latin typeface="Calibri" pitchFamily="34" charset="0"/>
              </a:rPr>
              <a:t>PaCO</a:t>
            </a:r>
            <a:r>
              <a:rPr lang="en-US" sz="2200" b="1" baseline="-25000" dirty="0">
                <a:latin typeface="Calibri" pitchFamily="34" charset="0"/>
              </a:rPr>
              <a:t>2</a:t>
            </a:r>
            <a:r>
              <a:rPr lang="en-US" sz="2200" dirty="0">
                <a:latin typeface="Calibri" pitchFamily="34" charset="0"/>
              </a:rPr>
              <a:t>) is the </a:t>
            </a:r>
            <a:r>
              <a:rPr lang="en-US" sz="2200" b="1" dirty="0">
                <a:latin typeface="Calibri" pitchFamily="34" charset="0"/>
              </a:rPr>
              <a:t>major</a:t>
            </a:r>
            <a:r>
              <a:rPr lang="en-US" sz="2200" dirty="0">
                <a:latin typeface="Calibri" pitchFamily="34" charset="0"/>
              </a:rPr>
              <a:t> physiological regulator of cerebrovascular tone.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>
              <a:latin typeface="Calibri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200" b="1" dirty="0">
                <a:solidFill>
                  <a:srgbClr val="00B050"/>
                </a:solidFill>
                <a:latin typeface="Calibri" pitchFamily="34" charset="0"/>
              </a:rPr>
              <a:t>Hypercapnia</a:t>
            </a:r>
            <a:r>
              <a:rPr lang="en-US" sz="2200" dirty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200" dirty="0">
                <a:latin typeface="Calibri" pitchFamily="34" charset="0"/>
              </a:rPr>
              <a:t>markedly increases cerebral blood flow.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AU" sz="1900" dirty="0"/>
              <a:t>	- for every </a:t>
            </a:r>
            <a:r>
              <a:rPr lang="en-AU" sz="1900" b="1" dirty="0"/>
              <a:t>1 mm Hg </a:t>
            </a:r>
            <a:r>
              <a:rPr lang="en-AU" sz="1900" dirty="0"/>
              <a:t>increase in PaCO</a:t>
            </a:r>
            <a:r>
              <a:rPr lang="en-AU" sz="1900" baseline="-25000" dirty="0"/>
              <a:t>2</a:t>
            </a:r>
            <a:r>
              <a:rPr lang="en-AU" sz="1900" b="1" dirty="0"/>
              <a:t>  </a:t>
            </a:r>
            <a:r>
              <a:rPr lang="en-AU" sz="1900" dirty="0"/>
              <a:t>there is up to </a:t>
            </a:r>
            <a:r>
              <a:rPr lang="en-AU" sz="1900" b="1" dirty="0"/>
              <a:t>2% increase </a:t>
            </a:r>
            <a:r>
              <a:rPr lang="en-AU" sz="1900" dirty="0"/>
              <a:t>in cerebral blood flow.</a:t>
            </a:r>
            <a:endParaRPr lang="en-AU" sz="1900" baseline="-25000" dirty="0"/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latin typeface="Calibri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Calibri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3116684" y="4109124"/>
            <a:ext cx="745740" cy="498906"/>
          </a:xfrm>
          <a:prstGeom prst="ellips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AU" sz="2200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0294" y="4224080"/>
            <a:ext cx="1796086" cy="16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角丸四角形 28"/>
          <p:cNvSpPr/>
          <p:nvPr/>
        </p:nvSpPr>
        <p:spPr>
          <a:xfrm>
            <a:off x="8486483" y="4549637"/>
            <a:ext cx="2521943" cy="1010936"/>
          </a:xfrm>
          <a:prstGeom prst="roundRect">
            <a:avLst/>
          </a:prstGeom>
          <a:solidFill>
            <a:srgbClr val="00B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Intra-cerebral arteriole dilation occurs during hypercapnia</a:t>
            </a:r>
            <a:endParaRPr kumimoji="1" lang="ja-JP" altLang="en-US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1175540" y="4467303"/>
            <a:ext cx="550738" cy="1048757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AU" sz="22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23C4D2-2121-4C18-B1E3-FD25C37015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3AB1CF-6B04-481D-B528-1C71451EF27C}"/>
              </a:ext>
            </a:extLst>
          </p:cNvPr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Arterial carbon dioxide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46793" y="6268803"/>
            <a:ext cx="2295352" cy="32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97C290C0-0BF4-4525-975A-BB4240625C80}"/>
              </a:ext>
            </a:extLst>
          </p:cNvPr>
          <p:cNvSpPr txBox="1">
            <a:spLocks noChangeArrowheads="1"/>
          </p:cNvSpPr>
          <p:nvPr/>
        </p:nvSpPr>
        <p:spPr>
          <a:xfrm>
            <a:off x="466810" y="5453922"/>
            <a:ext cx="11475335" cy="1265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A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5470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Arterial carbon dioxide post cardiac arrest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08000" y="1428755"/>
            <a:ext cx="11336859" cy="4752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Calibri" pitchFamily="34" charset="0"/>
              </a:rPr>
              <a:t>International guidelines </a:t>
            </a:r>
            <a:r>
              <a:rPr lang="en-US" sz="1800" dirty="0">
                <a:latin typeface="Calibri" pitchFamily="34" charset="0"/>
              </a:rPr>
              <a:t>recommend 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</a:rPr>
              <a:t>targeting normocapnia </a:t>
            </a:r>
            <a:r>
              <a:rPr lang="en-US" sz="1800" dirty="0">
                <a:latin typeface="Calibri" pitchFamily="34" charset="0"/>
              </a:rPr>
              <a:t>in comatose adults resuscitated after OHCA.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>
                <a:latin typeface="Calibri" pitchFamily="34" charset="0"/>
              </a:rPr>
              <a:t>However, </a:t>
            </a:r>
            <a:r>
              <a:rPr lang="en-US" sz="1800" b="1" dirty="0">
                <a:solidFill>
                  <a:srgbClr val="00B050"/>
                </a:solidFill>
                <a:latin typeface="Calibri" pitchFamily="34" charset="0"/>
              </a:rPr>
              <a:t>mild hypercapnia </a:t>
            </a:r>
            <a:r>
              <a:rPr lang="en-US" sz="1800" dirty="0">
                <a:latin typeface="Calibri" pitchFamily="34" charset="0"/>
              </a:rPr>
              <a:t>increases cerebral blood flow and may improve neurological outcomes.</a:t>
            </a:r>
            <a:endParaRPr lang="en-US" sz="1800" b="1" dirty="0">
              <a:latin typeface="Calibri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200" b="1" dirty="0">
              <a:solidFill>
                <a:srgbClr val="0070C0"/>
              </a:solidFill>
              <a:latin typeface="Calibri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200" b="1" dirty="0">
              <a:solidFill>
                <a:srgbClr val="0070C0"/>
              </a:solidFill>
              <a:latin typeface="Calibri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dirty="0">
                <a:latin typeface="Calibri" pitchFamily="34" charset="0"/>
              </a:rPr>
              <a:t>Importantly:</a:t>
            </a:r>
          </a:p>
          <a:p>
            <a:pPr>
              <a:lnSpc>
                <a:spcPct val="100000"/>
              </a:lnSpc>
            </a:pPr>
            <a:r>
              <a:rPr lang="en-US" sz="1800" b="1" dirty="0">
                <a:latin typeface="Calibri" pitchFamily="34" charset="0"/>
              </a:rPr>
              <a:t>Cerebrovascular reactivity</a:t>
            </a:r>
            <a:r>
              <a:rPr lang="en-US" sz="1800" dirty="0">
                <a:latin typeface="Calibri" pitchFamily="34" charset="0"/>
              </a:rPr>
              <a:t> to </a:t>
            </a:r>
            <a:r>
              <a:rPr lang="en-US" sz="1800" b="1" dirty="0">
                <a:latin typeface="Calibri" pitchFamily="34" charset="0"/>
              </a:rPr>
              <a:t>PaCO</a:t>
            </a:r>
            <a:r>
              <a:rPr lang="en-US" sz="1800" b="1" baseline="-25000" dirty="0">
                <a:latin typeface="Calibri" pitchFamily="34" charset="0"/>
              </a:rPr>
              <a:t>2</a:t>
            </a:r>
            <a:r>
              <a:rPr lang="en-US" sz="1800" dirty="0">
                <a:latin typeface="Calibri" pitchFamily="34" charset="0"/>
              </a:rPr>
              <a:t> appears </a:t>
            </a:r>
            <a:r>
              <a:rPr lang="en-US" sz="1800" b="1" dirty="0">
                <a:solidFill>
                  <a:schemeClr val="accent1"/>
                </a:solidFill>
                <a:latin typeface="Calibri" pitchFamily="34" charset="0"/>
              </a:rPr>
              <a:t>preserved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latin typeface="Calibri" pitchFamily="34" charset="0"/>
              </a:rPr>
              <a:t>after cardiac arrest.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600" dirty="0">
              <a:latin typeface="Calibri" pitchFamily="34" charset="0"/>
            </a:endParaRP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latin typeface="Calibri" pitchFamily="34" charset="0"/>
              </a:rPr>
              <a:t>PaCO</a:t>
            </a:r>
            <a:r>
              <a:rPr lang="en-US" sz="1800" b="1" baseline="-25000" dirty="0">
                <a:latin typeface="Calibri" pitchFamily="34" charset="0"/>
              </a:rPr>
              <a:t>2</a:t>
            </a:r>
            <a:r>
              <a:rPr lang="en-US" sz="1800" dirty="0">
                <a:latin typeface="Calibri" pitchFamily="34" charset="0"/>
              </a:rPr>
              <a:t> is a </a:t>
            </a:r>
            <a:r>
              <a:rPr lang="en-US" sz="1800" b="1" dirty="0">
                <a:solidFill>
                  <a:schemeClr val="accent1"/>
                </a:solidFill>
                <a:latin typeface="Calibri" pitchFamily="34" charset="0"/>
              </a:rPr>
              <a:t>modifiable</a:t>
            </a:r>
            <a:r>
              <a:rPr lang="en-US" sz="1800" dirty="0">
                <a:latin typeface="Calibri" pitchFamily="34" charset="0"/>
              </a:rPr>
              <a:t> component of patient care,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latin typeface="Calibri" pitchFamily="34" charset="0"/>
              </a:rPr>
              <a:t> particularly during mechanical ventilation.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F2B1E0-3201-4E80-BF95-6D06106B7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8689" y="5763527"/>
            <a:ext cx="3203830" cy="6023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01E256-9C55-4A30-927C-AE186AE08D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1646" y="3565794"/>
            <a:ext cx="3066808" cy="18000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C4573A-12C2-47FA-AE6D-FF1A781DB1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0604" y="6462165"/>
            <a:ext cx="1404366" cy="23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235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Program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5EEDAF10-2844-43DB-9DC1-319222031586}"/>
              </a:ext>
            </a:extLst>
          </p:cNvPr>
          <p:cNvGraphicFramePr>
            <a:graphicFrameLocks/>
          </p:cNvGraphicFramePr>
          <p:nvPr/>
        </p:nvGraphicFramePr>
        <p:xfrm>
          <a:off x="575200" y="1323406"/>
          <a:ext cx="11195343" cy="4609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05738" y="3195833"/>
            <a:ext cx="1134049" cy="104224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D1C2D5F-0F2E-5F41-A0C9-FD629FFE4AD3}"/>
              </a:ext>
            </a:extLst>
          </p:cNvPr>
          <p:cNvSpPr/>
          <p:nvPr/>
        </p:nvSpPr>
        <p:spPr>
          <a:xfrm>
            <a:off x="1167543" y="6075328"/>
            <a:ext cx="1179640" cy="608670"/>
          </a:xfrm>
          <a:prstGeom prst="roundRect">
            <a:avLst/>
          </a:prstGeom>
          <a:noFill/>
          <a:ln w="190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2013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0FDCEB5B-5B13-134E-A0C5-F919530D370A}"/>
              </a:ext>
            </a:extLst>
          </p:cNvPr>
          <p:cNvSpPr/>
          <p:nvPr/>
        </p:nvSpPr>
        <p:spPr>
          <a:xfrm>
            <a:off x="2347183" y="6217682"/>
            <a:ext cx="8504593" cy="323962"/>
          </a:xfrm>
          <a:prstGeom prst="rightArrow">
            <a:avLst>
              <a:gd name="adj1" fmla="val 42011"/>
              <a:gd name="adj2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62AD01A8-B325-4F44-9B45-6A00369A261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19"/>
          <a:stretch>
            <a:fillRect/>
          </a:stretch>
        </p:blipFill>
        <p:spPr>
          <a:xfrm>
            <a:off x="7039612" y="2848983"/>
            <a:ext cx="2141997" cy="12030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B91066-6F91-4FF0-8BB0-FE066903D7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46691" y="3716953"/>
            <a:ext cx="2411395" cy="1281752"/>
          </a:xfrm>
          <a:prstGeom prst="rect">
            <a:avLst/>
          </a:prstGeom>
        </p:spPr>
      </p:pic>
      <p:graphicFrame>
        <p:nvGraphicFramePr>
          <p:cNvPr id="13" name="Chart 1">
            <a:extLst>
              <a:ext uri="{FF2B5EF4-FFF2-40B4-BE49-F238E27FC236}">
                <a16:creationId xmlns:a16="http://schemas.microsoft.com/office/drawing/2014/main" id="{D4A8702B-ACF0-4D17-B250-A2A4617BC853}"/>
              </a:ext>
            </a:extLst>
          </p:cNvPr>
          <p:cNvGraphicFramePr>
            <a:graphicFrameLocks/>
          </p:cNvGraphicFramePr>
          <p:nvPr/>
        </p:nvGraphicFramePr>
        <p:xfrm>
          <a:off x="1217236" y="1363038"/>
          <a:ext cx="1681348" cy="1227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2" imgW="7457932" imgH="6172271" progId="Excel.Sheet.8">
                  <p:embed/>
                </p:oleObj>
              </mc:Choice>
              <mc:Fallback>
                <p:oleObj name="Worksheet" r:id="rId12" imgW="7457932" imgH="6172271" progId="Excel.Sheet.8">
                  <p:embed/>
                  <p:pic>
                    <p:nvPicPr>
                      <p:cNvPr id="13" name="Chart 1">
                        <a:extLst>
                          <a:ext uri="{FF2B5EF4-FFF2-40B4-BE49-F238E27FC236}">
                            <a16:creationId xmlns:a16="http://schemas.microsoft.com/office/drawing/2014/main" id="{D4A8702B-ACF0-4D17-B250-A2A4617BC85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7236" y="1363038"/>
                        <a:ext cx="1681348" cy="12272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2" descr="Median PCO2 over time.pdf">
            <a:extLst>
              <a:ext uri="{FF2B5EF4-FFF2-40B4-BE49-F238E27FC236}">
                <a16:creationId xmlns:a16="http://schemas.microsoft.com/office/drawing/2014/main" id="{84DC2587-1884-417A-AB16-28570B75BEF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004" y="2692995"/>
            <a:ext cx="1726887" cy="83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Group 2">
            <a:extLst>
              <a:ext uri="{FF2B5EF4-FFF2-40B4-BE49-F238E27FC236}">
                <a16:creationId xmlns:a16="http://schemas.microsoft.com/office/drawing/2014/main" id="{EF45915C-EA21-4B08-ADDC-817954616745}"/>
              </a:ext>
            </a:extLst>
          </p:cNvPr>
          <p:cNvGraphicFramePr>
            <a:graphicFrameLocks noGrp="1"/>
          </p:cNvGraphicFramePr>
          <p:nvPr/>
        </p:nvGraphicFramePr>
        <p:xfrm>
          <a:off x="811269" y="3804559"/>
          <a:ext cx="2411395" cy="991044"/>
        </p:xfrm>
        <a:graphic>
          <a:graphicData uri="http://schemas.openxmlformats.org/drawingml/2006/table">
            <a:tbl>
              <a:tblPr/>
              <a:tblGrid>
                <a:gridCol w="764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8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2421">
                  <a:extLst>
                    <a:ext uri="{9D8B030D-6E8A-4147-A177-3AD203B41FA5}">
                      <a16:colId xmlns:a16="http://schemas.microsoft.com/office/drawing/2014/main" val="2056306078"/>
                    </a:ext>
                  </a:extLst>
                </a:gridCol>
              </a:tblGrid>
              <a:tr h="2316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25000"/>
                        <a:buFont typeface="Cambria" charset="0"/>
                        <a:buNone/>
                        <a:tabLst>
                          <a:tab pos="914400" algn="l"/>
                        </a:tabLst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明朝 ProN W3" charset="0"/>
                        <a:cs typeface="Arial"/>
                        <a:sym typeface="Cambria" charset="0"/>
                      </a:endParaRPr>
                    </a:p>
                  </a:txBody>
                  <a:tcPr marL="47624" marR="47624" marT="35698" marB="35698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25000"/>
                        <a:buFont typeface="Cambria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明朝 ProN W3" charset="0"/>
                          <a:cs typeface="Arial"/>
                          <a:sym typeface="Cambria" charset="0"/>
                        </a:rPr>
                        <a:t>OR (95% CI)</a:t>
                      </a:r>
                    </a:p>
                  </a:txBody>
                  <a:tcPr marL="47624" marR="47624" marT="35698" marB="35698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25000"/>
                        <a:buFont typeface="Cambria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明朝 ProN W3" charset="0"/>
                          <a:cs typeface="Arial"/>
                          <a:sym typeface="Cambria" charset="0"/>
                        </a:rPr>
                        <a:t>P value</a:t>
                      </a:r>
                    </a:p>
                  </a:txBody>
                  <a:tcPr marL="47624" marR="47624" marT="35698" marB="35698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9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25000"/>
                        <a:buFont typeface="Cambria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ヒラギノ明朝 ProN W3" charset="0"/>
                          <a:cs typeface="Arial"/>
                          <a:sym typeface="Cambria" charset="0"/>
                        </a:rPr>
                        <a:t>   </a:t>
                      </a: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ヒラギノ明朝 ProN W3" charset="0"/>
                          <a:cs typeface="Arial"/>
                          <a:sym typeface="Cambria" charset="0"/>
                        </a:rPr>
                        <a:t>HYPER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ヒラギノ明朝 ProN W3" charset="0"/>
                          <a:cs typeface="Arial"/>
                          <a:sym typeface="Cambria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明朝 ProN W3" charset="0"/>
                          <a:cs typeface="Arial"/>
                          <a:sym typeface="Cambria" charset="0"/>
                        </a:rPr>
                        <a:t>vs Hypocapnia</a:t>
                      </a:r>
                    </a:p>
                  </a:txBody>
                  <a:tcPr marL="47624" marR="47624" marT="35698" marB="35698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25000"/>
                        <a:buFont typeface="Cambria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明朝 ProN W3" charset="0"/>
                          <a:cs typeface="Arial"/>
                          <a:sym typeface="Cambria" charset="0"/>
                        </a:rPr>
                        <a:t>1.43 (1.22-1.69)</a:t>
                      </a:r>
                    </a:p>
                  </a:txBody>
                  <a:tcPr marL="47624" marR="47624" marT="35698" marB="35698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25000"/>
                        <a:buFont typeface="Cambria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明朝 ProN W3" charset="0"/>
                          <a:cs typeface="Arial"/>
                          <a:sym typeface="Cambria" charset="0"/>
                        </a:rPr>
                        <a:t>&lt;0.001</a:t>
                      </a:r>
                    </a:p>
                  </a:txBody>
                  <a:tcPr marL="47624" marR="47624" marT="35698" marB="35698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5" name="Content Placeholder 3">
            <a:extLst>
              <a:ext uri="{FF2B5EF4-FFF2-40B4-BE49-F238E27FC236}">
                <a16:creationId xmlns:a16="http://schemas.microsoft.com/office/drawing/2014/main" id="{A434C308-B76B-4F67-88AA-FCE19A6BDFA6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58"/>
          <a:stretch/>
        </p:blipFill>
        <p:spPr>
          <a:xfrm>
            <a:off x="4196981" y="2376197"/>
            <a:ext cx="1713322" cy="1203066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99A667F2-0F94-4857-AC7F-ED9853113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7663" y="2637258"/>
            <a:ext cx="328474" cy="735475"/>
          </a:xfrm>
          <a:prstGeom prst="ellips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AU" sz="220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DB39B9A-5656-4024-988E-680A7A14F8B6}"/>
              </a:ext>
            </a:extLst>
          </p:cNvPr>
          <p:cNvCxnSpPr>
            <a:cxnSpLocks/>
          </p:cNvCxnSpPr>
          <p:nvPr/>
        </p:nvCxnSpPr>
        <p:spPr>
          <a:xfrm>
            <a:off x="875641" y="1919221"/>
            <a:ext cx="583803" cy="1"/>
          </a:xfrm>
          <a:prstGeom prst="straightConnector1">
            <a:avLst/>
          </a:prstGeom>
          <a:ln w="1016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0">
            <a:extLst>
              <a:ext uri="{FF2B5EF4-FFF2-40B4-BE49-F238E27FC236}">
                <a16:creationId xmlns:a16="http://schemas.microsoft.com/office/drawing/2014/main" id="{14828B13-0792-D0B8-A889-4B86EAEC55D9}"/>
              </a:ext>
            </a:extLst>
          </p:cNvPr>
          <p:cNvSpPr/>
          <p:nvPr/>
        </p:nvSpPr>
        <p:spPr>
          <a:xfrm>
            <a:off x="8766928" y="1434248"/>
            <a:ext cx="2572859" cy="424137"/>
          </a:xfrm>
          <a:prstGeom prst="roundRect">
            <a:avLst/>
          </a:prstGeom>
          <a:noFill/>
          <a:ln w="19050" cap="sq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Targeted mild hypercapnia </a:t>
            </a:r>
          </a:p>
        </p:txBody>
      </p:sp>
    </p:spTree>
    <p:extLst>
      <p:ext uri="{BB962C8B-B14F-4D97-AF65-F5344CB8AC3E}">
        <p14:creationId xmlns:p14="http://schemas.microsoft.com/office/powerpoint/2010/main" val="3566884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Design, hypothesis &amp; sample size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97876" y="1391716"/>
            <a:ext cx="11315700" cy="3186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AU" sz="2000" i="1" dirty="0">
                <a:latin typeface="Calibri" pitchFamily="34" charset="0"/>
              </a:rPr>
              <a:t>In our international, open-label, randomised trial, we evaluated whether:</a:t>
            </a:r>
            <a:endParaRPr lang="en-AU" sz="700" b="1" dirty="0">
              <a:solidFill>
                <a:srgbClr val="00B050"/>
              </a:solidFill>
              <a:latin typeface="Calibri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AU" sz="1100" b="1" dirty="0">
              <a:solidFill>
                <a:srgbClr val="00B050"/>
              </a:solidFill>
              <a:latin typeface="Calibri" pitchFamily="34" charset="0"/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en-AU" b="1" dirty="0">
                <a:solidFill>
                  <a:srgbClr val="00B050"/>
                </a:solidFill>
                <a:latin typeface="Calibri" pitchFamily="34" charset="0"/>
              </a:rPr>
              <a:t>Targeted mild hypercapnia </a:t>
            </a:r>
            <a:r>
              <a:rPr lang="en-AU" dirty="0">
                <a:latin typeface="Calibri" pitchFamily="34" charset="0"/>
              </a:rPr>
              <a:t>would </a:t>
            </a:r>
            <a:r>
              <a:rPr lang="en-AU" b="1" dirty="0">
                <a:latin typeface="Calibri" pitchFamily="34" charset="0"/>
              </a:rPr>
              <a:t>improve neurological outcomes </a:t>
            </a:r>
            <a:r>
              <a:rPr lang="en-AU" dirty="0">
                <a:latin typeface="Calibri" pitchFamily="34" charset="0"/>
              </a:rPr>
              <a:t>at </a:t>
            </a:r>
            <a:r>
              <a:rPr lang="en-AU" b="1" dirty="0">
                <a:latin typeface="Calibri" pitchFamily="34" charset="0"/>
              </a:rPr>
              <a:t>six months compared</a:t>
            </a:r>
            <a:r>
              <a:rPr lang="en-AU" dirty="0">
                <a:latin typeface="Calibri" pitchFamily="34" charset="0"/>
              </a:rPr>
              <a:t> to </a:t>
            </a:r>
            <a:r>
              <a:rPr lang="en-AU" b="1" dirty="0">
                <a:solidFill>
                  <a:srgbClr val="0070C0"/>
                </a:solidFill>
                <a:latin typeface="Calibri" pitchFamily="34" charset="0"/>
              </a:rPr>
              <a:t>targeted normocapnia </a:t>
            </a:r>
            <a:r>
              <a:rPr lang="en-AU" dirty="0">
                <a:latin typeface="Calibri" pitchFamily="34" charset="0"/>
              </a:rPr>
              <a:t>in comatose adults resuscitated from out-of-hospital cardiac arrest.</a:t>
            </a:r>
          </a:p>
        </p:txBody>
      </p:sp>
      <p:sp>
        <p:nvSpPr>
          <p:cNvPr id="6" name="Rounded Rectangle 10">
            <a:extLst>
              <a:ext uri="{FF2B5EF4-FFF2-40B4-BE49-F238E27FC236}">
                <a16:creationId xmlns:a16="http://schemas.microsoft.com/office/drawing/2014/main" id="{DBED8B92-952D-4CEB-B0A1-258195EE5321}"/>
              </a:ext>
            </a:extLst>
          </p:cNvPr>
          <p:cNvSpPr/>
          <p:nvPr/>
        </p:nvSpPr>
        <p:spPr>
          <a:xfrm>
            <a:off x="5689456" y="4349842"/>
            <a:ext cx="3745146" cy="1218597"/>
          </a:xfrm>
          <a:prstGeom prst="roundRect">
            <a:avLst/>
          </a:prstGeom>
          <a:noFill/>
          <a:ln w="19050" cap="sq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N = 1700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1624 patients = 90% power to detect or reject 8% difference in favourable neurological outcome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10">
            <a:extLst>
              <a:ext uri="{FF2B5EF4-FFF2-40B4-BE49-F238E27FC236}">
                <a16:creationId xmlns:a16="http://schemas.microsoft.com/office/drawing/2014/main" id="{56828E72-47EE-4E44-8A36-20960A94BE40}"/>
              </a:ext>
            </a:extLst>
          </p:cNvPr>
          <p:cNvSpPr/>
          <p:nvPr/>
        </p:nvSpPr>
        <p:spPr>
          <a:xfrm>
            <a:off x="4325867" y="5921744"/>
            <a:ext cx="2727178" cy="670695"/>
          </a:xfrm>
          <a:prstGeom prst="roundRect">
            <a:avLst/>
          </a:prstGeom>
          <a:noFill/>
          <a:ln w="19050" cap="sq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DSMC meeting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50% recruitment time-point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10">
            <a:extLst>
              <a:ext uri="{FF2B5EF4-FFF2-40B4-BE49-F238E27FC236}">
                <a16:creationId xmlns:a16="http://schemas.microsoft.com/office/drawing/2014/main" id="{C12CD960-8AF2-465D-83B6-D2C825CCDD41}"/>
              </a:ext>
            </a:extLst>
          </p:cNvPr>
          <p:cNvSpPr/>
          <p:nvPr/>
        </p:nvSpPr>
        <p:spPr>
          <a:xfrm>
            <a:off x="7647940" y="5873889"/>
            <a:ext cx="3573323" cy="766404"/>
          </a:xfrm>
          <a:prstGeom prst="roundRect">
            <a:avLst/>
          </a:prstGeom>
          <a:noFill/>
          <a:ln w="19050" cap="sq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Protocol &amp; Statistical Analysis Plan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published prior to recruitment completion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Plus Sign 9">
            <a:extLst>
              <a:ext uri="{FF2B5EF4-FFF2-40B4-BE49-F238E27FC236}">
                <a16:creationId xmlns:a16="http://schemas.microsoft.com/office/drawing/2014/main" id="{C9A452FD-D3B3-4569-9E06-72E2B8F43F80}"/>
              </a:ext>
            </a:extLst>
          </p:cNvPr>
          <p:cNvSpPr/>
          <p:nvPr/>
        </p:nvSpPr>
        <p:spPr>
          <a:xfrm>
            <a:off x="7241877" y="6067567"/>
            <a:ext cx="275669" cy="283340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2541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Inclusion criteria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D7D19594-FD22-C34D-9B58-13DEC5DD2E42}"/>
              </a:ext>
            </a:extLst>
          </p:cNvPr>
          <p:cNvSpPr txBox="1">
            <a:spLocks noChangeArrowheads="1"/>
          </p:cNvSpPr>
          <p:nvPr/>
        </p:nvSpPr>
        <p:spPr>
          <a:xfrm>
            <a:off x="832556" y="1686037"/>
            <a:ext cx="7863036" cy="4455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1.  </a:t>
            </a:r>
            <a:r>
              <a:rPr kumimoji="0" lang="en-AU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Adult </a:t>
            </a: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(age 18 years or older)</a:t>
            </a:r>
          </a:p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2.   </a:t>
            </a:r>
            <a:r>
              <a:rPr kumimoji="0" lang="en-AU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OHCA </a:t>
            </a: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of a </a:t>
            </a:r>
            <a:r>
              <a:rPr kumimoji="0" lang="en-AU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presumed cardiac </a:t>
            </a: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or unknown cause</a:t>
            </a:r>
          </a:p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3.   </a:t>
            </a:r>
            <a:r>
              <a:rPr kumimoji="0" lang="en-AU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Sustained ROSC </a:t>
            </a: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(≥ 20 mins. without chest compressions)</a:t>
            </a:r>
          </a:p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4.   </a:t>
            </a:r>
            <a:r>
              <a:rPr lang="en-AU" b="1" dirty="0"/>
              <a:t>Unconscious</a:t>
            </a:r>
            <a:r>
              <a:rPr lang="en-AU" dirty="0"/>
              <a:t> (not obeying verbal command)</a:t>
            </a:r>
            <a:endParaRPr kumimoji="0" lang="en-AU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en-AU" dirty="0"/>
              <a:t>5.   </a:t>
            </a: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Eligible for </a:t>
            </a:r>
            <a:r>
              <a:rPr kumimoji="0" lang="en-AU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ICU admission without restriction</a:t>
            </a:r>
          </a:p>
          <a:p>
            <a:pPr lvl="0">
              <a:lnSpc>
                <a:spcPct val="170000"/>
              </a:lnSpc>
              <a:spcAft>
                <a:spcPts val="600"/>
              </a:spcAft>
              <a:defRPr/>
            </a:pPr>
            <a:r>
              <a:rPr lang="en-AU" noProof="0" dirty="0"/>
              <a:t>6</a:t>
            </a:r>
            <a:r>
              <a:rPr kumimoji="0" lang="en-A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  Within </a:t>
            </a:r>
            <a:r>
              <a:rPr lang="en-AU" b="1" dirty="0"/>
              <a:t>three</a:t>
            </a:r>
            <a:r>
              <a:rPr kumimoji="0" lang="en-AU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hours from ROSC </a:t>
            </a:r>
            <a:r>
              <a:rPr kumimoji="0" lang="en-AU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(1</a:t>
            </a:r>
            <a:r>
              <a:rPr kumimoji="0" lang="en-AU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</a:rPr>
              <a:t>st</a:t>
            </a:r>
            <a:r>
              <a:rPr kumimoji="0" lang="en-AU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lang="en-AU" dirty="0"/>
              <a:t>≥ 20 mins.)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ヒラギノ明朝 ProN W3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7995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-1"/>
            <a:ext cx="12192000" cy="1010936"/>
          </a:xfrm>
          <a:prstGeom prst="rect">
            <a:avLst/>
          </a:prstGeom>
          <a:solidFill>
            <a:srgbClr val="23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9067" cy="9990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1459" y="279399"/>
            <a:ext cx="10693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Trial intervention</a:t>
            </a:r>
            <a:endParaRPr lang="en-AU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134392-7C52-4218-8E41-9E1638230F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67"/>
          <a:stretch/>
        </p:blipFill>
        <p:spPr>
          <a:xfrm>
            <a:off x="7800893" y="1345034"/>
            <a:ext cx="3953347" cy="2969199"/>
          </a:xfrm>
          <a:prstGeom prst="rect">
            <a:avLst/>
          </a:prstGeom>
        </p:spPr>
      </p:pic>
      <p:sp>
        <p:nvSpPr>
          <p:cNvPr id="10" name="Left Brace 9">
            <a:extLst>
              <a:ext uri="{FF2B5EF4-FFF2-40B4-BE49-F238E27FC236}">
                <a16:creationId xmlns:a16="http://schemas.microsoft.com/office/drawing/2014/main" id="{50ABDA07-8578-482C-B0E2-FF87BC496D12}"/>
              </a:ext>
            </a:extLst>
          </p:cNvPr>
          <p:cNvSpPr/>
          <p:nvPr/>
        </p:nvSpPr>
        <p:spPr>
          <a:xfrm>
            <a:off x="7207584" y="1957023"/>
            <a:ext cx="239957" cy="1597014"/>
          </a:xfrm>
          <a:prstGeom prst="leftBrac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49566E8-62AF-0656-9703-F97AF8ABE949}"/>
              </a:ext>
            </a:extLst>
          </p:cNvPr>
          <p:cNvSpPr/>
          <p:nvPr/>
        </p:nvSpPr>
        <p:spPr>
          <a:xfrm>
            <a:off x="699123" y="4913498"/>
            <a:ext cx="5650251" cy="13902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rgbClr val="FFFF00"/>
                </a:solidFill>
              </a:rPr>
              <a:t>Ventilation: </a:t>
            </a:r>
            <a:r>
              <a:rPr lang="en-US" sz="1600" b="1" dirty="0">
                <a:solidFill>
                  <a:schemeClr val="bg1"/>
                </a:solidFill>
              </a:rPr>
              <a:t>ABG guided after adjustment to 37</a:t>
            </a:r>
            <a:r>
              <a:rPr lang="en-US" sz="1600" b="1" baseline="30000" dirty="0">
                <a:solidFill>
                  <a:schemeClr val="bg1"/>
                </a:solidFill>
              </a:rPr>
              <a:t>o</a:t>
            </a:r>
            <a:r>
              <a:rPr lang="en-US" sz="1600" b="1" dirty="0">
                <a:solidFill>
                  <a:schemeClr val="bg1"/>
                </a:solidFill>
              </a:rPr>
              <a:t>C (alpha-stat)</a:t>
            </a:r>
          </a:p>
          <a:p>
            <a:pPr algn="ctr"/>
            <a:endParaRPr lang="en-US" sz="1600" dirty="0"/>
          </a:p>
          <a:p>
            <a:pPr algn="ctr"/>
            <a:r>
              <a:rPr lang="en-US" sz="1600" b="1" i="1" dirty="0">
                <a:solidFill>
                  <a:srgbClr val="FFFF00"/>
                </a:solidFill>
              </a:rPr>
              <a:t>Sedation: </a:t>
            </a:r>
            <a:r>
              <a:rPr lang="en-US" sz="1600" b="1" dirty="0"/>
              <a:t>Target ‘moderate’ to ‘deep sedation’ via RASS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F22024B-6855-722A-0EA5-24A36923CD6C}"/>
              </a:ext>
            </a:extLst>
          </p:cNvPr>
          <p:cNvSpPr txBox="1">
            <a:spLocks/>
          </p:cNvSpPr>
          <p:nvPr/>
        </p:nvSpPr>
        <p:spPr>
          <a:xfrm>
            <a:off x="699123" y="1524511"/>
            <a:ext cx="5983794" cy="2620621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Calibri" pitchFamily="34" charset="0"/>
              </a:rPr>
              <a:t>PaCO</a:t>
            </a:r>
            <a:r>
              <a:rPr lang="en-US" sz="3200" b="1" baseline="-25000" dirty="0">
                <a:latin typeface="Calibri" pitchFamily="34" charset="0"/>
              </a:rPr>
              <a:t>2</a:t>
            </a:r>
            <a:r>
              <a:rPr lang="en-US" sz="3200" b="1" dirty="0">
                <a:latin typeface="Calibri" pitchFamily="34" charset="0"/>
              </a:rPr>
              <a:t> target</a:t>
            </a:r>
          </a:p>
          <a:p>
            <a:pPr algn="ctr"/>
            <a:endParaRPr lang="en-US" sz="1400" b="1" dirty="0">
              <a:latin typeface="Calibri" pitchFamily="34" charset="0"/>
            </a:endParaRPr>
          </a:p>
          <a:p>
            <a:pPr algn="ctr"/>
            <a:endParaRPr lang="en-US" sz="600" baseline="-25000" dirty="0">
              <a:latin typeface="Calibri" pitchFamily="34" charset="0"/>
            </a:endParaRPr>
          </a:p>
          <a:p>
            <a:pPr algn="ctr"/>
            <a:endParaRPr lang="en-US" sz="300" b="1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r>
              <a:rPr lang="en-US" sz="2400" b="1" dirty="0">
                <a:solidFill>
                  <a:srgbClr val="00B050"/>
                </a:solidFill>
                <a:latin typeface="Calibri" pitchFamily="34" charset="0"/>
              </a:rPr>
              <a:t>  50 – 55 mm Hg        </a:t>
            </a:r>
            <a:r>
              <a:rPr lang="en-US" sz="2400" b="1" dirty="0">
                <a:latin typeface="Calibri" pitchFamily="34" charset="0"/>
              </a:rPr>
              <a:t>or      </a:t>
            </a:r>
            <a:r>
              <a:rPr lang="en-US" sz="2400" b="1" dirty="0">
                <a:solidFill>
                  <a:srgbClr val="0070C0"/>
                </a:solidFill>
                <a:latin typeface="Calibri" pitchFamily="34" charset="0"/>
              </a:rPr>
              <a:t>35 – 45 mm Hg</a:t>
            </a:r>
          </a:p>
          <a:p>
            <a:pPr algn="ctr"/>
            <a:r>
              <a:rPr lang="en-US" sz="1400" b="1" dirty="0">
                <a:solidFill>
                  <a:srgbClr val="00B050"/>
                </a:solidFill>
                <a:latin typeface="Calibri" pitchFamily="34" charset="0"/>
              </a:rPr>
              <a:t>(Targeted mild hypercapnia)                             </a:t>
            </a:r>
            <a:r>
              <a:rPr lang="en-US" sz="1400" b="1" dirty="0">
                <a:solidFill>
                  <a:srgbClr val="0070C0"/>
                </a:solidFill>
                <a:latin typeface="Calibri" pitchFamily="34" charset="0"/>
              </a:rPr>
              <a:t>(Targeted normocapnia)</a:t>
            </a:r>
          </a:p>
          <a:p>
            <a:pPr algn="ctr"/>
            <a:endParaRPr lang="en-US" sz="105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/>
            <a:endParaRPr lang="en-US" sz="105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/>
            <a:r>
              <a:rPr lang="en-US" sz="1800" b="1" dirty="0">
                <a:solidFill>
                  <a:srgbClr val="C00000"/>
                </a:solidFill>
                <a:latin typeface="Calibri" pitchFamily="34" charset="0"/>
              </a:rPr>
              <a:t>Applied during mechanical ventilation for </a:t>
            </a:r>
            <a:r>
              <a:rPr lang="en-US" sz="1800" b="1" u="sng" dirty="0">
                <a:solidFill>
                  <a:srgbClr val="C00000"/>
                </a:solidFill>
                <a:latin typeface="Calibri" pitchFamily="34" charset="0"/>
              </a:rPr>
              <a:t>24-hours</a:t>
            </a:r>
            <a:r>
              <a:rPr lang="en-US" sz="18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en-US" sz="1800" b="1" dirty="0">
                <a:solidFill>
                  <a:srgbClr val="C00000"/>
                </a:solidFill>
                <a:latin typeface="Calibri" pitchFamily="34" charset="0"/>
              </a:rPr>
              <a:t>starting at the time of randomisation</a:t>
            </a:r>
          </a:p>
        </p:txBody>
      </p:sp>
      <p:sp>
        <p:nvSpPr>
          <p:cNvPr id="11" name="Rounded Rectangle 2">
            <a:extLst>
              <a:ext uri="{FF2B5EF4-FFF2-40B4-BE49-F238E27FC236}">
                <a16:creationId xmlns:a16="http://schemas.microsoft.com/office/drawing/2014/main" id="{3BA4DA83-B00C-42AC-B4DA-2267C580E6F8}"/>
              </a:ext>
            </a:extLst>
          </p:cNvPr>
          <p:cNvSpPr/>
          <p:nvPr/>
        </p:nvSpPr>
        <p:spPr>
          <a:xfrm>
            <a:off x="7207584" y="4900977"/>
            <a:ext cx="4637276" cy="14912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rgbClr val="FFFF00"/>
                </a:solidFill>
              </a:rPr>
              <a:t>Treating clinician</a:t>
            </a:r>
            <a:r>
              <a:rPr lang="en-US" sz="1600" dirty="0">
                <a:solidFill>
                  <a:srgbClr val="FFFF00"/>
                </a:solidFill>
              </a:rPr>
              <a:t>: </a:t>
            </a:r>
            <a:r>
              <a:rPr lang="en-US" sz="1600" b="1" dirty="0"/>
              <a:t>Could modify ventilation, sedation and paralysing agents</a:t>
            </a:r>
          </a:p>
          <a:p>
            <a:pPr algn="ctr"/>
            <a:endParaRPr lang="en-AU" sz="1600" dirty="0"/>
          </a:p>
          <a:p>
            <a:pPr algn="ctr"/>
            <a:r>
              <a:rPr lang="en-US" sz="1600" b="1" i="1" dirty="0">
                <a:solidFill>
                  <a:srgbClr val="FFFF00"/>
                </a:solidFill>
              </a:rPr>
              <a:t>Other post-resuscitation care: </a:t>
            </a:r>
            <a:r>
              <a:rPr lang="en-US" sz="1600" b="1" i="1" dirty="0">
                <a:solidFill>
                  <a:schemeClr val="bg1"/>
                </a:solidFill>
              </a:rPr>
              <a:t>As per </a:t>
            </a:r>
            <a:r>
              <a:rPr lang="en-US" sz="1600" b="1" dirty="0">
                <a:solidFill>
                  <a:schemeClr val="bg1"/>
                </a:solidFill>
              </a:rPr>
              <a:t>hospital practices including ILCOR recommendations</a:t>
            </a:r>
            <a:endParaRPr lang="en-A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330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4363</TotalTime>
  <Words>1366</Words>
  <Application>Microsoft Office PowerPoint</Application>
  <PresentationFormat>Widescreen</PresentationFormat>
  <Paragraphs>243</Paragraphs>
  <Slides>30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Cambria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EASTWOOD, Glenn</dc:creator>
  <cp:lastModifiedBy>Chowdhury, Jannat</cp:lastModifiedBy>
  <cp:revision>470</cp:revision>
  <cp:lastPrinted>2023-08-23T04:16:26Z</cp:lastPrinted>
  <dcterms:created xsi:type="dcterms:W3CDTF">2022-08-08T05:11:58Z</dcterms:created>
  <dcterms:modified xsi:type="dcterms:W3CDTF">2024-02-08T14:23:27Z</dcterms:modified>
</cp:coreProperties>
</file>