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theme/theme7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theme/theme9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11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2" r:id="rId7"/>
    <p:sldMasterId id="2147483660" r:id="rId8"/>
    <p:sldMasterId id="2147483711" r:id="rId9"/>
    <p:sldMasterId id="2147483713" r:id="rId10"/>
    <p:sldMasterId id="2147483716" r:id="rId11"/>
    <p:sldMasterId id="2147483719" r:id="rId12"/>
    <p:sldMasterId id="2147483664" r:id="rId13"/>
    <p:sldMasterId id="2147483689" r:id="rId14"/>
  </p:sldMasterIdLst>
  <p:notesMasterIdLst>
    <p:notesMasterId r:id="rId53"/>
  </p:notesMasterIdLst>
  <p:handoutMasterIdLst>
    <p:handoutMasterId r:id="rId54"/>
  </p:handoutMasterIdLst>
  <p:sldIdLst>
    <p:sldId id="256" r:id="rId15"/>
    <p:sldId id="277" r:id="rId16"/>
    <p:sldId id="349" r:id="rId17"/>
    <p:sldId id="278" r:id="rId18"/>
    <p:sldId id="423" r:id="rId19"/>
    <p:sldId id="422" r:id="rId20"/>
    <p:sldId id="424" r:id="rId21"/>
    <p:sldId id="426" r:id="rId22"/>
    <p:sldId id="427" r:id="rId23"/>
    <p:sldId id="428" r:id="rId24"/>
    <p:sldId id="429" r:id="rId25"/>
    <p:sldId id="430" r:id="rId26"/>
    <p:sldId id="287" r:id="rId27"/>
    <p:sldId id="431" r:id="rId28"/>
    <p:sldId id="432" r:id="rId29"/>
    <p:sldId id="288" r:id="rId30"/>
    <p:sldId id="305" r:id="rId31"/>
    <p:sldId id="435" r:id="rId32"/>
    <p:sldId id="436" r:id="rId33"/>
    <p:sldId id="438" r:id="rId34"/>
    <p:sldId id="437" r:id="rId35"/>
    <p:sldId id="439" r:id="rId36"/>
    <p:sldId id="440" r:id="rId37"/>
    <p:sldId id="441" r:id="rId38"/>
    <p:sldId id="446" r:id="rId39"/>
    <p:sldId id="447" r:id="rId40"/>
    <p:sldId id="444" r:id="rId41"/>
    <p:sldId id="442" r:id="rId42"/>
    <p:sldId id="448" r:id="rId43"/>
    <p:sldId id="450" r:id="rId44"/>
    <p:sldId id="451" r:id="rId45"/>
    <p:sldId id="452" r:id="rId46"/>
    <p:sldId id="443" r:id="rId47"/>
    <p:sldId id="370" r:id="rId48"/>
    <p:sldId id="455" r:id="rId49"/>
    <p:sldId id="453" r:id="rId50"/>
    <p:sldId id="329" r:id="rId51"/>
    <p:sldId id="272" r:id="rId5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umett, Joanne" initials="GJ" lastIdx="14" clrIdx="0"/>
  <p:cmAuthor id="2" name="Campbell, Amy" initials="CA" lastIdx="12" clrIdx="1"/>
  <p:cmAuthor id="3" name="Lauren Ewington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BCB6"/>
    <a:srgbClr val="E1D6F2"/>
    <a:srgbClr val="60B5B0"/>
    <a:srgbClr val="A6DFE6"/>
    <a:srgbClr val="5566B0"/>
    <a:srgbClr val="AB84BC"/>
    <a:srgbClr val="4740A1"/>
    <a:srgbClr val="36B2D2"/>
    <a:srgbClr val="345DA2"/>
    <a:srgbClr val="4172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21" autoAdjust="0"/>
    <p:restoredTop sz="95652" autoAdjust="0"/>
  </p:normalViewPr>
  <p:slideViewPr>
    <p:cSldViewPr>
      <p:cViewPr varScale="1">
        <p:scale>
          <a:sx n="114" d="100"/>
          <a:sy n="114" d="100"/>
        </p:scale>
        <p:origin x="11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tableStyles" Target="tableStyle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E56A3D-1890-AA4D-928D-0B2754CD9DB3}" type="doc">
      <dgm:prSet loTypeId="urn:microsoft.com/office/officeart/2005/8/layout/lProcess3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515E74F-DA9F-644E-BF11-DAEF39B5A690}">
      <dgm:prSet phldrT="[Text]" custT="1"/>
      <dgm:spPr/>
      <dgm:t>
        <a:bodyPr/>
        <a:lstStyle/>
        <a:p>
          <a:r>
            <a:rPr lang="en-US" sz="2000" dirty="0"/>
            <a:t>Attends for Scan at 35</a:t>
          </a:r>
          <a:r>
            <a:rPr lang="en-US" sz="2000" baseline="30000" dirty="0"/>
            <a:t>+0</a:t>
          </a:r>
          <a:r>
            <a:rPr lang="en-US" sz="2000" dirty="0"/>
            <a:t> -38</a:t>
          </a:r>
          <a:r>
            <a:rPr lang="en-US" sz="2000" baseline="30000" dirty="0"/>
            <a:t>+0</a:t>
          </a:r>
        </a:p>
      </dgm:t>
    </dgm:pt>
    <dgm:pt modelId="{49DF8CD1-1878-684F-BF51-2950D7AF36CC}" type="parTrans" cxnId="{9020D4B5-6AD8-7A49-BF64-265C37279698}">
      <dgm:prSet/>
      <dgm:spPr/>
      <dgm:t>
        <a:bodyPr/>
        <a:lstStyle/>
        <a:p>
          <a:endParaRPr lang="en-US"/>
        </a:p>
      </dgm:t>
    </dgm:pt>
    <dgm:pt modelId="{AC8F5B52-5E96-4D49-B973-C4D329108DE4}" type="sibTrans" cxnId="{9020D4B5-6AD8-7A49-BF64-265C37279698}">
      <dgm:prSet/>
      <dgm:spPr/>
      <dgm:t>
        <a:bodyPr/>
        <a:lstStyle/>
        <a:p>
          <a:endParaRPr lang="en-US"/>
        </a:p>
      </dgm:t>
    </dgm:pt>
    <dgm:pt modelId="{60416A5E-4E2D-F645-ACD7-91845AE794AE}">
      <dgm:prSet phldrT="[Text]"/>
      <dgm:spPr/>
      <dgm:t>
        <a:bodyPr/>
        <a:lstStyle/>
        <a:p>
          <a:r>
            <a:rPr lang="en-US" dirty="0"/>
            <a:t>Hand plotting  just &lt;90</a:t>
          </a:r>
          <a:r>
            <a:rPr lang="en-US" baseline="30000" dirty="0"/>
            <a:t>th</a:t>
          </a:r>
          <a:r>
            <a:rPr lang="en-US" baseline="0" dirty="0"/>
            <a:t>, on the 90</a:t>
          </a:r>
          <a:r>
            <a:rPr lang="en-US" baseline="30000" dirty="0"/>
            <a:t>th</a:t>
          </a:r>
          <a:r>
            <a:rPr lang="en-US" baseline="0" dirty="0"/>
            <a:t>, or &gt;90</a:t>
          </a:r>
          <a:r>
            <a:rPr lang="en-US" baseline="30000" dirty="0"/>
            <a:t>th</a:t>
          </a:r>
          <a:r>
            <a:rPr lang="en-US" baseline="0" dirty="0"/>
            <a:t> </a:t>
          </a:r>
          <a:endParaRPr lang="en-US" dirty="0"/>
        </a:p>
      </dgm:t>
    </dgm:pt>
    <dgm:pt modelId="{BBBA2F32-247A-1C42-9E12-9F0BE1D7728E}" type="parTrans" cxnId="{07028FB6-5421-8A4B-90FB-87DDDD9CFDDF}">
      <dgm:prSet/>
      <dgm:spPr/>
      <dgm:t>
        <a:bodyPr/>
        <a:lstStyle/>
        <a:p>
          <a:endParaRPr lang="en-US"/>
        </a:p>
      </dgm:t>
    </dgm:pt>
    <dgm:pt modelId="{FD525716-B9FB-104D-8727-4D6A8B39ADD3}" type="sibTrans" cxnId="{07028FB6-5421-8A4B-90FB-87DDDD9CFDDF}">
      <dgm:prSet/>
      <dgm:spPr/>
      <dgm:t>
        <a:bodyPr/>
        <a:lstStyle/>
        <a:p>
          <a:endParaRPr lang="en-US"/>
        </a:p>
      </dgm:t>
    </dgm:pt>
    <dgm:pt modelId="{79E206A9-DBF8-1744-9152-4B391A172275}">
      <dgm:prSet phldrT="[Text]"/>
      <dgm:spPr/>
      <dgm:t>
        <a:bodyPr/>
        <a:lstStyle/>
        <a:p>
          <a:r>
            <a:rPr lang="en-US" dirty="0"/>
            <a:t>Ask sonographers to give trifold information sheet</a:t>
          </a:r>
        </a:p>
      </dgm:t>
    </dgm:pt>
    <dgm:pt modelId="{F44F10A1-F542-D044-B9A1-29DE301492E4}" type="parTrans" cxnId="{A9F71E39-B4E8-B24B-8783-30A0E7DD6224}">
      <dgm:prSet/>
      <dgm:spPr/>
      <dgm:t>
        <a:bodyPr/>
        <a:lstStyle/>
        <a:p>
          <a:endParaRPr lang="en-US"/>
        </a:p>
      </dgm:t>
    </dgm:pt>
    <dgm:pt modelId="{2EA0150D-3637-1749-9B67-200A31F492D5}" type="sibTrans" cxnId="{A9F71E39-B4E8-B24B-8783-30A0E7DD6224}">
      <dgm:prSet/>
      <dgm:spPr/>
      <dgm:t>
        <a:bodyPr/>
        <a:lstStyle/>
        <a:p>
          <a:endParaRPr lang="en-US"/>
        </a:p>
      </dgm:t>
    </dgm:pt>
    <dgm:pt modelId="{5BECC179-D512-AD43-96A2-E8921C5F0E41}">
      <dgm:prSet phldrT="[Text]" custT="1"/>
      <dgm:spPr/>
      <dgm:t>
        <a:bodyPr/>
        <a:lstStyle/>
        <a:p>
          <a:r>
            <a:rPr lang="en-US" sz="2000" dirty="0"/>
            <a:t>Sonographers to refer to the research team</a:t>
          </a:r>
        </a:p>
      </dgm:t>
    </dgm:pt>
    <dgm:pt modelId="{70D95EA3-494A-A146-BB91-B1CC4F0995A8}" type="parTrans" cxnId="{305D5592-1360-964D-98FC-22ABCEDC99A6}">
      <dgm:prSet/>
      <dgm:spPr/>
      <dgm:t>
        <a:bodyPr/>
        <a:lstStyle/>
        <a:p>
          <a:endParaRPr lang="en-US"/>
        </a:p>
      </dgm:t>
    </dgm:pt>
    <dgm:pt modelId="{BC1DF896-260B-A643-958D-B04C998BE2C4}" type="sibTrans" cxnId="{305D5592-1360-964D-98FC-22ABCEDC99A6}">
      <dgm:prSet/>
      <dgm:spPr/>
      <dgm:t>
        <a:bodyPr/>
        <a:lstStyle/>
        <a:p>
          <a:endParaRPr lang="en-US"/>
        </a:p>
      </dgm:t>
    </dgm:pt>
    <dgm:pt modelId="{EAC7B522-B547-1644-BED0-8E957009B3CF}">
      <dgm:prSet phldrT="[Text]"/>
      <dgm:spPr/>
      <dgm:t>
        <a:bodyPr/>
        <a:lstStyle/>
        <a:p>
          <a:r>
            <a:rPr lang="en-US" dirty="0"/>
            <a:t>Use the referral slips</a:t>
          </a:r>
        </a:p>
      </dgm:t>
    </dgm:pt>
    <dgm:pt modelId="{3C51F518-7A49-1047-89D8-0D702CD4FD53}" type="parTrans" cxnId="{F1B1D341-2F82-0843-8B62-E1DF982F0034}">
      <dgm:prSet/>
      <dgm:spPr/>
      <dgm:t>
        <a:bodyPr/>
        <a:lstStyle/>
        <a:p>
          <a:endParaRPr lang="en-US"/>
        </a:p>
      </dgm:t>
    </dgm:pt>
    <dgm:pt modelId="{9DE6314E-4CFD-7D4D-9E6F-60549BA7387D}" type="sibTrans" cxnId="{F1B1D341-2F82-0843-8B62-E1DF982F0034}">
      <dgm:prSet/>
      <dgm:spPr/>
      <dgm:t>
        <a:bodyPr/>
        <a:lstStyle/>
        <a:p>
          <a:endParaRPr lang="en-US"/>
        </a:p>
      </dgm:t>
    </dgm:pt>
    <dgm:pt modelId="{37F62346-A7F3-9A49-8E3C-4B559B2F1441}">
      <dgm:prSet phldrT="[Text]"/>
      <dgm:spPr/>
      <dgm:t>
        <a:bodyPr/>
        <a:lstStyle/>
        <a:p>
          <a:r>
            <a:rPr lang="en-US" dirty="0"/>
            <a:t>Anybody any suggestions?</a:t>
          </a:r>
        </a:p>
      </dgm:t>
    </dgm:pt>
    <dgm:pt modelId="{4D6B4C00-315B-D74B-B86F-7ED338F4EA68}" type="parTrans" cxnId="{6B683410-87C6-0B40-B05F-4B9AD3FEBC82}">
      <dgm:prSet/>
      <dgm:spPr/>
      <dgm:t>
        <a:bodyPr/>
        <a:lstStyle/>
        <a:p>
          <a:endParaRPr lang="en-US"/>
        </a:p>
      </dgm:t>
    </dgm:pt>
    <dgm:pt modelId="{E1F0DBF1-8699-1045-94CE-7AC800B4BA60}" type="sibTrans" cxnId="{6B683410-87C6-0B40-B05F-4B9AD3FEBC82}">
      <dgm:prSet/>
      <dgm:spPr/>
      <dgm:t>
        <a:bodyPr/>
        <a:lstStyle/>
        <a:p>
          <a:endParaRPr lang="en-US"/>
        </a:p>
      </dgm:t>
    </dgm:pt>
    <dgm:pt modelId="{689CFB5D-D2F2-E14A-A867-8B9D5262AF95}">
      <dgm:prSet phldrT="[Text]" custT="1"/>
      <dgm:spPr/>
      <dgm:t>
        <a:bodyPr/>
        <a:lstStyle/>
        <a:p>
          <a:r>
            <a:rPr lang="en-US" sz="2000" dirty="0"/>
            <a:t>Research team check eligibility</a:t>
          </a:r>
        </a:p>
      </dgm:t>
    </dgm:pt>
    <dgm:pt modelId="{2FAB4560-3359-EA41-8792-C7D24159D8A4}" type="parTrans" cxnId="{0F33B5CC-ECF9-6E4B-8B21-B5DB21B18333}">
      <dgm:prSet/>
      <dgm:spPr/>
      <dgm:t>
        <a:bodyPr/>
        <a:lstStyle/>
        <a:p>
          <a:endParaRPr lang="en-US"/>
        </a:p>
      </dgm:t>
    </dgm:pt>
    <dgm:pt modelId="{1D29F6FF-850E-7C4B-B43B-9CB7181EEB5A}" type="sibTrans" cxnId="{0F33B5CC-ECF9-6E4B-8B21-B5DB21B18333}">
      <dgm:prSet/>
      <dgm:spPr/>
      <dgm:t>
        <a:bodyPr/>
        <a:lstStyle/>
        <a:p>
          <a:endParaRPr lang="en-US"/>
        </a:p>
      </dgm:t>
    </dgm:pt>
    <dgm:pt modelId="{8186CFA1-BCB7-F548-96B0-0487AD103ECE}">
      <dgm:prSet phldrT="[Text]"/>
      <dgm:spPr/>
      <dgm:t>
        <a:bodyPr/>
        <a:lstStyle/>
        <a:p>
          <a:r>
            <a:rPr lang="en-US" dirty="0"/>
            <a:t>Use the centile calculator</a:t>
          </a:r>
        </a:p>
      </dgm:t>
    </dgm:pt>
    <dgm:pt modelId="{D852B92D-5C06-BF46-92E7-F10497C6A538}" type="parTrans" cxnId="{EF1DBF9E-E067-FB43-95A8-BF73C8B91B76}">
      <dgm:prSet/>
      <dgm:spPr/>
      <dgm:t>
        <a:bodyPr/>
        <a:lstStyle/>
        <a:p>
          <a:endParaRPr lang="en-US"/>
        </a:p>
      </dgm:t>
    </dgm:pt>
    <dgm:pt modelId="{C79F738A-C21C-6B4C-BF0E-54BB4E26E916}" type="sibTrans" cxnId="{EF1DBF9E-E067-FB43-95A8-BF73C8B91B76}">
      <dgm:prSet/>
      <dgm:spPr/>
      <dgm:t>
        <a:bodyPr/>
        <a:lstStyle/>
        <a:p>
          <a:endParaRPr lang="en-US"/>
        </a:p>
      </dgm:t>
    </dgm:pt>
    <dgm:pt modelId="{351ABF1D-CF00-FF48-AB37-A19A5AC2DB3A}">
      <dgm:prSet phldrT="[Text]"/>
      <dgm:spPr/>
      <dgm:t>
        <a:bodyPr/>
        <a:lstStyle/>
        <a:p>
          <a:r>
            <a:rPr lang="en-US" dirty="0"/>
            <a:t>Doctor to confirm eligibility</a:t>
          </a:r>
        </a:p>
      </dgm:t>
    </dgm:pt>
    <dgm:pt modelId="{656218D8-DAA1-5849-8329-3627E747B30A}" type="parTrans" cxnId="{E8D0F908-57D0-D747-9AAA-9FE4D3A8DB8F}">
      <dgm:prSet/>
      <dgm:spPr/>
      <dgm:t>
        <a:bodyPr/>
        <a:lstStyle/>
        <a:p>
          <a:endParaRPr lang="en-US"/>
        </a:p>
      </dgm:t>
    </dgm:pt>
    <dgm:pt modelId="{A2ADE67E-F453-1C4D-AF5B-34252FCBA676}" type="sibTrans" cxnId="{E8D0F908-57D0-D747-9AAA-9FE4D3A8DB8F}">
      <dgm:prSet/>
      <dgm:spPr/>
      <dgm:t>
        <a:bodyPr/>
        <a:lstStyle/>
        <a:p>
          <a:endParaRPr lang="en-US"/>
        </a:p>
      </dgm:t>
    </dgm:pt>
    <dgm:pt modelId="{50FA79DC-B49E-9E4D-9BBF-B638458995EC}" type="pres">
      <dgm:prSet presAssocID="{E6E56A3D-1890-AA4D-928D-0B2754CD9DB3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1C239C03-C93F-FD41-A9EE-8A901A371D40}" type="pres">
      <dgm:prSet presAssocID="{A515E74F-DA9F-644E-BF11-DAEF39B5A690}" presName="horFlow" presStyleCnt="0"/>
      <dgm:spPr/>
    </dgm:pt>
    <dgm:pt modelId="{9CC41112-A7BB-6B46-8537-43D77F78771A}" type="pres">
      <dgm:prSet presAssocID="{A515E74F-DA9F-644E-BF11-DAEF39B5A690}" presName="bigChev" presStyleLbl="node1" presStyleIdx="0" presStyleCnt="3"/>
      <dgm:spPr/>
    </dgm:pt>
    <dgm:pt modelId="{93FF5CC2-C965-3C44-8FDB-0F4600A5C218}" type="pres">
      <dgm:prSet presAssocID="{BBBA2F32-247A-1C42-9E12-9F0BE1D7728E}" presName="parTrans" presStyleCnt="0"/>
      <dgm:spPr/>
    </dgm:pt>
    <dgm:pt modelId="{70CB34BE-0274-E54E-9286-B488DC8E1B59}" type="pres">
      <dgm:prSet presAssocID="{60416A5E-4E2D-F645-ACD7-91845AE794AE}" presName="node" presStyleLbl="alignAccFollowNode1" presStyleIdx="0" presStyleCnt="6">
        <dgm:presLayoutVars>
          <dgm:bulletEnabled val="1"/>
        </dgm:presLayoutVars>
      </dgm:prSet>
      <dgm:spPr/>
    </dgm:pt>
    <dgm:pt modelId="{5072FFCD-F4B6-234E-8A46-7E90DC718A4F}" type="pres">
      <dgm:prSet presAssocID="{FD525716-B9FB-104D-8727-4D6A8B39ADD3}" presName="sibTrans" presStyleCnt="0"/>
      <dgm:spPr/>
    </dgm:pt>
    <dgm:pt modelId="{9EA07780-1A9A-994C-A79B-A8367AB10858}" type="pres">
      <dgm:prSet presAssocID="{79E206A9-DBF8-1744-9152-4B391A172275}" presName="node" presStyleLbl="alignAccFollowNode1" presStyleIdx="1" presStyleCnt="6">
        <dgm:presLayoutVars>
          <dgm:bulletEnabled val="1"/>
        </dgm:presLayoutVars>
      </dgm:prSet>
      <dgm:spPr/>
    </dgm:pt>
    <dgm:pt modelId="{9DD76A58-9DC0-C44C-A02E-188CC3F9F3C7}" type="pres">
      <dgm:prSet presAssocID="{A515E74F-DA9F-644E-BF11-DAEF39B5A690}" presName="vSp" presStyleCnt="0"/>
      <dgm:spPr/>
    </dgm:pt>
    <dgm:pt modelId="{E2BCF882-74B9-5643-A40A-1F265E98B7DD}" type="pres">
      <dgm:prSet presAssocID="{5BECC179-D512-AD43-96A2-E8921C5F0E41}" presName="horFlow" presStyleCnt="0"/>
      <dgm:spPr/>
    </dgm:pt>
    <dgm:pt modelId="{0C324735-46C9-1545-8B26-96D0D2DEC83D}" type="pres">
      <dgm:prSet presAssocID="{5BECC179-D512-AD43-96A2-E8921C5F0E41}" presName="bigChev" presStyleLbl="node1" presStyleIdx="1" presStyleCnt="3"/>
      <dgm:spPr/>
    </dgm:pt>
    <dgm:pt modelId="{0D4F79C5-138E-C04C-B2BF-B556BAFB1F74}" type="pres">
      <dgm:prSet presAssocID="{3C51F518-7A49-1047-89D8-0D702CD4FD53}" presName="parTrans" presStyleCnt="0"/>
      <dgm:spPr/>
    </dgm:pt>
    <dgm:pt modelId="{1A7F2C18-0D22-C14D-BAF1-4A0D372F5048}" type="pres">
      <dgm:prSet presAssocID="{EAC7B522-B547-1644-BED0-8E957009B3CF}" presName="node" presStyleLbl="alignAccFollowNode1" presStyleIdx="2" presStyleCnt="6">
        <dgm:presLayoutVars>
          <dgm:bulletEnabled val="1"/>
        </dgm:presLayoutVars>
      </dgm:prSet>
      <dgm:spPr/>
    </dgm:pt>
    <dgm:pt modelId="{5AAF8787-53B0-D04F-BAE2-3A6FAFAAC18C}" type="pres">
      <dgm:prSet presAssocID="{9DE6314E-4CFD-7D4D-9E6F-60549BA7387D}" presName="sibTrans" presStyleCnt="0"/>
      <dgm:spPr/>
    </dgm:pt>
    <dgm:pt modelId="{EC466C30-FAFF-BF46-9EDC-3C4EFBA61A09}" type="pres">
      <dgm:prSet presAssocID="{37F62346-A7F3-9A49-8E3C-4B559B2F1441}" presName="node" presStyleLbl="alignAccFollowNode1" presStyleIdx="3" presStyleCnt="6">
        <dgm:presLayoutVars>
          <dgm:bulletEnabled val="1"/>
        </dgm:presLayoutVars>
      </dgm:prSet>
      <dgm:spPr/>
    </dgm:pt>
    <dgm:pt modelId="{C94B2BA1-6329-004F-B133-EA195FE1F307}" type="pres">
      <dgm:prSet presAssocID="{5BECC179-D512-AD43-96A2-E8921C5F0E41}" presName="vSp" presStyleCnt="0"/>
      <dgm:spPr/>
    </dgm:pt>
    <dgm:pt modelId="{0415FF38-F727-024E-BD6F-50F4B8D122FD}" type="pres">
      <dgm:prSet presAssocID="{689CFB5D-D2F2-E14A-A867-8B9D5262AF95}" presName="horFlow" presStyleCnt="0"/>
      <dgm:spPr/>
    </dgm:pt>
    <dgm:pt modelId="{AC65365F-F679-A141-A084-450470CA9658}" type="pres">
      <dgm:prSet presAssocID="{689CFB5D-D2F2-E14A-A867-8B9D5262AF95}" presName="bigChev" presStyleLbl="node1" presStyleIdx="2" presStyleCnt="3"/>
      <dgm:spPr/>
    </dgm:pt>
    <dgm:pt modelId="{4EB202D7-5929-FB47-9EE3-2386CA16770E}" type="pres">
      <dgm:prSet presAssocID="{D852B92D-5C06-BF46-92E7-F10497C6A538}" presName="parTrans" presStyleCnt="0"/>
      <dgm:spPr/>
    </dgm:pt>
    <dgm:pt modelId="{C0C1E1C7-C599-C244-A69D-DF2405B104A6}" type="pres">
      <dgm:prSet presAssocID="{8186CFA1-BCB7-F548-96B0-0487AD103ECE}" presName="node" presStyleLbl="alignAccFollowNode1" presStyleIdx="4" presStyleCnt="6">
        <dgm:presLayoutVars>
          <dgm:bulletEnabled val="1"/>
        </dgm:presLayoutVars>
      </dgm:prSet>
      <dgm:spPr/>
    </dgm:pt>
    <dgm:pt modelId="{8374CE6F-9684-9746-B252-B822D8D0CF3B}" type="pres">
      <dgm:prSet presAssocID="{C79F738A-C21C-6B4C-BF0E-54BB4E26E916}" presName="sibTrans" presStyleCnt="0"/>
      <dgm:spPr/>
    </dgm:pt>
    <dgm:pt modelId="{5AC05843-C84C-094A-88C7-A3A0BADB36BA}" type="pres">
      <dgm:prSet presAssocID="{351ABF1D-CF00-FF48-AB37-A19A5AC2DB3A}" presName="node" presStyleLbl="alignAccFollowNode1" presStyleIdx="5" presStyleCnt="6">
        <dgm:presLayoutVars>
          <dgm:bulletEnabled val="1"/>
        </dgm:presLayoutVars>
      </dgm:prSet>
      <dgm:spPr/>
    </dgm:pt>
  </dgm:ptLst>
  <dgm:cxnLst>
    <dgm:cxn modelId="{E073D800-8075-644E-9680-48AEF42E1269}" type="presOf" srcId="{8186CFA1-BCB7-F548-96B0-0487AD103ECE}" destId="{C0C1E1C7-C599-C244-A69D-DF2405B104A6}" srcOrd="0" destOrd="0" presId="urn:microsoft.com/office/officeart/2005/8/layout/lProcess3"/>
    <dgm:cxn modelId="{E8D0F908-57D0-D747-9AAA-9FE4D3A8DB8F}" srcId="{689CFB5D-D2F2-E14A-A867-8B9D5262AF95}" destId="{351ABF1D-CF00-FF48-AB37-A19A5AC2DB3A}" srcOrd="1" destOrd="0" parTransId="{656218D8-DAA1-5849-8329-3627E747B30A}" sibTransId="{A2ADE67E-F453-1C4D-AF5B-34252FCBA676}"/>
    <dgm:cxn modelId="{07A03B0F-CDA9-0B44-9BEC-DF9CC60AF119}" type="presOf" srcId="{351ABF1D-CF00-FF48-AB37-A19A5AC2DB3A}" destId="{5AC05843-C84C-094A-88C7-A3A0BADB36BA}" srcOrd="0" destOrd="0" presId="urn:microsoft.com/office/officeart/2005/8/layout/lProcess3"/>
    <dgm:cxn modelId="{6B683410-87C6-0B40-B05F-4B9AD3FEBC82}" srcId="{5BECC179-D512-AD43-96A2-E8921C5F0E41}" destId="{37F62346-A7F3-9A49-8E3C-4B559B2F1441}" srcOrd="1" destOrd="0" parTransId="{4D6B4C00-315B-D74B-B86F-7ED338F4EA68}" sibTransId="{E1F0DBF1-8699-1045-94CE-7AC800B4BA60}"/>
    <dgm:cxn modelId="{99620A19-4FD2-284C-A536-90FE5CA60B53}" type="presOf" srcId="{60416A5E-4E2D-F645-ACD7-91845AE794AE}" destId="{70CB34BE-0274-E54E-9286-B488DC8E1B59}" srcOrd="0" destOrd="0" presId="urn:microsoft.com/office/officeart/2005/8/layout/lProcess3"/>
    <dgm:cxn modelId="{E695CD20-7E16-5A49-8A4A-FB074E007FFD}" type="presOf" srcId="{79E206A9-DBF8-1744-9152-4B391A172275}" destId="{9EA07780-1A9A-994C-A79B-A8367AB10858}" srcOrd="0" destOrd="0" presId="urn:microsoft.com/office/officeart/2005/8/layout/lProcess3"/>
    <dgm:cxn modelId="{7CF76F21-DB1A-2646-B30D-70EBE75152FD}" type="presOf" srcId="{E6E56A3D-1890-AA4D-928D-0B2754CD9DB3}" destId="{50FA79DC-B49E-9E4D-9BBF-B638458995EC}" srcOrd="0" destOrd="0" presId="urn:microsoft.com/office/officeart/2005/8/layout/lProcess3"/>
    <dgm:cxn modelId="{A9F71E39-B4E8-B24B-8783-30A0E7DD6224}" srcId="{A515E74F-DA9F-644E-BF11-DAEF39B5A690}" destId="{79E206A9-DBF8-1744-9152-4B391A172275}" srcOrd="1" destOrd="0" parTransId="{F44F10A1-F542-D044-B9A1-29DE301492E4}" sibTransId="{2EA0150D-3637-1749-9B67-200A31F492D5}"/>
    <dgm:cxn modelId="{F1B1D341-2F82-0843-8B62-E1DF982F0034}" srcId="{5BECC179-D512-AD43-96A2-E8921C5F0E41}" destId="{EAC7B522-B547-1644-BED0-8E957009B3CF}" srcOrd="0" destOrd="0" parTransId="{3C51F518-7A49-1047-89D8-0D702CD4FD53}" sibTransId="{9DE6314E-4CFD-7D4D-9E6F-60549BA7387D}"/>
    <dgm:cxn modelId="{019FFC71-4C09-6540-8B65-6B63324B0595}" type="presOf" srcId="{EAC7B522-B547-1644-BED0-8E957009B3CF}" destId="{1A7F2C18-0D22-C14D-BAF1-4A0D372F5048}" srcOrd="0" destOrd="0" presId="urn:microsoft.com/office/officeart/2005/8/layout/lProcess3"/>
    <dgm:cxn modelId="{305D5592-1360-964D-98FC-22ABCEDC99A6}" srcId="{E6E56A3D-1890-AA4D-928D-0B2754CD9DB3}" destId="{5BECC179-D512-AD43-96A2-E8921C5F0E41}" srcOrd="1" destOrd="0" parTransId="{70D95EA3-494A-A146-BB91-B1CC4F0995A8}" sibTransId="{BC1DF896-260B-A643-958D-B04C998BE2C4}"/>
    <dgm:cxn modelId="{EF1DBF9E-E067-FB43-95A8-BF73C8B91B76}" srcId="{689CFB5D-D2F2-E14A-A867-8B9D5262AF95}" destId="{8186CFA1-BCB7-F548-96B0-0487AD103ECE}" srcOrd="0" destOrd="0" parTransId="{D852B92D-5C06-BF46-92E7-F10497C6A538}" sibTransId="{C79F738A-C21C-6B4C-BF0E-54BB4E26E916}"/>
    <dgm:cxn modelId="{952CD8A3-D3DA-CA46-AF3C-AC015E50433A}" type="presOf" srcId="{A515E74F-DA9F-644E-BF11-DAEF39B5A690}" destId="{9CC41112-A7BB-6B46-8537-43D77F78771A}" srcOrd="0" destOrd="0" presId="urn:microsoft.com/office/officeart/2005/8/layout/lProcess3"/>
    <dgm:cxn modelId="{9020D4B5-6AD8-7A49-BF64-265C37279698}" srcId="{E6E56A3D-1890-AA4D-928D-0B2754CD9DB3}" destId="{A515E74F-DA9F-644E-BF11-DAEF39B5A690}" srcOrd="0" destOrd="0" parTransId="{49DF8CD1-1878-684F-BF51-2950D7AF36CC}" sibTransId="{AC8F5B52-5E96-4D49-B973-C4D329108DE4}"/>
    <dgm:cxn modelId="{07028FB6-5421-8A4B-90FB-87DDDD9CFDDF}" srcId="{A515E74F-DA9F-644E-BF11-DAEF39B5A690}" destId="{60416A5E-4E2D-F645-ACD7-91845AE794AE}" srcOrd="0" destOrd="0" parTransId="{BBBA2F32-247A-1C42-9E12-9F0BE1D7728E}" sibTransId="{FD525716-B9FB-104D-8727-4D6A8B39ADD3}"/>
    <dgm:cxn modelId="{EAB281C3-D7F9-124E-A699-3D47B7DC41F3}" type="presOf" srcId="{689CFB5D-D2F2-E14A-A867-8B9D5262AF95}" destId="{AC65365F-F679-A141-A084-450470CA9658}" srcOrd="0" destOrd="0" presId="urn:microsoft.com/office/officeart/2005/8/layout/lProcess3"/>
    <dgm:cxn modelId="{0F33B5CC-ECF9-6E4B-8B21-B5DB21B18333}" srcId="{E6E56A3D-1890-AA4D-928D-0B2754CD9DB3}" destId="{689CFB5D-D2F2-E14A-A867-8B9D5262AF95}" srcOrd="2" destOrd="0" parTransId="{2FAB4560-3359-EA41-8792-C7D24159D8A4}" sibTransId="{1D29F6FF-850E-7C4B-B43B-9CB7181EEB5A}"/>
    <dgm:cxn modelId="{086730F3-F299-1942-9FAA-7FFB6FB690DF}" type="presOf" srcId="{5BECC179-D512-AD43-96A2-E8921C5F0E41}" destId="{0C324735-46C9-1545-8B26-96D0D2DEC83D}" srcOrd="0" destOrd="0" presId="urn:microsoft.com/office/officeart/2005/8/layout/lProcess3"/>
    <dgm:cxn modelId="{BCA1ADF9-B30F-3349-B929-6AEA10F6B535}" type="presOf" srcId="{37F62346-A7F3-9A49-8E3C-4B559B2F1441}" destId="{EC466C30-FAFF-BF46-9EDC-3C4EFBA61A09}" srcOrd="0" destOrd="0" presId="urn:microsoft.com/office/officeart/2005/8/layout/lProcess3"/>
    <dgm:cxn modelId="{034AFDCB-1F31-A44A-B6A7-5355F27A1127}" type="presParOf" srcId="{50FA79DC-B49E-9E4D-9BBF-B638458995EC}" destId="{1C239C03-C93F-FD41-A9EE-8A901A371D40}" srcOrd="0" destOrd="0" presId="urn:microsoft.com/office/officeart/2005/8/layout/lProcess3"/>
    <dgm:cxn modelId="{04DC14F1-4166-264D-9065-D20A44D2103B}" type="presParOf" srcId="{1C239C03-C93F-FD41-A9EE-8A901A371D40}" destId="{9CC41112-A7BB-6B46-8537-43D77F78771A}" srcOrd="0" destOrd="0" presId="urn:microsoft.com/office/officeart/2005/8/layout/lProcess3"/>
    <dgm:cxn modelId="{2EEF766A-5319-E14A-B4F4-7720515CE467}" type="presParOf" srcId="{1C239C03-C93F-FD41-A9EE-8A901A371D40}" destId="{93FF5CC2-C965-3C44-8FDB-0F4600A5C218}" srcOrd="1" destOrd="0" presId="urn:microsoft.com/office/officeart/2005/8/layout/lProcess3"/>
    <dgm:cxn modelId="{B89225CA-630D-B54A-B777-1F70B071D165}" type="presParOf" srcId="{1C239C03-C93F-FD41-A9EE-8A901A371D40}" destId="{70CB34BE-0274-E54E-9286-B488DC8E1B59}" srcOrd="2" destOrd="0" presId="urn:microsoft.com/office/officeart/2005/8/layout/lProcess3"/>
    <dgm:cxn modelId="{CC0C5384-D1AE-7A4E-9859-95F4ECA106E2}" type="presParOf" srcId="{1C239C03-C93F-FD41-A9EE-8A901A371D40}" destId="{5072FFCD-F4B6-234E-8A46-7E90DC718A4F}" srcOrd="3" destOrd="0" presId="urn:microsoft.com/office/officeart/2005/8/layout/lProcess3"/>
    <dgm:cxn modelId="{61E55A55-C1AB-6C45-BB53-FEB26B385F75}" type="presParOf" srcId="{1C239C03-C93F-FD41-A9EE-8A901A371D40}" destId="{9EA07780-1A9A-994C-A79B-A8367AB10858}" srcOrd="4" destOrd="0" presId="urn:microsoft.com/office/officeart/2005/8/layout/lProcess3"/>
    <dgm:cxn modelId="{B5F555A1-39B9-6C4E-9AE0-E167D8B5976D}" type="presParOf" srcId="{50FA79DC-B49E-9E4D-9BBF-B638458995EC}" destId="{9DD76A58-9DC0-C44C-A02E-188CC3F9F3C7}" srcOrd="1" destOrd="0" presId="urn:microsoft.com/office/officeart/2005/8/layout/lProcess3"/>
    <dgm:cxn modelId="{B6814FA5-A9DF-2747-A389-A85481BD37FB}" type="presParOf" srcId="{50FA79DC-B49E-9E4D-9BBF-B638458995EC}" destId="{E2BCF882-74B9-5643-A40A-1F265E98B7DD}" srcOrd="2" destOrd="0" presId="urn:microsoft.com/office/officeart/2005/8/layout/lProcess3"/>
    <dgm:cxn modelId="{B54F4837-E561-E84E-9EC4-9AE5BB618E46}" type="presParOf" srcId="{E2BCF882-74B9-5643-A40A-1F265E98B7DD}" destId="{0C324735-46C9-1545-8B26-96D0D2DEC83D}" srcOrd="0" destOrd="0" presId="urn:microsoft.com/office/officeart/2005/8/layout/lProcess3"/>
    <dgm:cxn modelId="{E5FF5F8B-0D79-7943-89D0-994C73C08437}" type="presParOf" srcId="{E2BCF882-74B9-5643-A40A-1F265E98B7DD}" destId="{0D4F79C5-138E-C04C-B2BF-B556BAFB1F74}" srcOrd="1" destOrd="0" presId="urn:microsoft.com/office/officeart/2005/8/layout/lProcess3"/>
    <dgm:cxn modelId="{A3534170-4FC3-1245-A0D9-9E9F26B4F818}" type="presParOf" srcId="{E2BCF882-74B9-5643-A40A-1F265E98B7DD}" destId="{1A7F2C18-0D22-C14D-BAF1-4A0D372F5048}" srcOrd="2" destOrd="0" presId="urn:microsoft.com/office/officeart/2005/8/layout/lProcess3"/>
    <dgm:cxn modelId="{A3DC87E7-D84A-3249-AAC0-24B2EF014AC6}" type="presParOf" srcId="{E2BCF882-74B9-5643-A40A-1F265E98B7DD}" destId="{5AAF8787-53B0-D04F-BAE2-3A6FAFAAC18C}" srcOrd="3" destOrd="0" presId="urn:microsoft.com/office/officeart/2005/8/layout/lProcess3"/>
    <dgm:cxn modelId="{F072FC96-E367-124B-896A-96134ECDBBF5}" type="presParOf" srcId="{E2BCF882-74B9-5643-A40A-1F265E98B7DD}" destId="{EC466C30-FAFF-BF46-9EDC-3C4EFBA61A09}" srcOrd="4" destOrd="0" presId="urn:microsoft.com/office/officeart/2005/8/layout/lProcess3"/>
    <dgm:cxn modelId="{F42E5909-0815-9B4D-AD63-EE64EDD1DEF5}" type="presParOf" srcId="{50FA79DC-B49E-9E4D-9BBF-B638458995EC}" destId="{C94B2BA1-6329-004F-B133-EA195FE1F307}" srcOrd="3" destOrd="0" presId="urn:microsoft.com/office/officeart/2005/8/layout/lProcess3"/>
    <dgm:cxn modelId="{751E084A-60A5-0D4E-9BB4-69D3B186B061}" type="presParOf" srcId="{50FA79DC-B49E-9E4D-9BBF-B638458995EC}" destId="{0415FF38-F727-024E-BD6F-50F4B8D122FD}" srcOrd="4" destOrd="0" presId="urn:microsoft.com/office/officeart/2005/8/layout/lProcess3"/>
    <dgm:cxn modelId="{44EED012-7014-9A46-8ADB-D1361C0797F1}" type="presParOf" srcId="{0415FF38-F727-024E-BD6F-50F4B8D122FD}" destId="{AC65365F-F679-A141-A084-450470CA9658}" srcOrd="0" destOrd="0" presId="urn:microsoft.com/office/officeart/2005/8/layout/lProcess3"/>
    <dgm:cxn modelId="{AD75ECC2-9754-0046-95EE-E1EAB4F1875C}" type="presParOf" srcId="{0415FF38-F727-024E-BD6F-50F4B8D122FD}" destId="{4EB202D7-5929-FB47-9EE3-2386CA16770E}" srcOrd="1" destOrd="0" presId="urn:microsoft.com/office/officeart/2005/8/layout/lProcess3"/>
    <dgm:cxn modelId="{81744B6A-67E1-8740-B762-1779B74865A2}" type="presParOf" srcId="{0415FF38-F727-024E-BD6F-50F4B8D122FD}" destId="{C0C1E1C7-C599-C244-A69D-DF2405B104A6}" srcOrd="2" destOrd="0" presId="urn:microsoft.com/office/officeart/2005/8/layout/lProcess3"/>
    <dgm:cxn modelId="{25BAEFA0-94B9-064D-BE32-40EE05E188A5}" type="presParOf" srcId="{0415FF38-F727-024E-BD6F-50F4B8D122FD}" destId="{8374CE6F-9684-9746-B252-B822D8D0CF3B}" srcOrd="3" destOrd="0" presId="urn:microsoft.com/office/officeart/2005/8/layout/lProcess3"/>
    <dgm:cxn modelId="{1E2D45C5-AE5E-2645-A2EF-B7EE94B83FC2}" type="presParOf" srcId="{0415FF38-F727-024E-BD6F-50F4B8D122FD}" destId="{5AC05843-C84C-094A-88C7-A3A0BADB36BA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E56A3D-1890-AA4D-928D-0B2754CD9DB3}" type="doc">
      <dgm:prSet loTypeId="urn:microsoft.com/office/officeart/2005/8/layout/lProcess3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515E74F-DA9F-644E-BF11-DAEF39B5A690}">
      <dgm:prSet phldrT="[Text]" custT="1"/>
      <dgm:spPr/>
      <dgm:t>
        <a:bodyPr/>
        <a:lstStyle/>
        <a:p>
          <a:r>
            <a:rPr lang="en-US" sz="2000" dirty="0"/>
            <a:t>Consultant approval to enter the trial</a:t>
          </a:r>
          <a:endParaRPr lang="en-US" sz="2000" baseline="30000" dirty="0"/>
        </a:p>
      </dgm:t>
    </dgm:pt>
    <dgm:pt modelId="{49DF8CD1-1878-684F-BF51-2950D7AF36CC}" type="parTrans" cxnId="{9020D4B5-6AD8-7A49-BF64-265C37279698}">
      <dgm:prSet/>
      <dgm:spPr/>
      <dgm:t>
        <a:bodyPr/>
        <a:lstStyle/>
        <a:p>
          <a:endParaRPr lang="en-US"/>
        </a:p>
      </dgm:t>
    </dgm:pt>
    <dgm:pt modelId="{AC8F5B52-5E96-4D49-B973-C4D329108DE4}" type="sibTrans" cxnId="{9020D4B5-6AD8-7A49-BF64-265C37279698}">
      <dgm:prSet/>
      <dgm:spPr/>
      <dgm:t>
        <a:bodyPr/>
        <a:lstStyle/>
        <a:p>
          <a:endParaRPr lang="en-US"/>
        </a:p>
      </dgm:t>
    </dgm:pt>
    <dgm:pt modelId="{60416A5E-4E2D-F645-ACD7-91845AE794AE}">
      <dgm:prSet phldrT="[Text]"/>
      <dgm:spPr/>
      <dgm:t>
        <a:bodyPr/>
        <a:lstStyle/>
        <a:p>
          <a:r>
            <a:rPr lang="en-US" dirty="0"/>
            <a:t>Dr to sign in red box (essential recruitment document) </a:t>
          </a:r>
        </a:p>
      </dgm:t>
    </dgm:pt>
    <dgm:pt modelId="{BBBA2F32-247A-1C42-9E12-9F0BE1D7728E}" type="parTrans" cxnId="{07028FB6-5421-8A4B-90FB-87DDDD9CFDDF}">
      <dgm:prSet/>
      <dgm:spPr/>
      <dgm:t>
        <a:bodyPr/>
        <a:lstStyle/>
        <a:p>
          <a:endParaRPr lang="en-US"/>
        </a:p>
      </dgm:t>
    </dgm:pt>
    <dgm:pt modelId="{FD525716-B9FB-104D-8727-4D6A8B39ADD3}" type="sibTrans" cxnId="{07028FB6-5421-8A4B-90FB-87DDDD9CFDDF}">
      <dgm:prSet/>
      <dgm:spPr/>
      <dgm:t>
        <a:bodyPr/>
        <a:lstStyle/>
        <a:p>
          <a:endParaRPr lang="en-US"/>
        </a:p>
      </dgm:t>
    </dgm:pt>
    <dgm:pt modelId="{5BECC179-D512-AD43-96A2-E8921C5F0E41}">
      <dgm:prSet phldrT="[Text]" custT="1"/>
      <dgm:spPr/>
      <dgm:t>
        <a:bodyPr/>
        <a:lstStyle/>
        <a:p>
          <a:r>
            <a:rPr lang="en-US" sz="2000" dirty="0"/>
            <a:t>Discuss the trial with the woman</a:t>
          </a:r>
        </a:p>
      </dgm:t>
    </dgm:pt>
    <dgm:pt modelId="{70D95EA3-494A-A146-BB91-B1CC4F0995A8}" type="parTrans" cxnId="{305D5592-1360-964D-98FC-22ABCEDC99A6}">
      <dgm:prSet/>
      <dgm:spPr/>
      <dgm:t>
        <a:bodyPr/>
        <a:lstStyle/>
        <a:p>
          <a:endParaRPr lang="en-US"/>
        </a:p>
      </dgm:t>
    </dgm:pt>
    <dgm:pt modelId="{BC1DF896-260B-A643-958D-B04C998BE2C4}" type="sibTrans" cxnId="{305D5592-1360-964D-98FC-22ABCEDC99A6}">
      <dgm:prSet/>
      <dgm:spPr/>
      <dgm:t>
        <a:bodyPr/>
        <a:lstStyle/>
        <a:p>
          <a:endParaRPr lang="en-US"/>
        </a:p>
      </dgm:t>
    </dgm:pt>
    <dgm:pt modelId="{EAC7B522-B547-1644-BED0-8E957009B3CF}">
      <dgm:prSet phldrT="[Text]"/>
      <dgm:spPr/>
      <dgm:t>
        <a:bodyPr/>
        <a:lstStyle/>
        <a:p>
          <a:r>
            <a:rPr lang="en-US" dirty="0"/>
            <a:t>Use the full PIS</a:t>
          </a:r>
        </a:p>
      </dgm:t>
    </dgm:pt>
    <dgm:pt modelId="{3C51F518-7A49-1047-89D8-0D702CD4FD53}" type="parTrans" cxnId="{F1B1D341-2F82-0843-8B62-E1DF982F0034}">
      <dgm:prSet/>
      <dgm:spPr/>
      <dgm:t>
        <a:bodyPr/>
        <a:lstStyle/>
        <a:p>
          <a:endParaRPr lang="en-US"/>
        </a:p>
      </dgm:t>
    </dgm:pt>
    <dgm:pt modelId="{9DE6314E-4CFD-7D4D-9E6F-60549BA7387D}" type="sibTrans" cxnId="{F1B1D341-2F82-0843-8B62-E1DF982F0034}">
      <dgm:prSet/>
      <dgm:spPr/>
      <dgm:t>
        <a:bodyPr/>
        <a:lstStyle/>
        <a:p>
          <a:endParaRPr lang="en-US"/>
        </a:p>
      </dgm:t>
    </dgm:pt>
    <dgm:pt modelId="{50FA79DC-B49E-9E4D-9BBF-B638458995EC}" type="pres">
      <dgm:prSet presAssocID="{E6E56A3D-1890-AA4D-928D-0B2754CD9DB3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1C239C03-C93F-FD41-A9EE-8A901A371D40}" type="pres">
      <dgm:prSet presAssocID="{A515E74F-DA9F-644E-BF11-DAEF39B5A690}" presName="horFlow" presStyleCnt="0"/>
      <dgm:spPr/>
    </dgm:pt>
    <dgm:pt modelId="{9CC41112-A7BB-6B46-8537-43D77F78771A}" type="pres">
      <dgm:prSet presAssocID="{A515E74F-DA9F-644E-BF11-DAEF39B5A690}" presName="bigChev" presStyleLbl="node1" presStyleIdx="0" presStyleCnt="2"/>
      <dgm:spPr/>
    </dgm:pt>
    <dgm:pt modelId="{93FF5CC2-C965-3C44-8FDB-0F4600A5C218}" type="pres">
      <dgm:prSet presAssocID="{BBBA2F32-247A-1C42-9E12-9F0BE1D7728E}" presName="parTrans" presStyleCnt="0"/>
      <dgm:spPr/>
    </dgm:pt>
    <dgm:pt modelId="{70CB34BE-0274-E54E-9286-B488DC8E1B59}" type="pres">
      <dgm:prSet presAssocID="{60416A5E-4E2D-F645-ACD7-91845AE794AE}" presName="node" presStyleLbl="alignAccFollowNode1" presStyleIdx="0" presStyleCnt="2">
        <dgm:presLayoutVars>
          <dgm:bulletEnabled val="1"/>
        </dgm:presLayoutVars>
      </dgm:prSet>
      <dgm:spPr/>
    </dgm:pt>
    <dgm:pt modelId="{9DD76A58-9DC0-C44C-A02E-188CC3F9F3C7}" type="pres">
      <dgm:prSet presAssocID="{A515E74F-DA9F-644E-BF11-DAEF39B5A690}" presName="vSp" presStyleCnt="0"/>
      <dgm:spPr/>
    </dgm:pt>
    <dgm:pt modelId="{E2BCF882-74B9-5643-A40A-1F265E98B7DD}" type="pres">
      <dgm:prSet presAssocID="{5BECC179-D512-AD43-96A2-E8921C5F0E41}" presName="horFlow" presStyleCnt="0"/>
      <dgm:spPr/>
    </dgm:pt>
    <dgm:pt modelId="{0C324735-46C9-1545-8B26-96D0D2DEC83D}" type="pres">
      <dgm:prSet presAssocID="{5BECC179-D512-AD43-96A2-E8921C5F0E41}" presName="bigChev" presStyleLbl="node1" presStyleIdx="1" presStyleCnt="2"/>
      <dgm:spPr/>
    </dgm:pt>
    <dgm:pt modelId="{0D4F79C5-138E-C04C-B2BF-B556BAFB1F74}" type="pres">
      <dgm:prSet presAssocID="{3C51F518-7A49-1047-89D8-0D702CD4FD53}" presName="parTrans" presStyleCnt="0"/>
      <dgm:spPr/>
    </dgm:pt>
    <dgm:pt modelId="{1A7F2C18-0D22-C14D-BAF1-4A0D372F5048}" type="pres">
      <dgm:prSet presAssocID="{EAC7B522-B547-1644-BED0-8E957009B3CF}" presName="node" presStyleLbl="alignAccFollowNode1" presStyleIdx="1" presStyleCnt="2">
        <dgm:presLayoutVars>
          <dgm:bulletEnabled val="1"/>
        </dgm:presLayoutVars>
      </dgm:prSet>
      <dgm:spPr/>
    </dgm:pt>
  </dgm:ptLst>
  <dgm:cxnLst>
    <dgm:cxn modelId="{99620A19-4FD2-284C-A536-90FE5CA60B53}" type="presOf" srcId="{60416A5E-4E2D-F645-ACD7-91845AE794AE}" destId="{70CB34BE-0274-E54E-9286-B488DC8E1B59}" srcOrd="0" destOrd="0" presId="urn:microsoft.com/office/officeart/2005/8/layout/lProcess3"/>
    <dgm:cxn modelId="{7CF76F21-DB1A-2646-B30D-70EBE75152FD}" type="presOf" srcId="{E6E56A3D-1890-AA4D-928D-0B2754CD9DB3}" destId="{50FA79DC-B49E-9E4D-9BBF-B638458995EC}" srcOrd="0" destOrd="0" presId="urn:microsoft.com/office/officeart/2005/8/layout/lProcess3"/>
    <dgm:cxn modelId="{F1B1D341-2F82-0843-8B62-E1DF982F0034}" srcId="{5BECC179-D512-AD43-96A2-E8921C5F0E41}" destId="{EAC7B522-B547-1644-BED0-8E957009B3CF}" srcOrd="0" destOrd="0" parTransId="{3C51F518-7A49-1047-89D8-0D702CD4FD53}" sibTransId="{9DE6314E-4CFD-7D4D-9E6F-60549BA7387D}"/>
    <dgm:cxn modelId="{019FFC71-4C09-6540-8B65-6B63324B0595}" type="presOf" srcId="{EAC7B522-B547-1644-BED0-8E957009B3CF}" destId="{1A7F2C18-0D22-C14D-BAF1-4A0D372F5048}" srcOrd="0" destOrd="0" presId="urn:microsoft.com/office/officeart/2005/8/layout/lProcess3"/>
    <dgm:cxn modelId="{305D5592-1360-964D-98FC-22ABCEDC99A6}" srcId="{E6E56A3D-1890-AA4D-928D-0B2754CD9DB3}" destId="{5BECC179-D512-AD43-96A2-E8921C5F0E41}" srcOrd="1" destOrd="0" parTransId="{70D95EA3-494A-A146-BB91-B1CC4F0995A8}" sibTransId="{BC1DF896-260B-A643-958D-B04C998BE2C4}"/>
    <dgm:cxn modelId="{952CD8A3-D3DA-CA46-AF3C-AC015E50433A}" type="presOf" srcId="{A515E74F-DA9F-644E-BF11-DAEF39B5A690}" destId="{9CC41112-A7BB-6B46-8537-43D77F78771A}" srcOrd="0" destOrd="0" presId="urn:microsoft.com/office/officeart/2005/8/layout/lProcess3"/>
    <dgm:cxn modelId="{9020D4B5-6AD8-7A49-BF64-265C37279698}" srcId="{E6E56A3D-1890-AA4D-928D-0B2754CD9DB3}" destId="{A515E74F-DA9F-644E-BF11-DAEF39B5A690}" srcOrd="0" destOrd="0" parTransId="{49DF8CD1-1878-684F-BF51-2950D7AF36CC}" sibTransId="{AC8F5B52-5E96-4D49-B973-C4D329108DE4}"/>
    <dgm:cxn modelId="{07028FB6-5421-8A4B-90FB-87DDDD9CFDDF}" srcId="{A515E74F-DA9F-644E-BF11-DAEF39B5A690}" destId="{60416A5E-4E2D-F645-ACD7-91845AE794AE}" srcOrd="0" destOrd="0" parTransId="{BBBA2F32-247A-1C42-9E12-9F0BE1D7728E}" sibTransId="{FD525716-B9FB-104D-8727-4D6A8B39ADD3}"/>
    <dgm:cxn modelId="{086730F3-F299-1942-9FAA-7FFB6FB690DF}" type="presOf" srcId="{5BECC179-D512-AD43-96A2-E8921C5F0E41}" destId="{0C324735-46C9-1545-8B26-96D0D2DEC83D}" srcOrd="0" destOrd="0" presId="urn:microsoft.com/office/officeart/2005/8/layout/lProcess3"/>
    <dgm:cxn modelId="{034AFDCB-1F31-A44A-B6A7-5355F27A1127}" type="presParOf" srcId="{50FA79DC-B49E-9E4D-9BBF-B638458995EC}" destId="{1C239C03-C93F-FD41-A9EE-8A901A371D40}" srcOrd="0" destOrd="0" presId="urn:microsoft.com/office/officeart/2005/8/layout/lProcess3"/>
    <dgm:cxn modelId="{04DC14F1-4166-264D-9065-D20A44D2103B}" type="presParOf" srcId="{1C239C03-C93F-FD41-A9EE-8A901A371D40}" destId="{9CC41112-A7BB-6B46-8537-43D77F78771A}" srcOrd="0" destOrd="0" presId="urn:microsoft.com/office/officeart/2005/8/layout/lProcess3"/>
    <dgm:cxn modelId="{2EEF766A-5319-E14A-B4F4-7720515CE467}" type="presParOf" srcId="{1C239C03-C93F-FD41-A9EE-8A901A371D40}" destId="{93FF5CC2-C965-3C44-8FDB-0F4600A5C218}" srcOrd="1" destOrd="0" presId="urn:microsoft.com/office/officeart/2005/8/layout/lProcess3"/>
    <dgm:cxn modelId="{B89225CA-630D-B54A-B777-1F70B071D165}" type="presParOf" srcId="{1C239C03-C93F-FD41-A9EE-8A901A371D40}" destId="{70CB34BE-0274-E54E-9286-B488DC8E1B59}" srcOrd="2" destOrd="0" presId="urn:microsoft.com/office/officeart/2005/8/layout/lProcess3"/>
    <dgm:cxn modelId="{B5F555A1-39B9-6C4E-9AE0-E167D8B5976D}" type="presParOf" srcId="{50FA79DC-B49E-9E4D-9BBF-B638458995EC}" destId="{9DD76A58-9DC0-C44C-A02E-188CC3F9F3C7}" srcOrd="1" destOrd="0" presId="urn:microsoft.com/office/officeart/2005/8/layout/lProcess3"/>
    <dgm:cxn modelId="{B6814FA5-A9DF-2747-A389-A85481BD37FB}" type="presParOf" srcId="{50FA79DC-B49E-9E4D-9BBF-B638458995EC}" destId="{E2BCF882-74B9-5643-A40A-1F265E98B7DD}" srcOrd="2" destOrd="0" presId="urn:microsoft.com/office/officeart/2005/8/layout/lProcess3"/>
    <dgm:cxn modelId="{B54F4837-E561-E84E-9EC4-9AE5BB618E46}" type="presParOf" srcId="{E2BCF882-74B9-5643-A40A-1F265E98B7DD}" destId="{0C324735-46C9-1545-8B26-96D0D2DEC83D}" srcOrd="0" destOrd="0" presId="urn:microsoft.com/office/officeart/2005/8/layout/lProcess3"/>
    <dgm:cxn modelId="{E5FF5F8B-0D79-7943-89D0-994C73C08437}" type="presParOf" srcId="{E2BCF882-74B9-5643-A40A-1F265E98B7DD}" destId="{0D4F79C5-138E-C04C-B2BF-B556BAFB1F74}" srcOrd="1" destOrd="0" presId="urn:microsoft.com/office/officeart/2005/8/layout/lProcess3"/>
    <dgm:cxn modelId="{A3534170-4FC3-1245-A0D9-9E9F26B4F818}" type="presParOf" srcId="{E2BCF882-74B9-5643-A40A-1F265E98B7DD}" destId="{1A7F2C18-0D22-C14D-BAF1-4A0D372F504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5CC4A9-4051-2A4A-9379-BCFD4C318A58}" type="doc">
      <dgm:prSet loTypeId="urn:microsoft.com/office/officeart/2005/8/layout/lProcess3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A0BEA09-9501-0E47-8CF9-2DA922C54195}">
      <dgm:prSet phldrT="[Text]"/>
      <dgm:spPr/>
      <dgm:t>
        <a:bodyPr/>
        <a:lstStyle/>
        <a:p>
          <a:r>
            <a:rPr lang="en-US" dirty="0"/>
            <a:t>Consent</a:t>
          </a:r>
        </a:p>
      </dgm:t>
    </dgm:pt>
    <dgm:pt modelId="{A91D2F01-4CB8-2C4D-A5AB-CECC41AFDCFB}" type="parTrans" cxnId="{65644419-9F59-7843-A95A-757B582B35BF}">
      <dgm:prSet/>
      <dgm:spPr/>
      <dgm:t>
        <a:bodyPr/>
        <a:lstStyle/>
        <a:p>
          <a:endParaRPr lang="en-US"/>
        </a:p>
      </dgm:t>
    </dgm:pt>
    <dgm:pt modelId="{CFA5FE79-061A-3843-B6D2-CBA0DC2B8BF0}" type="sibTrans" cxnId="{65644419-9F59-7843-A95A-757B582B35BF}">
      <dgm:prSet/>
      <dgm:spPr/>
      <dgm:t>
        <a:bodyPr/>
        <a:lstStyle/>
        <a:p>
          <a:endParaRPr lang="en-US"/>
        </a:p>
      </dgm:t>
    </dgm:pt>
    <dgm:pt modelId="{AFE66BF8-32FA-BE41-9C3E-0436CC901B0B}">
      <dgm:prSet phldrT="[Text]"/>
      <dgm:spPr/>
      <dgm:t>
        <a:bodyPr/>
        <a:lstStyle/>
        <a:p>
          <a:r>
            <a:rPr lang="en-US" dirty="0"/>
            <a:t>RCT consent form</a:t>
          </a:r>
        </a:p>
      </dgm:t>
    </dgm:pt>
    <dgm:pt modelId="{99B75566-7DA5-184A-822C-2DC9F22BACCE}" type="parTrans" cxnId="{52B846F2-2160-444B-8EDC-B5E7CBC1AAC1}">
      <dgm:prSet/>
      <dgm:spPr/>
      <dgm:t>
        <a:bodyPr/>
        <a:lstStyle/>
        <a:p>
          <a:endParaRPr lang="en-US"/>
        </a:p>
      </dgm:t>
    </dgm:pt>
    <dgm:pt modelId="{1CAFD4F4-04CD-8E4A-9ED1-ED28246F5377}" type="sibTrans" cxnId="{52B846F2-2160-444B-8EDC-B5E7CBC1AAC1}">
      <dgm:prSet/>
      <dgm:spPr/>
      <dgm:t>
        <a:bodyPr/>
        <a:lstStyle/>
        <a:p>
          <a:endParaRPr lang="en-US"/>
        </a:p>
      </dgm:t>
    </dgm:pt>
    <dgm:pt modelId="{4FD60C47-953D-0F46-B69E-EDB26C888032}">
      <dgm:prSet phldrT="[Text]"/>
      <dgm:spPr/>
      <dgm:t>
        <a:bodyPr/>
        <a:lstStyle/>
        <a:p>
          <a:r>
            <a:rPr lang="en-US" dirty="0" err="1"/>
            <a:t>Randomise</a:t>
          </a:r>
          <a:endParaRPr lang="en-US" dirty="0"/>
        </a:p>
      </dgm:t>
    </dgm:pt>
    <dgm:pt modelId="{6493AF99-7BDC-574D-B600-5D3C606D3467}" type="parTrans" cxnId="{E4192AE6-E56B-804E-8ABE-1A61C422182E}">
      <dgm:prSet/>
      <dgm:spPr/>
      <dgm:t>
        <a:bodyPr/>
        <a:lstStyle/>
        <a:p>
          <a:endParaRPr lang="en-US"/>
        </a:p>
      </dgm:t>
    </dgm:pt>
    <dgm:pt modelId="{4C0A8EA4-FD1D-0D48-AE5D-9F8656607A4B}" type="sibTrans" cxnId="{E4192AE6-E56B-804E-8ABE-1A61C422182E}">
      <dgm:prSet/>
      <dgm:spPr/>
      <dgm:t>
        <a:bodyPr/>
        <a:lstStyle/>
        <a:p>
          <a:endParaRPr lang="en-US"/>
        </a:p>
      </dgm:t>
    </dgm:pt>
    <dgm:pt modelId="{39988FB7-A048-6443-8F70-9C641C072541}">
      <dgm:prSet phldrT="[Text]"/>
      <dgm:spPr/>
      <dgm:t>
        <a:bodyPr/>
        <a:lstStyle/>
        <a:p>
          <a:r>
            <a:rPr lang="en-US" dirty="0"/>
            <a:t>Online or via the phone</a:t>
          </a:r>
        </a:p>
      </dgm:t>
    </dgm:pt>
    <dgm:pt modelId="{8224D98E-4AA1-A446-9E71-47E60A8CFAA7}" type="parTrans" cxnId="{B606C024-B669-BB44-A9D7-1B4A53D43FAC}">
      <dgm:prSet/>
      <dgm:spPr/>
      <dgm:t>
        <a:bodyPr/>
        <a:lstStyle/>
        <a:p>
          <a:endParaRPr lang="en-US"/>
        </a:p>
      </dgm:t>
    </dgm:pt>
    <dgm:pt modelId="{23CE9E8B-669D-DE4B-A296-2EBE8FD9BC27}" type="sibTrans" cxnId="{B606C024-B669-BB44-A9D7-1B4A53D43FAC}">
      <dgm:prSet/>
      <dgm:spPr/>
      <dgm:t>
        <a:bodyPr/>
        <a:lstStyle/>
        <a:p>
          <a:endParaRPr lang="en-US"/>
        </a:p>
      </dgm:t>
    </dgm:pt>
    <dgm:pt modelId="{373902C2-EEB3-FF43-B376-7EA7235C27AC}">
      <dgm:prSet phldrT="[Text]"/>
      <dgm:spPr/>
      <dgm:t>
        <a:bodyPr/>
        <a:lstStyle/>
        <a:p>
          <a:r>
            <a:rPr lang="en-US" dirty="0"/>
            <a:t>If </a:t>
          </a:r>
          <a:r>
            <a:rPr lang="en-US" dirty="0" err="1"/>
            <a:t>randomised</a:t>
          </a:r>
          <a:r>
            <a:rPr lang="en-US" dirty="0"/>
            <a:t> to induction</a:t>
          </a:r>
        </a:p>
      </dgm:t>
    </dgm:pt>
    <dgm:pt modelId="{3D13172A-3639-CC4E-85CB-87A77B7EA4E2}" type="parTrans" cxnId="{575F69F4-E1DC-4340-8E3A-2C65AF8559F6}">
      <dgm:prSet/>
      <dgm:spPr/>
      <dgm:t>
        <a:bodyPr/>
        <a:lstStyle/>
        <a:p>
          <a:endParaRPr lang="en-US"/>
        </a:p>
      </dgm:t>
    </dgm:pt>
    <dgm:pt modelId="{735C2FA0-682C-3245-9287-9385EEF0B13B}" type="sibTrans" cxnId="{575F69F4-E1DC-4340-8E3A-2C65AF8559F6}">
      <dgm:prSet/>
      <dgm:spPr/>
      <dgm:t>
        <a:bodyPr/>
        <a:lstStyle/>
        <a:p>
          <a:endParaRPr lang="en-US"/>
        </a:p>
      </dgm:t>
    </dgm:pt>
    <dgm:pt modelId="{023CFF8A-663D-3843-A32C-10684687E665}">
      <dgm:prSet phldrT="[Text]"/>
      <dgm:spPr/>
      <dgm:t>
        <a:bodyPr/>
        <a:lstStyle/>
        <a:p>
          <a:r>
            <a:rPr lang="en-US" dirty="0"/>
            <a:t>Book induction between 38</a:t>
          </a:r>
          <a:r>
            <a:rPr lang="en-US" baseline="30000" dirty="0"/>
            <a:t>+0</a:t>
          </a:r>
          <a:r>
            <a:rPr lang="en-US" dirty="0"/>
            <a:t>-38</a:t>
          </a:r>
          <a:r>
            <a:rPr lang="en-US" baseline="30000" dirty="0"/>
            <a:t>+4</a:t>
          </a:r>
        </a:p>
      </dgm:t>
    </dgm:pt>
    <dgm:pt modelId="{55801F45-6305-AE4B-9F21-9036994E85E4}" type="parTrans" cxnId="{38F988DC-7ADC-5444-B4BE-DFFFEC283C74}">
      <dgm:prSet/>
      <dgm:spPr/>
      <dgm:t>
        <a:bodyPr/>
        <a:lstStyle/>
        <a:p>
          <a:endParaRPr lang="en-US"/>
        </a:p>
      </dgm:t>
    </dgm:pt>
    <dgm:pt modelId="{77CD44B4-9F6B-EE4F-8B21-BA15B286D760}" type="sibTrans" cxnId="{38F988DC-7ADC-5444-B4BE-DFFFEC283C74}">
      <dgm:prSet/>
      <dgm:spPr/>
      <dgm:t>
        <a:bodyPr/>
        <a:lstStyle/>
        <a:p>
          <a:endParaRPr lang="en-US"/>
        </a:p>
      </dgm:t>
    </dgm:pt>
    <dgm:pt modelId="{22D98F54-424C-7844-AB9D-17A0C283A3E7}" type="pres">
      <dgm:prSet presAssocID="{D05CC4A9-4051-2A4A-9379-BCFD4C318A5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5C917AB-9C25-0B4C-ACE5-307290BE58F7}" type="pres">
      <dgm:prSet presAssocID="{5A0BEA09-9501-0E47-8CF9-2DA922C54195}" presName="horFlow" presStyleCnt="0"/>
      <dgm:spPr/>
    </dgm:pt>
    <dgm:pt modelId="{3EDF4379-7E54-E748-9881-352D6E9FC0A2}" type="pres">
      <dgm:prSet presAssocID="{5A0BEA09-9501-0E47-8CF9-2DA922C54195}" presName="bigChev" presStyleLbl="node1" presStyleIdx="0" presStyleCnt="3"/>
      <dgm:spPr/>
    </dgm:pt>
    <dgm:pt modelId="{B372F846-661B-EA41-A03B-502AC264164E}" type="pres">
      <dgm:prSet presAssocID="{99B75566-7DA5-184A-822C-2DC9F22BACCE}" presName="parTrans" presStyleCnt="0"/>
      <dgm:spPr/>
    </dgm:pt>
    <dgm:pt modelId="{604FB7C4-9158-6D4B-8B08-E0080F9AE142}" type="pres">
      <dgm:prSet presAssocID="{AFE66BF8-32FA-BE41-9C3E-0436CC901B0B}" presName="node" presStyleLbl="alignAccFollowNode1" presStyleIdx="0" presStyleCnt="3">
        <dgm:presLayoutVars>
          <dgm:bulletEnabled val="1"/>
        </dgm:presLayoutVars>
      </dgm:prSet>
      <dgm:spPr/>
    </dgm:pt>
    <dgm:pt modelId="{52A64FF5-4C81-BD46-8F9E-3BC8780B2043}" type="pres">
      <dgm:prSet presAssocID="{5A0BEA09-9501-0E47-8CF9-2DA922C54195}" presName="vSp" presStyleCnt="0"/>
      <dgm:spPr/>
    </dgm:pt>
    <dgm:pt modelId="{73684A8F-9333-0049-828A-D4580AE38544}" type="pres">
      <dgm:prSet presAssocID="{4FD60C47-953D-0F46-B69E-EDB26C888032}" presName="horFlow" presStyleCnt="0"/>
      <dgm:spPr/>
    </dgm:pt>
    <dgm:pt modelId="{283DA8D2-0F5C-8B4D-8583-3E794107D844}" type="pres">
      <dgm:prSet presAssocID="{4FD60C47-953D-0F46-B69E-EDB26C888032}" presName="bigChev" presStyleLbl="node1" presStyleIdx="1" presStyleCnt="3"/>
      <dgm:spPr/>
    </dgm:pt>
    <dgm:pt modelId="{3800C5F7-8030-004E-8762-AFF5D1EFE4D7}" type="pres">
      <dgm:prSet presAssocID="{8224D98E-4AA1-A446-9E71-47E60A8CFAA7}" presName="parTrans" presStyleCnt="0"/>
      <dgm:spPr/>
    </dgm:pt>
    <dgm:pt modelId="{7F0A6EAC-053A-B849-8582-F60B8412071E}" type="pres">
      <dgm:prSet presAssocID="{39988FB7-A048-6443-8F70-9C641C072541}" presName="node" presStyleLbl="alignAccFollowNode1" presStyleIdx="1" presStyleCnt="3">
        <dgm:presLayoutVars>
          <dgm:bulletEnabled val="1"/>
        </dgm:presLayoutVars>
      </dgm:prSet>
      <dgm:spPr/>
    </dgm:pt>
    <dgm:pt modelId="{22094DAC-B52C-C342-8EB2-42015C72229F}" type="pres">
      <dgm:prSet presAssocID="{4FD60C47-953D-0F46-B69E-EDB26C888032}" presName="vSp" presStyleCnt="0"/>
      <dgm:spPr/>
    </dgm:pt>
    <dgm:pt modelId="{61597088-1C56-454E-94C1-1C846CB89F37}" type="pres">
      <dgm:prSet presAssocID="{373902C2-EEB3-FF43-B376-7EA7235C27AC}" presName="horFlow" presStyleCnt="0"/>
      <dgm:spPr/>
    </dgm:pt>
    <dgm:pt modelId="{7A5DCC3A-CEE5-4446-9942-DAEDDAE84292}" type="pres">
      <dgm:prSet presAssocID="{373902C2-EEB3-FF43-B376-7EA7235C27AC}" presName="bigChev" presStyleLbl="node1" presStyleIdx="2" presStyleCnt="3"/>
      <dgm:spPr/>
    </dgm:pt>
    <dgm:pt modelId="{E4DE21BE-9109-BE46-8663-BEE577FD7F88}" type="pres">
      <dgm:prSet presAssocID="{55801F45-6305-AE4B-9F21-9036994E85E4}" presName="parTrans" presStyleCnt="0"/>
      <dgm:spPr/>
    </dgm:pt>
    <dgm:pt modelId="{99B204FF-A930-5B49-935B-2A9D1E619C05}" type="pres">
      <dgm:prSet presAssocID="{023CFF8A-663D-3843-A32C-10684687E665}" presName="node" presStyleLbl="alignAccFollowNode1" presStyleIdx="2" presStyleCnt="3">
        <dgm:presLayoutVars>
          <dgm:bulletEnabled val="1"/>
        </dgm:presLayoutVars>
      </dgm:prSet>
      <dgm:spPr/>
    </dgm:pt>
  </dgm:ptLst>
  <dgm:cxnLst>
    <dgm:cxn modelId="{72850F19-12B4-9B45-A325-32CA4E24D3D4}" type="presOf" srcId="{023CFF8A-663D-3843-A32C-10684687E665}" destId="{99B204FF-A930-5B49-935B-2A9D1E619C05}" srcOrd="0" destOrd="0" presId="urn:microsoft.com/office/officeart/2005/8/layout/lProcess3"/>
    <dgm:cxn modelId="{65644419-9F59-7843-A95A-757B582B35BF}" srcId="{D05CC4A9-4051-2A4A-9379-BCFD4C318A58}" destId="{5A0BEA09-9501-0E47-8CF9-2DA922C54195}" srcOrd="0" destOrd="0" parTransId="{A91D2F01-4CB8-2C4D-A5AB-CECC41AFDCFB}" sibTransId="{CFA5FE79-061A-3843-B6D2-CBA0DC2B8BF0}"/>
    <dgm:cxn modelId="{B606C024-B669-BB44-A9D7-1B4A53D43FAC}" srcId="{4FD60C47-953D-0F46-B69E-EDB26C888032}" destId="{39988FB7-A048-6443-8F70-9C641C072541}" srcOrd="0" destOrd="0" parTransId="{8224D98E-4AA1-A446-9E71-47E60A8CFAA7}" sibTransId="{23CE9E8B-669D-DE4B-A296-2EBE8FD9BC27}"/>
    <dgm:cxn modelId="{674B3A25-E0E3-CB4F-AE71-14DD5254F2A2}" type="presOf" srcId="{AFE66BF8-32FA-BE41-9C3E-0436CC901B0B}" destId="{604FB7C4-9158-6D4B-8B08-E0080F9AE142}" srcOrd="0" destOrd="0" presId="urn:microsoft.com/office/officeart/2005/8/layout/lProcess3"/>
    <dgm:cxn modelId="{76B47325-2154-0547-B8D5-F0944E75A13A}" type="presOf" srcId="{39988FB7-A048-6443-8F70-9C641C072541}" destId="{7F0A6EAC-053A-B849-8582-F60B8412071E}" srcOrd="0" destOrd="0" presId="urn:microsoft.com/office/officeart/2005/8/layout/lProcess3"/>
    <dgm:cxn modelId="{4C16D136-A62A-FE46-AFEF-51DC7321F68E}" type="presOf" srcId="{D05CC4A9-4051-2A4A-9379-BCFD4C318A58}" destId="{22D98F54-424C-7844-AB9D-17A0C283A3E7}" srcOrd="0" destOrd="0" presId="urn:microsoft.com/office/officeart/2005/8/layout/lProcess3"/>
    <dgm:cxn modelId="{AB873B47-4827-7841-87C8-EE402E598C4A}" type="presOf" srcId="{4FD60C47-953D-0F46-B69E-EDB26C888032}" destId="{283DA8D2-0F5C-8B4D-8583-3E794107D844}" srcOrd="0" destOrd="0" presId="urn:microsoft.com/office/officeart/2005/8/layout/lProcess3"/>
    <dgm:cxn modelId="{2BA0A774-397E-B742-8AD2-A38DED8E9444}" type="presOf" srcId="{373902C2-EEB3-FF43-B376-7EA7235C27AC}" destId="{7A5DCC3A-CEE5-4446-9942-DAEDDAE84292}" srcOrd="0" destOrd="0" presId="urn:microsoft.com/office/officeart/2005/8/layout/lProcess3"/>
    <dgm:cxn modelId="{49963B81-FD7C-7D48-932F-17A5350D6E5A}" type="presOf" srcId="{5A0BEA09-9501-0E47-8CF9-2DA922C54195}" destId="{3EDF4379-7E54-E748-9881-352D6E9FC0A2}" srcOrd="0" destOrd="0" presId="urn:microsoft.com/office/officeart/2005/8/layout/lProcess3"/>
    <dgm:cxn modelId="{38F988DC-7ADC-5444-B4BE-DFFFEC283C74}" srcId="{373902C2-EEB3-FF43-B376-7EA7235C27AC}" destId="{023CFF8A-663D-3843-A32C-10684687E665}" srcOrd="0" destOrd="0" parTransId="{55801F45-6305-AE4B-9F21-9036994E85E4}" sibTransId="{77CD44B4-9F6B-EE4F-8B21-BA15B286D760}"/>
    <dgm:cxn modelId="{E4192AE6-E56B-804E-8ABE-1A61C422182E}" srcId="{D05CC4A9-4051-2A4A-9379-BCFD4C318A58}" destId="{4FD60C47-953D-0F46-B69E-EDB26C888032}" srcOrd="1" destOrd="0" parTransId="{6493AF99-7BDC-574D-B600-5D3C606D3467}" sibTransId="{4C0A8EA4-FD1D-0D48-AE5D-9F8656607A4B}"/>
    <dgm:cxn modelId="{52B846F2-2160-444B-8EDC-B5E7CBC1AAC1}" srcId="{5A0BEA09-9501-0E47-8CF9-2DA922C54195}" destId="{AFE66BF8-32FA-BE41-9C3E-0436CC901B0B}" srcOrd="0" destOrd="0" parTransId="{99B75566-7DA5-184A-822C-2DC9F22BACCE}" sibTransId="{1CAFD4F4-04CD-8E4A-9ED1-ED28246F5377}"/>
    <dgm:cxn modelId="{575F69F4-E1DC-4340-8E3A-2C65AF8559F6}" srcId="{D05CC4A9-4051-2A4A-9379-BCFD4C318A58}" destId="{373902C2-EEB3-FF43-B376-7EA7235C27AC}" srcOrd="2" destOrd="0" parTransId="{3D13172A-3639-CC4E-85CB-87A77B7EA4E2}" sibTransId="{735C2FA0-682C-3245-9287-9385EEF0B13B}"/>
    <dgm:cxn modelId="{FF528DBD-9353-F94A-97DB-8B489BFE2E0D}" type="presParOf" srcId="{22D98F54-424C-7844-AB9D-17A0C283A3E7}" destId="{E5C917AB-9C25-0B4C-ACE5-307290BE58F7}" srcOrd="0" destOrd="0" presId="urn:microsoft.com/office/officeart/2005/8/layout/lProcess3"/>
    <dgm:cxn modelId="{96C4CB2A-B288-7347-A851-A25707E1C58E}" type="presParOf" srcId="{E5C917AB-9C25-0B4C-ACE5-307290BE58F7}" destId="{3EDF4379-7E54-E748-9881-352D6E9FC0A2}" srcOrd="0" destOrd="0" presId="urn:microsoft.com/office/officeart/2005/8/layout/lProcess3"/>
    <dgm:cxn modelId="{2F7C7EC2-1D70-5444-9F3A-78F17AE6BE8B}" type="presParOf" srcId="{E5C917AB-9C25-0B4C-ACE5-307290BE58F7}" destId="{B372F846-661B-EA41-A03B-502AC264164E}" srcOrd="1" destOrd="0" presId="urn:microsoft.com/office/officeart/2005/8/layout/lProcess3"/>
    <dgm:cxn modelId="{ABF762E7-FED1-6648-8D58-61A6CF6923E2}" type="presParOf" srcId="{E5C917AB-9C25-0B4C-ACE5-307290BE58F7}" destId="{604FB7C4-9158-6D4B-8B08-E0080F9AE142}" srcOrd="2" destOrd="0" presId="urn:microsoft.com/office/officeart/2005/8/layout/lProcess3"/>
    <dgm:cxn modelId="{5C836B68-7A33-2946-828F-CDCBFD79CBFA}" type="presParOf" srcId="{22D98F54-424C-7844-AB9D-17A0C283A3E7}" destId="{52A64FF5-4C81-BD46-8F9E-3BC8780B2043}" srcOrd="1" destOrd="0" presId="urn:microsoft.com/office/officeart/2005/8/layout/lProcess3"/>
    <dgm:cxn modelId="{A9F22DBC-F38B-C841-BAF6-C1A85EE195AE}" type="presParOf" srcId="{22D98F54-424C-7844-AB9D-17A0C283A3E7}" destId="{73684A8F-9333-0049-828A-D4580AE38544}" srcOrd="2" destOrd="0" presId="urn:microsoft.com/office/officeart/2005/8/layout/lProcess3"/>
    <dgm:cxn modelId="{9B089F67-2275-814A-A373-FDF41E65DC65}" type="presParOf" srcId="{73684A8F-9333-0049-828A-D4580AE38544}" destId="{283DA8D2-0F5C-8B4D-8583-3E794107D844}" srcOrd="0" destOrd="0" presId="urn:microsoft.com/office/officeart/2005/8/layout/lProcess3"/>
    <dgm:cxn modelId="{44EEA398-A81C-034A-B345-D41D6C125CDA}" type="presParOf" srcId="{73684A8F-9333-0049-828A-D4580AE38544}" destId="{3800C5F7-8030-004E-8762-AFF5D1EFE4D7}" srcOrd="1" destOrd="0" presId="urn:microsoft.com/office/officeart/2005/8/layout/lProcess3"/>
    <dgm:cxn modelId="{16E8D070-029D-9E45-AAF8-C7CA3A6138C9}" type="presParOf" srcId="{73684A8F-9333-0049-828A-D4580AE38544}" destId="{7F0A6EAC-053A-B849-8582-F60B8412071E}" srcOrd="2" destOrd="0" presId="urn:microsoft.com/office/officeart/2005/8/layout/lProcess3"/>
    <dgm:cxn modelId="{B784CFB8-342E-D94C-87C0-CEC437D986ED}" type="presParOf" srcId="{22D98F54-424C-7844-AB9D-17A0C283A3E7}" destId="{22094DAC-B52C-C342-8EB2-42015C72229F}" srcOrd="3" destOrd="0" presId="urn:microsoft.com/office/officeart/2005/8/layout/lProcess3"/>
    <dgm:cxn modelId="{4FB76227-6D91-9B45-A906-B2FE4C24C056}" type="presParOf" srcId="{22D98F54-424C-7844-AB9D-17A0C283A3E7}" destId="{61597088-1C56-454E-94C1-1C846CB89F37}" srcOrd="4" destOrd="0" presId="urn:microsoft.com/office/officeart/2005/8/layout/lProcess3"/>
    <dgm:cxn modelId="{D9B83E37-ECEF-5E41-AC6D-0A5359F2CC73}" type="presParOf" srcId="{61597088-1C56-454E-94C1-1C846CB89F37}" destId="{7A5DCC3A-CEE5-4446-9942-DAEDDAE84292}" srcOrd="0" destOrd="0" presId="urn:microsoft.com/office/officeart/2005/8/layout/lProcess3"/>
    <dgm:cxn modelId="{4948B646-0048-6644-81AE-431E6ABBEC96}" type="presParOf" srcId="{61597088-1C56-454E-94C1-1C846CB89F37}" destId="{E4DE21BE-9109-BE46-8663-BEE577FD7F88}" srcOrd="1" destOrd="0" presId="urn:microsoft.com/office/officeart/2005/8/layout/lProcess3"/>
    <dgm:cxn modelId="{CEF2ED14-6E99-624B-A6ED-3C30BCFDC7D3}" type="presParOf" srcId="{61597088-1C56-454E-94C1-1C846CB89F37}" destId="{99B204FF-A930-5B49-935B-2A9D1E619C05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C41112-A7BB-6B46-8537-43D77F78771A}">
      <dsp:nvSpPr>
        <dsp:cNvPr id="0" name=""/>
        <dsp:cNvSpPr/>
      </dsp:nvSpPr>
      <dsp:spPr>
        <a:xfrm>
          <a:off x="2199" y="74510"/>
          <a:ext cx="3399002" cy="135960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Attends for Scan at 35</a:t>
          </a:r>
          <a:r>
            <a:rPr lang="en-US" sz="2000" kern="1200" baseline="30000" dirty="0"/>
            <a:t>+0</a:t>
          </a:r>
          <a:r>
            <a:rPr lang="en-US" sz="2000" kern="1200" dirty="0"/>
            <a:t> -38</a:t>
          </a:r>
          <a:r>
            <a:rPr lang="en-US" sz="2000" kern="1200" baseline="30000" dirty="0"/>
            <a:t>+0</a:t>
          </a:r>
        </a:p>
      </dsp:txBody>
      <dsp:txXfrm>
        <a:off x="682000" y="74510"/>
        <a:ext cx="2039401" cy="1359601"/>
      </dsp:txXfrm>
    </dsp:sp>
    <dsp:sp modelId="{70CB34BE-0274-E54E-9286-B488DC8E1B59}">
      <dsp:nvSpPr>
        <dsp:cNvPr id="0" name=""/>
        <dsp:cNvSpPr/>
      </dsp:nvSpPr>
      <dsp:spPr>
        <a:xfrm>
          <a:off x="2959332" y="190076"/>
          <a:ext cx="2821172" cy="1128468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Hand plotting  just &lt;90</a:t>
          </a:r>
          <a:r>
            <a:rPr lang="en-US" sz="1800" kern="1200" baseline="30000" dirty="0"/>
            <a:t>th</a:t>
          </a:r>
          <a:r>
            <a:rPr lang="en-US" sz="1800" kern="1200" baseline="0" dirty="0"/>
            <a:t>, on the 90</a:t>
          </a:r>
          <a:r>
            <a:rPr lang="en-US" sz="1800" kern="1200" baseline="30000" dirty="0"/>
            <a:t>th</a:t>
          </a:r>
          <a:r>
            <a:rPr lang="en-US" sz="1800" kern="1200" baseline="0" dirty="0"/>
            <a:t>, or &gt;90</a:t>
          </a:r>
          <a:r>
            <a:rPr lang="en-US" sz="1800" kern="1200" baseline="30000" dirty="0"/>
            <a:t>th</a:t>
          </a:r>
          <a:r>
            <a:rPr lang="en-US" sz="1800" kern="1200" baseline="0" dirty="0"/>
            <a:t> </a:t>
          </a:r>
          <a:endParaRPr lang="en-US" sz="1800" kern="1200" dirty="0"/>
        </a:p>
      </dsp:txBody>
      <dsp:txXfrm>
        <a:off x="3523566" y="190076"/>
        <a:ext cx="1692704" cy="1128468"/>
      </dsp:txXfrm>
    </dsp:sp>
    <dsp:sp modelId="{9EA07780-1A9A-994C-A79B-A8367AB10858}">
      <dsp:nvSpPr>
        <dsp:cNvPr id="0" name=""/>
        <dsp:cNvSpPr/>
      </dsp:nvSpPr>
      <dsp:spPr>
        <a:xfrm>
          <a:off x="5385540" y="190076"/>
          <a:ext cx="2821172" cy="1128468"/>
        </a:xfrm>
        <a:prstGeom prst="chevron">
          <a:avLst/>
        </a:prstGeom>
        <a:solidFill>
          <a:schemeClr val="accent4">
            <a:tint val="40000"/>
            <a:alpha val="90000"/>
            <a:hueOff val="-789142"/>
            <a:satOff val="4431"/>
            <a:lumOff val="282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789142"/>
              <a:satOff val="4431"/>
              <a:lumOff val="2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Ask sonographers to give trifold information sheet</a:t>
          </a:r>
        </a:p>
      </dsp:txBody>
      <dsp:txXfrm>
        <a:off x="5949774" y="190076"/>
        <a:ext cx="1692704" cy="1128468"/>
      </dsp:txXfrm>
    </dsp:sp>
    <dsp:sp modelId="{0C324735-46C9-1545-8B26-96D0D2DEC83D}">
      <dsp:nvSpPr>
        <dsp:cNvPr id="0" name=""/>
        <dsp:cNvSpPr/>
      </dsp:nvSpPr>
      <dsp:spPr>
        <a:xfrm>
          <a:off x="2199" y="1624455"/>
          <a:ext cx="3399002" cy="1359601"/>
        </a:xfrm>
        <a:prstGeom prst="chevron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Sonographers to refer to the research team</a:t>
          </a:r>
        </a:p>
      </dsp:txBody>
      <dsp:txXfrm>
        <a:off x="682000" y="1624455"/>
        <a:ext cx="2039401" cy="1359601"/>
      </dsp:txXfrm>
    </dsp:sp>
    <dsp:sp modelId="{1A7F2C18-0D22-C14D-BAF1-4A0D372F5048}">
      <dsp:nvSpPr>
        <dsp:cNvPr id="0" name=""/>
        <dsp:cNvSpPr/>
      </dsp:nvSpPr>
      <dsp:spPr>
        <a:xfrm>
          <a:off x="2959332" y="1740021"/>
          <a:ext cx="2821172" cy="1128468"/>
        </a:xfrm>
        <a:prstGeom prst="chevron">
          <a:avLst/>
        </a:prstGeom>
        <a:solidFill>
          <a:schemeClr val="accent4">
            <a:tint val="40000"/>
            <a:alpha val="90000"/>
            <a:hueOff val="-1578284"/>
            <a:satOff val="8863"/>
            <a:lumOff val="563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578284"/>
              <a:satOff val="8863"/>
              <a:lumOff val="5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Use the referral slips</a:t>
          </a:r>
        </a:p>
      </dsp:txBody>
      <dsp:txXfrm>
        <a:off x="3523566" y="1740021"/>
        <a:ext cx="1692704" cy="1128468"/>
      </dsp:txXfrm>
    </dsp:sp>
    <dsp:sp modelId="{EC466C30-FAFF-BF46-9EDC-3C4EFBA61A09}">
      <dsp:nvSpPr>
        <dsp:cNvPr id="0" name=""/>
        <dsp:cNvSpPr/>
      </dsp:nvSpPr>
      <dsp:spPr>
        <a:xfrm>
          <a:off x="5385540" y="1740021"/>
          <a:ext cx="2821172" cy="1128468"/>
        </a:xfrm>
        <a:prstGeom prst="chevron">
          <a:avLst/>
        </a:prstGeom>
        <a:solidFill>
          <a:schemeClr val="accent4">
            <a:tint val="40000"/>
            <a:alpha val="90000"/>
            <a:hueOff val="-2367426"/>
            <a:satOff val="13294"/>
            <a:lumOff val="845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367426"/>
              <a:satOff val="13294"/>
              <a:lumOff val="8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Anybody any suggestions?</a:t>
          </a:r>
        </a:p>
      </dsp:txBody>
      <dsp:txXfrm>
        <a:off x="5949774" y="1740021"/>
        <a:ext cx="1692704" cy="1128468"/>
      </dsp:txXfrm>
    </dsp:sp>
    <dsp:sp modelId="{AC65365F-F679-A141-A084-450470CA9658}">
      <dsp:nvSpPr>
        <dsp:cNvPr id="0" name=""/>
        <dsp:cNvSpPr/>
      </dsp:nvSpPr>
      <dsp:spPr>
        <a:xfrm>
          <a:off x="2199" y="3174400"/>
          <a:ext cx="3399002" cy="1359601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Research team check eligibility</a:t>
          </a:r>
        </a:p>
      </dsp:txBody>
      <dsp:txXfrm>
        <a:off x="682000" y="3174400"/>
        <a:ext cx="2039401" cy="1359601"/>
      </dsp:txXfrm>
    </dsp:sp>
    <dsp:sp modelId="{C0C1E1C7-C599-C244-A69D-DF2405B104A6}">
      <dsp:nvSpPr>
        <dsp:cNvPr id="0" name=""/>
        <dsp:cNvSpPr/>
      </dsp:nvSpPr>
      <dsp:spPr>
        <a:xfrm>
          <a:off x="2959332" y="3289966"/>
          <a:ext cx="2821172" cy="1128468"/>
        </a:xfrm>
        <a:prstGeom prst="chevron">
          <a:avLst/>
        </a:prstGeom>
        <a:solidFill>
          <a:schemeClr val="accent4">
            <a:tint val="40000"/>
            <a:alpha val="90000"/>
            <a:hueOff val="-3156568"/>
            <a:satOff val="17726"/>
            <a:lumOff val="1126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156568"/>
              <a:satOff val="17726"/>
              <a:lumOff val="11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Use the centile calculator</a:t>
          </a:r>
        </a:p>
      </dsp:txBody>
      <dsp:txXfrm>
        <a:off x="3523566" y="3289966"/>
        <a:ext cx="1692704" cy="1128468"/>
      </dsp:txXfrm>
    </dsp:sp>
    <dsp:sp modelId="{5AC05843-C84C-094A-88C7-A3A0BADB36BA}">
      <dsp:nvSpPr>
        <dsp:cNvPr id="0" name=""/>
        <dsp:cNvSpPr/>
      </dsp:nvSpPr>
      <dsp:spPr>
        <a:xfrm>
          <a:off x="5385540" y="3289966"/>
          <a:ext cx="2821172" cy="1128468"/>
        </a:xfrm>
        <a:prstGeom prst="chevron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Doctor to confirm eligibility</a:t>
          </a:r>
        </a:p>
      </dsp:txBody>
      <dsp:txXfrm>
        <a:off x="5949774" y="3289966"/>
        <a:ext cx="1692704" cy="11284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C41112-A7BB-6B46-8537-43D77F78771A}">
      <dsp:nvSpPr>
        <dsp:cNvPr id="0" name=""/>
        <dsp:cNvSpPr/>
      </dsp:nvSpPr>
      <dsp:spPr>
        <a:xfrm>
          <a:off x="2404" y="238752"/>
          <a:ext cx="4825942" cy="193037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Consultant approval to enter the trial</a:t>
          </a:r>
          <a:endParaRPr lang="en-US" sz="2000" kern="1200" baseline="30000" dirty="0"/>
        </a:p>
      </dsp:txBody>
      <dsp:txXfrm>
        <a:off x="967592" y="238752"/>
        <a:ext cx="2895566" cy="1930376"/>
      </dsp:txXfrm>
    </dsp:sp>
    <dsp:sp modelId="{70CB34BE-0274-E54E-9286-B488DC8E1B59}">
      <dsp:nvSpPr>
        <dsp:cNvPr id="0" name=""/>
        <dsp:cNvSpPr/>
      </dsp:nvSpPr>
      <dsp:spPr>
        <a:xfrm>
          <a:off x="4200974" y="402834"/>
          <a:ext cx="4005532" cy="1602212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Dr to sign in red box (essential recruitment document) </a:t>
          </a:r>
        </a:p>
      </dsp:txBody>
      <dsp:txXfrm>
        <a:off x="5002080" y="402834"/>
        <a:ext cx="2403320" cy="1602212"/>
      </dsp:txXfrm>
    </dsp:sp>
    <dsp:sp modelId="{0C324735-46C9-1545-8B26-96D0D2DEC83D}">
      <dsp:nvSpPr>
        <dsp:cNvPr id="0" name=""/>
        <dsp:cNvSpPr/>
      </dsp:nvSpPr>
      <dsp:spPr>
        <a:xfrm>
          <a:off x="2404" y="2439382"/>
          <a:ext cx="4825942" cy="1930376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Discuss the trial with the woman</a:t>
          </a:r>
        </a:p>
      </dsp:txBody>
      <dsp:txXfrm>
        <a:off x="967592" y="2439382"/>
        <a:ext cx="2895566" cy="1930376"/>
      </dsp:txXfrm>
    </dsp:sp>
    <dsp:sp modelId="{1A7F2C18-0D22-C14D-BAF1-4A0D372F5048}">
      <dsp:nvSpPr>
        <dsp:cNvPr id="0" name=""/>
        <dsp:cNvSpPr/>
      </dsp:nvSpPr>
      <dsp:spPr>
        <a:xfrm>
          <a:off x="4200974" y="2603464"/>
          <a:ext cx="4005532" cy="1602212"/>
        </a:xfrm>
        <a:prstGeom prst="chevron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Use the full PIS</a:t>
          </a:r>
        </a:p>
      </dsp:txBody>
      <dsp:txXfrm>
        <a:off x="5002080" y="2603464"/>
        <a:ext cx="2403320" cy="16022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DF4379-7E54-E748-9881-352D6E9FC0A2}">
      <dsp:nvSpPr>
        <dsp:cNvPr id="0" name=""/>
        <dsp:cNvSpPr/>
      </dsp:nvSpPr>
      <dsp:spPr>
        <a:xfrm>
          <a:off x="1688109" y="429"/>
          <a:ext cx="3096906" cy="123876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Consent</a:t>
          </a:r>
        </a:p>
      </dsp:txBody>
      <dsp:txXfrm>
        <a:off x="2307490" y="429"/>
        <a:ext cx="1858144" cy="1238762"/>
      </dsp:txXfrm>
    </dsp:sp>
    <dsp:sp modelId="{604FB7C4-9158-6D4B-8B08-E0080F9AE142}">
      <dsp:nvSpPr>
        <dsp:cNvPr id="0" name=""/>
        <dsp:cNvSpPr/>
      </dsp:nvSpPr>
      <dsp:spPr>
        <a:xfrm>
          <a:off x="4382418" y="105724"/>
          <a:ext cx="2570432" cy="1028172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RCT consent form</a:t>
          </a:r>
        </a:p>
      </dsp:txBody>
      <dsp:txXfrm>
        <a:off x="4896504" y="105724"/>
        <a:ext cx="1542260" cy="1028172"/>
      </dsp:txXfrm>
    </dsp:sp>
    <dsp:sp modelId="{283DA8D2-0F5C-8B4D-8583-3E794107D844}">
      <dsp:nvSpPr>
        <dsp:cNvPr id="0" name=""/>
        <dsp:cNvSpPr/>
      </dsp:nvSpPr>
      <dsp:spPr>
        <a:xfrm>
          <a:off x="1688109" y="1412618"/>
          <a:ext cx="3096906" cy="1238762"/>
        </a:xfrm>
        <a:prstGeom prst="chevron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Randomise</a:t>
          </a:r>
          <a:endParaRPr lang="en-US" sz="2800" kern="1200" dirty="0"/>
        </a:p>
      </dsp:txBody>
      <dsp:txXfrm>
        <a:off x="2307490" y="1412618"/>
        <a:ext cx="1858144" cy="1238762"/>
      </dsp:txXfrm>
    </dsp:sp>
    <dsp:sp modelId="{7F0A6EAC-053A-B849-8582-F60B8412071E}">
      <dsp:nvSpPr>
        <dsp:cNvPr id="0" name=""/>
        <dsp:cNvSpPr/>
      </dsp:nvSpPr>
      <dsp:spPr>
        <a:xfrm>
          <a:off x="4382418" y="1517913"/>
          <a:ext cx="2570432" cy="1028172"/>
        </a:xfrm>
        <a:prstGeom prst="chevron">
          <a:avLst/>
        </a:prstGeom>
        <a:solidFill>
          <a:schemeClr val="accent4">
            <a:tint val="40000"/>
            <a:alpha val="90000"/>
            <a:hueOff val="-1972855"/>
            <a:satOff val="11079"/>
            <a:lumOff val="704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972855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Online or via the phone</a:t>
          </a:r>
        </a:p>
      </dsp:txBody>
      <dsp:txXfrm>
        <a:off x="4896504" y="1517913"/>
        <a:ext cx="1542260" cy="1028172"/>
      </dsp:txXfrm>
    </dsp:sp>
    <dsp:sp modelId="{7A5DCC3A-CEE5-4446-9942-DAEDDAE84292}">
      <dsp:nvSpPr>
        <dsp:cNvPr id="0" name=""/>
        <dsp:cNvSpPr/>
      </dsp:nvSpPr>
      <dsp:spPr>
        <a:xfrm>
          <a:off x="1688109" y="2824808"/>
          <a:ext cx="3096906" cy="1238762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If </a:t>
          </a:r>
          <a:r>
            <a:rPr lang="en-US" sz="2800" kern="1200" dirty="0" err="1"/>
            <a:t>randomised</a:t>
          </a:r>
          <a:r>
            <a:rPr lang="en-US" sz="2800" kern="1200" dirty="0"/>
            <a:t> to induction</a:t>
          </a:r>
        </a:p>
      </dsp:txBody>
      <dsp:txXfrm>
        <a:off x="2307490" y="2824808"/>
        <a:ext cx="1858144" cy="1238762"/>
      </dsp:txXfrm>
    </dsp:sp>
    <dsp:sp modelId="{99B204FF-A930-5B49-935B-2A9D1E619C05}">
      <dsp:nvSpPr>
        <dsp:cNvPr id="0" name=""/>
        <dsp:cNvSpPr/>
      </dsp:nvSpPr>
      <dsp:spPr>
        <a:xfrm>
          <a:off x="4382418" y="2930102"/>
          <a:ext cx="2570432" cy="1028172"/>
        </a:xfrm>
        <a:prstGeom prst="chevron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Book induction between 38</a:t>
          </a:r>
          <a:r>
            <a:rPr lang="en-US" sz="1900" kern="1200" baseline="30000" dirty="0"/>
            <a:t>+0</a:t>
          </a:r>
          <a:r>
            <a:rPr lang="en-US" sz="1900" kern="1200" dirty="0"/>
            <a:t>-38</a:t>
          </a:r>
          <a:r>
            <a:rPr lang="en-US" sz="1900" kern="1200" baseline="30000" dirty="0"/>
            <a:t>+4</a:t>
          </a:r>
        </a:p>
      </dsp:txBody>
      <dsp:txXfrm>
        <a:off x="4896504" y="2930102"/>
        <a:ext cx="1542260" cy="1028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1270F-9036-49BD-80EB-37364E2DAC13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35559-BB81-4C79-8206-EE538009EF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6773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3E8A0-1547-034C-BD65-353CC3D85477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7EFE9-49FD-3B4D-8F45-A731E33D19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38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46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32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41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27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27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64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845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722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16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60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32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83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322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32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71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34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534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670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619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7616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155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353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862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748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0835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9096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229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322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24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633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7EFE9-49FD-3B4D-8F45-A731E33D19D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3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4292352"/>
            <a:ext cx="842488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86" y="4869160"/>
            <a:ext cx="8424886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5949280"/>
            <a:ext cx="842488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6237312"/>
            <a:ext cx="842488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96383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/12 Warwick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4292352"/>
            <a:ext cx="612063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86" y="4869160"/>
            <a:ext cx="612063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5949280"/>
            <a:ext cx="612063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6237312"/>
            <a:ext cx="612063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6828223" y="4653136"/>
            <a:ext cx="1992025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18388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5949280"/>
            <a:ext cx="842493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6237312"/>
            <a:ext cx="842493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788296"/>
            <a:ext cx="842493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86" y="4365104"/>
            <a:ext cx="8424936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1426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Warwick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6828223" y="4653136"/>
            <a:ext cx="1992025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788296"/>
            <a:ext cx="612063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86" y="4365104"/>
            <a:ext cx="612063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5949280"/>
            <a:ext cx="612063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6237312"/>
            <a:ext cx="612063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594506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95610" y="2276474"/>
            <a:ext cx="8424862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5" y="1412776"/>
            <a:ext cx="8424943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1693847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Warwick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95536" y="2276474"/>
            <a:ext cx="5976664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7" y="1412776"/>
            <a:ext cx="5976664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6614769" y="4293096"/>
            <a:ext cx="2205480" cy="22320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84326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4725144"/>
            <a:ext cx="662473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86" y="5301952"/>
            <a:ext cx="6624736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14892" y="5949280"/>
            <a:ext cx="8405579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14892" y="6237312"/>
            <a:ext cx="8405579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7271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University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5949280"/>
            <a:ext cx="842493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6237312"/>
            <a:ext cx="842493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95536" y="4365104"/>
            <a:ext cx="842493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95586" y="4941912"/>
            <a:ext cx="8424936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640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University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486" y="4365104"/>
            <a:ext cx="6048672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4941912"/>
            <a:ext cx="6048672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486" y="5949280"/>
            <a:ext cx="6048672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486" y="6237312"/>
            <a:ext cx="6048672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6828223" y="4653136"/>
            <a:ext cx="1992025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898211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University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5949280"/>
            <a:ext cx="842493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6237312"/>
            <a:ext cx="842493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788296"/>
            <a:ext cx="842493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86" y="4365104"/>
            <a:ext cx="8424936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468014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University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6828223" y="4653136"/>
            <a:ext cx="1992025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788296"/>
            <a:ext cx="612063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86" y="4365104"/>
            <a:ext cx="612063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5949280"/>
            <a:ext cx="612063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6237312"/>
            <a:ext cx="612063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416736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/12 University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4725144"/>
            <a:ext cx="6640469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23578" y="5301952"/>
            <a:ext cx="6640469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23528" y="5949280"/>
            <a:ext cx="8496944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23528" y="6237312"/>
            <a:ext cx="8496944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622788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University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95536" y="2420889"/>
            <a:ext cx="8424936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463" y="1556792"/>
            <a:ext cx="842501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1848082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University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95536" y="2420889"/>
            <a:ext cx="6192688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462" y="1556792"/>
            <a:ext cx="6192763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6828223" y="4509120"/>
            <a:ext cx="1992025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85562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4725144"/>
            <a:ext cx="6568461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86" y="5301952"/>
            <a:ext cx="6568461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5949280"/>
            <a:ext cx="8424935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6237312"/>
            <a:ext cx="8424935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716826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5949280"/>
            <a:ext cx="842493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6237312"/>
            <a:ext cx="842493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95536" y="4509120"/>
            <a:ext cx="842493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95586" y="5085928"/>
            <a:ext cx="8424936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3741699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486" y="4365104"/>
            <a:ext cx="6048672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4941912"/>
            <a:ext cx="6048672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486" y="5949280"/>
            <a:ext cx="6048672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486" y="6237312"/>
            <a:ext cx="6048672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6828223" y="4653136"/>
            <a:ext cx="1992025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6979291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5949280"/>
            <a:ext cx="842493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6237312"/>
            <a:ext cx="842493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788296"/>
            <a:ext cx="842493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86" y="4365104"/>
            <a:ext cx="8424936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24794341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6828223" y="4653136"/>
            <a:ext cx="1992025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788296"/>
            <a:ext cx="612063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5586" y="4365104"/>
            <a:ext cx="612063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5949280"/>
            <a:ext cx="612063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95536" y="6237312"/>
            <a:ext cx="612063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2586940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95536" y="2564905"/>
            <a:ext cx="8424936" cy="396043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463" y="1700808"/>
            <a:ext cx="842501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3444153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95536" y="2420889"/>
            <a:ext cx="6192688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462" y="1556792"/>
            <a:ext cx="6192763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6828223" y="4509120"/>
            <a:ext cx="1992025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711651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95536" y="1340370"/>
            <a:ext cx="8424936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463" y="476672"/>
            <a:ext cx="842501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16170329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lin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95537" y="1340370"/>
            <a:ext cx="5976663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7" y="476672"/>
            <a:ext cx="842493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6588224" y="1340768"/>
            <a:ext cx="2232025" cy="22320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8680346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line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95463" y="476672"/>
            <a:ext cx="842501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95536" y="1340768"/>
            <a:ext cx="8424936" cy="4248472"/>
          </a:xfrm>
          <a:prstGeom prst="rect">
            <a:avLst/>
          </a:prstGeom>
        </p:spPr>
        <p:txBody>
          <a:bodyPr vert="horz"/>
          <a:lstStyle>
            <a:lvl1pPr marL="342900" indent="-342900">
              <a:buFontTx/>
              <a:buBlip>
                <a:blip r:embed="rId2"/>
              </a:buBlip>
              <a:defRPr sz="2000" b="0" i="0"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Clinical Trials Unit bullet point</a:t>
            </a:r>
          </a:p>
          <a:p>
            <a:pPr lvl="0"/>
            <a:r>
              <a:rPr lang="en-GB" dirty="0"/>
              <a:t>Clinical Trials Unit bullet point</a:t>
            </a:r>
          </a:p>
          <a:p>
            <a:pPr lvl="0"/>
            <a:r>
              <a:rPr lang="en-GB" dirty="0"/>
              <a:t>Clinical Trials Unit bullet point</a:t>
            </a:r>
          </a:p>
          <a:p>
            <a:pPr lvl="0"/>
            <a:r>
              <a:rPr lang="en-GB" dirty="0"/>
              <a:t>Clinical Trials Unit bullet point</a:t>
            </a:r>
          </a:p>
          <a:p>
            <a:pPr lvl="0"/>
            <a:r>
              <a:rPr lang="en-GB" dirty="0"/>
              <a:t>Clinical Trials Unit bullet point</a:t>
            </a:r>
          </a:p>
          <a:p>
            <a:pPr lvl="0"/>
            <a:r>
              <a:rPr lang="en-GB" dirty="0"/>
              <a:t>Clinical Trials Unit bullet point</a:t>
            </a:r>
          </a:p>
          <a:p>
            <a:pPr lvl="0"/>
            <a:r>
              <a:rPr lang="en-GB" dirty="0"/>
              <a:t>Clinical Trials Unit bullet point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71430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Big Baby National Symposium | Trial Overview and Recruitment Update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968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Big Baby National Symposium | Trial Overview and Recruitment Update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9242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Big Baby National Symposium | Trial Overview and Recruitment Update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5652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Big Baby National Symposium | Trial Overview and Recruitment Update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5661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Big Baby National Symposium | Trial Overview and Recruitment Update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1472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Big Baby National Symposium | Trial Overview and Recruitment Update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6219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Big Baby National Symposium | Trial Overview and Recruitment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8442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Big Baby National Symposium | Trial Overview and Recruitment Update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5229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Big Baby National Symposium | Trial Overview and Recruitment Update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9075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Big Baby National Symposium | Trial Overview and Recruitment Update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1798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Big Baby National Symposium | Trial Overview and Recruitment Update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07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5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jp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jp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jpg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0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8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1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707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2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701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4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7"/>
            <a:ext cx="9144000" cy="684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6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708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7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709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753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10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2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7"/>
            <a:ext cx="9144000" cy="684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62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" y="6517"/>
            <a:ext cx="9126621" cy="684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50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" y="6517"/>
            <a:ext cx="9126621" cy="684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3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-3_W_line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0416"/>
            <a:ext cx="9144000" cy="50292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156176" y="6453336"/>
            <a:ext cx="29112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78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02" r:id="rId2"/>
    <p:sldLayoutId id="2147483703" r:id="rId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556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FAC01-77A8-4A94-AEE5-B3249D523D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66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image" Target="../media/image2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hyperlink" Target="http://4closurefraud.org/2012/07/12/tick-tock-clock-is-ticking-on-crisis-charges/" TargetMode="External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hyperlink" Target="http://www.freefoto.com/preview/04-28-41/Pile-of-Money" TargetMode="External"/><Relationship Id="rId4" Type="http://schemas.openxmlformats.org/officeDocument/2006/relationships/hyperlink" Target="https://creativecommons.org/licenses/by-nc/3.0/" TargetMode="External"/><Relationship Id="rId9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6.tiff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6.tiff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0.tiff"/><Relationship Id="rId4" Type="http://schemas.openxmlformats.org/officeDocument/2006/relationships/image" Target="../media/image29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Relationship Id="rId6" Type="http://schemas.openxmlformats.org/officeDocument/2006/relationships/hyperlink" Target="mailto:l.ewington.2@warwick.ac.uk" TargetMode="External"/><Relationship Id="rId5" Type="http://schemas.openxmlformats.org/officeDocument/2006/relationships/hyperlink" Target="mailto:Bigbaby@warwick.ac.uk" TargetMode="External"/><Relationship Id="rId4" Type="http://schemas.openxmlformats.org/officeDocument/2006/relationships/hyperlink" Target="mailto:mmancini@perinatal.org.uk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jpeg"/><Relationship Id="rId5" Type="http://schemas.openxmlformats.org/officeDocument/2006/relationships/image" Target="../media/image33.jpeg"/><Relationship Id="rId4" Type="http://schemas.openxmlformats.org/officeDocument/2006/relationships/image" Target="../media/image3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5686" y="4594356"/>
            <a:ext cx="6568461" cy="648816"/>
          </a:xfrm>
        </p:spPr>
        <p:txBody>
          <a:bodyPr/>
          <a:lstStyle/>
          <a:p>
            <a:r>
              <a:rPr lang="en-US" dirty="0"/>
              <a:t>Trial Overview and Recruitment</a:t>
            </a:r>
          </a:p>
          <a:p>
            <a:r>
              <a:rPr lang="en-US" dirty="0"/>
              <a:t>Update</a:t>
            </a:r>
          </a:p>
        </p:txBody>
      </p:sp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723" y="5497520"/>
            <a:ext cx="3333421" cy="1240518"/>
          </a:xfrm>
          <a:prstGeom prst="rect">
            <a:avLst/>
          </a:prstGeom>
        </p:spPr>
      </p:pic>
      <p:pic>
        <p:nvPicPr>
          <p:cNvPr id="8" name="Picture 7" descr="M:\WMS\CTU\Reproductive Health\Big Baby\Trial management\Logos\nihr_logos_funded by_col_rgb.jpg">
            <a:extLst>
              <a:ext uri="{FF2B5EF4-FFF2-40B4-BE49-F238E27FC236}">
                <a16:creationId xmlns:a16="http://schemas.microsoft.com/office/drawing/2014/main" id="{C70D0BE8-6D70-C842-A824-B0940B88E0D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836" y="5739315"/>
            <a:ext cx="181546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H:\2 - BB - 16-77 BIG babies (Submitted 12Jan17)\Organisational logos\PiLogo.png">
            <a:extLst>
              <a:ext uri="{FF2B5EF4-FFF2-40B4-BE49-F238E27FC236}">
                <a16:creationId xmlns:a16="http://schemas.microsoft.com/office/drawing/2014/main" id="{C3D6A4E7-AC4F-2D49-B429-D178093DE3D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123" y="5672441"/>
            <a:ext cx="568325" cy="549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C:\Users\mescg\AppData\Local\Microsoft\Windows\Temporary Internet Files\Content.Outlook\74HA3FAR\logo cio.jpg">
            <a:extLst>
              <a:ext uri="{FF2B5EF4-FFF2-40B4-BE49-F238E27FC236}">
                <a16:creationId xmlns:a16="http://schemas.microsoft.com/office/drawing/2014/main" id="{C6847DC2-E984-3548-80C1-37DA2E25EF6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963" y="6169806"/>
            <a:ext cx="636905" cy="636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H:\2 - BB - 16-77 BIG babies (Submitted 12Jan17)\Organisational logos\The Shrewsbury and Telford Hospital NHS Trust ÔÇô RGB BLUE.jpg">
            <a:extLst>
              <a:ext uri="{FF2B5EF4-FFF2-40B4-BE49-F238E27FC236}">
                <a16:creationId xmlns:a16="http://schemas.microsoft.com/office/drawing/2014/main" id="{BF1603A1-E66F-1948-B437-90CBBCAC7C4C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3" t="11554" r="5087" b="15670"/>
          <a:stretch/>
        </p:blipFill>
        <p:spPr bwMode="auto">
          <a:xfrm>
            <a:off x="6700916" y="6208706"/>
            <a:ext cx="965835" cy="5293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H:\2 - BB - 16-77 BIG babies (Submitted 12Jan17)\Organisational logos\University Hospitals Coventry and Warwickshire NHS Trust ÔÇô RGB BLUE.png">
            <a:extLst>
              <a:ext uri="{FF2B5EF4-FFF2-40B4-BE49-F238E27FC236}">
                <a16:creationId xmlns:a16="http://schemas.microsoft.com/office/drawing/2014/main" id="{367AE1DB-F9EA-F54E-97F5-37AF2FFB0BC1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3" t="8452" r="3799" b="6996"/>
          <a:stretch/>
        </p:blipFill>
        <p:spPr bwMode="auto">
          <a:xfrm>
            <a:off x="7737385" y="6193780"/>
            <a:ext cx="1334135" cy="5715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1F073C-B45B-8745-A277-FA6C1566A75D}"/>
              </a:ext>
            </a:extLst>
          </p:cNvPr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" t="10171" r="14357" b="5954"/>
          <a:stretch/>
        </p:blipFill>
        <p:spPr bwMode="auto">
          <a:xfrm>
            <a:off x="6516536" y="4949009"/>
            <a:ext cx="667297" cy="6067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5686" y="5947396"/>
            <a:ext cx="8424935" cy="432048"/>
          </a:xfrm>
        </p:spPr>
        <p:txBody>
          <a:bodyPr/>
          <a:lstStyle/>
          <a:p>
            <a:r>
              <a:rPr lang="en-US" dirty="0"/>
              <a:t>Dr Lauren Ewington </a:t>
            </a:r>
          </a:p>
          <a:p>
            <a:r>
              <a:rPr lang="en-US" sz="1600" dirty="0"/>
              <a:t>Clinical Research Fellow</a:t>
            </a:r>
          </a:p>
        </p:txBody>
      </p:sp>
    </p:spTree>
    <p:extLst>
      <p:ext uri="{BB962C8B-B14F-4D97-AF65-F5344CB8AC3E}">
        <p14:creationId xmlns:p14="http://schemas.microsoft.com/office/powerpoint/2010/main" val="629805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836712"/>
            <a:ext cx="9144000" cy="4824536"/>
          </a:xfrm>
        </p:spPr>
        <p:txBody>
          <a:bodyPr numCol="1"/>
          <a:lstStyle/>
          <a:p>
            <a:pPr>
              <a:lnSpc>
                <a:spcPct val="150000"/>
              </a:lnSpc>
            </a:pPr>
            <a:r>
              <a:rPr lang="en-US" sz="2800" dirty="0"/>
              <a:t>Need for a trial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Trial recruitment processes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sz="2800" dirty="0"/>
              <a:t>Site set up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Current recruitment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How we can help</a:t>
            </a:r>
            <a:endParaRPr lang="en-US" sz="2000" dirty="0"/>
          </a:p>
          <a:p>
            <a:pPr lvl="1">
              <a:lnSpc>
                <a:spcPct val="150000"/>
              </a:lnSpc>
            </a:pPr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3600" dirty="0"/>
          </a:p>
          <a:p>
            <a:pPr marL="0" indent="0">
              <a:buNone/>
            </a:pPr>
            <a:endParaRPr lang="en-US" sz="2800" dirty="0"/>
          </a:p>
          <a:p>
            <a:endParaRPr lang="en-US" sz="20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1" name="Text Placeholder 5"/>
          <p:cNvSpPr txBox="1">
            <a:spLocks/>
          </p:cNvSpPr>
          <p:nvPr/>
        </p:nvSpPr>
        <p:spPr>
          <a:xfrm>
            <a:off x="9096" y="-744"/>
            <a:ext cx="9134903" cy="1125488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687DBE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/>
              <a:t>Topics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2B71DD06-44A1-9447-9257-229A26FD6E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 dirty="0"/>
              <a:t>Big Baby National Symposium | Trial Overview and Recruitment Update</a:t>
            </a:r>
          </a:p>
        </p:txBody>
      </p:sp>
    </p:spTree>
    <p:extLst>
      <p:ext uri="{BB962C8B-B14F-4D97-AF65-F5344CB8AC3E}">
        <p14:creationId xmlns:p14="http://schemas.microsoft.com/office/powerpoint/2010/main" val="242278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0"/>
            <a:ext cx="9144000" cy="6021288"/>
          </a:xfrm>
        </p:spPr>
        <p:txBody>
          <a:bodyPr numCol="1" anchor="ctr"/>
          <a:lstStyle/>
          <a:p>
            <a:pPr marL="0" indent="0" algn="ctr">
              <a:buNone/>
            </a:pPr>
            <a:r>
              <a:rPr lang="en-US" sz="5400" dirty="0">
                <a:solidFill>
                  <a:srgbClr val="687DBE"/>
                </a:solidFill>
              </a:rPr>
              <a:t>Need for a Trial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0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11C7ADEB-1671-9D4A-81C8-EB0AFBD99DA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 dirty="0"/>
              <a:t>Big Baby National Symposium | Trial Overview and Recruitment Update</a:t>
            </a:r>
          </a:p>
        </p:txBody>
      </p:sp>
    </p:spTree>
    <p:extLst>
      <p:ext uri="{BB962C8B-B14F-4D97-AF65-F5344CB8AC3E}">
        <p14:creationId xmlns:p14="http://schemas.microsoft.com/office/powerpoint/2010/main" val="1259222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Need for a Trial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764703"/>
            <a:ext cx="9144000" cy="5205619"/>
          </a:xfrm>
        </p:spPr>
        <p:txBody>
          <a:bodyPr/>
          <a:lstStyle/>
          <a:p>
            <a:pPr algn="just"/>
            <a:r>
              <a:rPr lang="en-US" sz="2800" dirty="0"/>
              <a:t>Various definitions of “big baby”</a:t>
            </a:r>
          </a:p>
          <a:p>
            <a:pPr lvl="1" algn="just"/>
            <a:r>
              <a:rPr lang="en-US" sz="2000" dirty="0"/>
              <a:t>Birth weight: &gt;4000g, &gt;4500g</a:t>
            </a:r>
          </a:p>
          <a:p>
            <a:pPr lvl="1" algn="just"/>
            <a:r>
              <a:rPr lang="en-US" sz="2000" dirty="0"/>
              <a:t>Birth weight: &gt;90</a:t>
            </a:r>
            <a:r>
              <a:rPr lang="en-US" sz="2000" baseline="30000" dirty="0"/>
              <a:t>th</a:t>
            </a:r>
            <a:r>
              <a:rPr lang="en-US" sz="2000" dirty="0"/>
              <a:t>, &gt;95</a:t>
            </a:r>
            <a:r>
              <a:rPr lang="en-US" sz="2000" baseline="30000" dirty="0"/>
              <a:t>th</a:t>
            </a:r>
            <a:r>
              <a:rPr lang="en-US" sz="2000" dirty="0"/>
              <a:t>, &gt;97</a:t>
            </a:r>
            <a:r>
              <a:rPr lang="en-US" sz="2000" baseline="30000" dirty="0"/>
              <a:t>th</a:t>
            </a:r>
            <a:r>
              <a:rPr lang="en-US" sz="2000" dirty="0"/>
              <a:t> percentile 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sz="2800" dirty="0"/>
              <a:t>Having a big baby is a risk factor for shoulder dystocia</a:t>
            </a:r>
          </a:p>
          <a:p>
            <a:pPr lvl="1" algn="just"/>
            <a:r>
              <a:rPr lang="en-US" sz="2000" dirty="0"/>
              <a:t>“Vaginal cephalic delivery that requires additional obstetric </a:t>
            </a:r>
            <a:r>
              <a:rPr lang="en-US" sz="2000" dirty="0" err="1"/>
              <a:t>manoeuvres</a:t>
            </a:r>
            <a:r>
              <a:rPr lang="en-US" sz="2000" dirty="0"/>
              <a:t> to deliver the fetus after the head has delivered and gentle traction has failed”</a:t>
            </a:r>
          </a:p>
          <a:p>
            <a:pPr marL="457200" lvl="1" indent="0">
              <a:buNone/>
            </a:pPr>
            <a:endParaRPr lang="en-US" sz="2000" dirty="0"/>
          </a:p>
          <a:p>
            <a:pPr algn="just"/>
            <a:r>
              <a:rPr lang="en-US" sz="2800" dirty="0"/>
              <a:t>Shoulder dystocia can lead to </a:t>
            </a:r>
          </a:p>
          <a:p>
            <a:pPr lvl="1" algn="just"/>
            <a:r>
              <a:rPr lang="en-US" sz="2000" dirty="0"/>
              <a:t>Maternal: PPH, perineal tears, psychological trauma</a:t>
            </a:r>
          </a:p>
          <a:p>
            <a:pPr lvl="1" algn="just"/>
            <a:r>
              <a:rPr lang="en-US" sz="2000" dirty="0"/>
              <a:t>Neonate: Fractured clavicle and </a:t>
            </a:r>
            <a:r>
              <a:rPr lang="en-US" sz="2000" dirty="0" err="1"/>
              <a:t>humerus</a:t>
            </a:r>
            <a:r>
              <a:rPr lang="en-US" sz="2000" dirty="0"/>
              <a:t>, temporary or permanent brachial plexus injury, neonatal death</a:t>
            </a:r>
          </a:p>
          <a:p>
            <a:pPr algn="just"/>
            <a:endParaRPr lang="en-US" sz="1200" dirty="0"/>
          </a:p>
          <a:p>
            <a:pPr algn="just"/>
            <a:endParaRPr lang="en-US" sz="1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24536" y="6516052"/>
            <a:ext cx="4860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825755" y="6135153"/>
            <a:ext cx="4644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/>
              <a:t> Royal College of Obstetricians and Gynaecologists. Green–top Guideline No. 42. Shoulder Dystocia. 2 ed. London, 2012 </a:t>
            </a:r>
          </a:p>
          <a:p>
            <a:endParaRPr lang="en-US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0007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24536" y="6516052"/>
            <a:ext cx="4860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Need for a Trial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764703"/>
            <a:ext cx="9144000" cy="5205619"/>
          </a:xfrm>
        </p:spPr>
        <p:txBody>
          <a:bodyPr/>
          <a:lstStyle/>
          <a:p>
            <a:pPr algn="just"/>
            <a:r>
              <a:rPr lang="en-US" sz="2800" dirty="0"/>
              <a:t>Complication from shoulder dystocia is a common reason for litigation in Obstetrics</a:t>
            </a:r>
          </a:p>
          <a:p>
            <a:pPr lvl="1" algn="just"/>
            <a:r>
              <a:rPr lang="en-US" sz="2000" dirty="0"/>
              <a:t>Settlement from 250 cases 2000-2010 &gt;£100 million</a:t>
            </a:r>
          </a:p>
          <a:p>
            <a:pPr lvl="1" algn="just"/>
            <a:r>
              <a:rPr lang="en-US" sz="2000" dirty="0"/>
              <a:t>Approximately £400,000 per case 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sz="2800" dirty="0" err="1"/>
              <a:t>Hypothesised</a:t>
            </a:r>
            <a:r>
              <a:rPr lang="en-US" sz="2800" dirty="0"/>
              <a:t> that inducing </a:t>
            </a:r>
            <a:r>
              <a:rPr lang="en-US" sz="2800" dirty="0" err="1"/>
              <a:t>labour</a:t>
            </a:r>
            <a:r>
              <a:rPr lang="en-US" sz="2800" dirty="0"/>
              <a:t> prior to 40</a:t>
            </a:r>
            <a:r>
              <a:rPr lang="en-US" sz="2800" baseline="30000" dirty="0"/>
              <a:t>+</a:t>
            </a:r>
            <a:r>
              <a:rPr lang="en-US" sz="2800" dirty="0"/>
              <a:t> weeks reduces the incidence of shoulder dystocia</a:t>
            </a:r>
          </a:p>
          <a:p>
            <a:pPr lvl="1" algn="just"/>
            <a:endParaRPr lang="en-US" sz="2000" dirty="0"/>
          </a:p>
          <a:p>
            <a:pPr algn="just"/>
            <a:r>
              <a:rPr lang="en-US" sz="2800" dirty="0"/>
              <a:t>What does the evidence say?</a:t>
            </a:r>
            <a:endParaRPr lang="en-US" sz="2000" dirty="0"/>
          </a:p>
          <a:p>
            <a:pPr algn="just"/>
            <a:endParaRPr lang="en-US" sz="1200" dirty="0"/>
          </a:p>
          <a:p>
            <a:pPr algn="just"/>
            <a:endParaRPr lang="en-US" sz="1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25ED40-BCA6-BD4E-BD62-22802AE21F49}"/>
              </a:ext>
            </a:extLst>
          </p:cNvPr>
          <p:cNvSpPr/>
          <p:nvPr/>
        </p:nvSpPr>
        <p:spPr>
          <a:xfrm>
            <a:off x="2842861" y="6108228"/>
            <a:ext cx="4644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/>
              <a:t>Royal College of Obstetricians and Gynaecologists. Green–top Guideline No. 42. Shoulder Dystocia. 2 ed. London, 2012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028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Need for a Trial – what does the evidence suggest?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24536" y="6516052"/>
            <a:ext cx="4860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2EE39BC9-729C-FF44-AC25-19C975D30F0E}"/>
              </a:ext>
            </a:extLst>
          </p:cNvPr>
          <p:cNvSpPr/>
          <p:nvPr/>
        </p:nvSpPr>
        <p:spPr>
          <a:xfrm>
            <a:off x="3131839" y="3671980"/>
            <a:ext cx="2880321" cy="1440160"/>
          </a:xfrm>
          <a:prstGeom prst="triangle">
            <a:avLst/>
          </a:prstGeom>
          <a:solidFill>
            <a:srgbClr val="63BCB6"/>
          </a:solidFill>
          <a:ln>
            <a:solidFill>
              <a:srgbClr val="63B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3B9D30-CB1A-C342-ABED-BF9554940020}"/>
              </a:ext>
            </a:extLst>
          </p:cNvPr>
          <p:cNvCxnSpPr>
            <a:cxnSpLocks/>
          </p:cNvCxnSpPr>
          <p:nvPr/>
        </p:nvCxnSpPr>
        <p:spPr>
          <a:xfrm>
            <a:off x="899592" y="2438948"/>
            <a:ext cx="7344816" cy="2268136"/>
          </a:xfrm>
          <a:prstGeom prst="line">
            <a:avLst/>
          </a:prstGeom>
          <a:ln w="101600">
            <a:solidFill>
              <a:srgbClr val="63BC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F88DF1F-A733-F64C-A3A7-3565C58AF8A0}"/>
              </a:ext>
            </a:extLst>
          </p:cNvPr>
          <p:cNvSpPr txBox="1"/>
          <p:nvPr/>
        </p:nvSpPr>
        <p:spPr>
          <a:xfrm>
            <a:off x="3347864" y="4221088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Induction of </a:t>
            </a:r>
          </a:p>
          <a:p>
            <a:pPr algn="ctr"/>
            <a:r>
              <a:rPr lang="en-US" dirty="0" err="1"/>
              <a:t>labour</a:t>
            </a:r>
            <a:r>
              <a:rPr lang="en-US" dirty="0"/>
              <a:t> for suspected macrosomia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18B178-D8E9-4A43-92A2-3F73AD6C3126}"/>
              </a:ext>
            </a:extLst>
          </p:cNvPr>
          <p:cNvSpPr/>
          <p:nvPr/>
        </p:nvSpPr>
        <p:spPr>
          <a:xfrm>
            <a:off x="2765039" y="6109969"/>
            <a:ext cx="3535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 err="1"/>
              <a:t>Boulvain</a:t>
            </a:r>
            <a:r>
              <a:rPr lang="en-GB" sz="600" dirty="0"/>
              <a:t> M, </a:t>
            </a:r>
            <a:r>
              <a:rPr lang="en-GB" sz="600" dirty="0" err="1"/>
              <a:t>Senat</a:t>
            </a:r>
            <a:r>
              <a:rPr lang="en-GB" sz="600" dirty="0"/>
              <a:t> M-V, </a:t>
            </a:r>
            <a:r>
              <a:rPr lang="en-GB" sz="600" dirty="0" err="1"/>
              <a:t>Perrotin</a:t>
            </a:r>
            <a:r>
              <a:rPr lang="en-GB" sz="600" dirty="0"/>
              <a:t> F, et al. Induction of labour versus expectant management for large-for-date fetuses: a randomised controlled trial. The Lancet 2015;</a:t>
            </a:r>
            <a:r>
              <a:rPr lang="en-GB" sz="600" b="1" dirty="0"/>
              <a:t>385</a:t>
            </a:r>
            <a:r>
              <a:rPr lang="en-GB" sz="600" dirty="0"/>
              <a:t>(9987):2600-05 </a:t>
            </a:r>
          </a:p>
          <a:p>
            <a:r>
              <a:rPr lang="en-GB" sz="600" dirty="0" err="1"/>
              <a:t>Boulvain</a:t>
            </a:r>
            <a:r>
              <a:rPr lang="en-GB" sz="600" dirty="0"/>
              <a:t> M, </a:t>
            </a:r>
            <a:r>
              <a:rPr lang="en-GB" sz="600" dirty="0" err="1"/>
              <a:t>Irion</a:t>
            </a:r>
            <a:r>
              <a:rPr lang="en-GB" sz="600" dirty="0"/>
              <a:t> O, </a:t>
            </a:r>
            <a:r>
              <a:rPr lang="en-GB" sz="600" dirty="0" err="1"/>
              <a:t>Dowswell</a:t>
            </a:r>
            <a:r>
              <a:rPr lang="en-GB" sz="600" dirty="0"/>
              <a:t> T, et al. Induction of labour at or near term for suspected </a:t>
            </a:r>
            <a:r>
              <a:rPr lang="en-GB" sz="600" dirty="0" err="1"/>
              <a:t>fetal</a:t>
            </a:r>
            <a:r>
              <a:rPr lang="en-GB" sz="600" dirty="0"/>
              <a:t> macrosomia. Cochrane Database of Systematic Reviews 2016(5) </a:t>
            </a:r>
          </a:p>
        </p:txBody>
      </p:sp>
    </p:spTree>
    <p:extLst>
      <p:ext uri="{BB962C8B-B14F-4D97-AF65-F5344CB8AC3E}">
        <p14:creationId xmlns:p14="http://schemas.microsoft.com/office/powerpoint/2010/main" val="3301784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Need for a Trial – what does the evidence suggest?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24536" y="6516052"/>
            <a:ext cx="4860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2EE39BC9-729C-FF44-AC25-19C975D30F0E}"/>
              </a:ext>
            </a:extLst>
          </p:cNvPr>
          <p:cNvSpPr/>
          <p:nvPr/>
        </p:nvSpPr>
        <p:spPr>
          <a:xfrm>
            <a:off x="3131839" y="3671980"/>
            <a:ext cx="2880321" cy="1440160"/>
          </a:xfrm>
          <a:prstGeom prst="triangle">
            <a:avLst/>
          </a:prstGeom>
          <a:solidFill>
            <a:srgbClr val="63BCB6"/>
          </a:solidFill>
          <a:ln>
            <a:solidFill>
              <a:srgbClr val="63B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3B9D30-CB1A-C342-ABED-BF9554940020}"/>
              </a:ext>
            </a:extLst>
          </p:cNvPr>
          <p:cNvCxnSpPr>
            <a:cxnSpLocks/>
          </p:cNvCxnSpPr>
          <p:nvPr/>
        </p:nvCxnSpPr>
        <p:spPr>
          <a:xfrm>
            <a:off x="899592" y="2438948"/>
            <a:ext cx="7344816" cy="2268136"/>
          </a:xfrm>
          <a:prstGeom prst="line">
            <a:avLst/>
          </a:prstGeom>
          <a:ln w="101600">
            <a:solidFill>
              <a:srgbClr val="63BC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F88DF1F-A733-F64C-A3A7-3565C58AF8A0}"/>
              </a:ext>
            </a:extLst>
          </p:cNvPr>
          <p:cNvSpPr txBox="1"/>
          <p:nvPr/>
        </p:nvSpPr>
        <p:spPr>
          <a:xfrm>
            <a:off x="3452496" y="4266257"/>
            <a:ext cx="2271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Induction of </a:t>
            </a:r>
          </a:p>
          <a:p>
            <a:pPr algn="ctr"/>
            <a:r>
              <a:rPr lang="en-US" dirty="0" err="1"/>
              <a:t>labour</a:t>
            </a:r>
            <a:r>
              <a:rPr lang="en-US" dirty="0"/>
              <a:t> for suspected macrosomia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18B178-D8E9-4A43-92A2-3F73AD6C3126}"/>
              </a:ext>
            </a:extLst>
          </p:cNvPr>
          <p:cNvSpPr/>
          <p:nvPr/>
        </p:nvSpPr>
        <p:spPr>
          <a:xfrm>
            <a:off x="2765039" y="6109969"/>
            <a:ext cx="3535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 err="1"/>
              <a:t>Boulvain</a:t>
            </a:r>
            <a:r>
              <a:rPr lang="en-GB" sz="600" dirty="0"/>
              <a:t> M, </a:t>
            </a:r>
            <a:r>
              <a:rPr lang="en-GB" sz="600" dirty="0" err="1"/>
              <a:t>Senat</a:t>
            </a:r>
            <a:r>
              <a:rPr lang="en-GB" sz="600" dirty="0"/>
              <a:t> M-V, </a:t>
            </a:r>
            <a:r>
              <a:rPr lang="en-GB" sz="600" dirty="0" err="1"/>
              <a:t>Perrotin</a:t>
            </a:r>
            <a:r>
              <a:rPr lang="en-GB" sz="600" dirty="0"/>
              <a:t> F, et al. Induction of labour versus expectant management for large-for-date fetuses: a randomised controlled trial. The Lancet 2015;</a:t>
            </a:r>
            <a:r>
              <a:rPr lang="en-GB" sz="600" b="1" dirty="0"/>
              <a:t>385</a:t>
            </a:r>
            <a:r>
              <a:rPr lang="en-GB" sz="600" dirty="0"/>
              <a:t>(9987):2600-05 </a:t>
            </a:r>
          </a:p>
          <a:p>
            <a:r>
              <a:rPr lang="en-GB" sz="600" dirty="0" err="1"/>
              <a:t>Boulvain</a:t>
            </a:r>
            <a:r>
              <a:rPr lang="en-GB" sz="600" dirty="0"/>
              <a:t> M, </a:t>
            </a:r>
            <a:r>
              <a:rPr lang="en-GB" sz="600" dirty="0" err="1"/>
              <a:t>Irion</a:t>
            </a:r>
            <a:r>
              <a:rPr lang="en-GB" sz="600" dirty="0"/>
              <a:t> O, </a:t>
            </a:r>
            <a:r>
              <a:rPr lang="en-GB" sz="600" dirty="0" err="1"/>
              <a:t>Dowswell</a:t>
            </a:r>
            <a:r>
              <a:rPr lang="en-GB" sz="600" dirty="0"/>
              <a:t> T, et al. Induction of labour at or near term for suspected </a:t>
            </a:r>
            <a:r>
              <a:rPr lang="en-GB" sz="600" dirty="0" err="1"/>
              <a:t>fetal</a:t>
            </a:r>
            <a:r>
              <a:rPr lang="en-GB" sz="600" dirty="0"/>
              <a:t> macrosomia. Cochrane Database of Systematic Reviews 2016(5)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13CAAB-A184-D945-8E58-7AF24B365DBA}"/>
              </a:ext>
            </a:extLst>
          </p:cNvPr>
          <p:cNvSpPr txBox="1"/>
          <p:nvPr/>
        </p:nvSpPr>
        <p:spPr>
          <a:xfrm>
            <a:off x="6234947" y="2276872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/>
              <a:t>Decreases</a:t>
            </a:r>
          </a:p>
          <a:p>
            <a:pPr algn="ctr"/>
            <a:r>
              <a:rPr lang="en-US" sz="2000" dirty="0"/>
              <a:t>Shoulder dystocia</a:t>
            </a:r>
          </a:p>
          <a:p>
            <a:pPr algn="ctr"/>
            <a:r>
              <a:rPr lang="en-US" sz="2000" dirty="0"/>
              <a:t>Fetal fracture</a:t>
            </a:r>
          </a:p>
        </p:txBody>
      </p:sp>
    </p:spTree>
    <p:extLst>
      <p:ext uri="{BB962C8B-B14F-4D97-AF65-F5344CB8AC3E}">
        <p14:creationId xmlns:p14="http://schemas.microsoft.com/office/powerpoint/2010/main" val="1067390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Need for a Trial – what does the evidence suggest?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24536" y="6516052"/>
            <a:ext cx="4860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2EE39BC9-729C-FF44-AC25-19C975D30F0E}"/>
              </a:ext>
            </a:extLst>
          </p:cNvPr>
          <p:cNvSpPr/>
          <p:nvPr/>
        </p:nvSpPr>
        <p:spPr>
          <a:xfrm>
            <a:off x="3131839" y="3671980"/>
            <a:ext cx="2880321" cy="1440160"/>
          </a:xfrm>
          <a:prstGeom prst="triangle">
            <a:avLst/>
          </a:prstGeom>
          <a:solidFill>
            <a:srgbClr val="63BCB6"/>
          </a:solidFill>
          <a:ln>
            <a:solidFill>
              <a:srgbClr val="63B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3B9D30-CB1A-C342-ABED-BF9554940020}"/>
              </a:ext>
            </a:extLst>
          </p:cNvPr>
          <p:cNvCxnSpPr>
            <a:cxnSpLocks/>
          </p:cNvCxnSpPr>
          <p:nvPr/>
        </p:nvCxnSpPr>
        <p:spPr>
          <a:xfrm>
            <a:off x="899592" y="2438948"/>
            <a:ext cx="7344816" cy="2268136"/>
          </a:xfrm>
          <a:prstGeom prst="line">
            <a:avLst/>
          </a:prstGeom>
          <a:ln w="101600">
            <a:solidFill>
              <a:srgbClr val="63BC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F88DF1F-A733-F64C-A3A7-3565C58AF8A0}"/>
              </a:ext>
            </a:extLst>
          </p:cNvPr>
          <p:cNvSpPr txBox="1"/>
          <p:nvPr/>
        </p:nvSpPr>
        <p:spPr>
          <a:xfrm>
            <a:off x="3452496" y="4266257"/>
            <a:ext cx="2271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Induction of </a:t>
            </a:r>
          </a:p>
          <a:p>
            <a:pPr algn="ctr"/>
            <a:r>
              <a:rPr lang="en-US" dirty="0" err="1"/>
              <a:t>labour</a:t>
            </a:r>
            <a:r>
              <a:rPr lang="en-US" dirty="0"/>
              <a:t> for suspected macrosomia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18B178-D8E9-4A43-92A2-3F73AD6C3126}"/>
              </a:ext>
            </a:extLst>
          </p:cNvPr>
          <p:cNvSpPr/>
          <p:nvPr/>
        </p:nvSpPr>
        <p:spPr>
          <a:xfrm>
            <a:off x="2765039" y="6109969"/>
            <a:ext cx="3535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 err="1"/>
              <a:t>Boulvain</a:t>
            </a:r>
            <a:r>
              <a:rPr lang="en-GB" sz="600" dirty="0"/>
              <a:t> M, </a:t>
            </a:r>
            <a:r>
              <a:rPr lang="en-GB" sz="600" dirty="0" err="1"/>
              <a:t>Senat</a:t>
            </a:r>
            <a:r>
              <a:rPr lang="en-GB" sz="600" dirty="0"/>
              <a:t> M-V, </a:t>
            </a:r>
            <a:r>
              <a:rPr lang="en-GB" sz="600" dirty="0" err="1"/>
              <a:t>Perrotin</a:t>
            </a:r>
            <a:r>
              <a:rPr lang="en-GB" sz="600" dirty="0"/>
              <a:t> F, et al. Induction of labour versus expectant management for large-for-date fetuses: a randomised controlled trial. The Lancet 2015;</a:t>
            </a:r>
            <a:r>
              <a:rPr lang="en-GB" sz="600" b="1" dirty="0"/>
              <a:t>385</a:t>
            </a:r>
            <a:r>
              <a:rPr lang="en-GB" sz="600" dirty="0"/>
              <a:t>(9987):2600-05 </a:t>
            </a:r>
          </a:p>
          <a:p>
            <a:r>
              <a:rPr lang="en-GB" sz="600" dirty="0" err="1"/>
              <a:t>Boulvain</a:t>
            </a:r>
            <a:r>
              <a:rPr lang="en-GB" sz="600" dirty="0"/>
              <a:t> M, </a:t>
            </a:r>
            <a:r>
              <a:rPr lang="en-GB" sz="600" dirty="0" err="1"/>
              <a:t>Irion</a:t>
            </a:r>
            <a:r>
              <a:rPr lang="en-GB" sz="600" dirty="0"/>
              <a:t> O, </a:t>
            </a:r>
            <a:r>
              <a:rPr lang="en-GB" sz="600" dirty="0" err="1"/>
              <a:t>Dowswell</a:t>
            </a:r>
            <a:r>
              <a:rPr lang="en-GB" sz="600" dirty="0"/>
              <a:t> T, et al. Induction of labour at or near term for suspected </a:t>
            </a:r>
            <a:r>
              <a:rPr lang="en-GB" sz="600" dirty="0" err="1"/>
              <a:t>fetal</a:t>
            </a:r>
            <a:r>
              <a:rPr lang="en-GB" sz="600" dirty="0"/>
              <a:t> macrosomia. Cochrane Database of Systematic Reviews 2016(5)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13CAAB-A184-D945-8E58-7AF24B365DBA}"/>
              </a:ext>
            </a:extLst>
          </p:cNvPr>
          <p:cNvSpPr txBox="1"/>
          <p:nvPr/>
        </p:nvSpPr>
        <p:spPr>
          <a:xfrm>
            <a:off x="6234947" y="2276872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/>
              <a:t>Decreases</a:t>
            </a:r>
          </a:p>
          <a:p>
            <a:pPr algn="ctr"/>
            <a:r>
              <a:rPr lang="en-US" sz="2000" dirty="0"/>
              <a:t>Shoulder dystocia</a:t>
            </a:r>
          </a:p>
          <a:p>
            <a:pPr algn="ctr"/>
            <a:r>
              <a:rPr lang="en-US" sz="2000" dirty="0"/>
              <a:t>Fetal fracture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BAAB5C-B323-5640-BF92-03ABB180DCC2}"/>
              </a:ext>
            </a:extLst>
          </p:cNvPr>
          <p:cNvSpPr txBox="1"/>
          <p:nvPr/>
        </p:nvSpPr>
        <p:spPr>
          <a:xfrm>
            <a:off x="-34314" y="3395845"/>
            <a:ext cx="34868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/>
              <a:t>Increases</a:t>
            </a:r>
          </a:p>
          <a:p>
            <a:pPr algn="ctr"/>
            <a:r>
              <a:rPr lang="en-US" sz="2000" dirty="0"/>
              <a:t>Neonatal jaundice requiring phototherapy </a:t>
            </a:r>
          </a:p>
          <a:p>
            <a:pPr algn="ctr"/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dirty="0"/>
              <a:t> + 4</a:t>
            </a:r>
            <a:r>
              <a:rPr lang="en-US" sz="2000" baseline="30000" dirty="0"/>
              <a:t>th</a:t>
            </a:r>
            <a:r>
              <a:rPr lang="en-US" sz="2000" dirty="0"/>
              <a:t> degree tears</a:t>
            </a:r>
          </a:p>
        </p:txBody>
      </p:sp>
    </p:spTree>
    <p:extLst>
      <p:ext uri="{BB962C8B-B14F-4D97-AF65-F5344CB8AC3E}">
        <p14:creationId xmlns:p14="http://schemas.microsoft.com/office/powerpoint/2010/main" val="1877843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BF6DC57-5C5B-3545-AAC0-EC570BB74C33}"/>
              </a:ext>
            </a:extLst>
          </p:cNvPr>
          <p:cNvSpPr txBox="1"/>
          <p:nvPr/>
        </p:nvSpPr>
        <p:spPr>
          <a:xfrm>
            <a:off x="4664681" y="3852247"/>
            <a:ext cx="2040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://4closurefraud.org/2012/07/12/tick-tock-clock-is-ticking-on-crisis-charges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-nc/3.0/"/>
              </a:rPr>
              <a:t>CC BY-NC</a:t>
            </a:r>
            <a:endParaRPr lang="en-US" sz="9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2DC9EE-3E6C-B040-9206-6BC78C9A2B09}"/>
              </a:ext>
            </a:extLst>
          </p:cNvPr>
          <p:cNvSpPr txBox="1"/>
          <p:nvPr/>
        </p:nvSpPr>
        <p:spPr>
          <a:xfrm>
            <a:off x="786465" y="3952695"/>
            <a:ext cx="2265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://www.freefoto.com/preview/04-28-41/Pile-of-Money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c-nd/3.0/"/>
              </a:rPr>
              <a:t>CC BY-NC-ND</a:t>
            </a:r>
            <a:endParaRPr lang="en-US" sz="90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Need for a Trial – what does the evidence suggest?</a:t>
            </a:r>
          </a:p>
        </p:txBody>
      </p:sp>
      <p:pic>
        <p:nvPicPr>
          <p:cNvPr id="9" name="Picture 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24536" y="6516052"/>
            <a:ext cx="4860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2EE39BC9-729C-FF44-AC25-19C975D30F0E}"/>
              </a:ext>
            </a:extLst>
          </p:cNvPr>
          <p:cNvSpPr/>
          <p:nvPr/>
        </p:nvSpPr>
        <p:spPr>
          <a:xfrm>
            <a:off x="3131839" y="3671980"/>
            <a:ext cx="2880321" cy="1440160"/>
          </a:xfrm>
          <a:prstGeom prst="triangle">
            <a:avLst/>
          </a:prstGeom>
          <a:solidFill>
            <a:srgbClr val="63BCB6"/>
          </a:solidFill>
          <a:ln>
            <a:solidFill>
              <a:srgbClr val="63BC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3B9D30-CB1A-C342-ABED-BF9554940020}"/>
              </a:ext>
            </a:extLst>
          </p:cNvPr>
          <p:cNvCxnSpPr>
            <a:cxnSpLocks/>
          </p:cNvCxnSpPr>
          <p:nvPr/>
        </p:nvCxnSpPr>
        <p:spPr>
          <a:xfrm>
            <a:off x="899592" y="2438948"/>
            <a:ext cx="7344816" cy="2268136"/>
          </a:xfrm>
          <a:prstGeom prst="line">
            <a:avLst/>
          </a:prstGeom>
          <a:ln w="101600">
            <a:solidFill>
              <a:srgbClr val="63BC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F88DF1F-A733-F64C-A3A7-3565C58AF8A0}"/>
              </a:ext>
            </a:extLst>
          </p:cNvPr>
          <p:cNvSpPr txBox="1"/>
          <p:nvPr/>
        </p:nvSpPr>
        <p:spPr>
          <a:xfrm>
            <a:off x="3452496" y="4266257"/>
            <a:ext cx="2271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Induction of </a:t>
            </a:r>
          </a:p>
          <a:p>
            <a:pPr algn="ctr"/>
            <a:r>
              <a:rPr lang="en-US" dirty="0" err="1"/>
              <a:t>labour</a:t>
            </a:r>
            <a:r>
              <a:rPr lang="en-US" dirty="0"/>
              <a:t> for suspected macrosomia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18B178-D8E9-4A43-92A2-3F73AD6C3126}"/>
              </a:ext>
            </a:extLst>
          </p:cNvPr>
          <p:cNvSpPr/>
          <p:nvPr/>
        </p:nvSpPr>
        <p:spPr>
          <a:xfrm>
            <a:off x="2765039" y="6109969"/>
            <a:ext cx="3535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 err="1"/>
              <a:t>Boulvain</a:t>
            </a:r>
            <a:r>
              <a:rPr lang="en-GB" sz="600" dirty="0"/>
              <a:t> M, </a:t>
            </a:r>
            <a:r>
              <a:rPr lang="en-GB" sz="600" dirty="0" err="1"/>
              <a:t>Senat</a:t>
            </a:r>
            <a:r>
              <a:rPr lang="en-GB" sz="600" dirty="0"/>
              <a:t> M-V, </a:t>
            </a:r>
            <a:r>
              <a:rPr lang="en-GB" sz="600" dirty="0" err="1"/>
              <a:t>Perrotin</a:t>
            </a:r>
            <a:r>
              <a:rPr lang="en-GB" sz="600" dirty="0"/>
              <a:t> F, et al. Induction of labour versus expectant management for large-for-date fetuses: a randomised controlled trial. The Lancet 2015;</a:t>
            </a:r>
            <a:r>
              <a:rPr lang="en-GB" sz="600" b="1" dirty="0"/>
              <a:t>385</a:t>
            </a:r>
            <a:r>
              <a:rPr lang="en-GB" sz="600" dirty="0"/>
              <a:t>(9987):2600-05 </a:t>
            </a:r>
          </a:p>
          <a:p>
            <a:r>
              <a:rPr lang="en-GB" sz="600" dirty="0" err="1"/>
              <a:t>Boulvain</a:t>
            </a:r>
            <a:r>
              <a:rPr lang="en-GB" sz="600" dirty="0"/>
              <a:t> M, </a:t>
            </a:r>
            <a:r>
              <a:rPr lang="en-GB" sz="600" dirty="0" err="1"/>
              <a:t>Irion</a:t>
            </a:r>
            <a:r>
              <a:rPr lang="en-GB" sz="600" dirty="0"/>
              <a:t> O, </a:t>
            </a:r>
            <a:r>
              <a:rPr lang="en-GB" sz="600" dirty="0" err="1"/>
              <a:t>Dowswell</a:t>
            </a:r>
            <a:r>
              <a:rPr lang="en-GB" sz="600" dirty="0"/>
              <a:t> T, et al. Induction of labour at or near term for suspected </a:t>
            </a:r>
            <a:r>
              <a:rPr lang="en-GB" sz="600" dirty="0" err="1"/>
              <a:t>fetal</a:t>
            </a:r>
            <a:r>
              <a:rPr lang="en-GB" sz="600" dirty="0"/>
              <a:t> macrosomia. Cochrane Database of Systematic Reviews 2016(5)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13CAAB-A184-D945-8E58-7AF24B365DBA}"/>
              </a:ext>
            </a:extLst>
          </p:cNvPr>
          <p:cNvSpPr txBox="1"/>
          <p:nvPr/>
        </p:nvSpPr>
        <p:spPr>
          <a:xfrm>
            <a:off x="6234947" y="2276872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/>
              <a:t>Decreases</a:t>
            </a:r>
          </a:p>
          <a:p>
            <a:pPr algn="ctr"/>
            <a:r>
              <a:rPr lang="en-US" sz="2000" dirty="0"/>
              <a:t>Shoulder dystocia</a:t>
            </a:r>
          </a:p>
          <a:p>
            <a:pPr algn="ctr"/>
            <a:r>
              <a:rPr lang="en-US" sz="2000" dirty="0"/>
              <a:t>Fetal fracture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2F1EF9-D241-8A46-8DF5-EDA5529BA5E9}"/>
              </a:ext>
            </a:extLst>
          </p:cNvPr>
          <p:cNvSpPr txBox="1"/>
          <p:nvPr/>
        </p:nvSpPr>
        <p:spPr>
          <a:xfrm>
            <a:off x="427177" y="1373862"/>
            <a:ext cx="8393295" cy="4370427"/>
          </a:xfrm>
          <a:prstGeom prst="rect">
            <a:avLst/>
          </a:prstGeom>
          <a:solidFill>
            <a:srgbClr val="E1D6F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But ….</a:t>
            </a:r>
          </a:p>
          <a:p>
            <a:pPr algn="ctr">
              <a:lnSpc>
                <a:spcPct val="150000"/>
              </a:lnSpc>
            </a:pPr>
            <a:r>
              <a:rPr lang="en-US" sz="2000" dirty="0"/>
              <a:t>No difference in long term fetal complications </a:t>
            </a:r>
          </a:p>
          <a:p>
            <a:pPr algn="ctr">
              <a:lnSpc>
                <a:spcPct val="150000"/>
              </a:lnSpc>
            </a:pPr>
            <a:r>
              <a:rPr lang="en-US" sz="2000" dirty="0"/>
              <a:t>Need to induce 60 women to prevent just 1 neonatal fracture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sz="20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sz="20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sz="20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sz="2000" dirty="0"/>
          </a:p>
          <a:p>
            <a:pPr algn="ctr">
              <a:lnSpc>
                <a:spcPct val="150000"/>
              </a:lnSpc>
            </a:pPr>
            <a:endParaRPr lang="en-US" sz="2000" dirty="0"/>
          </a:p>
          <a:p>
            <a:pPr algn="ctr">
              <a:lnSpc>
                <a:spcPct val="150000"/>
              </a:lnSpc>
            </a:pPr>
            <a:r>
              <a:rPr lang="en-US" sz="2000" dirty="0"/>
              <a:t>What do we do????????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20" name="Picture 19" descr="A picture containing object&#10;&#10;Description automatically generated">
            <a:extLst>
              <a:ext uri="{FF2B5EF4-FFF2-40B4-BE49-F238E27FC236}">
                <a16:creationId xmlns:a16="http://schemas.microsoft.com/office/drawing/2014/main" id="{B1E1E64E-477B-DA4C-AE84-0F640759784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220601" y="2756118"/>
            <a:ext cx="2265209" cy="1510139"/>
          </a:xfrm>
          <a:prstGeom prst="rect">
            <a:avLst/>
          </a:prstGeom>
        </p:spPr>
      </p:pic>
      <p:pic>
        <p:nvPicPr>
          <p:cNvPr id="23" name="Picture 22" descr="A picture containing object&#10;&#10;Description automatically generated">
            <a:extLst>
              <a:ext uri="{FF2B5EF4-FFF2-40B4-BE49-F238E27FC236}">
                <a16:creationId xmlns:a16="http://schemas.microsoft.com/office/drawing/2014/main" id="{773DC9FB-0BB2-FA4F-9769-DF9A424819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81391" y="2743204"/>
            <a:ext cx="2401142" cy="150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40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Need for a Trial – What do we do?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24536" y="6516052"/>
            <a:ext cx="4860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18B178-D8E9-4A43-92A2-3F73AD6C3126}"/>
              </a:ext>
            </a:extLst>
          </p:cNvPr>
          <p:cNvSpPr/>
          <p:nvPr/>
        </p:nvSpPr>
        <p:spPr>
          <a:xfrm>
            <a:off x="2765039" y="6109969"/>
            <a:ext cx="35351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/>
              <a:t>Royal College of Obstetricians and Gynaecologists. Green–top Guideline No. 42. Shoulder Dystocia. 2 ed. London, 2012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DAF85609-AEAF-4849-A649-0ABF63C06F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88271"/>
            <a:ext cx="2019300" cy="1003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128F74-59BB-E048-9E0A-FCAAEE665AC6}"/>
              </a:ext>
            </a:extLst>
          </p:cNvPr>
          <p:cNvSpPr txBox="1"/>
          <p:nvPr/>
        </p:nvSpPr>
        <p:spPr>
          <a:xfrm>
            <a:off x="2765039" y="1117193"/>
            <a:ext cx="55513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”Induction of </a:t>
            </a:r>
            <a:r>
              <a:rPr lang="en-US" sz="2000" dirty="0" err="1"/>
              <a:t>labour</a:t>
            </a:r>
            <a:r>
              <a:rPr lang="en-US" sz="2000" dirty="0"/>
              <a:t> does not prevent shoulder dystocia in non-diabetic women with a suspected macrosomic fetus”</a:t>
            </a:r>
          </a:p>
        </p:txBody>
      </p:sp>
    </p:spTree>
    <p:extLst>
      <p:ext uri="{BB962C8B-B14F-4D97-AF65-F5344CB8AC3E}">
        <p14:creationId xmlns:p14="http://schemas.microsoft.com/office/powerpoint/2010/main" val="2681535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Need for a Trial – What do we do?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24536" y="6516052"/>
            <a:ext cx="4860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18B178-D8E9-4A43-92A2-3F73AD6C3126}"/>
              </a:ext>
            </a:extLst>
          </p:cNvPr>
          <p:cNvSpPr/>
          <p:nvPr/>
        </p:nvSpPr>
        <p:spPr>
          <a:xfrm>
            <a:off x="2765039" y="6109969"/>
            <a:ext cx="35351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/>
              <a:t>Royal College of Obstetricians and Gynaecologists. Green–top Guideline No. 42. Shoulder Dystocia. 2 ed. London, 2012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DAF85609-AEAF-4849-A649-0ABF63C06F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88271"/>
            <a:ext cx="2019300" cy="1003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128F74-59BB-E048-9E0A-FCAAEE665AC6}"/>
              </a:ext>
            </a:extLst>
          </p:cNvPr>
          <p:cNvSpPr txBox="1"/>
          <p:nvPr/>
        </p:nvSpPr>
        <p:spPr>
          <a:xfrm>
            <a:off x="2765039" y="1117193"/>
            <a:ext cx="55513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”Induction of </a:t>
            </a:r>
            <a:r>
              <a:rPr lang="en-US" sz="2000" dirty="0" err="1"/>
              <a:t>labour</a:t>
            </a:r>
            <a:r>
              <a:rPr lang="en-US" sz="2000" dirty="0"/>
              <a:t> does not prevent shoulder dystocia in non-diabetic women with a suspected macrosomic fetus”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7B5553-0917-1D40-B1B9-B2D6421265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224" y="2724254"/>
            <a:ext cx="1905000" cy="10668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607F531-9443-4745-AD63-89ACF96A2881}"/>
              </a:ext>
            </a:extLst>
          </p:cNvPr>
          <p:cNvSpPr txBox="1"/>
          <p:nvPr/>
        </p:nvSpPr>
        <p:spPr>
          <a:xfrm>
            <a:off x="748817" y="2956882"/>
            <a:ext cx="5551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Montgomery vs Lanarkshire District Health Board </a:t>
            </a:r>
          </a:p>
        </p:txBody>
      </p:sp>
    </p:spTree>
    <p:extLst>
      <p:ext uri="{BB962C8B-B14F-4D97-AF65-F5344CB8AC3E}">
        <p14:creationId xmlns:p14="http://schemas.microsoft.com/office/powerpoint/2010/main" val="3503959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Need for a Trial – What do we do?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24536" y="6516052"/>
            <a:ext cx="4860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18B178-D8E9-4A43-92A2-3F73AD6C3126}"/>
              </a:ext>
            </a:extLst>
          </p:cNvPr>
          <p:cNvSpPr/>
          <p:nvPr/>
        </p:nvSpPr>
        <p:spPr>
          <a:xfrm>
            <a:off x="2765039" y="6109969"/>
            <a:ext cx="35351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" dirty="0"/>
              <a:t>Royal College of Obstetricians and Gynaecologists. Green–top Guideline No. 42. Shoulder Dystocia. 2 ed. London, 2012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DAF85609-AEAF-4849-A649-0ABF63C06F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88271"/>
            <a:ext cx="2019300" cy="1003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128F74-59BB-E048-9E0A-FCAAEE665AC6}"/>
              </a:ext>
            </a:extLst>
          </p:cNvPr>
          <p:cNvSpPr txBox="1"/>
          <p:nvPr/>
        </p:nvSpPr>
        <p:spPr>
          <a:xfrm>
            <a:off x="2765039" y="1117193"/>
            <a:ext cx="55513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”Induction of </a:t>
            </a:r>
            <a:r>
              <a:rPr lang="en-US" sz="2000" dirty="0" err="1"/>
              <a:t>labour</a:t>
            </a:r>
            <a:r>
              <a:rPr lang="en-US" sz="2000" dirty="0"/>
              <a:t> does not prevent shoulder dystocia in non-diabetic women with a suspected macrosomic fetus”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7B5553-0917-1D40-B1B9-B2D6421265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224" y="2724254"/>
            <a:ext cx="1905000" cy="10668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607F531-9443-4745-AD63-89ACF96A2881}"/>
              </a:ext>
            </a:extLst>
          </p:cNvPr>
          <p:cNvSpPr txBox="1"/>
          <p:nvPr/>
        </p:nvSpPr>
        <p:spPr>
          <a:xfrm>
            <a:off x="748817" y="2956882"/>
            <a:ext cx="5551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Montgomery vs Lanarkshire District Health Board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F385D3-4DD8-B24F-A74C-7E81A88F77C1}"/>
              </a:ext>
            </a:extLst>
          </p:cNvPr>
          <p:cNvSpPr txBox="1"/>
          <p:nvPr/>
        </p:nvSpPr>
        <p:spPr>
          <a:xfrm>
            <a:off x="1957569" y="4107248"/>
            <a:ext cx="55513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Confused?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So what should we do?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What do we tell our patients?</a:t>
            </a:r>
          </a:p>
        </p:txBody>
      </p:sp>
    </p:spTree>
    <p:extLst>
      <p:ext uri="{BB962C8B-B14F-4D97-AF65-F5344CB8AC3E}">
        <p14:creationId xmlns:p14="http://schemas.microsoft.com/office/powerpoint/2010/main" val="4158054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Need for a trial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908720"/>
            <a:ext cx="9144000" cy="4896544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/>
              <a:t>NIHR HTA : Call for research 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“Does induction of </a:t>
            </a:r>
            <a:r>
              <a:rPr lang="en-US" sz="4000" dirty="0" err="1"/>
              <a:t>labour</a:t>
            </a:r>
            <a:r>
              <a:rPr lang="en-US" sz="4000" dirty="0"/>
              <a:t> at 38</a:t>
            </a:r>
            <a:r>
              <a:rPr lang="en-US" sz="4000" baseline="30000" dirty="0"/>
              <a:t>+0 </a:t>
            </a:r>
            <a:r>
              <a:rPr lang="mr-IN" sz="4000" dirty="0"/>
              <a:t>–</a:t>
            </a:r>
            <a:r>
              <a:rPr lang="en-US" sz="4000" dirty="0"/>
              <a:t> 38</a:t>
            </a:r>
            <a:r>
              <a:rPr lang="en-US" sz="4000" baseline="30000" dirty="0"/>
              <a:t>+4 </a:t>
            </a:r>
            <a:r>
              <a:rPr lang="en-US" sz="4000" dirty="0"/>
              <a:t>weeks gestation, in pregnancies with large for gestational age fetuses, reduce the incidence of shoulder dystocia?”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3364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0"/>
            <a:ext cx="9144000" cy="6021288"/>
          </a:xfrm>
        </p:spPr>
        <p:txBody>
          <a:bodyPr numCol="1" anchor="ctr"/>
          <a:lstStyle/>
          <a:p>
            <a:pPr marL="0" indent="0" algn="ctr">
              <a:buNone/>
            </a:pPr>
            <a:r>
              <a:rPr lang="en-US" sz="5400" dirty="0">
                <a:solidFill>
                  <a:srgbClr val="687DBE"/>
                </a:solidFill>
              </a:rPr>
              <a:t>Trial Recruitment Processes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0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11C7ADEB-1671-9D4A-81C8-EB0AFBD99DA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 dirty="0"/>
              <a:t>Big Baby National Symposium | Trial Overview and Recruitment Update</a:t>
            </a:r>
          </a:p>
        </p:txBody>
      </p:sp>
    </p:spTree>
    <p:extLst>
      <p:ext uri="{BB962C8B-B14F-4D97-AF65-F5344CB8AC3E}">
        <p14:creationId xmlns:p14="http://schemas.microsoft.com/office/powerpoint/2010/main" val="3232249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Trial Recruitment Processes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FB131B9-0CB4-1543-9898-7DCFA759D6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761080"/>
              </p:ext>
            </p:extLst>
          </p:nvPr>
        </p:nvGraphicFramePr>
        <p:xfrm>
          <a:off x="395536" y="980728"/>
          <a:ext cx="820891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00162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Inclusion Criteria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1052736"/>
            <a:ext cx="9144000" cy="446449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83968" y="6516052"/>
            <a:ext cx="4860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25889"/>
              </p:ext>
            </p:extLst>
          </p:nvPr>
        </p:nvGraphicFramePr>
        <p:xfrm>
          <a:off x="1403648" y="1484784"/>
          <a:ext cx="6696744" cy="2607611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6696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476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Women </a:t>
                      </a:r>
                      <a:r>
                        <a:rPr lang="en-GB" sz="2800" b="0" kern="1200" dirty="0">
                          <a:effectLst/>
                        </a:rPr>
                        <a:t>≥</a:t>
                      </a:r>
                      <a:r>
                        <a:rPr lang="en-GB" sz="2800" b="0" dirty="0">
                          <a:effectLst/>
                        </a:rPr>
                        <a:t> 18 </a:t>
                      </a:r>
                      <a:endParaRPr lang="en-US" sz="2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809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Fetus &gt;90</a:t>
                      </a:r>
                      <a:r>
                        <a:rPr lang="en-US" sz="2800" baseline="30000" dirty="0"/>
                        <a:t>th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customised</a:t>
                      </a:r>
                      <a:r>
                        <a:rPr lang="en-US" sz="2800" baseline="0" dirty="0"/>
                        <a:t> fetal weight centile on ultrasound scan at 35</a:t>
                      </a:r>
                      <a:r>
                        <a:rPr lang="en-US" sz="2800" baseline="30000" dirty="0"/>
                        <a:t>+0 </a:t>
                      </a:r>
                      <a:r>
                        <a:rPr lang="en-US" sz="2800" baseline="0" dirty="0"/>
                        <a:t>- 38</a:t>
                      </a:r>
                      <a:r>
                        <a:rPr lang="en-US" sz="2800" baseline="30000" dirty="0"/>
                        <a:t>+0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76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Cephalic presentation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227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Exclusion Criteria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1052736"/>
            <a:ext cx="9144000" cy="446449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764506"/>
              </p:ext>
            </p:extLst>
          </p:nvPr>
        </p:nvGraphicFramePr>
        <p:xfrm>
          <a:off x="215516" y="657407"/>
          <a:ext cx="8712968" cy="4792181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8712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834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Multiple pregnancy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3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Pregnancy in a breech or transverse</a:t>
                      </a:r>
                      <a:r>
                        <a:rPr lang="en-US" sz="1600" baseline="0" dirty="0"/>
                        <a:t> lie position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3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Induction of </a:t>
                      </a:r>
                      <a:r>
                        <a:rPr lang="en-US" sz="1600" dirty="0" err="1"/>
                        <a:t>labour</a:t>
                      </a:r>
                      <a:r>
                        <a:rPr lang="en-US" sz="1600" dirty="0"/>
                        <a:t> contra-indicated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3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Fetus with known</a:t>
                      </a:r>
                      <a:r>
                        <a:rPr lang="en-US" sz="1600" baseline="0" dirty="0"/>
                        <a:t> serious abnormality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3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Home birth or elective</a:t>
                      </a:r>
                      <a:r>
                        <a:rPr lang="en-US" sz="1600" baseline="0" dirty="0"/>
                        <a:t> caesarean section already planned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40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Caesarean</a:t>
                      </a:r>
                      <a:r>
                        <a:rPr lang="en-US" sz="1600" baseline="0" dirty="0"/>
                        <a:t> section or induction indicated due to health conditions such as cardiac disease or hypertensive disorders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40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Women taking medications and/or insulin therapy for diabetes or</a:t>
                      </a:r>
                      <a:r>
                        <a:rPr lang="en-US" sz="1600" baseline="0" dirty="0"/>
                        <a:t> gestational diabetes; women with these conditions who are not taking medication are eligible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342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Current diagnosis of major psychiatric disorder requiring antipsychotic medication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440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Women unable to give informed consent e.g. learning</a:t>
                      </a:r>
                      <a:r>
                        <a:rPr lang="en-US" sz="1600" baseline="0" dirty="0"/>
                        <a:t> or communication difficulties that prevent understanding of the information provided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3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Prisoners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Previous stillbirth or neonatal death ≤28 days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Current intrauterine fetal death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1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8887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Trial Recruitment Processes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FB131B9-0CB4-1543-9898-7DCFA759D6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479468"/>
              </p:ext>
            </p:extLst>
          </p:nvPr>
        </p:nvGraphicFramePr>
        <p:xfrm>
          <a:off x="395536" y="980728"/>
          <a:ext cx="820891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31981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Trial Recruitment Processes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1124744"/>
            <a:ext cx="9144000" cy="4464496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rgbClr val="687DBE"/>
                </a:solidFill>
              </a:rPr>
              <a:t>First</a:t>
            </a:r>
          </a:p>
          <a:p>
            <a:pPr lvl="1"/>
            <a:r>
              <a:rPr lang="en-GB" sz="2400" dirty="0"/>
              <a:t>Determine if the woman consents to be randomised to either: </a:t>
            </a:r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lvl="1"/>
            <a:endParaRPr lang="en-US" sz="2400" dirty="0"/>
          </a:p>
          <a:p>
            <a:pPr marL="914400" lvl="2" indent="0" algn="just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B2C66A-CFA7-494A-B4DD-EAFDE7B4F51F}"/>
              </a:ext>
            </a:extLst>
          </p:cNvPr>
          <p:cNvSpPr txBox="1"/>
          <p:nvPr/>
        </p:nvSpPr>
        <p:spPr>
          <a:xfrm>
            <a:off x="1475656" y="2420888"/>
            <a:ext cx="2448272" cy="1261884"/>
          </a:xfrm>
          <a:prstGeom prst="rect">
            <a:avLst/>
          </a:prstGeom>
          <a:solidFill>
            <a:srgbClr val="63BCB6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sz="2000" dirty="0"/>
              <a:t>Induction of </a:t>
            </a:r>
            <a:r>
              <a:rPr lang="en-US" sz="2000" dirty="0" err="1"/>
              <a:t>labour</a:t>
            </a:r>
            <a:r>
              <a:rPr lang="en-US" sz="2000" dirty="0"/>
              <a:t> at 38</a:t>
            </a:r>
            <a:r>
              <a:rPr lang="en-US" sz="2000" baseline="30000" dirty="0"/>
              <a:t>+0</a:t>
            </a:r>
            <a:r>
              <a:rPr lang="en-US" sz="2000" dirty="0"/>
              <a:t> – 38+4</a:t>
            </a:r>
          </a:p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60A5E1-69E9-BE4B-AD24-60CC01B4F989}"/>
              </a:ext>
            </a:extLst>
          </p:cNvPr>
          <p:cNvSpPr txBox="1"/>
          <p:nvPr/>
        </p:nvSpPr>
        <p:spPr>
          <a:xfrm>
            <a:off x="4932040" y="2452058"/>
            <a:ext cx="2448272" cy="1261884"/>
          </a:xfrm>
          <a:prstGeom prst="rect">
            <a:avLst/>
          </a:prstGeom>
          <a:solidFill>
            <a:srgbClr val="63BCB6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sz="2000" dirty="0"/>
              <a:t>Standard care</a:t>
            </a:r>
          </a:p>
          <a:p>
            <a:pPr algn="ctr"/>
            <a:endParaRPr lang="en-US" sz="20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623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Trial Recruitment Processes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1124744"/>
            <a:ext cx="9144000" cy="4464496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rgbClr val="687DBE"/>
                </a:solidFill>
              </a:rPr>
              <a:t>First</a:t>
            </a:r>
          </a:p>
          <a:p>
            <a:pPr lvl="1"/>
            <a:r>
              <a:rPr lang="en-GB" sz="2400" dirty="0"/>
              <a:t>Determine if the woman consents to be randomised to either</a:t>
            </a:r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r>
              <a:rPr lang="en-GB" sz="2400" dirty="0"/>
              <a:t>What is standard care?  </a:t>
            </a:r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lvl="1"/>
            <a:endParaRPr lang="en-US" sz="2400" dirty="0"/>
          </a:p>
          <a:p>
            <a:pPr marL="914400" lvl="2" indent="0" algn="just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B2C66A-CFA7-494A-B4DD-EAFDE7B4F51F}"/>
              </a:ext>
            </a:extLst>
          </p:cNvPr>
          <p:cNvSpPr txBox="1"/>
          <p:nvPr/>
        </p:nvSpPr>
        <p:spPr>
          <a:xfrm>
            <a:off x="1475656" y="2420888"/>
            <a:ext cx="2448272" cy="1261884"/>
          </a:xfrm>
          <a:prstGeom prst="rect">
            <a:avLst/>
          </a:prstGeom>
          <a:solidFill>
            <a:srgbClr val="63BCB6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sz="2000" dirty="0"/>
              <a:t>Induction of </a:t>
            </a:r>
            <a:r>
              <a:rPr lang="en-US" sz="2000" dirty="0" err="1"/>
              <a:t>labour</a:t>
            </a:r>
            <a:r>
              <a:rPr lang="en-US" sz="2000" dirty="0"/>
              <a:t> at 38</a:t>
            </a:r>
            <a:r>
              <a:rPr lang="en-US" sz="2000" baseline="30000" dirty="0"/>
              <a:t>+0</a:t>
            </a:r>
            <a:r>
              <a:rPr lang="en-US" sz="2000" dirty="0"/>
              <a:t> – 38+4</a:t>
            </a:r>
          </a:p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60A5E1-69E9-BE4B-AD24-60CC01B4F989}"/>
              </a:ext>
            </a:extLst>
          </p:cNvPr>
          <p:cNvSpPr txBox="1"/>
          <p:nvPr/>
        </p:nvSpPr>
        <p:spPr>
          <a:xfrm>
            <a:off x="4932040" y="2452058"/>
            <a:ext cx="2448272" cy="1261884"/>
          </a:xfrm>
          <a:prstGeom prst="rect">
            <a:avLst/>
          </a:prstGeom>
          <a:solidFill>
            <a:srgbClr val="63BCB6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sz="2000" dirty="0"/>
              <a:t>Standard care</a:t>
            </a:r>
          </a:p>
          <a:p>
            <a:pPr algn="ctr"/>
            <a:endParaRPr lang="en-US" sz="20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853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Trial Recruitment Processes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836712"/>
            <a:ext cx="9144000" cy="4464496"/>
          </a:xfrm>
        </p:spPr>
        <p:txBody>
          <a:bodyPr/>
          <a:lstStyle/>
          <a:p>
            <a:pPr algn="just"/>
            <a:r>
              <a:rPr lang="en-US" sz="2800" dirty="0"/>
              <a:t>If she is happy to participate in the RCT</a:t>
            </a:r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lvl="1"/>
            <a:endParaRPr lang="en-US" sz="2400" dirty="0"/>
          </a:p>
          <a:p>
            <a:pPr marL="914400" lvl="2" indent="0" algn="just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83E0670-537D-C04B-B5AF-CC8936D041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568288"/>
              </p:ext>
            </p:extLst>
          </p:nvPr>
        </p:nvGraphicFramePr>
        <p:xfrm>
          <a:off x="323528" y="1529070"/>
          <a:ext cx="86409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48184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Trial Recruitment Processes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836712"/>
            <a:ext cx="9144000" cy="4464496"/>
          </a:xfrm>
        </p:spPr>
        <p:txBody>
          <a:bodyPr/>
          <a:lstStyle/>
          <a:p>
            <a:pPr algn="just"/>
            <a:r>
              <a:rPr lang="en-US" sz="2800" dirty="0"/>
              <a:t>If she does not wish to be </a:t>
            </a:r>
            <a:r>
              <a:rPr lang="en-US" sz="2800" dirty="0" err="1"/>
              <a:t>randomised</a:t>
            </a:r>
            <a:r>
              <a:rPr lang="en-US" sz="2800" dirty="0"/>
              <a:t>, but is still happy to take part in research ask if she would like to take part in the cohort study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There are two groups in the cohort study: </a:t>
            </a:r>
          </a:p>
          <a:p>
            <a:pPr algn="just"/>
            <a:endParaRPr lang="en-US" sz="28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lvl="1"/>
            <a:endParaRPr lang="en-US" sz="2400" dirty="0"/>
          </a:p>
          <a:p>
            <a:pPr marL="914400" lvl="2" indent="0" algn="just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EFE9FA-E075-FD49-BB2B-0C983CC43326}"/>
              </a:ext>
            </a:extLst>
          </p:cNvPr>
          <p:cNvSpPr txBox="1"/>
          <p:nvPr/>
        </p:nvSpPr>
        <p:spPr>
          <a:xfrm>
            <a:off x="1475656" y="3419128"/>
            <a:ext cx="2448272" cy="1569660"/>
          </a:xfrm>
          <a:prstGeom prst="rect">
            <a:avLst/>
          </a:prstGeom>
          <a:solidFill>
            <a:srgbClr val="63BCB6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sz="2000" dirty="0"/>
              <a:t>Women requesting elective caesarean section</a:t>
            </a:r>
          </a:p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957779-1F1D-194A-921B-D48AEFA071FB}"/>
              </a:ext>
            </a:extLst>
          </p:cNvPr>
          <p:cNvSpPr txBox="1"/>
          <p:nvPr/>
        </p:nvSpPr>
        <p:spPr>
          <a:xfrm>
            <a:off x="4932040" y="3450298"/>
            <a:ext cx="2448272" cy="1569660"/>
          </a:xfrm>
          <a:prstGeom prst="rect">
            <a:avLst/>
          </a:prstGeom>
          <a:solidFill>
            <a:srgbClr val="63BCB6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sz="2000" dirty="0"/>
              <a:t>Women opting for vaginal delivery</a:t>
            </a:r>
          </a:p>
          <a:p>
            <a:pPr algn="ctr"/>
            <a:endParaRPr lang="en-US" sz="20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972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Trial Recruitment Processes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836712"/>
            <a:ext cx="9144000" cy="4464496"/>
          </a:xfrm>
        </p:spPr>
        <p:txBody>
          <a:bodyPr/>
          <a:lstStyle/>
          <a:p>
            <a:pPr algn="just"/>
            <a:r>
              <a:rPr lang="en-US" sz="2800" dirty="0"/>
              <a:t>Once delivered collect the delivery information and input onto the database. 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Women in the RCT and those requesting elective caesarean section in the cohort study will have follow up at 2 and 6 months post partum </a:t>
            </a:r>
          </a:p>
          <a:p>
            <a:pPr algn="just"/>
            <a:endParaRPr lang="en-US" sz="28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lvl="1"/>
            <a:endParaRPr lang="en-US" sz="2400" dirty="0"/>
          </a:p>
          <a:p>
            <a:pPr marL="914400" lvl="2" indent="0" algn="just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0303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0"/>
            <a:ext cx="9144000" cy="6021288"/>
          </a:xfrm>
        </p:spPr>
        <p:txBody>
          <a:bodyPr numCol="1" anchor="ctr"/>
          <a:lstStyle/>
          <a:p>
            <a:pPr marL="0" indent="0" algn="ctr">
              <a:buNone/>
            </a:pPr>
            <a:r>
              <a:rPr lang="en-US" sz="5400" dirty="0">
                <a:solidFill>
                  <a:srgbClr val="687DBE"/>
                </a:solidFill>
              </a:rPr>
              <a:t>Site set up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0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11C7ADEB-1671-9D4A-81C8-EB0AFBD99DA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 dirty="0"/>
              <a:t>Big Baby National Symposium | Trial Overview and Recruitment Update</a:t>
            </a:r>
          </a:p>
        </p:txBody>
      </p:sp>
    </p:spTree>
    <p:extLst>
      <p:ext uri="{BB962C8B-B14F-4D97-AF65-F5344CB8AC3E}">
        <p14:creationId xmlns:p14="http://schemas.microsoft.com/office/powerpoint/2010/main" val="1223742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47 sites open for recruitment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B1A0DB-6169-E741-84AE-9E8E59E28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764704"/>
            <a:ext cx="4332479" cy="5142956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A00D1918-4321-1D49-A230-4EC7922A523C}"/>
              </a:ext>
            </a:extLst>
          </p:cNvPr>
          <p:cNvSpPr txBox="1">
            <a:spLocks/>
          </p:cNvSpPr>
          <p:nvPr/>
        </p:nvSpPr>
        <p:spPr>
          <a:xfrm>
            <a:off x="0" y="691424"/>
            <a:ext cx="2358854" cy="5041832"/>
          </a:xfrm>
          <a:prstGeom prst="rect">
            <a:avLst/>
          </a:prstGeom>
        </p:spPr>
        <p:txBody>
          <a:bodyPr vert="horz" lIns="68580" tIns="34290" rIns="68580" bIns="3429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9056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dirty="0"/>
              <a:t>Midlands 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University Hospitals Coventry and Warwickshire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Royal Shrewsbury and Telford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Heart of England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George Eliot Hospital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South Warwickshire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Sherwood Forest Hospital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Worcestershire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Derby and Burton</a:t>
            </a:r>
          </a:p>
          <a:p>
            <a:pPr marL="69056" lvl="2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/>
          </a:p>
          <a:p>
            <a:pPr marL="69056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dirty="0"/>
              <a:t>North West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Liverpool Women’s Hospital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Penning Acute Hospitals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Bolton Hospitals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Mid Cheshire Hospitals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Manchester University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St. Helens and Knowsley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East Lancashire Hospitals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Southport and Ormskirk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Blackpool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Warrington and </a:t>
            </a:r>
            <a:r>
              <a:rPr lang="en-US" sz="3200" dirty="0" err="1"/>
              <a:t>Halton</a:t>
            </a:r>
            <a:endParaRPr lang="en-US" sz="3200" dirty="0"/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North Cumbria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 err="1"/>
              <a:t>Morecambe</a:t>
            </a:r>
            <a:r>
              <a:rPr lang="en-US" sz="3200" dirty="0"/>
              <a:t> Bay</a:t>
            </a:r>
            <a:endParaRPr lang="en-US" sz="3200" b="1" dirty="0"/>
          </a:p>
          <a:p>
            <a:pPr marL="69056" lvl="1">
              <a:lnSpc>
                <a:spcPct val="120000"/>
              </a:lnSpc>
              <a:spcBef>
                <a:spcPts val="0"/>
              </a:spcBef>
            </a:pPr>
            <a:endParaRPr lang="en-US" sz="3200" b="1" dirty="0"/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b="1" dirty="0"/>
              <a:t>East of England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Norfolk and Norwich</a:t>
            </a:r>
          </a:p>
          <a:p>
            <a:pPr marL="198835" lvl="2" indent="-129779">
              <a:lnSpc>
                <a:spcPct val="120000"/>
              </a:lnSpc>
              <a:spcBef>
                <a:spcPts val="0"/>
              </a:spcBef>
            </a:pPr>
            <a:r>
              <a:rPr lang="en-US" sz="3200" dirty="0"/>
              <a:t>North West Anglia</a:t>
            </a:r>
          </a:p>
          <a:p>
            <a:pPr marL="198835" lvl="2" indent="-129779" algn="just">
              <a:lnSpc>
                <a:spcPct val="120000"/>
              </a:lnSpc>
            </a:pPr>
            <a:endParaRPr lang="en-US" sz="2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B789B6-FDCF-8B43-B40E-FA7D19A0202F}"/>
              </a:ext>
            </a:extLst>
          </p:cNvPr>
          <p:cNvSpPr txBox="1"/>
          <p:nvPr/>
        </p:nvSpPr>
        <p:spPr>
          <a:xfrm>
            <a:off x="2324709" y="691424"/>
            <a:ext cx="235276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056" lvl="1" indent="0" algn="just">
              <a:buNone/>
            </a:pPr>
            <a:r>
              <a:rPr lang="en-US" sz="1000" b="1" dirty="0"/>
              <a:t>North East</a:t>
            </a:r>
          </a:p>
          <a:p>
            <a:pPr marL="240506" lvl="2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County Durham and Darlington</a:t>
            </a:r>
          </a:p>
          <a:p>
            <a:pPr marL="240506" lvl="2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Leeds Teaching Hospitals</a:t>
            </a:r>
          </a:p>
          <a:p>
            <a:pPr marL="240506" lvl="2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Calderdale</a:t>
            </a:r>
            <a:r>
              <a:rPr lang="en-US" sz="1000" dirty="0"/>
              <a:t> and </a:t>
            </a:r>
            <a:r>
              <a:rPr lang="en-US" sz="1000" dirty="0" err="1"/>
              <a:t>Huddersfield</a:t>
            </a:r>
            <a:endParaRPr lang="en-US" sz="1000" dirty="0"/>
          </a:p>
          <a:p>
            <a:pPr marL="240506" lvl="2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North Tees and </a:t>
            </a:r>
            <a:r>
              <a:rPr lang="en-US" sz="1000" dirty="0" err="1"/>
              <a:t>Hartlepool</a:t>
            </a:r>
            <a:r>
              <a:rPr lang="en-US" sz="1000" dirty="0"/>
              <a:t> </a:t>
            </a:r>
          </a:p>
          <a:p>
            <a:pPr marL="240506" lvl="2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City Hospitals Sunderland</a:t>
            </a:r>
          </a:p>
          <a:p>
            <a:pPr marL="240506" lvl="2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York Teaching Hospitals</a:t>
            </a:r>
          </a:p>
          <a:p>
            <a:pPr marL="240506" lvl="2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Hull and East Yorkshire</a:t>
            </a:r>
          </a:p>
          <a:p>
            <a:pPr marL="240506" lvl="2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Mid Yorkshire</a:t>
            </a:r>
          </a:p>
          <a:p>
            <a:pPr marL="240506" lvl="2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Gateshead</a:t>
            </a:r>
          </a:p>
          <a:p>
            <a:pPr marL="69056" lvl="1" algn="just"/>
            <a:endParaRPr lang="en-US" sz="1000" b="1" dirty="0"/>
          </a:p>
          <a:p>
            <a:pPr marL="69056" lvl="1" algn="just"/>
            <a:r>
              <a:rPr lang="en-US" sz="1000" b="1" dirty="0"/>
              <a:t>South of England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Frimley Health 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Maidstone and Tunbridge Wells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Salisbury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East and North Hertfordshire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Luton and Dunstable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Poole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Taunton and Somerset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Western Sussex</a:t>
            </a:r>
          </a:p>
          <a:p>
            <a:pPr marL="69056" lvl="1" algn="just"/>
            <a:endParaRPr lang="en-US" sz="1000" b="1" dirty="0"/>
          </a:p>
          <a:p>
            <a:pPr marL="69056" lvl="1" algn="just"/>
            <a:r>
              <a:rPr lang="en-US" sz="1000" b="1" dirty="0"/>
              <a:t>London</a:t>
            </a:r>
            <a:r>
              <a:rPr lang="en-US" sz="1000" dirty="0"/>
              <a:t> 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Imperial College Healthcare 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Whittington Health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Chelsea and Westminster Hospital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East Kent Hospitals University 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 err="1"/>
              <a:t>Basildon</a:t>
            </a:r>
            <a:r>
              <a:rPr lang="en-US" sz="1000" dirty="0"/>
              <a:t> and </a:t>
            </a:r>
            <a:r>
              <a:rPr lang="en-US" sz="1000" dirty="0" err="1"/>
              <a:t>Thurrock</a:t>
            </a:r>
            <a:endParaRPr lang="en-US" sz="1000" dirty="0"/>
          </a:p>
          <a:p>
            <a:pPr marL="69056" lvl="2" algn="just"/>
            <a:endParaRPr lang="en-US" sz="1000" dirty="0"/>
          </a:p>
          <a:p>
            <a:pPr marL="69056" lvl="1" algn="just"/>
            <a:r>
              <a:rPr lang="en-US" sz="1000" b="1" dirty="0"/>
              <a:t>Wales 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US" sz="1000" dirty="0"/>
              <a:t>Aneurin Bevan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GB" sz="1000" dirty="0"/>
              <a:t>Abertawe Bro </a:t>
            </a:r>
            <a:r>
              <a:rPr lang="en-GB" sz="1000" dirty="0" err="1"/>
              <a:t>Morgannwg</a:t>
            </a:r>
            <a:r>
              <a:rPr lang="en-GB" sz="1000" dirty="0"/>
              <a:t> UHB</a:t>
            </a:r>
          </a:p>
          <a:p>
            <a:pPr marL="198835" lvl="2" indent="-129779" algn="just">
              <a:buFont typeface="Arial" panose="020B0604020202020204" pitchFamily="34" charset="0"/>
              <a:buChar char="•"/>
            </a:pPr>
            <a:r>
              <a:rPr lang="en-GB" sz="1000" dirty="0" err="1"/>
              <a:t>Betsi</a:t>
            </a:r>
            <a:r>
              <a:rPr lang="en-GB" sz="1000" dirty="0"/>
              <a:t> </a:t>
            </a:r>
            <a:r>
              <a:rPr lang="en-GB" sz="1000" dirty="0" err="1"/>
              <a:t>Cadwaladr</a:t>
            </a:r>
            <a:r>
              <a:rPr lang="en-GB" sz="1000" dirty="0"/>
              <a:t> UHB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57097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Site set up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836712"/>
            <a:ext cx="9144000" cy="4464496"/>
          </a:xfrm>
        </p:spPr>
        <p:txBody>
          <a:bodyPr/>
          <a:lstStyle/>
          <a:p>
            <a:pPr algn="just"/>
            <a:r>
              <a:rPr lang="en-US" sz="2800" dirty="0"/>
              <a:t>Royal Free and Barnet</a:t>
            </a:r>
          </a:p>
          <a:p>
            <a:pPr algn="just"/>
            <a:r>
              <a:rPr lang="en-US" sz="2800" dirty="0" err="1"/>
              <a:t>Yeovil</a:t>
            </a:r>
            <a:r>
              <a:rPr lang="en-US" sz="2800" dirty="0"/>
              <a:t> </a:t>
            </a:r>
          </a:p>
          <a:p>
            <a:pPr algn="just"/>
            <a:r>
              <a:rPr lang="en-US" sz="2800" dirty="0"/>
              <a:t>NHS Lanarkshire </a:t>
            </a:r>
          </a:p>
          <a:p>
            <a:pPr algn="just"/>
            <a:r>
              <a:rPr lang="en-US" sz="2800" dirty="0"/>
              <a:t>NHS Ayrshire and Arran </a:t>
            </a:r>
          </a:p>
          <a:p>
            <a:pPr algn="just"/>
            <a:r>
              <a:rPr lang="en-US" sz="2800" dirty="0"/>
              <a:t>Lancashire Teaching </a:t>
            </a:r>
          </a:p>
          <a:p>
            <a:pPr algn="just"/>
            <a:r>
              <a:rPr lang="en-US" sz="2800" dirty="0" err="1"/>
              <a:t>Wirral</a:t>
            </a:r>
            <a:r>
              <a:rPr lang="en-US" sz="2800" dirty="0"/>
              <a:t> University Teaching Hospital </a:t>
            </a:r>
          </a:p>
          <a:p>
            <a:pPr algn="just"/>
            <a:r>
              <a:rPr lang="en-US" sz="2800" dirty="0"/>
              <a:t>Birmingham Women’s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Aiming to open 80 sites</a:t>
            </a:r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lvl="1"/>
            <a:endParaRPr lang="en-US" sz="2400" dirty="0"/>
          </a:p>
          <a:p>
            <a:pPr marL="914400" lvl="2" indent="0" algn="just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8888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0"/>
            <a:ext cx="9144000" cy="6021288"/>
          </a:xfrm>
        </p:spPr>
        <p:txBody>
          <a:bodyPr numCol="1" anchor="ctr"/>
          <a:lstStyle/>
          <a:p>
            <a:pPr marL="0" indent="0" algn="ctr">
              <a:buNone/>
            </a:pPr>
            <a:r>
              <a:rPr lang="en-US" sz="5400" dirty="0">
                <a:solidFill>
                  <a:srgbClr val="687DBE"/>
                </a:solidFill>
              </a:rPr>
              <a:t>Recruitment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0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11C7ADEB-1671-9D4A-81C8-EB0AFBD99DA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 dirty="0"/>
              <a:t>Big Baby National Symposium | Trial Overview and Recruitment Update</a:t>
            </a:r>
          </a:p>
        </p:txBody>
      </p:sp>
    </p:spTree>
    <p:extLst>
      <p:ext uri="{BB962C8B-B14F-4D97-AF65-F5344CB8AC3E}">
        <p14:creationId xmlns:p14="http://schemas.microsoft.com/office/powerpoint/2010/main" val="807062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Current Recruitment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836712"/>
            <a:ext cx="9144000" cy="4464496"/>
          </a:xfrm>
        </p:spPr>
        <p:txBody>
          <a:bodyPr/>
          <a:lstStyle/>
          <a:p>
            <a:pPr algn="just"/>
            <a:endParaRPr lang="en-US" sz="28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lvl="1"/>
            <a:endParaRPr lang="en-US" sz="2400" dirty="0"/>
          </a:p>
          <a:p>
            <a:pPr marL="914400" lvl="2" indent="0" algn="just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93A0A1-5C91-2047-89DA-998B44CC1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38" y="776676"/>
            <a:ext cx="8224923" cy="484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309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Current Recruitment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836712"/>
            <a:ext cx="9144000" cy="4464496"/>
          </a:xfrm>
        </p:spPr>
        <p:txBody>
          <a:bodyPr/>
          <a:lstStyle/>
          <a:p>
            <a:pPr algn="just"/>
            <a:r>
              <a:rPr lang="en-US" sz="2800" dirty="0"/>
              <a:t>April </a:t>
            </a:r>
          </a:p>
          <a:p>
            <a:pPr lvl="1" algn="just"/>
            <a:r>
              <a:rPr lang="en-US" sz="2000" dirty="0"/>
              <a:t>96 RCT </a:t>
            </a:r>
          </a:p>
          <a:p>
            <a:pPr lvl="1" algn="just"/>
            <a:r>
              <a:rPr lang="en-US" sz="2000" dirty="0"/>
              <a:t>42 Cohort </a:t>
            </a:r>
          </a:p>
          <a:p>
            <a:pPr lvl="1" algn="just"/>
            <a:endParaRPr lang="en-US" sz="3600" dirty="0"/>
          </a:p>
          <a:p>
            <a:pPr algn="just"/>
            <a:r>
              <a:rPr lang="en-US" sz="2800" dirty="0"/>
              <a:t>May </a:t>
            </a:r>
          </a:p>
          <a:p>
            <a:pPr lvl="1" algn="just"/>
            <a:r>
              <a:rPr lang="en-US" sz="2000" dirty="0"/>
              <a:t>81 RCT</a:t>
            </a:r>
          </a:p>
          <a:p>
            <a:pPr lvl="1" algn="just"/>
            <a:r>
              <a:rPr lang="en-US" sz="2000" dirty="0"/>
              <a:t>41 Cohort</a:t>
            </a:r>
          </a:p>
          <a:p>
            <a:pPr lvl="1" algn="just"/>
            <a:endParaRPr lang="en-US" sz="3600" dirty="0"/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pPr lvl="1"/>
            <a:endParaRPr lang="en-US" sz="2400" dirty="0"/>
          </a:p>
          <a:p>
            <a:pPr marL="914400" lvl="2" indent="0" algn="just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52670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Current Recruitment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6C17F-0E0F-C642-B2D5-BA97F22F4F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EB98F99-0ADA-5949-BBE2-271D3AB56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306409"/>
              </p:ext>
            </p:extLst>
          </p:nvPr>
        </p:nvGraphicFramePr>
        <p:xfrm>
          <a:off x="323528" y="548680"/>
          <a:ext cx="8496944" cy="5301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858">
                  <a:extLst>
                    <a:ext uri="{9D8B030D-6E8A-4147-A177-3AD203B41FA5}">
                      <a16:colId xmlns:a16="http://schemas.microsoft.com/office/drawing/2014/main" val="1334120107"/>
                    </a:ext>
                  </a:extLst>
                </a:gridCol>
                <a:gridCol w="3295614">
                  <a:extLst>
                    <a:ext uri="{9D8B030D-6E8A-4147-A177-3AD203B41FA5}">
                      <a16:colId xmlns:a16="http://schemas.microsoft.com/office/drawing/2014/main" val="1178165677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619442809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2885616038"/>
                    </a:ext>
                  </a:extLst>
                </a:gridCol>
              </a:tblGrid>
              <a:tr h="635992">
                <a:tc>
                  <a:txBody>
                    <a:bodyPr/>
                    <a:lstStyle/>
                    <a:p>
                      <a:r>
                        <a:rPr lang="en-GB" dirty="0">
                          <a:latin typeface="+mn-lt"/>
                        </a:rPr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+mn-lt"/>
                        </a:rPr>
                        <a:t>Trust 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+mn-lt"/>
                        </a:rPr>
                        <a:t>Date Trust</a:t>
                      </a:r>
                      <a:r>
                        <a:rPr lang="en-GB" baseline="0" dirty="0">
                          <a:latin typeface="+mn-lt"/>
                        </a:rPr>
                        <a:t> Opened</a:t>
                      </a:r>
                      <a:endParaRPr lang="en-GB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+mn-lt"/>
                        </a:rPr>
                        <a:t>Number of RCT</a:t>
                      </a:r>
                      <a:r>
                        <a:rPr lang="en-GB" baseline="0" dirty="0">
                          <a:latin typeface="+mn-lt"/>
                        </a:rPr>
                        <a:t> recruits</a:t>
                      </a:r>
                      <a:endParaRPr lang="en-GB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6746624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UHCW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08/06/2018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0321828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Manchester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16/10/2018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3983194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West Anglia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13/07/2018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1497180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Norwich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02/07/2018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4966715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Sherwood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10/08/2018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8189926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Shrewsbury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25/06/2018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8789312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Liverpool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02/07/2018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90721278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Durham and Darlington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20/08/2018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9204937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Warwick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06/07/2018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18937978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Leeds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17/09/2018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2038283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East Lancashire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16/10/2018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6400776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Frimley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15/10/2018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5356220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Sunderland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11/01/2019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5737895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 Helens and Knowsley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10/09/2018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9939478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Northern Care Alliance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09/07/2018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9151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7909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Current Recruitment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6C17F-0E0F-C642-B2D5-BA97F22F4F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EB98F99-0ADA-5949-BBE2-271D3AB56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392290"/>
              </p:ext>
            </p:extLst>
          </p:nvPr>
        </p:nvGraphicFramePr>
        <p:xfrm>
          <a:off x="323528" y="548680"/>
          <a:ext cx="8496944" cy="5301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858">
                  <a:extLst>
                    <a:ext uri="{9D8B030D-6E8A-4147-A177-3AD203B41FA5}">
                      <a16:colId xmlns:a16="http://schemas.microsoft.com/office/drawing/2014/main" val="1334120107"/>
                    </a:ext>
                  </a:extLst>
                </a:gridCol>
                <a:gridCol w="3295614">
                  <a:extLst>
                    <a:ext uri="{9D8B030D-6E8A-4147-A177-3AD203B41FA5}">
                      <a16:colId xmlns:a16="http://schemas.microsoft.com/office/drawing/2014/main" val="1178165677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619442809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2885616038"/>
                    </a:ext>
                  </a:extLst>
                </a:gridCol>
              </a:tblGrid>
              <a:tr h="635992">
                <a:tc>
                  <a:txBody>
                    <a:bodyPr/>
                    <a:lstStyle/>
                    <a:p>
                      <a:r>
                        <a:rPr lang="en-GB" dirty="0">
                          <a:latin typeface="+mn-lt"/>
                        </a:rPr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+mn-lt"/>
                        </a:rPr>
                        <a:t>Trust 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+mn-lt"/>
                        </a:rPr>
                        <a:t>Date Trust</a:t>
                      </a:r>
                      <a:r>
                        <a:rPr lang="en-GB" baseline="0" dirty="0">
                          <a:latin typeface="+mn-lt"/>
                        </a:rPr>
                        <a:t> Opened</a:t>
                      </a:r>
                      <a:endParaRPr lang="en-GB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+mn-lt"/>
                        </a:rPr>
                        <a:t>Number of RCT</a:t>
                      </a:r>
                      <a:r>
                        <a:rPr lang="en-GB" baseline="0" dirty="0">
                          <a:latin typeface="+mn-lt"/>
                        </a:rPr>
                        <a:t> recruits</a:t>
                      </a:r>
                      <a:endParaRPr lang="en-GB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6746624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Calderdale and Huddersfield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03/10/2018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0321828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Hospitals Birmingham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05/07/2018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3983194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Abertawe Bro Morgannwg UHB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04/03/2019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1497180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Bolton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14/08/2018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4966715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Aneurin Bevan UHB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21/01/2019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8189926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Tees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14/11/2018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8789312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Western Sussex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28/03/219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90721278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Worcester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26/10/2018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9204937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Maidstone and Tunbridge Wells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08/01/2019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18937978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 Cheshire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08/11/2018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2038283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Chelsea and Westminster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07/12/2018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6400776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Gateshead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07/05/2019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5356220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Salisbury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12/11/2018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5737895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Southport and Ormskirk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22/11/2018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9939478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York teaching hospitals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05/02/2019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9151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9527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Current Recruitment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6C17F-0E0F-C642-B2D5-BA97F22F4F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EB98F99-0ADA-5949-BBE2-271D3AB56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797277"/>
              </p:ext>
            </p:extLst>
          </p:nvPr>
        </p:nvGraphicFramePr>
        <p:xfrm>
          <a:off x="323528" y="548680"/>
          <a:ext cx="8496944" cy="5923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858">
                  <a:extLst>
                    <a:ext uri="{9D8B030D-6E8A-4147-A177-3AD203B41FA5}">
                      <a16:colId xmlns:a16="http://schemas.microsoft.com/office/drawing/2014/main" val="1334120107"/>
                    </a:ext>
                  </a:extLst>
                </a:gridCol>
                <a:gridCol w="3295614">
                  <a:extLst>
                    <a:ext uri="{9D8B030D-6E8A-4147-A177-3AD203B41FA5}">
                      <a16:colId xmlns:a16="http://schemas.microsoft.com/office/drawing/2014/main" val="1178165677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619442809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2885616038"/>
                    </a:ext>
                  </a:extLst>
                </a:gridCol>
              </a:tblGrid>
              <a:tr h="635992">
                <a:tc>
                  <a:txBody>
                    <a:bodyPr/>
                    <a:lstStyle/>
                    <a:p>
                      <a:r>
                        <a:rPr lang="en-GB" dirty="0">
                          <a:latin typeface="+mn-lt"/>
                        </a:rPr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+mn-lt"/>
                        </a:rPr>
                        <a:t>Trust 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+mn-lt"/>
                        </a:rPr>
                        <a:t>Date Trust</a:t>
                      </a:r>
                      <a:r>
                        <a:rPr lang="en-GB" baseline="0" dirty="0">
                          <a:latin typeface="+mn-lt"/>
                        </a:rPr>
                        <a:t> Opened</a:t>
                      </a:r>
                      <a:endParaRPr lang="en-GB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+mn-lt"/>
                        </a:rPr>
                        <a:t>Number of RCT</a:t>
                      </a:r>
                      <a:r>
                        <a:rPr lang="en-GB" baseline="0" dirty="0">
                          <a:latin typeface="+mn-lt"/>
                        </a:rPr>
                        <a:t> recruits</a:t>
                      </a:r>
                      <a:endParaRPr lang="en-GB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6746624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Luton and Dunstable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15/02/2019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0321828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East Kent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12/12/2018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3983194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Derby and Burton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10/04/2019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1497180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Whittington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27/11/2018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4966715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Taunton and Somerset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28/03/2019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8189926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George Eliot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22/06/2018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8789312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Betsi Cadwaladr UHB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23/04/2019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90721278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Blackpool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18/02/2019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9204937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East and North Hertfordshire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07/02/2019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18937978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Hull and East Yorkshire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21/02/2019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2038283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Poole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28/03/2019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6400776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Basildon and Thurrock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07/05/2019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5356220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Imperial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04/12/2018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5737895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Mid Yorkshire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23/04/2019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9939478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Morecambe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03/06/2019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9151406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Cumbria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25/04/2019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8589681"/>
                  </a:ext>
                </a:extLst>
              </a:tr>
              <a:tr h="3107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Warrington and Halton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25/04/2019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0832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21841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0"/>
            <a:ext cx="9144000" cy="6021288"/>
          </a:xfrm>
        </p:spPr>
        <p:txBody>
          <a:bodyPr numCol="1" anchor="ctr"/>
          <a:lstStyle/>
          <a:p>
            <a:pPr marL="0" indent="0" algn="ctr">
              <a:buNone/>
            </a:pPr>
            <a:r>
              <a:rPr lang="en-US" sz="5400" dirty="0">
                <a:solidFill>
                  <a:srgbClr val="687DBE"/>
                </a:solidFill>
              </a:rPr>
              <a:t>How we can help with recruitment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0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11C7ADEB-1671-9D4A-81C8-EB0AFBD99DA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 dirty="0"/>
              <a:t>Big Baby National Symposium | Trial Overview and Recruitment Update</a:t>
            </a:r>
          </a:p>
        </p:txBody>
      </p:sp>
    </p:spTree>
    <p:extLst>
      <p:ext uri="{BB962C8B-B14F-4D97-AF65-F5344CB8AC3E}">
        <p14:creationId xmlns:p14="http://schemas.microsoft.com/office/powerpoint/2010/main" val="2156689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How we can help with recruitment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1124744"/>
            <a:ext cx="9144000" cy="4464496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rgbClr val="687DBE"/>
                </a:solidFill>
              </a:rPr>
              <a:t>Vouchers</a:t>
            </a:r>
          </a:p>
          <a:p>
            <a:pPr lvl="1"/>
            <a:r>
              <a:rPr lang="en-GB" sz="2000" dirty="0"/>
              <a:t>Awaiting ethics opinion </a:t>
            </a:r>
          </a:p>
          <a:p>
            <a:pPr lvl="1"/>
            <a:r>
              <a:rPr lang="en-GB" sz="2000" dirty="0"/>
              <a:t>£10 voucher to sonographers for referring 10 participants who recruit</a:t>
            </a:r>
          </a:p>
          <a:p>
            <a:pPr lvl="1"/>
            <a:endParaRPr lang="en-US" sz="2000" dirty="0"/>
          </a:p>
          <a:p>
            <a:pPr algn="just"/>
            <a:r>
              <a:rPr lang="en-US" sz="2800" dirty="0">
                <a:solidFill>
                  <a:srgbClr val="687DBE"/>
                </a:solidFill>
              </a:rPr>
              <a:t>Twitter </a:t>
            </a:r>
            <a:endParaRPr lang="en-US" dirty="0">
              <a:solidFill>
                <a:srgbClr val="687DBE"/>
              </a:solidFill>
            </a:endParaRPr>
          </a:p>
          <a:p>
            <a:pPr lvl="1" algn="just"/>
            <a:r>
              <a:rPr lang="en-GB" sz="2000" dirty="0"/>
              <a:t>@</a:t>
            </a:r>
            <a:r>
              <a:rPr lang="en-GB" sz="2000" dirty="0" err="1"/>
              <a:t>BigBabyTrial</a:t>
            </a:r>
            <a:endParaRPr lang="en-GB" sz="2000" dirty="0"/>
          </a:p>
          <a:p>
            <a:pPr lvl="1" algn="just"/>
            <a:endParaRPr lang="en-GB" sz="2000" dirty="0">
              <a:solidFill>
                <a:srgbClr val="687DBE"/>
              </a:solidFill>
            </a:endParaRPr>
          </a:p>
          <a:p>
            <a:pPr algn="just"/>
            <a:r>
              <a:rPr lang="en-US" sz="2800" dirty="0">
                <a:solidFill>
                  <a:srgbClr val="687DBE"/>
                </a:solidFill>
              </a:rPr>
              <a:t>Big Baby Website </a:t>
            </a:r>
          </a:p>
          <a:p>
            <a:pPr lvl="1" algn="just"/>
            <a:r>
              <a:rPr lang="en-US" sz="2000" dirty="0"/>
              <a:t>In the researchers section go to the forum</a:t>
            </a:r>
            <a:r>
              <a:rPr lang="en-US" sz="2000" dirty="0">
                <a:solidFill>
                  <a:srgbClr val="687DBE"/>
                </a:solidFill>
              </a:rPr>
              <a:t> </a:t>
            </a:r>
          </a:p>
          <a:p>
            <a:pPr lvl="1" algn="just"/>
            <a:endParaRPr lang="en-GB" sz="2400" dirty="0"/>
          </a:p>
          <a:p>
            <a:pPr marL="0" indent="0" algn="just">
              <a:buNone/>
            </a:pPr>
            <a:endParaRPr lang="en-GB" sz="1200" dirty="0"/>
          </a:p>
          <a:p>
            <a:pPr marL="914400" lvl="2" indent="0" algn="just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DE2DB-1AFF-F44C-9ED0-82A182492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312" y="652810"/>
            <a:ext cx="1231900" cy="1231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103815-72E9-BD47-A8AB-AF0C24C9FB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7412" y="3052432"/>
            <a:ext cx="15748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391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How we can help with recruitment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1124744"/>
            <a:ext cx="9144000" cy="4464496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rgbClr val="687DBE"/>
                </a:solidFill>
              </a:rPr>
              <a:t>Alternate Month Teleconferences</a:t>
            </a:r>
          </a:p>
          <a:p>
            <a:pPr lvl="1"/>
            <a:r>
              <a:rPr lang="en-GB" sz="2000" dirty="0"/>
              <a:t>Discuss recruitment </a:t>
            </a:r>
          </a:p>
          <a:p>
            <a:pPr lvl="1"/>
            <a:r>
              <a:rPr lang="en-GB" sz="2000" dirty="0"/>
              <a:t>New protocol changes</a:t>
            </a:r>
          </a:p>
          <a:p>
            <a:pPr lvl="1"/>
            <a:r>
              <a:rPr lang="en-GB" sz="2000" dirty="0"/>
              <a:t>Anything you want to discuss in these?</a:t>
            </a:r>
          </a:p>
          <a:p>
            <a:pPr lvl="1"/>
            <a:endParaRPr lang="en-US" sz="2000" dirty="0"/>
          </a:p>
          <a:p>
            <a:pPr algn="just"/>
            <a:r>
              <a:rPr lang="en-US" sz="2800" dirty="0">
                <a:solidFill>
                  <a:srgbClr val="687DBE"/>
                </a:solidFill>
              </a:rPr>
              <a:t>Prizes	</a:t>
            </a:r>
          </a:p>
          <a:p>
            <a:pPr lvl="1" algn="just"/>
            <a:r>
              <a:rPr lang="en-US" sz="2000" dirty="0"/>
              <a:t>Sent from the PNI</a:t>
            </a:r>
          </a:p>
          <a:p>
            <a:pPr lvl="1" algn="just"/>
            <a:endParaRPr lang="en-GB" sz="2000" dirty="0">
              <a:solidFill>
                <a:srgbClr val="687DBE"/>
              </a:solidFill>
            </a:endParaRPr>
          </a:p>
          <a:p>
            <a:pPr lvl="1" algn="just"/>
            <a:endParaRPr lang="en-GB" sz="2400" dirty="0"/>
          </a:p>
          <a:p>
            <a:pPr marL="0" indent="0" algn="just">
              <a:buNone/>
            </a:pPr>
            <a:endParaRPr lang="en-GB" sz="1200" dirty="0"/>
          </a:p>
          <a:p>
            <a:pPr marL="914400" lvl="2" indent="0" algn="just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36075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6" y="-27384"/>
            <a:ext cx="9134903" cy="1125488"/>
          </a:xfrm>
        </p:spPr>
        <p:txBody>
          <a:bodyPr/>
          <a:lstStyle/>
          <a:p>
            <a:pPr algn="ctr"/>
            <a:r>
              <a:rPr lang="en-US" sz="4000" dirty="0"/>
              <a:t>How we can help with recruitment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0" y="1124744"/>
            <a:ext cx="9144000" cy="4464496"/>
          </a:xfrm>
        </p:spPr>
        <p:txBody>
          <a:bodyPr/>
          <a:lstStyle/>
          <a:p>
            <a:pPr algn="just"/>
            <a:r>
              <a:rPr lang="en-US" sz="2800" dirty="0"/>
              <a:t>What do you think?</a:t>
            </a:r>
          </a:p>
          <a:p>
            <a:pPr marL="457200" lvl="1" indent="0">
              <a:buNone/>
            </a:pPr>
            <a:endParaRPr lang="en-US" sz="2400" dirty="0"/>
          </a:p>
          <a:p>
            <a:pPr algn="just"/>
            <a:r>
              <a:rPr lang="en-US" sz="2800" dirty="0"/>
              <a:t>What will make things easier for you? </a:t>
            </a:r>
            <a:endParaRPr lang="en-US" dirty="0"/>
          </a:p>
          <a:p>
            <a:pPr marL="457200" lvl="1" indent="0" algn="just">
              <a:buNone/>
            </a:pPr>
            <a:endParaRPr lang="en-GB" sz="2400" dirty="0"/>
          </a:p>
          <a:p>
            <a:pPr algn="just"/>
            <a:r>
              <a:rPr lang="en-US" sz="2800" dirty="0"/>
              <a:t>Any comments / queries?</a:t>
            </a:r>
          </a:p>
          <a:p>
            <a:pPr marL="457200" lvl="1" indent="0" algn="just">
              <a:buNone/>
            </a:pPr>
            <a:endParaRPr lang="en-GB" sz="2400" dirty="0"/>
          </a:p>
          <a:p>
            <a:pPr marL="0" indent="0" algn="just">
              <a:buNone/>
            </a:pPr>
            <a:endParaRPr lang="en-GB" sz="1200" dirty="0"/>
          </a:p>
          <a:p>
            <a:pPr marL="914400" lvl="2" indent="0" algn="just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021288"/>
            <a:ext cx="2808312" cy="847060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44590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9097" y="159700"/>
            <a:ext cx="9134903" cy="720080"/>
          </a:xfrm>
        </p:spPr>
        <p:txBody>
          <a:bodyPr/>
          <a:lstStyle/>
          <a:p>
            <a:pPr algn="ctr"/>
            <a:r>
              <a:rPr lang="en-US" sz="4000" dirty="0"/>
              <a:t>Contacts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005064"/>
            <a:ext cx="3528392" cy="1296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52020" y="1052736"/>
            <a:ext cx="4032448" cy="2585323"/>
          </a:xfrm>
          <a:prstGeom prst="rect">
            <a:avLst/>
          </a:prstGeom>
          <a:solidFill>
            <a:srgbClr val="60B5B0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chemeClr val="bg1"/>
                </a:solidFill>
              </a:rPr>
              <a:t>Perinatal Institute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Research Midwives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Emily Butler</a:t>
            </a:r>
          </a:p>
          <a:p>
            <a:pPr algn="ctr"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Kelly Fowler</a:t>
            </a:r>
          </a:p>
          <a:p>
            <a:pPr algn="ctr"/>
            <a:r>
              <a:rPr lang="en-US" dirty="0">
                <a:solidFill>
                  <a:schemeClr val="bg1"/>
                </a:solidFill>
                <a:hlinkClick r:id="rId4"/>
              </a:rPr>
              <a:t>bigbaby@perinatal.org.uk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01216070101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1052736"/>
            <a:ext cx="4032448" cy="4308872"/>
          </a:xfrm>
          <a:prstGeom prst="rect">
            <a:avLst/>
          </a:prstGeom>
          <a:solidFill>
            <a:srgbClr val="AB84BC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chemeClr val="bg1"/>
                </a:solidFill>
              </a:rPr>
              <a:t>Warwick Clinical Trials Unit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Trial Team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Kirsten Harris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Ryan Griffin</a:t>
            </a:r>
          </a:p>
          <a:p>
            <a:pPr algn="ctr"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Sara Wood</a:t>
            </a:r>
          </a:p>
          <a:p>
            <a:pPr algn="ctr"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  <a:hlinkClick r:id="rId5"/>
              </a:rPr>
              <a:t>Bigbaby@warwick.ac.uk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02476 573341 / 02476 523858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Clinical Research Fellow</a:t>
            </a:r>
          </a:p>
          <a:p>
            <a:pPr algn="ctr"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Lauren Ewington</a:t>
            </a:r>
          </a:p>
          <a:p>
            <a:pPr algn="ctr"/>
            <a:r>
              <a:rPr lang="en-US" dirty="0">
                <a:hlinkClick r:id="rId6"/>
              </a:rPr>
              <a:t>L.ewington.2@warwick.ac.uk</a:t>
            </a:r>
            <a:r>
              <a:rPr lang="en-US" dirty="0"/>
              <a:t> </a:t>
            </a:r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7"/>
          </p:nvPr>
        </p:nvSpPr>
        <p:spPr>
          <a:xfrm>
            <a:off x="6234947" y="6613310"/>
            <a:ext cx="2911202" cy="221109"/>
          </a:xfrm>
        </p:spPr>
        <p:txBody>
          <a:bodyPr/>
          <a:lstStyle/>
          <a:p>
            <a:r>
              <a:rPr lang="en-GB"/>
              <a:t>Big Baby National Symposium | Trial Overview and Recruitment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687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931406"/>
              </p:ext>
            </p:extLst>
          </p:nvPr>
        </p:nvGraphicFramePr>
        <p:xfrm>
          <a:off x="1041400" y="4657725"/>
          <a:ext cx="7624763" cy="275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53" name="Document" r:id="rId3" imgW="5873421" imgH="2137123" progId="Word.Document.12">
                  <p:embed/>
                </p:oleObj>
              </mc:Choice>
              <mc:Fallback>
                <p:oleObj name="Document" r:id="rId3" imgW="5873421" imgH="21371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1400" y="4657725"/>
                        <a:ext cx="7624763" cy="2752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861048"/>
            <a:ext cx="2880320" cy="1152128"/>
          </a:xfrm>
          <a:prstGeom prst="rect">
            <a:avLst/>
          </a:prstGeom>
        </p:spPr>
      </p:pic>
      <p:sp>
        <p:nvSpPr>
          <p:cNvPr id="12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107504" y="3645024"/>
            <a:ext cx="6984776" cy="26991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Thank you </a:t>
            </a:r>
          </a:p>
          <a:p>
            <a:pPr marL="0" indent="0">
              <a:buNone/>
            </a:pPr>
            <a:r>
              <a:rPr lang="en-US" dirty="0"/>
              <a:t>Any questions?</a:t>
            </a:r>
          </a:p>
        </p:txBody>
      </p:sp>
      <p:pic>
        <p:nvPicPr>
          <p:cNvPr id="5" name="Picture 4" descr="https://www.nihr.ac.uk/about-us/images/Branding/NIHR_Logos_Funded%20by_COL_RGB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159290"/>
            <a:ext cx="1579642" cy="3980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5603396"/>
      </p:ext>
    </p:extLst>
  </p:cSld>
  <p:clrMapOvr>
    <a:masterClrMapping/>
  </p:clrMapOvr>
</p:sld>
</file>

<file path=ppt/theme/theme1.xml><?xml version="1.0" encoding="utf-8"?>
<a:theme xmlns:a="http://schemas.openxmlformats.org/drawingml/2006/main" name="6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/12 University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/12 University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/12 University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/12 University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Key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18174</TotalTime>
  <Words>2252</Words>
  <Application>Microsoft Office PowerPoint</Application>
  <PresentationFormat>On-screen Show (4:3)</PresentationFormat>
  <Paragraphs>777</Paragraphs>
  <Slides>38</Slides>
  <Notes>32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5" baseType="lpstr">
      <vt:lpstr>Arial</vt:lpstr>
      <vt:lpstr>Calibri</vt:lpstr>
      <vt:lpstr>6/12 Warwick</vt:lpstr>
      <vt:lpstr>4/12 Warwick</vt:lpstr>
      <vt:lpstr>1/12 Warwick</vt:lpstr>
      <vt:lpstr>8/12 Warwick</vt:lpstr>
      <vt:lpstr>6/12 University lockup</vt:lpstr>
      <vt:lpstr>4/12 University lockup</vt:lpstr>
      <vt:lpstr>8/12 University lockup</vt:lpstr>
      <vt:lpstr>1/12 University lockup</vt:lpstr>
      <vt:lpstr>8/12 Departmental lockup</vt:lpstr>
      <vt:lpstr>6/12 Departmental lockup</vt:lpstr>
      <vt:lpstr>4/12 Departmental lockup</vt:lpstr>
      <vt:lpstr>1/12 Departmental lockup</vt:lpstr>
      <vt:lpstr>Keyline</vt:lpstr>
      <vt:lpstr>Custom Design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Warwick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Patria, Jetinder</dc:creator>
  <cp:lastModifiedBy>Kelly Fowler</cp:lastModifiedBy>
  <cp:revision>467</cp:revision>
  <cp:lastPrinted>2018-07-13T07:06:56Z</cp:lastPrinted>
  <dcterms:created xsi:type="dcterms:W3CDTF">2015-04-29T08:55:57Z</dcterms:created>
  <dcterms:modified xsi:type="dcterms:W3CDTF">2019-06-05T11:18:58Z</dcterms:modified>
</cp:coreProperties>
</file>