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12"/>
  </p:notes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6CB4"/>
    <a:srgbClr val="0077BD"/>
    <a:srgbClr val="7C253A"/>
    <a:srgbClr val="BC2D86"/>
    <a:srgbClr val="60BC46"/>
    <a:srgbClr val="748B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2"/>
    <p:restoredTop sz="94701"/>
  </p:normalViewPr>
  <p:slideViewPr>
    <p:cSldViewPr snapToGrid="0" snapToObjects="1">
      <p:cViewPr varScale="1">
        <p:scale>
          <a:sx n="108" d="100"/>
          <a:sy n="108" d="100"/>
        </p:scale>
        <p:origin x="8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F347EA-019E-3143-AF44-A9396409032B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528027-E6C1-454A-B65C-E70516CB16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687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528027-E6C1-454A-B65C-E70516CB165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225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We take the time to support and encourage normality in preparation for </a:t>
            </a:r>
            <a:r>
              <a:rPr lang="en-GB" dirty="0" err="1"/>
              <a:t>labour,e.g</a:t>
            </a:r>
            <a:r>
              <a:rPr lang="en-GB" dirty="0"/>
              <a:t>. discussing induction of labour, pain relief, feeding.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528027-E6C1-454A-B65C-E70516CB165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5191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708C7-0B9F-EC47-A7B2-804AAB743514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B42AA-C782-0946-BC8A-59264D07AA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708C7-0B9F-EC47-A7B2-804AAB743514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B42AA-C782-0946-BC8A-59264D07AA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708C7-0B9F-EC47-A7B2-804AAB743514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B42AA-C782-0946-BC8A-59264D07AA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708C7-0B9F-EC47-A7B2-804AAB743514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B42AA-C782-0946-BC8A-59264D07AA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708C7-0B9F-EC47-A7B2-804AAB743514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B42AA-C782-0946-BC8A-59264D07AA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708C7-0B9F-EC47-A7B2-804AAB743514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B42AA-C782-0946-BC8A-59264D07AA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708C7-0B9F-EC47-A7B2-804AAB743514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B42AA-C782-0946-BC8A-59264D07AA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708C7-0B9F-EC47-A7B2-804AAB743514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B42AA-C782-0946-BC8A-59264D07AA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708C7-0B9F-EC47-A7B2-804AAB743514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B42AA-C782-0946-BC8A-59264D07AA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708C7-0B9F-EC47-A7B2-804AAB743514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B42AA-C782-0946-BC8A-59264D07AA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708C7-0B9F-EC47-A7B2-804AAB743514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B42AA-C782-0946-BC8A-59264D07AA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708C7-0B9F-EC47-A7B2-804AAB743514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2B42AA-C782-0946-BC8A-59264D07A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28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12548" y="3262913"/>
            <a:ext cx="551240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748B98"/>
                </a:solidFill>
                <a:latin typeface="Arial" charset="0"/>
                <a:ea typeface="Arial" charset="0"/>
                <a:cs typeface="Arial" charset="0"/>
              </a:rPr>
              <a:t>Manchester University NHS</a:t>
            </a:r>
          </a:p>
          <a:p>
            <a:r>
              <a:rPr lang="en-US" sz="1800" b="1" dirty="0">
                <a:solidFill>
                  <a:srgbClr val="748B98"/>
                </a:solidFill>
                <a:latin typeface="Arial" charset="0"/>
                <a:ea typeface="Arial" charset="0"/>
                <a:cs typeface="Arial" charset="0"/>
              </a:rPr>
              <a:t>Foundation Trust</a:t>
            </a:r>
          </a:p>
          <a:p>
            <a:r>
              <a:rPr lang="en-US" sz="1800" b="1" dirty="0">
                <a:solidFill>
                  <a:srgbClr val="748B98"/>
                </a:solidFill>
                <a:latin typeface="Arial" charset="0"/>
                <a:ea typeface="Arial" charset="0"/>
                <a:cs typeface="Arial" charset="0"/>
              </a:rPr>
              <a:t>Meg Hyslop</a:t>
            </a:r>
          </a:p>
          <a:p>
            <a:endParaRPr lang="en-US" sz="1800" b="1" dirty="0">
              <a:solidFill>
                <a:srgbClr val="748B98"/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en-US" sz="1800" b="1" dirty="0">
                <a:solidFill>
                  <a:srgbClr val="748B98"/>
                </a:solidFill>
                <a:latin typeface="Arial" charset="0"/>
                <a:ea typeface="Arial" charset="0"/>
                <a:cs typeface="Arial" charset="0"/>
              </a:rPr>
              <a:t>PI: Prof. Ed Johnstone</a:t>
            </a:r>
          </a:p>
          <a:p>
            <a:r>
              <a:rPr lang="en-US" sz="1800" b="1" dirty="0">
                <a:solidFill>
                  <a:srgbClr val="748B98"/>
                </a:solidFill>
                <a:latin typeface="Arial" charset="0"/>
                <a:ea typeface="Arial" charset="0"/>
                <a:cs typeface="Arial" charset="0"/>
              </a:rPr>
              <a:t>Research Midwives:</a:t>
            </a:r>
          </a:p>
          <a:p>
            <a:r>
              <a:rPr lang="en-US" sz="1800" b="1" dirty="0">
                <a:solidFill>
                  <a:srgbClr val="748B98"/>
                </a:solidFill>
                <a:latin typeface="Arial" charset="0"/>
                <a:ea typeface="Arial" charset="0"/>
                <a:cs typeface="Arial" charset="0"/>
              </a:rPr>
              <a:t>Meg Hyslop, Linda Peacock, Michelle John, Sam Emery.</a:t>
            </a:r>
          </a:p>
          <a:p>
            <a:endParaRPr lang="en-US" sz="1800" b="1" dirty="0">
              <a:solidFill>
                <a:srgbClr val="748B98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748B98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12548" y="1918212"/>
            <a:ext cx="55124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b="1" dirty="0">
                <a:solidFill>
                  <a:srgbClr val="2E6CB4"/>
                </a:solidFill>
                <a:latin typeface="Arial" charset="0"/>
                <a:ea typeface="Arial" charset="0"/>
                <a:cs typeface="Arial" charset="0"/>
              </a:rPr>
              <a:t>What worked for us</a:t>
            </a:r>
            <a:br>
              <a:rPr lang="en-GB" sz="3600" b="1" dirty="0">
                <a:solidFill>
                  <a:srgbClr val="2E6CB4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GB" sz="3600" b="1" dirty="0">
                <a:solidFill>
                  <a:srgbClr val="2E6CB4"/>
                </a:solidFill>
                <a:latin typeface="Arial" charset="0"/>
                <a:ea typeface="Arial" charset="0"/>
                <a:cs typeface="Arial" charset="0"/>
              </a:rPr>
              <a:t>Big Baby in Manchester</a:t>
            </a:r>
            <a:endParaRPr lang="en-US" sz="3600" b="1" dirty="0">
              <a:solidFill>
                <a:srgbClr val="2E6CB4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0509" y="412005"/>
            <a:ext cx="2180402" cy="67627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1737" y="3809321"/>
            <a:ext cx="525475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0169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sz="8000" dirty="0">
                <a:solidFill>
                  <a:srgbClr val="2E6C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 Questions? </a:t>
            </a:r>
          </a:p>
          <a:p>
            <a:endParaRPr lang="en-GB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9022" y="1590733"/>
            <a:ext cx="6102350" cy="597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1261" y="122456"/>
            <a:ext cx="2182813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8914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7031" y="4737860"/>
            <a:ext cx="2073464" cy="1969138"/>
          </a:xfrm>
          <a:prstGeom prst="rect">
            <a:avLst/>
          </a:prstGeom>
        </p:spPr>
      </p:pic>
      <p:sp>
        <p:nvSpPr>
          <p:cNvPr id="17" name="Oval 16"/>
          <p:cNvSpPr/>
          <p:nvPr/>
        </p:nvSpPr>
        <p:spPr>
          <a:xfrm>
            <a:off x="7733044" y="3899852"/>
            <a:ext cx="681438" cy="744883"/>
          </a:xfrm>
          <a:prstGeom prst="ellipse">
            <a:avLst/>
          </a:prstGeom>
          <a:solidFill>
            <a:srgbClr val="007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0509" y="412005"/>
            <a:ext cx="2180402" cy="67627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834479" y="661594"/>
            <a:ext cx="428280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>
                <a:solidFill>
                  <a:srgbClr val="0077BD"/>
                </a:solidFill>
              </a:rPr>
              <a:t>Research at St </a:t>
            </a:r>
            <a:r>
              <a:rPr lang="en-GB" sz="3200" dirty="0">
                <a:solidFill>
                  <a:srgbClr val="0077B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Marys</a:t>
            </a:r>
          </a:p>
        </p:txBody>
      </p:sp>
      <p:sp>
        <p:nvSpPr>
          <p:cNvPr id="3" name="Rectangle 2"/>
          <p:cNvSpPr/>
          <p:nvPr/>
        </p:nvSpPr>
        <p:spPr>
          <a:xfrm>
            <a:off x="952150" y="1394291"/>
            <a:ext cx="466847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77BD"/>
                </a:solidFill>
              </a:rPr>
              <a:t>St Mary’s is now across two sites: Oxford Road campus and Wythenshawe Campus.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77BD"/>
                </a:solidFill>
              </a:rPr>
              <a:t>13,500 deliveries a year.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77BD"/>
                </a:solidFill>
              </a:rPr>
              <a:t> Tommy’s research centre  specialising in Stillbirth and placental research.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275" y="4398073"/>
            <a:ext cx="1111340" cy="1111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911" y="4272294"/>
            <a:ext cx="2589970" cy="1362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890" y="4370987"/>
            <a:ext cx="1893468" cy="1091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0065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17446" y="0"/>
            <a:ext cx="9144000" cy="6858000"/>
          </a:xfrm>
          <a:prstGeom prst="rect">
            <a:avLst/>
          </a:prstGeom>
          <a:solidFill>
            <a:srgbClr val="007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dirty="0"/>
          </a:p>
        </p:txBody>
      </p:sp>
      <p:sp>
        <p:nvSpPr>
          <p:cNvPr id="9" name="Rectangle 8"/>
          <p:cNvSpPr/>
          <p:nvPr/>
        </p:nvSpPr>
        <p:spPr>
          <a:xfrm>
            <a:off x="712548" y="2697296"/>
            <a:ext cx="55124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biLevel thresh="25000"/>
            <a:alphaModFix amt="10000"/>
          </a:blip>
          <a:stretch>
            <a:fillRect/>
          </a:stretch>
        </p:blipFill>
        <p:spPr>
          <a:xfrm>
            <a:off x="3716144" y="-339445"/>
            <a:ext cx="7699919" cy="753689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06394" y="711459"/>
            <a:ext cx="42453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 at St Marys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940" y="1544771"/>
            <a:ext cx="474345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P:\IMG_20190528_153207_resized_20190528_03331005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893" y="2468086"/>
            <a:ext cx="2402566" cy="3203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706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44556" y="2095039"/>
            <a:ext cx="64799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>
              <a:solidFill>
                <a:srgbClr val="748B98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4557" y="1535594"/>
            <a:ext cx="551240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100" b="1" dirty="0">
              <a:solidFill>
                <a:srgbClr val="2E6CB4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44556" y="3440748"/>
            <a:ext cx="64799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dirty="0">
              <a:solidFill>
                <a:srgbClr val="748B98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6824546" y="1201057"/>
            <a:ext cx="7121244" cy="69704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0509" y="412005"/>
            <a:ext cx="2180402" cy="67627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122270" y="1201057"/>
            <a:ext cx="72681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dirty="0">
                <a:solidFill>
                  <a:srgbClr val="2E6C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LGA guideline at Oxford Road Campus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22270" y="1951092"/>
            <a:ext cx="508558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E6C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GB" sz="2400" dirty="0" err="1">
                <a:solidFill>
                  <a:srgbClr val="2E6C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fetus</a:t>
            </a:r>
            <a:r>
              <a:rPr lang="en-GB" sz="2400" dirty="0">
                <a:solidFill>
                  <a:srgbClr val="2E6C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with an EFW &gt;4.5kg  or over the 95th centile on the customised growth chart offer IOL between 39-40 weeks. </a:t>
            </a:r>
          </a:p>
          <a:p>
            <a:endParaRPr lang="en-GB" sz="2400" dirty="0">
              <a:solidFill>
                <a:srgbClr val="2E6CB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E6C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below the 95th and not GDM then treat as normal care. </a:t>
            </a:r>
          </a:p>
        </p:txBody>
      </p:sp>
    </p:spTree>
    <p:extLst>
      <p:ext uri="{BB962C8B-B14F-4D97-AF65-F5344CB8AC3E}">
        <p14:creationId xmlns:p14="http://schemas.microsoft.com/office/powerpoint/2010/main" val="2036461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202" y="558123"/>
            <a:ext cx="7886700" cy="1325563"/>
          </a:xfrm>
        </p:spPr>
        <p:txBody>
          <a:bodyPr>
            <a:normAutofit/>
          </a:bodyPr>
          <a:lstStyle/>
          <a:p>
            <a:r>
              <a:rPr lang="en-GB" sz="3200" dirty="0">
                <a:solidFill>
                  <a:srgbClr val="2E6CB4"/>
                </a:solidFill>
              </a:rPr>
              <a:t>How do we communicate with clinical areas – gate keepers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4329" y="3469867"/>
            <a:ext cx="4444138" cy="4351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0509" y="86707"/>
            <a:ext cx="2180402" cy="67627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639809" y="1751675"/>
            <a:ext cx="489598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E6CB4"/>
                </a:solidFill>
              </a:rPr>
              <a:t>Spoke to ANC Antenatal Assessment Unit (AAU) and Triage core huddles.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E6CB4"/>
                </a:solidFill>
              </a:rPr>
              <a:t>Posters in all clinical rooms where scans are reviewed with our contact details 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E6CB4"/>
                </a:solidFill>
              </a:rPr>
              <a:t>PI emailed all the consultants explaining the trial, and discussed at consultants meetings.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E6CB4"/>
                </a:solidFill>
              </a:rPr>
              <a:t>Study presented at doctor’s induction days to welcome them into the trust and tell them about the trial. 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511" y="1883686"/>
            <a:ext cx="1365250" cy="136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53741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>
                <a:solidFill>
                  <a:srgbClr val="2E6CB4"/>
                </a:solidFill>
              </a:rPr>
              <a:t>What is working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9917" y="1389397"/>
            <a:ext cx="4446511" cy="4351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0509" y="86707"/>
            <a:ext cx="2180402" cy="67627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728907" y="1696224"/>
            <a:ext cx="4572000" cy="40934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E6CB4"/>
                </a:solidFill>
              </a:rPr>
              <a:t>Continuity - We asked staff to inform us of any babies over the 90th from 28 weeks so we could follow these ladies pregnancies.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E6CB4"/>
                </a:solidFill>
              </a:rPr>
              <a:t>Women met at serial growth scans. This gave the women time to understand the study, a chance to ask questions and a familiar face.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E6CB4"/>
                </a:solidFill>
              </a:rPr>
              <a:t>Wherever possible follow up, post delivery to congratulate and maintain the positive relationship with research, to ensure completion of two and six month surveys.</a:t>
            </a:r>
          </a:p>
        </p:txBody>
      </p:sp>
    </p:spTree>
    <p:extLst>
      <p:ext uri="{BB962C8B-B14F-4D97-AF65-F5344CB8AC3E}">
        <p14:creationId xmlns:p14="http://schemas.microsoft.com/office/powerpoint/2010/main" val="1755240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-117446" y="0"/>
            <a:ext cx="9144000" cy="6858000"/>
          </a:xfrm>
          <a:prstGeom prst="rect">
            <a:avLst/>
          </a:prstGeom>
          <a:solidFill>
            <a:srgbClr val="007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biLevel thresh="25000"/>
            <a:alphaModFix amt="10000"/>
          </a:blip>
          <a:stretch>
            <a:fillRect/>
          </a:stretch>
        </p:blipFill>
        <p:spPr>
          <a:xfrm>
            <a:off x="3716144" y="-339445"/>
            <a:ext cx="7699919" cy="753689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7414" y="365126"/>
            <a:ext cx="58974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</a:rPr>
              <a:t>What is working well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8650" y="1266738"/>
            <a:ext cx="459769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</a:rPr>
              <a:t>We offer a research scan with the research midwives or consultants to help support the clinical area when women’s last scan in ANC is before 35 weeks e.g. 34+.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</a:rPr>
              <a:t>The clinical area is familiar with the maternal and </a:t>
            </a:r>
            <a:r>
              <a:rPr lang="en-GB" sz="2000" dirty="0" err="1">
                <a:solidFill>
                  <a:schemeClr val="bg1"/>
                </a:solidFill>
              </a:rPr>
              <a:t>fetal</a:t>
            </a:r>
            <a:r>
              <a:rPr lang="en-GB" sz="2000" dirty="0">
                <a:solidFill>
                  <a:schemeClr val="bg1"/>
                </a:solidFill>
              </a:rPr>
              <a:t> health research group, we are part of routine everyday practice.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</a:rPr>
              <a:t>We make sure we are accessible, leaving phone, email and bleep numbers.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538" y="273626"/>
            <a:ext cx="2182812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6342" y="4003388"/>
            <a:ext cx="3269960" cy="217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0539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>
                <a:solidFill>
                  <a:srgbClr val="0077B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Barriers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892" y="231528"/>
            <a:ext cx="2182812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-2419993" y="1018814"/>
            <a:ext cx="6097286" cy="597562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366628" y="1092605"/>
            <a:ext cx="4395831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77BD"/>
                </a:solidFill>
              </a:rPr>
              <a:t>Discomfort with randomisation to Early Induction and/or increased intervention – Ensure that the conversation is honest that we don’t know the best time for when the best time is for IOL with a LGA baby. Offer Cohort.’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77BD"/>
                </a:solidFill>
              </a:rPr>
              <a:t>Staff anxiety regarding the early intervention. Concerns raised that increased intervention will increase rates of C/S and instrumental deliveries.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77BD"/>
                </a:solidFill>
              </a:rPr>
              <a:t>Continued support to staff to remind them the importance of research – that we need to practice according to the evidence which we are trying to understand. </a:t>
            </a:r>
          </a:p>
        </p:txBody>
      </p:sp>
    </p:spTree>
    <p:extLst>
      <p:ext uri="{BB962C8B-B14F-4D97-AF65-F5344CB8AC3E}">
        <p14:creationId xmlns:p14="http://schemas.microsoft.com/office/powerpoint/2010/main" val="2787349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>
                <a:solidFill>
                  <a:srgbClr val="0077B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Summary 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000" dirty="0">
                <a:solidFill>
                  <a:srgbClr val="0077BD"/>
                </a:solidFill>
              </a:rPr>
              <a:t>Overall the response from staff and women has been very positive. </a:t>
            </a:r>
          </a:p>
          <a:p>
            <a:r>
              <a:rPr lang="en-GB" sz="2000" dirty="0">
                <a:solidFill>
                  <a:srgbClr val="0077BD"/>
                </a:solidFill>
              </a:rPr>
              <a:t>We have screened 110 women and recruited over 60. </a:t>
            </a:r>
          </a:p>
          <a:p>
            <a:r>
              <a:rPr lang="en-GB" sz="2000" dirty="0">
                <a:solidFill>
                  <a:srgbClr val="0077BD"/>
                </a:solidFill>
              </a:rPr>
              <a:t>Staff incentives like free pens, post it notes and the set squares have helped to raise awareness.</a:t>
            </a:r>
          </a:p>
          <a:p>
            <a:r>
              <a:rPr lang="en-GB" sz="2000" dirty="0">
                <a:solidFill>
                  <a:srgbClr val="0077BD"/>
                </a:solidFill>
              </a:rPr>
              <a:t>Relieving pressure from busy clinical areas by discussing IOL, booking IOL, spending time with the women has helped with recruitment.</a:t>
            </a:r>
          </a:p>
          <a:p>
            <a:r>
              <a:rPr lang="en-GB" sz="2000" dirty="0">
                <a:solidFill>
                  <a:srgbClr val="0077BD"/>
                </a:solidFill>
              </a:rPr>
              <a:t>Work well as a team – ensure cover for annual leave/ clinical duties.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706" y="4257952"/>
            <a:ext cx="44450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9840" y="231528"/>
            <a:ext cx="2182812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7451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1114</TotalTime>
  <Words>549</Words>
  <Application>Microsoft Office PowerPoint</Application>
  <PresentationFormat>On-screen Show (4:3)</PresentationFormat>
  <Paragraphs>44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How do we communicate with clinical areas – gate keepers</vt:lpstr>
      <vt:lpstr>What is working</vt:lpstr>
      <vt:lpstr>PowerPoint Presentation</vt:lpstr>
      <vt:lpstr>Barriers</vt:lpstr>
      <vt:lpstr>In Summary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Some 1</dc:creator>
  <cp:lastModifiedBy>Perinatal Institue</cp:lastModifiedBy>
  <cp:revision>31</cp:revision>
  <dcterms:created xsi:type="dcterms:W3CDTF">2018-03-15T09:44:58Z</dcterms:created>
  <dcterms:modified xsi:type="dcterms:W3CDTF">2019-06-04T15:11:09Z</dcterms:modified>
</cp:coreProperties>
</file>