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6.xml" ContentType="application/vnd.openxmlformats-officedocument.theme+xml"/>
  <Override PartName="/ppt/slideLayouts/slideLayout11.xml" ContentType="application/vnd.openxmlformats-officedocument.presentationml.slideLayout+xml"/>
  <Override PartName="/ppt/theme/theme7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8.xml" ContentType="application/vnd.openxmlformats-officedocument.theme+xml"/>
  <Override PartName="/ppt/slideLayouts/slideLayout14.xml" ContentType="application/vnd.openxmlformats-officedocument.presentationml.slideLayout+xml"/>
  <Override PartName="/ppt/theme/theme9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10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11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1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1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comments/comment1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notesSlides/notesSlide1.xml" ContentType="application/vnd.openxmlformats-officedocument.presentationml.notesSlide+xml"/>
  <Override PartName="/ppt/comments/comment4.xml" ContentType="application/vnd.openxmlformats-officedocument.presentationml.comment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6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2" r:id="rId7"/>
    <p:sldMasterId id="2147483660" r:id="rId8"/>
    <p:sldMasterId id="2147483711" r:id="rId9"/>
    <p:sldMasterId id="2147483713" r:id="rId10"/>
    <p:sldMasterId id="2147483716" r:id="rId11"/>
    <p:sldMasterId id="2147483719" r:id="rId12"/>
    <p:sldMasterId id="2147483664" r:id="rId13"/>
    <p:sldMasterId id="2147483689" r:id="rId14"/>
  </p:sldMasterIdLst>
  <p:notesMasterIdLst>
    <p:notesMasterId r:id="rId42"/>
  </p:notesMasterIdLst>
  <p:sldIdLst>
    <p:sldId id="278" r:id="rId15"/>
    <p:sldId id="282" r:id="rId16"/>
    <p:sldId id="281" r:id="rId17"/>
    <p:sldId id="284" r:id="rId18"/>
    <p:sldId id="285" r:id="rId19"/>
    <p:sldId id="286" r:id="rId20"/>
    <p:sldId id="288" r:id="rId21"/>
    <p:sldId id="283" r:id="rId22"/>
    <p:sldId id="287" r:id="rId23"/>
    <p:sldId id="289" r:id="rId24"/>
    <p:sldId id="290" r:id="rId25"/>
    <p:sldId id="272" r:id="rId26"/>
    <p:sldId id="279" r:id="rId27"/>
    <p:sldId id="292" r:id="rId28"/>
    <p:sldId id="291" r:id="rId29"/>
    <p:sldId id="294" r:id="rId30"/>
    <p:sldId id="293" r:id="rId31"/>
    <p:sldId id="276" r:id="rId32"/>
    <p:sldId id="295" r:id="rId33"/>
    <p:sldId id="296" r:id="rId34"/>
    <p:sldId id="298" r:id="rId35"/>
    <p:sldId id="297" r:id="rId36"/>
    <p:sldId id="299" r:id="rId37"/>
    <p:sldId id="277" r:id="rId38"/>
    <p:sldId id="301" r:id="rId39"/>
    <p:sldId id="300" r:id="rId40"/>
    <p:sldId id="302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own, Jaclyn" initials="BJ" lastIdx="11" clrIdx="0">
    <p:extLst>
      <p:ext uri="{19B8F6BF-5375-455C-9EA6-DF929625EA0E}">
        <p15:presenceInfo xmlns:p15="http://schemas.microsoft.com/office/powerpoint/2012/main" userId="S-1-5-21-94802787-2259107539-412602403-223977" providerId="AD"/>
      </p:ext>
    </p:extLst>
  </p:cmAuthor>
  <p:cmAuthor id="2" name="Harris, Kirsten" initials="HK" lastIdx="7" clrIdx="1">
    <p:extLst>
      <p:ext uri="{19B8F6BF-5375-455C-9EA6-DF929625EA0E}">
        <p15:presenceInfo xmlns:p15="http://schemas.microsoft.com/office/powerpoint/2012/main" userId="S-1-5-21-94802787-2259107539-412602403-197737" providerId="AD"/>
      </p:ext>
    </p:extLst>
  </p:cmAuthor>
  <p:cmAuthor id="3" name="Wood, Sara" initials="WS" lastIdx="12" clrIdx="2">
    <p:extLst>
      <p:ext uri="{19B8F6BF-5375-455C-9EA6-DF929625EA0E}">
        <p15:presenceInfo xmlns:p15="http://schemas.microsoft.com/office/powerpoint/2012/main" userId="S-1-5-21-94802787-2259107539-412602403-3188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7DBE"/>
    <a:srgbClr val="B97E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0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5-10T13:34:53.900" idx="9">
    <p:pos x="1678" y="1506"/>
    <p:text>How is this relevant to SAE reporting? or do you mean your going back over the SIV slides on what to report?</p:text>
    <p:extLst>
      <p:ext uri="{C676402C-5697-4E1C-873F-D02D1690AC5C}">
        <p15:threadingInfo xmlns:p15="http://schemas.microsoft.com/office/powerpoint/2012/main" timeZoneBias="-60"/>
      </p:ext>
    </p:extLst>
  </p:cm>
  <p:cm authorId="3" dt="2019-05-16T15:51:16.721" idx="3">
    <p:pos x="1678" y="1642"/>
    <p:text>SAE forms from the SIV</p:text>
    <p:extLst>
      <p:ext uri="{C676402C-5697-4E1C-873F-D02D1690AC5C}">
        <p15:threadingInfo xmlns:p15="http://schemas.microsoft.com/office/powerpoint/2012/main" timeZoneBias="-60">
          <p15:parentCm authorId="1" idx="9"/>
        </p15:threadingInfo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5-10T13:35:52.133" idx="10">
    <p:pos x="4248" y="327"/>
    <p:text>Add a ?</p:text>
    <p:extLst>
      <p:ext uri="{C676402C-5697-4E1C-873F-D02D1690AC5C}">
        <p15:threadingInfo xmlns:p15="http://schemas.microsoft.com/office/powerpoint/2012/main" timeZoneBias="-60"/>
      </p:ext>
    </p:extLst>
  </p:cm>
  <p:cm authorId="3" dt="2019-05-16T15:52:13.155" idx="4">
    <p:pos x="4248" y="463"/>
    <p:text>done</p:text>
    <p:extLst>
      <p:ext uri="{C676402C-5697-4E1C-873F-D02D1690AC5C}">
        <p15:threadingInfo xmlns:p15="http://schemas.microsoft.com/office/powerpoint/2012/main" timeZoneBias="-60">
          <p15:parentCm authorId="1" idx="10"/>
        </p15:threadingInfo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5-10T13:36:14.498" idx="11">
    <p:pos x="1667" y="327"/>
    <p:text>Again being really picky but on these SAE slides (4-7)  coudl you move the title down slightly? i know its probbaly more difficult for slide 5</p:text>
    <p:extLst>
      <p:ext uri="{C676402C-5697-4E1C-873F-D02D1690AC5C}">
        <p15:threadingInfo xmlns:p15="http://schemas.microsoft.com/office/powerpoint/2012/main" timeZoneBias="-60"/>
      </p:ext>
    </p:extLst>
  </p:cm>
  <p:cm authorId="3" dt="2019-05-16T15:53:00.158" idx="5">
    <p:pos x="1667" y="463"/>
    <p:text>Done</p:text>
    <p:extLst>
      <p:ext uri="{C676402C-5697-4E1C-873F-D02D1690AC5C}">
        <p15:threadingInfo xmlns:p15="http://schemas.microsoft.com/office/powerpoint/2012/main" timeZoneBias="-60">
          <p15:parentCm authorId="1" idx="11"/>
        </p15:threadingInfo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5-10T13:14:32.288" idx="2">
    <p:pos x="3401" y="3146"/>
    <p:text>consistency - under mother you have suspected sepsis. Is it the same here?</p:text>
    <p:extLst>
      <p:ext uri="{C676402C-5697-4E1C-873F-D02D1690AC5C}">
        <p15:threadingInfo xmlns:p15="http://schemas.microsoft.com/office/powerpoint/2012/main" timeZoneBias="-60"/>
      </p:ext>
    </p:extLst>
  </p:cm>
  <p:cm authorId="3" dt="2019-05-16T15:54:27.348" idx="6">
    <p:pos x="3401" y="3282"/>
    <p:text>Updated</p:text>
    <p:extLst>
      <p:ext uri="{C676402C-5697-4E1C-873F-D02D1690AC5C}">
        <p15:threadingInfo xmlns:p15="http://schemas.microsoft.com/office/powerpoint/2012/main" timeZoneBias="-60">
          <p15:parentCm authorId="1" idx="2"/>
        </p15:threadingInfo>
      </p:ext>
    </p:extLst>
  </p:cm>
  <p:cm authorId="1" dt="2019-05-10T13:15:23.265" idx="3">
    <p:pos x="3284" y="3329"/>
    <p:text>I think a question we can expect is what are all the others so if we cant break these down further, be prepared with some examples</p:text>
    <p:extLst>
      <p:ext uri="{C676402C-5697-4E1C-873F-D02D1690AC5C}">
        <p15:threadingInfo xmlns:p15="http://schemas.microsoft.com/office/powerpoint/2012/main" timeZoneBias="-60"/>
      </p:ext>
    </p:extLst>
  </p:cm>
  <p:cm authorId="3" dt="2019-05-16T15:55:44.292" idx="7">
    <p:pos x="3284" y="3465"/>
    <p:text>Baby: Dermatitis, vomiting, poor Apgar, metabolic acidosis, constipation, Palsy of face.        Mother:</p:text>
    <p:extLst>
      <p:ext uri="{C676402C-5697-4E1C-873F-D02D1690AC5C}">
        <p15:threadingInfo xmlns:p15="http://schemas.microsoft.com/office/powerpoint/2012/main" timeZoneBias="-60">
          <p15:parentCm authorId="1" idx="3"/>
        </p15:threadingInfo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9-05-14T11:29:56.330" idx="6">
    <p:pos x="5439" y="1662"/>
    <p:text>WCTU may want to discuss by telephone to identify the root cause of the non compliance and create preventative actions together</p:text>
    <p:extLst>
      <p:ext uri="{C676402C-5697-4E1C-873F-D02D1690AC5C}">
        <p15:threadingInfo xmlns:p15="http://schemas.microsoft.com/office/powerpoint/2012/main" timeZoneBias="-60"/>
      </p:ext>
    </p:extLst>
  </p:cm>
  <p:cm authorId="3" dt="2019-05-16T16:05:51.582" idx="11">
    <p:pos x="5439" y="1798"/>
    <p:text>Yes, we can say tihs verbally</p:text>
    <p:extLst>
      <p:ext uri="{C676402C-5697-4E1C-873F-D02D1690AC5C}">
        <p15:threadingInfo xmlns:p15="http://schemas.microsoft.com/office/powerpoint/2012/main" timeZoneBias="-60">
          <p15:parentCm authorId="2" idx="6"/>
        </p15:threadingInfo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5-10T13:18:18.853" idx="5">
    <p:pos x="10" y="10"/>
    <p:text>Coudl we add any fancy graphs to show return rates per centre (possibly anonymised?!)</p:text>
    <p:extLst>
      <p:ext uri="{C676402C-5697-4E1C-873F-D02D1690AC5C}">
        <p15:threadingInfo xmlns:p15="http://schemas.microsoft.com/office/powerpoint/2012/main" timeZoneBias="-60"/>
      </p:ext>
    </p:extLst>
  </p:cm>
  <p:cm authorId="1" dt="2019-05-10T13:18:46.641" idx="6">
    <p:pos x="146" y="146"/>
    <p:text>Do we have any ide of the number of queries on those CRFs returned to say huge, please complete and check first??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9-05-14T11:32:13.084" idx="7">
    <p:pos x="598" y="2791"/>
    <p:text>Should we reming sites to add 'other' reasons manually rather than leave them out if they arnt on the code list?</p:text>
    <p:extLst>
      <p:ext uri="{C676402C-5697-4E1C-873F-D02D1690AC5C}">
        <p15:threadingInfo xmlns:p15="http://schemas.microsoft.com/office/powerpoint/2012/main" timeZoneBias="-60"/>
      </p:ext>
    </p:extLst>
  </p:cm>
  <p:cm authorId="3" dt="2019-05-16T16:06:46.570" idx="12">
    <p:pos x="598" y="2927"/>
    <p:text>Do we wan t to do this, how do we capture this data?</p:text>
    <p:extLst>
      <p:ext uri="{C676402C-5697-4E1C-873F-D02D1690AC5C}">
        <p15:threadingInfo xmlns:p15="http://schemas.microsoft.com/office/powerpoint/2012/main" timeZoneBias="-60">
          <p15:parentCm authorId="2" idx="7"/>
        </p15:threadingInfo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5-10T13:17:37.440" idx="4">
    <p:pos x="10" y="10"/>
    <p:text>Add a final thank you slide with any questions from audience and your/the teams contact details</p:text>
    <p:extLst>
      <p:ext uri="{C676402C-5697-4E1C-873F-D02D1690AC5C}">
        <p15:threadingInfo xmlns:p15="http://schemas.microsoft.com/office/powerpoint/2012/main" timeZoneBias="-6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98A604-A642-4424-BA6B-14ECEF3F33F6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D5B5900A-E8C4-4024-AD56-04891EC64BF4}">
      <dgm:prSet phldrT="[Text]"/>
      <dgm:spPr/>
      <dgm:t>
        <a:bodyPr/>
        <a:lstStyle/>
        <a:p>
          <a:r>
            <a:rPr lang="en-GB" dirty="0" smtClean="0"/>
            <a:t>Pre-planned procedure</a:t>
          </a:r>
          <a:endParaRPr lang="en-US" dirty="0"/>
        </a:p>
      </dgm:t>
    </dgm:pt>
    <dgm:pt modelId="{CE975E4C-8037-4C09-ABD5-F81FC2E703FB}" type="parTrans" cxnId="{2497D7D2-8394-46D9-B4E7-B1B6071DD5C2}">
      <dgm:prSet/>
      <dgm:spPr/>
      <dgm:t>
        <a:bodyPr/>
        <a:lstStyle/>
        <a:p>
          <a:endParaRPr lang="en-US"/>
        </a:p>
      </dgm:t>
    </dgm:pt>
    <dgm:pt modelId="{8EE817F9-5A3C-48A1-8825-7036A8C1BB71}" type="sibTrans" cxnId="{2497D7D2-8394-46D9-B4E7-B1B6071DD5C2}">
      <dgm:prSet/>
      <dgm:spPr/>
      <dgm:t>
        <a:bodyPr/>
        <a:lstStyle/>
        <a:p>
          <a:endParaRPr lang="en-US"/>
        </a:p>
      </dgm:t>
    </dgm:pt>
    <dgm:pt modelId="{93B9C730-A356-42D7-BA7F-B77C588E4ECA}">
      <dgm:prSet phldrT="[Text]"/>
      <dgm:spPr/>
      <dgm:t>
        <a:bodyPr/>
        <a:lstStyle/>
        <a:p>
          <a:r>
            <a:rPr lang="en-GB" dirty="0" smtClean="0"/>
            <a:t>Pre-existing conditions found as a result of screening procedures</a:t>
          </a:r>
          <a:endParaRPr lang="en-US" dirty="0"/>
        </a:p>
      </dgm:t>
    </dgm:pt>
    <dgm:pt modelId="{F752DB74-6254-4EC5-A282-CCCA411389D1}" type="parTrans" cxnId="{D87A1DF4-EF6A-447F-9628-DE3A48A15B7B}">
      <dgm:prSet/>
      <dgm:spPr/>
      <dgm:t>
        <a:bodyPr/>
        <a:lstStyle/>
        <a:p>
          <a:endParaRPr lang="en-US"/>
        </a:p>
      </dgm:t>
    </dgm:pt>
    <dgm:pt modelId="{7A7ADA72-3D7C-4E86-BDCE-0EB07CCEAFA9}" type="sibTrans" cxnId="{D87A1DF4-EF6A-447F-9628-DE3A48A15B7B}">
      <dgm:prSet/>
      <dgm:spPr/>
      <dgm:t>
        <a:bodyPr/>
        <a:lstStyle/>
        <a:p>
          <a:endParaRPr lang="en-US"/>
        </a:p>
      </dgm:t>
    </dgm:pt>
    <dgm:pt modelId="{53C2F4A7-03F9-4DFE-B95C-4FCAF8F8182E}">
      <dgm:prSet phldrT="[Text]"/>
      <dgm:spPr/>
      <dgm:t>
        <a:bodyPr/>
        <a:lstStyle/>
        <a:p>
          <a:r>
            <a:rPr lang="en-GB" smtClean="0"/>
            <a:t>Data collected elsewhere in the CRF </a:t>
          </a:r>
          <a:endParaRPr lang="en-US"/>
        </a:p>
      </dgm:t>
    </dgm:pt>
    <dgm:pt modelId="{644FC436-DC62-4F63-9B52-84F748430A1F}" type="parTrans" cxnId="{4F5C7EEF-0B67-4D74-8F30-3C58C50105A6}">
      <dgm:prSet/>
      <dgm:spPr/>
      <dgm:t>
        <a:bodyPr/>
        <a:lstStyle/>
        <a:p>
          <a:endParaRPr lang="en-US"/>
        </a:p>
      </dgm:t>
    </dgm:pt>
    <dgm:pt modelId="{6579A762-9126-4C00-850E-9EC4AC3A5056}" type="sibTrans" cxnId="{4F5C7EEF-0B67-4D74-8F30-3C58C50105A6}">
      <dgm:prSet/>
      <dgm:spPr/>
      <dgm:t>
        <a:bodyPr/>
        <a:lstStyle/>
        <a:p>
          <a:endParaRPr lang="en-US"/>
        </a:p>
      </dgm:t>
    </dgm:pt>
    <dgm:pt modelId="{50508569-97FF-4D22-B9B6-2E2B69951E28}" type="pres">
      <dgm:prSet presAssocID="{8D98A604-A642-4424-BA6B-14ECEF3F33F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3FD49629-3304-4414-B965-8D5672A1B3C5}" type="pres">
      <dgm:prSet presAssocID="{8D98A604-A642-4424-BA6B-14ECEF3F33F6}" presName="Name1" presStyleCnt="0"/>
      <dgm:spPr/>
    </dgm:pt>
    <dgm:pt modelId="{C8DB165B-98E4-403D-B00B-69AF1AC13325}" type="pres">
      <dgm:prSet presAssocID="{8D98A604-A642-4424-BA6B-14ECEF3F33F6}" presName="cycle" presStyleCnt="0"/>
      <dgm:spPr/>
    </dgm:pt>
    <dgm:pt modelId="{08EDC53A-123E-4ECC-9A2C-88F547993B01}" type="pres">
      <dgm:prSet presAssocID="{8D98A604-A642-4424-BA6B-14ECEF3F33F6}" presName="srcNode" presStyleLbl="node1" presStyleIdx="0" presStyleCnt="3"/>
      <dgm:spPr/>
    </dgm:pt>
    <dgm:pt modelId="{C3F8C58D-051A-477B-9C54-624EF8AE5508}" type="pres">
      <dgm:prSet presAssocID="{8D98A604-A642-4424-BA6B-14ECEF3F33F6}" presName="conn" presStyleLbl="parChTrans1D2" presStyleIdx="0" presStyleCnt="1"/>
      <dgm:spPr/>
      <dgm:t>
        <a:bodyPr/>
        <a:lstStyle/>
        <a:p>
          <a:endParaRPr lang="en-US"/>
        </a:p>
      </dgm:t>
    </dgm:pt>
    <dgm:pt modelId="{479719EA-E0FD-459D-830B-BBA6CA9A9877}" type="pres">
      <dgm:prSet presAssocID="{8D98A604-A642-4424-BA6B-14ECEF3F33F6}" presName="extraNode" presStyleLbl="node1" presStyleIdx="0" presStyleCnt="3"/>
      <dgm:spPr/>
    </dgm:pt>
    <dgm:pt modelId="{803AE7F0-55A1-4CF8-BD49-4C3AFDB9FB46}" type="pres">
      <dgm:prSet presAssocID="{8D98A604-A642-4424-BA6B-14ECEF3F33F6}" presName="dstNode" presStyleLbl="node1" presStyleIdx="0" presStyleCnt="3"/>
      <dgm:spPr/>
    </dgm:pt>
    <dgm:pt modelId="{B64B6DF3-10FB-467E-9D59-E5B1CAECAB87}" type="pres">
      <dgm:prSet presAssocID="{D5B5900A-E8C4-4024-AD56-04891EC64BF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3A1CD1-11CB-41D8-8155-034EA1AAD2B9}" type="pres">
      <dgm:prSet presAssocID="{D5B5900A-E8C4-4024-AD56-04891EC64BF4}" presName="accent_1" presStyleCnt="0"/>
      <dgm:spPr/>
    </dgm:pt>
    <dgm:pt modelId="{B85117CC-7AE8-4F46-82D4-A0CB054D4141}" type="pres">
      <dgm:prSet presAssocID="{D5B5900A-E8C4-4024-AD56-04891EC64BF4}" presName="accentRepeatNode" presStyleLbl="solidFgAcc1" presStyleIdx="0" presStyleCnt="3"/>
      <dgm:spPr/>
    </dgm:pt>
    <dgm:pt modelId="{FA20983F-60CA-43D7-B4B4-478B92CFAB78}" type="pres">
      <dgm:prSet presAssocID="{93B9C730-A356-42D7-BA7F-B77C588E4ECA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EC25FF-B840-450B-90FE-6E2DC4C42BC6}" type="pres">
      <dgm:prSet presAssocID="{93B9C730-A356-42D7-BA7F-B77C588E4ECA}" presName="accent_2" presStyleCnt="0"/>
      <dgm:spPr/>
    </dgm:pt>
    <dgm:pt modelId="{FB23CEE1-3D72-4DD1-903D-565ECF7581F5}" type="pres">
      <dgm:prSet presAssocID="{93B9C730-A356-42D7-BA7F-B77C588E4ECA}" presName="accentRepeatNode" presStyleLbl="solidFgAcc1" presStyleIdx="1" presStyleCnt="3"/>
      <dgm:spPr/>
    </dgm:pt>
    <dgm:pt modelId="{B1967E4F-8BC6-4CD0-9DB1-B26168025C00}" type="pres">
      <dgm:prSet presAssocID="{53C2F4A7-03F9-4DFE-B95C-4FCAF8F8182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D6180E-73A6-4F51-BB5A-0AB92ADE5C68}" type="pres">
      <dgm:prSet presAssocID="{53C2F4A7-03F9-4DFE-B95C-4FCAF8F8182E}" presName="accent_3" presStyleCnt="0"/>
      <dgm:spPr/>
    </dgm:pt>
    <dgm:pt modelId="{67F6D3A4-14D2-4504-9566-A84C733750EA}" type="pres">
      <dgm:prSet presAssocID="{53C2F4A7-03F9-4DFE-B95C-4FCAF8F8182E}" presName="accentRepeatNode" presStyleLbl="solidFgAcc1" presStyleIdx="2" presStyleCnt="3"/>
      <dgm:spPr/>
    </dgm:pt>
  </dgm:ptLst>
  <dgm:cxnLst>
    <dgm:cxn modelId="{BAB9BDE8-FB84-4B4C-B344-4F78F0A3CB0A}" type="presOf" srcId="{D5B5900A-E8C4-4024-AD56-04891EC64BF4}" destId="{B64B6DF3-10FB-467E-9D59-E5B1CAECAB87}" srcOrd="0" destOrd="0" presId="urn:microsoft.com/office/officeart/2008/layout/VerticalCurvedList"/>
    <dgm:cxn modelId="{2497D7D2-8394-46D9-B4E7-B1B6071DD5C2}" srcId="{8D98A604-A642-4424-BA6B-14ECEF3F33F6}" destId="{D5B5900A-E8C4-4024-AD56-04891EC64BF4}" srcOrd="0" destOrd="0" parTransId="{CE975E4C-8037-4C09-ABD5-F81FC2E703FB}" sibTransId="{8EE817F9-5A3C-48A1-8825-7036A8C1BB71}"/>
    <dgm:cxn modelId="{2FA2CAB9-45E2-4F90-94BB-C56CF28E548E}" type="presOf" srcId="{8D98A604-A642-4424-BA6B-14ECEF3F33F6}" destId="{50508569-97FF-4D22-B9B6-2E2B69951E28}" srcOrd="0" destOrd="0" presId="urn:microsoft.com/office/officeart/2008/layout/VerticalCurvedList"/>
    <dgm:cxn modelId="{3AB0FA0F-AE6E-4D6F-9D87-C316EBCD68D2}" type="presOf" srcId="{8EE817F9-5A3C-48A1-8825-7036A8C1BB71}" destId="{C3F8C58D-051A-477B-9C54-624EF8AE5508}" srcOrd="0" destOrd="0" presId="urn:microsoft.com/office/officeart/2008/layout/VerticalCurvedList"/>
    <dgm:cxn modelId="{D87A1DF4-EF6A-447F-9628-DE3A48A15B7B}" srcId="{8D98A604-A642-4424-BA6B-14ECEF3F33F6}" destId="{93B9C730-A356-42D7-BA7F-B77C588E4ECA}" srcOrd="1" destOrd="0" parTransId="{F752DB74-6254-4EC5-A282-CCCA411389D1}" sibTransId="{7A7ADA72-3D7C-4E86-BDCE-0EB07CCEAFA9}"/>
    <dgm:cxn modelId="{4F5C7EEF-0B67-4D74-8F30-3C58C50105A6}" srcId="{8D98A604-A642-4424-BA6B-14ECEF3F33F6}" destId="{53C2F4A7-03F9-4DFE-B95C-4FCAF8F8182E}" srcOrd="2" destOrd="0" parTransId="{644FC436-DC62-4F63-9B52-84F748430A1F}" sibTransId="{6579A762-9126-4C00-850E-9EC4AC3A5056}"/>
    <dgm:cxn modelId="{DD670674-4856-4750-98CF-3E8D8513279C}" type="presOf" srcId="{93B9C730-A356-42D7-BA7F-B77C588E4ECA}" destId="{FA20983F-60CA-43D7-B4B4-478B92CFAB78}" srcOrd="0" destOrd="0" presId="urn:microsoft.com/office/officeart/2008/layout/VerticalCurvedList"/>
    <dgm:cxn modelId="{BC1ACF32-D1F8-495F-A7C7-F87B876050C9}" type="presOf" srcId="{53C2F4A7-03F9-4DFE-B95C-4FCAF8F8182E}" destId="{B1967E4F-8BC6-4CD0-9DB1-B26168025C00}" srcOrd="0" destOrd="0" presId="urn:microsoft.com/office/officeart/2008/layout/VerticalCurvedList"/>
    <dgm:cxn modelId="{7852760C-5759-4064-8CEB-EC8752F63BF6}" type="presParOf" srcId="{50508569-97FF-4D22-B9B6-2E2B69951E28}" destId="{3FD49629-3304-4414-B965-8D5672A1B3C5}" srcOrd="0" destOrd="0" presId="urn:microsoft.com/office/officeart/2008/layout/VerticalCurvedList"/>
    <dgm:cxn modelId="{BC6B6019-E1D4-4F98-8203-6AFC89892DDE}" type="presParOf" srcId="{3FD49629-3304-4414-B965-8D5672A1B3C5}" destId="{C8DB165B-98E4-403D-B00B-69AF1AC13325}" srcOrd="0" destOrd="0" presId="urn:microsoft.com/office/officeart/2008/layout/VerticalCurvedList"/>
    <dgm:cxn modelId="{2F9F0FD1-B93C-46DE-A694-018EA4E63F58}" type="presParOf" srcId="{C8DB165B-98E4-403D-B00B-69AF1AC13325}" destId="{08EDC53A-123E-4ECC-9A2C-88F547993B01}" srcOrd="0" destOrd="0" presId="urn:microsoft.com/office/officeart/2008/layout/VerticalCurvedList"/>
    <dgm:cxn modelId="{C208107A-C1D3-4496-A74F-CEA86A2AFDF8}" type="presParOf" srcId="{C8DB165B-98E4-403D-B00B-69AF1AC13325}" destId="{C3F8C58D-051A-477B-9C54-624EF8AE5508}" srcOrd="1" destOrd="0" presId="urn:microsoft.com/office/officeart/2008/layout/VerticalCurvedList"/>
    <dgm:cxn modelId="{A5375C27-2D83-4B35-A9EB-1CC56DCB896F}" type="presParOf" srcId="{C8DB165B-98E4-403D-B00B-69AF1AC13325}" destId="{479719EA-E0FD-459D-830B-BBA6CA9A9877}" srcOrd="2" destOrd="0" presId="urn:microsoft.com/office/officeart/2008/layout/VerticalCurvedList"/>
    <dgm:cxn modelId="{5F8F67F9-88AD-4904-8418-87AAC9A59E48}" type="presParOf" srcId="{C8DB165B-98E4-403D-B00B-69AF1AC13325}" destId="{803AE7F0-55A1-4CF8-BD49-4C3AFDB9FB46}" srcOrd="3" destOrd="0" presId="urn:microsoft.com/office/officeart/2008/layout/VerticalCurvedList"/>
    <dgm:cxn modelId="{6F90FC0C-40EF-41F3-B343-E9CAB31213DC}" type="presParOf" srcId="{3FD49629-3304-4414-B965-8D5672A1B3C5}" destId="{B64B6DF3-10FB-467E-9D59-E5B1CAECAB87}" srcOrd="1" destOrd="0" presId="urn:microsoft.com/office/officeart/2008/layout/VerticalCurvedList"/>
    <dgm:cxn modelId="{EB9321B1-EC0C-4D77-8E29-32E02E8922B8}" type="presParOf" srcId="{3FD49629-3304-4414-B965-8D5672A1B3C5}" destId="{BB3A1CD1-11CB-41D8-8155-034EA1AAD2B9}" srcOrd="2" destOrd="0" presId="urn:microsoft.com/office/officeart/2008/layout/VerticalCurvedList"/>
    <dgm:cxn modelId="{FFBE0852-4B53-4D7F-A96E-47BF706DB057}" type="presParOf" srcId="{BB3A1CD1-11CB-41D8-8155-034EA1AAD2B9}" destId="{B85117CC-7AE8-4F46-82D4-A0CB054D4141}" srcOrd="0" destOrd="0" presId="urn:microsoft.com/office/officeart/2008/layout/VerticalCurvedList"/>
    <dgm:cxn modelId="{72A1F988-CFED-4306-B71B-2776D367F428}" type="presParOf" srcId="{3FD49629-3304-4414-B965-8D5672A1B3C5}" destId="{FA20983F-60CA-43D7-B4B4-478B92CFAB78}" srcOrd="3" destOrd="0" presId="urn:microsoft.com/office/officeart/2008/layout/VerticalCurvedList"/>
    <dgm:cxn modelId="{319D6790-DB9B-4A64-B5BE-A4D26A7DDD6E}" type="presParOf" srcId="{3FD49629-3304-4414-B965-8D5672A1B3C5}" destId="{4EEC25FF-B840-450B-90FE-6E2DC4C42BC6}" srcOrd="4" destOrd="0" presId="urn:microsoft.com/office/officeart/2008/layout/VerticalCurvedList"/>
    <dgm:cxn modelId="{509BA0A4-483C-4F53-B811-7D37A222C9BD}" type="presParOf" srcId="{4EEC25FF-B840-450B-90FE-6E2DC4C42BC6}" destId="{FB23CEE1-3D72-4DD1-903D-565ECF7581F5}" srcOrd="0" destOrd="0" presId="urn:microsoft.com/office/officeart/2008/layout/VerticalCurvedList"/>
    <dgm:cxn modelId="{0D55E8D5-9BCD-4976-8BC1-CEA8381F34D3}" type="presParOf" srcId="{3FD49629-3304-4414-B965-8D5672A1B3C5}" destId="{B1967E4F-8BC6-4CD0-9DB1-B26168025C00}" srcOrd="5" destOrd="0" presId="urn:microsoft.com/office/officeart/2008/layout/VerticalCurvedList"/>
    <dgm:cxn modelId="{6F54E329-A8A9-4104-A198-1F84B2DC42D4}" type="presParOf" srcId="{3FD49629-3304-4414-B965-8D5672A1B3C5}" destId="{35D6180E-73A6-4F51-BB5A-0AB92ADE5C68}" srcOrd="6" destOrd="0" presId="urn:microsoft.com/office/officeart/2008/layout/VerticalCurvedList"/>
    <dgm:cxn modelId="{EA72A6E6-C365-4E8B-A797-271DA35BB852}" type="presParOf" srcId="{35D6180E-73A6-4F51-BB5A-0AB92ADE5C68}" destId="{67F6D3A4-14D2-4504-9566-A84C733750E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7C0F9F-EAA9-4659-AB62-3B673BAEF068}" type="doc">
      <dgm:prSet loTypeId="urn:microsoft.com/office/officeart/2005/8/layout/default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5C4554C6-4ED8-41B0-AA92-3E1F8DD32919}">
      <dgm:prSet phldrT="[Text]"/>
      <dgm:spPr/>
      <dgm:t>
        <a:bodyPr/>
        <a:lstStyle/>
        <a:p>
          <a:r>
            <a:rPr lang="en-US" dirty="0" smtClean="0"/>
            <a:t>Results in death</a:t>
          </a:r>
          <a:endParaRPr lang="en-US" dirty="0"/>
        </a:p>
      </dgm:t>
    </dgm:pt>
    <dgm:pt modelId="{9BB59431-BD6A-4110-B94D-3E7E208A8985}" type="parTrans" cxnId="{6DBC76D5-B942-435D-807D-EF582186956E}">
      <dgm:prSet/>
      <dgm:spPr/>
      <dgm:t>
        <a:bodyPr/>
        <a:lstStyle/>
        <a:p>
          <a:endParaRPr lang="en-US"/>
        </a:p>
      </dgm:t>
    </dgm:pt>
    <dgm:pt modelId="{51C354A8-DD89-47F1-9FB3-A24210F5E62A}" type="sibTrans" cxnId="{6DBC76D5-B942-435D-807D-EF582186956E}">
      <dgm:prSet/>
      <dgm:spPr/>
      <dgm:t>
        <a:bodyPr/>
        <a:lstStyle/>
        <a:p>
          <a:endParaRPr lang="en-US"/>
        </a:p>
      </dgm:t>
    </dgm:pt>
    <dgm:pt modelId="{1A7F3F4B-CDC5-460D-A5CF-C0009FB778C9}">
      <dgm:prSet phldrT="[Text]"/>
      <dgm:spPr/>
      <dgm:t>
        <a:bodyPr/>
        <a:lstStyle/>
        <a:p>
          <a:r>
            <a:rPr lang="en-GB" dirty="0" smtClean="0"/>
            <a:t>Is life-threatening </a:t>
          </a:r>
          <a:endParaRPr lang="en-US" dirty="0"/>
        </a:p>
      </dgm:t>
    </dgm:pt>
    <dgm:pt modelId="{A1FC970F-197B-4B6C-8F00-04ABD4E48C73}" type="parTrans" cxnId="{24C2AAFB-CC1F-455E-B74F-A85344EFFFE3}">
      <dgm:prSet/>
      <dgm:spPr/>
      <dgm:t>
        <a:bodyPr/>
        <a:lstStyle/>
        <a:p>
          <a:endParaRPr lang="en-US"/>
        </a:p>
      </dgm:t>
    </dgm:pt>
    <dgm:pt modelId="{563EE106-9CC2-4FEF-8F14-B385A6F8DE16}" type="sibTrans" cxnId="{24C2AAFB-CC1F-455E-B74F-A85344EFFFE3}">
      <dgm:prSet/>
      <dgm:spPr/>
      <dgm:t>
        <a:bodyPr/>
        <a:lstStyle/>
        <a:p>
          <a:endParaRPr lang="en-US"/>
        </a:p>
      </dgm:t>
    </dgm:pt>
    <dgm:pt modelId="{A2EC663D-73C7-4B11-A67C-DE262653C924}">
      <dgm:prSet phldrT="[Text]"/>
      <dgm:spPr/>
      <dgm:t>
        <a:bodyPr/>
        <a:lstStyle/>
        <a:p>
          <a:r>
            <a:rPr lang="en-GB" dirty="0" smtClean="0"/>
            <a:t>Requires hospitalisation or prolongation of existing inpatients´ hospitalisation</a:t>
          </a:r>
          <a:endParaRPr lang="en-US" dirty="0"/>
        </a:p>
      </dgm:t>
    </dgm:pt>
    <dgm:pt modelId="{E8D3BF67-F150-4946-BE99-EDF4D8B449CB}" type="parTrans" cxnId="{4E46FC81-932E-4F69-9ABD-FCACB20EEDD4}">
      <dgm:prSet/>
      <dgm:spPr/>
      <dgm:t>
        <a:bodyPr/>
        <a:lstStyle/>
        <a:p>
          <a:endParaRPr lang="en-US"/>
        </a:p>
      </dgm:t>
    </dgm:pt>
    <dgm:pt modelId="{85C53D9A-5F8E-4628-8866-5CCA06DA54DB}" type="sibTrans" cxnId="{4E46FC81-932E-4F69-9ABD-FCACB20EEDD4}">
      <dgm:prSet/>
      <dgm:spPr/>
      <dgm:t>
        <a:bodyPr/>
        <a:lstStyle/>
        <a:p>
          <a:endParaRPr lang="en-US"/>
        </a:p>
      </dgm:t>
    </dgm:pt>
    <dgm:pt modelId="{595553B8-64CD-4509-B791-C488154BD13C}">
      <dgm:prSet phldrT="[Text]"/>
      <dgm:spPr/>
      <dgm:t>
        <a:bodyPr/>
        <a:lstStyle/>
        <a:p>
          <a:r>
            <a:rPr lang="en-GB" dirty="0" smtClean="0"/>
            <a:t>Results in persistent or significant disability or incapacity</a:t>
          </a:r>
          <a:endParaRPr lang="en-US" dirty="0"/>
        </a:p>
      </dgm:t>
    </dgm:pt>
    <dgm:pt modelId="{069E5723-D937-4978-926B-AB86CD7E5CB8}" type="parTrans" cxnId="{4B6173A3-932C-4C3F-9942-85EB886C5E19}">
      <dgm:prSet/>
      <dgm:spPr/>
      <dgm:t>
        <a:bodyPr/>
        <a:lstStyle/>
        <a:p>
          <a:endParaRPr lang="en-US"/>
        </a:p>
      </dgm:t>
    </dgm:pt>
    <dgm:pt modelId="{BCA7416A-7808-410E-AA91-14C5F1568D08}" type="sibTrans" cxnId="{4B6173A3-932C-4C3F-9942-85EB886C5E19}">
      <dgm:prSet/>
      <dgm:spPr/>
      <dgm:t>
        <a:bodyPr/>
        <a:lstStyle/>
        <a:p>
          <a:endParaRPr lang="en-US"/>
        </a:p>
      </dgm:t>
    </dgm:pt>
    <dgm:pt modelId="{8936BBDB-F2D7-4447-B23B-6E017F800927}">
      <dgm:prSet phldrT="[Text]"/>
      <dgm:spPr/>
      <dgm:t>
        <a:bodyPr/>
        <a:lstStyle/>
        <a:p>
          <a:r>
            <a:rPr lang="en-GB" dirty="0" smtClean="0"/>
            <a:t>Is a congenital anomaly or birth defect </a:t>
          </a:r>
          <a:endParaRPr lang="en-US" dirty="0"/>
        </a:p>
      </dgm:t>
    </dgm:pt>
    <dgm:pt modelId="{0EFF057D-C3CF-409F-AC80-3FB962068E92}" type="parTrans" cxnId="{3F2FDDA4-D142-4F60-961E-A9DB33B53C7B}">
      <dgm:prSet/>
      <dgm:spPr/>
      <dgm:t>
        <a:bodyPr/>
        <a:lstStyle/>
        <a:p>
          <a:endParaRPr lang="en-US"/>
        </a:p>
      </dgm:t>
    </dgm:pt>
    <dgm:pt modelId="{28FE3EA5-487E-4BF9-BC24-CF57ED06D019}" type="sibTrans" cxnId="{3F2FDDA4-D142-4F60-961E-A9DB33B53C7B}">
      <dgm:prSet/>
      <dgm:spPr/>
      <dgm:t>
        <a:bodyPr/>
        <a:lstStyle/>
        <a:p>
          <a:endParaRPr lang="en-US"/>
        </a:p>
      </dgm:t>
    </dgm:pt>
    <dgm:pt modelId="{82FC7D41-2293-4DB7-8BCA-80FF6E71FBE5}">
      <dgm:prSet phldrT="[Text]"/>
      <dgm:spPr/>
      <dgm:t>
        <a:bodyPr/>
        <a:lstStyle/>
        <a:p>
          <a:r>
            <a:rPr lang="en-GB" dirty="0" smtClean="0"/>
            <a:t>Requires medical intervention to prevent one of the above, or is otherwise considered medically significant by the investigator</a:t>
          </a:r>
          <a:endParaRPr lang="en-US" dirty="0"/>
        </a:p>
      </dgm:t>
    </dgm:pt>
    <dgm:pt modelId="{723B2E7B-057D-4821-BD0B-2A8503688BA3}" type="parTrans" cxnId="{E8EAFE01-F673-4B43-A41E-B8DC4B447101}">
      <dgm:prSet/>
      <dgm:spPr/>
      <dgm:t>
        <a:bodyPr/>
        <a:lstStyle/>
        <a:p>
          <a:endParaRPr lang="en-US"/>
        </a:p>
      </dgm:t>
    </dgm:pt>
    <dgm:pt modelId="{DC5BE20A-7E4F-470F-870C-18AA0D165ABB}" type="sibTrans" cxnId="{E8EAFE01-F673-4B43-A41E-B8DC4B447101}">
      <dgm:prSet/>
      <dgm:spPr/>
      <dgm:t>
        <a:bodyPr/>
        <a:lstStyle/>
        <a:p>
          <a:endParaRPr lang="en-US"/>
        </a:p>
      </dgm:t>
    </dgm:pt>
    <dgm:pt modelId="{385F70D6-7951-446E-ABC2-F82F91534767}" type="pres">
      <dgm:prSet presAssocID="{207C0F9F-EAA9-4659-AB62-3B673BAEF06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11EEF80-B14E-40B1-9694-952800552AA5}" type="pres">
      <dgm:prSet presAssocID="{5C4554C6-4ED8-41B0-AA92-3E1F8DD3291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9F2A1D-5657-42C9-A3CA-3BA7DAC4D014}" type="pres">
      <dgm:prSet presAssocID="{51C354A8-DD89-47F1-9FB3-A24210F5E62A}" presName="sibTrans" presStyleCnt="0"/>
      <dgm:spPr/>
    </dgm:pt>
    <dgm:pt modelId="{FABE06AF-28A7-4F47-8A9E-5657F8B31DEC}" type="pres">
      <dgm:prSet presAssocID="{1A7F3F4B-CDC5-460D-A5CF-C0009FB778C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0AFF10-33E0-4B9E-A8D1-3517EC0AF382}" type="pres">
      <dgm:prSet presAssocID="{563EE106-9CC2-4FEF-8F14-B385A6F8DE16}" presName="sibTrans" presStyleCnt="0"/>
      <dgm:spPr/>
    </dgm:pt>
    <dgm:pt modelId="{678AE228-0293-4396-BD03-ADA921BDBAB5}" type="pres">
      <dgm:prSet presAssocID="{A2EC663D-73C7-4B11-A67C-DE262653C924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738074-B7E9-4EF0-9785-C120DB86F14B}" type="pres">
      <dgm:prSet presAssocID="{85C53D9A-5F8E-4628-8866-5CCA06DA54DB}" presName="sibTrans" presStyleCnt="0"/>
      <dgm:spPr/>
    </dgm:pt>
    <dgm:pt modelId="{C1A2224F-812E-43A1-9EA1-570867EC5E8C}" type="pres">
      <dgm:prSet presAssocID="{595553B8-64CD-4509-B791-C488154BD13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F56EA4-C9DE-4026-801A-01D10106749C}" type="pres">
      <dgm:prSet presAssocID="{BCA7416A-7808-410E-AA91-14C5F1568D08}" presName="sibTrans" presStyleCnt="0"/>
      <dgm:spPr/>
    </dgm:pt>
    <dgm:pt modelId="{C807AE6A-9A80-4E0E-8AE3-74B9F567DB43}" type="pres">
      <dgm:prSet presAssocID="{8936BBDB-F2D7-4447-B23B-6E017F800927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6AA3B1-28D4-4574-8E7F-1324959717BA}" type="pres">
      <dgm:prSet presAssocID="{28FE3EA5-487E-4BF9-BC24-CF57ED06D019}" presName="sibTrans" presStyleCnt="0"/>
      <dgm:spPr/>
    </dgm:pt>
    <dgm:pt modelId="{968DA117-6941-490E-979D-A58D31596AB9}" type="pres">
      <dgm:prSet presAssocID="{82FC7D41-2293-4DB7-8BCA-80FF6E71FBE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E76C574-7BBB-4620-AC80-C66CC87D0EFC}" type="presOf" srcId="{207C0F9F-EAA9-4659-AB62-3B673BAEF068}" destId="{385F70D6-7951-446E-ABC2-F82F91534767}" srcOrd="0" destOrd="0" presId="urn:microsoft.com/office/officeart/2005/8/layout/default"/>
    <dgm:cxn modelId="{28D2ED83-7420-4770-95F5-D089C21879DA}" type="presOf" srcId="{5C4554C6-4ED8-41B0-AA92-3E1F8DD32919}" destId="{A11EEF80-B14E-40B1-9694-952800552AA5}" srcOrd="0" destOrd="0" presId="urn:microsoft.com/office/officeart/2005/8/layout/default"/>
    <dgm:cxn modelId="{3F2FDDA4-D142-4F60-961E-A9DB33B53C7B}" srcId="{207C0F9F-EAA9-4659-AB62-3B673BAEF068}" destId="{8936BBDB-F2D7-4447-B23B-6E017F800927}" srcOrd="4" destOrd="0" parTransId="{0EFF057D-C3CF-409F-AC80-3FB962068E92}" sibTransId="{28FE3EA5-487E-4BF9-BC24-CF57ED06D019}"/>
    <dgm:cxn modelId="{4E46FC81-932E-4F69-9ABD-FCACB20EEDD4}" srcId="{207C0F9F-EAA9-4659-AB62-3B673BAEF068}" destId="{A2EC663D-73C7-4B11-A67C-DE262653C924}" srcOrd="2" destOrd="0" parTransId="{E8D3BF67-F150-4946-BE99-EDF4D8B449CB}" sibTransId="{85C53D9A-5F8E-4628-8866-5CCA06DA54DB}"/>
    <dgm:cxn modelId="{24C2AAFB-CC1F-455E-B74F-A85344EFFFE3}" srcId="{207C0F9F-EAA9-4659-AB62-3B673BAEF068}" destId="{1A7F3F4B-CDC5-460D-A5CF-C0009FB778C9}" srcOrd="1" destOrd="0" parTransId="{A1FC970F-197B-4B6C-8F00-04ABD4E48C73}" sibTransId="{563EE106-9CC2-4FEF-8F14-B385A6F8DE16}"/>
    <dgm:cxn modelId="{B14AFC30-853C-40EE-8D25-975EB5580CB2}" type="presOf" srcId="{1A7F3F4B-CDC5-460D-A5CF-C0009FB778C9}" destId="{FABE06AF-28A7-4F47-8A9E-5657F8B31DEC}" srcOrd="0" destOrd="0" presId="urn:microsoft.com/office/officeart/2005/8/layout/default"/>
    <dgm:cxn modelId="{AEC67826-0E88-4383-996D-AA7D6502BF87}" type="presOf" srcId="{82FC7D41-2293-4DB7-8BCA-80FF6E71FBE5}" destId="{968DA117-6941-490E-979D-A58D31596AB9}" srcOrd="0" destOrd="0" presId="urn:microsoft.com/office/officeart/2005/8/layout/default"/>
    <dgm:cxn modelId="{4B6173A3-932C-4C3F-9942-85EB886C5E19}" srcId="{207C0F9F-EAA9-4659-AB62-3B673BAEF068}" destId="{595553B8-64CD-4509-B791-C488154BD13C}" srcOrd="3" destOrd="0" parTransId="{069E5723-D937-4978-926B-AB86CD7E5CB8}" sibTransId="{BCA7416A-7808-410E-AA91-14C5F1568D08}"/>
    <dgm:cxn modelId="{DF4CC4DB-BD5C-4C47-A122-85BAA89FA981}" type="presOf" srcId="{8936BBDB-F2D7-4447-B23B-6E017F800927}" destId="{C807AE6A-9A80-4E0E-8AE3-74B9F567DB43}" srcOrd="0" destOrd="0" presId="urn:microsoft.com/office/officeart/2005/8/layout/default"/>
    <dgm:cxn modelId="{6DBC76D5-B942-435D-807D-EF582186956E}" srcId="{207C0F9F-EAA9-4659-AB62-3B673BAEF068}" destId="{5C4554C6-4ED8-41B0-AA92-3E1F8DD32919}" srcOrd="0" destOrd="0" parTransId="{9BB59431-BD6A-4110-B94D-3E7E208A8985}" sibTransId="{51C354A8-DD89-47F1-9FB3-A24210F5E62A}"/>
    <dgm:cxn modelId="{95FD3612-C9D0-4089-8023-153BBC2D3392}" type="presOf" srcId="{A2EC663D-73C7-4B11-A67C-DE262653C924}" destId="{678AE228-0293-4396-BD03-ADA921BDBAB5}" srcOrd="0" destOrd="0" presId="urn:microsoft.com/office/officeart/2005/8/layout/default"/>
    <dgm:cxn modelId="{D693AD7F-BA71-47B2-8DEB-9A8234C7A0F6}" type="presOf" srcId="{595553B8-64CD-4509-B791-C488154BD13C}" destId="{C1A2224F-812E-43A1-9EA1-570867EC5E8C}" srcOrd="0" destOrd="0" presId="urn:microsoft.com/office/officeart/2005/8/layout/default"/>
    <dgm:cxn modelId="{E8EAFE01-F673-4B43-A41E-B8DC4B447101}" srcId="{207C0F9F-EAA9-4659-AB62-3B673BAEF068}" destId="{82FC7D41-2293-4DB7-8BCA-80FF6E71FBE5}" srcOrd="5" destOrd="0" parTransId="{723B2E7B-057D-4821-BD0B-2A8503688BA3}" sibTransId="{DC5BE20A-7E4F-470F-870C-18AA0D165ABB}"/>
    <dgm:cxn modelId="{F82CADB8-0124-4F2D-B6FB-C759DE70713B}" type="presParOf" srcId="{385F70D6-7951-446E-ABC2-F82F91534767}" destId="{A11EEF80-B14E-40B1-9694-952800552AA5}" srcOrd="0" destOrd="0" presId="urn:microsoft.com/office/officeart/2005/8/layout/default"/>
    <dgm:cxn modelId="{788F3E57-7624-4EB5-904A-B480ABF0F69E}" type="presParOf" srcId="{385F70D6-7951-446E-ABC2-F82F91534767}" destId="{BD9F2A1D-5657-42C9-A3CA-3BA7DAC4D014}" srcOrd="1" destOrd="0" presId="urn:microsoft.com/office/officeart/2005/8/layout/default"/>
    <dgm:cxn modelId="{5FBDBBAA-821E-4506-B021-E743CADFEA52}" type="presParOf" srcId="{385F70D6-7951-446E-ABC2-F82F91534767}" destId="{FABE06AF-28A7-4F47-8A9E-5657F8B31DEC}" srcOrd="2" destOrd="0" presId="urn:microsoft.com/office/officeart/2005/8/layout/default"/>
    <dgm:cxn modelId="{EDDDA367-B35B-4CF1-993B-63958D2FAD17}" type="presParOf" srcId="{385F70D6-7951-446E-ABC2-F82F91534767}" destId="{1F0AFF10-33E0-4B9E-A8D1-3517EC0AF382}" srcOrd="3" destOrd="0" presId="urn:microsoft.com/office/officeart/2005/8/layout/default"/>
    <dgm:cxn modelId="{CCFCF1C6-3E86-4EC7-A0E9-0E6E27E4AF0D}" type="presParOf" srcId="{385F70D6-7951-446E-ABC2-F82F91534767}" destId="{678AE228-0293-4396-BD03-ADA921BDBAB5}" srcOrd="4" destOrd="0" presId="urn:microsoft.com/office/officeart/2005/8/layout/default"/>
    <dgm:cxn modelId="{7ACB8CC7-B945-4951-A6C8-F928F420CBF8}" type="presParOf" srcId="{385F70D6-7951-446E-ABC2-F82F91534767}" destId="{C8738074-B7E9-4EF0-9785-C120DB86F14B}" srcOrd="5" destOrd="0" presId="urn:microsoft.com/office/officeart/2005/8/layout/default"/>
    <dgm:cxn modelId="{5CA66F18-6E39-4A86-83D6-E92368F53E5F}" type="presParOf" srcId="{385F70D6-7951-446E-ABC2-F82F91534767}" destId="{C1A2224F-812E-43A1-9EA1-570867EC5E8C}" srcOrd="6" destOrd="0" presId="urn:microsoft.com/office/officeart/2005/8/layout/default"/>
    <dgm:cxn modelId="{58AABB18-9E82-446A-AC62-F23A866FADF9}" type="presParOf" srcId="{385F70D6-7951-446E-ABC2-F82F91534767}" destId="{CCF56EA4-C9DE-4026-801A-01D10106749C}" srcOrd="7" destOrd="0" presId="urn:microsoft.com/office/officeart/2005/8/layout/default"/>
    <dgm:cxn modelId="{8AE7C841-03A3-45C7-8666-37EE501EFB94}" type="presParOf" srcId="{385F70D6-7951-446E-ABC2-F82F91534767}" destId="{C807AE6A-9A80-4E0E-8AE3-74B9F567DB43}" srcOrd="8" destOrd="0" presId="urn:microsoft.com/office/officeart/2005/8/layout/default"/>
    <dgm:cxn modelId="{31A47A92-C275-4DF5-A7C0-2563B20038BE}" type="presParOf" srcId="{385F70D6-7951-446E-ABC2-F82F91534767}" destId="{256AA3B1-28D4-4574-8E7F-1324959717BA}" srcOrd="9" destOrd="0" presId="urn:microsoft.com/office/officeart/2005/8/layout/default"/>
    <dgm:cxn modelId="{18516AB8-A3FD-4881-B0E6-68808860B073}" type="presParOf" srcId="{385F70D6-7951-446E-ABC2-F82F91534767}" destId="{968DA117-6941-490E-979D-A58D31596AB9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6ED5B9-BE69-4288-9192-EF71A67D0327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8369F8-D600-4E0E-AE81-8C83A85AD268}">
      <dgm:prSet phldrT="[Text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/>
            <a:t>Changes</a:t>
          </a:r>
          <a:endParaRPr lang="en-US" dirty="0"/>
        </a:p>
      </dgm:t>
    </dgm:pt>
    <dgm:pt modelId="{CDD082C6-C2C9-4C80-8E54-ABCAF653DC6E}" type="parTrans" cxnId="{C80CD80A-ED57-4A2C-82E4-D4B5D809D708}">
      <dgm:prSet/>
      <dgm:spPr/>
      <dgm:t>
        <a:bodyPr/>
        <a:lstStyle/>
        <a:p>
          <a:endParaRPr lang="en-US"/>
        </a:p>
      </dgm:t>
    </dgm:pt>
    <dgm:pt modelId="{C542DA36-E5FB-4B0A-A9BE-4B6FE1CF3F7C}" type="sibTrans" cxnId="{C80CD80A-ED57-4A2C-82E4-D4B5D809D708}">
      <dgm:prSet/>
      <dgm:spPr/>
      <dgm:t>
        <a:bodyPr/>
        <a:lstStyle/>
        <a:p>
          <a:endParaRPr lang="en-US"/>
        </a:p>
      </dgm:t>
    </dgm:pt>
    <dgm:pt modelId="{1E58D41F-E3AA-4007-8CB0-046AE462FD71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Collect only AEs that are potentially related to the pregnancy/ delivery/care of the neonate</a:t>
          </a:r>
          <a:endParaRPr lang="en-US" dirty="0"/>
        </a:p>
      </dgm:t>
    </dgm:pt>
    <dgm:pt modelId="{9B366839-9970-4246-98C6-B7BC56955ADB}" type="parTrans" cxnId="{79C4238C-5CF1-40C2-98B0-F7D4611CB61C}">
      <dgm:prSet/>
      <dgm:spPr/>
      <dgm:t>
        <a:bodyPr/>
        <a:lstStyle/>
        <a:p>
          <a:endParaRPr lang="en-US"/>
        </a:p>
      </dgm:t>
    </dgm:pt>
    <dgm:pt modelId="{1A1E402C-62F5-4D3D-BC00-F02B43B01962}" type="sibTrans" cxnId="{79C4238C-5CF1-40C2-98B0-F7D4611CB61C}">
      <dgm:prSet/>
      <dgm:spPr/>
      <dgm:t>
        <a:bodyPr/>
        <a:lstStyle/>
        <a:p>
          <a:endParaRPr lang="en-US"/>
        </a:p>
      </dgm:t>
    </dgm:pt>
    <dgm:pt modelId="{8FD2E779-B34F-4309-9C1A-2F99CB3301FC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Reduce SAE reporting period to 30 days post discharge following delivery</a:t>
          </a:r>
          <a:endParaRPr lang="en-US" dirty="0"/>
        </a:p>
      </dgm:t>
    </dgm:pt>
    <dgm:pt modelId="{29EBA429-DB8F-49AC-B9C0-A0222EC45DF8}" type="parTrans" cxnId="{6E96DBD9-5F27-4D78-B0B5-B2FD8415077A}">
      <dgm:prSet/>
      <dgm:spPr/>
      <dgm:t>
        <a:bodyPr/>
        <a:lstStyle/>
        <a:p>
          <a:endParaRPr lang="en-US"/>
        </a:p>
      </dgm:t>
    </dgm:pt>
    <dgm:pt modelId="{C702F4FE-9BF5-4E15-BD75-08FCA9984CA1}" type="sibTrans" cxnId="{6E96DBD9-5F27-4D78-B0B5-B2FD8415077A}">
      <dgm:prSet/>
      <dgm:spPr/>
      <dgm:t>
        <a:bodyPr/>
        <a:lstStyle/>
        <a:p>
          <a:endParaRPr lang="en-US"/>
        </a:p>
      </dgm:t>
    </dgm:pt>
    <dgm:pt modelId="{4A6AA0EC-289A-4E3C-85C0-1EEFDC35BE1D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Re-clarification of which SAEs will need reporting</a:t>
          </a:r>
          <a:endParaRPr lang="en-US" dirty="0"/>
        </a:p>
      </dgm:t>
    </dgm:pt>
    <dgm:pt modelId="{D5077721-2717-443F-9455-EB1DEA7601DA}" type="parTrans" cxnId="{B3C646D2-53C7-4528-834D-AAC6CFDC373C}">
      <dgm:prSet/>
      <dgm:spPr/>
      <dgm:t>
        <a:bodyPr/>
        <a:lstStyle/>
        <a:p>
          <a:endParaRPr lang="en-US"/>
        </a:p>
      </dgm:t>
    </dgm:pt>
    <dgm:pt modelId="{75E9F842-2CC1-4E83-971C-1712795E2E22}" type="sibTrans" cxnId="{B3C646D2-53C7-4528-834D-AAC6CFDC373C}">
      <dgm:prSet/>
      <dgm:spPr/>
      <dgm:t>
        <a:bodyPr/>
        <a:lstStyle/>
        <a:p>
          <a:endParaRPr lang="en-US"/>
        </a:p>
      </dgm:t>
    </dgm:pt>
    <dgm:pt modelId="{86E0EFA7-7F41-4B2A-82ED-A45E9D4F68E7}">
      <dgm:prSet phldrT="[Tex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Not reporting congenital abnormalities</a:t>
          </a:r>
          <a:endParaRPr lang="en-US" dirty="0"/>
        </a:p>
      </dgm:t>
    </dgm:pt>
    <dgm:pt modelId="{776176F8-EB45-4BEB-9141-05D9EFAD324C}" type="parTrans" cxnId="{DE078295-9656-45A8-A665-7EFA6EE19C70}">
      <dgm:prSet/>
      <dgm:spPr/>
      <dgm:t>
        <a:bodyPr/>
        <a:lstStyle/>
        <a:p>
          <a:endParaRPr lang="en-US"/>
        </a:p>
      </dgm:t>
    </dgm:pt>
    <dgm:pt modelId="{71717104-15FE-4709-B4A8-FAF6C688C85E}" type="sibTrans" cxnId="{DE078295-9656-45A8-A665-7EFA6EE19C70}">
      <dgm:prSet/>
      <dgm:spPr/>
      <dgm:t>
        <a:bodyPr/>
        <a:lstStyle/>
        <a:p>
          <a:endParaRPr lang="en-US"/>
        </a:p>
      </dgm:t>
    </dgm:pt>
    <dgm:pt modelId="{17037C4E-B193-40BD-8463-BD30F9F0B14A}" type="pres">
      <dgm:prSet presAssocID="{6E6ED5B9-BE69-4288-9192-EF71A67D0327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C2C8867-B300-4B5A-BA12-30CD7447856D}" type="pres">
      <dgm:prSet presAssocID="{6E6ED5B9-BE69-4288-9192-EF71A67D0327}" presName="matrix" presStyleCnt="0"/>
      <dgm:spPr/>
    </dgm:pt>
    <dgm:pt modelId="{C5844F0D-6B0C-458A-B0B0-B9CD92B1E41E}" type="pres">
      <dgm:prSet presAssocID="{6E6ED5B9-BE69-4288-9192-EF71A67D0327}" presName="tile1" presStyleLbl="node1" presStyleIdx="0" presStyleCnt="4" custLinFactNeighborX="-9854" custLinFactNeighborY="-3763"/>
      <dgm:spPr/>
      <dgm:t>
        <a:bodyPr/>
        <a:lstStyle/>
        <a:p>
          <a:endParaRPr lang="en-US"/>
        </a:p>
      </dgm:t>
    </dgm:pt>
    <dgm:pt modelId="{FA79F096-00EC-488C-8FAE-BA8B220B025A}" type="pres">
      <dgm:prSet presAssocID="{6E6ED5B9-BE69-4288-9192-EF71A67D032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7C9F90-ED3A-4917-9CB9-61052C7A9822}" type="pres">
      <dgm:prSet presAssocID="{6E6ED5B9-BE69-4288-9192-EF71A67D0327}" presName="tile2" presStyleLbl="node1" presStyleIdx="1" presStyleCnt="4" custAng="0"/>
      <dgm:spPr/>
      <dgm:t>
        <a:bodyPr/>
        <a:lstStyle/>
        <a:p>
          <a:endParaRPr lang="en-US"/>
        </a:p>
      </dgm:t>
    </dgm:pt>
    <dgm:pt modelId="{FB0D7481-D994-45F8-B15C-2BC0CCE964C1}" type="pres">
      <dgm:prSet presAssocID="{6E6ED5B9-BE69-4288-9192-EF71A67D032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F6D3E8-248A-4CF2-943C-23B3E5199B5A}" type="pres">
      <dgm:prSet presAssocID="{6E6ED5B9-BE69-4288-9192-EF71A67D0327}" presName="tile3" presStyleLbl="node1" presStyleIdx="2" presStyleCnt="4"/>
      <dgm:spPr/>
      <dgm:t>
        <a:bodyPr/>
        <a:lstStyle/>
        <a:p>
          <a:endParaRPr lang="en-US"/>
        </a:p>
      </dgm:t>
    </dgm:pt>
    <dgm:pt modelId="{21946714-AC18-4F38-A51D-FEA1E148D8BD}" type="pres">
      <dgm:prSet presAssocID="{6E6ED5B9-BE69-4288-9192-EF71A67D032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0CAD1E-32DD-4C0F-A219-B7B4BF3EEC22}" type="pres">
      <dgm:prSet presAssocID="{6E6ED5B9-BE69-4288-9192-EF71A67D0327}" presName="tile4" presStyleLbl="node1" presStyleIdx="3" presStyleCnt="4"/>
      <dgm:spPr/>
      <dgm:t>
        <a:bodyPr/>
        <a:lstStyle/>
        <a:p>
          <a:endParaRPr lang="en-US"/>
        </a:p>
      </dgm:t>
    </dgm:pt>
    <dgm:pt modelId="{F544512C-1EF0-48B2-9A4A-6ABE18ADA344}" type="pres">
      <dgm:prSet presAssocID="{6E6ED5B9-BE69-4288-9192-EF71A67D032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47312D-944B-4F90-B2CE-1B86586404D6}" type="pres">
      <dgm:prSet presAssocID="{6E6ED5B9-BE69-4288-9192-EF71A67D0327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77DC54CC-543B-499D-8C7D-D933323D91CA}" type="presOf" srcId="{4A6AA0EC-289A-4E3C-85C0-1EEFDC35BE1D}" destId="{8FF6D3E8-248A-4CF2-943C-23B3E5199B5A}" srcOrd="0" destOrd="0" presId="urn:microsoft.com/office/officeart/2005/8/layout/matrix1"/>
    <dgm:cxn modelId="{6E96DBD9-5F27-4D78-B0B5-B2FD8415077A}" srcId="{EE8369F8-D600-4E0E-AE81-8C83A85AD268}" destId="{8FD2E779-B34F-4309-9C1A-2F99CB3301FC}" srcOrd="1" destOrd="0" parTransId="{29EBA429-DB8F-49AC-B9C0-A0222EC45DF8}" sibTransId="{C702F4FE-9BF5-4E15-BD75-08FCA9984CA1}"/>
    <dgm:cxn modelId="{EBD29638-3EB7-4F80-A836-3AB81FACE756}" type="presOf" srcId="{EE8369F8-D600-4E0E-AE81-8C83A85AD268}" destId="{5F47312D-944B-4F90-B2CE-1B86586404D6}" srcOrd="0" destOrd="0" presId="urn:microsoft.com/office/officeart/2005/8/layout/matrix1"/>
    <dgm:cxn modelId="{A35DF58F-2D11-4D50-B541-86D19A414E39}" type="presOf" srcId="{1E58D41F-E3AA-4007-8CB0-046AE462FD71}" destId="{C5844F0D-6B0C-458A-B0B0-B9CD92B1E41E}" srcOrd="0" destOrd="0" presId="urn:microsoft.com/office/officeart/2005/8/layout/matrix1"/>
    <dgm:cxn modelId="{A6355E1B-4A8B-4139-B12A-D5ADCACD6533}" type="presOf" srcId="{1E58D41F-E3AA-4007-8CB0-046AE462FD71}" destId="{FA79F096-00EC-488C-8FAE-BA8B220B025A}" srcOrd="1" destOrd="0" presId="urn:microsoft.com/office/officeart/2005/8/layout/matrix1"/>
    <dgm:cxn modelId="{5AA6B36B-717B-4F84-9BF2-9FCE0BB4F609}" type="presOf" srcId="{86E0EFA7-7F41-4B2A-82ED-A45E9D4F68E7}" destId="{2F0CAD1E-32DD-4C0F-A219-B7B4BF3EEC22}" srcOrd="0" destOrd="0" presId="urn:microsoft.com/office/officeart/2005/8/layout/matrix1"/>
    <dgm:cxn modelId="{52E8549E-B579-4441-8A83-818F00991FCC}" type="presOf" srcId="{8FD2E779-B34F-4309-9C1A-2F99CB3301FC}" destId="{EB7C9F90-ED3A-4917-9CB9-61052C7A9822}" srcOrd="0" destOrd="0" presId="urn:microsoft.com/office/officeart/2005/8/layout/matrix1"/>
    <dgm:cxn modelId="{0BBE7CB6-E6E4-4676-B8A4-BFB219415720}" type="presOf" srcId="{8FD2E779-B34F-4309-9C1A-2F99CB3301FC}" destId="{FB0D7481-D994-45F8-B15C-2BC0CCE964C1}" srcOrd="1" destOrd="0" presId="urn:microsoft.com/office/officeart/2005/8/layout/matrix1"/>
    <dgm:cxn modelId="{26BC2CE4-6519-4806-8E41-8D28D3F7C740}" type="presOf" srcId="{6E6ED5B9-BE69-4288-9192-EF71A67D0327}" destId="{17037C4E-B193-40BD-8463-BD30F9F0B14A}" srcOrd="0" destOrd="0" presId="urn:microsoft.com/office/officeart/2005/8/layout/matrix1"/>
    <dgm:cxn modelId="{B3C646D2-53C7-4528-834D-AAC6CFDC373C}" srcId="{EE8369F8-D600-4E0E-AE81-8C83A85AD268}" destId="{4A6AA0EC-289A-4E3C-85C0-1EEFDC35BE1D}" srcOrd="2" destOrd="0" parTransId="{D5077721-2717-443F-9455-EB1DEA7601DA}" sibTransId="{75E9F842-2CC1-4E83-971C-1712795E2E22}"/>
    <dgm:cxn modelId="{DE078295-9656-45A8-A665-7EFA6EE19C70}" srcId="{EE8369F8-D600-4E0E-AE81-8C83A85AD268}" destId="{86E0EFA7-7F41-4B2A-82ED-A45E9D4F68E7}" srcOrd="3" destOrd="0" parTransId="{776176F8-EB45-4BEB-9141-05D9EFAD324C}" sibTransId="{71717104-15FE-4709-B4A8-FAF6C688C85E}"/>
    <dgm:cxn modelId="{C80CD80A-ED57-4A2C-82E4-D4B5D809D708}" srcId="{6E6ED5B9-BE69-4288-9192-EF71A67D0327}" destId="{EE8369F8-D600-4E0E-AE81-8C83A85AD268}" srcOrd="0" destOrd="0" parTransId="{CDD082C6-C2C9-4C80-8E54-ABCAF653DC6E}" sibTransId="{C542DA36-E5FB-4B0A-A9BE-4B6FE1CF3F7C}"/>
    <dgm:cxn modelId="{0DA73D97-7EA7-4D99-886A-B3192A875B64}" type="presOf" srcId="{4A6AA0EC-289A-4E3C-85C0-1EEFDC35BE1D}" destId="{21946714-AC18-4F38-A51D-FEA1E148D8BD}" srcOrd="1" destOrd="0" presId="urn:microsoft.com/office/officeart/2005/8/layout/matrix1"/>
    <dgm:cxn modelId="{79C4238C-5CF1-40C2-98B0-F7D4611CB61C}" srcId="{EE8369F8-D600-4E0E-AE81-8C83A85AD268}" destId="{1E58D41F-E3AA-4007-8CB0-046AE462FD71}" srcOrd="0" destOrd="0" parTransId="{9B366839-9970-4246-98C6-B7BC56955ADB}" sibTransId="{1A1E402C-62F5-4D3D-BC00-F02B43B01962}"/>
    <dgm:cxn modelId="{191F1ACC-2594-410C-BE43-531CB2CA4305}" type="presOf" srcId="{86E0EFA7-7F41-4B2A-82ED-A45E9D4F68E7}" destId="{F544512C-1EF0-48B2-9A4A-6ABE18ADA344}" srcOrd="1" destOrd="0" presId="urn:microsoft.com/office/officeart/2005/8/layout/matrix1"/>
    <dgm:cxn modelId="{FEA7D0B8-7912-4ED5-A6D6-E91A3266FF9F}" type="presParOf" srcId="{17037C4E-B193-40BD-8463-BD30F9F0B14A}" destId="{5C2C8867-B300-4B5A-BA12-30CD7447856D}" srcOrd="0" destOrd="0" presId="urn:microsoft.com/office/officeart/2005/8/layout/matrix1"/>
    <dgm:cxn modelId="{5973D1D5-5CD4-406F-9BAA-07A5167D43BD}" type="presParOf" srcId="{5C2C8867-B300-4B5A-BA12-30CD7447856D}" destId="{C5844F0D-6B0C-458A-B0B0-B9CD92B1E41E}" srcOrd="0" destOrd="0" presId="urn:microsoft.com/office/officeart/2005/8/layout/matrix1"/>
    <dgm:cxn modelId="{AA37E515-76A2-46A9-B8B8-0DB9730268C9}" type="presParOf" srcId="{5C2C8867-B300-4B5A-BA12-30CD7447856D}" destId="{FA79F096-00EC-488C-8FAE-BA8B220B025A}" srcOrd="1" destOrd="0" presId="urn:microsoft.com/office/officeart/2005/8/layout/matrix1"/>
    <dgm:cxn modelId="{C56A2F37-E9C5-4D73-8080-85DCE65563CA}" type="presParOf" srcId="{5C2C8867-B300-4B5A-BA12-30CD7447856D}" destId="{EB7C9F90-ED3A-4917-9CB9-61052C7A9822}" srcOrd="2" destOrd="0" presId="urn:microsoft.com/office/officeart/2005/8/layout/matrix1"/>
    <dgm:cxn modelId="{40150752-9682-453E-AC14-ACBA19AD907E}" type="presParOf" srcId="{5C2C8867-B300-4B5A-BA12-30CD7447856D}" destId="{FB0D7481-D994-45F8-B15C-2BC0CCE964C1}" srcOrd="3" destOrd="0" presId="urn:microsoft.com/office/officeart/2005/8/layout/matrix1"/>
    <dgm:cxn modelId="{07492613-CED9-4A3F-B533-887BA0F2FF45}" type="presParOf" srcId="{5C2C8867-B300-4B5A-BA12-30CD7447856D}" destId="{8FF6D3E8-248A-4CF2-943C-23B3E5199B5A}" srcOrd="4" destOrd="0" presId="urn:microsoft.com/office/officeart/2005/8/layout/matrix1"/>
    <dgm:cxn modelId="{B73D431E-626D-44CC-A98D-B0CB03E0FA59}" type="presParOf" srcId="{5C2C8867-B300-4B5A-BA12-30CD7447856D}" destId="{21946714-AC18-4F38-A51D-FEA1E148D8BD}" srcOrd="5" destOrd="0" presId="urn:microsoft.com/office/officeart/2005/8/layout/matrix1"/>
    <dgm:cxn modelId="{39EC7399-8F5B-4BEB-AF23-C3F4662790B1}" type="presParOf" srcId="{5C2C8867-B300-4B5A-BA12-30CD7447856D}" destId="{2F0CAD1E-32DD-4C0F-A219-B7B4BF3EEC22}" srcOrd="6" destOrd="0" presId="urn:microsoft.com/office/officeart/2005/8/layout/matrix1"/>
    <dgm:cxn modelId="{4BD758DE-8BA1-4CDC-B463-3A9BFC76C118}" type="presParOf" srcId="{5C2C8867-B300-4B5A-BA12-30CD7447856D}" destId="{F544512C-1EF0-48B2-9A4A-6ABE18ADA344}" srcOrd="7" destOrd="0" presId="urn:microsoft.com/office/officeart/2005/8/layout/matrix1"/>
    <dgm:cxn modelId="{9F0386C1-8DD0-493B-9A92-3431DE87D2B8}" type="presParOf" srcId="{17037C4E-B193-40BD-8463-BD30F9F0B14A}" destId="{5F47312D-944B-4F90-B2CE-1B86586404D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D59AFF7-04B4-4ACA-99DF-DAC8131078A2}" type="doc">
      <dgm:prSet loTypeId="urn:microsoft.com/office/officeart/2005/8/layout/default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ECCCFDE5-05EF-4E26-9770-CD75765E15C3}">
      <dgm:prSet phldrT="[Text]"/>
      <dgm:spPr/>
      <dgm:t>
        <a:bodyPr/>
        <a:lstStyle/>
        <a:p>
          <a:r>
            <a:rPr lang="en-US" dirty="0" smtClean="0"/>
            <a:t>Incomplete redaction of delivery notes</a:t>
          </a:r>
          <a:endParaRPr lang="en-US" dirty="0"/>
        </a:p>
      </dgm:t>
    </dgm:pt>
    <dgm:pt modelId="{C50BAF8B-9F52-4400-9240-578735F4AEF0}" type="parTrans" cxnId="{2D367438-A46A-4588-85C9-D547F0E18036}">
      <dgm:prSet/>
      <dgm:spPr/>
      <dgm:t>
        <a:bodyPr/>
        <a:lstStyle/>
        <a:p>
          <a:endParaRPr lang="en-US"/>
        </a:p>
      </dgm:t>
    </dgm:pt>
    <dgm:pt modelId="{92F4B149-80AB-467A-9157-B818486C7E14}" type="sibTrans" cxnId="{2D367438-A46A-4588-85C9-D547F0E18036}">
      <dgm:prSet/>
      <dgm:spPr/>
      <dgm:t>
        <a:bodyPr/>
        <a:lstStyle/>
        <a:p>
          <a:endParaRPr lang="en-US"/>
        </a:p>
      </dgm:t>
    </dgm:pt>
    <dgm:pt modelId="{B51B3E5B-6869-4216-86E7-41BD27BF3DF2}">
      <dgm:prSet phldrT="[Text]" custT="1"/>
      <dgm:spPr/>
      <dgm:t>
        <a:bodyPr/>
        <a:lstStyle/>
        <a:p>
          <a:r>
            <a:rPr lang="en-US" sz="2800" dirty="0" smtClean="0"/>
            <a:t>Late</a:t>
          </a:r>
          <a:r>
            <a:rPr lang="en-US" sz="2800" baseline="0" dirty="0" smtClean="0"/>
            <a:t> completion of baseline data</a:t>
          </a:r>
          <a:endParaRPr lang="en-US" sz="2800" dirty="0"/>
        </a:p>
      </dgm:t>
    </dgm:pt>
    <dgm:pt modelId="{DAD2A735-BE83-4FA0-842F-89A113E06616}" type="parTrans" cxnId="{2BE30F67-0B68-4D3D-AD5D-EE9B37E1EEAA}">
      <dgm:prSet/>
      <dgm:spPr/>
      <dgm:t>
        <a:bodyPr/>
        <a:lstStyle/>
        <a:p>
          <a:endParaRPr lang="en-US"/>
        </a:p>
      </dgm:t>
    </dgm:pt>
    <dgm:pt modelId="{EDAD7A4C-AC9F-4831-90AA-54AB70A9E10E}" type="sibTrans" cxnId="{2BE30F67-0B68-4D3D-AD5D-EE9B37E1EEAA}">
      <dgm:prSet/>
      <dgm:spPr/>
      <dgm:t>
        <a:bodyPr/>
        <a:lstStyle/>
        <a:p>
          <a:endParaRPr lang="en-US"/>
        </a:p>
      </dgm:t>
    </dgm:pt>
    <dgm:pt modelId="{CC253D90-A794-41D5-B5DB-E5ABE8880750}">
      <dgm:prSet phldrT="[Text]"/>
      <dgm:spPr/>
      <dgm:t>
        <a:bodyPr/>
        <a:lstStyle/>
        <a:p>
          <a:r>
            <a:rPr lang="en-US" dirty="0" smtClean="0"/>
            <a:t>Incorrect version of Informed Consent/PIS used (minor update)</a:t>
          </a:r>
          <a:endParaRPr lang="en-US" dirty="0"/>
        </a:p>
      </dgm:t>
    </dgm:pt>
    <dgm:pt modelId="{23C38C2D-99DE-494F-B4FD-30D10E035EA3}" type="parTrans" cxnId="{0E18228F-5CF9-4A3C-A69B-9E48AD1A0DC6}">
      <dgm:prSet/>
      <dgm:spPr/>
      <dgm:t>
        <a:bodyPr/>
        <a:lstStyle/>
        <a:p>
          <a:endParaRPr lang="en-US"/>
        </a:p>
      </dgm:t>
    </dgm:pt>
    <dgm:pt modelId="{ADF15EB9-948A-4164-AEF7-55943179A584}" type="sibTrans" cxnId="{0E18228F-5CF9-4A3C-A69B-9E48AD1A0DC6}">
      <dgm:prSet/>
      <dgm:spPr/>
      <dgm:t>
        <a:bodyPr/>
        <a:lstStyle/>
        <a:p>
          <a:endParaRPr lang="en-US"/>
        </a:p>
      </dgm:t>
    </dgm:pt>
    <dgm:pt modelId="{B50C09A6-DCC7-4997-92BC-D617CDE3D549}">
      <dgm:prSet phldrT="[Text]"/>
      <dgm:spPr/>
      <dgm:t>
        <a:bodyPr/>
        <a:lstStyle/>
        <a:p>
          <a:r>
            <a:rPr lang="en-US" dirty="0" smtClean="0"/>
            <a:t>Informed Consent Form not dated</a:t>
          </a:r>
          <a:endParaRPr lang="en-US" dirty="0"/>
        </a:p>
      </dgm:t>
    </dgm:pt>
    <dgm:pt modelId="{3372FDCD-7F87-4A68-843E-EC33EC56E8C7}" type="parTrans" cxnId="{4BE58CC1-0F60-4F83-A2E2-A2C4AE048665}">
      <dgm:prSet/>
      <dgm:spPr/>
      <dgm:t>
        <a:bodyPr/>
        <a:lstStyle/>
        <a:p>
          <a:endParaRPr lang="en-US"/>
        </a:p>
      </dgm:t>
    </dgm:pt>
    <dgm:pt modelId="{1386A145-9BC2-40B9-8847-8F2046D18296}" type="sibTrans" cxnId="{4BE58CC1-0F60-4F83-A2E2-A2C4AE048665}">
      <dgm:prSet/>
      <dgm:spPr/>
      <dgm:t>
        <a:bodyPr/>
        <a:lstStyle/>
        <a:p>
          <a:endParaRPr lang="en-US"/>
        </a:p>
      </dgm:t>
    </dgm:pt>
    <dgm:pt modelId="{90F45B98-AB2A-46C0-956B-8CBFBB7D7107}" type="pres">
      <dgm:prSet presAssocID="{6D59AFF7-04B4-4ACA-99DF-DAC8131078A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0E60C3C-50FA-4E6C-A521-158683B28CBC}" type="pres">
      <dgm:prSet presAssocID="{ECCCFDE5-05EF-4E26-9770-CD75765E15C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060B83-26CE-40FA-B25D-D1F4624E3D55}" type="pres">
      <dgm:prSet presAssocID="{92F4B149-80AB-467A-9157-B818486C7E14}" presName="sibTrans" presStyleCnt="0"/>
      <dgm:spPr/>
    </dgm:pt>
    <dgm:pt modelId="{3BD00B9A-8635-4AE2-9442-EED7F7191C0C}" type="pres">
      <dgm:prSet presAssocID="{B51B3E5B-6869-4216-86E7-41BD27BF3DF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410ADE-54D7-440A-86C1-2F943030E879}" type="pres">
      <dgm:prSet presAssocID="{EDAD7A4C-AC9F-4831-90AA-54AB70A9E10E}" presName="sibTrans" presStyleCnt="0"/>
      <dgm:spPr/>
    </dgm:pt>
    <dgm:pt modelId="{4DAEC018-C364-4CC8-821B-BFBED8FB3A7B}" type="pres">
      <dgm:prSet presAssocID="{CC253D90-A794-41D5-B5DB-E5ABE888075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C7D008-6B6D-4346-82B5-100FF44C1571}" type="pres">
      <dgm:prSet presAssocID="{ADF15EB9-948A-4164-AEF7-55943179A584}" presName="sibTrans" presStyleCnt="0"/>
      <dgm:spPr/>
    </dgm:pt>
    <dgm:pt modelId="{CA3CD992-C315-4A16-AE63-9E681BF6DD0A}" type="pres">
      <dgm:prSet presAssocID="{B50C09A6-DCC7-4997-92BC-D617CDE3D54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559257-EACB-48C5-9862-B3B79F901FBD}" type="presOf" srcId="{6D59AFF7-04B4-4ACA-99DF-DAC8131078A2}" destId="{90F45B98-AB2A-46C0-956B-8CBFBB7D7107}" srcOrd="0" destOrd="0" presId="urn:microsoft.com/office/officeart/2005/8/layout/default"/>
    <dgm:cxn modelId="{847AADAB-B4EE-4B57-BAAC-F36EE2E6282A}" type="presOf" srcId="{B51B3E5B-6869-4216-86E7-41BD27BF3DF2}" destId="{3BD00B9A-8635-4AE2-9442-EED7F7191C0C}" srcOrd="0" destOrd="0" presId="urn:microsoft.com/office/officeart/2005/8/layout/default"/>
    <dgm:cxn modelId="{2BE30F67-0B68-4D3D-AD5D-EE9B37E1EEAA}" srcId="{6D59AFF7-04B4-4ACA-99DF-DAC8131078A2}" destId="{B51B3E5B-6869-4216-86E7-41BD27BF3DF2}" srcOrd="1" destOrd="0" parTransId="{DAD2A735-BE83-4FA0-842F-89A113E06616}" sibTransId="{EDAD7A4C-AC9F-4831-90AA-54AB70A9E10E}"/>
    <dgm:cxn modelId="{0E18228F-5CF9-4A3C-A69B-9E48AD1A0DC6}" srcId="{6D59AFF7-04B4-4ACA-99DF-DAC8131078A2}" destId="{CC253D90-A794-41D5-B5DB-E5ABE8880750}" srcOrd="2" destOrd="0" parTransId="{23C38C2D-99DE-494F-B4FD-30D10E035EA3}" sibTransId="{ADF15EB9-948A-4164-AEF7-55943179A584}"/>
    <dgm:cxn modelId="{117A818B-DBC8-4B97-B70B-E2F15D9C8098}" type="presOf" srcId="{ECCCFDE5-05EF-4E26-9770-CD75765E15C3}" destId="{50E60C3C-50FA-4E6C-A521-158683B28CBC}" srcOrd="0" destOrd="0" presId="urn:microsoft.com/office/officeart/2005/8/layout/default"/>
    <dgm:cxn modelId="{2D367438-A46A-4588-85C9-D547F0E18036}" srcId="{6D59AFF7-04B4-4ACA-99DF-DAC8131078A2}" destId="{ECCCFDE5-05EF-4E26-9770-CD75765E15C3}" srcOrd="0" destOrd="0" parTransId="{C50BAF8B-9F52-4400-9240-578735F4AEF0}" sibTransId="{92F4B149-80AB-467A-9157-B818486C7E14}"/>
    <dgm:cxn modelId="{4BE58CC1-0F60-4F83-A2E2-A2C4AE048665}" srcId="{6D59AFF7-04B4-4ACA-99DF-DAC8131078A2}" destId="{B50C09A6-DCC7-4997-92BC-D617CDE3D549}" srcOrd="3" destOrd="0" parTransId="{3372FDCD-7F87-4A68-843E-EC33EC56E8C7}" sibTransId="{1386A145-9BC2-40B9-8847-8F2046D18296}"/>
    <dgm:cxn modelId="{DD858F2A-7E1B-4DEC-AAB9-8D3E23024488}" type="presOf" srcId="{CC253D90-A794-41D5-B5DB-E5ABE8880750}" destId="{4DAEC018-C364-4CC8-821B-BFBED8FB3A7B}" srcOrd="0" destOrd="0" presId="urn:microsoft.com/office/officeart/2005/8/layout/default"/>
    <dgm:cxn modelId="{BBE31555-35FC-4C88-AF38-921D03C3C711}" type="presOf" srcId="{B50C09A6-DCC7-4997-92BC-D617CDE3D549}" destId="{CA3CD992-C315-4A16-AE63-9E681BF6DD0A}" srcOrd="0" destOrd="0" presId="urn:microsoft.com/office/officeart/2005/8/layout/default"/>
    <dgm:cxn modelId="{6B091B94-FBF8-4D83-A03E-F411A8B46D51}" type="presParOf" srcId="{90F45B98-AB2A-46C0-956B-8CBFBB7D7107}" destId="{50E60C3C-50FA-4E6C-A521-158683B28CBC}" srcOrd="0" destOrd="0" presId="urn:microsoft.com/office/officeart/2005/8/layout/default"/>
    <dgm:cxn modelId="{804FEC45-0EF3-4938-A0AE-926B5D8740B0}" type="presParOf" srcId="{90F45B98-AB2A-46C0-956B-8CBFBB7D7107}" destId="{F3060B83-26CE-40FA-B25D-D1F4624E3D55}" srcOrd="1" destOrd="0" presId="urn:microsoft.com/office/officeart/2005/8/layout/default"/>
    <dgm:cxn modelId="{134E6523-2AB4-45D2-A123-E3AD56E470F1}" type="presParOf" srcId="{90F45B98-AB2A-46C0-956B-8CBFBB7D7107}" destId="{3BD00B9A-8635-4AE2-9442-EED7F7191C0C}" srcOrd="2" destOrd="0" presId="urn:microsoft.com/office/officeart/2005/8/layout/default"/>
    <dgm:cxn modelId="{33BF457E-E18E-4FF2-BAC4-C34D354FC9AA}" type="presParOf" srcId="{90F45B98-AB2A-46C0-956B-8CBFBB7D7107}" destId="{09410ADE-54D7-440A-86C1-2F943030E879}" srcOrd="3" destOrd="0" presId="urn:microsoft.com/office/officeart/2005/8/layout/default"/>
    <dgm:cxn modelId="{87079C1D-57F7-4531-BD51-78F325400470}" type="presParOf" srcId="{90F45B98-AB2A-46C0-956B-8CBFBB7D7107}" destId="{4DAEC018-C364-4CC8-821B-BFBED8FB3A7B}" srcOrd="4" destOrd="0" presId="urn:microsoft.com/office/officeart/2005/8/layout/default"/>
    <dgm:cxn modelId="{651E7FE8-F76E-4FB2-86F2-0623D6C7CB07}" type="presParOf" srcId="{90F45B98-AB2A-46C0-956B-8CBFBB7D7107}" destId="{C0C7D008-6B6D-4346-82B5-100FF44C1571}" srcOrd="5" destOrd="0" presId="urn:microsoft.com/office/officeart/2005/8/layout/default"/>
    <dgm:cxn modelId="{D35FCA43-AED6-4EEB-A20E-EB96BEE70A6C}" type="presParOf" srcId="{90F45B98-AB2A-46C0-956B-8CBFBB7D7107}" destId="{CA3CD992-C315-4A16-AE63-9E681BF6DD0A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861FBC-2C48-4CBA-9729-79D2B2F7BF8D}" type="doc">
      <dgm:prSet loTypeId="urn:microsoft.com/office/officeart/2005/8/layout/default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D30FC7CF-19FD-49F3-8D87-603CD4698195}">
      <dgm:prSet phldrT="[Text]"/>
      <dgm:spPr/>
      <dgm:t>
        <a:bodyPr/>
        <a:lstStyle/>
        <a:p>
          <a:r>
            <a:rPr lang="en-US" dirty="0" smtClean="0"/>
            <a:t>Participant did not meet eligibility criteria</a:t>
          </a:r>
          <a:endParaRPr lang="en-US" dirty="0"/>
        </a:p>
      </dgm:t>
    </dgm:pt>
    <dgm:pt modelId="{900FF83B-3F72-46AE-AF29-4221C4D44840}" type="parTrans" cxnId="{3A23784A-850B-4869-8359-27EC7C8B36F4}">
      <dgm:prSet/>
      <dgm:spPr/>
      <dgm:t>
        <a:bodyPr/>
        <a:lstStyle/>
        <a:p>
          <a:endParaRPr lang="en-US"/>
        </a:p>
      </dgm:t>
    </dgm:pt>
    <dgm:pt modelId="{86DC9779-B400-4C24-B30A-4229F9A63C28}" type="sibTrans" cxnId="{3A23784A-850B-4869-8359-27EC7C8B36F4}">
      <dgm:prSet/>
      <dgm:spPr/>
      <dgm:t>
        <a:bodyPr/>
        <a:lstStyle/>
        <a:p>
          <a:endParaRPr lang="en-US"/>
        </a:p>
      </dgm:t>
    </dgm:pt>
    <dgm:pt modelId="{814B5E30-228E-49C5-8A22-9DEB50C07829}">
      <dgm:prSet phldrT="[Text]"/>
      <dgm:spPr/>
      <dgm:t>
        <a:bodyPr/>
        <a:lstStyle/>
        <a:p>
          <a:r>
            <a:rPr lang="en-US" dirty="0" smtClean="0"/>
            <a:t>Late Reporting of an SAE</a:t>
          </a:r>
          <a:endParaRPr lang="en-US" dirty="0"/>
        </a:p>
      </dgm:t>
    </dgm:pt>
    <dgm:pt modelId="{FDCD87D2-50DD-4A31-A2E6-94420F54608A}" type="parTrans" cxnId="{804E92FE-E653-4F66-AEFD-F13E2A92B524}">
      <dgm:prSet/>
      <dgm:spPr/>
      <dgm:t>
        <a:bodyPr/>
        <a:lstStyle/>
        <a:p>
          <a:endParaRPr lang="en-US"/>
        </a:p>
      </dgm:t>
    </dgm:pt>
    <dgm:pt modelId="{240D008A-2BBE-4536-976A-994606F8D7BF}" type="sibTrans" cxnId="{804E92FE-E653-4F66-AEFD-F13E2A92B524}">
      <dgm:prSet/>
      <dgm:spPr/>
      <dgm:t>
        <a:bodyPr/>
        <a:lstStyle/>
        <a:p>
          <a:endParaRPr lang="en-US"/>
        </a:p>
      </dgm:t>
    </dgm:pt>
    <dgm:pt modelId="{9560FEA5-4520-487B-B21E-338C30393ED5}">
      <dgm:prSet phldrT="[Text]"/>
      <dgm:spPr/>
      <dgm:t>
        <a:bodyPr/>
        <a:lstStyle/>
        <a:p>
          <a:r>
            <a:rPr lang="en-US" dirty="0" smtClean="0"/>
            <a:t>Incorrect version of Informed Consent/PIS used (major update)</a:t>
          </a:r>
          <a:endParaRPr lang="en-US" dirty="0"/>
        </a:p>
      </dgm:t>
    </dgm:pt>
    <dgm:pt modelId="{191C835D-E46E-47DE-AF6A-9FF0AAA6968C}" type="parTrans" cxnId="{1D608C12-757A-484A-9D8F-607FD629D510}">
      <dgm:prSet/>
      <dgm:spPr/>
      <dgm:t>
        <a:bodyPr/>
        <a:lstStyle/>
        <a:p>
          <a:endParaRPr lang="en-US"/>
        </a:p>
      </dgm:t>
    </dgm:pt>
    <dgm:pt modelId="{793E8CD4-3B2F-4CD2-8204-73AFC7560ABD}" type="sibTrans" cxnId="{1D608C12-757A-484A-9D8F-607FD629D510}">
      <dgm:prSet/>
      <dgm:spPr/>
      <dgm:t>
        <a:bodyPr/>
        <a:lstStyle/>
        <a:p>
          <a:endParaRPr lang="en-US"/>
        </a:p>
      </dgm:t>
    </dgm:pt>
    <dgm:pt modelId="{5427A4BB-5373-4F0C-9D6B-65BF4775A621}">
      <dgm:prSet phldrT="[Text]"/>
      <dgm:spPr/>
      <dgm:t>
        <a:bodyPr/>
        <a:lstStyle/>
        <a:p>
          <a:r>
            <a:rPr lang="en-US" dirty="0" smtClean="0"/>
            <a:t>Implementation of Amendment ahead of approval</a:t>
          </a:r>
          <a:endParaRPr lang="en-US" dirty="0"/>
        </a:p>
      </dgm:t>
    </dgm:pt>
    <dgm:pt modelId="{5ADB6516-ACD2-4D21-A469-D26CEF9139BA}" type="parTrans" cxnId="{F5C8FB16-ADD6-46CE-BCD2-FFE30209868F}">
      <dgm:prSet/>
      <dgm:spPr/>
      <dgm:t>
        <a:bodyPr/>
        <a:lstStyle/>
        <a:p>
          <a:endParaRPr lang="en-US"/>
        </a:p>
      </dgm:t>
    </dgm:pt>
    <dgm:pt modelId="{7B940BA6-314E-4F6F-AFD3-186654F0998D}" type="sibTrans" cxnId="{F5C8FB16-ADD6-46CE-BCD2-FFE30209868F}">
      <dgm:prSet/>
      <dgm:spPr/>
      <dgm:t>
        <a:bodyPr/>
        <a:lstStyle/>
        <a:p>
          <a:endParaRPr lang="en-US"/>
        </a:p>
      </dgm:t>
    </dgm:pt>
    <dgm:pt modelId="{98B198FD-1644-438E-9390-E14DD9C6FE9C}">
      <dgm:prSet phldrT="[Text]"/>
      <dgm:spPr/>
      <dgm:t>
        <a:bodyPr/>
        <a:lstStyle/>
        <a:p>
          <a:r>
            <a:rPr lang="en-US" dirty="0" smtClean="0"/>
            <a:t>No/minimal attempt at redaction of delivery notes</a:t>
          </a:r>
          <a:endParaRPr lang="en-US" dirty="0"/>
        </a:p>
      </dgm:t>
    </dgm:pt>
    <dgm:pt modelId="{8E635CF5-9A26-4DC9-A3A8-E384581B2016}" type="parTrans" cxnId="{3B566044-429D-4FEF-98E0-9B86055CF249}">
      <dgm:prSet/>
      <dgm:spPr/>
      <dgm:t>
        <a:bodyPr/>
        <a:lstStyle/>
        <a:p>
          <a:endParaRPr lang="en-US"/>
        </a:p>
      </dgm:t>
    </dgm:pt>
    <dgm:pt modelId="{76A5A36B-0D26-4F47-A822-FAAB1784439D}" type="sibTrans" cxnId="{3B566044-429D-4FEF-98E0-9B86055CF249}">
      <dgm:prSet/>
      <dgm:spPr/>
      <dgm:t>
        <a:bodyPr/>
        <a:lstStyle/>
        <a:p>
          <a:endParaRPr lang="en-US"/>
        </a:p>
      </dgm:t>
    </dgm:pt>
    <dgm:pt modelId="{8F0DE078-DB2B-42BD-92CA-3BBAF0A04026}">
      <dgm:prSet/>
      <dgm:spPr/>
      <dgm:t>
        <a:bodyPr/>
        <a:lstStyle/>
        <a:p>
          <a:r>
            <a:rPr lang="en-GB" dirty="0" smtClean="0"/>
            <a:t>Trial tasks performed by staff not given the role on the Delegation Log</a:t>
          </a:r>
        </a:p>
      </dgm:t>
    </dgm:pt>
    <dgm:pt modelId="{CB9323EA-5DB1-457F-B61B-DEEF02B84CFD}" type="parTrans" cxnId="{2519D9BD-5EF2-4912-A76D-721E37988FE6}">
      <dgm:prSet/>
      <dgm:spPr/>
      <dgm:t>
        <a:bodyPr/>
        <a:lstStyle/>
        <a:p>
          <a:endParaRPr lang="en-US"/>
        </a:p>
      </dgm:t>
    </dgm:pt>
    <dgm:pt modelId="{07DB6146-9F43-40DD-AA1B-F0E953285B37}" type="sibTrans" cxnId="{2519D9BD-5EF2-4912-A76D-721E37988FE6}">
      <dgm:prSet/>
      <dgm:spPr/>
      <dgm:t>
        <a:bodyPr/>
        <a:lstStyle/>
        <a:p>
          <a:endParaRPr lang="en-US"/>
        </a:p>
      </dgm:t>
    </dgm:pt>
    <dgm:pt modelId="{74DE3A14-AFC6-4AC7-A212-E6627D63A83C}" type="pres">
      <dgm:prSet presAssocID="{73861FBC-2C48-4CBA-9729-79D2B2F7BF8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ECDE363-0944-422C-BB67-6BA8D8DE27D9}" type="pres">
      <dgm:prSet presAssocID="{D30FC7CF-19FD-49F3-8D87-603CD469819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C65730-CBCA-4BB9-85C1-1DE0F938349D}" type="pres">
      <dgm:prSet presAssocID="{86DC9779-B400-4C24-B30A-4229F9A63C28}" presName="sibTrans" presStyleCnt="0"/>
      <dgm:spPr/>
    </dgm:pt>
    <dgm:pt modelId="{509B7F3F-BBDF-4BD7-AA41-0C251BF258DA}" type="pres">
      <dgm:prSet presAssocID="{814B5E30-228E-49C5-8A22-9DEB50C0782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70D3AE-18E6-416D-8252-819CF21807B5}" type="pres">
      <dgm:prSet presAssocID="{240D008A-2BBE-4536-976A-994606F8D7BF}" presName="sibTrans" presStyleCnt="0"/>
      <dgm:spPr/>
    </dgm:pt>
    <dgm:pt modelId="{9D92FFD9-1DBF-4702-9D04-B1FA8447420C}" type="pres">
      <dgm:prSet presAssocID="{9560FEA5-4520-487B-B21E-338C30393ED5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F509F-D879-40A0-9266-C085D79825FE}" type="pres">
      <dgm:prSet presAssocID="{793E8CD4-3B2F-4CD2-8204-73AFC7560ABD}" presName="sibTrans" presStyleCnt="0"/>
      <dgm:spPr/>
    </dgm:pt>
    <dgm:pt modelId="{456CE56A-4609-4DB4-B034-E670592BFA71}" type="pres">
      <dgm:prSet presAssocID="{5427A4BB-5373-4F0C-9D6B-65BF4775A621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0063D1-45F2-47EE-8D7B-206C0716C7EA}" type="pres">
      <dgm:prSet presAssocID="{7B940BA6-314E-4F6F-AFD3-186654F0998D}" presName="sibTrans" presStyleCnt="0"/>
      <dgm:spPr/>
    </dgm:pt>
    <dgm:pt modelId="{EA0497CF-C17D-4A4B-80D4-AF3C7087A7FE}" type="pres">
      <dgm:prSet presAssocID="{98B198FD-1644-438E-9390-E14DD9C6FE9C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43564B-9B7A-4EB7-866F-399D64334B63}" type="pres">
      <dgm:prSet presAssocID="{76A5A36B-0D26-4F47-A822-FAAB1784439D}" presName="sibTrans" presStyleCnt="0"/>
      <dgm:spPr/>
    </dgm:pt>
    <dgm:pt modelId="{1501131C-16D1-4D02-9490-FAFC3AE66A39}" type="pres">
      <dgm:prSet presAssocID="{8F0DE078-DB2B-42BD-92CA-3BBAF0A0402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0FD368-CFD9-44C8-98E5-9A526196BED4}" type="presOf" srcId="{814B5E30-228E-49C5-8A22-9DEB50C07829}" destId="{509B7F3F-BBDF-4BD7-AA41-0C251BF258DA}" srcOrd="0" destOrd="0" presId="urn:microsoft.com/office/officeart/2005/8/layout/default"/>
    <dgm:cxn modelId="{3B566044-429D-4FEF-98E0-9B86055CF249}" srcId="{73861FBC-2C48-4CBA-9729-79D2B2F7BF8D}" destId="{98B198FD-1644-438E-9390-E14DD9C6FE9C}" srcOrd="4" destOrd="0" parTransId="{8E635CF5-9A26-4DC9-A3A8-E384581B2016}" sibTransId="{76A5A36B-0D26-4F47-A822-FAAB1784439D}"/>
    <dgm:cxn modelId="{CC202FEE-33D0-43BB-95A4-80FBFD060281}" type="presOf" srcId="{D30FC7CF-19FD-49F3-8D87-603CD4698195}" destId="{9ECDE363-0944-422C-BB67-6BA8D8DE27D9}" srcOrd="0" destOrd="0" presId="urn:microsoft.com/office/officeart/2005/8/layout/default"/>
    <dgm:cxn modelId="{1D608C12-757A-484A-9D8F-607FD629D510}" srcId="{73861FBC-2C48-4CBA-9729-79D2B2F7BF8D}" destId="{9560FEA5-4520-487B-B21E-338C30393ED5}" srcOrd="2" destOrd="0" parTransId="{191C835D-E46E-47DE-AF6A-9FF0AAA6968C}" sibTransId="{793E8CD4-3B2F-4CD2-8204-73AFC7560ABD}"/>
    <dgm:cxn modelId="{FC122BC9-D75A-42E7-B1FF-17EA73644AC5}" type="presOf" srcId="{73861FBC-2C48-4CBA-9729-79D2B2F7BF8D}" destId="{74DE3A14-AFC6-4AC7-A212-E6627D63A83C}" srcOrd="0" destOrd="0" presId="urn:microsoft.com/office/officeart/2005/8/layout/default"/>
    <dgm:cxn modelId="{804E92FE-E653-4F66-AEFD-F13E2A92B524}" srcId="{73861FBC-2C48-4CBA-9729-79D2B2F7BF8D}" destId="{814B5E30-228E-49C5-8A22-9DEB50C07829}" srcOrd="1" destOrd="0" parTransId="{FDCD87D2-50DD-4A31-A2E6-94420F54608A}" sibTransId="{240D008A-2BBE-4536-976A-994606F8D7BF}"/>
    <dgm:cxn modelId="{23BA7739-8818-46D2-9248-E57ABB2416FE}" type="presOf" srcId="{98B198FD-1644-438E-9390-E14DD9C6FE9C}" destId="{EA0497CF-C17D-4A4B-80D4-AF3C7087A7FE}" srcOrd="0" destOrd="0" presId="urn:microsoft.com/office/officeart/2005/8/layout/default"/>
    <dgm:cxn modelId="{3A23784A-850B-4869-8359-27EC7C8B36F4}" srcId="{73861FBC-2C48-4CBA-9729-79D2B2F7BF8D}" destId="{D30FC7CF-19FD-49F3-8D87-603CD4698195}" srcOrd="0" destOrd="0" parTransId="{900FF83B-3F72-46AE-AF29-4221C4D44840}" sibTransId="{86DC9779-B400-4C24-B30A-4229F9A63C28}"/>
    <dgm:cxn modelId="{005E5070-D133-4A49-8D41-465047B04144}" type="presOf" srcId="{9560FEA5-4520-487B-B21E-338C30393ED5}" destId="{9D92FFD9-1DBF-4702-9D04-B1FA8447420C}" srcOrd="0" destOrd="0" presId="urn:microsoft.com/office/officeart/2005/8/layout/default"/>
    <dgm:cxn modelId="{2519D9BD-5EF2-4912-A76D-721E37988FE6}" srcId="{73861FBC-2C48-4CBA-9729-79D2B2F7BF8D}" destId="{8F0DE078-DB2B-42BD-92CA-3BBAF0A04026}" srcOrd="5" destOrd="0" parTransId="{CB9323EA-5DB1-457F-B61B-DEEF02B84CFD}" sibTransId="{07DB6146-9F43-40DD-AA1B-F0E953285B37}"/>
    <dgm:cxn modelId="{2EF64CAD-390E-494A-ADF0-9F9946D20E47}" type="presOf" srcId="{5427A4BB-5373-4F0C-9D6B-65BF4775A621}" destId="{456CE56A-4609-4DB4-B034-E670592BFA71}" srcOrd="0" destOrd="0" presId="urn:microsoft.com/office/officeart/2005/8/layout/default"/>
    <dgm:cxn modelId="{F5C8FB16-ADD6-46CE-BCD2-FFE30209868F}" srcId="{73861FBC-2C48-4CBA-9729-79D2B2F7BF8D}" destId="{5427A4BB-5373-4F0C-9D6B-65BF4775A621}" srcOrd="3" destOrd="0" parTransId="{5ADB6516-ACD2-4D21-A469-D26CEF9139BA}" sibTransId="{7B940BA6-314E-4F6F-AFD3-186654F0998D}"/>
    <dgm:cxn modelId="{B336FDAC-41EF-4C8E-9BED-45371546DB2C}" type="presOf" srcId="{8F0DE078-DB2B-42BD-92CA-3BBAF0A04026}" destId="{1501131C-16D1-4D02-9490-FAFC3AE66A39}" srcOrd="0" destOrd="0" presId="urn:microsoft.com/office/officeart/2005/8/layout/default"/>
    <dgm:cxn modelId="{84277FCD-5893-4194-9A33-4992590AF5E7}" type="presParOf" srcId="{74DE3A14-AFC6-4AC7-A212-E6627D63A83C}" destId="{9ECDE363-0944-422C-BB67-6BA8D8DE27D9}" srcOrd="0" destOrd="0" presId="urn:microsoft.com/office/officeart/2005/8/layout/default"/>
    <dgm:cxn modelId="{79882587-FD89-4B3C-9A38-FE3AD5FFA2AE}" type="presParOf" srcId="{74DE3A14-AFC6-4AC7-A212-E6627D63A83C}" destId="{03C65730-CBCA-4BB9-85C1-1DE0F938349D}" srcOrd="1" destOrd="0" presId="urn:microsoft.com/office/officeart/2005/8/layout/default"/>
    <dgm:cxn modelId="{CD2E096C-F715-443F-9DA8-9E2DFA14DC81}" type="presParOf" srcId="{74DE3A14-AFC6-4AC7-A212-E6627D63A83C}" destId="{509B7F3F-BBDF-4BD7-AA41-0C251BF258DA}" srcOrd="2" destOrd="0" presId="urn:microsoft.com/office/officeart/2005/8/layout/default"/>
    <dgm:cxn modelId="{F5B64ECB-F227-4730-B277-13FDA8BB03E6}" type="presParOf" srcId="{74DE3A14-AFC6-4AC7-A212-E6627D63A83C}" destId="{5B70D3AE-18E6-416D-8252-819CF21807B5}" srcOrd="3" destOrd="0" presId="urn:microsoft.com/office/officeart/2005/8/layout/default"/>
    <dgm:cxn modelId="{29D5AC86-5120-4BB0-B1C7-382B66577325}" type="presParOf" srcId="{74DE3A14-AFC6-4AC7-A212-E6627D63A83C}" destId="{9D92FFD9-1DBF-4702-9D04-B1FA8447420C}" srcOrd="4" destOrd="0" presId="urn:microsoft.com/office/officeart/2005/8/layout/default"/>
    <dgm:cxn modelId="{C3E3187D-CB30-4EF8-9175-E2D5571A2BB5}" type="presParOf" srcId="{74DE3A14-AFC6-4AC7-A212-E6627D63A83C}" destId="{B6CF509F-D879-40A0-9266-C085D79825FE}" srcOrd="5" destOrd="0" presId="urn:microsoft.com/office/officeart/2005/8/layout/default"/>
    <dgm:cxn modelId="{A744B0F9-BC7A-456F-9A16-12675F7F52C4}" type="presParOf" srcId="{74DE3A14-AFC6-4AC7-A212-E6627D63A83C}" destId="{456CE56A-4609-4DB4-B034-E670592BFA71}" srcOrd="6" destOrd="0" presId="urn:microsoft.com/office/officeart/2005/8/layout/default"/>
    <dgm:cxn modelId="{578E6D45-ED8D-4126-BAC4-7FE098C8D8E1}" type="presParOf" srcId="{74DE3A14-AFC6-4AC7-A212-E6627D63A83C}" destId="{F70063D1-45F2-47EE-8D7B-206C0716C7EA}" srcOrd="7" destOrd="0" presId="urn:microsoft.com/office/officeart/2005/8/layout/default"/>
    <dgm:cxn modelId="{89D25E02-4BD9-47EC-A14E-2AF0D7CC7624}" type="presParOf" srcId="{74DE3A14-AFC6-4AC7-A212-E6627D63A83C}" destId="{EA0497CF-C17D-4A4B-80D4-AF3C7087A7FE}" srcOrd="8" destOrd="0" presId="urn:microsoft.com/office/officeart/2005/8/layout/default"/>
    <dgm:cxn modelId="{41F9C932-D7E1-41EF-B177-D7C3C46C6129}" type="presParOf" srcId="{74DE3A14-AFC6-4AC7-A212-E6627D63A83C}" destId="{EA43564B-9B7A-4EB7-866F-399D64334B63}" srcOrd="9" destOrd="0" presId="urn:microsoft.com/office/officeart/2005/8/layout/default"/>
    <dgm:cxn modelId="{B723EE9C-F435-4010-A582-E91E00884CD2}" type="presParOf" srcId="{74DE3A14-AFC6-4AC7-A212-E6627D63A83C}" destId="{1501131C-16D1-4D02-9490-FAFC3AE66A39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F8C58D-051A-477B-9C54-624EF8AE5508}">
      <dsp:nvSpPr>
        <dsp:cNvPr id="0" name=""/>
        <dsp:cNvSpPr/>
      </dsp:nvSpPr>
      <dsp:spPr>
        <a:xfrm>
          <a:off x="-1725088" y="-268206"/>
          <a:ext cx="2064356" cy="2064356"/>
        </a:xfrm>
        <a:prstGeom prst="blockArc">
          <a:avLst>
            <a:gd name="adj1" fmla="val 18900000"/>
            <a:gd name="adj2" fmla="val 2700000"/>
            <a:gd name="adj3" fmla="val 1046"/>
          </a:avLst>
        </a:pr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4B6DF3-10FB-467E-9D59-E5B1CAECAB87}">
      <dsp:nvSpPr>
        <dsp:cNvPr id="0" name=""/>
        <dsp:cNvSpPr/>
      </dsp:nvSpPr>
      <dsp:spPr>
        <a:xfrm>
          <a:off x="218031" y="152794"/>
          <a:ext cx="5047083" cy="30558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256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Pre-planned procedure</a:t>
          </a:r>
          <a:endParaRPr lang="en-US" sz="1400" kern="1200" dirty="0"/>
        </a:p>
      </dsp:txBody>
      <dsp:txXfrm>
        <a:off x="218031" y="152794"/>
        <a:ext cx="5047083" cy="305588"/>
      </dsp:txXfrm>
    </dsp:sp>
    <dsp:sp modelId="{B85117CC-7AE8-4F46-82D4-A0CB054D4141}">
      <dsp:nvSpPr>
        <dsp:cNvPr id="0" name=""/>
        <dsp:cNvSpPr/>
      </dsp:nvSpPr>
      <dsp:spPr>
        <a:xfrm>
          <a:off x="27038" y="114595"/>
          <a:ext cx="381986" cy="3819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20983F-60CA-43D7-B4B4-478B92CFAB78}">
      <dsp:nvSpPr>
        <dsp:cNvPr id="0" name=""/>
        <dsp:cNvSpPr/>
      </dsp:nvSpPr>
      <dsp:spPr>
        <a:xfrm>
          <a:off x="329113" y="611177"/>
          <a:ext cx="4936002" cy="305588"/>
        </a:xfrm>
        <a:prstGeom prst="rect">
          <a:avLst/>
        </a:prstGeom>
        <a:solidFill>
          <a:schemeClr val="accent1">
            <a:shade val="80000"/>
            <a:hueOff val="153123"/>
            <a:satOff val="-2196"/>
            <a:lumOff val="128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256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Pre-existing conditions found as a result of screening procedures</a:t>
          </a:r>
          <a:endParaRPr lang="en-US" sz="1400" kern="1200" dirty="0"/>
        </a:p>
      </dsp:txBody>
      <dsp:txXfrm>
        <a:off x="329113" y="611177"/>
        <a:ext cx="4936002" cy="305588"/>
      </dsp:txXfrm>
    </dsp:sp>
    <dsp:sp modelId="{FB23CEE1-3D72-4DD1-903D-565ECF7581F5}">
      <dsp:nvSpPr>
        <dsp:cNvPr id="0" name=""/>
        <dsp:cNvSpPr/>
      </dsp:nvSpPr>
      <dsp:spPr>
        <a:xfrm>
          <a:off x="138120" y="572979"/>
          <a:ext cx="381986" cy="3819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153123"/>
              <a:satOff val="-2196"/>
              <a:lumOff val="1280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967E4F-8BC6-4CD0-9DB1-B26168025C00}">
      <dsp:nvSpPr>
        <dsp:cNvPr id="0" name=""/>
        <dsp:cNvSpPr/>
      </dsp:nvSpPr>
      <dsp:spPr>
        <a:xfrm>
          <a:off x="218031" y="1069560"/>
          <a:ext cx="5047083" cy="305588"/>
        </a:xfrm>
        <a:prstGeom prst="rect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256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Data collected elsewhere in the CRF </a:t>
          </a:r>
          <a:endParaRPr lang="en-US" sz="1400" kern="1200"/>
        </a:p>
      </dsp:txBody>
      <dsp:txXfrm>
        <a:off x="218031" y="1069560"/>
        <a:ext cx="5047083" cy="305588"/>
      </dsp:txXfrm>
    </dsp:sp>
    <dsp:sp modelId="{67F6D3A4-14D2-4504-9566-A84C733750EA}">
      <dsp:nvSpPr>
        <dsp:cNvPr id="0" name=""/>
        <dsp:cNvSpPr/>
      </dsp:nvSpPr>
      <dsp:spPr>
        <a:xfrm>
          <a:off x="27038" y="1031362"/>
          <a:ext cx="381986" cy="3819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306246"/>
              <a:satOff val="-4392"/>
              <a:lumOff val="256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1EEF80-B14E-40B1-9694-952800552AA5}">
      <dsp:nvSpPr>
        <dsp:cNvPr id="0" name=""/>
        <dsp:cNvSpPr/>
      </dsp:nvSpPr>
      <dsp:spPr>
        <a:xfrm>
          <a:off x="1409851" y="2972"/>
          <a:ext cx="2772026" cy="1663216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Results in death</a:t>
          </a:r>
          <a:endParaRPr lang="en-US" sz="1800" kern="1200" dirty="0"/>
        </a:p>
      </dsp:txBody>
      <dsp:txXfrm>
        <a:off x="1409851" y="2972"/>
        <a:ext cx="2772026" cy="1663216"/>
      </dsp:txXfrm>
    </dsp:sp>
    <dsp:sp modelId="{FABE06AF-28A7-4F47-8A9E-5657F8B31DEC}">
      <dsp:nvSpPr>
        <dsp:cNvPr id="0" name=""/>
        <dsp:cNvSpPr/>
      </dsp:nvSpPr>
      <dsp:spPr>
        <a:xfrm>
          <a:off x="4459081" y="2972"/>
          <a:ext cx="2772026" cy="1663216"/>
        </a:xfrm>
        <a:prstGeom prst="rect">
          <a:avLst/>
        </a:prstGeom>
        <a:solidFill>
          <a:schemeClr val="accent1">
            <a:shade val="50000"/>
            <a:hueOff val="120479"/>
            <a:satOff val="-2520"/>
            <a:lumOff val="1402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Is life-threatening </a:t>
          </a:r>
          <a:endParaRPr lang="en-US" sz="1800" kern="1200" dirty="0"/>
        </a:p>
      </dsp:txBody>
      <dsp:txXfrm>
        <a:off x="4459081" y="2972"/>
        <a:ext cx="2772026" cy="1663216"/>
      </dsp:txXfrm>
    </dsp:sp>
    <dsp:sp modelId="{678AE228-0293-4396-BD03-ADA921BDBAB5}">
      <dsp:nvSpPr>
        <dsp:cNvPr id="0" name=""/>
        <dsp:cNvSpPr/>
      </dsp:nvSpPr>
      <dsp:spPr>
        <a:xfrm>
          <a:off x="1409851" y="1943390"/>
          <a:ext cx="2772026" cy="1663216"/>
        </a:xfrm>
        <a:prstGeom prst="rect">
          <a:avLst/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Requires hospitalisation or prolongation of existing inpatients´ hospitalisation</a:t>
          </a:r>
          <a:endParaRPr lang="en-US" sz="1800" kern="1200" dirty="0"/>
        </a:p>
      </dsp:txBody>
      <dsp:txXfrm>
        <a:off x="1409851" y="1943390"/>
        <a:ext cx="2772026" cy="1663216"/>
      </dsp:txXfrm>
    </dsp:sp>
    <dsp:sp modelId="{C1A2224F-812E-43A1-9EA1-570867EC5E8C}">
      <dsp:nvSpPr>
        <dsp:cNvPr id="0" name=""/>
        <dsp:cNvSpPr/>
      </dsp:nvSpPr>
      <dsp:spPr>
        <a:xfrm>
          <a:off x="4459081" y="1943390"/>
          <a:ext cx="2772026" cy="1663216"/>
        </a:xfrm>
        <a:prstGeom prst="rect">
          <a:avLst/>
        </a:prstGeom>
        <a:solidFill>
          <a:schemeClr val="accent1">
            <a:shade val="50000"/>
            <a:hueOff val="361436"/>
            <a:satOff val="-7560"/>
            <a:lumOff val="420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Results in persistent or significant disability or incapacity</a:t>
          </a:r>
          <a:endParaRPr lang="en-US" sz="1800" kern="1200" dirty="0"/>
        </a:p>
      </dsp:txBody>
      <dsp:txXfrm>
        <a:off x="4459081" y="1943390"/>
        <a:ext cx="2772026" cy="1663216"/>
      </dsp:txXfrm>
    </dsp:sp>
    <dsp:sp modelId="{C807AE6A-9A80-4E0E-8AE3-74B9F567DB43}">
      <dsp:nvSpPr>
        <dsp:cNvPr id="0" name=""/>
        <dsp:cNvSpPr/>
      </dsp:nvSpPr>
      <dsp:spPr>
        <a:xfrm>
          <a:off x="1409851" y="3883809"/>
          <a:ext cx="2772026" cy="1663216"/>
        </a:xfrm>
        <a:prstGeom prst="rect">
          <a:avLst/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Is a congenital anomaly or birth defect </a:t>
          </a:r>
          <a:endParaRPr lang="en-US" sz="1800" kern="1200" dirty="0"/>
        </a:p>
      </dsp:txBody>
      <dsp:txXfrm>
        <a:off x="1409851" y="3883809"/>
        <a:ext cx="2772026" cy="1663216"/>
      </dsp:txXfrm>
    </dsp:sp>
    <dsp:sp modelId="{968DA117-6941-490E-979D-A58D31596AB9}">
      <dsp:nvSpPr>
        <dsp:cNvPr id="0" name=""/>
        <dsp:cNvSpPr/>
      </dsp:nvSpPr>
      <dsp:spPr>
        <a:xfrm>
          <a:off x="4459081" y="3883809"/>
          <a:ext cx="2772026" cy="1663216"/>
        </a:xfrm>
        <a:prstGeom prst="rect">
          <a:avLst/>
        </a:prstGeom>
        <a:solidFill>
          <a:schemeClr val="accent1">
            <a:shade val="50000"/>
            <a:hueOff val="120479"/>
            <a:satOff val="-2520"/>
            <a:lumOff val="1402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Requires medical intervention to prevent one of the above, or is otherwise considered medically significant by the investigator</a:t>
          </a:r>
          <a:endParaRPr lang="en-US" sz="1800" kern="1200" dirty="0"/>
        </a:p>
      </dsp:txBody>
      <dsp:txXfrm>
        <a:off x="4459081" y="3883809"/>
        <a:ext cx="2772026" cy="16632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844F0D-6B0C-458A-B0B0-B9CD92B1E41E}">
      <dsp:nvSpPr>
        <dsp:cNvPr id="0" name=""/>
        <dsp:cNvSpPr/>
      </dsp:nvSpPr>
      <dsp:spPr>
        <a:xfrm rot="16200000">
          <a:off x="508000" y="-508000"/>
          <a:ext cx="2032000" cy="3048000"/>
        </a:xfrm>
        <a:prstGeom prst="round1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Collect only AEs that are potentially related to the pregnancy/ delivery/care of the neonate</a:t>
          </a:r>
          <a:endParaRPr lang="en-US" sz="2100" kern="1200" dirty="0"/>
        </a:p>
      </dsp:txBody>
      <dsp:txXfrm rot="5400000">
        <a:off x="0" y="0"/>
        <a:ext cx="3048000" cy="1524000"/>
      </dsp:txXfrm>
    </dsp:sp>
    <dsp:sp modelId="{EB7C9F90-ED3A-4917-9CB9-61052C7A9822}">
      <dsp:nvSpPr>
        <dsp:cNvPr id="0" name=""/>
        <dsp:cNvSpPr/>
      </dsp:nvSpPr>
      <dsp:spPr>
        <a:xfrm>
          <a:off x="3048000" y="0"/>
          <a:ext cx="3048000" cy="2032000"/>
        </a:xfrm>
        <a:prstGeom prst="round1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Reduce SAE reporting period to 30 days post discharge following delivery</a:t>
          </a:r>
          <a:endParaRPr lang="en-US" sz="2100" kern="1200" dirty="0"/>
        </a:p>
      </dsp:txBody>
      <dsp:txXfrm>
        <a:off x="3048000" y="0"/>
        <a:ext cx="3048000" cy="1524000"/>
      </dsp:txXfrm>
    </dsp:sp>
    <dsp:sp modelId="{8FF6D3E8-248A-4CF2-943C-23B3E5199B5A}">
      <dsp:nvSpPr>
        <dsp:cNvPr id="0" name=""/>
        <dsp:cNvSpPr/>
      </dsp:nvSpPr>
      <dsp:spPr>
        <a:xfrm rot="10800000">
          <a:off x="0" y="2032000"/>
          <a:ext cx="3048000" cy="2032000"/>
        </a:xfrm>
        <a:prstGeom prst="round1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Re-clarification of which SAEs will need reporting</a:t>
          </a:r>
          <a:endParaRPr lang="en-US" sz="2100" kern="1200" dirty="0"/>
        </a:p>
      </dsp:txBody>
      <dsp:txXfrm rot="10800000">
        <a:off x="0" y="2539999"/>
        <a:ext cx="3048000" cy="1524000"/>
      </dsp:txXfrm>
    </dsp:sp>
    <dsp:sp modelId="{2F0CAD1E-32DD-4C0F-A219-B7B4BF3EEC22}">
      <dsp:nvSpPr>
        <dsp:cNvPr id="0" name=""/>
        <dsp:cNvSpPr/>
      </dsp:nvSpPr>
      <dsp:spPr>
        <a:xfrm rot="5400000">
          <a:off x="3556000" y="1523999"/>
          <a:ext cx="2032000" cy="3048000"/>
        </a:xfrm>
        <a:prstGeom prst="round1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Not reporting congenital abnormalities</a:t>
          </a:r>
          <a:endParaRPr lang="en-US" sz="2100" kern="1200" dirty="0"/>
        </a:p>
      </dsp:txBody>
      <dsp:txXfrm rot="-5400000">
        <a:off x="3048000" y="2539999"/>
        <a:ext cx="3048000" cy="1524000"/>
      </dsp:txXfrm>
    </dsp:sp>
    <dsp:sp modelId="{5F47312D-944B-4F90-B2CE-1B86586404D6}">
      <dsp:nvSpPr>
        <dsp:cNvPr id="0" name=""/>
        <dsp:cNvSpPr/>
      </dsp:nvSpPr>
      <dsp:spPr>
        <a:xfrm>
          <a:off x="2133600" y="1523999"/>
          <a:ext cx="1828800" cy="1016000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Changes</a:t>
          </a:r>
          <a:endParaRPr lang="en-US" sz="2100" kern="1200" dirty="0"/>
        </a:p>
      </dsp:txBody>
      <dsp:txXfrm>
        <a:off x="2183197" y="1573596"/>
        <a:ext cx="1729606" cy="9168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E60C3C-50FA-4E6C-A521-158683B28CBC}">
      <dsp:nvSpPr>
        <dsp:cNvPr id="0" name=""/>
        <dsp:cNvSpPr/>
      </dsp:nvSpPr>
      <dsp:spPr>
        <a:xfrm>
          <a:off x="744" y="145603"/>
          <a:ext cx="2902148" cy="1741289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Incomplete redaction of delivery notes</a:t>
          </a:r>
          <a:endParaRPr lang="en-US" sz="2700" kern="1200" dirty="0"/>
        </a:p>
      </dsp:txBody>
      <dsp:txXfrm>
        <a:off x="744" y="145603"/>
        <a:ext cx="2902148" cy="1741289"/>
      </dsp:txXfrm>
    </dsp:sp>
    <dsp:sp modelId="{3BD00B9A-8635-4AE2-9442-EED7F7191C0C}">
      <dsp:nvSpPr>
        <dsp:cNvPr id="0" name=""/>
        <dsp:cNvSpPr/>
      </dsp:nvSpPr>
      <dsp:spPr>
        <a:xfrm>
          <a:off x="3193107" y="145603"/>
          <a:ext cx="2902148" cy="1741289"/>
        </a:xfrm>
        <a:prstGeom prst="rect">
          <a:avLst/>
        </a:prstGeom>
        <a:solidFill>
          <a:schemeClr val="accent1">
            <a:shade val="50000"/>
            <a:hueOff val="180718"/>
            <a:satOff val="-3780"/>
            <a:lumOff val="2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Late</a:t>
          </a:r>
          <a:r>
            <a:rPr lang="en-US" sz="2800" kern="1200" baseline="0" dirty="0" smtClean="0"/>
            <a:t> completion of baseline data</a:t>
          </a:r>
          <a:endParaRPr lang="en-US" sz="2800" kern="1200" dirty="0"/>
        </a:p>
      </dsp:txBody>
      <dsp:txXfrm>
        <a:off x="3193107" y="145603"/>
        <a:ext cx="2902148" cy="1741289"/>
      </dsp:txXfrm>
    </dsp:sp>
    <dsp:sp modelId="{4DAEC018-C364-4CC8-821B-BFBED8FB3A7B}">
      <dsp:nvSpPr>
        <dsp:cNvPr id="0" name=""/>
        <dsp:cNvSpPr/>
      </dsp:nvSpPr>
      <dsp:spPr>
        <a:xfrm>
          <a:off x="744" y="2177107"/>
          <a:ext cx="2902148" cy="1741289"/>
        </a:xfrm>
        <a:prstGeom prst="rect">
          <a:avLst/>
        </a:prstGeom>
        <a:solidFill>
          <a:schemeClr val="accent1">
            <a:shade val="50000"/>
            <a:hueOff val="361436"/>
            <a:satOff val="-7560"/>
            <a:lumOff val="420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Incorrect version of Informed Consent/PIS used (minor update)</a:t>
          </a:r>
          <a:endParaRPr lang="en-US" sz="2700" kern="1200" dirty="0"/>
        </a:p>
      </dsp:txBody>
      <dsp:txXfrm>
        <a:off x="744" y="2177107"/>
        <a:ext cx="2902148" cy="1741289"/>
      </dsp:txXfrm>
    </dsp:sp>
    <dsp:sp modelId="{CA3CD992-C315-4A16-AE63-9E681BF6DD0A}">
      <dsp:nvSpPr>
        <dsp:cNvPr id="0" name=""/>
        <dsp:cNvSpPr/>
      </dsp:nvSpPr>
      <dsp:spPr>
        <a:xfrm>
          <a:off x="3193107" y="2177107"/>
          <a:ext cx="2902148" cy="1741289"/>
        </a:xfrm>
        <a:prstGeom prst="rect">
          <a:avLst/>
        </a:prstGeom>
        <a:solidFill>
          <a:schemeClr val="accent1">
            <a:shade val="50000"/>
            <a:hueOff val="180718"/>
            <a:satOff val="-3780"/>
            <a:lumOff val="2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Informed Consent Form not dated</a:t>
          </a:r>
          <a:endParaRPr lang="en-US" sz="2700" kern="1200" dirty="0"/>
        </a:p>
      </dsp:txBody>
      <dsp:txXfrm>
        <a:off x="3193107" y="2177107"/>
        <a:ext cx="2902148" cy="174128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E363-0944-422C-BB67-6BA8D8DE27D9}">
      <dsp:nvSpPr>
        <dsp:cNvPr id="0" name=""/>
        <dsp:cNvSpPr/>
      </dsp:nvSpPr>
      <dsp:spPr>
        <a:xfrm>
          <a:off x="0" y="355539"/>
          <a:ext cx="2610289" cy="1566173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Participant did not meet eligibility criteria</a:t>
          </a:r>
          <a:endParaRPr lang="en-US" sz="2200" kern="1200" dirty="0"/>
        </a:p>
      </dsp:txBody>
      <dsp:txXfrm>
        <a:off x="0" y="355539"/>
        <a:ext cx="2610289" cy="1566173"/>
      </dsp:txXfrm>
    </dsp:sp>
    <dsp:sp modelId="{509B7F3F-BBDF-4BD7-AA41-0C251BF258DA}">
      <dsp:nvSpPr>
        <dsp:cNvPr id="0" name=""/>
        <dsp:cNvSpPr/>
      </dsp:nvSpPr>
      <dsp:spPr>
        <a:xfrm>
          <a:off x="2871319" y="355539"/>
          <a:ext cx="2610289" cy="1566173"/>
        </a:xfrm>
        <a:prstGeom prst="rect">
          <a:avLst/>
        </a:prstGeom>
        <a:solidFill>
          <a:schemeClr val="accent1">
            <a:shade val="50000"/>
            <a:hueOff val="120479"/>
            <a:satOff val="-2520"/>
            <a:lumOff val="1402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Late Reporting of an SAE</a:t>
          </a:r>
          <a:endParaRPr lang="en-US" sz="2200" kern="1200" dirty="0"/>
        </a:p>
      </dsp:txBody>
      <dsp:txXfrm>
        <a:off x="2871319" y="355539"/>
        <a:ext cx="2610289" cy="1566173"/>
      </dsp:txXfrm>
    </dsp:sp>
    <dsp:sp modelId="{9D92FFD9-1DBF-4702-9D04-B1FA8447420C}">
      <dsp:nvSpPr>
        <dsp:cNvPr id="0" name=""/>
        <dsp:cNvSpPr/>
      </dsp:nvSpPr>
      <dsp:spPr>
        <a:xfrm>
          <a:off x="5742638" y="355539"/>
          <a:ext cx="2610289" cy="1566173"/>
        </a:xfrm>
        <a:prstGeom prst="rect">
          <a:avLst/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Incorrect version of Informed Consent/PIS used (major update)</a:t>
          </a:r>
          <a:endParaRPr lang="en-US" sz="2200" kern="1200" dirty="0"/>
        </a:p>
      </dsp:txBody>
      <dsp:txXfrm>
        <a:off x="5742638" y="355539"/>
        <a:ext cx="2610289" cy="1566173"/>
      </dsp:txXfrm>
    </dsp:sp>
    <dsp:sp modelId="{456CE56A-4609-4DB4-B034-E670592BFA71}">
      <dsp:nvSpPr>
        <dsp:cNvPr id="0" name=""/>
        <dsp:cNvSpPr/>
      </dsp:nvSpPr>
      <dsp:spPr>
        <a:xfrm>
          <a:off x="0" y="2182742"/>
          <a:ext cx="2610289" cy="1566173"/>
        </a:xfrm>
        <a:prstGeom prst="rect">
          <a:avLst/>
        </a:prstGeom>
        <a:solidFill>
          <a:schemeClr val="accent1">
            <a:shade val="50000"/>
            <a:hueOff val="361436"/>
            <a:satOff val="-7560"/>
            <a:lumOff val="420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Implementation of Amendment ahead of approval</a:t>
          </a:r>
          <a:endParaRPr lang="en-US" sz="2200" kern="1200" dirty="0"/>
        </a:p>
      </dsp:txBody>
      <dsp:txXfrm>
        <a:off x="0" y="2182742"/>
        <a:ext cx="2610289" cy="1566173"/>
      </dsp:txXfrm>
    </dsp:sp>
    <dsp:sp modelId="{EA0497CF-C17D-4A4B-80D4-AF3C7087A7FE}">
      <dsp:nvSpPr>
        <dsp:cNvPr id="0" name=""/>
        <dsp:cNvSpPr/>
      </dsp:nvSpPr>
      <dsp:spPr>
        <a:xfrm>
          <a:off x="2871319" y="2182742"/>
          <a:ext cx="2610289" cy="1566173"/>
        </a:xfrm>
        <a:prstGeom prst="rect">
          <a:avLst/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No/minimal attempt at redaction of delivery notes</a:t>
          </a:r>
          <a:endParaRPr lang="en-US" sz="2200" kern="1200" dirty="0"/>
        </a:p>
      </dsp:txBody>
      <dsp:txXfrm>
        <a:off x="2871319" y="2182742"/>
        <a:ext cx="2610289" cy="1566173"/>
      </dsp:txXfrm>
    </dsp:sp>
    <dsp:sp modelId="{1501131C-16D1-4D02-9490-FAFC3AE66A39}">
      <dsp:nvSpPr>
        <dsp:cNvPr id="0" name=""/>
        <dsp:cNvSpPr/>
      </dsp:nvSpPr>
      <dsp:spPr>
        <a:xfrm>
          <a:off x="5742638" y="2182742"/>
          <a:ext cx="2610289" cy="1566173"/>
        </a:xfrm>
        <a:prstGeom prst="rect">
          <a:avLst/>
        </a:prstGeom>
        <a:solidFill>
          <a:schemeClr val="accent1">
            <a:shade val="50000"/>
            <a:hueOff val="120479"/>
            <a:satOff val="-2520"/>
            <a:lumOff val="1402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Trial tasks performed by staff not given the role on the Delegation Log</a:t>
          </a:r>
        </a:p>
      </dsp:txBody>
      <dsp:txXfrm>
        <a:off x="5742638" y="2182742"/>
        <a:ext cx="2610289" cy="15661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DE388-4435-4BDD-81A2-83984E776EA8}" type="datetimeFigureOut">
              <a:rPr lang="en-GB" smtClean="0"/>
              <a:t>13/06/2019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15489-89EC-4356-B95C-606F5EDF8C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276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37EFE9-49FD-3B4D-8F45-A731E33D19D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599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292352"/>
            <a:ext cx="842488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869160"/>
            <a:ext cx="842488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88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88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3836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16736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4725144"/>
            <a:ext cx="6640469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23578" y="5301952"/>
            <a:ext cx="6640469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23528" y="5949280"/>
            <a:ext cx="8496944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23528" y="6237312"/>
            <a:ext cx="8496944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22788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420889"/>
            <a:ext cx="8424936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155679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48082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420889"/>
            <a:ext cx="6192688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2" y="1556792"/>
            <a:ext cx="619276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509120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627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725144"/>
            <a:ext cx="6568461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5301952"/>
            <a:ext cx="6568461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5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716826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4509120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5586" y="5085928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37416999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365104"/>
            <a:ext cx="60486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4941912"/>
            <a:ext cx="6048672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486" y="5949280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486" y="6237312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9291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24794341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586940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564905"/>
            <a:ext cx="8424936" cy="39604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1700808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3444153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1426293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Departmental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420889"/>
            <a:ext cx="6192688" cy="410445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2" y="1556792"/>
            <a:ext cx="619276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509120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6516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yline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47667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395536" y="1340768"/>
            <a:ext cx="8424936" cy="4248472"/>
          </a:xfrm>
          <a:prstGeom prst="rect">
            <a:avLst/>
          </a:prstGeom>
        </p:spPr>
        <p:txBody>
          <a:bodyPr vert="horz"/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Clinical Trials Unit bullet point</a:t>
            </a:r>
          </a:p>
          <a:p>
            <a:pPr lvl="0"/>
            <a:r>
              <a:rPr lang="en-GB" dirty="0" smtClean="0"/>
              <a:t>Clinical Trials Unit bullet point</a:t>
            </a:r>
          </a:p>
          <a:p>
            <a:pPr lvl="0"/>
            <a:r>
              <a:rPr lang="en-GB" dirty="0" smtClean="0"/>
              <a:t>Clinical Trials Unit bullet point</a:t>
            </a:r>
          </a:p>
          <a:p>
            <a:pPr lvl="0"/>
            <a:r>
              <a:rPr lang="en-GB" dirty="0" smtClean="0"/>
              <a:t>Clinical Trials Unit bullet point</a:t>
            </a:r>
          </a:p>
          <a:p>
            <a:pPr lvl="0"/>
            <a:r>
              <a:rPr lang="en-GB" dirty="0" smtClean="0"/>
              <a:t>Clinical Trials Unit bullet point</a:t>
            </a:r>
          </a:p>
          <a:p>
            <a:pPr lvl="0"/>
            <a:r>
              <a:rPr lang="en-GB" dirty="0" smtClean="0"/>
              <a:t>Clinical Trials Unit bullet point</a:t>
            </a:r>
          </a:p>
          <a:p>
            <a:pPr lvl="0"/>
            <a:r>
              <a:rPr lang="en-GB" dirty="0" smtClean="0"/>
              <a:t>Clinical Trials Unit bullet point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7"/>
          </p:nvPr>
        </p:nvSpPr>
        <p:spPr>
          <a:xfrm>
            <a:off x="6234947" y="6613310"/>
            <a:ext cx="2911202" cy="221109"/>
          </a:xfrm>
        </p:spPr>
        <p:txBody>
          <a:bodyPr/>
          <a:lstStyle/>
          <a:p>
            <a:r>
              <a:rPr lang="en-GB" smtClean="0"/>
              <a:t>Big Baby site initiation presentation | V5.1 | 28 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58821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1340370"/>
            <a:ext cx="8424936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47667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17032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7" y="1340370"/>
            <a:ext cx="5976663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7" y="476672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588224" y="1340768"/>
            <a:ext cx="2232025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0346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line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63" y="476672"/>
            <a:ext cx="842501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395536" y="1340768"/>
            <a:ext cx="8424936" cy="4248472"/>
          </a:xfrm>
          <a:prstGeom prst="rect">
            <a:avLst/>
          </a:prstGeom>
        </p:spPr>
        <p:txBody>
          <a:bodyPr vert="horz"/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Clinical Trials Unit bullet point</a:t>
            </a:r>
          </a:p>
          <a:p>
            <a:pPr lvl="0"/>
            <a:r>
              <a:rPr lang="en-GB" dirty="0" smtClean="0"/>
              <a:t>Clinical Trials Unit bullet point</a:t>
            </a:r>
          </a:p>
          <a:p>
            <a:pPr lvl="0"/>
            <a:r>
              <a:rPr lang="en-GB" dirty="0" smtClean="0"/>
              <a:t>Clinical Trials Unit bullet point</a:t>
            </a:r>
          </a:p>
          <a:p>
            <a:pPr lvl="0"/>
            <a:r>
              <a:rPr lang="en-GB" dirty="0" smtClean="0"/>
              <a:t>Clinical Trials Unit bullet point</a:t>
            </a:r>
          </a:p>
          <a:p>
            <a:pPr lvl="0"/>
            <a:r>
              <a:rPr lang="en-GB" dirty="0" smtClean="0"/>
              <a:t>Clinical Trials Unit bullet point</a:t>
            </a:r>
          </a:p>
          <a:p>
            <a:pPr lvl="0"/>
            <a:r>
              <a:rPr lang="en-GB" dirty="0" smtClean="0"/>
              <a:t>Clinical Trials Unit bullet point</a:t>
            </a:r>
          </a:p>
          <a:p>
            <a:pPr lvl="0"/>
            <a:r>
              <a:rPr lang="en-GB" dirty="0" smtClean="0"/>
              <a:t>Clinical Trials Unit bullet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1430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9682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242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5652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5661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13/06/2019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147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6120630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6120630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6120630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945060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13/06/2019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6219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13/06/2019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8442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5229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13/06/2019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075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1798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A201-851C-4A84-8383-767573C30328}" type="datetimeFigureOut">
              <a:rPr lang="en-GB" smtClean="0"/>
              <a:t>13/06/2019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07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610" y="2276474"/>
            <a:ext cx="8424862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5" y="1412776"/>
            <a:ext cx="8424943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93847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2 Warwick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2276474"/>
            <a:ext cx="5976664" cy="42488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 smtClean="0"/>
              <a:t>Text here….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7" y="1412776"/>
            <a:ext cx="5976664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Here…</a:t>
            </a:r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614769" y="4293096"/>
            <a:ext cx="2205480" cy="2232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264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/12 Warwi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725144"/>
            <a:ext cx="66247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5301952"/>
            <a:ext cx="66247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14892" y="5949280"/>
            <a:ext cx="8405579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14892" y="6237312"/>
            <a:ext cx="8405579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17271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4365104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5586" y="4941912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638640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/12 University lockup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486" y="4365104"/>
            <a:ext cx="6048672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4941912"/>
            <a:ext cx="6048672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486" y="5949280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486" y="6237312"/>
            <a:ext cx="6048672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6828223" y="4653136"/>
            <a:ext cx="1992025" cy="20160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211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/12 University l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5536" y="5949280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Department name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6237312"/>
            <a:ext cx="8424936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0" i="0" baseline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Date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788296"/>
            <a:ext cx="8424936" cy="64881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687DBE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Add Title Text Here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5586" y="4365104"/>
            <a:ext cx="8424936" cy="64807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rgbClr val="303236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GB" dirty="0" smtClean="0"/>
              <a:t>Sub Title Text Here</a:t>
            </a:r>
          </a:p>
        </p:txBody>
      </p:sp>
    </p:spTree>
    <p:extLst>
      <p:ext uri="{BB962C8B-B14F-4D97-AF65-F5344CB8AC3E}">
        <p14:creationId xmlns:p14="http://schemas.microsoft.com/office/powerpoint/2010/main" val="1468014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jp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1.jp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2.jpg"/><Relationship Id="rId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4.jpg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1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203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7"/>
            <a:ext cx="9144000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162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" y="6517"/>
            <a:ext cx="9126621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450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" y="6517"/>
            <a:ext cx="9126621" cy="6844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32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-3_W_line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50416"/>
            <a:ext cx="9144000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8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702" r:id="rId2"/>
    <p:sldLayoutId id="2147483703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CA201-851C-4A84-8383-767573C30328}" type="datetimeFigureOut">
              <a:rPr lang="en-GB" smtClean="0"/>
              <a:t>13/06/2019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FAC01-77A8-4A94-AEE5-B3249D523D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664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515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70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32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1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54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7"/>
            <a:ext cx="9144000" cy="68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65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708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37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709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6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75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12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5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6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7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8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rwick.ac.uk/bigbaby" TargetMode="External"/><Relationship Id="rId2" Type="http://schemas.openxmlformats.org/officeDocument/2006/relationships/hyperlink" Target="mailto:BigBaby@Warwick.ac.uk" TargetMode="Externa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uhc-tr.bigbaby@nhs.net" TargetMode="Externa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39532" y="5646777"/>
            <a:ext cx="8424886" cy="648072"/>
          </a:xfrm>
        </p:spPr>
        <p:txBody>
          <a:bodyPr/>
          <a:lstStyle/>
          <a:p>
            <a:r>
              <a:rPr lang="en-US" sz="2000" dirty="0" smtClean="0"/>
              <a:t>Ryan Griffin, Kirsten Harris, Sara Wood</a:t>
            </a:r>
            <a:endParaRPr lang="en-US" sz="2000" dirty="0"/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30143" y="6071381"/>
            <a:ext cx="8424886" cy="432048"/>
          </a:xfrm>
        </p:spPr>
        <p:txBody>
          <a:bodyPr/>
          <a:lstStyle/>
          <a:p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June 2019</a:t>
            </a:r>
          </a:p>
          <a:p>
            <a:endParaRPr lang="en-GB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95536" y="4200133"/>
            <a:ext cx="8424886" cy="648816"/>
          </a:xfrm>
        </p:spPr>
        <p:txBody>
          <a:bodyPr/>
          <a:lstStyle/>
          <a:p>
            <a:r>
              <a:rPr lang="en-US" dirty="0"/>
              <a:t>Big Baby  </a:t>
            </a:r>
            <a:r>
              <a:rPr lang="en-US" dirty="0" smtClean="0"/>
              <a:t>- Trial Meeting</a:t>
            </a:r>
            <a:endParaRPr lang="en-US" dirty="0"/>
          </a:p>
          <a:p>
            <a:r>
              <a:rPr lang="en-US" sz="2000" dirty="0" smtClean="0">
                <a:solidFill>
                  <a:schemeClr val="tx1"/>
                </a:solidFill>
              </a:rPr>
              <a:t>Serious Adverse Events, Corrective and </a:t>
            </a:r>
            <a:r>
              <a:rPr lang="en-US" sz="2000" dirty="0">
                <a:solidFill>
                  <a:schemeClr val="tx1"/>
                </a:solidFill>
              </a:rPr>
              <a:t>P</a:t>
            </a:r>
            <a:r>
              <a:rPr lang="en-US" sz="2000" dirty="0" smtClean="0">
                <a:solidFill>
                  <a:schemeClr val="tx1"/>
                </a:solidFill>
              </a:rPr>
              <a:t>reventative Actions, Data Management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975" y="5212653"/>
            <a:ext cx="1790700" cy="746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 descr="M:\WMS\CTU\Reproductive Health\Big Baby\Trial management\Logos\nihr_logos_funded by_col_rgb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957" y="5515818"/>
            <a:ext cx="1815465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 descr="H:\2 - BB - 16-77 BIG babies (Submitted 12Jan17)\Organisational logos\Pi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957" y="6082781"/>
            <a:ext cx="568325" cy="5499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C:\Users\mescg\AppData\Local\Microsoft\Windows\Temporary Internet Files\Content.Outlook\74HA3FAR\logo cio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327" y="6038006"/>
            <a:ext cx="636905" cy="636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 descr="H:\2 - BB - 16-77 BIG babies (Submitted 12Jan17)\Organisational logos\The Shrewsbury and Telford Hospital NHS Trust ÔÇô RGB BLUE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t="11554" r="5087" b="15670"/>
          <a:stretch/>
        </p:blipFill>
        <p:spPr bwMode="auto">
          <a:xfrm>
            <a:off x="6715891" y="6103359"/>
            <a:ext cx="965835" cy="5293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 descr="H:\2 - BB - 16-77 BIG babies (Submitted 12Jan17)\Organisational logos\University Hospitals Coventry and Warwickshire NHS Trust ÔÇô RGB BLUE.pn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3" t="8452" r="3799" b="6996"/>
          <a:stretch/>
        </p:blipFill>
        <p:spPr bwMode="auto">
          <a:xfrm>
            <a:off x="7620391" y="6103411"/>
            <a:ext cx="1334135" cy="571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Picture 21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8" t="10171" r="14357" b="5954"/>
          <a:stretch/>
        </p:blipFill>
        <p:spPr bwMode="auto">
          <a:xfrm>
            <a:off x="4538328" y="6089871"/>
            <a:ext cx="667297" cy="6067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982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5463" y="836712"/>
            <a:ext cx="8425016" cy="648816"/>
          </a:xfrm>
        </p:spPr>
        <p:txBody>
          <a:bodyPr/>
          <a:lstStyle/>
          <a:p>
            <a:r>
              <a:rPr lang="en-GB" dirty="0" smtClean="0"/>
              <a:t>SAE overview (1</a:t>
            </a:r>
            <a:r>
              <a:rPr lang="en-GB" baseline="30000" dirty="0" smtClean="0"/>
              <a:t>st</a:t>
            </a:r>
            <a:r>
              <a:rPr lang="en-GB" dirty="0" smtClean="0"/>
              <a:t> May 2019)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395543" y="1628800"/>
            <a:ext cx="8424936" cy="4248472"/>
          </a:xfrm>
        </p:spPr>
        <p:txBody>
          <a:bodyPr/>
          <a:lstStyle/>
          <a:p>
            <a:r>
              <a:rPr lang="en-GB" dirty="0" smtClean="0"/>
              <a:t>As of 1</a:t>
            </a:r>
            <a:r>
              <a:rPr lang="en-GB" baseline="30000" dirty="0" smtClean="0"/>
              <a:t>st</a:t>
            </a:r>
            <a:r>
              <a:rPr lang="en-GB" dirty="0"/>
              <a:t> </a:t>
            </a:r>
            <a:r>
              <a:rPr lang="en-GB" dirty="0" smtClean="0"/>
              <a:t>May 2019 there have been 77 SAEs.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50 </a:t>
            </a:r>
            <a:r>
              <a:rPr lang="en-GB" dirty="0"/>
              <a:t>SAEs from the baby</a:t>
            </a:r>
            <a:r>
              <a:rPr lang="en-GB" dirty="0" smtClean="0"/>
              <a:t>:     		        27 SAEs for the Mother:  </a:t>
            </a:r>
          </a:p>
          <a:p>
            <a:pPr marL="0" indent="0">
              <a:buNone/>
            </a:pPr>
            <a:r>
              <a:rPr lang="en-GB" dirty="0" smtClean="0"/>
              <a:t>   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995005"/>
              </p:ext>
            </p:extLst>
          </p:nvPr>
        </p:nvGraphicFramePr>
        <p:xfrm>
          <a:off x="539552" y="2924944"/>
          <a:ext cx="7200800" cy="29389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51721">
                  <a:extLst>
                    <a:ext uri="{9D8B030D-6E8A-4147-A177-3AD203B41FA5}">
                      <a16:colId xmlns:a16="http://schemas.microsoft.com/office/drawing/2014/main" val="2305639046"/>
                    </a:ext>
                  </a:extLst>
                </a:gridCol>
                <a:gridCol w="1233027">
                  <a:extLst>
                    <a:ext uri="{9D8B030D-6E8A-4147-A177-3AD203B41FA5}">
                      <a16:colId xmlns:a16="http://schemas.microsoft.com/office/drawing/2014/main" val="2401230615"/>
                    </a:ext>
                  </a:extLst>
                </a:gridCol>
                <a:gridCol w="228676">
                  <a:extLst>
                    <a:ext uri="{9D8B030D-6E8A-4147-A177-3AD203B41FA5}">
                      <a16:colId xmlns:a16="http://schemas.microsoft.com/office/drawing/2014/main" val="3547003567"/>
                    </a:ext>
                  </a:extLst>
                </a:gridCol>
                <a:gridCol w="2111769">
                  <a:extLst>
                    <a:ext uri="{9D8B030D-6E8A-4147-A177-3AD203B41FA5}">
                      <a16:colId xmlns:a16="http://schemas.microsoft.com/office/drawing/2014/main" val="2043881178"/>
                    </a:ext>
                  </a:extLst>
                </a:gridCol>
                <a:gridCol w="1075607">
                  <a:extLst>
                    <a:ext uri="{9D8B030D-6E8A-4147-A177-3AD203B41FA5}">
                      <a16:colId xmlns:a16="http://schemas.microsoft.com/office/drawing/2014/main" val="2293847029"/>
                    </a:ext>
                  </a:extLst>
                </a:gridCol>
              </a:tblGrid>
              <a:tr h="2974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Category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Number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dirty="0"/>
                        <a:t> 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ctr">
                        <a:spcAft>
                          <a:spcPts val="0"/>
                        </a:spcAft>
                      </a:pPr>
                      <a:r>
                        <a:rPr lang="en-GB" sz="1800" kern="1200">
                          <a:effectLst/>
                        </a:rPr>
                        <a:t>Category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fontAlgn="ctr">
                        <a:spcAft>
                          <a:spcPts val="0"/>
                        </a:spcAft>
                      </a:pPr>
                      <a:r>
                        <a:rPr lang="en-GB" sz="1800" kern="1200">
                          <a:effectLst/>
                        </a:rPr>
                        <a:t>Number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570464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 err="1">
                          <a:solidFill>
                            <a:schemeClr val="tx1"/>
                          </a:solidFill>
                          <a:effectLst/>
                        </a:rPr>
                        <a:t>Weightloss</a:t>
                      </a: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</a:rPr>
                        <a:t>/poor feeding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dirty="0"/>
                        <a:t> 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ctr"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Wound infection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ctr"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84424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 err="1">
                          <a:solidFill>
                            <a:schemeClr val="tx1"/>
                          </a:solidFill>
                          <a:effectLst/>
                        </a:rPr>
                        <a:t>Weightloss</a:t>
                      </a: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</a:rPr>
                        <a:t> and Jaundice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dirty="0"/>
                        <a:t> 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ctr"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Pyrexia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fontAlgn="ctr"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073042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</a:rPr>
                        <a:t>Jaundice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dirty="0"/>
                        <a:t> 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ctr"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PPH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ctr"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0753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</a:rPr>
                        <a:t>Respiratory Tract Infection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8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dirty="0"/>
                        <a:t> 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ctr"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Influenza/RTI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ctr"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70995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</a:rPr>
                        <a:t>Urinary Tract infection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dirty="0"/>
                        <a:t> 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ctr"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Mastitis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ctr"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4479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</a:rPr>
                        <a:t>Suspected sepsis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dirty="0"/>
                        <a:t> 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ctr">
                        <a:spcAft>
                          <a:spcPts val="0"/>
                        </a:spcAft>
                      </a:pPr>
                      <a:r>
                        <a:rPr lang="en-GB" sz="1800" kern="1200" dirty="0" smtClean="0">
                          <a:effectLst/>
                        </a:rPr>
                        <a:t>Suspected </a:t>
                      </a:r>
                      <a:r>
                        <a:rPr lang="en-GB" sz="1800" kern="1200" dirty="0">
                          <a:effectLst/>
                        </a:rPr>
                        <a:t>Sepsis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ctr"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58338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</a:rPr>
                        <a:t>Congenital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dirty="0"/>
                        <a:t> 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ctr"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Other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ctr"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9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8550244"/>
                  </a:ext>
                </a:extLst>
              </a:tr>
              <a:tr h="2869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chemeClr val="tx1"/>
                          </a:solidFill>
                          <a:effectLst/>
                        </a:rPr>
                        <a:t>Other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16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dirty="0"/>
                        <a:t> 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fontAlgn="ctr"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ctr"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34438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121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Protocol version 6.0</a:t>
            </a:r>
            <a:endParaRPr lang="en-GB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323528" y="1484784"/>
            <a:ext cx="8424936" cy="2304256"/>
          </a:xfrm>
          <a:prstGeom prst="rect">
            <a:avLst/>
          </a:prstGeom>
        </p:spPr>
        <p:txBody>
          <a:bodyPr vert="horz"/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000" b="0" i="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We are working to reducing the number of SAE that need reporting</a:t>
            </a:r>
          </a:p>
          <a:p>
            <a:r>
              <a:rPr lang="en-GB" dirty="0" smtClean="0"/>
              <a:t>Protocol amendment 6.0 has been submitted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06584368"/>
              </p:ext>
            </p:extLst>
          </p:nvPr>
        </p:nvGraphicFramePr>
        <p:xfrm>
          <a:off x="1559971" y="24253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8576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13230" y="4078560"/>
            <a:ext cx="8424936" cy="648816"/>
          </a:xfrm>
        </p:spPr>
        <p:txBody>
          <a:bodyPr/>
          <a:lstStyle/>
          <a:p>
            <a:r>
              <a:rPr lang="en-GB" dirty="0"/>
              <a:t>Corrective and Preventative Action</a:t>
            </a: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639098"/>
            <a:ext cx="1790700" cy="746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560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95536" y="2420889"/>
            <a:ext cx="7704856" cy="4104456"/>
          </a:xfrm>
        </p:spPr>
        <p:txBody>
          <a:bodyPr/>
          <a:lstStyle/>
          <a:p>
            <a:r>
              <a:rPr lang="en-GB" dirty="0"/>
              <a:t>A deviation is a change or departure from the protocol and/or GCP that does not result in harm to the participants or significantly affect the scientific value of the reported results of the </a:t>
            </a:r>
            <a:r>
              <a:rPr lang="en-GB" dirty="0" smtClean="0"/>
              <a:t>study</a:t>
            </a:r>
          </a:p>
          <a:p>
            <a:endParaRPr lang="en-GB" dirty="0"/>
          </a:p>
          <a:p>
            <a:r>
              <a:rPr lang="en-GB" dirty="0"/>
              <a:t>A violation is a serious non-compliance </a:t>
            </a:r>
            <a:r>
              <a:rPr lang="en-GB" dirty="0" smtClean="0"/>
              <a:t>within </a:t>
            </a:r>
            <a:r>
              <a:rPr lang="en-GB" dirty="0"/>
              <a:t>the approved protocol resulting from error, fraud, or misconduct. </a:t>
            </a:r>
            <a:endParaRPr lang="en-GB" dirty="0" smtClean="0"/>
          </a:p>
          <a:p>
            <a:endParaRPr lang="en-GB" dirty="0"/>
          </a:p>
          <a:p>
            <a:r>
              <a:rPr lang="en-GB" dirty="0"/>
              <a:t>A serious breach is a non-compliance that is likely to affect to a significant degree either the safety or physical or mental integrity of the participants of the study, or the scientific value of the study.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95461" y="836712"/>
            <a:ext cx="6192763" cy="648816"/>
          </a:xfrm>
        </p:spPr>
        <p:txBody>
          <a:bodyPr/>
          <a:lstStyle/>
          <a:p>
            <a:r>
              <a:rPr lang="en-GB" dirty="0" smtClean="0"/>
              <a:t>Deviations, Violations and Serious Breaches - Definitions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6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95460" y="1557536"/>
            <a:ext cx="7272808" cy="575320"/>
          </a:xfrm>
        </p:spPr>
        <p:txBody>
          <a:bodyPr/>
          <a:lstStyle/>
          <a:p>
            <a:r>
              <a:rPr lang="en-GB" dirty="0" smtClean="0"/>
              <a:t>As of 1</a:t>
            </a:r>
            <a:r>
              <a:rPr lang="en-GB" baseline="30000" dirty="0" smtClean="0"/>
              <a:t>st</a:t>
            </a:r>
            <a:r>
              <a:rPr lang="en-GB" dirty="0" smtClean="0"/>
              <a:t> May 2019 there are 11 deviations, the most common are: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95460" y="908720"/>
            <a:ext cx="6984852" cy="648816"/>
          </a:xfrm>
        </p:spPr>
        <p:txBody>
          <a:bodyPr/>
          <a:lstStyle/>
          <a:p>
            <a:r>
              <a:rPr lang="en-GB" dirty="0" smtClean="0"/>
              <a:t>Deviations- Examples from Big Baby</a:t>
            </a:r>
            <a:endParaRPr lang="en-GB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141338909"/>
              </p:ext>
            </p:extLst>
          </p:nvPr>
        </p:nvGraphicFramePr>
        <p:xfrm>
          <a:off x="1284312" y="220635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2197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95536" y="1772816"/>
            <a:ext cx="6984776" cy="4104456"/>
          </a:xfrm>
        </p:spPr>
        <p:txBody>
          <a:bodyPr/>
          <a:lstStyle/>
          <a:p>
            <a:r>
              <a:rPr lang="en-GB" dirty="0"/>
              <a:t>As of 1</a:t>
            </a:r>
            <a:r>
              <a:rPr lang="en-GB" baseline="30000" dirty="0"/>
              <a:t>st</a:t>
            </a:r>
            <a:r>
              <a:rPr lang="en-GB" dirty="0"/>
              <a:t> May 2019 there are </a:t>
            </a:r>
            <a:r>
              <a:rPr lang="en-GB" dirty="0" smtClean="0"/>
              <a:t>22 Violations, </a:t>
            </a:r>
            <a:r>
              <a:rPr lang="en-GB" dirty="0"/>
              <a:t>the most common are: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36494" y="836712"/>
            <a:ext cx="7128792" cy="648816"/>
          </a:xfrm>
        </p:spPr>
        <p:txBody>
          <a:bodyPr/>
          <a:lstStyle/>
          <a:p>
            <a:r>
              <a:rPr lang="en-GB" dirty="0" smtClean="0"/>
              <a:t>Violations- Examples from Big Baby</a:t>
            </a: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91317883"/>
              </p:ext>
            </p:extLst>
          </p:nvPr>
        </p:nvGraphicFramePr>
        <p:xfrm>
          <a:off x="323528" y="2276872"/>
          <a:ext cx="835292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7296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5383" y="620688"/>
            <a:ext cx="8425016" cy="648816"/>
          </a:xfrm>
        </p:spPr>
        <p:txBody>
          <a:bodyPr/>
          <a:lstStyle/>
          <a:p>
            <a:r>
              <a:rPr lang="en-GB" dirty="0"/>
              <a:t>What happens if you suspect a Deviation/Violation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395462" y="1556792"/>
            <a:ext cx="8569025" cy="4896544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DON’T PANIC</a:t>
            </a:r>
          </a:p>
          <a:p>
            <a:r>
              <a:rPr lang="en-GB" dirty="0" smtClean="0"/>
              <a:t>Contact the Big Baby Team at WCTU</a:t>
            </a:r>
          </a:p>
          <a:p>
            <a:r>
              <a:rPr lang="en-GB" dirty="0" smtClean="0"/>
              <a:t>You will be asked to email Big Baby at WCTU explaining what has happened</a:t>
            </a:r>
          </a:p>
          <a:p>
            <a:r>
              <a:rPr lang="en-GB" dirty="0" smtClean="0"/>
              <a:t>You may be asked to complete a CAPA form (Corrective and Preventative Actions)</a:t>
            </a:r>
          </a:p>
          <a:p>
            <a:r>
              <a:rPr lang="en-GB" dirty="0" smtClean="0"/>
              <a:t>If the Trial Management Team complete a CAPA form we will send it to you to review</a:t>
            </a:r>
          </a:p>
          <a:p>
            <a:r>
              <a:rPr lang="en-GB" dirty="0" smtClean="0"/>
              <a:t>Once the CAPA form is finished you will be sent a copy for your files</a:t>
            </a:r>
          </a:p>
          <a:p>
            <a:r>
              <a:rPr lang="en-GB" dirty="0" smtClean="0"/>
              <a:t>You will need to confirm that the corrective and preventative actions have been implemented at your site if applicable</a:t>
            </a:r>
          </a:p>
          <a:p>
            <a:pPr marL="457200" lvl="1" indent="0">
              <a:buNone/>
            </a:pPr>
            <a:endParaRPr lang="en-GB" sz="2000" dirty="0" smtClean="0"/>
          </a:p>
          <a:p>
            <a:pPr marL="457200" lvl="1" indent="0">
              <a:buNone/>
            </a:pPr>
            <a:endParaRPr lang="en-GB" sz="2000" dirty="0" smtClean="0"/>
          </a:p>
          <a:p>
            <a:pPr lvl="1"/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57958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 rotWithShape="1">
          <a:blip r:embed="rId2"/>
          <a:srcRect l="33403" t="15659" r="34523" b="5752"/>
          <a:stretch/>
        </p:blipFill>
        <p:spPr bwMode="auto">
          <a:xfrm>
            <a:off x="2699792" y="908720"/>
            <a:ext cx="4176464" cy="58326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1520" y="691952"/>
            <a:ext cx="2304331" cy="648816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CAPA Form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919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490552"/>
            <a:ext cx="1790700" cy="74676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Data Management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156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20541" y="1844824"/>
            <a:ext cx="8424936" cy="3960439"/>
          </a:xfrm>
        </p:spPr>
        <p:txBody>
          <a:bodyPr/>
          <a:lstStyle/>
          <a:p>
            <a:endParaRPr lang="en-GB" dirty="0"/>
          </a:p>
          <a:p>
            <a:pPr marL="342900" lvl="0" indent="-342900">
              <a:buBlip>
                <a:blip r:embed="rId2"/>
              </a:buBlip>
            </a:pPr>
            <a:r>
              <a:rPr lang="en-GB" dirty="0" smtClean="0">
                <a:solidFill>
                  <a:prstClr val="black"/>
                </a:solidFill>
                <a:cs typeface="Calibri"/>
              </a:rPr>
              <a:t>Current status yesterday:</a:t>
            </a:r>
          </a:p>
          <a:p>
            <a:pPr marL="1085850" lvl="1" indent="-342900">
              <a:buFontTx/>
              <a:buChar char="-"/>
            </a:pPr>
            <a:r>
              <a:rPr lang="en-GB" sz="2000" dirty="0">
                <a:solidFill>
                  <a:prstClr val="black"/>
                </a:solidFill>
                <a:cs typeface="Calibri"/>
              </a:rPr>
              <a:t>RCT recruited:</a:t>
            </a:r>
          </a:p>
          <a:p>
            <a:pPr marL="1085850" lvl="1" indent="-342900">
              <a:buFontTx/>
              <a:buChar char="-"/>
            </a:pPr>
            <a:r>
              <a:rPr lang="en-GB" sz="2000" dirty="0">
                <a:solidFill>
                  <a:prstClr val="black"/>
                </a:solidFill>
                <a:cs typeface="Calibri"/>
              </a:rPr>
              <a:t>Cohort recruited:</a:t>
            </a:r>
          </a:p>
          <a:p>
            <a:pPr marL="1085850" lvl="1" indent="-342900">
              <a:buFontTx/>
              <a:buChar char="-"/>
            </a:pPr>
            <a:r>
              <a:rPr lang="en-GB" sz="2000" dirty="0">
                <a:solidFill>
                  <a:prstClr val="black"/>
                </a:solidFill>
                <a:cs typeface="Calibri"/>
              </a:rPr>
              <a:t>Data </a:t>
            </a:r>
            <a:r>
              <a:rPr lang="en-GB" sz="2000" dirty="0" smtClean="0">
                <a:solidFill>
                  <a:prstClr val="black"/>
                </a:solidFill>
                <a:cs typeface="Calibri"/>
              </a:rPr>
              <a:t>Return (over </a:t>
            </a:r>
            <a:r>
              <a:rPr lang="en-GB" sz="2000" dirty="0">
                <a:solidFill>
                  <a:prstClr val="black"/>
                </a:solidFill>
                <a:cs typeface="Calibri"/>
              </a:rPr>
              <a:t>2 weeks </a:t>
            </a:r>
            <a:r>
              <a:rPr lang="en-GB" sz="2000" dirty="0" smtClean="0">
                <a:solidFill>
                  <a:prstClr val="black"/>
                </a:solidFill>
                <a:cs typeface="Calibri"/>
              </a:rPr>
              <a:t>outstanding):</a:t>
            </a:r>
            <a:endParaRPr lang="en-GB" sz="2000" dirty="0">
              <a:solidFill>
                <a:prstClr val="black"/>
              </a:solidFill>
              <a:cs typeface="Calibri"/>
            </a:endParaRPr>
          </a:p>
          <a:p>
            <a:pPr lvl="0"/>
            <a:endParaRPr lang="en-GB" dirty="0" smtClean="0">
              <a:solidFill>
                <a:prstClr val="black"/>
              </a:solidFill>
              <a:cs typeface="Calibri"/>
            </a:endParaRPr>
          </a:p>
          <a:p>
            <a:pPr marL="342900" lvl="0" indent="-342900">
              <a:buBlip>
                <a:blip r:embed="rId2"/>
              </a:buBlip>
            </a:pPr>
            <a:r>
              <a:rPr lang="en-GB" dirty="0" smtClean="0">
                <a:solidFill>
                  <a:prstClr val="black"/>
                </a:solidFill>
                <a:cs typeface="Calibri"/>
              </a:rPr>
              <a:t>Thank You</a:t>
            </a:r>
          </a:p>
          <a:p>
            <a:pPr marL="342900" lvl="0" indent="-342900">
              <a:buBlip>
                <a:blip r:embed="rId2"/>
              </a:buBlip>
            </a:pPr>
            <a:endParaRPr lang="en-GB" dirty="0" smtClean="0">
              <a:solidFill>
                <a:prstClr val="black"/>
              </a:solidFill>
              <a:cs typeface="Calibri"/>
            </a:endParaRPr>
          </a:p>
          <a:p>
            <a:pPr marL="342900" lvl="0" indent="-342900">
              <a:buBlip>
                <a:blip r:embed="rId2"/>
              </a:buBlip>
            </a:pPr>
            <a:endParaRPr lang="en-GB" dirty="0" smtClean="0">
              <a:solidFill>
                <a:prstClr val="black"/>
              </a:solidFill>
              <a:cs typeface="Calibri"/>
            </a:endParaRPr>
          </a:p>
          <a:p>
            <a:pPr marL="1085850" lvl="1" indent="-342900">
              <a:buFontTx/>
              <a:buChar char="-"/>
            </a:pPr>
            <a:endParaRPr lang="en-GB" sz="2000" dirty="0">
              <a:solidFill>
                <a:prstClr val="black"/>
              </a:solidFill>
              <a:cs typeface="Calibri"/>
            </a:endParaRPr>
          </a:p>
          <a:p>
            <a:pPr marL="1085850" lvl="1" indent="-342900">
              <a:buFontTx/>
              <a:buChar char="-"/>
            </a:pPr>
            <a:endParaRPr lang="en-GB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95536" y="1052736"/>
            <a:ext cx="8425016" cy="648816"/>
          </a:xfrm>
        </p:spPr>
        <p:txBody>
          <a:bodyPr/>
          <a:lstStyle/>
          <a:p>
            <a:r>
              <a:rPr lang="en-GB" dirty="0" smtClean="0"/>
              <a:t>Current </a:t>
            </a:r>
            <a:r>
              <a:rPr lang="en-GB" dirty="0"/>
              <a:t>S</a:t>
            </a:r>
            <a:r>
              <a:rPr lang="en-GB" dirty="0" smtClean="0"/>
              <a:t>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69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95461" y="1416523"/>
            <a:ext cx="6192688" cy="410445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Serious Adverse Event Reporting</a:t>
            </a:r>
          </a:p>
          <a:p>
            <a:pPr marL="108585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 smtClean="0"/>
              <a:t>Review of SAE forms in the Site Initiation Visit  </a:t>
            </a:r>
          </a:p>
          <a:p>
            <a:pPr marL="108585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 smtClean="0"/>
              <a:t>Current status</a:t>
            </a:r>
          </a:p>
          <a:p>
            <a:pPr marL="108585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000" dirty="0" smtClean="0"/>
              <a:t>SA 06</a:t>
            </a: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Corrective and Preventative Action</a:t>
            </a:r>
            <a:endParaRPr lang="en-GB" sz="1000" dirty="0" smtClean="0"/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Deviations, Violations and Serious Breaches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CAPA forms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Current status</a:t>
            </a: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 smtClean="0"/>
              <a:t>Data Management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FAQ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Common </a:t>
            </a:r>
            <a:r>
              <a:rPr lang="en-GB" sz="2000" dirty="0" smtClean="0"/>
              <a:t>errors</a:t>
            </a:r>
            <a:endParaRPr lang="en-GB" sz="2000" dirty="0"/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Changes to the CRF/Database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95461" y="764704"/>
            <a:ext cx="6192763" cy="648816"/>
          </a:xfrm>
        </p:spPr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061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65855" y="692696"/>
            <a:ext cx="6192763" cy="648816"/>
          </a:xfrm>
        </p:spPr>
        <p:txBody>
          <a:bodyPr/>
          <a:lstStyle/>
          <a:p>
            <a:r>
              <a:rPr lang="en-GB" dirty="0" smtClean="0"/>
              <a:t>Importance of Screening </a:t>
            </a:r>
            <a:r>
              <a:rPr lang="en-GB" dirty="0"/>
              <a:t>L</a:t>
            </a:r>
            <a:r>
              <a:rPr lang="en-GB" dirty="0" smtClean="0"/>
              <a:t>ogs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67544" y="1348299"/>
            <a:ext cx="7704930" cy="350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Blip>
                <a:blip r:embed="rId2"/>
              </a:buBlip>
            </a:pPr>
            <a:endParaRPr lang="en-GB" sz="2000" dirty="0">
              <a:solidFill>
                <a:prstClr val="black"/>
              </a:solidFill>
              <a:cs typeface="Calibri"/>
            </a:endParaRPr>
          </a:p>
          <a:p>
            <a:pPr marL="342900" lvl="0" indent="-342900">
              <a:spcBef>
                <a:spcPct val="20000"/>
              </a:spcBef>
              <a:buBlip>
                <a:blip r:embed="rId2"/>
              </a:buBlip>
            </a:pPr>
            <a:r>
              <a:rPr lang="en-GB" sz="2000" dirty="0" smtClean="0">
                <a:solidFill>
                  <a:prstClr val="black"/>
                </a:solidFill>
                <a:cs typeface="Calibri"/>
              </a:rPr>
              <a:t>Assess what is hindering recruitment</a:t>
            </a:r>
          </a:p>
          <a:p>
            <a:pPr marL="342900" lvl="0" indent="-342900">
              <a:spcBef>
                <a:spcPct val="20000"/>
              </a:spcBef>
              <a:buBlip>
                <a:blip r:embed="rId2"/>
              </a:buBlip>
            </a:pPr>
            <a:r>
              <a:rPr lang="en-GB" sz="2000" dirty="0" smtClean="0">
                <a:solidFill>
                  <a:prstClr val="black"/>
                </a:solidFill>
                <a:cs typeface="Calibri"/>
              </a:rPr>
              <a:t>Expected to contain participants over</a:t>
            </a:r>
            <a:r>
              <a:rPr lang="en-GB" sz="2000" dirty="0" smtClean="0">
                <a:cs typeface="Calibri"/>
              </a:rPr>
              <a:t> 28 </a:t>
            </a:r>
            <a:r>
              <a:rPr lang="en-GB" sz="2000" dirty="0" smtClean="0">
                <a:solidFill>
                  <a:prstClr val="black"/>
                </a:solidFill>
                <a:cs typeface="Calibri"/>
              </a:rPr>
              <a:t>weeks gestation who were expected to have a baby over the 90</a:t>
            </a:r>
            <a:r>
              <a:rPr lang="en-GB" sz="2000" baseline="30000" dirty="0" smtClean="0">
                <a:solidFill>
                  <a:prstClr val="black"/>
                </a:solidFill>
                <a:cs typeface="Calibri"/>
              </a:rPr>
              <a:t>th</a:t>
            </a:r>
            <a:r>
              <a:rPr lang="en-GB" sz="2000" dirty="0" smtClean="0">
                <a:solidFill>
                  <a:prstClr val="black"/>
                </a:solidFill>
                <a:cs typeface="Calibri"/>
              </a:rPr>
              <a:t> centile</a:t>
            </a:r>
          </a:p>
          <a:p>
            <a:pPr marL="342900" lvl="0" indent="-342900">
              <a:spcBef>
                <a:spcPct val="20000"/>
              </a:spcBef>
              <a:buBlip>
                <a:blip r:embed="rId2"/>
              </a:buBlip>
            </a:pPr>
            <a:r>
              <a:rPr lang="en-GB" sz="2000" dirty="0" smtClean="0">
                <a:solidFill>
                  <a:prstClr val="black"/>
                </a:solidFill>
                <a:cs typeface="Calibri"/>
              </a:rPr>
              <a:t>Ensure all recruited participants are present on the Screening Log</a:t>
            </a:r>
          </a:p>
          <a:p>
            <a:pPr marL="342900" lvl="0" indent="-342900">
              <a:spcBef>
                <a:spcPct val="20000"/>
              </a:spcBef>
              <a:buBlip>
                <a:blip r:embed="rId2"/>
              </a:buBlip>
            </a:pPr>
            <a:r>
              <a:rPr lang="en-GB" sz="2000" dirty="0" smtClean="0">
                <a:solidFill>
                  <a:prstClr val="black"/>
                </a:solidFill>
                <a:cs typeface="Calibri"/>
              </a:rPr>
              <a:t>If the woman is not eligible, provide a code why not, please use the </a:t>
            </a:r>
            <a:r>
              <a:rPr lang="en-GB" sz="2000" dirty="0" err="1" smtClean="0">
                <a:solidFill>
                  <a:prstClr val="black"/>
                </a:solidFill>
                <a:cs typeface="Calibri"/>
              </a:rPr>
              <a:t>codelists</a:t>
            </a:r>
            <a:endParaRPr lang="en-GB" sz="2000" dirty="0" smtClean="0">
              <a:solidFill>
                <a:prstClr val="black"/>
              </a:solidFill>
              <a:cs typeface="Calibri"/>
            </a:endParaRPr>
          </a:p>
          <a:p>
            <a:pPr marL="342900" lvl="0" indent="-342900">
              <a:spcBef>
                <a:spcPct val="20000"/>
              </a:spcBef>
              <a:buBlip>
                <a:blip r:embed="rId2"/>
              </a:buBlip>
            </a:pPr>
            <a:r>
              <a:rPr lang="en-GB" sz="2000" dirty="0" smtClean="0">
                <a:solidFill>
                  <a:prstClr val="black"/>
                </a:solidFill>
                <a:cs typeface="Calibri"/>
              </a:rPr>
              <a:t>If the woman chooses to be in the cohort/ not be recruited, please indicate why</a:t>
            </a:r>
          </a:p>
          <a:p>
            <a:pPr marL="342900" lvl="0" indent="-342900">
              <a:spcBef>
                <a:spcPct val="20000"/>
              </a:spcBef>
              <a:buBlip>
                <a:blip r:embed="rId2"/>
              </a:buBlip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81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95461" y="836712"/>
            <a:ext cx="6192763" cy="648816"/>
          </a:xfrm>
        </p:spPr>
        <p:txBody>
          <a:bodyPr/>
          <a:lstStyle/>
          <a:p>
            <a:r>
              <a:rPr lang="en-GB" dirty="0" smtClean="0"/>
              <a:t>Screening Log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l="8040" t="29537" r="11431" b="12814"/>
          <a:stretch/>
        </p:blipFill>
        <p:spPr bwMode="auto">
          <a:xfrm>
            <a:off x="395461" y="1772816"/>
            <a:ext cx="7992888" cy="39604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0033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01987" y="908720"/>
            <a:ext cx="6192763" cy="648816"/>
          </a:xfrm>
        </p:spPr>
        <p:txBody>
          <a:bodyPr/>
          <a:lstStyle/>
          <a:p>
            <a:r>
              <a:rPr lang="en-GB" dirty="0" smtClean="0"/>
              <a:t>Screening Log </a:t>
            </a:r>
            <a:r>
              <a:rPr lang="en-GB" dirty="0" err="1" smtClean="0"/>
              <a:t>Codelist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l="5895" t="22629" r="10628" b="10193"/>
          <a:stretch/>
        </p:blipFill>
        <p:spPr bwMode="auto">
          <a:xfrm>
            <a:off x="179512" y="1844824"/>
            <a:ext cx="8800727" cy="43509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6324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95462" y="980728"/>
            <a:ext cx="6192763" cy="648816"/>
          </a:xfrm>
        </p:spPr>
        <p:txBody>
          <a:bodyPr/>
          <a:lstStyle/>
          <a:p>
            <a:r>
              <a:rPr lang="en-GB" dirty="0" smtClean="0"/>
              <a:t>Database – what we require</a:t>
            </a:r>
            <a:endParaRPr lang="en-GB" dirty="0"/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20541" y="1629544"/>
            <a:ext cx="8424936" cy="4175719"/>
          </a:xfrm>
        </p:spPr>
        <p:txBody>
          <a:bodyPr/>
          <a:lstStyle/>
          <a:p>
            <a:pPr marL="342900" lvl="0" indent="-342900">
              <a:buBlip>
                <a:blip r:embed="rId2"/>
              </a:buBlip>
            </a:pPr>
            <a:r>
              <a:rPr lang="en-GB" dirty="0" smtClean="0">
                <a:solidFill>
                  <a:prstClr val="black"/>
                </a:solidFill>
                <a:cs typeface="Calibri"/>
              </a:rPr>
              <a:t>Data should be entered within 2 weeks of the scheduled </a:t>
            </a:r>
            <a:r>
              <a:rPr lang="en-GB" dirty="0" err="1" smtClean="0">
                <a:solidFill>
                  <a:prstClr val="black"/>
                </a:solidFill>
                <a:cs typeface="Calibri"/>
              </a:rPr>
              <a:t>timepoint</a:t>
            </a:r>
            <a:r>
              <a:rPr lang="en-GB" dirty="0" smtClean="0">
                <a:solidFill>
                  <a:prstClr val="black"/>
                </a:solidFill>
                <a:cs typeface="Calibri"/>
              </a:rPr>
              <a:t> if possible</a:t>
            </a:r>
          </a:p>
          <a:p>
            <a:pPr marL="342900" lvl="0" indent="-342900">
              <a:buBlip>
                <a:blip r:embed="rId2"/>
              </a:buBlip>
            </a:pPr>
            <a:r>
              <a:rPr lang="en-GB" sz="2000" dirty="0" smtClean="0">
                <a:solidFill>
                  <a:prstClr val="black"/>
                </a:solidFill>
                <a:cs typeface="Calibri"/>
              </a:rPr>
              <a:t>30 Day Follow-up can be entered at the 7 week </a:t>
            </a:r>
            <a:r>
              <a:rPr lang="en-GB" sz="2000" dirty="0" err="1" smtClean="0">
                <a:solidFill>
                  <a:prstClr val="black"/>
                </a:solidFill>
                <a:cs typeface="Calibri"/>
              </a:rPr>
              <a:t>timepoint</a:t>
            </a:r>
            <a:endParaRPr lang="en-GB" sz="2000" dirty="0" smtClean="0">
              <a:solidFill>
                <a:prstClr val="black"/>
              </a:solidFill>
              <a:cs typeface="Calibri"/>
            </a:endParaRPr>
          </a:p>
          <a:p>
            <a:pPr marL="342900" lvl="0" indent="-342900">
              <a:buBlip>
                <a:blip r:embed="rId2"/>
              </a:buBlip>
            </a:pPr>
            <a:r>
              <a:rPr lang="en-GB" dirty="0" smtClean="0">
                <a:solidFill>
                  <a:prstClr val="black"/>
                </a:solidFill>
                <a:cs typeface="Calibri"/>
              </a:rPr>
              <a:t>The database shows you which forms to enter</a:t>
            </a:r>
          </a:p>
          <a:p>
            <a:pPr lvl="0"/>
            <a:endParaRPr lang="en-GB" dirty="0" smtClean="0">
              <a:solidFill>
                <a:prstClr val="black"/>
              </a:solidFill>
              <a:cs typeface="Calibri"/>
            </a:endParaRPr>
          </a:p>
          <a:p>
            <a:pPr marL="342900" lvl="0" indent="-342900">
              <a:buBlip>
                <a:blip r:embed="rId2"/>
              </a:buBlip>
            </a:pPr>
            <a:endParaRPr lang="en-GB" dirty="0" smtClean="0">
              <a:solidFill>
                <a:prstClr val="black"/>
              </a:solidFill>
              <a:cs typeface="Calibri"/>
            </a:endParaRPr>
          </a:p>
          <a:p>
            <a:pPr marL="1085850" lvl="1" indent="-342900">
              <a:buFontTx/>
              <a:buChar char="-"/>
            </a:pPr>
            <a:endParaRPr lang="en-GB" sz="2000" dirty="0">
              <a:solidFill>
                <a:prstClr val="black"/>
              </a:solidFill>
              <a:cs typeface="Calibri"/>
            </a:endParaRPr>
          </a:p>
          <a:p>
            <a:pPr marL="1085850" lvl="1" indent="-342900">
              <a:buFontTx/>
              <a:buChar char="-"/>
            </a:pPr>
            <a:endParaRPr lang="en-GB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577629"/>
              </p:ext>
            </p:extLst>
          </p:nvPr>
        </p:nvGraphicFramePr>
        <p:xfrm>
          <a:off x="539552" y="3221898"/>
          <a:ext cx="8496944" cy="20318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065">
                  <a:extLst>
                    <a:ext uri="{9D8B030D-6E8A-4147-A177-3AD203B41FA5}">
                      <a16:colId xmlns:a16="http://schemas.microsoft.com/office/drawing/2014/main" val="2562253367"/>
                    </a:ext>
                  </a:extLst>
                </a:gridCol>
                <a:gridCol w="2801357">
                  <a:extLst>
                    <a:ext uri="{9D8B030D-6E8A-4147-A177-3AD203B41FA5}">
                      <a16:colId xmlns:a16="http://schemas.microsoft.com/office/drawing/2014/main" val="2529528598"/>
                    </a:ext>
                  </a:extLst>
                </a:gridCol>
                <a:gridCol w="2707165">
                  <a:extLst>
                    <a:ext uri="{9D8B030D-6E8A-4147-A177-3AD203B41FA5}">
                      <a16:colId xmlns:a16="http://schemas.microsoft.com/office/drawing/2014/main" val="3303873196"/>
                    </a:ext>
                  </a:extLst>
                </a:gridCol>
                <a:gridCol w="2801357">
                  <a:extLst>
                    <a:ext uri="{9D8B030D-6E8A-4147-A177-3AD203B41FA5}">
                      <a16:colId xmlns:a16="http://schemas.microsoft.com/office/drawing/2014/main" val="3938923042"/>
                    </a:ext>
                  </a:extLst>
                </a:gridCol>
              </a:tblGrid>
              <a:tr h="7208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RCT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Cohort - requesting planned C-Section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Cohort – NOT  requesting planned C-Section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28" marR="66028" marT="0" marB="0"/>
                </a:tc>
                <a:extLst>
                  <a:ext uri="{0D108BD9-81ED-4DB2-BD59-A6C34878D82A}">
                    <a16:rowId xmlns:a16="http://schemas.microsoft.com/office/drawing/2014/main" val="2186615831"/>
                  </a:ext>
                </a:extLst>
              </a:tr>
              <a:tr h="3548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CRF pages 1-4 (eligibility)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CRF pages 1-4 (eligibility)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CRF pages 1-4 (eligibility)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28" marR="66028" marT="0" marB="0"/>
                </a:tc>
                <a:extLst>
                  <a:ext uri="{0D108BD9-81ED-4DB2-BD59-A6C34878D82A}">
                    <a16:rowId xmlns:a16="http://schemas.microsoft.com/office/drawing/2014/main" val="59786960"/>
                  </a:ext>
                </a:extLst>
              </a:tr>
              <a:tr h="4995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Baseline Questionnaire (we will enter this)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Baseline Questionnaire (we will enter this)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28" marR="66028" marT="0" marB="0"/>
                </a:tc>
                <a:extLst>
                  <a:ext uri="{0D108BD9-81ED-4DB2-BD59-A6C34878D82A}">
                    <a16:rowId xmlns:a16="http://schemas.microsoft.com/office/drawing/2014/main" val="983072840"/>
                  </a:ext>
                </a:extLst>
              </a:tr>
              <a:tr h="3548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Redacted head to full body delivery notes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28" marR="660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28" marR="66028" marT="0" marB="0"/>
                </a:tc>
                <a:extLst>
                  <a:ext uri="{0D108BD9-81ED-4DB2-BD59-A6C34878D82A}">
                    <a16:rowId xmlns:a16="http://schemas.microsoft.com/office/drawing/2014/main" val="25564222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164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32110" y="908720"/>
            <a:ext cx="6192763" cy="648816"/>
          </a:xfrm>
        </p:spPr>
        <p:txBody>
          <a:bodyPr/>
          <a:lstStyle/>
          <a:p>
            <a:r>
              <a:rPr lang="en-GB" dirty="0" smtClean="0"/>
              <a:t>Common questions</a:t>
            </a:r>
            <a:endParaRPr lang="en-GB" dirty="0"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432110" y="1412776"/>
            <a:ext cx="8424936" cy="3960439"/>
          </a:xfrm>
          <a:prstGeom prst="rect">
            <a:avLst/>
          </a:prstGeom>
        </p:spPr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Blip>
                <a:blip r:embed="rId2"/>
              </a:buBlip>
            </a:pPr>
            <a:r>
              <a:rPr lang="en-GB" dirty="0" smtClean="0">
                <a:solidFill>
                  <a:prstClr val="black"/>
                </a:solidFill>
                <a:cs typeface="Calibri"/>
              </a:rPr>
              <a:t>Where do I find a previous Birth Centile</a:t>
            </a:r>
          </a:p>
          <a:p>
            <a:pPr marL="1085850" lvl="1" indent="-342900">
              <a:buFont typeface="Arial" panose="020B0604020202020204" pitchFamily="34" charset="0"/>
              <a:buBlip>
                <a:blip r:embed="rId2"/>
              </a:buBlip>
            </a:pPr>
            <a:r>
              <a:rPr lang="en-GB" sz="1600" dirty="0" smtClean="0">
                <a:solidFill>
                  <a:prstClr val="black"/>
                </a:solidFill>
                <a:cs typeface="Calibri"/>
              </a:rPr>
              <a:t>On the woman’s GROW chart – collect the data at recruitment if it is not typically stored in the medical notes</a:t>
            </a:r>
          </a:p>
          <a:p>
            <a:pPr marL="342900" indent="-342900">
              <a:buFont typeface="Arial" panose="020B0604020202020204" pitchFamily="34" charset="0"/>
              <a:buBlip>
                <a:blip r:embed="rId2"/>
              </a:buBlip>
            </a:pPr>
            <a:r>
              <a:rPr lang="en-GB" dirty="0" smtClean="0">
                <a:solidFill>
                  <a:prstClr val="black"/>
                </a:solidFill>
                <a:cs typeface="Calibri"/>
              </a:rPr>
              <a:t>How do I complete the visit date</a:t>
            </a:r>
          </a:p>
          <a:p>
            <a:pPr marL="1085850" lvl="1" indent="-342900">
              <a:buFont typeface="Arial" panose="020B0604020202020204" pitchFamily="34" charset="0"/>
              <a:buBlip>
                <a:blip r:embed="rId2"/>
              </a:buBlip>
            </a:pPr>
            <a:r>
              <a:rPr lang="en-GB" sz="1600" dirty="0" smtClean="0">
                <a:solidFill>
                  <a:prstClr val="black"/>
                </a:solidFill>
                <a:cs typeface="Calibri"/>
              </a:rPr>
              <a:t>Visit date is the date the woman was seen, or the date up until the data were reviewed (Baseline, Unscheduled prior to delivery, Intra/post partum unscheduled 30 day)</a:t>
            </a:r>
          </a:p>
          <a:p>
            <a:pPr marL="342900" indent="-342900">
              <a:buFont typeface="Arial" panose="020B0604020202020204" pitchFamily="34" charset="0"/>
              <a:buBlip>
                <a:blip r:embed="rId2"/>
              </a:buBlip>
            </a:pPr>
            <a:r>
              <a:rPr lang="en-GB" dirty="0" smtClean="0">
                <a:solidFill>
                  <a:prstClr val="black"/>
                </a:solidFill>
                <a:cs typeface="Calibri"/>
              </a:rPr>
              <a:t>What needs to be recorded as an unscheduled visit</a:t>
            </a:r>
          </a:p>
          <a:p>
            <a:pPr marL="1085850" lvl="1" indent="-342900">
              <a:buFont typeface="Arial" panose="020B0604020202020204" pitchFamily="34" charset="0"/>
              <a:buBlip>
                <a:blip r:embed="rId2"/>
              </a:buBlip>
            </a:pPr>
            <a:r>
              <a:rPr lang="en-GB" sz="1600" dirty="0" smtClean="0">
                <a:solidFill>
                  <a:prstClr val="black"/>
                </a:solidFill>
                <a:cs typeface="Calibri"/>
              </a:rPr>
              <a:t>Any hospital visit that was not planned</a:t>
            </a:r>
          </a:p>
          <a:p>
            <a:pPr marL="342900" indent="-342900">
              <a:buBlip>
                <a:blip r:embed="rId2"/>
              </a:buBlip>
            </a:pPr>
            <a:r>
              <a:rPr lang="en-GB" dirty="0">
                <a:solidFill>
                  <a:prstClr val="black"/>
                </a:solidFill>
                <a:cs typeface="Calibri"/>
              </a:rPr>
              <a:t>Where do I include prophylactic Mc </a:t>
            </a:r>
            <a:r>
              <a:rPr lang="en-GB" dirty="0" smtClean="0">
                <a:solidFill>
                  <a:prstClr val="black"/>
                </a:solidFill>
                <a:cs typeface="Calibri"/>
              </a:rPr>
              <a:t>Robert’s</a:t>
            </a:r>
          </a:p>
          <a:p>
            <a:pPr marL="1085850" lvl="1" indent="-342900">
              <a:buBlip>
                <a:blip r:embed="rId2"/>
              </a:buBlip>
            </a:pPr>
            <a:r>
              <a:rPr lang="en-GB" sz="1600" dirty="0" smtClean="0">
                <a:solidFill>
                  <a:prstClr val="black"/>
                </a:solidFill>
                <a:cs typeface="Calibri"/>
              </a:rPr>
              <a:t>Currently not possible</a:t>
            </a:r>
          </a:p>
          <a:p>
            <a:pPr marL="342900" indent="-342900">
              <a:buFont typeface="Arial" panose="020B0604020202020204" pitchFamily="34" charset="0"/>
              <a:buBlip>
                <a:blip r:embed="rId2"/>
              </a:buBlip>
            </a:pPr>
            <a:r>
              <a:rPr lang="en-GB" dirty="0" smtClean="0">
                <a:solidFill>
                  <a:prstClr val="black"/>
                </a:solidFill>
                <a:cs typeface="Calibri"/>
              </a:rPr>
              <a:t>How do I complete Pain Medication (epidurals)</a:t>
            </a:r>
          </a:p>
          <a:p>
            <a:pPr marL="1085850" lvl="1" indent="-342900">
              <a:buFont typeface="Arial" panose="020B0604020202020204" pitchFamily="34" charset="0"/>
              <a:buBlip>
                <a:blip r:embed="rId2"/>
              </a:buBlip>
            </a:pPr>
            <a:r>
              <a:rPr lang="en-GB" sz="1600" dirty="0" smtClean="0">
                <a:solidFill>
                  <a:prstClr val="black"/>
                </a:solidFill>
                <a:cs typeface="Calibri"/>
              </a:rPr>
              <a:t>Do not complete dose and unit, just the number of times sited</a:t>
            </a:r>
          </a:p>
          <a:p>
            <a:pPr marL="342900" indent="-342900">
              <a:buBlip>
                <a:blip r:embed="rId2"/>
              </a:buBlip>
            </a:pPr>
            <a:r>
              <a:rPr lang="en-GB" dirty="0" smtClean="0">
                <a:solidFill>
                  <a:prstClr val="black"/>
                </a:solidFill>
                <a:cs typeface="Calibri"/>
              </a:rPr>
              <a:t>What </a:t>
            </a:r>
            <a:r>
              <a:rPr lang="en-GB" dirty="0">
                <a:solidFill>
                  <a:prstClr val="black"/>
                </a:solidFill>
                <a:cs typeface="Calibri"/>
              </a:rPr>
              <a:t>types of medication should be recorded as Regular </a:t>
            </a:r>
            <a:r>
              <a:rPr lang="en-GB" dirty="0" smtClean="0">
                <a:solidFill>
                  <a:prstClr val="black"/>
                </a:solidFill>
                <a:cs typeface="Calibri"/>
              </a:rPr>
              <a:t>Medication</a:t>
            </a:r>
          </a:p>
          <a:p>
            <a:pPr marL="1085850" lvl="1" indent="-342900">
              <a:buBlip>
                <a:blip r:embed="rId2"/>
              </a:buBlip>
            </a:pPr>
            <a:r>
              <a:rPr lang="en-GB" sz="1600" dirty="0" smtClean="0">
                <a:solidFill>
                  <a:prstClr val="black"/>
                </a:solidFill>
                <a:cs typeface="Calibri"/>
              </a:rPr>
              <a:t>Any prescribed medication the woman or baby took between randomisation and discharge from hospital that is not already captured elsewhere, excluding </a:t>
            </a:r>
            <a:r>
              <a:rPr lang="en-GB" sz="1600" dirty="0" err="1" smtClean="0">
                <a:solidFill>
                  <a:prstClr val="black"/>
                </a:solidFill>
                <a:cs typeface="Calibri"/>
              </a:rPr>
              <a:t>Vit.K</a:t>
            </a:r>
            <a:endParaRPr lang="en-GB" sz="1600" dirty="0">
              <a:solidFill>
                <a:prstClr val="black"/>
              </a:solidFill>
              <a:cs typeface="Calibri"/>
            </a:endParaRPr>
          </a:p>
          <a:p>
            <a:pPr marL="342900" indent="-342900">
              <a:buFont typeface="Arial" panose="020B0604020202020204" pitchFamily="34" charset="0"/>
              <a:buBlip>
                <a:blip r:embed="rId2"/>
              </a:buBlip>
            </a:pPr>
            <a:endParaRPr lang="en-GB" dirty="0" smtClean="0">
              <a:solidFill>
                <a:prstClr val="black"/>
              </a:solidFill>
              <a:cs typeface="Calibri"/>
            </a:endParaRPr>
          </a:p>
          <a:p>
            <a:pPr marL="342900" indent="-342900">
              <a:buFont typeface="Arial" panose="020B0604020202020204" pitchFamily="34" charset="0"/>
              <a:buBlip>
                <a:blip r:embed="rId2"/>
              </a:buBlip>
            </a:pPr>
            <a:endParaRPr lang="en-GB" dirty="0" smtClean="0">
              <a:solidFill>
                <a:prstClr val="black"/>
              </a:solidFill>
              <a:cs typeface="Calibri"/>
            </a:endParaRPr>
          </a:p>
          <a:p>
            <a:pPr marL="342900" indent="-342900">
              <a:buFont typeface="Arial" panose="020B0604020202020204" pitchFamily="34" charset="0"/>
              <a:buBlip>
                <a:blip r:embed="rId2"/>
              </a:buBlip>
            </a:pPr>
            <a:endParaRPr lang="en-GB" dirty="0" smtClean="0">
              <a:solidFill>
                <a:prstClr val="black"/>
              </a:solidFill>
              <a:cs typeface="Calibri"/>
            </a:endParaRPr>
          </a:p>
          <a:p>
            <a:pPr marL="1085850" lvl="1" indent="-342900">
              <a:buFontTx/>
              <a:buChar char="-"/>
            </a:pPr>
            <a:endParaRPr lang="en-GB" sz="2000" dirty="0" smtClean="0">
              <a:solidFill>
                <a:prstClr val="black"/>
              </a:solidFill>
              <a:cs typeface="Calibri"/>
            </a:endParaRPr>
          </a:p>
          <a:p>
            <a:pPr marL="1085850" lvl="1" indent="-342900">
              <a:buFontTx/>
              <a:buChar char="-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55769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95536" y="1700808"/>
            <a:ext cx="8424936" cy="4104456"/>
          </a:xfrm>
        </p:spPr>
        <p:txBody>
          <a:bodyPr/>
          <a:lstStyle/>
          <a:p>
            <a:pPr marL="342900" indent="-342900">
              <a:buBlip>
                <a:blip r:embed="rId2"/>
              </a:buBlip>
            </a:pPr>
            <a:r>
              <a:rPr lang="en-GB" dirty="0">
                <a:solidFill>
                  <a:prstClr val="black"/>
                </a:solidFill>
                <a:cs typeface="Calibri"/>
              </a:rPr>
              <a:t>Woman or baby transferred to a ward</a:t>
            </a:r>
          </a:p>
          <a:p>
            <a:pPr marL="1085850" lvl="1" indent="-342900">
              <a:buBlip>
                <a:blip r:embed="rId2"/>
              </a:buBlip>
            </a:pPr>
            <a:r>
              <a:rPr lang="en-GB" sz="1600" dirty="0">
                <a:solidFill>
                  <a:prstClr val="black"/>
                </a:solidFill>
                <a:cs typeface="Calibri"/>
              </a:rPr>
              <a:t>Reason for transfer and/or number of nights transferred blank</a:t>
            </a:r>
          </a:p>
          <a:p>
            <a:pPr marL="342900" indent="-342900">
              <a:buBlip>
                <a:blip r:embed="rId2"/>
              </a:buBlip>
            </a:pPr>
            <a:r>
              <a:rPr lang="en-GB" dirty="0">
                <a:solidFill>
                  <a:prstClr val="black"/>
                </a:solidFill>
                <a:cs typeface="Calibri"/>
              </a:rPr>
              <a:t>Non-completion of the Unscheduled visits</a:t>
            </a:r>
          </a:p>
          <a:p>
            <a:pPr marL="1085850" lvl="1" indent="-342900">
              <a:buBlip>
                <a:blip r:embed="rId2"/>
              </a:buBlip>
            </a:pPr>
            <a:r>
              <a:rPr lang="en-GB" sz="1600" dirty="0">
                <a:solidFill>
                  <a:prstClr val="black"/>
                </a:solidFill>
                <a:cs typeface="Calibri"/>
              </a:rPr>
              <a:t>We request these to be completed even if the woman/baby did not have an unscheduled visit</a:t>
            </a:r>
          </a:p>
          <a:p>
            <a:pPr marL="342900" indent="-342900">
              <a:buBlip>
                <a:blip r:embed="rId2"/>
              </a:buBlip>
            </a:pPr>
            <a:r>
              <a:rPr lang="en-GB" dirty="0">
                <a:solidFill>
                  <a:prstClr val="black"/>
                </a:solidFill>
                <a:cs typeface="Calibri"/>
              </a:rPr>
              <a:t>Non-completion of the End of trial forms</a:t>
            </a:r>
          </a:p>
          <a:p>
            <a:pPr lvl="1" indent="0">
              <a:buNone/>
            </a:pPr>
            <a:endParaRPr lang="en-GB" sz="1600" dirty="0">
              <a:solidFill>
                <a:prstClr val="black"/>
              </a:solidFill>
              <a:cs typeface="Calibri"/>
            </a:endParaRPr>
          </a:p>
          <a:p>
            <a:pPr marL="342900" indent="-342900">
              <a:buBlip>
                <a:blip r:embed="rId2"/>
              </a:buBlip>
            </a:pPr>
            <a:r>
              <a:rPr lang="en-GB" dirty="0">
                <a:solidFill>
                  <a:prstClr val="black"/>
                </a:solidFill>
                <a:cs typeface="Calibri"/>
              </a:rPr>
              <a:t>Sites do not need to enter the Baseline questionnaires, we will do this for you</a:t>
            </a:r>
          </a:p>
          <a:p>
            <a:pPr lvl="1" indent="0">
              <a:buNone/>
            </a:pPr>
            <a:endParaRPr lang="en-GB" sz="1600" dirty="0">
              <a:solidFill>
                <a:prstClr val="black"/>
              </a:solidFill>
              <a:cs typeface="Calibri"/>
            </a:endParaRPr>
          </a:p>
          <a:p>
            <a:pPr marL="342900" indent="-342900">
              <a:buBlip>
                <a:blip r:embed="rId2"/>
              </a:buBlip>
            </a:pPr>
            <a:r>
              <a:rPr lang="en-GB" dirty="0">
                <a:solidFill>
                  <a:prstClr val="black"/>
                </a:solidFill>
                <a:cs typeface="Calibri"/>
              </a:rPr>
              <a:t>Status field is ‘Clean’ although data points are missing</a:t>
            </a:r>
            <a:endParaRPr lang="en-GB" sz="16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95461" y="908720"/>
            <a:ext cx="6192763" cy="648816"/>
          </a:xfrm>
        </p:spPr>
        <p:txBody>
          <a:bodyPr/>
          <a:lstStyle/>
          <a:p>
            <a:r>
              <a:rPr lang="en-GB" dirty="0" smtClean="0"/>
              <a:t>Common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468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42356" y="908720"/>
            <a:ext cx="6192763" cy="648816"/>
          </a:xfrm>
        </p:spPr>
        <p:txBody>
          <a:bodyPr/>
          <a:lstStyle/>
          <a:p>
            <a:r>
              <a:rPr lang="en-GB" dirty="0" smtClean="0"/>
              <a:t>Simplifying the Database</a:t>
            </a:r>
            <a:endParaRPr lang="en-GB" dirty="0"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642356" y="1844824"/>
            <a:ext cx="8034100" cy="3960439"/>
          </a:xfrm>
          <a:prstGeom prst="rect">
            <a:avLst/>
          </a:prstGeom>
        </p:spPr>
        <p:txBody>
          <a:bodyPr vert="horz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prstClr val="black"/>
                </a:solidFill>
                <a:cs typeface="Calibri"/>
              </a:rPr>
              <a:t>We have taken on board that the CRF is very time consuming to complete and have simplified the data collection</a:t>
            </a:r>
          </a:p>
          <a:p>
            <a:pPr marL="342900" indent="-342900">
              <a:buFont typeface="Arial" panose="020B0604020202020204" pitchFamily="34" charset="0"/>
              <a:buBlip>
                <a:blip r:embed="rId2"/>
              </a:buBlip>
            </a:pPr>
            <a:r>
              <a:rPr lang="en-GB" dirty="0" smtClean="0">
                <a:solidFill>
                  <a:prstClr val="black"/>
                </a:solidFill>
                <a:cs typeface="Calibri"/>
              </a:rPr>
              <a:t>Vastly reduced the amount of data collected for Cohort participants (Non C-Section)</a:t>
            </a:r>
          </a:p>
          <a:p>
            <a:pPr marL="342900" indent="-342900">
              <a:buFont typeface="Arial" panose="020B0604020202020204" pitchFamily="34" charset="0"/>
              <a:buBlip>
                <a:blip r:embed="rId2"/>
              </a:buBlip>
            </a:pPr>
            <a:r>
              <a:rPr lang="en-GB" dirty="0" smtClean="0">
                <a:solidFill>
                  <a:prstClr val="black"/>
                </a:solidFill>
                <a:cs typeface="Calibri"/>
              </a:rPr>
              <a:t>Reduced the amount of baseline data collection</a:t>
            </a:r>
          </a:p>
          <a:p>
            <a:pPr marL="342900" indent="-342900">
              <a:buFont typeface="Arial" panose="020B0604020202020204" pitchFamily="34" charset="0"/>
              <a:buBlip>
                <a:blip r:embed="rId2"/>
              </a:buBlip>
            </a:pPr>
            <a:r>
              <a:rPr lang="en-GB" dirty="0" smtClean="0">
                <a:solidFill>
                  <a:prstClr val="black"/>
                </a:solidFill>
                <a:cs typeface="Calibri"/>
              </a:rPr>
              <a:t>Removed collection of dose and units for pain medication and antibiotics</a:t>
            </a:r>
          </a:p>
          <a:p>
            <a:pPr marL="342900" indent="-342900">
              <a:buFont typeface="Arial" panose="020B0604020202020204" pitchFamily="34" charset="0"/>
              <a:buBlip>
                <a:blip r:embed="rId2"/>
              </a:buBlip>
            </a:pPr>
            <a:r>
              <a:rPr lang="en-GB" dirty="0" smtClean="0">
                <a:solidFill>
                  <a:prstClr val="black"/>
                </a:solidFill>
                <a:cs typeface="Calibri"/>
              </a:rPr>
              <a:t>Moved the data collection for mother/baby transfer to a different hospital following delivery to a separate optional page</a:t>
            </a:r>
          </a:p>
          <a:p>
            <a:pPr marL="342900" indent="-342900">
              <a:buFont typeface="Arial" panose="020B0604020202020204" pitchFamily="34" charset="0"/>
              <a:buBlip>
                <a:blip r:embed="rId2"/>
              </a:buBlip>
            </a:pPr>
            <a:r>
              <a:rPr lang="en-GB" dirty="0" smtClean="0">
                <a:solidFill>
                  <a:prstClr val="black"/>
                </a:solidFill>
                <a:cs typeface="Calibri"/>
              </a:rPr>
              <a:t>Moved the End of Trial page for completion only if the woman/baby withdraws from the trial</a:t>
            </a:r>
          </a:p>
          <a:p>
            <a:r>
              <a:rPr lang="en-GB" b="1" dirty="0" smtClean="0">
                <a:solidFill>
                  <a:prstClr val="black"/>
                </a:solidFill>
                <a:cs typeface="Calibri"/>
              </a:rPr>
              <a:t>Hopefully due Q3 2019</a:t>
            </a:r>
          </a:p>
          <a:p>
            <a:endParaRPr lang="en-GB" dirty="0" smtClean="0">
              <a:solidFill>
                <a:prstClr val="black"/>
              </a:solidFill>
              <a:cs typeface="Calibri"/>
            </a:endParaRPr>
          </a:p>
          <a:p>
            <a:pPr marL="342900" indent="-342900">
              <a:buFont typeface="Arial" panose="020B0604020202020204" pitchFamily="34" charset="0"/>
              <a:buBlip>
                <a:blip r:embed="rId2"/>
              </a:buBlip>
            </a:pPr>
            <a:endParaRPr lang="en-GB" dirty="0" smtClean="0">
              <a:solidFill>
                <a:prstClr val="black"/>
              </a:solidFill>
              <a:cs typeface="Calibri"/>
            </a:endParaRPr>
          </a:p>
          <a:p>
            <a:pPr marL="1085850" lvl="1" indent="-342900">
              <a:buFontTx/>
              <a:buChar char="-"/>
            </a:pPr>
            <a:endParaRPr lang="en-GB" sz="2000" dirty="0" smtClean="0">
              <a:solidFill>
                <a:prstClr val="black"/>
              </a:solidFill>
              <a:cs typeface="Calibri"/>
            </a:endParaRPr>
          </a:p>
          <a:p>
            <a:pPr marL="1085850" lvl="1" indent="-342900">
              <a:buFontTx/>
              <a:buChar char="-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7950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sz="5400" dirty="0" smtClean="0"/>
          </a:p>
          <a:p>
            <a:r>
              <a:rPr lang="en-GB" sz="5400" dirty="0" smtClean="0"/>
              <a:t>Any Questions?</a:t>
            </a:r>
          </a:p>
          <a:p>
            <a:endParaRPr lang="en-GB" sz="5400" dirty="0" smtClean="0"/>
          </a:p>
          <a:p>
            <a:r>
              <a:rPr lang="en-GB" sz="1200" dirty="0" smtClean="0">
                <a:hlinkClick r:id="rId2"/>
              </a:rPr>
              <a:t>BigBaby@Warwick.ac.uk</a:t>
            </a:r>
            <a:endParaRPr lang="en-GB" sz="1200" dirty="0" smtClean="0"/>
          </a:p>
          <a:p>
            <a:r>
              <a:rPr lang="en-GB" sz="1200" dirty="0" smtClean="0">
                <a:hlinkClick r:id="rId3"/>
              </a:rPr>
              <a:t>www.warwick.ac.uk/bigbaby</a:t>
            </a:r>
            <a:endParaRPr lang="en-GB" sz="1200" dirty="0" smtClean="0"/>
          </a:p>
          <a:p>
            <a:endParaRPr lang="en-GB" sz="1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7609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95536" y="3909648"/>
            <a:ext cx="8424886" cy="648816"/>
          </a:xfrm>
        </p:spPr>
        <p:txBody>
          <a:bodyPr/>
          <a:lstStyle/>
          <a:p>
            <a:r>
              <a:rPr lang="en-US" dirty="0"/>
              <a:t>SAE Reporting</a:t>
            </a:r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490552"/>
            <a:ext cx="1790700" cy="746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186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5536" y="764704"/>
            <a:ext cx="8425016" cy="648816"/>
          </a:xfrm>
        </p:spPr>
        <p:txBody>
          <a:bodyPr/>
          <a:lstStyle/>
          <a:p>
            <a:r>
              <a:rPr lang="en-US" dirty="0" smtClean="0"/>
              <a:t>Adverse </a:t>
            </a:r>
            <a:r>
              <a:rPr lang="en-US" dirty="0"/>
              <a:t>Events </a:t>
            </a:r>
            <a:r>
              <a:rPr lang="en-US" dirty="0" smtClean="0"/>
              <a:t>(AEs</a:t>
            </a:r>
            <a:r>
              <a:rPr lang="en-US" dirty="0"/>
              <a:t>)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Definition   - </a:t>
            </a:r>
          </a:p>
          <a:p>
            <a:pPr marL="0" indent="0">
              <a:buNone/>
            </a:pPr>
            <a:r>
              <a:rPr lang="en-GB" sz="2800" dirty="0" smtClean="0"/>
              <a:t>Any </a:t>
            </a:r>
            <a:r>
              <a:rPr lang="en-GB" sz="2800" dirty="0"/>
              <a:t>untoward medical occurrence in a </a:t>
            </a:r>
            <a:r>
              <a:rPr lang="en-GB" sz="2800" dirty="0" smtClean="0"/>
              <a:t>participant, </a:t>
            </a:r>
            <a:r>
              <a:rPr lang="en-GB" sz="2800" dirty="0"/>
              <a:t>which does not necessarily have a causal relationship with the </a:t>
            </a:r>
            <a:r>
              <a:rPr lang="en-GB" sz="2800" dirty="0" smtClean="0"/>
              <a:t>research                                </a:t>
            </a:r>
          </a:p>
          <a:p>
            <a:r>
              <a:rPr lang="en-GB" dirty="0" smtClean="0"/>
              <a:t>AEs can be any unfavourable and unintended sign (including an abnormal laboratory finding), symptom, or disease that occurs between recruitment and discharge following labour.</a:t>
            </a:r>
          </a:p>
          <a:p>
            <a:r>
              <a:rPr lang="en-GB" dirty="0" smtClean="0"/>
              <a:t>The </a:t>
            </a:r>
            <a:r>
              <a:rPr lang="en-GB" dirty="0"/>
              <a:t>following do not need to be recorded as adverse events, if they are recorded as medical </a:t>
            </a:r>
            <a:r>
              <a:rPr lang="en-GB" dirty="0" smtClean="0"/>
              <a:t>conditions </a:t>
            </a:r>
            <a:r>
              <a:rPr lang="en-GB" dirty="0"/>
              <a:t>on the Case Report Form at the start of the </a:t>
            </a:r>
            <a:r>
              <a:rPr lang="en-GB" dirty="0" smtClean="0"/>
              <a:t>trial or as outcomes: </a:t>
            </a:r>
            <a:endParaRPr lang="en-GB" dirty="0"/>
          </a:p>
          <a:p>
            <a:pPr marL="457200" lvl="1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16804959"/>
              </p:ext>
            </p:extLst>
          </p:nvPr>
        </p:nvGraphicFramePr>
        <p:xfrm>
          <a:off x="1043608" y="5157192"/>
          <a:ext cx="5280248" cy="1527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093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5536" y="620688"/>
            <a:ext cx="8425016" cy="648816"/>
          </a:xfrm>
        </p:spPr>
        <p:txBody>
          <a:bodyPr/>
          <a:lstStyle/>
          <a:p>
            <a:r>
              <a:rPr lang="en-GB" dirty="0" smtClean="0"/>
              <a:t>When is an AE an SAE?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755576" y="294219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346516244"/>
              </p:ext>
            </p:extLst>
          </p:nvPr>
        </p:nvGraphicFramePr>
        <p:xfrm>
          <a:off x="-396552" y="1151938"/>
          <a:ext cx="8640960" cy="5549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576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51520" y="907976"/>
            <a:ext cx="8425016" cy="648816"/>
          </a:xfrm>
        </p:spPr>
        <p:txBody>
          <a:bodyPr/>
          <a:lstStyle/>
          <a:p>
            <a:r>
              <a:rPr lang="en-GB" dirty="0" smtClean="0"/>
              <a:t>What does this mean for Big Baby?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395463" y="1556792"/>
            <a:ext cx="8424936" cy="4248472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If an AE meets one of the conditions for SAE, it needs reporting unless it is already collected elsewhere on the CRF, e.g. </a:t>
            </a:r>
          </a:p>
          <a:p>
            <a:pPr lvl="1"/>
            <a:r>
              <a:rPr lang="en-GB" sz="2000" dirty="0" smtClean="0"/>
              <a:t>Mother: PPH&gt;=1000mls, tears, sepsis</a:t>
            </a:r>
          </a:p>
          <a:p>
            <a:pPr lvl="1"/>
            <a:r>
              <a:rPr lang="en-GB" sz="2000" dirty="0" smtClean="0"/>
              <a:t>Baby: fracture, brachial plexus injury</a:t>
            </a:r>
          </a:p>
          <a:p>
            <a:pPr marL="457200" lvl="1" indent="0">
              <a:buNone/>
            </a:pPr>
            <a:endParaRPr lang="en-GB" sz="2000" dirty="0" smtClean="0"/>
          </a:p>
          <a:p>
            <a:r>
              <a:rPr lang="en-GB" dirty="0" smtClean="0"/>
              <a:t>However if the woman/baby was re-admitted to hospital (overnight) or had a prolongation of existing hospitalisation for a condition already captured in the CRF, it classifies as an SAE </a:t>
            </a:r>
            <a:endParaRPr lang="en-GB" dirty="0"/>
          </a:p>
          <a:p>
            <a:pPr marL="57150" indent="0">
              <a:buNone/>
            </a:pPr>
            <a:endParaRPr lang="en-GB" sz="12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207271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9979" y="908720"/>
            <a:ext cx="8425016" cy="648816"/>
          </a:xfrm>
        </p:spPr>
        <p:txBody>
          <a:bodyPr/>
          <a:lstStyle/>
          <a:p>
            <a:r>
              <a:rPr lang="en-GB" dirty="0" smtClean="0"/>
              <a:t>Expectedness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323528" y="1700808"/>
            <a:ext cx="8424936" cy="4248472"/>
          </a:xfrm>
        </p:spPr>
        <p:txBody>
          <a:bodyPr/>
          <a:lstStyle/>
          <a:p>
            <a:r>
              <a:rPr lang="en-GB" dirty="0"/>
              <a:t>‘Unexpected’ – that is, the type of event is not listed in the protocol as an expected occurrence. </a:t>
            </a:r>
            <a:endParaRPr lang="en-GB" dirty="0" smtClean="0"/>
          </a:p>
          <a:p>
            <a:pPr lvl="1"/>
            <a:r>
              <a:rPr lang="en-GB" sz="2000" dirty="0" smtClean="0"/>
              <a:t>Any event that is already documented in the protocol or other trial related material  is expected.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523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-1122179" y="759814"/>
            <a:ext cx="9134903" cy="1125488"/>
          </a:xfrm>
        </p:spPr>
        <p:txBody>
          <a:bodyPr/>
          <a:lstStyle/>
          <a:p>
            <a:pPr algn="ctr"/>
            <a:r>
              <a:rPr lang="en-US" sz="4000" dirty="0" smtClean="0"/>
              <a:t>Serious Adverse Events (SAEs)</a:t>
            </a:r>
            <a:endParaRPr lang="en-US" sz="4000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112998" y="1480794"/>
            <a:ext cx="6277272" cy="4464496"/>
          </a:xfrm>
        </p:spPr>
        <p:txBody>
          <a:bodyPr/>
          <a:lstStyle/>
          <a:p>
            <a:r>
              <a:rPr lang="en-US" sz="2800" dirty="0" smtClean="0"/>
              <a:t>Reporting SAEs</a:t>
            </a:r>
          </a:p>
          <a:p>
            <a:pPr lvl="1"/>
            <a:r>
              <a:rPr lang="en-US" sz="2000" dirty="0" smtClean="0"/>
              <a:t>Need to send to Warwick Clinical Trials Unit </a:t>
            </a:r>
          </a:p>
          <a:p>
            <a:pPr lvl="1"/>
            <a:r>
              <a:rPr lang="en-US" sz="2000" dirty="0" smtClean="0"/>
              <a:t>Not required for cohort participants</a:t>
            </a:r>
          </a:p>
          <a:p>
            <a:pPr lvl="1"/>
            <a:r>
              <a:rPr lang="en-US" sz="2000" dirty="0" smtClean="0"/>
              <a:t>Please report within 24 hours of becoming aware, even if data is incomplete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  <a:p>
            <a:endParaRPr lang="en-US" sz="2800" dirty="0" smtClean="0"/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80796" y="3713042"/>
            <a:ext cx="1633169" cy="118543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Serious adverse event identified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858620" y="3713042"/>
            <a:ext cx="1944216" cy="118543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Within 24 hours PI completes serious adverse event </a:t>
            </a:r>
            <a:r>
              <a:rPr lang="en-GB" dirty="0"/>
              <a:t>form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3960031" y="3331273"/>
            <a:ext cx="2349672" cy="220950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</a:t>
            </a:r>
            <a:r>
              <a:rPr lang="en-GB" dirty="0" smtClean="0"/>
              <a:t>erious adverse event form faxed to</a:t>
            </a:r>
          </a:p>
          <a:p>
            <a:pPr algn="ctr"/>
            <a:r>
              <a:rPr lang="en-GB" b="1" dirty="0" smtClean="0"/>
              <a:t>02476 150549 </a:t>
            </a:r>
            <a:r>
              <a:rPr lang="en-GB" dirty="0"/>
              <a:t>or emailed to </a:t>
            </a:r>
            <a:r>
              <a:rPr lang="en-GB" dirty="0" smtClean="0"/>
              <a:t>           </a:t>
            </a:r>
            <a:r>
              <a:rPr lang="en-GB" b="1" dirty="0" smtClean="0"/>
              <a:t>uhc-tr.bigbaby@nhs.net</a:t>
            </a:r>
          </a:p>
        </p:txBody>
      </p:sp>
      <p:sp>
        <p:nvSpPr>
          <p:cNvPr id="12" name="Diamond 11"/>
          <p:cNvSpPr/>
          <p:nvPr/>
        </p:nvSpPr>
        <p:spPr>
          <a:xfrm>
            <a:off x="6640023" y="3325462"/>
            <a:ext cx="2344548" cy="1944216"/>
          </a:xfrm>
          <a:prstGeom prst="diamon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/>
        </p:nvSpPr>
        <p:spPr>
          <a:xfrm>
            <a:off x="6588223" y="2021598"/>
            <a:ext cx="2448273" cy="97173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Complete </a:t>
            </a:r>
            <a:r>
              <a:rPr lang="en-GB" dirty="0"/>
              <a:t>f</a:t>
            </a:r>
            <a:r>
              <a:rPr lang="en-GB" dirty="0" smtClean="0"/>
              <a:t>ollow-up </a:t>
            </a:r>
            <a:r>
              <a:rPr lang="en-GB" dirty="0"/>
              <a:t>f</a:t>
            </a:r>
            <a:r>
              <a:rPr lang="en-GB" dirty="0" smtClean="0"/>
              <a:t>orm</a:t>
            </a:r>
            <a:endParaRPr lang="en-GB" dirty="0"/>
          </a:p>
        </p:txBody>
      </p:sp>
      <p:sp>
        <p:nvSpPr>
          <p:cNvPr id="14" name="Rounded Rectangle 13"/>
          <p:cNvSpPr/>
          <p:nvPr/>
        </p:nvSpPr>
        <p:spPr>
          <a:xfrm>
            <a:off x="6883454" y="5502039"/>
            <a:ext cx="1872208" cy="118543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</a:t>
            </a:r>
            <a:r>
              <a:rPr lang="en-GB" dirty="0" smtClean="0"/>
              <a:t>erious adverse event form complete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1691680" y="4118798"/>
            <a:ext cx="432049" cy="386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>
            <a:off x="3734613" y="3801450"/>
            <a:ext cx="407610" cy="386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/>
          <p:cNvSpPr/>
          <p:nvPr/>
        </p:nvSpPr>
        <p:spPr>
          <a:xfrm>
            <a:off x="6197462" y="4118798"/>
            <a:ext cx="407610" cy="386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Down Arrow 17"/>
          <p:cNvSpPr/>
          <p:nvPr/>
        </p:nvSpPr>
        <p:spPr>
          <a:xfrm>
            <a:off x="7645213" y="5088082"/>
            <a:ext cx="348689" cy="3997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8"/>
          <p:cNvSpPr/>
          <p:nvPr/>
        </p:nvSpPr>
        <p:spPr>
          <a:xfrm rot="16200000">
            <a:off x="7615753" y="3045308"/>
            <a:ext cx="407610" cy="386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8051681" y="3096514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Yes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8149554" y="4971360"/>
            <a:ext cx="455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No</a:t>
            </a:r>
            <a:endParaRPr lang="en-GB" dirty="0"/>
          </a:p>
        </p:txBody>
      </p:sp>
      <p:sp>
        <p:nvSpPr>
          <p:cNvPr id="22" name="Right Arrow 21"/>
          <p:cNvSpPr/>
          <p:nvPr/>
        </p:nvSpPr>
        <p:spPr>
          <a:xfrm rot="7986467">
            <a:off x="6120967" y="3069144"/>
            <a:ext cx="407610" cy="386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089347" y="3685809"/>
            <a:ext cx="15368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Updates to data required / SAE unresolved</a:t>
            </a:r>
            <a:r>
              <a:rPr lang="en-GB" dirty="0" smtClean="0">
                <a:solidFill>
                  <a:schemeClr val="bg1"/>
                </a:solidFill>
              </a:rPr>
              <a:t>?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65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91634" y="1343309"/>
            <a:ext cx="8424936" cy="3960439"/>
          </a:xfrm>
        </p:spPr>
        <p:txBody>
          <a:bodyPr/>
          <a:lstStyle/>
          <a:p>
            <a:r>
              <a:rPr lang="en-GB" dirty="0" smtClean="0"/>
              <a:t>1. Late Reporting </a:t>
            </a:r>
          </a:p>
          <a:p>
            <a:r>
              <a:rPr lang="en-GB" dirty="0" smtClean="0"/>
              <a:t>All potential SAEs need to be scanned to </a:t>
            </a:r>
            <a:r>
              <a:rPr lang="en-GB" b="1" dirty="0" smtClean="0">
                <a:hlinkClick r:id="rId2"/>
              </a:rPr>
              <a:t>uhc-tr.bigbaby@nhs.net</a:t>
            </a:r>
            <a:r>
              <a:rPr lang="en-GB" b="1" dirty="0" smtClean="0"/>
              <a:t> </a:t>
            </a:r>
            <a:r>
              <a:rPr lang="en-GB" dirty="0" smtClean="0"/>
              <a:t>within 24 hours of your becoming aware of the event.  Even if this is really minimal data</a:t>
            </a:r>
            <a:endParaRPr lang="en-GB" dirty="0"/>
          </a:p>
          <a:p>
            <a:r>
              <a:rPr lang="en-GB" dirty="0" smtClean="0"/>
              <a:t>2. Complete each of the Yes/No boxes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3. Date </a:t>
            </a:r>
            <a:r>
              <a:rPr lang="en-GB" dirty="0"/>
              <a:t>event deemed </a:t>
            </a:r>
            <a:r>
              <a:rPr lang="en-GB" dirty="0" smtClean="0"/>
              <a:t>serious</a:t>
            </a:r>
          </a:p>
          <a:p>
            <a:r>
              <a:rPr lang="en-GB" dirty="0" smtClean="0"/>
              <a:t>This is the date that the AE met one or more of the criteria to be classified as an SAE</a:t>
            </a:r>
          </a:p>
          <a:p>
            <a:r>
              <a:rPr lang="en-GB" dirty="0" smtClean="0"/>
              <a:t>4. Signature of reporting clinician</a:t>
            </a:r>
          </a:p>
          <a:p>
            <a:r>
              <a:rPr lang="en-GB" dirty="0" smtClean="0"/>
              <a:t>Please make sure there are enough doctors on the delegation log allocated to this role in case the PI is not available</a:t>
            </a:r>
            <a:endParaRPr lang="en-GB" dirty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67963" y="694493"/>
            <a:ext cx="8425016" cy="648816"/>
          </a:xfrm>
        </p:spPr>
        <p:txBody>
          <a:bodyPr/>
          <a:lstStyle/>
          <a:p>
            <a:r>
              <a:rPr lang="en-GB" dirty="0" smtClean="0"/>
              <a:t>SAEs- things to watch out for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135814"/>
              </p:ext>
            </p:extLst>
          </p:nvPr>
        </p:nvGraphicFramePr>
        <p:xfrm>
          <a:off x="391635" y="2708920"/>
          <a:ext cx="6700647" cy="13699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78790">
                  <a:extLst>
                    <a:ext uri="{9D8B030D-6E8A-4147-A177-3AD203B41FA5}">
                      <a16:colId xmlns:a16="http://schemas.microsoft.com/office/drawing/2014/main" val="1833020857"/>
                    </a:ext>
                  </a:extLst>
                </a:gridCol>
                <a:gridCol w="829859">
                  <a:extLst>
                    <a:ext uri="{9D8B030D-6E8A-4147-A177-3AD203B41FA5}">
                      <a16:colId xmlns:a16="http://schemas.microsoft.com/office/drawing/2014/main" val="3035577194"/>
                    </a:ext>
                  </a:extLst>
                </a:gridCol>
                <a:gridCol w="368757">
                  <a:extLst>
                    <a:ext uri="{9D8B030D-6E8A-4147-A177-3AD203B41FA5}">
                      <a16:colId xmlns:a16="http://schemas.microsoft.com/office/drawing/2014/main" val="749058124"/>
                    </a:ext>
                  </a:extLst>
                </a:gridCol>
                <a:gridCol w="852322">
                  <a:extLst>
                    <a:ext uri="{9D8B030D-6E8A-4147-A177-3AD203B41FA5}">
                      <a16:colId xmlns:a16="http://schemas.microsoft.com/office/drawing/2014/main" val="3570067666"/>
                    </a:ext>
                  </a:extLst>
                </a:gridCol>
                <a:gridCol w="454363">
                  <a:extLst>
                    <a:ext uri="{9D8B030D-6E8A-4147-A177-3AD203B41FA5}">
                      <a16:colId xmlns:a16="http://schemas.microsoft.com/office/drawing/2014/main" val="729165091"/>
                    </a:ext>
                  </a:extLst>
                </a:gridCol>
                <a:gridCol w="116556">
                  <a:extLst>
                    <a:ext uri="{9D8B030D-6E8A-4147-A177-3AD203B41FA5}">
                      <a16:colId xmlns:a16="http://schemas.microsoft.com/office/drawing/2014/main" val="2612076816"/>
                    </a:ext>
                  </a:extLst>
                </a:gridCol>
              </a:tblGrid>
              <a:tr h="0">
                <a:tc gridSpan="6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1.Event Type  </a:t>
                      </a:r>
                      <a:r>
                        <a:rPr lang="en-GB" sz="1000" dirty="0">
                          <a:effectLst/>
                        </a:rPr>
                        <a:t>(please confirm ‘Yes’ or ‘No’ for each category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19455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Death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Yes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67339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Is immediately life threatening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Yes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531695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Hospitalisation or prolongation of existing hospitalisation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Yes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896405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Persistent or significant disability/incapacity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Yes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426137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Congenital abnormality/birth defect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Yes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76834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Other reason </a:t>
                      </a:r>
                      <a:r>
                        <a:rPr lang="en-GB" sz="1000" dirty="0">
                          <a:effectLst/>
                        </a:rPr>
                        <a:t>(please specify below)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Yes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073526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890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6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4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Key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8/12 Warwi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/12 University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/12 Departmental lock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1354</TotalTime>
  <Words>1542</Words>
  <Application>Microsoft Office PowerPoint</Application>
  <PresentationFormat>On-screen Show (4:3)</PresentationFormat>
  <Paragraphs>287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27</vt:i4>
      </vt:variant>
    </vt:vector>
  </HeadingPairs>
  <TitlesOfParts>
    <vt:vector size="44" baseType="lpstr">
      <vt:lpstr>Arial</vt:lpstr>
      <vt:lpstr>Calibri</vt:lpstr>
      <vt:lpstr>Times New Roman</vt:lpstr>
      <vt:lpstr>6/12 Warwick</vt:lpstr>
      <vt:lpstr>4/12 Warwick</vt:lpstr>
      <vt:lpstr>1/12 Warwick</vt:lpstr>
      <vt:lpstr>8/12 Warwick</vt:lpstr>
      <vt:lpstr>6/12 University lockup</vt:lpstr>
      <vt:lpstr>4/12 University lockup</vt:lpstr>
      <vt:lpstr>8/12 University lockup</vt:lpstr>
      <vt:lpstr>1/12 University lockup</vt:lpstr>
      <vt:lpstr>8/12 Departmental lockup</vt:lpstr>
      <vt:lpstr>6/12 Departmental lockup</vt:lpstr>
      <vt:lpstr>4/12 Departmental lockup</vt:lpstr>
      <vt:lpstr>1/12 Departmental lockup</vt:lpstr>
      <vt:lpstr>Keyline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Patria, Jetinder</dc:creator>
  <cp:lastModifiedBy>Griffin, Ryan</cp:lastModifiedBy>
  <cp:revision>145</cp:revision>
  <dcterms:created xsi:type="dcterms:W3CDTF">2015-04-29T08:55:57Z</dcterms:created>
  <dcterms:modified xsi:type="dcterms:W3CDTF">2019-06-13T13:37:49Z</dcterms:modified>
</cp:coreProperties>
</file>