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Layouts/slideLayout7.xml" ContentType="application/vnd.openxmlformats-officedocument.presentationml.slideLayout+xml"/>
  <Override PartName="/ppt/theme/theme4.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5.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6.xml" ContentType="application/vnd.openxmlformats-officedocument.theme+xml"/>
  <Override PartName="/ppt/slideLayouts/slideLayout12.xml" ContentType="application/vnd.openxmlformats-officedocument.presentationml.slideLayout+xml"/>
  <Override PartName="/ppt/theme/theme7.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8.xml" ContentType="application/vnd.openxmlformats-officedocument.theme+xml"/>
  <Override PartName="/ppt/slideLayouts/slideLayout15.xml" ContentType="application/vnd.openxmlformats-officedocument.presentationml.slideLayout+xml"/>
  <Override PartName="/ppt/theme/theme9.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10.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11.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1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13.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14.xml" ContentType="application/vnd.openxmlformats-officedocument.theme+xml"/>
  <Override PartName="/ppt/theme/theme15.xml" ContentType="application/vnd.openxmlformats-officedocument.theme+xml"/>
  <Override PartName="/ppt/theme/theme1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2.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6" r:id="rId4"/>
    <p:sldMasterId id="2147483650" r:id="rId5"/>
    <p:sldMasterId id="2147483652" r:id="rId6"/>
    <p:sldMasterId id="2147483654" r:id="rId7"/>
    <p:sldMasterId id="2147483656" r:id="rId8"/>
    <p:sldMasterId id="2147483658" r:id="rId9"/>
    <p:sldMasterId id="2147483662" r:id="rId10"/>
    <p:sldMasterId id="2147483660" r:id="rId11"/>
    <p:sldMasterId id="2147483711" r:id="rId12"/>
    <p:sldMasterId id="2147483713" r:id="rId13"/>
    <p:sldMasterId id="2147483716" r:id="rId14"/>
    <p:sldMasterId id="2147483719" r:id="rId15"/>
    <p:sldMasterId id="2147483664" r:id="rId16"/>
    <p:sldMasterId id="2147483689" r:id="rId17"/>
  </p:sldMasterIdLst>
  <p:notesMasterIdLst>
    <p:notesMasterId r:id="rId94"/>
  </p:notesMasterIdLst>
  <p:handoutMasterIdLst>
    <p:handoutMasterId r:id="rId95"/>
  </p:handoutMasterIdLst>
  <p:sldIdLst>
    <p:sldId id="256" r:id="rId18"/>
    <p:sldId id="277" r:id="rId19"/>
    <p:sldId id="349" r:id="rId20"/>
    <p:sldId id="299" r:id="rId21"/>
    <p:sldId id="278" r:id="rId22"/>
    <p:sldId id="286" r:id="rId23"/>
    <p:sldId id="388" r:id="rId24"/>
    <p:sldId id="389" r:id="rId25"/>
    <p:sldId id="424" r:id="rId26"/>
    <p:sldId id="287" r:id="rId27"/>
    <p:sldId id="370" r:id="rId28"/>
    <p:sldId id="350" r:id="rId29"/>
    <p:sldId id="301" r:id="rId30"/>
    <p:sldId id="302" r:id="rId31"/>
    <p:sldId id="304" r:id="rId32"/>
    <p:sldId id="288" r:id="rId33"/>
    <p:sldId id="305" r:id="rId34"/>
    <p:sldId id="290" r:id="rId35"/>
    <p:sldId id="289" r:id="rId36"/>
    <p:sldId id="307" r:id="rId37"/>
    <p:sldId id="351" r:id="rId38"/>
    <p:sldId id="310" r:id="rId39"/>
    <p:sldId id="308" r:id="rId40"/>
    <p:sldId id="313" r:id="rId41"/>
    <p:sldId id="314" r:id="rId42"/>
    <p:sldId id="376" r:id="rId43"/>
    <p:sldId id="331" r:id="rId44"/>
    <p:sldId id="318" r:id="rId45"/>
    <p:sldId id="330" r:id="rId46"/>
    <p:sldId id="393" r:id="rId47"/>
    <p:sldId id="426" r:id="rId48"/>
    <p:sldId id="394" r:id="rId49"/>
    <p:sldId id="333" r:id="rId50"/>
    <p:sldId id="372" r:id="rId51"/>
    <p:sldId id="377" r:id="rId52"/>
    <p:sldId id="336" r:id="rId53"/>
    <p:sldId id="337" r:id="rId54"/>
    <p:sldId id="317" r:id="rId55"/>
    <p:sldId id="320" r:id="rId56"/>
    <p:sldId id="403" r:id="rId57"/>
    <p:sldId id="423" r:id="rId58"/>
    <p:sldId id="378" r:id="rId59"/>
    <p:sldId id="338" r:id="rId60"/>
    <p:sldId id="412" r:id="rId61"/>
    <p:sldId id="346" r:id="rId62"/>
    <p:sldId id="296" r:id="rId63"/>
    <p:sldId id="380" r:id="rId64"/>
    <p:sldId id="352" r:id="rId65"/>
    <p:sldId id="348" r:id="rId66"/>
    <p:sldId id="384" r:id="rId67"/>
    <p:sldId id="353" r:id="rId68"/>
    <p:sldId id="422" r:id="rId69"/>
    <p:sldId id="379" r:id="rId70"/>
    <p:sldId id="386" r:id="rId71"/>
    <p:sldId id="387" r:id="rId72"/>
    <p:sldId id="355" r:id="rId73"/>
    <p:sldId id="356" r:id="rId74"/>
    <p:sldId id="383" r:id="rId75"/>
    <p:sldId id="357" r:id="rId76"/>
    <p:sldId id="323" r:id="rId77"/>
    <p:sldId id="322" r:id="rId78"/>
    <p:sldId id="358" r:id="rId79"/>
    <p:sldId id="359" r:id="rId80"/>
    <p:sldId id="360" r:id="rId81"/>
    <p:sldId id="362" r:id="rId82"/>
    <p:sldId id="419" r:id="rId83"/>
    <p:sldId id="366" r:id="rId84"/>
    <p:sldId id="413" r:id="rId85"/>
    <p:sldId id="367" r:id="rId86"/>
    <p:sldId id="381" r:id="rId87"/>
    <p:sldId id="382" r:id="rId88"/>
    <p:sldId id="368" r:id="rId89"/>
    <p:sldId id="369" r:id="rId90"/>
    <p:sldId id="420" r:id="rId91"/>
    <p:sldId id="329" r:id="rId92"/>
    <p:sldId id="272" r:id="rId93"/>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rumett, Joanne" initials="GJ" lastIdx="14" clrIdx="0"/>
  <p:cmAuthor id="2" name="Campbell, Amy" initials="CA" lastIdx="12" clrIdx="1"/>
  <p:cmAuthor id="3" name="Lauren Ewington" initials="" lastIdx="1"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3BCB6"/>
    <a:srgbClr val="60B5B0"/>
    <a:srgbClr val="E1D6F2"/>
    <a:srgbClr val="A6DFE6"/>
    <a:srgbClr val="5566B0"/>
    <a:srgbClr val="AB84BC"/>
    <a:srgbClr val="4740A1"/>
    <a:srgbClr val="36B2D2"/>
    <a:srgbClr val="345DA2"/>
    <a:srgbClr val="4172C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30A9D92-8606-F1A9-A1C1-70C9E4539E0A}" v="41" dt="2022-02-10T07:53:27.870"/>
    <p1510:client id="{829FFD87-84F7-45D3-9762-5F3B4141E647}" v="2" dt="2022-02-10T08:11:51.228"/>
    <p1510:client id="{961924A5-4FE2-403F-9230-E82433695CC8}" v="12" dt="2022-02-16T15:16:10.282"/>
    <p1510:client id="{A2B6FB34-763F-498F-ADE1-451BE9CB37A3}" v="6" dt="2022-01-24T10:55:25.739"/>
    <p1510:client id="{A444EB32-E29D-BA09-0AC2-83C1167D0D3E}" v="1" dt="2022-01-24T10:49:16.996"/>
  </p1510:revLst>
</p1510:revInfo>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1704"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9.xml"/><Relationship Id="rId21" Type="http://schemas.openxmlformats.org/officeDocument/2006/relationships/slide" Target="slides/slide4.xml"/><Relationship Id="rId42" Type="http://schemas.openxmlformats.org/officeDocument/2006/relationships/slide" Target="slides/slide25.xml"/><Relationship Id="rId47" Type="http://schemas.openxmlformats.org/officeDocument/2006/relationships/slide" Target="slides/slide30.xml"/><Relationship Id="rId63" Type="http://schemas.openxmlformats.org/officeDocument/2006/relationships/slide" Target="slides/slide46.xml"/><Relationship Id="rId68" Type="http://schemas.openxmlformats.org/officeDocument/2006/relationships/slide" Target="slides/slide51.xml"/><Relationship Id="rId84" Type="http://schemas.openxmlformats.org/officeDocument/2006/relationships/slide" Target="slides/slide67.xml"/><Relationship Id="rId89" Type="http://schemas.openxmlformats.org/officeDocument/2006/relationships/slide" Target="slides/slide72.xml"/><Relationship Id="rId16" Type="http://schemas.openxmlformats.org/officeDocument/2006/relationships/slideMaster" Target="slideMasters/slideMaster13.xml"/><Relationship Id="rId11" Type="http://schemas.openxmlformats.org/officeDocument/2006/relationships/slideMaster" Target="slideMasters/slideMaster8.xml"/><Relationship Id="rId32" Type="http://schemas.openxmlformats.org/officeDocument/2006/relationships/slide" Target="slides/slide15.xml"/><Relationship Id="rId37" Type="http://schemas.openxmlformats.org/officeDocument/2006/relationships/slide" Target="slides/slide20.xml"/><Relationship Id="rId53" Type="http://schemas.openxmlformats.org/officeDocument/2006/relationships/slide" Target="slides/slide36.xml"/><Relationship Id="rId58" Type="http://schemas.openxmlformats.org/officeDocument/2006/relationships/slide" Target="slides/slide41.xml"/><Relationship Id="rId74" Type="http://schemas.openxmlformats.org/officeDocument/2006/relationships/slide" Target="slides/slide57.xml"/><Relationship Id="rId79" Type="http://schemas.openxmlformats.org/officeDocument/2006/relationships/slide" Target="slides/slide62.xml"/><Relationship Id="rId102" Type="http://schemas.microsoft.com/office/2015/10/relationships/revisionInfo" Target="revisionInfo.xml"/><Relationship Id="rId5" Type="http://schemas.openxmlformats.org/officeDocument/2006/relationships/slideMaster" Target="slideMasters/slideMaster2.xml"/><Relationship Id="rId90" Type="http://schemas.openxmlformats.org/officeDocument/2006/relationships/slide" Target="slides/slide73.xml"/><Relationship Id="rId95" Type="http://schemas.openxmlformats.org/officeDocument/2006/relationships/handoutMaster" Target="handoutMasters/handoutMaster1.xml"/><Relationship Id="rId22" Type="http://schemas.openxmlformats.org/officeDocument/2006/relationships/slide" Target="slides/slide5.xml"/><Relationship Id="rId27" Type="http://schemas.openxmlformats.org/officeDocument/2006/relationships/slide" Target="slides/slide10.xml"/><Relationship Id="rId43" Type="http://schemas.openxmlformats.org/officeDocument/2006/relationships/slide" Target="slides/slide26.xml"/><Relationship Id="rId48" Type="http://schemas.openxmlformats.org/officeDocument/2006/relationships/slide" Target="slides/slide31.xml"/><Relationship Id="rId64" Type="http://schemas.openxmlformats.org/officeDocument/2006/relationships/slide" Target="slides/slide47.xml"/><Relationship Id="rId69" Type="http://schemas.openxmlformats.org/officeDocument/2006/relationships/slide" Target="slides/slide52.xml"/><Relationship Id="rId80" Type="http://schemas.openxmlformats.org/officeDocument/2006/relationships/slide" Target="slides/slide63.xml"/><Relationship Id="rId85" Type="http://schemas.openxmlformats.org/officeDocument/2006/relationships/slide" Target="slides/slide68.xml"/><Relationship Id="rId12" Type="http://schemas.openxmlformats.org/officeDocument/2006/relationships/slideMaster" Target="slideMasters/slideMaster9.xml"/><Relationship Id="rId17" Type="http://schemas.openxmlformats.org/officeDocument/2006/relationships/slideMaster" Target="slideMasters/slideMaster14.xml"/><Relationship Id="rId25" Type="http://schemas.openxmlformats.org/officeDocument/2006/relationships/slide" Target="slides/slide8.xml"/><Relationship Id="rId33" Type="http://schemas.openxmlformats.org/officeDocument/2006/relationships/slide" Target="slides/slide16.xml"/><Relationship Id="rId38" Type="http://schemas.openxmlformats.org/officeDocument/2006/relationships/slide" Target="slides/slide21.xml"/><Relationship Id="rId46" Type="http://schemas.openxmlformats.org/officeDocument/2006/relationships/slide" Target="slides/slide29.xml"/><Relationship Id="rId59" Type="http://schemas.openxmlformats.org/officeDocument/2006/relationships/slide" Target="slides/slide42.xml"/><Relationship Id="rId67" Type="http://schemas.openxmlformats.org/officeDocument/2006/relationships/slide" Target="slides/slide50.xml"/><Relationship Id="rId20" Type="http://schemas.openxmlformats.org/officeDocument/2006/relationships/slide" Target="slides/slide3.xml"/><Relationship Id="rId41" Type="http://schemas.openxmlformats.org/officeDocument/2006/relationships/slide" Target="slides/slide24.xml"/><Relationship Id="rId54" Type="http://schemas.openxmlformats.org/officeDocument/2006/relationships/slide" Target="slides/slide37.xml"/><Relationship Id="rId62" Type="http://schemas.openxmlformats.org/officeDocument/2006/relationships/slide" Target="slides/slide45.xml"/><Relationship Id="rId70" Type="http://schemas.openxmlformats.org/officeDocument/2006/relationships/slide" Target="slides/slide53.xml"/><Relationship Id="rId75" Type="http://schemas.openxmlformats.org/officeDocument/2006/relationships/slide" Target="slides/slide58.xml"/><Relationship Id="rId83" Type="http://schemas.openxmlformats.org/officeDocument/2006/relationships/slide" Target="slides/slide66.xml"/><Relationship Id="rId88" Type="http://schemas.openxmlformats.org/officeDocument/2006/relationships/slide" Target="slides/slide71.xml"/><Relationship Id="rId91" Type="http://schemas.openxmlformats.org/officeDocument/2006/relationships/slide" Target="slides/slide74.xml"/><Relationship Id="rId96"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Master" Target="slideMasters/slideMaster12.xml"/><Relationship Id="rId23" Type="http://schemas.openxmlformats.org/officeDocument/2006/relationships/slide" Target="slides/slide6.xml"/><Relationship Id="rId28" Type="http://schemas.openxmlformats.org/officeDocument/2006/relationships/slide" Target="slides/slide11.xml"/><Relationship Id="rId36" Type="http://schemas.openxmlformats.org/officeDocument/2006/relationships/slide" Target="slides/slide19.xml"/><Relationship Id="rId49" Type="http://schemas.openxmlformats.org/officeDocument/2006/relationships/slide" Target="slides/slide32.xml"/><Relationship Id="rId57" Type="http://schemas.openxmlformats.org/officeDocument/2006/relationships/slide" Target="slides/slide40.xml"/><Relationship Id="rId10" Type="http://schemas.openxmlformats.org/officeDocument/2006/relationships/slideMaster" Target="slideMasters/slideMaster7.xml"/><Relationship Id="rId31" Type="http://schemas.openxmlformats.org/officeDocument/2006/relationships/slide" Target="slides/slide14.xml"/><Relationship Id="rId44" Type="http://schemas.openxmlformats.org/officeDocument/2006/relationships/slide" Target="slides/slide27.xml"/><Relationship Id="rId52" Type="http://schemas.openxmlformats.org/officeDocument/2006/relationships/slide" Target="slides/slide35.xml"/><Relationship Id="rId60" Type="http://schemas.openxmlformats.org/officeDocument/2006/relationships/slide" Target="slides/slide43.xml"/><Relationship Id="rId65" Type="http://schemas.openxmlformats.org/officeDocument/2006/relationships/slide" Target="slides/slide48.xml"/><Relationship Id="rId73" Type="http://schemas.openxmlformats.org/officeDocument/2006/relationships/slide" Target="slides/slide56.xml"/><Relationship Id="rId78" Type="http://schemas.openxmlformats.org/officeDocument/2006/relationships/slide" Target="slides/slide61.xml"/><Relationship Id="rId81" Type="http://schemas.openxmlformats.org/officeDocument/2006/relationships/slide" Target="slides/slide64.xml"/><Relationship Id="rId86" Type="http://schemas.openxmlformats.org/officeDocument/2006/relationships/slide" Target="slides/slide69.xml"/><Relationship Id="rId94" Type="http://schemas.openxmlformats.org/officeDocument/2006/relationships/notesMaster" Target="notesMasters/notesMaster1.xml"/><Relationship Id="rId99" Type="http://schemas.openxmlformats.org/officeDocument/2006/relationships/theme" Target="theme/theme1.xml"/><Relationship Id="rId10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Master" Target="slideMasters/slideMaster6.xml"/><Relationship Id="rId13" Type="http://schemas.openxmlformats.org/officeDocument/2006/relationships/slideMaster" Target="slideMasters/slideMaster10.xml"/><Relationship Id="rId18" Type="http://schemas.openxmlformats.org/officeDocument/2006/relationships/slide" Target="slides/slide1.xml"/><Relationship Id="rId39" Type="http://schemas.openxmlformats.org/officeDocument/2006/relationships/slide" Target="slides/slide22.xml"/><Relationship Id="rId34" Type="http://schemas.openxmlformats.org/officeDocument/2006/relationships/slide" Target="slides/slide17.xml"/><Relationship Id="rId50" Type="http://schemas.openxmlformats.org/officeDocument/2006/relationships/slide" Target="slides/slide33.xml"/><Relationship Id="rId55" Type="http://schemas.openxmlformats.org/officeDocument/2006/relationships/slide" Target="slides/slide38.xml"/><Relationship Id="rId76" Type="http://schemas.openxmlformats.org/officeDocument/2006/relationships/slide" Target="slides/slide59.xml"/><Relationship Id="rId97" Type="http://schemas.openxmlformats.org/officeDocument/2006/relationships/presProps" Target="presProps.xml"/><Relationship Id="rId7" Type="http://schemas.openxmlformats.org/officeDocument/2006/relationships/slideMaster" Target="slideMasters/slideMaster4.xml"/><Relationship Id="rId71" Type="http://schemas.openxmlformats.org/officeDocument/2006/relationships/slide" Target="slides/slide54.xml"/><Relationship Id="rId92" Type="http://schemas.openxmlformats.org/officeDocument/2006/relationships/slide" Target="slides/slide75.xml"/><Relationship Id="rId2" Type="http://schemas.openxmlformats.org/officeDocument/2006/relationships/customXml" Target="../customXml/item2.xml"/><Relationship Id="rId29" Type="http://schemas.openxmlformats.org/officeDocument/2006/relationships/slide" Target="slides/slide12.xml"/><Relationship Id="rId24" Type="http://schemas.openxmlformats.org/officeDocument/2006/relationships/slide" Target="slides/slide7.xml"/><Relationship Id="rId40" Type="http://schemas.openxmlformats.org/officeDocument/2006/relationships/slide" Target="slides/slide23.xml"/><Relationship Id="rId45" Type="http://schemas.openxmlformats.org/officeDocument/2006/relationships/slide" Target="slides/slide28.xml"/><Relationship Id="rId66" Type="http://schemas.openxmlformats.org/officeDocument/2006/relationships/slide" Target="slides/slide49.xml"/><Relationship Id="rId87" Type="http://schemas.openxmlformats.org/officeDocument/2006/relationships/slide" Target="slides/slide70.xml"/><Relationship Id="rId61" Type="http://schemas.openxmlformats.org/officeDocument/2006/relationships/slide" Target="slides/slide44.xml"/><Relationship Id="rId82" Type="http://schemas.openxmlformats.org/officeDocument/2006/relationships/slide" Target="slides/slide65.xml"/><Relationship Id="rId19" Type="http://schemas.openxmlformats.org/officeDocument/2006/relationships/slide" Target="slides/slide2.xml"/><Relationship Id="rId14" Type="http://schemas.openxmlformats.org/officeDocument/2006/relationships/slideMaster" Target="slideMasters/slideMaster11.xml"/><Relationship Id="rId30" Type="http://schemas.openxmlformats.org/officeDocument/2006/relationships/slide" Target="slides/slide13.xml"/><Relationship Id="rId35" Type="http://schemas.openxmlformats.org/officeDocument/2006/relationships/slide" Target="slides/slide18.xml"/><Relationship Id="rId56" Type="http://schemas.openxmlformats.org/officeDocument/2006/relationships/slide" Target="slides/slide39.xml"/><Relationship Id="rId77" Type="http://schemas.openxmlformats.org/officeDocument/2006/relationships/slide" Target="slides/slide60.xml"/><Relationship Id="rId100" Type="http://schemas.openxmlformats.org/officeDocument/2006/relationships/tableStyles" Target="tableStyles.xml"/><Relationship Id="rId8" Type="http://schemas.openxmlformats.org/officeDocument/2006/relationships/slideMaster" Target="slideMasters/slideMaster5.xml"/><Relationship Id="rId51" Type="http://schemas.openxmlformats.org/officeDocument/2006/relationships/slide" Target="slides/slide34.xml"/><Relationship Id="rId72" Type="http://schemas.openxmlformats.org/officeDocument/2006/relationships/slide" Target="slides/slide55.xml"/><Relationship Id="rId93" Type="http://schemas.openxmlformats.org/officeDocument/2006/relationships/slide" Target="slides/slide76.xml"/><Relationship Id="rId98" Type="http://schemas.openxmlformats.org/officeDocument/2006/relationships/viewProps" Target="viewProps.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mily Butler" userId="S::ebutler@perinatal.org.uk::fa9ca036-2326-4cb2-b035-8d9ec63bc3f4" providerId="AD" clId="Web-{030A9D92-8606-F1A9-A1C1-70C9E4539E0A}"/>
    <pc:docChg chg="modSld">
      <pc:chgData name="Emily Butler" userId="S::ebutler@perinatal.org.uk::fa9ca036-2326-4cb2-b035-8d9ec63bc3f4" providerId="AD" clId="Web-{030A9D92-8606-F1A9-A1C1-70C9E4539E0A}" dt="2022-02-10T07:53:27.870" v="28" actId="1076"/>
      <pc:docMkLst>
        <pc:docMk/>
      </pc:docMkLst>
      <pc:sldChg chg="modSp">
        <pc:chgData name="Emily Butler" userId="S::ebutler@perinatal.org.uk::fa9ca036-2326-4cb2-b035-8d9ec63bc3f4" providerId="AD" clId="Web-{030A9D92-8606-F1A9-A1C1-70C9E4539E0A}" dt="2022-02-10T07:49:26.363" v="3"/>
        <pc:sldMkLst>
          <pc:docMk/>
          <pc:sldMk cId="171227471" sldId="288"/>
        </pc:sldMkLst>
        <pc:graphicFrameChg chg="mod modGraphic">
          <ac:chgData name="Emily Butler" userId="S::ebutler@perinatal.org.uk::fa9ca036-2326-4cb2-b035-8d9ec63bc3f4" providerId="AD" clId="Web-{030A9D92-8606-F1A9-A1C1-70C9E4539E0A}" dt="2022-02-10T07:49:26.363" v="3"/>
          <ac:graphicFrameMkLst>
            <pc:docMk/>
            <pc:sldMk cId="171227471" sldId="288"/>
            <ac:graphicFrameMk id="8" creationId="{00000000-0000-0000-0000-000000000000}"/>
          </ac:graphicFrameMkLst>
        </pc:graphicFrameChg>
      </pc:sldChg>
      <pc:sldChg chg="addSp delSp modSp">
        <pc:chgData name="Emily Butler" userId="S::ebutler@perinatal.org.uk::fa9ca036-2326-4cb2-b035-8d9ec63bc3f4" providerId="AD" clId="Web-{030A9D92-8606-F1A9-A1C1-70C9E4539E0A}" dt="2022-02-10T07:50:39.319" v="19"/>
        <pc:sldMkLst>
          <pc:docMk/>
          <pc:sldMk cId="3732240980" sldId="313"/>
        </pc:sldMkLst>
        <pc:spChg chg="add del mod">
          <ac:chgData name="Emily Butler" userId="S::ebutler@perinatal.org.uk::fa9ca036-2326-4cb2-b035-8d9ec63bc3f4" providerId="AD" clId="Web-{030A9D92-8606-F1A9-A1C1-70C9E4539E0A}" dt="2022-02-10T07:50:39.319" v="19"/>
          <ac:spMkLst>
            <pc:docMk/>
            <pc:sldMk cId="3732240980" sldId="313"/>
            <ac:spMk id="2" creationId="{D40BD64B-4272-445F-A3C7-981F0A7D427F}"/>
          </ac:spMkLst>
        </pc:spChg>
        <pc:spChg chg="add del mod">
          <ac:chgData name="Emily Butler" userId="S::ebutler@perinatal.org.uk::fa9ca036-2326-4cb2-b035-8d9ec63bc3f4" providerId="AD" clId="Web-{030A9D92-8606-F1A9-A1C1-70C9E4539E0A}" dt="2022-02-10T07:50:35.068" v="17"/>
          <ac:spMkLst>
            <pc:docMk/>
            <pc:sldMk cId="3732240980" sldId="313"/>
            <ac:spMk id="4" creationId="{1E4E7F5E-F1D5-4BAE-BD6B-2016FE7533AD}"/>
          </ac:spMkLst>
        </pc:spChg>
        <pc:spChg chg="add del mod">
          <ac:chgData name="Emily Butler" userId="S::ebutler@perinatal.org.uk::fa9ca036-2326-4cb2-b035-8d9ec63bc3f4" providerId="AD" clId="Web-{030A9D92-8606-F1A9-A1C1-70C9E4539E0A}" dt="2022-02-10T07:50:37.193" v="18"/>
          <ac:spMkLst>
            <pc:docMk/>
            <pc:sldMk cId="3732240980" sldId="313"/>
            <ac:spMk id="5" creationId="{C351A9AD-E957-4363-BB38-E4146A595FE3}"/>
          </ac:spMkLst>
        </pc:spChg>
        <pc:picChg chg="mod">
          <ac:chgData name="Emily Butler" userId="S::ebutler@perinatal.org.uk::fa9ca036-2326-4cb2-b035-8d9ec63bc3f4" providerId="AD" clId="Web-{030A9D92-8606-F1A9-A1C1-70C9E4539E0A}" dt="2022-02-10T07:50:08.568" v="8" actId="1076"/>
          <ac:picMkLst>
            <pc:docMk/>
            <pc:sldMk cId="3732240980" sldId="313"/>
            <ac:picMk id="3" creationId="{00000000-0000-0000-0000-000000000000}"/>
          </ac:picMkLst>
        </pc:picChg>
      </pc:sldChg>
      <pc:sldChg chg="modSp">
        <pc:chgData name="Emily Butler" userId="S::ebutler@perinatal.org.uk::fa9ca036-2326-4cb2-b035-8d9ec63bc3f4" providerId="AD" clId="Web-{030A9D92-8606-F1A9-A1C1-70C9E4539E0A}" dt="2022-02-10T07:53:27.870" v="28" actId="1076"/>
        <pc:sldMkLst>
          <pc:docMk/>
          <pc:sldMk cId="3152311121" sldId="338"/>
        </pc:sldMkLst>
        <pc:spChg chg="mod">
          <ac:chgData name="Emily Butler" userId="S::ebutler@perinatal.org.uk::fa9ca036-2326-4cb2-b035-8d9ec63bc3f4" providerId="AD" clId="Web-{030A9D92-8606-F1A9-A1C1-70C9E4539E0A}" dt="2022-02-10T07:53:27.870" v="28" actId="1076"/>
          <ac:spMkLst>
            <pc:docMk/>
            <pc:sldMk cId="3152311121" sldId="338"/>
            <ac:spMk id="10" creationId="{00000000-0000-0000-0000-000000000000}"/>
          </ac:spMkLst>
        </pc:spChg>
      </pc:sldChg>
      <pc:sldChg chg="modSp">
        <pc:chgData name="Emily Butler" userId="S::ebutler@perinatal.org.uk::fa9ca036-2326-4cb2-b035-8d9ec63bc3f4" providerId="AD" clId="Web-{030A9D92-8606-F1A9-A1C1-70C9E4539E0A}" dt="2022-02-10T07:51:37.117" v="22" actId="20577"/>
        <pc:sldMkLst>
          <pc:docMk/>
          <pc:sldMk cId="2701703673" sldId="393"/>
        </pc:sldMkLst>
        <pc:spChg chg="mod">
          <ac:chgData name="Emily Butler" userId="S::ebutler@perinatal.org.uk::fa9ca036-2326-4cb2-b035-8d9ec63bc3f4" providerId="AD" clId="Web-{030A9D92-8606-F1A9-A1C1-70C9E4539E0A}" dt="2022-02-10T07:51:37.117" v="22" actId="20577"/>
          <ac:spMkLst>
            <pc:docMk/>
            <pc:sldMk cId="2701703673" sldId="393"/>
            <ac:spMk id="5" creationId="{00000000-0000-0000-0000-000000000000}"/>
          </ac:spMkLst>
        </pc:spChg>
      </pc:sldChg>
      <pc:sldChg chg="modSp">
        <pc:chgData name="Emily Butler" userId="S::ebutler@perinatal.org.uk::fa9ca036-2326-4cb2-b035-8d9ec63bc3f4" providerId="AD" clId="Web-{030A9D92-8606-F1A9-A1C1-70C9E4539E0A}" dt="2022-02-10T07:52:19.524" v="27" actId="20577"/>
        <pc:sldMkLst>
          <pc:docMk/>
          <pc:sldMk cId="2224557144" sldId="394"/>
        </pc:sldMkLst>
        <pc:spChg chg="mod">
          <ac:chgData name="Emily Butler" userId="S::ebutler@perinatal.org.uk::fa9ca036-2326-4cb2-b035-8d9ec63bc3f4" providerId="AD" clId="Web-{030A9D92-8606-F1A9-A1C1-70C9E4539E0A}" dt="2022-02-10T07:52:19.524" v="27" actId="20577"/>
          <ac:spMkLst>
            <pc:docMk/>
            <pc:sldMk cId="2224557144" sldId="394"/>
            <ac:spMk id="7" creationId="{00000000-0000-0000-0000-000000000000}"/>
          </ac:spMkLst>
        </pc:spChg>
      </pc:sldChg>
    </pc:docChg>
  </pc:docChgLst>
  <pc:docChgLst>
    <pc:chgData name="Hanna Jones" userId="S::hjones@perinatal.org.uk::f89756c4-671c-46ee-afad-b50d712891c8" providerId="AD" clId="Web-{961924A5-4FE2-403F-9230-E82433695CC8}"/>
    <pc:docChg chg="modSld">
      <pc:chgData name="Hanna Jones" userId="S::hjones@perinatal.org.uk::f89756c4-671c-46ee-afad-b50d712891c8" providerId="AD" clId="Web-{961924A5-4FE2-403F-9230-E82433695CC8}" dt="2022-02-16T15:16:10.282" v="11" actId="20577"/>
      <pc:docMkLst>
        <pc:docMk/>
      </pc:docMkLst>
      <pc:sldChg chg="modSp">
        <pc:chgData name="Hanna Jones" userId="S::hjones@perinatal.org.uk::f89756c4-671c-46ee-afad-b50d712891c8" providerId="AD" clId="Web-{961924A5-4FE2-403F-9230-E82433695CC8}" dt="2022-02-16T15:16:10.282" v="11" actId="20577"/>
        <pc:sldMkLst>
          <pc:docMk/>
          <pc:sldMk cId="2701703673" sldId="393"/>
        </pc:sldMkLst>
        <pc:spChg chg="mod">
          <ac:chgData name="Hanna Jones" userId="S::hjones@perinatal.org.uk::f89756c4-671c-46ee-afad-b50d712891c8" providerId="AD" clId="Web-{961924A5-4FE2-403F-9230-E82433695CC8}" dt="2022-02-16T15:14:37.170" v="0" actId="20577"/>
          <ac:spMkLst>
            <pc:docMk/>
            <pc:sldMk cId="2701703673" sldId="393"/>
            <ac:spMk id="5" creationId="{00000000-0000-0000-0000-000000000000}"/>
          </ac:spMkLst>
        </pc:spChg>
        <pc:spChg chg="mod">
          <ac:chgData name="Hanna Jones" userId="S::hjones@perinatal.org.uk::f89756c4-671c-46ee-afad-b50d712891c8" providerId="AD" clId="Web-{961924A5-4FE2-403F-9230-E82433695CC8}" dt="2022-02-16T15:16:10.282" v="11" actId="20577"/>
          <ac:spMkLst>
            <pc:docMk/>
            <pc:sldMk cId="2701703673" sldId="393"/>
            <ac:spMk id="7" creationId="{00000000-0000-0000-0000-000000000000}"/>
          </ac:spMkLst>
        </pc:spChg>
      </pc:sldChg>
    </pc:docChg>
  </pc:docChgLst>
  <pc:docChgLst>
    <pc:chgData name="Hanna Jones" userId="S::hjones@perinatal.org.uk::f89756c4-671c-46ee-afad-b50d712891c8" providerId="AD" clId="Web-{829FFD87-84F7-45D3-9762-5F3B4141E647}"/>
    <pc:docChg chg="modSld">
      <pc:chgData name="Hanna Jones" userId="S::hjones@perinatal.org.uk::f89756c4-671c-46ee-afad-b50d712891c8" providerId="AD" clId="Web-{829FFD87-84F7-45D3-9762-5F3B4141E647}" dt="2022-02-10T08:11:51.228" v="1" actId="20577"/>
      <pc:docMkLst>
        <pc:docMk/>
      </pc:docMkLst>
      <pc:sldChg chg="modSp">
        <pc:chgData name="Hanna Jones" userId="S::hjones@perinatal.org.uk::f89756c4-671c-46ee-afad-b50d712891c8" providerId="AD" clId="Web-{829FFD87-84F7-45D3-9762-5F3B4141E647}" dt="2022-02-10T08:11:51.228" v="1" actId="20577"/>
        <pc:sldMkLst>
          <pc:docMk/>
          <pc:sldMk cId="2701703673" sldId="393"/>
        </pc:sldMkLst>
        <pc:spChg chg="mod">
          <ac:chgData name="Hanna Jones" userId="S::hjones@perinatal.org.uk::f89756c4-671c-46ee-afad-b50d712891c8" providerId="AD" clId="Web-{829FFD87-84F7-45D3-9762-5F3B4141E647}" dt="2022-02-10T08:11:51.228" v="1" actId="20577"/>
          <ac:spMkLst>
            <pc:docMk/>
            <pc:sldMk cId="2701703673" sldId="393"/>
            <ac:spMk id="7" creationId="{00000000-0000-0000-0000-000000000000}"/>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E5546D8-8538-5549-B336-F210501B95CA}" type="doc">
      <dgm:prSet loTypeId="urn:microsoft.com/office/officeart/2005/8/layout/chevron1" loCatId="" qsTypeId="urn:microsoft.com/office/officeart/2005/8/quickstyle/simple4" qsCatId="simple" csTypeId="urn:microsoft.com/office/officeart/2005/8/colors/colorful4" csCatId="colorful" phldr="1"/>
      <dgm:spPr/>
    </dgm:pt>
    <dgm:pt modelId="{09D0CF3E-63F1-2E42-862A-91B4778A49D1}">
      <dgm:prSet phldrT="[Text]"/>
      <dgm:spPr/>
      <dgm:t>
        <a:bodyPr/>
        <a:lstStyle/>
        <a:p>
          <a:r>
            <a:rPr lang="en-US"/>
            <a:t>Start 1</a:t>
          </a:r>
          <a:r>
            <a:rPr lang="en-US" baseline="30000"/>
            <a:t>st</a:t>
          </a:r>
          <a:r>
            <a:rPr lang="en-US"/>
            <a:t> Jan 2018</a:t>
          </a:r>
        </a:p>
      </dgm:t>
    </dgm:pt>
    <dgm:pt modelId="{0A9AD8BC-E175-0047-99A3-42F0C3F41BEA}" type="parTrans" cxnId="{C1ACF787-29D6-9649-B895-0A65498D27A5}">
      <dgm:prSet/>
      <dgm:spPr/>
      <dgm:t>
        <a:bodyPr/>
        <a:lstStyle/>
        <a:p>
          <a:endParaRPr lang="en-US"/>
        </a:p>
      </dgm:t>
    </dgm:pt>
    <dgm:pt modelId="{6A5FE7E3-0A6C-6140-B7F0-7484E8F5C9B8}" type="sibTrans" cxnId="{C1ACF787-29D6-9649-B895-0A65498D27A5}">
      <dgm:prSet/>
      <dgm:spPr/>
      <dgm:t>
        <a:bodyPr/>
        <a:lstStyle/>
        <a:p>
          <a:endParaRPr lang="en-US"/>
        </a:p>
      </dgm:t>
    </dgm:pt>
    <dgm:pt modelId="{DBC1908E-A5DE-0348-B370-EA372BB62EA0}">
      <dgm:prSet phldrT="[Text]"/>
      <dgm:spPr/>
      <dgm:t>
        <a:bodyPr/>
        <a:lstStyle/>
        <a:p>
          <a:r>
            <a:rPr lang="en-US" dirty="0"/>
            <a:t>Recruiting 4000 women May 2018 </a:t>
          </a:r>
          <a:r>
            <a:rPr lang="mr-IN" dirty="0"/>
            <a:t>–</a:t>
          </a:r>
          <a:r>
            <a:rPr lang="en-US" dirty="0"/>
            <a:t> December 2022</a:t>
          </a:r>
        </a:p>
      </dgm:t>
    </dgm:pt>
    <dgm:pt modelId="{91E2A29D-AEEE-7F48-A19F-ED95F4CC10B9}" type="parTrans" cxnId="{5ABF1039-11DE-6F4C-8ADD-DD586E38524D}">
      <dgm:prSet/>
      <dgm:spPr/>
      <dgm:t>
        <a:bodyPr/>
        <a:lstStyle/>
        <a:p>
          <a:endParaRPr lang="en-US"/>
        </a:p>
      </dgm:t>
    </dgm:pt>
    <dgm:pt modelId="{25A6A774-715D-644B-B437-CC8A2932EC95}" type="sibTrans" cxnId="{5ABF1039-11DE-6F4C-8ADD-DD586E38524D}">
      <dgm:prSet/>
      <dgm:spPr/>
      <dgm:t>
        <a:bodyPr/>
        <a:lstStyle/>
        <a:p>
          <a:endParaRPr lang="en-US"/>
        </a:p>
      </dgm:t>
    </dgm:pt>
    <dgm:pt modelId="{0DF5F50F-737C-364C-B4F5-6F6CB9DCB848}">
      <dgm:prSet phldrT="[Text]"/>
      <dgm:spPr/>
      <dgm:t>
        <a:bodyPr/>
        <a:lstStyle/>
        <a:p>
          <a:r>
            <a:rPr lang="en-US"/>
            <a:t>Final report December 2022</a:t>
          </a:r>
        </a:p>
      </dgm:t>
    </dgm:pt>
    <dgm:pt modelId="{22360D7F-65FF-B64E-A2C9-E92FD4BB2FFA}" type="parTrans" cxnId="{F6D75189-352C-7C48-A954-601DB49C3B01}">
      <dgm:prSet/>
      <dgm:spPr/>
      <dgm:t>
        <a:bodyPr/>
        <a:lstStyle/>
        <a:p>
          <a:endParaRPr lang="en-US"/>
        </a:p>
      </dgm:t>
    </dgm:pt>
    <dgm:pt modelId="{512685D4-1EFE-1840-BFC1-2E1F172ABE28}" type="sibTrans" cxnId="{F6D75189-352C-7C48-A954-601DB49C3B01}">
      <dgm:prSet/>
      <dgm:spPr/>
      <dgm:t>
        <a:bodyPr/>
        <a:lstStyle/>
        <a:p>
          <a:endParaRPr lang="en-US"/>
        </a:p>
      </dgm:t>
    </dgm:pt>
    <dgm:pt modelId="{51341113-E08A-0449-8CDA-3B0E8A632426}">
      <dgm:prSet phldrT="[Text]"/>
      <dgm:spPr/>
      <dgm:t>
        <a:bodyPr/>
        <a:lstStyle/>
        <a:p>
          <a:r>
            <a:rPr lang="en-US"/>
            <a:t>HTA commissioned call</a:t>
          </a:r>
        </a:p>
      </dgm:t>
    </dgm:pt>
    <dgm:pt modelId="{B51651E4-AC8B-DD40-B690-12268A125895}" type="parTrans" cxnId="{A2BFF1C1-53AC-4C4B-B08A-FCC66807F1D4}">
      <dgm:prSet/>
      <dgm:spPr/>
      <dgm:t>
        <a:bodyPr/>
        <a:lstStyle/>
        <a:p>
          <a:endParaRPr lang="en-US"/>
        </a:p>
      </dgm:t>
    </dgm:pt>
    <dgm:pt modelId="{E8B3CF32-372E-E84A-9B4F-6948548320D7}" type="sibTrans" cxnId="{A2BFF1C1-53AC-4C4B-B08A-FCC66807F1D4}">
      <dgm:prSet/>
      <dgm:spPr/>
      <dgm:t>
        <a:bodyPr/>
        <a:lstStyle/>
        <a:p>
          <a:endParaRPr lang="en-US"/>
        </a:p>
      </dgm:t>
    </dgm:pt>
    <dgm:pt modelId="{F2797BEF-8BFC-174C-A7C1-5675A99D4B03}" type="pres">
      <dgm:prSet presAssocID="{FE5546D8-8538-5549-B336-F210501B95CA}" presName="Name0" presStyleCnt="0">
        <dgm:presLayoutVars>
          <dgm:dir/>
          <dgm:animLvl val="lvl"/>
          <dgm:resizeHandles val="exact"/>
        </dgm:presLayoutVars>
      </dgm:prSet>
      <dgm:spPr/>
    </dgm:pt>
    <dgm:pt modelId="{297D14E6-5949-0246-B2BD-5D16874EA5A2}" type="pres">
      <dgm:prSet presAssocID="{51341113-E08A-0449-8CDA-3B0E8A632426}" presName="parTxOnly" presStyleLbl="node1" presStyleIdx="0" presStyleCnt="4">
        <dgm:presLayoutVars>
          <dgm:chMax val="0"/>
          <dgm:chPref val="0"/>
          <dgm:bulletEnabled val="1"/>
        </dgm:presLayoutVars>
      </dgm:prSet>
      <dgm:spPr/>
    </dgm:pt>
    <dgm:pt modelId="{F0EB4145-22B6-124F-93A6-594F9C176B6F}" type="pres">
      <dgm:prSet presAssocID="{E8B3CF32-372E-E84A-9B4F-6948548320D7}" presName="parTxOnlySpace" presStyleCnt="0"/>
      <dgm:spPr/>
    </dgm:pt>
    <dgm:pt modelId="{786EC218-4EE1-2749-A862-51C471B6A957}" type="pres">
      <dgm:prSet presAssocID="{09D0CF3E-63F1-2E42-862A-91B4778A49D1}" presName="parTxOnly" presStyleLbl="node1" presStyleIdx="1" presStyleCnt="4">
        <dgm:presLayoutVars>
          <dgm:chMax val="0"/>
          <dgm:chPref val="0"/>
          <dgm:bulletEnabled val="1"/>
        </dgm:presLayoutVars>
      </dgm:prSet>
      <dgm:spPr/>
    </dgm:pt>
    <dgm:pt modelId="{CCB8E839-2F54-5340-B6DA-A24489ADDFDF}" type="pres">
      <dgm:prSet presAssocID="{6A5FE7E3-0A6C-6140-B7F0-7484E8F5C9B8}" presName="parTxOnlySpace" presStyleCnt="0"/>
      <dgm:spPr/>
    </dgm:pt>
    <dgm:pt modelId="{7E8C13A0-4C19-9344-BAF6-A6B0262E6F20}" type="pres">
      <dgm:prSet presAssocID="{DBC1908E-A5DE-0348-B370-EA372BB62EA0}" presName="parTxOnly" presStyleLbl="node1" presStyleIdx="2" presStyleCnt="4">
        <dgm:presLayoutVars>
          <dgm:chMax val="0"/>
          <dgm:chPref val="0"/>
          <dgm:bulletEnabled val="1"/>
        </dgm:presLayoutVars>
      </dgm:prSet>
      <dgm:spPr/>
    </dgm:pt>
    <dgm:pt modelId="{9A244AD8-A911-A748-BAE3-C95D6B2C1494}" type="pres">
      <dgm:prSet presAssocID="{25A6A774-715D-644B-B437-CC8A2932EC95}" presName="parTxOnlySpace" presStyleCnt="0"/>
      <dgm:spPr/>
    </dgm:pt>
    <dgm:pt modelId="{0CCF1FEC-371D-414C-9C12-0677FDA10DDF}" type="pres">
      <dgm:prSet presAssocID="{0DF5F50F-737C-364C-B4F5-6F6CB9DCB848}" presName="parTxOnly" presStyleLbl="node1" presStyleIdx="3" presStyleCnt="4">
        <dgm:presLayoutVars>
          <dgm:chMax val="0"/>
          <dgm:chPref val="0"/>
          <dgm:bulletEnabled val="1"/>
        </dgm:presLayoutVars>
      </dgm:prSet>
      <dgm:spPr/>
    </dgm:pt>
  </dgm:ptLst>
  <dgm:cxnLst>
    <dgm:cxn modelId="{7FD57C26-C5EF-5D40-86AF-5F3F38752EF0}" type="presOf" srcId="{09D0CF3E-63F1-2E42-862A-91B4778A49D1}" destId="{786EC218-4EE1-2749-A862-51C471B6A957}" srcOrd="0" destOrd="0" presId="urn:microsoft.com/office/officeart/2005/8/layout/chevron1"/>
    <dgm:cxn modelId="{5ABF1039-11DE-6F4C-8ADD-DD586E38524D}" srcId="{FE5546D8-8538-5549-B336-F210501B95CA}" destId="{DBC1908E-A5DE-0348-B370-EA372BB62EA0}" srcOrd="2" destOrd="0" parTransId="{91E2A29D-AEEE-7F48-A19F-ED95F4CC10B9}" sibTransId="{25A6A774-715D-644B-B437-CC8A2932EC95}"/>
    <dgm:cxn modelId="{E6FAD840-AF15-6F4E-B166-14D950AF124C}" type="presOf" srcId="{FE5546D8-8538-5549-B336-F210501B95CA}" destId="{F2797BEF-8BFC-174C-A7C1-5675A99D4B03}" srcOrd="0" destOrd="0" presId="urn:microsoft.com/office/officeart/2005/8/layout/chevron1"/>
    <dgm:cxn modelId="{EC5F6B45-1036-8846-AE5D-30D36F86D4D6}" type="presOf" srcId="{51341113-E08A-0449-8CDA-3B0E8A632426}" destId="{297D14E6-5949-0246-B2BD-5D16874EA5A2}" srcOrd="0" destOrd="0" presId="urn:microsoft.com/office/officeart/2005/8/layout/chevron1"/>
    <dgm:cxn modelId="{29052C7B-722A-A44E-90A6-AC14BDD2407E}" type="presOf" srcId="{DBC1908E-A5DE-0348-B370-EA372BB62EA0}" destId="{7E8C13A0-4C19-9344-BAF6-A6B0262E6F20}" srcOrd="0" destOrd="0" presId="urn:microsoft.com/office/officeart/2005/8/layout/chevron1"/>
    <dgm:cxn modelId="{C1ACF787-29D6-9649-B895-0A65498D27A5}" srcId="{FE5546D8-8538-5549-B336-F210501B95CA}" destId="{09D0CF3E-63F1-2E42-862A-91B4778A49D1}" srcOrd="1" destOrd="0" parTransId="{0A9AD8BC-E175-0047-99A3-42F0C3F41BEA}" sibTransId="{6A5FE7E3-0A6C-6140-B7F0-7484E8F5C9B8}"/>
    <dgm:cxn modelId="{F6D75189-352C-7C48-A954-601DB49C3B01}" srcId="{FE5546D8-8538-5549-B336-F210501B95CA}" destId="{0DF5F50F-737C-364C-B4F5-6F6CB9DCB848}" srcOrd="3" destOrd="0" parTransId="{22360D7F-65FF-B64E-A2C9-E92FD4BB2FFA}" sibTransId="{512685D4-1EFE-1840-BFC1-2E1F172ABE28}"/>
    <dgm:cxn modelId="{A2BFF1C1-53AC-4C4B-B08A-FCC66807F1D4}" srcId="{FE5546D8-8538-5549-B336-F210501B95CA}" destId="{51341113-E08A-0449-8CDA-3B0E8A632426}" srcOrd="0" destOrd="0" parTransId="{B51651E4-AC8B-DD40-B690-12268A125895}" sibTransId="{E8B3CF32-372E-E84A-9B4F-6948548320D7}"/>
    <dgm:cxn modelId="{374586CD-4993-E844-9A33-2E8D9DC02AD4}" type="presOf" srcId="{0DF5F50F-737C-364C-B4F5-6F6CB9DCB848}" destId="{0CCF1FEC-371D-414C-9C12-0677FDA10DDF}" srcOrd="0" destOrd="0" presId="urn:microsoft.com/office/officeart/2005/8/layout/chevron1"/>
    <dgm:cxn modelId="{A825C34C-D7B3-9B41-80D3-0F1194CCBED3}" type="presParOf" srcId="{F2797BEF-8BFC-174C-A7C1-5675A99D4B03}" destId="{297D14E6-5949-0246-B2BD-5D16874EA5A2}" srcOrd="0" destOrd="0" presId="urn:microsoft.com/office/officeart/2005/8/layout/chevron1"/>
    <dgm:cxn modelId="{AE91538D-2BF1-C34A-A7A9-259DF9259D3B}" type="presParOf" srcId="{F2797BEF-8BFC-174C-A7C1-5675A99D4B03}" destId="{F0EB4145-22B6-124F-93A6-594F9C176B6F}" srcOrd="1" destOrd="0" presId="urn:microsoft.com/office/officeart/2005/8/layout/chevron1"/>
    <dgm:cxn modelId="{BFD2B1FA-48E6-DD43-9E43-82DA4A7BB9C8}" type="presParOf" srcId="{F2797BEF-8BFC-174C-A7C1-5675A99D4B03}" destId="{786EC218-4EE1-2749-A862-51C471B6A957}" srcOrd="2" destOrd="0" presId="urn:microsoft.com/office/officeart/2005/8/layout/chevron1"/>
    <dgm:cxn modelId="{BAD0786B-E41F-C54D-B261-0023CABD10DB}" type="presParOf" srcId="{F2797BEF-8BFC-174C-A7C1-5675A99D4B03}" destId="{CCB8E839-2F54-5340-B6DA-A24489ADDFDF}" srcOrd="3" destOrd="0" presId="urn:microsoft.com/office/officeart/2005/8/layout/chevron1"/>
    <dgm:cxn modelId="{B6F20703-FB46-DB41-93E5-5FCD7F58BFF7}" type="presParOf" srcId="{F2797BEF-8BFC-174C-A7C1-5675A99D4B03}" destId="{7E8C13A0-4C19-9344-BAF6-A6B0262E6F20}" srcOrd="4" destOrd="0" presId="urn:microsoft.com/office/officeart/2005/8/layout/chevron1"/>
    <dgm:cxn modelId="{1B787A27-ABA9-CF43-8071-6FA388579CF1}" type="presParOf" srcId="{F2797BEF-8BFC-174C-A7C1-5675A99D4B03}" destId="{9A244AD8-A911-A748-BAE3-C95D6B2C1494}" srcOrd="5" destOrd="0" presId="urn:microsoft.com/office/officeart/2005/8/layout/chevron1"/>
    <dgm:cxn modelId="{4B655DB5-B66A-8B40-8540-47DC63AA9352}" type="presParOf" srcId="{F2797BEF-8BFC-174C-A7C1-5675A99D4B03}" destId="{0CCF1FEC-371D-414C-9C12-0677FDA10DDF}" srcOrd="6" destOrd="0" presId="urn:microsoft.com/office/officeart/2005/8/layout/chevro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82E2F5EF-F5F5-7C4B-BCE6-788628872FCB}" type="doc">
      <dgm:prSet loTypeId="urn:microsoft.com/office/officeart/2005/8/layout/hProcess9" loCatId="" qsTypeId="urn:microsoft.com/office/officeart/2005/8/quickstyle/simple4" qsCatId="simple" csTypeId="urn:microsoft.com/office/officeart/2005/8/colors/colorful4" csCatId="colorful" phldr="1"/>
      <dgm:spPr/>
    </dgm:pt>
    <dgm:pt modelId="{DF66D8D1-9BE1-0742-B8B9-8490C749C838}">
      <dgm:prSet phldrT="[Text]"/>
      <dgm:spPr/>
      <dgm:t>
        <a:bodyPr/>
        <a:lstStyle/>
        <a:p>
          <a:r>
            <a:rPr lang="en-US"/>
            <a:t>Consent on the RCT consent form </a:t>
          </a:r>
        </a:p>
      </dgm:t>
    </dgm:pt>
    <dgm:pt modelId="{3E6DA3CC-B85A-AE4B-A008-005596EF282F}" type="parTrans" cxnId="{089A5FB9-F84A-4449-9574-E955F350BD8E}">
      <dgm:prSet/>
      <dgm:spPr/>
      <dgm:t>
        <a:bodyPr/>
        <a:lstStyle/>
        <a:p>
          <a:endParaRPr lang="en-US"/>
        </a:p>
      </dgm:t>
    </dgm:pt>
    <dgm:pt modelId="{2A3C2AD0-1AE6-8A40-BE5D-67073EB372C2}" type="sibTrans" cxnId="{089A5FB9-F84A-4449-9574-E955F350BD8E}">
      <dgm:prSet/>
      <dgm:spPr/>
      <dgm:t>
        <a:bodyPr/>
        <a:lstStyle/>
        <a:p>
          <a:endParaRPr lang="en-US"/>
        </a:p>
      </dgm:t>
    </dgm:pt>
    <dgm:pt modelId="{61225670-691A-C94F-94B1-A367904C86FA}">
      <dgm:prSet phldrT="[Text]"/>
      <dgm:spPr/>
      <dgm:t>
        <a:bodyPr/>
        <a:lstStyle/>
        <a:p>
          <a:r>
            <a:rPr lang="en-US"/>
            <a:t>Collect baseline data</a:t>
          </a:r>
        </a:p>
      </dgm:t>
    </dgm:pt>
    <dgm:pt modelId="{ACB91851-E62D-1842-BAB1-29300A047C20}" type="parTrans" cxnId="{5A6407EA-24F6-E747-853C-0CA0803216BB}">
      <dgm:prSet/>
      <dgm:spPr/>
      <dgm:t>
        <a:bodyPr/>
        <a:lstStyle/>
        <a:p>
          <a:endParaRPr lang="en-US"/>
        </a:p>
      </dgm:t>
    </dgm:pt>
    <dgm:pt modelId="{F9C277B7-90F6-5741-B361-1A4F6EE97560}" type="sibTrans" cxnId="{5A6407EA-24F6-E747-853C-0CA0803216BB}">
      <dgm:prSet/>
      <dgm:spPr/>
      <dgm:t>
        <a:bodyPr/>
        <a:lstStyle/>
        <a:p>
          <a:endParaRPr lang="en-US"/>
        </a:p>
      </dgm:t>
    </dgm:pt>
    <dgm:pt modelId="{C4AC069D-E4DE-6849-B742-C0A7604DCC1B}">
      <dgm:prSet phldrT="[Text]"/>
      <dgm:spPr/>
      <dgm:t>
        <a:bodyPr/>
        <a:lstStyle/>
        <a:p>
          <a:r>
            <a:rPr lang="en-US"/>
            <a:t>Complete recruitment form / online recruitment wizard and </a:t>
          </a:r>
          <a:r>
            <a:rPr lang="en-US" err="1"/>
            <a:t>randomise</a:t>
          </a:r>
          <a:endParaRPr lang="en-US"/>
        </a:p>
      </dgm:t>
    </dgm:pt>
    <dgm:pt modelId="{85DDF7B5-7BDE-C44B-BC51-54970E1D6E43}" type="parTrans" cxnId="{80D04F69-2F03-FC49-81EB-77E83ED5A97D}">
      <dgm:prSet/>
      <dgm:spPr/>
      <dgm:t>
        <a:bodyPr/>
        <a:lstStyle/>
        <a:p>
          <a:endParaRPr lang="en-US"/>
        </a:p>
      </dgm:t>
    </dgm:pt>
    <dgm:pt modelId="{A6596473-F1E7-044E-83BC-A6C76393D19B}" type="sibTrans" cxnId="{80D04F69-2F03-FC49-81EB-77E83ED5A97D}">
      <dgm:prSet/>
      <dgm:spPr/>
      <dgm:t>
        <a:bodyPr/>
        <a:lstStyle/>
        <a:p>
          <a:endParaRPr lang="en-US"/>
        </a:p>
      </dgm:t>
    </dgm:pt>
    <dgm:pt modelId="{8F353B6C-3AFD-487D-8C13-311A4C02004C}">
      <dgm:prSet phldrT="[Text]"/>
      <dgm:spPr/>
      <dgm:t>
        <a:bodyPr/>
        <a:lstStyle/>
        <a:p>
          <a:r>
            <a:rPr lang="en-US"/>
            <a:t>Ask participant to complete baseline questionnaires </a:t>
          </a:r>
        </a:p>
      </dgm:t>
    </dgm:pt>
    <dgm:pt modelId="{2F24765F-E0FE-4C16-ABAA-AB618A21908E}" type="parTrans" cxnId="{E143846E-FCB3-431A-89D2-C8657EB884CE}">
      <dgm:prSet/>
      <dgm:spPr/>
      <dgm:t>
        <a:bodyPr/>
        <a:lstStyle/>
        <a:p>
          <a:endParaRPr lang="en-US"/>
        </a:p>
      </dgm:t>
    </dgm:pt>
    <dgm:pt modelId="{7A79B0FE-2381-4194-A8D4-14BC57B0F97E}" type="sibTrans" cxnId="{E143846E-FCB3-431A-89D2-C8657EB884CE}">
      <dgm:prSet/>
      <dgm:spPr/>
      <dgm:t>
        <a:bodyPr/>
        <a:lstStyle/>
        <a:p>
          <a:endParaRPr lang="en-US"/>
        </a:p>
      </dgm:t>
    </dgm:pt>
    <dgm:pt modelId="{5744557D-9CA7-436F-808A-162B47A5E5EB}">
      <dgm:prSet phldrT="[Text]"/>
      <dgm:spPr/>
      <dgm:t>
        <a:bodyPr/>
        <a:lstStyle/>
        <a:p>
          <a:r>
            <a:rPr lang="en-US"/>
            <a:t>Check Edinburgh post natal depression score</a:t>
          </a:r>
        </a:p>
      </dgm:t>
    </dgm:pt>
    <dgm:pt modelId="{460FC7B8-87B0-47D3-9E19-B4D0D0EB21E2}" type="parTrans" cxnId="{58624D86-839D-4E44-A351-7B0BAF4D044B}">
      <dgm:prSet/>
      <dgm:spPr/>
      <dgm:t>
        <a:bodyPr/>
        <a:lstStyle/>
        <a:p>
          <a:endParaRPr lang="en-US"/>
        </a:p>
      </dgm:t>
    </dgm:pt>
    <dgm:pt modelId="{632B9407-9C6D-4A05-B83C-602FE90B5353}" type="sibTrans" cxnId="{58624D86-839D-4E44-A351-7B0BAF4D044B}">
      <dgm:prSet/>
      <dgm:spPr/>
      <dgm:t>
        <a:bodyPr/>
        <a:lstStyle/>
        <a:p>
          <a:endParaRPr lang="en-US"/>
        </a:p>
      </dgm:t>
    </dgm:pt>
    <dgm:pt modelId="{41CB5078-EF46-4BDC-A3FA-CB16235DEBCB}">
      <dgm:prSet phldrT="[Text]" custT="1"/>
      <dgm:spPr/>
      <dgm:t>
        <a:bodyPr/>
        <a:lstStyle/>
        <a:p>
          <a:r>
            <a:rPr lang="en-US" sz="1300"/>
            <a:t>If </a:t>
          </a:r>
          <a:r>
            <a:rPr lang="en-US" sz="1300" err="1"/>
            <a:t>randomised</a:t>
          </a:r>
          <a:r>
            <a:rPr lang="en-US" sz="1300"/>
            <a:t> to induction of </a:t>
          </a:r>
          <a:r>
            <a:rPr lang="en-US" sz="1300" err="1"/>
            <a:t>labour</a:t>
          </a:r>
          <a:r>
            <a:rPr lang="en-US" sz="1300"/>
            <a:t> book the induction between 38</a:t>
          </a:r>
          <a:r>
            <a:rPr lang="en-US" sz="1200" baseline="30000"/>
            <a:t>+0 </a:t>
          </a:r>
          <a:r>
            <a:rPr lang="en-US" sz="1200" baseline="0"/>
            <a:t>to 38</a:t>
          </a:r>
          <a:r>
            <a:rPr lang="en-US" sz="1200" baseline="30000"/>
            <a:t>+4</a:t>
          </a:r>
          <a:endParaRPr lang="en-US" sz="1300" baseline="30000"/>
        </a:p>
      </dgm:t>
    </dgm:pt>
    <dgm:pt modelId="{9F05962C-5CCF-43F8-8DD3-2CC391C4378A}" type="parTrans" cxnId="{16CEFF7F-1950-4878-ACEA-A9ECAA761FC0}">
      <dgm:prSet/>
      <dgm:spPr/>
      <dgm:t>
        <a:bodyPr/>
        <a:lstStyle/>
        <a:p>
          <a:endParaRPr lang="en-US"/>
        </a:p>
      </dgm:t>
    </dgm:pt>
    <dgm:pt modelId="{C6FAECE0-CFF7-4E5C-A67C-ED6BB6E93EE6}" type="sibTrans" cxnId="{16CEFF7F-1950-4878-ACEA-A9ECAA761FC0}">
      <dgm:prSet/>
      <dgm:spPr/>
      <dgm:t>
        <a:bodyPr/>
        <a:lstStyle/>
        <a:p>
          <a:endParaRPr lang="en-US"/>
        </a:p>
      </dgm:t>
    </dgm:pt>
    <dgm:pt modelId="{C1C0182C-6045-5F43-B675-BD4D36BD8FE0}" type="pres">
      <dgm:prSet presAssocID="{82E2F5EF-F5F5-7C4B-BCE6-788628872FCB}" presName="CompostProcess" presStyleCnt="0">
        <dgm:presLayoutVars>
          <dgm:dir/>
          <dgm:resizeHandles val="exact"/>
        </dgm:presLayoutVars>
      </dgm:prSet>
      <dgm:spPr/>
    </dgm:pt>
    <dgm:pt modelId="{B56383D7-3772-A74B-BD5E-C0E1D5F3632C}" type="pres">
      <dgm:prSet presAssocID="{82E2F5EF-F5F5-7C4B-BCE6-788628872FCB}" presName="arrow" presStyleLbl="bgShp" presStyleIdx="0" presStyleCnt="1" custLinFactNeighborY="-1715"/>
      <dgm:spPr/>
    </dgm:pt>
    <dgm:pt modelId="{9DB662ED-432E-4E4C-8568-CDBB014C77B9}" type="pres">
      <dgm:prSet presAssocID="{82E2F5EF-F5F5-7C4B-BCE6-788628872FCB}" presName="linearProcess" presStyleCnt="0"/>
      <dgm:spPr/>
    </dgm:pt>
    <dgm:pt modelId="{DD799542-203E-984B-97F0-1570E907FAF9}" type="pres">
      <dgm:prSet presAssocID="{DF66D8D1-9BE1-0742-B8B9-8490C749C838}" presName="textNode" presStyleLbl="node1" presStyleIdx="0" presStyleCnt="6">
        <dgm:presLayoutVars>
          <dgm:bulletEnabled val="1"/>
        </dgm:presLayoutVars>
      </dgm:prSet>
      <dgm:spPr/>
    </dgm:pt>
    <dgm:pt modelId="{CB0B2D0D-FCFB-5547-96F1-D1386449EA32}" type="pres">
      <dgm:prSet presAssocID="{2A3C2AD0-1AE6-8A40-BE5D-67073EB372C2}" presName="sibTrans" presStyleCnt="0"/>
      <dgm:spPr/>
    </dgm:pt>
    <dgm:pt modelId="{8EA9480C-AED6-7B45-8428-9FA6FE35D335}" type="pres">
      <dgm:prSet presAssocID="{61225670-691A-C94F-94B1-A367904C86FA}" presName="textNode" presStyleLbl="node1" presStyleIdx="1" presStyleCnt="6">
        <dgm:presLayoutVars>
          <dgm:bulletEnabled val="1"/>
        </dgm:presLayoutVars>
      </dgm:prSet>
      <dgm:spPr/>
    </dgm:pt>
    <dgm:pt modelId="{7BD264C9-DE25-E345-8F0F-39D09E6DFABC}" type="pres">
      <dgm:prSet presAssocID="{F9C277B7-90F6-5741-B361-1A4F6EE97560}" presName="sibTrans" presStyleCnt="0"/>
      <dgm:spPr/>
    </dgm:pt>
    <dgm:pt modelId="{17EE8E76-BA93-436A-B967-C2417779E366}" type="pres">
      <dgm:prSet presAssocID="{8F353B6C-3AFD-487D-8C13-311A4C02004C}" presName="textNode" presStyleLbl="node1" presStyleIdx="2" presStyleCnt="6">
        <dgm:presLayoutVars>
          <dgm:bulletEnabled val="1"/>
        </dgm:presLayoutVars>
      </dgm:prSet>
      <dgm:spPr/>
    </dgm:pt>
    <dgm:pt modelId="{3A4B4539-B030-4142-A940-DF7A4B4743A1}" type="pres">
      <dgm:prSet presAssocID="{7A79B0FE-2381-4194-A8D4-14BC57B0F97E}" presName="sibTrans" presStyleCnt="0"/>
      <dgm:spPr/>
    </dgm:pt>
    <dgm:pt modelId="{6F069E83-6DED-498C-8B6F-1734A2C09E6D}" type="pres">
      <dgm:prSet presAssocID="{5744557D-9CA7-436F-808A-162B47A5E5EB}" presName="textNode" presStyleLbl="node1" presStyleIdx="3" presStyleCnt="6">
        <dgm:presLayoutVars>
          <dgm:bulletEnabled val="1"/>
        </dgm:presLayoutVars>
      </dgm:prSet>
      <dgm:spPr/>
    </dgm:pt>
    <dgm:pt modelId="{BF5FE9E6-B81D-42DD-811D-BB17D00FC57A}" type="pres">
      <dgm:prSet presAssocID="{632B9407-9C6D-4A05-B83C-602FE90B5353}" presName="sibTrans" presStyleCnt="0"/>
      <dgm:spPr/>
    </dgm:pt>
    <dgm:pt modelId="{FCA29F89-8EEF-9446-A55A-E14DC82C4277}" type="pres">
      <dgm:prSet presAssocID="{C4AC069D-E4DE-6849-B742-C0A7604DCC1B}" presName="textNode" presStyleLbl="node1" presStyleIdx="4" presStyleCnt="6">
        <dgm:presLayoutVars>
          <dgm:bulletEnabled val="1"/>
        </dgm:presLayoutVars>
      </dgm:prSet>
      <dgm:spPr/>
    </dgm:pt>
    <dgm:pt modelId="{9C342DC9-2C29-4DD8-89C3-95750F93C279}" type="pres">
      <dgm:prSet presAssocID="{A6596473-F1E7-044E-83BC-A6C76393D19B}" presName="sibTrans" presStyleCnt="0"/>
      <dgm:spPr/>
    </dgm:pt>
    <dgm:pt modelId="{BFA1360B-AEA3-42CC-80CB-2E7018C9BD0A}" type="pres">
      <dgm:prSet presAssocID="{41CB5078-EF46-4BDC-A3FA-CB16235DEBCB}" presName="textNode" presStyleLbl="node1" presStyleIdx="5" presStyleCnt="6">
        <dgm:presLayoutVars>
          <dgm:bulletEnabled val="1"/>
        </dgm:presLayoutVars>
      </dgm:prSet>
      <dgm:spPr/>
    </dgm:pt>
  </dgm:ptLst>
  <dgm:cxnLst>
    <dgm:cxn modelId="{A4D4F014-0E59-0045-9F0D-920527F806BB}" type="presOf" srcId="{82E2F5EF-F5F5-7C4B-BCE6-788628872FCB}" destId="{C1C0182C-6045-5F43-B675-BD4D36BD8FE0}" srcOrd="0" destOrd="0" presId="urn:microsoft.com/office/officeart/2005/8/layout/hProcess9"/>
    <dgm:cxn modelId="{CC965C1A-BCE5-45AE-9BBC-1F73D2897A33}" type="presOf" srcId="{41CB5078-EF46-4BDC-A3FA-CB16235DEBCB}" destId="{BFA1360B-AEA3-42CC-80CB-2E7018C9BD0A}" srcOrd="0" destOrd="0" presId="urn:microsoft.com/office/officeart/2005/8/layout/hProcess9"/>
    <dgm:cxn modelId="{61101F1C-BE33-9040-B5BA-42226089162B}" type="presOf" srcId="{61225670-691A-C94F-94B1-A367904C86FA}" destId="{8EA9480C-AED6-7B45-8428-9FA6FE35D335}" srcOrd="0" destOrd="0" presId="urn:microsoft.com/office/officeart/2005/8/layout/hProcess9"/>
    <dgm:cxn modelId="{80D04F69-2F03-FC49-81EB-77E83ED5A97D}" srcId="{82E2F5EF-F5F5-7C4B-BCE6-788628872FCB}" destId="{C4AC069D-E4DE-6849-B742-C0A7604DCC1B}" srcOrd="4" destOrd="0" parTransId="{85DDF7B5-7BDE-C44B-BC51-54970E1D6E43}" sibTransId="{A6596473-F1E7-044E-83BC-A6C76393D19B}"/>
    <dgm:cxn modelId="{E143846E-FCB3-431A-89D2-C8657EB884CE}" srcId="{82E2F5EF-F5F5-7C4B-BCE6-788628872FCB}" destId="{8F353B6C-3AFD-487D-8C13-311A4C02004C}" srcOrd="2" destOrd="0" parTransId="{2F24765F-E0FE-4C16-ABAA-AB618A21908E}" sibTransId="{7A79B0FE-2381-4194-A8D4-14BC57B0F97E}"/>
    <dgm:cxn modelId="{31931F59-FC2F-4554-A7A6-1C60E2B9C068}" type="presOf" srcId="{5744557D-9CA7-436F-808A-162B47A5E5EB}" destId="{6F069E83-6DED-498C-8B6F-1734A2C09E6D}" srcOrd="0" destOrd="0" presId="urn:microsoft.com/office/officeart/2005/8/layout/hProcess9"/>
    <dgm:cxn modelId="{16CEFF7F-1950-4878-ACEA-A9ECAA761FC0}" srcId="{82E2F5EF-F5F5-7C4B-BCE6-788628872FCB}" destId="{41CB5078-EF46-4BDC-A3FA-CB16235DEBCB}" srcOrd="5" destOrd="0" parTransId="{9F05962C-5CCF-43F8-8DD3-2CC391C4378A}" sibTransId="{C6FAECE0-CFF7-4E5C-A67C-ED6BB6E93EE6}"/>
    <dgm:cxn modelId="{58624D86-839D-4E44-A351-7B0BAF4D044B}" srcId="{82E2F5EF-F5F5-7C4B-BCE6-788628872FCB}" destId="{5744557D-9CA7-436F-808A-162B47A5E5EB}" srcOrd="3" destOrd="0" parTransId="{460FC7B8-87B0-47D3-9E19-B4D0D0EB21E2}" sibTransId="{632B9407-9C6D-4A05-B83C-602FE90B5353}"/>
    <dgm:cxn modelId="{8F2B3EB0-F0BB-D949-AFDA-0DFAE9E85945}" type="presOf" srcId="{DF66D8D1-9BE1-0742-B8B9-8490C749C838}" destId="{DD799542-203E-984B-97F0-1570E907FAF9}" srcOrd="0" destOrd="0" presId="urn:microsoft.com/office/officeart/2005/8/layout/hProcess9"/>
    <dgm:cxn modelId="{089A5FB9-F84A-4449-9574-E955F350BD8E}" srcId="{82E2F5EF-F5F5-7C4B-BCE6-788628872FCB}" destId="{DF66D8D1-9BE1-0742-B8B9-8490C749C838}" srcOrd="0" destOrd="0" parTransId="{3E6DA3CC-B85A-AE4B-A008-005596EF282F}" sibTransId="{2A3C2AD0-1AE6-8A40-BE5D-67073EB372C2}"/>
    <dgm:cxn modelId="{E486C9CE-BA77-754B-B9A6-4BD1AD04FF19}" type="presOf" srcId="{C4AC069D-E4DE-6849-B742-C0A7604DCC1B}" destId="{FCA29F89-8EEF-9446-A55A-E14DC82C4277}" srcOrd="0" destOrd="0" presId="urn:microsoft.com/office/officeart/2005/8/layout/hProcess9"/>
    <dgm:cxn modelId="{E13D55DD-D279-4F62-954B-D2E412405BB0}" type="presOf" srcId="{8F353B6C-3AFD-487D-8C13-311A4C02004C}" destId="{17EE8E76-BA93-436A-B967-C2417779E366}" srcOrd="0" destOrd="0" presId="urn:microsoft.com/office/officeart/2005/8/layout/hProcess9"/>
    <dgm:cxn modelId="{5A6407EA-24F6-E747-853C-0CA0803216BB}" srcId="{82E2F5EF-F5F5-7C4B-BCE6-788628872FCB}" destId="{61225670-691A-C94F-94B1-A367904C86FA}" srcOrd="1" destOrd="0" parTransId="{ACB91851-E62D-1842-BAB1-29300A047C20}" sibTransId="{F9C277B7-90F6-5741-B361-1A4F6EE97560}"/>
    <dgm:cxn modelId="{FC4F544E-F8E5-204E-96B4-2C2B0253D586}" type="presParOf" srcId="{C1C0182C-6045-5F43-B675-BD4D36BD8FE0}" destId="{B56383D7-3772-A74B-BD5E-C0E1D5F3632C}" srcOrd="0" destOrd="0" presId="urn:microsoft.com/office/officeart/2005/8/layout/hProcess9"/>
    <dgm:cxn modelId="{4EAAEE7F-F8CD-F246-9349-B1EDF6B07D19}" type="presParOf" srcId="{C1C0182C-6045-5F43-B675-BD4D36BD8FE0}" destId="{9DB662ED-432E-4E4C-8568-CDBB014C77B9}" srcOrd="1" destOrd="0" presId="urn:microsoft.com/office/officeart/2005/8/layout/hProcess9"/>
    <dgm:cxn modelId="{39899038-C646-4443-9A28-3F4FBBB4E375}" type="presParOf" srcId="{9DB662ED-432E-4E4C-8568-CDBB014C77B9}" destId="{DD799542-203E-984B-97F0-1570E907FAF9}" srcOrd="0" destOrd="0" presId="urn:microsoft.com/office/officeart/2005/8/layout/hProcess9"/>
    <dgm:cxn modelId="{88191182-B352-FE4F-ACCF-E3184035CDAA}" type="presParOf" srcId="{9DB662ED-432E-4E4C-8568-CDBB014C77B9}" destId="{CB0B2D0D-FCFB-5547-96F1-D1386449EA32}" srcOrd="1" destOrd="0" presId="urn:microsoft.com/office/officeart/2005/8/layout/hProcess9"/>
    <dgm:cxn modelId="{46B797AD-1F55-9D4C-B78B-2A13A0676CF8}" type="presParOf" srcId="{9DB662ED-432E-4E4C-8568-CDBB014C77B9}" destId="{8EA9480C-AED6-7B45-8428-9FA6FE35D335}" srcOrd="2" destOrd="0" presId="urn:microsoft.com/office/officeart/2005/8/layout/hProcess9"/>
    <dgm:cxn modelId="{553F5216-9A4C-2B46-ADE1-CDE3ED89734C}" type="presParOf" srcId="{9DB662ED-432E-4E4C-8568-CDBB014C77B9}" destId="{7BD264C9-DE25-E345-8F0F-39D09E6DFABC}" srcOrd="3" destOrd="0" presId="urn:microsoft.com/office/officeart/2005/8/layout/hProcess9"/>
    <dgm:cxn modelId="{17C43BAF-E784-463C-B92A-FCF621D59F1A}" type="presParOf" srcId="{9DB662ED-432E-4E4C-8568-CDBB014C77B9}" destId="{17EE8E76-BA93-436A-B967-C2417779E366}" srcOrd="4" destOrd="0" presId="urn:microsoft.com/office/officeart/2005/8/layout/hProcess9"/>
    <dgm:cxn modelId="{D3D653FF-9E27-4DEC-8273-CB2443CE1BD9}" type="presParOf" srcId="{9DB662ED-432E-4E4C-8568-CDBB014C77B9}" destId="{3A4B4539-B030-4142-A940-DF7A4B4743A1}" srcOrd="5" destOrd="0" presId="urn:microsoft.com/office/officeart/2005/8/layout/hProcess9"/>
    <dgm:cxn modelId="{76EF32CB-238B-4607-B255-2AA42F9B1A95}" type="presParOf" srcId="{9DB662ED-432E-4E4C-8568-CDBB014C77B9}" destId="{6F069E83-6DED-498C-8B6F-1734A2C09E6D}" srcOrd="6" destOrd="0" presId="urn:microsoft.com/office/officeart/2005/8/layout/hProcess9"/>
    <dgm:cxn modelId="{D263D6EB-9F10-4E80-A84F-44FC1BC01915}" type="presParOf" srcId="{9DB662ED-432E-4E4C-8568-CDBB014C77B9}" destId="{BF5FE9E6-B81D-42DD-811D-BB17D00FC57A}" srcOrd="7" destOrd="0" presId="urn:microsoft.com/office/officeart/2005/8/layout/hProcess9"/>
    <dgm:cxn modelId="{47AC907B-9EB7-164A-859B-63E6DE53FBA7}" type="presParOf" srcId="{9DB662ED-432E-4E4C-8568-CDBB014C77B9}" destId="{FCA29F89-8EEF-9446-A55A-E14DC82C4277}" srcOrd="8" destOrd="0" presId="urn:microsoft.com/office/officeart/2005/8/layout/hProcess9"/>
    <dgm:cxn modelId="{6E36F188-E100-4B42-82B3-A3F36DF27320}" type="presParOf" srcId="{9DB662ED-432E-4E4C-8568-CDBB014C77B9}" destId="{9C342DC9-2C29-4DD8-89C3-95750F93C279}" srcOrd="9" destOrd="0" presId="urn:microsoft.com/office/officeart/2005/8/layout/hProcess9"/>
    <dgm:cxn modelId="{2B539834-7B43-4C82-8590-62AC1260ACD1}" type="presParOf" srcId="{9DB662ED-432E-4E4C-8568-CDBB014C77B9}" destId="{BFA1360B-AEA3-42CC-80CB-2E7018C9BD0A}" srcOrd="10"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F72B51C-714A-EC44-81A4-2339DDEE1925}" type="doc">
      <dgm:prSet loTypeId="urn:microsoft.com/office/officeart/2005/8/layout/orgChart1" loCatId="" qsTypeId="urn:microsoft.com/office/officeart/2005/8/quickstyle/simple4" qsCatId="simple" csTypeId="urn:microsoft.com/office/officeart/2005/8/colors/accent1_2" csCatId="accent1" phldr="1"/>
      <dgm:spPr/>
      <dgm:t>
        <a:bodyPr/>
        <a:lstStyle/>
        <a:p>
          <a:endParaRPr lang="en-US"/>
        </a:p>
      </dgm:t>
    </dgm:pt>
    <dgm:pt modelId="{51C98358-4CBD-5F4B-9970-C8C421065C83}">
      <dgm:prSet/>
      <dgm:spPr>
        <a:solidFill>
          <a:srgbClr val="687DBE"/>
        </a:solidFill>
      </dgm:spPr>
      <dgm:t>
        <a:bodyPr/>
        <a:lstStyle/>
        <a:p>
          <a:pPr rtl="0"/>
          <a:r>
            <a:rPr lang="en-US" b="0" i="0" err="1"/>
            <a:t>Randomised</a:t>
          </a:r>
          <a:endParaRPr lang="en-US" b="0" i="0"/>
        </a:p>
      </dgm:t>
    </dgm:pt>
    <dgm:pt modelId="{DA059A05-27F7-FD46-8E83-B17294436114}" type="parTrans" cxnId="{E691FBC3-852E-8149-AFA1-EDB85E9DD472}">
      <dgm:prSet/>
      <dgm:spPr/>
      <dgm:t>
        <a:bodyPr/>
        <a:lstStyle/>
        <a:p>
          <a:endParaRPr lang="en-US"/>
        </a:p>
      </dgm:t>
    </dgm:pt>
    <dgm:pt modelId="{A6F8EA51-14BC-BE48-9E6E-572FBAF5380B}" type="sibTrans" cxnId="{E691FBC3-852E-8149-AFA1-EDB85E9DD472}">
      <dgm:prSet/>
      <dgm:spPr/>
      <dgm:t>
        <a:bodyPr/>
        <a:lstStyle/>
        <a:p>
          <a:endParaRPr lang="en-US"/>
        </a:p>
      </dgm:t>
    </dgm:pt>
    <dgm:pt modelId="{AAE192F8-55DB-6141-8D76-DF2B85E73587}">
      <dgm:prSet custT="1"/>
      <dgm:spPr>
        <a:solidFill>
          <a:srgbClr val="687DBE"/>
        </a:solidFill>
      </dgm:spPr>
      <dgm:t>
        <a:bodyPr/>
        <a:lstStyle/>
        <a:p>
          <a:pPr rtl="0"/>
          <a:r>
            <a:rPr lang="en-GB" sz="2800"/>
            <a:t>Booking of induction of labour at 38+</a:t>
          </a:r>
          <a:r>
            <a:rPr lang="en-GB" sz="2800" baseline="30000"/>
            <a:t>0</a:t>
          </a:r>
          <a:r>
            <a:rPr lang="en-GB" sz="2800"/>
            <a:t> to 38+</a:t>
          </a:r>
          <a:r>
            <a:rPr lang="en-GB" sz="2800" baseline="30000"/>
            <a:t>4</a:t>
          </a:r>
          <a:r>
            <a:rPr lang="en-GB" sz="2800"/>
            <a:t> weeks </a:t>
          </a:r>
          <a:endParaRPr lang="en-US" sz="2800" b="0" i="0" baseline="30000"/>
        </a:p>
      </dgm:t>
    </dgm:pt>
    <dgm:pt modelId="{162C9935-A6D5-2548-B248-B58F0D3CE7A4}" type="parTrans" cxnId="{0FCBF083-4EAB-4D4A-B164-1DCE16B0D5A4}">
      <dgm:prSet/>
      <dgm:spPr/>
      <dgm:t>
        <a:bodyPr/>
        <a:lstStyle/>
        <a:p>
          <a:endParaRPr lang="en-US"/>
        </a:p>
      </dgm:t>
    </dgm:pt>
    <dgm:pt modelId="{4E20A762-BA1C-4D4C-AE39-8A757198C74D}" type="sibTrans" cxnId="{0FCBF083-4EAB-4D4A-B164-1DCE16B0D5A4}">
      <dgm:prSet/>
      <dgm:spPr/>
      <dgm:t>
        <a:bodyPr/>
        <a:lstStyle/>
        <a:p>
          <a:endParaRPr lang="en-US"/>
        </a:p>
      </dgm:t>
    </dgm:pt>
    <dgm:pt modelId="{AE58C331-4A92-DB46-BFAB-74D5521BB80F}">
      <dgm:prSet custT="1"/>
      <dgm:spPr>
        <a:solidFill>
          <a:srgbClr val="687DBE"/>
        </a:solidFill>
      </dgm:spPr>
      <dgm:t>
        <a:bodyPr/>
        <a:lstStyle/>
        <a:p>
          <a:pPr rtl="0"/>
          <a:r>
            <a:rPr lang="en-US" sz="2800" b="0" i="0" baseline="0"/>
            <a:t>Standard Care</a:t>
          </a:r>
        </a:p>
      </dgm:t>
    </dgm:pt>
    <dgm:pt modelId="{EC2C1978-D62A-414B-B2CD-5F1D0EB52FED}" type="parTrans" cxnId="{E7866396-81D7-8748-BD89-1CA1E2C41A0B}">
      <dgm:prSet/>
      <dgm:spPr/>
      <dgm:t>
        <a:bodyPr/>
        <a:lstStyle/>
        <a:p>
          <a:endParaRPr lang="en-US"/>
        </a:p>
      </dgm:t>
    </dgm:pt>
    <dgm:pt modelId="{9A25C4F7-5F0D-FA49-BB1F-E8ED9F5A4C23}" type="sibTrans" cxnId="{E7866396-81D7-8748-BD89-1CA1E2C41A0B}">
      <dgm:prSet/>
      <dgm:spPr/>
      <dgm:t>
        <a:bodyPr/>
        <a:lstStyle/>
        <a:p>
          <a:endParaRPr lang="en-US"/>
        </a:p>
      </dgm:t>
    </dgm:pt>
    <dgm:pt modelId="{61CEF0FE-D582-7A4A-AC37-4A4FE5EEC5EC}" type="pres">
      <dgm:prSet presAssocID="{FF72B51C-714A-EC44-81A4-2339DDEE1925}" presName="hierChild1" presStyleCnt="0">
        <dgm:presLayoutVars>
          <dgm:orgChart val="1"/>
          <dgm:chPref val="1"/>
          <dgm:dir/>
          <dgm:animOne val="branch"/>
          <dgm:animLvl val="lvl"/>
          <dgm:resizeHandles/>
        </dgm:presLayoutVars>
      </dgm:prSet>
      <dgm:spPr/>
    </dgm:pt>
    <dgm:pt modelId="{0F098FAE-DD76-A04C-992D-5C0AA52549D2}" type="pres">
      <dgm:prSet presAssocID="{51C98358-4CBD-5F4B-9970-C8C421065C83}" presName="hierRoot1" presStyleCnt="0">
        <dgm:presLayoutVars>
          <dgm:hierBranch val="init"/>
        </dgm:presLayoutVars>
      </dgm:prSet>
      <dgm:spPr/>
    </dgm:pt>
    <dgm:pt modelId="{189173F8-C4EB-2A4E-924F-13B0576FE073}" type="pres">
      <dgm:prSet presAssocID="{51C98358-4CBD-5F4B-9970-C8C421065C83}" presName="rootComposite1" presStyleCnt="0"/>
      <dgm:spPr/>
    </dgm:pt>
    <dgm:pt modelId="{535019E9-BDB0-1243-9AFE-C000BCAA9B09}" type="pres">
      <dgm:prSet presAssocID="{51C98358-4CBD-5F4B-9970-C8C421065C83}" presName="rootText1" presStyleLbl="node0" presStyleIdx="0" presStyleCnt="1">
        <dgm:presLayoutVars>
          <dgm:chPref val="3"/>
        </dgm:presLayoutVars>
      </dgm:prSet>
      <dgm:spPr/>
    </dgm:pt>
    <dgm:pt modelId="{57805868-E0DA-104C-A5E4-65C251BE8C07}" type="pres">
      <dgm:prSet presAssocID="{51C98358-4CBD-5F4B-9970-C8C421065C83}" presName="rootConnector1" presStyleLbl="node1" presStyleIdx="0" presStyleCnt="0"/>
      <dgm:spPr/>
    </dgm:pt>
    <dgm:pt modelId="{B4AE45CA-2EA1-BA48-AF60-89D54308F0EB}" type="pres">
      <dgm:prSet presAssocID="{51C98358-4CBD-5F4B-9970-C8C421065C83}" presName="hierChild2" presStyleCnt="0"/>
      <dgm:spPr/>
    </dgm:pt>
    <dgm:pt modelId="{C19A23F3-2CD0-1D46-8D4A-5F3EEED9D7DC}" type="pres">
      <dgm:prSet presAssocID="{162C9935-A6D5-2548-B248-B58F0D3CE7A4}" presName="Name37" presStyleLbl="parChTrans1D2" presStyleIdx="0" presStyleCnt="2"/>
      <dgm:spPr/>
    </dgm:pt>
    <dgm:pt modelId="{B17BD701-63BF-9C4A-8710-EDE4D00238CA}" type="pres">
      <dgm:prSet presAssocID="{AAE192F8-55DB-6141-8D76-DF2B85E73587}" presName="hierRoot2" presStyleCnt="0">
        <dgm:presLayoutVars>
          <dgm:hierBranch val="init"/>
        </dgm:presLayoutVars>
      </dgm:prSet>
      <dgm:spPr/>
    </dgm:pt>
    <dgm:pt modelId="{928E5888-921C-4C48-BC89-08BBD43200F5}" type="pres">
      <dgm:prSet presAssocID="{AAE192F8-55DB-6141-8D76-DF2B85E73587}" presName="rootComposite" presStyleCnt="0"/>
      <dgm:spPr/>
    </dgm:pt>
    <dgm:pt modelId="{00C73703-EE20-4D44-842B-BFA309CAD2D2}" type="pres">
      <dgm:prSet presAssocID="{AAE192F8-55DB-6141-8D76-DF2B85E73587}" presName="rootText" presStyleLbl="node2" presStyleIdx="0" presStyleCnt="2" custScaleY="132890">
        <dgm:presLayoutVars>
          <dgm:chPref val="3"/>
        </dgm:presLayoutVars>
      </dgm:prSet>
      <dgm:spPr/>
    </dgm:pt>
    <dgm:pt modelId="{A399B78B-601D-6648-A7E0-6B0C92780F0C}" type="pres">
      <dgm:prSet presAssocID="{AAE192F8-55DB-6141-8D76-DF2B85E73587}" presName="rootConnector" presStyleLbl="node2" presStyleIdx="0" presStyleCnt="2"/>
      <dgm:spPr/>
    </dgm:pt>
    <dgm:pt modelId="{BFDB2656-8178-8347-9F2E-D7C45DA991BE}" type="pres">
      <dgm:prSet presAssocID="{AAE192F8-55DB-6141-8D76-DF2B85E73587}" presName="hierChild4" presStyleCnt="0"/>
      <dgm:spPr/>
    </dgm:pt>
    <dgm:pt modelId="{CB963B7A-3EF6-CC4F-9EEE-B4A2C236961D}" type="pres">
      <dgm:prSet presAssocID="{AAE192F8-55DB-6141-8D76-DF2B85E73587}" presName="hierChild5" presStyleCnt="0"/>
      <dgm:spPr/>
    </dgm:pt>
    <dgm:pt modelId="{781FA7A2-2FF0-A544-B152-E899DF2DA2D6}" type="pres">
      <dgm:prSet presAssocID="{EC2C1978-D62A-414B-B2CD-5F1D0EB52FED}" presName="Name37" presStyleLbl="parChTrans1D2" presStyleIdx="1" presStyleCnt="2"/>
      <dgm:spPr/>
    </dgm:pt>
    <dgm:pt modelId="{5D8BB7EC-7F70-C741-B1FD-072455AEC57E}" type="pres">
      <dgm:prSet presAssocID="{AE58C331-4A92-DB46-BFAB-74D5521BB80F}" presName="hierRoot2" presStyleCnt="0">
        <dgm:presLayoutVars>
          <dgm:hierBranch val="init"/>
        </dgm:presLayoutVars>
      </dgm:prSet>
      <dgm:spPr/>
    </dgm:pt>
    <dgm:pt modelId="{25FDC68D-1963-354C-892C-487EB7396FF6}" type="pres">
      <dgm:prSet presAssocID="{AE58C331-4A92-DB46-BFAB-74D5521BB80F}" presName="rootComposite" presStyleCnt="0"/>
      <dgm:spPr/>
    </dgm:pt>
    <dgm:pt modelId="{7F1C928F-30AC-514D-A87A-47E4256AEA07}" type="pres">
      <dgm:prSet presAssocID="{AE58C331-4A92-DB46-BFAB-74D5521BB80F}" presName="rootText" presStyleLbl="node2" presStyleIdx="1" presStyleCnt="2">
        <dgm:presLayoutVars>
          <dgm:chPref val="3"/>
        </dgm:presLayoutVars>
      </dgm:prSet>
      <dgm:spPr/>
    </dgm:pt>
    <dgm:pt modelId="{F3CE552A-4BCA-494C-A020-3A318BAA1962}" type="pres">
      <dgm:prSet presAssocID="{AE58C331-4A92-DB46-BFAB-74D5521BB80F}" presName="rootConnector" presStyleLbl="node2" presStyleIdx="1" presStyleCnt="2"/>
      <dgm:spPr/>
    </dgm:pt>
    <dgm:pt modelId="{67B4DBBC-ACF6-7B42-B8AB-2C0A33F596C8}" type="pres">
      <dgm:prSet presAssocID="{AE58C331-4A92-DB46-BFAB-74D5521BB80F}" presName="hierChild4" presStyleCnt="0"/>
      <dgm:spPr/>
    </dgm:pt>
    <dgm:pt modelId="{B8995B71-3B5A-9342-8502-C63583F6C8DF}" type="pres">
      <dgm:prSet presAssocID="{AE58C331-4A92-DB46-BFAB-74D5521BB80F}" presName="hierChild5" presStyleCnt="0"/>
      <dgm:spPr/>
    </dgm:pt>
    <dgm:pt modelId="{FA65A655-DE07-9A4D-A6D1-0756FCEE3356}" type="pres">
      <dgm:prSet presAssocID="{51C98358-4CBD-5F4B-9970-C8C421065C83}" presName="hierChild3" presStyleCnt="0"/>
      <dgm:spPr/>
    </dgm:pt>
  </dgm:ptLst>
  <dgm:cxnLst>
    <dgm:cxn modelId="{E031CB27-9530-134C-A9D7-7D1FAE3CE490}" type="presOf" srcId="{AAE192F8-55DB-6141-8D76-DF2B85E73587}" destId="{00C73703-EE20-4D44-842B-BFA309CAD2D2}" srcOrd="0" destOrd="0" presId="urn:microsoft.com/office/officeart/2005/8/layout/orgChart1"/>
    <dgm:cxn modelId="{A18CD15D-EED0-9945-A568-ABD0819BCC10}" type="presOf" srcId="{AE58C331-4A92-DB46-BFAB-74D5521BB80F}" destId="{7F1C928F-30AC-514D-A87A-47E4256AEA07}" srcOrd="0" destOrd="0" presId="urn:microsoft.com/office/officeart/2005/8/layout/orgChart1"/>
    <dgm:cxn modelId="{8BBF2067-9813-1E40-B417-510A3E7E9EB7}" type="presOf" srcId="{AAE192F8-55DB-6141-8D76-DF2B85E73587}" destId="{A399B78B-601D-6648-A7E0-6B0C92780F0C}" srcOrd="1" destOrd="0" presId="urn:microsoft.com/office/officeart/2005/8/layout/orgChart1"/>
    <dgm:cxn modelId="{0FCBF083-4EAB-4D4A-B164-1DCE16B0D5A4}" srcId="{51C98358-4CBD-5F4B-9970-C8C421065C83}" destId="{AAE192F8-55DB-6141-8D76-DF2B85E73587}" srcOrd="0" destOrd="0" parTransId="{162C9935-A6D5-2548-B248-B58F0D3CE7A4}" sibTransId="{4E20A762-BA1C-4D4C-AE39-8A757198C74D}"/>
    <dgm:cxn modelId="{E7866396-81D7-8748-BD89-1CA1E2C41A0B}" srcId="{51C98358-4CBD-5F4B-9970-C8C421065C83}" destId="{AE58C331-4A92-DB46-BFAB-74D5521BB80F}" srcOrd="1" destOrd="0" parTransId="{EC2C1978-D62A-414B-B2CD-5F1D0EB52FED}" sibTransId="{9A25C4F7-5F0D-FA49-BB1F-E8ED9F5A4C23}"/>
    <dgm:cxn modelId="{E73DEFB3-B688-3C42-ADA7-A9CBF99F9629}" type="presOf" srcId="{51C98358-4CBD-5F4B-9970-C8C421065C83}" destId="{57805868-E0DA-104C-A5E4-65C251BE8C07}" srcOrd="1" destOrd="0" presId="urn:microsoft.com/office/officeart/2005/8/layout/orgChart1"/>
    <dgm:cxn modelId="{C50096B5-F915-264C-B15A-8C28E7858C23}" type="presOf" srcId="{EC2C1978-D62A-414B-B2CD-5F1D0EB52FED}" destId="{781FA7A2-2FF0-A544-B152-E899DF2DA2D6}" srcOrd="0" destOrd="0" presId="urn:microsoft.com/office/officeart/2005/8/layout/orgChart1"/>
    <dgm:cxn modelId="{E691FBC3-852E-8149-AFA1-EDB85E9DD472}" srcId="{FF72B51C-714A-EC44-81A4-2339DDEE1925}" destId="{51C98358-4CBD-5F4B-9970-C8C421065C83}" srcOrd="0" destOrd="0" parTransId="{DA059A05-27F7-FD46-8E83-B17294436114}" sibTransId="{A6F8EA51-14BC-BE48-9E6E-572FBAF5380B}"/>
    <dgm:cxn modelId="{80E02ECA-087C-F44A-B7CA-786B52F4CBA2}" type="presOf" srcId="{AE58C331-4A92-DB46-BFAB-74D5521BB80F}" destId="{F3CE552A-4BCA-494C-A020-3A318BAA1962}" srcOrd="1" destOrd="0" presId="urn:microsoft.com/office/officeart/2005/8/layout/orgChart1"/>
    <dgm:cxn modelId="{802289D6-470F-9547-894D-2D8B0EC83AFB}" type="presOf" srcId="{162C9935-A6D5-2548-B248-B58F0D3CE7A4}" destId="{C19A23F3-2CD0-1D46-8D4A-5F3EEED9D7DC}" srcOrd="0" destOrd="0" presId="urn:microsoft.com/office/officeart/2005/8/layout/orgChart1"/>
    <dgm:cxn modelId="{9253E9FD-D9F8-BC42-A5FB-194A138A92D8}" type="presOf" srcId="{51C98358-4CBD-5F4B-9970-C8C421065C83}" destId="{535019E9-BDB0-1243-9AFE-C000BCAA9B09}" srcOrd="0" destOrd="0" presId="urn:microsoft.com/office/officeart/2005/8/layout/orgChart1"/>
    <dgm:cxn modelId="{6DD20CFE-C104-5842-83DF-5CE3AAC830D4}" type="presOf" srcId="{FF72B51C-714A-EC44-81A4-2339DDEE1925}" destId="{61CEF0FE-D582-7A4A-AC37-4A4FE5EEC5EC}" srcOrd="0" destOrd="0" presId="urn:microsoft.com/office/officeart/2005/8/layout/orgChart1"/>
    <dgm:cxn modelId="{3D77E410-10D3-A54F-8A3F-3EBC2D1278F3}" type="presParOf" srcId="{61CEF0FE-D582-7A4A-AC37-4A4FE5EEC5EC}" destId="{0F098FAE-DD76-A04C-992D-5C0AA52549D2}" srcOrd="0" destOrd="0" presId="urn:microsoft.com/office/officeart/2005/8/layout/orgChart1"/>
    <dgm:cxn modelId="{8FF34BB6-5409-3246-90B2-04827E0BDE00}" type="presParOf" srcId="{0F098FAE-DD76-A04C-992D-5C0AA52549D2}" destId="{189173F8-C4EB-2A4E-924F-13B0576FE073}" srcOrd="0" destOrd="0" presId="urn:microsoft.com/office/officeart/2005/8/layout/orgChart1"/>
    <dgm:cxn modelId="{70B7FBC3-5A7E-B043-89CA-DDA68973628A}" type="presParOf" srcId="{189173F8-C4EB-2A4E-924F-13B0576FE073}" destId="{535019E9-BDB0-1243-9AFE-C000BCAA9B09}" srcOrd="0" destOrd="0" presId="urn:microsoft.com/office/officeart/2005/8/layout/orgChart1"/>
    <dgm:cxn modelId="{A669F52A-B45C-1345-BA93-8C11EBD3EB6D}" type="presParOf" srcId="{189173F8-C4EB-2A4E-924F-13B0576FE073}" destId="{57805868-E0DA-104C-A5E4-65C251BE8C07}" srcOrd="1" destOrd="0" presId="urn:microsoft.com/office/officeart/2005/8/layout/orgChart1"/>
    <dgm:cxn modelId="{A23D3AA5-D5BC-794D-9142-6215DE22EE16}" type="presParOf" srcId="{0F098FAE-DD76-A04C-992D-5C0AA52549D2}" destId="{B4AE45CA-2EA1-BA48-AF60-89D54308F0EB}" srcOrd="1" destOrd="0" presId="urn:microsoft.com/office/officeart/2005/8/layout/orgChart1"/>
    <dgm:cxn modelId="{CB6E0EF6-A471-2A4B-89E1-6CC9DE5CC47C}" type="presParOf" srcId="{B4AE45CA-2EA1-BA48-AF60-89D54308F0EB}" destId="{C19A23F3-2CD0-1D46-8D4A-5F3EEED9D7DC}" srcOrd="0" destOrd="0" presId="urn:microsoft.com/office/officeart/2005/8/layout/orgChart1"/>
    <dgm:cxn modelId="{BDA1A55E-D354-F649-92DA-53B6EB651C68}" type="presParOf" srcId="{B4AE45CA-2EA1-BA48-AF60-89D54308F0EB}" destId="{B17BD701-63BF-9C4A-8710-EDE4D00238CA}" srcOrd="1" destOrd="0" presId="urn:microsoft.com/office/officeart/2005/8/layout/orgChart1"/>
    <dgm:cxn modelId="{E4F0BC7A-7CD2-894B-BDBB-881121F6B3AD}" type="presParOf" srcId="{B17BD701-63BF-9C4A-8710-EDE4D00238CA}" destId="{928E5888-921C-4C48-BC89-08BBD43200F5}" srcOrd="0" destOrd="0" presId="urn:microsoft.com/office/officeart/2005/8/layout/orgChart1"/>
    <dgm:cxn modelId="{7A98A5AB-1EF7-C54D-A396-CB2887BB1DB1}" type="presParOf" srcId="{928E5888-921C-4C48-BC89-08BBD43200F5}" destId="{00C73703-EE20-4D44-842B-BFA309CAD2D2}" srcOrd="0" destOrd="0" presId="urn:microsoft.com/office/officeart/2005/8/layout/orgChart1"/>
    <dgm:cxn modelId="{FEA6CBFE-1BC3-964E-B1CA-E93ADA696718}" type="presParOf" srcId="{928E5888-921C-4C48-BC89-08BBD43200F5}" destId="{A399B78B-601D-6648-A7E0-6B0C92780F0C}" srcOrd="1" destOrd="0" presId="urn:microsoft.com/office/officeart/2005/8/layout/orgChart1"/>
    <dgm:cxn modelId="{56DA45E5-3AE7-BD4F-B08B-120FAFAACB2B}" type="presParOf" srcId="{B17BD701-63BF-9C4A-8710-EDE4D00238CA}" destId="{BFDB2656-8178-8347-9F2E-D7C45DA991BE}" srcOrd="1" destOrd="0" presId="urn:microsoft.com/office/officeart/2005/8/layout/orgChart1"/>
    <dgm:cxn modelId="{29E1F5B5-7262-7341-AD93-77601DCC8BB7}" type="presParOf" srcId="{B17BD701-63BF-9C4A-8710-EDE4D00238CA}" destId="{CB963B7A-3EF6-CC4F-9EEE-B4A2C236961D}" srcOrd="2" destOrd="0" presId="urn:microsoft.com/office/officeart/2005/8/layout/orgChart1"/>
    <dgm:cxn modelId="{42C5EDAF-B83B-454D-B8D6-AD699E3935ED}" type="presParOf" srcId="{B4AE45CA-2EA1-BA48-AF60-89D54308F0EB}" destId="{781FA7A2-2FF0-A544-B152-E899DF2DA2D6}" srcOrd="2" destOrd="0" presId="urn:microsoft.com/office/officeart/2005/8/layout/orgChart1"/>
    <dgm:cxn modelId="{1FC14CBB-3733-3A40-B982-A103A7545DE1}" type="presParOf" srcId="{B4AE45CA-2EA1-BA48-AF60-89D54308F0EB}" destId="{5D8BB7EC-7F70-C741-B1FD-072455AEC57E}" srcOrd="3" destOrd="0" presId="urn:microsoft.com/office/officeart/2005/8/layout/orgChart1"/>
    <dgm:cxn modelId="{38C899A3-722C-BE48-80C6-7FE8F7487052}" type="presParOf" srcId="{5D8BB7EC-7F70-C741-B1FD-072455AEC57E}" destId="{25FDC68D-1963-354C-892C-487EB7396FF6}" srcOrd="0" destOrd="0" presId="urn:microsoft.com/office/officeart/2005/8/layout/orgChart1"/>
    <dgm:cxn modelId="{DC4B4548-BB40-8240-99D9-F69A69F3384F}" type="presParOf" srcId="{25FDC68D-1963-354C-892C-487EB7396FF6}" destId="{7F1C928F-30AC-514D-A87A-47E4256AEA07}" srcOrd="0" destOrd="0" presId="urn:microsoft.com/office/officeart/2005/8/layout/orgChart1"/>
    <dgm:cxn modelId="{B3C5A8AD-E947-A946-B0B6-40800F585190}" type="presParOf" srcId="{25FDC68D-1963-354C-892C-487EB7396FF6}" destId="{F3CE552A-4BCA-494C-A020-3A318BAA1962}" srcOrd="1" destOrd="0" presId="urn:microsoft.com/office/officeart/2005/8/layout/orgChart1"/>
    <dgm:cxn modelId="{0589F2A8-140F-3C45-AAA3-139E28B8D255}" type="presParOf" srcId="{5D8BB7EC-7F70-C741-B1FD-072455AEC57E}" destId="{67B4DBBC-ACF6-7B42-B8AB-2C0A33F596C8}" srcOrd="1" destOrd="0" presId="urn:microsoft.com/office/officeart/2005/8/layout/orgChart1"/>
    <dgm:cxn modelId="{40339C65-FDB3-5944-8544-783FEB29F517}" type="presParOf" srcId="{5D8BB7EC-7F70-C741-B1FD-072455AEC57E}" destId="{B8995B71-3B5A-9342-8502-C63583F6C8DF}" srcOrd="2" destOrd="0" presId="urn:microsoft.com/office/officeart/2005/8/layout/orgChart1"/>
    <dgm:cxn modelId="{5AE667AE-36BB-A446-B346-159FD22AD995}" type="presParOf" srcId="{0F098FAE-DD76-A04C-992D-5C0AA52549D2}" destId="{FA65A655-DE07-9A4D-A6D1-0756FCEE3356}" srcOrd="2" destOrd="0" presId="urn:microsoft.com/office/officeart/2005/8/layout/orgChar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966BE0A-1BE2-6442-B943-8D1FD41DBE02}" type="doc">
      <dgm:prSet loTypeId="urn:microsoft.com/office/officeart/2005/8/layout/chevron2" loCatId="" qsTypeId="urn:microsoft.com/office/officeart/2005/8/quickstyle/simple4" qsCatId="simple" csTypeId="urn:microsoft.com/office/officeart/2005/8/colors/accent1_2" csCatId="accent1" phldr="1"/>
      <dgm:spPr/>
      <dgm:t>
        <a:bodyPr/>
        <a:lstStyle/>
        <a:p>
          <a:endParaRPr lang="en-US"/>
        </a:p>
      </dgm:t>
    </dgm:pt>
    <dgm:pt modelId="{F54BED1A-B872-3141-ADB5-EE0F53D275FA}">
      <dgm:prSet>
        <dgm:style>
          <a:lnRef idx="2">
            <a:schemeClr val="accent4">
              <a:shade val="50000"/>
            </a:schemeClr>
          </a:lnRef>
          <a:fillRef idx="1">
            <a:schemeClr val="accent4"/>
          </a:fillRef>
          <a:effectRef idx="0">
            <a:schemeClr val="accent4"/>
          </a:effectRef>
          <a:fontRef idx="minor">
            <a:schemeClr val="lt1"/>
          </a:fontRef>
        </dgm:style>
      </dgm:prSet>
      <dgm:spPr/>
      <dgm:t>
        <a:bodyPr/>
        <a:lstStyle/>
        <a:p>
          <a:pPr rtl="0"/>
          <a:r>
            <a:rPr lang="en-US"/>
            <a:t>Primary Outcome</a:t>
          </a:r>
        </a:p>
      </dgm:t>
    </dgm:pt>
    <dgm:pt modelId="{24E28925-DA46-AB46-806E-EA1BF45351C7}" type="parTrans" cxnId="{3CECEADD-3E8F-BC43-BF84-3A42BD6953F2}">
      <dgm:prSet/>
      <dgm:spPr/>
      <dgm:t>
        <a:bodyPr/>
        <a:lstStyle/>
        <a:p>
          <a:endParaRPr lang="en-US"/>
        </a:p>
      </dgm:t>
    </dgm:pt>
    <dgm:pt modelId="{F01FA17B-E1FD-C24F-822B-7FCA67010C17}" type="sibTrans" cxnId="{3CECEADD-3E8F-BC43-BF84-3A42BD6953F2}">
      <dgm:prSet/>
      <dgm:spPr/>
      <dgm:t>
        <a:bodyPr/>
        <a:lstStyle/>
        <a:p>
          <a:endParaRPr lang="en-US"/>
        </a:p>
      </dgm:t>
    </dgm:pt>
    <dgm:pt modelId="{A11E705B-614C-654C-B2BB-BAEA6A924A8C}">
      <dgm:prSet custT="1"/>
      <dgm:spPr/>
      <dgm:t>
        <a:bodyPr/>
        <a:lstStyle/>
        <a:p>
          <a:r>
            <a:rPr lang="en-US" sz="3200"/>
            <a:t>Shoulder dystocia</a:t>
          </a:r>
        </a:p>
      </dgm:t>
    </dgm:pt>
    <dgm:pt modelId="{1DAA75DE-E27F-6749-A9BC-B57CCD29A11E}" type="parTrans" cxnId="{9B70EDDE-14B1-4D47-AAA1-AD3D567B523E}">
      <dgm:prSet/>
      <dgm:spPr/>
      <dgm:t>
        <a:bodyPr/>
        <a:lstStyle/>
        <a:p>
          <a:endParaRPr lang="en-US"/>
        </a:p>
      </dgm:t>
    </dgm:pt>
    <dgm:pt modelId="{56596C57-081D-FF48-B8E8-5700813BEF09}" type="sibTrans" cxnId="{9B70EDDE-14B1-4D47-AAA1-AD3D567B523E}">
      <dgm:prSet/>
      <dgm:spPr/>
      <dgm:t>
        <a:bodyPr/>
        <a:lstStyle/>
        <a:p>
          <a:endParaRPr lang="en-US"/>
        </a:p>
      </dgm:t>
    </dgm:pt>
    <dgm:pt modelId="{52EA6FD4-CDC2-2448-A744-E14A56FDE69D}" type="pres">
      <dgm:prSet presAssocID="{1966BE0A-1BE2-6442-B943-8D1FD41DBE02}" presName="linearFlow" presStyleCnt="0">
        <dgm:presLayoutVars>
          <dgm:dir/>
          <dgm:animLvl val="lvl"/>
          <dgm:resizeHandles val="exact"/>
        </dgm:presLayoutVars>
      </dgm:prSet>
      <dgm:spPr/>
    </dgm:pt>
    <dgm:pt modelId="{2EB0CA47-59EF-6348-B121-419B1A091621}" type="pres">
      <dgm:prSet presAssocID="{F54BED1A-B872-3141-ADB5-EE0F53D275FA}" presName="composite" presStyleCnt="0"/>
      <dgm:spPr/>
    </dgm:pt>
    <dgm:pt modelId="{69CD2F6B-6B18-AB49-BD56-87762D2B2749}" type="pres">
      <dgm:prSet presAssocID="{F54BED1A-B872-3141-ADB5-EE0F53D275FA}" presName="parentText" presStyleLbl="alignNode1" presStyleIdx="0" presStyleCnt="1">
        <dgm:presLayoutVars>
          <dgm:chMax val="1"/>
          <dgm:bulletEnabled val="1"/>
        </dgm:presLayoutVars>
      </dgm:prSet>
      <dgm:spPr/>
    </dgm:pt>
    <dgm:pt modelId="{7C0FB094-9FAC-6540-9A16-492B6177ED77}" type="pres">
      <dgm:prSet presAssocID="{F54BED1A-B872-3141-ADB5-EE0F53D275FA}" presName="descendantText" presStyleLbl="alignAcc1" presStyleIdx="0" presStyleCnt="1">
        <dgm:presLayoutVars>
          <dgm:bulletEnabled val="1"/>
        </dgm:presLayoutVars>
      </dgm:prSet>
      <dgm:spPr/>
    </dgm:pt>
  </dgm:ptLst>
  <dgm:cxnLst>
    <dgm:cxn modelId="{46E70B63-C968-EC48-B101-720A3C6E067F}" type="presOf" srcId="{1966BE0A-1BE2-6442-B943-8D1FD41DBE02}" destId="{52EA6FD4-CDC2-2448-A744-E14A56FDE69D}" srcOrd="0" destOrd="0" presId="urn:microsoft.com/office/officeart/2005/8/layout/chevron2"/>
    <dgm:cxn modelId="{B1F89453-EA87-1741-9A0E-98B94030239B}" type="presOf" srcId="{F54BED1A-B872-3141-ADB5-EE0F53D275FA}" destId="{69CD2F6B-6B18-AB49-BD56-87762D2B2749}" srcOrd="0" destOrd="0" presId="urn:microsoft.com/office/officeart/2005/8/layout/chevron2"/>
    <dgm:cxn modelId="{937F05AD-0CAE-1546-B7B3-5EC3C01E7F23}" type="presOf" srcId="{A11E705B-614C-654C-B2BB-BAEA6A924A8C}" destId="{7C0FB094-9FAC-6540-9A16-492B6177ED77}" srcOrd="0" destOrd="0" presId="urn:microsoft.com/office/officeart/2005/8/layout/chevron2"/>
    <dgm:cxn modelId="{3CECEADD-3E8F-BC43-BF84-3A42BD6953F2}" srcId="{1966BE0A-1BE2-6442-B943-8D1FD41DBE02}" destId="{F54BED1A-B872-3141-ADB5-EE0F53D275FA}" srcOrd="0" destOrd="0" parTransId="{24E28925-DA46-AB46-806E-EA1BF45351C7}" sibTransId="{F01FA17B-E1FD-C24F-822B-7FCA67010C17}"/>
    <dgm:cxn modelId="{9B70EDDE-14B1-4D47-AAA1-AD3D567B523E}" srcId="{F54BED1A-B872-3141-ADB5-EE0F53D275FA}" destId="{A11E705B-614C-654C-B2BB-BAEA6A924A8C}" srcOrd="0" destOrd="0" parTransId="{1DAA75DE-E27F-6749-A9BC-B57CCD29A11E}" sibTransId="{56596C57-081D-FF48-B8E8-5700813BEF09}"/>
    <dgm:cxn modelId="{A374CEA6-84F3-8F42-87BE-A795E35E6611}" type="presParOf" srcId="{52EA6FD4-CDC2-2448-A744-E14A56FDE69D}" destId="{2EB0CA47-59EF-6348-B121-419B1A091621}" srcOrd="0" destOrd="0" presId="urn:microsoft.com/office/officeart/2005/8/layout/chevron2"/>
    <dgm:cxn modelId="{424DF73A-82B1-3A41-8238-9FD52A4B867F}" type="presParOf" srcId="{2EB0CA47-59EF-6348-B121-419B1A091621}" destId="{69CD2F6B-6B18-AB49-BD56-87762D2B2749}" srcOrd="0" destOrd="0" presId="urn:microsoft.com/office/officeart/2005/8/layout/chevron2"/>
    <dgm:cxn modelId="{A0032A49-573D-7C47-9BA2-0D04B1DDE144}" type="presParOf" srcId="{2EB0CA47-59EF-6348-B121-419B1A091621}" destId="{7C0FB094-9FAC-6540-9A16-492B6177ED77}"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966BE0A-1BE2-6442-B943-8D1FD41DBE02}" type="doc">
      <dgm:prSet loTypeId="urn:microsoft.com/office/officeart/2005/8/layout/chevron2" loCatId="" qsTypeId="urn:microsoft.com/office/officeart/2005/8/quickstyle/simple4" qsCatId="simple" csTypeId="urn:microsoft.com/office/officeart/2005/8/colors/accent1_2" csCatId="accent1" phldr="1"/>
      <dgm:spPr/>
      <dgm:t>
        <a:bodyPr/>
        <a:lstStyle/>
        <a:p>
          <a:endParaRPr lang="en-US"/>
        </a:p>
      </dgm:t>
    </dgm:pt>
    <dgm:pt modelId="{F54BED1A-B872-3141-ADB5-EE0F53D275FA}">
      <dgm:prSet>
        <dgm:style>
          <a:lnRef idx="2">
            <a:schemeClr val="accent4">
              <a:shade val="50000"/>
            </a:schemeClr>
          </a:lnRef>
          <a:fillRef idx="1">
            <a:schemeClr val="accent4"/>
          </a:fillRef>
          <a:effectRef idx="0">
            <a:schemeClr val="accent4"/>
          </a:effectRef>
          <a:fontRef idx="minor">
            <a:schemeClr val="lt1"/>
          </a:fontRef>
        </dgm:style>
      </dgm:prSet>
      <dgm:spPr/>
      <dgm:t>
        <a:bodyPr/>
        <a:lstStyle/>
        <a:p>
          <a:pPr rtl="0"/>
          <a:r>
            <a:rPr lang="en-US"/>
            <a:t>Secondary Outcomes</a:t>
          </a:r>
        </a:p>
      </dgm:t>
    </dgm:pt>
    <dgm:pt modelId="{24E28925-DA46-AB46-806E-EA1BF45351C7}" type="parTrans" cxnId="{3CECEADD-3E8F-BC43-BF84-3A42BD6953F2}">
      <dgm:prSet/>
      <dgm:spPr/>
      <dgm:t>
        <a:bodyPr/>
        <a:lstStyle/>
        <a:p>
          <a:endParaRPr lang="en-US"/>
        </a:p>
      </dgm:t>
    </dgm:pt>
    <dgm:pt modelId="{F01FA17B-E1FD-C24F-822B-7FCA67010C17}" type="sibTrans" cxnId="{3CECEADD-3E8F-BC43-BF84-3A42BD6953F2}">
      <dgm:prSet/>
      <dgm:spPr/>
      <dgm:t>
        <a:bodyPr/>
        <a:lstStyle/>
        <a:p>
          <a:endParaRPr lang="en-US"/>
        </a:p>
      </dgm:t>
    </dgm:pt>
    <dgm:pt modelId="{A11E705B-614C-654C-B2BB-BAEA6A924A8C}">
      <dgm:prSet custT="1"/>
      <dgm:spPr/>
      <dgm:t>
        <a:bodyPr/>
        <a:lstStyle/>
        <a:p>
          <a:r>
            <a:rPr lang="en-US" sz="2400"/>
            <a:t>Birth trauma</a:t>
          </a:r>
        </a:p>
      </dgm:t>
    </dgm:pt>
    <dgm:pt modelId="{1DAA75DE-E27F-6749-A9BC-B57CCD29A11E}" type="parTrans" cxnId="{9B70EDDE-14B1-4D47-AAA1-AD3D567B523E}">
      <dgm:prSet/>
      <dgm:spPr/>
      <dgm:t>
        <a:bodyPr/>
        <a:lstStyle/>
        <a:p>
          <a:endParaRPr lang="en-US"/>
        </a:p>
      </dgm:t>
    </dgm:pt>
    <dgm:pt modelId="{56596C57-081D-FF48-B8E8-5700813BEF09}" type="sibTrans" cxnId="{9B70EDDE-14B1-4D47-AAA1-AD3D567B523E}">
      <dgm:prSet/>
      <dgm:spPr/>
      <dgm:t>
        <a:bodyPr/>
        <a:lstStyle/>
        <a:p>
          <a:endParaRPr lang="en-US"/>
        </a:p>
      </dgm:t>
    </dgm:pt>
    <dgm:pt modelId="{586218C3-6A8D-CA44-8F00-50BD7E0D08FF}">
      <dgm:prSet custT="1"/>
      <dgm:spPr/>
      <dgm:t>
        <a:bodyPr/>
        <a:lstStyle/>
        <a:p>
          <a:r>
            <a:rPr lang="en-US" sz="2400"/>
            <a:t>Fractures </a:t>
          </a:r>
        </a:p>
      </dgm:t>
    </dgm:pt>
    <dgm:pt modelId="{2B71FD9B-89E8-3C49-920C-6644D1FDF520}" type="parTrans" cxnId="{41B65A7E-0483-BF44-B034-2AC255996ED7}">
      <dgm:prSet/>
      <dgm:spPr/>
      <dgm:t>
        <a:bodyPr/>
        <a:lstStyle/>
        <a:p>
          <a:endParaRPr lang="en-US"/>
        </a:p>
      </dgm:t>
    </dgm:pt>
    <dgm:pt modelId="{72F7E9F1-108E-4E4F-B7B6-50C7A1FA5174}" type="sibTrans" cxnId="{41B65A7E-0483-BF44-B034-2AC255996ED7}">
      <dgm:prSet/>
      <dgm:spPr/>
      <dgm:t>
        <a:bodyPr/>
        <a:lstStyle/>
        <a:p>
          <a:endParaRPr lang="en-US"/>
        </a:p>
      </dgm:t>
    </dgm:pt>
    <dgm:pt modelId="{314704D5-0278-D14C-98B2-9DA440671ABE}">
      <dgm:prSet custT="1"/>
      <dgm:spPr/>
      <dgm:t>
        <a:bodyPr/>
        <a:lstStyle/>
        <a:p>
          <a:r>
            <a:rPr lang="en-US" sz="2400" err="1"/>
            <a:t>Haemorrhage</a:t>
          </a:r>
          <a:r>
            <a:rPr lang="en-US" sz="2400"/>
            <a:t> </a:t>
          </a:r>
        </a:p>
      </dgm:t>
    </dgm:pt>
    <dgm:pt modelId="{D03F5DA7-EC9B-C24B-9287-DDFFDF7F1343}" type="parTrans" cxnId="{F0F595EB-040B-9849-89AE-124ADAFDD12E}">
      <dgm:prSet/>
      <dgm:spPr/>
      <dgm:t>
        <a:bodyPr/>
        <a:lstStyle/>
        <a:p>
          <a:endParaRPr lang="en-US"/>
        </a:p>
      </dgm:t>
    </dgm:pt>
    <dgm:pt modelId="{41767289-A79C-C241-9478-85B97E3A692A}" type="sibTrans" cxnId="{F0F595EB-040B-9849-89AE-124ADAFDD12E}">
      <dgm:prSet/>
      <dgm:spPr/>
      <dgm:t>
        <a:bodyPr/>
        <a:lstStyle/>
        <a:p>
          <a:endParaRPr lang="en-US"/>
        </a:p>
      </dgm:t>
    </dgm:pt>
    <dgm:pt modelId="{1C32309C-FA33-E043-88AC-C7C35011F778}">
      <dgm:prSet custT="1"/>
      <dgm:spPr/>
      <dgm:t>
        <a:bodyPr/>
        <a:lstStyle/>
        <a:p>
          <a:r>
            <a:rPr lang="en-US" sz="2400"/>
            <a:t>Caesarean section rate</a:t>
          </a:r>
        </a:p>
      </dgm:t>
    </dgm:pt>
    <dgm:pt modelId="{7539C6AF-1FC8-3E43-8731-EA482B909B68}" type="parTrans" cxnId="{BDEAD811-9FD9-3D45-B894-0647D17B7681}">
      <dgm:prSet/>
      <dgm:spPr/>
      <dgm:t>
        <a:bodyPr/>
        <a:lstStyle/>
        <a:p>
          <a:endParaRPr lang="en-US"/>
        </a:p>
      </dgm:t>
    </dgm:pt>
    <dgm:pt modelId="{87C8D5CD-52D9-3741-B0D5-F51081EDF7B5}" type="sibTrans" cxnId="{BDEAD811-9FD9-3D45-B894-0647D17B7681}">
      <dgm:prSet/>
      <dgm:spPr/>
      <dgm:t>
        <a:bodyPr/>
        <a:lstStyle/>
        <a:p>
          <a:endParaRPr lang="en-US"/>
        </a:p>
      </dgm:t>
    </dgm:pt>
    <dgm:pt modelId="{9460E240-BA6D-5049-8D61-AB1E19C7B6D1}">
      <dgm:prSet custT="1"/>
      <dgm:spPr/>
      <dgm:t>
        <a:bodyPr/>
        <a:lstStyle/>
        <a:p>
          <a:r>
            <a:rPr lang="en-US" sz="2400"/>
            <a:t>Neonatal asphyxia</a:t>
          </a:r>
        </a:p>
      </dgm:t>
    </dgm:pt>
    <dgm:pt modelId="{1EA7D87D-059E-1C4D-9524-E71C37D9DA24}" type="parTrans" cxnId="{C6F85530-C562-CB44-904F-D44C7E739E94}">
      <dgm:prSet/>
      <dgm:spPr/>
      <dgm:t>
        <a:bodyPr/>
        <a:lstStyle/>
        <a:p>
          <a:endParaRPr lang="en-US"/>
        </a:p>
      </dgm:t>
    </dgm:pt>
    <dgm:pt modelId="{973A26AF-D2F4-C04B-B545-135D411E647D}" type="sibTrans" cxnId="{C6F85530-C562-CB44-904F-D44C7E739E94}">
      <dgm:prSet/>
      <dgm:spPr/>
      <dgm:t>
        <a:bodyPr/>
        <a:lstStyle/>
        <a:p>
          <a:endParaRPr lang="en-US"/>
        </a:p>
      </dgm:t>
    </dgm:pt>
    <dgm:pt modelId="{38461F0D-8648-AE47-83E0-F3C2E2065011}">
      <dgm:prSet custT="1"/>
      <dgm:spPr/>
      <dgm:t>
        <a:bodyPr/>
        <a:lstStyle/>
        <a:p>
          <a:r>
            <a:rPr lang="en-US" sz="2400"/>
            <a:t>Length of stay </a:t>
          </a:r>
        </a:p>
      </dgm:t>
    </dgm:pt>
    <dgm:pt modelId="{8534D47C-48BD-9445-8A93-F4798F3461FA}" type="parTrans" cxnId="{FE9DE80C-F4AE-1240-BA32-94DDDEB8B46B}">
      <dgm:prSet/>
      <dgm:spPr/>
      <dgm:t>
        <a:bodyPr/>
        <a:lstStyle/>
        <a:p>
          <a:endParaRPr lang="en-US"/>
        </a:p>
      </dgm:t>
    </dgm:pt>
    <dgm:pt modelId="{CD0271A3-5B48-9949-A845-CF0B2399557C}" type="sibTrans" cxnId="{FE9DE80C-F4AE-1240-BA32-94DDDEB8B46B}">
      <dgm:prSet/>
      <dgm:spPr/>
      <dgm:t>
        <a:bodyPr/>
        <a:lstStyle/>
        <a:p>
          <a:endParaRPr lang="en-US"/>
        </a:p>
      </dgm:t>
    </dgm:pt>
    <dgm:pt modelId="{3F679264-0CBC-B94E-A503-06F4389BCA1A}">
      <dgm:prSet custT="1"/>
      <dgm:spPr/>
      <dgm:t>
        <a:bodyPr/>
        <a:lstStyle/>
        <a:p>
          <a:r>
            <a:rPr lang="en-US" sz="2400"/>
            <a:t>Maternal experience</a:t>
          </a:r>
        </a:p>
      </dgm:t>
    </dgm:pt>
    <dgm:pt modelId="{4D96261F-79E9-D041-A5F6-A456F2E998C6}" type="parTrans" cxnId="{192D709D-7D6F-D548-B243-A9A86BF10E62}">
      <dgm:prSet/>
      <dgm:spPr/>
      <dgm:t>
        <a:bodyPr/>
        <a:lstStyle/>
        <a:p>
          <a:endParaRPr lang="en-US"/>
        </a:p>
      </dgm:t>
    </dgm:pt>
    <dgm:pt modelId="{C9A9977C-7ECD-4B48-9A06-847BF9627CF3}" type="sibTrans" cxnId="{192D709D-7D6F-D548-B243-A9A86BF10E62}">
      <dgm:prSet/>
      <dgm:spPr/>
      <dgm:t>
        <a:bodyPr/>
        <a:lstStyle/>
        <a:p>
          <a:endParaRPr lang="en-US"/>
        </a:p>
      </dgm:t>
    </dgm:pt>
    <dgm:pt modelId="{0368C3A4-CB42-454F-A74D-9CC52B8A4B6D}">
      <dgm:prSet custT="1"/>
      <dgm:spPr/>
      <dgm:t>
        <a:bodyPr/>
        <a:lstStyle/>
        <a:p>
          <a:r>
            <a:rPr lang="en-US" sz="2400"/>
            <a:t>Health economic analysis</a:t>
          </a:r>
        </a:p>
      </dgm:t>
    </dgm:pt>
    <dgm:pt modelId="{00BF4ECB-FAF4-924E-8646-0BF3D525E389}" type="parTrans" cxnId="{8AC24C41-C2FC-C04A-BC0A-EAC3EB7C7137}">
      <dgm:prSet/>
      <dgm:spPr/>
      <dgm:t>
        <a:bodyPr/>
        <a:lstStyle/>
        <a:p>
          <a:endParaRPr lang="en-US"/>
        </a:p>
      </dgm:t>
    </dgm:pt>
    <dgm:pt modelId="{948709BD-4F94-E841-874A-6647C0931B86}" type="sibTrans" cxnId="{8AC24C41-C2FC-C04A-BC0A-EAC3EB7C7137}">
      <dgm:prSet/>
      <dgm:spPr/>
      <dgm:t>
        <a:bodyPr/>
        <a:lstStyle/>
        <a:p>
          <a:endParaRPr lang="en-US"/>
        </a:p>
      </dgm:t>
    </dgm:pt>
    <dgm:pt modelId="{E66AEDA0-2937-D54C-87C7-76B08DE15ED1}">
      <dgm:prSet custT="1"/>
      <dgm:spPr/>
      <dgm:t>
        <a:bodyPr/>
        <a:lstStyle/>
        <a:p>
          <a:r>
            <a:rPr lang="en-US" sz="2400" b="1"/>
            <a:t>Composite outcomes</a:t>
          </a:r>
          <a:r>
            <a:rPr lang="en-US" sz="2400"/>
            <a:t>: </a:t>
          </a:r>
          <a:r>
            <a:rPr lang="en-US" sz="2400" err="1"/>
            <a:t>intrapartum</a:t>
          </a:r>
          <a:r>
            <a:rPr lang="en-US" sz="2400"/>
            <a:t> birth injury, prematurity associated problems and maternal </a:t>
          </a:r>
          <a:r>
            <a:rPr lang="en-US" sz="2400" err="1"/>
            <a:t>intrapartum</a:t>
          </a:r>
          <a:r>
            <a:rPr lang="en-US" sz="2400"/>
            <a:t> complications</a:t>
          </a:r>
        </a:p>
      </dgm:t>
    </dgm:pt>
    <dgm:pt modelId="{14F18087-BE20-7947-945A-7620FF76B340}" type="parTrans" cxnId="{576381D9-2E0D-394E-9287-006A4099811D}">
      <dgm:prSet/>
      <dgm:spPr/>
      <dgm:t>
        <a:bodyPr/>
        <a:lstStyle/>
        <a:p>
          <a:endParaRPr lang="en-US"/>
        </a:p>
      </dgm:t>
    </dgm:pt>
    <dgm:pt modelId="{682DBF41-CFC9-5D4E-BFFF-17396ACF8508}" type="sibTrans" cxnId="{576381D9-2E0D-394E-9287-006A4099811D}">
      <dgm:prSet/>
      <dgm:spPr/>
      <dgm:t>
        <a:bodyPr/>
        <a:lstStyle/>
        <a:p>
          <a:endParaRPr lang="en-US"/>
        </a:p>
      </dgm:t>
    </dgm:pt>
    <dgm:pt modelId="{52EA6FD4-CDC2-2448-A744-E14A56FDE69D}" type="pres">
      <dgm:prSet presAssocID="{1966BE0A-1BE2-6442-B943-8D1FD41DBE02}" presName="linearFlow" presStyleCnt="0">
        <dgm:presLayoutVars>
          <dgm:dir/>
          <dgm:animLvl val="lvl"/>
          <dgm:resizeHandles val="exact"/>
        </dgm:presLayoutVars>
      </dgm:prSet>
      <dgm:spPr/>
    </dgm:pt>
    <dgm:pt modelId="{2EB0CA47-59EF-6348-B121-419B1A091621}" type="pres">
      <dgm:prSet presAssocID="{F54BED1A-B872-3141-ADB5-EE0F53D275FA}" presName="composite" presStyleCnt="0"/>
      <dgm:spPr/>
    </dgm:pt>
    <dgm:pt modelId="{69CD2F6B-6B18-AB49-BD56-87762D2B2749}" type="pres">
      <dgm:prSet presAssocID="{F54BED1A-B872-3141-ADB5-EE0F53D275FA}" presName="parentText" presStyleLbl="alignNode1" presStyleIdx="0" presStyleCnt="1">
        <dgm:presLayoutVars>
          <dgm:chMax val="1"/>
          <dgm:bulletEnabled val="1"/>
        </dgm:presLayoutVars>
      </dgm:prSet>
      <dgm:spPr/>
    </dgm:pt>
    <dgm:pt modelId="{7C0FB094-9FAC-6540-9A16-492B6177ED77}" type="pres">
      <dgm:prSet presAssocID="{F54BED1A-B872-3141-ADB5-EE0F53D275FA}" presName="descendantText" presStyleLbl="alignAcc1" presStyleIdx="0" presStyleCnt="1" custScaleY="202132">
        <dgm:presLayoutVars>
          <dgm:bulletEnabled val="1"/>
        </dgm:presLayoutVars>
      </dgm:prSet>
      <dgm:spPr/>
    </dgm:pt>
  </dgm:ptLst>
  <dgm:cxnLst>
    <dgm:cxn modelId="{FE9DE80C-F4AE-1240-BA32-94DDDEB8B46B}" srcId="{F54BED1A-B872-3141-ADB5-EE0F53D275FA}" destId="{38461F0D-8648-AE47-83E0-F3C2E2065011}" srcOrd="5" destOrd="0" parTransId="{8534D47C-48BD-9445-8A93-F4798F3461FA}" sibTransId="{CD0271A3-5B48-9949-A845-CF0B2399557C}"/>
    <dgm:cxn modelId="{BDEAD811-9FD9-3D45-B894-0647D17B7681}" srcId="{F54BED1A-B872-3141-ADB5-EE0F53D275FA}" destId="{1C32309C-FA33-E043-88AC-C7C35011F778}" srcOrd="3" destOrd="0" parTransId="{7539C6AF-1FC8-3E43-8731-EA482B909B68}" sibTransId="{87C8D5CD-52D9-3741-B0D5-F51081EDF7B5}"/>
    <dgm:cxn modelId="{C6F85530-C562-CB44-904F-D44C7E739E94}" srcId="{F54BED1A-B872-3141-ADB5-EE0F53D275FA}" destId="{9460E240-BA6D-5049-8D61-AB1E19C7B6D1}" srcOrd="4" destOrd="0" parTransId="{1EA7D87D-059E-1C4D-9524-E71C37D9DA24}" sibTransId="{973A26AF-D2F4-C04B-B545-135D411E647D}"/>
    <dgm:cxn modelId="{B0F4B532-00A6-9240-922D-06BAA41B2BF4}" type="presOf" srcId="{0368C3A4-CB42-454F-A74D-9CC52B8A4B6D}" destId="{7C0FB094-9FAC-6540-9A16-492B6177ED77}" srcOrd="0" destOrd="7" presId="urn:microsoft.com/office/officeart/2005/8/layout/chevron2"/>
    <dgm:cxn modelId="{8AC24C41-C2FC-C04A-BC0A-EAC3EB7C7137}" srcId="{F54BED1A-B872-3141-ADB5-EE0F53D275FA}" destId="{0368C3A4-CB42-454F-A74D-9CC52B8A4B6D}" srcOrd="7" destOrd="0" parTransId="{00BF4ECB-FAF4-924E-8646-0BF3D525E389}" sibTransId="{948709BD-4F94-E841-874A-6647C0931B86}"/>
    <dgm:cxn modelId="{B9282649-9409-5545-806B-AC8FB3E97272}" type="presOf" srcId="{1C32309C-FA33-E043-88AC-C7C35011F778}" destId="{7C0FB094-9FAC-6540-9A16-492B6177ED77}" srcOrd="0" destOrd="3" presId="urn:microsoft.com/office/officeart/2005/8/layout/chevron2"/>
    <dgm:cxn modelId="{72A04A6F-9E2F-4845-B391-9184264ED120}" type="presOf" srcId="{9460E240-BA6D-5049-8D61-AB1E19C7B6D1}" destId="{7C0FB094-9FAC-6540-9A16-492B6177ED77}" srcOrd="0" destOrd="4" presId="urn:microsoft.com/office/officeart/2005/8/layout/chevron2"/>
    <dgm:cxn modelId="{E8182D79-F921-484B-A2A4-910EEB189F91}" type="presOf" srcId="{E66AEDA0-2937-D54C-87C7-76B08DE15ED1}" destId="{7C0FB094-9FAC-6540-9A16-492B6177ED77}" srcOrd="0" destOrd="8" presId="urn:microsoft.com/office/officeart/2005/8/layout/chevron2"/>
    <dgm:cxn modelId="{961A565A-D4AD-5D4B-AF09-1168E66F91EE}" type="presOf" srcId="{3F679264-0CBC-B94E-A503-06F4389BCA1A}" destId="{7C0FB094-9FAC-6540-9A16-492B6177ED77}" srcOrd="0" destOrd="6" presId="urn:microsoft.com/office/officeart/2005/8/layout/chevron2"/>
    <dgm:cxn modelId="{41B65A7E-0483-BF44-B034-2AC255996ED7}" srcId="{F54BED1A-B872-3141-ADB5-EE0F53D275FA}" destId="{586218C3-6A8D-CA44-8F00-50BD7E0D08FF}" srcOrd="1" destOrd="0" parTransId="{2B71FD9B-89E8-3C49-920C-6644D1FDF520}" sibTransId="{72F7E9F1-108E-4E4F-B7B6-50C7A1FA5174}"/>
    <dgm:cxn modelId="{DCDDDF89-7964-D140-A9FC-520EB65213C1}" type="presOf" srcId="{314704D5-0278-D14C-98B2-9DA440671ABE}" destId="{7C0FB094-9FAC-6540-9A16-492B6177ED77}" srcOrd="0" destOrd="2" presId="urn:microsoft.com/office/officeart/2005/8/layout/chevron2"/>
    <dgm:cxn modelId="{B6982D9C-4AF1-594C-8EAA-4B5C685E0759}" type="presOf" srcId="{A11E705B-614C-654C-B2BB-BAEA6A924A8C}" destId="{7C0FB094-9FAC-6540-9A16-492B6177ED77}" srcOrd="0" destOrd="0" presId="urn:microsoft.com/office/officeart/2005/8/layout/chevron2"/>
    <dgm:cxn modelId="{192D709D-7D6F-D548-B243-A9A86BF10E62}" srcId="{F54BED1A-B872-3141-ADB5-EE0F53D275FA}" destId="{3F679264-0CBC-B94E-A503-06F4389BCA1A}" srcOrd="6" destOrd="0" parTransId="{4D96261F-79E9-D041-A5F6-A456F2E998C6}" sibTransId="{C9A9977C-7ECD-4B48-9A06-847BF9627CF3}"/>
    <dgm:cxn modelId="{576381D9-2E0D-394E-9287-006A4099811D}" srcId="{F54BED1A-B872-3141-ADB5-EE0F53D275FA}" destId="{E66AEDA0-2937-D54C-87C7-76B08DE15ED1}" srcOrd="8" destOrd="0" parTransId="{14F18087-BE20-7947-945A-7620FF76B340}" sibTransId="{682DBF41-CFC9-5D4E-BFFF-17396ACF8508}"/>
    <dgm:cxn modelId="{F35498DC-810E-5441-B13A-94CBE07BA7D8}" type="presOf" srcId="{586218C3-6A8D-CA44-8F00-50BD7E0D08FF}" destId="{7C0FB094-9FAC-6540-9A16-492B6177ED77}" srcOrd="0" destOrd="1" presId="urn:microsoft.com/office/officeart/2005/8/layout/chevron2"/>
    <dgm:cxn modelId="{3CECEADD-3E8F-BC43-BF84-3A42BD6953F2}" srcId="{1966BE0A-1BE2-6442-B943-8D1FD41DBE02}" destId="{F54BED1A-B872-3141-ADB5-EE0F53D275FA}" srcOrd="0" destOrd="0" parTransId="{24E28925-DA46-AB46-806E-EA1BF45351C7}" sibTransId="{F01FA17B-E1FD-C24F-822B-7FCA67010C17}"/>
    <dgm:cxn modelId="{9B70EDDE-14B1-4D47-AAA1-AD3D567B523E}" srcId="{F54BED1A-B872-3141-ADB5-EE0F53D275FA}" destId="{A11E705B-614C-654C-B2BB-BAEA6A924A8C}" srcOrd="0" destOrd="0" parTransId="{1DAA75DE-E27F-6749-A9BC-B57CCD29A11E}" sibTransId="{56596C57-081D-FF48-B8E8-5700813BEF09}"/>
    <dgm:cxn modelId="{CAF1A2E3-AA78-7641-9EEA-C4C17AF5AD2D}" type="presOf" srcId="{1966BE0A-1BE2-6442-B943-8D1FD41DBE02}" destId="{52EA6FD4-CDC2-2448-A744-E14A56FDE69D}" srcOrd="0" destOrd="0" presId="urn:microsoft.com/office/officeart/2005/8/layout/chevron2"/>
    <dgm:cxn modelId="{F0F595EB-040B-9849-89AE-124ADAFDD12E}" srcId="{F54BED1A-B872-3141-ADB5-EE0F53D275FA}" destId="{314704D5-0278-D14C-98B2-9DA440671ABE}" srcOrd="2" destOrd="0" parTransId="{D03F5DA7-EC9B-C24B-9287-DDFFDF7F1343}" sibTransId="{41767289-A79C-C241-9478-85B97E3A692A}"/>
    <dgm:cxn modelId="{329538F5-E8B3-4545-9B29-6CFE01DE47B0}" type="presOf" srcId="{38461F0D-8648-AE47-83E0-F3C2E2065011}" destId="{7C0FB094-9FAC-6540-9A16-492B6177ED77}" srcOrd="0" destOrd="5" presId="urn:microsoft.com/office/officeart/2005/8/layout/chevron2"/>
    <dgm:cxn modelId="{D86181FD-1197-5C4E-A17E-5E6F21C04F68}" type="presOf" srcId="{F54BED1A-B872-3141-ADB5-EE0F53D275FA}" destId="{69CD2F6B-6B18-AB49-BD56-87762D2B2749}" srcOrd="0" destOrd="0" presId="urn:microsoft.com/office/officeart/2005/8/layout/chevron2"/>
    <dgm:cxn modelId="{3A34CCBF-87D7-7D41-AD5B-22C46615A45F}" type="presParOf" srcId="{52EA6FD4-CDC2-2448-A744-E14A56FDE69D}" destId="{2EB0CA47-59EF-6348-B121-419B1A091621}" srcOrd="0" destOrd="0" presId="urn:microsoft.com/office/officeart/2005/8/layout/chevron2"/>
    <dgm:cxn modelId="{F4615DF9-E79D-7842-B93E-E58FF298E710}" type="presParOf" srcId="{2EB0CA47-59EF-6348-B121-419B1A091621}" destId="{69CD2F6B-6B18-AB49-BD56-87762D2B2749}" srcOrd="0" destOrd="0" presId="urn:microsoft.com/office/officeart/2005/8/layout/chevron2"/>
    <dgm:cxn modelId="{246168B5-71C9-774E-9DF9-71045DC296BA}" type="presParOf" srcId="{2EB0CA47-59EF-6348-B121-419B1A091621}" destId="{7C0FB094-9FAC-6540-9A16-492B6177ED77}"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FA01B17-D417-FB40-A306-A2C0E202D2DE}" type="doc">
      <dgm:prSet loTypeId="urn:microsoft.com/office/officeart/2005/8/layout/radial4" loCatId="" qsTypeId="urn:microsoft.com/office/officeart/2005/8/quickstyle/simple4" qsCatId="simple" csTypeId="urn:microsoft.com/office/officeart/2005/8/colors/colorful4" csCatId="colorful" phldr="1"/>
      <dgm:spPr/>
      <dgm:t>
        <a:bodyPr/>
        <a:lstStyle/>
        <a:p>
          <a:endParaRPr lang="en-US"/>
        </a:p>
      </dgm:t>
    </dgm:pt>
    <dgm:pt modelId="{565767AA-67ED-5245-A2D2-03E5254F6E2F}">
      <dgm:prSet phldrT="[Text]"/>
      <dgm:spPr/>
      <dgm:t>
        <a:bodyPr/>
        <a:lstStyle/>
        <a:p>
          <a:r>
            <a:rPr lang="en-US"/>
            <a:t>Refer to a person delegated to discuss the trial</a:t>
          </a:r>
        </a:p>
      </dgm:t>
    </dgm:pt>
    <dgm:pt modelId="{85543EF4-9825-0D49-89C7-12BBF258E663}" type="parTrans" cxnId="{62EA2662-2F40-7E44-AC21-B52F1C5B9672}">
      <dgm:prSet/>
      <dgm:spPr/>
      <dgm:t>
        <a:bodyPr/>
        <a:lstStyle/>
        <a:p>
          <a:endParaRPr lang="en-US"/>
        </a:p>
      </dgm:t>
    </dgm:pt>
    <dgm:pt modelId="{185F6D31-1EBC-6F4C-B9C7-60FA7A4BDEEE}" type="sibTrans" cxnId="{62EA2662-2F40-7E44-AC21-B52F1C5B9672}">
      <dgm:prSet/>
      <dgm:spPr/>
      <dgm:t>
        <a:bodyPr/>
        <a:lstStyle/>
        <a:p>
          <a:endParaRPr lang="en-US"/>
        </a:p>
      </dgm:t>
    </dgm:pt>
    <dgm:pt modelId="{89DED05B-9829-3048-993B-D13464CAB3A3}">
      <dgm:prSet phldrT="[Text]" custT="1"/>
      <dgm:spPr/>
      <dgm:t>
        <a:bodyPr/>
        <a:lstStyle/>
        <a:p>
          <a:r>
            <a:rPr lang="en-US" sz="1900" dirty="0"/>
            <a:t>Antenatal Clinic</a:t>
          </a:r>
        </a:p>
        <a:p>
          <a:r>
            <a:rPr lang="en-US" sz="1100" dirty="0"/>
            <a:t>(Diabetic clinic if diet controlled)</a:t>
          </a:r>
        </a:p>
      </dgm:t>
    </dgm:pt>
    <dgm:pt modelId="{CA50BEB2-1942-7841-8A66-CA36E35539D0}" type="parTrans" cxnId="{549BA155-15F3-694F-8B14-B8F8B523C0AA}">
      <dgm:prSet/>
      <dgm:spPr/>
      <dgm:t>
        <a:bodyPr/>
        <a:lstStyle/>
        <a:p>
          <a:endParaRPr lang="en-US"/>
        </a:p>
      </dgm:t>
    </dgm:pt>
    <dgm:pt modelId="{81A5BCB7-09C2-B648-A583-FB4FA41F6AA9}" type="sibTrans" cxnId="{549BA155-15F3-694F-8B14-B8F8B523C0AA}">
      <dgm:prSet/>
      <dgm:spPr/>
      <dgm:t>
        <a:bodyPr/>
        <a:lstStyle/>
        <a:p>
          <a:endParaRPr lang="en-US"/>
        </a:p>
      </dgm:t>
    </dgm:pt>
    <dgm:pt modelId="{84C1457B-68B7-2C43-9DA2-815F6A73B734}">
      <dgm:prSet phldrT="[Text]"/>
      <dgm:spPr/>
      <dgm:t>
        <a:bodyPr/>
        <a:lstStyle/>
        <a:p>
          <a:r>
            <a:rPr lang="en-US"/>
            <a:t>Attend from triage</a:t>
          </a:r>
        </a:p>
      </dgm:t>
    </dgm:pt>
    <dgm:pt modelId="{92019742-72D1-9A44-A7AA-17E1872DFD4A}" type="parTrans" cxnId="{794C40EC-A7AD-6142-B4D3-04FD1E22B2C3}">
      <dgm:prSet/>
      <dgm:spPr/>
      <dgm:t>
        <a:bodyPr/>
        <a:lstStyle/>
        <a:p>
          <a:endParaRPr lang="en-US"/>
        </a:p>
      </dgm:t>
    </dgm:pt>
    <dgm:pt modelId="{EBDBDB22-E376-D64D-9262-7CD49D9715CD}" type="sibTrans" cxnId="{794C40EC-A7AD-6142-B4D3-04FD1E22B2C3}">
      <dgm:prSet/>
      <dgm:spPr/>
      <dgm:t>
        <a:bodyPr/>
        <a:lstStyle/>
        <a:p>
          <a:endParaRPr lang="en-US"/>
        </a:p>
      </dgm:t>
    </dgm:pt>
    <dgm:pt modelId="{D16F89A1-B436-6549-BAC0-C8F0178C0389}">
      <dgm:prSet phldrT="[Text]"/>
      <dgm:spPr/>
      <dgm:t>
        <a:bodyPr/>
        <a:lstStyle/>
        <a:p>
          <a:r>
            <a:rPr lang="en-US"/>
            <a:t>Straight from sonographers</a:t>
          </a:r>
        </a:p>
      </dgm:t>
    </dgm:pt>
    <dgm:pt modelId="{C106491B-34AB-BF44-BA0D-D2BC762E0618}" type="parTrans" cxnId="{EC4DBD20-E79B-5E49-AFAC-CB7E1F7A7F99}">
      <dgm:prSet/>
      <dgm:spPr/>
      <dgm:t>
        <a:bodyPr/>
        <a:lstStyle/>
        <a:p>
          <a:endParaRPr lang="en-US"/>
        </a:p>
      </dgm:t>
    </dgm:pt>
    <dgm:pt modelId="{D6BA4B92-12EB-3D4D-AA85-32EBD438B875}" type="sibTrans" cxnId="{EC4DBD20-E79B-5E49-AFAC-CB7E1F7A7F99}">
      <dgm:prSet/>
      <dgm:spPr/>
      <dgm:t>
        <a:bodyPr/>
        <a:lstStyle/>
        <a:p>
          <a:endParaRPr lang="en-US"/>
        </a:p>
      </dgm:t>
    </dgm:pt>
    <dgm:pt modelId="{E9FD37B6-F8BE-304F-BE76-047491735923}">
      <dgm:prSet phldrT="[Text]"/>
      <dgm:spPr/>
      <dgm:t>
        <a:bodyPr/>
        <a:lstStyle/>
        <a:p>
          <a:r>
            <a:rPr lang="en-US"/>
            <a:t>Low risk attends for scan</a:t>
          </a:r>
        </a:p>
      </dgm:t>
    </dgm:pt>
    <dgm:pt modelId="{3F9C3C6A-6E38-5448-B4B0-8A412F36696F}" type="parTrans" cxnId="{5BC79D23-9BB6-AE47-8770-9CDFE219D0AF}">
      <dgm:prSet/>
      <dgm:spPr/>
      <dgm:t>
        <a:bodyPr/>
        <a:lstStyle/>
        <a:p>
          <a:endParaRPr lang="en-US"/>
        </a:p>
      </dgm:t>
    </dgm:pt>
    <dgm:pt modelId="{982D7909-1697-8A4F-8565-771474030E09}" type="sibTrans" cxnId="{5BC79D23-9BB6-AE47-8770-9CDFE219D0AF}">
      <dgm:prSet/>
      <dgm:spPr/>
      <dgm:t>
        <a:bodyPr/>
        <a:lstStyle/>
        <a:p>
          <a:endParaRPr lang="en-US"/>
        </a:p>
      </dgm:t>
    </dgm:pt>
    <dgm:pt modelId="{58105A36-7173-6046-81FC-FA91AD0968A3}">
      <dgm:prSet phldrT="[Text]"/>
      <dgm:spPr/>
      <dgm:t>
        <a:bodyPr/>
        <a:lstStyle/>
        <a:p>
          <a:r>
            <a:rPr lang="en-US"/>
            <a:t>Fetal assessment unit</a:t>
          </a:r>
        </a:p>
      </dgm:t>
    </dgm:pt>
    <dgm:pt modelId="{FE40E15E-7AA3-0D4C-998E-84E81D5DD2C9}" type="parTrans" cxnId="{952A123F-A0C1-ED45-B4F5-C49191780F6C}">
      <dgm:prSet/>
      <dgm:spPr/>
      <dgm:t>
        <a:bodyPr/>
        <a:lstStyle/>
        <a:p>
          <a:endParaRPr lang="en-US"/>
        </a:p>
      </dgm:t>
    </dgm:pt>
    <dgm:pt modelId="{A169E7D4-6831-7D4D-B846-784C41A9C440}" type="sibTrans" cxnId="{952A123F-A0C1-ED45-B4F5-C49191780F6C}">
      <dgm:prSet/>
      <dgm:spPr/>
      <dgm:t>
        <a:bodyPr/>
        <a:lstStyle/>
        <a:p>
          <a:endParaRPr lang="en-US"/>
        </a:p>
      </dgm:t>
    </dgm:pt>
    <dgm:pt modelId="{33065B7C-8F0E-EF4D-B016-8C61E386DFE1}" type="pres">
      <dgm:prSet presAssocID="{6FA01B17-D417-FB40-A306-A2C0E202D2DE}" presName="cycle" presStyleCnt="0">
        <dgm:presLayoutVars>
          <dgm:chMax val="1"/>
          <dgm:dir/>
          <dgm:animLvl val="ctr"/>
          <dgm:resizeHandles val="exact"/>
        </dgm:presLayoutVars>
      </dgm:prSet>
      <dgm:spPr/>
    </dgm:pt>
    <dgm:pt modelId="{31035AFE-AB95-E44A-91A6-06BE700BB316}" type="pres">
      <dgm:prSet presAssocID="{565767AA-67ED-5245-A2D2-03E5254F6E2F}" presName="centerShape" presStyleLbl="node0" presStyleIdx="0" presStyleCnt="1"/>
      <dgm:spPr/>
    </dgm:pt>
    <dgm:pt modelId="{D03483F6-DAB2-F649-8593-97EE8F4301FA}" type="pres">
      <dgm:prSet presAssocID="{CA50BEB2-1942-7841-8A66-CA36E35539D0}" presName="parTrans" presStyleLbl="bgSibTrans2D1" presStyleIdx="0" presStyleCnt="5"/>
      <dgm:spPr/>
    </dgm:pt>
    <dgm:pt modelId="{2AFC37D8-9EDA-C041-B482-288AA516AD99}" type="pres">
      <dgm:prSet presAssocID="{89DED05B-9829-3048-993B-D13464CAB3A3}" presName="node" presStyleLbl="node1" presStyleIdx="0" presStyleCnt="5">
        <dgm:presLayoutVars>
          <dgm:bulletEnabled val="1"/>
        </dgm:presLayoutVars>
      </dgm:prSet>
      <dgm:spPr/>
    </dgm:pt>
    <dgm:pt modelId="{87DEBB02-0AED-4A44-B7CF-7D8D75EC5B54}" type="pres">
      <dgm:prSet presAssocID="{C106491B-34AB-BF44-BA0D-D2BC762E0618}" presName="parTrans" presStyleLbl="bgSibTrans2D1" presStyleIdx="1" presStyleCnt="5"/>
      <dgm:spPr/>
    </dgm:pt>
    <dgm:pt modelId="{4C9361B2-8356-AE49-88A5-47206CFFFB04}" type="pres">
      <dgm:prSet presAssocID="{D16F89A1-B436-6549-BAC0-C8F0178C0389}" presName="node" presStyleLbl="node1" presStyleIdx="1" presStyleCnt="5">
        <dgm:presLayoutVars>
          <dgm:bulletEnabled val="1"/>
        </dgm:presLayoutVars>
      </dgm:prSet>
      <dgm:spPr/>
    </dgm:pt>
    <dgm:pt modelId="{BA6AF9BE-633E-574F-9F49-490FC3DA9849}" type="pres">
      <dgm:prSet presAssocID="{92019742-72D1-9A44-A7AA-17E1872DFD4A}" presName="parTrans" presStyleLbl="bgSibTrans2D1" presStyleIdx="2" presStyleCnt="5"/>
      <dgm:spPr/>
    </dgm:pt>
    <dgm:pt modelId="{435AD90D-55B5-B74A-8AD0-CE0A49091E7C}" type="pres">
      <dgm:prSet presAssocID="{84C1457B-68B7-2C43-9DA2-815F6A73B734}" presName="node" presStyleLbl="node1" presStyleIdx="2" presStyleCnt="5">
        <dgm:presLayoutVars>
          <dgm:bulletEnabled val="1"/>
        </dgm:presLayoutVars>
      </dgm:prSet>
      <dgm:spPr/>
    </dgm:pt>
    <dgm:pt modelId="{621891BB-29AE-5049-BC6D-71E8EF40D340}" type="pres">
      <dgm:prSet presAssocID="{3F9C3C6A-6E38-5448-B4B0-8A412F36696F}" presName="parTrans" presStyleLbl="bgSibTrans2D1" presStyleIdx="3" presStyleCnt="5"/>
      <dgm:spPr/>
    </dgm:pt>
    <dgm:pt modelId="{2FE2BFBC-D96E-7A4A-99A4-9FC1EB0BD63E}" type="pres">
      <dgm:prSet presAssocID="{E9FD37B6-F8BE-304F-BE76-047491735923}" presName="node" presStyleLbl="node1" presStyleIdx="3" presStyleCnt="5">
        <dgm:presLayoutVars>
          <dgm:bulletEnabled val="1"/>
        </dgm:presLayoutVars>
      </dgm:prSet>
      <dgm:spPr/>
    </dgm:pt>
    <dgm:pt modelId="{3D449044-C801-B640-A064-A73D180D30A8}" type="pres">
      <dgm:prSet presAssocID="{FE40E15E-7AA3-0D4C-998E-84E81D5DD2C9}" presName="parTrans" presStyleLbl="bgSibTrans2D1" presStyleIdx="4" presStyleCnt="5"/>
      <dgm:spPr/>
    </dgm:pt>
    <dgm:pt modelId="{C1703F55-DEE1-EC46-BD91-9C80FE1D233D}" type="pres">
      <dgm:prSet presAssocID="{58105A36-7173-6046-81FC-FA91AD0968A3}" presName="node" presStyleLbl="node1" presStyleIdx="4" presStyleCnt="5">
        <dgm:presLayoutVars>
          <dgm:bulletEnabled val="1"/>
        </dgm:presLayoutVars>
      </dgm:prSet>
      <dgm:spPr/>
    </dgm:pt>
  </dgm:ptLst>
  <dgm:cxnLst>
    <dgm:cxn modelId="{0D6E8C06-9402-A54F-B6F9-9AF41AF54268}" type="presOf" srcId="{565767AA-67ED-5245-A2D2-03E5254F6E2F}" destId="{31035AFE-AB95-E44A-91A6-06BE700BB316}" srcOrd="0" destOrd="0" presId="urn:microsoft.com/office/officeart/2005/8/layout/radial4"/>
    <dgm:cxn modelId="{43DBE30B-5629-884B-A41E-4514E9F4E1BC}" type="presOf" srcId="{C106491B-34AB-BF44-BA0D-D2BC762E0618}" destId="{87DEBB02-0AED-4A44-B7CF-7D8D75EC5B54}" srcOrd="0" destOrd="0" presId="urn:microsoft.com/office/officeart/2005/8/layout/radial4"/>
    <dgm:cxn modelId="{A0EFC117-8B47-DA4E-9972-6AEE5917A4EC}" type="presOf" srcId="{92019742-72D1-9A44-A7AA-17E1872DFD4A}" destId="{BA6AF9BE-633E-574F-9F49-490FC3DA9849}" srcOrd="0" destOrd="0" presId="urn:microsoft.com/office/officeart/2005/8/layout/radial4"/>
    <dgm:cxn modelId="{EC4DBD20-E79B-5E49-AFAC-CB7E1F7A7F99}" srcId="{565767AA-67ED-5245-A2D2-03E5254F6E2F}" destId="{D16F89A1-B436-6549-BAC0-C8F0178C0389}" srcOrd="1" destOrd="0" parTransId="{C106491B-34AB-BF44-BA0D-D2BC762E0618}" sibTransId="{D6BA4B92-12EB-3D4D-AA85-32EBD438B875}"/>
    <dgm:cxn modelId="{5BC79D23-9BB6-AE47-8770-9CDFE219D0AF}" srcId="{565767AA-67ED-5245-A2D2-03E5254F6E2F}" destId="{E9FD37B6-F8BE-304F-BE76-047491735923}" srcOrd="3" destOrd="0" parTransId="{3F9C3C6A-6E38-5448-B4B0-8A412F36696F}" sibTransId="{982D7909-1697-8A4F-8565-771474030E09}"/>
    <dgm:cxn modelId="{952A123F-A0C1-ED45-B4F5-C49191780F6C}" srcId="{565767AA-67ED-5245-A2D2-03E5254F6E2F}" destId="{58105A36-7173-6046-81FC-FA91AD0968A3}" srcOrd="4" destOrd="0" parTransId="{FE40E15E-7AA3-0D4C-998E-84E81D5DD2C9}" sibTransId="{A169E7D4-6831-7D4D-B846-784C41A9C440}"/>
    <dgm:cxn modelId="{78F94E5E-C5BC-A64F-945E-5BFB1B1290AA}" type="presOf" srcId="{D16F89A1-B436-6549-BAC0-C8F0178C0389}" destId="{4C9361B2-8356-AE49-88A5-47206CFFFB04}" srcOrd="0" destOrd="0" presId="urn:microsoft.com/office/officeart/2005/8/layout/radial4"/>
    <dgm:cxn modelId="{62EA2662-2F40-7E44-AC21-B52F1C5B9672}" srcId="{6FA01B17-D417-FB40-A306-A2C0E202D2DE}" destId="{565767AA-67ED-5245-A2D2-03E5254F6E2F}" srcOrd="0" destOrd="0" parTransId="{85543EF4-9825-0D49-89C7-12BBF258E663}" sibTransId="{185F6D31-1EBC-6F4C-B9C7-60FA7A4BDEEE}"/>
    <dgm:cxn modelId="{E48E9745-B654-5144-BB42-E0A9F2D733E9}" type="presOf" srcId="{CA50BEB2-1942-7841-8A66-CA36E35539D0}" destId="{D03483F6-DAB2-F649-8593-97EE8F4301FA}" srcOrd="0" destOrd="0" presId="urn:microsoft.com/office/officeart/2005/8/layout/radial4"/>
    <dgm:cxn modelId="{CD408673-2FC7-174D-AA87-CDFB3CD245AE}" type="presOf" srcId="{3F9C3C6A-6E38-5448-B4B0-8A412F36696F}" destId="{621891BB-29AE-5049-BC6D-71E8EF40D340}" srcOrd="0" destOrd="0" presId="urn:microsoft.com/office/officeart/2005/8/layout/radial4"/>
    <dgm:cxn modelId="{549BA155-15F3-694F-8B14-B8F8B523C0AA}" srcId="{565767AA-67ED-5245-A2D2-03E5254F6E2F}" destId="{89DED05B-9829-3048-993B-D13464CAB3A3}" srcOrd="0" destOrd="0" parTransId="{CA50BEB2-1942-7841-8A66-CA36E35539D0}" sibTransId="{81A5BCB7-09C2-B648-A583-FB4FA41F6AA9}"/>
    <dgm:cxn modelId="{D4477986-538F-704C-9A62-394F463B7E32}" type="presOf" srcId="{E9FD37B6-F8BE-304F-BE76-047491735923}" destId="{2FE2BFBC-D96E-7A4A-99A4-9FC1EB0BD63E}" srcOrd="0" destOrd="0" presId="urn:microsoft.com/office/officeart/2005/8/layout/radial4"/>
    <dgm:cxn modelId="{E6AEF3AB-8AEF-984C-8423-C93CE42FE61A}" type="presOf" srcId="{84C1457B-68B7-2C43-9DA2-815F6A73B734}" destId="{435AD90D-55B5-B74A-8AD0-CE0A49091E7C}" srcOrd="0" destOrd="0" presId="urn:microsoft.com/office/officeart/2005/8/layout/radial4"/>
    <dgm:cxn modelId="{5812ECB5-FDDB-9D48-BA79-1BBFE2AEDD21}" type="presOf" srcId="{89DED05B-9829-3048-993B-D13464CAB3A3}" destId="{2AFC37D8-9EDA-C041-B482-288AA516AD99}" srcOrd="0" destOrd="0" presId="urn:microsoft.com/office/officeart/2005/8/layout/radial4"/>
    <dgm:cxn modelId="{FAE9F7DA-B718-F54F-8439-C3E7163A892A}" type="presOf" srcId="{FE40E15E-7AA3-0D4C-998E-84E81D5DD2C9}" destId="{3D449044-C801-B640-A064-A73D180D30A8}" srcOrd="0" destOrd="0" presId="urn:microsoft.com/office/officeart/2005/8/layout/radial4"/>
    <dgm:cxn modelId="{15B946DB-FF01-0E42-A852-F9B1A634C760}" type="presOf" srcId="{58105A36-7173-6046-81FC-FA91AD0968A3}" destId="{C1703F55-DEE1-EC46-BD91-9C80FE1D233D}" srcOrd="0" destOrd="0" presId="urn:microsoft.com/office/officeart/2005/8/layout/radial4"/>
    <dgm:cxn modelId="{794C40EC-A7AD-6142-B4D3-04FD1E22B2C3}" srcId="{565767AA-67ED-5245-A2D2-03E5254F6E2F}" destId="{84C1457B-68B7-2C43-9DA2-815F6A73B734}" srcOrd="2" destOrd="0" parTransId="{92019742-72D1-9A44-A7AA-17E1872DFD4A}" sibTransId="{EBDBDB22-E376-D64D-9262-7CD49D9715CD}"/>
    <dgm:cxn modelId="{C21E3CF6-8CBD-634D-80A9-5E39ADDF83EA}" type="presOf" srcId="{6FA01B17-D417-FB40-A306-A2C0E202D2DE}" destId="{33065B7C-8F0E-EF4D-B016-8C61E386DFE1}" srcOrd="0" destOrd="0" presId="urn:microsoft.com/office/officeart/2005/8/layout/radial4"/>
    <dgm:cxn modelId="{7CC3CC4D-BB81-EA46-BA4A-45747DFBF22B}" type="presParOf" srcId="{33065B7C-8F0E-EF4D-B016-8C61E386DFE1}" destId="{31035AFE-AB95-E44A-91A6-06BE700BB316}" srcOrd="0" destOrd="0" presId="urn:microsoft.com/office/officeart/2005/8/layout/radial4"/>
    <dgm:cxn modelId="{8D803695-729C-524B-A686-8C8CF7A62F1B}" type="presParOf" srcId="{33065B7C-8F0E-EF4D-B016-8C61E386DFE1}" destId="{D03483F6-DAB2-F649-8593-97EE8F4301FA}" srcOrd="1" destOrd="0" presId="urn:microsoft.com/office/officeart/2005/8/layout/radial4"/>
    <dgm:cxn modelId="{B867E952-BB2F-5E41-8E28-2AFA84643060}" type="presParOf" srcId="{33065B7C-8F0E-EF4D-B016-8C61E386DFE1}" destId="{2AFC37D8-9EDA-C041-B482-288AA516AD99}" srcOrd="2" destOrd="0" presId="urn:microsoft.com/office/officeart/2005/8/layout/radial4"/>
    <dgm:cxn modelId="{403F39BA-46C5-A14A-9E2D-A9C829F7D6E8}" type="presParOf" srcId="{33065B7C-8F0E-EF4D-B016-8C61E386DFE1}" destId="{87DEBB02-0AED-4A44-B7CF-7D8D75EC5B54}" srcOrd="3" destOrd="0" presId="urn:microsoft.com/office/officeart/2005/8/layout/radial4"/>
    <dgm:cxn modelId="{E7AF52ED-D4CC-B04E-89F7-29BE2366C060}" type="presParOf" srcId="{33065B7C-8F0E-EF4D-B016-8C61E386DFE1}" destId="{4C9361B2-8356-AE49-88A5-47206CFFFB04}" srcOrd="4" destOrd="0" presId="urn:microsoft.com/office/officeart/2005/8/layout/radial4"/>
    <dgm:cxn modelId="{D51CDA2A-E84C-A74A-915C-37D49AC02AE9}" type="presParOf" srcId="{33065B7C-8F0E-EF4D-B016-8C61E386DFE1}" destId="{BA6AF9BE-633E-574F-9F49-490FC3DA9849}" srcOrd="5" destOrd="0" presId="urn:microsoft.com/office/officeart/2005/8/layout/radial4"/>
    <dgm:cxn modelId="{2BFEF89C-524E-9248-8DEC-3B9C4549C121}" type="presParOf" srcId="{33065B7C-8F0E-EF4D-B016-8C61E386DFE1}" destId="{435AD90D-55B5-B74A-8AD0-CE0A49091E7C}" srcOrd="6" destOrd="0" presId="urn:microsoft.com/office/officeart/2005/8/layout/radial4"/>
    <dgm:cxn modelId="{89618584-9412-AD4F-B30A-A1861CCAA0C3}" type="presParOf" srcId="{33065B7C-8F0E-EF4D-B016-8C61E386DFE1}" destId="{621891BB-29AE-5049-BC6D-71E8EF40D340}" srcOrd="7" destOrd="0" presId="urn:microsoft.com/office/officeart/2005/8/layout/radial4"/>
    <dgm:cxn modelId="{8CEE703A-E7D4-DA49-A090-47005A11BB2C}" type="presParOf" srcId="{33065B7C-8F0E-EF4D-B016-8C61E386DFE1}" destId="{2FE2BFBC-D96E-7A4A-99A4-9FC1EB0BD63E}" srcOrd="8" destOrd="0" presId="urn:microsoft.com/office/officeart/2005/8/layout/radial4"/>
    <dgm:cxn modelId="{8D44D871-4866-FB43-B320-0E952F5FF4D2}" type="presParOf" srcId="{33065B7C-8F0E-EF4D-B016-8C61E386DFE1}" destId="{3D449044-C801-B640-A064-A73D180D30A8}" srcOrd="9" destOrd="0" presId="urn:microsoft.com/office/officeart/2005/8/layout/radial4"/>
    <dgm:cxn modelId="{07927EB0-BF55-9345-A9BF-8376B3DF790A}" type="presParOf" srcId="{33065B7C-8F0E-EF4D-B016-8C61E386DFE1}" destId="{C1703F55-DEE1-EC46-BD91-9C80FE1D233D}" srcOrd="10"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2E2F5EF-F5F5-7C4B-BCE6-788628872FCB}" type="doc">
      <dgm:prSet loTypeId="urn:microsoft.com/office/officeart/2005/8/layout/hProcess9" loCatId="" qsTypeId="urn:microsoft.com/office/officeart/2005/8/quickstyle/simple4" qsCatId="simple" csTypeId="urn:microsoft.com/office/officeart/2005/8/colors/colorful4" csCatId="colorful" phldr="1"/>
      <dgm:spPr/>
    </dgm:pt>
    <dgm:pt modelId="{DF66D8D1-9BE1-0742-B8B9-8490C749C838}">
      <dgm:prSet phldrT="[Text]"/>
      <dgm:spPr/>
      <dgm:t>
        <a:bodyPr/>
        <a:lstStyle/>
        <a:p>
          <a:r>
            <a:rPr lang="en-US"/>
            <a:t>Person taking informed consent must be </a:t>
          </a:r>
          <a:r>
            <a:rPr lang="en-US" err="1"/>
            <a:t>authorised</a:t>
          </a:r>
          <a:r>
            <a:rPr lang="en-US"/>
            <a:t> to do so on the delegation log</a:t>
          </a:r>
        </a:p>
      </dgm:t>
    </dgm:pt>
    <dgm:pt modelId="{3E6DA3CC-B85A-AE4B-A008-005596EF282F}" type="parTrans" cxnId="{089A5FB9-F84A-4449-9574-E955F350BD8E}">
      <dgm:prSet/>
      <dgm:spPr/>
      <dgm:t>
        <a:bodyPr/>
        <a:lstStyle/>
        <a:p>
          <a:endParaRPr lang="en-US"/>
        </a:p>
      </dgm:t>
    </dgm:pt>
    <dgm:pt modelId="{2A3C2AD0-1AE6-8A40-BE5D-67073EB372C2}" type="sibTrans" cxnId="{089A5FB9-F84A-4449-9574-E955F350BD8E}">
      <dgm:prSet/>
      <dgm:spPr/>
      <dgm:t>
        <a:bodyPr/>
        <a:lstStyle/>
        <a:p>
          <a:endParaRPr lang="en-US"/>
        </a:p>
      </dgm:t>
    </dgm:pt>
    <dgm:pt modelId="{61225670-691A-C94F-94B1-A367904C86FA}">
      <dgm:prSet phldrT="[Text]"/>
      <dgm:spPr/>
      <dgm:t>
        <a:bodyPr/>
        <a:lstStyle/>
        <a:p>
          <a:r>
            <a:rPr lang="en-US"/>
            <a:t>Participant must initial all the boxes on the consent form</a:t>
          </a:r>
        </a:p>
      </dgm:t>
    </dgm:pt>
    <dgm:pt modelId="{ACB91851-E62D-1842-BAB1-29300A047C20}" type="parTrans" cxnId="{5A6407EA-24F6-E747-853C-0CA0803216BB}">
      <dgm:prSet/>
      <dgm:spPr/>
      <dgm:t>
        <a:bodyPr/>
        <a:lstStyle/>
        <a:p>
          <a:endParaRPr lang="en-US"/>
        </a:p>
      </dgm:t>
    </dgm:pt>
    <dgm:pt modelId="{F9C277B7-90F6-5741-B361-1A4F6EE97560}" type="sibTrans" cxnId="{5A6407EA-24F6-E747-853C-0CA0803216BB}">
      <dgm:prSet/>
      <dgm:spPr/>
      <dgm:t>
        <a:bodyPr/>
        <a:lstStyle/>
        <a:p>
          <a:endParaRPr lang="en-US"/>
        </a:p>
      </dgm:t>
    </dgm:pt>
    <dgm:pt modelId="{C4AC069D-E4DE-6849-B742-C0A7604DCC1B}">
      <dgm:prSet phldrT="[Text]"/>
      <dgm:spPr/>
      <dgm:t>
        <a:bodyPr/>
        <a:lstStyle/>
        <a:p>
          <a:r>
            <a:rPr lang="en-US" dirty="0"/>
            <a:t>Participant and the investigator/midwife must sign the consent form together on the same day</a:t>
          </a:r>
        </a:p>
      </dgm:t>
    </dgm:pt>
    <dgm:pt modelId="{85DDF7B5-7BDE-C44B-BC51-54970E1D6E43}" type="parTrans" cxnId="{80D04F69-2F03-FC49-81EB-77E83ED5A97D}">
      <dgm:prSet/>
      <dgm:spPr/>
      <dgm:t>
        <a:bodyPr/>
        <a:lstStyle/>
        <a:p>
          <a:endParaRPr lang="en-US"/>
        </a:p>
      </dgm:t>
    </dgm:pt>
    <dgm:pt modelId="{A6596473-F1E7-044E-83BC-A6C76393D19B}" type="sibTrans" cxnId="{80D04F69-2F03-FC49-81EB-77E83ED5A97D}">
      <dgm:prSet/>
      <dgm:spPr/>
      <dgm:t>
        <a:bodyPr/>
        <a:lstStyle/>
        <a:p>
          <a:endParaRPr lang="en-US"/>
        </a:p>
      </dgm:t>
    </dgm:pt>
    <dgm:pt modelId="{C1C0182C-6045-5F43-B675-BD4D36BD8FE0}" type="pres">
      <dgm:prSet presAssocID="{82E2F5EF-F5F5-7C4B-BCE6-788628872FCB}" presName="CompostProcess" presStyleCnt="0">
        <dgm:presLayoutVars>
          <dgm:dir/>
          <dgm:resizeHandles val="exact"/>
        </dgm:presLayoutVars>
      </dgm:prSet>
      <dgm:spPr/>
    </dgm:pt>
    <dgm:pt modelId="{B56383D7-3772-A74B-BD5E-C0E1D5F3632C}" type="pres">
      <dgm:prSet presAssocID="{82E2F5EF-F5F5-7C4B-BCE6-788628872FCB}" presName="arrow" presStyleLbl="bgShp" presStyleIdx="0" presStyleCnt="1" custLinFactNeighborX="8824" custLinFactNeighborY="-13719"/>
      <dgm:spPr/>
    </dgm:pt>
    <dgm:pt modelId="{9DB662ED-432E-4E4C-8568-CDBB014C77B9}" type="pres">
      <dgm:prSet presAssocID="{82E2F5EF-F5F5-7C4B-BCE6-788628872FCB}" presName="linearProcess" presStyleCnt="0"/>
      <dgm:spPr/>
    </dgm:pt>
    <dgm:pt modelId="{DD799542-203E-984B-97F0-1570E907FAF9}" type="pres">
      <dgm:prSet presAssocID="{DF66D8D1-9BE1-0742-B8B9-8490C749C838}" presName="textNode" presStyleLbl="node1" presStyleIdx="0" presStyleCnt="3">
        <dgm:presLayoutVars>
          <dgm:bulletEnabled val="1"/>
        </dgm:presLayoutVars>
      </dgm:prSet>
      <dgm:spPr/>
    </dgm:pt>
    <dgm:pt modelId="{CB0B2D0D-FCFB-5547-96F1-D1386449EA32}" type="pres">
      <dgm:prSet presAssocID="{2A3C2AD0-1AE6-8A40-BE5D-67073EB372C2}" presName="sibTrans" presStyleCnt="0"/>
      <dgm:spPr/>
    </dgm:pt>
    <dgm:pt modelId="{8EA9480C-AED6-7B45-8428-9FA6FE35D335}" type="pres">
      <dgm:prSet presAssocID="{61225670-691A-C94F-94B1-A367904C86FA}" presName="textNode" presStyleLbl="node1" presStyleIdx="1" presStyleCnt="3">
        <dgm:presLayoutVars>
          <dgm:bulletEnabled val="1"/>
        </dgm:presLayoutVars>
      </dgm:prSet>
      <dgm:spPr/>
    </dgm:pt>
    <dgm:pt modelId="{7BD264C9-DE25-E345-8F0F-39D09E6DFABC}" type="pres">
      <dgm:prSet presAssocID="{F9C277B7-90F6-5741-B361-1A4F6EE97560}" presName="sibTrans" presStyleCnt="0"/>
      <dgm:spPr/>
    </dgm:pt>
    <dgm:pt modelId="{FCA29F89-8EEF-9446-A55A-E14DC82C4277}" type="pres">
      <dgm:prSet presAssocID="{C4AC069D-E4DE-6849-B742-C0A7604DCC1B}" presName="textNode" presStyleLbl="node1" presStyleIdx="2" presStyleCnt="3">
        <dgm:presLayoutVars>
          <dgm:bulletEnabled val="1"/>
        </dgm:presLayoutVars>
      </dgm:prSet>
      <dgm:spPr/>
    </dgm:pt>
  </dgm:ptLst>
  <dgm:cxnLst>
    <dgm:cxn modelId="{A4D4F014-0E59-0045-9F0D-920527F806BB}" type="presOf" srcId="{82E2F5EF-F5F5-7C4B-BCE6-788628872FCB}" destId="{C1C0182C-6045-5F43-B675-BD4D36BD8FE0}" srcOrd="0" destOrd="0" presId="urn:microsoft.com/office/officeart/2005/8/layout/hProcess9"/>
    <dgm:cxn modelId="{61101F1C-BE33-9040-B5BA-42226089162B}" type="presOf" srcId="{61225670-691A-C94F-94B1-A367904C86FA}" destId="{8EA9480C-AED6-7B45-8428-9FA6FE35D335}" srcOrd="0" destOrd="0" presId="urn:microsoft.com/office/officeart/2005/8/layout/hProcess9"/>
    <dgm:cxn modelId="{80D04F69-2F03-FC49-81EB-77E83ED5A97D}" srcId="{82E2F5EF-F5F5-7C4B-BCE6-788628872FCB}" destId="{C4AC069D-E4DE-6849-B742-C0A7604DCC1B}" srcOrd="2" destOrd="0" parTransId="{85DDF7B5-7BDE-C44B-BC51-54970E1D6E43}" sibTransId="{A6596473-F1E7-044E-83BC-A6C76393D19B}"/>
    <dgm:cxn modelId="{8F2B3EB0-F0BB-D949-AFDA-0DFAE9E85945}" type="presOf" srcId="{DF66D8D1-9BE1-0742-B8B9-8490C749C838}" destId="{DD799542-203E-984B-97F0-1570E907FAF9}" srcOrd="0" destOrd="0" presId="urn:microsoft.com/office/officeart/2005/8/layout/hProcess9"/>
    <dgm:cxn modelId="{089A5FB9-F84A-4449-9574-E955F350BD8E}" srcId="{82E2F5EF-F5F5-7C4B-BCE6-788628872FCB}" destId="{DF66D8D1-9BE1-0742-B8B9-8490C749C838}" srcOrd="0" destOrd="0" parTransId="{3E6DA3CC-B85A-AE4B-A008-005596EF282F}" sibTransId="{2A3C2AD0-1AE6-8A40-BE5D-67073EB372C2}"/>
    <dgm:cxn modelId="{E486C9CE-BA77-754B-B9A6-4BD1AD04FF19}" type="presOf" srcId="{C4AC069D-E4DE-6849-B742-C0A7604DCC1B}" destId="{FCA29F89-8EEF-9446-A55A-E14DC82C4277}" srcOrd="0" destOrd="0" presId="urn:microsoft.com/office/officeart/2005/8/layout/hProcess9"/>
    <dgm:cxn modelId="{5A6407EA-24F6-E747-853C-0CA0803216BB}" srcId="{82E2F5EF-F5F5-7C4B-BCE6-788628872FCB}" destId="{61225670-691A-C94F-94B1-A367904C86FA}" srcOrd="1" destOrd="0" parTransId="{ACB91851-E62D-1842-BAB1-29300A047C20}" sibTransId="{F9C277B7-90F6-5741-B361-1A4F6EE97560}"/>
    <dgm:cxn modelId="{FC4F544E-F8E5-204E-96B4-2C2B0253D586}" type="presParOf" srcId="{C1C0182C-6045-5F43-B675-BD4D36BD8FE0}" destId="{B56383D7-3772-A74B-BD5E-C0E1D5F3632C}" srcOrd="0" destOrd="0" presId="urn:microsoft.com/office/officeart/2005/8/layout/hProcess9"/>
    <dgm:cxn modelId="{4EAAEE7F-F8CD-F246-9349-B1EDF6B07D19}" type="presParOf" srcId="{C1C0182C-6045-5F43-B675-BD4D36BD8FE0}" destId="{9DB662ED-432E-4E4C-8568-CDBB014C77B9}" srcOrd="1" destOrd="0" presId="urn:microsoft.com/office/officeart/2005/8/layout/hProcess9"/>
    <dgm:cxn modelId="{39899038-C646-4443-9A28-3F4FBBB4E375}" type="presParOf" srcId="{9DB662ED-432E-4E4C-8568-CDBB014C77B9}" destId="{DD799542-203E-984B-97F0-1570E907FAF9}" srcOrd="0" destOrd="0" presId="urn:microsoft.com/office/officeart/2005/8/layout/hProcess9"/>
    <dgm:cxn modelId="{88191182-B352-FE4F-ACCF-E3184035CDAA}" type="presParOf" srcId="{9DB662ED-432E-4E4C-8568-CDBB014C77B9}" destId="{CB0B2D0D-FCFB-5547-96F1-D1386449EA32}" srcOrd="1" destOrd="0" presId="urn:microsoft.com/office/officeart/2005/8/layout/hProcess9"/>
    <dgm:cxn modelId="{46B797AD-1F55-9D4C-B78B-2A13A0676CF8}" type="presParOf" srcId="{9DB662ED-432E-4E4C-8568-CDBB014C77B9}" destId="{8EA9480C-AED6-7B45-8428-9FA6FE35D335}" srcOrd="2" destOrd="0" presId="urn:microsoft.com/office/officeart/2005/8/layout/hProcess9"/>
    <dgm:cxn modelId="{553F5216-9A4C-2B46-ADE1-CDE3ED89734C}" type="presParOf" srcId="{9DB662ED-432E-4E4C-8568-CDBB014C77B9}" destId="{7BD264C9-DE25-E345-8F0F-39D09E6DFABC}" srcOrd="3" destOrd="0" presId="urn:microsoft.com/office/officeart/2005/8/layout/hProcess9"/>
    <dgm:cxn modelId="{47AC907B-9EB7-164A-859B-63E6DE53FBA7}" type="presParOf" srcId="{9DB662ED-432E-4E4C-8568-CDBB014C77B9}" destId="{FCA29F89-8EEF-9446-A55A-E14DC82C4277}" srcOrd="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0551433-6550-DB4D-A4F7-50DACF140BE1}" type="doc">
      <dgm:prSet loTypeId="urn:microsoft.com/office/officeart/2005/8/layout/process2" loCatId="" qsTypeId="urn:microsoft.com/office/officeart/2005/8/quickstyle/simple4" qsCatId="simple" csTypeId="urn:microsoft.com/office/officeart/2005/8/colors/colorful4" csCatId="colorful" phldr="1"/>
      <dgm:spPr/>
    </dgm:pt>
    <dgm:pt modelId="{0C16DF6C-2E0B-134B-98DC-8477D2115DCD}">
      <dgm:prSet phldrT="[Text]"/>
      <dgm:spPr/>
      <dgm:t>
        <a:bodyPr/>
        <a:lstStyle/>
        <a:p>
          <a:r>
            <a:rPr lang="en-US"/>
            <a:t>Consent for the </a:t>
          </a:r>
          <a:r>
            <a:rPr lang="en-US" err="1"/>
            <a:t>randomised</a:t>
          </a:r>
          <a:r>
            <a:rPr lang="en-US"/>
            <a:t> controlled trial</a:t>
          </a:r>
        </a:p>
      </dgm:t>
    </dgm:pt>
    <dgm:pt modelId="{84ACDC4D-30BD-D141-A5E2-45E6AE53445C}" type="parTrans" cxnId="{87A17B4F-7F69-1D49-B43C-7229371FBFEB}">
      <dgm:prSet/>
      <dgm:spPr/>
      <dgm:t>
        <a:bodyPr/>
        <a:lstStyle/>
        <a:p>
          <a:endParaRPr lang="en-US"/>
        </a:p>
      </dgm:t>
    </dgm:pt>
    <dgm:pt modelId="{F0A6B8C5-DEBE-694A-A591-2174BAB68E57}" type="sibTrans" cxnId="{87A17B4F-7F69-1D49-B43C-7229371FBFEB}">
      <dgm:prSet/>
      <dgm:spPr/>
      <dgm:t>
        <a:bodyPr/>
        <a:lstStyle/>
        <a:p>
          <a:endParaRPr lang="en-US"/>
        </a:p>
      </dgm:t>
    </dgm:pt>
    <dgm:pt modelId="{E1012592-B757-394F-B562-E04F0AE62D08}">
      <dgm:prSet phldrT="[Text]"/>
      <dgm:spPr/>
      <dgm:t>
        <a:bodyPr/>
        <a:lstStyle/>
        <a:p>
          <a:r>
            <a:rPr lang="en-US" dirty="0"/>
            <a:t>Collect baseline data and baseline questionnaire</a:t>
          </a:r>
        </a:p>
      </dgm:t>
    </dgm:pt>
    <dgm:pt modelId="{B3574064-70C3-7D49-86A1-C94F179427CC}" type="parTrans" cxnId="{14098A55-50EC-3C4F-AC40-90CE256CBFB0}">
      <dgm:prSet/>
      <dgm:spPr/>
      <dgm:t>
        <a:bodyPr/>
        <a:lstStyle/>
        <a:p>
          <a:endParaRPr lang="en-US"/>
        </a:p>
      </dgm:t>
    </dgm:pt>
    <dgm:pt modelId="{295817F0-D15A-8744-A969-8F65CB5AB0E3}" type="sibTrans" cxnId="{14098A55-50EC-3C4F-AC40-90CE256CBFB0}">
      <dgm:prSet/>
      <dgm:spPr/>
      <dgm:t>
        <a:bodyPr/>
        <a:lstStyle/>
        <a:p>
          <a:endParaRPr lang="en-US"/>
        </a:p>
      </dgm:t>
    </dgm:pt>
    <dgm:pt modelId="{B14CE142-0F1F-9446-A08A-E736462D02E8}">
      <dgm:prSet phldrT="[Text]"/>
      <dgm:spPr/>
      <dgm:t>
        <a:bodyPr/>
        <a:lstStyle/>
        <a:p>
          <a:r>
            <a:rPr lang="en-US" err="1"/>
            <a:t>Randomise</a:t>
          </a:r>
          <a:endParaRPr lang="en-US"/>
        </a:p>
      </dgm:t>
    </dgm:pt>
    <dgm:pt modelId="{3F420A7D-D7F8-4C4C-9283-FB3C0702B42A}" type="parTrans" cxnId="{97934DED-E339-0746-8036-44651BF53CE1}">
      <dgm:prSet/>
      <dgm:spPr/>
      <dgm:t>
        <a:bodyPr/>
        <a:lstStyle/>
        <a:p>
          <a:endParaRPr lang="en-US"/>
        </a:p>
      </dgm:t>
    </dgm:pt>
    <dgm:pt modelId="{9EEFA7C8-0725-1347-BB9A-1C1BFDF7D742}" type="sibTrans" cxnId="{97934DED-E339-0746-8036-44651BF53CE1}">
      <dgm:prSet/>
      <dgm:spPr/>
      <dgm:t>
        <a:bodyPr/>
        <a:lstStyle/>
        <a:p>
          <a:endParaRPr lang="en-US"/>
        </a:p>
      </dgm:t>
    </dgm:pt>
    <dgm:pt modelId="{3B2F803C-83D9-3A4F-921A-DE6311242731}">
      <dgm:prSet phldrT="[Text]"/>
      <dgm:spPr/>
      <dgm:t>
        <a:bodyPr/>
        <a:lstStyle/>
        <a:p>
          <a:r>
            <a:rPr lang="en-US"/>
            <a:t>If </a:t>
          </a:r>
          <a:r>
            <a:rPr lang="en-US" err="1"/>
            <a:t>randomised</a:t>
          </a:r>
          <a:r>
            <a:rPr lang="en-US"/>
            <a:t> to induction of </a:t>
          </a:r>
          <a:r>
            <a:rPr lang="en-US" err="1"/>
            <a:t>labour</a:t>
          </a:r>
          <a:r>
            <a:rPr lang="en-US"/>
            <a:t>, book induction to start between 38</a:t>
          </a:r>
          <a:r>
            <a:rPr lang="en-US" baseline="30000"/>
            <a:t>+0</a:t>
          </a:r>
          <a:r>
            <a:rPr lang="en-US"/>
            <a:t>-38</a:t>
          </a:r>
          <a:r>
            <a:rPr lang="en-US" baseline="30000"/>
            <a:t>+4</a:t>
          </a:r>
        </a:p>
      </dgm:t>
    </dgm:pt>
    <dgm:pt modelId="{D6504B62-2561-1047-B209-FB2CDDC8DF84}" type="parTrans" cxnId="{C4ACFAC6-B935-6E4C-AEBC-AB9B984D54AE}">
      <dgm:prSet/>
      <dgm:spPr/>
      <dgm:t>
        <a:bodyPr/>
        <a:lstStyle/>
        <a:p>
          <a:endParaRPr lang="en-US"/>
        </a:p>
      </dgm:t>
    </dgm:pt>
    <dgm:pt modelId="{3680E6FF-75A8-B94C-8F9A-F3B1D5518C42}" type="sibTrans" cxnId="{C4ACFAC6-B935-6E4C-AEBC-AB9B984D54AE}">
      <dgm:prSet/>
      <dgm:spPr/>
      <dgm:t>
        <a:bodyPr/>
        <a:lstStyle/>
        <a:p>
          <a:endParaRPr lang="en-US"/>
        </a:p>
      </dgm:t>
    </dgm:pt>
    <dgm:pt modelId="{7961875A-8AC6-B143-AF3D-32941006552D}" type="pres">
      <dgm:prSet presAssocID="{60551433-6550-DB4D-A4F7-50DACF140BE1}" presName="linearFlow" presStyleCnt="0">
        <dgm:presLayoutVars>
          <dgm:resizeHandles val="exact"/>
        </dgm:presLayoutVars>
      </dgm:prSet>
      <dgm:spPr/>
    </dgm:pt>
    <dgm:pt modelId="{F412A787-B8DC-FE4C-8A2F-98ED6B36F2C4}" type="pres">
      <dgm:prSet presAssocID="{0C16DF6C-2E0B-134B-98DC-8477D2115DCD}" presName="node" presStyleLbl="node1" presStyleIdx="0" presStyleCnt="4">
        <dgm:presLayoutVars>
          <dgm:bulletEnabled val="1"/>
        </dgm:presLayoutVars>
      </dgm:prSet>
      <dgm:spPr/>
    </dgm:pt>
    <dgm:pt modelId="{7FDAB9AC-6087-0A4F-917D-A180F99AF636}" type="pres">
      <dgm:prSet presAssocID="{F0A6B8C5-DEBE-694A-A591-2174BAB68E57}" presName="sibTrans" presStyleLbl="sibTrans2D1" presStyleIdx="0" presStyleCnt="3"/>
      <dgm:spPr/>
    </dgm:pt>
    <dgm:pt modelId="{DE3B917D-149A-8642-B634-555CAF3312E9}" type="pres">
      <dgm:prSet presAssocID="{F0A6B8C5-DEBE-694A-A591-2174BAB68E57}" presName="connectorText" presStyleLbl="sibTrans2D1" presStyleIdx="0" presStyleCnt="3"/>
      <dgm:spPr/>
    </dgm:pt>
    <dgm:pt modelId="{61481362-2849-544A-B117-23A3AE6F0759}" type="pres">
      <dgm:prSet presAssocID="{E1012592-B757-394F-B562-E04F0AE62D08}" presName="node" presStyleLbl="node1" presStyleIdx="1" presStyleCnt="4">
        <dgm:presLayoutVars>
          <dgm:bulletEnabled val="1"/>
        </dgm:presLayoutVars>
      </dgm:prSet>
      <dgm:spPr/>
    </dgm:pt>
    <dgm:pt modelId="{189EE252-C02A-C640-AB17-15A762542AE0}" type="pres">
      <dgm:prSet presAssocID="{295817F0-D15A-8744-A969-8F65CB5AB0E3}" presName="sibTrans" presStyleLbl="sibTrans2D1" presStyleIdx="1" presStyleCnt="3"/>
      <dgm:spPr/>
    </dgm:pt>
    <dgm:pt modelId="{A0E2371A-C639-B34F-AB26-344584C29165}" type="pres">
      <dgm:prSet presAssocID="{295817F0-D15A-8744-A969-8F65CB5AB0E3}" presName="connectorText" presStyleLbl="sibTrans2D1" presStyleIdx="1" presStyleCnt="3"/>
      <dgm:spPr/>
    </dgm:pt>
    <dgm:pt modelId="{6C7CF115-114F-B04C-B293-8A16910D29EC}" type="pres">
      <dgm:prSet presAssocID="{B14CE142-0F1F-9446-A08A-E736462D02E8}" presName="node" presStyleLbl="node1" presStyleIdx="2" presStyleCnt="4">
        <dgm:presLayoutVars>
          <dgm:bulletEnabled val="1"/>
        </dgm:presLayoutVars>
      </dgm:prSet>
      <dgm:spPr/>
    </dgm:pt>
    <dgm:pt modelId="{346DFC3E-D554-F645-B773-4C507C0FDC9F}" type="pres">
      <dgm:prSet presAssocID="{9EEFA7C8-0725-1347-BB9A-1C1BFDF7D742}" presName="sibTrans" presStyleLbl="sibTrans2D1" presStyleIdx="2" presStyleCnt="3"/>
      <dgm:spPr/>
    </dgm:pt>
    <dgm:pt modelId="{2853E8D7-D989-2E40-BF7D-7B6DA9AE6DB9}" type="pres">
      <dgm:prSet presAssocID="{9EEFA7C8-0725-1347-BB9A-1C1BFDF7D742}" presName="connectorText" presStyleLbl="sibTrans2D1" presStyleIdx="2" presStyleCnt="3"/>
      <dgm:spPr/>
    </dgm:pt>
    <dgm:pt modelId="{63BD6B37-8247-D842-938F-400C16FDE3BE}" type="pres">
      <dgm:prSet presAssocID="{3B2F803C-83D9-3A4F-921A-DE6311242731}" presName="node" presStyleLbl="node1" presStyleIdx="3" presStyleCnt="4">
        <dgm:presLayoutVars>
          <dgm:bulletEnabled val="1"/>
        </dgm:presLayoutVars>
      </dgm:prSet>
      <dgm:spPr/>
    </dgm:pt>
  </dgm:ptLst>
  <dgm:cxnLst>
    <dgm:cxn modelId="{F47B9516-837C-5549-8D47-D2F576256BE5}" type="presOf" srcId="{3B2F803C-83D9-3A4F-921A-DE6311242731}" destId="{63BD6B37-8247-D842-938F-400C16FDE3BE}" srcOrd="0" destOrd="0" presId="urn:microsoft.com/office/officeart/2005/8/layout/process2"/>
    <dgm:cxn modelId="{DFC0595E-ABCD-954E-9893-3A1904ED3C10}" type="presOf" srcId="{B14CE142-0F1F-9446-A08A-E736462D02E8}" destId="{6C7CF115-114F-B04C-B293-8A16910D29EC}" srcOrd="0" destOrd="0" presId="urn:microsoft.com/office/officeart/2005/8/layout/process2"/>
    <dgm:cxn modelId="{87A17B4F-7F69-1D49-B43C-7229371FBFEB}" srcId="{60551433-6550-DB4D-A4F7-50DACF140BE1}" destId="{0C16DF6C-2E0B-134B-98DC-8477D2115DCD}" srcOrd="0" destOrd="0" parTransId="{84ACDC4D-30BD-D141-A5E2-45E6AE53445C}" sibTransId="{F0A6B8C5-DEBE-694A-A591-2174BAB68E57}"/>
    <dgm:cxn modelId="{14098A55-50EC-3C4F-AC40-90CE256CBFB0}" srcId="{60551433-6550-DB4D-A4F7-50DACF140BE1}" destId="{E1012592-B757-394F-B562-E04F0AE62D08}" srcOrd="1" destOrd="0" parTransId="{B3574064-70C3-7D49-86A1-C94F179427CC}" sibTransId="{295817F0-D15A-8744-A969-8F65CB5AB0E3}"/>
    <dgm:cxn modelId="{F33C958B-9F3F-AF4F-9E84-BD34C1A08683}" type="presOf" srcId="{60551433-6550-DB4D-A4F7-50DACF140BE1}" destId="{7961875A-8AC6-B143-AF3D-32941006552D}" srcOrd="0" destOrd="0" presId="urn:microsoft.com/office/officeart/2005/8/layout/process2"/>
    <dgm:cxn modelId="{AF55FD90-41FF-D34C-80D5-D5E5BE2A8291}" type="presOf" srcId="{9EEFA7C8-0725-1347-BB9A-1C1BFDF7D742}" destId="{346DFC3E-D554-F645-B773-4C507C0FDC9F}" srcOrd="0" destOrd="0" presId="urn:microsoft.com/office/officeart/2005/8/layout/process2"/>
    <dgm:cxn modelId="{1983BAA3-B358-EE47-88D4-335A1A3BC762}" type="presOf" srcId="{F0A6B8C5-DEBE-694A-A591-2174BAB68E57}" destId="{7FDAB9AC-6087-0A4F-917D-A180F99AF636}" srcOrd="0" destOrd="0" presId="urn:microsoft.com/office/officeart/2005/8/layout/process2"/>
    <dgm:cxn modelId="{C3CCC3A4-BBBF-C045-BA43-6D4E3BCA01D1}" type="presOf" srcId="{295817F0-D15A-8744-A969-8F65CB5AB0E3}" destId="{A0E2371A-C639-B34F-AB26-344584C29165}" srcOrd="1" destOrd="0" presId="urn:microsoft.com/office/officeart/2005/8/layout/process2"/>
    <dgm:cxn modelId="{D0A858AA-B80F-F642-BB8F-12FBD46D232F}" type="presOf" srcId="{0C16DF6C-2E0B-134B-98DC-8477D2115DCD}" destId="{F412A787-B8DC-FE4C-8A2F-98ED6B36F2C4}" srcOrd="0" destOrd="0" presId="urn:microsoft.com/office/officeart/2005/8/layout/process2"/>
    <dgm:cxn modelId="{16CEE0AB-5017-B545-A631-8A69BF1CADAB}" type="presOf" srcId="{9EEFA7C8-0725-1347-BB9A-1C1BFDF7D742}" destId="{2853E8D7-D989-2E40-BF7D-7B6DA9AE6DB9}" srcOrd="1" destOrd="0" presId="urn:microsoft.com/office/officeart/2005/8/layout/process2"/>
    <dgm:cxn modelId="{396852BE-87CD-164C-8B71-31E347A07A86}" type="presOf" srcId="{E1012592-B757-394F-B562-E04F0AE62D08}" destId="{61481362-2849-544A-B117-23A3AE6F0759}" srcOrd="0" destOrd="0" presId="urn:microsoft.com/office/officeart/2005/8/layout/process2"/>
    <dgm:cxn modelId="{C4ACFAC6-B935-6E4C-AEBC-AB9B984D54AE}" srcId="{60551433-6550-DB4D-A4F7-50DACF140BE1}" destId="{3B2F803C-83D9-3A4F-921A-DE6311242731}" srcOrd="3" destOrd="0" parTransId="{D6504B62-2561-1047-B209-FB2CDDC8DF84}" sibTransId="{3680E6FF-75A8-B94C-8F9A-F3B1D5518C42}"/>
    <dgm:cxn modelId="{30A849E1-5451-B942-BCE7-F42724D2967B}" type="presOf" srcId="{F0A6B8C5-DEBE-694A-A591-2174BAB68E57}" destId="{DE3B917D-149A-8642-B634-555CAF3312E9}" srcOrd="1" destOrd="0" presId="urn:microsoft.com/office/officeart/2005/8/layout/process2"/>
    <dgm:cxn modelId="{97934DED-E339-0746-8036-44651BF53CE1}" srcId="{60551433-6550-DB4D-A4F7-50DACF140BE1}" destId="{B14CE142-0F1F-9446-A08A-E736462D02E8}" srcOrd="2" destOrd="0" parTransId="{3F420A7D-D7F8-4C4C-9283-FB3C0702B42A}" sibTransId="{9EEFA7C8-0725-1347-BB9A-1C1BFDF7D742}"/>
    <dgm:cxn modelId="{303A41EE-2E6D-5844-8EA1-56C3C7711997}" type="presOf" srcId="{295817F0-D15A-8744-A969-8F65CB5AB0E3}" destId="{189EE252-C02A-C640-AB17-15A762542AE0}" srcOrd="0" destOrd="0" presId="urn:microsoft.com/office/officeart/2005/8/layout/process2"/>
    <dgm:cxn modelId="{CF8ED1A9-4640-814C-A54D-F9E8259CDDF6}" type="presParOf" srcId="{7961875A-8AC6-B143-AF3D-32941006552D}" destId="{F412A787-B8DC-FE4C-8A2F-98ED6B36F2C4}" srcOrd="0" destOrd="0" presId="urn:microsoft.com/office/officeart/2005/8/layout/process2"/>
    <dgm:cxn modelId="{56FC35F0-C12D-8940-BEB3-D7BC01F2CD86}" type="presParOf" srcId="{7961875A-8AC6-B143-AF3D-32941006552D}" destId="{7FDAB9AC-6087-0A4F-917D-A180F99AF636}" srcOrd="1" destOrd="0" presId="urn:microsoft.com/office/officeart/2005/8/layout/process2"/>
    <dgm:cxn modelId="{EF3FC7A3-433F-114C-9E14-C1998EF834C6}" type="presParOf" srcId="{7FDAB9AC-6087-0A4F-917D-A180F99AF636}" destId="{DE3B917D-149A-8642-B634-555CAF3312E9}" srcOrd="0" destOrd="0" presId="urn:microsoft.com/office/officeart/2005/8/layout/process2"/>
    <dgm:cxn modelId="{AA3A16B7-A9D2-6943-9188-644E72C2C9BA}" type="presParOf" srcId="{7961875A-8AC6-B143-AF3D-32941006552D}" destId="{61481362-2849-544A-B117-23A3AE6F0759}" srcOrd="2" destOrd="0" presId="urn:microsoft.com/office/officeart/2005/8/layout/process2"/>
    <dgm:cxn modelId="{E5B0AC79-B0A4-184D-B416-6ED267BAA3F3}" type="presParOf" srcId="{7961875A-8AC6-B143-AF3D-32941006552D}" destId="{189EE252-C02A-C640-AB17-15A762542AE0}" srcOrd="3" destOrd="0" presId="urn:microsoft.com/office/officeart/2005/8/layout/process2"/>
    <dgm:cxn modelId="{2B9BC52E-D061-7B4D-8150-D5BFBDE6D817}" type="presParOf" srcId="{189EE252-C02A-C640-AB17-15A762542AE0}" destId="{A0E2371A-C639-B34F-AB26-344584C29165}" srcOrd="0" destOrd="0" presId="urn:microsoft.com/office/officeart/2005/8/layout/process2"/>
    <dgm:cxn modelId="{E89958FD-EED9-614F-AB8C-3BF73A209DD8}" type="presParOf" srcId="{7961875A-8AC6-B143-AF3D-32941006552D}" destId="{6C7CF115-114F-B04C-B293-8A16910D29EC}" srcOrd="4" destOrd="0" presId="urn:microsoft.com/office/officeart/2005/8/layout/process2"/>
    <dgm:cxn modelId="{459ED51C-EE88-E74C-AEA5-5BE7E83C20E2}" type="presParOf" srcId="{7961875A-8AC6-B143-AF3D-32941006552D}" destId="{346DFC3E-D554-F645-B773-4C507C0FDC9F}" srcOrd="5" destOrd="0" presId="urn:microsoft.com/office/officeart/2005/8/layout/process2"/>
    <dgm:cxn modelId="{6515942E-3FDC-FC43-A4D0-BAC136EAA1DA}" type="presParOf" srcId="{346DFC3E-D554-F645-B773-4C507C0FDC9F}" destId="{2853E8D7-D989-2E40-BF7D-7B6DA9AE6DB9}" srcOrd="0" destOrd="0" presId="urn:microsoft.com/office/officeart/2005/8/layout/process2"/>
    <dgm:cxn modelId="{8503F4CC-A322-FD43-9BDC-E05DD25F1B4F}" type="presParOf" srcId="{7961875A-8AC6-B143-AF3D-32941006552D}" destId="{63BD6B37-8247-D842-938F-400C16FDE3BE}" srcOrd="6" destOrd="0" presId="urn:microsoft.com/office/officeart/2005/8/layout/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70D9494-90C7-254F-BCCE-9F92B05637BB}" type="doc">
      <dgm:prSet loTypeId="urn:microsoft.com/office/officeart/2005/8/layout/lProcess3" loCatId="" qsTypeId="urn:microsoft.com/office/officeart/2005/8/quickstyle/simple4" qsCatId="simple" csTypeId="urn:microsoft.com/office/officeart/2005/8/colors/colorful4" csCatId="colorful" phldr="1"/>
      <dgm:spPr/>
      <dgm:t>
        <a:bodyPr/>
        <a:lstStyle/>
        <a:p>
          <a:endParaRPr lang="en-US"/>
        </a:p>
      </dgm:t>
    </dgm:pt>
    <dgm:pt modelId="{3DE6AC2C-B249-5243-9F0F-03522CA17C06}">
      <dgm:prSet phldrT="[Text]"/>
      <dgm:spPr/>
      <dgm:t>
        <a:bodyPr/>
        <a:lstStyle/>
        <a:p>
          <a:r>
            <a:rPr lang="en-US"/>
            <a:t>Telephone</a:t>
          </a:r>
        </a:p>
      </dgm:t>
    </dgm:pt>
    <dgm:pt modelId="{22C933E6-3B9C-5846-B060-B375FCEF8E22}" type="parTrans" cxnId="{6D3409A1-4FD5-364E-8514-CE393AEDAA45}">
      <dgm:prSet/>
      <dgm:spPr/>
      <dgm:t>
        <a:bodyPr/>
        <a:lstStyle/>
        <a:p>
          <a:endParaRPr lang="en-US"/>
        </a:p>
      </dgm:t>
    </dgm:pt>
    <dgm:pt modelId="{4F35CC53-E87C-C84D-8E87-2148755AF948}" type="sibTrans" cxnId="{6D3409A1-4FD5-364E-8514-CE393AEDAA45}">
      <dgm:prSet/>
      <dgm:spPr/>
      <dgm:t>
        <a:bodyPr/>
        <a:lstStyle/>
        <a:p>
          <a:endParaRPr lang="en-US"/>
        </a:p>
      </dgm:t>
    </dgm:pt>
    <dgm:pt modelId="{AE8AA17A-6BAD-E049-98DC-0B243EB4088D}">
      <dgm:prSet phldrT="[Text]"/>
      <dgm:spPr/>
      <dgm:t>
        <a:bodyPr/>
        <a:lstStyle/>
        <a:p>
          <a:r>
            <a:rPr lang="en-US"/>
            <a:t>Warwick Clinical Trials Unit </a:t>
          </a:r>
        </a:p>
        <a:p>
          <a:r>
            <a:rPr lang="en-US"/>
            <a:t>024 76 150402</a:t>
          </a:r>
        </a:p>
        <a:p>
          <a:r>
            <a:rPr lang="en-US"/>
            <a:t>Mon-Fri 9:00 </a:t>
          </a:r>
          <a:r>
            <a:rPr lang="mr-IN"/>
            <a:t>–</a:t>
          </a:r>
          <a:r>
            <a:rPr lang="en-US"/>
            <a:t> 17:00</a:t>
          </a:r>
        </a:p>
      </dgm:t>
    </dgm:pt>
    <dgm:pt modelId="{9FD30963-F907-084E-96C5-51C0427511CE}" type="parTrans" cxnId="{6C81A1B3-9D68-024C-A714-08118DE29138}">
      <dgm:prSet/>
      <dgm:spPr/>
      <dgm:t>
        <a:bodyPr/>
        <a:lstStyle/>
        <a:p>
          <a:endParaRPr lang="en-US"/>
        </a:p>
      </dgm:t>
    </dgm:pt>
    <dgm:pt modelId="{25F1FC78-9A4F-E144-8C85-B0DDCFB021A8}" type="sibTrans" cxnId="{6C81A1B3-9D68-024C-A714-08118DE29138}">
      <dgm:prSet/>
      <dgm:spPr/>
      <dgm:t>
        <a:bodyPr/>
        <a:lstStyle/>
        <a:p>
          <a:endParaRPr lang="en-US"/>
        </a:p>
      </dgm:t>
    </dgm:pt>
    <dgm:pt modelId="{485E7362-35CD-5443-9CF6-18A0E2E82994}">
      <dgm:prSet phldrT="[Text]"/>
      <dgm:spPr/>
      <dgm:t>
        <a:bodyPr/>
        <a:lstStyle/>
        <a:p>
          <a:r>
            <a:rPr lang="en-US"/>
            <a:t>Online</a:t>
          </a:r>
        </a:p>
      </dgm:t>
    </dgm:pt>
    <dgm:pt modelId="{95C2C487-18C4-864A-B453-671F5D8761FF}" type="parTrans" cxnId="{66DD5B8D-9105-3E41-A6F2-132620C366B0}">
      <dgm:prSet/>
      <dgm:spPr/>
      <dgm:t>
        <a:bodyPr/>
        <a:lstStyle/>
        <a:p>
          <a:endParaRPr lang="en-US"/>
        </a:p>
      </dgm:t>
    </dgm:pt>
    <dgm:pt modelId="{8FF8E276-E378-0640-9491-D092157BF571}" type="sibTrans" cxnId="{66DD5B8D-9105-3E41-A6F2-132620C366B0}">
      <dgm:prSet/>
      <dgm:spPr/>
      <dgm:t>
        <a:bodyPr/>
        <a:lstStyle/>
        <a:p>
          <a:endParaRPr lang="en-US"/>
        </a:p>
      </dgm:t>
    </dgm:pt>
    <dgm:pt modelId="{886EC92F-A92F-714B-94CD-0DA764CA156D}">
      <dgm:prSet phldrT="[Text]"/>
      <dgm:spPr/>
      <dgm:t>
        <a:bodyPr/>
        <a:lstStyle/>
        <a:p>
          <a:r>
            <a:rPr lang="en-US"/>
            <a:t>Available 24/7</a:t>
          </a:r>
        </a:p>
      </dgm:t>
    </dgm:pt>
    <dgm:pt modelId="{DB6921E0-066E-614A-8849-2E31C183FD05}" type="parTrans" cxnId="{7ACA1DA0-3392-FB46-AD07-BA1D0BBC8ADC}">
      <dgm:prSet/>
      <dgm:spPr/>
      <dgm:t>
        <a:bodyPr/>
        <a:lstStyle/>
        <a:p>
          <a:endParaRPr lang="en-US"/>
        </a:p>
      </dgm:t>
    </dgm:pt>
    <dgm:pt modelId="{70DA2B25-11F7-B74C-9CA0-2D79B7F3C734}" type="sibTrans" cxnId="{7ACA1DA0-3392-FB46-AD07-BA1D0BBC8ADC}">
      <dgm:prSet/>
      <dgm:spPr/>
      <dgm:t>
        <a:bodyPr/>
        <a:lstStyle/>
        <a:p>
          <a:endParaRPr lang="en-US"/>
        </a:p>
      </dgm:t>
    </dgm:pt>
    <dgm:pt modelId="{398791A4-FD34-3D4F-BADD-CBC9063D1F7C}" type="pres">
      <dgm:prSet presAssocID="{970D9494-90C7-254F-BCCE-9F92B05637BB}" presName="Name0" presStyleCnt="0">
        <dgm:presLayoutVars>
          <dgm:chPref val="3"/>
          <dgm:dir/>
          <dgm:animLvl val="lvl"/>
          <dgm:resizeHandles/>
        </dgm:presLayoutVars>
      </dgm:prSet>
      <dgm:spPr/>
    </dgm:pt>
    <dgm:pt modelId="{176945A7-7587-F84F-9133-67ADF4E368EC}" type="pres">
      <dgm:prSet presAssocID="{485E7362-35CD-5443-9CF6-18A0E2E82994}" presName="horFlow" presStyleCnt="0"/>
      <dgm:spPr/>
    </dgm:pt>
    <dgm:pt modelId="{DB3BEB63-0BBF-DD47-A1C2-F8F045CD3D94}" type="pres">
      <dgm:prSet presAssocID="{485E7362-35CD-5443-9CF6-18A0E2E82994}" presName="bigChev" presStyleLbl="node1" presStyleIdx="0" presStyleCnt="2"/>
      <dgm:spPr/>
    </dgm:pt>
    <dgm:pt modelId="{A29250B7-E6ED-AE40-A22A-B194A2839DA7}" type="pres">
      <dgm:prSet presAssocID="{DB6921E0-066E-614A-8849-2E31C183FD05}" presName="parTrans" presStyleCnt="0"/>
      <dgm:spPr/>
    </dgm:pt>
    <dgm:pt modelId="{1C1B60A9-1535-6B4C-AA3F-342AD188BDBC}" type="pres">
      <dgm:prSet presAssocID="{886EC92F-A92F-714B-94CD-0DA764CA156D}" presName="node" presStyleLbl="alignAccFollowNode1" presStyleIdx="0" presStyleCnt="2">
        <dgm:presLayoutVars>
          <dgm:bulletEnabled val="1"/>
        </dgm:presLayoutVars>
      </dgm:prSet>
      <dgm:spPr/>
    </dgm:pt>
    <dgm:pt modelId="{7CC3762F-0EEB-5242-919A-F2EC12310A6C}" type="pres">
      <dgm:prSet presAssocID="{485E7362-35CD-5443-9CF6-18A0E2E82994}" presName="vSp" presStyleCnt="0"/>
      <dgm:spPr/>
    </dgm:pt>
    <dgm:pt modelId="{6CB82CDE-E45D-9645-8B94-CB4AA01BBE56}" type="pres">
      <dgm:prSet presAssocID="{3DE6AC2C-B249-5243-9F0F-03522CA17C06}" presName="horFlow" presStyleCnt="0"/>
      <dgm:spPr/>
    </dgm:pt>
    <dgm:pt modelId="{B94CA072-D2E4-7243-8132-8B3EED4CEBC2}" type="pres">
      <dgm:prSet presAssocID="{3DE6AC2C-B249-5243-9F0F-03522CA17C06}" presName="bigChev" presStyleLbl="node1" presStyleIdx="1" presStyleCnt="2"/>
      <dgm:spPr/>
    </dgm:pt>
    <dgm:pt modelId="{C768BE58-E4F1-9E4B-A3FA-67ADCF544F40}" type="pres">
      <dgm:prSet presAssocID="{9FD30963-F907-084E-96C5-51C0427511CE}" presName="parTrans" presStyleCnt="0"/>
      <dgm:spPr/>
    </dgm:pt>
    <dgm:pt modelId="{22BD00E0-17E0-CF40-8379-2B8D06A3C988}" type="pres">
      <dgm:prSet presAssocID="{AE8AA17A-6BAD-E049-98DC-0B243EB4088D}" presName="node" presStyleLbl="alignAccFollowNode1" presStyleIdx="1" presStyleCnt="2">
        <dgm:presLayoutVars>
          <dgm:bulletEnabled val="1"/>
        </dgm:presLayoutVars>
      </dgm:prSet>
      <dgm:spPr/>
    </dgm:pt>
  </dgm:ptLst>
  <dgm:cxnLst>
    <dgm:cxn modelId="{BF8CFF38-079C-B546-8391-9BC4F6C1C8A6}" type="presOf" srcId="{AE8AA17A-6BAD-E049-98DC-0B243EB4088D}" destId="{22BD00E0-17E0-CF40-8379-2B8D06A3C988}" srcOrd="0" destOrd="0" presId="urn:microsoft.com/office/officeart/2005/8/layout/lProcess3"/>
    <dgm:cxn modelId="{45FE5E6D-8506-B44E-895E-2D81AE77BF8B}" type="presOf" srcId="{3DE6AC2C-B249-5243-9F0F-03522CA17C06}" destId="{B94CA072-D2E4-7243-8132-8B3EED4CEBC2}" srcOrd="0" destOrd="0" presId="urn:microsoft.com/office/officeart/2005/8/layout/lProcess3"/>
    <dgm:cxn modelId="{58C0E473-8E87-A946-9BF6-0E1A87ACEC1E}" type="presOf" srcId="{886EC92F-A92F-714B-94CD-0DA764CA156D}" destId="{1C1B60A9-1535-6B4C-AA3F-342AD188BDBC}" srcOrd="0" destOrd="0" presId="urn:microsoft.com/office/officeart/2005/8/layout/lProcess3"/>
    <dgm:cxn modelId="{66DD5B8D-9105-3E41-A6F2-132620C366B0}" srcId="{970D9494-90C7-254F-BCCE-9F92B05637BB}" destId="{485E7362-35CD-5443-9CF6-18A0E2E82994}" srcOrd="0" destOrd="0" parTransId="{95C2C487-18C4-864A-B453-671F5D8761FF}" sibTransId="{8FF8E276-E378-0640-9491-D092157BF571}"/>
    <dgm:cxn modelId="{7ACA1DA0-3392-FB46-AD07-BA1D0BBC8ADC}" srcId="{485E7362-35CD-5443-9CF6-18A0E2E82994}" destId="{886EC92F-A92F-714B-94CD-0DA764CA156D}" srcOrd="0" destOrd="0" parTransId="{DB6921E0-066E-614A-8849-2E31C183FD05}" sibTransId="{70DA2B25-11F7-B74C-9CA0-2D79B7F3C734}"/>
    <dgm:cxn modelId="{6D3409A1-4FD5-364E-8514-CE393AEDAA45}" srcId="{970D9494-90C7-254F-BCCE-9F92B05637BB}" destId="{3DE6AC2C-B249-5243-9F0F-03522CA17C06}" srcOrd="1" destOrd="0" parTransId="{22C933E6-3B9C-5846-B060-B375FCEF8E22}" sibTransId="{4F35CC53-E87C-C84D-8E87-2148755AF948}"/>
    <dgm:cxn modelId="{6C81A1B3-9D68-024C-A714-08118DE29138}" srcId="{3DE6AC2C-B249-5243-9F0F-03522CA17C06}" destId="{AE8AA17A-6BAD-E049-98DC-0B243EB4088D}" srcOrd="0" destOrd="0" parTransId="{9FD30963-F907-084E-96C5-51C0427511CE}" sibTransId="{25F1FC78-9A4F-E144-8C85-B0DDCFB021A8}"/>
    <dgm:cxn modelId="{8BB76DBA-D274-394B-9344-32689A2BC4BA}" type="presOf" srcId="{970D9494-90C7-254F-BCCE-9F92B05637BB}" destId="{398791A4-FD34-3D4F-BADD-CBC9063D1F7C}" srcOrd="0" destOrd="0" presId="urn:microsoft.com/office/officeart/2005/8/layout/lProcess3"/>
    <dgm:cxn modelId="{C0F9E0E0-5948-464C-BB21-F33DA59AA81F}" type="presOf" srcId="{485E7362-35CD-5443-9CF6-18A0E2E82994}" destId="{DB3BEB63-0BBF-DD47-A1C2-F8F045CD3D94}" srcOrd="0" destOrd="0" presId="urn:microsoft.com/office/officeart/2005/8/layout/lProcess3"/>
    <dgm:cxn modelId="{01D34961-E6CA-D840-AB1B-DBA2907BF7AE}" type="presParOf" srcId="{398791A4-FD34-3D4F-BADD-CBC9063D1F7C}" destId="{176945A7-7587-F84F-9133-67ADF4E368EC}" srcOrd="0" destOrd="0" presId="urn:microsoft.com/office/officeart/2005/8/layout/lProcess3"/>
    <dgm:cxn modelId="{1DF7BDD8-714E-454E-ADE1-5442D7714340}" type="presParOf" srcId="{176945A7-7587-F84F-9133-67ADF4E368EC}" destId="{DB3BEB63-0BBF-DD47-A1C2-F8F045CD3D94}" srcOrd="0" destOrd="0" presId="urn:microsoft.com/office/officeart/2005/8/layout/lProcess3"/>
    <dgm:cxn modelId="{6DE1DF89-AF63-6643-B70E-C430B34D67C6}" type="presParOf" srcId="{176945A7-7587-F84F-9133-67ADF4E368EC}" destId="{A29250B7-E6ED-AE40-A22A-B194A2839DA7}" srcOrd="1" destOrd="0" presId="urn:microsoft.com/office/officeart/2005/8/layout/lProcess3"/>
    <dgm:cxn modelId="{11D21814-FF21-584E-8658-0F205F057E2D}" type="presParOf" srcId="{176945A7-7587-F84F-9133-67ADF4E368EC}" destId="{1C1B60A9-1535-6B4C-AA3F-342AD188BDBC}" srcOrd="2" destOrd="0" presId="urn:microsoft.com/office/officeart/2005/8/layout/lProcess3"/>
    <dgm:cxn modelId="{D45896EB-0B5B-064A-BFFE-8E42F2CF51CE}" type="presParOf" srcId="{398791A4-FD34-3D4F-BADD-CBC9063D1F7C}" destId="{7CC3762F-0EEB-5242-919A-F2EC12310A6C}" srcOrd="1" destOrd="0" presId="urn:microsoft.com/office/officeart/2005/8/layout/lProcess3"/>
    <dgm:cxn modelId="{1C34C80B-02F6-474A-A60B-B92A15AF2ECC}" type="presParOf" srcId="{398791A4-FD34-3D4F-BADD-CBC9063D1F7C}" destId="{6CB82CDE-E45D-9645-8B94-CB4AA01BBE56}" srcOrd="2" destOrd="0" presId="urn:microsoft.com/office/officeart/2005/8/layout/lProcess3"/>
    <dgm:cxn modelId="{B84768C0-E470-114B-B4DD-D655D0E8F899}" type="presParOf" srcId="{6CB82CDE-E45D-9645-8B94-CB4AA01BBE56}" destId="{B94CA072-D2E4-7243-8132-8B3EED4CEBC2}" srcOrd="0" destOrd="0" presId="urn:microsoft.com/office/officeart/2005/8/layout/lProcess3"/>
    <dgm:cxn modelId="{D640D088-7735-E54E-AC79-FC19166EBEB5}" type="presParOf" srcId="{6CB82CDE-E45D-9645-8B94-CB4AA01BBE56}" destId="{C768BE58-E4F1-9E4B-A3FA-67ADCF544F40}" srcOrd="1" destOrd="0" presId="urn:microsoft.com/office/officeart/2005/8/layout/lProcess3"/>
    <dgm:cxn modelId="{7D4A9D4C-E8D9-D84C-AA64-9FAFDC95C4E9}" type="presParOf" srcId="{6CB82CDE-E45D-9645-8B94-CB4AA01BBE56}" destId="{22BD00E0-17E0-CF40-8379-2B8D06A3C988}" srcOrd="2"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94F20044-2E2D-134B-8888-C6B79B07225E}" type="doc">
      <dgm:prSet loTypeId="urn:microsoft.com/office/officeart/2005/8/layout/vList6" loCatId="" qsTypeId="urn:microsoft.com/office/officeart/2005/8/quickstyle/simple4" qsCatId="simple" csTypeId="urn:microsoft.com/office/officeart/2005/8/colors/colorful4" csCatId="colorful" phldr="1"/>
      <dgm:spPr/>
      <dgm:t>
        <a:bodyPr/>
        <a:lstStyle/>
        <a:p>
          <a:endParaRPr lang="en-US"/>
        </a:p>
      </dgm:t>
    </dgm:pt>
    <dgm:pt modelId="{6E5B6345-A2F2-8644-BA27-8E84F94BE909}">
      <dgm:prSet phldrT="[Text]"/>
      <dgm:spPr/>
      <dgm:t>
        <a:bodyPr/>
        <a:lstStyle/>
        <a:p>
          <a:r>
            <a:rPr lang="en-US"/>
            <a:t>Standard Care</a:t>
          </a:r>
        </a:p>
      </dgm:t>
    </dgm:pt>
    <dgm:pt modelId="{8EFBF2F6-59DE-764F-8CAD-654CC819E715}" type="parTrans" cxnId="{E621DEE2-3361-9E49-9C85-1898213D5707}">
      <dgm:prSet/>
      <dgm:spPr/>
      <dgm:t>
        <a:bodyPr/>
        <a:lstStyle/>
        <a:p>
          <a:endParaRPr lang="en-US"/>
        </a:p>
      </dgm:t>
    </dgm:pt>
    <dgm:pt modelId="{E8D89084-555A-504B-90B9-2364CA1AC3AA}" type="sibTrans" cxnId="{E621DEE2-3361-9E49-9C85-1898213D5707}">
      <dgm:prSet/>
      <dgm:spPr/>
      <dgm:t>
        <a:bodyPr/>
        <a:lstStyle/>
        <a:p>
          <a:endParaRPr lang="en-US"/>
        </a:p>
      </dgm:t>
    </dgm:pt>
    <dgm:pt modelId="{5F242755-5625-B941-8502-0AD60DF5E817}">
      <dgm:prSet phldrT="[Text]"/>
      <dgm:spPr/>
      <dgm:t>
        <a:bodyPr/>
        <a:lstStyle/>
        <a:p>
          <a:r>
            <a:rPr lang="en-US"/>
            <a:t>Await outcomes</a:t>
          </a:r>
        </a:p>
      </dgm:t>
    </dgm:pt>
    <dgm:pt modelId="{34C8751A-40AC-E845-ADA0-EFA8C59F8C8F}" type="parTrans" cxnId="{18E4CD83-0D70-524E-9893-EA98BC8A877A}">
      <dgm:prSet/>
      <dgm:spPr/>
      <dgm:t>
        <a:bodyPr/>
        <a:lstStyle/>
        <a:p>
          <a:endParaRPr lang="en-US"/>
        </a:p>
      </dgm:t>
    </dgm:pt>
    <dgm:pt modelId="{229A6A6D-065F-F74B-8330-5D47409F2884}" type="sibTrans" cxnId="{18E4CD83-0D70-524E-9893-EA98BC8A877A}">
      <dgm:prSet/>
      <dgm:spPr/>
      <dgm:t>
        <a:bodyPr/>
        <a:lstStyle/>
        <a:p>
          <a:endParaRPr lang="en-US"/>
        </a:p>
      </dgm:t>
    </dgm:pt>
    <dgm:pt modelId="{2582B97C-3976-104A-8BCE-5D65643A3344}">
      <dgm:prSet phldrT="[Text]"/>
      <dgm:spPr/>
      <dgm:t>
        <a:bodyPr/>
        <a:lstStyle/>
        <a:p>
          <a:r>
            <a:rPr lang="en-US"/>
            <a:t>Induction </a:t>
          </a:r>
        </a:p>
      </dgm:t>
    </dgm:pt>
    <dgm:pt modelId="{66D8253C-DDBD-B049-BEEB-88235120838B}" type="parTrans" cxnId="{C1D1BB9D-18DC-CC4F-B132-3610C61594A3}">
      <dgm:prSet/>
      <dgm:spPr/>
      <dgm:t>
        <a:bodyPr/>
        <a:lstStyle/>
        <a:p>
          <a:endParaRPr lang="en-US"/>
        </a:p>
      </dgm:t>
    </dgm:pt>
    <dgm:pt modelId="{E7705AD5-F7ED-8F47-ACBE-36036002F148}" type="sibTrans" cxnId="{C1D1BB9D-18DC-CC4F-B132-3610C61594A3}">
      <dgm:prSet/>
      <dgm:spPr/>
      <dgm:t>
        <a:bodyPr/>
        <a:lstStyle/>
        <a:p>
          <a:endParaRPr lang="en-US"/>
        </a:p>
      </dgm:t>
    </dgm:pt>
    <dgm:pt modelId="{DE899B4F-8531-194E-9CDB-52DEA912A560}">
      <dgm:prSet phldrT="[Text]"/>
      <dgm:spPr/>
      <dgm:t>
        <a:bodyPr/>
        <a:lstStyle/>
        <a:p>
          <a:r>
            <a:rPr lang="en-US"/>
            <a:t>Book induction</a:t>
          </a:r>
        </a:p>
      </dgm:t>
    </dgm:pt>
    <dgm:pt modelId="{BA59D63E-A665-9D45-B597-9B34CE75BC80}" type="parTrans" cxnId="{D00C9C54-195C-354C-A09D-0B8F4DAF9CFB}">
      <dgm:prSet/>
      <dgm:spPr/>
      <dgm:t>
        <a:bodyPr/>
        <a:lstStyle/>
        <a:p>
          <a:endParaRPr lang="en-US"/>
        </a:p>
      </dgm:t>
    </dgm:pt>
    <dgm:pt modelId="{C74FD351-0C54-8C4E-BE08-510A70DB8C6B}" type="sibTrans" cxnId="{D00C9C54-195C-354C-A09D-0B8F4DAF9CFB}">
      <dgm:prSet/>
      <dgm:spPr/>
      <dgm:t>
        <a:bodyPr/>
        <a:lstStyle/>
        <a:p>
          <a:endParaRPr lang="en-US"/>
        </a:p>
      </dgm:t>
    </dgm:pt>
    <dgm:pt modelId="{85AAEA2E-0C3F-0443-AEF7-D941C1A47FB9}">
      <dgm:prSet phldrT="[Text]"/>
      <dgm:spPr/>
      <dgm:t>
        <a:bodyPr/>
        <a:lstStyle/>
        <a:p>
          <a:r>
            <a:rPr lang="en-US"/>
            <a:t>To </a:t>
          </a:r>
          <a:r>
            <a:rPr lang="en-US" u="sng"/>
            <a:t>start</a:t>
          </a:r>
          <a:r>
            <a:rPr lang="en-US"/>
            <a:t> between 38</a:t>
          </a:r>
          <a:r>
            <a:rPr lang="en-US" baseline="30000"/>
            <a:t>+0 </a:t>
          </a:r>
          <a:r>
            <a:rPr lang="mr-IN"/>
            <a:t>–</a:t>
          </a:r>
          <a:r>
            <a:rPr lang="en-US"/>
            <a:t> 38</a:t>
          </a:r>
          <a:r>
            <a:rPr lang="en-US" baseline="30000"/>
            <a:t>+4</a:t>
          </a:r>
        </a:p>
      </dgm:t>
    </dgm:pt>
    <dgm:pt modelId="{02BD6258-BC9B-9E40-BA49-78F38710987D}" type="parTrans" cxnId="{4554B8E6-C619-724C-8094-60B2C503D6B6}">
      <dgm:prSet/>
      <dgm:spPr/>
      <dgm:t>
        <a:bodyPr/>
        <a:lstStyle/>
        <a:p>
          <a:endParaRPr lang="en-US"/>
        </a:p>
      </dgm:t>
    </dgm:pt>
    <dgm:pt modelId="{E97551AF-CFB8-DF48-833D-7DC4DD47EB34}" type="sibTrans" cxnId="{4554B8E6-C619-724C-8094-60B2C503D6B6}">
      <dgm:prSet/>
      <dgm:spPr/>
      <dgm:t>
        <a:bodyPr/>
        <a:lstStyle/>
        <a:p>
          <a:endParaRPr lang="en-US"/>
        </a:p>
      </dgm:t>
    </dgm:pt>
    <dgm:pt modelId="{E9F7977C-462C-2A4A-B141-508388750BB8}">
      <dgm:prSet phldrT="[Text]"/>
      <dgm:spPr/>
      <dgm:t>
        <a:bodyPr/>
        <a:lstStyle/>
        <a:p>
          <a:r>
            <a:rPr lang="en-US" baseline="0"/>
            <a:t>The woman must be given a date for the induction</a:t>
          </a:r>
        </a:p>
      </dgm:t>
    </dgm:pt>
    <dgm:pt modelId="{7C91C948-CAAE-9548-B6D4-C50FFEA5E647}" type="parTrans" cxnId="{1D1EF509-7D8C-C345-B697-704BCA79177D}">
      <dgm:prSet/>
      <dgm:spPr/>
      <dgm:t>
        <a:bodyPr/>
        <a:lstStyle/>
        <a:p>
          <a:endParaRPr lang="en-US"/>
        </a:p>
      </dgm:t>
    </dgm:pt>
    <dgm:pt modelId="{4349E87C-68FC-6D4B-B4AC-0D37D95F2128}" type="sibTrans" cxnId="{1D1EF509-7D8C-C345-B697-704BCA79177D}">
      <dgm:prSet/>
      <dgm:spPr/>
      <dgm:t>
        <a:bodyPr/>
        <a:lstStyle/>
        <a:p>
          <a:endParaRPr lang="en-US"/>
        </a:p>
      </dgm:t>
    </dgm:pt>
    <dgm:pt modelId="{5FA01DF4-D873-ED43-B88E-761FBBB2C961}" type="pres">
      <dgm:prSet presAssocID="{94F20044-2E2D-134B-8888-C6B79B07225E}" presName="Name0" presStyleCnt="0">
        <dgm:presLayoutVars>
          <dgm:dir/>
          <dgm:animLvl val="lvl"/>
          <dgm:resizeHandles/>
        </dgm:presLayoutVars>
      </dgm:prSet>
      <dgm:spPr/>
    </dgm:pt>
    <dgm:pt modelId="{A22CDBB3-8846-DA42-ABEF-EDAC4C1C60E8}" type="pres">
      <dgm:prSet presAssocID="{6E5B6345-A2F2-8644-BA27-8E84F94BE909}" presName="linNode" presStyleCnt="0"/>
      <dgm:spPr/>
    </dgm:pt>
    <dgm:pt modelId="{D5ECAB98-5BE5-8B49-AE1C-1865DBA589E3}" type="pres">
      <dgm:prSet presAssocID="{6E5B6345-A2F2-8644-BA27-8E84F94BE909}" presName="parentShp" presStyleLbl="node1" presStyleIdx="0" presStyleCnt="2">
        <dgm:presLayoutVars>
          <dgm:bulletEnabled val="1"/>
        </dgm:presLayoutVars>
      </dgm:prSet>
      <dgm:spPr/>
    </dgm:pt>
    <dgm:pt modelId="{402E188B-EDAC-3F45-9CB1-EB10DCB438AF}" type="pres">
      <dgm:prSet presAssocID="{6E5B6345-A2F2-8644-BA27-8E84F94BE909}" presName="childShp" presStyleLbl="bgAccFollowNode1" presStyleIdx="0" presStyleCnt="2">
        <dgm:presLayoutVars>
          <dgm:bulletEnabled val="1"/>
        </dgm:presLayoutVars>
      </dgm:prSet>
      <dgm:spPr/>
    </dgm:pt>
    <dgm:pt modelId="{E5E6E09F-4631-4341-8BA7-EB77CEF79F8B}" type="pres">
      <dgm:prSet presAssocID="{E8D89084-555A-504B-90B9-2364CA1AC3AA}" presName="spacing" presStyleCnt="0"/>
      <dgm:spPr/>
    </dgm:pt>
    <dgm:pt modelId="{37156E9E-BB5F-4C46-99E1-43CD563DEF7C}" type="pres">
      <dgm:prSet presAssocID="{2582B97C-3976-104A-8BCE-5D65643A3344}" presName="linNode" presStyleCnt="0"/>
      <dgm:spPr/>
    </dgm:pt>
    <dgm:pt modelId="{E48C79DA-6E0F-8B48-9963-009C50D899E3}" type="pres">
      <dgm:prSet presAssocID="{2582B97C-3976-104A-8BCE-5D65643A3344}" presName="parentShp" presStyleLbl="node1" presStyleIdx="1" presStyleCnt="2">
        <dgm:presLayoutVars>
          <dgm:bulletEnabled val="1"/>
        </dgm:presLayoutVars>
      </dgm:prSet>
      <dgm:spPr/>
    </dgm:pt>
    <dgm:pt modelId="{6F9B85A0-301B-6F41-B1E6-9982F0688A09}" type="pres">
      <dgm:prSet presAssocID="{2582B97C-3976-104A-8BCE-5D65643A3344}" presName="childShp" presStyleLbl="bgAccFollowNode1" presStyleIdx="1" presStyleCnt="2">
        <dgm:presLayoutVars>
          <dgm:bulletEnabled val="1"/>
        </dgm:presLayoutVars>
      </dgm:prSet>
      <dgm:spPr/>
    </dgm:pt>
  </dgm:ptLst>
  <dgm:cxnLst>
    <dgm:cxn modelId="{7C5E5609-3360-FD40-BF84-A110C1419872}" type="presOf" srcId="{6E5B6345-A2F2-8644-BA27-8E84F94BE909}" destId="{D5ECAB98-5BE5-8B49-AE1C-1865DBA589E3}" srcOrd="0" destOrd="0" presId="urn:microsoft.com/office/officeart/2005/8/layout/vList6"/>
    <dgm:cxn modelId="{1D1EF509-7D8C-C345-B697-704BCA79177D}" srcId="{2582B97C-3976-104A-8BCE-5D65643A3344}" destId="{E9F7977C-462C-2A4A-B141-508388750BB8}" srcOrd="2" destOrd="0" parTransId="{7C91C948-CAAE-9548-B6D4-C50FFEA5E647}" sibTransId="{4349E87C-68FC-6D4B-B4AC-0D37D95F2128}"/>
    <dgm:cxn modelId="{11E3D60B-18C6-8442-8A2C-24B9E0E3E124}" type="presOf" srcId="{2582B97C-3976-104A-8BCE-5D65643A3344}" destId="{E48C79DA-6E0F-8B48-9963-009C50D899E3}" srcOrd="0" destOrd="0" presId="urn:microsoft.com/office/officeart/2005/8/layout/vList6"/>
    <dgm:cxn modelId="{3F979752-B65C-0B41-8930-DA7C1530867B}" type="presOf" srcId="{5F242755-5625-B941-8502-0AD60DF5E817}" destId="{402E188B-EDAC-3F45-9CB1-EB10DCB438AF}" srcOrd="0" destOrd="0" presId="urn:microsoft.com/office/officeart/2005/8/layout/vList6"/>
    <dgm:cxn modelId="{D00C9C54-195C-354C-A09D-0B8F4DAF9CFB}" srcId="{2582B97C-3976-104A-8BCE-5D65643A3344}" destId="{DE899B4F-8531-194E-9CDB-52DEA912A560}" srcOrd="0" destOrd="0" parTransId="{BA59D63E-A665-9D45-B597-9B34CE75BC80}" sibTransId="{C74FD351-0C54-8C4E-BE08-510A70DB8C6B}"/>
    <dgm:cxn modelId="{18E4CD83-0D70-524E-9893-EA98BC8A877A}" srcId="{6E5B6345-A2F2-8644-BA27-8E84F94BE909}" destId="{5F242755-5625-B941-8502-0AD60DF5E817}" srcOrd="0" destOrd="0" parTransId="{34C8751A-40AC-E845-ADA0-EFA8C59F8C8F}" sibTransId="{229A6A6D-065F-F74B-8330-5D47409F2884}"/>
    <dgm:cxn modelId="{C1D1BB9D-18DC-CC4F-B132-3610C61594A3}" srcId="{94F20044-2E2D-134B-8888-C6B79B07225E}" destId="{2582B97C-3976-104A-8BCE-5D65643A3344}" srcOrd="1" destOrd="0" parTransId="{66D8253C-DDBD-B049-BEEB-88235120838B}" sibTransId="{E7705AD5-F7ED-8F47-ACBE-36036002F148}"/>
    <dgm:cxn modelId="{E18335C0-6A64-CA49-B233-B4C1805D1B1E}" type="presOf" srcId="{E9F7977C-462C-2A4A-B141-508388750BB8}" destId="{6F9B85A0-301B-6F41-B1E6-9982F0688A09}" srcOrd="0" destOrd="2" presId="urn:microsoft.com/office/officeart/2005/8/layout/vList6"/>
    <dgm:cxn modelId="{E621DEE2-3361-9E49-9C85-1898213D5707}" srcId="{94F20044-2E2D-134B-8888-C6B79B07225E}" destId="{6E5B6345-A2F2-8644-BA27-8E84F94BE909}" srcOrd="0" destOrd="0" parTransId="{8EFBF2F6-59DE-764F-8CAD-654CC819E715}" sibTransId="{E8D89084-555A-504B-90B9-2364CA1AC3AA}"/>
    <dgm:cxn modelId="{4554B8E6-C619-724C-8094-60B2C503D6B6}" srcId="{2582B97C-3976-104A-8BCE-5D65643A3344}" destId="{85AAEA2E-0C3F-0443-AEF7-D941C1A47FB9}" srcOrd="1" destOrd="0" parTransId="{02BD6258-BC9B-9E40-BA49-78F38710987D}" sibTransId="{E97551AF-CFB8-DF48-833D-7DC4DD47EB34}"/>
    <dgm:cxn modelId="{3D2CEEEE-E70E-4641-BFE5-AF6A47477B0A}" type="presOf" srcId="{DE899B4F-8531-194E-9CDB-52DEA912A560}" destId="{6F9B85A0-301B-6F41-B1E6-9982F0688A09}" srcOrd="0" destOrd="0" presId="urn:microsoft.com/office/officeart/2005/8/layout/vList6"/>
    <dgm:cxn modelId="{6D5D46F5-10E3-7840-83CA-8ABFEE5251DA}" type="presOf" srcId="{94F20044-2E2D-134B-8888-C6B79B07225E}" destId="{5FA01DF4-D873-ED43-B88E-761FBBB2C961}" srcOrd="0" destOrd="0" presId="urn:microsoft.com/office/officeart/2005/8/layout/vList6"/>
    <dgm:cxn modelId="{0F8043F6-97FF-9843-AD09-5E4ED1752F42}" type="presOf" srcId="{85AAEA2E-0C3F-0443-AEF7-D941C1A47FB9}" destId="{6F9B85A0-301B-6F41-B1E6-9982F0688A09}" srcOrd="0" destOrd="1" presId="urn:microsoft.com/office/officeart/2005/8/layout/vList6"/>
    <dgm:cxn modelId="{F8F03CB7-05A8-6648-ADB4-546EE6ECE18C}" type="presParOf" srcId="{5FA01DF4-D873-ED43-B88E-761FBBB2C961}" destId="{A22CDBB3-8846-DA42-ABEF-EDAC4C1C60E8}" srcOrd="0" destOrd="0" presId="urn:microsoft.com/office/officeart/2005/8/layout/vList6"/>
    <dgm:cxn modelId="{47C61C8D-04B2-D243-823F-15D0ECDA0A1A}" type="presParOf" srcId="{A22CDBB3-8846-DA42-ABEF-EDAC4C1C60E8}" destId="{D5ECAB98-5BE5-8B49-AE1C-1865DBA589E3}" srcOrd="0" destOrd="0" presId="urn:microsoft.com/office/officeart/2005/8/layout/vList6"/>
    <dgm:cxn modelId="{3C831C5C-6FB0-694D-9198-7024B834EC9C}" type="presParOf" srcId="{A22CDBB3-8846-DA42-ABEF-EDAC4C1C60E8}" destId="{402E188B-EDAC-3F45-9CB1-EB10DCB438AF}" srcOrd="1" destOrd="0" presId="urn:microsoft.com/office/officeart/2005/8/layout/vList6"/>
    <dgm:cxn modelId="{C4E2EC0D-905C-A541-BE86-1CCC1F1D06D3}" type="presParOf" srcId="{5FA01DF4-D873-ED43-B88E-761FBBB2C961}" destId="{E5E6E09F-4631-4341-8BA7-EB77CEF79F8B}" srcOrd="1" destOrd="0" presId="urn:microsoft.com/office/officeart/2005/8/layout/vList6"/>
    <dgm:cxn modelId="{89CA5F2A-6AC1-CB43-BE87-974907A48BFA}" type="presParOf" srcId="{5FA01DF4-D873-ED43-B88E-761FBBB2C961}" destId="{37156E9E-BB5F-4C46-99E1-43CD563DEF7C}" srcOrd="2" destOrd="0" presId="urn:microsoft.com/office/officeart/2005/8/layout/vList6"/>
    <dgm:cxn modelId="{F583BFC4-4F7A-404C-8AE8-8DB7F22D7ACA}" type="presParOf" srcId="{37156E9E-BB5F-4C46-99E1-43CD563DEF7C}" destId="{E48C79DA-6E0F-8B48-9963-009C50D899E3}" srcOrd="0" destOrd="0" presId="urn:microsoft.com/office/officeart/2005/8/layout/vList6"/>
    <dgm:cxn modelId="{F30CCFF5-F023-4F4F-8CBB-96131000F60D}" type="presParOf" srcId="{37156E9E-BB5F-4C46-99E1-43CD563DEF7C}" destId="{6F9B85A0-301B-6F41-B1E6-9982F0688A09}" srcOrd="1" destOrd="0" presId="urn:microsoft.com/office/officeart/2005/8/layout/v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7D14E6-5949-0246-B2BD-5D16874EA5A2}">
      <dsp:nvSpPr>
        <dsp:cNvPr id="0" name=""/>
        <dsp:cNvSpPr/>
      </dsp:nvSpPr>
      <dsp:spPr>
        <a:xfrm>
          <a:off x="4158" y="3044274"/>
          <a:ext cx="2420586" cy="968234"/>
        </a:xfrm>
        <a:prstGeom prst="chevron">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lang="en-US" sz="1600" kern="1200"/>
            <a:t>HTA commissioned call</a:t>
          </a:r>
        </a:p>
      </dsp:txBody>
      <dsp:txXfrm>
        <a:off x="488275" y="3044274"/>
        <a:ext cx="1452352" cy="968234"/>
      </dsp:txXfrm>
    </dsp:sp>
    <dsp:sp modelId="{786EC218-4EE1-2749-A862-51C471B6A957}">
      <dsp:nvSpPr>
        <dsp:cNvPr id="0" name=""/>
        <dsp:cNvSpPr/>
      </dsp:nvSpPr>
      <dsp:spPr>
        <a:xfrm>
          <a:off x="2182686" y="3044274"/>
          <a:ext cx="2420586" cy="968234"/>
        </a:xfrm>
        <a:prstGeom prst="chevron">
          <a:avLst/>
        </a:prstGeom>
        <a:gradFill rotWithShape="0">
          <a:gsLst>
            <a:gs pos="0">
              <a:schemeClr val="accent4">
                <a:hueOff val="-1488257"/>
                <a:satOff val="8966"/>
                <a:lumOff val="719"/>
                <a:alphaOff val="0"/>
                <a:shade val="51000"/>
                <a:satMod val="130000"/>
              </a:schemeClr>
            </a:gs>
            <a:gs pos="80000">
              <a:schemeClr val="accent4">
                <a:hueOff val="-1488257"/>
                <a:satOff val="8966"/>
                <a:lumOff val="719"/>
                <a:alphaOff val="0"/>
                <a:shade val="93000"/>
                <a:satMod val="130000"/>
              </a:schemeClr>
            </a:gs>
            <a:gs pos="100000">
              <a:schemeClr val="accent4">
                <a:hueOff val="-1488257"/>
                <a:satOff val="8966"/>
                <a:lumOff val="71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lang="en-US" sz="1600" kern="1200"/>
            <a:t>Start 1</a:t>
          </a:r>
          <a:r>
            <a:rPr lang="en-US" sz="1600" kern="1200" baseline="30000"/>
            <a:t>st</a:t>
          </a:r>
          <a:r>
            <a:rPr lang="en-US" sz="1600" kern="1200"/>
            <a:t> Jan 2018</a:t>
          </a:r>
        </a:p>
      </dsp:txBody>
      <dsp:txXfrm>
        <a:off x="2666803" y="3044274"/>
        <a:ext cx="1452352" cy="968234"/>
      </dsp:txXfrm>
    </dsp:sp>
    <dsp:sp modelId="{7E8C13A0-4C19-9344-BAF6-A6B0262E6F20}">
      <dsp:nvSpPr>
        <dsp:cNvPr id="0" name=""/>
        <dsp:cNvSpPr/>
      </dsp:nvSpPr>
      <dsp:spPr>
        <a:xfrm>
          <a:off x="4361214" y="3044274"/>
          <a:ext cx="2420586" cy="968234"/>
        </a:xfrm>
        <a:prstGeom prst="chevron">
          <a:avLst/>
        </a:prstGeom>
        <a:gradFill rotWithShape="0">
          <a:gsLst>
            <a:gs pos="0">
              <a:schemeClr val="accent4">
                <a:hueOff val="-2976513"/>
                <a:satOff val="17933"/>
                <a:lumOff val="1437"/>
                <a:alphaOff val="0"/>
                <a:shade val="51000"/>
                <a:satMod val="130000"/>
              </a:schemeClr>
            </a:gs>
            <a:gs pos="80000">
              <a:schemeClr val="accent4">
                <a:hueOff val="-2976513"/>
                <a:satOff val="17933"/>
                <a:lumOff val="1437"/>
                <a:alphaOff val="0"/>
                <a:shade val="93000"/>
                <a:satMod val="130000"/>
              </a:schemeClr>
            </a:gs>
            <a:gs pos="100000">
              <a:schemeClr val="accent4">
                <a:hueOff val="-2976513"/>
                <a:satOff val="17933"/>
                <a:lumOff val="143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lang="en-US" sz="1600" kern="1200" dirty="0"/>
            <a:t>Recruiting 4000 women May 2018 </a:t>
          </a:r>
          <a:r>
            <a:rPr lang="mr-IN" sz="1600" kern="1200" dirty="0"/>
            <a:t>–</a:t>
          </a:r>
          <a:r>
            <a:rPr lang="en-US" sz="1600" kern="1200" dirty="0"/>
            <a:t> December 2022</a:t>
          </a:r>
        </a:p>
      </dsp:txBody>
      <dsp:txXfrm>
        <a:off x="4845331" y="3044274"/>
        <a:ext cx="1452352" cy="968234"/>
      </dsp:txXfrm>
    </dsp:sp>
    <dsp:sp modelId="{0CCF1FEC-371D-414C-9C12-0677FDA10DDF}">
      <dsp:nvSpPr>
        <dsp:cNvPr id="0" name=""/>
        <dsp:cNvSpPr/>
      </dsp:nvSpPr>
      <dsp:spPr>
        <a:xfrm>
          <a:off x="6539742" y="3044274"/>
          <a:ext cx="2420586" cy="968234"/>
        </a:xfrm>
        <a:prstGeom prst="chevron">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lang="en-US" sz="1600" kern="1200"/>
            <a:t>Final report December 2022</a:t>
          </a:r>
        </a:p>
      </dsp:txBody>
      <dsp:txXfrm>
        <a:off x="7023859" y="3044274"/>
        <a:ext cx="1452352" cy="968234"/>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6383D7-3772-A74B-BD5E-C0E1D5F3632C}">
      <dsp:nvSpPr>
        <dsp:cNvPr id="0" name=""/>
        <dsp:cNvSpPr/>
      </dsp:nvSpPr>
      <dsp:spPr>
        <a:xfrm>
          <a:off x="685799" y="0"/>
          <a:ext cx="7772400" cy="4198948"/>
        </a:xfrm>
        <a:prstGeom prst="rightArrow">
          <a:avLst/>
        </a:prstGeom>
        <a:solidFill>
          <a:schemeClr val="accent4">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DD799542-203E-984B-97F0-1570E907FAF9}">
      <dsp:nvSpPr>
        <dsp:cNvPr id="0" name=""/>
        <dsp:cNvSpPr/>
      </dsp:nvSpPr>
      <dsp:spPr>
        <a:xfrm>
          <a:off x="2511" y="1259684"/>
          <a:ext cx="1462236" cy="1679579"/>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Consent on the RCT consent form </a:t>
          </a:r>
        </a:p>
      </dsp:txBody>
      <dsp:txXfrm>
        <a:off x="73891" y="1331064"/>
        <a:ext cx="1319476" cy="1536819"/>
      </dsp:txXfrm>
    </dsp:sp>
    <dsp:sp modelId="{8EA9480C-AED6-7B45-8428-9FA6FE35D335}">
      <dsp:nvSpPr>
        <dsp:cNvPr id="0" name=""/>
        <dsp:cNvSpPr/>
      </dsp:nvSpPr>
      <dsp:spPr>
        <a:xfrm>
          <a:off x="1537859" y="1259684"/>
          <a:ext cx="1462236" cy="1679579"/>
        </a:xfrm>
        <a:prstGeom prst="roundRect">
          <a:avLst/>
        </a:prstGeom>
        <a:gradFill rotWithShape="0">
          <a:gsLst>
            <a:gs pos="0">
              <a:schemeClr val="accent4">
                <a:hueOff val="-892954"/>
                <a:satOff val="5380"/>
                <a:lumOff val="431"/>
                <a:alphaOff val="0"/>
                <a:shade val="51000"/>
                <a:satMod val="130000"/>
              </a:schemeClr>
            </a:gs>
            <a:gs pos="80000">
              <a:schemeClr val="accent4">
                <a:hueOff val="-892954"/>
                <a:satOff val="5380"/>
                <a:lumOff val="431"/>
                <a:alphaOff val="0"/>
                <a:shade val="93000"/>
                <a:satMod val="130000"/>
              </a:schemeClr>
            </a:gs>
            <a:gs pos="100000">
              <a:schemeClr val="accent4">
                <a:hueOff val="-892954"/>
                <a:satOff val="5380"/>
                <a:lumOff val="431"/>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Collect baseline data</a:t>
          </a:r>
        </a:p>
      </dsp:txBody>
      <dsp:txXfrm>
        <a:off x="1609239" y="1331064"/>
        <a:ext cx="1319476" cy="1536819"/>
      </dsp:txXfrm>
    </dsp:sp>
    <dsp:sp modelId="{17EE8E76-BA93-436A-B967-C2417779E366}">
      <dsp:nvSpPr>
        <dsp:cNvPr id="0" name=""/>
        <dsp:cNvSpPr/>
      </dsp:nvSpPr>
      <dsp:spPr>
        <a:xfrm>
          <a:off x="3073207" y="1259684"/>
          <a:ext cx="1462236" cy="1679579"/>
        </a:xfrm>
        <a:prstGeom prst="roundRect">
          <a:avLst/>
        </a:prstGeom>
        <a:gradFill rotWithShape="0">
          <a:gsLst>
            <a:gs pos="0">
              <a:schemeClr val="accent4">
                <a:hueOff val="-1785908"/>
                <a:satOff val="10760"/>
                <a:lumOff val="862"/>
                <a:alphaOff val="0"/>
                <a:shade val="51000"/>
                <a:satMod val="130000"/>
              </a:schemeClr>
            </a:gs>
            <a:gs pos="80000">
              <a:schemeClr val="accent4">
                <a:hueOff val="-1785908"/>
                <a:satOff val="10760"/>
                <a:lumOff val="862"/>
                <a:alphaOff val="0"/>
                <a:shade val="93000"/>
                <a:satMod val="130000"/>
              </a:schemeClr>
            </a:gs>
            <a:gs pos="100000">
              <a:schemeClr val="accent4">
                <a:hueOff val="-1785908"/>
                <a:satOff val="10760"/>
                <a:lumOff val="862"/>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Ask participant to complete baseline questionnaires </a:t>
          </a:r>
        </a:p>
      </dsp:txBody>
      <dsp:txXfrm>
        <a:off x="3144587" y="1331064"/>
        <a:ext cx="1319476" cy="1536819"/>
      </dsp:txXfrm>
    </dsp:sp>
    <dsp:sp modelId="{6F069E83-6DED-498C-8B6F-1734A2C09E6D}">
      <dsp:nvSpPr>
        <dsp:cNvPr id="0" name=""/>
        <dsp:cNvSpPr/>
      </dsp:nvSpPr>
      <dsp:spPr>
        <a:xfrm>
          <a:off x="4608555" y="1259684"/>
          <a:ext cx="1462236" cy="1679579"/>
        </a:xfrm>
        <a:prstGeom prst="roundRect">
          <a:avLst/>
        </a:prstGeom>
        <a:gradFill rotWithShape="0">
          <a:gsLst>
            <a:gs pos="0">
              <a:schemeClr val="accent4">
                <a:hueOff val="-2678862"/>
                <a:satOff val="16139"/>
                <a:lumOff val="1294"/>
                <a:alphaOff val="0"/>
                <a:shade val="51000"/>
                <a:satMod val="130000"/>
              </a:schemeClr>
            </a:gs>
            <a:gs pos="80000">
              <a:schemeClr val="accent4">
                <a:hueOff val="-2678862"/>
                <a:satOff val="16139"/>
                <a:lumOff val="1294"/>
                <a:alphaOff val="0"/>
                <a:shade val="93000"/>
                <a:satMod val="130000"/>
              </a:schemeClr>
            </a:gs>
            <a:gs pos="100000">
              <a:schemeClr val="accent4">
                <a:hueOff val="-2678862"/>
                <a:satOff val="16139"/>
                <a:lumOff val="1294"/>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Check Edinburgh post natal depression score</a:t>
          </a:r>
        </a:p>
      </dsp:txBody>
      <dsp:txXfrm>
        <a:off x="4679935" y="1331064"/>
        <a:ext cx="1319476" cy="1536819"/>
      </dsp:txXfrm>
    </dsp:sp>
    <dsp:sp modelId="{FCA29F89-8EEF-9446-A55A-E14DC82C4277}">
      <dsp:nvSpPr>
        <dsp:cNvPr id="0" name=""/>
        <dsp:cNvSpPr/>
      </dsp:nvSpPr>
      <dsp:spPr>
        <a:xfrm>
          <a:off x="6143904" y="1259684"/>
          <a:ext cx="1462236" cy="1679579"/>
        </a:xfrm>
        <a:prstGeom prst="roundRect">
          <a:avLst/>
        </a:prstGeom>
        <a:gradFill rotWithShape="0">
          <a:gsLst>
            <a:gs pos="0">
              <a:schemeClr val="accent4">
                <a:hueOff val="-3571816"/>
                <a:satOff val="21519"/>
                <a:lumOff val="1725"/>
                <a:alphaOff val="0"/>
                <a:shade val="51000"/>
                <a:satMod val="130000"/>
              </a:schemeClr>
            </a:gs>
            <a:gs pos="80000">
              <a:schemeClr val="accent4">
                <a:hueOff val="-3571816"/>
                <a:satOff val="21519"/>
                <a:lumOff val="1725"/>
                <a:alphaOff val="0"/>
                <a:shade val="93000"/>
                <a:satMod val="130000"/>
              </a:schemeClr>
            </a:gs>
            <a:gs pos="100000">
              <a:schemeClr val="accent4">
                <a:hueOff val="-3571816"/>
                <a:satOff val="21519"/>
                <a:lumOff val="1725"/>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Complete recruitment form / online recruitment wizard and </a:t>
          </a:r>
          <a:r>
            <a:rPr lang="en-US" sz="1500" kern="1200" err="1"/>
            <a:t>randomise</a:t>
          </a:r>
          <a:endParaRPr lang="en-US" sz="1500" kern="1200"/>
        </a:p>
      </dsp:txBody>
      <dsp:txXfrm>
        <a:off x="6215284" y="1331064"/>
        <a:ext cx="1319476" cy="1536819"/>
      </dsp:txXfrm>
    </dsp:sp>
    <dsp:sp modelId="{BFA1360B-AEA3-42CC-80CB-2E7018C9BD0A}">
      <dsp:nvSpPr>
        <dsp:cNvPr id="0" name=""/>
        <dsp:cNvSpPr/>
      </dsp:nvSpPr>
      <dsp:spPr>
        <a:xfrm>
          <a:off x="7679252" y="1259684"/>
          <a:ext cx="1462236" cy="1679579"/>
        </a:xfrm>
        <a:prstGeom prst="roundRect">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a:t>If </a:t>
          </a:r>
          <a:r>
            <a:rPr lang="en-US" sz="1300" kern="1200" err="1"/>
            <a:t>randomised</a:t>
          </a:r>
          <a:r>
            <a:rPr lang="en-US" sz="1300" kern="1200"/>
            <a:t> to induction of </a:t>
          </a:r>
          <a:r>
            <a:rPr lang="en-US" sz="1300" kern="1200" err="1"/>
            <a:t>labour</a:t>
          </a:r>
          <a:r>
            <a:rPr lang="en-US" sz="1300" kern="1200"/>
            <a:t> book the induction between 38</a:t>
          </a:r>
          <a:r>
            <a:rPr lang="en-US" sz="1200" kern="1200" baseline="30000"/>
            <a:t>+0 </a:t>
          </a:r>
          <a:r>
            <a:rPr lang="en-US" sz="1200" kern="1200" baseline="0"/>
            <a:t>to 38</a:t>
          </a:r>
          <a:r>
            <a:rPr lang="en-US" sz="1200" kern="1200" baseline="30000"/>
            <a:t>+4</a:t>
          </a:r>
          <a:endParaRPr lang="en-US" sz="1300" kern="1200" baseline="30000"/>
        </a:p>
      </dsp:txBody>
      <dsp:txXfrm>
        <a:off x="7750632" y="1331064"/>
        <a:ext cx="1319476" cy="153681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1FA7A2-2FF0-A544-B152-E899DF2DA2D6}">
      <dsp:nvSpPr>
        <dsp:cNvPr id="0" name=""/>
        <dsp:cNvSpPr/>
      </dsp:nvSpPr>
      <dsp:spPr>
        <a:xfrm>
          <a:off x="2664295" y="1925057"/>
          <a:ext cx="1458028" cy="506092"/>
        </a:xfrm>
        <a:custGeom>
          <a:avLst/>
          <a:gdLst/>
          <a:ahLst/>
          <a:cxnLst/>
          <a:rect l="0" t="0" r="0" b="0"/>
          <a:pathLst>
            <a:path>
              <a:moveTo>
                <a:pt x="0" y="0"/>
              </a:moveTo>
              <a:lnTo>
                <a:pt x="0" y="253046"/>
              </a:lnTo>
              <a:lnTo>
                <a:pt x="1458028" y="253046"/>
              </a:lnTo>
              <a:lnTo>
                <a:pt x="1458028" y="506092"/>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19A23F3-2CD0-1D46-8D4A-5F3EEED9D7DC}">
      <dsp:nvSpPr>
        <dsp:cNvPr id="0" name=""/>
        <dsp:cNvSpPr/>
      </dsp:nvSpPr>
      <dsp:spPr>
        <a:xfrm>
          <a:off x="1206266" y="1925057"/>
          <a:ext cx="1458028" cy="506092"/>
        </a:xfrm>
        <a:custGeom>
          <a:avLst/>
          <a:gdLst/>
          <a:ahLst/>
          <a:cxnLst/>
          <a:rect l="0" t="0" r="0" b="0"/>
          <a:pathLst>
            <a:path>
              <a:moveTo>
                <a:pt x="1458028" y="0"/>
              </a:moveTo>
              <a:lnTo>
                <a:pt x="1458028" y="253046"/>
              </a:lnTo>
              <a:lnTo>
                <a:pt x="0" y="253046"/>
              </a:lnTo>
              <a:lnTo>
                <a:pt x="0" y="506092"/>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35019E9-BDB0-1243-9AFE-C000BCAA9B09}">
      <dsp:nvSpPr>
        <dsp:cNvPr id="0" name=""/>
        <dsp:cNvSpPr/>
      </dsp:nvSpPr>
      <dsp:spPr>
        <a:xfrm>
          <a:off x="1459313" y="720075"/>
          <a:ext cx="2409964" cy="1204982"/>
        </a:xfrm>
        <a:prstGeom prst="rect">
          <a:avLst/>
        </a:prstGeom>
        <a:solidFill>
          <a:srgbClr val="687DBE"/>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1600200" rtl="0">
            <a:lnSpc>
              <a:spcPct val="90000"/>
            </a:lnSpc>
            <a:spcBef>
              <a:spcPct val="0"/>
            </a:spcBef>
            <a:spcAft>
              <a:spcPct val="35000"/>
            </a:spcAft>
            <a:buNone/>
          </a:pPr>
          <a:r>
            <a:rPr lang="en-US" sz="3600" b="0" i="0" kern="1200" err="1"/>
            <a:t>Randomised</a:t>
          </a:r>
          <a:endParaRPr lang="en-US" sz="3600" b="0" i="0" kern="1200"/>
        </a:p>
      </dsp:txBody>
      <dsp:txXfrm>
        <a:off x="1459313" y="720075"/>
        <a:ext cx="2409964" cy="1204982"/>
      </dsp:txXfrm>
    </dsp:sp>
    <dsp:sp modelId="{00C73703-EE20-4D44-842B-BFA309CAD2D2}">
      <dsp:nvSpPr>
        <dsp:cNvPr id="0" name=""/>
        <dsp:cNvSpPr/>
      </dsp:nvSpPr>
      <dsp:spPr>
        <a:xfrm>
          <a:off x="1284" y="2431150"/>
          <a:ext cx="2409964" cy="1601300"/>
        </a:xfrm>
        <a:prstGeom prst="rect">
          <a:avLst/>
        </a:prstGeom>
        <a:solidFill>
          <a:srgbClr val="687DBE"/>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rtl="0">
            <a:lnSpc>
              <a:spcPct val="90000"/>
            </a:lnSpc>
            <a:spcBef>
              <a:spcPct val="0"/>
            </a:spcBef>
            <a:spcAft>
              <a:spcPct val="35000"/>
            </a:spcAft>
            <a:buNone/>
          </a:pPr>
          <a:r>
            <a:rPr lang="en-GB" sz="2800" kern="1200"/>
            <a:t>Booking of induction of labour at 38+</a:t>
          </a:r>
          <a:r>
            <a:rPr lang="en-GB" sz="2800" kern="1200" baseline="30000"/>
            <a:t>0</a:t>
          </a:r>
          <a:r>
            <a:rPr lang="en-GB" sz="2800" kern="1200"/>
            <a:t> to 38+</a:t>
          </a:r>
          <a:r>
            <a:rPr lang="en-GB" sz="2800" kern="1200" baseline="30000"/>
            <a:t>4</a:t>
          </a:r>
          <a:r>
            <a:rPr lang="en-GB" sz="2800" kern="1200"/>
            <a:t> weeks </a:t>
          </a:r>
          <a:endParaRPr lang="en-US" sz="2800" b="0" i="0" kern="1200" baseline="30000"/>
        </a:p>
      </dsp:txBody>
      <dsp:txXfrm>
        <a:off x="1284" y="2431150"/>
        <a:ext cx="2409964" cy="1601300"/>
      </dsp:txXfrm>
    </dsp:sp>
    <dsp:sp modelId="{7F1C928F-30AC-514D-A87A-47E4256AEA07}">
      <dsp:nvSpPr>
        <dsp:cNvPr id="0" name=""/>
        <dsp:cNvSpPr/>
      </dsp:nvSpPr>
      <dsp:spPr>
        <a:xfrm>
          <a:off x="2917341" y="2431150"/>
          <a:ext cx="2409964" cy="1204982"/>
        </a:xfrm>
        <a:prstGeom prst="rect">
          <a:avLst/>
        </a:prstGeom>
        <a:solidFill>
          <a:srgbClr val="687DBE"/>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rtl="0">
            <a:lnSpc>
              <a:spcPct val="90000"/>
            </a:lnSpc>
            <a:spcBef>
              <a:spcPct val="0"/>
            </a:spcBef>
            <a:spcAft>
              <a:spcPct val="35000"/>
            </a:spcAft>
            <a:buNone/>
          </a:pPr>
          <a:r>
            <a:rPr lang="en-US" sz="2800" b="0" i="0" kern="1200" baseline="0"/>
            <a:t>Standard Care</a:t>
          </a:r>
        </a:p>
      </dsp:txBody>
      <dsp:txXfrm>
        <a:off x="2917341" y="2431150"/>
        <a:ext cx="2409964" cy="120498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CD2F6B-6B18-AB49-BD56-87762D2B2749}">
      <dsp:nvSpPr>
        <dsp:cNvPr id="0" name=""/>
        <dsp:cNvSpPr/>
      </dsp:nvSpPr>
      <dsp:spPr>
        <a:xfrm rot="5400000">
          <a:off x="-691276" y="691276"/>
          <a:ext cx="4608512" cy="3225958"/>
        </a:xfrm>
        <a:prstGeom prst="chevron">
          <a:avLst/>
        </a:prstGeom>
        <a:solidFill>
          <a:schemeClr val="accent4"/>
        </a:solidFill>
        <a:ln w="25400" cap="flat" cmpd="sng" algn="ctr">
          <a:solidFill>
            <a:schemeClr val="accent4">
              <a:shade val="50000"/>
            </a:schemeClr>
          </a:solidFill>
          <a:prstDash val="solid"/>
        </a:ln>
        <a:effectLst/>
      </dsp:spPr>
      <dsp:style>
        <a:lnRef idx="2">
          <a:schemeClr val="accent4">
            <a:shade val="50000"/>
          </a:schemeClr>
        </a:lnRef>
        <a:fillRef idx="1">
          <a:schemeClr val="accent4"/>
        </a:fillRef>
        <a:effectRef idx="0">
          <a:schemeClr val="accent4"/>
        </a:effectRef>
        <a:fontRef idx="minor">
          <a:schemeClr val="lt1"/>
        </a:fontRef>
      </dsp:style>
      <dsp:txBody>
        <a:bodyPr spcFirstLastPara="0" vert="horz" wrap="square" lIns="29845" tIns="29845" rIns="29845" bIns="29845" numCol="1" spcCol="1270" anchor="ctr" anchorCtr="0">
          <a:noAutofit/>
        </a:bodyPr>
        <a:lstStyle/>
        <a:p>
          <a:pPr marL="0" lvl="0" indent="0" algn="ctr" defTabSz="2089150" rtl="0">
            <a:lnSpc>
              <a:spcPct val="90000"/>
            </a:lnSpc>
            <a:spcBef>
              <a:spcPct val="0"/>
            </a:spcBef>
            <a:spcAft>
              <a:spcPct val="35000"/>
            </a:spcAft>
            <a:buNone/>
          </a:pPr>
          <a:r>
            <a:rPr lang="en-US" sz="4700" kern="1200"/>
            <a:t>Primary Outcome</a:t>
          </a:r>
        </a:p>
      </dsp:txBody>
      <dsp:txXfrm rot="-5400000">
        <a:off x="1" y="1612978"/>
        <a:ext cx="3225958" cy="1382554"/>
      </dsp:txXfrm>
    </dsp:sp>
    <dsp:sp modelId="{7C0FB094-9FAC-6540-9A16-492B6177ED77}">
      <dsp:nvSpPr>
        <dsp:cNvPr id="0" name=""/>
        <dsp:cNvSpPr/>
      </dsp:nvSpPr>
      <dsp:spPr>
        <a:xfrm rot="5400000">
          <a:off x="4435692" y="-1209734"/>
          <a:ext cx="2995532" cy="5415001"/>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en-US" sz="3200" kern="1200"/>
            <a:t>Shoulder dystocia</a:t>
          </a:r>
        </a:p>
      </dsp:txBody>
      <dsp:txXfrm rot="-5400000">
        <a:off x="3225958" y="146230"/>
        <a:ext cx="5268771" cy="270307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CD2F6B-6B18-AB49-BD56-87762D2B2749}">
      <dsp:nvSpPr>
        <dsp:cNvPr id="0" name=""/>
        <dsp:cNvSpPr/>
      </dsp:nvSpPr>
      <dsp:spPr>
        <a:xfrm rot="5400000">
          <a:off x="-517951" y="1668779"/>
          <a:ext cx="3453008" cy="2417106"/>
        </a:xfrm>
        <a:prstGeom prst="chevron">
          <a:avLst/>
        </a:prstGeom>
        <a:solidFill>
          <a:schemeClr val="accent4"/>
        </a:solidFill>
        <a:ln w="25400" cap="flat" cmpd="sng" algn="ctr">
          <a:solidFill>
            <a:schemeClr val="accent4">
              <a:shade val="50000"/>
            </a:schemeClr>
          </a:solidFill>
          <a:prstDash val="solid"/>
        </a:ln>
        <a:effectLst/>
      </dsp:spPr>
      <dsp:style>
        <a:lnRef idx="2">
          <a:schemeClr val="accent4">
            <a:shade val="50000"/>
          </a:schemeClr>
        </a:lnRef>
        <a:fillRef idx="1">
          <a:schemeClr val="accent4"/>
        </a:fillRef>
        <a:effectRef idx="0">
          <a:schemeClr val="accent4"/>
        </a:effectRef>
        <a:fontRef idx="minor">
          <a:schemeClr val="lt1"/>
        </a:fontRef>
      </dsp:style>
      <dsp:txBody>
        <a:bodyPr spcFirstLastPara="0" vert="horz" wrap="square" lIns="22225" tIns="22225" rIns="22225" bIns="22225" numCol="1" spcCol="1270" anchor="ctr" anchorCtr="0">
          <a:noAutofit/>
        </a:bodyPr>
        <a:lstStyle/>
        <a:p>
          <a:pPr marL="0" lvl="0" indent="0" algn="ctr" defTabSz="1555750" rtl="0">
            <a:lnSpc>
              <a:spcPct val="90000"/>
            </a:lnSpc>
            <a:spcBef>
              <a:spcPct val="0"/>
            </a:spcBef>
            <a:spcAft>
              <a:spcPct val="35000"/>
            </a:spcAft>
            <a:buNone/>
          </a:pPr>
          <a:r>
            <a:rPr lang="en-US" sz="3500" kern="1200"/>
            <a:t>Secondary Outcomes</a:t>
          </a:r>
        </a:p>
      </dsp:txBody>
      <dsp:txXfrm rot="-5400000">
        <a:off x="0" y="2359381"/>
        <a:ext cx="2417106" cy="1035902"/>
      </dsp:txXfrm>
    </dsp:sp>
    <dsp:sp modelId="{7C0FB094-9FAC-6540-9A16-492B6177ED77}">
      <dsp:nvSpPr>
        <dsp:cNvPr id="0" name=""/>
        <dsp:cNvSpPr/>
      </dsp:nvSpPr>
      <dsp:spPr>
        <a:xfrm rot="5400000">
          <a:off x="3260651" y="-838870"/>
          <a:ext cx="4536763" cy="6223853"/>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US" sz="2400" kern="1200"/>
            <a:t>Birth trauma</a:t>
          </a:r>
        </a:p>
        <a:p>
          <a:pPr marL="228600" lvl="1" indent="-228600" algn="l" defTabSz="1066800">
            <a:lnSpc>
              <a:spcPct val="90000"/>
            </a:lnSpc>
            <a:spcBef>
              <a:spcPct val="0"/>
            </a:spcBef>
            <a:spcAft>
              <a:spcPct val="15000"/>
            </a:spcAft>
            <a:buChar char="•"/>
          </a:pPr>
          <a:r>
            <a:rPr lang="en-US" sz="2400" kern="1200"/>
            <a:t>Fractures </a:t>
          </a:r>
        </a:p>
        <a:p>
          <a:pPr marL="228600" lvl="1" indent="-228600" algn="l" defTabSz="1066800">
            <a:lnSpc>
              <a:spcPct val="90000"/>
            </a:lnSpc>
            <a:spcBef>
              <a:spcPct val="0"/>
            </a:spcBef>
            <a:spcAft>
              <a:spcPct val="15000"/>
            </a:spcAft>
            <a:buChar char="•"/>
          </a:pPr>
          <a:r>
            <a:rPr lang="en-US" sz="2400" kern="1200" err="1"/>
            <a:t>Haemorrhage</a:t>
          </a:r>
          <a:r>
            <a:rPr lang="en-US" sz="2400" kern="1200"/>
            <a:t> </a:t>
          </a:r>
        </a:p>
        <a:p>
          <a:pPr marL="228600" lvl="1" indent="-228600" algn="l" defTabSz="1066800">
            <a:lnSpc>
              <a:spcPct val="90000"/>
            </a:lnSpc>
            <a:spcBef>
              <a:spcPct val="0"/>
            </a:spcBef>
            <a:spcAft>
              <a:spcPct val="15000"/>
            </a:spcAft>
            <a:buChar char="•"/>
          </a:pPr>
          <a:r>
            <a:rPr lang="en-US" sz="2400" kern="1200"/>
            <a:t>Caesarean section rate</a:t>
          </a:r>
        </a:p>
        <a:p>
          <a:pPr marL="228600" lvl="1" indent="-228600" algn="l" defTabSz="1066800">
            <a:lnSpc>
              <a:spcPct val="90000"/>
            </a:lnSpc>
            <a:spcBef>
              <a:spcPct val="0"/>
            </a:spcBef>
            <a:spcAft>
              <a:spcPct val="15000"/>
            </a:spcAft>
            <a:buChar char="•"/>
          </a:pPr>
          <a:r>
            <a:rPr lang="en-US" sz="2400" kern="1200"/>
            <a:t>Neonatal asphyxia</a:t>
          </a:r>
        </a:p>
        <a:p>
          <a:pPr marL="228600" lvl="1" indent="-228600" algn="l" defTabSz="1066800">
            <a:lnSpc>
              <a:spcPct val="90000"/>
            </a:lnSpc>
            <a:spcBef>
              <a:spcPct val="0"/>
            </a:spcBef>
            <a:spcAft>
              <a:spcPct val="15000"/>
            </a:spcAft>
            <a:buChar char="•"/>
          </a:pPr>
          <a:r>
            <a:rPr lang="en-US" sz="2400" kern="1200"/>
            <a:t>Length of stay </a:t>
          </a:r>
        </a:p>
        <a:p>
          <a:pPr marL="228600" lvl="1" indent="-228600" algn="l" defTabSz="1066800">
            <a:lnSpc>
              <a:spcPct val="90000"/>
            </a:lnSpc>
            <a:spcBef>
              <a:spcPct val="0"/>
            </a:spcBef>
            <a:spcAft>
              <a:spcPct val="15000"/>
            </a:spcAft>
            <a:buChar char="•"/>
          </a:pPr>
          <a:r>
            <a:rPr lang="en-US" sz="2400" kern="1200"/>
            <a:t>Maternal experience</a:t>
          </a:r>
        </a:p>
        <a:p>
          <a:pPr marL="228600" lvl="1" indent="-228600" algn="l" defTabSz="1066800">
            <a:lnSpc>
              <a:spcPct val="90000"/>
            </a:lnSpc>
            <a:spcBef>
              <a:spcPct val="0"/>
            </a:spcBef>
            <a:spcAft>
              <a:spcPct val="15000"/>
            </a:spcAft>
            <a:buChar char="•"/>
          </a:pPr>
          <a:r>
            <a:rPr lang="en-US" sz="2400" kern="1200"/>
            <a:t>Health economic analysis</a:t>
          </a:r>
        </a:p>
        <a:p>
          <a:pPr marL="228600" lvl="1" indent="-228600" algn="l" defTabSz="1066800">
            <a:lnSpc>
              <a:spcPct val="90000"/>
            </a:lnSpc>
            <a:spcBef>
              <a:spcPct val="0"/>
            </a:spcBef>
            <a:spcAft>
              <a:spcPct val="15000"/>
            </a:spcAft>
            <a:buChar char="•"/>
          </a:pPr>
          <a:r>
            <a:rPr lang="en-US" sz="2400" b="1" kern="1200"/>
            <a:t>Composite outcomes</a:t>
          </a:r>
          <a:r>
            <a:rPr lang="en-US" sz="2400" kern="1200"/>
            <a:t>: </a:t>
          </a:r>
          <a:r>
            <a:rPr lang="en-US" sz="2400" kern="1200" err="1"/>
            <a:t>intrapartum</a:t>
          </a:r>
          <a:r>
            <a:rPr lang="en-US" sz="2400" kern="1200"/>
            <a:t> birth injury, prematurity associated problems and maternal </a:t>
          </a:r>
          <a:r>
            <a:rPr lang="en-US" sz="2400" kern="1200" err="1"/>
            <a:t>intrapartum</a:t>
          </a:r>
          <a:r>
            <a:rPr lang="en-US" sz="2400" kern="1200"/>
            <a:t> complications</a:t>
          </a:r>
        </a:p>
      </dsp:txBody>
      <dsp:txXfrm rot="-5400000">
        <a:off x="2417107" y="226141"/>
        <a:ext cx="6002386" cy="409382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035AFE-AB95-E44A-91A6-06BE700BB316}">
      <dsp:nvSpPr>
        <dsp:cNvPr id="0" name=""/>
        <dsp:cNvSpPr/>
      </dsp:nvSpPr>
      <dsp:spPr>
        <a:xfrm>
          <a:off x="2663451" y="2460780"/>
          <a:ext cx="1825552" cy="1825552"/>
        </a:xfrm>
        <a:prstGeom prst="ellips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a:t>Refer to a person delegated to discuss the trial</a:t>
          </a:r>
        </a:p>
      </dsp:txBody>
      <dsp:txXfrm>
        <a:off x="2930797" y="2728126"/>
        <a:ext cx="1290860" cy="1290860"/>
      </dsp:txXfrm>
    </dsp:sp>
    <dsp:sp modelId="{D03483F6-DAB2-F649-8593-97EE8F4301FA}">
      <dsp:nvSpPr>
        <dsp:cNvPr id="0" name=""/>
        <dsp:cNvSpPr/>
      </dsp:nvSpPr>
      <dsp:spPr>
        <a:xfrm rot="10800000">
          <a:off x="896397" y="3113415"/>
          <a:ext cx="1669865" cy="520282"/>
        </a:xfrm>
        <a:prstGeom prst="leftArrow">
          <a:avLst>
            <a:gd name="adj1" fmla="val 60000"/>
            <a:gd name="adj2" fmla="val 5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2AFC37D8-9EDA-C041-B482-288AA516AD99}">
      <dsp:nvSpPr>
        <dsp:cNvPr id="0" name=""/>
        <dsp:cNvSpPr/>
      </dsp:nvSpPr>
      <dsp:spPr>
        <a:xfrm>
          <a:off x="29260" y="2679846"/>
          <a:ext cx="1734275" cy="1387420"/>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6195" tIns="36195" rIns="36195" bIns="36195" numCol="1" spcCol="1270" anchor="ctr" anchorCtr="0">
          <a:noAutofit/>
        </a:bodyPr>
        <a:lstStyle/>
        <a:p>
          <a:pPr marL="0" lvl="0" indent="0" algn="ctr" defTabSz="844550">
            <a:lnSpc>
              <a:spcPct val="90000"/>
            </a:lnSpc>
            <a:spcBef>
              <a:spcPct val="0"/>
            </a:spcBef>
            <a:spcAft>
              <a:spcPct val="35000"/>
            </a:spcAft>
            <a:buNone/>
          </a:pPr>
          <a:r>
            <a:rPr lang="en-US" sz="1900" kern="1200" dirty="0"/>
            <a:t>Antenatal Clinic</a:t>
          </a:r>
        </a:p>
        <a:p>
          <a:pPr marL="0" lvl="0" indent="0" algn="ctr" defTabSz="844550">
            <a:lnSpc>
              <a:spcPct val="90000"/>
            </a:lnSpc>
            <a:spcBef>
              <a:spcPct val="0"/>
            </a:spcBef>
            <a:spcAft>
              <a:spcPct val="35000"/>
            </a:spcAft>
            <a:buNone/>
          </a:pPr>
          <a:r>
            <a:rPr lang="en-US" sz="1100" kern="1200" dirty="0"/>
            <a:t>(Diabetic clinic if diet controlled)</a:t>
          </a:r>
        </a:p>
      </dsp:txBody>
      <dsp:txXfrm>
        <a:off x="69896" y="2720482"/>
        <a:ext cx="1653003" cy="1306148"/>
      </dsp:txXfrm>
    </dsp:sp>
    <dsp:sp modelId="{87DEBB02-0AED-4A44-B7CF-7D8D75EC5B54}">
      <dsp:nvSpPr>
        <dsp:cNvPr id="0" name=""/>
        <dsp:cNvSpPr/>
      </dsp:nvSpPr>
      <dsp:spPr>
        <a:xfrm rot="13500000">
          <a:off x="1436755" y="1808875"/>
          <a:ext cx="1669865" cy="520282"/>
        </a:xfrm>
        <a:prstGeom prst="leftArrow">
          <a:avLst>
            <a:gd name="adj1" fmla="val 60000"/>
            <a:gd name="adj2" fmla="val 50000"/>
          </a:avLst>
        </a:prstGeom>
        <a:gradFill rotWithShape="0">
          <a:gsLst>
            <a:gs pos="0">
              <a:schemeClr val="accent4">
                <a:hueOff val="-1116192"/>
                <a:satOff val="6725"/>
                <a:lumOff val="539"/>
                <a:alphaOff val="0"/>
                <a:shade val="51000"/>
                <a:satMod val="130000"/>
              </a:schemeClr>
            </a:gs>
            <a:gs pos="80000">
              <a:schemeClr val="accent4">
                <a:hueOff val="-1116192"/>
                <a:satOff val="6725"/>
                <a:lumOff val="539"/>
                <a:alphaOff val="0"/>
                <a:shade val="93000"/>
                <a:satMod val="130000"/>
              </a:schemeClr>
            </a:gs>
            <a:gs pos="100000">
              <a:schemeClr val="accent4">
                <a:hueOff val="-1116192"/>
                <a:satOff val="6725"/>
                <a:lumOff val="53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4C9361B2-8356-AE49-88A5-47206CFFFB04}">
      <dsp:nvSpPr>
        <dsp:cNvPr id="0" name=""/>
        <dsp:cNvSpPr/>
      </dsp:nvSpPr>
      <dsp:spPr>
        <a:xfrm>
          <a:off x="814164" y="784920"/>
          <a:ext cx="1734275" cy="1387420"/>
        </a:xfrm>
        <a:prstGeom prst="roundRect">
          <a:avLst>
            <a:gd name="adj" fmla="val 10000"/>
          </a:avLst>
        </a:prstGeom>
        <a:gradFill rotWithShape="0">
          <a:gsLst>
            <a:gs pos="0">
              <a:schemeClr val="accent4">
                <a:hueOff val="-1116192"/>
                <a:satOff val="6725"/>
                <a:lumOff val="539"/>
                <a:alphaOff val="0"/>
                <a:shade val="51000"/>
                <a:satMod val="130000"/>
              </a:schemeClr>
            </a:gs>
            <a:gs pos="80000">
              <a:schemeClr val="accent4">
                <a:hueOff val="-1116192"/>
                <a:satOff val="6725"/>
                <a:lumOff val="539"/>
                <a:alphaOff val="0"/>
                <a:shade val="93000"/>
                <a:satMod val="130000"/>
              </a:schemeClr>
            </a:gs>
            <a:gs pos="100000">
              <a:schemeClr val="accent4">
                <a:hueOff val="-1116192"/>
                <a:satOff val="6725"/>
                <a:lumOff val="53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977900">
            <a:lnSpc>
              <a:spcPct val="90000"/>
            </a:lnSpc>
            <a:spcBef>
              <a:spcPct val="0"/>
            </a:spcBef>
            <a:spcAft>
              <a:spcPct val="35000"/>
            </a:spcAft>
            <a:buNone/>
          </a:pPr>
          <a:r>
            <a:rPr lang="en-US" sz="2200" kern="1200"/>
            <a:t>Straight from sonographers</a:t>
          </a:r>
        </a:p>
      </dsp:txBody>
      <dsp:txXfrm>
        <a:off x="854800" y="825556"/>
        <a:ext cx="1653003" cy="1306148"/>
      </dsp:txXfrm>
    </dsp:sp>
    <dsp:sp modelId="{BA6AF9BE-633E-574F-9F49-490FC3DA9849}">
      <dsp:nvSpPr>
        <dsp:cNvPr id="0" name=""/>
        <dsp:cNvSpPr/>
      </dsp:nvSpPr>
      <dsp:spPr>
        <a:xfrm rot="16200000">
          <a:off x="2741295" y="1268517"/>
          <a:ext cx="1669865" cy="520282"/>
        </a:xfrm>
        <a:prstGeom prst="leftArrow">
          <a:avLst>
            <a:gd name="adj1" fmla="val 60000"/>
            <a:gd name="adj2" fmla="val 50000"/>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435AD90D-55B5-B74A-8AD0-CE0A49091E7C}">
      <dsp:nvSpPr>
        <dsp:cNvPr id="0" name=""/>
        <dsp:cNvSpPr/>
      </dsp:nvSpPr>
      <dsp:spPr>
        <a:xfrm>
          <a:off x="2709090" y="16"/>
          <a:ext cx="1734275" cy="1387420"/>
        </a:xfrm>
        <a:prstGeom prst="roundRect">
          <a:avLst>
            <a:gd name="adj" fmla="val 10000"/>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977900">
            <a:lnSpc>
              <a:spcPct val="90000"/>
            </a:lnSpc>
            <a:spcBef>
              <a:spcPct val="0"/>
            </a:spcBef>
            <a:spcAft>
              <a:spcPct val="35000"/>
            </a:spcAft>
            <a:buNone/>
          </a:pPr>
          <a:r>
            <a:rPr lang="en-US" sz="2200" kern="1200"/>
            <a:t>Attend from triage</a:t>
          </a:r>
        </a:p>
      </dsp:txBody>
      <dsp:txXfrm>
        <a:off x="2749726" y="40652"/>
        <a:ext cx="1653003" cy="1306148"/>
      </dsp:txXfrm>
    </dsp:sp>
    <dsp:sp modelId="{621891BB-29AE-5049-BC6D-71E8EF40D340}">
      <dsp:nvSpPr>
        <dsp:cNvPr id="0" name=""/>
        <dsp:cNvSpPr/>
      </dsp:nvSpPr>
      <dsp:spPr>
        <a:xfrm rot="18900000">
          <a:off x="4045834" y="1808875"/>
          <a:ext cx="1669865" cy="520282"/>
        </a:xfrm>
        <a:prstGeom prst="leftArrow">
          <a:avLst>
            <a:gd name="adj1" fmla="val 60000"/>
            <a:gd name="adj2" fmla="val 50000"/>
          </a:avLst>
        </a:prstGeom>
        <a:gradFill rotWithShape="0">
          <a:gsLst>
            <a:gs pos="0">
              <a:schemeClr val="accent4">
                <a:hueOff val="-3348577"/>
                <a:satOff val="20174"/>
                <a:lumOff val="1617"/>
                <a:alphaOff val="0"/>
                <a:shade val="51000"/>
                <a:satMod val="130000"/>
              </a:schemeClr>
            </a:gs>
            <a:gs pos="80000">
              <a:schemeClr val="accent4">
                <a:hueOff val="-3348577"/>
                <a:satOff val="20174"/>
                <a:lumOff val="1617"/>
                <a:alphaOff val="0"/>
                <a:shade val="93000"/>
                <a:satMod val="130000"/>
              </a:schemeClr>
            </a:gs>
            <a:gs pos="100000">
              <a:schemeClr val="accent4">
                <a:hueOff val="-3348577"/>
                <a:satOff val="20174"/>
                <a:lumOff val="161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2FE2BFBC-D96E-7A4A-99A4-9FC1EB0BD63E}">
      <dsp:nvSpPr>
        <dsp:cNvPr id="0" name=""/>
        <dsp:cNvSpPr/>
      </dsp:nvSpPr>
      <dsp:spPr>
        <a:xfrm>
          <a:off x="4604016" y="784920"/>
          <a:ext cx="1734275" cy="1387420"/>
        </a:xfrm>
        <a:prstGeom prst="roundRect">
          <a:avLst>
            <a:gd name="adj" fmla="val 10000"/>
          </a:avLst>
        </a:prstGeom>
        <a:gradFill rotWithShape="0">
          <a:gsLst>
            <a:gs pos="0">
              <a:schemeClr val="accent4">
                <a:hueOff val="-3348577"/>
                <a:satOff val="20174"/>
                <a:lumOff val="1617"/>
                <a:alphaOff val="0"/>
                <a:shade val="51000"/>
                <a:satMod val="130000"/>
              </a:schemeClr>
            </a:gs>
            <a:gs pos="80000">
              <a:schemeClr val="accent4">
                <a:hueOff val="-3348577"/>
                <a:satOff val="20174"/>
                <a:lumOff val="1617"/>
                <a:alphaOff val="0"/>
                <a:shade val="93000"/>
                <a:satMod val="130000"/>
              </a:schemeClr>
            </a:gs>
            <a:gs pos="100000">
              <a:schemeClr val="accent4">
                <a:hueOff val="-3348577"/>
                <a:satOff val="20174"/>
                <a:lumOff val="161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977900">
            <a:lnSpc>
              <a:spcPct val="90000"/>
            </a:lnSpc>
            <a:spcBef>
              <a:spcPct val="0"/>
            </a:spcBef>
            <a:spcAft>
              <a:spcPct val="35000"/>
            </a:spcAft>
            <a:buNone/>
          </a:pPr>
          <a:r>
            <a:rPr lang="en-US" sz="2200" kern="1200"/>
            <a:t>Low risk attends for scan</a:t>
          </a:r>
        </a:p>
      </dsp:txBody>
      <dsp:txXfrm>
        <a:off x="4644652" y="825556"/>
        <a:ext cx="1653003" cy="1306148"/>
      </dsp:txXfrm>
    </dsp:sp>
    <dsp:sp modelId="{3D449044-C801-B640-A064-A73D180D30A8}">
      <dsp:nvSpPr>
        <dsp:cNvPr id="0" name=""/>
        <dsp:cNvSpPr/>
      </dsp:nvSpPr>
      <dsp:spPr>
        <a:xfrm>
          <a:off x="4586192" y="3113415"/>
          <a:ext cx="1669865" cy="520282"/>
        </a:xfrm>
        <a:prstGeom prst="leftArrow">
          <a:avLst>
            <a:gd name="adj1" fmla="val 60000"/>
            <a:gd name="adj2" fmla="val 50000"/>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C1703F55-DEE1-EC46-BD91-9C80FE1D233D}">
      <dsp:nvSpPr>
        <dsp:cNvPr id="0" name=""/>
        <dsp:cNvSpPr/>
      </dsp:nvSpPr>
      <dsp:spPr>
        <a:xfrm>
          <a:off x="5388920" y="2679846"/>
          <a:ext cx="1734275" cy="1387420"/>
        </a:xfrm>
        <a:prstGeom prst="roundRect">
          <a:avLst>
            <a:gd name="adj" fmla="val 10000"/>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977900">
            <a:lnSpc>
              <a:spcPct val="90000"/>
            </a:lnSpc>
            <a:spcBef>
              <a:spcPct val="0"/>
            </a:spcBef>
            <a:spcAft>
              <a:spcPct val="35000"/>
            </a:spcAft>
            <a:buNone/>
          </a:pPr>
          <a:r>
            <a:rPr lang="en-US" sz="2200" kern="1200"/>
            <a:t>Fetal assessment unit</a:t>
          </a:r>
        </a:p>
      </dsp:txBody>
      <dsp:txXfrm>
        <a:off x="5429556" y="2720482"/>
        <a:ext cx="1653003" cy="130614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6383D7-3772-A74B-BD5E-C0E1D5F3632C}">
      <dsp:nvSpPr>
        <dsp:cNvPr id="0" name=""/>
        <dsp:cNvSpPr/>
      </dsp:nvSpPr>
      <dsp:spPr>
        <a:xfrm>
          <a:off x="1371599" y="0"/>
          <a:ext cx="7772400" cy="4198948"/>
        </a:xfrm>
        <a:prstGeom prst="rightArrow">
          <a:avLst/>
        </a:prstGeom>
        <a:solidFill>
          <a:schemeClr val="accent4">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DD799542-203E-984B-97F0-1570E907FAF9}">
      <dsp:nvSpPr>
        <dsp:cNvPr id="0" name=""/>
        <dsp:cNvSpPr/>
      </dsp:nvSpPr>
      <dsp:spPr>
        <a:xfrm>
          <a:off x="309860" y="1259684"/>
          <a:ext cx="2743200" cy="1679579"/>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a:t>Person taking informed consent must be </a:t>
          </a:r>
          <a:r>
            <a:rPr lang="en-US" sz="1900" kern="1200" err="1"/>
            <a:t>authorised</a:t>
          </a:r>
          <a:r>
            <a:rPr lang="en-US" sz="1900" kern="1200"/>
            <a:t> to do so on the delegation log</a:t>
          </a:r>
        </a:p>
      </dsp:txBody>
      <dsp:txXfrm>
        <a:off x="391850" y="1341674"/>
        <a:ext cx="2579220" cy="1515599"/>
      </dsp:txXfrm>
    </dsp:sp>
    <dsp:sp modelId="{8EA9480C-AED6-7B45-8428-9FA6FE35D335}">
      <dsp:nvSpPr>
        <dsp:cNvPr id="0" name=""/>
        <dsp:cNvSpPr/>
      </dsp:nvSpPr>
      <dsp:spPr>
        <a:xfrm>
          <a:off x="3200399" y="1259684"/>
          <a:ext cx="2743200" cy="1679579"/>
        </a:xfrm>
        <a:prstGeom prst="roundRect">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a:t>Participant must initial all the boxes on the consent form</a:t>
          </a:r>
        </a:p>
      </dsp:txBody>
      <dsp:txXfrm>
        <a:off x="3282389" y="1341674"/>
        <a:ext cx="2579220" cy="1515599"/>
      </dsp:txXfrm>
    </dsp:sp>
    <dsp:sp modelId="{FCA29F89-8EEF-9446-A55A-E14DC82C4277}">
      <dsp:nvSpPr>
        <dsp:cNvPr id="0" name=""/>
        <dsp:cNvSpPr/>
      </dsp:nvSpPr>
      <dsp:spPr>
        <a:xfrm>
          <a:off x="6090939" y="1259684"/>
          <a:ext cx="2743200" cy="1679579"/>
        </a:xfrm>
        <a:prstGeom prst="roundRect">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t>Participant and the investigator/midwife must sign the consent form together on the same day</a:t>
          </a:r>
        </a:p>
      </dsp:txBody>
      <dsp:txXfrm>
        <a:off x="6172929" y="1341674"/>
        <a:ext cx="2579220" cy="151559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12A787-B8DC-FE4C-8A2F-98ED6B36F2C4}">
      <dsp:nvSpPr>
        <dsp:cNvPr id="0" name=""/>
        <dsp:cNvSpPr/>
      </dsp:nvSpPr>
      <dsp:spPr>
        <a:xfrm>
          <a:off x="2131118" y="2462"/>
          <a:ext cx="2530179" cy="915901"/>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a:t>Consent for the </a:t>
          </a:r>
          <a:r>
            <a:rPr lang="en-US" sz="1700" kern="1200" err="1"/>
            <a:t>randomised</a:t>
          </a:r>
          <a:r>
            <a:rPr lang="en-US" sz="1700" kern="1200"/>
            <a:t> controlled trial</a:t>
          </a:r>
        </a:p>
      </dsp:txBody>
      <dsp:txXfrm>
        <a:off x="2157944" y="29288"/>
        <a:ext cx="2476527" cy="862249"/>
      </dsp:txXfrm>
    </dsp:sp>
    <dsp:sp modelId="{7FDAB9AC-6087-0A4F-917D-A180F99AF636}">
      <dsp:nvSpPr>
        <dsp:cNvPr id="0" name=""/>
        <dsp:cNvSpPr/>
      </dsp:nvSpPr>
      <dsp:spPr>
        <a:xfrm rot="5400000">
          <a:off x="3224476" y="941261"/>
          <a:ext cx="343463" cy="412155"/>
        </a:xfrm>
        <a:prstGeom prst="rightArrow">
          <a:avLst>
            <a:gd name="adj1" fmla="val 60000"/>
            <a:gd name="adj2" fmla="val 5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rot="-5400000">
        <a:off x="3272562" y="975607"/>
        <a:ext cx="247293" cy="240424"/>
      </dsp:txXfrm>
    </dsp:sp>
    <dsp:sp modelId="{61481362-2849-544A-B117-23A3AE6F0759}">
      <dsp:nvSpPr>
        <dsp:cNvPr id="0" name=""/>
        <dsp:cNvSpPr/>
      </dsp:nvSpPr>
      <dsp:spPr>
        <a:xfrm>
          <a:off x="2131118" y="1376315"/>
          <a:ext cx="2530179" cy="915901"/>
        </a:xfrm>
        <a:prstGeom prst="roundRect">
          <a:avLst>
            <a:gd name="adj" fmla="val 10000"/>
          </a:avLst>
        </a:prstGeom>
        <a:gradFill rotWithShape="0">
          <a:gsLst>
            <a:gs pos="0">
              <a:schemeClr val="accent4">
                <a:hueOff val="-1488257"/>
                <a:satOff val="8966"/>
                <a:lumOff val="719"/>
                <a:alphaOff val="0"/>
                <a:shade val="51000"/>
                <a:satMod val="130000"/>
              </a:schemeClr>
            </a:gs>
            <a:gs pos="80000">
              <a:schemeClr val="accent4">
                <a:hueOff val="-1488257"/>
                <a:satOff val="8966"/>
                <a:lumOff val="719"/>
                <a:alphaOff val="0"/>
                <a:shade val="93000"/>
                <a:satMod val="130000"/>
              </a:schemeClr>
            </a:gs>
            <a:gs pos="100000">
              <a:schemeClr val="accent4">
                <a:hueOff val="-1488257"/>
                <a:satOff val="8966"/>
                <a:lumOff val="71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t>Collect baseline data and baseline questionnaire</a:t>
          </a:r>
        </a:p>
      </dsp:txBody>
      <dsp:txXfrm>
        <a:off x="2157944" y="1403141"/>
        <a:ext cx="2476527" cy="862249"/>
      </dsp:txXfrm>
    </dsp:sp>
    <dsp:sp modelId="{189EE252-C02A-C640-AB17-15A762542AE0}">
      <dsp:nvSpPr>
        <dsp:cNvPr id="0" name=""/>
        <dsp:cNvSpPr/>
      </dsp:nvSpPr>
      <dsp:spPr>
        <a:xfrm rot="5400000">
          <a:off x="3224476" y="2315114"/>
          <a:ext cx="343463" cy="412155"/>
        </a:xfrm>
        <a:prstGeom prst="rightArrow">
          <a:avLst>
            <a:gd name="adj1" fmla="val 60000"/>
            <a:gd name="adj2" fmla="val 50000"/>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rot="-5400000">
        <a:off x="3272562" y="2349460"/>
        <a:ext cx="247293" cy="240424"/>
      </dsp:txXfrm>
    </dsp:sp>
    <dsp:sp modelId="{6C7CF115-114F-B04C-B293-8A16910D29EC}">
      <dsp:nvSpPr>
        <dsp:cNvPr id="0" name=""/>
        <dsp:cNvSpPr/>
      </dsp:nvSpPr>
      <dsp:spPr>
        <a:xfrm>
          <a:off x="2131118" y="2750167"/>
          <a:ext cx="2530179" cy="915901"/>
        </a:xfrm>
        <a:prstGeom prst="roundRect">
          <a:avLst>
            <a:gd name="adj" fmla="val 10000"/>
          </a:avLst>
        </a:prstGeom>
        <a:gradFill rotWithShape="0">
          <a:gsLst>
            <a:gs pos="0">
              <a:schemeClr val="accent4">
                <a:hueOff val="-2976513"/>
                <a:satOff val="17933"/>
                <a:lumOff val="1437"/>
                <a:alphaOff val="0"/>
                <a:shade val="51000"/>
                <a:satMod val="130000"/>
              </a:schemeClr>
            </a:gs>
            <a:gs pos="80000">
              <a:schemeClr val="accent4">
                <a:hueOff val="-2976513"/>
                <a:satOff val="17933"/>
                <a:lumOff val="1437"/>
                <a:alphaOff val="0"/>
                <a:shade val="93000"/>
                <a:satMod val="130000"/>
              </a:schemeClr>
            </a:gs>
            <a:gs pos="100000">
              <a:schemeClr val="accent4">
                <a:hueOff val="-2976513"/>
                <a:satOff val="17933"/>
                <a:lumOff val="143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err="1"/>
            <a:t>Randomise</a:t>
          </a:r>
          <a:endParaRPr lang="en-US" sz="1700" kern="1200"/>
        </a:p>
      </dsp:txBody>
      <dsp:txXfrm>
        <a:off x="2157944" y="2776993"/>
        <a:ext cx="2476527" cy="862249"/>
      </dsp:txXfrm>
    </dsp:sp>
    <dsp:sp modelId="{346DFC3E-D554-F645-B773-4C507C0FDC9F}">
      <dsp:nvSpPr>
        <dsp:cNvPr id="0" name=""/>
        <dsp:cNvSpPr/>
      </dsp:nvSpPr>
      <dsp:spPr>
        <a:xfrm rot="5400000">
          <a:off x="3224476" y="3688967"/>
          <a:ext cx="343463" cy="412155"/>
        </a:xfrm>
        <a:prstGeom prst="rightArrow">
          <a:avLst>
            <a:gd name="adj1" fmla="val 60000"/>
            <a:gd name="adj2" fmla="val 50000"/>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rot="-5400000">
        <a:off x="3272562" y="3723313"/>
        <a:ext cx="247293" cy="240424"/>
      </dsp:txXfrm>
    </dsp:sp>
    <dsp:sp modelId="{63BD6B37-8247-D842-938F-400C16FDE3BE}">
      <dsp:nvSpPr>
        <dsp:cNvPr id="0" name=""/>
        <dsp:cNvSpPr/>
      </dsp:nvSpPr>
      <dsp:spPr>
        <a:xfrm>
          <a:off x="2131118" y="4124020"/>
          <a:ext cx="2530179" cy="915901"/>
        </a:xfrm>
        <a:prstGeom prst="roundRect">
          <a:avLst>
            <a:gd name="adj" fmla="val 10000"/>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a:t>If </a:t>
          </a:r>
          <a:r>
            <a:rPr lang="en-US" sz="1700" kern="1200" err="1"/>
            <a:t>randomised</a:t>
          </a:r>
          <a:r>
            <a:rPr lang="en-US" sz="1700" kern="1200"/>
            <a:t> to induction of </a:t>
          </a:r>
          <a:r>
            <a:rPr lang="en-US" sz="1700" kern="1200" err="1"/>
            <a:t>labour</a:t>
          </a:r>
          <a:r>
            <a:rPr lang="en-US" sz="1700" kern="1200"/>
            <a:t>, book induction to start between 38</a:t>
          </a:r>
          <a:r>
            <a:rPr lang="en-US" sz="1700" kern="1200" baseline="30000"/>
            <a:t>+0</a:t>
          </a:r>
          <a:r>
            <a:rPr lang="en-US" sz="1700" kern="1200"/>
            <a:t>-38</a:t>
          </a:r>
          <a:r>
            <a:rPr lang="en-US" sz="1700" kern="1200" baseline="30000"/>
            <a:t>+4</a:t>
          </a:r>
        </a:p>
      </dsp:txBody>
      <dsp:txXfrm>
        <a:off x="2157944" y="4150846"/>
        <a:ext cx="2476527" cy="86224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3BEB63-0BBF-DD47-A1C2-F8F045CD3D94}">
      <dsp:nvSpPr>
        <dsp:cNvPr id="0" name=""/>
        <dsp:cNvSpPr/>
      </dsp:nvSpPr>
      <dsp:spPr>
        <a:xfrm>
          <a:off x="1912" y="389645"/>
          <a:ext cx="3837277" cy="1534911"/>
        </a:xfrm>
        <a:prstGeom prst="chevron">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2070" tIns="26035" rIns="0" bIns="26035" numCol="1" spcCol="1270" anchor="ctr" anchorCtr="0">
          <a:noAutofit/>
        </a:bodyPr>
        <a:lstStyle/>
        <a:p>
          <a:pPr marL="0" lvl="0" indent="0" algn="ctr" defTabSz="1822450">
            <a:lnSpc>
              <a:spcPct val="90000"/>
            </a:lnSpc>
            <a:spcBef>
              <a:spcPct val="0"/>
            </a:spcBef>
            <a:spcAft>
              <a:spcPct val="35000"/>
            </a:spcAft>
            <a:buNone/>
          </a:pPr>
          <a:r>
            <a:rPr lang="en-US" sz="4100" kern="1200"/>
            <a:t>Online</a:t>
          </a:r>
        </a:p>
      </dsp:txBody>
      <dsp:txXfrm>
        <a:off x="769368" y="389645"/>
        <a:ext cx="2302366" cy="1534911"/>
      </dsp:txXfrm>
    </dsp:sp>
    <dsp:sp modelId="{1C1B60A9-1535-6B4C-AA3F-342AD188BDBC}">
      <dsp:nvSpPr>
        <dsp:cNvPr id="0" name=""/>
        <dsp:cNvSpPr/>
      </dsp:nvSpPr>
      <dsp:spPr>
        <a:xfrm>
          <a:off x="3340344" y="520112"/>
          <a:ext cx="3184940" cy="1273976"/>
        </a:xfrm>
        <a:prstGeom prst="chevron">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1590" tIns="10795" rIns="0" bIns="10795" numCol="1" spcCol="1270" anchor="ctr" anchorCtr="0">
          <a:noAutofit/>
        </a:bodyPr>
        <a:lstStyle/>
        <a:p>
          <a:pPr marL="0" lvl="0" indent="0" algn="ctr" defTabSz="755650">
            <a:lnSpc>
              <a:spcPct val="90000"/>
            </a:lnSpc>
            <a:spcBef>
              <a:spcPct val="0"/>
            </a:spcBef>
            <a:spcAft>
              <a:spcPct val="35000"/>
            </a:spcAft>
            <a:buNone/>
          </a:pPr>
          <a:r>
            <a:rPr lang="en-US" sz="1700" kern="1200"/>
            <a:t>Available 24/7</a:t>
          </a:r>
        </a:p>
      </dsp:txBody>
      <dsp:txXfrm>
        <a:off x="3977332" y="520112"/>
        <a:ext cx="1910964" cy="1273976"/>
      </dsp:txXfrm>
    </dsp:sp>
    <dsp:sp modelId="{B94CA072-D2E4-7243-8132-8B3EED4CEBC2}">
      <dsp:nvSpPr>
        <dsp:cNvPr id="0" name=""/>
        <dsp:cNvSpPr/>
      </dsp:nvSpPr>
      <dsp:spPr>
        <a:xfrm>
          <a:off x="1912" y="2139443"/>
          <a:ext cx="3837277" cy="1534911"/>
        </a:xfrm>
        <a:prstGeom prst="chevron">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2070" tIns="26035" rIns="0" bIns="26035" numCol="1" spcCol="1270" anchor="ctr" anchorCtr="0">
          <a:noAutofit/>
        </a:bodyPr>
        <a:lstStyle/>
        <a:p>
          <a:pPr marL="0" lvl="0" indent="0" algn="ctr" defTabSz="1822450">
            <a:lnSpc>
              <a:spcPct val="90000"/>
            </a:lnSpc>
            <a:spcBef>
              <a:spcPct val="0"/>
            </a:spcBef>
            <a:spcAft>
              <a:spcPct val="35000"/>
            </a:spcAft>
            <a:buNone/>
          </a:pPr>
          <a:r>
            <a:rPr lang="en-US" sz="4100" kern="1200"/>
            <a:t>Telephone</a:t>
          </a:r>
        </a:p>
      </dsp:txBody>
      <dsp:txXfrm>
        <a:off x="769368" y="2139443"/>
        <a:ext cx="2302366" cy="1534911"/>
      </dsp:txXfrm>
    </dsp:sp>
    <dsp:sp modelId="{22BD00E0-17E0-CF40-8379-2B8D06A3C988}">
      <dsp:nvSpPr>
        <dsp:cNvPr id="0" name=""/>
        <dsp:cNvSpPr/>
      </dsp:nvSpPr>
      <dsp:spPr>
        <a:xfrm>
          <a:off x="3340344" y="2269911"/>
          <a:ext cx="3184940" cy="1273976"/>
        </a:xfrm>
        <a:prstGeom prst="chevron">
          <a:avLst/>
        </a:prstGeom>
        <a:solidFill>
          <a:schemeClr val="accent4">
            <a:tint val="40000"/>
            <a:alpha val="90000"/>
            <a:hueOff val="-3945710"/>
            <a:satOff val="22157"/>
            <a:lumOff val="1408"/>
            <a:alphaOff val="0"/>
          </a:schemeClr>
        </a:solidFill>
        <a:ln w="9525" cap="flat" cmpd="sng" algn="ctr">
          <a:solidFill>
            <a:schemeClr val="accent4">
              <a:tint val="40000"/>
              <a:alpha val="90000"/>
              <a:hueOff val="-3945710"/>
              <a:satOff val="22157"/>
              <a:lumOff val="1408"/>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1590" tIns="10795" rIns="0" bIns="10795" numCol="1" spcCol="1270" anchor="ctr" anchorCtr="0">
          <a:noAutofit/>
        </a:bodyPr>
        <a:lstStyle/>
        <a:p>
          <a:pPr marL="0" lvl="0" indent="0" algn="ctr" defTabSz="755650">
            <a:lnSpc>
              <a:spcPct val="90000"/>
            </a:lnSpc>
            <a:spcBef>
              <a:spcPct val="0"/>
            </a:spcBef>
            <a:spcAft>
              <a:spcPct val="35000"/>
            </a:spcAft>
            <a:buNone/>
          </a:pPr>
          <a:r>
            <a:rPr lang="en-US" sz="1700" kern="1200"/>
            <a:t>Warwick Clinical Trials Unit </a:t>
          </a:r>
        </a:p>
        <a:p>
          <a:pPr marL="0" lvl="0" indent="0" algn="ctr" defTabSz="755650">
            <a:lnSpc>
              <a:spcPct val="90000"/>
            </a:lnSpc>
            <a:spcBef>
              <a:spcPct val="0"/>
            </a:spcBef>
            <a:spcAft>
              <a:spcPct val="35000"/>
            </a:spcAft>
            <a:buNone/>
          </a:pPr>
          <a:r>
            <a:rPr lang="en-US" sz="1700" kern="1200"/>
            <a:t>024 76 150402</a:t>
          </a:r>
        </a:p>
        <a:p>
          <a:pPr marL="0" lvl="0" indent="0" algn="ctr" defTabSz="755650">
            <a:lnSpc>
              <a:spcPct val="90000"/>
            </a:lnSpc>
            <a:spcBef>
              <a:spcPct val="0"/>
            </a:spcBef>
            <a:spcAft>
              <a:spcPct val="35000"/>
            </a:spcAft>
            <a:buNone/>
          </a:pPr>
          <a:r>
            <a:rPr lang="en-US" sz="1700" kern="1200"/>
            <a:t>Mon-Fri 9:00 </a:t>
          </a:r>
          <a:r>
            <a:rPr lang="mr-IN" sz="1700" kern="1200"/>
            <a:t>–</a:t>
          </a:r>
          <a:r>
            <a:rPr lang="en-US" sz="1700" kern="1200"/>
            <a:t> 17:00</a:t>
          </a:r>
        </a:p>
      </dsp:txBody>
      <dsp:txXfrm>
        <a:off x="3977332" y="2269911"/>
        <a:ext cx="1910964" cy="127397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2E188B-EDAC-3F45-9CB1-EB10DCB438AF}">
      <dsp:nvSpPr>
        <dsp:cNvPr id="0" name=""/>
        <dsp:cNvSpPr/>
      </dsp:nvSpPr>
      <dsp:spPr>
        <a:xfrm>
          <a:off x="2717718" y="416"/>
          <a:ext cx="4076577" cy="1623372"/>
        </a:xfrm>
        <a:prstGeom prst="rightArrow">
          <a:avLst>
            <a:gd name="adj1" fmla="val 75000"/>
            <a:gd name="adj2" fmla="val 50000"/>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065" tIns="12065" rIns="12065" bIns="12065" numCol="1" spcCol="1270" anchor="t" anchorCtr="0">
          <a:noAutofit/>
        </a:bodyPr>
        <a:lstStyle/>
        <a:p>
          <a:pPr marL="171450" lvl="1" indent="-171450" algn="l" defTabSz="844550">
            <a:lnSpc>
              <a:spcPct val="90000"/>
            </a:lnSpc>
            <a:spcBef>
              <a:spcPct val="0"/>
            </a:spcBef>
            <a:spcAft>
              <a:spcPct val="15000"/>
            </a:spcAft>
            <a:buChar char="•"/>
          </a:pPr>
          <a:r>
            <a:rPr lang="en-US" sz="1900" kern="1200"/>
            <a:t>Await outcomes</a:t>
          </a:r>
        </a:p>
      </dsp:txBody>
      <dsp:txXfrm>
        <a:off x="2717718" y="203338"/>
        <a:ext cx="3467813" cy="1217529"/>
      </dsp:txXfrm>
    </dsp:sp>
    <dsp:sp modelId="{D5ECAB98-5BE5-8B49-AE1C-1865DBA589E3}">
      <dsp:nvSpPr>
        <dsp:cNvPr id="0" name=""/>
        <dsp:cNvSpPr/>
      </dsp:nvSpPr>
      <dsp:spPr>
        <a:xfrm>
          <a:off x="0" y="416"/>
          <a:ext cx="2717718" cy="1623372"/>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3830" tIns="81915" rIns="163830" bIns="81915" numCol="1" spcCol="1270" anchor="ctr" anchorCtr="0">
          <a:noAutofit/>
        </a:bodyPr>
        <a:lstStyle/>
        <a:p>
          <a:pPr marL="0" lvl="0" indent="0" algn="ctr" defTabSz="1911350">
            <a:lnSpc>
              <a:spcPct val="90000"/>
            </a:lnSpc>
            <a:spcBef>
              <a:spcPct val="0"/>
            </a:spcBef>
            <a:spcAft>
              <a:spcPct val="35000"/>
            </a:spcAft>
            <a:buNone/>
          </a:pPr>
          <a:r>
            <a:rPr lang="en-US" sz="4300" kern="1200"/>
            <a:t>Standard Care</a:t>
          </a:r>
        </a:p>
      </dsp:txBody>
      <dsp:txXfrm>
        <a:off x="79246" y="79662"/>
        <a:ext cx="2559226" cy="1464880"/>
      </dsp:txXfrm>
    </dsp:sp>
    <dsp:sp modelId="{6F9B85A0-301B-6F41-B1E6-9982F0688A09}">
      <dsp:nvSpPr>
        <dsp:cNvPr id="0" name=""/>
        <dsp:cNvSpPr/>
      </dsp:nvSpPr>
      <dsp:spPr>
        <a:xfrm>
          <a:off x="2717718" y="1786126"/>
          <a:ext cx="4076577" cy="1623372"/>
        </a:xfrm>
        <a:prstGeom prst="rightArrow">
          <a:avLst>
            <a:gd name="adj1" fmla="val 75000"/>
            <a:gd name="adj2" fmla="val 50000"/>
          </a:avLst>
        </a:prstGeom>
        <a:solidFill>
          <a:schemeClr val="accent4">
            <a:tint val="40000"/>
            <a:alpha val="90000"/>
            <a:hueOff val="-3945710"/>
            <a:satOff val="22157"/>
            <a:lumOff val="1408"/>
            <a:alphaOff val="0"/>
          </a:schemeClr>
        </a:solidFill>
        <a:ln w="9525" cap="flat" cmpd="sng" algn="ctr">
          <a:solidFill>
            <a:schemeClr val="accent4">
              <a:tint val="40000"/>
              <a:alpha val="90000"/>
              <a:hueOff val="-3945710"/>
              <a:satOff val="22157"/>
              <a:lumOff val="1408"/>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065" tIns="12065" rIns="12065" bIns="12065" numCol="1" spcCol="1270" anchor="t" anchorCtr="0">
          <a:noAutofit/>
        </a:bodyPr>
        <a:lstStyle/>
        <a:p>
          <a:pPr marL="171450" lvl="1" indent="-171450" algn="l" defTabSz="844550">
            <a:lnSpc>
              <a:spcPct val="90000"/>
            </a:lnSpc>
            <a:spcBef>
              <a:spcPct val="0"/>
            </a:spcBef>
            <a:spcAft>
              <a:spcPct val="15000"/>
            </a:spcAft>
            <a:buChar char="•"/>
          </a:pPr>
          <a:r>
            <a:rPr lang="en-US" sz="1900" kern="1200"/>
            <a:t>Book induction</a:t>
          </a:r>
        </a:p>
        <a:p>
          <a:pPr marL="171450" lvl="1" indent="-171450" algn="l" defTabSz="844550">
            <a:lnSpc>
              <a:spcPct val="90000"/>
            </a:lnSpc>
            <a:spcBef>
              <a:spcPct val="0"/>
            </a:spcBef>
            <a:spcAft>
              <a:spcPct val="15000"/>
            </a:spcAft>
            <a:buChar char="•"/>
          </a:pPr>
          <a:r>
            <a:rPr lang="en-US" sz="1900" kern="1200"/>
            <a:t>To </a:t>
          </a:r>
          <a:r>
            <a:rPr lang="en-US" sz="1900" u="sng" kern="1200"/>
            <a:t>start</a:t>
          </a:r>
          <a:r>
            <a:rPr lang="en-US" sz="1900" kern="1200"/>
            <a:t> between 38</a:t>
          </a:r>
          <a:r>
            <a:rPr lang="en-US" sz="1900" kern="1200" baseline="30000"/>
            <a:t>+0 </a:t>
          </a:r>
          <a:r>
            <a:rPr lang="mr-IN" sz="1900" kern="1200"/>
            <a:t>–</a:t>
          </a:r>
          <a:r>
            <a:rPr lang="en-US" sz="1900" kern="1200"/>
            <a:t> 38</a:t>
          </a:r>
          <a:r>
            <a:rPr lang="en-US" sz="1900" kern="1200" baseline="30000"/>
            <a:t>+4</a:t>
          </a:r>
        </a:p>
        <a:p>
          <a:pPr marL="171450" lvl="1" indent="-171450" algn="l" defTabSz="844550">
            <a:lnSpc>
              <a:spcPct val="90000"/>
            </a:lnSpc>
            <a:spcBef>
              <a:spcPct val="0"/>
            </a:spcBef>
            <a:spcAft>
              <a:spcPct val="15000"/>
            </a:spcAft>
            <a:buChar char="•"/>
          </a:pPr>
          <a:r>
            <a:rPr lang="en-US" sz="1900" kern="1200" baseline="0"/>
            <a:t>The woman must be given a date for the induction</a:t>
          </a:r>
        </a:p>
      </dsp:txBody>
      <dsp:txXfrm>
        <a:off x="2717718" y="1989048"/>
        <a:ext cx="3467813" cy="1217529"/>
      </dsp:txXfrm>
    </dsp:sp>
    <dsp:sp modelId="{E48C79DA-6E0F-8B48-9963-009C50D899E3}">
      <dsp:nvSpPr>
        <dsp:cNvPr id="0" name=""/>
        <dsp:cNvSpPr/>
      </dsp:nvSpPr>
      <dsp:spPr>
        <a:xfrm>
          <a:off x="0" y="1786126"/>
          <a:ext cx="2717718" cy="1623372"/>
        </a:xfrm>
        <a:prstGeom prst="roundRect">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3830" tIns="81915" rIns="163830" bIns="81915" numCol="1" spcCol="1270" anchor="ctr" anchorCtr="0">
          <a:noAutofit/>
        </a:bodyPr>
        <a:lstStyle/>
        <a:p>
          <a:pPr marL="0" lvl="0" indent="0" algn="ctr" defTabSz="1911350">
            <a:lnSpc>
              <a:spcPct val="90000"/>
            </a:lnSpc>
            <a:spcBef>
              <a:spcPct val="0"/>
            </a:spcBef>
            <a:spcAft>
              <a:spcPct val="35000"/>
            </a:spcAft>
            <a:buNone/>
          </a:pPr>
          <a:r>
            <a:rPr lang="en-US" sz="4300" kern="1200"/>
            <a:t>Induction </a:t>
          </a:r>
        </a:p>
      </dsp:txBody>
      <dsp:txXfrm>
        <a:off x="79246" y="1865372"/>
        <a:ext cx="2559226" cy="1464880"/>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0.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B941270F-9036-49BD-80EB-37364E2DAC13}" type="datetimeFigureOut">
              <a:rPr lang="en-GB" smtClean="0"/>
              <a:t>10/03/2022</a:t>
            </a:fld>
            <a:endParaRPr lang="en-GB"/>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9A835559-BB81-4C79-8206-EE538009EFFD}" type="slidenum">
              <a:rPr lang="en-GB" smtClean="0"/>
              <a:t>‹#›</a:t>
            </a:fld>
            <a:endParaRPr lang="en-GB"/>
          </a:p>
        </p:txBody>
      </p:sp>
    </p:spTree>
    <p:extLst>
      <p:ext uri="{BB962C8B-B14F-4D97-AF65-F5344CB8AC3E}">
        <p14:creationId xmlns:p14="http://schemas.microsoft.com/office/powerpoint/2010/main" val="10596773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1FA3E8A0-1547-034C-BD65-353CC3D85477}" type="datetimeFigureOut">
              <a:rPr lang="en-US" smtClean="0"/>
              <a:t>3/10/2022</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C937EFE9-49FD-3B4D-8F45-A731E33D19D3}" type="slidenum">
              <a:rPr lang="en-US" smtClean="0"/>
              <a:t>‹#›</a:t>
            </a:fld>
            <a:endParaRPr lang="en-US"/>
          </a:p>
        </p:txBody>
      </p:sp>
    </p:spTree>
    <p:extLst>
      <p:ext uri="{BB962C8B-B14F-4D97-AF65-F5344CB8AC3E}">
        <p14:creationId xmlns:p14="http://schemas.microsoft.com/office/powerpoint/2010/main" val="10388477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937EFE9-49FD-3B4D-8F45-A731E33D19D3}" type="slidenum">
              <a:rPr lang="en-US" smtClean="0"/>
              <a:t>1</a:t>
            </a:fld>
            <a:endParaRPr lang="en-US"/>
          </a:p>
        </p:txBody>
      </p:sp>
    </p:spTree>
    <p:extLst>
      <p:ext uri="{BB962C8B-B14F-4D97-AF65-F5344CB8AC3E}">
        <p14:creationId xmlns:p14="http://schemas.microsoft.com/office/powerpoint/2010/main" val="4106838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937EFE9-49FD-3B4D-8F45-A731E33D19D3}" type="slidenum">
              <a:rPr lang="en-US" smtClean="0"/>
              <a:t>12</a:t>
            </a:fld>
            <a:endParaRPr lang="en-US"/>
          </a:p>
        </p:txBody>
      </p:sp>
    </p:spTree>
    <p:extLst>
      <p:ext uri="{BB962C8B-B14F-4D97-AF65-F5344CB8AC3E}">
        <p14:creationId xmlns:p14="http://schemas.microsoft.com/office/powerpoint/2010/main" val="6072414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937EFE9-49FD-3B4D-8F45-A731E33D19D3}" type="slidenum">
              <a:rPr lang="en-US" smtClean="0"/>
              <a:t>13</a:t>
            </a:fld>
            <a:endParaRPr lang="en-US"/>
          </a:p>
        </p:txBody>
      </p:sp>
    </p:spTree>
    <p:extLst>
      <p:ext uri="{BB962C8B-B14F-4D97-AF65-F5344CB8AC3E}">
        <p14:creationId xmlns:p14="http://schemas.microsoft.com/office/powerpoint/2010/main" val="27233322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937EFE9-49FD-3B4D-8F45-A731E33D19D3}" type="slidenum">
              <a:rPr lang="en-US" smtClean="0"/>
              <a:t>14</a:t>
            </a:fld>
            <a:endParaRPr lang="en-US"/>
          </a:p>
        </p:txBody>
      </p:sp>
    </p:spTree>
    <p:extLst>
      <p:ext uri="{BB962C8B-B14F-4D97-AF65-F5344CB8AC3E}">
        <p14:creationId xmlns:p14="http://schemas.microsoft.com/office/powerpoint/2010/main" val="27233322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937EFE9-49FD-3B4D-8F45-A731E33D19D3}" type="slidenum">
              <a:rPr lang="en-US" smtClean="0"/>
              <a:t>16</a:t>
            </a:fld>
            <a:endParaRPr lang="en-US"/>
          </a:p>
        </p:txBody>
      </p:sp>
    </p:spTree>
    <p:extLst>
      <p:ext uri="{BB962C8B-B14F-4D97-AF65-F5344CB8AC3E}">
        <p14:creationId xmlns:p14="http://schemas.microsoft.com/office/powerpoint/2010/main" val="27233322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937EFE9-49FD-3B4D-8F45-A731E33D19D3}" type="slidenum">
              <a:rPr lang="en-US" smtClean="0"/>
              <a:t>17</a:t>
            </a:fld>
            <a:endParaRPr lang="en-US"/>
          </a:p>
        </p:txBody>
      </p:sp>
    </p:spTree>
    <p:extLst>
      <p:ext uri="{BB962C8B-B14F-4D97-AF65-F5344CB8AC3E}">
        <p14:creationId xmlns:p14="http://schemas.microsoft.com/office/powerpoint/2010/main" val="27233322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937EFE9-49FD-3B4D-8F45-A731E33D19D3}" type="slidenum">
              <a:rPr lang="en-US" smtClean="0"/>
              <a:t>18</a:t>
            </a:fld>
            <a:endParaRPr lang="en-US"/>
          </a:p>
        </p:txBody>
      </p:sp>
    </p:spTree>
    <p:extLst>
      <p:ext uri="{BB962C8B-B14F-4D97-AF65-F5344CB8AC3E}">
        <p14:creationId xmlns:p14="http://schemas.microsoft.com/office/powerpoint/2010/main" val="27233322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937EFE9-49FD-3B4D-8F45-A731E33D19D3}" type="slidenum">
              <a:rPr lang="en-US" smtClean="0"/>
              <a:t>19</a:t>
            </a:fld>
            <a:endParaRPr lang="en-US"/>
          </a:p>
        </p:txBody>
      </p:sp>
    </p:spTree>
    <p:extLst>
      <p:ext uri="{BB962C8B-B14F-4D97-AF65-F5344CB8AC3E}">
        <p14:creationId xmlns:p14="http://schemas.microsoft.com/office/powerpoint/2010/main" val="27233322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What works</a:t>
            </a:r>
            <a:r>
              <a:rPr lang="en-US" baseline="0"/>
              <a:t> and is cheaper </a:t>
            </a:r>
            <a:r>
              <a:rPr lang="mr-IN" baseline="0"/>
              <a:t>–</a:t>
            </a:r>
            <a:r>
              <a:rPr lang="en-US" baseline="0"/>
              <a:t> why there is lots of questions</a:t>
            </a:r>
            <a:endParaRPr lang="en-US"/>
          </a:p>
        </p:txBody>
      </p:sp>
      <p:sp>
        <p:nvSpPr>
          <p:cNvPr id="4" name="Slide Number Placeholder 3"/>
          <p:cNvSpPr>
            <a:spLocks noGrp="1"/>
          </p:cNvSpPr>
          <p:nvPr>
            <p:ph type="sldNum" sz="quarter" idx="10"/>
          </p:nvPr>
        </p:nvSpPr>
        <p:spPr/>
        <p:txBody>
          <a:bodyPr/>
          <a:lstStyle/>
          <a:p>
            <a:fld id="{C937EFE9-49FD-3B4D-8F45-A731E33D19D3}" type="slidenum">
              <a:rPr lang="en-US" smtClean="0"/>
              <a:t>20</a:t>
            </a:fld>
            <a:endParaRPr lang="en-US"/>
          </a:p>
        </p:txBody>
      </p:sp>
    </p:spTree>
    <p:extLst>
      <p:ext uri="{BB962C8B-B14F-4D97-AF65-F5344CB8AC3E}">
        <p14:creationId xmlns:p14="http://schemas.microsoft.com/office/powerpoint/2010/main" val="27233322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937EFE9-49FD-3B4D-8F45-A731E33D19D3}" type="slidenum">
              <a:rPr lang="en-US" smtClean="0"/>
              <a:t>24</a:t>
            </a:fld>
            <a:endParaRPr lang="en-US"/>
          </a:p>
        </p:txBody>
      </p:sp>
    </p:spTree>
    <p:extLst>
      <p:ext uri="{BB962C8B-B14F-4D97-AF65-F5344CB8AC3E}">
        <p14:creationId xmlns:p14="http://schemas.microsoft.com/office/powerpoint/2010/main" val="20711715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a:solidFill>
                  <a:schemeClr val="tx1"/>
                </a:solidFill>
                <a:effectLst/>
                <a:latin typeface="+mn-lt"/>
                <a:ea typeface="+mn-ea"/>
                <a:cs typeface="+mn-cs"/>
              </a:rPr>
              <a:t>1. Sensitivity / detection rate relates to pregnancies which had a scan for whatever reason. It will be lower for the whole population BUT there was no LGA screening programme in place. </a:t>
            </a:r>
          </a:p>
          <a:p>
            <a:r>
              <a:rPr lang="en-GB" sz="1200" kern="1200">
                <a:solidFill>
                  <a:schemeClr val="tx1"/>
                </a:solidFill>
                <a:effectLst/>
                <a:latin typeface="+mn-lt"/>
                <a:ea typeface="+mn-ea"/>
                <a:cs typeface="+mn-cs"/>
              </a:rPr>
              <a:t>2. LGA rate is higher in this (scanned) cohort (8%) than in the overall population (7%). So although we don’t have all indications for the scans, some must have been selected for ‘?LGA’. </a:t>
            </a:r>
          </a:p>
          <a:p>
            <a:endParaRPr lang="en-US"/>
          </a:p>
        </p:txBody>
      </p:sp>
      <p:sp>
        <p:nvSpPr>
          <p:cNvPr id="4" name="Slide Number Placeholder 3"/>
          <p:cNvSpPr>
            <a:spLocks noGrp="1"/>
          </p:cNvSpPr>
          <p:nvPr>
            <p:ph type="sldNum" sz="quarter" idx="10"/>
          </p:nvPr>
        </p:nvSpPr>
        <p:spPr/>
        <p:txBody>
          <a:bodyPr/>
          <a:lstStyle/>
          <a:p>
            <a:fld id="{C937EFE9-49FD-3B4D-8F45-A731E33D19D3}" type="slidenum">
              <a:rPr lang="en-US" smtClean="0"/>
              <a:t>27</a:t>
            </a:fld>
            <a:endParaRPr lang="en-US"/>
          </a:p>
        </p:txBody>
      </p:sp>
    </p:spTree>
    <p:extLst>
      <p:ext uri="{BB962C8B-B14F-4D97-AF65-F5344CB8AC3E}">
        <p14:creationId xmlns:p14="http://schemas.microsoft.com/office/powerpoint/2010/main" val="33900079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937EFE9-49FD-3B4D-8F45-A731E33D19D3}" type="slidenum">
              <a:rPr lang="en-US" smtClean="0"/>
              <a:t>2</a:t>
            </a:fld>
            <a:endParaRPr lang="en-US"/>
          </a:p>
        </p:txBody>
      </p:sp>
    </p:spTree>
    <p:extLst>
      <p:ext uri="{BB962C8B-B14F-4D97-AF65-F5344CB8AC3E}">
        <p14:creationId xmlns:p14="http://schemas.microsoft.com/office/powerpoint/2010/main" val="14817468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937EFE9-49FD-3B4D-8F45-A731E33D19D3}" type="slidenum">
              <a:rPr lang="en-US" smtClean="0"/>
              <a:t>29</a:t>
            </a:fld>
            <a:endParaRPr lang="en-US"/>
          </a:p>
        </p:txBody>
      </p:sp>
    </p:spTree>
    <p:extLst>
      <p:ext uri="{BB962C8B-B14F-4D97-AF65-F5344CB8AC3E}">
        <p14:creationId xmlns:p14="http://schemas.microsoft.com/office/powerpoint/2010/main" val="11074967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937EFE9-49FD-3B4D-8F45-A731E33D19D3}" type="slidenum">
              <a:rPr lang="en-US" smtClean="0"/>
              <a:t>30</a:t>
            </a:fld>
            <a:endParaRPr lang="en-US"/>
          </a:p>
        </p:txBody>
      </p:sp>
    </p:spTree>
    <p:extLst>
      <p:ext uri="{BB962C8B-B14F-4D97-AF65-F5344CB8AC3E}">
        <p14:creationId xmlns:p14="http://schemas.microsoft.com/office/powerpoint/2010/main" val="13819266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937EFE9-49FD-3B4D-8F45-A731E33D19D3}" type="slidenum">
              <a:rPr lang="en-US" smtClean="0"/>
              <a:t>36</a:t>
            </a:fld>
            <a:endParaRPr lang="en-US"/>
          </a:p>
        </p:txBody>
      </p:sp>
    </p:spTree>
    <p:extLst>
      <p:ext uri="{BB962C8B-B14F-4D97-AF65-F5344CB8AC3E}">
        <p14:creationId xmlns:p14="http://schemas.microsoft.com/office/powerpoint/2010/main" val="24285148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937EFE9-49FD-3B4D-8F45-A731E33D19D3}" type="slidenum">
              <a:rPr lang="en-US" smtClean="0"/>
              <a:t>41</a:t>
            </a:fld>
            <a:endParaRPr lang="en-US"/>
          </a:p>
        </p:txBody>
      </p:sp>
    </p:spTree>
    <p:extLst>
      <p:ext uri="{BB962C8B-B14F-4D97-AF65-F5344CB8AC3E}">
        <p14:creationId xmlns:p14="http://schemas.microsoft.com/office/powerpoint/2010/main" val="224045193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937EFE9-49FD-3B4D-8F45-A731E33D19D3}" type="slidenum">
              <a:rPr lang="en-US" smtClean="0"/>
              <a:t>43</a:t>
            </a:fld>
            <a:endParaRPr lang="en-US"/>
          </a:p>
        </p:txBody>
      </p:sp>
    </p:spTree>
    <p:extLst>
      <p:ext uri="{BB962C8B-B14F-4D97-AF65-F5344CB8AC3E}">
        <p14:creationId xmlns:p14="http://schemas.microsoft.com/office/powerpoint/2010/main" val="114348025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937EFE9-49FD-3B4D-8F45-A731E33D19D3}" type="slidenum">
              <a:rPr lang="en-US" smtClean="0"/>
              <a:t>46</a:t>
            </a:fld>
            <a:endParaRPr lang="en-US"/>
          </a:p>
        </p:txBody>
      </p:sp>
    </p:spTree>
    <p:extLst>
      <p:ext uri="{BB962C8B-B14F-4D97-AF65-F5344CB8AC3E}">
        <p14:creationId xmlns:p14="http://schemas.microsoft.com/office/powerpoint/2010/main" val="272333223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937EFE9-49FD-3B4D-8F45-A731E33D19D3}" type="slidenum">
              <a:rPr lang="en-US" smtClean="0"/>
              <a:t>53</a:t>
            </a:fld>
            <a:endParaRPr lang="en-US"/>
          </a:p>
        </p:txBody>
      </p:sp>
    </p:spTree>
    <p:extLst>
      <p:ext uri="{BB962C8B-B14F-4D97-AF65-F5344CB8AC3E}">
        <p14:creationId xmlns:p14="http://schemas.microsoft.com/office/powerpoint/2010/main" val="272333223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937EFE9-49FD-3B4D-8F45-A731E33D19D3}" type="slidenum">
              <a:rPr lang="en-US" smtClean="0"/>
              <a:t>60</a:t>
            </a:fld>
            <a:endParaRPr lang="en-US"/>
          </a:p>
        </p:txBody>
      </p:sp>
    </p:spTree>
    <p:extLst>
      <p:ext uri="{BB962C8B-B14F-4D97-AF65-F5344CB8AC3E}">
        <p14:creationId xmlns:p14="http://schemas.microsoft.com/office/powerpoint/2010/main" val="272333223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937EFE9-49FD-3B4D-8F45-A731E33D19D3}" type="slidenum">
              <a:rPr lang="en-US" smtClean="0"/>
              <a:t>61</a:t>
            </a:fld>
            <a:endParaRPr lang="en-US"/>
          </a:p>
        </p:txBody>
      </p:sp>
    </p:spTree>
    <p:extLst>
      <p:ext uri="{BB962C8B-B14F-4D97-AF65-F5344CB8AC3E}">
        <p14:creationId xmlns:p14="http://schemas.microsoft.com/office/powerpoint/2010/main" val="272333223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937EFE9-49FD-3B4D-8F45-A731E33D19D3}" type="slidenum">
              <a:rPr lang="en-US" smtClean="0"/>
              <a:t>71</a:t>
            </a:fld>
            <a:endParaRPr lang="en-US"/>
          </a:p>
        </p:txBody>
      </p:sp>
    </p:spTree>
    <p:extLst>
      <p:ext uri="{BB962C8B-B14F-4D97-AF65-F5344CB8AC3E}">
        <p14:creationId xmlns:p14="http://schemas.microsoft.com/office/powerpoint/2010/main" val="6393039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937EFE9-49FD-3B4D-8F45-A731E33D19D3}" type="slidenum">
              <a:rPr lang="en-US" smtClean="0"/>
              <a:t>4</a:t>
            </a:fld>
            <a:endParaRPr lang="en-US"/>
          </a:p>
        </p:txBody>
      </p:sp>
    </p:spTree>
    <p:extLst>
      <p:ext uri="{BB962C8B-B14F-4D97-AF65-F5344CB8AC3E}">
        <p14:creationId xmlns:p14="http://schemas.microsoft.com/office/powerpoint/2010/main" val="259450846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937EFE9-49FD-3B4D-8F45-A731E33D19D3}" type="slidenum">
              <a:rPr lang="en-US" smtClean="0"/>
              <a:t>74</a:t>
            </a:fld>
            <a:endParaRPr lang="en-US"/>
          </a:p>
        </p:txBody>
      </p:sp>
    </p:spTree>
    <p:extLst>
      <p:ext uri="{BB962C8B-B14F-4D97-AF65-F5344CB8AC3E}">
        <p14:creationId xmlns:p14="http://schemas.microsoft.com/office/powerpoint/2010/main" val="63930399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937EFE9-49FD-3B4D-8F45-A731E33D19D3}" type="slidenum">
              <a:rPr lang="en-US" smtClean="0"/>
              <a:t>75</a:t>
            </a:fld>
            <a:endParaRPr lang="en-US"/>
          </a:p>
        </p:txBody>
      </p:sp>
    </p:spTree>
    <p:extLst>
      <p:ext uri="{BB962C8B-B14F-4D97-AF65-F5344CB8AC3E}">
        <p14:creationId xmlns:p14="http://schemas.microsoft.com/office/powerpoint/2010/main" val="27233322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937EFE9-49FD-3B4D-8F45-A731E33D19D3}" type="slidenum">
              <a:rPr lang="en-US" smtClean="0"/>
              <a:t>5</a:t>
            </a:fld>
            <a:endParaRPr lang="en-US"/>
          </a:p>
        </p:txBody>
      </p:sp>
    </p:spTree>
    <p:extLst>
      <p:ext uri="{BB962C8B-B14F-4D97-AF65-F5344CB8AC3E}">
        <p14:creationId xmlns:p14="http://schemas.microsoft.com/office/powerpoint/2010/main" val="27233322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937EFE9-49FD-3B4D-8F45-A731E33D19D3}" type="slidenum">
              <a:rPr lang="en-US" smtClean="0"/>
              <a:t>6</a:t>
            </a:fld>
            <a:endParaRPr lang="en-US"/>
          </a:p>
        </p:txBody>
      </p:sp>
    </p:spTree>
    <p:extLst>
      <p:ext uri="{BB962C8B-B14F-4D97-AF65-F5344CB8AC3E}">
        <p14:creationId xmlns:p14="http://schemas.microsoft.com/office/powerpoint/2010/main" val="27233322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937EFE9-49FD-3B4D-8F45-A731E33D19D3}" type="slidenum">
              <a:rPr lang="en-US" smtClean="0"/>
              <a:t>7</a:t>
            </a:fld>
            <a:endParaRPr lang="en-US"/>
          </a:p>
        </p:txBody>
      </p:sp>
    </p:spTree>
    <p:extLst>
      <p:ext uri="{BB962C8B-B14F-4D97-AF65-F5344CB8AC3E}">
        <p14:creationId xmlns:p14="http://schemas.microsoft.com/office/powerpoint/2010/main" val="27233322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937EFE9-49FD-3B4D-8F45-A731E33D19D3}" type="slidenum">
              <a:rPr lang="en-US" smtClean="0"/>
              <a:t>8</a:t>
            </a:fld>
            <a:endParaRPr lang="en-US"/>
          </a:p>
        </p:txBody>
      </p:sp>
    </p:spTree>
    <p:extLst>
      <p:ext uri="{BB962C8B-B14F-4D97-AF65-F5344CB8AC3E}">
        <p14:creationId xmlns:p14="http://schemas.microsoft.com/office/powerpoint/2010/main" val="27233322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937EFE9-49FD-3B4D-8F45-A731E33D19D3}" type="slidenum">
              <a:rPr lang="en-US" smtClean="0"/>
              <a:t>10</a:t>
            </a:fld>
            <a:endParaRPr lang="en-US"/>
          </a:p>
        </p:txBody>
      </p:sp>
    </p:spTree>
    <p:extLst>
      <p:ext uri="{BB962C8B-B14F-4D97-AF65-F5344CB8AC3E}">
        <p14:creationId xmlns:p14="http://schemas.microsoft.com/office/powerpoint/2010/main" val="27233322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937EFE9-49FD-3B4D-8F45-A731E33D19D3}" type="slidenum">
              <a:rPr lang="en-US" smtClean="0"/>
              <a:t>11</a:t>
            </a:fld>
            <a:endParaRPr lang="en-US"/>
          </a:p>
        </p:txBody>
      </p:sp>
    </p:spTree>
    <p:extLst>
      <p:ext uri="{BB962C8B-B14F-4D97-AF65-F5344CB8AC3E}">
        <p14:creationId xmlns:p14="http://schemas.microsoft.com/office/powerpoint/2010/main" val="27233322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6/12 Warwick">
    <p:spTree>
      <p:nvGrpSpPr>
        <p:cNvPr id="1" name=""/>
        <p:cNvGrpSpPr/>
        <p:nvPr/>
      </p:nvGrpSpPr>
      <p:grpSpPr>
        <a:xfrm>
          <a:off x="0" y="0"/>
          <a:ext cx="0" cy="0"/>
          <a:chOff x="0" y="0"/>
          <a:chExt cx="0" cy="0"/>
        </a:xfrm>
      </p:grpSpPr>
      <p:sp>
        <p:nvSpPr>
          <p:cNvPr id="2" name="Text Placeholder 2"/>
          <p:cNvSpPr>
            <a:spLocks noGrp="1"/>
          </p:cNvSpPr>
          <p:nvPr>
            <p:ph type="body" sz="quarter" idx="10" hasCustomPrompt="1"/>
          </p:nvPr>
        </p:nvSpPr>
        <p:spPr>
          <a:xfrm>
            <a:off x="395536" y="4292352"/>
            <a:ext cx="842488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3" name="Text Placeholder 2"/>
          <p:cNvSpPr>
            <a:spLocks noGrp="1"/>
          </p:cNvSpPr>
          <p:nvPr>
            <p:ph type="body" sz="quarter" idx="11" hasCustomPrompt="1"/>
          </p:nvPr>
        </p:nvSpPr>
        <p:spPr>
          <a:xfrm>
            <a:off x="395586" y="4869160"/>
            <a:ext cx="8424886"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a:t>Sub Title Text Here</a:t>
            </a:r>
          </a:p>
        </p:txBody>
      </p:sp>
      <p:sp>
        <p:nvSpPr>
          <p:cNvPr id="4" name="Text Placeholder 2"/>
          <p:cNvSpPr>
            <a:spLocks noGrp="1"/>
          </p:cNvSpPr>
          <p:nvPr>
            <p:ph type="body" sz="quarter" idx="12" hasCustomPrompt="1"/>
          </p:nvPr>
        </p:nvSpPr>
        <p:spPr>
          <a:xfrm>
            <a:off x="395536" y="5949280"/>
            <a:ext cx="842488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Department name</a:t>
            </a:r>
          </a:p>
        </p:txBody>
      </p:sp>
      <p:sp>
        <p:nvSpPr>
          <p:cNvPr id="5" name="Text Placeholder 2"/>
          <p:cNvSpPr>
            <a:spLocks noGrp="1"/>
          </p:cNvSpPr>
          <p:nvPr>
            <p:ph type="body" sz="quarter" idx="13" hasCustomPrompt="1"/>
          </p:nvPr>
        </p:nvSpPr>
        <p:spPr>
          <a:xfrm>
            <a:off x="395536" y="6237312"/>
            <a:ext cx="842488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Date</a:t>
            </a:r>
          </a:p>
        </p:txBody>
      </p:sp>
    </p:spTree>
    <p:extLst>
      <p:ext uri="{BB962C8B-B14F-4D97-AF65-F5344CB8AC3E}">
        <p14:creationId xmlns:p14="http://schemas.microsoft.com/office/powerpoint/2010/main" val="39638366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12 University lockup">
    <p:spTree>
      <p:nvGrpSpPr>
        <p:cNvPr id="1" name=""/>
        <p:cNvGrpSpPr/>
        <p:nvPr/>
      </p:nvGrpSpPr>
      <p:grpSpPr>
        <a:xfrm>
          <a:off x="0" y="0"/>
          <a:ext cx="0" cy="0"/>
          <a:chOff x="0" y="0"/>
          <a:chExt cx="0" cy="0"/>
        </a:xfrm>
      </p:grpSpPr>
      <p:sp>
        <p:nvSpPr>
          <p:cNvPr id="10" name="Text Placeholder 2"/>
          <p:cNvSpPr>
            <a:spLocks noGrp="1"/>
          </p:cNvSpPr>
          <p:nvPr>
            <p:ph type="body" sz="quarter" idx="12" hasCustomPrompt="1"/>
          </p:nvPr>
        </p:nvSpPr>
        <p:spPr>
          <a:xfrm>
            <a:off x="395536" y="5949280"/>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Department name</a:t>
            </a:r>
          </a:p>
        </p:txBody>
      </p:sp>
      <p:sp>
        <p:nvSpPr>
          <p:cNvPr id="11" name="Text Placeholder 2"/>
          <p:cNvSpPr>
            <a:spLocks noGrp="1"/>
          </p:cNvSpPr>
          <p:nvPr>
            <p:ph type="body" sz="quarter" idx="13" hasCustomPrompt="1"/>
          </p:nvPr>
        </p:nvSpPr>
        <p:spPr>
          <a:xfrm>
            <a:off x="395536" y="6237312"/>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Date</a:t>
            </a:r>
          </a:p>
        </p:txBody>
      </p:sp>
      <p:sp>
        <p:nvSpPr>
          <p:cNvPr id="12" name="Text Placeholder 2"/>
          <p:cNvSpPr>
            <a:spLocks noGrp="1"/>
          </p:cNvSpPr>
          <p:nvPr>
            <p:ph type="body" sz="quarter" idx="10" hasCustomPrompt="1"/>
          </p:nvPr>
        </p:nvSpPr>
        <p:spPr>
          <a:xfrm>
            <a:off x="395536" y="3788296"/>
            <a:ext cx="842493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13" name="Text Placeholder 2"/>
          <p:cNvSpPr>
            <a:spLocks noGrp="1"/>
          </p:cNvSpPr>
          <p:nvPr>
            <p:ph type="body" sz="quarter" idx="11" hasCustomPrompt="1"/>
          </p:nvPr>
        </p:nvSpPr>
        <p:spPr>
          <a:xfrm>
            <a:off x="395586" y="4365104"/>
            <a:ext cx="8424936"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a:t>Sub Title Text Here</a:t>
            </a:r>
          </a:p>
        </p:txBody>
      </p:sp>
    </p:spTree>
    <p:extLst>
      <p:ext uri="{BB962C8B-B14F-4D97-AF65-F5344CB8AC3E}">
        <p14:creationId xmlns:p14="http://schemas.microsoft.com/office/powerpoint/2010/main" val="14680148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12 University lockup layout 2">
    <p:spTree>
      <p:nvGrpSpPr>
        <p:cNvPr id="1" name=""/>
        <p:cNvGrpSpPr/>
        <p:nvPr/>
      </p:nvGrpSpPr>
      <p:grpSpPr>
        <a:xfrm>
          <a:off x="0" y="0"/>
          <a:ext cx="0" cy="0"/>
          <a:chOff x="0" y="0"/>
          <a:chExt cx="0" cy="0"/>
        </a:xfrm>
      </p:grpSpPr>
      <p:sp>
        <p:nvSpPr>
          <p:cNvPr id="8" name="Picture Placeholder 5"/>
          <p:cNvSpPr>
            <a:spLocks noGrp="1"/>
          </p:cNvSpPr>
          <p:nvPr>
            <p:ph type="pic" sz="quarter" idx="15" hasCustomPrompt="1"/>
          </p:nvPr>
        </p:nvSpPr>
        <p:spPr>
          <a:xfrm>
            <a:off x="6828223" y="4653136"/>
            <a:ext cx="1992025" cy="2016001"/>
          </a:xfrm>
          <a:prstGeom prst="rect">
            <a:avLst/>
          </a:prstGeom>
          <a:solidFill>
            <a:schemeClr val="bg1">
              <a:lumMod val="85000"/>
            </a:schemeClr>
          </a:solidFill>
        </p:spPr>
        <p:txBody>
          <a:bodyPr vert="horz"/>
          <a:lstStyle>
            <a:lvl1pPr marL="0" indent="0">
              <a:buNone/>
              <a:defRPr sz="2000"/>
            </a:lvl1pPr>
          </a:lstStyle>
          <a:p>
            <a:r>
              <a:rPr lang="en-US"/>
              <a:t>Insert picture</a:t>
            </a:r>
          </a:p>
        </p:txBody>
      </p:sp>
      <p:sp>
        <p:nvSpPr>
          <p:cNvPr id="9" name="Text Placeholder 2"/>
          <p:cNvSpPr>
            <a:spLocks noGrp="1"/>
          </p:cNvSpPr>
          <p:nvPr>
            <p:ph type="body" sz="quarter" idx="10" hasCustomPrompt="1"/>
          </p:nvPr>
        </p:nvSpPr>
        <p:spPr>
          <a:xfrm>
            <a:off x="395536" y="3788296"/>
            <a:ext cx="6120630"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10" name="Text Placeholder 2"/>
          <p:cNvSpPr>
            <a:spLocks noGrp="1"/>
          </p:cNvSpPr>
          <p:nvPr>
            <p:ph type="body" sz="quarter" idx="11" hasCustomPrompt="1"/>
          </p:nvPr>
        </p:nvSpPr>
        <p:spPr>
          <a:xfrm>
            <a:off x="395586" y="4365104"/>
            <a:ext cx="6120630"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a:t>Sub Title Text Here</a:t>
            </a:r>
          </a:p>
        </p:txBody>
      </p:sp>
      <p:sp>
        <p:nvSpPr>
          <p:cNvPr id="11" name="Text Placeholder 2"/>
          <p:cNvSpPr>
            <a:spLocks noGrp="1"/>
          </p:cNvSpPr>
          <p:nvPr>
            <p:ph type="body" sz="quarter" idx="12" hasCustomPrompt="1"/>
          </p:nvPr>
        </p:nvSpPr>
        <p:spPr>
          <a:xfrm>
            <a:off x="395536" y="5949280"/>
            <a:ext cx="612063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Department name</a:t>
            </a:r>
          </a:p>
        </p:txBody>
      </p:sp>
      <p:sp>
        <p:nvSpPr>
          <p:cNvPr id="12" name="Text Placeholder 2"/>
          <p:cNvSpPr>
            <a:spLocks noGrp="1"/>
          </p:cNvSpPr>
          <p:nvPr>
            <p:ph type="body" sz="quarter" idx="13" hasCustomPrompt="1"/>
          </p:nvPr>
        </p:nvSpPr>
        <p:spPr>
          <a:xfrm>
            <a:off x="395536" y="6237312"/>
            <a:ext cx="612063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Date</a:t>
            </a:r>
          </a:p>
        </p:txBody>
      </p:sp>
    </p:spTree>
    <p:extLst>
      <p:ext uri="{BB962C8B-B14F-4D97-AF65-F5344CB8AC3E}">
        <p14:creationId xmlns:p14="http://schemas.microsoft.com/office/powerpoint/2010/main" val="34167367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8/12 University lockup">
    <p:spTree>
      <p:nvGrpSpPr>
        <p:cNvPr id="1" name=""/>
        <p:cNvGrpSpPr/>
        <p:nvPr/>
      </p:nvGrpSpPr>
      <p:grpSpPr>
        <a:xfrm>
          <a:off x="0" y="0"/>
          <a:ext cx="0" cy="0"/>
          <a:chOff x="0" y="0"/>
          <a:chExt cx="0" cy="0"/>
        </a:xfrm>
      </p:grpSpPr>
      <p:sp>
        <p:nvSpPr>
          <p:cNvPr id="2" name="Text Placeholder 2"/>
          <p:cNvSpPr>
            <a:spLocks noGrp="1"/>
          </p:cNvSpPr>
          <p:nvPr>
            <p:ph type="body" sz="quarter" idx="10" hasCustomPrompt="1"/>
          </p:nvPr>
        </p:nvSpPr>
        <p:spPr>
          <a:xfrm>
            <a:off x="323528" y="4725144"/>
            <a:ext cx="6640469"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3" name="Text Placeholder 2"/>
          <p:cNvSpPr>
            <a:spLocks noGrp="1"/>
          </p:cNvSpPr>
          <p:nvPr>
            <p:ph type="body" sz="quarter" idx="11" hasCustomPrompt="1"/>
          </p:nvPr>
        </p:nvSpPr>
        <p:spPr>
          <a:xfrm>
            <a:off x="323578" y="5301952"/>
            <a:ext cx="6640469"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a:t>Sub Title Text Here</a:t>
            </a:r>
          </a:p>
        </p:txBody>
      </p:sp>
      <p:sp>
        <p:nvSpPr>
          <p:cNvPr id="4" name="Text Placeholder 2"/>
          <p:cNvSpPr>
            <a:spLocks noGrp="1"/>
          </p:cNvSpPr>
          <p:nvPr>
            <p:ph type="body" sz="quarter" idx="12" hasCustomPrompt="1"/>
          </p:nvPr>
        </p:nvSpPr>
        <p:spPr>
          <a:xfrm>
            <a:off x="323528" y="5949280"/>
            <a:ext cx="8496944"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Department name</a:t>
            </a:r>
          </a:p>
        </p:txBody>
      </p:sp>
      <p:sp>
        <p:nvSpPr>
          <p:cNvPr id="5" name="Text Placeholder 2"/>
          <p:cNvSpPr>
            <a:spLocks noGrp="1"/>
          </p:cNvSpPr>
          <p:nvPr>
            <p:ph type="body" sz="quarter" idx="13" hasCustomPrompt="1"/>
          </p:nvPr>
        </p:nvSpPr>
        <p:spPr>
          <a:xfrm>
            <a:off x="323528" y="6237312"/>
            <a:ext cx="8496944"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Date</a:t>
            </a:r>
          </a:p>
        </p:txBody>
      </p:sp>
    </p:spTree>
    <p:extLst>
      <p:ext uri="{BB962C8B-B14F-4D97-AF65-F5344CB8AC3E}">
        <p14:creationId xmlns:p14="http://schemas.microsoft.com/office/powerpoint/2010/main" val="16227889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2 University lockup">
    <p:spTree>
      <p:nvGrpSpPr>
        <p:cNvPr id="1" name=""/>
        <p:cNvGrpSpPr/>
        <p:nvPr/>
      </p:nvGrpSpPr>
      <p:grpSpPr>
        <a:xfrm>
          <a:off x="0" y="0"/>
          <a:ext cx="0" cy="0"/>
          <a:chOff x="0" y="0"/>
          <a:chExt cx="0" cy="0"/>
        </a:xfrm>
      </p:grpSpPr>
      <p:sp>
        <p:nvSpPr>
          <p:cNvPr id="2" name="Text Placeholder 8"/>
          <p:cNvSpPr>
            <a:spLocks noGrp="1"/>
          </p:cNvSpPr>
          <p:nvPr>
            <p:ph type="body" sz="quarter" idx="14" hasCustomPrompt="1"/>
          </p:nvPr>
        </p:nvSpPr>
        <p:spPr>
          <a:xfrm>
            <a:off x="395536" y="2420889"/>
            <a:ext cx="8424936" cy="4104456"/>
          </a:xfrm>
          <a:prstGeom prst="rect">
            <a:avLst/>
          </a:prstGeom>
        </p:spPr>
        <p:txBody>
          <a:bodyPr vert="horz"/>
          <a:lstStyle>
            <a:lvl1pPr marL="0" indent="0">
              <a:buNone/>
              <a:defRPr sz="2000"/>
            </a:lvl1pPr>
          </a:lstStyle>
          <a:p>
            <a:pPr lvl="0"/>
            <a:r>
              <a:rPr lang="en-US"/>
              <a:t>Text here….</a:t>
            </a:r>
          </a:p>
        </p:txBody>
      </p:sp>
      <p:sp>
        <p:nvSpPr>
          <p:cNvPr id="3" name="Text Placeholder 2"/>
          <p:cNvSpPr>
            <a:spLocks noGrp="1"/>
          </p:cNvSpPr>
          <p:nvPr>
            <p:ph type="body" sz="quarter" idx="10" hasCustomPrompt="1"/>
          </p:nvPr>
        </p:nvSpPr>
        <p:spPr>
          <a:xfrm>
            <a:off x="395463" y="1556792"/>
            <a:ext cx="842501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Tree>
    <p:extLst>
      <p:ext uri="{BB962C8B-B14F-4D97-AF65-F5344CB8AC3E}">
        <p14:creationId xmlns:p14="http://schemas.microsoft.com/office/powerpoint/2010/main" val="18480823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12 University lockup layout 2">
    <p:spTree>
      <p:nvGrpSpPr>
        <p:cNvPr id="1" name=""/>
        <p:cNvGrpSpPr/>
        <p:nvPr/>
      </p:nvGrpSpPr>
      <p:grpSpPr>
        <a:xfrm>
          <a:off x="0" y="0"/>
          <a:ext cx="0" cy="0"/>
          <a:chOff x="0" y="0"/>
          <a:chExt cx="0" cy="0"/>
        </a:xfrm>
      </p:grpSpPr>
      <p:sp>
        <p:nvSpPr>
          <p:cNvPr id="3" name="Text Placeholder 8"/>
          <p:cNvSpPr>
            <a:spLocks noGrp="1"/>
          </p:cNvSpPr>
          <p:nvPr>
            <p:ph type="body" sz="quarter" idx="14" hasCustomPrompt="1"/>
          </p:nvPr>
        </p:nvSpPr>
        <p:spPr>
          <a:xfrm>
            <a:off x="395536" y="2420889"/>
            <a:ext cx="6192688" cy="4104456"/>
          </a:xfrm>
          <a:prstGeom prst="rect">
            <a:avLst/>
          </a:prstGeom>
        </p:spPr>
        <p:txBody>
          <a:bodyPr vert="horz"/>
          <a:lstStyle>
            <a:lvl1pPr marL="0" indent="0">
              <a:buNone/>
              <a:defRPr sz="2000"/>
            </a:lvl1pPr>
          </a:lstStyle>
          <a:p>
            <a:pPr lvl="0"/>
            <a:r>
              <a:rPr lang="en-US"/>
              <a:t>Text here….</a:t>
            </a:r>
          </a:p>
        </p:txBody>
      </p:sp>
      <p:sp>
        <p:nvSpPr>
          <p:cNvPr id="4" name="Text Placeholder 2"/>
          <p:cNvSpPr>
            <a:spLocks noGrp="1"/>
          </p:cNvSpPr>
          <p:nvPr>
            <p:ph type="body" sz="quarter" idx="10" hasCustomPrompt="1"/>
          </p:nvPr>
        </p:nvSpPr>
        <p:spPr>
          <a:xfrm>
            <a:off x="395462" y="1556792"/>
            <a:ext cx="6192763"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5" name="Picture Placeholder 5"/>
          <p:cNvSpPr>
            <a:spLocks noGrp="1"/>
          </p:cNvSpPr>
          <p:nvPr>
            <p:ph type="pic" sz="quarter" idx="15" hasCustomPrompt="1"/>
          </p:nvPr>
        </p:nvSpPr>
        <p:spPr>
          <a:xfrm>
            <a:off x="6828223" y="4509120"/>
            <a:ext cx="1992025" cy="2016001"/>
          </a:xfrm>
          <a:prstGeom prst="rect">
            <a:avLst/>
          </a:prstGeom>
          <a:solidFill>
            <a:schemeClr val="bg1">
              <a:lumMod val="85000"/>
            </a:schemeClr>
          </a:solidFill>
        </p:spPr>
        <p:txBody>
          <a:bodyPr vert="horz"/>
          <a:lstStyle>
            <a:lvl1pPr marL="0" indent="0">
              <a:buNone/>
              <a:defRPr sz="2000"/>
            </a:lvl1pPr>
          </a:lstStyle>
          <a:p>
            <a:r>
              <a:rPr lang="en-US"/>
              <a:t>Insert picture</a:t>
            </a:r>
          </a:p>
        </p:txBody>
      </p:sp>
    </p:spTree>
    <p:extLst>
      <p:ext uri="{BB962C8B-B14F-4D97-AF65-F5344CB8AC3E}">
        <p14:creationId xmlns:p14="http://schemas.microsoft.com/office/powerpoint/2010/main" val="855627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8/12 Departmental lockup">
    <p:spTree>
      <p:nvGrpSpPr>
        <p:cNvPr id="1" name=""/>
        <p:cNvGrpSpPr/>
        <p:nvPr/>
      </p:nvGrpSpPr>
      <p:grpSpPr>
        <a:xfrm>
          <a:off x="0" y="0"/>
          <a:ext cx="0" cy="0"/>
          <a:chOff x="0" y="0"/>
          <a:chExt cx="0" cy="0"/>
        </a:xfrm>
      </p:grpSpPr>
      <p:sp>
        <p:nvSpPr>
          <p:cNvPr id="2" name="Text Placeholder 2"/>
          <p:cNvSpPr>
            <a:spLocks noGrp="1"/>
          </p:cNvSpPr>
          <p:nvPr>
            <p:ph type="body" sz="quarter" idx="10" hasCustomPrompt="1"/>
          </p:nvPr>
        </p:nvSpPr>
        <p:spPr>
          <a:xfrm>
            <a:off x="395536" y="4725144"/>
            <a:ext cx="6568461"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3" name="Text Placeholder 2"/>
          <p:cNvSpPr>
            <a:spLocks noGrp="1"/>
          </p:cNvSpPr>
          <p:nvPr>
            <p:ph type="body" sz="quarter" idx="11" hasCustomPrompt="1"/>
          </p:nvPr>
        </p:nvSpPr>
        <p:spPr>
          <a:xfrm>
            <a:off x="395586" y="5301952"/>
            <a:ext cx="6568461"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a:t>Sub Title Text Here</a:t>
            </a:r>
          </a:p>
        </p:txBody>
      </p:sp>
      <p:sp>
        <p:nvSpPr>
          <p:cNvPr id="4" name="Text Placeholder 2"/>
          <p:cNvSpPr>
            <a:spLocks noGrp="1"/>
          </p:cNvSpPr>
          <p:nvPr>
            <p:ph type="body" sz="quarter" idx="12" hasCustomPrompt="1"/>
          </p:nvPr>
        </p:nvSpPr>
        <p:spPr>
          <a:xfrm>
            <a:off x="395536" y="5949280"/>
            <a:ext cx="8424935"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Department name</a:t>
            </a:r>
          </a:p>
        </p:txBody>
      </p:sp>
      <p:sp>
        <p:nvSpPr>
          <p:cNvPr id="5" name="Text Placeholder 2"/>
          <p:cNvSpPr>
            <a:spLocks noGrp="1"/>
          </p:cNvSpPr>
          <p:nvPr>
            <p:ph type="body" sz="quarter" idx="13" hasCustomPrompt="1"/>
          </p:nvPr>
        </p:nvSpPr>
        <p:spPr>
          <a:xfrm>
            <a:off x="395536" y="6237312"/>
            <a:ext cx="8424935"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Date</a:t>
            </a:r>
          </a:p>
        </p:txBody>
      </p:sp>
    </p:spTree>
    <p:extLst>
      <p:ext uri="{BB962C8B-B14F-4D97-AF65-F5344CB8AC3E}">
        <p14:creationId xmlns:p14="http://schemas.microsoft.com/office/powerpoint/2010/main" val="27168268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6/12 Departmental lockup">
    <p:spTree>
      <p:nvGrpSpPr>
        <p:cNvPr id="1" name=""/>
        <p:cNvGrpSpPr/>
        <p:nvPr/>
      </p:nvGrpSpPr>
      <p:grpSpPr>
        <a:xfrm>
          <a:off x="0" y="0"/>
          <a:ext cx="0" cy="0"/>
          <a:chOff x="0" y="0"/>
          <a:chExt cx="0" cy="0"/>
        </a:xfrm>
      </p:grpSpPr>
      <p:sp>
        <p:nvSpPr>
          <p:cNvPr id="6" name="Text Placeholder 2"/>
          <p:cNvSpPr>
            <a:spLocks noGrp="1"/>
          </p:cNvSpPr>
          <p:nvPr>
            <p:ph type="body" sz="quarter" idx="12" hasCustomPrompt="1"/>
          </p:nvPr>
        </p:nvSpPr>
        <p:spPr>
          <a:xfrm>
            <a:off x="395536" y="5949280"/>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Department name</a:t>
            </a:r>
          </a:p>
        </p:txBody>
      </p:sp>
      <p:sp>
        <p:nvSpPr>
          <p:cNvPr id="7" name="Text Placeholder 2"/>
          <p:cNvSpPr>
            <a:spLocks noGrp="1"/>
          </p:cNvSpPr>
          <p:nvPr>
            <p:ph type="body" sz="quarter" idx="13" hasCustomPrompt="1"/>
          </p:nvPr>
        </p:nvSpPr>
        <p:spPr>
          <a:xfrm>
            <a:off x="395536" y="6237312"/>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Date</a:t>
            </a:r>
          </a:p>
        </p:txBody>
      </p:sp>
      <p:sp>
        <p:nvSpPr>
          <p:cNvPr id="8" name="Text Placeholder 2"/>
          <p:cNvSpPr>
            <a:spLocks noGrp="1"/>
          </p:cNvSpPr>
          <p:nvPr>
            <p:ph type="body" sz="quarter" idx="14" hasCustomPrompt="1"/>
          </p:nvPr>
        </p:nvSpPr>
        <p:spPr>
          <a:xfrm>
            <a:off x="395536" y="4509120"/>
            <a:ext cx="842493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9" name="Text Placeholder 2"/>
          <p:cNvSpPr>
            <a:spLocks noGrp="1"/>
          </p:cNvSpPr>
          <p:nvPr>
            <p:ph type="body" sz="quarter" idx="15" hasCustomPrompt="1"/>
          </p:nvPr>
        </p:nvSpPr>
        <p:spPr>
          <a:xfrm>
            <a:off x="395586" y="5085928"/>
            <a:ext cx="8424936"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a:t>Sub Title Text Here</a:t>
            </a:r>
          </a:p>
        </p:txBody>
      </p:sp>
    </p:spTree>
    <p:extLst>
      <p:ext uri="{BB962C8B-B14F-4D97-AF65-F5344CB8AC3E}">
        <p14:creationId xmlns:p14="http://schemas.microsoft.com/office/powerpoint/2010/main" val="37416999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6/12 Departmental lockup layout 2">
    <p:spTree>
      <p:nvGrpSpPr>
        <p:cNvPr id="1" name=""/>
        <p:cNvGrpSpPr/>
        <p:nvPr/>
      </p:nvGrpSpPr>
      <p:grpSpPr>
        <a:xfrm>
          <a:off x="0" y="0"/>
          <a:ext cx="0" cy="0"/>
          <a:chOff x="0" y="0"/>
          <a:chExt cx="0" cy="0"/>
        </a:xfrm>
      </p:grpSpPr>
      <p:sp>
        <p:nvSpPr>
          <p:cNvPr id="7" name="Text Placeholder 2"/>
          <p:cNvSpPr>
            <a:spLocks noGrp="1"/>
          </p:cNvSpPr>
          <p:nvPr>
            <p:ph type="body" sz="quarter" idx="10" hasCustomPrompt="1"/>
          </p:nvPr>
        </p:nvSpPr>
        <p:spPr>
          <a:xfrm>
            <a:off x="395486" y="4365104"/>
            <a:ext cx="6048672"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8" name="Text Placeholder 2"/>
          <p:cNvSpPr>
            <a:spLocks noGrp="1"/>
          </p:cNvSpPr>
          <p:nvPr>
            <p:ph type="body" sz="quarter" idx="11" hasCustomPrompt="1"/>
          </p:nvPr>
        </p:nvSpPr>
        <p:spPr>
          <a:xfrm>
            <a:off x="395536" y="4941912"/>
            <a:ext cx="6048672"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a:t>Sub Title Text Here</a:t>
            </a:r>
          </a:p>
        </p:txBody>
      </p:sp>
      <p:sp>
        <p:nvSpPr>
          <p:cNvPr id="9" name="Text Placeholder 2"/>
          <p:cNvSpPr>
            <a:spLocks noGrp="1"/>
          </p:cNvSpPr>
          <p:nvPr>
            <p:ph type="body" sz="quarter" idx="12" hasCustomPrompt="1"/>
          </p:nvPr>
        </p:nvSpPr>
        <p:spPr>
          <a:xfrm>
            <a:off x="395486" y="5949280"/>
            <a:ext cx="6048672"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Department name</a:t>
            </a:r>
          </a:p>
        </p:txBody>
      </p:sp>
      <p:sp>
        <p:nvSpPr>
          <p:cNvPr id="10" name="Text Placeholder 2"/>
          <p:cNvSpPr>
            <a:spLocks noGrp="1"/>
          </p:cNvSpPr>
          <p:nvPr>
            <p:ph type="body" sz="quarter" idx="13" hasCustomPrompt="1"/>
          </p:nvPr>
        </p:nvSpPr>
        <p:spPr>
          <a:xfrm>
            <a:off x="395486" y="6237312"/>
            <a:ext cx="6048672"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Date</a:t>
            </a:r>
          </a:p>
        </p:txBody>
      </p:sp>
      <p:sp>
        <p:nvSpPr>
          <p:cNvPr id="11" name="Picture Placeholder 5"/>
          <p:cNvSpPr>
            <a:spLocks noGrp="1"/>
          </p:cNvSpPr>
          <p:nvPr>
            <p:ph type="pic" sz="quarter" idx="15" hasCustomPrompt="1"/>
          </p:nvPr>
        </p:nvSpPr>
        <p:spPr>
          <a:xfrm>
            <a:off x="6828223" y="4653136"/>
            <a:ext cx="1992025" cy="2016001"/>
          </a:xfrm>
          <a:prstGeom prst="rect">
            <a:avLst/>
          </a:prstGeom>
          <a:solidFill>
            <a:schemeClr val="bg1">
              <a:lumMod val="85000"/>
            </a:schemeClr>
          </a:solidFill>
        </p:spPr>
        <p:txBody>
          <a:bodyPr vert="horz"/>
          <a:lstStyle>
            <a:lvl1pPr marL="0" indent="0">
              <a:buNone/>
              <a:defRPr sz="2000"/>
            </a:lvl1pPr>
          </a:lstStyle>
          <a:p>
            <a:r>
              <a:rPr lang="en-US"/>
              <a:t>Insert picture</a:t>
            </a:r>
          </a:p>
        </p:txBody>
      </p:sp>
    </p:spTree>
    <p:extLst>
      <p:ext uri="{BB962C8B-B14F-4D97-AF65-F5344CB8AC3E}">
        <p14:creationId xmlns:p14="http://schemas.microsoft.com/office/powerpoint/2010/main" val="16979291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12 Departmental lockup">
    <p:spTree>
      <p:nvGrpSpPr>
        <p:cNvPr id="1" name=""/>
        <p:cNvGrpSpPr/>
        <p:nvPr/>
      </p:nvGrpSpPr>
      <p:grpSpPr>
        <a:xfrm>
          <a:off x="0" y="0"/>
          <a:ext cx="0" cy="0"/>
          <a:chOff x="0" y="0"/>
          <a:chExt cx="0" cy="0"/>
        </a:xfrm>
      </p:grpSpPr>
      <p:sp>
        <p:nvSpPr>
          <p:cNvPr id="10" name="Text Placeholder 2"/>
          <p:cNvSpPr>
            <a:spLocks noGrp="1"/>
          </p:cNvSpPr>
          <p:nvPr>
            <p:ph type="body" sz="quarter" idx="12" hasCustomPrompt="1"/>
          </p:nvPr>
        </p:nvSpPr>
        <p:spPr>
          <a:xfrm>
            <a:off x="395536" y="5949280"/>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Department name</a:t>
            </a:r>
          </a:p>
        </p:txBody>
      </p:sp>
      <p:sp>
        <p:nvSpPr>
          <p:cNvPr id="11" name="Text Placeholder 2"/>
          <p:cNvSpPr>
            <a:spLocks noGrp="1"/>
          </p:cNvSpPr>
          <p:nvPr>
            <p:ph type="body" sz="quarter" idx="13" hasCustomPrompt="1"/>
          </p:nvPr>
        </p:nvSpPr>
        <p:spPr>
          <a:xfrm>
            <a:off x="395536" y="6237312"/>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Date</a:t>
            </a:r>
          </a:p>
        </p:txBody>
      </p:sp>
      <p:sp>
        <p:nvSpPr>
          <p:cNvPr id="12" name="Text Placeholder 2"/>
          <p:cNvSpPr>
            <a:spLocks noGrp="1"/>
          </p:cNvSpPr>
          <p:nvPr>
            <p:ph type="body" sz="quarter" idx="10" hasCustomPrompt="1"/>
          </p:nvPr>
        </p:nvSpPr>
        <p:spPr>
          <a:xfrm>
            <a:off x="395536" y="3788296"/>
            <a:ext cx="842493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13" name="Text Placeholder 2"/>
          <p:cNvSpPr>
            <a:spLocks noGrp="1"/>
          </p:cNvSpPr>
          <p:nvPr>
            <p:ph type="body" sz="quarter" idx="11" hasCustomPrompt="1"/>
          </p:nvPr>
        </p:nvSpPr>
        <p:spPr>
          <a:xfrm>
            <a:off x="395586" y="4365104"/>
            <a:ext cx="8424936"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a:t>Sub Title Text Here</a:t>
            </a:r>
          </a:p>
        </p:txBody>
      </p:sp>
    </p:spTree>
    <p:extLst>
      <p:ext uri="{BB962C8B-B14F-4D97-AF65-F5344CB8AC3E}">
        <p14:creationId xmlns:p14="http://schemas.microsoft.com/office/powerpoint/2010/main" val="24794341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4/12 Departmental lockup layout 2">
    <p:spTree>
      <p:nvGrpSpPr>
        <p:cNvPr id="1" name=""/>
        <p:cNvGrpSpPr/>
        <p:nvPr/>
      </p:nvGrpSpPr>
      <p:grpSpPr>
        <a:xfrm>
          <a:off x="0" y="0"/>
          <a:ext cx="0" cy="0"/>
          <a:chOff x="0" y="0"/>
          <a:chExt cx="0" cy="0"/>
        </a:xfrm>
      </p:grpSpPr>
      <p:sp>
        <p:nvSpPr>
          <p:cNvPr id="12" name="Picture Placeholder 5"/>
          <p:cNvSpPr>
            <a:spLocks noGrp="1"/>
          </p:cNvSpPr>
          <p:nvPr>
            <p:ph type="pic" sz="quarter" idx="15" hasCustomPrompt="1"/>
          </p:nvPr>
        </p:nvSpPr>
        <p:spPr>
          <a:xfrm>
            <a:off x="6828223" y="4653136"/>
            <a:ext cx="1992025" cy="2016001"/>
          </a:xfrm>
          <a:prstGeom prst="rect">
            <a:avLst/>
          </a:prstGeom>
          <a:solidFill>
            <a:schemeClr val="bg1">
              <a:lumMod val="85000"/>
            </a:schemeClr>
          </a:solidFill>
        </p:spPr>
        <p:txBody>
          <a:bodyPr vert="horz"/>
          <a:lstStyle>
            <a:lvl1pPr marL="0" indent="0">
              <a:buNone/>
              <a:defRPr sz="2000"/>
            </a:lvl1pPr>
          </a:lstStyle>
          <a:p>
            <a:r>
              <a:rPr lang="en-US"/>
              <a:t>Insert picture</a:t>
            </a:r>
          </a:p>
        </p:txBody>
      </p:sp>
      <p:sp>
        <p:nvSpPr>
          <p:cNvPr id="13" name="Text Placeholder 2"/>
          <p:cNvSpPr>
            <a:spLocks noGrp="1"/>
          </p:cNvSpPr>
          <p:nvPr>
            <p:ph type="body" sz="quarter" idx="10" hasCustomPrompt="1"/>
          </p:nvPr>
        </p:nvSpPr>
        <p:spPr>
          <a:xfrm>
            <a:off x="395536" y="3788296"/>
            <a:ext cx="6120630"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14" name="Text Placeholder 2"/>
          <p:cNvSpPr>
            <a:spLocks noGrp="1"/>
          </p:cNvSpPr>
          <p:nvPr>
            <p:ph type="body" sz="quarter" idx="11" hasCustomPrompt="1"/>
          </p:nvPr>
        </p:nvSpPr>
        <p:spPr>
          <a:xfrm>
            <a:off x="395586" y="4365104"/>
            <a:ext cx="6120630"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a:t>Sub Title Text Here</a:t>
            </a:r>
          </a:p>
        </p:txBody>
      </p:sp>
      <p:sp>
        <p:nvSpPr>
          <p:cNvPr id="15" name="Text Placeholder 2"/>
          <p:cNvSpPr>
            <a:spLocks noGrp="1"/>
          </p:cNvSpPr>
          <p:nvPr>
            <p:ph type="body" sz="quarter" idx="12" hasCustomPrompt="1"/>
          </p:nvPr>
        </p:nvSpPr>
        <p:spPr>
          <a:xfrm>
            <a:off x="395536" y="5949280"/>
            <a:ext cx="612063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Department name</a:t>
            </a:r>
          </a:p>
        </p:txBody>
      </p:sp>
      <p:sp>
        <p:nvSpPr>
          <p:cNvPr id="16" name="Text Placeholder 2"/>
          <p:cNvSpPr>
            <a:spLocks noGrp="1"/>
          </p:cNvSpPr>
          <p:nvPr>
            <p:ph type="body" sz="quarter" idx="13" hasCustomPrompt="1"/>
          </p:nvPr>
        </p:nvSpPr>
        <p:spPr>
          <a:xfrm>
            <a:off x="395536" y="6237312"/>
            <a:ext cx="612063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Date</a:t>
            </a:r>
          </a:p>
        </p:txBody>
      </p:sp>
    </p:spTree>
    <p:extLst>
      <p:ext uri="{BB962C8B-B14F-4D97-AF65-F5344CB8AC3E}">
        <p14:creationId xmlns:p14="http://schemas.microsoft.com/office/powerpoint/2010/main" val="32586940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8/12 Warwick lockup layout 2">
    <p:spTree>
      <p:nvGrpSpPr>
        <p:cNvPr id="1" name=""/>
        <p:cNvGrpSpPr/>
        <p:nvPr/>
      </p:nvGrpSpPr>
      <p:grpSpPr>
        <a:xfrm>
          <a:off x="0" y="0"/>
          <a:ext cx="0" cy="0"/>
          <a:chOff x="0" y="0"/>
          <a:chExt cx="0" cy="0"/>
        </a:xfrm>
      </p:grpSpPr>
      <p:sp>
        <p:nvSpPr>
          <p:cNvPr id="2" name="Text Placeholder 2"/>
          <p:cNvSpPr>
            <a:spLocks noGrp="1"/>
          </p:cNvSpPr>
          <p:nvPr>
            <p:ph type="body" sz="quarter" idx="10" hasCustomPrompt="1"/>
          </p:nvPr>
        </p:nvSpPr>
        <p:spPr>
          <a:xfrm>
            <a:off x="395536" y="4292352"/>
            <a:ext cx="6120630"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3" name="Text Placeholder 2"/>
          <p:cNvSpPr>
            <a:spLocks noGrp="1"/>
          </p:cNvSpPr>
          <p:nvPr>
            <p:ph type="body" sz="quarter" idx="11" hasCustomPrompt="1"/>
          </p:nvPr>
        </p:nvSpPr>
        <p:spPr>
          <a:xfrm>
            <a:off x="395586" y="4869160"/>
            <a:ext cx="6120630"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a:t>Sub Title Text Here</a:t>
            </a:r>
          </a:p>
        </p:txBody>
      </p:sp>
      <p:sp>
        <p:nvSpPr>
          <p:cNvPr id="4" name="Text Placeholder 2"/>
          <p:cNvSpPr>
            <a:spLocks noGrp="1"/>
          </p:cNvSpPr>
          <p:nvPr>
            <p:ph type="body" sz="quarter" idx="12" hasCustomPrompt="1"/>
          </p:nvPr>
        </p:nvSpPr>
        <p:spPr>
          <a:xfrm>
            <a:off x="395536" y="5949280"/>
            <a:ext cx="612063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Department name</a:t>
            </a:r>
          </a:p>
        </p:txBody>
      </p:sp>
      <p:sp>
        <p:nvSpPr>
          <p:cNvPr id="5" name="Text Placeholder 2"/>
          <p:cNvSpPr>
            <a:spLocks noGrp="1"/>
          </p:cNvSpPr>
          <p:nvPr>
            <p:ph type="body" sz="quarter" idx="13" hasCustomPrompt="1"/>
          </p:nvPr>
        </p:nvSpPr>
        <p:spPr>
          <a:xfrm>
            <a:off x="395536" y="6237312"/>
            <a:ext cx="612063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Date</a:t>
            </a:r>
          </a:p>
        </p:txBody>
      </p:sp>
      <p:sp>
        <p:nvSpPr>
          <p:cNvPr id="6" name="Picture Placeholder 5"/>
          <p:cNvSpPr>
            <a:spLocks noGrp="1"/>
          </p:cNvSpPr>
          <p:nvPr>
            <p:ph type="pic" sz="quarter" idx="15" hasCustomPrompt="1"/>
          </p:nvPr>
        </p:nvSpPr>
        <p:spPr>
          <a:xfrm>
            <a:off x="6828223" y="4653136"/>
            <a:ext cx="1992025" cy="2016001"/>
          </a:xfrm>
          <a:prstGeom prst="rect">
            <a:avLst/>
          </a:prstGeom>
          <a:solidFill>
            <a:schemeClr val="bg1">
              <a:lumMod val="85000"/>
            </a:schemeClr>
          </a:solidFill>
        </p:spPr>
        <p:txBody>
          <a:bodyPr vert="horz"/>
          <a:lstStyle>
            <a:lvl1pPr marL="0" indent="0">
              <a:buNone/>
              <a:defRPr sz="2000"/>
            </a:lvl1pPr>
          </a:lstStyle>
          <a:p>
            <a:r>
              <a:rPr lang="en-US"/>
              <a:t>Insert picture</a:t>
            </a:r>
          </a:p>
        </p:txBody>
      </p:sp>
    </p:spTree>
    <p:extLst>
      <p:ext uri="{BB962C8B-B14F-4D97-AF65-F5344CB8AC3E}">
        <p14:creationId xmlns:p14="http://schemas.microsoft.com/office/powerpoint/2010/main" val="318388940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12 Departmental lockup">
    <p:spTree>
      <p:nvGrpSpPr>
        <p:cNvPr id="1" name=""/>
        <p:cNvGrpSpPr/>
        <p:nvPr/>
      </p:nvGrpSpPr>
      <p:grpSpPr>
        <a:xfrm>
          <a:off x="0" y="0"/>
          <a:ext cx="0" cy="0"/>
          <a:chOff x="0" y="0"/>
          <a:chExt cx="0" cy="0"/>
        </a:xfrm>
      </p:grpSpPr>
      <p:sp>
        <p:nvSpPr>
          <p:cNvPr id="6" name="Text Placeholder 8"/>
          <p:cNvSpPr>
            <a:spLocks noGrp="1"/>
          </p:cNvSpPr>
          <p:nvPr>
            <p:ph type="body" sz="quarter" idx="14" hasCustomPrompt="1"/>
          </p:nvPr>
        </p:nvSpPr>
        <p:spPr>
          <a:xfrm>
            <a:off x="395536" y="2564905"/>
            <a:ext cx="8424936" cy="3960439"/>
          </a:xfrm>
          <a:prstGeom prst="rect">
            <a:avLst/>
          </a:prstGeom>
        </p:spPr>
        <p:txBody>
          <a:bodyPr vert="horz"/>
          <a:lstStyle>
            <a:lvl1pPr marL="0" indent="0">
              <a:buNone/>
              <a:defRPr sz="2000"/>
            </a:lvl1pPr>
          </a:lstStyle>
          <a:p>
            <a:pPr lvl="0"/>
            <a:r>
              <a:rPr lang="en-US"/>
              <a:t>Text here….</a:t>
            </a:r>
          </a:p>
        </p:txBody>
      </p:sp>
      <p:sp>
        <p:nvSpPr>
          <p:cNvPr id="7" name="Text Placeholder 2"/>
          <p:cNvSpPr>
            <a:spLocks noGrp="1"/>
          </p:cNvSpPr>
          <p:nvPr>
            <p:ph type="body" sz="quarter" idx="10" hasCustomPrompt="1"/>
          </p:nvPr>
        </p:nvSpPr>
        <p:spPr>
          <a:xfrm>
            <a:off x="395463" y="1700808"/>
            <a:ext cx="842501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Tree>
    <p:extLst>
      <p:ext uri="{BB962C8B-B14F-4D97-AF65-F5344CB8AC3E}">
        <p14:creationId xmlns:p14="http://schemas.microsoft.com/office/powerpoint/2010/main" val="34441535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12 Departmental lockup layout 2">
    <p:spTree>
      <p:nvGrpSpPr>
        <p:cNvPr id="1" name=""/>
        <p:cNvGrpSpPr/>
        <p:nvPr/>
      </p:nvGrpSpPr>
      <p:grpSpPr>
        <a:xfrm>
          <a:off x="0" y="0"/>
          <a:ext cx="0" cy="0"/>
          <a:chOff x="0" y="0"/>
          <a:chExt cx="0" cy="0"/>
        </a:xfrm>
      </p:grpSpPr>
      <p:sp>
        <p:nvSpPr>
          <p:cNvPr id="7" name="Text Placeholder 8"/>
          <p:cNvSpPr>
            <a:spLocks noGrp="1"/>
          </p:cNvSpPr>
          <p:nvPr>
            <p:ph type="body" sz="quarter" idx="14" hasCustomPrompt="1"/>
          </p:nvPr>
        </p:nvSpPr>
        <p:spPr>
          <a:xfrm>
            <a:off x="395536" y="2420889"/>
            <a:ext cx="6192688" cy="4104456"/>
          </a:xfrm>
          <a:prstGeom prst="rect">
            <a:avLst/>
          </a:prstGeom>
        </p:spPr>
        <p:txBody>
          <a:bodyPr vert="horz"/>
          <a:lstStyle>
            <a:lvl1pPr marL="0" indent="0">
              <a:buNone/>
              <a:defRPr sz="2000"/>
            </a:lvl1pPr>
          </a:lstStyle>
          <a:p>
            <a:pPr lvl="0"/>
            <a:r>
              <a:rPr lang="en-US"/>
              <a:t>Text here….</a:t>
            </a:r>
          </a:p>
        </p:txBody>
      </p:sp>
      <p:sp>
        <p:nvSpPr>
          <p:cNvPr id="8" name="Text Placeholder 2"/>
          <p:cNvSpPr>
            <a:spLocks noGrp="1"/>
          </p:cNvSpPr>
          <p:nvPr>
            <p:ph type="body" sz="quarter" idx="10" hasCustomPrompt="1"/>
          </p:nvPr>
        </p:nvSpPr>
        <p:spPr>
          <a:xfrm>
            <a:off x="395462" y="1556792"/>
            <a:ext cx="6192763"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9" name="Picture Placeholder 5"/>
          <p:cNvSpPr>
            <a:spLocks noGrp="1"/>
          </p:cNvSpPr>
          <p:nvPr>
            <p:ph type="pic" sz="quarter" idx="15" hasCustomPrompt="1"/>
          </p:nvPr>
        </p:nvSpPr>
        <p:spPr>
          <a:xfrm>
            <a:off x="6828223" y="4509120"/>
            <a:ext cx="1992025" cy="2016001"/>
          </a:xfrm>
          <a:prstGeom prst="rect">
            <a:avLst/>
          </a:prstGeom>
          <a:solidFill>
            <a:schemeClr val="bg1">
              <a:lumMod val="85000"/>
            </a:schemeClr>
          </a:solidFill>
        </p:spPr>
        <p:txBody>
          <a:bodyPr vert="horz"/>
          <a:lstStyle>
            <a:lvl1pPr marL="0" indent="0">
              <a:buNone/>
              <a:defRPr sz="2000"/>
            </a:lvl1pPr>
          </a:lstStyle>
          <a:p>
            <a:r>
              <a:rPr lang="en-US"/>
              <a:t>Insert picture</a:t>
            </a:r>
          </a:p>
        </p:txBody>
      </p:sp>
    </p:spTree>
    <p:extLst>
      <p:ext uri="{BB962C8B-B14F-4D97-AF65-F5344CB8AC3E}">
        <p14:creationId xmlns:p14="http://schemas.microsoft.com/office/powerpoint/2010/main" val="271165162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Keyline">
    <p:spTree>
      <p:nvGrpSpPr>
        <p:cNvPr id="1" name=""/>
        <p:cNvGrpSpPr/>
        <p:nvPr/>
      </p:nvGrpSpPr>
      <p:grpSpPr>
        <a:xfrm>
          <a:off x="0" y="0"/>
          <a:ext cx="0" cy="0"/>
          <a:chOff x="0" y="0"/>
          <a:chExt cx="0" cy="0"/>
        </a:xfrm>
      </p:grpSpPr>
      <p:sp>
        <p:nvSpPr>
          <p:cNvPr id="2" name="Text Placeholder 8"/>
          <p:cNvSpPr>
            <a:spLocks noGrp="1"/>
          </p:cNvSpPr>
          <p:nvPr>
            <p:ph type="body" sz="quarter" idx="14" hasCustomPrompt="1"/>
          </p:nvPr>
        </p:nvSpPr>
        <p:spPr>
          <a:xfrm>
            <a:off x="395536" y="1340370"/>
            <a:ext cx="8424936" cy="4248869"/>
          </a:xfrm>
          <a:prstGeom prst="rect">
            <a:avLst/>
          </a:prstGeom>
        </p:spPr>
        <p:txBody>
          <a:bodyPr vert="horz"/>
          <a:lstStyle>
            <a:lvl1pPr marL="0" indent="0">
              <a:buNone/>
              <a:defRPr sz="2000"/>
            </a:lvl1pPr>
          </a:lstStyle>
          <a:p>
            <a:pPr lvl="0"/>
            <a:r>
              <a:rPr lang="en-US"/>
              <a:t>Text here….</a:t>
            </a:r>
          </a:p>
        </p:txBody>
      </p:sp>
      <p:sp>
        <p:nvSpPr>
          <p:cNvPr id="3" name="Text Placeholder 2"/>
          <p:cNvSpPr>
            <a:spLocks noGrp="1"/>
          </p:cNvSpPr>
          <p:nvPr>
            <p:ph type="body" sz="quarter" idx="10" hasCustomPrompt="1"/>
          </p:nvPr>
        </p:nvSpPr>
        <p:spPr>
          <a:xfrm>
            <a:off x="395463" y="476672"/>
            <a:ext cx="842501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Tree>
    <p:extLst>
      <p:ext uri="{BB962C8B-B14F-4D97-AF65-F5344CB8AC3E}">
        <p14:creationId xmlns:p14="http://schemas.microsoft.com/office/powerpoint/2010/main" val="16170329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Keyline layout 2">
    <p:spTree>
      <p:nvGrpSpPr>
        <p:cNvPr id="1" name=""/>
        <p:cNvGrpSpPr/>
        <p:nvPr/>
      </p:nvGrpSpPr>
      <p:grpSpPr>
        <a:xfrm>
          <a:off x="0" y="0"/>
          <a:ext cx="0" cy="0"/>
          <a:chOff x="0" y="0"/>
          <a:chExt cx="0" cy="0"/>
        </a:xfrm>
      </p:grpSpPr>
      <p:sp>
        <p:nvSpPr>
          <p:cNvPr id="3" name="Text Placeholder 8"/>
          <p:cNvSpPr>
            <a:spLocks noGrp="1"/>
          </p:cNvSpPr>
          <p:nvPr>
            <p:ph type="body" sz="quarter" idx="14" hasCustomPrompt="1"/>
          </p:nvPr>
        </p:nvSpPr>
        <p:spPr>
          <a:xfrm>
            <a:off x="395537" y="1340370"/>
            <a:ext cx="5976663" cy="4248869"/>
          </a:xfrm>
          <a:prstGeom prst="rect">
            <a:avLst/>
          </a:prstGeom>
        </p:spPr>
        <p:txBody>
          <a:bodyPr vert="horz"/>
          <a:lstStyle>
            <a:lvl1pPr marL="0" indent="0">
              <a:buNone/>
              <a:defRPr sz="2000"/>
            </a:lvl1pPr>
          </a:lstStyle>
          <a:p>
            <a:pPr lvl="0"/>
            <a:r>
              <a:rPr lang="en-US"/>
              <a:t>Text here….</a:t>
            </a:r>
          </a:p>
        </p:txBody>
      </p:sp>
      <p:sp>
        <p:nvSpPr>
          <p:cNvPr id="4" name="Text Placeholder 2"/>
          <p:cNvSpPr>
            <a:spLocks noGrp="1"/>
          </p:cNvSpPr>
          <p:nvPr>
            <p:ph type="body" sz="quarter" idx="10" hasCustomPrompt="1"/>
          </p:nvPr>
        </p:nvSpPr>
        <p:spPr>
          <a:xfrm>
            <a:off x="395537" y="476672"/>
            <a:ext cx="842493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5" name="Picture Placeholder 5"/>
          <p:cNvSpPr>
            <a:spLocks noGrp="1"/>
          </p:cNvSpPr>
          <p:nvPr>
            <p:ph type="pic" sz="quarter" idx="15" hasCustomPrompt="1"/>
          </p:nvPr>
        </p:nvSpPr>
        <p:spPr>
          <a:xfrm>
            <a:off x="6588224" y="1340768"/>
            <a:ext cx="2232025" cy="2232025"/>
          </a:xfrm>
          <a:prstGeom prst="rect">
            <a:avLst/>
          </a:prstGeom>
          <a:solidFill>
            <a:schemeClr val="bg1">
              <a:lumMod val="85000"/>
            </a:schemeClr>
          </a:solidFill>
        </p:spPr>
        <p:txBody>
          <a:bodyPr vert="horz"/>
          <a:lstStyle>
            <a:lvl1pPr marL="0" indent="0">
              <a:buNone/>
              <a:defRPr sz="2000"/>
            </a:lvl1pPr>
          </a:lstStyle>
          <a:p>
            <a:r>
              <a:rPr lang="en-US"/>
              <a:t>Insert picture</a:t>
            </a:r>
          </a:p>
        </p:txBody>
      </p:sp>
    </p:spTree>
    <p:extLst>
      <p:ext uri="{BB962C8B-B14F-4D97-AF65-F5344CB8AC3E}">
        <p14:creationId xmlns:p14="http://schemas.microsoft.com/office/powerpoint/2010/main" val="186803464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Keyline bullet points">
    <p:spTree>
      <p:nvGrpSpPr>
        <p:cNvPr id="1" name=""/>
        <p:cNvGrpSpPr/>
        <p:nvPr/>
      </p:nvGrpSpPr>
      <p:grpSpPr>
        <a:xfrm>
          <a:off x="0" y="0"/>
          <a:ext cx="0" cy="0"/>
          <a:chOff x="0" y="0"/>
          <a:chExt cx="0" cy="0"/>
        </a:xfrm>
      </p:grpSpPr>
      <p:sp>
        <p:nvSpPr>
          <p:cNvPr id="3" name="Text Placeholder 2"/>
          <p:cNvSpPr>
            <a:spLocks noGrp="1"/>
          </p:cNvSpPr>
          <p:nvPr>
            <p:ph type="body" sz="quarter" idx="10" hasCustomPrompt="1"/>
          </p:nvPr>
        </p:nvSpPr>
        <p:spPr>
          <a:xfrm>
            <a:off x="395463" y="476672"/>
            <a:ext cx="842501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4" name="Text Placeholder 3"/>
          <p:cNvSpPr>
            <a:spLocks noGrp="1"/>
          </p:cNvSpPr>
          <p:nvPr>
            <p:ph type="body" sz="quarter" idx="16" hasCustomPrompt="1"/>
          </p:nvPr>
        </p:nvSpPr>
        <p:spPr>
          <a:xfrm>
            <a:off x="395536" y="1340768"/>
            <a:ext cx="8424936" cy="4248472"/>
          </a:xfrm>
          <a:prstGeom prst="rect">
            <a:avLst/>
          </a:prstGeom>
        </p:spPr>
        <p:txBody>
          <a:bodyPr vert="horz"/>
          <a:lstStyle>
            <a:lvl1pPr marL="342900" indent="-342900">
              <a:buFontTx/>
              <a:buBlip>
                <a:blip r:embed="rId2"/>
              </a:buBlip>
              <a:defRPr sz="2000" b="0" i="0">
                <a:latin typeface="Calibri"/>
                <a:cs typeface="Calibri"/>
              </a:defRPr>
            </a:lvl1pPr>
          </a:lstStyle>
          <a:p>
            <a:pPr lvl="0"/>
            <a:r>
              <a:rPr lang="en-GB"/>
              <a:t>Clinical Trials Unit bullet point</a:t>
            </a:r>
          </a:p>
          <a:p>
            <a:pPr lvl="0"/>
            <a:r>
              <a:rPr lang="en-GB"/>
              <a:t>Clinical Trials Unit bullet point</a:t>
            </a:r>
          </a:p>
          <a:p>
            <a:pPr lvl="0"/>
            <a:r>
              <a:rPr lang="en-GB"/>
              <a:t>Clinical Trials Unit bullet point</a:t>
            </a:r>
          </a:p>
          <a:p>
            <a:pPr lvl="0"/>
            <a:r>
              <a:rPr lang="en-GB"/>
              <a:t>Clinical Trials Unit bullet point</a:t>
            </a:r>
          </a:p>
          <a:p>
            <a:pPr lvl="0"/>
            <a:r>
              <a:rPr lang="en-GB"/>
              <a:t>Clinical Trials Unit bullet point</a:t>
            </a:r>
          </a:p>
          <a:p>
            <a:pPr lvl="0"/>
            <a:r>
              <a:rPr lang="en-GB"/>
              <a:t>Clinical Trials Unit bullet point</a:t>
            </a:r>
          </a:p>
          <a:p>
            <a:pPr lvl="0"/>
            <a:r>
              <a:rPr lang="en-GB"/>
              <a:t>Clinical Trials Unit bullet point</a:t>
            </a:r>
            <a:endParaRPr lang="en-US"/>
          </a:p>
        </p:txBody>
      </p:sp>
      <p:sp>
        <p:nvSpPr>
          <p:cNvPr id="2"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Tree>
    <p:extLst>
      <p:ext uri="{BB962C8B-B14F-4D97-AF65-F5344CB8AC3E}">
        <p14:creationId xmlns:p14="http://schemas.microsoft.com/office/powerpoint/2010/main" val="38671430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GB"/>
          </a:p>
        </p:txBody>
      </p:sp>
      <p:sp>
        <p:nvSpPr>
          <p:cNvPr id="5" name="Footer Placeholder 4"/>
          <p:cNvSpPr>
            <a:spLocks noGrp="1"/>
          </p:cNvSpPr>
          <p:nvPr>
            <p:ph type="ftr" sz="quarter" idx="11"/>
          </p:nvPr>
        </p:nvSpPr>
        <p:spPr/>
        <p:txBody>
          <a:bodyPr/>
          <a:lstStyle/>
          <a:p>
            <a:r>
              <a:rPr lang="en-GB"/>
              <a:t>Big Baby site initiation presentation | V9.0 | 08 March 2022</a:t>
            </a:r>
          </a:p>
        </p:txBody>
      </p:sp>
      <p:sp>
        <p:nvSpPr>
          <p:cNvPr id="6" name="Slide Number Placeholder 5"/>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176796820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GB"/>
          </a:p>
        </p:txBody>
      </p:sp>
      <p:sp>
        <p:nvSpPr>
          <p:cNvPr id="5" name="Footer Placeholder 4"/>
          <p:cNvSpPr>
            <a:spLocks noGrp="1"/>
          </p:cNvSpPr>
          <p:nvPr>
            <p:ph type="ftr" sz="quarter" idx="11"/>
          </p:nvPr>
        </p:nvSpPr>
        <p:spPr/>
        <p:txBody>
          <a:bodyPr/>
          <a:lstStyle/>
          <a:p>
            <a:r>
              <a:rPr lang="en-GB"/>
              <a:t>Big Baby site initiation presentation | V9.0 | 08 March 2022</a:t>
            </a:r>
          </a:p>
        </p:txBody>
      </p:sp>
      <p:sp>
        <p:nvSpPr>
          <p:cNvPr id="6" name="Slide Number Placeholder 5"/>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378592421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GB"/>
          </a:p>
        </p:txBody>
      </p:sp>
      <p:sp>
        <p:nvSpPr>
          <p:cNvPr id="5" name="Footer Placeholder 4"/>
          <p:cNvSpPr>
            <a:spLocks noGrp="1"/>
          </p:cNvSpPr>
          <p:nvPr>
            <p:ph type="ftr" sz="quarter" idx="11"/>
          </p:nvPr>
        </p:nvSpPr>
        <p:spPr/>
        <p:txBody>
          <a:bodyPr/>
          <a:lstStyle/>
          <a:p>
            <a:r>
              <a:rPr lang="en-GB"/>
              <a:t>Big Baby site initiation presentation | V9.0 | 08 March 2022</a:t>
            </a:r>
          </a:p>
        </p:txBody>
      </p:sp>
      <p:sp>
        <p:nvSpPr>
          <p:cNvPr id="6" name="Slide Number Placeholder 5"/>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421656521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GB"/>
          </a:p>
        </p:txBody>
      </p:sp>
      <p:sp>
        <p:nvSpPr>
          <p:cNvPr id="6" name="Footer Placeholder 5"/>
          <p:cNvSpPr>
            <a:spLocks noGrp="1"/>
          </p:cNvSpPr>
          <p:nvPr>
            <p:ph type="ftr" sz="quarter" idx="11"/>
          </p:nvPr>
        </p:nvSpPr>
        <p:spPr/>
        <p:txBody>
          <a:bodyPr/>
          <a:lstStyle/>
          <a:p>
            <a:r>
              <a:rPr lang="en-GB"/>
              <a:t>Big Baby site initiation presentation | V9.0 | 08 March 2022</a:t>
            </a:r>
          </a:p>
        </p:txBody>
      </p:sp>
      <p:sp>
        <p:nvSpPr>
          <p:cNvPr id="7" name="Slide Number Placeholder 6"/>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284656613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a:xfrm>
            <a:off x="457200" y="6356350"/>
            <a:ext cx="2133600" cy="365125"/>
          </a:xfrm>
          <a:prstGeom prst="rect">
            <a:avLst/>
          </a:prstGeom>
        </p:spPr>
        <p:txBody>
          <a:bodyPr/>
          <a:lstStyle/>
          <a:p>
            <a:endParaRPr lang="en-GB"/>
          </a:p>
        </p:txBody>
      </p:sp>
      <p:sp>
        <p:nvSpPr>
          <p:cNvPr id="8" name="Footer Placeholder 7"/>
          <p:cNvSpPr>
            <a:spLocks noGrp="1"/>
          </p:cNvSpPr>
          <p:nvPr>
            <p:ph type="ftr" sz="quarter" idx="11"/>
          </p:nvPr>
        </p:nvSpPr>
        <p:spPr/>
        <p:txBody>
          <a:bodyPr/>
          <a:lstStyle/>
          <a:p>
            <a:r>
              <a:rPr lang="en-GB"/>
              <a:t>Big Baby site initiation presentation | V9.0 | 08 March 2022</a:t>
            </a:r>
          </a:p>
        </p:txBody>
      </p:sp>
      <p:sp>
        <p:nvSpPr>
          <p:cNvPr id="9" name="Slide Number Placeholder 8"/>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30401472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12 Warwick">
    <p:spTree>
      <p:nvGrpSpPr>
        <p:cNvPr id="1" name=""/>
        <p:cNvGrpSpPr/>
        <p:nvPr/>
      </p:nvGrpSpPr>
      <p:grpSpPr>
        <a:xfrm>
          <a:off x="0" y="0"/>
          <a:ext cx="0" cy="0"/>
          <a:chOff x="0" y="0"/>
          <a:chExt cx="0" cy="0"/>
        </a:xfrm>
      </p:grpSpPr>
      <p:sp>
        <p:nvSpPr>
          <p:cNvPr id="13" name="Text Placeholder 2"/>
          <p:cNvSpPr>
            <a:spLocks noGrp="1"/>
          </p:cNvSpPr>
          <p:nvPr>
            <p:ph type="body" sz="quarter" idx="12" hasCustomPrompt="1"/>
          </p:nvPr>
        </p:nvSpPr>
        <p:spPr>
          <a:xfrm>
            <a:off x="395536" y="5949280"/>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Department name</a:t>
            </a:r>
          </a:p>
        </p:txBody>
      </p:sp>
      <p:sp>
        <p:nvSpPr>
          <p:cNvPr id="14" name="Text Placeholder 2"/>
          <p:cNvSpPr>
            <a:spLocks noGrp="1"/>
          </p:cNvSpPr>
          <p:nvPr>
            <p:ph type="body" sz="quarter" idx="13" hasCustomPrompt="1"/>
          </p:nvPr>
        </p:nvSpPr>
        <p:spPr>
          <a:xfrm>
            <a:off x="395536" y="6237312"/>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Date</a:t>
            </a:r>
          </a:p>
        </p:txBody>
      </p:sp>
      <p:sp>
        <p:nvSpPr>
          <p:cNvPr id="16" name="Text Placeholder 2"/>
          <p:cNvSpPr>
            <a:spLocks noGrp="1"/>
          </p:cNvSpPr>
          <p:nvPr>
            <p:ph type="body" sz="quarter" idx="10" hasCustomPrompt="1"/>
          </p:nvPr>
        </p:nvSpPr>
        <p:spPr>
          <a:xfrm>
            <a:off x="395536" y="3788296"/>
            <a:ext cx="842493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17" name="Text Placeholder 2"/>
          <p:cNvSpPr>
            <a:spLocks noGrp="1"/>
          </p:cNvSpPr>
          <p:nvPr>
            <p:ph type="body" sz="quarter" idx="11" hasCustomPrompt="1"/>
          </p:nvPr>
        </p:nvSpPr>
        <p:spPr>
          <a:xfrm>
            <a:off x="395586" y="4365104"/>
            <a:ext cx="8424936"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a:t>Sub Title Text Here</a:t>
            </a:r>
          </a:p>
        </p:txBody>
      </p:sp>
    </p:spTree>
    <p:extLst>
      <p:ext uri="{BB962C8B-B14F-4D97-AF65-F5344CB8AC3E}">
        <p14:creationId xmlns:p14="http://schemas.microsoft.com/office/powerpoint/2010/main" val="114262931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a:xfrm>
            <a:off x="457200" y="6356350"/>
            <a:ext cx="2133600" cy="365125"/>
          </a:xfrm>
          <a:prstGeom prst="rect">
            <a:avLst/>
          </a:prstGeom>
        </p:spPr>
        <p:txBody>
          <a:bodyPr/>
          <a:lstStyle/>
          <a:p>
            <a:endParaRPr lang="en-GB"/>
          </a:p>
        </p:txBody>
      </p:sp>
      <p:sp>
        <p:nvSpPr>
          <p:cNvPr id="4" name="Footer Placeholder 3"/>
          <p:cNvSpPr>
            <a:spLocks noGrp="1"/>
          </p:cNvSpPr>
          <p:nvPr>
            <p:ph type="ftr" sz="quarter" idx="11"/>
          </p:nvPr>
        </p:nvSpPr>
        <p:spPr/>
        <p:txBody>
          <a:bodyPr/>
          <a:lstStyle/>
          <a:p>
            <a:r>
              <a:rPr lang="en-GB"/>
              <a:t>Big Baby site initiation presentation | V9.0 | 08 March 2022</a:t>
            </a:r>
          </a:p>
        </p:txBody>
      </p:sp>
      <p:sp>
        <p:nvSpPr>
          <p:cNvPr id="5" name="Slide Number Placeholder 4"/>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402762198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endParaRPr lang="en-GB"/>
          </a:p>
        </p:txBody>
      </p:sp>
      <p:sp>
        <p:nvSpPr>
          <p:cNvPr id="3" name="Footer Placeholder 2"/>
          <p:cNvSpPr>
            <a:spLocks noGrp="1"/>
          </p:cNvSpPr>
          <p:nvPr>
            <p:ph type="ftr" sz="quarter" idx="11"/>
          </p:nvPr>
        </p:nvSpPr>
        <p:spPr/>
        <p:txBody>
          <a:bodyPr/>
          <a:lstStyle/>
          <a:p>
            <a:r>
              <a:rPr lang="en-GB"/>
              <a:t>Big Baby site initiation presentation | V9.0 | 08 March 2022</a:t>
            </a:r>
          </a:p>
        </p:txBody>
      </p:sp>
      <p:sp>
        <p:nvSpPr>
          <p:cNvPr id="4" name="Slide Number Placeholder 3"/>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304984427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GB"/>
          </a:p>
        </p:txBody>
      </p:sp>
      <p:sp>
        <p:nvSpPr>
          <p:cNvPr id="6" name="Footer Placeholder 5"/>
          <p:cNvSpPr>
            <a:spLocks noGrp="1"/>
          </p:cNvSpPr>
          <p:nvPr>
            <p:ph type="ftr" sz="quarter" idx="11"/>
          </p:nvPr>
        </p:nvSpPr>
        <p:spPr/>
        <p:txBody>
          <a:bodyPr/>
          <a:lstStyle/>
          <a:p>
            <a:r>
              <a:rPr lang="en-GB"/>
              <a:t>Big Baby site initiation presentation | V9.0 | 08 March 2022</a:t>
            </a:r>
          </a:p>
        </p:txBody>
      </p:sp>
      <p:sp>
        <p:nvSpPr>
          <p:cNvPr id="7" name="Slide Number Placeholder 6"/>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54052290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GB"/>
          </a:p>
        </p:txBody>
      </p:sp>
      <p:sp>
        <p:nvSpPr>
          <p:cNvPr id="6" name="Footer Placeholder 5"/>
          <p:cNvSpPr>
            <a:spLocks noGrp="1"/>
          </p:cNvSpPr>
          <p:nvPr>
            <p:ph type="ftr" sz="quarter" idx="11"/>
          </p:nvPr>
        </p:nvSpPr>
        <p:spPr/>
        <p:txBody>
          <a:bodyPr/>
          <a:lstStyle/>
          <a:p>
            <a:r>
              <a:rPr lang="en-GB"/>
              <a:t>Big Baby site initiation presentation | V9.0 | 08 March 2022</a:t>
            </a:r>
          </a:p>
        </p:txBody>
      </p:sp>
      <p:sp>
        <p:nvSpPr>
          <p:cNvPr id="7" name="Slide Number Placeholder 6"/>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141690758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GB"/>
          </a:p>
        </p:txBody>
      </p:sp>
      <p:sp>
        <p:nvSpPr>
          <p:cNvPr id="5" name="Footer Placeholder 4"/>
          <p:cNvSpPr>
            <a:spLocks noGrp="1"/>
          </p:cNvSpPr>
          <p:nvPr>
            <p:ph type="ftr" sz="quarter" idx="11"/>
          </p:nvPr>
        </p:nvSpPr>
        <p:spPr/>
        <p:txBody>
          <a:bodyPr/>
          <a:lstStyle/>
          <a:p>
            <a:r>
              <a:rPr lang="en-GB"/>
              <a:t>Big Baby site initiation presentation | V9.0 | 08 March 2022</a:t>
            </a:r>
          </a:p>
        </p:txBody>
      </p:sp>
      <p:sp>
        <p:nvSpPr>
          <p:cNvPr id="6" name="Slide Number Placeholder 5"/>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132917987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GB"/>
          </a:p>
        </p:txBody>
      </p:sp>
      <p:sp>
        <p:nvSpPr>
          <p:cNvPr id="5" name="Footer Placeholder 4"/>
          <p:cNvSpPr>
            <a:spLocks noGrp="1"/>
          </p:cNvSpPr>
          <p:nvPr>
            <p:ph type="ftr" sz="quarter" idx="11"/>
          </p:nvPr>
        </p:nvSpPr>
        <p:spPr/>
        <p:txBody>
          <a:bodyPr/>
          <a:lstStyle/>
          <a:p>
            <a:r>
              <a:rPr lang="en-GB"/>
              <a:t>Big Baby site initiation presentation | V9.0 | 08 March 2022</a:t>
            </a:r>
          </a:p>
        </p:txBody>
      </p:sp>
      <p:sp>
        <p:nvSpPr>
          <p:cNvPr id="6" name="Slide Number Placeholder 5"/>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34660738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12 Warwick layout 2">
    <p:spTree>
      <p:nvGrpSpPr>
        <p:cNvPr id="1" name=""/>
        <p:cNvGrpSpPr/>
        <p:nvPr/>
      </p:nvGrpSpPr>
      <p:grpSpPr>
        <a:xfrm>
          <a:off x="0" y="0"/>
          <a:ext cx="0" cy="0"/>
          <a:chOff x="0" y="0"/>
          <a:chExt cx="0" cy="0"/>
        </a:xfrm>
      </p:grpSpPr>
      <p:sp>
        <p:nvSpPr>
          <p:cNvPr id="12" name="Picture Placeholder 5"/>
          <p:cNvSpPr>
            <a:spLocks noGrp="1"/>
          </p:cNvSpPr>
          <p:nvPr>
            <p:ph type="pic" sz="quarter" idx="15" hasCustomPrompt="1"/>
          </p:nvPr>
        </p:nvSpPr>
        <p:spPr>
          <a:xfrm>
            <a:off x="6828223" y="4653136"/>
            <a:ext cx="1992025" cy="2016001"/>
          </a:xfrm>
          <a:prstGeom prst="rect">
            <a:avLst/>
          </a:prstGeom>
          <a:solidFill>
            <a:schemeClr val="bg1">
              <a:lumMod val="85000"/>
            </a:schemeClr>
          </a:solidFill>
        </p:spPr>
        <p:txBody>
          <a:bodyPr vert="horz"/>
          <a:lstStyle>
            <a:lvl1pPr marL="0" indent="0">
              <a:buNone/>
              <a:defRPr sz="2000"/>
            </a:lvl1pPr>
          </a:lstStyle>
          <a:p>
            <a:r>
              <a:rPr lang="en-US"/>
              <a:t>Insert picture</a:t>
            </a:r>
          </a:p>
        </p:txBody>
      </p:sp>
      <p:sp>
        <p:nvSpPr>
          <p:cNvPr id="13" name="Text Placeholder 2"/>
          <p:cNvSpPr>
            <a:spLocks noGrp="1"/>
          </p:cNvSpPr>
          <p:nvPr>
            <p:ph type="body" sz="quarter" idx="10" hasCustomPrompt="1"/>
          </p:nvPr>
        </p:nvSpPr>
        <p:spPr>
          <a:xfrm>
            <a:off x="395536" y="3788296"/>
            <a:ext cx="6120630"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14" name="Text Placeholder 2"/>
          <p:cNvSpPr>
            <a:spLocks noGrp="1"/>
          </p:cNvSpPr>
          <p:nvPr>
            <p:ph type="body" sz="quarter" idx="11" hasCustomPrompt="1"/>
          </p:nvPr>
        </p:nvSpPr>
        <p:spPr>
          <a:xfrm>
            <a:off x="395586" y="4365104"/>
            <a:ext cx="6120630"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a:t>Sub Title Text Here</a:t>
            </a:r>
          </a:p>
        </p:txBody>
      </p:sp>
      <p:sp>
        <p:nvSpPr>
          <p:cNvPr id="17" name="Text Placeholder 2"/>
          <p:cNvSpPr>
            <a:spLocks noGrp="1"/>
          </p:cNvSpPr>
          <p:nvPr>
            <p:ph type="body" sz="quarter" idx="12" hasCustomPrompt="1"/>
          </p:nvPr>
        </p:nvSpPr>
        <p:spPr>
          <a:xfrm>
            <a:off x="395536" y="5949280"/>
            <a:ext cx="612063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Department name</a:t>
            </a:r>
          </a:p>
        </p:txBody>
      </p:sp>
      <p:sp>
        <p:nvSpPr>
          <p:cNvPr id="18" name="Text Placeholder 2"/>
          <p:cNvSpPr>
            <a:spLocks noGrp="1"/>
          </p:cNvSpPr>
          <p:nvPr>
            <p:ph type="body" sz="quarter" idx="13" hasCustomPrompt="1"/>
          </p:nvPr>
        </p:nvSpPr>
        <p:spPr>
          <a:xfrm>
            <a:off x="395536" y="6237312"/>
            <a:ext cx="612063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Date</a:t>
            </a:r>
          </a:p>
        </p:txBody>
      </p:sp>
    </p:spTree>
    <p:extLst>
      <p:ext uri="{BB962C8B-B14F-4D97-AF65-F5344CB8AC3E}">
        <p14:creationId xmlns:p14="http://schemas.microsoft.com/office/powerpoint/2010/main" val="5945060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2 Warwick">
    <p:spTree>
      <p:nvGrpSpPr>
        <p:cNvPr id="1" name=""/>
        <p:cNvGrpSpPr/>
        <p:nvPr/>
      </p:nvGrpSpPr>
      <p:grpSpPr>
        <a:xfrm>
          <a:off x="0" y="0"/>
          <a:ext cx="0" cy="0"/>
          <a:chOff x="0" y="0"/>
          <a:chExt cx="0" cy="0"/>
        </a:xfrm>
      </p:grpSpPr>
      <p:sp>
        <p:nvSpPr>
          <p:cNvPr id="2" name="Text Placeholder 8"/>
          <p:cNvSpPr>
            <a:spLocks noGrp="1"/>
          </p:cNvSpPr>
          <p:nvPr>
            <p:ph type="body" sz="quarter" idx="14" hasCustomPrompt="1"/>
          </p:nvPr>
        </p:nvSpPr>
        <p:spPr>
          <a:xfrm>
            <a:off x="395610" y="2276474"/>
            <a:ext cx="8424862" cy="4248869"/>
          </a:xfrm>
          <a:prstGeom prst="rect">
            <a:avLst/>
          </a:prstGeom>
        </p:spPr>
        <p:txBody>
          <a:bodyPr vert="horz"/>
          <a:lstStyle>
            <a:lvl1pPr marL="0" indent="0">
              <a:buNone/>
              <a:defRPr sz="2000"/>
            </a:lvl1pPr>
          </a:lstStyle>
          <a:p>
            <a:pPr lvl="0"/>
            <a:r>
              <a:rPr lang="en-US"/>
              <a:t>Text here….</a:t>
            </a:r>
          </a:p>
        </p:txBody>
      </p:sp>
      <p:sp>
        <p:nvSpPr>
          <p:cNvPr id="3" name="Text Placeholder 2"/>
          <p:cNvSpPr>
            <a:spLocks noGrp="1"/>
          </p:cNvSpPr>
          <p:nvPr>
            <p:ph type="body" sz="quarter" idx="10" hasCustomPrompt="1"/>
          </p:nvPr>
        </p:nvSpPr>
        <p:spPr>
          <a:xfrm>
            <a:off x="395535" y="1412776"/>
            <a:ext cx="8424943"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Tree>
    <p:extLst>
      <p:ext uri="{BB962C8B-B14F-4D97-AF65-F5344CB8AC3E}">
        <p14:creationId xmlns:p14="http://schemas.microsoft.com/office/powerpoint/2010/main" val="16938478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12 Warwick layout 2">
    <p:spTree>
      <p:nvGrpSpPr>
        <p:cNvPr id="1" name=""/>
        <p:cNvGrpSpPr/>
        <p:nvPr/>
      </p:nvGrpSpPr>
      <p:grpSpPr>
        <a:xfrm>
          <a:off x="0" y="0"/>
          <a:ext cx="0" cy="0"/>
          <a:chOff x="0" y="0"/>
          <a:chExt cx="0" cy="0"/>
        </a:xfrm>
      </p:grpSpPr>
      <p:sp>
        <p:nvSpPr>
          <p:cNvPr id="3" name="Text Placeholder 8"/>
          <p:cNvSpPr>
            <a:spLocks noGrp="1"/>
          </p:cNvSpPr>
          <p:nvPr>
            <p:ph type="body" sz="quarter" idx="14" hasCustomPrompt="1"/>
          </p:nvPr>
        </p:nvSpPr>
        <p:spPr>
          <a:xfrm>
            <a:off x="395536" y="2276474"/>
            <a:ext cx="5976664" cy="4248869"/>
          </a:xfrm>
          <a:prstGeom prst="rect">
            <a:avLst/>
          </a:prstGeom>
        </p:spPr>
        <p:txBody>
          <a:bodyPr vert="horz"/>
          <a:lstStyle>
            <a:lvl1pPr marL="0" indent="0">
              <a:buNone/>
              <a:defRPr sz="2000"/>
            </a:lvl1pPr>
          </a:lstStyle>
          <a:p>
            <a:pPr lvl="0"/>
            <a:r>
              <a:rPr lang="en-US"/>
              <a:t>Text here….</a:t>
            </a:r>
          </a:p>
        </p:txBody>
      </p:sp>
      <p:sp>
        <p:nvSpPr>
          <p:cNvPr id="4" name="Text Placeholder 2"/>
          <p:cNvSpPr>
            <a:spLocks noGrp="1"/>
          </p:cNvSpPr>
          <p:nvPr>
            <p:ph type="body" sz="quarter" idx="10" hasCustomPrompt="1"/>
          </p:nvPr>
        </p:nvSpPr>
        <p:spPr>
          <a:xfrm>
            <a:off x="395537" y="1412776"/>
            <a:ext cx="5976664"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5" name="Picture Placeholder 5"/>
          <p:cNvSpPr>
            <a:spLocks noGrp="1"/>
          </p:cNvSpPr>
          <p:nvPr>
            <p:ph type="pic" sz="quarter" idx="15" hasCustomPrompt="1"/>
          </p:nvPr>
        </p:nvSpPr>
        <p:spPr>
          <a:xfrm>
            <a:off x="6614769" y="4293096"/>
            <a:ext cx="2205480" cy="2232025"/>
          </a:xfrm>
          <a:prstGeom prst="rect">
            <a:avLst/>
          </a:prstGeom>
          <a:solidFill>
            <a:schemeClr val="bg1">
              <a:lumMod val="85000"/>
            </a:schemeClr>
          </a:solidFill>
        </p:spPr>
        <p:txBody>
          <a:bodyPr vert="horz"/>
          <a:lstStyle>
            <a:lvl1pPr marL="0" indent="0">
              <a:buNone/>
              <a:defRPr sz="2000"/>
            </a:lvl1pPr>
          </a:lstStyle>
          <a:p>
            <a:r>
              <a:rPr lang="en-US"/>
              <a:t>Insert picture</a:t>
            </a:r>
          </a:p>
        </p:txBody>
      </p:sp>
    </p:spTree>
    <p:extLst>
      <p:ext uri="{BB962C8B-B14F-4D97-AF65-F5344CB8AC3E}">
        <p14:creationId xmlns:p14="http://schemas.microsoft.com/office/powerpoint/2010/main" val="28432643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8/12 Warwick">
    <p:spTree>
      <p:nvGrpSpPr>
        <p:cNvPr id="1" name=""/>
        <p:cNvGrpSpPr/>
        <p:nvPr/>
      </p:nvGrpSpPr>
      <p:grpSpPr>
        <a:xfrm>
          <a:off x="0" y="0"/>
          <a:ext cx="0" cy="0"/>
          <a:chOff x="0" y="0"/>
          <a:chExt cx="0" cy="0"/>
        </a:xfrm>
      </p:grpSpPr>
      <p:sp>
        <p:nvSpPr>
          <p:cNvPr id="2" name="Text Placeholder 2"/>
          <p:cNvSpPr>
            <a:spLocks noGrp="1"/>
          </p:cNvSpPr>
          <p:nvPr>
            <p:ph type="body" sz="quarter" idx="10" hasCustomPrompt="1"/>
          </p:nvPr>
        </p:nvSpPr>
        <p:spPr>
          <a:xfrm>
            <a:off x="395536" y="4725144"/>
            <a:ext cx="662473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3" name="Text Placeholder 2"/>
          <p:cNvSpPr>
            <a:spLocks noGrp="1"/>
          </p:cNvSpPr>
          <p:nvPr>
            <p:ph type="body" sz="quarter" idx="11" hasCustomPrompt="1"/>
          </p:nvPr>
        </p:nvSpPr>
        <p:spPr>
          <a:xfrm>
            <a:off x="395586" y="5301952"/>
            <a:ext cx="6624736"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a:t>Sub Title Text Here</a:t>
            </a:r>
          </a:p>
        </p:txBody>
      </p:sp>
      <p:sp>
        <p:nvSpPr>
          <p:cNvPr id="4" name="Text Placeholder 2"/>
          <p:cNvSpPr>
            <a:spLocks noGrp="1"/>
          </p:cNvSpPr>
          <p:nvPr>
            <p:ph type="body" sz="quarter" idx="12" hasCustomPrompt="1"/>
          </p:nvPr>
        </p:nvSpPr>
        <p:spPr>
          <a:xfrm>
            <a:off x="414892" y="5949280"/>
            <a:ext cx="8405579"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Department name</a:t>
            </a:r>
          </a:p>
        </p:txBody>
      </p:sp>
      <p:sp>
        <p:nvSpPr>
          <p:cNvPr id="5" name="Text Placeholder 2"/>
          <p:cNvSpPr>
            <a:spLocks noGrp="1"/>
          </p:cNvSpPr>
          <p:nvPr>
            <p:ph type="body" sz="quarter" idx="13" hasCustomPrompt="1"/>
          </p:nvPr>
        </p:nvSpPr>
        <p:spPr>
          <a:xfrm>
            <a:off x="414892" y="6237312"/>
            <a:ext cx="8405579"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Date</a:t>
            </a:r>
          </a:p>
        </p:txBody>
      </p:sp>
    </p:spTree>
    <p:extLst>
      <p:ext uri="{BB962C8B-B14F-4D97-AF65-F5344CB8AC3E}">
        <p14:creationId xmlns:p14="http://schemas.microsoft.com/office/powerpoint/2010/main" val="3172711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12 University lockup">
    <p:spTree>
      <p:nvGrpSpPr>
        <p:cNvPr id="1" name=""/>
        <p:cNvGrpSpPr/>
        <p:nvPr/>
      </p:nvGrpSpPr>
      <p:grpSpPr>
        <a:xfrm>
          <a:off x="0" y="0"/>
          <a:ext cx="0" cy="0"/>
          <a:chOff x="0" y="0"/>
          <a:chExt cx="0" cy="0"/>
        </a:xfrm>
      </p:grpSpPr>
      <p:sp>
        <p:nvSpPr>
          <p:cNvPr id="6" name="Text Placeholder 2"/>
          <p:cNvSpPr>
            <a:spLocks noGrp="1"/>
          </p:cNvSpPr>
          <p:nvPr>
            <p:ph type="body" sz="quarter" idx="12" hasCustomPrompt="1"/>
          </p:nvPr>
        </p:nvSpPr>
        <p:spPr>
          <a:xfrm>
            <a:off x="395536" y="5949280"/>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Department name</a:t>
            </a:r>
          </a:p>
        </p:txBody>
      </p:sp>
      <p:sp>
        <p:nvSpPr>
          <p:cNvPr id="7" name="Text Placeholder 2"/>
          <p:cNvSpPr>
            <a:spLocks noGrp="1"/>
          </p:cNvSpPr>
          <p:nvPr>
            <p:ph type="body" sz="quarter" idx="13" hasCustomPrompt="1"/>
          </p:nvPr>
        </p:nvSpPr>
        <p:spPr>
          <a:xfrm>
            <a:off x="395536" y="6237312"/>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Date</a:t>
            </a:r>
          </a:p>
        </p:txBody>
      </p:sp>
      <p:sp>
        <p:nvSpPr>
          <p:cNvPr id="10" name="Text Placeholder 2"/>
          <p:cNvSpPr>
            <a:spLocks noGrp="1"/>
          </p:cNvSpPr>
          <p:nvPr>
            <p:ph type="body" sz="quarter" idx="14" hasCustomPrompt="1"/>
          </p:nvPr>
        </p:nvSpPr>
        <p:spPr>
          <a:xfrm>
            <a:off x="395536" y="4365104"/>
            <a:ext cx="842493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11" name="Text Placeholder 2"/>
          <p:cNvSpPr>
            <a:spLocks noGrp="1"/>
          </p:cNvSpPr>
          <p:nvPr>
            <p:ph type="body" sz="quarter" idx="15" hasCustomPrompt="1"/>
          </p:nvPr>
        </p:nvSpPr>
        <p:spPr>
          <a:xfrm>
            <a:off x="395586" y="4941912"/>
            <a:ext cx="8424936"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a:t>Sub Title Text Here</a:t>
            </a:r>
          </a:p>
        </p:txBody>
      </p:sp>
    </p:spTree>
    <p:extLst>
      <p:ext uri="{BB962C8B-B14F-4D97-AF65-F5344CB8AC3E}">
        <p14:creationId xmlns:p14="http://schemas.microsoft.com/office/powerpoint/2010/main" val="16386406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12 University lockup layout 2">
    <p:spTree>
      <p:nvGrpSpPr>
        <p:cNvPr id="1" name=""/>
        <p:cNvGrpSpPr/>
        <p:nvPr/>
      </p:nvGrpSpPr>
      <p:grpSpPr>
        <a:xfrm>
          <a:off x="0" y="0"/>
          <a:ext cx="0" cy="0"/>
          <a:chOff x="0" y="0"/>
          <a:chExt cx="0" cy="0"/>
        </a:xfrm>
      </p:grpSpPr>
      <p:sp>
        <p:nvSpPr>
          <p:cNvPr id="3" name="Text Placeholder 2"/>
          <p:cNvSpPr>
            <a:spLocks noGrp="1"/>
          </p:cNvSpPr>
          <p:nvPr>
            <p:ph type="body" sz="quarter" idx="10" hasCustomPrompt="1"/>
          </p:nvPr>
        </p:nvSpPr>
        <p:spPr>
          <a:xfrm>
            <a:off x="395486" y="4365104"/>
            <a:ext cx="6048672"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4" name="Text Placeholder 2"/>
          <p:cNvSpPr>
            <a:spLocks noGrp="1"/>
          </p:cNvSpPr>
          <p:nvPr>
            <p:ph type="body" sz="quarter" idx="11" hasCustomPrompt="1"/>
          </p:nvPr>
        </p:nvSpPr>
        <p:spPr>
          <a:xfrm>
            <a:off x="395536" y="4941912"/>
            <a:ext cx="6048672"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a:t>Sub Title Text Here</a:t>
            </a:r>
          </a:p>
        </p:txBody>
      </p:sp>
      <p:sp>
        <p:nvSpPr>
          <p:cNvPr id="5" name="Text Placeholder 2"/>
          <p:cNvSpPr>
            <a:spLocks noGrp="1"/>
          </p:cNvSpPr>
          <p:nvPr>
            <p:ph type="body" sz="quarter" idx="12" hasCustomPrompt="1"/>
          </p:nvPr>
        </p:nvSpPr>
        <p:spPr>
          <a:xfrm>
            <a:off x="395486" y="5949280"/>
            <a:ext cx="6048672"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Department name</a:t>
            </a:r>
          </a:p>
        </p:txBody>
      </p:sp>
      <p:sp>
        <p:nvSpPr>
          <p:cNvPr id="6" name="Text Placeholder 2"/>
          <p:cNvSpPr>
            <a:spLocks noGrp="1"/>
          </p:cNvSpPr>
          <p:nvPr>
            <p:ph type="body" sz="quarter" idx="13" hasCustomPrompt="1"/>
          </p:nvPr>
        </p:nvSpPr>
        <p:spPr>
          <a:xfrm>
            <a:off x="395486" y="6237312"/>
            <a:ext cx="6048672"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Date</a:t>
            </a:r>
          </a:p>
        </p:txBody>
      </p:sp>
      <p:sp>
        <p:nvSpPr>
          <p:cNvPr id="7" name="Picture Placeholder 5"/>
          <p:cNvSpPr>
            <a:spLocks noGrp="1"/>
          </p:cNvSpPr>
          <p:nvPr>
            <p:ph type="pic" sz="quarter" idx="15" hasCustomPrompt="1"/>
          </p:nvPr>
        </p:nvSpPr>
        <p:spPr>
          <a:xfrm>
            <a:off x="6828223" y="4653136"/>
            <a:ext cx="1992025" cy="2016001"/>
          </a:xfrm>
          <a:prstGeom prst="rect">
            <a:avLst/>
          </a:prstGeom>
          <a:solidFill>
            <a:schemeClr val="bg1">
              <a:lumMod val="85000"/>
            </a:schemeClr>
          </a:solidFill>
        </p:spPr>
        <p:txBody>
          <a:bodyPr vert="horz"/>
          <a:lstStyle>
            <a:lvl1pPr marL="0" indent="0">
              <a:buNone/>
              <a:defRPr sz="2000"/>
            </a:lvl1pPr>
          </a:lstStyle>
          <a:p>
            <a:r>
              <a:rPr lang="en-US"/>
              <a:t>Insert picture</a:t>
            </a:r>
          </a:p>
        </p:txBody>
      </p:sp>
    </p:spTree>
    <p:extLst>
      <p:ext uri="{BB962C8B-B14F-4D97-AF65-F5344CB8AC3E}">
        <p14:creationId xmlns:p14="http://schemas.microsoft.com/office/powerpoint/2010/main" val="189821153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_rels/slideMaster10.xml.rels><?xml version="1.0" encoding="UTF-8" standalone="yes"?>
<Relationships xmlns="http://schemas.openxmlformats.org/package/2006/relationships"><Relationship Id="rId3" Type="http://schemas.openxmlformats.org/officeDocument/2006/relationships/theme" Target="../theme/theme10.xml"/><Relationship Id="rId2" Type="http://schemas.openxmlformats.org/officeDocument/2006/relationships/slideLayout" Target="../slideLayouts/slideLayout17.xml"/><Relationship Id="rId1" Type="http://schemas.openxmlformats.org/officeDocument/2006/relationships/slideLayout" Target="../slideLayouts/slideLayout16.xml"/><Relationship Id="rId4" Type="http://schemas.openxmlformats.org/officeDocument/2006/relationships/image" Target="../media/image10.jpeg"/></Relationships>
</file>

<file path=ppt/slideMasters/_rels/slideMaster11.xml.rels><?xml version="1.0" encoding="UTF-8" standalone="yes"?>
<Relationships xmlns="http://schemas.openxmlformats.org/package/2006/relationships"><Relationship Id="rId3" Type="http://schemas.openxmlformats.org/officeDocument/2006/relationships/theme" Target="../theme/theme11.xml"/><Relationship Id="rId2" Type="http://schemas.openxmlformats.org/officeDocument/2006/relationships/slideLayout" Target="../slideLayouts/slideLayout19.xml"/><Relationship Id="rId1" Type="http://schemas.openxmlformats.org/officeDocument/2006/relationships/slideLayout" Target="../slideLayouts/slideLayout18.xml"/><Relationship Id="rId4" Type="http://schemas.openxmlformats.org/officeDocument/2006/relationships/image" Target="../media/image11.jpeg"/></Relationships>
</file>

<file path=ppt/slideMasters/_rels/slideMaster12.xml.rels><?xml version="1.0" encoding="UTF-8" standalone="yes"?>
<Relationships xmlns="http://schemas.openxmlformats.org/package/2006/relationships"><Relationship Id="rId3" Type="http://schemas.openxmlformats.org/officeDocument/2006/relationships/theme" Target="../theme/theme12.xml"/><Relationship Id="rId2" Type="http://schemas.openxmlformats.org/officeDocument/2006/relationships/slideLayout" Target="../slideLayouts/slideLayout21.xml"/><Relationship Id="rId1" Type="http://schemas.openxmlformats.org/officeDocument/2006/relationships/slideLayout" Target="../slideLayouts/slideLayout20.xml"/><Relationship Id="rId4" Type="http://schemas.openxmlformats.org/officeDocument/2006/relationships/image" Target="../media/image12.jpeg"/></Relationships>
</file>

<file path=ppt/slideMasters/_rels/slideMaster13.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slideLayout" Target="../slideLayouts/slideLayout23.xml"/><Relationship Id="rId1" Type="http://schemas.openxmlformats.org/officeDocument/2006/relationships/slideLayout" Target="../slideLayouts/slideLayout22.xml"/><Relationship Id="rId5" Type="http://schemas.openxmlformats.org/officeDocument/2006/relationships/image" Target="../media/image13.jpeg"/><Relationship Id="rId4" Type="http://schemas.openxmlformats.org/officeDocument/2006/relationships/theme" Target="../theme/theme13.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14.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4" Type="http://schemas.openxmlformats.org/officeDocument/2006/relationships/image" Target="../media/image2.jpe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6.xml"/><Relationship Id="rId1" Type="http://schemas.openxmlformats.org/officeDocument/2006/relationships/slideLayout" Target="../slideLayouts/slideLayout5.xml"/><Relationship Id="rId4" Type="http://schemas.openxmlformats.org/officeDocument/2006/relationships/image" Target="../media/image3.jpe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theme" Target="../theme/theme4.xml"/><Relationship Id="rId1" Type="http://schemas.openxmlformats.org/officeDocument/2006/relationships/slideLayout" Target="../slideLayouts/slideLayout7.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9.xml"/><Relationship Id="rId1" Type="http://schemas.openxmlformats.org/officeDocument/2006/relationships/slideLayout" Target="../slideLayouts/slideLayout8.xml"/><Relationship Id="rId4" Type="http://schemas.openxmlformats.org/officeDocument/2006/relationships/image" Target="../media/image5.jpeg"/></Relationships>
</file>

<file path=ppt/slideMasters/_rels/slideMaster6.xml.rels><?xml version="1.0" encoding="UTF-8" standalone="yes"?>
<Relationships xmlns="http://schemas.openxmlformats.org/package/2006/relationships"><Relationship Id="rId3" Type="http://schemas.openxmlformats.org/officeDocument/2006/relationships/theme" Target="../theme/theme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4" Type="http://schemas.openxmlformats.org/officeDocument/2006/relationships/image" Target="../media/image6.jpeg"/></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theme" Target="../theme/theme7.xml"/><Relationship Id="rId1" Type="http://schemas.openxmlformats.org/officeDocument/2006/relationships/slideLayout" Target="../slideLayouts/slideLayout12.xml"/></Relationships>
</file>

<file path=ppt/slideMasters/_rels/slideMaster8.xml.rels><?xml version="1.0" encoding="UTF-8" standalone="yes"?>
<Relationships xmlns="http://schemas.openxmlformats.org/package/2006/relationships"><Relationship Id="rId3" Type="http://schemas.openxmlformats.org/officeDocument/2006/relationships/theme" Target="../theme/theme8.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image" Target="../media/image8.jpeg"/></Relationships>
</file>

<file path=ppt/slideMasters/_rels/slideMaster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theme" Target="../theme/theme9.xml"/><Relationship Id="rId1"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783203442"/>
      </p:ext>
    </p:extLst>
  </p:cSld>
  <p:clrMap bg1="lt1" tx1="dk1" bg2="lt2" tx2="dk2" accent1="accent1" accent2="accent2" accent3="accent3" accent4="accent4" accent5="accent5" accent6="accent6" hlink="hlink" folHlink="folHlink"/>
  <p:sldLayoutIdLst>
    <p:sldLayoutId id="2147483676" r:id="rId1"/>
    <p:sldLayoutId id="2147483688" r:id="rId2"/>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6517"/>
            <a:ext cx="9144000" cy="6844966"/>
          </a:xfrm>
          <a:prstGeom prst="rect">
            <a:avLst/>
          </a:prstGeom>
        </p:spPr>
      </p:pic>
    </p:spTree>
    <p:extLst>
      <p:ext uri="{BB962C8B-B14F-4D97-AF65-F5344CB8AC3E}">
        <p14:creationId xmlns:p14="http://schemas.microsoft.com/office/powerpoint/2010/main" val="2819162135"/>
      </p:ext>
    </p:extLst>
  </p:cSld>
  <p:clrMap bg1="lt1" tx1="dk1" bg2="lt2" tx2="dk2" accent1="accent1" accent2="accent2" accent3="accent3" accent4="accent4" accent5="accent5" accent6="accent6" hlink="hlink" folHlink="folHlink"/>
  <p:sldLayoutIdLst>
    <p:sldLayoutId id="2147483714" r:id="rId1"/>
    <p:sldLayoutId id="2147483715" r:id="rId2"/>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689" y="6517"/>
            <a:ext cx="9126621" cy="6844966"/>
          </a:xfrm>
          <a:prstGeom prst="rect">
            <a:avLst/>
          </a:prstGeom>
        </p:spPr>
      </p:pic>
    </p:spTree>
    <p:extLst>
      <p:ext uri="{BB962C8B-B14F-4D97-AF65-F5344CB8AC3E}">
        <p14:creationId xmlns:p14="http://schemas.microsoft.com/office/powerpoint/2010/main" val="1349450763"/>
      </p:ext>
    </p:extLst>
  </p:cSld>
  <p:clrMap bg1="lt1" tx1="dk1" bg2="lt2" tx2="dk2" accent1="accent1" accent2="accent2" accent3="accent3" accent4="accent4" accent5="accent5" accent6="accent6" hlink="hlink" folHlink="folHlink"/>
  <p:sldLayoutIdLst>
    <p:sldLayoutId id="2147483717" r:id="rId1"/>
    <p:sldLayoutId id="2147483718" r:id="rId2"/>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689" y="6517"/>
            <a:ext cx="9126621" cy="6844965"/>
          </a:xfrm>
          <a:prstGeom prst="rect">
            <a:avLst/>
          </a:prstGeom>
        </p:spPr>
      </p:pic>
    </p:spTree>
    <p:extLst>
      <p:ext uri="{BB962C8B-B14F-4D97-AF65-F5344CB8AC3E}">
        <p14:creationId xmlns:p14="http://schemas.microsoft.com/office/powerpoint/2010/main" val="2573632727"/>
      </p:ext>
    </p:extLst>
  </p:cSld>
  <p:clrMap bg1="lt1" tx1="dk1" bg2="lt2" tx2="dk2" accent1="accent1" accent2="accent2" accent3="accent3" accent4="accent4" accent5="accent5" accent6="accent6" hlink="hlink" folHlink="folHlink"/>
  <p:sldLayoutIdLst>
    <p:sldLayoutId id="2147483720" r:id="rId1"/>
    <p:sldLayoutId id="2147483721" r:id="rId2"/>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6" name="Picture 5" descr="4-3_W_line.jp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0" y="5950416"/>
            <a:ext cx="9144000" cy="502920"/>
          </a:xfrm>
          <a:prstGeom prst="rect">
            <a:avLst/>
          </a:prstGeom>
        </p:spPr>
      </p:pic>
      <p:sp>
        <p:nvSpPr>
          <p:cNvPr id="2" name="Footer Placeholder 1"/>
          <p:cNvSpPr>
            <a:spLocks noGrp="1"/>
          </p:cNvSpPr>
          <p:nvPr>
            <p:ph type="ftr" sz="quarter" idx="3"/>
          </p:nvPr>
        </p:nvSpPr>
        <p:spPr>
          <a:xfrm>
            <a:off x="6156176" y="6453336"/>
            <a:ext cx="2911202" cy="365125"/>
          </a:xfrm>
          <a:prstGeom prst="rect">
            <a:avLst/>
          </a:prstGeom>
        </p:spPr>
        <p:txBody>
          <a:bodyPr vert="horz" lIns="91440" tIns="45720" rIns="91440" bIns="45720" rtlCol="0" anchor="ctr"/>
          <a:lstStyle>
            <a:lvl1pPr algn="r">
              <a:defRPr sz="800">
                <a:solidFill>
                  <a:schemeClr val="tx1">
                    <a:tint val="75000"/>
                  </a:schemeClr>
                </a:solidFill>
              </a:defRPr>
            </a:lvl1pPr>
          </a:lstStyle>
          <a:p>
            <a:r>
              <a:rPr lang="en-GB"/>
              <a:t>Big Baby site initiation presentation | V9.0 | 08 March 2022</a:t>
            </a:r>
          </a:p>
        </p:txBody>
      </p:sp>
    </p:spTree>
    <p:extLst>
      <p:ext uri="{BB962C8B-B14F-4D97-AF65-F5344CB8AC3E}">
        <p14:creationId xmlns:p14="http://schemas.microsoft.com/office/powerpoint/2010/main" val="1818788261"/>
      </p:ext>
    </p:extLst>
  </p:cSld>
  <p:clrMap bg1="lt1" tx1="dk1" bg2="lt2" tx2="dk2" accent1="accent1" accent2="accent2" accent3="accent3" accent4="accent4" accent5="accent5" accent6="accent6" hlink="hlink" folHlink="folHlink"/>
  <p:sldLayoutIdLst>
    <p:sldLayoutId id="2147483665" r:id="rId1"/>
    <p:sldLayoutId id="2147483702" r:id="rId2"/>
    <p:sldLayoutId id="2147483703" r:id="rId3"/>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3"/>
          </p:nvPr>
        </p:nvSpPr>
        <p:spPr>
          <a:xfrm>
            <a:off x="457200" y="6356350"/>
            <a:ext cx="5562600" cy="365125"/>
          </a:xfrm>
          <a:prstGeom prst="rect">
            <a:avLst/>
          </a:prstGeom>
        </p:spPr>
        <p:txBody>
          <a:bodyPr vert="horz" lIns="91440" tIns="45720" rIns="91440" bIns="45720" rtlCol="0" anchor="ctr"/>
          <a:lstStyle>
            <a:lvl1pPr algn="ctr">
              <a:defRPr sz="800">
                <a:solidFill>
                  <a:schemeClr val="tx1">
                    <a:tint val="75000"/>
                  </a:schemeClr>
                </a:solidFill>
              </a:defRPr>
            </a:lvl1pPr>
          </a:lstStyle>
          <a:p>
            <a:pPr algn="l"/>
            <a:r>
              <a:rPr lang="en-GB"/>
              <a:t>Big Baby site initiation presentation | V9.0 | 08 March 2022</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4FAC01-77A8-4A94-AEE5-B3249D523D31}" type="slidenum">
              <a:rPr lang="en-GB" smtClean="0"/>
              <a:t>‹#›</a:t>
            </a:fld>
            <a:endParaRPr lang="en-GB"/>
          </a:p>
        </p:txBody>
      </p:sp>
    </p:spTree>
    <p:extLst>
      <p:ext uri="{BB962C8B-B14F-4D97-AF65-F5344CB8AC3E}">
        <p14:creationId xmlns:p14="http://schemas.microsoft.com/office/powerpoint/2010/main" val="578664498"/>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316515806"/>
      </p:ext>
    </p:extLst>
  </p:cSld>
  <p:clrMap bg1="lt1" tx1="dk1" bg2="lt2" tx2="dk2" accent1="accent1" accent2="accent2" accent3="accent3" accent4="accent4" accent5="accent5" accent6="accent6" hlink="hlink" folHlink="folHlink"/>
  <p:sldLayoutIdLst>
    <p:sldLayoutId id="2147483651" r:id="rId1"/>
    <p:sldLayoutId id="2147483707" r:id="rId2"/>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449328105"/>
      </p:ext>
    </p:extLst>
  </p:cSld>
  <p:clrMap bg1="lt1" tx1="dk1" bg2="lt2" tx2="dk2" accent1="accent1" accent2="accent2" accent3="accent3" accent4="accent4" accent5="accent5" accent6="accent6" hlink="hlink" folHlink="folHlink"/>
  <p:sldLayoutIdLst>
    <p:sldLayoutId id="2147483653" r:id="rId1"/>
    <p:sldLayoutId id="2147483701" r:id="rId2"/>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052544969"/>
      </p:ext>
    </p:extLst>
  </p:cSld>
  <p:clrMap bg1="lt1" tx1="dk1" bg2="lt2" tx2="dk2" accent1="accent1" accent2="accent2" accent3="accent3" accent4="accent4" accent5="accent5" accent6="accent6" hlink="hlink" folHlink="folHlink"/>
  <p:sldLayoutIdLst>
    <p:sldLayoutId id="2147483655" r:id="rId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6517"/>
            <a:ext cx="9144000" cy="6844966"/>
          </a:xfrm>
          <a:prstGeom prst="rect">
            <a:avLst/>
          </a:prstGeom>
        </p:spPr>
      </p:pic>
    </p:spTree>
    <p:extLst>
      <p:ext uri="{BB962C8B-B14F-4D97-AF65-F5344CB8AC3E}">
        <p14:creationId xmlns:p14="http://schemas.microsoft.com/office/powerpoint/2010/main" val="972565607"/>
      </p:ext>
    </p:extLst>
  </p:cSld>
  <p:clrMap bg1="lt1" tx1="dk1" bg2="lt2" tx2="dk2" accent1="accent1" accent2="accent2" accent3="accent3" accent4="accent4" accent5="accent5" accent6="accent6" hlink="hlink" folHlink="folHlink"/>
  <p:sldLayoutIdLst>
    <p:sldLayoutId id="2147483657" r:id="rId1"/>
    <p:sldLayoutId id="2147483708" r:id="rId2"/>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371379047"/>
      </p:ext>
    </p:extLst>
  </p:cSld>
  <p:clrMap bg1="lt1" tx1="dk1" bg2="lt2" tx2="dk2" accent1="accent1" accent2="accent2" accent3="accent3" accent4="accent4" accent5="accent5" accent6="accent6" hlink="hlink" folHlink="folHlink"/>
  <p:sldLayoutIdLst>
    <p:sldLayoutId id="2147483659" r:id="rId1"/>
    <p:sldLayoutId id="2147483709" r:id="rId2"/>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3056033"/>
      </p:ext>
    </p:extLst>
  </p:cSld>
  <p:clrMap bg1="lt1" tx1="dk1" bg2="lt2" tx2="dk2" accent1="accent1" accent2="accent2" accent3="accent3" accent4="accent4" accent5="accent5" accent6="accent6" hlink="hlink" folHlink="folHlink"/>
  <p:sldLayoutIdLst>
    <p:sldLayoutId id="2147483663" r:id="rId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506753278"/>
      </p:ext>
    </p:extLst>
  </p:cSld>
  <p:clrMap bg1="lt1" tx1="dk1" bg2="lt2" tx2="dk2" accent1="accent1" accent2="accent2" accent3="accent3" accent4="accent4" accent5="accent5" accent6="accent6" hlink="hlink" folHlink="folHlink"/>
  <p:sldLayoutIdLst>
    <p:sldLayoutId id="2147483661" r:id="rId1"/>
    <p:sldLayoutId id="2147483710" r:id="rId2"/>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318123589"/>
      </p:ext>
    </p:extLst>
  </p:cSld>
  <p:clrMap bg1="lt1" tx1="dk1" bg2="lt2" tx2="dk2" accent1="accent1" accent2="accent2" accent3="accent3" accent4="accent4" accent5="accent5" accent6="accent6" hlink="hlink" folHlink="folHlink"/>
  <p:sldLayoutIdLst>
    <p:sldLayoutId id="2147483712" r:id="rId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17.jpeg"/><Relationship Id="rId2" Type="http://schemas.openxmlformats.org/officeDocument/2006/relationships/slideLayout" Target="../slideLayouts/slideLayout15.xml"/><Relationship Id="rId1" Type="http://schemas.openxmlformats.org/officeDocument/2006/relationships/vmlDrawing" Target="../drawings/vmlDrawing1.vml"/><Relationship Id="rId6" Type="http://schemas.openxmlformats.org/officeDocument/2006/relationships/image" Target="../media/image15.emf"/><Relationship Id="rId5" Type="http://schemas.openxmlformats.org/officeDocument/2006/relationships/oleObject" Target="../embeddings/oleObject1.bin"/><Relationship Id="rId4" Type="http://schemas.openxmlformats.org/officeDocument/2006/relationships/image" Target="../media/image16.jpeg"/></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8.jpeg"/><Relationship Id="rId7" Type="http://schemas.openxmlformats.org/officeDocument/2006/relationships/diagramColors" Target="../diagrams/colors1.xml"/><Relationship Id="rId2" Type="http://schemas.openxmlformats.org/officeDocument/2006/relationships/notesSlide" Target="../notesSlides/notesSlide12.xml"/><Relationship Id="rId1" Type="http://schemas.openxmlformats.org/officeDocument/2006/relationships/slideLayout" Target="../slideLayouts/slideLayout24.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3.xml"/><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4.xml"/><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8.jpeg"/><Relationship Id="rId7" Type="http://schemas.openxmlformats.org/officeDocument/2006/relationships/diagramColors" Target="../diagrams/colors2.xml"/><Relationship Id="rId2" Type="http://schemas.openxmlformats.org/officeDocument/2006/relationships/notesSlide" Target="../notesSlides/notesSlide15.xml"/><Relationship Id="rId1" Type="http://schemas.openxmlformats.org/officeDocument/2006/relationships/slideLayout" Target="../slideLayouts/slideLayout24.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19.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6.xml"/><Relationship Id="rId1" Type="http://schemas.openxmlformats.org/officeDocument/2006/relationships/slideLayout" Target="../slideLayouts/slideLayout2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7.xml"/><Relationship Id="rId1" Type="http://schemas.openxmlformats.org/officeDocument/2006/relationships/slideLayout" Target="../slideLayouts/slideLayout24.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18.jpeg"/><Relationship Id="rId1" Type="http://schemas.openxmlformats.org/officeDocument/2006/relationships/slideLayout" Target="../slideLayouts/slideLayout24.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8.xml"/><Relationship Id="rId1" Type="http://schemas.openxmlformats.org/officeDocument/2006/relationships/slideLayout" Target="../slideLayouts/slideLayout24.xml"/><Relationship Id="rId4" Type="http://schemas.openxmlformats.org/officeDocument/2006/relationships/image" Target="../media/image19.png"/></Relationships>
</file>

<file path=ppt/slides/_rels/slide2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9.xml"/><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0.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3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1.xml"/><Relationship Id="rId1" Type="http://schemas.openxmlformats.org/officeDocument/2006/relationships/slideLayout" Target="../slideLayouts/slideLayout24.xml"/><Relationship Id="rId4" Type="http://schemas.openxmlformats.org/officeDocument/2006/relationships/hyperlink" Target="https://icc.growservice.org/754731/" TargetMode="External"/></Relationships>
</file>

<file path=ppt/slides/_rels/slide3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image" Target="../media/image18.jpeg"/><Relationship Id="rId1" Type="http://schemas.openxmlformats.org/officeDocument/2006/relationships/slideLayout" Target="../slideLayouts/slideLayout24.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18.jpeg"/><Relationship Id="rId1" Type="http://schemas.openxmlformats.org/officeDocument/2006/relationships/slideLayout" Target="../slideLayouts/slideLayout24.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3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2.xml"/><Relationship Id="rId1" Type="http://schemas.openxmlformats.org/officeDocument/2006/relationships/slideLayout" Target="../slideLayouts/slideLayout24.xml"/></Relationships>
</file>

<file path=ppt/slides/_rels/slide3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38.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image" Target="../media/image18.jpeg"/><Relationship Id="rId1" Type="http://schemas.openxmlformats.org/officeDocument/2006/relationships/slideLayout" Target="../slideLayouts/slideLayout24.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39.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image" Target="../media/image18.jpeg"/><Relationship Id="rId1" Type="http://schemas.openxmlformats.org/officeDocument/2006/relationships/slideLayout" Target="../slideLayouts/slideLayout24.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40.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image" Target="../media/image18.jpeg"/><Relationship Id="rId1" Type="http://schemas.openxmlformats.org/officeDocument/2006/relationships/slideLayout" Target="../slideLayouts/slideLayout24.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4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3.xml"/><Relationship Id="rId1" Type="http://schemas.openxmlformats.org/officeDocument/2006/relationships/slideLayout" Target="../slideLayouts/slideLayout24.xml"/></Relationships>
</file>

<file path=ppt/slides/_rels/slide4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4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4.xml"/><Relationship Id="rId1" Type="http://schemas.openxmlformats.org/officeDocument/2006/relationships/slideLayout" Target="../slideLayouts/slideLayout24.xml"/></Relationships>
</file>

<file path=ppt/slides/_rels/slide4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4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4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5.xml"/><Relationship Id="rId1" Type="http://schemas.openxmlformats.org/officeDocument/2006/relationships/slideLayout" Target="../slideLayouts/slideLayout24.xml"/><Relationship Id="rId4" Type="http://schemas.openxmlformats.org/officeDocument/2006/relationships/image" Target="../media/image14.png"/></Relationships>
</file>

<file path=ppt/slides/_rels/slide4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4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4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5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5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5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5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6.xml"/><Relationship Id="rId1" Type="http://schemas.openxmlformats.org/officeDocument/2006/relationships/slideLayout" Target="../slideLayouts/slideLayout24.xml"/></Relationships>
</file>

<file path=ppt/slides/_rels/slide5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55.xml.rels><?xml version="1.0" encoding="UTF-8" standalone="yes"?>
<Relationships xmlns="http://schemas.openxmlformats.org/package/2006/relationships"><Relationship Id="rId3" Type="http://schemas.openxmlformats.org/officeDocument/2006/relationships/hyperlink" Target="mailto:BigBaby@warwick.ac.uk" TargetMode="External"/><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5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5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5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5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6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7.xml"/><Relationship Id="rId1" Type="http://schemas.openxmlformats.org/officeDocument/2006/relationships/slideLayout" Target="../slideLayouts/slideLayout24.xml"/><Relationship Id="rId4" Type="http://schemas.openxmlformats.org/officeDocument/2006/relationships/image" Target="../media/image22.png"/></Relationships>
</file>

<file path=ppt/slides/_rels/slide6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8.xml"/><Relationship Id="rId1" Type="http://schemas.openxmlformats.org/officeDocument/2006/relationships/slideLayout" Target="../slideLayouts/slideLayout24.xml"/></Relationships>
</file>

<file path=ppt/slides/_rels/slide6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6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6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6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6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6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6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6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7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7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9.xml"/><Relationship Id="rId1" Type="http://schemas.openxmlformats.org/officeDocument/2006/relationships/slideLayout" Target="../slideLayouts/slideLayout24.xml"/></Relationships>
</file>

<file path=ppt/slides/_rels/slide7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7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7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0.xml"/><Relationship Id="rId1" Type="http://schemas.openxmlformats.org/officeDocument/2006/relationships/slideLayout" Target="../slideLayouts/slideLayout24.xml"/></Relationships>
</file>

<file path=ppt/slides/_rels/slide7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31.xml"/><Relationship Id="rId1" Type="http://schemas.openxmlformats.org/officeDocument/2006/relationships/slideLayout" Target="../slideLayouts/slideLayout24.xml"/><Relationship Id="rId5" Type="http://schemas.openxmlformats.org/officeDocument/2006/relationships/hyperlink" Target="mailto:mmancini@perinatal.org.uk" TargetMode="External"/><Relationship Id="rId4" Type="http://schemas.openxmlformats.org/officeDocument/2006/relationships/hyperlink" Target="mailto:Bigbaby@warwick.ac.uk" TargetMode="External"/></Relationships>
</file>

<file path=ppt/slides/_rels/slide7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slideLayout" Target="../slideLayouts/slideLayout16.xml"/><Relationship Id="rId1" Type="http://schemas.openxmlformats.org/officeDocument/2006/relationships/vmlDrawing" Target="../drawings/vmlDrawing2.vml"/><Relationship Id="rId6" Type="http://schemas.openxmlformats.org/officeDocument/2006/relationships/image" Target="../media/image24.emf"/><Relationship Id="rId5" Type="http://schemas.openxmlformats.org/officeDocument/2006/relationships/oleObject" Target="../embeddings/oleObject2.bin"/><Relationship Id="rId4" Type="http://schemas.openxmlformats.org/officeDocument/2006/relationships/image" Target="../media/image17.jpeg"/></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a:t>The Big Baby Trial</a:t>
            </a:r>
          </a:p>
        </p:txBody>
      </p:sp>
      <p:sp>
        <p:nvSpPr>
          <p:cNvPr id="4" name="Text Placeholder 3"/>
          <p:cNvSpPr>
            <a:spLocks noGrp="1"/>
          </p:cNvSpPr>
          <p:nvPr>
            <p:ph type="body" sz="quarter" idx="12"/>
          </p:nvPr>
        </p:nvSpPr>
        <p:spPr>
          <a:xfrm>
            <a:off x="395536" y="5638775"/>
            <a:ext cx="8424935" cy="432048"/>
          </a:xfrm>
        </p:spPr>
        <p:txBody>
          <a:bodyPr/>
          <a:lstStyle/>
          <a:p>
            <a:r>
              <a:rPr lang="en-US"/>
              <a:t>Site Initiation Visit </a:t>
            </a:r>
          </a:p>
        </p:txBody>
      </p:sp>
      <p:pic>
        <p:nvPicPr>
          <p:cNvPr id="7" name="Picture 6"/>
          <p:cNvPicPr/>
          <p:nvPr/>
        </p:nvPicPr>
        <p:blipFill>
          <a:blip r:embed="rId4" cstate="print">
            <a:extLst>
              <a:ext uri="{28A0092B-C50C-407E-A947-70E740481C1C}">
                <a14:useLocalDpi xmlns:a14="http://schemas.microsoft.com/office/drawing/2010/main" val="0"/>
              </a:ext>
            </a:extLst>
          </a:blip>
          <a:stretch>
            <a:fillRect/>
          </a:stretch>
        </p:blipFill>
        <p:spPr>
          <a:xfrm>
            <a:off x="4211960" y="4630663"/>
            <a:ext cx="3096344" cy="1008112"/>
          </a:xfrm>
          <a:prstGeom prst="rect">
            <a:avLst/>
          </a:prstGeom>
        </p:spPr>
      </p:pic>
      <p:graphicFrame>
        <p:nvGraphicFramePr>
          <p:cNvPr id="6" name="Object 5"/>
          <p:cNvGraphicFramePr>
            <a:graphicFrameLocks noChangeAspect="1"/>
          </p:cNvGraphicFramePr>
          <p:nvPr>
            <p:extLst>
              <p:ext uri="{D42A27DB-BD31-4B8C-83A1-F6EECF244321}">
                <p14:modId xmlns:p14="http://schemas.microsoft.com/office/powerpoint/2010/main" val="2781929208"/>
              </p:ext>
            </p:extLst>
          </p:nvPr>
        </p:nvGraphicFramePr>
        <p:xfrm>
          <a:off x="829851" y="5854799"/>
          <a:ext cx="7272808" cy="2906638"/>
        </p:xfrm>
        <a:graphic>
          <a:graphicData uri="http://schemas.openxmlformats.org/presentationml/2006/ole">
            <mc:AlternateContent xmlns:mc="http://schemas.openxmlformats.org/markup-compatibility/2006">
              <mc:Choice xmlns:v="urn:schemas-microsoft-com:vml" Requires="v">
                <p:oleObj spid="_x0000_s53259" name="Document" r:id="rId5" imgW="6844922" imgH="3575270" progId="Word.Document.12">
                  <p:embed/>
                </p:oleObj>
              </mc:Choice>
              <mc:Fallback>
                <p:oleObj name="Document" r:id="rId5" imgW="6844922" imgH="3575270" progId="Word.Document.12">
                  <p:embed/>
                  <p:pic>
                    <p:nvPicPr>
                      <p:cNvPr id="6" name="Object 5"/>
                      <p:cNvPicPr/>
                      <p:nvPr/>
                    </p:nvPicPr>
                    <p:blipFill>
                      <a:blip r:embed="rId6"/>
                      <a:stretch>
                        <a:fillRect/>
                      </a:stretch>
                    </p:blipFill>
                    <p:spPr>
                      <a:xfrm>
                        <a:off x="829851" y="5854799"/>
                        <a:ext cx="7272808" cy="2906638"/>
                      </a:xfrm>
                      <a:prstGeom prst="rect">
                        <a:avLst/>
                      </a:prstGeom>
                    </p:spPr>
                  </p:pic>
                </p:oleObj>
              </mc:Fallback>
            </mc:AlternateContent>
          </a:graphicData>
        </a:graphic>
      </p:graphicFrame>
      <p:pic>
        <p:nvPicPr>
          <p:cNvPr id="9" name="Picture 8" descr="https://www.nihr.ac.uk/about-us/images/Branding/NIHR_Logos_Funded%20by_COL_RGB.jpg"/>
          <p:cNvPicPr/>
          <p:nvPr/>
        </p:nvPicPr>
        <p:blipFill>
          <a:blip r:embed="rId7">
            <a:extLst>
              <a:ext uri="{28A0092B-C50C-407E-A947-70E740481C1C}">
                <a14:useLocalDpi xmlns:a14="http://schemas.microsoft.com/office/drawing/2010/main" val="0"/>
              </a:ext>
            </a:extLst>
          </a:blip>
          <a:srcRect/>
          <a:stretch>
            <a:fillRect/>
          </a:stretch>
        </p:blipFill>
        <p:spPr bwMode="auto">
          <a:xfrm>
            <a:off x="7312838" y="6326286"/>
            <a:ext cx="1579642" cy="398016"/>
          </a:xfrm>
          <a:prstGeom prst="rect">
            <a:avLst/>
          </a:prstGeom>
          <a:noFill/>
          <a:ln>
            <a:noFill/>
          </a:ln>
        </p:spPr>
      </p:pic>
    </p:spTree>
    <p:extLst>
      <p:ext uri="{BB962C8B-B14F-4D97-AF65-F5344CB8AC3E}">
        <p14:creationId xmlns:p14="http://schemas.microsoft.com/office/powerpoint/2010/main" val="6298057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9096" y="-27384"/>
            <a:ext cx="9134903" cy="1125488"/>
          </a:xfrm>
        </p:spPr>
        <p:txBody>
          <a:bodyPr/>
          <a:lstStyle/>
          <a:p>
            <a:pPr algn="ctr"/>
            <a:r>
              <a:rPr lang="en-US" sz="4000"/>
              <a:t>Research Question </a:t>
            </a:r>
          </a:p>
        </p:txBody>
      </p:sp>
      <p:sp>
        <p:nvSpPr>
          <p:cNvPr id="7" name="Text Placeholder 6"/>
          <p:cNvSpPr>
            <a:spLocks noGrp="1"/>
          </p:cNvSpPr>
          <p:nvPr>
            <p:ph type="body" sz="quarter" idx="16"/>
          </p:nvPr>
        </p:nvSpPr>
        <p:spPr>
          <a:xfrm>
            <a:off x="0" y="1340768"/>
            <a:ext cx="9144000" cy="4464496"/>
          </a:xfrm>
        </p:spPr>
        <p:txBody>
          <a:bodyPr/>
          <a:lstStyle/>
          <a:p>
            <a:pPr marL="0" indent="0" algn="ctr">
              <a:buNone/>
            </a:pPr>
            <a:r>
              <a:rPr lang="en-US" sz="4000"/>
              <a:t>“Does induction of </a:t>
            </a:r>
            <a:r>
              <a:rPr lang="en-US" sz="4000" err="1"/>
              <a:t>labour</a:t>
            </a:r>
            <a:r>
              <a:rPr lang="en-US" sz="4000"/>
              <a:t> at 38</a:t>
            </a:r>
            <a:r>
              <a:rPr lang="en-US" sz="4000" baseline="30000"/>
              <a:t>+0 </a:t>
            </a:r>
            <a:r>
              <a:rPr lang="mr-IN" sz="4000"/>
              <a:t>–</a:t>
            </a:r>
            <a:r>
              <a:rPr lang="en-US" sz="4000"/>
              <a:t> 38</a:t>
            </a:r>
            <a:r>
              <a:rPr lang="en-US" sz="4000" baseline="30000"/>
              <a:t>+4 </a:t>
            </a:r>
            <a:r>
              <a:rPr lang="en-US" sz="4000"/>
              <a:t>weeks gestation, in pregnancies with large for gestational age fetuses, reduce the incidence of shoulder dystocia?”</a:t>
            </a:r>
          </a:p>
          <a:p>
            <a:pPr marL="0" indent="0" algn="ctr">
              <a:buNone/>
            </a:pPr>
            <a:endParaRPr lang="en-US" sz="4000"/>
          </a:p>
          <a:p>
            <a:pPr marL="0" indent="0" algn="ctr">
              <a:buNone/>
            </a:pPr>
            <a:endParaRPr lang="en-US" sz="4000"/>
          </a:p>
          <a:p>
            <a:pPr marL="0" indent="0" algn="ctr">
              <a:buNone/>
            </a:pPr>
            <a:endParaRPr lang="en-US" sz="4000"/>
          </a:p>
          <a:p>
            <a:pPr marL="0" indent="0" algn="ctr">
              <a:buNone/>
            </a:pPr>
            <a:endParaRPr lang="en-US" sz="4000"/>
          </a:p>
          <a:p>
            <a:endParaRPr lang="en-US" sz="2800"/>
          </a:p>
          <a:p>
            <a:endParaRPr lang="en-US" sz="2800"/>
          </a:p>
          <a:p>
            <a:endParaRPr lang="en-US"/>
          </a:p>
          <a:p>
            <a:endParaRPr lang="en-US" sz="2800"/>
          </a:p>
          <a:p>
            <a:pPr marL="457200" lvl="1" indent="0">
              <a:buNone/>
            </a:pPr>
            <a:endParaRPr lang="en-US"/>
          </a:p>
          <a:p>
            <a:pPr marL="0" indent="0">
              <a:buNone/>
            </a:pPr>
            <a:endParaRPr lang="en-US"/>
          </a:p>
        </p:txBody>
      </p:sp>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0"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Tree>
    <p:extLst>
      <p:ext uri="{BB962C8B-B14F-4D97-AF65-F5344CB8AC3E}">
        <p14:creationId xmlns:p14="http://schemas.microsoft.com/office/powerpoint/2010/main" val="38833641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9096" y="-27384"/>
            <a:ext cx="9134903" cy="1125488"/>
          </a:xfrm>
        </p:spPr>
        <p:txBody>
          <a:bodyPr/>
          <a:lstStyle/>
          <a:p>
            <a:pPr algn="ctr"/>
            <a:r>
              <a:rPr lang="en-US" sz="4000"/>
              <a:t>Objectives</a:t>
            </a:r>
          </a:p>
        </p:txBody>
      </p:sp>
      <p:sp>
        <p:nvSpPr>
          <p:cNvPr id="7" name="Text Placeholder 6"/>
          <p:cNvSpPr>
            <a:spLocks noGrp="1"/>
          </p:cNvSpPr>
          <p:nvPr>
            <p:ph type="body" sz="quarter" idx="16"/>
          </p:nvPr>
        </p:nvSpPr>
        <p:spPr>
          <a:xfrm>
            <a:off x="0" y="1124744"/>
            <a:ext cx="9144000" cy="4464496"/>
          </a:xfrm>
        </p:spPr>
        <p:txBody>
          <a:bodyPr/>
          <a:lstStyle/>
          <a:p>
            <a:pPr algn="just"/>
            <a:r>
              <a:rPr lang="en-US" sz="2800">
                <a:solidFill>
                  <a:srgbClr val="687DBE"/>
                </a:solidFill>
              </a:rPr>
              <a:t>Primary Objective</a:t>
            </a:r>
          </a:p>
          <a:p>
            <a:pPr lvl="1"/>
            <a:r>
              <a:rPr lang="en-GB" sz="2400"/>
              <a:t>To determine the effectiveness of induction at 38</a:t>
            </a:r>
            <a:r>
              <a:rPr lang="en-GB" sz="2400" baseline="30000"/>
              <a:t>+0 </a:t>
            </a:r>
            <a:r>
              <a:rPr lang="mr-IN" sz="2400"/>
              <a:t>–</a:t>
            </a:r>
            <a:r>
              <a:rPr lang="en-GB" sz="2400"/>
              <a:t> 38</a:t>
            </a:r>
            <a:r>
              <a:rPr lang="en-GB" sz="2400" baseline="30000"/>
              <a:t>+4 </a:t>
            </a:r>
            <a:r>
              <a:rPr lang="en-GB" sz="2400"/>
              <a:t>weeks gestation in reducing the incidence of shoulder dystocia</a:t>
            </a:r>
          </a:p>
          <a:p>
            <a:pPr lvl="1"/>
            <a:endParaRPr lang="en-US" sz="2400"/>
          </a:p>
          <a:p>
            <a:pPr algn="just"/>
            <a:r>
              <a:rPr lang="en-US" sz="2800">
                <a:solidFill>
                  <a:srgbClr val="687DBE"/>
                </a:solidFill>
              </a:rPr>
              <a:t>Secondary Objectives</a:t>
            </a:r>
            <a:endParaRPr lang="en-US">
              <a:solidFill>
                <a:srgbClr val="687DBE"/>
              </a:solidFill>
            </a:endParaRPr>
          </a:p>
          <a:p>
            <a:pPr lvl="1" algn="just"/>
            <a:r>
              <a:rPr lang="en-US" sz="2400"/>
              <a:t>To evaluate whether: </a:t>
            </a:r>
          </a:p>
          <a:p>
            <a:pPr lvl="2">
              <a:buFont typeface="Arial"/>
              <a:buChar char="•"/>
            </a:pPr>
            <a:r>
              <a:rPr lang="en-GB" sz="2000"/>
              <a:t>Standard care increases the risk of neonatal birth injury</a:t>
            </a:r>
          </a:p>
          <a:p>
            <a:pPr lvl="2">
              <a:buFont typeface="Arial"/>
              <a:buChar char="•"/>
            </a:pPr>
            <a:r>
              <a:rPr lang="en-GB" sz="2000"/>
              <a:t>Induction increases the risk of infant complications related to prematurity</a:t>
            </a:r>
          </a:p>
          <a:p>
            <a:pPr lvl="2">
              <a:buFont typeface="Arial"/>
              <a:buChar char="•"/>
            </a:pPr>
            <a:r>
              <a:rPr lang="en-GB" sz="2000"/>
              <a:t>Induction increases the risk of birth injury to the mother</a:t>
            </a:r>
          </a:p>
          <a:p>
            <a:pPr marL="914400" lvl="2" indent="0" algn="just">
              <a:buNone/>
            </a:pPr>
            <a:endParaRPr lang="en-US" sz="2000"/>
          </a:p>
          <a:p>
            <a:pPr marL="0" indent="0" algn="ctr">
              <a:buNone/>
            </a:pPr>
            <a:endParaRPr lang="en-US" sz="4000"/>
          </a:p>
          <a:p>
            <a:pPr marL="0" indent="0" algn="ctr">
              <a:buNone/>
            </a:pPr>
            <a:endParaRPr lang="en-US" sz="4000"/>
          </a:p>
          <a:p>
            <a:pPr marL="0" indent="0" algn="ctr">
              <a:buNone/>
            </a:pPr>
            <a:endParaRPr lang="en-US" sz="4000"/>
          </a:p>
          <a:p>
            <a:pPr marL="0" indent="0" algn="ctr">
              <a:buNone/>
            </a:pPr>
            <a:endParaRPr lang="en-US" sz="4000"/>
          </a:p>
          <a:p>
            <a:endParaRPr lang="en-US" sz="2800"/>
          </a:p>
          <a:p>
            <a:endParaRPr lang="en-US" sz="2800"/>
          </a:p>
          <a:p>
            <a:endParaRPr lang="en-US"/>
          </a:p>
          <a:p>
            <a:endParaRPr lang="en-US" sz="2800"/>
          </a:p>
          <a:p>
            <a:pPr marL="457200" lvl="1" indent="0">
              <a:buNone/>
            </a:pPr>
            <a:endParaRPr lang="en-US"/>
          </a:p>
          <a:p>
            <a:pPr marL="0" indent="0">
              <a:buNone/>
            </a:pPr>
            <a:endParaRPr lang="en-US"/>
          </a:p>
        </p:txBody>
      </p:sp>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0"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Tree>
    <p:extLst>
      <p:ext uri="{BB962C8B-B14F-4D97-AF65-F5344CB8AC3E}">
        <p14:creationId xmlns:p14="http://schemas.microsoft.com/office/powerpoint/2010/main" val="40192391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0"/>
            <a:ext cx="9144000" cy="6021288"/>
          </a:xfrm>
        </p:spPr>
        <p:txBody>
          <a:bodyPr numCol="1" anchor="ctr"/>
          <a:lstStyle/>
          <a:p>
            <a:pPr marL="0" indent="0" algn="ctr">
              <a:buNone/>
            </a:pPr>
            <a:r>
              <a:rPr lang="en-US" sz="5400">
                <a:solidFill>
                  <a:srgbClr val="687DBE"/>
                </a:solidFill>
              </a:rPr>
              <a:t>Study Information</a:t>
            </a:r>
          </a:p>
          <a:p>
            <a:pPr marL="0" indent="0">
              <a:buNone/>
            </a:pPr>
            <a:endParaRPr lang="en-US" sz="2800"/>
          </a:p>
          <a:p>
            <a:endParaRPr lang="en-US" sz="2000"/>
          </a:p>
          <a:p>
            <a:pPr marL="457200" lvl="1" indent="0">
              <a:buNone/>
            </a:pPr>
            <a:endParaRPr lang="en-US"/>
          </a:p>
          <a:p>
            <a:pPr marL="0" indent="0">
              <a:buNone/>
            </a:pPr>
            <a:endParaRPr lang="en-US"/>
          </a:p>
        </p:txBody>
      </p:sp>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6"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Tree>
    <p:extLst>
      <p:ext uri="{BB962C8B-B14F-4D97-AF65-F5344CB8AC3E}">
        <p14:creationId xmlns:p14="http://schemas.microsoft.com/office/powerpoint/2010/main" val="25885829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9096" y="-27384"/>
            <a:ext cx="9134903" cy="1125488"/>
          </a:xfrm>
        </p:spPr>
        <p:txBody>
          <a:bodyPr/>
          <a:lstStyle/>
          <a:p>
            <a:pPr algn="ctr"/>
            <a:r>
              <a:rPr lang="en-US" sz="4000"/>
              <a:t>Study Information</a:t>
            </a:r>
          </a:p>
        </p:txBody>
      </p:sp>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2" name="TextBox 1"/>
          <p:cNvSpPr txBox="1"/>
          <p:nvPr/>
        </p:nvSpPr>
        <p:spPr>
          <a:xfrm>
            <a:off x="4283968" y="6516052"/>
            <a:ext cx="4860032" cy="369332"/>
          </a:xfrm>
          <a:prstGeom prst="rect">
            <a:avLst/>
          </a:prstGeom>
          <a:noFill/>
        </p:spPr>
        <p:txBody>
          <a:bodyPr wrap="square" rtlCol="0">
            <a:spAutoFit/>
          </a:bodyPr>
          <a:lstStyle/>
          <a:p>
            <a:endParaRPr lang="en-US"/>
          </a:p>
        </p:txBody>
      </p:sp>
      <p:sp>
        <p:nvSpPr>
          <p:cNvPr id="8" name="Text Placeholder 1"/>
          <p:cNvSpPr txBox="1">
            <a:spLocks/>
          </p:cNvSpPr>
          <p:nvPr/>
        </p:nvSpPr>
        <p:spPr>
          <a:xfrm>
            <a:off x="0" y="1290798"/>
            <a:ext cx="9144000" cy="5018522"/>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Wingdings" panose="05000000000000000000" pitchFamily="2" charset="2"/>
              <a:buChar char="v"/>
            </a:pPr>
            <a:r>
              <a:rPr lang="en-US" sz="2400">
                <a:solidFill>
                  <a:prstClr val="black"/>
                </a:solidFill>
              </a:rPr>
              <a:t>Chief Investigators: 	Professor Siobhan </a:t>
            </a:r>
            <a:r>
              <a:rPr lang="en-US" sz="2400" err="1">
                <a:solidFill>
                  <a:prstClr val="black"/>
                </a:solidFill>
              </a:rPr>
              <a:t>Quenby</a:t>
            </a:r>
            <a:endParaRPr lang="en-US" sz="2400">
              <a:solidFill>
                <a:prstClr val="black"/>
              </a:solidFill>
            </a:endParaRPr>
          </a:p>
          <a:p>
            <a:pPr marL="0" indent="0">
              <a:buNone/>
            </a:pPr>
            <a:r>
              <a:rPr lang="en-US" sz="2400">
                <a:solidFill>
                  <a:prstClr val="black"/>
                </a:solidFill>
              </a:rPr>
              <a:t>				Professor Jason </a:t>
            </a:r>
            <a:r>
              <a:rPr lang="en-US" sz="2400" err="1">
                <a:solidFill>
                  <a:prstClr val="black"/>
                </a:solidFill>
              </a:rPr>
              <a:t>Gardosi</a:t>
            </a:r>
            <a:endParaRPr lang="en-US" sz="2400">
              <a:solidFill>
                <a:prstClr val="black"/>
              </a:solidFill>
            </a:endParaRPr>
          </a:p>
          <a:p>
            <a:pPr marL="0" indent="0">
              <a:buNone/>
            </a:pPr>
            <a:endParaRPr lang="en-US" sz="1600">
              <a:solidFill>
                <a:prstClr val="black"/>
              </a:solidFill>
            </a:endParaRPr>
          </a:p>
          <a:p>
            <a:pPr>
              <a:buFont typeface="Wingdings" panose="05000000000000000000" pitchFamily="2" charset="2"/>
              <a:buChar char="v"/>
            </a:pPr>
            <a:r>
              <a:rPr lang="en-US" sz="2400">
                <a:solidFill>
                  <a:prstClr val="black"/>
                </a:solidFill>
              </a:rPr>
              <a:t>Funder: 			</a:t>
            </a:r>
            <a:r>
              <a:rPr lang="en-GB" sz="2400"/>
              <a:t>National Institute for Health Research – 				HTA</a:t>
            </a:r>
          </a:p>
          <a:p>
            <a:pPr marL="0" indent="0">
              <a:buNone/>
            </a:pPr>
            <a:endParaRPr lang="en-GB" sz="1600"/>
          </a:p>
          <a:p>
            <a:pPr>
              <a:buFont typeface="Wingdings" panose="05000000000000000000" pitchFamily="2" charset="2"/>
              <a:buChar char="v"/>
            </a:pPr>
            <a:r>
              <a:rPr lang="en-GB" sz="2400">
                <a:solidFill>
                  <a:prstClr val="black"/>
                </a:solidFill>
                <a:latin typeface="Calibri" panose="020F0502020204030204" pitchFamily="34" charset="0"/>
                <a:ea typeface="Calibri" panose="020F0502020204030204" pitchFamily="34" charset="0"/>
                <a:cs typeface="Times New Roman" panose="02020603050405020304" pitchFamily="18" charset="0"/>
              </a:rPr>
              <a:t>Sponsor: 			</a:t>
            </a:r>
            <a:r>
              <a:rPr lang="en-GB" sz="2400"/>
              <a:t>University Hospitals Coventry and 					Warwickshire NHS Trust</a:t>
            </a:r>
          </a:p>
          <a:p>
            <a:pPr marL="0" indent="0">
              <a:buNone/>
            </a:pPr>
            <a:endParaRPr lang="en-GB" sz="1600"/>
          </a:p>
          <a:p>
            <a:pPr>
              <a:buFont typeface="Wingdings" panose="05000000000000000000" pitchFamily="2" charset="2"/>
              <a:buChar char="v"/>
            </a:pPr>
            <a:r>
              <a:rPr lang="en-GB" sz="2400"/>
              <a:t>Collaborators: 		Warwick Clinical Trials Unit</a:t>
            </a:r>
          </a:p>
          <a:p>
            <a:pPr marL="457200" lvl="1" indent="0">
              <a:buNone/>
            </a:pPr>
            <a:r>
              <a:rPr lang="en-GB" sz="2000"/>
              <a:t>				</a:t>
            </a:r>
            <a:r>
              <a:rPr lang="en-GB" sz="2400"/>
              <a:t>Perinatal Institute</a:t>
            </a:r>
          </a:p>
          <a:p>
            <a:endParaRPr lang="en-GB"/>
          </a:p>
        </p:txBody>
      </p:sp>
      <p:sp>
        <p:nvSpPr>
          <p:cNvPr id="10"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Tree>
    <p:extLst>
      <p:ext uri="{BB962C8B-B14F-4D97-AF65-F5344CB8AC3E}">
        <p14:creationId xmlns:p14="http://schemas.microsoft.com/office/powerpoint/2010/main" val="22379775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9096" y="-27384"/>
            <a:ext cx="9134903" cy="1125488"/>
          </a:xfrm>
        </p:spPr>
        <p:txBody>
          <a:bodyPr/>
          <a:lstStyle/>
          <a:p>
            <a:pPr algn="ctr"/>
            <a:r>
              <a:rPr lang="en-US" sz="4000"/>
              <a:t>Study Information</a:t>
            </a:r>
          </a:p>
        </p:txBody>
      </p:sp>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2" name="TextBox 1"/>
          <p:cNvSpPr txBox="1"/>
          <p:nvPr/>
        </p:nvSpPr>
        <p:spPr>
          <a:xfrm>
            <a:off x="4283968" y="6516052"/>
            <a:ext cx="4860032" cy="369332"/>
          </a:xfrm>
          <a:prstGeom prst="rect">
            <a:avLst/>
          </a:prstGeom>
          <a:noFill/>
        </p:spPr>
        <p:txBody>
          <a:bodyPr wrap="square" rtlCol="0">
            <a:spAutoFit/>
          </a:bodyPr>
          <a:lstStyle/>
          <a:p>
            <a:endParaRPr lang="en-US"/>
          </a:p>
        </p:txBody>
      </p:sp>
      <p:graphicFrame>
        <p:nvGraphicFramePr>
          <p:cNvPr id="3" name="Diagram 2"/>
          <p:cNvGraphicFramePr/>
          <p:nvPr>
            <p:extLst>
              <p:ext uri="{D42A27DB-BD31-4B8C-83A1-F6EECF244321}">
                <p14:modId xmlns:p14="http://schemas.microsoft.com/office/powerpoint/2010/main" val="2174580567"/>
              </p:ext>
            </p:extLst>
          </p:nvPr>
        </p:nvGraphicFramePr>
        <p:xfrm>
          <a:off x="152400" y="-34941"/>
          <a:ext cx="8964488" cy="705678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8"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Tree>
    <p:extLst>
      <p:ext uri="{BB962C8B-B14F-4D97-AF65-F5344CB8AC3E}">
        <p14:creationId xmlns:p14="http://schemas.microsoft.com/office/powerpoint/2010/main" val="26021725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1340768"/>
            <a:ext cx="9144000" cy="4248472"/>
          </a:xfrm>
        </p:spPr>
        <p:txBody>
          <a:bodyPr/>
          <a:lstStyle/>
          <a:p>
            <a:r>
              <a:rPr lang="en-US" sz="2800"/>
              <a:t>In </a:t>
            </a:r>
            <a:r>
              <a:rPr lang="en-US" sz="2800" err="1"/>
              <a:t>Boulvain</a:t>
            </a:r>
            <a:r>
              <a:rPr lang="en-US" sz="2800"/>
              <a:t> RCT incidence shoulder dystocia 3.9% control arm</a:t>
            </a:r>
          </a:p>
          <a:p>
            <a:r>
              <a:rPr lang="en-US" sz="2800"/>
              <a:t>Aim for a 50% reduction in incidence in intervention group (5% significance, 90% power) </a:t>
            </a:r>
          </a:p>
          <a:p>
            <a:r>
              <a:rPr lang="en-US" sz="2800"/>
              <a:t>Sample size 3252 women </a:t>
            </a:r>
          </a:p>
          <a:p>
            <a:r>
              <a:rPr lang="en-US" sz="2800"/>
              <a:t>7% spontaneous </a:t>
            </a:r>
            <a:r>
              <a:rPr lang="en-US" sz="2800" err="1"/>
              <a:t>labour</a:t>
            </a:r>
            <a:r>
              <a:rPr lang="en-US" sz="2800"/>
              <a:t> pre-IOL</a:t>
            </a:r>
          </a:p>
          <a:p>
            <a:r>
              <a:rPr lang="en-US" sz="2800"/>
              <a:t>Therefore sample size in RCT 4000</a:t>
            </a:r>
          </a:p>
          <a:p>
            <a:endParaRPr lang="en-US" sz="2000"/>
          </a:p>
          <a:p>
            <a:pPr marL="457200" lvl="1" indent="0">
              <a:buNone/>
            </a:pPr>
            <a:endParaRPr lang="en-US"/>
          </a:p>
          <a:p>
            <a:pPr marL="0" indent="0">
              <a:buNone/>
            </a:pPr>
            <a:endParaRPr lang="en-US"/>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6" y="-27384"/>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a:t>Power Calculation </a:t>
            </a:r>
          </a:p>
        </p:txBody>
      </p:sp>
      <p:sp>
        <p:nvSpPr>
          <p:cNvPr id="8"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Tree>
    <p:extLst>
      <p:ext uri="{BB962C8B-B14F-4D97-AF65-F5344CB8AC3E}">
        <p14:creationId xmlns:p14="http://schemas.microsoft.com/office/powerpoint/2010/main" val="14746934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9096" y="-27384"/>
            <a:ext cx="9134903" cy="1125488"/>
          </a:xfrm>
        </p:spPr>
        <p:txBody>
          <a:bodyPr/>
          <a:lstStyle/>
          <a:p>
            <a:pPr algn="ctr"/>
            <a:r>
              <a:rPr lang="en-US" sz="4000"/>
              <a:t>Trial Design</a:t>
            </a:r>
          </a:p>
        </p:txBody>
      </p:sp>
      <p:sp>
        <p:nvSpPr>
          <p:cNvPr id="7" name="Text Placeholder 6"/>
          <p:cNvSpPr>
            <a:spLocks noGrp="1"/>
          </p:cNvSpPr>
          <p:nvPr>
            <p:ph type="body" sz="quarter" idx="16"/>
          </p:nvPr>
        </p:nvSpPr>
        <p:spPr>
          <a:xfrm>
            <a:off x="0" y="1052736"/>
            <a:ext cx="9144000" cy="4464496"/>
          </a:xfrm>
        </p:spPr>
        <p:txBody>
          <a:bodyPr/>
          <a:lstStyle/>
          <a:p>
            <a:pPr marL="0" indent="0">
              <a:buNone/>
            </a:pPr>
            <a:endParaRPr lang="en-US"/>
          </a:p>
          <a:p>
            <a:endParaRPr lang="en-US" sz="2800"/>
          </a:p>
          <a:p>
            <a:pPr marL="457200" lvl="1" indent="0">
              <a:buNone/>
            </a:pPr>
            <a:endParaRPr lang="en-US"/>
          </a:p>
          <a:p>
            <a:pPr marL="0" indent="0">
              <a:buNone/>
            </a:pPr>
            <a:endParaRPr lang="en-US"/>
          </a:p>
        </p:txBody>
      </p:sp>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2" name="TextBox 1"/>
          <p:cNvSpPr txBox="1"/>
          <p:nvPr/>
        </p:nvSpPr>
        <p:spPr>
          <a:xfrm>
            <a:off x="4283968" y="6516052"/>
            <a:ext cx="4860032" cy="369332"/>
          </a:xfrm>
          <a:prstGeom prst="rect">
            <a:avLst/>
          </a:prstGeom>
          <a:noFill/>
        </p:spPr>
        <p:txBody>
          <a:bodyPr wrap="square" rtlCol="0">
            <a:spAutoFit/>
          </a:bodyPr>
          <a:lstStyle/>
          <a:p>
            <a:endParaRPr lang="en-US"/>
          </a:p>
        </p:txBody>
      </p:sp>
      <p:graphicFrame>
        <p:nvGraphicFramePr>
          <p:cNvPr id="8" name="Table 7"/>
          <p:cNvGraphicFramePr>
            <a:graphicFrameLocks noGrp="1"/>
          </p:cNvGraphicFramePr>
          <p:nvPr>
            <p:extLst>
              <p:ext uri="{D42A27DB-BD31-4B8C-83A1-F6EECF244321}">
                <p14:modId xmlns:p14="http://schemas.microsoft.com/office/powerpoint/2010/main" val="3017929707"/>
              </p:ext>
            </p:extLst>
          </p:nvPr>
        </p:nvGraphicFramePr>
        <p:xfrm>
          <a:off x="1403648" y="1484784"/>
          <a:ext cx="6696744" cy="3312371"/>
        </p:xfrm>
        <a:graphic>
          <a:graphicData uri="http://schemas.openxmlformats.org/drawingml/2006/table">
            <a:tbl>
              <a:tblPr firstRow="1" bandRow="1">
                <a:tableStyleId>{775DCB02-9BB8-47FD-8907-85C794F793BA}</a:tableStyleId>
              </a:tblPr>
              <a:tblGrid>
                <a:gridCol w="6696744">
                  <a:extLst>
                    <a:ext uri="{9D8B030D-6E8A-4147-A177-3AD203B41FA5}">
                      <a16:colId xmlns:a16="http://schemas.microsoft.com/office/drawing/2014/main" val="20000"/>
                    </a:ext>
                  </a:extLst>
                </a:gridCol>
              </a:tblGrid>
              <a:tr h="704760">
                <a:tc>
                  <a:txBody>
                    <a:bodyPr/>
                    <a:lstStyle/>
                    <a:p>
                      <a:pPr algn="ctr"/>
                      <a:r>
                        <a:rPr lang="en-US" sz="3200"/>
                        <a:t>Inclusion Criteria</a:t>
                      </a:r>
                    </a:p>
                  </a:txBody>
                  <a:tcPr/>
                </a:tc>
                <a:extLst>
                  <a:ext uri="{0D108BD9-81ED-4DB2-BD59-A6C34878D82A}">
                    <a16:rowId xmlns:a16="http://schemas.microsoft.com/office/drawing/2014/main" val="10000"/>
                  </a:ext>
                </a:extLst>
              </a:tr>
              <a:tr h="704760">
                <a:tc>
                  <a:txBody>
                    <a:bodyPr/>
                    <a:lstStyle/>
                    <a:p>
                      <a:pPr algn="ctr"/>
                      <a:r>
                        <a:rPr lang="en-US" sz="2800"/>
                        <a:t>Women </a:t>
                      </a:r>
                      <a:r>
                        <a:rPr lang="en-GB" sz="2800" kern="1200">
                          <a:effectLst/>
                        </a:rPr>
                        <a:t>≥</a:t>
                      </a:r>
                      <a:r>
                        <a:rPr lang="en-GB" sz="2800">
                          <a:effectLst/>
                        </a:rPr>
                        <a:t> 18 </a:t>
                      </a:r>
                      <a:endParaRPr lang="en-US" sz="2800"/>
                    </a:p>
                  </a:txBody>
                  <a:tcPr/>
                </a:tc>
                <a:extLst>
                  <a:ext uri="{0D108BD9-81ED-4DB2-BD59-A6C34878D82A}">
                    <a16:rowId xmlns:a16="http://schemas.microsoft.com/office/drawing/2014/main" val="10001"/>
                  </a:ext>
                </a:extLst>
              </a:tr>
              <a:tr h="1198091">
                <a:tc>
                  <a:txBody>
                    <a:bodyPr/>
                    <a:lstStyle/>
                    <a:p>
                      <a:pPr algn="ctr"/>
                      <a:r>
                        <a:rPr lang="en-US" sz="2800"/>
                        <a:t>Fetus &gt;90</a:t>
                      </a:r>
                      <a:r>
                        <a:rPr lang="en-US" sz="2800" baseline="30000"/>
                        <a:t>th</a:t>
                      </a:r>
                      <a:r>
                        <a:rPr lang="en-US" sz="2800"/>
                        <a:t> </a:t>
                      </a:r>
                      <a:r>
                        <a:rPr lang="en-US" sz="2800" strike="noStrike" err="1"/>
                        <a:t>customised</a:t>
                      </a:r>
                      <a:r>
                        <a:rPr lang="en-US" sz="2800" baseline="0"/>
                        <a:t> fetal weight centile on ultrasound scan at 35</a:t>
                      </a:r>
                      <a:r>
                        <a:rPr lang="en-US" sz="2800" baseline="30000"/>
                        <a:t>+0 </a:t>
                      </a:r>
                      <a:r>
                        <a:rPr lang="en-US" sz="2800" baseline="0"/>
                        <a:t>- 38</a:t>
                      </a:r>
                      <a:r>
                        <a:rPr lang="en-US" sz="2800" baseline="30000"/>
                        <a:t>+0</a:t>
                      </a:r>
                    </a:p>
                  </a:txBody>
                  <a:tcPr/>
                </a:tc>
                <a:extLst>
                  <a:ext uri="{0D108BD9-81ED-4DB2-BD59-A6C34878D82A}">
                    <a16:rowId xmlns:a16="http://schemas.microsoft.com/office/drawing/2014/main" val="10002"/>
                  </a:ext>
                </a:extLst>
              </a:tr>
              <a:tr h="704760">
                <a:tc>
                  <a:txBody>
                    <a:bodyPr/>
                    <a:lstStyle/>
                    <a:p>
                      <a:pPr algn="ctr"/>
                      <a:r>
                        <a:rPr lang="en-US" sz="2800"/>
                        <a:t>Cephalic presentation</a:t>
                      </a:r>
                    </a:p>
                  </a:txBody>
                  <a:tcPr/>
                </a:tc>
                <a:extLst>
                  <a:ext uri="{0D108BD9-81ED-4DB2-BD59-A6C34878D82A}">
                    <a16:rowId xmlns:a16="http://schemas.microsoft.com/office/drawing/2014/main" val="10003"/>
                  </a:ext>
                </a:extLst>
              </a:tr>
            </a:tbl>
          </a:graphicData>
        </a:graphic>
      </p:graphicFrame>
      <p:sp>
        <p:nvSpPr>
          <p:cNvPr id="11"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Tree>
    <p:extLst>
      <p:ext uri="{BB962C8B-B14F-4D97-AF65-F5344CB8AC3E}">
        <p14:creationId xmlns:p14="http://schemas.microsoft.com/office/powerpoint/2010/main" val="1712274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9096" y="-27384"/>
            <a:ext cx="9134903" cy="1125488"/>
          </a:xfrm>
        </p:spPr>
        <p:txBody>
          <a:bodyPr/>
          <a:lstStyle/>
          <a:p>
            <a:pPr algn="ctr"/>
            <a:r>
              <a:rPr lang="en-US" sz="4000"/>
              <a:t>Trial Design</a:t>
            </a:r>
          </a:p>
        </p:txBody>
      </p:sp>
      <p:sp>
        <p:nvSpPr>
          <p:cNvPr id="7" name="Text Placeholder 6"/>
          <p:cNvSpPr>
            <a:spLocks noGrp="1"/>
          </p:cNvSpPr>
          <p:nvPr>
            <p:ph type="body" sz="quarter" idx="16"/>
          </p:nvPr>
        </p:nvSpPr>
        <p:spPr>
          <a:xfrm>
            <a:off x="0" y="1052736"/>
            <a:ext cx="9144000" cy="4464496"/>
          </a:xfrm>
        </p:spPr>
        <p:txBody>
          <a:bodyPr/>
          <a:lstStyle/>
          <a:p>
            <a:pPr marL="0" indent="0">
              <a:buNone/>
            </a:pPr>
            <a:endParaRPr lang="en-US"/>
          </a:p>
          <a:p>
            <a:endParaRPr lang="en-US" sz="2800"/>
          </a:p>
          <a:p>
            <a:pPr marL="457200" lvl="1" indent="0">
              <a:buNone/>
            </a:pPr>
            <a:endParaRPr lang="en-US"/>
          </a:p>
          <a:p>
            <a:pPr marL="0" indent="0">
              <a:buNone/>
            </a:pPr>
            <a:endParaRPr lang="en-US"/>
          </a:p>
        </p:txBody>
      </p:sp>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graphicFrame>
        <p:nvGraphicFramePr>
          <p:cNvPr id="8" name="Table 7"/>
          <p:cNvGraphicFramePr>
            <a:graphicFrameLocks noGrp="1"/>
          </p:cNvGraphicFramePr>
          <p:nvPr>
            <p:extLst>
              <p:ext uri="{D42A27DB-BD31-4B8C-83A1-F6EECF244321}">
                <p14:modId xmlns:p14="http://schemas.microsoft.com/office/powerpoint/2010/main" val="1660566436"/>
              </p:ext>
            </p:extLst>
          </p:nvPr>
        </p:nvGraphicFramePr>
        <p:xfrm>
          <a:off x="215516" y="657407"/>
          <a:ext cx="8712968" cy="5192040"/>
        </p:xfrm>
        <a:graphic>
          <a:graphicData uri="http://schemas.openxmlformats.org/drawingml/2006/table">
            <a:tbl>
              <a:tblPr firstRow="1" bandRow="1">
                <a:tableStyleId>{775DCB02-9BB8-47FD-8907-85C794F793BA}</a:tableStyleId>
              </a:tblPr>
              <a:tblGrid>
                <a:gridCol w="8712968">
                  <a:extLst>
                    <a:ext uri="{9D8B030D-6E8A-4147-A177-3AD203B41FA5}">
                      <a16:colId xmlns:a16="http://schemas.microsoft.com/office/drawing/2014/main" val="20000"/>
                    </a:ext>
                  </a:extLst>
                </a:gridCol>
              </a:tblGrid>
              <a:tr h="399859">
                <a:tc>
                  <a:txBody>
                    <a:bodyPr/>
                    <a:lstStyle/>
                    <a:p>
                      <a:pPr algn="ctr"/>
                      <a:r>
                        <a:rPr lang="en-US" sz="2000"/>
                        <a:t>Exclusion Criteria</a:t>
                      </a:r>
                    </a:p>
                  </a:txBody>
                  <a:tcPr/>
                </a:tc>
                <a:extLst>
                  <a:ext uri="{0D108BD9-81ED-4DB2-BD59-A6C34878D82A}">
                    <a16:rowId xmlns:a16="http://schemas.microsoft.com/office/drawing/2014/main" val="10000"/>
                  </a:ext>
                </a:extLst>
              </a:tr>
              <a:tr h="338342">
                <a:tc>
                  <a:txBody>
                    <a:bodyPr/>
                    <a:lstStyle/>
                    <a:p>
                      <a:pPr algn="ctr"/>
                      <a:r>
                        <a:rPr lang="en-US" sz="1600"/>
                        <a:t>Multiple pregnancy </a:t>
                      </a:r>
                    </a:p>
                  </a:txBody>
                  <a:tcPr/>
                </a:tc>
                <a:extLst>
                  <a:ext uri="{0D108BD9-81ED-4DB2-BD59-A6C34878D82A}">
                    <a16:rowId xmlns:a16="http://schemas.microsoft.com/office/drawing/2014/main" val="10001"/>
                  </a:ext>
                </a:extLst>
              </a:tr>
              <a:tr h="338342">
                <a:tc>
                  <a:txBody>
                    <a:bodyPr/>
                    <a:lstStyle/>
                    <a:p>
                      <a:pPr algn="ctr"/>
                      <a:r>
                        <a:rPr lang="en-US" sz="1600"/>
                        <a:t>Pregnancy in a breech or transverse</a:t>
                      </a:r>
                      <a:r>
                        <a:rPr lang="en-US" sz="1600" baseline="0"/>
                        <a:t> lie position</a:t>
                      </a:r>
                      <a:endParaRPr lang="en-US" sz="1600"/>
                    </a:p>
                  </a:txBody>
                  <a:tcPr/>
                </a:tc>
                <a:extLst>
                  <a:ext uri="{0D108BD9-81ED-4DB2-BD59-A6C34878D82A}">
                    <a16:rowId xmlns:a16="http://schemas.microsoft.com/office/drawing/2014/main" val="10002"/>
                  </a:ext>
                </a:extLst>
              </a:tr>
              <a:tr h="338342">
                <a:tc>
                  <a:txBody>
                    <a:bodyPr/>
                    <a:lstStyle/>
                    <a:p>
                      <a:pPr algn="ctr"/>
                      <a:r>
                        <a:rPr lang="en-US" sz="1600"/>
                        <a:t>Induction of </a:t>
                      </a:r>
                      <a:r>
                        <a:rPr lang="en-US" sz="1600" err="1"/>
                        <a:t>labour</a:t>
                      </a:r>
                      <a:r>
                        <a:rPr lang="en-US" sz="1600"/>
                        <a:t> contra-indicated</a:t>
                      </a:r>
                      <a:endParaRPr lang="en-US" sz="1600">
                        <a:solidFill>
                          <a:srgbClr val="000000"/>
                        </a:solidFill>
                      </a:endParaRPr>
                    </a:p>
                  </a:txBody>
                  <a:tcPr/>
                </a:tc>
                <a:extLst>
                  <a:ext uri="{0D108BD9-81ED-4DB2-BD59-A6C34878D82A}">
                    <a16:rowId xmlns:a16="http://schemas.microsoft.com/office/drawing/2014/main" val="10003"/>
                  </a:ext>
                </a:extLst>
              </a:tr>
              <a:tr h="338342">
                <a:tc>
                  <a:txBody>
                    <a:bodyPr/>
                    <a:lstStyle/>
                    <a:p>
                      <a:pPr algn="ctr"/>
                      <a:r>
                        <a:rPr lang="en-US" sz="1600"/>
                        <a:t>Fetus with known</a:t>
                      </a:r>
                      <a:r>
                        <a:rPr lang="en-US" sz="1600" baseline="0"/>
                        <a:t> serious abnormality</a:t>
                      </a:r>
                      <a:endParaRPr lang="en-US" sz="1600">
                        <a:solidFill>
                          <a:srgbClr val="000000"/>
                        </a:solidFill>
                      </a:endParaRPr>
                    </a:p>
                  </a:txBody>
                  <a:tcPr/>
                </a:tc>
                <a:extLst>
                  <a:ext uri="{0D108BD9-81ED-4DB2-BD59-A6C34878D82A}">
                    <a16:rowId xmlns:a16="http://schemas.microsoft.com/office/drawing/2014/main" val="10004"/>
                  </a:ext>
                </a:extLst>
              </a:tr>
              <a:tr h="338342">
                <a:tc>
                  <a:txBody>
                    <a:bodyPr/>
                    <a:lstStyle/>
                    <a:p>
                      <a:pPr algn="ctr"/>
                      <a:r>
                        <a:rPr lang="en-US" sz="1600"/>
                        <a:t>Home birth or elective</a:t>
                      </a:r>
                      <a:r>
                        <a:rPr lang="en-US" sz="1600" baseline="0"/>
                        <a:t> caesarean section already planned</a:t>
                      </a:r>
                      <a:endParaRPr lang="en-US" sz="1600">
                        <a:solidFill>
                          <a:srgbClr val="000000"/>
                        </a:solidFill>
                      </a:endParaRPr>
                    </a:p>
                  </a:txBody>
                  <a:tcPr/>
                </a:tc>
                <a:extLst>
                  <a:ext uri="{0D108BD9-81ED-4DB2-BD59-A6C34878D82A}">
                    <a16:rowId xmlns:a16="http://schemas.microsoft.com/office/drawing/2014/main" val="10005"/>
                  </a:ext>
                </a:extLst>
              </a:tr>
              <a:tr h="584409">
                <a:tc>
                  <a:txBody>
                    <a:bodyPr/>
                    <a:lstStyle/>
                    <a:p>
                      <a:pPr algn="ctr"/>
                      <a:r>
                        <a:rPr lang="en-US" sz="1600">
                          <a:solidFill>
                            <a:srgbClr val="000000"/>
                          </a:solidFill>
                        </a:rPr>
                        <a:t>Caesarean</a:t>
                      </a:r>
                      <a:r>
                        <a:rPr lang="en-US" sz="1600" baseline="0">
                          <a:solidFill>
                            <a:srgbClr val="000000"/>
                          </a:solidFill>
                        </a:rPr>
                        <a:t> section or induction indicated due to health conditions such as cardiac disease or hypertensive disorders</a:t>
                      </a:r>
                      <a:endParaRPr lang="en-US" sz="1600">
                        <a:solidFill>
                          <a:srgbClr val="000000"/>
                        </a:solidFill>
                      </a:endParaRPr>
                    </a:p>
                  </a:txBody>
                  <a:tcPr/>
                </a:tc>
                <a:extLst>
                  <a:ext uri="{0D108BD9-81ED-4DB2-BD59-A6C34878D82A}">
                    <a16:rowId xmlns:a16="http://schemas.microsoft.com/office/drawing/2014/main" val="10006"/>
                  </a:ext>
                </a:extLst>
              </a:tr>
              <a:tr h="584409">
                <a:tc>
                  <a:txBody>
                    <a:bodyPr/>
                    <a:lstStyle/>
                    <a:p>
                      <a:pPr algn="ctr"/>
                      <a:r>
                        <a:rPr lang="en-US" sz="1600"/>
                        <a:t>Women taking medications and/or insulin therapy for diabetes or</a:t>
                      </a:r>
                      <a:r>
                        <a:rPr lang="en-US" sz="1600" baseline="0"/>
                        <a:t> gestational diabetes; women with these conditions who are not taking medication are eligible</a:t>
                      </a:r>
                      <a:endParaRPr lang="en-US" sz="1600">
                        <a:solidFill>
                          <a:srgbClr val="000000"/>
                        </a:solidFill>
                      </a:endParaRPr>
                    </a:p>
                  </a:txBody>
                  <a:tcPr/>
                </a:tc>
                <a:extLst>
                  <a:ext uri="{0D108BD9-81ED-4DB2-BD59-A6C34878D82A}">
                    <a16:rowId xmlns:a16="http://schemas.microsoft.com/office/drawing/2014/main" val="10007"/>
                  </a:ext>
                </a:extLst>
              </a:tr>
              <a:tr h="338342">
                <a:tc>
                  <a:txBody>
                    <a:bodyPr/>
                    <a:lstStyle/>
                    <a:p>
                      <a:pPr algn="ctr"/>
                      <a:r>
                        <a:rPr lang="en-GB" sz="1600"/>
                        <a:t>Current diagnosis of major psychiatric disorder requiring antipsychotic medication</a:t>
                      </a:r>
                      <a:endParaRPr lang="en-US" sz="1600">
                        <a:solidFill>
                          <a:srgbClr val="000000"/>
                        </a:solidFill>
                      </a:endParaRPr>
                    </a:p>
                  </a:txBody>
                  <a:tcPr/>
                </a:tc>
                <a:extLst>
                  <a:ext uri="{0D108BD9-81ED-4DB2-BD59-A6C34878D82A}">
                    <a16:rowId xmlns:a16="http://schemas.microsoft.com/office/drawing/2014/main" val="10008"/>
                  </a:ext>
                </a:extLst>
              </a:tr>
              <a:tr h="584409">
                <a:tc>
                  <a:txBody>
                    <a:bodyPr/>
                    <a:lstStyle/>
                    <a:p>
                      <a:pPr algn="ctr"/>
                      <a:r>
                        <a:rPr lang="en-US" sz="1600"/>
                        <a:t>Women unable to give informed consent e.g. learning</a:t>
                      </a:r>
                      <a:r>
                        <a:rPr lang="en-US" sz="1600" baseline="0"/>
                        <a:t> or communication difficulties that prevent understanding of the information provided</a:t>
                      </a:r>
                      <a:endParaRPr lang="en-US" sz="1600">
                        <a:solidFill>
                          <a:srgbClr val="000000"/>
                        </a:solidFill>
                      </a:endParaRPr>
                    </a:p>
                  </a:txBody>
                  <a:tcPr/>
                </a:tc>
                <a:extLst>
                  <a:ext uri="{0D108BD9-81ED-4DB2-BD59-A6C34878D82A}">
                    <a16:rowId xmlns:a16="http://schemas.microsoft.com/office/drawing/2014/main" val="10009"/>
                  </a:ext>
                </a:extLst>
              </a:tr>
              <a:tr h="338342">
                <a:tc>
                  <a:txBody>
                    <a:bodyPr/>
                    <a:lstStyle/>
                    <a:p>
                      <a:pPr algn="ctr"/>
                      <a:r>
                        <a:rPr lang="en-US" sz="1600"/>
                        <a:t>Prisoners</a:t>
                      </a:r>
                      <a:endParaRPr lang="en-US" sz="1600">
                        <a:solidFill>
                          <a:srgbClr val="000000"/>
                        </a:solidFill>
                      </a:endParaRPr>
                    </a:p>
                  </a:txBody>
                  <a:tcPr/>
                </a:tc>
                <a:extLst>
                  <a:ext uri="{0D108BD9-81ED-4DB2-BD59-A6C34878D82A}">
                    <a16:rowId xmlns:a16="http://schemas.microsoft.com/office/drawing/2014/main" val="10010"/>
                  </a:ext>
                </a:extLst>
              </a:tr>
              <a:tr h="28956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a:t>Previous stillbirth or neonatal death ≤28 days</a:t>
                      </a:r>
                      <a:endParaRPr lang="en-US" sz="1600">
                        <a:solidFill>
                          <a:srgbClr val="000000"/>
                        </a:solidFill>
                      </a:endParaRPr>
                    </a:p>
                  </a:txBody>
                  <a:tcPr/>
                </a:tc>
                <a:extLst>
                  <a:ext uri="{0D108BD9-81ED-4DB2-BD59-A6C34878D82A}">
                    <a16:rowId xmlns:a16="http://schemas.microsoft.com/office/drawing/2014/main" val="10011"/>
                  </a:ext>
                </a:extLst>
              </a:tr>
              <a:tr h="289560">
                <a:tc>
                  <a:txBody>
                    <a:bodyPr/>
                    <a:lstStyle/>
                    <a:p>
                      <a:pPr algn="ctr"/>
                      <a:r>
                        <a:rPr lang="en-US" sz="1600">
                          <a:solidFill>
                            <a:srgbClr val="000000"/>
                          </a:solidFill>
                        </a:rPr>
                        <a:t>Current intrauterine fetal death</a:t>
                      </a:r>
                    </a:p>
                  </a:txBody>
                  <a:tcPr/>
                </a:tc>
                <a:extLst>
                  <a:ext uri="{0D108BD9-81ED-4DB2-BD59-A6C34878D82A}">
                    <a16:rowId xmlns:a16="http://schemas.microsoft.com/office/drawing/2014/main" val="10012"/>
                  </a:ext>
                </a:extLst>
              </a:tr>
            </a:tbl>
          </a:graphicData>
        </a:graphic>
      </p:graphicFrame>
      <p:sp>
        <p:nvSpPr>
          <p:cNvPr id="11"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Tree>
    <p:extLst>
      <p:ext uri="{BB962C8B-B14F-4D97-AF65-F5344CB8AC3E}">
        <p14:creationId xmlns:p14="http://schemas.microsoft.com/office/powerpoint/2010/main" val="40388878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9096" y="-27384"/>
            <a:ext cx="9134903" cy="1125488"/>
          </a:xfrm>
        </p:spPr>
        <p:txBody>
          <a:bodyPr/>
          <a:lstStyle/>
          <a:p>
            <a:pPr algn="ctr"/>
            <a:r>
              <a:rPr lang="en-US" sz="4000"/>
              <a:t>Trial Design</a:t>
            </a:r>
          </a:p>
        </p:txBody>
      </p:sp>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graphicFrame>
        <p:nvGraphicFramePr>
          <p:cNvPr id="5" name="Diagram 4"/>
          <p:cNvGraphicFramePr/>
          <p:nvPr>
            <p:extLst>
              <p:ext uri="{D42A27DB-BD31-4B8C-83A1-F6EECF244321}">
                <p14:modId xmlns:p14="http://schemas.microsoft.com/office/powerpoint/2010/main" val="2178692199"/>
              </p:ext>
            </p:extLst>
          </p:nvPr>
        </p:nvGraphicFramePr>
        <p:xfrm>
          <a:off x="2102385" y="116632"/>
          <a:ext cx="5328591" cy="475252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12" name="Group 11"/>
          <p:cNvGrpSpPr/>
          <p:nvPr/>
        </p:nvGrpSpPr>
        <p:grpSpPr>
          <a:xfrm>
            <a:off x="2987824" y="4365104"/>
            <a:ext cx="3600400" cy="1368152"/>
            <a:chOff x="1459313" y="234159"/>
            <a:chExt cx="2438880" cy="1204982"/>
          </a:xfrm>
        </p:grpSpPr>
        <p:sp>
          <p:nvSpPr>
            <p:cNvPr id="13" name="Rectangle 12"/>
            <p:cNvSpPr/>
            <p:nvPr/>
          </p:nvSpPr>
          <p:spPr>
            <a:xfrm>
              <a:off x="1459313" y="234159"/>
              <a:ext cx="2409965" cy="1204982"/>
            </a:xfrm>
            <a:prstGeom prst="rect">
              <a:avLst/>
            </a:prstGeom>
            <a:solidFill>
              <a:srgbClr val="687DBE"/>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
          <p:nvSpPr>
            <p:cNvPr id="14" name="Rectangle 13"/>
            <p:cNvSpPr/>
            <p:nvPr/>
          </p:nvSpPr>
          <p:spPr>
            <a:xfrm>
              <a:off x="1459313" y="234159"/>
              <a:ext cx="2438880" cy="120498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590" tIns="21590" rIns="21590" bIns="21590" numCol="1" spcCol="1270" anchor="ctr" anchorCtr="0">
              <a:noAutofit/>
            </a:bodyPr>
            <a:lstStyle/>
            <a:p>
              <a:pPr lvl="0" algn="ctr" defTabSz="1511300" rtl="0">
                <a:lnSpc>
                  <a:spcPct val="90000"/>
                </a:lnSpc>
                <a:spcBef>
                  <a:spcPct val="0"/>
                </a:spcBef>
                <a:spcAft>
                  <a:spcPct val="35000"/>
                </a:spcAft>
              </a:pPr>
              <a:endParaRPr lang="en-US" sz="2400" b="0" i="0" kern="1200"/>
            </a:p>
            <a:p>
              <a:pPr lvl="0" algn="ctr" defTabSz="1511300" rtl="0">
                <a:lnSpc>
                  <a:spcPct val="90000"/>
                </a:lnSpc>
                <a:spcBef>
                  <a:spcPct val="0"/>
                </a:spcBef>
                <a:spcAft>
                  <a:spcPct val="35000"/>
                </a:spcAft>
              </a:pPr>
              <a:r>
                <a:rPr lang="en-US" sz="2400" b="0" i="0" kern="1200"/>
                <a:t>Parallel Qualitative </a:t>
              </a:r>
              <a:r>
                <a:rPr lang="en-US" sz="2400"/>
                <a:t>S</a:t>
              </a:r>
              <a:r>
                <a:rPr lang="en-US" sz="2400" b="0" i="0" kern="1200"/>
                <a:t>tudy</a:t>
              </a:r>
            </a:p>
            <a:p>
              <a:pPr lvl="0" algn="ctr" defTabSz="1511300" rtl="0">
                <a:lnSpc>
                  <a:spcPct val="90000"/>
                </a:lnSpc>
                <a:spcBef>
                  <a:spcPct val="0"/>
                </a:spcBef>
                <a:spcAft>
                  <a:spcPct val="35000"/>
                </a:spcAft>
              </a:pPr>
              <a:r>
                <a:rPr lang="en-US" sz="2400"/>
                <a:t>n</a:t>
              </a:r>
              <a:r>
                <a:rPr lang="en-US" sz="2400" b="0" i="0" kern="1200"/>
                <a:t>=10-15 2months</a:t>
              </a:r>
            </a:p>
            <a:p>
              <a:pPr lvl="0" algn="ctr" defTabSz="1511300" rtl="0">
                <a:lnSpc>
                  <a:spcPct val="90000"/>
                </a:lnSpc>
                <a:spcBef>
                  <a:spcPct val="0"/>
                </a:spcBef>
                <a:spcAft>
                  <a:spcPct val="35000"/>
                </a:spcAft>
              </a:pPr>
              <a:r>
                <a:rPr lang="en-US" sz="2400"/>
                <a:t>n</a:t>
              </a:r>
              <a:r>
                <a:rPr lang="en-US" sz="2400" b="0" i="0" kern="1200"/>
                <a:t>=25-30 6months</a:t>
              </a:r>
            </a:p>
            <a:p>
              <a:pPr lvl="0" algn="ctr" defTabSz="1511300" rtl="0">
                <a:lnSpc>
                  <a:spcPct val="90000"/>
                </a:lnSpc>
                <a:spcBef>
                  <a:spcPct val="0"/>
                </a:spcBef>
                <a:spcAft>
                  <a:spcPct val="35000"/>
                </a:spcAft>
              </a:pPr>
              <a:endParaRPr lang="en-US" sz="3400" b="0" i="0" kern="1200"/>
            </a:p>
          </p:txBody>
        </p:sp>
      </p:grpSp>
      <p:sp>
        <p:nvSpPr>
          <p:cNvPr id="11"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Tree>
    <p:extLst>
      <p:ext uri="{BB962C8B-B14F-4D97-AF65-F5344CB8AC3E}">
        <p14:creationId xmlns:p14="http://schemas.microsoft.com/office/powerpoint/2010/main" val="22587328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9096" y="-27384"/>
            <a:ext cx="9134903" cy="1125488"/>
          </a:xfrm>
        </p:spPr>
        <p:txBody>
          <a:bodyPr/>
          <a:lstStyle/>
          <a:p>
            <a:pPr algn="ctr"/>
            <a:r>
              <a:rPr lang="en-US" sz="4000"/>
              <a:t>Outcomes</a:t>
            </a:r>
          </a:p>
        </p:txBody>
      </p:sp>
      <p:graphicFrame>
        <p:nvGraphicFramePr>
          <p:cNvPr id="5" name="Diagram 4"/>
          <p:cNvGraphicFramePr/>
          <p:nvPr>
            <p:extLst>
              <p:ext uri="{D42A27DB-BD31-4B8C-83A1-F6EECF244321}">
                <p14:modId xmlns:p14="http://schemas.microsoft.com/office/powerpoint/2010/main" val="2311217208"/>
              </p:ext>
            </p:extLst>
          </p:nvPr>
        </p:nvGraphicFramePr>
        <p:xfrm>
          <a:off x="179512" y="1124744"/>
          <a:ext cx="8640960" cy="46085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 name="Picture 8"/>
          <p:cNvPicPr/>
          <p:nvPr/>
        </p:nvPicPr>
        <p:blipFill>
          <a:blip r:embed="rId8"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2" name="TextBox 1"/>
          <p:cNvSpPr txBox="1"/>
          <p:nvPr/>
        </p:nvSpPr>
        <p:spPr>
          <a:xfrm>
            <a:off x="4283968" y="6516052"/>
            <a:ext cx="4860032" cy="369332"/>
          </a:xfrm>
          <a:prstGeom prst="rect">
            <a:avLst/>
          </a:prstGeom>
          <a:noFill/>
        </p:spPr>
        <p:txBody>
          <a:bodyPr wrap="square" rtlCol="0">
            <a:spAutoFit/>
          </a:bodyPr>
          <a:lstStyle/>
          <a:p>
            <a:endParaRPr lang="en-US"/>
          </a:p>
        </p:txBody>
      </p:sp>
      <p:sp>
        <p:nvSpPr>
          <p:cNvPr id="8"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Tree>
    <p:extLst>
      <p:ext uri="{BB962C8B-B14F-4D97-AF65-F5344CB8AC3E}">
        <p14:creationId xmlns:p14="http://schemas.microsoft.com/office/powerpoint/2010/main" val="5475503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548680"/>
            <a:ext cx="9144000" cy="5112568"/>
          </a:xfrm>
        </p:spPr>
        <p:txBody>
          <a:bodyPr numCol="2"/>
          <a:lstStyle/>
          <a:p>
            <a:r>
              <a:rPr lang="en-US" sz="2800"/>
              <a:t>Background</a:t>
            </a:r>
          </a:p>
          <a:p>
            <a:r>
              <a:rPr lang="en-US" sz="2800"/>
              <a:t>Trial design</a:t>
            </a:r>
          </a:p>
          <a:p>
            <a:pPr lvl="1"/>
            <a:r>
              <a:rPr lang="en-US" sz="2000"/>
              <a:t>Objectives </a:t>
            </a:r>
          </a:p>
          <a:p>
            <a:pPr lvl="1"/>
            <a:r>
              <a:rPr lang="en-US" sz="2000"/>
              <a:t>Intervention</a:t>
            </a:r>
          </a:p>
          <a:p>
            <a:r>
              <a:rPr lang="en-US" sz="2800"/>
              <a:t>Study information</a:t>
            </a:r>
          </a:p>
          <a:p>
            <a:r>
              <a:rPr lang="en-US" sz="2800"/>
              <a:t>Recruitment</a:t>
            </a:r>
          </a:p>
          <a:p>
            <a:pPr lvl="1"/>
            <a:r>
              <a:rPr lang="en-US" sz="2000"/>
              <a:t>Timeline</a:t>
            </a:r>
          </a:p>
          <a:p>
            <a:pPr lvl="1"/>
            <a:r>
              <a:rPr lang="en-US" sz="2000"/>
              <a:t>Participant identification</a:t>
            </a:r>
          </a:p>
          <a:p>
            <a:pPr lvl="1"/>
            <a:r>
              <a:rPr lang="en-US" sz="2000"/>
              <a:t>Consent</a:t>
            </a:r>
          </a:p>
          <a:p>
            <a:pPr lvl="1"/>
            <a:r>
              <a:rPr lang="en-US" sz="2000"/>
              <a:t>Registration </a:t>
            </a:r>
          </a:p>
          <a:p>
            <a:pPr lvl="1"/>
            <a:r>
              <a:rPr lang="en-US" sz="2000"/>
              <a:t>Randomisation</a:t>
            </a:r>
          </a:p>
          <a:p>
            <a:pPr lvl="1"/>
            <a:r>
              <a:rPr lang="en-US" sz="2000"/>
              <a:t>Follow up </a:t>
            </a:r>
          </a:p>
          <a:p>
            <a:pPr lvl="1"/>
            <a:r>
              <a:rPr lang="en-US" sz="2000"/>
              <a:t>Withdrawals</a:t>
            </a:r>
          </a:p>
          <a:p>
            <a:pPr lvl="1"/>
            <a:endParaRPr lang="en-US" sz="2000"/>
          </a:p>
          <a:p>
            <a:pPr lvl="1"/>
            <a:endParaRPr lang="en-US" sz="2000"/>
          </a:p>
          <a:p>
            <a:pPr lvl="1"/>
            <a:endParaRPr lang="en-US" sz="3600"/>
          </a:p>
          <a:p>
            <a:r>
              <a:rPr lang="en-US" sz="2800"/>
              <a:t>Outcomes, AE, SAE, non-compliances</a:t>
            </a:r>
          </a:p>
          <a:p>
            <a:r>
              <a:rPr lang="en-US" sz="2800"/>
              <a:t>Responsibilities </a:t>
            </a:r>
          </a:p>
          <a:p>
            <a:pPr lvl="1"/>
            <a:r>
              <a:rPr lang="en-US" sz="2000"/>
              <a:t>Training and Delegation Log</a:t>
            </a:r>
          </a:p>
          <a:p>
            <a:r>
              <a:rPr lang="en-US" sz="2800"/>
              <a:t>Data management</a:t>
            </a:r>
          </a:p>
          <a:p>
            <a:pPr lvl="1"/>
            <a:r>
              <a:rPr lang="en-US" sz="2000"/>
              <a:t>Screening, Case Report Form </a:t>
            </a:r>
          </a:p>
          <a:p>
            <a:pPr lvl="1"/>
            <a:r>
              <a:rPr lang="en-US" sz="2000"/>
              <a:t>Site File</a:t>
            </a:r>
          </a:p>
          <a:p>
            <a:r>
              <a:rPr lang="en-US" sz="2800"/>
              <a:t>Monitoring procedures </a:t>
            </a:r>
          </a:p>
          <a:p>
            <a:r>
              <a:rPr lang="en-US" sz="2800"/>
              <a:t>Archiving</a:t>
            </a:r>
          </a:p>
          <a:p>
            <a:r>
              <a:rPr lang="en-US" sz="2800"/>
              <a:t>Questions + Outstanding documentation </a:t>
            </a:r>
          </a:p>
          <a:p>
            <a:pPr marL="0" indent="0">
              <a:buNone/>
            </a:pPr>
            <a:endParaRPr lang="en-US" sz="2800"/>
          </a:p>
          <a:p>
            <a:endParaRPr lang="en-US" sz="2000"/>
          </a:p>
          <a:p>
            <a:pPr marL="457200" lvl="1" indent="0">
              <a:buNone/>
            </a:pPr>
            <a:endParaRPr lang="en-US"/>
          </a:p>
          <a:p>
            <a:pPr marL="0" indent="0">
              <a:buNone/>
            </a:pPr>
            <a:endParaRPr lang="en-US"/>
          </a:p>
        </p:txBody>
      </p:sp>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6" y="-744"/>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a:t>Topics</a:t>
            </a:r>
          </a:p>
        </p:txBody>
      </p:sp>
      <p:sp>
        <p:nvSpPr>
          <p:cNvPr id="2" name="Footer Placeholder 1"/>
          <p:cNvSpPr>
            <a:spLocks noGrp="1"/>
          </p:cNvSpPr>
          <p:nvPr>
            <p:ph type="ftr" sz="quarter" idx="17"/>
          </p:nvPr>
        </p:nvSpPr>
        <p:spPr/>
        <p:txBody>
          <a:bodyPr/>
          <a:lstStyle/>
          <a:p>
            <a:r>
              <a:rPr lang="en-GB"/>
              <a:t>Big Baby site initiation presentation | V9.0 | 08 March 2022</a:t>
            </a:r>
          </a:p>
        </p:txBody>
      </p:sp>
    </p:spTree>
    <p:extLst>
      <p:ext uri="{BB962C8B-B14F-4D97-AF65-F5344CB8AC3E}">
        <p14:creationId xmlns:p14="http://schemas.microsoft.com/office/powerpoint/2010/main" val="2422785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9096" y="-27384"/>
            <a:ext cx="9134903" cy="1125488"/>
          </a:xfrm>
        </p:spPr>
        <p:txBody>
          <a:bodyPr/>
          <a:lstStyle/>
          <a:p>
            <a:pPr algn="ctr"/>
            <a:r>
              <a:rPr lang="en-US" sz="4000"/>
              <a:t>Outcomes</a:t>
            </a:r>
          </a:p>
        </p:txBody>
      </p:sp>
      <p:graphicFrame>
        <p:nvGraphicFramePr>
          <p:cNvPr id="5" name="Diagram 4"/>
          <p:cNvGraphicFramePr/>
          <p:nvPr>
            <p:extLst>
              <p:ext uri="{D42A27DB-BD31-4B8C-83A1-F6EECF244321}">
                <p14:modId xmlns:p14="http://schemas.microsoft.com/office/powerpoint/2010/main" val="1832378520"/>
              </p:ext>
            </p:extLst>
          </p:nvPr>
        </p:nvGraphicFramePr>
        <p:xfrm>
          <a:off x="179512" y="1124744"/>
          <a:ext cx="8640960" cy="46085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 name="Picture 8"/>
          <p:cNvPicPr/>
          <p:nvPr/>
        </p:nvPicPr>
        <p:blipFill>
          <a:blip r:embed="rId8"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2" name="TextBox 1"/>
          <p:cNvSpPr txBox="1"/>
          <p:nvPr/>
        </p:nvSpPr>
        <p:spPr>
          <a:xfrm>
            <a:off x="4283968" y="6516052"/>
            <a:ext cx="4860032" cy="369332"/>
          </a:xfrm>
          <a:prstGeom prst="rect">
            <a:avLst/>
          </a:prstGeom>
          <a:noFill/>
        </p:spPr>
        <p:txBody>
          <a:bodyPr wrap="square" rtlCol="0">
            <a:spAutoFit/>
          </a:bodyPr>
          <a:lstStyle/>
          <a:p>
            <a:endParaRPr lang="en-US"/>
          </a:p>
        </p:txBody>
      </p:sp>
      <p:sp>
        <p:nvSpPr>
          <p:cNvPr id="8"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Tree>
    <p:extLst>
      <p:ext uri="{BB962C8B-B14F-4D97-AF65-F5344CB8AC3E}">
        <p14:creationId xmlns:p14="http://schemas.microsoft.com/office/powerpoint/2010/main" val="17622796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0"/>
            <a:ext cx="9144000" cy="6021288"/>
          </a:xfrm>
        </p:spPr>
        <p:txBody>
          <a:bodyPr numCol="1" anchor="ctr"/>
          <a:lstStyle/>
          <a:p>
            <a:pPr marL="0" indent="0" algn="ctr">
              <a:buNone/>
            </a:pPr>
            <a:r>
              <a:rPr lang="en-US" sz="5400">
                <a:solidFill>
                  <a:srgbClr val="687DBE"/>
                </a:solidFill>
              </a:rPr>
              <a:t>Recruitment</a:t>
            </a:r>
          </a:p>
          <a:p>
            <a:pPr marL="0" indent="0">
              <a:buNone/>
            </a:pPr>
            <a:endParaRPr lang="en-US" sz="2800"/>
          </a:p>
          <a:p>
            <a:endParaRPr lang="en-US" sz="2000"/>
          </a:p>
          <a:p>
            <a:pPr marL="457200" lvl="1" indent="0">
              <a:buNone/>
            </a:pPr>
            <a:endParaRPr lang="en-US"/>
          </a:p>
          <a:p>
            <a:pPr marL="0" indent="0">
              <a:buNone/>
            </a:pPr>
            <a:endParaRPr lang="en-US"/>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6"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Tree>
    <p:extLst>
      <p:ext uri="{BB962C8B-B14F-4D97-AF65-F5344CB8AC3E}">
        <p14:creationId xmlns:p14="http://schemas.microsoft.com/office/powerpoint/2010/main" val="27583923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1340768"/>
            <a:ext cx="9144000" cy="4248472"/>
          </a:xfrm>
        </p:spPr>
        <p:txBody>
          <a:bodyPr/>
          <a:lstStyle/>
          <a:p>
            <a:pPr marL="0" indent="0">
              <a:buNone/>
            </a:pPr>
            <a:endParaRPr lang="en-US" sz="2800"/>
          </a:p>
          <a:p>
            <a:pPr marL="0" indent="0">
              <a:buNone/>
            </a:pPr>
            <a:endParaRPr lang="en-US" sz="2800"/>
          </a:p>
          <a:p>
            <a:endParaRPr lang="en-US" sz="2000"/>
          </a:p>
          <a:p>
            <a:pPr marL="457200" lvl="1" indent="0">
              <a:buNone/>
            </a:pPr>
            <a:endParaRPr lang="en-US"/>
          </a:p>
          <a:p>
            <a:pPr marL="0" indent="0">
              <a:buNone/>
            </a:pPr>
            <a:endParaRPr lang="en-US"/>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6" y="-27384"/>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a:t>Site Recruitment</a:t>
            </a:r>
          </a:p>
        </p:txBody>
      </p:sp>
      <p:sp>
        <p:nvSpPr>
          <p:cNvPr id="6" name="Right Arrow 5"/>
          <p:cNvSpPr/>
          <p:nvPr/>
        </p:nvSpPr>
        <p:spPr>
          <a:xfrm>
            <a:off x="395462" y="1772816"/>
            <a:ext cx="8641033" cy="3240360"/>
          </a:xfrm>
          <a:prstGeom prst="rightArrow">
            <a:avLst/>
          </a:prstGeom>
          <a:solidFill>
            <a:srgbClr val="687DBE"/>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ounded Rectangle 7"/>
          <p:cNvSpPr/>
          <p:nvPr/>
        </p:nvSpPr>
        <p:spPr>
          <a:xfrm>
            <a:off x="721849" y="2780928"/>
            <a:ext cx="2121959" cy="1246988"/>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GB"/>
              <a:t>Planned Site Initiation Visit:</a:t>
            </a:r>
          </a:p>
          <a:p>
            <a:pPr algn="ctr"/>
            <a:r>
              <a:rPr lang="en-GB"/>
              <a:t>	</a:t>
            </a:r>
          </a:p>
        </p:txBody>
      </p:sp>
      <p:sp>
        <p:nvSpPr>
          <p:cNvPr id="12" name="Rounded Rectangle 11"/>
          <p:cNvSpPr/>
          <p:nvPr/>
        </p:nvSpPr>
        <p:spPr>
          <a:xfrm>
            <a:off x="3518107" y="2769502"/>
            <a:ext cx="1930478" cy="1246988"/>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GB"/>
              <a:t>Recruitment end: </a:t>
            </a:r>
          </a:p>
        </p:txBody>
      </p:sp>
      <p:sp>
        <p:nvSpPr>
          <p:cNvPr id="13" name="Rounded Rectangle 12"/>
          <p:cNvSpPr/>
          <p:nvPr/>
        </p:nvSpPr>
        <p:spPr>
          <a:xfrm>
            <a:off x="6122884" y="2780928"/>
            <a:ext cx="2024676" cy="1246988"/>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GB"/>
              <a:t>Recruitment target:</a:t>
            </a:r>
          </a:p>
        </p:txBody>
      </p:sp>
      <p:sp>
        <p:nvSpPr>
          <p:cNvPr id="15"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Tree>
    <p:extLst>
      <p:ext uri="{BB962C8B-B14F-4D97-AF65-F5344CB8AC3E}">
        <p14:creationId xmlns:p14="http://schemas.microsoft.com/office/powerpoint/2010/main" val="41594790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1340768"/>
            <a:ext cx="9144000" cy="4248472"/>
          </a:xfrm>
        </p:spPr>
        <p:txBody>
          <a:bodyPr/>
          <a:lstStyle/>
          <a:p>
            <a:pPr marL="0" indent="0">
              <a:buNone/>
            </a:pPr>
            <a:endParaRPr lang="en-US" sz="2800"/>
          </a:p>
          <a:p>
            <a:pPr marL="0" indent="0">
              <a:buNone/>
            </a:pPr>
            <a:endParaRPr lang="en-US" sz="2800"/>
          </a:p>
          <a:p>
            <a:endParaRPr lang="en-US" sz="2000"/>
          </a:p>
          <a:p>
            <a:pPr marL="457200" lvl="1" indent="0">
              <a:buNone/>
            </a:pPr>
            <a:endParaRPr lang="en-US"/>
          </a:p>
          <a:p>
            <a:pPr marL="0" indent="0">
              <a:buNone/>
            </a:pPr>
            <a:endParaRPr lang="en-US"/>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6" y="-27384"/>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a:t>Recruitment</a:t>
            </a:r>
            <a:endParaRPr lang="en-US" sz="2800"/>
          </a:p>
          <a:p>
            <a:pPr algn="ctr"/>
            <a:r>
              <a:rPr lang="en-US" sz="2800"/>
              <a:t> Routes which Potential Participants may be Identified </a:t>
            </a:r>
          </a:p>
        </p:txBody>
      </p:sp>
      <p:graphicFrame>
        <p:nvGraphicFramePr>
          <p:cNvPr id="2" name="Diagram 1"/>
          <p:cNvGraphicFramePr/>
          <p:nvPr>
            <p:extLst>
              <p:ext uri="{D42A27DB-BD31-4B8C-83A1-F6EECF244321}">
                <p14:modId xmlns:p14="http://schemas.microsoft.com/office/powerpoint/2010/main" val="2862156036"/>
              </p:ext>
            </p:extLst>
          </p:nvPr>
        </p:nvGraphicFramePr>
        <p:xfrm>
          <a:off x="1043608" y="1196752"/>
          <a:ext cx="7152456" cy="428634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Tree>
    <p:extLst>
      <p:ext uri="{BB962C8B-B14F-4D97-AF65-F5344CB8AC3E}">
        <p14:creationId xmlns:p14="http://schemas.microsoft.com/office/powerpoint/2010/main" val="9487179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11614" y="908720"/>
            <a:ext cx="9144000" cy="4248472"/>
          </a:xfrm>
        </p:spPr>
        <p:txBody>
          <a:bodyPr/>
          <a:lstStyle/>
          <a:p>
            <a:endParaRPr lang="en-US"/>
          </a:p>
          <a:p>
            <a:pPr marL="0" indent="0">
              <a:buNone/>
            </a:pPr>
            <a:endParaRPr lang="en-US"/>
          </a:p>
          <a:p>
            <a:pPr lvl="2"/>
            <a:endParaRPr lang="en-US"/>
          </a:p>
          <a:p>
            <a:pPr marL="0" indent="0">
              <a:buNone/>
            </a:pPr>
            <a:endParaRPr lang="en-US"/>
          </a:p>
        </p:txBody>
      </p:sp>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6" y="-27384"/>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a:t>Essential Recruitment Document</a:t>
            </a:r>
          </a:p>
        </p:txBody>
      </p:sp>
      <p:sp>
        <p:nvSpPr>
          <p:cNvPr id="8" name="Text Placeholder 6"/>
          <p:cNvSpPr>
            <a:spLocks noGrp="1"/>
          </p:cNvSpPr>
          <p:nvPr>
            <p:ph type="body" sz="quarter" idx="16"/>
          </p:nvPr>
        </p:nvSpPr>
        <p:spPr>
          <a:xfrm>
            <a:off x="35496" y="670060"/>
            <a:ext cx="3607162" cy="4248472"/>
          </a:xfrm>
        </p:spPr>
        <p:txBody>
          <a:bodyPr/>
          <a:lstStyle/>
          <a:p>
            <a:r>
              <a:rPr lang="en-GB" sz="2800"/>
              <a:t>All boxes in the essential recruitment document must be completed and signed prior to proceeding</a:t>
            </a:r>
          </a:p>
          <a:p>
            <a:pPr marL="0" indent="0">
              <a:buNone/>
            </a:pPr>
            <a:endParaRPr lang="en-GB" sz="2800"/>
          </a:p>
          <a:p>
            <a:r>
              <a:rPr lang="en-GB" sz="2800"/>
              <a:t>Please keep this document as your source data</a:t>
            </a:r>
          </a:p>
          <a:p>
            <a:pPr lvl="1"/>
            <a:endParaRPr lang="en-US" sz="3600" baseline="30000"/>
          </a:p>
          <a:p>
            <a:pPr marL="457200" lvl="1" indent="0">
              <a:buNone/>
            </a:pPr>
            <a:endParaRPr lang="en-US"/>
          </a:p>
          <a:p>
            <a:pPr marL="914400" lvl="2" indent="0">
              <a:buNone/>
            </a:pPr>
            <a:endParaRPr lang="en-US"/>
          </a:p>
          <a:p>
            <a:pPr marL="0" indent="0">
              <a:buNone/>
            </a:pPr>
            <a:endParaRPr lang="en-US"/>
          </a:p>
        </p:txBody>
      </p:sp>
      <p:sp>
        <p:nvSpPr>
          <p:cNvPr id="12"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pic>
        <p:nvPicPr>
          <p:cNvPr id="3" name="Picture 2"/>
          <p:cNvPicPr>
            <a:picLocks noChangeAspect="1"/>
          </p:cNvPicPr>
          <p:nvPr/>
        </p:nvPicPr>
        <p:blipFill rotWithShape="1">
          <a:blip r:embed="rId4"/>
          <a:srcRect l="58662" t="21434" r="6688" b="12901"/>
          <a:stretch/>
        </p:blipFill>
        <p:spPr>
          <a:xfrm>
            <a:off x="3886751" y="542006"/>
            <a:ext cx="5131360" cy="5364873"/>
          </a:xfrm>
          <a:prstGeom prst="rect">
            <a:avLst/>
          </a:prstGeom>
        </p:spPr>
      </p:pic>
    </p:spTree>
    <p:extLst>
      <p:ext uri="{BB962C8B-B14F-4D97-AF65-F5344CB8AC3E}">
        <p14:creationId xmlns:p14="http://schemas.microsoft.com/office/powerpoint/2010/main" val="37322409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692696"/>
            <a:ext cx="9144000" cy="5256584"/>
          </a:xfrm>
        </p:spPr>
        <p:txBody>
          <a:bodyPr numCol="1"/>
          <a:lstStyle/>
          <a:p>
            <a:r>
              <a:rPr lang="en-GB" sz="2800"/>
              <a:t>Participant information sheet discussion </a:t>
            </a:r>
          </a:p>
          <a:p>
            <a:pPr lvl="1"/>
            <a:r>
              <a:rPr lang="en-GB" sz="2000"/>
              <a:t>Can be done by a member clinical staff who is on the training and delegation logs</a:t>
            </a:r>
          </a:p>
          <a:p>
            <a:pPr lvl="1"/>
            <a:r>
              <a:rPr lang="en-GB" sz="2000"/>
              <a:t>This should last approximately 1 hour</a:t>
            </a:r>
          </a:p>
          <a:p>
            <a:pPr lvl="1"/>
            <a:r>
              <a:rPr lang="en-GB" sz="2000"/>
              <a:t>Answer any questions the participant may have</a:t>
            </a:r>
          </a:p>
          <a:p>
            <a:pPr lvl="1"/>
            <a:r>
              <a:rPr lang="en-GB" sz="2000"/>
              <a:t>Document in the source data </a:t>
            </a:r>
          </a:p>
          <a:p>
            <a:pPr lvl="2"/>
            <a:r>
              <a:rPr lang="en-GB" sz="1800"/>
              <a:t>That this discussion has taken place</a:t>
            </a:r>
          </a:p>
          <a:p>
            <a:pPr lvl="2"/>
            <a:r>
              <a:rPr lang="en-GB" sz="1800"/>
              <a:t>Version of the participant information sheet given</a:t>
            </a:r>
          </a:p>
          <a:p>
            <a:pPr marL="457200" lvl="1" indent="0">
              <a:buNone/>
            </a:pPr>
            <a:endParaRPr lang="en-GB" sz="2000"/>
          </a:p>
          <a:p>
            <a:pPr lvl="1"/>
            <a:endParaRPr lang="en-GB" sz="2000"/>
          </a:p>
          <a:p>
            <a:pPr lvl="1"/>
            <a:endParaRPr lang="en-GB" sz="2000"/>
          </a:p>
          <a:p>
            <a:pPr lvl="1"/>
            <a:endParaRPr lang="en-GB" sz="2000"/>
          </a:p>
          <a:p>
            <a:pPr lvl="1"/>
            <a:endParaRPr lang="en-GB" sz="2000"/>
          </a:p>
          <a:p>
            <a:pPr marL="0" indent="0">
              <a:buNone/>
            </a:pPr>
            <a:endParaRPr lang="en-GB" sz="2800"/>
          </a:p>
          <a:p>
            <a:pPr marL="457200" lvl="1" indent="0">
              <a:buNone/>
            </a:pPr>
            <a:endParaRPr lang="en-GB" sz="2000"/>
          </a:p>
          <a:p>
            <a:pPr lvl="1"/>
            <a:endParaRPr lang="en-US" sz="2000" baseline="30000"/>
          </a:p>
          <a:p>
            <a:pPr marL="457200" lvl="1" indent="0">
              <a:buNone/>
            </a:pPr>
            <a:endParaRPr lang="en-US"/>
          </a:p>
          <a:p>
            <a:pPr marL="914400" lvl="2" indent="0">
              <a:buNone/>
            </a:pPr>
            <a:endParaRPr lang="en-US"/>
          </a:p>
          <a:p>
            <a:pPr marL="0" indent="0">
              <a:buNone/>
            </a:pPr>
            <a:endParaRPr lang="en-US"/>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7" y="14866"/>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a:t>Recruitment</a:t>
            </a:r>
            <a:endParaRPr lang="en-US" sz="4000" baseline="30000"/>
          </a:p>
        </p:txBody>
      </p:sp>
      <p:sp>
        <p:nvSpPr>
          <p:cNvPr id="8"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Tree>
    <p:extLst>
      <p:ext uri="{BB962C8B-B14F-4D97-AF65-F5344CB8AC3E}">
        <p14:creationId xmlns:p14="http://schemas.microsoft.com/office/powerpoint/2010/main" val="41340100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10872" y="764704"/>
            <a:ext cx="9144000" cy="5256584"/>
          </a:xfrm>
        </p:spPr>
        <p:txBody>
          <a:bodyPr numCol="1"/>
          <a:lstStyle/>
          <a:p>
            <a:r>
              <a:rPr lang="en-GB" sz="2800"/>
              <a:t>Participant information sheet discussion should include: </a:t>
            </a:r>
          </a:p>
          <a:p>
            <a:pPr marL="457200" lvl="1" indent="0">
              <a:buNone/>
            </a:pPr>
            <a:r>
              <a:rPr lang="en-GB" sz="1800"/>
              <a:t> </a:t>
            </a:r>
          </a:p>
          <a:p>
            <a:pPr marL="457200" lvl="1" indent="0">
              <a:buNone/>
            </a:pPr>
            <a:endParaRPr lang="en-GB" sz="2000"/>
          </a:p>
          <a:p>
            <a:pPr lvl="1"/>
            <a:endParaRPr lang="en-GB" sz="2000"/>
          </a:p>
          <a:p>
            <a:pPr lvl="1"/>
            <a:endParaRPr lang="en-GB" sz="2000"/>
          </a:p>
          <a:p>
            <a:pPr lvl="1"/>
            <a:endParaRPr lang="en-GB" sz="2000"/>
          </a:p>
          <a:p>
            <a:pPr lvl="1"/>
            <a:endParaRPr lang="en-GB" sz="2000"/>
          </a:p>
          <a:p>
            <a:endParaRPr lang="en-GB" sz="2800"/>
          </a:p>
          <a:p>
            <a:pPr marL="457200" lvl="1" indent="0">
              <a:buNone/>
            </a:pPr>
            <a:endParaRPr lang="en-GB" sz="2000"/>
          </a:p>
          <a:p>
            <a:pPr lvl="1"/>
            <a:endParaRPr lang="en-US" sz="2000" baseline="30000"/>
          </a:p>
          <a:p>
            <a:pPr marL="457200" lvl="1" indent="0">
              <a:buNone/>
            </a:pPr>
            <a:endParaRPr lang="en-US"/>
          </a:p>
          <a:p>
            <a:pPr marL="914400" lvl="2" indent="0">
              <a:buNone/>
            </a:pPr>
            <a:endParaRPr lang="en-US"/>
          </a:p>
          <a:p>
            <a:pPr marL="0" indent="0">
              <a:buNone/>
            </a:pPr>
            <a:endParaRPr lang="en-US"/>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1185" y="0"/>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a:t>Recruitment</a:t>
            </a:r>
            <a:endParaRPr lang="en-US" sz="4000" baseline="30000"/>
          </a:p>
        </p:txBody>
      </p:sp>
      <p:sp>
        <p:nvSpPr>
          <p:cNvPr id="51" name="Rectangle 50"/>
          <p:cNvSpPr/>
          <p:nvPr/>
        </p:nvSpPr>
        <p:spPr>
          <a:xfrm>
            <a:off x="107504" y="1340768"/>
            <a:ext cx="2086504" cy="1251902"/>
          </a:xfrm>
          <a:prstGeom prst="rect">
            <a:avLst/>
          </a:prstGeom>
          <a:solidFill>
            <a:srgbClr val="4741A1"/>
          </a:solidFill>
          <a:scene3d>
            <a:camera prst="orthographicFront"/>
            <a:lightRig rig="flat" dir="t"/>
          </a:scene3d>
          <a:sp3d/>
        </p:spPr>
        <p:style>
          <a:lnRef idx="0">
            <a:scrgbClr r="0" g="0" b="0"/>
          </a:lnRef>
          <a:fillRef idx="0">
            <a:scrgbClr r="0" g="0" b="0"/>
          </a:fillRef>
          <a:effectRef idx="0">
            <a:scrgbClr r="0" g="0" b="0"/>
          </a:effectRef>
          <a:fontRef idx="minor">
            <a:schemeClr val="dk1"/>
          </a:fontRef>
        </p:style>
        <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GB" sz="2000">
                <a:ln/>
                <a:latin typeface="Calibri" panose="020F0502020204030204" pitchFamily="34" charset="0"/>
              </a:rPr>
              <a:t>Variation in current practice</a:t>
            </a:r>
            <a:endParaRPr lang="en-GB" sz="2000" kern="1200">
              <a:ln/>
              <a:latin typeface="Calibri" panose="020F0502020204030204" pitchFamily="34" charset="0"/>
            </a:endParaRPr>
          </a:p>
        </p:txBody>
      </p:sp>
      <p:sp>
        <p:nvSpPr>
          <p:cNvPr id="54" name="Rectangle 53"/>
          <p:cNvSpPr/>
          <p:nvPr/>
        </p:nvSpPr>
        <p:spPr>
          <a:xfrm>
            <a:off x="2339752" y="1340768"/>
            <a:ext cx="2086504" cy="1251902"/>
          </a:xfrm>
          <a:prstGeom prst="rect">
            <a:avLst/>
          </a:prstGeom>
          <a:solidFill>
            <a:srgbClr val="4172C5"/>
          </a:solidFill>
          <a:scene3d>
            <a:camera prst="orthographicFront"/>
            <a:lightRig rig="flat" dir="t"/>
          </a:scene3d>
          <a:sp3d/>
        </p:spPr>
        <p:style>
          <a:lnRef idx="0">
            <a:scrgbClr r="0" g="0" b="0"/>
          </a:lnRef>
          <a:fillRef idx="0">
            <a:scrgbClr r="0" g="0" b="0"/>
          </a:fillRef>
          <a:effectRef idx="0">
            <a:scrgbClr r="0" g="0" b="0"/>
          </a:effectRef>
          <a:fontRef idx="minor">
            <a:schemeClr val="dk1"/>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GB" sz="2000" kern="1200">
                <a:ln/>
                <a:latin typeface="Calibri" panose="020F0502020204030204" pitchFamily="34" charset="0"/>
              </a:rPr>
              <a:t>Why we are doing the study</a:t>
            </a:r>
            <a:endParaRPr lang="en-GB" altLang="en-US" sz="2000" kern="1200">
              <a:ln/>
              <a:latin typeface="Calibri" panose="020F0502020204030204" pitchFamily="34" charset="0"/>
            </a:endParaRPr>
          </a:p>
        </p:txBody>
      </p:sp>
      <p:sp>
        <p:nvSpPr>
          <p:cNvPr id="57" name="Rectangle 56"/>
          <p:cNvSpPr/>
          <p:nvPr/>
        </p:nvSpPr>
        <p:spPr>
          <a:xfrm>
            <a:off x="4572000" y="1340768"/>
            <a:ext cx="2086504" cy="1251902"/>
          </a:xfrm>
          <a:prstGeom prst="rect">
            <a:avLst/>
          </a:prstGeom>
          <a:solidFill>
            <a:srgbClr val="345DA2"/>
          </a:solidFill>
          <a:scene3d>
            <a:camera prst="orthographicFront"/>
            <a:lightRig rig="flat" dir="t"/>
          </a:scene3d>
          <a:sp3d/>
        </p:spPr>
        <p:style>
          <a:lnRef idx="0">
            <a:scrgbClr r="0" g="0" b="0"/>
          </a:lnRef>
          <a:fillRef idx="0">
            <a:scrgbClr r="0" g="0" b="0"/>
          </a:fillRef>
          <a:effectRef idx="0">
            <a:scrgbClr r="0" g="0" b="0"/>
          </a:effectRef>
          <a:fontRef idx="minor">
            <a:schemeClr val="dk1"/>
          </a:fontRef>
        </p:style>
        <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2000" kern="1200">
                <a:ln/>
                <a:latin typeface="Calibri" panose="020F0502020204030204" pitchFamily="34" charset="0"/>
              </a:rPr>
              <a:t>What the study involves</a:t>
            </a:r>
          </a:p>
        </p:txBody>
      </p:sp>
      <p:sp>
        <p:nvSpPr>
          <p:cNvPr id="58" name="Rectangle 57"/>
          <p:cNvSpPr/>
          <p:nvPr/>
        </p:nvSpPr>
        <p:spPr>
          <a:xfrm>
            <a:off x="6804248" y="1340768"/>
            <a:ext cx="2086504" cy="1251902"/>
          </a:xfrm>
          <a:prstGeom prst="rect">
            <a:avLst/>
          </a:prstGeom>
          <a:solidFill>
            <a:srgbClr val="36B2D2"/>
          </a:solidFill>
          <a:ln>
            <a:noFill/>
          </a:ln>
          <a:effectLst/>
          <a:scene3d>
            <a:camera prst="orthographicFront"/>
            <a:lightRig rig="flat" dir="t"/>
          </a:scene3d>
          <a:sp3d/>
        </p:spPr>
        <p:style>
          <a:lnRef idx="0">
            <a:scrgbClr r="0" g="0" b="0"/>
          </a:lnRef>
          <a:fillRef idx="0">
            <a:scrgbClr r="0" g="0" b="0"/>
          </a:fillRef>
          <a:effectRef idx="0">
            <a:scrgbClr r="0" g="0" b="0"/>
          </a:effectRef>
          <a:fontRef idx="minor">
            <a:schemeClr val="dk1"/>
          </a:fontRef>
        </p:style>
        <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2000" kern="1200">
                <a:ln/>
                <a:latin typeface="Calibri" panose="020F0502020204030204" pitchFamily="34" charset="0"/>
              </a:rPr>
              <a:t>Trial Arms</a:t>
            </a:r>
          </a:p>
        </p:txBody>
      </p:sp>
      <p:sp>
        <p:nvSpPr>
          <p:cNvPr id="59" name="Rectangle 58"/>
          <p:cNvSpPr/>
          <p:nvPr/>
        </p:nvSpPr>
        <p:spPr>
          <a:xfrm>
            <a:off x="107504" y="2780928"/>
            <a:ext cx="4320480" cy="1251902"/>
          </a:xfrm>
          <a:prstGeom prst="rect">
            <a:avLst/>
          </a:prstGeom>
          <a:solidFill>
            <a:srgbClr val="36B2D2"/>
          </a:solidFill>
          <a:ln>
            <a:noFill/>
          </a:ln>
          <a:effectLst/>
          <a:scene3d>
            <a:camera prst="orthographicFront"/>
            <a:lightRig rig="flat" dir="t"/>
          </a:scene3d>
          <a:sp3d/>
        </p:spPr>
        <p:style>
          <a:lnRef idx="0">
            <a:scrgbClr r="0" g="0" b="0"/>
          </a:lnRef>
          <a:fillRef idx="0">
            <a:scrgbClr r="0" g="0" b="0"/>
          </a:fillRef>
          <a:effectRef idx="0">
            <a:scrgbClr r="0" g="0" b="0"/>
          </a:effectRef>
          <a:fontRef idx="minor">
            <a:schemeClr val="dk1"/>
          </a:fontRef>
        </p:style>
        <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2000" kern="1200">
                <a:ln/>
                <a:latin typeface="Calibri" panose="020F0502020204030204" pitchFamily="34" charset="0"/>
              </a:rPr>
              <a:t>Risks involved with induction / vaginal delivery / caesarean section</a:t>
            </a:r>
          </a:p>
        </p:txBody>
      </p:sp>
      <p:sp>
        <p:nvSpPr>
          <p:cNvPr id="60" name="Rectangle 59"/>
          <p:cNvSpPr/>
          <p:nvPr/>
        </p:nvSpPr>
        <p:spPr>
          <a:xfrm>
            <a:off x="4572000" y="2780928"/>
            <a:ext cx="4320480" cy="1251902"/>
          </a:xfrm>
          <a:prstGeom prst="rect">
            <a:avLst/>
          </a:prstGeom>
          <a:solidFill>
            <a:srgbClr val="4740A1"/>
          </a:solidFill>
          <a:ln>
            <a:noFill/>
          </a:ln>
          <a:effectLst/>
          <a:scene3d>
            <a:camera prst="orthographicFront"/>
            <a:lightRig rig="flat" dir="t"/>
          </a:scene3d>
          <a:sp3d/>
        </p:spPr>
        <p:style>
          <a:lnRef idx="0">
            <a:scrgbClr r="0" g="0" b="0"/>
          </a:lnRef>
          <a:fillRef idx="0">
            <a:scrgbClr r="0" g="0" b="0"/>
          </a:fillRef>
          <a:effectRef idx="0">
            <a:scrgbClr r="0" g="0" b="0"/>
          </a:effectRef>
          <a:fontRef idx="minor">
            <a:schemeClr val="dk1"/>
          </a:fontRef>
        </p:style>
        <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2000" kern="1200">
                <a:ln/>
                <a:latin typeface="Calibri" panose="020F0502020204030204" pitchFamily="34" charset="0"/>
              </a:rPr>
              <a:t>Reassurance that if there was any clinical reason that delivery would need expediting this would happen</a:t>
            </a:r>
          </a:p>
        </p:txBody>
      </p:sp>
      <p:sp>
        <p:nvSpPr>
          <p:cNvPr id="61" name="Rectangle 60"/>
          <p:cNvSpPr/>
          <p:nvPr/>
        </p:nvSpPr>
        <p:spPr>
          <a:xfrm>
            <a:off x="107504" y="4221088"/>
            <a:ext cx="2086504" cy="1251902"/>
          </a:xfrm>
          <a:prstGeom prst="rect">
            <a:avLst/>
          </a:prstGeom>
          <a:solidFill>
            <a:srgbClr val="345DA2"/>
          </a:solidFill>
          <a:scene3d>
            <a:camera prst="orthographicFront"/>
            <a:lightRig rig="flat" dir="t"/>
          </a:scene3d>
          <a:sp3d/>
        </p:spPr>
        <p:style>
          <a:lnRef idx="0">
            <a:scrgbClr r="0" g="0" b="0"/>
          </a:lnRef>
          <a:fillRef idx="0">
            <a:scrgbClr r="0" g="0" b="0"/>
          </a:fillRef>
          <a:effectRef idx="0">
            <a:scrgbClr r="0" g="0" b="0"/>
          </a:effectRef>
          <a:fontRef idx="minor">
            <a:schemeClr val="dk1"/>
          </a:fontRef>
        </p:style>
        <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2000" kern="1200">
                <a:ln/>
                <a:latin typeface="Calibri" panose="020F0502020204030204" pitchFamily="34" charset="0"/>
              </a:rPr>
              <a:t>Inaccuracies with scan (next slide)</a:t>
            </a:r>
          </a:p>
        </p:txBody>
      </p:sp>
      <p:sp>
        <p:nvSpPr>
          <p:cNvPr id="62" name="Rectangle 61"/>
          <p:cNvSpPr/>
          <p:nvPr/>
        </p:nvSpPr>
        <p:spPr>
          <a:xfrm>
            <a:off x="6804248" y="4193322"/>
            <a:ext cx="2086504" cy="1251902"/>
          </a:xfrm>
          <a:prstGeom prst="rect">
            <a:avLst/>
          </a:prstGeom>
          <a:solidFill>
            <a:srgbClr val="4172C5"/>
          </a:solidFill>
          <a:scene3d>
            <a:camera prst="orthographicFront"/>
            <a:lightRig rig="flat" dir="t"/>
          </a:scene3d>
          <a:sp3d/>
        </p:spPr>
        <p:style>
          <a:lnRef idx="0">
            <a:scrgbClr r="0" g="0" b="0"/>
          </a:lnRef>
          <a:fillRef idx="0">
            <a:scrgbClr r="0" g="0" b="0"/>
          </a:fillRef>
          <a:effectRef idx="0">
            <a:scrgbClr r="0" g="0" b="0"/>
          </a:effectRef>
          <a:fontRef idx="minor">
            <a:schemeClr val="dk1"/>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GB" sz="2000" kern="1200">
                <a:ln/>
                <a:latin typeface="Calibri" panose="020F0502020204030204" pitchFamily="34" charset="0"/>
              </a:rPr>
              <a:t>The participant can opt out at any time</a:t>
            </a:r>
            <a:endParaRPr lang="en-GB" altLang="en-US" sz="2000" kern="1200">
              <a:ln/>
              <a:latin typeface="Calibri" panose="020F0502020204030204" pitchFamily="34" charset="0"/>
            </a:endParaRPr>
          </a:p>
        </p:txBody>
      </p:sp>
      <p:sp>
        <p:nvSpPr>
          <p:cNvPr id="63" name="Rectangle 62"/>
          <p:cNvSpPr/>
          <p:nvPr/>
        </p:nvSpPr>
        <p:spPr>
          <a:xfrm>
            <a:off x="4573728" y="4193322"/>
            <a:ext cx="2086504" cy="1251902"/>
          </a:xfrm>
          <a:prstGeom prst="rect">
            <a:avLst/>
          </a:prstGeom>
          <a:solidFill>
            <a:srgbClr val="36B2D2"/>
          </a:solidFill>
          <a:ln>
            <a:noFill/>
          </a:ln>
          <a:effectLst/>
          <a:scene3d>
            <a:camera prst="orthographicFront"/>
            <a:lightRig rig="flat" dir="t"/>
          </a:scene3d>
          <a:sp3d/>
        </p:spPr>
        <p:style>
          <a:lnRef idx="0">
            <a:scrgbClr r="0" g="0" b="0"/>
          </a:lnRef>
          <a:fillRef idx="0">
            <a:scrgbClr r="0" g="0" b="0"/>
          </a:fillRef>
          <a:effectRef idx="0">
            <a:scrgbClr r="0" g="0" b="0"/>
          </a:effectRef>
          <a:fontRef idx="minor">
            <a:schemeClr val="dk1"/>
          </a:fontRef>
        </p:style>
        <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2000" kern="1200">
                <a:ln/>
                <a:latin typeface="Calibri" panose="020F0502020204030204" pitchFamily="34" charset="0"/>
              </a:rPr>
              <a:t>Who to contact for further information</a:t>
            </a:r>
          </a:p>
        </p:txBody>
      </p:sp>
      <p:sp>
        <p:nvSpPr>
          <p:cNvPr id="64" name="Rectangle 63"/>
          <p:cNvSpPr/>
          <p:nvPr/>
        </p:nvSpPr>
        <p:spPr>
          <a:xfrm>
            <a:off x="2341480" y="4221088"/>
            <a:ext cx="2086504" cy="1251902"/>
          </a:xfrm>
          <a:prstGeom prst="rect">
            <a:avLst/>
          </a:prstGeom>
          <a:solidFill>
            <a:srgbClr val="4741A1"/>
          </a:solidFill>
          <a:scene3d>
            <a:camera prst="orthographicFront"/>
            <a:lightRig rig="flat" dir="t"/>
          </a:scene3d>
          <a:sp3d/>
        </p:spPr>
        <p:style>
          <a:lnRef idx="0">
            <a:scrgbClr r="0" g="0" b="0"/>
          </a:lnRef>
          <a:fillRef idx="0">
            <a:scrgbClr r="0" g="0" b="0"/>
          </a:fillRef>
          <a:effectRef idx="0">
            <a:scrgbClr r="0" g="0" b="0"/>
          </a:effectRef>
          <a:fontRef idx="minor">
            <a:schemeClr val="dk1"/>
          </a:fontRef>
        </p:style>
        <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GB" sz="2000">
                <a:ln/>
                <a:latin typeface="Calibri" panose="020F0502020204030204" pitchFamily="34" charset="0"/>
              </a:rPr>
              <a:t>How their personal information is stored</a:t>
            </a:r>
            <a:endParaRPr lang="en-GB" sz="2000" kern="1200">
              <a:ln/>
              <a:latin typeface="Calibri" panose="020F0502020204030204" pitchFamily="34" charset="0"/>
            </a:endParaRPr>
          </a:p>
        </p:txBody>
      </p:sp>
      <p:sp>
        <p:nvSpPr>
          <p:cNvPr id="17"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Tree>
    <p:extLst>
      <p:ext uri="{BB962C8B-B14F-4D97-AF65-F5344CB8AC3E}">
        <p14:creationId xmlns:p14="http://schemas.microsoft.com/office/powerpoint/2010/main" val="29747924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836712"/>
            <a:ext cx="9144000" cy="4248472"/>
          </a:xfrm>
        </p:spPr>
        <p:txBody>
          <a:bodyPr/>
          <a:lstStyle/>
          <a:p>
            <a:r>
              <a:rPr lang="en-GB" sz="2800"/>
              <a:t>Scan as predictor of LGA at birth </a:t>
            </a:r>
          </a:p>
          <a:p>
            <a:pPr lvl="1"/>
            <a:r>
              <a:rPr lang="en-GB" sz="2000"/>
              <a:t>Little if any evidence in the literature</a:t>
            </a:r>
          </a:p>
          <a:p>
            <a:pPr lvl="1"/>
            <a:r>
              <a:rPr lang="en-GB" sz="2000"/>
              <a:t>West Midlands database, 2009-12 (unpublished data):</a:t>
            </a:r>
          </a:p>
          <a:p>
            <a:pPr lvl="1"/>
            <a:r>
              <a:rPr lang="en-GB" sz="2000"/>
              <a:t>N=26,966 pregnancies with a scan between 35</a:t>
            </a:r>
            <a:r>
              <a:rPr lang="en-GB" sz="2000" baseline="30000"/>
              <a:t>+0 </a:t>
            </a:r>
            <a:r>
              <a:rPr lang="mr-IN" sz="2000"/>
              <a:t>–</a:t>
            </a:r>
            <a:r>
              <a:rPr lang="en-GB" sz="2000"/>
              <a:t> 38</a:t>
            </a:r>
            <a:r>
              <a:rPr lang="en-GB" sz="2000" baseline="30000"/>
              <a:t>+0 </a:t>
            </a:r>
            <a:r>
              <a:rPr lang="en-GB" sz="2000"/>
              <a:t>weeks (indications for scan not recorded </a:t>
            </a:r>
            <a:r>
              <a:rPr lang="mr-IN" sz="2000"/>
              <a:t>–</a:t>
            </a:r>
            <a:r>
              <a:rPr lang="en-GB" sz="2000"/>
              <a:t> included ?SGA, presentation etc.)</a:t>
            </a:r>
          </a:p>
          <a:p>
            <a:pPr lvl="1"/>
            <a:r>
              <a:rPr lang="en-GB" sz="2000"/>
              <a:t>N=2160 (8.0%) of this cohort were LGA at birth</a:t>
            </a:r>
          </a:p>
          <a:p>
            <a:pPr lvl="1"/>
            <a:endParaRPr lang="en-GB" sz="2000"/>
          </a:p>
          <a:p>
            <a:pPr lvl="1"/>
            <a:endParaRPr lang="en-GB" sz="2000"/>
          </a:p>
          <a:p>
            <a:pPr marL="457200" lvl="1" indent="0">
              <a:buNone/>
            </a:pPr>
            <a:endParaRPr lang="en-GB" sz="2000"/>
          </a:p>
          <a:p>
            <a:pPr lvl="1"/>
            <a:endParaRPr lang="en-US" sz="3600" baseline="30000"/>
          </a:p>
          <a:p>
            <a:pPr marL="457200" lvl="1" indent="0">
              <a:buNone/>
            </a:pPr>
            <a:endParaRPr lang="en-US"/>
          </a:p>
          <a:p>
            <a:pPr marL="914400" lvl="2" indent="0">
              <a:buNone/>
            </a:pPr>
            <a:endParaRPr lang="en-US"/>
          </a:p>
          <a:p>
            <a:pPr marL="0" indent="0">
              <a:buNone/>
            </a:pPr>
            <a:endParaRPr lang="en-US"/>
          </a:p>
        </p:txBody>
      </p:sp>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7" y="14866"/>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a:t>Recruitment</a:t>
            </a:r>
            <a:endParaRPr lang="en-US" sz="4000" baseline="30000"/>
          </a:p>
        </p:txBody>
      </p:sp>
      <p:graphicFrame>
        <p:nvGraphicFramePr>
          <p:cNvPr id="2" name="Table 1"/>
          <p:cNvGraphicFramePr>
            <a:graphicFrameLocks noGrp="1"/>
          </p:cNvGraphicFramePr>
          <p:nvPr>
            <p:extLst>
              <p:ext uri="{D42A27DB-BD31-4B8C-83A1-F6EECF244321}">
                <p14:modId xmlns:p14="http://schemas.microsoft.com/office/powerpoint/2010/main" val="2219500631"/>
              </p:ext>
            </p:extLst>
          </p:nvPr>
        </p:nvGraphicFramePr>
        <p:xfrm>
          <a:off x="395536" y="3356992"/>
          <a:ext cx="8424936" cy="2203587"/>
        </p:xfrm>
        <a:graphic>
          <a:graphicData uri="http://schemas.openxmlformats.org/drawingml/2006/table">
            <a:tbl>
              <a:tblPr firstRow="1" bandRow="1">
                <a:tableStyleId>{D27102A9-8310-4765-A935-A1911B00CA55}</a:tableStyleId>
              </a:tblPr>
              <a:tblGrid>
                <a:gridCol w="7128792">
                  <a:extLst>
                    <a:ext uri="{9D8B030D-6E8A-4147-A177-3AD203B41FA5}">
                      <a16:colId xmlns:a16="http://schemas.microsoft.com/office/drawing/2014/main" val="20000"/>
                    </a:ext>
                  </a:extLst>
                </a:gridCol>
                <a:gridCol w="1296144">
                  <a:extLst>
                    <a:ext uri="{9D8B030D-6E8A-4147-A177-3AD203B41FA5}">
                      <a16:colId xmlns:a16="http://schemas.microsoft.com/office/drawing/2014/main" val="20001"/>
                    </a:ext>
                  </a:extLst>
                </a:gridCol>
              </a:tblGrid>
              <a:tr h="214164">
                <a:tc>
                  <a:txBody>
                    <a:bodyPr/>
                    <a:lstStyle/>
                    <a:p>
                      <a:r>
                        <a:rPr lang="en-GB" sz="1800" b="0"/>
                        <a:t>Sensitivity (= detected: </a:t>
                      </a:r>
                      <a:r>
                        <a:rPr lang="en-GB" sz="1800" b="0" err="1"/>
                        <a:t>Bwt</a:t>
                      </a:r>
                      <a:r>
                        <a:rPr lang="en-GB" sz="1800" b="0"/>
                        <a:t> &gt;90</a:t>
                      </a:r>
                      <a:r>
                        <a:rPr lang="en-GB" sz="1800" b="0" baseline="30000"/>
                        <a:t>th</a:t>
                      </a:r>
                      <a:r>
                        <a:rPr lang="en-GB" sz="1800" b="0"/>
                        <a:t>, EFW&gt;90</a:t>
                      </a:r>
                      <a:r>
                        <a:rPr lang="en-GB" sz="1800" b="0" baseline="30000"/>
                        <a:t>th</a:t>
                      </a:r>
                      <a:r>
                        <a:rPr lang="en-GB" sz="1800" b="0"/>
                        <a:t> </a:t>
                      </a:r>
                      <a:r>
                        <a:rPr lang="en-GB" sz="1800" b="0" err="1"/>
                        <a:t>cust</a:t>
                      </a:r>
                      <a:r>
                        <a:rPr lang="en-GB" sz="1800" b="0"/>
                        <a:t>. centile)</a:t>
                      </a:r>
                      <a:endParaRPr lang="en-US" b="0"/>
                    </a:p>
                  </a:txBody>
                  <a:tcPr/>
                </a:tc>
                <a:tc>
                  <a:txBody>
                    <a:bodyPr/>
                    <a:lstStyle/>
                    <a:p>
                      <a:r>
                        <a:rPr lang="en-US" b="0"/>
                        <a:t>64.4%</a:t>
                      </a:r>
                    </a:p>
                  </a:txBody>
                  <a:tcPr/>
                </a:tc>
                <a:extLst>
                  <a:ext uri="{0D108BD9-81ED-4DB2-BD59-A6C34878D82A}">
                    <a16:rowId xmlns:a16="http://schemas.microsoft.com/office/drawing/2014/main" val="10000"/>
                  </a:ext>
                </a:extLst>
              </a:tr>
              <a:tr h="374787">
                <a:tc>
                  <a:txBody>
                    <a:bodyPr/>
                    <a:lstStyle/>
                    <a:p>
                      <a:r>
                        <a:rPr lang="en-GB" sz="1800"/>
                        <a:t>False negative (= missed: </a:t>
                      </a:r>
                      <a:r>
                        <a:rPr lang="en-GB" sz="1800" err="1"/>
                        <a:t>Bwt</a:t>
                      </a:r>
                      <a:r>
                        <a:rPr lang="en-GB" sz="1800"/>
                        <a:t> &gt;90</a:t>
                      </a:r>
                      <a:r>
                        <a:rPr lang="en-GB" sz="1800" baseline="30000"/>
                        <a:t>th</a:t>
                      </a:r>
                      <a:r>
                        <a:rPr lang="en-GB" sz="1800"/>
                        <a:t>, EFW not &gt;90</a:t>
                      </a:r>
                      <a:r>
                        <a:rPr lang="en-GB" sz="1800" baseline="30000"/>
                        <a:t>th </a:t>
                      </a:r>
                      <a:r>
                        <a:rPr lang="en-GB" sz="1800"/>
                        <a:t>centile)</a:t>
                      </a:r>
                      <a:endParaRPr lang="en-US"/>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1800"/>
                        <a:t>35.6%</a:t>
                      </a:r>
                    </a:p>
                  </a:txBody>
                  <a:tcPr/>
                </a:tc>
                <a:extLst>
                  <a:ext uri="{0D108BD9-81ED-4DB2-BD59-A6C34878D82A}">
                    <a16:rowId xmlns:a16="http://schemas.microsoft.com/office/drawing/2014/main" val="10001"/>
                  </a:ext>
                </a:extLst>
              </a:tr>
              <a:tr h="214164">
                <a:tc>
                  <a:txBody>
                    <a:bodyPr/>
                    <a:lstStyle/>
                    <a:p>
                      <a:r>
                        <a:rPr lang="en-GB" sz="1800"/>
                        <a:t>Specificity (EFW and </a:t>
                      </a:r>
                      <a:r>
                        <a:rPr lang="en-GB" sz="1800" err="1"/>
                        <a:t>Bwt</a:t>
                      </a:r>
                      <a:r>
                        <a:rPr lang="en-GB" sz="1800"/>
                        <a:t> not &gt;90</a:t>
                      </a:r>
                      <a:r>
                        <a:rPr lang="en-GB" sz="1800" baseline="30000"/>
                        <a:t>th</a:t>
                      </a:r>
                      <a:r>
                        <a:rPr lang="en-GB" sz="1800"/>
                        <a:t>)</a:t>
                      </a:r>
                      <a:endParaRPr lang="en-US"/>
                    </a:p>
                  </a:txBody>
                  <a:tcPr/>
                </a:tc>
                <a:tc>
                  <a:txBody>
                    <a:bodyPr/>
                    <a:lstStyle/>
                    <a:p>
                      <a:r>
                        <a:rPr lang="en-GB" sz="1800"/>
                        <a:t>91.6% </a:t>
                      </a:r>
                      <a:endParaRPr lang="en-US"/>
                    </a:p>
                  </a:txBody>
                  <a:tcPr/>
                </a:tc>
                <a:extLst>
                  <a:ext uri="{0D108BD9-81ED-4DB2-BD59-A6C34878D82A}">
                    <a16:rowId xmlns:a16="http://schemas.microsoft.com/office/drawing/2014/main" val="10002"/>
                  </a:ext>
                </a:extLst>
              </a:tr>
              <a:tr h="214164">
                <a:tc>
                  <a:txBody>
                    <a:bodyPr/>
                    <a:lstStyle/>
                    <a:p>
                      <a:r>
                        <a:rPr lang="en-GB" sz="1800" b="0"/>
                        <a:t>False positive (EFW &gt;90</a:t>
                      </a:r>
                      <a:r>
                        <a:rPr lang="en-GB" sz="1800" b="0" baseline="30000"/>
                        <a:t>th</a:t>
                      </a:r>
                      <a:r>
                        <a:rPr lang="en-GB" sz="1800" b="0"/>
                        <a:t> but </a:t>
                      </a:r>
                      <a:r>
                        <a:rPr lang="en-GB" sz="1800" b="0" err="1"/>
                        <a:t>Bwt</a:t>
                      </a:r>
                      <a:r>
                        <a:rPr lang="en-GB" sz="1800" b="0"/>
                        <a:t> not &gt;90</a:t>
                      </a:r>
                      <a:r>
                        <a:rPr lang="en-GB" sz="1800" b="0" baseline="30000"/>
                        <a:t>th</a:t>
                      </a:r>
                      <a:r>
                        <a:rPr lang="en-GB" sz="1800" b="0"/>
                        <a:t>)	</a:t>
                      </a:r>
                      <a:endParaRPr lang="en-US" b="0"/>
                    </a:p>
                  </a:txBody>
                  <a:tcPr/>
                </a:tc>
                <a:tc>
                  <a:txBody>
                    <a:bodyPr/>
                    <a:lstStyle/>
                    <a:p>
                      <a:r>
                        <a:rPr lang="en-GB" sz="1800" b="0"/>
                        <a:t> 8.4%</a:t>
                      </a:r>
                      <a:endParaRPr lang="en-US" b="0"/>
                    </a:p>
                  </a:txBody>
                  <a:tcPr/>
                </a:tc>
                <a:extLst>
                  <a:ext uri="{0D108BD9-81ED-4DB2-BD59-A6C34878D82A}">
                    <a16:rowId xmlns:a16="http://schemas.microsoft.com/office/drawing/2014/main" val="10003"/>
                  </a:ext>
                </a:extLst>
              </a:tr>
              <a:tr h="214164">
                <a:tc>
                  <a:txBody>
                    <a:bodyPr/>
                    <a:lstStyle/>
                    <a:p>
                      <a:r>
                        <a:rPr lang="en-GB" sz="1800" b="1"/>
                        <a:t>Positive Predictive Value (PPV) </a:t>
                      </a:r>
                      <a:endParaRPr lang="en-US" b="1"/>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1800" b="1"/>
                        <a:t>40.1%</a:t>
                      </a:r>
                    </a:p>
                  </a:txBody>
                  <a:tcPr/>
                </a:tc>
                <a:extLst>
                  <a:ext uri="{0D108BD9-81ED-4DB2-BD59-A6C34878D82A}">
                    <a16:rowId xmlns:a16="http://schemas.microsoft.com/office/drawing/2014/main" val="10004"/>
                  </a:ext>
                </a:extLst>
              </a:tr>
              <a:tr h="214164">
                <a:tc>
                  <a:txBody>
                    <a:bodyPr/>
                    <a:lstStyle/>
                    <a:p>
                      <a:r>
                        <a:rPr lang="en-GB" sz="1800"/>
                        <a:t>Negative Predictive Value (NPV)		</a:t>
                      </a:r>
                      <a:endParaRPr lang="en-US"/>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1800"/>
                        <a:t>96.7%</a:t>
                      </a:r>
                      <a:endParaRPr lang="en-US" sz="3200" baseline="30000"/>
                    </a:p>
                  </a:txBody>
                  <a:tcPr/>
                </a:tc>
                <a:extLst>
                  <a:ext uri="{0D108BD9-81ED-4DB2-BD59-A6C34878D82A}">
                    <a16:rowId xmlns:a16="http://schemas.microsoft.com/office/drawing/2014/main" val="10005"/>
                  </a:ext>
                </a:extLst>
              </a:tr>
            </a:tbl>
          </a:graphicData>
        </a:graphic>
      </p:graphicFrame>
      <p:sp>
        <p:nvSpPr>
          <p:cNvPr id="10"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Tree>
    <p:extLst>
      <p:ext uri="{BB962C8B-B14F-4D97-AF65-F5344CB8AC3E}">
        <p14:creationId xmlns:p14="http://schemas.microsoft.com/office/powerpoint/2010/main" val="19504590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764704"/>
            <a:ext cx="9144000" cy="5112568"/>
          </a:xfrm>
        </p:spPr>
        <p:txBody>
          <a:bodyPr/>
          <a:lstStyle/>
          <a:p>
            <a:r>
              <a:rPr lang="en-GB" sz="2800"/>
              <a:t>Professional translators will be required for all women with limited English language skills</a:t>
            </a:r>
          </a:p>
          <a:p>
            <a:pPr marL="0" indent="0">
              <a:buNone/>
            </a:pPr>
            <a:endParaRPr lang="en-GB" sz="2800"/>
          </a:p>
          <a:p>
            <a:pPr algn="just"/>
            <a:r>
              <a:rPr lang="en-GB" sz="2800"/>
              <a:t>The participant information sheet is available in Polish, Romanian and Urdu, and the patient should receive a participant information sheet in a suitable language </a:t>
            </a:r>
          </a:p>
          <a:p>
            <a:pPr marL="0" indent="0">
              <a:buNone/>
            </a:pPr>
            <a:endParaRPr lang="en-GB" sz="2800"/>
          </a:p>
          <a:p>
            <a:endParaRPr lang="en-GB" baseline="30000"/>
          </a:p>
          <a:p>
            <a:endParaRPr lang="en-US" baseline="30000"/>
          </a:p>
          <a:p>
            <a:pPr marL="457200" lvl="1" indent="0">
              <a:buNone/>
            </a:pPr>
            <a:endParaRPr lang="en-US" sz="2000"/>
          </a:p>
          <a:p>
            <a:pPr marL="914400" lvl="2" indent="0">
              <a:buNone/>
            </a:pPr>
            <a:endParaRPr lang="en-US" sz="2000"/>
          </a:p>
          <a:p>
            <a:pPr marL="0" indent="0">
              <a:buNone/>
            </a:pPr>
            <a:endParaRPr lang="en-US"/>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7" y="14866"/>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a:t>Recruitment</a:t>
            </a:r>
          </a:p>
        </p:txBody>
      </p:sp>
      <p:sp>
        <p:nvSpPr>
          <p:cNvPr id="8"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Tree>
    <p:extLst>
      <p:ext uri="{BB962C8B-B14F-4D97-AF65-F5344CB8AC3E}">
        <p14:creationId xmlns:p14="http://schemas.microsoft.com/office/powerpoint/2010/main" val="109033960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836712"/>
            <a:ext cx="9144000" cy="4248472"/>
          </a:xfrm>
        </p:spPr>
        <p:txBody>
          <a:bodyPr/>
          <a:lstStyle/>
          <a:p>
            <a:r>
              <a:rPr lang="en-GB" sz="2800"/>
              <a:t>Clinical Confirmation</a:t>
            </a:r>
          </a:p>
          <a:p>
            <a:pPr lvl="1"/>
            <a:endParaRPr lang="en-US" sz="3600" baseline="30000"/>
          </a:p>
          <a:p>
            <a:pPr marL="457200" lvl="1" indent="0">
              <a:buNone/>
            </a:pPr>
            <a:endParaRPr lang="en-US"/>
          </a:p>
          <a:p>
            <a:pPr marL="914400" lvl="2" indent="0">
              <a:buNone/>
            </a:pPr>
            <a:endParaRPr lang="en-US"/>
          </a:p>
          <a:p>
            <a:pPr marL="0" indent="0">
              <a:buNone/>
            </a:pPr>
            <a:endParaRPr lang="en-US"/>
          </a:p>
        </p:txBody>
      </p:sp>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7" y="14866"/>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a:t>Recruitment</a:t>
            </a:r>
            <a:endParaRPr lang="en-US" sz="4000" baseline="30000"/>
          </a:p>
        </p:txBody>
      </p:sp>
      <p:sp>
        <p:nvSpPr>
          <p:cNvPr id="5" name="Rounded Rectangle 4"/>
          <p:cNvSpPr/>
          <p:nvPr/>
        </p:nvSpPr>
        <p:spPr>
          <a:xfrm>
            <a:off x="611560" y="1484784"/>
            <a:ext cx="8064896" cy="3816424"/>
          </a:xfrm>
          <a:prstGeom prst="roundRect">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a:t>For all women who participate in the </a:t>
            </a:r>
          </a:p>
          <a:p>
            <a:pPr algn="ctr"/>
            <a:r>
              <a:rPr lang="en-US" sz="3200" b="1"/>
              <a:t>Big Baby Trial:</a:t>
            </a:r>
          </a:p>
          <a:p>
            <a:pPr marL="800100" lvl="1" indent="-342900" algn="ctr">
              <a:buFont typeface="Arial" panose="020B0604020202020204" pitchFamily="34" charset="0"/>
              <a:buChar char="•"/>
            </a:pPr>
            <a:r>
              <a:rPr lang="en-US" sz="2400" b="1"/>
              <a:t>A consultant obstetrician, or doctor acting on behalf of the consultant in charge of the participant’s normal care must confirm they are happy for the woman to participate</a:t>
            </a:r>
          </a:p>
          <a:p>
            <a:pPr marL="800100" lvl="1" indent="-342900" algn="ctr">
              <a:buFont typeface="Arial" panose="020B0604020202020204" pitchFamily="34" charset="0"/>
              <a:buChar char="•"/>
            </a:pPr>
            <a:r>
              <a:rPr lang="en-US" sz="2400" b="1"/>
              <a:t>They will then have to sign the essential recruitment document, adding their name, GMC number and date permission was granted</a:t>
            </a:r>
          </a:p>
          <a:p>
            <a:pPr algn="ctr"/>
            <a:endParaRPr lang="en-GB" b="1">
              <a:solidFill>
                <a:schemeClr val="bg1"/>
              </a:solidFill>
            </a:endParaRPr>
          </a:p>
        </p:txBody>
      </p:sp>
      <p:sp>
        <p:nvSpPr>
          <p:cNvPr id="10"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Tree>
    <p:extLst>
      <p:ext uri="{BB962C8B-B14F-4D97-AF65-F5344CB8AC3E}">
        <p14:creationId xmlns:p14="http://schemas.microsoft.com/office/powerpoint/2010/main" val="22275534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0"/>
            <a:ext cx="9144000" cy="6021288"/>
          </a:xfrm>
        </p:spPr>
        <p:txBody>
          <a:bodyPr numCol="1" anchor="ctr"/>
          <a:lstStyle/>
          <a:p>
            <a:pPr marL="0" indent="0" algn="ctr">
              <a:buNone/>
            </a:pPr>
            <a:r>
              <a:rPr lang="en-US" sz="5400">
                <a:solidFill>
                  <a:srgbClr val="687DBE"/>
                </a:solidFill>
              </a:rPr>
              <a:t>Background</a:t>
            </a:r>
          </a:p>
          <a:p>
            <a:pPr marL="0" indent="0">
              <a:buNone/>
            </a:pPr>
            <a:endParaRPr lang="en-US" sz="2800"/>
          </a:p>
          <a:p>
            <a:endParaRPr lang="en-US" sz="2000"/>
          </a:p>
          <a:p>
            <a:pPr marL="457200" lvl="1" indent="0">
              <a:buNone/>
            </a:pPr>
            <a:endParaRPr lang="en-US"/>
          </a:p>
          <a:p>
            <a:pPr marL="0" indent="0">
              <a:buNone/>
            </a:pPr>
            <a:endParaRPr lang="en-US"/>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6"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Tree>
    <p:extLst>
      <p:ext uri="{BB962C8B-B14F-4D97-AF65-F5344CB8AC3E}">
        <p14:creationId xmlns:p14="http://schemas.microsoft.com/office/powerpoint/2010/main" val="125922290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35496" y="548680"/>
            <a:ext cx="9144000" cy="5544616"/>
          </a:xfrm>
        </p:spPr>
        <p:txBody>
          <a:bodyPr vert="horz" lIns="91440" tIns="45720" rIns="91440" bIns="45720" anchor="t"/>
          <a:lstStyle/>
          <a:p>
            <a:r>
              <a:rPr lang="en-GB" sz="2800"/>
              <a:t>Eligibility </a:t>
            </a:r>
          </a:p>
          <a:p>
            <a:pPr lvl="1"/>
            <a:r>
              <a:rPr lang="en-GB" sz="2000" dirty="0"/>
              <a:t>For every patient you need to calculate a centile, using the Perinatal Institute </a:t>
            </a:r>
            <a:r>
              <a:rPr lang="en-GB" sz="2000"/>
              <a:t>individual centile calculator (ICC)</a:t>
            </a:r>
            <a:endParaRPr lang="en-GB" sz="2000" dirty="0">
              <a:cs typeface="Calibri"/>
            </a:endParaRPr>
          </a:p>
          <a:p>
            <a:pPr lvl="1"/>
            <a:endParaRPr lang="en-GB" sz="2000"/>
          </a:p>
          <a:p>
            <a:pPr marL="457200" lvl="1" indent="0">
              <a:buNone/>
            </a:pPr>
            <a:endParaRPr lang="en-GB" sz="2000"/>
          </a:p>
          <a:p>
            <a:pPr lvl="1"/>
            <a:r>
              <a:rPr lang="en-GB" sz="2000"/>
              <a:t>Check the prepopulated fields are correct</a:t>
            </a:r>
            <a:endParaRPr lang="en-GB" sz="2000">
              <a:cs typeface="Calibri"/>
            </a:endParaRPr>
          </a:p>
          <a:p>
            <a:pPr marL="893445" lvl="1" indent="452120">
              <a:buFont typeface="Arial" panose="020B0604020202020204" pitchFamily="34" charset="0"/>
              <a:buChar char="•"/>
            </a:pPr>
            <a:r>
              <a:rPr lang="en-GB" sz="1600"/>
              <a:t>Maternal Height</a:t>
            </a:r>
            <a:endParaRPr lang="en-GB" sz="1600">
              <a:cs typeface="Calibri"/>
            </a:endParaRPr>
          </a:p>
          <a:p>
            <a:pPr marL="893445" lvl="1" indent="452120">
              <a:buFont typeface="Arial" panose="020B0604020202020204" pitchFamily="34" charset="0"/>
              <a:buChar char="•"/>
            </a:pPr>
            <a:r>
              <a:rPr lang="en-GB" sz="1600"/>
              <a:t>Maternal booking weight</a:t>
            </a:r>
            <a:endParaRPr lang="en-GB" sz="1600">
              <a:cs typeface="Calibri"/>
            </a:endParaRPr>
          </a:p>
          <a:p>
            <a:pPr marL="893445" lvl="1" indent="452120">
              <a:buFont typeface="Arial" panose="020B0604020202020204" pitchFamily="34" charset="0"/>
              <a:buChar char="•"/>
            </a:pPr>
            <a:r>
              <a:rPr lang="en-GB" sz="1600"/>
              <a:t>Ethnicity</a:t>
            </a:r>
            <a:endParaRPr lang="en-GB" sz="1600">
              <a:cs typeface="Calibri"/>
            </a:endParaRPr>
          </a:p>
          <a:p>
            <a:pPr marL="893445" lvl="1" indent="452120">
              <a:buFont typeface="Arial" panose="020B0604020202020204" pitchFamily="34" charset="0"/>
              <a:buChar char="•"/>
            </a:pPr>
            <a:r>
              <a:rPr lang="en-GB" sz="1600"/>
              <a:t>Parity at booking </a:t>
            </a:r>
            <a:r>
              <a:rPr lang="en-GB" sz="1200"/>
              <a:t>(previous pregnancies with a duration of ≥ 24 weeks)</a:t>
            </a:r>
            <a:endParaRPr lang="en-GB" sz="1200">
              <a:cs typeface="Calibri"/>
            </a:endParaRPr>
          </a:p>
          <a:p>
            <a:pPr marL="893445" lvl="1" indent="452120">
              <a:buFont typeface="Arial" panose="020B0604020202020204" pitchFamily="34" charset="0"/>
              <a:buChar char="•"/>
            </a:pPr>
            <a:r>
              <a:rPr lang="en-GB" sz="1600"/>
              <a:t>EDD</a:t>
            </a:r>
            <a:endParaRPr lang="en-GB" sz="2000">
              <a:cs typeface="Calibri"/>
            </a:endParaRPr>
          </a:p>
          <a:p>
            <a:pPr lvl="1"/>
            <a:r>
              <a:rPr lang="en-GB" sz="2000"/>
              <a:t>Ensure all data fields are entered correctly </a:t>
            </a:r>
            <a:endParaRPr lang="en-GB" sz="2000">
              <a:cs typeface="Calibri"/>
            </a:endParaRPr>
          </a:p>
          <a:p>
            <a:pPr lvl="2"/>
            <a:r>
              <a:rPr lang="en-GB" sz="1600"/>
              <a:t>Gestation: should be the day the USS was performed </a:t>
            </a:r>
            <a:endParaRPr lang="en-GB" sz="1600">
              <a:cs typeface="Calibri"/>
            </a:endParaRPr>
          </a:p>
          <a:p>
            <a:pPr lvl="2"/>
            <a:r>
              <a:rPr lang="en-GB" sz="1600"/>
              <a:t>Estimated </a:t>
            </a:r>
            <a:r>
              <a:rPr lang="en-GB" sz="1600" err="1"/>
              <a:t>Fetal</a:t>
            </a:r>
            <a:r>
              <a:rPr lang="en-GB" sz="1600"/>
              <a:t> Weight (EFW) based on USS</a:t>
            </a:r>
            <a:endParaRPr lang="en-GB" sz="1600">
              <a:cs typeface="Calibri"/>
            </a:endParaRPr>
          </a:p>
          <a:p>
            <a:pPr lvl="1"/>
            <a:r>
              <a:rPr lang="en-GB" sz="2000"/>
              <a:t>This can be used to calculate gestational age</a:t>
            </a:r>
            <a:endParaRPr lang="en-GB" sz="2000">
              <a:cs typeface="Calibri"/>
            </a:endParaRPr>
          </a:p>
          <a:p>
            <a:pPr marL="457200" lvl="1" indent="0">
              <a:buNone/>
            </a:pPr>
            <a:endParaRPr lang="en-US" sz="3600" baseline="30000"/>
          </a:p>
          <a:p>
            <a:pPr marL="457200" lvl="1" indent="0">
              <a:buNone/>
            </a:pPr>
            <a:endParaRPr lang="en-US"/>
          </a:p>
          <a:p>
            <a:pPr marL="914400" lvl="2" indent="0">
              <a:buNone/>
            </a:pPr>
            <a:endParaRPr lang="en-US"/>
          </a:p>
          <a:p>
            <a:pPr marL="0" indent="0">
              <a:buNone/>
            </a:pPr>
            <a:endParaRPr lang="en-US"/>
          </a:p>
        </p:txBody>
      </p:sp>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346235" y="-3132"/>
            <a:ext cx="9134903" cy="677830"/>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a:t>Recruitment</a:t>
            </a:r>
            <a:endParaRPr lang="en-US" sz="4000" baseline="30000"/>
          </a:p>
        </p:txBody>
      </p:sp>
      <p:sp>
        <p:nvSpPr>
          <p:cNvPr id="5" name="Rounded Rectangle 4"/>
          <p:cNvSpPr/>
          <p:nvPr/>
        </p:nvSpPr>
        <p:spPr>
          <a:xfrm>
            <a:off x="575048" y="1772816"/>
            <a:ext cx="8064896" cy="720080"/>
          </a:xfrm>
          <a:prstGeom prst="roundRect">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dirty="0">
                <a:ea typeface="+mn-lt"/>
                <a:cs typeface="+mn-lt"/>
                <a:hlinkClick r:id="rId4"/>
              </a:rPr>
              <a:t>https://icc.growservice.org/754731/</a:t>
            </a:r>
            <a:r>
              <a:rPr lang="en-US" dirty="0">
                <a:ea typeface="+mn-lt"/>
                <a:cs typeface="+mn-lt"/>
              </a:rPr>
              <a:t> </a:t>
            </a:r>
            <a:endParaRPr lang="en-US"/>
          </a:p>
        </p:txBody>
      </p:sp>
      <p:sp>
        <p:nvSpPr>
          <p:cNvPr id="10"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Tree>
    <p:extLst>
      <p:ext uri="{BB962C8B-B14F-4D97-AF65-F5344CB8AC3E}">
        <p14:creationId xmlns:p14="http://schemas.microsoft.com/office/powerpoint/2010/main" val="270170367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24781B5-16E8-415F-9061-21488DC36712}"/>
              </a:ext>
            </a:extLst>
          </p:cNvPr>
          <p:cNvSpPr>
            <a:spLocks noGrp="1"/>
          </p:cNvSpPr>
          <p:nvPr>
            <p:ph type="body" sz="quarter" idx="10"/>
          </p:nvPr>
        </p:nvSpPr>
        <p:spPr/>
        <p:txBody>
          <a:bodyPr/>
          <a:lstStyle/>
          <a:p>
            <a:r>
              <a:rPr lang="en-US" sz="3600"/>
              <a:t>Recruitment</a:t>
            </a:r>
          </a:p>
          <a:p>
            <a:endParaRPr lang="en-GB"/>
          </a:p>
        </p:txBody>
      </p:sp>
      <p:sp>
        <p:nvSpPr>
          <p:cNvPr id="3" name="Text Placeholder 2">
            <a:extLst>
              <a:ext uri="{FF2B5EF4-FFF2-40B4-BE49-F238E27FC236}">
                <a16:creationId xmlns:a16="http://schemas.microsoft.com/office/drawing/2014/main" id="{EAB3B00E-6E29-482C-B77A-D86F245F16BA}"/>
              </a:ext>
            </a:extLst>
          </p:cNvPr>
          <p:cNvSpPr>
            <a:spLocks noGrp="1"/>
          </p:cNvSpPr>
          <p:nvPr>
            <p:ph type="body" sz="quarter" idx="16"/>
          </p:nvPr>
        </p:nvSpPr>
        <p:spPr>
          <a:xfrm>
            <a:off x="5940152" y="1304764"/>
            <a:ext cx="2736304" cy="4248472"/>
          </a:xfrm>
        </p:spPr>
        <p:txBody>
          <a:bodyPr/>
          <a:lstStyle/>
          <a:p>
            <a:r>
              <a:rPr lang="en-GB" sz="3200"/>
              <a:t>Eligibility</a:t>
            </a:r>
          </a:p>
          <a:p>
            <a:pPr marL="0" indent="0">
              <a:buNone/>
            </a:pPr>
            <a:endParaRPr lang="en-GB" sz="3200"/>
          </a:p>
          <a:p>
            <a:r>
              <a:rPr lang="en-GB"/>
              <a:t>GROW 2.0 simplifies checking of centiles as they will display automatically, and alerts the clinician to concerns with the growth trajectory. </a:t>
            </a:r>
          </a:p>
        </p:txBody>
      </p:sp>
      <p:sp>
        <p:nvSpPr>
          <p:cNvPr id="4" name="Footer Placeholder 3">
            <a:extLst>
              <a:ext uri="{FF2B5EF4-FFF2-40B4-BE49-F238E27FC236}">
                <a16:creationId xmlns:a16="http://schemas.microsoft.com/office/drawing/2014/main" id="{BD4603E1-EFD7-4D43-AAD2-9E4744001859}"/>
              </a:ext>
            </a:extLst>
          </p:cNvPr>
          <p:cNvSpPr>
            <a:spLocks noGrp="1"/>
          </p:cNvSpPr>
          <p:nvPr>
            <p:ph type="ftr" sz="quarter" idx="17"/>
          </p:nvPr>
        </p:nvSpPr>
        <p:spPr/>
        <p:txBody>
          <a:bodyPr/>
          <a:lstStyle/>
          <a:p>
            <a:r>
              <a:rPr lang="en-GB"/>
              <a:t>Big Baby site initiation presentation | V9.0 | 08 March 2022</a:t>
            </a:r>
          </a:p>
        </p:txBody>
      </p:sp>
      <p:pic>
        <p:nvPicPr>
          <p:cNvPr id="7" name="Picture 6">
            <a:extLst>
              <a:ext uri="{FF2B5EF4-FFF2-40B4-BE49-F238E27FC236}">
                <a16:creationId xmlns:a16="http://schemas.microsoft.com/office/drawing/2014/main" id="{32CC0084-767D-4E26-A1F8-E29279462434}"/>
              </a:ext>
            </a:extLst>
          </p:cNvPr>
          <p:cNvPicPr>
            <a:picLocks noChangeAspect="1"/>
          </p:cNvPicPr>
          <p:nvPr/>
        </p:nvPicPr>
        <p:blipFill rotWithShape="1">
          <a:blip r:embed="rId2"/>
          <a:srcRect l="53151" t="13601" r="19487" b="10800"/>
          <a:stretch/>
        </p:blipFill>
        <p:spPr>
          <a:xfrm>
            <a:off x="-4325" y="1317757"/>
            <a:ext cx="5800517" cy="4507158"/>
          </a:xfrm>
          <a:prstGeom prst="rect">
            <a:avLst/>
          </a:prstGeom>
        </p:spPr>
      </p:pic>
    </p:spTree>
    <p:extLst>
      <p:ext uri="{BB962C8B-B14F-4D97-AF65-F5344CB8AC3E}">
        <p14:creationId xmlns:p14="http://schemas.microsoft.com/office/powerpoint/2010/main" val="136268752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35496" y="548680"/>
            <a:ext cx="9144000" cy="5544616"/>
          </a:xfrm>
        </p:spPr>
        <p:txBody>
          <a:bodyPr vert="horz" lIns="91440" tIns="45720" rIns="91440" bIns="45720" anchor="t"/>
          <a:lstStyle/>
          <a:p>
            <a:r>
              <a:rPr lang="en-GB" sz="2800"/>
              <a:t>Eligibility </a:t>
            </a:r>
          </a:p>
          <a:p>
            <a:pPr lvl="1"/>
            <a:r>
              <a:rPr lang="en-GB" sz="2000"/>
              <a:t>The centile has to be &gt;90</a:t>
            </a:r>
            <a:r>
              <a:rPr lang="en-GB" sz="2000" baseline="30000"/>
              <a:t>th</a:t>
            </a:r>
            <a:r>
              <a:rPr lang="en-GB" sz="2000"/>
              <a:t> customised GROW centile from 35</a:t>
            </a:r>
            <a:r>
              <a:rPr lang="en-GB" sz="2000" baseline="30000"/>
              <a:t>+0 </a:t>
            </a:r>
            <a:r>
              <a:rPr lang="mr-IN" sz="2000">
                <a:cs typeface="Mangal"/>
              </a:rPr>
              <a:t>–</a:t>
            </a:r>
            <a:r>
              <a:rPr lang="en-GB" sz="2000"/>
              <a:t> 38</a:t>
            </a:r>
            <a:r>
              <a:rPr lang="en-GB" sz="2000" baseline="30000"/>
              <a:t>+0</a:t>
            </a:r>
          </a:p>
          <a:p>
            <a:pPr lvl="2"/>
            <a:r>
              <a:rPr lang="en-GB" sz="1600"/>
              <a:t>90.0 </a:t>
            </a:r>
            <a:r>
              <a:rPr lang="en-GB" sz="1600">
                <a:sym typeface="Wingdings" panose="05000000000000000000" pitchFamily="2" charset="2"/>
              </a:rPr>
              <a:t> not eligible </a:t>
            </a:r>
          </a:p>
          <a:p>
            <a:pPr lvl="2"/>
            <a:r>
              <a:rPr lang="en-GB" sz="1600">
                <a:sym typeface="Wingdings" panose="05000000000000000000" pitchFamily="2" charset="2"/>
              </a:rPr>
              <a:t>90.1  eligible</a:t>
            </a:r>
          </a:p>
          <a:p>
            <a:pPr lvl="1"/>
            <a:r>
              <a:rPr lang="en-GB" sz="2000">
                <a:sym typeface="Wingdings" panose="05000000000000000000" pitchFamily="2" charset="2"/>
              </a:rPr>
              <a:t> Add the centile to page 2 of the CRF </a:t>
            </a:r>
          </a:p>
          <a:p>
            <a:pPr lvl="1"/>
            <a:r>
              <a:rPr lang="en-GB" sz="2000">
                <a:sym typeface="Wingdings" panose="05000000000000000000" pitchFamily="2" charset="2"/>
              </a:rPr>
              <a:t>Eligibility needs to be confirmed by a doctor with GCP on the delegation log. </a:t>
            </a:r>
          </a:p>
          <a:p>
            <a:pPr lvl="2"/>
            <a:r>
              <a:rPr lang="en-GB" sz="1600">
                <a:sym typeface="Wingdings" panose="05000000000000000000" pitchFamily="2" charset="2"/>
              </a:rPr>
              <a:t>That doctor </a:t>
            </a:r>
            <a:r>
              <a:rPr lang="en-GB" sz="1600" b="1" u="sng">
                <a:sym typeface="Wingdings" panose="05000000000000000000" pitchFamily="2" charset="2"/>
              </a:rPr>
              <a:t>must</a:t>
            </a:r>
            <a:r>
              <a:rPr lang="en-GB" sz="1600">
                <a:sym typeface="Wingdings" panose="05000000000000000000" pitchFamily="2" charset="2"/>
              </a:rPr>
              <a:t>: </a:t>
            </a:r>
          </a:p>
          <a:p>
            <a:pPr lvl="2"/>
            <a:r>
              <a:rPr lang="en-GB" sz="1600">
                <a:sym typeface="Wingdings" panose="05000000000000000000" pitchFamily="2" charset="2"/>
              </a:rPr>
              <a:t>Sign page 3 of the CRF (has all the inclusion and exclusion criteria) this is then sent to the Clinical Trials Unit</a:t>
            </a:r>
          </a:p>
          <a:p>
            <a:pPr lvl="2"/>
            <a:r>
              <a:rPr lang="en-GB" sz="1600">
                <a:sym typeface="Wingdings" panose="05000000000000000000" pitchFamily="2" charset="2"/>
              </a:rPr>
              <a:t>Sign the eligibility section of the essential recruitment document this is source data to keep with you</a:t>
            </a:r>
          </a:p>
          <a:p>
            <a:pPr lvl="1"/>
            <a:r>
              <a:rPr lang="en-GB" sz="2000"/>
              <a:t>If a participant is enrolled on another study please contact the trial team to confirm co-enrolment in the Big Baby Trial is permitted</a:t>
            </a:r>
          </a:p>
          <a:p>
            <a:pPr lvl="1"/>
            <a:endParaRPr lang="en-GB" sz="2000"/>
          </a:p>
          <a:p>
            <a:pPr lvl="1"/>
            <a:endParaRPr lang="en-GB" sz="2000"/>
          </a:p>
          <a:p>
            <a:pPr marL="457200" lvl="1" indent="0">
              <a:buNone/>
            </a:pPr>
            <a:endParaRPr lang="en-GB" sz="2000"/>
          </a:p>
          <a:p>
            <a:pPr lvl="2"/>
            <a:endParaRPr lang="en-GB" sz="1200">
              <a:sym typeface="Wingdings" panose="05000000000000000000" pitchFamily="2" charset="2"/>
            </a:endParaRPr>
          </a:p>
          <a:p>
            <a:pPr lvl="1"/>
            <a:endParaRPr lang="en-GB" sz="2000"/>
          </a:p>
          <a:p>
            <a:pPr marL="457200" lvl="1" indent="0">
              <a:buNone/>
            </a:pPr>
            <a:endParaRPr lang="en-GB" sz="2000"/>
          </a:p>
          <a:p>
            <a:pPr marL="457200" lvl="1" indent="0">
              <a:buNone/>
            </a:pPr>
            <a:endParaRPr lang="en-US" sz="3600" baseline="30000"/>
          </a:p>
          <a:p>
            <a:pPr marL="457200" lvl="1" indent="0">
              <a:buNone/>
            </a:pPr>
            <a:endParaRPr lang="en-US"/>
          </a:p>
          <a:p>
            <a:pPr marL="914400" lvl="2" indent="0">
              <a:buNone/>
            </a:pPr>
            <a:endParaRPr lang="en-US"/>
          </a:p>
          <a:p>
            <a:pPr marL="0" indent="0">
              <a:buNone/>
            </a:pPr>
            <a:endParaRPr lang="en-US"/>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29933" y="-75019"/>
            <a:ext cx="9134903" cy="677830"/>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a:t>Recruitment</a:t>
            </a:r>
            <a:endParaRPr lang="en-US" sz="4000" baseline="30000"/>
          </a:p>
        </p:txBody>
      </p:sp>
      <p:sp>
        <p:nvSpPr>
          <p:cNvPr id="10"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Tree>
    <p:extLst>
      <p:ext uri="{BB962C8B-B14F-4D97-AF65-F5344CB8AC3E}">
        <p14:creationId xmlns:p14="http://schemas.microsoft.com/office/powerpoint/2010/main" val="222455714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836712"/>
            <a:ext cx="9144000" cy="5184576"/>
          </a:xfrm>
        </p:spPr>
        <p:txBody>
          <a:bodyPr numCol="1"/>
          <a:lstStyle/>
          <a:p>
            <a:r>
              <a:rPr lang="en-GB" sz="2800"/>
              <a:t>Consent</a:t>
            </a:r>
          </a:p>
          <a:p>
            <a:pPr lvl="1"/>
            <a:r>
              <a:rPr lang="en-GB" sz="2000"/>
              <a:t>Must be between 35</a:t>
            </a:r>
            <a:r>
              <a:rPr lang="en-GB" sz="2000" baseline="30000"/>
              <a:t>+0</a:t>
            </a:r>
            <a:r>
              <a:rPr lang="en-GB" sz="2000"/>
              <a:t> and 38</a:t>
            </a:r>
            <a:r>
              <a:rPr lang="en-GB" sz="2000" baseline="30000"/>
              <a:t>+0</a:t>
            </a:r>
            <a:r>
              <a:rPr lang="en-GB" sz="2000"/>
              <a:t> gestation to consent</a:t>
            </a:r>
          </a:p>
          <a:p>
            <a:pPr lvl="1"/>
            <a:endParaRPr lang="en-GB" sz="2000"/>
          </a:p>
          <a:p>
            <a:pPr lvl="1"/>
            <a:endParaRPr lang="en-GB" sz="2000"/>
          </a:p>
          <a:p>
            <a:pPr lvl="1"/>
            <a:endParaRPr lang="en-GB" sz="2000"/>
          </a:p>
          <a:p>
            <a:pPr lvl="1"/>
            <a:endParaRPr lang="en-GB" sz="2000"/>
          </a:p>
          <a:p>
            <a:pPr lvl="1"/>
            <a:endParaRPr lang="en-GB" sz="2000"/>
          </a:p>
          <a:p>
            <a:pPr lvl="1"/>
            <a:endParaRPr lang="en-GB" sz="2000"/>
          </a:p>
          <a:p>
            <a:pPr lvl="1"/>
            <a:endParaRPr lang="en-GB" sz="2000"/>
          </a:p>
          <a:p>
            <a:pPr lvl="1"/>
            <a:endParaRPr lang="en-GB" sz="2000"/>
          </a:p>
          <a:p>
            <a:pPr lvl="1"/>
            <a:endParaRPr lang="en-GB" sz="2000"/>
          </a:p>
          <a:p>
            <a:pPr lvl="1"/>
            <a:r>
              <a:rPr lang="en-GB" sz="2000"/>
              <a:t>Only doctors and midwives on the delegation log can consent </a:t>
            </a:r>
          </a:p>
          <a:p>
            <a:pPr lvl="1"/>
            <a:endParaRPr lang="en-GB" sz="2000"/>
          </a:p>
          <a:p>
            <a:pPr lvl="1"/>
            <a:endParaRPr lang="en-GB" sz="2000"/>
          </a:p>
          <a:p>
            <a:pPr lvl="1"/>
            <a:endParaRPr lang="en-GB" sz="2000"/>
          </a:p>
          <a:p>
            <a:pPr lvl="1"/>
            <a:endParaRPr lang="en-GB" sz="2000"/>
          </a:p>
          <a:p>
            <a:pPr lvl="1"/>
            <a:endParaRPr lang="en-US" sz="3600" baseline="30000"/>
          </a:p>
          <a:p>
            <a:pPr marL="457200" lvl="1" indent="0">
              <a:buNone/>
            </a:pPr>
            <a:endParaRPr lang="en-US"/>
          </a:p>
          <a:p>
            <a:pPr marL="914400" lvl="2" indent="0">
              <a:buNone/>
            </a:pPr>
            <a:endParaRPr lang="en-US"/>
          </a:p>
          <a:p>
            <a:pPr marL="0" indent="0">
              <a:buNone/>
            </a:pPr>
            <a:endParaRPr lang="en-US"/>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7" y="14866"/>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a:t>Recruitment – Informed Consent</a:t>
            </a:r>
            <a:endParaRPr lang="en-US" sz="4000" baseline="30000"/>
          </a:p>
        </p:txBody>
      </p:sp>
      <p:graphicFrame>
        <p:nvGraphicFramePr>
          <p:cNvPr id="2" name="Diagram 1"/>
          <p:cNvGraphicFramePr/>
          <p:nvPr>
            <p:extLst>
              <p:ext uri="{D42A27DB-BD31-4B8C-83A1-F6EECF244321}">
                <p14:modId xmlns:p14="http://schemas.microsoft.com/office/powerpoint/2010/main" val="3818330451"/>
              </p:ext>
            </p:extLst>
          </p:nvPr>
        </p:nvGraphicFramePr>
        <p:xfrm>
          <a:off x="-24968" y="836712"/>
          <a:ext cx="9144000" cy="41989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Tree>
    <p:extLst>
      <p:ext uri="{BB962C8B-B14F-4D97-AF65-F5344CB8AC3E}">
        <p14:creationId xmlns:p14="http://schemas.microsoft.com/office/powerpoint/2010/main" val="318326295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11614" y="908720"/>
            <a:ext cx="9144000" cy="4248472"/>
          </a:xfrm>
        </p:spPr>
        <p:txBody>
          <a:bodyPr/>
          <a:lstStyle/>
          <a:p>
            <a:endParaRPr lang="en-US"/>
          </a:p>
          <a:p>
            <a:pPr marL="0" indent="0">
              <a:buNone/>
            </a:pPr>
            <a:endParaRPr lang="en-US"/>
          </a:p>
          <a:p>
            <a:pPr lvl="2"/>
            <a:endParaRPr lang="en-US"/>
          </a:p>
          <a:p>
            <a:pPr marL="0" indent="0">
              <a:buNone/>
            </a:pPr>
            <a:endParaRPr lang="en-US"/>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6" y="-27384"/>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a:t>Recruitment</a:t>
            </a:r>
          </a:p>
        </p:txBody>
      </p:sp>
      <p:sp>
        <p:nvSpPr>
          <p:cNvPr id="8" name="Text Placeholder 6"/>
          <p:cNvSpPr>
            <a:spLocks noGrp="1"/>
          </p:cNvSpPr>
          <p:nvPr>
            <p:ph type="body" sz="quarter" idx="16"/>
          </p:nvPr>
        </p:nvSpPr>
        <p:spPr>
          <a:xfrm>
            <a:off x="-1" y="836712"/>
            <a:ext cx="5220073" cy="4248472"/>
          </a:xfrm>
        </p:spPr>
        <p:txBody>
          <a:bodyPr/>
          <a:lstStyle/>
          <a:p>
            <a:pPr marL="0" indent="0">
              <a:buNone/>
            </a:pPr>
            <a:endParaRPr lang="en-GB" sz="2800"/>
          </a:p>
          <a:p>
            <a:r>
              <a:rPr lang="en-GB" sz="2800"/>
              <a:t>This describes the pathway recruitment</a:t>
            </a:r>
          </a:p>
          <a:p>
            <a:pPr marL="0" indent="0">
              <a:buNone/>
            </a:pPr>
            <a:endParaRPr lang="en-GB" sz="2800"/>
          </a:p>
          <a:p>
            <a:r>
              <a:rPr lang="en-GB" sz="2800"/>
              <a:t>On completion of the essential recruitment document, if the participant consents to the RCT: </a:t>
            </a:r>
            <a:endParaRPr lang="en-US" sz="3600" baseline="30000"/>
          </a:p>
          <a:p>
            <a:pPr marL="457200" lvl="1" indent="0">
              <a:buNone/>
            </a:pPr>
            <a:endParaRPr lang="en-US"/>
          </a:p>
          <a:p>
            <a:pPr marL="914400" lvl="2" indent="0">
              <a:buNone/>
            </a:pPr>
            <a:endParaRPr lang="en-US"/>
          </a:p>
          <a:p>
            <a:pPr marL="0" indent="0">
              <a:buNone/>
            </a:pPr>
            <a:endParaRPr lang="en-US"/>
          </a:p>
        </p:txBody>
      </p:sp>
      <p:sp>
        <p:nvSpPr>
          <p:cNvPr id="12"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graphicFrame>
        <p:nvGraphicFramePr>
          <p:cNvPr id="10" name="Diagram 9"/>
          <p:cNvGraphicFramePr/>
          <p:nvPr>
            <p:extLst>
              <p:ext uri="{D42A27DB-BD31-4B8C-83A1-F6EECF244321}">
                <p14:modId xmlns:p14="http://schemas.microsoft.com/office/powerpoint/2010/main" val="2511433733"/>
              </p:ext>
            </p:extLst>
          </p:nvPr>
        </p:nvGraphicFramePr>
        <p:xfrm>
          <a:off x="3491880" y="764704"/>
          <a:ext cx="6792416" cy="504238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0868065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548680"/>
            <a:ext cx="9144000" cy="5328592"/>
          </a:xfrm>
        </p:spPr>
        <p:txBody>
          <a:bodyPr/>
          <a:lstStyle/>
          <a:p>
            <a:pPr marL="457200" lvl="1" indent="0">
              <a:buNone/>
            </a:pPr>
            <a:endParaRPr lang="en-GB" sz="1200"/>
          </a:p>
          <a:p>
            <a:r>
              <a:rPr lang="en-GB" sz="2800"/>
              <a:t>For non-English speakers </a:t>
            </a:r>
          </a:p>
          <a:p>
            <a:pPr lvl="1"/>
            <a:r>
              <a:rPr lang="en-GB" sz="2000"/>
              <a:t>This must be undertaken with an official hospital translator</a:t>
            </a:r>
          </a:p>
          <a:p>
            <a:pPr lvl="1"/>
            <a:r>
              <a:rPr lang="en-GB" sz="2000"/>
              <a:t>The use of a translator to obtain consent must be documented in the source data</a:t>
            </a:r>
          </a:p>
          <a:p>
            <a:pPr lvl="1"/>
            <a:r>
              <a:rPr lang="en-GB" sz="2000"/>
              <a:t>Consent forms will be available in other languages</a:t>
            </a:r>
          </a:p>
          <a:p>
            <a:pPr lvl="1"/>
            <a:endParaRPr lang="en-GB" sz="2000"/>
          </a:p>
          <a:p>
            <a:r>
              <a:rPr lang="en-GB" sz="2800"/>
              <a:t>Consent is an on-going process</a:t>
            </a:r>
          </a:p>
          <a:p>
            <a:pPr lvl="1"/>
            <a:r>
              <a:rPr lang="en-GB" sz="2000"/>
              <a:t>Consent does not end when consent is obtained at the start of the trial </a:t>
            </a:r>
          </a:p>
          <a:p>
            <a:pPr lvl="1"/>
            <a:r>
              <a:rPr lang="en-GB" sz="2000"/>
              <a:t>Continual process throughout </a:t>
            </a:r>
          </a:p>
          <a:p>
            <a:pPr lvl="1"/>
            <a:r>
              <a:rPr lang="en-GB" sz="2000"/>
              <a:t>Should be documented in source data</a:t>
            </a:r>
          </a:p>
          <a:p>
            <a:pPr lvl="1"/>
            <a:r>
              <a:rPr lang="en-GB" sz="2000"/>
              <a:t>Especially important for the 2 and 6 month follow up visits</a:t>
            </a:r>
          </a:p>
          <a:p>
            <a:pPr lvl="1"/>
            <a:r>
              <a:rPr lang="en-GB" sz="2000"/>
              <a:t>Please complete withdrawal form if the participant wants to withdraw</a:t>
            </a:r>
          </a:p>
          <a:p>
            <a:pPr lvl="1"/>
            <a:endParaRPr lang="en-GB" sz="2000"/>
          </a:p>
          <a:p>
            <a:pPr lvl="1"/>
            <a:endParaRPr lang="en-GB" sz="1200"/>
          </a:p>
          <a:p>
            <a:pPr marL="914400" lvl="2" indent="0">
              <a:buNone/>
            </a:pPr>
            <a:endParaRPr lang="en-GB" sz="1200"/>
          </a:p>
          <a:p>
            <a:pPr marL="457200" lvl="1" indent="0">
              <a:buNone/>
            </a:pPr>
            <a:endParaRPr lang="en-GB" sz="2000"/>
          </a:p>
          <a:p>
            <a:pPr lvl="1"/>
            <a:endParaRPr lang="en-GB" sz="2000"/>
          </a:p>
          <a:p>
            <a:pPr marL="914400" lvl="2" indent="0">
              <a:buNone/>
            </a:pPr>
            <a:endParaRPr lang="en-US"/>
          </a:p>
          <a:p>
            <a:pPr marL="0" indent="0">
              <a:buNone/>
            </a:pPr>
            <a:endParaRPr lang="en-US"/>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7" y="14866"/>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a:t>Recruitment</a:t>
            </a:r>
            <a:endParaRPr lang="en-US" sz="4000" baseline="30000"/>
          </a:p>
        </p:txBody>
      </p:sp>
      <p:sp>
        <p:nvSpPr>
          <p:cNvPr id="8"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Tree>
    <p:extLst>
      <p:ext uri="{BB962C8B-B14F-4D97-AF65-F5344CB8AC3E}">
        <p14:creationId xmlns:p14="http://schemas.microsoft.com/office/powerpoint/2010/main" val="418784830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9097" y="754182"/>
            <a:ext cx="9144000" cy="5040560"/>
          </a:xfrm>
        </p:spPr>
        <p:txBody>
          <a:bodyPr/>
          <a:lstStyle/>
          <a:p>
            <a:r>
              <a:rPr lang="en-GB" sz="2800" dirty="0"/>
              <a:t>Collect baseline data</a:t>
            </a:r>
          </a:p>
          <a:p>
            <a:pPr lvl="1"/>
            <a:r>
              <a:rPr lang="en-GB" sz="2000" dirty="0"/>
              <a:t>Page 5 and 6 of CRF</a:t>
            </a:r>
          </a:p>
          <a:p>
            <a:pPr lvl="1"/>
            <a:r>
              <a:rPr lang="en-GB" sz="2000" dirty="0"/>
              <a:t>Includes obstetric history </a:t>
            </a:r>
          </a:p>
          <a:p>
            <a:r>
              <a:rPr lang="en-GB" sz="2800" dirty="0"/>
              <a:t>Ask the participant to complete the baseline questionnaires</a:t>
            </a:r>
          </a:p>
          <a:p>
            <a:pPr lvl="1">
              <a:spcAft>
                <a:spcPts val="600"/>
              </a:spcAft>
            </a:pPr>
            <a:r>
              <a:rPr lang="en-GB" sz="2000" dirty="0"/>
              <a:t>Separate booklet containing the EQ5D quality of life score, ICIQ-UI incontinence survey and Edinburgh post natal depression score</a:t>
            </a:r>
          </a:p>
          <a:p>
            <a:pPr lvl="1">
              <a:spcAft>
                <a:spcPts val="600"/>
              </a:spcAft>
            </a:pPr>
            <a:r>
              <a:rPr lang="en-GB" sz="2000" dirty="0">
                <a:solidFill>
                  <a:prstClr val="black"/>
                </a:solidFill>
              </a:rPr>
              <a:t>Please scan and send this to the clinical trials unit as we do not require you to enter it into the database</a:t>
            </a:r>
            <a:endParaRPr lang="en-GB" sz="2000" dirty="0"/>
          </a:p>
          <a:p>
            <a:pPr marL="1371600" lvl="3" indent="0">
              <a:buNone/>
            </a:pPr>
            <a:endParaRPr lang="en-GB" sz="1800" dirty="0"/>
          </a:p>
          <a:p>
            <a:pPr marL="0" lvl="0" indent="0">
              <a:buNone/>
            </a:pPr>
            <a:endParaRPr lang="en-GB" sz="1400" dirty="0"/>
          </a:p>
          <a:p>
            <a:pPr lvl="2"/>
            <a:endParaRPr lang="en-GB" sz="2000" dirty="0"/>
          </a:p>
          <a:p>
            <a:pPr marL="914400" lvl="2" indent="0">
              <a:buNone/>
            </a:pPr>
            <a:endParaRPr lang="en-GB" sz="2000" dirty="0"/>
          </a:p>
          <a:p>
            <a:pPr lvl="1"/>
            <a:endParaRPr lang="en-GB" sz="2000" dirty="0"/>
          </a:p>
          <a:p>
            <a:pPr lvl="1"/>
            <a:endParaRPr lang="en-US" sz="3600" baseline="30000" dirty="0"/>
          </a:p>
          <a:p>
            <a:pPr marL="457200" lvl="1" indent="0">
              <a:buNone/>
            </a:pPr>
            <a:endParaRPr lang="en-US" dirty="0"/>
          </a:p>
          <a:p>
            <a:pPr marL="914400" lvl="2" indent="0">
              <a:buNone/>
            </a:pPr>
            <a:endParaRPr lang="en-US" dirty="0"/>
          </a:p>
          <a:p>
            <a:pPr marL="0" indent="0">
              <a:buNone/>
            </a:pPr>
            <a:endParaRPr lang="en-US" dirty="0"/>
          </a:p>
        </p:txBody>
      </p:sp>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0" y="6010940"/>
            <a:ext cx="2808312" cy="847060"/>
          </a:xfrm>
          <a:prstGeom prst="rect">
            <a:avLst/>
          </a:prstGeom>
        </p:spPr>
      </p:pic>
      <p:sp>
        <p:nvSpPr>
          <p:cNvPr id="11" name="Text Placeholder 5"/>
          <p:cNvSpPr txBox="1">
            <a:spLocks/>
          </p:cNvSpPr>
          <p:nvPr/>
        </p:nvSpPr>
        <p:spPr>
          <a:xfrm>
            <a:off x="9097" y="14866"/>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a:t>Recruitment</a:t>
            </a:r>
            <a:endParaRPr lang="en-US" sz="4000" baseline="30000"/>
          </a:p>
        </p:txBody>
      </p:sp>
      <p:sp>
        <p:nvSpPr>
          <p:cNvPr id="8"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Tree>
    <p:extLst>
      <p:ext uri="{BB962C8B-B14F-4D97-AF65-F5344CB8AC3E}">
        <p14:creationId xmlns:p14="http://schemas.microsoft.com/office/powerpoint/2010/main" val="201994156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764704"/>
            <a:ext cx="9144000" cy="4248472"/>
          </a:xfrm>
        </p:spPr>
        <p:txBody>
          <a:bodyPr/>
          <a:lstStyle/>
          <a:p>
            <a:r>
              <a:rPr lang="en-GB" sz="2800"/>
              <a:t>Baseline questionnaires </a:t>
            </a:r>
          </a:p>
          <a:p>
            <a:pPr lvl="1"/>
            <a:r>
              <a:rPr lang="en-GB" sz="2000"/>
              <a:t>Please score the Edinburgh post natal depression score prior to the participant leaving the visit</a:t>
            </a:r>
          </a:p>
          <a:p>
            <a:pPr lvl="1"/>
            <a:endParaRPr lang="en-GB" sz="3600"/>
          </a:p>
          <a:p>
            <a:pPr lvl="1"/>
            <a:endParaRPr lang="en-GB" sz="3600"/>
          </a:p>
          <a:p>
            <a:pPr lvl="1"/>
            <a:endParaRPr lang="en-GB" sz="3600"/>
          </a:p>
          <a:p>
            <a:pPr lvl="1"/>
            <a:endParaRPr lang="en-GB" sz="3600"/>
          </a:p>
          <a:p>
            <a:pPr lvl="2"/>
            <a:endParaRPr lang="en-GB" sz="2000"/>
          </a:p>
          <a:p>
            <a:pPr marL="914400" lvl="2" indent="0">
              <a:buNone/>
            </a:pPr>
            <a:endParaRPr lang="en-GB" sz="2000"/>
          </a:p>
          <a:p>
            <a:pPr lvl="1"/>
            <a:endParaRPr lang="en-GB" sz="2000"/>
          </a:p>
          <a:p>
            <a:pPr lvl="1"/>
            <a:endParaRPr lang="en-US" sz="3600" baseline="30000"/>
          </a:p>
          <a:p>
            <a:pPr marL="457200" lvl="1" indent="0">
              <a:buNone/>
            </a:pPr>
            <a:endParaRPr lang="en-US"/>
          </a:p>
          <a:p>
            <a:pPr marL="914400" lvl="2" indent="0">
              <a:buNone/>
            </a:pPr>
            <a:endParaRPr lang="en-US"/>
          </a:p>
          <a:p>
            <a:pPr marL="0" indent="0">
              <a:buNone/>
            </a:pPr>
            <a:endParaRPr lang="en-US"/>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0" y="6010940"/>
            <a:ext cx="2808312" cy="847060"/>
          </a:xfrm>
          <a:prstGeom prst="rect">
            <a:avLst/>
          </a:prstGeom>
        </p:spPr>
      </p:pic>
      <p:sp>
        <p:nvSpPr>
          <p:cNvPr id="11" name="Text Placeholder 5"/>
          <p:cNvSpPr txBox="1">
            <a:spLocks/>
          </p:cNvSpPr>
          <p:nvPr/>
        </p:nvSpPr>
        <p:spPr>
          <a:xfrm>
            <a:off x="9097" y="14866"/>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a:t>Recruitment</a:t>
            </a:r>
            <a:endParaRPr lang="en-US" sz="4000" baseline="30000"/>
          </a:p>
        </p:txBody>
      </p:sp>
      <p:sp>
        <p:nvSpPr>
          <p:cNvPr id="8" name="Rounded Rectangle 7"/>
          <p:cNvSpPr/>
          <p:nvPr/>
        </p:nvSpPr>
        <p:spPr>
          <a:xfrm>
            <a:off x="179512" y="2204864"/>
            <a:ext cx="8784976" cy="2304256"/>
          </a:xfrm>
          <a:prstGeom prst="roundRect">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solidFill>
                  <a:schemeClr val="bg1"/>
                </a:solidFill>
              </a:rPr>
              <a:t>If the Edinburgh post natal depression score:</a:t>
            </a:r>
          </a:p>
          <a:p>
            <a:pPr algn="ctr"/>
            <a:r>
              <a:rPr lang="en-US" sz="2400" b="1">
                <a:solidFill>
                  <a:schemeClr val="bg1"/>
                </a:solidFill>
              </a:rPr>
              <a:t>Scores ≥13  </a:t>
            </a:r>
            <a:r>
              <a:rPr lang="en-US" sz="2400" b="1" u="sng">
                <a:solidFill>
                  <a:schemeClr val="bg1"/>
                </a:solidFill>
              </a:rPr>
              <a:t>OR</a:t>
            </a:r>
          </a:p>
          <a:p>
            <a:pPr algn="ctr"/>
            <a:r>
              <a:rPr lang="en-US" sz="2400" b="1">
                <a:solidFill>
                  <a:schemeClr val="bg1"/>
                </a:solidFill>
              </a:rPr>
              <a:t>Question 10 </a:t>
            </a:r>
            <a:r>
              <a:rPr lang="mr-IN" sz="2400" b="1">
                <a:solidFill>
                  <a:schemeClr val="bg1"/>
                </a:solidFill>
              </a:rPr>
              <a:t>–</a:t>
            </a:r>
            <a:r>
              <a:rPr lang="en-US" sz="2400" b="1">
                <a:solidFill>
                  <a:schemeClr val="bg1"/>
                </a:solidFill>
              </a:rPr>
              <a:t> anything other than never</a:t>
            </a:r>
          </a:p>
          <a:p>
            <a:pPr algn="ctr"/>
            <a:r>
              <a:rPr lang="en-US" sz="2400" b="1">
                <a:solidFill>
                  <a:schemeClr val="bg1"/>
                </a:solidFill>
              </a:rPr>
              <a:t>Inform the PI and clinician in charge of her care</a:t>
            </a:r>
          </a:p>
          <a:p>
            <a:pPr algn="ctr"/>
            <a:r>
              <a:rPr lang="en-US" sz="2400" b="1">
                <a:solidFill>
                  <a:schemeClr val="bg1"/>
                </a:solidFill>
              </a:rPr>
              <a:t>Clinical decision as to how this is managed </a:t>
            </a:r>
          </a:p>
        </p:txBody>
      </p:sp>
      <p:sp>
        <p:nvSpPr>
          <p:cNvPr id="12"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Tree>
    <p:extLst>
      <p:ext uri="{BB962C8B-B14F-4D97-AF65-F5344CB8AC3E}">
        <p14:creationId xmlns:p14="http://schemas.microsoft.com/office/powerpoint/2010/main" val="393659987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22105" y="836712"/>
            <a:ext cx="9144000" cy="5112568"/>
          </a:xfrm>
        </p:spPr>
        <p:txBody>
          <a:bodyPr/>
          <a:lstStyle/>
          <a:p>
            <a:r>
              <a:rPr lang="en-GB" sz="2800"/>
              <a:t>Randomisation </a:t>
            </a:r>
          </a:p>
          <a:p>
            <a:pPr lvl="1"/>
            <a:r>
              <a:rPr lang="en-GB" sz="2000"/>
              <a:t>Complete recruitment form (page 4 of the CRF)</a:t>
            </a:r>
          </a:p>
          <a:p>
            <a:pPr lvl="1"/>
            <a:endParaRPr lang="en-GB" sz="2000"/>
          </a:p>
          <a:p>
            <a:pPr lvl="1"/>
            <a:endParaRPr lang="en-GB" sz="2000"/>
          </a:p>
          <a:p>
            <a:pPr marL="0" indent="0">
              <a:buNone/>
            </a:pPr>
            <a:endParaRPr lang="en-GB" baseline="30000"/>
          </a:p>
          <a:p>
            <a:endParaRPr lang="en-US" baseline="30000"/>
          </a:p>
          <a:p>
            <a:pPr marL="457200" lvl="1" indent="0">
              <a:buNone/>
            </a:pPr>
            <a:endParaRPr lang="en-US" sz="2000"/>
          </a:p>
          <a:p>
            <a:pPr marL="914400" lvl="2" indent="0">
              <a:buNone/>
            </a:pPr>
            <a:endParaRPr lang="en-US" sz="2000"/>
          </a:p>
          <a:p>
            <a:pPr marL="0" indent="0">
              <a:buNone/>
            </a:pPr>
            <a:endParaRPr lang="en-US"/>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22840" y="5034"/>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a:t>Recruitment</a:t>
            </a:r>
          </a:p>
        </p:txBody>
      </p:sp>
      <p:graphicFrame>
        <p:nvGraphicFramePr>
          <p:cNvPr id="6" name="Diagram 5"/>
          <p:cNvGraphicFramePr/>
          <p:nvPr>
            <p:extLst>
              <p:ext uri="{D42A27DB-BD31-4B8C-83A1-F6EECF244321}">
                <p14:modId xmlns:p14="http://schemas.microsoft.com/office/powerpoint/2010/main" val="3564117905"/>
              </p:ext>
            </p:extLst>
          </p:nvPr>
        </p:nvGraphicFramePr>
        <p:xfrm>
          <a:off x="1167350" y="1625273"/>
          <a:ext cx="6527197"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Tree>
    <p:extLst>
      <p:ext uri="{BB962C8B-B14F-4D97-AF65-F5344CB8AC3E}">
        <p14:creationId xmlns:p14="http://schemas.microsoft.com/office/powerpoint/2010/main" val="1559066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7" y="14866"/>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a:t>Recruitment</a:t>
            </a:r>
          </a:p>
        </p:txBody>
      </p:sp>
      <p:sp>
        <p:nvSpPr>
          <p:cNvPr id="2" name="Text Placeholder 1"/>
          <p:cNvSpPr>
            <a:spLocks noGrp="1"/>
          </p:cNvSpPr>
          <p:nvPr>
            <p:ph type="body" sz="quarter" idx="16"/>
          </p:nvPr>
        </p:nvSpPr>
        <p:spPr>
          <a:xfrm>
            <a:off x="0" y="1340768"/>
            <a:ext cx="9144000" cy="4320480"/>
          </a:xfrm>
        </p:spPr>
        <p:txBody>
          <a:bodyPr/>
          <a:lstStyle/>
          <a:p>
            <a:endParaRPr lang="en-US"/>
          </a:p>
          <a:p>
            <a:endParaRPr lang="en-US"/>
          </a:p>
          <a:p>
            <a:endParaRPr lang="en-US"/>
          </a:p>
          <a:p>
            <a:endParaRPr lang="en-US"/>
          </a:p>
          <a:p>
            <a:endParaRPr lang="en-US"/>
          </a:p>
          <a:p>
            <a:endParaRPr lang="en-US"/>
          </a:p>
          <a:p>
            <a:endParaRPr lang="en-US"/>
          </a:p>
          <a:p>
            <a:endParaRPr lang="en-US"/>
          </a:p>
          <a:p>
            <a:endParaRPr lang="en-US"/>
          </a:p>
          <a:p>
            <a:r>
              <a:rPr lang="en-US"/>
              <a:t>Add allocation to the CRF</a:t>
            </a:r>
          </a:p>
          <a:p>
            <a:r>
              <a:rPr lang="en-US"/>
              <a:t>Confirmation of allocation will be sent within 24 hours </a:t>
            </a:r>
            <a:r>
              <a:rPr lang="mr-IN"/>
              <a:t>–</a:t>
            </a:r>
            <a:r>
              <a:rPr lang="en-US"/>
              <a:t> file in the participant’s research file</a:t>
            </a:r>
          </a:p>
        </p:txBody>
      </p:sp>
      <p:graphicFrame>
        <p:nvGraphicFramePr>
          <p:cNvPr id="3" name="Diagram 2"/>
          <p:cNvGraphicFramePr/>
          <p:nvPr>
            <p:extLst>
              <p:ext uri="{D42A27DB-BD31-4B8C-83A1-F6EECF244321}">
                <p14:modId xmlns:p14="http://schemas.microsoft.com/office/powerpoint/2010/main" val="4048122538"/>
              </p:ext>
            </p:extLst>
          </p:nvPr>
        </p:nvGraphicFramePr>
        <p:xfrm>
          <a:off x="1331640" y="908720"/>
          <a:ext cx="6794295" cy="340991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Tree>
    <p:extLst>
      <p:ext uri="{BB962C8B-B14F-4D97-AF65-F5344CB8AC3E}">
        <p14:creationId xmlns:p14="http://schemas.microsoft.com/office/powerpoint/2010/main" val="9289684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1340768"/>
            <a:ext cx="9144000" cy="4248472"/>
          </a:xfrm>
        </p:spPr>
        <p:txBody>
          <a:bodyPr/>
          <a:lstStyle/>
          <a:p>
            <a:r>
              <a:rPr lang="en-US" sz="2800"/>
              <a:t>Shoulder dystocia: </a:t>
            </a:r>
          </a:p>
          <a:p>
            <a:pPr marL="457200" lvl="1" indent="0">
              <a:buNone/>
            </a:pPr>
            <a:r>
              <a:rPr lang="en-US" sz="2000"/>
              <a:t>“vaginal cephalic delivery that requires additional obstetric </a:t>
            </a:r>
            <a:r>
              <a:rPr lang="en-US" sz="2000" err="1"/>
              <a:t>manoeuvres</a:t>
            </a:r>
            <a:r>
              <a:rPr lang="en-US" sz="2000"/>
              <a:t> to deliver the fetus after the head has delivered and gentle traction has failed”</a:t>
            </a:r>
          </a:p>
          <a:p>
            <a:pPr marL="457200" lvl="1" indent="0">
              <a:buNone/>
            </a:pPr>
            <a:endParaRPr lang="en-US"/>
          </a:p>
          <a:p>
            <a:pPr marL="0" indent="0">
              <a:buNone/>
            </a:pPr>
            <a:endParaRPr lang="en-US"/>
          </a:p>
        </p:txBody>
      </p:sp>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graphicFrame>
        <p:nvGraphicFramePr>
          <p:cNvPr id="10" name="Table 9"/>
          <p:cNvGraphicFramePr>
            <a:graphicFrameLocks noGrp="1"/>
          </p:cNvGraphicFramePr>
          <p:nvPr>
            <p:extLst>
              <p:ext uri="{D42A27DB-BD31-4B8C-83A1-F6EECF244321}">
                <p14:modId xmlns:p14="http://schemas.microsoft.com/office/powerpoint/2010/main" val="2772751103"/>
              </p:ext>
            </p:extLst>
          </p:nvPr>
        </p:nvGraphicFramePr>
        <p:xfrm>
          <a:off x="323528" y="3068960"/>
          <a:ext cx="8496944" cy="2123440"/>
        </p:xfrm>
        <a:graphic>
          <a:graphicData uri="http://schemas.openxmlformats.org/drawingml/2006/table">
            <a:tbl>
              <a:tblPr firstRow="1" bandRow="1">
                <a:tableStyleId>{775DCB02-9BB8-47FD-8907-85C794F793BA}</a:tableStyleId>
              </a:tblPr>
              <a:tblGrid>
                <a:gridCol w="4248472">
                  <a:extLst>
                    <a:ext uri="{9D8B030D-6E8A-4147-A177-3AD203B41FA5}">
                      <a16:colId xmlns:a16="http://schemas.microsoft.com/office/drawing/2014/main" val="20000"/>
                    </a:ext>
                  </a:extLst>
                </a:gridCol>
                <a:gridCol w="4248472">
                  <a:extLst>
                    <a:ext uri="{9D8B030D-6E8A-4147-A177-3AD203B41FA5}">
                      <a16:colId xmlns:a16="http://schemas.microsoft.com/office/drawing/2014/main" val="20001"/>
                    </a:ext>
                  </a:extLst>
                </a:gridCol>
              </a:tblGrid>
              <a:tr h="370840">
                <a:tc>
                  <a:txBody>
                    <a:bodyPr/>
                    <a:lstStyle/>
                    <a:p>
                      <a:pPr algn="ctr"/>
                      <a:r>
                        <a:rPr lang="en-US"/>
                        <a:t>Maternal </a:t>
                      </a:r>
                    </a:p>
                  </a:txBody>
                  <a:tcPr/>
                </a:tc>
                <a:tc>
                  <a:txBody>
                    <a:bodyPr/>
                    <a:lstStyle/>
                    <a:p>
                      <a:pPr algn="ctr"/>
                      <a:r>
                        <a:rPr lang="en-US"/>
                        <a:t>Fetal</a:t>
                      </a:r>
                    </a:p>
                  </a:txBody>
                  <a:tcPr/>
                </a:tc>
                <a:extLst>
                  <a:ext uri="{0D108BD9-81ED-4DB2-BD59-A6C34878D82A}">
                    <a16:rowId xmlns:a16="http://schemas.microsoft.com/office/drawing/2014/main" val="10000"/>
                  </a:ext>
                </a:extLst>
              </a:tr>
              <a:tr h="370840">
                <a:tc>
                  <a:txBody>
                    <a:bodyPr/>
                    <a:lstStyle/>
                    <a:p>
                      <a:pPr algn="ctr"/>
                      <a:r>
                        <a:rPr lang="en-US" err="1"/>
                        <a:t>Haemorrhage</a:t>
                      </a:r>
                      <a:endParaRPr lang="en-US"/>
                    </a:p>
                  </a:txBody>
                  <a:tcPr/>
                </a:tc>
                <a:tc>
                  <a:txBody>
                    <a:bodyPr/>
                    <a:lstStyle/>
                    <a:p>
                      <a:pPr algn="ctr"/>
                      <a:r>
                        <a:rPr lang="en-US"/>
                        <a:t>Fracture clavicle / </a:t>
                      </a:r>
                      <a:r>
                        <a:rPr lang="en-US" err="1"/>
                        <a:t>humerus</a:t>
                      </a:r>
                      <a:endParaRPr lang="en-US"/>
                    </a:p>
                  </a:txBody>
                  <a:tcPr/>
                </a:tc>
                <a:extLst>
                  <a:ext uri="{0D108BD9-81ED-4DB2-BD59-A6C34878D82A}">
                    <a16:rowId xmlns:a16="http://schemas.microsoft.com/office/drawing/2014/main" val="10001"/>
                  </a:ext>
                </a:extLst>
              </a:tr>
              <a:tr h="370840">
                <a:tc>
                  <a:txBody>
                    <a:bodyPr/>
                    <a:lstStyle/>
                    <a:p>
                      <a:pPr algn="ctr"/>
                      <a:r>
                        <a:rPr lang="en-US"/>
                        <a:t>Perineal tears</a:t>
                      </a:r>
                    </a:p>
                  </a:txBody>
                  <a:tcPr/>
                </a:tc>
                <a:tc>
                  <a:txBody>
                    <a:bodyPr/>
                    <a:lstStyle/>
                    <a:p>
                      <a:pPr algn="ctr"/>
                      <a:r>
                        <a:rPr lang="en-US"/>
                        <a:t>Temporary</a:t>
                      </a:r>
                      <a:r>
                        <a:rPr lang="en-US" baseline="0"/>
                        <a:t> / Permanent brachial plexus injury</a:t>
                      </a:r>
                      <a:endParaRPr lang="en-US"/>
                    </a:p>
                  </a:txBody>
                  <a:tcPr/>
                </a:tc>
                <a:extLst>
                  <a:ext uri="{0D108BD9-81ED-4DB2-BD59-A6C34878D82A}">
                    <a16:rowId xmlns:a16="http://schemas.microsoft.com/office/drawing/2014/main" val="10002"/>
                  </a:ext>
                </a:extLst>
              </a:tr>
              <a:tr h="370840">
                <a:tc>
                  <a:txBody>
                    <a:bodyPr/>
                    <a:lstStyle/>
                    <a:p>
                      <a:pPr algn="ctr"/>
                      <a:r>
                        <a:rPr lang="en-US"/>
                        <a:t>Psychological trauma</a:t>
                      </a:r>
                    </a:p>
                  </a:txBody>
                  <a:tcPr/>
                </a:tc>
                <a:tc>
                  <a:txBody>
                    <a:bodyPr/>
                    <a:lstStyle/>
                    <a:p>
                      <a:pPr algn="ctr"/>
                      <a:r>
                        <a:rPr lang="en-US"/>
                        <a:t>Hypoxic</a:t>
                      </a:r>
                      <a:r>
                        <a:rPr lang="en-US" baseline="0"/>
                        <a:t> </a:t>
                      </a:r>
                      <a:r>
                        <a:rPr lang="en-US" baseline="0" err="1"/>
                        <a:t>ischaemic</a:t>
                      </a:r>
                      <a:r>
                        <a:rPr lang="en-US" baseline="0"/>
                        <a:t> encephalopathy</a:t>
                      </a:r>
                      <a:endParaRPr lang="en-US"/>
                    </a:p>
                  </a:txBody>
                  <a:tcPr/>
                </a:tc>
                <a:extLst>
                  <a:ext uri="{0D108BD9-81ED-4DB2-BD59-A6C34878D82A}">
                    <a16:rowId xmlns:a16="http://schemas.microsoft.com/office/drawing/2014/main" val="10003"/>
                  </a:ext>
                </a:extLst>
              </a:tr>
              <a:tr h="370840">
                <a:tc>
                  <a:txBody>
                    <a:bodyPr/>
                    <a:lstStyle/>
                    <a:p>
                      <a:pPr algn="ctr"/>
                      <a:endParaRPr lang="en-US"/>
                    </a:p>
                  </a:txBody>
                  <a:tcPr/>
                </a:tc>
                <a:tc>
                  <a:txBody>
                    <a:bodyPr/>
                    <a:lstStyle/>
                    <a:p>
                      <a:pPr algn="ctr"/>
                      <a:r>
                        <a:rPr lang="en-US"/>
                        <a:t>Neonatal Death</a:t>
                      </a:r>
                    </a:p>
                  </a:txBody>
                  <a:tcPr/>
                </a:tc>
                <a:extLst>
                  <a:ext uri="{0D108BD9-81ED-4DB2-BD59-A6C34878D82A}">
                    <a16:rowId xmlns:a16="http://schemas.microsoft.com/office/drawing/2014/main" val="10004"/>
                  </a:ext>
                </a:extLst>
              </a:tr>
            </a:tbl>
          </a:graphicData>
        </a:graphic>
      </p:graphicFrame>
      <p:sp>
        <p:nvSpPr>
          <p:cNvPr id="11" name="Text Placeholder 5"/>
          <p:cNvSpPr txBox="1">
            <a:spLocks/>
          </p:cNvSpPr>
          <p:nvPr/>
        </p:nvSpPr>
        <p:spPr>
          <a:xfrm>
            <a:off x="9096" y="-27384"/>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a:t>Background</a:t>
            </a:r>
          </a:p>
        </p:txBody>
      </p:sp>
      <p:sp>
        <p:nvSpPr>
          <p:cNvPr id="8"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Tree>
    <p:extLst>
      <p:ext uri="{BB962C8B-B14F-4D97-AF65-F5344CB8AC3E}">
        <p14:creationId xmlns:p14="http://schemas.microsoft.com/office/powerpoint/2010/main" val="192109596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7" y="14866"/>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a:t>Recruitment</a:t>
            </a:r>
            <a:endParaRPr lang="en-US" sz="4000" baseline="30000"/>
          </a:p>
        </p:txBody>
      </p:sp>
      <p:graphicFrame>
        <p:nvGraphicFramePr>
          <p:cNvPr id="2" name="Diagram 1"/>
          <p:cNvGraphicFramePr/>
          <p:nvPr>
            <p:extLst>
              <p:ext uri="{D42A27DB-BD31-4B8C-83A1-F6EECF244321}">
                <p14:modId xmlns:p14="http://schemas.microsoft.com/office/powerpoint/2010/main" val="4082920288"/>
              </p:ext>
            </p:extLst>
          </p:nvPr>
        </p:nvGraphicFramePr>
        <p:xfrm>
          <a:off x="-5476" y="1401370"/>
          <a:ext cx="9144000" cy="41989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
        <p:nvSpPr>
          <p:cNvPr id="8" name="Text Placeholder 6"/>
          <p:cNvSpPr>
            <a:spLocks noGrp="1"/>
          </p:cNvSpPr>
          <p:nvPr>
            <p:ph type="body" sz="quarter" idx="16"/>
          </p:nvPr>
        </p:nvSpPr>
        <p:spPr>
          <a:xfrm>
            <a:off x="35496" y="748766"/>
            <a:ext cx="9144000" cy="5112568"/>
          </a:xfrm>
        </p:spPr>
        <p:txBody>
          <a:bodyPr/>
          <a:lstStyle/>
          <a:p>
            <a:r>
              <a:rPr lang="en-GB" sz="2800"/>
              <a:t>Overview of pathway</a:t>
            </a:r>
            <a:endParaRPr lang="en-GB" sz="2000"/>
          </a:p>
          <a:p>
            <a:pPr lvl="1"/>
            <a:endParaRPr lang="en-GB" sz="2000"/>
          </a:p>
          <a:p>
            <a:pPr marL="0" indent="0">
              <a:buNone/>
            </a:pPr>
            <a:endParaRPr lang="en-GB" baseline="30000"/>
          </a:p>
          <a:p>
            <a:endParaRPr lang="en-US" baseline="30000"/>
          </a:p>
          <a:p>
            <a:pPr marL="457200" lvl="1" indent="0">
              <a:buNone/>
            </a:pPr>
            <a:endParaRPr lang="en-US" sz="2000"/>
          </a:p>
          <a:p>
            <a:pPr marL="914400" lvl="2" indent="0">
              <a:buNone/>
            </a:pPr>
            <a:endParaRPr lang="en-US" sz="2000"/>
          </a:p>
          <a:p>
            <a:pPr marL="0" indent="0">
              <a:buNone/>
            </a:pPr>
            <a:endParaRPr lang="en-US"/>
          </a:p>
        </p:txBody>
      </p:sp>
    </p:spTree>
    <p:extLst>
      <p:ext uri="{BB962C8B-B14F-4D97-AF65-F5344CB8AC3E}">
        <p14:creationId xmlns:p14="http://schemas.microsoft.com/office/powerpoint/2010/main" val="66330454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54576" y="4005064"/>
            <a:ext cx="1944289" cy="2520280"/>
          </a:xfrm>
        </p:spPr>
        <p:txBody>
          <a:bodyPr/>
          <a:lstStyle/>
          <a:p>
            <a:r>
              <a:rPr lang="en-GB"/>
              <a:t>Remote Informed Consent</a:t>
            </a:r>
          </a:p>
        </p:txBody>
      </p:sp>
      <p:sp>
        <p:nvSpPr>
          <p:cNvPr id="4" name="Footer Placeholder 3"/>
          <p:cNvSpPr>
            <a:spLocks noGrp="1"/>
          </p:cNvSpPr>
          <p:nvPr>
            <p:ph type="ftr" sz="quarter" idx="17"/>
          </p:nvPr>
        </p:nvSpPr>
        <p:spPr/>
        <p:txBody>
          <a:bodyPr/>
          <a:lstStyle/>
          <a:p>
            <a:r>
              <a:rPr lang="en-GB"/>
              <a:t>Big Baby site initiation presentation | V9.0 | 08 March 2022</a:t>
            </a:r>
          </a:p>
        </p:txBody>
      </p:sp>
      <p:pic>
        <p:nvPicPr>
          <p:cNvPr id="6" name="Picture 5"/>
          <p:cNvPicPr/>
          <p:nvPr/>
        </p:nvPicPr>
        <p:blipFill rotWithShape="1">
          <a:blip r:embed="rId3"/>
          <a:srcRect l="5131" t="27767" r="77565" b="12320"/>
          <a:stretch/>
        </p:blipFill>
        <p:spPr bwMode="auto">
          <a:xfrm>
            <a:off x="1889713" y="116632"/>
            <a:ext cx="7254287" cy="640871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51676839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620688"/>
            <a:ext cx="9144000" cy="4896544"/>
          </a:xfrm>
        </p:spPr>
        <p:txBody>
          <a:bodyPr/>
          <a:lstStyle/>
          <a:p>
            <a:pPr marL="457200" lvl="1" indent="0">
              <a:buNone/>
            </a:pPr>
            <a:endParaRPr lang="en-GB" sz="1200"/>
          </a:p>
          <a:p>
            <a:r>
              <a:rPr lang="en-GB" sz="2800"/>
              <a:t>Documentation </a:t>
            </a:r>
          </a:p>
          <a:p>
            <a:pPr lvl="1"/>
            <a:r>
              <a:rPr lang="en-GB" sz="2000"/>
              <a:t>GP letter to be sent to the GP </a:t>
            </a:r>
          </a:p>
          <a:p>
            <a:pPr lvl="1"/>
            <a:r>
              <a:rPr lang="en-GB" sz="2000"/>
              <a:t>Copy of the participant information sheet, GP letter and informed consent form to be:</a:t>
            </a:r>
          </a:p>
          <a:p>
            <a:pPr lvl="2"/>
            <a:r>
              <a:rPr lang="en-GB" sz="1600"/>
              <a:t>Filed in the participant’s hospital notes </a:t>
            </a:r>
          </a:p>
          <a:p>
            <a:pPr lvl="2"/>
            <a:r>
              <a:rPr lang="en-GB" sz="1600"/>
              <a:t>Filed in the participant’s maternity notes</a:t>
            </a:r>
          </a:p>
          <a:p>
            <a:pPr lvl="1"/>
            <a:r>
              <a:rPr lang="en-GB" sz="2000"/>
              <a:t>Original copy of the consent form to be filed in the investigator site file</a:t>
            </a:r>
            <a:endParaRPr lang="en-GB" sz="1600"/>
          </a:p>
          <a:p>
            <a:pPr lvl="1"/>
            <a:r>
              <a:rPr lang="en-GB" sz="2000"/>
              <a:t>Participant to receive a copy of the:</a:t>
            </a:r>
          </a:p>
          <a:p>
            <a:pPr lvl="2"/>
            <a:r>
              <a:rPr lang="en-GB" sz="1600"/>
              <a:t>Participant information sheet </a:t>
            </a:r>
          </a:p>
          <a:p>
            <a:pPr lvl="2"/>
            <a:r>
              <a:rPr lang="en-GB" sz="1600"/>
              <a:t>Informed consent form</a:t>
            </a:r>
          </a:p>
          <a:p>
            <a:pPr lvl="1"/>
            <a:r>
              <a:rPr lang="en-GB" sz="2000"/>
              <a:t>Place a Big Baby sticker on the maternity notes</a:t>
            </a:r>
          </a:p>
          <a:p>
            <a:pPr lvl="2"/>
            <a:r>
              <a:rPr lang="en-GB" sz="1600"/>
              <a:t>This will alert the labour ward midwives to contact the research team after delivery so the notes can be collected and delivery data entered onto the CRF</a:t>
            </a:r>
          </a:p>
          <a:p>
            <a:endParaRPr lang="en-GB" sz="1200"/>
          </a:p>
          <a:p>
            <a:pPr lvl="2"/>
            <a:endParaRPr lang="en-GB" sz="1200"/>
          </a:p>
          <a:p>
            <a:pPr marL="457200" lvl="1" indent="0">
              <a:buNone/>
            </a:pPr>
            <a:endParaRPr lang="en-GB" sz="2000"/>
          </a:p>
          <a:p>
            <a:pPr lvl="1"/>
            <a:endParaRPr lang="en-GB" sz="2000"/>
          </a:p>
          <a:p>
            <a:pPr marL="914400" lvl="2" indent="0">
              <a:buNone/>
            </a:pPr>
            <a:endParaRPr lang="en-US"/>
          </a:p>
          <a:p>
            <a:pPr marL="0" indent="0">
              <a:buNone/>
            </a:pPr>
            <a:endParaRPr lang="en-US"/>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7" y="14866"/>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a:t>Recruitment</a:t>
            </a:r>
            <a:endParaRPr lang="en-US" sz="4000" baseline="30000"/>
          </a:p>
        </p:txBody>
      </p:sp>
      <p:sp>
        <p:nvSpPr>
          <p:cNvPr id="8"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Tree>
    <p:extLst>
      <p:ext uri="{BB962C8B-B14F-4D97-AF65-F5344CB8AC3E}">
        <p14:creationId xmlns:p14="http://schemas.microsoft.com/office/powerpoint/2010/main" val="13295626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12577" y="448647"/>
            <a:ext cx="9144000" cy="5400600"/>
          </a:xfrm>
        </p:spPr>
        <p:txBody>
          <a:bodyPr/>
          <a:lstStyle/>
          <a:p>
            <a:pPr marL="457200" lvl="1" indent="0">
              <a:buNone/>
            </a:pPr>
            <a:endParaRPr lang="en-GB" sz="2000"/>
          </a:p>
          <a:p>
            <a:r>
              <a:rPr lang="en-GB" sz="2400"/>
              <a:t>Once the woman has given birth collect /access delivery notes</a:t>
            </a:r>
          </a:p>
          <a:p>
            <a:pPr lvl="1" algn="just"/>
            <a:r>
              <a:rPr lang="en-GB" sz="1800"/>
              <a:t>Enter delivery details into the database</a:t>
            </a:r>
          </a:p>
          <a:p>
            <a:pPr lvl="1" algn="just"/>
            <a:r>
              <a:rPr lang="en-GB" sz="1800"/>
              <a:t>Please scan the delivery notes from delivery of head to body </a:t>
            </a:r>
          </a:p>
          <a:p>
            <a:pPr lvl="1" algn="just"/>
            <a:r>
              <a:rPr lang="en-GB" sz="1800" b="1"/>
              <a:t>The woman’s personal information needs to be redacted and replaced with study  number (including the text throughout the notes). Also redact any reference to medical personnel</a:t>
            </a:r>
          </a:p>
          <a:p>
            <a:pPr lvl="2" algn="just"/>
            <a:r>
              <a:rPr lang="en-GB" sz="1400" b="1"/>
              <a:t>Can photocopy delivery notes, cover personal information, add study number, photocopy again, then send</a:t>
            </a:r>
          </a:p>
          <a:p>
            <a:pPr lvl="2" algn="just"/>
            <a:r>
              <a:rPr lang="en-GB" sz="1400" b="1"/>
              <a:t>Failure to redact correctly will be a breach of GDPR</a:t>
            </a:r>
          </a:p>
          <a:p>
            <a:pPr lvl="1" algn="just"/>
            <a:r>
              <a:rPr lang="en-GB" sz="1800"/>
              <a:t>Send the redacted scan / photocopy to:</a:t>
            </a:r>
          </a:p>
          <a:p>
            <a:pPr marL="457200" lvl="1" indent="0" algn="just">
              <a:buNone/>
            </a:pPr>
            <a:endParaRPr lang="en-GB" sz="1800">
              <a:solidFill>
                <a:srgbClr val="FF0000"/>
              </a:solidFill>
            </a:endParaRPr>
          </a:p>
          <a:p>
            <a:pPr marL="457200" lvl="1" indent="0">
              <a:buNone/>
            </a:pPr>
            <a:endParaRPr lang="en-GB" sz="1800">
              <a:solidFill>
                <a:srgbClr val="FF0000"/>
              </a:solidFill>
            </a:endParaRPr>
          </a:p>
          <a:p>
            <a:pPr lvl="1"/>
            <a:r>
              <a:rPr lang="en-GB" sz="1800"/>
              <a:t>Will need to be done within 2 weeks of delivery</a:t>
            </a:r>
            <a:endParaRPr lang="en-US" sz="1800"/>
          </a:p>
          <a:p>
            <a:pPr marL="0" indent="0">
              <a:buNone/>
            </a:pPr>
            <a:endParaRPr lang="en-US" sz="1800"/>
          </a:p>
        </p:txBody>
      </p:sp>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7" y="14866"/>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a:t>Post delivery</a:t>
            </a:r>
          </a:p>
        </p:txBody>
      </p:sp>
      <p:sp>
        <p:nvSpPr>
          <p:cNvPr id="10" name="Rounded Rectangle 9"/>
          <p:cNvSpPr/>
          <p:nvPr/>
        </p:nvSpPr>
        <p:spPr>
          <a:xfrm>
            <a:off x="4732801" y="3522697"/>
            <a:ext cx="3816424" cy="936104"/>
          </a:xfrm>
          <a:prstGeom prst="roundRect">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u="sng"/>
              <a:t>uhc-tr.bigbaby@nhs.net</a:t>
            </a:r>
          </a:p>
        </p:txBody>
      </p:sp>
      <p:sp>
        <p:nvSpPr>
          <p:cNvPr id="12"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Tree>
    <p:extLst>
      <p:ext uri="{BB962C8B-B14F-4D97-AF65-F5344CB8AC3E}">
        <p14:creationId xmlns:p14="http://schemas.microsoft.com/office/powerpoint/2010/main" val="315231112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12577" y="448647"/>
            <a:ext cx="9144000" cy="5400600"/>
          </a:xfrm>
        </p:spPr>
        <p:txBody>
          <a:bodyPr/>
          <a:lstStyle/>
          <a:p>
            <a:pPr marL="457200" lvl="1" indent="0">
              <a:buNone/>
            </a:pPr>
            <a:endParaRPr lang="en-GB" sz="2000"/>
          </a:p>
          <a:p>
            <a:r>
              <a:rPr lang="en-GB" sz="2400"/>
              <a:t>When adding details post delivery for baby If the USS or MRI is abnormal and it appears that the baby may have hypoxic ischaemic encephalopathy:</a:t>
            </a:r>
          </a:p>
          <a:p>
            <a:pPr lvl="1"/>
            <a:r>
              <a:rPr lang="en-GB" sz="1800"/>
              <a:t>Contact the consultant neonatologist in charge of the baby’s care to confirm the severity score</a:t>
            </a:r>
          </a:p>
          <a:p>
            <a:pPr lvl="1"/>
            <a:r>
              <a:rPr lang="en-GB" sz="1800"/>
              <a:t>Document this in the participant’s medical notes and on the database</a:t>
            </a:r>
          </a:p>
          <a:p>
            <a:pPr lvl="1" algn="just"/>
            <a:endParaRPr lang="en-GB" sz="1800"/>
          </a:p>
          <a:p>
            <a:pPr marL="0" indent="0">
              <a:buNone/>
            </a:pPr>
            <a:endParaRPr lang="en-US" sz="1800"/>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7" y="14866"/>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a:t>Post delivery</a:t>
            </a:r>
          </a:p>
        </p:txBody>
      </p:sp>
      <p:sp>
        <p:nvSpPr>
          <p:cNvPr id="12"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Tree>
    <p:extLst>
      <p:ext uri="{BB962C8B-B14F-4D97-AF65-F5344CB8AC3E}">
        <p14:creationId xmlns:p14="http://schemas.microsoft.com/office/powerpoint/2010/main" val="338089040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980728"/>
            <a:ext cx="9144000" cy="5400600"/>
          </a:xfrm>
        </p:spPr>
        <p:txBody>
          <a:bodyPr/>
          <a:lstStyle/>
          <a:p>
            <a:r>
              <a:rPr lang="en-GB" sz="2800"/>
              <a:t>30 day readmission</a:t>
            </a:r>
          </a:p>
          <a:p>
            <a:pPr lvl="1"/>
            <a:r>
              <a:rPr lang="en-GB" sz="2000"/>
              <a:t>Need to check hospital database to review any 30-day post discharge for delivery hospital readmissions for participant and baby </a:t>
            </a:r>
          </a:p>
          <a:p>
            <a:pPr lvl="1"/>
            <a:r>
              <a:rPr lang="en-GB" sz="2000"/>
              <a:t>Complete this on the database</a:t>
            </a:r>
          </a:p>
          <a:p>
            <a:pPr lvl="1"/>
            <a:r>
              <a:rPr lang="en-GB" sz="2000"/>
              <a:t>Any overnight 30 day hospital readmissions for mum and/or baby need to have a SAE form completing and sending to the Warwick CTU</a:t>
            </a:r>
          </a:p>
          <a:p>
            <a:pPr lvl="1"/>
            <a:endParaRPr lang="en-GB" sz="2000"/>
          </a:p>
          <a:p>
            <a:pPr marL="457200" lvl="1" indent="0">
              <a:buNone/>
            </a:pPr>
            <a:endParaRPr lang="en-GB" sz="2000"/>
          </a:p>
          <a:p>
            <a:pPr marL="0" indent="0">
              <a:buNone/>
            </a:pPr>
            <a:endParaRPr lang="en-GB" sz="2800"/>
          </a:p>
          <a:p>
            <a:endParaRPr lang="en-GB" baseline="30000"/>
          </a:p>
          <a:p>
            <a:pPr marL="0" indent="0">
              <a:buNone/>
            </a:pPr>
            <a:endParaRPr lang="en-US" sz="2800" baseline="30000"/>
          </a:p>
          <a:p>
            <a:pPr marL="457200" lvl="1" indent="0">
              <a:buNone/>
            </a:pPr>
            <a:endParaRPr lang="en-US"/>
          </a:p>
          <a:p>
            <a:pPr marL="914400" lvl="2" indent="0">
              <a:buNone/>
            </a:pPr>
            <a:endParaRPr lang="en-US"/>
          </a:p>
          <a:p>
            <a:pPr marL="0" indent="0">
              <a:buNone/>
            </a:pPr>
            <a:endParaRPr lang="en-US"/>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7" y="14866"/>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a:t>Follow up</a:t>
            </a:r>
          </a:p>
        </p:txBody>
      </p:sp>
      <p:sp>
        <p:nvSpPr>
          <p:cNvPr id="8"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Tree>
    <p:extLst>
      <p:ext uri="{BB962C8B-B14F-4D97-AF65-F5344CB8AC3E}">
        <p14:creationId xmlns:p14="http://schemas.microsoft.com/office/powerpoint/2010/main" val="282696736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9096" y="-27384"/>
            <a:ext cx="9134903" cy="1125488"/>
          </a:xfrm>
        </p:spPr>
        <p:txBody>
          <a:bodyPr/>
          <a:lstStyle/>
          <a:p>
            <a:pPr algn="ctr"/>
            <a:r>
              <a:rPr lang="en-US" sz="4000"/>
              <a:t>Follow up - Questionnaires</a:t>
            </a:r>
          </a:p>
        </p:txBody>
      </p:sp>
      <p:sp>
        <p:nvSpPr>
          <p:cNvPr id="7" name="Text Placeholder 6"/>
          <p:cNvSpPr>
            <a:spLocks noGrp="1"/>
          </p:cNvSpPr>
          <p:nvPr>
            <p:ph type="body" sz="quarter" idx="16"/>
          </p:nvPr>
        </p:nvSpPr>
        <p:spPr>
          <a:xfrm>
            <a:off x="0" y="1052736"/>
            <a:ext cx="9144000" cy="4464496"/>
          </a:xfrm>
        </p:spPr>
        <p:txBody>
          <a:bodyPr/>
          <a:lstStyle/>
          <a:p>
            <a:pPr marL="0" indent="0" algn="just">
              <a:buNone/>
            </a:pPr>
            <a:endParaRPr lang="en-US" sz="2800"/>
          </a:p>
          <a:p>
            <a:pPr algn="just"/>
            <a:endParaRPr lang="en-US" sz="2800"/>
          </a:p>
          <a:p>
            <a:pPr lvl="2" algn="just"/>
            <a:endParaRPr lang="en-US" sz="3200"/>
          </a:p>
          <a:p>
            <a:endParaRPr lang="en-US"/>
          </a:p>
          <a:p>
            <a:endParaRPr lang="en-US" sz="2800"/>
          </a:p>
          <a:p>
            <a:pPr marL="457200" lvl="1" indent="0">
              <a:buNone/>
            </a:pPr>
            <a:endParaRPr lang="en-US"/>
          </a:p>
          <a:p>
            <a:pPr marL="0" indent="0">
              <a:buNone/>
            </a:pPr>
            <a:endParaRPr lang="en-US"/>
          </a:p>
        </p:txBody>
      </p:sp>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2" name="TextBox 1"/>
          <p:cNvSpPr txBox="1"/>
          <p:nvPr/>
        </p:nvSpPr>
        <p:spPr>
          <a:xfrm>
            <a:off x="4283968" y="6516052"/>
            <a:ext cx="4860032" cy="369332"/>
          </a:xfrm>
          <a:prstGeom prst="rect">
            <a:avLst/>
          </a:prstGeom>
          <a:noFill/>
        </p:spPr>
        <p:txBody>
          <a:bodyPr wrap="square" rtlCol="0">
            <a:spAutoFit/>
          </a:bodyPr>
          <a:lstStyle/>
          <a:p>
            <a:endParaRPr lang="en-US"/>
          </a:p>
        </p:txBody>
      </p:sp>
      <p:sp>
        <p:nvSpPr>
          <p:cNvPr id="11"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
        <p:nvSpPr>
          <p:cNvPr id="10" name="Text Placeholder 6"/>
          <p:cNvSpPr txBox="1">
            <a:spLocks/>
          </p:cNvSpPr>
          <p:nvPr/>
        </p:nvSpPr>
        <p:spPr>
          <a:xfrm>
            <a:off x="-1" y="1001158"/>
            <a:ext cx="9144000" cy="4344976"/>
          </a:xfrm>
          <a:prstGeom prst="rect">
            <a:avLst/>
          </a:prstGeom>
        </p:spPr>
        <p:txBody>
          <a:bodyPr vert="horz"/>
          <a:lstStyle>
            <a:lvl1pPr marL="342900" indent="-342900" algn="l" defTabSz="914400" rtl="0" eaLnBrk="1" latinLnBrk="0" hangingPunct="1">
              <a:spcBef>
                <a:spcPct val="20000"/>
              </a:spcBef>
              <a:buFontTx/>
              <a:buBlip>
                <a:blip r:embed="rId4"/>
              </a:buBlip>
              <a:defRPr sz="2000" b="0" i="0" kern="1200">
                <a:solidFill>
                  <a:schemeClr val="tx1"/>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a:t>Each week, WCTU will contact site staff at the relevant sites to check the status of mother and baby before sending out the appropriate questionnaire to the mother (A or B).</a:t>
            </a:r>
          </a:p>
          <a:p>
            <a:r>
              <a:rPr lang="en-GB" sz="2400"/>
              <a:t>If the Two Month Questionnaire has not been received at the Six Month timepoint, as combined 2 and 6 month questionnaire will be sent to the participant</a:t>
            </a:r>
          </a:p>
          <a:p>
            <a:r>
              <a:rPr lang="en-GB" sz="2400"/>
              <a:t>For the Edinburgh post natal depression score</a:t>
            </a:r>
          </a:p>
          <a:p>
            <a:pPr marL="360363" indent="-360363">
              <a:buNone/>
            </a:pPr>
            <a:r>
              <a:rPr lang="en-GB" sz="2800"/>
              <a:t>    </a:t>
            </a:r>
            <a:r>
              <a:rPr lang="en-GB"/>
              <a:t>-If the score comes back to us as ≥13 or question 10 is anything other than never, we will contact you and ask you to action this as appropriate.</a:t>
            </a:r>
          </a:p>
          <a:p>
            <a:endParaRPr lang="en-GB" sz="2800"/>
          </a:p>
          <a:p>
            <a:endParaRPr lang="en-GB" sz="2800"/>
          </a:p>
        </p:txBody>
      </p:sp>
    </p:spTree>
    <p:extLst>
      <p:ext uri="{BB962C8B-B14F-4D97-AF65-F5344CB8AC3E}">
        <p14:creationId xmlns:p14="http://schemas.microsoft.com/office/powerpoint/2010/main" val="312654374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620688"/>
            <a:ext cx="9144000" cy="5400600"/>
          </a:xfrm>
        </p:spPr>
        <p:txBody>
          <a:bodyPr/>
          <a:lstStyle/>
          <a:p>
            <a:r>
              <a:rPr lang="en-GB" sz="2800"/>
              <a:t>Various reasons for withdrawals</a:t>
            </a:r>
          </a:p>
          <a:p>
            <a:r>
              <a:rPr lang="en-GB" sz="2800"/>
              <a:t>If the woman withdraws following randomisation, determine if:</a:t>
            </a:r>
          </a:p>
          <a:p>
            <a:pPr marL="0" indent="0">
              <a:buNone/>
            </a:pPr>
            <a:endParaRPr lang="en-GB" sz="2800"/>
          </a:p>
          <a:p>
            <a:pPr marL="0" indent="0">
              <a:buNone/>
            </a:pPr>
            <a:endParaRPr lang="en-GB" sz="2800"/>
          </a:p>
          <a:p>
            <a:pPr marL="0" indent="0">
              <a:lnSpc>
                <a:spcPct val="150000"/>
              </a:lnSpc>
              <a:buNone/>
            </a:pPr>
            <a:endParaRPr lang="en-GB" sz="2800"/>
          </a:p>
          <a:p>
            <a:pPr marL="457200" lvl="1" indent="0">
              <a:buNone/>
            </a:pPr>
            <a:endParaRPr lang="en-GB" sz="2000">
              <a:solidFill>
                <a:srgbClr val="000000"/>
              </a:solidFill>
            </a:endParaRPr>
          </a:p>
          <a:p>
            <a:r>
              <a:rPr lang="en-GB" sz="2800"/>
              <a:t>Further guidance on withdrawals is available in the protocol  </a:t>
            </a:r>
          </a:p>
          <a:p>
            <a:pPr marL="457200" lvl="1" indent="0">
              <a:buNone/>
            </a:pPr>
            <a:endParaRPr lang="en-GB" sz="2000"/>
          </a:p>
          <a:p>
            <a:pPr marL="457200" lvl="1" indent="0">
              <a:buNone/>
            </a:pPr>
            <a:endParaRPr lang="en-GB" sz="2000"/>
          </a:p>
          <a:p>
            <a:pPr marL="457200" lvl="1" indent="0">
              <a:buNone/>
            </a:pPr>
            <a:endParaRPr lang="en-GB" sz="2000"/>
          </a:p>
          <a:p>
            <a:pPr marL="457200" lvl="1" indent="0">
              <a:buNone/>
            </a:pPr>
            <a:endParaRPr lang="en-GB" sz="2000"/>
          </a:p>
          <a:p>
            <a:pPr marL="0" indent="0">
              <a:buNone/>
            </a:pPr>
            <a:endParaRPr lang="en-GB" sz="2800"/>
          </a:p>
          <a:p>
            <a:endParaRPr lang="en-GB" baseline="30000"/>
          </a:p>
          <a:p>
            <a:endParaRPr lang="en-US" sz="2800" baseline="30000"/>
          </a:p>
          <a:p>
            <a:pPr marL="457200" lvl="1" indent="0">
              <a:buNone/>
            </a:pPr>
            <a:endParaRPr lang="en-US"/>
          </a:p>
          <a:p>
            <a:pPr marL="914400" lvl="2" indent="0">
              <a:buNone/>
            </a:pPr>
            <a:endParaRPr lang="en-US"/>
          </a:p>
          <a:p>
            <a:pPr marL="0" indent="0">
              <a:buNone/>
            </a:pPr>
            <a:endParaRPr lang="en-US"/>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7" y="14866"/>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a:t>Withdrawals</a:t>
            </a:r>
          </a:p>
        </p:txBody>
      </p:sp>
      <p:sp>
        <p:nvSpPr>
          <p:cNvPr id="5" name="Rounded Rectangle 4"/>
          <p:cNvSpPr/>
          <p:nvPr/>
        </p:nvSpPr>
        <p:spPr>
          <a:xfrm>
            <a:off x="179512" y="2132856"/>
            <a:ext cx="4320480" cy="1584176"/>
          </a:xfrm>
          <a:prstGeom prst="roundRect">
            <a:avLst/>
          </a:prstGeom>
          <a:solidFill>
            <a:schemeClr val="accent4">
              <a:lumMod val="60000"/>
              <a:lumOff val="4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a:solidFill>
                  <a:schemeClr val="bg1"/>
                </a:solidFill>
              </a:rPr>
              <a:t>Withdraws from intervention</a:t>
            </a:r>
          </a:p>
          <a:p>
            <a:pPr marL="285750" indent="-285750" algn="ctr">
              <a:buFont typeface="Arial"/>
              <a:buChar char="•"/>
            </a:pPr>
            <a:r>
              <a:rPr lang="en-GB" sz="2000">
                <a:solidFill>
                  <a:schemeClr val="bg1"/>
                </a:solidFill>
              </a:rPr>
              <a:t>Continue follow-up</a:t>
            </a:r>
          </a:p>
        </p:txBody>
      </p:sp>
      <p:sp>
        <p:nvSpPr>
          <p:cNvPr id="6" name="Rounded Rectangle 5"/>
          <p:cNvSpPr/>
          <p:nvPr/>
        </p:nvSpPr>
        <p:spPr>
          <a:xfrm>
            <a:off x="4644008" y="2132856"/>
            <a:ext cx="4320480" cy="1584176"/>
          </a:xfrm>
          <a:prstGeom prst="roundRect">
            <a:avLst/>
          </a:prstGeom>
          <a:solidFill>
            <a:schemeClr val="accent4">
              <a:lumMod val="60000"/>
              <a:lumOff val="4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a:solidFill>
                  <a:schemeClr val="bg1"/>
                </a:solidFill>
              </a:rPr>
              <a:t>Withdraws from study completely</a:t>
            </a:r>
          </a:p>
          <a:p>
            <a:pPr marL="285750" indent="-285750" algn="ctr">
              <a:buFont typeface="Arial"/>
              <a:buChar char="•"/>
            </a:pPr>
            <a:r>
              <a:rPr lang="en-GB" sz="2000">
                <a:solidFill>
                  <a:schemeClr val="bg1"/>
                </a:solidFill>
              </a:rPr>
              <a:t>Cannot continue follow-up</a:t>
            </a:r>
          </a:p>
        </p:txBody>
      </p:sp>
      <p:sp>
        <p:nvSpPr>
          <p:cNvPr id="10"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Tree>
    <p:extLst>
      <p:ext uri="{BB962C8B-B14F-4D97-AF65-F5344CB8AC3E}">
        <p14:creationId xmlns:p14="http://schemas.microsoft.com/office/powerpoint/2010/main" val="413985861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0"/>
            <a:ext cx="9144000" cy="6021288"/>
          </a:xfrm>
        </p:spPr>
        <p:txBody>
          <a:bodyPr numCol="1" anchor="ctr"/>
          <a:lstStyle/>
          <a:p>
            <a:pPr marL="0" indent="0" algn="ctr">
              <a:buNone/>
            </a:pPr>
            <a:r>
              <a:rPr lang="en-US" sz="5400">
                <a:solidFill>
                  <a:srgbClr val="687DBE"/>
                </a:solidFill>
              </a:rPr>
              <a:t>Outcomes, Adverse Events, Serious Adverse Events and non-compliances</a:t>
            </a:r>
          </a:p>
          <a:p>
            <a:pPr marL="0" indent="0">
              <a:buNone/>
            </a:pPr>
            <a:endParaRPr lang="en-US" sz="2800"/>
          </a:p>
          <a:p>
            <a:endParaRPr lang="en-US" sz="2000"/>
          </a:p>
          <a:p>
            <a:pPr marL="457200" lvl="1" indent="0">
              <a:buNone/>
            </a:pPr>
            <a:endParaRPr lang="en-US"/>
          </a:p>
          <a:p>
            <a:pPr marL="0" indent="0">
              <a:buNone/>
            </a:pPr>
            <a:endParaRPr lang="en-US"/>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6"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Tree>
    <p:extLst>
      <p:ext uri="{BB962C8B-B14F-4D97-AF65-F5344CB8AC3E}">
        <p14:creationId xmlns:p14="http://schemas.microsoft.com/office/powerpoint/2010/main" val="275839237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908720"/>
            <a:ext cx="9144000" cy="5400600"/>
          </a:xfrm>
        </p:spPr>
        <p:txBody>
          <a:bodyPr/>
          <a:lstStyle/>
          <a:p>
            <a:r>
              <a:rPr lang="en-GB" sz="2800">
                <a:solidFill>
                  <a:srgbClr val="000000"/>
                </a:solidFill>
              </a:rPr>
              <a:t>Some events that meet the definition of SAE do not require immediate reporting as they are classified as study outcomes</a:t>
            </a:r>
          </a:p>
          <a:p>
            <a:endParaRPr lang="en-GB" sz="2800">
              <a:solidFill>
                <a:srgbClr val="000000"/>
              </a:solidFill>
            </a:endParaRPr>
          </a:p>
          <a:p>
            <a:r>
              <a:rPr lang="en-GB" sz="2800">
                <a:solidFill>
                  <a:srgbClr val="000000"/>
                </a:solidFill>
              </a:rPr>
              <a:t>The protocol will provide a list of those SAEs which do not require immediate reporting</a:t>
            </a:r>
          </a:p>
          <a:p>
            <a:pPr marL="0" indent="0">
              <a:buNone/>
            </a:pPr>
            <a:endParaRPr lang="en-GB" sz="2800"/>
          </a:p>
          <a:p>
            <a:pPr marL="457200" lvl="1" indent="0">
              <a:buNone/>
            </a:pPr>
            <a:endParaRPr lang="en-GB" sz="2000"/>
          </a:p>
          <a:p>
            <a:pPr marL="457200" lvl="1" indent="0">
              <a:buNone/>
            </a:pPr>
            <a:endParaRPr lang="en-GB" sz="2000"/>
          </a:p>
          <a:p>
            <a:pPr marL="457200" lvl="1" indent="0">
              <a:buNone/>
            </a:pPr>
            <a:endParaRPr lang="en-GB" sz="2000"/>
          </a:p>
          <a:p>
            <a:pPr marL="457200" lvl="1" indent="0">
              <a:buNone/>
            </a:pPr>
            <a:endParaRPr lang="en-GB" sz="2000"/>
          </a:p>
          <a:p>
            <a:pPr marL="0" indent="0">
              <a:buNone/>
            </a:pPr>
            <a:endParaRPr lang="en-GB" sz="2800"/>
          </a:p>
          <a:p>
            <a:endParaRPr lang="en-GB" baseline="30000"/>
          </a:p>
          <a:p>
            <a:endParaRPr lang="en-US" sz="2800" baseline="30000"/>
          </a:p>
          <a:p>
            <a:pPr marL="457200" lvl="1" indent="0">
              <a:buNone/>
            </a:pPr>
            <a:endParaRPr lang="en-US"/>
          </a:p>
          <a:p>
            <a:pPr marL="914400" lvl="2" indent="0">
              <a:buNone/>
            </a:pPr>
            <a:endParaRPr lang="en-US"/>
          </a:p>
          <a:p>
            <a:pPr marL="0" indent="0">
              <a:buNone/>
            </a:pPr>
            <a:endParaRPr lang="en-US"/>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7" y="14866"/>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a:t>Outcomes</a:t>
            </a:r>
          </a:p>
        </p:txBody>
      </p:sp>
      <p:sp>
        <p:nvSpPr>
          <p:cNvPr id="8"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Tree>
    <p:extLst>
      <p:ext uri="{BB962C8B-B14F-4D97-AF65-F5344CB8AC3E}">
        <p14:creationId xmlns:p14="http://schemas.microsoft.com/office/powerpoint/2010/main" val="26086725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9096" y="-27384"/>
            <a:ext cx="9134903" cy="1125488"/>
          </a:xfrm>
        </p:spPr>
        <p:txBody>
          <a:bodyPr/>
          <a:lstStyle/>
          <a:p>
            <a:pPr algn="ctr"/>
            <a:r>
              <a:rPr lang="en-US" sz="4000"/>
              <a:t>Background</a:t>
            </a:r>
          </a:p>
        </p:txBody>
      </p:sp>
      <p:sp>
        <p:nvSpPr>
          <p:cNvPr id="7" name="Text Placeholder 6"/>
          <p:cNvSpPr>
            <a:spLocks noGrp="1"/>
          </p:cNvSpPr>
          <p:nvPr>
            <p:ph type="body" sz="quarter" idx="16"/>
          </p:nvPr>
        </p:nvSpPr>
        <p:spPr>
          <a:xfrm>
            <a:off x="0" y="764704"/>
            <a:ext cx="9144000" cy="4464496"/>
          </a:xfrm>
        </p:spPr>
        <p:txBody>
          <a:bodyPr vert="horz" lIns="91440" tIns="45720" rIns="91440" bIns="45720" anchor="t"/>
          <a:lstStyle/>
          <a:p>
            <a:pPr algn="just"/>
            <a:r>
              <a:rPr lang="en-US" sz="2800"/>
              <a:t>Complications from shoulder dystocia one of the most common reasons for litigation </a:t>
            </a:r>
          </a:p>
          <a:p>
            <a:pPr lvl="1"/>
            <a:r>
              <a:rPr lang="en-US" sz="2000"/>
              <a:t>Settlement 250 cases 2000-2010 &gt;£100 million</a:t>
            </a:r>
          </a:p>
          <a:p>
            <a:pPr lvl="1"/>
            <a:r>
              <a:rPr lang="en-US" sz="2000"/>
              <a:t>&gt;£400,000 per case</a:t>
            </a:r>
            <a:endParaRPr lang="en-US" sz="2400"/>
          </a:p>
          <a:p>
            <a:pPr algn="just"/>
            <a:r>
              <a:rPr lang="en-US" sz="2800"/>
              <a:t>Most cases occur in </a:t>
            </a:r>
            <a:r>
              <a:rPr lang="en-US" sz="2800" err="1"/>
              <a:t>macrosomic</a:t>
            </a:r>
            <a:r>
              <a:rPr lang="en-US" sz="2800"/>
              <a:t> fetuses</a:t>
            </a:r>
            <a:endParaRPr lang="en-US"/>
          </a:p>
          <a:p>
            <a:pPr lvl="1" algn="just"/>
            <a:r>
              <a:rPr lang="en-US" sz="2000"/>
              <a:t>&gt;90</a:t>
            </a:r>
            <a:r>
              <a:rPr lang="en-US" sz="2000" baseline="30000"/>
              <a:t>th</a:t>
            </a:r>
            <a:r>
              <a:rPr lang="en-US" sz="2000"/>
              <a:t> centile on </a:t>
            </a:r>
            <a:r>
              <a:rPr lang="en-US" sz="2000" err="1"/>
              <a:t>customised</a:t>
            </a:r>
            <a:r>
              <a:rPr lang="en-US" sz="2000"/>
              <a:t> GROW chart</a:t>
            </a:r>
          </a:p>
          <a:p>
            <a:pPr lvl="1" algn="just"/>
            <a:r>
              <a:rPr lang="en-US" sz="2000"/>
              <a:t>RCOG: &gt;4.5kg   </a:t>
            </a:r>
          </a:p>
          <a:p>
            <a:pPr lvl="1" algn="just"/>
            <a:r>
              <a:rPr lang="en-US" sz="2000" err="1"/>
              <a:t>Customised</a:t>
            </a:r>
            <a:r>
              <a:rPr lang="en-US" sz="2000"/>
              <a:t> charts identify more cases of LGA in comparison to a 4.5kg cut off </a:t>
            </a:r>
          </a:p>
          <a:p>
            <a:pPr lvl="2" algn="just"/>
            <a:r>
              <a:rPr lang="en-US" sz="1800"/>
              <a:t>GROW better predictor for shoulder dystocia </a:t>
            </a:r>
            <a:r>
              <a:rPr lang="mr-IN" sz="1800">
                <a:cs typeface="Mangal"/>
              </a:rPr>
              <a:t>–</a:t>
            </a:r>
            <a:r>
              <a:rPr lang="en-US" sz="1800"/>
              <a:t> considers maternal characteristics</a:t>
            </a:r>
            <a:endParaRPr lang="en-US" sz="1400"/>
          </a:p>
          <a:p>
            <a:pPr algn="just"/>
            <a:r>
              <a:rPr lang="en-US" sz="2800"/>
              <a:t>Early delivery should reduce the baby's weight at birth and hence mitigate the risk of shoulder dystocia</a:t>
            </a:r>
          </a:p>
          <a:p>
            <a:pPr lvl="1"/>
            <a:endParaRPr lang="en-US" sz="2800"/>
          </a:p>
          <a:p>
            <a:pPr marL="457200" lvl="1" indent="0">
              <a:buNone/>
            </a:pPr>
            <a:endParaRPr lang="en-US"/>
          </a:p>
          <a:p>
            <a:pPr marL="0" indent="0">
              <a:buNone/>
            </a:pPr>
            <a:endParaRPr lang="en-US"/>
          </a:p>
        </p:txBody>
      </p:sp>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2" name="TextBox 1"/>
          <p:cNvSpPr txBox="1"/>
          <p:nvPr/>
        </p:nvSpPr>
        <p:spPr>
          <a:xfrm>
            <a:off x="4824536" y="6516052"/>
            <a:ext cx="4860032" cy="369332"/>
          </a:xfrm>
          <a:prstGeom prst="rect">
            <a:avLst/>
          </a:prstGeom>
          <a:noFill/>
        </p:spPr>
        <p:txBody>
          <a:bodyPr wrap="square" rtlCol="0">
            <a:spAutoFit/>
          </a:bodyPr>
          <a:lstStyle/>
          <a:p>
            <a:endParaRPr lang="en-US"/>
          </a:p>
        </p:txBody>
      </p:sp>
      <p:sp>
        <p:nvSpPr>
          <p:cNvPr id="3" name="Rectangle 2"/>
          <p:cNvSpPr/>
          <p:nvPr/>
        </p:nvSpPr>
        <p:spPr>
          <a:xfrm>
            <a:off x="4824536" y="6413488"/>
            <a:ext cx="4644008" cy="553998"/>
          </a:xfrm>
          <a:prstGeom prst="rect">
            <a:avLst/>
          </a:prstGeom>
        </p:spPr>
        <p:txBody>
          <a:bodyPr wrap="square">
            <a:spAutoFit/>
          </a:bodyPr>
          <a:lstStyle/>
          <a:p>
            <a:r>
              <a:rPr lang="en-GB" sz="600"/>
              <a:t>Anderson A. Ten years of maternity claims: an analysis of the NHS Litigation Authority data – key findings. Clinical Risk 2013;</a:t>
            </a:r>
            <a:r>
              <a:rPr lang="en-GB" sz="600" b="1"/>
              <a:t>19</a:t>
            </a:r>
            <a:r>
              <a:rPr lang="en-GB" sz="600"/>
              <a:t>(1):24-31. </a:t>
            </a:r>
          </a:p>
          <a:p>
            <a:r>
              <a:rPr lang="en-GB" sz="600"/>
              <a:t>Royal College of Obstetricians and Gynaecologists. Green–top Guideline No. 42. Shoulder Dystocia. 2 ed. London, 2012 </a:t>
            </a:r>
          </a:p>
          <a:p>
            <a:endParaRPr lang="en-US"/>
          </a:p>
        </p:txBody>
      </p:sp>
      <p:sp>
        <p:nvSpPr>
          <p:cNvPr id="10"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Tree>
    <p:extLst>
      <p:ext uri="{BB962C8B-B14F-4D97-AF65-F5344CB8AC3E}">
        <p14:creationId xmlns:p14="http://schemas.microsoft.com/office/powerpoint/2010/main" val="395000793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836712"/>
            <a:ext cx="9144000" cy="5400600"/>
          </a:xfrm>
        </p:spPr>
        <p:txBody>
          <a:bodyPr/>
          <a:lstStyle/>
          <a:p>
            <a:endParaRPr lang="en-GB" sz="2800" dirty="0">
              <a:solidFill>
                <a:srgbClr val="000000"/>
              </a:solidFill>
            </a:endParaRPr>
          </a:p>
          <a:p>
            <a:endParaRPr lang="en-GB" sz="2800" dirty="0">
              <a:solidFill>
                <a:srgbClr val="000000"/>
              </a:solidFill>
            </a:endParaRPr>
          </a:p>
          <a:p>
            <a:r>
              <a:rPr lang="en-GB" sz="2800" dirty="0">
                <a:solidFill>
                  <a:srgbClr val="000000"/>
                </a:solidFill>
              </a:rPr>
              <a:t>An adverse event is defined as </a:t>
            </a:r>
            <a:r>
              <a:rPr lang="en-GB" sz="1800" dirty="0">
                <a:latin typeface="Calibri" panose="020F0502020204030204" pitchFamily="34" charset="0"/>
                <a:cs typeface="Times New Roman" panose="02020603050405020304" pitchFamily="18" charset="0"/>
              </a:rPr>
              <a:t>‘any untoward </a:t>
            </a:r>
            <a:r>
              <a:rPr lang="en-GB" sz="1800" dirty="0">
                <a:effectLst/>
                <a:latin typeface="Calibri" panose="020F0502020204030204" pitchFamily="34" charset="0"/>
                <a:ea typeface="Calibri" panose="020F0502020204030204" pitchFamily="34" charset="0"/>
                <a:cs typeface="Times New Roman" panose="02020603050405020304" pitchFamily="18" charset="0"/>
              </a:rPr>
              <a:t>medical occurrence in a participant which does not necessarily have a causal relationship with this treatment/intervention’</a:t>
            </a:r>
            <a:endParaRPr lang="en-GB" sz="2800" dirty="0">
              <a:solidFill>
                <a:srgbClr val="000000"/>
              </a:solidFill>
            </a:endParaRPr>
          </a:p>
          <a:p>
            <a:r>
              <a:rPr lang="en-GB" sz="2800" dirty="0">
                <a:solidFill>
                  <a:srgbClr val="000000"/>
                </a:solidFill>
              </a:rPr>
              <a:t>If the woman or infant experiences an adverse event that is not already captured in the CRF please complete: </a:t>
            </a:r>
          </a:p>
          <a:p>
            <a:pPr lvl="1">
              <a:spcAft>
                <a:spcPts val="1200"/>
              </a:spcAft>
            </a:pPr>
            <a:r>
              <a:rPr lang="en-GB" sz="1900" dirty="0">
                <a:solidFill>
                  <a:srgbClr val="000000"/>
                </a:solidFill>
              </a:rPr>
              <a:t>Adverse Event form on the Big Baby Database</a:t>
            </a:r>
          </a:p>
          <a:p>
            <a:pPr marL="457200" lvl="1" indent="0">
              <a:buNone/>
            </a:pPr>
            <a:endParaRPr lang="en-GB" sz="2000" dirty="0"/>
          </a:p>
          <a:p>
            <a:pPr marL="457200" lvl="1" indent="0">
              <a:buNone/>
            </a:pPr>
            <a:endParaRPr lang="en-GB" sz="2000" dirty="0">
              <a:solidFill>
                <a:srgbClr val="000000"/>
              </a:solidFill>
            </a:endParaRPr>
          </a:p>
          <a:p>
            <a:pPr marL="0" indent="0">
              <a:buNone/>
            </a:pPr>
            <a:endParaRPr lang="en-GB" sz="2800" dirty="0"/>
          </a:p>
          <a:p>
            <a:pPr marL="457200" lvl="1" indent="0">
              <a:buNone/>
            </a:pPr>
            <a:endParaRPr lang="en-GB" sz="2000" dirty="0"/>
          </a:p>
          <a:p>
            <a:pPr marL="457200" lvl="1" indent="0">
              <a:buNone/>
            </a:pPr>
            <a:endParaRPr lang="en-GB" sz="2000" dirty="0"/>
          </a:p>
          <a:p>
            <a:pPr marL="457200" lvl="1" indent="0">
              <a:buNone/>
            </a:pPr>
            <a:endParaRPr lang="en-GB" sz="2000" dirty="0"/>
          </a:p>
          <a:p>
            <a:pPr marL="457200" lvl="1" indent="0">
              <a:buNone/>
            </a:pPr>
            <a:endParaRPr lang="en-GB" sz="2000" dirty="0"/>
          </a:p>
          <a:p>
            <a:pPr marL="0" indent="0">
              <a:buNone/>
            </a:pPr>
            <a:endParaRPr lang="en-GB" sz="2800" dirty="0"/>
          </a:p>
          <a:p>
            <a:endParaRPr lang="en-GB" baseline="30000" dirty="0"/>
          </a:p>
          <a:p>
            <a:endParaRPr lang="en-US" sz="2800" baseline="30000" dirty="0"/>
          </a:p>
          <a:p>
            <a:pPr marL="457200" lvl="1" indent="0">
              <a:buNone/>
            </a:pPr>
            <a:endParaRPr lang="en-US" dirty="0"/>
          </a:p>
          <a:p>
            <a:pPr marL="914400" lvl="2" indent="0">
              <a:buNone/>
            </a:pPr>
            <a:endParaRPr lang="en-US" dirty="0"/>
          </a:p>
          <a:p>
            <a:pPr marL="0" indent="0">
              <a:buNone/>
            </a:pPr>
            <a:endParaRPr lang="en-US" dirty="0"/>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7" y="0"/>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a:t>Adverse Events (AEs)</a:t>
            </a:r>
          </a:p>
        </p:txBody>
      </p:sp>
      <p:sp>
        <p:nvSpPr>
          <p:cNvPr id="8"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Tree>
    <p:extLst>
      <p:ext uri="{BB962C8B-B14F-4D97-AF65-F5344CB8AC3E}">
        <p14:creationId xmlns:p14="http://schemas.microsoft.com/office/powerpoint/2010/main" val="349197162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836712"/>
            <a:ext cx="9144000" cy="5400600"/>
          </a:xfrm>
        </p:spPr>
        <p:txBody>
          <a:bodyPr/>
          <a:lstStyle/>
          <a:p>
            <a:pPr algn="just"/>
            <a:r>
              <a:rPr lang="en-GB" sz="2400">
                <a:solidFill>
                  <a:srgbClr val="000000"/>
                </a:solidFill>
              </a:rPr>
              <a:t>Below are examples of SAEs which </a:t>
            </a:r>
            <a:r>
              <a:rPr lang="en-GB" sz="2400" b="1" u="sng">
                <a:solidFill>
                  <a:srgbClr val="000000"/>
                </a:solidFill>
              </a:rPr>
              <a:t>do</a:t>
            </a:r>
            <a:r>
              <a:rPr lang="en-GB" sz="2400">
                <a:solidFill>
                  <a:srgbClr val="000000"/>
                </a:solidFill>
              </a:rPr>
              <a:t> require immediate reporting within 24 hours of being made aware of the event:</a:t>
            </a:r>
          </a:p>
          <a:p>
            <a:pPr marL="0" indent="0" algn="just">
              <a:buNone/>
            </a:pPr>
            <a:endParaRPr lang="en-GB" sz="2400">
              <a:solidFill>
                <a:srgbClr val="000000"/>
              </a:solidFill>
            </a:endParaRPr>
          </a:p>
          <a:p>
            <a:pPr marL="0" indent="0" algn="just">
              <a:buNone/>
            </a:pPr>
            <a:endParaRPr lang="en-GB" sz="2400">
              <a:solidFill>
                <a:srgbClr val="000000"/>
              </a:solidFill>
            </a:endParaRPr>
          </a:p>
          <a:p>
            <a:pPr marL="0" indent="0">
              <a:buNone/>
            </a:pPr>
            <a:endParaRPr lang="en-GB" sz="2400">
              <a:solidFill>
                <a:srgbClr val="000000"/>
              </a:solidFill>
            </a:endParaRPr>
          </a:p>
          <a:p>
            <a:endParaRPr lang="en-GB" sz="2400">
              <a:solidFill>
                <a:srgbClr val="000000"/>
              </a:solidFill>
            </a:endParaRPr>
          </a:p>
          <a:p>
            <a:endParaRPr lang="en-GB" sz="2400">
              <a:solidFill>
                <a:srgbClr val="000000"/>
              </a:solidFill>
            </a:endParaRPr>
          </a:p>
          <a:p>
            <a:endParaRPr lang="en-GB" sz="2400">
              <a:solidFill>
                <a:srgbClr val="000000"/>
              </a:solidFill>
            </a:endParaRPr>
          </a:p>
          <a:p>
            <a:endParaRPr lang="en-GB" sz="2400">
              <a:solidFill>
                <a:srgbClr val="000000"/>
              </a:solidFill>
            </a:endParaRPr>
          </a:p>
          <a:p>
            <a:pPr marL="0" indent="0">
              <a:buNone/>
            </a:pPr>
            <a:endParaRPr lang="en-GB" sz="2400">
              <a:solidFill>
                <a:srgbClr val="000000"/>
              </a:solidFill>
            </a:endParaRPr>
          </a:p>
          <a:p>
            <a:pPr marL="0" indent="0">
              <a:buNone/>
            </a:pPr>
            <a:endParaRPr lang="en-GB" sz="2400">
              <a:solidFill>
                <a:srgbClr val="000000"/>
              </a:solidFill>
            </a:endParaRPr>
          </a:p>
          <a:p>
            <a:pPr marL="0" indent="0">
              <a:buNone/>
            </a:pPr>
            <a:endParaRPr lang="en-GB" sz="2800">
              <a:solidFill>
                <a:srgbClr val="000000"/>
              </a:solidFill>
            </a:endParaRPr>
          </a:p>
          <a:p>
            <a:endParaRPr lang="en-GB" sz="2800">
              <a:solidFill>
                <a:srgbClr val="000000"/>
              </a:solidFill>
            </a:endParaRPr>
          </a:p>
          <a:p>
            <a:pPr marL="457200" lvl="1" indent="0">
              <a:buNone/>
            </a:pPr>
            <a:endParaRPr lang="en-GB" sz="2000">
              <a:solidFill>
                <a:srgbClr val="000000"/>
              </a:solidFill>
            </a:endParaRPr>
          </a:p>
          <a:p>
            <a:pPr lvl="1"/>
            <a:endParaRPr lang="en-GB" sz="2000">
              <a:solidFill>
                <a:srgbClr val="000000"/>
              </a:solidFill>
            </a:endParaRPr>
          </a:p>
          <a:p>
            <a:pPr marL="0" indent="0">
              <a:buNone/>
            </a:pPr>
            <a:endParaRPr lang="en-GB" sz="2800"/>
          </a:p>
          <a:p>
            <a:pPr marL="457200" lvl="1" indent="0">
              <a:buNone/>
            </a:pPr>
            <a:endParaRPr lang="en-GB" sz="2000"/>
          </a:p>
          <a:p>
            <a:pPr marL="457200" lvl="1" indent="0">
              <a:buNone/>
            </a:pPr>
            <a:endParaRPr lang="en-GB" sz="2000"/>
          </a:p>
          <a:p>
            <a:pPr marL="457200" lvl="1" indent="0">
              <a:buNone/>
            </a:pPr>
            <a:endParaRPr lang="en-GB" sz="2000"/>
          </a:p>
          <a:p>
            <a:pPr marL="457200" lvl="1" indent="0">
              <a:buNone/>
            </a:pPr>
            <a:endParaRPr lang="en-GB" sz="2000"/>
          </a:p>
          <a:p>
            <a:pPr marL="0" indent="0">
              <a:buNone/>
            </a:pPr>
            <a:endParaRPr lang="en-GB" sz="2800"/>
          </a:p>
          <a:p>
            <a:pPr marL="0" indent="0">
              <a:buNone/>
            </a:pPr>
            <a:endParaRPr lang="en-GB" baseline="30000"/>
          </a:p>
          <a:p>
            <a:endParaRPr lang="en-US" sz="2800" baseline="30000"/>
          </a:p>
          <a:p>
            <a:pPr marL="457200" lvl="1" indent="0">
              <a:buNone/>
            </a:pPr>
            <a:endParaRPr lang="en-US"/>
          </a:p>
          <a:p>
            <a:pPr marL="914400" lvl="2" indent="0">
              <a:buNone/>
            </a:pPr>
            <a:endParaRPr lang="en-US"/>
          </a:p>
          <a:p>
            <a:pPr marL="0" indent="0">
              <a:buNone/>
            </a:pPr>
            <a:endParaRPr lang="en-US"/>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33699" y="0"/>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a:t>Serious Adverse Events (SAEs)</a:t>
            </a:r>
          </a:p>
        </p:txBody>
      </p:sp>
      <p:graphicFrame>
        <p:nvGraphicFramePr>
          <p:cNvPr id="2" name="Table 1"/>
          <p:cNvGraphicFramePr>
            <a:graphicFrameLocks noGrp="1"/>
          </p:cNvGraphicFramePr>
          <p:nvPr>
            <p:extLst>
              <p:ext uri="{D42A27DB-BD31-4B8C-83A1-F6EECF244321}">
                <p14:modId xmlns:p14="http://schemas.microsoft.com/office/powerpoint/2010/main" val="3728447469"/>
              </p:ext>
            </p:extLst>
          </p:nvPr>
        </p:nvGraphicFramePr>
        <p:xfrm>
          <a:off x="539552" y="1663980"/>
          <a:ext cx="8064896" cy="4169309"/>
        </p:xfrm>
        <a:graphic>
          <a:graphicData uri="http://schemas.openxmlformats.org/drawingml/2006/table">
            <a:tbl>
              <a:tblPr firstRow="1" bandRow="1">
                <a:tableStyleId>{775DCB02-9BB8-47FD-8907-85C794F793BA}</a:tableStyleId>
              </a:tblPr>
              <a:tblGrid>
                <a:gridCol w="4032448">
                  <a:extLst>
                    <a:ext uri="{9D8B030D-6E8A-4147-A177-3AD203B41FA5}">
                      <a16:colId xmlns:a16="http://schemas.microsoft.com/office/drawing/2014/main" val="20000"/>
                    </a:ext>
                  </a:extLst>
                </a:gridCol>
                <a:gridCol w="4032448">
                  <a:extLst>
                    <a:ext uri="{9D8B030D-6E8A-4147-A177-3AD203B41FA5}">
                      <a16:colId xmlns:a16="http://schemas.microsoft.com/office/drawing/2014/main" val="20001"/>
                    </a:ext>
                  </a:extLst>
                </a:gridCol>
              </a:tblGrid>
              <a:tr h="250887">
                <a:tc>
                  <a:txBody>
                    <a:bodyPr/>
                    <a:lstStyle/>
                    <a:p>
                      <a:pPr algn="ctr"/>
                      <a:r>
                        <a:rPr lang="en-US" sz="1800"/>
                        <a:t>Mother</a:t>
                      </a:r>
                    </a:p>
                  </a:txBody>
                  <a:tcPr/>
                </a:tc>
                <a:tc>
                  <a:txBody>
                    <a:bodyPr/>
                    <a:lstStyle/>
                    <a:p>
                      <a:pPr algn="ctr"/>
                      <a:r>
                        <a:rPr lang="en-US" sz="1800"/>
                        <a:t>Baby</a:t>
                      </a:r>
                    </a:p>
                  </a:txBody>
                  <a:tcPr/>
                </a:tc>
                <a:extLst>
                  <a:ext uri="{0D108BD9-81ED-4DB2-BD59-A6C34878D82A}">
                    <a16:rowId xmlns:a16="http://schemas.microsoft.com/office/drawing/2014/main" val="10000"/>
                  </a:ext>
                </a:extLst>
              </a:tr>
              <a:tr h="246742">
                <a:tc>
                  <a:txBody>
                    <a:bodyPr/>
                    <a:lstStyle/>
                    <a:p>
                      <a:pPr algn="ctr"/>
                      <a:r>
                        <a:rPr lang="en-US" sz="1400"/>
                        <a:t>Maternal death</a:t>
                      </a:r>
                      <a:r>
                        <a:rPr lang="en-US" sz="1400" baseline="0"/>
                        <a:t> </a:t>
                      </a:r>
                    </a:p>
                  </a:txBody>
                  <a:tcPr/>
                </a:tc>
                <a:tc>
                  <a:txBody>
                    <a:bodyPr/>
                    <a:lstStyle/>
                    <a:p>
                      <a:pPr algn="ctr"/>
                      <a:r>
                        <a:rPr lang="en-US" sz="1400"/>
                        <a:t>Stillbirth </a:t>
                      </a:r>
                    </a:p>
                  </a:txBody>
                  <a:tcPr/>
                </a:tc>
                <a:extLst>
                  <a:ext uri="{0D108BD9-81ED-4DB2-BD59-A6C34878D82A}">
                    <a16:rowId xmlns:a16="http://schemas.microsoft.com/office/drawing/2014/main" val="10001"/>
                  </a:ext>
                </a:extLst>
              </a:tr>
              <a:tr h="425883">
                <a:tc>
                  <a:txBody>
                    <a:bodyPr/>
                    <a:lstStyle/>
                    <a:p>
                      <a:pPr algn="ctr"/>
                      <a:r>
                        <a:rPr lang="en-GB" sz="1400" kern="1200">
                          <a:solidFill>
                            <a:schemeClr val="dk1"/>
                          </a:solidFill>
                          <a:effectLst/>
                          <a:latin typeface="+mn-lt"/>
                          <a:ea typeface="+mn-ea"/>
                          <a:cs typeface="+mn-cs"/>
                        </a:rPr>
                        <a:t>In-patient overnight admission and/or readmission* to intensive care or high dependency unit at any time during pregnancy/postnatal period</a:t>
                      </a:r>
                      <a:endParaRPr lang="en-US" sz="1400" baseline="0"/>
                    </a:p>
                  </a:txBody>
                  <a:tcPr/>
                </a:tc>
                <a:tc>
                  <a:txBody>
                    <a:bodyPr/>
                    <a:lstStyle/>
                    <a:p>
                      <a:pPr algn="ctr"/>
                      <a:r>
                        <a:rPr lang="en-US" sz="1400"/>
                        <a:t>Neonatal / infant death</a:t>
                      </a:r>
                    </a:p>
                  </a:txBody>
                  <a:tcPr/>
                </a:tc>
                <a:extLst>
                  <a:ext uri="{0D108BD9-81ED-4DB2-BD59-A6C34878D82A}">
                    <a16:rowId xmlns:a16="http://schemas.microsoft.com/office/drawing/2014/main" val="10002"/>
                  </a:ext>
                </a:extLst>
              </a:tr>
              <a:tr h="246742">
                <a:tc>
                  <a:txBody>
                    <a:bodyPr/>
                    <a:lstStyle/>
                    <a:p>
                      <a:pPr algn="ctr"/>
                      <a:r>
                        <a:rPr lang="en-GB" sz="1400" kern="1200">
                          <a:solidFill>
                            <a:schemeClr val="dk1"/>
                          </a:solidFill>
                          <a:effectLst/>
                          <a:latin typeface="+mn-lt"/>
                          <a:ea typeface="+mn-ea"/>
                          <a:cs typeface="+mn-cs"/>
                        </a:rPr>
                        <a:t>Re- admission to hospital within 30 days of initial post-natal discharge unless listed in Protocol Table 10</a:t>
                      </a:r>
                      <a:endParaRPr lang="en-US" sz="1400" baseline="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kern="1200">
                          <a:solidFill>
                            <a:schemeClr val="dk1"/>
                          </a:solidFill>
                          <a:effectLst/>
                          <a:latin typeface="+mn-lt"/>
                          <a:ea typeface="+mn-ea"/>
                          <a:cs typeface="+mn-cs"/>
                        </a:rPr>
                        <a:t>In-patient re- admission to hospital within 30 days of initial postnatal discharge, except for conditions noted in Protocol Table 10</a:t>
                      </a:r>
                      <a:r>
                        <a:rPr lang="en-GB" sz="1800" kern="1200">
                          <a:solidFill>
                            <a:schemeClr val="dk1"/>
                          </a:solidFill>
                          <a:effectLst/>
                          <a:latin typeface="+mn-lt"/>
                          <a:ea typeface="+mn-ea"/>
                          <a:cs typeface="+mn-cs"/>
                        </a:rPr>
                        <a:t>.</a:t>
                      </a:r>
                      <a:endParaRPr lang="en-US" sz="1400"/>
                    </a:p>
                  </a:txBody>
                  <a:tcPr/>
                </a:tc>
                <a:extLst>
                  <a:ext uri="{0D108BD9-81ED-4DB2-BD59-A6C34878D82A}">
                    <a16:rowId xmlns:a16="http://schemas.microsoft.com/office/drawing/2014/main" val="10003"/>
                  </a:ext>
                </a:extLst>
              </a:tr>
              <a:tr h="246742">
                <a:tc>
                  <a:txBody>
                    <a:bodyPr/>
                    <a:lstStyle/>
                    <a:p>
                      <a:pPr algn="ctr"/>
                      <a:r>
                        <a:rPr lang="en-US" sz="1400"/>
                        <a:t>Antenatal hospital admission not related to pregnancy</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a:t>Admission to </a:t>
                      </a:r>
                      <a:r>
                        <a:rPr lang="en-US" sz="1400" baseline="0"/>
                        <a:t>neonatal unit</a:t>
                      </a:r>
                      <a:endParaRPr lang="en-US" sz="1400"/>
                    </a:p>
                    <a:p>
                      <a:pPr algn="ctr"/>
                      <a:endParaRPr lang="en-US" sz="1400"/>
                    </a:p>
                  </a:txBody>
                  <a:tcPr/>
                </a:tc>
                <a:extLst>
                  <a:ext uri="{0D108BD9-81ED-4DB2-BD59-A6C34878D82A}">
                    <a16:rowId xmlns:a16="http://schemas.microsoft.com/office/drawing/2014/main" val="10004"/>
                  </a:ext>
                </a:extLst>
              </a:tr>
              <a:tr h="542189">
                <a:tc>
                  <a:txBody>
                    <a:bodyPr/>
                    <a:lstStyle/>
                    <a:p>
                      <a:pPr algn="ctr"/>
                      <a:r>
                        <a:rPr lang="en-US" sz="1400" baseline="0"/>
                        <a:t>Transfer out of the maternity unit for further inpatient care</a:t>
                      </a:r>
                    </a:p>
                  </a:txBody>
                  <a:tcPr/>
                </a:tc>
                <a:tc>
                  <a:txBody>
                    <a:bodyPr/>
                    <a:lstStyle/>
                    <a:p>
                      <a:pPr algn="ctr"/>
                      <a:endParaRPr lang="en-US" sz="1400"/>
                    </a:p>
                  </a:txBody>
                  <a:tcPr/>
                </a:tc>
                <a:extLst>
                  <a:ext uri="{0D108BD9-81ED-4DB2-BD59-A6C34878D82A}">
                    <a16:rowId xmlns:a16="http://schemas.microsoft.com/office/drawing/2014/main" val="10005"/>
                  </a:ext>
                </a:extLst>
              </a:tr>
              <a:tr h="246742">
                <a:tc>
                  <a:txBody>
                    <a:bodyPr/>
                    <a:lstStyle/>
                    <a:p>
                      <a:pPr algn="ctr"/>
                      <a:r>
                        <a:rPr lang="en-US" sz="1400" baseline="0"/>
                        <a:t>Admission to a mental health unit</a:t>
                      </a:r>
                    </a:p>
                  </a:txBody>
                  <a:tcPr/>
                </a:tc>
                <a:tc>
                  <a:txBody>
                    <a:bodyPr/>
                    <a:lstStyle/>
                    <a:p>
                      <a:pPr algn="ctr"/>
                      <a:endParaRPr lang="en-US" sz="1400"/>
                    </a:p>
                  </a:txBody>
                  <a:tcPr/>
                </a:tc>
                <a:extLst>
                  <a:ext uri="{0D108BD9-81ED-4DB2-BD59-A6C34878D82A}">
                    <a16:rowId xmlns:a16="http://schemas.microsoft.com/office/drawing/2014/main" val="10006"/>
                  </a:ext>
                </a:extLst>
              </a:tr>
              <a:tr h="246742">
                <a:tc>
                  <a:txBody>
                    <a:bodyPr/>
                    <a:lstStyle/>
                    <a:p>
                      <a:pPr algn="ctr"/>
                      <a:r>
                        <a:rPr lang="en-US" sz="1400" baseline="0" err="1"/>
                        <a:t>Symphysiotomy</a:t>
                      </a:r>
                      <a:endParaRPr lang="en-US" sz="1400" baseline="0"/>
                    </a:p>
                  </a:txBody>
                  <a:tcPr/>
                </a:tc>
                <a:tc>
                  <a:txBody>
                    <a:bodyPr/>
                    <a:lstStyle/>
                    <a:p>
                      <a:pPr algn="ctr"/>
                      <a:endParaRPr lang="en-US" sz="1400"/>
                    </a:p>
                  </a:txBody>
                  <a:tcPr/>
                </a:tc>
                <a:extLst>
                  <a:ext uri="{0D108BD9-81ED-4DB2-BD59-A6C34878D82A}">
                    <a16:rowId xmlns:a16="http://schemas.microsoft.com/office/drawing/2014/main" val="10007"/>
                  </a:ext>
                </a:extLst>
              </a:tr>
              <a:tr h="246742">
                <a:tc gridSpan="2">
                  <a:txBody>
                    <a:bodyPr/>
                    <a:lstStyle/>
                    <a:p>
                      <a:pPr algn="ctr"/>
                      <a:r>
                        <a:rPr lang="en-GB" sz="1400" kern="1200">
                          <a:solidFill>
                            <a:schemeClr val="dk1"/>
                          </a:solidFill>
                          <a:effectLst/>
                          <a:latin typeface="+mn-lt"/>
                          <a:ea typeface="+mn-ea"/>
                          <a:cs typeface="+mn-cs"/>
                        </a:rPr>
                        <a:t>Any other event that meets the definition of an SAE and isn’t listed in Protocol Table 10</a:t>
                      </a:r>
                      <a:endParaRPr lang="en-US" sz="1400" baseline="0"/>
                    </a:p>
                  </a:txBody>
                  <a:tcPr/>
                </a:tc>
                <a:tc hMerge="1">
                  <a:txBody>
                    <a:bodyPr/>
                    <a:lstStyle/>
                    <a:p>
                      <a:pPr algn="ctr"/>
                      <a:endParaRPr lang="en-US" sz="2000"/>
                    </a:p>
                  </a:txBody>
                  <a:tcPr/>
                </a:tc>
                <a:extLst>
                  <a:ext uri="{0D108BD9-81ED-4DB2-BD59-A6C34878D82A}">
                    <a16:rowId xmlns:a16="http://schemas.microsoft.com/office/drawing/2014/main" val="10008"/>
                  </a:ext>
                </a:extLst>
              </a:tr>
            </a:tbl>
          </a:graphicData>
        </a:graphic>
      </p:graphicFrame>
      <p:sp>
        <p:nvSpPr>
          <p:cNvPr id="10"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Tree>
    <p:extLst>
      <p:ext uri="{BB962C8B-B14F-4D97-AF65-F5344CB8AC3E}">
        <p14:creationId xmlns:p14="http://schemas.microsoft.com/office/powerpoint/2010/main" val="146882313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836712"/>
            <a:ext cx="9144000" cy="5400600"/>
          </a:xfrm>
        </p:spPr>
        <p:txBody>
          <a:bodyPr/>
          <a:lstStyle/>
          <a:p>
            <a:pPr algn="just"/>
            <a:r>
              <a:rPr lang="en-GB" sz="2400">
                <a:solidFill>
                  <a:srgbClr val="000000"/>
                </a:solidFill>
              </a:rPr>
              <a:t>Below are examples of SAEs which </a:t>
            </a:r>
            <a:r>
              <a:rPr lang="en-GB" sz="2400" b="1" u="sng">
                <a:solidFill>
                  <a:srgbClr val="000000"/>
                </a:solidFill>
              </a:rPr>
              <a:t>do</a:t>
            </a:r>
            <a:r>
              <a:rPr lang="en-GB" sz="2400">
                <a:solidFill>
                  <a:srgbClr val="000000"/>
                </a:solidFill>
              </a:rPr>
              <a:t> </a:t>
            </a:r>
            <a:r>
              <a:rPr lang="en-GB" sz="2400" b="1" u="sng">
                <a:solidFill>
                  <a:srgbClr val="000000"/>
                </a:solidFill>
              </a:rPr>
              <a:t>not</a:t>
            </a:r>
            <a:r>
              <a:rPr lang="en-GB" sz="2400">
                <a:solidFill>
                  <a:srgbClr val="000000"/>
                </a:solidFill>
              </a:rPr>
              <a:t> require reporting as SAEs (you can find this on table 10 in the protocol) </a:t>
            </a:r>
          </a:p>
          <a:p>
            <a:pPr marL="0" indent="0" algn="just">
              <a:buNone/>
            </a:pPr>
            <a:endParaRPr lang="en-GB" sz="2400">
              <a:solidFill>
                <a:srgbClr val="000000"/>
              </a:solidFill>
            </a:endParaRPr>
          </a:p>
          <a:p>
            <a:pPr marL="0" indent="0" algn="just">
              <a:buNone/>
            </a:pPr>
            <a:endParaRPr lang="en-GB" sz="2400">
              <a:solidFill>
                <a:srgbClr val="000000"/>
              </a:solidFill>
            </a:endParaRPr>
          </a:p>
          <a:p>
            <a:pPr marL="0" indent="0">
              <a:buNone/>
            </a:pPr>
            <a:endParaRPr lang="en-GB" sz="2400">
              <a:solidFill>
                <a:srgbClr val="000000"/>
              </a:solidFill>
            </a:endParaRPr>
          </a:p>
          <a:p>
            <a:endParaRPr lang="en-GB" sz="2400">
              <a:solidFill>
                <a:srgbClr val="000000"/>
              </a:solidFill>
            </a:endParaRPr>
          </a:p>
          <a:p>
            <a:endParaRPr lang="en-GB" sz="2400">
              <a:solidFill>
                <a:srgbClr val="000000"/>
              </a:solidFill>
            </a:endParaRPr>
          </a:p>
          <a:p>
            <a:endParaRPr lang="en-GB" sz="2400">
              <a:solidFill>
                <a:srgbClr val="000000"/>
              </a:solidFill>
            </a:endParaRPr>
          </a:p>
          <a:p>
            <a:endParaRPr lang="en-GB" sz="2400">
              <a:solidFill>
                <a:srgbClr val="000000"/>
              </a:solidFill>
            </a:endParaRPr>
          </a:p>
          <a:p>
            <a:pPr marL="0" indent="0">
              <a:buNone/>
            </a:pPr>
            <a:endParaRPr lang="en-GB" sz="2400">
              <a:solidFill>
                <a:srgbClr val="000000"/>
              </a:solidFill>
            </a:endParaRPr>
          </a:p>
          <a:p>
            <a:pPr marL="0" indent="0">
              <a:buNone/>
            </a:pPr>
            <a:endParaRPr lang="en-GB" sz="2400">
              <a:solidFill>
                <a:srgbClr val="000000"/>
              </a:solidFill>
            </a:endParaRPr>
          </a:p>
          <a:p>
            <a:pPr marL="0" indent="0">
              <a:buNone/>
            </a:pPr>
            <a:endParaRPr lang="en-GB" sz="2800">
              <a:solidFill>
                <a:srgbClr val="000000"/>
              </a:solidFill>
            </a:endParaRPr>
          </a:p>
          <a:p>
            <a:endParaRPr lang="en-GB" sz="2800">
              <a:solidFill>
                <a:srgbClr val="000000"/>
              </a:solidFill>
            </a:endParaRPr>
          </a:p>
          <a:p>
            <a:pPr marL="457200" lvl="1" indent="0">
              <a:buNone/>
            </a:pPr>
            <a:endParaRPr lang="en-GB" sz="2000">
              <a:solidFill>
                <a:srgbClr val="000000"/>
              </a:solidFill>
            </a:endParaRPr>
          </a:p>
          <a:p>
            <a:pPr lvl="1"/>
            <a:endParaRPr lang="en-GB" sz="2000">
              <a:solidFill>
                <a:srgbClr val="000000"/>
              </a:solidFill>
            </a:endParaRPr>
          </a:p>
          <a:p>
            <a:pPr marL="0" indent="0">
              <a:buNone/>
            </a:pPr>
            <a:endParaRPr lang="en-GB" sz="2800"/>
          </a:p>
          <a:p>
            <a:pPr marL="457200" lvl="1" indent="0">
              <a:buNone/>
            </a:pPr>
            <a:endParaRPr lang="en-GB" sz="2000"/>
          </a:p>
          <a:p>
            <a:pPr marL="457200" lvl="1" indent="0">
              <a:buNone/>
            </a:pPr>
            <a:endParaRPr lang="en-GB" sz="2000"/>
          </a:p>
          <a:p>
            <a:pPr marL="457200" lvl="1" indent="0">
              <a:buNone/>
            </a:pPr>
            <a:endParaRPr lang="en-GB" sz="2000"/>
          </a:p>
          <a:p>
            <a:pPr marL="457200" lvl="1" indent="0">
              <a:buNone/>
            </a:pPr>
            <a:endParaRPr lang="en-GB" sz="2000"/>
          </a:p>
          <a:p>
            <a:pPr marL="0" indent="0">
              <a:buNone/>
            </a:pPr>
            <a:endParaRPr lang="en-GB" sz="2800"/>
          </a:p>
          <a:p>
            <a:pPr marL="0" indent="0">
              <a:buNone/>
            </a:pPr>
            <a:endParaRPr lang="en-GB" baseline="30000"/>
          </a:p>
          <a:p>
            <a:endParaRPr lang="en-US" sz="2800" baseline="30000"/>
          </a:p>
          <a:p>
            <a:pPr marL="457200" lvl="1" indent="0">
              <a:buNone/>
            </a:pPr>
            <a:endParaRPr lang="en-US"/>
          </a:p>
          <a:p>
            <a:pPr marL="914400" lvl="2" indent="0">
              <a:buNone/>
            </a:pPr>
            <a:endParaRPr lang="en-US"/>
          </a:p>
          <a:p>
            <a:pPr marL="0" indent="0">
              <a:buNone/>
            </a:pPr>
            <a:endParaRPr lang="en-US"/>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33699" y="0"/>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a:t>Serious Adverse Events (SAEs)</a:t>
            </a:r>
          </a:p>
        </p:txBody>
      </p:sp>
      <p:sp>
        <p:nvSpPr>
          <p:cNvPr id="10"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graphicFrame>
        <p:nvGraphicFramePr>
          <p:cNvPr id="8" name="Table 7"/>
          <p:cNvGraphicFramePr>
            <a:graphicFrameLocks noGrp="1"/>
          </p:cNvGraphicFramePr>
          <p:nvPr>
            <p:extLst>
              <p:ext uri="{D42A27DB-BD31-4B8C-83A1-F6EECF244321}">
                <p14:modId xmlns:p14="http://schemas.microsoft.com/office/powerpoint/2010/main" val="3531195987"/>
              </p:ext>
            </p:extLst>
          </p:nvPr>
        </p:nvGraphicFramePr>
        <p:xfrm>
          <a:off x="628650" y="1825625"/>
          <a:ext cx="8064896" cy="3884947"/>
        </p:xfrm>
        <a:graphic>
          <a:graphicData uri="http://schemas.openxmlformats.org/drawingml/2006/table">
            <a:tbl>
              <a:tblPr firstRow="1" bandRow="1">
                <a:tableStyleId>{775DCB02-9BB8-47FD-8907-85C794F793BA}</a:tableStyleId>
              </a:tblPr>
              <a:tblGrid>
                <a:gridCol w="4032448">
                  <a:extLst>
                    <a:ext uri="{9D8B030D-6E8A-4147-A177-3AD203B41FA5}">
                      <a16:colId xmlns:a16="http://schemas.microsoft.com/office/drawing/2014/main" val="2513863644"/>
                    </a:ext>
                  </a:extLst>
                </a:gridCol>
                <a:gridCol w="4032448">
                  <a:extLst>
                    <a:ext uri="{9D8B030D-6E8A-4147-A177-3AD203B41FA5}">
                      <a16:colId xmlns:a16="http://schemas.microsoft.com/office/drawing/2014/main" val="2613536215"/>
                    </a:ext>
                  </a:extLst>
                </a:gridCol>
              </a:tblGrid>
              <a:tr h="250887">
                <a:tc>
                  <a:txBody>
                    <a:bodyPr/>
                    <a:lstStyle/>
                    <a:p>
                      <a:pPr algn="ctr"/>
                      <a:r>
                        <a:rPr lang="en-US" sz="1800"/>
                        <a:t>Mother</a:t>
                      </a:r>
                    </a:p>
                  </a:txBody>
                  <a:tcPr/>
                </a:tc>
                <a:tc>
                  <a:txBody>
                    <a:bodyPr/>
                    <a:lstStyle/>
                    <a:p>
                      <a:pPr algn="ctr"/>
                      <a:r>
                        <a:rPr lang="en-US" sz="1800"/>
                        <a:t>Baby</a:t>
                      </a:r>
                    </a:p>
                  </a:txBody>
                  <a:tcPr/>
                </a:tc>
                <a:extLst>
                  <a:ext uri="{0D108BD9-81ED-4DB2-BD59-A6C34878D82A}">
                    <a16:rowId xmlns:a16="http://schemas.microsoft.com/office/drawing/2014/main" val="2558891306"/>
                  </a:ext>
                </a:extLst>
              </a:tr>
              <a:tr h="246742">
                <a:tc>
                  <a:txBody>
                    <a:bodyPr/>
                    <a:lstStyle/>
                    <a:p>
                      <a:pPr>
                        <a:lnSpc>
                          <a:spcPct val="107000"/>
                        </a:lnSpc>
                        <a:spcAft>
                          <a:spcPts val="0"/>
                        </a:spcAft>
                      </a:pPr>
                      <a:r>
                        <a:rPr lang="en-GB" sz="1600">
                          <a:effectLst/>
                          <a:latin typeface="+mn-lt"/>
                          <a:ea typeface="Calibri" panose="020F0502020204030204" pitchFamily="34" charset="0"/>
                          <a:cs typeface="Times New Roman" panose="02020603050405020304" pitchFamily="18" charset="0"/>
                        </a:rPr>
                        <a:t>Antenatal hospital admission related to pregnancy or admission to hospital for delivery</a:t>
                      </a:r>
                    </a:p>
                  </a:txBody>
                  <a:tcPr marL="68580" marR="68580" marT="0" marB="0" anchor="ctr"/>
                </a:tc>
                <a:tc>
                  <a:txBody>
                    <a:bodyPr/>
                    <a:lstStyle/>
                    <a:p>
                      <a:pPr>
                        <a:lnSpc>
                          <a:spcPct val="107000"/>
                        </a:lnSpc>
                        <a:spcAft>
                          <a:spcPts val="0"/>
                        </a:spcAft>
                      </a:pPr>
                      <a:r>
                        <a:rPr lang="en-GB" sz="1600" kern="1200">
                          <a:solidFill>
                            <a:schemeClr val="dk1"/>
                          </a:solidFill>
                          <a:effectLst/>
                          <a:latin typeface="+mn-lt"/>
                          <a:ea typeface="+mn-ea"/>
                          <a:cs typeface="+mn-cs"/>
                        </a:rPr>
                        <a:t>Humeral fracture/Clavicle</a:t>
                      </a:r>
                      <a:r>
                        <a:rPr lang="en-GB" sz="1600" kern="1200" baseline="0">
                          <a:solidFill>
                            <a:schemeClr val="dk1"/>
                          </a:solidFill>
                          <a:effectLst/>
                          <a:latin typeface="+mn-lt"/>
                          <a:ea typeface="+mn-ea"/>
                          <a:cs typeface="+mn-cs"/>
                        </a:rPr>
                        <a:t> fracture/Brachial </a:t>
                      </a:r>
                      <a:r>
                        <a:rPr lang="en-GB" sz="1600">
                          <a:effectLst/>
                          <a:latin typeface="+mn-lt"/>
                          <a:ea typeface="Calibri" panose="020F0502020204030204" pitchFamily="34" charset="0"/>
                          <a:cs typeface="Times New Roman" panose="02020603050405020304" pitchFamily="18" charset="0"/>
                        </a:rPr>
                        <a:t>plexus injury</a:t>
                      </a:r>
                    </a:p>
                  </a:txBody>
                  <a:tcPr marL="68580" marR="68580" marT="0" marB="0"/>
                </a:tc>
                <a:extLst>
                  <a:ext uri="{0D108BD9-81ED-4DB2-BD59-A6C34878D82A}">
                    <a16:rowId xmlns:a16="http://schemas.microsoft.com/office/drawing/2014/main" val="3203334858"/>
                  </a:ext>
                </a:extLst>
              </a:tr>
              <a:tr h="425883">
                <a:tc>
                  <a:txBody>
                    <a:bodyPr/>
                    <a:lstStyle/>
                    <a:p>
                      <a:pPr>
                        <a:lnSpc>
                          <a:spcPct val="107000"/>
                        </a:lnSpc>
                        <a:spcAft>
                          <a:spcPts val="0"/>
                        </a:spcAft>
                      </a:pPr>
                      <a:r>
                        <a:rPr lang="en-GB" sz="1600">
                          <a:effectLst/>
                          <a:latin typeface="+mn-lt"/>
                          <a:ea typeface="Calibri" panose="020F0502020204030204" pitchFamily="34" charset="0"/>
                          <a:cs typeface="Times New Roman" panose="02020603050405020304" pitchFamily="18" charset="0"/>
                        </a:rPr>
                        <a:t>Third degree tear</a:t>
                      </a:r>
                    </a:p>
                  </a:txBody>
                  <a:tcPr marL="68580" marR="68580" marT="0" marB="0" anchor="ctr"/>
                </a:tc>
                <a:tc>
                  <a:txBody>
                    <a:bodyPr/>
                    <a:lstStyle/>
                    <a:p>
                      <a:pPr>
                        <a:lnSpc>
                          <a:spcPct val="107000"/>
                        </a:lnSpc>
                        <a:spcAft>
                          <a:spcPts val="0"/>
                        </a:spcAft>
                      </a:pPr>
                      <a:r>
                        <a:rPr lang="en-GB" sz="1600">
                          <a:effectLst/>
                          <a:latin typeface="+mn-lt"/>
                          <a:ea typeface="Calibri" panose="020F0502020204030204" pitchFamily="34" charset="0"/>
                          <a:cs typeface="Times New Roman" panose="02020603050405020304" pitchFamily="18" charset="0"/>
                        </a:rPr>
                        <a:t>Congenital abnormalities or birth defects</a:t>
                      </a:r>
                    </a:p>
                  </a:txBody>
                  <a:tcPr marL="68580" marR="68580" marT="0" marB="0"/>
                </a:tc>
                <a:extLst>
                  <a:ext uri="{0D108BD9-81ED-4DB2-BD59-A6C34878D82A}">
                    <a16:rowId xmlns:a16="http://schemas.microsoft.com/office/drawing/2014/main" val="853541758"/>
                  </a:ext>
                </a:extLst>
              </a:tr>
              <a:tr h="246742">
                <a:tc>
                  <a:txBody>
                    <a:bodyPr/>
                    <a:lstStyle/>
                    <a:p>
                      <a:pPr>
                        <a:lnSpc>
                          <a:spcPct val="107000"/>
                        </a:lnSpc>
                        <a:spcAft>
                          <a:spcPts val="0"/>
                        </a:spcAft>
                      </a:pPr>
                      <a:r>
                        <a:rPr lang="en-GB" sz="1600">
                          <a:effectLst/>
                          <a:latin typeface="+mn-lt"/>
                          <a:ea typeface="Calibri" panose="020F0502020204030204" pitchFamily="34" charset="0"/>
                          <a:cs typeface="Times New Roman" panose="02020603050405020304" pitchFamily="18" charset="0"/>
                        </a:rPr>
                        <a:t>Fourth degree tear </a:t>
                      </a:r>
                    </a:p>
                  </a:txBody>
                  <a:tcPr marL="68580" marR="68580" marT="0" marB="0" anchor="ctr"/>
                </a:tc>
                <a:tc>
                  <a:txBody>
                    <a:bodyPr/>
                    <a:lstStyle/>
                    <a:p>
                      <a:pPr>
                        <a:lnSpc>
                          <a:spcPct val="107000"/>
                        </a:lnSpc>
                        <a:spcAft>
                          <a:spcPts val="0"/>
                        </a:spcAft>
                      </a:pPr>
                      <a:r>
                        <a:rPr lang="en-GB" sz="1600">
                          <a:effectLst/>
                          <a:latin typeface="+mn-lt"/>
                          <a:ea typeface="Calibri" panose="020F0502020204030204" pitchFamily="34" charset="0"/>
                          <a:cs typeface="Times New Roman" panose="02020603050405020304" pitchFamily="18" charset="0"/>
                        </a:rPr>
                        <a:t>Hospitalisation/prolongation of hospitalisation for respiratory tract infections</a:t>
                      </a:r>
                    </a:p>
                  </a:txBody>
                  <a:tcPr marL="68580" marR="68580" marT="0" marB="0"/>
                </a:tc>
                <a:extLst>
                  <a:ext uri="{0D108BD9-81ED-4DB2-BD59-A6C34878D82A}">
                    <a16:rowId xmlns:a16="http://schemas.microsoft.com/office/drawing/2014/main" val="4088856799"/>
                  </a:ext>
                </a:extLst>
              </a:tr>
              <a:tr h="246742">
                <a:tc>
                  <a:txBody>
                    <a:bodyPr/>
                    <a:lstStyle/>
                    <a:p>
                      <a:pPr>
                        <a:lnSpc>
                          <a:spcPct val="107000"/>
                        </a:lnSpc>
                        <a:spcAft>
                          <a:spcPts val="0"/>
                        </a:spcAft>
                      </a:pPr>
                      <a:r>
                        <a:rPr lang="en-GB" sz="1600">
                          <a:effectLst/>
                          <a:latin typeface="+mn-lt"/>
                          <a:ea typeface="Calibri" panose="020F0502020204030204" pitchFamily="34" charset="0"/>
                          <a:cs typeface="Times New Roman" panose="02020603050405020304" pitchFamily="18" charset="0"/>
                        </a:rPr>
                        <a:t>Cervical laceration </a:t>
                      </a:r>
                    </a:p>
                  </a:txBody>
                  <a:tcPr marL="68580" marR="68580" marT="0" marB="0" anchor="ctr"/>
                </a:tc>
                <a:tc>
                  <a:txBody>
                    <a:bodyPr/>
                    <a:lstStyle/>
                    <a:p>
                      <a:pPr>
                        <a:lnSpc>
                          <a:spcPct val="107000"/>
                        </a:lnSpc>
                        <a:spcAft>
                          <a:spcPts val="0"/>
                        </a:spcAft>
                      </a:pPr>
                      <a:r>
                        <a:rPr lang="en-GB" sz="1600">
                          <a:effectLst/>
                          <a:latin typeface="+mn-lt"/>
                          <a:ea typeface="Calibri" panose="020F0502020204030204" pitchFamily="34" charset="0"/>
                          <a:cs typeface="Times New Roman" panose="02020603050405020304" pitchFamily="18" charset="0"/>
                        </a:rPr>
                        <a:t>Hospitalisation/prolongation of hospitalisation for jaundice</a:t>
                      </a:r>
                    </a:p>
                  </a:txBody>
                  <a:tcPr marL="68580" marR="68580" marT="0" marB="0"/>
                </a:tc>
                <a:extLst>
                  <a:ext uri="{0D108BD9-81ED-4DB2-BD59-A6C34878D82A}">
                    <a16:rowId xmlns:a16="http://schemas.microsoft.com/office/drawing/2014/main" val="1466346604"/>
                  </a:ext>
                </a:extLst>
              </a:tr>
              <a:tr h="542189">
                <a:tc>
                  <a:txBody>
                    <a:bodyPr/>
                    <a:lstStyle/>
                    <a:p>
                      <a:pPr>
                        <a:lnSpc>
                          <a:spcPct val="107000"/>
                        </a:lnSpc>
                        <a:spcAft>
                          <a:spcPts val="0"/>
                        </a:spcAft>
                      </a:pPr>
                      <a:r>
                        <a:rPr lang="en-GB" sz="1600">
                          <a:effectLst/>
                          <a:latin typeface="+mn-lt"/>
                          <a:ea typeface="Calibri" panose="020F0502020204030204" pitchFamily="34" charset="0"/>
                          <a:cs typeface="Times New Roman" panose="02020603050405020304" pitchFamily="18" charset="0"/>
                        </a:rPr>
                        <a:t>Sepsis in labour</a:t>
                      </a:r>
                    </a:p>
                  </a:txBody>
                  <a:tcPr marL="68580" marR="68580" marT="0" marB="0" anchor="ctr"/>
                </a:tc>
                <a:tc>
                  <a:txBody>
                    <a:bodyPr/>
                    <a:lstStyle/>
                    <a:p>
                      <a:pPr>
                        <a:lnSpc>
                          <a:spcPct val="107000"/>
                        </a:lnSpc>
                        <a:spcAft>
                          <a:spcPts val="0"/>
                        </a:spcAft>
                      </a:pPr>
                      <a:r>
                        <a:rPr lang="en-GB" sz="1600">
                          <a:effectLst/>
                          <a:latin typeface="+mn-lt"/>
                          <a:ea typeface="Calibri" panose="020F0502020204030204" pitchFamily="34" charset="0"/>
                          <a:cs typeface="Times New Roman" panose="02020603050405020304" pitchFamily="18" charset="0"/>
                        </a:rPr>
                        <a:t>Hospitalisation/prolongation of hospitalisation for urinary tract infections</a:t>
                      </a:r>
                    </a:p>
                  </a:txBody>
                  <a:tcPr marL="68580" marR="68580" marT="0" marB="0"/>
                </a:tc>
                <a:extLst>
                  <a:ext uri="{0D108BD9-81ED-4DB2-BD59-A6C34878D82A}">
                    <a16:rowId xmlns:a16="http://schemas.microsoft.com/office/drawing/2014/main" val="389654293"/>
                  </a:ext>
                </a:extLst>
              </a:tr>
              <a:tr h="246742">
                <a:tc>
                  <a:txBody>
                    <a:bodyPr/>
                    <a:lstStyle/>
                    <a:p>
                      <a:pPr>
                        <a:lnSpc>
                          <a:spcPct val="107000"/>
                        </a:lnSpc>
                        <a:spcAft>
                          <a:spcPts val="0"/>
                        </a:spcAft>
                      </a:pPr>
                      <a:r>
                        <a:rPr lang="en-GB" sz="1600">
                          <a:effectLst/>
                          <a:latin typeface="+mn-lt"/>
                          <a:ea typeface="Calibri" panose="020F0502020204030204" pitchFamily="34" charset="0"/>
                          <a:cs typeface="Times New Roman" panose="02020603050405020304" pitchFamily="18" charset="0"/>
                        </a:rPr>
                        <a:t>Post-partum haemorrhage at delivery ≥1000ml</a:t>
                      </a:r>
                    </a:p>
                  </a:txBody>
                  <a:tcPr marL="68580" marR="68580" marT="0" marB="0" anchor="ctr"/>
                </a:tc>
                <a:tc>
                  <a:txBody>
                    <a:bodyPr/>
                    <a:lstStyle/>
                    <a:p>
                      <a:pPr>
                        <a:lnSpc>
                          <a:spcPct val="107000"/>
                        </a:lnSpc>
                        <a:spcAft>
                          <a:spcPts val="0"/>
                        </a:spcAft>
                      </a:pPr>
                      <a:r>
                        <a:rPr lang="en-GB" sz="1600">
                          <a:effectLst/>
                          <a:latin typeface="+mn-lt"/>
                          <a:ea typeface="Calibri" panose="020F0502020204030204" pitchFamily="34" charset="0"/>
                          <a:cs typeface="Times New Roman" panose="02020603050405020304" pitchFamily="18" charset="0"/>
                        </a:rPr>
                        <a:t>Hospitalisation/prolongation of hospitalisation for weight loss lasting less </a:t>
                      </a:r>
                      <a:r>
                        <a:rPr lang="en-GB" sz="1600">
                          <a:solidFill>
                            <a:srgbClr val="000000"/>
                          </a:solidFill>
                          <a:effectLst/>
                          <a:latin typeface="+mn-lt"/>
                          <a:ea typeface="Calibri" panose="020F0502020204030204" pitchFamily="34" charset="0"/>
                          <a:cs typeface="Times New Roman" panose="02020603050405020304" pitchFamily="18" charset="0"/>
                        </a:rPr>
                        <a:t>than 5 days</a:t>
                      </a:r>
                      <a:endParaRPr lang="en-GB" sz="160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97927424"/>
                  </a:ext>
                </a:extLst>
              </a:tr>
              <a:tr h="246742">
                <a:tc>
                  <a:txBody>
                    <a:bodyPr/>
                    <a:lstStyle/>
                    <a:p>
                      <a:pPr>
                        <a:lnSpc>
                          <a:spcPct val="107000"/>
                        </a:lnSpc>
                        <a:spcAft>
                          <a:spcPts val="0"/>
                        </a:spcAft>
                      </a:pPr>
                      <a:r>
                        <a:rPr lang="en-GB" sz="1600">
                          <a:effectLst/>
                          <a:latin typeface="+mn-lt"/>
                          <a:ea typeface="Calibri" panose="020F0502020204030204" pitchFamily="34" charset="0"/>
                          <a:cs typeface="Times New Roman" panose="02020603050405020304" pitchFamily="18" charset="0"/>
                        </a:rPr>
                        <a:t>High EPDS, a score of 13 or over</a:t>
                      </a:r>
                    </a:p>
                  </a:txBody>
                  <a:tcPr marL="68580" marR="68580" marT="0" marB="0" anchor="ctr"/>
                </a:tc>
                <a:tc>
                  <a:txBody>
                    <a:bodyPr/>
                    <a:lstStyle/>
                    <a:p>
                      <a:pPr>
                        <a:lnSpc>
                          <a:spcPct val="107000"/>
                        </a:lnSpc>
                        <a:spcAft>
                          <a:spcPts val="0"/>
                        </a:spcAft>
                      </a:pPr>
                      <a:r>
                        <a:rPr lang="en-GB" sz="1600">
                          <a:effectLst/>
                          <a:latin typeface="+mn-lt"/>
                          <a:ea typeface="Calibri" panose="020F0502020204030204" pitchFamily="34" charset="0"/>
                          <a:cs typeface="Times New Roman" panose="02020603050405020304" pitchFamily="18" charset="0"/>
                        </a:rPr>
                        <a:t>Hospitalisation/prolongation of hospitalisation for reflux or constipation</a:t>
                      </a:r>
                    </a:p>
                  </a:txBody>
                  <a:tcPr marL="68580" marR="68580" marT="0" marB="0"/>
                </a:tc>
                <a:extLst>
                  <a:ext uri="{0D108BD9-81ED-4DB2-BD59-A6C34878D82A}">
                    <a16:rowId xmlns:a16="http://schemas.microsoft.com/office/drawing/2014/main" val="3658390204"/>
                  </a:ext>
                </a:extLst>
              </a:tr>
            </a:tbl>
          </a:graphicData>
        </a:graphic>
      </p:graphicFrame>
    </p:spTree>
    <p:extLst>
      <p:ext uri="{BB962C8B-B14F-4D97-AF65-F5344CB8AC3E}">
        <p14:creationId xmlns:p14="http://schemas.microsoft.com/office/powerpoint/2010/main" val="127912996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9096" y="-27384"/>
            <a:ext cx="9134903" cy="1125488"/>
          </a:xfrm>
        </p:spPr>
        <p:txBody>
          <a:bodyPr/>
          <a:lstStyle/>
          <a:p>
            <a:pPr algn="ctr"/>
            <a:r>
              <a:rPr lang="en-US" sz="4000"/>
              <a:t>Serious Adverse Events (SAEs)</a:t>
            </a:r>
          </a:p>
        </p:txBody>
      </p:sp>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8" name="Text Placeholder 6"/>
          <p:cNvSpPr>
            <a:spLocks noGrp="1"/>
          </p:cNvSpPr>
          <p:nvPr>
            <p:ph type="body" sz="quarter" idx="16"/>
          </p:nvPr>
        </p:nvSpPr>
        <p:spPr>
          <a:xfrm>
            <a:off x="5017" y="606797"/>
            <a:ext cx="6277272" cy="4464496"/>
          </a:xfrm>
        </p:spPr>
        <p:txBody>
          <a:bodyPr/>
          <a:lstStyle/>
          <a:p>
            <a:r>
              <a:rPr lang="en-US" sz="2800"/>
              <a:t>Reporting SAEs</a:t>
            </a:r>
          </a:p>
          <a:p>
            <a:pPr lvl="1"/>
            <a:r>
              <a:rPr lang="en-US" sz="2000"/>
              <a:t>Need to send to Warwick Clinical Trials Unit </a:t>
            </a:r>
          </a:p>
          <a:p>
            <a:pPr lvl="1"/>
            <a:r>
              <a:rPr lang="en-US" sz="2000"/>
              <a:t>Events occurring between randomization and 30 days post initial discharge following delivery</a:t>
            </a:r>
          </a:p>
          <a:p>
            <a:pPr lvl="1"/>
            <a:r>
              <a:rPr lang="en-US" sz="2000"/>
              <a:t>Please report within 24 hours of becoming aware, even if data is incomplete</a:t>
            </a:r>
          </a:p>
          <a:p>
            <a:pPr marL="0" indent="0">
              <a:buNone/>
            </a:pPr>
            <a:endParaRPr lang="en-US"/>
          </a:p>
          <a:p>
            <a:endParaRPr lang="en-US" sz="2800"/>
          </a:p>
          <a:p>
            <a:pPr marL="457200" lvl="1" indent="0">
              <a:buNone/>
            </a:pPr>
            <a:endParaRPr lang="en-US"/>
          </a:p>
          <a:p>
            <a:pPr marL="0" indent="0">
              <a:buNone/>
            </a:pPr>
            <a:endParaRPr lang="en-US"/>
          </a:p>
        </p:txBody>
      </p:sp>
      <p:sp>
        <p:nvSpPr>
          <p:cNvPr id="7" name="Rounded Rectangle 6"/>
          <p:cNvSpPr/>
          <p:nvPr/>
        </p:nvSpPr>
        <p:spPr>
          <a:xfrm>
            <a:off x="80796" y="3395694"/>
            <a:ext cx="1633169" cy="1185434"/>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GB"/>
              <a:t> Serious adverse event identified</a:t>
            </a:r>
          </a:p>
        </p:txBody>
      </p:sp>
      <p:sp>
        <p:nvSpPr>
          <p:cNvPr id="10" name="Rounded Rectangle 9"/>
          <p:cNvSpPr/>
          <p:nvPr/>
        </p:nvSpPr>
        <p:spPr>
          <a:xfrm>
            <a:off x="1858620" y="3395694"/>
            <a:ext cx="1944216" cy="1185434"/>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GB"/>
              <a:t>Within 24 hours PI completes serious adverse event form</a:t>
            </a:r>
          </a:p>
        </p:txBody>
      </p:sp>
      <p:sp>
        <p:nvSpPr>
          <p:cNvPr id="11" name="Rounded Rectangle 10"/>
          <p:cNvSpPr/>
          <p:nvPr/>
        </p:nvSpPr>
        <p:spPr>
          <a:xfrm>
            <a:off x="3960031" y="3013925"/>
            <a:ext cx="2349672" cy="2209504"/>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GB"/>
              <a:t>Serious adverse event form emailed to           </a:t>
            </a:r>
          </a:p>
          <a:p>
            <a:pPr algn="ctr"/>
            <a:r>
              <a:rPr lang="en-GB"/>
              <a:t> </a:t>
            </a:r>
            <a:r>
              <a:rPr lang="en-GB" b="1"/>
              <a:t>uhc-tr.bigbaby@nhs.net</a:t>
            </a:r>
          </a:p>
        </p:txBody>
      </p:sp>
      <p:sp>
        <p:nvSpPr>
          <p:cNvPr id="12" name="Diamond 11"/>
          <p:cNvSpPr/>
          <p:nvPr/>
        </p:nvSpPr>
        <p:spPr>
          <a:xfrm>
            <a:off x="6624093" y="3016303"/>
            <a:ext cx="2344548" cy="1944216"/>
          </a:xfrm>
          <a:prstGeom prst="diamond">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13" name="Rounded Rectangle 12"/>
          <p:cNvSpPr/>
          <p:nvPr/>
        </p:nvSpPr>
        <p:spPr>
          <a:xfrm>
            <a:off x="6588223" y="1704250"/>
            <a:ext cx="2448273" cy="971736"/>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GB"/>
              <a:t>Complete follow-up form</a:t>
            </a:r>
          </a:p>
        </p:txBody>
      </p:sp>
      <p:sp>
        <p:nvSpPr>
          <p:cNvPr id="14" name="Rounded Rectangle 13"/>
          <p:cNvSpPr/>
          <p:nvPr/>
        </p:nvSpPr>
        <p:spPr>
          <a:xfrm>
            <a:off x="6872104" y="5267902"/>
            <a:ext cx="1872208" cy="1185434"/>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GB"/>
              <a:t>Serious adverse event form complete</a:t>
            </a:r>
          </a:p>
        </p:txBody>
      </p:sp>
      <p:sp>
        <p:nvSpPr>
          <p:cNvPr id="15" name="Right Arrow 14"/>
          <p:cNvSpPr/>
          <p:nvPr/>
        </p:nvSpPr>
        <p:spPr>
          <a:xfrm>
            <a:off x="1691680" y="3801450"/>
            <a:ext cx="432049" cy="3863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ight Arrow 15"/>
          <p:cNvSpPr/>
          <p:nvPr/>
        </p:nvSpPr>
        <p:spPr>
          <a:xfrm>
            <a:off x="3734613" y="3801450"/>
            <a:ext cx="407610" cy="3863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ight Arrow 16"/>
          <p:cNvSpPr/>
          <p:nvPr/>
        </p:nvSpPr>
        <p:spPr>
          <a:xfrm>
            <a:off x="6197462" y="3801450"/>
            <a:ext cx="407610" cy="3863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Down Arrow 17"/>
          <p:cNvSpPr/>
          <p:nvPr/>
        </p:nvSpPr>
        <p:spPr>
          <a:xfrm>
            <a:off x="7645214" y="4835853"/>
            <a:ext cx="348689" cy="39976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ight Arrow 18"/>
          <p:cNvSpPr/>
          <p:nvPr/>
        </p:nvSpPr>
        <p:spPr>
          <a:xfrm rot="16200000">
            <a:off x="7615753" y="2727960"/>
            <a:ext cx="407610" cy="3863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p:cNvSpPr txBox="1"/>
          <p:nvPr/>
        </p:nvSpPr>
        <p:spPr>
          <a:xfrm>
            <a:off x="8051681" y="2779166"/>
            <a:ext cx="485518" cy="369332"/>
          </a:xfrm>
          <a:prstGeom prst="rect">
            <a:avLst/>
          </a:prstGeom>
          <a:noFill/>
        </p:spPr>
        <p:txBody>
          <a:bodyPr wrap="none" rtlCol="0">
            <a:spAutoFit/>
          </a:bodyPr>
          <a:lstStyle/>
          <a:p>
            <a:r>
              <a:rPr lang="en-GB"/>
              <a:t>Yes</a:t>
            </a:r>
          </a:p>
        </p:txBody>
      </p:sp>
      <p:sp>
        <p:nvSpPr>
          <p:cNvPr id="21" name="Rectangle 20"/>
          <p:cNvSpPr/>
          <p:nvPr/>
        </p:nvSpPr>
        <p:spPr>
          <a:xfrm>
            <a:off x="8188980" y="4775853"/>
            <a:ext cx="455574" cy="369332"/>
          </a:xfrm>
          <a:prstGeom prst="rect">
            <a:avLst/>
          </a:prstGeom>
        </p:spPr>
        <p:txBody>
          <a:bodyPr wrap="none">
            <a:spAutoFit/>
          </a:bodyPr>
          <a:lstStyle/>
          <a:p>
            <a:r>
              <a:rPr lang="en-GB"/>
              <a:t>No</a:t>
            </a:r>
          </a:p>
        </p:txBody>
      </p:sp>
      <p:sp>
        <p:nvSpPr>
          <p:cNvPr id="22" name="Right Arrow 21"/>
          <p:cNvSpPr/>
          <p:nvPr/>
        </p:nvSpPr>
        <p:spPr>
          <a:xfrm rot="7986467">
            <a:off x="6120967" y="2751796"/>
            <a:ext cx="407610" cy="3863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7027953" y="3362011"/>
            <a:ext cx="1536827" cy="1200329"/>
          </a:xfrm>
          <a:prstGeom prst="rect">
            <a:avLst/>
          </a:prstGeom>
          <a:noFill/>
        </p:spPr>
        <p:txBody>
          <a:bodyPr wrap="square" rtlCol="0">
            <a:spAutoFit/>
          </a:bodyPr>
          <a:lstStyle/>
          <a:p>
            <a:pPr algn="ctr"/>
            <a:r>
              <a:rPr lang="en-GB">
                <a:solidFill>
                  <a:schemeClr val="bg1"/>
                </a:solidFill>
              </a:rPr>
              <a:t>Updates to data required / SAE unresolved?</a:t>
            </a:r>
          </a:p>
        </p:txBody>
      </p:sp>
      <p:sp>
        <p:nvSpPr>
          <p:cNvPr id="24"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Tree>
    <p:extLst>
      <p:ext uri="{BB962C8B-B14F-4D97-AF65-F5344CB8AC3E}">
        <p14:creationId xmlns:p14="http://schemas.microsoft.com/office/powerpoint/2010/main" val="203324188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1052736"/>
            <a:ext cx="9144000" cy="5400600"/>
          </a:xfrm>
        </p:spPr>
        <p:txBody>
          <a:bodyPr/>
          <a:lstStyle/>
          <a:p>
            <a:r>
              <a:rPr lang="en-GB" sz="2800">
                <a:solidFill>
                  <a:srgbClr val="000000"/>
                </a:solidFill>
              </a:rPr>
              <a:t>Any non-compliance to the procedures in the protocol or GCP should be relayed to the trial office as soon as you become aware of the event</a:t>
            </a:r>
          </a:p>
          <a:p>
            <a:r>
              <a:rPr lang="en-GB" sz="2800">
                <a:solidFill>
                  <a:srgbClr val="000000"/>
                </a:solidFill>
              </a:rPr>
              <a:t>Non-compliance with the protocol does occur and this is normal in trials</a:t>
            </a:r>
          </a:p>
          <a:p>
            <a:pPr lvl="1"/>
            <a:r>
              <a:rPr lang="en-GB" sz="2000">
                <a:solidFill>
                  <a:srgbClr val="000000"/>
                </a:solidFill>
              </a:rPr>
              <a:t>Should not be considered as negative</a:t>
            </a:r>
          </a:p>
          <a:p>
            <a:pPr lvl="1"/>
            <a:r>
              <a:rPr lang="en-GB" sz="2000">
                <a:solidFill>
                  <a:srgbClr val="000000"/>
                </a:solidFill>
              </a:rPr>
              <a:t>Important that the trial team know of all incidences as it can indicate a change in procedures.</a:t>
            </a:r>
          </a:p>
          <a:p>
            <a:r>
              <a:rPr lang="en-GB" sz="2800">
                <a:solidFill>
                  <a:srgbClr val="000000"/>
                </a:solidFill>
              </a:rPr>
              <a:t>Informing the trial team of any non-compliances is an essential part of the monitoring process to ensure safety and integrity</a:t>
            </a:r>
          </a:p>
          <a:p>
            <a:pPr marL="457200" lvl="1" indent="0">
              <a:buNone/>
            </a:pPr>
            <a:endParaRPr lang="en-GB" sz="1800">
              <a:solidFill>
                <a:srgbClr val="000000"/>
              </a:solidFill>
            </a:endParaRPr>
          </a:p>
          <a:p>
            <a:endParaRPr lang="en-GB" sz="2800">
              <a:solidFill>
                <a:srgbClr val="000000"/>
              </a:solidFill>
            </a:endParaRPr>
          </a:p>
          <a:p>
            <a:pPr marL="0" indent="0">
              <a:buNone/>
            </a:pPr>
            <a:endParaRPr lang="en-GB" sz="2800"/>
          </a:p>
          <a:p>
            <a:pPr marL="457200" lvl="1" indent="0">
              <a:buNone/>
            </a:pPr>
            <a:endParaRPr lang="en-GB" sz="2000"/>
          </a:p>
          <a:p>
            <a:pPr marL="457200" lvl="1" indent="0">
              <a:buNone/>
            </a:pPr>
            <a:endParaRPr lang="en-GB" sz="2000"/>
          </a:p>
          <a:p>
            <a:pPr marL="457200" lvl="1" indent="0">
              <a:buNone/>
            </a:pPr>
            <a:endParaRPr lang="en-GB" sz="2000"/>
          </a:p>
          <a:p>
            <a:pPr marL="457200" lvl="1" indent="0">
              <a:buNone/>
            </a:pPr>
            <a:endParaRPr lang="en-GB" sz="2000"/>
          </a:p>
          <a:p>
            <a:pPr marL="0" indent="0">
              <a:buNone/>
            </a:pPr>
            <a:endParaRPr lang="en-GB" sz="2800"/>
          </a:p>
          <a:p>
            <a:endParaRPr lang="en-GB" baseline="30000"/>
          </a:p>
          <a:p>
            <a:endParaRPr lang="en-US" sz="2800" baseline="30000"/>
          </a:p>
          <a:p>
            <a:pPr marL="457200" lvl="1" indent="0">
              <a:buNone/>
            </a:pPr>
            <a:endParaRPr lang="en-US"/>
          </a:p>
          <a:p>
            <a:pPr marL="914400" lvl="2" indent="0">
              <a:buNone/>
            </a:pPr>
            <a:endParaRPr lang="en-US"/>
          </a:p>
          <a:p>
            <a:pPr marL="0" indent="0">
              <a:buNone/>
            </a:pPr>
            <a:endParaRPr lang="en-US"/>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7" y="14866"/>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a:t>Non-compliances</a:t>
            </a:r>
          </a:p>
        </p:txBody>
      </p:sp>
      <p:sp>
        <p:nvSpPr>
          <p:cNvPr id="8"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Tree>
    <p:extLst>
      <p:ext uri="{BB962C8B-B14F-4D97-AF65-F5344CB8AC3E}">
        <p14:creationId xmlns:p14="http://schemas.microsoft.com/office/powerpoint/2010/main" val="102202121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1052736"/>
            <a:ext cx="9144000" cy="5400600"/>
          </a:xfrm>
        </p:spPr>
        <p:txBody>
          <a:bodyPr/>
          <a:lstStyle/>
          <a:p>
            <a:r>
              <a:rPr lang="en-GB" sz="2800">
                <a:solidFill>
                  <a:srgbClr val="000000"/>
                </a:solidFill>
              </a:rPr>
              <a:t>If there have been any non-compliances please contact the Big Baby Trial team</a:t>
            </a:r>
          </a:p>
          <a:p>
            <a:endParaRPr lang="en-GB" sz="2800">
              <a:solidFill>
                <a:srgbClr val="000000"/>
              </a:solidFill>
            </a:endParaRPr>
          </a:p>
          <a:p>
            <a:endParaRPr lang="en-GB" sz="2800">
              <a:solidFill>
                <a:srgbClr val="000000"/>
              </a:solidFill>
            </a:endParaRPr>
          </a:p>
          <a:p>
            <a:endParaRPr lang="en-GB" sz="2800">
              <a:solidFill>
                <a:srgbClr val="000000"/>
              </a:solidFill>
            </a:endParaRPr>
          </a:p>
          <a:p>
            <a:pPr marL="0" indent="0">
              <a:buNone/>
            </a:pPr>
            <a:endParaRPr lang="en-GB" sz="2800">
              <a:solidFill>
                <a:srgbClr val="000000"/>
              </a:solidFill>
            </a:endParaRPr>
          </a:p>
          <a:p>
            <a:r>
              <a:rPr lang="en-GB" sz="2800">
                <a:solidFill>
                  <a:srgbClr val="000000"/>
                </a:solidFill>
              </a:rPr>
              <a:t>Sometimes as a result of a non-compliance there will be a need to put corrective and preventative actions in place, if this is the case, the trial team will communicate this and work with the site to action and document</a:t>
            </a:r>
          </a:p>
          <a:p>
            <a:pPr marL="457200" lvl="1" indent="0">
              <a:buNone/>
            </a:pPr>
            <a:endParaRPr lang="en-GB" sz="1800">
              <a:solidFill>
                <a:srgbClr val="000000"/>
              </a:solidFill>
            </a:endParaRPr>
          </a:p>
          <a:p>
            <a:endParaRPr lang="en-GB" sz="2800">
              <a:solidFill>
                <a:srgbClr val="000000"/>
              </a:solidFill>
            </a:endParaRPr>
          </a:p>
          <a:p>
            <a:pPr marL="0" indent="0">
              <a:buNone/>
            </a:pPr>
            <a:endParaRPr lang="en-GB" sz="2800"/>
          </a:p>
          <a:p>
            <a:pPr marL="457200" lvl="1" indent="0">
              <a:buNone/>
            </a:pPr>
            <a:endParaRPr lang="en-GB" sz="2000"/>
          </a:p>
          <a:p>
            <a:pPr marL="457200" lvl="1" indent="0">
              <a:buNone/>
            </a:pPr>
            <a:endParaRPr lang="en-GB" sz="2000"/>
          </a:p>
          <a:p>
            <a:pPr marL="457200" lvl="1" indent="0">
              <a:buNone/>
            </a:pPr>
            <a:endParaRPr lang="en-GB" sz="2000"/>
          </a:p>
          <a:p>
            <a:pPr marL="457200" lvl="1" indent="0">
              <a:buNone/>
            </a:pPr>
            <a:endParaRPr lang="en-GB" sz="2000"/>
          </a:p>
          <a:p>
            <a:pPr marL="0" indent="0">
              <a:buNone/>
            </a:pPr>
            <a:endParaRPr lang="en-GB" sz="2800"/>
          </a:p>
          <a:p>
            <a:endParaRPr lang="en-GB" baseline="30000"/>
          </a:p>
          <a:p>
            <a:endParaRPr lang="en-US" sz="2800" baseline="30000"/>
          </a:p>
          <a:p>
            <a:pPr marL="457200" lvl="1" indent="0">
              <a:buNone/>
            </a:pPr>
            <a:endParaRPr lang="en-US"/>
          </a:p>
          <a:p>
            <a:pPr marL="914400" lvl="2" indent="0">
              <a:buNone/>
            </a:pPr>
            <a:endParaRPr lang="en-US"/>
          </a:p>
          <a:p>
            <a:pPr marL="0" indent="0">
              <a:buNone/>
            </a:pPr>
            <a:endParaRPr lang="en-US"/>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7" y="14866"/>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a:t>Non-compliances</a:t>
            </a:r>
          </a:p>
        </p:txBody>
      </p:sp>
      <p:sp>
        <p:nvSpPr>
          <p:cNvPr id="5" name="Rounded Rectangle 4"/>
          <p:cNvSpPr/>
          <p:nvPr/>
        </p:nvSpPr>
        <p:spPr>
          <a:xfrm>
            <a:off x="1115616" y="2276872"/>
            <a:ext cx="3024336" cy="1656184"/>
          </a:xfrm>
          <a:prstGeom prst="roundRect">
            <a:avLst/>
          </a:prstGeom>
          <a:solidFill>
            <a:schemeClr val="accent4">
              <a:lumMod val="60000"/>
              <a:lumOff val="4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u="sng">
                <a:solidFill>
                  <a:srgbClr val="FFFFFF"/>
                </a:solidFill>
              </a:rPr>
              <a:t>Email</a:t>
            </a:r>
            <a:endParaRPr lang="en-GB" sz="2000">
              <a:solidFill>
                <a:schemeClr val="bg1"/>
              </a:solidFill>
            </a:endParaRPr>
          </a:p>
          <a:p>
            <a:pPr algn="ctr"/>
            <a:r>
              <a:rPr lang="en-GB" sz="2000">
                <a:solidFill>
                  <a:schemeClr val="bg1"/>
                </a:solidFill>
                <a:hlinkClick r:id="rId3"/>
              </a:rPr>
              <a:t>BigBaby@warwick.ac.uk</a:t>
            </a:r>
            <a:r>
              <a:rPr lang="en-GB" sz="2000">
                <a:solidFill>
                  <a:schemeClr val="bg1"/>
                </a:solidFill>
              </a:rPr>
              <a:t> </a:t>
            </a:r>
          </a:p>
        </p:txBody>
      </p:sp>
      <p:sp>
        <p:nvSpPr>
          <p:cNvPr id="6" name="Rounded Rectangle 5"/>
          <p:cNvSpPr/>
          <p:nvPr/>
        </p:nvSpPr>
        <p:spPr>
          <a:xfrm>
            <a:off x="4860032" y="2276872"/>
            <a:ext cx="3024336" cy="1656184"/>
          </a:xfrm>
          <a:prstGeom prst="roundRect">
            <a:avLst/>
          </a:prstGeom>
          <a:solidFill>
            <a:schemeClr val="accent4">
              <a:lumMod val="60000"/>
              <a:lumOff val="4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u="sng">
                <a:solidFill>
                  <a:srgbClr val="FFFFFF"/>
                </a:solidFill>
              </a:rPr>
              <a:t>Telephone</a:t>
            </a:r>
            <a:endParaRPr lang="en-GB" sz="2000">
              <a:solidFill>
                <a:schemeClr val="bg1"/>
              </a:solidFill>
            </a:endParaRPr>
          </a:p>
          <a:p>
            <a:pPr algn="ctr"/>
            <a:r>
              <a:rPr lang="en-GB" sz="2000">
                <a:solidFill>
                  <a:schemeClr val="bg1"/>
                </a:solidFill>
              </a:rPr>
              <a:t>02476 523858</a:t>
            </a:r>
          </a:p>
        </p:txBody>
      </p:sp>
      <p:sp>
        <p:nvSpPr>
          <p:cNvPr id="10"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Tree>
    <p:extLst>
      <p:ext uri="{BB962C8B-B14F-4D97-AF65-F5344CB8AC3E}">
        <p14:creationId xmlns:p14="http://schemas.microsoft.com/office/powerpoint/2010/main" val="187228790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0"/>
            <a:ext cx="9144000" cy="6021288"/>
          </a:xfrm>
        </p:spPr>
        <p:txBody>
          <a:bodyPr numCol="1" anchor="ctr"/>
          <a:lstStyle/>
          <a:p>
            <a:pPr marL="0" indent="0" algn="ctr">
              <a:buNone/>
            </a:pPr>
            <a:r>
              <a:rPr lang="en-US" sz="5400">
                <a:solidFill>
                  <a:srgbClr val="687DBE"/>
                </a:solidFill>
              </a:rPr>
              <a:t>Responsibilities</a:t>
            </a:r>
          </a:p>
          <a:p>
            <a:pPr marL="0" indent="0">
              <a:buNone/>
            </a:pPr>
            <a:endParaRPr lang="en-US" sz="2800"/>
          </a:p>
          <a:p>
            <a:endParaRPr lang="en-US" sz="2000"/>
          </a:p>
          <a:p>
            <a:pPr marL="457200" lvl="1" indent="0">
              <a:buNone/>
            </a:pPr>
            <a:endParaRPr lang="en-US"/>
          </a:p>
          <a:p>
            <a:pPr marL="0" indent="0">
              <a:buNone/>
            </a:pPr>
            <a:endParaRPr lang="en-US"/>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6"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Tree>
    <p:extLst>
      <p:ext uri="{BB962C8B-B14F-4D97-AF65-F5344CB8AC3E}">
        <p14:creationId xmlns:p14="http://schemas.microsoft.com/office/powerpoint/2010/main" val="304622088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1052736"/>
            <a:ext cx="9144000" cy="5400600"/>
          </a:xfrm>
        </p:spPr>
        <p:txBody>
          <a:bodyPr/>
          <a:lstStyle/>
          <a:p>
            <a:r>
              <a:rPr lang="en-GB" sz="2800">
                <a:solidFill>
                  <a:srgbClr val="000000"/>
                </a:solidFill>
              </a:rPr>
              <a:t>Only staff on training and delegation log will be able to take part in research activity. </a:t>
            </a:r>
          </a:p>
          <a:p>
            <a:endParaRPr lang="en-GB" sz="2800">
              <a:solidFill>
                <a:srgbClr val="000000"/>
              </a:solidFill>
            </a:endParaRPr>
          </a:p>
          <a:p>
            <a:r>
              <a:rPr lang="en-GB" sz="2800">
                <a:solidFill>
                  <a:srgbClr val="000000"/>
                </a:solidFill>
              </a:rPr>
              <a:t>All staff on the delegation log will need research CVs and GCP certification</a:t>
            </a:r>
            <a:endParaRPr lang="en-GB" sz="3600">
              <a:solidFill>
                <a:srgbClr val="000000"/>
              </a:solidFill>
            </a:endParaRPr>
          </a:p>
          <a:p>
            <a:endParaRPr lang="en-GB" sz="2800">
              <a:solidFill>
                <a:srgbClr val="000000"/>
              </a:solidFill>
            </a:endParaRPr>
          </a:p>
          <a:p>
            <a:r>
              <a:rPr lang="en-GB" sz="2800">
                <a:solidFill>
                  <a:srgbClr val="000000"/>
                </a:solidFill>
              </a:rPr>
              <a:t>Lead trainer(s) delegated at each site who will train further staff prior to adding them to delegation log </a:t>
            </a:r>
          </a:p>
          <a:p>
            <a:endParaRPr lang="en-GB" sz="2800">
              <a:solidFill>
                <a:srgbClr val="000000"/>
              </a:solidFill>
            </a:endParaRPr>
          </a:p>
          <a:p>
            <a:r>
              <a:rPr lang="en-GB" sz="2800">
                <a:solidFill>
                  <a:srgbClr val="000000"/>
                </a:solidFill>
              </a:rPr>
              <a:t>We will leave you a copy of these slides</a:t>
            </a:r>
            <a:endParaRPr lang="en-GB" sz="3600">
              <a:solidFill>
                <a:srgbClr val="000000"/>
              </a:solidFill>
            </a:endParaRPr>
          </a:p>
          <a:p>
            <a:endParaRPr lang="en-GB" sz="2800">
              <a:solidFill>
                <a:srgbClr val="000000"/>
              </a:solidFill>
            </a:endParaRPr>
          </a:p>
          <a:p>
            <a:pPr marL="0" indent="0">
              <a:buNone/>
            </a:pPr>
            <a:endParaRPr lang="en-GB" sz="2800"/>
          </a:p>
          <a:p>
            <a:pPr marL="457200" lvl="1" indent="0">
              <a:buNone/>
            </a:pPr>
            <a:endParaRPr lang="en-GB" sz="2000"/>
          </a:p>
          <a:p>
            <a:pPr marL="457200" lvl="1" indent="0">
              <a:buNone/>
            </a:pPr>
            <a:endParaRPr lang="en-GB" sz="2000"/>
          </a:p>
          <a:p>
            <a:pPr marL="457200" lvl="1" indent="0">
              <a:buNone/>
            </a:pPr>
            <a:endParaRPr lang="en-GB" sz="2000"/>
          </a:p>
          <a:p>
            <a:pPr marL="457200" lvl="1" indent="0">
              <a:buNone/>
            </a:pPr>
            <a:endParaRPr lang="en-GB" sz="2000"/>
          </a:p>
          <a:p>
            <a:pPr marL="0" indent="0">
              <a:buNone/>
            </a:pPr>
            <a:endParaRPr lang="en-GB" sz="2800"/>
          </a:p>
          <a:p>
            <a:endParaRPr lang="en-GB" baseline="30000"/>
          </a:p>
          <a:p>
            <a:endParaRPr lang="en-US" sz="2800" baseline="30000"/>
          </a:p>
          <a:p>
            <a:pPr marL="457200" lvl="1" indent="0">
              <a:buNone/>
            </a:pPr>
            <a:endParaRPr lang="en-US"/>
          </a:p>
          <a:p>
            <a:pPr marL="914400" lvl="2" indent="0">
              <a:buNone/>
            </a:pPr>
            <a:endParaRPr lang="en-US"/>
          </a:p>
          <a:p>
            <a:pPr marL="0" indent="0">
              <a:buNone/>
            </a:pPr>
            <a:endParaRPr lang="en-US"/>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7" y="14866"/>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a:t>Training Log</a:t>
            </a:r>
          </a:p>
        </p:txBody>
      </p:sp>
      <p:sp>
        <p:nvSpPr>
          <p:cNvPr id="8"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Tree>
    <p:extLst>
      <p:ext uri="{BB962C8B-B14F-4D97-AF65-F5344CB8AC3E}">
        <p14:creationId xmlns:p14="http://schemas.microsoft.com/office/powerpoint/2010/main" val="14164016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1052736"/>
            <a:ext cx="9144000" cy="5400600"/>
          </a:xfrm>
        </p:spPr>
        <p:txBody>
          <a:bodyPr/>
          <a:lstStyle/>
          <a:p>
            <a:r>
              <a:rPr lang="en-GB" sz="2800">
                <a:solidFill>
                  <a:srgbClr val="000000"/>
                </a:solidFill>
              </a:rPr>
              <a:t>Can be completed now</a:t>
            </a:r>
          </a:p>
          <a:p>
            <a:endParaRPr lang="en-GB" sz="2800">
              <a:solidFill>
                <a:srgbClr val="000000"/>
              </a:solidFill>
            </a:endParaRPr>
          </a:p>
          <a:p>
            <a:r>
              <a:rPr lang="en-GB" sz="2800">
                <a:solidFill>
                  <a:srgbClr val="000000"/>
                </a:solidFill>
              </a:rPr>
              <a:t>For further research staff to be added to the delegation log they must undergo training either by a member of the Big Baby Study Team or by the lead site trainer. They must then sign the training log.  </a:t>
            </a:r>
            <a:endParaRPr lang="en-GB" sz="3600">
              <a:solidFill>
                <a:srgbClr val="000000"/>
              </a:solidFill>
            </a:endParaRPr>
          </a:p>
          <a:p>
            <a:endParaRPr lang="en-GB" sz="2800">
              <a:solidFill>
                <a:srgbClr val="000000"/>
              </a:solidFill>
            </a:endParaRPr>
          </a:p>
          <a:p>
            <a:pPr marL="0" indent="0">
              <a:buNone/>
            </a:pPr>
            <a:endParaRPr lang="en-GB" sz="2800"/>
          </a:p>
          <a:p>
            <a:pPr marL="457200" lvl="1" indent="0">
              <a:buNone/>
            </a:pPr>
            <a:endParaRPr lang="en-GB" sz="2000"/>
          </a:p>
          <a:p>
            <a:pPr marL="457200" lvl="1" indent="0">
              <a:buNone/>
            </a:pPr>
            <a:endParaRPr lang="en-GB" sz="2000"/>
          </a:p>
          <a:p>
            <a:pPr marL="457200" lvl="1" indent="0">
              <a:buNone/>
            </a:pPr>
            <a:endParaRPr lang="en-GB" sz="2000"/>
          </a:p>
          <a:p>
            <a:pPr marL="457200" lvl="1" indent="0">
              <a:buNone/>
            </a:pPr>
            <a:endParaRPr lang="en-GB" sz="2000"/>
          </a:p>
          <a:p>
            <a:pPr marL="0" indent="0">
              <a:buNone/>
            </a:pPr>
            <a:endParaRPr lang="en-GB" sz="2800"/>
          </a:p>
          <a:p>
            <a:endParaRPr lang="en-GB" baseline="30000"/>
          </a:p>
          <a:p>
            <a:endParaRPr lang="en-US" sz="2800" baseline="30000"/>
          </a:p>
          <a:p>
            <a:pPr marL="457200" lvl="1" indent="0">
              <a:buNone/>
            </a:pPr>
            <a:endParaRPr lang="en-US"/>
          </a:p>
          <a:p>
            <a:pPr marL="914400" lvl="2" indent="0">
              <a:buNone/>
            </a:pPr>
            <a:endParaRPr lang="en-US"/>
          </a:p>
          <a:p>
            <a:pPr marL="0" indent="0">
              <a:buNone/>
            </a:pPr>
            <a:endParaRPr lang="en-US"/>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7" y="14866"/>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a:t>Delegation Log</a:t>
            </a:r>
          </a:p>
        </p:txBody>
      </p:sp>
      <p:sp>
        <p:nvSpPr>
          <p:cNvPr id="8"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Tree>
    <p:extLst>
      <p:ext uri="{BB962C8B-B14F-4D97-AF65-F5344CB8AC3E}">
        <p14:creationId xmlns:p14="http://schemas.microsoft.com/office/powerpoint/2010/main" val="429428343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0"/>
            <a:ext cx="9144000" cy="6021288"/>
          </a:xfrm>
        </p:spPr>
        <p:txBody>
          <a:bodyPr numCol="1" anchor="ctr"/>
          <a:lstStyle/>
          <a:p>
            <a:pPr marL="0" indent="0" algn="ctr">
              <a:buNone/>
            </a:pPr>
            <a:r>
              <a:rPr lang="en-US" sz="5400">
                <a:solidFill>
                  <a:srgbClr val="687DBE"/>
                </a:solidFill>
              </a:rPr>
              <a:t>Data Management</a:t>
            </a:r>
          </a:p>
          <a:p>
            <a:pPr marL="0" indent="0">
              <a:buNone/>
            </a:pPr>
            <a:endParaRPr lang="en-US" sz="2800"/>
          </a:p>
          <a:p>
            <a:endParaRPr lang="en-US" sz="2000"/>
          </a:p>
          <a:p>
            <a:pPr marL="457200" lvl="1" indent="0">
              <a:buNone/>
            </a:pPr>
            <a:endParaRPr lang="en-US"/>
          </a:p>
          <a:p>
            <a:pPr marL="0" indent="0">
              <a:buNone/>
            </a:pPr>
            <a:endParaRPr lang="en-US"/>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6"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Tree>
    <p:extLst>
      <p:ext uri="{BB962C8B-B14F-4D97-AF65-F5344CB8AC3E}">
        <p14:creationId xmlns:p14="http://schemas.microsoft.com/office/powerpoint/2010/main" val="9589647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9096" y="-27384"/>
            <a:ext cx="9134903" cy="1125488"/>
          </a:xfrm>
        </p:spPr>
        <p:txBody>
          <a:bodyPr/>
          <a:lstStyle/>
          <a:p>
            <a:pPr algn="ctr"/>
            <a:r>
              <a:rPr lang="en-US" sz="4000"/>
              <a:t>Background </a:t>
            </a:r>
            <a:r>
              <a:rPr lang="mr-IN" sz="4000"/>
              <a:t>–</a:t>
            </a:r>
            <a:r>
              <a:rPr lang="en-US" sz="4000"/>
              <a:t> Current Evidence </a:t>
            </a:r>
          </a:p>
        </p:txBody>
      </p:sp>
      <p:sp>
        <p:nvSpPr>
          <p:cNvPr id="7" name="Text Placeholder 6"/>
          <p:cNvSpPr>
            <a:spLocks noGrp="1"/>
          </p:cNvSpPr>
          <p:nvPr>
            <p:ph type="body" sz="quarter" idx="16"/>
          </p:nvPr>
        </p:nvSpPr>
        <p:spPr>
          <a:xfrm>
            <a:off x="0" y="332656"/>
            <a:ext cx="9144000" cy="4464496"/>
          </a:xfrm>
        </p:spPr>
        <p:txBody>
          <a:bodyPr/>
          <a:lstStyle/>
          <a:p>
            <a:pPr marL="0" indent="0" algn="just">
              <a:buNone/>
            </a:pPr>
            <a:endParaRPr lang="en-US" sz="1200"/>
          </a:p>
          <a:p>
            <a:pPr algn="just"/>
            <a:r>
              <a:rPr lang="en-US" sz="2400" err="1"/>
              <a:t>Boulvain</a:t>
            </a:r>
            <a:r>
              <a:rPr lang="en-US" sz="2400"/>
              <a:t> RCT, The Lancet 2015 </a:t>
            </a:r>
          </a:p>
          <a:p>
            <a:pPr lvl="1" algn="just"/>
            <a:r>
              <a:rPr lang="en-US" sz="1800"/>
              <a:t>800 women &gt;95</a:t>
            </a:r>
            <a:r>
              <a:rPr lang="en-US" sz="1800" baseline="30000"/>
              <a:t>th</a:t>
            </a:r>
            <a:r>
              <a:rPr lang="en-US" sz="1800"/>
              <a:t> centile</a:t>
            </a:r>
          </a:p>
          <a:p>
            <a:pPr lvl="2" algn="just"/>
            <a:r>
              <a:rPr lang="en-US" sz="1400" i="1">
                <a:solidFill>
                  <a:srgbClr val="FF0000"/>
                </a:solidFill>
              </a:rPr>
              <a:t>Not </a:t>
            </a:r>
            <a:r>
              <a:rPr lang="en-US" sz="1400" i="1" err="1">
                <a:solidFill>
                  <a:srgbClr val="FF0000"/>
                </a:solidFill>
              </a:rPr>
              <a:t>customised</a:t>
            </a:r>
            <a:endParaRPr lang="en-US" sz="1400" i="1">
              <a:solidFill>
                <a:srgbClr val="FF0000"/>
              </a:solidFill>
            </a:endParaRPr>
          </a:p>
          <a:p>
            <a:pPr lvl="1" algn="just"/>
            <a:r>
              <a:rPr lang="en-US" sz="1800" err="1"/>
              <a:t>Randomised</a:t>
            </a:r>
            <a:r>
              <a:rPr lang="en-US" sz="1800"/>
              <a:t> to induction at 37</a:t>
            </a:r>
            <a:r>
              <a:rPr lang="en-US" sz="1800" baseline="30000"/>
              <a:t>+0 </a:t>
            </a:r>
            <a:r>
              <a:rPr lang="mr-IN" sz="1800"/>
              <a:t>–</a:t>
            </a:r>
            <a:r>
              <a:rPr lang="en-US" sz="1800"/>
              <a:t> 38</a:t>
            </a:r>
            <a:r>
              <a:rPr lang="en-US" sz="1800" baseline="30000"/>
              <a:t>+6 </a:t>
            </a:r>
            <a:r>
              <a:rPr lang="en-US" sz="1800"/>
              <a:t>or expectant management </a:t>
            </a:r>
          </a:p>
          <a:p>
            <a:pPr lvl="2" algn="just"/>
            <a:r>
              <a:rPr lang="en-US" sz="1400" i="1">
                <a:solidFill>
                  <a:srgbClr val="FF0000"/>
                </a:solidFill>
              </a:rPr>
              <a:t>37 weeks known to increase neonatal problems</a:t>
            </a:r>
          </a:p>
          <a:p>
            <a:pPr lvl="1" algn="just"/>
            <a:r>
              <a:rPr lang="en-US" sz="1800" b="1"/>
              <a:t>Primary outcome composite</a:t>
            </a:r>
            <a:r>
              <a:rPr lang="en-US" sz="1800"/>
              <a:t> significant shoulder dystocia, fractured clavicle and long bones, brachial plexus injury, death, intracranial </a:t>
            </a:r>
            <a:r>
              <a:rPr lang="en-US" sz="1800" err="1"/>
              <a:t>haemorrhage</a:t>
            </a:r>
            <a:r>
              <a:rPr lang="en-US" sz="1800"/>
              <a:t> </a:t>
            </a:r>
          </a:p>
          <a:p>
            <a:pPr lvl="2" algn="just"/>
            <a:r>
              <a:rPr lang="en-US" sz="1400">
                <a:solidFill>
                  <a:srgbClr val="000000"/>
                </a:solidFill>
              </a:rPr>
              <a:t>2% in the induction arm 6% in the expectant management arm </a:t>
            </a:r>
            <a:r>
              <a:rPr lang="en-US" sz="1400" b="1">
                <a:solidFill>
                  <a:srgbClr val="5566B0"/>
                </a:solidFill>
              </a:rPr>
              <a:t>RR 0.32 (95% CI 0.15-0.71)</a:t>
            </a:r>
          </a:p>
          <a:p>
            <a:pPr lvl="1" algn="just"/>
            <a:r>
              <a:rPr lang="en-US" sz="1800" b="1">
                <a:solidFill>
                  <a:srgbClr val="5566B0"/>
                </a:solidFill>
              </a:rPr>
              <a:t> </a:t>
            </a:r>
            <a:r>
              <a:rPr lang="en-US" sz="1800" b="1">
                <a:solidFill>
                  <a:srgbClr val="000000"/>
                </a:solidFill>
              </a:rPr>
              <a:t>Shoulder dystocia </a:t>
            </a:r>
          </a:p>
          <a:p>
            <a:pPr lvl="2" algn="just"/>
            <a:r>
              <a:rPr lang="en-US" sz="1400">
                <a:solidFill>
                  <a:srgbClr val="000000"/>
                </a:solidFill>
              </a:rPr>
              <a:t>4% in the induction arm 8% in the expectant management arm </a:t>
            </a:r>
            <a:r>
              <a:rPr lang="en-US" sz="1400" b="1">
                <a:solidFill>
                  <a:srgbClr val="5566B0"/>
                </a:solidFill>
              </a:rPr>
              <a:t>RR 0.47 (95% CI 0.26-0.86)</a:t>
            </a:r>
          </a:p>
          <a:p>
            <a:pPr lvl="2" algn="just"/>
            <a:r>
              <a:rPr lang="en-US" sz="1400" i="1">
                <a:solidFill>
                  <a:srgbClr val="FF0000"/>
                </a:solidFill>
              </a:rPr>
              <a:t>Shoulder dystocia incidence higher than UK average</a:t>
            </a:r>
          </a:p>
          <a:p>
            <a:pPr lvl="1" algn="just"/>
            <a:r>
              <a:rPr lang="en-US" sz="1800"/>
              <a:t>No statistical significant difference in </a:t>
            </a:r>
          </a:p>
          <a:p>
            <a:pPr lvl="2" algn="just"/>
            <a:r>
              <a:rPr lang="en-US" sz="1400">
                <a:solidFill>
                  <a:srgbClr val="000000"/>
                </a:solidFill>
              </a:rPr>
              <a:t>Neonatal fractures, brachial plexus injury, intracranial </a:t>
            </a:r>
            <a:r>
              <a:rPr lang="en-US" sz="1400" err="1">
                <a:solidFill>
                  <a:srgbClr val="000000"/>
                </a:solidFill>
              </a:rPr>
              <a:t>haemorrhage</a:t>
            </a:r>
            <a:r>
              <a:rPr lang="en-US" sz="1400">
                <a:solidFill>
                  <a:srgbClr val="000000"/>
                </a:solidFill>
              </a:rPr>
              <a:t>, APGARS, admission to NICU</a:t>
            </a:r>
          </a:p>
          <a:p>
            <a:pPr lvl="2" algn="just"/>
            <a:r>
              <a:rPr lang="en-US" sz="1400">
                <a:solidFill>
                  <a:srgbClr val="000000"/>
                </a:solidFill>
              </a:rPr>
              <a:t>Mode of delivery, perineal tears, blood transfusion, </a:t>
            </a:r>
            <a:r>
              <a:rPr lang="en-US" sz="1400" err="1">
                <a:solidFill>
                  <a:srgbClr val="000000"/>
                </a:solidFill>
              </a:rPr>
              <a:t>haemorrhage</a:t>
            </a:r>
            <a:r>
              <a:rPr lang="en-US" sz="1400">
                <a:solidFill>
                  <a:srgbClr val="000000"/>
                </a:solidFill>
              </a:rPr>
              <a:t>, retained placenta, sepsis</a:t>
            </a:r>
          </a:p>
          <a:p>
            <a:pPr lvl="1" algn="just"/>
            <a:r>
              <a:rPr lang="en-US" sz="1800" b="1"/>
              <a:t>Significantly more babies required phototherapy in the induction group</a:t>
            </a:r>
          </a:p>
          <a:p>
            <a:pPr lvl="1" algn="just"/>
            <a:r>
              <a:rPr lang="en-US" sz="1800"/>
              <a:t>Conclusions</a:t>
            </a:r>
          </a:p>
          <a:p>
            <a:pPr lvl="2" algn="just"/>
            <a:r>
              <a:rPr lang="en-US" sz="1400" i="1">
                <a:solidFill>
                  <a:srgbClr val="FF0000"/>
                </a:solidFill>
              </a:rPr>
              <a:t>“Despite the benefits of early induction of </a:t>
            </a:r>
            <a:r>
              <a:rPr lang="en-US" sz="1400" i="1" err="1">
                <a:solidFill>
                  <a:srgbClr val="FF0000"/>
                </a:solidFill>
              </a:rPr>
              <a:t>labour</a:t>
            </a:r>
            <a:r>
              <a:rPr lang="en-US" sz="1400" i="1">
                <a:solidFill>
                  <a:srgbClr val="FF0000"/>
                </a:solidFill>
              </a:rPr>
              <a:t> in prevention of shoulder dystocia and fracture, a policy of this procedure raises questions”</a:t>
            </a:r>
          </a:p>
          <a:p>
            <a:endParaRPr lang="en-US" sz="2800"/>
          </a:p>
          <a:p>
            <a:endParaRPr lang="en-US"/>
          </a:p>
          <a:p>
            <a:endParaRPr lang="en-US" sz="2800"/>
          </a:p>
          <a:p>
            <a:pPr marL="457200" lvl="1" indent="0">
              <a:buNone/>
            </a:pPr>
            <a:endParaRPr lang="en-US"/>
          </a:p>
          <a:p>
            <a:pPr marL="0" indent="0">
              <a:buNone/>
            </a:pPr>
            <a:endParaRPr lang="en-US"/>
          </a:p>
        </p:txBody>
      </p:sp>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2" name="TextBox 1"/>
          <p:cNvSpPr txBox="1"/>
          <p:nvPr/>
        </p:nvSpPr>
        <p:spPr>
          <a:xfrm>
            <a:off x="4283968" y="6516052"/>
            <a:ext cx="4860032" cy="369332"/>
          </a:xfrm>
          <a:prstGeom prst="rect">
            <a:avLst/>
          </a:prstGeom>
          <a:noFill/>
        </p:spPr>
        <p:txBody>
          <a:bodyPr wrap="square" rtlCol="0">
            <a:spAutoFit/>
          </a:bodyPr>
          <a:lstStyle/>
          <a:p>
            <a:endParaRPr lang="en-US"/>
          </a:p>
        </p:txBody>
      </p:sp>
      <p:sp>
        <p:nvSpPr>
          <p:cNvPr id="3" name="Rectangle 2"/>
          <p:cNvSpPr/>
          <p:nvPr/>
        </p:nvSpPr>
        <p:spPr>
          <a:xfrm>
            <a:off x="3275856" y="6454242"/>
            <a:ext cx="6228184" cy="276999"/>
          </a:xfrm>
          <a:prstGeom prst="rect">
            <a:avLst/>
          </a:prstGeom>
        </p:spPr>
        <p:txBody>
          <a:bodyPr wrap="square">
            <a:spAutoFit/>
          </a:bodyPr>
          <a:lstStyle/>
          <a:p>
            <a:r>
              <a:rPr lang="en-GB" sz="600" err="1"/>
              <a:t>Boulvain</a:t>
            </a:r>
            <a:r>
              <a:rPr lang="en-GB" sz="600"/>
              <a:t> M, </a:t>
            </a:r>
            <a:r>
              <a:rPr lang="en-GB" sz="600" err="1"/>
              <a:t>Senat</a:t>
            </a:r>
            <a:r>
              <a:rPr lang="en-GB" sz="600"/>
              <a:t> M-V, </a:t>
            </a:r>
            <a:r>
              <a:rPr lang="en-GB" sz="600" err="1"/>
              <a:t>Perrotin</a:t>
            </a:r>
            <a:r>
              <a:rPr lang="en-GB" sz="600"/>
              <a:t> F, et al. Induction of labour versus expectant management for large-for-date </a:t>
            </a:r>
            <a:r>
              <a:rPr lang="en-GB" sz="600" err="1"/>
              <a:t>fetuses</a:t>
            </a:r>
            <a:r>
              <a:rPr lang="en-GB" sz="600"/>
              <a:t>: a randomised controlled trial. The Lancet 2015;</a:t>
            </a:r>
            <a:r>
              <a:rPr lang="en-GB" sz="600" b="1"/>
              <a:t>385</a:t>
            </a:r>
            <a:r>
              <a:rPr lang="en-GB" sz="600"/>
              <a:t>(9987):2600-05 </a:t>
            </a:r>
          </a:p>
          <a:p>
            <a:endParaRPr lang="en-US" sz="600"/>
          </a:p>
        </p:txBody>
      </p:sp>
      <p:sp>
        <p:nvSpPr>
          <p:cNvPr id="8"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Tree>
    <p:extLst>
      <p:ext uri="{BB962C8B-B14F-4D97-AF65-F5344CB8AC3E}">
        <p14:creationId xmlns:p14="http://schemas.microsoft.com/office/powerpoint/2010/main" val="396300023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9096" y="-27384"/>
            <a:ext cx="9134903" cy="1125488"/>
          </a:xfrm>
        </p:spPr>
        <p:txBody>
          <a:bodyPr/>
          <a:lstStyle/>
          <a:p>
            <a:pPr algn="ctr"/>
            <a:r>
              <a:rPr lang="en-US" sz="4000"/>
              <a:t>Screening Log</a:t>
            </a:r>
          </a:p>
        </p:txBody>
      </p:sp>
      <p:sp>
        <p:nvSpPr>
          <p:cNvPr id="7" name="Text Placeholder 6"/>
          <p:cNvSpPr>
            <a:spLocks noGrp="1"/>
          </p:cNvSpPr>
          <p:nvPr>
            <p:ph type="body" sz="quarter" idx="16"/>
          </p:nvPr>
        </p:nvSpPr>
        <p:spPr>
          <a:xfrm>
            <a:off x="-7705" y="764704"/>
            <a:ext cx="9144000" cy="4464496"/>
          </a:xfrm>
        </p:spPr>
        <p:txBody>
          <a:bodyPr/>
          <a:lstStyle/>
          <a:p>
            <a:pPr algn="just"/>
            <a:r>
              <a:rPr lang="en-US" sz="2800"/>
              <a:t>Should be sent to the WCTU every month</a:t>
            </a:r>
          </a:p>
          <a:p>
            <a:pPr algn="just"/>
            <a:r>
              <a:rPr lang="en-US" sz="2800"/>
              <a:t>Please include women the research team are informed about that may have a big baby and have received a PIS</a:t>
            </a:r>
          </a:p>
          <a:p>
            <a:pPr marL="0" indent="0" algn="just">
              <a:buNone/>
            </a:pPr>
            <a:endParaRPr lang="en-US" sz="1800"/>
          </a:p>
          <a:p>
            <a:pPr marL="0" indent="0" algn="just">
              <a:buNone/>
            </a:pPr>
            <a:endParaRPr lang="en-US"/>
          </a:p>
          <a:p>
            <a:pPr algn="just"/>
            <a:endParaRPr lang="en-US"/>
          </a:p>
          <a:p>
            <a:pPr algn="just"/>
            <a:endParaRPr lang="en-US" sz="2800"/>
          </a:p>
          <a:p>
            <a:endParaRPr lang="en-US"/>
          </a:p>
          <a:p>
            <a:pPr marL="0" indent="0">
              <a:buNone/>
            </a:pPr>
            <a:endParaRPr lang="en-US" sz="2800"/>
          </a:p>
          <a:p>
            <a:pPr marL="457200" lvl="1" indent="0">
              <a:buNone/>
            </a:pPr>
            <a:endParaRPr lang="en-US"/>
          </a:p>
          <a:p>
            <a:pPr marL="0" indent="0">
              <a:buNone/>
            </a:pPr>
            <a:endParaRPr lang="en-US"/>
          </a:p>
        </p:txBody>
      </p:sp>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2" name="TextBox 1"/>
          <p:cNvSpPr txBox="1"/>
          <p:nvPr/>
        </p:nvSpPr>
        <p:spPr>
          <a:xfrm>
            <a:off x="4283968" y="6516052"/>
            <a:ext cx="4860032" cy="369332"/>
          </a:xfrm>
          <a:prstGeom prst="rect">
            <a:avLst/>
          </a:prstGeom>
          <a:noFill/>
        </p:spPr>
        <p:txBody>
          <a:bodyPr wrap="square" rtlCol="0">
            <a:spAutoFit/>
          </a:bodyPr>
          <a:lstStyle/>
          <a:p>
            <a:endParaRPr lang="en-US"/>
          </a:p>
        </p:txBody>
      </p:sp>
      <p:sp>
        <p:nvSpPr>
          <p:cNvPr id="11"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pic>
        <p:nvPicPr>
          <p:cNvPr id="10" name="Picture 9">
            <a:extLst>
              <a:ext uri="{FF2B5EF4-FFF2-40B4-BE49-F238E27FC236}">
                <a16:creationId xmlns:a16="http://schemas.microsoft.com/office/drawing/2014/main" id="{441AF8A5-85F4-479B-8EE4-C25F26615E8C}"/>
              </a:ext>
            </a:extLst>
          </p:cNvPr>
          <p:cNvPicPr/>
          <p:nvPr/>
        </p:nvPicPr>
        <p:blipFill rotWithShape="1">
          <a:blip r:embed="rId4"/>
          <a:srcRect l="53844" t="31312" r="14414" b="35604"/>
          <a:stretch/>
        </p:blipFill>
        <p:spPr bwMode="auto">
          <a:xfrm>
            <a:off x="395536" y="2384956"/>
            <a:ext cx="8640960" cy="3132276"/>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22017056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9096" y="-27384"/>
            <a:ext cx="9134903" cy="1125488"/>
          </a:xfrm>
        </p:spPr>
        <p:txBody>
          <a:bodyPr/>
          <a:lstStyle/>
          <a:p>
            <a:pPr algn="ctr"/>
            <a:r>
              <a:rPr lang="en-US" sz="4000"/>
              <a:t>CRF</a:t>
            </a:r>
          </a:p>
        </p:txBody>
      </p:sp>
      <p:sp>
        <p:nvSpPr>
          <p:cNvPr id="7" name="Text Placeholder 6"/>
          <p:cNvSpPr>
            <a:spLocks noGrp="1"/>
          </p:cNvSpPr>
          <p:nvPr>
            <p:ph type="body" sz="quarter" idx="16"/>
          </p:nvPr>
        </p:nvSpPr>
        <p:spPr>
          <a:xfrm>
            <a:off x="0" y="1052736"/>
            <a:ext cx="9144000" cy="4464496"/>
          </a:xfrm>
        </p:spPr>
        <p:txBody>
          <a:bodyPr/>
          <a:lstStyle/>
          <a:p>
            <a:pPr marL="0" indent="0" algn="just">
              <a:buNone/>
            </a:pPr>
            <a:endParaRPr lang="en-US"/>
          </a:p>
          <a:p>
            <a:pPr algn="just"/>
            <a:endParaRPr lang="en-US" sz="2800"/>
          </a:p>
          <a:p>
            <a:endParaRPr lang="en-US"/>
          </a:p>
          <a:p>
            <a:endParaRPr lang="en-US" sz="2800"/>
          </a:p>
          <a:p>
            <a:pPr marL="457200" lvl="1" indent="0">
              <a:buNone/>
            </a:pPr>
            <a:endParaRPr lang="en-US"/>
          </a:p>
          <a:p>
            <a:pPr marL="0" indent="0">
              <a:buNone/>
            </a:pPr>
            <a:endParaRPr lang="en-US"/>
          </a:p>
        </p:txBody>
      </p:sp>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2" name="TextBox 1"/>
          <p:cNvSpPr txBox="1"/>
          <p:nvPr/>
        </p:nvSpPr>
        <p:spPr>
          <a:xfrm>
            <a:off x="4283968" y="6516052"/>
            <a:ext cx="4860032" cy="369332"/>
          </a:xfrm>
          <a:prstGeom prst="rect">
            <a:avLst/>
          </a:prstGeom>
          <a:noFill/>
        </p:spPr>
        <p:txBody>
          <a:bodyPr wrap="square" rtlCol="0">
            <a:spAutoFit/>
          </a:bodyPr>
          <a:lstStyle/>
          <a:p>
            <a:endParaRPr lang="en-US"/>
          </a:p>
        </p:txBody>
      </p:sp>
      <p:sp>
        <p:nvSpPr>
          <p:cNvPr id="10" name="Rounded Rectangle 9"/>
          <p:cNvSpPr/>
          <p:nvPr/>
        </p:nvSpPr>
        <p:spPr>
          <a:xfrm>
            <a:off x="683568" y="1268760"/>
            <a:ext cx="3456384" cy="1944216"/>
          </a:xfrm>
          <a:prstGeom prst="roundRect">
            <a:avLst/>
          </a:prstGeom>
          <a:solidFill>
            <a:srgbClr val="687DBE"/>
          </a:solidFill>
          <a:ln>
            <a:solidFill>
              <a:srgbClr val="FFFFFF"/>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GB" sz="2800"/>
              <a:t>There will be detailed CRF completion guidelines</a:t>
            </a:r>
          </a:p>
        </p:txBody>
      </p:sp>
      <p:sp>
        <p:nvSpPr>
          <p:cNvPr id="12" name="Rounded Rectangle 11"/>
          <p:cNvSpPr/>
          <p:nvPr/>
        </p:nvSpPr>
        <p:spPr>
          <a:xfrm>
            <a:off x="4716016" y="1268760"/>
            <a:ext cx="3456384" cy="1944216"/>
          </a:xfrm>
          <a:prstGeom prst="roundRect">
            <a:avLst/>
          </a:prstGeom>
          <a:solidFill>
            <a:srgbClr val="687DBE"/>
          </a:solidFill>
          <a:ln>
            <a:solidFill>
              <a:srgbClr val="FFFFFF"/>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GB" sz="2800"/>
              <a:t>Contact the WCTU trial managers for clarification</a:t>
            </a:r>
          </a:p>
        </p:txBody>
      </p:sp>
      <p:sp>
        <p:nvSpPr>
          <p:cNvPr id="3" name="Rectangle 2"/>
          <p:cNvSpPr/>
          <p:nvPr/>
        </p:nvSpPr>
        <p:spPr>
          <a:xfrm>
            <a:off x="7790" y="3356992"/>
            <a:ext cx="9136209" cy="1877437"/>
          </a:xfrm>
          <a:prstGeom prst="rect">
            <a:avLst/>
          </a:prstGeom>
        </p:spPr>
        <p:txBody>
          <a:bodyPr wrap="square">
            <a:spAutoFit/>
          </a:bodyPr>
          <a:lstStyle/>
          <a:p>
            <a:r>
              <a:rPr lang="en-GB" sz="2800">
                <a:cs typeface="Calibri"/>
              </a:rPr>
              <a:t>When not in active use, CRFs and related trial material must be: </a:t>
            </a:r>
          </a:p>
          <a:p>
            <a:pPr marL="342900" indent="-342900">
              <a:buFont typeface="Lucida Grande"/>
              <a:buChar char="-"/>
            </a:pPr>
            <a:r>
              <a:rPr lang="en-GB" sz="2000">
                <a:cs typeface="Calibri"/>
              </a:rPr>
              <a:t>Stored in a secured location </a:t>
            </a:r>
          </a:p>
          <a:p>
            <a:pPr marL="342900" indent="-342900">
              <a:buFont typeface="Lucida Grande"/>
              <a:buChar char="-"/>
            </a:pPr>
            <a:r>
              <a:rPr lang="en-GB" sz="2000">
                <a:cs typeface="Calibri"/>
              </a:rPr>
              <a:t>Accessible only to authorised trial staff on the delegation log</a:t>
            </a:r>
          </a:p>
          <a:p>
            <a:pPr marL="342900" indent="-342900">
              <a:buFont typeface="Lucida Grande"/>
              <a:buChar char="-"/>
            </a:pPr>
            <a:r>
              <a:rPr lang="en-GB" sz="2000">
                <a:cs typeface="Calibri"/>
              </a:rPr>
              <a:t>Accessible for monitoring visits/audits</a:t>
            </a:r>
          </a:p>
        </p:txBody>
      </p:sp>
      <p:sp>
        <p:nvSpPr>
          <p:cNvPr id="13"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Tree>
    <p:extLst>
      <p:ext uri="{BB962C8B-B14F-4D97-AF65-F5344CB8AC3E}">
        <p14:creationId xmlns:p14="http://schemas.microsoft.com/office/powerpoint/2010/main" val="194939560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908720"/>
            <a:ext cx="9144000" cy="5400600"/>
          </a:xfrm>
        </p:spPr>
        <p:txBody>
          <a:bodyPr/>
          <a:lstStyle/>
          <a:p>
            <a:r>
              <a:rPr lang="en-GB" sz="2800">
                <a:solidFill>
                  <a:srgbClr val="000000"/>
                </a:solidFill>
              </a:rPr>
              <a:t>When not in active use, the ISF and related trial material must be: </a:t>
            </a:r>
          </a:p>
          <a:p>
            <a:pPr lvl="1">
              <a:buFont typeface="Lucida Grande"/>
              <a:buChar char="-"/>
            </a:pPr>
            <a:r>
              <a:rPr lang="en-GB" sz="2000">
                <a:solidFill>
                  <a:srgbClr val="000000"/>
                </a:solidFill>
              </a:rPr>
              <a:t>Stored in a secured location </a:t>
            </a:r>
          </a:p>
          <a:p>
            <a:pPr lvl="1">
              <a:buFont typeface="Lucida Grande"/>
              <a:buChar char="-"/>
            </a:pPr>
            <a:r>
              <a:rPr lang="en-GB" sz="2000">
                <a:solidFill>
                  <a:srgbClr val="000000"/>
                </a:solidFill>
              </a:rPr>
              <a:t>Accessible only to authorised trial staff on the delegation log</a:t>
            </a:r>
          </a:p>
          <a:p>
            <a:pPr lvl="1">
              <a:buFont typeface="Lucida Grande"/>
              <a:buChar char="-"/>
            </a:pPr>
            <a:r>
              <a:rPr lang="en-GB" sz="2000">
                <a:solidFill>
                  <a:srgbClr val="000000"/>
                </a:solidFill>
              </a:rPr>
              <a:t>Accessible for monitoring visits/audits</a:t>
            </a:r>
          </a:p>
          <a:p>
            <a:pPr lvl="1">
              <a:buFont typeface="Arial" panose="020B0604020202020204" pitchFamily="34" charset="0"/>
              <a:buChar char="•"/>
            </a:pPr>
            <a:endParaRPr lang="en-GB" sz="2000">
              <a:solidFill>
                <a:srgbClr val="000000"/>
              </a:solidFill>
            </a:endParaRPr>
          </a:p>
          <a:p>
            <a:r>
              <a:rPr lang="en-GB" sz="2800">
                <a:solidFill>
                  <a:srgbClr val="000000"/>
                </a:solidFill>
              </a:rPr>
              <a:t>On an on going basis the ISF must be kept up-to-date with:</a:t>
            </a:r>
          </a:p>
          <a:p>
            <a:pPr lvl="1">
              <a:buFont typeface="Lucida Grande"/>
              <a:buChar char="-"/>
            </a:pPr>
            <a:r>
              <a:rPr lang="en-GB" sz="2000">
                <a:solidFill>
                  <a:srgbClr val="000000"/>
                </a:solidFill>
              </a:rPr>
              <a:t>Filing of study related documents such as completed informed consent forms and case report forms</a:t>
            </a:r>
          </a:p>
          <a:p>
            <a:pPr lvl="1">
              <a:buFont typeface="Lucida Grande"/>
              <a:buChar char="-"/>
            </a:pPr>
            <a:r>
              <a:rPr lang="en-GB" sz="2000">
                <a:solidFill>
                  <a:srgbClr val="000000"/>
                </a:solidFill>
              </a:rPr>
              <a:t>Most recent versions of the protocol, information Sheets, informed consent forms and other related study documents</a:t>
            </a:r>
          </a:p>
          <a:p>
            <a:pPr lvl="1">
              <a:buFont typeface="Lucida Grande"/>
              <a:buChar char="-"/>
            </a:pPr>
            <a:r>
              <a:rPr lang="en-GB" sz="2000">
                <a:solidFill>
                  <a:srgbClr val="000000"/>
                </a:solidFill>
              </a:rPr>
              <a:t>Accurate delegation log and training log (especially important for the Big Baby trial as this will be needed for Big Baby System access)</a:t>
            </a:r>
          </a:p>
          <a:p>
            <a:endParaRPr lang="en-GB" sz="2800">
              <a:solidFill>
                <a:srgbClr val="000000"/>
              </a:solidFill>
            </a:endParaRPr>
          </a:p>
          <a:p>
            <a:pPr marL="0" indent="0">
              <a:buNone/>
            </a:pPr>
            <a:endParaRPr lang="en-GB" sz="2800">
              <a:solidFill>
                <a:srgbClr val="000000"/>
              </a:solidFill>
            </a:endParaRPr>
          </a:p>
          <a:p>
            <a:pPr marL="457200" lvl="1" indent="0">
              <a:buNone/>
            </a:pPr>
            <a:endParaRPr lang="en-GB" sz="2000">
              <a:solidFill>
                <a:srgbClr val="000000"/>
              </a:solidFill>
            </a:endParaRPr>
          </a:p>
          <a:p>
            <a:pPr marL="0" indent="0">
              <a:buNone/>
            </a:pPr>
            <a:endParaRPr lang="en-GB" sz="2800">
              <a:solidFill>
                <a:srgbClr val="000000"/>
              </a:solidFill>
            </a:endParaRPr>
          </a:p>
          <a:p>
            <a:endParaRPr lang="en-GB" baseline="30000">
              <a:solidFill>
                <a:srgbClr val="000000"/>
              </a:solidFill>
            </a:endParaRPr>
          </a:p>
          <a:p>
            <a:endParaRPr lang="en-US" sz="2800" baseline="30000">
              <a:solidFill>
                <a:srgbClr val="000000"/>
              </a:solidFill>
            </a:endParaRPr>
          </a:p>
          <a:p>
            <a:pPr marL="457200" lvl="1" indent="0">
              <a:buNone/>
            </a:pPr>
            <a:endParaRPr lang="en-US">
              <a:solidFill>
                <a:srgbClr val="000000"/>
              </a:solidFill>
            </a:endParaRPr>
          </a:p>
          <a:p>
            <a:pPr marL="914400" lvl="2" indent="0">
              <a:buNone/>
            </a:pPr>
            <a:endParaRPr lang="en-US">
              <a:solidFill>
                <a:srgbClr val="000000"/>
              </a:solidFill>
            </a:endParaRPr>
          </a:p>
          <a:p>
            <a:pPr marL="0" indent="0">
              <a:buNone/>
            </a:pPr>
            <a:endParaRPr lang="en-US">
              <a:solidFill>
                <a:srgbClr val="000000"/>
              </a:solidFill>
            </a:endParaRPr>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7" y="14866"/>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a:t>Investigator Site File Maintenance</a:t>
            </a:r>
          </a:p>
        </p:txBody>
      </p:sp>
      <p:sp>
        <p:nvSpPr>
          <p:cNvPr id="8"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Tree>
    <p:extLst>
      <p:ext uri="{BB962C8B-B14F-4D97-AF65-F5344CB8AC3E}">
        <p14:creationId xmlns:p14="http://schemas.microsoft.com/office/powerpoint/2010/main" val="113449599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13382" y="764704"/>
            <a:ext cx="9144000" cy="5400600"/>
          </a:xfrm>
        </p:spPr>
        <p:txBody>
          <a:bodyPr/>
          <a:lstStyle/>
          <a:p>
            <a:r>
              <a:rPr lang="en-GB" sz="2800">
                <a:solidFill>
                  <a:srgbClr val="000000"/>
                </a:solidFill>
              </a:rPr>
              <a:t>Your ISF contains the current versions of all documents</a:t>
            </a:r>
          </a:p>
          <a:p>
            <a:pPr marL="0" indent="0">
              <a:buNone/>
            </a:pPr>
            <a:endParaRPr lang="en-GB" sz="2800">
              <a:solidFill>
                <a:srgbClr val="000000"/>
              </a:solidFill>
            </a:endParaRPr>
          </a:p>
          <a:p>
            <a:r>
              <a:rPr lang="en-GB" sz="2800">
                <a:solidFill>
                  <a:srgbClr val="000000"/>
                </a:solidFill>
              </a:rPr>
              <a:t>The most current versions of documents can be found on the Big Baby website</a:t>
            </a:r>
          </a:p>
          <a:p>
            <a:pPr lvl="1"/>
            <a:r>
              <a:rPr lang="en-GB" sz="2000">
                <a:solidFill>
                  <a:srgbClr val="000000"/>
                </a:solidFill>
              </a:rPr>
              <a:t>Click on </a:t>
            </a:r>
            <a:r>
              <a:rPr lang="en-GB" sz="2000" b="1">
                <a:solidFill>
                  <a:srgbClr val="000000"/>
                </a:solidFill>
              </a:rPr>
              <a:t>Researchers</a:t>
            </a:r>
            <a:r>
              <a:rPr lang="en-GB" sz="2000">
                <a:solidFill>
                  <a:srgbClr val="000000"/>
                </a:solidFill>
              </a:rPr>
              <a:t> in the box on the right hand side of the screen</a:t>
            </a:r>
          </a:p>
          <a:p>
            <a:pPr lvl="1"/>
            <a:r>
              <a:rPr lang="en-GB" sz="2000">
                <a:solidFill>
                  <a:srgbClr val="000000"/>
                </a:solidFill>
              </a:rPr>
              <a:t>The password is </a:t>
            </a:r>
            <a:r>
              <a:rPr lang="en-GB" sz="2000" b="1" err="1">
                <a:solidFill>
                  <a:srgbClr val="000000"/>
                </a:solidFill>
              </a:rPr>
              <a:t>bigbabytrial</a:t>
            </a:r>
            <a:r>
              <a:rPr lang="en-GB" sz="2000">
                <a:solidFill>
                  <a:srgbClr val="000000"/>
                </a:solidFill>
              </a:rPr>
              <a:t>	</a:t>
            </a:r>
          </a:p>
          <a:p>
            <a:pPr marL="457200" lvl="1" indent="0">
              <a:buNone/>
            </a:pPr>
            <a:endParaRPr lang="en-GB">
              <a:solidFill>
                <a:srgbClr val="000000"/>
              </a:solidFill>
            </a:endParaRPr>
          </a:p>
          <a:p>
            <a:r>
              <a:rPr lang="en-GB" sz="2800">
                <a:solidFill>
                  <a:srgbClr val="000000"/>
                </a:solidFill>
              </a:rPr>
              <a:t>As versions are superseded:</a:t>
            </a:r>
          </a:p>
          <a:p>
            <a:pPr lvl="1">
              <a:buFont typeface="Lucida Grande"/>
              <a:buChar char="-"/>
            </a:pPr>
            <a:r>
              <a:rPr lang="en-GB" sz="2000">
                <a:solidFill>
                  <a:srgbClr val="000000"/>
                </a:solidFill>
              </a:rPr>
              <a:t>WCTU will forward the new versions to you along with a new version log</a:t>
            </a:r>
          </a:p>
          <a:p>
            <a:pPr lvl="1">
              <a:buFont typeface="Lucida Grande"/>
              <a:buChar char="-"/>
            </a:pPr>
            <a:r>
              <a:rPr lang="en-GB" sz="2000">
                <a:solidFill>
                  <a:srgbClr val="000000"/>
                </a:solidFill>
              </a:rPr>
              <a:t>ISF: cross out the old documents and write ‘superseded’ on these documents</a:t>
            </a:r>
          </a:p>
          <a:p>
            <a:pPr lvl="1">
              <a:buFont typeface="Lucida Grande"/>
              <a:buChar char="-"/>
            </a:pPr>
            <a:r>
              <a:rPr lang="en-GB" sz="2000">
                <a:solidFill>
                  <a:srgbClr val="000000"/>
                </a:solidFill>
              </a:rPr>
              <a:t>ISF: file the replacement documents on top of the superseded documents</a:t>
            </a:r>
          </a:p>
          <a:p>
            <a:pPr lvl="1">
              <a:buFont typeface="Lucida Grande"/>
              <a:buChar char="-"/>
            </a:pPr>
            <a:r>
              <a:rPr lang="en-GB" sz="2000">
                <a:solidFill>
                  <a:srgbClr val="000000"/>
                </a:solidFill>
              </a:rPr>
              <a:t>Keep up to date versions on the server, and print them off when required</a:t>
            </a:r>
          </a:p>
          <a:p>
            <a:pPr marL="0" indent="0">
              <a:buNone/>
            </a:pPr>
            <a:endParaRPr lang="en-GB" sz="2800">
              <a:solidFill>
                <a:srgbClr val="000000"/>
              </a:solidFill>
            </a:endParaRPr>
          </a:p>
          <a:p>
            <a:pPr marL="457200" lvl="1" indent="0">
              <a:buNone/>
            </a:pPr>
            <a:endParaRPr lang="en-GB" sz="2000">
              <a:solidFill>
                <a:srgbClr val="000000"/>
              </a:solidFill>
            </a:endParaRPr>
          </a:p>
          <a:p>
            <a:pPr marL="0" indent="0">
              <a:buNone/>
            </a:pPr>
            <a:endParaRPr lang="en-GB" sz="2800">
              <a:solidFill>
                <a:srgbClr val="000000"/>
              </a:solidFill>
            </a:endParaRPr>
          </a:p>
          <a:p>
            <a:endParaRPr lang="en-GB" baseline="30000">
              <a:solidFill>
                <a:srgbClr val="000000"/>
              </a:solidFill>
            </a:endParaRPr>
          </a:p>
          <a:p>
            <a:endParaRPr lang="en-US" sz="2800" baseline="30000">
              <a:solidFill>
                <a:srgbClr val="000000"/>
              </a:solidFill>
            </a:endParaRPr>
          </a:p>
          <a:p>
            <a:pPr marL="457200" lvl="1" indent="0">
              <a:buNone/>
            </a:pPr>
            <a:endParaRPr lang="en-US">
              <a:solidFill>
                <a:srgbClr val="000000"/>
              </a:solidFill>
            </a:endParaRPr>
          </a:p>
          <a:p>
            <a:pPr marL="914400" lvl="2" indent="0">
              <a:buNone/>
            </a:pPr>
            <a:endParaRPr lang="en-US">
              <a:solidFill>
                <a:srgbClr val="000000"/>
              </a:solidFill>
            </a:endParaRPr>
          </a:p>
          <a:p>
            <a:pPr marL="0" indent="0">
              <a:buNone/>
            </a:pPr>
            <a:endParaRPr lang="en-US">
              <a:solidFill>
                <a:srgbClr val="000000"/>
              </a:solidFill>
            </a:endParaRPr>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7" y="14866"/>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a:t>Version Control</a:t>
            </a:r>
          </a:p>
        </p:txBody>
      </p:sp>
      <p:sp>
        <p:nvSpPr>
          <p:cNvPr id="8"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Tree>
    <p:extLst>
      <p:ext uri="{BB962C8B-B14F-4D97-AF65-F5344CB8AC3E}">
        <p14:creationId xmlns:p14="http://schemas.microsoft.com/office/powerpoint/2010/main" val="106240660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836712"/>
            <a:ext cx="9144000" cy="5400600"/>
          </a:xfrm>
        </p:spPr>
        <p:txBody>
          <a:bodyPr/>
          <a:lstStyle/>
          <a:p>
            <a:r>
              <a:rPr lang="en-GB" sz="2400">
                <a:solidFill>
                  <a:srgbClr val="000000"/>
                </a:solidFill>
              </a:rPr>
              <a:t>Any trial related paperwork that needs to be forwarded to the coordinating centre can be sent to:</a:t>
            </a:r>
          </a:p>
          <a:p>
            <a:endParaRPr lang="en-GB" sz="2400">
              <a:solidFill>
                <a:srgbClr val="000000"/>
              </a:solidFill>
            </a:endParaRPr>
          </a:p>
          <a:p>
            <a:pPr marL="0" indent="0">
              <a:buNone/>
            </a:pPr>
            <a:endParaRPr lang="en-GB" sz="2400">
              <a:solidFill>
                <a:srgbClr val="000000"/>
              </a:solidFill>
            </a:endParaRPr>
          </a:p>
          <a:p>
            <a:endParaRPr lang="en-GB" sz="2400">
              <a:solidFill>
                <a:srgbClr val="000000"/>
              </a:solidFill>
            </a:endParaRPr>
          </a:p>
          <a:p>
            <a:pPr marL="0" indent="0">
              <a:buNone/>
            </a:pPr>
            <a:endParaRPr lang="en-GB" sz="2400">
              <a:solidFill>
                <a:srgbClr val="000000"/>
              </a:solidFill>
            </a:endParaRPr>
          </a:p>
          <a:p>
            <a:endParaRPr lang="en-GB" sz="2400">
              <a:solidFill>
                <a:srgbClr val="000000"/>
              </a:solidFill>
            </a:endParaRPr>
          </a:p>
          <a:p>
            <a:r>
              <a:rPr lang="en-GB" sz="2400">
                <a:solidFill>
                  <a:srgbClr val="000000"/>
                </a:solidFill>
              </a:rPr>
              <a:t>This may include, but are not limited to:</a:t>
            </a:r>
          </a:p>
          <a:p>
            <a:pPr lvl="1">
              <a:buFont typeface="Lucida Grande"/>
              <a:buChar char="-"/>
            </a:pPr>
            <a:r>
              <a:rPr lang="en-GB" sz="1800">
                <a:solidFill>
                  <a:srgbClr val="000000"/>
                </a:solidFill>
              </a:rPr>
              <a:t>Screening logs (monthly)</a:t>
            </a:r>
          </a:p>
          <a:p>
            <a:pPr lvl="1">
              <a:buFont typeface="Lucida Grande"/>
              <a:buChar char="-"/>
            </a:pPr>
            <a:r>
              <a:rPr lang="en-GB" sz="1800">
                <a:solidFill>
                  <a:srgbClr val="000000"/>
                </a:solidFill>
              </a:rPr>
              <a:t>Updated delegation logs – as soon as completed</a:t>
            </a:r>
          </a:p>
          <a:p>
            <a:pPr lvl="1">
              <a:buFont typeface="Lucida Grande"/>
              <a:buChar char="-"/>
            </a:pPr>
            <a:r>
              <a:rPr lang="en-GB" sz="1800">
                <a:solidFill>
                  <a:srgbClr val="000000"/>
                </a:solidFill>
              </a:rPr>
              <a:t>CRFs  - pages 1-3 </a:t>
            </a:r>
          </a:p>
          <a:p>
            <a:pPr lvl="1">
              <a:buFont typeface="Lucida Grande"/>
              <a:buChar char="-"/>
            </a:pPr>
            <a:r>
              <a:rPr lang="en-GB" sz="1800">
                <a:solidFill>
                  <a:srgbClr val="000000"/>
                </a:solidFill>
              </a:rPr>
              <a:t>Delivery note copies </a:t>
            </a:r>
          </a:p>
          <a:p>
            <a:pPr lvl="1">
              <a:buFont typeface="Lucida Grande"/>
              <a:buChar char="-"/>
            </a:pPr>
            <a:r>
              <a:rPr lang="en-GB" sz="1800">
                <a:solidFill>
                  <a:srgbClr val="000000"/>
                </a:solidFill>
              </a:rPr>
              <a:t>Baseline Questionnaires</a:t>
            </a:r>
            <a:endParaRPr lang="en-US" sz="2400" baseline="30000">
              <a:solidFill>
                <a:srgbClr val="000000"/>
              </a:solidFill>
            </a:endParaRPr>
          </a:p>
          <a:p>
            <a:pPr marL="457200" lvl="1" indent="0">
              <a:buNone/>
            </a:pPr>
            <a:endParaRPr lang="en-US">
              <a:solidFill>
                <a:srgbClr val="000000"/>
              </a:solidFill>
            </a:endParaRPr>
          </a:p>
          <a:p>
            <a:pPr marL="914400" lvl="2" indent="0">
              <a:buNone/>
            </a:pPr>
            <a:endParaRPr lang="en-US">
              <a:solidFill>
                <a:srgbClr val="000000"/>
              </a:solidFill>
            </a:endParaRPr>
          </a:p>
          <a:p>
            <a:pPr marL="0" indent="0">
              <a:buNone/>
            </a:pPr>
            <a:endParaRPr lang="en-US">
              <a:solidFill>
                <a:srgbClr val="000000"/>
              </a:solidFill>
            </a:endParaRPr>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7" y="14866"/>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a:t>Trial Paper Work</a:t>
            </a:r>
          </a:p>
        </p:txBody>
      </p:sp>
      <p:sp>
        <p:nvSpPr>
          <p:cNvPr id="8" name="Rounded Rectangle 7"/>
          <p:cNvSpPr/>
          <p:nvPr/>
        </p:nvSpPr>
        <p:spPr>
          <a:xfrm>
            <a:off x="323528" y="1844824"/>
            <a:ext cx="8496944" cy="1656184"/>
          </a:xfrm>
          <a:prstGeom prst="roundRect">
            <a:avLst/>
          </a:prstGeom>
          <a:solidFill>
            <a:schemeClr val="accent4">
              <a:lumMod val="60000"/>
              <a:lumOff val="4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a:solidFill>
                  <a:schemeClr val="bg1"/>
                </a:solidFill>
              </a:rPr>
              <a:t>uhc-tr.bigbaby@nhs.net</a:t>
            </a:r>
          </a:p>
        </p:txBody>
      </p:sp>
      <p:sp>
        <p:nvSpPr>
          <p:cNvPr id="12"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Tree>
    <p:extLst>
      <p:ext uri="{BB962C8B-B14F-4D97-AF65-F5344CB8AC3E}">
        <p14:creationId xmlns:p14="http://schemas.microsoft.com/office/powerpoint/2010/main" val="193772630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836712"/>
            <a:ext cx="9144000" cy="5400600"/>
          </a:xfrm>
        </p:spPr>
        <p:txBody>
          <a:bodyPr/>
          <a:lstStyle/>
          <a:p>
            <a:r>
              <a:rPr lang="en-GB" sz="2800">
                <a:solidFill>
                  <a:srgbClr val="000000"/>
                </a:solidFill>
              </a:rPr>
              <a:t>Data return expectations: </a:t>
            </a:r>
          </a:p>
          <a:p>
            <a:pPr lvl="1"/>
            <a:r>
              <a:rPr lang="en-GB" sz="2000">
                <a:solidFill>
                  <a:srgbClr val="000000"/>
                </a:solidFill>
              </a:rPr>
              <a:t>Return forms/enter data online within 2 weeks of events for central safety check</a:t>
            </a:r>
          </a:p>
          <a:p>
            <a:pPr lvl="1"/>
            <a:r>
              <a:rPr lang="en-GB" sz="2000">
                <a:solidFill>
                  <a:srgbClr val="000000"/>
                </a:solidFill>
              </a:rPr>
              <a:t>Use CRF Completion Guides and Data Entry Guidelines</a:t>
            </a:r>
          </a:p>
          <a:p>
            <a:pPr lvl="1"/>
            <a:r>
              <a:rPr lang="en-GB" sz="2000">
                <a:solidFill>
                  <a:srgbClr val="000000"/>
                </a:solidFill>
              </a:rPr>
              <a:t>Contact WCTU for further advice</a:t>
            </a:r>
          </a:p>
          <a:p>
            <a:pPr marL="0" indent="0">
              <a:buNone/>
            </a:pPr>
            <a:endParaRPr lang="en-US" baseline="30000">
              <a:solidFill>
                <a:srgbClr val="000000"/>
              </a:solidFill>
            </a:endParaRPr>
          </a:p>
          <a:p>
            <a:pPr marL="457200" lvl="1" indent="0">
              <a:buNone/>
            </a:pPr>
            <a:endParaRPr lang="en-US" sz="2000">
              <a:solidFill>
                <a:srgbClr val="000000"/>
              </a:solidFill>
            </a:endParaRPr>
          </a:p>
          <a:p>
            <a:pPr marL="914400" lvl="2" indent="0">
              <a:buNone/>
            </a:pPr>
            <a:endParaRPr lang="en-US" sz="2000">
              <a:solidFill>
                <a:srgbClr val="000000"/>
              </a:solidFill>
            </a:endParaRPr>
          </a:p>
          <a:p>
            <a:pPr marL="0" indent="0">
              <a:buNone/>
            </a:pPr>
            <a:endParaRPr lang="en-US">
              <a:solidFill>
                <a:srgbClr val="000000"/>
              </a:solidFill>
            </a:endParaRPr>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7" y="14866"/>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a:t>Trial Paper Work</a:t>
            </a:r>
          </a:p>
        </p:txBody>
      </p:sp>
      <p:sp>
        <p:nvSpPr>
          <p:cNvPr id="8"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Tree>
    <p:extLst>
      <p:ext uri="{BB962C8B-B14F-4D97-AF65-F5344CB8AC3E}">
        <p14:creationId xmlns:p14="http://schemas.microsoft.com/office/powerpoint/2010/main" val="63256641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836712"/>
            <a:ext cx="9144000" cy="5400600"/>
          </a:xfrm>
        </p:spPr>
        <p:txBody>
          <a:bodyPr/>
          <a:lstStyle/>
          <a:p>
            <a:r>
              <a:rPr lang="en-GB" sz="2800"/>
              <a:t>Prior to your site receiving the Green Light to start study activities, a member of the Trial Management Team will contact you:</a:t>
            </a:r>
          </a:p>
          <a:p>
            <a:pPr lvl="1"/>
            <a:r>
              <a:rPr lang="en-GB" sz="2000"/>
              <a:t>to arrange a date and time for database training – via telephone</a:t>
            </a:r>
          </a:p>
          <a:p>
            <a:pPr lvl="1"/>
            <a:r>
              <a:rPr lang="en-GB" sz="2000"/>
              <a:t>to confirm your IP address</a:t>
            </a:r>
          </a:p>
          <a:p>
            <a:pPr lvl="1"/>
            <a:r>
              <a:rPr lang="en-GB" sz="2000"/>
              <a:t>to confirm the site staff who will require access to the database</a:t>
            </a:r>
          </a:p>
          <a:p>
            <a:pPr marL="457200" lvl="1" indent="0">
              <a:buNone/>
            </a:pPr>
            <a:endParaRPr lang="en-GB" sz="3600">
              <a:solidFill>
                <a:srgbClr val="000000"/>
              </a:solidFill>
            </a:endParaRPr>
          </a:p>
          <a:p>
            <a:pPr marL="457200" lvl="1" indent="0">
              <a:buNone/>
            </a:pPr>
            <a:endParaRPr lang="en-GB" sz="2000">
              <a:solidFill>
                <a:srgbClr val="000000"/>
              </a:solidFill>
            </a:endParaRPr>
          </a:p>
          <a:p>
            <a:pPr marL="457200" lvl="1" indent="0">
              <a:buNone/>
            </a:pPr>
            <a:endParaRPr lang="en-GB" sz="2800">
              <a:solidFill>
                <a:srgbClr val="000000"/>
              </a:solidFill>
            </a:endParaRPr>
          </a:p>
          <a:p>
            <a:pPr marL="0" indent="0">
              <a:buNone/>
            </a:pPr>
            <a:endParaRPr lang="en-GB" sz="2800">
              <a:solidFill>
                <a:srgbClr val="000000"/>
              </a:solidFill>
            </a:endParaRPr>
          </a:p>
          <a:p>
            <a:pPr marL="0" indent="0">
              <a:buNone/>
            </a:pPr>
            <a:endParaRPr lang="en-US" sz="2800" baseline="30000">
              <a:solidFill>
                <a:srgbClr val="000000"/>
              </a:solidFill>
            </a:endParaRPr>
          </a:p>
          <a:p>
            <a:pPr marL="457200" lvl="1" indent="0">
              <a:buNone/>
            </a:pPr>
            <a:endParaRPr lang="en-US">
              <a:solidFill>
                <a:srgbClr val="000000"/>
              </a:solidFill>
            </a:endParaRPr>
          </a:p>
          <a:p>
            <a:pPr marL="914400" lvl="2" indent="0">
              <a:buNone/>
            </a:pPr>
            <a:endParaRPr lang="en-US">
              <a:solidFill>
                <a:srgbClr val="000000"/>
              </a:solidFill>
            </a:endParaRPr>
          </a:p>
          <a:p>
            <a:pPr marL="0" indent="0">
              <a:buNone/>
            </a:pPr>
            <a:endParaRPr lang="en-US">
              <a:solidFill>
                <a:srgbClr val="000000"/>
              </a:solidFill>
            </a:endParaRPr>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7" y="14866"/>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a:t>Big Baby Database</a:t>
            </a:r>
          </a:p>
        </p:txBody>
      </p:sp>
      <p:sp>
        <p:nvSpPr>
          <p:cNvPr id="10"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Tree>
    <p:extLst>
      <p:ext uri="{BB962C8B-B14F-4D97-AF65-F5344CB8AC3E}">
        <p14:creationId xmlns:p14="http://schemas.microsoft.com/office/powerpoint/2010/main" val="356751635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692696"/>
            <a:ext cx="9144000" cy="5400600"/>
          </a:xfrm>
        </p:spPr>
        <p:txBody>
          <a:bodyPr/>
          <a:lstStyle/>
          <a:p>
            <a:pPr marL="0" indent="0">
              <a:buNone/>
            </a:pPr>
            <a:endParaRPr lang="en-GB" sz="2800"/>
          </a:p>
          <a:p>
            <a:pPr marL="0" indent="0">
              <a:buNone/>
            </a:pPr>
            <a:endParaRPr lang="en-GB" sz="2800"/>
          </a:p>
          <a:p>
            <a:pPr marL="0" indent="0">
              <a:buNone/>
            </a:pPr>
            <a:endParaRPr lang="en-GB" sz="2800"/>
          </a:p>
          <a:p>
            <a:pPr marL="0" indent="0">
              <a:buNone/>
            </a:pPr>
            <a:endParaRPr lang="en-GB" sz="2800"/>
          </a:p>
          <a:p>
            <a:pPr marL="0" indent="0">
              <a:buNone/>
            </a:pPr>
            <a:endParaRPr lang="en-GB" sz="2800"/>
          </a:p>
          <a:p>
            <a:pPr marL="0" indent="0">
              <a:buNone/>
            </a:pPr>
            <a:endParaRPr lang="en-GB" sz="2800"/>
          </a:p>
          <a:p>
            <a:pPr marL="0" indent="0">
              <a:buNone/>
            </a:pPr>
            <a:endParaRPr lang="en-GB" sz="2800">
              <a:solidFill>
                <a:srgbClr val="000000"/>
              </a:solidFill>
            </a:endParaRPr>
          </a:p>
          <a:p>
            <a:pPr marL="0" indent="0">
              <a:buNone/>
            </a:pPr>
            <a:endParaRPr lang="en-GB" sz="2800">
              <a:solidFill>
                <a:srgbClr val="000000"/>
              </a:solidFill>
            </a:endParaRPr>
          </a:p>
          <a:p>
            <a:pPr marL="0" indent="0">
              <a:buNone/>
            </a:pPr>
            <a:endParaRPr lang="en-US" sz="2800" baseline="30000">
              <a:solidFill>
                <a:srgbClr val="000000"/>
              </a:solidFill>
            </a:endParaRPr>
          </a:p>
          <a:p>
            <a:pPr marL="457200" lvl="1" indent="0">
              <a:buNone/>
            </a:pPr>
            <a:endParaRPr lang="en-US">
              <a:solidFill>
                <a:srgbClr val="000000"/>
              </a:solidFill>
            </a:endParaRPr>
          </a:p>
          <a:p>
            <a:pPr marL="914400" lvl="2" indent="0">
              <a:buNone/>
            </a:pPr>
            <a:endParaRPr lang="en-US">
              <a:solidFill>
                <a:srgbClr val="000000"/>
              </a:solidFill>
            </a:endParaRPr>
          </a:p>
          <a:p>
            <a:pPr marL="0" indent="0">
              <a:buNone/>
            </a:pPr>
            <a:endParaRPr lang="en-US">
              <a:solidFill>
                <a:srgbClr val="000000"/>
              </a:solidFill>
            </a:endParaRPr>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7" y="14866"/>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a:t>Documenting Research Visit</a:t>
            </a:r>
          </a:p>
        </p:txBody>
      </p:sp>
      <p:sp>
        <p:nvSpPr>
          <p:cNvPr id="5" name="Text Placeholder 6"/>
          <p:cNvSpPr>
            <a:spLocks noGrp="1"/>
          </p:cNvSpPr>
          <p:nvPr>
            <p:ph type="body" sz="quarter" idx="16"/>
          </p:nvPr>
        </p:nvSpPr>
        <p:spPr>
          <a:xfrm>
            <a:off x="0" y="980728"/>
            <a:ext cx="9144000" cy="5400600"/>
          </a:xfrm>
        </p:spPr>
        <p:txBody>
          <a:bodyPr/>
          <a:lstStyle/>
          <a:p>
            <a:r>
              <a:rPr lang="en-GB" sz="2800">
                <a:solidFill>
                  <a:srgbClr val="000000"/>
                </a:solidFill>
              </a:rPr>
              <a:t>It is vital to document ALL participant research contacts (including telephone contacts) in the source data in sufficient detail that we are able to reconstruct the trial and verify the CRF </a:t>
            </a:r>
          </a:p>
          <a:p>
            <a:pPr lvl="1"/>
            <a:r>
              <a:rPr lang="en-GB" sz="2000">
                <a:solidFill>
                  <a:srgbClr val="000000"/>
                </a:solidFill>
              </a:rPr>
              <a:t>The provision of study information and study explanation / discussion </a:t>
            </a:r>
          </a:p>
          <a:p>
            <a:pPr lvl="1"/>
            <a:r>
              <a:rPr lang="en-GB" sz="2000">
                <a:solidFill>
                  <a:srgbClr val="000000"/>
                </a:solidFill>
              </a:rPr>
              <a:t>The informed consent contact </a:t>
            </a:r>
          </a:p>
          <a:p>
            <a:pPr lvl="1"/>
            <a:r>
              <a:rPr lang="en-GB" sz="2000">
                <a:solidFill>
                  <a:srgbClr val="000000"/>
                </a:solidFill>
              </a:rPr>
              <a:t>Randomisation contact </a:t>
            </a:r>
          </a:p>
          <a:p>
            <a:pPr lvl="1"/>
            <a:r>
              <a:rPr lang="en-GB" sz="2000">
                <a:solidFill>
                  <a:srgbClr val="000000"/>
                </a:solidFill>
              </a:rPr>
              <a:t>Follow up contacts</a:t>
            </a:r>
          </a:p>
          <a:p>
            <a:r>
              <a:rPr lang="en-GB" sz="2800">
                <a:solidFill>
                  <a:srgbClr val="000000"/>
                </a:solidFill>
              </a:rPr>
              <a:t>Please document in the maternity notes that you have also had this discussion with the woman, what she has consented for and, if applicable, her randomisation allocation</a:t>
            </a:r>
          </a:p>
          <a:p>
            <a:pPr marL="457200" lvl="1" indent="0">
              <a:buNone/>
            </a:pPr>
            <a:endParaRPr lang="en-GB" sz="2000">
              <a:solidFill>
                <a:srgbClr val="000000"/>
              </a:solidFill>
            </a:endParaRPr>
          </a:p>
          <a:p>
            <a:pPr marL="0" indent="0">
              <a:buNone/>
            </a:pPr>
            <a:endParaRPr lang="en-GB" sz="2800">
              <a:solidFill>
                <a:srgbClr val="000000"/>
              </a:solidFill>
            </a:endParaRPr>
          </a:p>
          <a:p>
            <a:endParaRPr lang="en-GB" baseline="30000">
              <a:solidFill>
                <a:srgbClr val="000000"/>
              </a:solidFill>
            </a:endParaRPr>
          </a:p>
          <a:p>
            <a:endParaRPr lang="en-US" sz="2800" baseline="30000">
              <a:solidFill>
                <a:srgbClr val="000000"/>
              </a:solidFill>
            </a:endParaRPr>
          </a:p>
          <a:p>
            <a:pPr marL="457200" lvl="1" indent="0">
              <a:buNone/>
            </a:pPr>
            <a:endParaRPr lang="en-US">
              <a:solidFill>
                <a:srgbClr val="000000"/>
              </a:solidFill>
            </a:endParaRPr>
          </a:p>
          <a:p>
            <a:pPr marL="914400" lvl="2" indent="0">
              <a:buNone/>
            </a:pPr>
            <a:endParaRPr lang="en-US">
              <a:solidFill>
                <a:srgbClr val="000000"/>
              </a:solidFill>
            </a:endParaRPr>
          </a:p>
          <a:p>
            <a:pPr marL="0" indent="0">
              <a:buNone/>
            </a:pPr>
            <a:endParaRPr lang="en-US">
              <a:solidFill>
                <a:srgbClr val="000000"/>
              </a:solidFill>
            </a:endParaRPr>
          </a:p>
        </p:txBody>
      </p:sp>
      <p:sp>
        <p:nvSpPr>
          <p:cNvPr id="10"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Tree>
    <p:extLst>
      <p:ext uri="{BB962C8B-B14F-4D97-AF65-F5344CB8AC3E}">
        <p14:creationId xmlns:p14="http://schemas.microsoft.com/office/powerpoint/2010/main" val="263302612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692696"/>
            <a:ext cx="9144000" cy="5400600"/>
          </a:xfrm>
        </p:spPr>
        <p:txBody>
          <a:bodyPr/>
          <a:lstStyle/>
          <a:p>
            <a:pPr marL="0" indent="0">
              <a:buNone/>
            </a:pPr>
            <a:endParaRPr lang="en-GB" sz="2800"/>
          </a:p>
          <a:p>
            <a:pPr marL="0" indent="0">
              <a:buNone/>
            </a:pPr>
            <a:endParaRPr lang="en-GB" sz="2800"/>
          </a:p>
          <a:p>
            <a:pPr marL="0" indent="0">
              <a:buNone/>
            </a:pPr>
            <a:endParaRPr lang="en-GB" sz="2800"/>
          </a:p>
          <a:p>
            <a:pPr marL="0" indent="0">
              <a:buNone/>
            </a:pPr>
            <a:endParaRPr lang="en-GB" sz="2800"/>
          </a:p>
          <a:p>
            <a:pPr marL="0" indent="0">
              <a:buNone/>
            </a:pPr>
            <a:endParaRPr lang="en-GB" sz="2800"/>
          </a:p>
          <a:p>
            <a:pPr marL="0" indent="0">
              <a:buNone/>
            </a:pPr>
            <a:endParaRPr lang="en-GB" sz="2800"/>
          </a:p>
          <a:p>
            <a:pPr marL="0" indent="0">
              <a:buNone/>
            </a:pPr>
            <a:endParaRPr lang="en-GB" sz="2800">
              <a:solidFill>
                <a:srgbClr val="000000"/>
              </a:solidFill>
            </a:endParaRPr>
          </a:p>
          <a:p>
            <a:pPr marL="0" indent="0">
              <a:buNone/>
            </a:pPr>
            <a:endParaRPr lang="en-GB" sz="2800">
              <a:solidFill>
                <a:srgbClr val="000000"/>
              </a:solidFill>
            </a:endParaRPr>
          </a:p>
          <a:p>
            <a:pPr marL="0" indent="0">
              <a:buNone/>
            </a:pPr>
            <a:endParaRPr lang="en-US" sz="2800" baseline="30000">
              <a:solidFill>
                <a:srgbClr val="000000"/>
              </a:solidFill>
            </a:endParaRPr>
          </a:p>
          <a:p>
            <a:pPr marL="457200" lvl="1" indent="0">
              <a:buNone/>
            </a:pPr>
            <a:endParaRPr lang="en-US">
              <a:solidFill>
                <a:srgbClr val="000000"/>
              </a:solidFill>
            </a:endParaRPr>
          </a:p>
          <a:p>
            <a:pPr marL="914400" lvl="2" indent="0">
              <a:buNone/>
            </a:pPr>
            <a:endParaRPr lang="en-US">
              <a:solidFill>
                <a:srgbClr val="000000"/>
              </a:solidFill>
            </a:endParaRPr>
          </a:p>
          <a:p>
            <a:pPr marL="0" indent="0">
              <a:buNone/>
            </a:pPr>
            <a:endParaRPr lang="en-US">
              <a:solidFill>
                <a:srgbClr val="000000"/>
              </a:solidFill>
            </a:endParaRPr>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7" y="14866"/>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a:t>Amendments to Trial Paperwork</a:t>
            </a:r>
          </a:p>
        </p:txBody>
      </p:sp>
      <p:sp>
        <p:nvSpPr>
          <p:cNvPr id="5" name="Text Placeholder 6"/>
          <p:cNvSpPr>
            <a:spLocks noGrp="1"/>
          </p:cNvSpPr>
          <p:nvPr>
            <p:ph type="body" sz="quarter" idx="16"/>
          </p:nvPr>
        </p:nvSpPr>
        <p:spPr>
          <a:xfrm>
            <a:off x="0" y="980728"/>
            <a:ext cx="9144000" cy="5400600"/>
          </a:xfrm>
        </p:spPr>
        <p:txBody>
          <a:bodyPr/>
          <a:lstStyle/>
          <a:p>
            <a:r>
              <a:rPr lang="en-GB" sz="2800"/>
              <a:t>We will send any updates to trial paperwork to the lead research midwife with a description of what has been changed</a:t>
            </a:r>
          </a:p>
          <a:p>
            <a:r>
              <a:rPr lang="en-GB" sz="2800"/>
              <a:t>Please update your site file and document pack to reflect these changes</a:t>
            </a:r>
          </a:p>
          <a:p>
            <a:r>
              <a:rPr lang="en-GB" sz="2800"/>
              <a:t>If you would like paper copies of updated documents please inform us so we can send these in the post</a:t>
            </a:r>
          </a:p>
          <a:p>
            <a:r>
              <a:rPr lang="en-GB" sz="2800">
                <a:solidFill>
                  <a:srgbClr val="000000"/>
                </a:solidFill>
              </a:rPr>
              <a:t>P</a:t>
            </a:r>
            <a:r>
              <a:rPr lang="en-GB" sz="2800"/>
              <a:t>lease reply to our email by the date stated to inform us that you have received the documents and implemented the changes</a:t>
            </a:r>
            <a:endParaRPr lang="en-US">
              <a:solidFill>
                <a:srgbClr val="000000"/>
              </a:solidFill>
            </a:endParaRPr>
          </a:p>
        </p:txBody>
      </p:sp>
      <p:sp>
        <p:nvSpPr>
          <p:cNvPr id="10"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Tree>
    <p:extLst>
      <p:ext uri="{BB962C8B-B14F-4D97-AF65-F5344CB8AC3E}">
        <p14:creationId xmlns:p14="http://schemas.microsoft.com/office/powerpoint/2010/main" val="195165330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0"/>
            <a:ext cx="9144000" cy="6021288"/>
          </a:xfrm>
        </p:spPr>
        <p:txBody>
          <a:bodyPr numCol="1" anchor="ctr"/>
          <a:lstStyle/>
          <a:p>
            <a:pPr marL="0" indent="0" algn="ctr">
              <a:buNone/>
            </a:pPr>
            <a:r>
              <a:rPr lang="en-US" sz="5400">
                <a:solidFill>
                  <a:srgbClr val="687DBE"/>
                </a:solidFill>
              </a:rPr>
              <a:t>Monitoring </a:t>
            </a:r>
          </a:p>
          <a:p>
            <a:pPr marL="0" indent="0">
              <a:buNone/>
            </a:pPr>
            <a:endParaRPr lang="en-US" sz="2800"/>
          </a:p>
          <a:p>
            <a:endParaRPr lang="en-US" sz="2000"/>
          </a:p>
          <a:p>
            <a:pPr marL="457200" lvl="1" indent="0">
              <a:buNone/>
            </a:pPr>
            <a:endParaRPr lang="en-US"/>
          </a:p>
          <a:p>
            <a:pPr marL="0" indent="0">
              <a:buNone/>
            </a:pPr>
            <a:endParaRPr lang="en-US"/>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6"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Tree>
    <p:extLst>
      <p:ext uri="{BB962C8B-B14F-4D97-AF65-F5344CB8AC3E}">
        <p14:creationId xmlns:p14="http://schemas.microsoft.com/office/powerpoint/2010/main" val="10930638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9096" y="-27384"/>
            <a:ext cx="9134903" cy="1125488"/>
          </a:xfrm>
        </p:spPr>
        <p:txBody>
          <a:bodyPr/>
          <a:lstStyle/>
          <a:p>
            <a:pPr algn="ctr"/>
            <a:r>
              <a:rPr lang="en-US" sz="4000"/>
              <a:t>Background </a:t>
            </a:r>
            <a:r>
              <a:rPr lang="mr-IN" sz="4000"/>
              <a:t>–</a:t>
            </a:r>
            <a:r>
              <a:rPr lang="en-US" sz="4000"/>
              <a:t> Current Evidence </a:t>
            </a:r>
          </a:p>
        </p:txBody>
      </p:sp>
      <p:sp>
        <p:nvSpPr>
          <p:cNvPr id="7" name="Text Placeholder 6"/>
          <p:cNvSpPr>
            <a:spLocks noGrp="1"/>
          </p:cNvSpPr>
          <p:nvPr>
            <p:ph type="body" sz="quarter" idx="16"/>
          </p:nvPr>
        </p:nvSpPr>
        <p:spPr>
          <a:xfrm>
            <a:off x="0" y="548680"/>
            <a:ext cx="9144000" cy="5184576"/>
          </a:xfrm>
        </p:spPr>
        <p:txBody>
          <a:bodyPr numCol="2"/>
          <a:lstStyle/>
          <a:p>
            <a:pPr marL="0" indent="0" algn="just">
              <a:buNone/>
            </a:pPr>
            <a:endParaRPr lang="en-US" sz="1200"/>
          </a:p>
          <a:p>
            <a:pPr marL="0" indent="0" algn="just">
              <a:buNone/>
            </a:pPr>
            <a:endParaRPr lang="en-US" sz="1200"/>
          </a:p>
          <a:p>
            <a:pPr marL="0" indent="0" algn="just">
              <a:buNone/>
            </a:pPr>
            <a:endParaRPr lang="en-US" sz="1200"/>
          </a:p>
          <a:p>
            <a:pPr marL="0" indent="0" algn="just">
              <a:buNone/>
            </a:pPr>
            <a:endParaRPr lang="en-US" sz="1200"/>
          </a:p>
          <a:p>
            <a:pPr marL="0" indent="0" algn="just">
              <a:buNone/>
            </a:pPr>
            <a:endParaRPr lang="en-US" sz="1200"/>
          </a:p>
          <a:p>
            <a:pPr marL="0" indent="0" algn="just">
              <a:buNone/>
            </a:pPr>
            <a:endParaRPr lang="en-US" sz="1200"/>
          </a:p>
          <a:p>
            <a:pPr lvl="3" algn="just"/>
            <a:endParaRPr lang="en-US" sz="1600"/>
          </a:p>
          <a:p>
            <a:pPr lvl="3" algn="just"/>
            <a:endParaRPr lang="en-US" sz="1600"/>
          </a:p>
        </p:txBody>
      </p:sp>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2" name="TextBox 1"/>
          <p:cNvSpPr txBox="1"/>
          <p:nvPr/>
        </p:nvSpPr>
        <p:spPr>
          <a:xfrm>
            <a:off x="4283968" y="6516052"/>
            <a:ext cx="4860032" cy="369332"/>
          </a:xfrm>
          <a:prstGeom prst="rect">
            <a:avLst/>
          </a:prstGeom>
          <a:noFill/>
        </p:spPr>
        <p:txBody>
          <a:bodyPr wrap="square" rtlCol="0">
            <a:spAutoFit/>
          </a:bodyPr>
          <a:lstStyle/>
          <a:p>
            <a:endParaRPr lang="en-US"/>
          </a:p>
        </p:txBody>
      </p:sp>
      <p:sp>
        <p:nvSpPr>
          <p:cNvPr id="3" name="Rectangle 2"/>
          <p:cNvSpPr/>
          <p:nvPr/>
        </p:nvSpPr>
        <p:spPr>
          <a:xfrm>
            <a:off x="2915816" y="6408319"/>
            <a:ext cx="6228184" cy="369332"/>
          </a:xfrm>
          <a:prstGeom prst="rect">
            <a:avLst/>
          </a:prstGeom>
        </p:spPr>
        <p:txBody>
          <a:bodyPr wrap="square">
            <a:spAutoFit/>
          </a:bodyPr>
          <a:lstStyle/>
          <a:p>
            <a:r>
              <a:rPr lang="en-GB" sz="600" err="1"/>
              <a:t>Boulvain</a:t>
            </a:r>
            <a:r>
              <a:rPr lang="en-GB" sz="600"/>
              <a:t> M, </a:t>
            </a:r>
            <a:r>
              <a:rPr lang="en-GB" sz="600" err="1"/>
              <a:t>Irion</a:t>
            </a:r>
            <a:r>
              <a:rPr lang="en-GB" sz="600"/>
              <a:t> O, </a:t>
            </a:r>
            <a:r>
              <a:rPr lang="en-GB" sz="600" err="1"/>
              <a:t>Dowswell</a:t>
            </a:r>
            <a:r>
              <a:rPr lang="en-GB" sz="600"/>
              <a:t> T, et al. Induction of labour at or near term for suspected </a:t>
            </a:r>
            <a:r>
              <a:rPr lang="en-GB" sz="600" err="1"/>
              <a:t>fetal</a:t>
            </a:r>
            <a:r>
              <a:rPr lang="en-GB" sz="600"/>
              <a:t> macrosomia. Cochrane Database of Systematic Reviews 2016(5) </a:t>
            </a:r>
          </a:p>
          <a:p>
            <a:r>
              <a:rPr lang="en-GB" sz="600" err="1"/>
              <a:t>Magro-Malosso</a:t>
            </a:r>
            <a:r>
              <a:rPr lang="en-GB" sz="600"/>
              <a:t> ER, </a:t>
            </a:r>
            <a:r>
              <a:rPr lang="en-GB" sz="600" err="1"/>
              <a:t>Saccone</a:t>
            </a:r>
            <a:r>
              <a:rPr lang="en-GB" sz="600"/>
              <a:t> G, Chen M, et al. Induction of labour for suspected </a:t>
            </a:r>
            <a:r>
              <a:rPr lang="en-GB" sz="600" err="1"/>
              <a:t>macrosomia</a:t>
            </a:r>
            <a:r>
              <a:rPr lang="en-GB" sz="600"/>
              <a:t> at term in non-diabetic women: a systematic review and meta-analysis of randomized controlled trials. BJOG: An International Journal of Obstetrics &amp; Gynaecology 2016:[</a:t>
            </a:r>
            <a:r>
              <a:rPr lang="en-GB" sz="600" err="1"/>
              <a:t>Epub</a:t>
            </a:r>
            <a:r>
              <a:rPr lang="en-GB" sz="600"/>
              <a:t> ahead of print] </a:t>
            </a:r>
          </a:p>
        </p:txBody>
      </p:sp>
      <p:sp>
        <p:nvSpPr>
          <p:cNvPr id="5" name="TextBox 4"/>
          <p:cNvSpPr txBox="1"/>
          <p:nvPr/>
        </p:nvSpPr>
        <p:spPr>
          <a:xfrm>
            <a:off x="179512" y="764704"/>
            <a:ext cx="4248472" cy="4431982"/>
          </a:xfrm>
          <a:prstGeom prst="rect">
            <a:avLst/>
          </a:prstGeom>
          <a:solidFill>
            <a:srgbClr val="A6DFE6"/>
          </a:solidFill>
        </p:spPr>
        <p:txBody>
          <a:bodyPr wrap="square" rtlCol="0">
            <a:spAutoFit/>
          </a:bodyPr>
          <a:lstStyle/>
          <a:p>
            <a:pPr algn="ctr"/>
            <a:r>
              <a:rPr lang="en-US" sz="2400" b="1" u="sng" err="1"/>
              <a:t>Magro-Malosso</a:t>
            </a:r>
            <a:r>
              <a:rPr lang="en-US" sz="2400" b="1" u="sng"/>
              <a:t> Systematic Review and Meta-Analysis</a:t>
            </a:r>
          </a:p>
          <a:p>
            <a:pPr algn="ctr"/>
            <a:r>
              <a:rPr lang="en-US" sz="2400"/>
              <a:t> (BJOG 2016)</a:t>
            </a:r>
          </a:p>
          <a:p>
            <a:pPr algn="ctr"/>
            <a:endParaRPr lang="en-US" sz="2400"/>
          </a:p>
          <a:p>
            <a:pPr algn="ctr"/>
            <a:r>
              <a:rPr lang="en-GB" sz="2000"/>
              <a:t>4 RCTs (1190 women)</a:t>
            </a:r>
          </a:p>
          <a:p>
            <a:endParaRPr lang="en-GB" sz="2000"/>
          </a:p>
          <a:p>
            <a:pPr algn="ctr"/>
            <a:r>
              <a:rPr lang="en-US" sz="2000"/>
              <a:t>When induction was compared with expectant management:</a:t>
            </a:r>
          </a:p>
          <a:p>
            <a:pPr algn="ctr"/>
            <a:endParaRPr lang="en-US" sz="2000"/>
          </a:p>
          <a:p>
            <a:pPr algn="ctr"/>
            <a:r>
              <a:rPr lang="en-US" sz="1400"/>
              <a:t>Shoulder dystocia RR 0.57 (0.30-1.08)</a:t>
            </a:r>
          </a:p>
          <a:p>
            <a:pPr algn="ctr"/>
            <a:r>
              <a:rPr lang="en-US" sz="1400" b="1"/>
              <a:t>Fetal fractures RR 0.17 (0.03-0.79)</a:t>
            </a:r>
          </a:p>
          <a:p>
            <a:pPr algn="ctr"/>
            <a:r>
              <a:rPr lang="en-US" sz="1400"/>
              <a:t>Brachial plexus injury RR 0.21 (0.01-4.28)</a:t>
            </a:r>
          </a:p>
          <a:p>
            <a:pPr algn="ctr"/>
            <a:r>
              <a:rPr lang="en-US" sz="1400" b="1"/>
              <a:t>Neonatal phototherapy RR 1.68 (1.07-2.66)</a:t>
            </a:r>
          </a:p>
          <a:p>
            <a:endParaRPr lang="en-US" sz="1000"/>
          </a:p>
          <a:p>
            <a:endParaRPr lang="en-US" sz="1000"/>
          </a:p>
          <a:p>
            <a:endParaRPr lang="en-US" sz="1000"/>
          </a:p>
        </p:txBody>
      </p:sp>
      <p:sp>
        <p:nvSpPr>
          <p:cNvPr id="10" name="TextBox 9"/>
          <p:cNvSpPr txBox="1"/>
          <p:nvPr/>
        </p:nvSpPr>
        <p:spPr>
          <a:xfrm>
            <a:off x="4716016" y="764704"/>
            <a:ext cx="4320480" cy="4462760"/>
          </a:xfrm>
          <a:prstGeom prst="rect">
            <a:avLst/>
          </a:prstGeom>
          <a:solidFill>
            <a:srgbClr val="A6DFE6"/>
          </a:solidFill>
        </p:spPr>
        <p:txBody>
          <a:bodyPr wrap="square" rtlCol="0">
            <a:spAutoFit/>
          </a:bodyPr>
          <a:lstStyle/>
          <a:p>
            <a:pPr algn="ctr"/>
            <a:r>
              <a:rPr lang="en-US" sz="2400" b="1" u="sng" err="1"/>
              <a:t>Boulvain</a:t>
            </a:r>
            <a:r>
              <a:rPr lang="en-US" sz="2400" b="1" u="sng"/>
              <a:t> Cochrane Review</a:t>
            </a:r>
          </a:p>
          <a:p>
            <a:pPr algn="ctr"/>
            <a:r>
              <a:rPr lang="en-US" sz="2400"/>
              <a:t>(2016)</a:t>
            </a:r>
          </a:p>
          <a:p>
            <a:pPr lvl="1"/>
            <a:endParaRPr lang="en-US" sz="2000"/>
          </a:p>
          <a:p>
            <a:pPr algn="ctr"/>
            <a:r>
              <a:rPr lang="en-US" sz="2000"/>
              <a:t>4 RCTs (1190 women)</a:t>
            </a:r>
          </a:p>
          <a:p>
            <a:endParaRPr lang="en-US" sz="2000"/>
          </a:p>
          <a:p>
            <a:pPr algn="ctr"/>
            <a:r>
              <a:rPr lang="en-US" sz="2000"/>
              <a:t>When induction was compared to expectant management:</a:t>
            </a:r>
          </a:p>
          <a:p>
            <a:endParaRPr lang="en-US" sz="2000"/>
          </a:p>
          <a:p>
            <a:pPr algn="ctr"/>
            <a:r>
              <a:rPr lang="en-US" sz="1400" b="1"/>
              <a:t>Shoulder dystocia RR 0.60 (0.37-0.98)</a:t>
            </a:r>
          </a:p>
          <a:p>
            <a:pPr algn="ctr"/>
            <a:r>
              <a:rPr lang="en-US" sz="1400"/>
              <a:t>Brachial plexus injury RR 0.21 (0.01-4.28)</a:t>
            </a:r>
          </a:p>
          <a:p>
            <a:pPr algn="ctr"/>
            <a:r>
              <a:rPr lang="en-US" sz="1400" b="1"/>
              <a:t>Fetal fracture RR 0.20 (0.05-0.79)</a:t>
            </a:r>
          </a:p>
          <a:p>
            <a:pPr algn="ctr"/>
            <a:r>
              <a:rPr lang="en-US" sz="1400" b="1"/>
              <a:t>3/4</a:t>
            </a:r>
            <a:r>
              <a:rPr lang="en-US" sz="1400" b="1" baseline="30000"/>
              <a:t>th</a:t>
            </a:r>
            <a:r>
              <a:rPr lang="en-US" sz="1400" b="1"/>
              <a:t> degree tears RR 3.70 (1.04-13.17)</a:t>
            </a:r>
          </a:p>
          <a:p>
            <a:endParaRPr lang="en-US" sz="2000" b="1">
              <a:solidFill>
                <a:srgbClr val="000000"/>
              </a:solidFill>
            </a:endParaRPr>
          </a:p>
          <a:p>
            <a:pPr algn="ctr"/>
            <a:r>
              <a:rPr lang="en-US" sz="2000" b="1">
                <a:solidFill>
                  <a:srgbClr val="000000"/>
                </a:solidFill>
              </a:rPr>
              <a:t>Need to induce 60 women to prevent one neonatal fracture</a:t>
            </a:r>
          </a:p>
        </p:txBody>
      </p:sp>
      <p:sp>
        <p:nvSpPr>
          <p:cNvPr id="12" name="Rectangle 11"/>
          <p:cNvSpPr/>
          <p:nvPr/>
        </p:nvSpPr>
        <p:spPr>
          <a:xfrm>
            <a:off x="0" y="5291916"/>
            <a:ext cx="9144000" cy="646331"/>
          </a:xfrm>
          <a:prstGeom prst="rect">
            <a:avLst/>
          </a:prstGeom>
        </p:spPr>
        <p:txBody>
          <a:bodyPr wrap="square">
            <a:spAutoFit/>
          </a:bodyPr>
          <a:lstStyle/>
          <a:p>
            <a:pPr algn="ctr"/>
            <a:r>
              <a:rPr lang="en-US" b="1">
                <a:solidFill>
                  <a:srgbClr val="5566B0"/>
                </a:solidFill>
              </a:rPr>
              <a:t>“Further trials of induction shortly before term for suspected fetal </a:t>
            </a:r>
            <a:r>
              <a:rPr lang="en-US" b="1" err="1">
                <a:solidFill>
                  <a:srgbClr val="5566B0"/>
                </a:solidFill>
              </a:rPr>
              <a:t>macrosomia</a:t>
            </a:r>
            <a:r>
              <a:rPr lang="en-US" b="1">
                <a:solidFill>
                  <a:srgbClr val="5566B0"/>
                </a:solidFill>
              </a:rPr>
              <a:t> remain justified”</a:t>
            </a:r>
            <a:r>
              <a:rPr lang="en-US" sz="1400" b="1">
                <a:solidFill>
                  <a:srgbClr val="5566B0"/>
                </a:solidFill>
              </a:rPr>
              <a:t> </a:t>
            </a:r>
            <a:endParaRPr lang="en-US" sz="1100" b="1">
              <a:solidFill>
                <a:srgbClr val="5566B0"/>
              </a:solidFill>
            </a:endParaRPr>
          </a:p>
        </p:txBody>
      </p:sp>
      <p:sp>
        <p:nvSpPr>
          <p:cNvPr id="13"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Tree>
    <p:extLst>
      <p:ext uri="{BB962C8B-B14F-4D97-AF65-F5344CB8AC3E}">
        <p14:creationId xmlns:p14="http://schemas.microsoft.com/office/powerpoint/2010/main" val="702290750"/>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4941168"/>
            <a:ext cx="9144000" cy="5400600"/>
          </a:xfrm>
        </p:spPr>
        <p:txBody>
          <a:bodyPr/>
          <a:lstStyle/>
          <a:p>
            <a:pPr marL="0" indent="0">
              <a:buNone/>
            </a:pPr>
            <a:endParaRPr lang="en-GB" sz="3600">
              <a:solidFill>
                <a:srgbClr val="000000"/>
              </a:solidFill>
            </a:endParaRPr>
          </a:p>
          <a:p>
            <a:pPr marL="457200" lvl="1" indent="0">
              <a:buNone/>
            </a:pPr>
            <a:endParaRPr lang="en-GB" sz="2000">
              <a:solidFill>
                <a:srgbClr val="000000"/>
              </a:solidFill>
            </a:endParaRPr>
          </a:p>
          <a:p>
            <a:pPr marL="457200" lvl="1" indent="0">
              <a:buNone/>
            </a:pPr>
            <a:endParaRPr lang="en-GB" sz="2800">
              <a:solidFill>
                <a:srgbClr val="000000"/>
              </a:solidFill>
            </a:endParaRPr>
          </a:p>
          <a:p>
            <a:pPr marL="0" indent="0">
              <a:buNone/>
            </a:pPr>
            <a:endParaRPr lang="en-GB" sz="2800">
              <a:solidFill>
                <a:srgbClr val="000000"/>
              </a:solidFill>
            </a:endParaRPr>
          </a:p>
          <a:p>
            <a:pPr marL="0" indent="0">
              <a:buNone/>
            </a:pPr>
            <a:endParaRPr lang="en-US" sz="2800" baseline="30000">
              <a:solidFill>
                <a:srgbClr val="000000"/>
              </a:solidFill>
            </a:endParaRPr>
          </a:p>
          <a:p>
            <a:pPr marL="457200" lvl="1" indent="0">
              <a:buNone/>
            </a:pPr>
            <a:endParaRPr lang="en-US">
              <a:solidFill>
                <a:srgbClr val="000000"/>
              </a:solidFill>
            </a:endParaRPr>
          </a:p>
          <a:p>
            <a:pPr marL="914400" lvl="2" indent="0">
              <a:buNone/>
            </a:pPr>
            <a:endParaRPr lang="en-US">
              <a:solidFill>
                <a:srgbClr val="000000"/>
              </a:solidFill>
            </a:endParaRPr>
          </a:p>
          <a:p>
            <a:pPr marL="0" indent="0">
              <a:buNone/>
            </a:pPr>
            <a:endParaRPr lang="en-US">
              <a:solidFill>
                <a:srgbClr val="000000"/>
              </a:solidFill>
            </a:endParaRPr>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7" y="14866"/>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a:t>Monitoring</a:t>
            </a:r>
          </a:p>
        </p:txBody>
      </p:sp>
      <p:sp>
        <p:nvSpPr>
          <p:cNvPr id="5" name="Text Placeholder 6"/>
          <p:cNvSpPr>
            <a:spLocks noGrp="1"/>
          </p:cNvSpPr>
          <p:nvPr>
            <p:ph type="body" sz="quarter" idx="16"/>
          </p:nvPr>
        </p:nvSpPr>
        <p:spPr>
          <a:xfrm>
            <a:off x="0" y="836712"/>
            <a:ext cx="9144000" cy="4392488"/>
          </a:xfrm>
        </p:spPr>
        <p:txBody>
          <a:bodyPr/>
          <a:lstStyle/>
          <a:p>
            <a:r>
              <a:rPr lang="en-GB" sz="2400">
                <a:solidFill>
                  <a:srgbClr val="000000"/>
                </a:solidFill>
              </a:rPr>
              <a:t>A random selection of 10 percent of sites will be monitored</a:t>
            </a:r>
          </a:p>
          <a:p>
            <a:pPr lvl="1"/>
            <a:r>
              <a:rPr lang="en-GB" sz="1800">
                <a:solidFill>
                  <a:srgbClr val="000000"/>
                </a:solidFill>
              </a:rPr>
              <a:t>Sites will be given reasonable notification prior to a visit taking place</a:t>
            </a:r>
          </a:p>
          <a:p>
            <a:pPr lvl="1"/>
            <a:r>
              <a:rPr lang="en-GB" sz="1800">
                <a:solidFill>
                  <a:srgbClr val="000000"/>
                </a:solidFill>
              </a:rPr>
              <a:t>It is likely that the monitoring visit will be remote, and will likely consist of a self-checklist and a video call with the monitor</a:t>
            </a:r>
          </a:p>
          <a:p>
            <a:pPr lvl="1"/>
            <a:r>
              <a:rPr lang="en-GB" sz="1800">
                <a:solidFill>
                  <a:srgbClr val="000000"/>
                </a:solidFill>
              </a:rPr>
              <a:t>A report will be sent to the site following the monitoring meeting, if any actions are identified, a timeline for response will be provided in the report</a:t>
            </a:r>
          </a:p>
          <a:p>
            <a:pPr marL="457200" lvl="1" indent="0">
              <a:buNone/>
            </a:pPr>
            <a:endParaRPr lang="en-GB" sz="1800">
              <a:solidFill>
                <a:srgbClr val="000000"/>
              </a:solidFill>
            </a:endParaRPr>
          </a:p>
          <a:p>
            <a:r>
              <a:rPr lang="en-GB" sz="2400">
                <a:solidFill>
                  <a:srgbClr val="000000"/>
                </a:solidFill>
              </a:rPr>
              <a:t>Further visits will be proportionate to risk. Potential triggers for further visits may include, but not limited to:</a:t>
            </a:r>
          </a:p>
          <a:p>
            <a:pPr lvl="1"/>
            <a:r>
              <a:rPr lang="en-GB" sz="1800">
                <a:solidFill>
                  <a:srgbClr val="000000"/>
                </a:solidFill>
              </a:rPr>
              <a:t>Protocol non-compliance trends e.g. consistent use of incorrect document versions</a:t>
            </a:r>
          </a:p>
          <a:p>
            <a:pPr lvl="1"/>
            <a:r>
              <a:rPr lang="en-GB" sz="1800">
                <a:solidFill>
                  <a:srgbClr val="000000"/>
                </a:solidFill>
              </a:rPr>
              <a:t>Failure to report SAEs / high level SAE reporting </a:t>
            </a:r>
          </a:p>
          <a:p>
            <a:pPr lvl="1"/>
            <a:r>
              <a:rPr lang="en-GB" sz="1800">
                <a:solidFill>
                  <a:srgbClr val="000000"/>
                </a:solidFill>
              </a:rPr>
              <a:t>Persistent non-return of data</a:t>
            </a:r>
          </a:p>
          <a:p>
            <a:pPr lvl="1"/>
            <a:r>
              <a:rPr lang="en-GB" sz="1800">
                <a:solidFill>
                  <a:srgbClr val="000000"/>
                </a:solidFill>
              </a:rPr>
              <a:t>In the response to an issue previously identified and monitoring plan was agreed by the TMG</a:t>
            </a:r>
          </a:p>
          <a:p>
            <a:pPr lvl="1"/>
            <a:r>
              <a:rPr lang="en-GB" sz="1800">
                <a:solidFill>
                  <a:srgbClr val="000000"/>
                </a:solidFill>
              </a:rPr>
              <a:t>If the site requests a visit a monitoring visit may be considered</a:t>
            </a:r>
          </a:p>
          <a:p>
            <a:pPr lvl="1"/>
            <a:endParaRPr lang="en-GB" sz="3600">
              <a:solidFill>
                <a:srgbClr val="000000"/>
              </a:solidFill>
            </a:endParaRPr>
          </a:p>
          <a:p>
            <a:pPr marL="457200" lvl="1" indent="0">
              <a:buNone/>
            </a:pPr>
            <a:endParaRPr lang="en-GB" sz="2000">
              <a:solidFill>
                <a:srgbClr val="000000"/>
              </a:solidFill>
            </a:endParaRPr>
          </a:p>
          <a:p>
            <a:pPr marL="0" indent="0">
              <a:buNone/>
            </a:pPr>
            <a:endParaRPr lang="en-GB" sz="2800">
              <a:solidFill>
                <a:srgbClr val="000000"/>
              </a:solidFill>
            </a:endParaRPr>
          </a:p>
          <a:p>
            <a:endParaRPr lang="en-GB" baseline="30000">
              <a:solidFill>
                <a:srgbClr val="000000"/>
              </a:solidFill>
            </a:endParaRPr>
          </a:p>
          <a:p>
            <a:endParaRPr lang="en-US" sz="2800" baseline="30000">
              <a:solidFill>
                <a:srgbClr val="000000"/>
              </a:solidFill>
            </a:endParaRPr>
          </a:p>
          <a:p>
            <a:pPr marL="457200" lvl="1" indent="0">
              <a:buNone/>
            </a:pPr>
            <a:endParaRPr lang="en-US">
              <a:solidFill>
                <a:srgbClr val="000000"/>
              </a:solidFill>
            </a:endParaRPr>
          </a:p>
          <a:p>
            <a:pPr marL="914400" lvl="2" indent="0">
              <a:buNone/>
            </a:pPr>
            <a:endParaRPr lang="en-US">
              <a:solidFill>
                <a:srgbClr val="000000"/>
              </a:solidFill>
            </a:endParaRPr>
          </a:p>
          <a:p>
            <a:pPr marL="0" indent="0">
              <a:buNone/>
            </a:pPr>
            <a:endParaRPr lang="en-US">
              <a:solidFill>
                <a:srgbClr val="000000"/>
              </a:solidFill>
            </a:endParaRPr>
          </a:p>
        </p:txBody>
      </p:sp>
      <p:sp>
        <p:nvSpPr>
          <p:cNvPr id="10"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Tree>
    <p:extLst>
      <p:ext uri="{BB962C8B-B14F-4D97-AF65-F5344CB8AC3E}">
        <p14:creationId xmlns:p14="http://schemas.microsoft.com/office/powerpoint/2010/main" val="3338276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4941168"/>
            <a:ext cx="9144000" cy="5400600"/>
          </a:xfrm>
        </p:spPr>
        <p:txBody>
          <a:bodyPr/>
          <a:lstStyle/>
          <a:p>
            <a:pPr marL="0" indent="0">
              <a:buNone/>
            </a:pPr>
            <a:endParaRPr lang="en-GB" sz="3600">
              <a:solidFill>
                <a:srgbClr val="000000"/>
              </a:solidFill>
            </a:endParaRPr>
          </a:p>
          <a:p>
            <a:pPr marL="457200" lvl="1" indent="0">
              <a:buNone/>
            </a:pPr>
            <a:endParaRPr lang="en-GB" sz="2000">
              <a:solidFill>
                <a:srgbClr val="000000"/>
              </a:solidFill>
            </a:endParaRPr>
          </a:p>
          <a:p>
            <a:pPr marL="457200" lvl="1" indent="0">
              <a:buNone/>
            </a:pPr>
            <a:endParaRPr lang="en-GB" sz="2800">
              <a:solidFill>
                <a:srgbClr val="000000"/>
              </a:solidFill>
            </a:endParaRPr>
          </a:p>
          <a:p>
            <a:pPr marL="0" indent="0">
              <a:buNone/>
            </a:pPr>
            <a:endParaRPr lang="en-GB" sz="2800">
              <a:solidFill>
                <a:srgbClr val="000000"/>
              </a:solidFill>
            </a:endParaRPr>
          </a:p>
          <a:p>
            <a:pPr marL="0" indent="0">
              <a:buNone/>
            </a:pPr>
            <a:endParaRPr lang="en-US" sz="2800" baseline="30000">
              <a:solidFill>
                <a:srgbClr val="000000"/>
              </a:solidFill>
            </a:endParaRPr>
          </a:p>
          <a:p>
            <a:pPr marL="457200" lvl="1" indent="0">
              <a:buNone/>
            </a:pPr>
            <a:endParaRPr lang="en-US">
              <a:solidFill>
                <a:srgbClr val="000000"/>
              </a:solidFill>
            </a:endParaRPr>
          </a:p>
          <a:p>
            <a:pPr marL="914400" lvl="2" indent="0">
              <a:buNone/>
            </a:pPr>
            <a:endParaRPr lang="en-US">
              <a:solidFill>
                <a:srgbClr val="000000"/>
              </a:solidFill>
            </a:endParaRPr>
          </a:p>
          <a:p>
            <a:pPr marL="0" indent="0">
              <a:buNone/>
            </a:pPr>
            <a:endParaRPr lang="en-US">
              <a:solidFill>
                <a:srgbClr val="000000"/>
              </a:solidFill>
            </a:endParaRPr>
          </a:p>
        </p:txBody>
      </p:sp>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7" y="14866"/>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a:t>Monitoring</a:t>
            </a:r>
          </a:p>
        </p:txBody>
      </p:sp>
      <p:sp>
        <p:nvSpPr>
          <p:cNvPr id="5" name="Text Placeholder 6"/>
          <p:cNvSpPr>
            <a:spLocks noGrp="1"/>
          </p:cNvSpPr>
          <p:nvPr>
            <p:ph type="body" sz="quarter" idx="16"/>
          </p:nvPr>
        </p:nvSpPr>
        <p:spPr>
          <a:xfrm>
            <a:off x="0" y="836712"/>
            <a:ext cx="9144000" cy="4392488"/>
          </a:xfrm>
        </p:spPr>
        <p:txBody>
          <a:bodyPr/>
          <a:lstStyle/>
          <a:p>
            <a:r>
              <a:rPr lang="en-GB" sz="2800" dirty="0">
                <a:solidFill>
                  <a:srgbClr val="000000"/>
                </a:solidFill>
              </a:rPr>
              <a:t>Please ensure the following documents are available for on site monitoring visits: </a:t>
            </a:r>
          </a:p>
          <a:p>
            <a:pPr lvl="1"/>
            <a:r>
              <a:rPr lang="en-GB" sz="2000" dirty="0">
                <a:solidFill>
                  <a:srgbClr val="000000"/>
                </a:solidFill>
              </a:rPr>
              <a:t>All trial related documentation: investigator site file, CRF, consent forms etc.</a:t>
            </a:r>
          </a:p>
          <a:p>
            <a:pPr lvl="1"/>
            <a:r>
              <a:rPr lang="en-GB" sz="2000" dirty="0">
                <a:solidFill>
                  <a:srgbClr val="000000"/>
                </a:solidFill>
              </a:rPr>
              <a:t>Source data documentation for verification of data entered onto the CRF</a:t>
            </a:r>
          </a:p>
          <a:p>
            <a:pPr lvl="2">
              <a:buFont typeface="Lucida Grande"/>
              <a:buChar char="-"/>
            </a:pPr>
            <a:r>
              <a:rPr lang="en-GB" sz="1600" dirty="0">
                <a:solidFill>
                  <a:srgbClr val="000000"/>
                </a:solidFill>
              </a:rPr>
              <a:t>Please ensure that all trial data and information is recorded in the patient hospital notes and maternity notes to ensure source data verification. This should include documentation of on going consent</a:t>
            </a:r>
          </a:p>
          <a:p>
            <a:pPr lvl="1"/>
            <a:r>
              <a:rPr lang="en-GB" sz="2000" dirty="0">
                <a:solidFill>
                  <a:srgbClr val="000000"/>
                </a:solidFill>
              </a:rPr>
              <a:t>Access to any electronic source documentation including the GROW system</a:t>
            </a:r>
          </a:p>
          <a:p>
            <a:pPr lvl="1"/>
            <a:r>
              <a:rPr lang="en-GB" sz="2000" dirty="0">
                <a:solidFill>
                  <a:srgbClr val="000000"/>
                </a:solidFill>
              </a:rPr>
              <a:t>PI and trial staff</a:t>
            </a:r>
          </a:p>
          <a:p>
            <a:pPr lvl="1"/>
            <a:endParaRPr lang="en-GB" sz="2000" dirty="0">
              <a:solidFill>
                <a:srgbClr val="000000"/>
              </a:solidFill>
            </a:endParaRPr>
          </a:p>
          <a:p>
            <a:pPr marL="457200" lvl="1" indent="0">
              <a:buNone/>
            </a:pPr>
            <a:endParaRPr lang="en-GB" sz="2000" dirty="0">
              <a:solidFill>
                <a:srgbClr val="000000"/>
              </a:solidFill>
            </a:endParaRPr>
          </a:p>
          <a:p>
            <a:pPr lvl="1"/>
            <a:endParaRPr lang="en-GB" sz="3600" dirty="0">
              <a:solidFill>
                <a:srgbClr val="000000"/>
              </a:solidFill>
            </a:endParaRPr>
          </a:p>
          <a:p>
            <a:pPr marL="457200" lvl="1" indent="0">
              <a:buNone/>
            </a:pPr>
            <a:endParaRPr lang="en-GB" sz="2000" dirty="0">
              <a:solidFill>
                <a:srgbClr val="000000"/>
              </a:solidFill>
            </a:endParaRPr>
          </a:p>
          <a:p>
            <a:pPr marL="0" indent="0">
              <a:buNone/>
            </a:pPr>
            <a:endParaRPr lang="en-GB" sz="2800" dirty="0">
              <a:solidFill>
                <a:srgbClr val="000000"/>
              </a:solidFill>
            </a:endParaRPr>
          </a:p>
          <a:p>
            <a:endParaRPr lang="en-GB" baseline="30000" dirty="0">
              <a:solidFill>
                <a:srgbClr val="000000"/>
              </a:solidFill>
            </a:endParaRPr>
          </a:p>
          <a:p>
            <a:endParaRPr lang="en-US" sz="2800" baseline="30000" dirty="0">
              <a:solidFill>
                <a:srgbClr val="000000"/>
              </a:solidFill>
            </a:endParaRPr>
          </a:p>
          <a:p>
            <a:pPr marL="457200" lvl="1" indent="0">
              <a:buNone/>
            </a:pPr>
            <a:endParaRPr lang="en-US" dirty="0">
              <a:solidFill>
                <a:srgbClr val="000000"/>
              </a:solidFill>
            </a:endParaRPr>
          </a:p>
          <a:p>
            <a:pPr marL="914400" lvl="2" indent="0">
              <a:buNone/>
            </a:pPr>
            <a:endParaRPr lang="en-US" dirty="0">
              <a:solidFill>
                <a:srgbClr val="000000"/>
              </a:solidFill>
            </a:endParaRPr>
          </a:p>
          <a:p>
            <a:pPr marL="0" indent="0">
              <a:buNone/>
            </a:pPr>
            <a:endParaRPr lang="en-US" dirty="0">
              <a:solidFill>
                <a:srgbClr val="000000"/>
              </a:solidFill>
            </a:endParaRPr>
          </a:p>
        </p:txBody>
      </p:sp>
      <p:sp>
        <p:nvSpPr>
          <p:cNvPr id="10"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Tree>
    <p:extLst>
      <p:ext uri="{BB962C8B-B14F-4D97-AF65-F5344CB8AC3E}">
        <p14:creationId xmlns:p14="http://schemas.microsoft.com/office/powerpoint/2010/main" val="2937902710"/>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0"/>
            <a:ext cx="9144000" cy="6021288"/>
          </a:xfrm>
        </p:spPr>
        <p:txBody>
          <a:bodyPr numCol="1" anchor="ctr"/>
          <a:lstStyle/>
          <a:p>
            <a:pPr marL="0" indent="0" algn="ctr">
              <a:buNone/>
            </a:pPr>
            <a:r>
              <a:rPr lang="en-US" sz="5400">
                <a:solidFill>
                  <a:srgbClr val="687DBE"/>
                </a:solidFill>
              </a:rPr>
              <a:t>Archiving</a:t>
            </a:r>
          </a:p>
          <a:p>
            <a:pPr marL="0" indent="0">
              <a:buNone/>
            </a:pPr>
            <a:endParaRPr lang="en-US" sz="2800"/>
          </a:p>
          <a:p>
            <a:endParaRPr lang="en-US" sz="2000"/>
          </a:p>
          <a:p>
            <a:pPr marL="457200" lvl="1" indent="0">
              <a:buNone/>
            </a:pPr>
            <a:endParaRPr lang="en-US"/>
          </a:p>
          <a:p>
            <a:pPr marL="0" indent="0">
              <a:buNone/>
            </a:pPr>
            <a:endParaRPr lang="en-US"/>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6"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Tree>
    <p:extLst>
      <p:ext uri="{BB962C8B-B14F-4D97-AF65-F5344CB8AC3E}">
        <p14:creationId xmlns:p14="http://schemas.microsoft.com/office/powerpoint/2010/main" val="1093063823"/>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692696"/>
            <a:ext cx="9144000" cy="5400600"/>
          </a:xfrm>
        </p:spPr>
        <p:txBody>
          <a:bodyPr/>
          <a:lstStyle/>
          <a:p>
            <a:r>
              <a:rPr lang="en-GB" sz="2800"/>
              <a:t>Trial documentation, data and source documents will be archived for 25 years after completion of the trial </a:t>
            </a:r>
          </a:p>
          <a:p>
            <a:r>
              <a:rPr lang="en-GB" sz="2800"/>
              <a:t>The PI or designee must maintain adequate and accurate records to enable the conduct of the trial to be fully documented and the trial data to be subsequently verified</a:t>
            </a:r>
          </a:p>
          <a:p>
            <a:r>
              <a:rPr lang="en-GB" sz="2800"/>
              <a:t>The WCTU will maintain specific trial related documents </a:t>
            </a:r>
          </a:p>
          <a:p>
            <a:r>
              <a:rPr lang="en-GB" sz="2800"/>
              <a:t>The WCTU will authorise and advise of the archiving requirements as part of the site closure process (on behalf of the sponsor)</a:t>
            </a:r>
          </a:p>
          <a:p>
            <a:pPr marL="0" indent="0">
              <a:buNone/>
            </a:pPr>
            <a:endParaRPr lang="en-GB" sz="2800"/>
          </a:p>
          <a:p>
            <a:pPr marL="457200" lvl="1" indent="0">
              <a:buNone/>
            </a:pPr>
            <a:endParaRPr lang="en-GB" sz="2000"/>
          </a:p>
          <a:p>
            <a:pPr marL="457200" lvl="1" indent="0">
              <a:buNone/>
            </a:pPr>
            <a:endParaRPr lang="en-GB" sz="2000"/>
          </a:p>
          <a:p>
            <a:pPr marL="457200" lvl="1" indent="0">
              <a:buNone/>
            </a:pPr>
            <a:endParaRPr lang="en-GB" sz="2000"/>
          </a:p>
          <a:p>
            <a:pPr marL="457200" lvl="1" indent="0">
              <a:buNone/>
            </a:pPr>
            <a:endParaRPr lang="en-GB" sz="2000"/>
          </a:p>
          <a:p>
            <a:pPr marL="0" indent="0">
              <a:buNone/>
            </a:pPr>
            <a:endParaRPr lang="en-GB" sz="2800"/>
          </a:p>
          <a:p>
            <a:endParaRPr lang="en-GB" baseline="30000"/>
          </a:p>
          <a:p>
            <a:endParaRPr lang="en-US" sz="2800" baseline="30000"/>
          </a:p>
          <a:p>
            <a:pPr marL="457200" lvl="1" indent="0">
              <a:buNone/>
            </a:pPr>
            <a:endParaRPr lang="en-US"/>
          </a:p>
          <a:p>
            <a:pPr marL="914400" lvl="2" indent="0">
              <a:buNone/>
            </a:pPr>
            <a:endParaRPr lang="en-US"/>
          </a:p>
          <a:p>
            <a:pPr marL="0" indent="0">
              <a:buNone/>
            </a:pPr>
            <a:endParaRPr lang="en-US"/>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7" y="14866"/>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a:t>Archiving</a:t>
            </a:r>
          </a:p>
        </p:txBody>
      </p:sp>
      <p:sp>
        <p:nvSpPr>
          <p:cNvPr id="8"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Tree>
    <p:extLst>
      <p:ext uri="{BB962C8B-B14F-4D97-AF65-F5344CB8AC3E}">
        <p14:creationId xmlns:p14="http://schemas.microsoft.com/office/powerpoint/2010/main" val="228291331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4941168"/>
            <a:ext cx="9144000" cy="5400600"/>
          </a:xfrm>
        </p:spPr>
        <p:txBody>
          <a:bodyPr/>
          <a:lstStyle/>
          <a:p>
            <a:pPr marL="0" indent="0">
              <a:buNone/>
            </a:pPr>
            <a:endParaRPr lang="en-GB" sz="3600">
              <a:solidFill>
                <a:srgbClr val="000000"/>
              </a:solidFill>
            </a:endParaRPr>
          </a:p>
          <a:p>
            <a:pPr marL="457200" lvl="1" indent="0">
              <a:buNone/>
            </a:pPr>
            <a:endParaRPr lang="en-GB" sz="2000">
              <a:solidFill>
                <a:srgbClr val="000000"/>
              </a:solidFill>
            </a:endParaRPr>
          </a:p>
          <a:p>
            <a:pPr marL="457200" lvl="1" indent="0">
              <a:buNone/>
            </a:pPr>
            <a:endParaRPr lang="en-GB" sz="2800">
              <a:solidFill>
                <a:srgbClr val="000000"/>
              </a:solidFill>
            </a:endParaRPr>
          </a:p>
          <a:p>
            <a:pPr marL="0" indent="0">
              <a:buNone/>
            </a:pPr>
            <a:endParaRPr lang="en-GB" sz="2800">
              <a:solidFill>
                <a:srgbClr val="000000"/>
              </a:solidFill>
            </a:endParaRPr>
          </a:p>
          <a:p>
            <a:pPr marL="0" indent="0">
              <a:buNone/>
            </a:pPr>
            <a:endParaRPr lang="en-US" sz="2800" baseline="30000">
              <a:solidFill>
                <a:srgbClr val="000000"/>
              </a:solidFill>
            </a:endParaRPr>
          </a:p>
          <a:p>
            <a:pPr marL="457200" lvl="1" indent="0">
              <a:buNone/>
            </a:pPr>
            <a:endParaRPr lang="en-US">
              <a:solidFill>
                <a:srgbClr val="000000"/>
              </a:solidFill>
            </a:endParaRPr>
          </a:p>
          <a:p>
            <a:pPr marL="914400" lvl="2" indent="0">
              <a:buNone/>
            </a:pPr>
            <a:endParaRPr lang="en-US">
              <a:solidFill>
                <a:srgbClr val="000000"/>
              </a:solidFill>
            </a:endParaRPr>
          </a:p>
          <a:p>
            <a:pPr marL="0" indent="0">
              <a:buNone/>
            </a:pPr>
            <a:endParaRPr lang="en-US">
              <a:solidFill>
                <a:srgbClr val="000000"/>
              </a:solidFill>
            </a:endParaRPr>
          </a:p>
        </p:txBody>
      </p:sp>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7" y="14866"/>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a:t>To open</a:t>
            </a:r>
          </a:p>
        </p:txBody>
      </p:sp>
      <p:sp>
        <p:nvSpPr>
          <p:cNvPr id="5" name="Text Placeholder 6"/>
          <p:cNvSpPr>
            <a:spLocks noGrp="1"/>
          </p:cNvSpPr>
          <p:nvPr>
            <p:ph type="body" sz="quarter" idx="16"/>
          </p:nvPr>
        </p:nvSpPr>
        <p:spPr>
          <a:xfrm>
            <a:off x="0" y="620688"/>
            <a:ext cx="9144000" cy="4392488"/>
          </a:xfrm>
        </p:spPr>
        <p:txBody>
          <a:bodyPr/>
          <a:lstStyle/>
          <a:p>
            <a:r>
              <a:rPr lang="en-GB" sz="2800">
                <a:solidFill>
                  <a:srgbClr val="000000"/>
                </a:solidFill>
              </a:rPr>
              <a:t>In order to get you open as a site and start screening and recruiting we need: </a:t>
            </a:r>
          </a:p>
          <a:p>
            <a:pPr lvl="1"/>
            <a:r>
              <a:rPr lang="en-GB" sz="2000">
                <a:solidFill>
                  <a:srgbClr val="000000"/>
                </a:solidFill>
              </a:rPr>
              <a:t>Confirmation of capacity and capability </a:t>
            </a:r>
          </a:p>
          <a:p>
            <a:pPr lvl="1"/>
            <a:r>
              <a:rPr lang="en-GB" sz="2000">
                <a:solidFill>
                  <a:srgbClr val="000000"/>
                </a:solidFill>
              </a:rPr>
              <a:t>Site agreement signed by all parties </a:t>
            </a:r>
          </a:p>
          <a:p>
            <a:pPr lvl="1"/>
            <a:r>
              <a:rPr lang="en-GB" sz="2000">
                <a:solidFill>
                  <a:srgbClr val="000000"/>
                </a:solidFill>
              </a:rPr>
              <a:t>Completed site signature and delegation log </a:t>
            </a:r>
          </a:p>
          <a:p>
            <a:pPr lvl="1"/>
            <a:r>
              <a:rPr lang="en-GB" sz="2000">
                <a:solidFill>
                  <a:srgbClr val="000000"/>
                </a:solidFill>
              </a:rPr>
              <a:t>CV and evidence of GCP training for all staff listed on the delegation log </a:t>
            </a:r>
          </a:p>
          <a:p>
            <a:pPr lvl="1"/>
            <a:r>
              <a:rPr lang="en-GB" sz="2000">
                <a:solidFill>
                  <a:srgbClr val="000000"/>
                </a:solidFill>
              </a:rPr>
              <a:t>Completed SIV training log and site attendance log</a:t>
            </a:r>
          </a:p>
          <a:p>
            <a:pPr lvl="1"/>
            <a:endParaRPr lang="en-GB" sz="2000">
              <a:solidFill>
                <a:srgbClr val="000000"/>
              </a:solidFill>
            </a:endParaRPr>
          </a:p>
          <a:p>
            <a:r>
              <a:rPr lang="en-GB" sz="2800"/>
              <a:t>Once these essential documents have been received by the coordinating centre, an email will be sent to site to provide the green-light for you to commence recruitment. Trial activities cannot commence at site until you have received this email from the coordinating centre</a:t>
            </a:r>
            <a:endParaRPr lang="en-GB" sz="2800">
              <a:solidFill>
                <a:srgbClr val="000000"/>
              </a:solidFill>
            </a:endParaRPr>
          </a:p>
          <a:p>
            <a:pPr marL="457200" lvl="1" indent="0">
              <a:buNone/>
            </a:pPr>
            <a:endParaRPr lang="en-GB" sz="2000">
              <a:solidFill>
                <a:srgbClr val="000000"/>
              </a:solidFill>
            </a:endParaRPr>
          </a:p>
          <a:p>
            <a:pPr lvl="1"/>
            <a:endParaRPr lang="en-GB" sz="2000">
              <a:solidFill>
                <a:srgbClr val="000000"/>
              </a:solidFill>
            </a:endParaRPr>
          </a:p>
          <a:p>
            <a:pPr lvl="1"/>
            <a:endParaRPr lang="en-GB" sz="2000">
              <a:solidFill>
                <a:srgbClr val="000000"/>
              </a:solidFill>
            </a:endParaRPr>
          </a:p>
          <a:p>
            <a:pPr lvl="1"/>
            <a:endParaRPr lang="en-GB" sz="3600">
              <a:solidFill>
                <a:srgbClr val="000000"/>
              </a:solidFill>
            </a:endParaRPr>
          </a:p>
          <a:p>
            <a:pPr marL="457200" lvl="1" indent="0">
              <a:buNone/>
            </a:pPr>
            <a:endParaRPr lang="en-GB" sz="2000">
              <a:solidFill>
                <a:srgbClr val="000000"/>
              </a:solidFill>
            </a:endParaRPr>
          </a:p>
          <a:p>
            <a:pPr marL="0" indent="0">
              <a:buNone/>
            </a:pPr>
            <a:endParaRPr lang="en-GB" sz="2800">
              <a:solidFill>
                <a:srgbClr val="000000"/>
              </a:solidFill>
            </a:endParaRPr>
          </a:p>
          <a:p>
            <a:endParaRPr lang="en-GB" baseline="30000">
              <a:solidFill>
                <a:srgbClr val="000000"/>
              </a:solidFill>
            </a:endParaRPr>
          </a:p>
          <a:p>
            <a:endParaRPr lang="en-US" sz="2800" baseline="30000">
              <a:solidFill>
                <a:srgbClr val="000000"/>
              </a:solidFill>
            </a:endParaRPr>
          </a:p>
          <a:p>
            <a:pPr marL="457200" lvl="1" indent="0">
              <a:buNone/>
            </a:pPr>
            <a:endParaRPr lang="en-US">
              <a:solidFill>
                <a:srgbClr val="000000"/>
              </a:solidFill>
            </a:endParaRPr>
          </a:p>
          <a:p>
            <a:pPr marL="914400" lvl="2" indent="0">
              <a:buNone/>
            </a:pPr>
            <a:endParaRPr lang="en-US">
              <a:solidFill>
                <a:srgbClr val="000000"/>
              </a:solidFill>
            </a:endParaRPr>
          </a:p>
          <a:p>
            <a:pPr marL="0" indent="0">
              <a:buNone/>
            </a:pPr>
            <a:endParaRPr lang="en-US">
              <a:solidFill>
                <a:srgbClr val="000000"/>
              </a:solidFill>
            </a:endParaRPr>
          </a:p>
        </p:txBody>
      </p:sp>
      <p:sp>
        <p:nvSpPr>
          <p:cNvPr id="10"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Tree>
    <p:extLst>
      <p:ext uri="{BB962C8B-B14F-4D97-AF65-F5344CB8AC3E}">
        <p14:creationId xmlns:p14="http://schemas.microsoft.com/office/powerpoint/2010/main" val="105802034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9097" y="159700"/>
            <a:ext cx="9134903" cy="720080"/>
          </a:xfrm>
        </p:spPr>
        <p:txBody>
          <a:bodyPr/>
          <a:lstStyle/>
          <a:p>
            <a:pPr algn="ctr"/>
            <a:r>
              <a:rPr lang="en-US" sz="4000"/>
              <a:t>Contact</a:t>
            </a:r>
          </a:p>
        </p:txBody>
      </p:sp>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4932040" y="4005064"/>
            <a:ext cx="3528392" cy="1296144"/>
          </a:xfrm>
          <a:prstGeom prst="rect">
            <a:avLst/>
          </a:prstGeom>
        </p:spPr>
      </p:pic>
      <p:sp>
        <p:nvSpPr>
          <p:cNvPr id="10" name="TextBox 9"/>
          <p:cNvSpPr txBox="1"/>
          <p:nvPr/>
        </p:nvSpPr>
        <p:spPr>
          <a:xfrm>
            <a:off x="539552" y="1007333"/>
            <a:ext cx="4032448" cy="2739211"/>
          </a:xfrm>
          <a:prstGeom prst="rect">
            <a:avLst/>
          </a:prstGeom>
          <a:solidFill>
            <a:srgbClr val="AB84BC"/>
          </a:solidFill>
          <a:ln>
            <a:no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2400" b="1" u="sng" dirty="0">
                <a:solidFill>
                  <a:schemeClr val="bg1"/>
                </a:solidFill>
              </a:rPr>
              <a:t>Warwick Clinical Trials Unit</a:t>
            </a:r>
          </a:p>
          <a:p>
            <a:pPr algn="ctr"/>
            <a:endParaRPr lang="en-US" dirty="0">
              <a:solidFill>
                <a:schemeClr val="bg1"/>
              </a:solidFill>
            </a:endParaRPr>
          </a:p>
          <a:p>
            <a:pPr algn="ctr"/>
            <a:r>
              <a:rPr lang="en-US" sz="2000" b="1" dirty="0">
                <a:solidFill>
                  <a:schemeClr val="bg1"/>
                </a:solidFill>
              </a:rPr>
              <a:t>Trial Team</a:t>
            </a:r>
          </a:p>
          <a:p>
            <a:pPr algn="ctr">
              <a:spcAft>
                <a:spcPts val="1200"/>
              </a:spcAft>
            </a:pPr>
            <a:r>
              <a:rPr lang="en-US" dirty="0">
                <a:solidFill>
                  <a:schemeClr val="bg1"/>
                </a:solidFill>
              </a:rPr>
              <a:t>Sara Wood</a:t>
            </a:r>
          </a:p>
          <a:p>
            <a:pPr algn="ctr">
              <a:spcAft>
                <a:spcPts val="1200"/>
              </a:spcAft>
            </a:pPr>
            <a:r>
              <a:rPr lang="en-US" dirty="0">
                <a:solidFill>
                  <a:schemeClr val="bg1"/>
                </a:solidFill>
                <a:hlinkClick r:id="rId4"/>
              </a:rPr>
              <a:t>Bigbaby@warwick.ac.uk</a:t>
            </a:r>
            <a:endParaRPr lang="en-US" dirty="0">
              <a:solidFill>
                <a:schemeClr val="bg1"/>
              </a:solidFill>
            </a:endParaRPr>
          </a:p>
          <a:p>
            <a:pPr algn="ctr"/>
            <a:r>
              <a:rPr lang="en-US" dirty="0">
                <a:solidFill>
                  <a:schemeClr val="bg1"/>
                </a:solidFill>
              </a:rPr>
              <a:t>02476 523858</a:t>
            </a:r>
          </a:p>
          <a:p>
            <a:pPr algn="ctr"/>
            <a:endParaRPr lang="en-US" dirty="0">
              <a:solidFill>
                <a:schemeClr val="bg1"/>
              </a:solidFill>
            </a:endParaRPr>
          </a:p>
          <a:p>
            <a:pPr algn="ctr"/>
            <a:endParaRPr lang="en-US" dirty="0">
              <a:solidFill>
                <a:schemeClr val="bg1"/>
              </a:solidFill>
            </a:endParaRPr>
          </a:p>
        </p:txBody>
      </p:sp>
      <p:sp>
        <p:nvSpPr>
          <p:cNvPr id="11"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endParaRPr lang="en-GB" dirty="0"/>
          </a:p>
        </p:txBody>
      </p:sp>
      <p:sp>
        <p:nvSpPr>
          <p:cNvPr id="7" name="TextBox 6">
            <a:extLst>
              <a:ext uri="{FF2B5EF4-FFF2-40B4-BE49-F238E27FC236}">
                <a16:creationId xmlns:a16="http://schemas.microsoft.com/office/drawing/2014/main" id="{0B7A108D-75DF-418C-ADFB-1A5AE2BB32E8}"/>
              </a:ext>
            </a:extLst>
          </p:cNvPr>
          <p:cNvSpPr txBox="1"/>
          <p:nvPr/>
        </p:nvSpPr>
        <p:spPr>
          <a:xfrm>
            <a:off x="4788026" y="1038111"/>
            <a:ext cx="4032448" cy="2708434"/>
          </a:xfrm>
          <a:prstGeom prst="rect">
            <a:avLst/>
          </a:prstGeom>
          <a:solidFill>
            <a:srgbClr val="60B5B0"/>
          </a:solidFill>
          <a:ln>
            <a:no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2400" b="1" u="sng" dirty="0">
                <a:solidFill>
                  <a:schemeClr val="bg1"/>
                </a:solidFill>
              </a:rPr>
              <a:t>Perinatal Institute</a:t>
            </a:r>
          </a:p>
          <a:p>
            <a:pPr algn="ctr"/>
            <a:endParaRPr lang="en-US" dirty="0">
              <a:solidFill>
                <a:schemeClr val="bg1"/>
              </a:solidFill>
            </a:endParaRPr>
          </a:p>
          <a:p>
            <a:pPr algn="ctr"/>
            <a:r>
              <a:rPr lang="en-US" sz="2000" b="1" dirty="0">
                <a:solidFill>
                  <a:schemeClr val="bg1"/>
                </a:solidFill>
              </a:rPr>
              <a:t>Research Midwife</a:t>
            </a:r>
          </a:p>
          <a:p>
            <a:pPr algn="ctr"/>
            <a:r>
              <a:rPr lang="en-US" dirty="0">
                <a:solidFill>
                  <a:schemeClr val="bg1"/>
                </a:solidFill>
              </a:rPr>
              <a:t>Hanna Jones</a:t>
            </a:r>
          </a:p>
          <a:p>
            <a:pPr algn="ctr"/>
            <a:endParaRPr lang="en-US" dirty="0">
              <a:solidFill>
                <a:schemeClr val="bg1"/>
              </a:solidFill>
            </a:endParaRPr>
          </a:p>
          <a:p>
            <a:pPr algn="ctr"/>
            <a:r>
              <a:rPr lang="en-US" dirty="0">
                <a:solidFill>
                  <a:schemeClr val="bg1"/>
                </a:solidFill>
                <a:hlinkClick r:id="rId5"/>
              </a:rPr>
              <a:t>bigbaby@perinatal.org.uk</a:t>
            </a:r>
            <a:endParaRPr lang="en-US" dirty="0">
              <a:solidFill>
                <a:schemeClr val="bg1"/>
              </a:solidFill>
            </a:endParaRPr>
          </a:p>
          <a:p>
            <a:pPr algn="ctr"/>
            <a:endParaRPr lang="en-US" dirty="0">
              <a:solidFill>
                <a:schemeClr val="bg1"/>
              </a:solidFill>
            </a:endParaRPr>
          </a:p>
          <a:p>
            <a:pPr algn="ctr"/>
            <a:r>
              <a:rPr lang="en-US" dirty="0">
                <a:solidFill>
                  <a:schemeClr val="bg1"/>
                </a:solidFill>
              </a:rPr>
              <a:t>01216070101</a:t>
            </a:r>
          </a:p>
          <a:p>
            <a:pPr algn="ctr"/>
            <a:endParaRPr lang="en-US" dirty="0">
              <a:solidFill>
                <a:schemeClr val="bg1"/>
              </a:solidFill>
            </a:endParaRPr>
          </a:p>
        </p:txBody>
      </p:sp>
    </p:spTree>
    <p:extLst>
      <p:ext uri="{BB962C8B-B14F-4D97-AF65-F5344CB8AC3E}">
        <p14:creationId xmlns:p14="http://schemas.microsoft.com/office/powerpoint/2010/main" val="127068725"/>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p:nvPr/>
        </p:nvPicPr>
        <p:blipFill>
          <a:blip r:embed="rId3" cstate="print">
            <a:extLst>
              <a:ext uri="{28A0092B-C50C-407E-A947-70E740481C1C}">
                <a14:useLocalDpi xmlns:a14="http://schemas.microsoft.com/office/drawing/2010/main" val="0"/>
              </a:ext>
            </a:extLst>
          </a:blip>
          <a:stretch>
            <a:fillRect/>
          </a:stretch>
        </p:blipFill>
        <p:spPr>
          <a:xfrm>
            <a:off x="4355976" y="3861048"/>
            <a:ext cx="2880320" cy="1152128"/>
          </a:xfrm>
          <a:prstGeom prst="rect">
            <a:avLst/>
          </a:prstGeom>
        </p:spPr>
      </p:pic>
      <p:sp>
        <p:nvSpPr>
          <p:cNvPr id="12" name="Text Placeholder 5"/>
          <p:cNvSpPr>
            <a:spLocks noGrp="1"/>
          </p:cNvSpPr>
          <p:nvPr>
            <p:ph type="body" sz="quarter" idx="4294967295"/>
          </p:nvPr>
        </p:nvSpPr>
        <p:spPr>
          <a:xfrm>
            <a:off x="107504" y="3645024"/>
            <a:ext cx="6984776" cy="2699112"/>
          </a:xfrm>
          <a:prstGeom prst="rect">
            <a:avLst/>
          </a:prstGeom>
        </p:spPr>
        <p:txBody>
          <a:bodyPr/>
          <a:lstStyle/>
          <a:p>
            <a:pPr marL="0" indent="0">
              <a:buNone/>
            </a:pPr>
            <a:r>
              <a:rPr lang="en-US"/>
              <a:t>Thank you </a:t>
            </a:r>
          </a:p>
          <a:p>
            <a:pPr marL="0" indent="0">
              <a:buNone/>
            </a:pPr>
            <a:r>
              <a:rPr lang="en-US"/>
              <a:t>Any questions?</a:t>
            </a:r>
          </a:p>
        </p:txBody>
      </p:sp>
      <p:pic>
        <p:nvPicPr>
          <p:cNvPr id="5" name="Picture 4" descr="https://www.nihr.ac.uk/about-us/images/Branding/NIHR_Logos_Funded%20by_COL_RGB.jpg"/>
          <p:cNvPicPr/>
          <p:nvPr/>
        </p:nvPicPr>
        <p:blipFill>
          <a:blip r:embed="rId4">
            <a:extLst>
              <a:ext uri="{28A0092B-C50C-407E-A947-70E740481C1C}">
                <a14:useLocalDpi xmlns:a14="http://schemas.microsoft.com/office/drawing/2010/main" val="0"/>
              </a:ext>
            </a:extLst>
          </a:blip>
          <a:srcRect/>
          <a:stretch>
            <a:fillRect/>
          </a:stretch>
        </p:blipFill>
        <p:spPr bwMode="auto">
          <a:xfrm>
            <a:off x="323528" y="5946120"/>
            <a:ext cx="1579642" cy="398016"/>
          </a:xfrm>
          <a:prstGeom prst="rect">
            <a:avLst/>
          </a:prstGeom>
          <a:noFill/>
          <a:ln>
            <a:noFill/>
          </a:ln>
        </p:spPr>
      </p:pic>
      <p:graphicFrame>
        <p:nvGraphicFramePr>
          <p:cNvPr id="6" name="Object 5"/>
          <p:cNvGraphicFramePr>
            <a:graphicFrameLocks noChangeAspect="1"/>
          </p:cNvGraphicFramePr>
          <p:nvPr>
            <p:extLst>
              <p:ext uri="{D42A27DB-BD31-4B8C-83A1-F6EECF244321}">
                <p14:modId xmlns:p14="http://schemas.microsoft.com/office/powerpoint/2010/main" val="1267803785"/>
              </p:ext>
            </p:extLst>
          </p:nvPr>
        </p:nvGraphicFramePr>
        <p:xfrm>
          <a:off x="1331640" y="4958248"/>
          <a:ext cx="7648575" cy="2771775"/>
        </p:xfrm>
        <a:graphic>
          <a:graphicData uri="http://schemas.openxmlformats.org/presentationml/2006/ole">
            <mc:AlternateContent xmlns:mc="http://schemas.openxmlformats.org/markup-compatibility/2006">
              <mc:Choice xmlns:v="urn:schemas-microsoft-com:vml" Requires="v">
                <p:oleObj spid="_x0000_s161803" name="Document" r:id="rId5" imgW="5873421" imgH="2137123" progId="Word.Document.12">
                  <p:embed/>
                </p:oleObj>
              </mc:Choice>
              <mc:Fallback>
                <p:oleObj name="Document" r:id="rId5" imgW="5873421" imgH="2137123" progId="Word.Document.12">
                  <p:embed/>
                  <p:pic>
                    <p:nvPicPr>
                      <p:cNvPr id="6" name="Object 5"/>
                      <p:cNvPicPr/>
                      <p:nvPr/>
                    </p:nvPicPr>
                    <p:blipFill>
                      <a:blip r:embed="rId6"/>
                      <a:stretch>
                        <a:fillRect/>
                      </a:stretch>
                    </p:blipFill>
                    <p:spPr>
                      <a:xfrm>
                        <a:off x="1331640" y="4958248"/>
                        <a:ext cx="7648575" cy="2771775"/>
                      </a:xfrm>
                      <a:prstGeom prst="rect">
                        <a:avLst/>
                      </a:prstGeom>
                    </p:spPr>
                  </p:pic>
                </p:oleObj>
              </mc:Fallback>
            </mc:AlternateContent>
          </a:graphicData>
        </a:graphic>
      </p:graphicFrame>
    </p:spTree>
    <p:extLst>
      <p:ext uri="{BB962C8B-B14F-4D97-AF65-F5344CB8AC3E}">
        <p14:creationId xmlns:p14="http://schemas.microsoft.com/office/powerpoint/2010/main" val="15456033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9096" y="-27384"/>
            <a:ext cx="9134903" cy="1125488"/>
          </a:xfrm>
        </p:spPr>
        <p:txBody>
          <a:bodyPr/>
          <a:lstStyle/>
          <a:p>
            <a:pPr algn="ctr"/>
            <a:r>
              <a:rPr lang="en-US" sz="4000"/>
              <a:t>Background </a:t>
            </a:r>
            <a:r>
              <a:rPr lang="mr-IN" sz="4000"/>
              <a:t>–</a:t>
            </a:r>
            <a:r>
              <a:rPr lang="en-US" sz="4000"/>
              <a:t> Current Evidence </a:t>
            </a:r>
          </a:p>
        </p:txBody>
      </p:sp>
      <p:sp>
        <p:nvSpPr>
          <p:cNvPr id="7" name="Text Placeholder 6"/>
          <p:cNvSpPr>
            <a:spLocks noGrp="1"/>
          </p:cNvSpPr>
          <p:nvPr>
            <p:ph type="body" sz="quarter" idx="16"/>
          </p:nvPr>
        </p:nvSpPr>
        <p:spPr>
          <a:xfrm>
            <a:off x="0" y="692696"/>
            <a:ext cx="9144000" cy="4464496"/>
          </a:xfrm>
        </p:spPr>
        <p:txBody>
          <a:bodyPr vert="horz" lIns="91440" tIns="45720" rIns="91440" bIns="45720" anchor="t"/>
          <a:lstStyle/>
          <a:p>
            <a:pPr marL="0" indent="0" algn="just">
              <a:buNone/>
            </a:pPr>
            <a:endParaRPr lang="en-US" sz="1200"/>
          </a:p>
          <a:p>
            <a:pPr algn="just"/>
            <a:r>
              <a:rPr lang="en-US" sz="2800"/>
              <a:t>RCOG Green-top Guideline No. 42 (March 2012)</a:t>
            </a:r>
            <a:endParaRPr lang="en-US" sz="2400"/>
          </a:p>
          <a:p>
            <a:pPr marL="0" indent="0" algn="just">
              <a:buNone/>
            </a:pPr>
            <a:r>
              <a:rPr lang="en-GB" sz="1600"/>
              <a:t>Induction of labour does not prevent shoulder dystocia in non-diabetic women with a suspected </a:t>
            </a:r>
            <a:r>
              <a:rPr lang="en-GB" sz="1600" err="1"/>
              <a:t>macrosomic</a:t>
            </a:r>
            <a:r>
              <a:rPr lang="en-GB" sz="1600"/>
              <a:t> </a:t>
            </a:r>
            <a:r>
              <a:rPr lang="en-GB" sz="1600" err="1"/>
              <a:t>fetus</a:t>
            </a:r>
            <a:r>
              <a:rPr lang="en-GB" sz="1600"/>
              <a:t>”</a:t>
            </a:r>
          </a:p>
          <a:p>
            <a:pPr marL="0" indent="0" algn="just">
              <a:buNone/>
            </a:pPr>
            <a:endParaRPr lang="en-GB" sz="1600"/>
          </a:p>
          <a:p>
            <a:pPr marL="0" indent="0" algn="just">
              <a:buNone/>
            </a:pPr>
            <a:endParaRPr lang="en-GB" sz="2000"/>
          </a:p>
          <a:p>
            <a:pPr algn="just"/>
            <a:r>
              <a:rPr lang="en-US" sz="2800"/>
              <a:t>NICE guideline NG207 (Nov 2021)</a:t>
            </a:r>
          </a:p>
          <a:p>
            <a:pPr marL="0" indent="0" algn="just">
              <a:buNone/>
            </a:pPr>
            <a:r>
              <a:rPr lang="en-GB" sz="1600"/>
              <a:t>“There was some evidence of both benefits and harms for induction of labour and for expectant management in women without diabetes with suspected </a:t>
            </a:r>
            <a:r>
              <a:rPr lang="en-GB" sz="1600" err="1"/>
              <a:t>fetal</a:t>
            </a:r>
            <a:r>
              <a:rPr lang="en-GB" sz="1600"/>
              <a:t> macrosomia, but there was uncertainty around this evidence, particularly relating to the risk of perineal tears. As there was not enough evidence to recommend one method over another, the committee recommended that women should be provided with information about different modes of birth so they can make an informed decision, and that recruitment into relevant clinical trials should be supported</a:t>
            </a:r>
          </a:p>
          <a:p>
            <a:pPr marL="0" indent="0" algn="just">
              <a:buNone/>
            </a:pPr>
            <a:r>
              <a:rPr lang="en-GB" sz="1600"/>
              <a:t>Support recruitment into clinical trials, if available. [2021] “</a:t>
            </a:r>
          </a:p>
          <a:p>
            <a:pPr marL="0" indent="0" algn="just">
              <a:buNone/>
            </a:pPr>
            <a:endParaRPr lang="en-US" sz="2400"/>
          </a:p>
          <a:p>
            <a:pPr marL="0" indent="0" algn="just">
              <a:buNone/>
            </a:pPr>
            <a:endParaRPr lang="en-US" sz="2400"/>
          </a:p>
          <a:p>
            <a:pPr marL="0" indent="0">
              <a:buNone/>
            </a:pPr>
            <a:endParaRPr lang="en-US" sz="2400"/>
          </a:p>
          <a:p>
            <a:endParaRPr lang="en-US" sz="2400"/>
          </a:p>
          <a:p>
            <a:endParaRPr lang="en-US" sz="2400"/>
          </a:p>
          <a:p>
            <a:endParaRPr lang="en-US" sz="2400"/>
          </a:p>
          <a:p>
            <a:endParaRPr lang="en-US" sz="2800"/>
          </a:p>
          <a:p>
            <a:pPr marL="457200" lvl="1" indent="0">
              <a:buNone/>
            </a:pPr>
            <a:endParaRPr lang="en-US"/>
          </a:p>
          <a:p>
            <a:pPr marL="0" indent="0">
              <a:buNone/>
            </a:pPr>
            <a:endParaRPr lang="en-US"/>
          </a:p>
        </p:txBody>
      </p:sp>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2" name="TextBox 1"/>
          <p:cNvSpPr txBox="1"/>
          <p:nvPr/>
        </p:nvSpPr>
        <p:spPr>
          <a:xfrm>
            <a:off x="4283968" y="6516052"/>
            <a:ext cx="4860032" cy="369332"/>
          </a:xfrm>
          <a:prstGeom prst="rect">
            <a:avLst/>
          </a:prstGeom>
          <a:noFill/>
        </p:spPr>
        <p:txBody>
          <a:bodyPr wrap="square" rtlCol="0">
            <a:spAutoFit/>
          </a:bodyPr>
          <a:lstStyle/>
          <a:p>
            <a:endParaRPr lang="en-US"/>
          </a:p>
        </p:txBody>
      </p:sp>
      <p:sp>
        <p:nvSpPr>
          <p:cNvPr id="3" name="Rectangle 2"/>
          <p:cNvSpPr/>
          <p:nvPr/>
        </p:nvSpPr>
        <p:spPr>
          <a:xfrm>
            <a:off x="5292080" y="6480586"/>
            <a:ext cx="6228184" cy="184666"/>
          </a:xfrm>
          <a:prstGeom prst="rect">
            <a:avLst/>
          </a:prstGeom>
        </p:spPr>
        <p:txBody>
          <a:bodyPr wrap="square">
            <a:spAutoFit/>
          </a:bodyPr>
          <a:lstStyle/>
          <a:p>
            <a:r>
              <a:rPr lang="en-GB" sz="600"/>
              <a:t>Royal College of Obstetricians and Gynaecologists. Green–top Guideline No. 42. Shoulder Dystocia. 2 ed. London, 2012 </a:t>
            </a:r>
          </a:p>
        </p:txBody>
      </p:sp>
      <p:sp>
        <p:nvSpPr>
          <p:cNvPr id="10" name="Footer Placeholder 1"/>
          <p:cNvSpPr>
            <a:spLocks noGrp="1"/>
          </p:cNvSpPr>
          <p:nvPr>
            <p:ph type="ftr" sz="quarter" idx="17"/>
          </p:nvPr>
        </p:nvSpPr>
        <p:spPr>
          <a:xfrm>
            <a:off x="6234947" y="6613310"/>
            <a:ext cx="2911202" cy="221109"/>
          </a:xfrm>
        </p:spPr>
        <p:txBody>
          <a:bodyPr/>
          <a:lstStyle/>
          <a:p>
            <a:r>
              <a:rPr lang="en-GB"/>
              <a:t>Big Baby site initiation presentation | V9.0 | 08 March 2022</a:t>
            </a:r>
          </a:p>
        </p:txBody>
      </p:sp>
    </p:spTree>
    <p:extLst>
      <p:ext uri="{BB962C8B-B14F-4D97-AF65-F5344CB8AC3E}">
        <p14:creationId xmlns:p14="http://schemas.microsoft.com/office/powerpoint/2010/main" val="3844417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14E4C60-FC98-4296-A64D-0568D7817987}"/>
              </a:ext>
            </a:extLst>
          </p:cNvPr>
          <p:cNvSpPr>
            <a:spLocks noGrp="1"/>
          </p:cNvSpPr>
          <p:nvPr>
            <p:ph type="body" sz="quarter" idx="10"/>
          </p:nvPr>
        </p:nvSpPr>
        <p:spPr/>
        <p:txBody>
          <a:bodyPr/>
          <a:lstStyle/>
          <a:p>
            <a:r>
              <a:rPr lang="en-US" sz="3600"/>
              <a:t>Background </a:t>
            </a:r>
            <a:r>
              <a:rPr lang="mr-IN" sz="3600"/>
              <a:t>–</a:t>
            </a:r>
            <a:r>
              <a:rPr lang="en-US" sz="3600"/>
              <a:t> Current Evidence </a:t>
            </a:r>
          </a:p>
          <a:p>
            <a:endParaRPr lang="en-GB"/>
          </a:p>
        </p:txBody>
      </p:sp>
      <p:sp>
        <p:nvSpPr>
          <p:cNvPr id="3" name="Text Placeholder 2">
            <a:extLst>
              <a:ext uri="{FF2B5EF4-FFF2-40B4-BE49-F238E27FC236}">
                <a16:creationId xmlns:a16="http://schemas.microsoft.com/office/drawing/2014/main" id="{9DED4305-BEF4-4A87-BF00-2D2600E6183D}"/>
              </a:ext>
            </a:extLst>
          </p:cNvPr>
          <p:cNvSpPr>
            <a:spLocks noGrp="1"/>
          </p:cNvSpPr>
          <p:nvPr>
            <p:ph type="body" sz="quarter" idx="16"/>
          </p:nvPr>
        </p:nvSpPr>
        <p:spPr/>
        <p:txBody>
          <a:bodyPr vert="horz" lIns="91440" tIns="45720" rIns="91440" bIns="45720" anchor="t"/>
          <a:lstStyle/>
          <a:p>
            <a:r>
              <a:rPr lang="en-US" sz="2800"/>
              <a:t>HSIB (Feb 2021)</a:t>
            </a:r>
            <a:endParaRPr lang="en-US" sz="3200"/>
          </a:p>
          <a:p>
            <a:pPr marL="0" indent="0">
              <a:buNone/>
            </a:pPr>
            <a:r>
              <a:rPr lang="en-US" sz="2000"/>
              <a:t>Highlights LGA babies at an increased risk of shoulder dystocia and there is lack of national consistency across maternity services in how LGA babies are identified and managed. </a:t>
            </a:r>
          </a:p>
          <a:p>
            <a:pPr marL="0" indent="0">
              <a:buNone/>
            </a:pPr>
            <a:endParaRPr lang="en-US"/>
          </a:p>
          <a:p>
            <a:pPr marL="0" indent="0">
              <a:buNone/>
            </a:pPr>
            <a:endParaRPr lang="en-US"/>
          </a:p>
          <a:p>
            <a:pPr marL="0" indent="0">
              <a:buNone/>
            </a:pPr>
            <a:r>
              <a:rPr lang="en-US"/>
              <a:t>Current clinical equipoise which needs to be investigated in the UK, before practice based on limited evidence is adopted</a:t>
            </a:r>
          </a:p>
          <a:p>
            <a:endParaRPr lang="en-US" sz="2000"/>
          </a:p>
          <a:p>
            <a:pPr marL="0" indent="0">
              <a:buNone/>
            </a:pPr>
            <a:endParaRPr lang="en-GB"/>
          </a:p>
        </p:txBody>
      </p:sp>
      <p:sp>
        <p:nvSpPr>
          <p:cNvPr id="4" name="Footer Placeholder 3">
            <a:extLst>
              <a:ext uri="{FF2B5EF4-FFF2-40B4-BE49-F238E27FC236}">
                <a16:creationId xmlns:a16="http://schemas.microsoft.com/office/drawing/2014/main" id="{DE437678-A295-42D3-BF7B-9296914B8D7E}"/>
              </a:ext>
            </a:extLst>
          </p:cNvPr>
          <p:cNvSpPr>
            <a:spLocks noGrp="1"/>
          </p:cNvSpPr>
          <p:nvPr>
            <p:ph type="ftr" sz="quarter" idx="17"/>
          </p:nvPr>
        </p:nvSpPr>
        <p:spPr/>
        <p:txBody>
          <a:bodyPr/>
          <a:lstStyle/>
          <a:p>
            <a:r>
              <a:rPr lang="en-GB"/>
              <a:t>Big Baby site initiation presentation | V9.0 | 08 March 2022</a:t>
            </a:r>
          </a:p>
        </p:txBody>
      </p:sp>
    </p:spTree>
    <p:extLst>
      <p:ext uri="{BB962C8B-B14F-4D97-AF65-F5344CB8AC3E}">
        <p14:creationId xmlns:p14="http://schemas.microsoft.com/office/powerpoint/2010/main" val="2133543106"/>
      </p:ext>
    </p:extLst>
  </p:cSld>
  <p:clrMapOvr>
    <a:masterClrMapping/>
  </p:clrMapOvr>
</p:sld>
</file>

<file path=ppt/theme/theme1.xml><?xml version="1.0" encoding="utf-8"?>
<a:theme xmlns:a="http://schemas.openxmlformats.org/drawingml/2006/main" name="6/12 Warwi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6/12 Departmental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4/12 Departmental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1/12 Departmental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Keylin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4/12 Warwi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12 Warwi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8/12 Warwi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6/12 University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4/12 University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8/12 University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1/12 University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8/12 Departmental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Flow_SignoffStatus xmlns="ead8fdfb-ce75-4fb0-96fe-8dea43a0ed42"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AE485CCF1FBC542B6E8D685EDE3C514" ma:contentTypeVersion="14" ma:contentTypeDescription="Create a new document." ma:contentTypeScope="" ma:versionID="48d1280bd776d41301a94d2c71dbb646">
  <xsd:schema xmlns:xsd="http://www.w3.org/2001/XMLSchema" xmlns:xs="http://www.w3.org/2001/XMLSchema" xmlns:p="http://schemas.microsoft.com/office/2006/metadata/properties" xmlns:ns2="ead8fdfb-ce75-4fb0-96fe-8dea43a0ed42" xmlns:ns3="0afdfc1b-6842-4f86-bdc9-a3047a071598" targetNamespace="http://schemas.microsoft.com/office/2006/metadata/properties" ma:root="true" ma:fieldsID="9f7d914dbd1cb16aa238b949bd4fb4e9" ns2:_="" ns3:_="">
    <xsd:import namespace="ead8fdfb-ce75-4fb0-96fe-8dea43a0ed42"/>
    <xsd:import namespace="0afdfc1b-6842-4f86-bdc9-a3047a071598"/>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ServiceLocation" minOccurs="0"/>
                <xsd:element ref="ns2:MediaLengthInSeconds" minOccurs="0"/>
                <xsd:element ref="ns2:_Flow_Signoff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ad8fdfb-ce75-4fb0-96fe-8dea43a0ed4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_Flow_SignoffStatus" ma:index="21" nillable="true" ma:displayName="Sign-off status" ma:internalName="Sign_x002d_off_x0020_status">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afdfc1b-6842-4f86-bdc9-a3047a071598"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7CF60C6-CB82-4D4D-B9E3-7704FFEBD84C}">
  <ds:schemaRefs>
    <ds:schemaRef ds:uri="0afdfc1b-6842-4f86-bdc9-a3047a071598"/>
    <ds:schemaRef ds:uri="ead8fdfb-ce75-4fb0-96fe-8dea43a0ed42"/>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8C11FD5D-3D13-4064-867C-2A165623C999}">
  <ds:schemaRefs>
    <ds:schemaRef ds:uri="http://schemas.microsoft.com/sharepoint/v3/contenttype/forms"/>
  </ds:schemaRefs>
</ds:datastoreItem>
</file>

<file path=customXml/itemProps3.xml><?xml version="1.0" encoding="utf-8"?>
<ds:datastoreItem xmlns:ds="http://schemas.openxmlformats.org/officeDocument/2006/customXml" ds:itemID="{DE61042D-AEF9-4512-8E0C-FBACE4CB1465}">
  <ds:schemaRefs>
    <ds:schemaRef ds:uri="0afdfc1b-6842-4f86-bdc9-a3047a071598"/>
    <ds:schemaRef ds:uri="ead8fdfb-ce75-4fb0-96fe-8dea43a0ed42"/>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1</TotalTime>
  <Words>5636</Words>
  <Application>Microsoft Office PowerPoint</Application>
  <PresentationFormat>On-screen Show (4:3)</PresentationFormat>
  <Paragraphs>1133</Paragraphs>
  <Slides>76</Slides>
  <Notes>31</Notes>
  <HiddenSlides>0</HiddenSlides>
  <MMClips>0</MMClips>
  <ScaleCrop>false</ScaleCrop>
  <HeadingPairs>
    <vt:vector size="8" baseType="variant">
      <vt:variant>
        <vt:lpstr>Fonts Used</vt:lpstr>
      </vt:variant>
      <vt:variant>
        <vt:i4>4</vt:i4>
      </vt:variant>
      <vt:variant>
        <vt:lpstr>Theme</vt:lpstr>
      </vt:variant>
      <vt:variant>
        <vt:i4>14</vt:i4>
      </vt:variant>
      <vt:variant>
        <vt:lpstr>Embedded OLE Servers</vt:lpstr>
      </vt:variant>
      <vt:variant>
        <vt:i4>1</vt:i4>
      </vt:variant>
      <vt:variant>
        <vt:lpstr>Slide Titles</vt:lpstr>
      </vt:variant>
      <vt:variant>
        <vt:i4>76</vt:i4>
      </vt:variant>
    </vt:vector>
  </HeadingPairs>
  <TitlesOfParts>
    <vt:vector size="95" baseType="lpstr">
      <vt:lpstr>Arial</vt:lpstr>
      <vt:lpstr>Calibri</vt:lpstr>
      <vt:lpstr>Lucida Grande</vt:lpstr>
      <vt:lpstr>Wingdings</vt:lpstr>
      <vt:lpstr>6/12 Warwick</vt:lpstr>
      <vt:lpstr>4/12 Warwick</vt:lpstr>
      <vt:lpstr>1/12 Warwick</vt:lpstr>
      <vt:lpstr>8/12 Warwick</vt:lpstr>
      <vt:lpstr>6/12 University lockup</vt:lpstr>
      <vt:lpstr>4/12 University lockup</vt:lpstr>
      <vt:lpstr>8/12 University lockup</vt:lpstr>
      <vt:lpstr>1/12 University lockup</vt:lpstr>
      <vt:lpstr>8/12 Departmental lockup</vt:lpstr>
      <vt:lpstr>6/12 Departmental lockup</vt:lpstr>
      <vt:lpstr>4/12 Departmental lockup</vt:lpstr>
      <vt:lpstr>1/12 Departmental lockup</vt:lpstr>
      <vt:lpstr>Keyline</vt:lpstr>
      <vt:lpstr>Custom Design</vt:lpstr>
      <vt:lpstr>Document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Patria, Jetinder</dc:creator>
  <cp:lastModifiedBy>Wood, Sara</cp:lastModifiedBy>
  <cp:revision>11</cp:revision>
  <cp:lastPrinted>2018-07-13T07:06:56Z</cp:lastPrinted>
  <dcterms:created xsi:type="dcterms:W3CDTF">2015-04-29T08:55:57Z</dcterms:created>
  <dcterms:modified xsi:type="dcterms:W3CDTF">2022-03-10T14:51:51Z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1882392</vt:lpwstr>
  </property>
  <property fmtid="{D5CDD505-2E9C-101B-9397-08002B2CF9AE}" pid="3" name="NXPowerLiteSettings">
    <vt:lpwstr>C7000400038000</vt:lpwstr>
  </property>
  <property fmtid="{D5CDD505-2E9C-101B-9397-08002B2CF9AE}" pid="4" name="NXPowerLiteVersion">
    <vt:lpwstr>S8.2.3</vt:lpwstr>
  </property>
  <property fmtid="{D5CDD505-2E9C-101B-9397-08002B2CF9AE}" pid="5" name="ContentTypeId">
    <vt:lpwstr>0x010100DAE485CCF1FBC542B6E8D685EDE3C514</vt:lpwstr>
  </property>
</Properties>
</file>