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Layouts/slideLayout7.xml" ContentType="application/vnd.openxmlformats-officedocument.presentationml.slideLayout+xml"/>
  <Override PartName="/ppt/theme/theme4.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5.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6.xml" ContentType="application/vnd.openxmlformats-officedocument.theme+xml"/>
  <Override PartName="/ppt/slideLayouts/slideLayout12.xml" ContentType="application/vnd.openxmlformats-officedocument.presentationml.slideLayout+xml"/>
  <Override PartName="/ppt/theme/theme7.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8.xml" ContentType="application/vnd.openxmlformats-officedocument.theme+xml"/>
  <Override PartName="/ppt/slideLayouts/slideLayout15.xml" ContentType="application/vnd.openxmlformats-officedocument.presentationml.slideLayout+xml"/>
  <Override PartName="/ppt/theme/theme9.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10.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11.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12.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13.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14.xml" ContentType="application/vnd.openxmlformats-officedocument.theme+xml"/>
  <Override PartName="/ppt/theme/theme1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6" r:id="rId4"/>
    <p:sldMasterId id="2147483650" r:id="rId5"/>
    <p:sldMasterId id="2147483652" r:id="rId6"/>
    <p:sldMasterId id="2147483654" r:id="rId7"/>
    <p:sldMasterId id="2147483656" r:id="rId8"/>
    <p:sldMasterId id="2147483658" r:id="rId9"/>
    <p:sldMasterId id="2147483662" r:id="rId10"/>
    <p:sldMasterId id="2147483660" r:id="rId11"/>
    <p:sldMasterId id="2147483711" r:id="rId12"/>
    <p:sldMasterId id="2147483713" r:id="rId13"/>
    <p:sldMasterId id="2147483716" r:id="rId14"/>
    <p:sldMasterId id="2147483719" r:id="rId15"/>
    <p:sldMasterId id="2147483664" r:id="rId16"/>
    <p:sldMasterId id="2147483689" r:id="rId17"/>
  </p:sldMasterIdLst>
  <p:notesMasterIdLst>
    <p:notesMasterId r:id="rId34"/>
  </p:notesMasterIdLst>
  <p:sldIdLst>
    <p:sldId id="320" r:id="rId18"/>
    <p:sldId id="298" r:id="rId19"/>
    <p:sldId id="302" r:id="rId20"/>
    <p:sldId id="324" r:id="rId21"/>
    <p:sldId id="277" r:id="rId22"/>
    <p:sldId id="325" r:id="rId23"/>
    <p:sldId id="319" r:id="rId24"/>
    <p:sldId id="317" r:id="rId25"/>
    <p:sldId id="300" r:id="rId26"/>
    <p:sldId id="321" r:id="rId27"/>
    <p:sldId id="322" r:id="rId28"/>
    <p:sldId id="327" r:id="rId29"/>
    <p:sldId id="329" r:id="rId30"/>
    <p:sldId id="323" r:id="rId31"/>
    <p:sldId id="326" r:id="rId32"/>
    <p:sldId id="328"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20C58B3A-7190-2DA1-0797-AFBD885EAE68}" name="Bruce, Julie" initials="BJ" userId="S::mhsjbl@live.warwick.ac.uk::ea56feda-cf25-4fe5-a79c-2d2d382fbeb9" providerId="AD"/>
  <p188:author id="{8E6A895A-6E33-5EB3-3C68-B745E094E48E}" name="O'Neill, Brenda" initials="OB" userId="S::b.oneill@ulster.ac.uk::cadcfdc6-f579-48f9-82a1-31ebeb5330e6" providerId="AD"/>
  <p188:author id="{81C22AB7-3F86-79ED-F017-3D3F0C1046EC}" name="Katherine Jones" initials="KJ" userId="e332a494733bb9aa" providerId="Windows Live"/>
  <p188:author id="{DE5DF8E4-3405-554F-E536-9E662AB10691}" name="Raynes, Kerry" initials="RK" userId="S::u1374732@live.warwick.ac.uk::dde563a6-08fb-4494-97d8-c86e0771489b" providerId="AD"/>
  <p188:author id="{508609F9-C2B0-CA3E-4F84-31449AC88E1E}" name="Barrows, Raegan" initials="BR" userId="S::u2071464@live.warwick.ac.uk::4fce88b0-5955-411d-b595-1907118140e8"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84786"/>
    <a:srgbClr val="342662"/>
    <a:srgbClr val="687DBE"/>
    <a:srgbClr val="B97E1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3802" autoAdjust="0"/>
    <p:restoredTop sz="82041" autoAdjust="0"/>
  </p:normalViewPr>
  <p:slideViewPr>
    <p:cSldViewPr>
      <p:cViewPr varScale="1">
        <p:scale>
          <a:sx n="104" d="100"/>
          <a:sy n="104" d="100"/>
        </p:scale>
        <p:origin x="1422" y="96"/>
      </p:cViewPr>
      <p:guideLst>
        <p:guide orient="horz" pos="2160"/>
        <p:guide pos="2880"/>
      </p:guideLst>
    </p:cSldViewPr>
  </p:slideViewPr>
  <p:notesTextViewPr>
    <p:cViewPr>
      <p:scale>
        <a:sx n="125" d="100"/>
        <a:sy n="125"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0.xml"/><Relationship Id="rId18" Type="http://schemas.openxmlformats.org/officeDocument/2006/relationships/slide" Target="slides/slide1.xml"/><Relationship Id="rId26" Type="http://schemas.openxmlformats.org/officeDocument/2006/relationships/slide" Target="slides/slide9.xml"/><Relationship Id="rId39" Type="http://schemas.microsoft.com/office/2018/10/relationships/authors" Target="authors.xml"/><Relationship Id="rId21" Type="http://schemas.openxmlformats.org/officeDocument/2006/relationships/slide" Target="slides/slide4.xml"/><Relationship Id="rId34" Type="http://schemas.openxmlformats.org/officeDocument/2006/relationships/notesMaster" Target="notesMasters/notesMaster1.xml"/><Relationship Id="rId7" Type="http://schemas.openxmlformats.org/officeDocument/2006/relationships/slideMaster" Target="slideMasters/slideMaster4.xml"/><Relationship Id="rId12" Type="http://schemas.openxmlformats.org/officeDocument/2006/relationships/slideMaster" Target="slideMasters/slideMaster9.xml"/><Relationship Id="rId17" Type="http://schemas.openxmlformats.org/officeDocument/2006/relationships/slideMaster" Target="slideMasters/slideMaster14.xml"/><Relationship Id="rId25" Type="http://schemas.openxmlformats.org/officeDocument/2006/relationships/slide" Target="slides/slide8.xml"/><Relationship Id="rId33" Type="http://schemas.openxmlformats.org/officeDocument/2006/relationships/slide" Target="slides/slide16.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Master" Target="slideMasters/slideMaster13.xml"/><Relationship Id="rId20" Type="http://schemas.openxmlformats.org/officeDocument/2006/relationships/slide" Target="slides/slide3.xml"/><Relationship Id="rId29" Type="http://schemas.openxmlformats.org/officeDocument/2006/relationships/slide" Target="slides/slide12.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Master" Target="slideMasters/slideMaster8.xml"/><Relationship Id="rId24" Type="http://schemas.openxmlformats.org/officeDocument/2006/relationships/slide" Target="slides/slide7.xml"/><Relationship Id="rId32" Type="http://schemas.openxmlformats.org/officeDocument/2006/relationships/slide" Target="slides/slide15.xml"/><Relationship Id="rId37"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Master" Target="slideMasters/slideMaster12.xml"/><Relationship Id="rId23" Type="http://schemas.openxmlformats.org/officeDocument/2006/relationships/slide" Target="slides/slide6.xml"/><Relationship Id="rId28" Type="http://schemas.openxmlformats.org/officeDocument/2006/relationships/slide" Target="slides/slide11.xml"/><Relationship Id="rId36" Type="http://schemas.openxmlformats.org/officeDocument/2006/relationships/viewProps" Target="viewProps.xml"/><Relationship Id="rId10" Type="http://schemas.openxmlformats.org/officeDocument/2006/relationships/slideMaster" Target="slideMasters/slideMaster7.xml"/><Relationship Id="rId19" Type="http://schemas.openxmlformats.org/officeDocument/2006/relationships/slide" Target="slides/slide2.xml"/><Relationship Id="rId31"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Master" Target="slideMasters/slideMaster11.xml"/><Relationship Id="rId22" Type="http://schemas.openxmlformats.org/officeDocument/2006/relationships/slide" Target="slides/slide5.xml"/><Relationship Id="rId27" Type="http://schemas.openxmlformats.org/officeDocument/2006/relationships/slide" Target="slides/slide10.xml"/><Relationship Id="rId30" Type="http://schemas.openxmlformats.org/officeDocument/2006/relationships/slide" Target="slides/slide13.xml"/><Relationship Id="rId35" Type="http://schemas.openxmlformats.org/officeDocument/2006/relationships/presProps" Target="presProps.xml"/><Relationship Id="rId8" Type="http://schemas.openxmlformats.org/officeDocument/2006/relationships/slideMaster" Target="slideMasters/slideMaster5.xml"/><Relationship Id="rId3"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C4A33C4-F37A-43D2-B677-31BA955C2F2F}" type="datetimeFigureOut">
              <a:rPr lang="en-GB" smtClean="0"/>
              <a:t>22/06/2023</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FE66E5D-36EB-43D9-8E68-2AA07D8A85B6}" type="slidenum">
              <a:rPr lang="en-GB" smtClean="0"/>
              <a:t>‹#›</a:t>
            </a:fld>
            <a:endParaRPr lang="en-GB"/>
          </a:p>
        </p:txBody>
      </p:sp>
    </p:spTree>
    <p:extLst>
      <p:ext uri="{BB962C8B-B14F-4D97-AF65-F5344CB8AC3E}">
        <p14:creationId xmlns:p14="http://schemas.microsoft.com/office/powerpoint/2010/main" val="19806588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latin typeface="Wingdings" panose="05000000000000000000" pitchFamily="2" charset="2"/>
            </a:endParaRPr>
          </a:p>
        </p:txBody>
      </p:sp>
      <p:sp>
        <p:nvSpPr>
          <p:cNvPr id="4" name="Slide Number Placeholder 3"/>
          <p:cNvSpPr>
            <a:spLocks noGrp="1"/>
          </p:cNvSpPr>
          <p:nvPr>
            <p:ph type="sldNum" sz="quarter" idx="5"/>
          </p:nvPr>
        </p:nvSpPr>
        <p:spPr/>
        <p:txBody>
          <a:bodyPr/>
          <a:lstStyle/>
          <a:p>
            <a:fld id="{5FE66E5D-36EB-43D9-8E68-2AA07D8A85B6}" type="slidenum">
              <a:rPr lang="en-GB" smtClean="0"/>
              <a:t>1</a:t>
            </a:fld>
            <a:endParaRPr lang="en-GB"/>
          </a:p>
        </p:txBody>
      </p:sp>
    </p:spTree>
    <p:extLst>
      <p:ext uri="{BB962C8B-B14F-4D97-AF65-F5344CB8AC3E}">
        <p14:creationId xmlns:p14="http://schemas.microsoft.com/office/powerpoint/2010/main" val="38844202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Delegation Log is found in the ISF section (X)</a:t>
            </a:r>
          </a:p>
          <a:p>
            <a:r>
              <a:rPr lang="en-GB" dirty="0"/>
              <a:t>A copy of the delegation log can also be found on the iRehab websites</a:t>
            </a:r>
          </a:p>
          <a:p>
            <a:r>
              <a:rPr lang="en-GB" dirty="0"/>
              <a:t>Details on how to obtain Ip address  can be found on slide 4</a:t>
            </a:r>
          </a:p>
        </p:txBody>
      </p:sp>
      <p:sp>
        <p:nvSpPr>
          <p:cNvPr id="4" name="Slide Number Placeholder 3"/>
          <p:cNvSpPr>
            <a:spLocks noGrp="1"/>
          </p:cNvSpPr>
          <p:nvPr>
            <p:ph type="sldNum" sz="quarter" idx="5"/>
          </p:nvPr>
        </p:nvSpPr>
        <p:spPr/>
        <p:txBody>
          <a:bodyPr/>
          <a:lstStyle/>
          <a:p>
            <a:fld id="{5FE66E5D-36EB-43D9-8E68-2AA07D8A85B6}" type="slidenum">
              <a:rPr lang="en-GB" smtClean="0"/>
              <a:t>2</a:t>
            </a:fld>
            <a:endParaRPr lang="en-GB"/>
          </a:p>
        </p:txBody>
      </p:sp>
    </p:spTree>
    <p:extLst>
      <p:ext uri="{BB962C8B-B14F-4D97-AF65-F5344CB8AC3E}">
        <p14:creationId xmlns:p14="http://schemas.microsoft.com/office/powerpoint/2010/main" val="21037793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Once we have receipt of the delegation log we will provide the individuals who require access with a username and instructions on how to set their password</a:t>
            </a:r>
          </a:p>
          <a:p>
            <a:r>
              <a:rPr lang="en-GB" dirty="0"/>
              <a:t>Email 1 will give the username and details of the </a:t>
            </a:r>
            <a:r>
              <a:rPr lang="en-GB" dirty="0" err="1"/>
              <a:t>url</a:t>
            </a:r>
            <a:endParaRPr lang="en-GB" dirty="0"/>
          </a:p>
          <a:p>
            <a:r>
              <a:rPr lang="en-GB" dirty="0"/>
              <a:t>Email 2 will outline the procedure on how to set the password using the forgotten password link</a:t>
            </a:r>
          </a:p>
          <a:p>
            <a:r>
              <a:rPr lang="en-GB" dirty="0"/>
              <a:t>Slide 4 shows this in more detail</a:t>
            </a:r>
          </a:p>
        </p:txBody>
      </p:sp>
      <p:sp>
        <p:nvSpPr>
          <p:cNvPr id="4" name="Slide Number Placeholder 3"/>
          <p:cNvSpPr>
            <a:spLocks noGrp="1"/>
          </p:cNvSpPr>
          <p:nvPr>
            <p:ph type="sldNum" sz="quarter" idx="5"/>
          </p:nvPr>
        </p:nvSpPr>
        <p:spPr/>
        <p:txBody>
          <a:bodyPr/>
          <a:lstStyle/>
          <a:p>
            <a:fld id="{5FE66E5D-36EB-43D9-8E68-2AA07D8A85B6}" type="slidenum">
              <a:rPr lang="en-GB" smtClean="0"/>
              <a:t>3</a:t>
            </a:fld>
            <a:endParaRPr lang="en-GB"/>
          </a:p>
        </p:txBody>
      </p:sp>
    </p:spTree>
    <p:extLst>
      <p:ext uri="{BB962C8B-B14F-4D97-AF65-F5344CB8AC3E}">
        <p14:creationId xmlns:p14="http://schemas.microsoft.com/office/powerpoint/2010/main" val="6953391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Once we have receipt of the delegation log we will provide the individuals who require access with a username and instructions on how to set their password</a:t>
            </a:r>
          </a:p>
          <a:p>
            <a:r>
              <a:rPr lang="en-GB" dirty="0"/>
              <a:t>Email 1 will give the username and details of the </a:t>
            </a:r>
            <a:r>
              <a:rPr lang="en-GB" dirty="0" err="1"/>
              <a:t>url</a:t>
            </a:r>
            <a:endParaRPr lang="en-GB" dirty="0"/>
          </a:p>
          <a:p>
            <a:r>
              <a:rPr lang="en-GB" dirty="0"/>
              <a:t>Email 2 will outline the procedure on how to set the password using the forgotten password link</a:t>
            </a:r>
          </a:p>
          <a:p>
            <a:r>
              <a:rPr lang="en-GB" dirty="0"/>
              <a:t>Slide 4 shows this in more detail</a:t>
            </a:r>
          </a:p>
        </p:txBody>
      </p:sp>
      <p:sp>
        <p:nvSpPr>
          <p:cNvPr id="4" name="Slide Number Placeholder 3"/>
          <p:cNvSpPr>
            <a:spLocks noGrp="1"/>
          </p:cNvSpPr>
          <p:nvPr>
            <p:ph type="sldNum" sz="quarter" idx="5"/>
          </p:nvPr>
        </p:nvSpPr>
        <p:spPr/>
        <p:txBody>
          <a:bodyPr/>
          <a:lstStyle/>
          <a:p>
            <a:fld id="{5FE66E5D-36EB-43D9-8E68-2AA07D8A85B6}" type="slidenum">
              <a:rPr lang="en-GB" smtClean="0"/>
              <a:t>4</a:t>
            </a:fld>
            <a:endParaRPr lang="en-GB"/>
          </a:p>
        </p:txBody>
      </p:sp>
    </p:spTree>
    <p:extLst>
      <p:ext uri="{BB962C8B-B14F-4D97-AF65-F5344CB8AC3E}">
        <p14:creationId xmlns:p14="http://schemas.microsoft.com/office/powerpoint/2010/main" val="36131103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Initial log in requires setting up of a password using the link, this will send a temporary link to </a:t>
            </a:r>
            <a:r>
              <a:rPr lang="en-GB" dirty="0" err="1"/>
              <a:t>rhe</a:t>
            </a:r>
            <a:r>
              <a:rPr lang="en-GB" dirty="0"/>
              <a:t> email provided with instructions on how to create the password</a:t>
            </a:r>
          </a:p>
          <a:p>
            <a:r>
              <a:rPr lang="en-GB" dirty="0"/>
              <a:t>This link will last for 24 hrs</a:t>
            </a:r>
          </a:p>
          <a:p>
            <a:r>
              <a:rPr lang="en-GB" dirty="0"/>
              <a:t>If unused you will have to go through the forgotten link process once more</a:t>
            </a:r>
          </a:p>
          <a:p>
            <a:r>
              <a:rPr lang="en-GB" dirty="0"/>
              <a:t>Once the password has been set you can continue into the database using your username and password</a:t>
            </a:r>
          </a:p>
          <a:p>
            <a:r>
              <a:rPr lang="en-GB" dirty="0"/>
              <a:t>401 errors can occur- in the first instance please provide us with your Ip address as per the instruction on the slide- if this doesn’t resolve the issue. Programming will help us to resolve the issue </a:t>
            </a:r>
          </a:p>
        </p:txBody>
      </p:sp>
      <p:sp>
        <p:nvSpPr>
          <p:cNvPr id="4" name="Slide Number Placeholder 3"/>
          <p:cNvSpPr>
            <a:spLocks noGrp="1"/>
          </p:cNvSpPr>
          <p:nvPr>
            <p:ph type="sldNum" sz="quarter" idx="5"/>
          </p:nvPr>
        </p:nvSpPr>
        <p:spPr/>
        <p:txBody>
          <a:bodyPr/>
          <a:lstStyle/>
          <a:p>
            <a:fld id="{5FE66E5D-36EB-43D9-8E68-2AA07D8A85B6}" type="slidenum">
              <a:rPr lang="en-GB" smtClean="0"/>
              <a:t>5</a:t>
            </a:fld>
            <a:endParaRPr lang="en-GB"/>
          </a:p>
        </p:txBody>
      </p:sp>
    </p:spTree>
    <p:extLst>
      <p:ext uri="{BB962C8B-B14F-4D97-AF65-F5344CB8AC3E}">
        <p14:creationId xmlns:p14="http://schemas.microsoft.com/office/powerpoint/2010/main" val="19271383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Initial log in requires setting up of a password using the link, this will send a temporary link to </a:t>
            </a:r>
            <a:r>
              <a:rPr lang="en-GB" dirty="0" err="1"/>
              <a:t>rhe</a:t>
            </a:r>
            <a:r>
              <a:rPr lang="en-GB" dirty="0"/>
              <a:t> email provided with instructions on how to create the password</a:t>
            </a:r>
          </a:p>
          <a:p>
            <a:r>
              <a:rPr lang="en-GB" dirty="0"/>
              <a:t>This link will last for 24 hrs</a:t>
            </a:r>
          </a:p>
          <a:p>
            <a:r>
              <a:rPr lang="en-GB" dirty="0"/>
              <a:t>If unused you will have to go through the forgotten link process once more</a:t>
            </a:r>
          </a:p>
          <a:p>
            <a:r>
              <a:rPr lang="en-GB" dirty="0"/>
              <a:t>Once the password has been set you can continue into the database using your username and password</a:t>
            </a:r>
          </a:p>
          <a:p>
            <a:r>
              <a:rPr lang="en-GB" dirty="0"/>
              <a:t>401 errors can occur- in the first instance please provide us with your Ip address as per the instruction on the slide- if this doesn’t resolve the issue. Programming will help us to resolve the issue </a:t>
            </a:r>
          </a:p>
        </p:txBody>
      </p:sp>
      <p:sp>
        <p:nvSpPr>
          <p:cNvPr id="4" name="Slide Number Placeholder 3"/>
          <p:cNvSpPr>
            <a:spLocks noGrp="1"/>
          </p:cNvSpPr>
          <p:nvPr>
            <p:ph type="sldNum" sz="quarter" idx="5"/>
          </p:nvPr>
        </p:nvSpPr>
        <p:spPr/>
        <p:txBody>
          <a:bodyPr/>
          <a:lstStyle/>
          <a:p>
            <a:fld id="{5FE66E5D-36EB-43D9-8E68-2AA07D8A85B6}" type="slidenum">
              <a:rPr lang="en-GB" smtClean="0"/>
              <a:t>6</a:t>
            </a:fld>
            <a:endParaRPr lang="en-GB"/>
          </a:p>
        </p:txBody>
      </p:sp>
    </p:spTree>
    <p:extLst>
      <p:ext uri="{BB962C8B-B14F-4D97-AF65-F5344CB8AC3E}">
        <p14:creationId xmlns:p14="http://schemas.microsoft.com/office/powerpoint/2010/main" val="22474961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If in doubt, please reset your password. Unlocking accounts can take time and we want to ensure you have access to the database at all times. This is the best way to prevent any issues is to reset the password if your are having difficulties!</a:t>
            </a:r>
          </a:p>
        </p:txBody>
      </p:sp>
      <p:sp>
        <p:nvSpPr>
          <p:cNvPr id="4" name="Slide Number Placeholder 3"/>
          <p:cNvSpPr>
            <a:spLocks noGrp="1"/>
          </p:cNvSpPr>
          <p:nvPr>
            <p:ph type="sldNum" sz="quarter" idx="5"/>
          </p:nvPr>
        </p:nvSpPr>
        <p:spPr/>
        <p:txBody>
          <a:bodyPr/>
          <a:lstStyle/>
          <a:p>
            <a:fld id="{5FE66E5D-36EB-43D9-8E68-2AA07D8A85B6}" type="slidenum">
              <a:rPr lang="en-GB" smtClean="0"/>
              <a:t>7</a:t>
            </a:fld>
            <a:endParaRPr lang="en-GB"/>
          </a:p>
        </p:txBody>
      </p:sp>
    </p:spTree>
    <p:extLst>
      <p:ext uri="{BB962C8B-B14F-4D97-AF65-F5344CB8AC3E}">
        <p14:creationId xmlns:p14="http://schemas.microsoft.com/office/powerpoint/2010/main" val="12903664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slide is to highlight the CRFs you are going to see on the database for your completion. </a:t>
            </a:r>
          </a:p>
          <a:p>
            <a:r>
              <a:rPr lang="en-GB" dirty="0"/>
              <a:t>This is taken from the SIV and is also outlined in the protocol. </a:t>
            </a:r>
          </a:p>
        </p:txBody>
      </p:sp>
      <p:sp>
        <p:nvSpPr>
          <p:cNvPr id="4" name="Slide Number Placeholder 3"/>
          <p:cNvSpPr>
            <a:spLocks noGrp="1"/>
          </p:cNvSpPr>
          <p:nvPr>
            <p:ph type="sldNum" sz="quarter" idx="5"/>
          </p:nvPr>
        </p:nvSpPr>
        <p:spPr/>
        <p:txBody>
          <a:bodyPr/>
          <a:lstStyle/>
          <a:p>
            <a:fld id="{5FE66E5D-36EB-43D9-8E68-2AA07D8A85B6}" type="slidenum">
              <a:rPr lang="en-GB" smtClean="0"/>
              <a:t>8</a:t>
            </a:fld>
            <a:endParaRPr lang="en-GB"/>
          </a:p>
        </p:txBody>
      </p:sp>
    </p:spTree>
    <p:extLst>
      <p:ext uri="{BB962C8B-B14F-4D97-AF65-F5344CB8AC3E}">
        <p14:creationId xmlns:p14="http://schemas.microsoft.com/office/powerpoint/2010/main" val="13615667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FE66E5D-36EB-43D9-8E68-2AA07D8A85B6}" type="slidenum">
              <a:rPr lang="en-GB" smtClean="0"/>
              <a:t>9</a:t>
            </a:fld>
            <a:endParaRPr lang="en-GB"/>
          </a:p>
        </p:txBody>
      </p:sp>
    </p:spTree>
    <p:extLst>
      <p:ext uri="{BB962C8B-B14F-4D97-AF65-F5344CB8AC3E}">
        <p14:creationId xmlns:p14="http://schemas.microsoft.com/office/powerpoint/2010/main" val="40026908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6/12 Warwick">
    <p:spTree>
      <p:nvGrpSpPr>
        <p:cNvPr id="1" name=""/>
        <p:cNvGrpSpPr/>
        <p:nvPr/>
      </p:nvGrpSpPr>
      <p:grpSpPr>
        <a:xfrm>
          <a:off x="0" y="0"/>
          <a:ext cx="0" cy="0"/>
          <a:chOff x="0" y="0"/>
          <a:chExt cx="0" cy="0"/>
        </a:xfrm>
      </p:grpSpPr>
      <p:sp>
        <p:nvSpPr>
          <p:cNvPr id="2" name="Text Placeholder 2"/>
          <p:cNvSpPr>
            <a:spLocks noGrp="1"/>
          </p:cNvSpPr>
          <p:nvPr>
            <p:ph type="body" sz="quarter" idx="10" hasCustomPrompt="1"/>
          </p:nvPr>
        </p:nvSpPr>
        <p:spPr>
          <a:xfrm>
            <a:off x="395536" y="4292352"/>
            <a:ext cx="8424886"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
        <p:nvSpPr>
          <p:cNvPr id="3" name="Text Placeholder 2"/>
          <p:cNvSpPr>
            <a:spLocks noGrp="1"/>
          </p:cNvSpPr>
          <p:nvPr>
            <p:ph type="body" sz="quarter" idx="11" hasCustomPrompt="1"/>
          </p:nvPr>
        </p:nvSpPr>
        <p:spPr>
          <a:xfrm>
            <a:off x="395586" y="4869160"/>
            <a:ext cx="8424886"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dirty="0"/>
              <a:t>Sub Title Text Here</a:t>
            </a:r>
          </a:p>
        </p:txBody>
      </p:sp>
      <p:sp>
        <p:nvSpPr>
          <p:cNvPr id="4" name="Text Placeholder 2"/>
          <p:cNvSpPr>
            <a:spLocks noGrp="1"/>
          </p:cNvSpPr>
          <p:nvPr>
            <p:ph type="body" sz="quarter" idx="12" hasCustomPrompt="1"/>
          </p:nvPr>
        </p:nvSpPr>
        <p:spPr>
          <a:xfrm>
            <a:off x="395536" y="5949280"/>
            <a:ext cx="8424886"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Department name</a:t>
            </a:r>
          </a:p>
        </p:txBody>
      </p:sp>
      <p:sp>
        <p:nvSpPr>
          <p:cNvPr id="5" name="Text Placeholder 2"/>
          <p:cNvSpPr>
            <a:spLocks noGrp="1"/>
          </p:cNvSpPr>
          <p:nvPr>
            <p:ph type="body" sz="quarter" idx="13" hasCustomPrompt="1"/>
          </p:nvPr>
        </p:nvSpPr>
        <p:spPr>
          <a:xfrm>
            <a:off x="395536" y="6237312"/>
            <a:ext cx="8424886"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Date</a:t>
            </a:r>
          </a:p>
        </p:txBody>
      </p:sp>
    </p:spTree>
    <p:extLst>
      <p:ext uri="{BB962C8B-B14F-4D97-AF65-F5344CB8AC3E}">
        <p14:creationId xmlns:p14="http://schemas.microsoft.com/office/powerpoint/2010/main" val="39638366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12 University lockup">
    <p:spTree>
      <p:nvGrpSpPr>
        <p:cNvPr id="1" name=""/>
        <p:cNvGrpSpPr/>
        <p:nvPr/>
      </p:nvGrpSpPr>
      <p:grpSpPr>
        <a:xfrm>
          <a:off x="0" y="0"/>
          <a:ext cx="0" cy="0"/>
          <a:chOff x="0" y="0"/>
          <a:chExt cx="0" cy="0"/>
        </a:xfrm>
      </p:grpSpPr>
      <p:sp>
        <p:nvSpPr>
          <p:cNvPr id="10" name="Text Placeholder 2"/>
          <p:cNvSpPr>
            <a:spLocks noGrp="1"/>
          </p:cNvSpPr>
          <p:nvPr>
            <p:ph type="body" sz="quarter" idx="12" hasCustomPrompt="1"/>
          </p:nvPr>
        </p:nvSpPr>
        <p:spPr>
          <a:xfrm>
            <a:off x="395536" y="5949280"/>
            <a:ext cx="8424936"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Department name</a:t>
            </a:r>
          </a:p>
        </p:txBody>
      </p:sp>
      <p:sp>
        <p:nvSpPr>
          <p:cNvPr id="11" name="Text Placeholder 2"/>
          <p:cNvSpPr>
            <a:spLocks noGrp="1"/>
          </p:cNvSpPr>
          <p:nvPr>
            <p:ph type="body" sz="quarter" idx="13" hasCustomPrompt="1"/>
          </p:nvPr>
        </p:nvSpPr>
        <p:spPr>
          <a:xfrm>
            <a:off x="395536" y="6237312"/>
            <a:ext cx="8424936"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Date</a:t>
            </a:r>
          </a:p>
        </p:txBody>
      </p:sp>
      <p:sp>
        <p:nvSpPr>
          <p:cNvPr id="12" name="Text Placeholder 2"/>
          <p:cNvSpPr>
            <a:spLocks noGrp="1"/>
          </p:cNvSpPr>
          <p:nvPr>
            <p:ph type="body" sz="quarter" idx="10" hasCustomPrompt="1"/>
          </p:nvPr>
        </p:nvSpPr>
        <p:spPr>
          <a:xfrm>
            <a:off x="395536" y="3788296"/>
            <a:ext cx="8424936"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
        <p:nvSpPr>
          <p:cNvPr id="13" name="Text Placeholder 2"/>
          <p:cNvSpPr>
            <a:spLocks noGrp="1"/>
          </p:cNvSpPr>
          <p:nvPr>
            <p:ph type="body" sz="quarter" idx="11" hasCustomPrompt="1"/>
          </p:nvPr>
        </p:nvSpPr>
        <p:spPr>
          <a:xfrm>
            <a:off x="395586" y="4365104"/>
            <a:ext cx="8424936"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dirty="0"/>
              <a:t>Sub Title Text Here</a:t>
            </a:r>
          </a:p>
        </p:txBody>
      </p:sp>
    </p:spTree>
    <p:extLst>
      <p:ext uri="{BB962C8B-B14F-4D97-AF65-F5344CB8AC3E}">
        <p14:creationId xmlns:p14="http://schemas.microsoft.com/office/powerpoint/2010/main" val="14680148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12 University lockup layout 2">
    <p:spTree>
      <p:nvGrpSpPr>
        <p:cNvPr id="1" name=""/>
        <p:cNvGrpSpPr/>
        <p:nvPr/>
      </p:nvGrpSpPr>
      <p:grpSpPr>
        <a:xfrm>
          <a:off x="0" y="0"/>
          <a:ext cx="0" cy="0"/>
          <a:chOff x="0" y="0"/>
          <a:chExt cx="0" cy="0"/>
        </a:xfrm>
      </p:grpSpPr>
      <p:sp>
        <p:nvSpPr>
          <p:cNvPr id="8" name="Picture Placeholder 5"/>
          <p:cNvSpPr>
            <a:spLocks noGrp="1"/>
          </p:cNvSpPr>
          <p:nvPr>
            <p:ph type="pic" sz="quarter" idx="15" hasCustomPrompt="1"/>
          </p:nvPr>
        </p:nvSpPr>
        <p:spPr>
          <a:xfrm>
            <a:off x="6828223" y="4653136"/>
            <a:ext cx="1992025" cy="2016001"/>
          </a:xfrm>
          <a:prstGeom prst="rect">
            <a:avLst/>
          </a:prstGeom>
          <a:solidFill>
            <a:schemeClr val="bg1">
              <a:lumMod val="85000"/>
            </a:schemeClr>
          </a:solidFill>
        </p:spPr>
        <p:txBody>
          <a:bodyPr vert="horz"/>
          <a:lstStyle>
            <a:lvl1pPr marL="0" indent="0">
              <a:buNone/>
              <a:defRPr sz="2000"/>
            </a:lvl1pPr>
          </a:lstStyle>
          <a:p>
            <a:r>
              <a:rPr lang="en-US" dirty="0"/>
              <a:t>Insert picture</a:t>
            </a:r>
          </a:p>
        </p:txBody>
      </p:sp>
      <p:sp>
        <p:nvSpPr>
          <p:cNvPr id="9" name="Text Placeholder 2"/>
          <p:cNvSpPr>
            <a:spLocks noGrp="1"/>
          </p:cNvSpPr>
          <p:nvPr>
            <p:ph type="body" sz="quarter" idx="10" hasCustomPrompt="1"/>
          </p:nvPr>
        </p:nvSpPr>
        <p:spPr>
          <a:xfrm>
            <a:off x="395536" y="3788296"/>
            <a:ext cx="6120630"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
        <p:nvSpPr>
          <p:cNvPr id="10" name="Text Placeholder 2"/>
          <p:cNvSpPr>
            <a:spLocks noGrp="1"/>
          </p:cNvSpPr>
          <p:nvPr>
            <p:ph type="body" sz="quarter" idx="11" hasCustomPrompt="1"/>
          </p:nvPr>
        </p:nvSpPr>
        <p:spPr>
          <a:xfrm>
            <a:off x="395586" y="4365104"/>
            <a:ext cx="6120630"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dirty="0"/>
              <a:t>Sub Title Text Here</a:t>
            </a:r>
          </a:p>
        </p:txBody>
      </p:sp>
      <p:sp>
        <p:nvSpPr>
          <p:cNvPr id="11" name="Text Placeholder 2"/>
          <p:cNvSpPr>
            <a:spLocks noGrp="1"/>
          </p:cNvSpPr>
          <p:nvPr>
            <p:ph type="body" sz="quarter" idx="12" hasCustomPrompt="1"/>
          </p:nvPr>
        </p:nvSpPr>
        <p:spPr>
          <a:xfrm>
            <a:off x="395536" y="5949280"/>
            <a:ext cx="6120630"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Department name</a:t>
            </a:r>
          </a:p>
        </p:txBody>
      </p:sp>
      <p:sp>
        <p:nvSpPr>
          <p:cNvPr id="12" name="Text Placeholder 2"/>
          <p:cNvSpPr>
            <a:spLocks noGrp="1"/>
          </p:cNvSpPr>
          <p:nvPr>
            <p:ph type="body" sz="quarter" idx="13" hasCustomPrompt="1"/>
          </p:nvPr>
        </p:nvSpPr>
        <p:spPr>
          <a:xfrm>
            <a:off x="395536" y="6237312"/>
            <a:ext cx="6120630"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Date</a:t>
            </a:r>
          </a:p>
        </p:txBody>
      </p:sp>
    </p:spTree>
    <p:extLst>
      <p:ext uri="{BB962C8B-B14F-4D97-AF65-F5344CB8AC3E}">
        <p14:creationId xmlns:p14="http://schemas.microsoft.com/office/powerpoint/2010/main" val="34167367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8/12 University lockup">
    <p:spTree>
      <p:nvGrpSpPr>
        <p:cNvPr id="1" name=""/>
        <p:cNvGrpSpPr/>
        <p:nvPr/>
      </p:nvGrpSpPr>
      <p:grpSpPr>
        <a:xfrm>
          <a:off x="0" y="0"/>
          <a:ext cx="0" cy="0"/>
          <a:chOff x="0" y="0"/>
          <a:chExt cx="0" cy="0"/>
        </a:xfrm>
      </p:grpSpPr>
      <p:sp>
        <p:nvSpPr>
          <p:cNvPr id="2" name="Text Placeholder 2"/>
          <p:cNvSpPr>
            <a:spLocks noGrp="1"/>
          </p:cNvSpPr>
          <p:nvPr>
            <p:ph type="body" sz="quarter" idx="10" hasCustomPrompt="1"/>
          </p:nvPr>
        </p:nvSpPr>
        <p:spPr>
          <a:xfrm>
            <a:off x="323528" y="4725144"/>
            <a:ext cx="6640469"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
        <p:nvSpPr>
          <p:cNvPr id="3" name="Text Placeholder 2"/>
          <p:cNvSpPr>
            <a:spLocks noGrp="1"/>
          </p:cNvSpPr>
          <p:nvPr>
            <p:ph type="body" sz="quarter" idx="11" hasCustomPrompt="1"/>
          </p:nvPr>
        </p:nvSpPr>
        <p:spPr>
          <a:xfrm>
            <a:off x="323578" y="5301952"/>
            <a:ext cx="6640469"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dirty="0"/>
              <a:t>Sub Title Text Here</a:t>
            </a:r>
          </a:p>
        </p:txBody>
      </p:sp>
      <p:sp>
        <p:nvSpPr>
          <p:cNvPr id="4" name="Text Placeholder 2"/>
          <p:cNvSpPr>
            <a:spLocks noGrp="1"/>
          </p:cNvSpPr>
          <p:nvPr>
            <p:ph type="body" sz="quarter" idx="12" hasCustomPrompt="1"/>
          </p:nvPr>
        </p:nvSpPr>
        <p:spPr>
          <a:xfrm>
            <a:off x="323528" y="5949280"/>
            <a:ext cx="8496944"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Department name</a:t>
            </a:r>
          </a:p>
        </p:txBody>
      </p:sp>
      <p:sp>
        <p:nvSpPr>
          <p:cNvPr id="5" name="Text Placeholder 2"/>
          <p:cNvSpPr>
            <a:spLocks noGrp="1"/>
          </p:cNvSpPr>
          <p:nvPr>
            <p:ph type="body" sz="quarter" idx="13" hasCustomPrompt="1"/>
          </p:nvPr>
        </p:nvSpPr>
        <p:spPr>
          <a:xfrm>
            <a:off x="323528" y="6237312"/>
            <a:ext cx="8496944"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Date</a:t>
            </a:r>
          </a:p>
        </p:txBody>
      </p:sp>
    </p:spTree>
    <p:extLst>
      <p:ext uri="{BB962C8B-B14F-4D97-AF65-F5344CB8AC3E}">
        <p14:creationId xmlns:p14="http://schemas.microsoft.com/office/powerpoint/2010/main" val="16227889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12 University lockup">
    <p:spTree>
      <p:nvGrpSpPr>
        <p:cNvPr id="1" name=""/>
        <p:cNvGrpSpPr/>
        <p:nvPr/>
      </p:nvGrpSpPr>
      <p:grpSpPr>
        <a:xfrm>
          <a:off x="0" y="0"/>
          <a:ext cx="0" cy="0"/>
          <a:chOff x="0" y="0"/>
          <a:chExt cx="0" cy="0"/>
        </a:xfrm>
      </p:grpSpPr>
      <p:sp>
        <p:nvSpPr>
          <p:cNvPr id="2" name="Text Placeholder 8"/>
          <p:cNvSpPr>
            <a:spLocks noGrp="1"/>
          </p:cNvSpPr>
          <p:nvPr>
            <p:ph type="body" sz="quarter" idx="14" hasCustomPrompt="1"/>
          </p:nvPr>
        </p:nvSpPr>
        <p:spPr>
          <a:xfrm>
            <a:off x="395536" y="2420889"/>
            <a:ext cx="8424936" cy="4104456"/>
          </a:xfrm>
          <a:prstGeom prst="rect">
            <a:avLst/>
          </a:prstGeom>
        </p:spPr>
        <p:txBody>
          <a:bodyPr vert="horz"/>
          <a:lstStyle>
            <a:lvl1pPr marL="0" indent="0">
              <a:buNone/>
              <a:defRPr sz="2000"/>
            </a:lvl1pPr>
          </a:lstStyle>
          <a:p>
            <a:pPr lvl="0"/>
            <a:r>
              <a:rPr lang="en-US" dirty="0"/>
              <a:t>Text here….</a:t>
            </a:r>
          </a:p>
        </p:txBody>
      </p:sp>
      <p:sp>
        <p:nvSpPr>
          <p:cNvPr id="3" name="Text Placeholder 2"/>
          <p:cNvSpPr>
            <a:spLocks noGrp="1"/>
          </p:cNvSpPr>
          <p:nvPr>
            <p:ph type="body" sz="quarter" idx="10" hasCustomPrompt="1"/>
          </p:nvPr>
        </p:nvSpPr>
        <p:spPr>
          <a:xfrm>
            <a:off x="395463" y="1556792"/>
            <a:ext cx="8425016"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Tree>
    <p:extLst>
      <p:ext uri="{BB962C8B-B14F-4D97-AF65-F5344CB8AC3E}">
        <p14:creationId xmlns:p14="http://schemas.microsoft.com/office/powerpoint/2010/main" val="18480823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12 University lockup layout 2">
    <p:spTree>
      <p:nvGrpSpPr>
        <p:cNvPr id="1" name=""/>
        <p:cNvGrpSpPr/>
        <p:nvPr/>
      </p:nvGrpSpPr>
      <p:grpSpPr>
        <a:xfrm>
          <a:off x="0" y="0"/>
          <a:ext cx="0" cy="0"/>
          <a:chOff x="0" y="0"/>
          <a:chExt cx="0" cy="0"/>
        </a:xfrm>
      </p:grpSpPr>
      <p:sp>
        <p:nvSpPr>
          <p:cNvPr id="3" name="Text Placeholder 8"/>
          <p:cNvSpPr>
            <a:spLocks noGrp="1"/>
          </p:cNvSpPr>
          <p:nvPr>
            <p:ph type="body" sz="quarter" idx="14" hasCustomPrompt="1"/>
          </p:nvPr>
        </p:nvSpPr>
        <p:spPr>
          <a:xfrm>
            <a:off x="395536" y="2420889"/>
            <a:ext cx="6192688" cy="4104456"/>
          </a:xfrm>
          <a:prstGeom prst="rect">
            <a:avLst/>
          </a:prstGeom>
        </p:spPr>
        <p:txBody>
          <a:bodyPr vert="horz"/>
          <a:lstStyle>
            <a:lvl1pPr marL="0" indent="0">
              <a:buNone/>
              <a:defRPr sz="2000"/>
            </a:lvl1pPr>
          </a:lstStyle>
          <a:p>
            <a:pPr lvl="0"/>
            <a:r>
              <a:rPr lang="en-US" dirty="0"/>
              <a:t>Text here….</a:t>
            </a:r>
          </a:p>
        </p:txBody>
      </p:sp>
      <p:sp>
        <p:nvSpPr>
          <p:cNvPr id="4" name="Text Placeholder 2"/>
          <p:cNvSpPr>
            <a:spLocks noGrp="1"/>
          </p:cNvSpPr>
          <p:nvPr>
            <p:ph type="body" sz="quarter" idx="10" hasCustomPrompt="1"/>
          </p:nvPr>
        </p:nvSpPr>
        <p:spPr>
          <a:xfrm>
            <a:off x="395462" y="1556792"/>
            <a:ext cx="6192763"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
        <p:nvSpPr>
          <p:cNvPr id="5" name="Picture Placeholder 5"/>
          <p:cNvSpPr>
            <a:spLocks noGrp="1"/>
          </p:cNvSpPr>
          <p:nvPr>
            <p:ph type="pic" sz="quarter" idx="15" hasCustomPrompt="1"/>
          </p:nvPr>
        </p:nvSpPr>
        <p:spPr>
          <a:xfrm>
            <a:off x="6828223" y="4509120"/>
            <a:ext cx="1992025" cy="2016001"/>
          </a:xfrm>
          <a:prstGeom prst="rect">
            <a:avLst/>
          </a:prstGeom>
          <a:solidFill>
            <a:schemeClr val="bg1">
              <a:lumMod val="85000"/>
            </a:schemeClr>
          </a:solidFill>
        </p:spPr>
        <p:txBody>
          <a:bodyPr vert="horz"/>
          <a:lstStyle>
            <a:lvl1pPr marL="0" indent="0">
              <a:buNone/>
              <a:defRPr sz="2000"/>
            </a:lvl1pPr>
          </a:lstStyle>
          <a:p>
            <a:r>
              <a:rPr lang="en-US" dirty="0"/>
              <a:t>Insert picture</a:t>
            </a:r>
          </a:p>
        </p:txBody>
      </p:sp>
    </p:spTree>
    <p:extLst>
      <p:ext uri="{BB962C8B-B14F-4D97-AF65-F5344CB8AC3E}">
        <p14:creationId xmlns:p14="http://schemas.microsoft.com/office/powerpoint/2010/main" val="855627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8/12 Departmental lockup">
    <p:spTree>
      <p:nvGrpSpPr>
        <p:cNvPr id="1" name=""/>
        <p:cNvGrpSpPr/>
        <p:nvPr/>
      </p:nvGrpSpPr>
      <p:grpSpPr>
        <a:xfrm>
          <a:off x="0" y="0"/>
          <a:ext cx="0" cy="0"/>
          <a:chOff x="0" y="0"/>
          <a:chExt cx="0" cy="0"/>
        </a:xfrm>
      </p:grpSpPr>
      <p:sp>
        <p:nvSpPr>
          <p:cNvPr id="2" name="Text Placeholder 2"/>
          <p:cNvSpPr>
            <a:spLocks noGrp="1"/>
          </p:cNvSpPr>
          <p:nvPr>
            <p:ph type="body" sz="quarter" idx="10" hasCustomPrompt="1"/>
          </p:nvPr>
        </p:nvSpPr>
        <p:spPr>
          <a:xfrm>
            <a:off x="395536" y="4725144"/>
            <a:ext cx="6568461"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
        <p:nvSpPr>
          <p:cNvPr id="3" name="Text Placeholder 2"/>
          <p:cNvSpPr>
            <a:spLocks noGrp="1"/>
          </p:cNvSpPr>
          <p:nvPr>
            <p:ph type="body" sz="quarter" idx="11" hasCustomPrompt="1"/>
          </p:nvPr>
        </p:nvSpPr>
        <p:spPr>
          <a:xfrm>
            <a:off x="395586" y="5301952"/>
            <a:ext cx="6568461"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dirty="0"/>
              <a:t>Sub Title Text Here</a:t>
            </a:r>
          </a:p>
        </p:txBody>
      </p:sp>
      <p:sp>
        <p:nvSpPr>
          <p:cNvPr id="4" name="Text Placeholder 2"/>
          <p:cNvSpPr>
            <a:spLocks noGrp="1"/>
          </p:cNvSpPr>
          <p:nvPr>
            <p:ph type="body" sz="quarter" idx="12" hasCustomPrompt="1"/>
          </p:nvPr>
        </p:nvSpPr>
        <p:spPr>
          <a:xfrm>
            <a:off x="395536" y="5949280"/>
            <a:ext cx="8424935"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Department name</a:t>
            </a:r>
          </a:p>
        </p:txBody>
      </p:sp>
      <p:sp>
        <p:nvSpPr>
          <p:cNvPr id="5" name="Text Placeholder 2"/>
          <p:cNvSpPr>
            <a:spLocks noGrp="1"/>
          </p:cNvSpPr>
          <p:nvPr>
            <p:ph type="body" sz="quarter" idx="13" hasCustomPrompt="1"/>
          </p:nvPr>
        </p:nvSpPr>
        <p:spPr>
          <a:xfrm>
            <a:off x="395536" y="6237312"/>
            <a:ext cx="8424935"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Date</a:t>
            </a:r>
          </a:p>
        </p:txBody>
      </p:sp>
    </p:spTree>
    <p:extLst>
      <p:ext uri="{BB962C8B-B14F-4D97-AF65-F5344CB8AC3E}">
        <p14:creationId xmlns:p14="http://schemas.microsoft.com/office/powerpoint/2010/main" val="271682684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6/12 Departmental lockup">
    <p:spTree>
      <p:nvGrpSpPr>
        <p:cNvPr id="1" name=""/>
        <p:cNvGrpSpPr/>
        <p:nvPr/>
      </p:nvGrpSpPr>
      <p:grpSpPr>
        <a:xfrm>
          <a:off x="0" y="0"/>
          <a:ext cx="0" cy="0"/>
          <a:chOff x="0" y="0"/>
          <a:chExt cx="0" cy="0"/>
        </a:xfrm>
      </p:grpSpPr>
      <p:sp>
        <p:nvSpPr>
          <p:cNvPr id="6" name="Text Placeholder 2"/>
          <p:cNvSpPr>
            <a:spLocks noGrp="1"/>
          </p:cNvSpPr>
          <p:nvPr>
            <p:ph type="body" sz="quarter" idx="12" hasCustomPrompt="1"/>
          </p:nvPr>
        </p:nvSpPr>
        <p:spPr>
          <a:xfrm>
            <a:off x="395536" y="5949280"/>
            <a:ext cx="8424936"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Department name</a:t>
            </a:r>
          </a:p>
        </p:txBody>
      </p:sp>
      <p:sp>
        <p:nvSpPr>
          <p:cNvPr id="7" name="Text Placeholder 2"/>
          <p:cNvSpPr>
            <a:spLocks noGrp="1"/>
          </p:cNvSpPr>
          <p:nvPr>
            <p:ph type="body" sz="quarter" idx="13" hasCustomPrompt="1"/>
          </p:nvPr>
        </p:nvSpPr>
        <p:spPr>
          <a:xfrm>
            <a:off x="395536" y="6237312"/>
            <a:ext cx="8424936"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Date</a:t>
            </a:r>
          </a:p>
        </p:txBody>
      </p:sp>
      <p:sp>
        <p:nvSpPr>
          <p:cNvPr id="8" name="Text Placeholder 2"/>
          <p:cNvSpPr>
            <a:spLocks noGrp="1"/>
          </p:cNvSpPr>
          <p:nvPr>
            <p:ph type="body" sz="quarter" idx="14" hasCustomPrompt="1"/>
          </p:nvPr>
        </p:nvSpPr>
        <p:spPr>
          <a:xfrm>
            <a:off x="395536" y="4509120"/>
            <a:ext cx="8424936"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
        <p:nvSpPr>
          <p:cNvPr id="9" name="Text Placeholder 2"/>
          <p:cNvSpPr>
            <a:spLocks noGrp="1"/>
          </p:cNvSpPr>
          <p:nvPr>
            <p:ph type="body" sz="quarter" idx="15" hasCustomPrompt="1"/>
          </p:nvPr>
        </p:nvSpPr>
        <p:spPr>
          <a:xfrm>
            <a:off x="395586" y="5085928"/>
            <a:ext cx="8424936"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dirty="0"/>
              <a:t>Sub Title Text Here</a:t>
            </a:r>
          </a:p>
        </p:txBody>
      </p:sp>
    </p:spTree>
    <p:extLst>
      <p:ext uri="{BB962C8B-B14F-4D97-AF65-F5344CB8AC3E}">
        <p14:creationId xmlns:p14="http://schemas.microsoft.com/office/powerpoint/2010/main" val="374169991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6/12 Departmental lockup layout 2">
    <p:spTree>
      <p:nvGrpSpPr>
        <p:cNvPr id="1" name=""/>
        <p:cNvGrpSpPr/>
        <p:nvPr/>
      </p:nvGrpSpPr>
      <p:grpSpPr>
        <a:xfrm>
          <a:off x="0" y="0"/>
          <a:ext cx="0" cy="0"/>
          <a:chOff x="0" y="0"/>
          <a:chExt cx="0" cy="0"/>
        </a:xfrm>
      </p:grpSpPr>
      <p:sp>
        <p:nvSpPr>
          <p:cNvPr id="7" name="Text Placeholder 2"/>
          <p:cNvSpPr>
            <a:spLocks noGrp="1"/>
          </p:cNvSpPr>
          <p:nvPr>
            <p:ph type="body" sz="quarter" idx="10" hasCustomPrompt="1"/>
          </p:nvPr>
        </p:nvSpPr>
        <p:spPr>
          <a:xfrm>
            <a:off x="395486" y="4365104"/>
            <a:ext cx="6048672"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
        <p:nvSpPr>
          <p:cNvPr id="8" name="Text Placeholder 2"/>
          <p:cNvSpPr>
            <a:spLocks noGrp="1"/>
          </p:cNvSpPr>
          <p:nvPr>
            <p:ph type="body" sz="quarter" idx="11" hasCustomPrompt="1"/>
          </p:nvPr>
        </p:nvSpPr>
        <p:spPr>
          <a:xfrm>
            <a:off x="395536" y="4941912"/>
            <a:ext cx="6048672"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dirty="0"/>
              <a:t>Sub Title Text Here</a:t>
            </a:r>
          </a:p>
        </p:txBody>
      </p:sp>
      <p:sp>
        <p:nvSpPr>
          <p:cNvPr id="9" name="Text Placeholder 2"/>
          <p:cNvSpPr>
            <a:spLocks noGrp="1"/>
          </p:cNvSpPr>
          <p:nvPr>
            <p:ph type="body" sz="quarter" idx="12" hasCustomPrompt="1"/>
          </p:nvPr>
        </p:nvSpPr>
        <p:spPr>
          <a:xfrm>
            <a:off x="395486" y="5949280"/>
            <a:ext cx="6048672"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Department name</a:t>
            </a:r>
          </a:p>
        </p:txBody>
      </p:sp>
      <p:sp>
        <p:nvSpPr>
          <p:cNvPr id="10" name="Text Placeholder 2"/>
          <p:cNvSpPr>
            <a:spLocks noGrp="1"/>
          </p:cNvSpPr>
          <p:nvPr>
            <p:ph type="body" sz="quarter" idx="13" hasCustomPrompt="1"/>
          </p:nvPr>
        </p:nvSpPr>
        <p:spPr>
          <a:xfrm>
            <a:off x="395486" y="6237312"/>
            <a:ext cx="6048672"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Date</a:t>
            </a:r>
          </a:p>
        </p:txBody>
      </p:sp>
      <p:sp>
        <p:nvSpPr>
          <p:cNvPr id="11" name="Picture Placeholder 5"/>
          <p:cNvSpPr>
            <a:spLocks noGrp="1"/>
          </p:cNvSpPr>
          <p:nvPr>
            <p:ph type="pic" sz="quarter" idx="15" hasCustomPrompt="1"/>
          </p:nvPr>
        </p:nvSpPr>
        <p:spPr>
          <a:xfrm>
            <a:off x="6828223" y="4653136"/>
            <a:ext cx="1992025" cy="2016001"/>
          </a:xfrm>
          <a:prstGeom prst="rect">
            <a:avLst/>
          </a:prstGeom>
          <a:solidFill>
            <a:schemeClr val="bg1">
              <a:lumMod val="85000"/>
            </a:schemeClr>
          </a:solidFill>
        </p:spPr>
        <p:txBody>
          <a:bodyPr vert="horz"/>
          <a:lstStyle>
            <a:lvl1pPr marL="0" indent="0">
              <a:buNone/>
              <a:defRPr sz="2000"/>
            </a:lvl1pPr>
          </a:lstStyle>
          <a:p>
            <a:r>
              <a:rPr lang="en-US" dirty="0"/>
              <a:t>Insert picture</a:t>
            </a:r>
          </a:p>
        </p:txBody>
      </p:sp>
    </p:spTree>
    <p:extLst>
      <p:ext uri="{BB962C8B-B14F-4D97-AF65-F5344CB8AC3E}">
        <p14:creationId xmlns:p14="http://schemas.microsoft.com/office/powerpoint/2010/main" val="169792914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4/12 Departmental lockup">
    <p:spTree>
      <p:nvGrpSpPr>
        <p:cNvPr id="1" name=""/>
        <p:cNvGrpSpPr/>
        <p:nvPr/>
      </p:nvGrpSpPr>
      <p:grpSpPr>
        <a:xfrm>
          <a:off x="0" y="0"/>
          <a:ext cx="0" cy="0"/>
          <a:chOff x="0" y="0"/>
          <a:chExt cx="0" cy="0"/>
        </a:xfrm>
      </p:grpSpPr>
      <p:sp>
        <p:nvSpPr>
          <p:cNvPr id="10" name="Text Placeholder 2"/>
          <p:cNvSpPr>
            <a:spLocks noGrp="1"/>
          </p:cNvSpPr>
          <p:nvPr>
            <p:ph type="body" sz="quarter" idx="12" hasCustomPrompt="1"/>
          </p:nvPr>
        </p:nvSpPr>
        <p:spPr>
          <a:xfrm>
            <a:off x="395536" y="5949280"/>
            <a:ext cx="8424936"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Department name</a:t>
            </a:r>
          </a:p>
        </p:txBody>
      </p:sp>
      <p:sp>
        <p:nvSpPr>
          <p:cNvPr id="11" name="Text Placeholder 2"/>
          <p:cNvSpPr>
            <a:spLocks noGrp="1"/>
          </p:cNvSpPr>
          <p:nvPr>
            <p:ph type="body" sz="quarter" idx="13" hasCustomPrompt="1"/>
          </p:nvPr>
        </p:nvSpPr>
        <p:spPr>
          <a:xfrm>
            <a:off x="395536" y="6237312"/>
            <a:ext cx="8424936"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Date</a:t>
            </a:r>
          </a:p>
        </p:txBody>
      </p:sp>
      <p:sp>
        <p:nvSpPr>
          <p:cNvPr id="12" name="Text Placeholder 2"/>
          <p:cNvSpPr>
            <a:spLocks noGrp="1"/>
          </p:cNvSpPr>
          <p:nvPr>
            <p:ph type="body" sz="quarter" idx="10" hasCustomPrompt="1"/>
          </p:nvPr>
        </p:nvSpPr>
        <p:spPr>
          <a:xfrm>
            <a:off x="395536" y="3788296"/>
            <a:ext cx="8424936"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
        <p:nvSpPr>
          <p:cNvPr id="13" name="Text Placeholder 2"/>
          <p:cNvSpPr>
            <a:spLocks noGrp="1"/>
          </p:cNvSpPr>
          <p:nvPr>
            <p:ph type="body" sz="quarter" idx="11" hasCustomPrompt="1"/>
          </p:nvPr>
        </p:nvSpPr>
        <p:spPr>
          <a:xfrm>
            <a:off x="395586" y="4365104"/>
            <a:ext cx="8424936"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dirty="0"/>
              <a:t>Sub Title Text Here</a:t>
            </a:r>
          </a:p>
        </p:txBody>
      </p:sp>
    </p:spTree>
    <p:extLst>
      <p:ext uri="{BB962C8B-B14F-4D97-AF65-F5344CB8AC3E}">
        <p14:creationId xmlns:p14="http://schemas.microsoft.com/office/powerpoint/2010/main" val="247943411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4/12 Departmental lockup layout 2">
    <p:spTree>
      <p:nvGrpSpPr>
        <p:cNvPr id="1" name=""/>
        <p:cNvGrpSpPr/>
        <p:nvPr/>
      </p:nvGrpSpPr>
      <p:grpSpPr>
        <a:xfrm>
          <a:off x="0" y="0"/>
          <a:ext cx="0" cy="0"/>
          <a:chOff x="0" y="0"/>
          <a:chExt cx="0" cy="0"/>
        </a:xfrm>
      </p:grpSpPr>
      <p:sp>
        <p:nvSpPr>
          <p:cNvPr id="12" name="Picture Placeholder 5"/>
          <p:cNvSpPr>
            <a:spLocks noGrp="1"/>
          </p:cNvSpPr>
          <p:nvPr>
            <p:ph type="pic" sz="quarter" idx="15" hasCustomPrompt="1"/>
          </p:nvPr>
        </p:nvSpPr>
        <p:spPr>
          <a:xfrm>
            <a:off x="6828223" y="4653136"/>
            <a:ext cx="1992025" cy="2016001"/>
          </a:xfrm>
          <a:prstGeom prst="rect">
            <a:avLst/>
          </a:prstGeom>
          <a:solidFill>
            <a:schemeClr val="bg1">
              <a:lumMod val="85000"/>
            </a:schemeClr>
          </a:solidFill>
        </p:spPr>
        <p:txBody>
          <a:bodyPr vert="horz"/>
          <a:lstStyle>
            <a:lvl1pPr marL="0" indent="0">
              <a:buNone/>
              <a:defRPr sz="2000"/>
            </a:lvl1pPr>
          </a:lstStyle>
          <a:p>
            <a:r>
              <a:rPr lang="en-US" dirty="0"/>
              <a:t>Insert picture</a:t>
            </a:r>
          </a:p>
        </p:txBody>
      </p:sp>
      <p:sp>
        <p:nvSpPr>
          <p:cNvPr id="13" name="Text Placeholder 2"/>
          <p:cNvSpPr>
            <a:spLocks noGrp="1"/>
          </p:cNvSpPr>
          <p:nvPr>
            <p:ph type="body" sz="quarter" idx="10" hasCustomPrompt="1"/>
          </p:nvPr>
        </p:nvSpPr>
        <p:spPr>
          <a:xfrm>
            <a:off x="395536" y="3788296"/>
            <a:ext cx="6120630"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
        <p:nvSpPr>
          <p:cNvPr id="14" name="Text Placeholder 2"/>
          <p:cNvSpPr>
            <a:spLocks noGrp="1"/>
          </p:cNvSpPr>
          <p:nvPr>
            <p:ph type="body" sz="quarter" idx="11" hasCustomPrompt="1"/>
          </p:nvPr>
        </p:nvSpPr>
        <p:spPr>
          <a:xfrm>
            <a:off x="395586" y="4365104"/>
            <a:ext cx="6120630"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dirty="0"/>
              <a:t>Sub Title Text Here</a:t>
            </a:r>
          </a:p>
        </p:txBody>
      </p:sp>
      <p:sp>
        <p:nvSpPr>
          <p:cNvPr id="15" name="Text Placeholder 2"/>
          <p:cNvSpPr>
            <a:spLocks noGrp="1"/>
          </p:cNvSpPr>
          <p:nvPr>
            <p:ph type="body" sz="quarter" idx="12" hasCustomPrompt="1"/>
          </p:nvPr>
        </p:nvSpPr>
        <p:spPr>
          <a:xfrm>
            <a:off x="395536" y="5949280"/>
            <a:ext cx="6120630"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Department name</a:t>
            </a:r>
          </a:p>
        </p:txBody>
      </p:sp>
      <p:sp>
        <p:nvSpPr>
          <p:cNvPr id="16" name="Text Placeholder 2"/>
          <p:cNvSpPr>
            <a:spLocks noGrp="1"/>
          </p:cNvSpPr>
          <p:nvPr>
            <p:ph type="body" sz="quarter" idx="13" hasCustomPrompt="1"/>
          </p:nvPr>
        </p:nvSpPr>
        <p:spPr>
          <a:xfrm>
            <a:off x="395536" y="6237312"/>
            <a:ext cx="6120630"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Date</a:t>
            </a:r>
          </a:p>
        </p:txBody>
      </p:sp>
    </p:spTree>
    <p:extLst>
      <p:ext uri="{BB962C8B-B14F-4D97-AF65-F5344CB8AC3E}">
        <p14:creationId xmlns:p14="http://schemas.microsoft.com/office/powerpoint/2010/main" val="32586940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8/12 Warwick lockup layout 2">
    <p:spTree>
      <p:nvGrpSpPr>
        <p:cNvPr id="1" name=""/>
        <p:cNvGrpSpPr/>
        <p:nvPr/>
      </p:nvGrpSpPr>
      <p:grpSpPr>
        <a:xfrm>
          <a:off x="0" y="0"/>
          <a:ext cx="0" cy="0"/>
          <a:chOff x="0" y="0"/>
          <a:chExt cx="0" cy="0"/>
        </a:xfrm>
      </p:grpSpPr>
      <p:sp>
        <p:nvSpPr>
          <p:cNvPr id="2" name="Text Placeholder 2"/>
          <p:cNvSpPr>
            <a:spLocks noGrp="1"/>
          </p:cNvSpPr>
          <p:nvPr>
            <p:ph type="body" sz="quarter" idx="10" hasCustomPrompt="1"/>
          </p:nvPr>
        </p:nvSpPr>
        <p:spPr>
          <a:xfrm>
            <a:off x="395536" y="4292352"/>
            <a:ext cx="6120630"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
        <p:nvSpPr>
          <p:cNvPr id="3" name="Text Placeholder 2"/>
          <p:cNvSpPr>
            <a:spLocks noGrp="1"/>
          </p:cNvSpPr>
          <p:nvPr>
            <p:ph type="body" sz="quarter" idx="11" hasCustomPrompt="1"/>
          </p:nvPr>
        </p:nvSpPr>
        <p:spPr>
          <a:xfrm>
            <a:off x="395586" y="4869160"/>
            <a:ext cx="6120630"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dirty="0"/>
              <a:t>Sub Title Text Here</a:t>
            </a:r>
          </a:p>
        </p:txBody>
      </p:sp>
      <p:sp>
        <p:nvSpPr>
          <p:cNvPr id="4" name="Text Placeholder 2"/>
          <p:cNvSpPr>
            <a:spLocks noGrp="1"/>
          </p:cNvSpPr>
          <p:nvPr>
            <p:ph type="body" sz="quarter" idx="12" hasCustomPrompt="1"/>
          </p:nvPr>
        </p:nvSpPr>
        <p:spPr>
          <a:xfrm>
            <a:off x="395536" y="5949280"/>
            <a:ext cx="6120630"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Department name</a:t>
            </a:r>
          </a:p>
        </p:txBody>
      </p:sp>
      <p:sp>
        <p:nvSpPr>
          <p:cNvPr id="5" name="Text Placeholder 2"/>
          <p:cNvSpPr>
            <a:spLocks noGrp="1"/>
          </p:cNvSpPr>
          <p:nvPr>
            <p:ph type="body" sz="quarter" idx="13" hasCustomPrompt="1"/>
          </p:nvPr>
        </p:nvSpPr>
        <p:spPr>
          <a:xfrm>
            <a:off x="395536" y="6237312"/>
            <a:ext cx="6120630"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Date</a:t>
            </a:r>
          </a:p>
        </p:txBody>
      </p:sp>
      <p:sp>
        <p:nvSpPr>
          <p:cNvPr id="6" name="Picture Placeholder 5"/>
          <p:cNvSpPr>
            <a:spLocks noGrp="1"/>
          </p:cNvSpPr>
          <p:nvPr>
            <p:ph type="pic" sz="quarter" idx="15" hasCustomPrompt="1"/>
          </p:nvPr>
        </p:nvSpPr>
        <p:spPr>
          <a:xfrm>
            <a:off x="6828223" y="4653136"/>
            <a:ext cx="1992025" cy="2016001"/>
          </a:xfrm>
          <a:prstGeom prst="rect">
            <a:avLst/>
          </a:prstGeom>
          <a:solidFill>
            <a:schemeClr val="bg1">
              <a:lumMod val="85000"/>
            </a:schemeClr>
          </a:solidFill>
        </p:spPr>
        <p:txBody>
          <a:bodyPr vert="horz"/>
          <a:lstStyle>
            <a:lvl1pPr marL="0" indent="0">
              <a:buNone/>
              <a:defRPr sz="2000"/>
            </a:lvl1pPr>
          </a:lstStyle>
          <a:p>
            <a:r>
              <a:rPr lang="en-US" dirty="0"/>
              <a:t>Insert picture</a:t>
            </a:r>
          </a:p>
        </p:txBody>
      </p:sp>
    </p:spTree>
    <p:extLst>
      <p:ext uri="{BB962C8B-B14F-4D97-AF65-F5344CB8AC3E}">
        <p14:creationId xmlns:p14="http://schemas.microsoft.com/office/powerpoint/2010/main" val="318388940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12 Departmental lockup">
    <p:spTree>
      <p:nvGrpSpPr>
        <p:cNvPr id="1" name=""/>
        <p:cNvGrpSpPr/>
        <p:nvPr/>
      </p:nvGrpSpPr>
      <p:grpSpPr>
        <a:xfrm>
          <a:off x="0" y="0"/>
          <a:ext cx="0" cy="0"/>
          <a:chOff x="0" y="0"/>
          <a:chExt cx="0" cy="0"/>
        </a:xfrm>
      </p:grpSpPr>
      <p:sp>
        <p:nvSpPr>
          <p:cNvPr id="6" name="Text Placeholder 8"/>
          <p:cNvSpPr>
            <a:spLocks noGrp="1"/>
          </p:cNvSpPr>
          <p:nvPr>
            <p:ph type="body" sz="quarter" idx="14" hasCustomPrompt="1"/>
          </p:nvPr>
        </p:nvSpPr>
        <p:spPr>
          <a:xfrm>
            <a:off x="395536" y="2564905"/>
            <a:ext cx="8424936" cy="3960439"/>
          </a:xfrm>
          <a:prstGeom prst="rect">
            <a:avLst/>
          </a:prstGeom>
        </p:spPr>
        <p:txBody>
          <a:bodyPr vert="horz"/>
          <a:lstStyle>
            <a:lvl1pPr marL="0" indent="0">
              <a:buNone/>
              <a:defRPr sz="2000"/>
            </a:lvl1pPr>
          </a:lstStyle>
          <a:p>
            <a:pPr lvl="0"/>
            <a:r>
              <a:rPr lang="en-US" dirty="0"/>
              <a:t>Text here….</a:t>
            </a:r>
          </a:p>
        </p:txBody>
      </p:sp>
      <p:sp>
        <p:nvSpPr>
          <p:cNvPr id="7" name="Text Placeholder 2"/>
          <p:cNvSpPr>
            <a:spLocks noGrp="1"/>
          </p:cNvSpPr>
          <p:nvPr>
            <p:ph type="body" sz="quarter" idx="10" hasCustomPrompt="1"/>
          </p:nvPr>
        </p:nvSpPr>
        <p:spPr>
          <a:xfrm>
            <a:off x="395463" y="1700808"/>
            <a:ext cx="8425016"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Tree>
    <p:extLst>
      <p:ext uri="{BB962C8B-B14F-4D97-AF65-F5344CB8AC3E}">
        <p14:creationId xmlns:p14="http://schemas.microsoft.com/office/powerpoint/2010/main" val="344415353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12 Departmental lockup layout 2">
    <p:spTree>
      <p:nvGrpSpPr>
        <p:cNvPr id="1" name=""/>
        <p:cNvGrpSpPr/>
        <p:nvPr/>
      </p:nvGrpSpPr>
      <p:grpSpPr>
        <a:xfrm>
          <a:off x="0" y="0"/>
          <a:ext cx="0" cy="0"/>
          <a:chOff x="0" y="0"/>
          <a:chExt cx="0" cy="0"/>
        </a:xfrm>
      </p:grpSpPr>
      <p:sp>
        <p:nvSpPr>
          <p:cNvPr id="7" name="Text Placeholder 8"/>
          <p:cNvSpPr>
            <a:spLocks noGrp="1"/>
          </p:cNvSpPr>
          <p:nvPr>
            <p:ph type="body" sz="quarter" idx="14" hasCustomPrompt="1"/>
          </p:nvPr>
        </p:nvSpPr>
        <p:spPr>
          <a:xfrm>
            <a:off x="395536" y="2420889"/>
            <a:ext cx="6192688" cy="4104456"/>
          </a:xfrm>
          <a:prstGeom prst="rect">
            <a:avLst/>
          </a:prstGeom>
        </p:spPr>
        <p:txBody>
          <a:bodyPr vert="horz"/>
          <a:lstStyle>
            <a:lvl1pPr marL="0" indent="0">
              <a:buNone/>
              <a:defRPr sz="2000"/>
            </a:lvl1pPr>
          </a:lstStyle>
          <a:p>
            <a:pPr lvl="0"/>
            <a:r>
              <a:rPr lang="en-US" dirty="0"/>
              <a:t>Text here….</a:t>
            </a:r>
          </a:p>
        </p:txBody>
      </p:sp>
      <p:sp>
        <p:nvSpPr>
          <p:cNvPr id="8" name="Text Placeholder 2"/>
          <p:cNvSpPr>
            <a:spLocks noGrp="1"/>
          </p:cNvSpPr>
          <p:nvPr>
            <p:ph type="body" sz="quarter" idx="10" hasCustomPrompt="1"/>
          </p:nvPr>
        </p:nvSpPr>
        <p:spPr>
          <a:xfrm>
            <a:off x="395462" y="1556792"/>
            <a:ext cx="6192763"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
        <p:nvSpPr>
          <p:cNvPr id="9" name="Picture Placeholder 5"/>
          <p:cNvSpPr>
            <a:spLocks noGrp="1"/>
          </p:cNvSpPr>
          <p:nvPr>
            <p:ph type="pic" sz="quarter" idx="15" hasCustomPrompt="1"/>
          </p:nvPr>
        </p:nvSpPr>
        <p:spPr>
          <a:xfrm>
            <a:off x="6828223" y="4509120"/>
            <a:ext cx="1992025" cy="2016001"/>
          </a:xfrm>
          <a:prstGeom prst="rect">
            <a:avLst/>
          </a:prstGeom>
          <a:solidFill>
            <a:schemeClr val="bg1">
              <a:lumMod val="85000"/>
            </a:schemeClr>
          </a:solidFill>
        </p:spPr>
        <p:txBody>
          <a:bodyPr vert="horz"/>
          <a:lstStyle>
            <a:lvl1pPr marL="0" indent="0">
              <a:buNone/>
              <a:defRPr sz="2000"/>
            </a:lvl1pPr>
          </a:lstStyle>
          <a:p>
            <a:r>
              <a:rPr lang="en-US" dirty="0"/>
              <a:t>Insert picture</a:t>
            </a:r>
          </a:p>
        </p:txBody>
      </p:sp>
    </p:spTree>
    <p:extLst>
      <p:ext uri="{BB962C8B-B14F-4D97-AF65-F5344CB8AC3E}">
        <p14:creationId xmlns:p14="http://schemas.microsoft.com/office/powerpoint/2010/main" val="271165162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Keyline">
    <p:spTree>
      <p:nvGrpSpPr>
        <p:cNvPr id="1" name=""/>
        <p:cNvGrpSpPr/>
        <p:nvPr/>
      </p:nvGrpSpPr>
      <p:grpSpPr>
        <a:xfrm>
          <a:off x="0" y="0"/>
          <a:ext cx="0" cy="0"/>
          <a:chOff x="0" y="0"/>
          <a:chExt cx="0" cy="0"/>
        </a:xfrm>
      </p:grpSpPr>
      <p:sp>
        <p:nvSpPr>
          <p:cNvPr id="2" name="Text Placeholder 8"/>
          <p:cNvSpPr>
            <a:spLocks noGrp="1"/>
          </p:cNvSpPr>
          <p:nvPr>
            <p:ph type="body" sz="quarter" idx="14" hasCustomPrompt="1"/>
          </p:nvPr>
        </p:nvSpPr>
        <p:spPr>
          <a:xfrm>
            <a:off x="395536" y="1340370"/>
            <a:ext cx="8424936" cy="4248869"/>
          </a:xfrm>
          <a:prstGeom prst="rect">
            <a:avLst/>
          </a:prstGeom>
        </p:spPr>
        <p:txBody>
          <a:bodyPr vert="horz"/>
          <a:lstStyle>
            <a:lvl1pPr marL="0" indent="0">
              <a:buNone/>
              <a:defRPr sz="2000"/>
            </a:lvl1pPr>
          </a:lstStyle>
          <a:p>
            <a:pPr lvl="0"/>
            <a:r>
              <a:rPr lang="en-US" dirty="0"/>
              <a:t>Text here….</a:t>
            </a:r>
          </a:p>
        </p:txBody>
      </p:sp>
      <p:sp>
        <p:nvSpPr>
          <p:cNvPr id="3" name="Text Placeholder 2"/>
          <p:cNvSpPr>
            <a:spLocks noGrp="1"/>
          </p:cNvSpPr>
          <p:nvPr>
            <p:ph type="body" sz="quarter" idx="10" hasCustomPrompt="1"/>
          </p:nvPr>
        </p:nvSpPr>
        <p:spPr>
          <a:xfrm>
            <a:off x="395463" y="476672"/>
            <a:ext cx="8425016"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Tree>
    <p:extLst>
      <p:ext uri="{BB962C8B-B14F-4D97-AF65-F5344CB8AC3E}">
        <p14:creationId xmlns:p14="http://schemas.microsoft.com/office/powerpoint/2010/main" val="161703298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Keyline layout 2">
    <p:spTree>
      <p:nvGrpSpPr>
        <p:cNvPr id="1" name=""/>
        <p:cNvGrpSpPr/>
        <p:nvPr/>
      </p:nvGrpSpPr>
      <p:grpSpPr>
        <a:xfrm>
          <a:off x="0" y="0"/>
          <a:ext cx="0" cy="0"/>
          <a:chOff x="0" y="0"/>
          <a:chExt cx="0" cy="0"/>
        </a:xfrm>
      </p:grpSpPr>
      <p:sp>
        <p:nvSpPr>
          <p:cNvPr id="3" name="Text Placeholder 8"/>
          <p:cNvSpPr>
            <a:spLocks noGrp="1"/>
          </p:cNvSpPr>
          <p:nvPr>
            <p:ph type="body" sz="quarter" idx="14" hasCustomPrompt="1"/>
          </p:nvPr>
        </p:nvSpPr>
        <p:spPr>
          <a:xfrm>
            <a:off x="395537" y="1340370"/>
            <a:ext cx="5976663" cy="4248869"/>
          </a:xfrm>
          <a:prstGeom prst="rect">
            <a:avLst/>
          </a:prstGeom>
        </p:spPr>
        <p:txBody>
          <a:bodyPr vert="horz"/>
          <a:lstStyle>
            <a:lvl1pPr marL="0" indent="0">
              <a:buNone/>
              <a:defRPr sz="2000"/>
            </a:lvl1pPr>
          </a:lstStyle>
          <a:p>
            <a:pPr lvl="0"/>
            <a:r>
              <a:rPr lang="en-US" dirty="0"/>
              <a:t>Text here….</a:t>
            </a:r>
          </a:p>
        </p:txBody>
      </p:sp>
      <p:sp>
        <p:nvSpPr>
          <p:cNvPr id="4" name="Text Placeholder 2"/>
          <p:cNvSpPr>
            <a:spLocks noGrp="1"/>
          </p:cNvSpPr>
          <p:nvPr>
            <p:ph type="body" sz="quarter" idx="10" hasCustomPrompt="1"/>
          </p:nvPr>
        </p:nvSpPr>
        <p:spPr>
          <a:xfrm>
            <a:off x="395537" y="476672"/>
            <a:ext cx="8424936"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
        <p:nvSpPr>
          <p:cNvPr id="5" name="Picture Placeholder 5"/>
          <p:cNvSpPr>
            <a:spLocks noGrp="1"/>
          </p:cNvSpPr>
          <p:nvPr>
            <p:ph type="pic" sz="quarter" idx="15" hasCustomPrompt="1"/>
          </p:nvPr>
        </p:nvSpPr>
        <p:spPr>
          <a:xfrm>
            <a:off x="6588224" y="1340768"/>
            <a:ext cx="2232025" cy="2232025"/>
          </a:xfrm>
          <a:prstGeom prst="rect">
            <a:avLst/>
          </a:prstGeom>
          <a:solidFill>
            <a:schemeClr val="bg1">
              <a:lumMod val="85000"/>
            </a:schemeClr>
          </a:solidFill>
        </p:spPr>
        <p:txBody>
          <a:bodyPr vert="horz"/>
          <a:lstStyle>
            <a:lvl1pPr marL="0" indent="0">
              <a:buNone/>
              <a:defRPr sz="2000"/>
            </a:lvl1pPr>
          </a:lstStyle>
          <a:p>
            <a:r>
              <a:rPr lang="en-US" dirty="0"/>
              <a:t>Insert picture</a:t>
            </a:r>
          </a:p>
        </p:txBody>
      </p:sp>
    </p:spTree>
    <p:extLst>
      <p:ext uri="{BB962C8B-B14F-4D97-AF65-F5344CB8AC3E}">
        <p14:creationId xmlns:p14="http://schemas.microsoft.com/office/powerpoint/2010/main" val="186803464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Keyline bullet points">
    <p:spTree>
      <p:nvGrpSpPr>
        <p:cNvPr id="1" name=""/>
        <p:cNvGrpSpPr/>
        <p:nvPr/>
      </p:nvGrpSpPr>
      <p:grpSpPr>
        <a:xfrm>
          <a:off x="0" y="0"/>
          <a:ext cx="0" cy="0"/>
          <a:chOff x="0" y="0"/>
          <a:chExt cx="0" cy="0"/>
        </a:xfrm>
      </p:grpSpPr>
      <p:sp>
        <p:nvSpPr>
          <p:cNvPr id="3" name="Text Placeholder 2"/>
          <p:cNvSpPr>
            <a:spLocks noGrp="1"/>
          </p:cNvSpPr>
          <p:nvPr>
            <p:ph type="body" sz="quarter" idx="10" hasCustomPrompt="1"/>
          </p:nvPr>
        </p:nvSpPr>
        <p:spPr>
          <a:xfrm>
            <a:off x="395463" y="476672"/>
            <a:ext cx="8425016"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
        <p:nvSpPr>
          <p:cNvPr id="4" name="Text Placeholder 3"/>
          <p:cNvSpPr>
            <a:spLocks noGrp="1"/>
          </p:cNvSpPr>
          <p:nvPr>
            <p:ph type="body" sz="quarter" idx="16" hasCustomPrompt="1"/>
          </p:nvPr>
        </p:nvSpPr>
        <p:spPr>
          <a:xfrm>
            <a:off x="395536" y="1340768"/>
            <a:ext cx="8424936" cy="4248472"/>
          </a:xfrm>
          <a:prstGeom prst="rect">
            <a:avLst/>
          </a:prstGeom>
        </p:spPr>
        <p:txBody>
          <a:bodyPr vert="horz"/>
          <a:lstStyle>
            <a:lvl1pPr marL="342900" indent="-342900">
              <a:buFontTx/>
              <a:buBlip>
                <a:blip r:embed="rId2"/>
              </a:buBlip>
              <a:defRPr sz="2000" b="0" i="0">
                <a:latin typeface="Calibri"/>
                <a:cs typeface="Calibri"/>
              </a:defRPr>
            </a:lvl1pPr>
          </a:lstStyle>
          <a:p>
            <a:pPr lvl="0"/>
            <a:r>
              <a:rPr lang="en-GB" dirty="0"/>
              <a:t>Clinical Trials Unit bullet point</a:t>
            </a:r>
          </a:p>
          <a:p>
            <a:pPr lvl="0"/>
            <a:r>
              <a:rPr lang="en-GB" dirty="0"/>
              <a:t>Clinical Trials Unit bullet point</a:t>
            </a:r>
          </a:p>
          <a:p>
            <a:pPr lvl="0"/>
            <a:r>
              <a:rPr lang="en-GB" dirty="0"/>
              <a:t>Clinical Trials Unit bullet point</a:t>
            </a:r>
          </a:p>
          <a:p>
            <a:pPr lvl="0"/>
            <a:r>
              <a:rPr lang="en-GB" dirty="0"/>
              <a:t>Clinical Trials Unit bullet point</a:t>
            </a:r>
          </a:p>
          <a:p>
            <a:pPr lvl="0"/>
            <a:r>
              <a:rPr lang="en-GB" dirty="0"/>
              <a:t>Clinical Trials Unit bullet point</a:t>
            </a:r>
          </a:p>
          <a:p>
            <a:pPr lvl="0"/>
            <a:r>
              <a:rPr lang="en-GB" dirty="0"/>
              <a:t>Clinical Trials Unit bullet point</a:t>
            </a:r>
          </a:p>
          <a:p>
            <a:pPr lvl="0"/>
            <a:r>
              <a:rPr lang="en-GB" dirty="0"/>
              <a:t>Clinical Trials Unit bullet point</a:t>
            </a:r>
            <a:endParaRPr lang="en-US" dirty="0"/>
          </a:p>
        </p:txBody>
      </p:sp>
    </p:spTree>
    <p:extLst>
      <p:ext uri="{BB962C8B-B14F-4D97-AF65-F5344CB8AC3E}">
        <p14:creationId xmlns:p14="http://schemas.microsoft.com/office/powerpoint/2010/main" val="386714305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914CA201-851C-4A84-8383-767573C30328}" type="datetimeFigureOut">
              <a:rPr lang="en-GB" smtClean="0"/>
              <a:t>22/06/2023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74FAC01-77A8-4A94-AEE5-B3249D523D31}" type="slidenum">
              <a:rPr lang="en-GB" smtClean="0"/>
              <a:t>‹#›</a:t>
            </a:fld>
            <a:endParaRPr lang="en-GB"/>
          </a:p>
        </p:txBody>
      </p:sp>
    </p:spTree>
    <p:extLst>
      <p:ext uri="{BB962C8B-B14F-4D97-AF65-F5344CB8AC3E}">
        <p14:creationId xmlns:p14="http://schemas.microsoft.com/office/powerpoint/2010/main" val="176796820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14CA201-851C-4A84-8383-767573C30328}" type="datetimeFigureOut">
              <a:rPr lang="en-GB" smtClean="0"/>
              <a:t>22/06/2023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74FAC01-77A8-4A94-AEE5-B3249D523D31}" type="slidenum">
              <a:rPr lang="en-GB" smtClean="0"/>
              <a:t>‹#›</a:t>
            </a:fld>
            <a:endParaRPr lang="en-GB"/>
          </a:p>
        </p:txBody>
      </p:sp>
    </p:spTree>
    <p:extLst>
      <p:ext uri="{BB962C8B-B14F-4D97-AF65-F5344CB8AC3E}">
        <p14:creationId xmlns:p14="http://schemas.microsoft.com/office/powerpoint/2010/main" val="378592421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14CA201-851C-4A84-8383-767573C30328}" type="datetimeFigureOut">
              <a:rPr lang="en-GB" smtClean="0"/>
              <a:t>22/06/2023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74FAC01-77A8-4A94-AEE5-B3249D523D31}" type="slidenum">
              <a:rPr lang="en-GB" smtClean="0"/>
              <a:t>‹#›</a:t>
            </a:fld>
            <a:endParaRPr lang="en-GB"/>
          </a:p>
        </p:txBody>
      </p:sp>
    </p:spTree>
    <p:extLst>
      <p:ext uri="{BB962C8B-B14F-4D97-AF65-F5344CB8AC3E}">
        <p14:creationId xmlns:p14="http://schemas.microsoft.com/office/powerpoint/2010/main" val="421656521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914CA201-851C-4A84-8383-767573C30328}" type="datetimeFigureOut">
              <a:rPr lang="en-GB" smtClean="0"/>
              <a:t>22/06/2023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74FAC01-77A8-4A94-AEE5-B3249D523D31}" type="slidenum">
              <a:rPr lang="en-GB" smtClean="0"/>
              <a:t>‹#›</a:t>
            </a:fld>
            <a:endParaRPr lang="en-GB"/>
          </a:p>
        </p:txBody>
      </p:sp>
    </p:spTree>
    <p:extLst>
      <p:ext uri="{BB962C8B-B14F-4D97-AF65-F5344CB8AC3E}">
        <p14:creationId xmlns:p14="http://schemas.microsoft.com/office/powerpoint/2010/main" val="284656613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914CA201-851C-4A84-8383-767573C30328}" type="datetimeFigureOut">
              <a:rPr lang="en-GB" smtClean="0"/>
              <a:t>22/06/2023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74FAC01-77A8-4A94-AEE5-B3249D523D31}" type="slidenum">
              <a:rPr lang="en-GB" smtClean="0"/>
              <a:t>‹#›</a:t>
            </a:fld>
            <a:endParaRPr lang="en-GB"/>
          </a:p>
        </p:txBody>
      </p:sp>
    </p:spTree>
    <p:extLst>
      <p:ext uri="{BB962C8B-B14F-4D97-AF65-F5344CB8AC3E}">
        <p14:creationId xmlns:p14="http://schemas.microsoft.com/office/powerpoint/2010/main" val="30401472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12 Warwick">
    <p:spTree>
      <p:nvGrpSpPr>
        <p:cNvPr id="1" name=""/>
        <p:cNvGrpSpPr/>
        <p:nvPr/>
      </p:nvGrpSpPr>
      <p:grpSpPr>
        <a:xfrm>
          <a:off x="0" y="0"/>
          <a:ext cx="0" cy="0"/>
          <a:chOff x="0" y="0"/>
          <a:chExt cx="0" cy="0"/>
        </a:xfrm>
      </p:grpSpPr>
      <p:sp>
        <p:nvSpPr>
          <p:cNvPr id="13" name="Text Placeholder 2"/>
          <p:cNvSpPr>
            <a:spLocks noGrp="1"/>
          </p:cNvSpPr>
          <p:nvPr>
            <p:ph type="body" sz="quarter" idx="12" hasCustomPrompt="1"/>
          </p:nvPr>
        </p:nvSpPr>
        <p:spPr>
          <a:xfrm>
            <a:off x="395536" y="5949280"/>
            <a:ext cx="8424936"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Department name</a:t>
            </a:r>
          </a:p>
        </p:txBody>
      </p:sp>
      <p:sp>
        <p:nvSpPr>
          <p:cNvPr id="14" name="Text Placeholder 2"/>
          <p:cNvSpPr>
            <a:spLocks noGrp="1"/>
          </p:cNvSpPr>
          <p:nvPr>
            <p:ph type="body" sz="quarter" idx="13" hasCustomPrompt="1"/>
          </p:nvPr>
        </p:nvSpPr>
        <p:spPr>
          <a:xfrm>
            <a:off x="395536" y="6237312"/>
            <a:ext cx="8424936"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Date</a:t>
            </a:r>
          </a:p>
        </p:txBody>
      </p:sp>
      <p:sp>
        <p:nvSpPr>
          <p:cNvPr id="16" name="Text Placeholder 2"/>
          <p:cNvSpPr>
            <a:spLocks noGrp="1"/>
          </p:cNvSpPr>
          <p:nvPr>
            <p:ph type="body" sz="quarter" idx="10" hasCustomPrompt="1"/>
          </p:nvPr>
        </p:nvSpPr>
        <p:spPr>
          <a:xfrm>
            <a:off x="395536" y="3788296"/>
            <a:ext cx="8424936"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
        <p:nvSpPr>
          <p:cNvPr id="17" name="Text Placeholder 2"/>
          <p:cNvSpPr>
            <a:spLocks noGrp="1"/>
          </p:cNvSpPr>
          <p:nvPr>
            <p:ph type="body" sz="quarter" idx="11" hasCustomPrompt="1"/>
          </p:nvPr>
        </p:nvSpPr>
        <p:spPr>
          <a:xfrm>
            <a:off x="395586" y="4365104"/>
            <a:ext cx="8424936"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dirty="0"/>
              <a:t>Sub Title Text Here</a:t>
            </a:r>
          </a:p>
        </p:txBody>
      </p:sp>
    </p:spTree>
    <p:extLst>
      <p:ext uri="{BB962C8B-B14F-4D97-AF65-F5344CB8AC3E}">
        <p14:creationId xmlns:p14="http://schemas.microsoft.com/office/powerpoint/2010/main" val="114262931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914CA201-851C-4A84-8383-767573C30328}" type="datetimeFigureOut">
              <a:rPr lang="en-GB" smtClean="0"/>
              <a:t>22/06/2023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74FAC01-77A8-4A94-AEE5-B3249D523D31}" type="slidenum">
              <a:rPr lang="en-GB" smtClean="0"/>
              <a:t>‹#›</a:t>
            </a:fld>
            <a:endParaRPr lang="en-GB"/>
          </a:p>
        </p:txBody>
      </p:sp>
    </p:spTree>
    <p:extLst>
      <p:ext uri="{BB962C8B-B14F-4D97-AF65-F5344CB8AC3E}">
        <p14:creationId xmlns:p14="http://schemas.microsoft.com/office/powerpoint/2010/main" val="402762198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4CA201-851C-4A84-8383-767573C30328}" type="datetimeFigureOut">
              <a:rPr lang="en-GB" smtClean="0"/>
              <a:t>22/06/2023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74FAC01-77A8-4A94-AEE5-B3249D523D31}" type="slidenum">
              <a:rPr lang="en-GB" smtClean="0"/>
              <a:t>‹#›</a:t>
            </a:fld>
            <a:endParaRPr lang="en-GB"/>
          </a:p>
        </p:txBody>
      </p:sp>
    </p:spTree>
    <p:extLst>
      <p:ext uri="{BB962C8B-B14F-4D97-AF65-F5344CB8AC3E}">
        <p14:creationId xmlns:p14="http://schemas.microsoft.com/office/powerpoint/2010/main" val="304984427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14CA201-851C-4A84-8383-767573C30328}" type="datetimeFigureOut">
              <a:rPr lang="en-GB" smtClean="0"/>
              <a:t>22/06/2023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74FAC01-77A8-4A94-AEE5-B3249D523D31}" type="slidenum">
              <a:rPr lang="en-GB" smtClean="0"/>
              <a:t>‹#›</a:t>
            </a:fld>
            <a:endParaRPr lang="en-GB"/>
          </a:p>
        </p:txBody>
      </p:sp>
    </p:spTree>
    <p:extLst>
      <p:ext uri="{BB962C8B-B14F-4D97-AF65-F5344CB8AC3E}">
        <p14:creationId xmlns:p14="http://schemas.microsoft.com/office/powerpoint/2010/main" val="54052290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14CA201-851C-4A84-8383-767573C30328}" type="datetimeFigureOut">
              <a:rPr lang="en-GB" smtClean="0"/>
              <a:t>22/06/2023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74FAC01-77A8-4A94-AEE5-B3249D523D31}" type="slidenum">
              <a:rPr lang="en-GB" smtClean="0"/>
              <a:t>‹#›</a:t>
            </a:fld>
            <a:endParaRPr lang="en-GB"/>
          </a:p>
        </p:txBody>
      </p:sp>
    </p:spTree>
    <p:extLst>
      <p:ext uri="{BB962C8B-B14F-4D97-AF65-F5344CB8AC3E}">
        <p14:creationId xmlns:p14="http://schemas.microsoft.com/office/powerpoint/2010/main" val="141690758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14CA201-851C-4A84-8383-767573C30328}" type="datetimeFigureOut">
              <a:rPr lang="en-GB" smtClean="0"/>
              <a:t>22/06/2023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74FAC01-77A8-4A94-AEE5-B3249D523D31}" type="slidenum">
              <a:rPr lang="en-GB" smtClean="0"/>
              <a:t>‹#›</a:t>
            </a:fld>
            <a:endParaRPr lang="en-GB"/>
          </a:p>
        </p:txBody>
      </p:sp>
    </p:spTree>
    <p:extLst>
      <p:ext uri="{BB962C8B-B14F-4D97-AF65-F5344CB8AC3E}">
        <p14:creationId xmlns:p14="http://schemas.microsoft.com/office/powerpoint/2010/main" val="132917987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14CA201-851C-4A84-8383-767573C30328}" type="datetimeFigureOut">
              <a:rPr lang="en-GB" smtClean="0"/>
              <a:t>22/06/2023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74FAC01-77A8-4A94-AEE5-B3249D523D31}" type="slidenum">
              <a:rPr lang="en-GB" smtClean="0"/>
              <a:t>‹#›</a:t>
            </a:fld>
            <a:endParaRPr lang="en-GB"/>
          </a:p>
        </p:txBody>
      </p:sp>
    </p:spTree>
    <p:extLst>
      <p:ext uri="{BB962C8B-B14F-4D97-AF65-F5344CB8AC3E}">
        <p14:creationId xmlns:p14="http://schemas.microsoft.com/office/powerpoint/2010/main" val="34660738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12 Warwick layout 2">
    <p:spTree>
      <p:nvGrpSpPr>
        <p:cNvPr id="1" name=""/>
        <p:cNvGrpSpPr/>
        <p:nvPr/>
      </p:nvGrpSpPr>
      <p:grpSpPr>
        <a:xfrm>
          <a:off x="0" y="0"/>
          <a:ext cx="0" cy="0"/>
          <a:chOff x="0" y="0"/>
          <a:chExt cx="0" cy="0"/>
        </a:xfrm>
      </p:grpSpPr>
      <p:sp>
        <p:nvSpPr>
          <p:cNvPr id="12" name="Picture Placeholder 5"/>
          <p:cNvSpPr>
            <a:spLocks noGrp="1"/>
          </p:cNvSpPr>
          <p:nvPr>
            <p:ph type="pic" sz="quarter" idx="15" hasCustomPrompt="1"/>
          </p:nvPr>
        </p:nvSpPr>
        <p:spPr>
          <a:xfrm>
            <a:off x="6828223" y="4653136"/>
            <a:ext cx="1992025" cy="2016001"/>
          </a:xfrm>
          <a:prstGeom prst="rect">
            <a:avLst/>
          </a:prstGeom>
          <a:solidFill>
            <a:schemeClr val="bg1">
              <a:lumMod val="85000"/>
            </a:schemeClr>
          </a:solidFill>
        </p:spPr>
        <p:txBody>
          <a:bodyPr vert="horz"/>
          <a:lstStyle>
            <a:lvl1pPr marL="0" indent="0">
              <a:buNone/>
              <a:defRPr sz="2000"/>
            </a:lvl1pPr>
          </a:lstStyle>
          <a:p>
            <a:r>
              <a:rPr lang="en-US" dirty="0"/>
              <a:t>Insert picture</a:t>
            </a:r>
          </a:p>
        </p:txBody>
      </p:sp>
      <p:sp>
        <p:nvSpPr>
          <p:cNvPr id="13" name="Text Placeholder 2"/>
          <p:cNvSpPr>
            <a:spLocks noGrp="1"/>
          </p:cNvSpPr>
          <p:nvPr>
            <p:ph type="body" sz="quarter" idx="10" hasCustomPrompt="1"/>
          </p:nvPr>
        </p:nvSpPr>
        <p:spPr>
          <a:xfrm>
            <a:off x="395536" y="3788296"/>
            <a:ext cx="6120630"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
        <p:nvSpPr>
          <p:cNvPr id="14" name="Text Placeholder 2"/>
          <p:cNvSpPr>
            <a:spLocks noGrp="1"/>
          </p:cNvSpPr>
          <p:nvPr>
            <p:ph type="body" sz="quarter" idx="11" hasCustomPrompt="1"/>
          </p:nvPr>
        </p:nvSpPr>
        <p:spPr>
          <a:xfrm>
            <a:off x="395586" y="4365104"/>
            <a:ext cx="6120630"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dirty="0"/>
              <a:t>Sub Title Text Here</a:t>
            </a:r>
          </a:p>
        </p:txBody>
      </p:sp>
      <p:sp>
        <p:nvSpPr>
          <p:cNvPr id="17" name="Text Placeholder 2"/>
          <p:cNvSpPr>
            <a:spLocks noGrp="1"/>
          </p:cNvSpPr>
          <p:nvPr>
            <p:ph type="body" sz="quarter" idx="12" hasCustomPrompt="1"/>
          </p:nvPr>
        </p:nvSpPr>
        <p:spPr>
          <a:xfrm>
            <a:off x="395536" y="5949280"/>
            <a:ext cx="6120630"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Department name</a:t>
            </a:r>
          </a:p>
        </p:txBody>
      </p:sp>
      <p:sp>
        <p:nvSpPr>
          <p:cNvPr id="18" name="Text Placeholder 2"/>
          <p:cNvSpPr>
            <a:spLocks noGrp="1"/>
          </p:cNvSpPr>
          <p:nvPr>
            <p:ph type="body" sz="quarter" idx="13" hasCustomPrompt="1"/>
          </p:nvPr>
        </p:nvSpPr>
        <p:spPr>
          <a:xfrm>
            <a:off x="395536" y="6237312"/>
            <a:ext cx="6120630"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Date</a:t>
            </a:r>
          </a:p>
        </p:txBody>
      </p:sp>
    </p:spTree>
    <p:extLst>
      <p:ext uri="{BB962C8B-B14F-4D97-AF65-F5344CB8AC3E}">
        <p14:creationId xmlns:p14="http://schemas.microsoft.com/office/powerpoint/2010/main" val="5945060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12 Warwick">
    <p:spTree>
      <p:nvGrpSpPr>
        <p:cNvPr id="1" name=""/>
        <p:cNvGrpSpPr/>
        <p:nvPr/>
      </p:nvGrpSpPr>
      <p:grpSpPr>
        <a:xfrm>
          <a:off x="0" y="0"/>
          <a:ext cx="0" cy="0"/>
          <a:chOff x="0" y="0"/>
          <a:chExt cx="0" cy="0"/>
        </a:xfrm>
      </p:grpSpPr>
      <p:sp>
        <p:nvSpPr>
          <p:cNvPr id="2" name="Text Placeholder 8"/>
          <p:cNvSpPr>
            <a:spLocks noGrp="1"/>
          </p:cNvSpPr>
          <p:nvPr>
            <p:ph type="body" sz="quarter" idx="14" hasCustomPrompt="1"/>
          </p:nvPr>
        </p:nvSpPr>
        <p:spPr>
          <a:xfrm>
            <a:off x="395610" y="2276474"/>
            <a:ext cx="8424862" cy="4248869"/>
          </a:xfrm>
          <a:prstGeom prst="rect">
            <a:avLst/>
          </a:prstGeom>
        </p:spPr>
        <p:txBody>
          <a:bodyPr vert="horz"/>
          <a:lstStyle>
            <a:lvl1pPr marL="0" indent="0">
              <a:buNone/>
              <a:defRPr sz="2000"/>
            </a:lvl1pPr>
          </a:lstStyle>
          <a:p>
            <a:pPr lvl="0"/>
            <a:r>
              <a:rPr lang="en-US" dirty="0"/>
              <a:t>Text here….</a:t>
            </a:r>
          </a:p>
        </p:txBody>
      </p:sp>
      <p:sp>
        <p:nvSpPr>
          <p:cNvPr id="3" name="Text Placeholder 2"/>
          <p:cNvSpPr>
            <a:spLocks noGrp="1"/>
          </p:cNvSpPr>
          <p:nvPr>
            <p:ph type="body" sz="quarter" idx="10" hasCustomPrompt="1"/>
          </p:nvPr>
        </p:nvSpPr>
        <p:spPr>
          <a:xfrm>
            <a:off x="395535" y="1412776"/>
            <a:ext cx="8424943"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Tree>
    <p:extLst>
      <p:ext uri="{BB962C8B-B14F-4D97-AF65-F5344CB8AC3E}">
        <p14:creationId xmlns:p14="http://schemas.microsoft.com/office/powerpoint/2010/main" val="16938478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12 Warwick layout 2">
    <p:spTree>
      <p:nvGrpSpPr>
        <p:cNvPr id="1" name=""/>
        <p:cNvGrpSpPr/>
        <p:nvPr/>
      </p:nvGrpSpPr>
      <p:grpSpPr>
        <a:xfrm>
          <a:off x="0" y="0"/>
          <a:ext cx="0" cy="0"/>
          <a:chOff x="0" y="0"/>
          <a:chExt cx="0" cy="0"/>
        </a:xfrm>
      </p:grpSpPr>
      <p:sp>
        <p:nvSpPr>
          <p:cNvPr id="3" name="Text Placeholder 8"/>
          <p:cNvSpPr>
            <a:spLocks noGrp="1"/>
          </p:cNvSpPr>
          <p:nvPr>
            <p:ph type="body" sz="quarter" idx="14" hasCustomPrompt="1"/>
          </p:nvPr>
        </p:nvSpPr>
        <p:spPr>
          <a:xfrm>
            <a:off x="395536" y="2276474"/>
            <a:ext cx="5976664" cy="4248869"/>
          </a:xfrm>
          <a:prstGeom prst="rect">
            <a:avLst/>
          </a:prstGeom>
        </p:spPr>
        <p:txBody>
          <a:bodyPr vert="horz"/>
          <a:lstStyle>
            <a:lvl1pPr marL="0" indent="0">
              <a:buNone/>
              <a:defRPr sz="2000"/>
            </a:lvl1pPr>
          </a:lstStyle>
          <a:p>
            <a:pPr lvl="0"/>
            <a:r>
              <a:rPr lang="en-US" dirty="0"/>
              <a:t>Text here….</a:t>
            </a:r>
          </a:p>
        </p:txBody>
      </p:sp>
      <p:sp>
        <p:nvSpPr>
          <p:cNvPr id="4" name="Text Placeholder 2"/>
          <p:cNvSpPr>
            <a:spLocks noGrp="1"/>
          </p:cNvSpPr>
          <p:nvPr>
            <p:ph type="body" sz="quarter" idx="10" hasCustomPrompt="1"/>
          </p:nvPr>
        </p:nvSpPr>
        <p:spPr>
          <a:xfrm>
            <a:off x="395537" y="1412776"/>
            <a:ext cx="5976664"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
        <p:nvSpPr>
          <p:cNvPr id="5" name="Picture Placeholder 5"/>
          <p:cNvSpPr>
            <a:spLocks noGrp="1"/>
          </p:cNvSpPr>
          <p:nvPr>
            <p:ph type="pic" sz="quarter" idx="15" hasCustomPrompt="1"/>
          </p:nvPr>
        </p:nvSpPr>
        <p:spPr>
          <a:xfrm>
            <a:off x="6614769" y="4293096"/>
            <a:ext cx="2205480" cy="2232025"/>
          </a:xfrm>
          <a:prstGeom prst="rect">
            <a:avLst/>
          </a:prstGeom>
          <a:solidFill>
            <a:schemeClr val="bg1">
              <a:lumMod val="85000"/>
            </a:schemeClr>
          </a:solidFill>
        </p:spPr>
        <p:txBody>
          <a:bodyPr vert="horz"/>
          <a:lstStyle>
            <a:lvl1pPr marL="0" indent="0">
              <a:buNone/>
              <a:defRPr sz="2000"/>
            </a:lvl1pPr>
          </a:lstStyle>
          <a:p>
            <a:r>
              <a:rPr lang="en-US" dirty="0"/>
              <a:t>Insert picture</a:t>
            </a:r>
          </a:p>
        </p:txBody>
      </p:sp>
    </p:spTree>
    <p:extLst>
      <p:ext uri="{BB962C8B-B14F-4D97-AF65-F5344CB8AC3E}">
        <p14:creationId xmlns:p14="http://schemas.microsoft.com/office/powerpoint/2010/main" val="28432643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8/12 Warwick">
    <p:spTree>
      <p:nvGrpSpPr>
        <p:cNvPr id="1" name=""/>
        <p:cNvGrpSpPr/>
        <p:nvPr/>
      </p:nvGrpSpPr>
      <p:grpSpPr>
        <a:xfrm>
          <a:off x="0" y="0"/>
          <a:ext cx="0" cy="0"/>
          <a:chOff x="0" y="0"/>
          <a:chExt cx="0" cy="0"/>
        </a:xfrm>
      </p:grpSpPr>
      <p:sp>
        <p:nvSpPr>
          <p:cNvPr id="2" name="Text Placeholder 2"/>
          <p:cNvSpPr>
            <a:spLocks noGrp="1"/>
          </p:cNvSpPr>
          <p:nvPr>
            <p:ph type="body" sz="quarter" idx="10" hasCustomPrompt="1"/>
          </p:nvPr>
        </p:nvSpPr>
        <p:spPr>
          <a:xfrm>
            <a:off x="395536" y="4725144"/>
            <a:ext cx="6624736"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
        <p:nvSpPr>
          <p:cNvPr id="3" name="Text Placeholder 2"/>
          <p:cNvSpPr>
            <a:spLocks noGrp="1"/>
          </p:cNvSpPr>
          <p:nvPr>
            <p:ph type="body" sz="quarter" idx="11" hasCustomPrompt="1"/>
          </p:nvPr>
        </p:nvSpPr>
        <p:spPr>
          <a:xfrm>
            <a:off x="395586" y="5301952"/>
            <a:ext cx="6624736"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dirty="0"/>
              <a:t>Sub Title Text Here</a:t>
            </a:r>
          </a:p>
        </p:txBody>
      </p:sp>
      <p:sp>
        <p:nvSpPr>
          <p:cNvPr id="4" name="Text Placeholder 2"/>
          <p:cNvSpPr>
            <a:spLocks noGrp="1"/>
          </p:cNvSpPr>
          <p:nvPr>
            <p:ph type="body" sz="quarter" idx="12" hasCustomPrompt="1"/>
          </p:nvPr>
        </p:nvSpPr>
        <p:spPr>
          <a:xfrm>
            <a:off x="414892" y="5949280"/>
            <a:ext cx="8405579"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Department name</a:t>
            </a:r>
          </a:p>
        </p:txBody>
      </p:sp>
      <p:sp>
        <p:nvSpPr>
          <p:cNvPr id="5" name="Text Placeholder 2"/>
          <p:cNvSpPr>
            <a:spLocks noGrp="1"/>
          </p:cNvSpPr>
          <p:nvPr>
            <p:ph type="body" sz="quarter" idx="13" hasCustomPrompt="1"/>
          </p:nvPr>
        </p:nvSpPr>
        <p:spPr>
          <a:xfrm>
            <a:off x="414892" y="6237312"/>
            <a:ext cx="8405579"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Date</a:t>
            </a:r>
          </a:p>
        </p:txBody>
      </p:sp>
    </p:spTree>
    <p:extLst>
      <p:ext uri="{BB962C8B-B14F-4D97-AF65-F5344CB8AC3E}">
        <p14:creationId xmlns:p14="http://schemas.microsoft.com/office/powerpoint/2010/main" val="3172711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12 University lockup">
    <p:spTree>
      <p:nvGrpSpPr>
        <p:cNvPr id="1" name=""/>
        <p:cNvGrpSpPr/>
        <p:nvPr/>
      </p:nvGrpSpPr>
      <p:grpSpPr>
        <a:xfrm>
          <a:off x="0" y="0"/>
          <a:ext cx="0" cy="0"/>
          <a:chOff x="0" y="0"/>
          <a:chExt cx="0" cy="0"/>
        </a:xfrm>
      </p:grpSpPr>
      <p:sp>
        <p:nvSpPr>
          <p:cNvPr id="6" name="Text Placeholder 2"/>
          <p:cNvSpPr>
            <a:spLocks noGrp="1"/>
          </p:cNvSpPr>
          <p:nvPr>
            <p:ph type="body" sz="quarter" idx="12" hasCustomPrompt="1"/>
          </p:nvPr>
        </p:nvSpPr>
        <p:spPr>
          <a:xfrm>
            <a:off x="395536" y="5949280"/>
            <a:ext cx="8424936"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Department name</a:t>
            </a:r>
          </a:p>
        </p:txBody>
      </p:sp>
      <p:sp>
        <p:nvSpPr>
          <p:cNvPr id="7" name="Text Placeholder 2"/>
          <p:cNvSpPr>
            <a:spLocks noGrp="1"/>
          </p:cNvSpPr>
          <p:nvPr>
            <p:ph type="body" sz="quarter" idx="13" hasCustomPrompt="1"/>
          </p:nvPr>
        </p:nvSpPr>
        <p:spPr>
          <a:xfrm>
            <a:off x="395536" y="6237312"/>
            <a:ext cx="8424936"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Date</a:t>
            </a:r>
          </a:p>
        </p:txBody>
      </p:sp>
      <p:sp>
        <p:nvSpPr>
          <p:cNvPr id="10" name="Text Placeholder 2"/>
          <p:cNvSpPr>
            <a:spLocks noGrp="1"/>
          </p:cNvSpPr>
          <p:nvPr>
            <p:ph type="body" sz="quarter" idx="14" hasCustomPrompt="1"/>
          </p:nvPr>
        </p:nvSpPr>
        <p:spPr>
          <a:xfrm>
            <a:off x="395536" y="4365104"/>
            <a:ext cx="8424936"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
        <p:nvSpPr>
          <p:cNvPr id="11" name="Text Placeholder 2"/>
          <p:cNvSpPr>
            <a:spLocks noGrp="1"/>
          </p:cNvSpPr>
          <p:nvPr>
            <p:ph type="body" sz="quarter" idx="15" hasCustomPrompt="1"/>
          </p:nvPr>
        </p:nvSpPr>
        <p:spPr>
          <a:xfrm>
            <a:off x="395586" y="4941912"/>
            <a:ext cx="8424936"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dirty="0"/>
              <a:t>Sub Title Text Here</a:t>
            </a:r>
          </a:p>
        </p:txBody>
      </p:sp>
    </p:spTree>
    <p:extLst>
      <p:ext uri="{BB962C8B-B14F-4D97-AF65-F5344CB8AC3E}">
        <p14:creationId xmlns:p14="http://schemas.microsoft.com/office/powerpoint/2010/main" val="16386406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6/12 University lockup layout 2">
    <p:spTree>
      <p:nvGrpSpPr>
        <p:cNvPr id="1" name=""/>
        <p:cNvGrpSpPr/>
        <p:nvPr/>
      </p:nvGrpSpPr>
      <p:grpSpPr>
        <a:xfrm>
          <a:off x="0" y="0"/>
          <a:ext cx="0" cy="0"/>
          <a:chOff x="0" y="0"/>
          <a:chExt cx="0" cy="0"/>
        </a:xfrm>
      </p:grpSpPr>
      <p:sp>
        <p:nvSpPr>
          <p:cNvPr id="3" name="Text Placeholder 2"/>
          <p:cNvSpPr>
            <a:spLocks noGrp="1"/>
          </p:cNvSpPr>
          <p:nvPr>
            <p:ph type="body" sz="quarter" idx="10" hasCustomPrompt="1"/>
          </p:nvPr>
        </p:nvSpPr>
        <p:spPr>
          <a:xfrm>
            <a:off x="395486" y="4365104"/>
            <a:ext cx="6048672"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
        <p:nvSpPr>
          <p:cNvPr id="4" name="Text Placeholder 2"/>
          <p:cNvSpPr>
            <a:spLocks noGrp="1"/>
          </p:cNvSpPr>
          <p:nvPr>
            <p:ph type="body" sz="quarter" idx="11" hasCustomPrompt="1"/>
          </p:nvPr>
        </p:nvSpPr>
        <p:spPr>
          <a:xfrm>
            <a:off x="395536" y="4941912"/>
            <a:ext cx="6048672"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dirty="0"/>
              <a:t>Sub Title Text Here</a:t>
            </a:r>
          </a:p>
        </p:txBody>
      </p:sp>
      <p:sp>
        <p:nvSpPr>
          <p:cNvPr id="5" name="Text Placeholder 2"/>
          <p:cNvSpPr>
            <a:spLocks noGrp="1"/>
          </p:cNvSpPr>
          <p:nvPr>
            <p:ph type="body" sz="quarter" idx="12" hasCustomPrompt="1"/>
          </p:nvPr>
        </p:nvSpPr>
        <p:spPr>
          <a:xfrm>
            <a:off x="395486" y="5949280"/>
            <a:ext cx="6048672"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Department name</a:t>
            </a:r>
          </a:p>
        </p:txBody>
      </p:sp>
      <p:sp>
        <p:nvSpPr>
          <p:cNvPr id="6" name="Text Placeholder 2"/>
          <p:cNvSpPr>
            <a:spLocks noGrp="1"/>
          </p:cNvSpPr>
          <p:nvPr>
            <p:ph type="body" sz="quarter" idx="13" hasCustomPrompt="1"/>
          </p:nvPr>
        </p:nvSpPr>
        <p:spPr>
          <a:xfrm>
            <a:off x="395486" y="6237312"/>
            <a:ext cx="6048672"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Date</a:t>
            </a:r>
          </a:p>
        </p:txBody>
      </p:sp>
      <p:sp>
        <p:nvSpPr>
          <p:cNvPr id="7" name="Picture Placeholder 5"/>
          <p:cNvSpPr>
            <a:spLocks noGrp="1"/>
          </p:cNvSpPr>
          <p:nvPr>
            <p:ph type="pic" sz="quarter" idx="15" hasCustomPrompt="1"/>
          </p:nvPr>
        </p:nvSpPr>
        <p:spPr>
          <a:xfrm>
            <a:off x="6828223" y="4653136"/>
            <a:ext cx="1992025" cy="2016001"/>
          </a:xfrm>
          <a:prstGeom prst="rect">
            <a:avLst/>
          </a:prstGeom>
          <a:solidFill>
            <a:schemeClr val="bg1">
              <a:lumMod val="85000"/>
            </a:schemeClr>
          </a:solidFill>
        </p:spPr>
        <p:txBody>
          <a:bodyPr vert="horz"/>
          <a:lstStyle>
            <a:lvl1pPr marL="0" indent="0">
              <a:buNone/>
              <a:defRPr sz="2000"/>
            </a:lvl1pPr>
          </a:lstStyle>
          <a:p>
            <a:r>
              <a:rPr lang="en-US" dirty="0"/>
              <a:t>Insert picture</a:t>
            </a:r>
          </a:p>
        </p:txBody>
      </p:sp>
    </p:spTree>
    <p:extLst>
      <p:ext uri="{BB962C8B-B14F-4D97-AF65-F5344CB8AC3E}">
        <p14:creationId xmlns:p14="http://schemas.microsoft.com/office/powerpoint/2010/main" val="189821153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g"/></Relationships>
</file>

<file path=ppt/slideMasters/_rels/slideMaster10.xml.rels><?xml version="1.0" encoding="UTF-8" standalone="yes"?>
<Relationships xmlns="http://schemas.openxmlformats.org/package/2006/relationships"><Relationship Id="rId3" Type="http://schemas.openxmlformats.org/officeDocument/2006/relationships/theme" Target="../theme/theme10.xml"/><Relationship Id="rId2" Type="http://schemas.openxmlformats.org/officeDocument/2006/relationships/slideLayout" Target="../slideLayouts/slideLayout17.xml"/><Relationship Id="rId1" Type="http://schemas.openxmlformats.org/officeDocument/2006/relationships/slideLayout" Target="../slideLayouts/slideLayout16.xml"/><Relationship Id="rId4" Type="http://schemas.openxmlformats.org/officeDocument/2006/relationships/image" Target="../media/image10.jpg"/></Relationships>
</file>

<file path=ppt/slideMasters/_rels/slideMaster11.xml.rels><?xml version="1.0" encoding="UTF-8" standalone="yes"?>
<Relationships xmlns="http://schemas.openxmlformats.org/package/2006/relationships"><Relationship Id="rId3" Type="http://schemas.openxmlformats.org/officeDocument/2006/relationships/theme" Target="../theme/theme11.xml"/><Relationship Id="rId2" Type="http://schemas.openxmlformats.org/officeDocument/2006/relationships/slideLayout" Target="../slideLayouts/slideLayout19.xml"/><Relationship Id="rId1" Type="http://schemas.openxmlformats.org/officeDocument/2006/relationships/slideLayout" Target="../slideLayouts/slideLayout18.xml"/><Relationship Id="rId4" Type="http://schemas.openxmlformats.org/officeDocument/2006/relationships/image" Target="../media/image11.jpg"/></Relationships>
</file>

<file path=ppt/slideMasters/_rels/slideMaster12.xml.rels><?xml version="1.0" encoding="UTF-8" standalone="yes"?>
<Relationships xmlns="http://schemas.openxmlformats.org/package/2006/relationships"><Relationship Id="rId3" Type="http://schemas.openxmlformats.org/officeDocument/2006/relationships/theme" Target="../theme/theme12.xml"/><Relationship Id="rId2" Type="http://schemas.openxmlformats.org/officeDocument/2006/relationships/slideLayout" Target="../slideLayouts/slideLayout21.xml"/><Relationship Id="rId1" Type="http://schemas.openxmlformats.org/officeDocument/2006/relationships/slideLayout" Target="../slideLayouts/slideLayout20.xml"/><Relationship Id="rId4" Type="http://schemas.openxmlformats.org/officeDocument/2006/relationships/image" Target="../media/image12.jpg"/></Relationships>
</file>

<file path=ppt/slideMasters/_rels/slideMaster13.xml.rels><?xml version="1.0" encoding="UTF-8" standalone="yes"?>
<Relationships xmlns="http://schemas.openxmlformats.org/package/2006/relationships"><Relationship Id="rId3" Type="http://schemas.openxmlformats.org/officeDocument/2006/relationships/slideLayout" Target="../slideLayouts/slideLayout24.xml"/><Relationship Id="rId2" Type="http://schemas.openxmlformats.org/officeDocument/2006/relationships/slideLayout" Target="../slideLayouts/slideLayout23.xml"/><Relationship Id="rId1" Type="http://schemas.openxmlformats.org/officeDocument/2006/relationships/slideLayout" Target="../slideLayouts/slideLayout22.xml"/><Relationship Id="rId5" Type="http://schemas.openxmlformats.org/officeDocument/2006/relationships/image" Target="../media/image13.jpg"/><Relationship Id="rId4" Type="http://schemas.openxmlformats.org/officeDocument/2006/relationships/theme" Target="../theme/theme13.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32.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14.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4" Type="http://schemas.openxmlformats.org/officeDocument/2006/relationships/image" Target="../media/image2.jpg"/></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6.xml"/><Relationship Id="rId1" Type="http://schemas.openxmlformats.org/officeDocument/2006/relationships/slideLayout" Target="../slideLayouts/slideLayout5.xml"/><Relationship Id="rId4" Type="http://schemas.openxmlformats.org/officeDocument/2006/relationships/image" Target="../media/image3.jpg"/></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theme" Target="../theme/theme4.xml"/><Relationship Id="rId1" Type="http://schemas.openxmlformats.org/officeDocument/2006/relationships/slideLayout" Target="../slideLayouts/slideLayout7.xml"/></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9.xml"/><Relationship Id="rId1" Type="http://schemas.openxmlformats.org/officeDocument/2006/relationships/slideLayout" Target="../slideLayouts/slideLayout8.xml"/><Relationship Id="rId4" Type="http://schemas.openxmlformats.org/officeDocument/2006/relationships/image" Target="../media/image5.jpg"/></Relationships>
</file>

<file path=ppt/slideMasters/_rels/slideMaster6.xml.rels><?xml version="1.0" encoding="UTF-8" standalone="yes"?>
<Relationships xmlns="http://schemas.openxmlformats.org/package/2006/relationships"><Relationship Id="rId3" Type="http://schemas.openxmlformats.org/officeDocument/2006/relationships/theme" Target="../theme/theme6.xml"/><Relationship Id="rId2" Type="http://schemas.openxmlformats.org/officeDocument/2006/relationships/slideLayout" Target="../slideLayouts/slideLayout11.xml"/><Relationship Id="rId1" Type="http://schemas.openxmlformats.org/officeDocument/2006/relationships/slideLayout" Target="../slideLayouts/slideLayout10.xml"/><Relationship Id="rId4" Type="http://schemas.openxmlformats.org/officeDocument/2006/relationships/image" Target="../media/image6.jpg"/></Relationships>
</file>

<file path=ppt/slideMasters/_rels/slideMaster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theme" Target="../theme/theme7.xml"/><Relationship Id="rId1" Type="http://schemas.openxmlformats.org/officeDocument/2006/relationships/slideLayout" Target="../slideLayouts/slideLayout12.xml"/></Relationships>
</file>

<file path=ppt/slideMasters/_rels/slideMaster8.xml.rels><?xml version="1.0" encoding="UTF-8" standalone="yes"?>
<Relationships xmlns="http://schemas.openxmlformats.org/package/2006/relationships"><Relationship Id="rId3" Type="http://schemas.openxmlformats.org/officeDocument/2006/relationships/theme" Target="../theme/theme8.xml"/><Relationship Id="rId2" Type="http://schemas.openxmlformats.org/officeDocument/2006/relationships/slideLayout" Target="../slideLayouts/slideLayout14.xml"/><Relationship Id="rId1" Type="http://schemas.openxmlformats.org/officeDocument/2006/relationships/slideLayout" Target="../slideLayouts/slideLayout13.xml"/><Relationship Id="rId4" Type="http://schemas.openxmlformats.org/officeDocument/2006/relationships/image" Target="../media/image8.jpg"/></Relationships>
</file>

<file path=ppt/slideMasters/_rels/slideMaster9.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theme" Target="../theme/theme9.xml"/><Relationship Id="rId1"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783203442"/>
      </p:ext>
    </p:extLst>
  </p:cSld>
  <p:clrMap bg1="lt1" tx1="dk1" bg2="lt2" tx2="dk2" accent1="accent1" accent2="accent2" accent3="accent3" accent4="accent4" accent5="accent5" accent6="accent6" hlink="hlink" folHlink="folHlink"/>
  <p:sldLayoutIdLst>
    <p:sldLayoutId id="2147483676" r:id="rId1"/>
    <p:sldLayoutId id="2147483688" r:id="rId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6517"/>
            <a:ext cx="9144000" cy="6844966"/>
          </a:xfrm>
          <a:prstGeom prst="rect">
            <a:avLst/>
          </a:prstGeom>
        </p:spPr>
      </p:pic>
    </p:spTree>
    <p:extLst>
      <p:ext uri="{BB962C8B-B14F-4D97-AF65-F5344CB8AC3E}">
        <p14:creationId xmlns:p14="http://schemas.microsoft.com/office/powerpoint/2010/main" val="2819162135"/>
      </p:ext>
    </p:extLst>
  </p:cSld>
  <p:clrMap bg1="lt1" tx1="dk1" bg2="lt2" tx2="dk2" accent1="accent1" accent2="accent2" accent3="accent3" accent4="accent4" accent5="accent5" accent6="accent6" hlink="hlink" folHlink="folHlink"/>
  <p:sldLayoutIdLst>
    <p:sldLayoutId id="2147483714" r:id="rId1"/>
    <p:sldLayoutId id="2147483715" r:id="rId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689" y="6517"/>
            <a:ext cx="9126621" cy="6844966"/>
          </a:xfrm>
          <a:prstGeom prst="rect">
            <a:avLst/>
          </a:prstGeom>
        </p:spPr>
      </p:pic>
    </p:spTree>
    <p:extLst>
      <p:ext uri="{BB962C8B-B14F-4D97-AF65-F5344CB8AC3E}">
        <p14:creationId xmlns:p14="http://schemas.microsoft.com/office/powerpoint/2010/main" val="1349450763"/>
      </p:ext>
    </p:extLst>
  </p:cSld>
  <p:clrMap bg1="lt1" tx1="dk1" bg2="lt2" tx2="dk2" accent1="accent1" accent2="accent2" accent3="accent3" accent4="accent4" accent5="accent5" accent6="accent6" hlink="hlink" folHlink="folHlink"/>
  <p:sldLayoutIdLst>
    <p:sldLayoutId id="2147483717" r:id="rId1"/>
    <p:sldLayoutId id="2147483718" r:id="rId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689" y="6517"/>
            <a:ext cx="9126621" cy="6844965"/>
          </a:xfrm>
          <a:prstGeom prst="rect">
            <a:avLst/>
          </a:prstGeom>
        </p:spPr>
      </p:pic>
    </p:spTree>
    <p:extLst>
      <p:ext uri="{BB962C8B-B14F-4D97-AF65-F5344CB8AC3E}">
        <p14:creationId xmlns:p14="http://schemas.microsoft.com/office/powerpoint/2010/main" val="2573632727"/>
      </p:ext>
    </p:extLst>
  </p:cSld>
  <p:clrMap bg1="lt1" tx1="dk1" bg2="lt2" tx2="dk2" accent1="accent1" accent2="accent2" accent3="accent3" accent4="accent4" accent5="accent5" accent6="accent6" hlink="hlink" folHlink="folHlink"/>
  <p:sldLayoutIdLst>
    <p:sldLayoutId id="2147483720" r:id="rId1"/>
    <p:sldLayoutId id="2147483721" r:id="rId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6" name="Picture 5" descr="4-3_W_line.jpg"/>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0" y="5950416"/>
            <a:ext cx="9144000" cy="502920"/>
          </a:xfrm>
          <a:prstGeom prst="rect">
            <a:avLst/>
          </a:prstGeom>
        </p:spPr>
      </p:pic>
    </p:spTree>
    <p:extLst>
      <p:ext uri="{BB962C8B-B14F-4D97-AF65-F5344CB8AC3E}">
        <p14:creationId xmlns:p14="http://schemas.microsoft.com/office/powerpoint/2010/main" val="1818788261"/>
      </p:ext>
    </p:extLst>
  </p:cSld>
  <p:clrMap bg1="lt1" tx1="dk1" bg2="lt2" tx2="dk2" accent1="accent1" accent2="accent2" accent3="accent3" accent4="accent4" accent5="accent5" accent6="accent6" hlink="hlink" folHlink="folHlink"/>
  <p:sldLayoutIdLst>
    <p:sldLayoutId id="2147483665" r:id="rId1"/>
    <p:sldLayoutId id="2147483702" r:id="rId2"/>
    <p:sldLayoutId id="2147483703"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4CA201-851C-4A84-8383-767573C30328}" type="datetimeFigureOut">
              <a:rPr lang="en-GB" smtClean="0"/>
              <a:t>22/06/2023</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74FAC01-77A8-4A94-AEE5-B3249D523D31}" type="slidenum">
              <a:rPr lang="en-GB" smtClean="0"/>
              <a:t>‹#›</a:t>
            </a:fld>
            <a:endParaRPr lang="en-GB"/>
          </a:p>
        </p:txBody>
      </p:sp>
    </p:spTree>
    <p:extLst>
      <p:ext uri="{BB962C8B-B14F-4D97-AF65-F5344CB8AC3E}">
        <p14:creationId xmlns:p14="http://schemas.microsoft.com/office/powerpoint/2010/main" val="578664498"/>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316515806"/>
      </p:ext>
    </p:extLst>
  </p:cSld>
  <p:clrMap bg1="lt1" tx1="dk1" bg2="lt2" tx2="dk2" accent1="accent1" accent2="accent2" accent3="accent3" accent4="accent4" accent5="accent5" accent6="accent6" hlink="hlink" folHlink="folHlink"/>
  <p:sldLayoutIdLst>
    <p:sldLayoutId id="2147483651" r:id="rId1"/>
    <p:sldLayoutId id="2147483707" r:id="rId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449328105"/>
      </p:ext>
    </p:extLst>
  </p:cSld>
  <p:clrMap bg1="lt1" tx1="dk1" bg2="lt2" tx2="dk2" accent1="accent1" accent2="accent2" accent3="accent3" accent4="accent4" accent5="accent5" accent6="accent6" hlink="hlink" folHlink="folHlink"/>
  <p:sldLayoutIdLst>
    <p:sldLayoutId id="2147483653" r:id="rId1"/>
    <p:sldLayoutId id="2147483701" r:id="rId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052544969"/>
      </p:ext>
    </p:extLst>
  </p:cSld>
  <p:clrMap bg1="lt1" tx1="dk1" bg2="lt2" tx2="dk2" accent1="accent1" accent2="accent2" accent3="accent3" accent4="accent4" accent5="accent5" accent6="accent6" hlink="hlink" folHlink="folHlink"/>
  <p:sldLayoutIdLst>
    <p:sldLayoutId id="2147483655"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6517"/>
            <a:ext cx="9144000" cy="6844966"/>
          </a:xfrm>
          <a:prstGeom prst="rect">
            <a:avLst/>
          </a:prstGeom>
        </p:spPr>
      </p:pic>
    </p:spTree>
    <p:extLst>
      <p:ext uri="{BB962C8B-B14F-4D97-AF65-F5344CB8AC3E}">
        <p14:creationId xmlns:p14="http://schemas.microsoft.com/office/powerpoint/2010/main" val="972565607"/>
      </p:ext>
    </p:extLst>
  </p:cSld>
  <p:clrMap bg1="lt1" tx1="dk1" bg2="lt2" tx2="dk2" accent1="accent1" accent2="accent2" accent3="accent3" accent4="accent4" accent5="accent5" accent6="accent6" hlink="hlink" folHlink="folHlink"/>
  <p:sldLayoutIdLst>
    <p:sldLayoutId id="2147483657" r:id="rId1"/>
    <p:sldLayoutId id="2147483708" r:id="rId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371379047"/>
      </p:ext>
    </p:extLst>
  </p:cSld>
  <p:clrMap bg1="lt1" tx1="dk1" bg2="lt2" tx2="dk2" accent1="accent1" accent2="accent2" accent3="accent3" accent4="accent4" accent5="accent5" accent6="accent6" hlink="hlink" folHlink="folHlink"/>
  <p:sldLayoutIdLst>
    <p:sldLayoutId id="2147483659" r:id="rId1"/>
    <p:sldLayoutId id="2147483709" r:id="rId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3056033"/>
      </p:ext>
    </p:extLst>
  </p:cSld>
  <p:clrMap bg1="lt1" tx1="dk1" bg2="lt2" tx2="dk2" accent1="accent1" accent2="accent2" accent3="accent3" accent4="accent4" accent5="accent5" accent6="accent6" hlink="hlink" folHlink="folHlink"/>
  <p:sldLayoutIdLst>
    <p:sldLayoutId id="2147483663"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506753278"/>
      </p:ext>
    </p:extLst>
  </p:cSld>
  <p:clrMap bg1="lt1" tx1="dk1" bg2="lt2" tx2="dk2" accent1="accent1" accent2="accent2" accent3="accent3" accent4="accent4" accent5="accent5" accent6="accent6" hlink="hlink" folHlink="folHlink"/>
  <p:sldLayoutIdLst>
    <p:sldLayoutId id="2147483661" r:id="rId1"/>
    <p:sldLayoutId id="2147483710" r:id="rId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318123589"/>
      </p:ext>
    </p:extLst>
  </p:cSld>
  <p:clrMap bg1="lt1" tx1="dk1" bg2="lt2" tx2="dk2" accent1="accent1" accent2="accent2" accent3="accent3" accent4="accent4" accent5="accent5" accent6="accent6" hlink="hlink" folHlink="folHlink"/>
  <p:sldLayoutIdLst>
    <p:sldLayoutId id="2147483712"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19.xml"/><Relationship Id="rId6" Type="http://schemas.openxmlformats.org/officeDocument/2006/relationships/image" Target="../media/image18.jpeg"/><Relationship Id="rId5" Type="http://schemas.openxmlformats.org/officeDocument/2006/relationships/image" Target="../media/image17.png"/><Relationship Id="rId4" Type="http://schemas.openxmlformats.org/officeDocument/2006/relationships/image" Target="../media/image16.png"/></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4.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31.png"/><Relationship Id="rId2" Type="http://schemas.openxmlformats.org/officeDocument/2006/relationships/image" Target="../media/image16.png"/><Relationship Id="rId1" Type="http://schemas.openxmlformats.org/officeDocument/2006/relationships/slideLayout" Target="../slideLayouts/slideLayout24.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4.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4.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4.xml"/><Relationship Id="rId5" Type="http://schemas.openxmlformats.org/officeDocument/2006/relationships/image" Target="../media/image35.png"/><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17.png"/><Relationship Id="rId7" Type="http://schemas.openxmlformats.org/officeDocument/2006/relationships/image" Target="../media/image37.png"/><Relationship Id="rId2" Type="http://schemas.openxmlformats.org/officeDocument/2006/relationships/image" Target="../media/image16.png"/><Relationship Id="rId1" Type="http://schemas.openxmlformats.org/officeDocument/2006/relationships/slideLayout" Target="../slideLayouts/slideLayout24.xml"/><Relationship Id="rId6" Type="http://schemas.openxmlformats.org/officeDocument/2006/relationships/image" Target="../media/image36.png"/><Relationship Id="rId5" Type="http://schemas.openxmlformats.org/officeDocument/2006/relationships/image" Target="../media/image32.png"/><Relationship Id="rId4" Type="http://schemas.openxmlformats.org/officeDocument/2006/relationships/image" Target="../media/image15.png"/></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4.xml"/><Relationship Id="rId5" Type="http://schemas.openxmlformats.org/officeDocument/2006/relationships/hyperlink" Target="mailto:irehab@warwick.ac.uk" TargetMode="External"/><Relationship Id="rId4" Type="http://schemas.openxmlformats.org/officeDocument/2006/relationships/image" Target="../media/image15.png"/></Relationships>
</file>

<file path=ppt/slides/_rels/slide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24.xml"/><Relationship Id="rId6" Type="http://schemas.openxmlformats.org/officeDocument/2006/relationships/image" Target="../media/image19.png"/><Relationship Id="rId5" Type="http://schemas.openxmlformats.org/officeDocument/2006/relationships/image" Target="../media/image17.png"/><Relationship Id="rId4" Type="http://schemas.openxmlformats.org/officeDocument/2006/relationships/image" Target="../media/image16.png"/></Relationships>
</file>

<file path=ppt/slides/_rels/slide3.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3.xml"/><Relationship Id="rId1" Type="http://schemas.openxmlformats.org/officeDocument/2006/relationships/slideLayout" Target="../slideLayouts/slideLayout24.xml"/><Relationship Id="rId6" Type="http://schemas.openxmlformats.org/officeDocument/2006/relationships/image" Target="../media/image14.png"/><Relationship Id="rId5" Type="http://schemas.openxmlformats.org/officeDocument/2006/relationships/image" Target="../media/image15.png"/><Relationship Id="rId4" Type="http://schemas.openxmlformats.org/officeDocument/2006/relationships/image" Target="../media/image17.png"/></Relationships>
</file>

<file path=ppt/slides/_rels/slide4.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21.png"/><Relationship Id="rId2" Type="http://schemas.openxmlformats.org/officeDocument/2006/relationships/notesSlide" Target="../notesSlides/notesSlide4.xml"/><Relationship Id="rId1" Type="http://schemas.openxmlformats.org/officeDocument/2006/relationships/slideLayout" Target="../slideLayouts/slideLayout24.xml"/><Relationship Id="rId6" Type="http://schemas.openxmlformats.org/officeDocument/2006/relationships/image" Target="../media/image14.png"/><Relationship Id="rId5" Type="http://schemas.openxmlformats.org/officeDocument/2006/relationships/image" Target="../media/image15.png"/><Relationship Id="rId4" Type="http://schemas.openxmlformats.org/officeDocument/2006/relationships/image" Target="../media/image17.png"/></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23.png"/><Relationship Id="rId2" Type="http://schemas.openxmlformats.org/officeDocument/2006/relationships/notesSlide" Target="../notesSlides/notesSlide5.xml"/><Relationship Id="rId1" Type="http://schemas.openxmlformats.org/officeDocument/2006/relationships/slideLayout" Target="../slideLayouts/slideLayout24.xml"/><Relationship Id="rId6" Type="http://schemas.openxmlformats.org/officeDocument/2006/relationships/image" Target="../media/image22.png"/><Relationship Id="rId5" Type="http://schemas.openxmlformats.org/officeDocument/2006/relationships/image" Target="../media/image15.png"/><Relationship Id="rId4" Type="http://schemas.openxmlformats.org/officeDocument/2006/relationships/image" Target="../media/image17.png"/></Relationships>
</file>

<file path=ppt/slides/_rels/slide6.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16.png"/><Relationship Id="rId7" Type="http://schemas.openxmlformats.org/officeDocument/2006/relationships/image" Target="../media/image25.png"/><Relationship Id="rId2" Type="http://schemas.openxmlformats.org/officeDocument/2006/relationships/notesSlide" Target="../notesSlides/notesSlide6.xml"/><Relationship Id="rId1" Type="http://schemas.openxmlformats.org/officeDocument/2006/relationships/slideLayout" Target="../slideLayouts/slideLayout24.xml"/><Relationship Id="rId6" Type="http://schemas.openxmlformats.org/officeDocument/2006/relationships/image" Target="../media/image24.png"/><Relationship Id="rId5" Type="http://schemas.openxmlformats.org/officeDocument/2006/relationships/image" Target="../media/image15.png"/><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hyperlink" Target="mailto:irehab@warwick.ac.uk" TargetMode="External"/><Relationship Id="rId2" Type="http://schemas.openxmlformats.org/officeDocument/2006/relationships/notesSlide" Target="../notesSlides/notesSlide7.xml"/><Relationship Id="rId1" Type="http://schemas.openxmlformats.org/officeDocument/2006/relationships/slideLayout" Target="../slideLayouts/slideLayout24.xml"/><Relationship Id="rId6" Type="http://schemas.openxmlformats.org/officeDocument/2006/relationships/image" Target="../media/image23.png"/><Relationship Id="rId5" Type="http://schemas.openxmlformats.org/officeDocument/2006/relationships/image" Target="../media/image15.png"/><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24.xml"/><Relationship Id="rId5" Type="http://schemas.openxmlformats.org/officeDocument/2006/relationships/image" Target="../media/image16.png"/><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26.png"/><Relationship Id="rId2" Type="http://schemas.openxmlformats.org/officeDocument/2006/relationships/notesSlide" Target="../notesSlides/notesSlide9.xml"/><Relationship Id="rId1" Type="http://schemas.openxmlformats.org/officeDocument/2006/relationships/slideLayout" Target="../slideLayouts/slideLayout24.xml"/><Relationship Id="rId6" Type="http://schemas.openxmlformats.org/officeDocument/2006/relationships/hyperlink" Target="mailto:irehab@warwick.ac.uk" TargetMode="External"/><Relationship Id="rId5" Type="http://schemas.openxmlformats.org/officeDocument/2006/relationships/image" Target="../media/image15.png"/><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0"/>
          </p:nvPr>
        </p:nvSpPr>
        <p:spPr>
          <a:xfrm>
            <a:off x="107529" y="3585992"/>
            <a:ext cx="8928942" cy="648816"/>
          </a:xfrm>
        </p:spPr>
        <p:txBody>
          <a:bodyPr/>
          <a:lstStyle/>
          <a:p>
            <a:pPr algn="ctr"/>
            <a:r>
              <a:rPr lang="en-US" b="1" dirty="0">
                <a:solidFill>
                  <a:srgbClr val="342662"/>
                </a:solidFill>
              </a:rPr>
              <a:t>Database Training</a:t>
            </a:r>
          </a:p>
        </p:txBody>
      </p:sp>
      <p:sp>
        <p:nvSpPr>
          <p:cNvPr id="9" name="Text Placeholder 8"/>
          <p:cNvSpPr>
            <a:spLocks noGrp="1"/>
          </p:cNvSpPr>
          <p:nvPr>
            <p:ph type="body" sz="quarter" idx="12"/>
          </p:nvPr>
        </p:nvSpPr>
        <p:spPr>
          <a:xfrm>
            <a:off x="-4706" y="6439346"/>
            <a:ext cx="9144000" cy="233949"/>
          </a:xfrm>
        </p:spPr>
        <p:txBody>
          <a:bodyPr/>
          <a:lstStyle/>
          <a:p>
            <a:pPr algn="r"/>
            <a:r>
              <a:rPr lang="en-US" sz="1050" dirty="0"/>
              <a:t>Warwick Clinical Trials Unit | </a:t>
            </a:r>
          </a:p>
          <a:p>
            <a:pPr algn="r"/>
            <a:r>
              <a:rPr lang="en-US" sz="1050" dirty="0"/>
              <a:t>iRehab_DatabaseTraining_v1.3_22Jun2023</a:t>
            </a:r>
          </a:p>
        </p:txBody>
      </p:sp>
      <p:pic>
        <p:nvPicPr>
          <p:cNvPr id="19" name="Picture 18">
            <a:extLst>
              <a:ext uri="{FF2B5EF4-FFF2-40B4-BE49-F238E27FC236}">
                <a16:creationId xmlns:a16="http://schemas.microsoft.com/office/drawing/2014/main" id="{D5361EFE-18DC-68E4-86D2-BBE993394304}"/>
              </a:ext>
            </a:extLst>
          </p:cNvPr>
          <p:cNvPicPr>
            <a:picLocks noChangeAspect="1"/>
          </p:cNvPicPr>
          <p:nvPr/>
        </p:nvPicPr>
        <p:blipFill>
          <a:blip r:embed="rId3"/>
          <a:stretch>
            <a:fillRect/>
          </a:stretch>
        </p:blipFill>
        <p:spPr>
          <a:xfrm>
            <a:off x="2555776" y="2377442"/>
            <a:ext cx="3827975" cy="1051558"/>
          </a:xfrm>
          <a:prstGeom prst="rect">
            <a:avLst/>
          </a:prstGeom>
        </p:spPr>
      </p:pic>
      <p:pic>
        <p:nvPicPr>
          <p:cNvPr id="12" name="Picture 11" descr="Text&#10;&#10;Description automatically generated">
            <a:extLst>
              <a:ext uri="{FF2B5EF4-FFF2-40B4-BE49-F238E27FC236}">
                <a16:creationId xmlns:a16="http://schemas.microsoft.com/office/drawing/2014/main" id="{8F76D4A4-4220-3997-A179-883F08CEEFBC}"/>
              </a:ext>
            </a:extLst>
          </p:cNvPr>
          <p:cNvPicPr>
            <a:picLocks noChangeAspect="1"/>
          </p:cNvPicPr>
          <p:nvPr/>
        </p:nvPicPr>
        <p:blipFill>
          <a:blip r:embed="rId4"/>
          <a:stretch>
            <a:fillRect/>
          </a:stretch>
        </p:blipFill>
        <p:spPr>
          <a:xfrm>
            <a:off x="3563855" y="6439346"/>
            <a:ext cx="2088232" cy="373005"/>
          </a:xfrm>
          <a:prstGeom prst="rect">
            <a:avLst/>
          </a:prstGeom>
        </p:spPr>
      </p:pic>
      <p:pic>
        <p:nvPicPr>
          <p:cNvPr id="13" name="Picture 12" descr="Graphical user interface, text, application&#10;&#10;Description automatically generated">
            <a:extLst>
              <a:ext uri="{FF2B5EF4-FFF2-40B4-BE49-F238E27FC236}">
                <a16:creationId xmlns:a16="http://schemas.microsoft.com/office/drawing/2014/main" id="{62DF6BA5-4592-0A30-723F-ABFB4E3CC625}"/>
              </a:ext>
            </a:extLst>
          </p:cNvPr>
          <p:cNvPicPr>
            <a:picLocks noChangeAspect="1"/>
          </p:cNvPicPr>
          <p:nvPr/>
        </p:nvPicPr>
        <p:blipFill>
          <a:blip r:embed="rId5" cstate="print">
            <a:extLst>
              <a:ext uri="{28A0092B-C50C-407E-A947-70E740481C1C}">
                <a14:useLocalDpi xmlns:a14="http://schemas.microsoft.com/office/drawing/2010/main" val="0"/>
              </a:ext>
            </a:extLst>
          </a:blip>
          <a:srcRect l="1140" t="22940" r="80827" b="59917"/>
          <a:stretch>
            <a:fillRect/>
          </a:stretch>
        </p:blipFill>
        <p:spPr bwMode="auto">
          <a:xfrm>
            <a:off x="4706" y="6440359"/>
            <a:ext cx="781514" cy="417641"/>
          </a:xfrm>
          <a:prstGeom prst="rect">
            <a:avLst/>
          </a:prstGeom>
          <a:noFill/>
          <a:ln>
            <a:noFill/>
          </a:ln>
          <a:effectLst/>
        </p:spPr>
      </p:pic>
      <p:pic>
        <p:nvPicPr>
          <p:cNvPr id="3" name="Picture 2" descr="A picture containing text&#10;&#10;Description automatically generated">
            <a:extLst>
              <a:ext uri="{FF2B5EF4-FFF2-40B4-BE49-F238E27FC236}">
                <a16:creationId xmlns:a16="http://schemas.microsoft.com/office/drawing/2014/main" id="{1755C91D-A56A-B7E2-232A-36FE18269177}"/>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79794" y="6483063"/>
            <a:ext cx="923544" cy="332232"/>
          </a:xfrm>
          <a:prstGeom prst="rect">
            <a:avLst/>
          </a:prstGeom>
        </p:spPr>
      </p:pic>
      <p:sp>
        <p:nvSpPr>
          <p:cNvPr id="2" name="Text Placeholder 6">
            <a:extLst>
              <a:ext uri="{FF2B5EF4-FFF2-40B4-BE49-F238E27FC236}">
                <a16:creationId xmlns:a16="http://schemas.microsoft.com/office/drawing/2014/main" id="{D3EA11E1-175F-B826-5E4E-274D438AEAF2}"/>
              </a:ext>
            </a:extLst>
          </p:cNvPr>
          <p:cNvSpPr txBox="1">
            <a:spLocks/>
          </p:cNvSpPr>
          <p:nvPr/>
        </p:nvSpPr>
        <p:spPr>
          <a:xfrm>
            <a:off x="107529" y="4442855"/>
            <a:ext cx="8928942" cy="648816"/>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US" dirty="0">
                <a:solidFill>
                  <a:srgbClr val="342662"/>
                </a:solidFill>
              </a:rPr>
              <a:t>Completion of this training will allow you to undertake eCRF completion should you be delegated this responsibility by the trial PI</a:t>
            </a:r>
          </a:p>
        </p:txBody>
      </p:sp>
    </p:spTree>
    <p:extLst>
      <p:ext uri="{BB962C8B-B14F-4D97-AF65-F5344CB8AC3E}">
        <p14:creationId xmlns:p14="http://schemas.microsoft.com/office/powerpoint/2010/main" val="24621718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Text&#10;&#10;Description automatically generated">
            <a:extLst>
              <a:ext uri="{FF2B5EF4-FFF2-40B4-BE49-F238E27FC236}">
                <a16:creationId xmlns:a16="http://schemas.microsoft.com/office/drawing/2014/main" id="{5B2C9354-DC6A-6A15-6103-5348261125C6}"/>
              </a:ext>
            </a:extLst>
          </p:cNvPr>
          <p:cNvPicPr>
            <a:picLocks noChangeAspect="1"/>
          </p:cNvPicPr>
          <p:nvPr/>
        </p:nvPicPr>
        <p:blipFill>
          <a:blip r:embed="rId2"/>
          <a:stretch>
            <a:fillRect/>
          </a:stretch>
        </p:blipFill>
        <p:spPr>
          <a:xfrm>
            <a:off x="3563855" y="6439346"/>
            <a:ext cx="2088232" cy="373005"/>
          </a:xfrm>
          <a:prstGeom prst="rect">
            <a:avLst/>
          </a:prstGeom>
        </p:spPr>
      </p:pic>
      <p:pic>
        <p:nvPicPr>
          <p:cNvPr id="5" name="Picture 4" descr="Graphical user interface, text, application&#10;&#10;Description automatically generated">
            <a:extLst>
              <a:ext uri="{FF2B5EF4-FFF2-40B4-BE49-F238E27FC236}">
                <a16:creationId xmlns:a16="http://schemas.microsoft.com/office/drawing/2014/main" id="{022FD21E-9BF6-7E71-0C54-8E56A79F446D}"/>
              </a:ext>
            </a:extLst>
          </p:cNvPr>
          <p:cNvPicPr>
            <a:picLocks noChangeAspect="1"/>
          </p:cNvPicPr>
          <p:nvPr/>
        </p:nvPicPr>
        <p:blipFill>
          <a:blip r:embed="rId3" cstate="print">
            <a:extLst>
              <a:ext uri="{28A0092B-C50C-407E-A947-70E740481C1C}">
                <a14:useLocalDpi xmlns:a14="http://schemas.microsoft.com/office/drawing/2010/main" val="0"/>
              </a:ext>
            </a:extLst>
          </a:blip>
          <a:srcRect l="1140" t="22940" r="80827" b="59917"/>
          <a:stretch>
            <a:fillRect/>
          </a:stretch>
        </p:blipFill>
        <p:spPr bwMode="auto">
          <a:xfrm>
            <a:off x="4706" y="6440359"/>
            <a:ext cx="781514" cy="417641"/>
          </a:xfrm>
          <a:prstGeom prst="rect">
            <a:avLst/>
          </a:prstGeom>
          <a:noFill/>
          <a:ln>
            <a:noFill/>
          </a:ln>
          <a:effectLst/>
        </p:spPr>
      </p:pic>
      <p:pic>
        <p:nvPicPr>
          <p:cNvPr id="6" name="Picture 5">
            <a:extLst>
              <a:ext uri="{FF2B5EF4-FFF2-40B4-BE49-F238E27FC236}">
                <a16:creationId xmlns:a16="http://schemas.microsoft.com/office/drawing/2014/main" id="{3D8C302A-0AAF-9EB2-90F4-69018348368D}"/>
              </a:ext>
            </a:extLst>
          </p:cNvPr>
          <p:cNvPicPr>
            <a:picLocks noChangeAspect="1"/>
          </p:cNvPicPr>
          <p:nvPr/>
        </p:nvPicPr>
        <p:blipFill>
          <a:blip r:embed="rId4"/>
          <a:stretch>
            <a:fillRect/>
          </a:stretch>
        </p:blipFill>
        <p:spPr>
          <a:xfrm>
            <a:off x="7200023" y="9160"/>
            <a:ext cx="1872208" cy="514302"/>
          </a:xfrm>
          <a:prstGeom prst="rect">
            <a:avLst/>
          </a:prstGeom>
        </p:spPr>
      </p:pic>
      <p:sp>
        <p:nvSpPr>
          <p:cNvPr id="10" name="Text Placeholder 1">
            <a:extLst>
              <a:ext uri="{FF2B5EF4-FFF2-40B4-BE49-F238E27FC236}">
                <a16:creationId xmlns:a16="http://schemas.microsoft.com/office/drawing/2014/main" id="{677A0F8D-9E23-5AAD-1F16-7F730EE34C1E}"/>
              </a:ext>
            </a:extLst>
          </p:cNvPr>
          <p:cNvSpPr txBox="1">
            <a:spLocks/>
          </p:cNvSpPr>
          <p:nvPr/>
        </p:nvSpPr>
        <p:spPr>
          <a:xfrm>
            <a:off x="323448" y="187896"/>
            <a:ext cx="8425016" cy="648816"/>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2800" dirty="0">
                <a:solidFill>
                  <a:srgbClr val="342662"/>
                </a:solidFill>
              </a:rPr>
              <a:t>Data Management Tab - </a:t>
            </a:r>
            <a:r>
              <a:rPr lang="en-GB" sz="2800" b="1" dirty="0">
                <a:solidFill>
                  <a:srgbClr val="342662"/>
                </a:solidFill>
              </a:rPr>
              <a:t>Form Manager</a:t>
            </a:r>
          </a:p>
          <a:p>
            <a:endParaRPr lang="en-GB" dirty="0"/>
          </a:p>
          <a:p>
            <a:endParaRPr lang="en-GB" dirty="0"/>
          </a:p>
        </p:txBody>
      </p:sp>
      <p:pic>
        <p:nvPicPr>
          <p:cNvPr id="12" name="Picture 11">
            <a:extLst>
              <a:ext uri="{FF2B5EF4-FFF2-40B4-BE49-F238E27FC236}">
                <a16:creationId xmlns:a16="http://schemas.microsoft.com/office/drawing/2014/main" id="{9E8DADCD-9F59-CBFF-B9EA-27380538754A}"/>
              </a:ext>
            </a:extLst>
          </p:cNvPr>
          <p:cNvPicPr>
            <a:picLocks noChangeAspect="1"/>
          </p:cNvPicPr>
          <p:nvPr/>
        </p:nvPicPr>
        <p:blipFill rotWithShape="1">
          <a:blip r:embed="rId5"/>
          <a:srcRect b="62048"/>
          <a:stretch/>
        </p:blipFill>
        <p:spPr>
          <a:xfrm>
            <a:off x="575273" y="908720"/>
            <a:ext cx="3836265" cy="1224136"/>
          </a:xfrm>
          <a:prstGeom prst="rect">
            <a:avLst/>
          </a:prstGeom>
        </p:spPr>
      </p:pic>
      <p:sp>
        <p:nvSpPr>
          <p:cNvPr id="13" name="TextBox 12">
            <a:extLst>
              <a:ext uri="{FF2B5EF4-FFF2-40B4-BE49-F238E27FC236}">
                <a16:creationId xmlns:a16="http://schemas.microsoft.com/office/drawing/2014/main" id="{57FEDB91-02F0-13B8-CA16-A53EB6C9922F}"/>
              </a:ext>
            </a:extLst>
          </p:cNvPr>
          <p:cNvSpPr txBox="1"/>
          <p:nvPr/>
        </p:nvSpPr>
        <p:spPr>
          <a:xfrm>
            <a:off x="4716016" y="908720"/>
            <a:ext cx="3960440" cy="1477328"/>
          </a:xfrm>
          <a:prstGeom prst="rect">
            <a:avLst/>
          </a:prstGeom>
          <a:noFill/>
        </p:spPr>
        <p:txBody>
          <a:bodyPr wrap="square" rtlCol="0">
            <a:spAutoFit/>
          </a:bodyPr>
          <a:lstStyle/>
          <a:p>
            <a:r>
              <a:rPr lang="en-GB" dirty="0"/>
              <a:t>Using the Data Management tab you can also view your e-CRFs in the </a:t>
            </a:r>
            <a:r>
              <a:rPr lang="en-GB" b="1" dirty="0"/>
              <a:t>Form Manager</a:t>
            </a:r>
            <a:r>
              <a:rPr lang="en-GB" dirty="0"/>
              <a:t> tab. This allows you to see all CRFs for all participants in chronological order</a:t>
            </a:r>
          </a:p>
        </p:txBody>
      </p:sp>
      <p:pic>
        <p:nvPicPr>
          <p:cNvPr id="15" name="Picture 14">
            <a:extLst>
              <a:ext uri="{FF2B5EF4-FFF2-40B4-BE49-F238E27FC236}">
                <a16:creationId xmlns:a16="http://schemas.microsoft.com/office/drawing/2014/main" id="{1B2EDCCF-3A45-103B-AE61-2E23C11C12F6}"/>
              </a:ext>
            </a:extLst>
          </p:cNvPr>
          <p:cNvPicPr>
            <a:picLocks noChangeAspect="1"/>
          </p:cNvPicPr>
          <p:nvPr/>
        </p:nvPicPr>
        <p:blipFill>
          <a:blip r:embed="rId6"/>
          <a:stretch>
            <a:fillRect/>
          </a:stretch>
        </p:blipFill>
        <p:spPr>
          <a:xfrm>
            <a:off x="805874" y="2883704"/>
            <a:ext cx="7567505" cy="2316561"/>
          </a:xfrm>
          <a:prstGeom prst="rect">
            <a:avLst/>
          </a:prstGeom>
        </p:spPr>
      </p:pic>
      <p:sp>
        <p:nvSpPr>
          <p:cNvPr id="16" name="Oval 15">
            <a:extLst>
              <a:ext uri="{FF2B5EF4-FFF2-40B4-BE49-F238E27FC236}">
                <a16:creationId xmlns:a16="http://schemas.microsoft.com/office/drawing/2014/main" id="{A02454C7-5E8F-4929-171F-3A1198E76812}"/>
              </a:ext>
            </a:extLst>
          </p:cNvPr>
          <p:cNvSpPr/>
          <p:nvPr/>
        </p:nvSpPr>
        <p:spPr>
          <a:xfrm>
            <a:off x="2195736" y="772262"/>
            <a:ext cx="1800200" cy="1613782"/>
          </a:xfrm>
          <a:prstGeom prst="ellipse">
            <a:avLst/>
          </a:prstGeom>
          <a:noFill/>
          <a:ln>
            <a:solidFill>
              <a:srgbClr val="C8478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a:extLst>
              <a:ext uri="{FF2B5EF4-FFF2-40B4-BE49-F238E27FC236}">
                <a16:creationId xmlns:a16="http://schemas.microsoft.com/office/drawing/2014/main" id="{657DB6A7-7398-D480-6DA5-CA49B9E3858F}"/>
              </a:ext>
            </a:extLst>
          </p:cNvPr>
          <p:cNvSpPr/>
          <p:nvPr/>
        </p:nvSpPr>
        <p:spPr>
          <a:xfrm>
            <a:off x="611560" y="3896679"/>
            <a:ext cx="720080" cy="648817"/>
          </a:xfrm>
          <a:prstGeom prst="ellipse">
            <a:avLst/>
          </a:prstGeom>
          <a:noFill/>
          <a:ln>
            <a:solidFill>
              <a:srgbClr val="C8478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a:extLst>
              <a:ext uri="{FF2B5EF4-FFF2-40B4-BE49-F238E27FC236}">
                <a16:creationId xmlns:a16="http://schemas.microsoft.com/office/drawing/2014/main" id="{75E17C2C-2239-DEF2-AFD2-61EEF115BD22}"/>
              </a:ext>
            </a:extLst>
          </p:cNvPr>
          <p:cNvSpPr txBox="1"/>
          <p:nvPr/>
        </p:nvSpPr>
        <p:spPr>
          <a:xfrm>
            <a:off x="109384" y="5210926"/>
            <a:ext cx="8896100" cy="646331"/>
          </a:xfrm>
          <a:prstGeom prst="rect">
            <a:avLst/>
          </a:prstGeom>
          <a:noFill/>
        </p:spPr>
        <p:txBody>
          <a:bodyPr wrap="square" rtlCol="0">
            <a:spAutoFit/>
          </a:bodyPr>
          <a:lstStyle/>
          <a:p>
            <a:r>
              <a:rPr lang="en-GB" dirty="0"/>
              <a:t>By selecting the toggle in the upper left hand screen you can open up the filters for your CRFs to filter and view based on your needs.</a:t>
            </a:r>
          </a:p>
        </p:txBody>
      </p:sp>
      <p:cxnSp>
        <p:nvCxnSpPr>
          <p:cNvPr id="19" name="Straight Connector 18">
            <a:extLst>
              <a:ext uri="{FF2B5EF4-FFF2-40B4-BE49-F238E27FC236}">
                <a16:creationId xmlns:a16="http://schemas.microsoft.com/office/drawing/2014/main" id="{57C18C23-1312-B8E5-C9A3-9CBE3634B214}"/>
              </a:ext>
            </a:extLst>
          </p:cNvPr>
          <p:cNvCxnSpPr/>
          <p:nvPr/>
        </p:nvCxnSpPr>
        <p:spPr>
          <a:xfrm>
            <a:off x="229718" y="2636912"/>
            <a:ext cx="8684564"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11754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6" grpId="0" animBg="1"/>
      <p:bldP spid="17" grpId="0" animBg="1"/>
      <p:bldP spid="1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Text&#10;&#10;Description automatically generated">
            <a:extLst>
              <a:ext uri="{FF2B5EF4-FFF2-40B4-BE49-F238E27FC236}">
                <a16:creationId xmlns:a16="http://schemas.microsoft.com/office/drawing/2014/main" id="{5B2C9354-DC6A-6A15-6103-5348261125C6}"/>
              </a:ext>
            </a:extLst>
          </p:cNvPr>
          <p:cNvPicPr>
            <a:picLocks noChangeAspect="1"/>
          </p:cNvPicPr>
          <p:nvPr/>
        </p:nvPicPr>
        <p:blipFill>
          <a:blip r:embed="rId2"/>
          <a:stretch>
            <a:fillRect/>
          </a:stretch>
        </p:blipFill>
        <p:spPr>
          <a:xfrm>
            <a:off x="3563855" y="6439346"/>
            <a:ext cx="2088232" cy="373005"/>
          </a:xfrm>
          <a:prstGeom prst="rect">
            <a:avLst/>
          </a:prstGeom>
        </p:spPr>
      </p:pic>
      <p:pic>
        <p:nvPicPr>
          <p:cNvPr id="5" name="Picture 4" descr="Graphical user interface, text, application&#10;&#10;Description automatically generated">
            <a:extLst>
              <a:ext uri="{FF2B5EF4-FFF2-40B4-BE49-F238E27FC236}">
                <a16:creationId xmlns:a16="http://schemas.microsoft.com/office/drawing/2014/main" id="{022FD21E-9BF6-7E71-0C54-8E56A79F446D}"/>
              </a:ext>
            </a:extLst>
          </p:cNvPr>
          <p:cNvPicPr>
            <a:picLocks noChangeAspect="1"/>
          </p:cNvPicPr>
          <p:nvPr/>
        </p:nvPicPr>
        <p:blipFill>
          <a:blip r:embed="rId3" cstate="print">
            <a:extLst>
              <a:ext uri="{28A0092B-C50C-407E-A947-70E740481C1C}">
                <a14:useLocalDpi xmlns:a14="http://schemas.microsoft.com/office/drawing/2010/main" val="0"/>
              </a:ext>
            </a:extLst>
          </a:blip>
          <a:srcRect l="1140" t="22940" r="80827" b="59917"/>
          <a:stretch>
            <a:fillRect/>
          </a:stretch>
        </p:blipFill>
        <p:spPr bwMode="auto">
          <a:xfrm>
            <a:off x="4706" y="6440359"/>
            <a:ext cx="781514" cy="417641"/>
          </a:xfrm>
          <a:prstGeom prst="rect">
            <a:avLst/>
          </a:prstGeom>
          <a:noFill/>
          <a:ln>
            <a:noFill/>
          </a:ln>
          <a:effectLst/>
        </p:spPr>
      </p:pic>
      <p:pic>
        <p:nvPicPr>
          <p:cNvPr id="6" name="Picture 5">
            <a:extLst>
              <a:ext uri="{FF2B5EF4-FFF2-40B4-BE49-F238E27FC236}">
                <a16:creationId xmlns:a16="http://schemas.microsoft.com/office/drawing/2014/main" id="{3D8C302A-0AAF-9EB2-90F4-69018348368D}"/>
              </a:ext>
            </a:extLst>
          </p:cNvPr>
          <p:cNvPicPr>
            <a:picLocks noChangeAspect="1"/>
          </p:cNvPicPr>
          <p:nvPr/>
        </p:nvPicPr>
        <p:blipFill>
          <a:blip r:embed="rId4"/>
          <a:stretch>
            <a:fillRect/>
          </a:stretch>
        </p:blipFill>
        <p:spPr>
          <a:xfrm>
            <a:off x="7200023" y="9160"/>
            <a:ext cx="1872208" cy="514302"/>
          </a:xfrm>
          <a:prstGeom prst="rect">
            <a:avLst/>
          </a:prstGeom>
        </p:spPr>
      </p:pic>
      <p:sp>
        <p:nvSpPr>
          <p:cNvPr id="10" name="Text Placeholder 1">
            <a:extLst>
              <a:ext uri="{FF2B5EF4-FFF2-40B4-BE49-F238E27FC236}">
                <a16:creationId xmlns:a16="http://schemas.microsoft.com/office/drawing/2014/main" id="{677A0F8D-9E23-5AAD-1F16-7F730EE34C1E}"/>
              </a:ext>
            </a:extLst>
          </p:cNvPr>
          <p:cNvSpPr txBox="1">
            <a:spLocks/>
          </p:cNvSpPr>
          <p:nvPr/>
        </p:nvSpPr>
        <p:spPr>
          <a:xfrm>
            <a:off x="179432" y="187896"/>
            <a:ext cx="8425016" cy="648816"/>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2800" dirty="0">
                <a:solidFill>
                  <a:srgbClr val="342662"/>
                </a:solidFill>
              </a:rPr>
              <a:t>Onboarding/Generating a TNO (3 Step process) </a:t>
            </a:r>
          </a:p>
          <a:p>
            <a:endParaRPr lang="en-GB" dirty="0"/>
          </a:p>
          <a:p>
            <a:endParaRPr lang="en-GB" dirty="0"/>
          </a:p>
        </p:txBody>
      </p:sp>
      <p:pic>
        <p:nvPicPr>
          <p:cNvPr id="12" name="Picture 11">
            <a:extLst>
              <a:ext uri="{FF2B5EF4-FFF2-40B4-BE49-F238E27FC236}">
                <a16:creationId xmlns:a16="http://schemas.microsoft.com/office/drawing/2014/main" id="{19DB8A19-2A6B-C81B-388C-652E25DC99F8}"/>
              </a:ext>
            </a:extLst>
          </p:cNvPr>
          <p:cNvPicPr>
            <a:picLocks noChangeAspect="1"/>
          </p:cNvPicPr>
          <p:nvPr/>
        </p:nvPicPr>
        <p:blipFill rotWithShape="1">
          <a:blip r:embed="rId5"/>
          <a:srcRect r="48571" b="37782"/>
          <a:stretch/>
        </p:blipFill>
        <p:spPr>
          <a:xfrm>
            <a:off x="4644008" y="1149997"/>
            <a:ext cx="3888432" cy="704419"/>
          </a:xfrm>
          <a:prstGeom prst="rect">
            <a:avLst/>
          </a:prstGeom>
        </p:spPr>
      </p:pic>
      <p:sp>
        <p:nvSpPr>
          <p:cNvPr id="13" name="TextBox 12">
            <a:extLst>
              <a:ext uri="{FF2B5EF4-FFF2-40B4-BE49-F238E27FC236}">
                <a16:creationId xmlns:a16="http://schemas.microsoft.com/office/drawing/2014/main" id="{F4234DC0-2557-35C7-806B-90C5C8F8D87A}"/>
              </a:ext>
            </a:extLst>
          </p:cNvPr>
          <p:cNvSpPr txBox="1"/>
          <p:nvPr/>
        </p:nvSpPr>
        <p:spPr>
          <a:xfrm>
            <a:off x="209425" y="726956"/>
            <a:ext cx="6059056" cy="1261884"/>
          </a:xfrm>
          <a:prstGeom prst="rect">
            <a:avLst/>
          </a:prstGeom>
          <a:noFill/>
        </p:spPr>
        <p:txBody>
          <a:bodyPr wrap="square" rtlCol="0">
            <a:spAutoFit/>
          </a:bodyPr>
          <a:lstStyle/>
          <a:p>
            <a:r>
              <a:rPr lang="en-GB" sz="1600" b="1" dirty="0">
                <a:solidFill>
                  <a:srgbClr val="C84786"/>
                </a:solidFill>
              </a:rPr>
              <a:t>1</a:t>
            </a:r>
          </a:p>
          <a:p>
            <a:r>
              <a:rPr lang="en-GB" sz="1200" dirty="0"/>
              <a:t>To onboard a patient you must select </a:t>
            </a:r>
          </a:p>
          <a:p>
            <a:pPr marL="285750" indent="-285750">
              <a:buFont typeface="Arial" panose="020B0604020202020204" pitchFamily="34" charset="0"/>
              <a:buChar char="•"/>
            </a:pPr>
            <a:r>
              <a:rPr lang="en-GB" sz="1200" b="1" i="1" dirty="0"/>
              <a:t>Tools</a:t>
            </a:r>
          </a:p>
          <a:p>
            <a:r>
              <a:rPr lang="en-GB" sz="1200" dirty="0"/>
              <a:t>And then you must select </a:t>
            </a:r>
          </a:p>
          <a:p>
            <a:pPr marL="285750" indent="-285750">
              <a:buFont typeface="Arial" panose="020B0604020202020204" pitchFamily="34" charset="0"/>
              <a:buChar char="•"/>
            </a:pPr>
            <a:r>
              <a:rPr lang="en-GB" sz="1200" b="1" i="1" dirty="0"/>
              <a:t>Onboarding - </a:t>
            </a:r>
            <a:r>
              <a:rPr lang="en-GB" sz="1200" dirty="0"/>
              <a:t>adds patient onto the electronic screening log</a:t>
            </a:r>
            <a:endParaRPr lang="en-GB" sz="1200" b="1" i="1" dirty="0"/>
          </a:p>
          <a:p>
            <a:pPr marL="285750" indent="-285750">
              <a:buFont typeface="Arial" panose="020B0604020202020204" pitchFamily="34" charset="0"/>
              <a:buChar char="•"/>
            </a:pPr>
            <a:r>
              <a:rPr lang="en-GB" sz="1200" dirty="0"/>
              <a:t>NOTE: Only WCTU will have access to the randomisation Wizard</a:t>
            </a:r>
          </a:p>
        </p:txBody>
      </p:sp>
      <p:sp>
        <p:nvSpPr>
          <p:cNvPr id="14" name="Oval 13">
            <a:extLst>
              <a:ext uri="{FF2B5EF4-FFF2-40B4-BE49-F238E27FC236}">
                <a16:creationId xmlns:a16="http://schemas.microsoft.com/office/drawing/2014/main" id="{244060C9-7795-7E11-A88F-41CC5C98E396}"/>
              </a:ext>
            </a:extLst>
          </p:cNvPr>
          <p:cNvSpPr/>
          <p:nvPr/>
        </p:nvSpPr>
        <p:spPr>
          <a:xfrm>
            <a:off x="7272031" y="1087580"/>
            <a:ext cx="1008112" cy="829252"/>
          </a:xfrm>
          <a:prstGeom prst="ellipse">
            <a:avLst/>
          </a:prstGeom>
          <a:noFill/>
          <a:ln>
            <a:solidFill>
              <a:srgbClr val="C8478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5" name="Straight Connector 14">
            <a:extLst>
              <a:ext uri="{FF2B5EF4-FFF2-40B4-BE49-F238E27FC236}">
                <a16:creationId xmlns:a16="http://schemas.microsoft.com/office/drawing/2014/main" id="{35115DE6-C264-4523-356D-796874FAF23A}"/>
              </a:ext>
            </a:extLst>
          </p:cNvPr>
          <p:cNvCxnSpPr/>
          <p:nvPr/>
        </p:nvCxnSpPr>
        <p:spPr>
          <a:xfrm>
            <a:off x="209425" y="2042377"/>
            <a:ext cx="8684564" cy="0"/>
          </a:xfrm>
          <a:prstGeom prst="line">
            <a:avLst/>
          </a:prstGeom>
        </p:spPr>
        <p:style>
          <a:lnRef idx="1">
            <a:schemeClr val="accent1"/>
          </a:lnRef>
          <a:fillRef idx="0">
            <a:schemeClr val="accent1"/>
          </a:fillRef>
          <a:effectRef idx="0">
            <a:schemeClr val="accent1"/>
          </a:effectRef>
          <a:fontRef idx="minor">
            <a:schemeClr val="tx1"/>
          </a:fontRef>
        </p:style>
      </p:cxnSp>
      <p:pic>
        <p:nvPicPr>
          <p:cNvPr id="17" name="Picture 16">
            <a:extLst>
              <a:ext uri="{FF2B5EF4-FFF2-40B4-BE49-F238E27FC236}">
                <a16:creationId xmlns:a16="http://schemas.microsoft.com/office/drawing/2014/main" id="{77B77960-CFD3-35BE-55FD-D889DE43A14F}"/>
              </a:ext>
            </a:extLst>
          </p:cNvPr>
          <p:cNvPicPr>
            <a:picLocks noChangeAspect="1"/>
          </p:cNvPicPr>
          <p:nvPr/>
        </p:nvPicPr>
        <p:blipFill>
          <a:blip r:embed="rId6"/>
          <a:stretch>
            <a:fillRect/>
          </a:stretch>
        </p:blipFill>
        <p:spPr>
          <a:xfrm>
            <a:off x="4545117" y="2111073"/>
            <a:ext cx="4170408" cy="3705205"/>
          </a:xfrm>
          <a:prstGeom prst="rect">
            <a:avLst/>
          </a:prstGeom>
        </p:spPr>
      </p:pic>
      <p:sp>
        <p:nvSpPr>
          <p:cNvPr id="18" name="TextBox 17">
            <a:extLst>
              <a:ext uri="{FF2B5EF4-FFF2-40B4-BE49-F238E27FC236}">
                <a16:creationId xmlns:a16="http://schemas.microsoft.com/office/drawing/2014/main" id="{E09CBD67-1FAF-2497-1D8D-689E46A86821}"/>
              </a:ext>
            </a:extLst>
          </p:cNvPr>
          <p:cNvSpPr txBox="1"/>
          <p:nvPr/>
        </p:nvSpPr>
        <p:spPr>
          <a:xfrm>
            <a:off x="182795" y="2042377"/>
            <a:ext cx="4054250" cy="1446550"/>
          </a:xfrm>
          <a:prstGeom prst="rect">
            <a:avLst/>
          </a:prstGeom>
          <a:noFill/>
        </p:spPr>
        <p:txBody>
          <a:bodyPr wrap="square" rtlCol="0">
            <a:spAutoFit/>
          </a:bodyPr>
          <a:lstStyle/>
          <a:p>
            <a:r>
              <a:rPr lang="en-GB" sz="1600" b="1" dirty="0">
                <a:solidFill>
                  <a:srgbClr val="C84786"/>
                </a:solidFill>
              </a:rPr>
              <a:t>2</a:t>
            </a:r>
          </a:p>
          <a:p>
            <a:r>
              <a:rPr lang="en-GB" sz="1200" dirty="0"/>
              <a:t>Once You have selected the onboarding tab, the Screening eCRF will open.</a:t>
            </a:r>
          </a:p>
          <a:p>
            <a:endParaRPr lang="en-GB" sz="1200" dirty="0"/>
          </a:p>
          <a:p>
            <a:r>
              <a:rPr lang="en-GB" sz="1200" dirty="0"/>
              <a:t>There are a series of required fields as per the image on the right which you are necessary for you to complete in order to Onboard and Activate the patient </a:t>
            </a:r>
          </a:p>
        </p:txBody>
      </p:sp>
      <p:pic>
        <p:nvPicPr>
          <p:cNvPr id="20" name="Picture 19">
            <a:extLst>
              <a:ext uri="{FF2B5EF4-FFF2-40B4-BE49-F238E27FC236}">
                <a16:creationId xmlns:a16="http://schemas.microsoft.com/office/drawing/2014/main" id="{1857EA3F-2B3C-664D-475B-24AE0E3737F8}"/>
              </a:ext>
            </a:extLst>
          </p:cNvPr>
          <p:cNvPicPr>
            <a:picLocks noChangeAspect="1"/>
          </p:cNvPicPr>
          <p:nvPr/>
        </p:nvPicPr>
        <p:blipFill rotWithShape="1">
          <a:blip r:embed="rId7"/>
          <a:srcRect l="2190" r="2964" b="11157"/>
          <a:stretch/>
        </p:blipFill>
        <p:spPr>
          <a:xfrm>
            <a:off x="209425" y="4624703"/>
            <a:ext cx="2304256" cy="1267318"/>
          </a:xfrm>
          <a:prstGeom prst="rect">
            <a:avLst/>
          </a:prstGeom>
        </p:spPr>
      </p:pic>
      <p:sp>
        <p:nvSpPr>
          <p:cNvPr id="21" name="TextBox 20">
            <a:extLst>
              <a:ext uri="{FF2B5EF4-FFF2-40B4-BE49-F238E27FC236}">
                <a16:creationId xmlns:a16="http://schemas.microsoft.com/office/drawing/2014/main" id="{6916A59A-141D-8D61-DB2E-84472DEC3D6E}"/>
              </a:ext>
            </a:extLst>
          </p:cNvPr>
          <p:cNvSpPr txBox="1"/>
          <p:nvPr/>
        </p:nvSpPr>
        <p:spPr>
          <a:xfrm>
            <a:off x="182795" y="3701960"/>
            <a:ext cx="2328684" cy="707886"/>
          </a:xfrm>
          <a:prstGeom prst="rect">
            <a:avLst/>
          </a:prstGeom>
          <a:noFill/>
        </p:spPr>
        <p:txBody>
          <a:bodyPr wrap="square" rtlCol="0">
            <a:spAutoFit/>
          </a:bodyPr>
          <a:lstStyle/>
          <a:p>
            <a:r>
              <a:rPr lang="en-GB" sz="1600" b="1" dirty="0">
                <a:solidFill>
                  <a:srgbClr val="C84786"/>
                </a:solidFill>
              </a:rPr>
              <a:t>3</a:t>
            </a:r>
          </a:p>
          <a:p>
            <a:r>
              <a:rPr lang="en-GB" sz="1200" dirty="0"/>
              <a:t>Once Activated the patient will be assigned a TNO</a:t>
            </a:r>
          </a:p>
        </p:txBody>
      </p:sp>
      <p:cxnSp>
        <p:nvCxnSpPr>
          <p:cNvPr id="24" name="Straight Connector 23">
            <a:extLst>
              <a:ext uri="{FF2B5EF4-FFF2-40B4-BE49-F238E27FC236}">
                <a16:creationId xmlns:a16="http://schemas.microsoft.com/office/drawing/2014/main" id="{7AA116A4-A36F-04A3-87F7-AD4E5274C3AC}"/>
              </a:ext>
            </a:extLst>
          </p:cNvPr>
          <p:cNvCxnSpPr>
            <a:cxnSpLocks/>
          </p:cNvCxnSpPr>
          <p:nvPr/>
        </p:nvCxnSpPr>
        <p:spPr>
          <a:xfrm>
            <a:off x="120064" y="3645024"/>
            <a:ext cx="4114925" cy="0"/>
          </a:xfrm>
          <a:prstGeom prst="line">
            <a:avLst/>
          </a:prstGeom>
        </p:spPr>
        <p:style>
          <a:lnRef idx="1">
            <a:schemeClr val="accent1"/>
          </a:lnRef>
          <a:fillRef idx="0">
            <a:schemeClr val="accent1"/>
          </a:fillRef>
          <a:effectRef idx="0">
            <a:schemeClr val="accent1"/>
          </a:effectRef>
          <a:fontRef idx="minor">
            <a:schemeClr val="tx1"/>
          </a:fontRef>
        </p:style>
      </p:cxnSp>
      <p:sp>
        <p:nvSpPr>
          <p:cNvPr id="2" name="Rectangle: Rounded Corners 1">
            <a:extLst>
              <a:ext uri="{FF2B5EF4-FFF2-40B4-BE49-F238E27FC236}">
                <a16:creationId xmlns:a16="http://schemas.microsoft.com/office/drawing/2014/main" id="{379594FA-6EC1-E818-3EC3-D0FCBE8B0155}"/>
              </a:ext>
            </a:extLst>
          </p:cNvPr>
          <p:cNvSpPr/>
          <p:nvPr/>
        </p:nvSpPr>
        <p:spPr>
          <a:xfrm>
            <a:off x="1691680" y="5191679"/>
            <a:ext cx="360040" cy="236432"/>
          </a:xfrm>
          <a:prstGeom prst="roundRect">
            <a:avLst/>
          </a:prstGeom>
          <a:noFill/>
          <a:ln>
            <a:solidFill>
              <a:srgbClr val="C8478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7" name="Straight Connector 6">
            <a:extLst>
              <a:ext uri="{FF2B5EF4-FFF2-40B4-BE49-F238E27FC236}">
                <a16:creationId xmlns:a16="http://schemas.microsoft.com/office/drawing/2014/main" id="{F634D920-85EA-450A-1BD5-9C9247A7DF79}"/>
              </a:ext>
            </a:extLst>
          </p:cNvPr>
          <p:cNvCxnSpPr>
            <a:cxnSpLocks/>
          </p:cNvCxnSpPr>
          <p:nvPr/>
        </p:nvCxnSpPr>
        <p:spPr>
          <a:xfrm>
            <a:off x="7452320" y="1719904"/>
            <a:ext cx="576064" cy="0"/>
          </a:xfrm>
          <a:prstGeom prst="line">
            <a:avLst/>
          </a:prstGeom>
        </p:spPr>
        <p:style>
          <a:lnRef idx="1">
            <a:schemeClr val="accent4"/>
          </a:lnRef>
          <a:fillRef idx="0">
            <a:schemeClr val="accent4"/>
          </a:fillRef>
          <a:effectRef idx="0">
            <a:schemeClr val="accent4"/>
          </a:effectRef>
          <a:fontRef idx="minor">
            <a:schemeClr val="tx1"/>
          </a:fontRef>
        </p:style>
      </p:cxnSp>
    </p:spTree>
    <p:extLst>
      <p:ext uri="{BB962C8B-B14F-4D97-AF65-F5344CB8AC3E}">
        <p14:creationId xmlns:p14="http://schemas.microsoft.com/office/powerpoint/2010/main" val="2801633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animBg="1"/>
      <p:bldP spid="18" grpId="0"/>
      <p:bldP spid="21" grpId="0"/>
      <p:bldP spid="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Text&#10;&#10;Description automatically generated">
            <a:extLst>
              <a:ext uri="{FF2B5EF4-FFF2-40B4-BE49-F238E27FC236}">
                <a16:creationId xmlns:a16="http://schemas.microsoft.com/office/drawing/2014/main" id="{5B2C9354-DC6A-6A15-6103-5348261125C6}"/>
              </a:ext>
            </a:extLst>
          </p:cNvPr>
          <p:cNvPicPr>
            <a:picLocks noChangeAspect="1"/>
          </p:cNvPicPr>
          <p:nvPr/>
        </p:nvPicPr>
        <p:blipFill>
          <a:blip r:embed="rId2"/>
          <a:stretch>
            <a:fillRect/>
          </a:stretch>
        </p:blipFill>
        <p:spPr>
          <a:xfrm>
            <a:off x="3563855" y="6439346"/>
            <a:ext cx="2088232" cy="373005"/>
          </a:xfrm>
          <a:prstGeom prst="rect">
            <a:avLst/>
          </a:prstGeom>
        </p:spPr>
      </p:pic>
      <p:pic>
        <p:nvPicPr>
          <p:cNvPr id="5" name="Picture 4" descr="Graphical user interface, text, application&#10;&#10;Description automatically generated">
            <a:extLst>
              <a:ext uri="{FF2B5EF4-FFF2-40B4-BE49-F238E27FC236}">
                <a16:creationId xmlns:a16="http://schemas.microsoft.com/office/drawing/2014/main" id="{022FD21E-9BF6-7E71-0C54-8E56A79F446D}"/>
              </a:ext>
            </a:extLst>
          </p:cNvPr>
          <p:cNvPicPr>
            <a:picLocks noChangeAspect="1"/>
          </p:cNvPicPr>
          <p:nvPr/>
        </p:nvPicPr>
        <p:blipFill>
          <a:blip r:embed="rId3" cstate="print">
            <a:extLst>
              <a:ext uri="{28A0092B-C50C-407E-A947-70E740481C1C}">
                <a14:useLocalDpi xmlns:a14="http://schemas.microsoft.com/office/drawing/2010/main" val="0"/>
              </a:ext>
            </a:extLst>
          </a:blip>
          <a:srcRect l="1140" t="22940" r="80827" b="59917"/>
          <a:stretch>
            <a:fillRect/>
          </a:stretch>
        </p:blipFill>
        <p:spPr bwMode="auto">
          <a:xfrm>
            <a:off x="4706" y="6440359"/>
            <a:ext cx="781514" cy="417641"/>
          </a:xfrm>
          <a:prstGeom prst="rect">
            <a:avLst/>
          </a:prstGeom>
          <a:noFill/>
          <a:ln>
            <a:noFill/>
          </a:ln>
          <a:effectLst/>
        </p:spPr>
      </p:pic>
      <p:pic>
        <p:nvPicPr>
          <p:cNvPr id="6" name="Picture 5">
            <a:extLst>
              <a:ext uri="{FF2B5EF4-FFF2-40B4-BE49-F238E27FC236}">
                <a16:creationId xmlns:a16="http://schemas.microsoft.com/office/drawing/2014/main" id="{3D8C302A-0AAF-9EB2-90F4-69018348368D}"/>
              </a:ext>
            </a:extLst>
          </p:cNvPr>
          <p:cNvPicPr>
            <a:picLocks noChangeAspect="1"/>
          </p:cNvPicPr>
          <p:nvPr/>
        </p:nvPicPr>
        <p:blipFill>
          <a:blip r:embed="rId4"/>
          <a:stretch>
            <a:fillRect/>
          </a:stretch>
        </p:blipFill>
        <p:spPr>
          <a:xfrm>
            <a:off x="7200023" y="9160"/>
            <a:ext cx="1872208" cy="514302"/>
          </a:xfrm>
          <a:prstGeom prst="rect">
            <a:avLst/>
          </a:prstGeom>
        </p:spPr>
      </p:pic>
      <p:sp>
        <p:nvSpPr>
          <p:cNvPr id="10" name="Text Placeholder 1">
            <a:extLst>
              <a:ext uri="{FF2B5EF4-FFF2-40B4-BE49-F238E27FC236}">
                <a16:creationId xmlns:a16="http://schemas.microsoft.com/office/drawing/2014/main" id="{677A0F8D-9E23-5AAD-1F16-7F730EE34C1E}"/>
              </a:ext>
            </a:extLst>
          </p:cNvPr>
          <p:cNvSpPr txBox="1">
            <a:spLocks/>
          </p:cNvSpPr>
          <p:nvPr/>
        </p:nvSpPr>
        <p:spPr>
          <a:xfrm>
            <a:off x="0" y="29132"/>
            <a:ext cx="8425016" cy="648816"/>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2800" dirty="0">
                <a:solidFill>
                  <a:srgbClr val="342662"/>
                </a:solidFill>
              </a:rPr>
              <a:t>CRF Completion</a:t>
            </a:r>
          </a:p>
          <a:p>
            <a:endParaRPr lang="en-GB" dirty="0"/>
          </a:p>
          <a:p>
            <a:endParaRPr lang="en-GB" dirty="0"/>
          </a:p>
        </p:txBody>
      </p:sp>
      <p:sp>
        <p:nvSpPr>
          <p:cNvPr id="11" name="TextBox 10">
            <a:extLst>
              <a:ext uri="{FF2B5EF4-FFF2-40B4-BE49-F238E27FC236}">
                <a16:creationId xmlns:a16="http://schemas.microsoft.com/office/drawing/2014/main" id="{828CF66C-1D15-15F3-4C7B-0C7511FEACD1}"/>
              </a:ext>
            </a:extLst>
          </p:cNvPr>
          <p:cNvSpPr txBox="1"/>
          <p:nvPr/>
        </p:nvSpPr>
        <p:spPr>
          <a:xfrm>
            <a:off x="137576" y="664886"/>
            <a:ext cx="8611047" cy="584775"/>
          </a:xfrm>
          <a:prstGeom prst="rect">
            <a:avLst/>
          </a:prstGeom>
          <a:noFill/>
        </p:spPr>
        <p:txBody>
          <a:bodyPr wrap="square" rtlCol="0">
            <a:spAutoFit/>
          </a:bodyPr>
          <a:lstStyle/>
          <a:p>
            <a:r>
              <a:rPr lang="en-GB" sz="1600" dirty="0"/>
              <a:t>Once your patient has been onboarded and assigned a TNO, you can start to complete the scheduled and unscheduled e-CRFs as per the Schedule on slide 8. </a:t>
            </a:r>
          </a:p>
        </p:txBody>
      </p:sp>
      <p:sp>
        <p:nvSpPr>
          <p:cNvPr id="2" name="TextBox 1">
            <a:extLst>
              <a:ext uri="{FF2B5EF4-FFF2-40B4-BE49-F238E27FC236}">
                <a16:creationId xmlns:a16="http://schemas.microsoft.com/office/drawing/2014/main" id="{E582460C-107A-7AD0-6B5C-513631F72E77}"/>
              </a:ext>
            </a:extLst>
          </p:cNvPr>
          <p:cNvSpPr txBox="1"/>
          <p:nvPr/>
        </p:nvSpPr>
        <p:spPr>
          <a:xfrm>
            <a:off x="137575" y="1700808"/>
            <a:ext cx="8611047" cy="338554"/>
          </a:xfrm>
          <a:prstGeom prst="rect">
            <a:avLst/>
          </a:prstGeom>
          <a:noFill/>
        </p:spPr>
        <p:txBody>
          <a:bodyPr wrap="square" rtlCol="0">
            <a:spAutoFit/>
          </a:bodyPr>
          <a:lstStyle/>
          <a:p>
            <a:r>
              <a:rPr lang="en-GB" sz="1600" dirty="0"/>
              <a:t>To view, create and edit forms for a participant you must select the View Forms button (see slide 9). </a:t>
            </a:r>
          </a:p>
        </p:txBody>
      </p:sp>
      <p:pic>
        <p:nvPicPr>
          <p:cNvPr id="8" name="Picture 7">
            <a:extLst>
              <a:ext uri="{FF2B5EF4-FFF2-40B4-BE49-F238E27FC236}">
                <a16:creationId xmlns:a16="http://schemas.microsoft.com/office/drawing/2014/main" id="{3B26899B-DB91-E5E9-FE00-2969D7DA11C4}"/>
              </a:ext>
            </a:extLst>
          </p:cNvPr>
          <p:cNvPicPr>
            <a:picLocks noChangeAspect="1"/>
          </p:cNvPicPr>
          <p:nvPr/>
        </p:nvPicPr>
        <p:blipFill>
          <a:blip r:embed="rId5"/>
          <a:stretch>
            <a:fillRect/>
          </a:stretch>
        </p:blipFill>
        <p:spPr>
          <a:xfrm>
            <a:off x="1521871" y="2202650"/>
            <a:ext cx="6172200" cy="457200"/>
          </a:xfrm>
          <a:prstGeom prst="rect">
            <a:avLst/>
          </a:prstGeom>
        </p:spPr>
      </p:pic>
      <p:sp>
        <p:nvSpPr>
          <p:cNvPr id="9" name="Rectangle: Rounded Corners 8">
            <a:extLst>
              <a:ext uri="{FF2B5EF4-FFF2-40B4-BE49-F238E27FC236}">
                <a16:creationId xmlns:a16="http://schemas.microsoft.com/office/drawing/2014/main" id="{B20AA5FC-F4E5-912E-8DE6-F8A716E95DB2}"/>
              </a:ext>
            </a:extLst>
          </p:cNvPr>
          <p:cNvSpPr/>
          <p:nvPr/>
        </p:nvSpPr>
        <p:spPr>
          <a:xfrm>
            <a:off x="1427982" y="2202650"/>
            <a:ext cx="1321356" cy="372853"/>
          </a:xfrm>
          <a:prstGeom prst="roundRect">
            <a:avLst/>
          </a:prstGeom>
          <a:noFill/>
          <a:ln>
            <a:solidFill>
              <a:srgbClr val="C8478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Arrow: Down 11">
            <a:extLst>
              <a:ext uri="{FF2B5EF4-FFF2-40B4-BE49-F238E27FC236}">
                <a16:creationId xmlns:a16="http://schemas.microsoft.com/office/drawing/2014/main" id="{8BC4DE62-33A2-87F1-129B-2BDCA623EAF2}"/>
              </a:ext>
            </a:extLst>
          </p:cNvPr>
          <p:cNvSpPr/>
          <p:nvPr/>
        </p:nvSpPr>
        <p:spPr>
          <a:xfrm>
            <a:off x="4345906" y="2691944"/>
            <a:ext cx="216024" cy="373005"/>
          </a:xfrm>
          <a:prstGeom prst="downArrow">
            <a:avLst/>
          </a:prstGeom>
          <a:solidFill>
            <a:srgbClr val="C84786"/>
          </a:solidFill>
          <a:ln>
            <a:solidFill>
              <a:srgbClr val="C8478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4" name="Picture 13">
            <a:extLst>
              <a:ext uri="{FF2B5EF4-FFF2-40B4-BE49-F238E27FC236}">
                <a16:creationId xmlns:a16="http://schemas.microsoft.com/office/drawing/2014/main" id="{95906726-1E06-20A7-1297-A38DFDEFA412}"/>
              </a:ext>
            </a:extLst>
          </p:cNvPr>
          <p:cNvPicPr>
            <a:picLocks noChangeAspect="1"/>
          </p:cNvPicPr>
          <p:nvPr/>
        </p:nvPicPr>
        <p:blipFill>
          <a:blip r:embed="rId6"/>
          <a:stretch>
            <a:fillRect/>
          </a:stretch>
        </p:blipFill>
        <p:spPr>
          <a:xfrm>
            <a:off x="436780" y="4054203"/>
            <a:ext cx="8250300" cy="1740512"/>
          </a:xfrm>
          <a:prstGeom prst="rect">
            <a:avLst/>
          </a:prstGeom>
        </p:spPr>
      </p:pic>
      <p:sp>
        <p:nvSpPr>
          <p:cNvPr id="15" name="TextBox 14">
            <a:extLst>
              <a:ext uri="{FF2B5EF4-FFF2-40B4-BE49-F238E27FC236}">
                <a16:creationId xmlns:a16="http://schemas.microsoft.com/office/drawing/2014/main" id="{28379871-2D72-74B1-5F43-EF2898268DCC}"/>
              </a:ext>
            </a:extLst>
          </p:cNvPr>
          <p:cNvSpPr txBox="1"/>
          <p:nvPr/>
        </p:nvSpPr>
        <p:spPr>
          <a:xfrm>
            <a:off x="406097" y="3259222"/>
            <a:ext cx="8611047" cy="584775"/>
          </a:xfrm>
          <a:prstGeom prst="rect">
            <a:avLst/>
          </a:prstGeom>
          <a:noFill/>
        </p:spPr>
        <p:txBody>
          <a:bodyPr wrap="square" rtlCol="0">
            <a:spAutoFit/>
          </a:bodyPr>
          <a:lstStyle/>
          <a:p>
            <a:r>
              <a:rPr lang="en-GB" sz="1600" dirty="0"/>
              <a:t>If you have just onboarded a patient, the patient must </a:t>
            </a:r>
            <a:r>
              <a:rPr lang="en-GB" sz="1600" b="1" dirty="0"/>
              <a:t>want to join iRehab before you can access any other eCRFs</a:t>
            </a:r>
            <a:r>
              <a:rPr lang="en-GB" sz="1600" dirty="0"/>
              <a:t>. All eCRFs for the patient can be seen in the left-hand column of the database.</a:t>
            </a:r>
          </a:p>
        </p:txBody>
      </p:sp>
      <p:cxnSp>
        <p:nvCxnSpPr>
          <p:cNvPr id="7" name="Straight Arrow Connector 6">
            <a:extLst>
              <a:ext uri="{FF2B5EF4-FFF2-40B4-BE49-F238E27FC236}">
                <a16:creationId xmlns:a16="http://schemas.microsoft.com/office/drawing/2014/main" id="{4DA6993A-0C22-703F-D8C8-4D28BF3D8F4A}"/>
              </a:ext>
            </a:extLst>
          </p:cNvPr>
          <p:cNvCxnSpPr/>
          <p:nvPr/>
        </p:nvCxnSpPr>
        <p:spPr>
          <a:xfrm flipH="1">
            <a:off x="1907704" y="3789040"/>
            <a:ext cx="144016" cy="720080"/>
          </a:xfrm>
          <a:prstGeom prst="straightConnector1">
            <a:avLst/>
          </a:prstGeom>
          <a:ln>
            <a:tailEnd type="triangle"/>
          </a:ln>
        </p:spPr>
        <p:style>
          <a:lnRef idx="3">
            <a:schemeClr val="accent6"/>
          </a:lnRef>
          <a:fillRef idx="0">
            <a:schemeClr val="accent6"/>
          </a:fillRef>
          <a:effectRef idx="2">
            <a:schemeClr val="accent6"/>
          </a:effectRef>
          <a:fontRef idx="minor">
            <a:schemeClr val="tx1"/>
          </a:fontRef>
        </p:style>
      </p:cxnSp>
    </p:spTree>
    <p:extLst>
      <p:ext uri="{BB962C8B-B14F-4D97-AF65-F5344CB8AC3E}">
        <p14:creationId xmlns:p14="http://schemas.microsoft.com/office/powerpoint/2010/main" val="4437025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animBg="1"/>
      <p:bldP spid="1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Text&#10;&#10;Description automatically generated">
            <a:extLst>
              <a:ext uri="{FF2B5EF4-FFF2-40B4-BE49-F238E27FC236}">
                <a16:creationId xmlns:a16="http://schemas.microsoft.com/office/drawing/2014/main" id="{5B2C9354-DC6A-6A15-6103-5348261125C6}"/>
              </a:ext>
            </a:extLst>
          </p:cNvPr>
          <p:cNvPicPr>
            <a:picLocks noChangeAspect="1"/>
          </p:cNvPicPr>
          <p:nvPr/>
        </p:nvPicPr>
        <p:blipFill>
          <a:blip r:embed="rId2"/>
          <a:stretch>
            <a:fillRect/>
          </a:stretch>
        </p:blipFill>
        <p:spPr>
          <a:xfrm>
            <a:off x="3563855" y="6439346"/>
            <a:ext cx="2088232" cy="373005"/>
          </a:xfrm>
          <a:prstGeom prst="rect">
            <a:avLst/>
          </a:prstGeom>
        </p:spPr>
      </p:pic>
      <p:pic>
        <p:nvPicPr>
          <p:cNvPr id="5" name="Picture 4" descr="Graphical user interface, text, application&#10;&#10;Description automatically generated">
            <a:extLst>
              <a:ext uri="{FF2B5EF4-FFF2-40B4-BE49-F238E27FC236}">
                <a16:creationId xmlns:a16="http://schemas.microsoft.com/office/drawing/2014/main" id="{022FD21E-9BF6-7E71-0C54-8E56A79F446D}"/>
              </a:ext>
            </a:extLst>
          </p:cNvPr>
          <p:cNvPicPr>
            <a:picLocks noChangeAspect="1"/>
          </p:cNvPicPr>
          <p:nvPr/>
        </p:nvPicPr>
        <p:blipFill>
          <a:blip r:embed="rId3" cstate="print">
            <a:extLst>
              <a:ext uri="{28A0092B-C50C-407E-A947-70E740481C1C}">
                <a14:useLocalDpi xmlns:a14="http://schemas.microsoft.com/office/drawing/2010/main" val="0"/>
              </a:ext>
            </a:extLst>
          </a:blip>
          <a:srcRect l="1140" t="22940" r="80827" b="59917"/>
          <a:stretch>
            <a:fillRect/>
          </a:stretch>
        </p:blipFill>
        <p:spPr bwMode="auto">
          <a:xfrm>
            <a:off x="4706" y="6440359"/>
            <a:ext cx="781514" cy="417641"/>
          </a:xfrm>
          <a:prstGeom prst="rect">
            <a:avLst/>
          </a:prstGeom>
          <a:noFill/>
          <a:ln>
            <a:noFill/>
          </a:ln>
          <a:effectLst/>
        </p:spPr>
      </p:pic>
      <p:pic>
        <p:nvPicPr>
          <p:cNvPr id="6" name="Picture 5">
            <a:extLst>
              <a:ext uri="{FF2B5EF4-FFF2-40B4-BE49-F238E27FC236}">
                <a16:creationId xmlns:a16="http://schemas.microsoft.com/office/drawing/2014/main" id="{3D8C302A-0AAF-9EB2-90F4-69018348368D}"/>
              </a:ext>
            </a:extLst>
          </p:cNvPr>
          <p:cNvPicPr>
            <a:picLocks noChangeAspect="1"/>
          </p:cNvPicPr>
          <p:nvPr/>
        </p:nvPicPr>
        <p:blipFill>
          <a:blip r:embed="rId4"/>
          <a:stretch>
            <a:fillRect/>
          </a:stretch>
        </p:blipFill>
        <p:spPr>
          <a:xfrm>
            <a:off x="7200023" y="9160"/>
            <a:ext cx="1872208" cy="514302"/>
          </a:xfrm>
          <a:prstGeom prst="rect">
            <a:avLst/>
          </a:prstGeom>
        </p:spPr>
      </p:pic>
      <p:sp>
        <p:nvSpPr>
          <p:cNvPr id="10" name="Text Placeholder 1">
            <a:extLst>
              <a:ext uri="{FF2B5EF4-FFF2-40B4-BE49-F238E27FC236}">
                <a16:creationId xmlns:a16="http://schemas.microsoft.com/office/drawing/2014/main" id="{677A0F8D-9E23-5AAD-1F16-7F730EE34C1E}"/>
              </a:ext>
            </a:extLst>
          </p:cNvPr>
          <p:cNvSpPr txBox="1">
            <a:spLocks/>
          </p:cNvSpPr>
          <p:nvPr/>
        </p:nvSpPr>
        <p:spPr>
          <a:xfrm>
            <a:off x="0" y="29132"/>
            <a:ext cx="8425016" cy="648816"/>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2800" dirty="0">
                <a:solidFill>
                  <a:srgbClr val="342662"/>
                </a:solidFill>
              </a:rPr>
              <a:t>CRF Completion</a:t>
            </a:r>
          </a:p>
          <a:p>
            <a:endParaRPr lang="en-GB" dirty="0"/>
          </a:p>
          <a:p>
            <a:endParaRPr lang="en-GB" dirty="0"/>
          </a:p>
        </p:txBody>
      </p:sp>
      <p:sp>
        <p:nvSpPr>
          <p:cNvPr id="13" name="Arrow: Down 12">
            <a:extLst>
              <a:ext uri="{FF2B5EF4-FFF2-40B4-BE49-F238E27FC236}">
                <a16:creationId xmlns:a16="http://schemas.microsoft.com/office/drawing/2014/main" id="{5001AE29-65F8-9E54-1D43-0C2AF842018C}"/>
              </a:ext>
            </a:extLst>
          </p:cNvPr>
          <p:cNvSpPr/>
          <p:nvPr/>
        </p:nvSpPr>
        <p:spPr>
          <a:xfrm>
            <a:off x="4338084" y="677948"/>
            <a:ext cx="216024" cy="373005"/>
          </a:xfrm>
          <a:prstGeom prst="downArrow">
            <a:avLst/>
          </a:prstGeom>
          <a:solidFill>
            <a:srgbClr val="C84786"/>
          </a:solidFill>
          <a:ln>
            <a:solidFill>
              <a:srgbClr val="C8478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a:extLst>
              <a:ext uri="{FF2B5EF4-FFF2-40B4-BE49-F238E27FC236}">
                <a16:creationId xmlns:a16="http://schemas.microsoft.com/office/drawing/2014/main" id="{387B296F-1301-E297-FE7E-5F964CDD8217}"/>
              </a:ext>
            </a:extLst>
          </p:cNvPr>
          <p:cNvSpPr txBox="1"/>
          <p:nvPr/>
        </p:nvSpPr>
        <p:spPr>
          <a:xfrm>
            <a:off x="0" y="1137126"/>
            <a:ext cx="9024967" cy="584775"/>
          </a:xfrm>
          <a:prstGeom prst="rect">
            <a:avLst/>
          </a:prstGeom>
          <a:noFill/>
        </p:spPr>
        <p:txBody>
          <a:bodyPr wrap="square" rtlCol="0">
            <a:spAutoFit/>
          </a:bodyPr>
          <a:lstStyle/>
          <a:p>
            <a:r>
              <a:rPr lang="en-GB" sz="1600" dirty="0"/>
              <a:t>To view and edit the CRF (in this example the Screening form) select form type from the left-hand column and select view form to open the CRF.</a:t>
            </a:r>
          </a:p>
        </p:txBody>
      </p:sp>
      <p:pic>
        <p:nvPicPr>
          <p:cNvPr id="15" name="Picture 14">
            <a:extLst>
              <a:ext uri="{FF2B5EF4-FFF2-40B4-BE49-F238E27FC236}">
                <a16:creationId xmlns:a16="http://schemas.microsoft.com/office/drawing/2014/main" id="{11092A35-265C-D8E4-AD70-BA9DE769E0B2}"/>
              </a:ext>
            </a:extLst>
          </p:cNvPr>
          <p:cNvPicPr>
            <a:picLocks noChangeAspect="1"/>
          </p:cNvPicPr>
          <p:nvPr/>
        </p:nvPicPr>
        <p:blipFill rotWithShape="1">
          <a:blip r:embed="rId5"/>
          <a:srcRect r="74810" b="31235"/>
          <a:stretch/>
        </p:blipFill>
        <p:spPr>
          <a:xfrm>
            <a:off x="1331641" y="1744866"/>
            <a:ext cx="2376264" cy="1368483"/>
          </a:xfrm>
          <a:prstGeom prst="rect">
            <a:avLst/>
          </a:prstGeom>
        </p:spPr>
      </p:pic>
      <p:sp>
        <p:nvSpPr>
          <p:cNvPr id="16" name="Rectangle: Rounded Corners 15">
            <a:extLst>
              <a:ext uri="{FF2B5EF4-FFF2-40B4-BE49-F238E27FC236}">
                <a16:creationId xmlns:a16="http://schemas.microsoft.com/office/drawing/2014/main" id="{50FEA3B4-CD78-9898-23E8-C162AE048719}"/>
              </a:ext>
            </a:extLst>
          </p:cNvPr>
          <p:cNvSpPr/>
          <p:nvPr/>
        </p:nvSpPr>
        <p:spPr>
          <a:xfrm>
            <a:off x="1190915" y="2477391"/>
            <a:ext cx="2740077" cy="372853"/>
          </a:xfrm>
          <a:prstGeom prst="roundRect">
            <a:avLst/>
          </a:prstGeom>
          <a:noFill/>
          <a:ln>
            <a:solidFill>
              <a:srgbClr val="C8478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7" name="Picture 16">
            <a:extLst>
              <a:ext uri="{FF2B5EF4-FFF2-40B4-BE49-F238E27FC236}">
                <a16:creationId xmlns:a16="http://schemas.microsoft.com/office/drawing/2014/main" id="{96D501DE-8B46-836B-BE01-EAD7D0ECCBD0}"/>
              </a:ext>
            </a:extLst>
          </p:cNvPr>
          <p:cNvPicPr>
            <a:picLocks noChangeAspect="1"/>
          </p:cNvPicPr>
          <p:nvPr/>
        </p:nvPicPr>
        <p:blipFill rotWithShape="1">
          <a:blip r:embed="rId5"/>
          <a:srcRect l="26063" t="51000" r="59100"/>
          <a:stretch/>
        </p:blipFill>
        <p:spPr>
          <a:xfrm>
            <a:off x="5436096" y="1721901"/>
            <a:ext cx="2068608" cy="1441199"/>
          </a:xfrm>
          <a:prstGeom prst="rect">
            <a:avLst/>
          </a:prstGeom>
        </p:spPr>
      </p:pic>
      <p:sp>
        <p:nvSpPr>
          <p:cNvPr id="18" name="Rectangle: Rounded Corners 17">
            <a:extLst>
              <a:ext uri="{FF2B5EF4-FFF2-40B4-BE49-F238E27FC236}">
                <a16:creationId xmlns:a16="http://schemas.microsoft.com/office/drawing/2014/main" id="{0181B257-815B-E6BB-D771-02BD76A4F6A0}"/>
              </a:ext>
            </a:extLst>
          </p:cNvPr>
          <p:cNvSpPr/>
          <p:nvPr/>
        </p:nvSpPr>
        <p:spPr>
          <a:xfrm>
            <a:off x="5436722" y="2115450"/>
            <a:ext cx="1366612" cy="516869"/>
          </a:xfrm>
          <a:prstGeom prst="roundRect">
            <a:avLst/>
          </a:prstGeom>
          <a:noFill/>
          <a:ln>
            <a:solidFill>
              <a:srgbClr val="C8478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Box 19">
            <a:extLst>
              <a:ext uri="{FF2B5EF4-FFF2-40B4-BE49-F238E27FC236}">
                <a16:creationId xmlns:a16="http://schemas.microsoft.com/office/drawing/2014/main" id="{2E15AD34-BBBB-2187-85E2-7130FA3A57CF}"/>
              </a:ext>
            </a:extLst>
          </p:cNvPr>
          <p:cNvSpPr txBox="1"/>
          <p:nvPr/>
        </p:nvSpPr>
        <p:spPr>
          <a:xfrm>
            <a:off x="179512" y="3364844"/>
            <a:ext cx="9024967" cy="400110"/>
          </a:xfrm>
          <a:prstGeom prst="rect">
            <a:avLst/>
          </a:prstGeom>
          <a:noFill/>
        </p:spPr>
        <p:txBody>
          <a:bodyPr wrap="square" rtlCol="0">
            <a:spAutoFit/>
          </a:bodyPr>
          <a:lstStyle/>
          <a:p>
            <a:pPr algn="ctr"/>
            <a:r>
              <a:rPr lang="en-GB" sz="2000" b="1" u="sng" dirty="0">
                <a:solidFill>
                  <a:srgbClr val="C84786"/>
                </a:solidFill>
              </a:rPr>
              <a:t>This is how you will create, open, enter and edit ALL CRFS</a:t>
            </a:r>
          </a:p>
        </p:txBody>
      </p:sp>
      <p:pic>
        <p:nvPicPr>
          <p:cNvPr id="3" name="Picture 2">
            <a:extLst>
              <a:ext uri="{FF2B5EF4-FFF2-40B4-BE49-F238E27FC236}">
                <a16:creationId xmlns:a16="http://schemas.microsoft.com/office/drawing/2014/main" id="{9CE5BFE0-D4F1-E4BE-8CBD-F74CC70F3792}"/>
              </a:ext>
            </a:extLst>
          </p:cNvPr>
          <p:cNvPicPr>
            <a:picLocks noChangeAspect="1"/>
          </p:cNvPicPr>
          <p:nvPr/>
        </p:nvPicPr>
        <p:blipFill rotWithShape="1">
          <a:blip r:embed="rId6"/>
          <a:srcRect l="-1" t="-1" r="-5866" b="55419"/>
          <a:stretch/>
        </p:blipFill>
        <p:spPr>
          <a:xfrm>
            <a:off x="1907704" y="3971414"/>
            <a:ext cx="5828695" cy="1724928"/>
          </a:xfrm>
          <a:prstGeom prst="rect">
            <a:avLst/>
          </a:prstGeom>
        </p:spPr>
      </p:pic>
      <p:sp>
        <p:nvSpPr>
          <p:cNvPr id="7" name="TextBox 6">
            <a:extLst>
              <a:ext uri="{FF2B5EF4-FFF2-40B4-BE49-F238E27FC236}">
                <a16:creationId xmlns:a16="http://schemas.microsoft.com/office/drawing/2014/main" id="{A62EA87F-7ABF-E5AC-7CD1-EDAB696066AE}"/>
              </a:ext>
            </a:extLst>
          </p:cNvPr>
          <p:cNvSpPr txBox="1"/>
          <p:nvPr/>
        </p:nvSpPr>
        <p:spPr>
          <a:xfrm>
            <a:off x="130206" y="3674310"/>
            <a:ext cx="9024967" cy="338554"/>
          </a:xfrm>
          <a:prstGeom prst="rect">
            <a:avLst/>
          </a:prstGeom>
          <a:noFill/>
        </p:spPr>
        <p:txBody>
          <a:bodyPr wrap="square" rtlCol="0">
            <a:spAutoFit/>
          </a:bodyPr>
          <a:lstStyle/>
          <a:p>
            <a:r>
              <a:rPr lang="en-GB" sz="1600" dirty="0"/>
              <a:t>Example 2</a:t>
            </a:r>
          </a:p>
        </p:txBody>
      </p:sp>
      <p:sp>
        <p:nvSpPr>
          <p:cNvPr id="8" name="Rectangle: Rounded Corners 7">
            <a:extLst>
              <a:ext uri="{FF2B5EF4-FFF2-40B4-BE49-F238E27FC236}">
                <a16:creationId xmlns:a16="http://schemas.microsoft.com/office/drawing/2014/main" id="{351524F7-91DF-11F5-9C43-5AAFCECC8809}"/>
              </a:ext>
            </a:extLst>
          </p:cNvPr>
          <p:cNvSpPr/>
          <p:nvPr/>
        </p:nvSpPr>
        <p:spPr>
          <a:xfrm>
            <a:off x="1814031" y="4802653"/>
            <a:ext cx="2740077" cy="372853"/>
          </a:xfrm>
          <a:prstGeom prst="roundRect">
            <a:avLst/>
          </a:prstGeom>
          <a:noFill/>
          <a:ln>
            <a:solidFill>
              <a:srgbClr val="C8478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Rounded Corners 8">
            <a:extLst>
              <a:ext uri="{FF2B5EF4-FFF2-40B4-BE49-F238E27FC236}">
                <a16:creationId xmlns:a16="http://schemas.microsoft.com/office/drawing/2014/main" id="{1E26EC66-7414-16CB-8565-2C5433742A9C}"/>
              </a:ext>
            </a:extLst>
          </p:cNvPr>
          <p:cNvSpPr/>
          <p:nvPr/>
        </p:nvSpPr>
        <p:spPr>
          <a:xfrm>
            <a:off x="4642689" y="5006370"/>
            <a:ext cx="793407" cy="401527"/>
          </a:xfrm>
          <a:prstGeom prst="roundRect">
            <a:avLst/>
          </a:prstGeom>
          <a:noFill/>
          <a:ln>
            <a:solidFill>
              <a:srgbClr val="C8478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a:extLst>
              <a:ext uri="{FF2B5EF4-FFF2-40B4-BE49-F238E27FC236}">
                <a16:creationId xmlns:a16="http://schemas.microsoft.com/office/drawing/2014/main" id="{A4FA4586-A2BE-6BDD-06F4-F95E7E7AAE5D}"/>
              </a:ext>
            </a:extLst>
          </p:cNvPr>
          <p:cNvSpPr txBox="1"/>
          <p:nvPr/>
        </p:nvSpPr>
        <p:spPr>
          <a:xfrm>
            <a:off x="728290" y="2480912"/>
            <a:ext cx="478283" cy="369332"/>
          </a:xfrm>
          <a:prstGeom prst="rect">
            <a:avLst/>
          </a:prstGeom>
          <a:noFill/>
        </p:spPr>
        <p:txBody>
          <a:bodyPr wrap="square" rtlCol="0">
            <a:spAutoFit/>
          </a:bodyPr>
          <a:lstStyle/>
          <a:p>
            <a:r>
              <a:rPr lang="en-GB" dirty="0">
                <a:solidFill>
                  <a:srgbClr val="C84786"/>
                </a:solidFill>
              </a:rPr>
              <a:t>1.</a:t>
            </a:r>
          </a:p>
        </p:txBody>
      </p:sp>
      <p:sp>
        <p:nvSpPr>
          <p:cNvPr id="11" name="TextBox 10">
            <a:extLst>
              <a:ext uri="{FF2B5EF4-FFF2-40B4-BE49-F238E27FC236}">
                <a16:creationId xmlns:a16="http://schemas.microsoft.com/office/drawing/2014/main" id="{1C972B20-0B4B-1E0E-765C-8DC01BC2C43B}"/>
              </a:ext>
            </a:extLst>
          </p:cNvPr>
          <p:cNvSpPr txBox="1"/>
          <p:nvPr/>
        </p:nvSpPr>
        <p:spPr>
          <a:xfrm>
            <a:off x="5040052" y="2202276"/>
            <a:ext cx="360040" cy="369332"/>
          </a:xfrm>
          <a:prstGeom prst="rect">
            <a:avLst/>
          </a:prstGeom>
          <a:noFill/>
        </p:spPr>
        <p:txBody>
          <a:bodyPr wrap="square" rtlCol="0">
            <a:spAutoFit/>
          </a:bodyPr>
          <a:lstStyle/>
          <a:p>
            <a:r>
              <a:rPr lang="en-GB" dirty="0">
                <a:solidFill>
                  <a:srgbClr val="C84786"/>
                </a:solidFill>
              </a:rPr>
              <a:t>2.</a:t>
            </a:r>
          </a:p>
        </p:txBody>
      </p:sp>
    </p:spTree>
    <p:extLst>
      <p:ext uri="{BB962C8B-B14F-4D97-AF65-F5344CB8AC3E}">
        <p14:creationId xmlns:p14="http://schemas.microsoft.com/office/powerpoint/2010/main" val="6018482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txEl>
                                              <p:pRg st="0" end="0"/>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8" grpId="0" animBg="1"/>
      <p:bldP spid="20" grpId="0"/>
      <p:bldP spid="7" grpId="0"/>
      <p:bldP spid="8" grpId="0" animBg="1"/>
      <p:bldP spid="9" grpId="0" animBg="1"/>
      <p:bldP spid="2" grpId="0" build="p"/>
      <p:bldP spid="1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Text&#10;&#10;Description automatically generated">
            <a:extLst>
              <a:ext uri="{FF2B5EF4-FFF2-40B4-BE49-F238E27FC236}">
                <a16:creationId xmlns:a16="http://schemas.microsoft.com/office/drawing/2014/main" id="{5B2C9354-DC6A-6A15-6103-5348261125C6}"/>
              </a:ext>
            </a:extLst>
          </p:cNvPr>
          <p:cNvPicPr>
            <a:picLocks noChangeAspect="1"/>
          </p:cNvPicPr>
          <p:nvPr/>
        </p:nvPicPr>
        <p:blipFill>
          <a:blip r:embed="rId2"/>
          <a:stretch>
            <a:fillRect/>
          </a:stretch>
        </p:blipFill>
        <p:spPr>
          <a:xfrm>
            <a:off x="3563855" y="6439346"/>
            <a:ext cx="2088232" cy="373005"/>
          </a:xfrm>
          <a:prstGeom prst="rect">
            <a:avLst/>
          </a:prstGeom>
        </p:spPr>
      </p:pic>
      <p:pic>
        <p:nvPicPr>
          <p:cNvPr id="5" name="Picture 4" descr="Graphical user interface, text, application&#10;&#10;Description automatically generated">
            <a:extLst>
              <a:ext uri="{FF2B5EF4-FFF2-40B4-BE49-F238E27FC236}">
                <a16:creationId xmlns:a16="http://schemas.microsoft.com/office/drawing/2014/main" id="{022FD21E-9BF6-7E71-0C54-8E56A79F446D}"/>
              </a:ext>
            </a:extLst>
          </p:cNvPr>
          <p:cNvPicPr>
            <a:picLocks noChangeAspect="1"/>
          </p:cNvPicPr>
          <p:nvPr/>
        </p:nvPicPr>
        <p:blipFill>
          <a:blip r:embed="rId3" cstate="print">
            <a:extLst>
              <a:ext uri="{28A0092B-C50C-407E-A947-70E740481C1C}">
                <a14:useLocalDpi xmlns:a14="http://schemas.microsoft.com/office/drawing/2010/main" val="0"/>
              </a:ext>
            </a:extLst>
          </a:blip>
          <a:srcRect l="1140" t="22940" r="80827" b="59917"/>
          <a:stretch>
            <a:fillRect/>
          </a:stretch>
        </p:blipFill>
        <p:spPr bwMode="auto">
          <a:xfrm>
            <a:off x="4706" y="6440359"/>
            <a:ext cx="781514" cy="417641"/>
          </a:xfrm>
          <a:prstGeom prst="rect">
            <a:avLst/>
          </a:prstGeom>
          <a:noFill/>
          <a:ln>
            <a:noFill/>
          </a:ln>
          <a:effectLst/>
        </p:spPr>
      </p:pic>
      <p:pic>
        <p:nvPicPr>
          <p:cNvPr id="6" name="Picture 5">
            <a:extLst>
              <a:ext uri="{FF2B5EF4-FFF2-40B4-BE49-F238E27FC236}">
                <a16:creationId xmlns:a16="http://schemas.microsoft.com/office/drawing/2014/main" id="{3D8C302A-0AAF-9EB2-90F4-69018348368D}"/>
              </a:ext>
            </a:extLst>
          </p:cNvPr>
          <p:cNvPicPr>
            <a:picLocks noChangeAspect="1"/>
          </p:cNvPicPr>
          <p:nvPr/>
        </p:nvPicPr>
        <p:blipFill>
          <a:blip r:embed="rId4"/>
          <a:stretch>
            <a:fillRect/>
          </a:stretch>
        </p:blipFill>
        <p:spPr>
          <a:xfrm>
            <a:off x="7200023" y="9160"/>
            <a:ext cx="1872208" cy="514302"/>
          </a:xfrm>
          <a:prstGeom prst="rect">
            <a:avLst/>
          </a:prstGeom>
        </p:spPr>
      </p:pic>
      <p:sp>
        <p:nvSpPr>
          <p:cNvPr id="10" name="Text Placeholder 1">
            <a:extLst>
              <a:ext uri="{FF2B5EF4-FFF2-40B4-BE49-F238E27FC236}">
                <a16:creationId xmlns:a16="http://schemas.microsoft.com/office/drawing/2014/main" id="{677A0F8D-9E23-5AAD-1F16-7F730EE34C1E}"/>
              </a:ext>
            </a:extLst>
          </p:cNvPr>
          <p:cNvSpPr txBox="1">
            <a:spLocks/>
          </p:cNvSpPr>
          <p:nvPr/>
        </p:nvSpPr>
        <p:spPr>
          <a:xfrm>
            <a:off x="0" y="29132"/>
            <a:ext cx="8425016" cy="648816"/>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2800" dirty="0">
                <a:solidFill>
                  <a:srgbClr val="342662"/>
                </a:solidFill>
              </a:rPr>
              <a:t>CRF Completion</a:t>
            </a:r>
          </a:p>
          <a:p>
            <a:endParaRPr lang="en-GB" dirty="0"/>
          </a:p>
          <a:p>
            <a:endParaRPr lang="en-GB" dirty="0"/>
          </a:p>
        </p:txBody>
      </p:sp>
      <p:sp>
        <p:nvSpPr>
          <p:cNvPr id="13" name="Arrow: Down 12">
            <a:extLst>
              <a:ext uri="{FF2B5EF4-FFF2-40B4-BE49-F238E27FC236}">
                <a16:creationId xmlns:a16="http://schemas.microsoft.com/office/drawing/2014/main" id="{5001AE29-65F8-9E54-1D43-0C2AF842018C}"/>
              </a:ext>
            </a:extLst>
          </p:cNvPr>
          <p:cNvSpPr/>
          <p:nvPr/>
        </p:nvSpPr>
        <p:spPr>
          <a:xfrm>
            <a:off x="4355976" y="435255"/>
            <a:ext cx="216024" cy="373005"/>
          </a:xfrm>
          <a:prstGeom prst="downArrow">
            <a:avLst/>
          </a:prstGeom>
          <a:solidFill>
            <a:srgbClr val="C84786"/>
          </a:solidFill>
          <a:ln>
            <a:solidFill>
              <a:srgbClr val="C8478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a:extLst>
              <a:ext uri="{FF2B5EF4-FFF2-40B4-BE49-F238E27FC236}">
                <a16:creationId xmlns:a16="http://schemas.microsoft.com/office/drawing/2014/main" id="{387B296F-1301-E297-FE7E-5F964CDD8217}"/>
              </a:ext>
            </a:extLst>
          </p:cNvPr>
          <p:cNvSpPr txBox="1"/>
          <p:nvPr/>
        </p:nvSpPr>
        <p:spPr>
          <a:xfrm>
            <a:off x="0" y="783214"/>
            <a:ext cx="9024967" cy="338554"/>
          </a:xfrm>
          <a:prstGeom prst="rect">
            <a:avLst/>
          </a:prstGeom>
          <a:noFill/>
        </p:spPr>
        <p:txBody>
          <a:bodyPr wrap="square" rtlCol="0">
            <a:spAutoFit/>
          </a:bodyPr>
          <a:lstStyle/>
          <a:p>
            <a:pPr algn="ctr"/>
            <a:r>
              <a:rPr lang="en-GB" sz="1600" dirty="0"/>
              <a:t>Once a CRF has been completed you will need to save</a:t>
            </a:r>
          </a:p>
        </p:txBody>
      </p:sp>
      <p:pic>
        <p:nvPicPr>
          <p:cNvPr id="22" name="Picture 21">
            <a:extLst>
              <a:ext uri="{FF2B5EF4-FFF2-40B4-BE49-F238E27FC236}">
                <a16:creationId xmlns:a16="http://schemas.microsoft.com/office/drawing/2014/main" id="{33258E2E-6FCE-AB0C-90DC-DC3532B58AE1}"/>
              </a:ext>
            </a:extLst>
          </p:cNvPr>
          <p:cNvPicPr>
            <a:picLocks noChangeAspect="1"/>
          </p:cNvPicPr>
          <p:nvPr/>
        </p:nvPicPr>
        <p:blipFill rotWithShape="1">
          <a:blip r:embed="rId5"/>
          <a:srcRect b="20822"/>
          <a:stretch/>
        </p:blipFill>
        <p:spPr>
          <a:xfrm>
            <a:off x="0" y="1121768"/>
            <a:ext cx="9144000" cy="1798238"/>
          </a:xfrm>
          <a:prstGeom prst="rect">
            <a:avLst/>
          </a:prstGeom>
        </p:spPr>
      </p:pic>
      <p:sp>
        <p:nvSpPr>
          <p:cNvPr id="23" name="Rectangle: Rounded Corners 22">
            <a:extLst>
              <a:ext uri="{FF2B5EF4-FFF2-40B4-BE49-F238E27FC236}">
                <a16:creationId xmlns:a16="http://schemas.microsoft.com/office/drawing/2014/main" id="{CE3C9B0B-1D2A-2E4E-B0A9-AA099BC620B3}"/>
              </a:ext>
            </a:extLst>
          </p:cNvPr>
          <p:cNvSpPr/>
          <p:nvPr/>
        </p:nvSpPr>
        <p:spPr>
          <a:xfrm>
            <a:off x="7020272" y="1381520"/>
            <a:ext cx="864096" cy="516869"/>
          </a:xfrm>
          <a:prstGeom prst="roundRect">
            <a:avLst/>
          </a:prstGeom>
          <a:noFill/>
          <a:ln>
            <a:solidFill>
              <a:srgbClr val="C8478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Arrow: Down 24">
            <a:extLst>
              <a:ext uri="{FF2B5EF4-FFF2-40B4-BE49-F238E27FC236}">
                <a16:creationId xmlns:a16="http://schemas.microsoft.com/office/drawing/2014/main" id="{9DA4701A-F0CE-DC53-1BB4-73B9DF2C3F2C}"/>
              </a:ext>
            </a:extLst>
          </p:cNvPr>
          <p:cNvSpPr/>
          <p:nvPr/>
        </p:nvSpPr>
        <p:spPr>
          <a:xfrm>
            <a:off x="4357540" y="3141677"/>
            <a:ext cx="216024" cy="373005"/>
          </a:xfrm>
          <a:prstGeom prst="downArrow">
            <a:avLst/>
          </a:prstGeom>
          <a:solidFill>
            <a:srgbClr val="C84786"/>
          </a:solidFill>
          <a:ln>
            <a:solidFill>
              <a:srgbClr val="C8478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Box 25">
            <a:extLst>
              <a:ext uri="{FF2B5EF4-FFF2-40B4-BE49-F238E27FC236}">
                <a16:creationId xmlns:a16="http://schemas.microsoft.com/office/drawing/2014/main" id="{4F6340D2-A90C-CF8F-36F8-4CDEF27E7451}"/>
              </a:ext>
            </a:extLst>
          </p:cNvPr>
          <p:cNvSpPr txBox="1"/>
          <p:nvPr/>
        </p:nvSpPr>
        <p:spPr>
          <a:xfrm>
            <a:off x="0" y="3550765"/>
            <a:ext cx="9024967" cy="338554"/>
          </a:xfrm>
          <a:prstGeom prst="rect">
            <a:avLst/>
          </a:prstGeom>
          <a:noFill/>
        </p:spPr>
        <p:txBody>
          <a:bodyPr wrap="square" rtlCol="0">
            <a:spAutoFit/>
          </a:bodyPr>
          <a:lstStyle/>
          <a:p>
            <a:pPr algn="ctr"/>
            <a:r>
              <a:rPr lang="en-GB" sz="1600" dirty="0"/>
              <a:t>If you do not want to save the document/ changes you will need to cancel </a:t>
            </a:r>
          </a:p>
        </p:txBody>
      </p:sp>
      <p:pic>
        <p:nvPicPr>
          <p:cNvPr id="27" name="Picture 26">
            <a:extLst>
              <a:ext uri="{FF2B5EF4-FFF2-40B4-BE49-F238E27FC236}">
                <a16:creationId xmlns:a16="http://schemas.microsoft.com/office/drawing/2014/main" id="{BA13F6B7-E723-D971-23D6-C0C3510BAB3B}"/>
              </a:ext>
            </a:extLst>
          </p:cNvPr>
          <p:cNvPicPr>
            <a:picLocks noChangeAspect="1"/>
          </p:cNvPicPr>
          <p:nvPr/>
        </p:nvPicPr>
        <p:blipFill rotWithShape="1">
          <a:blip r:embed="rId5"/>
          <a:srcRect b="22196"/>
          <a:stretch/>
        </p:blipFill>
        <p:spPr>
          <a:xfrm>
            <a:off x="35971" y="3959507"/>
            <a:ext cx="9144000" cy="1776725"/>
          </a:xfrm>
          <a:prstGeom prst="rect">
            <a:avLst/>
          </a:prstGeom>
        </p:spPr>
      </p:pic>
      <p:sp>
        <p:nvSpPr>
          <p:cNvPr id="28" name="Rectangle: Rounded Corners 27">
            <a:extLst>
              <a:ext uri="{FF2B5EF4-FFF2-40B4-BE49-F238E27FC236}">
                <a16:creationId xmlns:a16="http://schemas.microsoft.com/office/drawing/2014/main" id="{425D6603-74E4-CCCC-DF5B-67DFA6FD89BE}"/>
              </a:ext>
            </a:extLst>
          </p:cNvPr>
          <p:cNvSpPr/>
          <p:nvPr/>
        </p:nvSpPr>
        <p:spPr>
          <a:xfrm>
            <a:off x="7992968" y="4149080"/>
            <a:ext cx="864096" cy="516869"/>
          </a:xfrm>
          <a:prstGeom prst="roundRect">
            <a:avLst/>
          </a:prstGeom>
          <a:noFill/>
          <a:ln>
            <a:solidFill>
              <a:srgbClr val="C8478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9789244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P spid="23" grpId="0" animBg="1"/>
      <p:bldP spid="25" grpId="0" animBg="1"/>
      <p:bldP spid="26" grpId="0"/>
      <p:bldP spid="2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Text&#10;&#10;Description automatically generated">
            <a:extLst>
              <a:ext uri="{FF2B5EF4-FFF2-40B4-BE49-F238E27FC236}">
                <a16:creationId xmlns:a16="http://schemas.microsoft.com/office/drawing/2014/main" id="{5B2C9354-DC6A-6A15-6103-5348261125C6}"/>
              </a:ext>
            </a:extLst>
          </p:cNvPr>
          <p:cNvPicPr>
            <a:picLocks noChangeAspect="1"/>
          </p:cNvPicPr>
          <p:nvPr/>
        </p:nvPicPr>
        <p:blipFill>
          <a:blip r:embed="rId2"/>
          <a:stretch>
            <a:fillRect/>
          </a:stretch>
        </p:blipFill>
        <p:spPr>
          <a:xfrm>
            <a:off x="3563855" y="6439346"/>
            <a:ext cx="2088232" cy="373005"/>
          </a:xfrm>
          <a:prstGeom prst="rect">
            <a:avLst/>
          </a:prstGeom>
        </p:spPr>
      </p:pic>
      <p:pic>
        <p:nvPicPr>
          <p:cNvPr id="5" name="Picture 4" descr="Graphical user interface, text, application&#10;&#10;Description automatically generated">
            <a:extLst>
              <a:ext uri="{FF2B5EF4-FFF2-40B4-BE49-F238E27FC236}">
                <a16:creationId xmlns:a16="http://schemas.microsoft.com/office/drawing/2014/main" id="{022FD21E-9BF6-7E71-0C54-8E56A79F446D}"/>
              </a:ext>
            </a:extLst>
          </p:cNvPr>
          <p:cNvPicPr>
            <a:picLocks noChangeAspect="1"/>
          </p:cNvPicPr>
          <p:nvPr/>
        </p:nvPicPr>
        <p:blipFill>
          <a:blip r:embed="rId3" cstate="print">
            <a:extLst>
              <a:ext uri="{28A0092B-C50C-407E-A947-70E740481C1C}">
                <a14:useLocalDpi xmlns:a14="http://schemas.microsoft.com/office/drawing/2010/main" val="0"/>
              </a:ext>
            </a:extLst>
          </a:blip>
          <a:srcRect l="1140" t="22940" r="80827" b="59917"/>
          <a:stretch>
            <a:fillRect/>
          </a:stretch>
        </p:blipFill>
        <p:spPr bwMode="auto">
          <a:xfrm>
            <a:off x="4706" y="6440359"/>
            <a:ext cx="781514" cy="417641"/>
          </a:xfrm>
          <a:prstGeom prst="rect">
            <a:avLst/>
          </a:prstGeom>
          <a:noFill/>
          <a:ln>
            <a:noFill/>
          </a:ln>
          <a:effectLst/>
        </p:spPr>
      </p:pic>
      <p:pic>
        <p:nvPicPr>
          <p:cNvPr id="6" name="Picture 5">
            <a:extLst>
              <a:ext uri="{FF2B5EF4-FFF2-40B4-BE49-F238E27FC236}">
                <a16:creationId xmlns:a16="http://schemas.microsoft.com/office/drawing/2014/main" id="{3D8C302A-0AAF-9EB2-90F4-69018348368D}"/>
              </a:ext>
            </a:extLst>
          </p:cNvPr>
          <p:cNvPicPr>
            <a:picLocks noChangeAspect="1"/>
          </p:cNvPicPr>
          <p:nvPr/>
        </p:nvPicPr>
        <p:blipFill>
          <a:blip r:embed="rId4"/>
          <a:stretch>
            <a:fillRect/>
          </a:stretch>
        </p:blipFill>
        <p:spPr>
          <a:xfrm>
            <a:off x="7200023" y="9160"/>
            <a:ext cx="1872208" cy="514302"/>
          </a:xfrm>
          <a:prstGeom prst="rect">
            <a:avLst/>
          </a:prstGeom>
        </p:spPr>
      </p:pic>
      <p:sp>
        <p:nvSpPr>
          <p:cNvPr id="10" name="Text Placeholder 1">
            <a:extLst>
              <a:ext uri="{FF2B5EF4-FFF2-40B4-BE49-F238E27FC236}">
                <a16:creationId xmlns:a16="http://schemas.microsoft.com/office/drawing/2014/main" id="{677A0F8D-9E23-5AAD-1F16-7F730EE34C1E}"/>
              </a:ext>
            </a:extLst>
          </p:cNvPr>
          <p:cNvSpPr txBox="1">
            <a:spLocks/>
          </p:cNvSpPr>
          <p:nvPr/>
        </p:nvSpPr>
        <p:spPr>
          <a:xfrm>
            <a:off x="0" y="29132"/>
            <a:ext cx="8425016" cy="648816"/>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2800" dirty="0">
                <a:solidFill>
                  <a:srgbClr val="342662"/>
                </a:solidFill>
              </a:rPr>
              <a:t>Data deletion and editing </a:t>
            </a:r>
          </a:p>
          <a:p>
            <a:endParaRPr lang="en-GB" dirty="0"/>
          </a:p>
          <a:p>
            <a:endParaRPr lang="en-GB" dirty="0"/>
          </a:p>
        </p:txBody>
      </p:sp>
      <p:sp>
        <p:nvSpPr>
          <p:cNvPr id="2" name="Text Placeholder 1">
            <a:extLst>
              <a:ext uri="{FF2B5EF4-FFF2-40B4-BE49-F238E27FC236}">
                <a16:creationId xmlns:a16="http://schemas.microsoft.com/office/drawing/2014/main" id="{B3216653-41CB-DCDE-95DD-5687C5E57896}"/>
              </a:ext>
            </a:extLst>
          </p:cNvPr>
          <p:cNvSpPr>
            <a:spLocks noGrp="1"/>
          </p:cNvSpPr>
          <p:nvPr>
            <p:ph type="body" sz="quarter" idx="10"/>
          </p:nvPr>
        </p:nvSpPr>
        <p:spPr>
          <a:xfrm>
            <a:off x="-1" y="764704"/>
            <a:ext cx="9072231" cy="852367"/>
          </a:xfrm>
        </p:spPr>
        <p:txBody>
          <a:bodyPr/>
          <a:lstStyle/>
          <a:p>
            <a:r>
              <a:rPr lang="en-GB" sz="2000" dirty="0">
                <a:solidFill>
                  <a:schemeClr val="tx1"/>
                </a:solidFill>
              </a:rPr>
              <a:t>Depending on the CRF, you may be able to access the eCRF and edit should this be required. You will follow the same process as slide 12 &amp; 13 describe </a:t>
            </a:r>
          </a:p>
          <a:p>
            <a:endParaRPr lang="en-GB" sz="2000" dirty="0">
              <a:solidFill>
                <a:schemeClr val="tx1"/>
              </a:solidFill>
            </a:endParaRPr>
          </a:p>
        </p:txBody>
      </p:sp>
      <p:sp>
        <p:nvSpPr>
          <p:cNvPr id="3" name="Text Placeholder 1">
            <a:extLst>
              <a:ext uri="{FF2B5EF4-FFF2-40B4-BE49-F238E27FC236}">
                <a16:creationId xmlns:a16="http://schemas.microsoft.com/office/drawing/2014/main" id="{8E14C247-2BBF-C123-ED7B-8AAA6BB78F2D}"/>
              </a:ext>
            </a:extLst>
          </p:cNvPr>
          <p:cNvSpPr txBox="1">
            <a:spLocks/>
          </p:cNvSpPr>
          <p:nvPr/>
        </p:nvSpPr>
        <p:spPr>
          <a:xfrm>
            <a:off x="72695" y="5126647"/>
            <a:ext cx="9072231" cy="734171"/>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2000" b="1" u="sng" dirty="0">
                <a:solidFill>
                  <a:srgbClr val="C84786"/>
                </a:solidFill>
              </a:rPr>
              <a:t>You cannot delete CRFs. </a:t>
            </a:r>
            <a:r>
              <a:rPr lang="en-GB" sz="2000" dirty="0">
                <a:solidFill>
                  <a:schemeClr val="tx1"/>
                </a:solidFill>
              </a:rPr>
              <a:t>Any CRF deletions will have to be authorised and actioned through the WCTU trial management </a:t>
            </a:r>
            <a:r>
              <a:rPr lang="en-GB" sz="2000">
                <a:solidFill>
                  <a:schemeClr val="tx1"/>
                </a:solidFill>
              </a:rPr>
              <a:t>team.</a:t>
            </a:r>
            <a:endParaRPr lang="en-GB" sz="2000" dirty="0">
              <a:solidFill>
                <a:schemeClr val="tx1"/>
              </a:solidFill>
            </a:endParaRPr>
          </a:p>
        </p:txBody>
      </p:sp>
      <p:sp>
        <p:nvSpPr>
          <p:cNvPr id="7" name="Text Placeholder 1">
            <a:extLst>
              <a:ext uri="{FF2B5EF4-FFF2-40B4-BE49-F238E27FC236}">
                <a16:creationId xmlns:a16="http://schemas.microsoft.com/office/drawing/2014/main" id="{1E2DCDDF-9375-DF82-A75F-9AF140FFF0CE}"/>
              </a:ext>
            </a:extLst>
          </p:cNvPr>
          <p:cNvSpPr txBox="1">
            <a:spLocks/>
          </p:cNvSpPr>
          <p:nvPr/>
        </p:nvSpPr>
        <p:spPr>
          <a:xfrm>
            <a:off x="1" y="1314898"/>
            <a:ext cx="3347864" cy="976984"/>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en-GB" sz="2000" dirty="0">
              <a:solidFill>
                <a:schemeClr val="tx1"/>
              </a:solidFill>
            </a:endParaRPr>
          </a:p>
          <a:p>
            <a:pPr marL="342900" indent="-342900">
              <a:buFont typeface="Arial" panose="020B0604020202020204" pitchFamily="34" charset="0"/>
              <a:buChar char="•"/>
            </a:pPr>
            <a:r>
              <a:rPr lang="en-GB" sz="1800" dirty="0">
                <a:solidFill>
                  <a:schemeClr val="tx1"/>
                </a:solidFill>
              </a:rPr>
              <a:t>Select Participant using the View Forms button</a:t>
            </a:r>
          </a:p>
          <a:p>
            <a:pPr marL="342900" indent="-342900">
              <a:buFont typeface="Arial" panose="020B0604020202020204" pitchFamily="34" charset="0"/>
              <a:buChar char="•"/>
            </a:pPr>
            <a:endParaRPr lang="en-GB" sz="1800" dirty="0">
              <a:solidFill>
                <a:schemeClr val="tx1"/>
              </a:solidFill>
            </a:endParaRPr>
          </a:p>
          <a:p>
            <a:pPr marL="342900" indent="-342900">
              <a:buFont typeface="Arial" panose="020B0604020202020204" pitchFamily="34" charset="0"/>
              <a:buChar char="•"/>
            </a:pPr>
            <a:endParaRPr lang="en-GB" sz="1800" dirty="0">
              <a:solidFill>
                <a:schemeClr val="tx1"/>
              </a:solidFill>
            </a:endParaRPr>
          </a:p>
          <a:p>
            <a:pPr marL="342900" indent="-342900">
              <a:buFont typeface="Arial" panose="020B0604020202020204" pitchFamily="34" charset="0"/>
              <a:buChar char="•"/>
            </a:pPr>
            <a:endParaRPr lang="en-GB" sz="1600" dirty="0">
              <a:solidFill>
                <a:schemeClr val="tx1"/>
              </a:solidFill>
            </a:endParaRPr>
          </a:p>
          <a:p>
            <a:pPr marL="342900" indent="-342900">
              <a:buFont typeface="Arial" panose="020B0604020202020204" pitchFamily="34" charset="0"/>
              <a:buChar char="•"/>
            </a:pPr>
            <a:endParaRPr lang="en-GB" sz="1600" dirty="0">
              <a:solidFill>
                <a:schemeClr val="tx1"/>
              </a:solidFill>
            </a:endParaRPr>
          </a:p>
        </p:txBody>
      </p:sp>
      <p:pic>
        <p:nvPicPr>
          <p:cNvPr id="8" name="Picture 7">
            <a:extLst>
              <a:ext uri="{FF2B5EF4-FFF2-40B4-BE49-F238E27FC236}">
                <a16:creationId xmlns:a16="http://schemas.microsoft.com/office/drawing/2014/main" id="{BA3AE0E7-8735-D7B1-148F-3939E5A7D9B7}"/>
              </a:ext>
            </a:extLst>
          </p:cNvPr>
          <p:cNvPicPr>
            <a:picLocks noChangeAspect="1"/>
          </p:cNvPicPr>
          <p:nvPr/>
        </p:nvPicPr>
        <p:blipFill rotWithShape="1">
          <a:blip r:embed="rId5"/>
          <a:srcRect r="26083" b="5017"/>
          <a:stretch/>
        </p:blipFill>
        <p:spPr>
          <a:xfrm>
            <a:off x="4139952" y="1646248"/>
            <a:ext cx="4562297" cy="434262"/>
          </a:xfrm>
          <a:prstGeom prst="rect">
            <a:avLst/>
          </a:prstGeom>
        </p:spPr>
      </p:pic>
      <p:pic>
        <p:nvPicPr>
          <p:cNvPr id="12" name="Picture 11">
            <a:extLst>
              <a:ext uri="{FF2B5EF4-FFF2-40B4-BE49-F238E27FC236}">
                <a16:creationId xmlns:a16="http://schemas.microsoft.com/office/drawing/2014/main" id="{3A8A528B-284D-8D4E-A63D-EE2FFEC06F7E}"/>
              </a:ext>
            </a:extLst>
          </p:cNvPr>
          <p:cNvPicPr>
            <a:picLocks noChangeAspect="1"/>
          </p:cNvPicPr>
          <p:nvPr/>
        </p:nvPicPr>
        <p:blipFill rotWithShape="1">
          <a:blip r:embed="rId6"/>
          <a:srcRect r="44690" b="17340"/>
          <a:stretch/>
        </p:blipFill>
        <p:spPr>
          <a:xfrm>
            <a:off x="4528394" y="2291881"/>
            <a:ext cx="4072243" cy="1286450"/>
          </a:xfrm>
          <a:prstGeom prst="rect">
            <a:avLst/>
          </a:prstGeom>
        </p:spPr>
      </p:pic>
      <p:sp>
        <p:nvSpPr>
          <p:cNvPr id="13" name="Rectangle: Rounded Corners 12">
            <a:extLst>
              <a:ext uri="{FF2B5EF4-FFF2-40B4-BE49-F238E27FC236}">
                <a16:creationId xmlns:a16="http://schemas.microsoft.com/office/drawing/2014/main" id="{4315D4E3-F037-CE50-DC31-D145ABF593E3}"/>
              </a:ext>
            </a:extLst>
          </p:cNvPr>
          <p:cNvSpPr/>
          <p:nvPr/>
        </p:nvSpPr>
        <p:spPr>
          <a:xfrm>
            <a:off x="4139952" y="1685525"/>
            <a:ext cx="2088233" cy="372853"/>
          </a:xfrm>
          <a:prstGeom prst="roundRect">
            <a:avLst/>
          </a:prstGeom>
          <a:noFill/>
          <a:ln>
            <a:solidFill>
              <a:srgbClr val="C8478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Rounded Corners 14">
            <a:extLst>
              <a:ext uri="{FF2B5EF4-FFF2-40B4-BE49-F238E27FC236}">
                <a16:creationId xmlns:a16="http://schemas.microsoft.com/office/drawing/2014/main" id="{3DE2535E-927F-CCA9-8C61-B1F7AC5A47C6}"/>
              </a:ext>
            </a:extLst>
          </p:cNvPr>
          <p:cNvSpPr/>
          <p:nvPr/>
        </p:nvSpPr>
        <p:spPr>
          <a:xfrm>
            <a:off x="4499992" y="2891400"/>
            <a:ext cx="1902418" cy="372853"/>
          </a:xfrm>
          <a:prstGeom prst="roundRect">
            <a:avLst/>
          </a:prstGeom>
          <a:noFill/>
          <a:ln>
            <a:solidFill>
              <a:srgbClr val="C8478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Rounded Corners 15">
            <a:extLst>
              <a:ext uri="{FF2B5EF4-FFF2-40B4-BE49-F238E27FC236}">
                <a16:creationId xmlns:a16="http://schemas.microsoft.com/office/drawing/2014/main" id="{DEF2D582-66A0-D042-3038-C54A4392C5DD}"/>
              </a:ext>
            </a:extLst>
          </p:cNvPr>
          <p:cNvSpPr/>
          <p:nvPr/>
        </p:nvSpPr>
        <p:spPr>
          <a:xfrm>
            <a:off x="6473013" y="3287052"/>
            <a:ext cx="617863" cy="316526"/>
          </a:xfrm>
          <a:prstGeom prst="roundRect">
            <a:avLst/>
          </a:prstGeom>
          <a:noFill/>
          <a:ln>
            <a:solidFill>
              <a:srgbClr val="C8478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8" name="Picture 17">
            <a:extLst>
              <a:ext uri="{FF2B5EF4-FFF2-40B4-BE49-F238E27FC236}">
                <a16:creationId xmlns:a16="http://schemas.microsoft.com/office/drawing/2014/main" id="{130549F8-2834-4474-2F2E-683EF4A7A4CD}"/>
              </a:ext>
            </a:extLst>
          </p:cNvPr>
          <p:cNvPicPr>
            <a:picLocks noChangeAspect="1"/>
          </p:cNvPicPr>
          <p:nvPr/>
        </p:nvPicPr>
        <p:blipFill rotWithShape="1">
          <a:blip r:embed="rId7"/>
          <a:srcRect t="21645"/>
          <a:stretch/>
        </p:blipFill>
        <p:spPr>
          <a:xfrm>
            <a:off x="4365042" y="3932784"/>
            <a:ext cx="2574089" cy="1008462"/>
          </a:xfrm>
          <a:prstGeom prst="rect">
            <a:avLst/>
          </a:prstGeom>
        </p:spPr>
      </p:pic>
      <p:sp>
        <p:nvSpPr>
          <p:cNvPr id="19" name="Rectangle: Rounded Corners 18">
            <a:extLst>
              <a:ext uri="{FF2B5EF4-FFF2-40B4-BE49-F238E27FC236}">
                <a16:creationId xmlns:a16="http://schemas.microsoft.com/office/drawing/2014/main" id="{FB0DDFF6-71E3-1ABF-A398-933B3D214C36}"/>
              </a:ext>
            </a:extLst>
          </p:cNvPr>
          <p:cNvSpPr/>
          <p:nvPr/>
        </p:nvSpPr>
        <p:spPr>
          <a:xfrm>
            <a:off x="5803237" y="4282223"/>
            <a:ext cx="617863" cy="316526"/>
          </a:xfrm>
          <a:prstGeom prst="roundRect">
            <a:avLst/>
          </a:prstGeom>
          <a:noFill/>
          <a:ln>
            <a:solidFill>
              <a:srgbClr val="C8478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1" name="Picture 20">
            <a:extLst>
              <a:ext uri="{FF2B5EF4-FFF2-40B4-BE49-F238E27FC236}">
                <a16:creationId xmlns:a16="http://schemas.microsoft.com/office/drawing/2014/main" id="{E81819F8-27FF-C63C-0CC7-C9E4D0C17F5F}"/>
              </a:ext>
            </a:extLst>
          </p:cNvPr>
          <p:cNvPicPr>
            <a:picLocks noChangeAspect="1"/>
          </p:cNvPicPr>
          <p:nvPr/>
        </p:nvPicPr>
        <p:blipFill rotWithShape="1">
          <a:blip r:embed="rId8"/>
          <a:srcRect t="22916"/>
          <a:stretch/>
        </p:blipFill>
        <p:spPr>
          <a:xfrm>
            <a:off x="6781944" y="3893877"/>
            <a:ext cx="2039608" cy="1078466"/>
          </a:xfrm>
          <a:prstGeom prst="rect">
            <a:avLst/>
          </a:prstGeom>
        </p:spPr>
      </p:pic>
      <p:sp>
        <p:nvSpPr>
          <p:cNvPr id="22" name="Rectangle: Rounded Corners 21">
            <a:extLst>
              <a:ext uri="{FF2B5EF4-FFF2-40B4-BE49-F238E27FC236}">
                <a16:creationId xmlns:a16="http://schemas.microsoft.com/office/drawing/2014/main" id="{1A75E02B-AE71-CDCA-00B8-7657E0C62987}"/>
              </a:ext>
            </a:extLst>
          </p:cNvPr>
          <p:cNvSpPr/>
          <p:nvPr/>
        </p:nvSpPr>
        <p:spPr>
          <a:xfrm>
            <a:off x="6891091" y="4230580"/>
            <a:ext cx="617863" cy="316526"/>
          </a:xfrm>
          <a:prstGeom prst="roundRect">
            <a:avLst/>
          </a:prstGeom>
          <a:noFill/>
          <a:ln>
            <a:solidFill>
              <a:srgbClr val="C8478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 Placeholder 1">
            <a:extLst>
              <a:ext uri="{FF2B5EF4-FFF2-40B4-BE49-F238E27FC236}">
                <a16:creationId xmlns:a16="http://schemas.microsoft.com/office/drawing/2014/main" id="{AC47798C-FDDF-A832-2222-CA6196705CF4}"/>
              </a:ext>
            </a:extLst>
          </p:cNvPr>
          <p:cNvSpPr txBox="1">
            <a:spLocks/>
          </p:cNvSpPr>
          <p:nvPr/>
        </p:nvSpPr>
        <p:spPr>
          <a:xfrm>
            <a:off x="-49862" y="3620678"/>
            <a:ext cx="3347864" cy="1090139"/>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en-GB" sz="2000" dirty="0">
              <a:solidFill>
                <a:schemeClr val="tx1"/>
              </a:solidFill>
            </a:endParaRPr>
          </a:p>
          <a:p>
            <a:pPr marL="342900" indent="-342900">
              <a:buFont typeface="Arial" panose="020B0604020202020204" pitchFamily="34" charset="0"/>
              <a:buChar char="•"/>
            </a:pPr>
            <a:r>
              <a:rPr lang="en-GB" sz="1800" dirty="0">
                <a:solidFill>
                  <a:schemeClr val="tx1"/>
                </a:solidFill>
              </a:rPr>
              <a:t>Edit (top right of CRF) &amp; save (or cancel to revert changes)</a:t>
            </a:r>
          </a:p>
          <a:p>
            <a:pPr marL="342900" indent="-342900">
              <a:buFont typeface="Arial" panose="020B0604020202020204" pitchFamily="34" charset="0"/>
              <a:buChar char="•"/>
            </a:pPr>
            <a:endParaRPr lang="en-GB" sz="1600" dirty="0">
              <a:solidFill>
                <a:schemeClr val="tx1"/>
              </a:solidFill>
            </a:endParaRPr>
          </a:p>
          <a:p>
            <a:pPr marL="342900" indent="-342900">
              <a:buFont typeface="Arial" panose="020B0604020202020204" pitchFamily="34" charset="0"/>
              <a:buChar char="•"/>
            </a:pPr>
            <a:endParaRPr lang="en-GB" sz="1600" dirty="0">
              <a:solidFill>
                <a:schemeClr val="tx1"/>
              </a:solidFill>
            </a:endParaRPr>
          </a:p>
        </p:txBody>
      </p:sp>
      <p:sp>
        <p:nvSpPr>
          <p:cNvPr id="27" name="Text Placeholder 1">
            <a:extLst>
              <a:ext uri="{FF2B5EF4-FFF2-40B4-BE49-F238E27FC236}">
                <a16:creationId xmlns:a16="http://schemas.microsoft.com/office/drawing/2014/main" id="{02B494DF-064D-05A3-B94E-8C903BB54832}"/>
              </a:ext>
            </a:extLst>
          </p:cNvPr>
          <p:cNvSpPr txBox="1">
            <a:spLocks/>
          </p:cNvSpPr>
          <p:nvPr/>
        </p:nvSpPr>
        <p:spPr>
          <a:xfrm>
            <a:off x="14568" y="2377950"/>
            <a:ext cx="3347864" cy="1242728"/>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en-GB" sz="1800" dirty="0">
              <a:solidFill>
                <a:schemeClr val="tx1"/>
              </a:solidFill>
            </a:endParaRPr>
          </a:p>
          <a:p>
            <a:pPr marL="342900" indent="-342900">
              <a:buFont typeface="Arial" panose="020B0604020202020204" pitchFamily="34" charset="0"/>
              <a:buChar char="•"/>
            </a:pPr>
            <a:r>
              <a:rPr lang="en-GB" sz="1800" dirty="0">
                <a:solidFill>
                  <a:schemeClr val="tx1"/>
                </a:solidFill>
              </a:rPr>
              <a:t>Select the CRF in the left-hand side panel and click view form button</a:t>
            </a:r>
          </a:p>
          <a:p>
            <a:pPr marL="342900" indent="-342900">
              <a:buFont typeface="Arial" panose="020B0604020202020204" pitchFamily="34" charset="0"/>
              <a:buChar char="•"/>
            </a:pPr>
            <a:endParaRPr lang="en-GB" sz="1600" dirty="0">
              <a:solidFill>
                <a:schemeClr val="tx1"/>
              </a:solidFill>
            </a:endParaRPr>
          </a:p>
          <a:p>
            <a:pPr marL="342900" indent="-342900">
              <a:buFont typeface="Arial" panose="020B0604020202020204" pitchFamily="34" charset="0"/>
              <a:buChar char="•"/>
            </a:pPr>
            <a:endParaRPr lang="en-GB" sz="1600" dirty="0">
              <a:solidFill>
                <a:schemeClr val="tx1"/>
              </a:solidFill>
            </a:endParaRPr>
          </a:p>
        </p:txBody>
      </p:sp>
    </p:spTree>
    <p:extLst>
      <p:ext uri="{BB962C8B-B14F-4D97-AF65-F5344CB8AC3E}">
        <p14:creationId xmlns:p14="http://schemas.microsoft.com/office/powerpoint/2010/main" val="39663432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P spid="13" grpId="0" animBg="1"/>
      <p:bldP spid="15" grpId="0" animBg="1"/>
      <p:bldP spid="16" grpId="0" animBg="1"/>
      <p:bldP spid="19" grpId="0" animBg="1"/>
      <p:bldP spid="22" grpId="0" animBg="1"/>
      <p:bldP spid="23" grpId="0"/>
      <p:bldP spid="2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7DC2B1-82D8-AD26-18EE-391F2991D675}"/>
              </a:ext>
            </a:extLst>
          </p:cNvPr>
          <p:cNvSpPr>
            <a:spLocks noGrp="1"/>
          </p:cNvSpPr>
          <p:nvPr>
            <p:ph type="body" sz="quarter" idx="10"/>
          </p:nvPr>
        </p:nvSpPr>
        <p:spPr>
          <a:xfrm>
            <a:off x="1115616" y="968255"/>
            <a:ext cx="7272808" cy="648816"/>
          </a:xfrm>
        </p:spPr>
        <p:txBody>
          <a:bodyPr/>
          <a:lstStyle/>
          <a:p>
            <a:r>
              <a:rPr lang="en-GB" sz="2000" dirty="0">
                <a:solidFill>
                  <a:srgbClr val="342662"/>
                </a:solidFill>
              </a:rPr>
              <a:t>For information relating specifically to CRF completion, please consult the CRF completion guidelines as per the ISF in the first instance </a:t>
            </a:r>
          </a:p>
        </p:txBody>
      </p:sp>
      <p:pic>
        <p:nvPicPr>
          <p:cNvPr id="4" name="Picture 3" descr="Text&#10;&#10;Description automatically generated">
            <a:extLst>
              <a:ext uri="{FF2B5EF4-FFF2-40B4-BE49-F238E27FC236}">
                <a16:creationId xmlns:a16="http://schemas.microsoft.com/office/drawing/2014/main" id="{5B2C9354-DC6A-6A15-6103-5348261125C6}"/>
              </a:ext>
            </a:extLst>
          </p:cNvPr>
          <p:cNvPicPr>
            <a:picLocks noChangeAspect="1"/>
          </p:cNvPicPr>
          <p:nvPr/>
        </p:nvPicPr>
        <p:blipFill>
          <a:blip r:embed="rId2"/>
          <a:stretch>
            <a:fillRect/>
          </a:stretch>
        </p:blipFill>
        <p:spPr>
          <a:xfrm>
            <a:off x="3563855" y="6439346"/>
            <a:ext cx="2088232" cy="373005"/>
          </a:xfrm>
          <a:prstGeom prst="rect">
            <a:avLst/>
          </a:prstGeom>
        </p:spPr>
      </p:pic>
      <p:pic>
        <p:nvPicPr>
          <p:cNvPr id="5" name="Picture 4" descr="Graphical user interface, text, application&#10;&#10;Description automatically generated">
            <a:extLst>
              <a:ext uri="{FF2B5EF4-FFF2-40B4-BE49-F238E27FC236}">
                <a16:creationId xmlns:a16="http://schemas.microsoft.com/office/drawing/2014/main" id="{022FD21E-9BF6-7E71-0C54-8E56A79F446D}"/>
              </a:ext>
            </a:extLst>
          </p:cNvPr>
          <p:cNvPicPr>
            <a:picLocks noChangeAspect="1"/>
          </p:cNvPicPr>
          <p:nvPr/>
        </p:nvPicPr>
        <p:blipFill>
          <a:blip r:embed="rId3" cstate="print">
            <a:extLst>
              <a:ext uri="{28A0092B-C50C-407E-A947-70E740481C1C}">
                <a14:useLocalDpi xmlns:a14="http://schemas.microsoft.com/office/drawing/2010/main" val="0"/>
              </a:ext>
            </a:extLst>
          </a:blip>
          <a:srcRect l="1140" t="22940" r="80827" b="59917"/>
          <a:stretch>
            <a:fillRect/>
          </a:stretch>
        </p:blipFill>
        <p:spPr bwMode="auto">
          <a:xfrm>
            <a:off x="4706" y="6440359"/>
            <a:ext cx="781514" cy="417641"/>
          </a:xfrm>
          <a:prstGeom prst="rect">
            <a:avLst/>
          </a:prstGeom>
          <a:noFill/>
          <a:ln>
            <a:noFill/>
          </a:ln>
          <a:effectLst/>
        </p:spPr>
      </p:pic>
      <p:pic>
        <p:nvPicPr>
          <p:cNvPr id="6" name="Picture 5">
            <a:extLst>
              <a:ext uri="{FF2B5EF4-FFF2-40B4-BE49-F238E27FC236}">
                <a16:creationId xmlns:a16="http://schemas.microsoft.com/office/drawing/2014/main" id="{3D8C302A-0AAF-9EB2-90F4-69018348368D}"/>
              </a:ext>
            </a:extLst>
          </p:cNvPr>
          <p:cNvPicPr>
            <a:picLocks noChangeAspect="1"/>
          </p:cNvPicPr>
          <p:nvPr/>
        </p:nvPicPr>
        <p:blipFill>
          <a:blip r:embed="rId4"/>
          <a:stretch>
            <a:fillRect/>
          </a:stretch>
        </p:blipFill>
        <p:spPr>
          <a:xfrm>
            <a:off x="7200023" y="9160"/>
            <a:ext cx="1872208" cy="514302"/>
          </a:xfrm>
          <a:prstGeom prst="rect">
            <a:avLst/>
          </a:prstGeom>
        </p:spPr>
      </p:pic>
      <p:sp>
        <p:nvSpPr>
          <p:cNvPr id="7" name="TextBox 6">
            <a:extLst>
              <a:ext uri="{FF2B5EF4-FFF2-40B4-BE49-F238E27FC236}">
                <a16:creationId xmlns:a16="http://schemas.microsoft.com/office/drawing/2014/main" id="{3625F19B-EF97-6CBF-2974-F26418E1EFCD}"/>
              </a:ext>
            </a:extLst>
          </p:cNvPr>
          <p:cNvSpPr txBox="1"/>
          <p:nvPr/>
        </p:nvSpPr>
        <p:spPr>
          <a:xfrm>
            <a:off x="1835696" y="3890701"/>
            <a:ext cx="6071780" cy="369332"/>
          </a:xfrm>
          <a:prstGeom prst="rect">
            <a:avLst/>
          </a:prstGeom>
          <a:noFill/>
        </p:spPr>
        <p:txBody>
          <a:bodyPr wrap="square">
            <a:spAutoFit/>
          </a:bodyPr>
          <a:lstStyle/>
          <a:p>
            <a:pPr marL="0" indent="0">
              <a:buFont typeface="Arial" panose="020B0604020202020204" pitchFamily="34" charset="0"/>
              <a:buNone/>
            </a:pPr>
            <a:r>
              <a:rPr lang="en-GB" sz="1800" b="1" dirty="0"/>
              <a:t>Contact: </a:t>
            </a:r>
            <a:r>
              <a:rPr lang="en-GB" sz="1800" dirty="0"/>
              <a:t>(E) </a:t>
            </a:r>
            <a:r>
              <a:rPr lang="en-GB" sz="1800" dirty="0">
                <a:solidFill>
                  <a:srgbClr val="C84786"/>
                </a:solidFill>
                <a:hlinkClick r:id="rId5">
                  <a:extLst>
                    <a:ext uri="{A12FA001-AC4F-418D-AE19-62706E023703}">
                      <ahyp:hlinkClr xmlns:ahyp="http://schemas.microsoft.com/office/drawing/2018/hyperlinkcolor" val="tx"/>
                    </a:ext>
                  </a:extLst>
                </a:hlinkClick>
              </a:rPr>
              <a:t>irehab@warwick.ac.uk</a:t>
            </a:r>
            <a:r>
              <a:rPr lang="en-GB" sz="1800" dirty="0">
                <a:solidFill>
                  <a:srgbClr val="C84786"/>
                </a:solidFill>
              </a:rPr>
              <a:t> </a:t>
            </a:r>
            <a:r>
              <a:rPr lang="en-GB" sz="1800" dirty="0"/>
              <a:t>| </a:t>
            </a:r>
            <a:r>
              <a:rPr lang="en-GB" sz="1800" dirty="0">
                <a:solidFill>
                  <a:srgbClr val="000000"/>
                </a:solidFill>
                <a:effectLst/>
                <a:ea typeface="Calibri" panose="020F0502020204030204" pitchFamily="34" charset="0"/>
              </a:rPr>
              <a:t>(T) 024 761 51367  </a:t>
            </a:r>
            <a:endParaRPr lang="en-GB" sz="1800" dirty="0"/>
          </a:p>
        </p:txBody>
      </p:sp>
      <p:sp>
        <p:nvSpPr>
          <p:cNvPr id="3" name="Text Placeholder 1">
            <a:extLst>
              <a:ext uri="{FF2B5EF4-FFF2-40B4-BE49-F238E27FC236}">
                <a16:creationId xmlns:a16="http://schemas.microsoft.com/office/drawing/2014/main" id="{F88F5112-63BC-AD62-6D41-680B60C10113}"/>
              </a:ext>
            </a:extLst>
          </p:cNvPr>
          <p:cNvSpPr txBox="1">
            <a:spLocks/>
          </p:cNvSpPr>
          <p:nvPr/>
        </p:nvSpPr>
        <p:spPr>
          <a:xfrm>
            <a:off x="1115616" y="2179642"/>
            <a:ext cx="7272808" cy="648816"/>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2000" dirty="0">
                <a:solidFill>
                  <a:srgbClr val="342662"/>
                </a:solidFill>
              </a:rPr>
              <a:t>For any questions relating to the trial please consult the FAQs sheet as per the ISF in the first instance </a:t>
            </a:r>
          </a:p>
        </p:txBody>
      </p:sp>
      <p:sp>
        <p:nvSpPr>
          <p:cNvPr id="8" name="Text Placeholder 1">
            <a:extLst>
              <a:ext uri="{FF2B5EF4-FFF2-40B4-BE49-F238E27FC236}">
                <a16:creationId xmlns:a16="http://schemas.microsoft.com/office/drawing/2014/main" id="{A4CF663F-63AD-F260-F514-9C16D0505949}"/>
              </a:ext>
            </a:extLst>
          </p:cNvPr>
          <p:cNvSpPr txBox="1">
            <a:spLocks/>
          </p:cNvSpPr>
          <p:nvPr/>
        </p:nvSpPr>
        <p:spPr>
          <a:xfrm>
            <a:off x="1115616" y="3147568"/>
            <a:ext cx="7272808" cy="648816"/>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2000" dirty="0">
                <a:solidFill>
                  <a:srgbClr val="342662"/>
                </a:solidFill>
              </a:rPr>
              <a:t>For any other questions relating to the trial, processes &amp;/or training please contact the iRehab team using the details below</a:t>
            </a:r>
            <a:r>
              <a:rPr lang="en-GB" sz="2000" dirty="0"/>
              <a:t>:</a:t>
            </a:r>
          </a:p>
        </p:txBody>
      </p:sp>
    </p:spTree>
    <p:extLst>
      <p:ext uri="{BB962C8B-B14F-4D97-AF65-F5344CB8AC3E}">
        <p14:creationId xmlns:p14="http://schemas.microsoft.com/office/powerpoint/2010/main" val="6931905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ABCADEC-7827-3B80-ECA7-6CD511B29B95}"/>
              </a:ext>
            </a:extLst>
          </p:cNvPr>
          <p:cNvSpPr>
            <a:spLocks noGrp="1"/>
          </p:cNvSpPr>
          <p:nvPr>
            <p:ph type="body" sz="quarter" idx="10"/>
          </p:nvPr>
        </p:nvSpPr>
        <p:spPr>
          <a:xfrm>
            <a:off x="0" y="9160"/>
            <a:ext cx="8425016" cy="648816"/>
          </a:xfrm>
        </p:spPr>
        <p:txBody>
          <a:bodyPr/>
          <a:lstStyle/>
          <a:p>
            <a:r>
              <a:rPr lang="en-GB" sz="2800" dirty="0">
                <a:solidFill>
                  <a:srgbClr val="342662"/>
                </a:solidFill>
              </a:rPr>
              <a:t>Step 1 – Request for access</a:t>
            </a:r>
          </a:p>
        </p:txBody>
      </p:sp>
      <p:pic>
        <p:nvPicPr>
          <p:cNvPr id="4" name="Picture 3">
            <a:extLst>
              <a:ext uri="{FF2B5EF4-FFF2-40B4-BE49-F238E27FC236}">
                <a16:creationId xmlns:a16="http://schemas.microsoft.com/office/drawing/2014/main" id="{1F001F71-7157-5C0D-79F5-B1544234918A}"/>
              </a:ext>
            </a:extLst>
          </p:cNvPr>
          <p:cNvPicPr>
            <a:picLocks noChangeAspect="1"/>
          </p:cNvPicPr>
          <p:nvPr/>
        </p:nvPicPr>
        <p:blipFill>
          <a:blip r:embed="rId3"/>
          <a:stretch>
            <a:fillRect/>
          </a:stretch>
        </p:blipFill>
        <p:spPr>
          <a:xfrm>
            <a:off x="7200023" y="9160"/>
            <a:ext cx="1872208" cy="514302"/>
          </a:xfrm>
          <a:prstGeom prst="rect">
            <a:avLst/>
          </a:prstGeom>
        </p:spPr>
      </p:pic>
      <p:pic>
        <p:nvPicPr>
          <p:cNvPr id="6" name="Picture 5" descr="Text&#10;&#10;Description automatically generated">
            <a:extLst>
              <a:ext uri="{FF2B5EF4-FFF2-40B4-BE49-F238E27FC236}">
                <a16:creationId xmlns:a16="http://schemas.microsoft.com/office/drawing/2014/main" id="{D3CE620D-A117-C8BC-291B-CFC995C4605D}"/>
              </a:ext>
            </a:extLst>
          </p:cNvPr>
          <p:cNvPicPr>
            <a:picLocks noChangeAspect="1"/>
          </p:cNvPicPr>
          <p:nvPr/>
        </p:nvPicPr>
        <p:blipFill>
          <a:blip r:embed="rId4"/>
          <a:stretch>
            <a:fillRect/>
          </a:stretch>
        </p:blipFill>
        <p:spPr>
          <a:xfrm>
            <a:off x="3563855" y="6439346"/>
            <a:ext cx="2088232" cy="373005"/>
          </a:xfrm>
          <a:prstGeom prst="rect">
            <a:avLst/>
          </a:prstGeom>
        </p:spPr>
      </p:pic>
      <p:pic>
        <p:nvPicPr>
          <p:cNvPr id="7" name="Picture 6" descr="Graphical user interface, text, application&#10;&#10;Description automatically generated">
            <a:extLst>
              <a:ext uri="{FF2B5EF4-FFF2-40B4-BE49-F238E27FC236}">
                <a16:creationId xmlns:a16="http://schemas.microsoft.com/office/drawing/2014/main" id="{A49F2113-0B93-EF81-2489-9A850812B856}"/>
              </a:ext>
            </a:extLst>
          </p:cNvPr>
          <p:cNvPicPr>
            <a:picLocks noChangeAspect="1"/>
          </p:cNvPicPr>
          <p:nvPr/>
        </p:nvPicPr>
        <p:blipFill>
          <a:blip r:embed="rId5" cstate="print">
            <a:extLst>
              <a:ext uri="{28A0092B-C50C-407E-A947-70E740481C1C}">
                <a14:useLocalDpi xmlns:a14="http://schemas.microsoft.com/office/drawing/2010/main" val="0"/>
              </a:ext>
            </a:extLst>
          </a:blip>
          <a:srcRect l="1140" t="22940" r="80827" b="59917"/>
          <a:stretch>
            <a:fillRect/>
          </a:stretch>
        </p:blipFill>
        <p:spPr bwMode="auto">
          <a:xfrm>
            <a:off x="4706" y="6440359"/>
            <a:ext cx="781514" cy="417641"/>
          </a:xfrm>
          <a:prstGeom prst="rect">
            <a:avLst/>
          </a:prstGeom>
          <a:noFill/>
          <a:ln>
            <a:noFill/>
          </a:ln>
          <a:effectLst/>
        </p:spPr>
      </p:pic>
      <p:sp>
        <p:nvSpPr>
          <p:cNvPr id="8" name="Text Placeholder 7">
            <a:extLst>
              <a:ext uri="{FF2B5EF4-FFF2-40B4-BE49-F238E27FC236}">
                <a16:creationId xmlns:a16="http://schemas.microsoft.com/office/drawing/2014/main" id="{B6D703ED-F539-262F-A8E0-4892C4DADB91}"/>
              </a:ext>
            </a:extLst>
          </p:cNvPr>
          <p:cNvSpPr>
            <a:spLocks noGrp="1"/>
          </p:cNvSpPr>
          <p:nvPr>
            <p:ph type="body" sz="quarter" idx="16"/>
          </p:nvPr>
        </p:nvSpPr>
        <p:spPr>
          <a:xfrm>
            <a:off x="179512" y="908720"/>
            <a:ext cx="8964488" cy="2952328"/>
          </a:xfrm>
        </p:spPr>
        <p:txBody>
          <a:bodyPr/>
          <a:lstStyle/>
          <a:p>
            <a:pPr marL="0" indent="0">
              <a:buNone/>
            </a:pPr>
            <a:r>
              <a:rPr lang="en-GB" dirty="0"/>
              <a:t>To enable Warwick CTU to grant access the database we will need the following information sent by email:</a:t>
            </a:r>
          </a:p>
          <a:p>
            <a:pPr marL="0" indent="0">
              <a:buNone/>
            </a:pPr>
            <a:endParaRPr lang="en-GB" dirty="0"/>
          </a:p>
          <a:p>
            <a:pPr>
              <a:buFont typeface="Arial" panose="020B0604020202020204" pitchFamily="34" charset="0"/>
              <a:buChar char="•"/>
            </a:pPr>
            <a:r>
              <a:rPr lang="en-GB" dirty="0"/>
              <a:t>Name</a:t>
            </a:r>
          </a:p>
          <a:p>
            <a:pPr>
              <a:buFont typeface="Arial" panose="020B0604020202020204" pitchFamily="34" charset="0"/>
              <a:buChar char="•"/>
            </a:pPr>
            <a:r>
              <a:rPr lang="en-GB" dirty="0"/>
              <a:t>Role</a:t>
            </a:r>
          </a:p>
          <a:p>
            <a:pPr>
              <a:buFont typeface="Arial" panose="020B0604020202020204" pitchFamily="34" charset="0"/>
              <a:buChar char="•"/>
            </a:pPr>
            <a:r>
              <a:rPr lang="en-GB" dirty="0"/>
              <a:t>Email Address</a:t>
            </a:r>
          </a:p>
          <a:p>
            <a:pPr>
              <a:buFont typeface="Arial" panose="020B0604020202020204" pitchFamily="34" charset="0"/>
              <a:buChar char="•"/>
            </a:pPr>
            <a:r>
              <a:rPr lang="en-GB" dirty="0"/>
              <a:t>Copy of the delegation log with responsibility </a:t>
            </a:r>
            <a:r>
              <a:rPr lang="en-GB" dirty="0">
                <a:highlight>
                  <a:srgbClr val="FFFF00"/>
                </a:highlight>
              </a:rPr>
              <a:t>F &amp; K assigned</a:t>
            </a:r>
          </a:p>
          <a:p>
            <a:pPr>
              <a:buFont typeface="Arial" panose="020B0604020202020204" pitchFamily="34" charset="0"/>
              <a:buChar char="•"/>
            </a:pPr>
            <a:r>
              <a:rPr lang="en-GB" dirty="0"/>
              <a:t>IP address (usually 1 per site will be satisfactory)</a:t>
            </a:r>
          </a:p>
        </p:txBody>
      </p:sp>
      <p:pic>
        <p:nvPicPr>
          <p:cNvPr id="10" name="Picture 9">
            <a:extLst>
              <a:ext uri="{FF2B5EF4-FFF2-40B4-BE49-F238E27FC236}">
                <a16:creationId xmlns:a16="http://schemas.microsoft.com/office/drawing/2014/main" id="{6FCED724-77FE-3956-DD39-BC8F40AD6B62}"/>
              </a:ext>
            </a:extLst>
          </p:cNvPr>
          <p:cNvPicPr>
            <a:picLocks noChangeAspect="1"/>
          </p:cNvPicPr>
          <p:nvPr/>
        </p:nvPicPr>
        <p:blipFill>
          <a:blip r:embed="rId6"/>
          <a:stretch>
            <a:fillRect/>
          </a:stretch>
        </p:blipFill>
        <p:spPr>
          <a:xfrm>
            <a:off x="426553" y="4579393"/>
            <a:ext cx="8096250" cy="1190625"/>
          </a:xfrm>
          <a:prstGeom prst="rect">
            <a:avLst/>
          </a:prstGeom>
        </p:spPr>
      </p:pic>
    </p:spTree>
    <p:extLst>
      <p:ext uri="{BB962C8B-B14F-4D97-AF65-F5344CB8AC3E}">
        <p14:creationId xmlns:p14="http://schemas.microsoft.com/office/powerpoint/2010/main" val="37275788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B08285F-15DD-240A-9B99-48F050BB9709}"/>
              </a:ext>
            </a:extLst>
          </p:cNvPr>
          <p:cNvSpPr>
            <a:spLocks noGrp="1"/>
          </p:cNvSpPr>
          <p:nvPr>
            <p:ph type="body" sz="quarter" idx="10"/>
          </p:nvPr>
        </p:nvSpPr>
        <p:spPr>
          <a:xfrm>
            <a:off x="-12470" y="0"/>
            <a:ext cx="8425016" cy="648816"/>
          </a:xfrm>
        </p:spPr>
        <p:txBody>
          <a:bodyPr/>
          <a:lstStyle/>
          <a:p>
            <a:r>
              <a:rPr lang="en-GB" sz="2400" dirty="0">
                <a:solidFill>
                  <a:srgbClr val="342662"/>
                </a:solidFill>
              </a:rPr>
              <a:t>Step 2- Allocation of Username and Password</a:t>
            </a:r>
          </a:p>
        </p:txBody>
      </p:sp>
      <p:sp>
        <p:nvSpPr>
          <p:cNvPr id="3" name="Text Placeholder 2">
            <a:extLst>
              <a:ext uri="{FF2B5EF4-FFF2-40B4-BE49-F238E27FC236}">
                <a16:creationId xmlns:a16="http://schemas.microsoft.com/office/drawing/2014/main" id="{FDFED9D5-84F1-BD86-4A97-F695742556D2}"/>
              </a:ext>
            </a:extLst>
          </p:cNvPr>
          <p:cNvSpPr>
            <a:spLocks noGrp="1"/>
          </p:cNvSpPr>
          <p:nvPr>
            <p:ph type="body" sz="quarter" idx="16"/>
          </p:nvPr>
        </p:nvSpPr>
        <p:spPr>
          <a:xfrm>
            <a:off x="-10951" y="1089409"/>
            <a:ext cx="8687407" cy="539391"/>
          </a:xfrm>
        </p:spPr>
        <p:txBody>
          <a:bodyPr/>
          <a:lstStyle/>
          <a:p>
            <a:pPr marL="0" indent="0">
              <a:buNone/>
            </a:pPr>
            <a:r>
              <a:rPr lang="en-GB" sz="1600" dirty="0"/>
              <a:t>Email 1: Allocation of </a:t>
            </a:r>
            <a:r>
              <a:rPr lang="en-GB" sz="1600" b="1" dirty="0"/>
              <a:t>Username</a:t>
            </a:r>
          </a:p>
          <a:p>
            <a:pPr marL="0" indent="0">
              <a:buNone/>
            </a:pPr>
            <a:r>
              <a:rPr lang="en-GB" sz="1600" dirty="0"/>
              <a:t>               and Database link</a:t>
            </a:r>
          </a:p>
        </p:txBody>
      </p:sp>
      <p:pic>
        <p:nvPicPr>
          <p:cNvPr id="4" name="Picture 3" descr="Text&#10;&#10;Description automatically generated">
            <a:extLst>
              <a:ext uri="{FF2B5EF4-FFF2-40B4-BE49-F238E27FC236}">
                <a16:creationId xmlns:a16="http://schemas.microsoft.com/office/drawing/2014/main" id="{CDD9C2C9-1C09-6A93-4326-81D3DB19751B}"/>
              </a:ext>
            </a:extLst>
          </p:cNvPr>
          <p:cNvPicPr>
            <a:picLocks noChangeAspect="1"/>
          </p:cNvPicPr>
          <p:nvPr/>
        </p:nvPicPr>
        <p:blipFill>
          <a:blip r:embed="rId3"/>
          <a:stretch>
            <a:fillRect/>
          </a:stretch>
        </p:blipFill>
        <p:spPr>
          <a:xfrm>
            <a:off x="3563855" y="6439346"/>
            <a:ext cx="2088232" cy="373005"/>
          </a:xfrm>
          <a:prstGeom prst="rect">
            <a:avLst/>
          </a:prstGeom>
        </p:spPr>
      </p:pic>
      <p:pic>
        <p:nvPicPr>
          <p:cNvPr id="5" name="Picture 4" descr="Graphical user interface, text, application&#10;&#10;Description automatically generated">
            <a:extLst>
              <a:ext uri="{FF2B5EF4-FFF2-40B4-BE49-F238E27FC236}">
                <a16:creationId xmlns:a16="http://schemas.microsoft.com/office/drawing/2014/main" id="{4FCAEB1B-1108-0326-7D1F-CBF232A459EE}"/>
              </a:ext>
            </a:extLst>
          </p:cNvPr>
          <p:cNvPicPr>
            <a:picLocks noChangeAspect="1"/>
          </p:cNvPicPr>
          <p:nvPr/>
        </p:nvPicPr>
        <p:blipFill>
          <a:blip r:embed="rId4" cstate="print">
            <a:extLst>
              <a:ext uri="{28A0092B-C50C-407E-A947-70E740481C1C}">
                <a14:useLocalDpi xmlns:a14="http://schemas.microsoft.com/office/drawing/2010/main" val="0"/>
              </a:ext>
            </a:extLst>
          </a:blip>
          <a:srcRect l="1140" t="22940" r="80827" b="59917"/>
          <a:stretch>
            <a:fillRect/>
          </a:stretch>
        </p:blipFill>
        <p:spPr bwMode="auto">
          <a:xfrm>
            <a:off x="4706" y="6440359"/>
            <a:ext cx="781514" cy="417641"/>
          </a:xfrm>
          <a:prstGeom prst="rect">
            <a:avLst/>
          </a:prstGeom>
          <a:noFill/>
          <a:ln>
            <a:noFill/>
          </a:ln>
          <a:effectLst/>
        </p:spPr>
      </p:pic>
      <p:pic>
        <p:nvPicPr>
          <p:cNvPr id="6" name="Picture 5">
            <a:extLst>
              <a:ext uri="{FF2B5EF4-FFF2-40B4-BE49-F238E27FC236}">
                <a16:creationId xmlns:a16="http://schemas.microsoft.com/office/drawing/2014/main" id="{72F42DF1-2439-D014-AA1E-59121DC4C736}"/>
              </a:ext>
            </a:extLst>
          </p:cNvPr>
          <p:cNvPicPr>
            <a:picLocks noChangeAspect="1"/>
          </p:cNvPicPr>
          <p:nvPr/>
        </p:nvPicPr>
        <p:blipFill>
          <a:blip r:embed="rId5"/>
          <a:stretch>
            <a:fillRect/>
          </a:stretch>
        </p:blipFill>
        <p:spPr>
          <a:xfrm>
            <a:off x="7200023" y="9160"/>
            <a:ext cx="1872208" cy="514302"/>
          </a:xfrm>
          <a:prstGeom prst="rect">
            <a:avLst/>
          </a:prstGeom>
        </p:spPr>
      </p:pic>
      <p:sp>
        <p:nvSpPr>
          <p:cNvPr id="7" name="Text Placeholder 7">
            <a:extLst>
              <a:ext uri="{FF2B5EF4-FFF2-40B4-BE49-F238E27FC236}">
                <a16:creationId xmlns:a16="http://schemas.microsoft.com/office/drawing/2014/main" id="{76F98216-F035-9D1F-11E1-6D8C2AFD8EAC}"/>
              </a:ext>
            </a:extLst>
          </p:cNvPr>
          <p:cNvSpPr txBox="1">
            <a:spLocks/>
          </p:cNvSpPr>
          <p:nvPr/>
        </p:nvSpPr>
        <p:spPr>
          <a:xfrm>
            <a:off x="-44100" y="545401"/>
            <a:ext cx="8964488" cy="648816"/>
          </a:xfrm>
          <a:prstGeom prst="rect">
            <a:avLst/>
          </a:prstGeom>
        </p:spPr>
        <p:txBody>
          <a:bodyPr vert="horz"/>
          <a:lstStyle>
            <a:lvl1pPr marL="342900" indent="-342900" algn="l" defTabSz="914400" rtl="0" eaLnBrk="1" latinLnBrk="0" hangingPunct="1">
              <a:spcBef>
                <a:spcPct val="20000"/>
              </a:spcBef>
              <a:buFontTx/>
              <a:buBlip>
                <a:blip r:embed="rId6"/>
              </a:buBlip>
              <a:defRPr sz="2000" b="0" i="0" kern="1200">
                <a:solidFill>
                  <a:schemeClr val="tx1"/>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Tx/>
              <a:buNone/>
            </a:pPr>
            <a:r>
              <a:rPr lang="en-GB" dirty="0"/>
              <a:t>Upon allocation of your username and password you will be sent 2 emails </a:t>
            </a:r>
          </a:p>
          <a:p>
            <a:pPr marL="0" indent="0">
              <a:buFontTx/>
              <a:buNone/>
            </a:pPr>
            <a:endParaRPr lang="en-GB" dirty="0"/>
          </a:p>
        </p:txBody>
      </p:sp>
      <p:pic>
        <p:nvPicPr>
          <p:cNvPr id="11" name="Picture 10">
            <a:extLst>
              <a:ext uri="{FF2B5EF4-FFF2-40B4-BE49-F238E27FC236}">
                <a16:creationId xmlns:a16="http://schemas.microsoft.com/office/drawing/2014/main" id="{BA271E19-F36B-8F66-BFC3-A9446E2C4848}"/>
              </a:ext>
            </a:extLst>
          </p:cNvPr>
          <p:cNvPicPr>
            <a:picLocks noChangeAspect="1"/>
          </p:cNvPicPr>
          <p:nvPr/>
        </p:nvPicPr>
        <p:blipFill>
          <a:blip r:embed="rId7"/>
          <a:stretch>
            <a:fillRect/>
          </a:stretch>
        </p:blipFill>
        <p:spPr>
          <a:xfrm>
            <a:off x="3059831" y="1180689"/>
            <a:ext cx="5454567" cy="4696583"/>
          </a:xfrm>
          <a:prstGeom prst="rect">
            <a:avLst/>
          </a:prstGeom>
        </p:spPr>
      </p:pic>
    </p:spTree>
    <p:extLst>
      <p:ext uri="{BB962C8B-B14F-4D97-AF65-F5344CB8AC3E}">
        <p14:creationId xmlns:p14="http://schemas.microsoft.com/office/powerpoint/2010/main" val="1935709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B08285F-15DD-240A-9B99-48F050BB9709}"/>
              </a:ext>
            </a:extLst>
          </p:cNvPr>
          <p:cNvSpPr>
            <a:spLocks noGrp="1"/>
          </p:cNvSpPr>
          <p:nvPr>
            <p:ph type="body" sz="quarter" idx="10"/>
          </p:nvPr>
        </p:nvSpPr>
        <p:spPr>
          <a:xfrm>
            <a:off x="-12470" y="0"/>
            <a:ext cx="8425016" cy="648816"/>
          </a:xfrm>
        </p:spPr>
        <p:txBody>
          <a:bodyPr/>
          <a:lstStyle/>
          <a:p>
            <a:r>
              <a:rPr lang="en-GB" sz="2400" dirty="0">
                <a:solidFill>
                  <a:srgbClr val="342662"/>
                </a:solidFill>
              </a:rPr>
              <a:t>Step 2- Allocation of Username and Password </a:t>
            </a:r>
            <a:r>
              <a:rPr lang="en-GB" sz="2400" dirty="0" err="1">
                <a:solidFill>
                  <a:srgbClr val="342662"/>
                </a:solidFill>
              </a:rPr>
              <a:t>cont</a:t>
            </a:r>
            <a:endParaRPr lang="en-GB" sz="2400" dirty="0">
              <a:solidFill>
                <a:srgbClr val="342662"/>
              </a:solidFill>
            </a:endParaRPr>
          </a:p>
        </p:txBody>
      </p:sp>
      <p:pic>
        <p:nvPicPr>
          <p:cNvPr id="4" name="Picture 3" descr="Text&#10;&#10;Description automatically generated">
            <a:extLst>
              <a:ext uri="{FF2B5EF4-FFF2-40B4-BE49-F238E27FC236}">
                <a16:creationId xmlns:a16="http://schemas.microsoft.com/office/drawing/2014/main" id="{CDD9C2C9-1C09-6A93-4326-81D3DB19751B}"/>
              </a:ext>
            </a:extLst>
          </p:cNvPr>
          <p:cNvPicPr>
            <a:picLocks noChangeAspect="1"/>
          </p:cNvPicPr>
          <p:nvPr/>
        </p:nvPicPr>
        <p:blipFill>
          <a:blip r:embed="rId3"/>
          <a:stretch>
            <a:fillRect/>
          </a:stretch>
        </p:blipFill>
        <p:spPr>
          <a:xfrm>
            <a:off x="3563855" y="6439346"/>
            <a:ext cx="2088232" cy="373005"/>
          </a:xfrm>
          <a:prstGeom prst="rect">
            <a:avLst/>
          </a:prstGeom>
        </p:spPr>
      </p:pic>
      <p:pic>
        <p:nvPicPr>
          <p:cNvPr id="5" name="Picture 4" descr="Graphical user interface, text, application&#10;&#10;Description automatically generated">
            <a:extLst>
              <a:ext uri="{FF2B5EF4-FFF2-40B4-BE49-F238E27FC236}">
                <a16:creationId xmlns:a16="http://schemas.microsoft.com/office/drawing/2014/main" id="{4FCAEB1B-1108-0326-7D1F-CBF232A459EE}"/>
              </a:ext>
            </a:extLst>
          </p:cNvPr>
          <p:cNvPicPr>
            <a:picLocks noChangeAspect="1"/>
          </p:cNvPicPr>
          <p:nvPr/>
        </p:nvPicPr>
        <p:blipFill>
          <a:blip r:embed="rId4" cstate="print">
            <a:extLst>
              <a:ext uri="{28A0092B-C50C-407E-A947-70E740481C1C}">
                <a14:useLocalDpi xmlns:a14="http://schemas.microsoft.com/office/drawing/2010/main" val="0"/>
              </a:ext>
            </a:extLst>
          </a:blip>
          <a:srcRect l="1140" t="22940" r="80827" b="59917"/>
          <a:stretch>
            <a:fillRect/>
          </a:stretch>
        </p:blipFill>
        <p:spPr bwMode="auto">
          <a:xfrm>
            <a:off x="4706" y="6440359"/>
            <a:ext cx="781514" cy="417641"/>
          </a:xfrm>
          <a:prstGeom prst="rect">
            <a:avLst/>
          </a:prstGeom>
          <a:noFill/>
          <a:ln>
            <a:noFill/>
          </a:ln>
          <a:effectLst/>
        </p:spPr>
      </p:pic>
      <p:pic>
        <p:nvPicPr>
          <p:cNvPr id="6" name="Picture 5">
            <a:extLst>
              <a:ext uri="{FF2B5EF4-FFF2-40B4-BE49-F238E27FC236}">
                <a16:creationId xmlns:a16="http://schemas.microsoft.com/office/drawing/2014/main" id="{72F42DF1-2439-D014-AA1E-59121DC4C736}"/>
              </a:ext>
            </a:extLst>
          </p:cNvPr>
          <p:cNvPicPr>
            <a:picLocks noChangeAspect="1"/>
          </p:cNvPicPr>
          <p:nvPr/>
        </p:nvPicPr>
        <p:blipFill>
          <a:blip r:embed="rId5"/>
          <a:stretch>
            <a:fillRect/>
          </a:stretch>
        </p:blipFill>
        <p:spPr>
          <a:xfrm>
            <a:off x="7200023" y="9160"/>
            <a:ext cx="1872208" cy="514302"/>
          </a:xfrm>
          <a:prstGeom prst="rect">
            <a:avLst/>
          </a:prstGeom>
        </p:spPr>
      </p:pic>
      <p:sp>
        <p:nvSpPr>
          <p:cNvPr id="7" name="Text Placeholder 7">
            <a:extLst>
              <a:ext uri="{FF2B5EF4-FFF2-40B4-BE49-F238E27FC236}">
                <a16:creationId xmlns:a16="http://schemas.microsoft.com/office/drawing/2014/main" id="{76F98216-F035-9D1F-11E1-6D8C2AFD8EAC}"/>
              </a:ext>
            </a:extLst>
          </p:cNvPr>
          <p:cNvSpPr txBox="1">
            <a:spLocks/>
          </p:cNvSpPr>
          <p:nvPr/>
        </p:nvSpPr>
        <p:spPr>
          <a:xfrm>
            <a:off x="-30164" y="543113"/>
            <a:ext cx="8964488" cy="648816"/>
          </a:xfrm>
          <a:prstGeom prst="rect">
            <a:avLst/>
          </a:prstGeom>
        </p:spPr>
        <p:txBody>
          <a:bodyPr vert="horz"/>
          <a:lstStyle>
            <a:lvl1pPr marL="342900" indent="-342900" algn="l" defTabSz="914400" rtl="0" eaLnBrk="1" latinLnBrk="0" hangingPunct="1">
              <a:spcBef>
                <a:spcPct val="20000"/>
              </a:spcBef>
              <a:buFontTx/>
              <a:buBlip>
                <a:blip r:embed="rId6"/>
              </a:buBlip>
              <a:defRPr sz="2000" b="0" i="0" kern="1200">
                <a:solidFill>
                  <a:schemeClr val="tx1"/>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Tx/>
              <a:buNone/>
            </a:pPr>
            <a:r>
              <a:rPr lang="en-GB" dirty="0"/>
              <a:t>Upon allocation of your username and password you will be sent 2 emails </a:t>
            </a:r>
          </a:p>
          <a:p>
            <a:pPr marL="0" indent="0">
              <a:buFontTx/>
              <a:buNone/>
            </a:pPr>
            <a:endParaRPr lang="en-GB" dirty="0"/>
          </a:p>
        </p:txBody>
      </p:sp>
      <p:sp>
        <p:nvSpPr>
          <p:cNvPr id="9" name="Text Placeholder 2">
            <a:extLst>
              <a:ext uri="{FF2B5EF4-FFF2-40B4-BE49-F238E27FC236}">
                <a16:creationId xmlns:a16="http://schemas.microsoft.com/office/drawing/2014/main" id="{AD7F945A-5DCF-67D2-94A8-E92FB24C3F85}"/>
              </a:ext>
            </a:extLst>
          </p:cNvPr>
          <p:cNvSpPr txBox="1">
            <a:spLocks/>
          </p:cNvSpPr>
          <p:nvPr/>
        </p:nvSpPr>
        <p:spPr>
          <a:xfrm>
            <a:off x="0" y="1027283"/>
            <a:ext cx="4499992" cy="368594"/>
          </a:xfrm>
          <a:prstGeom prst="rect">
            <a:avLst/>
          </a:prstGeom>
        </p:spPr>
        <p:txBody>
          <a:bodyPr vert="horz"/>
          <a:lstStyle>
            <a:lvl1pPr marL="342900" indent="-342900" algn="l" defTabSz="914400" rtl="0" eaLnBrk="1" latinLnBrk="0" hangingPunct="1">
              <a:spcBef>
                <a:spcPct val="20000"/>
              </a:spcBef>
              <a:buFontTx/>
              <a:buBlip>
                <a:blip r:embed="rId6"/>
              </a:buBlip>
              <a:defRPr sz="2000" b="0" i="0" kern="1200">
                <a:solidFill>
                  <a:schemeClr val="tx1"/>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Tx/>
              <a:buNone/>
            </a:pPr>
            <a:r>
              <a:rPr lang="en-GB" sz="1600" dirty="0"/>
              <a:t>Email 2: Allocation of </a:t>
            </a:r>
            <a:r>
              <a:rPr lang="en-GB" sz="1600" b="1" dirty="0"/>
              <a:t>Password</a:t>
            </a:r>
          </a:p>
        </p:txBody>
      </p:sp>
      <p:pic>
        <p:nvPicPr>
          <p:cNvPr id="13" name="Picture 12">
            <a:extLst>
              <a:ext uri="{FF2B5EF4-FFF2-40B4-BE49-F238E27FC236}">
                <a16:creationId xmlns:a16="http://schemas.microsoft.com/office/drawing/2014/main" id="{DD3F8E95-FB8B-1F44-8DD5-56898C7599BA}"/>
              </a:ext>
            </a:extLst>
          </p:cNvPr>
          <p:cNvPicPr>
            <a:picLocks noChangeAspect="1"/>
          </p:cNvPicPr>
          <p:nvPr/>
        </p:nvPicPr>
        <p:blipFill>
          <a:blip r:embed="rId7"/>
          <a:stretch>
            <a:fillRect/>
          </a:stretch>
        </p:blipFill>
        <p:spPr>
          <a:xfrm>
            <a:off x="2843807" y="1081519"/>
            <a:ext cx="5058317" cy="4749197"/>
          </a:xfrm>
          <a:prstGeom prst="rect">
            <a:avLst/>
          </a:prstGeom>
        </p:spPr>
      </p:pic>
    </p:spTree>
    <p:extLst>
      <p:ext uri="{BB962C8B-B14F-4D97-AF65-F5344CB8AC3E}">
        <p14:creationId xmlns:p14="http://schemas.microsoft.com/office/powerpoint/2010/main" val="23136687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2755006-E408-E9B7-DBC1-EA35C9773148}"/>
              </a:ext>
            </a:extLst>
          </p:cNvPr>
          <p:cNvSpPr>
            <a:spLocks noGrp="1"/>
          </p:cNvSpPr>
          <p:nvPr>
            <p:ph type="body" sz="quarter" idx="10"/>
          </p:nvPr>
        </p:nvSpPr>
        <p:spPr>
          <a:xfrm>
            <a:off x="0" y="18919"/>
            <a:ext cx="8425016" cy="648816"/>
          </a:xfrm>
        </p:spPr>
        <p:txBody>
          <a:bodyPr/>
          <a:lstStyle/>
          <a:p>
            <a:r>
              <a:rPr lang="en-GB" sz="2800" dirty="0">
                <a:solidFill>
                  <a:srgbClr val="342662"/>
                </a:solidFill>
                <a:effectLst/>
                <a:latin typeface="Calibri" panose="020F0502020204030204" pitchFamily="34" charset="0"/>
                <a:ea typeface="Calibri" panose="020F0502020204030204" pitchFamily="34" charset="0"/>
                <a:cs typeface="Times New Roman" panose="02020603050405020304" pitchFamily="18" charset="0"/>
              </a:rPr>
              <a:t>Step 3- Log In</a:t>
            </a:r>
            <a:endParaRPr lang="en-GB" sz="2800" dirty="0">
              <a:solidFill>
                <a:srgbClr val="342662"/>
              </a:solidFill>
            </a:endParaRPr>
          </a:p>
        </p:txBody>
      </p:sp>
      <p:pic>
        <p:nvPicPr>
          <p:cNvPr id="4" name="Picture 3" descr="Text&#10;&#10;Description automatically generated">
            <a:extLst>
              <a:ext uri="{FF2B5EF4-FFF2-40B4-BE49-F238E27FC236}">
                <a16:creationId xmlns:a16="http://schemas.microsoft.com/office/drawing/2014/main" id="{E01AA88F-0EA6-EDEA-4404-59F43D0B01BB}"/>
              </a:ext>
            </a:extLst>
          </p:cNvPr>
          <p:cNvPicPr>
            <a:picLocks noChangeAspect="1"/>
          </p:cNvPicPr>
          <p:nvPr/>
        </p:nvPicPr>
        <p:blipFill>
          <a:blip r:embed="rId3"/>
          <a:stretch>
            <a:fillRect/>
          </a:stretch>
        </p:blipFill>
        <p:spPr>
          <a:xfrm>
            <a:off x="3563855" y="6439346"/>
            <a:ext cx="2088232" cy="373005"/>
          </a:xfrm>
          <a:prstGeom prst="rect">
            <a:avLst/>
          </a:prstGeom>
        </p:spPr>
      </p:pic>
      <p:pic>
        <p:nvPicPr>
          <p:cNvPr id="5" name="Picture 4" descr="Graphical user interface, text, application&#10;&#10;Description automatically generated">
            <a:extLst>
              <a:ext uri="{FF2B5EF4-FFF2-40B4-BE49-F238E27FC236}">
                <a16:creationId xmlns:a16="http://schemas.microsoft.com/office/drawing/2014/main" id="{DC6425E7-E02A-783E-64B3-3DD6DF0B1E62}"/>
              </a:ext>
            </a:extLst>
          </p:cNvPr>
          <p:cNvPicPr>
            <a:picLocks noChangeAspect="1"/>
          </p:cNvPicPr>
          <p:nvPr/>
        </p:nvPicPr>
        <p:blipFill>
          <a:blip r:embed="rId4" cstate="print">
            <a:extLst>
              <a:ext uri="{28A0092B-C50C-407E-A947-70E740481C1C}">
                <a14:useLocalDpi xmlns:a14="http://schemas.microsoft.com/office/drawing/2010/main" val="0"/>
              </a:ext>
            </a:extLst>
          </a:blip>
          <a:srcRect l="1140" t="22940" r="80827" b="59917"/>
          <a:stretch>
            <a:fillRect/>
          </a:stretch>
        </p:blipFill>
        <p:spPr bwMode="auto">
          <a:xfrm>
            <a:off x="4706" y="6440359"/>
            <a:ext cx="781514" cy="417641"/>
          </a:xfrm>
          <a:prstGeom prst="rect">
            <a:avLst/>
          </a:prstGeom>
          <a:noFill/>
          <a:ln>
            <a:noFill/>
          </a:ln>
          <a:effectLst/>
        </p:spPr>
      </p:pic>
      <p:pic>
        <p:nvPicPr>
          <p:cNvPr id="6" name="Picture 5">
            <a:extLst>
              <a:ext uri="{FF2B5EF4-FFF2-40B4-BE49-F238E27FC236}">
                <a16:creationId xmlns:a16="http://schemas.microsoft.com/office/drawing/2014/main" id="{5BFACBD3-5D85-443D-207E-869DCBA2A448}"/>
              </a:ext>
            </a:extLst>
          </p:cNvPr>
          <p:cNvPicPr>
            <a:picLocks noChangeAspect="1"/>
          </p:cNvPicPr>
          <p:nvPr/>
        </p:nvPicPr>
        <p:blipFill>
          <a:blip r:embed="rId5"/>
          <a:stretch>
            <a:fillRect/>
          </a:stretch>
        </p:blipFill>
        <p:spPr>
          <a:xfrm>
            <a:off x="7200023" y="9160"/>
            <a:ext cx="1872208" cy="514302"/>
          </a:xfrm>
          <a:prstGeom prst="rect">
            <a:avLst/>
          </a:prstGeom>
        </p:spPr>
      </p:pic>
      <p:pic>
        <p:nvPicPr>
          <p:cNvPr id="16" name="Picture 15">
            <a:extLst>
              <a:ext uri="{FF2B5EF4-FFF2-40B4-BE49-F238E27FC236}">
                <a16:creationId xmlns:a16="http://schemas.microsoft.com/office/drawing/2014/main" id="{DC9979F1-7DF3-34AD-C6E2-603B7BD220E0}"/>
              </a:ext>
            </a:extLst>
          </p:cNvPr>
          <p:cNvPicPr>
            <a:picLocks noChangeAspect="1"/>
          </p:cNvPicPr>
          <p:nvPr/>
        </p:nvPicPr>
        <p:blipFill>
          <a:blip r:embed="rId6"/>
          <a:stretch>
            <a:fillRect/>
          </a:stretch>
        </p:blipFill>
        <p:spPr>
          <a:xfrm>
            <a:off x="4949138" y="3818964"/>
            <a:ext cx="3685437" cy="1934854"/>
          </a:xfrm>
          <a:prstGeom prst="rect">
            <a:avLst/>
          </a:prstGeom>
        </p:spPr>
      </p:pic>
      <p:pic>
        <p:nvPicPr>
          <p:cNvPr id="18" name="Picture 17">
            <a:extLst>
              <a:ext uri="{FF2B5EF4-FFF2-40B4-BE49-F238E27FC236}">
                <a16:creationId xmlns:a16="http://schemas.microsoft.com/office/drawing/2014/main" id="{0044970C-5E6C-767E-6664-DCAB16A86823}"/>
              </a:ext>
            </a:extLst>
          </p:cNvPr>
          <p:cNvPicPr>
            <a:picLocks noChangeAspect="1"/>
          </p:cNvPicPr>
          <p:nvPr/>
        </p:nvPicPr>
        <p:blipFill rotWithShape="1">
          <a:blip r:embed="rId7"/>
          <a:srcRect r="29422"/>
          <a:stretch/>
        </p:blipFill>
        <p:spPr>
          <a:xfrm>
            <a:off x="4957843" y="615190"/>
            <a:ext cx="2062429" cy="2423847"/>
          </a:xfrm>
          <a:prstGeom prst="rect">
            <a:avLst/>
          </a:prstGeom>
        </p:spPr>
      </p:pic>
      <p:sp>
        <p:nvSpPr>
          <p:cNvPr id="20" name="Oval 19">
            <a:extLst>
              <a:ext uri="{FF2B5EF4-FFF2-40B4-BE49-F238E27FC236}">
                <a16:creationId xmlns:a16="http://schemas.microsoft.com/office/drawing/2014/main" id="{BBAA8766-20A2-63EF-4DA7-64B20AC7FC62}"/>
              </a:ext>
            </a:extLst>
          </p:cNvPr>
          <p:cNvSpPr/>
          <p:nvPr/>
        </p:nvSpPr>
        <p:spPr>
          <a:xfrm>
            <a:off x="4949138" y="2591503"/>
            <a:ext cx="1711093" cy="547985"/>
          </a:xfrm>
          <a:prstGeom prst="ellipse">
            <a:avLst/>
          </a:prstGeom>
          <a:noFill/>
          <a:ln>
            <a:solidFill>
              <a:srgbClr val="C8478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a:extLst>
              <a:ext uri="{FF2B5EF4-FFF2-40B4-BE49-F238E27FC236}">
                <a16:creationId xmlns:a16="http://schemas.microsoft.com/office/drawing/2014/main" id="{27971E05-78CE-5A28-1DAF-DA4BA54A634D}"/>
              </a:ext>
            </a:extLst>
          </p:cNvPr>
          <p:cNvSpPr txBox="1"/>
          <p:nvPr/>
        </p:nvSpPr>
        <p:spPr>
          <a:xfrm>
            <a:off x="60354" y="713413"/>
            <a:ext cx="4897490" cy="954107"/>
          </a:xfrm>
          <a:prstGeom prst="rect">
            <a:avLst/>
          </a:prstGeom>
          <a:noFill/>
        </p:spPr>
        <p:txBody>
          <a:bodyPr wrap="square" rtlCol="0">
            <a:spAutoFit/>
          </a:bodyPr>
          <a:lstStyle/>
          <a:p>
            <a:r>
              <a:rPr lang="en-GB" sz="1400" dirty="0"/>
              <a:t>Step 3a) On your first log in use the forgotten password link to set your personal password</a:t>
            </a:r>
          </a:p>
          <a:p>
            <a:endParaRPr lang="en-GB" sz="1400" dirty="0"/>
          </a:p>
          <a:p>
            <a:r>
              <a:rPr lang="en-GB" sz="1400" dirty="0"/>
              <a:t>Use the temporary link in your inbox to set your password</a:t>
            </a:r>
          </a:p>
        </p:txBody>
      </p:sp>
      <p:sp>
        <p:nvSpPr>
          <p:cNvPr id="28" name="TextBox 27">
            <a:extLst>
              <a:ext uri="{FF2B5EF4-FFF2-40B4-BE49-F238E27FC236}">
                <a16:creationId xmlns:a16="http://schemas.microsoft.com/office/drawing/2014/main" id="{C056356F-DB33-946B-B690-E02CC3385326}"/>
              </a:ext>
            </a:extLst>
          </p:cNvPr>
          <p:cNvSpPr txBox="1"/>
          <p:nvPr/>
        </p:nvSpPr>
        <p:spPr>
          <a:xfrm>
            <a:off x="102235" y="4262790"/>
            <a:ext cx="4855608" cy="738664"/>
          </a:xfrm>
          <a:prstGeom prst="rect">
            <a:avLst/>
          </a:prstGeom>
          <a:noFill/>
        </p:spPr>
        <p:txBody>
          <a:bodyPr wrap="square" rtlCol="0">
            <a:spAutoFit/>
          </a:bodyPr>
          <a:lstStyle/>
          <a:p>
            <a:r>
              <a:rPr lang="en-GB" sz="1400" dirty="0"/>
              <a:t>Step 3b) On all subsequent Logins use the username as designated by WCTU. Use your own personal password and click sign in</a:t>
            </a:r>
          </a:p>
        </p:txBody>
      </p:sp>
      <p:sp>
        <p:nvSpPr>
          <p:cNvPr id="34" name="Rectangle: Rounded Corners 33">
            <a:extLst>
              <a:ext uri="{FF2B5EF4-FFF2-40B4-BE49-F238E27FC236}">
                <a16:creationId xmlns:a16="http://schemas.microsoft.com/office/drawing/2014/main" id="{73A85B5A-13F4-98DA-DFE4-B831D3857271}"/>
              </a:ext>
            </a:extLst>
          </p:cNvPr>
          <p:cNvSpPr/>
          <p:nvPr/>
        </p:nvSpPr>
        <p:spPr>
          <a:xfrm>
            <a:off x="4957843" y="4166399"/>
            <a:ext cx="1321356" cy="288507"/>
          </a:xfrm>
          <a:prstGeom prst="roundRect">
            <a:avLst/>
          </a:prstGeom>
          <a:noFill/>
          <a:ln>
            <a:solidFill>
              <a:srgbClr val="C8478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Rounded Corners 12">
            <a:extLst>
              <a:ext uri="{FF2B5EF4-FFF2-40B4-BE49-F238E27FC236}">
                <a16:creationId xmlns:a16="http://schemas.microsoft.com/office/drawing/2014/main" id="{8080D877-72E9-FF9A-73B6-48D8EAE4F3D3}"/>
              </a:ext>
            </a:extLst>
          </p:cNvPr>
          <p:cNvSpPr/>
          <p:nvPr/>
        </p:nvSpPr>
        <p:spPr>
          <a:xfrm>
            <a:off x="4992984" y="4738139"/>
            <a:ext cx="1321356" cy="288507"/>
          </a:xfrm>
          <a:prstGeom prst="roundRect">
            <a:avLst/>
          </a:prstGeom>
          <a:noFill/>
          <a:ln>
            <a:solidFill>
              <a:srgbClr val="C8478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Rounded Corners 14">
            <a:extLst>
              <a:ext uri="{FF2B5EF4-FFF2-40B4-BE49-F238E27FC236}">
                <a16:creationId xmlns:a16="http://schemas.microsoft.com/office/drawing/2014/main" id="{97BB2719-38B6-768E-C93B-EA25D51D4C02}"/>
              </a:ext>
            </a:extLst>
          </p:cNvPr>
          <p:cNvSpPr/>
          <p:nvPr/>
        </p:nvSpPr>
        <p:spPr>
          <a:xfrm>
            <a:off x="6155843" y="5173852"/>
            <a:ext cx="1321356" cy="288507"/>
          </a:xfrm>
          <a:prstGeom prst="roundRect">
            <a:avLst/>
          </a:prstGeom>
          <a:noFill/>
          <a:ln>
            <a:solidFill>
              <a:srgbClr val="C8478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9908057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4" grpId="0"/>
      <p:bldP spid="28" grpId="0"/>
      <p:bldP spid="34" grpId="0" animBg="1"/>
      <p:bldP spid="13" grpId="0" animBg="1"/>
      <p:bldP spid="1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2755006-E408-E9B7-DBC1-EA35C9773148}"/>
              </a:ext>
            </a:extLst>
          </p:cNvPr>
          <p:cNvSpPr>
            <a:spLocks noGrp="1"/>
          </p:cNvSpPr>
          <p:nvPr>
            <p:ph type="body" sz="quarter" idx="10"/>
          </p:nvPr>
        </p:nvSpPr>
        <p:spPr>
          <a:xfrm>
            <a:off x="0" y="18919"/>
            <a:ext cx="8425016" cy="648816"/>
          </a:xfrm>
        </p:spPr>
        <p:txBody>
          <a:bodyPr/>
          <a:lstStyle/>
          <a:p>
            <a:r>
              <a:rPr lang="en-GB" sz="2800" dirty="0">
                <a:solidFill>
                  <a:srgbClr val="342662"/>
                </a:solidFill>
                <a:effectLst/>
                <a:latin typeface="Calibri" panose="020F0502020204030204" pitchFamily="34" charset="0"/>
                <a:ea typeface="Calibri" panose="020F0502020204030204" pitchFamily="34" charset="0"/>
                <a:cs typeface="Times New Roman" panose="02020603050405020304" pitchFamily="18" charset="0"/>
              </a:rPr>
              <a:t>Step 3- Log In cont.</a:t>
            </a:r>
            <a:endParaRPr lang="en-GB" sz="2800" dirty="0">
              <a:solidFill>
                <a:srgbClr val="342662"/>
              </a:solidFill>
            </a:endParaRPr>
          </a:p>
        </p:txBody>
      </p:sp>
      <p:pic>
        <p:nvPicPr>
          <p:cNvPr id="4" name="Picture 3" descr="Text&#10;&#10;Description automatically generated">
            <a:extLst>
              <a:ext uri="{FF2B5EF4-FFF2-40B4-BE49-F238E27FC236}">
                <a16:creationId xmlns:a16="http://schemas.microsoft.com/office/drawing/2014/main" id="{E01AA88F-0EA6-EDEA-4404-59F43D0B01BB}"/>
              </a:ext>
            </a:extLst>
          </p:cNvPr>
          <p:cNvPicPr>
            <a:picLocks noChangeAspect="1"/>
          </p:cNvPicPr>
          <p:nvPr/>
        </p:nvPicPr>
        <p:blipFill>
          <a:blip r:embed="rId3"/>
          <a:stretch>
            <a:fillRect/>
          </a:stretch>
        </p:blipFill>
        <p:spPr>
          <a:xfrm>
            <a:off x="3563855" y="6439346"/>
            <a:ext cx="2088232" cy="373005"/>
          </a:xfrm>
          <a:prstGeom prst="rect">
            <a:avLst/>
          </a:prstGeom>
        </p:spPr>
      </p:pic>
      <p:pic>
        <p:nvPicPr>
          <p:cNvPr id="5" name="Picture 4" descr="Graphical user interface, text, application&#10;&#10;Description automatically generated">
            <a:extLst>
              <a:ext uri="{FF2B5EF4-FFF2-40B4-BE49-F238E27FC236}">
                <a16:creationId xmlns:a16="http://schemas.microsoft.com/office/drawing/2014/main" id="{DC6425E7-E02A-783E-64B3-3DD6DF0B1E62}"/>
              </a:ext>
            </a:extLst>
          </p:cNvPr>
          <p:cNvPicPr>
            <a:picLocks noChangeAspect="1"/>
          </p:cNvPicPr>
          <p:nvPr/>
        </p:nvPicPr>
        <p:blipFill>
          <a:blip r:embed="rId4" cstate="print">
            <a:extLst>
              <a:ext uri="{28A0092B-C50C-407E-A947-70E740481C1C}">
                <a14:useLocalDpi xmlns:a14="http://schemas.microsoft.com/office/drawing/2010/main" val="0"/>
              </a:ext>
            </a:extLst>
          </a:blip>
          <a:srcRect l="1140" t="22940" r="80827" b="59917"/>
          <a:stretch>
            <a:fillRect/>
          </a:stretch>
        </p:blipFill>
        <p:spPr bwMode="auto">
          <a:xfrm>
            <a:off x="4706" y="6440359"/>
            <a:ext cx="781514" cy="417641"/>
          </a:xfrm>
          <a:prstGeom prst="rect">
            <a:avLst/>
          </a:prstGeom>
          <a:noFill/>
          <a:ln>
            <a:noFill/>
          </a:ln>
          <a:effectLst/>
        </p:spPr>
      </p:pic>
      <p:pic>
        <p:nvPicPr>
          <p:cNvPr id="6" name="Picture 5">
            <a:extLst>
              <a:ext uri="{FF2B5EF4-FFF2-40B4-BE49-F238E27FC236}">
                <a16:creationId xmlns:a16="http://schemas.microsoft.com/office/drawing/2014/main" id="{5BFACBD3-5D85-443D-207E-869DCBA2A448}"/>
              </a:ext>
            </a:extLst>
          </p:cNvPr>
          <p:cNvPicPr>
            <a:picLocks noChangeAspect="1"/>
          </p:cNvPicPr>
          <p:nvPr/>
        </p:nvPicPr>
        <p:blipFill>
          <a:blip r:embed="rId5"/>
          <a:stretch>
            <a:fillRect/>
          </a:stretch>
        </p:blipFill>
        <p:spPr>
          <a:xfrm>
            <a:off x="7200023" y="9160"/>
            <a:ext cx="1872208" cy="514302"/>
          </a:xfrm>
          <a:prstGeom prst="rect">
            <a:avLst/>
          </a:prstGeom>
        </p:spPr>
      </p:pic>
      <p:sp>
        <p:nvSpPr>
          <p:cNvPr id="8" name="Text Placeholder 7">
            <a:extLst>
              <a:ext uri="{FF2B5EF4-FFF2-40B4-BE49-F238E27FC236}">
                <a16:creationId xmlns:a16="http://schemas.microsoft.com/office/drawing/2014/main" id="{FB18E417-2A0D-D3E8-E4C8-4014A29294D0}"/>
              </a:ext>
            </a:extLst>
          </p:cNvPr>
          <p:cNvSpPr>
            <a:spLocks noGrp="1"/>
          </p:cNvSpPr>
          <p:nvPr>
            <p:ph type="body" sz="quarter" idx="16"/>
          </p:nvPr>
        </p:nvSpPr>
        <p:spPr>
          <a:xfrm>
            <a:off x="113875" y="653594"/>
            <a:ext cx="8997911" cy="1013815"/>
          </a:xfrm>
        </p:spPr>
        <p:txBody>
          <a:bodyPr/>
          <a:lstStyle/>
          <a:p>
            <a:pPr marL="0" indent="0">
              <a:buNone/>
            </a:pPr>
            <a:r>
              <a:rPr lang="en-GB" sz="1800" dirty="0"/>
              <a:t>If you receive the following error, this is because the Warwick server doesn’t recognise your device/site</a:t>
            </a:r>
            <a:r>
              <a:rPr lang="en-GB" dirty="0"/>
              <a:t>:</a:t>
            </a:r>
          </a:p>
          <a:p>
            <a:pPr marL="0" indent="0">
              <a:buNone/>
            </a:pPr>
            <a:endParaRPr lang="en-GB" dirty="0"/>
          </a:p>
          <a:p>
            <a:pPr marL="0" indent="0">
              <a:buNone/>
            </a:pPr>
            <a:endParaRPr lang="en-GB" dirty="0"/>
          </a:p>
        </p:txBody>
      </p:sp>
      <p:pic>
        <p:nvPicPr>
          <p:cNvPr id="10" name="Picture 9">
            <a:extLst>
              <a:ext uri="{FF2B5EF4-FFF2-40B4-BE49-F238E27FC236}">
                <a16:creationId xmlns:a16="http://schemas.microsoft.com/office/drawing/2014/main" id="{354884CB-5B25-D25E-AE35-BD5B4D943311}"/>
              </a:ext>
            </a:extLst>
          </p:cNvPr>
          <p:cNvPicPr>
            <a:picLocks noChangeAspect="1"/>
          </p:cNvPicPr>
          <p:nvPr/>
        </p:nvPicPr>
        <p:blipFill>
          <a:blip r:embed="rId6"/>
          <a:stretch>
            <a:fillRect/>
          </a:stretch>
        </p:blipFill>
        <p:spPr>
          <a:xfrm>
            <a:off x="1038061" y="1390331"/>
            <a:ext cx="7067173" cy="1152128"/>
          </a:xfrm>
          <a:prstGeom prst="rect">
            <a:avLst/>
          </a:prstGeom>
        </p:spPr>
      </p:pic>
      <p:pic>
        <p:nvPicPr>
          <p:cNvPr id="12" name="Picture 11">
            <a:extLst>
              <a:ext uri="{FF2B5EF4-FFF2-40B4-BE49-F238E27FC236}">
                <a16:creationId xmlns:a16="http://schemas.microsoft.com/office/drawing/2014/main" id="{137D3123-E731-1CA6-0E67-EA61826B7899}"/>
              </a:ext>
            </a:extLst>
          </p:cNvPr>
          <p:cNvPicPr>
            <a:picLocks noChangeAspect="1"/>
          </p:cNvPicPr>
          <p:nvPr/>
        </p:nvPicPr>
        <p:blipFill>
          <a:blip r:embed="rId7"/>
          <a:stretch>
            <a:fillRect/>
          </a:stretch>
        </p:blipFill>
        <p:spPr>
          <a:xfrm>
            <a:off x="5183977" y="3265055"/>
            <a:ext cx="2952150" cy="2366143"/>
          </a:xfrm>
          <a:prstGeom prst="rect">
            <a:avLst/>
          </a:prstGeom>
        </p:spPr>
      </p:pic>
      <p:sp>
        <p:nvSpPr>
          <p:cNvPr id="3" name="Text Placeholder 7">
            <a:extLst>
              <a:ext uri="{FF2B5EF4-FFF2-40B4-BE49-F238E27FC236}">
                <a16:creationId xmlns:a16="http://schemas.microsoft.com/office/drawing/2014/main" id="{C2D1D0F3-F71D-9937-1E5A-7B37A70C0DE5}"/>
              </a:ext>
            </a:extLst>
          </p:cNvPr>
          <p:cNvSpPr txBox="1">
            <a:spLocks/>
          </p:cNvSpPr>
          <p:nvPr/>
        </p:nvSpPr>
        <p:spPr>
          <a:xfrm>
            <a:off x="139589" y="3717032"/>
            <a:ext cx="5073983" cy="2016224"/>
          </a:xfrm>
          <a:prstGeom prst="rect">
            <a:avLst/>
          </a:prstGeom>
        </p:spPr>
        <p:txBody>
          <a:bodyPr vert="horz"/>
          <a:lstStyle>
            <a:lvl1pPr marL="342900" indent="-342900" algn="l" defTabSz="914400" rtl="0" eaLnBrk="1" latinLnBrk="0" hangingPunct="1">
              <a:spcBef>
                <a:spcPct val="20000"/>
              </a:spcBef>
              <a:buFontTx/>
              <a:buBlip>
                <a:blip r:embed="rId8"/>
              </a:buBlip>
              <a:defRPr sz="2000" b="0" i="0" kern="1200">
                <a:solidFill>
                  <a:schemeClr val="tx1"/>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Tx/>
              <a:buNone/>
            </a:pPr>
            <a:endParaRPr lang="en-GB" dirty="0"/>
          </a:p>
          <a:p>
            <a:pPr marL="0" indent="0">
              <a:buFontTx/>
              <a:buNone/>
            </a:pPr>
            <a:r>
              <a:rPr lang="en-GB" sz="1800" dirty="0"/>
              <a:t>To resolve please send us your public IP address:</a:t>
            </a:r>
          </a:p>
          <a:p>
            <a:pPr>
              <a:buFont typeface="Arial" panose="020B0604020202020204" pitchFamily="34" charset="0"/>
              <a:buChar char="•"/>
            </a:pPr>
            <a:r>
              <a:rPr lang="en-GB" sz="1800" dirty="0"/>
              <a:t>Access Google &amp; Type ‘What is my IP address’</a:t>
            </a:r>
          </a:p>
          <a:p>
            <a:pPr>
              <a:buFont typeface="Arial" panose="020B0604020202020204" pitchFamily="34" charset="0"/>
              <a:buChar char="•"/>
            </a:pPr>
            <a:r>
              <a:rPr lang="en-GB" sz="1800" dirty="0"/>
              <a:t>Screenshot or make a note of the series of digits</a:t>
            </a:r>
          </a:p>
          <a:p>
            <a:pPr>
              <a:buFont typeface="Arial" panose="020B0604020202020204" pitchFamily="34" charset="0"/>
              <a:buChar char="•"/>
            </a:pPr>
            <a:r>
              <a:rPr lang="en-GB" sz="1800" dirty="0"/>
              <a:t>Send to the iRehab trial team to resolve</a:t>
            </a:r>
          </a:p>
        </p:txBody>
      </p:sp>
    </p:spTree>
    <p:extLst>
      <p:ext uri="{BB962C8B-B14F-4D97-AF65-F5344CB8AC3E}">
        <p14:creationId xmlns:p14="http://schemas.microsoft.com/office/powerpoint/2010/main" val="15928094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2755006-E408-E9B7-DBC1-EA35C9773148}"/>
              </a:ext>
            </a:extLst>
          </p:cNvPr>
          <p:cNvSpPr>
            <a:spLocks noGrp="1"/>
          </p:cNvSpPr>
          <p:nvPr>
            <p:ph type="body" sz="quarter" idx="10"/>
          </p:nvPr>
        </p:nvSpPr>
        <p:spPr>
          <a:xfrm>
            <a:off x="0" y="18919"/>
            <a:ext cx="8425016" cy="648816"/>
          </a:xfrm>
        </p:spPr>
        <p:txBody>
          <a:bodyPr/>
          <a:lstStyle/>
          <a:p>
            <a:r>
              <a:rPr lang="en-GB" sz="2800" dirty="0">
                <a:solidFill>
                  <a:srgbClr val="342662"/>
                </a:solidFill>
                <a:effectLst/>
                <a:latin typeface="Calibri" panose="020F0502020204030204" pitchFamily="34" charset="0"/>
                <a:ea typeface="Calibri" panose="020F0502020204030204" pitchFamily="34" charset="0"/>
                <a:cs typeface="Times New Roman" panose="02020603050405020304" pitchFamily="18" charset="0"/>
              </a:rPr>
              <a:t>IMPORTANT!</a:t>
            </a:r>
            <a:endParaRPr lang="en-GB" sz="2800" dirty="0">
              <a:solidFill>
                <a:srgbClr val="342662"/>
              </a:solidFill>
            </a:endParaRPr>
          </a:p>
        </p:txBody>
      </p:sp>
      <p:pic>
        <p:nvPicPr>
          <p:cNvPr id="4" name="Picture 3" descr="Text&#10;&#10;Description automatically generated">
            <a:extLst>
              <a:ext uri="{FF2B5EF4-FFF2-40B4-BE49-F238E27FC236}">
                <a16:creationId xmlns:a16="http://schemas.microsoft.com/office/drawing/2014/main" id="{E01AA88F-0EA6-EDEA-4404-59F43D0B01BB}"/>
              </a:ext>
            </a:extLst>
          </p:cNvPr>
          <p:cNvPicPr>
            <a:picLocks noChangeAspect="1"/>
          </p:cNvPicPr>
          <p:nvPr/>
        </p:nvPicPr>
        <p:blipFill>
          <a:blip r:embed="rId3"/>
          <a:stretch>
            <a:fillRect/>
          </a:stretch>
        </p:blipFill>
        <p:spPr>
          <a:xfrm>
            <a:off x="3563855" y="6439346"/>
            <a:ext cx="2088232" cy="373005"/>
          </a:xfrm>
          <a:prstGeom prst="rect">
            <a:avLst/>
          </a:prstGeom>
        </p:spPr>
      </p:pic>
      <p:pic>
        <p:nvPicPr>
          <p:cNvPr id="5" name="Picture 4" descr="Graphical user interface, text, application&#10;&#10;Description automatically generated">
            <a:extLst>
              <a:ext uri="{FF2B5EF4-FFF2-40B4-BE49-F238E27FC236}">
                <a16:creationId xmlns:a16="http://schemas.microsoft.com/office/drawing/2014/main" id="{DC6425E7-E02A-783E-64B3-3DD6DF0B1E62}"/>
              </a:ext>
            </a:extLst>
          </p:cNvPr>
          <p:cNvPicPr>
            <a:picLocks noChangeAspect="1"/>
          </p:cNvPicPr>
          <p:nvPr/>
        </p:nvPicPr>
        <p:blipFill>
          <a:blip r:embed="rId4" cstate="print">
            <a:extLst>
              <a:ext uri="{28A0092B-C50C-407E-A947-70E740481C1C}">
                <a14:useLocalDpi xmlns:a14="http://schemas.microsoft.com/office/drawing/2010/main" val="0"/>
              </a:ext>
            </a:extLst>
          </a:blip>
          <a:srcRect l="1140" t="22940" r="80827" b="59917"/>
          <a:stretch>
            <a:fillRect/>
          </a:stretch>
        </p:blipFill>
        <p:spPr bwMode="auto">
          <a:xfrm>
            <a:off x="4706" y="6440359"/>
            <a:ext cx="781514" cy="417641"/>
          </a:xfrm>
          <a:prstGeom prst="rect">
            <a:avLst/>
          </a:prstGeom>
          <a:noFill/>
          <a:ln>
            <a:noFill/>
          </a:ln>
          <a:effectLst/>
        </p:spPr>
      </p:pic>
      <p:pic>
        <p:nvPicPr>
          <p:cNvPr id="6" name="Picture 5">
            <a:extLst>
              <a:ext uri="{FF2B5EF4-FFF2-40B4-BE49-F238E27FC236}">
                <a16:creationId xmlns:a16="http://schemas.microsoft.com/office/drawing/2014/main" id="{5BFACBD3-5D85-443D-207E-869DCBA2A448}"/>
              </a:ext>
            </a:extLst>
          </p:cNvPr>
          <p:cNvPicPr>
            <a:picLocks noChangeAspect="1"/>
          </p:cNvPicPr>
          <p:nvPr/>
        </p:nvPicPr>
        <p:blipFill>
          <a:blip r:embed="rId5"/>
          <a:stretch>
            <a:fillRect/>
          </a:stretch>
        </p:blipFill>
        <p:spPr>
          <a:xfrm>
            <a:off x="7200023" y="9160"/>
            <a:ext cx="1872208" cy="514302"/>
          </a:xfrm>
          <a:prstGeom prst="rect">
            <a:avLst/>
          </a:prstGeom>
        </p:spPr>
      </p:pic>
      <p:sp>
        <p:nvSpPr>
          <p:cNvPr id="3" name="TextBox 2">
            <a:extLst>
              <a:ext uri="{FF2B5EF4-FFF2-40B4-BE49-F238E27FC236}">
                <a16:creationId xmlns:a16="http://schemas.microsoft.com/office/drawing/2014/main" id="{1D9E1EDE-A5A5-C87A-2092-92282480F436}"/>
              </a:ext>
            </a:extLst>
          </p:cNvPr>
          <p:cNvSpPr txBox="1"/>
          <p:nvPr/>
        </p:nvSpPr>
        <p:spPr>
          <a:xfrm>
            <a:off x="359492" y="676747"/>
            <a:ext cx="8425015" cy="2739211"/>
          </a:xfrm>
          <a:prstGeom prst="rect">
            <a:avLst/>
          </a:prstGeom>
          <a:noFill/>
        </p:spPr>
        <p:txBody>
          <a:bodyPr wrap="square" rtlCol="0">
            <a:spAutoFit/>
          </a:bodyPr>
          <a:lstStyle/>
          <a:p>
            <a:pPr algn="ctr"/>
            <a:br>
              <a:rPr lang="en-GB" sz="1600" u="sng" dirty="0">
                <a:effectLst/>
                <a:latin typeface="Calibri" panose="020F0502020204030204" pitchFamily="34" charset="0"/>
                <a:ea typeface="Calibri" panose="020F0502020204030204" pitchFamily="34" charset="0"/>
              </a:rPr>
            </a:br>
            <a:r>
              <a:rPr lang="en-GB" sz="2400" dirty="0">
                <a:latin typeface="Calibri" panose="020F0502020204030204" pitchFamily="34" charset="0"/>
              </a:rPr>
              <a:t>Your</a:t>
            </a:r>
            <a:r>
              <a:rPr lang="en-GB" sz="2400" dirty="0">
                <a:effectLst/>
                <a:latin typeface="Calibri" panose="020F0502020204030204" pitchFamily="34" charset="0"/>
                <a:ea typeface="Calibri" panose="020F0502020204030204" pitchFamily="34" charset="0"/>
              </a:rPr>
              <a:t> user account will get </a:t>
            </a:r>
            <a:r>
              <a:rPr lang="en-GB" sz="2400" b="1" dirty="0">
                <a:solidFill>
                  <a:srgbClr val="C84786"/>
                </a:solidFill>
                <a:effectLst/>
                <a:latin typeface="Calibri" panose="020F0502020204030204" pitchFamily="34" charset="0"/>
                <a:ea typeface="Calibri" panose="020F0502020204030204" pitchFamily="34" charset="0"/>
              </a:rPr>
              <a:t>locked</a:t>
            </a:r>
            <a:r>
              <a:rPr lang="en-GB" sz="2400" dirty="0">
                <a:effectLst/>
                <a:latin typeface="Calibri" panose="020F0502020204030204" pitchFamily="34" charset="0"/>
                <a:ea typeface="Calibri" panose="020F0502020204030204" pitchFamily="34" charset="0"/>
              </a:rPr>
              <a:t> if the </a:t>
            </a:r>
            <a:r>
              <a:rPr lang="en-GB" sz="2400" b="1" dirty="0">
                <a:solidFill>
                  <a:srgbClr val="C84786"/>
                </a:solidFill>
                <a:effectLst/>
                <a:latin typeface="Calibri" panose="020F0502020204030204" pitchFamily="34" charset="0"/>
                <a:ea typeface="Calibri" panose="020F0502020204030204" pitchFamily="34" charset="0"/>
              </a:rPr>
              <a:t>incorrect password</a:t>
            </a:r>
            <a:r>
              <a:rPr lang="en-GB" sz="2400" dirty="0">
                <a:solidFill>
                  <a:srgbClr val="C84786"/>
                </a:solidFill>
                <a:effectLst/>
                <a:latin typeface="Calibri" panose="020F0502020204030204" pitchFamily="34" charset="0"/>
                <a:ea typeface="Calibri" panose="020F0502020204030204" pitchFamily="34" charset="0"/>
              </a:rPr>
              <a:t> </a:t>
            </a:r>
            <a:r>
              <a:rPr lang="en-GB" sz="2400" dirty="0">
                <a:effectLst/>
                <a:latin typeface="Calibri" panose="020F0502020204030204" pitchFamily="34" charset="0"/>
                <a:ea typeface="Calibri" panose="020F0502020204030204" pitchFamily="34" charset="0"/>
              </a:rPr>
              <a:t>is entered </a:t>
            </a:r>
            <a:r>
              <a:rPr lang="en-GB" sz="2400" b="1" dirty="0">
                <a:solidFill>
                  <a:srgbClr val="C84786"/>
                </a:solidFill>
                <a:effectLst/>
                <a:latin typeface="Calibri" panose="020F0502020204030204" pitchFamily="34" charset="0"/>
                <a:ea typeface="Calibri" panose="020F0502020204030204" pitchFamily="34" charset="0"/>
              </a:rPr>
              <a:t>5 times</a:t>
            </a:r>
            <a:endParaRPr lang="en-GB" sz="2400" dirty="0">
              <a:solidFill>
                <a:srgbClr val="C84786"/>
              </a:solidFill>
              <a:effectLst/>
              <a:latin typeface="Calibri" panose="020F0502020204030204" pitchFamily="34" charset="0"/>
              <a:ea typeface="Calibri" panose="020F0502020204030204" pitchFamily="34" charset="0"/>
            </a:endParaRPr>
          </a:p>
          <a:p>
            <a:pPr algn="ctr"/>
            <a:endParaRPr lang="en-GB" dirty="0">
              <a:latin typeface="Calibri" panose="020F0502020204030204" pitchFamily="34" charset="0"/>
              <a:ea typeface="Calibri" panose="020F0502020204030204" pitchFamily="34" charset="0"/>
            </a:endParaRPr>
          </a:p>
          <a:p>
            <a:pPr algn="ctr"/>
            <a:br>
              <a:rPr lang="en-GB" sz="1800" dirty="0">
                <a:effectLst/>
                <a:latin typeface="Calibri" panose="020F0502020204030204" pitchFamily="34" charset="0"/>
                <a:ea typeface="Calibri" panose="020F0502020204030204" pitchFamily="34" charset="0"/>
              </a:rPr>
            </a:br>
            <a:r>
              <a:rPr lang="en-GB" sz="2400" dirty="0">
                <a:latin typeface="Calibri" panose="020F0502020204030204" pitchFamily="34" charset="0"/>
                <a:ea typeface="Calibri" panose="020F0502020204030204" pitchFamily="34" charset="0"/>
              </a:rPr>
              <a:t>If you cannot recall or remember your password or if your </a:t>
            </a:r>
            <a:r>
              <a:rPr lang="en-GB" sz="2400" dirty="0">
                <a:effectLst/>
                <a:latin typeface="Calibri" panose="020F0502020204030204" pitchFamily="34" charset="0"/>
                <a:ea typeface="Calibri" panose="020F0502020204030204" pitchFamily="34" charset="0"/>
              </a:rPr>
              <a:t>password doesn’t seem work after the first few attempts please reset password using the </a:t>
            </a:r>
            <a:r>
              <a:rPr lang="en-GB" sz="2400" b="1" i="1" u="sng" dirty="0">
                <a:solidFill>
                  <a:srgbClr val="C84786"/>
                </a:solidFill>
                <a:effectLst/>
                <a:latin typeface="Calibri" panose="020F0502020204030204" pitchFamily="34" charset="0"/>
                <a:ea typeface="Calibri" panose="020F0502020204030204" pitchFamily="34" charset="0"/>
              </a:rPr>
              <a:t>forgotten password link</a:t>
            </a:r>
            <a:r>
              <a:rPr lang="en-GB" sz="2400" b="1" i="1" u="sng" dirty="0">
                <a:solidFill>
                  <a:srgbClr val="C84786"/>
                </a:solidFill>
                <a:latin typeface="Calibri" panose="020F0502020204030204" pitchFamily="34" charset="0"/>
                <a:ea typeface="Calibri" panose="020F0502020204030204" pitchFamily="34" charset="0"/>
              </a:rPr>
              <a:t>.</a:t>
            </a:r>
            <a:r>
              <a:rPr lang="en-GB" sz="2400" b="1" i="1" u="sng" dirty="0">
                <a:solidFill>
                  <a:srgbClr val="C84786"/>
                </a:solidFill>
                <a:effectLst/>
                <a:latin typeface="Calibri" panose="020F0502020204030204" pitchFamily="34" charset="0"/>
                <a:ea typeface="Calibri" panose="020F0502020204030204" pitchFamily="34" charset="0"/>
              </a:rPr>
              <a:t> </a:t>
            </a:r>
            <a:endParaRPr lang="en-GB" sz="2800" b="1" i="1" u="sng" dirty="0">
              <a:solidFill>
                <a:srgbClr val="C84786"/>
              </a:solidFill>
              <a:effectLst/>
              <a:latin typeface="Calibri" panose="020F0502020204030204" pitchFamily="34" charset="0"/>
              <a:ea typeface="Calibri" panose="020F0502020204030204" pitchFamily="34" charset="0"/>
            </a:endParaRPr>
          </a:p>
        </p:txBody>
      </p:sp>
      <p:pic>
        <p:nvPicPr>
          <p:cNvPr id="12" name="Picture 11">
            <a:extLst>
              <a:ext uri="{FF2B5EF4-FFF2-40B4-BE49-F238E27FC236}">
                <a16:creationId xmlns:a16="http://schemas.microsoft.com/office/drawing/2014/main" id="{AB3B68FA-3E57-0829-34C6-2AA4DC2765AE}"/>
              </a:ext>
            </a:extLst>
          </p:cNvPr>
          <p:cNvPicPr>
            <a:picLocks noChangeAspect="1"/>
          </p:cNvPicPr>
          <p:nvPr/>
        </p:nvPicPr>
        <p:blipFill rotWithShape="1">
          <a:blip r:embed="rId6"/>
          <a:srcRect t="63651"/>
          <a:stretch/>
        </p:blipFill>
        <p:spPr>
          <a:xfrm>
            <a:off x="2764883" y="3645024"/>
            <a:ext cx="3686175" cy="1111393"/>
          </a:xfrm>
          <a:prstGeom prst="rect">
            <a:avLst/>
          </a:prstGeom>
        </p:spPr>
      </p:pic>
      <p:sp>
        <p:nvSpPr>
          <p:cNvPr id="14" name="Oval 13">
            <a:extLst>
              <a:ext uri="{FF2B5EF4-FFF2-40B4-BE49-F238E27FC236}">
                <a16:creationId xmlns:a16="http://schemas.microsoft.com/office/drawing/2014/main" id="{71B0F0D8-491E-6522-244E-F3C8C8C4ECF6}"/>
              </a:ext>
            </a:extLst>
          </p:cNvPr>
          <p:cNvSpPr/>
          <p:nvPr/>
        </p:nvSpPr>
        <p:spPr>
          <a:xfrm>
            <a:off x="2627236" y="4266725"/>
            <a:ext cx="2304256" cy="547985"/>
          </a:xfrm>
          <a:prstGeom prst="ellipse">
            <a:avLst/>
          </a:prstGeom>
          <a:noFill/>
          <a:ln>
            <a:solidFill>
              <a:srgbClr val="C8478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a:extLst>
              <a:ext uri="{FF2B5EF4-FFF2-40B4-BE49-F238E27FC236}">
                <a16:creationId xmlns:a16="http://schemas.microsoft.com/office/drawing/2014/main" id="{B147BABF-B69B-75F0-B05E-90FC7F2B62F4}"/>
              </a:ext>
            </a:extLst>
          </p:cNvPr>
          <p:cNvSpPr txBox="1"/>
          <p:nvPr/>
        </p:nvSpPr>
        <p:spPr>
          <a:xfrm>
            <a:off x="107504" y="5141621"/>
            <a:ext cx="8425015" cy="707886"/>
          </a:xfrm>
          <a:prstGeom prst="rect">
            <a:avLst/>
          </a:prstGeom>
          <a:noFill/>
        </p:spPr>
        <p:txBody>
          <a:bodyPr wrap="square" rtlCol="0">
            <a:spAutoFit/>
          </a:bodyPr>
          <a:lstStyle/>
          <a:p>
            <a:br>
              <a:rPr lang="en-GB" sz="1600" u="sng" dirty="0">
                <a:effectLst/>
                <a:latin typeface="Calibri" panose="020F0502020204030204" pitchFamily="34" charset="0"/>
                <a:ea typeface="Calibri" panose="020F0502020204030204" pitchFamily="34" charset="0"/>
              </a:rPr>
            </a:br>
            <a:r>
              <a:rPr lang="en-GB" sz="1200" dirty="0">
                <a:latin typeface="Calibri" panose="020F0502020204030204" pitchFamily="34" charset="0"/>
              </a:rPr>
              <a:t>Note: if your account is locked, please contact the trial management team on </a:t>
            </a:r>
            <a:r>
              <a:rPr lang="en-GB" sz="1200" dirty="0">
                <a:latin typeface="Calibri" panose="020F0502020204030204" pitchFamily="34" charset="0"/>
                <a:hlinkClick r:id="rId7"/>
              </a:rPr>
              <a:t>irehab@warwick.ac.uk</a:t>
            </a:r>
            <a:r>
              <a:rPr lang="en-GB" sz="1200" dirty="0">
                <a:latin typeface="Calibri" panose="020F0502020204030204" pitchFamily="34" charset="0"/>
              </a:rPr>
              <a:t> to resolve. Please be aware that resolution is not instant and requires programming support</a:t>
            </a:r>
            <a:endParaRPr lang="en-GB" sz="2800" b="1" i="1" u="sng" dirty="0">
              <a:solidFill>
                <a:srgbClr val="FF0000"/>
              </a:solidFill>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35488718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ext Placeholder 1">
            <a:extLst>
              <a:ext uri="{FF2B5EF4-FFF2-40B4-BE49-F238E27FC236}">
                <a16:creationId xmlns:a16="http://schemas.microsoft.com/office/drawing/2014/main" id="{FD886946-32FF-039B-E9A2-39EC4F6354EB}"/>
              </a:ext>
            </a:extLst>
          </p:cNvPr>
          <p:cNvSpPr txBox="1">
            <a:spLocks/>
          </p:cNvSpPr>
          <p:nvPr/>
        </p:nvSpPr>
        <p:spPr>
          <a:xfrm>
            <a:off x="0" y="29132"/>
            <a:ext cx="8425016" cy="648816"/>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2800" dirty="0">
                <a:solidFill>
                  <a:srgbClr val="342662"/>
                </a:solidFill>
              </a:rPr>
              <a:t>Data &amp; Data Entry</a:t>
            </a:r>
          </a:p>
          <a:p>
            <a:endParaRPr lang="en-GB" dirty="0"/>
          </a:p>
          <a:p>
            <a:endParaRPr lang="en-GB" dirty="0"/>
          </a:p>
        </p:txBody>
      </p:sp>
      <p:pic>
        <p:nvPicPr>
          <p:cNvPr id="38" name="Picture 37">
            <a:extLst>
              <a:ext uri="{FF2B5EF4-FFF2-40B4-BE49-F238E27FC236}">
                <a16:creationId xmlns:a16="http://schemas.microsoft.com/office/drawing/2014/main" id="{AB9C14BE-81F3-F4F8-4871-7F8381B08334}"/>
              </a:ext>
            </a:extLst>
          </p:cNvPr>
          <p:cNvPicPr>
            <a:picLocks noChangeAspect="1"/>
          </p:cNvPicPr>
          <p:nvPr/>
        </p:nvPicPr>
        <p:blipFill>
          <a:blip r:embed="rId3"/>
          <a:stretch>
            <a:fillRect/>
          </a:stretch>
        </p:blipFill>
        <p:spPr>
          <a:xfrm>
            <a:off x="7200023" y="9160"/>
            <a:ext cx="1872208" cy="514302"/>
          </a:xfrm>
          <a:prstGeom prst="rect">
            <a:avLst/>
          </a:prstGeom>
        </p:spPr>
      </p:pic>
      <p:pic>
        <p:nvPicPr>
          <p:cNvPr id="40" name="Picture 39" descr="Graphical user interface, text, application&#10;&#10;Description automatically generated">
            <a:extLst>
              <a:ext uri="{FF2B5EF4-FFF2-40B4-BE49-F238E27FC236}">
                <a16:creationId xmlns:a16="http://schemas.microsoft.com/office/drawing/2014/main" id="{10A7CB9D-C8FA-2BCA-B9D2-786C25BF6638}"/>
              </a:ext>
            </a:extLst>
          </p:cNvPr>
          <p:cNvPicPr>
            <a:picLocks noChangeAspect="1"/>
          </p:cNvPicPr>
          <p:nvPr/>
        </p:nvPicPr>
        <p:blipFill>
          <a:blip r:embed="rId4" cstate="print">
            <a:extLst>
              <a:ext uri="{28A0092B-C50C-407E-A947-70E740481C1C}">
                <a14:useLocalDpi xmlns:a14="http://schemas.microsoft.com/office/drawing/2010/main" val="0"/>
              </a:ext>
            </a:extLst>
          </a:blip>
          <a:srcRect l="1140" t="22940" r="80827" b="59917"/>
          <a:stretch>
            <a:fillRect/>
          </a:stretch>
        </p:blipFill>
        <p:spPr bwMode="auto">
          <a:xfrm>
            <a:off x="4706" y="6440359"/>
            <a:ext cx="781514" cy="417641"/>
          </a:xfrm>
          <a:prstGeom prst="rect">
            <a:avLst/>
          </a:prstGeom>
          <a:noFill/>
          <a:ln>
            <a:noFill/>
          </a:ln>
          <a:effectLst/>
        </p:spPr>
      </p:pic>
      <p:pic>
        <p:nvPicPr>
          <p:cNvPr id="41" name="Picture 40" descr="Text&#10;&#10;Description automatically generated">
            <a:extLst>
              <a:ext uri="{FF2B5EF4-FFF2-40B4-BE49-F238E27FC236}">
                <a16:creationId xmlns:a16="http://schemas.microsoft.com/office/drawing/2014/main" id="{91000610-A887-E2B4-3A85-B04233808DB7}"/>
              </a:ext>
            </a:extLst>
          </p:cNvPr>
          <p:cNvPicPr>
            <a:picLocks noChangeAspect="1"/>
          </p:cNvPicPr>
          <p:nvPr/>
        </p:nvPicPr>
        <p:blipFill>
          <a:blip r:embed="rId5"/>
          <a:stretch>
            <a:fillRect/>
          </a:stretch>
        </p:blipFill>
        <p:spPr>
          <a:xfrm>
            <a:off x="3563855" y="6439346"/>
            <a:ext cx="2088232" cy="373005"/>
          </a:xfrm>
          <a:prstGeom prst="rect">
            <a:avLst/>
          </a:prstGeom>
        </p:spPr>
      </p:pic>
      <p:sp>
        <p:nvSpPr>
          <p:cNvPr id="2" name="TextBox 1">
            <a:extLst>
              <a:ext uri="{FF2B5EF4-FFF2-40B4-BE49-F238E27FC236}">
                <a16:creationId xmlns:a16="http://schemas.microsoft.com/office/drawing/2014/main" id="{838D8870-8C95-5982-6F66-D3AA95869B26}"/>
              </a:ext>
            </a:extLst>
          </p:cNvPr>
          <p:cNvSpPr txBox="1"/>
          <p:nvPr/>
        </p:nvSpPr>
        <p:spPr>
          <a:xfrm>
            <a:off x="6751574" y="1172278"/>
            <a:ext cx="2392426" cy="2800767"/>
          </a:xfrm>
          <a:prstGeom prst="rect">
            <a:avLst/>
          </a:prstGeom>
          <a:noFill/>
        </p:spPr>
        <p:txBody>
          <a:bodyPr wrap="square" rtlCol="0">
            <a:spAutoFit/>
          </a:bodyPr>
          <a:lstStyle/>
          <a:p>
            <a:r>
              <a:rPr lang="en-GB" sz="1600" b="1" dirty="0"/>
              <a:t>Key:</a:t>
            </a:r>
          </a:p>
          <a:p>
            <a:pPr marL="285750" indent="-285750">
              <a:buFont typeface="Arial" panose="020B0604020202020204" pitchFamily="34" charset="0"/>
              <a:buChar char="•"/>
            </a:pPr>
            <a:r>
              <a:rPr lang="en-GB" sz="1600" b="1" dirty="0"/>
              <a:t>Lilac: </a:t>
            </a:r>
            <a:r>
              <a:rPr lang="en-GB" sz="1600" dirty="0"/>
              <a:t>Trial Site</a:t>
            </a:r>
          </a:p>
          <a:p>
            <a:endParaRPr lang="en-GB" sz="1600" dirty="0"/>
          </a:p>
          <a:p>
            <a:pPr marL="285750" indent="-285750">
              <a:buFont typeface="Arial" panose="020B0604020202020204" pitchFamily="34" charset="0"/>
              <a:buChar char="•"/>
            </a:pPr>
            <a:r>
              <a:rPr lang="en-GB" sz="1600" b="1" dirty="0"/>
              <a:t>Orange: </a:t>
            </a:r>
            <a:r>
              <a:rPr lang="en-GB" sz="1600" dirty="0"/>
              <a:t>WCTU</a:t>
            </a:r>
          </a:p>
          <a:p>
            <a:endParaRPr lang="en-GB" sz="1600" dirty="0"/>
          </a:p>
          <a:p>
            <a:pPr marL="285750" indent="-285750">
              <a:buFont typeface="Arial" panose="020B0604020202020204" pitchFamily="34" charset="0"/>
              <a:buChar char="•"/>
            </a:pPr>
            <a:r>
              <a:rPr lang="en-GB" sz="1600" b="1" dirty="0"/>
              <a:t>Blue:</a:t>
            </a:r>
            <a:r>
              <a:rPr lang="en-GB" sz="1600" dirty="0"/>
              <a:t> Ulster Intervention Team</a:t>
            </a:r>
          </a:p>
          <a:p>
            <a:endParaRPr lang="en-GB" sz="1600" dirty="0"/>
          </a:p>
          <a:p>
            <a:pPr marL="285750" indent="-285750">
              <a:buFont typeface="Arial" panose="020B0604020202020204" pitchFamily="34" charset="0"/>
              <a:buChar char="•"/>
            </a:pPr>
            <a:r>
              <a:rPr lang="en-GB" sz="1600" b="1" dirty="0"/>
              <a:t>No Colour: </a:t>
            </a:r>
            <a:r>
              <a:rPr lang="en-GB" sz="1600" dirty="0"/>
              <a:t>Trial Sites, WCTU and Ulster Intervention team </a:t>
            </a:r>
          </a:p>
        </p:txBody>
      </p:sp>
      <p:graphicFrame>
        <p:nvGraphicFramePr>
          <p:cNvPr id="3" name="Table 2">
            <a:extLst>
              <a:ext uri="{FF2B5EF4-FFF2-40B4-BE49-F238E27FC236}">
                <a16:creationId xmlns:a16="http://schemas.microsoft.com/office/drawing/2014/main" id="{71C682DB-28EC-438D-F4AC-CC9C59D9D707}"/>
              </a:ext>
            </a:extLst>
          </p:cNvPr>
          <p:cNvGraphicFramePr>
            <a:graphicFrameLocks noGrp="1"/>
          </p:cNvGraphicFramePr>
          <p:nvPr>
            <p:extLst>
              <p:ext uri="{D42A27DB-BD31-4B8C-83A1-F6EECF244321}">
                <p14:modId xmlns:p14="http://schemas.microsoft.com/office/powerpoint/2010/main" val="2214768369"/>
              </p:ext>
            </p:extLst>
          </p:nvPr>
        </p:nvGraphicFramePr>
        <p:xfrm>
          <a:off x="395695" y="437240"/>
          <a:ext cx="6264537" cy="5512040"/>
        </p:xfrm>
        <a:graphic>
          <a:graphicData uri="http://schemas.openxmlformats.org/drawingml/2006/table">
            <a:tbl>
              <a:tblPr/>
              <a:tblGrid>
                <a:gridCol w="2382021">
                  <a:extLst>
                    <a:ext uri="{9D8B030D-6E8A-4147-A177-3AD203B41FA5}">
                      <a16:colId xmlns:a16="http://schemas.microsoft.com/office/drawing/2014/main" val="470581670"/>
                    </a:ext>
                  </a:extLst>
                </a:gridCol>
                <a:gridCol w="713311">
                  <a:extLst>
                    <a:ext uri="{9D8B030D-6E8A-4147-A177-3AD203B41FA5}">
                      <a16:colId xmlns:a16="http://schemas.microsoft.com/office/drawing/2014/main" val="1757850408"/>
                    </a:ext>
                  </a:extLst>
                </a:gridCol>
                <a:gridCol w="937744">
                  <a:extLst>
                    <a:ext uri="{9D8B030D-6E8A-4147-A177-3AD203B41FA5}">
                      <a16:colId xmlns:a16="http://schemas.microsoft.com/office/drawing/2014/main" val="1116294922"/>
                    </a:ext>
                  </a:extLst>
                </a:gridCol>
                <a:gridCol w="791300">
                  <a:extLst>
                    <a:ext uri="{9D8B030D-6E8A-4147-A177-3AD203B41FA5}">
                      <a16:colId xmlns:a16="http://schemas.microsoft.com/office/drawing/2014/main" val="1368343574"/>
                    </a:ext>
                  </a:extLst>
                </a:gridCol>
                <a:gridCol w="714163">
                  <a:extLst>
                    <a:ext uri="{9D8B030D-6E8A-4147-A177-3AD203B41FA5}">
                      <a16:colId xmlns:a16="http://schemas.microsoft.com/office/drawing/2014/main" val="4261452619"/>
                    </a:ext>
                  </a:extLst>
                </a:gridCol>
                <a:gridCol w="725998">
                  <a:extLst>
                    <a:ext uri="{9D8B030D-6E8A-4147-A177-3AD203B41FA5}">
                      <a16:colId xmlns:a16="http://schemas.microsoft.com/office/drawing/2014/main" val="1360720388"/>
                    </a:ext>
                  </a:extLst>
                </a:gridCol>
              </a:tblGrid>
              <a:tr h="221424">
                <a:tc rowSpan="2">
                  <a:txBody>
                    <a:bodyPr/>
                    <a:lstStyle/>
                    <a:p>
                      <a:pPr>
                        <a:lnSpc>
                          <a:spcPct val="150000"/>
                        </a:lnSpc>
                        <a:spcBef>
                          <a:spcPts val="300"/>
                        </a:spcBef>
                        <a:spcAft>
                          <a:spcPts val="300"/>
                        </a:spcAft>
                      </a:pPr>
                      <a:r>
                        <a:rPr lang="en-GB" sz="1100" b="1" dirty="0">
                          <a:effectLst/>
                          <a:latin typeface="Calibri" panose="020F0502020204030204" pitchFamily="34" charset="0"/>
                          <a:ea typeface="Times New Roman" panose="02020603050405020304" pitchFamily="18" charset="0"/>
                        </a:rPr>
                        <a:t> </a:t>
                      </a:r>
                      <a:endParaRPr lang="en-GB" sz="1100" b="1" dirty="0">
                        <a:effectLst/>
                        <a:latin typeface="Times New Roman" panose="02020603050405020304" pitchFamily="18" charset="0"/>
                        <a:ea typeface="Times New Roman" panose="02020603050405020304" pitchFamily="18" charset="0"/>
                      </a:endParaRPr>
                    </a:p>
                  </a:txBody>
                  <a:tcPr marL="31230" marR="312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r>
                        <a:rPr lang="en-GB" sz="1100" b="1" dirty="0">
                          <a:solidFill>
                            <a:schemeClr val="bg1"/>
                          </a:solidFill>
                          <a:effectLst/>
                          <a:latin typeface="Calibri" panose="020F0502020204030204" pitchFamily="34" charset="0"/>
                          <a:ea typeface="Times New Roman" panose="02020603050405020304" pitchFamily="18" charset="0"/>
                        </a:rPr>
                        <a:t>Pre-randomisation</a:t>
                      </a:r>
                      <a:endParaRPr lang="en-GB" sz="2000" dirty="0">
                        <a:solidFill>
                          <a:schemeClr val="bg1"/>
                        </a:solidFill>
                      </a:endParaRPr>
                    </a:p>
                  </a:txBody>
                  <a:tcPr marL="31230" marR="312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hMerge="1">
                  <a:txBody>
                    <a:bodyPr/>
                    <a:lstStyle/>
                    <a:p>
                      <a:endParaRPr lang="en-GB"/>
                    </a:p>
                  </a:txBody>
                  <a:tcPr/>
                </a:tc>
                <a:tc gridSpan="3">
                  <a:txBody>
                    <a:bodyPr/>
                    <a:lstStyle/>
                    <a:p>
                      <a:pPr algn="ctr">
                        <a:lnSpc>
                          <a:spcPct val="150000"/>
                        </a:lnSpc>
                        <a:spcBef>
                          <a:spcPts val="300"/>
                        </a:spcBef>
                        <a:spcAft>
                          <a:spcPts val="300"/>
                        </a:spcAft>
                      </a:pPr>
                      <a:r>
                        <a:rPr lang="en-GB" sz="1100" b="1" dirty="0">
                          <a:effectLst/>
                          <a:latin typeface="Calibri" panose="020F0502020204030204" pitchFamily="34" charset="0"/>
                          <a:ea typeface="Times New Roman" panose="02020603050405020304" pitchFamily="18" charset="0"/>
                        </a:rPr>
                        <a:t>Post-randomisation </a:t>
                      </a:r>
                      <a:endParaRPr lang="en-GB" sz="1100" b="1" dirty="0">
                        <a:effectLst/>
                        <a:latin typeface="Times New Roman" panose="02020603050405020304" pitchFamily="18" charset="0"/>
                        <a:ea typeface="Times New Roman" panose="02020603050405020304" pitchFamily="18" charset="0"/>
                      </a:endParaRPr>
                    </a:p>
                  </a:txBody>
                  <a:tcPr marL="31230" marR="312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lnL w="12700" cap="flat" cmpd="sng" algn="ctr">
                      <a:solidFill>
                        <a:srgbClr val="000000"/>
                      </a:solidFill>
                      <a:prstDash val="solid"/>
                      <a:round/>
                      <a:headEnd type="none" w="med" len="med"/>
                      <a:tailEnd type="none" w="med" len="med"/>
                    </a:lnL>
                  </a:tcPr>
                </a:tc>
                <a:extLst>
                  <a:ext uri="{0D108BD9-81ED-4DB2-BD59-A6C34878D82A}">
                    <a16:rowId xmlns:a16="http://schemas.microsoft.com/office/drawing/2014/main" val="459463185"/>
                  </a:ext>
                </a:extLst>
              </a:tr>
              <a:tr h="221424">
                <a:tc vMerge="1">
                  <a:txBody>
                    <a:bodyPr/>
                    <a:lstStyle/>
                    <a:p>
                      <a:endParaRPr lang="en-GB"/>
                    </a:p>
                  </a:txBody>
                  <a:tcPr/>
                </a:tc>
                <a:tc>
                  <a:txBody>
                    <a:bodyPr/>
                    <a:lstStyle/>
                    <a:p>
                      <a:pPr algn="ctr">
                        <a:lnSpc>
                          <a:spcPct val="150000"/>
                        </a:lnSpc>
                        <a:spcBef>
                          <a:spcPts val="300"/>
                        </a:spcBef>
                        <a:spcAft>
                          <a:spcPts val="300"/>
                        </a:spcAft>
                      </a:pPr>
                      <a:r>
                        <a:rPr lang="en-GB" sz="1100" b="1">
                          <a:effectLst/>
                          <a:latin typeface="Calibri" panose="020F0502020204030204" pitchFamily="34" charset="0"/>
                          <a:ea typeface="Times New Roman" panose="02020603050405020304" pitchFamily="18" charset="0"/>
                        </a:rPr>
                        <a:t>Screening </a:t>
                      </a:r>
                      <a:endParaRPr lang="en-GB" sz="1100" b="1">
                        <a:effectLst/>
                        <a:latin typeface="Times New Roman" panose="02020603050405020304" pitchFamily="18" charset="0"/>
                        <a:ea typeface="Times New Roman" panose="02020603050405020304" pitchFamily="18" charset="0"/>
                      </a:endParaRPr>
                    </a:p>
                  </a:txBody>
                  <a:tcPr marL="31230" marR="312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300"/>
                        </a:spcBef>
                        <a:spcAft>
                          <a:spcPts val="300"/>
                        </a:spcAft>
                      </a:pPr>
                      <a:r>
                        <a:rPr lang="en-GB" sz="1100" b="1" dirty="0">
                          <a:effectLst/>
                          <a:latin typeface="Calibri" panose="020F0502020204030204" pitchFamily="34" charset="0"/>
                          <a:ea typeface="Times New Roman" panose="02020603050405020304" pitchFamily="18" charset="0"/>
                        </a:rPr>
                        <a:t>Baseline </a:t>
                      </a:r>
                      <a:endParaRPr lang="en-GB" sz="1100" b="1" dirty="0">
                        <a:effectLst/>
                        <a:latin typeface="Times New Roman" panose="02020603050405020304" pitchFamily="18" charset="0"/>
                        <a:ea typeface="Times New Roman" panose="02020603050405020304" pitchFamily="18" charset="0"/>
                      </a:endParaRPr>
                    </a:p>
                  </a:txBody>
                  <a:tcPr marL="31230" marR="312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0"/>
                        </a:spcBef>
                        <a:spcAft>
                          <a:spcPts val="0"/>
                        </a:spcAft>
                      </a:pPr>
                      <a:r>
                        <a:rPr lang="en-GB" sz="1100" b="1" dirty="0">
                          <a:effectLst/>
                          <a:latin typeface="Calibri" panose="020F0502020204030204" pitchFamily="34" charset="0"/>
                          <a:ea typeface="Times New Roman" panose="02020603050405020304" pitchFamily="18" charset="0"/>
                        </a:rPr>
                        <a:t>Intervention </a:t>
                      </a:r>
                      <a:endParaRPr lang="en-GB" sz="1100" b="1" dirty="0">
                        <a:effectLst/>
                        <a:latin typeface="Times New Roman" panose="02020603050405020304" pitchFamily="18" charset="0"/>
                        <a:ea typeface="Times New Roman" panose="02020603050405020304" pitchFamily="18" charset="0"/>
                      </a:endParaRPr>
                    </a:p>
                  </a:txBody>
                  <a:tcPr marL="31230" marR="312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50000"/>
                        </a:lnSpc>
                        <a:spcBef>
                          <a:spcPts val="0"/>
                        </a:spcBef>
                        <a:spcAft>
                          <a:spcPts val="0"/>
                        </a:spcAft>
                      </a:pPr>
                      <a:r>
                        <a:rPr lang="en-GB" sz="1100" b="1" kern="1200">
                          <a:solidFill>
                            <a:schemeClr val="tx1"/>
                          </a:solidFill>
                          <a:effectLst/>
                          <a:latin typeface="Calibri" panose="020F0502020204030204" pitchFamily="34" charset="0"/>
                          <a:cs typeface="+mn-cs"/>
                        </a:rPr>
                        <a:t>Follow Up</a:t>
                      </a:r>
                      <a:endParaRPr lang="en-GB" sz="1100" b="1" dirty="0">
                        <a:effectLst/>
                        <a:latin typeface="Times New Roman" panose="02020603050405020304" pitchFamily="18" charset="0"/>
                        <a:ea typeface="Times New Roman" panose="02020603050405020304" pitchFamily="18" charset="0"/>
                      </a:endParaRPr>
                    </a:p>
                  </a:txBody>
                  <a:tcPr marL="31230" marR="312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lnL w="12700" cap="flat" cmpd="sng" algn="ctr">
                      <a:solidFill>
                        <a:srgbClr val="000000"/>
                      </a:solidFill>
                      <a:prstDash val="solid"/>
                      <a:round/>
                      <a:headEnd type="none" w="med" len="med"/>
                      <a:tailEnd type="none" w="med" len="med"/>
                    </a:lnL>
                  </a:tcPr>
                </a:tc>
                <a:extLst>
                  <a:ext uri="{0D108BD9-81ED-4DB2-BD59-A6C34878D82A}">
                    <a16:rowId xmlns:a16="http://schemas.microsoft.com/office/drawing/2014/main" val="275261998"/>
                  </a:ext>
                </a:extLst>
              </a:tr>
              <a:tr h="237872">
                <a:tc>
                  <a:txBody>
                    <a:bodyPr/>
                    <a:lstStyle/>
                    <a:p>
                      <a:pPr>
                        <a:lnSpc>
                          <a:spcPct val="115000"/>
                        </a:lnSpc>
                        <a:spcBef>
                          <a:spcPts val="300"/>
                        </a:spcBef>
                        <a:spcAft>
                          <a:spcPts val="300"/>
                        </a:spcAft>
                      </a:pPr>
                      <a:r>
                        <a:rPr lang="en-GB" sz="1100" b="1" dirty="0">
                          <a:effectLst/>
                          <a:latin typeface="Calibri" panose="020F0502020204030204" pitchFamily="34" charset="0"/>
                          <a:ea typeface="Times New Roman" panose="02020603050405020304" pitchFamily="18" charset="0"/>
                        </a:rPr>
                        <a:t>Weeks </a:t>
                      </a:r>
                      <a:r>
                        <a:rPr lang="en-GB" sz="1100" b="1" dirty="0">
                          <a:effectLst/>
                          <a:latin typeface="Calibri" panose="020F0502020204030204" pitchFamily="34" charset="0"/>
                          <a:ea typeface="Symbol" panose="05050102010706020507" pitchFamily="18" charset="2"/>
                        </a:rPr>
                        <a:t>±</a:t>
                      </a:r>
                      <a:r>
                        <a:rPr lang="en-GB" sz="1100" b="1" dirty="0">
                          <a:effectLst/>
                          <a:latin typeface="Calibri" panose="020F0502020204030204" pitchFamily="34" charset="0"/>
                          <a:ea typeface="Times New Roman" panose="02020603050405020304" pitchFamily="18" charset="0"/>
                        </a:rPr>
                        <a:t> No. Days</a:t>
                      </a:r>
                      <a:endParaRPr lang="en-GB" sz="1100" b="1" dirty="0">
                        <a:effectLst/>
                        <a:latin typeface="Times New Roman" panose="02020603050405020304" pitchFamily="18" charset="0"/>
                        <a:ea typeface="Times New Roman" panose="02020603050405020304" pitchFamily="18" charset="0"/>
                      </a:endParaRPr>
                    </a:p>
                  </a:txBody>
                  <a:tcPr marL="31230" marR="312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r>
                        <a:rPr lang="en-GB" sz="1100" b="1" dirty="0">
                          <a:effectLst/>
                          <a:latin typeface="Calibri" panose="020F0502020204030204" pitchFamily="34" charset="0"/>
                          <a:ea typeface="Times New Roman" panose="02020603050405020304" pitchFamily="18" charset="0"/>
                        </a:rPr>
                        <a:t>0-12 </a:t>
                      </a:r>
                      <a:endParaRPr lang="en-GB" sz="2000" dirty="0"/>
                    </a:p>
                  </a:txBody>
                  <a:tcPr marL="31230" marR="312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a:txBody>
                    <a:bodyPr/>
                    <a:lstStyle/>
                    <a:p>
                      <a:pPr algn="ctr">
                        <a:lnSpc>
                          <a:spcPct val="115000"/>
                        </a:lnSpc>
                        <a:spcBef>
                          <a:spcPts val="300"/>
                        </a:spcBef>
                        <a:spcAft>
                          <a:spcPts val="300"/>
                        </a:spcAft>
                      </a:pPr>
                      <a:r>
                        <a:rPr lang="en-GB" sz="1100" b="1" dirty="0">
                          <a:effectLst/>
                          <a:latin typeface="Calibri" panose="020F0502020204030204" pitchFamily="34" charset="0"/>
                          <a:ea typeface="Times New Roman" panose="02020603050405020304" pitchFamily="18" charset="0"/>
                        </a:rPr>
                        <a:t>1-6</a:t>
                      </a:r>
                      <a:endParaRPr lang="en-GB" sz="1100" b="1" dirty="0">
                        <a:effectLst/>
                        <a:latin typeface="Times New Roman" panose="02020603050405020304" pitchFamily="18" charset="0"/>
                        <a:ea typeface="Times New Roman" panose="02020603050405020304" pitchFamily="18" charset="0"/>
                      </a:endParaRPr>
                    </a:p>
                  </a:txBody>
                  <a:tcPr marL="31230" marR="312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300"/>
                        </a:spcBef>
                        <a:spcAft>
                          <a:spcPts val="300"/>
                        </a:spcAft>
                      </a:pPr>
                      <a:r>
                        <a:rPr lang="en-GB" sz="1100" b="1" dirty="0">
                          <a:effectLst/>
                          <a:latin typeface="Calibri" panose="020F0502020204030204" pitchFamily="34" charset="0"/>
                          <a:ea typeface="Times New Roman" panose="02020603050405020304" pitchFamily="18" charset="0"/>
                        </a:rPr>
                        <a:t>8 </a:t>
                      </a:r>
                      <a:endParaRPr lang="en-GB" sz="1100" b="1" dirty="0">
                        <a:effectLst/>
                        <a:latin typeface="Times New Roman" panose="02020603050405020304" pitchFamily="18" charset="0"/>
                        <a:ea typeface="Times New Roman" panose="02020603050405020304" pitchFamily="18" charset="0"/>
                      </a:endParaRPr>
                    </a:p>
                  </a:txBody>
                  <a:tcPr marL="31230" marR="312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300"/>
                        </a:spcBef>
                        <a:spcAft>
                          <a:spcPts val="300"/>
                        </a:spcAft>
                      </a:pPr>
                      <a:r>
                        <a:rPr lang="en-GB" sz="1100" b="1" dirty="0">
                          <a:effectLst/>
                          <a:latin typeface="Calibri" panose="020F0502020204030204" pitchFamily="34" charset="0"/>
                          <a:ea typeface="Times New Roman" panose="02020603050405020304" pitchFamily="18" charset="0"/>
                        </a:rPr>
                        <a:t>26</a:t>
                      </a:r>
                      <a:endParaRPr lang="en-GB" sz="1100" b="1" dirty="0">
                        <a:effectLst/>
                        <a:latin typeface="Times New Roman" panose="02020603050405020304" pitchFamily="18" charset="0"/>
                        <a:ea typeface="Times New Roman" panose="02020603050405020304" pitchFamily="18" charset="0"/>
                      </a:endParaRPr>
                    </a:p>
                  </a:txBody>
                  <a:tcPr marL="31230" marR="312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67175458"/>
                  </a:ext>
                </a:extLst>
              </a:tr>
              <a:tr h="221424">
                <a:tc>
                  <a:txBody>
                    <a:bodyPr/>
                    <a:lstStyle/>
                    <a:p>
                      <a:pPr algn="r">
                        <a:lnSpc>
                          <a:spcPct val="150000"/>
                        </a:lnSpc>
                        <a:spcBef>
                          <a:spcPts val="300"/>
                        </a:spcBef>
                        <a:spcAft>
                          <a:spcPts val="300"/>
                        </a:spcAft>
                      </a:pPr>
                      <a:r>
                        <a:rPr lang="en-GB" sz="1000" dirty="0">
                          <a:effectLst/>
                          <a:latin typeface="Calibri" panose="020F0502020204030204" pitchFamily="34" charset="0"/>
                          <a:ea typeface="Times New Roman" panose="02020603050405020304" pitchFamily="18" charset="0"/>
                        </a:rPr>
                        <a:t>Check eligibility </a:t>
                      </a:r>
                      <a:endParaRPr lang="en-GB" sz="1000" dirty="0">
                        <a:effectLst/>
                        <a:latin typeface="Times New Roman" panose="02020603050405020304" pitchFamily="18" charset="0"/>
                        <a:ea typeface="Times New Roman" panose="02020603050405020304" pitchFamily="18" charset="0"/>
                      </a:endParaRPr>
                    </a:p>
                  </a:txBody>
                  <a:tcPr marL="31230" marR="312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300"/>
                        </a:spcBef>
                        <a:spcAft>
                          <a:spcPts val="300"/>
                        </a:spcAft>
                      </a:pPr>
                      <a:r>
                        <a:rPr lang="en-GB" sz="1100" dirty="0">
                          <a:effectLst/>
                          <a:latin typeface="Wingdings" panose="05000000000000000000" pitchFamily="2" charset="2"/>
                          <a:ea typeface="Wingdings" panose="05000000000000000000" pitchFamily="2" charset="2"/>
                          <a:cs typeface="Wingdings" panose="05000000000000000000" pitchFamily="2" charset="2"/>
                        </a:rPr>
                        <a:t>ü</a:t>
                      </a:r>
                      <a:endParaRPr lang="en-GB" sz="1100" dirty="0">
                        <a:effectLst/>
                        <a:latin typeface="Times New Roman" panose="02020603050405020304" pitchFamily="18" charset="0"/>
                        <a:ea typeface="Times New Roman" panose="02020603050405020304" pitchFamily="18" charset="0"/>
                      </a:endParaRPr>
                    </a:p>
                  </a:txBody>
                  <a:tcPr marL="31230" marR="312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D6F6"/>
                    </a:solidFill>
                  </a:tcPr>
                </a:tc>
                <a:tc>
                  <a:txBody>
                    <a:bodyPr/>
                    <a:lstStyle/>
                    <a:p>
                      <a:pPr algn="ctr">
                        <a:lnSpc>
                          <a:spcPct val="150000"/>
                        </a:lnSpc>
                        <a:spcBef>
                          <a:spcPts val="300"/>
                        </a:spcBef>
                        <a:spcAft>
                          <a:spcPts val="300"/>
                        </a:spcAft>
                      </a:pPr>
                      <a:r>
                        <a:rPr lang="en-GB" sz="1100" dirty="0">
                          <a:effectLst/>
                          <a:latin typeface="Wingdings" panose="05000000000000000000" pitchFamily="2" charset="2"/>
                          <a:ea typeface="Wingdings" panose="05000000000000000000" pitchFamily="2" charset="2"/>
                          <a:cs typeface="Wingdings" panose="05000000000000000000" pitchFamily="2" charset="2"/>
                        </a:rPr>
                        <a:t>ü</a:t>
                      </a:r>
                      <a:endParaRPr lang="en-GB" sz="1100" dirty="0">
                        <a:effectLst/>
                        <a:latin typeface="Times New Roman" panose="02020603050405020304" pitchFamily="18" charset="0"/>
                        <a:ea typeface="Times New Roman" panose="02020603050405020304" pitchFamily="18" charset="0"/>
                      </a:endParaRPr>
                    </a:p>
                  </a:txBody>
                  <a:tcPr marL="31230" marR="312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D6F6"/>
                    </a:solidFill>
                  </a:tcPr>
                </a:tc>
                <a:tc>
                  <a:txBody>
                    <a:bodyPr/>
                    <a:lstStyle/>
                    <a:p>
                      <a:pPr algn="ctr">
                        <a:lnSpc>
                          <a:spcPct val="150000"/>
                        </a:lnSpc>
                        <a:spcBef>
                          <a:spcPts val="300"/>
                        </a:spcBef>
                        <a:spcAft>
                          <a:spcPts val="300"/>
                        </a:spcAft>
                      </a:pPr>
                      <a:r>
                        <a:rPr lang="en-GB" sz="1100">
                          <a:effectLst/>
                          <a:latin typeface="Calibri" panose="020F0502020204030204" pitchFamily="34" charset="0"/>
                          <a:ea typeface="Times New Roman" panose="02020603050405020304" pitchFamily="18" charset="0"/>
                        </a:rPr>
                        <a:t> </a:t>
                      </a:r>
                      <a:endParaRPr lang="en-GB" sz="1100">
                        <a:effectLst/>
                        <a:latin typeface="Times New Roman" panose="02020603050405020304" pitchFamily="18" charset="0"/>
                        <a:ea typeface="Times New Roman" panose="02020603050405020304" pitchFamily="18" charset="0"/>
                      </a:endParaRPr>
                    </a:p>
                  </a:txBody>
                  <a:tcPr marL="31230" marR="312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300"/>
                        </a:spcBef>
                        <a:spcAft>
                          <a:spcPts val="300"/>
                        </a:spcAft>
                      </a:pPr>
                      <a:r>
                        <a:rPr lang="en-GB" sz="1100">
                          <a:effectLst/>
                          <a:latin typeface="Calibri" panose="020F0502020204030204" pitchFamily="34" charset="0"/>
                          <a:ea typeface="Times New Roman" panose="02020603050405020304" pitchFamily="18" charset="0"/>
                        </a:rPr>
                        <a:t> </a:t>
                      </a:r>
                      <a:endParaRPr lang="en-GB" sz="1100">
                        <a:effectLst/>
                        <a:latin typeface="Times New Roman" panose="02020603050405020304" pitchFamily="18" charset="0"/>
                        <a:ea typeface="Times New Roman" panose="02020603050405020304" pitchFamily="18" charset="0"/>
                      </a:endParaRPr>
                    </a:p>
                  </a:txBody>
                  <a:tcPr marL="31230" marR="312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300"/>
                        </a:spcBef>
                        <a:spcAft>
                          <a:spcPts val="300"/>
                        </a:spcAft>
                      </a:pPr>
                      <a:r>
                        <a:rPr lang="en-GB" sz="1100" dirty="0">
                          <a:effectLst/>
                          <a:latin typeface="Calibri" panose="020F0502020204030204" pitchFamily="34" charset="0"/>
                          <a:ea typeface="Times New Roman" panose="02020603050405020304" pitchFamily="18" charset="0"/>
                        </a:rPr>
                        <a:t> </a:t>
                      </a:r>
                      <a:endParaRPr lang="en-GB" sz="1100" dirty="0">
                        <a:effectLst/>
                        <a:latin typeface="Times New Roman" panose="02020603050405020304" pitchFamily="18" charset="0"/>
                        <a:ea typeface="Times New Roman" panose="02020603050405020304" pitchFamily="18" charset="0"/>
                      </a:endParaRPr>
                    </a:p>
                  </a:txBody>
                  <a:tcPr marL="31230" marR="312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51213347"/>
                  </a:ext>
                </a:extLst>
              </a:tr>
              <a:tr h="237280">
                <a:tc>
                  <a:txBody>
                    <a:bodyPr/>
                    <a:lstStyle/>
                    <a:p>
                      <a:pPr algn="r">
                        <a:lnSpc>
                          <a:spcPct val="150000"/>
                        </a:lnSpc>
                        <a:spcBef>
                          <a:spcPts val="300"/>
                        </a:spcBef>
                        <a:spcAft>
                          <a:spcPts val="300"/>
                        </a:spcAft>
                      </a:pPr>
                      <a:r>
                        <a:rPr lang="en-GB" sz="1000" dirty="0">
                          <a:effectLst/>
                          <a:latin typeface="Calibri" panose="020F0502020204030204" pitchFamily="34" charset="0"/>
                          <a:ea typeface="Times New Roman" panose="02020603050405020304" pitchFamily="18" charset="0"/>
                        </a:rPr>
                        <a:t>Consent participant </a:t>
                      </a:r>
                      <a:endParaRPr lang="en-GB" sz="1000" dirty="0">
                        <a:effectLst/>
                        <a:latin typeface="Times New Roman" panose="02020603050405020304" pitchFamily="18" charset="0"/>
                        <a:ea typeface="Times New Roman" panose="02020603050405020304" pitchFamily="18" charset="0"/>
                      </a:endParaRPr>
                    </a:p>
                  </a:txBody>
                  <a:tcPr marL="31230" marR="312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300"/>
                        </a:spcBef>
                        <a:spcAft>
                          <a:spcPts val="300"/>
                        </a:spcAft>
                      </a:pPr>
                      <a:r>
                        <a:rPr lang="en-GB" sz="1100" dirty="0">
                          <a:effectLst/>
                          <a:latin typeface="Calibri" panose="020F0502020204030204" pitchFamily="34" charset="0"/>
                          <a:ea typeface="Times New Roman" panose="02020603050405020304" pitchFamily="18" charset="0"/>
                        </a:rPr>
                        <a:t> </a:t>
                      </a:r>
                      <a:endParaRPr lang="en-GB" sz="1100" dirty="0">
                        <a:effectLst/>
                        <a:latin typeface="Times New Roman" panose="02020603050405020304" pitchFamily="18" charset="0"/>
                        <a:ea typeface="Times New Roman" panose="02020603050405020304" pitchFamily="18" charset="0"/>
                      </a:endParaRPr>
                    </a:p>
                  </a:txBody>
                  <a:tcPr marL="31230" marR="312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300"/>
                        </a:spcBef>
                        <a:spcAft>
                          <a:spcPts val="300"/>
                        </a:spcAft>
                      </a:pPr>
                      <a:r>
                        <a:rPr lang="en-GB" sz="1100" dirty="0">
                          <a:effectLst/>
                          <a:latin typeface="Wingdings" panose="05000000000000000000" pitchFamily="2" charset="2"/>
                          <a:ea typeface="Wingdings" panose="05000000000000000000" pitchFamily="2" charset="2"/>
                          <a:cs typeface="Wingdings" panose="05000000000000000000" pitchFamily="2" charset="2"/>
                        </a:rPr>
                        <a:t>ü</a:t>
                      </a:r>
                      <a:endParaRPr lang="en-GB" sz="1100" dirty="0">
                        <a:effectLst/>
                        <a:latin typeface="Times New Roman" panose="02020603050405020304" pitchFamily="18" charset="0"/>
                        <a:ea typeface="Times New Roman" panose="02020603050405020304" pitchFamily="18" charset="0"/>
                      </a:endParaRPr>
                    </a:p>
                  </a:txBody>
                  <a:tcPr marL="31230" marR="312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D6F6"/>
                    </a:solidFill>
                  </a:tcPr>
                </a:tc>
                <a:tc>
                  <a:txBody>
                    <a:bodyPr/>
                    <a:lstStyle/>
                    <a:p>
                      <a:pPr algn="ctr">
                        <a:lnSpc>
                          <a:spcPct val="150000"/>
                        </a:lnSpc>
                        <a:spcBef>
                          <a:spcPts val="300"/>
                        </a:spcBef>
                        <a:spcAft>
                          <a:spcPts val="300"/>
                        </a:spcAft>
                      </a:pPr>
                      <a:r>
                        <a:rPr lang="en-GB" sz="1100" dirty="0">
                          <a:effectLst/>
                          <a:latin typeface="Calibri" panose="020F0502020204030204" pitchFamily="34" charset="0"/>
                          <a:ea typeface="Times New Roman" panose="02020603050405020304" pitchFamily="18" charset="0"/>
                        </a:rPr>
                        <a:t> </a:t>
                      </a:r>
                      <a:endParaRPr lang="en-GB" sz="1100" dirty="0">
                        <a:effectLst/>
                        <a:latin typeface="Times New Roman" panose="02020603050405020304" pitchFamily="18" charset="0"/>
                        <a:ea typeface="Times New Roman" panose="02020603050405020304" pitchFamily="18" charset="0"/>
                      </a:endParaRPr>
                    </a:p>
                  </a:txBody>
                  <a:tcPr marL="31230" marR="312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300"/>
                        </a:spcBef>
                        <a:spcAft>
                          <a:spcPts val="300"/>
                        </a:spcAft>
                      </a:pPr>
                      <a:r>
                        <a:rPr lang="en-GB" sz="1100" dirty="0">
                          <a:effectLst/>
                          <a:latin typeface="Calibri" panose="020F0502020204030204" pitchFamily="34" charset="0"/>
                          <a:ea typeface="Times New Roman" panose="02020603050405020304" pitchFamily="18" charset="0"/>
                        </a:rPr>
                        <a:t> </a:t>
                      </a:r>
                      <a:endParaRPr lang="en-GB" sz="1100" dirty="0">
                        <a:effectLst/>
                        <a:latin typeface="Times New Roman" panose="02020603050405020304" pitchFamily="18" charset="0"/>
                        <a:ea typeface="Times New Roman" panose="02020603050405020304" pitchFamily="18" charset="0"/>
                      </a:endParaRPr>
                    </a:p>
                  </a:txBody>
                  <a:tcPr marL="31230" marR="312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300"/>
                        </a:spcBef>
                        <a:spcAft>
                          <a:spcPts val="300"/>
                        </a:spcAft>
                      </a:pPr>
                      <a:r>
                        <a:rPr lang="en-GB" sz="1100" dirty="0">
                          <a:effectLst/>
                          <a:latin typeface="Calibri" panose="020F0502020204030204" pitchFamily="34" charset="0"/>
                          <a:ea typeface="Times New Roman" panose="02020603050405020304" pitchFamily="18" charset="0"/>
                        </a:rPr>
                        <a:t> </a:t>
                      </a:r>
                      <a:endParaRPr lang="en-GB" sz="1100" dirty="0">
                        <a:effectLst/>
                        <a:latin typeface="Times New Roman" panose="02020603050405020304" pitchFamily="18" charset="0"/>
                        <a:ea typeface="Times New Roman" panose="02020603050405020304" pitchFamily="18" charset="0"/>
                      </a:endParaRPr>
                    </a:p>
                  </a:txBody>
                  <a:tcPr marL="31230" marR="312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43613837"/>
                  </a:ext>
                </a:extLst>
              </a:tr>
              <a:tr h="221424">
                <a:tc gridSpan="6">
                  <a:txBody>
                    <a:bodyPr/>
                    <a:lstStyle/>
                    <a:p>
                      <a:pPr>
                        <a:lnSpc>
                          <a:spcPct val="150000"/>
                        </a:lnSpc>
                        <a:spcBef>
                          <a:spcPts val="300"/>
                        </a:spcBef>
                        <a:spcAft>
                          <a:spcPts val="300"/>
                        </a:spcAft>
                      </a:pPr>
                      <a:r>
                        <a:rPr lang="en-GB" sz="1100" b="1" dirty="0">
                          <a:solidFill>
                            <a:srgbClr val="000000"/>
                          </a:solidFill>
                          <a:effectLst/>
                          <a:latin typeface="Calibri" panose="020F0502020204030204" pitchFamily="34" charset="0"/>
                          <a:ea typeface="Times New Roman" panose="02020603050405020304" pitchFamily="18" charset="0"/>
                        </a:rPr>
                        <a:t>Registration by Site (Post-eligibility check and consent)</a:t>
                      </a:r>
                      <a:endParaRPr lang="en-GB" sz="1100" dirty="0">
                        <a:effectLst/>
                        <a:latin typeface="Times New Roman" panose="02020603050405020304" pitchFamily="18" charset="0"/>
                        <a:ea typeface="Times New Roman" panose="02020603050405020304" pitchFamily="18" charset="0"/>
                      </a:endParaRPr>
                    </a:p>
                  </a:txBody>
                  <a:tcPr marL="31230" marR="312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hMerge="1">
                  <a:txBody>
                    <a:bodyPr/>
                    <a:lstStyle/>
                    <a:p>
                      <a:endParaRPr lang="en-GB"/>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lang="en-GB"/>
                    </a:p>
                  </a:txBody>
                  <a:tcPr/>
                </a:tc>
                <a:tc hMerge="1">
                  <a:txBody>
                    <a:bodyPr/>
                    <a:lstStyle/>
                    <a:p>
                      <a:endParaRPr lang="en-GB"/>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lang="en-GB"/>
                    </a:p>
                  </a:txBody>
                  <a:tcPr/>
                </a:tc>
                <a:tc hMerge="1">
                  <a:txBody>
                    <a:bodyPr/>
                    <a:lstStyle/>
                    <a:p>
                      <a:endParaRPr lang="en-GB"/>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extLst>
                  <a:ext uri="{0D108BD9-81ED-4DB2-BD59-A6C34878D82A}">
                    <a16:rowId xmlns:a16="http://schemas.microsoft.com/office/drawing/2014/main" val="2415946560"/>
                  </a:ext>
                </a:extLst>
              </a:tr>
              <a:tr h="221424">
                <a:tc>
                  <a:txBody>
                    <a:bodyPr/>
                    <a:lstStyle/>
                    <a:p>
                      <a:pPr algn="l">
                        <a:lnSpc>
                          <a:spcPct val="150000"/>
                        </a:lnSpc>
                        <a:spcBef>
                          <a:spcPts val="300"/>
                        </a:spcBef>
                        <a:spcAft>
                          <a:spcPts val="300"/>
                        </a:spcAft>
                      </a:pPr>
                      <a:r>
                        <a:rPr lang="en-GB" sz="1000" dirty="0">
                          <a:solidFill>
                            <a:srgbClr val="000000"/>
                          </a:solidFill>
                          <a:effectLst/>
                          <a:latin typeface="Calibri" panose="020F0502020204030204" pitchFamily="34" charset="0"/>
                          <a:ea typeface="Times New Roman" panose="02020603050405020304" pitchFamily="18" charset="0"/>
                        </a:rPr>
                        <a:t>Patient Contact Details</a:t>
                      </a:r>
                      <a:endParaRPr lang="en-GB" sz="1000" dirty="0">
                        <a:effectLst/>
                        <a:latin typeface="Times New Roman" panose="02020603050405020304" pitchFamily="18" charset="0"/>
                        <a:ea typeface="Times New Roman" panose="02020603050405020304" pitchFamily="18" charset="0"/>
                      </a:endParaRPr>
                    </a:p>
                  </a:txBody>
                  <a:tcPr marL="31230" marR="312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300"/>
                        </a:spcBef>
                        <a:spcAft>
                          <a:spcPts val="300"/>
                        </a:spcAft>
                      </a:pPr>
                      <a:r>
                        <a:rPr lang="en-GB" sz="1100" dirty="0">
                          <a:effectLst/>
                          <a:latin typeface="Calibri" panose="020F0502020204030204" pitchFamily="34" charset="0"/>
                          <a:ea typeface="Times New Roman" panose="02020603050405020304" pitchFamily="18" charset="0"/>
                        </a:rPr>
                        <a:t> </a:t>
                      </a:r>
                      <a:endParaRPr lang="en-GB" sz="1100" dirty="0">
                        <a:effectLst/>
                        <a:latin typeface="Times New Roman" panose="02020603050405020304" pitchFamily="18" charset="0"/>
                        <a:ea typeface="Times New Roman" panose="02020603050405020304" pitchFamily="18" charset="0"/>
                      </a:endParaRPr>
                    </a:p>
                  </a:txBody>
                  <a:tcPr marL="31230" marR="312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tc>
                  <a:txBody>
                    <a:bodyPr/>
                    <a:lstStyle/>
                    <a:p>
                      <a:pPr algn="ctr">
                        <a:lnSpc>
                          <a:spcPct val="150000"/>
                        </a:lnSpc>
                        <a:spcBef>
                          <a:spcPts val="300"/>
                        </a:spcBef>
                        <a:spcAft>
                          <a:spcPts val="300"/>
                        </a:spcAft>
                      </a:pPr>
                      <a:r>
                        <a:rPr lang="en-GB" sz="1100" dirty="0">
                          <a:effectLst/>
                          <a:latin typeface="Wingdings" panose="05000000000000000000" pitchFamily="2" charset="2"/>
                          <a:ea typeface="Wingdings" panose="05000000000000000000" pitchFamily="2" charset="2"/>
                          <a:cs typeface="Wingdings" panose="05000000000000000000" pitchFamily="2" charset="2"/>
                        </a:rPr>
                        <a:t>ü</a:t>
                      </a:r>
                      <a:endParaRPr lang="en-GB" sz="1100" dirty="0">
                        <a:effectLst/>
                        <a:latin typeface="Times New Roman" panose="02020603050405020304" pitchFamily="18" charset="0"/>
                        <a:ea typeface="Times New Roman" panose="02020603050405020304" pitchFamily="18" charset="0"/>
                      </a:endParaRPr>
                    </a:p>
                  </a:txBody>
                  <a:tcPr marL="31230" marR="3123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D6F6"/>
                    </a:solidFill>
                  </a:tcPr>
                </a:tc>
                <a:tc>
                  <a:txBody>
                    <a:bodyPr/>
                    <a:lstStyle/>
                    <a:p>
                      <a:pPr algn="ctr">
                        <a:lnSpc>
                          <a:spcPct val="150000"/>
                        </a:lnSpc>
                        <a:spcBef>
                          <a:spcPts val="300"/>
                        </a:spcBef>
                        <a:spcAft>
                          <a:spcPts val="300"/>
                        </a:spcAft>
                      </a:pPr>
                      <a:r>
                        <a:rPr lang="en-GB" sz="1100">
                          <a:effectLst/>
                          <a:latin typeface="Calibri" panose="020F0502020204030204" pitchFamily="34" charset="0"/>
                          <a:ea typeface="Times New Roman" panose="02020603050405020304" pitchFamily="18" charset="0"/>
                        </a:rPr>
                        <a:t> </a:t>
                      </a:r>
                      <a:endParaRPr lang="en-GB" sz="1100">
                        <a:effectLst/>
                        <a:latin typeface="Times New Roman" panose="02020603050405020304" pitchFamily="18" charset="0"/>
                        <a:ea typeface="Times New Roman" panose="02020603050405020304" pitchFamily="18" charset="0"/>
                      </a:endParaRPr>
                    </a:p>
                  </a:txBody>
                  <a:tcPr marL="31230" marR="312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tc>
                  <a:txBody>
                    <a:bodyPr/>
                    <a:lstStyle/>
                    <a:p>
                      <a:pPr algn="ctr">
                        <a:lnSpc>
                          <a:spcPct val="150000"/>
                        </a:lnSpc>
                        <a:spcBef>
                          <a:spcPts val="300"/>
                        </a:spcBef>
                        <a:spcAft>
                          <a:spcPts val="300"/>
                        </a:spcAft>
                      </a:pPr>
                      <a:r>
                        <a:rPr lang="en-GB" sz="1100">
                          <a:effectLst/>
                          <a:latin typeface="Calibri" panose="020F0502020204030204" pitchFamily="34" charset="0"/>
                          <a:ea typeface="Times New Roman" panose="02020603050405020304" pitchFamily="18" charset="0"/>
                        </a:rPr>
                        <a:t> </a:t>
                      </a:r>
                      <a:endParaRPr lang="en-GB" sz="1100">
                        <a:effectLst/>
                        <a:latin typeface="Times New Roman" panose="02020603050405020304" pitchFamily="18" charset="0"/>
                        <a:ea typeface="Times New Roman" panose="02020603050405020304" pitchFamily="18" charset="0"/>
                      </a:endParaRPr>
                    </a:p>
                  </a:txBody>
                  <a:tcPr marL="31230" marR="312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tc>
                  <a:txBody>
                    <a:bodyPr/>
                    <a:lstStyle/>
                    <a:p>
                      <a:pPr algn="ctr">
                        <a:lnSpc>
                          <a:spcPct val="150000"/>
                        </a:lnSpc>
                        <a:spcBef>
                          <a:spcPts val="300"/>
                        </a:spcBef>
                        <a:spcAft>
                          <a:spcPts val="300"/>
                        </a:spcAft>
                      </a:pPr>
                      <a:r>
                        <a:rPr lang="en-GB" sz="1100" dirty="0">
                          <a:effectLst/>
                          <a:latin typeface="Calibri" panose="020F0502020204030204" pitchFamily="34" charset="0"/>
                          <a:ea typeface="Times New Roman" panose="02020603050405020304" pitchFamily="18" charset="0"/>
                        </a:rPr>
                        <a:t> </a:t>
                      </a:r>
                      <a:endParaRPr lang="en-GB" sz="1100" dirty="0">
                        <a:effectLst/>
                        <a:latin typeface="Times New Roman" panose="02020603050405020304" pitchFamily="18" charset="0"/>
                        <a:ea typeface="Times New Roman" panose="02020603050405020304" pitchFamily="18" charset="0"/>
                      </a:endParaRPr>
                    </a:p>
                  </a:txBody>
                  <a:tcPr marL="31230" marR="312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24109596"/>
                  </a:ext>
                </a:extLst>
              </a:tr>
              <a:tr h="1227000">
                <a:tc>
                  <a:txBody>
                    <a:bodyPr/>
                    <a:lstStyle/>
                    <a:p>
                      <a:pPr marL="0" marR="0" lvl="0" indent="0" algn="l" defTabSz="914400" rtl="0" eaLnBrk="1" fontAlgn="auto" latinLnBrk="0" hangingPunct="1">
                        <a:lnSpc>
                          <a:spcPct val="100000"/>
                        </a:lnSpc>
                        <a:spcBef>
                          <a:spcPts val="300"/>
                        </a:spcBef>
                        <a:spcAft>
                          <a:spcPts val="300"/>
                        </a:spcAft>
                        <a:buClrTx/>
                        <a:buSzTx/>
                        <a:buFontTx/>
                        <a:buNone/>
                        <a:tabLst/>
                        <a:defRPr/>
                      </a:pPr>
                      <a:r>
                        <a:rPr lang="en-GB" sz="1000" dirty="0">
                          <a:solidFill>
                            <a:srgbClr val="000000"/>
                          </a:solidFill>
                          <a:effectLst/>
                          <a:latin typeface="Calibri" panose="020F0502020204030204" pitchFamily="34" charset="0"/>
                          <a:ea typeface="Times New Roman" panose="02020603050405020304" pitchFamily="18" charset="0"/>
                        </a:rPr>
                        <a:t>Patient Clinical Data:</a:t>
                      </a:r>
                    </a:p>
                    <a:p>
                      <a:pPr marL="171450" marR="0" lvl="0" indent="-171450" algn="l" defTabSz="914400" rtl="0" eaLnBrk="1" fontAlgn="auto" latinLnBrk="0" hangingPunct="1">
                        <a:lnSpc>
                          <a:spcPct val="100000"/>
                        </a:lnSpc>
                        <a:spcBef>
                          <a:spcPts val="100"/>
                        </a:spcBef>
                        <a:spcAft>
                          <a:spcPts val="100"/>
                        </a:spcAft>
                        <a:buClrTx/>
                        <a:buSzTx/>
                        <a:buFont typeface="Arial" panose="020B0604020202020204" pitchFamily="34" charset="0"/>
                        <a:buChar char="•"/>
                        <a:tabLst/>
                        <a:defRPr/>
                      </a:pPr>
                      <a:r>
                        <a:rPr lang="en-GB" sz="1000" dirty="0">
                          <a:solidFill>
                            <a:srgbClr val="000000"/>
                          </a:solidFill>
                          <a:effectLst/>
                          <a:latin typeface="Calibri" panose="020F0502020204030204" pitchFamily="34" charset="0"/>
                          <a:ea typeface="Times New Roman" panose="02020603050405020304" pitchFamily="18" charset="0"/>
                        </a:rPr>
                        <a:t>APACHE II score</a:t>
                      </a:r>
                    </a:p>
                    <a:p>
                      <a:pPr marL="171450" marR="0" lvl="0" indent="-171450" algn="l" defTabSz="914400" rtl="0" eaLnBrk="1" fontAlgn="auto" latinLnBrk="0" hangingPunct="1">
                        <a:lnSpc>
                          <a:spcPct val="100000"/>
                        </a:lnSpc>
                        <a:spcBef>
                          <a:spcPts val="100"/>
                        </a:spcBef>
                        <a:spcAft>
                          <a:spcPts val="100"/>
                        </a:spcAft>
                        <a:buClrTx/>
                        <a:buSzTx/>
                        <a:buFont typeface="Arial" panose="020B0604020202020204" pitchFamily="34" charset="0"/>
                        <a:buChar char="•"/>
                        <a:tabLst/>
                        <a:defRPr/>
                      </a:pPr>
                      <a:r>
                        <a:rPr lang="en-GB" sz="1000" dirty="0">
                          <a:solidFill>
                            <a:srgbClr val="000000"/>
                          </a:solidFill>
                          <a:effectLst/>
                          <a:latin typeface="Calibri" panose="020F0502020204030204" pitchFamily="34" charset="0"/>
                          <a:ea typeface="Times New Roman" panose="02020603050405020304" pitchFamily="18" charset="0"/>
                        </a:rPr>
                        <a:t>Medical history</a:t>
                      </a:r>
                    </a:p>
                    <a:p>
                      <a:pPr marL="171450" marR="0" lvl="0" indent="-171450" algn="l" defTabSz="914400" rtl="0" eaLnBrk="1" fontAlgn="auto" latinLnBrk="0" hangingPunct="1">
                        <a:lnSpc>
                          <a:spcPct val="100000"/>
                        </a:lnSpc>
                        <a:spcBef>
                          <a:spcPts val="100"/>
                        </a:spcBef>
                        <a:spcAft>
                          <a:spcPts val="100"/>
                        </a:spcAft>
                        <a:buClrTx/>
                        <a:buSzTx/>
                        <a:buFont typeface="Arial" panose="020B0604020202020204" pitchFamily="34" charset="0"/>
                        <a:buChar char="•"/>
                        <a:tabLst/>
                        <a:defRPr/>
                      </a:pPr>
                      <a:r>
                        <a:rPr lang="en-GB" sz="1000" dirty="0">
                          <a:solidFill>
                            <a:srgbClr val="000000"/>
                          </a:solidFill>
                          <a:effectLst/>
                          <a:latin typeface="Calibri" panose="020F0502020204030204" pitchFamily="34" charset="0"/>
                          <a:ea typeface="Times New Roman" panose="02020603050405020304" pitchFamily="18" charset="0"/>
                        </a:rPr>
                        <a:t>Co-morbidities</a:t>
                      </a:r>
                    </a:p>
                    <a:p>
                      <a:pPr marL="171450" marR="0" lvl="0" indent="-171450" algn="l" defTabSz="914400" rtl="0" eaLnBrk="1" fontAlgn="auto" latinLnBrk="0" hangingPunct="1">
                        <a:lnSpc>
                          <a:spcPct val="100000"/>
                        </a:lnSpc>
                        <a:spcBef>
                          <a:spcPts val="100"/>
                        </a:spcBef>
                        <a:spcAft>
                          <a:spcPts val="100"/>
                        </a:spcAft>
                        <a:buClrTx/>
                        <a:buSzTx/>
                        <a:buFont typeface="Arial" panose="020B0604020202020204" pitchFamily="34" charset="0"/>
                        <a:buChar char="•"/>
                        <a:tabLst/>
                        <a:defRPr/>
                      </a:pPr>
                      <a:r>
                        <a:rPr lang="en-GB" sz="1000" dirty="0">
                          <a:solidFill>
                            <a:srgbClr val="000000"/>
                          </a:solidFill>
                          <a:effectLst/>
                          <a:latin typeface="Calibri" panose="020F0502020204030204" pitchFamily="34" charset="0"/>
                          <a:ea typeface="Times New Roman" panose="02020603050405020304" pitchFamily="18" charset="0"/>
                        </a:rPr>
                        <a:t>Pre-ICU admission functional status</a:t>
                      </a:r>
                    </a:p>
                    <a:p>
                      <a:pPr marL="171450" marR="0" lvl="0" indent="-171450" algn="l" defTabSz="914400" rtl="0" eaLnBrk="1" fontAlgn="auto" latinLnBrk="0" hangingPunct="1">
                        <a:lnSpc>
                          <a:spcPct val="100000"/>
                        </a:lnSpc>
                        <a:spcBef>
                          <a:spcPts val="100"/>
                        </a:spcBef>
                        <a:spcAft>
                          <a:spcPts val="100"/>
                        </a:spcAft>
                        <a:buClrTx/>
                        <a:buSzTx/>
                        <a:buFont typeface="Arial" panose="020B0604020202020204" pitchFamily="34" charset="0"/>
                        <a:buChar char="•"/>
                        <a:tabLst/>
                        <a:defRPr/>
                      </a:pPr>
                      <a:r>
                        <a:rPr lang="en-GB" sz="1000" dirty="0">
                          <a:solidFill>
                            <a:srgbClr val="000000"/>
                          </a:solidFill>
                          <a:effectLst/>
                          <a:latin typeface="Calibri" panose="020F0502020204030204" pitchFamily="34" charset="0"/>
                          <a:ea typeface="Times New Roman" panose="02020603050405020304" pitchFamily="18" charset="0"/>
                        </a:rPr>
                        <a:t>Duration of ventilation</a:t>
                      </a:r>
                    </a:p>
                    <a:p>
                      <a:pPr marL="171450" marR="0" lvl="0" indent="-171450" algn="l" defTabSz="914400" rtl="0" eaLnBrk="1" fontAlgn="auto" latinLnBrk="0" hangingPunct="1">
                        <a:lnSpc>
                          <a:spcPct val="100000"/>
                        </a:lnSpc>
                        <a:spcBef>
                          <a:spcPts val="100"/>
                        </a:spcBef>
                        <a:spcAft>
                          <a:spcPts val="100"/>
                        </a:spcAft>
                        <a:buClrTx/>
                        <a:buSzTx/>
                        <a:buFont typeface="Arial" panose="020B0604020202020204" pitchFamily="34" charset="0"/>
                        <a:buChar char="•"/>
                        <a:tabLst/>
                        <a:defRPr/>
                      </a:pPr>
                      <a:r>
                        <a:rPr lang="en-GB" sz="1000" dirty="0">
                          <a:solidFill>
                            <a:srgbClr val="000000"/>
                          </a:solidFill>
                          <a:effectLst/>
                          <a:latin typeface="Calibri" panose="020F0502020204030204" pitchFamily="34" charset="0"/>
                          <a:ea typeface="Times New Roman" panose="02020603050405020304" pitchFamily="18" charset="0"/>
                        </a:rPr>
                        <a:t>Length of ICU &amp; Hospital stay</a:t>
                      </a:r>
                      <a:endParaRPr lang="en-GB" sz="1000" dirty="0">
                        <a:solidFill>
                          <a:srgbClr val="000000"/>
                        </a:solidFill>
                        <a:effectLst/>
                        <a:latin typeface="Times New Roman" panose="02020603050405020304" pitchFamily="18" charset="0"/>
                        <a:ea typeface="Times New Roman" panose="02020603050405020304" pitchFamily="18" charset="0"/>
                      </a:endParaRPr>
                    </a:p>
                  </a:txBody>
                  <a:tcPr marL="31230" marR="312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300"/>
                        </a:spcBef>
                        <a:spcAft>
                          <a:spcPts val="300"/>
                        </a:spcAft>
                      </a:pPr>
                      <a:r>
                        <a:rPr lang="en-GB" sz="1100">
                          <a:effectLst/>
                          <a:latin typeface="Calibri" panose="020F0502020204030204" pitchFamily="34" charset="0"/>
                          <a:ea typeface="Times New Roman" panose="02020603050405020304" pitchFamily="18" charset="0"/>
                        </a:rPr>
                        <a:t> </a:t>
                      </a:r>
                      <a:endParaRPr lang="en-GB" sz="1100" dirty="0">
                        <a:effectLst/>
                        <a:latin typeface="Times New Roman" panose="02020603050405020304" pitchFamily="18" charset="0"/>
                        <a:ea typeface="Times New Roman" panose="02020603050405020304" pitchFamily="18" charset="0"/>
                      </a:endParaRPr>
                    </a:p>
                  </a:txBody>
                  <a:tcPr marL="31230" marR="312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ctr" defTabSz="914400" rtl="0" eaLnBrk="1" fontAlgn="auto" latinLnBrk="0" hangingPunct="1">
                        <a:lnSpc>
                          <a:spcPct val="150000"/>
                        </a:lnSpc>
                        <a:spcBef>
                          <a:spcPts val="300"/>
                        </a:spcBef>
                        <a:spcAft>
                          <a:spcPts val="300"/>
                        </a:spcAft>
                        <a:buClrTx/>
                        <a:buSzTx/>
                        <a:buFontTx/>
                        <a:buNone/>
                        <a:tabLst/>
                        <a:defRPr/>
                      </a:pPr>
                      <a:r>
                        <a:rPr lang="en-GB" sz="1100" b="0" dirty="0">
                          <a:effectLst/>
                          <a:latin typeface="Wingdings" panose="05000000000000000000" pitchFamily="2" charset="2"/>
                          <a:ea typeface="Wingdings" panose="05000000000000000000" pitchFamily="2" charset="2"/>
                          <a:cs typeface="Wingdings" panose="05000000000000000000" pitchFamily="2" charset="2"/>
                        </a:rPr>
                        <a:t>ü</a:t>
                      </a:r>
                    </a:p>
                    <a:p>
                      <a:pPr algn="ctr">
                        <a:lnSpc>
                          <a:spcPct val="150000"/>
                        </a:lnSpc>
                        <a:spcBef>
                          <a:spcPts val="300"/>
                        </a:spcBef>
                        <a:spcAft>
                          <a:spcPts val="300"/>
                        </a:spcAft>
                      </a:pPr>
                      <a:endParaRPr lang="en-GB" sz="1100" b="1" dirty="0">
                        <a:effectLst/>
                        <a:latin typeface="Wingdings" panose="05000000000000000000" pitchFamily="2" charset="2"/>
                        <a:ea typeface="Wingdings" panose="05000000000000000000" pitchFamily="2" charset="2"/>
                        <a:cs typeface="Wingdings" panose="05000000000000000000" pitchFamily="2" charset="2"/>
                      </a:endParaRPr>
                    </a:p>
                    <a:p>
                      <a:pPr algn="ctr">
                        <a:lnSpc>
                          <a:spcPct val="150000"/>
                        </a:lnSpc>
                        <a:spcBef>
                          <a:spcPts val="300"/>
                        </a:spcBef>
                        <a:spcAft>
                          <a:spcPts val="300"/>
                        </a:spcAft>
                      </a:pPr>
                      <a:endParaRPr lang="en-GB" sz="1100" dirty="0">
                        <a:effectLst/>
                        <a:latin typeface="Wingdings" panose="05000000000000000000" pitchFamily="2" charset="2"/>
                        <a:ea typeface="Times New Roman" panose="02020603050405020304" pitchFamily="18" charset="0"/>
                      </a:endParaRPr>
                    </a:p>
                    <a:p>
                      <a:pPr algn="ctr">
                        <a:lnSpc>
                          <a:spcPct val="150000"/>
                        </a:lnSpc>
                        <a:spcBef>
                          <a:spcPts val="300"/>
                        </a:spcBef>
                        <a:spcAft>
                          <a:spcPts val="300"/>
                        </a:spcAft>
                      </a:pPr>
                      <a:endParaRPr lang="en-GB" sz="1100" dirty="0">
                        <a:effectLst/>
                        <a:latin typeface="Wingdings" panose="05000000000000000000" pitchFamily="2" charset="2"/>
                        <a:ea typeface="Times New Roman" panose="02020603050405020304" pitchFamily="18" charset="0"/>
                      </a:endParaRPr>
                    </a:p>
                  </a:txBody>
                  <a:tcPr marL="31230" marR="3123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D6F6"/>
                    </a:solidFill>
                  </a:tcPr>
                </a:tc>
                <a:tc>
                  <a:txBody>
                    <a:bodyPr/>
                    <a:lstStyle/>
                    <a:p>
                      <a:pPr algn="ctr">
                        <a:lnSpc>
                          <a:spcPct val="150000"/>
                        </a:lnSpc>
                        <a:spcBef>
                          <a:spcPts val="300"/>
                        </a:spcBef>
                        <a:spcAft>
                          <a:spcPts val="300"/>
                        </a:spcAft>
                      </a:pPr>
                      <a:r>
                        <a:rPr lang="en-GB" sz="1100" dirty="0">
                          <a:effectLst/>
                          <a:latin typeface="Calibri" panose="020F0502020204030204" pitchFamily="34" charset="0"/>
                          <a:ea typeface="Times New Roman" panose="02020603050405020304" pitchFamily="18" charset="0"/>
                        </a:rPr>
                        <a:t> </a:t>
                      </a:r>
                      <a:endParaRPr lang="en-GB" sz="1100" dirty="0">
                        <a:effectLst/>
                        <a:latin typeface="Times New Roman" panose="02020603050405020304" pitchFamily="18" charset="0"/>
                        <a:ea typeface="Times New Roman" panose="02020603050405020304" pitchFamily="18" charset="0"/>
                      </a:endParaRPr>
                    </a:p>
                  </a:txBody>
                  <a:tcPr marL="31230" marR="312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300"/>
                        </a:spcBef>
                        <a:spcAft>
                          <a:spcPts val="300"/>
                        </a:spcAft>
                      </a:pPr>
                      <a:r>
                        <a:rPr lang="en-GB" sz="1100" dirty="0">
                          <a:effectLst/>
                          <a:latin typeface="Calibri" panose="020F0502020204030204" pitchFamily="34" charset="0"/>
                          <a:ea typeface="Times New Roman" panose="02020603050405020304" pitchFamily="18" charset="0"/>
                        </a:rPr>
                        <a:t> </a:t>
                      </a:r>
                      <a:endParaRPr lang="en-GB" sz="1100" dirty="0">
                        <a:effectLst/>
                        <a:latin typeface="Times New Roman" panose="02020603050405020304" pitchFamily="18" charset="0"/>
                        <a:ea typeface="Times New Roman" panose="02020603050405020304" pitchFamily="18" charset="0"/>
                      </a:endParaRPr>
                    </a:p>
                  </a:txBody>
                  <a:tcPr marL="31230" marR="312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300"/>
                        </a:spcBef>
                        <a:spcAft>
                          <a:spcPts val="300"/>
                        </a:spcAft>
                      </a:pPr>
                      <a:r>
                        <a:rPr lang="en-GB" sz="1100" dirty="0">
                          <a:effectLst/>
                          <a:latin typeface="Calibri" panose="020F0502020204030204" pitchFamily="34" charset="0"/>
                          <a:ea typeface="Times New Roman" panose="02020603050405020304" pitchFamily="18" charset="0"/>
                        </a:rPr>
                        <a:t> </a:t>
                      </a:r>
                      <a:endParaRPr lang="en-GB" sz="1100" dirty="0">
                        <a:effectLst/>
                        <a:latin typeface="Times New Roman" panose="02020603050405020304" pitchFamily="18" charset="0"/>
                        <a:ea typeface="Times New Roman" panose="02020603050405020304" pitchFamily="18" charset="0"/>
                      </a:endParaRPr>
                    </a:p>
                  </a:txBody>
                  <a:tcPr marL="31230" marR="312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09788998"/>
                  </a:ext>
                </a:extLst>
              </a:tr>
              <a:tr h="221424">
                <a:tc gridSpan="6">
                  <a:txBody>
                    <a:bodyPr/>
                    <a:lstStyle/>
                    <a:p>
                      <a:pPr>
                        <a:lnSpc>
                          <a:spcPct val="150000"/>
                        </a:lnSpc>
                        <a:spcBef>
                          <a:spcPts val="300"/>
                        </a:spcBef>
                        <a:spcAft>
                          <a:spcPts val="300"/>
                        </a:spcAft>
                      </a:pPr>
                      <a:r>
                        <a:rPr lang="en-GB" sz="1100" b="1" dirty="0">
                          <a:solidFill>
                            <a:srgbClr val="000000"/>
                          </a:solidFill>
                          <a:effectLst/>
                          <a:latin typeface="Calibri" panose="020F0502020204030204" pitchFamily="34" charset="0"/>
                          <a:ea typeface="Times New Roman" panose="02020603050405020304" pitchFamily="18" charset="0"/>
                        </a:rPr>
                        <a:t>Participant data collection facilitated by WCTU (Post registration – 100% completion needed)</a:t>
                      </a:r>
                      <a:endParaRPr lang="en-GB" sz="1100" dirty="0">
                        <a:effectLst/>
                        <a:latin typeface="Times New Roman" panose="02020603050405020304" pitchFamily="18" charset="0"/>
                        <a:ea typeface="Times New Roman" panose="02020603050405020304" pitchFamily="18" charset="0"/>
                      </a:endParaRPr>
                    </a:p>
                  </a:txBody>
                  <a:tcPr marL="31230" marR="312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hMerge="1">
                  <a:txBody>
                    <a:bodyPr/>
                    <a:lstStyle/>
                    <a:p>
                      <a:endParaRPr lang="en-GB"/>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lang="en-GB"/>
                    </a:p>
                  </a:txBody>
                  <a:tcPr/>
                </a:tc>
                <a:tc hMerge="1">
                  <a:txBody>
                    <a:bodyPr/>
                    <a:lstStyle/>
                    <a:p>
                      <a:endParaRPr lang="en-GB"/>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lang="en-GB"/>
                    </a:p>
                  </a:txBody>
                  <a:tcPr/>
                </a:tc>
                <a:tc hMerge="1">
                  <a:txBody>
                    <a:bodyPr/>
                    <a:lstStyle/>
                    <a:p>
                      <a:endParaRPr lang="en-GB"/>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extLst>
                  <a:ext uri="{0D108BD9-81ED-4DB2-BD59-A6C34878D82A}">
                    <a16:rowId xmlns:a16="http://schemas.microsoft.com/office/drawing/2014/main" val="1136977335"/>
                  </a:ext>
                </a:extLst>
              </a:tr>
              <a:tr h="221424">
                <a:tc>
                  <a:txBody>
                    <a:bodyPr/>
                    <a:lstStyle/>
                    <a:p>
                      <a:pPr algn="r">
                        <a:lnSpc>
                          <a:spcPct val="150000"/>
                        </a:lnSpc>
                        <a:spcBef>
                          <a:spcPts val="300"/>
                        </a:spcBef>
                        <a:spcAft>
                          <a:spcPts val="300"/>
                        </a:spcAft>
                      </a:pPr>
                      <a:r>
                        <a:rPr lang="en-GB" sz="1000" dirty="0">
                          <a:effectLst/>
                          <a:latin typeface="Calibri" panose="020F0502020204030204" pitchFamily="34" charset="0"/>
                          <a:ea typeface="Times New Roman" panose="02020603050405020304" pitchFamily="18" charset="0"/>
                        </a:rPr>
                        <a:t>Questionnaires: EQ5D, BIPQ, FACT-F, HADS</a:t>
                      </a:r>
                      <a:endParaRPr lang="en-GB" sz="1000" dirty="0">
                        <a:effectLst/>
                        <a:latin typeface="Times New Roman" panose="02020603050405020304" pitchFamily="18" charset="0"/>
                        <a:ea typeface="Times New Roman" panose="02020603050405020304" pitchFamily="18" charset="0"/>
                      </a:endParaRPr>
                    </a:p>
                  </a:txBody>
                  <a:tcPr marL="31230" marR="312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300"/>
                        </a:spcBef>
                        <a:spcAft>
                          <a:spcPts val="300"/>
                        </a:spcAft>
                      </a:pPr>
                      <a:r>
                        <a:rPr lang="en-GB" sz="1100">
                          <a:effectLst/>
                          <a:latin typeface="Calibri" panose="020F0502020204030204" pitchFamily="34" charset="0"/>
                          <a:ea typeface="Times New Roman" panose="02020603050405020304" pitchFamily="18" charset="0"/>
                        </a:rPr>
                        <a:t> </a:t>
                      </a:r>
                      <a:endParaRPr lang="en-GB" sz="1100">
                        <a:effectLst/>
                        <a:latin typeface="Times New Roman" panose="02020603050405020304" pitchFamily="18" charset="0"/>
                        <a:ea typeface="Times New Roman" panose="02020603050405020304" pitchFamily="18" charset="0"/>
                      </a:endParaRPr>
                    </a:p>
                  </a:txBody>
                  <a:tcPr marL="31230" marR="312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tc>
                  <a:txBody>
                    <a:bodyPr/>
                    <a:lstStyle/>
                    <a:p>
                      <a:pPr algn="ctr">
                        <a:lnSpc>
                          <a:spcPct val="150000"/>
                        </a:lnSpc>
                        <a:spcBef>
                          <a:spcPts val="300"/>
                        </a:spcBef>
                        <a:spcAft>
                          <a:spcPts val="300"/>
                        </a:spcAft>
                      </a:pPr>
                      <a:r>
                        <a:rPr lang="en-GB" sz="1100" dirty="0">
                          <a:effectLst/>
                          <a:latin typeface="Wingdings" panose="05000000000000000000" pitchFamily="2" charset="2"/>
                          <a:ea typeface="Wingdings" panose="05000000000000000000" pitchFamily="2" charset="2"/>
                          <a:cs typeface="Wingdings" panose="05000000000000000000" pitchFamily="2" charset="2"/>
                        </a:rPr>
                        <a:t>ü</a:t>
                      </a:r>
                      <a:endParaRPr lang="en-GB" sz="1100" dirty="0">
                        <a:effectLst/>
                        <a:latin typeface="Times New Roman" panose="02020603050405020304" pitchFamily="18" charset="0"/>
                        <a:ea typeface="Times New Roman" panose="02020603050405020304" pitchFamily="18" charset="0"/>
                      </a:endParaRPr>
                    </a:p>
                  </a:txBody>
                  <a:tcPr marL="31230" marR="312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a:lnSpc>
                          <a:spcPct val="150000"/>
                        </a:lnSpc>
                        <a:spcBef>
                          <a:spcPts val="300"/>
                        </a:spcBef>
                        <a:spcAft>
                          <a:spcPts val="300"/>
                        </a:spcAft>
                      </a:pPr>
                      <a:r>
                        <a:rPr lang="en-GB" sz="1100" dirty="0">
                          <a:effectLst/>
                          <a:latin typeface="Calibri" panose="020F0502020204030204" pitchFamily="34" charset="0"/>
                          <a:ea typeface="Times New Roman" panose="02020603050405020304" pitchFamily="18" charset="0"/>
                        </a:rPr>
                        <a:t> </a:t>
                      </a:r>
                      <a:endParaRPr lang="en-GB" sz="1100" dirty="0">
                        <a:effectLst/>
                        <a:latin typeface="Times New Roman" panose="02020603050405020304" pitchFamily="18" charset="0"/>
                        <a:ea typeface="Times New Roman" panose="02020603050405020304" pitchFamily="18" charset="0"/>
                      </a:endParaRPr>
                    </a:p>
                  </a:txBody>
                  <a:tcPr marL="31230" marR="312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tc>
                  <a:txBody>
                    <a:bodyPr/>
                    <a:lstStyle/>
                    <a:p>
                      <a:pPr algn="ctr">
                        <a:lnSpc>
                          <a:spcPct val="150000"/>
                        </a:lnSpc>
                        <a:spcBef>
                          <a:spcPts val="300"/>
                        </a:spcBef>
                        <a:spcAft>
                          <a:spcPts val="300"/>
                        </a:spcAft>
                      </a:pPr>
                      <a:r>
                        <a:rPr lang="en-GB" sz="1100" dirty="0">
                          <a:effectLst/>
                          <a:latin typeface="Wingdings" panose="05000000000000000000" pitchFamily="2" charset="2"/>
                          <a:ea typeface="Wingdings" panose="05000000000000000000" pitchFamily="2" charset="2"/>
                          <a:cs typeface="Wingdings" panose="05000000000000000000" pitchFamily="2" charset="2"/>
                        </a:rPr>
                        <a:t>ü</a:t>
                      </a:r>
                      <a:endParaRPr lang="en-GB" sz="1100" dirty="0">
                        <a:effectLst/>
                        <a:latin typeface="Times New Roman" panose="02020603050405020304" pitchFamily="18" charset="0"/>
                        <a:ea typeface="Times New Roman" panose="02020603050405020304" pitchFamily="18" charset="0"/>
                      </a:endParaRPr>
                    </a:p>
                  </a:txBody>
                  <a:tcPr marL="31230" marR="312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a:lnSpc>
                          <a:spcPct val="150000"/>
                        </a:lnSpc>
                        <a:spcBef>
                          <a:spcPts val="300"/>
                        </a:spcBef>
                        <a:spcAft>
                          <a:spcPts val="300"/>
                        </a:spcAft>
                      </a:pPr>
                      <a:r>
                        <a:rPr lang="en-GB" sz="1100" dirty="0">
                          <a:effectLst/>
                          <a:latin typeface="Wingdings" panose="05000000000000000000" pitchFamily="2" charset="2"/>
                          <a:ea typeface="Wingdings" panose="05000000000000000000" pitchFamily="2" charset="2"/>
                          <a:cs typeface="Wingdings" panose="05000000000000000000" pitchFamily="2" charset="2"/>
                        </a:rPr>
                        <a:t>ü</a:t>
                      </a:r>
                      <a:endParaRPr lang="en-GB" sz="1100" dirty="0">
                        <a:effectLst/>
                        <a:latin typeface="Times New Roman" panose="02020603050405020304" pitchFamily="18" charset="0"/>
                        <a:ea typeface="Times New Roman" panose="02020603050405020304" pitchFamily="18" charset="0"/>
                      </a:endParaRPr>
                    </a:p>
                  </a:txBody>
                  <a:tcPr marL="31230" marR="312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25978901"/>
                  </a:ext>
                </a:extLst>
              </a:tr>
              <a:tr h="221424">
                <a:tc>
                  <a:txBody>
                    <a:bodyPr/>
                    <a:lstStyle/>
                    <a:p>
                      <a:pPr algn="r">
                        <a:lnSpc>
                          <a:spcPct val="150000"/>
                        </a:lnSpc>
                        <a:spcBef>
                          <a:spcPts val="300"/>
                        </a:spcBef>
                        <a:spcAft>
                          <a:spcPts val="300"/>
                        </a:spcAft>
                      </a:pPr>
                      <a:r>
                        <a:rPr lang="en-GB" sz="1000" dirty="0">
                          <a:effectLst/>
                          <a:latin typeface="Calibri" panose="020F0502020204030204" pitchFamily="34" charset="0"/>
                          <a:ea typeface="Times New Roman" panose="02020603050405020304" pitchFamily="18" charset="0"/>
                        </a:rPr>
                        <a:t>30sec Sit-to-Stand</a:t>
                      </a:r>
                      <a:endParaRPr lang="en-GB" sz="1000" dirty="0">
                        <a:effectLst/>
                        <a:latin typeface="Times New Roman" panose="02020603050405020304" pitchFamily="18" charset="0"/>
                        <a:ea typeface="Times New Roman" panose="02020603050405020304" pitchFamily="18" charset="0"/>
                      </a:endParaRPr>
                    </a:p>
                  </a:txBody>
                  <a:tcPr marL="31230" marR="312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300"/>
                        </a:spcBef>
                        <a:spcAft>
                          <a:spcPts val="300"/>
                        </a:spcAft>
                      </a:pPr>
                      <a:r>
                        <a:rPr lang="en-GB" sz="1100">
                          <a:effectLst/>
                          <a:latin typeface="Calibri" panose="020F0502020204030204" pitchFamily="34" charset="0"/>
                          <a:ea typeface="Times New Roman" panose="02020603050405020304" pitchFamily="18" charset="0"/>
                        </a:rPr>
                        <a:t> </a:t>
                      </a:r>
                      <a:endParaRPr lang="en-GB" sz="1100" dirty="0">
                        <a:effectLst/>
                        <a:latin typeface="Times New Roman" panose="02020603050405020304" pitchFamily="18" charset="0"/>
                        <a:ea typeface="Times New Roman" panose="02020603050405020304" pitchFamily="18" charset="0"/>
                      </a:endParaRPr>
                    </a:p>
                  </a:txBody>
                  <a:tcPr marL="31230" marR="312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300"/>
                        </a:spcBef>
                        <a:spcAft>
                          <a:spcPts val="300"/>
                        </a:spcAft>
                      </a:pPr>
                      <a:r>
                        <a:rPr lang="en-GB" sz="1100" dirty="0">
                          <a:effectLst/>
                          <a:latin typeface="Wingdings" panose="05000000000000000000" pitchFamily="2" charset="2"/>
                          <a:ea typeface="Wingdings" panose="05000000000000000000" pitchFamily="2" charset="2"/>
                          <a:cs typeface="Wingdings" panose="05000000000000000000" pitchFamily="2" charset="2"/>
                        </a:rPr>
                        <a:t>ü</a:t>
                      </a:r>
                      <a:endParaRPr lang="en-GB" sz="1100" dirty="0">
                        <a:effectLst/>
                        <a:latin typeface="Times New Roman" panose="02020603050405020304" pitchFamily="18" charset="0"/>
                        <a:ea typeface="Times New Roman" panose="02020603050405020304" pitchFamily="18" charset="0"/>
                      </a:endParaRPr>
                    </a:p>
                  </a:txBody>
                  <a:tcPr marL="31230" marR="312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a:lnSpc>
                          <a:spcPct val="150000"/>
                        </a:lnSpc>
                        <a:spcBef>
                          <a:spcPts val="300"/>
                        </a:spcBef>
                        <a:spcAft>
                          <a:spcPts val="300"/>
                        </a:spcAft>
                      </a:pPr>
                      <a:r>
                        <a:rPr lang="en-GB" sz="1100" dirty="0">
                          <a:effectLst/>
                          <a:latin typeface="Calibri" panose="020F0502020204030204" pitchFamily="34" charset="0"/>
                          <a:ea typeface="Times New Roman" panose="02020603050405020304" pitchFamily="18" charset="0"/>
                        </a:rPr>
                        <a:t> </a:t>
                      </a:r>
                      <a:endParaRPr lang="en-GB" sz="1100" dirty="0">
                        <a:effectLst/>
                        <a:latin typeface="Times New Roman" panose="02020603050405020304" pitchFamily="18" charset="0"/>
                        <a:ea typeface="Times New Roman" panose="02020603050405020304" pitchFamily="18" charset="0"/>
                      </a:endParaRPr>
                    </a:p>
                  </a:txBody>
                  <a:tcPr marL="31230" marR="312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300"/>
                        </a:spcBef>
                        <a:spcAft>
                          <a:spcPts val="300"/>
                        </a:spcAft>
                      </a:pPr>
                      <a:r>
                        <a:rPr lang="en-GB" sz="1100" dirty="0">
                          <a:effectLst/>
                          <a:latin typeface="Wingdings" panose="05000000000000000000" pitchFamily="2" charset="2"/>
                          <a:ea typeface="Wingdings" panose="05000000000000000000" pitchFamily="2" charset="2"/>
                          <a:cs typeface="Wingdings" panose="05000000000000000000" pitchFamily="2" charset="2"/>
                        </a:rPr>
                        <a:t>ü</a:t>
                      </a:r>
                      <a:endParaRPr lang="en-GB" sz="1100" dirty="0">
                        <a:effectLst/>
                        <a:latin typeface="Times New Roman" panose="02020603050405020304" pitchFamily="18" charset="0"/>
                        <a:ea typeface="Times New Roman" panose="02020603050405020304" pitchFamily="18" charset="0"/>
                      </a:endParaRPr>
                    </a:p>
                  </a:txBody>
                  <a:tcPr marL="31230" marR="312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a:lnSpc>
                          <a:spcPct val="150000"/>
                        </a:lnSpc>
                        <a:spcBef>
                          <a:spcPts val="300"/>
                        </a:spcBef>
                        <a:spcAft>
                          <a:spcPts val="300"/>
                        </a:spcAft>
                      </a:pPr>
                      <a:r>
                        <a:rPr lang="en-GB" sz="1100" dirty="0">
                          <a:effectLst/>
                          <a:latin typeface="Wingdings" panose="05000000000000000000" pitchFamily="2" charset="2"/>
                          <a:ea typeface="Wingdings" panose="05000000000000000000" pitchFamily="2" charset="2"/>
                          <a:cs typeface="Wingdings" panose="05000000000000000000" pitchFamily="2" charset="2"/>
                        </a:rPr>
                        <a:t>ü</a:t>
                      </a:r>
                      <a:endParaRPr lang="en-GB" sz="1100" dirty="0">
                        <a:effectLst/>
                        <a:latin typeface="Times New Roman" panose="02020603050405020304" pitchFamily="18" charset="0"/>
                        <a:ea typeface="Times New Roman" panose="02020603050405020304" pitchFamily="18" charset="0"/>
                      </a:endParaRPr>
                    </a:p>
                  </a:txBody>
                  <a:tcPr marL="31230" marR="312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3559844409"/>
                  </a:ext>
                </a:extLst>
              </a:tr>
              <a:tr h="221424">
                <a:tc>
                  <a:txBody>
                    <a:bodyPr/>
                    <a:lstStyle/>
                    <a:p>
                      <a:pPr algn="r">
                        <a:lnSpc>
                          <a:spcPct val="150000"/>
                        </a:lnSpc>
                        <a:spcBef>
                          <a:spcPts val="300"/>
                        </a:spcBef>
                        <a:spcAft>
                          <a:spcPts val="300"/>
                        </a:spcAft>
                      </a:pPr>
                      <a:r>
                        <a:rPr lang="en-GB" sz="1000" dirty="0">
                          <a:effectLst/>
                          <a:latin typeface="+mn-lt"/>
                          <a:ea typeface="Times New Roman" panose="02020603050405020304" pitchFamily="18" charset="0"/>
                        </a:rPr>
                        <a:t>Health and Social Care Use</a:t>
                      </a:r>
                    </a:p>
                  </a:txBody>
                  <a:tcPr marL="31230" marR="312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300"/>
                        </a:spcBef>
                        <a:spcAft>
                          <a:spcPts val="300"/>
                        </a:spcAft>
                      </a:pPr>
                      <a:endParaRPr lang="en-GB" sz="1100" dirty="0">
                        <a:effectLst/>
                        <a:latin typeface="Times New Roman" panose="02020603050405020304" pitchFamily="18" charset="0"/>
                        <a:ea typeface="Times New Roman" panose="02020603050405020304" pitchFamily="18" charset="0"/>
                      </a:endParaRPr>
                    </a:p>
                  </a:txBody>
                  <a:tcPr marL="31230" marR="312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300"/>
                        </a:spcBef>
                        <a:spcAft>
                          <a:spcPts val="300"/>
                        </a:spcAft>
                      </a:pPr>
                      <a:endParaRPr lang="en-GB" sz="1100" dirty="0">
                        <a:effectLst/>
                        <a:latin typeface="Times New Roman" panose="02020603050405020304" pitchFamily="18" charset="0"/>
                        <a:ea typeface="Times New Roman" panose="02020603050405020304" pitchFamily="18" charset="0"/>
                      </a:endParaRPr>
                    </a:p>
                  </a:txBody>
                  <a:tcPr marL="31230" marR="312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50000"/>
                        </a:lnSpc>
                        <a:spcBef>
                          <a:spcPts val="300"/>
                        </a:spcBef>
                        <a:spcAft>
                          <a:spcPts val="300"/>
                        </a:spcAft>
                      </a:pPr>
                      <a:endParaRPr lang="en-GB" sz="1100" dirty="0">
                        <a:effectLst/>
                        <a:latin typeface="Times New Roman" panose="02020603050405020304" pitchFamily="18" charset="0"/>
                        <a:ea typeface="Times New Roman" panose="02020603050405020304" pitchFamily="18" charset="0"/>
                      </a:endParaRPr>
                    </a:p>
                  </a:txBody>
                  <a:tcPr marL="31230" marR="312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ctr" defTabSz="914400" rtl="0" eaLnBrk="1" fontAlgn="auto" latinLnBrk="0" hangingPunct="1">
                        <a:lnSpc>
                          <a:spcPct val="150000"/>
                        </a:lnSpc>
                        <a:spcBef>
                          <a:spcPts val="300"/>
                        </a:spcBef>
                        <a:spcAft>
                          <a:spcPts val="300"/>
                        </a:spcAft>
                        <a:buClrTx/>
                        <a:buSzTx/>
                        <a:buFontTx/>
                        <a:buNone/>
                        <a:tabLst/>
                        <a:defRPr/>
                      </a:pPr>
                      <a:r>
                        <a:rPr lang="en-GB" sz="1100" dirty="0">
                          <a:effectLst/>
                          <a:latin typeface="Wingdings" panose="05000000000000000000" pitchFamily="2" charset="2"/>
                          <a:ea typeface="Wingdings" panose="05000000000000000000" pitchFamily="2" charset="2"/>
                          <a:cs typeface="Wingdings" panose="05000000000000000000" pitchFamily="2" charset="2"/>
                        </a:rPr>
                        <a:t>ü</a:t>
                      </a:r>
                      <a:endParaRPr lang="en-GB" sz="1100" dirty="0">
                        <a:effectLst/>
                        <a:latin typeface="Times New Roman" panose="02020603050405020304" pitchFamily="18" charset="0"/>
                        <a:ea typeface="Times New Roman" panose="02020603050405020304" pitchFamily="18" charset="0"/>
                      </a:endParaRPr>
                    </a:p>
                  </a:txBody>
                  <a:tcPr marL="31230" marR="312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lvl="0" indent="0" algn="ctr" defTabSz="914400" rtl="0" eaLnBrk="1" fontAlgn="auto" latinLnBrk="0" hangingPunct="1">
                        <a:lnSpc>
                          <a:spcPct val="150000"/>
                        </a:lnSpc>
                        <a:spcBef>
                          <a:spcPts val="300"/>
                        </a:spcBef>
                        <a:spcAft>
                          <a:spcPts val="300"/>
                        </a:spcAft>
                        <a:buClrTx/>
                        <a:buSzTx/>
                        <a:buFontTx/>
                        <a:buNone/>
                        <a:tabLst/>
                        <a:defRPr/>
                      </a:pPr>
                      <a:r>
                        <a:rPr lang="en-GB" sz="1100" dirty="0">
                          <a:effectLst/>
                          <a:latin typeface="Wingdings" panose="05000000000000000000" pitchFamily="2" charset="2"/>
                          <a:ea typeface="Wingdings" panose="05000000000000000000" pitchFamily="2" charset="2"/>
                          <a:cs typeface="Wingdings" panose="05000000000000000000" pitchFamily="2" charset="2"/>
                        </a:rPr>
                        <a:t>ü</a:t>
                      </a:r>
                      <a:endParaRPr lang="en-GB" sz="1100" dirty="0">
                        <a:effectLst/>
                        <a:latin typeface="Times New Roman" panose="02020603050405020304" pitchFamily="18" charset="0"/>
                        <a:ea typeface="Times New Roman" panose="02020603050405020304" pitchFamily="18" charset="0"/>
                      </a:endParaRPr>
                    </a:p>
                  </a:txBody>
                  <a:tcPr marL="31230" marR="312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2026966259"/>
                  </a:ext>
                </a:extLst>
              </a:tr>
              <a:tr h="221424">
                <a:tc>
                  <a:txBody>
                    <a:bodyPr/>
                    <a:lstStyle/>
                    <a:p>
                      <a:pPr algn="r">
                        <a:lnSpc>
                          <a:spcPct val="150000"/>
                        </a:lnSpc>
                        <a:spcBef>
                          <a:spcPts val="300"/>
                        </a:spcBef>
                        <a:spcAft>
                          <a:spcPts val="300"/>
                        </a:spcAft>
                      </a:pPr>
                      <a:r>
                        <a:rPr lang="en-GB" sz="1000" dirty="0">
                          <a:effectLst/>
                          <a:latin typeface="+mn-lt"/>
                          <a:ea typeface="Times New Roman" panose="02020603050405020304" pitchFamily="18" charset="0"/>
                        </a:rPr>
                        <a:t>Process Evaluation interviews</a:t>
                      </a:r>
                    </a:p>
                  </a:txBody>
                  <a:tcPr marL="31230" marR="312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300"/>
                        </a:spcBef>
                        <a:spcAft>
                          <a:spcPts val="300"/>
                        </a:spcAft>
                      </a:pPr>
                      <a:endParaRPr lang="en-GB" sz="1100" dirty="0">
                        <a:effectLst/>
                        <a:latin typeface="Times New Roman" panose="02020603050405020304" pitchFamily="18" charset="0"/>
                        <a:ea typeface="Times New Roman" panose="02020603050405020304" pitchFamily="18" charset="0"/>
                      </a:endParaRPr>
                    </a:p>
                  </a:txBody>
                  <a:tcPr marL="31230" marR="312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300"/>
                        </a:spcBef>
                        <a:spcAft>
                          <a:spcPts val="300"/>
                        </a:spcAft>
                      </a:pPr>
                      <a:endParaRPr lang="en-GB" sz="1100" dirty="0">
                        <a:effectLst/>
                        <a:latin typeface="Times New Roman" panose="02020603050405020304" pitchFamily="18" charset="0"/>
                        <a:ea typeface="Times New Roman" panose="02020603050405020304" pitchFamily="18" charset="0"/>
                      </a:endParaRPr>
                    </a:p>
                  </a:txBody>
                  <a:tcPr marL="31230" marR="312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50000"/>
                        </a:lnSpc>
                        <a:spcBef>
                          <a:spcPts val="300"/>
                        </a:spcBef>
                        <a:spcAft>
                          <a:spcPts val="300"/>
                        </a:spcAft>
                      </a:pPr>
                      <a:endParaRPr lang="en-GB" sz="1100" dirty="0">
                        <a:effectLst/>
                        <a:latin typeface="Times New Roman" panose="02020603050405020304" pitchFamily="18" charset="0"/>
                        <a:ea typeface="Times New Roman" panose="02020603050405020304" pitchFamily="18" charset="0"/>
                      </a:endParaRPr>
                    </a:p>
                  </a:txBody>
                  <a:tcPr marL="31230" marR="312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ctr" defTabSz="914400" rtl="0" eaLnBrk="1" fontAlgn="auto" latinLnBrk="0" hangingPunct="1">
                        <a:lnSpc>
                          <a:spcPct val="150000"/>
                        </a:lnSpc>
                        <a:spcBef>
                          <a:spcPts val="300"/>
                        </a:spcBef>
                        <a:spcAft>
                          <a:spcPts val="300"/>
                        </a:spcAft>
                        <a:buClrTx/>
                        <a:buSzTx/>
                        <a:buFontTx/>
                        <a:buNone/>
                        <a:tabLst/>
                        <a:defRPr/>
                      </a:pPr>
                      <a:r>
                        <a:rPr lang="en-GB" sz="1100" dirty="0">
                          <a:effectLst/>
                          <a:latin typeface="Wingdings" panose="05000000000000000000" pitchFamily="2" charset="2"/>
                          <a:ea typeface="Wingdings" panose="05000000000000000000" pitchFamily="2" charset="2"/>
                          <a:cs typeface="Wingdings" panose="05000000000000000000" pitchFamily="2" charset="2"/>
                        </a:rPr>
                        <a:t>ü</a:t>
                      </a:r>
                      <a:endParaRPr lang="en-GB" sz="1100" dirty="0">
                        <a:effectLst/>
                        <a:latin typeface="Times New Roman" panose="02020603050405020304" pitchFamily="18" charset="0"/>
                        <a:ea typeface="Times New Roman" panose="02020603050405020304" pitchFamily="18" charset="0"/>
                      </a:endParaRPr>
                    </a:p>
                  </a:txBody>
                  <a:tcPr marL="31230" marR="312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lvl="0" indent="0" algn="ctr" defTabSz="914400" rtl="0" eaLnBrk="1" fontAlgn="auto" latinLnBrk="0" hangingPunct="1">
                        <a:lnSpc>
                          <a:spcPct val="150000"/>
                        </a:lnSpc>
                        <a:spcBef>
                          <a:spcPts val="300"/>
                        </a:spcBef>
                        <a:spcAft>
                          <a:spcPts val="300"/>
                        </a:spcAft>
                        <a:buClrTx/>
                        <a:buSzTx/>
                        <a:buFontTx/>
                        <a:buNone/>
                        <a:tabLst/>
                        <a:defRPr/>
                      </a:pPr>
                      <a:endParaRPr lang="en-GB" sz="1100" dirty="0">
                        <a:effectLst/>
                        <a:latin typeface="Times New Roman" panose="02020603050405020304" pitchFamily="18" charset="0"/>
                        <a:ea typeface="Times New Roman" panose="02020603050405020304" pitchFamily="18" charset="0"/>
                      </a:endParaRPr>
                    </a:p>
                  </a:txBody>
                  <a:tcPr marL="31230" marR="312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105081512"/>
                  </a:ext>
                </a:extLst>
              </a:tr>
              <a:tr h="222300">
                <a:tc gridSpan="6">
                  <a:txBody>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lang="en-GB" sz="1100" b="1" kern="1200" dirty="0">
                          <a:solidFill>
                            <a:srgbClr val="000000"/>
                          </a:solidFill>
                          <a:effectLst/>
                          <a:latin typeface="Calibri" panose="020F0502020204030204" pitchFamily="34" charset="0"/>
                          <a:ea typeface="Times New Roman" panose="02020603050405020304" pitchFamily="18" charset="0"/>
                          <a:cs typeface="+mn-cs"/>
                        </a:rPr>
                        <a:t>Participant data collection facilitated by Intervention Team (Post-randomisation)</a:t>
                      </a:r>
                    </a:p>
                  </a:txBody>
                  <a:tcPr marL="31230" marR="312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hMerge="1">
                  <a:txBody>
                    <a:bodyPr/>
                    <a:lstStyle/>
                    <a:p>
                      <a:pPr algn="ctr">
                        <a:lnSpc>
                          <a:spcPct val="150000"/>
                        </a:lnSpc>
                        <a:spcBef>
                          <a:spcPts val="300"/>
                        </a:spcBef>
                        <a:spcAft>
                          <a:spcPts val="300"/>
                        </a:spcAft>
                      </a:pPr>
                      <a:r>
                        <a:rPr lang="en-GB" sz="1050" b="1" kern="1200" dirty="0">
                          <a:solidFill>
                            <a:srgbClr val="000000"/>
                          </a:solidFill>
                          <a:effectLst/>
                          <a:latin typeface="Calibri" panose="020F0502020204030204" pitchFamily="34" charset="0"/>
                          <a:ea typeface="Times New Roman" panose="02020603050405020304" pitchFamily="18" charset="0"/>
                          <a:cs typeface="+mn-cs"/>
                        </a:rPr>
                        <a:t> </a:t>
                      </a:r>
                    </a:p>
                  </a:txBody>
                  <a:tcPr marL="31230" marR="312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lnSpc>
                          <a:spcPct val="150000"/>
                        </a:lnSpc>
                        <a:spcBef>
                          <a:spcPts val="300"/>
                        </a:spcBef>
                        <a:spcAft>
                          <a:spcPts val="300"/>
                        </a:spcAft>
                      </a:pPr>
                      <a:r>
                        <a:rPr lang="en-GB" sz="1050" b="1" kern="1200" dirty="0">
                          <a:solidFill>
                            <a:srgbClr val="000000"/>
                          </a:solidFill>
                          <a:effectLst/>
                          <a:latin typeface="Calibri" panose="020F0502020204030204" pitchFamily="34" charset="0"/>
                          <a:ea typeface="Times New Roman" panose="02020603050405020304" pitchFamily="18" charset="0"/>
                          <a:cs typeface="+mn-cs"/>
                        </a:rPr>
                        <a:t> </a:t>
                      </a:r>
                    </a:p>
                  </a:txBody>
                  <a:tcPr marL="31230" marR="312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lnSpc>
                          <a:spcPct val="150000"/>
                        </a:lnSpc>
                        <a:spcBef>
                          <a:spcPts val="300"/>
                        </a:spcBef>
                        <a:spcAft>
                          <a:spcPts val="300"/>
                        </a:spcAft>
                      </a:pPr>
                      <a:r>
                        <a:rPr lang="en-GB" sz="1050" b="1" kern="1200" dirty="0">
                          <a:solidFill>
                            <a:srgbClr val="000000"/>
                          </a:solidFill>
                          <a:effectLst/>
                          <a:latin typeface="Calibri" panose="020F0502020204030204" pitchFamily="34" charset="0"/>
                          <a:ea typeface="Wingdings" panose="05000000000000000000" pitchFamily="2" charset="2"/>
                          <a:cs typeface="+mn-cs"/>
                        </a:rPr>
                        <a:t>ü</a:t>
                      </a:r>
                      <a:endParaRPr lang="en-GB" sz="1050" b="1" kern="1200" dirty="0">
                        <a:solidFill>
                          <a:srgbClr val="000000"/>
                        </a:solidFill>
                        <a:effectLst/>
                        <a:latin typeface="Calibri" panose="020F0502020204030204" pitchFamily="34" charset="0"/>
                        <a:ea typeface="Times New Roman" panose="02020603050405020304" pitchFamily="18" charset="0"/>
                        <a:cs typeface="+mn-cs"/>
                      </a:endParaRPr>
                    </a:p>
                  </a:txBody>
                  <a:tcPr marL="31230" marR="312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hMerge="1">
                  <a:txBody>
                    <a:bodyPr/>
                    <a:lstStyle/>
                    <a:p>
                      <a:endParaRPr lang="en-GB"/>
                    </a:p>
                  </a:txBody>
                  <a:tcPr/>
                </a:tc>
                <a:tc hMerge="1">
                  <a:txBody>
                    <a:bodyPr/>
                    <a:lstStyle/>
                    <a:p>
                      <a:pPr algn="ctr">
                        <a:lnSpc>
                          <a:spcPct val="150000"/>
                        </a:lnSpc>
                        <a:spcBef>
                          <a:spcPts val="300"/>
                        </a:spcBef>
                        <a:spcAft>
                          <a:spcPts val="300"/>
                        </a:spcAft>
                      </a:pPr>
                      <a:r>
                        <a:rPr lang="en-GB" sz="1050" b="1" kern="1200" dirty="0">
                          <a:solidFill>
                            <a:srgbClr val="000000"/>
                          </a:solidFill>
                          <a:effectLst/>
                          <a:latin typeface="Calibri" panose="020F0502020204030204" pitchFamily="34" charset="0"/>
                          <a:ea typeface="Times New Roman" panose="02020603050405020304" pitchFamily="18" charset="0"/>
                          <a:cs typeface="+mn-cs"/>
                        </a:rPr>
                        <a:t> </a:t>
                      </a:r>
                    </a:p>
                  </a:txBody>
                  <a:tcPr marL="31230" marR="312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18136723"/>
                  </a:ext>
                </a:extLst>
              </a:tr>
              <a:tr h="218231">
                <a:tc>
                  <a:txBody>
                    <a:bodyPr/>
                    <a:lstStyle/>
                    <a:p>
                      <a:pPr marL="0" marR="0" lvl="0" indent="0" algn="r" defTabSz="914400" rtl="0" eaLnBrk="1" fontAlgn="auto" latinLnBrk="0" hangingPunct="1">
                        <a:lnSpc>
                          <a:spcPct val="150000"/>
                        </a:lnSpc>
                        <a:spcBef>
                          <a:spcPts val="0"/>
                        </a:spcBef>
                        <a:spcAft>
                          <a:spcPts val="0"/>
                        </a:spcAft>
                        <a:buClrTx/>
                        <a:buSzTx/>
                        <a:buFontTx/>
                        <a:buNone/>
                        <a:tabLst/>
                        <a:defRPr/>
                      </a:pPr>
                      <a:r>
                        <a:rPr lang="en-GB" sz="1000" dirty="0">
                          <a:effectLst/>
                          <a:latin typeface="Calibri" panose="020F0502020204030204" pitchFamily="34" charset="0"/>
                          <a:ea typeface="Times New Roman" panose="02020603050405020304" pitchFamily="18" charset="0"/>
                        </a:rPr>
                        <a:t>Intervention delivery </a:t>
                      </a:r>
                      <a:endParaRPr lang="en-GB" sz="1000" dirty="0">
                        <a:effectLst/>
                        <a:latin typeface="Times New Roman" panose="02020603050405020304" pitchFamily="18" charset="0"/>
                        <a:ea typeface="Times New Roman" panose="02020603050405020304" pitchFamily="18" charset="0"/>
                      </a:endParaRPr>
                    </a:p>
                  </a:txBody>
                  <a:tcPr marL="31230" marR="312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300"/>
                        </a:spcBef>
                        <a:spcAft>
                          <a:spcPts val="300"/>
                        </a:spcAft>
                      </a:pPr>
                      <a:endParaRPr lang="en-GB" sz="1100" dirty="0">
                        <a:effectLst/>
                        <a:latin typeface="Times New Roman" panose="02020603050405020304" pitchFamily="18" charset="0"/>
                        <a:ea typeface="Times New Roman" panose="02020603050405020304" pitchFamily="18" charset="0"/>
                      </a:endParaRPr>
                    </a:p>
                  </a:txBody>
                  <a:tcPr marL="31230" marR="312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300"/>
                        </a:spcBef>
                        <a:spcAft>
                          <a:spcPts val="300"/>
                        </a:spcAft>
                      </a:pPr>
                      <a:endParaRPr lang="en-GB" sz="1100" dirty="0">
                        <a:effectLst/>
                        <a:latin typeface="Times New Roman" panose="02020603050405020304" pitchFamily="18" charset="0"/>
                        <a:ea typeface="Times New Roman" panose="02020603050405020304" pitchFamily="18" charset="0"/>
                      </a:endParaRPr>
                    </a:p>
                  </a:txBody>
                  <a:tcPr marL="31230" marR="312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ctr" defTabSz="914400" rtl="0" eaLnBrk="1" fontAlgn="auto" latinLnBrk="0" hangingPunct="1">
                        <a:lnSpc>
                          <a:spcPct val="150000"/>
                        </a:lnSpc>
                        <a:spcBef>
                          <a:spcPts val="300"/>
                        </a:spcBef>
                        <a:spcAft>
                          <a:spcPts val="300"/>
                        </a:spcAft>
                        <a:buClrTx/>
                        <a:buSzTx/>
                        <a:buFontTx/>
                        <a:buNone/>
                        <a:tabLst/>
                        <a:defRPr/>
                      </a:pPr>
                      <a:r>
                        <a:rPr lang="en-GB" sz="1100" dirty="0">
                          <a:effectLst/>
                          <a:latin typeface="Wingdings" panose="05000000000000000000" pitchFamily="2" charset="2"/>
                          <a:ea typeface="Wingdings" panose="05000000000000000000" pitchFamily="2" charset="2"/>
                          <a:cs typeface="Wingdings" panose="05000000000000000000" pitchFamily="2" charset="2"/>
                        </a:rPr>
                        <a:t>ü</a:t>
                      </a:r>
                      <a:endParaRPr lang="en-GB" sz="1100" dirty="0">
                        <a:effectLst/>
                        <a:latin typeface="Times New Roman" panose="02020603050405020304" pitchFamily="18" charset="0"/>
                        <a:ea typeface="Times New Roman" panose="02020603050405020304" pitchFamily="18" charset="0"/>
                      </a:endParaRPr>
                    </a:p>
                  </a:txBody>
                  <a:tcPr marL="31230" marR="312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40000"/>
                        <a:lumOff val="60000"/>
                      </a:schemeClr>
                    </a:solidFill>
                  </a:tcPr>
                </a:tc>
                <a:tc>
                  <a:txBody>
                    <a:bodyPr/>
                    <a:lstStyle/>
                    <a:p>
                      <a:pPr marL="0" marR="0" lvl="0" indent="0" algn="ctr" defTabSz="914400" rtl="0" eaLnBrk="1" fontAlgn="auto" latinLnBrk="0" hangingPunct="1">
                        <a:lnSpc>
                          <a:spcPct val="150000"/>
                        </a:lnSpc>
                        <a:spcBef>
                          <a:spcPts val="300"/>
                        </a:spcBef>
                        <a:spcAft>
                          <a:spcPts val="300"/>
                        </a:spcAft>
                        <a:buClrTx/>
                        <a:buSzTx/>
                        <a:buFontTx/>
                        <a:buNone/>
                        <a:tabLst/>
                        <a:defRPr/>
                      </a:pPr>
                      <a:endParaRPr lang="en-GB" sz="1100" dirty="0">
                        <a:effectLst/>
                        <a:latin typeface="Times New Roman" panose="02020603050405020304" pitchFamily="18" charset="0"/>
                        <a:ea typeface="Times New Roman" panose="02020603050405020304" pitchFamily="18" charset="0"/>
                      </a:endParaRPr>
                    </a:p>
                  </a:txBody>
                  <a:tcPr marL="31230" marR="312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50000"/>
                        </a:lnSpc>
                        <a:spcBef>
                          <a:spcPts val="300"/>
                        </a:spcBef>
                        <a:spcAft>
                          <a:spcPts val="300"/>
                        </a:spcAft>
                      </a:pPr>
                      <a:endParaRPr lang="en-GB" sz="1100" dirty="0">
                        <a:effectLst/>
                        <a:latin typeface="Times New Roman" panose="02020603050405020304" pitchFamily="18" charset="0"/>
                        <a:ea typeface="Times New Roman" panose="02020603050405020304" pitchFamily="18" charset="0"/>
                      </a:endParaRPr>
                    </a:p>
                  </a:txBody>
                  <a:tcPr marL="31230" marR="312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79041571"/>
                  </a:ext>
                </a:extLst>
              </a:tr>
              <a:tr h="222300">
                <a:tc gridSpan="6">
                  <a:txBody>
                    <a:bodyPr/>
                    <a:lstStyle/>
                    <a:p>
                      <a:pPr algn="l">
                        <a:lnSpc>
                          <a:spcPct val="150000"/>
                        </a:lnSpc>
                        <a:spcBef>
                          <a:spcPts val="300"/>
                        </a:spcBef>
                        <a:spcAft>
                          <a:spcPts val="300"/>
                        </a:spcAft>
                      </a:pPr>
                      <a:r>
                        <a:rPr lang="en-GB" sz="1100" b="1" kern="1200" dirty="0">
                          <a:solidFill>
                            <a:srgbClr val="000000"/>
                          </a:solidFill>
                          <a:effectLst/>
                          <a:latin typeface="Calibri" panose="020F0502020204030204" pitchFamily="34" charset="0"/>
                          <a:ea typeface="Times New Roman" panose="02020603050405020304" pitchFamily="18" charset="0"/>
                          <a:cs typeface="+mn-cs"/>
                        </a:rPr>
                        <a:t>Other/ Ad Hoc (completed by Site, WCTU, Intervention Team)</a:t>
                      </a:r>
                    </a:p>
                  </a:txBody>
                  <a:tcPr marL="31230" marR="312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hMerge="1">
                  <a:txBody>
                    <a:bodyPr/>
                    <a:lstStyle/>
                    <a:p>
                      <a:endParaRPr lang="en-GB"/>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lang="en-GB"/>
                    </a:p>
                  </a:txBody>
                  <a:tcPr/>
                </a:tc>
                <a:tc hMerge="1">
                  <a:txBody>
                    <a:bodyPr/>
                    <a:lstStyle/>
                    <a:p>
                      <a:endParaRPr lang="en-GB"/>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lang="en-GB"/>
                    </a:p>
                  </a:txBody>
                  <a:tcPr/>
                </a:tc>
                <a:tc hMerge="1">
                  <a:txBody>
                    <a:bodyPr/>
                    <a:lstStyle/>
                    <a:p>
                      <a:endParaRPr lang="en-GB"/>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extLst>
                  <a:ext uri="{0D108BD9-81ED-4DB2-BD59-A6C34878D82A}">
                    <a16:rowId xmlns:a16="http://schemas.microsoft.com/office/drawing/2014/main" val="1588682808"/>
                  </a:ext>
                </a:extLst>
              </a:tr>
              <a:tr h="221424">
                <a:tc>
                  <a:txBody>
                    <a:bodyPr/>
                    <a:lstStyle/>
                    <a:p>
                      <a:pPr algn="r">
                        <a:lnSpc>
                          <a:spcPct val="150000"/>
                        </a:lnSpc>
                        <a:spcBef>
                          <a:spcPts val="300"/>
                        </a:spcBef>
                        <a:spcAft>
                          <a:spcPts val="300"/>
                        </a:spcAft>
                      </a:pPr>
                      <a:r>
                        <a:rPr lang="en-GB" sz="1000" dirty="0">
                          <a:effectLst/>
                          <a:latin typeface="Calibri" panose="020F0502020204030204" pitchFamily="34" charset="0"/>
                          <a:ea typeface="Times New Roman" panose="02020603050405020304" pitchFamily="18" charset="0"/>
                        </a:rPr>
                        <a:t>SAEs &amp;/or AE’s</a:t>
                      </a:r>
                      <a:endParaRPr lang="en-GB" sz="1000" dirty="0">
                        <a:effectLst/>
                        <a:latin typeface="Times New Roman" panose="02020603050405020304" pitchFamily="18" charset="0"/>
                        <a:ea typeface="Times New Roman" panose="02020603050405020304" pitchFamily="18" charset="0"/>
                      </a:endParaRPr>
                    </a:p>
                  </a:txBody>
                  <a:tcPr marL="31230" marR="312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300"/>
                        </a:spcBef>
                        <a:spcAft>
                          <a:spcPts val="300"/>
                        </a:spcAft>
                      </a:pPr>
                      <a:r>
                        <a:rPr lang="en-GB" sz="1100">
                          <a:effectLst/>
                          <a:latin typeface="Calibri" panose="020F0502020204030204" pitchFamily="34" charset="0"/>
                          <a:ea typeface="Times New Roman" panose="02020603050405020304" pitchFamily="18" charset="0"/>
                        </a:rPr>
                        <a:t> </a:t>
                      </a:r>
                      <a:endParaRPr lang="en-GB" sz="1100" dirty="0">
                        <a:effectLst/>
                        <a:latin typeface="Times New Roman" panose="02020603050405020304" pitchFamily="18" charset="0"/>
                        <a:ea typeface="Times New Roman" panose="02020603050405020304" pitchFamily="18" charset="0"/>
                      </a:endParaRPr>
                    </a:p>
                  </a:txBody>
                  <a:tcPr marL="31230" marR="312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tc>
                  <a:txBody>
                    <a:bodyPr/>
                    <a:lstStyle/>
                    <a:p>
                      <a:pPr algn="ctr">
                        <a:lnSpc>
                          <a:spcPct val="150000"/>
                        </a:lnSpc>
                        <a:spcBef>
                          <a:spcPts val="300"/>
                        </a:spcBef>
                        <a:spcAft>
                          <a:spcPts val="300"/>
                        </a:spcAft>
                      </a:pPr>
                      <a:r>
                        <a:rPr lang="en-GB" sz="1100" dirty="0">
                          <a:effectLst/>
                          <a:latin typeface="Wingdings" panose="05000000000000000000" pitchFamily="2" charset="2"/>
                          <a:ea typeface="Wingdings" panose="05000000000000000000" pitchFamily="2" charset="2"/>
                          <a:cs typeface="Wingdings" panose="05000000000000000000" pitchFamily="2" charset="2"/>
                        </a:rPr>
                        <a:t>ü</a:t>
                      </a:r>
                      <a:endParaRPr lang="en-GB" sz="1100" dirty="0">
                        <a:effectLst/>
                        <a:latin typeface="Times New Roman" panose="02020603050405020304" pitchFamily="18" charset="0"/>
                        <a:ea typeface="Times New Roman" panose="02020603050405020304" pitchFamily="18" charset="0"/>
                      </a:endParaRPr>
                    </a:p>
                  </a:txBody>
                  <a:tcPr marL="31230" marR="312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300"/>
                        </a:spcBef>
                        <a:spcAft>
                          <a:spcPts val="300"/>
                        </a:spcAft>
                      </a:pPr>
                      <a:r>
                        <a:rPr lang="en-GB" sz="1100" dirty="0">
                          <a:effectLst/>
                          <a:latin typeface="Wingdings" panose="05000000000000000000" pitchFamily="2" charset="2"/>
                          <a:ea typeface="Wingdings" panose="05000000000000000000" pitchFamily="2" charset="2"/>
                          <a:cs typeface="Wingdings" panose="05000000000000000000" pitchFamily="2" charset="2"/>
                        </a:rPr>
                        <a:t>ü</a:t>
                      </a:r>
                      <a:endParaRPr lang="en-GB" sz="1100" dirty="0">
                        <a:effectLst/>
                        <a:latin typeface="Times New Roman" panose="02020603050405020304" pitchFamily="18" charset="0"/>
                        <a:ea typeface="Times New Roman" panose="02020603050405020304" pitchFamily="18" charset="0"/>
                      </a:endParaRPr>
                    </a:p>
                  </a:txBody>
                  <a:tcPr marL="31230" marR="312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tc>
                  <a:txBody>
                    <a:bodyPr/>
                    <a:lstStyle/>
                    <a:p>
                      <a:pPr algn="ctr">
                        <a:lnSpc>
                          <a:spcPct val="150000"/>
                        </a:lnSpc>
                        <a:spcBef>
                          <a:spcPts val="300"/>
                        </a:spcBef>
                        <a:spcAft>
                          <a:spcPts val="300"/>
                        </a:spcAft>
                      </a:pPr>
                      <a:r>
                        <a:rPr lang="en-GB" sz="1100">
                          <a:effectLst/>
                          <a:latin typeface="Wingdings" panose="05000000000000000000" pitchFamily="2" charset="2"/>
                          <a:ea typeface="Wingdings" panose="05000000000000000000" pitchFamily="2" charset="2"/>
                          <a:cs typeface="Wingdings" panose="05000000000000000000" pitchFamily="2" charset="2"/>
                        </a:rPr>
                        <a:t>ü</a:t>
                      </a:r>
                      <a:endParaRPr lang="en-GB" sz="1100" dirty="0">
                        <a:effectLst/>
                        <a:latin typeface="Times New Roman" panose="02020603050405020304" pitchFamily="18" charset="0"/>
                        <a:ea typeface="Times New Roman" panose="02020603050405020304" pitchFamily="18" charset="0"/>
                      </a:endParaRPr>
                    </a:p>
                  </a:txBody>
                  <a:tcPr marL="31230" marR="312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tc>
                  <a:txBody>
                    <a:bodyPr/>
                    <a:lstStyle/>
                    <a:p>
                      <a:pPr algn="ctr">
                        <a:lnSpc>
                          <a:spcPct val="150000"/>
                        </a:lnSpc>
                        <a:spcBef>
                          <a:spcPts val="300"/>
                        </a:spcBef>
                        <a:spcAft>
                          <a:spcPts val="300"/>
                        </a:spcAft>
                      </a:pPr>
                      <a:r>
                        <a:rPr lang="en-GB" sz="1100" dirty="0">
                          <a:effectLst/>
                          <a:latin typeface="Wingdings" panose="05000000000000000000" pitchFamily="2" charset="2"/>
                          <a:ea typeface="Wingdings" panose="05000000000000000000" pitchFamily="2" charset="2"/>
                          <a:cs typeface="Wingdings" panose="05000000000000000000" pitchFamily="2" charset="2"/>
                        </a:rPr>
                        <a:t>ü</a:t>
                      </a:r>
                      <a:endParaRPr lang="en-GB" sz="1100" dirty="0">
                        <a:effectLst/>
                        <a:latin typeface="Times New Roman" panose="02020603050405020304" pitchFamily="18" charset="0"/>
                        <a:ea typeface="Times New Roman" panose="02020603050405020304" pitchFamily="18" charset="0"/>
                      </a:endParaRPr>
                    </a:p>
                  </a:txBody>
                  <a:tcPr marL="31230" marR="312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94820653"/>
                  </a:ext>
                </a:extLst>
              </a:tr>
              <a:tr h="427447">
                <a:tc>
                  <a:txBody>
                    <a:bodyPr/>
                    <a:lstStyle/>
                    <a:p>
                      <a:pPr marL="0" algn="r" defTabSz="914400" rtl="0" eaLnBrk="1" latinLnBrk="0" hangingPunct="1">
                        <a:lnSpc>
                          <a:spcPct val="150000"/>
                        </a:lnSpc>
                        <a:spcBef>
                          <a:spcPts val="300"/>
                        </a:spcBef>
                        <a:spcAft>
                          <a:spcPts val="300"/>
                        </a:spcAft>
                      </a:pPr>
                      <a:r>
                        <a:rPr lang="en-GB" sz="1000" b="0" kern="1200" dirty="0">
                          <a:solidFill>
                            <a:srgbClr val="000000"/>
                          </a:solidFill>
                          <a:effectLst/>
                          <a:latin typeface="Calibri" panose="020F0502020204030204" pitchFamily="34" charset="0"/>
                          <a:ea typeface="Times New Roman" panose="02020603050405020304" pitchFamily="18" charset="0"/>
                          <a:cs typeface="+mn-cs"/>
                        </a:rPr>
                        <a:t>Withdrawal &amp;/or Readmission &amp;/or Notification of Death</a:t>
                      </a:r>
                    </a:p>
                  </a:txBody>
                  <a:tcPr marL="31230" marR="312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300"/>
                        </a:spcBef>
                        <a:spcAft>
                          <a:spcPts val="300"/>
                        </a:spcAft>
                      </a:pPr>
                      <a:endParaRPr lang="en-GB" sz="1100" dirty="0">
                        <a:effectLst/>
                        <a:latin typeface="Times New Roman" panose="02020603050405020304" pitchFamily="18" charset="0"/>
                        <a:ea typeface="Times New Roman" panose="02020603050405020304" pitchFamily="18" charset="0"/>
                      </a:endParaRPr>
                    </a:p>
                  </a:txBody>
                  <a:tcPr marL="31230" marR="312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300"/>
                        </a:spcBef>
                        <a:spcAft>
                          <a:spcPts val="300"/>
                        </a:spcAft>
                      </a:pPr>
                      <a:endParaRPr lang="en-GB" sz="1100" dirty="0">
                        <a:effectLst/>
                        <a:latin typeface="Times New Roman" panose="02020603050405020304" pitchFamily="18" charset="0"/>
                        <a:ea typeface="Times New Roman" panose="02020603050405020304" pitchFamily="18" charset="0"/>
                      </a:endParaRPr>
                    </a:p>
                  </a:txBody>
                  <a:tcPr marL="31230" marR="312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300"/>
                        </a:spcBef>
                        <a:spcAft>
                          <a:spcPts val="300"/>
                        </a:spcAft>
                      </a:pPr>
                      <a:r>
                        <a:rPr lang="en-GB" sz="1100" dirty="0">
                          <a:effectLst/>
                          <a:latin typeface="Wingdings" panose="05000000000000000000" pitchFamily="2" charset="2"/>
                          <a:ea typeface="Wingdings" panose="05000000000000000000" pitchFamily="2" charset="2"/>
                          <a:cs typeface="Wingdings" panose="05000000000000000000" pitchFamily="2" charset="2"/>
                        </a:rPr>
                        <a:t>ü</a:t>
                      </a:r>
                      <a:endParaRPr lang="en-GB" sz="1100" dirty="0">
                        <a:effectLst/>
                        <a:latin typeface="Times New Roman" panose="02020603050405020304" pitchFamily="18" charset="0"/>
                        <a:ea typeface="Times New Roman" panose="02020603050405020304" pitchFamily="18" charset="0"/>
                      </a:endParaRPr>
                    </a:p>
                  </a:txBody>
                  <a:tcPr marL="31230" marR="312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300"/>
                        </a:spcBef>
                        <a:spcAft>
                          <a:spcPts val="300"/>
                        </a:spcAft>
                      </a:pPr>
                      <a:r>
                        <a:rPr lang="en-GB" sz="1100" dirty="0">
                          <a:effectLst/>
                          <a:latin typeface="Wingdings" panose="05000000000000000000" pitchFamily="2" charset="2"/>
                          <a:ea typeface="Wingdings" panose="05000000000000000000" pitchFamily="2" charset="2"/>
                          <a:cs typeface="Wingdings" panose="05000000000000000000" pitchFamily="2" charset="2"/>
                        </a:rPr>
                        <a:t>ü</a:t>
                      </a:r>
                      <a:endParaRPr lang="en-GB" sz="1100" dirty="0">
                        <a:effectLst/>
                        <a:latin typeface="Times New Roman" panose="02020603050405020304" pitchFamily="18" charset="0"/>
                        <a:ea typeface="Times New Roman" panose="02020603050405020304" pitchFamily="18" charset="0"/>
                      </a:endParaRPr>
                    </a:p>
                  </a:txBody>
                  <a:tcPr marL="31230" marR="312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300"/>
                        </a:spcBef>
                        <a:spcAft>
                          <a:spcPts val="300"/>
                        </a:spcAft>
                      </a:pPr>
                      <a:r>
                        <a:rPr lang="en-GB" sz="1100" dirty="0">
                          <a:effectLst/>
                          <a:latin typeface="Wingdings" panose="05000000000000000000" pitchFamily="2" charset="2"/>
                          <a:ea typeface="Wingdings" panose="05000000000000000000" pitchFamily="2" charset="2"/>
                          <a:cs typeface="Wingdings" panose="05000000000000000000" pitchFamily="2" charset="2"/>
                        </a:rPr>
                        <a:t>ü</a:t>
                      </a:r>
                      <a:endParaRPr lang="en-GB" sz="1100" dirty="0">
                        <a:effectLst/>
                        <a:latin typeface="Times New Roman" panose="02020603050405020304" pitchFamily="18" charset="0"/>
                        <a:ea typeface="Times New Roman" panose="02020603050405020304" pitchFamily="18" charset="0"/>
                      </a:endParaRPr>
                    </a:p>
                  </a:txBody>
                  <a:tcPr marL="31230" marR="312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34373011"/>
                  </a:ext>
                </a:extLst>
              </a:tr>
              <a:tr h="218982">
                <a:tc>
                  <a:txBody>
                    <a:bodyPr/>
                    <a:lstStyle/>
                    <a:p>
                      <a:pPr marL="0" algn="r" defTabSz="914400" rtl="0" eaLnBrk="1" latinLnBrk="0" hangingPunct="1">
                        <a:lnSpc>
                          <a:spcPct val="150000"/>
                        </a:lnSpc>
                        <a:spcBef>
                          <a:spcPts val="300"/>
                        </a:spcBef>
                        <a:spcAft>
                          <a:spcPts val="300"/>
                        </a:spcAft>
                      </a:pPr>
                      <a:r>
                        <a:rPr lang="en-GB" sz="1000" b="0" kern="1200" dirty="0">
                          <a:solidFill>
                            <a:srgbClr val="000000"/>
                          </a:solidFill>
                          <a:effectLst/>
                          <a:latin typeface="Calibri" panose="020F0502020204030204" pitchFamily="34" charset="0"/>
                          <a:ea typeface="Times New Roman" panose="02020603050405020304" pitchFamily="18" charset="0"/>
                          <a:cs typeface="+mn-cs"/>
                        </a:rPr>
                        <a:t>Note to File/Protocol Non Compliance</a:t>
                      </a:r>
                    </a:p>
                  </a:txBody>
                  <a:tcPr marL="31230" marR="312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300"/>
                        </a:spcBef>
                        <a:spcAft>
                          <a:spcPts val="300"/>
                        </a:spcAft>
                      </a:pPr>
                      <a:r>
                        <a:rPr lang="en-GB" sz="1100" dirty="0">
                          <a:effectLst/>
                          <a:latin typeface="Wingdings 2" panose="05020102010507070707" pitchFamily="18" charset="2"/>
                          <a:ea typeface="Times New Roman" panose="02020603050405020304" pitchFamily="18" charset="0"/>
                        </a:rPr>
                        <a:t>P</a:t>
                      </a:r>
                    </a:p>
                  </a:txBody>
                  <a:tcPr marL="31230" marR="312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300"/>
                        </a:spcBef>
                        <a:spcAft>
                          <a:spcPts val="300"/>
                        </a:spcAft>
                      </a:pPr>
                      <a:r>
                        <a:rPr lang="en-GB" sz="1100" kern="1200" dirty="0">
                          <a:solidFill>
                            <a:schemeClr val="tx1"/>
                          </a:solidFill>
                          <a:effectLst/>
                          <a:latin typeface="Wingdings 2" panose="05020102010507070707" pitchFamily="18" charset="2"/>
                          <a:ea typeface="Times New Roman" panose="02020603050405020304" pitchFamily="18" charset="0"/>
                          <a:cs typeface="+mn-cs"/>
                        </a:rPr>
                        <a:t>P</a:t>
                      </a:r>
                    </a:p>
                  </a:txBody>
                  <a:tcPr marL="31230" marR="312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300"/>
                        </a:spcBef>
                        <a:spcAft>
                          <a:spcPts val="300"/>
                        </a:spcAft>
                      </a:pPr>
                      <a:r>
                        <a:rPr lang="en-GB" sz="1100" dirty="0">
                          <a:effectLst/>
                          <a:latin typeface="Wingdings 2" panose="05020102010507070707" pitchFamily="18" charset="2"/>
                          <a:ea typeface="Times New Roman" panose="02020603050405020304" pitchFamily="18" charset="0"/>
                        </a:rPr>
                        <a:t>P</a:t>
                      </a:r>
                    </a:p>
                  </a:txBody>
                  <a:tcPr marL="31230" marR="312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300"/>
                        </a:spcBef>
                        <a:spcAft>
                          <a:spcPts val="300"/>
                        </a:spcAft>
                      </a:pPr>
                      <a:r>
                        <a:rPr lang="en-GB" sz="1100" dirty="0">
                          <a:effectLst/>
                          <a:latin typeface="Wingdings 2" panose="05020102010507070707" pitchFamily="18" charset="2"/>
                          <a:ea typeface="Times New Roman" panose="02020603050405020304" pitchFamily="18" charset="0"/>
                        </a:rPr>
                        <a:t>P</a:t>
                      </a:r>
                    </a:p>
                  </a:txBody>
                  <a:tcPr marL="31230" marR="312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300"/>
                        </a:spcBef>
                        <a:spcAft>
                          <a:spcPts val="300"/>
                        </a:spcAft>
                      </a:pPr>
                      <a:r>
                        <a:rPr lang="en-GB" sz="1100" dirty="0">
                          <a:effectLst/>
                          <a:latin typeface="Wingdings 2" panose="05020102010507070707" pitchFamily="18" charset="2"/>
                          <a:ea typeface="Times New Roman" panose="02020603050405020304" pitchFamily="18" charset="0"/>
                        </a:rPr>
                        <a:t>P</a:t>
                      </a:r>
                    </a:p>
                  </a:txBody>
                  <a:tcPr marL="31230" marR="312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44463138"/>
                  </a:ext>
                </a:extLst>
              </a:tr>
            </a:tbl>
          </a:graphicData>
        </a:graphic>
      </p:graphicFrame>
    </p:spTree>
    <p:extLst>
      <p:ext uri="{BB962C8B-B14F-4D97-AF65-F5344CB8AC3E}">
        <p14:creationId xmlns:p14="http://schemas.microsoft.com/office/powerpoint/2010/main" val="30466224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7DC2B1-82D8-AD26-18EE-391F2991D675}"/>
              </a:ext>
            </a:extLst>
          </p:cNvPr>
          <p:cNvSpPr>
            <a:spLocks noGrp="1"/>
          </p:cNvSpPr>
          <p:nvPr>
            <p:ph type="body" sz="quarter" idx="10"/>
          </p:nvPr>
        </p:nvSpPr>
        <p:spPr>
          <a:xfrm>
            <a:off x="3095750" y="2564904"/>
            <a:ext cx="3024442" cy="648816"/>
          </a:xfrm>
        </p:spPr>
        <p:txBody>
          <a:bodyPr/>
          <a:lstStyle/>
          <a:p>
            <a:r>
              <a:rPr lang="en-GB" sz="4800" dirty="0"/>
              <a:t>Questions?</a:t>
            </a:r>
          </a:p>
        </p:txBody>
      </p:sp>
      <p:pic>
        <p:nvPicPr>
          <p:cNvPr id="4" name="Picture 3" descr="Text&#10;&#10;Description automatically generated">
            <a:extLst>
              <a:ext uri="{FF2B5EF4-FFF2-40B4-BE49-F238E27FC236}">
                <a16:creationId xmlns:a16="http://schemas.microsoft.com/office/drawing/2014/main" id="{5B2C9354-DC6A-6A15-6103-5348261125C6}"/>
              </a:ext>
            </a:extLst>
          </p:cNvPr>
          <p:cNvPicPr>
            <a:picLocks noChangeAspect="1"/>
          </p:cNvPicPr>
          <p:nvPr/>
        </p:nvPicPr>
        <p:blipFill>
          <a:blip r:embed="rId3"/>
          <a:stretch>
            <a:fillRect/>
          </a:stretch>
        </p:blipFill>
        <p:spPr>
          <a:xfrm>
            <a:off x="3563855" y="6439346"/>
            <a:ext cx="2088232" cy="373005"/>
          </a:xfrm>
          <a:prstGeom prst="rect">
            <a:avLst/>
          </a:prstGeom>
        </p:spPr>
      </p:pic>
      <p:pic>
        <p:nvPicPr>
          <p:cNvPr id="5" name="Picture 4" descr="Graphical user interface, text, application&#10;&#10;Description automatically generated">
            <a:extLst>
              <a:ext uri="{FF2B5EF4-FFF2-40B4-BE49-F238E27FC236}">
                <a16:creationId xmlns:a16="http://schemas.microsoft.com/office/drawing/2014/main" id="{022FD21E-9BF6-7E71-0C54-8E56A79F446D}"/>
              </a:ext>
            </a:extLst>
          </p:cNvPr>
          <p:cNvPicPr>
            <a:picLocks noChangeAspect="1"/>
          </p:cNvPicPr>
          <p:nvPr/>
        </p:nvPicPr>
        <p:blipFill>
          <a:blip r:embed="rId4" cstate="print">
            <a:extLst>
              <a:ext uri="{28A0092B-C50C-407E-A947-70E740481C1C}">
                <a14:useLocalDpi xmlns:a14="http://schemas.microsoft.com/office/drawing/2010/main" val="0"/>
              </a:ext>
            </a:extLst>
          </a:blip>
          <a:srcRect l="1140" t="22940" r="80827" b="59917"/>
          <a:stretch>
            <a:fillRect/>
          </a:stretch>
        </p:blipFill>
        <p:spPr bwMode="auto">
          <a:xfrm>
            <a:off x="4706" y="6440359"/>
            <a:ext cx="781514" cy="417641"/>
          </a:xfrm>
          <a:prstGeom prst="rect">
            <a:avLst/>
          </a:prstGeom>
          <a:noFill/>
          <a:ln>
            <a:noFill/>
          </a:ln>
          <a:effectLst/>
        </p:spPr>
      </p:pic>
      <p:pic>
        <p:nvPicPr>
          <p:cNvPr id="6" name="Picture 5">
            <a:extLst>
              <a:ext uri="{FF2B5EF4-FFF2-40B4-BE49-F238E27FC236}">
                <a16:creationId xmlns:a16="http://schemas.microsoft.com/office/drawing/2014/main" id="{3D8C302A-0AAF-9EB2-90F4-69018348368D}"/>
              </a:ext>
            </a:extLst>
          </p:cNvPr>
          <p:cNvPicPr>
            <a:picLocks noChangeAspect="1"/>
          </p:cNvPicPr>
          <p:nvPr/>
        </p:nvPicPr>
        <p:blipFill>
          <a:blip r:embed="rId5"/>
          <a:stretch>
            <a:fillRect/>
          </a:stretch>
        </p:blipFill>
        <p:spPr>
          <a:xfrm>
            <a:off x="7200023" y="9160"/>
            <a:ext cx="1872208" cy="514302"/>
          </a:xfrm>
          <a:prstGeom prst="rect">
            <a:avLst/>
          </a:prstGeom>
        </p:spPr>
      </p:pic>
      <p:sp>
        <p:nvSpPr>
          <p:cNvPr id="7" name="TextBox 6">
            <a:extLst>
              <a:ext uri="{FF2B5EF4-FFF2-40B4-BE49-F238E27FC236}">
                <a16:creationId xmlns:a16="http://schemas.microsoft.com/office/drawing/2014/main" id="{3625F19B-EF97-6CBF-2974-F26418E1EFCD}"/>
              </a:ext>
            </a:extLst>
          </p:cNvPr>
          <p:cNvSpPr txBox="1"/>
          <p:nvPr/>
        </p:nvSpPr>
        <p:spPr>
          <a:xfrm>
            <a:off x="1907704" y="3379756"/>
            <a:ext cx="6071780" cy="369332"/>
          </a:xfrm>
          <a:prstGeom prst="rect">
            <a:avLst/>
          </a:prstGeom>
          <a:noFill/>
        </p:spPr>
        <p:txBody>
          <a:bodyPr wrap="square">
            <a:spAutoFit/>
          </a:bodyPr>
          <a:lstStyle/>
          <a:p>
            <a:pPr marL="0" indent="0">
              <a:buFont typeface="Arial" panose="020B0604020202020204" pitchFamily="34" charset="0"/>
              <a:buNone/>
            </a:pPr>
            <a:r>
              <a:rPr lang="en-GB" sz="1800" b="1" dirty="0"/>
              <a:t>Contact: </a:t>
            </a:r>
            <a:r>
              <a:rPr lang="en-GB" sz="1800" dirty="0"/>
              <a:t>(E) </a:t>
            </a:r>
            <a:r>
              <a:rPr lang="en-GB" sz="1800" dirty="0">
                <a:hlinkClick r:id="rId6"/>
              </a:rPr>
              <a:t>irehab@warwick.ac.uk</a:t>
            </a:r>
            <a:r>
              <a:rPr lang="en-GB" sz="1800" dirty="0"/>
              <a:t> | </a:t>
            </a:r>
            <a:r>
              <a:rPr lang="en-GB" sz="1800" dirty="0">
                <a:solidFill>
                  <a:srgbClr val="000000"/>
                </a:solidFill>
                <a:effectLst/>
                <a:ea typeface="Calibri" panose="020F0502020204030204" pitchFamily="34" charset="0"/>
              </a:rPr>
              <a:t>(T) 024 761 51367  </a:t>
            </a:r>
            <a:endParaRPr lang="en-GB" sz="1800" dirty="0"/>
          </a:p>
        </p:txBody>
      </p:sp>
      <p:pic>
        <p:nvPicPr>
          <p:cNvPr id="3" name="Picture 2">
            <a:extLst>
              <a:ext uri="{FF2B5EF4-FFF2-40B4-BE49-F238E27FC236}">
                <a16:creationId xmlns:a16="http://schemas.microsoft.com/office/drawing/2014/main" id="{51EEA494-B1D0-FFDE-289A-7A66A3F13743}"/>
              </a:ext>
            </a:extLst>
          </p:cNvPr>
          <p:cNvPicPr>
            <a:picLocks noChangeAspect="1"/>
          </p:cNvPicPr>
          <p:nvPr/>
        </p:nvPicPr>
        <p:blipFill>
          <a:blip r:embed="rId7"/>
          <a:stretch>
            <a:fillRect/>
          </a:stretch>
        </p:blipFill>
        <p:spPr>
          <a:xfrm>
            <a:off x="886220" y="2142596"/>
            <a:ext cx="7875550" cy="2800901"/>
          </a:xfrm>
          <a:prstGeom prst="rect">
            <a:avLst/>
          </a:prstGeom>
          <a:ln>
            <a:solidFill>
              <a:srgbClr val="C84786"/>
            </a:solidFill>
          </a:ln>
        </p:spPr>
      </p:pic>
      <p:sp>
        <p:nvSpPr>
          <p:cNvPr id="10" name="Text Placeholder 1">
            <a:extLst>
              <a:ext uri="{FF2B5EF4-FFF2-40B4-BE49-F238E27FC236}">
                <a16:creationId xmlns:a16="http://schemas.microsoft.com/office/drawing/2014/main" id="{677A0F8D-9E23-5AAD-1F16-7F730EE34C1E}"/>
              </a:ext>
            </a:extLst>
          </p:cNvPr>
          <p:cNvSpPr txBox="1">
            <a:spLocks/>
          </p:cNvSpPr>
          <p:nvPr/>
        </p:nvSpPr>
        <p:spPr>
          <a:xfrm>
            <a:off x="323448" y="331912"/>
            <a:ext cx="8425016" cy="648816"/>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2800" dirty="0">
                <a:solidFill>
                  <a:srgbClr val="342662"/>
                </a:solidFill>
              </a:rPr>
              <a:t>Landing Page – </a:t>
            </a:r>
          </a:p>
          <a:p>
            <a:r>
              <a:rPr lang="en-GB" sz="2800" b="1" dirty="0">
                <a:solidFill>
                  <a:srgbClr val="342662"/>
                </a:solidFill>
              </a:rPr>
              <a:t>Participant Manager </a:t>
            </a:r>
            <a:r>
              <a:rPr lang="en-GB" sz="2800" dirty="0">
                <a:solidFill>
                  <a:srgbClr val="342662"/>
                </a:solidFill>
              </a:rPr>
              <a:t>(in the </a:t>
            </a:r>
            <a:r>
              <a:rPr lang="en-GB" sz="2800" b="1" dirty="0">
                <a:solidFill>
                  <a:srgbClr val="342662"/>
                </a:solidFill>
              </a:rPr>
              <a:t>Data Management tab) </a:t>
            </a:r>
          </a:p>
        </p:txBody>
      </p:sp>
      <p:sp>
        <p:nvSpPr>
          <p:cNvPr id="11" name="Oval 10">
            <a:extLst>
              <a:ext uri="{FF2B5EF4-FFF2-40B4-BE49-F238E27FC236}">
                <a16:creationId xmlns:a16="http://schemas.microsoft.com/office/drawing/2014/main" id="{65760D26-4185-9ED7-DFAE-F996B130BFA1}"/>
              </a:ext>
            </a:extLst>
          </p:cNvPr>
          <p:cNvSpPr/>
          <p:nvPr/>
        </p:nvSpPr>
        <p:spPr>
          <a:xfrm>
            <a:off x="1819205" y="2627977"/>
            <a:ext cx="504056" cy="432048"/>
          </a:xfrm>
          <a:prstGeom prst="ellipse">
            <a:avLst/>
          </a:prstGeom>
          <a:noFill/>
          <a:ln>
            <a:solidFill>
              <a:srgbClr val="C8478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a:extLst>
              <a:ext uri="{FF2B5EF4-FFF2-40B4-BE49-F238E27FC236}">
                <a16:creationId xmlns:a16="http://schemas.microsoft.com/office/drawing/2014/main" id="{3E18BB3E-55BB-53CE-F917-69DFF5751EB6}"/>
              </a:ext>
            </a:extLst>
          </p:cNvPr>
          <p:cNvSpPr/>
          <p:nvPr/>
        </p:nvSpPr>
        <p:spPr>
          <a:xfrm>
            <a:off x="976100" y="3218639"/>
            <a:ext cx="715579" cy="432048"/>
          </a:xfrm>
          <a:prstGeom prst="ellipse">
            <a:avLst/>
          </a:prstGeom>
          <a:noFill/>
          <a:ln>
            <a:solidFill>
              <a:srgbClr val="C8478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a:extLst>
              <a:ext uri="{FF2B5EF4-FFF2-40B4-BE49-F238E27FC236}">
                <a16:creationId xmlns:a16="http://schemas.microsoft.com/office/drawing/2014/main" id="{76DF15FF-9641-0E59-1858-1E713CB02975}"/>
              </a:ext>
            </a:extLst>
          </p:cNvPr>
          <p:cNvSpPr/>
          <p:nvPr/>
        </p:nvSpPr>
        <p:spPr>
          <a:xfrm>
            <a:off x="4788024" y="2654163"/>
            <a:ext cx="3973746" cy="432048"/>
          </a:xfrm>
          <a:prstGeom prst="ellipse">
            <a:avLst/>
          </a:prstGeom>
          <a:noFill/>
          <a:ln>
            <a:solidFill>
              <a:srgbClr val="C8478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a:extLst>
              <a:ext uri="{FF2B5EF4-FFF2-40B4-BE49-F238E27FC236}">
                <a16:creationId xmlns:a16="http://schemas.microsoft.com/office/drawing/2014/main" id="{3D29750D-476A-5B8A-679B-E9BAD284BB77}"/>
              </a:ext>
            </a:extLst>
          </p:cNvPr>
          <p:cNvSpPr txBox="1"/>
          <p:nvPr/>
        </p:nvSpPr>
        <p:spPr>
          <a:xfrm>
            <a:off x="1691679" y="1454927"/>
            <a:ext cx="4776474" cy="461665"/>
          </a:xfrm>
          <a:prstGeom prst="rect">
            <a:avLst/>
          </a:prstGeom>
          <a:noFill/>
        </p:spPr>
        <p:txBody>
          <a:bodyPr wrap="square" rtlCol="0">
            <a:spAutoFit/>
          </a:bodyPr>
          <a:lstStyle/>
          <a:p>
            <a:r>
              <a:rPr lang="en-GB" sz="1200" dirty="0"/>
              <a:t>TNO - can be sorted ascending to descending and visa versa. Here you see all your participants. Past &amp; Present</a:t>
            </a:r>
          </a:p>
        </p:txBody>
      </p:sp>
      <p:cxnSp>
        <p:nvCxnSpPr>
          <p:cNvPr id="18" name="Straight Connector 17">
            <a:extLst>
              <a:ext uri="{FF2B5EF4-FFF2-40B4-BE49-F238E27FC236}">
                <a16:creationId xmlns:a16="http://schemas.microsoft.com/office/drawing/2014/main" id="{E4497A3E-D3F9-7F0C-B401-B619D85794B2}"/>
              </a:ext>
            </a:extLst>
          </p:cNvPr>
          <p:cNvCxnSpPr>
            <a:cxnSpLocks/>
          </p:cNvCxnSpPr>
          <p:nvPr/>
        </p:nvCxnSpPr>
        <p:spPr>
          <a:xfrm flipV="1">
            <a:off x="2071233" y="1925829"/>
            <a:ext cx="52495" cy="672735"/>
          </a:xfrm>
          <a:prstGeom prst="line">
            <a:avLst/>
          </a:prstGeom>
          <a:ln>
            <a:solidFill>
              <a:srgbClr val="C84786"/>
            </a:solidFill>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57A54CF5-C074-5878-A8F0-206590997053}"/>
              </a:ext>
            </a:extLst>
          </p:cNvPr>
          <p:cNvSpPr txBox="1"/>
          <p:nvPr/>
        </p:nvSpPr>
        <p:spPr>
          <a:xfrm>
            <a:off x="221192" y="5046275"/>
            <a:ext cx="1598013" cy="830997"/>
          </a:xfrm>
          <a:prstGeom prst="rect">
            <a:avLst/>
          </a:prstGeom>
          <a:noFill/>
        </p:spPr>
        <p:txBody>
          <a:bodyPr wrap="square" rtlCol="0">
            <a:spAutoFit/>
          </a:bodyPr>
          <a:lstStyle/>
          <a:p>
            <a:r>
              <a:rPr lang="en-GB" sz="1200" dirty="0"/>
              <a:t>To view, amend and create e-CRFs for a participant select the view forms buttons</a:t>
            </a:r>
          </a:p>
        </p:txBody>
      </p:sp>
      <p:sp>
        <p:nvSpPr>
          <p:cNvPr id="21" name="TextBox 20">
            <a:extLst>
              <a:ext uri="{FF2B5EF4-FFF2-40B4-BE49-F238E27FC236}">
                <a16:creationId xmlns:a16="http://schemas.microsoft.com/office/drawing/2014/main" id="{7536F877-C9BB-2734-A833-C4A9C702FAC9}"/>
              </a:ext>
            </a:extLst>
          </p:cNvPr>
          <p:cNvSpPr txBox="1"/>
          <p:nvPr/>
        </p:nvSpPr>
        <p:spPr>
          <a:xfrm>
            <a:off x="5069104" y="5025087"/>
            <a:ext cx="3823376" cy="646331"/>
          </a:xfrm>
          <a:prstGeom prst="rect">
            <a:avLst/>
          </a:prstGeom>
          <a:noFill/>
        </p:spPr>
        <p:txBody>
          <a:bodyPr wrap="square" rtlCol="0">
            <a:spAutoFit/>
          </a:bodyPr>
          <a:lstStyle/>
          <a:p>
            <a:r>
              <a:rPr lang="en-GB" sz="1200" dirty="0"/>
              <a:t>Using the Status bar you can sort your participants based on e-CRF status to help with data completion and organisation</a:t>
            </a:r>
          </a:p>
        </p:txBody>
      </p:sp>
      <p:cxnSp>
        <p:nvCxnSpPr>
          <p:cNvPr id="22" name="Straight Connector 21">
            <a:extLst>
              <a:ext uri="{FF2B5EF4-FFF2-40B4-BE49-F238E27FC236}">
                <a16:creationId xmlns:a16="http://schemas.microsoft.com/office/drawing/2014/main" id="{B6F573F4-086C-7373-DD46-C514B29965F0}"/>
              </a:ext>
            </a:extLst>
          </p:cNvPr>
          <p:cNvCxnSpPr>
            <a:cxnSpLocks/>
          </p:cNvCxnSpPr>
          <p:nvPr/>
        </p:nvCxnSpPr>
        <p:spPr>
          <a:xfrm flipH="1" flipV="1">
            <a:off x="6772530" y="3086211"/>
            <a:ext cx="2367" cy="1938876"/>
          </a:xfrm>
          <a:prstGeom prst="line">
            <a:avLst/>
          </a:prstGeom>
          <a:ln>
            <a:solidFill>
              <a:srgbClr val="C84786"/>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88408A7D-EF5E-3878-4B2B-D84AD7C70679}"/>
              </a:ext>
            </a:extLst>
          </p:cNvPr>
          <p:cNvCxnSpPr>
            <a:cxnSpLocks/>
          </p:cNvCxnSpPr>
          <p:nvPr/>
        </p:nvCxnSpPr>
        <p:spPr>
          <a:xfrm flipV="1">
            <a:off x="611487" y="3557381"/>
            <a:ext cx="477105" cy="1495955"/>
          </a:xfrm>
          <a:prstGeom prst="line">
            <a:avLst/>
          </a:prstGeom>
          <a:ln>
            <a:solidFill>
              <a:srgbClr val="C8478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374136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4" grpId="0" animBg="1"/>
      <p:bldP spid="15" grpId="0" animBg="1"/>
      <p:bldP spid="16" grpId="0"/>
      <p:bldP spid="20" grpId="0"/>
      <p:bldP spid="21" grpId="0"/>
    </p:bldLst>
  </p:timing>
</p:sld>
</file>

<file path=ppt/theme/theme1.xml><?xml version="1.0" encoding="utf-8"?>
<a:theme xmlns:a="http://schemas.openxmlformats.org/drawingml/2006/main" name="6/12 Warwic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6/12 Departmental locku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4/12 Departmental locku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xml><?xml version="1.0" encoding="utf-8"?>
<a:theme xmlns:a="http://schemas.openxmlformats.org/drawingml/2006/main" name="1/12 Departmental locku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3.xml><?xml version="1.0" encoding="utf-8"?>
<a:theme xmlns:a="http://schemas.openxmlformats.org/drawingml/2006/main" name="Keylin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4.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4/12 Warwic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12 Warwic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8/12 Warwic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6/12 University locku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4/12 University locku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8/12 University locku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1/12 University locku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8/12 Departmental locku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A053988F7F0F7E41BDCEDCBE8BC54E6B" ma:contentTypeVersion="12" ma:contentTypeDescription="Create a new document." ma:contentTypeScope="" ma:versionID="50aff035e38f9eb7aff82efa625c15d2">
  <xsd:schema xmlns:xsd="http://www.w3.org/2001/XMLSchema" xmlns:xs="http://www.w3.org/2001/XMLSchema" xmlns:p="http://schemas.microsoft.com/office/2006/metadata/properties" xmlns:ns3="d831c228-918a-4c1c-b459-1f965cedcbff" xmlns:ns4="5a313a3d-6156-4576-9feb-2d94ceb7587a" targetNamespace="http://schemas.microsoft.com/office/2006/metadata/properties" ma:root="true" ma:fieldsID="bbb055285ed807505b07f7b5122346c7" ns3:_="" ns4:_="">
    <xsd:import namespace="d831c228-918a-4c1c-b459-1f965cedcbff"/>
    <xsd:import namespace="5a313a3d-6156-4576-9feb-2d94ceb7587a"/>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KeyPoints" minOccurs="0"/>
                <xsd:element ref="ns4:MediaServiceKeyPoints" minOccurs="0"/>
                <xsd:element ref="ns4:MediaServiceAutoTags" minOccurs="0"/>
                <xsd:element ref="ns4:MediaServiceGenerationTime" minOccurs="0"/>
                <xsd:element ref="ns4:MediaServiceEventHashCode" minOccurs="0"/>
                <xsd:element ref="ns4:MediaServiceOCR" minOccurs="0"/>
                <xsd:element ref="ns4: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831c228-918a-4c1c-b459-1f965cedcbf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SharingHintHash" ma:index="10" nillable="true" ma:displayName="Sharing Hint Hash" ma:descriptio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a313a3d-6156-4576-9feb-2d94ceb7587a"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AutoTags" ma:index="15" nillable="true" ma:displayName="Tags" ma:internalName="MediaServiceAutoTags"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DateTaken" ma:index="19"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1EE864F-4916-4FDD-9411-39A763284CAA}">
  <ds:schemaRefs>
    <ds:schemaRef ds:uri="http://schemas.microsoft.com/sharepoint/v3/contenttype/forms"/>
  </ds:schemaRefs>
</ds:datastoreItem>
</file>

<file path=customXml/itemProps2.xml><?xml version="1.0" encoding="utf-8"?>
<ds:datastoreItem xmlns:ds="http://schemas.openxmlformats.org/officeDocument/2006/customXml" ds:itemID="{3A35246A-DAB1-4015-B2A0-3D484B45F59B}">
  <ds:schemaRefs>
    <ds:schemaRef ds:uri="http://purl.org/dc/dcmitype/"/>
    <ds:schemaRef ds:uri="http://schemas.microsoft.com/office/2006/documentManagement/types"/>
    <ds:schemaRef ds:uri="d831c228-918a-4c1c-b459-1f965cedcbff"/>
    <ds:schemaRef ds:uri="http://purl.org/dc/elements/1.1/"/>
    <ds:schemaRef ds:uri="http://purl.org/dc/terms/"/>
    <ds:schemaRef ds:uri="http://schemas.microsoft.com/office/infopath/2007/PartnerControls"/>
    <ds:schemaRef ds:uri="http://schemas.microsoft.com/office/2006/metadata/properties"/>
    <ds:schemaRef ds:uri="http://schemas.openxmlformats.org/package/2006/metadata/core-properties"/>
    <ds:schemaRef ds:uri="5a313a3d-6156-4576-9feb-2d94ceb7587a"/>
    <ds:schemaRef ds:uri="http://www.w3.org/XML/1998/namespace"/>
  </ds:schemaRefs>
</ds:datastoreItem>
</file>

<file path=customXml/itemProps3.xml><?xml version="1.0" encoding="utf-8"?>
<ds:datastoreItem xmlns:ds="http://schemas.openxmlformats.org/officeDocument/2006/customXml" ds:itemID="{F3FB2FD8-D883-42CC-ABE8-C77618AD09D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831c228-918a-4c1c-b459-1f965cedcbff"/>
    <ds:schemaRef ds:uri="5a313a3d-6156-4576-9feb-2d94ceb7587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14925</TotalTime>
  <Words>1629</Words>
  <Application>Microsoft Office PowerPoint</Application>
  <PresentationFormat>On-screen Show (4:3)</PresentationFormat>
  <Paragraphs>211</Paragraphs>
  <Slides>16</Slides>
  <Notes>9</Notes>
  <HiddenSlides>0</HiddenSlides>
  <MMClips>0</MMClips>
  <ScaleCrop>false</ScaleCrop>
  <HeadingPairs>
    <vt:vector size="6" baseType="variant">
      <vt:variant>
        <vt:lpstr>Fonts Used</vt:lpstr>
      </vt:variant>
      <vt:variant>
        <vt:i4>5</vt:i4>
      </vt:variant>
      <vt:variant>
        <vt:lpstr>Theme</vt:lpstr>
      </vt:variant>
      <vt:variant>
        <vt:i4>14</vt:i4>
      </vt:variant>
      <vt:variant>
        <vt:lpstr>Slide Titles</vt:lpstr>
      </vt:variant>
      <vt:variant>
        <vt:i4>16</vt:i4>
      </vt:variant>
    </vt:vector>
  </HeadingPairs>
  <TitlesOfParts>
    <vt:vector size="35" baseType="lpstr">
      <vt:lpstr>Arial</vt:lpstr>
      <vt:lpstr>Calibri</vt:lpstr>
      <vt:lpstr>Times New Roman</vt:lpstr>
      <vt:lpstr>Wingdings</vt:lpstr>
      <vt:lpstr>Wingdings 2</vt:lpstr>
      <vt:lpstr>6/12 Warwick</vt:lpstr>
      <vt:lpstr>4/12 Warwick</vt:lpstr>
      <vt:lpstr>1/12 Warwick</vt:lpstr>
      <vt:lpstr>8/12 Warwick</vt:lpstr>
      <vt:lpstr>6/12 University lockup</vt:lpstr>
      <vt:lpstr>4/12 University lockup</vt:lpstr>
      <vt:lpstr>8/12 University lockup</vt:lpstr>
      <vt:lpstr>1/12 University lockup</vt:lpstr>
      <vt:lpstr>8/12 Departmental lockup</vt:lpstr>
      <vt:lpstr>6/12 Departmental lockup</vt:lpstr>
      <vt:lpstr>4/12 Departmental lockup</vt:lpstr>
      <vt:lpstr>1/12 Departmental lockup</vt:lpstr>
      <vt:lpstr>Keyline</vt:lpstr>
      <vt:lpstr>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Patria, Jetinder</dc:creator>
  <cp:lastModifiedBy>Edwards, Louisa</cp:lastModifiedBy>
  <cp:revision>174</cp:revision>
  <dcterms:created xsi:type="dcterms:W3CDTF">2015-04-29T08:55:57Z</dcterms:created>
  <dcterms:modified xsi:type="dcterms:W3CDTF">2023-06-22T11:18:12Z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0x010100A053988F7F0F7E41BDCEDCBE8BC54E6B</vt:lpwstr>
  </property>
</Properties>
</file>