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2" r:id="rId2"/>
    <p:sldId id="304" r:id="rId3"/>
    <p:sldId id="256" r:id="rId4"/>
    <p:sldId id="306" r:id="rId5"/>
    <p:sldId id="302" r:id="rId6"/>
    <p:sldId id="305"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3D1118-E598-4019-A273-E6137FC7E4EC}" v="144" dt="2023-04-03T14:35:09.1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45" autoAdjust="0"/>
  </p:normalViewPr>
  <p:slideViewPr>
    <p:cSldViewPr snapToGrid="0">
      <p:cViewPr varScale="1">
        <p:scale>
          <a:sx n="42" d="100"/>
          <a:sy n="42" d="100"/>
        </p:scale>
        <p:origin x="372" y="44"/>
      </p:cViewPr>
      <p:guideLst/>
    </p:cSldViewPr>
  </p:slideViewPr>
  <p:notesTextViewPr>
    <p:cViewPr>
      <p:scale>
        <a:sx n="3" d="2"/>
        <a:sy n="3" d="2"/>
      </p:scale>
      <p:origin x="0" y="0"/>
    </p:cViewPr>
  </p:notesTextViewPr>
  <p:notesViewPr>
    <p:cSldViewPr snapToGrid="0">
      <p:cViewPr varScale="1">
        <p:scale>
          <a:sx n="75" d="100"/>
          <a:sy n="75" d="100"/>
        </p:scale>
        <p:origin x="2938"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0959C8-9BA7-466C-B384-FFD668530390}" type="datetimeFigureOut">
              <a:rPr lang="en-GB" smtClean="0"/>
              <a:t>03/04/2023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8F238E-46F3-4815-984A-5041104C3536}" type="slidenum">
              <a:rPr lang="en-GB" smtClean="0"/>
              <a:t>‹#›</a:t>
            </a:fld>
            <a:endParaRPr lang="en-GB"/>
          </a:p>
        </p:txBody>
      </p:sp>
    </p:spTree>
    <p:extLst>
      <p:ext uri="{BB962C8B-B14F-4D97-AF65-F5344CB8AC3E}">
        <p14:creationId xmlns:p14="http://schemas.microsoft.com/office/powerpoint/2010/main" val="200772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short training video will help you to identify, screen and record information about potentially eligible patients for the iRehab trial.  </a:t>
            </a:r>
          </a:p>
        </p:txBody>
      </p:sp>
      <p:sp>
        <p:nvSpPr>
          <p:cNvPr id="4" name="Slide Number Placeholder 3"/>
          <p:cNvSpPr>
            <a:spLocks noGrp="1"/>
          </p:cNvSpPr>
          <p:nvPr>
            <p:ph type="sldNum" sz="quarter" idx="5"/>
          </p:nvPr>
        </p:nvSpPr>
        <p:spPr/>
        <p:txBody>
          <a:bodyPr/>
          <a:lstStyle/>
          <a:p>
            <a:fld id="{0F8F238E-46F3-4815-984A-5041104C3536}" type="slidenum">
              <a:rPr lang="en-GB" smtClean="0"/>
              <a:t>1</a:t>
            </a:fld>
            <a:endParaRPr lang="en-GB"/>
          </a:p>
        </p:txBody>
      </p:sp>
    </p:spTree>
    <p:extLst>
      <p:ext uri="{BB962C8B-B14F-4D97-AF65-F5344CB8AC3E}">
        <p14:creationId xmlns:p14="http://schemas.microsoft.com/office/powerpoint/2010/main" val="339965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two different forms for screening iRehab patients.  Firstly the Pre-screening log pictured here.  This is a local record to be completed for all patients discharged from ICU who appear to satisfy the iRehab inclusion criteria.  Enter patients onto the pre-screening log as they are about to be discharged from ICU or if they have been discharged from ICU onto the ward.  </a:t>
            </a:r>
          </a:p>
        </p:txBody>
      </p:sp>
      <p:sp>
        <p:nvSpPr>
          <p:cNvPr id="4" name="Slide Number Placeholder 3"/>
          <p:cNvSpPr>
            <a:spLocks noGrp="1"/>
          </p:cNvSpPr>
          <p:nvPr>
            <p:ph type="sldNum" sz="quarter" idx="5"/>
          </p:nvPr>
        </p:nvSpPr>
        <p:spPr/>
        <p:txBody>
          <a:bodyPr/>
          <a:lstStyle/>
          <a:p>
            <a:fld id="{0F8F238E-46F3-4815-984A-5041104C3536}" type="slidenum">
              <a:rPr lang="en-GB" smtClean="0"/>
              <a:t>2</a:t>
            </a:fld>
            <a:endParaRPr lang="en-GB"/>
          </a:p>
        </p:txBody>
      </p:sp>
    </p:spTree>
    <p:extLst>
      <p:ext uri="{BB962C8B-B14F-4D97-AF65-F5344CB8AC3E}">
        <p14:creationId xmlns:p14="http://schemas.microsoft.com/office/powerpoint/2010/main" val="1779436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p:spPr>
        <p:txBody>
          <a:bodyPr/>
          <a:lstStyle/>
          <a:p>
            <a:r>
              <a:rPr lang="en-GB" dirty="0"/>
              <a:t>Patients who meet the following criteria should be entered onto the log.  </a:t>
            </a:r>
          </a:p>
          <a:p>
            <a:endParaRPr lang="en-GB" dirty="0"/>
          </a:p>
          <a:p>
            <a:r>
              <a:rPr lang="en-GB" dirty="0"/>
              <a:t>Patients should not be on IMV at the time of screening. Patients who have been on invasive mechanical ventilation for more than or equal to 48 hours. </a:t>
            </a:r>
          </a:p>
          <a:p>
            <a:r>
              <a:rPr lang="en-GB" dirty="0"/>
              <a:t>They must be 18 years or over and are awaiting ICU or hospital discharge.  </a:t>
            </a:r>
          </a:p>
          <a:p>
            <a:r>
              <a:rPr lang="en-GB" dirty="0"/>
              <a:t>We are only interested in recording information about patients whose condition is improving and as they become potentially eligible to join the trial.  In general, please do not add participants who are recently deceased.   You can add patient is deceased as a final screening outcome, as appropriate.  </a:t>
            </a:r>
          </a:p>
        </p:txBody>
      </p:sp>
      <p:sp>
        <p:nvSpPr>
          <p:cNvPr id="4" name="Slide Number Placeholder 3"/>
          <p:cNvSpPr>
            <a:spLocks noGrp="1"/>
          </p:cNvSpPr>
          <p:nvPr>
            <p:ph type="sldNum" sz="quarter" idx="5"/>
          </p:nvPr>
        </p:nvSpPr>
        <p:spPr/>
        <p:txBody>
          <a:bodyPr/>
          <a:lstStyle/>
          <a:p>
            <a:fld id="{0F8F238E-46F3-4815-984A-5041104C3536}" type="slidenum">
              <a:rPr lang="en-GB" smtClean="0"/>
              <a:t>3</a:t>
            </a:fld>
            <a:endParaRPr lang="en-GB"/>
          </a:p>
        </p:txBody>
      </p:sp>
    </p:spTree>
    <p:extLst>
      <p:ext uri="{BB962C8B-B14F-4D97-AF65-F5344CB8AC3E}">
        <p14:creationId xmlns:p14="http://schemas.microsoft.com/office/powerpoint/2010/main" val="3547689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will now take you through in more detail the information that should be recorded.  Instructions how to fill out the log are also found on the back of the from. </a:t>
            </a:r>
          </a:p>
          <a:p>
            <a:endParaRPr lang="en-GB" dirty="0"/>
          </a:p>
          <a:p>
            <a:r>
              <a:rPr lang="en-GB" dirty="0"/>
              <a:t>The first column is to insert patient initials in 2 or 3 letter format.  The next column we request you to fill out is the date the patient is screened.  Thirdly, we ask you to record the time of mechanical ventilation. This should be details of the last period the patient was mechanically ventilated.  You should confirm the age of the patient is over 18 by circling yes.  </a:t>
            </a:r>
          </a:p>
          <a:p>
            <a:endParaRPr lang="en-GB" dirty="0"/>
          </a:p>
          <a:p>
            <a:r>
              <a:rPr lang="en-GB" dirty="0"/>
              <a:t>We would like you to record the location of </a:t>
            </a:r>
            <a:r>
              <a:rPr lang="en-GB" dirty="0" err="1"/>
              <a:t>ht</a:t>
            </a:r>
            <a:r>
              <a:rPr lang="en-GB" dirty="0"/>
              <a:t> </a:t>
            </a:r>
            <a:r>
              <a:rPr lang="en-GB" dirty="0" err="1"/>
              <a:t>epatient</a:t>
            </a:r>
            <a:r>
              <a:rPr lang="en-GB" dirty="0"/>
              <a:t> when on the date of screening </a:t>
            </a:r>
            <a:r>
              <a:rPr lang="en-GB" dirty="0" err="1"/>
              <a:t>ie</a:t>
            </a:r>
            <a:r>
              <a:rPr lang="en-GB" dirty="0"/>
              <a:t> ICU/ ward.</a:t>
            </a:r>
          </a:p>
          <a:p>
            <a:endParaRPr lang="en-GB" dirty="0"/>
          </a:p>
          <a:p>
            <a:r>
              <a:rPr lang="en-GB" dirty="0"/>
              <a:t>We also need you to confirm he patient has access to a phone or internet to take part in the study.  Finally, we request you to confirm the patient has been entered onto the </a:t>
            </a:r>
            <a:r>
              <a:rPr lang="en-GB" dirty="0" err="1"/>
              <a:t>eScreening</a:t>
            </a:r>
            <a:r>
              <a:rPr lang="en-GB" dirty="0"/>
              <a:t> CRF.  </a:t>
            </a:r>
          </a:p>
          <a:p>
            <a:endParaRPr lang="en-GB" dirty="0"/>
          </a:p>
          <a:p>
            <a:r>
              <a:rPr lang="en-GB" dirty="0"/>
              <a:t>If the patient has not been entered onto the </a:t>
            </a:r>
            <a:r>
              <a:rPr lang="en-GB" dirty="0" err="1"/>
              <a:t>escreening</a:t>
            </a:r>
            <a:r>
              <a:rPr lang="en-GB" dirty="0"/>
              <a:t> CRF for any reason, please note this here.  </a:t>
            </a:r>
          </a:p>
          <a:p>
            <a:endParaRPr lang="en-GB" dirty="0"/>
          </a:p>
          <a:p>
            <a:r>
              <a:rPr lang="en-GB" dirty="0"/>
              <a:t>The pre-screening form is primarily for local records but data may also be requested for training and monitoring purposes.  If you have any questions, please contact Warwick CTU by email.   </a:t>
            </a:r>
          </a:p>
        </p:txBody>
      </p:sp>
      <p:sp>
        <p:nvSpPr>
          <p:cNvPr id="4" name="Slide Number Placeholder 3"/>
          <p:cNvSpPr>
            <a:spLocks noGrp="1"/>
          </p:cNvSpPr>
          <p:nvPr>
            <p:ph type="sldNum" sz="quarter" idx="5"/>
          </p:nvPr>
        </p:nvSpPr>
        <p:spPr/>
        <p:txBody>
          <a:bodyPr/>
          <a:lstStyle/>
          <a:p>
            <a:fld id="{0F8F238E-46F3-4815-984A-5041104C3536}" type="slidenum">
              <a:rPr lang="en-GB" smtClean="0"/>
              <a:t>4</a:t>
            </a:fld>
            <a:endParaRPr lang="en-GB"/>
          </a:p>
        </p:txBody>
      </p:sp>
    </p:spTree>
    <p:extLst>
      <p:ext uri="{BB962C8B-B14F-4D97-AF65-F5344CB8AC3E}">
        <p14:creationId xmlns:p14="http://schemas.microsoft.com/office/powerpoint/2010/main" val="301110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you have filled out the pre-screening log, please enter all screening data onto the </a:t>
            </a:r>
            <a:r>
              <a:rPr lang="en-GB" dirty="0" err="1"/>
              <a:t>eScreening</a:t>
            </a:r>
            <a:r>
              <a:rPr lang="en-GB" dirty="0"/>
              <a:t> form to share screening records with CTU.  The </a:t>
            </a:r>
            <a:r>
              <a:rPr lang="en-GB" dirty="0" err="1"/>
              <a:t>eScreening</a:t>
            </a:r>
            <a:r>
              <a:rPr lang="en-GB" dirty="0"/>
              <a:t> form records the screening outcome for all patients considered for trial participation.  This will include patients identified while in ICU/ Ward.  It may also include patients who you have identified at follow-up clinics as along as they are still 0-12 weeks post-hospital discharge and patients who have been discharged home who satisfy the inclusion criteria.  </a:t>
            </a:r>
          </a:p>
          <a:p>
            <a:endParaRPr lang="en-GB" dirty="0"/>
          </a:p>
          <a:p>
            <a:r>
              <a:rPr lang="en-GB" dirty="0"/>
              <a:t>We use screening log data to monitor and improve trial recruitment, so please keep screening records up to date.</a:t>
            </a:r>
          </a:p>
          <a:p>
            <a:endParaRPr lang="en-GB" dirty="0"/>
          </a:p>
          <a:p>
            <a:r>
              <a:rPr lang="en-GB" dirty="0"/>
              <a:t>Thank you for </a:t>
            </a:r>
            <a:r>
              <a:rPr lang="en-GB" dirty="0" err="1"/>
              <a:t>listending</a:t>
            </a:r>
            <a:r>
              <a:rPr lang="en-GB" dirty="0"/>
              <a:t> and for all your support with screening and recruitment to the iRehab trial.  </a:t>
            </a:r>
          </a:p>
        </p:txBody>
      </p:sp>
      <p:sp>
        <p:nvSpPr>
          <p:cNvPr id="4" name="Slide Number Placeholder 3"/>
          <p:cNvSpPr>
            <a:spLocks noGrp="1"/>
          </p:cNvSpPr>
          <p:nvPr>
            <p:ph type="sldNum" sz="quarter" idx="5"/>
          </p:nvPr>
        </p:nvSpPr>
        <p:spPr/>
        <p:txBody>
          <a:bodyPr/>
          <a:lstStyle/>
          <a:p>
            <a:fld id="{0F8F238E-46F3-4815-984A-5041104C3536}" type="slidenum">
              <a:rPr lang="en-GB" smtClean="0"/>
              <a:t>6</a:t>
            </a:fld>
            <a:endParaRPr lang="en-GB"/>
          </a:p>
        </p:txBody>
      </p:sp>
    </p:spTree>
    <p:extLst>
      <p:ext uri="{BB962C8B-B14F-4D97-AF65-F5344CB8AC3E}">
        <p14:creationId xmlns:p14="http://schemas.microsoft.com/office/powerpoint/2010/main" val="2639841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F5F9F-E6E5-4157-A463-288B59651BE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17F074FD-11A5-7AA0-BD0A-C8DA6F1E97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FAC3532-8C1E-B0AE-C6EB-0ABA8B4B97AF}"/>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5" name="Footer Placeholder 4">
            <a:extLst>
              <a:ext uri="{FF2B5EF4-FFF2-40B4-BE49-F238E27FC236}">
                <a16:creationId xmlns:a16="http://schemas.microsoft.com/office/drawing/2014/main" id="{FAD27A1A-9104-37A3-7B75-4337B678C4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379DB2-874C-E376-EA1D-E87C9DC710AD}"/>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317988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B1838-73F9-986A-DFCA-435BBD596FF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337EB3B8-E7E0-7C89-AF2F-BA0CDB92B9B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50153AF-A551-8E12-A0E4-EC3DDD8133A9}"/>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5" name="Footer Placeholder 4">
            <a:extLst>
              <a:ext uri="{FF2B5EF4-FFF2-40B4-BE49-F238E27FC236}">
                <a16:creationId xmlns:a16="http://schemas.microsoft.com/office/drawing/2014/main" id="{014DFB79-2E33-A2A8-435E-C4BB38F69F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CA04BE-0584-345F-8FD4-F8AFCCF7B4B9}"/>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3939877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B0EEAE-9106-03E5-3285-B9CD80EF15E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FBB7B7D-1036-E042-B22D-7AB318BE6F2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45E2C54-0174-2C33-A14C-DD00A81EF43B}"/>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5" name="Footer Placeholder 4">
            <a:extLst>
              <a:ext uri="{FF2B5EF4-FFF2-40B4-BE49-F238E27FC236}">
                <a16:creationId xmlns:a16="http://schemas.microsoft.com/office/drawing/2014/main" id="{8E8B1747-426A-F0EB-EF60-EF1DFDD6CF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1C6840-AC24-887E-5983-CAE06E6E5953}"/>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757451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12 Departmental lockup">
    <p:spTree>
      <p:nvGrpSpPr>
        <p:cNvPr id="1" name=""/>
        <p:cNvGrpSpPr/>
        <p:nvPr/>
      </p:nvGrpSpPr>
      <p:grpSpPr>
        <a:xfrm>
          <a:off x="0" y="0"/>
          <a:ext cx="0" cy="0"/>
          <a:chOff x="0" y="0"/>
          <a:chExt cx="0" cy="0"/>
        </a:xfrm>
      </p:grpSpPr>
      <p:sp>
        <p:nvSpPr>
          <p:cNvPr id="10" name="Text Placeholder 2"/>
          <p:cNvSpPr>
            <a:spLocks noGrp="1"/>
          </p:cNvSpPr>
          <p:nvPr>
            <p:ph type="body" sz="quarter" idx="12" hasCustomPrompt="1"/>
          </p:nvPr>
        </p:nvSpPr>
        <p:spPr>
          <a:xfrm>
            <a:off x="527381" y="5949280"/>
            <a:ext cx="11233248"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1" name="Text Placeholder 2"/>
          <p:cNvSpPr>
            <a:spLocks noGrp="1"/>
          </p:cNvSpPr>
          <p:nvPr>
            <p:ph type="body" sz="quarter" idx="13" hasCustomPrompt="1"/>
          </p:nvPr>
        </p:nvSpPr>
        <p:spPr>
          <a:xfrm>
            <a:off x="527381" y="6237312"/>
            <a:ext cx="11233248"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2" name="Text Placeholder 2"/>
          <p:cNvSpPr>
            <a:spLocks noGrp="1"/>
          </p:cNvSpPr>
          <p:nvPr>
            <p:ph type="body" sz="quarter" idx="10" hasCustomPrompt="1"/>
          </p:nvPr>
        </p:nvSpPr>
        <p:spPr>
          <a:xfrm>
            <a:off x="527381" y="3788296"/>
            <a:ext cx="11233248"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3" name="Text Placeholder 2"/>
          <p:cNvSpPr>
            <a:spLocks noGrp="1"/>
          </p:cNvSpPr>
          <p:nvPr>
            <p:ph type="body" sz="quarter" idx="11" hasCustomPrompt="1"/>
          </p:nvPr>
        </p:nvSpPr>
        <p:spPr>
          <a:xfrm>
            <a:off x="527448" y="4365104"/>
            <a:ext cx="11233248"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217133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50BBB-3A2C-72C6-A509-9951566B7B1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6F9CC1D-C4E9-98FC-EFC2-0DB36D6A8FB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D1570B0-A598-4F35-E05B-59020175FF27}"/>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5" name="Footer Placeholder 4">
            <a:extLst>
              <a:ext uri="{FF2B5EF4-FFF2-40B4-BE49-F238E27FC236}">
                <a16:creationId xmlns:a16="http://schemas.microsoft.com/office/drawing/2014/main" id="{59A36820-42D3-B602-EC3F-648F62A5A8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0CA418-9A58-3591-D919-6555532CB75F}"/>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486442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58DC5-EF08-A12F-5AF7-E505E5355E2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9C9ECF5-7D54-9035-90CE-26DF196711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08CB908-1278-D465-EAC0-8A0D60D63DD9}"/>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5" name="Footer Placeholder 4">
            <a:extLst>
              <a:ext uri="{FF2B5EF4-FFF2-40B4-BE49-F238E27FC236}">
                <a16:creationId xmlns:a16="http://schemas.microsoft.com/office/drawing/2014/main" id="{BFC3EEE0-A0DE-600F-A5B5-EF6306A663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47AF12-D186-CD18-4F99-936F812005A9}"/>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1291356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8B357-9C41-2DDD-A532-600166814DF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2F8E41D-14BB-F3A2-5053-622F457DA16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226BCD9-2AB0-6758-C809-5288EACF63D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294D03F-B4E2-4D12-F883-AA1B1A18E69F}"/>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6" name="Footer Placeholder 5">
            <a:extLst>
              <a:ext uri="{FF2B5EF4-FFF2-40B4-BE49-F238E27FC236}">
                <a16:creationId xmlns:a16="http://schemas.microsoft.com/office/drawing/2014/main" id="{FC22EE1B-87EA-CAC4-964C-C98948D43F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6BC3E6-8057-FC0D-B6DE-E92ECB2ADD27}"/>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3406597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60B34-E294-065A-F87C-31E27D53E56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A6038F7-1837-8DF5-FBDC-B1FE43BB39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374A089-D977-5ADB-6F8B-229241875E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295DBA1-B213-A2F8-6748-67DC631EFA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97BA899-59CA-E395-B384-F5DDF8A8236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CFF0107-A757-F3FC-032C-64CAADA2ADC1}"/>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8" name="Footer Placeholder 7">
            <a:extLst>
              <a:ext uri="{FF2B5EF4-FFF2-40B4-BE49-F238E27FC236}">
                <a16:creationId xmlns:a16="http://schemas.microsoft.com/office/drawing/2014/main" id="{38D5A141-31A0-153F-24E7-1BE8FFBA617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9B561EE-AE9B-ACD0-F3AE-CF17ABA1B091}"/>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3564773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36713-EF83-7AB7-B571-A6B448D353C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9B81951-C7C1-85FF-118B-2DEC4139D3B5}"/>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4" name="Footer Placeholder 3">
            <a:extLst>
              <a:ext uri="{FF2B5EF4-FFF2-40B4-BE49-F238E27FC236}">
                <a16:creationId xmlns:a16="http://schemas.microsoft.com/office/drawing/2014/main" id="{8EE5055F-4AE0-8D9F-EC29-DF27A31008D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0A439C0-63C3-F7E2-ECFA-F8655CBF5A1F}"/>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3714440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8E1097-5643-93C4-0D71-7005D372C8A9}"/>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3" name="Footer Placeholder 2">
            <a:extLst>
              <a:ext uri="{FF2B5EF4-FFF2-40B4-BE49-F238E27FC236}">
                <a16:creationId xmlns:a16="http://schemas.microsoft.com/office/drawing/2014/main" id="{53FE703B-0CD3-E95A-0B65-CC2C5BC3A1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8BA87CE-99A7-0611-4A7D-5D65A227B357}"/>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3549141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4CF0A-BB75-22D5-235F-B9B121A444A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2A641A0-3C45-BE4E-9285-C766193080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D64F28F-2D46-6AD6-B302-3A7A22756B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198332-6591-48E9-81B3-C3C70478BFA3}"/>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6" name="Footer Placeholder 5">
            <a:extLst>
              <a:ext uri="{FF2B5EF4-FFF2-40B4-BE49-F238E27FC236}">
                <a16:creationId xmlns:a16="http://schemas.microsoft.com/office/drawing/2014/main" id="{18D9567B-345A-1A55-7748-6C34974915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A0076F-DD1C-98BC-EF93-0C88833D22A9}"/>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587070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9362-0692-DA5D-39BA-368C756F626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CB292A1-F295-CD5D-8178-93E5C86478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9BF5460-3E95-56EE-0576-AD5B473C8F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F3305AA-CD09-07CF-7F3F-27AE03092430}"/>
              </a:ext>
            </a:extLst>
          </p:cNvPr>
          <p:cNvSpPr>
            <a:spLocks noGrp="1"/>
          </p:cNvSpPr>
          <p:nvPr>
            <p:ph type="dt" sz="half" idx="10"/>
          </p:nvPr>
        </p:nvSpPr>
        <p:spPr/>
        <p:txBody>
          <a:bodyPr/>
          <a:lstStyle/>
          <a:p>
            <a:fld id="{F23E644E-96BD-4358-8C54-E83F3D48B75C}" type="datetimeFigureOut">
              <a:rPr lang="en-GB" smtClean="0"/>
              <a:t>03/04/2023</a:t>
            </a:fld>
            <a:endParaRPr lang="en-GB"/>
          </a:p>
        </p:txBody>
      </p:sp>
      <p:sp>
        <p:nvSpPr>
          <p:cNvPr id="6" name="Footer Placeholder 5">
            <a:extLst>
              <a:ext uri="{FF2B5EF4-FFF2-40B4-BE49-F238E27FC236}">
                <a16:creationId xmlns:a16="http://schemas.microsoft.com/office/drawing/2014/main" id="{C5CC3B76-C5EF-EB53-429E-313822B1BD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DF8228-107E-1E27-E8FD-57CC515818FC}"/>
              </a:ext>
            </a:extLst>
          </p:cNvPr>
          <p:cNvSpPr>
            <a:spLocks noGrp="1"/>
          </p:cNvSpPr>
          <p:nvPr>
            <p:ph type="sldNum" sz="quarter" idx="12"/>
          </p:nvPr>
        </p:nvSpPr>
        <p:spPr/>
        <p:txBody>
          <a:bodyPr/>
          <a:lstStyle/>
          <a:p>
            <a:fld id="{3485D803-1C40-40F4-9C3B-10C691EF4281}" type="slidenum">
              <a:rPr lang="en-GB" smtClean="0"/>
              <a:t>‹#›</a:t>
            </a:fld>
            <a:endParaRPr lang="en-GB"/>
          </a:p>
        </p:txBody>
      </p:sp>
    </p:spTree>
    <p:extLst>
      <p:ext uri="{BB962C8B-B14F-4D97-AF65-F5344CB8AC3E}">
        <p14:creationId xmlns:p14="http://schemas.microsoft.com/office/powerpoint/2010/main" val="263313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440894-592F-44BB-C38D-BECC6FBCFB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A7A9285-4E3A-1BE3-F290-44644E8DCE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70C3A32-C81F-B44F-A5FE-61F860AC74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3E644E-96BD-4358-8C54-E83F3D48B75C}" type="datetimeFigureOut">
              <a:rPr lang="en-GB" smtClean="0"/>
              <a:t>03/04/2023</a:t>
            </a:fld>
            <a:endParaRPr lang="en-GB"/>
          </a:p>
        </p:txBody>
      </p:sp>
      <p:sp>
        <p:nvSpPr>
          <p:cNvPr id="5" name="Footer Placeholder 4">
            <a:extLst>
              <a:ext uri="{FF2B5EF4-FFF2-40B4-BE49-F238E27FC236}">
                <a16:creationId xmlns:a16="http://schemas.microsoft.com/office/drawing/2014/main" id="{CD7C634A-811F-AD2C-03E3-3276D0D8B2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672C630-D2AF-08DF-9D03-3D145E760E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85D803-1C40-40F4-9C3B-10C691EF4281}" type="slidenum">
              <a:rPr lang="en-GB" smtClean="0"/>
              <a:t>‹#›</a:t>
            </a:fld>
            <a:endParaRPr lang="en-GB"/>
          </a:p>
        </p:txBody>
      </p:sp>
    </p:spTree>
    <p:extLst>
      <p:ext uri="{BB962C8B-B14F-4D97-AF65-F5344CB8AC3E}">
        <p14:creationId xmlns:p14="http://schemas.microsoft.com/office/powerpoint/2010/main" val="3705488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896007" y="4221088"/>
            <a:ext cx="8424936" cy="648816"/>
          </a:xfrm>
        </p:spPr>
        <p:txBody>
          <a:bodyPr/>
          <a:lstStyle/>
          <a:p>
            <a:pPr algn="ctr"/>
            <a:r>
              <a:rPr lang="en-US" b="1" dirty="0">
                <a:solidFill>
                  <a:srgbClr val="342662"/>
                </a:solidFill>
                <a:latin typeface="+mj-lt"/>
                <a:ea typeface="+mj-ea"/>
                <a:cs typeface="+mj-cs"/>
              </a:rPr>
              <a:t>iRehab Training Slides:  Screening Logs</a:t>
            </a:r>
          </a:p>
        </p:txBody>
      </p:sp>
      <p:sp>
        <p:nvSpPr>
          <p:cNvPr id="13" name="Text Placeholder 9"/>
          <p:cNvSpPr>
            <a:spLocks noGrp="1"/>
          </p:cNvSpPr>
          <p:nvPr>
            <p:ph type="body" sz="quarter" idx="11"/>
          </p:nvPr>
        </p:nvSpPr>
        <p:spPr>
          <a:xfrm>
            <a:off x="1896007" y="4869160"/>
            <a:ext cx="8424936" cy="1152128"/>
          </a:xfrm>
        </p:spPr>
        <p:txBody>
          <a:bodyPr/>
          <a:lstStyle/>
          <a:p>
            <a:pPr algn="ctr"/>
            <a:r>
              <a:rPr lang="en-US" sz="3200" dirty="0">
                <a:solidFill>
                  <a:srgbClr val="DF4C8C"/>
                </a:solidFill>
                <a:latin typeface="+mn-lt"/>
                <a:cs typeface="+mn-cs"/>
              </a:rPr>
              <a:t>3</a:t>
            </a:r>
            <a:r>
              <a:rPr lang="en-US" sz="3200" baseline="30000" dirty="0">
                <a:solidFill>
                  <a:srgbClr val="DF4C8C"/>
                </a:solidFill>
                <a:latin typeface="+mn-lt"/>
                <a:cs typeface="+mn-cs"/>
              </a:rPr>
              <a:t>rd</a:t>
            </a:r>
            <a:r>
              <a:rPr lang="en-US" sz="3200" dirty="0">
                <a:solidFill>
                  <a:srgbClr val="DF4C8C"/>
                </a:solidFill>
                <a:latin typeface="+mn-lt"/>
                <a:cs typeface="+mn-cs"/>
              </a:rPr>
              <a:t> April 2023</a:t>
            </a:r>
          </a:p>
        </p:txBody>
      </p:sp>
      <p:pic>
        <p:nvPicPr>
          <p:cNvPr id="5" name="Picture 4">
            <a:extLst>
              <a:ext uri="{FF2B5EF4-FFF2-40B4-BE49-F238E27FC236}">
                <a16:creationId xmlns:a16="http://schemas.microsoft.com/office/drawing/2014/main" id="{715359B5-1CEC-4A9B-B9C7-F77930D38B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98786" y="2926217"/>
            <a:ext cx="3086100" cy="850900"/>
          </a:xfrm>
          <a:prstGeom prst="rect">
            <a:avLst/>
          </a:prstGeom>
        </p:spPr>
      </p:pic>
      <p:pic>
        <p:nvPicPr>
          <p:cNvPr id="18" name="Audio 17">
            <a:hlinkClick r:id="" action="ppaction://media"/>
            <a:extLst>
              <a:ext uri="{FF2B5EF4-FFF2-40B4-BE49-F238E27FC236}">
                <a16:creationId xmlns:a16="http://schemas.microsoft.com/office/drawing/2014/main" id="{C76BDB36-2CF0-E6A1-90C3-912213DC9B4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17223043"/>
      </p:ext>
    </p:extLst>
  </p:cSld>
  <p:clrMapOvr>
    <a:masterClrMapping/>
  </p:clrMapOvr>
  <mc:AlternateContent xmlns:mc="http://schemas.openxmlformats.org/markup-compatibility/2006" xmlns:p14="http://schemas.microsoft.com/office/powerpoint/2010/main">
    <mc:Choice Requires="p14">
      <p:transition spd="slow" p14:dur="2000" advTm="9959"/>
    </mc:Choice>
    <mc:Fallback xmlns="">
      <p:transition spd="slow" advTm="99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A99EA7-4495-18D6-9FA4-7D1D94E26FB4}"/>
              </a:ext>
            </a:extLst>
          </p:cNvPr>
          <p:cNvSpPr>
            <a:spLocks noGrp="1"/>
          </p:cNvSpPr>
          <p:nvPr>
            <p:ph type="body" sz="quarter" idx="10"/>
          </p:nvPr>
        </p:nvSpPr>
        <p:spPr/>
        <p:txBody>
          <a:bodyPr/>
          <a:lstStyle/>
          <a:p>
            <a:endParaRPr lang="en-GB"/>
          </a:p>
        </p:txBody>
      </p:sp>
      <p:sp>
        <p:nvSpPr>
          <p:cNvPr id="6" name="Text Placeholder 5">
            <a:extLst>
              <a:ext uri="{FF2B5EF4-FFF2-40B4-BE49-F238E27FC236}">
                <a16:creationId xmlns:a16="http://schemas.microsoft.com/office/drawing/2014/main" id="{574DA5C7-CBA6-3960-E364-96B445A3B4F3}"/>
              </a:ext>
            </a:extLst>
          </p:cNvPr>
          <p:cNvSpPr>
            <a:spLocks noGrp="1"/>
          </p:cNvSpPr>
          <p:nvPr>
            <p:ph type="body" sz="quarter" idx="11"/>
          </p:nvPr>
        </p:nvSpPr>
        <p:spPr/>
        <p:txBody>
          <a:bodyPr/>
          <a:lstStyle/>
          <a:p>
            <a:endParaRPr lang="en-GB"/>
          </a:p>
        </p:txBody>
      </p:sp>
      <p:pic>
        <p:nvPicPr>
          <p:cNvPr id="7" name="Picture 6">
            <a:extLst>
              <a:ext uri="{FF2B5EF4-FFF2-40B4-BE49-F238E27FC236}">
                <a16:creationId xmlns:a16="http://schemas.microsoft.com/office/drawing/2014/main" id="{571FD854-50EE-AE1A-1EDF-006A1913E8B8}"/>
              </a:ext>
            </a:extLst>
          </p:cNvPr>
          <p:cNvPicPr>
            <a:picLocks noChangeAspect="1"/>
          </p:cNvPicPr>
          <p:nvPr/>
        </p:nvPicPr>
        <p:blipFill>
          <a:blip r:embed="rId5"/>
          <a:stretch>
            <a:fillRect/>
          </a:stretch>
        </p:blipFill>
        <p:spPr>
          <a:xfrm>
            <a:off x="760509" y="494410"/>
            <a:ext cx="9305706" cy="6385962"/>
          </a:xfrm>
          <a:prstGeom prst="rect">
            <a:avLst/>
          </a:prstGeom>
        </p:spPr>
      </p:pic>
      <p:sp>
        <p:nvSpPr>
          <p:cNvPr id="2" name="Oval 1">
            <a:extLst>
              <a:ext uri="{FF2B5EF4-FFF2-40B4-BE49-F238E27FC236}">
                <a16:creationId xmlns:a16="http://schemas.microsoft.com/office/drawing/2014/main" id="{CC7E05F5-C765-6E5D-BF57-B717D0FE42AB}"/>
              </a:ext>
            </a:extLst>
          </p:cNvPr>
          <p:cNvSpPr/>
          <p:nvPr/>
        </p:nvSpPr>
        <p:spPr>
          <a:xfrm>
            <a:off x="8315569" y="3429000"/>
            <a:ext cx="3348983" cy="22762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Pre-screening log:  local record to be completed for all patients discharged from ICU who appear to satisfy the iRehab inclusion criteria</a:t>
            </a:r>
          </a:p>
        </p:txBody>
      </p:sp>
      <p:pic>
        <p:nvPicPr>
          <p:cNvPr id="13" name="Audio 12">
            <a:hlinkClick r:id="" action="ppaction://media"/>
            <a:extLst>
              <a:ext uri="{FF2B5EF4-FFF2-40B4-BE49-F238E27FC236}">
                <a16:creationId xmlns:a16="http://schemas.microsoft.com/office/drawing/2014/main" id="{08FEB0CC-38E3-76AD-383D-9AA75DC848D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473339"/>
      </p:ext>
    </p:extLst>
  </p:cSld>
  <p:clrMapOvr>
    <a:masterClrMapping/>
  </p:clrMapOvr>
  <mc:AlternateContent xmlns:mc="http://schemas.openxmlformats.org/markup-compatibility/2006" xmlns:p14="http://schemas.microsoft.com/office/powerpoint/2010/main">
    <mc:Choice Requires="p14">
      <p:transition spd="slow" p14:dur="2000" advTm="27366"/>
    </mc:Choice>
    <mc:Fallback xmlns="">
      <p:transition spd="slow" advTm="27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F74A6-27B1-E5C2-7E4D-FE780F681C19}"/>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28A23DBB-C843-2016-15E3-A8608EEF176E}"/>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4716A062-2C42-4152-99AE-428DBFD81F62}"/>
              </a:ext>
            </a:extLst>
          </p:cNvPr>
          <p:cNvPicPr>
            <a:picLocks noChangeAspect="1"/>
          </p:cNvPicPr>
          <p:nvPr/>
        </p:nvPicPr>
        <p:blipFill>
          <a:blip r:embed="rId5"/>
          <a:stretch>
            <a:fillRect/>
          </a:stretch>
        </p:blipFill>
        <p:spPr>
          <a:xfrm>
            <a:off x="674435" y="-15903"/>
            <a:ext cx="9993565" cy="6858000"/>
          </a:xfrm>
          <a:prstGeom prst="rect">
            <a:avLst/>
          </a:prstGeom>
        </p:spPr>
      </p:pic>
      <p:sp>
        <p:nvSpPr>
          <p:cNvPr id="4" name="TextBox 3">
            <a:extLst>
              <a:ext uri="{FF2B5EF4-FFF2-40B4-BE49-F238E27FC236}">
                <a16:creationId xmlns:a16="http://schemas.microsoft.com/office/drawing/2014/main" id="{CEDF3D63-4D90-AC95-5C9E-0F0555CFF3FF}"/>
              </a:ext>
            </a:extLst>
          </p:cNvPr>
          <p:cNvSpPr txBox="1"/>
          <p:nvPr/>
        </p:nvSpPr>
        <p:spPr>
          <a:xfrm>
            <a:off x="6391275" y="2521526"/>
            <a:ext cx="5314950" cy="2585323"/>
          </a:xfrm>
          <a:prstGeom prst="rect">
            <a:avLst/>
          </a:prstGeom>
          <a:solidFill>
            <a:schemeClr val="accent1"/>
          </a:solidFill>
        </p:spPr>
        <p:txBody>
          <a:bodyPr wrap="square" rtlCol="0">
            <a:spAutoFit/>
          </a:bodyPr>
          <a:lstStyle/>
          <a:p>
            <a:r>
              <a:rPr lang="en-GB" dirty="0">
                <a:solidFill>
                  <a:schemeClr val="bg1"/>
                </a:solidFill>
              </a:rPr>
              <a:t>Please record below the details of ALL patients considered for iRehab who have been </a:t>
            </a:r>
          </a:p>
          <a:p>
            <a:r>
              <a:rPr lang="en-GB" dirty="0">
                <a:solidFill>
                  <a:schemeClr val="bg1"/>
                </a:solidFill>
              </a:rPr>
              <a:t>-    Been on IMV&gt;=</a:t>
            </a:r>
            <a:r>
              <a:rPr lang="en-GB">
                <a:solidFill>
                  <a:schemeClr val="bg1"/>
                </a:solidFill>
              </a:rPr>
              <a:t>48 hours</a:t>
            </a:r>
            <a:endParaRPr lang="en-GB" dirty="0">
              <a:solidFill>
                <a:schemeClr val="bg1"/>
              </a:solidFill>
            </a:endParaRPr>
          </a:p>
          <a:p>
            <a:pPr marL="285750" indent="-285750">
              <a:buFontTx/>
              <a:buChar char="-"/>
            </a:pPr>
            <a:r>
              <a:rPr lang="en-GB" dirty="0">
                <a:solidFill>
                  <a:schemeClr val="bg1"/>
                </a:solidFill>
              </a:rPr>
              <a:t>Currently off IMV</a:t>
            </a:r>
          </a:p>
          <a:p>
            <a:pPr marL="285750" indent="-285750">
              <a:buFontTx/>
              <a:buChar char="-"/>
            </a:pPr>
            <a:r>
              <a:rPr lang="en-GB" dirty="0">
                <a:solidFill>
                  <a:schemeClr val="bg1"/>
                </a:solidFill>
              </a:rPr>
              <a:t>Aged&gt;=18 years old</a:t>
            </a:r>
          </a:p>
          <a:p>
            <a:pPr marL="285750" indent="-285750">
              <a:buFontTx/>
              <a:buChar char="-"/>
            </a:pPr>
            <a:r>
              <a:rPr lang="en-GB" dirty="0">
                <a:solidFill>
                  <a:schemeClr val="bg1"/>
                </a:solidFill>
              </a:rPr>
              <a:t>Are awaiting ICU/ hospital discharge</a:t>
            </a:r>
          </a:p>
          <a:p>
            <a:endParaRPr lang="en-GB" dirty="0">
              <a:solidFill>
                <a:schemeClr val="bg1"/>
              </a:solidFill>
            </a:endParaRPr>
          </a:p>
          <a:p>
            <a:r>
              <a:rPr lang="en-GB" dirty="0">
                <a:solidFill>
                  <a:schemeClr val="bg1"/>
                </a:solidFill>
              </a:rPr>
              <a:t>Please do not add participants who are recently deceased.</a:t>
            </a:r>
          </a:p>
        </p:txBody>
      </p:sp>
      <p:pic>
        <p:nvPicPr>
          <p:cNvPr id="68" name="Audio 67">
            <a:hlinkClick r:id="" action="ppaction://media"/>
            <a:extLst>
              <a:ext uri="{FF2B5EF4-FFF2-40B4-BE49-F238E27FC236}">
                <a16:creationId xmlns:a16="http://schemas.microsoft.com/office/drawing/2014/main" id="{6839DEDC-E7FF-EC28-7B00-BC07CF2F78B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38919546"/>
      </p:ext>
    </p:extLst>
  </p:cSld>
  <p:clrMapOvr>
    <a:masterClrMapping/>
  </p:clrMapOvr>
  <mc:AlternateContent xmlns:mc="http://schemas.openxmlformats.org/markup-compatibility/2006" xmlns:p14="http://schemas.microsoft.com/office/powerpoint/2010/main">
    <mc:Choice Requires="p14">
      <p:transition spd="slow" p14:dur="2000" advTm="44472"/>
    </mc:Choice>
    <mc:Fallback xmlns="">
      <p:transition spd="slow" advTm="44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F74A6-27B1-E5C2-7E4D-FE780F681C19}"/>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28A23DBB-C843-2016-15E3-A8608EEF176E}"/>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4716A062-2C42-4152-99AE-428DBFD81F62}"/>
              </a:ext>
            </a:extLst>
          </p:cNvPr>
          <p:cNvPicPr>
            <a:picLocks noChangeAspect="1"/>
          </p:cNvPicPr>
          <p:nvPr/>
        </p:nvPicPr>
        <p:blipFill>
          <a:blip r:embed="rId5"/>
          <a:stretch>
            <a:fillRect/>
          </a:stretch>
        </p:blipFill>
        <p:spPr>
          <a:xfrm>
            <a:off x="674435" y="-15903"/>
            <a:ext cx="9993565" cy="6858000"/>
          </a:xfrm>
          <a:prstGeom prst="rect">
            <a:avLst/>
          </a:prstGeom>
        </p:spPr>
      </p:pic>
      <p:pic>
        <p:nvPicPr>
          <p:cNvPr id="68" name="Audio 67">
            <a:hlinkClick r:id="" action="ppaction://media"/>
            <a:extLst>
              <a:ext uri="{FF2B5EF4-FFF2-40B4-BE49-F238E27FC236}">
                <a16:creationId xmlns:a16="http://schemas.microsoft.com/office/drawing/2014/main" id="{9D176298-B2F0-F470-8E50-E0C45A98596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1330530"/>
      </p:ext>
    </p:extLst>
  </p:cSld>
  <p:clrMapOvr>
    <a:masterClrMapping/>
  </p:clrMapOvr>
  <mc:AlternateContent xmlns:mc="http://schemas.openxmlformats.org/markup-compatibility/2006" xmlns:p14="http://schemas.microsoft.com/office/powerpoint/2010/main">
    <mc:Choice Requires="p14">
      <p:transition spd="slow" p14:dur="2000" advTm="107217"/>
    </mc:Choice>
    <mc:Fallback xmlns="">
      <p:transition spd="slow" advTm="1072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3B73B-B64F-C537-DB38-1328D8D97FD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2035A59-0252-8559-8E86-E7C065FD9533}"/>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48C9691D-60F2-EC54-E6EF-0618356D221B}"/>
              </a:ext>
            </a:extLst>
          </p:cNvPr>
          <p:cNvPicPr>
            <a:picLocks noChangeAspect="1"/>
          </p:cNvPicPr>
          <p:nvPr/>
        </p:nvPicPr>
        <p:blipFill>
          <a:blip r:embed="rId4"/>
          <a:stretch>
            <a:fillRect/>
          </a:stretch>
        </p:blipFill>
        <p:spPr>
          <a:xfrm>
            <a:off x="1235155" y="0"/>
            <a:ext cx="9721690" cy="6858000"/>
          </a:xfrm>
          <a:prstGeom prst="rect">
            <a:avLst/>
          </a:prstGeom>
        </p:spPr>
      </p:pic>
      <p:sp>
        <p:nvSpPr>
          <p:cNvPr id="6" name="TextBox 5">
            <a:extLst>
              <a:ext uri="{FF2B5EF4-FFF2-40B4-BE49-F238E27FC236}">
                <a16:creationId xmlns:a16="http://schemas.microsoft.com/office/drawing/2014/main" id="{A6C17202-5984-0BDE-9712-7996EE17A218}"/>
              </a:ext>
            </a:extLst>
          </p:cNvPr>
          <p:cNvSpPr txBox="1"/>
          <p:nvPr/>
        </p:nvSpPr>
        <p:spPr>
          <a:xfrm>
            <a:off x="8503138" y="6697785"/>
            <a:ext cx="2368062" cy="160215"/>
          </a:xfrm>
          <a:prstGeom prst="rect">
            <a:avLst/>
          </a:prstGeom>
          <a:solidFill>
            <a:schemeClr val="bg1"/>
          </a:solidFill>
        </p:spPr>
        <p:txBody>
          <a:bodyPr wrap="square" rtlCol="0">
            <a:spAutoFit/>
          </a:bodyPr>
          <a:lstStyle/>
          <a:p>
            <a:endParaRPr lang="en-GB" dirty="0"/>
          </a:p>
        </p:txBody>
      </p:sp>
      <p:pic>
        <p:nvPicPr>
          <p:cNvPr id="14" name="Audio 13">
            <a:hlinkClick r:id="" action="ppaction://media"/>
            <a:extLst>
              <a:ext uri="{FF2B5EF4-FFF2-40B4-BE49-F238E27FC236}">
                <a16:creationId xmlns:a16="http://schemas.microsoft.com/office/drawing/2014/main" id="{7A2536F3-F05F-F9B5-1D35-8465F7051AB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711972909"/>
      </p:ext>
    </p:extLst>
  </p:cSld>
  <p:clrMapOvr>
    <a:masterClrMapping/>
  </p:clrMapOvr>
  <mc:AlternateContent xmlns:mc="http://schemas.openxmlformats.org/markup-compatibility/2006" xmlns:p14="http://schemas.microsoft.com/office/powerpoint/2010/main">
    <mc:Choice Requires="p14">
      <p:transition spd="slow" p14:dur="2000" advTm="16620"/>
    </mc:Choice>
    <mc:Fallback xmlns="">
      <p:transition spd="slow" advTm="16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A99EA7-4495-18D6-9FA4-7D1D94E26FB4}"/>
              </a:ext>
            </a:extLst>
          </p:cNvPr>
          <p:cNvSpPr>
            <a:spLocks noGrp="1"/>
          </p:cNvSpPr>
          <p:nvPr>
            <p:ph type="body" sz="quarter" idx="10"/>
          </p:nvPr>
        </p:nvSpPr>
        <p:spPr/>
        <p:txBody>
          <a:bodyPr/>
          <a:lstStyle/>
          <a:p>
            <a:endParaRPr lang="en-GB"/>
          </a:p>
        </p:txBody>
      </p:sp>
      <p:sp>
        <p:nvSpPr>
          <p:cNvPr id="6" name="Text Placeholder 5">
            <a:extLst>
              <a:ext uri="{FF2B5EF4-FFF2-40B4-BE49-F238E27FC236}">
                <a16:creationId xmlns:a16="http://schemas.microsoft.com/office/drawing/2014/main" id="{574DA5C7-CBA6-3960-E364-96B445A3B4F3}"/>
              </a:ext>
            </a:extLst>
          </p:cNvPr>
          <p:cNvSpPr>
            <a:spLocks noGrp="1"/>
          </p:cNvSpPr>
          <p:nvPr>
            <p:ph type="body" sz="quarter" idx="11"/>
          </p:nvPr>
        </p:nvSpPr>
        <p:spPr/>
        <p:txBody>
          <a:bodyPr/>
          <a:lstStyle/>
          <a:p>
            <a:endParaRPr lang="en-GB" dirty="0"/>
          </a:p>
        </p:txBody>
      </p:sp>
      <p:pic>
        <p:nvPicPr>
          <p:cNvPr id="10" name="Picture 9">
            <a:extLst>
              <a:ext uri="{FF2B5EF4-FFF2-40B4-BE49-F238E27FC236}">
                <a16:creationId xmlns:a16="http://schemas.microsoft.com/office/drawing/2014/main" id="{BC3BE5EE-BBD1-FE5C-98D0-32CD8EA96FC3}"/>
              </a:ext>
            </a:extLst>
          </p:cNvPr>
          <p:cNvPicPr>
            <a:picLocks noChangeAspect="1"/>
          </p:cNvPicPr>
          <p:nvPr/>
        </p:nvPicPr>
        <p:blipFill>
          <a:blip r:embed="rId5"/>
          <a:stretch>
            <a:fillRect/>
          </a:stretch>
        </p:blipFill>
        <p:spPr>
          <a:xfrm>
            <a:off x="431304" y="309196"/>
            <a:ext cx="5430062" cy="5896708"/>
          </a:xfrm>
          <a:prstGeom prst="rect">
            <a:avLst/>
          </a:prstGeom>
        </p:spPr>
      </p:pic>
      <p:sp>
        <p:nvSpPr>
          <p:cNvPr id="8" name="TextBox 7">
            <a:extLst>
              <a:ext uri="{FF2B5EF4-FFF2-40B4-BE49-F238E27FC236}">
                <a16:creationId xmlns:a16="http://schemas.microsoft.com/office/drawing/2014/main" id="{139FF74F-3869-6E91-EACF-6DB120D38825}"/>
              </a:ext>
            </a:extLst>
          </p:cNvPr>
          <p:cNvSpPr txBox="1"/>
          <p:nvPr/>
        </p:nvSpPr>
        <p:spPr>
          <a:xfrm>
            <a:off x="6541756" y="616526"/>
            <a:ext cx="5314950" cy="3693319"/>
          </a:xfrm>
          <a:prstGeom prst="rect">
            <a:avLst/>
          </a:prstGeom>
          <a:solidFill>
            <a:srgbClr val="7030A0"/>
          </a:solidFill>
        </p:spPr>
        <p:txBody>
          <a:bodyPr wrap="square" rtlCol="0">
            <a:spAutoFit/>
          </a:bodyPr>
          <a:lstStyle/>
          <a:p>
            <a:r>
              <a:rPr lang="en-GB" dirty="0">
                <a:solidFill>
                  <a:schemeClr val="bg1"/>
                </a:solidFill>
              </a:rPr>
              <a:t>The </a:t>
            </a:r>
            <a:r>
              <a:rPr lang="en-GB" dirty="0" err="1">
                <a:solidFill>
                  <a:schemeClr val="bg1"/>
                </a:solidFill>
              </a:rPr>
              <a:t>eScreening</a:t>
            </a:r>
            <a:r>
              <a:rPr lang="en-GB" dirty="0">
                <a:solidFill>
                  <a:schemeClr val="bg1"/>
                </a:solidFill>
              </a:rPr>
              <a:t> form is found on the iRehab database.  </a:t>
            </a:r>
          </a:p>
          <a:p>
            <a:endParaRPr lang="en-GB" dirty="0">
              <a:solidFill>
                <a:schemeClr val="bg1"/>
              </a:solidFill>
            </a:endParaRPr>
          </a:p>
          <a:p>
            <a:r>
              <a:rPr lang="en-GB" dirty="0">
                <a:solidFill>
                  <a:schemeClr val="bg1"/>
                </a:solidFill>
              </a:rPr>
              <a:t>Please fill out the </a:t>
            </a:r>
            <a:r>
              <a:rPr lang="en-GB" dirty="0" err="1">
                <a:solidFill>
                  <a:schemeClr val="bg1"/>
                </a:solidFill>
              </a:rPr>
              <a:t>eScreening</a:t>
            </a:r>
            <a:r>
              <a:rPr lang="en-GB" dirty="0">
                <a:solidFill>
                  <a:schemeClr val="bg1"/>
                </a:solidFill>
              </a:rPr>
              <a:t> form to record the screening outcome for patients considered for </a:t>
            </a:r>
            <a:r>
              <a:rPr lang="en-GB" dirty="0" err="1">
                <a:solidFill>
                  <a:schemeClr val="bg1"/>
                </a:solidFill>
              </a:rPr>
              <a:t>iREhab</a:t>
            </a:r>
            <a:r>
              <a:rPr lang="en-GB" dirty="0">
                <a:solidFill>
                  <a:schemeClr val="bg1"/>
                </a:solidFill>
              </a:rPr>
              <a:t>.  This may include: </a:t>
            </a:r>
          </a:p>
          <a:p>
            <a:endParaRPr lang="en-GB" dirty="0">
              <a:solidFill>
                <a:schemeClr val="bg1"/>
              </a:solidFill>
            </a:endParaRPr>
          </a:p>
          <a:p>
            <a:pPr marL="285750" indent="-285750">
              <a:buFont typeface="Arial" panose="020B0604020202020204" pitchFamily="34" charset="0"/>
              <a:buChar char="•"/>
            </a:pPr>
            <a:r>
              <a:rPr lang="en-GB" dirty="0">
                <a:solidFill>
                  <a:schemeClr val="bg1"/>
                </a:solidFill>
              </a:rPr>
              <a:t>Patients identified while in ICU/ post-ICU discharge to ward</a:t>
            </a:r>
          </a:p>
          <a:p>
            <a:pPr marL="285750" indent="-285750">
              <a:buFont typeface="Arial" panose="020B0604020202020204" pitchFamily="34" charset="0"/>
              <a:buChar char="•"/>
            </a:pPr>
            <a:r>
              <a:rPr lang="en-GB" dirty="0">
                <a:solidFill>
                  <a:schemeClr val="bg1"/>
                </a:solidFill>
              </a:rPr>
              <a:t>Patients identified at follow-up clinics (0-12 weeks </a:t>
            </a:r>
            <a:r>
              <a:rPr lang="en-GB">
                <a:solidFill>
                  <a:schemeClr val="bg1"/>
                </a:solidFill>
              </a:rPr>
              <a:t>post-hospital discharge) </a:t>
            </a:r>
            <a:endParaRPr lang="en-GB" dirty="0">
              <a:solidFill>
                <a:schemeClr val="bg1"/>
              </a:solidFill>
            </a:endParaRPr>
          </a:p>
          <a:p>
            <a:pPr marL="285750" indent="-285750">
              <a:buFont typeface="Arial" panose="020B0604020202020204" pitchFamily="34" charset="0"/>
              <a:buChar char="•"/>
            </a:pPr>
            <a:r>
              <a:rPr lang="en-GB" dirty="0">
                <a:solidFill>
                  <a:schemeClr val="bg1"/>
                </a:solidFill>
              </a:rPr>
              <a:t>Patients discharged home who satisfy inclusion criteria</a:t>
            </a:r>
          </a:p>
          <a:p>
            <a:pPr marL="285750" indent="-285750">
              <a:buFont typeface="Arial" panose="020B0604020202020204" pitchFamily="34" charset="0"/>
              <a:buChar char="•"/>
            </a:pPr>
            <a:endParaRPr lang="en-GB" dirty="0">
              <a:solidFill>
                <a:schemeClr val="bg1"/>
              </a:solidFill>
            </a:endParaRPr>
          </a:p>
        </p:txBody>
      </p:sp>
      <p:sp>
        <p:nvSpPr>
          <p:cNvPr id="9" name="TextBox 8">
            <a:extLst>
              <a:ext uri="{FF2B5EF4-FFF2-40B4-BE49-F238E27FC236}">
                <a16:creationId xmlns:a16="http://schemas.microsoft.com/office/drawing/2014/main" id="{FA51131E-C380-1998-5F5B-1E4B8B13D786}"/>
              </a:ext>
            </a:extLst>
          </p:cNvPr>
          <p:cNvSpPr txBox="1"/>
          <p:nvPr/>
        </p:nvSpPr>
        <p:spPr>
          <a:xfrm>
            <a:off x="5861366" y="5013176"/>
            <a:ext cx="5997259" cy="1477328"/>
          </a:xfrm>
          <a:prstGeom prst="rect">
            <a:avLst/>
          </a:prstGeom>
          <a:noFill/>
        </p:spPr>
        <p:txBody>
          <a:bodyPr wrap="square" rtlCol="0">
            <a:spAutoFit/>
          </a:bodyPr>
          <a:lstStyle/>
          <a:p>
            <a:r>
              <a:rPr lang="en-GB" dirty="0"/>
              <a:t>We use screening log data to monitor and improve trial recruitment so please keep screening records up to date.  </a:t>
            </a:r>
          </a:p>
          <a:p>
            <a:endParaRPr lang="en-GB" dirty="0"/>
          </a:p>
          <a:p>
            <a:r>
              <a:rPr lang="en-GB" dirty="0"/>
              <a:t>Thank you for all your support screening and recruitment to iRehab.  </a:t>
            </a:r>
          </a:p>
        </p:txBody>
      </p:sp>
      <p:pic>
        <p:nvPicPr>
          <p:cNvPr id="21" name="Audio 20">
            <a:hlinkClick r:id="" action="ppaction://media"/>
            <a:extLst>
              <a:ext uri="{FF2B5EF4-FFF2-40B4-BE49-F238E27FC236}">
                <a16:creationId xmlns:a16="http://schemas.microsoft.com/office/drawing/2014/main" id="{8B16DF96-D2CE-1F71-D5CE-7C8537BB3D4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16149524"/>
      </p:ext>
    </p:extLst>
  </p:cSld>
  <p:clrMapOvr>
    <a:masterClrMapping/>
  </p:clrMapOvr>
  <mc:AlternateContent xmlns:mc="http://schemas.openxmlformats.org/markup-compatibility/2006" xmlns:p14="http://schemas.microsoft.com/office/powerpoint/2010/main">
    <mc:Choice Requires="p14">
      <p:transition spd="slow" p14:dur="2000" advTm="63750"/>
    </mc:Choice>
    <mc:Fallback xmlns="">
      <p:transition spd="slow" advTm="63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717</Words>
  <Application>Microsoft Office PowerPoint</Application>
  <PresentationFormat>Widescreen</PresentationFormat>
  <Paragraphs>48</Paragraphs>
  <Slides>6</Slides>
  <Notes>5</Notes>
  <HiddenSlides>0</HiddenSlides>
  <MMClips>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iRehab Lunch:</dc:title>
  <dc:creator>Caroline Wilson</dc:creator>
  <cp:lastModifiedBy>Jones, Katherine</cp:lastModifiedBy>
  <cp:revision>3</cp:revision>
  <dcterms:created xsi:type="dcterms:W3CDTF">2023-02-28T10:14:01Z</dcterms:created>
  <dcterms:modified xsi:type="dcterms:W3CDTF">2023-04-03T19:20:08Z</dcterms:modified>
</cp:coreProperties>
</file>