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0.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1.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0" r:id="rId5"/>
    <p:sldMasterId id="2147483652" r:id="rId6"/>
    <p:sldMasterId id="2147483654" r:id="rId7"/>
    <p:sldMasterId id="2147483656" r:id="rId8"/>
    <p:sldMasterId id="2147483658" r:id="rId9"/>
    <p:sldMasterId id="2147483662" r:id="rId10"/>
    <p:sldMasterId id="2147483660" r:id="rId11"/>
    <p:sldMasterId id="2147483711" r:id="rId12"/>
    <p:sldMasterId id="2147483713" r:id="rId13"/>
    <p:sldMasterId id="2147483716" r:id="rId14"/>
    <p:sldMasterId id="2147483719" r:id="rId15"/>
    <p:sldMasterId id="2147483664" r:id="rId16"/>
    <p:sldMasterId id="2147483689" r:id="rId17"/>
  </p:sldMasterIdLst>
  <p:notesMasterIdLst>
    <p:notesMasterId r:id="rId45"/>
  </p:notesMasterIdLst>
  <p:sldIdLst>
    <p:sldId id="273" r:id="rId18"/>
    <p:sldId id="307" r:id="rId19"/>
    <p:sldId id="298" r:id="rId20"/>
    <p:sldId id="302" r:id="rId21"/>
    <p:sldId id="277" r:id="rId22"/>
    <p:sldId id="319" r:id="rId23"/>
    <p:sldId id="303" r:id="rId24"/>
    <p:sldId id="305" r:id="rId25"/>
    <p:sldId id="304" r:id="rId26"/>
    <p:sldId id="317" r:id="rId27"/>
    <p:sldId id="301" r:id="rId28"/>
    <p:sldId id="308" r:id="rId29"/>
    <p:sldId id="299" r:id="rId30"/>
    <p:sldId id="309" r:id="rId31"/>
    <p:sldId id="311" r:id="rId32"/>
    <p:sldId id="313" r:id="rId33"/>
    <p:sldId id="315" r:id="rId34"/>
    <p:sldId id="318" r:id="rId35"/>
    <p:sldId id="282" r:id="rId36"/>
    <p:sldId id="279" r:id="rId37"/>
    <p:sldId id="314" r:id="rId38"/>
    <p:sldId id="296" r:id="rId39"/>
    <p:sldId id="283" r:id="rId40"/>
    <p:sldId id="294" r:id="rId41"/>
    <p:sldId id="297" r:id="rId42"/>
    <p:sldId id="295" r:id="rId43"/>
    <p:sldId id="30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58B3A-7190-2DA1-0797-AFBD885EAE68}" name="Bruce, Julie" initials="BJ" userId="S::mhsjbl@live.warwick.ac.uk::ea56feda-cf25-4fe5-a79c-2d2d382fbeb9" providerId="AD"/>
  <p188:author id="{8E6A895A-6E33-5EB3-3C68-B745E094E48E}" name="O'Neill, Brenda" initials="OB" userId="S::b.oneill@ulster.ac.uk::cadcfdc6-f579-48f9-82a1-31ebeb5330e6" providerId="AD"/>
  <p188:author id="{81C22AB7-3F86-79ED-F017-3D3F0C1046EC}" name="Katherine Jones" initials="KJ" userId="e332a494733bb9aa" providerId="Windows Live"/>
  <p188:author id="{DE5DF8E4-3405-554F-E536-9E662AB10691}" name="Raynes, Kerry" initials="RK" userId="S::u1374732@live.warwick.ac.uk::dde563a6-08fb-4494-97d8-c86e0771489b" providerId="AD"/>
  <p188:author id="{508609F9-C2B0-CA3E-4F84-31449AC88E1E}" name="Barrows, Raegan" initials="BR" userId="S::u2071464@live.warwick.ac.uk::4fce88b0-5955-411d-b595-1907118140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7DBE"/>
    <a:srgbClr val="B97E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02" autoAdjust="0"/>
    <p:restoredTop sz="82041" autoAdjust="0"/>
  </p:normalViewPr>
  <p:slideViewPr>
    <p:cSldViewPr>
      <p:cViewPr varScale="1">
        <p:scale>
          <a:sx n="56" d="100"/>
          <a:sy n="56" d="100"/>
        </p:scale>
        <p:origin x="104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2.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presProps" Target="presProps.xml"/><Relationship Id="rId20" Type="http://schemas.openxmlformats.org/officeDocument/2006/relationships/slide" Target="slides/slide3.xml"/><Relationship Id="rId41"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A33C4-F37A-43D2-B677-31BA955C2F2F}" type="datetimeFigureOut">
              <a:rPr lang="en-GB" smtClean="0"/>
              <a:t>07/11/2022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66E5D-36EB-43D9-8E68-2AA07D8A85B6}" type="slidenum">
              <a:rPr lang="en-GB" smtClean="0"/>
              <a:t>‹#›</a:t>
            </a:fld>
            <a:endParaRPr lang="en-GB"/>
          </a:p>
        </p:txBody>
      </p:sp>
    </p:spTree>
    <p:extLst>
      <p:ext uri="{BB962C8B-B14F-4D97-AF65-F5344CB8AC3E}">
        <p14:creationId xmlns:p14="http://schemas.microsoft.com/office/powerpoint/2010/main" val="1980658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Wingdings" panose="05000000000000000000" pitchFamily="2" charset="2"/>
              </a:rPr>
              <a:t>Introductions and Housekeeping</a:t>
            </a:r>
          </a:p>
        </p:txBody>
      </p:sp>
      <p:sp>
        <p:nvSpPr>
          <p:cNvPr id="4" name="Slide Number Placeholder 3"/>
          <p:cNvSpPr>
            <a:spLocks noGrp="1"/>
          </p:cNvSpPr>
          <p:nvPr>
            <p:ph type="sldNum" sz="quarter" idx="5"/>
          </p:nvPr>
        </p:nvSpPr>
        <p:spPr/>
        <p:txBody>
          <a:bodyPr/>
          <a:lstStyle/>
          <a:p>
            <a:fld id="{5FE66E5D-36EB-43D9-8E68-2AA07D8A85B6}" type="slidenum">
              <a:rPr lang="en-GB" smtClean="0"/>
              <a:t>1</a:t>
            </a:fld>
            <a:endParaRPr lang="en-GB"/>
          </a:p>
        </p:txBody>
      </p:sp>
    </p:spTree>
    <p:extLst>
      <p:ext uri="{BB962C8B-B14F-4D97-AF65-F5344CB8AC3E}">
        <p14:creationId xmlns:p14="http://schemas.microsoft.com/office/powerpoint/2010/main" val="3959270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Patients should be added to the Screening Log </a:t>
            </a:r>
            <a:r>
              <a:rPr lang="en-GB" sz="1800" dirty="0">
                <a:effectLst/>
                <a:latin typeface="Segoe UI" panose="020B0502040204020203" pitchFamily="34" charset="0"/>
              </a:rPr>
              <a:t>C met for age and MV&gt;48hrs </a:t>
            </a:r>
            <a:endParaRPr lang="en-GB" sz="1800" dirty="0">
              <a:effectLst/>
              <a:latin typeface="Arial" panose="020B0604020202020204" pitchFamily="34" charset="0"/>
            </a:endParaRPr>
          </a:p>
          <a:p>
            <a:r>
              <a:rPr lang="en-GB" sz="1800" dirty="0">
                <a:effectLst/>
                <a:latin typeface="Segoe UI" panose="020B0502040204020203" pitchFamily="34" charset="0"/>
              </a:rPr>
              <a:t>Continue to screen until either EC met or recruited'</a:t>
            </a:r>
            <a:endParaRPr lang="en-GB" sz="1800" dirty="0">
              <a:effectLst/>
              <a:latin typeface="Arial" panose="020B0604020202020204" pitchFamily="34" charset="0"/>
            </a:endParaRPr>
          </a:p>
          <a:p>
            <a:endParaRPr lang="en-GB" dirty="0"/>
          </a:p>
          <a:p>
            <a:endParaRPr lang="en-GB" dirty="0"/>
          </a:p>
          <a:p>
            <a:r>
              <a:rPr lang="en-GB" dirty="0"/>
              <a:t>KEY: </a:t>
            </a:r>
          </a:p>
          <a:p>
            <a:r>
              <a:rPr lang="en-GB" dirty="0"/>
              <a:t>Purple- Site Teams/ Research Champion</a:t>
            </a:r>
          </a:p>
          <a:p>
            <a:r>
              <a:rPr lang="en-GB" dirty="0"/>
              <a:t>Orange-WCTU </a:t>
            </a:r>
          </a:p>
          <a:p>
            <a:r>
              <a:rPr lang="en-GB" dirty="0"/>
              <a:t>Blue- Ulster University </a:t>
            </a:r>
          </a:p>
          <a:p>
            <a:r>
              <a:rPr lang="en-GB" dirty="0"/>
              <a:t>Green-Patient</a:t>
            </a:r>
          </a:p>
        </p:txBody>
      </p:sp>
      <p:sp>
        <p:nvSpPr>
          <p:cNvPr id="4" name="Slide Number Placeholder 3"/>
          <p:cNvSpPr>
            <a:spLocks noGrp="1"/>
          </p:cNvSpPr>
          <p:nvPr>
            <p:ph type="sldNum" sz="quarter" idx="5"/>
          </p:nvPr>
        </p:nvSpPr>
        <p:spPr/>
        <p:txBody>
          <a:bodyPr/>
          <a:lstStyle/>
          <a:p>
            <a:fld id="{5FE66E5D-36EB-43D9-8E68-2AA07D8A85B6}" type="slidenum">
              <a:rPr lang="en-GB" smtClean="0"/>
              <a:t>12</a:t>
            </a:fld>
            <a:endParaRPr lang="en-GB"/>
          </a:p>
        </p:txBody>
      </p:sp>
    </p:spTree>
    <p:extLst>
      <p:ext uri="{BB962C8B-B14F-4D97-AF65-F5344CB8AC3E}">
        <p14:creationId xmlns:p14="http://schemas.microsoft.com/office/powerpoint/2010/main" val="962033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a note for possible edits in the future – Site Teams complete Baseline Info (1) – I think we should add the correct names of the eCRFs once confirmed to avoid any confusion</a:t>
            </a:r>
          </a:p>
          <a:p>
            <a:r>
              <a:rPr lang="en-GB" dirty="0"/>
              <a:t>KEY: </a:t>
            </a:r>
          </a:p>
          <a:p>
            <a:r>
              <a:rPr lang="en-GB" dirty="0"/>
              <a:t>Purple- Site Teams/ Research Champion</a:t>
            </a:r>
          </a:p>
          <a:p>
            <a:r>
              <a:rPr lang="en-GB" dirty="0"/>
              <a:t>Orange-WCTU </a:t>
            </a:r>
          </a:p>
          <a:p>
            <a:r>
              <a:rPr lang="en-GB" dirty="0"/>
              <a:t>Blue- Ulster University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Green-Patient</a:t>
            </a:r>
          </a:p>
          <a:p>
            <a:r>
              <a:rPr lang="en-GB" dirty="0"/>
              <a:t>Consent in participant folder in </a:t>
            </a:r>
            <a:r>
              <a:rPr lang="en-GB" dirty="0" err="1"/>
              <a:t>isf</a:t>
            </a:r>
            <a:r>
              <a:rPr lang="en-GB" dirty="0"/>
              <a:t>, medical notes and copy in </a:t>
            </a:r>
          </a:p>
        </p:txBody>
      </p:sp>
      <p:sp>
        <p:nvSpPr>
          <p:cNvPr id="4" name="Slide Number Placeholder 3"/>
          <p:cNvSpPr>
            <a:spLocks noGrp="1"/>
          </p:cNvSpPr>
          <p:nvPr>
            <p:ph type="sldNum" sz="quarter" idx="5"/>
          </p:nvPr>
        </p:nvSpPr>
        <p:spPr/>
        <p:txBody>
          <a:bodyPr/>
          <a:lstStyle/>
          <a:p>
            <a:fld id="{5FE66E5D-36EB-43D9-8E68-2AA07D8A85B6}" type="slidenum">
              <a:rPr lang="en-GB" smtClean="0"/>
              <a:t>13</a:t>
            </a:fld>
            <a:endParaRPr lang="en-GB"/>
          </a:p>
        </p:txBody>
      </p:sp>
    </p:spTree>
    <p:extLst>
      <p:ext uri="{BB962C8B-B14F-4D97-AF65-F5344CB8AC3E}">
        <p14:creationId xmlns:p14="http://schemas.microsoft.com/office/powerpoint/2010/main" val="1263600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a:t>
            </a:r>
          </a:p>
          <a:p>
            <a:r>
              <a:rPr lang="en-GB" dirty="0"/>
              <a:t>Purple- Site Teams/ Research Champion</a:t>
            </a:r>
          </a:p>
          <a:p>
            <a:r>
              <a:rPr lang="en-GB" dirty="0"/>
              <a:t>Orange-WCTU </a:t>
            </a:r>
          </a:p>
          <a:p>
            <a:r>
              <a:rPr lang="en-GB" dirty="0"/>
              <a:t>Blue- Ulster University </a:t>
            </a:r>
          </a:p>
          <a:p>
            <a:r>
              <a:rPr lang="en-GB" dirty="0"/>
              <a:t>Green-Patient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a:t>
            </a:r>
            <a:r>
              <a:rPr lang="en-GB" sz="1200" dirty="0">
                <a:effectLst/>
                <a:latin typeface="+mj-lt"/>
                <a:ea typeface="Times New Roman" panose="02020603050405020304" pitchFamily="18" charset="0"/>
              </a:rPr>
              <a:t>Participant completes Baseline Assessment Questionnaire online or via telephone within 1 week of registration and then complete baseline sit-to-stand test they will be Randomised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a:t>
            </a:r>
            <a:r>
              <a:rPr lang="en-GB" sz="1200" dirty="0">
                <a:effectLst/>
                <a:latin typeface="+mj-lt"/>
                <a:ea typeface="Times New Roman" panose="02020603050405020304" pitchFamily="18" charset="0"/>
              </a:rPr>
              <a:t>Participant hasn't completed Baseline Assessment Questionnaire online or via telephone within 1 week of registration WCTU will follow up with patient to complete baseline sit-to-stand test &amp; Baseline Assessment Questionnaire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j-lt"/>
                <a:ea typeface="Times New Roman" panose="02020603050405020304" pitchFamily="18" charset="0"/>
              </a:rPr>
              <a:t>At Week 2 post registration if Baseline Assessment Questionnaire hasn’t been completed WCTU will resend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j-lt"/>
                <a:ea typeface="Times New Roman" panose="02020603050405020304" pitchFamily="18" charset="0"/>
              </a:rPr>
              <a:t>At Week 3 post registration if EQ5D hasn’t been completed patient will not be randomised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j-lt"/>
                <a:ea typeface="Times New Roman" panose="02020603050405020304" pitchFamily="18" charset="0"/>
              </a:rPr>
              <a:t>At Week 3 post registration if only the EQ5D has been completed patient will be randomised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j-lt"/>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14</a:t>
            </a:fld>
            <a:endParaRPr lang="en-GB"/>
          </a:p>
        </p:txBody>
      </p:sp>
    </p:spTree>
    <p:extLst>
      <p:ext uri="{BB962C8B-B14F-4D97-AF65-F5344CB8AC3E}">
        <p14:creationId xmlns:p14="http://schemas.microsoft.com/office/powerpoint/2010/main" val="951494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a:t>
            </a:r>
          </a:p>
          <a:p>
            <a:r>
              <a:rPr lang="en-GB" dirty="0"/>
              <a:t>Purple- Site Teams/ Research Champion</a:t>
            </a:r>
          </a:p>
          <a:p>
            <a:r>
              <a:rPr lang="en-GB" dirty="0"/>
              <a:t>Orange-WCTU </a:t>
            </a:r>
          </a:p>
          <a:p>
            <a:r>
              <a:rPr lang="en-GB" dirty="0"/>
              <a:t>Blue- Ulster University </a:t>
            </a:r>
          </a:p>
          <a:p>
            <a:r>
              <a:rPr lang="en-GB" dirty="0"/>
              <a:t>Green-Patient</a:t>
            </a: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15</a:t>
            </a:fld>
            <a:endParaRPr lang="en-GB"/>
          </a:p>
        </p:txBody>
      </p:sp>
    </p:spTree>
    <p:extLst>
      <p:ext uri="{BB962C8B-B14F-4D97-AF65-F5344CB8AC3E}">
        <p14:creationId xmlns:p14="http://schemas.microsoft.com/office/powerpoint/2010/main" val="3712703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a:t>
            </a:r>
          </a:p>
          <a:p>
            <a:r>
              <a:rPr lang="en-GB" dirty="0"/>
              <a:t>Purple- Site Teams/ Research Champion</a:t>
            </a:r>
          </a:p>
          <a:p>
            <a:r>
              <a:rPr lang="en-GB" dirty="0"/>
              <a:t>Orange-WCTU </a:t>
            </a:r>
          </a:p>
          <a:p>
            <a:r>
              <a:rPr lang="en-GB" dirty="0"/>
              <a:t>Blue- Ulster University </a:t>
            </a:r>
          </a:p>
          <a:p>
            <a:r>
              <a:rPr lang="en-GB" dirty="0"/>
              <a:t>Green-Patient</a:t>
            </a: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16</a:t>
            </a:fld>
            <a:endParaRPr lang="en-GB"/>
          </a:p>
        </p:txBody>
      </p:sp>
    </p:spTree>
    <p:extLst>
      <p:ext uri="{BB962C8B-B14F-4D97-AF65-F5344CB8AC3E}">
        <p14:creationId xmlns:p14="http://schemas.microsoft.com/office/powerpoint/2010/main" val="2644583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17</a:t>
            </a:fld>
            <a:endParaRPr lang="en-GB"/>
          </a:p>
        </p:txBody>
      </p:sp>
    </p:spTree>
    <p:extLst>
      <p:ext uri="{BB962C8B-B14F-4D97-AF65-F5344CB8AC3E}">
        <p14:creationId xmlns:p14="http://schemas.microsoft.com/office/powerpoint/2010/main" val="3110866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18</a:t>
            </a:fld>
            <a:endParaRPr lang="en-GB"/>
          </a:p>
        </p:txBody>
      </p:sp>
    </p:spTree>
    <p:extLst>
      <p:ext uri="{BB962C8B-B14F-4D97-AF65-F5344CB8AC3E}">
        <p14:creationId xmlns:p14="http://schemas.microsoft.com/office/powerpoint/2010/main" val="2788902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22</a:t>
            </a:fld>
            <a:endParaRPr lang="en-GB"/>
          </a:p>
        </p:txBody>
      </p:sp>
    </p:spTree>
    <p:extLst>
      <p:ext uri="{BB962C8B-B14F-4D97-AF65-F5344CB8AC3E}">
        <p14:creationId xmlns:p14="http://schemas.microsoft.com/office/powerpoint/2010/main" val="2803137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*pending release to public domain</a:t>
            </a:r>
          </a:p>
        </p:txBody>
      </p:sp>
      <p:sp>
        <p:nvSpPr>
          <p:cNvPr id="4" name="Slide Number Placeholder 3"/>
          <p:cNvSpPr>
            <a:spLocks noGrp="1"/>
          </p:cNvSpPr>
          <p:nvPr>
            <p:ph type="sldNum" sz="quarter" idx="5"/>
          </p:nvPr>
        </p:nvSpPr>
        <p:spPr/>
        <p:txBody>
          <a:bodyPr/>
          <a:lstStyle/>
          <a:p>
            <a:fld id="{5FE66E5D-36EB-43D9-8E68-2AA07D8A85B6}" type="slidenum">
              <a:rPr lang="en-GB" smtClean="0"/>
              <a:t>24</a:t>
            </a:fld>
            <a:endParaRPr lang="en-GB"/>
          </a:p>
        </p:txBody>
      </p:sp>
    </p:spTree>
    <p:extLst>
      <p:ext uri="{BB962C8B-B14F-4D97-AF65-F5344CB8AC3E}">
        <p14:creationId xmlns:p14="http://schemas.microsoft.com/office/powerpoint/2010/main" val="3479137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*pending finalisation</a:t>
            </a:r>
          </a:p>
        </p:txBody>
      </p:sp>
      <p:sp>
        <p:nvSpPr>
          <p:cNvPr id="4" name="Slide Number Placeholder 3"/>
          <p:cNvSpPr>
            <a:spLocks noGrp="1"/>
          </p:cNvSpPr>
          <p:nvPr>
            <p:ph type="sldNum" sz="quarter" idx="5"/>
          </p:nvPr>
        </p:nvSpPr>
        <p:spPr/>
        <p:txBody>
          <a:bodyPr/>
          <a:lstStyle/>
          <a:p>
            <a:fld id="{5FE66E5D-36EB-43D9-8E68-2AA07D8A85B6}" type="slidenum">
              <a:rPr lang="en-GB" smtClean="0"/>
              <a:t>25</a:t>
            </a:fld>
            <a:endParaRPr lang="en-GB"/>
          </a:p>
        </p:txBody>
      </p:sp>
    </p:spTree>
    <p:extLst>
      <p:ext uri="{BB962C8B-B14F-4D97-AF65-F5344CB8AC3E}">
        <p14:creationId xmlns:p14="http://schemas.microsoft.com/office/powerpoint/2010/main" val="203924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3</a:t>
            </a:fld>
            <a:endParaRPr lang="en-GB"/>
          </a:p>
        </p:txBody>
      </p:sp>
    </p:spTree>
    <p:extLst>
      <p:ext uri="{BB962C8B-B14F-4D97-AF65-F5344CB8AC3E}">
        <p14:creationId xmlns:p14="http://schemas.microsoft.com/office/powerpoint/2010/main" val="210377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4</a:t>
            </a:fld>
            <a:endParaRPr lang="en-GB"/>
          </a:p>
        </p:txBody>
      </p:sp>
    </p:spTree>
    <p:extLst>
      <p:ext uri="{BB962C8B-B14F-4D97-AF65-F5344CB8AC3E}">
        <p14:creationId xmlns:p14="http://schemas.microsoft.com/office/powerpoint/2010/main" val="695339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6</a:t>
            </a:fld>
            <a:endParaRPr lang="en-GB"/>
          </a:p>
        </p:txBody>
      </p:sp>
    </p:spTree>
    <p:extLst>
      <p:ext uri="{BB962C8B-B14F-4D97-AF65-F5344CB8AC3E}">
        <p14:creationId xmlns:p14="http://schemas.microsoft.com/office/powerpoint/2010/main" val="1290366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a:t>
            </a:r>
          </a:p>
          <a:p>
            <a:r>
              <a:rPr lang="en-GB" dirty="0"/>
              <a:t>Purple- Site Teams/ Research Champion</a:t>
            </a:r>
          </a:p>
          <a:p>
            <a:r>
              <a:rPr lang="en-GB" dirty="0"/>
              <a:t>Orange-WCTU </a:t>
            </a:r>
          </a:p>
          <a:p>
            <a:r>
              <a:rPr lang="en-GB" dirty="0"/>
              <a:t>Blue- Ulster University </a:t>
            </a: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7</a:t>
            </a:fld>
            <a:endParaRPr lang="en-GB"/>
          </a:p>
        </p:txBody>
      </p:sp>
    </p:spTree>
    <p:extLst>
      <p:ext uri="{BB962C8B-B14F-4D97-AF65-F5344CB8AC3E}">
        <p14:creationId xmlns:p14="http://schemas.microsoft.com/office/powerpoint/2010/main" val="248578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8</a:t>
            </a:fld>
            <a:endParaRPr lang="en-GB"/>
          </a:p>
        </p:txBody>
      </p:sp>
    </p:spTree>
    <p:extLst>
      <p:ext uri="{BB962C8B-B14F-4D97-AF65-F5344CB8AC3E}">
        <p14:creationId xmlns:p14="http://schemas.microsoft.com/office/powerpoint/2010/main" val="3700363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9</a:t>
            </a:fld>
            <a:endParaRPr lang="en-GB"/>
          </a:p>
        </p:txBody>
      </p:sp>
    </p:spTree>
    <p:extLst>
      <p:ext uri="{BB962C8B-B14F-4D97-AF65-F5344CB8AC3E}">
        <p14:creationId xmlns:p14="http://schemas.microsoft.com/office/powerpoint/2010/main" val="2766520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10</a:t>
            </a:fld>
            <a:endParaRPr lang="en-GB"/>
          </a:p>
        </p:txBody>
      </p:sp>
    </p:spTree>
    <p:extLst>
      <p:ext uri="{BB962C8B-B14F-4D97-AF65-F5344CB8AC3E}">
        <p14:creationId xmlns:p14="http://schemas.microsoft.com/office/powerpoint/2010/main" val="136156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Using SEAR Framework </a:t>
            </a:r>
            <a:r>
              <a:rPr lang="en-GB" sz="1800" dirty="0">
                <a:effectLst/>
                <a:latin typeface="Segoe UI" panose="020B0502040204020203" pitchFamily="34" charset="0"/>
              </a:rPr>
              <a:t>to review this periodically so important to use the drop downs when provided to add reason for EC- </a:t>
            </a:r>
            <a:r>
              <a:rPr lang="en-GB" sz="2800" b="0" i="0" dirty="0">
                <a:solidFill>
                  <a:srgbClr val="333333"/>
                </a:solidFill>
                <a:effectLst/>
                <a:latin typeface="Georgia" panose="02040502050405020303" pitchFamily="18" charset="0"/>
              </a:rPr>
              <a:t>The Screened, Eligible, Approached, Randomised (SEAR) framework supports the collection of data as a tool to map the recruitment process and identify barriers to recruitment. It can be particularly helpful in pilot or feasibility studies, to assess feasibility and inform recruitment strategies for a main </a:t>
            </a:r>
            <a:r>
              <a:rPr lang="en-GB" sz="2800" b="0" i="0" dirty="0" err="1">
                <a:solidFill>
                  <a:srgbClr val="333333"/>
                </a:solidFill>
                <a:effectLst/>
                <a:latin typeface="Georgia" panose="02040502050405020303" pitchFamily="18" charset="0"/>
              </a:rPr>
              <a:t>tria</a:t>
            </a:r>
            <a:endParaRPr lang="en-GB" sz="1800" dirty="0">
              <a:effectLst/>
              <a:latin typeface="Segoe UI" panose="020B0502040204020203" pitchFamily="34" charset="0"/>
            </a:endParaRPr>
          </a:p>
          <a:p>
            <a:endParaRPr lang="en-GB" sz="1800" b="0" i="0" u="none" strike="noStrike" kern="1200" dirty="0">
              <a:solidFill>
                <a:schemeClr val="tx1"/>
              </a:solidFill>
              <a:effectLst/>
              <a:latin typeface="Segoe UI" panose="020B0502040204020203" pitchFamily="34" charset="0"/>
              <a:ea typeface="+mn-ea"/>
              <a:cs typeface="+mn-cs"/>
            </a:endParaRP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Examples of mental health problems:</a:t>
            </a:r>
          </a:p>
          <a:p>
            <a:r>
              <a:rPr lang="en-GB" sz="1200" b="0" i="0" u="none" strike="noStrike" kern="1200" dirty="0">
                <a:solidFill>
                  <a:schemeClr val="tx1"/>
                </a:solidFill>
                <a:effectLst/>
                <a:latin typeface="+mn-lt"/>
                <a:ea typeface="+mn-ea"/>
                <a:cs typeface="+mn-cs"/>
              </a:rPr>
              <a:t>Psychosis - schizophrenia, bipolar disorder</a:t>
            </a:r>
          </a:p>
          <a:p>
            <a:r>
              <a:rPr lang="en-GB" sz="1200" b="0" i="0" u="none" strike="noStrike" kern="1200" dirty="0">
                <a:solidFill>
                  <a:schemeClr val="tx1"/>
                </a:solidFill>
                <a:effectLst/>
                <a:latin typeface="+mn-lt"/>
                <a:ea typeface="+mn-ea"/>
                <a:cs typeface="+mn-cs"/>
              </a:rPr>
              <a:t>Substance misuse</a:t>
            </a:r>
          </a:p>
          <a:p>
            <a:r>
              <a:rPr lang="en-GB" sz="1200" b="0" i="0" u="none" strike="noStrike" kern="1200" dirty="0">
                <a:solidFill>
                  <a:schemeClr val="tx1"/>
                </a:solidFill>
                <a:effectLst/>
                <a:latin typeface="+mn-lt"/>
                <a:ea typeface="+mn-ea"/>
                <a:cs typeface="+mn-cs"/>
              </a:rPr>
              <a:t>Cognitive impairment/neurological disorders - e.g.: dementia, brain injuries, severe/profound learning disability</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Examples of CI to exercise </a:t>
            </a:r>
          </a:p>
          <a:p>
            <a:r>
              <a:rPr lang="en-GB" sz="1200" b="0" i="0" u="none" strike="noStrike" kern="1200" dirty="0">
                <a:solidFill>
                  <a:schemeClr val="tx1"/>
                </a:solidFill>
                <a:effectLst/>
                <a:latin typeface="+mn-lt"/>
                <a:ea typeface="+mn-ea"/>
                <a:cs typeface="+mn-cs"/>
              </a:rPr>
              <a:t>Whether these are absolute/relative Cis will depend on the situation and whether the symptom(s) is under control or not so may need to discuss with PI:</a:t>
            </a:r>
          </a:p>
          <a:p>
            <a:r>
              <a:rPr lang="en-GB" sz="1200" b="0" i="0" u="none" strike="noStrike" kern="1200" dirty="0">
                <a:solidFill>
                  <a:schemeClr val="tx1"/>
                </a:solidFill>
                <a:effectLst/>
                <a:latin typeface="+mn-lt"/>
                <a:ea typeface="+mn-ea"/>
                <a:cs typeface="+mn-cs"/>
              </a:rPr>
              <a:t>Unstable angina </a:t>
            </a:r>
          </a:p>
          <a:p>
            <a:r>
              <a:rPr lang="en-GB" sz="1200" b="0" i="0" u="none" strike="noStrike" kern="1200" dirty="0">
                <a:solidFill>
                  <a:schemeClr val="tx1"/>
                </a:solidFill>
                <a:effectLst/>
                <a:latin typeface="+mn-lt"/>
                <a:ea typeface="+mn-ea"/>
                <a:cs typeface="+mn-cs"/>
              </a:rPr>
              <a:t>Uncontrolled high blood pressure (at rest: systolic BP ≥200 mmHg; diastolic BP ≥ 110 mmHg)</a:t>
            </a:r>
          </a:p>
          <a:p>
            <a:r>
              <a:rPr lang="en-GB" sz="1200" b="0" i="0" u="none" strike="noStrike" kern="1200" dirty="0">
                <a:solidFill>
                  <a:schemeClr val="tx1"/>
                </a:solidFill>
                <a:effectLst/>
                <a:latin typeface="+mn-lt"/>
                <a:ea typeface="+mn-ea"/>
                <a:cs typeface="+mn-cs"/>
              </a:rPr>
              <a:t>Recent myocardial infarction </a:t>
            </a:r>
          </a:p>
          <a:p>
            <a:r>
              <a:rPr lang="en-GB" sz="1200" b="0" i="0" u="none" strike="noStrike" kern="1200" dirty="0">
                <a:solidFill>
                  <a:schemeClr val="tx1"/>
                </a:solidFill>
                <a:effectLst/>
                <a:latin typeface="+mn-lt"/>
                <a:ea typeface="+mn-ea"/>
                <a:cs typeface="+mn-cs"/>
              </a:rPr>
              <a:t>Symptomatic arrythmias (uncontrolled/still under-investigation)</a:t>
            </a:r>
          </a:p>
          <a:p>
            <a:r>
              <a:rPr lang="en-GB" sz="1200" b="0" i="0" u="none" strike="noStrike" kern="1200" dirty="0">
                <a:solidFill>
                  <a:schemeClr val="tx1"/>
                </a:solidFill>
                <a:effectLst/>
                <a:latin typeface="+mn-lt"/>
                <a:ea typeface="+mn-ea"/>
                <a:cs typeface="+mn-cs"/>
              </a:rPr>
              <a:t>Potentially some cardiac-specific acute inflammatory conditions (e.g. pericarditis) (may not pose issue if physical stress isn't of a high strenuous nature)</a:t>
            </a:r>
          </a:p>
          <a:p>
            <a:r>
              <a:rPr lang="en-GB" sz="1200" b="0" i="0" u="none" strike="noStrike" kern="1200" dirty="0">
                <a:solidFill>
                  <a:schemeClr val="tx1"/>
                </a:solidFill>
                <a:effectLst/>
                <a:latin typeface="+mn-lt"/>
                <a:ea typeface="+mn-ea"/>
                <a:cs typeface="+mn-cs"/>
              </a:rPr>
              <a:t>Uncontrolled asthma</a:t>
            </a:r>
          </a:p>
          <a:p>
            <a:r>
              <a:rPr lang="en-GB" sz="1200" b="0" i="0" u="none" strike="noStrike" kern="1200" dirty="0">
                <a:solidFill>
                  <a:schemeClr val="tx1"/>
                </a:solidFill>
                <a:effectLst/>
                <a:latin typeface="+mn-lt"/>
                <a:ea typeface="+mn-ea"/>
                <a:cs typeface="+mn-cs"/>
              </a:rPr>
              <a:t>Unstable/poorly controlled blood glucose (more relative)</a:t>
            </a:r>
          </a:p>
          <a:p>
            <a:endParaRPr lang="en-GB" sz="1200" b="0" i="0" u="none" strike="noStrike" kern="1200" dirty="0">
              <a:solidFill>
                <a:schemeClr val="tx1"/>
              </a:solidFill>
              <a:effectLst/>
              <a:latin typeface="+mn-lt"/>
              <a:ea typeface="+mn-ea"/>
              <a:cs typeface="+mn-cs"/>
            </a:endParaRPr>
          </a:p>
          <a:p>
            <a:r>
              <a:rPr lang="en-GB" sz="1200" dirty="0">
                <a:latin typeface="Calibri" panose="020F0502020204030204" pitchFamily="34" charset="0"/>
                <a:ea typeface="Arial" panose="020B0604020202020204" pitchFamily="34" charset="0"/>
                <a:cs typeface="Times New Roman" panose="02020603050405020304" pitchFamily="18" charset="0"/>
              </a:rPr>
              <a:t>Sometimes patients are unable to provide consent due to temporary delirium and so they would usually be followed until this clears.</a:t>
            </a:r>
            <a:endParaRPr lang="en-GB" dirty="0"/>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11</a:t>
            </a:fld>
            <a:endParaRPr lang="en-GB"/>
          </a:p>
        </p:txBody>
      </p:sp>
    </p:spTree>
    <p:extLst>
      <p:ext uri="{BB962C8B-B14F-4D97-AF65-F5344CB8AC3E}">
        <p14:creationId xmlns:p14="http://schemas.microsoft.com/office/powerpoint/2010/main" val="1669508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842488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842488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963836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12 University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468014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12 University lockup layout 2">
    <p:spTree>
      <p:nvGrpSpPr>
        <p:cNvPr id="1" name=""/>
        <p:cNvGrpSpPr/>
        <p:nvPr/>
      </p:nvGrpSpPr>
      <p:grpSpPr>
        <a:xfrm>
          <a:off x="0" y="0"/>
          <a:ext cx="0" cy="0"/>
          <a:chOff x="0" y="0"/>
          <a:chExt cx="0" cy="0"/>
        </a:xfrm>
      </p:grpSpPr>
      <p:sp>
        <p:nvSpPr>
          <p:cNvPr id="8"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9"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0"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1"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2"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416736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12 University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23528" y="4725144"/>
            <a:ext cx="6640469"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23578" y="5301952"/>
            <a:ext cx="6640469"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23528" y="5949280"/>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23528" y="6237312"/>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1622788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2 University lockup">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2420889"/>
            <a:ext cx="8424936" cy="4104456"/>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155679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848082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2 University lockup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8556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12 Departmental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568461"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568461"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2716826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12 Departmental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8" name="Text Placeholder 2"/>
          <p:cNvSpPr>
            <a:spLocks noGrp="1"/>
          </p:cNvSpPr>
          <p:nvPr>
            <p:ph type="body" sz="quarter" idx="14" hasCustomPrompt="1"/>
          </p:nvPr>
        </p:nvSpPr>
        <p:spPr>
          <a:xfrm>
            <a:off x="395536" y="4509120"/>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Text Placeholder 2"/>
          <p:cNvSpPr>
            <a:spLocks noGrp="1"/>
          </p:cNvSpPr>
          <p:nvPr>
            <p:ph type="body" sz="quarter" idx="15" hasCustomPrompt="1"/>
          </p:nvPr>
        </p:nvSpPr>
        <p:spPr>
          <a:xfrm>
            <a:off x="395586" y="5085928"/>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3741699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12 Departmental lockup layout 2">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8"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9"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0"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1"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697929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12 Departmental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2479434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12 Departmental lockup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5"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6"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258694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8/12 Warwick lockup layout 2">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6"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3183889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2 Departmental lockup">
    <p:spTree>
      <p:nvGrpSpPr>
        <p:cNvPr id="1" name=""/>
        <p:cNvGrpSpPr/>
        <p:nvPr/>
      </p:nvGrpSpPr>
      <p:grpSpPr>
        <a:xfrm>
          <a:off x="0" y="0"/>
          <a:ext cx="0" cy="0"/>
          <a:chOff x="0" y="0"/>
          <a:chExt cx="0" cy="0"/>
        </a:xfrm>
      </p:grpSpPr>
      <p:sp>
        <p:nvSpPr>
          <p:cNvPr id="6" name="Text Placeholder 8"/>
          <p:cNvSpPr>
            <a:spLocks noGrp="1"/>
          </p:cNvSpPr>
          <p:nvPr>
            <p:ph type="body" sz="quarter" idx="14" hasCustomPrompt="1"/>
          </p:nvPr>
        </p:nvSpPr>
        <p:spPr>
          <a:xfrm>
            <a:off x="395536" y="2564905"/>
            <a:ext cx="8424936" cy="3960439"/>
          </a:xfrm>
          <a:prstGeom prst="rect">
            <a:avLst/>
          </a:prstGeom>
        </p:spPr>
        <p:txBody>
          <a:bodyPr vert="horz"/>
          <a:lstStyle>
            <a:lvl1pPr marL="0" indent="0">
              <a:buNone/>
              <a:defRPr sz="2000"/>
            </a:lvl1pPr>
          </a:lstStyle>
          <a:p>
            <a:pPr lvl="0"/>
            <a:r>
              <a:rPr lang="en-US" dirty="0"/>
              <a:t>Text here….</a:t>
            </a:r>
          </a:p>
        </p:txBody>
      </p:sp>
      <p:sp>
        <p:nvSpPr>
          <p:cNvPr id="7" name="Text Placeholder 2"/>
          <p:cNvSpPr>
            <a:spLocks noGrp="1"/>
          </p:cNvSpPr>
          <p:nvPr>
            <p:ph type="body" sz="quarter" idx="10" hasCustomPrompt="1"/>
          </p:nvPr>
        </p:nvSpPr>
        <p:spPr>
          <a:xfrm>
            <a:off x="395463" y="1700808"/>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3444153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2 Departmental lockup layout 2">
    <p:spTree>
      <p:nvGrpSpPr>
        <p:cNvPr id="1" name=""/>
        <p:cNvGrpSpPr/>
        <p:nvPr/>
      </p:nvGrpSpPr>
      <p:grpSpPr>
        <a:xfrm>
          <a:off x="0" y="0"/>
          <a:ext cx="0" cy="0"/>
          <a:chOff x="0" y="0"/>
          <a:chExt cx="0" cy="0"/>
        </a:xfrm>
      </p:grpSpPr>
      <p:sp>
        <p:nvSpPr>
          <p:cNvPr id="7"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8"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711651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line">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1340370"/>
            <a:ext cx="8424936"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17032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line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7" y="1340370"/>
            <a:ext cx="5976663"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476672"/>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588224" y="1340768"/>
            <a:ext cx="2232025"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68034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line bullet poin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3"/>
          <p:cNvSpPr>
            <a:spLocks noGrp="1"/>
          </p:cNvSpPr>
          <p:nvPr>
            <p:ph type="body" sz="quarter" idx="16" hasCustomPrompt="1"/>
          </p:nvPr>
        </p:nvSpPr>
        <p:spPr>
          <a:xfrm>
            <a:off x="395536" y="1340768"/>
            <a:ext cx="8424936" cy="4248472"/>
          </a:xfrm>
          <a:prstGeom prst="rect">
            <a:avLst/>
          </a:prstGeom>
        </p:spPr>
        <p:txBody>
          <a:bodyPr vert="horz"/>
          <a:lstStyle>
            <a:lvl1pPr marL="342900" indent="-342900">
              <a:buFontTx/>
              <a:buBlip>
                <a:blip r:embed="rId2"/>
              </a:buBlip>
              <a:defRPr sz="2000" b="0" i="0">
                <a:latin typeface="Calibri"/>
                <a:cs typeface="Calibri"/>
              </a:defRPr>
            </a:lvl1pPr>
          </a:lstStyle>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endParaRPr lang="en-US" dirty="0"/>
          </a:p>
        </p:txBody>
      </p:sp>
    </p:spTree>
    <p:extLst>
      <p:ext uri="{BB962C8B-B14F-4D97-AF65-F5344CB8AC3E}">
        <p14:creationId xmlns:p14="http://schemas.microsoft.com/office/powerpoint/2010/main" val="3867143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7679682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7859242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4CA201-851C-4A84-8383-767573C30328}"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2165652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4CA201-851C-4A84-8383-767573C30328}"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2846566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14CA201-851C-4A84-8383-767573C30328}" type="datetimeFigureOut">
              <a:rPr lang="en-GB" smtClean="0"/>
              <a:t>07/11/2022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014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12 Warwick">
    <p:spTree>
      <p:nvGrpSpPr>
        <p:cNvPr id="1" name=""/>
        <p:cNvGrpSpPr/>
        <p:nvPr/>
      </p:nvGrpSpPr>
      <p:grpSpPr>
        <a:xfrm>
          <a:off x="0" y="0"/>
          <a:ext cx="0" cy="0"/>
          <a:chOff x="0" y="0"/>
          <a:chExt cx="0" cy="0"/>
        </a:xfrm>
      </p:grpSpPr>
      <p:sp>
        <p:nvSpPr>
          <p:cNvPr id="13"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4"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6"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7"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142629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4CA201-851C-4A84-8383-767573C30328}" type="datetimeFigureOut">
              <a:rPr lang="en-GB" smtClean="0"/>
              <a:t>07/11/2022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027621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CA201-851C-4A84-8383-767573C30328}" type="datetimeFigureOut">
              <a:rPr lang="en-GB" smtClean="0"/>
              <a:t>07/11/2022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98442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5405229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416907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329179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466073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12 Warwick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7"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8"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594506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2 Warwick">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610" y="2276474"/>
            <a:ext cx="8424862"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535" y="1412776"/>
            <a:ext cx="842494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93847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2 Warwick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276474"/>
            <a:ext cx="5976664"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1412776"/>
            <a:ext cx="5976664"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614769" y="4293096"/>
            <a:ext cx="2205480"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84326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6247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6247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414892" y="5949280"/>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414892" y="6237312"/>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1727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12 University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0" name="Text Placeholder 2"/>
          <p:cNvSpPr>
            <a:spLocks noGrp="1"/>
          </p:cNvSpPr>
          <p:nvPr>
            <p:ph type="body" sz="quarter" idx="14" hasCustomPrompt="1"/>
          </p:nvPr>
        </p:nvSpPr>
        <p:spPr>
          <a:xfrm>
            <a:off x="395536" y="4365104"/>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1" name="Text Placeholder 2"/>
          <p:cNvSpPr>
            <a:spLocks noGrp="1"/>
          </p:cNvSpPr>
          <p:nvPr>
            <p:ph type="body" sz="quarter" idx="15" hasCustomPrompt="1"/>
          </p:nvPr>
        </p:nvSpPr>
        <p:spPr>
          <a:xfrm>
            <a:off x="395586" y="4941912"/>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638640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12 University lockup layout 2">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5"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6"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7"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982115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0.jp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1.jp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2.jpg"/></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13.jpg"/><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1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8.jp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9.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83203442"/>
      </p:ext>
    </p:extLst>
  </p:cSld>
  <p:clrMap bg1="lt1" tx1="dk1" bg2="lt2" tx2="dk2" accent1="accent1" accent2="accent2" accent3="accent3" accent4="accent4" accent5="accent5" accent6="accent6" hlink="hlink" folHlink="folHlink"/>
  <p:sldLayoutIdLst>
    <p:sldLayoutId id="2147483676"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2819162135"/>
      </p:ext>
    </p:extLst>
  </p:cSld>
  <p:clrMap bg1="lt1" tx1="dk1" bg2="lt2" tx2="dk2" accent1="accent1" accent2="accent2" accent3="accent3" accent4="accent4" accent5="accent5" accent6="accent6" hlink="hlink" folHlink="folHlink"/>
  <p:sldLayoutIdLst>
    <p:sldLayoutId id="2147483714" r:id="rId1"/>
    <p:sldLayoutId id="214748371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6"/>
          </a:xfrm>
          <a:prstGeom prst="rect">
            <a:avLst/>
          </a:prstGeom>
        </p:spPr>
      </p:pic>
    </p:spTree>
    <p:extLst>
      <p:ext uri="{BB962C8B-B14F-4D97-AF65-F5344CB8AC3E}">
        <p14:creationId xmlns:p14="http://schemas.microsoft.com/office/powerpoint/2010/main" val="1349450763"/>
      </p:ext>
    </p:extLst>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5"/>
          </a:xfrm>
          <a:prstGeom prst="rect">
            <a:avLst/>
          </a:prstGeom>
        </p:spPr>
      </p:pic>
    </p:spTree>
    <p:extLst>
      <p:ext uri="{BB962C8B-B14F-4D97-AF65-F5344CB8AC3E}">
        <p14:creationId xmlns:p14="http://schemas.microsoft.com/office/powerpoint/2010/main" val="2573632727"/>
      </p:ext>
    </p:extLst>
  </p:cSld>
  <p:clrMap bg1="lt1" tx1="dk1" bg2="lt2" tx2="dk2" accent1="accent1" accent2="accent2" accent3="accent3" accent4="accent4" accent5="accent5" accent6="accent6" hlink="hlink" folHlink="folHlink"/>
  <p:sldLayoutIdLst>
    <p:sldLayoutId id="2147483720" r:id="rId1"/>
    <p:sldLayoutId id="214748372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4-3_W_line.jp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950416"/>
            <a:ext cx="9144000" cy="502920"/>
          </a:xfrm>
          <a:prstGeom prst="rect">
            <a:avLst/>
          </a:prstGeom>
        </p:spPr>
      </p:pic>
    </p:spTree>
    <p:extLst>
      <p:ext uri="{BB962C8B-B14F-4D97-AF65-F5344CB8AC3E}">
        <p14:creationId xmlns:p14="http://schemas.microsoft.com/office/powerpoint/2010/main" val="1818788261"/>
      </p:ext>
    </p:extLst>
  </p:cSld>
  <p:clrMap bg1="lt1" tx1="dk1" bg2="lt2" tx2="dk2" accent1="accent1" accent2="accent2" accent3="accent3" accent4="accent4" accent5="accent5" accent6="accent6" hlink="hlink" folHlink="folHlink"/>
  <p:sldLayoutIdLst>
    <p:sldLayoutId id="2147483665" r:id="rId1"/>
    <p:sldLayoutId id="2147483702" r:id="rId2"/>
    <p:sldLayoutId id="214748370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CA201-851C-4A84-8383-767573C30328}" type="datetimeFigureOut">
              <a:rPr lang="en-GB" smtClean="0"/>
              <a:t>07/11/2022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AC01-77A8-4A94-AEE5-B3249D523D31}" type="slidenum">
              <a:rPr lang="en-GB" smtClean="0"/>
              <a:t>‹#›</a:t>
            </a:fld>
            <a:endParaRPr lang="en-GB"/>
          </a:p>
        </p:txBody>
      </p:sp>
    </p:spTree>
    <p:extLst>
      <p:ext uri="{BB962C8B-B14F-4D97-AF65-F5344CB8AC3E}">
        <p14:creationId xmlns:p14="http://schemas.microsoft.com/office/powerpoint/2010/main" val="5786644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6515806"/>
      </p:ext>
    </p:extLst>
  </p:cSld>
  <p:clrMap bg1="lt1" tx1="dk1" bg2="lt2" tx2="dk2" accent1="accent1" accent2="accent2" accent3="accent3" accent4="accent4" accent5="accent5" accent6="accent6" hlink="hlink" folHlink="folHlink"/>
  <p:sldLayoutIdLst>
    <p:sldLayoutId id="2147483651" r:id="rId1"/>
    <p:sldLayoutId id="214748370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49328105"/>
      </p:ext>
    </p:extLst>
  </p:cSld>
  <p:clrMap bg1="lt1" tx1="dk1" bg2="lt2" tx2="dk2" accent1="accent1" accent2="accent2" accent3="accent3" accent4="accent4" accent5="accent5" accent6="accent6" hlink="hlink" folHlink="folHlink"/>
  <p:sldLayoutIdLst>
    <p:sldLayoutId id="2147483653" r:id="rId1"/>
    <p:sldLayoutId id="214748370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52544969"/>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972565607"/>
      </p:ext>
    </p:extLst>
  </p:cSld>
  <p:clrMap bg1="lt1" tx1="dk1" bg2="lt2" tx2="dk2" accent1="accent1" accent2="accent2" accent3="accent3" accent4="accent4" accent5="accent5" accent6="accent6" hlink="hlink" folHlink="folHlink"/>
  <p:sldLayoutIdLst>
    <p:sldLayoutId id="2147483657" r:id="rId1"/>
    <p:sldLayoutId id="214748370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71379047"/>
      </p:ext>
    </p:extLst>
  </p:cSld>
  <p:clrMap bg1="lt1" tx1="dk1" bg2="lt2" tx2="dk2" accent1="accent1" accent2="accent2" accent3="accent3" accent4="accent4" accent5="accent5" accent6="accent6" hlink="hlink" folHlink="folHlink"/>
  <p:sldLayoutIdLst>
    <p:sldLayoutId id="2147483659" r:id="rId1"/>
    <p:sldLayoutId id="214748370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56033"/>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06753278"/>
      </p:ext>
    </p:extLst>
  </p:cSld>
  <p:clrMap bg1="lt1" tx1="dk1" bg2="lt2" tx2="dk2" accent1="accent1" accent2="accent2" accent3="accent3" accent4="accent4" accent5="accent5" accent6="accent6" hlink="hlink" folHlink="folHlink"/>
  <p:sldLayoutIdLst>
    <p:sldLayoutId id="2147483661" r:id="rId1"/>
    <p:sldLayoutId id="214748371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8123589"/>
      </p:ext>
    </p:extLst>
  </p:cSld>
  <p:clrMap bg1="lt1" tx1="dk1" bg2="lt2" tx2="dk2" accent1="accent1" accent2="accent2" accent3="accent3" accent4="accent4" accent5="accent5" accent6="accent6" hlink="hlink" folHlink="folHlink"/>
  <p:sldLayoutIdLst>
    <p:sldLayoutId id="214748371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hyperlink" Target="mailto:wctuqa@warwick.ac.uk" TargetMode="External"/><Relationship Id="rId5" Type="http://schemas.openxmlformats.org/officeDocument/2006/relationships/hyperlink" Target="mailto:irehab@warwick.ac.uk"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4.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hyperlink" Target="mailto:irehab@warwick.ac.uk" TargetMode="External"/><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www.nihr.ac.uk/health-and-care-professionals/career-development/associate-principal-investigator-scheme.htm" TargetMode="External"/><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image" Target="../media/image15.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hyperlink" Target="mailto:irehab@warwick.ac.uk"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0" y="2282387"/>
            <a:ext cx="6120630" cy="648816"/>
          </a:xfrm>
        </p:spPr>
        <p:txBody>
          <a:bodyPr/>
          <a:lstStyle/>
          <a:p>
            <a:r>
              <a:rPr lang="en-US" dirty="0"/>
              <a:t>Site Initiation Visit</a:t>
            </a:r>
          </a:p>
        </p:txBody>
      </p:sp>
      <p:sp>
        <p:nvSpPr>
          <p:cNvPr id="9" name="Text Placeholder 8"/>
          <p:cNvSpPr>
            <a:spLocks noGrp="1"/>
          </p:cNvSpPr>
          <p:nvPr>
            <p:ph type="body" sz="quarter" idx="12"/>
          </p:nvPr>
        </p:nvSpPr>
        <p:spPr>
          <a:xfrm>
            <a:off x="0" y="6597351"/>
            <a:ext cx="9144000" cy="233949"/>
          </a:xfrm>
        </p:spPr>
        <p:txBody>
          <a:bodyPr/>
          <a:lstStyle/>
          <a:p>
            <a:pPr algn="r"/>
            <a:r>
              <a:rPr lang="en-US" sz="1050" dirty="0"/>
              <a:t>Warwick Clinical Trials Unit | iRehab_SIV_v0.2_25Jul2022</a:t>
            </a:r>
          </a:p>
        </p:txBody>
      </p:sp>
      <p:pic>
        <p:nvPicPr>
          <p:cNvPr id="19" name="Picture 18">
            <a:extLst>
              <a:ext uri="{FF2B5EF4-FFF2-40B4-BE49-F238E27FC236}">
                <a16:creationId xmlns:a16="http://schemas.microsoft.com/office/drawing/2014/main" id="{D5361EFE-18DC-68E4-86D2-BBE993394304}"/>
              </a:ext>
            </a:extLst>
          </p:cNvPr>
          <p:cNvPicPr>
            <a:picLocks noChangeAspect="1"/>
          </p:cNvPicPr>
          <p:nvPr/>
        </p:nvPicPr>
        <p:blipFill>
          <a:blip r:embed="rId3"/>
          <a:stretch>
            <a:fillRect/>
          </a:stretch>
        </p:blipFill>
        <p:spPr>
          <a:xfrm>
            <a:off x="2483768" y="3486833"/>
            <a:ext cx="3827975" cy="1051558"/>
          </a:xfrm>
          <a:prstGeom prst="rect">
            <a:avLst/>
          </a:prstGeom>
        </p:spPr>
      </p:pic>
      <p:sp>
        <p:nvSpPr>
          <p:cNvPr id="11" name="TextBox 10">
            <a:extLst>
              <a:ext uri="{FF2B5EF4-FFF2-40B4-BE49-F238E27FC236}">
                <a16:creationId xmlns:a16="http://schemas.microsoft.com/office/drawing/2014/main" id="{1463794C-43A4-5890-1E28-78C834605CED}"/>
              </a:ext>
            </a:extLst>
          </p:cNvPr>
          <p:cNvSpPr txBox="1"/>
          <p:nvPr/>
        </p:nvSpPr>
        <p:spPr>
          <a:xfrm>
            <a:off x="899592" y="4695038"/>
            <a:ext cx="7632848" cy="1569660"/>
          </a:xfrm>
          <a:prstGeom prst="rect">
            <a:avLst/>
          </a:prstGeom>
          <a:noFill/>
        </p:spPr>
        <p:txBody>
          <a:bodyPr wrap="square">
            <a:spAutoFit/>
          </a:bodyPr>
          <a:lstStyle/>
          <a:p>
            <a:pPr algn="ctr"/>
            <a:r>
              <a:rPr lang="en-GB" b="1" dirty="0"/>
              <a:t>Remote Rehabilitation After Intensive Care (iRehab)</a:t>
            </a:r>
          </a:p>
          <a:p>
            <a:pPr algn="ctr"/>
            <a:r>
              <a:rPr lang="en-GB" b="1" dirty="0"/>
              <a:t>PILOT</a:t>
            </a:r>
          </a:p>
          <a:p>
            <a:pPr algn="ctr"/>
            <a:endParaRPr lang="en-GB" b="1" dirty="0">
              <a:effectLst/>
              <a:latin typeface="Calibri" panose="020F0502020204030204" pitchFamily="34" charset="0"/>
              <a:ea typeface="Times New Roman" panose="02020603050405020304" pitchFamily="18" charset="0"/>
            </a:endParaRPr>
          </a:p>
          <a:p>
            <a:pPr algn="ctr"/>
            <a:r>
              <a:rPr lang="en-GB" sz="1400" dirty="0">
                <a:effectLst/>
                <a:latin typeface="Calibri" panose="020F0502020204030204" pitchFamily="34" charset="0"/>
                <a:ea typeface="Times New Roman" panose="02020603050405020304" pitchFamily="18" charset="0"/>
              </a:rPr>
              <a:t>Remote multicomponent rehabilitation compared to standard care for survivors of critical illness after hospital discharge: a randomised controlled assessor-blind clinical and cost-effectiveness trial with internal pilot</a:t>
            </a:r>
            <a:endParaRPr lang="en-GB" sz="1400" dirty="0"/>
          </a:p>
        </p:txBody>
      </p:sp>
      <p:pic>
        <p:nvPicPr>
          <p:cNvPr id="12" name="Picture 11" descr="Text&#10;&#10;Description automatically generated">
            <a:extLst>
              <a:ext uri="{FF2B5EF4-FFF2-40B4-BE49-F238E27FC236}">
                <a16:creationId xmlns:a16="http://schemas.microsoft.com/office/drawing/2014/main" id="{8F76D4A4-4220-3997-A179-883F08CEEFBC}"/>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62DF6BA5-4592-0A30-723F-ABFB4E3CC625}"/>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3" name="Picture 2" descr="A picture containing text&#10;&#10;Description automatically generated">
            <a:extLst>
              <a:ext uri="{FF2B5EF4-FFF2-40B4-BE49-F238E27FC236}">
                <a16:creationId xmlns:a16="http://schemas.microsoft.com/office/drawing/2014/main" id="{1755C91D-A56A-B7E2-232A-36FE182691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794" y="6483063"/>
            <a:ext cx="923544" cy="332232"/>
          </a:xfrm>
          <a:prstGeom prst="rect">
            <a:avLst/>
          </a:prstGeom>
        </p:spPr>
      </p:pic>
    </p:spTree>
    <p:extLst>
      <p:ext uri="{BB962C8B-B14F-4D97-AF65-F5344CB8AC3E}">
        <p14:creationId xmlns:p14="http://schemas.microsoft.com/office/powerpoint/2010/main" val="62654988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Data &amp; Data Entry</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3563855" y="6439346"/>
            <a:ext cx="2088232" cy="373005"/>
          </a:xfrm>
          <a:prstGeom prst="rect">
            <a:avLst/>
          </a:prstGeom>
        </p:spPr>
      </p:pic>
      <p:sp>
        <p:nvSpPr>
          <p:cNvPr id="15" name="Text Placeholder 2">
            <a:extLst>
              <a:ext uri="{FF2B5EF4-FFF2-40B4-BE49-F238E27FC236}">
                <a16:creationId xmlns:a16="http://schemas.microsoft.com/office/drawing/2014/main" id="{8675F731-EA95-1053-C3D5-83890F66A85E}"/>
              </a:ext>
            </a:extLst>
          </p:cNvPr>
          <p:cNvSpPr txBox="1">
            <a:spLocks/>
          </p:cNvSpPr>
          <p:nvPr/>
        </p:nvSpPr>
        <p:spPr>
          <a:xfrm>
            <a:off x="6876256" y="762081"/>
            <a:ext cx="2195975" cy="5333838"/>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GB" sz="2000" dirty="0"/>
          </a:p>
          <a:p>
            <a:r>
              <a:rPr lang="en-GB" sz="1400" dirty="0">
                <a:solidFill>
                  <a:srgbClr val="000000"/>
                </a:solidFill>
                <a:latin typeface="Calibri" panose="020F0502020204030204" pitchFamily="34" charset="0"/>
                <a:ea typeface="Times New Roman" panose="02020603050405020304" pitchFamily="18" charset="0"/>
              </a:rPr>
              <a:t>S</a:t>
            </a:r>
            <a:r>
              <a:rPr lang="en-GB" sz="1400" dirty="0">
                <a:solidFill>
                  <a:srgbClr val="000000"/>
                </a:solidFill>
                <a:effectLst/>
                <a:latin typeface="Calibri" panose="020F0502020204030204" pitchFamily="34" charset="0"/>
                <a:ea typeface="Times New Roman" panose="02020603050405020304" pitchFamily="18" charset="0"/>
              </a:rPr>
              <a:t>tandard WCTU web-based application for trial management to record participant data in accordance with the trial protocol.</a:t>
            </a:r>
          </a:p>
          <a:p>
            <a:pPr marL="0" indent="0">
              <a:buNone/>
            </a:pPr>
            <a:endParaRPr lang="en-GB" sz="1400" dirty="0">
              <a:solidFill>
                <a:srgbClr val="000000"/>
              </a:solidFill>
              <a:effectLst/>
              <a:latin typeface="Calibri" panose="020F0502020204030204" pitchFamily="34" charset="0"/>
              <a:ea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Various methods will be used to track missing data including phone, text, and email.</a:t>
            </a:r>
          </a:p>
          <a:p>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Data will still be collected for participants who discontinue or deviate from the protocol, unless they withdraw their consent</a:t>
            </a:r>
            <a:endParaRPr lang="en-GB" sz="1600" dirty="0"/>
          </a:p>
          <a:p>
            <a:pPr lvl="1"/>
            <a:endParaRPr lang="en-GB" sz="1800" dirty="0"/>
          </a:p>
          <a:p>
            <a:pPr lvl="1"/>
            <a:endParaRPr lang="en-GB" sz="1800" dirty="0"/>
          </a:p>
          <a:p>
            <a:pPr lvl="1"/>
            <a:endParaRPr lang="en-GB" sz="1800" dirty="0"/>
          </a:p>
          <a:p>
            <a:pPr marL="457200" lvl="1" indent="0">
              <a:buFont typeface="Arial" panose="020B0604020202020204" pitchFamily="34" charset="0"/>
              <a:buNone/>
            </a:pPr>
            <a:endParaRPr lang="en-GB" dirty="0"/>
          </a:p>
        </p:txBody>
      </p:sp>
      <p:graphicFrame>
        <p:nvGraphicFramePr>
          <p:cNvPr id="8" name="Table 7">
            <a:extLst>
              <a:ext uri="{FF2B5EF4-FFF2-40B4-BE49-F238E27FC236}">
                <a16:creationId xmlns:a16="http://schemas.microsoft.com/office/drawing/2014/main" id="{DAF247EC-E971-AEF8-AC50-370B159F7428}"/>
              </a:ext>
            </a:extLst>
          </p:cNvPr>
          <p:cNvGraphicFramePr>
            <a:graphicFrameLocks noGrp="1"/>
          </p:cNvGraphicFramePr>
          <p:nvPr>
            <p:extLst>
              <p:ext uri="{D42A27DB-BD31-4B8C-83A1-F6EECF244321}">
                <p14:modId xmlns:p14="http://schemas.microsoft.com/office/powerpoint/2010/main" val="2822881349"/>
              </p:ext>
            </p:extLst>
          </p:nvPr>
        </p:nvGraphicFramePr>
        <p:xfrm>
          <a:off x="107664" y="523462"/>
          <a:ext cx="6264537" cy="5281112"/>
        </p:xfrm>
        <a:graphic>
          <a:graphicData uri="http://schemas.openxmlformats.org/drawingml/2006/table">
            <a:tbl>
              <a:tblPr/>
              <a:tblGrid>
                <a:gridCol w="2382021">
                  <a:extLst>
                    <a:ext uri="{9D8B030D-6E8A-4147-A177-3AD203B41FA5}">
                      <a16:colId xmlns:a16="http://schemas.microsoft.com/office/drawing/2014/main" val="470581670"/>
                    </a:ext>
                  </a:extLst>
                </a:gridCol>
                <a:gridCol w="713311">
                  <a:extLst>
                    <a:ext uri="{9D8B030D-6E8A-4147-A177-3AD203B41FA5}">
                      <a16:colId xmlns:a16="http://schemas.microsoft.com/office/drawing/2014/main" val="1757850408"/>
                    </a:ext>
                  </a:extLst>
                </a:gridCol>
                <a:gridCol w="937744">
                  <a:extLst>
                    <a:ext uri="{9D8B030D-6E8A-4147-A177-3AD203B41FA5}">
                      <a16:colId xmlns:a16="http://schemas.microsoft.com/office/drawing/2014/main" val="1116294922"/>
                    </a:ext>
                  </a:extLst>
                </a:gridCol>
                <a:gridCol w="791300">
                  <a:extLst>
                    <a:ext uri="{9D8B030D-6E8A-4147-A177-3AD203B41FA5}">
                      <a16:colId xmlns:a16="http://schemas.microsoft.com/office/drawing/2014/main" val="1368343574"/>
                    </a:ext>
                  </a:extLst>
                </a:gridCol>
                <a:gridCol w="714163">
                  <a:extLst>
                    <a:ext uri="{9D8B030D-6E8A-4147-A177-3AD203B41FA5}">
                      <a16:colId xmlns:a16="http://schemas.microsoft.com/office/drawing/2014/main" val="4261452619"/>
                    </a:ext>
                  </a:extLst>
                </a:gridCol>
                <a:gridCol w="725998">
                  <a:extLst>
                    <a:ext uri="{9D8B030D-6E8A-4147-A177-3AD203B41FA5}">
                      <a16:colId xmlns:a16="http://schemas.microsoft.com/office/drawing/2014/main" val="1360720388"/>
                    </a:ext>
                  </a:extLst>
                </a:gridCol>
              </a:tblGrid>
              <a:tr h="221424">
                <a:tc rowSpan="2">
                  <a:txBody>
                    <a:bodyPr/>
                    <a:lstStyle/>
                    <a:p>
                      <a:pP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GB" sz="1100" b="1" dirty="0">
                          <a:effectLst/>
                          <a:latin typeface="Calibri" panose="020F0502020204030204" pitchFamily="34" charset="0"/>
                          <a:ea typeface="Times New Roman" panose="02020603050405020304" pitchFamily="18" charset="0"/>
                        </a:rPr>
                        <a:t>Pre-randomisation</a:t>
                      </a:r>
                      <a:endParaRPr lang="en-GB" sz="2000" dirty="0"/>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Post-randomisation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59463185"/>
                  </a:ext>
                </a:extLst>
              </a:tr>
              <a:tr h="221424">
                <a:tc vMerge="1">
                  <a:txBody>
                    <a:bodyPr/>
                    <a:lstStyle/>
                    <a:p>
                      <a:endParaRPr lang="en-GB"/>
                    </a:p>
                  </a:txBody>
                  <a:tcPr/>
                </a:tc>
                <a:tc>
                  <a:txBody>
                    <a:bodyPr/>
                    <a:lstStyle/>
                    <a:p>
                      <a:pPr algn="ctr">
                        <a:lnSpc>
                          <a:spcPct val="150000"/>
                        </a:lnSpc>
                        <a:spcBef>
                          <a:spcPts val="300"/>
                        </a:spcBef>
                        <a:spcAft>
                          <a:spcPts val="300"/>
                        </a:spcAft>
                      </a:pPr>
                      <a:r>
                        <a:rPr lang="en-GB" sz="1100" b="1">
                          <a:effectLst/>
                          <a:latin typeface="Calibri" panose="020F0502020204030204" pitchFamily="34" charset="0"/>
                          <a:ea typeface="Times New Roman" panose="02020603050405020304" pitchFamily="18" charset="0"/>
                        </a:rPr>
                        <a:t>Screening </a:t>
                      </a:r>
                      <a:endParaRPr lang="en-GB" sz="1100" b="1">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Baseline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0"/>
                        </a:spcBef>
                        <a:spcAft>
                          <a:spcPts val="0"/>
                        </a:spcAft>
                      </a:pPr>
                      <a:r>
                        <a:rPr lang="en-GB" sz="1100" b="1" dirty="0">
                          <a:effectLst/>
                          <a:latin typeface="Calibri" panose="020F0502020204030204" pitchFamily="34" charset="0"/>
                          <a:ea typeface="Times New Roman" panose="02020603050405020304" pitchFamily="18" charset="0"/>
                        </a:rPr>
                        <a:t>Intervention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0"/>
                        </a:spcBef>
                        <a:spcAft>
                          <a:spcPts val="0"/>
                        </a:spcAft>
                      </a:pPr>
                      <a:r>
                        <a:rPr lang="en-GB" sz="1100" b="1" kern="1200">
                          <a:solidFill>
                            <a:schemeClr val="tx1"/>
                          </a:solidFill>
                          <a:effectLst/>
                          <a:latin typeface="Calibri" panose="020F0502020204030204" pitchFamily="34" charset="0"/>
                          <a:cs typeface="+mn-cs"/>
                        </a:rPr>
                        <a:t>Follow Up</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75261998"/>
                  </a:ext>
                </a:extLst>
              </a:tr>
              <a:tr h="237872">
                <a:tc>
                  <a:txBody>
                    <a:bodyPr/>
                    <a:lstStyle/>
                    <a:p>
                      <a:pP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Weeks </a:t>
                      </a:r>
                      <a:r>
                        <a:rPr lang="en-GB" sz="1100" b="1" dirty="0">
                          <a:effectLst/>
                          <a:latin typeface="Calibri" panose="020F0502020204030204" pitchFamily="34" charset="0"/>
                          <a:ea typeface="Symbol" panose="05050102010706020507" pitchFamily="18" charset="2"/>
                        </a:rPr>
                        <a:t>±</a:t>
                      </a:r>
                      <a:r>
                        <a:rPr lang="en-GB" sz="1100" b="1" dirty="0">
                          <a:effectLst/>
                          <a:latin typeface="Calibri" panose="020F0502020204030204" pitchFamily="34" charset="0"/>
                          <a:ea typeface="Times New Roman" panose="02020603050405020304" pitchFamily="18" charset="0"/>
                        </a:rPr>
                        <a:t> No. Days</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100" b="1" dirty="0" err="1">
                          <a:effectLst/>
                          <a:latin typeface="Calibri" panose="020F0502020204030204" pitchFamily="34" charset="0"/>
                          <a:ea typeface="Times New Roman" panose="02020603050405020304" pitchFamily="18" charset="0"/>
                        </a:rPr>
                        <a:t>Wks</a:t>
                      </a:r>
                      <a:r>
                        <a:rPr lang="en-GB" sz="1100" b="1" dirty="0">
                          <a:effectLst/>
                          <a:latin typeface="Calibri" panose="020F0502020204030204" pitchFamily="34" charset="0"/>
                          <a:ea typeface="Times New Roman" panose="02020603050405020304" pitchFamily="18" charset="0"/>
                        </a:rPr>
                        <a:t> 0-12 </a:t>
                      </a:r>
                      <a:endParaRPr lang="en-GB" sz="2000" dirty="0"/>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15000"/>
                        </a:lnSpc>
                        <a:spcBef>
                          <a:spcPts val="300"/>
                        </a:spcBef>
                        <a:spcAft>
                          <a:spcPts val="300"/>
                        </a:spcAft>
                      </a:pPr>
                      <a:r>
                        <a:rPr lang="en-GB" sz="1100" b="1" dirty="0" err="1">
                          <a:effectLst/>
                          <a:latin typeface="Calibri" panose="020F0502020204030204" pitchFamily="34" charset="0"/>
                          <a:ea typeface="Times New Roman" panose="02020603050405020304" pitchFamily="18" charset="0"/>
                        </a:rPr>
                        <a:t>Wks</a:t>
                      </a:r>
                      <a:r>
                        <a:rPr lang="en-GB" sz="1100" b="1" dirty="0">
                          <a:effectLst/>
                          <a:latin typeface="Calibri" panose="020F0502020204030204" pitchFamily="34" charset="0"/>
                          <a:ea typeface="Times New Roman" panose="02020603050405020304" pitchFamily="18" charset="0"/>
                        </a:rPr>
                        <a:t> 1-6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a:effectLst/>
                          <a:latin typeface="Calibri" panose="020F0502020204030204" pitchFamily="34" charset="0"/>
                          <a:ea typeface="Times New Roman" panose="02020603050405020304" pitchFamily="18" charset="0"/>
                        </a:rPr>
                        <a:t>Wk 8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dirty="0" err="1">
                          <a:effectLst/>
                          <a:latin typeface="Calibri" panose="020F0502020204030204" pitchFamily="34" charset="0"/>
                          <a:ea typeface="Times New Roman" panose="02020603050405020304" pitchFamily="18" charset="0"/>
                        </a:rPr>
                        <a:t>Wk</a:t>
                      </a:r>
                      <a:r>
                        <a:rPr lang="en-GB" sz="1100" b="1" dirty="0">
                          <a:effectLst/>
                          <a:latin typeface="Calibri" panose="020F0502020204030204" pitchFamily="34" charset="0"/>
                          <a:ea typeface="Times New Roman" panose="02020603050405020304" pitchFamily="18" charset="0"/>
                        </a:rPr>
                        <a:t> 26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175458"/>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Check eligibility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213347"/>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Consent participant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613837"/>
                  </a:ext>
                </a:extLst>
              </a:tr>
              <a:tr h="221424">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Data collection by Site</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415946560"/>
                  </a:ext>
                </a:extLst>
              </a:tr>
              <a:tr h="221424">
                <a:tc>
                  <a:txBody>
                    <a:bodyPr/>
                    <a:lstStyle/>
                    <a:p>
                      <a:pPr algn="l">
                        <a:lnSpc>
                          <a:spcPct val="150000"/>
                        </a:lnSpc>
                        <a:spcBef>
                          <a:spcPts val="300"/>
                        </a:spcBef>
                        <a:spcAft>
                          <a:spcPts val="300"/>
                        </a:spcAft>
                      </a:pPr>
                      <a:r>
                        <a:rPr lang="en-GB" sz="1000" dirty="0">
                          <a:solidFill>
                            <a:srgbClr val="000000"/>
                          </a:solidFill>
                          <a:effectLst/>
                          <a:latin typeface="Calibri" panose="020F0502020204030204" pitchFamily="34" charset="0"/>
                          <a:ea typeface="Times New Roman" panose="02020603050405020304" pitchFamily="18" charset="0"/>
                        </a:rPr>
                        <a:t>Registration- Patient Contact Details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4109596"/>
                  </a:ext>
                </a:extLst>
              </a:tr>
              <a:tr h="1227000">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000" dirty="0">
                          <a:solidFill>
                            <a:srgbClr val="000000"/>
                          </a:solidFill>
                          <a:effectLst/>
                          <a:latin typeface="Calibri" panose="020F0502020204030204" pitchFamily="34" charset="0"/>
                          <a:ea typeface="Times New Roman" panose="02020603050405020304" pitchFamily="18" charset="0"/>
                        </a:rPr>
                        <a:t>Registration- Patients Clinical Data:</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APACHE II score</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Medical history</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Co-morbidities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Pre-ICU admission functional status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Duration of ventilation</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Length of ICU &amp; Hospital stay</a:t>
                      </a:r>
                      <a:endParaRPr lang="en-GB" sz="1000" dirty="0">
                        <a:solidFill>
                          <a:srgbClr val="000000"/>
                        </a:solidFill>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b="0" dirty="0">
                          <a:effectLst/>
                          <a:latin typeface="Wingdings" panose="05000000000000000000" pitchFamily="2" charset="2"/>
                          <a:ea typeface="Wingdings" panose="05000000000000000000" pitchFamily="2" charset="2"/>
                          <a:cs typeface="Wingdings" panose="05000000000000000000" pitchFamily="2" charset="2"/>
                        </a:rPr>
                        <a:t>ü</a:t>
                      </a:r>
                    </a:p>
                    <a:p>
                      <a:pPr algn="ctr">
                        <a:lnSpc>
                          <a:spcPct val="150000"/>
                        </a:lnSpc>
                        <a:spcBef>
                          <a:spcPts val="300"/>
                        </a:spcBef>
                        <a:spcAft>
                          <a:spcPts val="300"/>
                        </a:spcAft>
                      </a:pPr>
                      <a:endParaRPr lang="en-GB" sz="1100" b="1" dirty="0">
                        <a:effectLst/>
                        <a:latin typeface="Wingdings" panose="05000000000000000000" pitchFamily="2" charset="2"/>
                        <a:ea typeface="Wingdings" panose="05000000000000000000" pitchFamily="2" charset="2"/>
                        <a:cs typeface="Wingdings" panose="05000000000000000000" pitchFamily="2" charset="2"/>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788998"/>
                  </a:ext>
                </a:extLst>
              </a:tr>
              <a:tr h="221424">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Patient data collection by WCTU (Post clinical data collection and consent, WK 0 post registration)</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36977335"/>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Assessment Information</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978901"/>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30sec Sit-to-Stand</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59844409"/>
                  </a:ext>
                </a:extLst>
              </a:tr>
              <a:tr h="221424">
                <a:tc>
                  <a:txBody>
                    <a:bodyPr/>
                    <a:lstStyle/>
                    <a:p>
                      <a:pPr algn="r">
                        <a:lnSpc>
                          <a:spcPct val="150000"/>
                        </a:lnSpc>
                      </a:pPr>
                      <a:r>
                        <a:rPr lang="en-GB" sz="1000" kern="1200" dirty="0">
                          <a:solidFill>
                            <a:schemeClr val="tx1"/>
                          </a:solidFill>
                          <a:effectLst/>
                          <a:latin typeface="Calibri" panose="020F0502020204030204" pitchFamily="34" charset="0"/>
                          <a:ea typeface="Times New Roman" panose="02020603050405020304" pitchFamily="18" charset="0"/>
                          <a:cs typeface="+mn-cs"/>
                        </a:rPr>
                        <a:t>Randomisation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b="1" dirty="0">
                          <a:solidFill>
                            <a:srgbClr val="FF0000"/>
                          </a:solidFill>
                          <a:effectLst/>
                          <a:latin typeface="Calibri" panose="020F0502020204030204" pitchFamily="34" charset="0"/>
                          <a:ea typeface="Times New Roman" panose="02020603050405020304" pitchFamily="18" charset="0"/>
                        </a:rPr>
                        <a:t>R*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cs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cs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7642469"/>
                  </a:ext>
                </a:extLst>
              </a:tr>
              <a:tr h="222300">
                <a:tc gridSpan="6">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1100" b="1" kern="1200" dirty="0">
                          <a:solidFill>
                            <a:srgbClr val="000000"/>
                          </a:solidFill>
                          <a:effectLst/>
                          <a:latin typeface="Calibri" panose="020F0502020204030204" pitchFamily="34" charset="0"/>
                          <a:ea typeface="Times New Roman" panose="02020603050405020304" pitchFamily="18" charset="0"/>
                          <a:cs typeface="+mn-cs"/>
                        </a:rPr>
                        <a:t>Patient data collection by WCTU (Post clinical data collection and consent, WK 0 post registration)</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Wingdings" panose="05000000000000000000" pitchFamily="2" charset="2"/>
                          <a:cs typeface="+mn-cs"/>
                        </a:rPr>
                        <a:t>ü</a:t>
                      </a:r>
                      <a:endParaRPr lang="en-GB" sz="1050" b="1" kern="1200" dirty="0">
                        <a:solidFill>
                          <a:srgbClr val="000000"/>
                        </a:solidFill>
                        <a:effectLst/>
                        <a:latin typeface="Calibri" panose="020F0502020204030204" pitchFamily="34" charset="0"/>
                        <a:ea typeface="Times New Roman" panose="02020603050405020304" pitchFamily="18" charset="0"/>
                        <a:cs typeface="+mn-cs"/>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GB"/>
                    </a:p>
                  </a:txBody>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8136723"/>
                  </a:ext>
                </a:extLst>
              </a:tr>
              <a:tr h="218231">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GB" sz="1000" dirty="0">
                          <a:effectLst/>
                          <a:latin typeface="Calibri" panose="020F0502020204030204" pitchFamily="34" charset="0"/>
                          <a:ea typeface="Times New Roman" panose="02020603050405020304" pitchFamily="18" charset="0"/>
                        </a:rPr>
                        <a:t>Intervention delivery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041571"/>
                  </a:ext>
                </a:extLst>
              </a:tr>
              <a:tr h="222300">
                <a:tc gridSpan="6">
                  <a:txBody>
                    <a:bodyPr/>
                    <a:lstStyle/>
                    <a:p>
                      <a:pPr algn="l">
                        <a:lnSpc>
                          <a:spcPct val="150000"/>
                        </a:lnSpc>
                        <a:spcBef>
                          <a:spcPts val="300"/>
                        </a:spcBef>
                        <a:spcAft>
                          <a:spcPts val="300"/>
                        </a:spcAft>
                      </a:pPr>
                      <a:r>
                        <a:rPr lang="en-GB" sz="1100" b="1" kern="1200" dirty="0">
                          <a:solidFill>
                            <a:srgbClr val="000000"/>
                          </a:solidFill>
                          <a:effectLst/>
                          <a:latin typeface="Calibri" panose="020F0502020204030204" pitchFamily="34" charset="0"/>
                          <a:ea typeface="Times New Roman" panose="02020603050405020304" pitchFamily="18" charset="0"/>
                          <a:cs typeface="+mn-cs"/>
                        </a:rPr>
                        <a:t>Other/ Ad Hoc (All)</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588682808"/>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SAEs &amp;/or AE’s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4820653"/>
                  </a:ext>
                </a:extLst>
              </a:tr>
              <a:tr h="427447">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Withdrawal &amp;/or Readmission &amp;/or Notification of Death</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373011"/>
                  </a:ext>
                </a:extLst>
              </a:tr>
              <a:tr h="218982">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Note to File/Protocol Non Compliance</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kern="1200" dirty="0">
                          <a:solidFill>
                            <a:schemeClr val="tx1"/>
                          </a:solidFill>
                          <a:effectLst/>
                          <a:latin typeface="Wingdings 2" panose="05020102010507070707" pitchFamily="18" charset="2"/>
                          <a:ea typeface="Times New Roman" panose="02020603050405020304" pitchFamily="18" charset="0"/>
                          <a:cs typeface="+mn-cs"/>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463138"/>
                  </a:ext>
                </a:extLst>
              </a:tr>
            </a:tbl>
          </a:graphicData>
        </a:graphic>
      </p:graphicFrame>
    </p:spTree>
    <p:extLst>
      <p:ext uri="{BB962C8B-B14F-4D97-AF65-F5344CB8AC3E}">
        <p14:creationId xmlns:p14="http://schemas.microsoft.com/office/powerpoint/2010/main" val="3046622420"/>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DDC432-0E17-B57C-8C43-627755E4D8B9}"/>
              </a:ext>
            </a:extLst>
          </p:cNvPr>
          <p:cNvSpPr>
            <a:spLocks noGrp="1"/>
          </p:cNvSpPr>
          <p:nvPr>
            <p:ph type="body" sz="quarter" idx="10"/>
          </p:nvPr>
        </p:nvSpPr>
        <p:spPr>
          <a:xfrm>
            <a:off x="0" y="11573"/>
            <a:ext cx="8425016" cy="648816"/>
          </a:xfrm>
        </p:spPr>
        <p:txBody>
          <a:bodyPr/>
          <a:lstStyle/>
          <a:p>
            <a:r>
              <a:rPr lang="en-GB" sz="2800" dirty="0"/>
              <a:t>Eligibility &amp; Screening</a:t>
            </a:r>
          </a:p>
        </p:txBody>
      </p:sp>
      <p:sp>
        <p:nvSpPr>
          <p:cNvPr id="3" name="Text Placeholder 2">
            <a:extLst>
              <a:ext uri="{FF2B5EF4-FFF2-40B4-BE49-F238E27FC236}">
                <a16:creationId xmlns:a16="http://schemas.microsoft.com/office/drawing/2014/main" id="{41A2A93B-513A-C6F6-A716-352B41C8F00E}"/>
              </a:ext>
            </a:extLst>
          </p:cNvPr>
          <p:cNvSpPr>
            <a:spLocks noGrp="1"/>
          </p:cNvSpPr>
          <p:nvPr>
            <p:ph type="body" sz="quarter" idx="16"/>
          </p:nvPr>
        </p:nvSpPr>
        <p:spPr>
          <a:xfrm>
            <a:off x="38743" y="570091"/>
            <a:ext cx="8424936" cy="792088"/>
          </a:xfrm>
        </p:spPr>
        <p:txBody>
          <a:bodyPr/>
          <a:lstStyle/>
          <a:p>
            <a:pPr algn="just">
              <a:lnSpc>
                <a:spcPct val="115000"/>
              </a:lnSpc>
              <a:spcAft>
                <a:spcPts val="1000"/>
              </a:spcAft>
            </a:pPr>
            <a:r>
              <a:rPr lang="en-US" sz="1400" dirty="0">
                <a:latin typeface="Calibri" panose="020F0502020204030204" pitchFamily="34" charset="0"/>
                <a:ea typeface="MS Mincho" panose="02020609040205080304" pitchFamily="49" charset="-128"/>
              </a:rPr>
              <a:t>Patient Received I</a:t>
            </a:r>
            <a:r>
              <a:rPr lang="en-US" sz="1400" dirty="0">
                <a:effectLst/>
                <a:latin typeface="Calibri" panose="020F0502020204030204" pitchFamily="34" charset="0"/>
                <a:ea typeface="MS Mincho" panose="02020609040205080304" pitchFamily="49" charset="-128"/>
              </a:rPr>
              <a:t>nvasive mechanical ventilation for 48 hours or longer during an ICU admission are eligible to participate. </a:t>
            </a:r>
          </a:p>
          <a:p>
            <a:pPr algn="just">
              <a:lnSpc>
                <a:spcPct val="115000"/>
              </a:lnSpc>
              <a:spcAft>
                <a:spcPts val="1000"/>
              </a:spcAft>
            </a:pPr>
            <a:r>
              <a:rPr lang="en-US" sz="1400" dirty="0">
                <a:latin typeface="Calibri" panose="020F0502020204030204" pitchFamily="34" charset="0"/>
                <a:ea typeface="MS Mincho" panose="02020609040205080304" pitchFamily="49" charset="-128"/>
              </a:rPr>
              <a:t>Consent </a:t>
            </a:r>
            <a:r>
              <a:rPr lang="en-US" sz="1400" b="1" dirty="0">
                <a:effectLst/>
                <a:latin typeface="Calibri" panose="020F0502020204030204" pitchFamily="34" charset="0"/>
                <a:ea typeface="MS Mincho" panose="02020609040205080304" pitchFamily="49" charset="-128"/>
              </a:rPr>
              <a:t>within 12 weeks of hospital discharge </a:t>
            </a:r>
            <a:r>
              <a:rPr lang="en-US" sz="1400" dirty="0">
                <a:effectLst/>
                <a:latin typeface="Calibri" panose="020F0502020204030204" pitchFamily="34" charset="0"/>
                <a:ea typeface="MS Mincho" panose="02020609040205080304" pitchFamily="49" charset="-128"/>
              </a:rPr>
              <a:t>after care in ICU requiring at least 48 hours mechanical ventilation. </a:t>
            </a:r>
            <a:r>
              <a:rPr lang="en-GB" sz="1400" dirty="0">
                <a:effectLst/>
                <a:latin typeface="Calibri" panose="020F0502020204030204" pitchFamily="34" charset="0"/>
                <a:ea typeface="Times New Roman" panose="02020603050405020304" pitchFamily="18" charset="0"/>
              </a:rPr>
              <a:t>  </a:t>
            </a:r>
            <a:endParaRPr lang="en-GB" sz="1600" dirty="0">
              <a:effectLst/>
              <a:latin typeface="Times New Roman" panose="02020603050405020304" pitchFamily="18" charset="0"/>
              <a:ea typeface="Times New Roman" panose="02020603050405020304" pitchFamily="18" charset="0"/>
            </a:endParaRPr>
          </a:p>
          <a:p>
            <a:pPr marL="0" indent="0">
              <a:buNone/>
            </a:pPr>
            <a:endParaRPr lang="en-GB" sz="2400" dirty="0"/>
          </a:p>
        </p:txBody>
      </p:sp>
      <p:pic>
        <p:nvPicPr>
          <p:cNvPr id="4" name="Picture 3" descr="Text&#10;&#10;Description automatically generated">
            <a:extLst>
              <a:ext uri="{FF2B5EF4-FFF2-40B4-BE49-F238E27FC236}">
                <a16:creationId xmlns:a16="http://schemas.microsoft.com/office/drawing/2014/main" id="{AEADB5DD-5373-AAE5-94B6-B2A57E821668}"/>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EC662DE-FA3C-60F5-B958-0741A181E90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32C283C-5E05-CF81-C64D-63D19BB7EB4F}"/>
              </a:ext>
            </a:extLst>
          </p:cNvPr>
          <p:cNvPicPr>
            <a:picLocks noChangeAspect="1"/>
          </p:cNvPicPr>
          <p:nvPr/>
        </p:nvPicPr>
        <p:blipFill>
          <a:blip r:embed="rId5"/>
          <a:stretch>
            <a:fillRect/>
          </a:stretch>
        </p:blipFill>
        <p:spPr>
          <a:xfrm>
            <a:off x="7200023" y="9160"/>
            <a:ext cx="1872208" cy="514302"/>
          </a:xfrm>
          <a:prstGeom prst="rect">
            <a:avLst/>
          </a:prstGeom>
        </p:spPr>
      </p:pic>
      <mc:AlternateContent xmlns:mc="http://schemas.openxmlformats.org/markup-compatibility/2006" xmlns:a14="http://schemas.microsoft.com/office/drawing/2010/main">
        <mc:Choice Requires="a14">
          <p:sp>
            <p:nvSpPr>
              <p:cNvPr id="7" name="Text Placeholder 2">
                <a:extLst>
                  <a:ext uri="{FF2B5EF4-FFF2-40B4-BE49-F238E27FC236}">
                    <a16:creationId xmlns:a16="http://schemas.microsoft.com/office/drawing/2014/main" id="{24AF7AC2-8652-198E-D12C-F43DAAE07F45}"/>
                  </a:ext>
                </a:extLst>
              </p:cNvPr>
              <p:cNvSpPr txBox="1">
                <a:spLocks/>
              </p:cNvSpPr>
              <p:nvPr/>
            </p:nvSpPr>
            <p:spPr>
              <a:xfrm>
                <a:off x="-23217" y="1885032"/>
                <a:ext cx="3227065" cy="2976554"/>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0">
                  <a:lnSpc>
                    <a:spcPct val="115000"/>
                  </a:lnSpc>
                  <a:spcAft>
                    <a:spcPts val="600"/>
                  </a:spcAft>
                  <a:buNone/>
                  <a:tabLst>
                    <a:tab pos="900430" algn="l"/>
                  </a:tabLst>
                </a:pPr>
                <a:r>
                  <a:rPr lang="en-GB" sz="1400" b="1" dirty="0">
                    <a:latin typeface="Calibri" panose="020F0502020204030204" pitchFamily="34" charset="0"/>
                    <a:cs typeface="Calibri" panose="020F0502020204030204" pitchFamily="34" charset="0"/>
                  </a:rPr>
                  <a:t>Inclusion criteria</a:t>
                </a:r>
                <a:endParaRPr lang="en-GB" sz="1400" b="1" dirty="0">
                  <a:latin typeface="Calibri" panose="020F050202020403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Times New Roman" panose="02020603050405020304" pitchFamily="18" charset="0"/>
                    <a:cs typeface="Times New Roman" panose="02020603050405020304" pitchFamily="18" charset="0"/>
                  </a:rPr>
                  <a:t>Aged ≥ 18 years </a:t>
                </a:r>
                <a:endParaRPr lang="en-GB" sz="1200" dirty="0">
                  <a:latin typeface="Times New Roman" panose="02020603050405020304" pitchFamily="18" charset="0"/>
                  <a:ea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Times New Roman" panose="02020603050405020304" pitchFamily="18" charset="0"/>
                    <a:cs typeface="Times New Roman" panose="02020603050405020304" pitchFamily="18" charset="0"/>
                  </a:rPr>
                  <a:t>IMV </a:t>
                </a:r>
                <a14:m>
                  <m:oMath xmlns:m="http://schemas.openxmlformats.org/officeDocument/2006/math">
                    <m:r>
                      <a:rPr lang="en-GB" sz="1200" i="1" smtClean="0">
                        <a:latin typeface="Cambria Math" panose="02040503050406030204" pitchFamily="18" charset="0"/>
                        <a:ea typeface="Cambria Math" panose="02040503050406030204" pitchFamily="18" charset="0"/>
                        <a:cs typeface="Times New Roman" panose="02020603050405020304" pitchFamily="18" charset="0"/>
                      </a:rPr>
                      <m:t>≥</m:t>
                    </m:r>
                    <m:r>
                      <a:rPr lang="en-GB" sz="1200"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1200" dirty="0">
                    <a:latin typeface="Calibri" panose="020F0502020204030204" pitchFamily="34" charset="0"/>
                    <a:ea typeface="Times New Roman" panose="02020603050405020304" pitchFamily="18" charset="0"/>
                    <a:cs typeface="Times New Roman" panose="02020603050405020304" pitchFamily="18" charset="0"/>
                  </a:rPr>
                  <a:t> 48 hrs</a:t>
                </a:r>
                <a:endParaRPr lang="en-GB" sz="1200" dirty="0">
                  <a:latin typeface="Times New Roman" panose="02020603050405020304" pitchFamily="18" charset="0"/>
                  <a:ea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Times New Roman" panose="02020603050405020304" pitchFamily="18" charset="0"/>
                    <a:cs typeface="Times New Roman" panose="02020603050405020304" pitchFamily="18" charset="0"/>
                  </a:rPr>
                  <a:t>0-12 weeks following discharge home</a:t>
                </a:r>
              </a:p>
              <a:p>
                <a:pPr>
                  <a:lnSpc>
                    <a:spcPct val="115000"/>
                  </a:lnSpc>
                  <a:spcAft>
                    <a:spcPts val="600"/>
                  </a:spcAft>
                  <a:buFont typeface="+mj-lt"/>
                  <a:buAutoNum type="arabicPeriod"/>
                </a:pPr>
                <a:r>
                  <a:rPr lang="en-GB" sz="1200" dirty="0">
                    <a:latin typeface="Calibri" panose="020F0502020204030204" pitchFamily="34" charset="0"/>
                    <a:ea typeface="Times New Roman" panose="02020603050405020304" pitchFamily="18" charset="0"/>
                    <a:cs typeface="Times New Roman" panose="02020603050405020304" pitchFamily="18" charset="0"/>
                  </a:rPr>
                  <a:t>Understands spoken English or can translate trial materials</a:t>
                </a:r>
                <a:endParaRPr lang="en-GB" sz="1200" dirty="0">
                  <a:latin typeface="Times New Roman" panose="02020603050405020304" pitchFamily="18" charset="0"/>
                  <a:ea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Able to participate in the intervention and with trial procedures (e.g. using equipment such as telephone)</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marL="0" indent="0" algn="just">
                  <a:lnSpc>
                    <a:spcPct val="115000"/>
                  </a:lnSpc>
                  <a:spcAft>
                    <a:spcPts val="1200"/>
                  </a:spcAft>
                  <a:buNone/>
                  <a:tabLst>
                    <a:tab pos="631190" algn="l"/>
                    <a:tab pos="90170" algn="l"/>
                  </a:tabLst>
                </a:pPr>
                <a:endParaRPr lang="en-GB" sz="1200" dirty="0">
                  <a:latin typeface="Times New Roman" panose="02020603050405020304" pitchFamily="18" charset="0"/>
                  <a:ea typeface="Times New Roman" panose="02020603050405020304" pitchFamily="18" charset="0"/>
                </a:endParaRPr>
              </a:p>
            </p:txBody>
          </p:sp>
        </mc:Choice>
        <mc:Fallback xmlns="">
          <p:sp>
            <p:nvSpPr>
              <p:cNvPr id="7" name="Text Placeholder 2">
                <a:extLst>
                  <a:ext uri="{FF2B5EF4-FFF2-40B4-BE49-F238E27FC236}">
                    <a16:creationId xmlns:a16="http://schemas.microsoft.com/office/drawing/2014/main" id="{24AF7AC2-8652-198E-D12C-F43DAAE07F45}"/>
                  </a:ext>
                </a:extLst>
              </p:cNvPr>
              <p:cNvSpPr txBox="1">
                <a:spLocks noRot="1" noChangeAspect="1" noMove="1" noResize="1" noEditPoints="1" noAdjustHandles="1" noChangeArrowheads="1" noChangeShapeType="1" noTextEdit="1"/>
              </p:cNvSpPr>
              <p:nvPr/>
            </p:nvSpPr>
            <p:spPr>
              <a:xfrm>
                <a:off x="-23217" y="1885032"/>
                <a:ext cx="3227065" cy="2976554"/>
              </a:xfrm>
              <a:prstGeom prst="rect">
                <a:avLst/>
              </a:prstGeom>
              <a:blipFill>
                <a:blip r:embed="rId8"/>
                <a:stretch>
                  <a:fillRect l="-189"/>
                </a:stretch>
              </a:blipFill>
            </p:spPr>
            <p:txBody>
              <a:bodyPr/>
              <a:lstStyle/>
              <a:p>
                <a:r>
                  <a:rPr lang="en-GB">
                    <a:noFill/>
                  </a:rPr>
                  <a:t> </a:t>
                </a:r>
              </a:p>
            </p:txBody>
          </p:sp>
        </mc:Fallback>
      </mc:AlternateContent>
      <p:sp>
        <p:nvSpPr>
          <p:cNvPr id="8" name="Text Placeholder 2">
            <a:extLst>
              <a:ext uri="{FF2B5EF4-FFF2-40B4-BE49-F238E27FC236}">
                <a16:creationId xmlns:a16="http://schemas.microsoft.com/office/drawing/2014/main" id="{A79DF13C-64D6-9FC4-E5F3-BD4010349EA2}"/>
              </a:ext>
            </a:extLst>
          </p:cNvPr>
          <p:cNvSpPr txBox="1">
            <a:spLocks/>
          </p:cNvSpPr>
          <p:nvPr/>
        </p:nvSpPr>
        <p:spPr>
          <a:xfrm>
            <a:off x="3470284" y="1983019"/>
            <a:ext cx="5652359" cy="2716652"/>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0">
              <a:lnSpc>
                <a:spcPct val="115000"/>
              </a:lnSpc>
              <a:spcAft>
                <a:spcPts val="600"/>
              </a:spcAft>
              <a:buNone/>
              <a:tabLst>
                <a:tab pos="900430" algn="l"/>
              </a:tabLst>
            </a:pPr>
            <a:r>
              <a:rPr lang="en-GB" sz="1400" b="1" dirty="0">
                <a:latin typeface="Calibri" panose="020F0502020204030204" pitchFamily="34" charset="0"/>
                <a:cs typeface="Calibri" panose="020F0502020204030204" pitchFamily="34" charset="0"/>
              </a:rPr>
              <a:t>Exclusion criteria</a:t>
            </a:r>
            <a:endParaRPr lang="en-GB" sz="1400" b="1" dirty="0">
              <a:latin typeface="Calibri" panose="020F050202020403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Declined consent/ unable to provide consent.</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Previous randomisation into iRehab.</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Participating in another rehabilitation or self-management support trial</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Times New Roman" panose="02020603050405020304" pitchFamily="18" charset="0"/>
                <a:cs typeface="Times New Roman" panose="02020603050405020304" pitchFamily="18" charset="0"/>
              </a:rPr>
              <a:t>Contra-indication to exercise</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Severe mental </a:t>
            </a:r>
            <a:r>
              <a:rPr lang="en-GB" sz="1200" dirty="0">
                <a:latin typeface="Calibri" panose="020F0502020204030204" pitchFamily="34" charset="0"/>
                <a:cs typeface="Times New Roman" panose="02020603050405020304" pitchFamily="18" charset="0"/>
              </a:rPr>
              <a:t>health</a:t>
            </a:r>
            <a:r>
              <a:rPr lang="en-GB" sz="1200" dirty="0">
                <a:latin typeface="Calibri" panose="020F0502020204030204" pitchFamily="34" charset="0"/>
                <a:ea typeface="Arial" panose="020B0604020202020204" pitchFamily="34" charset="0"/>
                <a:cs typeface="Times New Roman" panose="02020603050405020304" pitchFamily="18" charset="0"/>
              </a:rPr>
              <a:t> problems that preclude participation in a group intervention</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Discharged to a rehabilitation unit, or care home</a:t>
            </a:r>
          </a:p>
          <a:p>
            <a:pPr>
              <a:lnSpc>
                <a:spcPct val="115000"/>
              </a:lnSpc>
              <a:spcAft>
                <a:spcPts val="600"/>
              </a:spcAft>
              <a:buFont typeface="+mj-lt"/>
              <a:buAutoNum type="arabicPeriod"/>
            </a:pPr>
            <a:r>
              <a:rPr lang="en-GB" sz="1200" dirty="0">
                <a:latin typeface="Calibri" panose="020F0502020204030204" pitchFamily="34" charset="0"/>
                <a:ea typeface="Arial" panose="020B0604020202020204" pitchFamily="34" charset="0"/>
                <a:cs typeface="Times New Roman" panose="02020603050405020304" pitchFamily="18" charset="0"/>
              </a:rPr>
              <a:t>Prisoners</a:t>
            </a:r>
            <a:endParaRPr lang="en-GB" sz="1200" dirty="0">
              <a:latin typeface="Arial" panose="020B0604020202020204" pitchFamily="34" charset="0"/>
              <a:ea typeface="Arial" panose="020B0604020202020204" pitchFamily="34" charset="0"/>
              <a:cs typeface="Times New Roman" panose="02020603050405020304" pitchFamily="18" charset="0"/>
            </a:endParaRPr>
          </a:p>
          <a:p>
            <a:pPr marL="0" indent="0">
              <a:buFontTx/>
              <a:buNone/>
            </a:pPr>
            <a:endParaRPr lang="en-GB" sz="2400" dirty="0"/>
          </a:p>
        </p:txBody>
      </p:sp>
      <p:sp>
        <p:nvSpPr>
          <p:cNvPr id="13" name="Text Placeholder 2">
            <a:extLst>
              <a:ext uri="{FF2B5EF4-FFF2-40B4-BE49-F238E27FC236}">
                <a16:creationId xmlns:a16="http://schemas.microsoft.com/office/drawing/2014/main" id="{8CA001C2-0517-AEB6-2915-46D54AC420A6}"/>
              </a:ext>
            </a:extLst>
          </p:cNvPr>
          <p:cNvSpPr txBox="1">
            <a:spLocks/>
          </p:cNvSpPr>
          <p:nvPr/>
        </p:nvSpPr>
        <p:spPr>
          <a:xfrm>
            <a:off x="37974" y="4704023"/>
            <a:ext cx="8424936" cy="347992"/>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15000"/>
              </a:lnSpc>
              <a:spcAft>
                <a:spcPts val="1000"/>
              </a:spcAft>
            </a:pPr>
            <a:r>
              <a:rPr lang="en-US" sz="1100" dirty="0">
                <a:latin typeface="Calibri" panose="020F0502020204030204" pitchFamily="34" charset="0"/>
                <a:ea typeface="MS Mincho" panose="02020609040205080304" pitchFamily="49" charset="-128"/>
              </a:rPr>
              <a:t>Only clinical team members appropriately trained and delegated the responsibility E on the delegation log can confirm patient eligibility</a:t>
            </a:r>
          </a:p>
          <a:p>
            <a:pPr algn="just">
              <a:lnSpc>
                <a:spcPct val="115000"/>
              </a:lnSpc>
              <a:spcAft>
                <a:spcPts val="1000"/>
              </a:spcAft>
            </a:pPr>
            <a:r>
              <a:rPr lang="en-US" sz="1100" dirty="0">
                <a:latin typeface="Calibri" panose="020F0502020204030204" pitchFamily="34" charset="0"/>
                <a:ea typeface="MS Mincho" panose="02020609040205080304" pitchFamily="49" charset="-128"/>
              </a:rPr>
              <a:t>Screening via Database</a:t>
            </a:r>
          </a:p>
          <a:p>
            <a:pPr algn="just">
              <a:lnSpc>
                <a:spcPct val="115000"/>
              </a:lnSpc>
              <a:spcAft>
                <a:spcPts val="1000"/>
              </a:spcAft>
            </a:pPr>
            <a:r>
              <a:rPr lang="en-US" sz="1100" dirty="0">
                <a:latin typeface="Calibri" panose="020F0502020204030204" pitchFamily="34" charset="0"/>
                <a:ea typeface="MS Mincho" panose="02020609040205080304" pitchFamily="49" charset="-128"/>
              </a:rPr>
              <a:t>Screening based on SEAR framework- must ensure complete and accurate Screening Logs </a:t>
            </a:r>
          </a:p>
          <a:p>
            <a:pPr marL="0" indent="0" algn="just">
              <a:lnSpc>
                <a:spcPct val="115000"/>
              </a:lnSpc>
              <a:spcAft>
                <a:spcPts val="1000"/>
              </a:spcAft>
              <a:buNone/>
            </a:pPr>
            <a:r>
              <a:rPr lang="en-US" sz="1100" dirty="0">
                <a:latin typeface="Calibri" panose="020F0502020204030204" pitchFamily="34" charset="0"/>
                <a:ea typeface="MS Mincho" panose="02020609040205080304" pitchFamily="49" charset="-128"/>
              </a:rPr>
              <a:t> </a:t>
            </a:r>
          </a:p>
        </p:txBody>
      </p:sp>
    </p:spTree>
    <p:extLst>
      <p:ext uri="{BB962C8B-B14F-4D97-AF65-F5344CB8AC3E}">
        <p14:creationId xmlns:p14="http://schemas.microsoft.com/office/powerpoint/2010/main" val="1059056450"/>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DDC432-0E17-B57C-8C43-627755E4D8B9}"/>
              </a:ext>
            </a:extLst>
          </p:cNvPr>
          <p:cNvSpPr>
            <a:spLocks noGrp="1"/>
          </p:cNvSpPr>
          <p:nvPr>
            <p:ph type="body" sz="quarter" idx="10"/>
          </p:nvPr>
        </p:nvSpPr>
        <p:spPr>
          <a:xfrm>
            <a:off x="0" y="9160"/>
            <a:ext cx="8425016" cy="648816"/>
          </a:xfrm>
        </p:spPr>
        <p:txBody>
          <a:bodyPr/>
          <a:lstStyle/>
          <a:p>
            <a:r>
              <a:rPr lang="en-GB" sz="2800" dirty="0"/>
              <a:t>Eligibility &amp; Screening</a:t>
            </a:r>
          </a:p>
        </p:txBody>
      </p:sp>
      <p:pic>
        <p:nvPicPr>
          <p:cNvPr id="4" name="Picture 3" descr="Text&#10;&#10;Description automatically generated">
            <a:extLst>
              <a:ext uri="{FF2B5EF4-FFF2-40B4-BE49-F238E27FC236}">
                <a16:creationId xmlns:a16="http://schemas.microsoft.com/office/drawing/2014/main" id="{AEADB5DD-5373-AAE5-94B6-B2A57E821668}"/>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EC662DE-FA3C-60F5-B958-0741A181E90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32C283C-5E05-CF81-C64D-63D19BB7EB4F}"/>
              </a:ext>
            </a:extLst>
          </p:cNvPr>
          <p:cNvPicPr>
            <a:picLocks noChangeAspect="1"/>
          </p:cNvPicPr>
          <p:nvPr/>
        </p:nvPicPr>
        <p:blipFill>
          <a:blip r:embed="rId5"/>
          <a:stretch>
            <a:fillRect/>
          </a:stretch>
        </p:blipFill>
        <p:spPr>
          <a:xfrm>
            <a:off x="7200023" y="9160"/>
            <a:ext cx="1872208" cy="514302"/>
          </a:xfrm>
          <a:prstGeom prst="rect">
            <a:avLst/>
          </a:prstGeom>
        </p:spPr>
      </p:pic>
      <p:sp>
        <p:nvSpPr>
          <p:cNvPr id="8" name="Text Placeholder 2">
            <a:extLst>
              <a:ext uri="{FF2B5EF4-FFF2-40B4-BE49-F238E27FC236}">
                <a16:creationId xmlns:a16="http://schemas.microsoft.com/office/drawing/2014/main" id="{67698D81-73F4-1470-D1EE-68721F5D4807}"/>
              </a:ext>
            </a:extLst>
          </p:cNvPr>
          <p:cNvSpPr>
            <a:spLocks noGrp="1"/>
          </p:cNvSpPr>
          <p:nvPr>
            <p:ph type="body" sz="quarter" idx="16"/>
          </p:nvPr>
        </p:nvSpPr>
        <p:spPr>
          <a:xfrm>
            <a:off x="26827" y="509836"/>
            <a:ext cx="9024237" cy="1253577"/>
          </a:xfrm>
        </p:spPr>
        <p:txBody>
          <a:bodyPr/>
          <a:lstStyle/>
          <a:p>
            <a:pPr algn="just">
              <a:lnSpc>
                <a:spcPct val="115000"/>
              </a:lnSpc>
              <a:spcAft>
                <a:spcPts val="1000"/>
              </a:spcAft>
            </a:pPr>
            <a:r>
              <a:rPr lang="en-US" sz="1400" dirty="0">
                <a:latin typeface="Calibri" panose="020F0502020204030204" pitchFamily="34" charset="0"/>
                <a:ea typeface="MS Mincho" panose="02020609040205080304" pitchFamily="49" charset="-128"/>
              </a:rPr>
              <a:t>Screening information must be completed and input into the database where a TNO is generated by the database for the patient.</a:t>
            </a:r>
          </a:p>
          <a:p>
            <a:pPr algn="just">
              <a:lnSpc>
                <a:spcPct val="115000"/>
              </a:lnSpc>
              <a:spcAft>
                <a:spcPts val="1000"/>
              </a:spcAft>
            </a:pPr>
            <a:r>
              <a:rPr lang="en-US" sz="1400" dirty="0">
                <a:effectLst/>
                <a:latin typeface="Calibri" panose="020F0502020204030204" pitchFamily="34" charset="0"/>
                <a:ea typeface="MS Mincho" panose="02020609040205080304" pitchFamily="49" charset="-128"/>
              </a:rPr>
              <a:t>A paper eligibility form will be provided to help screening process, however all screening data must be put into the CDMS system as soon as physically possible</a:t>
            </a:r>
          </a:p>
          <a:p>
            <a:pPr marL="0" indent="0">
              <a:buNone/>
            </a:pPr>
            <a:endParaRPr lang="en-GB" sz="2400" dirty="0"/>
          </a:p>
        </p:txBody>
      </p:sp>
      <p:sp>
        <p:nvSpPr>
          <p:cNvPr id="9" name="Text Placeholder 2">
            <a:extLst>
              <a:ext uri="{FF2B5EF4-FFF2-40B4-BE49-F238E27FC236}">
                <a16:creationId xmlns:a16="http://schemas.microsoft.com/office/drawing/2014/main" id="{E0DB6A4A-5C46-759C-5723-31DC5D5B498D}"/>
              </a:ext>
            </a:extLst>
          </p:cNvPr>
          <p:cNvSpPr txBox="1">
            <a:spLocks/>
          </p:cNvSpPr>
          <p:nvPr/>
        </p:nvSpPr>
        <p:spPr>
          <a:xfrm>
            <a:off x="175265" y="5403973"/>
            <a:ext cx="8769689" cy="648816"/>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GB" sz="1200" dirty="0"/>
              <a:t>Note: Any information on eligibility criteria not captured routinely in patient notes must be documented in the source data.</a:t>
            </a:r>
          </a:p>
          <a:p>
            <a:pPr marL="0" indent="0">
              <a:buFontTx/>
              <a:buNone/>
            </a:pPr>
            <a:r>
              <a:rPr lang="en-GB" sz="1200" dirty="0"/>
              <a:t>Note: Screening data will be reviewed monthly throughout the pilot and main trial phase</a:t>
            </a:r>
          </a:p>
        </p:txBody>
      </p:sp>
      <p:sp>
        <p:nvSpPr>
          <p:cNvPr id="10" name="Rounded Rectangle 1">
            <a:extLst>
              <a:ext uri="{FF2B5EF4-FFF2-40B4-BE49-F238E27FC236}">
                <a16:creationId xmlns:a16="http://schemas.microsoft.com/office/drawing/2014/main" id="{333D8CAF-16BC-C47A-7D25-45D684129A49}"/>
              </a:ext>
            </a:extLst>
          </p:cNvPr>
          <p:cNvSpPr>
            <a:spLocks noChangeAspect="1" noChangeArrowheads="1"/>
          </p:cNvSpPr>
          <p:nvPr/>
        </p:nvSpPr>
        <p:spPr bwMode="auto">
          <a:xfrm>
            <a:off x="206023" y="1749786"/>
            <a:ext cx="8769689" cy="959306"/>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 Patient is pre screened by the Site Research Team and added to the Screening Log:</a:t>
            </a:r>
          </a:p>
          <a:p>
            <a:pPr algn="ctr"/>
            <a:endParaRPr lang="en-GB" sz="1200" dirty="0">
              <a:effectLst/>
              <a:latin typeface="+mj-lt"/>
              <a:ea typeface="Times New Roman" panose="02020603050405020304" pitchFamily="18" charset="0"/>
            </a:endParaRPr>
          </a:p>
          <a:p>
            <a:pPr marL="171450" indent="-171450" algn="ctr">
              <a:buFont typeface="Arial" panose="020B0604020202020204" pitchFamily="34" charset="0"/>
              <a:buChar char="•"/>
            </a:pPr>
            <a:r>
              <a:rPr lang="en-GB" sz="1200" dirty="0">
                <a:latin typeface="+mj-lt"/>
                <a:ea typeface="Times New Roman" panose="02020603050405020304" pitchFamily="18" charset="0"/>
              </a:rPr>
              <a:t>Aged ≥ 18 years </a:t>
            </a:r>
          </a:p>
          <a:p>
            <a:pPr marL="171450" indent="-171450" algn="ctr">
              <a:buFont typeface="Arial" panose="020B0604020202020204" pitchFamily="34" charset="0"/>
              <a:buChar char="•"/>
            </a:pPr>
            <a:r>
              <a:rPr lang="en-GB" sz="1200" dirty="0">
                <a:latin typeface="+mj-lt"/>
                <a:ea typeface="Times New Roman" panose="02020603050405020304" pitchFamily="18" charset="0"/>
              </a:rPr>
              <a:t>Received invasive mechanical ventilation for 48 hours or longer</a:t>
            </a:r>
          </a:p>
        </p:txBody>
      </p:sp>
      <p:sp>
        <p:nvSpPr>
          <p:cNvPr id="11" name="Rounded Rectangle 1">
            <a:extLst>
              <a:ext uri="{FF2B5EF4-FFF2-40B4-BE49-F238E27FC236}">
                <a16:creationId xmlns:a16="http://schemas.microsoft.com/office/drawing/2014/main" id="{63C9230A-9FB3-542B-6B78-E24A41CF9011}"/>
              </a:ext>
            </a:extLst>
          </p:cNvPr>
          <p:cNvSpPr>
            <a:spLocks noChangeAspect="1" noChangeArrowheads="1"/>
          </p:cNvSpPr>
          <p:nvPr/>
        </p:nvSpPr>
        <p:spPr bwMode="auto">
          <a:xfrm>
            <a:off x="223126" y="2940666"/>
            <a:ext cx="8769689" cy="752051"/>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marL="171450" indent="-171450" algn="ctr">
              <a:buFont typeface="Arial" panose="020B0604020202020204" pitchFamily="34" charset="0"/>
              <a:buChar char="•"/>
            </a:pPr>
            <a:r>
              <a:rPr lang="en-GB" sz="1200" dirty="0">
                <a:effectLst/>
                <a:latin typeface="+mj-lt"/>
                <a:ea typeface="Times New Roman" panose="02020603050405020304" pitchFamily="18" charset="0"/>
              </a:rPr>
              <a:t>Site continue to complete screening </a:t>
            </a:r>
            <a:r>
              <a:rPr lang="en-GB" sz="1200" dirty="0">
                <a:latin typeface="+mj-lt"/>
                <a:ea typeface="Times New Roman" panose="02020603050405020304" pitchFamily="18" charset="0"/>
              </a:rPr>
              <a:t>log</a:t>
            </a:r>
          </a:p>
          <a:p>
            <a:pPr marL="171450" indent="-171450" algn="ctr">
              <a:buFont typeface="Arial" panose="020B0604020202020204" pitchFamily="34" charset="0"/>
              <a:buChar char="•"/>
            </a:pPr>
            <a:r>
              <a:rPr lang="en-GB" sz="1200" dirty="0">
                <a:latin typeface="+mj-lt"/>
                <a:ea typeface="Times New Roman" panose="02020603050405020304" pitchFamily="18" charset="0"/>
              </a:rPr>
              <a:t>Patient deemed eligible as per screening logs and eligibility checks</a:t>
            </a:r>
            <a:endParaRPr lang="en-GB" sz="1200" dirty="0">
              <a:effectLst/>
              <a:latin typeface="+mj-lt"/>
              <a:ea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A4FCBC5D-711B-FDDB-7E3E-2B76314ADC08}"/>
              </a:ext>
            </a:extLst>
          </p:cNvPr>
          <p:cNvCxnSpPr>
            <a:cxnSpLocks noChangeAspect="1" noChangeShapeType="1"/>
          </p:cNvCxnSpPr>
          <p:nvPr/>
        </p:nvCxnSpPr>
        <p:spPr bwMode="auto">
          <a:xfrm>
            <a:off x="4590867" y="2709092"/>
            <a:ext cx="0" cy="215852"/>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14" name="Straight Arrow Connector 13">
            <a:extLst>
              <a:ext uri="{FF2B5EF4-FFF2-40B4-BE49-F238E27FC236}">
                <a16:creationId xmlns:a16="http://schemas.microsoft.com/office/drawing/2014/main" id="{66A4F94F-592D-3835-3990-80D52460AAA1}"/>
              </a:ext>
            </a:extLst>
          </p:cNvPr>
          <p:cNvCxnSpPr>
            <a:cxnSpLocks noChangeAspect="1" noChangeShapeType="1"/>
          </p:cNvCxnSpPr>
          <p:nvPr/>
        </p:nvCxnSpPr>
        <p:spPr bwMode="auto">
          <a:xfrm>
            <a:off x="4602688" y="3749441"/>
            <a:ext cx="0" cy="29901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16" name="Rounded Rectangle 1">
            <a:extLst>
              <a:ext uri="{FF2B5EF4-FFF2-40B4-BE49-F238E27FC236}">
                <a16:creationId xmlns:a16="http://schemas.microsoft.com/office/drawing/2014/main" id="{77807560-FD61-F686-0162-B67AFF39130C}"/>
              </a:ext>
            </a:extLst>
          </p:cNvPr>
          <p:cNvSpPr>
            <a:spLocks noChangeAspect="1" noChangeArrowheads="1"/>
          </p:cNvSpPr>
          <p:nvPr/>
        </p:nvSpPr>
        <p:spPr bwMode="auto">
          <a:xfrm>
            <a:off x="302541" y="4048457"/>
            <a:ext cx="8769689" cy="350050"/>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Patient approached and provided with</a:t>
            </a:r>
            <a:r>
              <a:rPr lang="en-GB" sz="1200" dirty="0">
                <a:latin typeface="+mj-lt"/>
                <a:ea typeface="Times New Roman" panose="02020603050405020304" pitchFamily="18" charset="0"/>
              </a:rPr>
              <a:t> </a:t>
            </a:r>
            <a:r>
              <a:rPr lang="en-GB" sz="1200" dirty="0">
                <a:effectLst/>
                <a:latin typeface="+mj-lt"/>
                <a:ea typeface="Times New Roman" panose="02020603050405020304" pitchFamily="18" charset="0"/>
              </a:rPr>
              <a:t>written information about the trial if screened whilst an inpatient or at a follow up clinic</a:t>
            </a:r>
          </a:p>
        </p:txBody>
      </p:sp>
      <p:sp>
        <p:nvSpPr>
          <p:cNvPr id="17" name="Rounded Rectangle 1">
            <a:extLst>
              <a:ext uri="{FF2B5EF4-FFF2-40B4-BE49-F238E27FC236}">
                <a16:creationId xmlns:a16="http://schemas.microsoft.com/office/drawing/2014/main" id="{04DBC86C-FED4-8EFE-31AE-E80882E9B0EF}"/>
              </a:ext>
            </a:extLst>
          </p:cNvPr>
          <p:cNvSpPr>
            <a:spLocks noChangeAspect="1" noChangeArrowheads="1"/>
          </p:cNvSpPr>
          <p:nvPr/>
        </p:nvSpPr>
        <p:spPr bwMode="auto">
          <a:xfrm>
            <a:off x="252842" y="4725884"/>
            <a:ext cx="8769689" cy="621366"/>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Patient will be given:</a:t>
            </a:r>
          </a:p>
          <a:p>
            <a:pPr marL="228600" indent="-228600" algn="ctr">
              <a:buAutoNum type="alphaLcParenR"/>
            </a:pPr>
            <a:r>
              <a:rPr lang="en-GB" sz="1200" dirty="0">
                <a:effectLst/>
                <a:latin typeface="+mj-lt"/>
                <a:ea typeface="Times New Roman" panose="02020603050405020304" pitchFamily="18" charset="0"/>
              </a:rPr>
              <a:t>Time to read the information and opportunity to ask questions if approached whilst an inpatient or at a follow up clinic</a:t>
            </a:r>
          </a:p>
          <a:p>
            <a:pPr marL="228600" indent="-228600" algn="ctr">
              <a:buAutoNum type="alphaLcParenR"/>
            </a:pPr>
            <a:r>
              <a:rPr lang="en-GB" sz="1200" dirty="0">
                <a:effectLst/>
                <a:latin typeface="+mj-lt"/>
                <a:ea typeface="Times New Roman" panose="02020603050405020304" pitchFamily="18" charset="0"/>
              </a:rPr>
              <a:t>A </a:t>
            </a:r>
            <a:r>
              <a:rPr lang="en-GB" sz="1200" dirty="0">
                <a:latin typeface="+mj-lt"/>
                <a:ea typeface="Times New Roman" panose="02020603050405020304" pitchFamily="18" charset="0"/>
              </a:rPr>
              <a:t>follow up call </a:t>
            </a:r>
            <a:r>
              <a:rPr lang="en-GB" sz="1200" dirty="0">
                <a:effectLst/>
                <a:latin typeface="+mj-lt"/>
                <a:ea typeface="Times New Roman" panose="02020603050405020304" pitchFamily="18" charset="0"/>
              </a:rPr>
              <a:t>and opportunity to ask questions if approached </a:t>
            </a:r>
            <a:r>
              <a:rPr lang="en-GB" sz="1200" dirty="0">
                <a:latin typeface="+mj-lt"/>
              </a:rPr>
              <a:t>post discharge</a:t>
            </a:r>
            <a:endParaRPr lang="en-GB" sz="1200" dirty="0">
              <a:effectLst/>
              <a:latin typeface="+mj-lt"/>
              <a:ea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id="{7903858E-1BD4-9743-6E98-E8259957DF9C}"/>
              </a:ext>
            </a:extLst>
          </p:cNvPr>
          <p:cNvCxnSpPr>
            <a:cxnSpLocks noChangeAspect="1" noChangeShapeType="1"/>
          </p:cNvCxnSpPr>
          <p:nvPr/>
        </p:nvCxnSpPr>
        <p:spPr bwMode="auto">
          <a:xfrm>
            <a:off x="4636628" y="4426868"/>
            <a:ext cx="0" cy="29901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409343401"/>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0" y="-4554"/>
            <a:ext cx="8425016" cy="648816"/>
          </a:xfrm>
        </p:spPr>
        <p:txBody>
          <a:bodyPr/>
          <a:lstStyle/>
          <a:p>
            <a:r>
              <a:rPr lang="en-GB" sz="2800" dirty="0"/>
              <a:t>Consent &amp; Registration</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9160"/>
            <a:ext cx="1872208" cy="514302"/>
          </a:xfrm>
          <a:prstGeom prst="rect">
            <a:avLst/>
          </a:prstGeom>
        </p:spPr>
      </p:pic>
      <p:sp>
        <p:nvSpPr>
          <p:cNvPr id="14" name="Rounded Rectangle 1">
            <a:extLst>
              <a:ext uri="{FF2B5EF4-FFF2-40B4-BE49-F238E27FC236}">
                <a16:creationId xmlns:a16="http://schemas.microsoft.com/office/drawing/2014/main" id="{42A2A0E4-D0D5-2A08-61B5-E28F848C2B0D}"/>
              </a:ext>
            </a:extLst>
          </p:cNvPr>
          <p:cNvSpPr>
            <a:spLocks noChangeAspect="1" noChangeArrowheads="1"/>
          </p:cNvSpPr>
          <p:nvPr/>
        </p:nvSpPr>
        <p:spPr bwMode="auto">
          <a:xfrm>
            <a:off x="223126" y="1050994"/>
            <a:ext cx="8769689" cy="621366"/>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b="1" u="sng" dirty="0">
                <a:latin typeface="+mj-lt"/>
              </a:rPr>
              <a:t>Personal </a:t>
            </a:r>
            <a:r>
              <a:rPr lang="en-GB" sz="1200" dirty="0">
                <a:latin typeface="+mj-lt"/>
              </a:rPr>
              <a:t>consent to join the trial will usually be taken, by telephone or video call, once the patient has returned home. Consent will be taken by an appropriately delegated member of the research team. Proof of consent </a:t>
            </a:r>
            <a:r>
              <a:rPr lang="en-GB" sz="1200" u="sng" dirty="0">
                <a:latin typeface="+mj-lt"/>
              </a:rPr>
              <a:t>MUST </a:t>
            </a:r>
            <a:r>
              <a:rPr lang="en-GB" sz="1200" dirty="0">
                <a:latin typeface="+mj-lt"/>
              </a:rPr>
              <a:t>be documented in the Patients medical notes.</a:t>
            </a:r>
            <a:endParaRPr lang="en-GB" sz="1200" b="1" u="sng" dirty="0">
              <a:latin typeface="+mj-lt"/>
            </a:endParaRPr>
          </a:p>
        </p:txBody>
      </p:sp>
      <p:sp>
        <p:nvSpPr>
          <p:cNvPr id="15" name="Rounded Rectangle 1">
            <a:extLst>
              <a:ext uri="{FF2B5EF4-FFF2-40B4-BE49-F238E27FC236}">
                <a16:creationId xmlns:a16="http://schemas.microsoft.com/office/drawing/2014/main" id="{C8F2CB83-F913-54C8-00F7-C05D7623279C}"/>
              </a:ext>
            </a:extLst>
          </p:cNvPr>
          <p:cNvSpPr>
            <a:spLocks noChangeAspect="1" noChangeArrowheads="1"/>
          </p:cNvSpPr>
          <p:nvPr/>
        </p:nvSpPr>
        <p:spPr bwMode="auto">
          <a:xfrm>
            <a:off x="2641324" y="1870794"/>
            <a:ext cx="6343847" cy="34453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b="1" u="sng" dirty="0">
                <a:latin typeface="+mj-lt"/>
              </a:rPr>
              <a:t>Additional </a:t>
            </a:r>
            <a:r>
              <a:rPr lang="en-GB" sz="1200" dirty="0">
                <a:latin typeface="+mj-lt"/>
              </a:rPr>
              <a:t>consent may be sought for optional qualitative study by WCTU</a:t>
            </a:r>
          </a:p>
        </p:txBody>
      </p:sp>
      <p:sp>
        <p:nvSpPr>
          <p:cNvPr id="20" name="Rounded Rectangle 1">
            <a:extLst>
              <a:ext uri="{FF2B5EF4-FFF2-40B4-BE49-F238E27FC236}">
                <a16:creationId xmlns:a16="http://schemas.microsoft.com/office/drawing/2014/main" id="{74BF5DC3-5E22-ABF6-0CB7-089A69A7100F}"/>
              </a:ext>
            </a:extLst>
          </p:cNvPr>
          <p:cNvSpPr>
            <a:spLocks noChangeAspect="1" noChangeArrowheads="1"/>
          </p:cNvSpPr>
          <p:nvPr/>
        </p:nvSpPr>
        <p:spPr bwMode="auto">
          <a:xfrm>
            <a:off x="100350" y="2597359"/>
            <a:ext cx="8842867" cy="621366"/>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Site Research Team </a:t>
            </a:r>
            <a:r>
              <a:rPr lang="en-GB" sz="1200" b="1" dirty="0">
                <a:effectLst/>
                <a:latin typeface="+mj-lt"/>
                <a:ea typeface="Times New Roman" panose="02020603050405020304" pitchFamily="18" charset="0"/>
              </a:rPr>
              <a:t>register</a:t>
            </a:r>
            <a:r>
              <a:rPr lang="en-GB" sz="1200" dirty="0">
                <a:effectLst/>
                <a:latin typeface="+mj-lt"/>
                <a:ea typeface="Times New Roman" panose="02020603050405020304" pitchFamily="18" charset="0"/>
              </a:rPr>
              <a:t> the patient (Clinical Data Management System/CDMS)</a:t>
            </a:r>
          </a:p>
        </p:txBody>
      </p:sp>
      <p:cxnSp>
        <p:nvCxnSpPr>
          <p:cNvPr id="21" name="Straight Arrow Connector 20">
            <a:extLst>
              <a:ext uri="{FF2B5EF4-FFF2-40B4-BE49-F238E27FC236}">
                <a16:creationId xmlns:a16="http://schemas.microsoft.com/office/drawing/2014/main" id="{06D8CDBC-5C13-2493-BA28-6493C565B3A9}"/>
              </a:ext>
            </a:extLst>
          </p:cNvPr>
          <p:cNvCxnSpPr>
            <a:cxnSpLocks noChangeAspect="1" noChangeShapeType="1"/>
          </p:cNvCxnSpPr>
          <p:nvPr/>
        </p:nvCxnSpPr>
        <p:spPr bwMode="auto">
          <a:xfrm>
            <a:off x="1755726" y="2060848"/>
            <a:ext cx="728042" cy="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22" name="Rounded Rectangle 1">
            <a:extLst>
              <a:ext uri="{FF2B5EF4-FFF2-40B4-BE49-F238E27FC236}">
                <a16:creationId xmlns:a16="http://schemas.microsoft.com/office/drawing/2014/main" id="{BEE1ED58-421F-616F-6168-8E740C13C9D9}"/>
              </a:ext>
            </a:extLst>
          </p:cNvPr>
          <p:cNvSpPr>
            <a:spLocks noChangeAspect="1" noChangeArrowheads="1"/>
          </p:cNvSpPr>
          <p:nvPr/>
        </p:nvSpPr>
        <p:spPr bwMode="auto">
          <a:xfrm>
            <a:off x="92590" y="3694076"/>
            <a:ext cx="4204789" cy="1587394"/>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Site Teams complete </a:t>
            </a:r>
            <a:r>
              <a:rPr lang="en-GB" sz="1200" b="1" dirty="0">
                <a:effectLst/>
                <a:latin typeface="+mj-lt"/>
                <a:ea typeface="Times New Roman" panose="02020603050405020304" pitchFamily="18" charset="0"/>
              </a:rPr>
              <a:t>Baseline Info (1)</a:t>
            </a:r>
          </a:p>
          <a:p>
            <a:pPr algn="ctr"/>
            <a:endParaRPr lang="en-GB" sz="1200" dirty="0">
              <a:effectLst/>
              <a:latin typeface="+mj-lt"/>
              <a:ea typeface="Times New Roman" panose="02020603050405020304" pitchFamily="18" charset="0"/>
            </a:endParaRPr>
          </a:p>
          <a:p>
            <a:pPr marL="171450" indent="-171450">
              <a:buFont typeface="Arial" panose="020B0604020202020204" pitchFamily="34" charset="0"/>
              <a:buChar char="•"/>
            </a:pPr>
            <a:r>
              <a:rPr lang="en-GB" sz="1200" dirty="0">
                <a:effectLst/>
                <a:latin typeface="Calibri" panose="020F0502020204030204" pitchFamily="34" charset="0"/>
                <a:ea typeface="Times New Roman" panose="02020603050405020304" pitchFamily="18" charset="0"/>
              </a:rPr>
              <a:t>Contact Details</a:t>
            </a:r>
          </a:p>
          <a:p>
            <a:pPr marL="171450" indent="-171450">
              <a:buFont typeface="Arial" panose="020B0604020202020204" pitchFamily="34" charset="0"/>
              <a:buChar char="•"/>
            </a:pPr>
            <a:r>
              <a:rPr lang="en-GB" sz="1200" dirty="0">
                <a:latin typeface="Calibri" panose="020F0502020204030204" pitchFamily="34" charset="0"/>
                <a:ea typeface="Times New Roman" panose="02020603050405020304" pitchFamily="18" charset="0"/>
              </a:rPr>
              <a:t>D</a:t>
            </a:r>
            <a:r>
              <a:rPr lang="en-GB" sz="1200" dirty="0">
                <a:effectLst/>
                <a:latin typeface="Calibri" panose="020F0502020204030204" pitchFamily="34" charset="0"/>
                <a:ea typeface="Times New Roman" panose="02020603050405020304" pitchFamily="18" charset="0"/>
              </a:rPr>
              <a:t>emographics &amp; </a:t>
            </a:r>
          </a:p>
          <a:p>
            <a:r>
              <a:rPr lang="en-GB" sz="1200" dirty="0">
                <a:latin typeface="Calibri" panose="020F0502020204030204" pitchFamily="34" charset="0"/>
                <a:ea typeface="Times New Roman" panose="02020603050405020304" pitchFamily="18" charset="0"/>
              </a:rPr>
              <a:t>      </a:t>
            </a:r>
            <a:r>
              <a:rPr lang="en-GB" sz="1200" dirty="0">
                <a:effectLst/>
                <a:latin typeface="Calibri" panose="020F0502020204030204" pitchFamily="34" charset="0"/>
                <a:ea typeface="Times New Roman" panose="02020603050405020304" pitchFamily="18" charset="0"/>
              </a:rPr>
              <a:t>medical history. </a:t>
            </a:r>
          </a:p>
          <a:p>
            <a:pPr marL="171450" indent="-171450">
              <a:buFont typeface="Arial" panose="020B0604020202020204" pitchFamily="34" charset="0"/>
              <a:buChar char="•"/>
            </a:pPr>
            <a:r>
              <a:rPr lang="en-GB" sz="1200" dirty="0">
                <a:effectLst/>
                <a:latin typeface="Calibri" panose="020F0502020204030204" pitchFamily="34" charset="0"/>
                <a:ea typeface="Times New Roman" panose="02020603050405020304" pitchFamily="18" charset="0"/>
              </a:rPr>
              <a:t>APACHE II score</a:t>
            </a:r>
          </a:p>
          <a:p>
            <a:pPr marL="171450" indent="-171450">
              <a:buFont typeface="Arial" panose="020B0604020202020204" pitchFamily="34" charset="0"/>
              <a:buChar char="•"/>
            </a:pPr>
            <a:r>
              <a:rPr lang="en-GB" sz="1200" dirty="0">
                <a:latin typeface="Calibri" panose="020F0502020204030204" pitchFamily="34" charset="0"/>
                <a:ea typeface="Times New Roman" panose="02020603050405020304" pitchFamily="18" charset="0"/>
              </a:rPr>
              <a:t>C</a:t>
            </a:r>
            <a:r>
              <a:rPr lang="en-GB" sz="1200" dirty="0">
                <a:effectLst/>
                <a:latin typeface="Calibri" panose="020F0502020204030204" pitchFamily="34" charset="0"/>
                <a:ea typeface="Times New Roman" panose="02020603050405020304" pitchFamily="18" charset="0"/>
              </a:rPr>
              <a:t>o-morbidities</a:t>
            </a:r>
          </a:p>
          <a:p>
            <a:pPr algn="ctr"/>
            <a:endParaRPr lang="en-GB" sz="1200" dirty="0">
              <a:effectLst/>
              <a:latin typeface="+mj-lt"/>
              <a:ea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01E9C686-E9BC-92B8-18C1-FE75DB38637E}"/>
              </a:ext>
            </a:extLst>
          </p:cNvPr>
          <p:cNvCxnSpPr>
            <a:cxnSpLocks noChangeAspect="1" noChangeShapeType="1"/>
          </p:cNvCxnSpPr>
          <p:nvPr/>
        </p:nvCxnSpPr>
        <p:spPr bwMode="auto">
          <a:xfrm>
            <a:off x="1755726" y="3218725"/>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26" name="Straight Arrow Connector 25">
            <a:extLst>
              <a:ext uri="{FF2B5EF4-FFF2-40B4-BE49-F238E27FC236}">
                <a16:creationId xmlns:a16="http://schemas.microsoft.com/office/drawing/2014/main" id="{6BEB66EB-4C26-1AC5-106F-2BA57DE07B7F}"/>
              </a:ext>
            </a:extLst>
          </p:cNvPr>
          <p:cNvCxnSpPr>
            <a:cxnSpLocks noChangeAspect="1" noChangeShapeType="1"/>
          </p:cNvCxnSpPr>
          <p:nvPr/>
        </p:nvCxnSpPr>
        <p:spPr bwMode="auto">
          <a:xfrm>
            <a:off x="1755726" y="1693411"/>
            <a:ext cx="0" cy="871493"/>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28" name="Rounded Rectangle 1">
            <a:extLst>
              <a:ext uri="{FF2B5EF4-FFF2-40B4-BE49-F238E27FC236}">
                <a16:creationId xmlns:a16="http://schemas.microsoft.com/office/drawing/2014/main" id="{6BB951F8-0CF5-6B1D-BFEE-8176CC13EB5C}"/>
              </a:ext>
            </a:extLst>
          </p:cNvPr>
          <p:cNvSpPr>
            <a:spLocks noChangeAspect="1" noChangeArrowheads="1"/>
          </p:cNvSpPr>
          <p:nvPr/>
        </p:nvSpPr>
        <p:spPr bwMode="auto">
          <a:xfrm>
            <a:off x="4521783" y="3697523"/>
            <a:ext cx="4204791" cy="1513030"/>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b="1" dirty="0">
                <a:effectLst/>
                <a:latin typeface="+mj-lt"/>
                <a:ea typeface="Times New Roman" panose="02020603050405020304" pitchFamily="18" charset="0"/>
              </a:rPr>
              <a:t>Patient receives Baseline Assessment Tria</a:t>
            </a:r>
            <a:r>
              <a:rPr lang="en-GB" sz="1200" b="1" dirty="0">
                <a:latin typeface="+mj-lt"/>
                <a:ea typeface="Times New Roman" panose="02020603050405020304" pitchFamily="18" charset="0"/>
              </a:rPr>
              <a:t>l Pack:</a:t>
            </a:r>
          </a:p>
          <a:p>
            <a:pPr algn="ctr"/>
            <a:endParaRPr lang="en-GB" sz="1200" dirty="0">
              <a:latin typeface="+mj-lt"/>
              <a:ea typeface="Times New Roman" panose="02020603050405020304" pitchFamily="18" charset="0"/>
            </a:endParaRPr>
          </a:p>
          <a:p>
            <a:pPr marL="171450" indent="-171450" algn="ctr">
              <a:buFont typeface="Arial" panose="020B0604020202020204" pitchFamily="34" charset="0"/>
              <a:buChar char="•"/>
            </a:pPr>
            <a:r>
              <a:rPr lang="en-GB" sz="1200" dirty="0">
                <a:latin typeface="+mj-lt"/>
                <a:ea typeface="Times New Roman" panose="02020603050405020304" pitchFamily="18" charset="0"/>
              </a:rPr>
              <a:t>B</a:t>
            </a:r>
            <a:r>
              <a:rPr lang="en-GB" sz="1200" dirty="0">
                <a:effectLst/>
                <a:latin typeface="+mj-lt"/>
                <a:ea typeface="Times New Roman" panose="02020603050405020304" pitchFamily="18" charset="0"/>
              </a:rPr>
              <a:t>aseline Questionnaire</a:t>
            </a:r>
            <a:endParaRPr lang="en-GB" sz="1200" dirty="0">
              <a:latin typeface="+mj-lt"/>
              <a:ea typeface="Times New Roman" panose="02020603050405020304" pitchFamily="18" charset="0"/>
            </a:endParaRPr>
          </a:p>
          <a:p>
            <a:pPr marL="171450" indent="-171450" algn="ctr">
              <a:buFont typeface="Arial" panose="020B0604020202020204" pitchFamily="34" charset="0"/>
              <a:buChar char="•"/>
            </a:pPr>
            <a:r>
              <a:rPr lang="en-GB" sz="1200" dirty="0">
                <a:latin typeface="+mj-lt"/>
                <a:ea typeface="Times New Roman" panose="02020603050405020304" pitchFamily="18" charset="0"/>
              </a:rPr>
              <a:t>Pulse Oximeter</a:t>
            </a:r>
          </a:p>
          <a:p>
            <a:pPr marL="171450" indent="-171450" algn="ctr">
              <a:buFont typeface="Arial" panose="020B0604020202020204" pitchFamily="34" charset="0"/>
              <a:buChar char="•"/>
            </a:pPr>
            <a:r>
              <a:rPr lang="en-GB" sz="1200" dirty="0">
                <a:latin typeface="+mj-lt"/>
                <a:ea typeface="Times New Roman" panose="02020603050405020304" pitchFamily="18" charset="0"/>
              </a:rPr>
              <a:t>Instruction Manuals  </a:t>
            </a:r>
          </a:p>
          <a:p>
            <a:pPr marL="171450" indent="-171450" algn="ctr">
              <a:buFont typeface="Arial" panose="020B0604020202020204" pitchFamily="34" charset="0"/>
              <a:buChar char="•"/>
            </a:pPr>
            <a:endParaRPr lang="en-GB" sz="1200" dirty="0">
              <a:effectLst/>
              <a:latin typeface="+mj-lt"/>
              <a:ea typeface="Times New Roman" panose="02020603050405020304" pitchFamily="18" charset="0"/>
            </a:endParaRPr>
          </a:p>
        </p:txBody>
      </p:sp>
      <p:cxnSp>
        <p:nvCxnSpPr>
          <p:cNvPr id="29" name="Straight Arrow Connector 28">
            <a:extLst>
              <a:ext uri="{FF2B5EF4-FFF2-40B4-BE49-F238E27FC236}">
                <a16:creationId xmlns:a16="http://schemas.microsoft.com/office/drawing/2014/main" id="{9B2BA889-5EA1-BCAB-CB34-0B4C6C8FCA9E}"/>
              </a:ext>
            </a:extLst>
          </p:cNvPr>
          <p:cNvCxnSpPr>
            <a:cxnSpLocks noChangeAspect="1" noChangeShapeType="1"/>
          </p:cNvCxnSpPr>
          <p:nvPr/>
        </p:nvCxnSpPr>
        <p:spPr bwMode="auto">
          <a:xfrm>
            <a:off x="6223046" y="3218725"/>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0" name="Straight Arrow Connector 29">
            <a:extLst>
              <a:ext uri="{FF2B5EF4-FFF2-40B4-BE49-F238E27FC236}">
                <a16:creationId xmlns:a16="http://schemas.microsoft.com/office/drawing/2014/main" id="{1D8BA32C-CA9F-E0FF-BD13-8D41F8116F27}"/>
              </a:ext>
            </a:extLst>
          </p:cNvPr>
          <p:cNvCxnSpPr>
            <a:cxnSpLocks noChangeAspect="1" noChangeShapeType="1"/>
          </p:cNvCxnSpPr>
          <p:nvPr/>
        </p:nvCxnSpPr>
        <p:spPr bwMode="auto">
          <a:xfrm>
            <a:off x="6372200" y="5210553"/>
            <a:ext cx="0" cy="738727"/>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B8167781-3DB7-A14A-8763-3CE6C6DB2F22}"/>
              </a:ext>
            </a:extLst>
          </p:cNvPr>
          <p:cNvSpPr txBox="1"/>
          <p:nvPr/>
        </p:nvSpPr>
        <p:spPr>
          <a:xfrm>
            <a:off x="1636891" y="4078617"/>
            <a:ext cx="2656431" cy="830997"/>
          </a:xfrm>
          <a:prstGeom prst="rect">
            <a:avLst/>
          </a:prstGeom>
          <a:noFill/>
        </p:spPr>
        <p:txBody>
          <a:bodyPr wrap="square">
            <a:spAutoFit/>
          </a:bodyPr>
          <a:lstStyle/>
          <a:p>
            <a:pPr marL="171450" indent="-171450">
              <a:buFont typeface="Arial" panose="020B0604020202020204" pitchFamily="34" charset="0"/>
              <a:buChar char="•"/>
            </a:pPr>
            <a:r>
              <a:rPr lang="en-GB" sz="1200" dirty="0">
                <a:latin typeface="Calibri" panose="020F0502020204030204" pitchFamily="34" charset="0"/>
                <a:ea typeface="Times New Roman" panose="02020603050405020304" pitchFamily="18" charset="0"/>
              </a:rPr>
              <a:t>P</a:t>
            </a:r>
            <a:r>
              <a:rPr lang="en-GB" sz="1200" dirty="0">
                <a:effectLst/>
                <a:latin typeface="Calibri" panose="020F0502020204030204" pitchFamily="34" charset="0"/>
                <a:ea typeface="Times New Roman" panose="02020603050405020304" pitchFamily="18" charset="0"/>
              </a:rPr>
              <a:t>re-ICU admission functional status</a:t>
            </a:r>
          </a:p>
          <a:p>
            <a:pPr marL="171450" indent="-171450">
              <a:buFont typeface="Arial" panose="020B0604020202020204" pitchFamily="34" charset="0"/>
              <a:buChar char="•"/>
            </a:pPr>
            <a:r>
              <a:rPr lang="en-GB" sz="1200" dirty="0">
                <a:latin typeface="Calibri" panose="020F0502020204030204" pitchFamily="34" charset="0"/>
                <a:ea typeface="Times New Roman" panose="02020603050405020304" pitchFamily="18" charset="0"/>
              </a:rPr>
              <a:t>D</a:t>
            </a:r>
            <a:r>
              <a:rPr lang="en-GB" sz="1200" dirty="0">
                <a:effectLst/>
                <a:latin typeface="Calibri" panose="020F0502020204030204" pitchFamily="34" charset="0"/>
                <a:ea typeface="Times New Roman" panose="02020603050405020304" pitchFamily="18" charset="0"/>
              </a:rPr>
              <a:t>uration of Invasive Mechanical Ventilation</a:t>
            </a:r>
          </a:p>
          <a:p>
            <a:pPr marL="171450" indent="-171450">
              <a:buFont typeface="Arial" panose="020B0604020202020204" pitchFamily="34" charset="0"/>
              <a:buChar char="•"/>
            </a:pPr>
            <a:r>
              <a:rPr lang="en-GB" sz="1200" dirty="0">
                <a:solidFill>
                  <a:srgbClr val="000000"/>
                </a:solidFill>
                <a:latin typeface="Calibri" panose="020F0502020204030204" pitchFamily="34" charset="0"/>
                <a:ea typeface="Times New Roman" panose="02020603050405020304" pitchFamily="18" charset="0"/>
              </a:rPr>
              <a:t>D</a:t>
            </a:r>
            <a:r>
              <a:rPr lang="en-GB" sz="1200" dirty="0">
                <a:solidFill>
                  <a:srgbClr val="000000"/>
                </a:solidFill>
                <a:effectLst/>
                <a:latin typeface="Calibri" panose="020F0502020204030204" pitchFamily="34" charset="0"/>
                <a:ea typeface="Times New Roman" panose="02020603050405020304" pitchFamily="18" charset="0"/>
              </a:rPr>
              <a:t>uration of ICU and hospital stay</a:t>
            </a:r>
            <a:endParaRPr lang="en-GB" sz="1200" dirty="0">
              <a:effectLst/>
              <a:latin typeface="+mj-lt"/>
              <a:ea typeface="Times New Roman" panose="02020603050405020304" pitchFamily="18" charset="0"/>
            </a:endParaRPr>
          </a:p>
        </p:txBody>
      </p:sp>
    </p:spTree>
    <p:extLst>
      <p:ext uri="{BB962C8B-B14F-4D97-AF65-F5344CB8AC3E}">
        <p14:creationId xmlns:p14="http://schemas.microsoft.com/office/powerpoint/2010/main" val="2924715818"/>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22543" y="23279"/>
            <a:ext cx="8425016" cy="648816"/>
          </a:xfrm>
        </p:spPr>
        <p:txBody>
          <a:bodyPr/>
          <a:lstStyle/>
          <a:p>
            <a:r>
              <a:rPr lang="en-GB" sz="2800" dirty="0"/>
              <a:t>Baseline &amp; Randomisation</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9160"/>
            <a:ext cx="1872208" cy="514302"/>
          </a:xfrm>
          <a:prstGeom prst="rect">
            <a:avLst/>
          </a:prstGeom>
        </p:spPr>
      </p:pic>
      <p:sp>
        <p:nvSpPr>
          <p:cNvPr id="12" name="Rounded Rectangle 1">
            <a:extLst>
              <a:ext uri="{FF2B5EF4-FFF2-40B4-BE49-F238E27FC236}">
                <a16:creationId xmlns:a16="http://schemas.microsoft.com/office/drawing/2014/main" id="{2CD60F37-B729-4350-F8F2-765231D139DF}"/>
              </a:ext>
            </a:extLst>
          </p:cNvPr>
          <p:cNvSpPr>
            <a:spLocks noChangeAspect="1" noChangeArrowheads="1"/>
          </p:cNvSpPr>
          <p:nvPr/>
        </p:nvSpPr>
        <p:spPr bwMode="auto">
          <a:xfrm>
            <a:off x="54880" y="5005276"/>
            <a:ext cx="9034239" cy="795772"/>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Site Research Team to send a copy of the consent form to the Participant via email or post and a letter sent to the GP consultant at treating hospital</a:t>
            </a:r>
          </a:p>
        </p:txBody>
      </p:sp>
      <p:sp>
        <p:nvSpPr>
          <p:cNvPr id="14" name="Rounded Rectangle 1">
            <a:extLst>
              <a:ext uri="{FF2B5EF4-FFF2-40B4-BE49-F238E27FC236}">
                <a16:creationId xmlns:a16="http://schemas.microsoft.com/office/drawing/2014/main" id="{B2E1DCFC-3A55-30F2-A67C-0094A3DF2B92}"/>
              </a:ext>
            </a:extLst>
          </p:cNvPr>
          <p:cNvSpPr>
            <a:spLocks noChangeAspect="1" noChangeArrowheads="1"/>
          </p:cNvSpPr>
          <p:nvPr/>
        </p:nvSpPr>
        <p:spPr bwMode="auto">
          <a:xfrm>
            <a:off x="109761" y="720526"/>
            <a:ext cx="8962470" cy="202626"/>
          </a:xfrm>
          <a:prstGeom prst="roundRect">
            <a:avLst>
              <a:gd name="adj" fmla="val 16667"/>
            </a:avLst>
          </a:prstGeom>
          <a:solidFill>
            <a:schemeClr val="accent6">
              <a:lumMod val="20000"/>
              <a:lumOff val="80000"/>
              <a:alpha val="40000"/>
            </a:schemeClr>
          </a:solidFill>
          <a:ln w="28575">
            <a:solidFill>
              <a:schemeClr val="accent6">
                <a:lumMod val="75000"/>
                <a:alpha val="24000"/>
              </a:schemeClr>
            </a:solidFill>
            <a:miter lim="800000"/>
            <a:headEnd/>
            <a:tailEnd/>
          </a:ln>
        </p:spPr>
        <p:txBody>
          <a:bodyPr rot="0" vert="horz" wrap="square" lIns="91440" tIns="45720" rIns="91440" bIns="45720" anchor="ctr" anchorCtr="0" upright="1">
            <a:noAutofit/>
          </a:bodyPr>
          <a:lstStyle/>
          <a:p>
            <a:pPr algn="ctr"/>
            <a:r>
              <a:rPr lang="en-GB" sz="1200" dirty="0">
                <a:solidFill>
                  <a:schemeClr val="bg1">
                    <a:lumMod val="75000"/>
                  </a:schemeClr>
                </a:solidFill>
                <a:effectLst/>
                <a:latin typeface="+mj-lt"/>
                <a:ea typeface="Times New Roman" panose="02020603050405020304" pitchFamily="18" charset="0"/>
              </a:rPr>
              <a:t>Participant receives Baseline Assessment Trial Pack, Pulse Oximeter &amp; Baseline Assessment Questionnaire (Auto-generated)</a:t>
            </a:r>
          </a:p>
        </p:txBody>
      </p:sp>
      <p:sp>
        <p:nvSpPr>
          <p:cNvPr id="21" name="Rounded Rectangle 1">
            <a:extLst>
              <a:ext uri="{FF2B5EF4-FFF2-40B4-BE49-F238E27FC236}">
                <a16:creationId xmlns:a16="http://schemas.microsoft.com/office/drawing/2014/main" id="{E7694D23-DC4D-3CF8-92A8-AC5CE8B186AF}"/>
              </a:ext>
            </a:extLst>
          </p:cNvPr>
          <p:cNvSpPr>
            <a:spLocks noChangeAspect="1" noChangeArrowheads="1"/>
          </p:cNvSpPr>
          <p:nvPr/>
        </p:nvSpPr>
        <p:spPr bwMode="auto">
          <a:xfrm>
            <a:off x="251520" y="1457212"/>
            <a:ext cx="6244508" cy="727174"/>
          </a:xfrm>
          <a:prstGeom prst="roundRect">
            <a:avLst>
              <a:gd name="adj" fmla="val 16667"/>
            </a:avLst>
          </a:prstGeom>
          <a:solidFill>
            <a:schemeClr val="accent3">
              <a:lumMod val="20000"/>
              <a:lumOff val="80000"/>
            </a:schemeClr>
          </a:solidFill>
          <a:ln w="28575">
            <a:solidFill>
              <a:schemeClr val="accent3">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Participant completes Baseline Assessment Questionnaire (EQ5D as a minimum by WK3 post registration)</a:t>
            </a:r>
          </a:p>
        </p:txBody>
      </p:sp>
      <p:sp>
        <p:nvSpPr>
          <p:cNvPr id="23" name="Rounded Rectangle 1">
            <a:extLst>
              <a:ext uri="{FF2B5EF4-FFF2-40B4-BE49-F238E27FC236}">
                <a16:creationId xmlns:a16="http://schemas.microsoft.com/office/drawing/2014/main" id="{19E71A10-C120-7050-7112-875B123900C0}"/>
              </a:ext>
            </a:extLst>
          </p:cNvPr>
          <p:cNvSpPr>
            <a:spLocks noChangeAspect="1" noChangeArrowheads="1"/>
          </p:cNvSpPr>
          <p:nvPr/>
        </p:nvSpPr>
        <p:spPr bwMode="auto">
          <a:xfrm>
            <a:off x="190968" y="2717203"/>
            <a:ext cx="6305059" cy="60484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WCTU complete baseline sit-to-stand test</a:t>
            </a:r>
          </a:p>
        </p:txBody>
      </p:sp>
      <p:sp>
        <p:nvSpPr>
          <p:cNvPr id="24" name="Rounded Rectangle 1">
            <a:extLst>
              <a:ext uri="{FF2B5EF4-FFF2-40B4-BE49-F238E27FC236}">
                <a16:creationId xmlns:a16="http://schemas.microsoft.com/office/drawing/2014/main" id="{325991AA-4699-081C-8D99-D2775302E411}"/>
              </a:ext>
            </a:extLst>
          </p:cNvPr>
          <p:cNvSpPr>
            <a:spLocks noChangeAspect="1" noChangeArrowheads="1"/>
          </p:cNvSpPr>
          <p:nvPr/>
        </p:nvSpPr>
        <p:spPr bwMode="auto">
          <a:xfrm>
            <a:off x="144860" y="3867645"/>
            <a:ext cx="6351167" cy="616287"/>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2000" b="1" dirty="0">
                <a:effectLst/>
                <a:latin typeface="+mj-lt"/>
                <a:ea typeface="Times New Roman" panose="02020603050405020304" pitchFamily="18" charset="0"/>
              </a:rPr>
              <a:t>Participant Randomised</a:t>
            </a:r>
          </a:p>
          <a:p>
            <a:pPr algn="ctr"/>
            <a:r>
              <a:rPr lang="en-GB" sz="1200" dirty="0">
                <a:latin typeface="+mj-lt"/>
                <a:ea typeface="Times New Roman" panose="02020603050405020304" pitchFamily="18" charset="0"/>
              </a:rPr>
              <a:t>Participant, Site Team, WCTU team and Intervention delivery team notified</a:t>
            </a:r>
            <a:endParaRPr lang="en-GB" sz="1200" dirty="0">
              <a:effectLst/>
              <a:latin typeface="+mj-lt"/>
              <a:ea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BB282C9F-0A59-71B2-997F-5090D15AE84A}"/>
              </a:ext>
            </a:extLst>
          </p:cNvPr>
          <p:cNvCxnSpPr>
            <a:cxnSpLocks noChangeAspect="1" noChangeShapeType="1"/>
          </p:cNvCxnSpPr>
          <p:nvPr/>
        </p:nvCxnSpPr>
        <p:spPr bwMode="auto">
          <a:xfrm>
            <a:off x="899592" y="2198047"/>
            <a:ext cx="10244" cy="48438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41" name="Rounded Rectangle 1">
            <a:extLst>
              <a:ext uri="{FF2B5EF4-FFF2-40B4-BE49-F238E27FC236}">
                <a16:creationId xmlns:a16="http://schemas.microsoft.com/office/drawing/2014/main" id="{09DCA32E-E722-23F9-1448-BD66DDF87A44}"/>
              </a:ext>
            </a:extLst>
          </p:cNvPr>
          <p:cNvSpPr>
            <a:spLocks noChangeAspect="1" noChangeArrowheads="1"/>
          </p:cNvSpPr>
          <p:nvPr/>
        </p:nvSpPr>
        <p:spPr bwMode="auto">
          <a:xfrm>
            <a:off x="6818017" y="3482168"/>
            <a:ext cx="2243498" cy="1099826"/>
          </a:xfrm>
          <a:prstGeom prst="roundRect">
            <a:avLst>
              <a:gd name="adj" fmla="val 16667"/>
            </a:avLst>
          </a:prstGeom>
          <a:solidFill>
            <a:schemeClr val="accent2">
              <a:lumMod val="20000"/>
              <a:lumOff val="80000"/>
            </a:schemeClr>
          </a:solidFill>
          <a:ln w="28575">
            <a:solidFill>
              <a:schemeClr val="accent2">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EQ5D not completed by WK 3 post registration. </a:t>
            </a:r>
            <a:r>
              <a:rPr lang="en-GB" sz="1200" b="1" dirty="0">
                <a:effectLst/>
                <a:latin typeface="+mj-lt"/>
                <a:ea typeface="Times New Roman" panose="02020603050405020304" pitchFamily="18" charset="0"/>
              </a:rPr>
              <a:t>Participant NOT randomised </a:t>
            </a:r>
          </a:p>
        </p:txBody>
      </p:sp>
      <p:cxnSp>
        <p:nvCxnSpPr>
          <p:cNvPr id="62" name="Straight Arrow Connector 61">
            <a:extLst>
              <a:ext uri="{FF2B5EF4-FFF2-40B4-BE49-F238E27FC236}">
                <a16:creationId xmlns:a16="http://schemas.microsoft.com/office/drawing/2014/main" id="{F236D559-ADE5-2CF3-C8D2-E50E898F4EAF}"/>
              </a:ext>
            </a:extLst>
          </p:cNvPr>
          <p:cNvCxnSpPr>
            <a:cxnSpLocks noChangeAspect="1" noChangeShapeType="1"/>
          </p:cNvCxnSpPr>
          <p:nvPr/>
        </p:nvCxnSpPr>
        <p:spPr bwMode="auto">
          <a:xfrm>
            <a:off x="7812360" y="942254"/>
            <a:ext cx="0" cy="2486746"/>
          </a:xfrm>
          <a:prstGeom prst="straightConnector1">
            <a:avLst/>
          </a:prstGeom>
          <a:noFill/>
          <a:ln w="28575">
            <a:solidFill>
              <a:schemeClr val="accent2">
                <a:lumMod val="7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 name="Straight Arrow Connector 2">
            <a:extLst>
              <a:ext uri="{FF2B5EF4-FFF2-40B4-BE49-F238E27FC236}">
                <a16:creationId xmlns:a16="http://schemas.microsoft.com/office/drawing/2014/main" id="{55758DF3-A7A0-6839-BE4E-32996753FCA3}"/>
              </a:ext>
            </a:extLst>
          </p:cNvPr>
          <p:cNvCxnSpPr>
            <a:cxnSpLocks noChangeAspect="1" noChangeShapeType="1"/>
          </p:cNvCxnSpPr>
          <p:nvPr/>
        </p:nvCxnSpPr>
        <p:spPr bwMode="auto">
          <a:xfrm>
            <a:off x="899592" y="942254"/>
            <a:ext cx="10244" cy="48438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8" name="Straight Arrow Connector 7">
            <a:extLst>
              <a:ext uri="{FF2B5EF4-FFF2-40B4-BE49-F238E27FC236}">
                <a16:creationId xmlns:a16="http://schemas.microsoft.com/office/drawing/2014/main" id="{3C389EFA-CC66-91C6-F4E3-F9E12B354CD4}"/>
              </a:ext>
            </a:extLst>
          </p:cNvPr>
          <p:cNvCxnSpPr>
            <a:cxnSpLocks noChangeAspect="1" noChangeShapeType="1"/>
          </p:cNvCxnSpPr>
          <p:nvPr/>
        </p:nvCxnSpPr>
        <p:spPr bwMode="auto">
          <a:xfrm>
            <a:off x="909836" y="3361254"/>
            <a:ext cx="10244" cy="48438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10" name="Straight Arrow Connector 9">
            <a:extLst>
              <a:ext uri="{FF2B5EF4-FFF2-40B4-BE49-F238E27FC236}">
                <a16:creationId xmlns:a16="http://schemas.microsoft.com/office/drawing/2014/main" id="{32368CF9-BAB1-E15A-23D7-5B4CE42CF627}"/>
              </a:ext>
            </a:extLst>
          </p:cNvPr>
          <p:cNvCxnSpPr>
            <a:cxnSpLocks noChangeAspect="1" noChangeShapeType="1"/>
          </p:cNvCxnSpPr>
          <p:nvPr/>
        </p:nvCxnSpPr>
        <p:spPr bwMode="auto">
          <a:xfrm>
            <a:off x="920080" y="4505943"/>
            <a:ext cx="10244" cy="48438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398972177"/>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0" y="0"/>
            <a:ext cx="8425016" cy="648816"/>
          </a:xfrm>
        </p:spPr>
        <p:txBody>
          <a:bodyPr/>
          <a:lstStyle/>
          <a:p>
            <a:r>
              <a:rPr lang="en-GB" sz="2800" dirty="0"/>
              <a:t>Intervention</a:t>
            </a:r>
          </a:p>
        </p:txBody>
      </p:sp>
      <p:sp>
        <p:nvSpPr>
          <p:cNvPr id="3" name="Text Placeholder 2">
            <a:extLst>
              <a:ext uri="{FF2B5EF4-FFF2-40B4-BE49-F238E27FC236}">
                <a16:creationId xmlns:a16="http://schemas.microsoft.com/office/drawing/2014/main" id="{5150FEDE-5DE4-53A3-ABFB-C41E7F2E5434}"/>
              </a:ext>
            </a:extLst>
          </p:cNvPr>
          <p:cNvSpPr>
            <a:spLocks noGrp="1"/>
          </p:cNvSpPr>
          <p:nvPr>
            <p:ph type="body" sz="quarter" idx="16"/>
          </p:nvPr>
        </p:nvSpPr>
        <p:spPr>
          <a:xfrm>
            <a:off x="0" y="169232"/>
            <a:ext cx="8712968" cy="1412032"/>
          </a:xfrm>
        </p:spPr>
        <p:txBody>
          <a:bodyPr/>
          <a:lstStyle/>
          <a:p>
            <a:endParaRPr lang="en-GB" dirty="0"/>
          </a:p>
          <a:p>
            <a:r>
              <a:rPr lang="en-GB" sz="1400" dirty="0"/>
              <a:t>Participant Randomised to Standard Care or Rehabilitation Arm</a:t>
            </a:r>
          </a:p>
          <a:p>
            <a:r>
              <a:rPr lang="en-GB" sz="1400" dirty="0"/>
              <a:t>Rehabilitation arm will be delivered by a trained team from Belfast Health and Social Care Trust &amp; Ulster University over 6 weeks</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9160"/>
            <a:ext cx="1872208" cy="514302"/>
          </a:xfrm>
          <a:prstGeom prst="rect">
            <a:avLst/>
          </a:prstGeom>
        </p:spPr>
      </p:pic>
      <p:sp>
        <p:nvSpPr>
          <p:cNvPr id="7" name="Rounded Rectangle 26">
            <a:extLst>
              <a:ext uri="{FF2B5EF4-FFF2-40B4-BE49-F238E27FC236}">
                <a16:creationId xmlns:a16="http://schemas.microsoft.com/office/drawing/2014/main" id="{7E60AFA8-438F-2175-07AF-1FB1B07B72ED}"/>
              </a:ext>
            </a:extLst>
          </p:cNvPr>
          <p:cNvSpPr>
            <a:spLocks noChangeAspect="1" noChangeArrowheads="1"/>
          </p:cNvSpPr>
          <p:nvPr/>
        </p:nvSpPr>
        <p:spPr bwMode="auto">
          <a:xfrm>
            <a:off x="1947017" y="2734579"/>
            <a:ext cx="7131300" cy="1926449"/>
          </a:xfrm>
          <a:prstGeom prst="roundRect">
            <a:avLst>
              <a:gd name="adj" fmla="val 16667"/>
            </a:avLst>
          </a:prstGeom>
          <a:solidFill>
            <a:schemeClr val="accent5">
              <a:lumMod val="20000"/>
              <a:lumOff val="8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nSpc>
                <a:spcPct val="150000"/>
              </a:lnSpc>
            </a:pPr>
            <a:endParaRPr lang="en-GB" sz="1200" b="1" dirty="0">
              <a:latin typeface="+mj-lt"/>
              <a:ea typeface="Times New Roman" panose="02020603050405020304" pitchFamily="18" charset="0"/>
            </a:endParaRPr>
          </a:p>
          <a:p>
            <a:pPr>
              <a:lnSpc>
                <a:spcPct val="150000"/>
              </a:lnSpc>
            </a:pPr>
            <a:endParaRPr lang="en-GB" sz="1200" b="1" dirty="0">
              <a:latin typeface="+mj-lt"/>
              <a:ea typeface="Times New Roman" panose="02020603050405020304" pitchFamily="18" charset="0"/>
            </a:endParaRPr>
          </a:p>
          <a:p>
            <a:pPr>
              <a:lnSpc>
                <a:spcPct val="150000"/>
              </a:lnSpc>
            </a:pPr>
            <a:r>
              <a:rPr lang="en-GB" sz="1200" b="1" dirty="0">
                <a:latin typeface="+mj-lt"/>
                <a:ea typeface="Times New Roman" panose="02020603050405020304" pitchFamily="18" charset="0"/>
              </a:rPr>
              <a:t>6 week Intervention Delivery: </a:t>
            </a:r>
            <a:r>
              <a:rPr lang="en-GB" sz="1200" dirty="0">
                <a:solidFill>
                  <a:srgbClr val="000000"/>
                </a:solidFill>
                <a:effectLst/>
                <a:latin typeface="Calibri" panose="020F0502020204030204" pitchFamily="34" charset="0"/>
                <a:ea typeface="Times New Roman" panose="02020603050405020304" pitchFamily="18" charset="0"/>
              </a:rPr>
              <a:t>Remote delivery facilitated by</a:t>
            </a:r>
            <a:r>
              <a:rPr lang="en-GB" sz="1200" b="1" dirty="0">
                <a:solidFill>
                  <a:srgbClr val="000000"/>
                </a:solidFill>
                <a:effectLst/>
                <a:latin typeface="Calibri" panose="020F0502020204030204" pitchFamily="34" charset="0"/>
                <a:ea typeface="Times New Roman" panose="02020603050405020304" pitchFamily="18" charset="0"/>
              </a:rPr>
              <a:t> </a:t>
            </a:r>
            <a:r>
              <a:rPr lang="en-GB" sz="1200" dirty="0">
                <a:solidFill>
                  <a:srgbClr val="000000"/>
                </a:solidFill>
                <a:effectLst/>
                <a:latin typeface="Calibri" panose="020F0502020204030204" pitchFamily="34" charset="0"/>
                <a:ea typeface="Times New Roman" panose="02020603050405020304" pitchFamily="18" charset="0"/>
              </a:rPr>
              <a:t>online platforms i.e. Microsoft Teams or Zoom, supported with video platform BEAM© or via telephone</a:t>
            </a:r>
          </a:p>
          <a:p>
            <a:pPr>
              <a:lnSpc>
                <a:spcPct val="150000"/>
              </a:lnSpc>
            </a:pPr>
            <a:endParaRPr lang="en-GB" sz="1000" b="1" dirty="0">
              <a:latin typeface="+mj-lt"/>
              <a:ea typeface="Times New Roman" panose="02020603050405020304" pitchFamily="18" charset="0"/>
            </a:endParaRPr>
          </a:p>
          <a:p>
            <a:pPr>
              <a:lnSpc>
                <a:spcPct val="150000"/>
              </a:lnSpc>
            </a:pPr>
            <a:endParaRPr lang="en-GB" sz="1000" b="1" dirty="0">
              <a:latin typeface="+mj-lt"/>
              <a:ea typeface="Times New Roman" panose="02020603050405020304" pitchFamily="18" charset="0"/>
            </a:endParaRPr>
          </a:p>
          <a:p>
            <a:pPr>
              <a:lnSpc>
                <a:spcPct val="150000"/>
              </a:lnSpc>
            </a:pPr>
            <a:endParaRPr lang="en-GB" sz="1000" b="1" dirty="0">
              <a:latin typeface="+mj-lt"/>
              <a:ea typeface="Times New Roman" panose="02020603050405020304" pitchFamily="18" charset="0"/>
            </a:endParaRPr>
          </a:p>
          <a:p>
            <a:pPr>
              <a:lnSpc>
                <a:spcPct val="150000"/>
              </a:lnSpc>
            </a:pPr>
            <a:endParaRPr lang="en-GB" sz="1000" b="1" dirty="0">
              <a:latin typeface="+mj-lt"/>
              <a:ea typeface="Times New Roman" panose="02020603050405020304" pitchFamily="18" charset="0"/>
            </a:endParaRPr>
          </a:p>
          <a:p>
            <a:pPr>
              <a:lnSpc>
                <a:spcPct val="150000"/>
              </a:lnSpc>
            </a:pPr>
            <a:endParaRPr lang="en-GB" sz="1000" b="1" dirty="0">
              <a:latin typeface="+mj-lt"/>
              <a:ea typeface="Times New Roman" panose="02020603050405020304" pitchFamily="18" charset="0"/>
            </a:endParaRPr>
          </a:p>
          <a:p>
            <a:pPr algn="ctr">
              <a:lnSpc>
                <a:spcPct val="150000"/>
              </a:lnSpc>
            </a:pPr>
            <a:endParaRPr lang="en-GB" sz="1100" dirty="0">
              <a:effectLst/>
              <a:latin typeface="+mj-lt"/>
              <a:ea typeface="Times New Roman" panose="02020603050405020304" pitchFamily="18" charset="0"/>
            </a:endParaRPr>
          </a:p>
          <a:p>
            <a:pPr algn="ctr">
              <a:lnSpc>
                <a:spcPct val="150000"/>
              </a:lnSpc>
            </a:pPr>
            <a:endParaRPr lang="en-GB" sz="1100" dirty="0">
              <a:effectLst/>
              <a:latin typeface="+mj-lt"/>
              <a:ea typeface="Times New Roman" panose="02020603050405020304" pitchFamily="18" charset="0"/>
            </a:endParaRPr>
          </a:p>
          <a:p>
            <a:pPr algn="ctr">
              <a:lnSpc>
                <a:spcPct val="150000"/>
              </a:lnSpc>
            </a:pPr>
            <a:endParaRPr lang="en-GB" sz="1100" dirty="0">
              <a:latin typeface="+mj-lt"/>
              <a:ea typeface="Times New Roman" panose="02020603050405020304" pitchFamily="18" charset="0"/>
            </a:endParaRPr>
          </a:p>
        </p:txBody>
      </p:sp>
      <p:sp>
        <p:nvSpPr>
          <p:cNvPr id="8" name="Rounded Rectangle 29">
            <a:extLst>
              <a:ext uri="{FF2B5EF4-FFF2-40B4-BE49-F238E27FC236}">
                <a16:creationId xmlns:a16="http://schemas.microsoft.com/office/drawing/2014/main" id="{BC7F1363-EFB4-7423-31BE-7D76B1922AD9}"/>
              </a:ext>
            </a:extLst>
          </p:cNvPr>
          <p:cNvSpPr>
            <a:spLocks noChangeAspect="1" noChangeArrowheads="1"/>
          </p:cNvSpPr>
          <p:nvPr/>
        </p:nvSpPr>
        <p:spPr bwMode="auto">
          <a:xfrm>
            <a:off x="107504" y="1341716"/>
            <a:ext cx="1643335" cy="432488"/>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latin typeface="+mj-lt"/>
              </a:rPr>
              <a:t>Standard Care </a:t>
            </a:r>
            <a:r>
              <a:rPr lang="en-GB" sz="1200" dirty="0">
                <a:latin typeface="+mj-lt"/>
              </a:rPr>
              <a:t>N=197</a:t>
            </a:r>
          </a:p>
        </p:txBody>
      </p:sp>
      <p:sp>
        <p:nvSpPr>
          <p:cNvPr id="9" name="Rounded Rectangle 26">
            <a:extLst>
              <a:ext uri="{FF2B5EF4-FFF2-40B4-BE49-F238E27FC236}">
                <a16:creationId xmlns:a16="http://schemas.microsoft.com/office/drawing/2014/main" id="{79009C9B-0567-34EB-5F9B-9E641AF6764F}"/>
              </a:ext>
            </a:extLst>
          </p:cNvPr>
          <p:cNvSpPr>
            <a:spLocks noChangeAspect="1" noChangeArrowheads="1"/>
          </p:cNvSpPr>
          <p:nvPr/>
        </p:nvSpPr>
        <p:spPr bwMode="auto">
          <a:xfrm>
            <a:off x="1907704" y="1341716"/>
            <a:ext cx="7164521" cy="43248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Rehabilitation Intervention</a:t>
            </a:r>
            <a:r>
              <a:rPr lang="en-GB" sz="1200" dirty="0">
                <a:effectLst/>
                <a:latin typeface="+mj-lt"/>
                <a:ea typeface="Times New Roman" panose="02020603050405020304" pitchFamily="18" charset="0"/>
              </a:rPr>
              <a:t> N=231</a:t>
            </a:r>
            <a:endParaRPr lang="en-GB" dirty="0">
              <a:effectLst/>
              <a:latin typeface="+mj-lt"/>
              <a:ea typeface="Times New Roman" panose="02020603050405020304" pitchFamily="18" charset="0"/>
            </a:endParaRPr>
          </a:p>
        </p:txBody>
      </p:sp>
      <p:sp>
        <p:nvSpPr>
          <p:cNvPr id="10" name="Rounded Rectangle 29">
            <a:extLst>
              <a:ext uri="{FF2B5EF4-FFF2-40B4-BE49-F238E27FC236}">
                <a16:creationId xmlns:a16="http://schemas.microsoft.com/office/drawing/2014/main" id="{0C6256AC-FE12-3D0C-8C16-30B6481CE46F}"/>
              </a:ext>
            </a:extLst>
          </p:cNvPr>
          <p:cNvSpPr>
            <a:spLocks noChangeAspect="1" noChangeArrowheads="1"/>
          </p:cNvSpPr>
          <p:nvPr/>
        </p:nvSpPr>
        <p:spPr bwMode="auto">
          <a:xfrm>
            <a:off x="104994" y="3222095"/>
            <a:ext cx="1643336" cy="1192734"/>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nSpc>
                <a:spcPct val="150000"/>
              </a:lnSpc>
            </a:pPr>
            <a:r>
              <a:rPr lang="en-GB" sz="1200" b="1" dirty="0">
                <a:latin typeface="+mj-lt"/>
              </a:rPr>
              <a:t>Data Collection:</a:t>
            </a:r>
          </a:p>
          <a:p>
            <a:pPr marL="171450" indent="-171450">
              <a:lnSpc>
                <a:spcPct val="150000"/>
              </a:lnSpc>
              <a:buFont typeface="Arial" panose="020B0604020202020204" pitchFamily="34" charset="0"/>
              <a:buChar char="•"/>
            </a:pPr>
            <a:r>
              <a:rPr lang="en-GB" sz="900" dirty="0">
                <a:latin typeface="+mj-lt"/>
              </a:rPr>
              <a:t>TNO</a:t>
            </a:r>
          </a:p>
          <a:p>
            <a:pPr marL="171450" indent="-171450">
              <a:lnSpc>
                <a:spcPct val="150000"/>
              </a:lnSpc>
              <a:buFont typeface="Arial" panose="020B0604020202020204" pitchFamily="34" charset="0"/>
              <a:buChar char="•"/>
            </a:pPr>
            <a:r>
              <a:rPr lang="en-GB" sz="900" dirty="0">
                <a:latin typeface="+mj-lt"/>
              </a:rPr>
              <a:t>Registration Form</a:t>
            </a:r>
          </a:p>
          <a:p>
            <a:pPr marL="171450" indent="-171450">
              <a:lnSpc>
                <a:spcPct val="150000"/>
              </a:lnSpc>
              <a:buFont typeface="Arial" panose="020B0604020202020204" pitchFamily="34" charset="0"/>
              <a:buChar char="•"/>
            </a:pPr>
            <a:r>
              <a:rPr lang="en-GB" sz="900" dirty="0">
                <a:latin typeface="+mj-lt"/>
              </a:rPr>
              <a:t>Baseline Assessment </a:t>
            </a:r>
          </a:p>
          <a:p>
            <a:pPr marL="171450" indent="-171450">
              <a:lnSpc>
                <a:spcPct val="150000"/>
              </a:lnSpc>
              <a:buFont typeface="Arial" panose="020B0604020202020204" pitchFamily="34" charset="0"/>
              <a:buChar char="•"/>
            </a:pPr>
            <a:r>
              <a:rPr lang="en-GB" sz="900" dirty="0">
                <a:latin typeface="+mj-lt"/>
              </a:rPr>
              <a:t>Baseline Questionnaire</a:t>
            </a:r>
          </a:p>
        </p:txBody>
      </p:sp>
      <p:sp>
        <p:nvSpPr>
          <p:cNvPr id="11" name="Rounded Rectangle 29">
            <a:extLst>
              <a:ext uri="{FF2B5EF4-FFF2-40B4-BE49-F238E27FC236}">
                <a16:creationId xmlns:a16="http://schemas.microsoft.com/office/drawing/2014/main" id="{FAB91CFA-E4DE-6897-3692-3B01B6F3AC2C}"/>
              </a:ext>
            </a:extLst>
          </p:cNvPr>
          <p:cNvSpPr>
            <a:spLocks noChangeAspect="1" noChangeArrowheads="1"/>
          </p:cNvSpPr>
          <p:nvPr/>
        </p:nvSpPr>
        <p:spPr bwMode="auto">
          <a:xfrm>
            <a:off x="104993" y="2176583"/>
            <a:ext cx="1643336" cy="812421"/>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nSpc>
                <a:spcPct val="150000"/>
              </a:lnSpc>
            </a:pPr>
            <a:r>
              <a:rPr lang="en-GB" sz="1200" dirty="0">
                <a:latin typeface="+mj-lt"/>
              </a:rPr>
              <a:t>No rehabilitation other than usual NHS care</a:t>
            </a:r>
          </a:p>
        </p:txBody>
      </p:sp>
      <p:cxnSp>
        <p:nvCxnSpPr>
          <p:cNvPr id="12" name="Straight Arrow Connector 11">
            <a:extLst>
              <a:ext uri="{FF2B5EF4-FFF2-40B4-BE49-F238E27FC236}">
                <a16:creationId xmlns:a16="http://schemas.microsoft.com/office/drawing/2014/main" id="{F50729C2-8C9C-0025-7E77-B2DD0824C0A1}"/>
              </a:ext>
            </a:extLst>
          </p:cNvPr>
          <p:cNvCxnSpPr>
            <a:cxnSpLocks noChangeAspect="1" noChangeShapeType="1"/>
          </p:cNvCxnSpPr>
          <p:nvPr/>
        </p:nvCxnSpPr>
        <p:spPr bwMode="auto">
          <a:xfrm>
            <a:off x="926661" y="1830687"/>
            <a:ext cx="0" cy="23984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18" name="Straight Arrow Connector 17">
            <a:extLst>
              <a:ext uri="{FF2B5EF4-FFF2-40B4-BE49-F238E27FC236}">
                <a16:creationId xmlns:a16="http://schemas.microsoft.com/office/drawing/2014/main" id="{B6E4FB9C-67A9-CEC1-1773-F7C1A5AD9799}"/>
              </a:ext>
            </a:extLst>
          </p:cNvPr>
          <p:cNvCxnSpPr>
            <a:cxnSpLocks noChangeAspect="1" noChangeShapeType="1"/>
          </p:cNvCxnSpPr>
          <p:nvPr/>
        </p:nvCxnSpPr>
        <p:spPr bwMode="auto">
          <a:xfrm>
            <a:off x="926661" y="2989004"/>
            <a:ext cx="0" cy="23984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9A281E05-3F50-941F-8EC5-4DF28B7C8225}"/>
              </a:ext>
            </a:extLst>
          </p:cNvPr>
          <p:cNvCxnSpPr>
            <a:cxnSpLocks noChangeAspect="1" noChangeShapeType="1"/>
          </p:cNvCxnSpPr>
          <p:nvPr/>
        </p:nvCxnSpPr>
        <p:spPr bwMode="auto">
          <a:xfrm>
            <a:off x="5545891" y="1830687"/>
            <a:ext cx="0" cy="23984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21" name="Rounded Rectangle 29">
            <a:extLst>
              <a:ext uri="{FF2B5EF4-FFF2-40B4-BE49-F238E27FC236}">
                <a16:creationId xmlns:a16="http://schemas.microsoft.com/office/drawing/2014/main" id="{419D89F4-597B-916A-DD50-73187646E97E}"/>
              </a:ext>
            </a:extLst>
          </p:cNvPr>
          <p:cNvSpPr>
            <a:spLocks noChangeAspect="1" noChangeArrowheads="1"/>
          </p:cNvSpPr>
          <p:nvPr/>
        </p:nvSpPr>
        <p:spPr bwMode="auto">
          <a:xfrm>
            <a:off x="1930406" y="2066389"/>
            <a:ext cx="7164523" cy="432488"/>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nSpc>
                <a:spcPct val="150000"/>
              </a:lnSpc>
            </a:pPr>
            <a:r>
              <a:rPr lang="en-GB" sz="1200" b="1" dirty="0">
                <a:latin typeface="+mj-lt"/>
              </a:rPr>
              <a:t>Data Collection: </a:t>
            </a:r>
            <a:r>
              <a:rPr lang="en-GB" sz="1200" dirty="0">
                <a:latin typeface="+mj-lt"/>
              </a:rPr>
              <a:t>TNO, Registration Form, Baseline Assessment &amp; Baseline Questionnaire</a:t>
            </a:r>
          </a:p>
        </p:txBody>
      </p:sp>
      <p:cxnSp>
        <p:nvCxnSpPr>
          <p:cNvPr id="22" name="Straight Arrow Connector 21">
            <a:extLst>
              <a:ext uri="{FF2B5EF4-FFF2-40B4-BE49-F238E27FC236}">
                <a16:creationId xmlns:a16="http://schemas.microsoft.com/office/drawing/2014/main" id="{8F3821D2-2D12-AA69-3919-5188F5D72DE3}"/>
              </a:ext>
            </a:extLst>
          </p:cNvPr>
          <p:cNvCxnSpPr>
            <a:cxnSpLocks noChangeAspect="1" noChangeShapeType="1"/>
          </p:cNvCxnSpPr>
          <p:nvPr/>
        </p:nvCxnSpPr>
        <p:spPr bwMode="auto">
          <a:xfrm>
            <a:off x="5545890" y="2498877"/>
            <a:ext cx="0" cy="23984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graphicFrame>
        <p:nvGraphicFramePr>
          <p:cNvPr id="23" name="Table 23">
            <a:extLst>
              <a:ext uri="{FF2B5EF4-FFF2-40B4-BE49-F238E27FC236}">
                <a16:creationId xmlns:a16="http://schemas.microsoft.com/office/drawing/2014/main" id="{45A59E0A-23D4-B74A-66B9-979557B5054B}"/>
              </a:ext>
            </a:extLst>
          </p:cNvPr>
          <p:cNvGraphicFramePr>
            <a:graphicFrameLocks noGrp="1"/>
          </p:cNvGraphicFramePr>
          <p:nvPr>
            <p:extLst>
              <p:ext uri="{D42A27DB-BD31-4B8C-83A1-F6EECF244321}">
                <p14:modId xmlns:p14="http://schemas.microsoft.com/office/powerpoint/2010/main" val="1823303728"/>
              </p:ext>
            </p:extLst>
          </p:nvPr>
        </p:nvGraphicFramePr>
        <p:xfrm>
          <a:off x="2105588" y="3512074"/>
          <a:ext cx="6768752" cy="981623"/>
        </p:xfrm>
        <a:graphic>
          <a:graphicData uri="http://schemas.openxmlformats.org/drawingml/2006/table">
            <a:tbl>
              <a:tblPr firstRow="1" bandRow="1">
                <a:tableStyleId>{5C22544A-7EE6-4342-B048-85BDC9FD1C3A}</a:tableStyleId>
              </a:tblPr>
              <a:tblGrid>
                <a:gridCol w="454585">
                  <a:extLst>
                    <a:ext uri="{9D8B030D-6E8A-4147-A177-3AD203B41FA5}">
                      <a16:colId xmlns:a16="http://schemas.microsoft.com/office/drawing/2014/main" val="2068189744"/>
                    </a:ext>
                  </a:extLst>
                </a:gridCol>
                <a:gridCol w="6314167">
                  <a:extLst>
                    <a:ext uri="{9D8B030D-6E8A-4147-A177-3AD203B41FA5}">
                      <a16:colId xmlns:a16="http://schemas.microsoft.com/office/drawing/2014/main" val="103118675"/>
                    </a:ext>
                  </a:extLst>
                </a:gridCol>
              </a:tblGrid>
              <a:tr h="227965">
                <a:tc>
                  <a:txBody>
                    <a:bodyPr/>
                    <a:lstStyle/>
                    <a:p>
                      <a:r>
                        <a:rPr lang="en-GB" sz="1100" dirty="0" err="1">
                          <a:solidFill>
                            <a:schemeClr val="tx1"/>
                          </a:solidFill>
                        </a:rPr>
                        <a:t>Wk</a:t>
                      </a:r>
                      <a:r>
                        <a:rPr lang="en-GB" sz="110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dirty="0">
                          <a:solidFill>
                            <a:schemeClr val="tx1"/>
                          </a:solidFill>
                        </a:rPr>
                        <a:t>Session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6917549"/>
                  </a:ext>
                </a:extLst>
              </a:tr>
              <a:tr h="348653">
                <a:tc>
                  <a:txBody>
                    <a:bodyPr/>
                    <a:lstStyle/>
                    <a:p>
                      <a:r>
                        <a:rPr lang="en-GB" sz="1000" dirty="0">
                          <a:solidFill>
                            <a:schemeClr val="tx1"/>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kern="1200" dirty="0">
                          <a:solidFill>
                            <a:schemeClr val="dk1"/>
                          </a:solidFill>
                          <a:effectLst/>
                          <a:latin typeface="+mn-lt"/>
                          <a:ea typeface="+mn-ea"/>
                          <a:cs typeface="+mn-cs"/>
                        </a:rPr>
                        <a:t>1-to-1 appointment (online), Independent or online group/recorded exercise session &amp; Online peer support group (iRehab café)</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1201743"/>
                  </a:ext>
                </a:extLst>
              </a:tr>
              <a:tr h="326303">
                <a:tc>
                  <a:txBody>
                    <a:bodyPr/>
                    <a:lstStyle/>
                    <a:p>
                      <a:r>
                        <a:rPr lang="en-GB" sz="1000"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kern="1200" dirty="0">
                          <a:solidFill>
                            <a:schemeClr val="dk1"/>
                          </a:solidFill>
                          <a:effectLst/>
                          <a:latin typeface="+mn-lt"/>
                          <a:ea typeface="+mn-ea"/>
                          <a:cs typeface="+mn-cs"/>
                        </a:rPr>
                        <a:t>Final 1-to-1 weekly session to include review and discharge</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6389578"/>
                  </a:ext>
                </a:extLst>
              </a:tr>
            </a:tbl>
          </a:graphicData>
        </a:graphic>
      </p:graphicFrame>
      <p:cxnSp>
        <p:nvCxnSpPr>
          <p:cNvPr id="37" name="Straight Arrow Connector 36">
            <a:extLst>
              <a:ext uri="{FF2B5EF4-FFF2-40B4-BE49-F238E27FC236}">
                <a16:creationId xmlns:a16="http://schemas.microsoft.com/office/drawing/2014/main" id="{F6811AD8-8254-D7E3-9CE6-AE3A0C6C6B95}"/>
              </a:ext>
            </a:extLst>
          </p:cNvPr>
          <p:cNvCxnSpPr>
            <a:cxnSpLocks noChangeAspect="1" noChangeShapeType="1"/>
          </p:cNvCxnSpPr>
          <p:nvPr/>
        </p:nvCxnSpPr>
        <p:spPr bwMode="auto">
          <a:xfrm>
            <a:off x="926661" y="4432571"/>
            <a:ext cx="0" cy="724621"/>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8" name="Straight Arrow Connector 37">
            <a:extLst>
              <a:ext uri="{FF2B5EF4-FFF2-40B4-BE49-F238E27FC236}">
                <a16:creationId xmlns:a16="http://schemas.microsoft.com/office/drawing/2014/main" id="{8AD4183E-F7B8-7D17-C754-8C7F2D4DA710}"/>
              </a:ext>
            </a:extLst>
          </p:cNvPr>
          <p:cNvCxnSpPr>
            <a:cxnSpLocks noChangeAspect="1" noChangeShapeType="1"/>
          </p:cNvCxnSpPr>
          <p:nvPr/>
        </p:nvCxnSpPr>
        <p:spPr bwMode="auto">
          <a:xfrm>
            <a:off x="5504192" y="4661028"/>
            <a:ext cx="0" cy="496164"/>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43" name="Rounded Rectangle 26">
            <a:extLst>
              <a:ext uri="{FF2B5EF4-FFF2-40B4-BE49-F238E27FC236}">
                <a16:creationId xmlns:a16="http://schemas.microsoft.com/office/drawing/2014/main" id="{6032EEE7-12F5-39BE-E334-05624D92DD64}"/>
              </a:ext>
            </a:extLst>
          </p:cNvPr>
          <p:cNvSpPr>
            <a:spLocks noChangeAspect="1" noChangeArrowheads="1"/>
          </p:cNvSpPr>
          <p:nvPr/>
        </p:nvSpPr>
        <p:spPr bwMode="auto">
          <a:xfrm>
            <a:off x="458397" y="5225559"/>
            <a:ext cx="8227205" cy="379328"/>
          </a:xfrm>
          <a:prstGeom prst="roundRect">
            <a:avLst>
              <a:gd name="adj" fmla="val 16667"/>
            </a:avLst>
          </a:prstGeom>
          <a:solidFill>
            <a:schemeClr val="accent5">
              <a:lumMod val="20000"/>
              <a:lumOff val="8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latin typeface="+mj-lt"/>
                <a:ea typeface="Times New Roman" panose="02020603050405020304" pitchFamily="18" charset="0"/>
              </a:rPr>
              <a:t>Qualitative Interviews</a:t>
            </a:r>
            <a:endParaRPr lang="en-GB" sz="120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2624996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
            <a:extLst>
              <a:ext uri="{FF2B5EF4-FFF2-40B4-BE49-F238E27FC236}">
                <a16:creationId xmlns:a16="http://schemas.microsoft.com/office/drawing/2014/main" id="{03BEF183-A2AC-A8C3-AAA7-C9B5EE8D4D41}"/>
              </a:ext>
            </a:extLst>
          </p:cNvPr>
          <p:cNvSpPr>
            <a:spLocks noChangeAspect="1" noChangeArrowheads="1"/>
          </p:cNvSpPr>
          <p:nvPr/>
        </p:nvSpPr>
        <p:spPr bwMode="auto">
          <a:xfrm>
            <a:off x="359492" y="3455859"/>
            <a:ext cx="8425016" cy="2444197"/>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sz="1200" b="1" dirty="0">
                <a:latin typeface="+mj-lt"/>
              </a:rPr>
              <a:t>6 Month Data Collection by WCTU: </a:t>
            </a:r>
            <a:r>
              <a:rPr lang="en-GB" sz="1200" dirty="0">
                <a:latin typeface="+mj-lt"/>
              </a:rPr>
              <a:t>Participant online or Telephone follow up from WCTU contact</a:t>
            </a:r>
            <a:endParaRPr lang="en-GB" sz="1200" b="1" dirty="0">
              <a:latin typeface="+mj-lt"/>
            </a:endParaRPr>
          </a:p>
        </p:txBody>
      </p:sp>
      <p:sp>
        <p:nvSpPr>
          <p:cNvPr id="29" name="Rounded Rectangle 3">
            <a:extLst>
              <a:ext uri="{FF2B5EF4-FFF2-40B4-BE49-F238E27FC236}">
                <a16:creationId xmlns:a16="http://schemas.microsoft.com/office/drawing/2014/main" id="{1B3F961F-CDD0-7248-F030-33DCA2EC9708}"/>
              </a:ext>
            </a:extLst>
          </p:cNvPr>
          <p:cNvSpPr>
            <a:spLocks noChangeAspect="1" noChangeArrowheads="1"/>
          </p:cNvSpPr>
          <p:nvPr/>
        </p:nvSpPr>
        <p:spPr bwMode="auto">
          <a:xfrm>
            <a:off x="359492" y="778383"/>
            <a:ext cx="8425016" cy="2161661"/>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sz="1200" b="1" dirty="0">
                <a:latin typeface="+mj-lt"/>
              </a:rPr>
              <a:t>8 Week Data Collection by WCTU: </a:t>
            </a:r>
            <a:r>
              <a:rPr lang="en-GB" sz="1200" dirty="0">
                <a:latin typeface="+mj-lt"/>
              </a:rPr>
              <a:t>Participant online or Telephone follow up from WCTU contact</a:t>
            </a:r>
          </a:p>
          <a:p>
            <a:pPr algn="ctr"/>
            <a:r>
              <a:rPr lang="en-GB" sz="1200" b="1" dirty="0">
                <a:latin typeface="+mj-lt"/>
              </a:rPr>
              <a:t>(Process Evaluation at 8 weeks)</a:t>
            </a:r>
          </a:p>
        </p:txBody>
      </p:sp>
      <p:sp>
        <p:nvSpPr>
          <p:cNvPr id="26" name="Rounded Rectangle 26">
            <a:extLst>
              <a:ext uri="{FF2B5EF4-FFF2-40B4-BE49-F238E27FC236}">
                <a16:creationId xmlns:a16="http://schemas.microsoft.com/office/drawing/2014/main" id="{BF93674D-D88E-469F-2D4E-3B27BB92DA6F}"/>
              </a:ext>
            </a:extLst>
          </p:cNvPr>
          <p:cNvSpPr>
            <a:spLocks noChangeAspect="1" noChangeArrowheads="1"/>
          </p:cNvSpPr>
          <p:nvPr/>
        </p:nvSpPr>
        <p:spPr bwMode="auto">
          <a:xfrm>
            <a:off x="611560" y="964602"/>
            <a:ext cx="7992888"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Primary: </a:t>
            </a:r>
            <a:r>
              <a:rPr lang="en-GB" sz="1200" dirty="0">
                <a:effectLst/>
                <a:latin typeface="+mj-lt"/>
                <a:ea typeface="Times New Roman" panose="02020603050405020304" pitchFamily="18" charset="0"/>
              </a:rPr>
              <a:t>Health-related quality of life: EQ-5D-5L</a:t>
            </a:r>
          </a:p>
        </p:txBody>
      </p:sp>
      <p:sp>
        <p:nvSpPr>
          <p:cNvPr id="28" name="Rounded Rectangle 26">
            <a:extLst>
              <a:ext uri="{FF2B5EF4-FFF2-40B4-BE49-F238E27FC236}">
                <a16:creationId xmlns:a16="http://schemas.microsoft.com/office/drawing/2014/main" id="{9622A1F6-EC9E-19AD-8BC3-0F18EB7A03C9}"/>
              </a:ext>
            </a:extLst>
          </p:cNvPr>
          <p:cNvSpPr>
            <a:spLocks noChangeAspect="1" noChangeArrowheads="1"/>
          </p:cNvSpPr>
          <p:nvPr/>
        </p:nvSpPr>
        <p:spPr bwMode="auto">
          <a:xfrm>
            <a:off x="627798" y="1747469"/>
            <a:ext cx="7992887"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Secondary: </a:t>
            </a:r>
            <a:r>
              <a:rPr lang="en-GB" sz="1200" dirty="0">
                <a:effectLst/>
                <a:latin typeface="+mj-lt"/>
                <a:ea typeface="Times New Roman" panose="02020603050405020304" pitchFamily="18" charset="0"/>
              </a:rPr>
              <a:t>physical function (30s Sit to Stand Test), Brief illness perceptions (BIPQ), fatigue (FACIT-F), anxiety and depression (HADS), health utilisation </a:t>
            </a:r>
          </a:p>
        </p:txBody>
      </p:sp>
      <p:sp>
        <p:nvSpPr>
          <p:cNvPr id="30" name="Rounded Rectangle 26">
            <a:extLst>
              <a:ext uri="{FF2B5EF4-FFF2-40B4-BE49-F238E27FC236}">
                <a16:creationId xmlns:a16="http://schemas.microsoft.com/office/drawing/2014/main" id="{A82F5934-0C6E-B04D-884F-211D957AD53B}"/>
              </a:ext>
            </a:extLst>
          </p:cNvPr>
          <p:cNvSpPr>
            <a:spLocks noChangeAspect="1" noChangeArrowheads="1"/>
          </p:cNvSpPr>
          <p:nvPr/>
        </p:nvSpPr>
        <p:spPr bwMode="auto">
          <a:xfrm>
            <a:off x="627568" y="3700608"/>
            <a:ext cx="7992888"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Primary: </a:t>
            </a:r>
            <a:r>
              <a:rPr lang="en-GB" sz="1200" dirty="0">
                <a:effectLst/>
                <a:latin typeface="+mj-lt"/>
                <a:ea typeface="Times New Roman" panose="02020603050405020304" pitchFamily="18" charset="0"/>
              </a:rPr>
              <a:t>Health-related quality of life: EQ-5D-5L</a:t>
            </a:r>
          </a:p>
        </p:txBody>
      </p:sp>
      <p:sp>
        <p:nvSpPr>
          <p:cNvPr id="32" name="Rounded Rectangle 26">
            <a:extLst>
              <a:ext uri="{FF2B5EF4-FFF2-40B4-BE49-F238E27FC236}">
                <a16:creationId xmlns:a16="http://schemas.microsoft.com/office/drawing/2014/main" id="{4FCE7BDB-BD88-C205-3C48-821D0DB80B86}"/>
              </a:ext>
            </a:extLst>
          </p:cNvPr>
          <p:cNvSpPr>
            <a:spLocks noChangeAspect="1" noChangeArrowheads="1"/>
          </p:cNvSpPr>
          <p:nvPr/>
        </p:nvSpPr>
        <p:spPr bwMode="auto">
          <a:xfrm>
            <a:off x="657275" y="4582239"/>
            <a:ext cx="7992887" cy="79741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Secondary: </a:t>
            </a:r>
            <a:r>
              <a:rPr lang="en-GB" sz="1200" dirty="0">
                <a:effectLst/>
                <a:latin typeface="+mj-lt"/>
                <a:ea typeface="Times New Roman" panose="02020603050405020304" pitchFamily="18" charset="0"/>
              </a:rPr>
              <a:t>physical function (30s Sit to Stand Test), Brief illness perceptions (BIPQ), fatigue (FACIT-F), anxiety and depression (HADS), health utilisation </a:t>
            </a:r>
          </a:p>
          <a:p>
            <a:pPr algn="ctr">
              <a:lnSpc>
                <a:spcPct val="150000"/>
              </a:lnSpc>
            </a:pPr>
            <a:r>
              <a:rPr lang="en-GB" sz="1200" dirty="0">
                <a:latin typeface="+mj-lt"/>
                <a:ea typeface="Times New Roman" panose="02020603050405020304" pitchFamily="18" charset="0"/>
              </a:rPr>
              <a:t>Process and Health Economic Evaluation</a:t>
            </a:r>
            <a:endParaRPr lang="en-GB" sz="1200" dirty="0">
              <a:effectLst/>
              <a:latin typeface="+mj-lt"/>
              <a:ea typeface="Times New Roman" panose="02020603050405020304" pitchFamily="18" charset="0"/>
            </a:endParaRPr>
          </a:p>
        </p:txBody>
      </p:sp>
      <p:cxnSp>
        <p:nvCxnSpPr>
          <p:cNvPr id="34" name="Straight Arrow Connector 33">
            <a:extLst>
              <a:ext uri="{FF2B5EF4-FFF2-40B4-BE49-F238E27FC236}">
                <a16:creationId xmlns:a16="http://schemas.microsoft.com/office/drawing/2014/main" id="{C222EBD3-B93A-835D-B086-DBF3A9E09BE3}"/>
              </a:ext>
            </a:extLst>
          </p:cNvPr>
          <p:cNvCxnSpPr>
            <a:cxnSpLocks noChangeAspect="1" noChangeShapeType="1"/>
          </p:cNvCxnSpPr>
          <p:nvPr/>
        </p:nvCxnSpPr>
        <p:spPr bwMode="auto">
          <a:xfrm>
            <a:off x="4572000" y="2966904"/>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Follow Up</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3563855" y="6439346"/>
            <a:ext cx="2088232" cy="373005"/>
          </a:xfrm>
          <a:prstGeom prst="rect">
            <a:avLst/>
          </a:prstGeom>
        </p:spPr>
      </p:pic>
    </p:spTree>
    <p:extLst>
      <p:ext uri="{BB962C8B-B14F-4D97-AF65-F5344CB8AC3E}">
        <p14:creationId xmlns:p14="http://schemas.microsoft.com/office/powerpoint/2010/main" val="3796077294"/>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
            <a:extLst>
              <a:ext uri="{FF2B5EF4-FFF2-40B4-BE49-F238E27FC236}">
                <a16:creationId xmlns:a16="http://schemas.microsoft.com/office/drawing/2014/main" id="{0719A2E6-2588-5C21-4F5B-C39F30992DBB}"/>
              </a:ext>
            </a:extLst>
          </p:cNvPr>
          <p:cNvSpPr>
            <a:spLocks noChangeAspect="1" noChangeArrowheads="1"/>
          </p:cNvSpPr>
          <p:nvPr/>
        </p:nvSpPr>
        <p:spPr bwMode="auto">
          <a:xfrm>
            <a:off x="4644008" y="697130"/>
            <a:ext cx="3475107" cy="4892109"/>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r>
              <a:rPr lang="en-GB" sz="1200" b="1" dirty="0">
                <a:effectLst/>
                <a:latin typeface="+mj-lt"/>
                <a:ea typeface="Times New Roman" panose="02020603050405020304" pitchFamily="18" charset="0"/>
              </a:rPr>
              <a:t>Site</a:t>
            </a:r>
          </a:p>
        </p:txBody>
      </p:sp>
      <p:sp>
        <p:nvSpPr>
          <p:cNvPr id="29" name="Rounded Rectangle 3">
            <a:extLst>
              <a:ext uri="{FF2B5EF4-FFF2-40B4-BE49-F238E27FC236}">
                <a16:creationId xmlns:a16="http://schemas.microsoft.com/office/drawing/2014/main" id="{1B3F961F-CDD0-7248-F030-33DCA2EC9708}"/>
              </a:ext>
            </a:extLst>
          </p:cNvPr>
          <p:cNvSpPr>
            <a:spLocks noChangeAspect="1" noChangeArrowheads="1"/>
          </p:cNvSpPr>
          <p:nvPr/>
        </p:nvSpPr>
        <p:spPr bwMode="auto">
          <a:xfrm>
            <a:off x="952876" y="748085"/>
            <a:ext cx="3475107" cy="4841155"/>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sz="1200" b="1" dirty="0">
                <a:latin typeface="+mj-lt"/>
              </a:rPr>
              <a:t>WCTU</a:t>
            </a:r>
          </a:p>
        </p:txBody>
      </p:sp>
      <p:sp>
        <p:nvSpPr>
          <p:cNvPr id="26" name="Rounded Rectangle 26">
            <a:extLst>
              <a:ext uri="{FF2B5EF4-FFF2-40B4-BE49-F238E27FC236}">
                <a16:creationId xmlns:a16="http://schemas.microsoft.com/office/drawing/2014/main" id="{BF93674D-D88E-469F-2D4E-3B27BB92DA6F}"/>
              </a:ext>
            </a:extLst>
          </p:cNvPr>
          <p:cNvSpPr>
            <a:spLocks noChangeAspect="1" noChangeArrowheads="1"/>
          </p:cNvSpPr>
          <p:nvPr/>
        </p:nvSpPr>
        <p:spPr bwMode="auto">
          <a:xfrm>
            <a:off x="1331640" y="964602"/>
            <a:ext cx="6408712" cy="384804"/>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Readmission CRF</a:t>
            </a:r>
            <a:endParaRPr lang="en-GB" sz="1200" dirty="0">
              <a:effectLst/>
              <a:latin typeface="+mj-lt"/>
              <a:ea typeface="Times New Roman" panose="02020603050405020304" pitchFamily="18" charset="0"/>
            </a:endParaRPr>
          </a:p>
        </p:txBody>
      </p:sp>
      <p:sp>
        <p:nvSpPr>
          <p:cNvPr id="28" name="Rounded Rectangle 26">
            <a:extLst>
              <a:ext uri="{FF2B5EF4-FFF2-40B4-BE49-F238E27FC236}">
                <a16:creationId xmlns:a16="http://schemas.microsoft.com/office/drawing/2014/main" id="{9622A1F6-EC9E-19AD-8BC3-0F18EB7A03C9}"/>
              </a:ext>
            </a:extLst>
          </p:cNvPr>
          <p:cNvSpPr>
            <a:spLocks noChangeAspect="1" noChangeArrowheads="1"/>
          </p:cNvSpPr>
          <p:nvPr/>
        </p:nvSpPr>
        <p:spPr bwMode="auto">
          <a:xfrm>
            <a:off x="1367644" y="1492037"/>
            <a:ext cx="6408712"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Withdrawal CRF</a:t>
            </a:r>
            <a:endParaRPr lang="en-GB" sz="1200" dirty="0">
              <a:effectLst/>
              <a:latin typeface="+mj-lt"/>
              <a:ea typeface="Times New Roman" panose="02020603050405020304" pitchFamily="18" charset="0"/>
            </a:endParaRPr>
          </a:p>
        </p:txBody>
      </p:sp>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Unscheduled Events (Ad hoc)  </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3563855" y="6439346"/>
            <a:ext cx="2088232" cy="373005"/>
          </a:xfrm>
          <a:prstGeom prst="rect">
            <a:avLst/>
          </a:prstGeom>
        </p:spPr>
      </p:pic>
      <p:sp>
        <p:nvSpPr>
          <p:cNvPr id="13" name="Rounded Rectangle 26">
            <a:extLst>
              <a:ext uri="{FF2B5EF4-FFF2-40B4-BE49-F238E27FC236}">
                <a16:creationId xmlns:a16="http://schemas.microsoft.com/office/drawing/2014/main" id="{2B2A1507-5A42-298C-FD4E-2B4D660449C7}"/>
              </a:ext>
            </a:extLst>
          </p:cNvPr>
          <p:cNvSpPr>
            <a:spLocks noChangeAspect="1" noChangeArrowheads="1"/>
          </p:cNvSpPr>
          <p:nvPr/>
        </p:nvSpPr>
        <p:spPr bwMode="auto">
          <a:xfrm>
            <a:off x="1344402" y="2041593"/>
            <a:ext cx="6408712"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Notification of death CRF</a:t>
            </a:r>
            <a:endParaRPr lang="en-GB" sz="1200" dirty="0">
              <a:effectLst/>
              <a:latin typeface="+mj-lt"/>
              <a:ea typeface="Times New Roman" panose="02020603050405020304" pitchFamily="18" charset="0"/>
            </a:endParaRPr>
          </a:p>
        </p:txBody>
      </p:sp>
      <p:sp>
        <p:nvSpPr>
          <p:cNvPr id="14" name="Rounded Rectangle 26">
            <a:extLst>
              <a:ext uri="{FF2B5EF4-FFF2-40B4-BE49-F238E27FC236}">
                <a16:creationId xmlns:a16="http://schemas.microsoft.com/office/drawing/2014/main" id="{109CADB3-C531-1937-412B-BCE0771BE693}"/>
              </a:ext>
            </a:extLst>
          </p:cNvPr>
          <p:cNvSpPr>
            <a:spLocks noChangeAspect="1" noChangeArrowheads="1"/>
          </p:cNvSpPr>
          <p:nvPr/>
        </p:nvSpPr>
        <p:spPr bwMode="auto">
          <a:xfrm>
            <a:off x="1326308" y="2591149"/>
            <a:ext cx="6399749"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AE CRF</a:t>
            </a:r>
            <a:endParaRPr lang="en-GB" sz="1200" dirty="0">
              <a:effectLst/>
              <a:latin typeface="+mj-lt"/>
              <a:ea typeface="Times New Roman" panose="02020603050405020304" pitchFamily="18" charset="0"/>
            </a:endParaRPr>
          </a:p>
        </p:txBody>
      </p:sp>
      <p:sp>
        <p:nvSpPr>
          <p:cNvPr id="15" name="Rounded Rectangle 26">
            <a:extLst>
              <a:ext uri="{FF2B5EF4-FFF2-40B4-BE49-F238E27FC236}">
                <a16:creationId xmlns:a16="http://schemas.microsoft.com/office/drawing/2014/main" id="{8DB52877-CA55-EA9C-43DF-8DA33E92571A}"/>
              </a:ext>
            </a:extLst>
          </p:cNvPr>
          <p:cNvSpPr>
            <a:spLocks noChangeAspect="1" noChangeArrowheads="1"/>
          </p:cNvSpPr>
          <p:nvPr/>
        </p:nvSpPr>
        <p:spPr bwMode="auto">
          <a:xfrm>
            <a:off x="1300118" y="3140705"/>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SAE CRF</a:t>
            </a:r>
            <a:endParaRPr lang="en-GB" sz="1200" dirty="0">
              <a:effectLst/>
              <a:latin typeface="+mj-lt"/>
              <a:ea typeface="Times New Roman" panose="02020603050405020304" pitchFamily="18" charset="0"/>
            </a:endParaRPr>
          </a:p>
        </p:txBody>
      </p:sp>
      <p:sp>
        <p:nvSpPr>
          <p:cNvPr id="3" name="Rounded Rectangle 26">
            <a:extLst>
              <a:ext uri="{FF2B5EF4-FFF2-40B4-BE49-F238E27FC236}">
                <a16:creationId xmlns:a16="http://schemas.microsoft.com/office/drawing/2014/main" id="{9CA00673-E525-81BF-BE21-EE12E22CC8EE}"/>
              </a:ext>
            </a:extLst>
          </p:cNvPr>
          <p:cNvSpPr>
            <a:spLocks noChangeAspect="1" noChangeArrowheads="1"/>
          </p:cNvSpPr>
          <p:nvPr/>
        </p:nvSpPr>
        <p:spPr bwMode="auto">
          <a:xfrm>
            <a:off x="1300118" y="3711686"/>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Note To File CRF</a:t>
            </a:r>
            <a:endParaRPr lang="en-GB" sz="1200" dirty="0">
              <a:effectLst/>
              <a:latin typeface="+mj-lt"/>
              <a:ea typeface="Times New Roman" panose="02020603050405020304" pitchFamily="18" charset="0"/>
            </a:endParaRPr>
          </a:p>
        </p:txBody>
      </p:sp>
      <p:sp>
        <p:nvSpPr>
          <p:cNvPr id="5" name="Rounded Rectangle 26">
            <a:extLst>
              <a:ext uri="{FF2B5EF4-FFF2-40B4-BE49-F238E27FC236}">
                <a16:creationId xmlns:a16="http://schemas.microsoft.com/office/drawing/2014/main" id="{361E3E54-D0F6-9CF0-DC67-0DB904588FCF}"/>
              </a:ext>
            </a:extLst>
          </p:cNvPr>
          <p:cNvSpPr>
            <a:spLocks noChangeAspect="1" noChangeArrowheads="1"/>
          </p:cNvSpPr>
          <p:nvPr/>
        </p:nvSpPr>
        <p:spPr bwMode="auto">
          <a:xfrm>
            <a:off x="1326308" y="4264967"/>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Protocol non compliance CRF</a:t>
            </a:r>
            <a:endParaRPr lang="en-GB" sz="1200" dirty="0">
              <a:effectLst/>
              <a:latin typeface="+mj-lt"/>
              <a:ea typeface="Times New Roman" panose="02020603050405020304" pitchFamily="18" charset="0"/>
            </a:endParaRPr>
          </a:p>
        </p:txBody>
      </p:sp>
    </p:spTree>
    <p:extLst>
      <p:ext uri="{BB962C8B-B14F-4D97-AF65-F5344CB8AC3E}">
        <p14:creationId xmlns:p14="http://schemas.microsoft.com/office/powerpoint/2010/main" val="2657660677"/>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EACB3D-25B9-3B43-AE8F-71A1652A187D}"/>
              </a:ext>
            </a:extLst>
          </p:cNvPr>
          <p:cNvSpPr>
            <a:spLocks noGrp="1"/>
          </p:cNvSpPr>
          <p:nvPr>
            <p:ph type="body" sz="quarter" idx="10"/>
          </p:nvPr>
        </p:nvSpPr>
        <p:spPr>
          <a:xfrm>
            <a:off x="28228" y="17153"/>
            <a:ext cx="7171795" cy="648816"/>
          </a:xfrm>
        </p:spPr>
        <p:txBody>
          <a:bodyPr/>
          <a:lstStyle/>
          <a:p>
            <a:r>
              <a:rPr lang="en-GB" sz="2400" dirty="0"/>
              <a:t>Withdrawals, Discontinuation, Readmissions &amp; Notification of Death</a:t>
            </a:r>
          </a:p>
        </p:txBody>
      </p:sp>
      <p:pic>
        <p:nvPicPr>
          <p:cNvPr id="4" name="Picture 3" descr="Text&#10;&#10;Description automatically generated">
            <a:extLst>
              <a:ext uri="{FF2B5EF4-FFF2-40B4-BE49-F238E27FC236}">
                <a16:creationId xmlns:a16="http://schemas.microsoft.com/office/drawing/2014/main" id="{A70B5AA0-DF5C-DFF8-D985-7546874E9FDC}"/>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897CCFF0-C485-76D3-1802-7215607F1A35}"/>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69580D2-E850-7F25-3C1F-0B7D78655772}"/>
              </a:ext>
            </a:extLst>
          </p:cNvPr>
          <p:cNvPicPr>
            <a:picLocks noChangeAspect="1"/>
          </p:cNvPicPr>
          <p:nvPr/>
        </p:nvPicPr>
        <p:blipFill>
          <a:blip r:embed="rId5"/>
          <a:stretch>
            <a:fillRect/>
          </a:stretch>
        </p:blipFill>
        <p:spPr>
          <a:xfrm>
            <a:off x="7200023" y="9160"/>
            <a:ext cx="1872208" cy="514302"/>
          </a:xfrm>
          <a:prstGeom prst="rect">
            <a:avLst/>
          </a:prstGeom>
        </p:spPr>
      </p:pic>
      <p:sp>
        <p:nvSpPr>
          <p:cNvPr id="14" name="Text Placeholder 2">
            <a:extLst>
              <a:ext uri="{FF2B5EF4-FFF2-40B4-BE49-F238E27FC236}">
                <a16:creationId xmlns:a16="http://schemas.microsoft.com/office/drawing/2014/main" id="{F77DE066-AE87-D676-7930-365A6F83EF01}"/>
              </a:ext>
            </a:extLst>
          </p:cNvPr>
          <p:cNvSpPr>
            <a:spLocks noGrp="1"/>
          </p:cNvSpPr>
          <p:nvPr>
            <p:ph type="body" sz="quarter" idx="16"/>
          </p:nvPr>
        </p:nvSpPr>
        <p:spPr>
          <a:xfrm>
            <a:off x="19084" y="836712"/>
            <a:ext cx="9008268" cy="2332173"/>
          </a:xfrm>
        </p:spPr>
        <p: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WCTU Assessment team, Intervention Teams &amp; Site Teams have a delegated responsibility to ensure they record and report Withdrawals, Readmissions &amp; Notification of Death.</a:t>
            </a:r>
          </a:p>
          <a:p>
            <a:pPr marL="0" indent="0">
              <a:buNone/>
            </a:pP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latin typeface="Calibri" panose="020F0502020204030204" pitchFamily="34" charset="0"/>
                <a:ea typeface="Times New Roman" panose="02020603050405020304" pitchFamily="18" charset="0"/>
                <a:cs typeface="Times New Roman" panose="02020603050405020304" pitchFamily="18" charset="0"/>
              </a:rPr>
              <a:t>All records will be available to view from the database.</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t>Withdrawals:</a:t>
            </a:r>
          </a:p>
          <a:p>
            <a:pPr lvl="1"/>
            <a:r>
              <a:rPr lang="en-GB" sz="1200" dirty="0"/>
              <a:t>a) discontinuation from the intervention only where the participant continues with follow-up data collection (Discontinuation eCRF)</a:t>
            </a:r>
          </a:p>
          <a:p>
            <a:pPr lvl="1"/>
            <a:r>
              <a:rPr lang="en-GB" sz="1200" dirty="0"/>
              <a:t>b) complete withdrawal from the trial without further data collection (Withdrawal eCRF)</a:t>
            </a:r>
          </a:p>
          <a:p>
            <a:pPr lvl="1"/>
            <a:r>
              <a:rPr lang="en-GB" sz="1200" dirty="0"/>
              <a:t>Participants may be discontinued from the trial intervention or be withdrawn from the sit-to-stand element at the discretion of the CI &amp;/or intervention team</a:t>
            </a:r>
          </a:p>
          <a:p>
            <a:pPr marL="457200" lvl="1" indent="0">
              <a:buNone/>
            </a:pPr>
            <a:endParaRPr lang="en-GB" sz="1200" dirty="0"/>
          </a:p>
          <a:p>
            <a:r>
              <a:rPr lang="en-GB" sz="1400" dirty="0"/>
              <a:t>Readmission</a:t>
            </a:r>
          </a:p>
          <a:p>
            <a:pPr lvl="1"/>
            <a:r>
              <a:rPr lang="en-GB" sz="1200" dirty="0"/>
              <a:t>Readmission data will be added via an eCRF</a:t>
            </a:r>
          </a:p>
          <a:p>
            <a:pPr lvl="1"/>
            <a:r>
              <a:rPr lang="en-GB" sz="1200" dirty="0"/>
              <a:t>This will include date of readmission</a:t>
            </a:r>
          </a:p>
          <a:p>
            <a:pPr lvl="1"/>
            <a:r>
              <a:rPr lang="en-GB" sz="1200" dirty="0"/>
              <a:t>Date of discharge</a:t>
            </a:r>
          </a:p>
          <a:p>
            <a:pPr lvl="1"/>
            <a:r>
              <a:rPr lang="en-GB" sz="1200" dirty="0"/>
              <a:t>Type(s) of ward admitted to </a:t>
            </a:r>
            <a:endParaRPr lang="en-GB" sz="1200" dirty="0">
              <a:solidFill>
                <a:srgbClr val="FF0000"/>
              </a:solidFill>
            </a:endParaRPr>
          </a:p>
          <a:p>
            <a:pPr marL="457200" lvl="1" indent="0">
              <a:buNone/>
            </a:pPr>
            <a:endParaRPr lang="en-GB" sz="1600" dirty="0"/>
          </a:p>
          <a:p>
            <a:r>
              <a:rPr lang="en-GB" sz="1400" dirty="0"/>
              <a:t>Notification of Death</a:t>
            </a:r>
          </a:p>
          <a:p>
            <a:pPr lvl="1"/>
            <a:r>
              <a:rPr lang="en-GB" sz="1200" dirty="0"/>
              <a:t>Notification of death will be added via an eCRF</a:t>
            </a:r>
          </a:p>
          <a:p>
            <a:pPr lvl="1"/>
            <a:r>
              <a:rPr lang="en-GB" sz="1200" dirty="0"/>
              <a:t>This will include date of death</a:t>
            </a:r>
          </a:p>
          <a:p>
            <a:pPr lvl="1"/>
            <a:r>
              <a:rPr lang="en-GB" sz="1200" dirty="0"/>
              <a:t>Cause of Death</a:t>
            </a:r>
          </a:p>
          <a:p>
            <a:pPr marL="457200" lvl="1" indent="0">
              <a:buNone/>
            </a:pPr>
            <a:endParaRPr lang="en-GB" sz="1400" dirty="0"/>
          </a:p>
          <a:p>
            <a:pPr marL="457200" lvl="1" indent="0">
              <a:buNone/>
            </a:pPr>
            <a:endParaRPr lang="en-GB" sz="1400" dirty="0"/>
          </a:p>
          <a:p>
            <a:pPr marL="0" indent="0">
              <a:buNone/>
            </a:pP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a:p>
            <a:endParaRPr lang="en-GB" dirty="0"/>
          </a:p>
        </p:txBody>
      </p:sp>
    </p:spTree>
    <p:extLst>
      <p:ext uri="{BB962C8B-B14F-4D97-AF65-F5344CB8AC3E}">
        <p14:creationId xmlns:p14="http://schemas.microsoft.com/office/powerpoint/2010/main" val="262643964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EACB3D-25B9-3B43-AE8F-71A1652A187D}"/>
              </a:ext>
            </a:extLst>
          </p:cNvPr>
          <p:cNvSpPr>
            <a:spLocks noGrp="1"/>
          </p:cNvSpPr>
          <p:nvPr>
            <p:ph type="body" sz="quarter" idx="10"/>
          </p:nvPr>
        </p:nvSpPr>
        <p:spPr>
          <a:xfrm>
            <a:off x="28228" y="17153"/>
            <a:ext cx="8425016" cy="648816"/>
          </a:xfrm>
        </p:spPr>
        <p:txBody>
          <a:bodyPr/>
          <a:lstStyle/>
          <a:p>
            <a:r>
              <a:rPr lang="en-GB" sz="2400" dirty="0"/>
              <a:t>Adverse Event (AE) &amp; Serious Adverse Event (SAE) </a:t>
            </a:r>
          </a:p>
          <a:p>
            <a:r>
              <a:rPr lang="en-GB" sz="2400" dirty="0"/>
              <a:t>procedures </a:t>
            </a:r>
          </a:p>
        </p:txBody>
      </p:sp>
      <p:pic>
        <p:nvPicPr>
          <p:cNvPr id="4" name="Picture 3" descr="Text&#10;&#10;Description automatically generated">
            <a:extLst>
              <a:ext uri="{FF2B5EF4-FFF2-40B4-BE49-F238E27FC236}">
                <a16:creationId xmlns:a16="http://schemas.microsoft.com/office/drawing/2014/main" id="{A70B5AA0-DF5C-DFF8-D985-7546874E9FDC}"/>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897CCFF0-C485-76D3-1802-7215607F1A35}"/>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69580D2-E850-7F25-3C1F-0B7D78655772}"/>
              </a:ext>
            </a:extLst>
          </p:cNvPr>
          <p:cNvPicPr>
            <a:picLocks noChangeAspect="1"/>
          </p:cNvPicPr>
          <p:nvPr/>
        </p:nvPicPr>
        <p:blipFill>
          <a:blip r:embed="rId4"/>
          <a:stretch>
            <a:fillRect/>
          </a:stretch>
        </p:blipFill>
        <p:spPr>
          <a:xfrm>
            <a:off x="7200023" y="9160"/>
            <a:ext cx="1872208" cy="514302"/>
          </a:xfrm>
          <a:prstGeom prst="rect">
            <a:avLst/>
          </a:prstGeom>
        </p:spPr>
      </p:pic>
      <p:graphicFrame>
        <p:nvGraphicFramePr>
          <p:cNvPr id="10" name="Table 9">
            <a:extLst>
              <a:ext uri="{FF2B5EF4-FFF2-40B4-BE49-F238E27FC236}">
                <a16:creationId xmlns:a16="http://schemas.microsoft.com/office/drawing/2014/main" id="{D263D080-DA37-B881-5C78-1EE847B1A5A0}"/>
              </a:ext>
            </a:extLst>
          </p:cNvPr>
          <p:cNvGraphicFramePr>
            <a:graphicFrameLocks noGrp="1"/>
          </p:cNvGraphicFramePr>
          <p:nvPr>
            <p:extLst>
              <p:ext uri="{D42A27DB-BD31-4B8C-83A1-F6EECF244321}">
                <p14:modId xmlns:p14="http://schemas.microsoft.com/office/powerpoint/2010/main" val="2318530292"/>
              </p:ext>
            </p:extLst>
          </p:nvPr>
        </p:nvGraphicFramePr>
        <p:xfrm>
          <a:off x="179512" y="3783122"/>
          <a:ext cx="4184154" cy="1981600"/>
        </p:xfrm>
        <a:graphic>
          <a:graphicData uri="http://schemas.openxmlformats.org/drawingml/2006/table">
            <a:tbl>
              <a:tblPr firstRow="1" firstCol="1" bandRow="1"/>
              <a:tblGrid>
                <a:gridCol w="4184154">
                  <a:extLst>
                    <a:ext uri="{9D8B030D-6E8A-4147-A177-3AD203B41FA5}">
                      <a16:colId xmlns:a16="http://schemas.microsoft.com/office/drawing/2014/main" val="2809829363"/>
                    </a:ext>
                  </a:extLst>
                </a:gridCol>
              </a:tblGrid>
              <a:tr h="268304">
                <a:tc>
                  <a:txBody>
                    <a:bodyPr/>
                    <a:lstStyle/>
                    <a:p>
                      <a:pPr>
                        <a:spcBef>
                          <a:spcPts val="200"/>
                        </a:spcBef>
                        <a:spcAft>
                          <a:spcPts val="2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Events</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rgbClr val="F2F2F2"/>
                    </a:solidFill>
                  </a:tcPr>
                </a:tc>
                <a:extLst>
                  <a:ext uri="{0D108BD9-81ED-4DB2-BD59-A6C34878D82A}">
                    <a16:rowId xmlns:a16="http://schemas.microsoft.com/office/drawing/2014/main" val="3654084892"/>
                  </a:ext>
                </a:extLst>
              </a:tr>
              <a:tr h="268304">
                <a:tc>
                  <a:txBody>
                    <a:bodyPr/>
                    <a:lstStyle/>
                    <a:p>
                      <a:pPr>
                        <a:spcBef>
                          <a:spcPts val="200"/>
                        </a:spcBef>
                        <a:spcAft>
                          <a:spcPts val="2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Breathlessness</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42062301"/>
                  </a:ext>
                </a:extLst>
              </a:tr>
              <a:tr h="268304">
                <a:tc>
                  <a:txBody>
                    <a:bodyPr/>
                    <a:lstStyle/>
                    <a:p>
                      <a:pPr>
                        <a:spcBef>
                          <a:spcPts val="200"/>
                        </a:spcBef>
                        <a:spcAft>
                          <a:spcPts val="200"/>
                        </a:spcAft>
                      </a:pPr>
                      <a:r>
                        <a:rPr lang="en-GB" sz="1400">
                          <a:effectLst/>
                          <a:latin typeface="Calibri" panose="020F0502020204030204" pitchFamily="34" charset="0"/>
                          <a:ea typeface="Calibri" panose="020F0502020204030204" pitchFamily="34" charset="0"/>
                          <a:cs typeface="Times New Roman" panose="02020603050405020304" pitchFamily="18" charset="0"/>
                        </a:rPr>
                        <a:t>Light headedness/dizziness</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54777580"/>
                  </a:ext>
                </a:extLst>
              </a:tr>
              <a:tr h="268304">
                <a:tc>
                  <a:txBody>
                    <a:bodyPr/>
                    <a:lstStyle/>
                    <a:p>
                      <a:pPr>
                        <a:spcBef>
                          <a:spcPts val="200"/>
                        </a:spcBef>
                        <a:spcAft>
                          <a:spcPts val="2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Muscle stiffness/soreness</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268667151"/>
                  </a:ext>
                </a:extLst>
              </a:tr>
              <a:tr h="268304">
                <a:tc>
                  <a:txBody>
                    <a:bodyPr/>
                    <a:lstStyle/>
                    <a:p>
                      <a:pPr>
                        <a:spcBef>
                          <a:spcPts val="200"/>
                        </a:spcBef>
                        <a:spcAft>
                          <a:spcPts val="2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Tiredness/fatigue</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61658664"/>
                  </a:ext>
                </a:extLst>
              </a:tr>
              <a:tr h="536607">
                <a:tc>
                  <a:txBody>
                    <a:bodyPr/>
                    <a:lstStyle/>
                    <a:p>
                      <a:pPr>
                        <a:spcBef>
                          <a:spcPts val="200"/>
                        </a:spcBef>
                        <a:spcAft>
                          <a:spcPts val="2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Oxygen desaturation (that resolves with appropriate management e.g. rest, breathing exercises, inhaled medications)</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57136265"/>
                  </a:ext>
                </a:extLst>
              </a:tr>
            </a:tbl>
          </a:graphicData>
        </a:graphic>
      </p:graphicFrame>
      <p:sp>
        <p:nvSpPr>
          <p:cNvPr id="11" name="Text Placeholder 2">
            <a:extLst>
              <a:ext uri="{FF2B5EF4-FFF2-40B4-BE49-F238E27FC236}">
                <a16:creationId xmlns:a16="http://schemas.microsoft.com/office/drawing/2014/main" id="{F03F8662-853E-9675-C0AA-3C8329623E3E}"/>
              </a:ext>
            </a:extLst>
          </p:cNvPr>
          <p:cNvSpPr>
            <a:spLocks noGrp="1"/>
          </p:cNvSpPr>
          <p:nvPr>
            <p:ph type="body" sz="quarter" idx="16"/>
          </p:nvPr>
        </p:nvSpPr>
        <p:spPr>
          <a:xfrm>
            <a:off x="151196" y="920922"/>
            <a:ext cx="8424936" cy="3868228"/>
          </a:xfrm>
        </p:spPr>
        <p: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WCTU Assessment team, iRehab Intervention Teams &amp; Site Research Teams have a delegated responsibility to ensure they record and report all </a:t>
            </a: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AEs</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and </a:t>
            </a: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SAEs</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(where events are usually within 48 hours of the assessment appointment).</a:t>
            </a:r>
          </a:p>
          <a:p>
            <a:pPr marL="0" indent="0">
              <a:buNone/>
            </a:pPr>
            <a:endParaRPr lang="en-GB" sz="1400" dirty="0">
              <a:effectLst/>
              <a:latin typeface="Times New Roman" panose="02020603050405020304" pitchFamily="18" charset="0"/>
              <a:ea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All SAEs should be initially reported on the SAE Form and a scanned copy sent to the following for initial review:</a:t>
            </a:r>
          </a:p>
          <a:p>
            <a:pPr lvl="1"/>
            <a:r>
              <a:rPr lang="en-GB" sz="1400" dirty="0">
                <a:effectLst/>
                <a:latin typeface="Calibri" panose="020F0502020204030204" pitchFamily="34" charset="0"/>
                <a:ea typeface="Times New Roman" panose="02020603050405020304" pitchFamily="18" charset="0"/>
                <a:cs typeface="Times New Roman" panose="02020603050405020304" pitchFamily="18" charset="0"/>
              </a:rPr>
              <a:t>WCTU trial team (</a:t>
            </a:r>
            <a:r>
              <a:rPr lang="en-GB" sz="14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5"/>
              </a:rPr>
              <a:t>irehab@warwick.ac.uk</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t>
            </a:r>
          </a:p>
          <a:p>
            <a:pPr lvl="1"/>
            <a:r>
              <a:rPr lang="en-GB" sz="1400" dirty="0">
                <a:effectLst/>
                <a:latin typeface="Calibri" panose="020F0502020204030204" pitchFamily="34" charset="0"/>
                <a:ea typeface="Times New Roman" panose="02020603050405020304" pitchFamily="18" charset="0"/>
                <a:cs typeface="Times New Roman" panose="02020603050405020304" pitchFamily="18" charset="0"/>
              </a:rPr>
              <a:t>WCTU QA Team (</a:t>
            </a:r>
            <a:r>
              <a:rPr lang="en-GB" sz="14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6"/>
              </a:rPr>
              <a:t>wctuqa@warwick.ac.uk</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lvl="1" indent="0">
              <a:buNone/>
            </a:pP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latin typeface="Calibri" panose="020F0502020204030204" pitchFamily="34" charset="0"/>
                <a:ea typeface="Times New Roman" panose="02020603050405020304" pitchFamily="18" charset="0"/>
                <a:cs typeface="Times New Roman" panose="02020603050405020304" pitchFamily="18" charset="0"/>
              </a:rPr>
              <a:t>Sites will be notified of any SAEs submitted by WCTU and Ulster Intervention teams if appropriate.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a:p>
            <a:endParaRPr lang="en-GB" dirty="0"/>
          </a:p>
        </p:txBody>
      </p:sp>
      <p:graphicFrame>
        <p:nvGraphicFramePr>
          <p:cNvPr id="13" name="Table 12">
            <a:extLst>
              <a:ext uri="{FF2B5EF4-FFF2-40B4-BE49-F238E27FC236}">
                <a16:creationId xmlns:a16="http://schemas.microsoft.com/office/drawing/2014/main" id="{6CC4F226-9F0B-6EFA-ABD3-044BE539F772}"/>
              </a:ext>
            </a:extLst>
          </p:cNvPr>
          <p:cNvGraphicFramePr>
            <a:graphicFrameLocks noGrp="1"/>
          </p:cNvGraphicFramePr>
          <p:nvPr>
            <p:extLst>
              <p:ext uri="{D42A27DB-BD31-4B8C-83A1-F6EECF244321}">
                <p14:modId xmlns:p14="http://schemas.microsoft.com/office/powerpoint/2010/main" val="3517638493"/>
              </p:ext>
            </p:extLst>
          </p:nvPr>
        </p:nvGraphicFramePr>
        <p:xfrm>
          <a:off x="4780337" y="3755495"/>
          <a:ext cx="4184152" cy="1991449"/>
        </p:xfrm>
        <a:graphic>
          <a:graphicData uri="http://schemas.openxmlformats.org/drawingml/2006/table">
            <a:tbl>
              <a:tblPr firstRow="1" firstCol="1" bandRow="1"/>
              <a:tblGrid>
                <a:gridCol w="4184152">
                  <a:extLst>
                    <a:ext uri="{9D8B030D-6E8A-4147-A177-3AD203B41FA5}">
                      <a16:colId xmlns:a16="http://schemas.microsoft.com/office/drawing/2014/main" val="856930280"/>
                    </a:ext>
                  </a:extLst>
                </a:gridCol>
              </a:tblGrid>
              <a:tr h="246469">
                <a:tc>
                  <a:txBody>
                    <a:bodyPr/>
                    <a:lstStyle/>
                    <a:p>
                      <a:pPr>
                        <a:spcBef>
                          <a:spcPts val="200"/>
                        </a:spcBef>
                        <a:spcAft>
                          <a:spcPts val="2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Events</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rgbClr val="F2F2F2"/>
                    </a:solidFill>
                  </a:tcPr>
                </a:tc>
                <a:extLst>
                  <a:ext uri="{0D108BD9-81ED-4DB2-BD59-A6C34878D82A}">
                    <a16:rowId xmlns:a16="http://schemas.microsoft.com/office/drawing/2014/main" val="2205365006"/>
                  </a:ext>
                </a:extLst>
              </a:tr>
              <a:tr h="652145">
                <a:tc>
                  <a:txBody>
                    <a:bodyPr/>
                    <a:lstStyle/>
                    <a:p>
                      <a:pPr>
                        <a:spcBef>
                          <a:spcPts val="200"/>
                        </a:spcBef>
                        <a:spcAft>
                          <a:spcPts val="200"/>
                        </a:spcAft>
                      </a:pPr>
                      <a:r>
                        <a:rPr lang="en-GB"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Hospitalisation, or death, for pre-existing conditions e.g. respiratory exacerbation and infection, or a complication related to the initial ICU admission </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79186862"/>
                  </a:ext>
                </a:extLst>
              </a:tr>
              <a:tr h="652145">
                <a:tc>
                  <a:txBody>
                    <a:bodyPr/>
                    <a:lstStyle/>
                    <a:p>
                      <a:pPr>
                        <a:spcBef>
                          <a:spcPts val="200"/>
                        </a:spcBef>
                        <a:spcAft>
                          <a:spcPts val="20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Treatment, which was elective or pre-planned, for a pre-existing condition, not associated with any deterioration in condition</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84278138"/>
                  </a:ext>
                </a:extLst>
              </a:tr>
              <a:tr h="440690">
                <a:tc>
                  <a:txBody>
                    <a:bodyPr/>
                    <a:lstStyle/>
                    <a:p>
                      <a:pPr>
                        <a:spcBef>
                          <a:spcPts val="200"/>
                        </a:spcBef>
                        <a:spcAft>
                          <a:spcPts val="20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General care, not associated with any deterioration in condition</a:t>
                      </a:r>
                      <a:endParaRPr lang="en-GB"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46681654"/>
                  </a:ext>
                </a:extLst>
              </a:tr>
            </a:tbl>
          </a:graphicData>
        </a:graphic>
      </p:graphicFrame>
      <p:sp>
        <p:nvSpPr>
          <p:cNvPr id="20" name="TextBox 19">
            <a:extLst>
              <a:ext uri="{FF2B5EF4-FFF2-40B4-BE49-F238E27FC236}">
                <a16:creationId xmlns:a16="http://schemas.microsoft.com/office/drawing/2014/main" id="{C9F6D5C1-2129-F1C7-0460-890ACF42D0AA}"/>
              </a:ext>
            </a:extLst>
          </p:cNvPr>
          <p:cNvSpPr txBox="1"/>
          <p:nvPr/>
        </p:nvSpPr>
        <p:spPr>
          <a:xfrm>
            <a:off x="589715" y="3461786"/>
            <a:ext cx="8180596" cy="276999"/>
          </a:xfrm>
          <a:prstGeom prst="rect">
            <a:avLst/>
          </a:prstGeom>
          <a:noFill/>
        </p:spPr>
        <p:txBody>
          <a:bodyPr wrap="square">
            <a:spAutoFit/>
          </a:bodyPr>
          <a:lstStyle/>
          <a:p>
            <a:pPr lvl="1"/>
            <a:r>
              <a:rPr lang="en-GB" sz="1200" dirty="0"/>
              <a:t>AEs exempt from recording                                                                                         SAEs exempt from recording</a:t>
            </a:r>
          </a:p>
        </p:txBody>
      </p:sp>
    </p:spTree>
    <p:extLst>
      <p:ext uri="{BB962C8B-B14F-4D97-AF65-F5344CB8AC3E}">
        <p14:creationId xmlns:p14="http://schemas.microsoft.com/office/powerpoint/2010/main" val="2462165030"/>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CADEC-7827-3B80-ECA7-6CD511B29B95}"/>
              </a:ext>
            </a:extLst>
          </p:cNvPr>
          <p:cNvSpPr>
            <a:spLocks noGrp="1"/>
          </p:cNvSpPr>
          <p:nvPr>
            <p:ph type="body" sz="quarter" idx="10"/>
          </p:nvPr>
        </p:nvSpPr>
        <p:spPr>
          <a:xfrm>
            <a:off x="-11631" y="12796"/>
            <a:ext cx="8425016" cy="648816"/>
          </a:xfrm>
        </p:spPr>
        <p:txBody>
          <a:bodyPr/>
          <a:lstStyle/>
          <a:p>
            <a:r>
              <a:rPr lang="en-GB" sz="2800" dirty="0"/>
              <a:t>Introductions &amp;  Main Contact Details</a:t>
            </a:r>
          </a:p>
          <a:p>
            <a:endParaRPr lang="en-GB" dirty="0"/>
          </a:p>
        </p:txBody>
      </p:sp>
      <p:pic>
        <p:nvPicPr>
          <p:cNvPr id="4" name="Picture 3">
            <a:extLst>
              <a:ext uri="{FF2B5EF4-FFF2-40B4-BE49-F238E27FC236}">
                <a16:creationId xmlns:a16="http://schemas.microsoft.com/office/drawing/2014/main" id="{1F001F71-7157-5C0D-79F5-B1544234918A}"/>
              </a:ext>
            </a:extLst>
          </p:cNvPr>
          <p:cNvPicPr>
            <a:picLocks noChangeAspect="1"/>
          </p:cNvPicPr>
          <p:nvPr/>
        </p:nvPicPr>
        <p:blipFill>
          <a:blip r:embed="rId2"/>
          <a:stretch>
            <a:fillRect/>
          </a:stretch>
        </p:blipFill>
        <p:spPr>
          <a:xfrm>
            <a:off x="7200023" y="9160"/>
            <a:ext cx="1872208" cy="514302"/>
          </a:xfrm>
          <a:prstGeom prst="rect">
            <a:avLst/>
          </a:prstGeom>
        </p:spPr>
      </p:pic>
      <p:pic>
        <p:nvPicPr>
          <p:cNvPr id="6" name="Picture 5" descr="Text&#10;&#10;Description automatically generated">
            <a:extLst>
              <a:ext uri="{FF2B5EF4-FFF2-40B4-BE49-F238E27FC236}">
                <a16:creationId xmlns:a16="http://schemas.microsoft.com/office/drawing/2014/main" id="{D3CE620D-A117-C8BC-291B-CFC995C4605D}"/>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A49F2113-0B93-EF81-2489-9A850812B856}"/>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
        <p:nvSpPr>
          <p:cNvPr id="9" name="Content Placeholder 4">
            <a:extLst>
              <a:ext uri="{FF2B5EF4-FFF2-40B4-BE49-F238E27FC236}">
                <a16:creationId xmlns:a16="http://schemas.microsoft.com/office/drawing/2014/main" id="{80A083E2-7E91-0AB8-9FC2-2FE694A27A08}"/>
              </a:ext>
            </a:extLst>
          </p:cNvPr>
          <p:cNvSpPr txBox="1">
            <a:spLocks/>
          </p:cNvSpPr>
          <p:nvPr/>
        </p:nvSpPr>
        <p:spPr>
          <a:xfrm>
            <a:off x="0" y="5321246"/>
            <a:ext cx="9406287" cy="693468"/>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Sponsor: </a:t>
            </a:r>
            <a:r>
              <a:rPr lang="en-GB" sz="1800" dirty="0"/>
              <a:t>Ulster University | </a:t>
            </a:r>
            <a:r>
              <a:rPr lang="en-GB" sz="1800" b="1" dirty="0"/>
              <a:t>Funder: </a:t>
            </a:r>
            <a:r>
              <a:rPr lang="en-GB" sz="1800" dirty="0"/>
              <a:t>NIHR</a:t>
            </a:r>
          </a:p>
          <a:p>
            <a:pPr marL="0" indent="0">
              <a:buFont typeface="Arial" panose="020B0604020202020204" pitchFamily="34" charset="0"/>
              <a:buNone/>
            </a:pPr>
            <a:r>
              <a:rPr lang="en-GB" sz="1800" b="1" dirty="0"/>
              <a:t>Contact: </a:t>
            </a:r>
            <a:r>
              <a:rPr lang="en-GB" sz="1800" dirty="0"/>
              <a:t>(E) </a:t>
            </a:r>
            <a:r>
              <a:rPr lang="en-GB" sz="1800" dirty="0">
                <a:hlinkClick r:id="rId5"/>
              </a:rPr>
              <a:t>irehab@warwick.ac.uk</a:t>
            </a:r>
            <a:r>
              <a:rPr lang="en-GB" sz="1800" dirty="0"/>
              <a:t> | </a:t>
            </a:r>
            <a:r>
              <a:rPr lang="en-GB" sz="1800" dirty="0">
                <a:solidFill>
                  <a:srgbClr val="000000"/>
                </a:solidFill>
                <a:effectLst/>
                <a:ea typeface="Calibri" panose="020F0502020204030204" pitchFamily="34" charset="0"/>
              </a:rPr>
              <a:t>(T) 024 761 51367  </a:t>
            </a:r>
            <a:endParaRPr lang="en-GB" sz="1800" dirty="0"/>
          </a:p>
        </p:txBody>
      </p:sp>
      <p:sp>
        <p:nvSpPr>
          <p:cNvPr id="10" name="Title 1">
            <a:extLst>
              <a:ext uri="{FF2B5EF4-FFF2-40B4-BE49-F238E27FC236}">
                <a16:creationId xmlns:a16="http://schemas.microsoft.com/office/drawing/2014/main" id="{9E480C62-A8ED-B00C-C524-15BB965459D5}"/>
              </a:ext>
            </a:extLst>
          </p:cNvPr>
          <p:cNvSpPr txBox="1">
            <a:spLocks/>
          </p:cNvSpPr>
          <p:nvPr/>
        </p:nvSpPr>
        <p:spPr>
          <a:xfrm>
            <a:off x="395463" y="2682943"/>
            <a:ext cx="1645095"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Dr Brenda O’Neill</a:t>
            </a:r>
            <a:br>
              <a:rPr lang="en-US" sz="1400" dirty="0">
                <a:solidFill>
                  <a:schemeClr val="tx1">
                    <a:lumMod val="75000"/>
                    <a:lumOff val="25000"/>
                  </a:schemeClr>
                </a:solidFill>
              </a:rPr>
            </a:br>
            <a:r>
              <a:rPr lang="en-US" sz="1400" dirty="0">
                <a:solidFill>
                  <a:schemeClr val="tx1">
                    <a:lumMod val="75000"/>
                    <a:lumOff val="25000"/>
                  </a:schemeClr>
                </a:solidFill>
              </a:rPr>
              <a:t>Chief Investigator</a:t>
            </a:r>
          </a:p>
        </p:txBody>
      </p:sp>
      <p:sp>
        <p:nvSpPr>
          <p:cNvPr id="11" name="Title 1">
            <a:extLst>
              <a:ext uri="{FF2B5EF4-FFF2-40B4-BE49-F238E27FC236}">
                <a16:creationId xmlns:a16="http://schemas.microsoft.com/office/drawing/2014/main" id="{3C5879E4-4A17-C183-9BE3-CAA22CA4EC47}"/>
              </a:ext>
            </a:extLst>
          </p:cNvPr>
          <p:cNvSpPr txBox="1">
            <a:spLocks/>
          </p:cNvSpPr>
          <p:nvPr/>
        </p:nvSpPr>
        <p:spPr>
          <a:xfrm>
            <a:off x="2483952" y="2664711"/>
            <a:ext cx="2088048"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Professor Danny McAuley</a:t>
            </a:r>
            <a:br>
              <a:rPr lang="en-US" sz="1400" dirty="0">
                <a:solidFill>
                  <a:schemeClr val="tx1">
                    <a:lumMod val="75000"/>
                    <a:lumOff val="25000"/>
                  </a:schemeClr>
                </a:solidFill>
              </a:rPr>
            </a:br>
            <a:r>
              <a:rPr lang="en-US" sz="1400" dirty="0">
                <a:solidFill>
                  <a:schemeClr val="tx1">
                    <a:lumMod val="75000"/>
                    <a:lumOff val="25000"/>
                  </a:schemeClr>
                </a:solidFill>
              </a:rPr>
              <a:t>Co-Chief Investigator</a:t>
            </a:r>
          </a:p>
        </p:txBody>
      </p:sp>
      <p:pic>
        <p:nvPicPr>
          <p:cNvPr id="12" name="Picture 11">
            <a:extLst>
              <a:ext uri="{FF2B5EF4-FFF2-40B4-BE49-F238E27FC236}">
                <a16:creationId xmlns:a16="http://schemas.microsoft.com/office/drawing/2014/main" id="{BB396401-9F9C-191E-A26C-51C9EA5414EA}"/>
              </a:ext>
            </a:extLst>
          </p:cNvPr>
          <p:cNvPicPr>
            <a:picLocks noChangeAspect="1"/>
          </p:cNvPicPr>
          <p:nvPr/>
        </p:nvPicPr>
        <p:blipFill rotWithShape="1">
          <a:blip r:embed="rId6"/>
          <a:srcRect l="-11241" t="8828" r="11241" b="21141"/>
          <a:stretch/>
        </p:blipFill>
        <p:spPr>
          <a:xfrm>
            <a:off x="7109731" y="966871"/>
            <a:ext cx="1520619" cy="1697840"/>
          </a:xfrm>
          <a:prstGeom prst="rect">
            <a:avLst/>
          </a:prstGeom>
        </p:spPr>
      </p:pic>
      <p:sp>
        <p:nvSpPr>
          <p:cNvPr id="13" name="Rectangle 3">
            <a:extLst>
              <a:ext uri="{FF2B5EF4-FFF2-40B4-BE49-F238E27FC236}">
                <a16:creationId xmlns:a16="http://schemas.microsoft.com/office/drawing/2014/main" id="{D93E9112-7B07-4365-E71F-D815C6B7BF21}"/>
              </a:ext>
            </a:extLst>
          </p:cNvPr>
          <p:cNvSpPr txBox="1">
            <a:spLocks noChangeArrowheads="1"/>
          </p:cNvSpPr>
          <p:nvPr/>
        </p:nvSpPr>
        <p:spPr bwMode="auto">
          <a:xfrm flipH="1">
            <a:off x="6950017" y="2719170"/>
            <a:ext cx="1964946" cy="4916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fontScale="85000" lnSpcReduction="10000"/>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600" dirty="0">
                <a:solidFill>
                  <a:schemeClr val="tx1">
                    <a:lumMod val="75000"/>
                    <a:lumOff val="25000"/>
                  </a:schemeClr>
                </a:solidFill>
                <a:latin typeface="+mn-lt"/>
                <a:sym typeface="Arial" panose="020B0604020202020204" pitchFamily="34" charset="0"/>
              </a:rPr>
              <a:t>Jess Smith</a:t>
            </a:r>
          </a:p>
          <a:p>
            <a:pPr marL="57150" indent="0" algn="ctr">
              <a:lnSpc>
                <a:spcPct val="90000"/>
              </a:lnSpc>
              <a:spcBef>
                <a:spcPts val="400"/>
              </a:spcBef>
              <a:buClr>
                <a:srgbClr val="000000"/>
              </a:buClr>
              <a:buNone/>
              <a:defRPr/>
            </a:pPr>
            <a:r>
              <a:rPr lang="en-US" altLang="en-US" sz="1600" b="0" dirty="0">
                <a:solidFill>
                  <a:schemeClr val="tx1">
                    <a:lumMod val="75000"/>
                    <a:lumOff val="25000"/>
                  </a:schemeClr>
                </a:solidFill>
                <a:latin typeface="+mn-lt"/>
                <a:sym typeface="Arial" panose="020B0604020202020204" pitchFamily="34" charset="0"/>
              </a:rPr>
              <a:t>Senior Project Manager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pic>
        <p:nvPicPr>
          <p:cNvPr id="14" name="Picture 13">
            <a:extLst>
              <a:ext uri="{FF2B5EF4-FFF2-40B4-BE49-F238E27FC236}">
                <a16:creationId xmlns:a16="http://schemas.microsoft.com/office/drawing/2014/main" id="{1F928BE0-457E-E894-CCE0-248386576135}"/>
              </a:ext>
            </a:extLst>
          </p:cNvPr>
          <p:cNvPicPr>
            <a:picLocks noChangeAspect="1"/>
          </p:cNvPicPr>
          <p:nvPr/>
        </p:nvPicPr>
        <p:blipFill rotWithShape="1">
          <a:blip r:embed="rId7"/>
          <a:srcRect l="5084" r="7170" b="4383"/>
          <a:stretch/>
        </p:blipFill>
        <p:spPr>
          <a:xfrm>
            <a:off x="2833257" y="3252996"/>
            <a:ext cx="1335312" cy="1434615"/>
          </a:xfrm>
          <a:prstGeom prst="rect">
            <a:avLst/>
          </a:prstGeom>
        </p:spPr>
      </p:pic>
      <p:sp>
        <p:nvSpPr>
          <p:cNvPr id="15" name="Rectangle 3">
            <a:extLst>
              <a:ext uri="{FF2B5EF4-FFF2-40B4-BE49-F238E27FC236}">
                <a16:creationId xmlns:a16="http://schemas.microsoft.com/office/drawing/2014/main" id="{98D5F3BF-AF99-8FB6-4531-B65AB0723162}"/>
              </a:ext>
            </a:extLst>
          </p:cNvPr>
          <p:cNvSpPr txBox="1">
            <a:spLocks noChangeArrowheads="1"/>
          </p:cNvSpPr>
          <p:nvPr/>
        </p:nvSpPr>
        <p:spPr bwMode="auto">
          <a:xfrm>
            <a:off x="2481705" y="4747768"/>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Raegan Barrows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Trial Manager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sp>
        <p:nvSpPr>
          <p:cNvPr id="16" name="Rectangle 3">
            <a:extLst>
              <a:ext uri="{FF2B5EF4-FFF2-40B4-BE49-F238E27FC236}">
                <a16:creationId xmlns:a16="http://schemas.microsoft.com/office/drawing/2014/main" id="{1DA60816-143E-AB2C-9B9B-A55F5C093E8F}"/>
              </a:ext>
            </a:extLst>
          </p:cNvPr>
          <p:cNvSpPr txBox="1">
            <a:spLocks noChangeArrowheads="1"/>
          </p:cNvSpPr>
          <p:nvPr/>
        </p:nvSpPr>
        <p:spPr bwMode="auto">
          <a:xfrm>
            <a:off x="227933" y="4779401"/>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Kerry Raynes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Trial Manager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sp>
        <p:nvSpPr>
          <p:cNvPr id="17" name="Rectangle 3">
            <a:extLst>
              <a:ext uri="{FF2B5EF4-FFF2-40B4-BE49-F238E27FC236}">
                <a16:creationId xmlns:a16="http://schemas.microsoft.com/office/drawing/2014/main" id="{5943CD94-2D4F-A222-CB94-024BB753944D}"/>
              </a:ext>
            </a:extLst>
          </p:cNvPr>
          <p:cNvSpPr txBox="1">
            <a:spLocks noChangeArrowheads="1"/>
          </p:cNvSpPr>
          <p:nvPr/>
        </p:nvSpPr>
        <p:spPr bwMode="auto">
          <a:xfrm>
            <a:off x="4745609" y="4723198"/>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Louisa Edwards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Trial Coordinator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pic>
        <p:nvPicPr>
          <p:cNvPr id="20" name="Picture 19">
            <a:extLst>
              <a:ext uri="{FF2B5EF4-FFF2-40B4-BE49-F238E27FC236}">
                <a16:creationId xmlns:a16="http://schemas.microsoft.com/office/drawing/2014/main" id="{4DB1C984-371E-F29F-7018-A128134C3D60}"/>
              </a:ext>
            </a:extLst>
          </p:cNvPr>
          <p:cNvPicPr>
            <a:picLocks noChangeAspect="1"/>
          </p:cNvPicPr>
          <p:nvPr/>
        </p:nvPicPr>
        <p:blipFill rotWithShape="1">
          <a:blip r:embed="rId8"/>
          <a:srcRect l="2709" t="2541" r="-2709" b="26851"/>
          <a:stretch/>
        </p:blipFill>
        <p:spPr>
          <a:xfrm>
            <a:off x="513651" y="3234000"/>
            <a:ext cx="1393513" cy="1470970"/>
          </a:xfrm>
          <a:prstGeom prst="rect">
            <a:avLst/>
          </a:prstGeom>
        </p:spPr>
      </p:pic>
      <p:pic>
        <p:nvPicPr>
          <p:cNvPr id="21" name="Picture 20">
            <a:extLst>
              <a:ext uri="{FF2B5EF4-FFF2-40B4-BE49-F238E27FC236}">
                <a16:creationId xmlns:a16="http://schemas.microsoft.com/office/drawing/2014/main" id="{FD0A66D9-7422-3E1A-B23E-21D80207C0C7}"/>
              </a:ext>
            </a:extLst>
          </p:cNvPr>
          <p:cNvPicPr>
            <a:picLocks noChangeAspect="1"/>
          </p:cNvPicPr>
          <p:nvPr/>
        </p:nvPicPr>
        <p:blipFill rotWithShape="1">
          <a:blip r:embed="rId9"/>
          <a:srcRect l="888" t="429" r="23125" b="-429"/>
          <a:stretch/>
        </p:blipFill>
        <p:spPr>
          <a:xfrm>
            <a:off x="2681798" y="1121873"/>
            <a:ext cx="1638230" cy="1542838"/>
          </a:xfrm>
          <a:prstGeom prst="rect">
            <a:avLst/>
          </a:prstGeom>
        </p:spPr>
      </p:pic>
      <p:pic>
        <p:nvPicPr>
          <p:cNvPr id="22" name="Picture 21">
            <a:extLst>
              <a:ext uri="{FF2B5EF4-FFF2-40B4-BE49-F238E27FC236}">
                <a16:creationId xmlns:a16="http://schemas.microsoft.com/office/drawing/2014/main" id="{EF730C23-4BDF-98FB-FA64-8F4B2912B695}"/>
              </a:ext>
            </a:extLst>
          </p:cNvPr>
          <p:cNvPicPr>
            <a:picLocks noChangeAspect="1"/>
          </p:cNvPicPr>
          <p:nvPr/>
        </p:nvPicPr>
        <p:blipFill rotWithShape="1">
          <a:blip r:embed="rId10"/>
          <a:srcRect t="12172"/>
          <a:stretch/>
        </p:blipFill>
        <p:spPr>
          <a:xfrm>
            <a:off x="513650" y="980728"/>
            <a:ext cx="1349587" cy="1580420"/>
          </a:xfrm>
          <a:prstGeom prst="rect">
            <a:avLst/>
          </a:prstGeom>
        </p:spPr>
      </p:pic>
      <p:pic>
        <p:nvPicPr>
          <p:cNvPr id="1026" name="Picture 2">
            <a:extLst>
              <a:ext uri="{FF2B5EF4-FFF2-40B4-BE49-F238E27FC236}">
                <a16:creationId xmlns:a16="http://schemas.microsoft.com/office/drawing/2014/main" id="{E4BE9B68-3FB4-ED83-1332-3032B9D77C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94662" y="3252996"/>
            <a:ext cx="1428240" cy="142824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3">
            <a:extLst>
              <a:ext uri="{FF2B5EF4-FFF2-40B4-BE49-F238E27FC236}">
                <a16:creationId xmlns:a16="http://schemas.microsoft.com/office/drawing/2014/main" id="{71AFE615-0B7D-F211-8501-27DBC45A9E24}"/>
              </a:ext>
            </a:extLst>
          </p:cNvPr>
          <p:cNvSpPr txBox="1">
            <a:spLocks noChangeArrowheads="1"/>
          </p:cNvSpPr>
          <p:nvPr/>
        </p:nvSpPr>
        <p:spPr bwMode="auto">
          <a:xfrm>
            <a:off x="6872136" y="4714984"/>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Katherine Jones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Research Fellow</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pic>
        <p:nvPicPr>
          <p:cNvPr id="3" name="Picture 2">
            <a:extLst>
              <a:ext uri="{FF2B5EF4-FFF2-40B4-BE49-F238E27FC236}">
                <a16:creationId xmlns:a16="http://schemas.microsoft.com/office/drawing/2014/main" id="{5F95D237-A882-43F4-84A1-F88993F9A15E}"/>
              </a:ext>
            </a:extLst>
          </p:cNvPr>
          <p:cNvPicPr>
            <a:picLocks noChangeAspect="1"/>
          </p:cNvPicPr>
          <p:nvPr/>
        </p:nvPicPr>
        <p:blipFill rotWithShape="1">
          <a:blip r:embed="rId12"/>
          <a:srcRect l="14394" t="11749" r="14596" b="40700"/>
          <a:stretch/>
        </p:blipFill>
        <p:spPr>
          <a:xfrm>
            <a:off x="7218370" y="3234000"/>
            <a:ext cx="1428241" cy="1434615"/>
          </a:xfrm>
          <a:prstGeom prst="rect">
            <a:avLst/>
          </a:prstGeom>
        </p:spPr>
      </p:pic>
      <p:pic>
        <p:nvPicPr>
          <p:cNvPr id="5" name="Picture 4">
            <a:extLst>
              <a:ext uri="{FF2B5EF4-FFF2-40B4-BE49-F238E27FC236}">
                <a16:creationId xmlns:a16="http://schemas.microsoft.com/office/drawing/2014/main" id="{3888B532-B240-C255-9967-9F8CF7B2EFB5}"/>
              </a:ext>
            </a:extLst>
          </p:cNvPr>
          <p:cNvPicPr>
            <a:picLocks noChangeAspect="1"/>
          </p:cNvPicPr>
          <p:nvPr/>
        </p:nvPicPr>
        <p:blipFill rotWithShape="1">
          <a:blip r:embed="rId13"/>
          <a:srcRect t="6981" b="24918"/>
          <a:stretch/>
        </p:blipFill>
        <p:spPr>
          <a:xfrm>
            <a:off x="5067295" y="1086244"/>
            <a:ext cx="1547141" cy="1580420"/>
          </a:xfrm>
          <a:prstGeom prst="rect">
            <a:avLst/>
          </a:prstGeom>
        </p:spPr>
      </p:pic>
      <p:sp>
        <p:nvSpPr>
          <p:cNvPr id="8" name="Title 1">
            <a:extLst>
              <a:ext uri="{FF2B5EF4-FFF2-40B4-BE49-F238E27FC236}">
                <a16:creationId xmlns:a16="http://schemas.microsoft.com/office/drawing/2014/main" id="{93E44F11-6475-C727-21C7-78305EC6DC68}"/>
              </a:ext>
            </a:extLst>
          </p:cNvPr>
          <p:cNvSpPr txBox="1">
            <a:spLocks/>
          </p:cNvSpPr>
          <p:nvPr/>
        </p:nvSpPr>
        <p:spPr>
          <a:xfrm>
            <a:off x="4745609" y="2661224"/>
            <a:ext cx="2088048"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Professor Julie Bruce</a:t>
            </a:r>
            <a:br>
              <a:rPr lang="en-US" sz="1400" dirty="0">
                <a:solidFill>
                  <a:schemeClr val="tx1">
                    <a:lumMod val="75000"/>
                    <a:lumOff val="25000"/>
                  </a:schemeClr>
                </a:solidFill>
              </a:rPr>
            </a:br>
            <a:r>
              <a:rPr lang="en-US" sz="1400" dirty="0">
                <a:solidFill>
                  <a:schemeClr val="tx1">
                    <a:lumMod val="75000"/>
                    <a:lumOff val="25000"/>
                  </a:schemeClr>
                </a:solidFill>
              </a:rPr>
              <a:t>Warwick CTU Lead</a:t>
            </a:r>
          </a:p>
        </p:txBody>
      </p:sp>
    </p:spTree>
    <p:extLst>
      <p:ext uri="{BB962C8B-B14F-4D97-AF65-F5344CB8AC3E}">
        <p14:creationId xmlns:p14="http://schemas.microsoft.com/office/powerpoint/2010/main" val="1777986917"/>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B1743-BC0C-1BAC-FD84-D6EE76F41BBA}"/>
              </a:ext>
            </a:extLst>
          </p:cNvPr>
          <p:cNvSpPr>
            <a:spLocks noGrp="1"/>
          </p:cNvSpPr>
          <p:nvPr>
            <p:ph type="body" sz="quarter" idx="10"/>
          </p:nvPr>
        </p:nvSpPr>
        <p:spPr>
          <a:xfrm>
            <a:off x="0" y="9160"/>
            <a:ext cx="8425016" cy="648816"/>
          </a:xfrm>
        </p:spPr>
        <p:txBody>
          <a:bodyPr/>
          <a:lstStyle/>
          <a:p>
            <a:r>
              <a:rPr lang="en-GB" sz="2800" dirty="0"/>
              <a:t>Training, Responsibilities &amp; Study Oversight (</a:t>
            </a:r>
            <a:r>
              <a:rPr lang="en-GB" sz="2800" dirty="0" err="1"/>
              <a:t>i</a:t>
            </a:r>
            <a:r>
              <a:rPr lang="en-GB" sz="2800" dirty="0"/>
              <a:t>):</a:t>
            </a:r>
          </a:p>
        </p:txBody>
      </p:sp>
      <p:sp>
        <p:nvSpPr>
          <p:cNvPr id="3" name="Text Placeholder 2">
            <a:extLst>
              <a:ext uri="{FF2B5EF4-FFF2-40B4-BE49-F238E27FC236}">
                <a16:creationId xmlns:a16="http://schemas.microsoft.com/office/drawing/2014/main" id="{6B5E5D72-A0EA-1AF7-AA4A-FCE9C9645381}"/>
              </a:ext>
            </a:extLst>
          </p:cNvPr>
          <p:cNvSpPr>
            <a:spLocks noGrp="1"/>
          </p:cNvSpPr>
          <p:nvPr>
            <p:ph type="body" sz="quarter" idx="16"/>
          </p:nvPr>
        </p:nvSpPr>
        <p:spPr>
          <a:xfrm>
            <a:off x="179511" y="764704"/>
            <a:ext cx="8892719" cy="5112568"/>
          </a:xfrm>
        </p:spPr>
        <p:txBody>
          <a:bodyPr/>
          <a:lstStyle/>
          <a:p>
            <a:pPr>
              <a:spcAft>
                <a:spcPts val="600"/>
              </a:spcAft>
            </a:pPr>
            <a:r>
              <a:rPr lang="en-GB" sz="1800" dirty="0"/>
              <a:t>PI will have complete oversight of the study and the authority to delegating trial responsibilities appropriately and supervise</a:t>
            </a:r>
          </a:p>
          <a:p>
            <a:pPr>
              <a:spcAft>
                <a:spcPts val="600"/>
              </a:spcAft>
            </a:pPr>
            <a:r>
              <a:rPr lang="en-GB" sz="1800" dirty="0"/>
              <a:t>All site staff are required to:</a:t>
            </a:r>
          </a:p>
          <a:p>
            <a:pPr lvl="1">
              <a:spcAft>
                <a:spcPts val="600"/>
              </a:spcAft>
            </a:pPr>
            <a:r>
              <a:rPr lang="en-GB" sz="1600" dirty="0">
                <a:latin typeface="Calibri"/>
                <a:cs typeface="Calibri"/>
              </a:rPr>
              <a:t>Have up to date GCP training </a:t>
            </a:r>
          </a:p>
          <a:p>
            <a:pPr lvl="1">
              <a:spcAft>
                <a:spcPts val="600"/>
              </a:spcAft>
            </a:pPr>
            <a:r>
              <a:rPr lang="en-GB" sz="1600" dirty="0">
                <a:latin typeface="Calibri"/>
                <a:cs typeface="Calibri"/>
              </a:rPr>
              <a:t>Read the Protocol</a:t>
            </a:r>
          </a:p>
          <a:p>
            <a:pPr lvl="1">
              <a:spcAft>
                <a:spcPts val="600"/>
              </a:spcAft>
            </a:pPr>
            <a:r>
              <a:rPr lang="en-GB" sz="1600" dirty="0">
                <a:latin typeface="Calibri"/>
                <a:cs typeface="Calibri"/>
              </a:rPr>
              <a:t>Attend SIV training (go through SIV slides if delegated post greenlight)</a:t>
            </a:r>
          </a:p>
          <a:p>
            <a:pPr lvl="1">
              <a:spcAft>
                <a:spcPts val="600"/>
              </a:spcAft>
            </a:pPr>
            <a:r>
              <a:rPr lang="en-GB" sz="1600" dirty="0">
                <a:latin typeface="Calibri"/>
                <a:cs typeface="Calibri"/>
              </a:rPr>
              <a:t>Database Training </a:t>
            </a:r>
          </a:p>
          <a:p>
            <a:pPr lvl="1">
              <a:spcAft>
                <a:spcPts val="600"/>
              </a:spcAft>
            </a:pPr>
            <a:r>
              <a:rPr lang="en-GB" sz="1600" dirty="0">
                <a:latin typeface="Calibri"/>
                <a:cs typeface="Calibri"/>
              </a:rPr>
              <a:t>ISF maintenance </a:t>
            </a:r>
          </a:p>
          <a:p>
            <a:pPr lvl="1">
              <a:spcAft>
                <a:spcPts val="600"/>
              </a:spcAft>
            </a:pPr>
            <a:r>
              <a:rPr lang="en-GB" sz="1600" dirty="0">
                <a:latin typeface="Calibri"/>
                <a:cs typeface="Calibri"/>
              </a:rPr>
              <a:t>Have appropriate sign off by PI on the delegation and training logs</a:t>
            </a:r>
          </a:p>
          <a:p>
            <a:pPr>
              <a:spcAft>
                <a:spcPts val="600"/>
              </a:spcAft>
            </a:pPr>
            <a:r>
              <a:rPr lang="en-GB" sz="1800" dirty="0"/>
              <a:t>WCTU require a copy of the PI’s GCP certificate and CV only</a:t>
            </a:r>
          </a:p>
          <a:p>
            <a:pPr>
              <a:spcAft>
                <a:spcPts val="600"/>
              </a:spcAft>
            </a:pPr>
            <a:r>
              <a:rPr lang="en-GB" sz="1800" dirty="0"/>
              <a:t>All other trial staff should have an up to date copy of their GCP an CVs stored in their ISF (electronic)</a:t>
            </a:r>
          </a:p>
          <a:p>
            <a:pPr>
              <a:spcAft>
                <a:spcPts val="600"/>
              </a:spcAft>
            </a:pPr>
            <a:r>
              <a:rPr lang="en-GB" sz="1800" dirty="0"/>
              <a:t>GCP certification should be in line with your trusts SOP on GCP training and frequency</a:t>
            </a:r>
          </a:p>
          <a:p>
            <a:pPr lvl="1"/>
            <a:endParaRPr lang="en-GB" sz="2000" dirty="0"/>
          </a:p>
        </p:txBody>
      </p:sp>
      <p:pic>
        <p:nvPicPr>
          <p:cNvPr id="4" name="Picture 3" descr="Text&#10;&#10;Description automatically generated">
            <a:extLst>
              <a:ext uri="{FF2B5EF4-FFF2-40B4-BE49-F238E27FC236}">
                <a16:creationId xmlns:a16="http://schemas.microsoft.com/office/drawing/2014/main" id="{D6272ECD-8D80-A48B-CEF2-710E709C8E6E}"/>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09D11B4-3205-DF85-5260-C8E1C833B090}"/>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C613C14-011A-9B12-A233-E3DAA0BBEAFE}"/>
              </a:ext>
            </a:extLst>
          </p:cNvPr>
          <p:cNvPicPr>
            <a:picLocks noChangeAspect="1"/>
          </p:cNvPicPr>
          <p:nvPr/>
        </p:nvPicPr>
        <p:blipFill>
          <a:blip r:embed="rId4"/>
          <a:stretch>
            <a:fillRect/>
          </a:stretch>
        </p:blipFill>
        <p:spPr>
          <a:xfrm>
            <a:off x="7200023" y="9160"/>
            <a:ext cx="1872208" cy="514302"/>
          </a:xfrm>
          <a:prstGeom prst="rect">
            <a:avLst/>
          </a:prstGeom>
        </p:spPr>
      </p:pic>
    </p:spTree>
    <p:extLst>
      <p:ext uri="{BB962C8B-B14F-4D97-AF65-F5344CB8AC3E}">
        <p14:creationId xmlns:p14="http://schemas.microsoft.com/office/powerpoint/2010/main" val="215228592"/>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B1743-BC0C-1BAC-FD84-D6EE76F41BBA}"/>
              </a:ext>
            </a:extLst>
          </p:cNvPr>
          <p:cNvSpPr>
            <a:spLocks noGrp="1"/>
          </p:cNvSpPr>
          <p:nvPr>
            <p:ph type="body" sz="quarter" idx="10"/>
          </p:nvPr>
        </p:nvSpPr>
        <p:spPr>
          <a:xfrm>
            <a:off x="0" y="9160"/>
            <a:ext cx="8425016" cy="648816"/>
          </a:xfrm>
        </p:spPr>
        <p:txBody>
          <a:bodyPr/>
          <a:lstStyle/>
          <a:p>
            <a:r>
              <a:rPr lang="en-GB" sz="2800" dirty="0"/>
              <a:t>Training, Responsibilities &amp; Study Oversight (ii):</a:t>
            </a:r>
          </a:p>
        </p:txBody>
      </p:sp>
      <p:sp>
        <p:nvSpPr>
          <p:cNvPr id="3" name="Text Placeholder 2">
            <a:extLst>
              <a:ext uri="{FF2B5EF4-FFF2-40B4-BE49-F238E27FC236}">
                <a16:creationId xmlns:a16="http://schemas.microsoft.com/office/drawing/2014/main" id="{6B5E5D72-A0EA-1AF7-AA4A-FCE9C9645381}"/>
              </a:ext>
            </a:extLst>
          </p:cNvPr>
          <p:cNvSpPr>
            <a:spLocks noGrp="1"/>
          </p:cNvSpPr>
          <p:nvPr>
            <p:ph type="body" sz="quarter" idx="16"/>
          </p:nvPr>
        </p:nvSpPr>
        <p:spPr>
          <a:xfrm>
            <a:off x="1322" y="558545"/>
            <a:ext cx="4356518" cy="4673554"/>
          </a:xfrm>
        </p:spPr>
        <p:txBody>
          <a:bodyPr/>
          <a:lstStyle/>
          <a:p>
            <a:pPr marL="457200" lvl="1" indent="0">
              <a:buNone/>
            </a:pPr>
            <a:endParaRPr lang="en-GB" sz="2000" dirty="0"/>
          </a:p>
          <a:p>
            <a:r>
              <a:rPr lang="en-GB" dirty="0"/>
              <a:t>Site Research Champion</a:t>
            </a:r>
          </a:p>
          <a:p>
            <a:pPr marL="742950" lvl="2" indent="-342900">
              <a:buBlip>
                <a:blip r:embed="rId2"/>
              </a:buBlip>
            </a:pPr>
            <a:r>
              <a:rPr lang="en-GB" sz="1600" dirty="0">
                <a:latin typeface="Calibri"/>
                <a:cs typeface="Calibri"/>
              </a:rPr>
              <a:t>2hrs @ £25ph</a:t>
            </a:r>
          </a:p>
          <a:p>
            <a:pPr marL="742950" lvl="2" indent="-342900">
              <a:buBlip>
                <a:blip r:embed="rId2"/>
              </a:buBlip>
            </a:pPr>
            <a:r>
              <a:rPr lang="en-GB" sz="1600" dirty="0">
                <a:latin typeface="Calibri"/>
                <a:cs typeface="Calibri"/>
              </a:rPr>
              <a:t>Actively Recruiting to iRehab</a:t>
            </a:r>
          </a:p>
          <a:p>
            <a:pPr marL="742950" lvl="2" indent="-342900">
              <a:buBlip>
                <a:blip r:embed="rId2"/>
              </a:buBlip>
            </a:pPr>
            <a:r>
              <a:rPr lang="en-GB" sz="1600" dirty="0">
                <a:latin typeface="Calibri"/>
                <a:cs typeface="Calibri"/>
              </a:rPr>
              <a:t>Invoiced Quarterly </a:t>
            </a:r>
            <a:endParaRPr lang="en-GB" sz="1800" dirty="0"/>
          </a:p>
          <a:p>
            <a:pPr marL="742950" lvl="2" indent="-342900">
              <a:buBlip>
                <a:blip r:embed="rId2"/>
              </a:buBlip>
            </a:pPr>
            <a:r>
              <a:rPr lang="en-GB" sz="1600" dirty="0">
                <a:latin typeface="Calibri"/>
                <a:cs typeface="Calibri"/>
              </a:rPr>
              <a:t>Trial Promotion</a:t>
            </a:r>
          </a:p>
          <a:p>
            <a:pPr marL="742950" lvl="2" indent="-342900">
              <a:buBlip>
                <a:blip r:embed="rId2"/>
              </a:buBlip>
            </a:pPr>
            <a:r>
              <a:rPr lang="en-GB" sz="1600" dirty="0">
                <a:latin typeface="Calibri"/>
                <a:cs typeface="Calibri"/>
              </a:rPr>
              <a:t>Trial support with research team e.g. help follow up potential participants (if needed), outreach, obtain consent. </a:t>
            </a:r>
          </a:p>
          <a:p>
            <a:pPr marL="742950" lvl="2" indent="-342900">
              <a:buBlip>
                <a:blip r:embed="rId2"/>
              </a:buBlip>
            </a:pPr>
            <a:r>
              <a:rPr lang="en-GB" sz="1600" dirty="0">
                <a:latin typeface="Calibri"/>
                <a:cs typeface="Calibri"/>
              </a:rPr>
              <a:t>Point of Contact for queries or escalation of care from Intervention Teams </a:t>
            </a:r>
          </a:p>
          <a:p>
            <a:pPr marL="742950" lvl="2" indent="-342900">
              <a:buBlip>
                <a:blip r:embed="rId2"/>
              </a:buBlip>
            </a:pPr>
            <a:r>
              <a:rPr lang="en-GB" sz="1600" dirty="0">
                <a:latin typeface="Calibri"/>
                <a:cs typeface="Calibri"/>
              </a:rPr>
              <a:t>Check participants communication details</a:t>
            </a:r>
          </a:p>
          <a:p>
            <a:pPr marL="742950" lvl="2" indent="-342900">
              <a:buBlip>
                <a:blip r:embed="rId2"/>
              </a:buBlip>
            </a:pPr>
            <a:r>
              <a:rPr lang="en-GB" sz="1600" dirty="0">
                <a:latin typeface="Calibri"/>
                <a:cs typeface="Calibri"/>
              </a:rPr>
              <a:t>Help with data queries and general queries at site</a:t>
            </a:r>
          </a:p>
        </p:txBody>
      </p:sp>
      <p:pic>
        <p:nvPicPr>
          <p:cNvPr id="4" name="Picture 3" descr="Text&#10;&#10;Description automatically generated">
            <a:extLst>
              <a:ext uri="{FF2B5EF4-FFF2-40B4-BE49-F238E27FC236}">
                <a16:creationId xmlns:a16="http://schemas.microsoft.com/office/drawing/2014/main" id="{D6272ECD-8D80-A48B-CEF2-710E709C8E6E}"/>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09D11B4-3205-DF85-5260-C8E1C833B090}"/>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C613C14-011A-9B12-A233-E3DAA0BBEAFE}"/>
              </a:ext>
            </a:extLst>
          </p:cNvPr>
          <p:cNvPicPr>
            <a:picLocks noChangeAspect="1"/>
          </p:cNvPicPr>
          <p:nvPr/>
        </p:nvPicPr>
        <p:blipFill>
          <a:blip r:embed="rId5"/>
          <a:stretch>
            <a:fillRect/>
          </a:stretch>
        </p:blipFill>
        <p:spPr>
          <a:xfrm>
            <a:off x="7200023" y="9160"/>
            <a:ext cx="1872208" cy="514302"/>
          </a:xfrm>
          <a:prstGeom prst="rect">
            <a:avLst/>
          </a:prstGeom>
        </p:spPr>
      </p:pic>
      <p:sp>
        <p:nvSpPr>
          <p:cNvPr id="8" name="Text Placeholder 2">
            <a:extLst>
              <a:ext uri="{FF2B5EF4-FFF2-40B4-BE49-F238E27FC236}">
                <a16:creationId xmlns:a16="http://schemas.microsoft.com/office/drawing/2014/main" id="{7A595BDE-0026-3BC9-FD6B-383E1098137E}"/>
              </a:ext>
            </a:extLst>
          </p:cNvPr>
          <p:cNvSpPr txBox="1">
            <a:spLocks/>
          </p:cNvSpPr>
          <p:nvPr/>
        </p:nvSpPr>
        <p:spPr>
          <a:xfrm>
            <a:off x="4542717" y="558545"/>
            <a:ext cx="4177560" cy="4211184"/>
          </a:xfrm>
          <a:prstGeom prst="rect">
            <a:avLst/>
          </a:prstGeom>
        </p:spPr>
        <p:txBody>
          <a:bodyPr vert="horz"/>
          <a:lstStyle>
            <a:lvl1pPr marL="342900" indent="-342900" algn="l" defTabSz="914400" rtl="0" eaLnBrk="1" latinLnBrk="0" hangingPunct="1">
              <a:spcBef>
                <a:spcPct val="20000"/>
              </a:spcBef>
              <a:buFontTx/>
              <a:buBlip>
                <a:blip r:embed="rId2"/>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endParaRPr lang="en-GB" sz="1800" dirty="0"/>
          </a:p>
          <a:p>
            <a:pPr marL="342900" lvl="1" indent="-342900">
              <a:buFont typeface="Arial" panose="020B0604020202020204" pitchFamily="34" charset="0"/>
              <a:buBlip>
                <a:blip r:embed="rId2"/>
              </a:buBlip>
            </a:pPr>
            <a:r>
              <a:rPr lang="en-GB" sz="2000" dirty="0">
                <a:latin typeface="Calibri"/>
                <a:cs typeface="Calibri"/>
              </a:rPr>
              <a:t>Site Research Team:</a:t>
            </a:r>
          </a:p>
          <a:p>
            <a:pPr marL="742950" lvl="2" indent="-342900">
              <a:buFont typeface="Arial" panose="020B0604020202020204" pitchFamily="34" charset="0"/>
              <a:buBlip>
                <a:blip r:embed="rId2"/>
              </a:buBlip>
            </a:pPr>
            <a:r>
              <a:rPr lang="en-GB" sz="1600" dirty="0">
                <a:latin typeface="Calibri"/>
                <a:cs typeface="Calibri"/>
              </a:rPr>
              <a:t>Eligibility Checks</a:t>
            </a:r>
          </a:p>
          <a:p>
            <a:pPr marL="742950" lvl="2" indent="-342900">
              <a:buBlip>
                <a:blip r:embed="rId2"/>
              </a:buBlip>
            </a:pPr>
            <a:r>
              <a:rPr lang="en-GB" sz="1600" dirty="0">
                <a:cs typeface="Calibri"/>
              </a:rPr>
              <a:t>Screening and Identifying Patients</a:t>
            </a:r>
          </a:p>
          <a:p>
            <a:pPr marL="742950" lvl="2" indent="-342900">
              <a:buFont typeface="Arial" panose="020B0604020202020204" pitchFamily="34" charset="0"/>
              <a:buBlip>
                <a:blip r:embed="rId2"/>
              </a:buBlip>
            </a:pPr>
            <a:r>
              <a:rPr lang="en-GB" sz="1600" dirty="0">
                <a:latin typeface="Calibri"/>
                <a:cs typeface="Calibri"/>
              </a:rPr>
              <a:t>Remote monitoring</a:t>
            </a:r>
          </a:p>
          <a:p>
            <a:pPr marL="742950" lvl="2" indent="-342900">
              <a:buFont typeface="Arial" panose="020B0604020202020204" pitchFamily="34" charset="0"/>
              <a:buBlip>
                <a:blip r:embed="rId2"/>
              </a:buBlip>
            </a:pPr>
            <a:r>
              <a:rPr lang="en-GB" sz="1600" dirty="0">
                <a:latin typeface="Calibri"/>
                <a:cs typeface="Calibri"/>
              </a:rPr>
              <a:t>Consent</a:t>
            </a:r>
          </a:p>
          <a:p>
            <a:pPr marL="742950" lvl="2" indent="-342900">
              <a:buFont typeface="Arial" panose="020B0604020202020204" pitchFamily="34" charset="0"/>
              <a:buBlip>
                <a:blip r:embed="rId2"/>
              </a:buBlip>
            </a:pPr>
            <a:r>
              <a:rPr lang="en-GB" sz="1600" dirty="0">
                <a:latin typeface="Calibri"/>
                <a:cs typeface="Calibri"/>
              </a:rPr>
              <a:t>CRF Completion &amp; Querying</a:t>
            </a:r>
          </a:p>
          <a:p>
            <a:pPr marL="742950" lvl="2" indent="-342900">
              <a:buFont typeface="Arial" panose="020B0604020202020204" pitchFamily="34" charset="0"/>
              <a:buBlip>
                <a:blip r:embed="rId2"/>
              </a:buBlip>
            </a:pPr>
            <a:r>
              <a:rPr lang="en-GB" sz="1600" dirty="0">
                <a:latin typeface="Calibri"/>
                <a:cs typeface="Calibri"/>
              </a:rPr>
              <a:t>Medical History/Baseline Information</a:t>
            </a:r>
          </a:p>
          <a:p>
            <a:pPr marL="742950" lvl="2" indent="-342900">
              <a:buFont typeface="Arial" panose="020B0604020202020204" pitchFamily="34" charset="0"/>
              <a:buBlip>
                <a:blip r:embed="rId2"/>
              </a:buBlip>
            </a:pPr>
            <a:r>
              <a:rPr lang="en-GB" sz="1600" dirty="0">
                <a:latin typeface="Calibri"/>
                <a:cs typeface="Calibri"/>
              </a:rPr>
              <a:t>Review and report AE(s)/SAE(s)</a:t>
            </a:r>
          </a:p>
          <a:p>
            <a:pPr marL="742950" lvl="2" indent="-342900">
              <a:buFont typeface="Arial" panose="020B0604020202020204" pitchFamily="34" charset="0"/>
              <a:buBlip>
                <a:blip r:embed="rId2"/>
              </a:buBlip>
            </a:pPr>
            <a:r>
              <a:rPr lang="en-GB" sz="1600" dirty="0">
                <a:latin typeface="Calibri"/>
                <a:cs typeface="Calibri"/>
              </a:rPr>
              <a:t>Review and report Readmissions, Notifications of Death and Withdrawal  </a:t>
            </a:r>
          </a:p>
          <a:p>
            <a:pPr marL="742950" lvl="2" indent="-342900">
              <a:buFont typeface="Arial" panose="020B0604020202020204" pitchFamily="34" charset="0"/>
              <a:buBlip>
                <a:blip r:embed="rId2"/>
              </a:buBlip>
            </a:pPr>
            <a:r>
              <a:rPr lang="en-GB" sz="1600" dirty="0">
                <a:latin typeface="Calibri"/>
                <a:cs typeface="Calibri"/>
              </a:rPr>
              <a:t>Archiving (1 off event- with R&amp;D)</a:t>
            </a:r>
          </a:p>
          <a:p>
            <a:pPr lvl="1"/>
            <a:endParaRPr lang="en-GB" sz="1800" dirty="0"/>
          </a:p>
          <a:p>
            <a:pPr lvl="1"/>
            <a:endParaRPr lang="en-GB" sz="1800" dirty="0"/>
          </a:p>
          <a:p>
            <a:pPr marL="457200" lvl="1" indent="0">
              <a:buFont typeface="Arial" panose="020B0604020202020204" pitchFamily="34" charset="0"/>
              <a:buNone/>
            </a:pPr>
            <a:endParaRPr lang="en-GB" dirty="0"/>
          </a:p>
        </p:txBody>
      </p:sp>
      <p:sp>
        <p:nvSpPr>
          <p:cNvPr id="9" name="Text Placeholder 2">
            <a:extLst>
              <a:ext uri="{FF2B5EF4-FFF2-40B4-BE49-F238E27FC236}">
                <a16:creationId xmlns:a16="http://schemas.microsoft.com/office/drawing/2014/main" id="{F44A27A0-C90A-AED3-6BCA-89B5A36DF1AF}"/>
              </a:ext>
            </a:extLst>
          </p:cNvPr>
          <p:cNvSpPr txBox="1">
            <a:spLocks/>
          </p:cNvSpPr>
          <p:nvPr/>
        </p:nvSpPr>
        <p:spPr>
          <a:xfrm>
            <a:off x="107504" y="5397663"/>
            <a:ext cx="8964727" cy="514302"/>
          </a:xfrm>
          <a:prstGeom prst="rect">
            <a:avLst/>
          </a:prstGeom>
        </p:spPr>
        <p:txBody>
          <a:bodyPr vert="horz"/>
          <a:lstStyle>
            <a:lvl1pPr marL="342900" indent="-342900" algn="l" defTabSz="914400" rtl="0" eaLnBrk="1" latinLnBrk="0" hangingPunct="1">
              <a:spcBef>
                <a:spcPct val="20000"/>
              </a:spcBef>
              <a:buFontTx/>
              <a:buBlip>
                <a:blip r:embed="rId2"/>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2" indent="0">
              <a:buNone/>
            </a:pPr>
            <a:r>
              <a:rPr lang="en-GB" sz="1200" dirty="0">
                <a:latin typeface="Calibri"/>
                <a:cs typeface="Calibri"/>
              </a:rPr>
              <a:t>The site research champion is a role which is designed to work for the sites structure, there is no defined job role, so long as the individual is able to carry out the responsibilities of the research champion</a:t>
            </a:r>
          </a:p>
        </p:txBody>
      </p:sp>
    </p:spTree>
    <p:extLst>
      <p:ext uri="{BB962C8B-B14F-4D97-AF65-F5344CB8AC3E}">
        <p14:creationId xmlns:p14="http://schemas.microsoft.com/office/powerpoint/2010/main" val="2430658045"/>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49612B0-7692-D7CF-6A68-0A06B00FA7D0}"/>
              </a:ext>
            </a:extLst>
          </p:cNvPr>
          <p:cNvPicPr>
            <a:picLocks noChangeAspect="1"/>
          </p:cNvPicPr>
          <p:nvPr/>
        </p:nvPicPr>
        <p:blipFill>
          <a:blip r:embed="rId3">
            <a:alphaModFix amt="38000"/>
          </a:blip>
          <a:stretch>
            <a:fillRect/>
          </a:stretch>
        </p:blipFill>
        <p:spPr>
          <a:xfrm>
            <a:off x="65217" y="759344"/>
            <a:ext cx="9036496" cy="5182023"/>
          </a:xfrm>
          <a:prstGeom prst="rect">
            <a:avLst/>
          </a:prstGeom>
        </p:spPr>
      </p:pic>
      <p:sp>
        <p:nvSpPr>
          <p:cNvPr id="2" name="Text Placeholder 1">
            <a:extLst>
              <a:ext uri="{FF2B5EF4-FFF2-40B4-BE49-F238E27FC236}">
                <a16:creationId xmlns:a16="http://schemas.microsoft.com/office/drawing/2014/main" id="{5358D469-42FB-4447-139D-9BE5174D4CFE}"/>
              </a:ext>
            </a:extLst>
          </p:cNvPr>
          <p:cNvSpPr>
            <a:spLocks noGrp="1"/>
          </p:cNvSpPr>
          <p:nvPr>
            <p:ph type="body" sz="quarter" idx="10"/>
          </p:nvPr>
        </p:nvSpPr>
        <p:spPr>
          <a:xfrm>
            <a:off x="0" y="-58097"/>
            <a:ext cx="8425016" cy="648816"/>
          </a:xfrm>
        </p:spPr>
        <p:txBody>
          <a:bodyPr/>
          <a:lstStyle/>
          <a:p>
            <a:r>
              <a:rPr lang="en-GB" dirty="0"/>
              <a:t>API Scheme</a:t>
            </a:r>
          </a:p>
        </p:txBody>
      </p:sp>
      <p:pic>
        <p:nvPicPr>
          <p:cNvPr id="4" name="Picture 3" descr="Text&#10;&#10;Description automatically generated">
            <a:extLst>
              <a:ext uri="{FF2B5EF4-FFF2-40B4-BE49-F238E27FC236}">
                <a16:creationId xmlns:a16="http://schemas.microsoft.com/office/drawing/2014/main" id="{C8A85ECF-45B4-CE93-886E-76DB24633D6B}"/>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72BAC11-6D33-A107-962C-1D34D639459F}"/>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1646BADC-2F0B-A016-E3E2-F0C04192CEDD}"/>
              </a:ext>
            </a:extLst>
          </p:cNvPr>
          <p:cNvPicPr>
            <a:picLocks noChangeAspect="1"/>
          </p:cNvPicPr>
          <p:nvPr/>
        </p:nvPicPr>
        <p:blipFill>
          <a:blip r:embed="rId6"/>
          <a:stretch>
            <a:fillRect/>
          </a:stretch>
        </p:blipFill>
        <p:spPr>
          <a:xfrm>
            <a:off x="7200023" y="9160"/>
            <a:ext cx="1872208" cy="514302"/>
          </a:xfrm>
          <a:prstGeom prst="rect">
            <a:avLst/>
          </a:prstGeom>
        </p:spPr>
      </p:pic>
      <p:sp>
        <p:nvSpPr>
          <p:cNvPr id="7" name="Text Placeholder 2">
            <a:extLst>
              <a:ext uri="{FF2B5EF4-FFF2-40B4-BE49-F238E27FC236}">
                <a16:creationId xmlns:a16="http://schemas.microsoft.com/office/drawing/2014/main" id="{86A0204B-710E-A4D0-0DB4-51D623A016B3}"/>
              </a:ext>
            </a:extLst>
          </p:cNvPr>
          <p:cNvSpPr>
            <a:spLocks noGrp="1"/>
          </p:cNvSpPr>
          <p:nvPr>
            <p:ph type="body" sz="quarter" idx="16"/>
          </p:nvPr>
        </p:nvSpPr>
        <p:spPr>
          <a:xfrm>
            <a:off x="42286" y="759344"/>
            <a:ext cx="8850193" cy="4973912"/>
          </a:xfrm>
        </p:spPr>
        <p:txBody>
          <a:bodyPr/>
          <a:lstStyle/>
          <a:p>
            <a:pPr>
              <a:spcAft>
                <a:spcPts val="600"/>
              </a:spcAft>
            </a:pPr>
            <a:r>
              <a:rPr lang="en-GB" dirty="0"/>
              <a:t>iRehab is registered on the Associate PI Scheme</a:t>
            </a:r>
          </a:p>
          <a:p>
            <a:pPr>
              <a:spcAft>
                <a:spcPts val="600"/>
              </a:spcAft>
            </a:pPr>
            <a:r>
              <a:rPr lang="en-GB" dirty="0"/>
              <a:t>The API Scheme is a opportunity for Healthcare Professionals to engage in research where research isn’t a core aspect of their job role.</a:t>
            </a:r>
          </a:p>
          <a:p>
            <a:pPr>
              <a:spcAft>
                <a:spcPts val="600"/>
              </a:spcAft>
            </a:pPr>
            <a:r>
              <a:rPr lang="en-GB" dirty="0"/>
              <a:t>Benefits to the study:</a:t>
            </a:r>
          </a:p>
          <a:p>
            <a:pPr lvl="1">
              <a:spcAft>
                <a:spcPts val="600"/>
              </a:spcAft>
            </a:pPr>
            <a:r>
              <a:rPr lang="en-GB" sz="1800" dirty="0"/>
              <a:t>Local understanding of patient pathways </a:t>
            </a:r>
          </a:p>
          <a:p>
            <a:pPr lvl="1">
              <a:spcAft>
                <a:spcPts val="600"/>
              </a:spcAft>
            </a:pPr>
            <a:r>
              <a:rPr lang="en-GB" sz="1800" dirty="0"/>
              <a:t>More opportunities for patients</a:t>
            </a:r>
          </a:p>
          <a:p>
            <a:pPr lvl="1">
              <a:spcAft>
                <a:spcPts val="600"/>
              </a:spcAft>
            </a:pPr>
            <a:r>
              <a:rPr lang="en-GB" sz="1800" dirty="0"/>
              <a:t>Improved engagement with the study</a:t>
            </a:r>
          </a:p>
          <a:p>
            <a:pPr lvl="1">
              <a:spcAft>
                <a:spcPts val="600"/>
              </a:spcAft>
            </a:pPr>
            <a:r>
              <a:rPr lang="en-GB" sz="1800" dirty="0"/>
              <a:t>Dedicated point of contact</a:t>
            </a:r>
          </a:p>
          <a:p>
            <a:pPr>
              <a:spcAft>
                <a:spcPts val="600"/>
              </a:spcAft>
            </a:pPr>
            <a:endParaRPr lang="en-GB" sz="1800" dirty="0"/>
          </a:p>
          <a:p>
            <a:pPr>
              <a:spcAft>
                <a:spcPts val="600"/>
              </a:spcAft>
            </a:pPr>
            <a:r>
              <a:rPr lang="en-GB" dirty="0"/>
              <a:t>How:</a:t>
            </a:r>
          </a:p>
          <a:p>
            <a:pPr marL="0" indent="0">
              <a:spcAft>
                <a:spcPts val="600"/>
              </a:spcAft>
              <a:buNone/>
            </a:pPr>
            <a:r>
              <a:rPr lang="en-GB" sz="1800" dirty="0"/>
              <a:t>Search on ODP &gt; Gain Local PI Approval&gt; Complete Application Form for NIHR approval</a:t>
            </a:r>
          </a:p>
          <a:p>
            <a:pPr marL="0" indent="0">
              <a:spcAft>
                <a:spcPts val="600"/>
              </a:spcAft>
              <a:buNone/>
            </a:pPr>
            <a:r>
              <a:rPr lang="it-IT" sz="1600" dirty="0">
                <a:hlinkClick r:id="rId7"/>
              </a:rPr>
              <a:t>Associate Principal Investigator (PI) Scheme | NIHR</a:t>
            </a:r>
            <a:endParaRPr lang="en-GB" sz="1800" dirty="0"/>
          </a:p>
          <a:p>
            <a:pPr marL="0" indent="0">
              <a:spcAft>
                <a:spcPts val="600"/>
              </a:spcAft>
              <a:buNone/>
            </a:pPr>
            <a:r>
              <a:rPr lang="en-GB" sz="1800" dirty="0"/>
              <a:t>CPMS: 53647</a:t>
            </a:r>
          </a:p>
        </p:txBody>
      </p:sp>
      <p:sp>
        <p:nvSpPr>
          <p:cNvPr id="15" name="TextBox 14">
            <a:extLst>
              <a:ext uri="{FF2B5EF4-FFF2-40B4-BE49-F238E27FC236}">
                <a16:creationId xmlns:a16="http://schemas.microsoft.com/office/drawing/2014/main" id="{6A145062-0637-18B9-1264-8701C360EB7A}"/>
              </a:ext>
            </a:extLst>
          </p:cNvPr>
          <p:cNvSpPr txBox="1"/>
          <p:nvPr/>
        </p:nvSpPr>
        <p:spPr>
          <a:xfrm>
            <a:off x="4720000" y="2348880"/>
            <a:ext cx="3705016" cy="1597360"/>
          </a:xfrm>
          <a:prstGeom prst="rect">
            <a:avLst/>
          </a:prstGeom>
          <a:noFill/>
        </p:spPr>
        <p:txBody>
          <a:bodyPr wrap="square">
            <a:spAutoFit/>
          </a:bodyPr>
          <a:lstStyle/>
          <a:p>
            <a:pPr marL="742950" lvl="1" indent="-285750">
              <a:spcBef>
                <a:spcPct val="20000"/>
              </a:spcBef>
              <a:spcAft>
                <a:spcPts val="600"/>
              </a:spcAft>
              <a:buFont typeface="Arial" panose="020B0604020202020204" pitchFamily="34" charset="0"/>
              <a:buChar char="–"/>
            </a:pPr>
            <a:r>
              <a:rPr lang="en-GB" sz="1600" dirty="0"/>
              <a:t>I</a:t>
            </a:r>
            <a:r>
              <a:rPr lang="en-GB" dirty="0"/>
              <a:t>ncreased Capacity</a:t>
            </a:r>
          </a:p>
          <a:p>
            <a:pPr marL="742950" lvl="1" indent="-285750">
              <a:spcBef>
                <a:spcPct val="20000"/>
              </a:spcBef>
              <a:spcAft>
                <a:spcPts val="600"/>
              </a:spcAft>
              <a:buFont typeface="Arial" panose="020B0604020202020204" pitchFamily="34" charset="0"/>
              <a:buChar char="–"/>
            </a:pPr>
            <a:r>
              <a:rPr lang="en-GB" dirty="0"/>
              <a:t>Increased Recruitment </a:t>
            </a:r>
          </a:p>
          <a:p>
            <a:pPr marL="742950" lvl="1" indent="-285750">
              <a:spcBef>
                <a:spcPct val="20000"/>
              </a:spcBef>
              <a:spcAft>
                <a:spcPts val="600"/>
              </a:spcAft>
              <a:buFont typeface="Arial" panose="020B0604020202020204" pitchFamily="34" charset="0"/>
              <a:buChar char="–"/>
            </a:pPr>
            <a:r>
              <a:rPr lang="en-GB" dirty="0"/>
              <a:t>Improved data completion</a:t>
            </a:r>
          </a:p>
          <a:p>
            <a:pPr marL="742950" lvl="1" indent="-285750">
              <a:spcBef>
                <a:spcPct val="20000"/>
              </a:spcBef>
              <a:spcAft>
                <a:spcPts val="600"/>
              </a:spcAft>
              <a:buFont typeface="Arial" panose="020B0604020202020204" pitchFamily="34" charset="0"/>
              <a:buChar char="–"/>
            </a:pPr>
            <a:r>
              <a:rPr lang="en-GB" dirty="0"/>
              <a:t>Resilience for future studies</a:t>
            </a:r>
          </a:p>
        </p:txBody>
      </p:sp>
    </p:spTree>
    <p:extLst>
      <p:ext uri="{BB962C8B-B14F-4D97-AF65-F5344CB8AC3E}">
        <p14:creationId xmlns:p14="http://schemas.microsoft.com/office/powerpoint/2010/main" val="3747495368"/>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AB75B8-262A-C210-EED9-F2C7A23C6314}"/>
              </a:ext>
            </a:extLst>
          </p:cNvPr>
          <p:cNvSpPr>
            <a:spLocks noGrp="1"/>
          </p:cNvSpPr>
          <p:nvPr>
            <p:ph type="body" sz="quarter" idx="10"/>
          </p:nvPr>
        </p:nvSpPr>
        <p:spPr>
          <a:xfrm>
            <a:off x="0" y="9160"/>
            <a:ext cx="8425016" cy="648816"/>
          </a:xfrm>
        </p:spPr>
        <p:txBody>
          <a:bodyPr/>
          <a:lstStyle/>
          <a:p>
            <a:r>
              <a:rPr lang="fr-FR" sz="2800" dirty="0"/>
              <a:t>Protocol non-compliance (</a:t>
            </a:r>
            <a:r>
              <a:rPr lang="en-GB" sz="2800" dirty="0"/>
              <a:t>deviations</a:t>
            </a:r>
            <a:r>
              <a:rPr lang="fr-FR" sz="2800" dirty="0"/>
              <a:t>/violations) notification process </a:t>
            </a:r>
            <a:endParaRPr lang="en-GB" sz="2800" dirty="0"/>
          </a:p>
        </p:txBody>
      </p:sp>
      <p:sp>
        <p:nvSpPr>
          <p:cNvPr id="3" name="Text Placeholder 2">
            <a:extLst>
              <a:ext uri="{FF2B5EF4-FFF2-40B4-BE49-F238E27FC236}">
                <a16:creationId xmlns:a16="http://schemas.microsoft.com/office/drawing/2014/main" id="{883574CD-E2C9-684B-131C-EC87C8D6688D}"/>
              </a:ext>
            </a:extLst>
          </p:cNvPr>
          <p:cNvSpPr>
            <a:spLocks noGrp="1"/>
          </p:cNvSpPr>
          <p:nvPr>
            <p:ph type="body" sz="quarter" idx="16"/>
          </p:nvPr>
        </p:nvSpPr>
        <p:spPr>
          <a:xfrm>
            <a:off x="-1814" y="928372"/>
            <a:ext cx="8424936" cy="1850807"/>
          </a:xfrm>
        </p:spPr>
        <p:txBody>
          <a:bodyPr/>
          <a:lstStyle/>
          <a:p>
            <a:r>
              <a:rPr lang="en-GB" dirty="0"/>
              <a:t>Protocol non compliances will be recorded via eCRF</a:t>
            </a:r>
          </a:p>
          <a:p>
            <a:r>
              <a:rPr lang="en-GB" dirty="0"/>
              <a:t>WCTU will monitor non compliances and categorise</a:t>
            </a:r>
          </a:p>
          <a:p>
            <a:r>
              <a:rPr lang="en-GB" dirty="0"/>
              <a:t>WCTU will escalate deviations where necessary with WCTUQA</a:t>
            </a:r>
          </a:p>
          <a:p>
            <a:pPr lvl="1"/>
            <a:r>
              <a:rPr lang="en-GB" sz="1600" dirty="0"/>
              <a:t>It is expected a protocol non compliance will be recorded in real time, or as soon as feasibly possible once identified</a:t>
            </a:r>
          </a:p>
          <a:p>
            <a:pPr lvl="1"/>
            <a:r>
              <a:rPr lang="en-GB" sz="1600" dirty="0"/>
              <a:t>Escalations of non compliances will be as per Warwick SOP</a:t>
            </a:r>
          </a:p>
          <a:p>
            <a:endParaRPr lang="en-GB" dirty="0"/>
          </a:p>
        </p:txBody>
      </p:sp>
      <p:pic>
        <p:nvPicPr>
          <p:cNvPr id="4" name="Picture 3" descr="Text&#10;&#10;Description automatically generated">
            <a:extLst>
              <a:ext uri="{FF2B5EF4-FFF2-40B4-BE49-F238E27FC236}">
                <a16:creationId xmlns:a16="http://schemas.microsoft.com/office/drawing/2014/main" id="{7F3F64F4-C2DA-FF8E-EE8A-9AB995D05C7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2AEF622-F211-5B84-3BE1-83BB919FEE01}"/>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03830C20-29F3-7322-F5EE-EABC76FF590A}"/>
              </a:ext>
            </a:extLst>
          </p:cNvPr>
          <p:cNvPicPr>
            <a:picLocks noChangeAspect="1"/>
          </p:cNvPicPr>
          <p:nvPr/>
        </p:nvPicPr>
        <p:blipFill>
          <a:blip r:embed="rId4"/>
          <a:stretch>
            <a:fillRect/>
          </a:stretch>
        </p:blipFill>
        <p:spPr>
          <a:xfrm>
            <a:off x="7200023" y="9160"/>
            <a:ext cx="1872208" cy="514302"/>
          </a:xfrm>
          <a:prstGeom prst="rect">
            <a:avLst/>
          </a:prstGeom>
        </p:spPr>
      </p:pic>
      <p:sp>
        <p:nvSpPr>
          <p:cNvPr id="8" name="Text Placeholder 1">
            <a:extLst>
              <a:ext uri="{FF2B5EF4-FFF2-40B4-BE49-F238E27FC236}">
                <a16:creationId xmlns:a16="http://schemas.microsoft.com/office/drawing/2014/main" id="{E645851C-883C-5BAC-1485-84687CCA4DFB}"/>
              </a:ext>
            </a:extLst>
          </p:cNvPr>
          <p:cNvSpPr txBox="1">
            <a:spLocks/>
          </p:cNvSpPr>
          <p:nvPr/>
        </p:nvSpPr>
        <p:spPr>
          <a:xfrm>
            <a:off x="52805" y="2779180"/>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Monitoring procedures/plans </a:t>
            </a:r>
          </a:p>
        </p:txBody>
      </p:sp>
      <p:sp>
        <p:nvSpPr>
          <p:cNvPr id="9" name="Text Placeholder 2">
            <a:extLst>
              <a:ext uri="{FF2B5EF4-FFF2-40B4-BE49-F238E27FC236}">
                <a16:creationId xmlns:a16="http://schemas.microsoft.com/office/drawing/2014/main" id="{DA233DA7-D8D4-BCCD-39FA-FCDB90FDDC69}"/>
              </a:ext>
            </a:extLst>
          </p:cNvPr>
          <p:cNvSpPr txBox="1">
            <a:spLocks/>
          </p:cNvSpPr>
          <p:nvPr/>
        </p:nvSpPr>
        <p:spPr>
          <a:xfrm>
            <a:off x="-1814" y="3382387"/>
            <a:ext cx="8424936" cy="1805306"/>
          </a:xfrm>
          <a:prstGeom prst="rect">
            <a:avLst/>
          </a:prstGeom>
        </p:spPr>
        <p:txBody>
          <a:bodyPr vert="horz"/>
          <a:lstStyle>
            <a:lvl1pPr marL="342900" indent="-342900" algn="l" defTabSz="914400" rtl="0" eaLnBrk="1" latinLnBrk="0" hangingPunct="1">
              <a:spcBef>
                <a:spcPct val="20000"/>
              </a:spcBef>
              <a:buFontTx/>
              <a:buBlip>
                <a:blip r:embed="rId5"/>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Sites will be monitored on multiple factors and trends including data collection, eligibility and consent, protocol deviations and adverse event reporting </a:t>
            </a:r>
          </a:p>
          <a:p>
            <a:r>
              <a:rPr lang="en-GB" dirty="0"/>
              <a:t>Any concerns in trends or reporting may trigger further monitoring (Remote or On Site)</a:t>
            </a:r>
          </a:p>
          <a:p>
            <a:r>
              <a:rPr lang="en-GB" dirty="0"/>
              <a:t>DMC and TSC will be monitoring bi-annually and will make recommendations </a:t>
            </a:r>
          </a:p>
          <a:p>
            <a:endParaRPr lang="en-GB" dirty="0"/>
          </a:p>
        </p:txBody>
      </p:sp>
    </p:spTree>
    <p:extLst>
      <p:ext uri="{BB962C8B-B14F-4D97-AF65-F5344CB8AC3E}">
        <p14:creationId xmlns:p14="http://schemas.microsoft.com/office/powerpoint/2010/main" val="598903262"/>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3A7E8-90FA-06D0-5C21-477AF43DFB45}"/>
              </a:ext>
            </a:extLst>
          </p:cNvPr>
          <p:cNvSpPr>
            <a:spLocks noGrp="1"/>
          </p:cNvSpPr>
          <p:nvPr>
            <p:ph type="body" sz="quarter" idx="10"/>
          </p:nvPr>
        </p:nvSpPr>
        <p:spPr>
          <a:xfrm>
            <a:off x="71769" y="53651"/>
            <a:ext cx="8425016" cy="648816"/>
          </a:xfrm>
        </p:spPr>
        <p:txBody>
          <a:bodyPr/>
          <a:lstStyle/>
          <a:p>
            <a:r>
              <a:rPr lang="en-GB" dirty="0"/>
              <a:t>Co-enrolment</a:t>
            </a:r>
          </a:p>
        </p:txBody>
      </p:sp>
      <p:pic>
        <p:nvPicPr>
          <p:cNvPr id="4" name="Picture 3" descr="Text&#10;&#10;Description automatically generated">
            <a:extLst>
              <a:ext uri="{FF2B5EF4-FFF2-40B4-BE49-F238E27FC236}">
                <a16:creationId xmlns:a16="http://schemas.microsoft.com/office/drawing/2014/main" id="{6CF17042-C591-B71E-BE4D-9ACFACF3BCF0}"/>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C48E684-B68E-01D3-5EBA-4FCD21959D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FA28448-D7D7-0DE4-7476-84586CFCE489}"/>
              </a:ext>
            </a:extLst>
          </p:cNvPr>
          <p:cNvPicPr>
            <a:picLocks noChangeAspect="1"/>
          </p:cNvPicPr>
          <p:nvPr/>
        </p:nvPicPr>
        <p:blipFill>
          <a:blip r:embed="rId5"/>
          <a:stretch>
            <a:fillRect/>
          </a:stretch>
        </p:blipFill>
        <p:spPr>
          <a:xfrm>
            <a:off x="7200023" y="9160"/>
            <a:ext cx="1872208" cy="514302"/>
          </a:xfrm>
          <a:prstGeom prst="rect">
            <a:avLst/>
          </a:prstGeom>
        </p:spPr>
      </p:pic>
      <p:sp>
        <p:nvSpPr>
          <p:cNvPr id="9" name="Text Placeholder 2">
            <a:extLst>
              <a:ext uri="{FF2B5EF4-FFF2-40B4-BE49-F238E27FC236}">
                <a16:creationId xmlns:a16="http://schemas.microsoft.com/office/drawing/2014/main" id="{46F069AF-F3EB-51CA-76E7-E79977198EB8}"/>
              </a:ext>
            </a:extLst>
          </p:cNvPr>
          <p:cNvSpPr>
            <a:spLocks noGrp="1"/>
          </p:cNvSpPr>
          <p:nvPr>
            <p:ph type="body" sz="quarter" idx="16"/>
          </p:nvPr>
        </p:nvSpPr>
        <p:spPr>
          <a:xfrm>
            <a:off x="71848" y="702467"/>
            <a:ext cx="9072151" cy="3158581"/>
          </a:xfrm>
        </p:spPr>
        <p:txBody>
          <a:bodyPr/>
          <a:lstStyle/>
          <a:p>
            <a:endParaRPr lang="en-GB" sz="1800" dirty="0"/>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a:t>
            </a:r>
            <a:r>
              <a:rPr lang="en-GB"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articipants in this trial may be eligible for co-enrolment in other studies</a:t>
            </a:r>
          </a:p>
          <a:p>
            <a:pPr marL="0" indent="0">
              <a:buNone/>
            </a:pPr>
            <a:endParaRPr lang="en-GB"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Co-enrolment agreements </a:t>
            </a:r>
            <a:r>
              <a:rPr lang="en-GB"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will be decided on a case-by-case basis by the Chief Investigator and TMG of iRehab and any respective studies. </a:t>
            </a:r>
          </a:p>
          <a:p>
            <a:pPr marL="0" indent="0">
              <a:buNone/>
            </a:pPr>
            <a:endParaRPr lang="en-GB"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solidFill>
                  <a:srgbClr val="000000"/>
                </a:solidFill>
                <a:latin typeface="Calibri" panose="020F0502020204030204" pitchFamily="34" charset="0"/>
                <a:cs typeface="Times New Roman" panose="02020603050405020304" pitchFamily="18" charset="0"/>
              </a:rPr>
              <a:t>Current Co-enrolment List can be found at www.warwick.ac.uk/iRehab*</a:t>
            </a:r>
          </a:p>
          <a:p>
            <a:pPr lvl="1"/>
            <a:endParaRPr lang="en-GB" sz="1600" dirty="0">
              <a:solidFill>
                <a:srgbClr val="FF0000"/>
              </a:solidFill>
            </a:endParaRPr>
          </a:p>
          <a:p>
            <a:endParaRPr lang="en-GB" dirty="0"/>
          </a:p>
          <a:p>
            <a:pPr marL="0" indent="0">
              <a:buNone/>
            </a:pPr>
            <a:endParaRPr lang="en-GB" sz="2400" dirty="0"/>
          </a:p>
        </p:txBody>
      </p:sp>
    </p:spTree>
    <p:extLst>
      <p:ext uri="{BB962C8B-B14F-4D97-AF65-F5344CB8AC3E}">
        <p14:creationId xmlns:p14="http://schemas.microsoft.com/office/powerpoint/2010/main" val="3121032975"/>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A31A73-AA45-3326-6F27-719F97708046}"/>
              </a:ext>
            </a:extLst>
          </p:cNvPr>
          <p:cNvSpPr>
            <a:spLocks noGrp="1"/>
          </p:cNvSpPr>
          <p:nvPr>
            <p:ph type="body" sz="quarter" idx="10"/>
          </p:nvPr>
        </p:nvSpPr>
        <p:spPr/>
        <p:txBody>
          <a:bodyPr/>
          <a:lstStyle/>
          <a:p>
            <a:r>
              <a:rPr lang="en-GB" dirty="0"/>
              <a:t>Next Steps Site:</a:t>
            </a:r>
          </a:p>
        </p:txBody>
      </p:sp>
      <p:sp>
        <p:nvSpPr>
          <p:cNvPr id="3" name="Text Placeholder 2">
            <a:extLst>
              <a:ext uri="{FF2B5EF4-FFF2-40B4-BE49-F238E27FC236}">
                <a16:creationId xmlns:a16="http://schemas.microsoft.com/office/drawing/2014/main" id="{6B8E2A8E-9267-F0F0-9D35-5954FA47BC77}"/>
              </a:ext>
            </a:extLst>
          </p:cNvPr>
          <p:cNvSpPr>
            <a:spLocks noGrp="1"/>
          </p:cNvSpPr>
          <p:nvPr>
            <p:ph type="body" sz="quarter" idx="16"/>
          </p:nvPr>
        </p:nvSpPr>
        <p:spPr>
          <a:xfrm>
            <a:off x="395536" y="1152599"/>
            <a:ext cx="8424936" cy="2640289"/>
          </a:xfrm>
        </p:spPr>
        <p:txBody>
          <a:bodyPr/>
          <a:lstStyle/>
          <a:p>
            <a:r>
              <a:rPr lang="en-GB" sz="1800" dirty="0"/>
              <a:t>SIV attendance Log</a:t>
            </a:r>
          </a:p>
          <a:p>
            <a:r>
              <a:rPr lang="en-GB" sz="1800" dirty="0"/>
              <a:t>Training Log</a:t>
            </a:r>
          </a:p>
          <a:p>
            <a:r>
              <a:rPr lang="en-GB" sz="1800" dirty="0"/>
              <a:t>Delegation Log</a:t>
            </a:r>
          </a:p>
          <a:p>
            <a:r>
              <a:rPr lang="en-GB" sz="1800" dirty="0"/>
              <a:t>IP address for database</a:t>
            </a:r>
          </a:p>
          <a:p>
            <a:r>
              <a:rPr lang="en-GB" sz="1800" dirty="0"/>
              <a:t>Details of staff who need database access </a:t>
            </a:r>
          </a:p>
          <a:p>
            <a:pPr marL="0" indent="0">
              <a:buNone/>
            </a:pPr>
            <a:r>
              <a:rPr lang="en-GB" sz="1800" dirty="0"/>
              <a:t>(name &amp; email)</a:t>
            </a:r>
          </a:p>
          <a:p>
            <a:r>
              <a:rPr lang="en-GB" sz="1800" dirty="0"/>
              <a:t>Issue C&amp;C</a:t>
            </a:r>
          </a:p>
          <a:p>
            <a:r>
              <a:rPr lang="en-GB" sz="1800" dirty="0"/>
              <a:t>Register API (if applicable)</a:t>
            </a:r>
          </a:p>
          <a:p>
            <a:endParaRPr lang="en-GB" dirty="0"/>
          </a:p>
          <a:p>
            <a:endParaRPr lang="en-GB" sz="2400" dirty="0"/>
          </a:p>
        </p:txBody>
      </p:sp>
      <p:pic>
        <p:nvPicPr>
          <p:cNvPr id="4" name="Picture 3" descr="Text&#10;&#10;Description automatically generated">
            <a:extLst>
              <a:ext uri="{FF2B5EF4-FFF2-40B4-BE49-F238E27FC236}">
                <a16:creationId xmlns:a16="http://schemas.microsoft.com/office/drawing/2014/main" id="{AB421FEF-1737-C01D-B214-750CED9AC4AD}"/>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5518EC67-0844-06AA-792D-039A6402A484}"/>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246165C9-DF70-6FBD-303D-3AF1BC899976}"/>
              </a:ext>
            </a:extLst>
          </p:cNvPr>
          <p:cNvPicPr>
            <a:picLocks noChangeAspect="1"/>
          </p:cNvPicPr>
          <p:nvPr/>
        </p:nvPicPr>
        <p:blipFill>
          <a:blip r:embed="rId5"/>
          <a:stretch>
            <a:fillRect/>
          </a:stretch>
        </p:blipFill>
        <p:spPr>
          <a:xfrm>
            <a:off x="7200023" y="9160"/>
            <a:ext cx="1872208" cy="514302"/>
          </a:xfrm>
          <a:prstGeom prst="rect">
            <a:avLst/>
          </a:prstGeom>
        </p:spPr>
      </p:pic>
      <p:pic>
        <p:nvPicPr>
          <p:cNvPr id="8" name="Picture 7">
            <a:extLst>
              <a:ext uri="{FF2B5EF4-FFF2-40B4-BE49-F238E27FC236}">
                <a16:creationId xmlns:a16="http://schemas.microsoft.com/office/drawing/2014/main" id="{1CA0C935-58E8-6966-4ED6-0EB2B99029B8}"/>
              </a:ext>
            </a:extLst>
          </p:cNvPr>
          <p:cNvPicPr>
            <a:picLocks noChangeAspect="1"/>
          </p:cNvPicPr>
          <p:nvPr/>
        </p:nvPicPr>
        <p:blipFill>
          <a:blip r:embed="rId6"/>
          <a:stretch>
            <a:fillRect/>
          </a:stretch>
        </p:blipFill>
        <p:spPr>
          <a:xfrm>
            <a:off x="5508104" y="1013307"/>
            <a:ext cx="3240360" cy="1949089"/>
          </a:xfrm>
          <a:prstGeom prst="rect">
            <a:avLst/>
          </a:prstGeom>
        </p:spPr>
      </p:pic>
      <p:sp>
        <p:nvSpPr>
          <p:cNvPr id="9" name="Text Placeholder 1">
            <a:extLst>
              <a:ext uri="{FF2B5EF4-FFF2-40B4-BE49-F238E27FC236}">
                <a16:creationId xmlns:a16="http://schemas.microsoft.com/office/drawing/2014/main" id="{B0F0DA10-BFF8-5657-F7A7-377A6C330A23}"/>
              </a:ext>
            </a:extLst>
          </p:cNvPr>
          <p:cNvSpPr txBox="1">
            <a:spLocks/>
          </p:cNvSpPr>
          <p:nvPr/>
        </p:nvSpPr>
        <p:spPr>
          <a:xfrm>
            <a:off x="359492" y="3888950"/>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Next Steps WCTU:</a:t>
            </a:r>
          </a:p>
        </p:txBody>
      </p:sp>
      <p:sp>
        <p:nvSpPr>
          <p:cNvPr id="10" name="Text Placeholder 2">
            <a:extLst>
              <a:ext uri="{FF2B5EF4-FFF2-40B4-BE49-F238E27FC236}">
                <a16:creationId xmlns:a16="http://schemas.microsoft.com/office/drawing/2014/main" id="{E1881ABC-E994-5B89-DFEF-5A77BB52F886}"/>
              </a:ext>
            </a:extLst>
          </p:cNvPr>
          <p:cNvSpPr txBox="1">
            <a:spLocks/>
          </p:cNvSpPr>
          <p:nvPr/>
        </p:nvSpPr>
        <p:spPr>
          <a:xfrm>
            <a:off x="395536" y="4536753"/>
            <a:ext cx="8424936" cy="1806531"/>
          </a:xfrm>
          <a:prstGeom prst="rect">
            <a:avLst/>
          </a:prstGeom>
        </p:spPr>
        <p:txBody>
          <a:bodyPr vert="horz"/>
          <a:lstStyle>
            <a:lvl1pPr marL="342900" indent="-342900" algn="l" defTabSz="914400" rtl="0" eaLnBrk="1" latinLnBrk="0" hangingPunct="1">
              <a:spcBef>
                <a:spcPct val="20000"/>
              </a:spcBef>
              <a:buFontTx/>
              <a:buBlip>
                <a:blip r:embed="rId7"/>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800" dirty="0"/>
              <a:t>Send summary email, SIV Slides and next steps</a:t>
            </a:r>
          </a:p>
          <a:p>
            <a:r>
              <a:rPr lang="en-GB" sz="1800" dirty="0"/>
              <a:t>Send ISF via </a:t>
            </a:r>
            <a:r>
              <a:rPr lang="en-GB" sz="1800" dirty="0" err="1"/>
              <a:t>MyFiles</a:t>
            </a:r>
            <a:r>
              <a:rPr lang="en-GB" sz="1800" dirty="0"/>
              <a:t>*</a:t>
            </a:r>
          </a:p>
          <a:p>
            <a:r>
              <a:rPr lang="en-GB" sz="1800" dirty="0"/>
              <a:t>Add details into the database</a:t>
            </a:r>
          </a:p>
          <a:p>
            <a:r>
              <a:rPr lang="en-GB" sz="1800" dirty="0"/>
              <a:t>Complete Greenlight checklist</a:t>
            </a:r>
          </a:p>
        </p:txBody>
      </p:sp>
    </p:spTree>
    <p:extLst>
      <p:ext uri="{BB962C8B-B14F-4D97-AF65-F5344CB8AC3E}">
        <p14:creationId xmlns:p14="http://schemas.microsoft.com/office/powerpoint/2010/main" val="1205425578"/>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53DDB5-8096-B303-D7F1-C4968C9735B4}"/>
              </a:ext>
            </a:extLst>
          </p:cNvPr>
          <p:cNvSpPr>
            <a:spLocks noGrp="1"/>
          </p:cNvSpPr>
          <p:nvPr>
            <p:ph type="body" sz="quarter" idx="10"/>
          </p:nvPr>
        </p:nvSpPr>
        <p:spPr>
          <a:xfrm>
            <a:off x="-18189" y="9160"/>
            <a:ext cx="8425016" cy="648816"/>
          </a:xfrm>
        </p:spPr>
        <p:txBody>
          <a:bodyPr/>
          <a:lstStyle/>
          <a:p>
            <a:r>
              <a:rPr lang="en-GB" dirty="0"/>
              <a:t>Stop-go Criteria/ Pilot Phase</a:t>
            </a:r>
          </a:p>
        </p:txBody>
      </p:sp>
      <p:sp>
        <p:nvSpPr>
          <p:cNvPr id="3" name="Text Placeholder 2">
            <a:extLst>
              <a:ext uri="{FF2B5EF4-FFF2-40B4-BE49-F238E27FC236}">
                <a16:creationId xmlns:a16="http://schemas.microsoft.com/office/drawing/2014/main" id="{EF4B5D78-998D-8E49-A6FB-110E4F091220}"/>
              </a:ext>
            </a:extLst>
          </p:cNvPr>
          <p:cNvSpPr>
            <a:spLocks noGrp="1"/>
          </p:cNvSpPr>
          <p:nvPr>
            <p:ph type="body" sz="quarter" idx="16"/>
          </p:nvPr>
        </p:nvSpPr>
        <p:spPr>
          <a:xfrm>
            <a:off x="251520" y="1102324"/>
            <a:ext cx="8712968" cy="4931264"/>
          </a:xfrm>
        </p:spPr>
        <p:txBody>
          <a:bodyPr/>
          <a:lstStyle/>
          <a:p>
            <a:pPr algn="just">
              <a:lnSpc>
                <a:spcPct val="115000"/>
              </a:lnSpc>
            </a:pPr>
            <a:r>
              <a:rPr lang="en-GB" sz="1800" dirty="0">
                <a:solidFill>
                  <a:srgbClr val="201F1E"/>
                </a:solidFill>
                <a:effectLst/>
                <a:latin typeface="Calibri" panose="020F0502020204030204" pitchFamily="34" charset="0"/>
                <a:ea typeface="Times New Roman" panose="02020603050405020304" pitchFamily="18" charset="0"/>
              </a:rPr>
              <a:t>After completion of pilot phase (9 months), summary reports will be presented to oversight committees. </a:t>
            </a:r>
          </a:p>
          <a:p>
            <a:pPr marL="0" indent="0" algn="just">
              <a:lnSpc>
                <a:spcPct val="115000"/>
              </a:lnSpc>
              <a:buNone/>
            </a:pPr>
            <a:endParaRPr lang="en-GB" sz="1800" dirty="0">
              <a:solidFill>
                <a:srgbClr val="201F1E"/>
              </a:solidFill>
              <a:effectLst/>
              <a:latin typeface="Calibri" panose="020F0502020204030204" pitchFamily="34" charset="0"/>
              <a:ea typeface="Times New Roman" panose="02020603050405020304" pitchFamily="18" charset="0"/>
            </a:endParaRPr>
          </a:p>
          <a:p>
            <a:pPr algn="just">
              <a:lnSpc>
                <a:spcPct val="115000"/>
              </a:lnSpc>
            </a:pPr>
            <a:r>
              <a:rPr lang="en-GB" sz="1800" dirty="0">
                <a:solidFill>
                  <a:srgbClr val="201F1E"/>
                </a:solidFill>
                <a:effectLst/>
                <a:latin typeface="Calibri" panose="020F0502020204030204" pitchFamily="34" charset="0"/>
                <a:ea typeface="Times New Roman" panose="02020603050405020304" pitchFamily="18" charset="0"/>
              </a:rPr>
              <a:t>The stop-go decision will be made by the </a:t>
            </a:r>
            <a:r>
              <a:rPr lang="en-GB" sz="1800" dirty="0">
                <a:solidFill>
                  <a:srgbClr val="201F1E"/>
                </a:solidFill>
                <a:latin typeface="Calibri" panose="020F0502020204030204" pitchFamily="34" charset="0"/>
                <a:ea typeface="Times New Roman" panose="02020603050405020304" pitchFamily="18" charset="0"/>
              </a:rPr>
              <a:t>funder (NIHR), </a:t>
            </a:r>
            <a:r>
              <a:rPr lang="en-GB" sz="1800" dirty="0">
                <a:solidFill>
                  <a:srgbClr val="201F1E"/>
                </a:solidFill>
                <a:effectLst/>
                <a:latin typeface="Calibri" panose="020F0502020204030204" pitchFamily="34" charset="0"/>
                <a:ea typeface="Times New Roman" panose="02020603050405020304" pitchFamily="18" charset="0"/>
              </a:rPr>
              <a:t>following consultation with the trial  TMG, TSC and DMC.</a:t>
            </a:r>
          </a:p>
          <a:p>
            <a:pPr marL="0" indent="0" algn="just">
              <a:lnSpc>
                <a:spcPct val="115000"/>
              </a:lnSpc>
              <a:buNone/>
            </a:pPr>
            <a:endParaRPr lang="en-GB" sz="1800" dirty="0">
              <a:solidFill>
                <a:srgbClr val="201F1E"/>
              </a:solidFill>
              <a:effectLst/>
              <a:latin typeface="Calibri" panose="020F0502020204030204" pitchFamily="34" charset="0"/>
              <a:ea typeface="Times New Roman" panose="02020603050405020304" pitchFamily="18" charset="0"/>
            </a:endParaRPr>
          </a:p>
          <a:p>
            <a:pPr algn="just">
              <a:lnSpc>
                <a:spcPct val="115000"/>
              </a:lnSpc>
            </a:pPr>
            <a:r>
              <a:rPr lang="en-GB" sz="1800" dirty="0">
                <a:effectLst/>
                <a:latin typeface="Calibri" panose="020F0502020204030204" pitchFamily="34" charset="0"/>
                <a:ea typeface="Times New Roman" panose="02020603050405020304" pitchFamily="18" charset="0"/>
              </a:rPr>
              <a:t>The recommended traffic light system will be used, based on pilot recruitment data, based on an average recruitment rate of 0.8 participants per centre/ per month: </a:t>
            </a:r>
            <a:endParaRPr lang="en-GB" sz="1800" dirty="0">
              <a:effectLst/>
              <a:latin typeface="Times New Roman" panose="02020603050405020304" pitchFamily="18" charset="0"/>
              <a:ea typeface="Times New Roman" panose="02020603050405020304" pitchFamily="18" charset="0"/>
            </a:endParaRPr>
          </a:p>
          <a:p>
            <a:pPr marL="0" indent="0" algn="just">
              <a:lnSpc>
                <a:spcPct val="115000"/>
              </a:lnSpc>
              <a:buNone/>
            </a:pPr>
            <a:r>
              <a:rPr lang="en-GB"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endParaRPr lang="en-GB" dirty="0"/>
          </a:p>
        </p:txBody>
      </p:sp>
      <p:pic>
        <p:nvPicPr>
          <p:cNvPr id="4" name="Picture 3" descr="Text&#10;&#10;Description automatically generated">
            <a:extLst>
              <a:ext uri="{FF2B5EF4-FFF2-40B4-BE49-F238E27FC236}">
                <a16:creationId xmlns:a16="http://schemas.microsoft.com/office/drawing/2014/main" id="{691F88F6-0564-D6AC-9C3D-C04942BFF56C}"/>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2D86596E-F926-4BA7-5AB0-43EE8ACB02D7}"/>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B04B7B51-DC86-D0FB-B0D8-AC8A75AD433B}"/>
              </a:ext>
            </a:extLst>
          </p:cNvPr>
          <p:cNvPicPr>
            <a:picLocks noChangeAspect="1"/>
          </p:cNvPicPr>
          <p:nvPr/>
        </p:nvPicPr>
        <p:blipFill>
          <a:blip r:embed="rId4"/>
          <a:stretch>
            <a:fillRect/>
          </a:stretch>
        </p:blipFill>
        <p:spPr>
          <a:xfrm>
            <a:off x="7200023" y="9160"/>
            <a:ext cx="1872208" cy="514302"/>
          </a:xfrm>
          <a:prstGeom prst="rect">
            <a:avLst/>
          </a:prstGeom>
        </p:spPr>
      </p:pic>
    </p:spTree>
    <p:extLst>
      <p:ext uri="{BB962C8B-B14F-4D97-AF65-F5344CB8AC3E}">
        <p14:creationId xmlns:p14="http://schemas.microsoft.com/office/powerpoint/2010/main" val="3602452219"/>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DC2B1-82D8-AD26-18EE-391F2991D675}"/>
              </a:ext>
            </a:extLst>
          </p:cNvPr>
          <p:cNvSpPr>
            <a:spLocks noGrp="1"/>
          </p:cNvSpPr>
          <p:nvPr>
            <p:ph type="body" sz="quarter" idx="10"/>
          </p:nvPr>
        </p:nvSpPr>
        <p:spPr>
          <a:xfrm>
            <a:off x="3095750" y="2564904"/>
            <a:ext cx="3024442" cy="648816"/>
          </a:xfrm>
        </p:spPr>
        <p:txBody>
          <a:bodyPr/>
          <a:lstStyle/>
          <a:p>
            <a:r>
              <a:rPr lang="en-GB" sz="4800" dirty="0"/>
              <a:t>Questions?</a:t>
            </a:r>
          </a:p>
        </p:txBody>
      </p:sp>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9160"/>
            <a:ext cx="1872208" cy="514302"/>
          </a:xfrm>
          <a:prstGeom prst="rect">
            <a:avLst/>
          </a:prstGeom>
        </p:spPr>
      </p:pic>
      <p:sp>
        <p:nvSpPr>
          <p:cNvPr id="7" name="TextBox 6">
            <a:extLst>
              <a:ext uri="{FF2B5EF4-FFF2-40B4-BE49-F238E27FC236}">
                <a16:creationId xmlns:a16="http://schemas.microsoft.com/office/drawing/2014/main" id="{3625F19B-EF97-6CBF-2974-F26418E1EFCD}"/>
              </a:ext>
            </a:extLst>
          </p:cNvPr>
          <p:cNvSpPr txBox="1"/>
          <p:nvPr/>
        </p:nvSpPr>
        <p:spPr>
          <a:xfrm>
            <a:off x="1907704" y="3379756"/>
            <a:ext cx="6071780" cy="369332"/>
          </a:xfrm>
          <a:prstGeom prst="rect">
            <a:avLst/>
          </a:prstGeom>
          <a:noFill/>
        </p:spPr>
        <p:txBody>
          <a:bodyPr wrap="square">
            <a:spAutoFit/>
          </a:bodyPr>
          <a:lstStyle/>
          <a:p>
            <a:pPr marL="0" indent="0">
              <a:buFont typeface="Arial" panose="020B0604020202020204" pitchFamily="34" charset="0"/>
              <a:buNone/>
            </a:pPr>
            <a:r>
              <a:rPr lang="en-GB" sz="1800" b="1" dirty="0"/>
              <a:t>Contact: </a:t>
            </a:r>
            <a:r>
              <a:rPr lang="en-GB" sz="1800" dirty="0"/>
              <a:t>(E) </a:t>
            </a:r>
            <a:r>
              <a:rPr lang="en-GB" sz="1800" dirty="0">
                <a:hlinkClick r:id="rId5"/>
              </a:rPr>
              <a:t>irehab@warwick.ac.uk</a:t>
            </a:r>
            <a:r>
              <a:rPr lang="en-GB" sz="1800" dirty="0"/>
              <a:t> | </a:t>
            </a:r>
            <a:r>
              <a:rPr lang="en-GB" sz="1800" dirty="0">
                <a:solidFill>
                  <a:srgbClr val="000000"/>
                </a:solidFill>
                <a:effectLst/>
                <a:ea typeface="Calibri" panose="020F0502020204030204" pitchFamily="34" charset="0"/>
              </a:rPr>
              <a:t>(T) 024 761 51367  </a:t>
            </a:r>
            <a:endParaRPr lang="en-GB" sz="1800" dirty="0"/>
          </a:p>
        </p:txBody>
      </p:sp>
    </p:spTree>
    <p:extLst>
      <p:ext uri="{BB962C8B-B14F-4D97-AF65-F5344CB8AC3E}">
        <p14:creationId xmlns:p14="http://schemas.microsoft.com/office/powerpoint/2010/main" val="93741364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CADEC-7827-3B80-ECA7-6CD511B29B95}"/>
              </a:ext>
            </a:extLst>
          </p:cNvPr>
          <p:cNvSpPr>
            <a:spLocks noGrp="1"/>
          </p:cNvSpPr>
          <p:nvPr>
            <p:ph type="body" sz="quarter" idx="10"/>
          </p:nvPr>
        </p:nvSpPr>
        <p:spPr>
          <a:xfrm>
            <a:off x="0" y="9160"/>
            <a:ext cx="8425016" cy="648816"/>
          </a:xfrm>
        </p:spPr>
        <p:txBody>
          <a:bodyPr/>
          <a:lstStyle/>
          <a:p>
            <a:r>
              <a:rPr lang="en-GB" sz="2800" dirty="0"/>
              <a:t>Background</a:t>
            </a:r>
          </a:p>
        </p:txBody>
      </p:sp>
      <p:sp>
        <p:nvSpPr>
          <p:cNvPr id="3" name="Text Placeholder 2">
            <a:extLst>
              <a:ext uri="{FF2B5EF4-FFF2-40B4-BE49-F238E27FC236}">
                <a16:creationId xmlns:a16="http://schemas.microsoft.com/office/drawing/2014/main" id="{0BD470A5-C807-6658-5D24-850ABF46BA7C}"/>
              </a:ext>
            </a:extLst>
          </p:cNvPr>
          <p:cNvSpPr>
            <a:spLocks noGrp="1"/>
          </p:cNvSpPr>
          <p:nvPr>
            <p:ph type="body" sz="quarter" idx="16"/>
          </p:nvPr>
        </p:nvSpPr>
        <p:spPr>
          <a:xfrm>
            <a:off x="359532" y="980728"/>
            <a:ext cx="8424936" cy="4535760"/>
          </a:xfrm>
        </p:spPr>
        <p:txBody>
          <a:bodyPr/>
          <a:lstStyle/>
          <a:p>
            <a:r>
              <a:rPr lang="en-GB" dirty="0">
                <a:solidFill>
                  <a:srgbClr val="000000"/>
                </a:solidFill>
                <a:effectLst/>
                <a:latin typeface="Calibri" panose="020F0502020204030204" pitchFamily="34" charset="0"/>
                <a:ea typeface="Times New Roman" panose="02020603050405020304" pitchFamily="18" charset="0"/>
              </a:rPr>
              <a:t>~129,000 patients surviving critical illness discharged from acute hospitals in  United Kingdom over 1 year. </a:t>
            </a:r>
          </a:p>
          <a:p>
            <a:pPr marL="0" indent="0">
              <a:buNone/>
            </a:pPr>
            <a:endParaRPr lang="en-GB" dirty="0">
              <a:solidFill>
                <a:srgbClr val="000000"/>
              </a:solidFill>
              <a:latin typeface="Calibri" panose="020F0502020204030204" pitchFamily="34" charset="0"/>
              <a:ea typeface="Times New Roman" panose="02020603050405020304" pitchFamily="18" charset="0"/>
            </a:endParaRPr>
          </a:p>
          <a:p>
            <a:r>
              <a:rPr lang="en-GB" dirty="0">
                <a:solidFill>
                  <a:srgbClr val="000000"/>
                </a:solidFill>
                <a:effectLst/>
                <a:latin typeface="Calibri" panose="020F0502020204030204" pitchFamily="34" charset="0"/>
                <a:ea typeface="Times New Roman" panose="02020603050405020304" pitchFamily="18" charset="0"/>
              </a:rPr>
              <a:t>1 in 4 experiencing unplanned admissions over a 3 month period.</a:t>
            </a:r>
          </a:p>
          <a:p>
            <a:pPr marL="0" indent="0">
              <a:buNone/>
            </a:pPr>
            <a:endParaRPr lang="en-GB" dirty="0">
              <a:solidFill>
                <a:srgbClr val="000000"/>
              </a:solidFill>
              <a:effectLst/>
              <a:latin typeface="Calibri" panose="020F0502020204030204" pitchFamily="34" charset="0"/>
              <a:ea typeface="Times New Roman" panose="02020603050405020304" pitchFamily="18" charset="0"/>
            </a:endParaRPr>
          </a:p>
          <a:p>
            <a:r>
              <a:rPr lang="en-GB" dirty="0"/>
              <a:t>Consequences of critical illness are substantial and multifactorial such as:</a:t>
            </a:r>
          </a:p>
          <a:p>
            <a:pPr lvl="1"/>
            <a:r>
              <a:rPr lang="en-GB" sz="1400" dirty="0"/>
              <a:t>Physical deconditioning, </a:t>
            </a:r>
          </a:p>
          <a:p>
            <a:pPr lvl="1"/>
            <a:r>
              <a:rPr lang="en-GB" sz="1400" dirty="0"/>
              <a:t>Respiratory and swallowing problems</a:t>
            </a:r>
          </a:p>
          <a:p>
            <a:pPr lvl="1"/>
            <a:r>
              <a:rPr lang="en-GB" sz="1400" dirty="0"/>
              <a:t>Cognitive and mental health impairments</a:t>
            </a:r>
          </a:p>
          <a:p>
            <a:pPr lvl="1"/>
            <a:r>
              <a:rPr lang="en-GB" sz="1400" dirty="0"/>
              <a:t>Reduced activities of daily living &amp; fatigue</a:t>
            </a:r>
          </a:p>
          <a:p>
            <a:pPr lvl="1"/>
            <a:r>
              <a:rPr lang="en-GB" sz="1400" dirty="0"/>
              <a:t>Declined quality of life (</a:t>
            </a:r>
            <a:r>
              <a:rPr lang="en-GB" sz="1400" dirty="0" err="1"/>
              <a:t>HRQoL</a:t>
            </a:r>
            <a:r>
              <a:rPr lang="en-GB" sz="1400" dirty="0"/>
              <a:t>)  </a:t>
            </a:r>
          </a:p>
          <a:p>
            <a:pPr lvl="1"/>
            <a:r>
              <a:rPr lang="en-GB" sz="1400" dirty="0"/>
              <a:t>Failure to return to work after 12 months (1 in 2)</a:t>
            </a:r>
          </a:p>
          <a:p>
            <a:pPr lvl="1"/>
            <a:r>
              <a:rPr lang="en-GB" sz="1400" dirty="0"/>
              <a:t>Increased burden on social support</a:t>
            </a:r>
          </a:p>
          <a:p>
            <a:pPr marL="457200" lvl="1" indent="0">
              <a:buNone/>
            </a:pPr>
            <a:endParaRPr lang="en-GB" sz="1400" dirty="0"/>
          </a:p>
          <a:p>
            <a:r>
              <a:rPr lang="en-GB" dirty="0">
                <a:solidFill>
                  <a:srgbClr val="000000"/>
                </a:solidFill>
                <a:effectLst/>
                <a:latin typeface="Calibri" panose="020F0502020204030204" pitchFamily="34" charset="0"/>
                <a:ea typeface="Times New Roman" panose="02020603050405020304" pitchFamily="18" charset="0"/>
              </a:rPr>
              <a:t>There is a requirement improve long term health outcomes of this patient population</a:t>
            </a:r>
          </a:p>
          <a:p>
            <a:pPr marL="0" indent="0">
              <a:buNone/>
            </a:pPr>
            <a:endParaRPr lang="en-GB" dirty="0"/>
          </a:p>
        </p:txBody>
      </p:sp>
      <p:pic>
        <p:nvPicPr>
          <p:cNvPr id="4" name="Picture 3">
            <a:extLst>
              <a:ext uri="{FF2B5EF4-FFF2-40B4-BE49-F238E27FC236}">
                <a16:creationId xmlns:a16="http://schemas.microsoft.com/office/drawing/2014/main" id="{1F001F71-7157-5C0D-79F5-B1544234918A}"/>
              </a:ext>
            </a:extLst>
          </p:cNvPr>
          <p:cNvPicPr>
            <a:picLocks noChangeAspect="1"/>
          </p:cNvPicPr>
          <p:nvPr/>
        </p:nvPicPr>
        <p:blipFill>
          <a:blip r:embed="rId3"/>
          <a:stretch>
            <a:fillRect/>
          </a:stretch>
        </p:blipFill>
        <p:spPr>
          <a:xfrm>
            <a:off x="7200023" y="9160"/>
            <a:ext cx="1872208" cy="514302"/>
          </a:xfrm>
          <a:prstGeom prst="rect">
            <a:avLst/>
          </a:prstGeom>
        </p:spPr>
      </p:pic>
      <p:pic>
        <p:nvPicPr>
          <p:cNvPr id="6" name="Picture 5" descr="Text&#10;&#10;Description automatically generated">
            <a:extLst>
              <a:ext uri="{FF2B5EF4-FFF2-40B4-BE49-F238E27FC236}">
                <a16:creationId xmlns:a16="http://schemas.microsoft.com/office/drawing/2014/main" id="{D3CE620D-A117-C8BC-291B-CFC995C4605D}"/>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A49F2113-0B93-EF81-2489-9A850812B856}"/>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Tree>
    <p:extLst>
      <p:ext uri="{BB962C8B-B14F-4D97-AF65-F5344CB8AC3E}">
        <p14:creationId xmlns:p14="http://schemas.microsoft.com/office/powerpoint/2010/main" val="372757886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8285F-15DD-240A-9B99-48F050BB9709}"/>
              </a:ext>
            </a:extLst>
          </p:cNvPr>
          <p:cNvSpPr>
            <a:spLocks noGrp="1"/>
          </p:cNvSpPr>
          <p:nvPr>
            <p:ph type="body" sz="quarter" idx="10"/>
          </p:nvPr>
        </p:nvSpPr>
        <p:spPr>
          <a:xfrm>
            <a:off x="-12470" y="0"/>
            <a:ext cx="8425016" cy="648816"/>
          </a:xfrm>
        </p:spPr>
        <p:txBody>
          <a:bodyPr/>
          <a:lstStyle/>
          <a:p>
            <a:r>
              <a:rPr lang="en-GB" sz="2800" dirty="0"/>
              <a:t>Study Aims</a:t>
            </a:r>
          </a:p>
        </p:txBody>
      </p:sp>
      <p:sp>
        <p:nvSpPr>
          <p:cNvPr id="3" name="Text Placeholder 2">
            <a:extLst>
              <a:ext uri="{FF2B5EF4-FFF2-40B4-BE49-F238E27FC236}">
                <a16:creationId xmlns:a16="http://schemas.microsoft.com/office/drawing/2014/main" id="{FDFED9D5-84F1-BD86-4A97-F695742556D2}"/>
              </a:ext>
            </a:extLst>
          </p:cNvPr>
          <p:cNvSpPr>
            <a:spLocks noGrp="1"/>
          </p:cNvSpPr>
          <p:nvPr>
            <p:ph type="body" sz="quarter" idx="16"/>
          </p:nvPr>
        </p:nvSpPr>
        <p:spPr>
          <a:xfrm>
            <a:off x="395503" y="1052736"/>
            <a:ext cx="8424936" cy="4680520"/>
          </a:xfrm>
        </p:spPr>
        <p:txBody>
          <a:bodyPr/>
          <a:lstStyle/>
          <a:p>
            <a:r>
              <a:rPr lang="en-GB" dirty="0"/>
              <a:t>No evidence to support </a:t>
            </a:r>
            <a:r>
              <a:rPr lang="en-GB" b="1" dirty="0"/>
              <a:t>remote</a:t>
            </a:r>
            <a:r>
              <a:rPr lang="en-GB" dirty="0"/>
              <a:t> rehabilitation to broader population of survivors of critical illness, despite its use and anecdotal evidence of acceptability. </a:t>
            </a:r>
          </a:p>
          <a:p>
            <a:pPr marL="0" indent="0">
              <a:buNone/>
            </a:pPr>
            <a:endParaRPr lang="en-GB" dirty="0"/>
          </a:p>
          <a:p>
            <a:pPr marL="0" indent="0">
              <a:buNone/>
            </a:pPr>
            <a:endParaRPr lang="en-GB" dirty="0"/>
          </a:p>
          <a:p>
            <a:r>
              <a:rPr lang="en-GB" b="1" dirty="0"/>
              <a:t>First trial </a:t>
            </a:r>
            <a:r>
              <a:rPr lang="en-GB" dirty="0"/>
              <a:t>to systematically test a technology-driven remote approach to evaluate the clinical and cost-effectiveness of a rehabilitation intervention in patients recovering from critical illness after ICU care</a:t>
            </a:r>
          </a:p>
          <a:p>
            <a:pPr marL="0" indent="0">
              <a:buNone/>
            </a:pPr>
            <a:endParaRPr lang="en-GB" dirty="0"/>
          </a:p>
          <a:p>
            <a:r>
              <a:rPr lang="en-GB" b="1" dirty="0"/>
              <a:t>Aims: </a:t>
            </a:r>
            <a:r>
              <a:rPr lang="en-GB" dirty="0"/>
              <a:t>Examine the clinical and cost effectiveness of a remote multicomponent rehabilitation intervention compared to standard care in survivors of critical illness following discharge from hospital after an Intensive Care Unit admission (ICU) on health-related quality of life at eight weeks post-randomisation.</a:t>
            </a:r>
          </a:p>
          <a:p>
            <a:endParaRPr lang="en-GB" dirty="0"/>
          </a:p>
        </p:txBody>
      </p:sp>
      <p:pic>
        <p:nvPicPr>
          <p:cNvPr id="4" name="Picture 3" descr="Text&#10;&#10;Description automatically generated">
            <a:extLst>
              <a:ext uri="{FF2B5EF4-FFF2-40B4-BE49-F238E27FC236}">
                <a16:creationId xmlns:a16="http://schemas.microsoft.com/office/drawing/2014/main" id="{CDD9C2C9-1C09-6A93-4326-81D3DB19751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FCAEB1B-1108-0326-7D1F-CBF232A459E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2F42DF1-2439-D014-AA1E-59121DC4C736}"/>
              </a:ext>
            </a:extLst>
          </p:cNvPr>
          <p:cNvPicPr>
            <a:picLocks noChangeAspect="1"/>
          </p:cNvPicPr>
          <p:nvPr/>
        </p:nvPicPr>
        <p:blipFill>
          <a:blip r:embed="rId5"/>
          <a:stretch>
            <a:fillRect/>
          </a:stretch>
        </p:blipFill>
        <p:spPr>
          <a:xfrm>
            <a:off x="7200023" y="9160"/>
            <a:ext cx="1872208" cy="514302"/>
          </a:xfrm>
          <a:prstGeom prst="rect">
            <a:avLst/>
          </a:prstGeom>
        </p:spPr>
      </p:pic>
    </p:spTree>
    <p:extLst>
      <p:ext uri="{BB962C8B-B14F-4D97-AF65-F5344CB8AC3E}">
        <p14:creationId xmlns:p14="http://schemas.microsoft.com/office/powerpoint/2010/main" val="193570987"/>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0" y="18919"/>
            <a:ext cx="8425016" cy="648816"/>
          </a:xfrm>
        </p:spPr>
        <p:txBody>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Study Design – Overview</a:t>
            </a:r>
            <a:endParaRPr lang="en-GB" sz="2800"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9C33BF6D-D8DB-BEAB-B87B-7A5C60925BA1}"/>
                  </a:ext>
                </a:extLst>
              </p:cNvPr>
              <p:cNvSpPr>
                <a:spLocks noGrp="1"/>
              </p:cNvSpPr>
              <p:nvPr>
                <p:ph type="body" sz="quarter" idx="16"/>
              </p:nvPr>
            </p:nvSpPr>
            <p:spPr>
              <a:xfrm>
                <a:off x="359532" y="1124744"/>
                <a:ext cx="8424936" cy="4248472"/>
              </a:xfrm>
            </p:spPr>
            <p:txBody>
              <a:bodyPr/>
              <a:lstStyle/>
              <a:p>
                <a:r>
                  <a:rPr lang="en-GB" b="1" dirty="0"/>
                  <a:t>Trial Design</a:t>
                </a:r>
                <a:r>
                  <a:rPr lang="en-GB" dirty="0"/>
                  <a:t>: Pragmatic multi-centre trial(</a:t>
                </a:r>
                <a14:m>
                  <m:oMath xmlns:m="http://schemas.openxmlformats.org/officeDocument/2006/math">
                    <m:r>
                      <a:rPr lang="en-GB" i="1">
                        <a:latin typeface="Cambria Math" panose="02040503050406030204" pitchFamily="18" charset="0"/>
                        <a:ea typeface="Cambria Math" panose="02040503050406030204" pitchFamily="18" charset="0"/>
                      </a:rPr>
                      <m:t>≥</m:t>
                    </m:r>
                  </m:oMath>
                </a14:m>
                <a:r>
                  <a:rPr lang="en-GB" dirty="0"/>
                  <a:t> 30 NHS hospitals), 2- arm RCT with a 1: 1.17 allocation ratio. </a:t>
                </a:r>
              </a:p>
              <a:p>
                <a:pPr marL="0" indent="0">
                  <a:buNone/>
                </a:pPr>
                <a:endParaRPr lang="en-GB" dirty="0"/>
              </a:p>
              <a:p>
                <a:r>
                  <a:rPr lang="en-GB" b="1" dirty="0"/>
                  <a:t>Population: </a:t>
                </a:r>
                <a:r>
                  <a:rPr lang="en-GB" dirty="0"/>
                  <a:t>Adults discharged from hospital that included an ICU admission requiring invasive mechanical ventilation ≥48hours.</a:t>
                </a:r>
              </a:p>
              <a:p>
                <a:pPr marL="0" indent="0">
                  <a:buNone/>
                </a:pPr>
                <a:endParaRPr lang="en-GB" dirty="0"/>
              </a:p>
              <a:p>
                <a:r>
                  <a:rPr lang="en-GB" b="1" dirty="0"/>
                  <a:t>Sample size: </a:t>
                </a:r>
                <a:r>
                  <a:rPr lang="en-GB" dirty="0"/>
                  <a:t>428 participants</a:t>
                </a:r>
              </a:p>
              <a:p>
                <a:pPr marL="0" indent="0">
                  <a:buNone/>
                </a:pPr>
                <a:endParaRPr lang="en-GB" dirty="0"/>
              </a:p>
              <a:p>
                <a:r>
                  <a:rPr lang="en-GB" b="1" dirty="0"/>
                  <a:t>Intervention: </a:t>
                </a:r>
                <a:r>
                  <a:rPr lang="en-GB" dirty="0"/>
                  <a:t>6 week remote multicomponent rehabilitation intervention, delivered by a core intervention team. </a:t>
                </a:r>
              </a:p>
              <a:p>
                <a:pPr marL="0" indent="0">
                  <a:buNone/>
                </a:pPr>
                <a:endParaRPr lang="en-GB" dirty="0"/>
              </a:p>
              <a:p>
                <a:r>
                  <a:rPr lang="en-GB" b="1" dirty="0"/>
                  <a:t>Internal pilot</a:t>
                </a:r>
                <a:r>
                  <a:rPr lang="en-GB" sz="1800" b="1" dirty="0"/>
                  <a:t>: </a:t>
                </a:r>
                <a:r>
                  <a:rPr lang="en-GB" sz="1800" dirty="0"/>
                  <a:t>(9 months N=101) Quantitative &amp; Qualitative Review (Stop-Go)</a:t>
                </a:r>
              </a:p>
              <a:p>
                <a:pPr lvl="1"/>
                <a:r>
                  <a:rPr lang="en-GB" sz="1400" dirty="0"/>
                  <a:t>Test recruitment processes and intervention-related procedures. </a:t>
                </a:r>
              </a:p>
              <a:p>
                <a:pPr lvl="1"/>
                <a:r>
                  <a:rPr lang="en-GB" sz="1400" dirty="0"/>
                  <a:t>Qualitative interviews with participants and intervention team members</a:t>
                </a:r>
              </a:p>
            </p:txBody>
          </p:sp>
        </mc:Choice>
        <mc:Fallback xmlns="">
          <p:sp>
            <p:nvSpPr>
              <p:cNvPr id="3" name="Text Placeholder 2">
                <a:extLst>
                  <a:ext uri="{FF2B5EF4-FFF2-40B4-BE49-F238E27FC236}">
                    <a16:creationId xmlns:a16="http://schemas.microsoft.com/office/drawing/2014/main" id="{9C33BF6D-D8DB-BEAB-B87B-7A5C60925BA1}"/>
                  </a:ext>
                </a:extLst>
              </p:cNvPr>
              <p:cNvSpPr>
                <a:spLocks noGrp="1" noRot="1" noChangeAspect="1" noMove="1" noResize="1" noEditPoints="1" noAdjustHandles="1" noChangeArrowheads="1" noChangeShapeType="1" noTextEdit="1"/>
              </p:cNvSpPr>
              <p:nvPr>
                <p:ph type="body" sz="quarter" idx="16"/>
              </p:nvPr>
            </p:nvSpPr>
            <p:spPr>
              <a:xfrm>
                <a:off x="359532" y="1124744"/>
                <a:ext cx="8424936" cy="4248472"/>
              </a:xfrm>
              <a:blipFill>
                <a:blip r:embed="rId3"/>
                <a:stretch>
                  <a:fillRect t="-862" r="-217" b="-13362"/>
                </a:stretch>
              </a:blipFill>
            </p:spPr>
            <p:txBody>
              <a:bodyPr/>
              <a:lstStyle/>
              <a:p>
                <a:r>
                  <a:rPr lang="en-GB">
                    <a:noFill/>
                  </a:rPr>
                  <a:t> </a:t>
                </a:r>
              </a:p>
            </p:txBody>
          </p:sp>
        </mc:Fallback>
      </mc:AlternateContent>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6"/>
          <a:stretch>
            <a:fillRect/>
          </a:stretch>
        </p:blipFill>
        <p:spPr>
          <a:xfrm>
            <a:off x="7200023" y="9160"/>
            <a:ext cx="1872208" cy="514302"/>
          </a:xfrm>
          <a:prstGeom prst="rect">
            <a:avLst/>
          </a:prstGeom>
        </p:spPr>
      </p:pic>
    </p:spTree>
    <p:extLst>
      <p:ext uri="{BB962C8B-B14F-4D97-AF65-F5344CB8AC3E}">
        <p14:creationId xmlns:p14="http://schemas.microsoft.com/office/powerpoint/2010/main" val="1990805783"/>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0" y="18919"/>
            <a:ext cx="8425016" cy="648816"/>
          </a:xfrm>
        </p:spPr>
        <p:txBody>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Time Lines</a:t>
            </a:r>
            <a:endParaRPr lang="en-GB" sz="2800" dirty="0"/>
          </a:p>
        </p:txBody>
      </p:sp>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5"/>
          <a:stretch>
            <a:fillRect/>
          </a:stretch>
        </p:blipFill>
        <p:spPr>
          <a:xfrm>
            <a:off x="7200023" y="9160"/>
            <a:ext cx="1872208" cy="514302"/>
          </a:xfrm>
          <a:prstGeom prst="rect">
            <a:avLst/>
          </a:prstGeom>
        </p:spPr>
      </p:pic>
      <p:sp>
        <p:nvSpPr>
          <p:cNvPr id="9" name="Text Placeholder 1">
            <a:extLst>
              <a:ext uri="{FF2B5EF4-FFF2-40B4-BE49-F238E27FC236}">
                <a16:creationId xmlns:a16="http://schemas.microsoft.com/office/drawing/2014/main" id="{A14A8EDA-E57B-3606-6373-6164C5617D46}"/>
              </a:ext>
            </a:extLst>
          </p:cNvPr>
          <p:cNvSpPr txBox="1">
            <a:spLocks/>
          </p:cNvSpPr>
          <p:nvPr/>
        </p:nvSpPr>
        <p:spPr>
          <a:xfrm>
            <a:off x="0" y="83671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400" dirty="0">
                <a:latin typeface="Calibri" panose="020F0502020204030204" pitchFamily="34" charset="0"/>
                <a:ea typeface="Calibri" panose="020F0502020204030204" pitchFamily="34" charset="0"/>
                <a:cs typeface="Times New Roman" panose="02020603050405020304" pitchFamily="18" charset="0"/>
              </a:rPr>
              <a:t>Study Time Line</a:t>
            </a:r>
            <a:endParaRPr lang="en-GB" sz="1400" dirty="0"/>
          </a:p>
        </p:txBody>
      </p:sp>
      <p:sp>
        <p:nvSpPr>
          <p:cNvPr id="11" name="Text Placeholder 1">
            <a:extLst>
              <a:ext uri="{FF2B5EF4-FFF2-40B4-BE49-F238E27FC236}">
                <a16:creationId xmlns:a16="http://schemas.microsoft.com/office/drawing/2014/main" id="{1B7197C1-9365-4E32-1498-EA6245317E06}"/>
              </a:ext>
            </a:extLst>
          </p:cNvPr>
          <p:cNvSpPr txBox="1">
            <a:spLocks/>
          </p:cNvSpPr>
          <p:nvPr/>
        </p:nvSpPr>
        <p:spPr>
          <a:xfrm>
            <a:off x="-8302" y="3114458"/>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400" dirty="0">
                <a:latin typeface="Calibri" panose="020F0502020204030204" pitchFamily="34" charset="0"/>
                <a:ea typeface="Calibri" panose="020F0502020204030204" pitchFamily="34" charset="0"/>
                <a:cs typeface="Times New Roman" panose="02020603050405020304" pitchFamily="18" charset="0"/>
              </a:rPr>
              <a:t>Participant Time Line</a:t>
            </a:r>
            <a:endParaRPr lang="en-GB" sz="1400" dirty="0"/>
          </a:p>
        </p:txBody>
      </p:sp>
      <p:cxnSp>
        <p:nvCxnSpPr>
          <p:cNvPr id="13" name="Straight Connector 12">
            <a:extLst>
              <a:ext uri="{FF2B5EF4-FFF2-40B4-BE49-F238E27FC236}">
                <a16:creationId xmlns:a16="http://schemas.microsoft.com/office/drawing/2014/main" id="{9B722788-DD23-8144-6110-0F9B9918CE3C}"/>
              </a:ext>
            </a:extLst>
          </p:cNvPr>
          <p:cNvCxnSpPr>
            <a:cxnSpLocks/>
          </p:cNvCxnSpPr>
          <p:nvPr/>
        </p:nvCxnSpPr>
        <p:spPr>
          <a:xfrm>
            <a:off x="468052" y="2209776"/>
            <a:ext cx="795251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472C16C-4E6D-ED77-7979-F7C68E3D07E5}"/>
              </a:ext>
            </a:extLst>
          </p:cNvPr>
          <p:cNvSpPr txBox="1"/>
          <p:nvPr/>
        </p:nvSpPr>
        <p:spPr>
          <a:xfrm>
            <a:off x="17619" y="1510688"/>
            <a:ext cx="936104"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OCT 22</a:t>
            </a:r>
          </a:p>
          <a:p>
            <a:pPr algn="ctr"/>
            <a:r>
              <a:rPr lang="en-GB" sz="1100" dirty="0"/>
              <a:t>Pilot Starts</a:t>
            </a:r>
          </a:p>
        </p:txBody>
      </p:sp>
      <p:sp>
        <p:nvSpPr>
          <p:cNvPr id="18" name="TextBox 17">
            <a:extLst>
              <a:ext uri="{FF2B5EF4-FFF2-40B4-BE49-F238E27FC236}">
                <a16:creationId xmlns:a16="http://schemas.microsoft.com/office/drawing/2014/main" id="{A397FC85-842A-E981-8C01-261DA42B4F5F}"/>
              </a:ext>
            </a:extLst>
          </p:cNvPr>
          <p:cNvSpPr txBox="1"/>
          <p:nvPr/>
        </p:nvSpPr>
        <p:spPr>
          <a:xfrm>
            <a:off x="1476430" y="1197294"/>
            <a:ext cx="936104" cy="769441"/>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JUN 23</a:t>
            </a:r>
          </a:p>
          <a:p>
            <a:pPr algn="ctr"/>
            <a:r>
              <a:rPr lang="en-GB" sz="1100" dirty="0"/>
              <a:t>Pilot Ends</a:t>
            </a:r>
          </a:p>
          <a:p>
            <a:pPr algn="ctr"/>
            <a:r>
              <a:rPr lang="en-GB" sz="1100" dirty="0"/>
              <a:t>101 Patients Recruited</a:t>
            </a:r>
          </a:p>
        </p:txBody>
      </p:sp>
      <p:sp>
        <p:nvSpPr>
          <p:cNvPr id="20" name="TextBox 19">
            <a:extLst>
              <a:ext uri="{FF2B5EF4-FFF2-40B4-BE49-F238E27FC236}">
                <a16:creationId xmlns:a16="http://schemas.microsoft.com/office/drawing/2014/main" id="{97757F5A-7F7E-D9A7-05C3-857B0BF8EAFB}"/>
              </a:ext>
            </a:extLst>
          </p:cNvPr>
          <p:cNvSpPr txBox="1"/>
          <p:nvPr/>
        </p:nvSpPr>
        <p:spPr>
          <a:xfrm>
            <a:off x="2510875" y="1374724"/>
            <a:ext cx="936104" cy="600164"/>
          </a:xfrm>
          <a:prstGeom prst="rect">
            <a:avLst/>
          </a:prstGeom>
          <a:solidFill>
            <a:schemeClr val="accent3">
              <a:lumMod val="20000"/>
              <a:lumOff val="80000"/>
            </a:schemeClr>
          </a:solidFill>
          <a:ln>
            <a:solidFill>
              <a:schemeClr val="accent3">
                <a:lumMod val="75000"/>
              </a:schemeClr>
            </a:solidFill>
          </a:ln>
        </p:spPr>
        <p:txBody>
          <a:bodyPr wrap="square" rtlCol="0">
            <a:spAutoFit/>
          </a:bodyPr>
          <a:lstStyle/>
          <a:p>
            <a:pPr algn="ctr"/>
            <a:r>
              <a:rPr lang="en-GB" sz="1100" b="1" dirty="0"/>
              <a:t>JUL 23</a:t>
            </a:r>
          </a:p>
          <a:p>
            <a:pPr algn="ctr"/>
            <a:r>
              <a:rPr lang="en-GB" sz="1100" dirty="0"/>
              <a:t>Main Phase</a:t>
            </a:r>
          </a:p>
          <a:p>
            <a:pPr algn="ctr"/>
            <a:r>
              <a:rPr lang="en-GB" sz="1100" dirty="0"/>
              <a:t>Starts</a:t>
            </a:r>
          </a:p>
        </p:txBody>
      </p:sp>
      <p:sp>
        <p:nvSpPr>
          <p:cNvPr id="22" name="TextBox 21">
            <a:extLst>
              <a:ext uri="{FF2B5EF4-FFF2-40B4-BE49-F238E27FC236}">
                <a16:creationId xmlns:a16="http://schemas.microsoft.com/office/drawing/2014/main" id="{2D13668B-EEBD-66BD-9D0B-11F179BD520D}"/>
              </a:ext>
            </a:extLst>
          </p:cNvPr>
          <p:cNvSpPr txBox="1"/>
          <p:nvPr/>
        </p:nvSpPr>
        <p:spPr>
          <a:xfrm>
            <a:off x="1014548" y="2445312"/>
            <a:ext cx="185788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JUN 23</a:t>
            </a:r>
          </a:p>
          <a:p>
            <a:pPr algn="ctr"/>
            <a:r>
              <a:rPr lang="en-GB" sz="1100" dirty="0"/>
              <a:t>Stop-Go Criteria Assessed</a:t>
            </a:r>
          </a:p>
        </p:txBody>
      </p:sp>
      <p:sp>
        <p:nvSpPr>
          <p:cNvPr id="24" name="TextBox 23">
            <a:extLst>
              <a:ext uri="{FF2B5EF4-FFF2-40B4-BE49-F238E27FC236}">
                <a16:creationId xmlns:a16="http://schemas.microsoft.com/office/drawing/2014/main" id="{FC7A4BC1-2149-3B51-9D07-79553CE8D22B}"/>
              </a:ext>
            </a:extLst>
          </p:cNvPr>
          <p:cNvSpPr txBox="1"/>
          <p:nvPr/>
        </p:nvSpPr>
        <p:spPr>
          <a:xfrm>
            <a:off x="4041446" y="860924"/>
            <a:ext cx="936104" cy="1107996"/>
          </a:xfrm>
          <a:prstGeom prst="rect">
            <a:avLst/>
          </a:prstGeom>
          <a:solidFill>
            <a:schemeClr val="accent3">
              <a:lumMod val="20000"/>
              <a:lumOff val="80000"/>
            </a:schemeClr>
          </a:solidFill>
          <a:ln>
            <a:solidFill>
              <a:schemeClr val="accent3">
                <a:lumMod val="50000"/>
              </a:schemeClr>
            </a:solidFill>
          </a:ln>
        </p:spPr>
        <p:txBody>
          <a:bodyPr wrap="square" rtlCol="0">
            <a:spAutoFit/>
          </a:bodyPr>
          <a:lstStyle/>
          <a:p>
            <a:pPr algn="ctr"/>
            <a:r>
              <a:rPr lang="en-GB" sz="1100" b="1" dirty="0"/>
              <a:t>MAR 24</a:t>
            </a:r>
          </a:p>
          <a:p>
            <a:pPr algn="ctr"/>
            <a:r>
              <a:rPr lang="en-GB" sz="1100" dirty="0"/>
              <a:t>Main Phase</a:t>
            </a:r>
          </a:p>
          <a:p>
            <a:pPr algn="ctr"/>
            <a:r>
              <a:rPr lang="en-GB" sz="1100" dirty="0"/>
              <a:t>End</a:t>
            </a:r>
          </a:p>
          <a:p>
            <a:pPr algn="ctr"/>
            <a:r>
              <a:rPr lang="en-GB" sz="1100" dirty="0"/>
              <a:t>Total 428 Participants Recruited</a:t>
            </a:r>
          </a:p>
        </p:txBody>
      </p:sp>
      <p:sp>
        <p:nvSpPr>
          <p:cNvPr id="26" name="TextBox 25">
            <a:extLst>
              <a:ext uri="{FF2B5EF4-FFF2-40B4-BE49-F238E27FC236}">
                <a16:creationId xmlns:a16="http://schemas.microsoft.com/office/drawing/2014/main" id="{981D0A6E-07B7-D332-279E-B86A38D3F19B}"/>
              </a:ext>
            </a:extLst>
          </p:cNvPr>
          <p:cNvSpPr txBox="1"/>
          <p:nvPr/>
        </p:nvSpPr>
        <p:spPr>
          <a:xfrm>
            <a:off x="5053959" y="1025566"/>
            <a:ext cx="825445" cy="938719"/>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GB" sz="1100" b="1" dirty="0"/>
              <a:t>APR 24</a:t>
            </a:r>
          </a:p>
          <a:p>
            <a:pPr algn="ctr"/>
            <a:r>
              <a:rPr lang="en-GB" sz="1100" dirty="0"/>
              <a:t>Trial Follow Up Phase</a:t>
            </a:r>
          </a:p>
          <a:p>
            <a:pPr algn="ctr"/>
            <a:r>
              <a:rPr lang="en-GB" sz="1100" dirty="0"/>
              <a:t>Start</a:t>
            </a:r>
          </a:p>
        </p:txBody>
      </p:sp>
      <p:sp>
        <p:nvSpPr>
          <p:cNvPr id="28" name="TextBox 27">
            <a:extLst>
              <a:ext uri="{FF2B5EF4-FFF2-40B4-BE49-F238E27FC236}">
                <a16:creationId xmlns:a16="http://schemas.microsoft.com/office/drawing/2014/main" id="{AEF2E95F-6766-4366-F39C-705A6741B2EE}"/>
              </a:ext>
            </a:extLst>
          </p:cNvPr>
          <p:cNvSpPr txBox="1"/>
          <p:nvPr/>
        </p:nvSpPr>
        <p:spPr>
          <a:xfrm>
            <a:off x="6687045" y="1075427"/>
            <a:ext cx="1402570" cy="938719"/>
          </a:xfrm>
          <a:prstGeom prst="rect">
            <a:avLst/>
          </a:prstGeom>
          <a:solidFill>
            <a:schemeClr val="accent1">
              <a:lumMod val="20000"/>
              <a:lumOff val="80000"/>
            </a:schemeClr>
          </a:solidFill>
          <a:ln>
            <a:solidFill>
              <a:schemeClr val="tx2">
                <a:lumMod val="50000"/>
              </a:schemeClr>
            </a:solidFill>
          </a:ln>
        </p:spPr>
        <p:txBody>
          <a:bodyPr wrap="square" rtlCol="0">
            <a:spAutoFit/>
          </a:bodyPr>
          <a:lstStyle/>
          <a:p>
            <a:pPr algn="ctr"/>
            <a:r>
              <a:rPr lang="en-GB" sz="1100" b="1" dirty="0"/>
              <a:t>SEPT 24</a:t>
            </a:r>
          </a:p>
          <a:p>
            <a:pPr algn="ctr"/>
            <a:r>
              <a:rPr lang="en-GB" sz="1100" dirty="0"/>
              <a:t>Trial Follow Up Phase</a:t>
            </a:r>
          </a:p>
          <a:p>
            <a:pPr algn="ctr"/>
            <a:r>
              <a:rPr lang="en-GB" sz="1100" dirty="0"/>
              <a:t>End </a:t>
            </a:r>
          </a:p>
          <a:p>
            <a:pPr algn="ctr"/>
            <a:r>
              <a:rPr lang="en-GB" sz="1100" dirty="0"/>
              <a:t>Final Patient 6 month Outcomes Collected</a:t>
            </a:r>
          </a:p>
        </p:txBody>
      </p:sp>
      <p:sp>
        <p:nvSpPr>
          <p:cNvPr id="30" name="TextBox 29">
            <a:extLst>
              <a:ext uri="{FF2B5EF4-FFF2-40B4-BE49-F238E27FC236}">
                <a16:creationId xmlns:a16="http://schemas.microsoft.com/office/drawing/2014/main" id="{37A6A3BA-B231-762A-386D-D74E70E3E8B8}"/>
              </a:ext>
            </a:extLst>
          </p:cNvPr>
          <p:cNvSpPr txBox="1"/>
          <p:nvPr/>
        </p:nvSpPr>
        <p:spPr>
          <a:xfrm>
            <a:off x="5879404" y="2367233"/>
            <a:ext cx="2545607" cy="430887"/>
          </a:xfrm>
          <a:prstGeom prst="rect">
            <a:avLst/>
          </a:prstGeom>
          <a:solidFill>
            <a:schemeClr val="bg2">
              <a:lumMod val="90000"/>
            </a:schemeClr>
          </a:solidFill>
          <a:ln>
            <a:solidFill>
              <a:schemeClr val="bg2">
                <a:lumMod val="10000"/>
              </a:schemeClr>
            </a:solidFill>
          </a:ln>
        </p:spPr>
        <p:txBody>
          <a:bodyPr wrap="square" rtlCol="0">
            <a:spAutoFit/>
          </a:bodyPr>
          <a:lstStyle/>
          <a:p>
            <a:pPr algn="ctr"/>
            <a:r>
              <a:rPr lang="en-GB" sz="1100" b="1" dirty="0"/>
              <a:t>JULY 24-DEC 24</a:t>
            </a:r>
          </a:p>
          <a:p>
            <a:pPr algn="ctr"/>
            <a:r>
              <a:rPr lang="en-GB" sz="1100" dirty="0"/>
              <a:t>Analysis</a:t>
            </a:r>
          </a:p>
        </p:txBody>
      </p:sp>
      <p:cxnSp>
        <p:nvCxnSpPr>
          <p:cNvPr id="32" name="Straight Connector 31">
            <a:extLst>
              <a:ext uri="{FF2B5EF4-FFF2-40B4-BE49-F238E27FC236}">
                <a16:creationId xmlns:a16="http://schemas.microsoft.com/office/drawing/2014/main" id="{1C3CB341-EAB9-73E7-2A04-D302AEA7ABF2}"/>
              </a:ext>
            </a:extLst>
          </p:cNvPr>
          <p:cNvCxnSpPr>
            <a:cxnSpLocks/>
          </p:cNvCxnSpPr>
          <p:nvPr/>
        </p:nvCxnSpPr>
        <p:spPr>
          <a:xfrm>
            <a:off x="468052" y="2035623"/>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49BB7D-E144-2201-D7A7-CA993C5A275C}"/>
              </a:ext>
            </a:extLst>
          </p:cNvPr>
          <p:cNvCxnSpPr>
            <a:cxnSpLocks/>
          </p:cNvCxnSpPr>
          <p:nvPr/>
        </p:nvCxnSpPr>
        <p:spPr>
          <a:xfrm>
            <a:off x="1943488" y="2035623"/>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C9728A-C187-B2A0-8FCB-1DBB48052213}"/>
              </a:ext>
            </a:extLst>
          </p:cNvPr>
          <p:cNvCxnSpPr>
            <a:cxnSpLocks/>
          </p:cNvCxnSpPr>
          <p:nvPr/>
        </p:nvCxnSpPr>
        <p:spPr>
          <a:xfrm>
            <a:off x="1943488" y="2204864"/>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3821A03-4026-5342-FD99-5461C92BB99D}"/>
              </a:ext>
            </a:extLst>
          </p:cNvPr>
          <p:cNvCxnSpPr>
            <a:cxnSpLocks/>
          </p:cNvCxnSpPr>
          <p:nvPr/>
        </p:nvCxnSpPr>
        <p:spPr>
          <a:xfrm>
            <a:off x="2983029" y="2030377"/>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6DAEDD-BC18-C1B6-C7DD-EC8D5F8CD06B}"/>
              </a:ext>
            </a:extLst>
          </p:cNvPr>
          <p:cNvCxnSpPr>
            <a:cxnSpLocks/>
          </p:cNvCxnSpPr>
          <p:nvPr/>
        </p:nvCxnSpPr>
        <p:spPr>
          <a:xfrm>
            <a:off x="4509498" y="2035622"/>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F81E92C-1AB1-C343-C7F4-B2B3B2D2CBEC}"/>
              </a:ext>
            </a:extLst>
          </p:cNvPr>
          <p:cNvCxnSpPr>
            <a:cxnSpLocks/>
          </p:cNvCxnSpPr>
          <p:nvPr/>
        </p:nvCxnSpPr>
        <p:spPr>
          <a:xfrm>
            <a:off x="5466682" y="204053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263C8C3-CACB-6FB3-8FFF-9CFE2D0A63EA}"/>
              </a:ext>
            </a:extLst>
          </p:cNvPr>
          <p:cNvCxnSpPr>
            <a:cxnSpLocks/>
          </p:cNvCxnSpPr>
          <p:nvPr/>
        </p:nvCxnSpPr>
        <p:spPr>
          <a:xfrm>
            <a:off x="7367768" y="2030377"/>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0EB297D-2A82-7F69-2C84-B90562FACD25}"/>
              </a:ext>
            </a:extLst>
          </p:cNvPr>
          <p:cNvCxnSpPr>
            <a:cxnSpLocks/>
          </p:cNvCxnSpPr>
          <p:nvPr/>
        </p:nvCxnSpPr>
        <p:spPr>
          <a:xfrm>
            <a:off x="6444208" y="2197992"/>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CF0510F-A145-0D31-4204-464472F99D44}"/>
              </a:ext>
            </a:extLst>
          </p:cNvPr>
          <p:cNvCxnSpPr>
            <a:cxnSpLocks/>
          </p:cNvCxnSpPr>
          <p:nvPr/>
        </p:nvCxnSpPr>
        <p:spPr>
          <a:xfrm>
            <a:off x="597482" y="5013176"/>
            <a:ext cx="822524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FA2B93E-877B-2176-976F-BF830AE1238A}"/>
              </a:ext>
            </a:extLst>
          </p:cNvPr>
          <p:cNvSpPr txBox="1"/>
          <p:nvPr/>
        </p:nvSpPr>
        <p:spPr>
          <a:xfrm>
            <a:off x="189103" y="4159151"/>
            <a:ext cx="825445" cy="600164"/>
          </a:xfrm>
          <a:prstGeom prst="rect">
            <a:avLst/>
          </a:prstGeom>
          <a:solidFill>
            <a:schemeClr val="accent4">
              <a:lumMod val="20000"/>
              <a:lumOff val="80000"/>
            </a:schemeClr>
          </a:solidFill>
          <a:ln>
            <a:solidFill>
              <a:schemeClr val="accent4">
                <a:lumMod val="50000"/>
              </a:schemeClr>
            </a:solidFill>
          </a:ln>
        </p:spPr>
        <p:txBody>
          <a:bodyPr wrap="square" rtlCol="0">
            <a:spAutoFit/>
          </a:bodyPr>
          <a:lstStyle/>
          <a:p>
            <a:pPr algn="ctr"/>
            <a:r>
              <a:rPr lang="en-GB" sz="1100" b="1" dirty="0"/>
              <a:t>WK0</a:t>
            </a:r>
          </a:p>
          <a:p>
            <a:pPr algn="ctr"/>
            <a:r>
              <a:rPr lang="en-GB" sz="1100" dirty="0"/>
              <a:t>Patient Discharged</a:t>
            </a:r>
          </a:p>
        </p:txBody>
      </p:sp>
      <p:cxnSp>
        <p:nvCxnSpPr>
          <p:cNvPr id="46" name="Straight Connector 45">
            <a:extLst>
              <a:ext uri="{FF2B5EF4-FFF2-40B4-BE49-F238E27FC236}">
                <a16:creationId xmlns:a16="http://schemas.microsoft.com/office/drawing/2014/main" id="{8807897D-5F3E-A4FF-1DF4-510C4DB68257}"/>
              </a:ext>
            </a:extLst>
          </p:cNvPr>
          <p:cNvCxnSpPr>
            <a:cxnSpLocks/>
          </p:cNvCxnSpPr>
          <p:nvPr/>
        </p:nvCxnSpPr>
        <p:spPr>
          <a:xfrm>
            <a:off x="597481" y="484393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6552371-8881-564A-BF23-2FF038DC34D2}"/>
              </a:ext>
            </a:extLst>
          </p:cNvPr>
          <p:cNvCxnSpPr>
            <a:cxnSpLocks/>
          </p:cNvCxnSpPr>
          <p:nvPr/>
        </p:nvCxnSpPr>
        <p:spPr>
          <a:xfrm>
            <a:off x="1115616" y="5013176"/>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4918E88-4A91-2644-073C-18C0B4B2A128}"/>
              </a:ext>
            </a:extLst>
          </p:cNvPr>
          <p:cNvSpPr txBox="1"/>
          <p:nvPr/>
        </p:nvSpPr>
        <p:spPr>
          <a:xfrm>
            <a:off x="621223" y="5249121"/>
            <a:ext cx="988786" cy="600164"/>
          </a:xfrm>
          <a:prstGeom prst="rect">
            <a:avLst/>
          </a:prstGeom>
          <a:solidFill>
            <a:schemeClr val="accent4">
              <a:lumMod val="20000"/>
              <a:lumOff val="80000"/>
            </a:schemeClr>
          </a:solidFill>
          <a:ln>
            <a:solidFill>
              <a:schemeClr val="accent4">
                <a:lumMod val="50000"/>
              </a:schemeClr>
            </a:solidFill>
          </a:ln>
        </p:spPr>
        <p:txBody>
          <a:bodyPr wrap="square" rtlCol="0">
            <a:spAutoFit/>
          </a:bodyPr>
          <a:lstStyle/>
          <a:p>
            <a:pPr algn="ctr"/>
            <a:r>
              <a:rPr lang="en-GB" sz="1100" b="1" dirty="0"/>
              <a:t>WK0 – WK 12</a:t>
            </a:r>
          </a:p>
          <a:p>
            <a:pPr algn="ctr"/>
            <a:r>
              <a:rPr lang="en-GB" sz="1100" dirty="0"/>
              <a:t>Patient Consented</a:t>
            </a:r>
          </a:p>
        </p:txBody>
      </p:sp>
      <p:cxnSp>
        <p:nvCxnSpPr>
          <p:cNvPr id="52" name="Straight Connector 51">
            <a:extLst>
              <a:ext uri="{FF2B5EF4-FFF2-40B4-BE49-F238E27FC236}">
                <a16:creationId xmlns:a16="http://schemas.microsoft.com/office/drawing/2014/main" id="{31E4AFA0-9A51-F9BC-D355-005A16A17D3B}"/>
              </a:ext>
            </a:extLst>
          </p:cNvPr>
          <p:cNvCxnSpPr>
            <a:cxnSpLocks/>
          </p:cNvCxnSpPr>
          <p:nvPr/>
        </p:nvCxnSpPr>
        <p:spPr>
          <a:xfrm>
            <a:off x="1763688" y="3820595"/>
            <a:ext cx="0" cy="202869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3AA72A6-9059-A608-68F9-650B5B87A98D}"/>
              </a:ext>
            </a:extLst>
          </p:cNvPr>
          <p:cNvCxnSpPr>
            <a:cxnSpLocks/>
          </p:cNvCxnSpPr>
          <p:nvPr/>
        </p:nvCxnSpPr>
        <p:spPr>
          <a:xfrm>
            <a:off x="2489810" y="484393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49D950C7-2A1F-4B6D-C8B1-FEDA5F864667}"/>
              </a:ext>
            </a:extLst>
          </p:cNvPr>
          <p:cNvSpPr txBox="1"/>
          <p:nvPr/>
        </p:nvSpPr>
        <p:spPr>
          <a:xfrm>
            <a:off x="1917368" y="3993219"/>
            <a:ext cx="1157105" cy="769441"/>
          </a:xfrm>
          <a:prstGeom prst="rect">
            <a:avLst/>
          </a:prstGeom>
          <a:solidFill>
            <a:schemeClr val="accent6">
              <a:lumMod val="20000"/>
              <a:lumOff val="80000"/>
            </a:schemeClr>
          </a:solidFill>
          <a:ln>
            <a:solidFill>
              <a:schemeClr val="accent6">
                <a:lumMod val="75000"/>
              </a:schemeClr>
            </a:solidFill>
          </a:ln>
        </p:spPr>
        <p:txBody>
          <a:bodyPr wrap="square" rtlCol="0">
            <a:spAutoFit/>
          </a:bodyPr>
          <a:lstStyle/>
          <a:p>
            <a:pPr algn="ctr"/>
            <a:r>
              <a:rPr lang="en-GB" sz="1100" b="1" dirty="0"/>
              <a:t>WK0</a:t>
            </a:r>
          </a:p>
          <a:p>
            <a:pPr algn="ctr"/>
            <a:r>
              <a:rPr lang="en-GB" sz="1100" dirty="0"/>
              <a:t>Patient receives baseline Information </a:t>
            </a:r>
          </a:p>
        </p:txBody>
      </p:sp>
      <p:cxnSp>
        <p:nvCxnSpPr>
          <p:cNvPr id="60" name="Straight Connector 59">
            <a:extLst>
              <a:ext uri="{FF2B5EF4-FFF2-40B4-BE49-F238E27FC236}">
                <a16:creationId xmlns:a16="http://schemas.microsoft.com/office/drawing/2014/main" id="{2D0EE35D-A027-A3F1-FC9D-805FD0887D67}"/>
              </a:ext>
            </a:extLst>
          </p:cNvPr>
          <p:cNvCxnSpPr>
            <a:cxnSpLocks/>
          </p:cNvCxnSpPr>
          <p:nvPr/>
        </p:nvCxnSpPr>
        <p:spPr>
          <a:xfrm>
            <a:off x="2826279" y="5013176"/>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3B8098B-4A58-A448-5398-3E5AFD6900AA}"/>
              </a:ext>
            </a:extLst>
          </p:cNvPr>
          <p:cNvSpPr txBox="1"/>
          <p:nvPr/>
        </p:nvSpPr>
        <p:spPr>
          <a:xfrm>
            <a:off x="2379382" y="5249121"/>
            <a:ext cx="893794" cy="600164"/>
          </a:xfrm>
          <a:prstGeom prst="rect">
            <a:avLst/>
          </a:prstGeom>
          <a:solidFill>
            <a:schemeClr val="accent6">
              <a:lumMod val="20000"/>
              <a:lumOff val="80000"/>
            </a:schemeClr>
          </a:solidFill>
          <a:ln>
            <a:solidFill>
              <a:schemeClr val="accent6">
                <a:lumMod val="75000"/>
              </a:schemeClr>
            </a:solidFill>
          </a:ln>
        </p:spPr>
        <p:txBody>
          <a:bodyPr wrap="square" rtlCol="0">
            <a:spAutoFit/>
          </a:bodyPr>
          <a:lstStyle/>
          <a:p>
            <a:pPr algn="ctr"/>
            <a:r>
              <a:rPr lang="en-GB" sz="1100" b="1" dirty="0"/>
              <a:t>WK1 – WK3</a:t>
            </a:r>
          </a:p>
          <a:p>
            <a:pPr algn="ctr"/>
            <a:r>
              <a:rPr lang="en-GB" sz="1100" dirty="0"/>
              <a:t>Patient Randomised</a:t>
            </a:r>
          </a:p>
        </p:txBody>
      </p:sp>
      <p:cxnSp>
        <p:nvCxnSpPr>
          <p:cNvPr id="63" name="Straight Connector 62">
            <a:extLst>
              <a:ext uri="{FF2B5EF4-FFF2-40B4-BE49-F238E27FC236}">
                <a16:creationId xmlns:a16="http://schemas.microsoft.com/office/drawing/2014/main" id="{46BD53DE-93BB-A662-8813-AFE694D2010C}"/>
              </a:ext>
            </a:extLst>
          </p:cNvPr>
          <p:cNvCxnSpPr>
            <a:cxnSpLocks/>
          </p:cNvCxnSpPr>
          <p:nvPr/>
        </p:nvCxnSpPr>
        <p:spPr>
          <a:xfrm>
            <a:off x="3446979" y="3820595"/>
            <a:ext cx="0" cy="2037648"/>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179A92B8-CFDD-DAC9-D149-42DD2BD84485}"/>
              </a:ext>
            </a:extLst>
          </p:cNvPr>
          <p:cNvSpPr txBox="1"/>
          <p:nvPr/>
        </p:nvSpPr>
        <p:spPr>
          <a:xfrm>
            <a:off x="3563855" y="4357049"/>
            <a:ext cx="1821064" cy="430887"/>
          </a:xfrm>
          <a:prstGeom prst="rect">
            <a:avLst/>
          </a:prstGeom>
          <a:solidFill>
            <a:schemeClr val="accent5">
              <a:lumMod val="20000"/>
              <a:lumOff val="80000"/>
            </a:schemeClr>
          </a:solidFill>
          <a:ln>
            <a:solidFill>
              <a:schemeClr val="accent5">
                <a:lumMod val="75000"/>
              </a:schemeClr>
            </a:solidFill>
          </a:ln>
        </p:spPr>
        <p:txBody>
          <a:bodyPr wrap="square" rtlCol="0">
            <a:spAutoFit/>
          </a:bodyPr>
          <a:lstStyle/>
          <a:p>
            <a:pPr algn="ctr"/>
            <a:r>
              <a:rPr lang="en-GB" sz="1100" b="1" dirty="0"/>
              <a:t>WK 1- 8</a:t>
            </a:r>
          </a:p>
          <a:p>
            <a:pPr algn="ctr"/>
            <a:r>
              <a:rPr lang="en-GB" sz="1100" b="1" dirty="0"/>
              <a:t>I</a:t>
            </a:r>
            <a:r>
              <a:rPr lang="en-GB" sz="1100" dirty="0"/>
              <a:t>ntervention Phase</a:t>
            </a:r>
          </a:p>
        </p:txBody>
      </p:sp>
      <p:cxnSp>
        <p:nvCxnSpPr>
          <p:cNvPr id="68" name="Straight Connector 67">
            <a:extLst>
              <a:ext uri="{FF2B5EF4-FFF2-40B4-BE49-F238E27FC236}">
                <a16:creationId xmlns:a16="http://schemas.microsoft.com/office/drawing/2014/main" id="{CEEB56EF-B306-7DD3-AFA2-9EFD70E78DFF}"/>
              </a:ext>
            </a:extLst>
          </p:cNvPr>
          <p:cNvCxnSpPr>
            <a:cxnSpLocks/>
          </p:cNvCxnSpPr>
          <p:nvPr/>
        </p:nvCxnSpPr>
        <p:spPr>
          <a:xfrm>
            <a:off x="4474387" y="4843934"/>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C021D0DA-60E2-DD6F-EADA-52AC754AB53B}"/>
              </a:ext>
            </a:extLst>
          </p:cNvPr>
          <p:cNvSpPr txBox="1"/>
          <p:nvPr/>
        </p:nvSpPr>
        <p:spPr>
          <a:xfrm>
            <a:off x="4305083" y="5229215"/>
            <a:ext cx="1095109" cy="600164"/>
          </a:xfrm>
          <a:prstGeom prst="rect">
            <a:avLst/>
          </a:prstGeom>
          <a:solidFill>
            <a:schemeClr val="accent6">
              <a:lumMod val="20000"/>
              <a:lumOff val="80000"/>
            </a:schemeClr>
          </a:solidFill>
          <a:ln>
            <a:solidFill>
              <a:schemeClr val="accent6">
                <a:lumMod val="75000"/>
              </a:schemeClr>
            </a:solidFill>
          </a:ln>
        </p:spPr>
        <p:txBody>
          <a:bodyPr wrap="square" rtlCol="0">
            <a:spAutoFit/>
          </a:bodyPr>
          <a:lstStyle/>
          <a:p>
            <a:pPr algn="ctr"/>
            <a:r>
              <a:rPr lang="en-GB" sz="1100" b="1" dirty="0"/>
              <a:t>WK 8/ 2 Month</a:t>
            </a:r>
          </a:p>
          <a:p>
            <a:pPr algn="ctr"/>
            <a:r>
              <a:rPr lang="en-GB" sz="1100" dirty="0"/>
              <a:t>Data </a:t>
            </a:r>
          </a:p>
          <a:p>
            <a:pPr algn="ctr"/>
            <a:r>
              <a:rPr lang="en-GB" sz="1100" dirty="0"/>
              <a:t>Collection</a:t>
            </a:r>
          </a:p>
        </p:txBody>
      </p:sp>
      <p:cxnSp>
        <p:nvCxnSpPr>
          <p:cNvPr id="71" name="Straight Connector 70">
            <a:extLst>
              <a:ext uri="{FF2B5EF4-FFF2-40B4-BE49-F238E27FC236}">
                <a16:creationId xmlns:a16="http://schemas.microsoft.com/office/drawing/2014/main" id="{4B0CE00B-B607-FCA9-8C56-905373D91D08}"/>
              </a:ext>
            </a:extLst>
          </p:cNvPr>
          <p:cNvCxnSpPr>
            <a:cxnSpLocks/>
          </p:cNvCxnSpPr>
          <p:nvPr/>
        </p:nvCxnSpPr>
        <p:spPr>
          <a:xfrm>
            <a:off x="4852637" y="501317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1AAA170-118D-DBA9-4D41-83850F29A030}"/>
              </a:ext>
            </a:extLst>
          </p:cNvPr>
          <p:cNvCxnSpPr>
            <a:cxnSpLocks/>
          </p:cNvCxnSpPr>
          <p:nvPr/>
        </p:nvCxnSpPr>
        <p:spPr>
          <a:xfrm>
            <a:off x="5506295" y="3825111"/>
            <a:ext cx="0" cy="2037648"/>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C2D87DFC-9307-742F-2381-4F822A145052}"/>
              </a:ext>
            </a:extLst>
          </p:cNvPr>
          <p:cNvSpPr txBox="1"/>
          <p:nvPr/>
        </p:nvSpPr>
        <p:spPr>
          <a:xfrm>
            <a:off x="5780857" y="4345556"/>
            <a:ext cx="3041866" cy="430887"/>
          </a:xfrm>
          <a:prstGeom prst="rect">
            <a:avLst/>
          </a:prstGeom>
          <a:solidFill>
            <a:schemeClr val="accent6">
              <a:lumMod val="20000"/>
              <a:lumOff val="80000"/>
            </a:schemeClr>
          </a:solidFill>
          <a:ln>
            <a:solidFill>
              <a:schemeClr val="accent6">
                <a:lumMod val="75000"/>
              </a:schemeClr>
            </a:solidFill>
          </a:ln>
        </p:spPr>
        <p:txBody>
          <a:bodyPr wrap="square" rtlCol="0">
            <a:spAutoFit/>
          </a:bodyPr>
          <a:lstStyle/>
          <a:p>
            <a:pPr algn="ctr"/>
            <a:r>
              <a:rPr lang="en-GB" sz="1100" b="1" dirty="0"/>
              <a:t>WK 9- 26</a:t>
            </a:r>
          </a:p>
          <a:p>
            <a:pPr algn="ctr"/>
            <a:r>
              <a:rPr lang="en-GB" sz="1100" dirty="0"/>
              <a:t>Participant Follow Phase</a:t>
            </a:r>
          </a:p>
        </p:txBody>
      </p:sp>
      <p:cxnSp>
        <p:nvCxnSpPr>
          <p:cNvPr id="76" name="Straight Connector 75">
            <a:extLst>
              <a:ext uri="{FF2B5EF4-FFF2-40B4-BE49-F238E27FC236}">
                <a16:creationId xmlns:a16="http://schemas.microsoft.com/office/drawing/2014/main" id="{3BF5FF3E-7FC0-45E6-F311-7CBD297C3F82}"/>
              </a:ext>
            </a:extLst>
          </p:cNvPr>
          <p:cNvCxnSpPr>
            <a:cxnSpLocks/>
          </p:cNvCxnSpPr>
          <p:nvPr/>
        </p:nvCxnSpPr>
        <p:spPr>
          <a:xfrm>
            <a:off x="7345581" y="4843934"/>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F8D7FAC-FB3C-7737-1FA6-661C0122FD05}"/>
              </a:ext>
            </a:extLst>
          </p:cNvPr>
          <p:cNvCxnSpPr>
            <a:cxnSpLocks/>
          </p:cNvCxnSpPr>
          <p:nvPr/>
        </p:nvCxnSpPr>
        <p:spPr>
          <a:xfrm>
            <a:off x="107504" y="3058595"/>
            <a:ext cx="8715219"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BFD464E4-8F72-5D8E-D670-E40A76031528}"/>
              </a:ext>
            </a:extLst>
          </p:cNvPr>
          <p:cNvCxnSpPr>
            <a:cxnSpLocks/>
          </p:cNvCxnSpPr>
          <p:nvPr/>
        </p:nvCxnSpPr>
        <p:spPr>
          <a:xfrm>
            <a:off x="8024981" y="501317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7969DB31-875F-374D-5861-9E4FFD0577D0}"/>
              </a:ext>
            </a:extLst>
          </p:cNvPr>
          <p:cNvSpPr txBox="1"/>
          <p:nvPr/>
        </p:nvSpPr>
        <p:spPr>
          <a:xfrm>
            <a:off x="7301790" y="5214877"/>
            <a:ext cx="1446382" cy="600164"/>
          </a:xfrm>
          <a:prstGeom prst="rect">
            <a:avLst/>
          </a:prstGeom>
          <a:solidFill>
            <a:schemeClr val="accent6">
              <a:lumMod val="20000"/>
              <a:lumOff val="80000"/>
            </a:schemeClr>
          </a:solidFill>
          <a:ln>
            <a:solidFill>
              <a:schemeClr val="accent6">
                <a:lumMod val="75000"/>
              </a:schemeClr>
            </a:solidFill>
          </a:ln>
        </p:spPr>
        <p:txBody>
          <a:bodyPr wrap="square" rtlCol="0">
            <a:spAutoFit/>
          </a:bodyPr>
          <a:lstStyle/>
          <a:p>
            <a:pPr algn="ctr"/>
            <a:r>
              <a:rPr lang="en-GB" sz="1100" b="1" dirty="0"/>
              <a:t>WK 26/ 6 Month</a:t>
            </a:r>
          </a:p>
          <a:p>
            <a:pPr algn="ctr"/>
            <a:r>
              <a:rPr lang="en-GB" sz="1100" dirty="0"/>
              <a:t>Data </a:t>
            </a:r>
          </a:p>
          <a:p>
            <a:pPr algn="ctr"/>
            <a:r>
              <a:rPr lang="en-GB" sz="1100" dirty="0"/>
              <a:t>Collection</a:t>
            </a:r>
          </a:p>
        </p:txBody>
      </p:sp>
    </p:spTree>
    <p:extLst>
      <p:ext uri="{BB962C8B-B14F-4D97-AF65-F5344CB8AC3E}">
        <p14:creationId xmlns:p14="http://schemas.microsoft.com/office/powerpoint/2010/main" val="3548871875"/>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C4BED8-5F5A-78F1-3D70-383004671241}"/>
              </a:ext>
            </a:extLst>
          </p:cNvPr>
          <p:cNvSpPr>
            <a:spLocks noGrp="1"/>
          </p:cNvSpPr>
          <p:nvPr>
            <p:ph type="body" sz="quarter" idx="10"/>
          </p:nvPr>
        </p:nvSpPr>
        <p:spPr>
          <a:xfrm>
            <a:off x="16789" y="-1312"/>
            <a:ext cx="8425016" cy="648816"/>
          </a:xfrm>
        </p:spPr>
        <p:txBody>
          <a:bodyPr/>
          <a:lstStyle/>
          <a:p>
            <a:r>
              <a:rPr lang="en-GB" sz="2800" dirty="0"/>
              <a:t>Summary of Trial Processes (</a:t>
            </a:r>
            <a:r>
              <a:rPr lang="en-GB" sz="2800" dirty="0" err="1"/>
              <a:t>i</a:t>
            </a:r>
            <a:r>
              <a:rPr lang="en-GB" sz="2800" dirty="0"/>
              <a:t>)</a:t>
            </a:r>
          </a:p>
        </p:txBody>
      </p:sp>
      <p:sp>
        <p:nvSpPr>
          <p:cNvPr id="27" name="Rounded Rectangle 1">
            <a:extLst>
              <a:ext uri="{FF2B5EF4-FFF2-40B4-BE49-F238E27FC236}">
                <a16:creationId xmlns:a16="http://schemas.microsoft.com/office/drawing/2014/main" id="{907E57E2-D4A0-9F5B-6D0D-8B058E6D04EA}"/>
              </a:ext>
            </a:extLst>
          </p:cNvPr>
          <p:cNvSpPr>
            <a:spLocks noChangeAspect="1" noChangeArrowheads="1"/>
          </p:cNvSpPr>
          <p:nvPr/>
        </p:nvSpPr>
        <p:spPr bwMode="auto">
          <a:xfrm>
            <a:off x="116787" y="2053800"/>
            <a:ext cx="8928991" cy="670213"/>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 Patient is screened by the Site Research Team and Eligibility Assessed. Screening can be completed prior to, or post hospital discharge (Patient must consent by WK 12 post discharge)</a:t>
            </a:r>
          </a:p>
        </p:txBody>
      </p:sp>
      <p:sp>
        <p:nvSpPr>
          <p:cNvPr id="29" name="Rounded Rectangle 1">
            <a:extLst>
              <a:ext uri="{FF2B5EF4-FFF2-40B4-BE49-F238E27FC236}">
                <a16:creationId xmlns:a16="http://schemas.microsoft.com/office/drawing/2014/main" id="{3374B212-BE07-AD20-620F-8C2CB7F3126B}"/>
              </a:ext>
            </a:extLst>
          </p:cNvPr>
          <p:cNvSpPr>
            <a:spLocks noChangeAspect="1" noChangeArrowheads="1"/>
          </p:cNvSpPr>
          <p:nvPr/>
        </p:nvSpPr>
        <p:spPr bwMode="auto">
          <a:xfrm>
            <a:off x="2123728" y="2930697"/>
            <a:ext cx="6948503" cy="434069"/>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100" dirty="0">
                <a:effectLst/>
                <a:latin typeface="+mj-lt"/>
                <a:ea typeface="Times New Roman" panose="02020603050405020304" pitchFamily="18" charset="0"/>
              </a:rPr>
              <a:t>Site Research Team complete screening logs in CDMS for both eligible and ineligible </a:t>
            </a:r>
            <a:r>
              <a:rPr lang="en-GB" sz="1100" dirty="0">
                <a:latin typeface="+mj-lt"/>
                <a:ea typeface="Times New Roman" panose="02020603050405020304" pitchFamily="18" charset="0"/>
              </a:rPr>
              <a:t>p</a:t>
            </a:r>
            <a:r>
              <a:rPr lang="en-GB" sz="1100" dirty="0">
                <a:effectLst/>
                <a:latin typeface="+mj-lt"/>
                <a:ea typeface="Times New Roman" panose="02020603050405020304" pitchFamily="18" charset="0"/>
              </a:rPr>
              <a:t>atients.</a:t>
            </a:r>
          </a:p>
        </p:txBody>
      </p:sp>
      <p:sp>
        <p:nvSpPr>
          <p:cNvPr id="33" name="Rounded Rectangle 1">
            <a:extLst>
              <a:ext uri="{FF2B5EF4-FFF2-40B4-BE49-F238E27FC236}">
                <a16:creationId xmlns:a16="http://schemas.microsoft.com/office/drawing/2014/main" id="{B0843CEA-06F5-CA96-621B-3FB5BEB83FDD}"/>
              </a:ext>
            </a:extLst>
          </p:cNvPr>
          <p:cNvSpPr>
            <a:spLocks noChangeAspect="1" noChangeArrowheads="1"/>
          </p:cNvSpPr>
          <p:nvPr/>
        </p:nvSpPr>
        <p:spPr bwMode="auto">
          <a:xfrm>
            <a:off x="79270" y="3607835"/>
            <a:ext cx="8966508" cy="572231"/>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 Patient is provided with a trial invitation letter and Personal Consent is obtained (in person or via telephone)</a:t>
            </a:r>
          </a:p>
          <a:p>
            <a:pPr algn="ctr"/>
            <a:r>
              <a:rPr lang="en-GB" sz="1200" dirty="0">
                <a:latin typeface="+mj-lt"/>
                <a:ea typeface="Times New Roman" panose="02020603050405020304" pitchFamily="18" charset="0"/>
              </a:rPr>
              <a:t>(Additional consent </a:t>
            </a:r>
            <a:r>
              <a:rPr lang="en-GB" sz="1200" b="1" dirty="0">
                <a:latin typeface="+mj-lt"/>
                <a:ea typeface="Times New Roman" panose="02020603050405020304" pitchFamily="18" charset="0"/>
              </a:rPr>
              <a:t>may</a:t>
            </a:r>
            <a:r>
              <a:rPr lang="en-GB" sz="1200" dirty="0">
                <a:latin typeface="+mj-lt"/>
                <a:ea typeface="Times New Roman" panose="02020603050405020304" pitchFamily="18" charset="0"/>
              </a:rPr>
              <a:t> be obtained for qualitative interviews by WCTU)</a:t>
            </a:r>
            <a:endParaRPr lang="en-GB" sz="1200" dirty="0">
              <a:effectLst/>
              <a:latin typeface="+mj-lt"/>
              <a:ea typeface="Times New Roman" panose="02020603050405020304" pitchFamily="18" charset="0"/>
            </a:endParaRPr>
          </a:p>
        </p:txBody>
      </p:sp>
      <p:sp>
        <p:nvSpPr>
          <p:cNvPr id="35" name="Rounded Rectangle 1">
            <a:extLst>
              <a:ext uri="{FF2B5EF4-FFF2-40B4-BE49-F238E27FC236}">
                <a16:creationId xmlns:a16="http://schemas.microsoft.com/office/drawing/2014/main" id="{D2CEB165-184D-FC3C-68C1-58D956EB43FB}"/>
              </a:ext>
            </a:extLst>
          </p:cNvPr>
          <p:cNvSpPr>
            <a:spLocks noChangeAspect="1" noChangeArrowheads="1"/>
          </p:cNvSpPr>
          <p:nvPr/>
        </p:nvSpPr>
        <p:spPr bwMode="auto">
          <a:xfrm>
            <a:off x="88746" y="4663782"/>
            <a:ext cx="8966505" cy="421402"/>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Site Research Team </a:t>
            </a:r>
            <a:r>
              <a:rPr lang="en-GB" sz="1200" b="1" dirty="0">
                <a:effectLst/>
                <a:latin typeface="+mj-lt"/>
                <a:ea typeface="Times New Roman" panose="02020603050405020304" pitchFamily="18" charset="0"/>
              </a:rPr>
              <a:t>register</a:t>
            </a:r>
            <a:r>
              <a:rPr lang="en-GB" sz="1200" dirty="0">
                <a:effectLst/>
                <a:latin typeface="+mj-lt"/>
                <a:ea typeface="Times New Roman" panose="02020603050405020304" pitchFamily="18" charset="0"/>
              </a:rPr>
              <a:t> the Patient &amp; Site Research Team to send a copy of the consent form to the Patient</a:t>
            </a:r>
          </a:p>
        </p:txBody>
      </p:sp>
      <p:cxnSp>
        <p:nvCxnSpPr>
          <p:cNvPr id="40" name="Straight Arrow Connector 39">
            <a:extLst>
              <a:ext uri="{FF2B5EF4-FFF2-40B4-BE49-F238E27FC236}">
                <a16:creationId xmlns:a16="http://schemas.microsoft.com/office/drawing/2014/main" id="{FBCCD1D1-D981-ED4B-9ACC-8D893D534A2E}"/>
              </a:ext>
            </a:extLst>
          </p:cNvPr>
          <p:cNvCxnSpPr>
            <a:cxnSpLocks noChangeAspect="1" noChangeShapeType="1"/>
          </p:cNvCxnSpPr>
          <p:nvPr/>
        </p:nvCxnSpPr>
        <p:spPr bwMode="auto">
          <a:xfrm>
            <a:off x="596972" y="5085184"/>
            <a:ext cx="0" cy="831753"/>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42" name="Straight Arrow Connector 41">
            <a:extLst>
              <a:ext uri="{FF2B5EF4-FFF2-40B4-BE49-F238E27FC236}">
                <a16:creationId xmlns:a16="http://schemas.microsoft.com/office/drawing/2014/main" id="{1388B297-8A09-C1CD-339A-15F841092510}"/>
              </a:ext>
            </a:extLst>
          </p:cNvPr>
          <p:cNvCxnSpPr>
            <a:cxnSpLocks noChangeAspect="1" noChangeShapeType="1"/>
          </p:cNvCxnSpPr>
          <p:nvPr/>
        </p:nvCxnSpPr>
        <p:spPr bwMode="auto">
          <a:xfrm>
            <a:off x="596972" y="2724013"/>
            <a:ext cx="0" cy="831753"/>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44" name="Straight Arrow Connector 43">
            <a:extLst>
              <a:ext uri="{FF2B5EF4-FFF2-40B4-BE49-F238E27FC236}">
                <a16:creationId xmlns:a16="http://schemas.microsoft.com/office/drawing/2014/main" id="{684E7309-151F-0673-ECC5-310E81759491}"/>
              </a:ext>
            </a:extLst>
          </p:cNvPr>
          <p:cNvCxnSpPr>
            <a:cxnSpLocks noChangeAspect="1" noChangeShapeType="1"/>
          </p:cNvCxnSpPr>
          <p:nvPr/>
        </p:nvCxnSpPr>
        <p:spPr bwMode="auto">
          <a:xfrm flipV="1">
            <a:off x="598961" y="5502785"/>
            <a:ext cx="1461860" cy="7601"/>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45" name="Rounded Rectangle 1">
            <a:extLst>
              <a:ext uri="{FF2B5EF4-FFF2-40B4-BE49-F238E27FC236}">
                <a16:creationId xmlns:a16="http://schemas.microsoft.com/office/drawing/2014/main" id="{FE133123-8772-09D9-1FF3-D1396D88600D}"/>
              </a:ext>
            </a:extLst>
          </p:cNvPr>
          <p:cNvSpPr>
            <a:spLocks noChangeAspect="1" noChangeArrowheads="1"/>
          </p:cNvSpPr>
          <p:nvPr/>
        </p:nvSpPr>
        <p:spPr bwMode="auto">
          <a:xfrm>
            <a:off x="2123728" y="5284026"/>
            <a:ext cx="6922047" cy="43406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Patient receives Baseline information/Form</a:t>
            </a:r>
          </a:p>
        </p:txBody>
      </p:sp>
      <p:pic>
        <p:nvPicPr>
          <p:cNvPr id="46" name="Picture 45">
            <a:extLst>
              <a:ext uri="{FF2B5EF4-FFF2-40B4-BE49-F238E27FC236}">
                <a16:creationId xmlns:a16="http://schemas.microsoft.com/office/drawing/2014/main" id="{BB951094-5C2E-410D-8621-56EEB2A7A30B}"/>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8" name="Picture 47" descr="Text&#10;&#10;Description automatically generated">
            <a:extLst>
              <a:ext uri="{FF2B5EF4-FFF2-40B4-BE49-F238E27FC236}">
                <a16:creationId xmlns:a16="http://schemas.microsoft.com/office/drawing/2014/main" id="{3D28763A-54BF-48BF-A6C3-997C70A81B3E}"/>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49" name="Picture 48" descr="Graphical user interface, text, application&#10;&#10;Description automatically generated">
            <a:extLst>
              <a:ext uri="{FF2B5EF4-FFF2-40B4-BE49-F238E27FC236}">
                <a16:creationId xmlns:a16="http://schemas.microsoft.com/office/drawing/2014/main" id="{BF8850A3-0589-2338-6241-A9F520E0BE36}"/>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cxnSp>
        <p:nvCxnSpPr>
          <p:cNvPr id="50" name="Straight Arrow Connector 49">
            <a:extLst>
              <a:ext uri="{FF2B5EF4-FFF2-40B4-BE49-F238E27FC236}">
                <a16:creationId xmlns:a16="http://schemas.microsoft.com/office/drawing/2014/main" id="{DBC45870-A7DD-DEB7-5AD7-BD18654669C7}"/>
              </a:ext>
            </a:extLst>
          </p:cNvPr>
          <p:cNvCxnSpPr>
            <a:cxnSpLocks noChangeAspect="1" noChangeShapeType="1"/>
          </p:cNvCxnSpPr>
          <p:nvPr/>
        </p:nvCxnSpPr>
        <p:spPr bwMode="auto">
          <a:xfrm>
            <a:off x="4571998" y="4201686"/>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51" name="Straight Arrow Connector 50">
            <a:extLst>
              <a:ext uri="{FF2B5EF4-FFF2-40B4-BE49-F238E27FC236}">
                <a16:creationId xmlns:a16="http://schemas.microsoft.com/office/drawing/2014/main" id="{4A6B1014-C064-E512-F02A-ADD2F268F5F9}"/>
              </a:ext>
            </a:extLst>
          </p:cNvPr>
          <p:cNvCxnSpPr>
            <a:cxnSpLocks noChangeAspect="1" noChangeShapeType="1"/>
          </p:cNvCxnSpPr>
          <p:nvPr/>
        </p:nvCxnSpPr>
        <p:spPr bwMode="auto">
          <a:xfrm>
            <a:off x="4562524" y="1565790"/>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52" name="Rounded Rectangle 1">
            <a:extLst>
              <a:ext uri="{FF2B5EF4-FFF2-40B4-BE49-F238E27FC236}">
                <a16:creationId xmlns:a16="http://schemas.microsoft.com/office/drawing/2014/main" id="{3F139772-8140-A4B8-092E-275F8D4EDF56}"/>
              </a:ext>
            </a:extLst>
          </p:cNvPr>
          <p:cNvSpPr>
            <a:spLocks noChangeAspect="1" noChangeArrowheads="1"/>
          </p:cNvSpPr>
          <p:nvPr/>
        </p:nvSpPr>
        <p:spPr bwMode="auto">
          <a:xfrm>
            <a:off x="116787" y="1109600"/>
            <a:ext cx="8928991" cy="456190"/>
          </a:xfrm>
          <a:prstGeom prst="roundRect">
            <a:avLst>
              <a:gd name="adj" fmla="val 16667"/>
            </a:avLst>
          </a:prstGeom>
          <a:solidFill>
            <a:srgbClr val="FFFFFF"/>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Patient has </a:t>
            </a:r>
            <a:r>
              <a:rPr lang="en-GB" sz="1200" dirty="0">
                <a:latin typeface="+mj-lt"/>
              </a:rPr>
              <a:t>received ≥48hrs </a:t>
            </a:r>
            <a:r>
              <a:rPr lang="en-GB" sz="1200" dirty="0">
                <a:latin typeface="+mj-lt"/>
                <a:ea typeface="Times New Roman" panose="02020603050405020304" pitchFamily="18" charset="0"/>
              </a:rPr>
              <a:t>invasive </a:t>
            </a:r>
            <a:r>
              <a:rPr lang="en-GB" sz="1200" dirty="0">
                <a:effectLst/>
                <a:latin typeface="+mj-lt"/>
                <a:ea typeface="Times New Roman" panose="02020603050405020304" pitchFamily="18" charset="0"/>
              </a:rPr>
              <a:t>mechanical ventilation </a:t>
            </a:r>
          </a:p>
        </p:txBody>
      </p:sp>
      <p:cxnSp>
        <p:nvCxnSpPr>
          <p:cNvPr id="57" name="Straight Arrow Connector 56">
            <a:extLst>
              <a:ext uri="{FF2B5EF4-FFF2-40B4-BE49-F238E27FC236}">
                <a16:creationId xmlns:a16="http://schemas.microsoft.com/office/drawing/2014/main" id="{2037F41B-F39B-1297-22A8-A00D46AA2511}"/>
              </a:ext>
            </a:extLst>
          </p:cNvPr>
          <p:cNvCxnSpPr>
            <a:cxnSpLocks noChangeAspect="1" noChangeShapeType="1"/>
          </p:cNvCxnSpPr>
          <p:nvPr/>
        </p:nvCxnSpPr>
        <p:spPr bwMode="auto">
          <a:xfrm flipV="1">
            <a:off x="596972" y="3137814"/>
            <a:ext cx="1461860" cy="7601"/>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85843394"/>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26">
            <a:extLst>
              <a:ext uri="{FF2B5EF4-FFF2-40B4-BE49-F238E27FC236}">
                <a16:creationId xmlns:a16="http://schemas.microsoft.com/office/drawing/2014/main" id="{85429042-3DBC-859D-D62F-DCB454B7975F}"/>
              </a:ext>
            </a:extLst>
          </p:cNvPr>
          <p:cNvSpPr>
            <a:spLocks noChangeAspect="1" noChangeArrowheads="1"/>
          </p:cNvSpPr>
          <p:nvPr/>
        </p:nvSpPr>
        <p:spPr bwMode="auto">
          <a:xfrm>
            <a:off x="1440833" y="3892550"/>
            <a:ext cx="2016222" cy="1552675"/>
          </a:xfrm>
          <a:prstGeom prst="roundRect">
            <a:avLst>
              <a:gd name="adj" fmla="val 16667"/>
            </a:avLst>
          </a:prstGeom>
          <a:solidFill>
            <a:schemeClr val="accent5">
              <a:lumMod val="20000"/>
              <a:lumOff val="8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gn="ctr">
              <a:lnSpc>
                <a:spcPct val="150000"/>
              </a:lnSpc>
            </a:pPr>
            <a:endParaRPr lang="en-GB" sz="1100" dirty="0">
              <a:effectLst/>
              <a:latin typeface="+mj-lt"/>
              <a:ea typeface="Times New Roman" panose="02020603050405020304" pitchFamily="18" charset="0"/>
            </a:endParaRPr>
          </a:p>
          <a:p>
            <a:pPr algn="ctr">
              <a:lnSpc>
                <a:spcPct val="150000"/>
              </a:lnSpc>
            </a:pPr>
            <a:endParaRPr lang="en-GB" sz="1100" dirty="0">
              <a:effectLst/>
              <a:latin typeface="+mj-lt"/>
              <a:ea typeface="Times New Roman" panose="02020603050405020304" pitchFamily="18" charset="0"/>
            </a:endParaRPr>
          </a:p>
          <a:p>
            <a:pPr algn="ctr">
              <a:lnSpc>
                <a:spcPct val="150000"/>
              </a:lnSpc>
            </a:pPr>
            <a:endParaRPr lang="en-GB" sz="1100" dirty="0">
              <a:latin typeface="+mj-lt"/>
              <a:ea typeface="Times New Roman" panose="02020603050405020304" pitchFamily="18" charset="0"/>
            </a:endParaRPr>
          </a:p>
          <a:p>
            <a:pPr algn="ctr">
              <a:lnSpc>
                <a:spcPct val="150000"/>
              </a:lnSpc>
            </a:pPr>
            <a:r>
              <a:rPr lang="en-GB" sz="1100" dirty="0">
                <a:latin typeface="+mj-lt"/>
                <a:ea typeface="Times New Roman" panose="02020603050405020304" pitchFamily="18" charset="0"/>
              </a:rPr>
              <a:t>6</a:t>
            </a:r>
            <a:r>
              <a:rPr lang="en-GB" sz="1100" b="1" dirty="0">
                <a:latin typeface="+mj-lt"/>
                <a:ea typeface="Times New Roman" panose="02020603050405020304" pitchFamily="18" charset="0"/>
              </a:rPr>
              <a:t> </a:t>
            </a:r>
            <a:r>
              <a:rPr lang="en-GB" sz="1100" dirty="0">
                <a:latin typeface="+mj-lt"/>
                <a:ea typeface="Times New Roman" panose="02020603050405020304" pitchFamily="18" charset="0"/>
              </a:rPr>
              <a:t>week Intervention Delivery</a:t>
            </a:r>
            <a:endParaRPr lang="en-GB" sz="1100" dirty="0">
              <a:effectLst/>
              <a:latin typeface="+mj-lt"/>
              <a:ea typeface="Times New Roman" panose="02020603050405020304" pitchFamily="18" charset="0"/>
            </a:endParaRPr>
          </a:p>
        </p:txBody>
      </p:sp>
      <p:sp>
        <p:nvSpPr>
          <p:cNvPr id="2" name="Text Placeholder 1">
            <a:extLst>
              <a:ext uri="{FF2B5EF4-FFF2-40B4-BE49-F238E27FC236}">
                <a16:creationId xmlns:a16="http://schemas.microsoft.com/office/drawing/2014/main" id="{5EC4BED8-5F5A-78F1-3D70-383004671241}"/>
              </a:ext>
            </a:extLst>
          </p:cNvPr>
          <p:cNvSpPr>
            <a:spLocks noGrp="1"/>
          </p:cNvSpPr>
          <p:nvPr>
            <p:ph type="body" sz="quarter" idx="10"/>
          </p:nvPr>
        </p:nvSpPr>
        <p:spPr>
          <a:xfrm>
            <a:off x="20566" y="23999"/>
            <a:ext cx="8425016" cy="648816"/>
          </a:xfrm>
        </p:spPr>
        <p:txBody>
          <a:bodyPr/>
          <a:lstStyle/>
          <a:p>
            <a:r>
              <a:rPr lang="en-GB" sz="2800" dirty="0"/>
              <a:t>Summary of Trial Processes (ii)</a:t>
            </a:r>
          </a:p>
          <a:p>
            <a:endParaRPr lang="en-GB" dirty="0"/>
          </a:p>
          <a:p>
            <a:endParaRPr lang="en-GB" dirty="0"/>
          </a:p>
        </p:txBody>
      </p:sp>
      <p:pic>
        <p:nvPicPr>
          <p:cNvPr id="3" name="Picture 2">
            <a:extLst>
              <a:ext uri="{FF2B5EF4-FFF2-40B4-BE49-F238E27FC236}">
                <a16:creationId xmlns:a16="http://schemas.microsoft.com/office/drawing/2014/main" id="{98506F60-7EA3-8B53-BC12-2F37461DDAE9}"/>
              </a:ext>
            </a:extLst>
          </p:cNvPr>
          <p:cNvPicPr>
            <a:picLocks noChangeAspect="1"/>
          </p:cNvPicPr>
          <p:nvPr/>
        </p:nvPicPr>
        <p:blipFill>
          <a:blip r:embed="rId3"/>
          <a:stretch>
            <a:fillRect/>
          </a:stretch>
        </p:blipFill>
        <p:spPr>
          <a:xfrm>
            <a:off x="7200023" y="9160"/>
            <a:ext cx="1872208" cy="514302"/>
          </a:xfrm>
          <a:prstGeom prst="rect">
            <a:avLst/>
          </a:prstGeom>
        </p:spPr>
      </p:pic>
      <p:sp>
        <p:nvSpPr>
          <p:cNvPr id="4" name="Rounded Rectangle 1">
            <a:extLst>
              <a:ext uri="{FF2B5EF4-FFF2-40B4-BE49-F238E27FC236}">
                <a16:creationId xmlns:a16="http://schemas.microsoft.com/office/drawing/2014/main" id="{91A3BE49-3981-64B7-2D1A-3F0460B99ED0}"/>
              </a:ext>
            </a:extLst>
          </p:cNvPr>
          <p:cNvSpPr>
            <a:spLocks noChangeAspect="1" noChangeArrowheads="1"/>
          </p:cNvSpPr>
          <p:nvPr/>
        </p:nvSpPr>
        <p:spPr bwMode="auto">
          <a:xfrm>
            <a:off x="5569598" y="2632488"/>
            <a:ext cx="3435610" cy="516937"/>
          </a:xfrm>
          <a:prstGeom prst="roundRect">
            <a:avLst>
              <a:gd name="adj" fmla="val 16667"/>
            </a:avLst>
          </a:prstGeom>
          <a:solidFill>
            <a:schemeClr val="accent4">
              <a:lumMod val="20000"/>
              <a:lumOff val="80000"/>
            </a:schemeClr>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Site Research Team </a:t>
            </a:r>
            <a:r>
              <a:rPr lang="en-GB" sz="1200" dirty="0">
                <a:latin typeface="+mj-lt"/>
                <a:ea typeface="Times New Roman" panose="02020603050405020304" pitchFamily="18" charset="0"/>
              </a:rPr>
              <a:t>send </a:t>
            </a:r>
            <a:r>
              <a:rPr lang="en-GB" sz="1200" dirty="0">
                <a:effectLst/>
                <a:latin typeface="+mj-lt"/>
                <a:ea typeface="Times New Roman" panose="02020603050405020304" pitchFamily="18" charset="0"/>
              </a:rPr>
              <a:t>letter to the GP &amp; consultant at treating hospital.</a:t>
            </a:r>
          </a:p>
        </p:txBody>
      </p:sp>
      <p:sp>
        <p:nvSpPr>
          <p:cNvPr id="5" name="Rounded Rectangle 1">
            <a:extLst>
              <a:ext uri="{FF2B5EF4-FFF2-40B4-BE49-F238E27FC236}">
                <a16:creationId xmlns:a16="http://schemas.microsoft.com/office/drawing/2014/main" id="{02555529-6472-2A54-AAD3-E2C2B2929AF2}"/>
              </a:ext>
            </a:extLst>
          </p:cNvPr>
          <p:cNvSpPr>
            <a:spLocks noChangeAspect="1" noChangeArrowheads="1"/>
          </p:cNvSpPr>
          <p:nvPr/>
        </p:nvSpPr>
        <p:spPr bwMode="auto">
          <a:xfrm>
            <a:off x="105732" y="1023293"/>
            <a:ext cx="8966499" cy="532721"/>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WCTU follow patient from Registration- Week 3 post Registration (Baseline, Sit to Stand EQ 5D 5L, etc.)</a:t>
            </a:r>
          </a:p>
        </p:txBody>
      </p:sp>
      <p:sp>
        <p:nvSpPr>
          <p:cNvPr id="6" name="Rounded Rectangle 1">
            <a:extLst>
              <a:ext uri="{FF2B5EF4-FFF2-40B4-BE49-F238E27FC236}">
                <a16:creationId xmlns:a16="http://schemas.microsoft.com/office/drawing/2014/main" id="{BBDD3C4E-0F75-5C16-3879-7A9A531ECA31}"/>
              </a:ext>
            </a:extLst>
          </p:cNvPr>
          <p:cNvSpPr>
            <a:spLocks noChangeAspect="1" noChangeArrowheads="1"/>
          </p:cNvSpPr>
          <p:nvPr/>
        </p:nvSpPr>
        <p:spPr bwMode="auto">
          <a:xfrm>
            <a:off x="85081" y="2046359"/>
            <a:ext cx="8966497" cy="43406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WCTU </a:t>
            </a:r>
            <a:r>
              <a:rPr lang="en-GB" sz="1200" b="1" dirty="0">
                <a:effectLst/>
                <a:latin typeface="+mj-lt"/>
                <a:ea typeface="Times New Roman" panose="02020603050405020304" pitchFamily="18" charset="0"/>
              </a:rPr>
              <a:t>Randomise</a:t>
            </a:r>
            <a:r>
              <a:rPr lang="en-GB" sz="1200" dirty="0">
                <a:effectLst/>
                <a:latin typeface="+mj-lt"/>
                <a:ea typeface="Times New Roman" panose="02020603050405020304" pitchFamily="18" charset="0"/>
              </a:rPr>
              <a:t> </a:t>
            </a:r>
            <a:r>
              <a:rPr lang="en-GB" sz="1200" dirty="0">
                <a:latin typeface="+mj-lt"/>
                <a:ea typeface="Times New Roman" panose="02020603050405020304" pitchFamily="18" charset="0"/>
              </a:rPr>
              <a:t>p</a:t>
            </a:r>
            <a:r>
              <a:rPr lang="en-GB" sz="1200" dirty="0">
                <a:effectLst/>
                <a:latin typeface="+mj-lt"/>
                <a:ea typeface="Times New Roman" panose="02020603050405020304" pitchFamily="18" charset="0"/>
              </a:rPr>
              <a:t>atient &amp; send relevant documentation</a:t>
            </a:r>
          </a:p>
        </p:txBody>
      </p:sp>
      <p:sp>
        <p:nvSpPr>
          <p:cNvPr id="8" name="Rounded Rectangle 26">
            <a:extLst>
              <a:ext uri="{FF2B5EF4-FFF2-40B4-BE49-F238E27FC236}">
                <a16:creationId xmlns:a16="http://schemas.microsoft.com/office/drawing/2014/main" id="{44BF660D-A079-9393-EF5C-BE578ED70D90}"/>
              </a:ext>
            </a:extLst>
          </p:cNvPr>
          <p:cNvSpPr>
            <a:spLocks noChangeAspect="1" noChangeArrowheads="1"/>
          </p:cNvSpPr>
          <p:nvPr/>
        </p:nvSpPr>
        <p:spPr bwMode="auto">
          <a:xfrm>
            <a:off x="1579430" y="3967993"/>
            <a:ext cx="1739028"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Rehabilitation Intervention</a:t>
            </a:r>
            <a:r>
              <a:rPr lang="en-GB" sz="1200" dirty="0">
                <a:effectLst/>
                <a:latin typeface="+mj-lt"/>
                <a:ea typeface="Times New Roman" panose="02020603050405020304" pitchFamily="18" charset="0"/>
              </a:rPr>
              <a:t> N=231</a:t>
            </a:r>
            <a:endParaRPr lang="en-GB" dirty="0">
              <a:effectLst/>
              <a:latin typeface="+mj-lt"/>
              <a:ea typeface="Times New Roman" panose="02020603050405020304" pitchFamily="18" charset="0"/>
            </a:endParaRPr>
          </a:p>
        </p:txBody>
      </p:sp>
      <p:sp>
        <p:nvSpPr>
          <p:cNvPr id="9" name="Rounded Rectangle 29">
            <a:extLst>
              <a:ext uri="{FF2B5EF4-FFF2-40B4-BE49-F238E27FC236}">
                <a16:creationId xmlns:a16="http://schemas.microsoft.com/office/drawing/2014/main" id="{E7FD3B8A-D3C0-80E7-70BC-E85870D43A6F}"/>
              </a:ext>
            </a:extLst>
          </p:cNvPr>
          <p:cNvSpPr>
            <a:spLocks noChangeAspect="1" noChangeArrowheads="1"/>
          </p:cNvSpPr>
          <p:nvPr/>
        </p:nvSpPr>
        <p:spPr bwMode="auto">
          <a:xfrm>
            <a:off x="5828941" y="3892549"/>
            <a:ext cx="1739027" cy="1552671"/>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latin typeface="+mj-lt"/>
              </a:rPr>
              <a:t>Standard Care </a:t>
            </a:r>
            <a:r>
              <a:rPr lang="en-GB" sz="1200" dirty="0">
                <a:latin typeface="+mj-lt"/>
              </a:rPr>
              <a:t>N=197</a:t>
            </a:r>
          </a:p>
        </p:txBody>
      </p:sp>
      <p:cxnSp>
        <p:nvCxnSpPr>
          <p:cNvPr id="10" name="Straight Connector 9">
            <a:extLst>
              <a:ext uri="{FF2B5EF4-FFF2-40B4-BE49-F238E27FC236}">
                <a16:creationId xmlns:a16="http://schemas.microsoft.com/office/drawing/2014/main" id="{233767F8-850A-C9B6-AC0C-AF43CE2B9999}"/>
              </a:ext>
            </a:extLst>
          </p:cNvPr>
          <p:cNvCxnSpPr>
            <a:cxnSpLocks noChangeAspect="1" noChangeShapeType="1"/>
          </p:cNvCxnSpPr>
          <p:nvPr/>
        </p:nvCxnSpPr>
        <p:spPr bwMode="auto">
          <a:xfrm>
            <a:off x="2442890" y="3645024"/>
            <a:ext cx="4246112" cy="0"/>
          </a:xfrm>
          <a:prstGeom prst="line">
            <a:avLst/>
          </a:prstGeom>
          <a:noFill/>
          <a:ln w="28575">
            <a:solidFill>
              <a:schemeClr val="tx1">
                <a:lumMod val="65000"/>
                <a:lumOff val="35000"/>
              </a:schemeClr>
            </a:solidFill>
            <a:miter lim="800000"/>
            <a:headEnd/>
            <a:tailEnd/>
          </a:ln>
          <a:extLst>
            <a:ext uri="{909E8E84-426E-40DD-AFC4-6F175D3DCCD1}">
              <a14:hiddenFill xmlns:a14="http://schemas.microsoft.com/office/drawing/2010/main">
                <a:noFill/>
              </a14:hiddenFill>
            </a:ext>
          </a:extLst>
        </p:spPr>
      </p:cxnSp>
      <p:sp>
        <p:nvSpPr>
          <p:cNvPr id="11" name="Rounded Rectangle 3">
            <a:extLst>
              <a:ext uri="{FF2B5EF4-FFF2-40B4-BE49-F238E27FC236}">
                <a16:creationId xmlns:a16="http://schemas.microsoft.com/office/drawing/2014/main" id="{C1BA9EDB-82CD-9479-7C69-CC1B63006790}"/>
              </a:ext>
            </a:extLst>
          </p:cNvPr>
          <p:cNvSpPr>
            <a:spLocks noChangeAspect="1" noChangeArrowheads="1"/>
          </p:cNvSpPr>
          <p:nvPr/>
        </p:nvSpPr>
        <p:spPr bwMode="auto">
          <a:xfrm>
            <a:off x="3757383" y="3751313"/>
            <a:ext cx="1739027" cy="692901"/>
          </a:xfrm>
          <a:prstGeom prst="roundRect">
            <a:avLst>
              <a:gd name="adj" fmla="val 16667"/>
            </a:avLst>
          </a:prstGeom>
          <a:solidFill>
            <a:schemeClr val="accent6">
              <a:lumMod val="20000"/>
              <a:lumOff val="80000"/>
            </a:schemeClr>
          </a:solidFill>
          <a:ln w="19050">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200" b="1" dirty="0">
                <a:latin typeface="+mj-lt"/>
              </a:rPr>
              <a:t>Internal 9 month pilot</a:t>
            </a:r>
          </a:p>
          <a:p>
            <a:pPr algn="ctr"/>
            <a:r>
              <a:rPr lang="en-GB" sz="1200" dirty="0">
                <a:latin typeface="+mj-lt"/>
              </a:rPr>
              <a:t>Open 16 sites, N=101 </a:t>
            </a:r>
          </a:p>
        </p:txBody>
      </p:sp>
      <p:cxnSp>
        <p:nvCxnSpPr>
          <p:cNvPr id="14" name="Straight Arrow Connector 13">
            <a:extLst>
              <a:ext uri="{FF2B5EF4-FFF2-40B4-BE49-F238E27FC236}">
                <a16:creationId xmlns:a16="http://schemas.microsoft.com/office/drawing/2014/main" id="{C5584235-34B4-4966-AB85-0E8208D31123}"/>
              </a:ext>
            </a:extLst>
          </p:cNvPr>
          <p:cNvCxnSpPr>
            <a:cxnSpLocks noChangeAspect="1" noChangeShapeType="1"/>
          </p:cNvCxnSpPr>
          <p:nvPr/>
        </p:nvCxnSpPr>
        <p:spPr bwMode="auto">
          <a:xfrm>
            <a:off x="2442890" y="3633836"/>
            <a:ext cx="0" cy="234953"/>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15" name="Straight Arrow Connector 14">
            <a:extLst>
              <a:ext uri="{FF2B5EF4-FFF2-40B4-BE49-F238E27FC236}">
                <a16:creationId xmlns:a16="http://schemas.microsoft.com/office/drawing/2014/main" id="{13F77727-7742-1F7F-A17D-54C6E460DA5F}"/>
              </a:ext>
            </a:extLst>
          </p:cNvPr>
          <p:cNvCxnSpPr>
            <a:cxnSpLocks noChangeAspect="1" noChangeShapeType="1"/>
          </p:cNvCxnSpPr>
          <p:nvPr/>
        </p:nvCxnSpPr>
        <p:spPr bwMode="auto">
          <a:xfrm>
            <a:off x="6689002" y="3645024"/>
            <a:ext cx="0" cy="223765"/>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pic>
        <p:nvPicPr>
          <p:cNvPr id="26" name="Picture 25" descr="Text&#10;&#10;Description automatically generated">
            <a:extLst>
              <a:ext uri="{FF2B5EF4-FFF2-40B4-BE49-F238E27FC236}">
                <a16:creationId xmlns:a16="http://schemas.microsoft.com/office/drawing/2014/main" id="{62B51297-1370-F11C-C791-7175A16F29CB}"/>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27" name="Picture 26" descr="Graphical user interface, text, application&#10;&#10;Description automatically generated">
            <a:extLst>
              <a:ext uri="{FF2B5EF4-FFF2-40B4-BE49-F238E27FC236}">
                <a16:creationId xmlns:a16="http://schemas.microsoft.com/office/drawing/2014/main" id="{4CB00007-61DA-EBF8-8DE8-DA26F375986C}"/>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cxnSp>
        <p:nvCxnSpPr>
          <p:cNvPr id="30" name="Straight Arrow Connector 29">
            <a:extLst>
              <a:ext uri="{FF2B5EF4-FFF2-40B4-BE49-F238E27FC236}">
                <a16:creationId xmlns:a16="http://schemas.microsoft.com/office/drawing/2014/main" id="{EE98E2C2-27FF-A280-E04B-A7BA0894AEBC}"/>
              </a:ext>
            </a:extLst>
          </p:cNvPr>
          <p:cNvCxnSpPr>
            <a:cxnSpLocks noChangeAspect="1" noChangeShapeType="1"/>
          </p:cNvCxnSpPr>
          <p:nvPr/>
        </p:nvCxnSpPr>
        <p:spPr bwMode="auto">
          <a:xfrm>
            <a:off x="4567416" y="2480428"/>
            <a:ext cx="0" cy="1092588"/>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1" name="Straight Arrow Connector 30">
            <a:extLst>
              <a:ext uri="{FF2B5EF4-FFF2-40B4-BE49-F238E27FC236}">
                <a16:creationId xmlns:a16="http://schemas.microsoft.com/office/drawing/2014/main" id="{0E3B0297-52DA-BB4A-B6E0-182700856C08}"/>
              </a:ext>
            </a:extLst>
          </p:cNvPr>
          <p:cNvCxnSpPr>
            <a:cxnSpLocks noChangeAspect="1" noChangeShapeType="1"/>
          </p:cNvCxnSpPr>
          <p:nvPr/>
        </p:nvCxnSpPr>
        <p:spPr bwMode="auto">
          <a:xfrm>
            <a:off x="4568330" y="1556014"/>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3" name="Straight Arrow Connector 32">
            <a:extLst>
              <a:ext uri="{FF2B5EF4-FFF2-40B4-BE49-F238E27FC236}">
                <a16:creationId xmlns:a16="http://schemas.microsoft.com/office/drawing/2014/main" id="{B5F1BFB9-B0DD-5F29-1910-46AF35588628}"/>
              </a:ext>
            </a:extLst>
          </p:cNvPr>
          <p:cNvCxnSpPr>
            <a:cxnSpLocks noChangeAspect="1" noChangeShapeType="1"/>
          </p:cNvCxnSpPr>
          <p:nvPr/>
        </p:nvCxnSpPr>
        <p:spPr bwMode="auto">
          <a:xfrm>
            <a:off x="2442890" y="5445225"/>
            <a:ext cx="0" cy="234953"/>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4" name="Straight Arrow Connector 33">
            <a:extLst>
              <a:ext uri="{FF2B5EF4-FFF2-40B4-BE49-F238E27FC236}">
                <a16:creationId xmlns:a16="http://schemas.microsoft.com/office/drawing/2014/main" id="{120448C2-3D3B-06AC-9EA0-6486531E7B69}"/>
              </a:ext>
            </a:extLst>
          </p:cNvPr>
          <p:cNvCxnSpPr>
            <a:cxnSpLocks noChangeAspect="1" noChangeShapeType="1"/>
          </p:cNvCxnSpPr>
          <p:nvPr/>
        </p:nvCxnSpPr>
        <p:spPr bwMode="auto">
          <a:xfrm>
            <a:off x="6732240" y="5445220"/>
            <a:ext cx="0" cy="234958"/>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9A9ED6D3-068D-7EA0-AFAB-B334CC77C0BA}"/>
              </a:ext>
            </a:extLst>
          </p:cNvPr>
          <p:cNvCxnSpPr>
            <a:cxnSpLocks noChangeAspect="1" noChangeShapeType="1"/>
          </p:cNvCxnSpPr>
          <p:nvPr/>
        </p:nvCxnSpPr>
        <p:spPr bwMode="auto">
          <a:xfrm>
            <a:off x="4567416" y="2920660"/>
            <a:ext cx="910068" cy="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54025988"/>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
            <a:extLst>
              <a:ext uri="{FF2B5EF4-FFF2-40B4-BE49-F238E27FC236}">
                <a16:creationId xmlns:a16="http://schemas.microsoft.com/office/drawing/2014/main" id="{03BEF183-A2AC-A8C3-AAA7-C9B5EE8D4D41}"/>
              </a:ext>
            </a:extLst>
          </p:cNvPr>
          <p:cNvSpPr>
            <a:spLocks noChangeAspect="1" noChangeArrowheads="1"/>
          </p:cNvSpPr>
          <p:nvPr/>
        </p:nvSpPr>
        <p:spPr bwMode="auto">
          <a:xfrm>
            <a:off x="359492" y="3455860"/>
            <a:ext cx="8425016" cy="2303856"/>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sz="1200" b="1" dirty="0">
                <a:latin typeface="+mj-lt"/>
              </a:rPr>
              <a:t>6 Month Data Collection: </a:t>
            </a:r>
            <a:r>
              <a:rPr lang="en-GB" sz="1200" dirty="0">
                <a:latin typeface="+mj-lt"/>
              </a:rPr>
              <a:t>WCTU, Online or Telephone</a:t>
            </a:r>
            <a:endParaRPr lang="en-GB" sz="1200" b="1" dirty="0">
              <a:latin typeface="+mj-lt"/>
            </a:endParaRPr>
          </a:p>
        </p:txBody>
      </p:sp>
      <p:sp>
        <p:nvSpPr>
          <p:cNvPr id="29" name="Rounded Rectangle 3">
            <a:extLst>
              <a:ext uri="{FF2B5EF4-FFF2-40B4-BE49-F238E27FC236}">
                <a16:creationId xmlns:a16="http://schemas.microsoft.com/office/drawing/2014/main" id="{1B3F961F-CDD0-7248-F030-33DCA2EC9708}"/>
              </a:ext>
            </a:extLst>
          </p:cNvPr>
          <p:cNvSpPr>
            <a:spLocks noChangeAspect="1" noChangeArrowheads="1"/>
          </p:cNvSpPr>
          <p:nvPr/>
        </p:nvSpPr>
        <p:spPr bwMode="auto">
          <a:xfrm>
            <a:off x="359492" y="778383"/>
            <a:ext cx="8425016" cy="2161661"/>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sz="1200" b="1" dirty="0">
                <a:latin typeface="+mj-lt"/>
              </a:rPr>
              <a:t>8 Week Data Collection: </a:t>
            </a:r>
            <a:r>
              <a:rPr lang="en-GB" sz="1200" dirty="0">
                <a:latin typeface="+mj-lt"/>
              </a:rPr>
              <a:t>WCTU, Online or Telephone</a:t>
            </a:r>
            <a:endParaRPr lang="en-GB" sz="1200" b="1" dirty="0">
              <a:latin typeface="+mj-lt"/>
            </a:endParaRPr>
          </a:p>
        </p:txBody>
      </p:sp>
      <p:sp>
        <p:nvSpPr>
          <p:cNvPr id="26" name="Rounded Rectangle 26">
            <a:extLst>
              <a:ext uri="{FF2B5EF4-FFF2-40B4-BE49-F238E27FC236}">
                <a16:creationId xmlns:a16="http://schemas.microsoft.com/office/drawing/2014/main" id="{BF93674D-D88E-469F-2D4E-3B27BB92DA6F}"/>
              </a:ext>
            </a:extLst>
          </p:cNvPr>
          <p:cNvSpPr>
            <a:spLocks noChangeAspect="1" noChangeArrowheads="1"/>
          </p:cNvSpPr>
          <p:nvPr/>
        </p:nvSpPr>
        <p:spPr bwMode="auto">
          <a:xfrm>
            <a:off x="611560" y="964602"/>
            <a:ext cx="7992888"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Primary: </a:t>
            </a:r>
            <a:r>
              <a:rPr lang="en-GB" sz="1200" dirty="0">
                <a:effectLst/>
                <a:latin typeface="+mj-lt"/>
                <a:ea typeface="Times New Roman" panose="02020603050405020304" pitchFamily="18" charset="0"/>
              </a:rPr>
              <a:t>Health-related quality of life: EQ-5D-5L</a:t>
            </a:r>
          </a:p>
        </p:txBody>
      </p:sp>
      <p:sp>
        <p:nvSpPr>
          <p:cNvPr id="28" name="Rounded Rectangle 26">
            <a:extLst>
              <a:ext uri="{FF2B5EF4-FFF2-40B4-BE49-F238E27FC236}">
                <a16:creationId xmlns:a16="http://schemas.microsoft.com/office/drawing/2014/main" id="{9622A1F6-EC9E-19AD-8BC3-0F18EB7A03C9}"/>
              </a:ext>
            </a:extLst>
          </p:cNvPr>
          <p:cNvSpPr>
            <a:spLocks noChangeAspect="1" noChangeArrowheads="1"/>
          </p:cNvSpPr>
          <p:nvPr/>
        </p:nvSpPr>
        <p:spPr bwMode="auto">
          <a:xfrm>
            <a:off x="627798" y="1747469"/>
            <a:ext cx="7992887"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Secondary: </a:t>
            </a:r>
            <a:r>
              <a:rPr lang="en-GB" sz="1200" dirty="0">
                <a:effectLst/>
                <a:latin typeface="+mj-lt"/>
                <a:ea typeface="Times New Roman" panose="02020603050405020304" pitchFamily="18" charset="0"/>
              </a:rPr>
              <a:t>physical function (30s Sit to Stand Test), Brief illness perceptions (BIPQ), fatigue (FACIT-F), anxiety and depression (HADS), health utilisation </a:t>
            </a:r>
          </a:p>
        </p:txBody>
      </p:sp>
      <p:sp>
        <p:nvSpPr>
          <p:cNvPr id="30" name="Rounded Rectangle 26">
            <a:extLst>
              <a:ext uri="{FF2B5EF4-FFF2-40B4-BE49-F238E27FC236}">
                <a16:creationId xmlns:a16="http://schemas.microsoft.com/office/drawing/2014/main" id="{A82F5934-0C6E-B04D-884F-211D957AD53B}"/>
              </a:ext>
            </a:extLst>
          </p:cNvPr>
          <p:cNvSpPr>
            <a:spLocks noChangeAspect="1" noChangeArrowheads="1"/>
          </p:cNvSpPr>
          <p:nvPr/>
        </p:nvSpPr>
        <p:spPr bwMode="auto">
          <a:xfrm>
            <a:off x="627568" y="3700608"/>
            <a:ext cx="7992888" cy="68243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Primary: </a:t>
            </a:r>
            <a:r>
              <a:rPr lang="en-GB" sz="1200" dirty="0">
                <a:effectLst/>
                <a:latin typeface="+mj-lt"/>
                <a:ea typeface="Times New Roman" panose="02020603050405020304" pitchFamily="18" charset="0"/>
              </a:rPr>
              <a:t>Health-related quality of life: EQ-5D-5L</a:t>
            </a:r>
          </a:p>
        </p:txBody>
      </p:sp>
      <p:sp>
        <p:nvSpPr>
          <p:cNvPr id="32" name="Rounded Rectangle 26">
            <a:extLst>
              <a:ext uri="{FF2B5EF4-FFF2-40B4-BE49-F238E27FC236}">
                <a16:creationId xmlns:a16="http://schemas.microsoft.com/office/drawing/2014/main" id="{4FCE7BDB-BD88-C205-3C48-821D0DB80B86}"/>
              </a:ext>
            </a:extLst>
          </p:cNvPr>
          <p:cNvSpPr>
            <a:spLocks noChangeAspect="1" noChangeArrowheads="1"/>
          </p:cNvSpPr>
          <p:nvPr/>
        </p:nvSpPr>
        <p:spPr bwMode="auto">
          <a:xfrm>
            <a:off x="575556" y="4500150"/>
            <a:ext cx="8028892" cy="797412"/>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Secondary: </a:t>
            </a:r>
            <a:r>
              <a:rPr lang="en-GB" sz="1200" dirty="0">
                <a:effectLst/>
                <a:latin typeface="+mj-lt"/>
                <a:ea typeface="Times New Roman" panose="02020603050405020304" pitchFamily="18" charset="0"/>
              </a:rPr>
              <a:t>physical function (30s Sit to Stand Test), Brief illness perceptions (BIPQ), fatigue (FACIT-F), anxiety and depression (HADS), health utilisation p</a:t>
            </a:r>
            <a:r>
              <a:rPr lang="en-GB" sz="1200" dirty="0">
                <a:latin typeface="+mj-lt"/>
                <a:ea typeface="Times New Roman" panose="02020603050405020304" pitchFamily="18" charset="0"/>
              </a:rPr>
              <a:t>rocess and Health Economic Evaluation</a:t>
            </a:r>
            <a:endParaRPr lang="en-GB" sz="1200" dirty="0">
              <a:effectLst/>
              <a:latin typeface="+mj-lt"/>
              <a:ea typeface="Times New Roman" panose="02020603050405020304" pitchFamily="18" charset="0"/>
            </a:endParaRPr>
          </a:p>
        </p:txBody>
      </p:sp>
      <p:cxnSp>
        <p:nvCxnSpPr>
          <p:cNvPr id="34" name="Straight Arrow Connector 33">
            <a:extLst>
              <a:ext uri="{FF2B5EF4-FFF2-40B4-BE49-F238E27FC236}">
                <a16:creationId xmlns:a16="http://schemas.microsoft.com/office/drawing/2014/main" id="{C222EBD3-B93A-835D-B086-DBF3A9E09BE3}"/>
              </a:ext>
            </a:extLst>
          </p:cNvPr>
          <p:cNvCxnSpPr>
            <a:cxnSpLocks noChangeAspect="1" noChangeShapeType="1"/>
          </p:cNvCxnSpPr>
          <p:nvPr/>
        </p:nvCxnSpPr>
        <p:spPr bwMode="auto">
          <a:xfrm>
            <a:off x="4572000" y="2966904"/>
            <a:ext cx="0" cy="462096"/>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Summary of Trial Processes (iii)</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3563855" y="6439346"/>
            <a:ext cx="2088232" cy="373005"/>
          </a:xfrm>
          <a:prstGeom prst="rect">
            <a:avLst/>
          </a:prstGeom>
        </p:spPr>
      </p:pic>
    </p:spTree>
    <p:extLst>
      <p:ext uri="{BB962C8B-B14F-4D97-AF65-F5344CB8AC3E}">
        <p14:creationId xmlns:p14="http://schemas.microsoft.com/office/powerpoint/2010/main" val="2454231156"/>
      </p:ext>
    </p:extLst>
  </p:cSld>
  <p:clrMapOvr>
    <a:masterClrMapping/>
  </p:clrMapOvr>
  <mc:AlternateContent xmlns:mc="http://schemas.openxmlformats.org/markup-compatibility/2006">
    <mc:Choice xmlns:p14="http://schemas.microsoft.com/office/powerpoint/2010/main" Requires="p14">
      <p:transition spd="slow" p14:dur="2000" advClick="0" advTm="2000"/>
    </mc:Choice>
    <mc:Fallback>
      <p:transition spd="slow" advClick="0" advTm="2000"/>
    </mc:Fallback>
  </mc:AlternateContent>
</p:sld>
</file>

<file path=ppt/theme/theme1.xml><?xml version="1.0" encoding="utf-8"?>
<a:theme xmlns:a="http://schemas.openxmlformats.org/drawingml/2006/main" name="6/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Key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53988F7F0F7E41BDCEDCBE8BC54E6B" ma:contentTypeVersion="12" ma:contentTypeDescription="Create a new document." ma:contentTypeScope="" ma:versionID="50aff035e38f9eb7aff82efa625c15d2">
  <xsd:schema xmlns:xsd="http://www.w3.org/2001/XMLSchema" xmlns:xs="http://www.w3.org/2001/XMLSchema" xmlns:p="http://schemas.microsoft.com/office/2006/metadata/properties" xmlns:ns3="d831c228-918a-4c1c-b459-1f965cedcbff" xmlns:ns4="5a313a3d-6156-4576-9feb-2d94ceb7587a" targetNamespace="http://schemas.microsoft.com/office/2006/metadata/properties" ma:root="true" ma:fieldsID="bbb055285ed807505b07f7b5122346c7" ns3:_="" ns4:_="">
    <xsd:import namespace="d831c228-918a-4c1c-b459-1f965cedcbff"/>
    <xsd:import namespace="5a313a3d-6156-4576-9feb-2d94ceb7587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31c228-918a-4c1c-b459-1f965cedcbf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313a3d-6156-4576-9feb-2d94ceb7587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EE864F-4916-4FDD-9411-39A763284CAA}">
  <ds:schemaRefs>
    <ds:schemaRef ds:uri="http://schemas.microsoft.com/sharepoint/v3/contenttype/forms"/>
  </ds:schemaRefs>
</ds:datastoreItem>
</file>

<file path=customXml/itemProps2.xml><?xml version="1.0" encoding="utf-8"?>
<ds:datastoreItem xmlns:ds="http://schemas.openxmlformats.org/officeDocument/2006/customXml" ds:itemID="{3A35246A-DAB1-4015-B2A0-3D484B45F59B}">
  <ds:schemaRefs>
    <ds:schemaRef ds:uri="http://purl.org/dc/dcmitype/"/>
    <ds:schemaRef ds:uri="http://schemas.microsoft.com/office/2006/documentManagement/types"/>
    <ds:schemaRef ds:uri="d831c228-918a-4c1c-b459-1f965cedcbff"/>
    <ds:schemaRef ds:uri="http://purl.org/dc/elements/1.1/"/>
    <ds:schemaRef ds:uri="http://purl.org/dc/terms/"/>
    <ds:schemaRef ds:uri="http://schemas.microsoft.com/office/infopath/2007/PartnerControls"/>
    <ds:schemaRef ds:uri="http://schemas.microsoft.com/office/2006/metadata/properties"/>
    <ds:schemaRef ds:uri="http://schemas.openxmlformats.org/package/2006/metadata/core-properties"/>
    <ds:schemaRef ds:uri="5a313a3d-6156-4576-9feb-2d94ceb7587a"/>
    <ds:schemaRef ds:uri="http://www.w3.org/XML/1998/namespace"/>
  </ds:schemaRefs>
</ds:datastoreItem>
</file>

<file path=customXml/itemProps3.xml><?xml version="1.0" encoding="utf-8"?>
<ds:datastoreItem xmlns:ds="http://schemas.openxmlformats.org/officeDocument/2006/customXml" ds:itemID="{F3FB2FD8-D883-42CC-ABE8-C77618AD09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31c228-918a-4c1c-b459-1f965cedcbff"/>
    <ds:schemaRef ds:uri="5a313a3d-6156-4576-9feb-2d94ceb75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10692</TotalTime>
  <Words>3536</Words>
  <Application>Microsoft Office PowerPoint</Application>
  <PresentationFormat>On-screen Show (4:3)</PresentationFormat>
  <Paragraphs>693</Paragraphs>
  <Slides>27</Slides>
  <Notes>19</Notes>
  <HiddenSlides>0</HiddenSlides>
  <MMClips>0</MMClips>
  <ScaleCrop>false</ScaleCrop>
  <HeadingPairs>
    <vt:vector size="6" baseType="variant">
      <vt:variant>
        <vt:lpstr>Fonts Used</vt:lpstr>
      </vt:variant>
      <vt:variant>
        <vt:i4>9</vt:i4>
      </vt:variant>
      <vt:variant>
        <vt:lpstr>Theme</vt:lpstr>
      </vt:variant>
      <vt:variant>
        <vt:i4>14</vt:i4>
      </vt:variant>
      <vt:variant>
        <vt:lpstr>Slide Titles</vt:lpstr>
      </vt:variant>
      <vt:variant>
        <vt:i4>27</vt:i4>
      </vt:variant>
    </vt:vector>
  </HeadingPairs>
  <TitlesOfParts>
    <vt:vector size="50" baseType="lpstr">
      <vt:lpstr>Arial</vt:lpstr>
      <vt:lpstr>Calibri</vt:lpstr>
      <vt:lpstr>Calibri Light</vt:lpstr>
      <vt:lpstr>Cambria Math</vt:lpstr>
      <vt:lpstr>Georgia</vt:lpstr>
      <vt:lpstr>Segoe UI</vt:lpstr>
      <vt:lpstr>Times New Roman</vt:lpstr>
      <vt:lpstr>Wingdings</vt:lpstr>
      <vt:lpstr>Wingdings 2</vt:lpstr>
      <vt:lpstr>6/12 Warwick</vt:lpstr>
      <vt:lpstr>4/12 Warwick</vt:lpstr>
      <vt:lpstr>1/12 Warwick</vt:lpstr>
      <vt:lpstr>8/12 Warwick</vt:lpstr>
      <vt:lpstr>6/12 University lockup</vt:lpstr>
      <vt:lpstr>4/12 University lockup</vt:lpstr>
      <vt:lpstr>8/12 University lockup</vt:lpstr>
      <vt:lpstr>1/12 University lockup</vt:lpstr>
      <vt:lpstr>8/12 Departmental lockup</vt:lpstr>
      <vt:lpstr>6/12 Departmental lockup</vt:lpstr>
      <vt:lpstr>4/12 Departmental lockup</vt:lpstr>
      <vt:lpstr>1/12 Departmental lockup</vt:lpstr>
      <vt:lpstr>Keyline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Patria, Jetinder</dc:creator>
  <cp:lastModifiedBy>Jones, Katherine</cp:lastModifiedBy>
  <cp:revision>161</cp:revision>
  <dcterms:created xsi:type="dcterms:W3CDTF">2015-04-29T08:55:57Z</dcterms:created>
  <dcterms:modified xsi:type="dcterms:W3CDTF">2022-11-07T10:58:48Z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0x010100A053988F7F0F7E41BDCEDCBE8BC54E6B</vt:lpwstr>
  </property>
</Properties>
</file>