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6.xml" ContentType="application/vnd.openxmlformats-officedocument.theme+xml"/>
  <Override PartName="/ppt/slideLayouts/slideLayout12.xml" ContentType="application/vnd.openxmlformats-officedocument.presentationml.slideLayout+xml"/>
  <Override PartName="/ppt/theme/theme7.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8.xml" ContentType="application/vnd.openxmlformats-officedocument.theme+xml"/>
  <Override PartName="/ppt/slideLayouts/slideLayout15.xml" ContentType="application/vnd.openxmlformats-officedocument.presentationml.slideLayout+xml"/>
  <Override PartName="/ppt/theme/theme9.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10.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1.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1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1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 id="2147483650" r:id="rId5"/>
    <p:sldMasterId id="2147483652" r:id="rId6"/>
    <p:sldMasterId id="2147483654" r:id="rId7"/>
    <p:sldMasterId id="2147483656" r:id="rId8"/>
    <p:sldMasterId id="2147483658" r:id="rId9"/>
    <p:sldMasterId id="2147483662" r:id="rId10"/>
    <p:sldMasterId id="2147483660" r:id="rId11"/>
    <p:sldMasterId id="2147483711" r:id="rId12"/>
    <p:sldMasterId id="2147483713" r:id="rId13"/>
    <p:sldMasterId id="2147483716" r:id="rId14"/>
    <p:sldMasterId id="2147483719" r:id="rId15"/>
    <p:sldMasterId id="2147483664" r:id="rId16"/>
    <p:sldMasterId id="2147483689" r:id="rId17"/>
    <p:sldMasterId id="2147483722" r:id="rId18"/>
  </p:sldMasterIdLst>
  <p:notesMasterIdLst>
    <p:notesMasterId r:id="rId57"/>
  </p:notesMasterIdLst>
  <p:sldIdLst>
    <p:sldId id="320" r:id="rId19"/>
    <p:sldId id="273" r:id="rId20"/>
    <p:sldId id="307" r:id="rId21"/>
    <p:sldId id="298" r:id="rId22"/>
    <p:sldId id="302" r:id="rId23"/>
    <p:sldId id="277" r:id="rId24"/>
    <p:sldId id="319" r:id="rId25"/>
    <p:sldId id="332" r:id="rId26"/>
    <p:sldId id="303" r:id="rId27"/>
    <p:sldId id="333" r:id="rId28"/>
    <p:sldId id="337" r:id="rId29"/>
    <p:sldId id="301" r:id="rId30"/>
    <p:sldId id="336" r:id="rId31"/>
    <p:sldId id="338" r:id="rId32"/>
    <p:sldId id="339" r:id="rId33"/>
    <p:sldId id="299" r:id="rId34"/>
    <p:sldId id="309" r:id="rId35"/>
    <p:sldId id="340" r:id="rId36"/>
    <p:sldId id="311" r:id="rId37"/>
    <p:sldId id="290" r:id="rId38"/>
    <p:sldId id="304" r:id="rId39"/>
    <p:sldId id="317" r:id="rId40"/>
    <p:sldId id="315" r:id="rId41"/>
    <p:sldId id="318" r:id="rId42"/>
    <p:sldId id="282" r:id="rId43"/>
    <p:sldId id="341" r:id="rId44"/>
    <p:sldId id="279" r:id="rId45"/>
    <p:sldId id="314" r:id="rId46"/>
    <p:sldId id="296" r:id="rId47"/>
    <p:sldId id="283" r:id="rId48"/>
    <p:sldId id="321" r:id="rId49"/>
    <p:sldId id="329" r:id="rId50"/>
    <p:sldId id="322" r:id="rId51"/>
    <p:sldId id="295" r:id="rId52"/>
    <p:sldId id="294" r:id="rId53"/>
    <p:sldId id="334" r:id="rId54"/>
    <p:sldId id="297" r:id="rId55"/>
    <p:sldId id="300"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FADD3F3-C3A4-4047-86B3-E760881202D3}">
          <p14:sldIdLst>
            <p14:sldId id="320"/>
            <p14:sldId id="273"/>
            <p14:sldId id="307"/>
            <p14:sldId id="298"/>
            <p14:sldId id="302"/>
            <p14:sldId id="277"/>
            <p14:sldId id="319"/>
            <p14:sldId id="332"/>
            <p14:sldId id="303"/>
            <p14:sldId id="333"/>
            <p14:sldId id="337"/>
            <p14:sldId id="301"/>
            <p14:sldId id="336"/>
            <p14:sldId id="338"/>
            <p14:sldId id="339"/>
            <p14:sldId id="299"/>
            <p14:sldId id="309"/>
          </p14:sldIdLst>
        </p14:section>
        <p14:section name="Untitled Section" id="{7706BD8E-2A56-43B3-AD25-8825B2DE6E3A}">
          <p14:sldIdLst>
            <p14:sldId id="340"/>
            <p14:sldId id="311"/>
            <p14:sldId id="290"/>
            <p14:sldId id="304"/>
            <p14:sldId id="317"/>
            <p14:sldId id="315"/>
            <p14:sldId id="318"/>
            <p14:sldId id="282"/>
            <p14:sldId id="341"/>
            <p14:sldId id="279"/>
            <p14:sldId id="314"/>
            <p14:sldId id="296"/>
            <p14:sldId id="283"/>
            <p14:sldId id="321"/>
            <p14:sldId id="329"/>
            <p14:sldId id="322"/>
            <p14:sldId id="295"/>
            <p14:sldId id="294"/>
            <p14:sldId id="334"/>
            <p14:sldId id="297"/>
            <p14:sldId id="30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C58B3A-7190-2DA1-0797-AFBD885EAE68}" name="Bruce, Julie" initials="BJ" userId="S::mhsjbl@live.warwick.ac.uk::ea56feda-cf25-4fe5-a79c-2d2d382fbeb9" providerId="AD"/>
  <p188:author id="{8E6A895A-6E33-5EB3-3C68-B745E094E48E}" name="O'Neill, Brenda" initials="OB" userId="S::b.oneill@ulster.ac.uk::cadcfdc6-f579-48f9-82a1-31ebeb5330e6" providerId="AD"/>
  <p188:author id="{81C22AB7-3F86-79ED-F017-3D3F0C1046EC}" name="Katherine Jones" initials="KJ" userId="e332a494733bb9aa" providerId="Windows Live"/>
  <p188:author id="{EEA16CC0-7431-21A5-2C70-645DB3C411A8}" name="Long, Emily" initials="LE" userId="S::mzsmag@live.warwick.ac.uk::e2e17a32-4b6f-423e-90ba-f9a20c44874e" providerId="AD"/>
  <p188:author id="{DE5DF8E4-3405-554F-E536-9E662AB10691}" name="Raynes, Kerry" initials="RK" userId="S::u1374732@live.warwick.ac.uk::dde563a6-08fb-4494-97d8-c86e0771489b" providerId="AD"/>
  <p188:author id="{508609F9-C2B0-CA3E-4F84-31449AC88E1E}" name="Barrows, Raegan" initials="BR" userId="S::u2071464@live.warwick.ac.uk::4fce88b0-5955-411d-b595-1907118140e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DCD6F6"/>
    <a:srgbClr val="FF99FF"/>
    <a:srgbClr val="FF66FF"/>
    <a:srgbClr val="FF3300"/>
    <a:srgbClr val="036122"/>
    <a:srgbClr val="687DBE"/>
    <a:srgbClr val="B97E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02" autoAdjust="0"/>
    <p:restoredTop sz="84429" autoAdjust="0"/>
  </p:normalViewPr>
  <p:slideViewPr>
    <p:cSldViewPr>
      <p:cViewPr varScale="1">
        <p:scale>
          <a:sx n="105" d="100"/>
          <a:sy n="105" d="100"/>
        </p:scale>
        <p:origin x="1757" y="77"/>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slide" Target="slides/slide29.xml"/><Relationship Id="rId50" Type="http://schemas.openxmlformats.org/officeDocument/2006/relationships/slide" Target="slides/slide32.xml"/><Relationship Id="rId55" Type="http://schemas.openxmlformats.org/officeDocument/2006/relationships/slide" Target="slides/slide37.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1.xml"/><Relationship Id="rId11" Type="http://schemas.openxmlformats.org/officeDocument/2006/relationships/slideMaster" Target="slideMasters/slideMaster8.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slide" Target="slides/slide35.xml"/><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xml"/><Relationship Id="rId14" Type="http://schemas.openxmlformats.org/officeDocument/2006/relationships/slideMaster" Target="slideMasters/slideMaster11.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8" Type="http://schemas.openxmlformats.org/officeDocument/2006/relationships/slideMaster" Target="slideMasters/slideMaster5.xml"/><Relationship Id="rId51" Type="http://schemas.openxmlformats.org/officeDocument/2006/relationships/slide" Target="slides/slide33.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viewProps" Target="viewProps.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notesMaster" Target="notesMasters/notesMaster1.xml"/><Relationship Id="rId10" Type="http://schemas.openxmlformats.org/officeDocument/2006/relationships/slideMaster" Target="slideMasters/slideMaster7.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diagrams/_rels/data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image" Target="../media/image31.png"/></Relationships>
</file>

<file path=ppt/diagrams/_rels/data2.xml.rels><?xml version="1.0" encoding="UTF-8" standalone="yes"?>
<Relationships xmlns="http://schemas.openxmlformats.org/package/2006/relationships"><Relationship Id="rId1" Type="http://schemas.openxmlformats.org/officeDocument/2006/relationships/image" Target="../media/image3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image" Target="../media/image3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E01318-39EC-47E1-AF29-6416B60ECC29}"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en-GB"/>
        </a:p>
      </dgm:t>
    </dgm:pt>
    <dgm:pt modelId="{3B7A9B3C-5CE4-40A5-9240-8CC2ED160F92}">
      <dgm:prSet phldrT="[Text]"/>
      <dgm:spPr>
        <a:xfrm>
          <a:off x="292026" y="690756"/>
          <a:ext cx="2896061" cy="905019"/>
        </a:xfrm>
        <a:prstGeom prst="rect">
          <a:avLst/>
        </a:prstGeom>
        <a:solidFill>
          <a:sysClr val="window" lastClr="FFFFFF"/>
        </a:solidFill>
        <a:ln w="6350" cap="flat" cmpd="sng" algn="ctr">
          <a:noFill/>
          <a:prstDash val="solid"/>
          <a:miter lim="800000"/>
        </a:ln>
        <a:effectLst/>
      </dgm:spPr>
      <dgm:t>
        <a:bodyPr/>
        <a:lstStyle/>
        <a:p>
          <a:pPr>
            <a:buNone/>
          </a:pPr>
          <a:r>
            <a:rPr lang="en-US">
              <a:solidFill>
                <a:sysClr val="windowText" lastClr="000000"/>
              </a:solidFill>
              <a:latin typeface="Calibri" panose="020F0502020204030204" pitchFamily="34" charset="0"/>
              <a:ea typeface="+mn-ea"/>
              <a:cs typeface="Calibri" panose="020F0502020204030204" pitchFamily="34" charset="0"/>
            </a:rPr>
            <a:t>Central Monitoring</a:t>
          </a:r>
          <a:endParaRPr lang="en-GB">
            <a:solidFill>
              <a:sysClr val="windowText" lastClr="000000">
                <a:hueOff val="0"/>
                <a:satOff val="0"/>
                <a:lumOff val="0"/>
                <a:alphaOff val="0"/>
              </a:sysClr>
            </a:solidFill>
            <a:latin typeface="Calibri" panose="020F0502020204030204"/>
            <a:ea typeface="+mn-ea"/>
            <a:cs typeface="+mn-cs"/>
          </a:endParaRPr>
        </a:p>
      </dgm:t>
    </dgm:pt>
    <dgm:pt modelId="{2021C043-CA60-43C7-BA3A-746533D1163D}" type="parTrans" cxnId="{F3C6C1A1-0A3D-4E6E-B75B-241EBE71438E}">
      <dgm:prSet/>
      <dgm:spPr/>
      <dgm:t>
        <a:bodyPr/>
        <a:lstStyle/>
        <a:p>
          <a:endParaRPr lang="en-GB"/>
        </a:p>
      </dgm:t>
    </dgm:pt>
    <dgm:pt modelId="{4D9AD35B-0DA9-42F0-A255-AE6C906021E5}" type="sibTrans" cxnId="{F3C6C1A1-0A3D-4E6E-B75B-241EBE71438E}">
      <dgm:prSet/>
      <dgm:spPr/>
      <dgm:t>
        <a:bodyPr/>
        <a:lstStyle/>
        <a:p>
          <a:endParaRPr lang="en-GB"/>
        </a:p>
      </dgm:t>
    </dgm:pt>
    <dgm:pt modelId="{A931B2BD-A4B7-4511-8B8A-BF6E17808867}">
      <dgm:prSet phldrT="[Text]"/>
      <dgm:spPr>
        <a:xfrm>
          <a:off x="292026" y="690756"/>
          <a:ext cx="2896061" cy="905019"/>
        </a:xfrm>
        <a:prstGeom prst="rect">
          <a:avLst/>
        </a:prstGeom>
        <a:solidFill>
          <a:sysClr val="window" lastClr="FFFFFF"/>
        </a:solidFill>
        <a:ln w="6350" cap="flat" cmpd="sng" algn="ctr">
          <a:noFill/>
          <a:prstDash val="solid"/>
          <a:miter lim="800000"/>
        </a:ln>
        <a:effectLst/>
      </dgm:spPr>
      <dgm:t>
        <a:bodyPr/>
        <a:lstStyle/>
        <a:p>
          <a:pPr>
            <a:buChar char="•"/>
          </a:pPr>
          <a:r>
            <a:rPr lang="en-US">
              <a:solidFill>
                <a:sysClr val="windowText" lastClr="000000"/>
              </a:solidFill>
              <a:latin typeface="Calibri" panose="020F0502020204030204" pitchFamily="34" charset="0"/>
              <a:ea typeface="+mn-ea"/>
              <a:cs typeface="Calibri" panose="020F0502020204030204" pitchFamily="34" charset="0"/>
            </a:rPr>
            <a:t>In-built trial management activities </a:t>
          </a:r>
        </a:p>
      </dgm:t>
    </dgm:pt>
    <dgm:pt modelId="{3F69DA2C-D827-4BE1-B07C-603CDE1CB8FD}" type="parTrans" cxnId="{27999245-8B7B-4790-83F0-8EA2E655ABBA}">
      <dgm:prSet/>
      <dgm:spPr/>
      <dgm:t>
        <a:bodyPr/>
        <a:lstStyle/>
        <a:p>
          <a:endParaRPr lang="en-GB"/>
        </a:p>
      </dgm:t>
    </dgm:pt>
    <dgm:pt modelId="{4A5A00E5-1E76-4A99-8BEC-5506EBBC1F0D}" type="sibTrans" cxnId="{27999245-8B7B-4790-83F0-8EA2E655ABBA}">
      <dgm:prSet/>
      <dgm:spPr/>
      <dgm:t>
        <a:bodyPr/>
        <a:lstStyle/>
        <a:p>
          <a:endParaRPr lang="en-GB"/>
        </a:p>
      </dgm:t>
    </dgm:pt>
    <dgm:pt modelId="{B853C7C0-5AD4-461B-B001-4BF6B07A66B3}">
      <dgm:prSet phldrT="[Text]"/>
      <dgm:spPr>
        <a:xfrm>
          <a:off x="292026" y="690756"/>
          <a:ext cx="2896061" cy="905019"/>
        </a:xfrm>
        <a:prstGeom prst="rect">
          <a:avLst/>
        </a:prstGeom>
        <a:solidFill>
          <a:sysClr val="window" lastClr="FFFFFF"/>
        </a:solidFill>
        <a:ln w="6350" cap="flat" cmpd="sng" algn="ctr">
          <a:noFill/>
          <a:prstDash val="solid"/>
          <a:miter lim="800000"/>
        </a:ln>
        <a:effectLst/>
      </dgm:spPr>
      <dgm:t>
        <a:bodyPr/>
        <a:lstStyle/>
        <a:p>
          <a:pPr>
            <a:buChar char="•"/>
          </a:pPr>
          <a:r>
            <a:rPr lang="en-US">
              <a:solidFill>
                <a:sysClr val="windowText" lastClr="000000"/>
              </a:solidFill>
              <a:latin typeface="Calibri" panose="020F0502020204030204" pitchFamily="34" charset="0"/>
              <a:ea typeface="+mn-ea"/>
              <a:cs typeface="Calibri" panose="020F0502020204030204" pitchFamily="34" charset="0"/>
            </a:rPr>
            <a:t>No/limited input from sites</a:t>
          </a:r>
        </a:p>
      </dgm:t>
    </dgm:pt>
    <dgm:pt modelId="{5285A882-CAAC-49EE-8D85-5D45E2E08E31}" type="parTrans" cxnId="{87417926-7B2D-467F-8B49-759DA9E8FD8D}">
      <dgm:prSet/>
      <dgm:spPr/>
      <dgm:t>
        <a:bodyPr/>
        <a:lstStyle/>
        <a:p>
          <a:endParaRPr lang="en-GB"/>
        </a:p>
      </dgm:t>
    </dgm:pt>
    <dgm:pt modelId="{62DC102D-719E-49B0-80C6-DD1FF4EF02E8}" type="sibTrans" cxnId="{87417926-7B2D-467F-8B49-759DA9E8FD8D}">
      <dgm:prSet/>
      <dgm:spPr/>
      <dgm:t>
        <a:bodyPr/>
        <a:lstStyle/>
        <a:p>
          <a:endParaRPr lang="en-GB"/>
        </a:p>
      </dgm:t>
    </dgm:pt>
    <dgm:pt modelId="{06AF21D2-357F-4A37-B87A-1086E55C71DC}">
      <dgm:prSet phldrT="[Text]"/>
      <dgm:spPr>
        <a:xfrm>
          <a:off x="3416372" y="691000"/>
          <a:ext cx="2894233" cy="904447"/>
        </a:xfrm>
        <a:prstGeom prst="rect">
          <a:avLst/>
        </a:prstGeom>
        <a:solidFill>
          <a:sysClr val="window" lastClr="FFFFFF"/>
        </a:solidFill>
        <a:ln w="6350" cap="flat" cmpd="sng" algn="ctr">
          <a:noFill/>
          <a:prstDash val="solid"/>
          <a:miter lim="800000"/>
        </a:ln>
        <a:effectLst/>
      </dgm:spPr>
      <dgm:t>
        <a:bodyPr/>
        <a:lstStyle/>
        <a:p>
          <a:pPr>
            <a:buNone/>
          </a:pPr>
          <a:r>
            <a:rPr lang="en-US">
              <a:solidFill>
                <a:sysClr val="windowText" lastClr="000000"/>
              </a:solidFill>
              <a:latin typeface="Calibri" panose="020F0502020204030204" pitchFamily="34" charset="0"/>
              <a:ea typeface="+mn-ea"/>
              <a:cs typeface="Calibri" panose="020F0502020204030204" pitchFamily="34" charset="0"/>
            </a:rPr>
            <a:t>On-site Monitoring</a:t>
          </a:r>
        </a:p>
      </dgm:t>
    </dgm:pt>
    <dgm:pt modelId="{44E0645A-A2A8-4DF8-90F9-1E748872A33D}" type="parTrans" cxnId="{2013103A-0407-4FA5-9F0B-11B98B5AB216}">
      <dgm:prSet/>
      <dgm:spPr/>
      <dgm:t>
        <a:bodyPr/>
        <a:lstStyle/>
        <a:p>
          <a:endParaRPr lang="en-GB"/>
        </a:p>
      </dgm:t>
    </dgm:pt>
    <dgm:pt modelId="{59FA8C75-4825-4631-850F-408BF08ACF48}" type="sibTrans" cxnId="{2013103A-0407-4FA5-9F0B-11B98B5AB216}">
      <dgm:prSet/>
      <dgm:spPr/>
      <dgm:t>
        <a:bodyPr/>
        <a:lstStyle/>
        <a:p>
          <a:endParaRPr lang="en-GB"/>
        </a:p>
      </dgm:t>
    </dgm:pt>
    <dgm:pt modelId="{DC900EA9-CAC6-46D9-AB98-12383B0DAA2D}">
      <dgm:prSet phldrT="[Text]"/>
      <dgm:spPr>
        <a:xfrm>
          <a:off x="3416372" y="691000"/>
          <a:ext cx="2894233" cy="904447"/>
        </a:xfrm>
        <a:prstGeom prst="rect">
          <a:avLst/>
        </a:prstGeom>
        <a:solidFill>
          <a:sysClr val="window" lastClr="FFFFFF"/>
        </a:solidFill>
        <a:ln w="6350" cap="flat" cmpd="sng" algn="ctr">
          <a:noFill/>
          <a:prstDash val="solid"/>
          <a:miter lim="800000"/>
        </a:ln>
        <a:effectLst/>
      </dgm:spPr>
      <dgm:t>
        <a:bodyPr/>
        <a:lstStyle/>
        <a:p>
          <a:pPr>
            <a:buChar char="•"/>
          </a:pPr>
          <a:r>
            <a:rPr lang="en-GB">
              <a:solidFill>
                <a:sysClr val="windowText" lastClr="000000"/>
              </a:solidFill>
              <a:latin typeface="Calibri" panose="020F0502020204030204" pitchFamily="34" charset="0"/>
              <a:ea typeface="+mn-ea"/>
              <a:cs typeface="Calibri" panose="020F0502020204030204" pitchFamily="34" charset="0"/>
            </a:rPr>
            <a:t>At participating site</a:t>
          </a:r>
          <a:endParaRPr lang="en-US">
            <a:solidFill>
              <a:sysClr val="windowText" lastClr="000000"/>
            </a:solidFill>
            <a:latin typeface="Calibri" panose="020F0502020204030204" pitchFamily="34" charset="0"/>
            <a:ea typeface="+mn-ea"/>
            <a:cs typeface="Calibri" panose="020F0502020204030204" pitchFamily="34" charset="0"/>
          </a:endParaRPr>
        </a:p>
      </dgm:t>
    </dgm:pt>
    <dgm:pt modelId="{BC7EC8F3-0A16-4408-B411-CDEDB08DA849}" type="parTrans" cxnId="{F71F3B64-16A9-47CE-BA60-7F3A33CFE7B2}">
      <dgm:prSet/>
      <dgm:spPr/>
      <dgm:t>
        <a:bodyPr/>
        <a:lstStyle/>
        <a:p>
          <a:endParaRPr lang="en-GB"/>
        </a:p>
      </dgm:t>
    </dgm:pt>
    <dgm:pt modelId="{3370C192-13A7-42D9-AF6F-5458A87D5918}" type="sibTrans" cxnId="{F71F3B64-16A9-47CE-BA60-7F3A33CFE7B2}">
      <dgm:prSet/>
      <dgm:spPr/>
      <dgm:t>
        <a:bodyPr/>
        <a:lstStyle/>
        <a:p>
          <a:endParaRPr lang="en-GB"/>
        </a:p>
      </dgm:t>
    </dgm:pt>
    <dgm:pt modelId="{EEEA0D65-510F-4DC5-85FC-B4B413AB12C7}">
      <dgm:prSet phldrT="[Text]"/>
      <dgm:spPr>
        <a:xfrm>
          <a:off x="3416372" y="691000"/>
          <a:ext cx="2894233" cy="904447"/>
        </a:xfrm>
        <a:prstGeom prst="rect">
          <a:avLst/>
        </a:prstGeom>
        <a:solidFill>
          <a:sysClr val="window" lastClr="FFFFFF"/>
        </a:solidFill>
        <a:ln w="6350" cap="flat" cmpd="sng" algn="ctr">
          <a:noFill/>
          <a:prstDash val="solid"/>
          <a:miter lim="800000"/>
        </a:ln>
        <a:effectLst/>
      </dgm:spPr>
      <dgm:t>
        <a:bodyPr/>
        <a:lstStyle/>
        <a:p>
          <a:pPr>
            <a:buChar char="•"/>
          </a:pPr>
          <a:r>
            <a:rPr lang="en-GB">
              <a:solidFill>
                <a:sysClr val="windowText" lastClr="000000"/>
              </a:solidFill>
              <a:latin typeface="Calibri" panose="020F0502020204030204" pitchFamily="34" charset="0"/>
              <a:ea typeface="+mn-ea"/>
              <a:cs typeface="Calibri" panose="020F0502020204030204" pitchFamily="34" charset="0"/>
            </a:rPr>
            <a:t>Input and availability from sites</a:t>
          </a:r>
          <a:endParaRPr lang="en-US">
            <a:solidFill>
              <a:sysClr val="windowText" lastClr="000000"/>
            </a:solidFill>
            <a:latin typeface="Calibri" panose="020F0502020204030204" pitchFamily="34" charset="0"/>
            <a:ea typeface="+mn-ea"/>
            <a:cs typeface="Calibri" panose="020F0502020204030204" pitchFamily="34" charset="0"/>
          </a:endParaRPr>
        </a:p>
      </dgm:t>
    </dgm:pt>
    <dgm:pt modelId="{BDDFDEF2-51EC-4D31-B728-3C665C20E9CB}" type="parTrans" cxnId="{CFC93AC5-D31C-4EF7-A429-8960D14ABEF0}">
      <dgm:prSet/>
      <dgm:spPr/>
      <dgm:t>
        <a:bodyPr/>
        <a:lstStyle/>
        <a:p>
          <a:endParaRPr lang="en-GB"/>
        </a:p>
      </dgm:t>
    </dgm:pt>
    <dgm:pt modelId="{4263E702-D926-4713-AD81-1534EC031443}" type="sibTrans" cxnId="{CFC93AC5-D31C-4EF7-A429-8960D14ABEF0}">
      <dgm:prSet/>
      <dgm:spPr/>
      <dgm:t>
        <a:bodyPr/>
        <a:lstStyle/>
        <a:p>
          <a:endParaRPr lang="en-GB"/>
        </a:p>
      </dgm:t>
    </dgm:pt>
    <dgm:pt modelId="{62190077-BC94-4E59-B1EB-EAC6B904B0DC}">
      <dgm:prSet phldrT="[Text]"/>
      <dgm:spPr>
        <a:xfrm>
          <a:off x="6536966" y="692466"/>
          <a:ext cx="2883268" cy="901021"/>
        </a:xfrm>
        <a:prstGeom prst="rect">
          <a:avLst/>
        </a:prstGeom>
        <a:solidFill>
          <a:sysClr val="window" lastClr="FFFFFF"/>
        </a:solidFill>
        <a:ln w="6350" cap="flat" cmpd="sng" algn="ctr">
          <a:noFill/>
          <a:prstDash val="solid"/>
          <a:miter lim="800000"/>
        </a:ln>
        <a:effectLst/>
      </dgm:spPr>
      <dgm:t>
        <a:bodyPr/>
        <a:lstStyle/>
        <a:p>
          <a:pPr>
            <a:buNone/>
          </a:pPr>
          <a:r>
            <a:rPr lang="en-US">
              <a:solidFill>
                <a:sysClr val="windowText" lastClr="000000"/>
              </a:solidFill>
              <a:latin typeface="Calibri" panose="020F0502020204030204" pitchFamily="34" charset="0"/>
              <a:ea typeface="+mn-ea"/>
              <a:cs typeface="Calibri" panose="020F0502020204030204" pitchFamily="34" charset="0"/>
            </a:rPr>
            <a:t>Remote Monitoring</a:t>
          </a:r>
          <a:endParaRPr lang="en-US">
            <a:solidFill>
              <a:sysClr val="windowText" lastClr="000000"/>
            </a:solidFill>
            <a:latin typeface="Calibri" panose="020F0502020204030204"/>
            <a:ea typeface="+mn-ea"/>
            <a:cs typeface="+mn-cs"/>
          </a:endParaRPr>
        </a:p>
      </dgm:t>
    </dgm:pt>
    <dgm:pt modelId="{BB5B60D7-BAA7-455A-A04B-5FEDF66C9F84}" type="parTrans" cxnId="{52943EF6-20A8-4564-B89A-585679FF8117}">
      <dgm:prSet/>
      <dgm:spPr/>
      <dgm:t>
        <a:bodyPr/>
        <a:lstStyle/>
        <a:p>
          <a:endParaRPr lang="en-GB"/>
        </a:p>
      </dgm:t>
    </dgm:pt>
    <dgm:pt modelId="{14163115-EFF1-4349-9874-E97101F2103F}" type="sibTrans" cxnId="{52943EF6-20A8-4564-B89A-585679FF8117}">
      <dgm:prSet/>
      <dgm:spPr/>
      <dgm:t>
        <a:bodyPr/>
        <a:lstStyle/>
        <a:p>
          <a:endParaRPr lang="en-GB"/>
        </a:p>
      </dgm:t>
    </dgm:pt>
    <dgm:pt modelId="{35C6CC80-CB18-4735-9AE6-8EE5816C7B7D}">
      <dgm:prSet phldrT="[Text]"/>
      <dgm:spPr>
        <a:xfrm>
          <a:off x="6536966" y="692466"/>
          <a:ext cx="2883268" cy="901021"/>
        </a:xfrm>
        <a:prstGeom prst="rect">
          <a:avLst/>
        </a:prstGeom>
        <a:solidFill>
          <a:sysClr val="window" lastClr="FFFFFF"/>
        </a:solidFill>
        <a:ln w="6350" cap="flat" cmpd="sng" algn="ctr">
          <a:noFill/>
          <a:prstDash val="solid"/>
          <a:miter lim="800000"/>
        </a:ln>
        <a:effectLst/>
      </dgm:spPr>
      <dgm:t>
        <a:bodyPr/>
        <a:lstStyle/>
        <a:p>
          <a:pPr>
            <a:buChar char="•"/>
          </a:pPr>
          <a:r>
            <a:rPr lang="en-GB">
              <a:solidFill>
                <a:sysClr val="windowText" lastClr="000000"/>
              </a:solidFill>
              <a:latin typeface="Calibri" panose="020F0502020204030204" pitchFamily="34" charset="0"/>
              <a:ea typeface="+mn-ea"/>
              <a:cs typeface="Calibri" panose="020F0502020204030204" pitchFamily="34" charset="0"/>
            </a:rPr>
            <a:t>At CTU or sponsor office</a:t>
          </a:r>
          <a:endParaRPr lang="en-US">
            <a:solidFill>
              <a:sysClr val="windowText" lastClr="000000"/>
            </a:solidFill>
            <a:latin typeface="Calibri" panose="020F0502020204030204" pitchFamily="34" charset="0"/>
            <a:ea typeface="+mn-ea"/>
            <a:cs typeface="Calibri" panose="020F0502020204030204" pitchFamily="34" charset="0"/>
          </a:endParaRPr>
        </a:p>
      </dgm:t>
    </dgm:pt>
    <dgm:pt modelId="{71B703A5-965D-473A-A02A-CFB6211124FE}" type="parTrans" cxnId="{B1078BB5-0ECD-4D0A-A3E5-CB12096B5826}">
      <dgm:prSet/>
      <dgm:spPr/>
      <dgm:t>
        <a:bodyPr/>
        <a:lstStyle/>
        <a:p>
          <a:endParaRPr lang="en-GB"/>
        </a:p>
      </dgm:t>
    </dgm:pt>
    <dgm:pt modelId="{FAC13CB9-AC2A-4562-8BC7-272EB0D9556A}" type="sibTrans" cxnId="{B1078BB5-0ECD-4D0A-A3E5-CB12096B5826}">
      <dgm:prSet/>
      <dgm:spPr/>
      <dgm:t>
        <a:bodyPr/>
        <a:lstStyle/>
        <a:p>
          <a:endParaRPr lang="en-GB"/>
        </a:p>
      </dgm:t>
    </dgm:pt>
    <dgm:pt modelId="{F3686FF0-5D53-47EE-9330-AA2E65C9B025}">
      <dgm:prSet phldrT="[Text]"/>
      <dgm:spPr>
        <a:xfrm>
          <a:off x="6536966" y="692466"/>
          <a:ext cx="2883268" cy="901021"/>
        </a:xfrm>
        <a:prstGeom prst="rect">
          <a:avLst/>
        </a:prstGeom>
        <a:solidFill>
          <a:sysClr val="window" lastClr="FFFFFF"/>
        </a:solidFill>
        <a:ln w="6350" cap="flat" cmpd="sng" algn="ctr">
          <a:noFill/>
          <a:prstDash val="solid"/>
          <a:miter lim="800000"/>
        </a:ln>
        <a:effectLst/>
      </dgm:spPr>
      <dgm:t>
        <a:bodyPr/>
        <a:lstStyle/>
        <a:p>
          <a:pPr>
            <a:buChar char="•"/>
          </a:pPr>
          <a:r>
            <a:rPr lang="en-US">
              <a:solidFill>
                <a:sysClr val="windowText" lastClr="000000"/>
              </a:solidFill>
              <a:latin typeface="Calibri" panose="020F0502020204030204" pitchFamily="34" charset="0"/>
              <a:ea typeface="+mn-ea"/>
              <a:cs typeface="Calibri" panose="020F0502020204030204" pitchFamily="34" charset="0"/>
            </a:rPr>
            <a:t>Input from sites</a:t>
          </a:r>
        </a:p>
      </dgm:t>
    </dgm:pt>
    <dgm:pt modelId="{762934A3-AA90-44CC-9B9B-8A14070F4729}" type="parTrans" cxnId="{70B37A3D-82CF-4DD5-B410-0CC24608566E}">
      <dgm:prSet/>
      <dgm:spPr/>
      <dgm:t>
        <a:bodyPr/>
        <a:lstStyle/>
        <a:p>
          <a:endParaRPr lang="en-GB"/>
        </a:p>
      </dgm:t>
    </dgm:pt>
    <dgm:pt modelId="{F7537CA9-2B86-4FC8-9F8D-2961DFA76517}" type="sibTrans" cxnId="{70B37A3D-82CF-4DD5-B410-0CC24608566E}">
      <dgm:prSet/>
      <dgm:spPr/>
      <dgm:t>
        <a:bodyPr/>
        <a:lstStyle/>
        <a:p>
          <a:endParaRPr lang="en-GB"/>
        </a:p>
      </dgm:t>
    </dgm:pt>
    <dgm:pt modelId="{5995CF18-6452-4D51-AFE9-92D1B04B1D5E}">
      <dgm:prSet phldrT="[Text]"/>
      <dgm:spPr>
        <a:xfrm>
          <a:off x="6536966" y="692466"/>
          <a:ext cx="2883268" cy="901021"/>
        </a:xfrm>
        <a:prstGeom prst="rect">
          <a:avLst/>
        </a:prstGeom>
        <a:solidFill>
          <a:sysClr val="window" lastClr="FFFFFF"/>
        </a:solidFill>
        <a:ln w="6350" cap="flat" cmpd="sng" algn="ctr">
          <a:noFill/>
          <a:prstDash val="solid"/>
          <a:miter lim="800000"/>
        </a:ln>
        <a:effectLst/>
      </dgm:spPr>
      <dgm:t>
        <a:bodyPr/>
        <a:lstStyle/>
        <a:p>
          <a:pPr>
            <a:buChar char="•"/>
          </a:pPr>
          <a:r>
            <a:rPr lang="en-US">
              <a:solidFill>
                <a:sysClr val="windowText" lastClr="000000"/>
              </a:solidFill>
              <a:latin typeface="Calibri" panose="020F0502020204030204" pitchFamily="34" charset="0"/>
              <a:ea typeface="+mn-ea"/>
              <a:cs typeface="Calibri" panose="020F0502020204030204" pitchFamily="34" charset="0"/>
            </a:rPr>
            <a:t>Recreate elements of an on-site visit</a:t>
          </a:r>
        </a:p>
      </dgm:t>
    </dgm:pt>
    <dgm:pt modelId="{B21E4598-14BE-4A24-B0A9-B33A80276D79}" type="parTrans" cxnId="{30E30663-6976-4A34-B609-8316C9085C71}">
      <dgm:prSet/>
      <dgm:spPr/>
      <dgm:t>
        <a:bodyPr/>
        <a:lstStyle/>
        <a:p>
          <a:endParaRPr lang="en-GB"/>
        </a:p>
      </dgm:t>
    </dgm:pt>
    <dgm:pt modelId="{25329F87-E4BB-4CAA-8030-6DAE520C7E8E}" type="sibTrans" cxnId="{30E30663-6976-4A34-B609-8316C9085C71}">
      <dgm:prSet/>
      <dgm:spPr/>
      <dgm:t>
        <a:bodyPr/>
        <a:lstStyle/>
        <a:p>
          <a:endParaRPr lang="en-GB"/>
        </a:p>
      </dgm:t>
    </dgm:pt>
    <dgm:pt modelId="{168CE762-B114-4F3C-B479-C5DAFDD49AF8}">
      <dgm:prSet phldrT="[Text]"/>
      <dgm:spPr>
        <a:xfrm>
          <a:off x="292026" y="690756"/>
          <a:ext cx="2896061" cy="905019"/>
        </a:xfrm>
        <a:prstGeom prst="rect">
          <a:avLst/>
        </a:prstGeom>
        <a:solidFill>
          <a:sysClr val="window" lastClr="FFFFFF"/>
        </a:solidFill>
        <a:ln w="6350" cap="flat" cmpd="sng" algn="ctr">
          <a:noFill/>
          <a:prstDash val="solid"/>
          <a:miter lim="800000"/>
        </a:ln>
        <a:effectLst/>
      </dgm:spPr>
      <dgm:t>
        <a:bodyPr/>
        <a:lstStyle/>
        <a:p>
          <a:pPr>
            <a:buChar char="•"/>
          </a:pPr>
          <a:r>
            <a:rPr lang="en-GB">
              <a:solidFill>
                <a:sysClr val="windowText" lastClr="000000"/>
              </a:solidFill>
              <a:latin typeface="Calibri" panose="020F0502020204030204" pitchFamily="34" charset="0"/>
              <a:ea typeface="+mn-ea"/>
              <a:cs typeface="Calibri" panose="020F0502020204030204" pitchFamily="34" charset="0"/>
            </a:rPr>
            <a:t>At WCTU </a:t>
          </a:r>
          <a:endParaRPr lang="en-US">
            <a:solidFill>
              <a:sysClr val="windowText" lastClr="000000"/>
            </a:solidFill>
            <a:latin typeface="Calibri" panose="020F0502020204030204" pitchFamily="34" charset="0"/>
            <a:ea typeface="+mn-ea"/>
            <a:cs typeface="Calibri" panose="020F0502020204030204" pitchFamily="34" charset="0"/>
          </a:endParaRPr>
        </a:p>
      </dgm:t>
    </dgm:pt>
    <dgm:pt modelId="{03930EC6-8D87-460F-BA3C-3C3A64EDB68E}" type="sibTrans" cxnId="{C379D4E5-7DA2-4006-8B6B-0954EFE54C1B}">
      <dgm:prSet/>
      <dgm:spPr/>
      <dgm:t>
        <a:bodyPr/>
        <a:lstStyle/>
        <a:p>
          <a:endParaRPr lang="en-GB"/>
        </a:p>
      </dgm:t>
    </dgm:pt>
    <dgm:pt modelId="{8E32EDFE-FB5D-41FF-B9C2-D32AC7C76853}" type="parTrans" cxnId="{C379D4E5-7DA2-4006-8B6B-0954EFE54C1B}">
      <dgm:prSet/>
      <dgm:spPr/>
      <dgm:t>
        <a:bodyPr/>
        <a:lstStyle/>
        <a:p>
          <a:endParaRPr lang="en-GB"/>
        </a:p>
      </dgm:t>
    </dgm:pt>
    <dgm:pt modelId="{B3F38483-B82D-4F5B-AC24-3C8DC2979880}" type="pres">
      <dgm:prSet presAssocID="{E6E01318-39EC-47E1-AF29-6416B60ECC29}" presName="Name0" presStyleCnt="0">
        <dgm:presLayoutVars>
          <dgm:dir/>
          <dgm:resizeHandles val="exact"/>
        </dgm:presLayoutVars>
      </dgm:prSet>
      <dgm:spPr/>
    </dgm:pt>
    <dgm:pt modelId="{882E82C7-7C7D-47B1-AD1F-BBCA127766B8}" type="pres">
      <dgm:prSet presAssocID="{3B7A9B3C-5CE4-40A5-9240-8CC2ED160F92}" presName="composite" presStyleCnt="0"/>
      <dgm:spPr/>
    </dgm:pt>
    <dgm:pt modelId="{709966E9-C5DB-4D38-9D2F-3BB352C55B31}" type="pres">
      <dgm:prSet presAssocID="{3B7A9B3C-5CE4-40A5-9240-8CC2ED160F92}" presName="rect1" presStyleLbl="trAlignAcc1" presStyleIdx="0" presStyleCnt="3">
        <dgm:presLayoutVars>
          <dgm:bulletEnabled val="1"/>
        </dgm:presLayoutVars>
      </dgm:prSet>
      <dgm:spPr/>
    </dgm:pt>
    <dgm:pt modelId="{55415758-478D-4E4D-AA83-B99A9D1001BA}" type="pres">
      <dgm:prSet presAssocID="{3B7A9B3C-5CE4-40A5-9240-8CC2ED160F92}" presName="rect2" presStyleLbl="fgImgPlace1" presStyleIdx="0" presStyleCnt="3"/>
      <dgm:spPr>
        <a:xfrm>
          <a:off x="171356" y="560031"/>
          <a:ext cx="633513" cy="95027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1000" r="-21000"/>
          </a:stretch>
        </a:blipFill>
        <a:ln w="12700" cap="flat" cmpd="sng" algn="ctr">
          <a:solidFill>
            <a:sysClr val="window" lastClr="FFFFFF">
              <a:hueOff val="0"/>
              <a:satOff val="0"/>
              <a:lumOff val="0"/>
              <a:alphaOff val="0"/>
            </a:sysClr>
          </a:solidFill>
          <a:prstDash val="solid"/>
          <a:miter lim="800000"/>
        </a:ln>
        <a:effectLst/>
      </dgm:spPr>
    </dgm:pt>
    <dgm:pt modelId="{E127CCE1-E3E9-4259-B82C-7D247A741DD6}" type="pres">
      <dgm:prSet presAssocID="{4D9AD35B-0DA9-42F0-A255-AE6C906021E5}" presName="sibTrans" presStyleCnt="0"/>
      <dgm:spPr/>
    </dgm:pt>
    <dgm:pt modelId="{89226BBC-D012-4344-97A7-C005ED4F8761}" type="pres">
      <dgm:prSet presAssocID="{06AF21D2-357F-4A37-B87A-1086E55C71DC}" presName="composite" presStyleCnt="0"/>
      <dgm:spPr/>
    </dgm:pt>
    <dgm:pt modelId="{BC6F8154-F02B-48F2-8203-79A5C1667937}" type="pres">
      <dgm:prSet presAssocID="{06AF21D2-357F-4A37-B87A-1086E55C71DC}" presName="rect1" presStyleLbl="trAlignAcc1" presStyleIdx="1" presStyleCnt="3">
        <dgm:presLayoutVars>
          <dgm:bulletEnabled val="1"/>
        </dgm:presLayoutVars>
      </dgm:prSet>
      <dgm:spPr/>
    </dgm:pt>
    <dgm:pt modelId="{EF0A239B-C123-4951-BADF-80ED136A3ADF}" type="pres">
      <dgm:prSet presAssocID="{06AF21D2-357F-4A37-B87A-1086E55C71DC}" presName="rect2" presStyleLbl="fgImgPlace1" presStyleIdx="1" presStyleCnt="3"/>
      <dgm:spPr>
        <a:xfrm>
          <a:off x="3295779" y="560358"/>
          <a:ext cx="633113" cy="949670"/>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63000" r="-63000"/>
          </a:stretch>
        </a:blipFill>
        <a:ln w="12700" cap="flat" cmpd="sng" algn="ctr">
          <a:solidFill>
            <a:sysClr val="window" lastClr="FFFFFF">
              <a:hueOff val="0"/>
              <a:satOff val="0"/>
              <a:lumOff val="0"/>
              <a:alphaOff val="0"/>
            </a:sysClr>
          </a:solidFill>
          <a:prstDash val="solid"/>
          <a:miter lim="800000"/>
        </a:ln>
        <a:effectLst/>
      </dgm:spPr>
    </dgm:pt>
    <dgm:pt modelId="{5D5E8027-C841-4E9A-97B8-C6126E3B6AF2}" type="pres">
      <dgm:prSet presAssocID="{59FA8C75-4825-4631-850F-408BF08ACF48}" presName="sibTrans" presStyleCnt="0"/>
      <dgm:spPr/>
    </dgm:pt>
    <dgm:pt modelId="{A3A95C2B-B7A1-4E33-8D4B-805B6056FD40}" type="pres">
      <dgm:prSet presAssocID="{62190077-BC94-4E59-B1EB-EAC6B904B0DC}" presName="composite" presStyleCnt="0"/>
      <dgm:spPr/>
    </dgm:pt>
    <dgm:pt modelId="{46A084F8-3007-4F41-8CED-2B5784BDC546}" type="pres">
      <dgm:prSet presAssocID="{62190077-BC94-4E59-B1EB-EAC6B904B0DC}" presName="rect1" presStyleLbl="trAlignAcc1" presStyleIdx="2" presStyleCnt="3">
        <dgm:presLayoutVars>
          <dgm:bulletEnabled val="1"/>
        </dgm:presLayoutVars>
      </dgm:prSet>
      <dgm:spPr/>
    </dgm:pt>
    <dgm:pt modelId="{70E8D498-81B7-4C23-A297-E2B0EF192C6C}" type="pres">
      <dgm:prSet presAssocID="{62190077-BC94-4E59-B1EB-EAC6B904B0DC}" presName="rect2" presStyleLbl="fgImgPlace1" presStyleIdx="2" presStyleCnt="3" custScaleX="99535"/>
      <dgm:spPr>
        <a:xfrm>
          <a:off x="6418297" y="562319"/>
          <a:ext cx="627782" cy="946072"/>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31000" r="-31000"/>
          </a:stretch>
        </a:blipFill>
        <a:ln w="12700" cap="flat" cmpd="sng" algn="ctr">
          <a:solidFill>
            <a:sysClr val="window" lastClr="FFFFFF">
              <a:hueOff val="0"/>
              <a:satOff val="0"/>
              <a:lumOff val="0"/>
              <a:alphaOff val="0"/>
            </a:sysClr>
          </a:solidFill>
          <a:prstDash val="solid"/>
          <a:miter lim="800000"/>
        </a:ln>
        <a:effectLst/>
      </dgm:spPr>
    </dgm:pt>
  </dgm:ptLst>
  <dgm:cxnLst>
    <dgm:cxn modelId="{87417926-7B2D-467F-8B49-759DA9E8FD8D}" srcId="{3B7A9B3C-5CE4-40A5-9240-8CC2ED160F92}" destId="{B853C7C0-5AD4-461B-B001-4BF6B07A66B3}" srcOrd="2" destOrd="0" parTransId="{5285A882-CAAC-49EE-8D85-5D45E2E08E31}" sibTransId="{62DC102D-719E-49B0-80C6-DD1FF4EF02E8}"/>
    <dgm:cxn modelId="{4735DD37-4809-4B88-AE16-4439FCF7DBA6}" type="presOf" srcId="{DC900EA9-CAC6-46D9-AB98-12383B0DAA2D}" destId="{BC6F8154-F02B-48F2-8203-79A5C1667937}" srcOrd="0" destOrd="1" presId="urn:microsoft.com/office/officeart/2008/layout/PictureStrips"/>
    <dgm:cxn modelId="{52EFC838-54A6-453B-8B18-E63921C765D1}" type="presOf" srcId="{168CE762-B114-4F3C-B479-C5DAFDD49AF8}" destId="{709966E9-C5DB-4D38-9D2F-3BB352C55B31}" srcOrd="0" destOrd="1" presId="urn:microsoft.com/office/officeart/2008/layout/PictureStrips"/>
    <dgm:cxn modelId="{2013103A-0407-4FA5-9F0B-11B98B5AB216}" srcId="{E6E01318-39EC-47E1-AF29-6416B60ECC29}" destId="{06AF21D2-357F-4A37-B87A-1086E55C71DC}" srcOrd="1" destOrd="0" parTransId="{44E0645A-A2A8-4DF8-90F9-1E748872A33D}" sibTransId="{59FA8C75-4825-4631-850F-408BF08ACF48}"/>
    <dgm:cxn modelId="{70B37A3D-82CF-4DD5-B410-0CC24608566E}" srcId="{62190077-BC94-4E59-B1EB-EAC6B904B0DC}" destId="{F3686FF0-5D53-47EE-9330-AA2E65C9B025}" srcOrd="1" destOrd="0" parTransId="{762934A3-AA90-44CC-9B9B-8A14070F4729}" sibTransId="{F7537CA9-2B86-4FC8-9F8D-2961DFA76517}"/>
    <dgm:cxn modelId="{30E30663-6976-4A34-B609-8316C9085C71}" srcId="{62190077-BC94-4E59-B1EB-EAC6B904B0DC}" destId="{5995CF18-6452-4D51-AFE9-92D1B04B1D5E}" srcOrd="2" destOrd="0" parTransId="{B21E4598-14BE-4A24-B0A9-B33A80276D79}" sibTransId="{25329F87-E4BB-4CAA-8030-6DAE520C7E8E}"/>
    <dgm:cxn modelId="{F71F3B64-16A9-47CE-BA60-7F3A33CFE7B2}" srcId="{06AF21D2-357F-4A37-B87A-1086E55C71DC}" destId="{DC900EA9-CAC6-46D9-AB98-12383B0DAA2D}" srcOrd="0" destOrd="0" parTransId="{BC7EC8F3-0A16-4408-B411-CDEDB08DA849}" sibTransId="{3370C192-13A7-42D9-AF6F-5458A87D5918}"/>
    <dgm:cxn modelId="{27999245-8B7B-4790-83F0-8EA2E655ABBA}" srcId="{3B7A9B3C-5CE4-40A5-9240-8CC2ED160F92}" destId="{A931B2BD-A4B7-4511-8B8A-BF6E17808867}" srcOrd="1" destOrd="0" parTransId="{3F69DA2C-D827-4BE1-B07C-603CDE1CB8FD}" sibTransId="{4A5A00E5-1E76-4A99-8BEC-5506EBBC1F0D}"/>
    <dgm:cxn modelId="{A4943E50-A276-4E40-A500-E6BB70CA57AF}" type="presOf" srcId="{F3686FF0-5D53-47EE-9330-AA2E65C9B025}" destId="{46A084F8-3007-4F41-8CED-2B5784BDC546}" srcOrd="0" destOrd="2" presId="urn:microsoft.com/office/officeart/2008/layout/PictureStrips"/>
    <dgm:cxn modelId="{1A3F5A55-F5D5-4810-BE81-18F8D6D1B82D}" type="presOf" srcId="{E6E01318-39EC-47E1-AF29-6416B60ECC29}" destId="{B3F38483-B82D-4F5B-AC24-3C8DC2979880}" srcOrd="0" destOrd="0" presId="urn:microsoft.com/office/officeart/2008/layout/PictureStrips"/>
    <dgm:cxn modelId="{EFB2C082-690B-47DF-93E2-D635A3E5502E}" type="presOf" srcId="{A931B2BD-A4B7-4511-8B8A-BF6E17808867}" destId="{709966E9-C5DB-4D38-9D2F-3BB352C55B31}" srcOrd="0" destOrd="2" presId="urn:microsoft.com/office/officeart/2008/layout/PictureStrips"/>
    <dgm:cxn modelId="{69B4959A-8115-4E59-874A-EA6C6D8470B9}" type="presOf" srcId="{EEEA0D65-510F-4DC5-85FC-B4B413AB12C7}" destId="{BC6F8154-F02B-48F2-8203-79A5C1667937}" srcOrd="0" destOrd="2" presId="urn:microsoft.com/office/officeart/2008/layout/PictureStrips"/>
    <dgm:cxn modelId="{F3C6C1A1-0A3D-4E6E-B75B-241EBE71438E}" srcId="{E6E01318-39EC-47E1-AF29-6416B60ECC29}" destId="{3B7A9B3C-5CE4-40A5-9240-8CC2ED160F92}" srcOrd="0" destOrd="0" parTransId="{2021C043-CA60-43C7-BA3A-746533D1163D}" sibTransId="{4D9AD35B-0DA9-42F0-A255-AE6C906021E5}"/>
    <dgm:cxn modelId="{E86725A2-4F0D-4DBE-B546-E054DE41CBCE}" type="presOf" srcId="{06AF21D2-357F-4A37-B87A-1086E55C71DC}" destId="{BC6F8154-F02B-48F2-8203-79A5C1667937}" srcOrd="0" destOrd="0" presId="urn:microsoft.com/office/officeart/2008/layout/PictureStrips"/>
    <dgm:cxn modelId="{47E22BB1-6FF7-445B-8CA4-DB034A26062C}" type="presOf" srcId="{3B7A9B3C-5CE4-40A5-9240-8CC2ED160F92}" destId="{709966E9-C5DB-4D38-9D2F-3BB352C55B31}" srcOrd="0" destOrd="0" presId="urn:microsoft.com/office/officeart/2008/layout/PictureStrips"/>
    <dgm:cxn modelId="{B1078BB5-0ECD-4D0A-A3E5-CB12096B5826}" srcId="{62190077-BC94-4E59-B1EB-EAC6B904B0DC}" destId="{35C6CC80-CB18-4735-9AE6-8EE5816C7B7D}" srcOrd="0" destOrd="0" parTransId="{71B703A5-965D-473A-A02A-CFB6211124FE}" sibTransId="{FAC13CB9-AC2A-4562-8BC7-272EB0D9556A}"/>
    <dgm:cxn modelId="{CFC93AC5-D31C-4EF7-A429-8960D14ABEF0}" srcId="{06AF21D2-357F-4A37-B87A-1086E55C71DC}" destId="{EEEA0D65-510F-4DC5-85FC-B4B413AB12C7}" srcOrd="1" destOrd="0" parTransId="{BDDFDEF2-51EC-4D31-B728-3C665C20E9CB}" sibTransId="{4263E702-D926-4713-AD81-1534EC031443}"/>
    <dgm:cxn modelId="{6491E3C5-D5E0-432F-96AF-9DD25FB5342F}" type="presOf" srcId="{35C6CC80-CB18-4735-9AE6-8EE5816C7B7D}" destId="{46A084F8-3007-4F41-8CED-2B5784BDC546}" srcOrd="0" destOrd="1" presId="urn:microsoft.com/office/officeart/2008/layout/PictureStrips"/>
    <dgm:cxn modelId="{C1666BD4-E3CD-4C48-A9BB-9EB170D36A06}" type="presOf" srcId="{5995CF18-6452-4D51-AFE9-92D1B04B1D5E}" destId="{46A084F8-3007-4F41-8CED-2B5784BDC546}" srcOrd="0" destOrd="3" presId="urn:microsoft.com/office/officeart/2008/layout/PictureStrips"/>
    <dgm:cxn modelId="{C379D4E5-7DA2-4006-8B6B-0954EFE54C1B}" srcId="{3B7A9B3C-5CE4-40A5-9240-8CC2ED160F92}" destId="{168CE762-B114-4F3C-B479-C5DAFDD49AF8}" srcOrd="0" destOrd="0" parTransId="{8E32EDFE-FB5D-41FF-B9C2-D32AC7C76853}" sibTransId="{03930EC6-8D87-460F-BA3C-3C3A64EDB68E}"/>
    <dgm:cxn modelId="{CD1B70EE-7103-4651-A484-390B9D053DDA}" type="presOf" srcId="{62190077-BC94-4E59-B1EB-EAC6B904B0DC}" destId="{46A084F8-3007-4F41-8CED-2B5784BDC546}" srcOrd="0" destOrd="0" presId="urn:microsoft.com/office/officeart/2008/layout/PictureStrips"/>
    <dgm:cxn modelId="{8A142DF3-CDBD-43FB-9DF9-A2B6D0232013}" type="presOf" srcId="{B853C7C0-5AD4-461B-B001-4BF6B07A66B3}" destId="{709966E9-C5DB-4D38-9D2F-3BB352C55B31}" srcOrd="0" destOrd="3" presId="urn:microsoft.com/office/officeart/2008/layout/PictureStrips"/>
    <dgm:cxn modelId="{52943EF6-20A8-4564-B89A-585679FF8117}" srcId="{E6E01318-39EC-47E1-AF29-6416B60ECC29}" destId="{62190077-BC94-4E59-B1EB-EAC6B904B0DC}" srcOrd="2" destOrd="0" parTransId="{BB5B60D7-BAA7-455A-A04B-5FEDF66C9F84}" sibTransId="{14163115-EFF1-4349-9874-E97101F2103F}"/>
    <dgm:cxn modelId="{5FF3DCF0-E454-485B-B21E-1DAEDB7E7F09}" type="presParOf" srcId="{B3F38483-B82D-4F5B-AC24-3C8DC2979880}" destId="{882E82C7-7C7D-47B1-AD1F-BBCA127766B8}" srcOrd="0" destOrd="0" presId="urn:microsoft.com/office/officeart/2008/layout/PictureStrips"/>
    <dgm:cxn modelId="{5D8B2749-109B-4C6E-8268-D236BC5033C8}" type="presParOf" srcId="{882E82C7-7C7D-47B1-AD1F-BBCA127766B8}" destId="{709966E9-C5DB-4D38-9D2F-3BB352C55B31}" srcOrd="0" destOrd="0" presId="urn:microsoft.com/office/officeart/2008/layout/PictureStrips"/>
    <dgm:cxn modelId="{DEC3EFE7-AFF0-4A05-9901-AA3EF6F9F459}" type="presParOf" srcId="{882E82C7-7C7D-47B1-AD1F-BBCA127766B8}" destId="{55415758-478D-4E4D-AA83-B99A9D1001BA}" srcOrd="1" destOrd="0" presId="urn:microsoft.com/office/officeart/2008/layout/PictureStrips"/>
    <dgm:cxn modelId="{BC2B5B81-6E95-4B7B-87D4-8495867ABE9C}" type="presParOf" srcId="{B3F38483-B82D-4F5B-AC24-3C8DC2979880}" destId="{E127CCE1-E3E9-4259-B82C-7D247A741DD6}" srcOrd="1" destOrd="0" presId="urn:microsoft.com/office/officeart/2008/layout/PictureStrips"/>
    <dgm:cxn modelId="{349F98BC-4025-4B06-A8C8-81EEE5661035}" type="presParOf" srcId="{B3F38483-B82D-4F5B-AC24-3C8DC2979880}" destId="{89226BBC-D012-4344-97A7-C005ED4F8761}" srcOrd="2" destOrd="0" presId="urn:microsoft.com/office/officeart/2008/layout/PictureStrips"/>
    <dgm:cxn modelId="{26CEC20D-3DC1-4906-B840-F446C56667BE}" type="presParOf" srcId="{89226BBC-D012-4344-97A7-C005ED4F8761}" destId="{BC6F8154-F02B-48F2-8203-79A5C1667937}" srcOrd="0" destOrd="0" presId="urn:microsoft.com/office/officeart/2008/layout/PictureStrips"/>
    <dgm:cxn modelId="{C57D02AD-A1E1-4990-BC6B-0B3DB6C141A4}" type="presParOf" srcId="{89226BBC-D012-4344-97A7-C005ED4F8761}" destId="{EF0A239B-C123-4951-BADF-80ED136A3ADF}" srcOrd="1" destOrd="0" presId="urn:microsoft.com/office/officeart/2008/layout/PictureStrips"/>
    <dgm:cxn modelId="{04EC2A98-A9AC-4743-A3A3-0370C8A9CEF7}" type="presParOf" srcId="{B3F38483-B82D-4F5B-AC24-3C8DC2979880}" destId="{5D5E8027-C841-4E9A-97B8-C6126E3B6AF2}" srcOrd="3" destOrd="0" presId="urn:microsoft.com/office/officeart/2008/layout/PictureStrips"/>
    <dgm:cxn modelId="{D0281F68-371E-46D9-8442-4AEC623C49B0}" type="presParOf" srcId="{B3F38483-B82D-4F5B-AC24-3C8DC2979880}" destId="{A3A95C2B-B7A1-4E33-8D4B-805B6056FD40}" srcOrd="4" destOrd="0" presId="urn:microsoft.com/office/officeart/2008/layout/PictureStrips"/>
    <dgm:cxn modelId="{8FD8E613-A9ED-4064-AE0D-F4CD3922F228}" type="presParOf" srcId="{A3A95C2B-B7A1-4E33-8D4B-805B6056FD40}" destId="{46A084F8-3007-4F41-8CED-2B5784BDC546}" srcOrd="0" destOrd="0" presId="urn:microsoft.com/office/officeart/2008/layout/PictureStrips"/>
    <dgm:cxn modelId="{45487EC2-725A-4F03-8C4B-7AB0CEDCE7F5}" type="presParOf" srcId="{A3A95C2B-B7A1-4E33-8D4B-805B6056FD40}" destId="{70E8D498-81B7-4C23-A297-E2B0EF192C6C}"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E01318-39EC-47E1-AF29-6416B60ECC29}"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en-GB"/>
        </a:p>
      </dgm:t>
    </dgm:pt>
    <dgm:pt modelId="{B3F38483-B82D-4F5B-AC24-3C8DC2979880}" type="pres">
      <dgm:prSet presAssocID="{E6E01318-39EC-47E1-AF29-6416B60ECC29}" presName="Name0" presStyleCnt="0">
        <dgm:presLayoutVars>
          <dgm:dir/>
          <dgm:resizeHandles val="exact"/>
        </dgm:presLayoutVars>
      </dgm:prSet>
      <dgm:spPr/>
    </dgm:pt>
  </dgm:ptLst>
  <dgm:cxnLst>
    <dgm:cxn modelId="{1A3F5A55-F5D5-4810-BE81-18F8D6D1B82D}" type="presOf" srcId="{E6E01318-39EC-47E1-AF29-6416B60ECC29}" destId="{B3F38483-B82D-4F5B-AC24-3C8DC2979880}" srcOrd="0" destOrd="0" presId="urn:microsoft.com/office/officeart/2008/layout/PictureStrips"/>
  </dgm:cxnLst>
  <dgm:bg>
    <a:blipFill>
      <a:blip xmlns:r="http://schemas.openxmlformats.org/officeDocument/2006/relationships" r:embed="rId1">
        <a:extLst>
          <a:ext uri="{28A0092B-C50C-407E-A947-70E740481C1C}">
            <a14:useLocalDpi xmlns:a14="http://schemas.microsoft.com/office/drawing/2010/main" val="0"/>
          </a:ext>
        </a:extLst>
      </a:blip>
      <a:stretch>
        <a:fillRect/>
      </a:stretch>
    </a:blip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9966E9-C5DB-4D38-9D2F-3BB352C55B31}">
      <dsp:nvSpPr>
        <dsp:cNvPr id="0" name=""/>
        <dsp:cNvSpPr/>
      </dsp:nvSpPr>
      <dsp:spPr>
        <a:xfrm>
          <a:off x="274155" y="537627"/>
          <a:ext cx="2711480" cy="847337"/>
        </a:xfrm>
        <a:prstGeom prst="rect">
          <a:avLst/>
        </a:prstGeom>
        <a:solidFill>
          <a:sysClr val="window" lastClr="FFFFFF"/>
        </a:solid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39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solidFill>
              <a:latin typeface="Calibri" panose="020F0502020204030204" pitchFamily="34" charset="0"/>
              <a:ea typeface="+mn-ea"/>
              <a:cs typeface="Calibri" panose="020F0502020204030204" pitchFamily="34" charset="0"/>
            </a:rPr>
            <a:t>Central Monitoring</a:t>
          </a:r>
          <a:endParaRPr lang="en-GB" sz="1300" kern="1200">
            <a:solidFill>
              <a:sysClr val="windowText" lastClr="000000">
                <a:hueOff val="0"/>
                <a:satOff val="0"/>
                <a:lumOff val="0"/>
                <a:alphaOff val="0"/>
              </a:sysClr>
            </a:solidFill>
            <a:latin typeface="Calibri" panose="020F0502020204030204"/>
            <a:ea typeface="+mn-ea"/>
            <a:cs typeface="+mn-cs"/>
          </a:endParaRPr>
        </a:p>
        <a:p>
          <a:pPr marL="57150" lvl="1" indent="-57150" algn="l" defTabSz="444500">
            <a:lnSpc>
              <a:spcPct val="90000"/>
            </a:lnSpc>
            <a:spcBef>
              <a:spcPct val="0"/>
            </a:spcBef>
            <a:spcAft>
              <a:spcPct val="15000"/>
            </a:spcAft>
            <a:buChar char="•"/>
          </a:pPr>
          <a:r>
            <a:rPr lang="en-GB" sz="1000" kern="1200">
              <a:solidFill>
                <a:sysClr val="windowText" lastClr="000000"/>
              </a:solidFill>
              <a:latin typeface="Calibri" panose="020F0502020204030204" pitchFamily="34" charset="0"/>
              <a:ea typeface="+mn-ea"/>
              <a:cs typeface="Calibri" panose="020F0502020204030204" pitchFamily="34" charset="0"/>
            </a:rPr>
            <a:t>At WCTU </a:t>
          </a:r>
          <a:endParaRPr lang="en-US" sz="1000" kern="1200">
            <a:solidFill>
              <a:sysClr val="windowText" lastClr="000000"/>
            </a:solidFill>
            <a:latin typeface="Calibri" panose="020F0502020204030204" pitchFamily="34" charset="0"/>
            <a:ea typeface="+mn-ea"/>
            <a:cs typeface="Calibri" panose="020F0502020204030204" pitchFamily="34" charset="0"/>
          </a:endParaRPr>
        </a:p>
        <a:p>
          <a:pPr marL="57150" lvl="1" indent="-57150" algn="l" defTabSz="444500">
            <a:lnSpc>
              <a:spcPct val="90000"/>
            </a:lnSpc>
            <a:spcBef>
              <a:spcPct val="0"/>
            </a:spcBef>
            <a:spcAft>
              <a:spcPct val="15000"/>
            </a:spcAft>
            <a:buChar char="•"/>
          </a:pPr>
          <a:r>
            <a:rPr lang="en-US" sz="1000" kern="1200">
              <a:solidFill>
                <a:sysClr val="windowText" lastClr="000000"/>
              </a:solidFill>
              <a:latin typeface="Calibri" panose="020F0502020204030204" pitchFamily="34" charset="0"/>
              <a:ea typeface="+mn-ea"/>
              <a:cs typeface="Calibri" panose="020F0502020204030204" pitchFamily="34" charset="0"/>
            </a:rPr>
            <a:t>In-built trial management activities </a:t>
          </a:r>
        </a:p>
        <a:p>
          <a:pPr marL="57150" lvl="1" indent="-57150" algn="l" defTabSz="444500">
            <a:lnSpc>
              <a:spcPct val="90000"/>
            </a:lnSpc>
            <a:spcBef>
              <a:spcPct val="0"/>
            </a:spcBef>
            <a:spcAft>
              <a:spcPct val="15000"/>
            </a:spcAft>
            <a:buChar char="•"/>
          </a:pPr>
          <a:r>
            <a:rPr lang="en-US" sz="1000" kern="1200">
              <a:solidFill>
                <a:sysClr val="windowText" lastClr="000000"/>
              </a:solidFill>
              <a:latin typeface="Calibri" panose="020F0502020204030204" pitchFamily="34" charset="0"/>
              <a:ea typeface="+mn-ea"/>
              <a:cs typeface="Calibri" panose="020F0502020204030204" pitchFamily="34" charset="0"/>
            </a:rPr>
            <a:t>No/limited input from sites</a:t>
          </a:r>
        </a:p>
      </dsp:txBody>
      <dsp:txXfrm>
        <a:off x="274155" y="537627"/>
        <a:ext cx="2711480" cy="847337"/>
      </dsp:txXfrm>
    </dsp:sp>
    <dsp:sp modelId="{55415758-478D-4E4D-AA83-B99A9D1001BA}">
      <dsp:nvSpPr>
        <dsp:cNvPr id="0" name=""/>
        <dsp:cNvSpPr/>
      </dsp:nvSpPr>
      <dsp:spPr>
        <a:xfrm>
          <a:off x="161176" y="415234"/>
          <a:ext cx="593136" cy="88970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1000" r="-21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BC6F8154-F02B-48F2-8203-79A5C1667937}">
      <dsp:nvSpPr>
        <dsp:cNvPr id="0" name=""/>
        <dsp:cNvSpPr/>
      </dsp:nvSpPr>
      <dsp:spPr>
        <a:xfrm>
          <a:off x="3199370" y="537856"/>
          <a:ext cx="2709768" cy="846802"/>
        </a:xfrm>
        <a:prstGeom prst="rect">
          <a:avLst/>
        </a:prstGeom>
        <a:solidFill>
          <a:sysClr val="window" lastClr="FFFFFF"/>
        </a:solid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3568"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solidFill>
              <a:latin typeface="Calibri" panose="020F0502020204030204" pitchFamily="34" charset="0"/>
              <a:ea typeface="+mn-ea"/>
              <a:cs typeface="Calibri" panose="020F0502020204030204" pitchFamily="34" charset="0"/>
            </a:rPr>
            <a:t>On-site Monitoring</a:t>
          </a:r>
        </a:p>
        <a:p>
          <a:pPr marL="57150" lvl="1" indent="-57150" algn="l" defTabSz="444500">
            <a:lnSpc>
              <a:spcPct val="90000"/>
            </a:lnSpc>
            <a:spcBef>
              <a:spcPct val="0"/>
            </a:spcBef>
            <a:spcAft>
              <a:spcPct val="15000"/>
            </a:spcAft>
            <a:buChar char="•"/>
          </a:pPr>
          <a:r>
            <a:rPr lang="en-GB" sz="1000" kern="1200">
              <a:solidFill>
                <a:sysClr val="windowText" lastClr="000000"/>
              </a:solidFill>
              <a:latin typeface="Calibri" panose="020F0502020204030204" pitchFamily="34" charset="0"/>
              <a:ea typeface="+mn-ea"/>
              <a:cs typeface="Calibri" panose="020F0502020204030204" pitchFamily="34" charset="0"/>
            </a:rPr>
            <a:t>At participating site</a:t>
          </a:r>
          <a:endParaRPr lang="en-US" sz="1000" kern="1200">
            <a:solidFill>
              <a:sysClr val="windowText" lastClr="000000"/>
            </a:solidFill>
            <a:latin typeface="Calibri" panose="020F0502020204030204" pitchFamily="34" charset="0"/>
            <a:ea typeface="+mn-ea"/>
            <a:cs typeface="Calibri" panose="020F0502020204030204" pitchFamily="34" charset="0"/>
          </a:endParaRPr>
        </a:p>
        <a:p>
          <a:pPr marL="57150" lvl="1" indent="-57150" algn="l" defTabSz="444500">
            <a:lnSpc>
              <a:spcPct val="90000"/>
            </a:lnSpc>
            <a:spcBef>
              <a:spcPct val="0"/>
            </a:spcBef>
            <a:spcAft>
              <a:spcPct val="15000"/>
            </a:spcAft>
            <a:buChar char="•"/>
          </a:pPr>
          <a:r>
            <a:rPr lang="en-GB" sz="1000" kern="1200">
              <a:solidFill>
                <a:sysClr val="windowText" lastClr="000000"/>
              </a:solidFill>
              <a:latin typeface="Calibri" panose="020F0502020204030204" pitchFamily="34" charset="0"/>
              <a:ea typeface="+mn-ea"/>
              <a:cs typeface="Calibri" panose="020F0502020204030204" pitchFamily="34" charset="0"/>
            </a:rPr>
            <a:t>Input and availability from sites</a:t>
          </a:r>
          <a:endParaRPr lang="en-US" sz="1000" kern="1200">
            <a:solidFill>
              <a:sysClr val="windowText" lastClr="000000"/>
            </a:solidFill>
            <a:latin typeface="Calibri" panose="020F0502020204030204" pitchFamily="34" charset="0"/>
            <a:ea typeface="+mn-ea"/>
            <a:cs typeface="Calibri" panose="020F0502020204030204" pitchFamily="34" charset="0"/>
          </a:endParaRPr>
        </a:p>
      </dsp:txBody>
      <dsp:txXfrm>
        <a:off x="3199370" y="537856"/>
        <a:ext cx="2709768" cy="846802"/>
      </dsp:txXfrm>
    </dsp:sp>
    <dsp:sp modelId="{EF0A239B-C123-4951-BADF-80ED136A3ADF}">
      <dsp:nvSpPr>
        <dsp:cNvPr id="0" name=""/>
        <dsp:cNvSpPr/>
      </dsp:nvSpPr>
      <dsp:spPr>
        <a:xfrm>
          <a:off x="3086463" y="415540"/>
          <a:ext cx="592761" cy="889142"/>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63000" r="-63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46A084F8-3007-4F41-8CED-2B5784BDC546}">
      <dsp:nvSpPr>
        <dsp:cNvPr id="0" name=""/>
        <dsp:cNvSpPr/>
      </dsp:nvSpPr>
      <dsp:spPr>
        <a:xfrm>
          <a:off x="6121072" y="539229"/>
          <a:ext cx="2699502" cy="843594"/>
        </a:xfrm>
        <a:prstGeom prst="rect">
          <a:avLst/>
        </a:prstGeom>
        <a:solidFill>
          <a:sysClr val="window" lastClr="FFFFFF"/>
        </a:solid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395"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solidFill>
              <a:latin typeface="Calibri" panose="020F0502020204030204" pitchFamily="34" charset="0"/>
              <a:ea typeface="+mn-ea"/>
              <a:cs typeface="Calibri" panose="020F0502020204030204" pitchFamily="34" charset="0"/>
            </a:rPr>
            <a:t>Remote Monitoring</a:t>
          </a:r>
          <a:endParaRPr lang="en-US" sz="1300" kern="1200">
            <a:solidFill>
              <a:sysClr val="windowText" lastClr="000000"/>
            </a:solidFill>
            <a:latin typeface="Calibri" panose="020F0502020204030204"/>
            <a:ea typeface="+mn-ea"/>
            <a:cs typeface="+mn-cs"/>
          </a:endParaRPr>
        </a:p>
        <a:p>
          <a:pPr marL="57150" lvl="1" indent="-57150" algn="l" defTabSz="444500">
            <a:lnSpc>
              <a:spcPct val="90000"/>
            </a:lnSpc>
            <a:spcBef>
              <a:spcPct val="0"/>
            </a:spcBef>
            <a:spcAft>
              <a:spcPct val="15000"/>
            </a:spcAft>
            <a:buChar char="•"/>
          </a:pPr>
          <a:r>
            <a:rPr lang="en-GB" sz="1000" kern="1200">
              <a:solidFill>
                <a:sysClr val="windowText" lastClr="000000"/>
              </a:solidFill>
              <a:latin typeface="Calibri" panose="020F0502020204030204" pitchFamily="34" charset="0"/>
              <a:ea typeface="+mn-ea"/>
              <a:cs typeface="Calibri" panose="020F0502020204030204" pitchFamily="34" charset="0"/>
            </a:rPr>
            <a:t>At CTU or sponsor office</a:t>
          </a:r>
          <a:endParaRPr lang="en-US" sz="1000" kern="1200">
            <a:solidFill>
              <a:sysClr val="windowText" lastClr="000000"/>
            </a:solidFill>
            <a:latin typeface="Calibri" panose="020F0502020204030204" pitchFamily="34" charset="0"/>
            <a:ea typeface="+mn-ea"/>
            <a:cs typeface="Calibri" panose="020F0502020204030204" pitchFamily="34" charset="0"/>
          </a:endParaRPr>
        </a:p>
        <a:p>
          <a:pPr marL="57150" lvl="1" indent="-57150" algn="l" defTabSz="444500">
            <a:lnSpc>
              <a:spcPct val="90000"/>
            </a:lnSpc>
            <a:spcBef>
              <a:spcPct val="0"/>
            </a:spcBef>
            <a:spcAft>
              <a:spcPct val="15000"/>
            </a:spcAft>
            <a:buChar char="•"/>
          </a:pPr>
          <a:r>
            <a:rPr lang="en-US" sz="1000" kern="1200">
              <a:solidFill>
                <a:sysClr val="windowText" lastClr="000000"/>
              </a:solidFill>
              <a:latin typeface="Calibri" panose="020F0502020204030204" pitchFamily="34" charset="0"/>
              <a:ea typeface="+mn-ea"/>
              <a:cs typeface="Calibri" panose="020F0502020204030204" pitchFamily="34" charset="0"/>
            </a:rPr>
            <a:t>Input from sites</a:t>
          </a:r>
        </a:p>
        <a:p>
          <a:pPr marL="57150" lvl="1" indent="-57150" algn="l" defTabSz="444500">
            <a:lnSpc>
              <a:spcPct val="90000"/>
            </a:lnSpc>
            <a:spcBef>
              <a:spcPct val="0"/>
            </a:spcBef>
            <a:spcAft>
              <a:spcPct val="15000"/>
            </a:spcAft>
            <a:buChar char="•"/>
          </a:pPr>
          <a:r>
            <a:rPr lang="en-US" sz="1000" kern="1200">
              <a:solidFill>
                <a:sysClr val="windowText" lastClr="000000"/>
              </a:solidFill>
              <a:latin typeface="Calibri" panose="020F0502020204030204" pitchFamily="34" charset="0"/>
              <a:ea typeface="+mn-ea"/>
              <a:cs typeface="Calibri" panose="020F0502020204030204" pitchFamily="34" charset="0"/>
            </a:rPr>
            <a:t>Recreate elements of an on-site visit</a:t>
          </a:r>
        </a:p>
      </dsp:txBody>
      <dsp:txXfrm>
        <a:off x="6121072" y="539229"/>
        <a:ext cx="2699502" cy="843594"/>
      </dsp:txXfrm>
    </dsp:sp>
    <dsp:sp modelId="{70E8D498-81B7-4C23-A297-E2B0EF192C6C}">
      <dsp:nvSpPr>
        <dsp:cNvPr id="0" name=""/>
        <dsp:cNvSpPr/>
      </dsp:nvSpPr>
      <dsp:spPr>
        <a:xfrm>
          <a:off x="6009966" y="417376"/>
          <a:ext cx="587770" cy="885774"/>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31000" r="-31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4A33C4-F37A-43D2-B677-31BA955C2F2F}" type="datetimeFigureOut">
              <a:rPr lang="en-GB" smtClean="0"/>
              <a:t>18/07/2023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66E5D-36EB-43D9-8E68-2AA07D8A85B6}" type="slidenum">
              <a:rPr lang="en-GB" smtClean="0"/>
              <a:t>‹#›</a:t>
            </a:fld>
            <a:endParaRPr lang="en-GB"/>
          </a:p>
        </p:txBody>
      </p:sp>
    </p:spTree>
    <p:extLst>
      <p:ext uri="{BB962C8B-B14F-4D97-AF65-F5344CB8AC3E}">
        <p14:creationId xmlns:p14="http://schemas.microsoft.com/office/powerpoint/2010/main" val="1980658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Verdana Pro SemiBold" panose="020B0604020202020204" pitchFamily="34" charset="0"/>
              </a:rPr>
              <a:t>Welcome – you are here for the iRehab SIV and database training</a:t>
            </a:r>
          </a:p>
        </p:txBody>
      </p:sp>
      <p:sp>
        <p:nvSpPr>
          <p:cNvPr id="4" name="Slide Number Placeholder 3"/>
          <p:cNvSpPr>
            <a:spLocks noGrp="1"/>
          </p:cNvSpPr>
          <p:nvPr>
            <p:ph type="sldNum" sz="quarter" idx="5"/>
          </p:nvPr>
        </p:nvSpPr>
        <p:spPr/>
        <p:txBody>
          <a:bodyPr/>
          <a:lstStyle/>
          <a:p>
            <a:fld id="{5FE66E5D-36EB-43D9-8E68-2AA07D8A85B6}" type="slidenum">
              <a:rPr lang="en-GB" smtClean="0"/>
              <a:t>1</a:t>
            </a:fld>
            <a:endParaRPr lang="en-GB"/>
          </a:p>
        </p:txBody>
      </p:sp>
    </p:spTree>
    <p:extLst>
      <p:ext uri="{BB962C8B-B14F-4D97-AF65-F5344CB8AC3E}">
        <p14:creationId xmlns:p14="http://schemas.microsoft.com/office/powerpoint/2010/main" val="3884420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SEAR Framework (encouraged by NIHR) used </a:t>
            </a:r>
            <a:r>
              <a:rPr lang="en-GB" sz="1200" dirty="0">
                <a:effectLst/>
                <a:latin typeface="Segoe UI" panose="020B0502040204020203" pitchFamily="34" charset="0"/>
              </a:rPr>
              <a:t>to </a:t>
            </a:r>
            <a:r>
              <a:rPr lang="en-GB" sz="1200" b="0" i="0" dirty="0">
                <a:solidFill>
                  <a:srgbClr val="333333"/>
                </a:solidFill>
                <a:effectLst/>
                <a:latin typeface="Georgia" panose="02040502050405020303" pitchFamily="18" charset="0"/>
              </a:rPr>
              <a:t>map the recruitment process and identify barriers to recruitment - helpful in pilot or feasibility studies, to assess feasibility and inform recruitment strategies for a main trial.</a:t>
            </a:r>
            <a:endParaRPr lang="en-GB" sz="1200" dirty="0">
              <a:effectLst/>
              <a:latin typeface="Segoe UI" panose="020B0502040204020203" pitchFamily="34" charset="0"/>
            </a:endParaRPr>
          </a:p>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10</a:t>
            </a:fld>
            <a:endParaRPr lang="en-GB"/>
          </a:p>
        </p:txBody>
      </p:sp>
    </p:spTree>
    <p:extLst>
      <p:ext uri="{BB962C8B-B14F-4D97-AF65-F5344CB8AC3E}">
        <p14:creationId xmlns:p14="http://schemas.microsoft.com/office/powerpoint/2010/main" val="3183417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100" b="0" i="0" u="none" strike="noStrike" kern="1200" dirty="0">
                <a:solidFill>
                  <a:schemeClr val="tx1"/>
                </a:solidFill>
                <a:effectLst/>
                <a:latin typeface="+mn-lt"/>
                <a:ea typeface="+mn-ea"/>
                <a:cs typeface="+mn-cs"/>
              </a:rPr>
              <a:t>Understanding English – must have capacity for informed consent (no assent option), KJ will also assess capacity. If another person is needed for translation, they must be present to help out at each appointment/data collection point.</a:t>
            </a:r>
          </a:p>
          <a:p>
            <a:pPr marL="171450" indent="-171450">
              <a:buFont typeface="Arial" panose="020B0604020202020204" pitchFamily="34" charset="0"/>
              <a:buChar char="•"/>
            </a:pPr>
            <a:r>
              <a:rPr lang="en-GB" sz="1100" b="0" i="0" u="none" strike="noStrike" kern="1200" dirty="0">
                <a:solidFill>
                  <a:schemeClr val="tx1"/>
                </a:solidFill>
                <a:effectLst/>
                <a:latin typeface="+mn-lt"/>
                <a:ea typeface="+mn-ea"/>
                <a:cs typeface="+mn-cs"/>
              </a:rPr>
              <a:t>CI to exercise - whether absolute/relative will depend on the situation and whether the symptom(s) is under control or not so may need to discuss with PI:</a:t>
            </a:r>
          </a:p>
          <a:p>
            <a:pPr marL="628650" lvl="1" indent="-171450">
              <a:buFont typeface="Arial" panose="020B0604020202020204" pitchFamily="34" charset="0"/>
              <a:buChar char="•"/>
            </a:pPr>
            <a:r>
              <a:rPr lang="en-GB" sz="1100" b="0" i="0" u="none" strike="noStrike" kern="1200" dirty="0">
                <a:solidFill>
                  <a:schemeClr val="tx1"/>
                </a:solidFill>
                <a:effectLst/>
                <a:latin typeface="+mn-lt"/>
                <a:ea typeface="+mn-ea"/>
                <a:cs typeface="+mn-cs"/>
              </a:rPr>
              <a:t>Unstable angina </a:t>
            </a:r>
          </a:p>
          <a:p>
            <a:pPr marL="628650" lvl="1" indent="-171450">
              <a:buFont typeface="Arial" panose="020B0604020202020204" pitchFamily="34" charset="0"/>
              <a:buChar char="•"/>
            </a:pPr>
            <a:r>
              <a:rPr lang="en-GB" sz="1100" b="0" i="0" u="none" strike="noStrike" kern="1200" dirty="0">
                <a:solidFill>
                  <a:schemeClr val="tx1"/>
                </a:solidFill>
                <a:effectLst/>
                <a:latin typeface="+mn-lt"/>
                <a:ea typeface="+mn-ea"/>
                <a:cs typeface="+mn-cs"/>
              </a:rPr>
              <a:t>Uncontrolled high blood pressure (at rest: systolic BP ≥200 mmHg; diastolic BP ≥ 110 mmHg)</a:t>
            </a:r>
          </a:p>
          <a:p>
            <a:pPr marL="628650" lvl="1" indent="-171450">
              <a:buFont typeface="Arial" panose="020B0604020202020204" pitchFamily="34" charset="0"/>
              <a:buChar char="•"/>
            </a:pPr>
            <a:r>
              <a:rPr lang="en-GB" sz="1100" b="0" i="0" u="none" strike="noStrike" kern="1200" dirty="0">
                <a:solidFill>
                  <a:schemeClr val="tx1"/>
                </a:solidFill>
                <a:effectLst/>
                <a:latin typeface="+mn-lt"/>
                <a:ea typeface="+mn-ea"/>
                <a:cs typeface="+mn-cs"/>
              </a:rPr>
              <a:t>Recent myocardial infarction </a:t>
            </a:r>
          </a:p>
          <a:p>
            <a:pPr marL="685800" lvl="1" indent="-228600">
              <a:buFont typeface="Arial" panose="020B0604020202020204" pitchFamily="34" charset="0"/>
              <a:buChar char="•"/>
            </a:pPr>
            <a:r>
              <a:rPr lang="en-GB" sz="1100" b="0" i="0" u="none" strike="noStrike" kern="1200" dirty="0">
                <a:solidFill>
                  <a:schemeClr val="tx1"/>
                </a:solidFill>
                <a:effectLst/>
                <a:latin typeface="+mn-lt"/>
                <a:ea typeface="+mn-ea"/>
                <a:cs typeface="+mn-cs"/>
              </a:rPr>
              <a:t>Symptomatic arrythmias (uncontrolled/still under-investigation)</a:t>
            </a:r>
          </a:p>
          <a:p>
            <a:pPr marL="628650" lvl="1" indent="-171450">
              <a:buFont typeface="Arial" panose="020B0604020202020204" pitchFamily="34" charset="0"/>
              <a:buChar char="•"/>
            </a:pPr>
            <a:r>
              <a:rPr lang="en-GB" sz="1100" b="0" i="0" u="none" strike="noStrike" kern="1200" dirty="0">
                <a:solidFill>
                  <a:schemeClr val="tx1"/>
                </a:solidFill>
                <a:effectLst/>
                <a:latin typeface="+mn-lt"/>
                <a:ea typeface="+mn-ea"/>
                <a:cs typeface="+mn-cs"/>
              </a:rPr>
              <a:t>Potentially some cardiac-specific acute inflammatory conditions (e.g. pericarditis) (may not pose issue if physical stress isn't of a high strenuous nature)</a:t>
            </a:r>
          </a:p>
          <a:p>
            <a:pPr marL="628650" lvl="1" indent="-171450">
              <a:buFont typeface="Arial" panose="020B0604020202020204" pitchFamily="34" charset="0"/>
              <a:buChar char="•"/>
            </a:pPr>
            <a:r>
              <a:rPr lang="en-GB" sz="1100" b="0" i="0" u="none" strike="noStrike" kern="1200" dirty="0">
                <a:solidFill>
                  <a:schemeClr val="tx1"/>
                </a:solidFill>
                <a:effectLst/>
                <a:latin typeface="+mn-lt"/>
                <a:ea typeface="+mn-ea"/>
                <a:cs typeface="+mn-cs"/>
              </a:rPr>
              <a:t>Uncontrolled asthma</a:t>
            </a:r>
          </a:p>
          <a:p>
            <a:pPr marL="628650" lvl="1" indent="-171450">
              <a:buFont typeface="Arial" panose="020B0604020202020204" pitchFamily="34" charset="0"/>
              <a:buChar char="•"/>
            </a:pPr>
            <a:r>
              <a:rPr lang="en-GB" sz="1100" b="0" i="0" u="none" strike="noStrike" kern="1200" dirty="0">
                <a:solidFill>
                  <a:schemeClr val="tx1"/>
                </a:solidFill>
                <a:effectLst/>
                <a:latin typeface="+mn-lt"/>
                <a:ea typeface="+mn-ea"/>
                <a:cs typeface="+mn-cs"/>
              </a:rPr>
              <a:t>Unstable/poorly controlled blood glucose (more relative)</a:t>
            </a:r>
          </a:p>
          <a:p>
            <a:pPr marL="628650" lvl="1" indent="-171450">
              <a:buFont typeface="Arial" panose="020B0604020202020204" pitchFamily="34" charset="0"/>
              <a:buChar char="•"/>
            </a:pPr>
            <a:r>
              <a:rPr lang="en-GB" sz="1100" b="0" i="0" u="none" strike="noStrike" kern="1200" dirty="0">
                <a:solidFill>
                  <a:schemeClr val="tx1"/>
                </a:solidFill>
                <a:effectLst/>
                <a:latin typeface="+mn-lt"/>
                <a:ea typeface="+mn-ea"/>
                <a:cs typeface="+mn-cs"/>
              </a:rPr>
              <a:t>…Sometimes patients are unable to provide consent due to temporary delirium and so they would usually be followed until this clears.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kern="1200" dirty="0">
                <a:solidFill>
                  <a:schemeClr val="tx1"/>
                </a:solidFill>
                <a:effectLst/>
                <a:latin typeface="Segoe UI" panose="020B0502040204020203" pitchFamily="34" charset="0"/>
                <a:ea typeface="+mn-ea"/>
                <a:cs typeface="+mn-cs"/>
              </a:rPr>
              <a:t>M</a:t>
            </a:r>
            <a:r>
              <a:rPr lang="en-GB" sz="1100" b="0" i="0" u="none" strike="noStrike" kern="1200" dirty="0">
                <a:solidFill>
                  <a:schemeClr val="tx1"/>
                </a:solidFill>
                <a:effectLst/>
                <a:latin typeface="+mn-lt"/>
                <a:ea typeface="+mn-ea"/>
                <a:cs typeface="+mn-cs"/>
              </a:rPr>
              <a:t>ental health problems: Psychosis (schizophrenia, bipolar disorder), substance misuse, cognitive impairment/neurological disorders (e.g.: dementia, brain injuries, severe/profound learning disability)</a:t>
            </a:r>
          </a:p>
        </p:txBody>
      </p:sp>
      <p:sp>
        <p:nvSpPr>
          <p:cNvPr id="4" name="Slide Number Placeholder 3"/>
          <p:cNvSpPr>
            <a:spLocks noGrp="1"/>
          </p:cNvSpPr>
          <p:nvPr>
            <p:ph type="sldNum" sz="quarter" idx="5"/>
          </p:nvPr>
        </p:nvSpPr>
        <p:spPr/>
        <p:txBody>
          <a:bodyPr/>
          <a:lstStyle/>
          <a:p>
            <a:fld id="{5FE66E5D-36EB-43D9-8E68-2AA07D8A85B6}" type="slidenum">
              <a:rPr lang="en-GB" smtClean="0"/>
              <a:t>12</a:t>
            </a:fld>
            <a:endParaRPr lang="en-GB"/>
          </a:p>
        </p:txBody>
      </p:sp>
    </p:spTree>
    <p:extLst>
      <p:ext uri="{BB962C8B-B14F-4D97-AF65-F5344CB8AC3E}">
        <p14:creationId xmlns:p14="http://schemas.microsoft.com/office/powerpoint/2010/main" val="16695085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Contacting pts: use judgement (in line with GCP)</a:t>
            </a:r>
          </a:p>
          <a:p>
            <a:endParaRPr lang="en-GB" dirty="0"/>
          </a:p>
          <a:p>
            <a:r>
              <a:rPr lang="en-GB" dirty="0"/>
              <a:t>Consent in participant folder in </a:t>
            </a:r>
            <a:r>
              <a:rPr lang="en-GB" dirty="0" err="1"/>
              <a:t>isf</a:t>
            </a:r>
            <a:r>
              <a:rPr lang="en-GB" dirty="0"/>
              <a:t>, medical notes</a:t>
            </a:r>
          </a:p>
        </p:txBody>
      </p:sp>
      <p:sp>
        <p:nvSpPr>
          <p:cNvPr id="4" name="Slide Number Placeholder 3"/>
          <p:cNvSpPr>
            <a:spLocks noGrp="1"/>
          </p:cNvSpPr>
          <p:nvPr>
            <p:ph type="sldNum" sz="quarter" idx="5"/>
          </p:nvPr>
        </p:nvSpPr>
        <p:spPr/>
        <p:txBody>
          <a:bodyPr/>
          <a:lstStyle/>
          <a:p>
            <a:fld id="{5FE66E5D-36EB-43D9-8E68-2AA07D8A85B6}" type="slidenum">
              <a:rPr lang="en-GB" smtClean="0"/>
              <a:t>16</a:t>
            </a:fld>
            <a:endParaRPr lang="en-GB"/>
          </a:p>
        </p:txBody>
      </p:sp>
    </p:spTree>
    <p:extLst>
      <p:ext uri="{BB962C8B-B14F-4D97-AF65-F5344CB8AC3E}">
        <p14:creationId xmlns:p14="http://schemas.microsoft.com/office/powerpoint/2010/main" val="1263600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j-lt"/>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17</a:t>
            </a:fld>
            <a:endParaRPr lang="en-GB"/>
          </a:p>
        </p:txBody>
      </p:sp>
    </p:spTree>
    <p:extLst>
      <p:ext uri="{BB962C8B-B14F-4D97-AF65-F5344CB8AC3E}">
        <p14:creationId xmlns:p14="http://schemas.microsoft.com/office/powerpoint/2010/main" val="951494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dirty="0"/>
              <a:t>Pt can control elements of intervention to participate in</a:t>
            </a:r>
          </a:p>
          <a:p>
            <a:pPr marL="228600" indent="-228600">
              <a:buFont typeface="+mj-lt"/>
              <a:buAutoNum type="arabicPeriod"/>
            </a:pPr>
            <a:r>
              <a:rPr lang="en-GB" dirty="0"/>
              <a:t>We can discontinue elements</a:t>
            </a:r>
          </a:p>
          <a:p>
            <a:pPr marL="228600" indent="-228600">
              <a:buFont typeface="+mj-lt"/>
              <a:buAutoNum type="arabicPeriod"/>
            </a:pPr>
            <a:r>
              <a:rPr lang="en-GB" dirty="0"/>
              <a:t>Intervention team may call sites to advise on a referral.</a:t>
            </a:r>
          </a:p>
          <a:p>
            <a:pPr marL="228600" indent="-228600">
              <a:buFont typeface="+mj-lt"/>
              <a:buAutoNum type="arabicPeriod"/>
            </a:pPr>
            <a:endParaRPr lang="en-GB" dirty="0"/>
          </a:p>
          <a:p>
            <a:pPr marL="0" indent="0">
              <a:buFont typeface="+mj-lt"/>
              <a:buNone/>
            </a:pPr>
            <a:r>
              <a:rPr lang="en-GB" dirty="0"/>
              <a:t>1-2-1 can be up to 1 hr.</a:t>
            </a:r>
          </a:p>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19</a:t>
            </a:fld>
            <a:endParaRPr lang="en-GB"/>
          </a:p>
        </p:txBody>
      </p:sp>
    </p:spTree>
    <p:extLst>
      <p:ext uri="{BB962C8B-B14F-4D97-AF65-F5344CB8AC3E}">
        <p14:creationId xmlns:p14="http://schemas.microsoft.com/office/powerpoint/2010/main" val="37127037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components are embedded in </a:t>
            </a:r>
            <a:r>
              <a:rPr lang="en-GB" dirty="0" err="1"/>
              <a:t>iRehab</a:t>
            </a:r>
            <a:endParaRPr lang="en-GB" dirty="0"/>
          </a:p>
          <a:p>
            <a:r>
              <a:rPr lang="en-GB" dirty="0"/>
              <a:t>At each weekly consultation patients will identify particular symptoms of relevance to them in their recovery, and an appropriate personalised management plan will be set. Examples of common symptoms include dysphagia,</a:t>
            </a:r>
            <a:r>
              <a:rPr lang="en-GB" baseline="30000" dirty="0"/>
              <a:t> </a:t>
            </a:r>
            <a:r>
              <a:rPr lang="en-GB" dirty="0"/>
              <a:t>breathlessness, fatigue, and reduced appetite. </a:t>
            </a:r>
          </a:p>
          <a:p>
            <a:pPr marL="0" indent="0">
              <a:buNone/>
            </a:pPr>
            <a:r>
              <a:rPr lang="en-GB" dirty="0"/>
              <a:t>We have planned intervention strategies to address each of these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Patients will be supported to manage any psychological symptoms e.g. anxiety, or low mood, by undertaking a wellbeing activity such as relaxation or a specific taught strategy incorporated into a weekly patient held action plan.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Commencing as soon as possible, patients will be supported to undertake progressive exercise and/or physical activity to manage e.g. physical weakness, deconditioning, reduced function. Exercise and activity will be incorporated in a weekly patient held action plan (steps to take to achieve exercise goals and overcome barriers). </a:t>
            </a:r>
          </a:p>
          <a:p>
            <a:pPr marL="0" indent="0">
              <a:buNone/>
            </a:pPr>
            <a:r>
              <a:rPr lang="en-GB" dirty="0"/>
              <a:t>These sessions may be delivered individually and/or group based from week 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Based on individual needs and/or preference patients will be provided with information, and ongoing peer support e.g. via virtual support group – the </a:t>
            </a:r>
            <a:r>
              <a:rPr lang="en-GB" dirty="0" err="1"/>
              <a:t>iRehab</a:t>
            </a:r>
            <a:r>
              <a:rPr lang="en-GB" dirty="0"/>
              <a:t> cafe. </a:t>
            </a:r>
          </a:p>
          <a:p>
            <a:endParaRPr lang="en-US" dirty="0"/>
          </a:p>
        </p:txBody>
      </p:sp>
      <p:sp>
        <p:nvSpPr>
          <p:cNvPr id="4" name="Slide Number Placeholder 3"/>
          <p:cNvSpPr>
            <a:spLocks noGrp="1"/>
          </p:cNvSpPr>
          <p:nvPr>
            <p:ph type="sldNum" sz="quarter" idx="5"/>
          </p:nvPr>
        </p:nvSpPr>
        <p:spPr/>
        <p:txBody>
          <a:bodyPr/>
          <a:lstStyle/>
          <a:p>
            <a:fld id="{A182A4E3-EBC9-3F4B-B404-45AA219BFFE9}" type="slidenum">
              <a:rPr lang="en-US" smtClean="0"/>
              <a:t>20</a:t>
            </a:fld>
            <a:endParaRPr lang="en-US"/>
          </a:p>
        </p:txBody>
      </p:sp>
    </p:spTree>
    <p:extLst>
      <p:ext uri="{BB962C8B-B14F-4D97-AF65-F5344CB8AC3E}">
        <p14:creationId xmlns:p14="http://schemas.microsoft.com/office/powerpoint/2010/main" val="10314125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Follow-up at 2 points: 8 wks. and 26 wks. – the measures are the same except addition of </a:t>
            </a:r>
            <a:r>
              <a:rPr lang="en-GB" sz="1200" dirty="0">
                <a:latin typeface="+mj-lt"/>
                <a:ea typeface="Times New Roman" panose="02020603050405020304" pitchFamily="18" charset="0"/>
              </a:rPr>
              <a:t>Health Economic Evaluation at 26 wks.</a:t>
            </a:r>
          </a:p>
          <a:p>
            <a:pPr marL="0" indent="0">
              <a:buNone/>
            </a:pPr>
            <a:endParaRPr lang="en-GB" sz="1200" dirty="0">
              <a:latin typeface="+mj-lt"/>
            </a:endParaRPr>
          </a:p>
          <a:p>
            <a:pPr marL="0" indent="0">
              <a:buNone/>
            </a:pPr>
            <a:r>
              <a:rPr lang="en-GB" sz="1200" dirty="0">
                <a:latin typeface="+mj-lt"/>
              </a:rPr>
              <a:t>Site input – to check for participant readmissions/deaths. CTU aims to prompt sites with a monthly email. </a:t>
            </a:r>
          </a:p>
        </p:txBody>
      </p:sp>
      <p:sp>
        <p:nvSpPr>
          <p:cNvPr id="4" name="Slide Number Placeholder 3"/>
          <p:cNvSpPr>
            <a:spLocks noGrp="1"/>
          </p:cNvSpPr>
          <p:nvPr>
            <p:ph type="sldNum" sz="quarter" idx="5"/>
          </p:nvPr>
        </p:nvSpPr>
        <p:spPr/>
        <p:txBody>
          <a:bodyPr/>
          <a:lstStyle/>
          <a:p>
            <a:fld id="{5FE66E5D-36EB-43D9-8E68-2AA07D8A85B6}" type="slidenum">
              <a:rPr lang="en-GB" smtClean="0"/>
              <a:t>21</a:t>
            </a:fld>
            <a:endParaRPr lang="en-GB"/>
          </a:p>
        </p:txBody>
      </p:sp>
    </p:spTree>
    <p:extLst>
      <p:ext uri="{BB962C8B-B14F-4D97-AF65-F5344CB8AC3E}">
        <p14:creationId xmlns:p14="http://schemas.microsoft.com/office/powerpoint/2010/main" val="27665201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Notes:</a:t>
            </a:r>
          </a:p>
          <a:p>
            <a:pPr marL="228600" indent="-228600">
              <a:buAutoNum type="arabicPeriod"/>
            </a:pPr>
            <a:r>
              <a:rPr lang="en-GB" dirty="0"/>
              <a:t>We need 100% completion for the CRFs</a:t>
            </a:r>
          </a:p>
          <a:p>
            <a:pPr marL="228600" indent="-228600">
              <a:buAutoNum type="arabicPeriod"/>
            </a:pPr>
            <a:r>
              <a:rPr lang="en-GB" dirty="0"/>
              <a:t>Detail on ventilation: (a) take most recent 48 hrs. (b) no time limit between ventilation &amp; discharge.</a:t>
            </a:r>
          </a:p>
          <a:p>
            <a:pPr marL="228600" indent="-228600">
              <a:buAutoNum type="arabicPeriod"/>
            </a:pPr>
            <a:r>
              <a:rPr lang="en-GB" dirty="0"/>
              <a:t>The “Other” section: we are all responsible for completing these CRFs.  </a:t>
            </a:r>
          </a:p>
        </p:txBody>
      </p:sp>
      <p:sp>
        <p:nvSpPr>
          <p:cNvPr id="4" name="Slide Number Placeholder 3"/>
          <p:cNvSpPr>
            <a:spLocks noGrp="1"/>
          </p:cNvSpPr>
          <p:nvPr>
            <p:ph type="sldNum" sz="quarter" idx="5"/>
          </p:nvPr>
        </p:nvSpPr>
        <p:spPr/>
        <p:txBody>
          <a:bodyPr/>
          <a:lstStyle/>
          <a:p>
            <a:fld id="{5FE66E5D-36EB-43D9-8E68-2AA07D8A85B6}" type="slidenum">
              <a:rPr lang="en-GB" smtClean="0"/>
              <a:t>22</a:t>
            </a:fld>
            <a:endParaRPr lang="en-GB"/>
          </a:p>
        </p:txBody>
      </p:sp>
    </p:spTree>
    <p:extLst>
      <p:ext uri="{BB962C8B-B14F-4D97-AF65-F5344CB8AC3E}">
        <p14:creationId xmlns:p14="http://schemas.microsoft.com/office/powerpoint/2010/main" val="13615667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Discussed in next few slides…</a:t>
            </a:r>
          </a:p>
        </p:txBody>
      </p:sp>
      <p:sp>
        <p:nvSpPr>
          <p:cNvPr id="4" name="Slide Number Placeholder 3"/>
          <p:cNvSpPr>
            <a:spLocks noGrp="1"/>
          </p:cNvSpPr>
          <p:nvPr>
            <p:ph type="sldNum" sz="quarter" idx="5"/>
          </p:nvPr>
        </p:nvSpPr>
        <p:spPr/>
        <p:txBody>
          <a:bodyPr/>
          <a:lstStyle/>
          <a:p>
            <a:fld id="{5FE66E5D-36EB-43D9-8E68-2AA07D8A85B6}" type="slidenum">
              <a:rPr lang="en-GB" smtClean="0"/>
              <a:t>23</a:t>
            </a:fld>
            <a:endParaRPr lang="en-GB"/>
          </a:p>
        </p:txBody>
      </p:sp>
    </p:spTree>
    <p:extLst>
      <p:ext uri="{BB962C8B-B14F-4D97-AF65-F5344CB8AC3E}">
        <p14:creationId xmlns:p14="http://schemas.microsoft.com/office/powerpoint/2010/main" val="3110866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teams have this responsibility to report – on the database</a:t>
            </a:r>
          </a:p>
          <a:p>
            <a:endParaRPr lang="en-GB" dirty="0"/>
          </a:p>
          <a:p>
            <a:r>
              <a:rPr lang="en-GB" dirty="0"/>
              <a:t>Withdrawals – likely CTU or intervention team</a:t>
            </a:r>
          </a:p>
          <a:p>
            <a:pPr marL="228600" indent="-228600">
              <a:buAutoNum type="arabicPeriod"/>
            </a:pPr>
            <a:r>
              <a:rPr lang="en-GB" dirty="0"/>
              <a:t>Discontinuation: from intervention – discontinuation form</a:t>
            </a:r>
          </a:p>
          <a:p>
            <a:pPr marL="228600" indent="-228600">
              <a:buAutoNum type="arabicPeriod"/>
            </a:pPr>
            <a:r>
              <a:rPr lang="en-GB" dirty="0"/>
              <a:t>Withdrawal: from study. Standard to keep all data until withdrawal date unless participant explicitly asks for data to be deleted.</a:t>
            </a:r>
          </a:p>
          <a:p>
            <a:pPr marL="228600" indent="-228600">
              <a:buAutoNum type="arabicPeriod"/>
            </a:pPr>
            <a:endParaRPr lang="en-GB" dirty="0"/>
          </a:p>
          <a:p>
            <a:pPr marL="0" indent="0">
              <a:buNone/>
            </a:pPr>
            <a:r>
              <a:rPr lang="en-GB" dirty="0"/>
              <a:t>Readmission – likely sites</a:t>
            </a:r>
          </a:p>
          <a:p>
            <a:pPr marL="0" indent="0">
              <a:buNone/>
            </a:pPr>
            <a:endParaRPr lang="en-GB" dirty="0"/>
          </a:p>
          <a:p>
            <a:pPr marL="0" indent="0">
              <a:buNone/>
            </a:pPr>
            <a:r>
              <a:rPr lang="en-GB" dirty="0"/>
              <a:t>Death – likely sites</a:t>
            </a:r>
          </a:p>
          <a:p>
            <a:pPr marL="0" indent="0">
              <a:buNone/>
            </a:pPr>
            <a:r>
              <a:rPr lang="en-GB" dirty="0"/>
              <a:t>We may ask for causality info</a:t>
            </a:r>
          </a:p>
          <a:p>
            <a:endParaRPr lang="en-GB" dirty="0"/>
          </a:p>
          <a:p>
            <a:r>
              <a:rPr lang="en-GB" dirty="0"/>
              <a:t>We will ask sites to check for readmission and death prior to us contacting pt for FU (8w/26w). </a:t>
            </a:r>
          </a:p>
        </p:txBody>
      </p:sp>
      <p:sp>
        <p:nvSpPr>
          <p:cNvPr id="4" name="Slide Number Placeholder 3"/>
          <p:cNvSpPr>
            <a:spLocks noGrp="1"/>
          </p:cNvSpPr>
          <p:nvPr>
            <p:ph type="sldNum" sz="quarter" idx="5"/>
          </p:nvPr>
        </p:nvSpPr>
        <p:spPr/>
        <p:txBody>
          <a:bodyPr/>
          <a:lstStyle/>
          <a:p>
            <a:fld id="{5FE66E5D-36EB-43D9-8E68-2AA07D8A85B6}" type="slidenum">
              <a:rPr lang="en-GB" smtClean="0"/>
              <a:t>24</a:t>
            </a:fld>
            <a:endParaRPr lang="en-GB"/>
          </a:p>
        </p:txBody>
      </p:sp>
    </p:spTree>
    <p:extLst>
      <p:ext uri="{BB962C8B-B14F-4D97-AF65-F5344CB8AC3E}">
        <p14:creationId xmlns:p14="http://schemas.microsoft.com/office/powerpoint/2010/main" val="2788902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Wingdings" panose="05000000000000000000" pitchFamily="2" charset="2"/>
              </a:rPr>
              <a:t>Introductions and Housekeeping</a:t>
            </a:r>
          </a:p>
          <a:p>
            <a:endParaRPr lang="en-GB" dirty="0">
              <a:latin typeface="Wingdings" panose="05000000000000000000" pitchFamily="2" charset="2"/>
            </a:endParaRPr>
          </a:p>
          <a:p>
            <a:r>
              <a:rPr lang="en-GB" dirty="0">
                <a:latin typeface="Wingdings" panose="05000000000000000000" pitchFamily="2" charset="2"/>
              </a:rPr>
              <a:t>LE – Recruitment ends March 2024, Follow-up ends Sept 2024.</a:t>
            </a:r>
          </a:p>
        </p:txBody>
      </p:sp>
      <p:sp>
        <p:nvSpPr>
          <p:cNvPr id="4" name="Slide Number Placeholder 3"/>
          <p:cNvSpPr>
            <a:spLocks noGrp="1"/>
          </p:cNvSpPr>
          <p:nvPr>
            <p:ph type="sldNum" sz="quarter" idx="5"/>
          </p:nvPr>
        </p:nvSpPr>
        <p:spPr/>
        <p:txBody>
          <a:bodyPr/>
          <a:lstStyle/>
          <a:p>
            <a:fld id="{5FE66E5D-36EB-43D9-8E68-2AA07D8A85B6}" type="slidenum">
              <a:rPr lang="en-GB" smtClean="0"/>
              <a:t>2</a:t>
            </a:fld>
            <a:endParaRPr lang="en-GB"/>
          </a:p>
        </p:txBody>
      </p:sp>
    </p:spTree>
    <p:extLst>
      <p:ext uri="{BB962C8B-B14F-4D97-AF65-F5344CB8AC3E}">
        <p14:creationId xmlns:p14="http://schemas.microsoft.com/office/powerpoint/2010/main" val="39592707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this is likely to involve sites:</a:t>
            </a:r>
          </a:p>
          <a:p>
            <a:pPr marL="228600" indent="-228600">
              <a:buAutoNum type="arabicPeriod"/>
            </a:pPr>
            <a:r>
              <a:rPr lang="en-GB" dirty="0"/>
              <a:t>When a readmission form is filled out at site – we check timings with iRehab activities to assess for SAE – may ask sites to complete an SAE form.</a:t>
            </a:r>
          </a:p>
          <a:p>
            <a:pPr marL="228600" indent="-228600">
              <a:buAutoNum type="arabicPeriod"/>
            </a:pPr>
            <a:r>
              <a:rPr lang="en-GB" dirty="0"/>
              <a:t>If you become aware.</a:t>
            </a:r>
          </a:p>
        </p:txBody>
      </p:sp>
      <p:sp>
        <p:nvSpPr>
          <p:cNvPr id="4" name="Slide Number Placeholder 3"/>
          <p:cNvSpPr>
            <a:spLocks noGrp="1"/>
          </p:cNvSpPr>
          <p:nvPr>
            <p:ph type="sldNum" sz="quarter" idx="5"/>
          </p:nvPr>
        </p:nvSpPr>
        <p:spPr/>
        <p:txBody>
          <a:bodyPr/>
          <a:lstStyle/>
          <a:p>
            <a:fld id="{5FE66E5D-36EB-43D9-8E68-2AA07D8A85B6}" type="slidenum">
              <a:rPr lang="en-GB" smtClean="0"/>
              <a:t>25</a:t>
            </a:fld>
            <a:endParaRPr lang="en-GB"/>
          </a:p>
        </p:txBody>
      </p:sp>
    </p:spTree>
    <p:extLst>
      <p:ext uri="{BB962C8B-B14F-4D97-AF65-F5344CB8AC3E}">
        <p14:creationId xmlns:p14="http://schemas.microsoft.com/office/powerpoint/2010/main" val="3988002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27</a:t>
            </a:fld>
            <a:endParaRPr lang="en-GB"/>
          </a:p>
        </p:txBody>
      </p:sp>
    </p:spTree>
    <p:extLst>
      <p:ext uri="{BB962C8B-B14F-4D97-AF65-F5344CB8AC3E}">
        <p14:creationId xmlns:p14="http://schemas.microsoft.com/office/powerpoint/2010/main" val="6892177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Specify staff with R. Champ responsibility on the delegation log.</a:t>
            </a:r>
          </a:p>
          <a:p>
            <a:endParaRPr lang="en-GB" dirty="0"/>
          </a:p>
          <a:p>
            <a:r>
              <a:rPr lang="en-GB" dirty="0"/>
              <a:t>Number of champions relates to individual sites set up.</a:t>
            </a:r>
          </a:p>
          <a:p>
            <a:endParaRPr lang="en-GB" dirty="0"/>
          </a:p>
          <a:p>
            <a:r>
              <a:rPr lang="en-GB" dirty="0"/>
              <a:t>2 sites with separate targets and research teams = 2 Champs. </a:t>
            </a:r>
          </a:p>
        </p:txBody>
      </p:sp>
      <p:sp>
        <p:nvSpPr>
          <p:cNvPr id="4" name="Slide Number Placeholder 3"/>
          <p:cNvSpPr>
            <a:spLocks noGrp="1"/>
          </p:cNvSpPr>
          <p:nvPr>
            <p:ph type="sldNum" sz="quarter" idx="5"/>
          </p:nvPr>
        </p:nvSpPr>
        <p:spPr/>
        <p:txBody>
          <a:bodyPr/>
          <a:lstStyle/>
          <a:p>
            <a:fld id="{5FE66E5D-36EB-43D9-8E68-2AA07D8A85B6}" type="slidenum">
              <a:rPr lang="en-GB" smtClean="0"/>
              <a:t>28</a:t>
            </a:fld>
            <a:endParaRPr lang="en-GB"/>
          </a:p>
        </p:txBody>
      </p:sp>
    </p:spTree>
    <p:extLst>
      <p:ext uri="{BB962C8B-B14F-4D97-AF65-F5344CB8AC3E}">
        <p14:creationId xmlns:p14="http://schemas.microsoft.com/office/powerpoint/2010/main" val="17559248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29</a:t>
            </a:fld>
            <a:endParaRPr lang="en-GB"/>
          </a:p>
        </p:txBody>
      </p:sp>
    </p:spTree>
    <p:extLst>
      <p:ext uri="{BB962C8B-B14F-4D97-AF65-F5344CB8AC3E}">
        <p14:creationId xmlns:p14="http://schemas.microsoft.com/office/powerpoint/2010/main" val="28031375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DBDCE8-26F4-48C7-B2E3-05DFA1BFFF6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73163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case report form can be considered as source data where the data has not been extracted from medical notes.</a:t>
            </a:r>
          </a:p>
        </p:txBody>
      </p:sp>
      <p:sp>
        <p:nvSpPr>
          <p:cNvPr id="4" name="Slide Number Placeholder 3"/>
          <p:cNvSpPr>
            <a:spLocks noGrp="1"/>
          </p:cNvSpPr>
          <p:nvPr>
            <p:ph type="sldNum" sz="quarter" idx="5"/>
          </p:nvPr>
        </p:nvSpPr>
        <p:spPr/>
        <p:txBody>
          <a:bodyPr/>
          <a:lstStyle/>
          <a:p>
            <a:fld id="{5FE66E5D-36EB-43D9-8E68-2AA07D8A85B6}" type="slidenum">
              <a:rPr lang="en-GB" smtClean="0"/>
              <a:t>33</a:t>
            </a:fld>
            <a:endParaRPr lang="en-GB"/>
          </a:p>
        </p:txBody>
      </p:sp>
    </p:spTree>
    <p:extLst>
      <p:ext uri="{BB962C8B-B14F-4D97-AF65-F5344CB8AC3E}">
        <p14:creationId xmlns:p14="http://schemas.microsoft.com/office/powerpoint/2010/main" val="30826203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35</a:t>
            </a:fld>
            <a:endParaRPr lang="en-GB"/>
          </a:p>
        </p:txBody>
      </p:sp>
    </p:spTree>
    <p:extLst>
      <p:ext uri="{BB962C8B-B14F-4D97-AF65-F5344CB8AC3E}">
        <p14:creationId xmlns:p14="http://schemas.microsoft.com/office/powerpoint/2010/main" val="34791379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37</a:t>
            </a:fld>
            <a:endParaRPr lang="en-GB"/>
          </a:p>
        </p:txBody>
      </p:sp>
    </p:spTree>
    <p:extLst>
      <p:ext uri="{BB962C8B-B14F-4D97-AF65-F5344CB8AC3E}">
        <p14:creationId xmlns:p14="http://schemas.microsoft.com/office/powerpoint/2010/main" val="2039248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solidFill>
                <a:srgbClr val="FF0000"/>
              </a:solidFill>
            </a:endParaRPr>
          </a:p>
        </p:txBody>
      </p:sp>
      <p:sp>
        <p:nvSpPr>
          <p:cNvPr id="4" name="Slide Number Placeholder 3"/>
          <p:cNvSpPr>
            <a:spLocks noGrp="1"/>
          </p:cNvSpPr>
          <p:nvPr>
            <p:ph type="sldNum" sz="quarter" idx="5"/>
          </p:nvPr>
        </p:nvSpPr>
        <p:spPr/>
        <p:txBody>
          <a:bodyPr/>
          <a:lstStyle/>
          <a:p>
            <a:fld id="{5FE66E5D-36EB-43D9-8E68-2AA07D8A85B6}" type="slidenum">
              <a:rPr lang="en-GB" smtClean="0"/>
              <a:t>3</a:t>
            </a:fld>
            <a:endParaRPr lang="en-GB"/>
          </a:p>
        </p:txBody>
      </p:sp>
    </p:spTree>
    <p:extLst>
      <p:ext uri="{BB962C8B-B14F-4D97-AF65-F5344CB8AC3E}">
        <p14:creationId xmlns:p14="http://schemas.microsoft.com/office/powerpoint/2010/main" val="3518206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am sure you are well aware but…</a:t>
            </a:r>
          </a:p>
          <a:p>
            <a:pPr marL="228600" indent="-228600">
              <a:buAutoNum type="arabicPeriod"/>
            </a:pPr>
            <a:r>
              <a:rPr lang="en-GB" dirty="0"/>
              <a:t>Over 100,000 pts surviving/discharged in 1 year.</a:t>
            </a:r>
          </a:p>
          <a:p>
            <a:pPr marL="228600" indent="-228600">
              <a:buAutoNum type="arabicPeriod"/>
            </a:pPr>
            <a:r>
              <a:rPr lang="en-GB" dirty="0"/>
              <a:t>Quarter readmitted within 3 months.</a:t>
            </a:r>
          </a:p>
          <a:p>
            <a:pPr marL="228600" indent="-228600">
              <a:buAutoNum type="arabicPeriod"/>
            </a:pPr>
            <a:r>
              <a:rPr lang="en-GB" dirty="0"/>
              <a:t>Many serious consequences but iRehab focusses on DECLINED QUALITY OF LIFE (using EQ5D) </a:t>
            </a:r>
          </a:p>
        </p:txBody>
      </p:sp>
      <p:sp>
        <p:nvSpPr>
          <p:cNvPr id="4" name="Slide Number Placeholder 3"/>
          <p:cNvSpPr>
            <a:spLocks noGrp="1"/>
          </p:cNvSpPr>
          <p:nvPr>
            <p:ph type="sldNum" sz="quarter" idx="5"/>
          </p:nvPr>
        </p:nvSpPr>
        <p:spPr/>
        <p:txBody>
          <a:bodyPr/>
          <a:lstStyle/>
          <a:p>
            <a:fld id="{5FE66E5D-36EB-43D9-8E68-2AA07D8A85B6}" type="slidenum">
              <a:rPr lang="en-GB" smtClean="0"/>
              <a:t>4</a:t>
            </a:fld>
            <a:endParaRPr lang="en-GB"/>
          </a:p>
        </p:txBody>
      </p:sp>
    </p:spTree>
    <p:extLst>
      <p:ext uri="{BB962C8B-B14F-4D97-AF65-F5344CB8AC3E}">
        <p14:creationId xmlns:p14="http://schemas.microsoft.com/office/powerpoint/2010/main" val="2103779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5</a:t>
            </a:fld>
            <a:endParaRPr lang="en-GB"/>
          </a:p>
        </p:txBody>
      </p:sp>
    </p:spTree>
    <p:extLst>
      <p:ext uri="{BB962C8B-B14F-4D97-AF65-F5344CB8AC3E}">
        <p14:creationId xmlns:p14="http://schemas.microsoft.com/office/powerpoint/2010/main" val="695339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6</a:t>
            </a:fld>
            <a:endParaRPr lang="en-GB"/>
          </a:p>
        </p:txBody>
      </p:sp>
    </p:spTree>
    <p:extLst>
      <p:ext uri="{BB962C8B-B14F-4D97-AF65-F5344CB8AC3E}">
        <p14:creationId xmlns:p14="http://schemas.microsoft.com/office/powerpoint/2010/main" val="3991665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7</a:t>
            </a:fld>
            <a:endParaRPr lang="en-GB"/>
          </a:p>
        </p:txBody>
      </p:sp>
    </p:spTree>
    <p:extLst>
      <p:ext uri="{BB962C8B-B14F-4D97-AF65-F5344CB8AC3E}">
        <p14:creationId xmlns:p14="http://schemas.microsoft.com/office/powerpoint/2010/main" val="1290366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 Register participants </a:t>
            </a:r>
            <a:r>
              <a:rPr lang="en-GB" u="sng" dirty="0"/>
              <a:t>as soon as possible</a:t>
            </a:r>
            <a:r>
              <a:rPr lang="en-GB" u="none" dirty="0"/>
              <a:t> </a:t>
            </a:r>
            <a:r>
              <a:rPr lang="en-GB" dirty="0"/>
              <a:t>after consenting them.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2. Site confirms if a pt is readmitted/died prior to follow-ups at 8 and 26 wks.</a:t>
            </a:r>
          </a:p>
          <a:p>
            <a:endParaRPr lang="en-GB" dirty="0"/>
          </a:p>
        </p:txBody>
      </p:sp>
      <p:sp>
        <p:nvSpPr>
          <p:cNvPr id="4" name="Slide Number Placeholder 3"/>
          <p:cNvSpPr>
            <a:spLocks noGrp="1"/>
          </p:cNvSpPr>
          <p:nvPr>
            <p:ph type="sldNum" sz="quarter" idx="5"/>
          </p:nvPr>
        </p:nvSpPr>
        <p:spPr/>
        <p:txBody>
          <a:bodyPr/>
          <a:lstStyle/>
          <a:p>
            <a:fld id="{5FE66E5D-36EB-43D9-8E68-2AA07D8A85B6}" type="slidenum">
              <a:rPr lang="en-GB" smtClean="0"/>
              <a:t>8</a:t>
            </a:fld>
            <a:endParaRPr lang="en-GB"/>
          </a:p>
        </p:txBody>
      </p:sp>
    </p:spTree>
    <p:extLst>
      <p:ext uri="{BB962C8B-B14F-4D97-AF65-F5344CB8AC3E}">
        <p14:creationId xmlns:p14="http://schemas.microsoft.com/office/powerpoint/2010/main" val="1486491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Purple- Site Teams/ Research Champion; Orange-WCTU ; CDMS – online database</a:t>
            </a:r>
          </a:p>
          <a:p>
            <a:pPr marL="228600" indent="-228600">
              <a:buAutoNum type="arabicPeriod"/>
            </a:pPr>
            <a:r>
              <a:rPr lang="en-GB" dirty="0"/>
              <a:t>Pre-screen (onboarding form in database) – logs potential pts so they can be followed at site (but can keep own log).</a:t>
            </a:r>
          </a:p>
          <a:p>
            <a:pPr marL="228600" indent="-228600">
              <a:buAutoNum type="arabicPeriod"/>
            </a:pPr>
            <a:r>
              <a:rPr lang="en-GB" dirty="0"/>
              <a:t>Information pack (participant invite letter incl. pt. info sheet and consent form)</a:t>
            </a:r>
          </a:p>
          <a:p>
            <a:pPr marL="228600" indent="-228600">
              <a:buAutoNum type="arabicPeriod"/>
            </a:pPr>
            <a:r>
              <a:rPr lang="en-GB" dirty="0"/>
              <a:t>Consent (post discharge, at home, family/friends can assist)</a:t>
            </a:r>
          </a:p>
          <a:p>
            <a:pPr marL="228600" indent="-228600">
              <a:buAutoNum type="arabicPeriod"/>
            </a:pPr>
            <a:r>
              <a:rPr lang="en-GB" dirty="0"/>
              <a:t>Registration</a:t>
            </a:r>
          </a:p>
          <a:p>
            <a:pPr marL="0" indent="0">
              <a:buNone/>
            </a:pPr>
            <a:r>
              <a:rPr lang="en-GB" dirty="0"/>
              <a:t>Then over to us…</a:t>
            </a:r>
          </a:p>
        </p:txBody>
      </p:sp>
      <p:sp>
        <p:nvSpPr>
          <p:cNvPr id="4" name="Slide Number Placeholder 3"/>
          <p:cNvSpPr>
            <a:spLocks noGrp="1"/>
          </p:cNvSpPr>
          <p:nvPr>
            <p:ph type="sldNum" sz="quarter" idx="5"/>
          </p:nvPr>
        </p:nvSpPr>
        <p:spPr/>
        <p:txBody>
          <a:bodyPr/>
          <a:lstStyle/>
          <a:p>
            <a:fld id="{5FE66E5D-36EB-43D9-8E68-2AA07D8A85B6}" type="slidenum">
              <a:rPr lang="en-GB" smtClean="0"/>
              <a:t>9</a:t>
            </a:fld>
            <a:endParaRPr lang="en-GB"/>
          </a:p>
        </p:txBody>
      </p:sp>
    </p:spTree>
    <p:extLst>
      <p:ext uri="{BB962C8B-B14F-4D97-AF65-F5344CB8AC3E}">
        <p14:creationId xmlns:p14="http://schemas.microsoft.com/office/powerpoint/2010/main" val="248578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12 Warwick">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395536" y="4292352"/>
            <a:ext cx="842488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3" name="Text Placeholder 2"/>
          <p:cNvSpPr>
            <a:spLocks noGrp="1"/>
          </p:cNvSpPr>
          <p:nvPr>
            <p:ph type="body" sz="quarter" idx="11" hasCustomPrompt="1"/>
          </p:nvPr>
        </p:nvSpPr>
        <p:spPr>
          <a:xfrm>
            <a:off x="395586" y="4869160"/>
            <a:ext cx="842488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4" name="Text Placeholder 2"/>
          <p:cNvSpPr>
            <a:spLocks noGrp="1"/>
          </p:cNvSpPr>
          <p:nvPr>
            <p:ph type="body" sz="quarter" idx="12" hasCustomPrompt="1"/>
          </p:nvPr>
        </p:nvSpPr>
        <p:spPr>
          <a:xfrm>
            <a:off x="395536" y="5949280"/>
            <a:ext cx="842488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5" name="Text Placeholder 2"/>
          <p:cNvSpPr>
            <a:spLocks noGrp="1"/>
          </p:cNvSpPr>
          <p:nvPr>
            <p:ph type="body" sz="quarter" idx="13" hasCustomPrompt="1"/>
          </p:nvPr>
        </p:nvSpPr>
        <p:spPr>
          <a:xfrm>
            <a:off x="395536" y="6237312"/>
            <a:ext cx="842488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3963836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12 University lockup">
    <p:spTree>
      <p:nvGrpSpPr>
        <p:cNvPr id="1" name=""/>
        <p:cNvGrpSpPr/>
        <p:nvPr/>
      </p:nvGrpSpPr>
      <p:grpSpPr>
        <a:xfrm>
          <a:off x="0" y="0"/>
          <a:ext cx="0" cy="0"/>
          <a:chOff x="0" y="0"/>
          <a:chExt cx="0" cy="0"/>
        </a:xfrm>
      </p:grpSpPr>
      <p:sp>
        <p:nvSpPr>
          <p:cNvPr id="10" name="Text Placeholder 2"/>
          <p:cNvSpPr>
            <a:spLocks noGrp="1"/>
          </p:cNvSpPr>
          <p:nvPr>
            <p:ph type="body" sz="quarter" idx="12" hasCustomPrompt="1"/>
          </p:nvPr>
        </p:nvSpPr>
        <p:spPr>
          <a:xfrm>
            <a:off x="395536" y="5949280"/>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1" name="Text Placeholder 2"/>
          <p:cNvSpPr>
            <a:spLocks noGrp="1"/>
          </p:cNvSpPr>
          <p:nvPr>
            <p:ph type="body" sz="quarter" idx="13" hasCustomPrompt="1"/>
          </p:nvPr>
        </p:nvSpPr>
        <p:spPr>
          <a:xfrm>
            <a:off x="395536" y="6237312"/>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2" name="Text Placeholder 2"/>
          <p:cNvSpPr>
            <a:spLocks noGrp="1"/>
          </p:cNvSpPr>
          <p:nvPr>
            <p:ph type="body" sz="quarter" idx="10" hasCustomPrompt="1"/>
          </p:nvPr>
        </p:nvSpPr>
        <p:spPr>
          <a:xfrm>
            <a:off x="395536" y="3788296"/>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3" name="Text Placeholder 2"/>
          <p:cNvSpPr>
            <a:spLocks noGrp="1"/>
          </p:cNvSpPr>
          <p:nvPr>
            <p:ph type="body" sz="quarter" idx="11" hasCustomPrompt="1"/>
          </p:nvPr>
        </p:nvSpPr>
        <p:spPr>
          <a:xfrm>
            <a:off x="395586" y="4365104"/>
            <a:ext cx="84249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1468014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12 University lockup layout 2">
    <p:spTree>
      <p:nvGrpSpPr>
        <p:cNvPr id="1" name=""/>
        <p:cNvGrpSpPr/>
        <p:nvPr/>
      </p:nvGrpSpPr>
      <p:grpSpPr>
        <a:xfrm>
          <a:off x="0" y="0"/>
          <a:ext cx="0" cy="0"/>
          <a:chOff x="0" y="0"/>
          <a:chExt cx="0" cy="0"/>
        </a:xfrm>
      </p:grpSpPr>
      <p:sp>
        <p:nvSpPr>
          <p:cNvPr id="8"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
        <p:nvSpPr>
          <p:cNvPr id="9" name="Text Placeholder 2"/>
          <p:cNvSpPr>
            <a:spLocks noGrp="1"/>
          </p:cNvSpPr>
          <p:nvPr>
            <p:ph type="body" sz="quarter" idx="10" hasCustomPrompt="1"/>
          </p:nvPr>
        </p:nvSpPr>
        <p:spPr>
          <a:xfrm>
            <a:off x="395536" y="3788296"/>
            <a:ext cx="6120630"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0" name="Text Placeholder 2"/>
          <p:cNvSpPr>
            <a:spLocks noGrp="1"/>
          </p:cNvSpPr>
          <p:nvPr>
            <p:ph type="body" sz="quarter" idx="11" hasCustomPrompt="1"/>
          </p:nvPr>
        </p:nvSpPr>
        <p:spPr>
          <a:xfrm>
            <a:off x="395586" y="4365104"/>
            <a:ext cx="6120630"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11" name="Text Placeholder 2"/>
          <p:cNvSpPr>
            <a:spLocks noGrp="1"/>
          </p:cNvSpPr>
          <p:nvPr>
            <p:ph type="body" sz="quarter" idx="12" hasCustomPrompt="1"/>
          </p:nvPr>
        </p:nvSpPr>
        <p:spPr>
          <a:xfrm>
            <a:off x="395536" y="5949280"/>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2" name="Text Placeholder 2"/>
          <p:cNvSpPr>
            <a:spLocks noGrp="1"/>
          </p:cNvSpPr>
          <p:nvPr>
            <p:ph type="body" sz="quarter" idx="13" hasCustomPrompt="1"/>
          </p:nvPr>
        </p:nvSpPr>
        <p:spPr>
          <a:xfrm>
            <a:off x="395536" y="6237312"/>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3416736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12 University lockup">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323528" y="4725144"/>
            <a:ext cx="6640469"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3" name="Text Placeholder 2"/>
          <p:cNvSpPr>
            <a:spLocks noGrp="1"/>
          </p:cNvSpPr>
          <p:nvPr>
            <p:ph type="body" sz="quarter" idx="11" hasCustomPrompt="1"/>
          </p:nvPr>
        </p:nvSpPr>
        <p:spPr>
          <a:xfrm>
            <a:off x="323578" y="5301952"/>
            <a:ext cx="6640469"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4" name="Text Placeholder 2"/>
          <p:cNvSpPr>
            <a:spLocks noGrp="1"/>
          </p:cNvSpPr>
          <p:nvPr>
            <p:ph type="body" sz="quarter" idx="12" hasCustomPrompt="1"/>
          </p:nvPr>
        </p:nvSpPr>
        <p:spPr>
          <a:xfrm>
            <a:off x="323528" y="5949280"/>
            <a:ext cx="8496944"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5" name="Text Placeholder 2"/>
          <p:cNvSpPr>
            <a:spLocks noGrp="1"/>
          </p:cNvSpPr>
          <p:nvPr>
            <p:ph type="body" sz="quarter" idx="13" hasCustomPrompt="1"/>
          </p:nvPr>
        </p:nvSpPr>
        <p:spPr>
          <a:xfrm>
            <a:off x="323528" y="6237312"/>
            <a:ext cx="8496944"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1622788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2 University lockup">
    <p:spTree>
      <p:nvGrpSpPr>
        <p:cNvPr id="1" name=""/>
        <p:cNvGrpSpPr/>
        <p:nvPr/>
      </p:nvGrpSpPr>
      <p:grpSpPr>
        <a:xfrm>
          <a:off x="0" y="0"/>
          <a:ext cx="0" cy="0"/>
          <a:chOff x="0" y="0"/>
          <a:chExt cx="0" cy="0"/>
        </a:xfrm>
      </p:grpSpPr>
      <p:sp>
        <p:nvSpPr>
          <p:cNvPr id="2" name="Text Placeholder 8"/>
          <p:cNvSpPr>
            <a:spLocks noGrp="1"/>
          </p:cNvSpPr>
          <p:nvPr>
            <p:ph type="body" sz="quarter" idx="14" hasCustomPrompt="1"/>
          </p:nvPr>
        </p:nvSpPr>
        <p:spPr>
          <a:xfrm>
            <a:off x="395536" y="2420889"/>
            <a:ext cx="8424936" cy="4104456"/>
          </a:xfrm>
          <a:prstGeom prst="rect">
            <a:avLst/>
          </a:prstGeom>
        </p:spPr>
        <p:txBody>
          <a:bodyPr vert="horz"/>
          <a:lstStyle>
            <a:lvl1pPr marL="0" indent="0">
              <a:buNone/>
              <a:defRPr sz="2000"/>
            </a:lvl1pPr>
          </a:lstStyle>
          <a:p>
            <a:pPr lvl="0"/>
            <a:r>
              <a:rPr lang="en-US" dirty="0"/>
              <a:t>Text here….</a:t>
            </a:r>
          </a:p>
        </p:txBody>
      </p:sp>
      <p:sp>
        <p:nvSpPr>
          <p:cNvPr id="3" name="Text Placeholder 2"/>
          <p:cNvSpPr>
            <a:spLocks noGrp="1"/>
          </p:cNvSpPr>
          <p:nvPr>
            <p:ph type="body" sz="quarter" idx="10" hasCustomPrompt="1"/>
          </p:nvPr>
        </p:nvSpPr>
        <p:spPr>
          <a:xfrm>
            <a:off x="395463" y="1556792"/>
            <a:ext cx="842501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Tree>
    <p:extLst>
      <p:ext uri="{BB962C8B-B14F-4D97-AF65-F5344CB8AC3E}">
        <p14:creationId xmlns:p14="http://schemas.microsoft.com/office/powerpoint/2010/main" val="18480823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2 University lockup layout 2">
    <p:spTree>
      <p:nvGrpSpPr>
        <p:cNvPr id="1" name=""/>
        <p:cNvGrpSpPr/>
        <p:nvPr/>
      </p:nvGrpSpPr>
      <p:grpSpPr>
        <a:xfrm>
          <a:off x="0" y="0"/>
          <a:ext cx="0" cy="0"/>
          <a:chOff x="0" y="0"/>
          <a:chExt cx="0" cy="0"/>
        </a:xfrm>
      </p:grpSpPr>
      <p:sp>
        <p:nvSpPr>
          <p:cNvPr id="3" name="Text Placeholder 8"/>
          <p:cNvSpPr>
            <a:spLocks noGrp="1"/>
          </p:cNvSpPr>
          <p:nvPr>
            <p:ph type="body" sz="quarter" idx="14" hasCustomPrompt="1"/>
          </p:nvPr>
        </p:nvSpPr>
        <p:spPr>
          <a:xfrm>
            <a:off x="395536" y="2420889"/>
            <a:ext cx="6192688" cy="4104456"/>
          </a:xfrm>
          <a:prstGeom prst="rect">
            <a:avLst/>
          </a:prstGeom>
        </p:spPr>
        <p:txBody>
          <a:bodyPr vert="horz"/>
          <a:lstStyle>
            <a:lvl1pPr marL="0" indent="0">
              <a:buNone/>
              <a:defRPr sz="2000"/>
            </a:lvl1pPr>
          </a:lstStyle>
          <a:p>
            <a:pPr lvl="0"/>
            <a:r>
              <a:rPr lang="en-US" dirty="0"/>
              <a:t>Text here….</a:t>
            </a:r>
          </a:p>
        </p:txBody>
      </p:sp>
      <p:sp>
        <p:nvSpPr>
          <p:cNvPr id="4" name="Text Placeholder 2"/>
          <p:cNvSpPr>
            <a:spLocks noGrp="1"/>
          </p:cNvSpPr>
          <p:nvPr>
            <p:ph type="body" sz="quarter" idx="10" hasCustomPrompt="1"/>
          </p:nvPr>
        </p:nvSpPr>
        <p:spPr>
          <a:xfrm>
            <a:off x="395462" y="1556792"/>
            <a:ext cx="6192763"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5" name="Picture Placeholder 5"/>
          <p:cNvSpPr>
            <a:spLocks noGrp="1"/>
          </p:cNvSpPr>
          <p:nvPr>
            <p:ph type="pic" sz="quarter" idx="15" hasCustomPrompt="1"/>
          </p:nvPr>
        </p:nvSpPr>
        <p:spPr>
          <a:xfrm>
            <a:off x="6828223" y="4509120"/>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85562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12 Departmental lockup">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395536" y="4725144"/>
            <a:ext cx="6568461"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3" name="Text Placeholder 2"/>
          <p:cNvSpPr>
            <a:spLocks noGrp="1"/>
          </p:cNvSpPr>
          <p:nvPr>
            <p:ph type="body" sz="quarter" idx="11" hasCustomPrompt="1"/>
          </p:nvPr>
        </p:nvSpPr>
        <p:spPr>
          <a:xfrm>
            <a:off x="395586" y="5301952"/>
            <a:ext cx="6568461"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4" name="Text Placeholder 2"/>
          <p:cNvSpPr>
            <a:spLocks noGrp="1"/>
          </p:cNvSpPr>
          <p:nvPr>
            <p:ph type="body" sz="quarter" idx="12" hasCustomPrompt="1"/>
          </p:nvPr>
        </p:nvSpPr>
        <p:spPr>
          <a:xfrm>
            <a:off x="395536" y="5949280"/>
            <a:ext cx="8424935"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5" name="Text Placeholder 2"/>
          <p:cNvSpPr>
            <a:spLocks noGrp="1"/>
          </p:cNvSpPr>
          <p:nvPr>
            <p:ph type="body" sz="quarter" idx="13" hasCustomPrompt="1"/>
          </p:nvPr>
        </p:nvSpPr>
        <p:spPr>
          <a:xfrm>
            <a:off x="395536" y="6237312"/>
            <a:ext cx="8424935"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27168268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12 Departmental lockup">
    <p:spTree>
      <p:nvGrpSpPr>
        <p:cNvPr id="1" name=""/>
        <p:cNvGrpSpPr/>
        <p:nvPr/>
      </p:nvGrpSpPr>
      <p:grpSpPr>
        <a:xfrm>
          <a:off x="0" y="0"/>
          <a:ext cx="0" cy="0"/>
          <a:chOff x="0" y="0"/>
          <a:chExt cx="0" cy="0"/>
        </a:xfrm>
      </p:grpSpPr>
      <p:sp>
        <p:nvSpPr>
          <p:cNvPr id="6" name="Text Placeholder 2"/>
          <p:cNvSpPr>
            <a:spLocks noGrp="1"/>
          </p:cNvSpPr>
          <p:nvPr>
            <p:ph type="body" sz="quarter" idx="12" hasCustomPrompt="1"/>
          </p:nvPr>
        </p:nvSpPr>
        <p:spPr>
          <a:xfrm>
            <a:off x="395536" y="5949280"/>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7" name="Text Placeholder 2"/>
          <p:cNvSpPr>
            <a:spLocks noGrp="1"/>
          </p:cNvSpPr>
          <p:nvPr>
            <p:ph type="body" sz="quarter" idx="13" hasCustomPrompt="1"/>
          </p:nvPr>
        </p:nvSpPr>
        <p:spPr>
          <a:xfrm>
            <a:off x="395536" y="6237312"/>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8" name="Text Placeholder 2"/>
          <p:cNvSpPr>
            <a:spLocks noGrp="1"/>
          </p:cNvSpPr>
          <p:nvPr>
            <p:ph type="body" sz="quarter" idx="14" hasCustomPrompt="1"/>
          </p:nvPr>
        </p:nvSpPr>
        <p:spPr>
          <a:xfrm>
            <a:off x="395536" y="4509120"/>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9" name="Text Placeholder 2"/>
          <p:cNvSpPr>
            <a:spLocks noGrp="1"/>
          </p:cNvSpPr>
          <p:nvPr>
            <p:ph type="body" sz="quarter" idx="15" hasCustomPrompt="1"/>
          </p:nvPr>
        </p:nvSpPr>
        <p:spPr>
          <a:xfrm>
            <a:off x="395586" y="5085928"/>
            <a:ext cx="84249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37416999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12 Departmental lockup layout 2">
    <p:spTree>
      <p:nvGrpSpPr>
        <p:cNvPr id="1" name=""/>
        <p:cNvGrpSpPr/>
        <p:nvPr/>
      </p:nvGrpSpPr>
      <p:grpSpPr>
        <a:xfrm>
          <a:off x="0" y="0"/>
          <a:ext cx="0" cy="0"/>
          <a:chOff x="0" y="0"/>
          <a:chExt cx="0" cy="0"/>
        </a:xfrm>
      </p:grpSpPr>
      <p:sp>
        <p:nvSpPr>
          <p:cNvPr id="7" name="Text Placeholder 2"/>
          <p:cNvSpPr>
            <a:spLocks noGrp="1"/>
          </p:cNvSpPr>
          <p:nvPr>
            <p:ph type="body" sz="quarter" idx="10" hasCustomPrompt="1"/>
          </p:nvPr>
        </p:nvSpPr>
        <p:spPr>
          <a:xfrm>
            <a:off x="395486" y="4365104"/>
            <a:ext cx="6048672"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8" name="Text Placeholder 2"/>
          <p:cNvSpPr>
            <a:spLocks noGrp="1"/>
          </p:cNvSpPr>
          <p:nvPr>
            <p:ph type="body" sz="quarter" idx="11" hasCustomPrompt="1"/>
          </p:nvPr>
        </p:nvSpPr>
        <p:spPr>
          <a:xfrm>
            <a:off x="395536" y="4941912"/>
            <a:ext cx="6048672"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9" name="Text Placeholder 2"/>
          <p:cNvSpPr>
            <a:spLocks noGrp="1"/>
          </p:cNvSpPr>
          <p:nvPr>
            <p:ph type="body" sz="quarter" idx="12" hasCustomPrompt="1"/>
          </p:nvPr>
        </p:nvSpPr>
        <p:spPr>
          <a:xfrm>
            <a:off x="395486" y="5949280"/>
            <a:ext cx="6048672"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0" name="Text Placeholder 2"/>
          <p:cNvSpPr>
            <a:spLocks noGrp="1"/>
          </p:cNvSpPr>
          <p:nvPr>
            <p:ph type="body" sz="quarter" idx="13" hasCustomPrompt="1"/>
          </p:nvPr>
        </p:nvSpPr>
        <p:spPr>
          <a:xfrm>
            <a:off x="395486" y="6237312"/>
            <a:ext cx="6048672"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1"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1697929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12 Departmental lockup">
    <p:spTree>
      <p:nvGrpSpPr>
        <p:cNvPr id="1" name=""/>
        <p:cNvGrpSpPr/>
        <p:nvPr/>
      </p:nvGrpSpPr>
      <p:grpSpPr>
        <a:xfrm>
          <a:off x="0" y="0"/>
          <a:ext cx="0" cy="0"/>
          <a:chOff x="0" y="0"/>
          <a:chExt cx="0" cy="0"/>
        </a:xfrm>
      </p:grpSpPr>
      <p:sp>
        <p:nvSpPr>
          <p:cNvPr id="10" name="Text Placeholder 2"/>
          <p:cNvSpPr>
            <a:spLocks noGrp="1"/>
          </p:cNvSpPr>
          <p:nvPr>
            <p:ph type="body" sz="quarter" idx="12" hasCustomPrompt="1"/>
          </p:nvPr>
        </p:nvSpPr>
        <p:spPr>
          <a:xfrm>
            <a:off x="395536" y="5949280"/>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1" name="Text Placeholder 2"/>
          <p:cNvSpPr>
            <a:spLocks noGrp="1"/>
          </p:cNvSpPr>
          <p:nvPr>
            <p:ph type="body" sz="quarter" idx="13" hasCustomPrompt="1"/>
          </p:nvPr>
        </p:nvSpPr>
        <p:spPr>
          <a:xfrm>
            <a:off x="395536" y="6237312"/>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2" name="Text Placeholder 2"/>
          <p:cNvSpPr>
            <a:spLocks noGrp="1"/>
          </p:cNvSpPr>
          <p:nvPr>
            <p:ph type="body" sz="quarter" idx="10" hasCustomPrompt="1"/>
          </p:nvPr>
        </p:nvSpPr>
        <p:spPr>
          <a:xfrm>
            <a:off x="395536" y="3788296"/>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3" name="Text Placeholder 2"/>
          <p:cNvSpPr>
            <a:spLocks noGrp="1"/>
          </p:cNvSpPr>
          <p:nvPr>
            <p:ph type="body" sz="quarter" idx="11" hasCustomPrompt="1"/>
          </p:nvPr>
        </p:nvSpPr>
        <p:spPr>
          <a:xfrm>
            <a:off x="395586" y="4365104"/>
            <a:ext cx="84249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24794341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12 Departmental lockup layout 2">
    <p:spTree>
      <p:nvGrpSpPr>
        <p:cNvPr id="1" name=""/>
        <p:cNvGrpSpPr/>
        <p:nvPr/>
      </p:nvGrpSpPr>
      <p:grpSpPr>
        <a:xfrm>
          <a:off x="0" y="0"/>
          <a:ext cx="0" cy="0"/>
          <a:chOff x="0" y="0"/>
          <a:chExt cx="0" cy="0"/>
        </a:xfrm>
      </p:grpSpPr>
      <p:sp>
        <p:nvSpPr>
          <p:cNvPr id="12"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
        <p:nvSpPr>
          <p:cNvPr id="13" name="Text Placeholder 2"/>
          <p:cNvSpPr>
            <a:spLocks noGrp="1"/>
          </p:cNvSpPr>
          <p:nvPr>
            <p:ph type="body" sz="quarter" idx="10" hasCustomPrompt="1"/>
          </p:nvPr>
        </p:nvSpPr>
        <p:spPr>
          <a:xfrm>
            <a:off x="395536" y="3788296"/>
            <a:ext cx="6120630"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4" name="Text Placeholder 2"/>
          <p:cNvSpPr>
            <a:spLocks noGrp="1"/>
          </p:cNvSpPr>
          <p:nvPr>
            <p:ph type="body" sz="quarter" idx="11" hasCustomPrompt="1"/>
          </p:nvPr>
        </p:nvSpPr>
        <p:spPr>
          <a:xfrm>
            <a:off x="395586" y="4365104"/>
            <a:ext cx="6120630"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15" name="Text Placeholder 2"/>
          <p:cNvSpPr>
            <a:spLocks noGrp="1"/>
          </p:cNvSpPr>
          <p:nvPr>
            <p:ph type="body" sz="quarter" idx="12" hasCustomPrompt="1"/>
          </p:nvPr>
        </p:nvSpPr>
        <p:spPr>
          <a:xfrm>
            <a:off x="395536" y="5949280"/>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6" name="Text Placeholder 2"/>
          <p:cNvSpPr>
            <a:spLocks noGrp="1"/>
          </p:cNvSpPr>
          <p:nvPr>
            <p:ph type="body" sz="quarter" idx="13" hasCustomPrompt="1"/>
          </p:nvPr>
        </p:nvSpPr>
        <p:spPr>
          <a:xfrm>
            <a:off x="395536" y="6237312"/>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3258694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8/12 Warwick lockup layout 2">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395536" y="4292352"/>
            <a:ext cx="6120630"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3" name="Text Placeholder 2"/>
          <p:cNvSpPr>
            <a:spLocks noGrp="1"/>
          </p:cNvSpPr>
          <p:nvPr>
            <p:ph type="body" sz="quarter" idx="11" hasCustomPrompt="1"/>
          </p:nvPr>
        </p:nvSpPr>
        <p:spPr>
          <a:xfrm>
            <a:off x="395586" y="4869160"/>
            <a:ext cx="6120630"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4" name="Text Placeholder 2"/>
          <p:cNvSpPr>
            <a:spLocks noGrp="1"/>
          </p:cNvSpPr>
          <p:nvPr>
            <p:ph type="body" sz="quarter" idx="12" hasCustomPrompt="1"/>
          </p:nvPr>
        </p:nvSpPr>
        <p:spPr>
          <a:xfrm>
            <a:off x="395536" y="5949280"/>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5" name="Text Placeholder 2"/>
          <p:cNvSpPr>
            <a:spLocks noGrp="1"/>
          </p:cNvSpPr>
          <p:nvPr>
            <p:ph type="body" sz="quarter" idx="13" hasCustomPrompt="1"/>
          </p:nvPr>
        </p:nvSpPr>
        <p:spPr>
          <a:xfrm>
            <a:off x="395536" y="6237312"/>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6"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31838894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2 Departmental lockup">
    <p:spTree>
      <p:nvGrpSpPr>
        <p:cNvPr id="1" name=""/>
        <p:cNvGrpSpPr/>
        <p:nvPr/>
      </p:nvGrpSpPr>
      <p:grpSpPr>
        <a:xfrm>
          <a:off x="0" y="0"/>
          <a:ext cx="0" cy="0"/>
          <a:chOff x="0" y="0"/>
          <a:chExt cx="0" cy="0"/>
        </a:xfrm>
      </p:grpSpPr>
      <p:sp>
        <p:nvSpPr>
          <p:cNvPr id="6" name="Text Placeholder 8"/>
          <p:cNvSpPr>
            <a:spLocks noGrp="1"/>
          </p:cNvSpPr>
          <p:nvPr>
            <p:ph type="body" sz="quarter" idx="14" hasCustomPrompt="1"/>
          </p:nvPr>
        </p:nvSpPr>
        <p:spPr>
          <a:xfrm>
            <a:off x="395536" y="2564905"/>
            <a:ext cx="8424936" cy="3960439"/>
          </a:xfrm>
          <a:prstGeom prst="rect">
            <a:avLst/>
          </a:prstGeom>
        </p:spPr>
        <p:txBody>
          <a:bodyPr vert="horz"/>
          <a:lstStyle>
            <a:lvl1pPr marL="0" indent="0">
              <a:buNone/>
              <a:defRPr sz="2000"/>
            </a:lvl1pPr>
          </a:lstStyle>
          <a:p>
            <a:pPr lvl="0"/>
            <a:r>
              <a:rPr lang="en-US" dirty="0"/>
              <a:t>Text here….</a:t>
            </a:r>
          </a:p>
        </p:txBody>
      </p:sp>
      <p:sp>
        <p:nvSpPr>
          <p:cNvPr id="7" name="Text Placeholder 2"/>
          <p:cNvSpPr>
            <a:spLocks noGrp="1"/>
          </p:cNvSpPr>
          <p:nvPr>
            <p:ph type="body" sz="quarter" idx="10" hasCustomPrompt="1"/>
          </p:nvPr>
        </p:nvSpPr>
        <p:spPr>
          <a:xfrm>
            <a:off x="395463" y="1700808"/>
            <a:ext cx="842501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Tree>
    <p:extLst>
      <p:ext uri="{BB962C8B-B14F-4D97-AF65-F5344CB8AC3E}">
        <p14:creationId xmlns:p14="http://schemas.microsoft.com/office/powerpoint/2010/main" val="3444153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2 Departmental lockup layout 2">
    <p:spTree>
      <p:nvGrpSpPr>
        <p:cNvPr id="1" name=""/>
        <p:cNvGrpSpPr/>
        <p:nvPr/>
      </p:nvGrpSpPr>
      <p:grpSpPr>
        <a:xfrm>
          <a:off x="0" y="0"/>
          <a:ext cx="0" cy="0"/>
          <a:chOff x="0" y="0"/>
          <a:chExt cx="0" cy="0"/>
        </a:xfrm>
      </p:grpSpPr>
      <p:sp>
        <p:nvSpPr>
          <p:cNvPr id="7" name="Text Placeholder 8"/>
          <p:cNvSpPr>
            <a:spLocks noGrp="1"/>
          </p:cNvSpPr>
          <p:nvPr>
            <p:ph type="body" sz="quarter" idx="14" hasCustomPrompt="1"/>
          </p:nvPr>
        </p:nvSpPr>
        <p:spPr>
          <a:xfrm>
            <a:off x="395536" y="2420889"/>
            <a:ext cx="6192688" cy="4104456"/>
          </a:xfrm>
          <a:prstGeom prst="rect">
            <a:avLst/>
          </a:prstGeom>
        </p:spPr>
        <p:txBody>
          <a:bodyPr vert="horz"/>
          <a:lstStyle>
            <a:lvl1pPr marL="0" indent="0">
              <a:buNone/>
              <a:defRPr sz="2000"/>
            </a:lvl1pPr>
          </a:lstStyle>
          <a:p>
            <a:pPr lvl="0"/>
            <a:r>
              <a:rPr lang="en-US" dirty="0"/>
              <a:t>Text here….</a:t>
            </a:r>
          </a:p>
        </p:txBody>
      </p:sp>
      <p:sp>
        <p:nvSpPr>
          <p:cNvPr id="8" name="Text Placeholder 2"/>
          <p:cNvSpPr>
            <a:spLocks noGrp="1"/>
          </p:cNvSpPr>
          <p:nvPr>
            <p:ph type="body" sz="quarter" idx="10" hasCustomPrompt="1"/>
          </p:nvPr>
        </p:nvSpPr>
        <p:spPr>
          <a:xfrm>
            <a:off x="395462" y="1556792"/>
            <a:ext cx="6192763"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9" name="Picture Placeholder 5"/>
          <p:cNvSpPr>
            <a:spLocks noGrp="1"/>
          </p:cNvSpPr>
          <p:nvPr>
            <p:ph type="pic" sz="quarter" idx="15" hasCustomPrompt="1"/>
          </p:nvPr>
        </p:nvSpPr>
        <p:spPr>
          <a:xfrm>
            <a:off x="6828223" y="4509120"/>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27116516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eyline">
    <p:spTree>
      <p:nvGrpSpPr>
        <p:cNvPr id="1" name=""/>
        <p:cNvGrpSpPr/>
        <p:nvPr/>
      </p:nvGrpSpPr>
      <p:grpSpPr>
        <a:xfrm>
          <a:off x="0" y="0"/>
          <a:ext cx="0" cy="0"/>
          <a:chOff x="0" y="0"/>
          <a:chExt cx="0" cy="0"/>
        </a:xfrm>
      </p:grpSpPr>
      <p:sp>
        <p:nvSpPr>
          <p:cNvPr id="2" name="Text Placeholder 8"/>
          <p:cNvSpPr>
            <a:spLocks noGrp="1"/>
          </p:cNvSpPr>
          <p:nvPr>
            <p:ph type="body" sz="quarter" idx="14" hasCustomPrompt="1"/>
          </p:nvPr>
        </p:nvSpPr>
        <p:spPr>
          <a:xfrm>
            <a:off x="395536" y="1340370"/>
            <a:ext cx="8424936" cy="4248869"/>
          </a:xfrm>
          <a:prstGeom prst="rect">
            <a:avLst/>
          </a:prstGeom>
        </p:spPr>
        <p:txBody>
          <a:bodyPr vert="horz"/>
          <a:lstStyle>
            <a:lvl1pPr marL="0" indent="0">
              <a:buNone/>
              <a:defRPr sz="2000"/>
            </a:lvl1pPr>
          </a:lstStyle>
          <a:p>
            <a:pPr lvl="0"/>
            <a:r>
              <a:rPr lang="en-US" dirty="0"/>
              <a:t>Text here….</a:t>
            </a:r>
          </a:p>
        </p:txBody>
      </p:sp>
      <p:sp>
        <p:nvSpPr>
          <p:cNvPr id="3" name="Text Placeholder 2"/>
          <p:cNvSpPr>
            <a:spLocks noGrp="1"/>
          </p:cNvSpPr>
          <p:nvPr>
            <p:ph type="body" sz="quarter" idx="10" hasCustomPrompt="1"/>
          </p:nvPr>
        </p:nvSpPr>
        <p:spPr>
          <a:xfrm>
            <a:off x="395463" y="476672"/>
            <a:ext cx="842501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Tree>
    <p:extLst>
      <p:ext uri="{BB962C8B-B14F-4D97-AF65-F5344CB8AC3E}">
        <p14:creationId xmlns:p14="http://schemas.microsoft.com/office/powerpoint/2010/main" val="1617032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eyline layout 2">
    <p:spTree>
      <p:nvGrpSpPr>
        <p:cNvPr id="1" name=""/>
        <p:cNvGrpSpPr/>
        <p:nvPr/>
      </p:nvGrpSpPr>
      <p:grpSpPr>
        <a:xfrm>
          <a:off x="0" y="0"/>
          <a:ext cx="0" cy="0"/>
          <a:chOff x="0" y="0"/>
          <a:chExt cx="0" cy="0"/>
        </a:xfrm>
      </p:grpSpPr>
      <p:sp>
        <p:nvSpPr>
          <p:cNvPr id="3" name="Text Placeholder 8"/>
          <p:cNvSpPr>
            <a:spLocks noGrp="1"/>
          </p:cNvSpPr>
          <p:nvPr>
            <p:ph type="body" sz="quarter" idx="14" hasCustomPrompt="1"/>
          </p:nvPr>
        </p:nvSpPr>
        <p:spPr>
          <a:xfrm>
            <a:off x="395537" y="1340370"/>
            <a:ext cx="5976663" cy="4248869"/>
          </a:xfrm>
          <a:prstGeom prst="rect">
            <a:avLst/>
          </a:prstGeom>
        </p:spPr>
        <p:txBody>
          <a:bodyPr vert="horz"/>
          <a:lstStyle>
            <a:lvl1pPr marL="0" indent="0">
              <a:buNone/>
              <a:defRPr sz="2000"/>
            </a:lvl1pPr>
          </a:lstStyle>
          <a:p>
            <a:pPr lvl="0"/>
            <a:r>
              <a:rPr lang="en-US" dirty="0"/>
              <a:t>Text here….</a:t>
            </a:r>
          </a:p>
        </p:txBody>
      </p:sp>
      <p:sp>
        <p:nvSpPr>
          <p:cNvPr id="4" name="Text Placeholder 2"/>
          <p:cNvSpPr>
            <a:spLocks noGrp="1"/>
          </p:cNvSpPr>
          <p:nvPr>
            <p:ph type="body" sz="quarter" idx="10" hasCustomPrompt="1"/>
          </p:nvPr>
        </p:nvSpPr>
        <p:spPr>
          <a:xfrm>
            <a:off x="395537" y="476672"/>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5" name="Picture Placeholder 5"/>
          <p:cNvSpPr>
            <a:spLocks noGrp="1"/>
          </p:cNvSpPr>
          <p:nvPr>
            <p:ph type="pic" sz="quarter" idx="15" hasCustomPrompt="1"/>
          </p:nvPr>
        </p:nvSpPr>
        <p:spPr>
          <a:xfrm>
            <a:off x="6588224" y="1340768"/>
            <a:ext cx="2232025" cy="2232025"/>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18680346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eyline bullet points">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395463" y="476672"/>
            <a:ext cx="842501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4" name="Text Placeholder 3"/>
          <p:cNvSpPr>
            <a:spLocks noGrp="1"/>
          </p:cNvSpPr>
          <p:nvPr>
            <p:ph type="body" sz="quarter" idx="16" hasCustomPrompt="1"/>
          </p:nvPr>
        </p:nvSpPr>
        <p:spPr>
          <a:xfrm>
            <a:off x="395536" y="1340768"/>
            <a:ext cx="8424936" cy="4248472"/>
          </a:xfrm>
          <a:prstGeom prst="rect">
            <a:avLst/>
          </a:prstGeom>
        </p:spPr>
        <p:txBody>
          <a:bodyPr vert="horz"/>
          <a:lstStyle>
            <a:lvl1pPr marL="342900" indent="-342900">
              <a:buFontTx/>
              <a:buBlip>
                <a:blip r:embed="rId2"/>
              </a:buBlip>
              <a:defRPr sz="2000" b="0" i="0">
                <a:latin typeface="Calibri"/>
                <a:cs typeface="Calibri"/>
              </a:defRPr>
            </a:lvl1pPr>
          </a:lstStyle>
          <a:p>
            <a:pPr lvl="0"/>
            <a:r>
              <a:rPr lang="en-GB" dirty="0"/>
              <a:t>Clinical Trials Unit bullet point</a:t>
            </a:r>
          </a:p>
          <a:p>
            <a:pPr lvl="0"/>
            <a:r>
              <a:rPr lang="en-GB" dirty="0"/>
              <a:t>Clinical Trials Unit bullet point</a:t>
            </a:r>
          </a:p>
          <a:p>
            <a:pPr lvl="0"/>
            <a:r>
              <a:rPr lang="en-GB" dirty="0"/>
              <a:t>Clinical Trials Unit bullet point</a:t>
            </a:r>
          </a:p>
          <a:p>
            <a:pPr lvl="0"/>
            <a:r>
              <a:rPr lang="en-GB" dirty="0"/>
              <a:t>Clinical Trials Unit bullet point</a:t>
            </a:r>
          </a:p>
          <a:p>
            <a:pPr lvl="0"/>
            <a:r>
              <a:rPr lang="en-GB" dirty="0"/>
              <a:t>Clinical Trials Unit bullet point</a:t>
            </a:r>
          </a:p>
          <a:p>
            <a:pPr lvl="0"/>
            <a:r>
              <a:rPr lang="en-GB" dirty="0"/>
              <a:t>Clinical Trials Unit bullet point</a:t>
            </a:r>
          </a:p>
          <a:p>
            <a:pPr lvl="0"/>
            <a:r>
              <a:rPr lang="en-GB" dirty="0"/>
              <a:t>Clinical Trials Unit bullet point</a:t>
            </a:r>
            <a:endParaRPr lang="en-US" dirty="0"/>
          </a:p>
        </p:txBody>
      </p:sp>
    </p:spTree>
    <p:extLst>
      <p:ext uri="{BB962C8B-B14F-4D97-AF65-F5344CB8AC3E}">
        <p14:creationId xmlns:p14="http://schemas.microsoft.com/office/powerpoint/2010/main" val="38671430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96818-CFD7-B54D-96DD-49D929A9179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6590AC-2239-E945-A92B-FD893C8F0B2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E33E6C3-3033-E14E-8BBC-D6A738BFB7B6}"/>
              </a:ext>
            </a:extLst>
          </p:cNvPr>
          <p:cNvSpPr>
            <a:spLocks noGrp="1"/>
          </p:cNvSpPr>
          <p:nvPr>
            <p:ph type="dt" sz="half" idx="10"/>
          </p:nvPr>
        </p:nvSpPr>
        <p:spPr/>
        <p:txBody>
          <a:bodyPr/>
          <a:lstStyle/>
          <a:p>
            <a:fld id="{B599191E-B59F-CA4B-B847-62113BAD3CCB}" type="datetimeFigureOut">
              <a:rPr lang="en-US" smtClean="0"/>
              <a:t>7/18/2023</a:t>
            </a:fld>
            <a:endParaRPr lang="en-US"/>
          </a:p>
        </p:txBody>
      </p:sp>
      <p:sp>
        <p:nvSpPr>
          <p:cNvPr id="5" name="Footer Placeholder 4">
            <a:extLst>
              <a:ext uri="{FF2B5EF4-FFF2-40B4-BE49-F238E27FC236}">
                <a16:creationId xmlns:a16="http://schemas.microsoft.com/office/drawing/2014/main" id="{43DDBA41-7D88-2F40-BD19-50266F6238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D0EF2C-C5D6-6A40-84C5-D1A095DDB081}"/>
              </a:ext>
            </a:extLst>
          </p:cNvPr>
          <p:cNvSpPr>
            <a:spLocks noGrp="1"/>
          </p:cNvSpPr>
          <p:nvPr>
            <p:ph type="sldNum" sz="quarter" idx="12"/>
          </p:nvPr>
        </p:nvSpPr>
        <p:spPr/>
        <p:txBody>
          <a:bodyPr/>
          <a:lstStyle/>
          <a:p>
            <a:fld id="{B376C055-DCE5-9648-9263-24964DD48F4D}" type="slidenum">
              <a:rPr lang="en-US" smtClean="0"/>
              <a:t>‹#›</a:t>
            </a:fld>
            <a:endParaRPr lang="en-US"/>
          </a:p>
        </p:txBody>
      </p:sp>
    </p:spTree>
    <p:extLst>
      <p:ext uri="{BB962C8B-B14F-4D97-AF65-F5344CB8AC3E}">
        <p14:creationId xmlns:p14="http://schemas.microsoft.com/office/powerpoint/2010/main" val="34067905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14CA201-851C-4A84-8383-767573C30328}" type="datetimeFigureOut">
              <a:rPr lang="en-GB" smtClean="0"/>
              <a:t>18/07/2023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17679682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4CA201-851C-4A84-8383-767573C30328}" type="datetimeFigureOut">
              <a:rPr lang="en-GB" smtClean="0"/>
              <a:t>18/07/2023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37859242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4CA201-851C-4A84-8383-767573C30328}" type="datetimeFigureOut">
              <a:rPr lang="en-GB" smtClean="0"/>
              <a:t>18/07/2023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42165652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14CA201-851C-4A84-8383-767573C30328}" type="datetimeFigureOut">
              <a:rPr lang="en-GB" smtClean="0"/>
              <a:t>18/07/2023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2846566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12 Warwick">
    <p:spTree>
      <p:nvGrpSpPr>
        <p:cNvPr id="1" name=""/>
        <p:cNvGrpSpPr/>
        <p:nvPr/>
      </p:nvGrpSpPr>
      <p:grpSpPr>
        <a:xfrm>
          <a:off x="0" y="0"/>
          <a:ext cx="0" cy="0"/>
          <a:chOff x="0" y="0"/>
          <a:chExt cx="0" cy="0"/>
        </a:xfrm>
      </p:grpSpPr>
      <p:sp>
        <p:nvSpPr>
          <p:cNvPr id="13" name="Text Placeholder 2"/>
          <p:cNvSpPr>
            <a:spLocks noGrp="1"/>
          </p:cNvSpPr>
          <p:nvPr>
            <p:ph type="body" sz="quarter" idx="12" hasCustomPrompt="1"/>
          </p:nvPr>
        </p:nvSpPr>
        <p:spPr>
          <a:xfrm>
            <a:off x="395536" y="5949280"/>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4" name="Text Placeholder 2"/>
          <p:cNvSpPr>
            <a:spLocks noGrp="1"/>
          </p:cNvSpPr>
          <p:nvPr>
            <p:ph type="body" sz="quarter" idx="13" hasCustomPrompt="1"/>
          </p:nvPr>
        </p:nvSpPr>
        <p:spPr>
          <a:xfrm>
            <a:off x="395536" y="6237312"/>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6" name="Text Placeholder 2"/>
          <p:cNvSpPr>
            <a:spLocks noGrp="1"/>
          </p:cNvSpPr>
          <p:nvPr>
            <p:ph type="body" sz="quarter" idx="10" hasCustomPrompt="1"/>
          </p:nvPr>
        </p:nvSpPr>
        <p:spPr>
          <a:xfrm>
            <a:off x="395536" y="3788296"/>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7" name="Text Placeholder 2"/>
          <p:cNvSpPr>
            <a:spLocks noGrp="1"/>
          </p:cNvSpPr>
          <p:nvPr>
            <p:ph type="body" sz="quarter" idx="11" hasCustomPrompt="1"/>
          </p:nvPr>
        </p:nvSpPr>
        <p:spPr>
          <a:xfrm>
            <a:off x="395586" y="4365104"/>
            <a:ext cx="84249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11426293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14CA201-851C-4A84-8383-767573C30328}" type="datetimeFigureOut">
              <a:rPr lang="en-GB" smtClean="0"/>
              <a:t>18/07/2023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30401472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14CA201-851C-4A84-8383-767573C30328}" type="datetimeFigureOut">
              <a:rPr lang="en-GB" smtClean="0"/>
              <a:t>18/07/2023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40276219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4CA201-851C-4A84-8383-767573C30328}" type="datetimeFigureOut">
              <a:rPr lang="en-GB" smtClean="0"/>
              <a:t>18/07/2023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30498442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4CA201-851C-4A84-8383-767573C30328}" type="datetimeFigureOut">
              <a:rPr lang="en-GB" smtClean="0"/>
              <a:t>18/07/2023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5405229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4CA201-851C-4A84-8383-767573C30328}" type="datetimeFigureOut">
              <a:rPr lang="en-GB" smtClean="0"/>
              <a:t>18/07/2023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14169075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4CA201-851C-4A84-8383-767573C30328}" type="datetimeFigureOut">
              <a:rPr lang="en-GB" smtClean="0"/>
              <a:t>18/07/2023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13291798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14CA201-851C-4A84-8383-767573C30328}" type="datetimeFigureOut">
              <a:rPr lang="en-GB" smtClean="0"/>
              <a:t>18/07/2023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4FAC01-77A8-4A94-AEE5-B3249D523D31}" type="slidenum">
              <a:rPr lang="en-GB" smtClean="0"/>
              <a:t>‹#›</a:t>
            </a:fld>
            <a:endParaRPr lang="en-GB"/>
          </a:p>
        </p:txBody>
      </p:sp>
    </p:spTree>
    <p:extLst>
      <p:ext uri="{BB962C8B-B14F-4D97-AF65-F5344CB8AC3E}">
        <p14:creationId xmlns:p14="http://schemas.microsoft.com/office/powerpoint/2010/main" val="34660738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93D7D-2956-ED2F-FE3B-C5CD2BCDCFA5}"/>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F04D6ECE-614C-CAEC-CB9E-9344582308D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CBB2202-05D5-6B1E-00F0-BB894FA19004}"/>
              </a:ext>
            </a:extLst>
          </p:cNvPr>
          <p:cNvSpPr>
            <a:spLocks noGrp="1"/>
          </p:cNvSpPr>
          <p:nvPr>
            <p:ph type="dt" sz="half" idx="10"/>
          </p:nvPr>
        </p:nvSpPr>
        <p:spPr/>
        <p:txBody>
          <a:bodyPr/>
          <a:lstStyle/>
          <a:p>
            <a:fld id="{FE9778A5-7515-4C26-82AF-D5B09CE940F4}" type="datetimeFigureOut">
              <a:rPr lang="en-GB" smtClean="0"/>
              <a:t>18/07/2023</a:t>
            </a:fld>
            <a:endParaRPr lang="en-GB"/>
          </a:p>
        </p:txBody>
      </p:sp>
      <p:sp>
        <p:nvSpPr>
          <p:cNvPr id="5" name="Footer Placeholder 4">
            <a:extLst>
              <a:ext uri="{FF2B5EF4-FFF2-40B4-BE49-F238E27FC236}">
                <a16:creationId xmlns:a16="http://schemas.microsoft.com/office/drawing/2014/main" id="{7C45AB84-5047-BE71-5698-802B713E51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B332DB-94AA-0F93-1459-49AA356A1A41}"/>
              </a:ext>
            </a:extLst>
          </p:cNvPr>
          <p:cNvSpPr>
            <a:spLocks noGrp="1"/>
          </p:cNvSpPr>
          <p:nvPr>
            <p:ph type="sldNum" sz="quarter" idx="12"/>
          </p:nvPr>
        </p:nvSpPr>
        <p:spPr/>
        <p:txBody>
          <a:bodyPr/>
          <a:lstStyle/>
          <a:p>
            <a:fld id="{089D7EB2-677E-4380-919A-23EA292EAEA6}" type="slidenum">
              <a:rPr lang="en-GB" smtClean="0"/>
              <a:t>‹#›</a:t>
            </a:fld>
            <a:endParaRPr lang="en-GB"/>
          </a:p>
        </p:txBody>
      </p:sp>
    </p:spTree>
    <p:extLst>
      <p:ext uri="{BB962C8B-B14F-4D97-AF65-F5344CB8AC3E}">
        <p14:creationId xmlns:p14="http://schemas.microsoft.com/office/powerpoint/2010/main" val="6762094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5F4A3-DCCD-A932-CAE1-A0BFEBA6B85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00667CC-6DCE-9951-0D52-9661894FEA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BE5BF7-2B06-9491-6C69-5433050706B7}"/>
              </a:ext>
            </a:extLst>
          </p:cNvPr>
          <p:cNvSpPr>
            <a:spLocks noGrp="1"/>
          </p:cNvSpPr>
          <p:nvPr>
            <p:ph type="dt" sz="half" idx="10"/>
          </p:nvPr>
        </p:nvSpPr>
        <p:spPr/>
        <p:txBody>
          <a:bodyPr/>
          <a:lstStyle/>
          <a:p>
            <a:fld id="{FE9778A5-7515-4C26-82AF-D5B09CE940F4}" type="datetimeFigureOut">
              <a:rPr lang="en-GB" smtClean="0"/>
              <a:t>18/07/2023</a:t>
            </a:fld>
            <a:endParaRPr lang="en-GB"/>
          </a:p>
        </p:txBody>
      </p:sp>
      <p:sp>
        <p:nvSpPr>
          <p:cNvPr id="5" name="Footer Placeholder 4">
            <a:extLst>
              <a:ext uri="{FF2B5EF4-FFF2-40B4-BE49-F238E27FC236}">
                <a16:creationId xmlns:a16="http://schemas.microsoft.com/office/drawing/2014/main" id="{AF5D2837-E849-A59A-53FA-071FC6C9B1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71BEB3-CE02-11C5-6E68-1F253D5C8D54}"/>
              </a:ext>
            </a:extLst>
          </p:cNvPr>
          <p:cNvSpPr>
            <a:spLocks noGrp="1"/>
          </p:cNvSpPr>
          <p:nvPr>
            <p:ph type="sldNum" sz="quarter" idx="12"/>
          </p:nvPr>
        </p:nvSpPr>
        <p:spPr/>
        <p:txBody>
          <a:bodyPr/>
          <a:lstStyle/>
          <a:p>
            <a:fld id="{089D7EB2-677E-4380-919A-23EA292EAEA6}" type="slidenum">
              <a:rPr lang="en-GB" smtClean="0"/>
              <a:t>‹#›</a:t>
            </a:fld>
            <a:endParaRPr lang="en-GB"/>
          </a:p>
        </p:txBody>
      </p:sp>
    </p:spTree>
    <p:extLst>
      <p:ext uri="{BB962C8B-B14F-4D97-AF65-F5344CB8AC3E}">
        <p14:creationId xmlns:p14="http://schemas.microsoft.com/office/powerpoint/2010/main" val="9299754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A4D8D-59F5-212E-EDE8-9504EEB22BC7}"/>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0823E14-3658-7947-5AEE-4761F29B733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3E02F0-E72A-908C-1576-F9614D55E276}"/>
              </a:ext>
            </a:extLst>
          </p:cNvPr>
          <p:cNvSpPr>
            <a:spLocks noGrp="1"/>
          </p:cNvSpPr>
          <p:nvPr>
            <p:ph type="dt" sz="half" idx="10"/>
          </p:nvPr>
        </p:nvSpPr>
        <p:spPr/>
        <p:txBody>
          <a:bodyPr/>
          <a:lstStyle/>
          <a:p>
            <a:fld id="{FE9778A5-7515-4C26-82AF-D5B09CE940F4}" type="datetimeFigureOut">
              <a:rPr lang="en-GB" smtClean="0"/>
              <a:t>18/07/2023</a:t>
            </a:fld>
            <a:endParaRPr lang="en-GB"/>
          </a:p>
        </p:txBody>
      </p:sp>
      <p:sp>
        <p:nvSpPr>
          <p:cNvPr id="5" name="Footer Placeholder 4">
            <a:extLst>
              <a:ext uri="{FF2B5EF4-FFF2-40B4-BE49-F238E27FC236}">
                <a16:creationId xmlns:a16="http://schemas.microsoft.com/office/drawing/2014/main" id="{3AC9A20F-266C-A1F1-9E68-89933BAD39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227089-7BC0-E147-5DC5-2E070F8F04F8}"/>
              </a:ext>
            </a:extLst>
          </p:cNvPr>
          <p:cNvSpPr>
            <a:spLocks noGrp="1"/>
          </p:cNvSpPr>
          <p:nvPr>
            <p:ph type="sldNum" sz="quarter" idx="12"/>
          </p:nvPr>
        </p:nvSpPr>
        <p:spPr/>
        <p:txBody>
          <a:bodyPr/>
          <a:lstStyle/>
          <a:p>
            <a:fld id="{089D7EB2-677E-4380-919A-23EA292EAEA6}" type="slidenum">
              <a:rPr lang="en-GB" smtClean="0"/>
              <a:t>‹#›</a:t>
            </a:fld>
            <a:endParaRPr lang="en-GB"/>
          </a:p>
        </p:txBody>
      </p:sp>
    </p:spTree>
    <p:extLst>
      <p:ext uri="{BB962C8B-B14F-4D97-AF65-F5344CB8AC3E}">
        <p14:creationId xmlns:p14="http://schemas.microsoft.com/office/powerpoint/2010/main" val="724518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12 Warwick layout 2">
    <p:spTree>
      <p:nvGrpSpPr>
        <p:cNvPr id="1" name=""/>
        <p:cNvGrpSpPr/>
        <p:nvPr/>
      </p:nvGrpSpPr>
      <p:grpSpPr>
        <a:xfrm>
          <a:off x="0" y="0"/>
          <a:ext cx="0" cy="0"/>
          <a:chOff x="0" y="0"/>
          <a:chExt cx="0" cy="0"/>
        </a:xfrm>
      </p:grpSpPr>
      <p:sp>
        <p:nvSpPr>
          <p:cNvPr id="12"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
        <p:nvSpPr>
          <p:cNvPr id="13" name="Text Placeholder 2"/>
          <p:cNvSpPr>
            <a:spLocks noGrp="1"/>
          </p:cNvSpPr>
          <p:nvPr>
            <p:ph type="body" sz="quarter" idx="10" hasCustomPrompt="1"/>
          </p:nvPr>
        </p:nvSpPr>
        <p:spPr>
          <a:xfrm>
            <a:off x="395536" y="3788296"/>
            <a:ext cx="6120630"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4" name="Text Placeholder 2"/>
          <p:cNvSpPr>
            <a:spLocks noGrp="1"/>
          </p:cNvSpPr>
          <p:nvPr>
            <p:ph type="body" sz="quarter" idx="11" hasCustomPrompt="1"/>
          </p:nvPr>
        </p:nvSpPr>
        <p:spPr>
          <a:xfrm>
            <a:off x="395586" y="4365104"/>
            <a:ext cx="6120630"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17" name="Text Placeholder 2"/>
          <p:cNvSpPr>
            <a:spLocks noGrp="1"/>
          </p:cNvSpPr>
          <p:nvPr>
            <p:ph type="body" sz="quarter" idx="12" hasCustomPrompt="1"/>
          </p:nvPr>
        </p:nvSpPr>
        <p:spPr>
          <a:xfrm>
            <a:off x="395536" y="5949280"/>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18" name="Text Placeholder 2"/>
          <p:cNvSpPr>
            <a:spLocks noGrp="1"/>
          </p:cNvSpPr>
          <p:nvPr>
            <p:ph type="body" sz="quarter" idx="13" hasCustomPrompt="1"/>
          </p:nvPr>
        </p:nvSpPr>
        <p:spPr>
          <a:xfrm>
            <a:off x="395536" y="6237312"/>
            <a:ext cx="6120630"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5945060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5624B-9220-12F7-1659-D828C3CCC87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570FC1-2395-C6CB-366A-F965C086E15C}"/>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D65B14-D271-4EC9-7B51-0737B22497B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ADFDFA5-33FF-D398-5F95-952B2F08D5CD}"/>
              </a:ext>
            </a:extLst>
          </p:cNvPr>
          <p:cNvSpPr>
            <a:spLocks noGrp="1"/>
          </p:cNvSpPr>
          <p:nvPr>
            <p:ph type="dt" sz="half" idx="10"/>
          </p:nvPr>
        </p:nvSpPr>
        <p:spPr/>
        <p:txBody>
          <a:bodyPr/>
          <a:lstStyle/>
          <a:p>
            <a:fld id="{FE9778A5-7515-4C26-82AF-D5B09CE940F4}" type="datetimeFigureOut">
              <a:rPr lang="en-GB" smtClean="0"/>
              <a:t>18/07/2023</a:t>
            </a:fld>
            <a:endParaRPr lang="en-GB"/>
          </a:p>
        </p:txBody>
      </p:sp>
      <p:sp>
        <p:nvSpPr>
          <p:cNvPr id="6" name="Footer Placeholder 5">
            <a:extLst>
              <a:ext uri="{FF2B5EF4-FFF2-40B4-BE49-F238E27FC236}">
                <a16:creationId xmlns:a16="http://schemas.microsoft.com/office/drawing/2014/main" id="{B8BDDDF4-DDB0-2C21-CB50-5A3B339D250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8852B5-E801-7D82-F519-82FE13AF6A0D}"/>
              </a:ext>
            </a:extLst>
          </p:cNvPr>
          <p:cNvSpPr>
            <a:spLocks noGrp="1"/>
          </p:cNvSpPr>
          <p:nvPr>
            <p:ph type="sldNum" sz="quarter" idx="12"/>
          </p:nvPr>
        </p:nvSpPr>
        <p:spPr/>
        <p:txBody>
          <a:bodyPr/>
          <a:lstStyle/>
          <a:p>
            <a:fld id="{089D7EB2-677E-4380-919A-23EA292EAEA6}" type="slidenum">
              <a:rPr lang="en-GB" smtClean="0"/>
              <a:t>‹#›</a:t>
            </a:fld>
            <a:endParaRPr lang="en-GB"/>
          </a:p>
        </p:txBody>
      </p:sp>
    </p:spTree>
    <p:extLst>
      <p:ext uri="{BB962C8B-B14F-4D97-AF65-F5344CB8AC3E}">
        <p14:creationId xmlns:p14="http://schemas.microsoft.com/office/powerpoint/2010/main" val="35519441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A51F6-ADE7-5BCD-8D1F-33AE8F2729BC}"/>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999FFEA-3CA5-2943-C89E-E7537663F79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9175B14-5D4A-2BB4-A35E-83ABE8388F66}"/>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CAA887E-2A4B-49A5-3E5E-7E7081A1E8BB}"/>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29CD50FE-63FD-64A6-B228-2136BC230976}"/>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D90729C-E407-9712-34F3-B90DFE974425}"/>
              </a:ext>
            </a:extLst>
          </p:cNvPr>
          <p:cNvSpPr>
            <a:spLocks noGrp="1"/>
          </p:cNvSpPr>
          <p:nvPr>
            <p:ph type="dt" sz="half" idx="10"/>
          </p:nvPr>
        </p:nvSpPr>
        <p:spPr/>
        <p:txBody>
          <a:bodyPr/>
          <a:lstStyle/>
          <a:p>
            <a:fld id="{FE9778A5-7515-4C26-82AF-D5B09CE940F4}" type="datetimeFigureOut">
              <a:rPr lang="en-GB" smtClean="0"/>
              <a:t>18/07/2023</a:t>
            </a:fld>
            <a:endParaRPr lang="en-GB"/>
          </a:p>
        </p:txBody>
      </p:sp>
      <p:sp>
        <p:nvSpPr>
          <p:cNvPr id="8" name="Footer Placeholder 7">
            <a:extLst>
              <a:ext uri="{FF2B5EF4-FFF2-40B4-BE49-F238E27FC236}">
                <a16:creationId xmlns:a16="http://schemas.microsoft.com/office/drawing/2014/main" id="{28491210-67AD-DF75-8D4C-0A5A9CA3E43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6479333-9A05-79AC-DBC8-6A605C78B8F0}"/>
              </a:ext>
            </a:extLst>
          </p:cNvPr>
          <p:cNvSpPr>
            <a:spLocks noGrp="1"/>
          </p:cNvSpPr>
          <p:nvPr>
            <p:ph type="sldNum" sz="quarter" idx="12"/>
          </p:nvPr>
        </p:nvSpPr>
        <p:spPr/>
        <p:txBody>
          <a:bodyPr/>
          <a:lstStyle/>
          <a:p>
            <a:fld id="{089D7EB2-677E-4380-919A-23EA292EAEA6}" type="slidenum">
              <a:rPr lang="en-GB" smtClean="0"/>
              <a:t>‹#›</a:t>
            </a:fld>
            <a:endParaRPr lang="en-GB"/>
          </a:p>
        </p:txBody>
      </p:sp>
    </p:spTree>
    <p:extLst>
      <p:ext uri="{BB962C8B-B14F-4D97-AF65-F5344CB8AC3E}">
        <p14:creationId xmlns:p14="http://schemas.microsoft.com/office/powerpoint/2010/main" val="22036776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121A2-0D22-0A0A-8709-E8ACDF3D11F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A6B549A-E161-8E97-435B-4A56957CD90D}"/>
              </a:ext>
            </a:extLst>
          </p:cNvPr>
          <p:cNvSpPr>
            <a:spLocks noGrp="1"/>
          </p:cNvSpPr>
          <p:nvPr>
            <p:ph type="dt" sz="half" idx="10"/>
          </p:nvPr>
        </p:nvSpPr>
        <p:spPr/>
        <p:txBody>
          <a:bodyPr/>
          <a:lstStyle/>
          <a:p>
            <a:fld id="{FE9778A5-7515-4C26-82AF-D5B09CE940F4}" type="datetimeFigureOut">
              <a:rPr lang="en-GB" smtClean="0"/>
              <a:t>18/07/2023</a:t>
            </a:fld>
            <a:endParaRPr lang="en-GB"/>
          </a:p>
        </p:txBody>
      </p:sp>
      <p:sp>
        <p:nvSpPr>
          <p:cNvPr id="4" name="Footer Placeholder 3">
            <a:extLst>
              <a:ext uri="{FF2B5EF4-FFF2-40B4-BE49-F238E27FC236}">
                <a16:creationId xmlns:a16="http://schemas.microsoft.com/office/drawing/2014/main" id="{0D818CA9-C2A0-C78F-5509-C2FBD865298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1C4BEE8-6BBA-F204-F55F-CAB83387EFAF}"/>
              </a:ext>
            </a:extLst>
          </p:cNvPr>
          <p:cNvSpPr>
            <a:spLocks noGrp="1"/>
          </p:cNvSpPr>
          <p:nvPr>
            <p:ph type="sldNum" sz="quarter" idx="12"/>
          </p:nvPr>
        </p:nvSpPr>
        <p:spPr/>
        <p:txBody>
          <a:bodyPr/>
          <a:lstStyle/>
          <a:p>
            <a:fld id="{089D7EB2-677E-4380-919A-23EA292EAEA6}" type="slidenum">
              <a:rPr lang="en-GB" smtClean="0"/>
              <a:t>‹#›</a:t>
            </a:fld>
            <a:endParaRPr lang="en-GB"/>
          </a:p>
        </p:txBody>
      </p:sp>
    </p:spTree>
    <p:extLst>
      <p:ext uri="{BB962C8B-B14F-4D97-AF65-F5344CB8AC3E}">
        <p14:creationId xmlns:p14="http://schemas.microsoft.com/office/powerpoint/2010/main" val="23998962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1F531A-4CF1-3507-580D-A029F69BF245}"/>
              </a:ext>
            </a:extLst>
          </p:cNvPr>
          <p:cNvSpPr>
            <a:spLocks noGrp="1"/>
          </p:cNvSpPr>
          <p:nvPr>
            <p:ph type="dt" sz="half" idx="10"/>
          </p:nvPr>
        </p:nvSpPr>
        <p:spPr/>
        <p:txBody>
          <a:bodyPr/>
          <a:lstStyle/>
          <a:p>
            <a:fld id="{FE9778A5-7515-4C26-82AF-D5B09CE940F4}" type="datetimeFigureOut">
              <a:rPr lang="en-GB" smtClean="0"/>
              <a:t>18/07/2023</a:t>
            </a:fld>
            <a:endParaRPr lang="en-GB"/>
          </a:p>
        </p:txBody>
      </p:sp>
      <p:sp>
        <p:nvSpPr>
          <p:cNvPr id="3" name="Footer Placeholder 2">
            <a:extLst>
              <a:ext uri="{FF2B5EF4-FFF2-40B4-BE49-F238E27FC236}">
                <a16:creationId xmlns:a16="http://schemas.microsoft.com/office/drawing/2014/main" id="{1ABBF68C-7A4F-FAA1-0F6D-BBAE6EA63F2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33A7685-50CA-F069-04AB-FFEFA6958624}"/>
              </a:ext>
            </a:extLst>
          </p:cNvPr>
          <p:cNvSpPr>
            <a:spLocks noGrp="1"/>
          </p:cNvSpPr>
          <p:nvPr>
            <p:ph type="sldNum" sz="quarter" idx="12"/>
          </p:nvPr>
        </p:nvSpPr>
        <p:spPr/>
        <p:txBody>
          <a:bodyPr/>
          <a:lstStyle/>
          <a:p>
            <a:fld id="{089D7EB2-677E-4380-919A-23EA292EAEA6}" type="slidenum">
              <a:rPr lang="en-GB" smtClean="0"/>
              <a:t>‹#›</a:t>
            </a:fld>
            <a:endParaRPr lang="en-GB"/>
          </a:p>
        </p:txBody>
      </p:sp>
    </p:spTree>
    <p:extLst>
      <p:ext uri="{BB962C8B-B14F-4D97-AF65-F5344CB8AC3E}">
        <p14:creationId xmlns:p14="http://schemas.microsoft.com/office/powerpoint/2010/main" val="718977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41BA5-6D6C-0C71-3400-C2ED6E77B94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F4A71A4-B638-3525-48AF-97237F3B8A3C}"/>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35C728-9FE5-36A0-A7E0-14396CEBD6D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EC43805-38DB-8BD1-EF4E-A669EEAAB048}"/>
              </a:ext>
            </a:extLst>
          </p:cNvPr>
          <p:cNvSpPr>
            <a:spLocks noGrp="1"/>
          </p:cNvSpPr>
          <p:nvPr>
            <p:ph type="dt" sz="half" idx="10"/>
          </p:nvPr>
        </p:nvSpPr>
        <p:spPr/>
        <p:txBody>
          <a:bodyPr/>
          <a:lstStyle/>
          <a:p>
            <a:fld id="{FE9778A5-7515-4C26-82AF-D5B09CE940F4}" type="datetimeFigureOut">
              <a:rPr lang="en-GB" smtClean="0"/>
              <a:t>18/07/2023</a:t>
            </a:fld>
            <a:endParaRPr lang="en-GB"/>
          </a:p>
        </p:txBody>
      </p:sp>
      <p:sp>
        <p:nvSpPr>
          <p:cNvPr id="6" name="Footer Placeholder 5">
            <a:extLst>
              <a:ext uri="{FF2B5EF4-FFF2-40B4-BE49-F238E27FC236}">
                <a16:creationId xmlns:a16="http://schemas.microsoft.com/office/drawing/2014/main" id="{DF6B84CF-1930-0BF9-B9B4-14A76D001CB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0985E3-FEBA-4EDC-690D-05A09826B900}"/>
              </a:ext>
            </a:extLst>
          </p:cNvPr>
          <p:cNvSpPr>
            <a:spLocks noGrp="1"/>
          </p:cNvSpPr>
          <p:nvPr>
            <p:ph type="sldNum" sz="quarter" idx="12"/>
          </p:nvPr>
        </p:nvSpPr>
        <p:spPr/>
        <p:txBody>
          <a:bodyPr/>
          <a:lstStyle/>
          <a:p>
            <a:fld id="{089D7EB2-677E-4380-919A-23EA292EAEA6}" type="slidenum">
              <a:rPr lang="en-GB" smtClean="0"/>
              <a:t>‹#›</a:t>
            </a:fld>
            <a:endParaRPr lang="en-GB"/>
          </a:p>
        </p:txBody>
      </p:sp>
    </p:spTree>
    <p:extLst>
      <p:ext uri="{BB962C8B-B14F-4D97-AF65-F5344CB8AC3E}">
        <p14:creationId xmlns:p14="http://schemas.microsoft.com/office/powerpoint/2010/main" val="29099948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2A9BA-0FE6-7439-061A-2CDF28AE7A6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FBAA97B-9A75-1226-F0D3-B65238589F4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A6B75CCF-CCDF-06F8-EF17-88AA1055F9C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1DF8FC2-DCB5-7BC6-EF05-0BFCC6CA0105}"/>
              </a:ext>
            </a:extLst>
          </p:cNvPr>
          <p:cNvSpPr>
            <a:spLocks noGrp="1"/>
          </p:cNvSpPr>
          <p:nvPr>
            <p:ph type="dt" sz="half" idx="10"/>
          </p:nvPr>
        </p:nvSpPr>
        <p:spPr/>
        <p:txBody>
          <a:bodyPr/>
          <a:lstStyle/>
          <a:p>
            <a:fld id="{FE9778A5-7515-4C26-82AF-D5B09CE940F4}" type="datetimeFigureOut">
              <a:rPr lang="en-GB" smtClean="0"/>
              <a:t>18/07/2023</a:t>
            </a:fld>
            <a:endParaRPr lang="en-GB"/>
          </a:p>
        </p:txBody>
      </p:sp>
      <p:sp>
        <p:nvSpPr>
          <p:cNvPr id="6" name="Footer Placeholder 5">
            <a:extLst>
              <a:ext uri="{FF2B5EF4-FFF2-40B4-BE49-F238E27FC236}">
                <a16:creationId xmlns:a16="http://schemas.microsoft.com/office/drawing/2014/main" id="{8962B736-64F9-558A-C75F-64AA7327DED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A57A977-10B1-F70E-C6FE-F1FBF62DB6DF}"/>
              </a:ext>
            </a:extLst>
          </p:cNvPr>
          <p:cNvSpPr>
            <a:spLocks noGrp="1"/>
          </p:cNvSpPr>
          <p:nvPr>
            <p:ph type="sldNum" sz="quarter" idx="12"/>
          </p:nvPr>
        </p:nvSpPr>
        <p:spPr/>
        <p:txBody>
          <a:bodyPr/>
          <a:lstStyle/>
          <a:p>
            <a:fld id="{089D7EB2-677E-4380-919A-23EA292EAEA6}" type="slidenum">
              <a:rPr lang="en-GB" smtClean="0"/>
              <a:t>‹#›</a:t>
            </a:fld>
            <a:endParaRPr lang="en-GB"/>
          </a:p>
        </p:txBody>
      </p:sp>
    </p:spTree>
    <p:extLst>
      <p:ext uri="{BB962C8B-B14F-4D97-AF65-F5344CB8AC3E}">
        <p14:creationId xmlns:p14="http://schemas.microsoft.com/office/powerpoint/2010/main" val="1750226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61B1F-2264-F9CE-F4AB-EF79A157784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728E59-5A82-2F4E-1581-0ED702572D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D87F4D-4B96-09E6-9BC0-7CF942DD7647}"/>
              </a:ext>
            </a:extLst>
          </p:cNvPr>
          <p:cNvSpPr>
            <a:spLocks noGrp="1"/>
          </p:cNvSpPr>
          <p:nvPr>
            <p:ph type="dt" sz="half" idx="10"/>
          </p:nvPr>
        </p:nvSpPr>
        <p:spPr/>
        <p:txBody>
          <a:bodyPr/>
          <a:lstStyle/>
          <a:p>
            <a:fld id="{FE9778A5-7515-4C26-82AF-D5B09CE940F4}" type="datetimeFigureOut">
              <a:rPr lang="en-GB" smtClean="0"/>
              <a:t>18/07/2023</a:t>
            </a:fld>
            <a:endParaRPr lang="en-GB"/>
          </a:p>
        </p:txBody>
      </p:sp>
      <p:sp>
        <p:nvSpPr>
          <p:cNvPr id="5" name="Footer Placeholder 4">
            <a:extLst>
              <a:ext uri="{FF2B5EF4-FFF2-40B4-BE49-F238E27FC236}">
                <a16:creationId xmlns:a16="http://schemas.microsoft.com/office/drawing/2014/main" id="{56CA0838-8408-ECAE-A717-0F1B5E6ECC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77C556-BFDE-6E90-41B0-0CA2FE885134}"/>
              </a:ext>
            </a:extLst>
          </p:cNvPr>
          <p:cNvSpPr>
            <a:spLocks noGrp="1"/>
          </p:cNvSpPr>
          <p:nvPr>
            <p:ph type="sldNum" sz="quarter" idx="12"/>
          </p:nvPr>
        </p:nvSpPr>
        <p:spPr/>
        <p:txBody>
          <a:bodyPr/>
          <a:lstStyle/>
          <a:p>
            <a:fld id="{089D7EB2-677E-4380-919A-23EA292EAEA6}" type="slidenum">
              <a:rPr lang="en-GB" smtClean="0"/>
              <a:t>‹#›</a:t>
            </a:fld>
            <a:endParaRPr lang="en-GB"/>
          </a:p>
        </p:txBody>
      </p:sp>
    </p:spTree>
    <p:extLst>
      <p:ext uri="{BB962C8B-B14F-4D97-AF65-F5344CB8AC3E}">
        <p14:creationId xmlns:p14="http://schemas.microsoft.com/office/powerpoint/2010/main" val="13412962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D4FF508-02CE-52D3-CDAB-D9804423E8C4}"/>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A6C8380-3AEB-F5D3-983D-C41FC956BC5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1A5142-4A9F-517B-3972-63D752F7A89D}"/>
              </a:ext>
            </a:extLst>
          </p:cNvPr>
          <p:cNvSpPr>
            <a:spLocks noGrp="1"/>
          </p:cNvSpPr>
          <p:nvPr>
            <p:ph type="dt" sz="half" idx="10"/>
          </p:nvPr>
        </p:nvSpPr>
        <p:spPr/>
        <p:txBody>
          <a:bodyPr/>
          <a:lstStyle/>
          <a:p>
            <a:fld id="{FE9778A5-7515-4C26-82AF-D5B09CE940F4}" type="datetimeFigureOut">
              <a:rPr lang="en-GB" smtClean="0"/>
              <a:t>18/07/2023</a:t>
            </a:fld>
            <a:endParaRPr lang="en-GB"/>
          </a:p>
        </p:txBody>
      </p:sp>
      <p:sp>
        <p:nvSpPr>
          <p:cNvPr id="5" name="Footer Placeholder 4">
            <a:extLst>
              <a:ext uri="{FF2B5EF4-FFF2-40B4-BE49-F238E27FC236}">
                <a16:creationId xmlns:a16="http://schemas.microsoft.com/office/drawing/2014/main" id="{AEC885C0-FE7B-B26E-AE05-87D912B9BF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22E9AE-C307-BC03-2C5C-7B02A1F5563B}"/>
              </a:ext>
            </a:extLst>
          </p:cNvPr>
          <p:cNvSpPr>
            <a:spLocks noGrp="1"/>
          </p:cNvSpPr>
          <p:nvPr>
            <p:ph type="sldNum" sz="quarter" idx="12"/>
          </p:nvPr>
        </p:nvSpPr>
        <p:spPr/>
        <p:txBody>
          <a:bodyPr/>
          <a:lstStyle/>
          <a:p>
            <a:fld id="{089D7EB2-677E-4380-919A-23EA292EAEA6}" type="slidenum">
              <a:rPr lang="en-GB" smtClean="0"/>
              <a:t>‹#›</a:t>
            </a:fld>
            <a:endParaRPr lang="en-GB"/>
          </a:p>
        </p:txBody>
      </p:sp>
    </p:spTree>
    <p:extLst>
      <p:ext uri="{BB962C8B-B14F-4D97-AF65-F5344CB8AC3E}">
        <p14:creationId xmlns:p14="http://schemas.microsoft.com/office/powerpoint/2010/main" val="5202478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12 Departmental lockup layout 2">
    <p:spTree>
      <p:nvGrpSpPr>
        <p:cNvPr id="1" name=""/>
        <p:cNvGrpSpPr/>
        <p:nvPr/>
      </p:nvGrpSpPr>
      <p:grpSpPr>
        <a:xfrm>
          <a:off x="0" y="0"/>
          <a:ext cx="0" cy="0"/>
          <a:chOff x="0" y="0"/>
          <a:chExt cx="0" cy="0"/>
        </a:xfrm>
      </p:grpSpPr>
      <p:sp>
        <p:nvSpPr>
          <p:cNvPr id="7" name="Text Placeholder 8"/>
          <p:cNvSpPr>
            <a:spLocks noGrp="1"/>
          </p:cNvSpPr>
          <p:nvPr>
            <p:ph type="body" sz="quarter" idx="14" hasCustomPrompt="1"/>
          </p:nvPr>
        </p:nvSpPr>
        <p:spPr>
          <a:xfrm>
            <a:off x="395537" y="2420889"/>
            <a:ext cx="6192688" cy="4104456"/>
          </a:xfrm>
          <a:prstGeom prst="rect">
            <a:avLst/>
          </a:prstGeom>
        </p:spPr>
        <p:txBody>
          <a:bodyPr vert="horz"/>
          <a:lstStyle>
            <a:lvl1pPr marL="0" indent="0">
              <a:buNone/>
              <a:defRPr sz="1500"/>
            </a:lvl1pPr>
          </a:lstStyle>
          <a:p>
            <a:pPr lvl="0"/>
            <a:r>
              <a:rPr lang="en-US"/>
              <a:t>Text here….</a:t>
            </a:r>
          </a:p>
        </p:txBody>
      </p:sp>
      <p:sp>
        <p:nvSpPr>
          <p:cNvPr id="8" name="Text Placeholder 2"/>
          <p:cNvSpPr>
            <a:spLocks noGrp="1"/>
          </p:cNvSpPr>
          <p:nvPr>
            <p:ph type="body" sz="quarter" idx="10" hasCustomPrompt="1"/>
          </p:nvPr>
        </p:nvSpPr>
        <p:spPr>
          <a:xfrm>
            <a:off x="395463" y="1556792"/>
            <a:ext cx="6192763" cy="648816"/>
          </a:xfrm>
          <a:prstGeom prst="rect">
            <a:avLst/>
          </a:prstGeom>
        </p:spPr>
        <p:txBody>
          <a:bodyPr vert="horz"/>
          <a:lstStyle>
            <a:lvl1pPr marL="0" indent="0">
              <a:buNone/>
              <a:defRPr sz="2700" b="0" i="0">
                <a:solidFill>
                  <a:srgbClr val="687DBE"/>
                </a:solidFill>
                <a:latin typeface="Calibri"/>
                <a:cs typeface="Calibri"/>
              </a:defRPr>
            </a:lvl1pPr>
          </a:lstStyle>
          <a:p>
            <a:pPr lvl="0"/>
            <a:r>
              <a:rPr lang="en-GB"/>
              <a:t>Add Title Text Here…</a:t>
            </a:r>
          </a:p>
        </p:txBody>
      </p:sp>
      <p:sp>
        <p:nvSpPr>
          <p:cNvPr id="9" name="Picture Placeholder 5"/>
          <p:cNvSpPr>
            <a:spLocks noGrp="1"/>
          </p:cNvSpPr>
          <p:nvPr>
            <p:ph type="pic" sz="quarter" idx="15" hasCustomPrompt="1"/>
          </p:nvPr>
        </p:nvSpPr>
        <p:spPr>
          <a:xfrm>
            <a:off x="6828224" y="4509122"/>
            <a:ext cx="1992025" cy="2016001"/>
          </a:xfrm>
          <a:prstGeom prst="rect">
            <a:avLst/>
          </a:prstGeom>
          <a:solidFill>
            <a:schemeClr val="bg1">
              <a:lumMod val="85000"/>
            </a:schemeClr>
          </a:solidFill>
        </p:spPr>
        <p:txBody>
          <a:bodyPr vert="horz"/>
          <a:lstStyle>
            <a:lvl1pPr marL="0" indent="0">
              <a:buNone/>
              <a:defRPr sz="1500"/>
            </a:lvl1pPr>
          </a:lstStyle>
          <a:p>
            <a:r>
              <a:rPr lang="en-US"/>
              <a:t>Insert picture</a:t>
            </a:r>
          </a:p>
        </p:txBody>
      </p:sp>
    </p:spTree>
    <p:extLst>
      <p:ext uri="{BB962C8B-B14F-4D97-AF65-F5344CB8AC3E}">
        <p14:creationId xmlns:p14="http://schemas.microsoft.com/office/powerpoint/2010/main" val="733503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2 Warwick">
    <p:spTree>
      <p:nvGrpSpPr>
        <p:cNvPr id="1" name=""/>
        <p:cNvGrpSpPr/>
        <p:nvPr/>
      </p:nvGrpSpPr>
      <p:grpSpPr>
        <a:xfrm>
          <a:off x="0" y="0"/>
          <a:ext cx="0" cy="0"/>
          <a:chOff x="0" y="0"/>
          <a:chExt cx="0" cy="0"/>
        </a:xfrm>
      </p:grpSpPr>
      <p:sp>
        <p:nvSpPr>
          <p:cNvPr id="2" name="Text Placeholder 8"/>
          <p:cNvSpPr>
            <a:spLocks noGrp="1"/>
          </p:cNvSpPr>
          <p:nvPr>
            <p:ph type="body" sz="quarter" idx="14" hasCustomPrompt="1"/>
          </p:nvPr>
        </p:nvSpPr>
        <p:spPr>
          <a:xfrm>
            <a:off x="395610" y="2276474"/>
            <a:ext cx="8424862" cy="4248869"/>
          </a:xfrm>
          <a:prstGeom prst="rect">
            <a:avLst/>
          </a:prstGeom>
        </p:spPr>
        <p:txBody>
          <a:bodyPr vert="horz"/>
          <a:lstStyle>
            <a:lvl1pPr marL="0" indent="0">
              <a:buNone/>
              <a:defRPr sz="2000"/>
            </a:lvl1pPr>
          </a:lstStyle>
          <a:p>
            <a:pPr lvl="0"/>
            <a:r>
              <a:rPr lang="en-US" dirty="0"/>
              <a:t>Text here….</a:t>
            </a:r>
          </a:p>
        </p:txBody>
      </p:sp>
      <p:sp>
        <p:nvSpPr>
          <p:cNvPr id="3" name="Text Placeholder 2"/>
          <p:cNvSpPr>
            <a:spLocks noGrp="1"/>
          </p:cNvSpPr>
          <p:nvPr>
            <p:ph type="body" sz="quarter" idx="10" hasCustomPrompt="1"/>
          </p:nvPr>
        </p:nvSpPr>
        <p:spPr>
          <a:xfrm>
            <a:off x="395535" y="1412776"/>
            <a:ext cx="8424943"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Tree>
    <p:extLst>
      <p:ext uri="{BB962C8B-B14F-4D97-AF65-F5344CB8AC3E}">
        <p14:creationId xmlns:p14="http://schemas.microsoft.com/office/powerpoint/2010/main" val="1693847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2 Warwick layout 2">
    <p:spTree>
      <p:nvGrpSpPr>
        <p:cNvPr id="1" name=""/>
        <p:cNvGrpSpPr/>
        <p:nvPr/>
      </p:nvGrpSpPr>
      <p:grpSpPr>
        <a:xfrm>
          <a:off x="0" y="0"/>
          <a:ext cx="0" cy="0"/>
          <a:chOff x="0" y="0"/>
          <a:chExt cx="0" cy="0"/>
        </a:xfrm>
      </p:grpSpPr>
      <p:sp>
        <p:nvSpPr>
          <p:cNvPr id="3" name="Text Placeholder 8"/>
          <p:cNvSpPr>
            <a:spLocks noGrp="1"/>
          </p:cNvSpPr>
          <p:nvPr>
            <p:ph type="body" sz="quarter" idx="14" hasCustomPrompt="1"/>
          </p:nvPr>
        </p:nvSpPr>
        <p:spPr>
          <a:xfrm>
            <a:off x="395536" y="2276474"/>
            <a:ext cx="5976664" cy="4248869"/>
          </a:xfrm>
          <a:prstGeom prst="rect">
            <a:avLst/>
          </a:prstGeom>
        </p:spPr>
        <p:txBody>
          <a:bodyPr vert="horz"/>
          <a:lstStyle>
            <a:lvl1pPr marL="0" indent="0">
              <a:buNone/>
              <a:defRPr sz="2000"/>
            </a:lvl1pPr>
          </a:lstStyle>
          <a:p>
            <a:pPr lvl="0"/>
            <a:r>
              <a:rPr lang="en-US" dirty="0"/>
              <a:t>Text here….</a:t>
            </a:r>
          </a:p>
        </p:txBody>
      </p:sp>
      <p:sp>
        <p:nvSpPr>
          <p:cNvPr id="4" name="Text Placeholder 2"/>
          <p:cNvSpPr>
            <a:spLocks noGrp="1"/>
          </p:cNvSpPr>
          <p:nvPr>
            <p:ph type="body" sz="quarter" idx="10" hasCustomPrompt="1"/>
          </p:nvPr>
        </p:nvSpPr>
        <p:spPr>
          <a:xfrm>
            <a:off x="395537" y="1412776"/>
            <a:ext cx="5976664"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5" name="Picture Placeholder 5"/>
          <p:cNvSpPr>
            <a:spLocks noGrp="1"/>
          </p:cNvSpPr>
          <p:nvPr>
            <p:ph type="pic" sz="quarter" idx="15" hasCustomPrompt="1"/>
          </p:nvPr>
        </p:nvSpPr>
        <p:spPr>
          <a:xfrm>
            <a:off x="6614769" y="4293096"/>
            <a:ext cx="2205480" cy="2232025"/>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2843264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12 Warwick">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395536" y="4725144"/>
            <a:ext cx="66247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3" name="Text Placeholder 2"/>
          <p:cNvSpPr>
            <a:spLocks noGrp="1"/>
          </p:cNvSpPr>
          <p:nvPr>
            <p:ph type="body" sz="quarter" idx="11" hasCustomPrompt="1"/>
          </p:nvPr>
        </p:nvSpPr>
        <p:spPr>
          <a:xfrm>
            <a:off x="395586" y="5301952"/>
            <a:ext cx="66247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4" name="Text Placeholder 2"/>
          <p:cNvSpPr>
            <a:spLocks noGrp="1"/>
          </p:cNvSpPr>
          <p:nvPr>
            <p:ph type="body" sz="quarter" idx="12" hasCustomPrompt="1"/>
          </p:nvPr>
        </p:nvSpPr>
        <p:spPr>
          <a:xfrm>
            <a:off x="414892" y="5949280"/>
            <a:ext cx="8405579"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5" name="Text Placeholder 2"/>
          <p:cNvSpPr>
            <a:spLocks noGrp="1"/>
          </p:cNvSpPr>
          <p:nvPr>
            <p:ph type="body" sz="quarter" idx="13" hasCustomPrompt="1"/>
          </p:nvPr>
        </p:nvSpPr>
        <p:spPr>
          <a:xfrm>
            <a:off x="414892" y="6237312"/>
            <a:ext cx="8405579"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Tree>
    <p:extLst>
      <p:ext uri="{BB962C8B-B14F-4D97-AF65-F5344CB8AC3E}">
        <p14:creationId xmlns:p14="http://schemas.microsoft.com/office/powerpoint/2010/main" val="317271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12 University lockup">
    <p:spTree>
      <p:nvGrpSpPr>
        <p:cNvPr id="1" name=""/>
        <p:cNvGrpSpPr/>
        <p:nvPr/>
      </p:nvGrpSpPr>
      <p:grpSpPr>
        <a:xfrm>
          <a:off x="0" y="0"/>
          <a:ext cx="0" cy="0"/>
          <a:chOff x="0" y="0"/>
          <a:chExt cx="0" cy="0"/>
        </a:xfrm>
      </p:grpSpPr>
      <p:sp>
        <p:nvSpPr>
          <p:cNvPr id="6" name="Text Placeholder 2"/>
          <p:cNvSpPr>
            <a:spLocks noGrp="1"/>
          </p:cNvSpPr>
          <p:nvPr>
            <p:ph type="body" sz="quarter" idx="12" hasCustomPrompt="1"/>
          </p:nvPr>
        </p:nvSpPr>
        <p:spPr>
          <a:xfrm>
            <a:off x="395536" y="5949280"/>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7" name="Text Placeholder 2"/>
          <p:cNvSpPr>
            <a:spLocks noGrp="1"/>
          </p:cNvSpPr>
          <p:nvPr>
            <p:ph type="body" sz="quarter" idx="13" hasCustomPrompt="1"/>
          </p:nvPr>
        </p:nvSpPr>
        <p:spPr>
          <a:xfrm>
            <a:off x="395536" y="6237312"/>
            <a:ext cx="8424936"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10" name="Text Placeholder 2"/>
          <p:cNvSpPr>
            <a:spLocks noGrp="1"/>
          </p:cNvSpPr>
          <p:nvPr>
            <p:ph type="body" sz="quarter" idx="14" hasCustomPrompt="1"/>
          </p:nvPr>
        </p:nvSpPr>
        <p:spPr>
          <a:xfrm>
            <a:off x="395536" y="4365104"/>
            <a:ext cx="8424936"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11" name="Text Placeholder 2"/>
          <p:cNvSpPr>
            <a:spLocks noGrp="1"/>
          </p:cNvSpPr>
          <p:nvPr>
            <p:ph type="body" sz="quarter" idx="15" hasCustomPrompt="1"/>
          </p:nvPr>
        </p:nvSpPr>
        <p:spPr>
          <a:xfrm>
            <a:off x="395586" y="4941912"/>
            <a:ext cx="8424936"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Tree>
    <p:extLst>
      <p:ext uri="{BB962C8B-B14F-4D97-AF65-F5344CB8AC3E}">
        <p14:creationId xmlns:p14="http://schemas.microsoft.com/office/powerpoint/2010/main" val="1638640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12 University lockup layout 2">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395486" y="4365104"/>
            <a:ext cx="6048672" cy="648816"/>
          </a:xfrm>
          <a:prstGeom prst="rect">
            <a:avLst/>
          </a:prstGeom>
        </p:spPr>
        <p:txBody>
          <a:bodyPr vert="horz"/>
          <a:lstStyle>
            <a:lvl1pPr marL="0" indent="0">
              <a:buNone/>
              <a:defRPr sz="3600" b="0" i="0">
                <a:solidFill>
                  <a:srgbClr val="687DBE"/>
                </a:solidFill>
                <a:latin typeface="Calibri"/>
                <a:cs typeface="Calibri"/>
              </a:defRPr>
            </a:lvl1pPr>
          </a:lstStyle>
          <a:p>
            <a:pPr lvl="0"/>
            <a:r>
              <a:rPr lang="en-GB" dirty="0"/>
              <a:t>Add Title Text Here</a:t>
            </a:r>
          </a:p>
        </p:txBody>
      </p:sp>
      <p:sp>
        <p:nvSpPr>
          <p:cNvPr id="4" name="Text Placeholder 2"/>
          <p:cNvSpPr>
            <a:spLocks noGrp="1"/>
          </p:cNvSpPr>
          <p:nvPr>
            <p:ph type="body" sz="quarter" idx="11" hasCustomPrompt="1"/>
          </p:nvPr>
        </p:nvSpPr>
        <p:spPr>
          <a:xfrm>
            <a:off x="395536" y="4941912"/>
            <a:ext cx="6048672" cy="648072"/>
          </a:xfrm>
          <a:prstGeom prst="rect">
            <a:avLst/>
          </a:prstGeom>
        </p:spPr>
        <p:txBody>
          <a:bodyPr vert="horz"/>
          <a:lstStyle>
            <a:lvl1pPr marL="0" indent="0">
              <a:buNone/>
              <a:defRPr sz="3600" b="0" i="0">
                <a:solidFill>
                  <a:srgbClr val="303236"/>
                </a:solidFill>
                <a:latin typeface="Calibri"/>
                <a:cs typeface="Calibri"/>
              </a:defRPr>
            </a:lvl1pPr>
          </a:lstStyle>
          <a:p>
            <a:pPr lvl="0"/>
            <a:r>
              <a:rPr lang="en-GB" dirty="0"/>
              <a:t>Sub Title Text Here</a:t>
            </a:r>
          </a:p>
        </p:txBody>
      </p:sp>
      <p:sp>
        <p:nvSpPr>
          <p:cNvPr id="5" name="Text Placeholder 2"/>
          <p:cNvSpPr>
            <a:spLocks noGrp="1"/>
          </p:cNvSpPr>
          <p:nvPr>
            <p:ph type="body" sz="quarter" idx="12" hasCustomPrompt="1"/>
          </p:nvPr>
        </p:nvSpPr>
        <p:spPr>
          <a:xfrm>
            <a:off x="395486" y="5949280"/>
            <a:ext cx="6048672"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Department name</a:t>
            </a:r>
          </a:p>
        </p:txBody>
      </p:sp>
      <p:sp>
        <p:nvSpPr>
          <p:cNvPr id="6" name="Text Placeholder 2"/>
          <p:cNvSpPr>
            <a:spLocks noGrp="1"/>
          </p:cNvSpPr>
          <p:nvPr>
            <p:ph type="body" sz="quarter" idx="13" hasCustomPrompt="1"/>
          </p:nvPr>
        </p:nvSpPr>
        <p:spPr>
          <a:xfrm>
            <a:off x="395486" y="6237312"/>
            <a:ext cx="6048672" cy="432048"/>
          </a:xfrm>
          <a:prstGeom prst="rect">
            <a:avLst/>
          </a:prstGeom>
        </p:spPr>
        <p:txBody>
          <a:bodyPr vert="horz"/>
          <a:lstStyle>
            <a:lvl1pPr marL="0" indent="0">
              <a:buNone/>
              <a:defRPr sz="2000" b="0" i="0" baseline="0">
                <a:solidFill>
                  <a:srgbClr val="303236"/>
                </a:solidFill>
                <a:latin typeface="Calibri"/>
                <a:cs typeface="Calibri"/>
              </a:defRPr>
            </a:lvl1pPr>
          </a:lstStyle>
          <a:p>
            <a:pPr lvl="0"/>
            <a:r>
              <a:rPr lang="en-GB" dirty="0"/>
              <a:t>Date</a:t>
            </a:r>
          </a:p>
        </p:txBody>
      </p:sp>
      <p:sp>
        <p:nvSpPr>
          <p:cNvPr id="7" name="Picture Placeholder 5"/>
          <p:cNvSpPr>
            <a:spLocks noGrp="1"/>
          </p:cNvSpPr>
          <p:nvPr>
            <p:ph type="pic" sz="quarter" idx="15" hasCustomPrompt="1"/>
          </p:nvPr>
        </p:nvSpPr>
        <p:spPr>
          <a:xfrm>
            <a:off x="6828223" y="4653136"/>
            <a:ext cx="1992025" cy="2016001"/>
          </a:xfrm>
          <a:prstGeom prst="rect">
            <a:avLst/>
          </a:prstGeom>
          <a:solidFill>
            <a:schemeClr val="bg1">
              <a:lumMod val="85000"/>
            </a:schemeClr>
          </a:solidFill>
        </p:spPr>
        <p:txBody>
          <a:bodyPr vert="horz"/>
          <a:lstStyle>
            <a:lvl1pPr marL="0" indent="0">
              <a:buNone/>
              <a:defRPr sz="2000"/>
            </a:lvl1pPr>
          </a:lstStyle>
          <a:p>
            <a:r>
              <a:rPr lang="en-US" dirty="0"/>
              <a:t>Insert picture</a:t>
            </a:r>
          </a:p>
        </p:txBody>
      </p:sp>
    </p:spTree>
    <p:extLst>
      <p:ext uri="{BB962C8B-B14F-4D97-AF65-F5344CB8AC3E}">
        <p14:creationId xmlns:p14="http://schemas.microsoft.com/office/powerpoint/2010/main" val="18982115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10.jp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image" Target="../media/image11.jp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image" Target="../media/image12.jpg"/></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13.jpg"/><Relationship Id="rId5" Type="http://schemas.openxmlformats.org/officeDocument/2006/relationships/theme" Target="../theme/theme13.xml"/><Relationship Id="rId4" Type="http://schemas.openxmlformats.org/officeDocument/2006/relationships/slideLayout" Target="../slideLayouts/slideLayout25.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1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15.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5.jp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6.jp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theme" Target="../theme/theme7.xml"/><Relationship Id="rId1" Type="http://schemas.openxmlformats.org/officeDocument/2006/relationships/slideLayout" Target="../slideLayouts/slideLayout12.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8.jp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theme" Target="../theme/theme9.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83203442"/>
      </p:ext>
    </p:extLst>
  </p:cSld>
  <p:clrMap bg1="lt1" tx1="dk1" bg2="lt2" tx2="dk2" accent1="accent1" accent2="accent2" accent3="accent3" accent4="accent4" accent5="accent5" accent6="accent6" hlink="hlink" folHlink="folHlink"/>
  <p:sldLayoutIdLst>
    <p:sldLayoutId id="2147483676" r:id="rId1"/>
    <p:sldLayoutId id="2147483688"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517"/>
            <a:ext cx="9144000" cy="6844966"/>
          </a:xfrm>
          <a:prstGeom prst="rect">
            <a:avLst/>
          </a:prstGeom>
        </p:spPr>
      </p:pic>
    </p:spTree>
    <p:extLst>
      <p:ext uri="{BB962C8B-B14F-4D97-AF65-F5344CB8AC3E}">
        <p14:creationId xmlns:p14="http://schemas.microsoft.com/office/powerpoint/2010/main" val="2819162135"/>
      </p:ext>
    </p:extLst>
  </p:cSld>
  <p:clrMap bg1="lt1" tx1="dk1" bg2="lt2" tx2="dk2" accent1="accent1" accent2="accent2" accent3="accent3" accent4="accent4" accent5="accent5" accent6="accent6" hlink="hlink" folHlink="folHlink"/>
  <p:sldLayoutIdLst>
    <p:sldLayoutId id="2147483714" r:id="rId1"/>
    <p:sldLayoutId id="2147483715"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689" y="6517"/>
            <a:ext cx="9126621" cy="6844966"/>
          </a:xfrm>
          <a:prstGeom prst="rect">
            <a:avLst/>
          </a:prstGeom>
        </p:spPr>
      </p:pic>
    </p:spTree>
    <p:extLst>
      <p:ext uri="{BB962C8B-B14F-4D97-AF65-F5344CB8AC3E}">
        <p14:creationId xmlns:p14="http://schemas.microsoft.com/office/powerpoint/2010/main" val="1349450763"/>
      </p:ext>
    </p:extLst>
  </p:cSld>
  <p:clrMap bg1="lt1" tx1="dk1" bg2="lt2" tx2="dk2" accent1="accent1" accent2="accent2" accent3="accent3" accent4="accent4" accent5="accent5" accent6="accent6" hlink="hlink" folHlink="folHlink"/>
  <p:sldLayoutIdLst>
    <p:sldLayoutId id="2147483717" r:id="rId1"/>
    <p:sldLayoutId id="2147483718"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689" y="6517"/>
            <a:ext cx="9126621" cy="6844965"/>
          </a:xfrm>
          <a:prstGeom prst="rect">
            <a:avLst/>
          </a:prstGeom>
        </p:spPr>
      </p:pic>
    </p:spTree>
    <p:extLst>
      <p:ext uri="{BB962C8B-B14F-4D97-AF65-F5344CB8AC3E}">
        <p14:creationId xmlns:p14="http://schemas.microsoft.com/office/powerpoint/2010/main" val="2573632727"/>
      </p:ext>
    </p:extLst>
  </p:cSld>
  <p:clrMap bg1="lt1" tx1="dk1" bg2="lt2" tx2="dk2" accent1="accent1" accent2="accent2" accent3="accent3" accent4="accent4" accent5="accent5" accent6="accent6" hlink="hlink" folHlink="folHlink"/>
  <p:sldLayoutIdLst>
    <p:sldLayoutId id="2147483720" r:id="rId1"/>
    <p:sldLayoutId id="2147483721"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4-3_W_line.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950416"/>
            <a:ext cx="9144000" cy="502920"/>
          </a:xfrm>
          <a:prstGeom prst="rect">
            <a:avLst/>
          </a:prstGeom>
        </p:spPr>
      </p:pic>
    </p:spTree>
    <p:extLst>
      <p:ext uri="{BB962C8B-B14F-4D97-AF65-F5344CB8AC3E}">
        <p14:creationId xmlns:p14="http://schemas.microsoft.com/office/powerpoint/2010/main" val="1818788261"/>
      </p:ext>
    </p:extLst>
  </p:cSld>
  <p:clrMap bg1="lt1" tx1="dk1" bg2="lt2" tx2="dk2" accent1="accent1" accent2="accent2" accent3="accent3" accent4="accent4" accent5="accent5" accent6="accent6" hlink="hlink" folHlink="folHlink"/>
  <p:sldLayoutIdLst>
    <p:sldLayoutId id="2147483665" r:id="rId1"/>
    <p:sldLayoutId id="2147483702" r:id="rId2"/>
    <p:sldLayoutId id="2147483703" r:id="rId3"/>
    <p:sldLayoutId id="2147483735"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4CA201-851C-4A84-8383-767573C30328}" type="datetimeFigureOut">
              <a:rPr lang="en-GB" smtClean="0"/>
              <a:t>18/07/2023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AC01-77A8-4A94-AEE5-B3249D523D31}" type="slidenum">
              <a:rPr lang="en-GB" smtClean="0"/>
              <a:t>‹#›</a:t>
            </a:fld>
            <a:endParaRPr lang="en-GB"/>
          </a:p>
        </p:txBody>
      </p:sp>
    </p:spTree>
    <p:extLst>
      <p:ext uri="{BB962C8B-B14F-4D97-AF65-F5344CB8AC3E}">
        <p14:creationId xmlns:p14="http://schemas.microsoft.com/office/powerpoint/2010/main" val="57866449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B12F8A-CAF9-8328-6947-FF47A197E4A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FC5DD92-D92D-5FF3-16BB-0C5A40222CC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9B4CEC-7920-0DBC-0584-1B6F281DF12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E9778A5-7515-4C26-82AF-D5B09CE940F4}" type="datetimeFigureOut">
              <a:rPr lang="en-GB" smtClean="0"/>
              <a:t>18/07/2023</a:t>
            </a:fld>
            <a:endParaRPr lang="en-GB"/>
          </a:p>
        </p:txBody>
      </p:sp>
      <p:sp>
        <p:nvSpPr>
          <p:cNvPr id="5" name="Footer Placeholder 4">
            <a:extLst>
              <a:ext uri="{FF2B5EF4-FFF2-40B4-BE49-F238E27FC236}">
                <a16:creationId xmlns:a16="http://schemas.microsoft.com/office/drawing/2014/main" id="{E775DE83-432C-1929-F9EC-4CCB559C474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410E7B9-0376-B5EA-BAA3-509011610C0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89D7EB2-677E-4380-919A-23EA292EAEA6}" type="slidenum">
              <a:rPr lang="en-GB" smtClean="0"/>
              <a:t>‹#›</a:t>
            </a:fld>
            <a:endParaRPr lang="en-GB"/>
          </a:p>
        </p:txBody>
      </p:sp>
    </p:spTree>
    <p:extLst>
      <p:ext uri="{BB962C8B-B14F-4D97-AF65-F5344CB8AC3E}">
        <p14:creationId xmlns:p14="http://schemas.microsoft.com/office/powerpoint/2010/main" val="64333236"/>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16515806"/>
      </p:ext>
    </p:extLst>
  </p:cSld>
  <p:clrMap bg1="lt1" tx1="dk1" bg2="lt2" tx2="dk2" accent1="accent1" accent2="accent2" accent3="accent3" accent4="accent4" accent5="accent5" accent6="accent6" hlink="hlink" folHlink="folHlink"/>
  <p:sldLayoutIdLst>
    <p:sldLayoutId id="2147483651" r:id="rId1"/>
    <p:sldLayoutId id="2147483707"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49328105"/>
      </p:ext>
    </p:extLst>
  </p:cSld>
  <p:clrMap bg1="lt1" tx1="dk1" bg2="lt2" tx2="dk2" accent1="accent1" accent2="accent2" accent3="accent3" accent4="accent4" accent5="accent5" accent6="accent6" hlink="hlink" folHlink="folHlink"/>
  <p:sldLayoutIdLst>
    <p:sldLayoutId id="2147483653" r:id="rId1"/>
    <p:sldLayoutId id="2147483701"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52544969"/>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517"/>
            <a:ext cx="9144000" cy="6844966"/>
          </a:xfrm>
          <a:prstGeom prst="rect">
            <a:avLst/>
          </a:prstGeom>
        </p:spPr>
      </p:pic>
    </p:spTree>
    <p:extLst>
      <p:ext uri="{BB962C8B-B14F-4D97-AF65-F5344CB8AC3E}">
        <p14:creationId xmlns:p14="http://schemas.microsoft.com/office/powerpoint/2010/main" val="972565607"/>
      </p:ext>
    </p:extLst>
  </p:cSld>
  <p:clrMap bg1="lt1" tx1="dk1" bg2="lt2" tx2="dk2" accent1="accent1" accent2="accent2" accent3="accent3" accent4="accent4" accent5="accent5" accent6="accent6" hlink="hlink" folHlink="folHlink"/>
  <p:sldLayoutIdLst>
    <p:sldLayoutId id="2147483657" r:id="rId1"/>
    <p:sldLayoutId id="2147483708"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371379047"/>
      </p:ext>
    </p:extLst>
  </p:cSld>
  <p:clrMap bg1="lt1" tx1="dk1" bg2="lt2" tx2="dk2" accent1="accent1" accent2="accent2" accent3="accent3" accent4="accent4" accent5="accent5" accent6="accent6" hlink="hlink" folHlink="folHlink"/>
  <p:sldLayoutIdLst>
    <p:sldLayoutId id="2147483659" r:id="rId1"/>
    <p:sldLayoutId id="2147483709"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3056033"/>
      </p:ext>
    </p:extLst>
  </p:cSld>
  <p:clrMap bg1="lt1" tx1="dk1" bg2="lt2" tx2="dk2" accent1="accent1" accent2="accent2" accent3="accent3" accent4="accent4" accent5="accent5" accent6="accent6" hlink="hlink" folHlink="folHlink"/>
  <p:sldLayoutIdLst>
    <p:sldLayoutId id="214748366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06753278"/>
      </p:ext>
    </p:extLst>
  </p:cSld>
  <p:clrMap bg1="lt1" tx1="dk1" bg2="lt2" tx2="dk2" accent1="accent1" accent2="accent2" accent3="accent3" accent4="accent4" accent5="accent5" accent6="accent6" hlink="hlink" folHlink="folHlink"/>
  <p:sldLayoutIdLst>
    <p:sldLayoutId id="2147483661" r:id="rId1"/>
    <p:sldLayoutId id="2147483710"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18123589"/>
      </p:ext>
    </p:extLst>
  </p:cSld>
  <p:clrMap bg1="lt1" tx1="dk1" bg2="lt2" tx2="dk2" accent1="accent1" accent2="accent2" accent3="accent3" accent4="accent4" accent5="accent5" accent6="accent6" hlink="hlink" folHlink="folHlink"/>
  <p:sldLayoutIdLst>
    <p:sldLayoutId id="214748371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27.png"/><Relationship Id="rId5" Type="http://schemas.openxmlformats.org/officeDocument/2006/relationships/image" Target="../media/image15.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4.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image" Target="../media/image28.png"/><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4.xml"/><Relationship Id="rId5" Type="http://schemas.openxmlformats.org/officeDocument/2006/relationships/image" Target="../media/image16.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4.xml"/><Relationship Id="rId6" Type="http://schemas.openxmlformats.org/officeDocument/2006/relationships/image" Target="../media/image14.png"/><Relationship Id="rId5" Type="http://schemas.openxmlformats.org/officeDocument/2006/relationships/image" Target="../media/image16.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4.xml"/><Relationship Id="rId6" Type="http://schemas.openxmlformats.org/officeDocument/2006/relationships/image" Target="../media/image29.png"/><Relationship Id="rId5" Type="http://schemas.openxmlformats.org/officeDocument/2006/relationships/image" Target="../media/image16.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image" Target="../media/image29.png"/><Relationship Id="rId5" Type="http://schemas.openxmlformats.org/officeDocument/2006/relationships/image" Target="../media/image15.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4.xml"/><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hyperlink" Target="https://www.nihr.ac.uk/health-and-care-professionals/career-development/associate-principal-investigator-scheme.htm" TargetMode="External"/><Relationship Id="rId2" Type="http://schemas.openxmlformats.org/officeDocument/2006/relationships/notesSlide" Target="../notesSlides/notesSlide23.xml"/><Relationship Id="rId1" Type="http://schemas.openxmlformats.org/officeDocument/2006/relationships/slideLayout" Target="../slideLayouts/slideLayout24.xml"/><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hyperlink" Target="mailto:irehab@warwick.ac.uk" TargetMode="External"/><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16.png"/><Relationship Id="rId9" Type="http://schemas.openxmlformats.org/officeDocument/2006/relationships/image" Target="../media/image21.png"/></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5" Type="http://schemas.openxmlformats.org/officeDocument/2006/relationships/image" Target="../media/image14.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Layout" Target="../diagrams/layout1.xml"/><Relationship Id="rId7" Type="http://schemas.openxmlformats.org/officeDocument/2006/relationships/image" Target="../media/image16.png"/><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5.png"/></Relationships>
</file>

<file path=ppt/slides/_rels/slide32.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41.xml"/><Relationship Id="rId6" Type="http://schemas.openxmlformats.org/officeDocument/2006/relationships/diagramColors" Target="../diagrams/colors2.xml"/><Relationship Id="rId11" Type="http://schemas.openxmlformats.org/officeDocument/2006/relationships/image" Target="../media/image17.png"/><Relationship Id="rId5" Type="http://schemas.openxmlformats.org/officeDocument/2006/relationships/diagramQuickStyle" Target="../diagrams/quickStyle2.xml"/><Relationship Id="rId10" Type="http://schemas.openxmlformats.org/officeDocument/2006/relationships/image" Target="../media/image16.png"/><Relationship Id="rId4" Type="http://schemas.openxmlformats.org/officeDocument/2006/relationships/diagramLayout" Target="../diagrams/layout2.xml"/><Relationship Id="rId9"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7.jpeg"/><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4.xml"/><Relationship Id="rId6" Type="http://schemas.openxmlformats.org/officeDocument/2006/relationships/image" Target="../media/image38.png"/><Relationship Id="rId5" Type="http://schemas.openxmlformats.org/officeDocument/2006/relationships/hyperlink" Target="http://www.warwick.ac.uk/iRehab" TargetMode="External"/><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9.png"/><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4.xml"/><Relationship Id="rId6" Type="http://schemas.openxmlformats.org/officeDocument/2006/relationships/image" Target="../media/image40.png"/><Relationship Id="rId5" Type="http://schemas.openxmlformats.org/officeDocument/2006/relationships/image" Target="../media/image15.png"/><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5" Type="http://schemas.openxmlformats.org/officeDocument/2006/relationships/hyperlink" Target="mailto:irehab@warwick.ac.uk" TargetMode="Externa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2.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4.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107529" y="3788296"/>
            <a:ext cx="8928942" cy="648816"/>
          </a:xfrm>
        </p:spPr>
        <p:txBody>
          <a:bodyPr/>
          <a:lstStyle/>
          <a:p>
            <a:pPr algn="ctr"/>
            <a:r>
              <a:rPr lang="en-US" b="1" dirty="0">
                <a:solidFill>
                  <a:schemeClr val="accent4">
                    <a:lumMod val="75000"/>
                  </a:schemeClr>
                </a:solidFill>
              </a:rPr>
              <a:t>Site Initiation Visit</a:t>
            </a:r>
          </a:p>
        </p:txBody>
      </p:sp>
      <p:sp>
        <p:nvSpPr>
          <p:cNvPr id="9" name="Text Placeholder 8"/>
          <p:cNvSpPr>
            <a:spLocks noGrp="1"/>
          </p:cNvSpPr>
          <p:nvPr>
            <p:ph type="body" sz="quarter" idx="12"/>
          </p:nvPr>
        </p:nvSpPr>
        <p:spPr>
          <a:xfrm>
            <a:off x="0" y="6597351"/>
            <a:ext cx="9144000" cy="233949"/>
          </a:xfrm>
        </p:spPr>
        <p:txBody>
          <a:bodyPr/>
          <a:lstStyle/>
          <a:p>
            <a:pPr algn="r"/>
            <a:r>
              <a:rPr lang="en-US" sz="1050" dirty="0"/>
              <a:t>Warwick Clinical Trials Unit | iRehab_SIV_v4.3_22Jun2023</a:t>
            </a:r>
          </a:p>
        </p:txBody>
      </p:sp>
      <p:pic>
        <p:nvPicPr>
          <p:cNvPr id="19" name="Picture 18">
            <a:extLst>
              <a:ext uri="{FF2B5EF4-FFF2-40B4-BE49-F238E27FC236}">
                <a16:creationId xmlns:a16="http://schemas.microsoft.com/office/drawing/2014/main" id="{D5361EFE-18DC-68E4-86D2-BBE993394304}"/>
              </a:ext>
            </a:extLst>
          </p:cNvPr>
          <p:cNvPicPr>
            <a:picLocks noChangeAspect="1"/>
          </p:cNvPicPr>
          <p:nvPr/>
        </p:nvPicPr>
        <p:blipFill>
          <a:blip r:embed="rId3"/>
          <a:stretch>
            <a:fillRect/>
          </a:stretch>
        </p:blipFill>
        <p:spPr>
          <a:xfrm>
            <a:off x="2555776" y="2377442"/>
            <a:ext cx="3827975" cy="1051558"/>
          </a:xfrm>
          <a:prstGeom prst="rect">
            <a:avLst/>
          </a:prstGeom>
        </p:spPr>
      </p:pic>
      <p:pic>
        <p:nvPicPr>
          <p:cNvPr id="12" name="Picture 11" descr="Text&#10;&#10;Description automatically generated">
            <a:extLst>
              <a:ext uri="{FF2B5EF4-FFF2-40B4-BE49-F238E27FC236}">
                <a16:creationId xmlns:a16="http://schemas.microsoft.com/office/drawing/2014/main" id="{8F76D4A4-4220-3997-A179-883F08CEEFBC}"/>
              </a:ext>
            </a:extLst>
          </p:cNvPr>
          <p:cNvPicPr>
            <a:picLocks noChangeAspect="1"/>
          </p:cNvPicPr>
          <p:nvPr/>
        </p:nvPicPr>
        <p:blipFill>
          <a:blip r:embed="rId4"/>
          <a:stretch>
            <a:fillRect/>
          </a:stretch>
        </p:blipFill>
        <p:spPr>
          <a:xfrm>
            <a:off x="3563855" y="6439346"/>
            <a:ext cx="2088232" cy="373005"/>
          </a:xfrm>
          <a:prstGeom prst="rect">
            <a:avLst/>
          </a:prstGeom>
        </p:spPr>
      </p:pic>
      <p:pic>
        <p:nvPicPr>
          <p:cNvPr id="13" name="Picture 12" descr="Graphical user interface, text, application&#10;&#10;Description automatically generated">
            <a:extLst>
              <a:ext uri="{FF2B5EF4-FFF2-40B4-BE49-F238E27FC236}">
                <a16:creationId xmlns:a16="http://schemas.microsoft.com/office/drawing/2014/main" id="{62DF6BA5-4592-0A30-723F-ABFB4E3CC625}"/>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3" name="Picture 2" descr="A picture containing text&#10;&#10;Description automatically generated">
            <a:extLst>
              <a:ext uri="{FF2B5EF4-FFF2-40B4-BE49-F238E27FC236}">
                <a16:creationId xmlns:a16="http://schemas.microsoft.com/office/drawing/2014/main" id="{1755C91D-A56A-B7E2-232A-36FE182691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9794" y="6483063"/>
            <a:ext cx="923544" cy="332232"/>
          </a:xfrm>
          <a:prstGeom prst="rect">
            <a:avLst/>
          </a:prstGeom>
        </p:spPr>
      </p:pic>
      <p:sp>
        <p:nvSpPr>
          <p:cNvPr id="2" name="Text Placeholder 6">
            <a:extLst>
              <a:ext uri="{FF2B5EF4-FFF2-40B4-BE49-F238E27FC236}">
                <a16:creationId xmlns:a16="http://schemas.microsoft.com/office/drawing/2014/main" id="{D3EA11E1-175F-B826-5E4E-274D438AEAF2}"/>
              </a:ext>
            </a:extLst>
          </p:cNvPr>
          <p:cNvSpPr txBox="1">
            <a:spLocks/>
          </p:cNvSpPr>
          <p:nvPr/>
        </p:nvSpPr>
        <p:spPr>
          <a:xfrm>
            <a:off x="683568" y="4640766"/>
            <a:ext cx="7740814" cy="1146385"/>
          </a:xfrm>
          <a:prstGeom prst="rect">
            <a:avLst/>
          </a:prstGeom>
          <a:solidFill>
            <a:srgbClr val="7030A0"/>
          </a:solidFill>
          <a:ln w="571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3200" dirty="0">
                <a:solidFill>
                  <a:schemeClr val="bg1"/>
                </a:solidFill>
              </a:rPr>
              <a:t>Please can you add your </a:t>
            </a:r>
            <a:r>
              <a:rPr lang="en-US" sz="3200" b="1" u="sng" dirty="0">
                <a:solidFill>
                  <a:schemeClr val="bg1"/>
                </a:solidFill>
              </a:rPr>
              <a:t>name</a:t>
            </a:r>
            <a:r>
              <a:rPr lang="en-US" sz="3200" dirty="0">
                <a:solidFill>
                  <a:schemeClr val="bg1"/>
                </a:solidFill>
              </a:rPr>
              <a:t> and </a:t>
            </a:r>
            <a:r>
              <a:rPr lang="en-US" sz="3200" b="1" u="sng" dirty="0">
                <a:solidFill>
                  <a:schemeClr val="bg1"/>
                </a:solidFill>
              </a:rPr>
              <a:t>role</a:t>
            </a:r>
            <a:r>
              <a:rPr lang="en-US" sz="3200" dirty="0">
                <a:solidFill>
                  <a:schemeClr val="bg1"/>
                </a:solidFill>
              </a:rPr>
              <a:t> to the chat function on joining the meeting</a:t>
            </a:r>
          </a:p>
        </p:txBody>
      </p:sp>
    </p:spTree>
    <p:extLst>
      <p:ext uri="{BB962C8B-B14F-4D97-AF65-F5344CB8AC3E}">
        <p14:creationId xmlns:p14="http://schemas.microsoft.com/office/powerpoint/2010/main" val="2462171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E9AC3C-5A86-3D84-5BAF-CD78F9751941}"/>
              </a:ext>
            </a:extLst>
          </p:cNvPr>
          <p:cNvSpPr>
            <a:spLocks noGrp="1"/>
          </p:cNvSpPr>
          <p:nvPr>
            <p:ph type="body" sz="quarter" idx="10"/>
          </p:nvPr>
        </p:nvSpPr>
        <p:spPr>
          <a:xfrm>
            <a:off x="395463" y="188640"/>
            <a:ext cx="8425016" cy="648816"/>
          </a:xfrm>
        </p:spPr>
        <p:txBody>
          <a:bodyPr/>
          <a:lstStyle/>
          <a:p>
            <a:r>
              <a:rPr lang="en-GB" sz="3600" dirty="0"/>
              <a:t>Screening</a:t>
            </a:r>
            <a:endParaRPr lang="en-GB" dirty="0"/>
          </a:p>
        </p:txBody>
      </p:sp>
      <p:sp>
        <p:nvSpPr>
          <p:cNvPr id="3" name="Text Placeholder 2">
            <a:extLst>
              <a:ext uri="{FF2B5EF4-FFF2-40B4-BE49-F238E27FC236}">
                <a16:creationId xmlns:a16="http://schemas.microsoft.com/office/drawing/2014/main" id="{6AFDD7FE-58B9-5D92-709A-14A25D38D622}"/>
              </a:ext>
            </a:extLst>
          </p:cNvPr>
          <p:cNvSpPr>
            <a:spLocks noGrp="1"/>
          </p:cNvSpPr>
          <p:nvPr>
            <p:ph type="body" sz="quarter" idx="16"/>
          </p:nvPr>
        </p:nvSpPr>
        <p:spPr>
          <a:xfrm>
            <a:off x="395543" y="980728"/>
            <a:ext cx="4714897" cy="4752528"/>
          </a:xfrm>
        </p:spPr>
        <p:txBody>
          <a:bodyPr/>
          <a:lstStyle/>
          <a:p>
            <a:r>
              <a:rPr lang="en-GB" dirty="0">
                <a:latin typeface="+mn-lt"/>
              </a:rPr>
              <a:t>Screening is recorded in iRehab database “Screening” form (also called “onboarding” in the database).</a:t>
            </a:r>
          </a:p>
          <a:p>
            <a:r>
              <a:rPr lang="en-GB" b="1" dirty="0">
                <a:latin typeface="+mn-lt"/>
              </a:rPr>
              <a:t>Screening form </a:t>
            </a:r>
            <a:r>
              <a:rPr lang="en-GB" dirty="0">
                <a:latin typeface="+mn-lt"/>
              </a:rPr>
              <a:t>used to:</a:t>
            </a:r>
            <a:endParaRPr lang="en-GB" b="1" dirty="0">
              <a:latin typeface="+mn-lt"/>
            </a:endParaRPr>
          </a:p>
          <a:p>
            <a:pPr lvl="1"/>
            <a:r>
              <a:rPr lang="en-GB" sz="2000" b="1" dirty="0"/>
              <a:t>Pre-screen:</a:t>
            </a:r>
            <a:r>
              <a:rPr lang="en-GB" sz="2000" dirty="0"/>
              <a:t> keep a list/track potential recruits</a:t>
            </a:r>
          </a:p>
          <a:p>
            <a:pPr lvl="1"/>
            <a:r>
              <a:rPr lang="en-GB" sz="2000" b="1" dirty="0"/>
              <a:t>Check eligibility</a:t>
            </a:r>
          </a:p>
          <a:p>
            <a:r>
              <a:rPr lang="en-GB" dirty="0">
                <a:latin typeface="+mn-lt"/>
              </a:rPr>
              <a:t>Can use form before or after hospital discharge </a:t>
            </a:r>
          </a:p>
          <a:p>
            <a:r>
              <a:rPr lang="en-GB" dirty="0">
                <a:latin typeface="+mn-lt"/>
              </a:rPr>
              <a:t>Please update form as patient moves through their hospital/discharge journey (before or after discharge; up to 12 wks. post-discharge)</a:t>
            </a:r>
          </a:p>
        </p:txBody>
      </p:sp>
      <p:pic>
        <p:nvPicPr>
          <p:cNvPr id="4" name="Picture 3" descr="Text&#10;&#10;Description automatically generated">
            <a:extLst>
              <a:ext uri="{FF2B5EF4-FFF2-40B4-BE49-F238E27FC236}">
                <a16:creationId xmlns:a16="http://schemas.microsoft.com/office/drawing/2014/main" id="{E84B9AD7-68D4-6974-D662-0E8D8BAF420D}"/>
              </a:ext>
            </a:extLst>
          </p:cNvPr>
          <p:cNvPicPr>
            <a:picLocks noChangeAspect="1"/>
          </p:cNvPicPr>
          <p:nvPr/>
        </p:nvPicPr>
        <p:blipFill>
          <a:blip r:embed="rId3"/>
          <a:stretch>
            <a:fillRect/>
          </a:stretch>
        </p:blipFill>
        <p:spPr>
          <a:xfrm>
            <a:off x="6983999" y="6328433"/>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F490A47F-37B8-D9DB-5F0F-C9E3060B92AE}"/>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86634F7D-9B70-1942-AEB7-E1E5062AFFEE}"/>
              </a:ext>
            </a:extLst>
          </p:cNvPr>
          <p:cNvPicPr>
            <a:picLocks noChangeAspect="1"/>
          </p:cNvPicPr>
          <p:nvPr/>
        </p:nvPicPr>
        <p:blipFill>
          <a:blip r:embed="rId5"/>
          <a:stretch>
            <a:fillRect/>
          </a:stretch>
        </p:blipFill>
        <p:spPr>
          <a:xfrm>
            <a:off x="7200023" y="9160"/>
            <a:ext cx="1872208" cy="514302"/>
          </a:xfrm>
          <a:prstGeom prst="rect">
            <a:avLst/>
          </a:prstGeom>
        </p:spPr>
      </p:pic>
      <p:pic>
        <p:nvPicPr>
          <p:cNvPr id="8" name="Picture 7">
            <a:extLst>
              <a:ext uri="{FF2B5EF4-FFF2-40B4-BE49-F238E27FC236}">
                <a16:creationId xmlns:a16="http://schemas.microsoft.com/office/drawing/2014/main" id="{C3D6B19E-A8D2-CE7A-41AE-04CF3F86DC0B}"/>
              </a:ext>
            </a:extLst>
          </p:cNvPr>
          <p:cNvPicPr>
            <a:picLocks noChangeAspect="1"/>
          </p:cNvPicPr>
          <p:nvPr/>
        </p:nvPicPr>
        <p:blipFill>
          <a:blip r:embed="rId6"/>
          <a:stretch>
            <a:fillRect/>
          </a:stretch>
        </p:blipFill>
        <p:spPr>
          <a:xfrm>
            <a:off x="5110440" y="855576"/>
            <a:ext cx="3926056" cy="4517640"/>
          </a:xfrm>
          <a:prstGeom prst="rect">
            <a:avLst/>
          </a:prstGeom>
        </p:spPr>
      </p:pic>
    </p:spTree>
    <p:extLst>
      <p:ext uri="{BB962C8B-B14F-4D97-AF65-F5344CB8AC3E}">
        <p14:creationId xmlns:p14="http://schemas.microsoft.com/office/powerpoint/2010/main" val="1323467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F58376-5D99-B796-E378-609D8D9FFF4B}"/>
              </a:ext>
            </a:extLst>
          </p:cNvPr>
          <p:cNvSpPr>
            <a:spLocks noGrp="1"/>
          </p:cNvSpPr>
          <p:nvPr>
            <p:ph type="body" sz="quarter" idx="10"/>
          </p:nvPr>
        </p:nvSpPr>
        <p:spPr/>
        <p:txBody>
          <a:bodyPr/>
          <a:lstStyle/>
          <a:p>
            <a:r>
              <a:rPr lang="en-GB" dirty="0"/>
              <a:t>Screening</a:t>
            </a:r>
          </a:p>
        </p:txBody>
      </p:sp>
      <p:sp>
        <p:nvSpPr>
          <p:cNvPr id="3" name="Text Placeholder 2">
            <a:extLst>
              <a:ext uri="{FF2B5EF4-FFF2-40B4-BE49-F238E27FC236}">
                <a16:creationId xmlns:a16="http://schemas.microsoft.com/office/drawing/2014/main" id="{BC653274-98A1-C035-1FD0-EE2421F55976}"/>
              </a:ext>
            </a:extLst>
          </p:cNvPr>
          <p:cNvSpPr>
            <a:spLocks noGrp="1"/>
          </p:cNvSpPr>
          <p:nvPr>
            <p:ph type="body" sz="quarter" idx="16"/>
          </p:nvPr>
        </p:nvSpPr>
        <p:spPr/>
        <p:txBody>
          <a:bodyPr/>
          <a:lstStyle/>
          <a:p>
            <a:r>
              <a:rPr lang="en-GB" sz="2400" b="1" dirty="0">
                <a:latin typeface="+mn-lt"/>
              </a:rPr>
              <a:t>Does and Don'ts: </a:t>
            </a:r>
          </a:p>
          <a:p>
            <a:pPr lvl="1"/>
            <a:r>
              <a:rPr lang="en-GB" sz="2000" dirty="0"/>
              <a:t>Don’t screen patients known to be ineligible (e.g., passed away)</a:t>
            </a:r>
          </a:p>
          <a:p>
            <a:pPr lvl="1"/>
            <a:r>
              <a:rPr lang="en-GB" sz="2000" dirty="0"/>
              <a:t>Do wait until patient is off mechanical ventilation before using screening form</a:t>
            </a:r>
          </a:p>
          <a:p>
            <a:pPr lvl="1"/>
            <a:r>
              <a:rPr lang="en-GB" sz="2000" dirty="0">
                <a:latin typeface="+mn-lt"/>
              </a:rPr>
              <a:t>Do ensure complete and accurate logs</a:t>
            </a:r>
          </a:p>
          <a:p>
            <a:r>
              <a:rPr lang="en-GB" sz="2400" b="1" dirty="0">
                <a:latin typeface="+mn-lt"/>
              </a:rPr>
              <a:t>Notes:</a:t>
            </a:r>
          </a:p>
          <a:p>
            <a:pPr lvl="1"/>
            <a:r>
              <a:rPr lang="en-GB" sz="2000" dirty="0"/>
              <a:t>E</a:t>
            </a:r>
            <a:r>
              <a:rPr lang="en-GB" sz="2000" dirty="0">
                <a:latin typeface="+mn-lt"/>
              </a:rPr>
              <a:t>ach patient entered “onboarded” on database gets a Trial Number (TNO)</a:t>
            </a:r>
          </a:p>
          <a:p>
            <a:pPr lvl="1"/>
            <a:r>
              <a:rPr lang="en-GB" sz="2000" dirty="0"/>
              <a:t>Screening questions based on SEAR framework (</a:t>
            </a:r>
            <a:r>
              <a:rPr lang="en-GB" sz="2000" i="0" dirty="0">
                <a:effectLst/>
              </a:rPr>
              <a:t>to assess feasibility/inform recruitment strategies for main trial)</a:t>
            </a:r>
          </a:p>
          <a:p>
            <a:pPr lvl="1"/>
            <a:r>
              <a:rPr lang="en-GB" sz="2000" dirty="0"/>
              <a:t>Screening data reviewed monthly</a:t>
            </a:r>
          </a:p>
        </p:txBody>
      </p:sp>
      <p:pic>
        <p:nvPicPr>
          <p:cNvPr id="4" name="Picture 3" descr="Text&#10;&#10;Description automatically generated">
            <a:extLst>
              <a:ext uri="{FF2B5EF4-FFF2-40B4-BE49-F238E27FC236}">
                <a16:creationId xmlns:a16="http://schemas.microsoft.com/office/drawing/2014/main" id="{F46B8CCE-9D21-80B4-15E1-7D724A117FE3}"/>
              </a:ext>
            </a:extLst>
          </p:cNvPr>
          <p:cNvPicPr>
            <a:picLocks noChangeAspect="1"/>
          </p:cNvPicPr>
          <p:nvPr/>
        </p:nvPicPr>
        <p:blipFill>
          <a:blip r:embed="rId2"/>
          <a:stretch>
            <a:fillRect/>
          </a:stretch>
        </p:blipFill>
        <p:spPr>
          <a:xfrm>
            <a:off x="6983999" y="631976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85FD10F4-4B0F-1CF4-D4EE-36A0C000E8B9}"/>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8815496D-84F0-18DC-F095-3AAA66599C4E}"/>
              </a:ext>
            </a:extLst>
          </p:cNvPr>
          <p:cNvPicPr>
            <a:picLocks noChangeAspect="1"/>
          </p:cNvPicPr>
          <p:nvPr/>
        </p:nvPicPr>
        <p:blipFill>
          <a:blip r:embed="rId4"/>
          <a:stretch>
            <a:fillRect/>
          </a:stretch>
        </p:blipFill>
        <p:spPr>
          <a:xfrm>
            <a:off x="7200023" y="34378"/>
            <a:ext cx="1872208" cy="514302"/>
          </a:xfrm>
          <a:prstGeom prst="rect">
            <a:avLst/>
          </a:prstGeom>
        </p:spPr>
      </p:pic>
    </p:spTree>
    <p:extLst>
      <p:ext uri="{BB962C8B-B14F-4D97-AF65-F5344CB8AC3E}">
        <p14:creationId xmlns:p14="http://schemas.microsoft.com/office/powerpoint/2010/main" val="370230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DDC432-0E17-B57C-8C43-627755E4D8B9}"/>
              </a:ext>
            </a:extLst>
          </p:cNvPr>
          <p:cNvSpPr>
            <a:spLocks noGrp="1"/>
          </p:cNvSpPr>
          <p:nvPr>
            <p:ph type="body" sz="quarter" idx="10"/>
          </p:nvPr>
        </p:nvSpPr>
        <p:spPr>
          <a:xfrm>
            <a:off x="107424" y="187896"/>
            <a:ext cx="8425016" cy="648816"/>
          </a:xfrm>
        </p:spPr>
        <p:txBody>
          <a:bodyPr/>
          <a:lstStyle/>
          <a:p>
            <a:r>
              <a:rPr lang="en-GB" sz="2800" dirty="0"/>
              <a:t>Eligibility</a:t>
            </a:r>
          </a:p>
        </p:txBody>
      </p:sp>
      <p:pic>
        <p:nvPicPr>
          <p:cNvPr id="4" name="Picture 3" descr="Text&#10;&#10;Description automatically generated">
            <a:extLst>
              <a:ext uri="{FF2B5EF4-FFF2-40B4-BE49-F238E27FC236}">
                <a16:creationId xmlns:a16="http://schemas.microsoft.com/office/drawing/2014/main" id="{AEADB5DD-5373-AAE5-94B6-B2A57E821668}"/>
              </a:ext>
            </a:extLst>
          </p:cNvPr>
          <p:cNvPicPr>
            <a:picLocks noChangeAspect="1"/>
          </p:cNvPicPr>
          <p:nvPr/>
        </p:nvPicPr>
        <p:blipFill>
          <a:blip r:embed="rId3"/>
          <a:stretch>
            <a:fillRect/>
          </a:stretch>
        </p:blipFill>
        <p:spPr>
          <a:xfrm>
            <a:off x="6983999" y="631976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9EC662DE-FA3C-60F5-B958-0741A181E908}"/>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732C283C-5E05-CF81-C64D-63D19BB7EB4F}"/>
              </a:ext>
            </a:extLst>
          </p:cNvPr>
          <p:cNvPicPr>
            <a:picLocks noChangeAspect="1"/>
          </p:cNvPicPr>
          <p:nvPr/>
        </p:nvPicPr>
        <p:blipFill>
          <a:blip r:embed="rId5"/>
          <a:stretch>
            <a:fillRect/>
          </a:stretch>
        </p:blipFill>
        <p:spPr>
          <a:xfrm>
            <a:off x="7200023" y="34378"/>
            <a:ext cx="1872208" cy="514302"/>
          </a:xfrm>
          <a:prstGeom prst="rect">
            <a:avLst/>
          </a:prstGeom>
        </p:spPr>
      </p:pic>
      <p:sp>
        <p:nvSpPr>
          <p:cNvPr id="7" name="Text Placeholder 2">
            <a:extLst>
              <a:ext uri="{FF2B5EF4-FFF2-40B4-BE49-F238E27FC236}">
                <a16:creationId xmlns:a16="http://schemas.microsoft.com/office/drawing/2014/main" id="{24AF7AC2-8652-198E-D12C-F43DAAE07F45}"/>
              </a:ext>
            </a:extLst>
          </p:cNvPr>
          <p:cNvSpPr txBox="1">
            <a:spLocks/>
          </p:cNvSpPr>
          <p:nvPr/>
        </p:nvSpPr>
        <p:spPr>
          <a:xfrm>
            <a:off x="323528" y="1052736"/>
            <a:ext cx="4104456" cy="4680520"/>
          </a:xfrm>
          <a:prstGeom prst="rect">
            <a:avLst/>
          </a:prstGeom>
          <a:solidFill>
            <a:schemeClr val="accent3">
              <a:lumMod val="20000"/>
              <a:lumOff val="80000"/>
            </a:schemeClr>
          </a:solidFill>
          <a:ln>
            <a:solidFill>
              <a:srgbClr val="7030A0"/>
            </a:solidFill>
          </a:ln>
        </p:spPr>
        <p:txBody>
          <a:bodyPr vert="horz"/>
          <a:lstStyle>
            <a:lvl1pPr marL="342900" indent="-342900" algn="l" defTabSz="914400" rtl="0" eaLnBrk="1" latinLnBrk="0" hangingPunct="1">
              <a:spcBef>
                <a:spcPct val="20000"/>
              </a:spcBef>
              <a:buFontTx/>
              <a:buBlip>
                <a:blip r:embed="rId6"/>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14400" lvl="2" indent="0">
              <a:lnSpc>
                <a:spcPct val="115000"/>
              </a:lnSpc>
              <a:spcAft>
                <a:spcPts val="600"/>
              </a:spcAft>
              <a:buNone/>
              <a:tabLst>
                <a:tab pos="900430" algn="l"/>
              </a:tabLst>
            </a:pPr>
            <a:r>
              <a:rPr lang="en-GB" sz="1400" b="1" dirty="0">
                <a:latin typeface="Calibri" panose="020F0502020204030204" pitchFamily="34" charset="0"/>
                <a:cs typeface="Calibri" panose="020F0502020204030204" pitchFamily="34" charset="0"/>
              </a:rPr>
              <a:t>  </a:t>
            </a:r>
            <a:r>
              <a:rPr lang="en-GB" sz="1800" b="1" dirty="0">
                <a:latin typeface="Calibri" panose="020F0502020204030204" pitchFamily="34" charset="0"/>
                <a:cs typeface="Calibri" panose="020F0502020204030204" pitchFamily="34" charset="0"/>
              </a:rPr>
              <a:t>Inclusion criteria</a:t>
            </a:r>
            <a:endParaRPr lang="en-GB" sz="1800" b="1" dirty="0">
              <a:latin typeface="Calibri" panose="020F0502020204030204" pitchFamily="34" charset="0"/>
              <a:cs typeface="Times New Roman" panose="02020603050405020304" pitchFamily="18" charset="0"/>
            </a:endParaRPr>
          </a:p>
          <a:p>
            <a:pPr>
              <a:spcBef>
                <a:spcPts val="0"/>
              </a:spcBef>
              <a:spcAft>
                <a:spcPts val="200"/>
              </a:spcAft>
              <a:buFont typeface="+mj-lt"/>
              <a:buAutoNum type="arabicPeriod"/>
            </a:pPr>
            <a:r>
              <a:rPr lang="en-GB" sz="1800" dirty="0">
                <a:latin typeface="+mn-lt"/>
                <a:ea typeface="Times New Roman" panose="02020603050405020304" pitchFamily="18" charset="0"/>
                <a:cs typeface="Times New Roman" panose="02020603050405020304" pitchFamily="18" charset="0"/>
              </a:rPr>
              <a:t>Aged ≥ 18 years </a:t>
            </a:r>
          </a:p>
          <a:p>
            <a:pPr>
              <a:spcBef>
                <a:spcPts val="0"/>
              </a:spcBef>
              <a:spcAft>
                <a:spcPts val="200"/>
              </a:spcAft>
              <a:buFont typeface="+mj-lt"/>
              <a:buAutoNum type="arabicPeriod"/>
            </a:pPr>
            <a:r>
              <a:rPr lang="en-GB" sz="1800" dirty="0"/>
              <a:t>Received continuous invasive mechanical ventilation for 48 hours or longer</a:t>
            </a:r>
          </a:p>
          <a:p>
            <a:pPr algn="l">
              <a:buFont typeface="+mj-lt"/>
              <a:buAutoNum type="arabicPeriod"/>
            </a:pPr>
            <a:r>
              <a:rPr lang="en-GB" sz="1800" b="0" i="0" u="none" strike="noStrike" baseline="0" dirty="0">
                <a:solidFill>
                  <a:srgbClr val="000000"/>
                </a:solidFill>
                <a:latin typeface="Calibri" panose="020F0502020204030204" pitchFamily="34" charset="0"/>
              </a:rPr>
              <a:t>Are within 12 weeks following discharge home from hospital at time of consent</a:t>
            </a:r>
          </a:p>
          <a:p>
            <a:pPr algn="l">
              <a:buFont typeface="+mj-lt"/>
              <a:buAutoNum type="arabicPeriod"/>
            </a:pPr>
            <a:r>
              <a:rPr lang="en-GB" sz="1800" b="0" i="0" u="none" strike="noStrike" baseline="0" dirty="0">
                <a:solidFill>
                  <a:srgbClr val="000000"/>
                </a:solidFill>
                <a:latin typeface="Calibri" panose="020F0502020204030204" pitchFamily="34" charset="0"/>
              </a:rPr>
              <a:t>Understands spoken English or has family member/friend/other present to translate trial materials</a:t>
            </a:r>
          </a:p>
          <a:p>
            <a:pPr algn="l">
              <a:buFont typeface="+mj-lt"/>
              <a:buAutoNum type="arabicPeriod"/>
            </a:pPr>
            <a:r>
              <a:rPr lang="en-GB" sz="1800" b="0" i="0" u="none" strike="noStrike" baseline="0" dirty="0">
                <a:solidFill>
                  <a:srgbClr val="000000"/>
                </a:solidFill>
                <a:latin typeface="Calibri" panose="020F0502020204030204" pitchFamily="34" charset="0"/>
              </a:rPr>
              <a:t>Able to participate in the intervention and with trial procedures (e.g. using equipment such as telephone)</a:t>
            </a:r>
          </a:p>
        </p:txBody>
      </p:sp>
      <p:sp>
        <p:nvSpPr>
          <p:cNvPr id="8" name="Text Placeholder 2">
            <a:extLst>
              <a:ext uri="{FF2B5EF4-FFF2-40B4-BE49-F238E27FC236}">
                <a16:creationId xmlns:a16="http://schemas.microsoft.com/office/drawing/2014/main" id="{A79DF13C-64D6-9FC4-E5F3-BD4010349EA2}"/>
              </a:ext>
            </a:extLst>
          </p:cNvPr>
          <p:cNvSpPr txBox="1">
            <a:spLocks/>
          </p:cNvSpPr>
          <p:nvPr/>
        </p:nvSpPr>
        <p:spPr>
          <a:xfrm>
            <a:off x="4547672" y="1052736"/>
            <a:ext cx="4272799" cy="4680520"/>
          </a:xfrm>
          <a:prstGeom prst="rect">
            <a:avLst/>
          </a:prstGeom>
          <a:solidFill>
            <a:schemeClr val="accent2">
              <a:lumMod val="20000"/>
              <a:lumOff val="80000"/>
            </a:schemeClr>
          </a:solidFill>
          <a:ln>
            <a:solidFill>
              <a:srgbClr val="7030A0"/>
            </a:solidFill>
          </a:ln>
        </p:spPr>
        <p:txBody>
          <a:bodyPr vert="horz"/>
          <a:lstStyle>
            <a:lvl1pPr marL="342900" indent="-342900" algn="l" defTabSz="914400" rtl="0" eaLnBrk="1" latinLnBrk="0" hangingPunct="1">
              <a:spcBef>
                <a:spcPct val="20000"/>
              </a:spcBef>
              <a:buFontTx/>
              <a:buBlip>
                <a:blip r:embed="rId6"/>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14400" lvl="2" indent="0">
              <a:lnSpc>
                <a:spcPct val="115000"/>
              </a:lnSpc>
              <a:spcAft>
                <a:spcPts val="600"/>
              </a:spcAft>
              <a:buNone/>
              <a:tabLst>
                <a:tab pos="900430" algn="l"/>
              </a:tabLst>
            </a:pPr>
            <a:r>
              <a:rPr lang="en-GB" sz="1400" b="1" dirty="0">
                <a:latin typeface="Calibri" panose="020F0502020204030204" pitchFamily="34" charset="0"/>
                <a:cs typeface="Calibri" panose="020F0502020204030204" pitchFamily="34" charset="0"/>
              </a:rPr>
              <a:t>          </a:t>
            </a:r>
            <a:r>
              <a:rPr lang="en-GB" sz="1800" b="1" dirty="0">
                <a:latin typeface="Calibri" panose="020F0502020204030204" pitchFamily="34" charset="0"/>
                <a:cs typeface="Calibri" panose="020F0502020204030204" pitchFamily="34" charset="0"/>
              </a:rPr>
              <a:t>Exclusion criteria</a:t>
            </a:r>
            <a:endParaRPr lang="en-GB" sz="1800" b="1" dirty="0">
              <a:latin typeface="Calibri" panose="020F0502020204030204" pitchFamily="34" charset="0"/>
              <a:cs typeface="Times New Roman" panose="02020603050405020304" pitchFamily="18" charset="0"/>
            </a:endParaRPr>
          </a:p>
          <a:p>
            <a:pPr>
              <a:spcBef>
                <a:spcPts val="0"/>
              </a:spcBef>
              <a:spcAft>
                <a:spcPts val="200"/>
              </a:spcAft>
              <a:buFont typeface="+mj-lt"/>
              <a:buAutoNum type="arabicPeriod"/>
            </a:pPr>
            <a:r>
              <a:rPr lang="en-GB" sz="1800" dirty="0">
                <a:latin typeface="+mj-lt"/>
                <a:ea typeface="Arial" panose="020B0604020202020204" pitchFamily="34" charset="0"/>
                <a:cs typeface="Times New Roman" panose="02020603050405020304" pitchFamily="18" charset="0"/>
              </a:rPr>
              <a:t>Declined consent/ unable to provide consent.</a:t>
            </a:r>
          </a:p>
          <a:p>
            <a:pPr>
              <a:spcBef>
                <a:spcPts val="0"/>
              </a:spcBef>
              <a:spcAft>
                <a:spcPts val="200"/>
              </a:spcAft>
              <a:buFont typeface="+mj-lt"/>
              <a:buAutoNum type="arabicPeriod"/>
            </a:pPr>
            <a:r>
              <a:rPr lang="en-GB" sz="1800" dirty="0">
                <a:latin typeface="+mj-lt"/>
                <a:ea typeface="Arial" panose="020B0604020202020204" pitchFamily="34" charset="0"/>
                <a:cs typeface="Times New Roman" panose="02020603050405020304" pitchFamily="18" charset="0"/>
              </a:rPr>
              <a:t>Previous randomisation into iRehab.</a:t>
            </a:r>
          </a:p>
          <a:p>
            <a:pPr>
              <a:spcBef>
                <a:spcPts val="0"/>
              </a:spcBef>
              <a:spcAft>
                <a:spcPts val="200"/>
              </a:spcAft>
              <a:buFont typeface="+mj-lt"/>
              <a:buAutoNum type="arabicPeriod"/>
            </a:pPr>
            <a:r>
              <a:rPr lang="en-GB" sz="1800" dirty="0">
                <a:latin typeface="+mj-lt"/>
                <a:ea typeface="Arial" panose="020B0604020202020204" pitchFamily="34" charset="0"/>
                <a:cs typeface="Times New Roman" panose="02020603050405020304" pitchFamily="18" charset="0"/>
              </a:rPr>
              <a:t>Participating in another rehabilitation or self-management support trial</a:t>
            </a:r>
          </a:p>
          <a:p>
            <a:pPr>
              <a:spcBef>
                <a:spcPts val="0"/>
              </a:spcBef>
              <a:spcAft>
                <a:spcPts val="200"/>
              </a:spcAft>
              <a:buFont typeface="+mj-lt"/>
              <a:buAutoNum type="arabicPeriod"/>
            </a:pPr>
            <a:r>
              <a:rPr lang="en-GB" sz="1800" dirty="0">
                <a:latin typeface="+mj-lt"/>
                <a:ea typeface="Times New Roman" panose="02020603050405020304" pitchFamily="18" charset="0"/>
                <a:cs typeface="Times New Roman" panose="02020603050405020304" pitchFamily="18" charset="0"/>
              </a:rPr>
              <a:t>Contra-indication to exercise (see next slide)</a:t>
            </a:r>
            <a:endParaRPr lang="en-GB" sz="1800" dirty="0">
              <a:latin typeface="+mj-lt"/>
              <a:ea typeface="Arial" panose="020B0604020202020204" pitchFamily="34" charset="0"/>
              <a:cs typeface="Times New Roman" panose="02020603050405020304" pitchFamily="18" charset="0"/>
            </a:endParaRPr>
          </a:p>
          <a:p>
            <a:pPr>
              <a:spcBef>
                <a:spcPts val="0"/>
              </a:spcBef>
              <a:spcAft>
                <a:spcPts val="200"/>
              </a:spcAft>
              <a:buFont typeface="+mj-lt"/>
              <a:buAutoNum type="arabicPeriod"/>
            </a:pPr>
            <a:r>
              <a:rPr lang="en-GB" sz="1800" dirty="0">
                <a:latin typeface="+mj-lt"/>
                <a:ea typeface="Arial" panose="020B0604020202020204" pitchFamily="34" charset="0"/>
                <a:cs typeface="Times New Roman" panose="02020603050405020304" pitchFamily="18" charset="0"/>
              </a:rPr>
              <a:t>Severe mental </a:t>
            </a:r>
            <a:r>
              <a:rPr lang="en-GB" sz="1800" dirty="0">
                <a:latin typeface="+mj-lt"/>
                <a:cs typeface="Times New Roman" panose="02020603050405020304" pitchFamily="18" charset="0"/>
              </a:rPr>
              <a:t>health</a:t>
            </a:r>
            <a:r>
              <a:rPr lang="en-GB" sz="1800" dirty="0">
                <a:latin typeface="+mj-lt"/>
                <a:ea typeface="Arial" panose="020B0604020202020204" pitchFamily="34" charset="0"/>
                <a:cs typeface="Times New Roman" panose="02020603050405020304" pitchFamily="18" charset="0"/>
              </a:rPr>
              <a:t> problems that preclude participation in a group intervention</a:t>
            </a:r>
          </a:p>
          <a:p>
            <a:pPr>
              <a:spcBef>
                <a:spcPts val="0"/>
              </a:spcBef>
              <a:spcAft>
                <a:spcPts val="200"/>
              </a:spcAft>
              <a:buFont typeface="+mj-lt"/>
              <a:buAutoNum type="arabicPeriod"/>
            </a:pPr>
            <a:r>
              <a:rPr lang="en-GB" sz="1800" dirty="0">
                <a:latin typeface="+mj-lt"/>
                <a:ea typeface="Arial" panose="020B0604020202020204" pitchFamily="34" charset="0"/>
                <a:cs typeface="Times New Roman" panose="02020603050405020304" pitchFamily="18" charset="0"/>
              </a:rPr>
              <a:t>Discharged to a rehabilitation unit, or care home with/without nursing care</a:t>
            </a:r>
          </a:p>
          <a:p>
            <a:pPr>
              <a:spcBef>
                <a:spcPts val="0"/>
              </a:spcBef>
              <a:spcAft>
                <a:spcPts val="200"/>
              </a:spcAft>
              <a:buFont typeface="+mj-lt"/>
              <a:buAutoNum type="arabicPeriod"/>
            </a:pPr>
            <a:r>
              <a:rPr lang="en-GB" sz="1800" dirty="0">
                <a:latin typeface="+mj-lt"/>
                <a:ea typeface="Arial" panose="020B0604020202020204" pitchFamily="34" charset="0"/>
                <a:cs typeface="Times New Roman" panose="02020603050405020304" pitchFamily="18" charset="0"/>
              </a:rPr>
              <a:t>Prisoners</a:t>
            </a:r>
          </a:p>
        </p:txBody>
      </p:sp>
    </p:spTree>
    <p:extLst>
      <p:ext uri="{BB962C8B-B14F-4D97-AF65-F5344CB8AC3E}">
        <p14:creationId xmlns:p14="http://schemas.microsoft.com/office/powerpoint/2010/main" val="1059056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24CCF8-4588-5A6A-78F1-E8F08467336D}"/>
              </a:ext>
            </a:extLst>
          </p:cNvPr>
          <p:cNvSpPr>
            <a:spLocks noGrp="1"/>
          </p:cNvSpPr>
          <p:nvPr>
            <p:ph type="body" sz="quarter" idx="10"/>
          </p:nvPr>
        </p:nvSpPr>
        <p:spPr>
          <a:xfrm>
            <a:off x="395463" y="188640"/>
            <a:ext cx="8425016" cy="648816"/>
          </a:xfrm>
        </p:spPr>
        <p:txBody>
          <a:bodyPr/>
          <a:lstStyle/>
          <a:p>
            <a:r>
              <a:rPr lang="en-GB" sz="2800" dirty="0"/>
              <a:t>Contra-indication to Exercise</a:t>
            </a:r>
          </a:p>
          <a:p>
            <a:endParaRPr lang="en-GB" dirty="0"/>
          </a:p>
        </p:txBody>
      </p:sp>
      <p:sp>
        <p:nvSpPr>
          <p:cNvPr id="3" name="Text Placeholder 2">
            <a:extLst>
              <a:ext uri="{FF2B5EF4-FFF2-40B4-BE49-F238E27FC236}">
                <a16:creationId xmlns:a16="http://schemas.microsoft.com/office/drawing/2014/main" id="{AA614BF9-28CD-432E-0332-14C93A9FECF4}"/>
              </a:ext>
            </a:extLst>
          </p:cNvPr>
          <p:cNvSpPr>
            <a:spLocks noGrp="1"/>
          </p:cNvSpPr>
          <p:nvPr>
            <p:ph type="body" sz="quarter" idx="16"/>
          </p:nvPr>
        </p:nvSpPr>
        <p:spPr>
          <a:xfrm>
            <a:off x="395544" y="980728"/>
            <a:ext cx="5004552" cy="4895799"/>
          </a:xfrm>
        </p:spPr>
        <p:txBody>
          <a:bodyPr/>
          <a:lstStyle/>
          <a:p>
            <a:r>
              <a:rPr lang="en-GB" sz="1900" b="0" dirty="0"/>
              <a:t>Are very few conditions where exercise/ physical activity is not recommended </a:t>
            </a:r>
          </a:p>
          <a:p>
            <a:r>
              <a:rPr lang="en-GB" sz="1900" b="0" dirty="0"/>
              <a:t>To help identify individuals who should not be considered for iRehab, </a:t>
            </a:r>
            <a:r>
              <a:rPr lang="en-GB" sz="1900" dirty="0"/>
              <a:t>please use the </a:t>
            </a:r>
            <a:r>
              <a:rPr lang="en-GB" sz="1900" b="0" dirty="0"/>
              <a:t>recognised absolute contraindications to exercise/exercise testing in accordance with the American College of Sports Medicine (2017) – see table, right</a:t>
            </a:r>
            <a:endParaRPr lang="en-GB" sz="1900" dirty="0"/>
          </a:p>
          <a:p>
            <a:r>
              <a:rPr lang="en-GB" sz="1900" dirty="0"/>
              <a:t>Rehabilitation is mostly safe, feasible and acceptable for people following surgery and can be beneficial for many other chronic conditions. </a:t>
            </a:r>
          </a:p>
          <a:p>
            <a:r>
              <a:rPr lang="en-GB" sz="1900" b="0" dirty="0"/>
              <a:t>The physical activity/exercise component in iRehab is tailored according to individual ability, symptoms, comorbidities</a:t>
            </a:r>
          </a:p>
          <a:p>
            <a:endParaRPr lang="en-GB" dirty="0"/>
          </a:p>
        </p:txBody>
      </p:sp>
      <p:graphicFrame>
        <p:nvGraphicFramePr>
          <p:cNvPr id="4" name="Table 4">
            <a:extLst>
              <a:ext uri="{FF2B5EF4-FFF2-40B4-BE49-F238E27FC236}">
                <a16:creationId xmlns:a16="http://schemas.microsoft.com/office/drawing/2014/main" id="{429117E7-C6E4-3393-17FC-6AC34D98A19C}"/>
              </a:ext>
            </a:extLst>
          </p:cNvPr>
          <p:cNvGraphicFramePr>
            <a:graphicFrameLocks noGrp="1"/>
          </p:cNvGraphicFramePr>
          <p:nvPr>
            <p:extLst>
              <p:ext uri="{D42A27DB-BD31-4B8C-83A1-F6EECF244321}">
                <p14:modId xmlns:p14="http://schemas.microsoft.com/office/powerpoint/2010/main" val="1440995703"/>
              </p:ext>
            </p:extLst>
          </p:nvPr>
        </p:nvGraphicFramePr>
        <p:xfrm>
          <a:off x="5508104" y="260648"/>
          <a:ext cx="3420384" cy="5542280"/>
        </p:xfrm>
        <a:graphic>
          <a:graphicData uri="http://schemas.openxmlformats.org/drawingml/2006/table">
            <a:tbl>
              <a:tblPr firstRow="1" bandRow="1">
                <a:tableStyleId>{5C22544A-7EE6-4342-B048-85BDC9FD1C3A}</a:tableStyleId>
              </a:tblPr>
              <a:tblGrid>
                <a:gridCol w="3420384">
                  <a:extLst>
                    <a:ext uri="{9D8B030D-6E8A-4147-A177-3AD203B41FA5}">
                      <a16:colId xmlns:a16="http://schemas.microsoft.com/office/drawing/2014/main" val="3344081836"/>
                    </a:ext>
                  </a:extLst>
                </a:gridCol>
              </a:tblGrid>
              <a:tr h="3207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Contraindications to exercise/exercise testing in accordance with the American College of Sports Medicine [2017]:</a:t>
                      </a:r>
                    </a:p>
                  </a:txBody>
                  <a:tcPr/>
                </a:tc>
                <a:extLst>
                  <a:ext uri="{0D108BD9-81ED-4DB2-BD59-A6C34878D82A}">
                    <a16:rowId xmlns:a16="http://schemas.microsoft.com/office/drawing/2014/main" val="3091200754"/>
                  </a:ext>
                </a:extLst>
              </a:tr>
              <a:tr h="370840">
                <a:tc>
                  <a:txBody>
                    <a:bodyPr/>
                    <a:lstStyle/>
                    <a:p>
                      <a:r>
                        <a:rPr lang="en-GB" sz="1400" dirty="0"/>
                        <a:t>A recent significant change in the resting electrocardiogram suggesting significant ischemia, recent myocardial infarction (within 2 d), or other acute cardiac event</a:t>
                      </a:r>
                    </a:p>
                  </a:txBody>
                  <a:tcPr/>
                </a:tc>
                <a:extLst>
                  <a:ext uri="{0D108BD9-81ED-4DB2-BD59-A6C34878D82A}">
                    <a16:rowId xmlns:a16="http://schemas.microsoft.com/office/drawing/2014/main" val="2259561119"/>
                  </a:ext>
                </a:extLst>
              </a:tr>
              <a:tr h="370840">
                <a:tc>
                  <a:txBody>
                    <a:bodyPr/>
                    <a:lstStyle/>
                    <a:p>
                      <a:r>
                        <a:rPr lang="en-GB" sz="1400" dirty="0"/>
                        <a:t>Unstable angina</a:t>
                      </a:r>
                    </a:p>
                  </a:txBody>
                  <a:tcPr/>
                </a:tc>
                <a:extLst>
                  <a:ext uri="{0D108BD9-81ED-4DB2-BD59-A6C34878D82A}">
                    <a16:rowId xmlns:a16="http://schemas.microsoft.com/office/drawing/2014/main" val="2032737827"/>
                  </a:ext>
                </a:extLst>
              </a:tr>
              <a:tr h="370840">
                <a:tc>
                  <a:txBody>
                    <a:bodyPr/>
                    <a:lstStyle/>
                    <a:p>
                      <a:r>
                        <a:rPr lang="en-GB" sz="1400" dirty="0"/>
                        <a:t>Uncontrolled cardiac dysrhythmias causing symptoms or hemodynamic compromise</a:t>
                      </a:r>
                    </a:p>
                  </a:txBody>
                  <a:tcPr/>
                </a:tc>
                <a:extLst>
                  <a:ext uri="{0D108BD9-81ED-4DB2-BD59-A6C34878D82A}">
                    <a16:rowId xmlns:a16="http://schemas.microsoft.com/office/drawing/2014/main" val="2481809408"/>
                  </a:ext>
                </a:extLst>
              </a:tr>
              <a:tr h="370840">
                <a:tc>
                  <a:txBody>
                    <a:bodyPr/>
                    <a:lstStyle/>
                    <a:p>
                      <a:r>
                        <a:rPr lang="en-GB" sz="1400" dirty="0"/>
                        <a:t>Symptomatic severe aortic stenosis</a:t>
                      </a:r>
                    </a:p>
                  </a:txBody>
                  <a:tcPr/>
                </a:tc>
                <a:extLst>
                  <a:ext uri="{0D108BD9-81ED-4DB2-BD59-A6C34878D82A}">
                    <a16:rowId xmlns:a16="http://schemas.microsoft.com/office/drawing/2014/main" val="284188594"/>
                  </a:ext>
                </a:extLst>
              </a:tr>
              <a:tr h="370840">
                <a:tc>
                  <a:txBody>
                    <a:bodyPr/>
                    <a:lstStyle/>
                    <a:p>
                      <a:r>
                        <a:rPr lang="en-GB" sz="1400" dirty="0"/>
                        <a:t>Uncontrolled symptomatic heart failure</a:t>
                      </a:r>
                    </a:p>
                  </a:txBody>
                  <a:tcPr/>
                </a:tc>
                <a:extLst>
                  <a:ext uri="{0D108BD9-81ED-4DB2-BD59-A6C34878D82A}">
                    <a16:rowId xmlns:a16="http://schemas.microsoft.com/office/drawing/2014/main" val="4155734866"/>
                  </a:ext>
                </a:extLst>
              </a:tr>
              <a:tr h="370840">
                <a:tc>
                  <a:txBody>
                    <a:bodyPr/>
                    <a:lstStyle/>
                    <a:p>
                      <a:r>
                        <a:rPr lang="en-GB" sz="1400" dirty="0"/>
                        <a:t>Acute pulmonary embolus or pulmonary infarction</a:t>
                      </a:r>
                    </a:p>
                  </a:txBody>
                  <a:tcPr/>
                </a:tc>
                <a:extLst>
                  <a:ext uri="{0D108BD9-81ED-4DB2-BD59-A6C34878D82A}">
                    <a16:rowId xmlns:a16="http://schemas.microsoft.com/office/drawing/2014/main" val="2781526966"/>
                  </a:ext>
                </a:extLst>
              </a:tr>
              <a:tr h="370840">
                <a:tc>
                  <a:txBody>
                    <a:bodyPr/>
                    <a:lstStyle/>
                    <a:p>
                      <a:r>
                        <a:rPr lang="en-GB" sz="1400" dirty="0"/>
                        <a:t>Acute myocarditis or pericarditis</a:t>
                      </a:r>
                    </a:p>
                  </a:txBody>
                  <a:tcPr/>
                </a:tc>
                <a:extLst>
                  <a:ext uri="{0D108BD9-81ED-4DB2-BD59-A6C34878D82A}">
                    <a16:rowId xmlns:a16="http://schemas.microsoft.com/office/drawing/2014/main" val="3026950442"/>
                  </a:ext>
                </a:extLst>
              </a:tr>
              <a:tr h="370840">
                <a:tc>
                  <a:txBody>
                    <a:bodyPr/>
                    <a:lstStyle/>
                    <a:p>
                      <a:r>
                        <a:rPr lang="en-GB" sz="1400" dirty="0"/>
                        <a:t>Suspected or known dissecting aneurysm</a:t>
                      </a:r>
                    </a:p>
                  </a:txBody>
                  <a:tcPr/>
                </a:tc>
                <a:extLst>
                  <a:ext uri="{0D108BD9-81ED-4DB2-BD59-A6C34878D82A}">
                    <a16:rowId xmlns:a16="http://schemas.microsoft.com/office/drawing/2014/main" val="2891508112"/>
                  </a:ext>
                </a:extLst>
              </a:tr>
              <a:tr h="370840">
                <a:tc>
                  <a:txBody>
                    <a:bodyPr/>
                    <a:lstStyle/>
                    <a:p>
                      <a:r>
                        <a:rPr lang="en-GB" sz="1400" dirty="0"/>
                        <a:t>Acute systemic infection, accompanied by fever, body aches, or swollen lymph glands</a:t>
                      </a:r>
                    </a:p>
                  </a:txBody>
                  <a:tcPr/>
                </a:tc>
                <a:extLst>
                  <a:ext uri="{0D108BD9-81ED-4DB2-BD59-A6C34878D82A}">
                    <a16:rowId xmlns:a16="http://schemas.microsoft.com/office/drawing/2014/main" val="2929357682"/>
                  </a:ext>
                </a:extLst>
              </a:tr>
            </a:tbl>
          </a:graphicData>
        </a:graphic>
      </p:graphicFrame>
      <p:pic>
        <p:nvPicPr>
          <p:cNvPr id="6" name="Picture 5" descr="Text&#10;&#10;Description automatically generated">
            <a:extLst>
              <a:ext uri="{FF2B5EF4-FFF2-40B4-BE49-F238E27FC236}">
                <a16:creationId xmlns:a16="http://schemas.microsoft.com/office/drawing/2014/main" id="{90536D15-ECFC-3E05-1D68-BD1DE7D21254}"/>
              </a:ext>
            </a:extLst>
          </p:cNvPr>
          <p:cNvPicPr>
            <a:picLocks noChangeAspect="1"/>
          </p:cNvPicPr>
          <p:nvPr/>
        </p:nvPicPr>
        <p:blipFill>
          <a:blip r:embed="rId2"/>
          <a:stretch>
            <a:fillRect/>
          </a:stretch>
        </p:blipFill>
        <p:spPr>
          <a:xfrm>
            <a:off x="6983999" y="6319766"/>
            <a:ext cx="2088232" cy="373005"/>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CF75B48A-402B-EF23-00C6-72F4E904A990}"/>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spTree>
    <p:extLst>
      <p:ext uri="{BB962C8B-B14F-4D97-AF65-F5344CB8AC3E}">
        <p14:creationId xmlns:p14="http://schemas.microsoft.com/office/powerpoint/2010/main" val="2532553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30785D-8195-EC5F-5949-9032DD8B26AB}"/>
              </a:ext>
            </a:extLst>
          </p:cNvPr>
          <p:cNvSpPr>
            <a:spLocks noGrp="1"/>
          </p:cNvSpPr>
          <p:nvPr>
            <p:ph type="body" sz="quarter" idx="10"/>
          </p:nvPr>
        </p:nvSpPr>
        <p:spPr/>
        <p:txBody>
          <a:bodyPr/>
          <a:lstStyle/>
          <a:p>
            <a:r>
              <a:rPr lang="en-GB" dirty="0"/>
              <a:t>Eligibility</a:t>
            </a:r>
          </a:p>
          <a:p>
            <a:endParaRPr lang="en-GB" dirty="0"/>
          </a:p>
        </p:txBody>
      </p:sp>
      <p:sp>
        <p:nvSpPr>
          <p:cNvPr id="3" name="Text Placeholder 2">
            <a:extLst>
              <a:ext uri="{FF2B5EF4-FFF2-40B4-BE49-F238E27FC236}">
                <a16:creationId xmlns:a16="http://schemas.microsoft.com/office/drawing/2014/main" id="{B1304BB5-FC3A-8CE2-CCFD-D4FD2A057D13}"/>
              </a:ext>
            </a:extLst>
          </p:cNvPr>
          <p:cNvSpPr>
            <a:spLocks noGrp="1"/>
          </p:cNvSpPr>
          <p:nvPr>
            <p:ph type="body" sz="quarter" idx="16"/>
          </p:nvPr>
        </p:nvSpPr>
        <p:spPr/>
        <p:txBody>
          <a:bodyPr/>
          <a:lstStyle/>
          <a:p>
            <a:r>
              <a:rPr lang="en-GB" sz="2400" dirty="0"/>
              <a:t>Only clinical team appropriately trained and delegated </a:t>
            </a:r>
            <a:r>
              <a:rPr lang="en-GB" sz="2400" u="sng" dirty="0"/>
              <a:t>responsibility </a:t>
            </a:r>
            <a:r>
              <a:rPr lang="en-GB" sz="2400" b="1" u="sng" dirty="0"/>
              <a:t>E</a:t>
            </a:r>
            <a:r>
              <a:rPr lang="en-GB" sz="2400" u="sng" dirty="0"/>
              <a:t> on delegation log</a:t>
            </a:r>
            <a:r>
              <a:rPr lang="en-GB" sz="2400" dirty="0"/>
              <a:t> should confirm eligibility</a:t>
            </a:r>
          </a:p>
          <a:p>
            <a:r>
              <a:rPr lang="en-GB" sz="2400" dirty="0"/>
              <a:t>If you are unsure or would like further advice</a:t>
            </a:r>
          </a:p>
          <a:p>
            <a:pPr lvl="1"/>
            <a:r>
              <a:rPr lang="en-GB" sz="2000" dirty="0"/>
              <a:t>Discuss with your site PI</a:t>
            </a:r>
          </a:p>
          <a:p>
            <a:pPr lvl="1"/>
            <a:r>
              <a:rPr lang="en-GB" sz="2000" dirty="0"/>
              <a:t>and/or iRehab study team</a:t>
            </a:r>
          </a:p>
          <a:p>
            <a:r>
              <a:rPr lang="en-GB" sz="2400" dirty="0"/>
              <a:t>Any information on eligibility criteria not captured routinely in patient notes must be documented in source data</a:t>
            </a:r>
          </a:p>
          <a:p>
            <a:r>
              <a:rPr lang="en-GB" sz="2400" dirty="0"/>
              <a:t>Question: Will the person confirming eligibility for each potential participant be noted somewhere, e.g., patient notes?</a:t>
            </a:r>
          </a:p>
          <a:p>
            <a:endParaRPr lang="en-GB" dirty="0"/>
          </a:p>
        </p:txBody>
      </p:sp>
      <p:pic>
        <p:nvPicPr>
          <p:cNvPr id="4" name="Picture 3" descr="Text&#10;&#10;Description automatically generated">
            <a:extLst>
              <a:ext uri="{FF2B5EF4-FFF2-40B4-BE49-F238E27FC236}">
                <a16:creationId xmlns:a16="http://schemas.microsoft.com/office/drawing/2014/main" id="{7D684D3C-C93D-C3B1-1A5A-37E7349C18F2}"/>
              </a:ext>
            </a:extLst>
          </p:cNvPr>
          <p:cNvPicPr>
            <a:picLocks noChangeAspect="1"/>
          </p:cNvPicPr>
          <p:nvPr/>
        </p:nvPicPr>
        <p:blipFill>
          <a:blip r:embed="rId2"/>
          <a:stretch>
            <a:fillRect/>
          </a:stretch>
        </p:blipFill>
        <p:spPr>
          <a:xfrm>
            <a:off x="6835321" y="638712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4DC4093B-C800-F95F-77D4-05B13CBE519F}"/>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7261FE85-2C61-7466-B245-D4284D7A7C87}"/>
              </a:ext>
            </a:extLst>
          </p:cNvPr>
          <p:cNvPicPr>
            <a:picLocks noChangeAspect="1"/>
          </p:cNvPicPr>
          <p:nvPr/>
        </p:nvPicPr>
        <p:blipFill>
          <a:blip r:embed="rId4"/>
          <a:stretch>
            <a:fillRect/>
          </a:stretch>
        </p:blipFill>
        <p:spPr>
          <a:xfrm>
            <a:off x="7200023" y="9160"/>
            <a:ext cx="1872208" cy="514302"/>
          </a:xfrm>
          <a:prstGeom prst="rect">
            <a:avLst/>
          </a:prstGeom>
        </p:spPr>
      </p:pic>
      <p:grpSp>
        <p:nvGrpSpPr>
          <p:cNvPr id="7" name="Group 6">
            <a:extLst>
              <a:ext uri="{FF2B5EF4-FFF2-40B4-BE49-F238E27FC236}">
                <a16:creationId xmlns:a16="http://schemas.microsoft.com/office/drawing/2014/main" id="{33662314-6A43-840A-0D5C-DE174D369C6F}"/>
              </a:ext>
            </a:extLst>
          </p:cNvPr>
          <p:cNvGrpSpPr/>
          <p:nvPr/>
        </p:nvGrpSpPr>
        <p:grpSpPr>
          <a:xfrm>
            <a:off x="233866" y="6021288"/>
            <a:ext cx="5130222" cy="369332"/>
            <a:chOff x="233866" y="6021288"/>
            <a:chExt cx="5130222" cy="369332"/>
          </a:xfrm>
        </p:grpSpPr>
        <p:grpSp>
          <p:nvGrpSpPr>
            <p:cNvPr id="8" name="Group 7">
              <a:extLst>
                <a:ext uri="{FF2B5EF4-FFF2-40B4-BE49-F238E27FC236}">
                  <a16:creationId xmlns:a16="http://schemas.microsoft.com/office/drawing/2014/main" id="{9D9BE202-3E5D-322A-3D42-436B2504C0C7}"/>
                </a:ext>
              </a:extLst>
            </p:cNvPr>
            <p:cNvGrpSpPr/>
            <p:nvPr/>
          </p:nvGrpSpPr>
          <p:grpSpPr>
            <a:xfrm>
              <a:off x="233866" y="6021288"/>
              <a:ext cx="3834078" cy="369332"/>
              <a:chOff x="233866" y="6196662"/>
              <a:chExt cx="3834078" cy="369332"/>
            </a:xfrm>
          </p:grpSpPr>
          <p:grpSp>
            <p:nvGrpSpPr>
              <p:cNvPr id="10" name="Group 9">
                <a:extLst>
                  <a:ext uri="{FF2B5EF4-FFF2-40B4-BE49-F238E27FC236}">
                    <a16:creationId xmlns:a16="http://schemas.microsoft.com/office/drawing/2014/main" id="{1980E7F4-5853-B056-C52B-93223CE59D57}"/>
                  </a:ext>
                </a:extLst>
              </p:cNvPr>
              <p:cNvGrpSpPr/>
              <p:nvPr/>
            </p:nvGrpSpPr>
            <p:grpSpPr>
              <a:xfrm>
                <a:off x="848975" y="6196662"/>
                <a:ext cx="3218969" cy="369332"/>
                <a:chOff x="323528" y="6196662"/>
                <a:chExt cx="3218969" cy="369332"/>
              </a:xfrm>
            </p:grpSpPr>
            <p:sp>
              <p:nvSpPr>
                <p:cNvPr id="12" name="TextBox 11">
                  <a:extLst>
                    <a:ext uri="{FF2B5EF4-FFF2-40B4-BE49-F238E27FC236}">
                      <a16:creationId xmlns:a16="http://schemas.microsoft.com/office/drawing/2014/main" id="{41D75636-FC08-95A6-03C0-87E46170CB42}"/>
                    </a:ext>
                  </a:extLst>
                </p:cNvPr>
                <p:cNvSpPr txBox="1"/>
                <p:nvPr/>
              </p:nvSpPr>
              <p:spPr>
                <a:xfrm>
                  <a:off x="323528" y="6196662"/>
                  <a:ext cx="533223" cy="369332"/>
                </a:xfrm>
                <a:prstGeom prst="rect">
                  <a:avLst/>
                </a:prstGeom>
                <a:solidFill>
                  <a:srgbClr val="DCD6F6"/>
                </a:solidFill>
                <a:ln w="28575">
                  <a:solidFill>
                    <a:srgbClr val="7030A0"/>
                  </a:solidFill>
                </a:ln>
              </p:spPr>
              <p:txBody>
                <a:bodyPr wrap="none" rtlCol="0">
                  <a:spAutoFit/>
                </a:bodyPr>
                <a:lstStyle/>
                <a:p>
                  <a:r>
                    <a:rPr lang="en-GB" dirty="0"/>
                    <a:t>Site</a:t>
                  </a:r>
                </a:p>
              </p:txBody>
            </p:sp>
            <p:sp>
              <p:nvSpPr>
                <p:cNvPr id="13" name="TextBox 12">
                  <a:extLst>
                    <a:ext uri="{FF2B5EF4-FFF2-40B4-BE49-F238E27FC236}">
                      <a16:creationId xmlns:a16="http://schemas.microsoft.com/office/drawing/2014/main" id="{358AC470-1F3A-CF20-9440-23F787581C81}"/>
                    </a:ext>
                  </a:extLst>
                </p:cNvPr>
                <p:cNvSpPr txBox="1"/>
                <p:nvPr/>
              </p:nvSpPr>
              <p:spPr>
                <a:xfrm>
                  <a:off x="971180" y="6196662"/>
                  <a:ext cx="568938" cy="369332"/>
                </a:xfrm>
                <a:prstGeom prst="rect">
                  <a:avLst/>
                </a:prstGeom>
                <a:solidFill>
                  <a:schemeClr val="accent6">
                    <a:lumMod val="40000"/>
                    <a:lumOff val="60000"/>
                  </a:schemeClr>
                </a:solidFill>
                <a:ln w="28575">
                  <a:solidFill>
                    <a:schemeClr val="accent6">
                      <a:lumMod val="75000"/>
                    </a:schemeClr>
                  </a:solidFill>
                </a:ln>
              </p:spPr>
              <p:txBody>
                <a:bodyPr wrap="none" rtlCol="0">
                  <a:spAutoFit/>
                </a:bodyPr>
                <a:lstStyle/>
                <a:p>
                  <a:r>
                    <a:rPr lang="en-GB" dirty="0"/>
                    <a:t>CTU</a:t>
                  </a:r>
                </a:p>
              </p:txBody>
            </p:sp>
            <p:sp>
              <p:nvSpPr>
                <p:cNvPr id="14" name="TextBox 13">
                  <a:extLst>
                    <a:ext uri="{FF2B5EF4-FFF2-40B4-BE49-F238E27FC236}">
                      <a16:creationId xmlns:a16="http://schemas.microsoft.com/office/drawing/2014/main" id="{40599802-243B-6CCE-F2F1-AEFB858A16A6}"/>
                    </a:ext>
                  </a:extLst>
                </p:cNvPr>
                <p:cNvSpPr txBox="1"/>
                <p:nvPr/>
              </p:nvSpPr>
              <p:spPr>
                <a:xfrm>
                  <a:off x="1642746" y="6196662"/>
                  <a:ext cx="1899751" cy="369332"/>
                </a:xfrm>
                <a:prstGeom prst="rect">
                  <a:avLst/>
                </a:prstGeom>
                <a:solidFill>
                  <a:schemeClr val="accent5">
                    <a:lumMod val="40000"/>
                    <a:lumOff val="60000"/>
                  </a:schemeClr>
                </a:solidFill>
                <a:ln w="28575">
                  <a:solidFill>
                    <a:schemeClr val="accent5">
                      <a:lumMod val="75000"/>
                    </a:schemeClr>
                  </a:solidFill>
                </a:ln>
              </p:spPr>
              <p:txBody>
                <a:bodyPr wrap="none" rtlCol="0">
                  <a:spAutoFit/>
                </a:bodyPr>
                <a:lstStyle/>
                <a:p>
                  <a:r>
                    <a:rPr lang="en-GB" dirty="0"/>
                    <a:t>Intervention Team</a:t>
                  </a:r>
                </a:p>
              </p:txBody>
            </p:sp>
          </p:grpSp>
          <p:sp>
            <p:nvSpPr>
              <p:cNvPr id="11" name="TextBox 10">
                <a:extLst>
                  <a:ext uri="{FF2B5EF4-FFF2-40B4-BE49-F238E27FC236}">
                    <a16:creationId xmlns:a16="http://schemas.microsoft.com/office/drawing/2014/main" id="{E9D0CD64-F1AF-D787-1B47-F1356D1748C4}"/>
                  </a:ext>
                </a:extLst>
              </p:cNvPr>
              <p:cNvSpPr txBox="1"/>
              <p:nvPr/>
            </p:nvSpPr>
            <p:spPr>
              <a:xfrm>
                <a:off x="233866" y="6196662"/>
                <a:ext cx="574453" cy="369332"/>
              </a:xfrm>
              <a:prstGeom prst="rect">
                <a:avLst/>
              </a:prstGeom>
              <a:noFill/>
            </p:spPr>
            <p:txBody>
              <a:bodyPr wrap="none" rtlCol="0">
                <a:spAutoFit/>
              </a:bodyPr>
              <a:lstStyle/>
              <a:p>
                <a:r>
                  <a:rPr lang="en-GB" dirty="0"/>
                  <a:t>KEY:</a:t>
                </a:r>
              </a:p>
            </p:txBody>
          </p:sp>
        </p:grpSp>
        <p:sp>
          <p:nvSpPr>
            <p:cNvPr id="9" name="TextBox 8">
              <a:extLst>
                <a:ext uri="{FF2B5EF4-FFF2-40B4-BE49-F238E27FC236}">
                  <a16:creationId xmlns:a16="http://schemas.microsoft.com/office/drawing/2014/main" id="{358A6492-FE6C-3E54-5895-9D4B2B489A1E}"/>
                </a:ext>
              </a:extLst>
            </p:cNvPr>
            <p:cNvSpPr txBox="1"/>
            <p:nvPr/>
          </p:nvSpPr>
          <p:spPr>
            <a:xfrm>
              <a:off x="4165362" y="6021288"/>
              <a:ext cx="1198726" cy="369332"/>
            </a:xfrm>
            <a:prstGeom prst="rect">
              <a:avLst/>
            </a:prstGeom>
            <a:solidFill>
              <a:schemeClr val="accent3">
                <a:lumMod val="40000"/>
                <a:lumOff val="60000"/>
              </a:schemeClr>
            </a:solidFill>
            <a:ln w="19050">
              <a:solidFill>
                <a:schemeClr val="accent3">
                  <a:lumMod val="75000"/>
                </a:schemeClr>
              </a:solidFill>
            </a:ln>
          </p:spPr>
          <p:txBody>
            <a:bodyPr wrap="none" rtlCol="0">
              <a:spAutoFit/>
            </a:bodyPr>
            <a:lstStyle/>
            <a:p>
              <a:r>
                <a:rPr lang="en-GB" dirty="0"/>
                <a:t>Participant</a:t>
              </a:r>
            </a:p>
          </p:txBody>
        </p:sp>
      </p:grpSp>
    </p:spTree>
    <p:extLst>
      <p:ext uri="{BB962C8B-B14F-4D97-AF65-F5344CB8AC3E}">
        <p14:creationId xmlns:p14="http://schemas.microsoft.com/office/powerpoint/2010/main" val="4275276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D22291-02F5-50DE-4BAE-10C0F31AD6B8}"/>
              </a:ext>
            </a:extLst>
          </p:cNvPr>
          <p:cNvSpPr>
            <a:spLocks noGrp="1"/>
          </p:cNvSpPr>
          <p:nvPr>
            <p:ph type="body" sz="quarter" idx="10"/>
          </p:nvPr>
        </p:nvSpPr>
        <p:spPr/>
        <p:txBody>
          <a:bodyPr/>
          <a:lstStyle/>
          <a:p>
            <a:r>
              <a:rPr lang="en-GB" dirty="0"/>
              <a:t>Approaching potential participants</a:t>
            </a:r>
          </a:p>
        </p:txBody>
      </p:sp>
      <p:sp>
        <p:nvSpPr>
          <p:cNvPr id="3" name="Text Placeholder 2">
            <a:extLst>
              <a:ext uri="{FF2B5EF4-FFF2-40B4-BE49-F238E27FC236}">
                <a16:creationId xmlns:a16="http://schemas.microsoft.com/office/drawing/2014/main" id="{74C976B0-1EB0-6204-949B-60F185EB1DCD}"/>
              </a:ext>
            </a:extLst>
          </p:cNvPr>
          <p:cNvSpPr>
            <a:spLocks noGrp="1"/>
          </p:cNvSpPr>
          <p:nvPr>
            <p:ph type="body" sz="quarter" idx="16"/>
          </p:nvPr>
        </p:nvSpPr>
        <p:spPr/>
        <p:txBody>
          <a:bodyPr/>
          <a:lstStyle/>
          <a:p>
            <a:r>
              <a:rPr lang="en-GB" dirty="0"/>
              <a:t>Eligible patient may be approached at site or post-discharge and provided with written information about iRehab</a:t>
            </a:r>
          </a:p>
          <a:p>
            <a:r>
              <a:rPr lang="en-GB" b="1" dirty="0"/>
              <a:t>Information Pack: </a:t>
            </a:r>
          </a:p>
          <a:p>
            <a:pPr lvl="1"/>
            <a:r>
              <a:rPr lang="en-GB" sz="2000" dirty="0"/>
              <a:t>Trial invitation letter</a:t>
            </a:r>
          </a:p>
          <a:p>
            <a:pPr lvl="1"/>
            <a:r>
              <a:rPr lang="en-GB" sz="2000" dirty="0"/>
              <a:t>Information sheet</a:t>
            </a:r>
          </a:p>
          <a:p>
            <a:pPr lvl="1"/>
            <a:r>
              <a:rPr lang="en-GB" sz="2000" dirty="0"/>
              <a:t>Blank consent form </a:t>
            </a:r>
          </a:p>
          <a:p>
            <a:r>
              <a:rPr lang="en-GB" dirty="0"/>
              <a:t>Pack can be posted or given to them in person (pre or post discharge)</a:t>
            </a:r>
          </a:p>
          <a:p>
            <a:r>
              <a:rPr lang="en-GB" b="1" dirty="0"/>
              <a:t>Approached at site</a:t>
            </a:r>
            <a:r>
              <a:rPr lang="en-GB" dirty="0"/>
              <a:t> (pre- or post-discharge; follow-up clinic): please give patient time to read the information and opportunity to ask questions</a:t>
            </a:r>
          </a:p>
          <a:p>
            <a:r>
              <a:rPr lang="en-GB" b="1" dirty="0"/>
              <a:t>Approached using posted information </a:t>
            </a:r>
            <a:r>
              <a:rPr lang="en-GB" dirty="0"/>
              <a:t>(post-discharge): please give patient a follow up call and opportunity to ask questions</a:t>
            </a:r>
          </a:p>
          <a:p>
            <a:endParaRPr lang="en-GB" dirty="0"/>
          </a:p>
        </p:txBody>
      </p:sp>
    </p:spTree>
    <p:extLst>
      <p:ext uri="{BB962C8B-B14F-4D97-AF65-F5344CB8AC3E}">
        <p14:creationId xmlns:p14="http://schemas.microsoft.com/office/powerpoint/2010/main" val="2411775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B5A3F2-6330-EF06-7FE7-A83792B64840}"/>
              </a:ext>
            </a:extLst>
          </p:cNvPr>
          <p:cNvSpPr>
            <a:spLocks noGrp="1"/>
          </p:cNvSpPr>
          <p:nvPr>
            <p:ph type="body" sz="quarter" idx="10"/>
          </p:nvPr>
        </p:nvSpPr>
        <p:spPr>
          <a:xfrm>
            <a:off x="35416" y="43880"/>
            <a:ext cx="8425016" cy="648816"/>
          </a:xfrm>
        </p:spPr>
        <p:txBody>
          <a:bodyPr/>
          <a:lstStyle/>
          <a:p>
            <a:r>
              <a:rPr lang="en-GB" sz="2800" dirty="0"/>
              <a:t>Consent &amp; Registration</a:t>
            </a:r>
          </a:p>
        </p:txBody>
      </p:sp>
      <p:pic>
        <p:nvPicPr>
          <p:cNvPr id="4" name="Picture 3" descr="Text&#10;&#10;Description automatically generated">
            <a:extLst>
              <a:ext uri="{FF2B5EF4-FFF2-40B4-BE49-F238E27FC236}">
                <a16:creationId xmlns:a16="http://schemas.microsoft.com/office/drawing/2014/main" id="{2D8F59D7-E4AA-3E29-840C-C7E5BCBE6D7C}"/>
              </a:ext>
            </a:extLst>
          </p:cNvPr>
          <p:cNvPicPr>
            <a:picLocks noChangeAspect="1"/>
          </p:cNvPicPr>
          <p:nvPr/>
        </p:nvPicPr>
        <p:blipFill>
          <a:blip r:embed="rId3"/>
          <a:stretch>
            <a:fillRect/>
          </a:stretch>
        </p:blipFill>
        <p:spPr>
          <a:xfrm>
            <a:off x="6983999" y="6276174"/>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E806273C-5223-DC99-EEB8-A89442AD61BF}"/>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8315A25E-585B-6F87-A802-0A62EA75C845}"/>
              </a:ext>
            </a:extLst>
          </p:cNvPr>
          <p:cNvPicPr>
            <a:picLocks noChangeAspect="1"/>
          </p:cNvPicPr>
          <p:nvPr/>
        </p:nvPicPr>
        <p:blipFill>
          <a:blip r:embed="rId5"/>
          <a:stretch>
            <a:fillRect/>
          </a:stretch>
        </p:blipFill>
        <p:spPr>
          <a:xfrm>
            <a:off x="7200023" y="9160"/>
            <a:ext cx="1872208" cy="514302"/>
          </a:xfrm>
          <a:prstGeom prst="rect">
            <a:avLst/>
          </a:prstGeom>
        </p:spPr>
      </p:pic>
      <p:sp>
        <p:nvSpPr>
          <p:cNvPr id="14" name="Rounded Rectangle 1">
            <a:extLst>
              <a:ext uri="{FF2B5EF4-FFF2-40B4-BE49-F238E27FC236}">
                <a16:creationId xmlns:a16="http://schemas.microsoft.com/office/drawing/2014/main" id="{42A2A0E4-D0D5-2A08-61B5-E28F848C2B0D}"/>
              </a:ext>
            </a:extLst>
          </p:cNvPr>
          <p:cNvSpPr>
            <a:spLocks noChangeAspect="1" noChangeArrowheads="1"/>
          </p:cNvSpPr>
          <p:nvPr/>
        </p:nvSpPr>
        <p:spPr bwMode="auto">
          <a:xfrm>
            <a:off x="223127" y="949249"/>
            <a:ext cx="8503448" cy="1310668"/>
          </a:xfrm>
          <a:prstGeom prst="roundRect">
            <a:avLst>
              <a:gd name="adj" fmla="val 16667"/>
            </a:avLst>
          </a:prstGeom>
          <a:solidFill>
            <a:srgbClr val="DCD6F6"/>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r>
              <a:rPr lang="en-GB" sz="1400" b="1" dirty="0"/>
              <a:t>Obtaining Consent:</a:t>
            </a:r>
          </a:p>
          <a:p>
            <a:pPr marL="171450" indent="-171450">
              <a:buFont typeface="Arial" panose="020B0604020202020204" pitchFamily="34" charset="0"/>
              <a:buChar char="•"/>
            </a:pPr>
            <a:r>
              <a:rPr lang="en-GB" sz="1400" dirty="0"/>
              <a:t>Is </a:t>
            </a:r>
            <a:r>
              <a:rPr lang="en-GB" sz="1400" u="sng" dirty="0"/>
              <a:t>consent to register</a:t>
            </a:r>
            <a:r>
              <a:rPr lang="en-GB" sz="1400" dirty="0"/>
              <a:t> participant on iRehab database</a:t>
            </a:r>
          </a:p>
          <a:p>
            <a:pPr marL="171450" indent="-171450">
              <a:buFont typeface="Arial" panose="020B0604020202020204" pitchFamily="34" charset="0"/>
              <a:buChar char="•"/>
            </a:pPr>
            <a:r>
              <a:rPr lang="en-GB" sz="1400" dirty="0">
                <a:latin typeface="+mj-lt"/>
              </a:rPr>
              <a:t>Taken after discharge: preferably once patient is home (by phone, video call), but can be on hospital premises </a:t>
            </a:r>
          </a:p>
          <a:p>
            <a:pPr marL="171450" indent="-171450">
              <a:buFont typeface="Arial" panose="020B0604020202020204" pitchFamily="34" charset="0"/>
              <a:buChar char="•"/>
            </a:pPr>
            <a:r>
              <a:rPr lang="en-GB" sz="1400" dirty="0">
                <a:latin typeface="+mj-lt"/>
              </a:rPr>
              <a:t>Taken by appropriately delegated member of the research team within 12 weeks of hospital discharge. </a:t>
            </a:r>
          </a:p>
          <a:p>
            <a:pPr marL="171450" indent="-171450">
              <a:buFont typeface="Arial" panose="020B0604020202020204" pitchFamily="34" charset="0"/>
              <a:buChar char="•"/>
            </a:pPr>
            <a:r>
              <a:rPr lang="en-GB" sz="1400" dirty="0">
                <a:latin typeface="+mj-lt"/>
              </a:rPr>
              <a:t>Evidence of consent </a:t>
            </a:r>
            <a:r>
              <a:rPr lang="en-GB" sz="1400" u="sng" dirty="0">
                <a:latin typeface="+mj-lt"/>
              </a:rPr>
              <a:t>MUST</a:t>
            </a:r>
            <a:r>
              <a:rPr lang="en-GB" sz="1400" dirty="0">
                <a:latin typeface="+mj-lt"/>
              </a:rPr>
              <a:t> be documented in patients medical notes and ISF.</a:t>
            </a:r>
          </a:p>
          <a:p>
            <a:pPr marL="171450" indent="-171450">
              <a:buFont typeface="Arial" panose="020B0604020202020204" pitchFamily="34" charset="0"/>
              <a:buChar char="•"/>
            </a:pPr>
            <a:r>
              <a:rPr lang="en-GB" sz="1400" dirty="0">
                <a:effectLst/>
                <a:latin typeface="+mj-lt"/>
                <a:ea typeface="Times New Roman" panose="02020603050405020304" pitchFamily="18" charset="0"/>
              </a:rPr>
              <a:t>Copy of completed consent form sent to participant via email or post</a:t>
            </a:r>
            <a:endParaRPr lang="en-GB" sz="1400" b="1" u="sng" dirty="0">
              <a:latin typeface="+mj-lt"/>
            </a:endParaRPr>
          </a:p>
        </p:txBody>
      </p:sp>
      <p:sp>
        <p:nvSpPr>
          <p:cNvPr id="15" name="Rounded Rectangle 1">
            <a:extLst>
              <a:ext uri="{FF2B5EF4-FFF2-40B4-BE49-F238E27FC236}">
                <a16:creationId xmlns:a16="http://schemas.microsoft.com/office/drawing/2014/main" id="{C8F2CB83-F913-54C8-00F7-C05D7623279C}"/>
              </a:ext>
            </a:extLst>
          </p:cNvPr>
          <p:cNvSpPr>
            <a:spLocks noChangeAspect="1" noChangeArrowheads="1"/>
          </p:cNvSpPr>
          <p:nvPr/>
        </p:nvSpPr>
        <p:spPr bwMode="auto">
          <a:xfrm>
            <a:off x="2555776" y="2436389"/>
            <a:ext cx="6085250" cy="344539"/>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r>
              <a:rPr lang="en-GB" sz="1400" dirty="0">
                <a:latin typeface="+mj-lt"/>
              </a:rPr>
              <a:t>Additional consent may be sought for </a:t>
            </a:r>
            <a:r>
              <a:rPr lang="en-GB" sz="1400" b="1" dirty="0">
                <a:latin typeface="+mj-lt"/>
              </a:rPr>
              <a:t>optional qualitative study </a:t>
            </a:r>
            <a:r>
              <a:rPr lang="en-GB" sz="1400" dirty="0">
                <a:latin typeface="+mj-lt"/>
              </a:rPr>
              <a:t>by WCTU</a:t>
            </a:r>
          </a:p>
        </p:txBody>
      </p:sp>
      <p:sp>
        <p:nvSpPr>
          <p:cNvPr id="20" name="Rounded Rectangle 1">
            <a:extLst>
              <a:ext uri="{FF2B5EF4-FFF2-40B4-BE49-F238E27FC236}">
                <a16:creationId xmlns:a16="http://schemas.microsoft.com/office/drawing/2014/main" id="{74BF5DC3-5E22-ABF6-0CB7-089A69A7100F}"/>
              </a:ext>
            </a:extLst>
          </p:cNvPr>
          <p:cNvSpPr>
            <a:spLocks noChangeAspect="1" noChangeArrowheads="1"/>
          </p:cNvSpPr>
          <p:nvPr/>
        </p:nvSpPr>
        <p:spPr bwMode="auto">
          <a:xfrm>
            <a:off x="223127" y="2957399"/>
            <a:ext cx="8503448" cy="1335698"/>
          </a:xfrm>
          <a:prstGeom prst="roundRect">
            <a:avLst>
              <a:gd name="adj" fmla="val 16667"/>
            </a:avLst>
          </a:prstGeom>
          <a:solidFill>
            <a:srgbClr val="DCD6F6"/>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r>
              <a:rPr lang="en-GB" sz="1400" dirty="0">
                <a:effectLst/>
                <a:latin typeface="+mj-lt"/>
                <a:ea typeface="Times New Roman" panose="02020603050405020304" pitchFamily="18" charset="0"/>
              </a:rPr>
              <a:t>Site team input participant details on iRehab database to complete </a:t>
            </a:r>
            <a:r>
              <a:rPr lang="en-GB" sz="1400" b="1" dirty="0">
                <a:latin typeface="+mj-lt"/>
                <a:ea typeface="Times New Roman" panose="02020603050405020304" pitchFamily="18" charset="0"/>
              </a:rPr>
              <a:t>r</a:t>
            </a:r>
            <a:r>
              <a:rPr lang="en-GB" sz="1400" b="1" dirty="0">
                <a:effectLst/>
                <a:latin typeface="+mj-lt"/>
                <a:ea typeface="Times New Roman" panose="02020603050405020304" pitchFamily="18" charset="0"/>
              </a:rPr>
              <a:t>egistration as soon as possible after consent is obtained. </a:t>
            </a:r>
            <a:r>
              <a:rPr lang="en-GB" sz="1400" dirty="0">
                <a:effectLst/>
                <a:latin typeface="+mj-lt"/>
                <a:ea typeface="Times New Roman" panose="02020603050405020304" pitchFamily="18" charset="0"/>
              </a:rPr>
              <a:t>Registration eCRF includes:</a:t>
            </a:r>
          </a:p>
          <a:p>
            <a:pPr marL="228600" indent="-228600">
              <a:buFont typeface="+mj-lt"/>
              <a:buAutoNum type="arabicPeriod"/>
            </a:pPr>
            <a:r>
              <a:rPr lang="en-GB" sz="1400" b="1" dirty="0">
                <a:effectLst/>
                <a:latin typeface="Calibri" panose="020F0502020204030204" pitchFamily="34" charset="0"/>
                <a:ea typeface="Times New Roman" panose="02020603050405020304" pitchFamily="18" charset="0"/>
              </a:rPr>
              <a:t>Consent: </a:t>
            </a:r>
            <a:r>
              <a:rPr lang="en-GB" sz="1400" dirty="0">
                <a:effectLst/>
                <a:latin typeface="Calibri" panose="020F0502020204030204" pitchFamily="34" charset="0"/>
                <a:ea typeface="Times New Roman" panose="02020603050405020304" pitchFamily="18" charset="0"/>
              </a:rPr>
              <a:t>including details on ICNARC, d</a:t>
            </a:r>
            <a:r>
              <a:rPr lang="en-GB" sz="1400" dirty="0">
                <a:latin typeface="Calibri" panose="020F0502020204030204" pitchFamily="34" charset="0"/>
                <a:ea typeface="Times New Roman" panose="02020603050405020304" pitchFamily="18" charset="0"/>
              </a:rPr>
              <a:t>uration of invasive mechanical ventilation, duration of ICU and hospital stay, APACHE II score.</a:t>
            </a:r>
          </a:p>
          <a:p>
            <a:pPr marL="228600" indent="-228600">
              <a:buFont typeface="+mj-lt"/>
              <a:buAutoNum type="arabicPeriod"/>
            </a:pPr>
            <a:r>
              <a:rPr lang="en-GB" sz="1400" b="1" dirty="0">
                <a:latin typeface="Calibri" panose="020F0502020204030204" pitchFamily="34" charset="0"/>
                <a:ea typeface="Times New Roman" panose="02020603050405020304" pitchFamily="18" charset="0"/>
              </a:rPr>
              <a:t>Co-morbidities</a:t>
            </a:r>
          </a:p>
          <a:p>
            <a:pPr marL="228600" indent="-228600">
              <a:buFont typeface="+mj-lt"/>
              <a:buAutoNum type="arabicPeriod"/>
            </a:pPr>
            <a:r>
              <a:rPr lang="en-GB" sz="1400" b="1" dirty="0">
                <a:effectLst/>
                <a:latin typeface="Calibri" panose="020F0502020204030204" pitchFamily="34" charset="0"/>
                <a:ea typeface="Times New Roman" panose="02020603050405020304" pitchFamily="18" charset="0"/>
              </a:rPr>
              <a:t>Contact Details</a:t>
            </a:r>
            <a:endParaRPr lang="en-GB" sz="1400" dirty="0">
              <a:effectLst/>
              <a:latin typeface="+mj-lt"/>
              <a:ea typeface="Times New Roman" panose="02020603050405020304" pitchFamily="18" charset="0"/>
            </a:endParaRPr>
          </a:p>
        </p:txBody>
      </p:sp>
      <p:cxnSp>
        <p:nvCxnSpPr>
          <p:cNvPr id="21" name="Straight Arrow Connector 20">
            <a:extLst>
              <a:ext uri="{FF2B5EF4-FFF2-40B4-BE49-F238E27FC236}">
                <a16:creationId xmlns:a16="http://schemas.microsoft.com/office/drawing/2014/main" id="{06D8CDBC-5C13-2493-BA28-6493C565B3A9}"/>
              </a:ext>
            </a:extLst>
          </p:cNvPr>
          <p:cNvCxnSpPr>
            <a:cxnSpLocks noChangeAspect="1" noChangeShapeType="1"/>
          </p:cNvCxnSpPr>
          <p:nvPr/>
        </p:nvCxnSpPr>
        <p:spPr bwMode="auto">
          <a:xfrm>
            <a:off x="1755726" y="2564904"/>
            <a:ext cx="728042" cy="0"/>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26" name="Straight Arrow Connector 25">
            <a:extLst>
              <a:ext uri="{FF2B5EF4-FFF2-40B4-BE49-F238E27FC236}">
                <a16:creationId xmlns:a16="http://schemas.microsoft.com/office/drawing/2014/main" id="{6BEB66EB-4C26-1AC5-106F-2BA57DE07B7F}"/>
              </a:ext>
            </a:extLst>
          </p:cNvPr>
          <p:cNvCxnSpPr>
            <a:cxnSpLocks noChangeAspect="1" noChangeShapeType="1"/>
          </p:cNvCxnSpPr>
          <p:nvPr/>
        </p:nvCxnSpPr>
        <p:spPr bwMode="auto">
          <a:xfrm>
            <a:off x="1755726" y="2259917"/>
            <a:ext cx="0" cy="665027"/>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28" name="Rounded Rectangle 1">
            <a:extLst>
              <a:ext uri="{FF2B5EF4-FFF2-40B4-BE49-F238E27FC236}">
                <a16:creationId xmlns:a16="http://schemas.microsoft.com/office/drawing/2014/main" id="{6BB951F8-0CF5-6B1D-BFEE-8176CC13EB5C}"/>
              </a:ext>
            </a:extLst>
          </p:cNvPr>
          <p:cNvSpPr>
            <a:spLocks noChangeAspect="1" noChangeArrowheads="1"/>
          </p:cNvSpPr>
          <p:nvPr/>
        </p:nvSpPr>
        <p:spPr bwMode="auto">
          <a:xfrm>
            <a:off x="251520" y="4653136"/>
            <a:ext cx="8503448" cy="1160083"/>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r>
              <a:rPr lang="en-GB" sz="1400" dirty="0">
                <a:effectLst/>
                <a:latin typeface="+mj-lt"/>
                <a:ea typeface="Times New Roman" panose="02020603050405020304" pitchFamily="18" charset="0"/>
              </a:rPr>
              <a:t>When all registration forms are 100% complete, WCTU sends patients </a:t>
            </a:r>
            <a:r>
              <a:rPr lang="en-GB" sz="1400" b="1" dirty="0">
                <a:effectLst/>
                <a:latin typeface="+mj-lt"/>
                <a:ea typeface="Times New Roman" panose="02020603050405020304" pitchFamily="18" charset="0"/>
              </a:rPr>
              <a:t>Baseline Assessment Tria</a:t>
            </a:r>
            <a:r>
              <a:rPr lang="en-GB" sz="1400" b="1" dirty="0">
                <a:latin typeface="+mj-lt"/>
                <a:ea typeface="Times New Roman" panose="02020603050405020304" pitchFamily="18" charset="0"/>
              </a:rPr>
              <a:t>l Pack:</a:t>
            </a:r>
          </a:p>
          <a:p>
            <a:pPr marL="171450" indent="-171450">
              <a:buFont typeface="Arial" panose="020B0604020202020204" pitchFamily="34" charset="0"/>
              <a:buChar char="•"/>
            </a:pPr>
            <a:r>
              <a:rPr lang="en-GB" sz="1400" b="1" dirty="0">
                <a:latin typeface="+mj-lt"/>
                <a:ea typeface="Times New Roman" panose="02020603050405020304" pitchFamily="18" charset="0"/>
              </a:rPr>
              <a:t>Baseline questionnaire: </a:t>
            </a:r>
            <a:r>
              <a:rPr lang="en-GB" sz="1400" dirty="0">
                <a:latin typeface="+mj-lt"/>
                <a:ea typeface="Times New Roman" panose="02020603050405020304" pitchFamily="18" charset="0"/>
              </a:rPr>
              <a:t>Reference only b</a:t>
            </a:r>
            <a:r>
              <a:rPr lang="en-GB" sz="1400" dirty="0">
                <a:effectLst/>
                <a:latin typeface="+mj-lt"/>
                <a:ea typeface="Times New Roman" panose="02020603050405020304" pitchFamily="18" charset="0"/>
              </a:rPr>
              <a:t>aseline questionnaire and </a:t>
            </a:r>
            <a:r>
              <a:rPr lang="en-GB" sz="1400" dirty="0">
                <a:latin typeface="+mj-lt"/>
                <a:ea typeface="Times New Roman" panose="02020603050405020304" pitchFamily="18" charset="0"/>
              </a:rPr>
              <a:t>questionnaire link is triggered (if postal questionnaire is required, this will be sent with a </a:t>
            </a:r>
            <a:r>
              <a:rPr lang="en-GB" sz="1400" dirty="0">
                <a:effectLst/>
                <a:latin typeface="+mj-lt"/>
                <a:ea typeface="Times New Roman" panose="02020603050405020304" pitchFamily="18" charset="0"/>
              </a:rPr>
              <a:t>stamped SAE instead) </a:t>
            </a:r>
            <a:endParaRPr lang="en-GB" sz="1400" dirty="0">
              <a:latin typeface="+mj-lt"/>
              <a:ea typeface="Times New Roman" panose="02020603050405020304" pitchFamily="18" charset="0"/>
            </a:endParaRPr>
          </a:p>
          <a:p>
            <a:pPr marL="171450" indent="-171450">
              <a:buFont typeface="Arial" panose="020B0604020202020204" pitchFamily="34" charset="0"/>
              <a:buChar char="•"/>
            </a:pPr>
            <a:r>
              <a:rPr lang="en-GB" sz="1400" b="1" dirty="0">
                <a:latin typeface="+mj-lt"/>
                <a:ea typeface="Times New Roman" panose="02020603050405020304" pitchFamily="18" charset="0"/>
              </a:rPr>
              <a:t>Pulse oximeter</a:t>
            </a:r>
          </a:p>
          <a:p>
            <a:pPr marL="171450" indent="-171450">
              <a:buFont typeface="Arial" panose="020B0604020202020204" pitchFamily="34" charset="0"/>
              <a:buChar char="•"/>
            </a:pPr>
            <a:r>
              <a:rPr lang="en-GB" sz="1400" b="1" dirty="0">
                <a:latin typeface="+mj-lt"/>
                <a:ea typeface="Times New Roman" panose="02020603050405020304" pitchFamily="18" charset="0"/>
              </a:rPr>
              <a:t>Instructions</a:t>
            </a:r>
            <a:r>
              <a:rPr lang="en-GB" sz="1400" dirty="0">
                <a:latin typeface="+mj-lt"/>
                <a:ea typeface="Times New Roman" panose="02020603050405020304" pitchFamily="18" charset="0"/>
              </a:rPr>
              <a:t> (pulse oximeter, site-to-stand)</a:t>
            </a:r>
            <a:endParaRPr lang="en-GB" sz="1200" dirty="0">
              <a:effectLst/>
              <a:latin typeface="+mj-lt"/>
              <a:ea typeface="Times New Roman" panose="02020603050405020304" pitchFamily="18" charset="0"/>
            </a:endParaRPr>
          </a:p>
        </p:txBody>
      </p:sp>
      <p:cxnSp>
        <p:nvCxnSpPr>
          <p:cNvPr id="29" name="Straight Arrow Connector 28">
            <a:extLst>
              <a:ext uri="{FF2B5EF4-FFF2-40B4-BE49-F238E27FC236}">
                <a16:creationId xmlns:a16="http://schemas.microsoft.com/office/drawing/2014/main" id="{9B2BA889-5EA1-BCAB-CB34-0B4C6C8FCA9E}"/>
              </a:ext>
            </a:extLst>
          </p:cNvPr>
          <p:cNvCxnSpPr>
            <a:cxnSpLocks noChangeAspect="1" noChangeShapeType="1"/>
          </p:cNvCxnSpPr>
          <p:nvPr/>
        </p:nvCxnSpPr>
        <p:spPr bwMode="auto">
          <a:xfrm>
            <a:off x="4139952" y="4293097"/>
            <a:ext cx="0" cy="360039"/>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grpSp>
        <p:nvGrpSpPr>
          <p:cNvPr id="3" name="Group 2">
            <a:extLst>
              <a:ext uri="{FF2B5EF4-FFF2-40B4-BE49-F238E27FC236}">
                <a16:creationId xmlns:a16="http://schemas.microsoft.com/office/drawing/2014/main" id="{5682A538-508D-1ED6-937D-BE9FA0DA68B1}"/>
              </a:ext>
            </a:extLst>
          </p:cNvPr>
          <p:cNvGrpSpPr/>
          <p:nvPr/>
        </p:nvGrpSpPr>
        <p:grpSpPr>
          <a:xfrm>
            <a:off x="233866" y="6021288"/>
            <a:ext cx="5130222" cy="369332"/>
            <a:chOff x="233866" y="6021288"/>
            <a:chExt cx="5130222" cy="369332"/>
          </a:xfrm>
        </p:grpSpPr>
        <p:grpSp>
          <p:nvGrpSpPr>
            <p:cNvPr id="7" name="Group 6">
              <a:extLst>
                <a:ext uri="{FF2B5EF4-FFF2-40B4-BE49-F238E27FC236}">
                  <a16:creationId xmlns:a16="http://schemas.microsoft.com/office/drawing/2014/main" id="{3FF0B684-0587-3F63-5B86-097917BF4EA1}"/>
                </a:ext>
              </a:extLst>
            </p:cNvPr>
            <p:cNvGrpSpPr/>
            <p:nvPr/>
          </p:nvGrpSpPr>
          <p:grpSpPr>
            <a:xfrm>
              <a:off x="233866" y="6021288"/>
              <a:ext cx="3834078" cy="369332"/>
              <a:chOff x="233866" y="6196662"/>
              <a:chExt cx="3834078" cy="369332"/>
            </a:xfrm>
          </p:grpSpPr>
          <p:grpSp>
            <p:nvGrpSpPr>
              <p:cNvPr id="10" name="Group 9">
                <a:extLst>
                  <a:ext uri="{FF2B5EF4-FFF2-40B4-BE49-F238E27FC236}">
                    <a16:creationId xmlns:a16="http://schemas.microsoft.com/office/drawing/2014/main" id="{F28726EA-51FD-5E80-4654-7E7DEBF3374A}"/>
                  </a:ext>
                </a:extLst>
              </p:cNvPr>
              <p:cNvGrpSpPr/>
              <p:nvPr/>
            </p:nvGrpSpPr>
            <p:grpSpPr>
              <a:xfrm>
                <a:off x="848975" y="6196662"/>
                <a:ext cx="3218969" cy="369332"/>
                <a:chOff x="323528" y="6196662"/>
                <a:chExt cx="3218969" cy="369332"/>
              </a:xfrm>
            </p:grpSpPr>
            <p:sp>
              <p:nvSpPr>
                <p:cNvPr id="19" name="TextBox 18">
                  <a:extLst>
                    <a:ext uri="{FF2B5EF4-FFF2-40B4-BE49-F238E27FC236}">
                      <a16:creationId xmlns:a16="http://schemas.microsoft.com/office/drawing/2014/main" id="{9CAD7185-2606-A408-D1C4-F514AEFAD0E3}"/>
                    </a:ext>
                  </a:extLst>
                </p:cNvPr>
                <p:cNvSpPr txBox="1"/>
                <p:nvPr/>
              </p:nvSpPr>
              <p:spPr>
                <a:xfrm>
                  <a:off x="323528" y="6196662"/>
                  <a:ext cx="533223" cy="369332"/>
                </a:xfrm>
                <a:prstGeom prst="rect">
                  <a:avLst/>
                </a:prstGeom>
                <a:solidFill>
                  <a:srgbClr val="DCD6F6"/>
                </a:solidFill>
                <a:ln w="28575">
                  <a:solidFill>
                    <a:srgbClr val="7030A0"/>
                  </a:solidFill>
                </a:ln>
              </p:spPr>
              <p:txBody>
                <a:bodyPr wrap="none" rtlCol="0">
                  <a:spAutoFit/>
                </a:bodyPr>
                <a:lstStyle/>
                <a:p>
                  <a:r>
                    <a:rPr lang="en-GB" dirty="0"/>
                    <a:t>Site</a:t>
                  </a:r>
                </a:p>
              </p:txBody>
            </p:sp>
            <p:sp>
              <p:nvSpPr>
                <p:cNvPr id="22" name="TextBox 21">
                  <a:extLst>
                    <a:ext uri="{FF2B5EF4-FFF2-40B4-BE49-F238E27FC236}">
                      <a16:creationId xmlns:a16="http://schemas.microsoft.com/office/drawing/2014/main" id="{EFA0CEE4-FA7D-708C-3330-F0CB0BA5D528}"/>
                    </a:ext>
                  </a:extLst>
                </p:cNvPr>
                <p:cNvSpPr txBox="1"/>
                <p:nvPr/>
              </p:nvSpPr>
              <p:spPr>
                <a:xfrm>
                  <a:off x="971180" y="6196662"/>
                  <a:ext cx="568938" cy="369332"/>
                </a:xfrm>
                <a:prstGeom prst="rect">
                  <a:avLst/>
                </a:prstGeom>
                <a:solidFill>
                  <a:schemeClr val="accent6">
                    <a:lumMod val="40000"/>
                    <a:lumOff val="60000"/>
                  </a:schemeClr>
                </a:solidFill>
                <a:ln w="28575">
                  <a:solidFill>
                    <a:schemeClr val="accent6">
                      <a:lumMod val="75000"/>
                    </a:schemeClr>
                  </a:solidFill>
                </a:ln>
              </p:spPr>
              <p:txBody>
                <a:bodyPr wrap="none" rtlCol="0">
                  <a:spAutoFit/>
                </a:bodyPr>
                <a:lstStyle/>
                <a:p>
                  <a:r>
                    <a:rPr lang="en-GB" dirty="0"/>
                    <a:t>CTU</a:t>
                  </a:r>
                </a:p>
              </p:txBody>
            </p:sp>
            <p:sp>
              <p:nvSpPr>
                <p:cNvPr id="23" name="TextBox 22">
                  <a:extLst>
                    <a:ext uri="{FF2B5EF4-FFF2-40B4-BE49-F238E27FC236}">
                      <a16:creationId xmlns:a16="http://schemas.microsoft.com/office/drawing/2014/main" id="{20A61F6B-E569-9CB5-B950-693908EB5A33}"/>
                    </a:ext>
                  </a:extLst>
                </p:cNvPr>
                <p:cNvSpPr txBox="1"/>
                <p:nvPr/>
              </p:nvSpPr>
              <p:spPr>
                <a:xfrm>
                  <a:off x="1642746" y="6196662"/>
                  <a:ext cx="1899751" cy="369332"/>
                </a:xfrm>
                <a:prstGeom prst="rect">
                  <a:avLst/>
                </a:prstGeom>
                <a:solidFill>
                  <a:schemeClr val="accent5">
                    <a:lumMod val="40000"/>
                    <a:lumOff val="60000"/>
                  </a:schemeClr>
                </a:solidFill>
                <a:ln w="28575">
                  <a:solidFill>
                    <a:schemeClr val="accent5">
                      <a:lumMod val="75000"/>
                    </a:schemeClr>
                  </a:solidFill>
                </a:ln>
              </p:spPr>
              <p:txBody>
                <a:bodyPr wrap="none" rtlCol="0">
                  <a:spAutoFit/>
                </a:bodyPr>
                <a:lstStyle/>
                <a:p>
                  <a:r>
                    <a:rPr lang="en-GB" dirty="0"/>
                    <a:t>Intervention Team</a:t>
                  </a:r>
                </a:p>
              </p:txBody>
            </p:sp>
          </p:grpSp>
          <p:sp>
            <p:nvSpPr>
              <p:cNvPr id="18" name="TextBox 17">
                <a:extLst>
                  <a:ext uri="{FF2B5EF4-FFF2-40B4-BE49-F238E27FC236}">
                    <a16:creationId xmlns:a16="http://schemas.microsoft.com/office/drawing/2014/main" id="{8B9E8B2F-1C0F-2EE9-C967-7D3A6C855F6B}"/>
                  </a:ext>
                </a:extLst>
              </p:cNvPr>
              <p:cNvSpPr txBox="1"/>
              <p:nvPr/>
            </p:nvSpPr>
            <p:spPr>
              <a:xfrm>
                <a:off x="233866" y="6196662"/>
                <a:ext cx="574453" cy="369332"/>
              </a:xfrm>
              <a:prstGeom prst="rect">
                <a:avLst/>
              </a:prstGeom>
              <a:noFill/>
            </p:spPr>
            <p:txBody>
              <a:bodyPr wrap="none" rtlCol="0">
                <a:spAutoFit/>
              </a:bodyPr>
              <a:lstStyle/>
              <a:p>
                <a:r>
                  <a:rPr lang="en-GB" dirty="0"/>
                  <a:t>KEY:</a:t>
                </a:r>
              </a:p>
            </p:txBody>
          </p:sp>
        </p:grpSp>
        <p:sp>
          <p:nvSpPr>
            <p:cNvPr id="8" name="TextBox 7">
              <a:extLst>
                <a:ext uri="{FF2B5EF4-FFF2-40B4-BE49-F238E27FC236}">
                  <a16:creationId xmlns:a16="http://schemas.microsoft.com/office/drawing/2014/main" id="{10CC96E0-913A-0A67-DA75-41AED864AC32}"/>
                </a:ext>
              </a:extLst>
            </p:cNvPr>
            <p:cNvSpPr txBox="1"/>
            <p:nvPr/>
          </p:nvSpPr>
          <p:spPr>
            <a:xfrm>
              <a:off x="4165362" y="6021288"/>
              <a:ext cx="1198726" cy="369332"/>
            </a:xfrm>
            <a:prstGeom prst="rect">
              <a:avLst/>
            </a:prstGeom>
            <a:solidFill>
              <a:schemeClr val="accent3">
                <a:lumMod val="40000"/>
                <a:lumOff val="60000"/>
              </a:schemeClr>
            </a:solidFill>
            <a:ln w="19050">
              <a:solidFill>
                <a:schemeClr val="accent3">
                  <a:lumMod val="75000"/>
                </a:schemeClr>
              </a:solidFill>
            </a:ln>
          </p:spPr>
          <p:txBody>
            <a:bodyPr wrap="none" rtlCol="0">
              <a:spAutoFit/>
            </a:bodyPr>
            <a:lstStyle/>
            <a:p>
              <a:r>
                <a:rPr lang="en-GB" dirty="0"/>
                <a:t>Participant</a:t>
              </a:r>
            </a:p>
          </p:txBody>
        </p:sp>
      </p:grpSp>
    </p:spTree>
    <p:extLst>
      <p:ext uri="{BB962C8B-B14F-4D97-AF65-F5344CB8AC3E}">
        <p14:creationId xmlns:p14="http://schemas.microsoft.com/office/powerpoint/2010/main" val="2924715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1">
            <a:extLst>
              <a:ext uri="{FF2B5EF4-FFF2-40B4-BE49-F238E27FC236}">
                <a16:creationId xmlns:a16="http://schemas.microsoft.com/office/drawing/2014/main" id="{09DCA32E-E722-23F9-1448-BD66DDF87A44}"/>
              </a:ext>
            </a:extLst>
          </p:cNvPr>
          <p:cNvSpPr>
            <a:spLocks noChangeAspect="1" noChangeArrowheads="1"/>
          </p:cNvSpPr>
          <p:nvPr/>
        </p:nvSpPr>
        <p:spPr bwMode="auto">
          <a:xfrm>
            <a:off x="6356293" y="2736141"/>
            <a:ext cx="2824219" cy="2421051"/>
          </a:xfrm>
          <a:prstGeom prst="star12">
            <a:avLst/>
          </a:prstGeom>
          <a:solidFill>
            <a:schemeClr val="accent2">
              <a:lumMod val="20000"/>
              <a:lumOff val="80000"/>
            </a:schemeClr>
          </a:solidFill>
          <a:ln w="28575">
            <a:solidFill>
              <a:schemeClr val="accent2">
                <a:lumMod val="75000"/>
              </a:schemeClr>
            </a:solidFill>
            <a:miter lim="800000"/>
            <a:headEnd/>
            <a:tailEnd/>
          </a:ln>
        </p:spPr>
        <p:txBody>
          <a:bodyPr rot="0" vert="horz" wrap="square" lIns="91440" tIns="45720" rIns="91440" bIns="45720" anchor="ctr" anchorCtr="0" upright="1">
            <a:noAutofit/>
          </a:bodyPr>
          <a:lstStyle/>
          <a:p>
            <a:pPr algn="ctr"/>
            <a:r>
              <a:rPr lang="en-GB" sz="1400" dirty="0">
                <a:solidFill>
                  <a:srgbClr val="FF0000"/>
                </a:solidFill>
                <a:effectLst/>
                <a:latin typeface="+mj-lt"/>
                <a:ea typeface="Times New Roman" panose="02020603050405020304" pitchFamily="18" charset="0"/>
              </a:rPr>
              <a:t>*</a:t>
            </a:r>
            <a:r>
              <a:rPr lang="en-GB" sz="1400" dirty="0">
                <a:effectLst/>
                <a:latin typeface="+mj-lt"/>
                <a:ea typeface="Times New Roman" panose="02020603050405020304" pitchFamily="18" charset="0"/>
              </a:rPr>
              <a:t>EQ5D not completed by 16 weeks post hospital discharge </a:t>
            </a:r>
            <a:r>
              <a:rPr lang="en-GB" sz="1400" b="1" dirty="0">
                <a:effectLst/>
                <a:latin typeface="+mj-lt"/>
                <a:ea typeface="Times New Roman" panose="02020603050405020304" pitchFamily="18" charset="0"/>
              </a:rPr>
              <a:t>participant NOT randomised </a:t>
            </a:r>
          </a:p>
        </p:txBody>
      </p:sp>
      <p:sp>
        <p:nvSpPr>
          <p:cNvPr id="2" name="Text Placeholder 1">
            <a:extLst>
              <a:ext uri="{FF2B5EF4-FFF2-40B4-BE49-F238E27FC236}">
                <a16:creationId xmlns:a16="http://schemas.microsoft.com/office/drawing/2014/main" id="{FFB5A3F2-6330-EF06-7FE7-A83792B64840}"/>
              </a:ext>
            </a:extLst>
          </p:cNvPr>
          <p:cNvSpPr>
            <a:spLocks noGrp="1"/>
          </p:cNvSpPr>
          <p:nvPr>
            <p:ph type="body" sz="quarter" idx="10"/>
          </p:nvPr>
        </p:nvSpPr>
        <p:spPr>
          <a:xfrm>
            <a:off x="233865" y="195459"/>
            <a:ext cx="8425016" cy="648816"/>
          </a:xfrm>
        </p:spPr>
        <p:txBody>
          <a:bodyPr/>
          <a:lstStyle/>
          <a:p>
            <a:r>
              <a:rPr lang="en-GB" sz="2800" dirty="0"/>
              <a:t>Baseline &amp; Randomisation</a:t>
            </a:r>
          </a:p>
        </p:txBody>
      </p:sp>
      <p:pic>
        <p:nvPicPr>
          <p:cNvPr id="4" name="Picture 3" descr="Text&#10;&#10;Description automatically generated">
            <a:extLst>
              <a:ext uri="{FF2B5EF4-FFF2-40B4-BE49-F238E27FC236}">
                <a16:creationId xmlns:a16="http://schemas.microsoft.com/office/drawing/2014/main" id="{2D8F59D7-E4AA-3E29-840C-C7E5BCBE6D7C}"/>
              </a:ext>
            </a:extLst>
          </p:cNvPr>
          <p:cNvPicPr>
            <a:picLocks noChangeAspect="1"/>
          </p:cNvPicPr>
          <p:nvPr/>
        </p:nvPicPr>
        <p:blipFill>
          <a:blip r:embed="rId3"/>
          <a:stretch>
            <a:fillRect/>
          </a:stretch>
        </p:blipFill>
        <p:spPr>
          <a:xfrm>
            <a:off x="6895650" y="6344825"/>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E806273C-5223-DC99-EEB8-A89442AD61BF}"/>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8315A25E-585B-6F87-A802-0A62EA75C845}"/>
              </a:ext>
            </a:extLst>
          </p:cNvPr>
          <p:cNvPicPr>
            <a:picLocks noChangeAspect="1"/>
          </p:cNvPicPr>
          <p:nvPr/>
        </p:nvPicPr>
        <p:blipFill>
          <a:blip r:embed="rId5"/>
          <a:stretch>
            <a:fillRect/>
          </a:stretch>
        </p:blipFill>
        <p:spPr>
          <a:xfrm>
            <a:off x="7200023" y="9160"/>
            <a:ext cx="1872208" cy="514302"/>
          </a:xfrm>
          <a:prstGeom prst="rect">
            <a:avLst/>
          </a:prstGeom>
        </p:spPr>
      </p:pic>
      <p:sp>
        <p:nvSpPr>
          <p:cNvPr id="12" name="Rounded Rectangle 1">
            <a:extLst>
              <a:ext uri="{FF2B5EF4-FFF2-40B4-BE49-F238E27FC236}">
                <a16:creationId xmlns:a16="http://schemas.microsoft.com/office/drawing/2014/main" id="{2CD60F37-B729-4350-F8F2-765231D139DF}"/>
              </a:ext>
            </a:extLst>
          </p:cNvPr>
          <p:cNvSpPr>
            <a:spLocks noChangeAspect="1" noChangeArrowheads="1"/>
          </p:cNvSpPr>
          <p:nvPr/>
        </p:nvSpPr>
        <p:spPr bwMode="auto">
          <a:xfrm>
            <a:off x="1115586" y="4797152"/>
            <a:ext cx="4783166" cy="679105"/>
          </a:xfrm>
          <a:prstGeom prst="roundRect">
            <a:avLst>
              <a:gd name="adj" fmla="val 16667"/>
            </a:avLst>
          </a:prstGeom>
          <a:solidFill>
            <a:srgbClr val="DCD6F6"/>
          </a:solidFill>
          <a:ln w="28575">
            <a:solidFill>
              <a:schemeClr val="accent4">
                <a:lumMod val="75000"/>
              </a:schemeClr>
            </a:solidFill>
            <a:miter lim="800000"/>
            <a:headEnd/>
            <a:tailEnd/>
          </a:ln>
          <a:effectLst/>
        </p:spPr>
        <p:txBody>
          <a:bodyPr rot="0" vert="horz" wrap="square" lIns="91440" tIns="45720" rIns="91440" bIns="45720" anchor="ctr" anchorCtr="0" upright="1">
            <a:noAutofit/>
          </a:bodyPr>
          <a:lstStyle/>
          <a:p>
            <a:pPr algn="ctr"/>
            <a:r>
              <a:rPr lang="en-GB" sz="1400" dirty="0">
                <a:effectLst/>
                <a:latin typeface="+mj-lt"/>
                <a:ea typeface="Times New Roman" panose="02020603050405020304" pitchFamily="18" charset="0"/>
              </a:rPr>
              <a:t>Site team sends</a:t>
            </a:r>
            <a:r>
              <a:rPr lang="en-GB" sz="1400" dirty="0">
                <a:latin typeface="+mj-lt"/>
                <a:ea typeface="Times New Roman" panose="02020603050405020304" pitchFamily="18" charset="0"/>
              </a:rPr>
              <a:t> </a:t>
            </a:r>
            <a:r>
              <a:rPr lang="en-GB" sz="1400" b="1" dirty="0">
                <a:effectLst/>
                <a:latin typeface="+mj-lt"/>
                <a:ea typeface="Times New Roman" panose="02020603050405020304" pitchFamily="18" charset="0"/>
              </a:rPr>
              <a:t>letters</a:t>
            </a:r>
            <a:r>
              <a:rPr lang="en-GB" sz="1400" dirty="0">
                <a:effectLst/>
                <a:latin typeface="+mj-lt"/>
                <a:ea typeface="Times New Roman" panose="02020603050405020304" pitchFamily="18" charset="0"/>
              </a:rPr>
              <a:t> to:</a:t>
            </a:r>
          </a:p>
          <a:p>
            <a:pPr marL="742950" lvl="1" indent="-285750">
              <a:buFont typeface="Arial" panose="020B0604020202020204" pitchFamily="34" charset="0"/>
              <a:buChar char="•"/>
            </a:pPr>
            <a:r>
              <a:rPr lang="en-GB" sz="1400" dirty="0">
                <a:effectLst/>
                <a:latin typeface="+mj-lt"/>
                <a:ea typeface="Times New Roman" panose="02020603050405020304" pitchFamily="18" charset="0"/>
              </a:rPr>
              <a:t>Participant’s GP </a:t>
            </a:r>
          </a:p>
          <a:p>
            <a:pPr marL="742950" lvl="1" indent="-285750">
              <a:buFont typeface="Arial" panose="020B0604020202020204" pitchFamily="34" charset="0"/>
              <a:buChar char="•"/>
            </a:pPr>
            <a:r>
              <a:rPr lang="en-GB" sz="1400" dirty="0">
                <a:effectLst/>
                <a:latin typeface="+mj-lt"/>
                <a:ea typeface="Times New Roman" panose="02020603050405020304" pitchFamily="18" charset="0"/>
              </a:rPr>
              <a:t>Participant's consultant at treating hospital</a:t>
            </a:r>
          </a:p>
        </p:txBody>
      </p:sp>
      <p:sp>
        <p:nvSpPr>
          <p:cNvPr id="21" name="Rounded Rectangle 1">
            <a:extLst>
              <a:ext uri="{FF2B5EF4-FFF2-40B4-BE49-F238E27FC236}">
                <a16:creationId xmlns:a16="http://schemas.microsoft.com/office/drawing/2014/main" id="{E7694D23-DC4D-3CF8-92A8-AC5CE8B186AF}"/>
              </a:ext>
            </a:extLst>
          </p:cNvPr>
          <p:cNvSpPr>
            <a:spLocks noChangeAspect="1" noChangeArrowheads="1"/>
          </p:cNvSpPr>
          <p:nvPr/>
        </p:nvSpPr>
        <p:spPr bwMode="auto">
          <a:xfrm>
            <a:off x="539552" y="1174501"/>
            <a:ext cx="5792548" cy="727174"/>
          </a:xfrm>
          <a:prstGeom prst="roundRect">
            <a:avLst>
              <a:gd name="adj" fmla="val 16667"/>
            </a:avLst>
          </a:prstGeom>
          <a:solidFill>
            <a:schemeClr val="accent3">
              <a:lumMod val="20000"/>
              <a:lumOff val="80000"/>
            </a:schemeClr>
          </a:solidFill>
          <a:ln w="28575">
            <a:solidFill>
              <a:schemeClr val="accent3">
                <a:lumMod val="75000"/>
              </a:schemeClr>
            </a:solidFill>
            <a:miter lim="800000"/>
            <a:headEnd/>
            <a:tailEnd/>
          </a:ln>
        </p:spPr>
        <p:txBody>
          <a:bodyPr rot="0" vert="horz" wrap="square" lIns="91440" tIns="45720" rIns="91440" bIns="45720" anchor="ctr" anchorCtr="0" upright="1">
            <a:noAutofit/>
          </a:bodyPr>
          <a:lstStyle/>
          <a:p>
            <a:pPr algn="ctr"/>
            <a:r>
              <a:rPr lang="en-GB" sz="1400" dirty="0">
                <a:effectLst/>
                <a:latin typeface="+mj-lt"/>
                <a:ea typeface="Times New Roman" panose="02020603050405020304" pitchFamily="18" charset="0"/>
              </a:rPr>
              <a:t>Participant completes </a:t>
            </a:r>
            <a:r>
              <a:rPr lang="en-GB" sz="1400" b="1" dirty="0">
                <a:effectLst/>
                <a:latin typeface="+mj-lt"/>
                <a:ea typeface="Times New Roman" panose="02020603050405020304" pitchFamily="18" charset="0"/>
              </a:rPr>
              <a:t>Baseline Questionnaire </a:t>
            </a:r>
          </a:p>
          <a:p>
            <a:pPr algn="ctr"/>
            <a:r>
              <a:rPr lang="en-GB" sz="1400" dirty="0">
                <a:effectLst/>
                <a:latin typeface="+mj-lt"/>
                <a:ea typeface="Times New Roman" panose="02020603050405020304" pitchFamily="18" charset="0"/>
              </a:rPr>
              <a:t>(EQ5D as a minimum by within 16 weeks discharge)</a:t>
            </a:r>
            <a:r>
              <a:rPr lang="en-GB" sz="1400" dirty="0">
                <a:solidFill>
                  <a:srgbClr val="FF0000"/>
                </a:solidFill>
                <a:effectLst/>
                <a:latin typeface="+mj-lt"/>
                <a:ea typeface="Times New Roman" panose="02020603050405020304" pitchFamily="18" charset="0"/>
              </a:rPr>
              <a:t>*</a:t>
            </a:r>
          </a:p>
        </p:txBody>
      </p:sp>
      <p:sp>
        <p:nvSpPr>
          <p:cNvPr id="23" name="Rounded Rectangle 1">
            <a:extLst>
              <a:ext uri="{FF2B5EF4-FFF2-40B4-BE49-F238E27FC236}">
                <a16:creationId xmlns:a16="http://schemas.microsoft.com/office/drawing/2014/main" id="{19E71A10-C120-7050-7112-875B123900C0}"/>
              </a:ext>
            </a:extLst>
          </p:cNvPr>
          <p:cNvSpPr>
            <a:spLocks noChangeAspect="1" noChangeArrowheads="1"/>
          </p:cNvSpPr>
          <p:nvPr/>
        </p:nvSpPr>
        <p:spPr bwMode="auto">
          <a:xfrm>
            <a:off x="998502" y="2346767"/>
            <a:ext cx="4665002" cy="604849"/>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r>
              <a:rPr lang="en-GB" sz="1400" dirty="0">
                <a:effectLst/>
                <a:latin typeface="+mj-lt"/>
                <a:ea typeface="Times New Roman" panose="02020603050405020304" pitchFamily="18" charset="0"/>
              </a:rPr>
              <a:t>WCTU complete baseline </a:t>
            </a:r>
            <a:r>
              <a:rPr lang="en-GB" sz="1400" b="1" dirty="0">
                <a:effectLst/>
                <a:latin typeface="+mj-lt"/>
                <a:ea typeface="Times New Roman" panose="02020603050405020304" pitchFamily="18" charset="0"/>
              </a:rPr>
              <a:t>physical assessment </a:t>
            </a:r>
            <a:r>
              <a:rPr lang="en-GB" sz="1400" dirty="0">
                <a:effectLst/>
                <a:latin typeface="+mj-lt"/>
                <a:ea typeface="Times New Roman" panose="02020603050405020304" pitchFamily="18" charset="0"/>
              </a:rPr>
              <a:t>with participant (sit-to-stand test)</a:t>
            </a:r>
          </a:p>
        </p:txBody>
      </p:sp>
      <p:sp>
        <p:nvSpPr>
          <p:cNvPr id="24" name="Rounded Rectangle 1">
            <a:extLst>
              <a:ext uri="{FF2B5EF4-FFF2-40B4-BE49-F238E27FC236}">
                <a16:creationId xmlns:a16="http://schemas.microsoft.com/office/drawing/2014/main" id="{325991AA-4699-081C-8D99-D2775302E411}"/>
              </a:ext>
            </a:extLst>
          </p:cNvPr>
          <p:cNvSpPr>
            <a:spLocks noChangeAspect="1" noChangeArrowheads="1"/>
          </p:cNvSpPr>
          <p:nvPr/>
        </p:nvSpPr>
        <p:spPr bwMode="auto">
          <a:xfrm>
            <a:off x="233865" y="3330640"/>
            <a:ext cx="6312365" cy="1019789"/>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a:effectLst/>
        </p:spPr>
        <p:txBody>
          <a:bodyPr rot="0" vert="horz" wrap="square" lIns="91440" tIns="45720" rIns="91440" bIns="45720" anchor="ctr" anchorCtr="0" upright="1">
            <a:noAutofit/>
          </a:bodyPr>
          <a:lstStyle/>
          <a:p>
            <a:pPr algn="ctr"/>
            <a:r>
              <a:rPr lang="en-GB" sz="2000" b="1" dirty="0">
                <a:effectLst/>
                <a:latin typeface="+mj-lt"/>
                <a:ea typeface="Times New Roman" panose="02020603050405020304" pitchFamily="18" charset="0"/>
              </a:rPr>
              <a:t>Participant Randomised (up to 16 weeks post discharge)</a:t>
            </a:r>
          </a:p>
          <a:p>
            <a:pPr marL="285750" indent="-285750">
              <a:buFont typeface="Arial" panose="020B0604020202020204" pitchFamily="34" charset="0"/>
              <a:buChar char="•"/>
            </a:pPr>
            <a:r>
              <a:rPr lang="en-GB" sz="1400" dirty="0">
                <a:latin typeface="+mj-lt"/>
                <a:ea typeface="Times New Roman" panose="02020603050405020304" pitchFamily="18" charset="0"/>
              </a:rPr>
              <a:t>Participant, Site Team, WCTU team and Intervention delivery team notified (via email/letter)</a:t>
            </a:r>
          </a:p>
        </p:txBody>
      </p:sp>
      <p:cxnSp>
        <p:nvCxnSpPr>
          <p:cNvPr id="26" name="Straight Arrow Connector 25">
            <a:extLst>
              <a:ext uri="{FF2B5EF4-FFF2-40B4-BE49-F238E27FC236}">
                <a16:creationId xmlns:a16="http://schemas.microsoft.com/office/drawing/2014/main" id="{BB282C9F-0A59-71B2-997F-5090D15AE84A}"/>
              </a:ext>
            </a:extLst>
          </p:cNvPr>
          <p:cNvCxnSpPr>
            <a:cxnSpLocks noChangeAspect="1" noChangeShapeType="1"/>
          </p:cNvCxnSpPr>
          <p:nvPr/>
        </p:nvCxnSpPr>
        <p:spPr bwMode="auto">
          <a:xfrm>
            <a:off x="3308887" y="1948684"/>
            <a:ext cx="7759" cy="366857"/>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3" name="Straight Arrow Connector 2">
            <a:extLst>
              <a:ext uri="{FF2B5EF4-FFF2-40B4-BE49-F238E27FC236}">
                <a16:creationId xmlns:a16="http://schemas.microsoft.com/office/drawing/2014/main" id="{55758DF3-A7A0-6839-BE4E-32996753FCA3}"/>
              </a:ext>
            </a:extLst>
          </p:cNvPr>
          <p:cNvCxnSpPr>
            <a:cxnSpLocks noChangeAspect="1" noChangeShapeType="1"/>
          </p:cNvCxnSpPr>
          <p:nvPr/>
        </p:nvCxnSpPr>
        <p:spPr bwMode="auto">
          <a:xfrm>
            <a:off x="3327376" y="913975"/>
            <a:ext cx="0" cy="229948"/>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10" name="Straight Arrow Connector 9">
            <a:extLst>
              <a:ext uri="{FF2B5EF4-FFF2-40B4-BE49-F238E27FC236}">
                <a16:creationId xmlns:a16="http://schemas.microsoft.com/office/drawing/2014/main" id="{32368CF9-BAB1-E15A-23D7-5B4CE42CF627}"/>
              </a:ext>
            </a:extLst>
          </p:cNvPr>
          <p:cNvCxnSpPr>
            <a:cxnSpLocks noChangeAspect="1" noChangeShapeType="1"/>
          </p:cNvCxnSpPr>
          <p:nvPr/>
        </p:nvCxnSpPr>
        <p:spPr bwMode="auto">
          <a:xfrm>
            <a:off x="3326866" y="4365104"/>
            <a:ext cx="8274" cy="391234"/>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34" name="Straight Arrow Connector 33">
            <a:extLst>
              <a:ext uri="{FF2B5EF4-FFF2-40B4-BE49-F238E27FC236}">
                <a16:creationId xmlns:a16="http://schemas.microsoft.com/office/drawing/2014/main" id="{C8135FEE-0E83-67E2-2E39-9C2658DBAF9F}"/>
              </a:ext>
            </a:extLst>
          </p:cNvPr>
          <p:cNvCxnSpPr>
            <a:cxnSpLocks noChangeAspect="1" noChangeShapeType="1"/>
          </p:cNvCxnSpPr>
          <p:nvPr/>
        </p:nvCxnSpPr>
        <p:spPr bwMode="auto">
          <a:xfrm>
            <a:off x="3319843" y="2978512"/>
            <a:ext cx="7046" cy="333144"/>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grpSp>
        <p:nvGrpSpPr>
          <p:cNvPr id="17" name="Group 16">
            <a:extLst>
              <a:ext uri="{FF2B5EF4-FFF2-40B4-BE49-F238E27FC236}">
                <a16:creationId xmlns:a16="http://schemas.microsoft.com/office/drawing/2014/main" id="{5B3520AA-B765-6115-B1DD-E9B23A929452}"/>
              </a:ext>
            </a:extLst>
          </p:cNvPr>
          <p:cNvGrpSpPr/>
          <p:nvPr/>
        </p:nvGrpSpPr>
        <p:grpSpPr>
          <a:xfrm>
            <a:off x="233866" y="6021288"/>
            <a:ext cx="5130222" cy="369332"/>
            <a:chOff x="233866" y="6021288"/>
            <a:chExt cx="5130222" cy="369332"/>
          </a:xfrm>
        </p:grpSpPr>
        <p:grpSp>
          <p:nvGrpSpPr>
            <p:cNvPr id="7" name="Group 6">
              <a:extLst>
                <a:ext uri="{FF2B5EF4-FFF2-40B4-BE49-F238E27FC236}">
                  <a16:creationId xmlns:a16="http://schemas.microsoft.com/office/drawing/2014/main" id="{AE9F35D1-5766-8D09-63FD-17093B2DF185}"/>
                </a:ext>
              </a:extLst>
            </p:cNvPr>
            <p:cNvGrpSpPr/>
            <p:nvPr/>
          </p:nvGrpSpPr>
          <p:grpSpPr>
            <a:xfrm>
              <a:off x="233866" y="6021288"/>
              <a:ext cx="3834078" cy="369332"/>
              <a:chOff x="233866" y="6196662"/>
              <a:chExt cx="3834078" cy="369332"/>
            </a:xfrm>
          </p:grpSpPr>
          <p:grpSp>
            <p:nvGrpSpPr>
              <p:cNvPr id="9" name="Group 8">
                <a:extLst>
                  <a:ext uri="{FF2B5EF4-FFF2-40B4-BE49-F238E27FC236}">
                    <a16:creationId xmlns:a16="http://schemas.microsoft.com/office/drawing/2014/main" id="{665DE3AF-B0AA-684C-CF83-22E716EB5EAE}"/>
                  </a:ext>
                </a:extLst>
              </p:cNvPr>
              <p:cNvGrpSpPr/>
              <p:nvPr/>
            </p:nvGrpSpPr>
            <p:grpSpPr>
              <a:xfrm>
                <a:off x="848975" y="6196662"/>
                <a:ext cx="3218969" cy="369332"/>
                <a:chOff x="323528" y="6196662"/>
                <a:chExt cx="3218969" cy="369332"/>
              </a:xfrm>
            </p:grpSpPr>
            <p:sp>
              <p:nvSpPr>
                <p:cNvPr id="13" name="TextBox 12">
                  <a:extLst>
                    <a:ext uri="{FF2B5EF4-FFF2-40B4-BE49-F238E27FC236}">
                      <a16:creationId xmlns:a16="http://schemas.microsoft.com/office/drawing/2014/main" id="{82709954-7019-2142-A03F-2BBAD14713A4}"/>
                    </a:ext>
                  </a:extLst>
                </p:cNvPr>
                <p:cNvSpPr txBox="1"/>
                <p:nvPr/>
              </p:nvSpPr>
              <p:spPr>
                <a:xfrm>
                  <a:off x="323528" y="6196662"/>
                  <a:ext cx="533223" cy="369332"/>
                </a:xfrm>
                <a:prstGeom prst="rect">
                  <a:avLst/>
                </a:prstGeom>
                <a:solidFill>
                  <a:srgbClr val="DCD6F6"/>
                </a:solidFill>
                <a:ln w="28575">
                  <a:solidFill>
                    <a:srgbClr val="7030A0"/>
                  </a:solidFill>
                </a:ln>
              </p:spPr>
              <p:txBody>
                <a:bodyPr wrap="none" rtlCol="0">
                  <a:spAutoFit/>
                </a:bodyPr>
                <a:lstStyle/>
                <a:p>
                  <a:r>
                    <a:rPr lang="en-GB" dirty="0"/>
                    <a:t>Site</a:t>
                  </a:r>
                </a:p>
              </p:txBody>
            </p:sp>
            <p:sp>
              <p:nvSpPr>
                <p:cNvPr id="15" name="TextBox 14">
                  <a:extLst>
                    <a:ext uri="{FF2B5EF4-FFF2-40B4-BE49-F238E27FC236}">
                      <a16:creationId xmlns:a16="http://schemas.microsoft.com/office/drawing/2014/main" id="{56A4588F-8E41-3D8D-A33C-0B85EA469A0D}"/>
                    </a:ext>
                  </a:extLst>
                </p:cNvPr>
                <p:cNvSpPr txBox="1"/>
                <p:nvPr/>
              </p:nvSpPr>
              <p:spPr>
                <a:xfrm>
                  <a:off x="971180" y="6196662"/>
                  <a:ext cx="568938" cy="369332"/>
                </a:xfrm>
                <a:prstGeom prst="rect">
                  <a:avLst/>
                </a:prstGeom>
                <a:solidFill>
                  <a:schemeClr val="accent6">
                    <a:lumMod val="40000"/>
                    <a:lumOff val="60000"/>
                  </a:schemeClr>
                </a:solidFill>
                <a:ln w="28575">
                  <a:solidFill>
                    <a:schemeClr val="accent6">
                      <a:lumMod val="75000"/>
                    </a:schemeClr>
                  </a:solidFill>
                </a:ln>
              </p:spPr>
              <p:txBody>
                <a:bodyPr wrap="none" rtlCol="0">
                  <a:spAutoFit/>
                </a:bodyPr>
                <a:lstStyle/>
                <a:p>
                  <a:r>
                    <a:rPr lang="en-GB" dirty="0"/>
                    <a:t>CTU</a:t>
                  </a:r>
                </a:p>
              </p:txBody>
            </p:sp>
            <p:sp>
              <p:nvSpPr>
                <p:cNvPr id="16" name="TextBox 15">
                  <a:extLst>
                    <a:ext uri="{FF2B5EF4-FFF2-40B4-BE49-F238E27FC236}">
                      <a16:creationId xmlns:a16="http://schemas.microsoft.com/office/drawing/2014/main" id="{71785FC3-C890-905D-1E18-AD06A01674D8}"/>
                    </a:ext>
                  </a:extLst>
                </p:cNvPr>
                <p:cNvSpPr txBox="1"/>
                <p:nvPr/>
              </p:nvSpPr>
              <p:spPr>
                <a:xfrm>
                  <a:off x="1642746" y="6196662"/>
                  <a:ext cx="1899751" cy="369332"/>
                </a:xfrm>
                <a:prstGeom prst="rect">
                  <a:avLst/>
                </a:prstGeom>
                <a:solidFill>
                  <a:schemeClr val="accent5">
                    <a:lumMod val="40000"/>
                    <a:lumOff val="60000"/>
                  </a:schemeClr>
                </a:solidFill>
                <a:ln w="28575">
                  <a:solidFill>
                    <a:schemeClr val="accent5">
                      <a:lumMod val="75000"/>
                    </a:schemeClr>
                  </a:solidFill>
                </a:ln>
              </p:spPr>
              <p:txBody>
                <a:bodyPr wrap="none" rtlCol="0">
                  <a:spAutoFit/>
                </a:bodyPr>
                <a:lstStyle/>
                <a:p>
                  <a:r>
                    <a:rPr lang="en-GB" dirty="0"/>
                    <a:t>Intervention Team</a:t>
                  </a:r>
                </a:p>
              </p:txBody>
            </p:sp>
          </p:grpSp>
          <p:sp>
            <p:nvSpPr>
              <p:cNvPr id="11" name="TextBox 10">
                <a:extLst>
                  <a:ext uri="{FF2B5EF4-FFF2-40B4-BE49-F238E27FC236}">
                    <a16:creationId xmlns:a16="http://schemas.microsoft.com/office/drawing/2014/main" id="{6B189BA4-A911-C72D-6954-5626510AECF8}"/>
                  </a:ext>
                </a:extLst>
              </p:cNvPr>
              <p:cNvSpPr txBox="1"/>
              <p:nvPr/>
            </p:nvSpPr>
            <p:spPr>
              <a:xfrm>
                <a:off x="233866" y="6196662"/>
                <a:ext cx="574453" cy="369332"/>
              </a:xfrm>
              <a:prstGeom prst="rect">
                <a:avLst/>
              </a:prstGeom>
              <a:noFill/>
            </p:spPr>
            <p:txBody>
              <a:bodyPr wrap="none" rtlCol="0">
                <a:spAutoFit/>
              </a:bodyPr>
              <a:lstStyle/>
              <a:p>
                <a:r>
                  <a:rPr lang="en-GB" dirty="0"/>
                  <a:t>KEY:</a:t>
                </a:r>
              </a:p>
            </p:txBody>
          </p:sp>
        </p:grpSp>
        <p:sp>
          <p:nvSpPr>
            <p:cNvPr id="8" name="TextBox 7">
              <a:extLst>
                <a:ext uri="{FF2B5EF4-FFF2-40B4-BE49-F238E27FC236}">
                  <a16:creationId xmlns:a16="http://schemas.microsoft.com/office/drawing/2014/main" id="{311D5E7E-81EF-2E24-3B30-D5F823E35BE6}"/>
                </a:ext>
              </a:extLst>
            </p:cNvPr>
            <p:cNvSpPr txBox="1"/>
            <p:nvPr/>
          </p:nvSpPr>
          <p:spPr>
            <a:xfrm>
              <a:off x="4165362" y="6021288"/>
              <a:ext cx="1198726" cy="369332"/>
            </a:xfrm>
            <a:prstGeom prst="rect">
              <a:avLst/>
            </a:prstGeom>
            <a:solidFill>
              <a:schemeClr val="accent3">
                <a:lumMod val="40000"/>
                <a:lumOff val="60000"/>
              </a:schemeClr>
            </a:solidFill>
            <a:ln w="19050">
              <a:solidFill>
                <a:schemeClr val="accent3">
                  <a:lumMod val="75000"/>
                </a:schemeClr>
              </a:solidFill>
            </a:ln>
          </p:spPr>
          <p:txBody>
            <a:bodyPr wrap="none" rtlCol="0">
              <a:spAutoFit/>
            </a:bodyPr>
            <a:lstStyle/>
            <a:p>
              <a:r>
                <a:rPr lang="en-GB" dirty="0"/>
                <a:t>Participant</a:t>
              </a:r>
            </a:p>
          </p:txBody>
        </p:sp>
      </p:grpSp>
    </p:spTree>
    <p:extLst>
      <p:ext uri="{BB962C8B-B14F-4D97-AF65-F5344CB8AC3E}">
        <p14:creationId xmlns:p14="http://schemas.microsoft.com/office/powerpoint/2010/main" val="3398972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ABBC75-4ECC-ECAF-F5D1-B6593B36132F}"/>
              </a:ext>
            </a:extLst>
          </p:cNvPr>
          <p:cNvSpPr>
            <a:spLocks noGrp="1"/>
          </p:cNvSpPr>
          <p:nvPr>
            <p:ph type="body" sz="quarter" idx="10"/>
          </p:nvPr>
        </p:nvSpPr>
        <p:spPr>
          <a:xfrm>
            <a:off x="244528" y="234518"/>
            <a:ext cx="8425016" cy="648816"/>
          </a:xfrm>
        </p:spPr>
        <p:txBody>
          <a:bodyPr/>
          <a:lstStyle/>
          <a:p>
            <a:r>
              <a:rPr lang="en-GB" dirty="0"/>
              <a:t>Randomisation</a:t>
            </a:r>
          </a:p>
          <a:p>
            <a:endParaRPr lang="en-GB" dirty="0"/>
          </a:p>
        </p:txBody>
      </p:sp>
      <p:sp>
        <p:nvSpPr>
          <p:cNvPr id="3" name="Text Placeholder 2">
            <a:extLst>
              <a:ext uri="{FF2B5EF4-FFF2-40B4-BE49-F238E27FC236}">
                <a16:creationId xmlns:a16="http://schemas.microsoft.com/office/drawing/2014/main" id="{9A6A0D8E-0C57-6F73-E5F3-F064C828D0B6}"/>
              </a:ext>
            </a:extLst>
          </p:cNvPr>
          <p:cNvSpPr>
            <a:spLocks noGrp="1"/>
          </p:cNvSpPr>
          <p:nvPr>
            <p:ph type="body" sz="quarter" idx="16"/>
          </p:nvPr>
        </p:nvSpPr>
        <p:spPr>
          <a:xfrm>
            <a:off x="359532" y="748820"/>
            <a:ext cx="8424936" cy="5040560"/>
          </a:xfrm>
        </p:spPr>
        <p:txBody>
          <a:bodyPr anchor="ctr"/>
          <a:lstStyle/>
          <a:p>
            <a:r>
              <a:rPr lang="en-GB" dirty="0"/>
              <a:t>WCTU randomise participants</a:t>
            </a:r>
          </a:p>
          <a:p>
            <a:r>
              <a:rPr lang="en-GB" b="1" dirty="0"/>
              <a:t>Deadline is </a:t>
            </a:r>
            <a:r>
              <a:rPr lang="en-GB" b="1" u="sng" dirty="0"/>
              <a:t>16 weeks </a:t>
            </a:r>
            <a:r>
              <a:rPr lang="en-GB" b="1" dirty="0"/>
              <a:t>after hospital discharge</a:t>
            </a:r>
            <a:r>
              <a:rPr lang="en-GB" dirty="0"/>
              <a:t>.</a:t>
            </a:r>
          </a:p>
          <a:p>
            <a:pPr lvl="1"/>
            <a:r>
              <a:rPr lang="en-GB" sz="2000" dirty="0"/>
              <a:t>Thus randomisation may occur up to 16 weeks post-discharge</a:t>
            </a:r>
          </a:p>
          <a:p>
            <a:pPr lvl="1"/>
            <a:r>
              <a:rPr lang="en-GB" sz="2000" dirty="0"/>
              <a:t>However we aim to randomise before this</a:t>
            </a:r>
          </a:p>
          <a:p>
            <a:r>
              <a:rPr lang="en-GB" dirty="0"/>
              <a:t>Time from hospital discharge to randomisation is affected by:</a:t>
            </a:r>
          </a:p>
          <a:p>
            <a:pPr lvl="1"/>
            <a:r>
              <a:rPr lang="en-GB" sz="2000" dirty="0"/>
              <a:t>Week of consent (0-12) and registration </a:t>
            </a:r>
          </a:p>
          <a:p>
            <a:pPr lvl="1"/>
            <a:r>
              <a:rPr lang="en-GB" sz="2000" dirty="0"/>
              <a:t>Time for postal baseline pack to be sent/arrive (approx. 1 wk.)</a:t>
            </a:r>
          </a:p>
          <a:p>
            <a:pPr lvl="1"/>
            <a:r>
              <a:rPr lang="en-GB" sz="2000" dirty="0"/>
              <a:t>Delays in participant completing baseline questionnaires (inc. EQ5D) </a:t>
            </a:r>
          </a:p>
          <a:p>
            <a:pPr lvl="1"/>
            <a:r>
              <a:rPr lang="en-GB" sz="2000" dirty="0"/>
              <a:t>Delays organising/completing STS test</a:t>
            </a:r>
          </a:p>
          <a:p>
            <a:pPr lvl="1"/>
            <a:r>
              <a:rPr lang="en-GB" sz="2000" dirty="0"/>
              <a:t>After EQ5D completion we can wait a max of 4 wks. to obtain other questionnaires/STS</a:t>
            </a:r>
          </a:p>
          <a:p>
            <a:pPr lvl="2"/>
            <a:r>
              <a:rPr lang="en-GB" sz="1600" dirty="0"/>
              <a:t>E.g., if EQ5D is completed in wk. 4, we will randomise at wk. 8 if further data collection is unsuccessful (not wait to wk. 16)</a:t>
            </a:r>
          </a:p>
        </p:txBody>
      </p:sp>
      <p:pic>
        <p:nvPicPr>
          <p:cNvPr id="4" name="Picture 3">
            <a:extLst>
              <a:ext uri="{FF2B5EF4-FFF2-40B4-BE49-F238E27FC236}">
                <a16:creationId xmlns:a16="http://schemas.microsoft.com/office/drawing/2014/main" id="{0474ECB3-69D6-183D-E8BC-2FA60D64FF1A}"/>
              </a:ext>
            </a:extLst>
          </p:cNvPr>
          <p:cNvPicPr>
            <a:picLocks noChangeAspect="1"/>
          </p:cNvPicPr>
          <p:nvPr/>
        </p:nvPicPr>
        <p:blipFill>
          <a:blip r:embed="rId2"/>
          <a:stretch>
            <a:fillRect/>
          </a:stretch>
        </p:blipFill>
        <p:spPr>
          <a:xfrm>
            <a:off x="7164288" y="106386"/>
            <a:ext cx="1872208" cy="514302"/>
          </a:xfrm>
          <a:prstGeom prst="rect">
            <a:avLst/>
          </a:prstGeom>
        </p:spPr>
      </p:pic>
      <p:pic>
        <p:nvPicPr>
          <p:cNvPr id="5" name="Picture 4" descr="Text&#10;&#10;Description automatically generated">
            <a:extLst>
              <a:ext uri="{FF2B5EF4-FFF2-40B4-BE49-F238E27FC236}">
                <a16:creationId xmlns:a16="http://schemas.microsoft.com/office/drawing/2014/main" id="{9676EF0C-6C71-4B9C-E291-587DB4B4113C}"/>
              </a:ext>
            </a:extLst>
          </p:cNvPr>
          <p:cNvPicPr>
            <a:picLocks noChangeAspect="1"/>
          </p:cNvPicPr>
          <p:nvPr/>
        </p:nvPicPr>
        <p:blipFill>
          <a:blip r:embed="rId3"/>
          <a:stretch>
            <a:fillRect/>
          </a:stretch>
        </p:blipFill>
        <p:spPr>
          <a:xfrm>
            <a:off x="6906512" y="6378609"/>
            <a:ext cx="2088232" cy="373005"/>
          </a:xfrm>
          <a:prstGeom prst="rect">
            <a:avLst/>
          </a:prstGeom>
        </p:spPr>
      </p:pic>
      <p:pic>
        <p:nvPicPr>
          <p:cNvPr id="6" name="Picture 5" descr="Graphical user interface, text, application&#10;&#10;Description automatically generated">
            <a:extLst>
              <a:ext uri="{FF2B5EF4-FFF2-40B4-BE49-F238E27FC236}">
                <a16:creationId xmlns:a16="http://schemas.microsoft.com/office/drawing/2014/main" id="{974F7D64-6749-F904-43A5-9E9539B12E82}"/>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spTree>
    <p:extLst>
      <p:ext uri="{BB962C8B-B14F-4D97-AF65-F5344CB8AC3E}">
        <p14:creationId xmlns:p14="http://schemas.microsoft.com/office/powerpoint/2010/main" val="938767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B5A3F2-6330-EF06-7FE7-A83792B64840}"/>
              </a:ext>
            </a:extLst>
          </p:cNvPr>
          <p:cNvSpPr>
            <a:spLocks noGrp="1"/>
          </p:cNvSpPr>
          <p:nvPr>
            <p:ph type="body" sz="quarter" idx="10"/>
          </p:nvPr>
        </p:nvSpPr>
        <p:spPr>
          <a:xfrm>
            <a:off x="35416" y="115888"/>
            <a:ext cx="8425016" cy="648816"/>
          </a:xfrm>
        </p:spPr>
        <p:txBody>
          <a:bodyPr/>
          <a:lstStyle/>
          <a:p>
            <a:r>
              <a:rPr lang="en-GB" sz="2800" dirty="0"/>
              <a:t>Intervention</a:t>
            </a:r>
          </a:p>
        </p:txBody>
      </p:sp>
      <p:sp>
        <p:nvSpPr>
          <p:cNvPr id="3" name="Text Placeholder 2">
            <a:extLst>
              <a:ext uri="{FF2B5EF4-FFF2-40B4-BE49-F238E27FC236}">
                <a16:creationId xmlns:a16="http://schemas.microsoft.com/office/drawing/2014/main" id="{5150FEDE-5DE4-53A3-ABFB-C41E7F2E5434}"/>
              </a:ext>
            </a:extLst>
          </p:cNvPr>
          <p:cNvSpPr>
            <a:spLocks noGrp="1"/>
          </p:cNvSpPr>
          <p:nvPr>
            <p:ph type="body" sz="quarter" idx="16"/>
          </p:nvPr>
        </p:nvSpPr>
        <p:spPr>
          <a:xfrm>
            <a:off x="251520" y="711984"/>
            <a:ext cx="8712968" cy="340752"/>
          </a:xfrm>
        </p:spPr>
        <p:txBody>
          <a:bodyPr/>
          <a:lstStyle/>
          <a:p>
            <a:r>
              <a:rPr lang="en-GB" dirty="0"/>
              <a:t>Participant randomised to ‘Standard Care’ or ‘Rehabilitation’ arm</a:t>
            </a:r>
          </a:p>
        </p:txBody>
      </p:sp>
      <p:pic>
        <p:nvPicPr>
          <p:cNvPr id="4" name="Picture 3" descr="Text&#10;&#10;Description automatically generated">
            <a:extLst>
              <a:ext uri="{FF2B5EF4-FFF2-40B4-BE49-F238E27FC236}">
                <a16:creationId xmlns:a16="http://schemas.microsoft.com/office/drawing/2014/main" id="{2D8F59D7-E4AA-3E29-840C-C7E5BCBE6D7C}"/>
              </a:ext>
            </a:extLst>
          </p:cNvPr>
          <p:cNvPicPr>
            <a:picLocks noChangeAspect="1"/>
          </p:cNvPicPr>
          <p:nvPr/>
        </p:nvPicPr>
        <p:blipFill>
          <a:blip r:embed="rId3"/>
          <a:stretch>
            <a:fillRect/>
          </a:stretch>
        </p:blipFill>
        <p:spPr>
          <a:xfrm>
            <a:off x="6983997" y="6390620"/>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E806273C-5223-DC99-EEB8-A89442AD61BF}"/>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8315A25E-585B-6F87-A802-0A62EA75C845}"/>
              </a:ext>
            </a:extLst>
          </p:cNvPr>
          <p:cNvPicPr>
            <a:picLocks noChangeAspect="1"/>
          </p:cNvPicPr>
          <p:nvPr/>
        </p:nvPicPr>
        <p:blipFill>
          <a:blip r:embed="rId5"/>
          <a:stretch>
            <a:fillRect/>
          </a:stretch>
        </p:blipFill>
        <p:spPr>
          <a:xfrm>
            <a:off x="7200023" y="34378"/>
            <a:ext cx="1872208" cy="514302"/>
          </a:xfrm>
          <a:prstGeom prst="rect">
            <a:avLst/>
          </a:prstGeom>
        </p:spPr>
      </p:pic>
      <p:sp>
        <p:nvSpPr>
          <p:cNvPr id="7" name="Rounded Rectangle 26">
            <a:extLst>
              <a:ext uri="{FF2B5EF4-FFF2-40B4-BE49-F238E27FC236}">
                <a16:creationId xmlns:a16="http://schemas.microsoft.com/office/drawing/2014/main" id="{7E60AFA8-438F-2175-07AF-1FB1B07B72ED}"/>
              </a:ext>
            </a:extLst>
          </p:cNvPr>
          <p:cNvSpPr>
            <a:spLocks noChangeAspect="1" noChangeArrowheads="1"/>
          </p:cNvSpPr>
          <p:nvPr/>
        </p:nvSpPr>
        <p:spPr bwMode="auto">
          <a:xfrm>
            <a:off x="2627784" y="2186016"/>
            <a:ext cx="6444445" cy="1230211"/>
          </a:xfrm>
          <a:prstGeom prst="roundRect">
            <a:avLst>
              <a:gd name="adj" fmla="val 16667"/>
            </a:avLst>
          </a:prstGeom>
          <a:solidFill>
            <a:schemeClr val="accent5">
              <a:lumMod val="20000"/>
              <a:lumOff val="80000"/>
            </a:schemeClr>
          </a:solidFill>
          <a:ln w="28575">
            <a:solidFill>
              <a:schemeClr val="accent5">
                <a:lumMod val="75000"/>
              </a:schemeClr>
            </a:solidFill>
            <a:miter lim="800000"/>
            <a:headEnd/>
            <a:tailEnd/>
          </a:ln>
        </p:spPr>
        <p:txBody>
          <a:bodyPr rot="0" vert="horz" wrap="square" lIns="91440" tIns="45720" rIns="91440" bIns="45720" anchor="ctr" anchorCtr="0" upright="1">
            <a:noAutofit/>
          </a:bodyPr>
          <a:lstStyle/>
          <a:p>
            <a:pPr>
              <a:lnSpc>
                <a:spcPct val="150000"/>
              </a:lnSpc>
            </a:pPr>
            <a:endParaRPr lang="en-GB" sz="1200" b="1" dirty="0">
              <a:latin typeface="+mj-lt"/>
              <a:ea typeface="Times New Roman" panose="02020603050405020304" pitchFamily="18" charset="0"/>
            </a:endParaRPr>
          </a:p>
          <a:p>
            <a:pPr algn="ctr"/>
            <a:r>
              <a:rPr lang="en-GB" b="1" dirty="0">
                <a:effectLst/>
                <a:latin typeface="+mj-lt"/>
                <a:ea typeface="Times New Roman" panose="02020603050405020304" pitchFamily="18" charset="0"/>
              </a:rPr>
              <a:t>Rehabilitation Intervention</a:t>
            </a:r>
            <a:r>
              <a:rPr lang="en-GB" dirty="0">
                <a:effectLst/>
                <a:latin typeface="+mj-lt"/>
                <a:ea typeface="Times New Roman" panose="02020603050405020304" pitchFamily="18" charset="0"/>
              </a:rPr>
              <a:t> </a:t>
            </a:r>
            <a:r>
              <a:rPr lang="en-GB" b="1" dirty="0">
                <a:effectLst/>
                <a:latin typeface="+mj-lt"/>
                <a:ea typeface="Times New Roman" panose="02020603050405020304" pitchFamily="18" charset="0"/>
              </a:rPr>
              <a:t>N=231</a:t>
            </a:r>
          </a:p>
          <a:p>
            <a:pPr marL="285750" indent="-285750">
              <a:buFont typeface="Arial" panose="020B0604020202020204" pitchFamily="34" charset="0"/>
              <a:buChar char="•"/>
            </a:pPr>
            <a:r>
              <a:rPr lang="en-GB" sz="1600" dirty="0"/>
              <a:t>Rehabilitation arm delivered by team at Ulster University over </a:t>
            </a:r>
            <a:r>
              <a:rPr lang="en-GB" sz="1600" b="1" dirty="0"/>
              <a:t>6 weeks</a:t>
            </a:r>
          </a:p>
          <a:p>
            <a:pPr marL="285750" indent="-285750">
              <a:buFont typeface="Arial" panose="020B0604020202020204" pitchFamily="34" charset="0"/>
              <a:buChar char="•"/>
            </a:pPr>
            <a:r>
              <a:rPr lang="en-GB" sz="1600" dirty="0">
                <a:solidFill>
                  <a:srgbClr val="000000"/>
                </a:solidFill>
                <a:effectLst/>
                <a:latin typeface="Calibri" panose="020F0502020204030204" pitchFamily="34" charset="0"/>
                <a:ea typeface="Times New Roman" panose="02020603050405020304" pitchFamily="18" charset="0"/>
              </a:rPr>
              <a:t>Remote delivery facilitated by</a:t>
            </a:r>
            <a:r>
              <a:rPr lang="en-GB" sz="1600" b="1" dirty="0">
                <a:solidFill>
                  <a:srgbClr val="000000"/>
                </a:solidFill>
                <a:effectLst/>
                <a:latin typeface="Calibri" panose="020F0502020204030204" pitchFamily="34" charset="0"/>
                <a:ea typeface="Times New Roman" panose="02020603050405020304" pitchFamily="18" charset="0"/>
              </a:rPr>
              <a:t> </a:t>
            </a:r>
            <a:r>
              <a:rPr lang="en-GB" sz="1600" dirty="0">
                <a:solidFill>
                  <a:srgbClr val="000000"/>
                </a:solidFill>
                <a:effectLst/>
                <a:latin typeface="Calibri" panose="020F0502020204030204" pitchFamily="34" charset="0"/>
                <a:ea typeface="Times New Roman" panose="02020603050405020304" pitchFamily="18" charset="0"/>
              </a:rPr>
              <a:t>online platforms i.e. Microsoft Teams or Zoom, supported with video platform BEAM© or via telephone</a:t>
            </a:r>
          </a:p>
          <a:p>
            <a:endParaRPr lang="en-GB" sz="1100" dirty="0">
              <a:effectLst/>
              <a:latin typeface="+mj-lt"/>
              <a:ea typeface="Times New Roman" panose="02020603050405020304" pitchFamily="18" charset="0"/>
            </a:endParaRPr>
          </a:p>
          <a:p>
            <a:pPr algn="ctr">
              <a:lnSpc>
                <a:spcPct val="150000"/>
              </a:lnSpc>
            </a:pPr>
            <a:endParaRPr lang="en-GB" sz="1100" dirty="0">
              <a:latin typeface="+mj-lt"/>
              <a:ea typeface="Times New Roman" panose="02020603050405020304" pitchFamily="18" charset="0"/>
            </a:endParaRPr>
          </a:p>
        </p:txBody>
      </p:sp>
      <p:sp>
        <p:nvSpPr>
          <p:cNvPr id="8" name="Rounded Rectangle 29">
            <a:extLst>
              <a:ext uri="{FF2B5EF4-FFF2-40B4-BE49-F238E27FC236}">
                <a16:creationId xmlns:a16="http://schemas.microsoft.com/office/drawing/2014/main" id="{BC7F1363-EFB4-7423-31BE-7D76B1922AD9}"/>
              </a:ext>
            </a:extLst>
          </p:cNvPr>
          <p:cNvSpPr>
            <a:spLocks noChangeAspect="1" noChangeArrowheads="1"/>
          </p:cNvSpPr>
          <p:nvPr/>
        </p:nvSpPr>
        <p:spPr bwMode="auto">
          <a:xfrm>
            <a:off x="93730" y="2179025"/>
            <a:ext cx="2426813" cy="1033951"/>
          </a:xfrm>
          <a:prstGeom prst="roundRect">
            <a:avLst>
              <a:gd name="adj" fmla="val 16667"/>
            </a:avLst>
          </a:prstGeom>
          <a:no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b="1" dirty="0">
                <a:latin typeface="+mj-lt"/>
              </a:rPr>
              <a:t>Standard Care N=197</a:t>
            </a:r>
          </a:p>
          <a:p>
            <a:pPr algn="ctr"/>
            <a:r>
              <a:rPr lang="en-GB" sz="1400" dirty="0">
                <a:latin typeface="+mj-lt"/>
              </a:rPr>
              <a:t>No rehabilitation beyond usual NHS care</a:t>
            </a:r>
          </a:p>
        </p:txBody>
      </p:sp>
      <p:cxnSp>
        <p:nvCxnSpPr>
          <p:cNvPr id="12" name="Straight Arrow Connector 11">
            <a:extLst>
              <a:ext uri="{FF2B5EF4-FFF2-40B4-BE49-F238E27FC236}">
                <a16:creationId xmlns:a16="http://schemas.microsoft.com/office/drawing/2014/main" id="{F50729C2-8C9C-0025-7E77-B2DD0824C0A1}"/>
              </a:ext>
            </a:extLst>
          </p:cNvPr>
          <p:cNvCxnSpPr>
            <a:cxnSpLocks noChangeAspect="1" noChangeShapeType="1"/>
          </p:cNvCxnSpPr>
          <p:nvPr/>
        </p:nvCxnSpPr>
        <p:spPr bwMode="auto">
          <a:xfrm>
            <a:off x="1331640" y="1773256"/>
            <a:ext cx="0" cy="412760"/>
          </a:xfrm>
          <a:prstGeom prst="straightConnector1">
            <a:avLst/>
          </a:prstGeom>
          <a:noFill/>
          <a:ln w="38100">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20" name="Straight Arrow Connector 19">
            <a:extLst>
              <a:ext uri="{FF2B5EF4-FFF2-40B4-BE49-F238E27FC236}">
                <a16:creationId xmlns:a16="http://schemas.microsoft.com/office/drawing/2014/main" id="{9A281E05-3F50-941F-8EC5-4DF28B7C8225}"/>
              </a:ext>
            </a:extLst>
          </p:cNvPr>
          <p:cNvCxnSpPr>
            <a:cxnSpLocks noChangeAspect="1" noChangeShapeType="1"/>
          </p:cNvCxnSpPr>
          <p:nvPr/>
        </p:nvCxnSpPr>
        <p:spPr bwMode="auto">
          <a:xfrm>
            <a:off x="5504192" y="1773256"/>
            <a:ext cx="0" cy="412760"/>
          </a:xfrm>
          <a:prstGeom prst="straightConnector1">
            <a:avLst/>
          </a:prstGeom>
          <a:noFill/>
          <a:ln w="38100">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21" name="Rounded Rectangle 29">
            <a:extLst>
              <a:ext uri="{FF2B5EF4-FFF2-40B4-BE49-F238E27FC236}">
                <a16:creationId xmlns:a16="http://schemas.microsoft.com/office/drawing/2014/main" id="{419D89F4-597B-916A-DD50-73187646E97E}"/>
              </a:ext>
            </a:extLst>
          </p:cNvPr>
          <p:cNvSpPr>
            <a:spLocks noChangeAspect="1" noChangeArrowheads="1"/>
          </p:cNvSpPr>
          <p:nvPr/>
        </p:nvSpPr>
        <p:spPr bwMode="auto">
          <a:xfrm>
            <a:off x="251520" y="1340768"/>
            <a:ext cx="8640960" cy="432488"/>
          </a:xfrm>
          <a:prstGeom prst="roundRect">
            <a:avLst>
              <a:gd name="adj" fmla="val 16667"/>
            </a:avLst>
          </a:prstGeom>
          <a:no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r>
              <a:rPr lang="en-GB" sz="2000" b="1" dirty="0">
                <a:latin typeface="+mj-lt"/>
              </a:rPr>
              <a:t>Randomisation</a:t>
            </a:r>
            <a:endParaRPr lang="en-GB" sz="2000" dirty="0">
              <a:latin typeface="+mj-lt"/>
            </a:endParaRPr>
          </a:p>
        </p:txBody>
      </p:sp>
      <p:cxnSp>
        <p:nvCxnSpPr>
          <p:cNvPr id="37" name="Straight Arrow Connector 36">
            <a:extLst>
              <a:ext uri="{FF2B5EF4-FFF2-40B4-BE49-F238E27FC236}">
                <a16:creationId xmlns:a16="http://schemas.microsoft.com/office/drawing/2014/main" id="{F6811AD8-8254-D7E3-9CE6-AE3A0C6C6B95}"/>
              </a:ext>
            </a:extLst>
          </p:cNvPr>
          <p:cNvCxnSpPr>
            <a:cxnSpLocks noChangeAspect="1" noChangeShapeType="1"/>
            <a:stCxn id="8" idx="2"/>
          </p:cNvCxnSpPr>
          <p:nvPr/>
        </p:nvCxnSpPr>
        <p:spPr bwMode="auto">
          <a:xfrm>
            <a:off x="1307137" y="3212976"/>
            <a:ext cx="15090" cy="936104"/>
          </a:xfrm>
          <a:prstGeom prst="straightConnector1">
            <a:avLst/>
          </a:prstGeom>
          <a:noFill/>
          <a:ln w="38100">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38" name="Straight Arrow Connector 37">
            <a:extLst>
              <a:ext uri="{FF2B5EF4-FFF2-40B4-BE49-F238E27FC236}">
                <a16:creationId xmlns:a16="http://schemas.microsoft.com/office/drawing/2014/main" id="{8AD4183E-F7B8-7D17-C754-8C7F2D4DA710}"/>
              </a:ext>
            </a:extLst>
          </p:cNvPr>
          <p:cNvCxnSpPr>
            <a:cxnSpLocks noChangeAspect="1" noChangeShapeType="1"/>
          </p:cNvCxnSpPr>
          <p:nvPr/>
        </p:nvCxnSpPr>
        <p:spPr bwMode="auto">
          <a:xfrm>
            <a:off x="5504192" y="3429000"/>
            <a:ext cx="0" cy="720080"/>
          </a:xfrm>
          <a:prstGeom prst="straightConnector1">
            <a:avLst/>
          </a:prstGeom>
          <a:noFill/>
          <a:ln w="38100">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43" name="Rounded Rectangle 26">
            <a:extLst>
              <a:ext uri="{FF2B5EF4-FFF2-40B4-BE49-F238E27FC236}">
                <a16:creationId xmlns:a16="http://schemas.microsoft.com/office/drawing/2014/main" id="{6032EEE7-12F5-39BE-E334-05624D92DD64}"/>
              </a:ext>
            </a:extLst>
          </p:cNvPr>
          <p:cNvSpPr>
            <a:spLocks noChangeAspect="1" noChangeArrowheads="1"/>
          </p:cNvSpPr>
          <p:nvPr/>
        </p:nvSpPr>
        <p:spPr bwMode="auto">
          <a:xfrm>
            <a:off x="2031415" y="5148044"/>
            <a:ext cx="2889467" cy="379328"/>
          </a:xfrm>
          <a:prstGeom prst="roundRect">
            <a:avLst>
              <a:gd name="adj" fmla="val 16667"/>
            </a:avLst>
          </a:prstGeom>
          <a:solidFill>
            <a:schemeClr val="accent5">
              <a:lumMod val="20000"/>
              <a:lumOff val="80000"/>
            </a:schemeClr>
          </a:solidFill>
          <a:ln w="28575">
            <a:solidFill>
              <a:schemeClr val="accent5">
                <a:lumMod val="75000"/>
              </a:schemeClr>
            </a:solidFill>
            <a:miter lim="800000"/>
            <a:headEnd/>
            <a:tailEnd/>
          </a:ln>
        </p:spPr>
        <p:txBody>
          <a:bodyPr rot="0" vert="horz" wrap="square" lIns="91440" tIns="45720" rIns="91440" bIns="45720" anchor="ctr" anchorCtr="0" upright="1">
            <a:noAutofit/>
          </a:bodyPr>
          <a:lstStyle/>
          <a:p>
            <a:pPr algn="ctr"/>
            <a:r>
              <a:rPr lang="en-GB" sz="1600" b="1" dirty="0">
                <a:latin typeface="+mj-lt"/>
                <a:ea typeface="Times New Roman" panose="02020603050405020304" pitchFamily="18" charset="0"/>
              </a:rPr>
              <a:t>Optional Qualitative Interviews</a:t>
            </a:r>
            <a:endParaRPr lang="en-GB" sz="1600" dirty="0">
              <a:solidFill>
                <a:srgbClr val="000000"/>
              </a:solidFill>
              <a:effectLst/>
              <a:latin typeface="Calibri" panose="020F0502020204030204" pitchFamily="34" charset="0"/>
              <a:ea typeface="Times New Roman" panose="02020603050405020304" pitchFamily="18" charset="0"/>
            </a:endParaRPr>
          </a:p>
        </p:txBody>
      </p:sp>
      <p:sp>
        <p:nvSpPr>
          <p:cNvPr id="31" name="Rounded Rectangle 26">
            <a:extLst>
              <a:ext uri="{FF2B5EF4-FFF2-40B4-BE49-F238E27FC236}">
                <a16:creationId xmlns:a16="http://schemas.microsoft.com/office/drawing/2014/main" id="{8EE434E1-5897-E302-8946-49A5AAC02BE3}"/>
              </a:ext>
            </a:extLst>
          </p:cNvPr>
          <p:cNvSpPr>
            <a:spLocks noChangeAspect="1" noChangeArrowheads="1"/>
          </p:cNvSpPr>
          <p:nvPr/>
        </p:nvSpPr>
        <p:spPr bwMode="auto">
          <a:xfrm>
            <a:off x="467546" y="4228981"/>
            <a:ext cx="6017206" cy="496163"/>
          </a:xfrm>
          <a:prstGeom prst="roundRect">
            <a:avLst>
              <a:gd name="adj" fmla="val 16667"/>
            </a:avLst>
          </a:prstGeom>
          <a:solidFill>
            <a:schemeClr val="accent6">
              <a:lumMod val="40000"/>
              <a:lumOff val="6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r>
              <a:rPr lang="en-GB" sz="1600" b="1" dirty="0">
                <a:latin typeface="+mj-lt"/>
                <a:ea typeface="Times New Roman" panose="02020603050405020304" pitchFamily="18" charset="0"/>
              </a:rPr>
              <a:t>8 wk. then 26 wk. follow-up data collection</a:t>
            </a:r>
            <a:endParaRPr lang="en-GB" sz="1600" dirty="0">
              <a:solidFill>
                <a:srgbClr val="000000"/>
              </a:solidFill>
              <a:effectLst/>
              <a:latin typeface="Calibri" panose="020F0502020204030204" pitchFamily="34" charset="0"/>
              <a:ea typeface="Times New Roman" panose="02020603050405020304" pitchFamily="18" charset="0"/>
            </a:endParaRPr>
          </a:p>
        </p:txBody>
      </p:sp>
      <p:grpSp>
        <p:nvGrpSpPr>
          <p:cNvPr id="9" name="Group 8">
            <a:extLst>
              <a:ext uri="{FF2B5EF4-FFF2-40B4-BE49-F238E27FC236}">
                <a16:creationId xmlns:a16="http://schemas.microsoft.com/office/drawing/2014/main" id="{8BC74ED7-9FCB-0ED2-9109-1438CE435422}"/>
              </a:ext>
            </a:extLst>
          </p:cNvPr>
          <p:cNvGrpSpPr/>
          <p:nvPr/>
        </p:nvGrpSpPr>
        <p:grpSpPr>
          <a:xfrm>
            <a:off x="233866" y="6021288"/>
            <a:ext cx="5130222" cy="369332"/>
            <a:chOff x="233866" y="6021288"/>
            <a:chExt cx="5130222" cy="369332"/>
          </a:xfrm>
        </p:grpSpPr>
        <p:grpSp>
          <p:nvGrpSpPr>
            <p:cNvPr id="10" name="Group 9">
              <a:extLst>
                <a:ext uri="{FF2B5EF4-FFF2-40B4-BE49-F238E27FC236}">
                  <a16:creationId xmlns:a16="http://schemas.microsoft.com/office/drawing/2014/main" id="{077DDBB8-7C7F-B016-3D12-F5D6E54D714B}"/>
                </a:ext>
              </a:extLst>
            </p:cNvPr>
            <p:cNvGrpSpPr/>
            <p:nvPr/>
          </p:nvGrpSpPr>
          <p:grpSpPr>
            <a:xfrm>
              <a:off x="233866" y="6021288"/>
              <a:ext cx="3834078" cy="369332"/>
              <a:chOff x="233866" y="6196662"/>
              <a:chExt cx="3834078" cy="369332"/>
            </a:xfrm>
          </p:grpSpPr>
          <p:grpSp>
            <p:nvGrpSpPr>
              <p:cNvPr id="18" name="Group 17">
                <a:extLst>
                  <a:ext uri="{FF2B5EF4-FFF2-40B4-BE49-F238E27FC236}">
                    <a16:creationId xmlns:a16="http://schemas.microsoft.com/office/drawing/2014/main" id="{C3C696F9-4CA0-7FF0-F38B-1E503D0562E2}"/>
                  </a:ext>
                </a:extLst>
              </p:cNvPr>
              <p:cNvGrpSpPr/>
              <p:nvPr/>
            </p:nvGrpSpPr>
            <p:grpSpPr>
              <a:xfrm>
                <a:off x="848975" y="6196662"/>
                <a:ext cx="3218969" cy="369332"/>
                <a:chOff x="323528" y="6196662"/>
                <a:chExt cx="3218969" cy="369332"/>
              </a:xfrm>
            </p:grpSpPr>
            <p:sp>
              <p:nvSpPr>
                <p:cNvPr id="24" name="TextBox 23">
                  <a:extLst>
                    <a:ext uri="{FF2B5EF4-FFF2-40B4-BE49-F238E27FC236}">
                      <a16:creationId xmlns:a16="http://schemas.microsoft.com/office/drawing/2014/main" id="{B7606746-A297-C450-45BB-85D125AD9870}"/>
                    </a:ext>
                  </a:extLst>
                </p:cNvPr>
                <p:cNvSpPr txBox="1"/>
                <p:nvPr/>
              </p:nvSpPr>
              <p:spPr>
                <a:xfrm>
                  <a:off x="323528" y="6196662"/>
                  <a:ext cx="533223" cy="369332"/>
                </a:xfrm>
                <a:prstGeom prst="rect">
                  <a:avLst/>
                </a:prstGeom>
                <a:solidFill>
                  <a:schemeClr val="accent4">
                    <a:lumMod val="40000"/>
                    <a:lumOff val="60000"/>
                  </a:schemeClr>
                </a:solidFill>
                <a:ln w="28575">
                  <a:solidFill>
                    <a:srgbClr val="7030A0"/>
                  </a:solidFill>
                </a:ln>
              </p:spPr>
              <p:txBody>
                <a:bodyPr wrap="none" rtlCol="0">
                  <a:spAutoFit/>
                </a:bodyPr>
                <a:lstStyle/>
                <a:p>
                  <a:r>
                    <a:rPr lang="en-GB" dirty="0"/>
                    <a:t>Site</a:t>
                  </a:r>
                </a:p>
              </p:txBody>
            </p:sp>
            <p:sp>
              <p:nvSpPr>
                <p:cNvPr id="25" name="TextBox 24">
                  <a:extLst>
                    <a:ext uri="{FF2B5EF4-FFF2-40B4-BE49-F238E27FC236}">
                      <a16:creationId xmlns:a16="http://schemas.microsoft.com/office/drawing/2014/main" id="{7A01EF94-0D03-15AB-1414-7B46B1FEE33B}"/>
                    </a:ext>
                  </a:extLst>
                </p:cNvPr>
                <p:cNvSpPr txBox="1"/>
                <p:nvPr/>
              </p:nvSpPr>
              <p:spPr>
                <a:xfrm>
                  <a:off x="971180" y="6196662"/>
                  <a:ext cx="568938" cy="369332"/>
                </a:xfrm>
                <a:prstGeom prst="rect">
                  <a:avLst/>
                </a:prstGeom>
                <a:solidFill>
                  <a:schemeClr val="accent6">
                    <a:lumMod val="40000"/>
                    <a:lumOff val="60000"/>
                  </a:schemeClr>
                </a:solidFill>
                <a:ln w="28575">
                  <a:solidFill>
                    <a:schemeClr val="accent6">
                      <a:lumMod val="75000"/>
                    </a:schemeClr>
                  </a:solidFill>
                </a:ln>
              </p:spPr>
              <p:txBody>
                <a:bodyPr wrap="none" rtlCol="0">
                  <a:spAutoFit/>
                </a:bodyPr>
                <a:lstStyle/>
                <a:p>
                  <a:r>
                    <a:rPr lang="en-GB" dirty="0"/>
                    <a:t>CTU</a:t>
                  </a:r>
                </a:p>
              </p:txBody>
            </p:sp>
            <p:sp>
              <p:nvSpPr>
                <p:cNvPr id="26" name="TextBox 25">
                  <a:extLst>
                    <a:ext uri="{FF2B5EF4-FFF2-40B4-BE49-F238E27FC236}">
                      <a16:creationId xmlns:a16="http://schemas.microsoft.com/office/drawing/2014/main" id="{1801D7D7-B66B-0E58-C2BA-F45C8368928B}"/>
                    </a:ext>
                  </a:extLst>
                </p:cNvPr>
                <p:cNvSpPr txBox="1"/>
                <p:nvPr/>
              </p:nvSpPr>
              <p:spPr>
                <a:xfrm>
                  <a:off x="1642746" y="6196662"/>
                  <a:ext cx="1899751" cy="369332"/>
                </a:xfrm>
                <a:prstGeom prst="rect">
                  <a:avLst/>
                </a:prstGeom>
                <a:solidFill>
                  <a:schemeClr val="accent5">
                    <a:lumMod val="40000"/>
                    <a:lumOff val="60000"/>
                  </a:schemeClr>
                </a:solidFill>
                <a:ln w="28575">
                  <a:solidFill>
                    <a:schemeClr val="accent5">
                      <a:lumMod val="75000"/>
                    </a:schemeClr>
                  </a:solidFill>
                </a:ln>
              </p:spPr>
              <p:txBody>
                <a:bodyPr wrap="none" rtlCol="0">
                  <a:spAutoFit/>
                </a:bodyPr>
                <a:lstStyle/>
                <a:p>
                  <a:r>
                    <a:rPr lang="en-GB" dirty="0"/>
                    <a:t>Intervention Team</a:t>
                  </a:r>
                </a:p>
              </p:txBody>
            </p:sp>
          </p:grpSp>
          <p:sp>
            <p:nvSpPr>
              <p:cNvPr id="22" name="TextBox 21">
                <a:extLst>
                  <a:ext uri="{FF2B5EF4-FFF2-40B4-BE49-F238E27FC236}">
                    <a16:creationId xmlns:a16="http://schemas.microsoft.com/office/drawing/2014/main" id="{002C1C66-23E4-02AF-89E9-FF51B754F031}"/>
                  </a:ext>
                </a:extLst>
              </p:cNvPr>
              <p:cNvSpPr txBox="1"/>
              <p:nvPr/>
            </p:nvSpPr>
            <p:spPr>
              <a:xfrm>
                <a:off x="233866" y="6196662"/>
                <a:ext cx="574453" cy="369332"/>
              </a:xfrm>
              <a:prstGeom prst="rect">
                <a:avLst/>
              </a:prstGeom>
              <a:noFill/>
            </p:spPr>
            <p:txBody>
              <a:bodyPr wrap="none" rtlCol="0">
                <a:spAutoFit/>
              </a:bodyPr>
              <a:lstStyle/>
              <a:p>
                <a:r>
                  <a:rPr lang="en-GB" dirty="0"/>
                  <a:t>KEY:</a:t>
                </a:r>
              </a:p>
            </p:txBody>
          </p:sp>
        </p:grpSp>
        <p:sp>
          <p:nvSpPr>
            <p:cNvPr id="11" name="TextBox 10">
              <a:extLst>
                <a:ext uri="{FF2B5EF4-FFF2-40B4-BE49-F238E27FC236}">
                  <a16:creationId xmlns:a16="http://schemas.microsoft.com/office/drawing/2014/main" id="{8F5EF4DD-A7F5-8A0F-52F2-055F5973C7B1}"/>
                </a:ext>
              </a:extLst>
            </p:cNvPr>
            <p:cNvSpPr txBox="1"/>
            <p:nvPr/>
          </p:nvSpPr>
          <p:spPr>
            <a:xfrm>
              <a:off x="4165362" y="6021288"/>
              <a:ext cx="1198726" cy="369332"/>
            </a:xfrm>
            <a:prstGeom prst="rect">
              <a:avLst/>
            </a:prstGeom>
            <a:solidFill>
              <a:schemeClr val="accent3">
                <a:lumMod val="40000"/>
                <a:lumOff val="60000"/>
              </a:schemeClr>
            </a:solidFill>
            <a:ln w="19050">
              <a:solidFill>
                <a:schemeClr val="accent3">
                  <a:lumMod val="75000"/>
                </a:schemeClr>
              </a:solidFill>
            </a:ln>
          </p:spPr>
          <p:txBody>
            <a:bodyPr wrap="none" rtlCol="0">
              <a:spAutoFit/>
            </a:bodyPr>
            <a:lstStyle/>
            <a:p>
              <a:r>
                <a:rPr lang="en-GB" dirty="0"/>
                <a:t>Participant</a:t>
              </a:r>
            </a:p>
          </p:txBody>
        </p:sp>
      </p:grpSp>
      <p:cxnSp>
        <p:nvCxnSpPr>
          <p:cNvPr id="19" name="Straight Arrow Connector 18">
            <a:extLst>
              <a:ext uri="{FF2B5EF4-FFF2-40B4-BE49-F238E27FC236}">
                <a16:creationId xmlns:a16="http://schemas.microsoft.com/office/drawing/2014/main" id="{4144A9AE-8ACF-FE53-1822-6F2E075D9BB0}"/>
              </a:ext>
            </a:extLst>
          </p:cNvPr>
          <p:cNvCxnSpPr>
            <a:cxnSpLocks noChangeAspect="1" noChangeShapeType="1"/>
          </p:cNvCxnSpPr>
          <p:nvPr/>
        </p:nvCxnSpPr>
        <p:spPr bwMode="auto">
          <a:xfrm>
            <a:off x="3563888" y="4725144"/>
            <a:ext cx="0" cy="412760"/>
          </a:xfrm>
          <a:prstGeom prst="straightConnector1">
            <a:avLst/>
          </a:prstGeom>
          <a:noFill/>
          <a:ln w="38100">
            <a:solidFill>
              <a:schemeClr val="tx1">
                <a:lumMod val="65000"/>
                <a:lumOff val="35000"/>
              </a:schemeClr>
            </a:solidFill>
            <a:prstDash val="sysDot"/>
            <a:miter lim="800000"/>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6249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107554" y="2348136"/>
            <a:ext cx="6120630" cy="648816"/>
          </a:xfrm>
        </p:spPr>
        <p:txBody>
          <a:bodyPr/>
          <a:lstStyle/>
          <a:p>
            <a:r>
              <a:rPr lang="en-US" dirty="0"/>
              <a:t>Site Initiation Visit</a:t>
            </a:r>
          </a:p>
        </p:txBody>
      </p:sp>
      <p:pic>
        <p:nvPicPr>
          <p:cNvPr id="19" name="Picture 18">
            <a:extLst>
              <a:ext uri="{FF2B5EF4-FFF2-40B4-BE49-F238E27FC236}">
                <a16:creationId xmlns:a16="http://schemas.microsoft.com/office/drawing/2014/main" id="{D5361EFE-18DC-68E4-86D2-BBE993394304}"/>
              </a:ext>
            </a:extLst>
          </p:cNvPr>
          <p:cNvPicPr>
            <a:picLocks noChangeAspect="1"/>
          </p:cNvPicPr>
          <p:nvPr/>
        </p:nvPicPr>
        <p:blipFill>
          <a:blip r:embed="rId3"/>
          <a:stretch>
            <a:fillRect/>
          </a:stretch>
        </p:blipFill>
        <p:spPr>
          <a:xfrm>
            <a:off x="2483768" y="3140968"/>
            <a:ext cx="3827975" cy="1051558"/>
          </a:xfrm>
          <a:prstGeom prst="rect">
            <a:avLst/>
          </a:prstGeom>
        </p:spPr>
      </p:pic>
      <p:sp>
        <p:nvSpPr>
          <p:cNvPr id="11" name="TextBox 10">
            <a:extLst>
              <a:ext uri="{FF2B5EF4-FFF2-40B4-BE49-F238E27FC236}">
                <a16:creationId xmlns:a16="http://schemas.microsoft.com/office/drawing/2014/main" id="{1463794C-43A4-5890-1E28-78C834605CED}"/>
              </a:ext>
            </a:extLst>
          </p:cNvPr>
          <p:cNvSpPr txBox="1"/>
          <p:nvPr/>
        </p:nvSpPr>
        <p:spPr>
          <a:xfrm>
            <a:off x="539552" y="4293096"/>
            <a:ext cx="8208912" cy="1384995"/>
          </a:xfrm>
          <a:prstGeom prst="rect">
            <a:avLst/>
          </a:prstGeom>
          <a:noFill/>
        </p:spPr>
        <p:txBody>
          <a:bodyPr wrap="square">
            <a:spAutoFit/>
          </a:bodyPr>
          <a:lstStyle/>
          <a:p>
            <a:pPr algn="ctr"/>
            <a:r>
              <a:rPr lang="en-GB" sz="2400" b="1" dirty="0">
                <a:solidFill>
                  <a:schemeClr val="accent4">
                    <a:lumMod val="75000"/>
                  </a:schemeClr>
                </a:solidFill>
              </a:rPr>
              <a:t>Remote Rehabilitation After Intensive Care (iRehab)</a:t>
            </a:r>
          </a:p>
          <a:p>
            <a:pPr algn="ctr"/>
            <a:endParaRPr lang="en-GB" b="1" dirty="0">
              <a:effectLst/>
              <a:latin typeface="Calibri" panose="020F0502020204030204" pitchFamily="34" charset="0"/>
              <a:ea typeface="Times New Roman" panose="02020603050405020304" pitchFamily="18" charset="0"/>
            </a:endParaRPr>
          </a:p>
          <a:p>
            <a:pPr algn="ctr"/>
            <a:r>
              <a:rPr lang="en-GB" sz="1400" b="1" dirty="0">
                <a:effectLst/>
                <a:latin typeface="Calibri" panose="020F0502020204030204" pitchFamily="34" charset="0"/>
                <a:ea typeface="Times New Roman" panose="02020603050405020304" pitchFamily="18" charset="0"/>
              </a:rPr>
              <a:t>FULL TITLE: </a:t>
            </a:r>
            <a:r>
              <a:rPr lang="en-GB" sz="1400" dirty="0">
                <a:effectLst/>
                <a:latin typeface="Calibri" panose="020F0502020204030204" pitchFamily="34" charset="0"/>
                <a:ea typeface="Times New Roman" panose="02020603050405020304" pitchFamily="18" charset="0"/>
              </a:rPr>
              <a:t>Remote multicomponent rehabilitation compared to standard care for survivors of critical illness after hospital discharge: a randomised controlled assessor-blind clinical and cost-effectiveness trial with internal pilot</a:t>
            </a:r>
            <a:endParaRPr lang="en-GB" sz="1400" dirty="0"/>
          </a:p>
        </p:txBody>
      </p:sp>
      <p:pic>
        <p:nvPicPr>
          <p:cNvPr id="12" name="Picture 11" descr="Text&#10;&#10;Description automatically generated">
            <a:extLst>
              <a:ext uri="{FF2B5EF4-FFF2-40B4-BE49-F238E27FC236}">
                <a16:creationId xmlns:a16="http://schemas.microsoft.com/office/drawing/2014/main" id="{8F76D4A4-4220-3997-A179-883F08CEEFBC}"/>
              </a:ext>
            </a:extLst>
          </p:cNvPr>
          <p:cNvPicPr>
            <a:picLocks noChangeAspect="1"/>
          </p:cNvPicPr>
          <p:nvPr/>
        </p:nvPicPr>
        <p:blipFill>
          <a:blip r:embed="rId4"/>
          <a:stretch>
            <a:fillRect/>
          </a:stretch>
        </p:blipFill>
        <p:spPr>
          <a:xfrm>
            <a:off x="3563855" y="6439346"/>
            <a:ext cx="2088232" cy="373005"/>
          </a:xfrm>
          <a:prstGeom prst="rect">
            <a:avLst/>
          </a:prstGeom>
        </p:spPr>
      </p:pic>
      <p:pic>
        <p:nvPicPr>
          <p:cNvPr id="13" name="Picture 12" descr="Graphical user interface, text, application&#10;&#10;Description automatically generated">
            <a:extLst>
              <a:ext uri="{FF2B5EF4-FFF2-40B4-BE49-F238E27FC236}">
                <a16:creationId xmlns:a16="http://schemas.microsoft.com/office/drawing/2014/main" id="{62DF6BA5-4592-0A30-723F-ABFB4E3CC625}"/>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3" name="Picture 2" descr="A picture containing text&#10;&#10;Description automatically generated">
            <a:extLst>
              <a:ext uri="{FF2B5EF4-FFF2-40B4-BE49-F238E27FC236}">
                <a16:creationId xmlns:a16="http://schemas.microsoft.com/office/drawing/2014/main" id="{1755C91D-A56A-B7E2-232A-36FE182691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9794" y="6483063"/>
            <a:ext cx="923544" cy="332232"/>
          </a:xfrm>
          <a:prstGeom prst="rect">
            <a:avLst/>
          </a:prstGeom>
        </p:spPr>
      </p:pic>
      <p:sp>
        <p:nvSpPr>
          <p:cNvPr id="2" name="Text Placeholder 8">
            <a:extLst>
              <a:ext uri="{FF2B5EF4-FFF2-40B4-BE49-F238E27FC236}">
                <a16:creationId xmlns:a16="http://schemas.microsoft.com/office/drawing/2014/main" id="{393C542C-77D5-4524-6087-DF9014F579BD}"/>
              </a:ext>
            </a:extLst>
          </p:cNvPr>
          <p:cNvSpPr txBox="1">
            <a:spLocks/>
          </p:cNvSpPr>
          <p:nvPr/>
        </p:nvSpPr>
        <p:spPr>
          <a:xfrm>
            <a:off x="0" y="6597351"/>
            <a:ext cx="9144000" cy="233949"/>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2000" b="0" i="0" kern="1200" baseline="0">
                <a:solidFill>
                  <a:srgbClr val="303236"/>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r"/>
            <a:r>
              <a:rPr lang="en-US" sz="1050"/>
              <a:t>Warwick Clinical Trials Unit | iRehab_SIV_v4.3_22Jun2023</a:t>
            </a:r>
            <a:endParaRPr lang="en-US" sz="1050" dirty="0"/>
          </a:p>
        </p:txBody>
      </p:sp>
    </p:spTree>
    <p:extLst>
      <p:ext uri="{BB962C8B-B14F-4D97-AF65-F5344CB8AC3E}">
        <p14:creationId xmlns:p14="http://schemas.microsoft.com/office/powerpoint/2010/main" val="6265498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D01F751-DFA5-DB40-88FB-13B1D1339B3A}"/>
              </a:ext>
            </a:extLst>
          </p:cNvPr>
          <p:cNvSpPr>
            <a:spLocks noGrp="1"/>
          </p:cNvSpPr>
          <p:nvPr>
            <p:ph type="body" sz="quarter" idx="10"/>
          </p:nvPr>
        </p:nvSpPr>
        <p:spPr>
          <a:xfrm>
            <a:off x="370699" y="192683"/>
            <a:ext cx="8425016" cy="648816"/>
          </a:xfrm>
        </p:spPr>
        <p:txBody>
          <a:bodyPr>
            <a:normAutofit/>
          </a:bodyPr>
          <a:lstStyle/>
          <a:p>
            <a:r>
              <a:rPr lang="en-US" sz="3000" b="1" dirty="0"/>
              <a:t>iRehab Intervention </a:t>
            </a:r>
            <a:r>
              <a:rPr lang="en-US" sz="3000" dirty="0"/>
              <a:t>(6 weeks)</a:t>
            </a:r>
          </a:p>
          <a:p>
            <a:endParaRPr lang="en-US" dirty="0"/>
          </a:p>
        </p:txBody>
      </p:sp>
      <p:sp>
        <p:nvSpPr>
          <p:cNvPr id="2" name="Text Placeholder 1">
            <a:extLst>
              <a:ext uri="{FF2B5EF4-FFF2-40B4-BE49-F238E27FC236}">
                <a16:creationId xmlns:a16="http://schemas.microsoft.com/office/drawing/2014/main" id="{9E5BF52D-DA38-F4B9-EB38-1D273EDBA6B6}"/>
              </a:ext>
            </a:extLst>
          </p:cNvPr>
          <p:cNvSpPr>
            <a:spLocks noGrp="1"/>
          </p:cNvSpPr>
          <p:nvPr>
            <p:ph type="body" sz="quarter" idx="16"/>
          </p:nvPr>
        </p:nvSpPr>
        <p:spPr>
          <a:xfrm>
            <a:off x="370699" y="923723"/>
            <a:ext cx="6285273" cy="4953549"/>
          </a:xfrm>
        </p:spPr>
        <p:txBody>
          <a:bodyPr/>
          <a:lstStyle/>
          <a:p>
            <a:pPr marL="457200" indent="-457200">
              <a:buFont typeface="+mj-lt"/>
              <a:buAutoNum type="arabicPeriod"/>
            </a:pPr>
            <a:r>
              <a:rPr lang="en-GB" b="1" dirty="0"/>
              <a:t>Weekly 1:1 appointment with intervention team: </a:t>
            </a:r>
          </a:p>
          <a:p>
            <a:pPr lvl="1">
              <a:buFont typeface="Arial" panose="020B0604020202020204" pitchFamily="34" charset="0"/>
              <a:buChar char="•"/>
            </a:pPr>
            <a:r>
              <a:rPr lang="en-GB" sz="1600" dirty="0"/>
              <a:t>Online, ≤1 hr</a:t>
            </a:r>
          </a:p>
          <a:p>
            <a:pPr lvl="1">
              <a:buFont typeface="Arial" panose="020B0604020202020204" pitchFamily="34" charset="0"/>
              <a:buChar char="•"/>
            </a:pPr>
            <a:r>
              <a:rPr lang="en-GB" sz="1600" dirty="0"/>
              <a:t>Discuss any problems participants have</a:t>
            </a:r>
          </a:p>
          <a:p>
            <a:pPr lvl="1">
              <a:buFont typeface="Arial" panose="020B0604020202020204" pitchFamily="34" charset="0"/>
              <a:buChar char="•"/>
            </a:pPr>
            <a:r>
              <a:rPr lang="en-GB" sz="1600" dirty="0"/>
              <a:t>Create individual symptom management plan</a:t>
            </a:r>
          </a:p>
          <a:p>
            <a:pPr lvl="1">
              <a:buFont typeface="Arial" panose="020B0604020202020204" pitchFamily="34" charset="0"/>
              <a:buChar char="•"/>
            </a:pPr>
            <a:r>
              <a:rPr lang="en-GB" sz="1600" dirty="0"/>
              <a:t>Each session is supported by a Recovery Manual</a:t>
            </a:r>
          </a:p>
          <a:p>
            <a:pPr marL="457200" lvl="1" indent="0">
              <a:buNone/>
            </a:pPr>
            <a:endParaRPr lang="en-GB" sz="800" dirty="0"/>
          </a:p>
          <a:p>
            <a:pPr marL="457200" indent="-457200">
              <a:buFont typeface="+mj-lt"/>
              <a:buAutoNum type="arabicPeriod"/>
            </a:pPr>
            <a:r>
              <a:rPr lang="en-GB" b="1" dirty="0"/>
              <a:t>Weekly remote exercise sessions </a:t>
            </a:r>
          </a:p>
          <a:p>
            <a:pPr lvl="1">
              <a:buFont typeface="Arial" panose="020B0604020202020204" pitchFamily="34" charset="0"/>
              <a:buChar char="•"/>
            </a:pPr>
            <a:r>
              <a:rPr lang="en-GB" sz="1600" dirty="0"/>
              <a:t>Independent or online group/recorded exercise session</a:t>
            </a:r>
          </a:p>
          <a:p>
            <a:pPr lvl="1">
              <a:buFont typeface="Arial" panose="020B0604020202020204" pitchFamily="34" charset="0"/>
              <a:buChar char="•"/>
            </a:pPr>
            <a:r>
              <a:rPr lang="en-GB" sz="1600" dirty="0"/>
              <a:t>Supported by an Exercise Manual</a:t>
            </a:r>
          </a:p>
          <a:p>
            <a:pPr marL="0" indent="0">
              <a:buNone/>
            </a:pPr>
            <a:endParaRPr lang="en-GB" sz="800" b="1" dirty="0"/>
          </a:p>
          <a:p>
            <a:pPr marL="457200" indent="-457200">
              <a:buFont typeface="+mj-lt"/>
              <a:buAutoNum type="arabicPeriod" startAt="3"/>
            </a:pPr>
            <a:r>
              <a:rPr lang="en-GB" b="1" dirty="0"/>
              <a:t>Weekly Peer Support via iRehab Café </a:t>
            </a:r>
          </a:p>
          <a:p>
            <a:pPr lvl="1">
              <a:buFont typeface="Arial" panose="020B0604020202020204" pitchFamily="34" charset="0"/>
              <a:buChar char="•"/>
            </a:pPr>
            <a:r>
              <a:rPr lang="en-GB" sz="1600" dirty="0"/>
              <a:t>Meet &amp; listen </a:t>
            </a:r>
            <a:r>
              <a:rPr lang="en-GB" sz="1600" b="1" dirty="0"/>
              <a:t>online </a:t>
            </a:r>
            <a:r>
              <a:rPr lang="en-GB" sz="1600" dirty="0"/>
              <a:t>to other people’s experience of ICU &amp; recovery post critical illness</a:t>
            </a:r>
          </a:p>
          <a:p>
            <a:pPr marL="0" indent="0">
              <a:buNone/>
            </a:pPr>
            <a:endParaRPr lang="en-GB" sz="800" dirty="0"/>
          </a:p>
          <a:p>
            <a:pPr>
              <a:buFont typeface="Arial" panose="020B0604020202020204" pitchFamily="34" charset="0"/>
              <a:buChar char="•"/>
            </a:pPr>
            <a:r>
              <a:rPr lang="en-GB" sz="1800" dirty="0">
                <a:effectLst/>
                <a:latin typeface="Calibri" panose="020F0502020204030204" pitchFamily="34" charset="0"/>
                <a:ea typeface="Calibri" panose="020F0502020204030204" pitchFamily="34" charset="0"/>
              </a:rPr>
              <a:t>The intervention is individualised</a:t>
            </a:r>
            <a:r>
              <a:rPr lang="en-GB" sz="1800" dirty="0">
                <a:solidFill>
                  <a:srgbClr val="000000"/>
                </a:solidFill>
                <a:effectLst/>
                <a:latin typeface="Calibri" panose="020F0502020204030204" pitchFamily="34" charset="0"/>
                <a:ea typeface="Calibri" panose="020F0502020204030204" pitchFamily="34" charset="0"/>
              </a:rPr>
              <a:t> </a:t>
            </a:r>
            <a:r>
              <a:rPr lang="en-GB" sz="1800" dirty="0">
                <a:effectLst/>
                <a:latin typeface="Calibri" panose="020F0502020204030204" pitchFamily="34" charset="0"/>
                <a:ea typeface="Calibri" panose="020F0502020204030204" pitchFamily="34" charset="0"/>
              </a:rPr>
              <a:t>to suit the participants needs and preferences</a:t>
            </a:r>
            <a:endParaRPr lang="en-GB" b="1" dirty="0">
              <a:solidFill>
                <a:srgbClr val="7030A0"/>
              </a:solidFill>
            </a:endParaRPr>
          </a:p>
        </p:txBody>
      </p:sp>
      <p:pic>
        <p:nvPicPr>
          <p:cNvPr id="3" name="Picture 2">
            <a:extLst>
              <a:ext uri="{FF2B5EF4-FFF2-40B4-BE49-F238E27FC236}">
                <a16:creationId xmlns:a16="http://schemas.microsoft.com/office/drawing/2014/main" id="{4BF8D092-9B8E-A2F4-52C7-EA05C977330F}"/>
              </a:ext>
            </a:extLst>
          </p:cNvPr>
          <p:cNvPicPr>
            <a:picLocks noChangeAspect="1"/>
          </p:cNvPicPr>
          <p:nvPr/>
        </p:nvPicPr>
        <p:blipFill>
          <a:blip r:embed="rId3"/>
          <a:stretch>
            <a:fillRect/>
          </a:stretch>
        </p:blipFill>
        <p:spPr>
          <a:xfrm>
            <a:off x="7200023" y="9160"/>
            <a:ext cx="1872208" cy="514302"/>
          </a:xfrm>
          <a:prstGeom prst="rect">
            <a:avLst/>
          </a:prstGeom>
        </p:spPr>
      </p:pic>
      <p:pic>
        <p:nvPicPr>
          <p:cNvPr id="4" name="Picture 3" descr="Text&#10;&#10;Description automatically generated">
            <a:extLst>
              <a:ext uri="{FF2B5EF4-FFF2-40B4-BE49-F238E27FC236}">
                <a16:creationId xmlns:a16="http://schemas.microsoft.com/office/drawing/2014/main" id="{F59A4117-031C-E82A-51E1-EC0DA8DE01F1}"/>
              </a:ext>
            </a:extLst>
          </p:cNvPr>
          <p:cNvPicPr>
            <a:picLocks noChangeAspect="1"/>
          </p:cNvPicPr>
          <p:nvPr/>
        </p:nvPicPr>
        <p:blipFill>
          <a:blip r:embed="rId4"/>
          <a:stretch>
            <a:fillRect/>
          </a:stretch>
        </p:blipFill>
        <p:spPr>
          <a:xfrm>
            <a:off x="6983999" y="6309320"/>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CF3C55C0-D0A4-C8CB-E962-C98478F48A8C}"/>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309320"/>
            <a:ext cx="781514" cy="417641"/>
          </a:xfrm>
          <a:prstGeom prst="rect">
            <a:avLst/>
          </a:prstGeom>
          <a:noFill/>
          <a:ln>
            <a:noFill/>
          </a:ln>
          <a:effectLst/>
        </p:spPr>
      </p:pic>
      <p:pic>
        <p:nvPicPr>
          <p:cNvPr id="9" name="Picture 8">
            <a:extLst>
              <a:ext uri="{FF2B5EF4-FFF2-40B4-BE49-F238E27FC236}">
                <a16:creationId xmlns:a16="http://schemas.microsoft.com/office/drawing/2014/main" id="{A5EF7C69-21E9-F6DA-2E55-4EB152ABDF45}"/>
              </a:ext>
            </a:extLst>
          </p:cNvPr>
          <p:cNvPicPr>
            <a:picLocks noChangeAspect="1"/>
          </p:cNvPicPr>
          <p:nvPr/>
        </p:nvPicPr>
        <p:blipFill rotWithShape="1">
          <a:blip r:embed="rId6"/>
          <a:srcRect l="53783" t="9852" r="5272" b="4894"/>
          <a:stretch/>
        </p:blipFill>
        <p:spPr>
          <a:xfrm>
            <a:off x="6655972" y="898504"/>
            <a:ext cx="2164500" cy="4906760"/>
          </a:xfrm>
          <a:prstGeom prst="rect">
            <a:avLst/>
          </a:prstGeom>
        </p:spPr>
      </p:pic>
    </p:spTree>
    <p:extLst>
      <p:ext uri="{BB962C8B-B14F-4D97-AF65-F5344CB8AC3E}">
        <p14:creationId xmlns:p14="http://schemas.microsoft.com/office/powerpoint/2010/main" val="5205923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ounded Rectangle 3">
            <a:extLst>
              <a:ext uri="{FF2B5EF4-FFF2-40B4-BE49-F238E27FC236}">
                <a16:creationId xmlns:a16="http://schemas.microsoft.com/office/drawing/2014/main" id="{03BEF183-A2AC-A8C3-AAA7-C9B5EE8D4D41}"/>
              </a:ext>
            </a:extLst>
          </p:cNvPr>
          <p:cNvSpPr>
            <a:spLocks noChangeAspect="1" noChangeArrowheads="1"/>
          </p:cNvSpPr>
          <p:nvPr/>
        </p:nvSpPr>
        <p:spPr bwMode="auto">
          <a:xfrm>
            <a:off x="359492" y="3759192"/>
            <a:ext cx="8425016" cy="2000524"/>
          </a:xfrm>
          <a:prstGeom prst="roundRect">
            <a:avLst>
              <a:gd name="adj" fmla="val 16667"/>
            </a:avLst>
          </a:prstGeom>
          <a:solidFill>
            <a:schemeClr val="accent6">
              <a:lumMod val="20000"/>
              <a:lumOff val="80000"/>
            </a:schemeClr>
          </a:solidFill>
          <a:ln w="38100">
            <a:solidFill>
              <a:schemeClr val="accent3">
                <a:lumMod val="75000"/>
              </a:schemeClr>
            </a:solidFill>
            <a:miter lim="800000"/>
            <a:headEnd/>
            <a:tailEnd/>
          </a:ln>
        </p:spPr>
        <p:txBody>
          <a:bodyPr rot="0" vert="horz" wrap="square" lIns="91440" tIns="45720" rIns="91440" bIns="45720" anchor="t" anchorCtr="0" upright="1">
            <a:noAutofit/>
          </a:bodyPr>
          <a:lstStyle/>
          <a:p>
            <a:pPr algn="ctr"/>
            <a:r>
              <a:rPr lang="en-GB" sz="2000" b="1" dirty="0">
                <a:latin typeface="+mj-lt"/>
              </a:rPr>
              <a:t>6 Month Data Collection: </a:t>
            </a:r>
            <a:r>
              <a:rPr lang="en-GB" sz="2000" dirty="0">
                <a:latin typeface="+mj-lt"/>
              </a:rPr>
              <a:t>Online or Telephone</a:t>
            </a:r>
            <a:endParaRPr lang="en-GB" sz="2000" b="1" dirty="0">
              <a:latin typeface="+mj-lt"/>
            </a:endParaRPr>
          </a:p>
        </p:txBody>
      </p:sp>
      <p:sp>
        <p:nvSpPr>
          <p:cNvPr id="29" name="Rounded Rectangle 3">
            <a:extLst>
              <a:ext uri="{FF2B5EF4-FFF2-40B4-BE49-F238E27FC236}">
                <a16:creationId xmlns:a16="http://schemas.microsoft.com/office/drawing/2014/main" id="{1B3F961F-CDD0-7248-F030-33DCA2EC9708}"/>
              </a:ext>
            </a:extLst>
          </p:cNvPr>
          <p:cNvSpPr>
            <a:spLocks noChangeAspect="1" noChangeArrowheads="1"/>
          </p:cNvSpPr>
          <p:nvPr/>
        </p:nvSpPr>
        <p:spPr bwMode="auto">
          <a:xfrm>
            <a:off x="411504" y="1430599"/>
            <a:ext cx="8425016" cy="1926393"/>
          </a:xfrm>
          <a:prstGeom prst="roundRect">
            <a:avLst>
              <a:gd name="adj" fmla="val 16667"/>
            </a:avLst>
          </a:prstGeom>
          <a:solidFill>
            <a:schemeClr val="accent6">
              <a:lumMod val="20000"/>
              <a:lumOff val="80000"/>
            </a:schemeClr>
          </a:solidFill>
          <a:ln w="38100">
            <a:solidFill>
              <a:schemeClr val="accent3">
                <a:lumMod val="75000"/>
              </a:schemeClr>
            </a:solidFill>
            <a:miter lim="800000"/>
            <a:headEnd/>
            <a:tailEnd/>
          </a:ln>
        </p:spPr>
        <p:txBody>
          <a:bodyPr rot="0" vert="horz" wrap="square" lIns="91440" tIns="45720" rIns="91440" bIns="45720" anchor="t" anchorCtr="0" upright="1">
            <a:noAutofit/>
          </a:bodyPr>
          <a:lstStyle/>
          <a:p>
            <a:pPr algn="ctr"/>
            <a:r>
              <a:rPr lang="en-GB" sz="2000" b="1" dirty="0">
                <a:latin typeface="+mj-lt"/>
              </a:rPr>
              <a:t>8 Week Data Collection: </a:t>
            </a:r>
            <a:r>
              <a:rPr lang="en-GB" sz="2000" dirty="0">
                <a:latin typeface="+mj-lt"/>
              </a:rPr>
              <a:t>Online or Telephone</a:t>
            </a:r>
            <a:endParaRPr lang="en-GB" sz="2000" b="1" dirty="0">
              <a:latin typeface="+mj-lt"/>
            </a:endParaRPr>
          </a:p>
        </p:txBody>
      </p:sp>
      <p:sp>
        <p:nvSpPr>
          <p:cNvPr id="26" name="Rounded Rectangle 26">
            <a:extLst>
              <a:ext uri="{FF2B5EF4-FFF2-40B4-BE49-F238E27FC236}">
                <a16:creationId xmlns:a16="http://schemas.microsoft.com/office/drawing/2014/main" id="{BF93674D-D88E-469F-2D4E-3B27BB92DA6F}"/>
              </a:ext>
            </a:extLst>
          </p:cNvPr>
          <p:cNvSpPr>
            <a:spLocks noChangeAspect="1" noChangeArrowheads="1"/>
          </p:cNvSpPr>
          <p:nvPr/>
        </p:nvSpPr>
        <p:spPr bwMode="auto">
          <a:xfrm>
            <a:off x="611560" y="1990570"/>
            <a:ext cx="7992888" cy="428402"/>
          </a:xfrm>
          <a:prstGeom prst="roundRect">
            <a:avLst>
              <a:gd name="adj" fmla="val 16667"/>
            </a:avLst>
          </a:prstGeom>
          <a:solidFill>
            <a:schemeClr val="bg1"/>
          </a:solidFill>
          <a:ln w="28575">
            <a:solidFill>
              <a:schemeClr val="tx1"/>
            </a:solidFill>
            <a:miter lim="800000"/>
            <a:headEnd/>
            <a:tailEnd/>
          </a:ln>
        </p:spPr>
        <p:txBody>
          <a:bodyPr rot="0" vert="horz" wrap="square" lIns="91440" tIns="45720" rIns="91440" bIns="45720" anchor="ctr" anchorCtr="0" upright="1">
            <a:noAutofit/>
          </a:bodyPr>
          <a:lstStyle/>
          <a:p>
            <a:pPr algn="ctr">
              <a:lnSpc>
                <a:spcPct val="150000"/>
              </a:lnSpc>
            </a:pPr>
            <a:r>
              <a:rPr lang="en-GB" sz="1400" b="1" dirty="0">
                <a:effectLst/>
                <a:latin typeface="+mj-lt"/>
                <a:ea typeface="Times New Roman" panose="02020603050405020304" pitchFamily="18" charset="0"/>
              </a:rPr>
              <a:t>Primary: </a:t>
            </a:r>
            <a:r>
              <a:rPr lang="en-GB" sz="1400" dirty="0">
                <a:effectLst/>
                <a:latin typeface="+mj-lt"/>
                <a:ea typeface="Times New Roman" panose="02020603050405020304" pitchFamily="18" charset="0"/>
              </a:rPr>
              <a:t>Health-related quality of life: EQ-5D-5L</a:t>
            </a:r>
          </a:p>
        </p:txBody>
      </p:sp>
      <p:sp>
        <p:nvSpPr>
          <p:cNvPr id="28" name="Rounded Rectangle 26">
            <a:extLst>
              <a:ext uri="{FF2B5EF4-FFF2-40B4-BE49-F238E27FC236}">
                <a16:creationId xmlns:a16="http://schemas.microsoft.com/office/drawing/2014/main" id="{9622A1F6-EC9E-19AD-8BC3-0F18EB7A03C9}"/>
              </a:ext>
            </a:extLst>
          </p:cNvPr>
          <p:cNvSpPr>
            <a:spLocks noChangeAspect="1" noChangeArrowheads="1"/>
          </p:cNvSpPr>
          <p:nvPr/>
        </p:nvSpPr>
        <p:spPr bwMode="auto">
          <a:xfrm>
            <a:off x="627798" y="2528628"/>
            <a:ext cx="7992887" cy="682432"/>
          </a:xfrm>
          <a:prstGeom prst="roundRect">
            <a:avLst>
              <a:gd name="adj" fmla="val 16667"/>
            </a:avLst>
          </a:prstGeom>
          <a:solidFill>
            <a:schemeClr val="bg1"/>
          </a:solidFill>
          <a:ln w="28575">
            <a:solidFill>
              <a:schemeClr val="tx1"/>
            </a:solidFill>
            <a:miter lim="800000"/>
            <a:headEnd/>
            <a:tailEnd/>
          </a:ln>
        </p:spPr>
        <p:txBody>
          <a:bodyPr rot="0" vert="horz" wrap="square" lIns="91440" tIns="45720" rIns="91440" bIns="45720" anchor="ctr" anchorCtr="0" upright="1">
            <a:noAutofit/>
          </a:bodyPr>
          <a:lstStyle/>
          <a:p>
            <a:pPr algn="ctr">
              <a:lnSpc>
                <a:spcPct val="150000"/>
              </a:lnSpc>
            </a:pPr>
            <a:r>
              <a:rPr lang="en-GB" sz="1400" b="1" dirty="0">
                <a:effectLst/>
                <a:latin typeface="+mj-lt"/>
                <a:ea typeface="Times New Roman" panose="02020603050405020304" pitchFamily="18" charset="0"/>
              </a:rPr>
              <a:t>Secondary: </a:t>
            </a:r>
            <a:r>
              <a:rPr lang="en-GB" sz="1400" dirty="0">
                <a:effectLst/>
                <a:latin typeface="+mj-lt"/>
                <a:ea typeface="Times New Roman" panose="02020603050405020304" pitchFamily="18" charset="0"/>
              </a:rPr>
              <a:t>physical function (30s Sit to Stand Test), Brief illness perceptions (BIPQ), fatigue (FACIT-F), anxiety and depression (HADS), health utilisation </a:t>
            </a:r>
          </a:p>
        </p:txBody>
      </p:sp>
      <p:sp>
        <p:nvSpPr>
          <p:cNvPr id="30" name="Rounded Rectangle 26">
            <a:extLst>
              <a:ext uri="{FF2B5EF4-FFF2-40B4-BE49-F238E27FC236}">
                <a16:creationId xmlns:a16="http://schemas.microsoft.com/office/drawing/2014/main" id="{A82F5934-0C6E-B04D-884F-211D957AD53B}"/>
              </a:ext>
            </a:extLst>
          </p:cNvPr>
          <p:cNvSpPr>
            <a:spLocks noChangeAspect="1" noChangeArrowheads="1"/>
          </p:cNvSpPr>
          <p:nvPr/>
        </p:nvSpPr>
        <p:spPr bwMode="auto">
          <a:xfrm>
            <a:off x="627568" y="4308502"/>
            <a:ext cx="7992888" cy="438224"/>
          </a:xfrm>
          <a:prstGeom prst="roundRect">
            <a:avLst>
              <a:gd name="adj" fmla="val 16667"/>
            </a:avLst>
          </a:prstGeom>
          <a:solidFill>
            <a:schemeClr val="bg1"/>
          </a:solidFill>
          <a:ln w="28575">
            <a:solidFill>
              <a:schemeClr val="tx1"/>
            </a:solidFill>
            <a:miter lim="800000"/>
            <a:headEnd/>
            <a:tailEnd/>
          </a:ln>
        </p:spPr>
        <p:txBody>
          <a:bodyPr rot="0" vert="horz" wrap="square" lIns="91440" tIns="45720" rIns="91440" bIns="45720" anchor="ctr" anchorCtr="0" upright="1">
            <a:noAutofit/>
          </a:bodyPr>
          <a:lstStyle/>
          <a:p>
            <a:pPr algn="ctr">
              <a:lnSpc>
                <a:spcPct val="150000"/>
              </a:lnSpc>
            </a:pPr>
            <a:r>
              <a:rPr lang="en-GB" sz="1400" b="1" dirty="0">
                <a:effectLst/>
                <a:latin typeface="+mj-lt"/>
                <a:ea typeface="Times New Roman" panose="02020603050405020304" pitchFamily="18" charset="0"/>
              </a:rPr>
              <a:t>Primary: </a:t>
            </a:r>
            <a:r>
              <a:rPr lang="en-GB" sz="1400" dirty="0">
                <a:effectLst/>
                <a:latin typeface="+mj-lt"/>
                <a:ea typeface="Times New Roman" panose="02020603050405020304" pitchFamily="18" charset="0"/>
              </a:rPr>
              <a:t>Health-related quality of life: EQ-5D-5L</a:t>
            </a:r>
          </a:p>
        </p:txBody>
      </p:sp>
      <p:sp>
        <p:nvSpPr>
          <p:cNvPr id="32" name="Rounded Rectangle 26">
            <a:extLst>
              <a:ext uri="{FF2B5EF4-FFF2-40B4-BE49-F238E27FC236}">
                <a16:creationId xmlns:a16="http://schemas.microsoft.com/office/drawing/2014/main" id="{4FCE7BDB-BD88-C205-3C48-821D0DB80B86}"/>
              </a:ext>
            </a:extLst>
          </p:cNvPr>
          <p:cNvSpPr>
            <a:spLocks noChangeAspect="1" noChangeArrowheads="1"/>
          </p:cNvSpPr>
          <p:nvPr/>
        </p:nvSpPr>
        <p:spPr bwMode="auto">
          <a:xfrm>
            <a:off x="575556" y="4863836"/>
            <a:ext cx="8028892" cy="797412"/>
          </a:xfrm>
          <a:prstGeom prst="roundRect">
            <a:avLst>
              <a:gd name="adj" fmla="val 16667"/>
            </a:avLst>
          </a:prstGeom>
          <a:solidFill>
            <a:schemeClr val="bg1"/>
          </a:solidFill>
          <a:ln w="28575">
            <a:solidFill>
              <a:schemeClr val="tx1"/>
            </a:solidFill>
            <a:miter lim="800000"/>
            <a:headEnd/>
            <a:tailEnd/>
          </a:ln>
        </p:spPr>
        <p:txBody>
          <a:bodyPr rot="0" vert="horz" wrap="square" lIns="91440" tIns="45720" rIns="91440" bIns="45720" anchor="ctr" anchorCtr="0" upright="1">
            <a:noAutofit/>
          </a:bodyPr>
          <a:lstStyle/>
          <a:p>
            <a:pPr algn="ctr">
              <a:lnSpc>
                <a:spcPct val="150000"/>
              </a:lnSpc>
            </a:pPr>
            <a:r>
              <a:rPr lang="en-GB" sz="1400" b="1" dirty="0">
                <a:effectLst/>
                <a:latin typeface="+mj-lt"/>
                <a:ea typeface="Times New Roman" panose="02020603050405020304" pitchFamily="18" charset="0"/>
              </a:rPr>
              <a:t>Secondary: </a:t>
            </a:r>
            <a:r>
              <a:rPr lang="en-GB" sz="1400" dirty="0">
                <a:effectLst/>
                <a:latin typeface="+mj-lt"/>
                <a:ea typeface="Times New Roman" panose="02020603050405020304" pitchFamily="18" charset="0"/>
              </a:rPr>
              <a:t>physical function (30s Sit to Stand Test), Brief illness perceptions (BIPQ), fatigue (FACIT-F), anxiety and depression (HADS), health utilisation p</a:t>
            </a:r>
            <a:r>
              <a:rPr lang="en-GB" sz="1400" dirty="0">
                <a:latin typeface="+mj-lt"/>
                <a:ea typeface="Times New Roman" panose="02020603050405020304" pitchFamily="18" charset="0"/>
              </a:rPr>
              <a:t>rocess and</a:t>
            </a:r>
            <a:r>
              <a:rPr lang="en-GB" sz="1400" u="sng" dirty="0">
                <a:latin typeface="+mj-lt"/>
                <a:ea typeface="Times New Roman" panose="02020603050405020304" pitchFamily="18" charset="0"/>
              </a:rPr>
              <a:t> Health Economic Evaluation</a:t>
            </a:r>
            <a:endParaRPr lang="en-GB" sz="1400" u="sng" dirty="0">
              <a:effectLst/>
              <a:latin typeface="+mj-lt"/>
              <a:ea typeface="Times New Roman" panose="02020603050405020304" pitchFamily="18" charset="0"/>
            </a:endParaRPr>
          </a:p>
        </p:txBody>
      </p:sp>
      <p:cxnSp>
        <p:nvCxnSpPr>
          <p:cNvPr id="34" name="Straight Arrow Connector 33">
            <a:extLst>
              <a:ext uri="{FF2B5EF4-FFF2-40B4-BE49-F238E27FC236}">
                <a16:creationId xmlns:a16="http://schemas.microsoft.com/office/drawing/2014/main" id="{C222EBD3-B93A-835D-B086-DBF3A9E09BE3}"/>
              </a:ext>
            </a:extLst>
          </p:cNvPr>
          <p:cNvCxnSpPr>
            <a:cxnSpLocks noChangeAspect="1" noChangeShapeType="1"/>
          </p:cNvCxnSpPr>
          <p:nvPr/>
        </p:nvCxnSpPr>
        <p:spPr bwMode="auto">
          <a:xfrm>
            <a:off x="4572000" y="3398952"/>
            <a:ext cx="0" cy="318080"/>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35" name="Text Placeholder 1">
            <a:extLst>
              <a:ext uri="{FF2B5EF4-FFF2-40B4-BE49-F238E27FC236}">
                <a16:creationId xmlns:a16="http://schemas.microsoft.com/office/drawing/2014/main" id="{FD886946-32FF-039B-E9A2-39EC4F6354EB}"/>
              </a:ext>
            </a:extLst>
          </p:cNvPr>
          <p:cNvSpPr txBox="1">
            <a:spLocks/>
          </p:cNvSpPr>
          <p:nvPr/>
        </p:nvSpPr>
        <p:spPr>
          <a:xfrm>
            <a:off x="215516" y="161088"/>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t>Follow up</a:t>
            </a:r>
          </a:p>
        </p:txBody>
      </p:sp>
      <p:pic>
        <p:nvPicPr>
          <p:cNvPr id="38" name="Picture 37">
            <a:extLst>
              <a:ext uri="{FF2B5EF4-FFF2-40B4-BE49-F238E27FC236}">
                <a16:creationId xmlns:a16="http://schemas.microsoft.com/office/drawing/2014/main" id="{AB9C14BE-81F3-F4F8-4871-7F8381B08334}"/>
              </a:ext>
            </a:extLst>
          </p:cNvPr>
          <p:cNvPicPr>
            <a:picLocks noChangeAspect="1"/>
          </p:cNvPicPr>
          <p:nvPr/>
        </p:nvPicPr>
        <p:blipFill>
          <a:blip r:embed="rId3"/>
          <a:stretch>
            <a:fillRect/>
          </a:stretch>
        </p:blipFill>
        <p:spPr>
          <a:xfrm>
            <a:off x="7200023" y="9160"/>
            <a:ext cx="1872208" cy="514302"/>
          </a:xfrm>
          <a:prstGeom prst="rect">
            <a:avLst/>
          </a:prstGeom>
        </p:spPr>
      </p:pic>
      <p:pic>
        <p:nvPicPr>
          <p:cNvPr id="40" name="Picture 39" descr="Graphical user interface, text, application&#10;&#10;Description automatically generated">
            <a:extLst>
              <a:ext uri="{FF2B5EF4-FFF2-40B4-BE49-F238E27FC236}">
                <a16:creationId xmlns:a16="http://schemas.microsoft.com/office/drawing/2014/main" id="{10A7CB9D-C8FA-2BCA-B9D2-786C25BF6638}"/>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41" name="Picture 40" descr="Text&#10;&#10;Description automatically generated">
            <a:extLst>
              <a:ext uri="{FF2B5EF4-FFF2-40B4-BE49-F238E27FC236}">
                <a16:creationId xmlns:a16="http://schemas.microsoft.com/office/drawing/2014/main" id="{91000610-A887-E2B4-3A85-B04233808DB7}"/>
              </a:ext>
            </a:extLst>
          </p:cNvPr>
          <p:cNvPicPr>
            <a:picLocks noChangeAspect="1"/>
          </p:cNvPicPr>
          <p:nvPr/>
        </p:nvPicPr>
        <p:blipFill>
          <a:blip r:embed="rId5"/>
          <a:stretch>
            <a:fillRect/>
          </a:stretch>
        </p:blipFill>
        <p:spPr>
          <a:xfrm>
            <a:off x="6983999" y="6440359"/>
            <a:ext cx="2088232" cy="373005"/>
          </a:xfrm>
          <a:prstGeom prst="rect">
            <a:avLst/>
          </a:prstGeom>
        </p:spPr>
      </p:pic>
      <p:grpSp>
        <p:nvGrpSpPr>
          <p:cNvPr id="3" name="Group 2">
            <a:extLst>
              <a:ext uri="{FF2B5EF4-FFF2-40B4-BE49-F238E27FC236}">
                <a16:creationId xmlns:a16="http://schemas.microsoft.com/office/drawing/2014/main" id="{3BC9595B-CC08-55BB-2D1E-D9CA421387CC}"/>
              </a:ext>
            </a:extLst>
          </p:cNvPr>
          <p:cNvGrpSpPr/>
          <p:nvPr/>
        </p:nvGrpSpPr>
        <p:grpSpPr>
          <a:xfrm>
            <a:off x="233866" y="6021288"/>
            <a:ext cx="5130222" cy="369332"/>
            <a:chOff x="233866" y="6021288"/>
            <a:chExt cx="5130222" cy="369332"/>
          </a:xfrm>
        </p:grpSpPr>
        <p:grpSp>
          <p:nvGrpSpPr>
            <p:cNvPr id="4" name="Group 3">
              <a:extLst>
                <a:ext uri="{FF2B5EF4-FFF2-40B4-BE49-F238E27FC236}">
                  <a16:creationId xmlns:a16="http://schemas.microsoft.com/office/drawing/2014/main" id="{A392C92B-A606-84D3-B798-5D9C397AE95C}"/>
                </a:ext>
              </a:extLst>
            </p:cNvPr>
            <p:cNvGrpSpPr/>
            <p:nvPr/>
          </p:nvGrpSpPr>
          <p:grpSpPr>
            <a:xfrm>
              <a:off x="233866" y="6021288"/>
              <a:ext cx="3834078" cy="369332"/>
              <a:chOff x="233866" y="6196662"/>
              <a:chExt cx="3834078" cy="369332"/>
            </a:xfrm>
          </p:grpSpPr>
          <p:grpSp>
            <p:nvGrpSpPr>
              <p:cNvPr id="6" name="Group 5">
                <a:extLst>
                  <a:ext uri="{FF2B5EF4-FFF2-40B4-BE49-F238E27FC236}">
                    <a16:creationId xmlns:a16="http://schemas.microsoft.com/office/drawing/2014/main" id="{3A91BEDC-48C3-916E-F9B5-96443540ED0A}"/>
                  </a:ext>
                </a:extLst>
              </p:cNvPr>
              <p:cNvGrpSpPr/>
              <p:nvPr/>
            </p:nvGrpSpPr>
            <p:grpSpPr>
              <a:xfrm>
                <a:off x="848975" y="6196662"/>
                <a:ext cx="3218969" cy="369332"/>
                <a:chOff x="323528" y="6196662"/>
                <a:chExt cx="3218969" cy="369332"/>
              </a:xfrm>
            </p:grpSpPr>
            <p:sp>
              <p:nvSpPr>
                <p:cNvPr id="8" name="TextBox 7">
                  <a:extLst>
                    <a:ext uri="{FF2B5EF4-FFF2-40B4-BE49-F238E27FC236}">
                      <a16:creationId xmlns:a16="http://schemas.microsoft.com/office/drawing/2014/main" id="{49955B41-F2DD-167E-898D-6C495A942F1E}"/>
                    </a:ext>
                  </a:extLst>
                </p:cNvPr>
                <p:cNvSpPr txBox="1"/>
                <p:nvPr/>
              </p:nvSpPr>
              <p:spPr>
                <a:xfrm>
                  <a:off x="323528" y="6196662"/>
                  <a:ext cx="533223" cy="369332"/>
                </a:xfrm>
                <a:prstGeom prst="rect">
                  <a:avLst/>
                </a:prstGeom>
                <a:solidFill>
                  <a:srgbClr val="DCD6F6"/>
                </a:solidFill>
                <a:ln w="28575">
                  <a:solidFill>
                    <a:srgbClr val="7030A0"/>
                  </a:solidFill>
                </a:ln>
              </p:spPr>
              <p:txBody>
                <a:bodyPr wrap="none" rtlCol="0">
                  <a:spAutoFit/>
                </a:bodyPr>
                <a:lstStyle/>
                <a:p>
                  <a:r>
                    <a:rPr lang="en-GB" dirty="0"/>
                    <a:t>Site</a:t>
                  </a:r>
                </a:p>
              </p:txBody>
            </p:sp>
            <p:sp>
              <p:nvSpPr>
                <p:cNvPr id="9" name="TextBox 8">
                  <a:extLst>
                    <a:ext uri="{FF2B5EF4-FFF2-40B4-BE49-F238E27FC236}">
                      <a16:creationId xmlns:a16="http://schemas.microsoft.com/office/drawing/2014/main" id="{E82661ED-DED6-2625-85DC-C3CF0B876219}"/>
                    </a:ext>
                  </a:extLst>
                </p:cNvPr>
                <p:cNvSpPr txBox="1"/>
                <p:nvPr/>
              </p:nvSpPr>
              <p:spPr>
                <a:xfrm>
                  <a:off x="971180" y="6196662"/>
                  <a:ext cx="568938" cy="369332"/>
                </a:xfrm>
                <a:prstGeom prst="rect">
                  <a:avLst/>
                </a:prstGeom>
                <a:solidFill>
                  <a:schemeClr val="accent6">
                    <a:lumMod val="40000"/>
                    <a:lumOff val="60000"/>
                  </a:schemeClr>
                </a:solidFill>
                <a:ln w="28575">
                  <a:solidFill>
                    <a:schemeClr val="accent6">
                      <a:lumMod val="75000"/>
                    </a:schemeClr>
                  </a:solidFill>
                </a:ln>
              </p:spPr>
              <p:txBody>
                <a:bodyPr wrap="none" rtlCol="0">
                  <a:spAutoFit/>
                </a:bodyPr>
                <a:lstStyle/>
                <a:p>
                  <a:r>
                    <a:rPr lang="en-GB" dirty="0"/>
                    <a:t>CTU</a:t>
                  </a:r>
                </a:p>
              </p:txBody>
            </p:sp>
            <p:sp>
              <p:nvSpPr>
                <p:cNvPr id="10" name="TextBox 9">
                  <a:extLst>
                    <a:ext uri="{FF2B5EF4-FFF2-40B4-BE49-F238E27FC236}">
                      <a16:creationId xmlns:a16="http://schemas.microsoft.com/office/drawing/2014/main" id="{CFCBD28F-D15F-75F0-9AB1-9D0C6C5AEE41}"/>
                    </a:ext>
                  </a:extLst>
                </p:cNvPr>
                <p:cNvSpPr txBox="1"/>
                <p:nvPr/>
              </p:nvSpPr>
              <p:spPr>
                <a:xfrm>
                  <a:off x="1642746" y="6196662"/>
                  <a:ext cx="1899751" cy="369332"/>
                </a:xfrm>
                <a:prstGeom prst="rect">
                  <a:avLst/>
                </a:prstGeom>
                <a:solidFill>
                  <a:schemeClr val="accent5">
                    <a:lumMod val="40000"/>
                    <a:lumOff val="60000"/>
                  </a:schemeClr>
                </a:solidFill>
                <a:ln w="28575">
                  <a:solidFill>
                    <a:schemeClr val="accent5">
                      <a:lumMod val="75000"/>
                    </a:schemeClr>
                  </a:solidFill>
                </a:ln>
              </p:spPr>
              <p:txBody>
                <a:bodyPr wrap="none" rtlCol="0">
                  <a:spAutoFit/>
                </a:bodyPr>
                <a:lstStyle/>
                <a:p>
                  <a:r>
                    <a:rPr lang="en-GB" dirty="0"/>
                    <a:t>Intervention Team</a:t>
                  </a:r>
                </a:p>
              </p:txBody>
            </p:sp>
          </p:grpSp>
          <p:sp>
            <p:nvSpPr>
              <p:cNvPr id="7" name="TextBox 6">
                <a:extLst>
                  <a:ext uri="{FF2B5EF4-FFF2-40B4-BE49-F238E27FC236}">
                    <a16:creationId xmlns:a16="http://schemas.microsoft.com/office/drawing/2014/main" id="{B9E4ABF2-8173-74AF-0C48-81B86F9B1BA2}"/>
                  </a:ext>
                </a:extLst>
              </p:cNvPr>
              <p:cNvSpPr txBox="1"/>
              <p:nvPr/>
            </p:nvSpPr>
            <p:spPr>
              <a:xfrm>
                <a:off x="233866" y="6196662"/>
                <a:ext cx="574453" cy="369332"/>
              </a:xfrm>
              <a:prstGeom prst="rect">
                <a:avLst/>
              </a:prstGeom>
              <a:noFill/>
            </p:spPr>
            <p:txBody>
              <a:bodyPr wrap="none" rtlCol="0">
                <a:spAutoFit/>
              </a:bodyPr>
              <a:lstStyle/>
              <a:p>
                <a:r>
                  <a:rPr lang="en-GB" dirty="0"/>
                  <a:t>KEY:</a:t>
                </a:r>
              </a:p>
            </p:txBody>
          </p:sp>
        </p:grpSp>
        <p:sp>
          <p:nvSpPr>
            <p:cNvPr id="5" name="TextBox 4">
              <a:extLst>
                <a:ext uri="{FF2B5EF4-FFF2-40B4-BE49-F238E27FC236}">
                  <a16:creationId xmlns:a16="http://schemas.microsoft.com/office/drawing/2014/main" id="{D169792A-2BCF-9786-34E6-B70413FD803A}"/>
                </a:ext>
              </a:extLst>
            </p:cNvPr>
            <p:cNvSpPr txBox="1"/>
            <p:nvPr/>
          </p:nvSpPr>
          <p:spPr>
            <a:xfrm>
              <a:off x="4165362" y="6021288"/>
              <a:ext cx="1198726" cy="369332"/>
            </a:xfrm>
            <a:prstGeom prst="rect">
              <a:avLst/>
            </a:prstGeom>
            <a:solidFill>
              <a:schemeClr val="accent3">
                <a:lumMod val="40000"/>
                <a:lumOff val="60000"/>
              </a:schemeClr>
            </a:solidFill>
            <a:ln w="19050">
              <a:solidFill>
                <a:schemeClr val="accent3">
                  <a:lumMod val="75000"/>
                </a:schemeClr>
              </a:solidFill>
            </a:ln>
          </p:spPr>
          <p:txBody>
            <a:bodyPr wrap="none" rtlCol="0">
              <a:spAutoFit/>
            </a:bodyPr>
            <a:lstStyle/>
            <a:p>
              <a:r>
                <a:rPr lang="en-GB" dirty="0"/>
                <a:t>Participant</a:t>
              </a:r>
            </a:p>
          </p:txBody>
        </p:sp>
      </p:grpSp>
      <p:sp>
        <p:nvSpPr>
          <p:cNvPr id="2" name="TextBox 1">
            <a:extLst>
              <a:ext uri="{FF2B5EF4-FFF2-40B4-BE49-F238E27FC236}">
                <a16:creationId xmlns:a16="http://schemas.microsoft.com/office/drawing/2014/main" id="{5869ECD7-B8B8-037D-01ED-7F5AF0FECACB}"/>
              </a:ext>
            </a:extLst>
          </p:cNvPr>
          <p:cNvSpPr txBox="1"/>
          <p:nvPr/>
        </p:nvSpPr>
        <p:spPr>
          <a:xfrm>
            <a:off x="72435" y="768741"/>
            <a:ext cx="8999130" cy="369332"/>
          </a:xfrm>
          <a:prstGeom prst="rect">
            <a:avLst/>
          </a:prstGeom>
          <a:solidFill>
            <a:srgbClr val="DCD6F6"/>
          </a:solidFill>
          <a:ln>
            <a:solidFill>
              <a:srgbClr val="7030A0"/>
            </a:solidFill>
          </a:ln>
          <a:effectLst>
            <a:glow rad="63500">
              <a:schemeClr val="accent4">
                <a:satMod val="175000"/>
                <a:alpha val="40000"/>
              </a:schemeClr>
            </a:glow>
          </a:effectLst>
        </p:spPr>
        <p:txBody>
          <a:bodyPr wrap="none" rtlCol="0">
            <a:spAutoFit/>
          </a:bodyPr>
          <a:lstStyle/>
          <a:p>
            <a:r>
              <a:rPr lang="en-GB" dirty="0">
                <a:latin typeface="Segoe UI" panose="020B0502040204020203" pitchFamily="34" charset="0"/>
              </a:rPr>
              <a:t>S</a:t>
            </a:r>
            <a:r>
              <a:rPr lang="en-GB" sz="1800" dirty="0">
                <a:effectLst/>
                <a:latin typeface="Segoe UI" panose="020B0502040204020203" pitchFamily="34" charset="0"/>
              </a:rPr>
              <a:t>ite to check readmission/death on a monthly basis and </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prior to follow-up data collection</a:t>
            </a:r>
            <a:endParaRPr lang="en-GB" dirty="0"/>
          </a:p>
        </p:txBody>
      </p:sp>
    </p:spTree>
    <p:extLst>
      <p:ext uri="{BB962C8B-B14F-4D97-AF65-F5344CB8AC3E}">
        <p14:creationId xmlns:p14="http://schemas.microsoft.com/office/powerpoint/2010/main" val="24542311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Placeholder 1">
            <a:extLst>
              <a:ext uri="{FF2B5EF4-FFF2-40B4-BE49-F238E27FC236}">
                <a16:creationId xmlns:a16="http://schemas.microsoft.com/office/drawing/2014/main" id="{FD886946-32FF-039B-E9A2-39EC4F6354EB}"/>
              </a:ext>
            </a:extLst>
          </p:cNvPr>
          <p:cNvSpPr txBox="1">
            <a:spLocks/>
          </p:cNvSpPr>
          <p:nvPr/>
        </p:nvSpPr>
        <p:spPr>
          <a:xfrm>
            <a:off x="0" y="29132"/>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t>Data &amp; Data Entry</a:t>
            </a:r>
          </a:p>
          <a:p>
            <a:endParaRPr lang="en-GB" dirty="0"/>
          </a:p>
          <a:p>
            <a:endParaRPr lang="en-GB" dirty="0"/>
          </a:p>
        </p:txBody>
      </p:sp>
      <p:pic>
        <p:nvPicPr>
          <p:cNvPr id="38" name="Picture 37">
            <a:extLst>
              <a:ext uri="{FF2B5EF4-FFF2-40B4-BE49-F238E27FC236}">
                <a16:creationId xmlns:a16="http://schemas.microsoft.com/office/drawing/2014/main" id="{AB9C14BE-81F3-F4F8-4871-7F8381B08334}"/>
              </a:ext>
            </a:extLst>
          </p:cNvPr>
          <p:cNvPicPr>
            <a:picLocks noChangeAspect="1"/>
          </p:cNvPicPr>
          <p:nvPr/>
        </p:nvPicPr>
        <p:blipFill>
          <a:blip r:embed="rId3"/>
          <a:stretch>
            <a:fillRect/>
          </a:stretch>
        </p:blipFill>
        <p:spPr>
          <a:xfrm>
            <a:off x="7200023" y="9160"/>
            <a:ext cx="1872208" cy="514302"/>
          </a:xfrm>
          <a:prstGeom prst="rect">
            <a:avLst/>
          </a:prstGeom>
        </p:spPr>
      </p:pic>
      <p:pic>
        <p:nvPicPr>
          <p:cNvPr id="40" name="Picture 39" descr="Graphical user interface, text, application&#10;&#10;Description automatically generated">
            <a:extLst>
              <a:ext uri="{FF2B5EF4-FFF2-40B4-BE49-F238E27FC236}">
                <a16:creationId xmlns:a16="http://schemas.microsoft.com/office/drawing/2014/main" id="{10A7CB9D-C8FA-2BCA-B9D2-786C25BF6638}"/>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41" name="Picture 40" descr="Text&#10;&#10;Description automatically generated">
            <a:extLst>
              <a:ext uri="{FF2B5EF4-FFF2-40B4-BE49-F238E27FC236}">
                <a16:creationId xmlns:a16="http://schemas.microsoft.com/office/drawing/2014/main" id="{91000610-A887-E2B4-3A85-B04233808DB7}"/>
              </a:ext>
            </a:extLst>
          </p:cNvPr>
          <p:cNvPicPr>
            <a:picLocks noChangeAspect="1"/>
          </p:cNvPicPr>
          <p:nvPr/>
        </p:nvPicPr>
        <p:blipFill>
          <a:blip r:embed="rId5"/>
          <a:stretch>
            <a:fillRect/>
          </a:stretch>
        </p:blipFill>
        <p:spPr>
          <a:xfrm>
            <a:off x="6975807" y="6390620"/>
            <a:ext cx="2088232" cy="373005"/>
          </a:xfrm>
          <a:prstGeom prst="rect">
            <a:avLst/>
          </a:prstGeom>
        </p:spPr>
      </p:pic>
      <p:sp>
        <p:nvSpPr>
          <p:cNvPr id="15" name="Text Placeholder 2">
            <a:extLst>
              <a:ext uri="{FF2B5EF4-FFF2-40B4-BE49-F238E27FC236}">
                <a16:creationId xmlns:a16="http://schemas.microsoft.com/office/drawing/2014/main" id="{8675F731-EA95-1053-C3D5-83890F66A85E}"/>
              </a:ext>
            </a:extLst>
          </p:cNvPr>
          <p:cNvSpPr txBox="1">
            <a:spLocks/>
          </p:cNvSpPr>
          <p:nvPr/>
        </p:nvSpPr>
        <p:spPr>
          <a:xfrm>
            <a:off x="6768513" y="692696"/>
            <a:ext cx="2195975" cy="4896544"/>
          </a:xfrm>
          <a:prstGeom prst="rect">
            <a:avLst/>
          </a:prstGeom>
        </p:spPr>
        <p:txBody>
          <a:bodyPr vert="horz"/>
          <a:lstStyle>
            <a:lvl1pPr marL="342900" indent="-342900" algn="l" defTabSz="914400" rtl="0" eaLnBrk="1" latinLnBrk="0" hangingPunct="1">
              <a:spcBef>
                <a:spcPct val="20000"/>
              </a:spcBef>
              <a:buFontTx/>
              <a:buBlip>
                <a:blip r:embed="rId6"/>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panose="020B0604020202020204" pitchFamily="34" charset="0"/>
              <a:buNone/>
            </a:pPr>
            <a:endParaRPr lang="en-GB" sz="2000" dirty="0"/>
          </a:p>
          <a:p>
            <a:r>
              <a:rPr lang="en-GB" sz="1400" dirty="0">
                <a:solidFill>
                  <a:srgbClr val="000000"/>
                </a:solidFill>
                <a:latin typeface="Calibri" panose="020F0502020204030204" pitchFamily="34" charset="0"/>
                <a:ea typeface="Times New Roman" panose="02020603050405020304" pitchFamily="18" charset="0"/>
              </a:rPr>
              <a:t>S</a:t>
            </a:r>
            <a:r>
              <a:rPr lang="en-GB" sz="1400" dirty="0">
                <a:solidFill>
                  <a:srgbClr val="000000"/>
                </a:solidFill>
                <a:effectLst/>
                <a:latin typeface="Calibri" panose="020F0502020204030204" pitchFamily="34" charset="0"/>
                <a:ea typeface="Times New Roman" panose="02020603050405020304" pitchFamily="18" charset="0"/>
              </a:rPr>
              <a:t>tandard WCTU web-based application to record participant data</a:t>
            </a:r>
          </a:p>
          <a:p>
            <a:pPr marL="0" indent="0">
              <a:buNone/>
            </a:pPr>
            <a:endParaRPr lang="en-GB" sz="1400" dirty="0">
              <a:solidFill>
                <a:srgbClr val="000000"/>
              </a:solidFill>
              <a:effectLst/>
              <a:latin typeface="Calibri" panose="020F0502020204030204" pitchFamily="34" charset="0"/>
              <a:ea typeface="Times New Roman" panose="02020603050405020304" pitchFamily="18" charset="0"/>
            </a:endParaRPr>
          </a:p>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Missing data will be chased by phone, text and email.</a:t>
            </a:r>
          </a:p>
          <a:p>
            <a:pPr marL="0" indent="0">
              <a:buNone/>
            </a:pP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Data will be collected for participants who discontinue or deviate from protocol, unless they withdraw consent</a:t>
            </a:r>
            <a:endParaRPr lang="en-GB" sz="1800" dirty="0"/>
          </a:p>
          <a:p>
            <a:pPr marL="457200" lvl="1" indent="0">
              <a:buFont typeface="Arial" panose="020B0604020202020204" pitchFamily="34" charset="0"/>
              <a:buNone/>
            </a:pPr>
            <a:endParaRPr lang="en-GB" dirty="0"/>
          </a:p>
        </p:txBody>
      </p:sp>
      <p:graphicFrame>
        <p:nvGraphicFramePr>
          <p:cNvPr id="8" name="Table 7">
            <a:extLst>
              <a:ext uri="{FF2B5EF4-FFF2-40B4-BE49-F238E27FC236}">
                <a16:creationId xmlns:a16="http://schemas.microsoft.com/office/drawing/2014/main" id="{DAF247EC-E971-AEF8-AC50-370B159F7428}"/>
              </a:ext>
            </a:extLst>
          </p:cNvPr>
          <p:cNvGraphicFramePr>
            <a:graphicFrameLocks noGrp="1"/>
          </p:cNvGraphicFramePr>
          <p:nvPr>
            <p:extLst>
              <p:ext uri="{D42A27DB-BD31-4B8C-83A1-F6EECF244321}">
                <p14:modId xmlns:p14="http://schemas.microsoft.com/office/powerpoint/2010/main" val="92355676"/>
              </p:ext>
            </p:extLst>
          </p:nvPr>
        </p:nvGraphicFramePr>
        <p:xfrm>
          <a:off x="395695" y="437240"/>
          <a:ext cx="6264537" cy="5512040"/>
        </p:xfrm>
        <a:graphic>
          <a:graphicData uri="http://schemas.openxmlformats.org/drawingml/2006/table">
            <a:tbl>
              <a:tblPr/>
              <a:tblGrid>
                <a:gridCol w="2382021">
                  <a:extLst>
                    <a:ext uri="{9D8B030D-6E8A-4147-A177-3AD203B41FA5}">
                      <a16:colId xmlns:a16="http://schemas.microsoft.com/office/drawing/2014/main" val="470581670"/>
                    </a:ext>
                  </a:extLst>
                </a:gridCol>
                <a:gridCol w="713311">
                  <a:extLst>
                    <a:ext uri="{9D8B030D-6E8A-4147-A177-3AD203B41FA5}">
                      <a16:colId xmlns:a16="http://schemas.microsoft.com/office/drawing/2014/main" val="1757850408"/>
                    </a:ext>
                  </a:extLst>
                </a:gridCol>
                <a:gridCol w="937744">
                  <a:extLst>
                    <a:ext uri="{9D8B030D-6E8A-4147-A177-3AD203B41FA5}">
                      <a16:colId xmlns:a16="http://schemas.microsoft.com/office/drawing/2014/main" val="1116294922"/>
                    </a:ext>
                  </a:extLst>
                </a:gridCol>
                <a:gridCol w="791300">
                  <a:extLst>
                    <a:ext uri="{9D8B030D-6E8A-4147-A177-3AD203B41FA5}">
                      <a16:colId xmlns:a16="http://schemas.microsoft.com/office/drawing/2014/main" val="1368343574"/>
                    </a:ext>
                  </a:extLst>
                </a:gridCol>
                <a:gridCol w="714163">
                  <a:extLst>
                    <a:ext uri="{9D8B030D-6E8A-4147-A177-3AD203B41FA5}">
                      <a16:colId xmlns:a16="http://schemas.microsoft.com/office/drawing/2014/main" val="4261452619"/>
                    </a:ext>
                  </a:extLst>
                </a:gridCol>
                <a:gridCol w="725998">
                  <a:extLst>
                    <a:ext uri="{9D8B030D-6E8A-4147-A177-3AD203B41FA5}">
                      <a16:colId xmlns:a16="http://schemas.microsoft.com/office/drawing/2014/main" val="1360720388"/>
                    </a:ext>
                  </a:extLst>
                </a:gridCol>
              </a:tblGrid>
              <a:tr h="221424">
                <a:tc rowSpan="2">
                  <a:txBody>
                    <a:bodyPr/>
                    <a:lstStyle/>
                    <a:p>
                      <a:pPr>
                        <a:lnSpc>
                          <a:spcPct val="150000"/>
                        </a:lnSpc>
                        <a:spcBef>
                          <a:spcPts val="300"/>
                        </a:spcBef>
                        <a:spcAft>
                          <a:spcPts val="300"/>
                        </a:spcAft>
                      </a:pPr>
                      <a:r>
                        <a:rPr lang="en-GB" sz="1100" b="1" dirty="0">
                          <a:effectLst/>
                          <a:latin typeface="Calibri" panose="020F0502020204030204" pitchFamily="34" charset="0"/>
                          <a:ea typeface="Times New Roman" panose="02020603050405020304" pitchFamily="18" charset="0"/>
                        </a:rPr>
                        <a:t> </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r>
                        <a:rPr lang="en-GB" sz="1100" b="1" dirty="0">
                          <a:solidFill>
                            <a:schemeClr val="bg1"/>
                          </a:solidFill>
                          <a:effectLst/>
                          <a:latin typeface="Calibri" panose="020F0502020204030204" pitchFamily="34" charset="0"/>
                          <a:ea typeface="Times New Roman" panose="02020603050405020304" pitchFamily="18" charset="0"/>
                        </a:rPr>
                        <a:t>Pre-randomisation</a:t>
                      </a:r>
                      <a:endParaRPr lang="en-GB" sz="2000" dirty="0">
                        <a:solidFill>
                          <a:schemeClr val="bg1"/>
                        </a:solidFill>
                      </a:endParaRPr>
                    </a:p>
                  </a:txBody>
                  <a:tcPr marL="31230" marR="312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hMerge="1">
                  <a:txBody>
                    <a:bodyPr/>
                    <a:lstStyle/>
                    <a:p>
                      <a:endParaRPr lang="en-GB"/>
                    </a:p>
                  </a:txBody>
                  <a:tcPr/>
                </a:tc>
                <a:tc gridSpan="3">
                  <a:txBody>
                    <a:bodyPr/>
                    <a:lstStyle/>
                    <a:p>
                      <a:pPr algn="ctr">
                        <a:lnSpc>
                          <a:spcPct val="150000"/>
                        </a:lnSpc>
                        <a:spcBef>
                          <a:spcPts val="300"/>
                        </a:spcBef>
                        <a:spcAft>
                          <a:spcPts val="300"/>
                        </a:spcAft>
                      </a:pPr>
                      <a:r>
                        <a:rPr lang="en-GB" sz="1100" b="1" dirty="0">
                          <a:effectLst/>
                          <a:latin typeface="Calibri" panose="020F0502020204030204" pitchFamily="34" charset="0"/>
                          <a:ea typeface="Times New Roman" panose="02020603050405020304" pitchFamily="18" charset="0"/>
                        </a:rPr>
                        <a:t>Post-randomisation </a:t>
                      </a:r>
                      <a:endParaRPr lang="en-GB" sz="1100" b="1" dirty="0">
                        <a:effectLst/>
                        <a:latin typeface="Times New Roman" panose="02020603050405020304" pitchFamily="18" charset="0"/>
                        <a:ea typeface="Times New Roman" panose="02020603050405020304" pitchFamily="18" charset="0"/>
                      </a:endParaRPr>
                    </a:p>
                  </a:txBody>
                  <a:tcPr marL="31230" marR="312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459463185"/>
                  </a:ext>
                </a:extLst>
              </a:tr>
              <a:tr h="221424">
                <a:tc vMerge="1">
                  <a:txBody>
                    <a:bodyPr/>
                    <a:lstStyle/>
                    <a:p>
                      <a:endParaRPr lang="en-GB"/>
                    </a:p>
                  </a:txBody>
                  <a:tcPr/>
                </a:tc>
                <a:tc>
                  <a:txBody>
                    <a:bodyPr/>
                    <a:lstStyle/>
                    <a:p>
                      <a:pPr algn="ctr">
                        <a:lnSpc>
                          <a:spcPct val="150000"/>
                        </a:lnSpc>
                        <a:spcBef>
                          <a:spcPts val="300"/>
                        </a:spcBef>
                        <a:spcAft>
                          <a:spcPts val="300"/>
                        </a:spcAft>
                      </a:pPr>
                      <a:r>
                        <a:rPr lang="en-GB" sz="1100" b="1">
                          <a:effectLst/>
                          <a:latin typeface="Calibri" panose="020F0502020204030204" pitchFamily="34" charset="0"/>
                          <a:ea typeface="Times New Roman" panose="02020603050405020304" pitchFamily="18" charset="0"/>
                        </a:rPr>
                        <a:t>Screening </a:t>
                      </a:r>
                      <a:endParaRPr lang="en-GB" sz="1100" b="1">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b="1" dirty="0">
                          <a:effectLst/>
                          <a:latin typeface="Calibri" panose="020F0502020204030204" pitchFamily="34" charset="0"/>
                          <a:ea typeface="Times New Roman" panose="02020603050405020304" pitchFamily="18" charset="0"/>
                        </a:rPr>
                        <a:t>Baseline </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0"/>
                        </a:spcBef>
                        <a:spcAft>
                          <a:spcPts val="0"/>
                        </a:spcAft>
                      </a:pPr>
                      <a:r>
                        <a:rPr lang="en-GB" sz="1100" b="1" dirty="0">
                          <a:effectLst/>
                          <a:latin typeface="Calibri" panose="020F0502020204030204" pitchFamily="34" charset="0"/>
                          <a:ea typeface="Times New Roman" panose="02020603050405020304" pitchFamily="18" charset="0"/>
                        </a:rPr>
                        <a:t>Intervention </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Bef>
                          <a:spcPts val="0"/>
                        </a:spcBef>
                        <a:spcAft>
                          <a:spcPts val="0"/>
                        </a:spcAft>
                      </a:pPr>
                      <a:r>
                        <a:rPr lang="en-GB" sz="1100" b="1" kern="1200">
                          <a:solidFill>
                            <a:schemeClr val="tx1"/>
                          </a:solidFill>
                          <a:effectLst/>
                          <a:latin typeface="Calibri" panose="020F0502020204030204" pitchFamily="34" charset="0"/>
                          <a:cs typeface="+mn-cs"/>
                        </a:rPr>
                        <a:t>Follow Up</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275261998"/>
                  </a:ext>
                </a:extLst>
              </a:tr>
              <a:tr h="237872">
                <a:tc>
                  <a:txBody>
                    <a:bodyPr/>
                    <a:lstStyle/>
                    <a:p>
                      <a:pPr>
                        <a:lnSpc>
                          <a:spcPct val="115000"/>
                        </a:lnSpc>
                        <a:spcBef>
                          <a:spcPts val="300"/>
                        </a:spcBef>
                        <a:spcAft>
                          <a:spcPts val="300"/>
                        </a:spcAft>
                      </a:pPr>
                      <a:r>
                        <a:rPr lang="en-GB" sz="1100" b="1" dirty="0">
                          <a:effectLst/>
                          <a:latin typeface="Calibri" panose="020F0502020204030204" pitchFamily="34" charset="0"/>
                          <a:ea typeface="Times New Roman" panose="02020603050405020304" pitchFamily="18" charset="0"/>
                        </a:rPr>
                        <a:t>Weeks </a:t>
                      </a:r>
                      <a:r>
                        <a:rPr lang="en-GB" sz="1100" b="1" dirty="0">
                          <a:effectLst/>
                          <a:latin typeface="Calibri" panose="020F0502020204030204" pitchFamily="34" charset="0"/>
                          <a:ea typeface="Symbol" panose="05050102010706020507" pitchFamily="18" charset="2"/>
                        </a:rPr>
                        <a:t>±</a:t>
                      </a:r>
                      <a:r>
                        <a:rPr lang="en-GB" sz="1100" b="1" dirty="0">
                          <a:effectLst/>
                          <a:latin typeface="Calibri" panose="020F0502020204030204" pitchFamily="34" charset="0"/>
                          <a:ea typeface="Times New Roman" panose="02020603050405020304" pitchFamily="18" charset="0"/>
                        </a:rPr>
                        <a:t> No. Days</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r>
                        <a:rPr lang="en-GB" sz="1100" b="1" dirty="0">
                          <a:effectLst/>
                          <a:latin typeface="Calibri" panose="020F0502020204030204" pitchFamily="34" charset="0"/>
                          <a:ea typeface="Times New Roman" panose="02020603050405020304" pitchFamily="18" charset="0"/>
                        </a:rPr>
                        <a:t>0-12 </a:t>
                      </a:r>
                      <a:endParaRPr lang="en-GB" sz="2000" dirty="0"/>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lnSpc>
                          <a:spcPct val="115000"/>
                        </a:lnSpc>
                        <a:spcBef>
                          <a:spcPts val="300"/>
                        </a:spcBef>
                        <a:spcAft>
                          <a:spcPts val="300"/>
                        </a:spcAft>
                      </a:pPr>
                      <a:r>
                        <a:rPr lang="en-GB" sz="1100" b="1" dirty="0">
                          <a:effectLst/>
                          <a:latin typeface="Calibri" panose="020F0502020204030204" pitchFamily="34" charset="0"/>
                          <a:ea typeface="Times New Roman" panose="02020603050405020304" pitchFamily="18" charset="0"/>
                        </a:rPr>
                        <a:t>1-6</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300"/>
                        </a:spcBef>
                        <a:spcAft>
                          <a:spcPts val="300"/>
                        </a:spcAft>
                      </a:pPr>
                      <a:r>
                        <a:rPr lang="en-GB" sz="1100" b="1" dirty="0">
                          <a:effectLst/>
                          <a:latin typeface="Calibri" panose="020F0502020204030204" pitchFamily="34" charset="0"/>
                          <a:ea typeface="Times New Roman" panose="02020603050405020304" pitchFamily="18" charset="0"/>
                        </a:rPr>
                        <a:t>8 </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300"/>
                        </a:spcBef>
                        <a:spcAft>
                          <a:spcPts val="300"/>
                        </a:spcAft>
                      </a:pPr>
                      <a:r>
                        <a:rPr lang="en-GB" sz="1100" b="1" dirty="0">
                          <a:effectLst/>
                          <a:latin typeface="Calibri" panose="020F0502020204030204" pitchFamily="34" charset="0"/>
                          <a:ea typeface="Times New Roman" panose="02020603050405020304" pitchFamily="18" charset="0"/>
                        </a:rPr>
                        <a:t>26</a:t>
                      </a:r>
                      <a:endParaRPr lang="en-GB" sz="1100" b="1"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7175458"/>
                  </a:ext>
                </a:extLst>
              </a:tr>
              <a:tr h="221424">
                <a:tc>
                  <a:txBody>
                    <a:bodyPr/>
                    <a:lstStyle/>
                    <a:p>
                      <a:pPr algn="r">
                        <a:lnSpc>
                          <a:spcPct val="150000"/>
                        </a:lnSpc>
                        <a:spcBef>
                          <a:spcPts val="300"/>
                        </a:spcBef>
                        <a:spcAft>
                          <a:spcPts val="300"/>
                        </a:spcAft>
                      </a:pPr>
                      <a:r>
                        <a:rPr lang="en-GB" sz="1000" dirty="0">
                          <a:effectLst/>
                          <a:latin typeface="Calibri" panose="020F0502020204030204" pitchFamily="34" charset="0"/>
                          <a:ea typeface="Times New Roman" panose="02020603050405020304" pitchFamily="18" charset="0"/>
                        </a:rPr>
                        <a:t>Check eligibility </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6F6"/>
                    </a:solidFill>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6F6"/>
                    </a:solidFill>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1213347"/>
                  </a:ext>
                </a:extLst>
              </a:tr>
              <a:tr h="237280">
                <a:tc>
                  <a:txBody>
                    <a:bodyPr/>
                    <a:lstStyle/>
                    <a:p>
                      <a:pPr algn="r">
                        <a:lnSpc>
                          <a:spcPct val="150000"/>
                        </a:lnSpc>
                        <a:spcBef>
                          <a:spcPts val="300"/>
                        </a:spcBef>
                        <a:spcAft>
                          <a:spcPts val="300"/>
                        </a:spcAft>
                      </a:pPr>
                      <a:r>
                        <a:rPr lang="en-GB" sz="1000" dirty="0">
                          <a:effectLst/>
                          <a:latin typeface="Calibri" panose="020F0502020204030204" pitchFamily="34" charset="0"/>
                          <a:ea typeface="Times New Roman" panose="02020603050405020304" pitchFamily="18" charset="0"/>
                        </a:rPr>
                        <a:t>Consent participant </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6F6"/>
                    </a:solidFill>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3613837"/>
                  </a:ext>
                </a:extLst>
              </a:tr>
              <a:tr h="221424">
                <a:tc gridSpan="6">
                  <a:txBody>
                    <a:bodyPr/>
                    <a:lstStyle/>
                    <a:p>
                      <a:pPr>
                        <a:lnSpc>
                          <a:spcPct val="150000"/>
                        </a:lnSpc>
                        <a:spcBef>
                          <a:spcPts val="300"/>
                        </a:spcBef>
                        <a:spcAft>
                          <a:spcPts val="300"/>
                        </a:spcAft>
                      </a:pPr>
                      <a:r>
                        <a:rPr lang="en-GB" sz="1100" b="1" dirty="0">
                          <a:solidFill>
                            <a:srgbClr val="000000"/>
                          </a:solidFill>
                          <a:effectLst/>
                          <a:latin typeface="Calibri" panose="020F0502020204030204" pitchFamily="34" charset="0"/>
                          <a:ea typeface="Times New Roman" panose="02020603050405020304" pitchFamily="18" charset="0"/>
                        </a:rPr>
                        <a:t>Registration by Site (Post-eligibility check and consent)</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415946560"/>
                  </a:ext>
                </a:extLst>
              </a:tr>
              <a:tr h="221424">
                <a:tc>
                  <a:txBody>
                    <a:bodyPr/>
                    <a:lstStyle/>
                    <a:p>
                      <a:pPr algn="l">
                        <a:lnSpc>
                          <a:spcPct val="150000"/>
                        </a:lnSpc>
                        <a:spcBef>
                          <a:spcPts val="300"/>
                        </a:spcBef>
                        <a:spcAft>
                          <a:spcPts val="300"/>
                        </a:spcAft>
                      </a:pPr>
                      <a:r>
                        <a:rPr lang="en-GB" sz="1000" dirty="0">
                          <a:solidFill>
                            <a:srgbClr val="000000"/>
                          </a:solidFill>
                          <a:effectLst/>
                          <a:latin typeface="Calibri" panose="020F0502020204030204" pitchFamily="34" charset="0"/>
                          <a:ea typeface="Times New Roman" panose="02020603050405020304" pitchFamily="18" charset="0"/>
                        </a:rPr>
                        <a:t>Patient Contact Details</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6F6"/>
                    </a:solidFill>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4109596"/>
                  </a:ext>
                </a:extLst>
              </a:tr>
              <a:tr h="1227000">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GB" sz="1000" dirty="0">
                          <a:solidFill>
                            <a:srgbClr val="000000"/>
                          </a:solidFill>
                          <a:effectLst/>
                          <a:latin typeface="Calibri" panose="020F0502020204030204" pitchFamily="34" charset="0"/>
                          <a:ea typeface="Times New Roman" panose="02020603050405020304" pitchFamily="18" charset="0"/>
                        </a:rPr>
                        <a:t>Patient Clinical Data:</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APACHE II score</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Medical history</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Co-morbidities</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Pre-ICU admission functional status</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Duration of ventilation</a:t>
                      </a:r>
                    </a:p>
                    <a:p>
                      <a:pPr marL="171450" marR="0" lvl="0"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GB" sz="1000" dirty="0">
                          <a:solidFill>
                            <a:srgbClr val="000000"/>
                          </a:solidFill>
                          <a:effectLst/>
                          <a:latin typeface="Calibri" panose="020F0502020204030204" pitchFamily="34" charset="0"/>
                          <a:ea typeface="Times New Roman" panose="02020603050405020304" pitchFamily="18" charset="0"/>
                        </a:rPr>
                        <a:t>Length of ICU &amp; Hospital stay</a:t>
                      </a:r>
                      <a:endParaRPr lang="en-GB" sz="1000" dirty="0">
                        <a:solidFill>
                          <a:srgbClr val="000000"/>
                        </a:solidFill>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50000"/>
                        </a:lnSpc>
                        <a:spcBef>
                          <a:spcPts val="300"/>
                        </a:spcBef>
                        <a:spcAft>
                          <a:spcPts val="300"/>
                        </a:spcAft>
                        <a:buClrTx/>
                        <a:buSzTx/>
                        <a:buFontTx/>
                        <a:buNone/>
                        <a:tabLst/>
                        <a:defRPr/>
                      </a:pPr>
                      <a:r>
                        <a:rPr lang="en-GB" sz="1100" b="0" dirty="0">
                          <a:effectLst/>
                          <a:latin typeface="Wingdings" panose="05000000000000000000" pitchFamily="2" charset="2"/>
                          <a:ea typeface="Wingdings" panose="05000000000000000000" pitchFamily="2" charset="2"/>
                          <a:cs typeface="Wingdings" panose="05000000000000000000" pitchFamily="2" charset="2"/>
                        </a:rPr>
                        <a:t>ü</a:t>
                      </a:r>
                    </a:p>
                    <a:p>
                      <a:pPr algn="ctr">
                        <a:lnSpc>
                          <a:spcPct val="150000"/>
                        </a:lnSpc>
                        <a:spcBef>
                          <a:spcPts val="300"/>
                        </a:spcBef>
                        <a:spcAft>
                          <a:spcPts val="300"/>
                        </a:spcAft>
                      </a:pPr>
                      <a:endParaRPr lang="en-GB" sz="1100" b="1" dirty="0">
                        <a:effectLst/>
                        <a:latin typeface="Wingdings" panose="05000000000000000000" pitchFamily="2" charset="2"/>
                        <a:ea typeface="Wingdings" panose="05000000000000000000" pitchFamily="2" charset="2"/>
                        <a:cs typeface="Wingdings" panose="05000000000000000000" pitchFamily="2" charset="2"/>
                      </a:endParaRPr>
                    </a:p>
                    <a:p>
                      <a:pPr algn="ctr">
                        <a:lnSpc>
                          <a:spcPct val="150000"/>
                        </a:lnSpc>
                        <a:spcBef>
                          <a:spcPts val="300"/>
                        </a:spcBef>
                        <a:spcAft>
                          <a:spcPts val="300"/>
                        </a:spcAft>
                      </a:pPr>
                      <a:endParaRPr lang="en-GB" sz="1100" dirty="0">
                        <a:effectLst/>
                        <a:latin typeface="Wingdings" panose="05000000000000000000" pitchFamily="2" charset="2"/>
                        <a:ea typeface="Times New Roman" panose="02020603050405020304" pitchFamily="18" charset="0"/>
                      </a:endParaRPr>
                    </a:p>
                    <a:p>
                      <a:pPr algn="ctr">
                        <a:lnSpc>
                          <a:spcPct val="150000"/>
                        </a:lnSpc>
                        <a:spcBef>
                          <a:spcPts val="300"/>
                        </a:spcBef>
                        <a:spcAft>
                          <a:spcPts val="300"/>
                        </a:spcAft>
                      </a:pPr>
                      <a:endParaRPr lang="en-GB" sz="1100" dirty="0">
                        <a:effectLst/>
                        <a:latin typeface="Wingdings" panose="05000000000000000000" pitchFamily="2" charset="2"/>
                        <a:ea typeface="Times New Roman" panose="02020603050405020304" pitchFamily="18" charset="0"/>
                      </a:endParaRPr>
                    </a:p>
                  </a:txBody>
                  <a:tcPr marL="31230" marR="3123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6F6"/>
                    </a:solidFill>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9788998"/>
                  </a:ext>
                </a:extLst>
              </a:tr>
              <a:tr h="221424">
                <a:tc gridSpan="6">
                  <a:txBody>
                    <a:bodyPr/>
                    <a:lstStyle/>
                    <a:p>
                      <a:pPr>
                        <a:lnSpc>
                          <a:spcPct val="150000"/>
                        </a:lnSpc>
                        <a:spcBef>
                          <a:spcPts val="300"/>
                        </a:spcBef>
                        <a:spcAft>
                          <a:spcPts val="300"/>
                        </a:spcAft>
                      </a:pPr>
                      <a:r>
                        <a:rPr lang="en-GB" sz="1100" b="1" dirty="0">
                          <a:solidFill>
                            <a:srgbClr val="000000"/>
                          </a:solidFill>
                          <a:effectLst/>
                          <a:latin typeface="Calibri" panose="020F0502020204030204" pitchFamily="34" charset="0"/>
                          <a:ea typeface="Times New Roman" panose="02020603050405020304" pitchFamily="18" charset="0"/>
                        </a:rPr>
                        <a:t>Participant data collection facilitated by WCTU (Post registration – 100% completion needed)</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36977335"/>
                  </a:ext>
                </a:extLst>
              </a:tr>
              <a:tr h="221424">
                <a:tc>
                  <a:txBody>
                    <a:bodyPr/>
                    <a:lstStyle/>
                    <a:p>
                      <a:pPr algn="r">
                        <a:lnSpc>
                          <a:spcPct val="150000"/>
                        </a:lnSpc>
                        <a:spcBef>
                          <a:spcPts val="300"/>
                        </a:spcBef>
                        <a:spcAft>
                          <a:spcPts val="300"/>
                        </a:spcAft>
                      </a:pPr>
                      <a:r>
                        <a:rPr lang="en-GB" sz="1000" dirty="0">
                          <a:effectLst/>
                          <a:latin typeface="Calibri" panose="020F0502020204030204" pitchFamily="34" charset="0"/>
                          <a:ea typeface="Times New Roman" panose="02020603050405020304" pitchFamily="18" charset="0"/>
                        </a:rPr>
                        <a:t>Questionnaires: EQ5D, BIPQ, FACT-F, HADS</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5978901"/>
                  </a:ext>
                </a:extLst>
              </a:tr>
              <a:tr h="221424">
                <a:tc>
                  <a:txBody>
                    <a:bodyPr/>
                    <a:lstStyle/>
                    <a:p>
                      <a:pPr algn="r">
                        <a:lnSpc>
                          <a:spcPct val="150000"/>
                        </a:lnSpc>
                        <a:spcBef>
                          <a:spcPts val="300"/>
                        </a:spcBef>
                        <a:spcAft>
                          <a:spcPts val="300"/>
                        </a:spcAft>
                      </a:pPr>
                      <a:r>
                        <a:rPr lang="en-GB" sz="1000" dirty="0">
                          <a:effectLst/>
                          <a:latin typeface="Calibri" panose="020F0502020204030204" pitchFamily="34" charset="0"/>
                          <a:ea typeface="Times New Roman" panose="02020603050405020304" pitchFamily="18" charset="0"/>
                        </a:rPr>
                        <a:t>30sec Sit-to-Stand</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Bef>
                          <a:spcPts val="300"/>
                        </a:spcBef>
                        <a:spcAft>
                          <a:spcPts val="300"/>
                        </a:spcAft>
                      </a:pPr>
                      <a:r>
                        <a:rPr lang="en-GB" sz="1100" dirty="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59844409"/>
                  </a:ext>
                </a:extLst>
              </a:tr>
              <a:tr h="221424">
                <a:tc>
                  <a:txBody>
                    <a:bodyPr/>
                    <a:lstStyle/>
                    <a:p>
                      <a:pPr algn="r">
                        <a:lnSpc>
                          <a:spcPct val="150000"/>
                        </a:lnSpc>
                        <a:spcBef>
                          <a:spcPts val="300"/>
                        </a:spcBef>
                        <a:spcAft>
                          <a:spcPts val="300"/>
                        </a:spcAft>
                      </a:pPr>
                      <a:r>
                        <a:rPr lang="en-GB" sz="1000" dirty="0">
                          <a:effectLst/>
                          <a:latin typeface="+mn-lt"/>
                          <a:ea typeface="Times New Roman" panose="02020603050405020304" pitchFamily="18" charset="0"/>
                        </a:rPr>
                        <a:t>Health and Social Care Use</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50000"/>
                        </a:lnSpc>
                        <a:spcBef>
                          <a:spcPts val="300"/>
                        </a:spcBef>
                        <a:spcAft>
                          <a:spcPts val="300"/>
                        </a:spcAft>
                        <a:buClrTx/>
                        <a:buSzTx/>
                        <a:buFontTx/>
                        <a:buNone/>
                        <a:tabLst/>
                        <a:defRPr/>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50000"/>
                        </a:lnSpc>
                        <a:spcBef>
                          <a:spcPts val="300"/>
                        </a:spcBef>
                        <a:spcAft>
                          <a:spcPts val="300"/>
                        </a:spcAft>
                        <a:buClrTx/>
                        <a:buSzTx/>
                        <a:buFontTx/>
                        <a:buNone/>
                        <a:tabLst/>
                        <a:defRPr/>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026966259"/>
                  </a:ext>
                </a:extLst>
              </a:tr>
              <a:tr h="221424">
                <a:tc>
                  <a:txBody>
                    <a:bodyPr/>
                    <a:lstStyle/>
                    <a:p>
                      <a:pPr algn="r">
                        <a:lnSpc>
                          <a:spcPct val="150000"/>
                        </a:lnSpc>
                        <a:spcBef>
                          <a:spcPts val="300"/>
                        </a:spcBef>
                        <a:spcAft>
                          <a:spcPts val="300"/>
                        </a:spcAft>
                      </a:pPr>
                      <a:r>
                        <a:rPr lang="en-GB" sz="1000" dirty="0">
                          <a:effectLst/>
                          <a:latin typeface="+mn-lt"/>
                          <a:ea typeface="Times New Roman" panose="02020603050405020304" pitchFamily="18" charset="0"/>
                        </a:rPr>
                        <a:t>Process Evaluation interviews</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50000"/>
                        </a:lnSpc>
                        <a:spcBef>
                          <a:spcPts val="300"/>
                        </a:spcBef>
                        <a:spcAft>
                          <a:spcPts val="300"/>
                        </a:spcAft>
                        <a:buClrTx/>
                        <a:buSzTx/>
                        <a:buFontTx/>
                        <a:buNone/>
                        <a:tabLst/>
                        <a:defRPr/>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50000"/>
                        </a:lnSpc>
                        <a:spcBef>
                          <a:spcPts val="300"/>
                        </a:spcBef>
                        <a:spcAft>
                          <a:spcPts val="300"/>
                        </a:spcAft>
                        <a:buClrTx/>
                        <a:buSzTx/>
                        <a:buFontTx/>
                        <a:buNone/>
                        <a:tabLst/>
                        <a:defRPr/>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05081512"/>
                  </a:ext>
                </a:extLst>
              </a:tr>
              <a:tr h="222300">
                <a:tc gridSpan="6">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GB" sz="1100" b="1" kern="1200" dirty="0">
                          <a:solidFill>
                            <a:srgbClr val="000000"/>
                          </a:solidFill>
                          <a:effectLst/>
                          <a:latin typeface="Calibri" panose="020F0502020204030204" pitchFamily="34" charset="0"/>
                          <a:ea typeface="Times New Roman" panose="02020603050405020304" pitchFamily="18" charset="0"/>
                          <a:cs typeface="+mn-cs"/>
                        </a:rPr>
                        <a:t>Participant data collection facilitated by Intervention Team (Post-randomisation)</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hMerge="1">
                  <a:txBody>
                    <a:bodyPr/>
                    <a:lstStyle/>
                    <a:p>
                      <a:pPr algn="ctr">
                        <a:lnSpc>
                          <a:spcPct val="150000"/>
                        </a:lnSpc>
                        <a:spcBef>
                          <a:spcPts val="300"/>
                        </a:spcBef>
                        <a:spcAft>
                          <a:spcPts val="300"/>
                        </a:spcAft>
                      </a:pPr>
                      <a:r>
                        <a:rPr lang="en-GB" sz="1050" b="1" kern="1200" dirty="0">
                          <a:solidFill>
                            <a:srgbClr val="000000"/>
                          </a:solidFill>
                          <a:effectLst/>
                          <a:latin typeface="Calibri" panose="020F0502020204030204" pitchFamily="34" charset="0"/>
                          <a:ea typeface="Times New Roman" panose="02020603050405020304" pitchFamily="18" charset="0"/>
                          <a:cs typeface="+mn-cs"/>
                        </a:rPr>
                        <a:t> </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50000"/>
                        </a:lnSpc>
                        <a:spcBef>
                          <a:spcPts val="300"/>
                        </a:spcBef>
                        <a:spcAft>
                          <a:spcPts val="300"/>
                        </a:spcAft>
                      </a:pPr>
                      <a:r>
                        <a:rPr lang="en-GB" sz="1050" b="1" kern="1200" dirty="0">
                          <a:solidFill>
                            <a:srgbClr val="000000"/>
                          </a:solidFill>
                          <a:effectLst/>
                          <a:latin typeface="Calibri" panose="020F0502020204030204" pitchFamily="34" charset="0"/>
                          <a:ea typeface="Times New Roman" panose="02020603050405020304" pitchFamily="18" charset="0"/>
                          <a:cs typeface="+mn-cs"/>
                        </a:rPr>
                        <a:t> </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50000"/>
                        </a:lnSpc>
                        <a:spcBef>
                          <a:spcPts val="300"/>
                        </a:spcBef>
                        <a:spcAft>
                          <a:spcPts val="300"/>
                        </a:spcAft>
                      </a:pPr>
                      <a:r>
                        <a:rPr lang="en-GB" sz="1050" b="1" kern="1200" dirty="0">
                          <a:solidFill>
                            <a:srgbClr val="000000"/>
                          </a:solidFill>
                          <a:effectLst/>
                          <a:latin typeface="Calibri" panose="020F0502020204030204" pitchFamily="34" charset="0"/>
                          <a:ea typeface="Wingdings" panose="05000000000000000000" pitchFamily="2" charset="2"/>
                          <a:cs typeface="+mn-cs"/>
                        </a:rPr>
                        <a:t>ü</a:t>
                      </a:r>
                      <a:endParaRPr lang="en-GB" sz="1050" b="1" kern="1200" dirty="0">
                        <a:solidFill>
                          <a:srgbClr val="000000"/>
                        </a:solidFill>
                        <a:effectLst/>
                        <a:latin typeface="Calibri" panose="020F0502020204030204" pitchFamily="34" charset="0"/>
                        <a:ea typeface="Times New Roman" panose="02020603050405020304" pitchFamily="18" charset="0"/>
                        <a:cs typeface="+mn-cs"/>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hMerge="1">
                  <a:txBody>
                    <a:bodyPr/>
                    <a:lstStyle/>
                    <a:p>
                      <a:endParaRPr lang="en-GB"/>
                    </a:p>
                  </a:txBody>
                  <a:tcPr/>
                </a:tc>
                <a:tc hMerge="1">
                  <a:txBody>
                    <a:bodyPr/>
                    <a:lstStyle/>
                    <a:p>
                      <a:pPr algn="ctr">
                        <a:lnSpc>
                          <a:spcPct val="150000"/>
                        </a:lnSpc>
                        <a:spcBef>
                          <a:spcPts val="300"/>
                        </a:spcBef>
                        <a:spcAft>
                          <a:spcPts val="300"/>
                        </a:spcAft>
                      </a:pPr>
                      <a:r>
                        <a:rPr lang="en-GB" sz="1050" b="1" kern="1200" dirty="0">
                          <a:solidFill>
                            <a:srgbClr val="000000"/>
                          </a:solidFill>
                          <a:effectLst/>
                          <a:latin typeface="Calibri" panose="020F0502020204030204" pitchFamily="34" charset="0"/>
                          <a:ea typeface="Times New Roman" panose="02020603050405020304" pitchFamily="18" charset="0"/>
                          <a:cs typeface="+mn-cs"/>
                        </a:rPr>
                        <a:t> </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8136723"/>
                  </a:ext>
                </a:extLst>
              </a:tr>
              <a:tr h="218231">
                <a:tc>
                  <a:txBody>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lang="en-GB" sz="1000" dirty="0">
                          <a:effectLst/>
                          <a:latin typeface="Calibri" panose="020F0502020204030204" pitchFamily="34" charset="0"/>
                          <a:ea typeface="Times New Roman" panose="02020603050405020304" pitchFamily="18" charset="0"/>
                        </a:rPr>
                        <a:t>Intervention delivery </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50000"/>
                        </a:lnSpc>
                        <a:spcBef>
                          <a:spcPts val="300"/>
                        </a:spcBef>
                        <a:spcAft>
                          <a:spcPts val="300"/>
                        </a:spcAft>
                        <a:buClrTx/>
                        <a:buSzTx/>
                        <a:buFontTx/>
                        <a:buNone/>
                        <a:tabLst/>
                        <a:defRPr/>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marL="0" marR="0" lvl="0" indent="0" algn="ctr" defTabSz="914400" rtl="0" eaLnBrk="1" fontAlgn="auto" latinLnBrk="0" hangingPunct="1">
                        <a:lnSpc>
                          <a:spcPct val="150000"/>
                        </a:lnSpc>
                        <a:spcBef>
                          <a:spcPts val="300"/>
                        </a:spcBef>
                        <a:spcAft>
                          <a:spcPts val="300"/>
                        </a:spcAft>
                        <a:buClrTx/>
                        <a:buSzTx/>
                        <a:buFontTx/>
                        <a:buNone/>
                        <a:tabLst/>
                        <a:defRPr/>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9041571"/>
                  </a:ext>
                </a:extLst>
              </a:tr>
              <a:tr h="222300">
                <a:tc gridSpan="6">
                  <a:txBody>
                    <a:bodyPr/>
                    <a:lstStyle/>
                    <a:p>
                      <a:pPr algn="l">
                        <a:lnSpc>
                          <a:spcPct val="150000"/>
                        </a:lnSpc>
                        <a:spcBef>
                          <a:spcPts val="300"/>
                        </a:spcBef>
                        <a:spcAft>
                          <a:spcPts val="300"/>
                        </a:spcAft>
                      </a:pPr>
                      <a:r>
                        <a:rPr lang="en-GB" sz="1100" b="1" kern="1200" dirty="0">
                          <a:solidFill>
                            <a:srgbClr val="000000"/>
                          </a:solidFill>
                          <a:effectLst/>
                          <a:latin typeface="Calibri" panose="020F0502020204030204" pitchFamily="34" charset="0"/>
                          <a:ea typeface="Times New Roman" panose="02020603050405020304" pitchFamily="18" charset="0"/>
                          <a:cs typeface="+mn-cs"/>
                        </a:rPr>
                        <a:t>Other/ Ad Hoc (completed by Site, WCTU, Intervention Team)</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588682808"/>
                  </a:ext>
                </a:extLst>
              </a:tr>
              <a:tr h="221424">
                <a:tc>
                  <a:txBody>
                    <a:bodyPr/>
                    <a:lstStyle/>
                    <a:p>
                      <a:pPr algn="r">
                        <a:lnSpc>
                          <a:spcPct val="150000"/>
                        </a:lnSpc>
                        <a:spcBef>
                          <a:spcPts val="300"/>
                        </a:spcBef>
                        <a:spcAft>
                          <a:spcPts val="300"/>
                        </a:spcAft>
                      </a:pPr>
                      <a:r>
                        <a:rPr lang="en-GB" sz="1000" dirty="0">
                          <a:effectLst/>
                          <a:latin typeface="Calibri" panose="020F0502020204030204" pitchFamily="34" charset="0"/>
                          <a:ea typeface="Times New Roman" panose="02020603050405020304" pitchFamily="18" charset="0"/>
                        </a:rPr>
                        <a:t>SAEs &amp;/or AE’s</a:t>
                      </a:r>
                      <a:endParaRPr lang="en-GB" sz="10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Calibri" panose="020F0502020204030204" pitchFamily="34" charset="0"/>
                          <a:ea typeface="Times New Roman" panose="02020603050405020304" pitchFamily="18" charset="0"/>
                        </a:rPr>
                        <a:t> </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4820653"/>
                  </a:ext>
                </a:extLst>
              </a:tr>
              <a:tr h="427447">
                <a:tc>
                  <a:txBody>
                    <a:bodyPr/>
                    <a:lstStyle/>
                    <a:p>
                      <a:pPr marL="0" algn="r" defTabSz="914400" rtl="0" eaLnBrk="1" latinLnBrk="0" hangingPunct="1">
                        <a:lnSpc>
                          <a:spcPct val="150000"/>
                        </a:lnSpc>
                        <a:spcBef>
                          <a:spcPts val="300"/>
                        </a:spcBef>
                        <a:spcAft>
                          <a:spcPts val="300"/>
                        </a:spcAft>
                      </a:pPr>
                      <a:r>
                        <a:rPr lang="en-GB" sz="1000" b="0" kern="1200" dirty="0">
                          <a:solidFill>
                            <a:srgbClr val="000000"/>
                          </a:solidFill>
                          <a:effectLst/>
                          <a:latin typeface="Calibri" panose="020F0502020204030204" pitchFamily="34" charset="0"/>
                          <a:ea typeface="Times New Roman" panose="02020603050405020304" pitchFamily="18" charset="0"/>
                          <a:cs typeface="+mn-cs"/>
                        </a:rPr>
                        <a:t>Withdrawal &amp;/or Readmission &amp;/or Notification of Death</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panose="05000000000000000000" pitchFamily="2" charset="2"/>
                          <a:ea typeface="Wingdings" panose="05000000000000000000" pitchFamily="2" charset="2"/>
                          <a:cs typeface="Wingdings" panose="05000000000000000000" pitchFamily="2" charset="2"/>
                        </a:rPr>
                        <a:t>ü</a:t>
                      </a:r>
                      <a:endParaRPr lang="en-GB" sz="1100" dirty="0">
                        <a:effectLst/>
                        <a:latin typeface="Times New Roman" panose="02020603050405020304" pitchFamily="18" charset="0"/>
                        <a:ea typeface="Times New Roman" panose="02020603050405020304" pitchFamily="18" charset="0"/>
                      </a:endParaRP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4373011"/>
                  </a:ext>
                </a:extLst>
              </a:tr>
              <a:tr h="218982">
                <a:tc>
                  <a:txBody>
                    <a:bodyPr/>
                    <a:lstStyle/>
                    <a:p>
                      <a:pPr marL="0" algn="r" defTabSz="914400" rtl="0" eaLnBrk="1" latinLnBrk="0" hangingPunct="1">
                        <a:lnSpc>
                          <a:spcPct val="150000"/>
                        </a:lnSpc>
                        <a:spcBef>
                          <a:spcPts val="300"/>
                        </a:spcBef>
                        <a:spcAft>
                          <a:spcPts val="300"/>
                        </a:spcAft>
                      </a:pPr>
                      <a:r>
                        <a:rPr lang="en-GB" sz="1000" b="0" kern="1200" dirty="0">
                          <a:solidFill>
                            <a:srgbClr val="000000"/>
                          </a:solidFill>
                          <a:effectLst/>
                          <a:latin typeface="Calibri" panose="020F0502020204030204" pitchFamily="34" charset="0"/>
                          <a:ea typeface="Times New Roman" panose="02020603050405020304" pitchFamily="18" charset="0"/>
                          <a:cs typeface="+mn-cs"/>
                        </a:rPr>
                        <a:t>Note to File/Protocol Non Compliance</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2" panose="05020102010507070707" pitchFamily="18" charset="2"/>
                          <a:ea typeface="Times New Roman" panose="02020603050405020304" pitchFamily="18" charset="0"/>
                        </a:rPr>
                        <a:t>P</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kern="1200" dirty="0">
                          <a:solidFill>
                            <a:schemeClr val="tx1"/>
                          </a:solidFill>
                          <a:effectLst/>
                          <a:latin typeface="Wingdings 2" panose="05020102010507070707" pitchFamily="18" charset="2"/>
                          <a:ea typeface="Times New Roman" panose="02020603050405020304" pitchFamily="18" charset="0"/>
                          <a:cs typeface="+mn-cs"/>
                        </a:rPr>
                        <a:t>P</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2" panose="05020102010507070707" pitchFamily="18" charset="2"/>
                          <a:ea typeface="Times New Roman" panose="02020603050405020304" pitchFamily="18" charset="0"/>
                        </a:rPr>
                        <a:t>P</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2" panose="05020102010507070707" pitchFamily="18" charset="2"/>
                          <a:ea typeface="Times New Roman" panose="02020603050405020304" pitchFamily="18" charset="0"/>
                        </a:rPr>
                        <a:t>P</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GB" sz="1100" dirty="0">
                          <a:effectLst/>
                          <a:latin typeface="Wingdings 2" panose="05020102010507070707" pitchFamily="18" charset="2"/>
                          <a:ea typeface="Times New Roman" panose="02020603050405020304" pitchFamily="18" charset="0"/>
                        </a:rPr>
                        <a:t>P</a:t>
                      </a:r>
                    </a:p>
                  </a:txBody>
                  <a:tcPr marL="31230" marR="31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4463138"/>
                  </a:ext>
                </a:extLst>
              </a:tr>
            </a:tbl>
          </a:graphicData>
        </a:graphic>
      </p:graphicFrame>
      <p:grpSp>
        <p:nvGrpSpPr>
          <p:cNvPr id="9" name="Group 8">
            <a:extLst>
              <a:ext uri="{FF2B5EF4-FFF2-40B4-BE49-F238E27FC236}">
                <a16:creationId xmlns:a16="http://schemas.microsoft.com/office/drawing/2014/main" id="{F80273D1-CF67-3E10-54A8-DE70EE5C3BFF}"/>
              </a:ext>
            </a:extLst>
          </p:cNvPr>
          <p:cNvGrpSpPr/>
          <p:nvPr/>
        </p:nvGrpSpPr>
        <p:grpSpPr>
          <a:xfrm>
            <a:off x="233866" y="6021288"/>
            <a:ext cx="5130222" cy="369332"/>
            <a:chOff x="233866" y="6021288"/>
            <a:chExt cx="5130222" cy="369332"/>
          </a:xfrm>
        </p:grpSpPr>
        <p:grpSp>
          <p:nvGrpSpPr>
            <p:cNvPr id="10" name="Group 9">
              <a:extLst>
                <a:ext uri="{FF2B5EF4-FFF2-40B4-BE49-F238E27FC236}">
                  <a16:creationId xmlns:a16="http://schemas.microsoft.com/office/drawing/2014/main" id="{7801C48C-586F-0AE2-2A0D-D9A949DA1BF2}"/>
                </a:ext>
              </a:extLst>
            </p:cNvPr>
            <p:cNvGrpSpPr/>
            <p:nvPr/>
          </p:nvGrpSpPr>
          <p:grpSpPr>
            <a:xfrm>
              <a:off x="233866" y="6021288"/>
              <a:ext cx="3834078" cy="369332"/>
              <a:chOff x="233866" y="6196662"/>
              <a:chExt cx="3834078" cy="369332"/>
            </a:xfrm>
          </p:grpSpPr>
          <p:grpSp>
            <p:nvGrpSpPr>
              <p:cNvPr id="12" name="Group 11">
                <a:extLst>
                  <a:ext uri="{FF2B5EF4-FFF2-40B4-BE49-F238E27FC236}">
                    <a16:creationId xmlns:a16="http://schemas.microsoft.com/office/drawing/2014/main" id="{9CE168D4-B3F6-B8AA-9CA4-0FF4C519563B}"/>
                  </a:ext>
                </a:extLst>
              </p:cNvPr>
              <p:cNvGrpSpPr/>
              <p:nvPr/>
            </p:nvGrpSpPr>
            <p:grpSpPr>
              <a:xfrm>
                <a:off x="848975" y="6196662"/>
                <a:ext cx="3218969" cy="369332"/>
                <a:chOff x="323528" y="6196662"/>
                <a:chExt cx="3218969" cy="369332"/>
              </a:xfrm>
            </p:grpSpPr>
            <p:sp>
              <p:nvSpPr>
                <p:cNvPr id="14" name="TextBox 13">
                  <a:extLst>
                    <a:ext uri="{FF2B5EF4-FFF2-40B4-BE49-F238E27FC236}">
                      <a16:creationId xmlns:a16="http://schemas.microsoft.com/office/drawing/2014/main" id="{2DA56383-615D-724F-0337-DD05DEA9B917}"/>
                    </a:ext>
                  </a:extLst>
                </p:cNvPr>
                <p:cNvSpPr txBox="1"/>
                <p:nvPr/>
              </p:nvSpPr>
              <p:spPr>
                <a:xfrm>
                  <a:off x="323528" y="6196662"/>
                  <a:ext cx="533223" cy="369332"/>
                </a:xfrm>
                <a:prstGeom prst="rect">
                  <a:avLst/>
                </a:prstGeom>
                <a:solidFill>
                  <a:srgbClr val="DCD6F6"/>
                </a:solidFill>
                <a:ln w="28575">
                  <a:solidFill>
                    <a:srgbClr val="7030A0"/>
                  </a:solidFill>
                </a:ln>
              </p:spPr>
              <p:txBody>
                <a:bodyPr wrap="none" rtlCol="0">
                  <a:spAutoFit/>
                </a:bodyPr>
                <a:lstStyle/>
                <a:p>
                  <a:r>
                    <a:rPr lang="en-GB" dirty="0"/>
                    <a:t>Site</a:t>
                  </a:r>
                </a:p>
              </p:txBody>
            </p:sp>
            <p:sp>
              <p:nvSpPr>
                <p:cNvPr id="16" name="TextBox 15">
                  <a:extLst>
                    <a:ext uri="{FF2B5EF4-FFF2-40B4-BE49-F238E27FC236}">
                      <a16:creationId xmlns:a16="http://schemas.microsoft.com/office/drawing/2014/main" id="{F34B7760-C8D9-2273-6C1C-22D19C9246D6}"/>
                    </a:ext>
                  </a:extLst>
                </p:cNvPr>
                <p:cNvSpPr txBox="1"/>
                <p:nvPr/>
              </p:nvSpPr>
              <p:spPr>
                <a:xfrm>
                  <a:off x="971180" y="6196662"/>
                  <a:ext cx="568938" cy="369332"/>
                </a:xfrm>
                <a:prstGeom prst="rect">
                  <a:avLst/>
                </a:prstGeom>
                <a:solidFill>
                  <a:schemeClr val="accent6">
                    <a:lumMod val="40000"/>
                    <a:lumOff val="60000"/>
                  </a:schemeClr>
                </a:solidFill>
                <a:ln w="28575">
                  <a:solidFill>
                    <a:schemeClr val="accent6">
                      <a:lumMod val="75000"/>
                    </a:schemeClr>
                  </a:solidFill>
                </a:ln>
              </p:spPr>
              <p:txBody>
                <a:bodyPr wrap="none" rtlCol="0">
                  <a:spAutoFit/>
                </a:bodyPr>
                <a:lstStyle/>
                <a:p>
                  <a:r>
                    <a:rPr lang="en-GB" dirty="0"/>
                    <a:t>CTU</a:t>
                  </a:r>
                </a:p>
              </p:txBody>
            </p:sp>
            <p:sp>
              <p:nvSpPr>
                <p:cNvPr id="17" name="TextBox 16">
                  <a:extLst>
                    <a:ext uri="{FF2B5EF4-FFF2-40B4-BE49-F238E27FC236}">
                      <a16:creationId xmlns:a16="http://schemas.microsoft.com/office/drawing/2014/main" id="{D8062698-382C-A9FE-9AE0-6F70D28047F8}"/>
                    </a:ext>
                  </a:extLst>
                </p:cNvPr>
                <p:cNvSpPr txBox="1"/>
                <p:nvPr/>
              </p:nvSpPr>
              <p:spPr>
                <a:xfrm>
                  <a:off x="1642746" y="6196662"/>
                  <a:ext cx="1899751" cy="369332"/>
                </a:xfrm>
                <a:prstGeom prst="rect">
                  <a:avLst/>
                </a:prstGeom>
                <a:solidFill>
                  <a:schemeClr val="accent5">
                    <a:lumMod val="40000"/>
                    <a:lumOff val="60000"/>
                  </a:schemeClr>
                </a:solidFill>
                <a:ln w="28575">
                  <a:solidFill>
                    <a:schemeClr val="accent5">
                      <a:lumMod val="75000"/>
                    </a:schemeClr>
                  </a:solidFill>
                </a:ln>
              </p:spPr>
              <p:txBody>
                <a:bodyPr wrap="none" rtlCol="0">
                  <a:spAutoFit/>
                </a:bodyPr>
                <a:lstStyle/>
                <a:p>
                  <a:r>
                    <a:rPr lang="en-GB" dirty="0"/>
                    <a:t>Intervention Team</a:t>
                  </a:r>
                </a:p>
              </p:txBody>
            </p:sp>
          </p:grpSp>
          <p:sp>
            <p:nvSpPr>
              <p:cNvPr id="13" name="TextBox 12">
                <a:extLst>
                  <a:ext uri="{FF2B5EF4-FFF2-40B4-BE49-F238E27FC236}">
                    <a16:creationId xmlns:a16="http://schemas.microsoft.com/office/drawing/2014/main" id="{EAE66DE0-30D3-16B3-D840-152CBA80ABCF}"/>
                  </a:ext>
                </a:extLst>
              </p:cNvPr>
              <p:cNvSpPr txBox="1"/>
              <p:nvPr/>
            </p:nvSpPr>
            <p:spPr>
              <a:xfrm>
                <a:off x="233866" y="6196662"/>
                <a:ext cx="574453" cy="369332"/>
              </a:xfrm>
              <a:prstGeom prst="rect">
                <a:avLst/>
              </a:prstGeom>
              <a:noFill/>
            </p:spPr>
            <p:txBody>
              <a:bodyPr wrap="none" rtlCol="0">
                <a:spAutoFit/>
              </a:bodyPr>
              <a:lstStyle/>
              <a:p>
                <a:r>
                  <a:rPr lang="en-GB" dirty="0"/>
                  <a:t>KEY:</a:t>
                </a:r>
              </a:p>
            </p:txBody>
          </p:sp>
        </p:grpSp>
        <p:sp>
          <p:nvSpPr>
            <p:cNvPr id="11" name="TextBox 10">
              <a:extLst>
                <a:ext uri="{FF2B5EF4-FFF2-40B4-BE49-F238E27FC236}">
                  <a16:creationId xmlns:a16="http://schemas.microsoft.com/office/drawing/2014/main" id="{CD2DD12B-2CE6-87A2-628F-DE84D2A734C7}"/>
                </a:ext>
              </a:extLst>
            </p:cNvPr>
            <p:cNvSpPr txBox="1"/>
            <p:nvPr/>
          </p:nvSpPr>
          <p:spPr>
            <a:xfrm>
              <a:off x="4165362" y="6021288"/>
              <a:ext cx="1198726" cy="369332"/>
            </a:xfrm>
            <a:prstGeom prst="rect">
              <a:avLst/>
            </a:prstGeom>
            <a:solidFill>
              <a:schemeClr val="accent3">
                <a:lumMod val="40000"/>
                <a:lumOff val="60000"/>
              </a:schemeClr>
            </a:solidFill>
            <a:ln w="19050">
              <a:solidFill>
                <a:schemeClr val="accent3">
                  <a:lumMod val="75000"/>
                </a:schemeClr>
              </a:solidFill>
            </a:ln>
          </p:spPr>
          <p:txBody>
            <a:bodyPr wrap="none" rtlCol="0">
              <a:spAutoFit/>
            </a:bodyPr>
            <a:lstStyle/>
            <a:p>
              <a:r>
                <a:rPr lang="en-GB" dirty="0"/>
                <a:t>Participant</a:t>
              </a:r>
            </a:p>
          </p:txBody>
        </p:sp>
      </p:grpSp>
    </p:spTree>
    <p:extLst>
      <p:ext uri="{BB962C8B-B14F-4D97-AF65-F5344CB8AC3E}">
        <p14:creationId xmlns:p14="http://schemas.microsoft.com/office/powerpoint/2010/main" val="30466224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Placeholder 1">
            <a:extLst>
              <a:ext uri="{FF2B5EF4-FFF2-40B4-BE49-F238E27FC236}">
                <a16:creationId xmlns:a16="http://schemas.microsoft.com/office/drawing/2014/main" id="{FD886946-32FF-039B-E9A2-39EC4F6354EB}"/>
              </a:ext>
            </a:extLst>
          </p:cNvPr>
          <p:cNvSpPr txBox="1">
            <a:spLocks/>
          </p:cNvSpPr>
          <p:nvPr/>
        </p:nvSpPr>
        <p:spPr>
          <a:xfrm>
            <a:off x="35416" y="115888"/>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a:t>Unscheduled Events (Ad hoc)</a:t>
            </a:r>
          </a:p>
        </p:txBody>
      </p:sp>
      <p:pic>
        <p:nvPicPr>
          <p:cNvPr id="38" name="Picture 37">
            <a:extLst>
              <a:ext uri="{FF2B5EF4-FFF2-40B4-BE49-F238E27FC236}">
                <a16:creationId xmlns:a16="http://schemas.microsoft.com/office/drawing/2014/main" id="{AB9C14BE-81F3-F4F8-4871-7F8381B08334}"/>
              </a:ext>
            </a:extLst>
          </p:cNvPr>
          <p:cNvPicPr>
            <a:picLocks noChangeAspect="1"/>
          </p:cNvPicPr>
          <p:nvPr/>
        </p:nvPicPr>
        <p:blipFill>
          <a:blip r:embed="rId3"/>
          <a:stretch>
            <a:fillRect/>
          </a:stretch>
        </p:blipFill>
        <p:spPr>
          <a:xfrm>
            <a:off x="7200023" y="9160"/>
            <a:ext cx="1872208" cy="514302"/>
          </a:xfrm>
          <a:prstGeom prst="rect">
            <a:avLst/>
          </a:prstGeom>
        </p:spPr>
      </p:pic>
      <p:pic>
        <p:nvPicPr>
          <p:cNvPr id="40" name="Picture 39" descr="Graphical user interface, text, application&#10;&#10;Description automatically generated">
            <a:extLst>
              <a:ext uri="{FF2B5EF4-FFF2-40B4-BE49-F238E27FC236}">
                <a16:creationId xmlns:a16="http://schemas.microsoft.com/office/drawing/2014/main" id="{10A7CB9D-C8FA-2BCA-B9D2-786C25BF6638}"/>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41" name="Picture 40" descr="Text&#10;&#10;Description automatically generated">
            <a:extLst>
              <a:ext uri="{FF2B5EF4-FFF2-40B4-BE49-F238E27FC236}">
                <a16:creationId xmlns:a16="http://schemas.microsoft.com/office/drawing/2014/main" id="{91000610-A887-E2B4-3A85-B04233808DB7}"/>
              </a:ext>
            </a:extLst>
          </p:cNvPr>
          <p:cNvPicPr>
            <a:picLocks noChangeAspect="1"/>
          </p:cNvPicPr>
          <p:nvPr/>
        </p:nvPicPr>
        <p:blipFill>
          <a:blip r:embed="rId5"/>
          <a:stretch>
            <a:fillRect/>
          </a:stretch>
        </p:blipFill>
        <p:spPr>
          <a:xfrm>
            <a:off x="6967355" y="6390620"/>
            <a:ext cx="2088232" cy="373005"/>
          </a:xfrm>
          <a:prstGeom prst="rect">
            <a:avLst/>
          </a:prstGeom>
        </p:spPr>
      </p:pic>
      <p:grpSp>
        <p:nvGrpSpPr>
          <p:cNvPr id="4" name="Group 3">
            <a:extLst>
              <a:ext uri="{FF2B5EF4-FFF2-40B4-BE49-F238E27FC236}">
                <a16:creationId xmlns:a16="http://schemas.microsoft.com/office/drawing/2014/main" id="{B015FB8E-439C-3B00-B5D2-EB3247F5728F}"/>
              </a:ext>
            </a:extLst>
          </p:cNvPr>
          <p:cNvGrpSpPr/>
          <p:nvPr/>
        </p:nvGrpSpPr>
        <p:grpSpPr>
          <a:xfrm>
            <a:off x="395463" y="1124744"/>
            <a:ext cx="5400600" cy="3671711"/>
            <a:chOff x="827584" y="765401"/>
            <a:chExt cx="7207450" cy="4895847"/>
          </a:xfrm>
        </p:grpSpPr>
        <p:sp>
          <p:nvSpPr>
            <p:cNvPr id="22" name="Rounded Rectangle 3">
              <a:extLst>
                <a:ext uri="{FF2B5EF4-FFF2-40B4-BE49-F238E27FC236}">
                  <a16:creationId xmlns:a16="http://schemas.microsoft.com/office/drawing/2014/main" id="{A861289E-7611-2F9B-D86D-9BA7EC19AC67}"/>
                </a:ext>
              </a:extLst>
            </p:cNvPr>
            <p:cNvSpPr>
              <a:spLocks noChangeAspect="1" noChangeArrowheads="1"/>
            </p:cNvSpPr>
            <p:nvPr/>
          </p:nvSpPr>
          <p:spPr bwMode="auto">
            <a:xfrm>
              <a:off x="5731955" y="765401"/>
              <a:ext cx="2303079" cy="4841155"/>
            </a:xfrm>
            <a:prstGeom prst="roundRect">
              <a:avLst>
                <a:gd name="adj" fmla="val 16667"/>
              </a:avLst>
            </a:prstGeom>
            <a:solidFill>
              <a:schemeClr val="accent5">
                <a:lumMod val="40000"/>
                <a:lumOff val="60000"/>
              </a:schemeClr>
            </a:solidFill>
            <a:ln w="28575">
              <a:solidFill>
                <a:schemeClr val="accent5">
                  <a:lumMod val="75000"/>
                </a:schemeClr>
              </a:solidFill>
              <a:miter lim="800000"/>
              <a:headEnd/>
              <a:tailEnd/>
            </a:ln>
          </p:spPr>
          <p:txBody>
            <a:bodyPr rot="0" vert="horz" wrap="square" lIns="91440" tIns="45720" rIns="91440" bIns="45720" anchor="ctr" anchorCtr="0" upright="1">
              <a:noAutofit/>
            </a:bodyPr>
            <a:lstStyle/>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r>
                <a:rPr lang="en-GB" b="1" dirty="0">
                  <a:latin typeface="+mj-lt"/>
                </a:rPr>
                <a:t>Intervention Team</a:t>
              </a:r>
            </a:p>
          </p:txBody>
        </p:sp>
        <p:sp>
          <p:nvSpPr>
            <p:cNvPr id="16" name="Rounded Rectangle 1">
              <a:extLst>
                <a:ext uri="{FF2B5EF4-FFF2-40B4-BE49-F238E27FC236}">
                  <a16:creationId xmlns:a16="http://schemas.microsoft.com/office/drawing/2014/main" id="{0719A2E6-2588-5C21-4F5B-C39F30992DBB}"/>
                </a:ext>
              </a:extLst>
            </p:cNvPr>
            <p:cNvSpPr>
              <a:spLocks noChangeAspect="1" noChangeArrowheads="1"/>
            </p:cNvSpPr>
            <p:nvPr/>
          </p:nvSpPr>
          <p:spPr bwMode="auto">
            <a:xfrm>
              <a:off x="827584" y="769139"/>
              <a:ext cx="2303080" cy="4892109"/>
            </a:xfrm>
            <a:prstGeom prst="roundRect">
              <a:avLst>
                <a:gd name="adj" fmla="val 16667"/>
              </a:avLst>
            </a:prstGeom>
            <a:solidFill>
              <a:srgbClr val="DCD6F6"/>
            </a:solidFill>
            <a:ln w="28575">
              <a:solidFill>
                <a:schemeClr val="accent4">
                  <a:lumMod val="75000"/>
                </a:schemeClr>
              </a:solidFill>
              <a:miter lim="800000"/>
              <a:headEnd/>
              <a:tailEnd/>
            </a:ln>
          </p:spPr>
          <p:txBody>
            <a:bodyPr rot="0" vert="horz" wrap="square" lIns="91440" tIns="45720" rIns="91440" bIns="45720" anchor="ctr" anchorCtr="0" upright="1">
              <a:noAutofit/>
            </a:bodyPr>
            <a:lstStyle/>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endParaRPr lang="en-GB" sz="1200" dirty="0">
                <a:latin typeface="+mj-lt"/>
                <a:ea typeface="Times New Roman" panose="02020603050405020304" pitchFamily="18" charset="0"/>
              </a:endParaRPr>
            </a:p>
            <a:p>
              <a:pPr algn="ctr"/>
              <a:endParaRPr lang="en-GB" sz="1200" dirty="0">
                <a:effectLst/>
                <a:latin typeface="+mj-lt"/>
                <a:ea typeface="Times New Roman" panose="02020603050405020304" pitchFamily="18" charset="0"/>
              </a:endParaRPr>
            </a:p>
            <a:p>
              <a:pPr algn="ctr"/>
              <a:r>
                <a:rPr lang="en-GB" b="1" dirty="0">
                  <a:effectLst/>
                  <a:latin typeface="+mj-lt"/>
                  <a:ea typeface="Times New Roman" panose="02020603050405020304" pitchFamily="18" charset="0"/>
                </a:rPr>
                <a:t>Site</a:t>
              </a:r>
            </a:p>
          </p:txBody>
        </p:sp>
        <p:sp>
          <p:nvSpPr>
            <p:cNvPr id="29" name="Rounded Rectangle 3">
              <a:extLst>
                <a:ext uri="{FF2B5EF4-FFF2-40B4-BE49-F238E27FC236}">
                  <a16:creationId xmlns:a16="http://schemas.microsoft.com/office/drawing/2014/main" id="{1B3F961F-CDD0-7248-F030-33DCA2EC9708}"/>
                </a:ext>
              </a:extLst>
            </p:cNvPr>
            <p:cNvSpPr>
              <a:spLocks noChangeAspect="1" noChangeArrowheads="1"/>
            </p:cNvSpPr>
            <p:nvPr/>
          </p:nvSpPr>
          <p:spPr bwMode="auto">
            <a:xfrm>
              <a:off x="3274680" y="772127"/>
              <a:ext cx="2303080" cy="4841155"/>
            </a:xfrm>
            <a:prstGeom prst="roundRect">
              <a:avLst>
                <a:gd name="adj" fmla="val 16667"/>
              </a:avLst>
            </a:prstGeom>
            <a:solidFill>
              <a:schemeClr val="accent6">
                <a:lumMod val="20000"/>
                <a:lumOff val="80000"/>
              </a:schemeClr>
            </a:solidFill>
            <a:ln w="28575">
              <a:solidFill>
                <a:schemeClr val="accent6">
                  <a:lumMod val="75000"/>
                </a:schemeClr>
              </a:solidFill>
              <a:miter lim="800000"/>
              <a:headEnd/>
              <a:tailEnd/>
            </a:ln>
          </p:spPr>
          <p:txBody>
            <a:bodyPr rot="0" vert="horz" wrap="square" lIns="91440" tIns="45720" rIns="91440" bIns="45720" anchor="ctr" anchorCtr="0" upright="1">
              <a:noAutofit/>
            </a:bodyPr>
            <a:lstStyle/>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endParaRPr lang="en-GB" sz="1200" b="1" dirty="0">
                <a:latin typeface="+mj-lt"/>
              </a:endParaRPr>
            </a:p>
            <a:p>
              <a:pPr algn="ctr"/>
              <a:r>
                <a:rPr lang="en-GB" b="1" dirty="0">
                  <a:latin typeface="+mj-lt"/>
                </a:rPr>
                <a:t>WCTU</a:t>
              </a:r>
            </a:p>
          </p:txBody>
        </p:sp>
        <p:sp>
          <p:nvSpPr>
            <p:cNvPr id="26" name="Rounded Rectangle 26">
              <a:extLst>
                <a:ext uri="{FF2B5EF4-FFF2-40B4-BE49-F238E27FC236}">
                  <a16:creationId xmlns:a16="http://schemas.microsoft.com/office/drawing/2014/main" id="{BF93674D-D88E-469F-2D4E-3B27BB92DA6F}"/>
                </a:ext>
              </a:extLst>
            </p:cNvPr>
            <p:cNvSpPr>
              <a:spLocks noChangeAspect="1" noChangeArrowheads="1"/>
            </p:cNvSpPr>
            <p:nvPr/>
          </p:nvSpPr>
          <p:spPr bwMode="auto">
            <a:xfrm>
              <a:off x="1266282" y="1104998"/>
              <a:ext cx="6408712" cy="384804"/>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Readmission CRF</a:t>
              </a:r>
              <a:endParaRPr lang="en-GB" sz="1200" dirty="0">
                <a:effectLst/>
                <a:latin typeface="+mj-lt"/>
                <a:ea typeface="Times New Roman" panose="02020603050405020304" pitchFamily="18" charset="0"/>
              </a:endParaRPr>
            </a:p>
          </p:txBody>
        </p:sp>
        <p:sp>
          <p:nvSpPr>
            <p:cNvPr id="28" name="Rounded Rectangle 26">
              <a:extLst>
                <a:ext uri="{FF2B5EF4-FFF2-40B4-BE49-F238E27FC236}">
                  <a16:creationId xmlns:a16="http://schemas.microsoft.com/office/drawing/2014/main" id="{9622A1F6-EC9E-19AD-8BC3-0F18EB7A03C9}"/>
                </a:ext>
              </a:extLst>
            </p:cNvPr>
            <p:cNvSpPr>
              <a:spLocks noChangeAspect="1" noChangeArrowheads="1"/>
            </p:cNvSpPr>
            <p:nvPr/>
          </p:nvSpPr>
          <p:spPr bwMode="auto">
            <a:xfrm>
              <a:off x="1266282" y="1632433"/>
              <a:ext cx="6408712" cy="378508"/>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Withdrawal CRF</a:t>
              </a:r>
              <a:endParaRPr lang="en-GB" sz="1200" dirty="0">
                <a:effectLst/>
                <a:latin typeface="+mj-lt"/>
                <a:ea typeface="Times New Roman" panose="02020603050405020304" pitchFamily="18" charset="0"/>
              </a:endParaRPr>
            </a:p>
          </p:txBody>
        </p:sp>
        <p:sp>
          <p:nvSpPr>
            <p:cNvPr id="13" name="Rounded Rectangle 26">
              <a:extLst>
                <a:ext uri="{FF2B5EF4-FFF2-40B4-BE49-F238E27FC236}">
                  <a16:creationId xmlns:a16="http://schemas.microsoft.com/office/drawing/2014/main" id="{2B2A1507-5A42-298C-FD4E-2B4D660449C7}"/>
                </a:ext>
              </a:extLst>
            </p:cNvPr>
            <p:cNvSpPr>
              <a:spLocks noChangeAspect="1" noChangeArrowheads="1"/>
            </p:cNvSpPr>
            <p:nvPr/>
          </p:nvSpPr>
          <p:spPr bwMode="auto">
            <a:xfrm>
              <a:off x="1279044" y="2181989"/>
              <a:ext cx="6408712" cy="378508"/>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Notification of death CRF</a:t>
              </a:r>
              <a:endParaRPr lang="en-GB" sz="1200" dirty="0">
                <a:effectLst/>
                <a:latin typeface="+mj-lt"/>
                <a:ea typeface="Times New Roman" panose="02020603050405020304" pitchFamily="18" charset="0"/>
              </a:endParaRPr>
            </a:p>
          </p:txBody>
        </p:sp>
        <p:sp>
          <p:nvSpPr>
            <p:cNvPr id="14" name="Rounded Rectangle 26">
              <a:extLst>
                <a:ext uri="{FF2B5EF4-FFF2-40B4-BE49-F238E27FC236}">
                  <a16:creationId xmlns:a16="http://schemas.microsoft.com/office/drawing/2014/main" id="{109CADB3-C531-1937-412B-BCE0771BE693}"/>
                </a:ext>
              </a:extLst>
            </p:cNvPr>
            <p:cNvSpPr>
              <a:spLocks noChangeAspect="1" noChangeArrowheads="1"/>
            </p:cNvSpPr>
            <p:nvPr/>
          </p:nvSpPr>
          <p:spPr bwMode="auto">
            <a:xfrm>
              <a:off x="1260950" y="2731545"/>
              <a:ext cx="6399749" cy="378508"/>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AE CRF</a:t>
              </a:r>
              <a:endParaRPr lang="en-GB" sz="1200" dirty="0">
                <a:effectLst/>
                <a:latin typeface="+mj-lt"/>
                <a:ea typeface="Times New Roman" panose="02020603050405020304" pitchFamily="18" charset="0"/>
              </a:endParaRPr>
            </a:p>
          </p:txBody>
        </p:sp>
        <p:sp>
          <p:nvSpPr>
            <p:cNvPr id="15" name="Rounded Rectangle 26">
              <a:extLst>
                <a:ext uri="{FF2B5EF4-FFF2-40B4-BE49-F238E27FC236}">
                  <a16:creationId xmlns:a16="http://schemas.microsoft.com/office/drawing/2014/main" id="{8DB52877-CA55-EA9C-43DF-8DA33E92571A}"/>
                </a:ext>
              </a:extLst>
            </p:cNvPr>
            <p:cNvSpPr>
              <a:spLocks noChangeAspect="1" noChangeArrowheads="1"/>
            </p:cNvSpPr>
            <p:nvPr/>
          </p:nvSpPr>
          <p:spPr bwMode="auto">
            <a:xfrm>
              <a:off x="1275244" y="3281101"/>
              <a:ext cx="6399750" cy="378508"/>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SAE CRF</a:t>
              </a:r>
              <a:endParaRPr lang="en-GB" sz="1200" dirty="0">
                <a:effectLst/>
                <a:latin typeface="+mj-lt"/>
                <a:ea typeface="Times New Roman" panose="02020603050405020304" pitchFamily="18" charset="0"/>
              </a:endParaRPr>
            </a:p>
          </p:txBody>
        </p:sp>
        <p:sp>
          <p:nvSpPr>
            <p:cNvPr id="3" name="Rounded Rectangle 26">
              <a:extLst>
                <a:ext uri="{FF2B5EF4-FFF2-40B4-BE49-F238E27FC236}">
                  <a16:creationId xmlns:a16="http://schemas.microsoft.com/office/drawing/2014/main" id="{9CA00673-E525-81BF-BE21-EE12E22CC8EE}"/>
                </a:ext>
              </a:extLst>
            </p:cNvPr>
            <p:cNvSpPr>
              <a:spLocks noChangeAspect="1" noChangeArrowheads="1"/>
            </p:cNvSpPr>
            <p:nvPr/>
          </p:nvSpPr>
          <p:spPr bwMode="auto">
            <a:xfrm>
              <a:off x="1275244" y="3852082"/>
              <a:ext cx="6399750" cy="378508"/>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Note To File CRF</a:t>
              </a:r>
              <a:endParaRPr lang="en-GB" sz="1200" dirty="0">
                <a:effectLst/>
                <a:latin typeface="+mj-lt"/>
                <a:ea typeface="Times New Roman" panose="02020603050405020304" pitchFamily="18" charset="0"/>
              </a:endParaRPr>
            </a:p>
          </p:txBody>
        </p:sp>
        <p:sp>
          <p:nvSpPr>
            <p:cNvPr id="5" name="Rounded Rectangle 26">
              <a:extLst>
                <a:ext uri="{FF2B5EF4-FFF2-40B4-BE49-F238E27FC236}">
                  <a16:creationId xmlns:a16="http://schemas.microsoft.com/office/drawing/2014/main" id="{361E3E54-D0F6-9CF0-DC67-0DB904588FCF}"/>
                </a:ext>
              </a:extLst>
            </p:cNvPr>
            <p:cNvSpPr>
              <a:spLocks noChangeAspect="1" noChangeArrowheads="1"/>
            </p:cNvSpPr>
            <p:nvPr/>
          </p:nvSpPr>
          <p:spPr bwMode="auto">
            <a:xfrm>
              <a:off x="1260950" y="4405363"/>
              <a:ext cx="6399750" cy="378508"/>
            </a:xfrm>
            <a:prstGeom prst="roundRect">
              <a:avLst>
                <a:gd name="adj" fmla="val 16667"/>
              </a:avLst>
            </a:prstGeom>
            <a:solidFill>
              <a:schemeClr val="bg1"/>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lnSpc>
                  <a:spcPct val="150000"/>
                </a:lnSpc>
              </a:pPr>
              <a:r>
                <a:rPr lang="en-GB" sz="1200" b="1" dirty="0">
                  <a:effectLst/>
                  <a:latin typeface="+mj-lt"/>
                  <a:ea typeface="Times New Roman" panose="02020603050405020304" pitchFamily="18" charset="0"/>
                </a:rPr>
                <a:t>Protocol non-compliance CRF</a:t>
              </a:r>
              <a:endParaRPr lang="en-GB" sz="1200" dirty="0">
                <a:effectLst/>
                <a:latin typeface="+mj-lt"/>
                <a:ea typeface="Times New Roman" panose="02020603050405020304" pitchFamily="18" charset="0"/>
              </a:endParaRPr>
            </a:p>
          </p:txBody>
        </p:sp>
      </p:grpSp>
      <p:grpSp>
        <p:nvGrpSpPr>
          <p:cNvPr id="10" name="Group 9">
            <a:extLst>
              <a:ext uri="{FF2B5EF4-FFF2-40B4-BE49-F238E27FC236}">
                <a16:creationId xmlns:a16="http://schemas.microsoft.com/office/drawing/2014/main" id="{35A33011-5750-03BC-31F0-A6B2AB0244C4}"/>
              </a:ext>
            </a:extLst>
          </p:cNvPr>
          <p:cNvGrpSpPr/>
          <p:nvPr/>
        </p:nvGrpSpPr>
        <p:grpSpPr>
          <a:xfrm>
            <a:off x="233866" y="6021288"/>
            <a:ext cx="5130222" cy="369332"/>
            <a:chOff x="233866" y="6021288"/>
            <a:chExt cx="5130222" cy="369332"/>
          </a:xfrm>
        </p:grpSpPr>
        <p:grpSp>
          <p:nvGrpSpPr>
            <p:cNvPr id="11" name="Group 10">
              <a:extLst>
                <a:ext uri="{FF2B5EF4-FFF2-40B4-BE49-F238E27FC236}">
                  <a16:creationId xmlns:a16="http://schemas.microsoft.com/office/drawing/2014/main" id="{8735881E-56B4-4FC6-EF1E-207AD133576D}"/>
                </a:ext>
              </a:extLst>
            </p:cNvPr>
            <p:cNvGrpSpPr/>
            <p:nvPr/>
          </p:nvGrpSpPr>
          <p:grpSpPr>
            <a:xfrm>
              <a:off x="233866" y="6021288"/>
              <a:ext cx="3834078" cy="369332"/>
              <a:chOff x="233866" y="6196662"/>
              <a:chExt cx="3834078" cy="369332"/>
            </a:xfrm>
          </p:grpSpPr>
          <p:grpSp>
            <p:nvGrpSpPr>
              <p:cNvPr id="17" name="Group 16">
                <a:extLst>
                  <a:ext uri="{FF2B5EF4-FFF2-40B4-BE49-F238E27FC236}">
                    <a16:creationId xmlns:a16="http://schemas.microsoft.com/office/drawing/2014/main" id="{E9A6E3C2-56B2-50CA-CE3E-243EC3F0B1DE}"/>
                  </a:ext>
                </a:extLst>
              </p:cNvPr>
              <p:cNvGrpSpPr/>
              <p:nvPr/>
            </p:nvGrpSpPr>
            <p:grpSpPr>
              <a:xfrm>
                <a:off x="848975" y="6196662"/>
                <a:ext cx="3218969" cy="369332"/>
                <a:chOff x="323528" y="6196662"/>
                <a:chExt cx="3218969" cy="369332"/>
              </a:xfrm>
            </p:grpSpPr>
            <p:sp>
              <p:nvSpPr>
                <p:cNvPr id="19" name="TextBox 18">
                  <a:extLst>
                    <a:ext uri="{FF2B5EF4-FFF2-40B4-BE49-F238E27FC236}">
                      <a16:creationId xmlns:a16="http://schemas.microsoft.com/office/drawing/2014/main" id="{E91CBBEC-2C84-378D-179E-DE6C41A34789}"/>
                    </a:ext>
                  </a:extLst>
                </p:cNvPr>
                <p:cNvSpPr txBox="1"/>
                <p:nvPr/>
              </p:nvSpPr>
              <p:spPr>
                <a:xfrm>
                  <a:off x="323528" y="6196662"/>
                  <a:ext cx="533223" cy="369332"/>
                </a:xfrm>
                <a:prstGeom prst="rect">
                  <a:avLst/>
                </a:prstGeom>
                <a:solidFill>
                  <a:srgbClr val="DCD6F6"/>
                </a:solidFill>
                <a:ln w="28575">
                  <a:solidFill>
                    <a:srgbClr val="7030A0"/>
                  </a:solidFill>
                </a:ln>
              </p:spPr>
              <p:txBody>
                <a:bodyPr wrap="none" rtlCol="0">
                  <a:spAutoFit/>
                </a:bodyPr>
                <a:lstStyle/>
                <a:p>
                  <a:r>
                    <a:rPr lang="en-GB" dirty="0"/>
                    <a:t>Site</a:t>
                  </a:r>
                </a:p>
              </p:txBody>
            </p:sp>
            <p:sp>
              <p:nvSpPr>
                <p:cNvPr id="20" name="TextBox 19">
                  <a:extLst>
                    <a:ext uri="{FF2B5EF4-FFF2-40B4-BE49-F238E27FC236}">
                      <a16:creationId xmlns:a16="http://schemas.microsoft.com/office/drawing/2014/main" id="{143DC12B-3524-6128-1A8B-BA2618AFF40D}"/>
                    </a:ext>
                  </a:extLst>
                </p:cNvPr>
                <p:cNvSpPr txBox="1"/>
                <p:nvPr/>
              </p:nvSpPr>
              <p:spPr>
                <a:xfrm>
                  <a:off x="971180" y="6196662"/>
                  <a:ext cx="568938" cy="369332"/>
                </a:xfrm>
                <a:prstGeom prst="rect">
                  <a:avLst/>
                </a:prstGeom>
                <a:solidFill>
                  <a:schemeClr val="accent6">
                    <a:lumMod val="40000"/>
                    <a:lumOff val="60000"/>
                  </a:schemeClr>
                </a:solidFill>
                <a:ln w="28575">
                  <a:solidFill>
                    <a:schemeClr val="accent6">
                      <a:lumMod val="75000"/>
                    </a:schemeClr>
                  </a:solidFill>
                </a:ln>
              </p:spPr>
              <p:txBody>
                <a:bodyPr wrap="none" rtlCol="0">
                  <a:spAutoFit/>
                </a:bodyPr>
                <a:lstStyle/>
                <a:p>
                  <a:r>
                    <a:rPr lang="en-GB" dirty="0"/>
                    <a:t>CTU</a:t>
                  </a:r>
                </a:p>
              </p:txBody>
            </p:sp>
            <p:sp>
              <p:nvSpPr>
                <p:cNvPr id="21" name="TextBox 20">
                  <a:extLst>
                    <a:ext uri="{FF2B5EF4-FFF2-40B4-BE49-F238E27FC236}">
                      <a16:creationId xmlns:a16="http://schemas.microsoft.com/office/drawing/2014/main" id="{D904DF7D-EDD9-ED4A-8218-696FC8D16FC8}"/>
                    </a:ext>
                  </a:extLst>
                </p:cNvPr>
                <p:cNvSpPr txBox="1"/>
                <p:nvPr/>
              </p:nvSpPr>
              <p:spPr>
                <a:xfrm>
                  <a:off x="1642746" y="6196662"/>
                  <a:ext cx="1899751" cy="369332"/>
                </a:xfrm>
                <a:prstGeom prst="rect">
                  <a:avLst/>
                </a:prstGeom>
                <a:solidFill>
                  <a:schemeClr val="accent5">
                    <a:lumMod val="40000"/>
                    <a:lumOff val="60000"/>
                  </a:schemeClr>
                </a:solidFill>
                <a:ln w="28575">
                  <a:solidFill>
                    <a:schemeClr val="accent5">
                      <a:lumMod val="75000"/>
                    </a:schemeClr>
                  </a:solidFill>
                </a:ln>
              </p:spPr>
              <p:txBody>
                <a:bodyPr wrap="none" rtlCol="0">
                  <a:spAutoFit/>
                </a:bodyPr>
                <a:lstStyle/>
                <a:p>
                  <a:r>
                    <a:rPr lang="en-GB" dirty="0"/>
                    <a:t>Intervention Team</a:t>
                  </a:r>
                </a:p>
              </p:txBody>
            </p:sp>
          </p:grpSp>
          <p:sp>
            <p:nvSpPr>
              <p:cNvPr id="18" name="TextBox 17">
                <a:extLst>
                  <a:ext uri="{FF2B5EF4-FFF2-40B4-BE49-F238E27FC236}">
                    <a16:creationId xmlns:a16="http://schemas.microsoft.com/office/drawing/2014/main" id="{C2EB5F59-74F7-EAE2-A7BF-1B2B5EAFF2C7}"/>
                  </a:ext>
                </a:extLst>
              </p:cNvPr>
              <p:cNvSpPr txBox="1"/>
              <p:nvPr/>
            </p:nvSpPr>
            <p:spPr>
              <a:xfrm>
                <a:off x="233866" y="6196662"/>
                <a:ext cx="574453" cy="369332"/>
              </a:xfrm>
              <a:prstGeom prst="rect">
                <a:avLst/>
              </a:prstGeom>
              <a:noFill/>
            </p:spPr>
            <p:txBody>
              <a:bodyPr wrap="none" rtlCol="0">
                <a:spAutoFit/>
              </a:bodyPr>
              <a:lstStyle/>
              <a:p>
                <a:r>
                  <a:rPr lang="en-GB" dirty="0"/>
                  <a:t>KEY:</a:t>
                </a:r>
              </a:p>
            </p:txBody>
          </p:sp>
        </p:grpSp>
        <p:sp>
          <p:nvSpPr>
            <p:cNvPr id="12" name="TextBox 11">
              <a:extLst>
                <a:ext uri="{FF2B5EF4-FFF2-40B4-BE49-F238E27FC236}">
                  <a16:creationId xmlns:a16="http://schemas.microsoft.com/office/drawing/2014/main" id="{D5C10034-3B71-C0B1-362C-70E5F6825D36}"/>
                </a:ext>
              </a:extLst>
            </p:cNvPr>
            <p:cNvSpPr txBox="1"/>
            <p:nvPr/>
          </p:nvSpPr>
          <p:spPr>
            <a:xfrm>
              <a:off x="4165362" y="6021288"/>
              <a:ext cx="1198726" cy="369332"/>
            </a:xfrm>
            <a:prstGeom prst="rect">
              <a:avLst/>
            </a:prstGeom>
            <a:solidFill>
              <a:schemeClr val="accent3">
                <a:lumMod val="40000"/>
                <a:lumOff val="60000"/>
              </a:schemeClr>
            </a:solidFill>
            <a:ln w="19050">
              <a:solidFill>
                <a:schemeClr val="accent3">
                  <a:lumMod val="75000"/>
                </a:schemeClr>
              </a:solidFill>
            </a:ln>
          </p:spPr>
          <p:txBody>
            <a:bodyPr wrap="none" rtlCol="0">
              <a:spAutoFit/>
            </a:bodyPr>
            <a:lstStyle/>
            <a:p>
              <a:r>
                <a:rPr lang="en-GB" dirty="0"/>
                <a:t>Participant</a:t>
              </a:r>
            </a:p>
          </p:txBody>
        </p:sp>
      </p:grpSp>
      <p:pic>
        <p:nvPicPr>
          <p:cNvPr id="2" name="Picture 1">
            <a:extLst>
              <a:ext uri="{FF2B5EF4-FFF2-40B4-BE49-F238E27FC236}">
                <a16:creationId xmlns:a16="http://schemas.microsoft.com/office/drawing/2014/main" id="{CD0133FF-1EB1-8F16-047C-343C5AEA58CD}"/>
              </a:ext>
            </a:extLst>
          </p:cNvPr>
          <p:cNvPicPr>
            <a:picLocks noChangeAspect="1"/>
          </p:cNvPicPr>
          <p:nvPr/>
        </p:nvPicPr>
        <p:blipFill rotWithShape="1">
          <a:blip r:embed="rId6"/>
          <a:srcRect r="72732"/>
          <a:stretch/>
        </p:blipFill>
        <p:spPr>
          <a:xfrm>
            <a:off x="6444208" y="980728"/>
            <a:ext cx="2411760" cy="4350422"/>
          </a:xfrm>
          <a:prstGeom prst="rect">
            <a:avLst/>
          </a:prstGeom>
          <a:ln w="76200">
            <a:noFill/>
          </a:ln>
        </p:spPr>
      </p:pic>
    </p:spTree>
    <p:extLst>
      <p:ext uri="{BB962C8B-B14F-4D97-AF65-F5344CB8AC3E}">
        <p14:creationId xmlns:p14="http://schemas.microsoft.com/office/powerpoint/2010/main" val="2657660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EACB3D-25B9-3B43-AE8F-71A1652A187D}"/>
              </a:ext>
            </a:extLst>
          </p:cNvPr>
          <p:cNvSpPr>
            <a:spLocks noGrp="1"/>
          </p:cNvSpPr>
          <p:nvPr>
            <p:ph type="body" sz="quarter" idx="10"/>
          </p:nvPr>
        </p:nvSpPr>
        <p:spPr>
          <a:xfrm>
            <a:off x="136509" y="128369"/>
            <a:ext cx="7171795" cy="996375"/>
          </a:xfrm>
        </p:spPr>
        <p:txBody>
          <a:bodyPr/>
          <a:lstStyle/>
          <a:p>
            <a:r>
              <a:rPr lang="en-GB" sz="2400" dirty="0"/>
              <a:t>Withdrawals, Discontinuation, Readmissions &amp; Notification of Death</a:t>
            </a:r>
          </a:p>
        </p:txBody>
      </p:sp>
      <p:pic>
        <p:nvPicPr>
          <p:cNvPr id="4" name="Picture 3" descr="Text&#10;&#10;Description automatically generated">
            <a:extLst>
              <a:ext uri="{FF2B5EF4-FFF2-40B4-BE49-F238E27FC236}">
                <a16:creationId xmlns:a16="http://schemas.microsoft.com/office/drawing/2014/main" id="{A70B5AA0-DF5C-DFF8-D985-7546874E9FDC}"/>
              </a:ext>
            </a:extLst>
          </p:cNvPr>
          <p:cNvPicPr>
            <a:picLocks noChangeAspect="1"/>
          </p:cNvPicPr>
          <p:nvPr/>
        </p:nvPicPr>
        <p:blipFill>
          <a:blip r:embed="rId3"/>
          <a:stretch>
            <a:fillRect/>
          </a:stretch>
        </p:blipFill>
        <p:spPr>
          <a:xfrm>
            <a:off x="6983999" y="6276174"/>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897CCFF0-C485-76D3-1802-7215607F1A35}"/>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569580D2-E850-7F25-3C1F-0B7D78655772}"/>
              </a:ext>
            </a:extLst>
          </p:cNvPr>
          <p:cNvPicPr>
            <a:picLocks noChangeAspect="1"/>
          </p:cNvPicPr>
          <p:nvPr/>
        </p:nvPicPr>
        <p:blipFill>
          <a:blip r:embed="rId5"/>
          <a:stretch>
            <a:fillRect/>
          </a:stretch>
        </p:blipFill>
        <p:spPr>
          <a:xfrm>
            <a:off x="7200023" y="106386"/>
            <a:ext cx="1872208" cy="514302"/>
          </a:xfrm>
          <a:prstGeom prst="rect">
            <a:avLst/>
          </a:prstGeom>
        </p:spPr>
      </p:pic>
      <p:sp>
        <p:nvSpPr>
          <p:cNvPr id="14" name="Text Placeholder 2">
            <a:extLst>
              <a:ext uri="{FF2B5EF4-FFF2-40B4-BE49-F238E27FC236}">
                <a16:creationId xmlns:a16="http://schemas.microsoft.com/office/drawing/2014/main" id="{F77DE066-AE87-D676-7930-365A6F83EF01}"/>
              </a:ext>
            </a:extLst>
          </p:cNvPr>
          <p:cNvSpPr>
            <a:spLocks noGrp="1"/>
          </p:cNvSpPr>
          <p:nvPr>
            <p:ph type="body" sz="quarter" idx="16"/>
          </p:nvPr>
        </p:nvSpPr>
        <p:spPr>
          <a:xfrm>
            <a:off x="251520" y="1052735"/>
            <a:ext cx="8568952" cy="4883567"/>
          </a:xfrm>
        </p:spPr>
        <p:txBody>
          <a:bodyPr/>
          <a:lstStyle/>
          <a:p>
            <a:r>
              <a:rPr lang="en-GB" dirty="0">
                <a:effectLst/>
                <a:latin typeface="Calibri" panose="020F0502020204030204" pitchFamily="34" charset="0"/>
                <a:ea typeface="Times New Roman" panose="02020603050405020304" pitchFamily="18" charset="0"/>
                <a:cs typeface="Times New Roman" panose="02020603050405020304" pitchFamily="18" charset="0"/>
              </a:rPr>
              <a:t>Everyone </a:t>
            </a:r>
            <a:r>
              <a:rPr lang="en-GB" dirty="0">
                <a:latin typeface="Calibri" panose="020F0502020204030204" pitchFamily="34" charset="0"/>
                <a:ea typeface="Times New Roman" panose="02020603050405020304" pitchFamily="18" charset="0"/>
                <a:cs typeface="Times New Roman" panose="02020603050405020304" pitchFamily="18" charset="0"/>
              </a:rPr>
              <a:t>(Site Team, WCTU</a:t>
            </a:r>
            <a:r>
              <a:rPr lang="en-GB" dirty="0">
                <a:effectLst/>
                <a:latin typeface="Calibri" panose="020F0502020204030204" pitchFamily="34" charset="0"/>
                <a:ea typeface="Times New Roman" panose="02020603050405020304" pitchFamily="18" charset="0"/>
                <a:cs typeface="Times New Roman" panose="02020603050405020304" pitchFamily="18" charset="0"/>
              </a:rPr>
              <a:t>, Intervention Team) is delegated responsibility to record and report withdrawals, readmissions &amp; notification of death</a:t>
            </a:r>
          </a:p>
          <a:p>
            <a:r>
              <a:rPr lang="en-GB" dirty="0">
                <a:latin typeface="Calibri" panose="020F0502020204030204" pitchFamily="34" charset="0"/>
                <a:ea typeface="Times New Roman" panose="02020603050405020304" pitchFamily="18" charset="0"/>
                <a:cs typeface="Times New Roman" panose="02020603050405020304" pitchFamily="18" charset="0"/>
              </a:rPr>
              <a:t>Recorded via associated eCRF on iRehab database</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b="1" dirty="0"/>
              <a:t>Withdrawals </a:t>
            </a:r>
            <a:r>
              <a:rPr lang="en-GB" dirty="0"/>
              <a:t>– two types:</a:t>
            </a:r>
          </a:p>
          <a:p>
            <a:pPr lvl="1"/>
            <a:r>
              <a:rPr lang="en-GB" sz="1800" b="1" dirty="0"/>
              <a:t>Discontinuation</a:t>
            </a:r>
            <a:r>
              <a:rPr lang="en-GB" sz="1800" dirty="0"/>
              <a:t>: from </a:t>
            </a:r>
            <a:r>
              <a:rPr lang="en-GB" sz="1800" u="sng" dirty="0"/>
              <a:t>intervention only</a:t>
            </a:r>
            <a:r>
              <a:rPr lang="en-GB" sz="1800" dirty="0"/>
              <a:t>, the participant continues with follow-up data collection (use eCRF).</a:t>
            </a:r>
          </a:p>
          <a:p>
            <a:pPr marL="857250" lvl="2" indent="0">
              <a:buNone/>
            </a:pPr>
            <a:r>
              <a:rPr lang="en-GB" sz="1800" i="1" dirty="0"/>
              <a:t>Note:</a:t>
            </a:r>
            <a:r>
              <a:rPr lang="en-GB" sz="1800" dirty="0"/>
              <a:t> Participants may be discontinued from the trial intervention or withdrawn from the sit-to-stand element at the discretion of CI or intervention team</a:t>
            </a:r>
          </a:p>
          <a:p>
            <a:pPr lvl="1"/>
            <a:r>
              <a:rPr lang="en-GB" sz="1800" b="1" dirty="0"/>
              <a:t>Withdrawal</a:t>
            </a:r>
            <a:r>
              <a:rPr lang="en-GB" sz="1800" dirty="0"/>
              <a:t> (use eCRF): </a:t>
            </a:r>
            <a:r>
              <a:rPr lang="en-GB" sz="1800" u="sng" dirty="0"/>
              <a:t>complete withdrawal</a:t>
            </a:r>
            <a:r>
              <a:rPr lang="en-GB" sz="1800" dirty="0"/>
              <a:t> from trial without further data collection (or can ask for previously collected data to be deleted)</a:t>
            </a:r>
          </a:p>
          <a:p>
            <a:r>
              <a:rPr lang="en-GB" b="1" dirty="0"/>
              <a:t>Readmission: </a:t>
            </a:r>
            <a:r>
              <a:rPr lang="en-GB" dirty="0"/>
              <a:t>including date of readmission, date of discharge, type(s) of ward admitted to (use eCRF) </a:t>
            </a:r>
            <a:endParaRPr lang="en-GB" dirty="0">
              <a:solidFill>
                <a:srgbClr val="FF0000"/>
              </a:solidFill>
            </a:endParaRPr>
          </a:p>
          <a:p>
            <a:r>
              <a:rPr lang="en-GB" b="1" dirty="0"/>
              <a:t>Notification of Death:</a:t>
            </a:r>
            <a:r>
              <a:rPr lang="en-GB" dirty="0"/>
              <a:t> including date and cause of death (use eCRF)</a:t>
            </a:r>
          </a:p>
          <a:p>
            <a:r>
              <a:rPr lang="en-GB" dirty="0"/>
              <a:t>If intervention team or WCTU receive Withdrawals/Death notification we will forward that email notification to sites</a:t>
            </a:r>
          </a:p>
        </p:txBody>
      </p:sp>
    </p:spTree>
    <p:extLst>
      <p:ext uri="{BB962C8B-B14F-4D97-AF65-F5344CB8AC3E}">
        <p14:creationId xmlns:p14="http://schemas.microsoft.com/office/powerpoint/2010/main" val="26264396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EACB3D-25B9-3B43-AE8F-71A1652A187D}"/>
              </a:ext>
            </a:extLst>
          </p:cNvPr>
          <p:cNvSpPr>
            <a:spLocks noGrp="1"/>
          </p:cNvSpPr>
          <p:nvPr>
            <p:ph type="body" sz="quarter" idx="10"/>
          </p:nvPr>
        </p:nvSpPr>
        <p:spPr>
          <a:xfrm>
            <a:off x="151196" y="250402"/>
            <a:ext cx="8648228" cy="514302"/>
          </a:xfrm>
        </p:spPr>
        <p:txBody>
          <a:bodyPr/>
          <a:lstStyle/>
          <a:p>
            <a:r>
              <a:rPr lang="en-GB" sz="2200" dirty="0"/>
              <a:t>Adverse Event (AE) &amp; Serious Adverse Event (SAE) procedure </a:t>
            </a:r>
          </a:p>
        </p:txBody>
      </p:sp>
      <p:pic>
        <p:nvPicPr>
          <p:cNvPr id="4" name="Picture 3" descr="Text&#10;&#10;Description automatically generated">
            <a:extLst>
              <a:ext uri="{FF2B5EF4-FFF2-40B4-BE49-F238E27FC236}">
                <a16:creationId xmlns:a16="http://schemas.microsoft.com/office/drawing/2014/main" id="{A70B5AA0-DF5C-DFF8-D985-7546874E9FDC}"/>
              </a:ext>
            </a:extLst>
          </p:cNvPr>
          <p:cNvPicPr>
            <a:picLocks noChangeAspect="1"/>
          </p:cNvPicPr>
          <p:nvPr/>
        </p:nvPicPr>
        <p:blipFill>
          <a:blip r:embed="rId3"/>
          <a:stretch>
            <a:fillRect/>
          </a:stretch>
        </p:blipFill>
        <p:spPr>
          <a:xfrm>
            <a:off x="3563855" y="6439346"/>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897CCFF0-C485-76D3-1802-7215607F1A35}"/>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569580D2-E850-7F25-3C1F-0B7D78655772}"/>
              </a:ext>
            </a:extLst>
          </p:cNvPr>
          <p:cNvPicPr>
            <a:picLocks noChangeAspect="1"/>
          </p:cNvPicPr>
          <p:nvPr/>
        </p:nvPicPr>
        <p:blipFill>
          <a:blip r:embed="rId5"/>
          <a:stretch>
            <a:fillRect/>
          </a:stretch>
        </p:blipFill>
        <p:spPr>
          <a:xfrm>
            <a:off x="7200023" y="9160"/>
            <a:ext cx="1872208" cy="514302"/>
          </a:xfrm>
          <a:prstGeom prst="rect">
            <a:avLst/>
          </a:prstGeom>
        </p:spPr>
      </p:pic>
      <p:sp>
        <p:nvSpPr>
          <p:cNvPr id="11" name="Text Placeholder 2">
            <a:extLst>
              <a:ext uri="{FF2B5EF4-FFF2-40B4-BE49-F238E27FC236}">
                <a16:creationId xmlns:a16="http://schemas.microsoft.com/office/drawing/2014/main" id="{F03F8662-853E-9675-C0AA-3C8329623E3E}"/>
              </a:ext>
            </a:extLst>
          </p:cNvPr>
          <p:cNvSpPr>
            <a:spLocks noGrp="1"/>
          </p:cNvSpPr>
          <p:nvPr>
            <p:ph type="body" sz="quarter" idx="16"/>
          </p:nvPr>
        </p:nvSpPr>
        <p:spPr>
          <a:xfrm>
            <a:off x="151196" y="766149"/>
            <a:ext cx="5788956" cy="2878875"/>
          </a:xfrm>
        </p:spPr>
        <p:txBody>
          <a:bodyPr/>
          <a:lstStyle/>
          <a:p>
            <a:r>
              <a:rPr lang="en-GB" sz="1800" dirty="0">
                <a:effectLst/>
                <a:latin typeface="Calibri" panose="020F0502020204030204" pitchFamily="34" charset="0"/>
                <a:ea typeface="Times New Roman" panose="02020603050405020304" pitchFamily="18" charset="0"/>
                <a:cs typeface="Times New Roman" panose="02020603050405020304" pitchFamily="18" charset="0"/>
              </a:rPr>
              <a:t>All t</a:t>
            </a:r>
            <a:r>
              <a:rPr lang="en-GB" sz="1800" dirty="0">
                <a:latin typeface="Calibri" panose="020F0502020204030204" pitchFamily="34" charset="0"/>
                <a:ea typeface="Times New Roman" panose="02020603050405020304" pitchFamily="18" charset="0"/>
                <a:cs typeface="Times New Roman" panose="02020603050405020304" pitchFamily="18" charset="0"/>
              </a:rPr>
              <a:t>eams (</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WCTU, Intervention, Site) are responsible for ensuring </a:t>
            </a:r>
            <a:r>
              <a:rPr lang="en-GB" sz="1800" b="1" dirty="0">
                <a:latin typeface="Calibri" panose="020F0502020204030204" pitchFamily="34" charset="0"/>
                <a:ea typeface="Times New Roman" panose="02020603050405020304" pitchFamily="18" charset="0"/>
                <a:cs typeface="Times New Roman" panose="02020603050405020304" pitchFamily="18" charset="0"/>
              </a:rPr>
              <a:t>AEs/SAEs</a:t>
            </a:r>
            <a:r>
              <a:rPr lang="en-GB" sz="1800" dirty="0">
                <a:latin typeface="Calibri" panose="020F0502020204030204" pitchFamily="34" charset="0"/>
                <a:ea typeface="Times New Roman" panose="02020603050405020304" pitchFamily="18" charset="0"/>
                <a:cs typeface="Times New Roman" panose="02020603050405020304" pitchFamily="18" charset="0"/>
              </a:rPr>
              <a:t> are </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recorded/reported</a:t>
            </a:r>
          </a:p>
          <a:p>
            <a:r>
              <a:rPr lang="en-GB" sz="1800" dirty="0">
                <a:latin typeface="Calibri" panose="020F0502020204030204" pitchFamily="34" charset="0"/>
                <a:ea typeface="Times New Roman" panose="02020603050405020304" pitchFamily="18" charset="0"/>
                <a:cs typeface="Times New Roman" panose="02020603050405020304" pitchFamily="18" charset="0"/>
              </a:rPr>
              <a:t>E</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vents usually within 48 hrs of </a:t>
            </a:r>
            <a:r>
              <a:rPr lang="en-GB" sz="1800" dirty="0">
                <a:latin typeface="Calibri" panose="020F0502020204030204" pitchFamily="34" charset="0"/>
                <a:ea typeface="Times New Roman" panose="02020603050405020304" pitchFamily="18" charset="0"/>
                <a:cs typeface="Times New Roman" panose="02020603050405020304" pitchFamily="18" charset="0"/>
              </a:rPr>
              <a:t>participant’s last </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trial activity (e.g., </a:t>
            </a:r>
            <a:r>
              <a:rPr lang="en-GB" sz="1800" dirty="0">
                <a:effectLst/>
                <a:latin typeface="Calibri" panose="020F0502020204030204" pitchFamily="34" charset="0"/>
                <a:ea typeface="Times New Roman" panose="02020603050405020304" pitchFamily="18" charset="0"/>
              </a:rPr>
              <a:t>sit-to-stand test, completing questionnaires</a:t>
            </a:r>
            <a:r>
              <a:rPr lang="en-GB" sz="1800" dirty="0">
                <a:latin typeface="Calibri" panose="020F0502020204030204" pitchFamily="34" charset="0"/>
                <a:ea typeface="Times New Roman" panose="02020603050405020304" pitchFamily="18" charset="0"/>
              </a:rPr>
              <a:t>, intervention participation)</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r>
              <a:rPr lang="en-GB" sz="1800" dirty="0">
                <a:effectLst/>
                <a:latin typeface="Calibri" panose="020F0502020204030204" pitchFamily="34" charset="0"/>
                <a:ea typeface="Times New Roman" panose="02020603050405020304" pitchFamily="18" charset="0"/>
                <a:cs typeface="Times New Roman" panose="02020603050405020304" pitchFamily="18" charset="0"/>
              </a:rPr>
              <a:t>Likely uncovered at intervention appointment or from hospital admission forms, etc. </a:t>
            </a:r>
          </a:p>
          <a:p>
            <a:r>
              <a:rPr lang="en-GB" sz="1800" dirty="0">
                <a:effectLst/>
                <a:latin typeface="Calibri" panose="020F0502020204030204" pitchFamily="34" charset="0"/>
                <a:ea typeface="Times New Roman" panose="02020603050405020304" pitchFamily="18" charset="0"/>
                <a:cs typeface="Times New Roman" panose="02020603050405020304" pitchFamily="18" charset="0"/>
              </a:rPr>
              <a:t>We will inform you if we think it’s an SAE, after checking timing of trial activities</a:t>
            </a:r>
          </a:p>
          <a:p>
            <a:r>
              <a:rPr lang="en-GB" sz="1800" dirty="0">
                <a:effectLst/>
                <a:latin typeface="Calibri" panose="020F0502020204030204" pitchFamily="34" charset="0"/>
                <a:ea typeface="Times New Roman" panose="02020603050405020304" pitchFamily="18" charset="0"/>
                <a:cs typeface="Times New Roman" panose="02020603050405020304" pitchFamily="18" charset="0"/>
              </a:rPr>
              <a:t>All AEs/SAEs occurring from time of consent to 8 wks. post-randomisation, plus during 8 wk./6 m data-collection appointments, must be recorded/reported</a:t>
            </a:r>
          </a:p>
          <a:p>
            <a:r>
              <a:rPr lang="en-GB" sz="1800" dirty="0">
                <a:latin typeface="Calibri" panose="020F0502020204030204" pitchFamily="34" charset="0"/>
                <a:ea typeface="Times New Roman" panose="02020603050405020304" pitchFamily="18" charset="0"/>
                <a:cs typeface="Times New Roman" panose="02020603050405020304" pitchFamily="18" charset="0"/>
              </a:rPr>
              <a:t>Sites are notified of SAEs submitted by WCTU &amp; Intervention teams, if appropriate </a:t>
            </a:r>
          </a:p>
          <a:p>
            <a:r>
              <a:rPr lang="en-GB" sz="1800" dirty="0">
                <a:latin typeface="Calibri" panose="020F0502020204030204" pitchFamily="34" charset="0"/>
                <a:ea typeface="Times New Roman" panose="02020603050405020304" pitchFamily="18" charset="0"/>
                <a:cs typeface="Times New Roman" panose="02020603050405020304" pitchFamily="18" charset="0"/>
              </a:rPr>
              <a:t>Use AE and SAE eCRFs in iRehab database</a:t>
            </a:r>
          </a:p>
        </p:txBody>
      </p:sp>
      <p:pic>
        <p:nvPicPr>
          <p:cNvPr id="3" name="Picture 2">
            <a:extLst>
              <a:ext uri="{FF2B5EF4-FFF2-40B4-BE49-F238E27FC236}">
                <a16:creationId xmlns:a16="http://schemas.microsoft.com/office/drawing/2014/main" id="{5C5D9E1C-C18B-3A96-B280-AD71322D2921}"/>
              </a:ext>
            </a:extLst>
          </p:cNvPr>
          <p:cNvPicPr>
            <a:picLocks noChangeAspect="1"/>
          </p:cNvPicPr>
          <p:nvPr/>
        </p:nvPicPr>
        <p:blipFill rotWithShape="1">
          <a:blip r:embed="rId6"/>
          <a:srcRect r="72732"/>
          <a:stretch/>
        </p:blipFill>
        <p:spPr>
          <a:xfrm>
            <a:off x="6444208" y="980728"/>
            <a:ext cx="2411760" cy="4350422"/>
          </a:xfrm>
          <a:prstGeom prst="rect">
            <a:avLst/>
          </a:prstGeom>
          <a:ln w="76200">
            <a:noFill/>
          </a:ln>
        </p:spPr>
      </p:pic>
      <p:sp>
        <p:nvSpPr>
          <p:cNvPr id="7" name="Left Brace 6">
            <a:extLst>
              <a:ext uri="{FF2B5EF4-FFF2-40B4-BE49-F238E27FC236}">
                <a16:creationId xmlns:a16="http://schemas.microsoft.com/office/drawing/2014/main" id="{E5513754-96DD-797C-25F4-64FC3AECE565}"/>
              </a:ext>
            </a:extLst>
          </p:cNvPr>
          <p:cNvSpPr/>
          <p:nvPr/>
        </p:nvSpPr>
        <p:spPr>
          <a:xfrm>
            <a:off x="6372200" y="4293096"/>
            <a:ext cx="144016" cy="432048"/>
          </a:xfrm>
          <a:prstGeom prst="leftBrace">
            <a:avLst/>
          </a:prstGeom>
          <a:ln w="28575"/>
        </p:spPr>
        <p:style>
          <a:lnRef idx="1">
            <a:schemeClr val="accent2"/>
          </a:lnRef>
          <a:fillRef idx="0">
            <a:schemeClr val="accent2"/>
          </a:fillRef>
          <a:effectRef idx="0">
            <a:schemeClr val="accent2"/>
          </a:effectRef>
          <a:fontRef idx="minor">
            <a:schemeClr val="tx1"/>
          </a:fontRef>
        </p:style>
        <p:txBody>
          <a:bodyPr rtlCol="0" anchor="ctr"/>
          <a:lstStyle/>
          <a:p>
            <a:pPr algn="ctr"/>
            <a:endParaRPr lang="en-GB"/>
          </a:p>
        </p:txBody>
      </p:sp>
      <p:cxnSp>
        <p:nvCxnSpPr>
          <p:cNvPr id="9" name="Straight Connector 8">
            <a:extLst>
              <a:ext uri="{FF2B5EF4-FFF2-40B4-BE49-F238E27FC236}">
                <a16:creationId xmlns:a16="http://schemas.microsoft.com/office/drawing/2014/main" id="{AA6E65BC-F76F-6E6B-158C-3DB75D387C43}"/>
              </a:ext>
            </a:extLst>
          </p:cNvPr>
          <p:cNvCxnSpPr>
            <a:cxnSpLocks/>
            <a:stCxn id="7" idx="1"/>
          </p:cNvCxnSpPr>
          <p:nvPr/>
        </p:nvCxnSpPr>
        <p:spPr>
          <a:xfrm flipH="1">
            <a:off x="4572000" y="4509120"/>
            <a:ext cx="1800200" cy="576064"/>
          </a:xfrm>
          <a:prstGeom prst="line">
            <a:avLst/>
          </a:prstGeom>
          <a:ln w="285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4621650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D00AD7-6D33-4F22-1109-1CD3CEC7F588}"/>
              </a:ext>
            </a:extLst>
          </p:cNvPr>
          <p:cNvSpPr>
            <a:spLocks noGrp="1"/>
          </p:cNvSpPr>
          <p:nvPr>
            <p:ph type="body" sz="quarter" idx="10"/>
          </p:nvPr>
        </p:nvSpPr>
        <p:spPr/>
        <p:txBody>
          <a:bodyPr/>
          <a:lstStyle/>
          <a:p>
            <a:r>
              <a:rPr lang="en-GB" dirty="0"/>
              <a:t>Events Exempt from Recording/Reporting</a:t>
            </a:r>
          </a:p>
        </p:txBody>
      </p:sp>
      <p:graphicFrame>
        <p:nvGraphicFramePr>
          <p:cNvPr id="4" name="Table 3">
            <a:extLst>
              <a:ext uri="{FF2B5EF4-FFF2-40B4-BE49-F238E27FC236}">
                <a16:creationId xmlns:a16="http://schemas.microsoft.com/office/drawing/2014/main" id="{442C4C6F-1B39-09E9-68E6-4D37ABFB6752}"/>
              </a:ext>
            </a:extLst>
          </p:cNvPr>
          <p:cNvGraphicFramePr>
            <a:graphicFrameLocks noGrp="1"/>
          </p:cNvGraphicFramePr>
          <p:nvPr>
            <p:extLst>
              <p:ext uri="{D42A27DB-BD31-4B8C-83A1-F6EECF244321}">
                <p14:modId xmlns:p14="http://schemas.microsoft.com/office/powerpoint/2010/main" val="2982511112"/>
              </p:ext>
            </p:extLst>
          </p:nvPr>
        </p:nvGraphicFramePr>
        <p:xfrm>
          <a:off x="243830" y="1929970"/>
          <a:ext cx="4184154" cy="2194560"/>
        </p:xfrm>
        <a:graphic>
          <a:graphicData uri="http://schemas.openxmlformats.org/drawingml/2006/table">
            <a:tbl>
              <a:tblPr firstRow="1" firstCol="1" bandRow="1"/>
              <a:tblGrid>
                <a:gridCol w="4184154">
                  <a:extLst>
                    <a:ext uri="{9D8B030D-6E8A-4147-A177-3AD203B41FA5}">
                      <a16:colId xmlns:a16="http://schemas.microsoft.com/office/drawing/2014/main" val="2809829363"/>
                    </a:ext>
                  </a:extLst>
                </a:gridCol>
              </a:tblGrid>
              <a:tr h="268304">
                <a:tc>
                  <a:txBody>
                    <a:bodyPr/>
                    <a:lstStyle/>
                    <a:p>
                      <a:pPr>
                        <a:spcBef>
                          <a:spcPts val="200"/>
                        </a:spcBef>
                        <a:spcAft>
                          <a:spcPts val="200"/>
                        </a:spcAft>
                      </a:pPr>
                      <a:r>
                        <a:rPr lang="en-GB"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Events</a:t>
                      </a:r>
                      <a:endParaRPr lang="en-GB"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solidFill>
                      <a:schemeClr val="accent4"/>
                    </a:solidFill>
                  </a:tcPr>
                </a:tc>
                <a:extLst>
                  <a:ext uri="{0D108BD9-81ED-4DB2-BD59-A6C34878D82A}">
                    <a16:rowId xmlns:a16="http://schemas.microsoft.com/office/drawing/2014/main" val="3654084892"/>
                  </a:ext>
                </a:extLst>
              </a:tr>
              <a:tr h="268304">
                <a:tc>
                  <a:txBody>
                    <a:bodyPr/>
                    <a:lstStyle/>
                    <a:p>
                      <a:pPr>
                        <a:spcBef>
                          <a:spcPts val="200"/>
                        </a:spcBef>
                        <a:spcAft>
                          <a:spcPts val="2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Breathlessness</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042062301"/>
                  </a:ext>
                </a:extLst>
              </a:tr>
              <a:tr h="268304">
                <a:tc>
                  <a:txBody>
                    <a:bodyPr/>
                    <a:lstStyle/>
                    <a:p>
                      <a:pPr>
                        <a:spcBef>
                          <a:spcPts val="200"/>
                        </a:spcBef>
                        <a:spcAft>
                          <a:spcPts val="200"/>
                        </a:spcAft>
                      </a:pPr>
                      <a:r>
                        <a:rPr lang="en-GB" sz="1800">
                          <a:effectLst/>
                          <a:latin typeface="Calibri" panose="020F0502020204030204" pitchFamily="34" charset="0"/>
                          <a:ea typeface="Calibri" panose="020F0502020204030204" pitchFamily="34" charset="0"/>
                          <a:cs typeface="Times New Roman" panose="02020603050405020304" pitchFamily="18" charset="0"/>
                        </a:rPr>
                        <a:t>Light headedness/dizziness</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254777580"/>
                  </a:ext>
                </a:extLst>
              </a:tr>
              <a:tr h="268304">
                <a:tc>
                  <a:txBody>
                    <a:bodyPr/>
                    <a:lstStyle/>
                    <a:p>
                      <a:pPr>
                        <a:spcBef>
                          <a:spcPts val="200"/>
                        </a:spcBef>
                        <a:spcAft>
                          <a:spcPts val="2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Muscle stiffness/soreness</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268667151"/>
                  </a:ext>
                </a:extLst>
              </a:tr>
              <a:tr h="268304">
                <a:tc>
                  <a:txBody>
                    <a:bodyPr/>
                    <a:lstStyle/>
                    <a:p>
                      <a:pPr>
                        <a:spcBef>
                          <a:spcPts val="200"/>
                        </a:spcBef>
                        <a:spcAft>
                          <a:spcPts val="2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Tiredness/fatigue</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861658664"/>
                  </a:ext>
                </a:extLst>
              </a:tr>
              <a:tr h="536607">
                <a:tc>
                  <a:txBody>
                    <a:bodyPr/>
                    <a:lstStyle/>
                    <a:p>
                      <a:pPr>
                        <a:spcBef>
                          <a:spcPts val="200"/>
                        </a:spcBef>
                        <a:spcAft>
                          <a:spcPts val="2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Oxygen desaturation (that resolves with appropriate management e.g. rest, breathing exercises, inhaled medications)</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357136265"/>
                  </a:ext>
                </a:extLst>
              </a:tr>
            </a:tbl>
          </a:graphicData>
        </a:graphic>
      </p:graphicFrame>
      <p:graphicFrame>
        <p:nvGraphicFramePr>
          <p:cNvPr id="5" name="Table 4">
            <a:extLst>
              <a:ext uri="{FF2B5EF4-FFF2-40B4-BE49-F238E27FC236}">
                <a16:creationId xmlns:a16="http://schemas.microsoft.com/office/drawing/2014/main" id="{28E9F361-F0C5-BFD4-B8EC-D6CC5705531B}"/>
              </a:ext>
            </a:extLst>
          </p:cNvPr>
          <p:cNvGraphicFramePr>
            <a:graphicFrameLocks noGrp="1"/>
          </p:cNvGraphicFramePr>
          <p:nvPr>
            <p:extLst>
              <p:ext uri="{D42A27DB-BD31-4B8C-83A1-F6EECF244321}">
                <p14:modId xmlns:p14="http://schemas.microsoft.com/office/powerpoint/2010/main" val="2009826517"/>
              </p:ext>
            </p:extLst>
          </p:nvPr>
        </p:nvGraphicFramePr>
        <p:xfrm>
          <a:off x="4644008" y="1928763"/>
          <a:ext cx="4184152" cy="2468880"/>
        </p:xfrm>
        <a:graphic>
          <a:graphicData uri="http://schemas.openxmlformats.org/drawingml/2006/table">
            <a:tbl>
              <a:tblPr firstRow="1" firstCol="1" bandRow="1"/>
              <a:tblGrid>
                <a:gridCol w="4184152">
                  <a:extLst>
                    <a:ext uri="{9D8B030D-6E8A-4147-A177-3AD203B41FA5}">
                      <a16:colId xmlns:a16="http://schemas.microsoft.com/office/drawing/2014/main" val="856930280"/>
                    </a:ext>
                  </a:extLst>
                </a:gridCol>
              </a:tblGrid>
              <a:tr h="246469">
                <a:tc>
                  <a:txBody>
                    <a:bodyPr/>
                    <a:lstStyle/>
                    <a:p>
                      <a:pPr>
                        <a:spcBef>
                          <a:spcPts val="200"/>
                        </a:spcBef>
                        <a:spcAft>
                          <a:spcPts val="200"/>
                        </a:spcAft>
                      </a:pPr>
                      <a:r>
                        <a:rPr lang="en-GB"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Events</a:t>
                      </a:r>
                      <a:endParaRPr lang="en-GB"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solidFill>
                      <a:schemeClr val="accent4"/>
                    </a:solidFill>
                  </a:tcPr>
                </a:tc>
                <a:extLst>
                  <a:ext uri="{0D108BD9-81ED-4DB2-BD59-A6C34878D82A}">
                    <a16:rowId xmlns:a16="http://schemas.microsoft.com/office/drawing/2014/main" val="2205365006"/>
                  </a:ext>
                </a:extLst>
              </a:tr>
              <a:tr h="652145">
                <a:tc>
                  <a:txBody>
                    <a:bodyPr/>
                    <a:lstStyle/>
                    <a:p>
                      <a:pPr>
                        <a:spcBef>
                          <a:spcPts val="200"/>
                        </a:spcBef>
                        <a:spcAft>
                          <a:spcPts val="200"/>
                        </a:spcAft>
                      </a:pPr>
                      <a:r>
                        <a:rPr lang="en-G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Hospitalisation, or death, for pre-existing conditions e.g. respiratory exacerbation and infection, or a complication related to the initial ICU admission </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379186862"/>
                  </a:ext>
                </a:extLst>
              </a:tr>
              <a:tr h="652145">
                <a:tc>
                  <a:txBody>
                    <a:bodyPr/>
                    <a:lstStyle/>
                    <a:p>
                      <a:pPr>
                        <a:spcBef>
                          <a:spcPts val="200"/>
                        </a:spcBef>
                        <a:spcAft>
                          <a:spcPts val="20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Treatment, which was elective or pre-planned, for a pre-existing condition, not associated with any deterioration in condition</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684278138"/>
                  </a:ext>
                </a:extLst>
              </a:tr>
            </a:tbl>
          </a:graphicData>
        </a:graphic>
      </p:graphicFrame>
      <p:sp>
        <p:nvSpPr>
          <p:cNvPr id="7" name="TextBox 6">
            <a:extLst>
              <a:ext uri="{FF2B5EF4-FFF2-40B4-BE49-F238E27FC236}">
                <a16:creationId xmlns:a16="http://schemas.microsoft.com/office/drawing/2014/main" id="{6D76BECB-54F1-BED9-C0BC-F95ED162B736}"/>
              </a:ext>
            </a:extLst>
          </p:cNvPr>
          <p:cNvSpPr txBox="1"/>
          <p:nvPr/>
        </p:nvSpPr>
        <p:spPr>
          <a:xfrm>
            <a:off x="804039" y="1472191"/>
            <a:ext cx="2935099" cy="369332"/>
          </a:xfrm>
          <a:prstGeom prst="rect">
            <a:avLst/>
          </a:prstGeom>
          <a:solidFill>
            <a:schemeClr val="accent4">
              <a:lumMod val="20000"/>
              <a:lumOff val="80000"/>
            </a:schemeClr>
          </a:solidFill>
        </p:spPr>
        <p:txBody>
          <a:bodyPr wrap="none" rtlCol="0">
            <a:spAutoFit/>
          </a:bodyPr>
          <a:lstStyle/>
          <a:p>
            <a:pPr algn="ctr"/>
            <a:r>
              <a:rPr lang="en-GB" b="1" dirty="0"/>
              <a:t>AEs Exempt from Recording </a:t>
            </a:r>
          </a:p>
        </p:txBody>
      </p:sp>
      <p:sp>
        <p:nvSpPr>
          <p:cNvPr id="8" name="TextBox 7">
            <a:extLst>
              <a:ext uri="{FF2B5EF4-FFF2-40B4-BE49-F238E27FC236}">
                <a16:creationId xmlns:a16="http://schemas.microsoft.com/office/drawing/2014/main" id="{4F89B401-0896-911F-61B8-F43E0F9AC902}"/>
              </a:ext>
            </a:extLst>
          </p:cNvPr>
          <p:cNvSpPr txBox="1"/>
          <p:nvPr/>
        </p:nvSpPr>
        <p:spPr>
          <a:xfrm>
            <a:off x="5292080" y="1479620"/>
            <a:ext cx="2913555" cy="369332"/>
          </a:xfrm>
          <a:prstGeom prst="rect">
            <a:avLst/>
          </a:prstGeom>
          <a:solidFill>
            <a:schemeClr val="accent4">
              <a:lumMod val="20000"/>
              <a:lumOff val="80000"/>
            </a:schemeClr>
          </a:solidFill>
        </p:spPr>
        <p:txBody>
          <a:bodyPr wrap="none" rtlCol="0">
            <a:spAutoFit/>
          </a:bodyPr>
          <a:lstStyle/>
          <a:p>
            <a:r>
              <a:rPr lang="en-GB" b="1" dirty="0"/>
              <a:t>SAEs Exempt from Reporting</a:t>
            </a:r>
          </a:p>
        </p:txBody>
      </p:sp>
    </p:spTree>
    <p:extLst>
      <p:ext uri="{BB962C8B-B14F-4D97-AF65-F5344CB8AC3E}">
        <p14:creationId xmlns:p14="http://schemas.microsoft.com/office/powerpoint/2010/main" val="2636279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AB1743-BC0C-1BAC-FD84-D6EE76F41BBA}"/>
              </a:ext>
            </a:extLst>
          </p:cNvPr>
          <p:cNvSpPr>
            <a:spLocks noGrp="1"/>
          </p:cNvSpPr>
          <p:nvPr>
            <p:ph type="body" sz="quarter" idx="10"/>
          </p:nvPr>
        </p:nvSpPr>
        <p:spPr>
          <a:xfrm>
            <a:off x="107424" y="331912"/>
            <a:ext cx="8425016" cy="648816"/>
          </a:xfrm>
        </p:spPr>
        <p:txBody>
          <a:bodyPr/>
          <a:lstStyle/>
          <a:p>
            <a:r>
              <a:rPr lang="en-GB" sz="2800" dirty="0"/>
              <a:t>Training, Responsibilities &amp; Study Oversight (</a:t>
            </a:r>
            <a:r>
              <a:rPr lang="en-GB" sz="2800" dirty="0" err="1"/>
              <a:t>i</a:t>
            </a:r>
            <a:r>
              <a:rPr lang="en-GB" sz="2800" dirty="0"/>
              <a:t>):</a:t>
            </a:r>
          </a:p>
        </p:txBody>
      </p:sp>
      <p:sp>
        <p:nvSpPr>
          <p:cNvPr id="3" name="Text Placeholder 2">
            <a:extLst>
              <a:ext uri="{FF2B5EF4-FFF2-40B4-BE49-F238E27FC236}">
                <a16:creationId xmlns:a16="http://schemas.microsoft.com/office/drawing/2014/main" id="{6B5E5D72-A0EA-1AF7-AA4A-FCE9C9645381}"/>
              </a:ext>
            </a:extLst>
          </p:cNvPr>
          <p:cNvSpPr>
            <a:spLocks noGrp="1"/>
          </p:cNvSpPr>
          <p:nvPr>
            <p:ph type="body" sz="quarter" idx="16"/>
          </p:nvPr>
        </p:nvSpPr>
        <p:spPr>
          <a:xfrm>
            <a:off x="395536" y="1052736"/>
            <a:ext cx="8208912" cy="4680520"/>
          </a:xfrm>
        </p:spPr>
        <p:txBody>
          <a:bodyPr anchor="ctr"/>
          <a:lstStyle/>
          <a:p>
            <a:pPr>
              <a:spcAft>
                <a:spcPts val="600"/>
              </a:spcAft>
            </a:pPr>
            <a:r>
              <a:rPr lang="en-GB" sz="1800" dirty="0"/>
              <a:t>PI has (a) oversight of the study and (b) authority to delegate trial responsibilities appropriately and supervise</a:t>
            </a:r>
          </a:p>
          <a:p>
            <a:pPr>
              <a:spcAft>
                <a:spcPts val="600"/>
              </a:spcAft>
            </a:pPr>
            <a:r>
              <a:rPr lang="en-GB" sz="1800" dirty="0"/>
              <a:t>All site staff are required to :</a:t>
            </a:r>
          </a:p>
          <a:p>
            <a:pPr lvl="1">
              <a:spcAft>
                <a:spcPts val="600"/>
              </a:spcAft>
            </a:pPr>
            <a:r>
              <a:rPr lang="en-GB" sz="1600" dirty="0"/>
              <a:t>Have u</a:t>
            </a:r>
            <a:r>
              <a:rPr lang="en-GB" sz="1600" dirty="0">
                <a:latin typeface="Calibri"/>
                <a:cs typeface="Calibri"/>
              </a:rPr>
              <a:t>p to date </a:t>
            </a:r>
            <a:r>
              <a:rPr lang="en-GB" sz="1600" dirty="0">
                <a:cs typeface="Calibri"/>
              </a:rPr>
              <a:t>GCP training (</a:t>
            </a:r>
            <a:r>
              <a:rPr lang="en-GB" sz="1600" dirty="0"/>
              <a:t>in line with your trust’s SOP)</a:t>
            </a:r>
            <a:endParaRPr lang="en-GB" sz="1600" dirty="0">
              <a:latin typeface="Calibri"/>
              <a:cs typeface="Calibri"/>
            </a:endParaRPr>
          </a:p>
          <a:p>
            <a:pPr lvl="1">
              <a:spcAft>
                <a:spcPts val="600"/>
              </a:spcAft>
            </a:pPr>
            <a:r>
              <a:rPr lang="en-GB" sz="1600" dirty="0">
                <a:latin typeface="Calibri"/>
                <a:cs typeface="Calibri"/>
              </a:rPr>
              <a:t>Read the Protocol</a:t>
            </a:r>
          </a:p>
          <a:p>
            <a:pPr lvl="1">
              <a:spcAft>
                <a:spcPts val="600"/>
              </a:spcAft>
            </a:pPr>
            <a:r>
              <a:rPr lang="en-GB" sz="1600" dirty="0">
                <a:latin typeface="Calibri"/>
                <a:cs typeface="Calibri"/>
              </a:rPr>
              <a:t>Attend SIV training (go through SIV slides if delegated post greenlight)</a:t>
            </a:r>
          </a:p>
          <a:p>
            <a:pPr lvl="1">
              <a:spcAft>
                <a:spcPts val="600"/>
              </a:spcAft>
            </a:pPr>
            <a:r>
              <a:rPr lang="en-GB" sz="1600" dirty="0">
                <a:latin typeface="Calibri"/>
                <a:cs typeface="Calibri"/>
              </a:rPr>
              <a:t>Undergo database training </a:t>
            </a:r>
          </a:p>
          <a:p>
            <a:pPr lvl="1">
              <a:spcAft>
                <a:spcPts val="600"/>
              </a:spcAft>
            </a:pPr>
            <a:r>
              <a:rPr lang="en-GB" sz="1600" dirty="0">
                <a:latin typeface="Calibri"/>
                <a:cs typeface="Calibri"/>
              </a:rPr>
              <a:t>Maintain the eISF </a:t>
            </a:r>
          </a:p>
          <a:p>
            <a:pPr lvl="1">
              <a:spcAft>
                <a:spcPts val="600"/>
              </a:spcAft>
            </a:pPr>
            <a:r>
              <a:rPr lang="en-GB" sz="1600" dirty="0">
                <a:latin typeface="Calibri"/>
                <a:cs typeface="Calibri"/>
              </a:rPr>
              <a:t>Be appropriately signed off by the PI on delegation and training logs</a:t>
            </a:r>
          </a:p>
          <a:p>
            <a:pPr>
              <a:spcAft>
                <a:spcPts val="600"/>
              </a:spcAft>
            </a:pPr>
            <a:r>
              <a:rPr lang="en-GB" sz="1800" dirty="0"/>
              <a:t>WCTU only require PI’s GCP certificate and CV</a:t>
            </a:r>
          </a:p>
          <a:p>
            <a:pPr>
              <a:spcAft>
                <a:spcPts val="600"/>
              </a:spcAft>
            </a:pPr>
            <a:r>
              <a:rPr lang="en-GB" sz="1800" dirty="0"/>
              <a:t>Other trial staff should store up-to-date GCPs and CVs locally in line with local policy. If not in eISF then use a file note to identify location of documents</a:t>
            </a:r>
          </a:p>
        </p:txBody>
      </p:sp>
      <p:pic>
        <p:nvPicPr>
          <p:cNvPr id="4" name="Picture 3" descr="Text&#10;&#10;Description automatically generated">
            <a:extLst>
              <a:ext uri="{FF2B5EF4-FFF2-40B4-BE49-F238E27FC236}">
                <a16:creationId xmlns:a16="http://schemas.microsoft.com/office/drawing/2014/main" id="{D6272ECD-8D80-A48B-CEF2-710E709C8E6E}"/>
              </a:ext>
            </a:extLst>
          </p:cNvPr>
          <p:cNvPicPr>
            <a:picLocks noChangeAspect="1"/>
          </p:cNvPicPr>
          <p:nvPr/>
        </p:nvPicPr>
        <p:blipFill>
          <a:blip r:embed="rId3"/>
          <a:stretch>
            <a:fillRect/>
          </a:stretch>
        </p:blipFill>
        <p:spPr>
          <a:xfrm>
            <a:off x="6876256" y="6364059"/>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909D11B4-3205-DF85-5260-C8E1C833B090}"/>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5C613C14-011A-9B12-A233-E3DAA0BBEAFE}"/>
              </a:ext>
            </a:extLst>
          </p:cNvPr>
          <p:cNvPicPr>
            <a:picLocks noChangeAspect="1"/>
          </p:cNvPicPr>
          <p:nvPr/>
        </p:nvPicPr>
        <p:blipFill>
          <a:blip r:embed="rId5"/>
          <a:stretch>
            <a:fillRect/>
          </a:stretch>
        </p:blipFill>
        <p:spPr>
          <a:xfrm>
            <a:off x="7200023" y="106386"/>
            <a:ext cx="1872208" cy="514302"/>
          </a:xfrm>
          <a:prstGeom prst="rect">
            <a:avLst/>
          </a:prstGeom>
        </p:spPr>
      </p:pic>
    </p:spTree>
    <p:extLst>
      <p:ext uri="{BB962C8B-B14F-4D97-AF65-F5344CB8AC3E}">
        <p14:creationId xmlns:p14="http://schemas.microsoft.com/office/powerpoint/2010/main" val="215228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AB1743-BC0C-1BAC-FD84-D6EE76F41BBA}"/>
              </a:ext>
            </a:extLst>
          </p:cNvPr>
          <p:cNvSpPr>
            <a:spLocks noGrp="1"/>
          </p:cNvSpPr>
          <p:nvPr>
            <p:ph type="body" sz="quarter" idx="10"/>
          </p:nvPr>
        </p:nvSpPr>
        <p:spPr>
          <a:xfrm>
            <a:off x="0" y="9160"/>
            <a:ext cx="8425016" cy="648816"/>
          </a:xfrm>
        </p:spPr>
        <p:txBody>
          <a:bodyPr/>
          <a:lstStyle/>
          <a:p>
            <a:r>
              <a:rPr lang="en-GB" sz="2800" dirty="0"/>
              <a:t>Training, Responsibilities &amp; Study Oversight (ii):</a:t>
            </a:r>
          </a:p>
        </p:txBody>
      </p:sp>
      <p:sp>
        <p:nvSpPr>
          <p:cNvPr id="3" name="Text Placeholder 2">
            <a:extLst>
              <a:ext uri="{FF2B5EF4-FFF2-40B4-BE49-F238E27FC236}">
                <a16:creationId xmlns:a16="http://schemas.microsoft.com/office/drawing/2014/main" id="{6B5E5D72-A0EA-1AF7-AA4A-FCE9C9645381}"/>
              </a:ext>
            </a:extLst>
          </p:cNvPr>
          <p:cNvSpPr>
            <a:spLocks noGrp="1"/>
          </p:cNvSpPr>
          <p:nvPr>
            <p:ph type="body" sz="quarter" idx="16"/>
          </p:nvPr>
        </p:nvSpPr>
        <p:spPr>
          <a:xfrm>
            <a:off x="174621" y="699662"/>
            <a:ext cx="4541395" cy="4345698"/>
          </a:xfrm>
        </p:spPr>
        <p:txBody>
          <a:bodyPr/>
          <a:lstStyle/>
          <a:p>
            <a:pPr marL="0" indent="0">
              <a:buNone/>
            </a:pPr>
            <a:r>
              <a:rPr lang="en-GB" b="1" dirty="0"/>
              <a:t>Site Research Champion</a:t>
            </a:r>
          </a:p>
          <a:p>
            <a:pPr marL="342900" lvl="1" indent="-342900">
              <a:buBlip>
                <a:blip r:embed="rId3"/>
              </a:buBlip>
            </a:pPr>
            <a:r>
              <a:rPr lang="en-GB" sz="2000" dirty="0">
                <a:latin typeface="Calibri"/>
                <a:cs typeface="Calibri"/>
              </a:rPr>
              <a:t>Finances:</a:t>
            </a:r>
          </a:p>
          <a:p>
            <a:pPr marL="742950" lvl="2" indent="-342900">
              <a:buBlip>
                <a:blip r:embed="rId3"/>
              </a:buBlip>
            </a:pPr>
            <a:r>
              <a:rPr lang="en-GB" sz="1600" dirty="0">
                <a:latin typeface="Calibri"/>
                <a:cs typeface="Calibri"/>
              </a:rPr>
              <a:t>2hrs @ £25ph</a:t>
            </a:r>
          </a:p>
          <a:p>
            <a:pPr marL="742950" lvl="2" indent="-342900">
              <a:buBlip>
                <a:blip r:embed="rId3"/>
              </a:buBlip>
            </a:pPr>
            <a:r>
              <a:rPr lang="en-GB" sz="1600" dirty="0">
                <a:latin typeface="Calibri"/>
                <a:cs typeface="Calibri"/>
              </a:rPr>
              <a:t>Initiated by 1</a:t>
            </a:r>
            <a:r>
              <a:rPr lang="en-GB" sz="1600" baseline="30000" dirty="0">
                <a:latin typeface="Calibri"/>
                <a:cs typeface="Calibri"/>
              </a:rPr>
              <a:t>st</a:t>
            </a:r>
            <a:r>
              <a:rPr lang="en-GB" sz="1600" dirty="0">
                <a:latin typeface="Calibri"/>
                <a:cs typeface="Calibri"/>
              </a:rPr>
              <a:t> randomisation</a:t>
            </a:r>
          </a:p>
          <a:p>
            <a:pPr marL="742950" lvl="2" indent="-342900">
              <a:buBlip>
                <a:blip r:embed="rId3"/>
              </a:buBlip>
            </a:pPr>
            <a:r>
              <a:rPr lang="en-GB" sz="1600" dirty="0">
                <a:latin typeface="Calibri"/>
                <a:cs typeface="Calibri"/>
              </a:rPr>
              <a:t>Invoiced Quarterly </a:t>
            </a:r>
            <a:endParaRPr lang="en-GB" sz="1800" dirty="0"/>
          </a:p>
          <a:p>
            <a:pPr marL="342900" lvl="1" indent="-342900">
              <a:buBlip>
                <a:blip r:embed="rId3"/>
              </a:buBlip>
            </a:pPr>
            <a:r>
              <a:rPr lang="en-GB" sz="2000" dirty="0">
                <a:latin typeface="Calibri"/>
                <a:cs typeface="Calibri"/>
              </a:rPr>
              <a:t>Responsibilities:</a:t>
            </a:r>
          </a:p>
          <a:p>
            <a:pPr marL="742950" lvl="2" indent="-342900">
              <a:buBlip>
                <a:blip r:embed="rId3"/>
              </a:buBlip>
            </a:pPr>
            <a:r>
              <a:rPr lang="en-GB" sz="1600" dirty="0">
                <a:latin typeface="Calibri"/>
                <a:cs typeface="Calibri"/>
              </a:rPr>
              <a:t>Trial Promotion</a:t>
            </a:r>
          </a:p>
          <a:p>
            <a:pPr marL="742950" lvl="2" indent="-342900">
              <a:buBlip>
                <a:blip r:embed="rId3"/>
              </a:buBlip>
            </a:pPr>
            <a:r>
              <a:rPr lang="en-GB" sz="1600" dirty="0">
                <a:latin typeface="Calibri"/>
                <a:cs typeface="Calibri"/>
              </a:rPr>
              <a:t>Research team s</a:t>
            </a:r>
            <a:r>
              <a:rPr lang="en-GB" sz="1600" dirty="0">
                <a:cs typeface="Calibri"/>
              </a:rPr>
              <a:t>upport (</a:t>
            </a:r>
            <a:r>
              <a:rPr lang="en-GB" sz="1600" dirty="0">
                <a:latin typeface="Calibri"/>
                <a:cs typeface="Calibri"/>
              </a:rPr>
              <a:t>help follow-up potential participants, outreach, consent) </a:t>
            </a:r>
          </a:p>
          <a:p>
            <a:pPr marL="742950" lvl="2" indent="-342900">
              <a:buBlip>
                <a:blip r:embed="rId3"/>
              </a:buBlip>
            </a:pPr>
            <a:r>
              <a:rPr lang="en-GB" sz="1600" dirty="0">
                <a:latin typeface="Calibri"/>
                <a:cs typeface="Calibri"/>
              </a:rPr>
              <a:t>Point of contact for i</a:t>
            </a:r>
            <a:r>
              <a:rPr lang="en-GB" sz="1600" dirty="0">
                <a:cs typeface="Calibri"/>
              </a:rPr>
              <a:t>ntervention team (queries, </a:t>
            </a:r>
            <a:r>
              <a:rPr lang="en-GB" sz="1600" dirty="0">
                <a:latin typeface="Calibri"/>
                <a:cs typeface="Calibri"/>
              </a:rPr>
              <a:t>escalation of care)</a:t>
            </a:r>
          </a:p>
          <a:p>
            <a:pPr marL="742950" lvl="2" indent="-342900">
              <a:buBlip>
                <a:blip r:embed="rId3"/>
              </a:buBlip>
            </a:pPr>
            <a:r>
              <a:rPr lang="en-GB" sz="1600" dirty="0">
                <a:latin typeface="Calibri"/>
                <a:cs typeface="Calibri"/>
              </a:rPr>
              <a:t>Check participant communication details</a:t>
            </a:r>
          </a:p>
          <a:p>
            <a:pPr marL="742950" lvl="2" indent="-342900">
              <a:buBlip>
                <a:blip r:embed="rId3"/>
              </a:buBlip>
            </a:pPr>
            <a:r>
              <a:rPr lang="en-GB" sz="1600" dirty="0">
                <a:latin typeface="Calibri"/>
                <a:cs typeface="Calibri"/>
              </a:rPr>
              <a:t>Help with data/general queries at site</a:t>
            </a:r>
          </a:p>
        </p:txBody>
      </p:sp>
      <p:pic>
        <p:nvPicPr>
          <p:cNvPr id="4" name="Picture 3" descr="Text&#10;&#10;Description automatically generated">
            <a:extLst>
              <a:ext uri="{FF2B5EF4-FFF2-40B4-BE49-F238E27FC236}">
                <a16:creationId xmlns:a16="http://schemas.microsoft.com/office/drawing/2014/main" id="{D6272ECD-8D80-A48B-CEF2-710E709C8E6E}"/>
              </a:ext>
            </a:extLst>
          </p:cNvPr>
          <p:cNvPicPr>
            <a:picLocks noChangeAspect="1"/>
          </p:cNvPicPr>
          <p:nvPr/>
        </p:nvPicPr>
        <p:blipFill>
          <a:blip r:embed="rId4"/>
          <a:stretch>
            <a:fillRect/>
          </a:stretch>
        </p:blipFill>
        <p:spPr>
          <a:xfrm>
            <a:off x="6876256" y="6276174"/>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909D11B4-3205-DF85-5260-C8E1C833B090}"/>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5C613C14-011A-9B12-A233-E3DAA0BBEAFE}"/>
              </a:ext>
            </a:extLst>
          </p:cNvPr>
          <p:cNvPicPr>
            <a:picLocks noChangeAspect="1"/>
          </p:cNvPicPr>
          <p:nvPr/>
        </p:nvPicPr>
        <p:blipFill>
          <a:blip r:embed="rId6"/>
          <a:stretch>
            <a:fillRect/>
          </a:stretch>
        </p:blipFill>
        <p:spPr>
          <a:xfrm>
            <a:off x="7200023" y="9160"/>
            <a:ext cx="1872208" cy="514302"/>
          </a:xfrm>
          <a:prstGeom prst="rect">
            <a:avLst/>
          </a:prstGeom>
        </p:spPr>
      </p:pic>
      <p:sp>
        <p:nvSpPr>
          <p:cNvPr id="8" name="Text Placeholder 2">
            <a:extLst>
              <a:ext uri="{FF2B5EF4-FFF2-40B4-BE49-F238E27FC236}">
                <a16:creationId xmlns:a16="http://schemas.microsoft.com/office/drawing/2014/main" id="{7A595BDE-0026-3BC9-FD6B-383E1098137E}"/>
              </a:ext>
            </a:extLst>
          </p:cNvPr>
          <p:cNvSpPr txBox="1">
            <a:spLocks/>
          </p:cNvSpPr>
          <p:nvPr/>
        </p:nvSpPr>
        <p:spPr>
          <a:xfrm>
            <a:off x="4572000" y="699662"/>
            <a:ext cx="4177560" cy="4345698"/>
          </a:xfrm>
          <a:prstGeom prst="rect">
            <a:avLst/>
          </a:prstGeom>
        </p:spPr>
        <p:txBody>
          <a:bodyPr vert="horz"/>
          <a:lstStyle>
            <a:lvl1pPr marL="342900" indent="-342900" algn="l" defTabSz="914400" rtl="0" eaLnBrk="1" latinLnBrk="0" hangingPunct="1">
              <a:spcBef>
                <a:spcPct val="20000"/>
              </a:spcBef>
              <a:buFontTx/>
              <a:buBlip>
                <a:blip r:embed="rId3"/>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buNone/>
            </a:pPr>
            <a:r>
              <a:rPr lang="en-GB" sz="2000" b="1" dirty="0">
                <a:latin typeface="Calibri"/>
                <a:cs typeface="Calibri"/>
              </a:rPr>
              <a:t>Site Research Team</a:t>
            </a:r>
          </a:p>
          <a:p>
            <a:pPr marL="742950" lvl="2" indent="-342900">
              <a:buFont typeface="Arial" panose="020B0604020202020204" pitchFamily="34" charset="0"/>
              <a:buBlip>
                <a:blip r:embed="rId3"/>
              </a:buBlip>
            </a:pPr>
            <a:r>
              <a:rPr lang="en-GB" sz="1800" dirty="0">
                <a:latin typeface="Calibri"/>
                <a:cs typeface="Calibri"/>
              </a:rPr>
              <a:t>Eligibility Checks</a:t>
            </a:r>
          </a:p>
          <a:p>
            <a:pPr marL="742950" lvl="2" indent="-342900">
              <a:buBlip>
                <a:blip r:embed="rId3"/>
              </a:buBlip>
            </a:pPr>
            <a:r>
              <a:rPr lang="en-GB" sz="1800" dirty="0">
                <a:cs typeface="Calibri"/>
              </a:rPr>
              <a:t>Screening/identifying patients</a:t>
            </a:r>
          </a:p>
          <a:p>
            <a:pPr marL="742950" lvl="2" indent="-342900">
              <a:buFont typeface="Arial" panose="020B0604020202020204" pitchFamily="34" charset="0"/>
              <a:buBlip>
                <a:blip r:embed="rId3"/>
              </a:buBlip>
            </a:pPr>
            <a:r>
              <a:rPr lang="en-GB" sz="1800" dirty="0">
                <a:latin typeface="Calibri"/>
                <a:cs typeface="Calibri"/>
              </a:rPr>
              <a:t>Remote monitoring</a:t>
            </a:r>
          </a:p>
          <a:p>
            <a:pPr marL="742950" lvl="2" indent="-342900">
              <a:buFont typeface="Arial" panose="020B0604020202020204" pitchFamily="34" charset="0"/>
              <a:buBlip>
                <a:blip r:embed="rId3"/>
              </a:buBlip>
            </a:pPr>
            <a:r>
              <a:rPr lang="en-GB" sz="1800" dirty="0">
                <a:latin typeface="Calibri"/>
                <a:cs typeface="Calibri"/>
              </a:rPr>
              <a:t>Consent</a:t>
            </a:r>
          </a:p>
          <a:p>
            <a:pPr marL="742950" lvl="2" indent="-342900">
              <a:buFont typeface="Arial" panose="020B0604020202020204" pitchFamily="34" charset="0"/>
              <a:buBlip>
                <a:blip r:embed="rId3"/>
              </a:buBlip>
            </a:pPr>
            <a:r>
              <a:rPr lang="en-GB" sz="1800" dirty="0">
                <a:latin typeface="Calibri"/>
                <a:cs typeface="Calibri"/>
              </a:rPr>
              <a:t>CRF Completion/querying</a:t>
            </a:r>
          </a:p>
          <a:p>
            <a:pPr marL="742950" lvl="2" indent="-342900">
              <a:buFont typeface="Arial" panose="020B0604020202020204" pitchFamily="34" charset="0"/>
              <a:buBlip>
                <a:blip r:embed="rId3"/>
              </a:buBlip>
            </a:pPr>
            <a:r>
              <a:rPr lang="en-GB" sz="1800" dirty="0">
                <a:latin typeface="Calibri"/>
                <a:cs typeface="Calibri"/>
              </a:rPr>
              <a:t>Medical History/baseline Information</a:t>
            </a:r>
          </a:p>
          <a:p>
            <a:pPr marL="742950" lvl="2" indent="-342900">
              <a:buFont typeface="Arial" panose="020B0604020202020204" pitchFamily="34" charset="0"/>
              <a:buBlip>
                <a:blip r:embed="rId3"/>
              </a:buBlip>
            </a:pPr>
            <a:r>
              <a:rPr lang="en-GB" sz="1800" dirty="0">
                <a:latin typeface="Calibri"/>
                <a:cs typeface="Calibri"/>
              </a:rPr>
              <a:t>Review and report:</a:t>
            </a:r>
          </a:p>
          <a:p>
            <a:pPr marL="1200150" lvl="3" indent="-342900">
              <a:buBlip>
                <a:blip r:embed="rId3"/>
              </a:buBlip>
            </a:pPr>
            <a:r>
              <a:rPr lang="en-GB" sz="1400" dirty="0">
                <a:latin typeface="Calibri"/>
                <a:cs typeface="Calibri"/>
              </a:rPr>
              <a:t>AE(s)/SAE(s)</a:t>
            </a:r>
          </a:p>
          <a:p>
            <a:pPr marL="1200150" lvl="3" indent="-342900">
              <a:buBlip>
                <a:blip r:embed="rId3"/>
              </a:buBlip>
            </a:pPr>
            <a:r>
              <a:rPr lang="en-GB" sz="1400" dirty="0">
                <a:latin typeface="Calibri"/>
                <a:cs typeface="Calibri"/>
              </a:rPr>
              <a:t>Readmissions</a:t>
            </a:r>
          </a:p>
          <a:p>
            <a:pPr marL="1200150" lvl="3" indent="-342900">
              <a:buBlip>
                <a:blip r:embed="rId3"/>
              </a:buBlip>
            </a:pPr>
            <a:r>
              <a:rPr lang="en-GB" sz="1400" dirty="0">
                <a:latin typeface="Calibri"/>
                <a:cs typeface="Calibri"/>
              </a:rPr>
              <a:t>Notifications of Death</a:t>
            </a:r>
          </a:p>
          <a:p>
            <a:pPr marL="1200150" lvl="3" indent="-342900">
              <a:buBlip>
                <a:blip r:embed="rId3"/>
              </a:buBlip>
            </a:pPr>
            <a:r>
              <a:rPr lang="en-GB" sz="1400" dirty="0">
                <a:latin typeface="Calibri"/>
                <a:cs typeface="Calibri"/>
              </a:rPr>
              <a:t>Withdrawal  </a:t>
            </a:r>
          </a:p>
          <a:p>
            <a:pPr marL="742950" lvl="2" indent="-342900">
              <a:buFont typeface="Arial" panose="020B0604020202020204" pitchFamily="34" charset="0"/>
              <a:buBlip>
                <a:blip r:embed="rId3"/>
              </a:buBlip>
            </a:pPr>
            <a:r>
              <a:rPr lang="en-GB" sz="1800" dirty="0">
                <a:latin typeface="Calibri"/>
                <a:cs typeface="Calibri"/>
              </a:rPr>
              <a:t>Archiving (1 off event - with R&amp;D)</a:t>
            </a:r>
            <a:endParaRPr lang="en-GB" sz="1800" dirty="0"/>
          </a:p>
          <a:p>
            <a:pPr marL="457200" lvl="1" indent="0">
              <a:buFont typeface="Arial" panose="020B0604020202020204" pitchFamily="34" charset="0"/>
              <a:buNone/>
            </a:pPr>
            <a:endParaRPr lang="en-GB" dirty="0"/>
          </a:p>
        </p:txBody>
      </p:sp>
      <p:sp>
        <p:nvSpPr>
          <p:cNvPr id="9" name="Text Placeholder 2">
            <a:extLst>
              <a:ext uri="{FF2B5EF4-FFF2-40B4-BE49-F238E27FC236}">
                <a16:creationId xmlns:a16="http://schemas.microsoft.com/office/drawing/2014/main" id="{F44A27A0-C90A-AED3-6BCA-89B5A36DF1AF}"/>
              </a:ext>
            </a:extLst>
          </p:cNvPr>
          <p:cNvSpPr txBox="1">
            <a:spLocks/>
          </p:cNvSpPr>
          <p:nvPr/>
        </p:nvSpPr>
        <p:spPr>
          <a:xfrm>
            <a:off x="395536" y="5157192"/>
            <a:ext cx="8354025" cy="690405"/>
          </a:xfrm>
          <a:prstGeom prst="roundRect">
            <a:avLst/>
          </a:prstGeom>
          <a:solidFill>
            <a:schemeClr val="accent1">
              <a:lumMod val="20000"/>
              <a:lumOff val="80000"/>
            </a:schemeClr>
          </a:solidFill>
          <a:ln/>
        </p:spPr>
        <p:style>
          <a:lnRef idx="2">
            <a:schemeClr val="accent1"/>
          </a:lnRef>
          <a:fillRef idx="1">
            <a:schemeClr val="lt1"/>
          </a:fillRef>
          <a:effectRef idx="0">
            <a:schemeClr val="accent1"/>
          </a:effectRef>
          <a:fontRef idx="minor">
            <a:schemeClr val="dk1"/>
          </a:fontRef>
        </p:style>
        <p:txBody>
          <a:bodyPr vert="horz"/>
          <a:lstStyle>
            <a:lvl1pPr marL="342900" indent="-342900" algn="l" defTabSz="914400" rtl="0" eaLnBrk="1" latinLnBrk="0" hangingPunct="1">
              <a:spcBef>
                <a:spcPct val="20000"/>
              </a:spcBef>
              <a:buFontTx/>
              <a:buBlip>
                <a:blip r:embed="rId3"/>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2" indent="0">
              <a:buNone/>
            </a:pPr>
            <a:r>
              <a:rPr lang="en-GB" sz="1600" dirty="0">
                <a:latin typeface="Calibri"/>
                <a:cs typeface="Calibri"/>
              </a:rPr>
              <a:t>The research champion role is designed to work for the sites’ structure, so there is no defined job role, as long as the individual can carry out </a:t>
            </a:r>
            <a:r>
              <a:rPr lang="en-GB" sz="1600" dirty="0">
                <a:cs typeface="Calibri"/>
              </a:rPr>
              <a:t>the research champion </a:t>
            </a:r>
            <a:r>
              <a:rPr lang="en-GB" sz="1600" dirty="0">
                <a:latin typeface="Calibri"/>
                <a:cs typeface="Calibri"/>
              </a:rPr>
              <a:t>responsibilities</a:t>
            </a:r>
          </a:p>
        </p:txBody>
      </p:sp>
    </p:spTree>
    <p:extLst>
      <p:ext uri="{BB962C8B-B14F-4D97-AF65-F5344CB8AC3E}">
        <p14:creationId xmlns:p14="http://schemas.microsoft.com/office/powerpoint/2010/main" val="2430658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49612B0-7692-D7CF-6A68-0A06B00FA7D0}"/>
              </a:ext>
            </a:extLst>
          </p:cNvPr>
          <p:cNvPicPr>
            <a:picLocks noChangeAspect="1"/>
          </p:cNvPicPr>
          <p:nvPr/>
        </p:nvPicPr>
        <p:blipFill>
          <a:blip r:embed="rId3">
            <a:alphaModFix amt="38000"/>
          </a:blip>
          <a:stretch>
            <a:fillRect/>
          </a:stretch>
        </p:blipFill>
        <p:spPr>
          <a:xfrm>
            <a:off x="65217" y="759344"/>
            <a:ext cx="9036496" cy="5182023"/>
          </a:xfrm>
          <a:prstGeom prst="rect">
            <a:avLst/>
          </a:prstGeom>
        </p:spPr>
      </p:pic>
      <p:sp>
        <p:nvSpPr>
          <p:cNvPr id="2" name="Text Placeholder 1">
            <a:extLst>
              <a:ext uri="{FF2B5EF4-FFF2-40B4-BE49-F238E27FC236}">
                <a16:creationId xmlns:a16="http://schemas.microsoft.com/office/drawing/2014/main" id="{5358D469-42FB-4447-139D-9BE5174D4CFE}"/>
              </a:ext>
            </a:extLst>
          </p:cNvPr>
          <p:cNvSpPr>
            <a:spLocks noGrp="1"/>
          </p:cNvSpPr>
          <p:nvPr>
            <p:ph type="body" sz="quarter" idx="10"/>
          </p:nvPr>
        </p:nvSpPr>
        <p:spPr>
          <a:xfrm>
            <a:off x="0" y="-58097"/>
            <a:ext cx="8425016" cy="648816"/>
          </a:xfrm>
        </p:spPr>
        <p:txBody>
          <a:bodyPr/>
          <a:lstStyle/>
          <a:p>
            <a:r>
              <a:rPr lang="en-GB" dirty="0"/>
              <a:t>API Scheme</a:t>
            </a:r>
          </a:p>
        </p:txBody>
      </p:sp>
      <p:pic>
        <p:nvPicPr>
          <p:cNvPr id="4" name="Picture 3" descr="Text&#10;&#10;Description automatically generated">
            <a:extLst>
              <a:ext uri="{FF2B5EF4-FFF2-40B4-BE49-F238E27FC236}">
                <a16:creationId xmlns:a16="http://schemas.microsoft.com/office/drawing/2014/main" id="{C8A85ECF-45B4-CE93-886E-76DB24633D6B}"/>
              </a:ext>
            </a:extLst>
          </p:cNvPr>
          <p:cNvPicPr>
            <a:picLocks noChangeAspect="1"/>
          </p:cNvPicPr>
          <p:nvPr/>
        </p:nvPicPr>
        <p:blipFill>
          <a:blip r:embed="rId4"/>
          <a:stretch>
            <a:fillRect/>
          </a:stretch>
        </p:blipFill>
        <p:spPr>
          <a:xfrm>
            <a:off x="6970927" y="6416721"/>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472BAC11-6D33-A107-962C-1D34D639459F}"/>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1646BADC-2F0B-A016-E3E2-F0C04192CEDD}"/>
              </a:ext>
            </a:extLst>
          </p:cNvPr>
          <p:cNvPicPr>
            <a:picLocks noChangeAspect="1"/>
          </p:cNvPicPr>
          <p:nvPr/>
        </p:nvPicPr>
        <p:blipFill>
          <a:blip r:embed="rId6"/>
          <a:stretch>
            <a:fillRect/>
          </a:stretch>
        </p:blipFill>
        <p:spPr>
          <a:xfrm>
            <a:off x="7200023" y="9160"/>
            <a:ext cx="1872208" cy="514302"/>
          </a:xfrm>
          <a:prstGeom prst="rect">
            <a:avLst/>
          </a:prstGeom>
        </p:spPr>
      </p:pic>
      <p:sp>
        <p:nvSpPr>
          <p:cNvPr id="7" name="Text Placeholder 2">
            <a:extLst>
              <a:ext uri="{FF2B5EF4-FFF2-40B4-BE49-F238E27FC236}">
                <a16:creationId xmlns:a16="http://schemas.microsoft.com/office/drawing/2014/main" id="{86A0204B-710E-A4D0-0DB4-51D623A016B3}"/>
              </a:ext>
            </a:extLst>
          </p:cNvPr>
          <p:cNvSpPr>
            <a:spLocks noGrp="1"/>
          </p:cNvSpPr>
          <p:nvPr>
            <p:ph type="body" sz="quarter" idx="16"/>
          </p:nvPr>
        </p:nvSpPr>
        <p:spPr>
          <a:xfrm>
            <a:off x="42286" y="759344"/>
            <a:ext cx="8850193" cy="4973912"/>
          </a:xfrm>
        </p:spPr>
        <p:txBody>
          <a:bodyPr/>
          <a:lstStyle/>
          <a:p>
            <a:pPr>
              <a:spcAft>
                <a:spcPts val="600"/>
              </a:spcAft>
            </a:pPr>
            <a:r>
              <a:rPr lang="en-GB" dirty="0"/>
              <a:t>iRehab is registered on the Associate PI Scheme</a:t>
            </a:r>
          </a:p>
          <a:p>
            <a:pPr>
              <a:spcAft>
                <a:spcPts val="600"/>
              </a:spcAft>
            </a:pPr>
            <a:r>
              <a:rPr lang="en-GB" dirty="0"/>
              <a:t>Opportunity for healthcare professionals to engage in research where research isn’t a core aspect of their job role</a:t>
            </a:r>
          </a:p>
          <a:p>
            <a:pPr>
              <a:spcAft>
                <a:spcPts val="600"/>
              </a:spcAft>
            </a:pPr>
            <a:r>
              <a:rPr lang="en-GB" dirty="0"/>
              <a:t>Benefits to the study:</a:t>
            </a:r>
          </a:p>
          <a:p>
            <a:pPr lvl="1">
              <a:spcAft>
                <a:spcPts val="600"/>
              </a:spcAft>
            </a:pPr>
            <a:r>
              <a:rPr lang="en-GB" sz="1800" dirty="0"/>
              <a:t>Local understanding of patient pathways </a:t>
            </a:r>
          </a:p>
          <a:p>
            <a:pPr lvl="1">
              <a:spcAft>
                <a:spcPts val="600"/>
              </a:spcAft>
            </a:pPr>
            <a:r>
              <a:rPr lang="en-GB" sz="1800" dirty="0"/>
              <a:t>More opportunities for patients</a:t>
            </a:r>
          </a:p>
          <a:p>
            <a:pPr lvl="1">
              <a:spcAft>
                <a:spcPts val="600"/>
              </a:spcAft>
            </a:pPr>
            <a:r>
              <a:rPr lang="en-GB" sz="1800" dirty="0"/>
              <a:t>Improved engagement with the study</a:t>
            </a:r>
          </a:p>
          <a:p>
            <a:pPr lvl="1">
              <a:spcAft>
                <a:spcPts val="600"/>
              </a:spcAft>
            </a:pPr>
            <a:r>
              <a:rPr lang="en-GB" sz="1800" dirty="0"/>
              <a:t>Dedicated point of contact</a:t>
            </a:r>
          </a:p>
          <a:p>
            <a:pPr>
              <a:spcAft>
                <a:spcPts val="600"/>
              </a:spcAft>
            </a:pPr>
            <a:endParaRPr lang="en-GB" sz="1800" dirty="0"/>
          </a:p>
          <a:p>
            <a:pPr>
              <a:spcAft>
                <a:spcPts val="600"/>
              </a:spcAft>
            </a:pPr>
            <a:r>
              <a:rPr lang="en-GB" dirty="0"/>
              <a:t>How:</a:t>
            </a:r>
          </a:p>
          <a:p>
            <a:pPr marL="0" indent="0">
              <a:spcAft>
                <a:spcPts val="600"/>
              </a:spcAft>
              <a:buNone/>
            </a:pPr>
            <a:r>
              <a:rPr lang="en-GB" sz="1800" dirty="0"/>
              <a:t>Search on ODP &gt; Gain Local PI Approval&gt; Complete Application Form for NIHR approval</a:t>
            </a:r>
          </a:p>
          <a:p>
            <a:pPr marL="0" indent="0">
              <a:spcAft>
                <a:spcPts val="600"/>
              </a:spcAft>
              <a:buNone/>
            </a:pPr>
            <a:r>
              <a:rPr lang="it-IT" sz="1600" dirty="0">
                <a:hlinkClick r:id="rId7"/>
              </a:rPr>
              <a:t>Associate Principal Investigator (PI) Scheme | NIHR</a:t>
            </a:r>
            <a:endParaRPr lang="en-GB" sz="1800" dirty="0"/>
          </a:p>
          <a:p>
            <a:pPr marL="0" indent="0">
              <a:spcAft>
                <a:spcPts val="600"/>
              </a:spcAft>
              <a:buNone/>
            </a:pPr>
            <a:r>
              <a:rPr lang="en-GB" sz="1800" dirty="0"/>
              <a:t>CPMS: 53647</a:t>
            </a:r>
          </a:p>
        </p:txBody>
      </p:sp>
      <p:sp>
        <p:nvSpPr>
          <p:cNvPr id="15" name="TextBox 14">
            <a:extLst>
              <a:ext uri="{FF2B5EF4-FFF2-40B4-BE49-F238E27FC236}">
                <a16:creationId xmlns:a16="http://schemas.microsoft.com/office/drawing/2014/main" id="{6A145062-0637-18B9-1264-8701C360EB7A}"/>
              </a:ext>
            </a:extLst>
          </p:cNvPr>
          <p:cNvSpPr txBox="1"/>
          <p:nvPr/>
        </p:nvSpPr>
        <p:spPr>
          <a:xfrm>
            <a:off x="4720000" y="2348880"/>
            <a:ext cx="3705016" cy="1597360"/>
          </a:xfrm>
          <a:prstGeom prst="rect">
            <a:avLst/>
          </a:prstGeom>
          <a:noFill/>
        </p:spPr>
        <p:txBody>
          <a:bodyPr wrap="square">
            <a:spAutoFit/>
          </a:bodyPr>
          <a:lstStyle/>
          <a:p>
            <a:pPr marL="742950" lvl="1" indent="-285750">
              <a:spcBef>
                <a:spcPct val="20000"/>
              </a:spcBef>
              <a:spcAft>
                <a:spcPts val="600"/>
              </a:spcAft>
              <a:buFont typeface="Arial" panose="020B0604020202020204" pitchFamily="34" charset="0"/>
              <a:buChar char="–"/>
            </a:pPr>
            <a:r>
              <a:rPr lang="en-GB" sz="1600" dirty="0"/>
              <a:t>I</a:t>
            </a:r>
            <a:r>
              <a:rPr lang="en-GB" dirty="0"/>
              <a:t>ncreased Capacity</a:t>
            </a:r>
          </a:p>
          <a:p>
            <a:pPr marL="742950" lvl="1" indent="-285750">
              <a:spcBef>
                <a:spcPct val="20000"/>
              </a:spcBef>
              <a:spcAft>
                <a:spcPts val="600"/>
              </a:spcAft>
              <a:buFont typeface="Arial" panose="020B0604020202020204" pitchFamily="34" charset="0"/>
              <a:buChar char="–"/>
            </a:pPr>
            <a:r>
              <a:rPr lang="en-GB" dirty="0"/>
              <a:t>Increased Recruitment </a:t>
            </a:r>
          </a:p>
          <a:p>
            <a:pPr marL="742950" lvl="1" indent="-285750">
              <a:spcBef>
                <a:spcPct val="20000"/>
              </a:spcBef>
              <a:spcAft>
                <a:spcPts val="600"/>
              </a:spcAft>
              <a:buFont typeface="Arial" panose="020B0604020202020204" pitchFamily="34" charset="0"/>
              <a:buChar char="–"/>
            </a:pPr>
            <a:r>
              <a:rPr lang="en-GB" dirty="0"/>
              <a:t>Improved data completion</a:t>
            </a:r>
          </a:p>
          <a:p>
            <a:pPr marL="742950" lvl="1" indent="-285750">
              <a:spcBef>
                <a:spcPct val="20000"/>
              </a:spcBef>
              <a:spcAft>
                <a:spcPts val="600"/>
              </a:spcAft>
              <a:buFont typeface="Arial" panose="020B0604020202020204" pitchFamily="34" charset="0"/>
              <a:buChar char="–"/>
            </a:pPr>
            <a:r>
              <a:rPr lang="en-GB" dirty="0"/>
              <a:t>Resilience for future studies</a:t>
            </a:r>
          </a:p>
        </p:txBody>
      </p:sp>
    </p:spTree>
    <p:extLst>
      <p:ext uri="{BB962C8B-B14F-4D97-AF65-F5344CB8AC3E}">
        <p14:creationId xmlns:p14="http://schemas.microsoft.com/office/powerpoint/2010/main" val="3747495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BCADEC-7827-3B80-ECA7-6CD511B29B95}"/>
              </a:ext>
            </a:extLst>
          </p:cNvPr>
          <p:cNvSpPr>
            <a:spLocks noGrp="1"/>
          </p:cNvSpPr>
          <p:nvPr>
            <p:ph type="body" sz="quarter" idx="10"/>
          </p:nvPr>
        </p:nvSpPr>
        <p:spPr>
          <a:xfrm>
            <a:off x="251519" y="115888"/>
            <a:ext cx="8161865" cy="648816"/>
          </a:xfrm>
        </p:spPr>
        <p:txBody>
          <a:bodyPr/>
          <a:lstStyle/>
          <a:p>
            <a:r>
              <a:rPr lang="en-GB" dirty="0"/>
              <a:t>iRehab Team</a:t>
            </a:r>
          </a:p>
          <a:p>
            <a:endParaRPr lang="en-GB" dirty="0"/>
          </a:p>
        </p:txBody>
      </p:sp>
      <p:pic>
        <p:nvPicPr>
          <p:cNvPr id="4" name="Picture 3">
            <a:extLst>
              <a:ext uri="{FF2B5EF4-FFF2-40B4-BE49-F238E27FC236}">
                <a16:creationId xmlns:a16="http://schemas.microsoft.com/office/drawing/2014/main" id="{1F001F71-7157-5C0D-79F5-B1544234918A}"/>
              </a:ext>
            </a:extLst>
          </p:cNvPr>
          <p:cNvPicPr>
            <a:picLocks noChangeAspect="1"/>
          </p:cNvPicPr>
          <p:nvPr/>
        </p:nvPicPr>
        <p:blipFill>
          <a:blip r:embed="rId3"/>
          <a:stretch>
            <a:fillRect/>
          </a:stretch>
        </p:blipFill>
        <p:spPr>
          <a:xfrm>
            <a:off x="7164288" y="178394"/>
            <a:ext cx="1872208" cy="514302"/>
          </a:xfrm>
          <a:prstGeom prst="rect">
            <a:avLst/>
          </a:prstGeom>
        </p:spPr>
      </p:pic>
      <p:pic>
        <p:nvPicPr>
          <p:cNvPr id="6" name="Picture 5" descr="Text&#10;&#10;Description automatically generated">
            <a:extLst>
              <a:ext uri="{FF2B5EF4-FFF2-40B4-BE49-F238E27FC236}">
                <a16:creationId xmlns:a16="http://schemas.microsoft.com/office/drawing/2014/main" id="{D3CE620D-A117-C8BC-291B-CFC995C4605D}"/>
              </a:ext>
            </a:extLst>
          </p:cNvPr>
          <p:cNvPicPr>
            <a:picLocks noChangeAspect="1"/>
          </p:cNvPicPr>
          <p:nvPr/>
        </p:nvPicPr>
        <p:blipFill>
          <a:blip r:embed="rId4"/>
          <a:stretch>
            <a:fillRect/>
          </a:stretch>
        </p:blipFill>
        <p:spPr>
          <a:xfrm>
            <a:off x="6950017" y="6369107"/>
            <a:ext cx="2088232" cy="373005"/>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A49F2113-0B93-EF81-2489-9A850812B856}"/>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sp>
        <p:nvSpPr>
          <p:cNvPr id="9" name="Content Placeholder 4">
            <a:extLst>
              <a:ext uri="{FF2B5EF4-FFF2-40B4-BE49-F238E27FC236}">
                <a16:creationId xmlns:a16="http://schemas.microsoft.com/office/drawing/2014/main" id="{80A083E2-7E91-0AB8-9FC2-2FE694A27A08}"/>
              </a:ext>
            </a:extLst>
          </p:cNvPr>
          <p:cNvSpPr txBox="1">
            <a:spLocks/>
          </p:cNvSpPr>
          <p:nvPr/>
        </p:nvSpPr>
        <p:spPr>
          <a:xfrm>
            <a:off x="0" y="5321246"/>
            <a:ext cx="9406287" cy="693468"/>
          </a:xfrm>
          <a:prstGeom prst="rect">
            <a:avLst/>
          </a:prstGeom>
        </p:spPr>
        <p:txBody>
          <a:bodyPr>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Sponsor: </a:t>
            </a:r>
            <a:r>
              <a:rPr lang="en-GB" sz="1800" dirty="0"/>
              <a:t>Ulster University | </a:t>
            </a:r>
            <a:r>
              <a:rPr lang="en-GB" sz="1800" b="1" dirty="0"/>
              <a:t>Funder: </a:t>
            </a:r>
            <a:r>
              <a:rPr lang="en-GB" sz="1800" dirty="0"/>
              <a:t>NIHR</a:t>
            </a:r>
          </a:p>
          <a:p>
            <a:pPr marL="0" indent="0">
              <a:buFont typeface="Arial" panose="020B0604020202020204" pitchFamily="34" charset="0"/>
              <a:buNone/>
            </a:pPr>
            <a:r>
              <a:rPr lang="en-GB" sz="1800" b="1" dirty="0"/>
              <a:t>Contact: </a:t>
            </a:r>
            <a:r>
              <a:rPr lang="en-GB" sz="1800" dirty="0"/>
              <a:t>(E) </a:t>
            </a:r>
            <a:r>
              <a:rPr lang="en-GB" sz="1800" dirty="0">
                <a:hlinkClick r:id="rId6"/>
              </a:rPr>
              <a:t>irehab@warwick.ac.uk</a:t>
            </a:r>
            <a:r>
              <a:rPr lang="en-GB" sz="1800" dirty="0"/>
              <a:t> | </a:t>
            </a:r>
            <a:r>
              <a:rPr lang="en-GB" sz="1800" dirty="0">
                <a:solidFill>
                  <a:srgbClr val="000000"/>
                </a:solidFill>
                <a:effectLst/>
                <a:ea typeface="Calibri" panose="020F0502020204030204" pitchFamily="34" charset="0"/>
              </a:rPr>
              <a:t>(T) 024 761 51367  </a:t>
            </a:r>
            <a:endParaRPr lang="en-GB" sz="1800" dirty="0"/>
          </a:p>
        </p:txBody>
      </p:sp>
      <p:sp>
        <p:nvSpPr>
          <p:cNvPr id="10" name="Title 1">
            <a:extLst>
              <a:ext uri="{FF2B5EF4-FFF2-40B4-BE49-F238E27FC236}">
                <a16:creationId xmlns:a16="http://schemas.microsoft.com/office/drawing/2014/main" id="{9E480C62-A8ED-B00C-C524-15BB965459D5}"/>
              </a:ext>
            </a:extLst>
          </p:cNvPr>
          <p:cNvSpPr txBox="1">
            <a:spLocks/>
          </p:cNvSpPr>
          <p:nvPr/>
        </p:nvSpPr>
        <p:spPr>
          <a:xfrm>
            <a:off x="144419" y="2629570"/>
            <a:ext cx="2088048" cy="484721"/>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400" b="1" dirty="0">
                <a:solidFill>
                  <a:schemeClr val="tx1">
                    <a:lumMod val="75000"/>
                    <a:lumOff val="25000"/>
                  </a:schemeClr>
                </a:solidFill>
              </a:rPr>
              <a:t>Professor Brenda O’Neill</a:t>
            </a:r>
            <a:br>
              <a:rPr lang="en-US" sz="1400" dirty="0">
                <a:solidFill>
                  <a:schemeClr val="tx1">
                    <a:lumMod val="75000"/>
                    <a:lumOff val="25000"/>
                  </a:schemeClr>
                </a:solidFill>
              </a:rPr>
            </a:br>
            <a:r>
              <a:rPr lang="en-US" sz="1400" dirty="0">
                <a:solidFill>
                  <a:schemeClr val="tx1">
                    <a:lumMod val="75000"/>
                    <a:lumOff val="25000"/>
                  </a:schemeClr>
                </a:solidFill>
              </a:rPr>
              <a:t>Chief Investigator</a:t>
            </a:r>
          </a:p>
        </p:txBody>
      </p:sp>
      <p:sp>
        <p:nvSpPr>
          <p:cNvPr id="11" name="Title 1">
            <a:extLst>
              <a:ext uri="{FF2B5EF4-FFF2-40B4-BE49-F238E27FC236}">
                <a16:creationId xmlns:a16="http://schemas.microsoft.com/office/drawing/2014/main" id="{3C5879E4-4A17-C183-9BE3-CAA22CA4EC47}"/>
              </a:ext>
            </a:extLst>
          </p:cNvPr>
          <p:cNvSpPr txBox="1">
            <a:spLocks/>
          </p:cNvSpPr>
          <p:nvPr/>
        </p:nvSpPr>
        <p:spPr>
          <a:xfrm>
            <a:off x="2483952" y="2664711"/>
            <a:ext cx="2088048" cy="484721"/>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400" b="1" dirty="0">
                <a:solidFill>
                  <a:schemeClr val="tx1">
                    <a:lumMod val="75000"/>
                    <a:lumOff val="25000"/>
                  </a:schemeClr>
                </a:solidFill>
              </a:rPr>
              <a:t>Professor Danny McAuley</a:t>
            </a:r>
            <a:br>
              <a:rPr lang="en-US" sz="1400" dirty="0">
                <a:solidFill>
                  <a:schemeClr val="tx1">
                    <a:lumMod val="75000"/>
                    <a:lumOff val="25000"/>
                  </a:schemeClr>
                </a:solidFill>
              </a:rPr>
            </a:br>
            <a:r>
              <a:rPr lang="en-US" sz="1400" dirty="0">
                <a:solidFill>
                  <a:schemeClr val="tx1">
                    <a:lumMod val="75000"/>
                    <a:lumOff val="25000"/>
                  </a:schemeClr>
                </a:solidFill>
              </a:rPr>
              <a:t>Co-Chief Investigator</a:t>
            </a:r>
          </a:p>
        </p:txBody>
      </p:sp>
      <p:sp>
        <p:nvSpPr>
          <p:cNvPr id="13" name="Rectangle 3">
            <a:extLst>
              <a:ext uri="{FF2B5EF4-FFF2-40B4-BE49-F238E27FC236}">
                <a16:creationId xmlns:a16="http://schemas.microsoft.com/office/drawing/2014/main" id="{D93E9112-7B07-4365-E71F-D815C6B7BF21}"/>
              </a:ext>
            </a:extLst>
          </p:cNvPr>
          <p:cNvSpPr txBox="1">
            <a:spLocks noChangeArrowheads="1"/>
          </p:cNvSpPr>
          <p:nvPr/>
        </p:nvSpPr>
        <p:spPr bwMode="auto">
          <a:xfrm flipH="1">
            <a:off x="6950017" y="2719170"/>
            <a:ext cx="1964946" cy="49164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fontScale="85000" lnSpcReduction="10000"/>
          </a:bodyPr>
          <a:lstStyle>
            <a:lvl1pPr marL="285750" indent="-285750">
              <a:spcBef>
                <a:spcPct val="20000"/>
              </a:spcBef>
              <a:buChar char="•"/>
              <a:defRPr sz="3000" b="1">
                <a:solidFill>
                  <a:srgbClr val="214963"/>
                </a:solidFill>
                <a:latin typeface="Arial" panose="020B0604020202020204" pitchFamily="34" charset="0"/>
              </a:defRPr>
            </a:lvl1pPr>
            <a:lvl2pPr marL="742950" indent="-31750">
              <a:spcBef>
                <a:spcPct val="20000"/>
              </a:spcBef>
              <a:buChar char="–"/>
              <a:defRPr sz="2600">
                <a:solidFill>
                  <a:srgbClr val="214963"/>
                </a:solidFill>
                <a:latin typeface="Arial" panose="020B0604020202020204" pitchFamily="34" charset="0"/>
              </a:defRPr>
            </a:lvl2pPr>
            <a:lvl3pPr marL="1143000" indent="25400">
              <a:spcBef>
                <a:spcPct val="20000"/>
              </a:spcBef>
              <a:buChar char="•"/>
              <a:defRPr sz="2400">
                <a:solidFill>
                  <a:srgbClr val="214963"/>
                </a:solidFill>
                <a:latin typeface="Arial" panose="020B0604020202020204" pitchFamily="34" charset="0"/>
              </a:defRPr>
            </a:lvl3pPr>
            <a:lvl4pPr marL="1600200" indent="25400">
              <a:spcBef>
                <a:spcPct val="20000"/>
              </a:spcBef>
              <a:buChar char="–"/>
              <a:defRPr sz="2000">
                <a:solidFill>
                  <a:srgbClr val="214963"/>
                </a:solidFill>
                <a:latin typeface="Arial" panose="020B0604020202020204" pitchFamily="34" charset="0"/>
              </a:defRPr>
            </a:lvl4pPr>
            <a:lvl5pPr marL="2057400" indent="25400">
              <a:spcBef>
                <a:spcPct val="20000"/>
              </a:spcBef>
              <a:buChar char="»"/>
              <a:defRPr sz="2000">
                <a:solidFill>
                  <a:srgbClr val="214963"/>
                </a:solidFill>
                <a:latin typeface="Arial" panose="020B0604020202020204" pitchFamily="34" charset="0"/>
              </a:defRPr>
            </a:lvl5pPr>
            <a:lvl6pPr marL="2514600" indent="25400" eaLnBrk="0" fontAlgn="base" hangingPunct="0">
              <a:spcBef>
                <a:spcPct val="20000"/>
              </a:spcBef>
              <a:spcAft>
                <a:spcPct val="0"/>
              </a:spcAft>
              <a:buChar char="»"/>
              <a:defRPr sz="2000">
                <a:solidFill>
                  <a:srgbClr val="214963"/>
                </a:solidFill>
                <a:latin typeface="Arial" panose="020B0604020202020204" pitchFamily="34" charset="0"/>
              </a:defRPr>
            </a:lvl6pPr>
            <a:lvl7pPr marL="2971800" indent="25400" eaLnBrk="0" fontAlgn="base" hangingPunct="0">
              <a:spcBef>
                <a:spcPct val="20000"/>
              </a:spcBef>
              <a:spcAft>
                <a:spcPct val="0"/>
              </a:spcAft>
              <a:buChar char="»"/>
              <a:defRPr sz="2000">
                <a:solidFill>
                  <a:srgbClr val="214963"/>
                </a:solidFill>
                <a:latin typeface="Arial" panose="020B0604020202020204" pitchFamily="34" charset="0"/>
              </a:defRPr>
            </a:lvl7pPr>
            <a:lvl8pPr marL="3429000" indent="25400" eaLnBrk="0" fontAlgn="base" hangingPunct="0">
              <a:spcBef>
                <a:spcPct val="20000"/>
              </a:spcBef>
              <a:spcAft>
                <a:spcPct val="0"/>
              </a:spcAft>
              <a:buChar char="»"/>
              <a:defRPr sz="2000">
                <a:solidFill>
                  <a:srgbClr val="214963"/>
                </a:solidFill>
                <a:latin typeface="Arial" panose="020B0604020202020204" pitchFamily="34" charset="0"/>
              </a:defRPr>
            </a:lvl8pPr>
            <a:lvl9pPr marL="3886200" indent="25400" eaLnBrk="0" fontAlgn="base" hangingPunct="0">
              <a:spcBef>
                <a:spcPct val="20000"/>
              </a:spcBef>
              <a:spcAft>
                <a:spcPct val="0"/>
              </a:spcAft>
              <a:buChar char="»"/>
              <a:defRPr sz="2000">
                <a:solidFill>
                  <a:srgbClr val="214963"/>
                </a:solidFill>
                <a:latin typeface="Arial" panose="020B0604020202020204" pitchFamily="34" charset="0"/>
              </a:defRPr>
            </a:lvl9pPr>
          </a:lstStyle>
          <a:p>
            <a:pPr marL="57150" indent="0" algn="ctr">
              <a:lnSpc>
                <a:spcPct val="90000"/>
              </a:lnSpc>
              <a:spcBef>
                <a:spcPts val="400"/>
              </a:spcBef>
              <a:buClr>
                <a:srgbClr val="000000"/>
              </a:buClr>
              <a:buNone/>
              <a:defRPr/>
            </a:pPr>
            <a:r>
              <a:rPr lang="en-US" altLang="en-US" sz="1600" dirty="0">
                <a:solidFill>
                  <a:schemeClr val="tx1">
                    <a:lumMod val="75000"/>
                    <a:lumOff val="25000"/>
                  </a:schemeClr>
                </a:solidFill>
                <a:latin typeface="+mn-lt"/>
                <a:sym typeface="Arial" panose="020B0604020202020204" pitchFamily="34" charset="0"/>
              </a:rPr>
              <a:t>Rowena Williams</a:t>
            </a:r>
          </a:p>
          <a:p>
            <a:pPr marL="57150" indent="0" algn="ctr">
              <a:lnSpc>
                <a:spcPct val="90000"/>
              </a:lnSpc>
              <a:spcBef>
                <a:spcPts val="400"/>
              </a:spcBef>
              <a:buClr>
                <a:srgbClr val="000000"/>
              </a:buClr>
              <a:buNone/>
              <a:defRPr/>
            </a:pPr>
            <a:r>
              <a:rPr lang="en-US" altLang="en-US" sz="1600" b="0" dirty="0">
                <a:solidFill>
                  <a:schemeClr val="tx1">
                    <a:lumMod val="75000"/>
                    <a:lumOff val="25000"/>
                  </a:schemeClr>
                </a:solidFill>
                <a:latin typeface="+mn-lt"/>
                <a:sym typeface="Arial" panose="020B0604020202020204" pitchFamily="34" charset="0"/>
              </a:rPr>
              <a:t>Senior Project Manager</a:t>
            </a:r>
          </a:p>
          <a:p>
            <a:pPr marL="57150" indent="0">
              <a:lnSpc>
                <a:spcPct val="90000"/>
              </a:lnSpc>
              <a:spcBef>
                <a:spcPts val="400"/>
              </a:spcBef>
              <a:buClr>
                <a:srgbClr val="000000"/>
              </a:buClr>
              <a:buNone/>
              <a:defRPr/>
            </a:pPr>
            <a:endParaRPr lang="en-US" altLang="en-US" sz="1400" b="0" dirty="0">
              <a:solidFill>
                <a:schemeClr val="bg1">
                  <a:lumMod val="65000"/>
                  <a:lumOff val="35000"/>
                </a:schemeClr>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p:txBody>
      </p:sp>
      <p:sp>
        <p:nvSpPr>
          <p:cNvPr id="16" name="Rectangle 3">
            <a:extLst>
              <a:ext uri="{FF2B5EF4-FFF2-40B4-BE49-F238E27FC236}">
                <a16:creationId xmlns:a16="http://schemas.microsoft.com/office/drawing/2014/main" id="{1DA60816-143E-AB2C-9B9B-A55F5C093E8F}"/>
              </a:ext>
            </a:extLst>
          </p:cNvPr>
          <p:cNvSpPr txBox="1">
            <a:spLocks noChangeArrowheads="1"/>
          </p:cNvSpPr>
          <p:nvPr/>
        </p:nvSpPr>
        <p:spPr bwMode="auto">
          <a:xfrm>
            <a:off x="1547664" y="4779401"/>
            <a:ext cx="1964948" cy="562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marL="285750" indent="-285750">
              <a:spcBef>
                <a:spcPct val="20000"/>
              </a:spcBef>
              <a:buChar char="•"/>
              <a:defRPr sz="3000" b="1">
                <a:solidFill>
                  <a:srgbClr val="214963"/>
                </a:solidFill>
                <a:latin typeface="Arial" panose="020B0604020202020204" pitchFamily="34" charset="0"/>
              </a:defRPr>
            </a:lvl1pPr>
            <a:lvl2pPr marL="742950" indent="-31750">
              <a:spcBef>
                <a:spcPct val="20000"/>
              </a:spcBef>
              <a:buChar char="–"/>
              <a:defRPr sz="2600">
                <a:solidFill>
                  <a:srgbClr val="214963"/>
                </a:solidFill>
                <a:latin typeface="Arial" panose="020B0604020202020204" pitchFamily="34" charset="0"/>
              </a:defRPr>
            </a:lvl2pPr>
            <a:lvl3pPr marL="1143000" indent="25400">
              <a:spcBef>
                <a:spcPct val="20000"/>
              </a:spcBef>
              <a:buChar char="•"/>
              <a:defRPr sz="2400">
                <a:solidFill>
                  <a:srgbClr val="214963"/>
                </a:solidFill>
                <a:latin typeface="Arial" panose="020B0604020202020204" pitchFamily="34" charset="0"/>
              </a:defRPr>
            </a:lvl3pPr>
            <a:lvl4pPr marL="1600200" indent="25400">
              <a:spcBef>
                <a:spcPct val="20000"/>
              </a:spcBef>
              <a:buChar char="–"/>
              <a:defRPr sz="2000">
                <a:solidFill>
                  <a:srgbClr val="214963"/>
                </a:solidFill>
                <a:latin typeface="Arial" panose="020B0604020202020204" pitchFamily="34" charset="0"/>
              </a:defRPr>
            </a:lvl4pPr>
            <a:lvl5pPr marL="2057400" indent="25400">
              <a:spcBef>
                <a:spcPct val="20000"/>
              </a:spcBef>
              <a:buChar char="»"/>
              <a:defRPr sz="2000">
                <a:solidFill>
                  <a:srgbClr val="214963"/>
                </a:solidFill>
                <a:latin typeface="Arial" panose="020B0604020202020204" pitchFamily="34" charset="0"/>
              </a:defRPr>
            </a:lvl5pPr>
            <a:lvl6pPr marL="2514600" indent="25400" eaLnBrk="0" fontAlgn="base" hangingPunct="0">
              <a:spcBef>
                <a:spcPct val="20000"/>
              </a:spcBef>
              <a:spcAft>
                <a:spcPct val="0"/>
              </a:spcAft>
              <a:buChar char="»"/>
              <a:defRPr sz="2000">
                <a:solidFill>
                  <a:srgbClr val="214963"/>
                </a:solidFill>
                <a:latin typeface="Arial" panose="020B0604020202020204" pitchFamily="34" charset="0"/>
              </a:defRPr>
            </a:lvl6pPr>
            <a:lvl7pPr marL="2971800" indent="25400" eaLnBrk="0" fontAlgn="base" hangingPunct="0">
              <a:spcBef>
                <a:spcPct val="20000"/>
              </a:spcBef>
              <a:spcAft>
                <a:spcPct val="0"/>
              </a:spcAft>
              <a:buChar char="»"/>
              <a:defRPr sz="2000">
                <a:solidFill>
                  <a:srgbClr val="214963"/>
                </a:solidFill>
                <a:latin typeface="Arial" panose="020B0604020202020204" pitchFamily="34" charset="0"/>
              </a:defRPr>
            </a:lvl7pPr>
            <a:lvl8pPr marL="3429000" indent="25400" eaLnBrk="0" fontAlgn="base" hangingPunct="0">
              <a:spcBef>
                <a:spcPct val="20000"/>
              </a:spcBef>
              <a:spcAft>
                <a:spcPct val="0"/>
              </a:spcAft>
              <a:buChar char="»"/>
              <a:defRPr sz="2000">
                <a:solidFill>
                  <a:srgbClr val="214963"/>
                </a:solidFill>
                <a:latin typeface="Arial" panose="020B0604020202020204" pitchFamily="34" charset="0"/>
              </a:defRPr>
            </a:lvl8pPr>
            <a:lvl9pPr marL="3886200" indent="25400" eaLnBrk="0" fontAlgn="base" hangingPunct="0">
              <a:spcBef>
                <a:spcPct val="20000"/>
              </a:spcBef>
              <a:spcAft>
                <a:spcPct val="0"/>
              </a:spcAft>
              <a:buChar char="»"/>
              <a:defRPr sz="2000">
                <a:solidFill>
                  <a:srgbClr val="214963"/>
                </a:solidFill>
                <a:latin typeface="Arial" panose="020B0604020202020204" pitchFamily="34" charset="0"/>
              </a:defRPr>
            </a:lvl9pPr>
          </a:lstStyle>
          <a:p>
            <a:pPr marL="57150" indent="0" algn="ctr">
              <a:lnSpc>
                <a:spcPct val="90000"/>
              </a:lnSpc>
              <a:spcBef>
                <a:spcPts val="400"/>
              </a:spcBef>
              <a:buClr>
                <a:srgbClr val="000000"/>
              </a:buClr>
              <a:buNone/>
              <a:defRPr/>
            </a:pPr>
            <a:r>
              <a:rPr lang="en-US" altLang="en-US" sz="1400" dirty="0">
                <a:solidFill>
                  <a:schemeClr val="tx1">
                    <a:lumMod val="75000"/>
                    <a:lumOff val="25000"/>
                  </a:schemeClr>
                </a:solidFill>
                <a:latin typeface="+mn-lt"/>
                <a:sym typeface="Arial" panose="020B0604020202020204" pitchFamily="34" charset="0"/>
              </a:rPr>
              <a:t>Kerry Raynes</a:t>
            </a:r>
          </a:p>
          <a:p>
            <a:pPr marL="57150" indent="0" algn="ctr">
              <a:lnSpc>
                <a:spcPct val="90000"/>
              </a:lnSpc>
              <a:spcBef>
                <a:spcPts val="400"/>
              </a:spcBef>
              <a:buClr>
                <a:srgbClr val="000000"/>
              </a:buClr>
              <a:buNone/>
              <a:defRPr/>
            </a:pPr>
            <a:r>
              <a:rPr lang="en-US" altLang="en-US" sz="1400" b="0" dirty="0">
                <a:solidFill>
                  <a:schemeClr val="tx1">
                    <a:lumMod val="75000"/>
                    <a:lumOff val="25000"/>
                  </a:schemeClr>
                </a:solidFill>
                <a:latin typeface="+mn-lt"/>
                <a:sym typeface="Arial" panose="020B0604020202020204" pitchFamily="34" charset="0"/>
              </a:rPr>
              <a:t>Trial Manager</a:t>
            </a:r>
          </a:p>
          <a:p>
            <a:pPr marL="57150" indent="0">
              <a:lnSpc>
                <a:spcPct val="90000"/>
              </a:lnSpc>
              <a:spcBef>
                <a:spcPts val="400"/>
              </a:spcBef>
              <a:buClr>
                <a:srgbClr val="000000"/>
              </a:buClr>
              <a:buNone/>
              <a:defRPr/>
            </a:pPr>
            <a:endParaRPr lang="en-US" altLang="en-US" sz="1400" b="0" dirty="0">
              <a:solidFill>
                <a:schemeClr val="bg1">
                  <a:lumMod val="65000"/>
                  <a:lumOff val="35000"/>
                </a:schemeClr>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p:txBody>
      </p:sp>
      <p:sp>
        <p:nvSpPr>
          <p:cNvPr id="17" name="Rectangle 3">
            <a:extLst>
              <a:ext uri="{FF2B5EF4-FFF2-40B4-BE49-F238E27FC236}">
                <a16:creationId xmlns:a16="http://schemas.microsoft.com/office/drawing/2014/main" id="{5943CD94-2D4F-A222-CB94-024BB753944D}"/>
              </a:ext>
            </a:extLst>
          </p:cNvPr>
          <p:cNvSpPr txBox="1">
            <a:spLocks noChangeArrowheads="1"/>
          </p:cNvSpPr>
          <p:nvPr/>
        </p:nvSpPr>
        <p:spPr bwMode="auto">
          <a:xfrm>
            <a:off x="3635896" y="4723198"/>
            <a:ext cx="1964948" cy="562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marL="285750" indent="-285750">
              <a:spcBef>
                <a:spcPct val="20000"/>
              </a:spcBef>
              <a:buChar char="•"/>
              <a:defRPr sz="3000" b="1">
                <a:solidFill>
                  <a:srgbClr val="214963"/>
                </a:solidFill>
                <a:latin typeface="Arial" panose="020B0604020202020204" pitchFamily="34" charset="0"/>
              </a:defRPr>
            </a:lvl1pPr>
            <a:lvl2pPr marL="742950" indent="-31750">
              <a:spcBef>
                <a:spcPct val="20000"/>
              </a:spcBef>
              <a:buChar char="–"/>
              <a:defRPr sz="2600">
                <a:solidFill>
                  <a:srgbClr val="214963"/>
                </a:solidFill>
                <a:latin typeface="Arial" panose="020B0604020202020204" pitchFamily="34" charset="0"/>
              </a:defRPr>
            </a:lvl2pPr>
            <a:lvl3pPr marL="1143000" indent="25400">
              <a:spcBef>
                <a:spcPct val="20000"/>
              </a:spcBef>
              <a:buChar char="•"/>
              <a:defRPr sz="2400">
                <a:solidFill>
                  <a:srgbClr val="214963"/>
                </a:solidFill>
                <a:latin typeface="Arial" panose="020B0604020202020204" pitchFamily="34" charset="0"/>
              </a:defRPr>
            </a:lvl3pPr>
            <a:lvl4pPr marL="1600200" indent="25400">
              <a:spcBef>
                <a:spcPct val="20000"/>
              </a:spcBef>
              <a:buChar char="–"/>
              <a:defRPr sz="2000">
                <a:solidFill>
                  <a:srgbClr val="214963"/>
                </a:solidFill>
                <a:latin typeface="Arial" panose="020B0604020202020204" pitchFamily="34" charset="0"/>
              </a:defRPr>
            </a:lvl4pPr>
            <a:lvl5pPr marL="2057400" indent="25400">
              <a:spcBef>
                <a:spcPct val="20000"/>
              </a:spcBef>
              <a:buChar char="»"/>
              <a:defRPr sz="2000">
                <a:solidFill>
                  <a:srgbClr val="214963"/>
                </a:solidFill>
                <a:latin typeface="Arial" panose="020B0604020202020204" pitchFamily="34" charset="0"/>
              </a:defRPr>
            </a:lvl5pPr>
            <a:lvl6pPr marL="2514600" indent="25400" eaLnBrk="0" fontAlgn="base" hangingPunct="0">
              <a:spcBef>
                <a:spcPct val="20000"/>
              </a:spcBef>
              <a:spcAft>
                <a:spcPct val="0"/>
              </a:spcAft>
              <a:buChar char="»"/>
              <a:defRPr sz="2000">
                <a:solidFill>
                  <a:srgbClr val="214963"/>
                </a:solidFill>
                <a:latin typeface="Arial" panose="020B0604020202020204" pitchFamily="34" charset="0"/>
              </a:defRPr>
            </a:lvl6pPr>
            <a:lvl7pPr marL="2971800" indent="25400" eaLnBrk="0" fontAlgn="base" hangingPunct="0">
              <a:spcBef>
                <a:spcPct val="20000"/>
              </a:spcBef>
              <a:spcAft>
                <a:spcPct val="0"/>
              </a:spcAft>
              <a:buChar char="»"/>
              <a:defRPr sz="2000">
                <a:solidFill>
                  <a:srgbClr val="214963"/>
                </a:solidFill>
                <a:latin typeface="Arial" panose="020B0604020202020204" pitchFamily="34" charset="0"/>
              </a:defRPr>
            </a:lvl7pPr>
            <a:lvl8pPr marL="3429000" indent="25400" eaLnBrk="0" fontAlgn="base" hangingPunct="0">
              <a:spcBef>
                <a:spcPct val="20000"/>
              </a:spcBef>
              <a:spcAft>
                <a:spcPct val="0"/>
              </a:spcAft>
              <a:buChar char="»"/>
              <a:defRPr sz="2000">
                <a:solidFill>
                  <a:srgbClr val="214963"/>
                </a:solidFill>
                <a:latin typeface="Arial" panose="020B0604020202020204" pitchFamily="34" charset="0"/>
              </a:defRPr>
            </a:lvl8pPr>
            <a:lvl9pPr marL="3886200" indent="25400" eaLnBrk="0" fontAlgn="base" hangingPunct="0">
              <a:spcBef>
                <a:spcPct val="20000"/>
              </a:spcBef>
              <a:spcAft>
                <a:spcPct val="0"/>
              </a:spcAft>
              <a:buChar char="»"/>
              <a:defRPr sz="2000">
                <a:solidFill>
                  <a:srgbClr val="214963"/>
                </a:solidFill>
                <a:latin typeface="Arial" panose="020B0604020202020204" pitchFamily="34" charset="0"/>
              </a:defRPr>
            </a:lvl9pPr>
          </a:lstStyle>
          <a:p>
            <a:pPr marL="57150" indent="0" algn="ctr">
              <a:lnSpc>
                <a:spcPct val="90000"/>
              </a:lnSpc>
              <a:spcBef>
                <a:spcPts val="400"/>
              </a:spcBef>
              <a:buClr>
                <a:srgbClr val="000000"/>
              </a:buClr>
              <a:buNone/>
              <a:defRPr/>
            </a:pPr>
            <a:r>
              <a:rPr lang="en-US" altLang="en-US" sz="1400" dirty="0">
                <a:solidFill>
                  <a:schemeClr val="tx1">
                    <a:lumMod val="75000"/>
                    <a:lumOff val="25000"/>
                  </a:schemeClr>
                </a:solidFill>
                <a:latin typeface="+mn-lt"/>
                <a:sym typeface="Arial" panose="020B0604020202020204" pitchFamily="34" charset="0"/>
              </a:rPr>
              <a:t>Dr Louisa Edwards</a:t>
            </a:r>
          </a:p>
          <a:p>
            <a:pPr marL="57150" indent="0" algn="ctr">
              <a:lnSpc>
                <a:spcPct val="90000"/>
              </a:lnSpc>
              <a:spcBef>
                <a:spcPts val="400"/>
              </a:spcBef>
              <a:buClr>
                <a:srgbClr val="000000"/>
              </a:buClr>
              <a:buNone/>
              <a:defRPr/>
            </a:pPr>
            <a:r>
              <a:rPr lang="en-US" altLang="en-US" sz="1400" b="0" dirty="0">
                <a:solidFill>
                  <a:schemeClr val="tx1">
                    <a:lumMod val="75000"/>
                    <a:lumOff val="25000"/>
                  </a:schemeClr>
                </a:solidFill>
                <a:latin typeface="+mn-lt"/>
                <a:sym typeface="Arial" panose="020B0604020202020204" pitchFamily="34" charset="0"/>
              </a:rPr>
              <a:t>Trial Coordinator</a:t>
            </a:r>
          </a:p>
          <a:p>
            <a:pPr marL="57150" indent="0">
              <a:lnSpc>
                <a:spcPct val="90000"/>
              </a:lnSpc>
              <a:spcBef>
                <a:spcPts val="400"/>
              </a:spcBef>
              <a:buClr>
                <a:srgbClr val="000000"/>
              </a:buClr>
              <a:buNone/>
              <a:defRPr/>
            </a:pPr>
            <a:endParaRPr lang="en-US" altLang="en-US" sz="1400" b="0" dirty="0">
              <a:solidFill>
                <a:schemeClr val="bg1">
                  <a:lumMod val="65000"/>
                  <a:lumOff val="35000"/>
                </a:schemeClr>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p:txBody>
      </p:sp>
      <p:pic>
        <p:nvPicPr>
          <p:cNvPr id="20" name="Picture 19">
            <a:extLst>
              <a:ext uri="{FF2B5EF4-FFF2-40B4-BE49-F238E27FC236}">
                <a16:creationId xmlns:a16="http://schemas.microsoft.com/office/drawing/2014/main" id="{4DB1C984-371E-F29F-7018-A128134C3D60}"/>
              </a:ext>
            </a:extLst>
          </p:cNvPr>
          <p:cNvPicPr>
            <a:picLocks noChangeAspect="1"/>
          </p:cNvPicPr>
          <p:nvPr/>
        </p:nvPicPr>
        <p:blipFill rotWithShape="1">
          <a:blip r:embed="rId7"/>
          <a:srcRect l="2709" t="2541" r="-2709" b="26851"/>
          <a:stretch/>
        </p:blipFill>
        <p:spPr>
          <a:xfrm>
            <a:off x="1833382" y="3234000"/>
            <a:ext cx="1393513" cy="1470970"/>
          </a:xfrm>
          <a:prstGeom prst="rect">
            <a:avLst/>
          </a:prstGeom>
        </p:spPr>
      </p:pic>
      <p:pic>
        <p:nvPicPr>
          <p:cNvPr id="21" name="Picture 20">
            <a:extLst>
              <a:ext uri="{FF2B5EF4-FFF2-40B4-BE49-F238E27FC236}">
                <a16:creationId xmlns:a16="http://schemas.microsoft.com/office/drawing/2014/main" id="{FD0A66D9-7422-3E1A-B23E-21D80207C0C7}"/>
              </a:ext>
            </a:extLst>
          </p:cNvPr>
          <p:cNvPicPr>
            <a:picLocks noChangeAspect="1"/>
          </p:cNvPicPr>
          <p:nvPr/>
        </p:nvPicPr>
        <p:blipFill rotWithShape="1">
          <a:blip r:embed="rId8"/>
          <a:srcRect l="888" t="429" r="23125" b="-429"/>
          <a:stretch/>
        </p:blipFill>
        <p:spPr>
          <a:xfrm>
            <a:off x="2681798" y="1121873"/>
            <a:ext cx="1638230" cy="1542838"/>
          </a:xfrm>
          <a:prstGeom prst="rect">
            <a:avLst/>
          </a:prstGeom>
        </p:spPr>
      </p:pic>
      <p:pic>
        <p:nvPicPr>
          <p:cNvPr id="22" name="Picture 21">
            <a:extLst>
              <a:ext uri="{FF2B5EF4-FFF2-40B4-BE49-F238E27FC236}">
                <a16:creationId xmlns:a16="http://schemas.microsoft.com/office/drawing/2014/main" id="{EF730C23-4BDF-98FB-FA64-8F4B2912B695}"/>
              </a:ext>
            </a:extLst>
          </p:cNvPr>
          <p:cNvPicPr>
            <a:picLocks noChangeAspect="1"/>
          </p:cNvPicPr>
          <p:nvPr/>
        </p:nvPicPr>
        <p:blipFill rotWithShape="1">
          <a:blip r:embed="rId9"/>
          <a:srcRect t="12172"/>
          <a:stretch/>
        </p:blipFill>
        <p:spPr>
          <a:xfrm>
            <a:off x="513650" y="980728"/>
            <a:ext cx="1349587" cy="1580420"/>
          </a:xfrm>
          <a:prstGeom prst="rect">
            <a:avLst/>
          </a:prstGeom>
        </p:spPr>
      </p:pic>
      <p:pic>
        <p:nvPicPr>
          <p:cNvPr id="1026" name="Picture 2">
            <a:extLst>
              <a:ext uri="{FF2B5EF4-FFF2-40B4-BE49-F238E27FC236}">
                <a16:creationId xmlns:a16="http://schemas.microsoft.com/office/drawing/2014/main" id="{E4BE9B68-3FB4-ED83-1332-3032B9D77C1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84949" y="3252996"/>
            <a:ext cx="1428240" cy="142824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3">
            <a:extLst>
              <a:ext uri="{FF2B5EF4-FFF2-40B4-BE49-F238E27FC236}">
                <a16:creationId xmlns:a16="http://schemas.microsoft.com/office/drawing/2014/main" id="{71AFE615-0B7D-F211-8501-27DBC45A9E24}"/>
              </a:ext>
            </a:extLst>
          </p:cNvPr>
          <p:cNvSpPr txBox="1">
            <a:spLocks noChangeArrowheads="1"/>
          </p:cNvSpPr>
          <p:nvPr/>
        </p:nvSpPr>
        <p:spPr bwMode="auto">
          <a:xfrm>
            <a:off x="5868144" y="4714984"/>
            <a:ext cx="1964948" cy="56246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marL="285750" indent="-285750">
              <a:spcBef>
                <a:spcPct val="20000"/>
              </a:spcBef>
              <a:buChar char="•"/>
              <a:defRPr sz="3000" b="1">
                <a:solidFill>
                  <a:srgbClr val="214963"/>
                </a:solidFill>
                <a:latin typeface="Arial" panose="020B0604020202020204" pitchFamily="34" charset="0"/>
              </a:defRPr>
            </a:lvl1pPr>
            <a:lvl2pPr marL="742950" indent="-31750">
              <a:spcBef>
                <a:spcPct val="20000"/>
              </a:spcBef>
              <a:buChar char="–"/>
              <a:defRPr sz="2600">
                <a:solidFill>
                  <a:srgbClr val="214963"/>
                </a:solidFill>
                <a:latin typeface="Arial" panose="020B0604020202020204" pitchFamily="34" charset="0"/>
              </a:defRPr>
            </a:lvl2pPr>
            <a:lvl3pPr marL="1143000" indent="25400">
              <a:spcBef>
                <a:spcPct val="20000"/>
              </a:spcBef>
              <a:buChar char="•"/>
              <a:defRPr sz="2400">
                <a:solidFill>
                  <a:srgbClr val="214963"/>
                </a:solidFill>
                <a:latin typeface="Arial" panose="020B0604020202020204" pitchFamily="34" charset="0"/>
              </a:defRPr>
            </a:lvl3pPr>
            <a:lvl4pPr marL="1600200" indent="25400">
              <a:spcBef>
                <a:spcPct val="20000"/>
              </a:spcBef>
              <a:buChar char="–"/>
              <a:defRPr sz="2000">
                <a:solidFill>
                  <a:srgbClr val="214963"/>
                </a:solidFill>
                <a:latin typeface="Arial" panose="020B0604020202020204" pitchFamily="34" charset="0"/>
              </a:defRPr>
            </a:lvl4pPr>
            <a:lvl5pPr marL="2057400" indent="25400">
              <a:spcBef>
                <a:spcPct val="20000"/>
              </a:spcBef>
              <a:buChar char="»"/>
              <a:defRPr sz="2000">
                <a:solidFill>
                  <a:srgbClr val="214963"/>
                </a:solidFill>
                <a:latin typeface="Arial" panose="020B0604020202020204" pitchFamily="34" charset="0"/>
              </a:defRPr>
            </a:lvl5pPr>
            <a:lvl6pPr marL="2514600" indent="25400" eaLnBrk="0" fontAlgn="base" hangingPunct="0">
              <a:spcBef>
                <a:spcPct val="20000"/>
              </a:spcBef>
              <a:spcAft>
                <a:spcPct val="0"/>
              </a:spcAft>
              <a:buChar char="»"/>
              <a:defRPr sz="2000">
                <a:solidFill>
                  <a:srgbClr val="214963"/>
                </a:solidFill>
                <a:latin typeface="Arial" panose="020B0604020202020204" pitchFamily="34" charset="0"/>
              </a:defRPr>
            </a:lvl6pPr>
            <a:lvl7pPr marL="2971800" indent="25400" eaLnBrk="0" fontAlgn="base" hangingPunct="0">
              <a:spcBef>
                <a:spcPct val="20000"/>
              </a:spcBef>
              <a:spcAft>
                <a:spcPct val="0"/>
              </a:spcAft>
              <a:buChar char="»"/>
              <a:defRPr sz="2000">
                <a:solidFill>
                  <a:srgbClr val="214963"/>
                </a:solidFill>
                <a:latin typeface="Arial" panose="020B0604020202020204" pitchFamily="34" charset="0"/>
              </a:defRPr>
            </a:lvl7pPr>
            <a:lvl8pPr marL="3429000" indent="25400" eaLnBrk="0" fontAlgn="base" hangingPunct="0">
              <a:spcBef>
                <a:spcPct val="20000"/>
              </a:spcBef>
              <a:spcAft>
                <a:spcPct val="0"/>
              </a:spcAft>
              <a:buChar char="»"/>
              <a:defRPr sz="2000">
                <a:solidFill>
                  <a:srgbClr val="214963"/>
                </a:solidFill>
                <a:latin typeface="Arial" panose="020B0604020202020204" pitchFamily="34" charset="0"/>
              </a:defRPr>
            </a:lvl8pPr>
            <a:lvl9pPr marL="3886200" indent="25400" eaLnBrk="0" fontAlgn="base" hangingPunct="0">
              <a:spcBef>
                <a:spcPct val="20000"/>
              </a:spcBef>
              <a:spcAft>
                <a:spcPct val="0"/>
              </a:spcAft>
              <a:buChar char="»"/>
              <a:defRPr sz="2000">
                <a:solidFill>
                  <a:srgbClr val="214963"/>
                </a:solidFill>
                <a:latin typeface="Arial" panose="020B0604020202020204" pitchFamily="34" charset="0"/>
              </a:defRPr>
            </a:lvl9pPr>
          </a:lstStyle>
          <a:p>
            <a:pPr marL="57150" indent="0" algn="ctr">
              <a:lnSpc>
                <a:spcPct val="90000"/>
              </a:lnSpc>
              <a:spcBef>
                <a:spcPts val="400"/>
              </a:spcBef>
              <a:buClr>
                <a:srgbClr val="000000"/>
              </a:buClr>
              <a:buNone/>
              <a:defRPr/>
            </a:pPr>
            <a:r>
              <a:rPr lang="en-US" altLang="en-US" sz="1400" dirty="0">
                <a:solidFill>
                  <a:schemeClr val="tx1">
                    <a:lumMod val="75000"/>
                    <a:lumOff val="25000"/>
                  </a:schemeClr>
                </a:solidFill>
                <a:latin typeface="+mn-lt"/>
                <a:sym typeface="Arial" panose="020B0604020202020204" pitchFamily="34" charset="0"/>
              </a:rPr>
              <a:t>Dr Katherine Jones</a:t>
            </a:r>
          </a:p>
          <a:p>
            <a:pPr marL="57150" indent="0" algn="ctr">
              <a:lnSpc>
                <a:spcPct val="90000"/>
              </a:lnSpc>
              <a:spcBef>
                <a:spcPts val="400"/>
              </a:spcBef>
              <a:buClr>
                <a:srgbClr val="000000"/>
              </a:buClr>
              <a:buNone/>
              <a:defRPr/>
            </a:pPr>
            <a:r>
              <a:rPr lang="en-US" altLang="en-US" sz="1400" b="0" dirty="0">
                <a:solidFill>
                  <a:schemeClr val="tx1">
                    <a:lumMod val="75000"/>
                    <a:lumOff val="25000"/>
                  </a:schemeClr>
                </a:solidFill>
                <a:latin typeface="+mn-lt"/>
                <a:sym typeface="Arial" panose="020B0604020202020204" pitchFamily="34" charset="0"/>
              </a:rPr>
              <a:t>Research Fellow</a:t>
            </a:r>
          </a:p>
          <a:p>
            <a:pPr marL="57150" indent="0">
              <a:lnSpc>
                <a:spcPct val="90000"/>
              </a:lnSpc>
              <a:spcBef>
                <a:spcPts val="400"/>
              </a:spcBef>
              <a:buClr>
                <a:srgbClr val="000000"/>
              </a:buClr>
              <a:buNone/>
              <a:defRPr/>
            </a:pPr>
            <a:endParaRPr lang="en-US" altLang="en-US" sz="1400" b="0" dirty="0">
              <a:solidFill>
                <a:schemeClr val="bg1">
                  <a:lumMod val="65000"/>
                  <a:lumOff val="35000"/>
                </a:schemeClr>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marL="0" indent="0">
              <a:lnSpc>
                <a:spcPct val="90000"/>
              </a:lnSpc>
              <a:spcBef>
                <a:spcPts val="400"/>
              </a:spcBef>
              <a:buClr>
                <a:srgbClr val="000000"/>
              </a:buClr>
              <a:buNone/>
              <a:defRPr/>
            </a:pPr>
            <a:endParaRPr lang="en-US" altLang="en-US" sz="1400" b="0" dirty="0">
              <a:solidFill>
                <a:schemeClr val="tx1"/>
              </a:solidFill>
              <a:latin typeface="+mn-lt"/>
              <a:sym typeface="Arial" panose="020B0604020202020204" pitchFamily="34" charset="0"/>
            </a:endParaRPr>
          </a:p>
          <a:p>
            <a:pPr marL="0" indent="0">
              <a:lnSpc>
                <a:spcPct val="90000"/>
              </a:lnSpc>
              <a:spcBef>
                <a:spcPts val="400"/>
              </a:spcBef>
              <a:buClr>
                <a:srgbClr val="000000"/>
              </a:buClr>
              <a:buNone/>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a:p>
            <a:pPr indent="-228600">
              <a:lnSpc>
                <a:spcPct val="90000"/>
              </a:lnSpc>
              <a:spcBef>
                <a:spcPts val="400"/>
              </a:spcBef>
              <a:buClr>
                <a:srgbClr val="000000"/>
              </a:buClr>
              <a:buFont typeface="Arial" panose="020B0604020202020204" pitchFamily="34" charset="0"/>
              <a:buChar char="•"/>
              <a:defRPr/>
            </a:pPr>
            <a:endParaRPr lang="en-US" altLang="en-US" sz="1400" b="0" dirty="0">
              <a:solidFill>
                <a:schemeClr val="tx1"/>
              </a:solidFill>
              <a:latin typeface="+mn-lt"/>
              <a:sym typeface="Arial" panose="020B0604020202020204" pitchFamily="34" charset="0"/>
            </a:endParaRPr>
          </a:p>
        </p:txBody>
      </p:sp>
      <p:pic>
        <p:nvPicPr>
          <p:cNvPr id="3" name="Picture 2">
            <a:extLst>
              <a:ext uri="{FF2B5EF4-FFF2-40B4-BE49-F238E27FC236}">
                <a16:creationId xmlns:a16="http://schemas.microsoft.com/office/drawing/2014/main" id="{5F95D237-A882-43F4-84A1-F88993F9A15E}"/>
              </a:ext>
            </a:extLst>
          </p:cNvPr>
          <p:cNvPicPr>
            <a:picLocks noChangeAspect="1"/>
          </p:cNvPicPr>
          <p:nvPr/>
        </p:nvPicPr>
        <p:blipFill rotWithShape="1">
          <a:blip r:embed="rId11"/>
          <a:srcRect l="14394" t="11749" r="14596" b="40700"/>
          <a:stretch/>
        </p:blipFill>
        <p:spPr>
          <a:xfrm>
            <a:off x="6172215" y="3234000"/>
            <a:ext cx="1428241" cy="1434615"/>
          </a:xfrm>
          <a:prstGeom prst="rect">
            <a:avLst/>
          </a:prstGeom>
        </p:spPr>
      </p:pic>
      <p:pic>
        <p:nvPicPr>
          <p:cNvPr id="5" name="Picture 4">
            <a:extLst>
              <a:ext uri="{FF2B5EF4-FFF2-40B4-BE49-F238E27FC236}">
                <a16:creationId xmlns:a16="http://schemas.microsoft.com/office/drawing/2014/main" id="{3888B532-B240-C255-9967-9F8CF7B2EFB5}"/>
              </a:ext>
            </a:extLst>
          </p:cNvPr>
          <p:cNvPicPr>
            <a:picLocks noChangeAspect="1"/>
          </p:cNvPicPr>
          <p:nvPr/>
        </p:nvPicPr>
        <p:blipFill rotWithShape="1">
          <a:blip r:embed="rId12"/>
          <a:srcRect t="6981" b="24918"/>
          <a:stretch/>
        </p:blipFill>
        <p:spPr>
          <a:xfrm>
            <a:off x="5067295" y="1086244"/>
            <a:ext cx="1547141" cy="1580420"/>
          </a:xfrm>
          <a:prstGeom prst="rect">
            <a:avLst/>
          </a:prstGeom>
        </p:spPr>
      </p:pic>
      <p:sp>
        <p:nvSpPr>
          <p:cNvPr id="8" name="Title 1">
            <a:extLst>
              <a:ext uri="{FF2B5EF4-FFF2-40B4-BE49-F238E27FC236}">
                <a16:creationId xmlns:a16="http://schemas.microsoft.com/office/drawing/2014/main" id="{93E44F11-6475-C727-21C7-78305EC6DC68}"/>
              </a:ext>
            </a:extLst>
          </p:cNvPr>
          <p:cNvSpPr txBox="1">
            <a:spLocks/>
          </p:cNvSpPr>
          <p:nvPr/>
        </p:nvSpPr>
        <p:spPr>
          <a:xfrm>
            <a:off x="4745609" y="2661224"/>
            <a:ext cx="2088048" cy="484721"/>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400" b="1" dirty="0">
                <a:solidFill>
                  <a:schemeClr val="tx1">
                    <a:lumMod val="75000"/>
                    <a:lumOff val="25000"/>
                  </a:schemeClr>
                </a:solidFill>
              </a:rPr>
              <a:t>Professor Julie Bruce</a:t>
            </a:r>
            <a:br>
              <a:rPr lang="en-US" sz="1400" dirty="0">
                <a:solidFill>
                  <a:schemeClr val="tx1">
                    <a:lumMod val="75000"/>
                    <a:lumOff val="25000"/>
                  </a:schemeClr>
                </a:solidFill>
              </a:rPr>
            </a:br>
            <a:r>
              <a:rPr lang="en-US" sz="1400" dirty="0">
                <a:solidFill>
                  <a:schemeClr val="tx1">
                    <a:lumMod val="75000"/>
                    <a:lumOff val="25000"/>
                  </a:schemeClr>
                </a:solidFill>
              </a:rPr>
              <a:t>Warwick CTU Lead</a:t>
            </a:r>
          </a:p>
        </p:txBody>
      </p:sp>
      <p:pic>
        <p:nvPicPr>
          <p:cNvPr id="12" name="Picture 11">
            <a:extLst>
              <a:ext uri="{FF2B5EF4-FFF2-40B4-BE49-F238E27FC236}">
                <a16:creationId xmlns:a16="http://schemas.microsoft.com/office/drawing/2014/main" id="{734EDB2F-F2A1-2EBD-08E5-66385A4CC926}"/>
              </a:ext>
            </a:extLst>
          </p:cNvPr>
          <p:cNvPicPr>
            <a:picLocks noChangeAspect="1"/>
          </p:cNvPicPr>
          <p:nvPr/>
        </p:nvPicPr>
        <p:blipFill>
          <a:blip r:embed="rId13"/>
          <a:stretch>
            <a:fillRect/>
          </a:stretch>
        </p:blipFill>
        <p:spPr>
          <a:xfrm>
            <a:off x="7200023" y="1086244"/>
            <a:ext cx="1547141" cy="1596699"/>
          </a:xfrm>
          <a:prstGeom prst="rect">
            <a:avLst/>
          </a:prstGeom>
        </p:spPr>
      </p:pic>
    </p:spTree>
    <p:extLst>
      <p:ext uri="{BB962C8B-B14F-4D97-AF65-F5344CB8AC3E}">
        <p14:creationId xmlns:p14="http://schemas.microsoft.com/office/powerpoint/2010/main" val="1777986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AB75B8-262A-C210-EED9-F2C7A23C6314}"/>
              </a:ext>
            </a:extLst>
          </p:cNvPr>
          <p:cNvSpPr>
            <a:spLocks noGrp="1"/>
          </p:cNvSpPr>
          <p:nvPr>
            <p:ph type="body" sz="quarter" idx="10"/>
          </p:nvPr>
        </p:nvSpPr>
        <p:spPr>
          <a:xfrm>
            <a:off x="179512" y="185653"/>
            <a:ext cx="8425016" cy="970824"/>
          </a:xfrm>
        </p:spPr>
        <p:txBody>
          <a:bodyPr/>
          <a:lstStyle/>
          <a:p>
            <a:r>
              <a:rPr lang="fr-FR" sz="2800" dirty="0"/>
              <a:t>Protocol non-compliance (</a:t>
            </a:r>
            <a:r>
              <a:rPr lang="en-GB" sz="2800" dirty="0"/>
              <a:t>deviations</a:t>
            </a:r>
            <a:r>
              <a:rPr lang="fr-FR" sz="2800" dirty="0"/>
              <a:t>/violations) notification process </a:t>
            </a:r>
            <a:endParaRPr lang="en-GB" sz="2800" dirty="0"/>
          </a:p>
        </p:txBody>
      </p:sp>
      <p:sp>
        <p:nvSpPr>
          <p:cNvPr id="3" name="Text Placeholder 2">
            <a:extLst>
              <a:ext uri="{FF2B5EF4-FFF2-40B4-BE49-F238E27FC236}">
                <a16:creationId xmlns:a16="http://schemas.microsoft.com/office/drawing/2014/main" id="{883574CD-E2C9-684B-131C-EC87C8D6688D}"/>
              </a:ext>
            </a:extLst>
          </p:cNvPr>
          <p:cNvSpPr>
            <a:spLocks noGrp="1"/>
          </p:cNvSpPr>
          <p:nvPr>
            <p:ph type="body" sz="quarter" idx="16"/>
          </p:nvPr>
        </p:nvSpPr>
        <p:spPr>
          <a:xfrm>
            <a:off x="323528" y="1864476"/>
            <a:ext cx="8424936" cy="2860668"/>
          </a:xfrm>
        </p:spPr>
        <p:txBody>
          <a:bodyPr/>
          <a:lstStyle/>
          <a:p>
            <a:r>
              <a:rPr lang="en-GB" sz="2400" dirty="0"/>
              <a:t>Protocol non-compliances should be recorded via eCRF</a:t>
            </a:r>
          </a:p>
          <a:p>
            <a:r>
              <a:rPr lang="en-GB" sz="2400" dirty="0"/>
              <a:t>WCTU will monitor non-compliances and categorise</a:t>
            </a:r>
          </a:p>
          <a:p>
            <a:r>
              <a:rPr lang="en-GB" sz="2400" dirty="0"/>
              <a:t>WCTU will escalate non-compliances where necessary with QA</a:t>
            </a:r>
          </a:p>
          <a:p>
            <a:pPr lvl="1"/>
            <a:r>
              <a:rPr lang="en-GB" sz="2000" dirty="0"/>
              <a:t>A protocol non-compliance should be recorded in real time, or as soon as feasibly possible once identified</a:t>
            </a:r>
          </a:p>
          <a:p>
            <a:pPr lvl="1"/>
            <a:r>
              <a:rPr lang="en-GB" sz="2000" dirty="0"/>
              <a:t>Escalations of non-compliances will be as per Warwick SOP</a:t>
            </a:r>
          </a:p>
          <a:p>
            <a:endParaRPr lang="en-GB" dirty="0"/>
          </a:p>
        </p:txBody>
      </p:sp>
      <p:pic>
        <p:nvPicPr>
          <p:cNvPr id="4" name="Picture 3" descr="Text&#10;&#10;Description automatically generated">
            <a:extLst>
              <a:ext uri="{FF2B5EF4-FFF2-40B4-BE49-F238E27FC236}">
                <a16:creationId xmlns:a16="http://schemas.microsoft.com/office/drawing/2014/main" id="{7F3F64F4-C2DA-FF8E-EE8A-9AB995D05C76}"/>
              </a:ext>
            </a:extLst>
          </p:cNvPr>
          <p:cNvPicPr>
            <a:picLocks noChangeAspect="1"/>
          </p:cNvPicPr>
          <p:nvPr/>
        </p:nvPicPr>
        <p:blipFill>
          <a:blip r:embed="rId2"/>
          <a:stretch>
            <a:fillRect/>
          </a:stretch>
        </p:blipFill>
        <p:spPr>
          <a:xfrm>
            <a:off x="6983999" y="6363439"/>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D2AEF622-F211-5B84-3BE1-83BB919FEE01}"/>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03830C20-29F3-7322-F5EE-EABC76FF590A}"/>
              </a:ext>
            </a:extLst>
          </p:cNvPr>
          <p:cNvPicPr>
            <a:picLocks noChangeAspect="1"/>
          </p:cNvPicPr>
          <p:nvPr/>
        </p:nvPicPr>
        <p:blipFill>
          <a:blip r:embed="rId4"/>
          <a:stretch>
            <a:fillRect/>
          </a:stretch>
        </p:blipFill>
        <p:spPr>
          <a:xfrm>
            <a:off x="7200023" y="9160"/>
            <a:ext cx="1872208" cy="514302"/>
          </a:xfrm>
          <a:prstGeom prst="rect">
            <a:avLst/>
          </a:prstGeom>
        </p:spPr>
      </p:pic>
      <p:sp>
        <p:nvSpPr>
          <p:cNvPr id="9" name="Text Placeholder 2">
            <a:extLst>
              <a:ext uri="{FF2B5EF4-FFF2-40B4-BE49-F238E27FC236}">
                <a16:creationId xmlns:a16="http://schemas.microsoft.com/office/drawing/2014/main" id="{DA233DA7-D8D4-BCCD-39FA-FCDB90FDDC69}"/>
              </a:ext>
            </a:extLst>
          </p:cNvPr>
          <p:cNvSpPr txBox="1">
            <a:spLocks/>
          </p:cNvSpPr>
          <p:nvPr/>
        </p:nvSpPr>
        <p:spPr>
          <a:xfrm>
            <a:off x="323528" y="3626391"/>
            <a:ext cx="8424936" cy="2178873"/>
          </a:xfrm>
          <a:prstGeom prst="rect">
            <a:avLst/>
          </a:prstGeom>
        </p:spPr>
        <p:txBody>
          <a:bodyPr vert="horz"/>
          <a:lstStyle>
            <a:lvl1pPr marL="342900" indent="-342900" algn="l" defTabSz="914400" rtl="0" eaLnBrk="1" latinLnBrk="0" hangingPunct="1">
              <a:spcBef>
                <a:spcPct val="20000"/>
              </a:spcBef>
              <a:buFontTx/>
              <a:buBlip>
                <a:blip r:embed="rId5"/>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dirty="0"/>
          </a:p>
        </p:txBody>
      </p:sp>
    </p:spTree>
    <p:extLst>
      <p:ext uri="{BB962C8B-B14F-4D97-AF65-F5344CB8AC3E}">
        <p14:creationId xmlns:p14="http://schemas.microsoft.com/office/powerpoint/2010/main" val="5989032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FB96F0-2204-A654-13E2-1C2BA604A36D}"/>
              </a:ext>
            </a:extLst>
          </p:cNvPr>
          <p:cNvSpPr>
            <a:spLocks noGrp="1"/>
          </p:cNvSpPr>
          <p:nvPr>
            <p:ph type="body" sz="quarter" idx="10"/>
          </p:nvPr>
        </p:nvSpPr>
        <p:spPr/>
        <p:txBody>
          <a:bodyPr/>
          <a:lstStyle/>
          <a:p>
            <a:r>
              <a:rPr lang="en-GB" dirty="0"/>
              <a:t>Monitoring</a:t>
            </a:r>
          </a:p>
        </p:txBody>
      </p:sp>
      <p:sp>
        <p:nvSpPr>
          <p:cNvPr id="4" name="TextBox 1">
            <a:extLst>
              <a:ext uri="{FF2B5EF4-FFF2-40B4-BE49-F238E27FC236}">
                <a16:creationId xmlns:a16="http://schemas.microsoft.com/office/drawing/2014/main" id="{12C8B2C2-8758-72FE-2A02-52A987E8D304}"/>
              </a:ext>
            </a:extLst>
          </p:cNvPr>
          <p:cNvSpPr txBox="1">
            <a:spLocks noGrp="1"/>
          </p:cNvSpPr>
          <p:nvPr>
            <p:ph type="body" sz="quarter" idx="16"/>
          </p:nvPr>
        </p:nvSpPr>
        <p:spPr>
          <a:xfrm>
            <a:off x="415139" y="1304764"/>
            <a:ext cx="8424936" cy="4248472"/>
          </a:xfrm>
          <a:prstGeom prst="rect">
            <a:avLst/>
          </a:prstGeom>
          <a:solidFill>
            <a:schemeClr val="accent1">
              <a:lumMod val="20000"/>
              <a:lumOff val="80000"/>
            </a:schemeClr>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a:t>Trials are monitored to ensure:</a:t>
            </a:r>
          </a:p>
          <a:p>
            <a:pPr marL="800100" lvl="1" indent="-342900">
              <a:buFont typeface="Arial" panose="020B0604020202020204" pitchFamily="34" charset="0"/>
              <a:buChar char="•"/>
            </a:pPr>
            <a:r>
              <a:rPr lang="en-GB" sz="2400"/>
              <a:t>Rights and well-being of patients are protected</a:t>
            </a:r>
          </a:p>
          <a:p>
            <a:pPr marL="800100" lvl="1" indent="-342900">
              <a:buFont typeface="Arial" panose="020B0604020202020204" pitchFamily="34" charset="0"/>
              <a:buChar char="•"/>
            </a:pPr>
            <a:r>
              <a:rPr lang="en-GB" sz="2400"/>
              <a:t>Trial data are accurate, complete and verifiable</a:t>
            </a:r>
          </a:p>
          <a:p>
            <a:pPr marL="800100" lvl="1" indent="-342900">
              <a:buFont typeface="Arial" panose="020B0604020202020204" pitchFamily="34" charset="0"/>
              <a:buChar char="•"/>
            </a:pPr>
            <a:r>
              <a:rPr lang="en-GB" sz="2400"/>
              <a:t>Trial conduct is in compliance with the protocol, GCP and applicable regulatory requirements</a:t>
            </a:r>
          </a:p>
        </p:txBody>
      </p:sp>
      <p:graphicFrame>
        <p:nvGraphicFramePr>
          <p:cNvPr id="5" name="Content Placeholder 7">
            <a:extLst>
              <a:ext uri="{FF2B5EF4-FFF2-40B4-BE49-F238E27FC236}">
                <a16:creationId xmlns:a16="http://schemas.microsoft.com/office/drawing/2014/main" id="{31A309FC-6E5D-0475-F28F-C70C31E4C4CE}"/>
              </a:ext>
            </a:extLst>
          </p:cNvPr>
          <p:cNvGraphicFramePr>
            <a:graphicFrameLocks/>
          </p:cNvGraphicFramePr>
          <p:nvPr>
            <p:extLst>
              <p:ext uri="{D42A27DB-BD31-4B8C-83A1-F6EECF244321}">
                <p14:modId xmlns:p14="http://schemas.microsoft.com/office/powerpoint/2010/main" val="543187671"/>
              </p:ext>
            </p:extLst>
          </p:nvPr>
        </p:nvGraphicFramePr>
        <p:xfrm>
          <a:off x="126752" y="3429001"/>
          <a:ext cx="8981752" cy="180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Text&#10;&#10;Description automatically generated">
            <a:extLst>
              <a:ext uri="{FF2B5EF4-FFF2-40B4-BE49-F238E27FC236}">
                <a16:creationId xmlns:a16="http://schemas.microsoft.com/office/drawing/2014/main" id="{3CF2BC49-8092-F3B2-4EC0-46D7A557848A}"/>
              </a:ext>
            </a:extLst>
          </p:cNvPr>
          <p:cNvPicPr>
            <a:picLocks noChangeAspect="1"/>
          </p:cNvPicPr>
          <p:nvPr/>
        </p:nvPicPr>
        <p:blipFill>
          <a:blip r:embed="rId7"/>
          <a:stretch>
            <a:fillRect/>
          </a:stretch>
        </p:blipFill>
        <p:spPr>
          <a:xfrm>
            <a:off x="6983999" y="6363439"/>
            <a:ext cx="2088232" cy="373005"/>
          </a:xfrm>
          <a:prstGeom prst="rect">
            <a:avLst/>
          </a:prstGeom>
        </p:spPr>
      </p:pic>
      <p:pic>
        <p:nvPicPr>
          <p:cNvPr id="6" name="Picture 5" descr="Graphical user interface, text, application&#10;&#10;Description automatically generated">
            <a:extLst>
              <a:ext uri="{FF2B5EF4-FFF2-40B4-BE49-F238E27FC236}">
                <a16:creationId xmlns:a16="http://schemas.microsoft.com/office/drawing/2014/main" id="{39EAC581-75B0-3CFD-51FD-4CA93406A403}"/>
              </a:ext>
            </a:extLst>
          </p:cNvPr>
          <p:cNvPicPr>
            <a:picLocks noChangeAspect="1"/>
          </p:cNvPicPr>
          <p:nvPr/>
        </p:nvPicPr>
        <p:blipFill>
          <a:blip r:embed="rId8"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7" name="Picture 6">
            <a:extLst>
              <a:ext uri="{FF2B5EF4-FFF2-40B4-BE49-F238E27FC236}">
                <a16:creationId xmlns:a16="http://schemas.microsoft.com/office/drawing/2014/main" id="{F2589818-1E3E-AD62-5125-8E9CFE75F87C}"/>
              </a:ext>
            </a:extLst>
          </p:cNvPr>
          <p:cNvPicPr>
            <a:picLocks noChangeAspect="1"/>
          </p:cNvPicPr>
          <p:nvPr/>
        </p:nvPicPr>
        <p:blipFill>
          <a:blip r:embed="rId9"/>
          <a:stretch>
            <a:fillRect/>
          </a:stretch>
        </p:blipFill>
        <p:spPr>
          <a:xfrm>
            <a:off x="7200023" y="9160"/>
            <a:ext cx="1872208" cy="514302"/>
          </a:xfrm>
          <a:prstGeom prst="rect">
            <a:avLst/>
          </a:prstGeom>
        </p:spPr>
      </p:pic>
    </p:spTree>
    <p:extLst>
      <p:ext uri="{BB962C8B-B14F-4D97-AF65-F5344CB8AC3E}">
        <p14:creationId xmlns:p14="http://schemas.microsoft.com/office/powerpoint/2010/main" val="37892034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F6B387B-D82E-285F-29D6-892CE7D3CBDF}"/>
              </a:ext>
            </a:extLst>
          </p:cNvPr>
          <p:cNvSpPr>
            <a:spLocks noGrp="1"/>
          </p:cNvSpPr>
          <p:nvPr>
            <p:ph type="title"/>
          </p:nvPr>
        </p:nvSpPr>
        <p:spPr>
          <a:xfrm>
            <a:off x="629841" y="188640"/>
            <a:ext cx="7886700" cy="1116169"/>
          </a:xfrm>
        </p:spPr>
        <p:txBody>
          <a:bodyPr>
            <a:normAutofit/>
          </a:bodyPr>
          <a:lstStyle/>
          <a:p>
            <a:pPr marL="0" marR="0" lvl="0" indent="0" defTabSz="914400" rtl="0" eaLnBrk="1" fontAlgn="auto" latinLnBrk="0" hangingPunct="1">
              <a:lnSpc>
                <a:spcPct val="100000"/>
              </a:lnSpc>
              <a:spcBef>
                <a:spcPct val="20000"/>
              </a:spcBef>
              <a:spcAft>
                <a:spcPts val="0"/>
              </a:spcAft>
              <a:tabLst/>
              <a:defRPr/>
            </a:pPr>
            <a:r>
              <a:rPr kumimoji="0" lang="en-GB" sz="3600" b="0" i="0" u="none" strike="noStrike" kern="1200" cap="none" spc="0" normalizeH="0" baseline="0" noProof="0" dirty="0">
                <a:ln>
                  <a:noFill/>
                </a:ln>
                <a:solidFill>
                  <a:srgbClr val="687DBE"/>
                </a:solidFill>
                <a:effectLst/>
                <a:uLnTx/>
                <a:uFillTx/>
                <a:latin typeface="Calibri"/>
                <a:ea typeface="+mn-ea"/>
                <a:cs typeface="Calibri"/>
              </a:rPr>
              <a:t>Monitoring Types</a:t>
            </a:r>
            <a:endParaRPr lang="en-GB" b="1" dirty="0"/>
          </a:p>
        </p:txBody>
      </p:sp>
      <p:sp>
        <p:nvSpPr>
          <p:cNvPr id="6" name="Text Placeholder 5">
            <a:extLst>
              <a:ext uri="{FF2B5EF4-FFF2-40B4-BE49-F238E27FC236}">
                <a16:creationId xmlns:a16="http://schemas.microsoft.com/office/drawing/2014/main" id="{B97716FE-399B-B909-F14D-B34F12210ED0}"/>
              </a:ext>
            </a:extLst>
          </p:cNvPr>
          <p:cNvSpPr>
            <a:spLocks noGrp="1"/>
          </p:cNvSpPr>
          <p:nvPr>
            <p:ph type="body" idx="1"/>
          </p:nvPr>
        </p:nvSpPr>
        <p:spPr>
          <a:xfrm>
            <a:off x="629842" y="2354088"/>
            <a:ext cx="3868340" cy="493596"/>
          </a:xfrm>
        </p:spPr>
        <p:txBody>
          <a:bodyPr/>
          <a:lstStyle/>
          <a:p>
            <a:r>
              <a:rPr lang="en-GB" sz="2400" dirty="0">
                <a:solidFill>
                  <a:schemeClr val="tx1"/>
                </a:solidFill>
              </a:rPr>
              <a:t>Central Monitoring</a:t>
            </a:r>
          </a:p>
        </p:txBody>
      </p:sp>
      <p:sp>
        <p:nvSpPr>
          <p:cNvPr id="3" name="Text Placeholder 2">
            <a:extLst>
              <a:ext uri="{FF2B5EF4-FFF2-40B4-BE49-F238E27FC236}">
                <a16:creationId xmlns:a16="http://schemas.microsoft.com/office/drawing/2014/main" id="{02480296-2D08-BC54-4CBE-2D6CC7AB27EC}"/>
              </a:ext>
            </a:extLst>
          </p:cNvPr>
          <p:cNvSpPr>
            <a:spLocks noGrp="1"/>
          </p:cNvSpPr>
          <p:nvPr>
            <p:ph sz="half" idx="2"/>
          </p:nvPr>
        </p:nvSpPr>
        <p:spPr>
          <a:xfrm>
            <a:off x="627062" y="2877789"/>
            <a:ext cx="3868340" cy="2207395"/>
          </a:xfrm>
        </p:spPr>
        <p:txBody>
          <a:bodyPr>
            <a:normAutofit/>
          </a:bodyPr>
          <a:lstStyle/>
          <a:p>
            <a:r>
              <a:rPr lang="en-GB" sz="2000" dirty="0">
                <a:solidFill>
                  <a:schemeClr val="tx1"/>
                </a:solidFill>
              </a:rPr>
              <a:t>Examples (not exhaustive!):</a:t>
            </a:r>
          </a:p>
          <a:p>
            <a:r>
              <a:rPr lang="en-GB" sz="2000" dirty="0">
                <a:solidFill>
                  <a:schemeClr val="tx1"/>
                </a:solidFill>
              </a:rPr>
              <a:t>Validation within the trial database</a:t>
            </a:r>
          </a:p>
          <a:p>
            <a:r>
              <a:rPr lang="en-GB" sz="2000" dirty="0">
                <a:solidFill>
                  <a:schemeClr val="tx1"/>
                </a:solidFill>
              </a:rPr>
              <a:t>Review of delegation logs, consent form data, eligibility data, safety data</a:t>
            </a:r>
          </a:p>
        </p:txBody>
      </p:sp>
      <p:sp>
        <p:nvSpPr>
          <p:cNvPr id="13" name="Content Placeholder 12">
            <a:extLst>
              <a:ext uri="{FF2B5EF4-FFF2-40B4-BE49-F238E27FC236}">
                <a16:creationId xmlns:a16="http://schemas.microsoft.com/office/drawing/2014/main" id="{5B978080-EE38-C44C-A79C-B703C75A7EE6}"/>
              </a:ext>
            </a:extLst>
          </p:cNvPr>
          <p:cNvSpPr>
            <a:spLocks noGrp="1"/>
          </p:cNvSpPr>
          <p:nvPr>
            <p:ph sz="quarter" idx="4"/>
          </p:nvPr>
        </p:nvSpPr>
        <p:spPr>
          <a:xfrm>
            <a:off x="4629150" y="1889273"/>
            <a:ext cx="4119314" cy="4256409"/>
          </a:xfrm>
        </p:spPr>
        <p:txBody>
          <a:bodyPr>
            <a:noAutofit/>
          </a:bodyPr>
          <a:lstStyle/>
          <a:p>
            <a:pPr marL="0" indent="0" defTabSz="685800">
              <a:buNone/>
            </a:pPr>
            <a:r>
              <a:rPr lang="en-GB" sz="2000" dirty="0">
                <a:solidFill>
                  <a:prstClr val="black"/>
                </a:solidFill>
                <a:latin typeface="Calibri" panose="020F0502020204030204"/>
              </a:rPr>
              <a:t>Format:</a:t>
            </a:r>
          </a:p>
          <a:p>
            <a:pPr marL="214313" indent="-214313" defTabSz="685800">
              <a:buFont typeface="Arial" panose="020B0604020202020204" pitchFamily="34" charset="0"/>
              <a:buChar char="•"/>
            </a:pPr>
            <a:r>
              <a:rPr lang="en-GB" sz="2000" dirty="0">
                <a:solidFill>
                  <a:prstClr val="black"/>
                </a:solidFill>
                <a:latin typeface="Calibri" panose="020F0502020204030204"/>
              </a:rPr>
              <a:t>Discuss trial procedures with local team</a:t>
            </a:r>
          </a:p>
          <a:p>
            <a:pPr marL="214313" indent="-214313" defTabSz="685800">
              <a:buFont typeface="Arial" panose="020B0604020202020204" pitchFamily="34" charset="0"/>
              <a:buChar char="•"/>
            </a:pPr>
            <a:r>
              <a:rPr lang="en-GB" sz="2000" dirty="0">
                <a:solidFill>
                  <a:prstClr val="black"/>
                </a:solidFill>
                <a:latin typeface="Calibri" panose="020F0502020204030204"/>
              </a:rPr>
              <a:t>Review will depend upon the scope of the visit: review of ISF, consent procedure, eligibility, outcome data, safety reporting</a:t>
            </a:r>
          </a:p>
          <a:p>
            <a:pPr marL="214313" indent="-214313" defTabSz="685800">
              <a:buFont typeface="Arial" panose="020B0604020202020204" pitchFamily="34" charset="0"/>
              <a:buChar char="•"/>
            </a:pPr>
            <a:r>
              <a:rPr lang="en-GB" sz="2000" dirty="0">
                <a:solidFill>
                  <a:srgbClr val="000000"/>
                </a:solidFill>
                <a:latin typeface="Calibri" panose="020F0502020204030204" pitchFamily="34" charset="0"/>
              </a:rPr>
              <a:t>If an on-site visit is needed, sites will be guided through the process, requirements and timelines</a:t>
            </a:r>
          </a:p>
          <a:p>
            <a:pPr marL="214313" indent="-214313" defTabSz="685800">
              <a:buFont typeface="Arial" panose="020B0604020202020204" pitchFamily="34" charset="0"/>
              <a:buChar char="•"/>
            </a:pPr>
            <a:r>
              <a:rPr lang="en-GB" sz="2000" dirty="0">
                <a:solidFill>
                  <a:srgbClr val="000000"/>
                </a:solidFill>
                <a:latin typeface="Calibri" panose="020F0502020204030204" pitchFamily="34" charset="0"/>
              </a:rPr>
              <a:t>For remote visits, IT requirements will be discussed prior to the visit</a:t>
            </a:r>
          </a:p>
          <a:p>
            <a:endParaRPr lang="en-GB" sz="2400" dirty="0"/>
          </a:p>
        </p:txBody>
      </p:sp>
      <p:graphicFrame>
        <p:nvGraphicFramePr>
          <p:cNvPr id="7" name="Content Placeholder 7">
            <a:extLst>
              <a:ext uri="{FF2B5EF4-FFF2-40B4-BE49-F238E27FC236}">
                <a16:creationId xmlns:a16="http://schemas.microsoft.com/office/drawing/2014/main" id="{E6501C0B-F454-A963-73F1-42EF2B312494}"/>
              </a:ext>
            </a:extLst>
          </p:cNvPr>
          <p:cNvGraphicFramePr>
            <a:graphicFrameLocks/>
          </p:cNvGraphicFramePr>
          <p:nvPr>
            <p:extLst>
              <p:ext uri="{D42A27DB-BD31-4B8C-83A1-F6EECF244321}">
                <p14:modId xmlns:p14="http://schemas.microsoft.com/office/powerpoint/2010/main" val="1139075158"/>
              </p:ext>
            </p:extLst>
          </p:nvPr>
        </p:nvGraphicFramePr>
        <p:xfrm>
          <a:off x="2031343" y="1659979"/>
          <a:ext cx="480060" cy="6924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a:extLst>
              <a:ext uri="{FF2B5EF4-FFF2-40B4-BE49-F238E27FC236}">
                <a16:creationId xmlns:a16="http://schemas.microsoft.com/office/drawing/2014/main" id="{B72A95BD-A137-9146-1747-8427684B94D4}"/>
              </a:ext>
            </a:extLst>
          </p:cNvPr>
          <p:cNvSpPr/>
          <p:nvPr/>
        </p:nvSpPr>
        <p:spPr>
          <a:xfrm>
            <a:off x="6882868" y="712317"/>
            <a:ext cx="449717" cy="674575"/>
          </a:xfrm>
          <a:prstGeom prst="rect">
            <a:avLst/>
          </a:prstGeom>
          <a:blipFill>
            <a:blip r:embed="rId8" cstate="print">
              <a:extLst>
                <a:ext uri="{28A0092B-C50C-407E-A947-70E740481C1C}">
                  <a14:useLocalDpi xmlns:a14="http://schemas.microsoft.com/office/drawing/2010/main" val="0"/>
                </a:ext>
              </a:extLst>
            </a:blip>
            <a:srcRect/>
            <a:stretch>
              <a:fillRect l="-63000" r="-63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1" name="Rectangle 10">
            <a:extLst>
              <a:ext uri="{FF2B5EF4-FFF2-40B4-BE49-F238E27FC236}">
                <a16:creationId xmlns:a16="http://schemas.microsoft.com/office/drawing/2014/main" id="{76908B21-6076-6C5A-4D6D-FF23B2BCA577}"/>
              </a:ext>
            </a:extLst>
          </p:cNvPr>
          <p:cNvSpPr/>
          <p:nvPr/>
        </p:nvSpPr>
        <p:spPr>
          <a:xfrm>
            <a:off x="6316660" y="692696"/>
            <a:ext cx="507824" cy="692498"/>
          </a:xfrm>
          <a:prstGeom prst="rect">
            <a:avLst/>
          </a:prstGeom>
          <a:blipFill>
            <a:blip r:embed="rId9" cstate="print">
              <a:extLst>
                <a:ext uri="{28A0092B-C50C-407E-A947-70E740481C1C}">
                  <a14:useLocalDpi xmlns:a14="http://schemas.microsoft.com/office/drawing/2010/main" val="0"/>
                </a:ext>
              </a:extLst>
            </a:blip>
            <a:srcRect/>
            <a:stretch>
              <a:fillRect l="-31000" r="-3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Text Placeholder 2">
            <a:extLst>
              <a:ext uri="{FF2B5EF4-FFF2-40B4-BE49-F238E27FC236}">
                <a16:creationId xmlns:a16="http://schemas.microsoft.com/office/drawing/2014/main" id="{1334DB33-BA3D-895F-4776-566487134CC4}"/>
              </a:ext>
            </a:extLst>
          </p:cNvPr>
          <p:cNvSpPr txBox="1">
            <a:spLocks noGrp="1"/>
          </p:cNvSpPr>
          <p:nvPr>
            <p:ph type="body" sz="quarter" idx="3"/>
          </p:nvPr>
        </p:nvSpPr>
        <p:spPr>
          <a:xfrm>
            <a:off x="4629150" y="1365573"/>
            <a:ext cx="3887788" cy="823912"/>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defTabSz="685800"/>
            <a:r>
              <a:rPr lang="en-GB" sz="2400" b="1" dirty="0">
                <a:solidFill>
                  <a:prstClr val="black"/>
                </a:solidFill>
              </a:rPr>
              <a:t>On-site/Remote Monitoring</a:t>
            </a:r>
          </a:p>
          <a:p>
            <a:pPr defTabSz="685800"/>
            <a:endParaRPr lang="en-GB" sz="1800" dirty="0">
              <a:solidFill>
                <a:prstClr val="black"/>
              </a:solidFill>
            </a:endParaRPr>
          </a:p>
        </p:txBody>
      </p:sp>
      <p:pic>
        <p:nvPicPr>
          <p:cNvPr id="2" name="Picture 1" descr="Text&#10;&#10;Description automatically generated">
            <a:extLst>
              <a:ext uri="{FF2B5EF4-FFF2-40B4-BE49-F238E27FC236}">
                <a16:creationId xmlns:a16="http://schemas.microsoft.com/office/drawing/2014/main" id="{588660DE-69CE-4879-72CD-59E6D3F1B783}"/>
              </a:ext>
            </a:extLst>
          </p:cNvPr>
          <p:cNvPicPr>
            <a:picLocks noChangeAspect="1"/>
          </p:cNvPicPr>
          <p:nvPr/>
        </p:nvPicPr>
        <p:blipFill>
          <a:blip r:embed="rId10"/>
          <a:stretch>
            <a:fillRect/>
          </a:stretch>
        </p:blipFill>
        <p:spPr>
          <a:xfrm>
            <a:off x="6983999" y="6363439"/>
            <a:ext cx="2088232" cy="373005"/>
          </a:xfrm>
          <a:prstGeom prst="rect">
            <a:avLst/>
          </a:prstGeom>
        </p:spPr>
      </p:pic>
      <p:pic>
        <p:nvPicPr>
          <p:cNvPr id="4" name="Picture 3" descr="Graphical user interface, text, application&#10;&#10;Description automatically generated">
            <a:extLst>
              <a:ext uri="{FF2B5EF4-FFF2-40B4-BE49-F238E27FC236}">
                <a16:creationId xmlns:a16="http://schemas.microsoft.com/office/drawing/2014/main" id="{9E5B2A52-60F4-81F3-BE47-3A26E2F5038B}"/>
              </a:ext>
            </a:extLst>
          </p:cNvPr>
          <p:cNvPicPr>
            <a:picLocks noChangeAspect="1"/>
          </p:cNvPicPr>
          <p:nvPr/>
        </p:nvPicPr>
        <p:blipFill>
          <a:blip r:embed="rId11"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8" name="Picture 7">
            <a:extLst>
              <a:ext uri="{FF2B5EF4-FFF2-40B4-BE49-F238E27FC236}">
                <a16:creationId xmlns:a16="http://schemas.microsoft.com/office/drawing/2014/main" id="{E58FF4D3-560D-E1DA-CFD3-C870A9EC8768}"/>
              </a:ext>
            </a:extLst>
          </p:cNvPr>
          <p:cNvPicPr>
            <a:picLocks noChangeAspect="1"/>
          </p:cNvPicPr>
          <p:nvPr/>
        </p:nvPicPr>
        <p:blipFill>
          <a:blip r:embed="rId12"/>
          <a:stretch>
            <a:fillRect/>
          </a:stretch>
        </p:blipFill>
        <p:spPr>
          <a:xfrm>
            <a:off x="7200023" y="9160"/>
            <a:ext cx="1872208" cy="514302"/>
          </a:xfrm>
          <a:prstGeom prst="rect">
            <a:avLst/>
          </a:prstGeom>
        </p:spPr>
      </p:pic>
    </p:spTree>
    <p:extLst>
      <p:ext uri="{BB962C8B-B14F-4D97-AF65-F5344CB8AC3E}">
        <p14:creationId xmlns:p14="http://schemas.microsoft.com/office/powerpoint/2010/main" val="17262874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86BB8D-3F50-B231-527F-ABF5630CBE37}"/>
              </a:ext>
            </a:extLst>
          </p:cNvPr>
          <p:cNvSpPr>
            <a:spLocks noGrp="1"/>
          </p:cNvSpPr>
          <p:nvPr>
            <p:ph type="body" sz="quarter" idx="10"/>
          </p:nvPr>
        </p:nvSpPr>
        <p:spPr/>
        <p:txBody>
          <a:bodyPr/>
          <a:lstStyle/>
          <a:p>
            <a:r>
              <a:rPr lang="en-GB" dirty="0"/>
              <a:t>  </a:t>
            </a:r>
          </a:p>
        </p:txBody>
      </p:sp>
      <p:sp>
        <p:nvSpPr>
          <p:cNvPr id="3" name="Text Placeholder 2">
            <a:extLst>
              <a:ext uri="{FF2B5EF4-FFF2-40B4-BE49-F238E27FC236}">
                <a16:creationId xmlns:a16="http://schemas.microsoft.com/office/drawing/2014/main" id="{A7DCC6F5-7388-A63D-3A2A-2F56124BA1E7}"/>
              </a:ext>
            </a:extLst>
          </p:cNvPr>
          <p:cNvSpPr>
            <a:spLocks noGrp="1"/>
          </p:cNvSpPr>
          <p:nvPr>
            <p:ph type="body" sz="quarter" idx="16"/>
          </p:nvPr>
        </p:nvSpPr>
        <p:spPr>
          <a:xfrm>
            <a:off x="547943" y="971967"/>
            <a:ext cx="8424936" cy="4168344"/>
          </a:xfrm>
        </p:spPr>
        <p:txBody>
          <a:bodyPr/>
          <a:lstStyle/>
          <a:p>
            <a:r>
              <a:rPr lang="en-GB" dirty="0">
                <a:latin typeface="+mn-lt"/>
              </a:rPr>
              <a:t>Risk-based proportionate monitoring approach</a:t>
            </a:r>
          </a:p>
          <a:p>
            <a:r>
              <a:rPr lang="en-GB" dirty="0">
                <a:latin typeface="+mn-lt"/>
              </a:rPr>
              <a:t>Monitoring predominantly central and remote</a:t>
            </a:r>
          </a:p>
          <a:p>
            <a:r>
              <a:rPr lang="en-GB" dirty="0">
                <a:latin typeface="+mn-lt"/>
              </a:rPr>
              <a:t>Sites monitored on multiple factors/trends, including: data collection, eligibility, consent, protocol deviations, adverse event reporting </a:t>
            </a:r>
          </a:p>
          <a:p>
            <a:r>
              <a:rPr lang="en-GB" dirty="0">
                <a:latin typeface="+mn-lt"/>
              </a:rPr>
              <a:t>DMC/TSC will </a:t>
            </a:r>
            <a:r>
              <a:rPr lang="en-GB" dirty="0">
                <a:effectLst/>
                <a:latin typeface="+mn-lt"/>
              </a:rPr>
              <a:t>have oversight and make recommendations, as appropriate</a:t>
            </a:r>
            <a:endParaRPr lang="en-GB" dirty="0">
              <a:latin typeface="+mn-lt"/>
            </a:endParaRPr>
          </a:p>
          <a:p>
            <a:r>
              <a:rPr lang="en-GB" dirty="0">
                <a:latin typeface="+mn-lt"/>
              </a:rPr>
              <a:t>Concerns in trends or reporting may trigger further monitoring (remote or on-site)</a:t>
            </a:r>
          </a:p>
          <a:p>
            <a:r>
              <a:rPr lang="en-GB" dirty="0">
                <a:latin typeface="+mn-lt"/>
              </a:rPr>
              <a:t>On-site visits may be arranged to support sites if necessary or if triggered by a specific issue</a:t>
            </a:r>
          </a:p>
          <a:p>
            <a:r>
              <a:rPr lang="en-GB" dirty="0">
                <a:latin typeface="+mn-lt"/>
              </a:rPr>
              <a:t>Ensure trial activities are clearly/consistently recorded in source documents – source documents may be reviewed against submitted data, and </a:t>
            </a:r>
            <a:r>
              <a:rPr lang="en-GB" dirty="0">
                <a:effectLst/>
                <a:latin typeface="+mn-lt"/>
              </a:rPr>
              <a:t>verification may be required if queries arise</a:t>
            </a:r>
            <a:endParaRPr lang="en-GB" dirty="0"/>
          </a:p>
        </p:txBody>
      </p:sp>
      <p:sp>
        <p:nvSpPr>
          <p:cNvPr id="6" name="TextBox 1">
            <a:extLst>
              <a:ext uri="{FF2B5EF4-FFF2-40B4-BE49-F238E27FC236}">
                <a16:creationId xmlns:a16="http://schemas.microsoft.com/office/drawing/2014/main" id="{CB0610C6-6077-62DB-1857-0299969890D2}"/>
              </a:ext>
            </a:extLst>
          </p:cNvPr>
          <p:cNvSpPr txBox="1"/>
          <p:nvPr/>
        </p:nvSpPr>
        <p:spPr>
          <a:xfrm>
            <a:off x="517278" y="5274821"/>
            <a:ext cx="8087169" cy="954107"/>
          </a:xfrm>
          <a:prstGeom prst="rect">
            <a:avLst/>
          </a:prstGeom>
          <a:solidFill>
            <a:srgbClr val="4472C4">
              <a:lumMod val="20000"/>
              <a:lumOff val="80000"/>
            </a:srgbClr>
          </a:solidFill>
          <a:ln>
            <a:solidFill>
              <a:schemeClr val="accent1"/>
            </a:solidFill>
          </a:ln>
        </p:spPr>
        <p:txBody>
          <a:bodyPr wrap="square" rtlCol="0">
            <a:sp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algn="ctr"/>
            <a:r>
              <a:rPr lang="en-GB" sz="1400" b="1" dirty="0"/>
              <a:t>Source Data</a:t>
            </a:r>
          </a:p>
          <a:p>
            <a:pPr algn="ctr"/>
            <a:r>
              <a:rPr lang="en-GB" sz="1400" dirty="0"/>
              <a:t>Information in original records/certified copies of clinical findings, observations and/or activities necessary for the reconstruction and evaluation of the trial. This may be electronic and/or paper and will vary across sites. The Case Report Form can be</a:t>
            </a:r>
            <a:r>
              <a:rPr lang="en-GB" sz="1400" dirty="0">
                <a:solidFill>
                  <a:srgbClr val="FF0000"/>
                </a:solidFill>
              </a:rPr>
              <a:t> </a:t>
            </a:r>
            <a:r>
              <a:rPr lang="en-GB" sz="1400" dirty="0"/>
              <a:t>considered to be source data for iRehab</a:t>
            </a:r>
            <a:endParaRPr lang="en-GB" sz="1400" dirty="0">
              <a:solidFill>
                <a:srgbClr val="FF0000"/>
              </a:solidFill>
            </a:endParaRPr>
          </a:p>
        </p:txBody>
      </p:sp>
      <p:sp>
        <p:nvSpPr>
          <p:cNvPr id="5" name="Text Placeholder 1">
            <a:extLst>
              <a:ext uri="{FF2B5EF4-FFF2-40B4-BE49-F238E27FC236}">
                <a16:creationId xmlns:a16="http://schemas.microsoft.com/office/drawing/2014/main" id="{A0267F5E-4773-74AF-A89A-910024FAF4C6}"/>
              </a:ext>
            </a:extLst>
          </p:cNvPr>
          <p:cNvSpPr txBox="1">
            <a:spLocks/>
          </p:cNvSpPr>
          <p:nvPr/>
        </p:nvSpPr>
        <p:spPr>
          <a:xfrm>
            <a:off x="547863" y="188640"/>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Monitoring in iRehab</a:t>
            </a:r>
          </a:p>
        </p:txBody>
      </p:sp>
      <p:pic>
        <p:nvPicPr>
          <p:cNvPr id="8" name="Picture 7" descr="Text&#10;&#10;Description automatically generated">
            <a:extLst>
              <a:ext uri="{FF2B5EF4-FFF2-40B4-BE49-F238E27FC236}">
                <a16:creationId xmlns:a16="http://schemas.microsoft.com/office/drawing/2014/main" id="{86ACE5EF-201A-A0FC-5213-3319BB699FA8}"/>
              </a:ext>
            </a:extLst>
          </p:cNvPr>
          <p:cNvPicPr>
            <a:picLocks noChangeAspect="1"/>
          </p:cNvPicPr>
          <p:nvPr/>
        </p:nvPicPr>
        <p:blipFill>
          <a:blip r:embed="rId3"/>
          <a:stretch>
            <a:fillRect/>
          </a:stretch>
        </p:blipFill>
        <p:spPr>
          <a:xfrm>
            <a:off x="6983999" y="6363439"/>
            <a:ext cx="2088232" cy="373005"/>
          </a:xfrm>
          <a:prstGeom prst="rect">
            <a:avLst/>
          </a:prstGeom>
        </p:spPr>
      </p:pic>
      <p:pic>
        <p:nvPicPr>
          <p:cNvPr id="9" name="Picture 8" descr="Graphical user interface, text, application&#10;&#10;Description automatically generated">
            <a:extLst>
              <a:ext uri="{FF2B5EF4-FFF2-40B4-BE49-F238E27FC236}">
                <a16:creationId xmlns:a16="http://schemas.microsoft.com/office/drawing/2014/main" id="{267864BC-A9C3-BB2E-B939-BA98B9193302}"/>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10" name="Picture 9">
            <a:extLst>
              <a:ext uri="{FF2B5EF4-FFF2-40B4-BE49-F238E27FC236}">
                <a16:creationId xmlns:a16="http://schemas.microsoft.com/office/drawing/2014/main" id="{FFAFC759-9B7C-338F-0DCC-F6E6DEB6E0CB}"/>
              </a:ext>
            </a:extLst>
          </p:cNvPr>
          <p:cNvPicPr>
            <a:picLocks noChangeAspect="1"/>
          </p:cNvPicPr>
          <p:nvPr/>
        </p:nvPicPr>
        <p:blipFill>
          <a:blip r:embed="rId5"/>
          <a:stretch>
            <a:fillRect/>
          </a:stretch>
        </p:blipFill>
        <p:spPr>
          <a:xfrm>
            <a:off x="7200023" y="9160"/>
            <a:ext cx="1872208" cy="514302"/>
          </a:xfrm>
          <a:prstGeom prst="rect">
            <a:avLst/>
          </a:prstGeom>
        </p:spPr>
      </p:pic>
    </p:spTree>
    <p:extLst>
      <p:ext uri="{BB962C8B-B14F-4D97-AF65-F5344CB8AC3E}">
        <p14:creationId xmlns:p14="http://schemas.microsoft.com/office/powerpoint/2010/main" val="39635867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top/Go Handheld Road Traffic Sign | Speedy Hire">
            <a:extLst>
              <a:ext uri="{FF2B5EF4-FFF2-40B4-BE49-F238E27FC236}">
                <a16:creationId xmlns:a16="http://schemas.microsoft.com/office/drawing/2014/main" id="{BFB99B1D-C954-1E0D-0D19-7FA4C38675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6812" y="1570112"/>
            <a:ext cx="3027188" cy="2867000"/>
          </a:xfrm>
          <a:prstGeom prst="rect">
            <a:avLst/>
          </a:prstGeom>
          <a:noFill/>
        </p:spPr>
      </p:pic>
      <p:sp>
        <p:nvSpPr>
          <p:cNvPr id="3" name="Text Placeholder 2">
            <a:extLst>
              <a:ext uri="{FF2B5EF4-FFF2-40B4-BE49-F238E27FC236}">
                <a16:creationId xmlns:a16="http://schemas.microsoft.com/office/drawing/2014/main" id="{EF4B5D78-998D-8E49-A6FB-110E4F091220}"/>
              </a:ext>
            </a:extLst>
          </p:cNvPr>
          <p:cNvSpPr>
            <a:spLocks noGrp="1"/>
          </p:cNvSpPr>
          <p:nvPr>
            <p:ph type="body" sz="quarter" idx="16"/>
          </p:nvPr>
        </p:nvSpPr>
        <p:spPr>
          <a:xfrm>
            <a:off x="395536" y="1196752"/>
            <a:ext cx="6161369" cy="4270892"/>
          </a:xfrm>
        </p:spPr>
        <p:txBody>
          <a:bodyPr/>
          <a:lstStyle/>
          <a:p>
            <a:pPr>
              <a:lnSpc>
                <a:spcPct val="115000"/>
              </a:lnSpc>
            </a:pPr>
            <a:r>
              <a:rPr lang="en-GB" sz="2400" dirty="0">
                <a:solidFill>
                  <a:srgbClr val="201F1E"/>
                </a:solidFill>
                <a:effectLst/>
                <a:latin typeface="Calibri" panose="020F0502020204030204" pitchFamily="34" charset="0"/>
                <a:ea typeface="Times New Roman" panose="02020603050405020304" pitchFamily="18" charset="0"/>
              </a:rPr>
              <a:t>Following Pilot (9 m) summary reports will be presented to oversight committees </a:t>
            </a:r>
          </a:p>
          <a:p>
            <a:pPr>
              <a:lnSpc>
                <a:spcPct val="115000"/>
              </a:lnSpc>
            </a:pPr>
            <a:r>
              <a:rPr lang="en-GB" sz="2400" dirty="0">
                <a:solidFill>
                  <a:srgbClr val="201F1E"/>
                </a:solidFill>
                <a:effectLst/>
                <a:latin typeface="Calibri" panose="020F0502020204030204" pitchFamily="34" charset="0"/>
                <a:ea typeface="Times New Roman" panose="02020603050405020304" pitchFamily="18" charset="0"/>
              </a:rPr>
              <a:t>The stop-go decision will be made by the </a:t>
            </a:r>
            <a:r>
              <a:rPr lang="en-GB" sz="2400" dirty="0">
                <a:solidFill>
                  <a:srgbClr val="201F1E"/>
                </a:solidFill>
                <a:latin typeface="Calibri" panose="020F0502020204030204" pitchFamily="34" charset="0"/>
                <a:ea typeface="Times New Roman" panose="02020603050405020304" pitchFamily="18" charset="0"/>
              </a:rPr>
              <a:t>funder (NIHR), </a:t>
            </a:r>
            <a:r>
              <a:rPr lang="en-GB" sz="2400" dirty="0">
                <a:solidFill>
                  <a:srgbClr val="201F1E"/>
                </a:solidFill>
                <a:effectLst/>
                <a:latin typeface="Calibri" panose="020F0502020204030204" pitchFamily="34" charset="0"/>
                <a:ea typeface="Times New Roman" panose="02020603050405020304" pitchFamily="18" charset="0"/>
              </a:rPr>
              <a:t>following consultation with trial TMG, TSC and DMC.</a:t>
            </a:r>
          </a:p>
          <a:p>
            <a:pPr>
              <a:lnSpc>
                <a:spcPct val="115000"/>
              </a:lnSpc>
            </a:pPr>
            <a:r>
              <a:rPr lang="en-GB" sz="2400" dirty="0">
                <a:effectLst/>
                <a:latin typeface="Calibri" panose="020F0502020204030204" pitchFamily="34" charset="0"/>
                <a:ea typeface="Times New Roman" panose="02020603050405020304" pitchFamily="18" charset="0"/>
              </a:rPr>
              <a:t>The recommended traffic light system will be used based on pilot recruitment data (based on an average recruitment rate of 0.8 participants per centre/ per month)</a:t>
            </a:r>
            <a:endParaRPr lang="en-GB" sz="2400" dirty="0">
              <a:effectLst/>
              <a:latin typeface="Times New Roman" panose="02020603050405020304" pitchFamily="18" charset="0"/>
              <a:ea typeface="Times New Roman" panose="02020603050405020304" pitchFamily="18" charset="0"/>
            </a:endParaRPr>
          </a:p>
        </p:txBody>
      </p:sp>
      <p:sp>
        <p:nvSpPr>
          <p:cNvPr id="2" name="Text Placeholder 1">
            <a:extLst>
              <a:ext uri="{FF2B5EF4-FFF2-40B4-BE49-F238E27FC236}">
                <a16:creationId xmlns:a16="http://schemas.microsoft.com/office/drawing/2014/main" id="{9653DDB5-8096-B303-D7F1-C4968C9735B4}"/>
              </a:ext>
            </a:extLst>
          </p:cNvPr>
          <p:cNvSpPr>
            <a:spLocks noGrp="1"/>
          </p:cNvSpPr>
          <p:nvPr>
            <p:ph type="body" sz="quarter" idx="10"/>
          </p:nvPr>
        </p:nvSpPr>
        <p:spPr>
          <a:xfrm>
            <a:off x="179432" y="115888"/>
            <a:ext cx="8425016" cy="648816"/>
          </a:xfrm>
        </p:spPr>
        <p:txBody>
          <a:bodyPr/>
          <a:lstStyle/>
          <a:p>
            <a:r>
              <a:rPr lang="en-GB" dirty="0"/>
              <a:t>Stop-go Criteria/ Pilot Phase</a:t>
            </a:r>
          </a:p>
        </p:txBody>
      </p:sp>
      <p:pic>
        <p:nvPicPr>
          <p:cNvPr id="4" name="Picture 3" descr="Text&#10;&#10;Description automatically generated">
            <a:extLst>
              <a:ext uri="{FF2B5EF4-FFF2-40B4-BE49-F238E27FC236}">
                <a16:creationId xmlns:a16="http://schemas.microsoft.com/office/drawing/2014/main" id="{691F88F6-0564-D6AC-9C3D-C04942BFF56C}"/>
              </a:ext>
            </a:extLst>
          </p:cNvPr>
          <p:cNvPicPr>
            <a:picLocks noChangeAspect="1"/>
          </p:cNvPicPr>
          <p:nvPr/>
        </p:nvPicPr>
        <p:blipFill>
          <a:blip r:embed="rId3"/>
          <a:stretch>
            <a:fillRect/>
          </a:stretch>
        </p:blipFill>
        <p:spPr>
          <a:xfrm>
            <a:off x="6876256" y="6276174"/>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2D86596E-F926-4BA7-5AB0-43EE8ACB02D7}"/>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B04B7B51-DC86-D0FB-B0D8-AC8A75AD433B}"/>
              </a:ext>
            </a:extLst>
          </p:cNvPr>
          <p:cNvPicPr>
            <a:picLocks noChangeAspect="1"/>
          </p:cNvPicPr>
          <p:nvPr/>
        </p:nvPicPr>
        <p:blipFill>
          <a:blip r:embed="rId5"/>
          <a:stretch>
            <a:fillRect/>
          </a:stretch>
        </p:blipFill>
        <p:spPr>
          <a:xfrm>
            <a:off x="7200023" y="9160"/>
            <a:ext cx="1872208" cy="514302"/>
          </a:xfrm>
          <a:prstGeom prst="rect">
            <a:avLst/>
          </a:prstGeom>
        </p:spPr>
      </p:pic>
    </p:spTree>
    <p:extLst>
      <p:ext uri="{BB962C8B-B14F-4D97-AF65-F5344CB8AC3E}">
        <p14:creationId xmlns:p14="http://schemas.microsoft.com/office/powerpoint/2010/main" val="36024522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23A7E8-90FA-06D0-5C21-477AF43DFB45}"/>
              </a:ext>
            </a:extLst>
          </p:cNvPr>
          <p:cNvSpPr>
            <a:spLocks noGrp="1"/>
          </p:cNvSpPr>
          <p:nvPr>
            <p:ph type="body" sz="quarter" idx="10"/>
          </p:nvPr>
        </p:nvSpPr>
        <p:spPr>
          <a:xfrm>
            <a:off x="179432" y="115888"/>
            <a:ext cx="8425016" cy="648816"/>
          </a:xfrm>
        </p:spPr>
        <p:txBody>
          <a:bodyPr/>
          <a:lstStyle/>
          <a:p>
            <a:r>
              <a:rPr lang="en-GB" dirty="0"/>
              <a:t>Co-enrolment</a:t>
            </a:r>
          </a:p>
        </p:txBody>
      </p:sp>
      <p:pic>
        <p:nvPicPr>
          <p:cNvPr id="4" name="Picture 3" descr="Text&#10;&#10;Description automatically generated">
            <a:extLst>
              <a:ext uri="{FF2B5EF4-FFF2-40B4-BE49-F238E27FC236}">
                <a16:creationId xmlns:a16="http://schemas.microsoft.com/office/drawing/2014/main" id="{6CF17042-C591-B71E-BE4D-9ACFACF3BCF0}"/>
              </a:ext>
            </a:extLst>
          </p:cNvPr>
          <p:cNvPicPr>
            <a:picLocks noChangeAspect="1"/>
          </p:cNvPicPr>
          <p:nvPr/>
        </p:nvPicPr>
        <p:blipFill>
          <a:blip r:embed="rId3"/>
          <a:stretch>
            <a:fillRect/>
          </a:stretch>
        </p:blipFill>
        <p:spPr>
          <a:xfrm>
            <a:off x="6983999" y="6303434"/>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0C48E684-B68E-01D3-5EBA-4FCD21959DBF}"/>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sp>
        <p:nvSpPr>
          <p:cNvPr id="9" name="Text Placeholder 2">
            <a:extLst>
              <a:ext uri="{FF2B5EF4-FFF2-40B4-BE49-F238E27FC236}">
                <a16:creationId xmlns:a16="http://schemas.microsoft.com/office/drawing/2014/main" id="{46F069AF-F3EB-51CA-76E7-E79977198EB8}"/>
              </a:ext>
            </a:extLst>
          </p:cNvPr>
          <p:cNvSpPr>
            <a:spLocks noGrp="1"/>
          </p:cNvSpPr>
          <p:nvPr>
            <p:ph type="body" sz="quarter" idx="16"/>
          </p:nvPr>
        </p:nvSpPr>
        <p:spPr>
          <a:xfrm>
            <a:off x="395463" y="1052736"/>
            <a:ext cx="4392487" cy="4679825"/>
          </a:xfrm>
        </p:spPr>
        <p:txBody>
          <a:bodyPr/>
          <a:lstStyle/>
          <a:p>
            <a:r>
              <a:rPr lang="en-GB" sz="2400" dirty="0">
                <a:effectLst/>
                <a:latin typeface="Calibri" panose="020F0502020204030204" pitchFamily="34" charset="0"/>
                <a:ea typeface="Times New Roman" panose="02020603050405020304" pitchFamily="18" charset="0"/>
                <a:cs typeface="Times New Roman" panose="02020603050405020304" pitchFamily="18" charset="0"/>
              </a:rPr>
              <a:t>P</a:t>
            </a:r>
            <a:r>
              <a:rPr lang="en-GB"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articipants may be eligible for co-enrolment in other studies</a:t>
            </a:r>
          </a:p>
          <a:p>
            <a:r>
              <a:rPr lang="en-GB"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Co-enrolment agreements </a:t>
            </a:r>
            <a:r>
              <a:rPr lang="en-GB"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will be decided on a case-by-case basis by the Chief Investigator and TMG of iRehab and any respective studies </a:t>
            </a:r>
          </a:p>
          <a:p>
            <a:r>
              <a:rPr lang="en-GB" sz="2400" dirty="0">
                <a:solidFill>
                  <a:srgbClr val="000000"/>
                </a:solidFill>
                <a:latin typeface="Calibri" panose="020F0502020204030204" pitchFamily="34" charset="0"/>
                <a:cs typeface="Times New Roman" panose="02020603050405020304" pitchFamily="18" charset="0"/>
              </a:rPr>
              <a:t>Current co-enrolment list can be found at </a:t>
            </a:r>
            <a:r>
              <a:rPr lang="en-GB" sz="2400" dirty="0">
                <a:solidFill>
                  <a:srgbClr val="000000"/>
                </a:solidFill>
                <a:latin typeface="Calibri" panose="020F0502020204030204" pitchFamily="34" charset="0"/>
                <a:cs typeface="Times New Roman" panose="02020603050405020304" pitchFamily="18" charset="0"/>
                <a:hlinkClick r:id="rId5"/>
              </a:rPr>
              <a:t>www.warwick.ac.uk/iRehab</a:t>
            </a:r>
            <a:endParaRPr lang="en-GB" sz="2400" dirty="0">
              <a:solidFill>
                <a:srgbClr val="000000"/>
              </a:solidFill>
              <a:latin typeface="Calibri" panose="020F0502020204030204" pitchFamily="34" charset="0"/>
              <a:cs typeface="Times New Roman" panose="02020603050405020304" pitchFamily="18" charset="0"/>
            </a:endParaRPr>
          </a:p>
          <a:p>
            <a:r>
              <a:rPr lang="en-GB" sz="2400" dirty="0">
                <a:solidFill>
                  <a:srgbClr val="000000"/>
                </a:solidFill>
                <a:latin typeface="Calibri" panose="020F0502020204030204" pitchFamily="34" charset="0"/>
                <a:cs typeface="Times New Roman" panose="02020603050405020304" pitchFamily="18" charset="0"/>
              </a:rPr>
              <a:t>Please tell us about any trials you want us to co-enrol with</a:t>
            </a:r>
            <a:endParaRPr lang="en-GB" sz="2400" dirty="0"/>
          </a:p>
        </p:txBody>
      </p:sp>
      <p:pic>
        <p:nvPicPr>
          <p:cNvPr id="8" name="Picture 7">
            <a:extLst>
              <a:ext uri="{FF2B5EF4-FFF2-40B4-BE49-F238E27FC236}">
                <a16:creationId xmlns:a16="http://schemas.microsoft.com/office/drawing/2014/main" id="{543BF567-DCE0-E2F9-5C89-339C2C4B745E}"/>
              </a:ext>
            </a:extLst>
          </p:cNvPr>
          <p:cNvPicPr>
            <a:picLocks noChangeAspect="1"/>
          </p:cNvPicPr>
          <p:nvPr/>
        </p:nvPicPr>
        <p:blipFill>
          <a:blip r:embed="rId6"/>
          <a:stretch>
            <a:fillRect/>
          </a:stretch>
        </p:blipFill>
        <p:spPr>
          <a:xfrm>
            <a:off x="5148064" y="260648"/>
            <a:ext cx="2736304" cy="5649479"/>
          </a:xfrm>
          <a:prstGeom prst="rect">
            <a:avLst/>
          </a:prstGeom>
        </p:spPr>
      </p:pic>
      <p:pic>
        <p:nvPicPr>
          <p:cNvPr id="6" name="Picture 5">
            <a:extLst>
              <a:ext uri="{FF2B5EF4-FFF2-40B4-BE49-F238E27FC236}">
                <a16:creationId xmlns:a16="http://schemas.microsoft.com/office/drawing/2014/main" id="{5FA28448-D7D7-0DE4-7476-84586CFCE489}"/>
              </a:ext>
            </a:extLst>
          </p:cNvPr>
          <p:cNvPicPr>
            <a:picLocks noChangeAspect="1"/>
          </p:cNvPicPr>
          <p:nvPr/>
        </p:nvPicPr>
        <p:blipFill>
          <a:blip r:embed="rId7"/>
          <a:stretch>
            <a:fillRect/>
          </a:stretch>
        </p:blipFill>
        <p:spPr>
          <a:xfrm>
            <a:off x="7200023" y="9160"/>
            <a:ext cx="1872208" cy="514302"/>
          </a:xfrm>
          <a:prstGeom prst="rect">
            <a:avLst/>
          </a:prstGeom>
        </p:spPr>
      </p:pic>
    </p:spTree>
    <p:extLst>
      <p:ext uri="{BB962C8B-B14F-4D97-AF65-F5344CB8AC3E}">
        <p14:creationId xmlns:p14="http://schemas.microsoft.com/office/powerpoint/2010/main" val="3121032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81AF1B-445F-20CF-1A56-70570E9B8B63}"/>
              </a:ext>
            </a:extLst>
          </p:cNvPr>
          <p:cNvSpPr>
            <a:spLocks noGrp="1"/>
          </p:cNvSpPr>
          <p:nvPr>
            <p:ph type="body" sz="quarter" idx="10"/>
          </p:nvPr>
        </p:nvSpPr>
        <p:spPr>
          <a:xfrm>
            <a:off x="395463" y="260648"/>
            <a:ext cx="8425016" cy="648816"/>
          </a:xfrm>
        </p:spPr>
        <p:txBody>
          <a:bodyPr/>
          <a:lstStyle/>
          <a:p>
            <a:r>
              <a:rPr lang="en-GB" dirty="0"/>
              <a:t>Helpful iRehab Resources</a:t>
            </a:r>
          </a:p>
        </p:txBody>
      </p:sp>
      <p:sp>
        <p:nvSpPr>
          <p:cNvPr id="7" name="Text Placeholder 6">
            <a:extLst>
              <a:ext uri="{FF2B5EF4-FFF2-40B4-BE49-F238E27FC236}">
                <a16:creationId xmlns:a16="http://schemas.microsoft.com/office/drawing/2014/main" id="{B9F8D213-6305-93BE-6B45-43315019BE88}"/>
              </a:ext>
            </a:extLst>
          </p:cNvPr>
          <p:cNvSpPr>
            <a:spLocks noGrp="1"/>
          </p:cNvSpPr>
          <p:nvPr>
            <p:ph type="body" sz="quarter" idx="16"/>
          </p:nvPr>
        </p:nvSpPr>
        <p:spPr>
          <a:xfrm>
            <a:off x="323528" y="1412776"/>
            <a:ext cx="2664296" cy="4176464"/>
          </a:xfrm>
        </p:spPr>
        <p:txBody>
          <a:bodyPr anchor="ctr"/>
          <a:lstStyle/>
          <a:p>
            <a:r>
              <a:rPr lang="en-GB" dirty="0"/>
              <a:t>Monthly newsletter</a:t>
            </a:r>
          </a:p>
          <a:p>
            <a:r>
              <a:rPr lang="en-GB" dirty="0"/>
              <a:t>Website:</a:t>
            </a:r>
          </a:p>
          <a:p>
            <a:pPr lvl="1"/>
            <a:r>
              <a:rPr lang="en-GB" sz="1600" dirty="0"/>
              <a:t>Trial updates</a:t>
            </a:r>
          </a:p>
          <a:p>
            <a:pPr lvl="1"/>
            <a:r>
              <a:rPr lang="en-GB" sz="1600" dirty="0"/>
              <a:t>Trial docs</a:t>
            </a:r>
          </a:p>
          <a:p>
            <a:pPr lvl="1"/>
            <a:r>
              <a:rPr lang="en-GB" sz="1600" dirty="0"/>
              <a:t>Training</a:t>
            </a:r>
          </a:p>
          <a:p>
            <a:pPr lvl="1"/>
            <a:r>
              <a:rPr lang="en-GB" sz="1600" dirty="0"/>
              <a:t>Participating sites</a:t>
            </a:r>
          </a:p>
          <a:p>
            <a:pPr lvl="1"/>
            <a:r>
              <a:rPr lang="en-GB" sz="1600" dirty="0"/>
              <a:t>FAQs</a:t>
            </a:r>
          </a:p>
          <a:p>
            <a:pPr lvl="1"/>
            <a:r>
              <a:rPr lang="en-GB" sz="1600" dirty="0"/>
              <a:t>Co-enrolment</a:t>
            </a:r>
          </a:p>
          <a:p>
            <a:r>
              <a:rPr lang="en-GB" dirty="0"/>
              <a:t>Lunchtime site drop-in clinics</a:t>
            </a:r>
          </a:p>
          <a:p>
            <a:r>
              <a:rPr lang="en-GB" dirty="0"/>
              <a:t>Twitter</a:t>
            </a:r>
          </a:p>
        </p:txBody>
      </p:sp>
      <p:pic>
        <p:nvPicPr>
          <p:cNvPr id="9" name="Picture 8">
            <a:extLst>
              <a:ext uri="{FF2B5EF4-FFF2-40B4-BE49-F238E27FC236}">
                <a16:creationId xmlns:a16="http://schemas.microsoft.com/office/drawing/2014/main" id="{13880609-4AD7-0D27-CD57-C787EDDED6AB}"/>
              </a:ext>
            </a:extLst>
          </p:cNvPr>
          <p:cNvPicPr>
            <a:picLocks noChangeAspect="1"/>
          </p:cNvPicPr>
          <p:nvPr/>
        </p:nvPicPr>
        <p:blipFill>
          <a:blip r:embed="rId2"/>
          <a:stretch>
            <a:fillRect/>
          </a:stretch>
        </p:blipFill>
        <p:spPr>
          <a:xfrm>
            <a:off x="3102791" y="1105652"/>
            <a:ext cx="5702249" cy="4752528"/>
          </a:xfrm>
          <a:prstGeom prst="rect">
            <a:avLst/>
          </a:prstGeom>
        </p:spPr>
      </p:pic>
      <p:pic>
        <p:nvPicPr>
          <p:cNvPr id="10" name="Picture 9" descr="Text&#10;&#10;Description automatically generated">
            <a:extLst>
              <a:ext uri="{FF2B5EF4-FFF2-40B4-BE49-F238E27FC236}">
                <a16:creationId xmlns:a16="http://schemas.microsoft.com/office/drawing/2014/main" id="{6A00D63C-8DB7-E4EC-34B4-C97DE0564679}"/>
              </a:ext>
            </a:extLst>
          </p:cNvPr>
          <p:cNvPicPr>
            <a:picLocks noChangeAspect="1"/>
          </p:cNvPicPr>
          <p:nvPr/>
        </p:nvPicPr>
        <p:blipFill>
          <a:blip r:embed="rId3"/>
          <a:stretch>
            <a:fillRect/>
          </a:stretch>
        </p:blipFill>
        <p:spPr>
          <a:xfrm>
            <a:off x="6983999" y="6440371"/>
            <a:ext cx="2088232" cy="373005"/>
          </a:xfrm>
          <a:prstGeom prst="rect">
            <a:avLst/>
          </a:prstGeom>
        </p:spPr>
      </p:pic>
      <p:pic>
        <p:nvPicPr>
          <p:cNvPr id="11" name="Picture 10" descr="Graphical user interface, text, application&#10;&#10;Description automatically generated">
            <a:extLst>
              <a:ext uri="{FF2B5EF4-FFF2-40B4-BE49-F238E27FC236}">
                <a16:creationId xmlns:a16="http://schemas.microsoft.com/office/drawing/2014/main" id="{D348B905-F9A4-EC8F-E7FB-795386D8A13E}"/>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12" name="Picture 11">
            <a:extLst>
              <a:ext uri="{FF2B5EF4-FFF2-40B4-BE49-F238E27FC236}">
                <a16:creationId xmlns:a16="http://schemas.microsoft.com/office/drawing/2014/main" id="{5036C226-DE37-372A-014F-81D8EBF8AC3C}"/>
              </a:ext>
            </a:extLst>
          </p:cNvPr>
          <p:cNvPicPr>
            <a:picLocks noChangeAspect="1"/>
          </p:cNvPicPr>
          <p:nvPr/>
        </p:nvPicPr>
        <p:blipFill>
          <a:blip r:embed="rId5"/>
          <a:stretch>
            <a:fillRect/>
          </a:stretch>
        </p:blipFill>
        <p:spPr>
          <a:xfrm>
            <a:off x="7200023" y="9160"/>
            <a:ext cx="1872208" cy="514302"/>
          </a:xfrm>
          <a:prstGeom prst="rect">
            <a:avLst/>
          </a:prstGeom>
        </p:spPr>
      </p:pic>
    </p:spTree>
    <p:extLst>
      <p:ext uri="{BB962C8B-B14F-4D97-AF65-F5344CB8AC3E}">
        <p14:creationId xmlns:p14="http://schemas.microsoft.com/office/powerpoint/2010/main" val="20458762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A31A73-AA45-3326-6F27-719F97708046}"/>
              </a:ext>
            </a:extLst>
          </p:cNvPr>
          <p:cNvSpPr>
            <a:spLocks noGrp="1"/>
          </p:cNvSpPr>
          <p:nvPr>
            <p:ph type="body" sz="quarter" idx="10"/>
          </p:nvPr>
        </p:nvSpPr>
        <p:spPr>
          <a:xfrm>
            <a:off x="395463" y="404664"/>
            <a:ext cx="8425016" cy="648816"/>
          </a:xfrm>
        </p:spPr>
        <p:txBody>
          <a:bodyPr/>
          <a:lstStyle/>
          <a:p>
            <a:r>
              <a:rPr lang="en-GB" dirty="0"/>
              <a:t>Next Steps - Site:</a:t>
            </a:r>
          </a:p>
        </p:txBody>
      </p:sp>
      <p:sp>
        <p:nvSpPr>
          <p:cNvPr id="3" name="Text Placeholder 2">
            <a:extLst>
              <a:ext uri="{FF2B5EF4-FFF2-40B4-BE49-F238E27FC236}">
                <a16:creationId xmlns:a16="http://schemas.microsoft.com/office/drawing/2014/main" id="{6B8E2A8E-9267-F0F0-9D35-5954FA47BC77}"/>
              </a:ext>
            </a:extLst>
          </p:cNvPr>
          <p:cNvSpPr>
            <a:spLocks noGrp="1"/>
          </p:cNvSpPr>
          <p:nvPr>
            <p:ph type="body" sz="quarter" idx="16"/>
          </p:nvPr>
        </p:nvSpPr>
        <p:spPr>
          <a:xfrm>
            <a:off x="395536" y="980728"/>
            <a:ext cx="5112568" cy="2996481"/>
          </a:xfrm>
        </p:spPr>
        <p:txBody>
          <a:bodyPr/>
          <a:lstStyle/>
          <a:p>
            <a:r>
              <a:rPr lang="en-GB" sz="1800" dirty="0"/>
              <a:t>SIV attendance Log</a:t>
            </a:r>
          </a:p>
          <a:p>
            <a:r>
              <a:rPr lang="en-GB" sz="1800" dirty="0"/>
              <a:t>Training Log</a:t>
            </a:r>
          </a:p>
          <a:p>
            <a:r>
              <a:rPr lang="en-GB" sz="1800" dirty="0"/>
              <a:t>Delegation Log</a:t>
            </a:r>
          </a:p>
          <a:p>
            <a:r>
              <a:rPr lang="en-GB" sz="1800" dirty="0"/>
              <a:t>IP address for database</a:t>
            </a:r>
          </a:p>
          <a:p>
            <a:r>
              <a:rPr lang="en-GB" sz="1800" dirty="0"/>
              <a:t>Details of staff who need database access (name/email)</a:t>
            </a:r>
          </a:p>
          <a:p>
            <a:r>
              <a:rPr lang="en-GB" sz="1800" dirty="0"/>
              <a:t>Issue C&amp;C</a:t>
            </a:r>
          </a:p>
          <a:p>
            <a:r>
              <a:rPr lang="en-GB" sz="1800" dirty="0"/>
              <a:t>Register for API scheme (if applicable)</a:t>
            </a:r>
          </a:p>
          <a:p>
            <a:r>
              <a:rPr lang="en-GB" sz="1800" dirty="0"/>
              <a:t>Letters of Access (if applicable)</a:t>
            </a:r>
          </a:p>
          <a:p>
            <a:endParaRPr lang="en-GB" dirty="0"/>
          </a:p>
          <a:p>
            <a:endParaRPr lang="en-GB" sz="2400" dirty="0"/>
          </a:p>
        </p:txBody>
      </p:sp>
      <p:pic>
        <p:nvPicPr>
          <p:cNvPr id="4" name="Picture 3" descr="Text&#10;&#10;Description automatically generated">
            <a:extLst>
              <a:ext uri="{FF2B5EF4-FFF2-40B4-BE49-F238E27FC236}">
                <a16:creationId xmlns:a16="http://schemas.microsoft.com/office/drawing/2014/main" id="{AB421FEF-1737-C01D-B214-750CED9AC4AD}"/>
              </a:ext>
            </a:extLst>
          </p:cNvPr>
          <p:cNvPicPr>
            <a:picLocks noChangeAspect="1"/>
          </p:cNvPicPr>
          <p:nvPr/>
        </p:nvPicPr>
        <p:blipFill>
          <a:blip r:embed="rId3"/>
          <a:stretch>
            <a:fillRect/>
          </a:stretch>
        </p:blipFill>
        <p:spPr>
          <a:xfrm>
            <a:off x="6876256" y="6303434"/>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5518EC67-0844-06AA-792D-039A6402A484}"/>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246165C9-DF70-6FBD-303D-3AF1BC899976}"/>
              </a:ext>
            </a:extLst>
          </p:cNvPr>
          <p:cNvPicPr>
            <a:picLocks noChangeAspect="1"/>
          </p:cNvPicPr>
          <p:nvPr/>
        </p:nvPicPr>
        <p:blipFill>
          <a:blip r:embed="rId5"/>
          <a:stretch>
            <a:fillRect/>
          </a:stretch>
        </p:blipFill>
        <p:spPr>
          <a:xfrm>
            <a:off x="7200023" y="9160"/>
            <a:ext cx="1872208" cy="514302"/>
          </a:xfrm>
          <a:prstGeom prst="rect">
            <a:avLst/>
          </a:prstGeom>
        </p:spPr>
      </p:pic>
      <p:pic>
        <p:nvPicPr>
          <p:cNvPr id="8" name="Picture 7">
            <a:extLst>
              <a:ext uri="{FF2B5EF4-FFF2-40B4-BE49-F238E27FC236}">
                <a16:creationId xmlns:a16="http://schemas.microsoft.com/office/drawing/2014/main" id="{1CA0C935-58E8-6966-4ED6-0EB2B99029B8}"/>
              </a:ext>
            </a:extLst>
          </p:cNvPr>
          <p:cNvPicPr>
            <a:picLocks noChangeAspect="1"/>
          </p:cNvPicPr>
          <p:nvPr/>
        </p:nvPicPr>
        <p:blipFill>
          <a:blip r:embed="rId6"/>
          <a:stretch>
            <a:fillRect/>
          </a:stretch>
        </p:blipFill>
        <p:spPr>
          <a:xfrm>
            <a:off x="4788024" y="1340768"/>
            <a:ext cx="3789598" cy="2279458"/>
          </a:xfrm>
          <a:prstGeom prst="rect">
            <a:avLst/>
          </a:prstGeom>
        </p:spPr>
      </p:pic>
      <p:sp>
        <p:nvSpPr>
          <p:cNvPr id="9" name="Text Placeholder 1">
            <a:extLst>
              <a:ext uri="{FF2B5EF4-FFF2-40B4-BE49-F238E27FC236}">
                <a16:creationId xmlns:a16="http://schemas.microsoft.com/office/drawing/2014/main" id="{B0F0DA10-BFF8-5657-F7A7-377A6C330A23}"/>
              </a:ext>
            </a:extLst>
          </p:cNvPr>
          <p:cNvSpPr txBox="1">
            <a:spLocks/>
          </p:cNvSpPr>
          <p:nvPr/>
        </p:nvSpPr>
        <p:spPr>
          <a:xfrm>
            <a:off x="359492" y="3888950"/>
            <a:ext cx="8425016" cy="648816"/>
          </a:xfrm>
          <a:prstGeom prst="rect">
            <a:avLst/>
          </a:prstGeom>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Next Steps - WCTU:</a:t>
            </a:r>
          </a:p>
        </p:txBody>
      </p:sp>
      <p:sp>
        <p:nvSpPr>
          <p:cNvPr id="10" name="Text Placeholder 2">
            <a:extLst>
              <a:ext uri="{FF2B5EF4-FFF2-40B4-BE49-F238E27FC236}">
                <a16:creationId xmlns:a16="http://schemas.microsoft.com/office/drawing/2014/main" id="{E1881ABC-E994-5B89-DFEF-5A77BB52F886}"/>
              </a:ext>
            </a:extLst>
          </p:cNvPr>
          <p:cNvSpPr txBox="1">
            <a:spLocks/>
          </p:cNvSpPr>
          <p:nvPr/>
        </p:nvSpPr>
        <p:spPr>
          <a:xfrm>
            <a:off x="395536" y="4437112"/>
            <a:ext cx="8424936" cy="1397348"/>
          </a:xfrm>
          <a:prstGeom prst="rect">
            <a:avLst/>
          </a:prstGeom>
        </p:spPr>
        <p:txBody>
          <a:bodyPr vert="horz"/>
          <a:lstStyle>
            <a:lvl1pPr marL="342900" indent="-342900" algn="l" defTabSz="914400" rtl="0" eaLnBrk="1" latinLnBrk="0" hangingPunct="1">
              <a:spcBef>
                <a:spcPct val="20000"/>
              </a:spcBef>
              <a:buFontTx/>
              <a:buBlip>
                <a:blip r:embed="rId7"/>
              </a:buBlip>
              <a:defRPr sz="2000" b="0" i="0" kern="1200">
                <a:solidFill>
                  <a:schemeClr val="tx1"/>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1800" dirty="0"/>
              <a:t>Send summary email, SIV slides and next steps</a:t>
            </a:r>
          </a:p>
          <a:p>
            <a:r>
              <a:rPr lang="en-GB" sz="1800" dirty="0"/>
              <a:t>Send ISF </a:t>
            </a:r>
          </a:p>
          <a:p>
            <a:r>
              <a:rPr lang="en-GB" sz="1800" dirty="0"/>
              <a:t>Add details to database</a:t>
            </a:r>
          </a:p>
          <a:p>
            <a:r>
              <a:rPr lang="en-GB" sz="1800" dirty="0"/>
              <a:t>Complete Greenlight checklist</a:t>
            </a:r>
          </a:p>
        </p:txBody>
      </p:sp>
      <p:cxnSp>
        <p:nvCxnSpPr>
          <p:cNvPr id="11" name="Straight Arrow Connector 10">
            <a:extLst>
              <a:ext uri="{FF2B5EF4-FFF2-40B4-BE49-F238E27FC236}">
                <a16:creationId xmlns:a16="http://schemas.microsoft.com/office/drawing/2014/main" id="{7E820071-6B0F-686E-4633-A8B2D64A0371}"/>
              </a:ext>
            </a:extLst>
          </p:cNvPr>
          <p:cNvCxnSpPr/>
          <p:nvPr/>
        </p:nvCxnSpPr>
        <p:spPr>
          <a:xfrm flipV="1">
            <a:off x="3275856" y="1700808"/>
            <a:ext cx="1368152" cy="432048"/>
          </a:xfrm>
          <a:prstGeom prst="straightConnector1">
            <a:avLst/>
          </a:prstGeom>
          <a:ln w="38100">
            <a:solidFill>
              <a:srgbClr val="FF00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54255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7DC2B1-82D8-AD26-18EE-391F2991D675}"/>
              </a:ext>
            </a:extLst>
          </p:cNvPr>
          <p:cNvSpPr>
            <a:spLocks noGrp="1"/>
          </p:cNvSpPr>
          <p:nvPr>
            <p:ph type="body" sz="quarter" idx="10"/>
          </p:nvPr>
        </p:nvSpPr>
        <p:spPr>
          <a:xfrm>
            <a:off x="2987824" y="1772816"/>
            <a:ext cx="3024442" cy="648816"/>
          </a:xfrm>
        </p:spPr>
        <p:txBody>
          <a:bodyPr/>
          <a:lstStyle/>
          <a:p>
            <a:r>
              <a:rPr lang="en-GB" sz="4800" b="1" dirty="0">
                <a:solidFill>
                  <a:schemeClr val="accent4"/>
                </a:solidFill>
              </a:rPr>
              <a:t>Questions?</a:t>
            </a:r>
          </a:p>
        </p:txBody>
      </p:sp>
      <p:pic>
        <p:nvPicPr>
          <p:cNvPr id="4" name="Picture 3" descr="Text&#10;&#10;Description automatically generated">
            <a:extLst>
              <a:ext uri="{FF2B5EF4-FFF2-40B4-BE49-F238E27FC236}">
                <a16:creationId xmlns:a16="http://schemas.microsoft.com/office/drawing/2014/main" id="{5B2C9354-DC6A-6A15-6103-5348261125C6}"/>
              </a:ext>
            </a:extLst>
          </p:cNvPr>
          <p:cNvPicPr>
            <a:picLocks noChangeAspect="1"/>
          </p:cNvPicPr>
          <p:nvPr/>
        </p:nvPicPr>
        <p:blipFill>
          <a:blip r:embed="rId2"/>
          <a:stretch>
            <a:fillRect/>
          </a:stretch>
        </p:blipFill>
        <p:spPr>
          <a:xfrm>
            <a:off x="6935368" y="6276174"/>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022FD21E-9BF6-7E71-0C54-8E56A79F446D}"/>
              </a:ext>
            </a:extLst>
          </p:cNvPr>
          <p:cNvPicPr>
            <a:picLocks noChangeAspect="1"/>
          </p:cNvPicPr>
          <p:nvPr/>
        </p:nvPicPr>
        <p:blipFill>
          <a:blip r:embed="rId3"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3D8C302A-0AAF-9EB2-90F4-69018348368D}"/>
              </a:ext>
            </a:extLst>
          </p:cNvPr>
          <p:cNvPicPr>
            <a:picLocks noChangeAspect="1"/>
          </p:cNvPicPr>
          <p:nvPr/>
        </p:nvPicPr>
        <p:blipFill>
          <a:blip r:embed="rId4"/>
          <a:stretch>
            <a:fillRect/>
          </a:stretch>
        </p:blipFill>
        <p:spPr>
          <a:xfrm>
            <a:off x="7200023" y="106386"/>
            <a:ext cx="1872208" cy="514302"/>
          </a:xfrm>
          <a:prstGeom prst="rect">
            <a:avLst/>
          </a:prstGeom>
        </p:spPr>
      </p:pic>
      <p:sp>
        <p:nvSpPr>
          <p:cNvPr id="7" name="TextBox 6">
            <a:extLst>
              <a:ext uri="{FF2B5EF4-FFF2-40B4-BE49-F238E27FC236}">
                <a16:creationId xmlns:a16="http://schemas.microsoft.com/office/drawing/2014/main" id="{3625F19B-EF97-6CBF-2974-F26418E1EFCD}"/>
              </a:ext>
            </a:extLst>
          </p:cNvPr>
          <p:cNvSpPr txBox="1"/>
          <p:nvPr/>
        </p:nvSpPr>
        <p:spPr>
          <a:xfrm>
            <a:off x="588387" y="3140968"/>
            <a:ext cx="7967225" cy="2145268"/>
          </a:xfrm>
          <a:prstGeom prst="roundRect">
            <a:avLst/>
          </a:prstGeom>
          <a:solidFill>
            <a:srgbClr val="DCD6F6"/>
          </a:solidFill>
          <a:ln w="38100">
            <a:solidFill>
              <a:schemeClr val="accent4">
                <a:lumMod val="75000"/>
              </a:schemeClr>
            </a:solidFill>
          </a:ln>
        </p:spPr>
        <p:txBody>
          <a:bodyPr wrap="square">
            <a:spAutoFit/>
          </a:bodyPr>
          <a:lstStyle/>
          <a:p>
            <a:r>
              <a:rPr lang="en-GB" sz="2000" b="1" dirty="0">
                <a:solidFill>
                  <a:srgbClr val="000000"/>
                </a:solidFill>
                <a:ea typeface="Calibri" panose="020F0502020204030204" pitchFamily="34" charset="0"/>
              </a:rPr>
              <a:t>If you think of something later:</a:t>
            </a:r>
          </a:p>
          <a:p>
            <a:pPr marL="285750" indent="-285750">
              <a:buFont typeface="Arial" panose="020B0604020202020204" pitchFamily="34" charset="0"/>
              <a:buChar char="•"/>
            </a:pPr>
            <a:r>
              <a:rPr lang="en-GB" sz="2000" b="1" dirty="0">
                <a:solidFill>
                  <a:srgbClr val="000000"/>
                </a:solidFill>
                <a:ea typeface="Calibri" panose="020F0502020204030204" pitchFamily="34" charset="0"/>
              </a:rPr>
              <a:t>Check the website: </a:t>
            </a:r>
            <a:r>
              <a:rPr lang="en-GB" sz="2000" dirty="0">
                <a:solidFill>
                  <a:srgbClr val="000000"/>
                </a:solidFill>
                <a:ea typeface="Calibri" panose="020F0502020204030204" pitchFamily="34" charset="0"/>
              </a:rPr>
              <a:t>https://warwick.ac.uk/fac/sci/med/research/ctu/trials/irehab/health/</a:t>
            </a:r>
          </a:p>
          <a:p>
            <a:pPr marL="285750" indent="-285750">
              <a:buFont typeface="Arial" panose="020B0604020202020204" pitchFamily="34" charset="0"/>
              <a:buChar char="•"/>
            </a:pPr>
            <a:r>
              <a:rPr lang="en-GB" sz="2000" b="1" dirty="0"/>
              <a:t>Email us: </a:t>
            </a:r>
            <a:r>
              <a:rPr lang="en-GB" sz="2000" dirty="0">
                <a:hlinkClick r:id="rId5"/>
              </a:rPr>
              <a:t>irehab@warwick.ac.uk</a:t>
            </a:r>
            <a:endParaRPr lang="en-GB" sz="2000" dirty="0"/>
          </a:p>
          <a:p>
            <a:pPr marL="285750" indent="-285750">
              <a:buFont typeface="Arial" panose="020B0604020202020204" pitchFamily="34" charset="0"/>
              <a:buChar char="•"/>
            </a:pPr>
            <a:r>
              <a:rPr lang="en-GB" sz="2000" b="1" dirty="0"/>
              <a:t>Phone us: </a:t>
            </a:r>
            <a:r>
              <a:rPr lang="en-GB" sz="2000" dirty="0">
                <a:solidFill>
                  <a:srgbClr val="000000"/>
                </a:solidFill>
                <a:effectLst/>
                <a:ea typeface="Calibri" panose="020F0502020204030204" pitchFamily="34" charset="0"/>
              </a:rPr>
              <a:t>(T) 024 761 51367 </a:t>
            </a:r>
          </a:p>
          <a:p>
            <a:pPr marL="285750" indent="-285750">
              <a:buFont typeface="Arial" panose="020B0604020202020204" pitchFamily="34" charset="0"/>
              <a:buChar char="•"/>
            </a:pPr>
            <a:r>
              <a:rPr lang="en-GB" sz="2000" b="1" dirty="0">
                <a:solidFill>
                  <a:srgbClr val="000000"/>
                </a:solidFill>
                <a:effectLst/>
                <a:ea typeface="Calibri" panose="020F0502020204030204" pitchFamily="34" charset="0"/>
              </a:rPr>
              <a:t>Come to a monthly lunchtime site drop-in clinic</a:t>
            </a:r>
            <a:endParaRPr lang="en-GB" sz="1800" dirty="0"/>
          </a:p>
        </p:txBody>
      </p:sp>
    </p:spTree>
    <p:extLst>
      <p:ext uri="{BB962C8B-B14F-4D97-AF65-F5344CB8AC3E}">
        <p14:creationId xmlns:p14="http://schemas.microsoft.com/office/powerpoint/2010/main" val="937413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BCADEC-7827-3B80-ECA7-6CD511B29B95}"/>
              </a:ext>
            </a:extLst>
          </p:cNvPr>
          <p:cNvSpPr>
            <a:spLocks noGrp="1"/>
          </p:cNvSpPr>
          <p:nvPr>
            <p:ph type="body" sz="quarter" idx="10"/>
          </p:nvPr>
        </p:nvSpPr>
        <p:spPr>
          <a:xfrm>
            <a:off x="305740" y="266800"/>
            <a:ext cx="8425016" cy="648816"/>
          </a:xfrm>
        </p:spPr>
        <p:txBody>
          <a:bodyPr/>
          <a:lstStyle/>
          <a:p>
            <a:r>
              <a:rPr lang="en-GB" sz="3200" b="1" dirty="0"/>
              <a:t>Background</a:t>
            </a:r>
          </a:p>
        </p:txBody>
      </p:sp>
      <p:sp>
        <p:nvSpPr>
          <p:cNvPr id="3" name="Text Placeholder 2">
            <a:extLst>
              <a:ext uri="{FF2B5EF4-FFF2-40B4-BE49-F238E27FC236}">
                <a16:creationId xmlns:a16="http://schemas.microsoft.com/office/drawing/2014/main" id="{0BD470A5-C807-6658-5D24-850ABF46BA7C}"/>
              </a:ext>
            </a:extLst>
          </p:cNvPr>
          <p:cNvSpPr>
            <a:spLocks noGrp="1"/>
          </p:cNvSpPr>
          <p:nvPr>
            <p:ph type="body" sz="quarter" idx="16"/>
          </p:nvPr>
        </p:nvSpPr>
        <p:spPr>
          <a:xfrm>
            <a:off x="359532" y="980728"/>
            <a:ext cx="8424936" cy="4968552"/>
          </a:xfrm>
        </p:spPr>
        <p:txBody>
          <a:bodyPr/>
          <a:lstStyle/>
          <a:p>
            <a:r>
              <a:rPr lang="en-GB" sz="2400" dirty="0"/>
              <a:t>Over 100,000 patients </a:t>
            </a:r>
            <a:r>
              <a:rPr lang="en-GB" sz="2400" dirty="0">
                <a:solidFill>
                  <a:srgbClr val="000000"/>
                </a:solidFill>
                <a:effectLst/>
                <a:latin typeface="Calibri" panose="020F0502020204030204" pitchFamily="34" charset="0"/>
                <a:ea typeface="Times New Roman" panose="02020603050405020304" pitchFamily="18" charset="0"/>
              </a:rPr>
              <a:t>surviving critical illness are discharged from acute hospitals in UK each year </a:t>
            </a:r>
            <a:endParaRPr lang="en-GB" dirty="0">
              <a:solidFill>
                <a:srgbClr val="000000"/>
              </a:solidFill>
              <a:latin typeface="Calibri" panose="020F0502020204030204" pitchFamily="34" charset="0"/>
              <a:ea typeface="Times New Roman" panose="02020603050405020304" pitchFamily="18" charset="0"/>
            </a:endParaRPr>
          </a:p>
          <a:p>
            <a:pPr lvl="1"/>
            <a:r>
              <a:rPr lang="en-GB" sz="2000" dirty="0">
                <a:solidFill>
                  <a:srgbClr val="000000"/>
                </a:solidFill>
                <a:effectLst/>
                <a:latin typeface="Calibri" panose="020F0502020204030204" pitchFamily="34" charset="0"/>
                <a:ea typeface="Times New Roman" panose="02020603050405020304" pitchFamily="18" charset="0"/>
              </a:rPr>
              <a:t>Quarter have unplanned readmissions within 3 months</a:t>
            </a:r>
            <a:endParaRPr lang="en-GB" dirty="0">
              <a:solidFill>
                <a:srgbClr val="000000"/>
              </a:solidFill>
              <a:effectLst/>
              <a:latin typeface="Calibri" panose="020F0502020204030204" pitchFamily="34" charset="0"/>
              <a:ea typeface="Times New Roman" panose="02020603050405020304" pitchFamily="18" charset="0"/>
            </a:endParaRPr>
          </a:p>
          <a:p>
            <a:r>
              <a:rPr lang="en-GB" sz="2400" dirty="0"/>
              <a:t>Many consequences of critical illness:</a:t>
            </a:r>
          </a:p>
          <a:p>
            <a:pPr lvl="1"/>
            <a:r>
              <a:rPr lang="en-GB" sz="2000" dirty="0"/>
              <a:t>Physical deconditioning</a:t>
            </a:r>
          </a:p>
          <a:p>
            <a:pPr lvl="1"/>
            <a:r>
              <a:rPr lang="en-GB" sz="2000" dirty="0"/>
              <a:t>Respiratory/swallowing problems</a:t>
            </a:r>
          </a:p>
          <a:p>
            <a:pPr lvl="1"/>
            <a:r>
              <a:rPr lang="en-GB" sz="2000" dirty="0"/>
              <a:t>Cognitive/mental health impairments</a:t>
            </a:r>
          </a:p>
          <a:p>
            <a:pPr lvl="1"/>
            <a:r>
              <a:rPr lang="en-GB" sz="2000" dirty="0"/>
              <a:t>Reduced activities of daily living &amp; fatigue</a:t>
            </a:r>
          </a:p>
          <a:p>
            <a:pPr lvl="1"/>
            <a:r>
              <a:rPr lang="en-GB" sz="2400" b="1" dirty="0">
                <a:solidFill>
                  <a:srgbClr val="7030A0"/>
                </a:solidFill>
              </a:rPr>
              <a:t>POOR QUALITY OF LIFE</a:t>
            </a:r>
            <a:endParaRPr lang="en-GB" sz="2400" b="1" dirty="0"/>
          </a:p>
          <a:p>
            <a:pPr lvl="1"/>
            <a:r>
              <a:rPr lang="en-GB" sz="2000" dirty="0"/>
              <a:t>Failure to return to work after 12 months (1 in 2)</a:t>
            </a:r>
          </a:p>
          <a:p>
            <a:pPr lvl="1"/>
            <a:r>
              <a:rPr lang="en-GB" sz="2000" dirty="0"/>
              <a:t>Increased burden on social support</a:t>
            </a:r>
            <a:endParaRPr lang="en-GB" sz="1400" dirty="0"/>
          </a:p>
          <a:p>
            <a:r>
              <a:rPr lang="en-GB" sz="2400" dirty="0">
                <a:solidFill>
                  <a:srgbClr val="000000"/>
                </a:solidFill>
                <a:effectLst/>
                <a:latin typeface="Calibri" panose="020F0502020204030204" pitchFamily="34" charset="0"/>
                <a:ea typeface="Times New Roman" panose="02020603050405020304" pitchFamily="18" charset="0"/>
              </a:rPr>
              <a:t>Need to improve long term health outcomes</a:t>
            </a:r>
          </a:p>
          <a:p>
            <a:pPr marL="0" indent="0">
              <a:buNone/>
            </a:pPr>
            <a:endParaRPr lang="en-GB" dirty="0"/>
          </a:p>
        </p:txBody>
      </p:sp>
      <p:pic>
        <p:nvPicPr>
          <p:cNvPr id="6" name="Picture 5" descr="Text&#10;&#10;Description automatically generated">
            <a:extLst>
              <a:ext uri="{FF2B5EF4-FFF2-40B4-BE49-F238E27FC236}">
                <a16:creationId xmlns:a16="http://schemas.microsoft.com/office/drawing/2014/main" id="{D3CE620D-A117-C8BC-291B-CFC995C4605D}"/>
              </a:ext>
            </a:extLst>
          </p:cNvPr>
          <p:cNvPicPr>
            <a:picLocks noChangeAspect="1"/>
          </p:cNvPicPr>
          <p:nvPr/>
        </p:nvPicPr>
        <p:blipFill>
          <a:blip r:embed="rId3"/>
          <a:stretch>
            <a:fillRect/>
          </a:stretch>
        </p:blipFill>
        <p:spPr>
          <a:xfrm>
            <a:off x="6952580" y="6364059"/>
            <a:ext cx="2088232" cy="373005"/>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A49F2113-0B93-EF81-2489-9A850812B856}"/>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grpSp>
        <p:nvGrpSpPr>
          <p:cNvPr id="10" name="Group 9">
            <a:extLst>
              <a:ext uri="{FF2B5EF4-FFF2-40B4-BE49-F238E27FC236}">
                <a16:creationId xmlns:a16="http://schemas.microsoft.com/office/drawing/2014/main" id="{A2BB9995-2BFB-E25C-87A7-A3279D9480FD}"/>
              </a:ext>
            </a:extLst>
          </p:cNvPr>
          <p:cNvGrpSpPr/>
          <p:nvPr/>
        </p:nvGrpSpPr>
        <p:grpSpPr>
          <a:xfrm>
            <a:off x="4211960" y="4066826"/>
            <a:ext cx="4572508" cy="658318"/>
            <a:chOff x="3399193" y="3933056"/>
            <a:chExt cx="3800830" cy="514302"/>
          </a:xfrm>
        </p:grpSpPr>
        <p:pic>
          <p:nvPicPr>
            <p:cNvPr id="8" name="Picture 7">
              <a:extLst>
                <a:ext uri="{FF2B5EF4-FFF2-40B4-BE49-F238E27FC236}">
                  <a16:creationId xmlns:a16="http://schemas.microsoft.com/office/drawing/2014/main" id="{D7B7EEFB-C2E1-39E8-A089-66B46FF05817}"/>
                </a:ext>
              </a:extLst>
            </p:cNvPr>
            <p:cNvPicPr>
              <a:picLocks noChangeAspect="1"/>
            </p:cNvPicPr>
            <p:nvPr/>
          </p:nvPicPr>
          <p:blipFill>
            <a:blip r:embed="rId5"/>
            <a:stretch>
              <a:fillRect/>
            </a:stretch>
          </p:blipFill>
          <p:spPr>
            <a:xfrm>
              <a:off x="5327815" y="3933056"/>
              <a:ext cx="1872208" cy="514302"/>
            </a:xfrm>
            <a:prstGeom prst="rect">
              <a:avLst/>
            </a:prstGeom>
          </p:spPr>
        </p:pic>
        <p:sp>
          <p:nvSpPr>
            <p:cNvPr id="9" name="Arrow: Left 8">
              <a:extLst>
                <a:ext uri="{FF2B5EF4-FFF2-40B4-BE49-F238E27FC236}">
                  <a16:creationId xmlns:a16="http://schemas.microsoft.com/office/drawing/2014/main" id="{4EBF4197-0C69-EDBE-1A8D-EC1E135B9784}"/>
                </a:ext>
              </a:extLst>
            </p:cNvPr>
            <p:cNvSpPr/>
            <p:nvPr/>
          </p:nvSpPr>
          <p:spPr>
            <a:xfrm>
              <a:off x="3399193" y="4077073"/>
              <a:ext cx="1748871" cy="8900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727578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08285F-15DD-240A-9B99-48F050BB9709}"/>
              </a:ext>
            </a:extLst>
          </p:cNvPr>
          <p:cNvSpPr>
            <a:spLocks noGrp="1"/>
          </p:cNvSpPr>
          <p:nvPr>
            <p:ph type="body" sz="quarter" idx="10"/>
          </p:nvPr>
        </p:nvSpPr>
        <p:spPr>
          <a:xfrm>
            <a:off x="251520" y="266311"/>
            <a:ext cx="3024336" cy="648816"/>
          </a:xfrm>
        </p:spPr>
        <p:txBody>
          <a:bodyPr/>
          <a:lstStyle/>
          <a:p>
            <a:r>
              <a:rPr lang="en-GB" b="1" dirty="0"/>
              <a:t>Rationale</a:t>
            </a:r>
          </a:p>
        </p:txBody>
      </p:sp>
      <p:sp>
        <p:nvSpPr>
          <p:cNvPr id="3" name="Text Placeholder 2">
            <a:extLst>
              <a:ext uri="{FF2B5EF4-FFF2-40B4-BE49-F238E27FC236}">
                <a16:creationId xmlns:a16="http://schemas.microsoft.com/office/drawing/2014/main" id="{FDFED9D5-84F1-BD86-4A97-F695742556D2}"/>
              </a:ext>
            </a:extLst>
          </p:cNvPr>
          <p:cNvSpPr>
            <a:spLocks noGrp="1"/>
          </p:cNvSpPr>
          <p:nvPr>
            <p:ph type="body" sz="quarter" idx="16"/>
          </p:nvPr>
        </p:nvSpPr>
        <p:spPr>
          <a:xfrm>
            <a:off x="395503" y="1052736"/>
            <a:ext cx="8424936" cy="4680520"/>
          </a:xfrm>
        </p:spPr>
        <p:txBody>
          <a:bodyPr anchor="ctr"/>
          <a:lstStyle/>
          <a:p>
            <a:pPr marL="0" indent="0">
              <a:buNone/>
            </a:pPr>
            <a:r>
              <a:rPr lang="en-GB" sz="2400" b="1" dirty="0">
                <a:solidFill>
                  <a:srgbClr val="7030A0"/>
                </a:solidFill>
              </a:rPr>
              <a:t>First trial </a:t>
            </a:r>
            <a:r>
              <a:rPr lang="en-GB" sz="2400" dirty="0"/>
              <a:t>to systematically test the effectiveness of a </a:t>
            </a:r>
            <a:r>
              <a:rPr lang="en-GB" sz="2400" b="1" i="1" dirty="0"/>
              <a:t>technology-driven remote</a:t>
            </a:r>
            <a:r>
              <a:rPr lang="en-GB" sz="2400" dirty="0"/>
              <a:t> </a:t>
            </a:r>
            <a:r>
              <a:rPr lang="en-GB" sz="2400" b="1" i="1" dirty="0"/>
              <a:t>multicomponent rehabilitation intervention </a:t>
            </a:r>
            <a:r>
              <a:rPr lang="en-GB" sz="2400" dirty="0"/>
              <a:t>in terms of:  </a:t>
            </a:r>
          </a:p>
          <a:p>
            <a:pPr lvl="1"/>
            <a:r>
              <a:rPr lang="en-GB" sz="2400" dirty="0"/>
              <a:t>Clinical effectiveness</a:t>
            </a:r>
          </a:p>
          <a:p>
            <a:pPr lvl="1"/>
            <a:r>
              <a:rPr lang="en-GB" sz="2400" dirty="0"/>
              <a:t>Cost effectiveness </a:t>
            </a:r>
          </a:p>
          <a:p>
            <a:pPr marL="400050" lvl="1" indent="0">
              <a:buNone/>
            </a:pPr>
            <a:r>
              <a:rPr lang="en-GB" sz="2400" dirty="0"/>
              <a:t>… on health-related quality of life (8 weeks post-randomisation) in patients recovering from critical illness after ICU care</a:t>
            </a:r>
          </a:p>
        </p:txBody>
      </p:sp>
      <p:pic>
        <p:nvPicPr>
          <p:cNvPr id="4" name="Picture 3" descr="Text&#10;&#10;Description automatically generated">
            <a:extLst>
              <a:ext uri="{FF2B5EF4-FFF2-40B4-BE49-F238E27FC236}">
                <a16:creationId xmlns:a16="http://schemas.microsoft.com/office/drawing/2014/main" id="{CDD9C2C9-1C09-6A93-4326-81D3DB19751B}"/>
              </a:ext>
            </a:extLst>
          </p:cNvPr>
          <p:cNvPicPr>
            <a:picLocks noChangeAspect="1"/>
          </p:cNvPicPr>
          <p:nvPr/>
        </p:nvPicPr>
        <p:blipFill>
          <a:blip r:embed="rId3"/>
          <a:stretch>
            <a:fillRect/>
          </a:stretch>
        </p:blipFill>
        <p:spPr>
          <a:xfrm>
            <a:off x="6954531" y="6416819"/>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4FCAEB1B-1108-0326-7D1F-CBF232A459EE}"/>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72F42DF1-2439-D014-AA1E-59121DC4C736}"/>
              </a:ext>
            </a:extLst>
          </p:cNvPr>
          <p:cNvPicPr>
            <a:picLocks noChangeAspect="1"/>
          </p:cNvPicPr>
          <p:nvPr/>
        </p:nvPicPr>
        <p:blipFill>
          <a:blip r:embed="rId5"/>
          <a:stretch>
            <a:fillRect/>
          </a:stretch>
        </p:blipFill>
        <p:spPr>
          <a:xfrm>
            <a:off x="7200023" y="106386"/>
            <a:ext cx="1872208" cy="514302"/>
          </a:xfrm>
          <a:prstGeom prst="rect">
            <a:avLst/>
          </a:prstGeom>
        </p:spPr>
      </p:pic>
    </p:spTree>
    <p:extLst>
      <p:ext uri="{BB962C8B-B14F-4D97-AF65-F5344CB8AC3E}">
        <p14:creationId xmlns:p14="http://schemas.microsoft.com/office/powerpoint/2010/main" val="193570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755006-E408-E9B7-DBC1-EA35C9773148}"/>
              </a:ext>
            </a:extLst>
          </p:cNvPr>
          <p:cNvSpPr>
            <a:spLocks noGrp="1"/>
          </p:cNvSpPr>
          <p:nvPr>
            <p:ph type="body" sz="quarter" idx="10"/>
          </p:nvPr>
        </p:nvSpPr>
        <p:spPr>
          <a:xfrm>
            <a:off x="179512" y="266311"/>
            <a:ext cx="8425016" cy="648816"/>
          </a:xfrm>
        </p:spPr>
        <p:txBody>
          <a:bodyPr/>
          <a:lstStyle/>
          <a:p>
            <a:r>
              <a:rPr lang="en-GB" b="1" dirty="0">
                <a:effectLst/>
                <a:latin typeface="Calibri" panose="020F0502020204030204" pitchFamily="34" charset="0"/>
                <a:ea typeface="Calibri" panose="020F0502020204030204" pitchFamily="34" charset="0"/>
                <a:cs typeface="Times New Roman" panose="02020603050405020304" pitchFamily="18" charset="0"/>
              </a:rPr>
              <a:t>Design Overview</a:t>
            </a:r>
            <a:endParaRPr lang="en-GB" b="1"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9C33BF6D-D8DB-BEAB-B87B-7A5C60925BA1}"/>
                  </a:ext>
                </a:extLst>
              </p:cNvPr>
              <p:cNvSpPr>
                <a:spLocks noGrp="1"/>
              </p:cNvSpPr>
              <p:nvPr>
                <p:ph type="body" sz="quarter" idx="16"/>
              </p:nvPr>
            </p:nvSpPr>
            <p:spPr>
              <a:xfrm>
                <a:off x="359532" y="980728"/>
                <a:ext cx="8424936" cy="4680520"/>
              </a:xfrm>
            </p:spPr>
            <p:txBody>
              <a:bodyPr/>
              <a:lstStyle/>
              <a:p>
                <a:r>
                  <a:rPr lang="en-GB" sz="2400" b="1" dirty="0"/>
                  <a:t>Design</a:t>
                </a:r>
                <a:r>
                  <a:rPr lang="en-GB" sz="2400" dirty="0"/>
                  <a:t>: </a:t>
                </a:r>
              </a:p>
              <a:p>
                <a:pPr lvl="1"/>
                <a:r>
                  <a:rPr lang="en-GB" sz="2000" dirty="0"/>
                  <a:t>Pragmatic multi-centre trial (</a:t>
                </a:r>
                <a14:m>
                  <m:oMath xmlns:m="http://schemas.openxmlformats.org/officeDocument/2006/math">
                    <m:r>
                      <a:rPr lang="en-GB" sz="2000" i="1">
                        <a:latin typeface="Cambria Math" panose="02040503050406030204" pitchFamily="18" charset="0"/>
                        <a:ea typeface="Cambria Math" panose="02040503050406030204" pitchFamily="18" charset="0"/>
                      </a:rPr>
                      <m:t>≥</m:t>
                    </m:r>
                  </m:oMath>
                </a14:m>
                <a:r>
                  <a:rPr lang="en-GB" sz="2000" dirty="0"/>
                  <a:t> 30 NHS hospitals)</a:t>
                </a:r>
              </a:p>
              <a:p>
                <a:pPr lvl="1"/>
                <a:r>
                  <a:rPr lang="en-GB" sz="2000" dirty="0"/>
                  <a:t>2-arm RCT with 1: 1.17 allocation ratio (control: intervention) </a:t>
                </a:r>
              </a:p>
              <a:p>
                <a:r>
                  <a:rPr lang="en-GB" sz="2400" b="1" dirty="0"/>
                  <a:t>Population: </a:t>
                </a:r>
                <a:r>
                  <a:rPr lang="en-GB" dirty="0"/>
                  <a:t>adults </a:t>
                </a:r>
                <a:r>
                  <a:rPr lang="en-GB" u="sng" dirty="0"/>
                  <a:t>discharged</a:t>
                </a:r>
                <a:r>
                  <a:rPr lang="en-GB" dirty="0"/>
                  <a:t> from hospital that included an</a:t>
                </a:r>
                <a:r>
                  <a:rPr lang="en-GB" dirty="0">
                    <a:solidFill>
                      <a:srgbClr val="FF0000"/>
                    </a:solidFill>
                  </a:rPr>
                  <a:t> </a:t>
                </a:r>
                <a:r>
                  <a:rPr lang="en-GB" dirty="0"/>
                  <a:t>ICU admission requiring ≥48 continuous hours of invasive mechanical ventilation</a:t>
                </a:r>
              </a:p>
              <a:p>
                <a:r>
                  <a:rPr lang="en-GB" sz="2400" b="1" dirty="0"/>
                  <a:t>Sample size: </a:t>
                </a:r>
                <a:r>
                  <a:rPr lang="en-GB" dirty="0"/>
                  <a:t>428 participants (approx. 15 per site)</a:t>
                </a:r>
              </a:p>
              <a:p>
                <a:r>
                  <a:rPr lang="en-GB" sz="2400" b="1" dirty="0"/>
                  <a:t>Intervention:</a:t>
                </a:r>
                <a:r>
                  <a:rPr lang="en-GB" b="1" dirty="0"/>
                  <a:t> </a:t>
                </a:r>
                <a:r>
                  <a:rPr lang="en-GB" dirty="0"/>
                  <a:t>6 week multicomponent</a:t>
                </a:r>
                <a:r>
                  <a:rPr lang="en-GB" dirty="0">
                    <a:solidFill>
                      <a:srgbClr val="FF0000"/>
                    </a:solidFill>
                  </a:rPr>
                  <a:t> </a:t>
                </a:r>
                <a:r>
                  <a:rPr lang="en-GB" dirty="0"/>
                  <a:t>remote intervention, delivered by Ulster University</a:t>
                </a:r>
                <a:r>
                  <a:rPr lang="en-GB" dirty="0">
                    <a:solidFill>
                      <a:srgbClr val="FF0000"/>
                    </a:solidFill>
                  </a:rPr>
                  <a:t> </a:t>
                </a:r>
                <a:endParaRPr lang="en-GB" strike="sngStrike" dirty="0">
                  <a:solidFill>
                    <a:srgbClr val="FF0000"/>
                  </a:solidFill>
                </a:endParaRPr>
              </a:p>
              <a:p>
                <a:r>
                  <a:rPr lang="en-GB" sz="2400" b="1" dirty="0"/>
                  <a:t>Internal pilot: </a:t>
                </a:r>
              </a:p>
              <a:p>
                <a:pPr lvl="1"/>
                <a:r>
                  <a:rPr lang="en-GB" sz="2000" dirty="0"/>
                  <a:t>101 participants for 9 months </a:t>
                </a:r>
              </a:p>
              <a:p>
                <a:pPr lvl="1"/>
                <a:r>
                  <a:rPr lang="en-GB" sz="2000" dirty="0"/>
                  <a:t>Ends with review using quantitative &amp; qualitative measures (Stop-Go)</a:t>
                </a:r>
              </a:p>
              <a:p>
                <a:pPr lvl="2"/>
                <a:r>
                  <a:rPr lang="en-GB" sz="1800" dirty="0"/>
                  <a:t>Recruitment processes &amp; intervention-related procedures </a:t>
                </a:r>
              </a:p>
              <a:p>
                <a:pPr lvl="2"/>
                <a:r>
                  <a:rPr lang="en-GB" sz="1800" u="sng" dirty="0"/>
                  <a:t>Qualitative interviews</a:t>
                </a:r>
                <a:r>
                  <a:rPr lang="en-GB" sz="1800" dirty="0"/>
                  <a:t> with participants and intervention team members</a:t>
                </a:r>
              </a:p>
            </p:txBody>
          </p:sp>
        </mc:Choice>
        <mc:Fallback xmlns="">
          <p:sp>
            <p:nvSpPr>
              <p:cNvPr id="3" name="Text Placeholder 2">
                <a:extLst>
                  <a:ext uri="{FF2B5EF4-FFF2-40B4-BE49-F238E27FC236}">
                    <a16:creationId xmlns:a16="http://schemas.microsoft.com/office/drawing/2014/main" id="{9C33BF6D-D8DB-BEAB-B87B-7A5C60925BA1}"/>
                  </a:ext>
                </a:extLst>
              </p:cNvPr>
              <p:cNvSpPr>
                <a:spLocks noGrp="1" noRot="1" noChangeAspect="1" noMove="1" noResize="1" noEditPoints="1" noAdjustHandles="1" noChangeArrowheads="1" noChangeShapeType="1" noTextEdit="1"/>
              </p:cNvSpPr>
              <p:nvPr>
                <p:ph type="body" sz="quarter" idx="16"/>
              </p:nvPr>
            </p:nvSpPr>
            <p:spPr>
              <a:xfrm>
                <a:off x="359532" y="980728"/>
                <a:ext cx="8424936" cy="4680520"/>
              </a:xfrm>
              <a:blipFill>
                <a:blip r:embed="rId3"/>
                <a:stretch>
                  <a:fillRect t="-1042" r="-434" b="-7682"/>
                </a:stretch>
              </a:blipFill>
            </p:spPr>
            <p:txBody>
              <a:bodyPr/>
              <a:lstStyle/>
              <a:p>
                <a:r>
                  <a:rPr lang="en-GB">
                    <a:noFill/>
                  </a:rPr>
                  <a:t> </a:t>
                </a:r>
              </a:p>
            </p:txBody>
          </p:sp>
        </mc:Fallback>
      </mc:AlternateContent>
      <p:pic>
        <p:nvPicPr>
          <p:cNvPr id="4" name="Picture 3" descr="Text&#10;&#10;Description automatically generated">
            <a:extLst>
              <a:ext uri="{FF2B5EF4-FFF2-40B4-BE49-F238E27FC236}">
                <a16:creationId xmlns:a16="http://schemas.microsoft.com/office/drawing/2014/main" id="{E01AA88F-0EA6-EDEA-4404-59F43D0B01BB}"/>
              </a:ext>
            </a:extLst>
          </p:cNvPr>
          <p:cNvPicPr>
            <a:picLocks noChangeAspect="1"/>
          </p:cNvPicPr>
          <p:nvPr/>
        </p:nvPicPr>
        <p:blipFill>
          <a:blip r:embed="rId4"/>
          <a:stretch>
            <a:fillRect/>
          </a:stretch>
        </p:blipFill>
        <p:spPr>
          <a:xfrm>
            <a:off x="6979559" y="6364548"/>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DC6425E7-E02A-783E-64B3-3DD6DF0B1E62}"/>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pic>
        <p:nvPicPr>
          <p:cNvPr id="6" name="Picture 5">
            <a:extLst>
              <a:ext uri="{FF2B5EF4-FFF2-40B4-BE49-F238E27FC236}">
                <a16:creationId xmlns:a16="http://schemas.microsoft.com/office/drawing/2014/main" id="{5BFACBD3-5D85-443D-207E-869DCBA2A448}"/>
              </a:ext>
            </a:extLst>
          </p:cNvPr>
          <p:cNvPicPr>
            <a:picLocks noChangeAspect="1"/>
          </p:cNvPicPr>
          <p:nvPr/>
        </p:nvPicPr>
        <p:blipFill>
          <a:blip r:embed="rId6"/>
          <a:stretch>
            <a:fillRect/>
          </a:stretch>
        </p:blipFill>
        <p:spPr>
          <a:xfrm>
            <a:off x="7200023" y="106386"/>
            <a:ext cx="1872208" cy="514302"/>
          </a:xfrm>
          <a:prstGeom prst="rect">
            <a:avLst/>
          </a:prstGeom>
        </p:spPr>
      </p:pic>
    </p:spTree>
    <p:extLst>
      <p:ext uri="{BB962C8B-B14F-4D97-AF65-F5344CB8AC3E}">
        <p14:creationId xmlns:p14="http://schemas.microsoft.com/office/powerpoint/2010/main" val="1990805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755006-E408-E9B7-DBC1-EA35C9773148}"/>
              </a:ext>
            </a:extLst>
          </p:cNvPr>
          <p:cNvSpPr>
            <a:spLocks noGrp="1"/>
          </p:cNvSpPr>
          <p:nvPr>
            <p:ph type="body" sz="quarter" idx="10"/>
          </p:nvPr>
        </p:nvSpPr>
        <p:spPr>
          <a:xfrm>
            <a:off x="231799" y="247474"/>
            <a:ext cx="8425016" cy="648816"/>
          </a:xfrm>
        </p:spPr>
        <p:txBody>
          <a:bodyPr/>
          <a:lstStyle/>
          <a:p>
            <a:r>
              <a:rPr lang="en-GB" sz="3200" b="1" dirty="0">
                <a:effectLst/>
                <a:latin typeface="Calibri" panose="020F0502020204030204" pitchFamily="34" charset="0"/>
                <a:ea typeface="Calibri" panose="020F0502020204030204" pitchFamily="34" charset="0"/>
                <a:cs typeface="Times New Roman" panose="02020603050405020304" pitchFamily="18" charset="0"/>
              </a:rPr>
              <a:t>Study Time Line</a:t>
            </a:r>
            <a:endParaRPr lang="en-GB" sz="3200" b="1" dirty="0"/>
          </a:p>
        </p:txBody>
      </p:sp>
      <p:pic>
        <p:nvPicPr>
          <p:cNvPr id="4" name="Picture 3" descr="Text&#10;&#10;Description automatically generated">
            <a:extLst>
              <a:ext uri="{FF2B5EF4-FFF2-40B4-BE49-F238E27FC236}">
                <a16:creationId xmlns:a16="http://schemas.microsoft.com/office/drawing/2014/main" id="{E01AA88F-0EA6-EDEA-4404-59F43D0B01BB}"/>
              </a:ext>
            </a:extLst>
          </p:cNvPr>
          <p:cNvPicPr>
            <a:picLocks noChangeAspect="1"/>
          </p:cNvPicPr>
          <p:nvPr/>
        </p:nvPicPr>
        <p:blipFill>
          <a:blip r:embed="rId3"/>
          <a:stretch>
            <a:fillRect/>
          </a:stretch>
        </p:blipFill>
        <p:spPr>
          <a:xfrm>
            <a:off x="7010498" y="6344341"/>
            <a:ext cx="2088232" cy="37300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DC6425E7-E02A-783E-64B3-3DD6DF0B1E62}"/>
              </a:ext>
            </a:extLst>
          </p:cNvPr>
          <p:cNvPicPr>
            <a:picLocks noChangeAspect="1"/>
          </p:cNvPicPr>
          <p:nvPr/>
        </p:nvPicPr>
        <p:blipFill>
          <a:blip r:embed="rId4" cstate="print">
            <a:extLst>
              <a:ext uri="{28A0092B-C50C-407E-A947-70E740481C1C}">
                <a14:useLocalDpi xmlns:a14="http://schemas.microsoft.com/office/drawing/2010/main" val="0"/>
              </a:ext>
            </a:extLst>
          </a:blip>
          <a:srcRect l="1140" t="22940" r="80827" b="59917"/>
          <a:stretch>
            <a:fillRect/>
          </a:stretch>
        </p:blipFill>
        <p:spPr bwMode="auto">
          <a:xfrm>
            <a:off x="4706" y="6395735"/>
            <a:ext cx="781514" cy="417641"/>
          </a:xfrm>
          <a:prstGeom prst="rect">
            <a:avLst/>
          </a:prstGeom>
          <a:noFill/>
          <a:ln>
            <a:noFill/>
          </a:ln>
          <a:effectLst/>
        </p:spPr>
      </p:pic>
      <p:pic>
        <p:nvPicPr>
          <p:cNvPr id="6" name="Picture 5">
            <a:extLst>
              <a:ext uri="{FF2B5EF4-FFF2-40B4-BE49-F238E27FC236}">
                <a16:creationId xmlns:a16="http://schemas.microsoft.com/office/drawing/2014/main" id="{5BFACBD3-5D85-443D-207E-869DCBA2A448}"/>
              </a:ext>
            </a:extLst>
          </p:cNvPr>
          <p:cNvPicPr>
            <a:picLocks noChangeAspect="1"/>
          </p:cNvPicPr>
          <p:nvPr/>
        </p:nvPicPr>
        <p:blipFill>
          <a:blip r:embed="rId5"/>
          <a:stretch>
            <a:fillRect/>
          </a:stretch>
        </p:blipFill>
        <p:spPr>
          <a:xfrm>
            <a:off x="7164288" y="178394"/>
            <a:ext cx="1872208" cy="514302"/>
          </a:xfrm>
          <a:prstGeom prst="rect">
            <a:avLst/>
          </a:prstGeom>
        </p:spPr>
      </p:pic>
      <p:cxnSp>
        <p:nvCxnSpPr>
          <p:cNvPr id="13" name="Straight Connector 12">
            <a:extLst>
              <a:ext uri="{FF2B5EF4-FFF2-40B4-BE49-F238E27FC236}">
                <a16:creationId xmlns:a16="http://schemas.microsoft.com/office/drawing/2014/main" id="{9B722788-DD23-8144-6110-0F9B9918CE3C}"/>
              </a:ext>
            </a:extLst>
          </p:cNvPr>
          <p:cNvCxnSpPr>
            <a:cxnSpLocks/>
          </p:cNvCxnSpPr>
          <p:nvPr/>
        </p:nvCxnSpPr>
        <p:spPr>
          <a:xfrm>
            <a:off x="791505" y="3410649"/>
            <a:ext cx="795251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472C16C-4E6D-ED77-7979-F7C68E3D07E5}"/>
              </a:ext>
            </a:extLst>
          </p:cNvPr>
          <p:cNvSpPr txBox="1"/>
          <p:nvPr/>
        </p:nvSpPr>
        <p:spPr>
          <a:xfrm>
            <a:off x="341072" y="2782089"/>
            <a:ext cx="936104"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algn="ctr"/>
            <a:r>
              <a:rPr lang="en-GB" sz="1100" b="1" dirty="0"/>
              <a:t>Nov 22</a:t>
            </a:r>
          </a:p>
          <a:p>
            <a:pPr algn="ctr"/>
            <a:r>
              <a:rPr lang="en-GB" sz="1100" dirty="0"/>
              <a:t>Pilot Started</a:t>
            </a:r>
          </a:p>
        </p:txBody>
      </p:sp>
      <p:sp>
        <p:nvSpPr>
          <p:cNvPr id="18" name="TextBox 17">
            <a:extLst>
              <a:ext uri="{FF2B5EF4-FFF2-40B4-BE49-F238E27FC236}">
                <a16:creationId xmlns:a16="http://schemas.microsoft.com/office/drawing/2014/main" id="{A397FC85-842A-E981-8C01-261DA42B4F5F}"/>
              </a:ext>
            </a:extLst>
          </p:cNvPr>
          <p:cNvSpPr txBox="1"/>
          <p:nvPr/>
        </p:nvSpPr>
        <p:spPr>
          <a:xfrm>
            <a:off x="1799883" y="2443535"/>
            <a:ext cx="936104" cy="769441"/>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algn="ctr"/>
            <a:r>
              <a:rPr lang="en-GB" sz="1100" b="1" dirty="0"/>
              <a:t>Jul 23</a:t>
            </a:r>
          </a:p>
          <a:p>
            <a:pPr algn="ctr"/>
            <a:r>
              <a:rPr lang="en-GB" sz="1100" dirty="0"/>
              <a:t>Pilot Ends</a:t>
            </a:r>
          </a:p>
          <a:p>
            <a:pPr algn="ctr"/>
            <a:r>
              <a:rPr lang="en-GB" sz="1100" dirty="0"/>
              <a:t>101 Patients Recruited</a:t>
            </a:r>
          </a:p>
        </p:txBody>
      </p:sp>
      <p:sp>
        <p:nvSpPr>
          <p:cNvPr id="20" name="TextBox 19">
            <a:extLst>
              <a:ext uri="{FF2B5EF4-FFF2-40B4-BE49-F238E27FC236}">
                <a16:creationId xmlns:a16="http://schemas.microsoft.com/office/drawing/2014/main" id="{97757F5A-7F7E-D9A7-05C3-857B0BF8EAFB}"/>
              </a:ext>
            </a:extLst>
          </p:cNvPr>
          <p:cNvSpPr txBox="1"/>
          <p:nvPr/>
        </p:nvSpPr>
        <p:spPr>
          <a:xfrm>
            <a:off x="2834328" y="2612812"/>
            <a:ext cx="936104" cy="600164"/>
          </a:xfrm>
          <a:prstGeom prst="rect">
            <a:avLst/>
          </a:prstGeom>
          <a:solidFill>
            <a:schemeClr val="accent3">
              <a:lumMod val="20000"/>
              <a:lumOff val="80000"/>
            </a:schemeClr>
          </a:solidFill>
          <a:ln>
            <a:solidFill>
              <a:schemeClr val="accent3">
                <a:lumMod val="75000"/>
              </a:schemeClr>
            </a:solidFill>
          </a:ln>
        </p:spPr>
        <p:txBody>
          <a:bodyPr wrap="square" rtlCol="0">
            <a:spAutoFit/>
          </a:bodyPr>
          <a:lstStyle/>
          <a:p>
            <a:pPr algn="ctr"/>
            <a:r>
              <a:rPr lang="en-GB" sz="1100" b="1" dirty="0"/>
              <a:t>Aug 23</a:t>
            </a:r>
          </a:p>
          <a:p>
            <a:pPr algn="ctr"/>
            <a:r>
              <a:rPr lang="en-GB" sz="1100" dirty="0"/>
              <a:t>Main Phase</a:t>
            </a:r>
          </a:p>
          <a:p>
            <a:pPr algn="ctr"/>
            <a:r>
              <a:rPr lang="en-GB" sz="1100" dirty="0"/>
              <a:t>Starts</a:t>
            </a:r>
          </a:p>
        </p:txBody>
      </p:sp>
      <p:sp>
        <p:nvSpPr>
          <p:cNvPr id="22" name="TextBox 21">
            <a:extLst>
              <a:ext uri="{FF2B5EF4-FFF2-40B4-BE49-F238E27FC236}">
                <a16:creationId xmlns:a16="http://schemas.microsoft.com/office/drawing/2014/main" id="{2D13668B-EEBD-66BD-9D0B-11F179BD520D}"/>
              </a:ext>
            </a:extLst>
          </p:cNvPr>
          <p:cNvSpPr txBox="1"/>
          <p:nvPr/>
        </p:nvSpPr>
        <p:spPr>
          <a:xfrm>
            <a:off x="1338001" y="3573016"/>
            <a:ext cx="185788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algn="ctr"/>
            <a:r>
              <a:rPr lang="en-GB" sz="1100" b="1" dirty="0"/>
              <a:t>Jul 23</a:t>
            </a:r>
          </a:p>
          <a:p>
            <a:pPr algn="ctr"/>
            <a:r>
              <a:rPr lang="en-GB" sz="1100" dirty="0"/>
              <a:t>Stop-Go Criteria Assessed</a:t>
            </a:r>
          </a:p>
        </p:txBody>
      </p:sp>
      <p:sp>
        <p:nvSpPr>
          <p:cNvPr id="24" name="TextBox 23">
            <a:extLst>
              <a:ext uri="{FF2B5EF4-FFF2-40B4-BE49-F238E27FC236}">
                <a16:creationId xmlns:a16="http://schemas.microsoft.com/office/drawing/2014/main" id="{FC7A4BC1-2149-3B51-9D07-79553CE8D22B}"/>
              </a:ext>
            </a:extLst>
          </p:cNvPr>
          <p:cNvSpPr txBox="1"/>
          <p:nvPr/>
        </p:nvSpPr>
        <p:spPr>
          <a:xfrm>
            <a:off x="4364899" y="2104980"/>
            <a:ext cx="936104" cy="1107996"/>
          </a:xfrm>
          <a:prstGeom prst="rect">
            <a:avLst/>
          </a:prstGeom>
          <a:solidFill>
            <a:schemeClr val="accent3">
              <a:lumMod val="20000"/>
              <a:lumOff val="80000"/>
            </a:schemeClr>
          </a:solidFill>
          <a:ln>
            <a:solidFill>
              <a:schemeClr val="accent3">
                <a:lumMod val="50000"/>
              </a:schemeClr>
            </a:solidFill>
          </a:ln>
        </p:spPr>
        <p:txBody>
          <a:bodyPr wrap="square" rtlCol="0">
            <a:spAutoFit/>
          </a:bodyPr>
          <a:lstStyle/>
          <a:p>
            <a:pPr algn="ctr"/>
            <a:r>
              <a:rPr lang="en-GB" sz="1100" b="1" dirty="0"/>
              <a:t>Mar 24</a:t>
            </a:r>
          </a:p>
          <a:p>
            <a:pPr algn="ctr"/>
            <a:r>
              <a:rPr lang="en-GB" sz="1100" dirty="0"/>
              <a:t>Main Phase</a:t>
            </a:r>
          </a:p>
          <a:p>
            <a:pPr algn="ctr"/>
            <a:r>
              <a:rPr lang="en-GB" sz="1100" dirty="0"/>
              <a:t>End</a:t>
            </a:r>
          </a:p>
          <a:p>
            <a:pPr algn="ctr"/>
            <a:r>
              <a:rPr lang="en-GB" sz="1100" dirty="0"/>
              <a:t>Total 428 Participants Recruited</a:t>
            </a:r>
          </a:p>
        </p:txBody>
      </p:sp>
      <p:sp>
        <p:nvSpPr>
          <p:cNvPr id="26" name="TextBox 25">
            <a:extLst>
              <a:ext uri="{FF2B5EF4-FFF2-40B4-BE49-F238E27FC236}">
                <a16:creationId xmlns:a16="http://schemas.microsoft.com/office/drawing/2014/main" id="{981D0A6E-07B7-D332-279E-B86A38D3F19B}"/>
              </a:ext>
            </a:extLst>
          </p:cNvPr>
          <p:cNvSpPr txBox="1"/>
          <p:nvPr/>
        </p:nvSpPr>
        <p:spPr>
          <a:xfrm>
            <a:off x="5377412" y="2274257"/>
            <a:ext cx="825445" cy="938719"/>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GB" sz="1100" b="1" dirty="0"/>
              <a:t>Apr 24</a:t>
            </a:r>
          </a:p>
          <a:p>
            <a:pPr algn="ctr"/>
            <a:r>
              <a:rPr lang="en-GB" sz="1100" dirty="0"/>
              <a:t>Trial Follow Up Phase</a:t>
            </a:r>
          </a:p>
          <a:p>
            <a:pPr algn="ctr"/>
            <a:r>
              <a:rPr lang="en-GB" sz="1100" dirty="0"/>
              <a:t>Start</a:t>
            </a:r>
          </a:p>
        </p:txBody>
      </p:sp>
      <p:sp>
        <p:nvSpPr>
          <p:cNvPr id="28" name="TextBox 27">
            <a:extLst>
              <a:ext uri="{FF2B5EF4-FFF2-40B4-BE49-F238E27FC236}">
                <a16:creationId xmlns:a16="http://schemas.microsoft.com/office/drawing/2014/main" id="{AEF2E95F-6766-4366-F39C-705A6741B2EE}"/>
              </a:ext>
            </a:extLst>
          </p:cNvPr>
          <p:cNvSpPr txBox="1"/>
          <p:nvPr/>
        </p:nvSpPr>
        <p:spPr>
          <a:xfrm>
            <a:off x="7010498" y="2276300"/>
            <a:ext cx="1402570" cy="938719"/>
          </a:xfrm>
          <a:prstGeom prst="rect">
            <a:avLst/>
          </a:prstGeom>
          <a:solidFill>
            <a:schemeClr val="accent1">
              <a:lumMod val="20000"/>
              <a:lumOff val="80000"/>
            </a:schemeClr>
          </a:solidFill>
          <a:ln>
            <a:solidFill>
              <a:schemeClr val="tx2">
                <a:lumMod val="50000"/>
              </a:schemeClr>
            </a:solidFill>
          </a:ln>
        </p:spPr>
        <p:txBody>
          <a:bodyPr wrap="square" rtlCol="0">
            <a:spAutoFit/>
          </a:bodyPr>
          <a:lstStyle/>
          <a:p>
            <a:pPr algn="ctr"/>
            <a:r>
              <a:rPr lang="en-GB" sz="1100" b="1" dirty="0"/>
              <a:t>Sept 24</a:t>
            </a:r>
          </a:p>
          <a:p>
            <a:pPr algn="ctr"/>
            <a:r>
              <a:rPr lang="en-GB" sz="1100" dirty="0"/>
              <a:t>Trial Follow Up Phase</a:t>
            </a:r>
          </a:p>
          <a:p>
            <a:pPr algn="ctr"/>
            <a:r>
              <a:rPr lang="en-GB" sz="1100" dirty="0"/>
              <a:t>End </a:t>
            </a:r>
          </a:p>
          <a:p>
            <a:pPr algn="ctr"/>
            <a:r>
              <a:rPr lang="en-GB" sz="1100" dirty="0"/>
              <a:t>Final Patient 6 month Outcomes Collected</a:t>
            </a:r>
          </a:p>
        </p:txBody>
      </p:sp>
      <p:sp>
        <p:nvSpPr>
          <p:cNvPr id="30" name="TextBox 29">
            <a:extLst>
              <a:ext uri="{FF2B5EF4-FFF2-40B4-BE49-F238E27FC236}">
                <a16:creationId xmlns:a16="http://schemas.microsoft.com/office/drawing/2014/main" id="{37A6A3BA-B231-762A-386D-D74E70E3E8B8}"/>
              </a:ext>
            </a:extLst>
          </p:cNvPr>
          <p:cNvSpPr txBox="1"/>
          <p:nvPr/>
        </p:nvSpPr>
        <p:spPr>
          <a:xfrm>
            <a:off x="6202857" y="3568106"/>
            <a:ext cx="2545607" cy="430887"/>
          </a:xfrm>
          <a:prstGeom prst="rect">
            <a:avLst/>
          </a:prstGeom>
          <a:solidFill>
            <a:schemeClr val="bg2">
              <a:lumMod val="90000"/>
            </a:schemeClr>
          </a:solidFill>
          <a:ln>
            <a:solidFill>
              <a:schemeClr val="bg2">
                <a:lumMod val="10000"/>
              </a:schemeClr>
            </a:solidFill>
          </a:ln>
        </p:spPr>
        <p:txBody>
          <a:bodyPr wrap="square" rtlCol="0">
            <a:spAutoFit/>
          </a:bodyPr>
          <a:lstStyle/>
          <a:p>
            <a:pPr algn="ctr"/>
            <a:r>
              <a:rPr lang="en-GB" sz="1100" b="1" dirty="0"/>
              <a:t>Jul 24-Dec 24</a:t>
            </a:r>
          </a:p>
          <a:p>
            <a:pPr algn="ctr"/>
            <a:r>
              <a:rPr lang="en-GB" sz="1100" dirty="0"/>
              <a:t>Analysis</a:t>
            </a:r>
          </a:p>
        </p:txBody>
      </p:sp>
      <p:cxnSp>
        <p:nvCxnSpPr>
          <p:cNvPr id="32" name="Straight Connector 31">
            <a:extLst>
              <a:ext uri="{FF2B5EF4-FFF2-40B4-BE49-F238E27FC236}">
                <a16:creationId xmlns:a16="http://schemas.microsoft.com/office/drawing/2014/main" id="{1C3CB341-EAB9-73E7-2A04-D302AEA7ABF2}"/>
              </a:ext>
            </a:extLst>
          </p:cNvPr>
          <p:cNvCxnSpPr>
            <a:cxnSpLocks/>
          </p:cNvCxnSpPr>
          <p:nvPr/>
        </p:nvCxnSpPr>
        <p:spPr>
          <a:xfrm>
            <a:off x="791505" y="3236496"/>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349BB7D-E144-2201-D7A7-CA993C5A275C}"/>
              </a:ext>
            </a:extLst>
          </p:cNvPr>
          <p:cNvCxnSpPr>
            <a:cxnSpLocks/>
          </p:cNvCxnSpPr>
          <p:nvPr/>
        </p:nvCxnSpPr>
        <p:spPr>
          <a:xfrm>
            <a:off x="2266941" y="3236496"/>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EC9728A-C187-B2A0-8FCB-1DBB48052213}"/>
              </a:ext>
            </a:extLst>
          </p:cNvPr>
          <p:cNvCxnSpPr>
            <a:cxnSpLocks/>
          </p:cNvCxnSpPr>
          <p:nvPr/>
        </p:nvCxnSpPr>
        <p:spPr>
          <a:xfrm>
            <a:off x="2266941" y="3405737"/>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3821A03-4026-5342-FD99-5461C92BB99D}"/>
              </a:ext>
            </a:extLst>
          </p:cNvPr>
          <p:cNvCxnSpPr>
            <a:cxnSpLocks/>
          </p:cNvCxnSpPr>
          <p:nvPr/>
        </p:nvCxnSpPr>
        <p:spPr>
          <a:xfrm>
            <a:off x="3306482" y="3231250"/>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6DAEDD-BC18-C1B6-C7DD-EC8D5F8CD06B}"/>
              </a:ext>
            </a:extLst>
          </p:cNvPr>
          <p:cNvCxnSpPr>
            <a:cxnSpLocks/>
          </p:cNvCxnSpPr>
          <p:nvPr/>
        </p:nvCxnSpPr>
        <p:spPr>
          <a:xfrm>
            <a:off x="4832951" y="3236495"/>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F81E92C-1AB1-C343-C7F4-B2B3B2D2CBEC}"/>
              </a:ext>
            </a:extLst>
          </p:cNvPr>
          <p:cNvCxnSpPr>
            <a:cxnSpLocks/>
          </p:cNvCxnSpPr>
          <p:nvPr/>
        </p:nvCxnSpPr>
        <p:spPr>
          <a:xfrm>
            <a:off x="5790135" y="3241408"/>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263C8C3-CACB-6FB3-8FFF-9CFE2D0A63EA}"/>
              </a:ext>
            </a:extLst>
          </p:cNvPr>
          <p:cNvCxnSpPr>
            <a:cxnSpLocks/>
          </p:cNvCxnSpPr>
          <p:nvPr/>
        </p:nvCxnSpPr>
        <p:spPr>
          <a:xfrm>
            <a:off x="7691221" y="3231250"/>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0EB297D-2A82-7F69-2C84-B90562FACD25}"/>
              </a:ext>
            </a:extLst>
          </p:cNvPr>
          <p:cNvCxnSpPr>
            <a:cxnSpLocks/>
          </p:cNvCxnSpPr>
          <p:nvPr/>
        </p:nvCxnSpPr>
        <p:spPr>
          <a:xfrm>
            <a:off x="6767661" y="3398865"/>
            <a:ext cx="0" cy="169241"/>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887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E4F7C4AD-4893-F4C1-8349-E0C8CECDC4F5}"/>
              </a:ext>
            </a:extLst>
          </p:cNvPr>
          <p:cNvSpPr txBox="1">
            <a:spLocks noGrp="1"/>
          </p:cNvSpPr>
          <p:nvPr>
            <p:ph type="body" sz="quarter" idx="10"/>
          </p:nvPr>
        </p:nvSpPr>
        <p:spPr>
          <a:xfrm>
            <a:off x="395463" y="116632"/>
            <a:ext cx="6336777" cy="648816"/>
          </a:xfrm>
          <a:prstGeom prst="rect">
            <a:avLst/>
          </a:prstGeom>
          <a:noFill/>
        </p:spPr>
        <p:txBody>
          <a:bodyPr vert="horz"/>
          <a:lstStyle>
            <a:lvl1pPr marL="0" indent="0" algn="l" defTabSz="914400" rtl="0" eaLnBrk="1" latinLnBrk="0" hangingPunct="1">
              <a:spcBef>
                <a:spcPct val="20000"/>
              </a:spcBef>
              <a:buFont typeface="Arial" panose="020B0604020202020204" pitchFamily="34" charset="0"/>
              <a:buNone/>
              <a:defRPr sz="3600" b="0" i="0" kern="1200">
                <a:solidFill>
                  <a:srgbClr val="687DBE"/>
                </a:solidFill>
                <a:latin typeface="Calibri"/>
                <a:ea typeface="+mn-ea"/>
                <a:cs typeface="Calibri"/>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3200" b="1" i="0" u="none" strike="noStrike" kern="1200" cap="none" spc="0" normalizeH="0" baseline="0" noProof="0" dirty="0">
                <a:ln>
                  <a:noFill/>
                </a:ln>
                <a:solidFill>
                  <a:srgbClr val="687DBE"/>
                </a:solidFill>
                <a:effectLst/>
                <a:uLnTx/>
                <a:uFillTx/>
                <a:latin typeface="Calibri" panose="020F0502020204030204" pitchFamily="34" charset="0"/>
                <a:ea typeface="Calibri" panose="020F0502020204030204" pitchFamily="34" charset="0"/>
                <a:cs typeface="Times New Roman" panose="02020603050405020304" pitchFamily="18" charset="0"/>
              </a:rPr>
              <a:t>Participant Time Line</a:t>
            </a:r>
            <a:endParaRPr lang="en-GB" sz="3200" b="1" dirty="0">
              <a:solidFill>
                <a:schemeClr val="tx1"/>
              </a:solidFill>
            </a:endParaRPr>
          </a:p>
        </p:txBody>
      </p:sp>
      <p:sp>
        <p:nvSpPr>
          <p:cNvPr id="9" name="TextBox 8">
            <a:extLst>
              <a:ext uri="{FF2B5EF4-FFF2-40B4-BE49-F238E27FC236}">
                <a16:creationId xmlns:a16="http://schemas.microsoft.com/office/drawing/2014/main" id="{5BC38587-C14D-DB47-0F83-D1B8E52C344C}"/>
              </a:ext>
            </a:extLst>
          </p:cNvPr>
          <p:cNvSpPr txBox="1"/>
          <p:nvPr/>
        </p:nvSpPr>
        <p:spPr>
          <a:xfrm>
            <a:off x="638153" y="2492896"/>
            <a:ext cx="2472337" cy="523220"/>
          </a:xfrm>
          <a:prstGeom prst="rect">
            <a:avLst/>
          </a:prstGeom>
          <a:solidFill>
            <a:srgbClr val="DCD6F6"/>
          </a:solidFill>
          <a:ln w="38100">
            <a:solidFill>
              <a:schemeClr val="accent4">
                <a:lumMod val="50000"/>
              </a:schemeClr>
            </a:solidFill>
          </a:ln>
          <a:effectLst/>
        </p:spPr>
        <p:txBody>
          <a:bodyPr wrap="square" rtlCol="0">
            <a:spAutoFit/>
          </a:bodyPr>
          <a:lstStyle/>
          <a:p>
            <a:pPr algn="ctr"/>
            <a:r>
              <a:rPr lang="en-GB" sz="1400" b="1" dirty="0"/>
              <a:t>0–12 WK</a:t>
            </a:r>
          </a:p>
          <a:p>
            <a:pPr algn="ctr"/>
            <a:r>
              <a:rPr lang="en-GB" sz="1400" dirty="0"/>
              <a:t>Consent Window</a:t>
            </a:r>
          </a:p>
        </p:txBody>
      </p:sp>
      <p:cxnSp>
        <p:nvCxnSpPr>
          <p:cNvPr id="15" name="Straight Connector 14">
            <a:extLst>
              <a:ext uri="{FF2B5EF4-FFF2-40B4-BE49-F238E27FC236}">
                <a16:creationId xmlns:a16="http://schemas.microsoft.com/office/drawing/2014/main" id="{00DEA1F1-EC33-9B3F-CAB2-31DF0B89FACD}"/>
              </a:ext>
            </a:extLst>
          </p:cNvPr>
          <p:cNvCxnSpPr>
            <a:cxnSpLocks/>
            <a:endCxn id="55" idx="1"/>
          </p:cNvCxnSpPr>
          <p:nvPr/>
        </p:nvCxnSpPr>
        <p:spPr>
          <a:xfrm>
            <a:off x="4253263" y="764704"/>
            <a:ext cx="23178" cy="3960440"/>
          </a:xfrm>
          <a:prstGeom prst="line">
            <a:avLst/>
          </a:prstGeom>
          <a:ln w="19050">
            <a:solidFill>
              <a:schemeClr val="tx2"/>
            </a:solidFill>
            <a:prstDash val="lgDash"/>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D546095-5374-88C7-81A2-658D11836664}"/>
              </a:ext>
            </a:extLst>
          </p:cNvPr>
          <p:cNvSpPr txBox="1"/>
          <p:nvPr/>
        </p:nvSpPr>
        <p:spPr>
          <a:xfrm>
            <a:off x="4266393" y="3086621"/>
            <a:ext cx="1560583" cy="523220"/>
          </a:xfrm>
          <a:prstGeom prst="rect">
            <a:avLst/>
          </a:prstGeom>
          <a:solidFill>
            <a:schemeClr val="accent5">
              <a:lumMod val="20000"/>
              <a:lumOff val="80000"/>
            </a:schemeClr>
          </a:solidFill>
          <a:ln w="28575">
            <a:solidFill>
              <a:schemeClr val="accent5">
                <a:lumMod val="75000"/>
              </a:schemeClr>
            </a:solidFill>
          </a:ln>
        </p:spPr>
        <p:txBody>
          <a:bodyPr wrap="square" rtlCol="0">
            <a:spAutoFit/>
          </a:bodyPr>
          <a:lstStyle/>
          <a:p>
            <a:pPr algn="ctr"/>
            <a:r>
              <a:rPr lang="en-GB" sz="1400" b="1" dirty="0"/>
              <a:t>WK 0- 8 Post-Rand</a:t>
            </a:r>
          </a:p>
          <a:p>
            <a:pPr algn="ctr"/>
            <a:r>
              <a:rPr lang="en-GB" sz="1400" b="1" dirty="0"/>
              <a:t>I</a:t>
            </a:r>
            <a:r>
              <a:rPr lang="en-GB" sz="1400" dirty="0"/>
              <a:t>ntervention Phase</a:t>
            </a:r>
          </a:p>
        </p:txBody>
      </p:sp>
      <p:cxnSp>
        <p:nvCxnSpPr>
          <p:cNvPr id="18" name="Straight Connector 17">
            <a:extLst>
              <a:ext uri="{FF2B5EF4-FFF2-40B4-BE49-F238E27FC236}">
                <a16:creationId xmlns:a16="http://schemas.microsoft.com/office/drawing/2014/main" id="{4F68E880-101D-3C31-D075-02F50B2BBAF9}"/>
              </a:ext>
            </a:extLst>
          </p:cNvPr>
          <p:cNvCxnSpPr>
            <a:cxnSpLocks/>
            <a:endCxn id="33" idx="1"/>
          </p:cNvCxnSpPr>
          <p:nvPr/>
        </p:nvCxnSpPr>
        <p:spPr>
          <a:xfrm>
            <a:off x="5807994" y="764704"/>
            <a:ext cx="31566" cy="3960440"/>
          </a:xfrm>
          <a:prstGeom prst="line">
            <a:avLst/>
          </a:prstGeom>
          <a:ln w="19050">
            <a:solidFill>
              <a:schemeClr val="tx2"/>
            </a:solidFill>
            <a:prstDash val="lgDash"/>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4349201-B3C5-159F-926F-BEABE775F9D5}"/>
              </a:ext>
            </a:extLst>
          </p:cNvPr>
          <p:cNvSpPr txBox="1"/>
          <p:nvPr/>
        </p:nvSpPr>
        <p:spPr>
          <a:xfrm>
            <a:off x="5826979" y="3087782"/>
            <a:ext cx="2535326" cy="523220"/>
          </a:xfrm>
          <a:prstGeom prst="rect">
            <a:avLst/>
          </a:prstGeom>
          <a:solidFill>
            <a:schemeClr val="accent6">
              <a:lumMod val="20000"/>
              <a:lumOff val="80000"/>
            </a:schemeClr>
          </a:solidFill>
          <a:ln w="28575">
            <a:solidFill>
              <a:schemeClr val="accent6">
                <a:lumMod val="75000"/>
              </a:schemeClr>
            </a:solidFill>
          </a:ln>
        </p:spPr>
        <p:txBody>
          <a:bodyPr wrap="square" rtlCol="0">
            <a:spAutoFit/>
          </a:bodyPr>
          <a:lstStyle/>
          <a:p>
            <a:pPr algn="ctr"/>
            <a:r>
              <a:rPr lang="en-GB" sz="1400" b="1" dirty="0"/>
              <a:t>WK 9- 26 Post-Rand</a:t>
            </a:r>
          </a:p>
          <a:p>
            <a:pPr algn="ctr"/>
            <a:r>
              <a:rPr lang="en-GB" sz="1400" dirty="0"/>
              <a:t>Follow Up Phase</a:t>
            </a:r>
          </a:p>
        </p:txBody>
      </p:sp>
      <p:cxnSp>
        <p:nvCxnSpPr>
          <p:cNvPr id="22" name="Straight Connector 21">
            <a:extLst>
              <a:ext uri="{FF2B5EF4-FFF2-40B4-BE49-F238E27FC236}">
                <a16:creationId xmlns:a16="http://schemas.microsoft.com/office/drawing/2014/main" id="{6745F163-10F4-AC5C-41BB-5E7E6502E145}"/>
              </a:ext>
            </a:extLst>
          </p:cNvPr>
          <p:cNvCxnSpPr>
            <a:cxnSpLocks/>
            <a:endCxn id="36" idx="1"/>
          </p:cNvCxnSpPr>
          <p:nvPr/>
        </p:nvCxnSpPr>
        <p:spPr>
          <a:xfrm>
            <a:off x="8362305" y="692696"/>
            <a:ext cx="9834" cy="3960440"/>
          </a:xfrm>
          <a:prstGeom prst="line">
            <a:avLst/>
          </a:prstGeom>
          <a:ln w="19050">
            <a:solidFill>
              <a:schemeClr val="tx2"/>
            </a:solidFill>
            <a:prstDash val="lg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54F5E44-8F9C-2A58-F762-45EB274CA0A4}"/>
              </a:ext>
            </a:extLst>
          </p:cNvPr>
          <p:cNvCxnSpPr>
            <a:cxnSpLocks/>
          </p:cNvCxnSpPr>
          <p:nvPr/>
        </p:nvCxnSpPr>
        <p:spPr>
          <a:xfrm>
            <a:off x="637725" y="764704"/>
            <a:ext cx="20775" cy="4113051"/>
          </a:xfrm>
          <a:prstGeom prst="line">
            <a:avLst/>
          </a:prstGeom>
          <a:ln w="19050">
            <a:solidFill>
              <a:schemeClr val="tx2"/>
            </a:solidFill>
            <a:prstDash val="lg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443E79A-651B-5987-E4E1-7A6B846DAF83}"/>
              </a:ext>
            </a:extLst>
          </p:cNvPr>
          <p:cNvSpPr txBox="1"/>
          <p:nvPr/>
        </p:nvSpPr>
        <p:spPr>
          <a:xfrm>
            <a:off x="1496627" y="4528284"/>
            <a:ext cx="2173861" cy="523220"/>
          </a:xfrm>
          <a:prstGeom prst="rect">
            <a:avLst/>
          </a:prstGeom>
          <a:solidFill>
            <a:schemeClr val="accent6">
              <a:lumMod val="60000"/>
              <a:lumOff val="40000"/>
            </a:schemeClr>
          </a:solidFill>
          <a:ln w="28575">
            <a:solidFill>
              <a:schemeClr val="accent6">
                <a:lumMod val="50000"/>
              </a:schemeClr>
            </a:solidFill>
          </a:ln>
        </p:spPr>
        <p:txBody>
          <a:bodyPr wrap="square" rtlCol="0">
            <a:spAutoFit/>
          </a:bodyPr>
          <a:lstStyle/>
          <a:p>
            <a:r>
              <a:rPr lang="en-GB" sz="1400" b="1" dirty="0"/>
              <a:t>3. </a:t>
            </a:r>
            <a:r>
              <a:rPr lang="en-GB" sz="1400" b="1" dirty="0">
                <a:solidFill>
                  <a:schemeClr val="accent3">
                    <a:lumMod val="50000"/>
                  </a:schemeClr>
                </a:solidFill>
              </a:rPr>
              <a:t>Baseline Data Collection</a:t>
            </a:r>
          </a:p>
          <a:p>
            <a:r>
              <a:rPr lang="en-GB" sz="1400" b="1" dirty="0"/>
              <a:t>4. Randomisation</a:t>
            </a:r>
          </a:p>
        </p:txBody>
      </p:sp>
      <p:grpSp>
        <p:nvGrpSpPr>
          <p:cNvPr id="40" name="Group 39">
            <a:extLst>
              <a:ext uri="{FF2B5EF4-FFF2-40B4-BE49-F238E27FC236}">
                <a16:creationId xmlns:a16="http://schemas.microsoft.com/office/drawing/2014/main" id="{EFB844B4-FD52-33B9-8FE9-65AE09AC28FB}"/>
              </a:ext>
            </a:extLst>
          </p:cNvPr>
          <p:cNvGrpSpPr/>
          <p:nvPr/>
        </p:nvGrpSpPr>
        <p:grpSpPr>
          <a:xfrm>
            <a:off x="107504" y="4725148"/>
            <a:ext cx="1201862" cy="1007529"/>
            <a:chOff x="-54371" y="4472316"/>
            <a:chExt cx="908667" cy="1321629"/>
          </a:xfrm>
          <a:solidFill>
            <a:schemeClr val="tx1">
              <a:lumMod val="95000"/>
              <a:lumOff val="5000"/>
            </a:schemeClr>
          </a:solidFill>
        </p:grpSpPr>
        <p:sp>
          <p:nvSpPr>
            <p:cNvPr id="31" name="Arrow: Left 30">
              <a:extLst>
                <a:ext uri="{FF2B5EF4-FFF2-40B4-BE49-F238E27FC236}">
                  <a16:creationId xmlns:a16="http://schemas.microsoft.com/office/drawing/2014/main" id="{B698FE80-1E14-2EE4-092D-4851D3EF83D4}"/>
                </a:ext>
              </a:extLst>
            </p:cNvPr>
            <p:cNvSpPr/>
            <p:nvPr/>
          </p:nvSpPr>
          <p:spPr>
            <a:xfrm rot="5400000">
              <a:off x="64275" y="4587553"/>
              <a:ext cx="603473" cy="373000"/>
            </a:xfrm>
            <a:prstGeom prst="leftArrow">
              <a:avLst/>
            </a:prstGeom>
            <a:grp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7D50E7B2-30EF-5074-A93D-B8E45F2A71FA}"/>
                </a:ext>
              </a:extLst>
            </p:cNvPr>
            <p:cNvSpPr txBox="1"/>
            <p:nvPr/>
          </p:nvSpPr>
          <p:spPr>
            <a:xfrm>
              <a:off x="-54371" y="5056045"/>
              <a:ext cx="908667" cy="737900"/>
            </a:xfrm>
            <a:prstGeom prst="rect">
              <a:avLst/>
            </a:prstGeom>
            <a:grpFill/>
            <a:ln>
              <a:solidFill>
                <a:schemeClr val="tx1">
                  <a:lumMod val="95000"/>
                  <a:lumOff val="5000"/>
                </a:schemeClr>
              </a:solidFill>
            </a:ln>
          </p:spPr>
          <p:txBody>
            <a:bodyPr wrap="square" rtlCol="0">
              <a:noAutofit/>
            </a:bodyPr>
            <a:lstStyle/>
            <a:p>
              <a:pPr algn="ctr"/>
              <a:r>
                <a:rPr lang="en-GB" sz="1400" b="1" dirty="0">
                  <a:solidFill>
                    <a:schemeClr val="bg1"/>
                  </a:solidFill>
                </a:rPr>
                <a:t>Discharge from Hospital</a:t>
              </a:r>
            </a:p>
          </p:txBody>
        </p:sp>
      </p:grpSp>
      <p:grpSp>
        <p:nvGrpSpPr>
          <p:cNvPr id="41" name="Group 40">
            <a:extLst>
              <a:ext uri="{FF2B5EF4-FFF2-40B4-BE49-F238E27FC236}">
                <a16:creationId xmlns:a16="http://schemas.microsoft.com/office/drawing/2014/main" id="{DEBF7308-C551-5A07-F76B-52F6B0CE5C2D}"/>
              </a:ext>
            </a:extLst>
          </p:cNvPr>
          <p:cNvGrpSpPr/>
          <p:nvPr/>
        </p:nvGrpSpPr>
        <p:grpSpPr>
          <a:xfrm>
            <a:off x="5151746" y="4725144"/>
            <a:ext cx="1375633" cy="1008112"/>
            <a:chOff x="4831064" y="4570416"/>
            <a:chExt cx="1375633" cy="1008112"/>
          </a:xfrm>
        </p:grpSpPr>
        <p:sp>
          <p:nvSpPr>
            <p:cNvPr id="33" name="Arrow: Left 32">
              <a:extLst>
                <a:ext uri="{FF2B5EF4-FFF2-40B4-BE49-F238E27FC236}">
                  <a16:creationId xmlns:a16="http://schemas.microsoft.com/office/drawing/2014/main" id="{F0BFE0A8-A663-AEF7-04E3-FDCFE059E140}"/>
                </a:ext>
              </a:extLst>
            </p:cNvPr>
            <p:cNvSpPr/>
            <p:nvPr/>
          </p:nvSpPr>
          <p:spPr>
            <a:xfrm rot="5400000">
              <a:off x="5266850" y="4635944"/>
              <a:ext cx="504056" cy="373000"/>
            </a:xfrm>
            <a:prstGeom prst="leftArrow">
              <a:avLst/>
            </a:prstGeom>
            <a:solidFill>
              <a:schemeClr val="accent6">
                <a:lumMod val="60000"/>
                <a:lumOff val="40000"/>
              </a:schemeClr>
            </a:solid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4" name="TextBox 33">
              <a:extLst>
                <a:ext uri="{FF2B5EF4-FFF2-40B4-BE49-F238E27FC236}">
                  <a16:creationId xmlns:a16="http://schemas.microsoft.com/office/drawing/2014/main" id="{3C0FBEFD-5565-7E0C-B18A-25267597F93B}"/>
                </a:ext>
              </a:extLst>
            </p:cNvPr>
            <p:cNvSpPr txBox="1"/>
            <p:nvPr/>
          </p:nvSpPr>
          <p:spPr>
            <a:xfrm>
              <a:off x="4831064" y="5055308"/>
              <a:ext cx="1375633" cy="523220"/>
            </a:xfrm>
            <a:prstGeom prst="rect">
              <a:avLst/>
            </a:prstGeom>
            <a:solidFill>
              <a:schemeClr val="accent6">
                <a:lumMod val="60000"/>
                <a:lumOff val="40000"/>
              </a:schemeClr>
            </a:solidFill>
            <a:ln w="38100">
              <a:solidFill>
                <a:schemeClr val="accent3">
                  <a:lumMod val="75000"/>
                </a:schemeClr>
              </a:solidFill>
            </a:ln>
          </p:spPr>
          <p:txBody>
            <a:bodyPr wrap="none" rtlCol="0">
              <a:spAutoFit/>
            </a:bodyPr>
            <a:lstStyle/>
            <a:p>
              <a:pPr algn="ctr"/>
              <a:r>
                <a:rPr lang="en-GB" sz="1400" dirty="0"/>
                <a:t>Data Collection</a:t>
              </a:r>
            </a:p>
            <a:p>
              <a:pPr algn="ctr"/>
              <a:r>
                <a:rPr lang="en-GB" sz="1400" b="1" dirty="0"/>
                <a:t>WK 8 Post-Rand	</a:t>
              </a:r>
            </a:p>
          </p:txBody>
        </p:sp>
      </p:grpSp>
      <p:grpSp>
        <p:nvGrpSpPr>
          <p:cNvPr id="43" name="Group 42">
            <a:extLst>
              <a:ext uri="{FF2B5EF4-FFF2-40B4-BE49-F238E27FC236}">
                <a16:creationId xmlns:a16="http://schemas.microsoft.com/office/drawing/2014/main" id="{067D7F6B-53A6-CFEF-1EB0-648C514D5C29}"/>
              </a:ext>
            </a:extLst>
          </p:cNvPr>
          <p:cNvGrpSpPr/>
          <p:nvPr/>
        </p:nvGrpSpPr>
        <p:grpSpPr>
          <a:xfrm>
            <a:off x="7596336" y="4653136"/>
            <a:ext cx="1467005" cy="1008112"/>
            <a:chOff x="7727113" y="4570416"/>
            <a:chExt cx="1467005" cy="1008112"/>
          </a:xfrm>
        </p:grpSpPr>
        <p:sp>
          <p:nvSpPr>
            <p:cNvPr id="36" name="Arrow: Left 35">
              <a:extLst>
                <a:ext uri="{FF2B5EF4-FFF2-40B4-BE49-F238E27FC236}">
                  <a16:creationId xmlns:a16="http://schemas.microsoft.com/office/drawing/2014/main" id="{7E6639E5-9371-19A0-6CAD-71B0BC091AD0}"/>
                </a:ext>
              </a:extLst>
            </p:cNvPr>
            <p:cNvSpPr/>
            <p:nvPr/>
          </p:nvSpPr>
          <p:spPr>
            <a:xfrm rot="5400000">
              <a:off x="8250888" y="4635944"/>
              <a:ext cx="504056" cy="373000"/>
            </a:xfrm>
            <a:prstGeom prst="leftArrow">
              <a:avLst/>
            </a:prstGeom>
            <a:solidFill>
              <a:schemeClr val="accent6">
                <a:lumMod val="60000"/>
                <a:lumOff val="40000"/>
              </a:schemeClr>
            </a:solid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7" name="TextBox 36">
              <a:extLst>
                <a:ext uri="{FF2B5EF4-FFF2-40B4-BE49-F238E27FC236}">
                  <a16:creationId xmlns:a16="http://schemas.microsoft.com/office/drawing/2014/main" id="{CE1B26F3-3F1C-1F8F-A10F-1D3FE3A92D47}"/>
                </a:ext>
              </a:extLst>
            </p:cNvPr>
            <p:cNvSpPr txBox="1"/>
            <p:nvPr/>
          </p:nvSpPr>
          <p:spPr>
            <a:xfrm>
              <a:off x="7727113" y="5055308"/>
              <a:ext cx="1467005" cy="523220"/>
            </a:xfrm>
            <a:prstGeom prst="rect">
              <a:avLst/>
            </a:prstGeom>
            <a:solidFill>
              <a:schemeClr val="accent6">
                <a:lumMod val="60000"/>
                <a:lumOff val="40000"/>
              </a:schemeClr>
            </a:solidFill>
            <a:ln w="38100">
              <a:solidFill>
                <a:schemeClr val="accent3">
                  <a:lumMod val="75000"/>
                </a:schemeClr>
              </a:solidFill>
            </a:ln>
          </p:spPr>
          <p:txBody>
            <a:bodyPr wrap="none" rtlCol="0">
              <a:spAutoFit/>
            </a:bodyPr>
            <a:lstStyle/>
            <a:p>
              <a:pPr algn="ctr"/>
              <a:r>
                <a:rPr lang="en-GB" sz="1400" dirty="0"/>
                <a:t>Data Collection</a:t>
              </a:r>
            </a:p>
            <a:p>
              <a:pPr algn="ctr"/>
              <a:r>
                <a:rPr lang="en-GB" sz="1400" b="1" dirty="0"/>
                <a:t>WK 26 Post-Rand</a:t>
              </a:r>
            </a:p>
          </p:txBody>
        </p:sp>
      </p:grpSp>
      <p:sp>
        <p:nvSpPr>
          <p:cNvPr id="38" name="TextBox 37">
            <a:extLst>
              <a:ext uri="{FF2B5EF4-FFF2-40B4-BE49-F238E27FC236}">
                <a16:creationId xmlns:a16="http://schemas.microsoft.com/office/drawing/2014/main" id="{185165CA-9446-0551-7BB6-E61DE72BCD32}"/>
              </a:ext>
            </a:extLst>
          </p:cNvPr>
          <p:cNvSpPr txBox="1"/>
          <p:nvPr/>
        </p:nvSpPr>
        <p:spPr>
          <a:xfrm>
            <a:off x="4499992" y="3769876"/>
            <a:ext cx="1153068" cy="523220"/>
          </a:xfrm>
          <a:prstGeom prst="rect">
            <a:avLst/>
          </a:prstGeom>
          <a:solidFill>
            <a:schemeClr val="accent5">
              <a:lumMod val="75000"/>
            </a:schemeClr>
          </a:solidFill>
          <a:effectLst>
            <a:glow rad="228600">
              <a:schemeClr val="accent5">
                <a:satMod val="175000"/>
                <a:alpha val="40000"/>
              </a:schemeClr>
            </a:glow>
          </a:effectLst>
        </p:spPr>
        <p:txBody>
          <a:bodyPr wrap="square" rtlCol="0">
            <a:spAutoFit/>
          </a:bodyPr>
          <a:lstStyle/>
          <a:p>
            <a:pPr algn="ctr"/>
            <a:r>
              <a:rPr lang="en-GB" sz="1400" b="1" dirty="0">
                <a:solidFill>
                  <a:schemeClr val="bg1"/>
                </a:solidFill>
              </a:rPr>
              <a:t>6 WK. Intervention</a:t>
            </a:r>
          </a:p>
        </p:txBody>
      </p:sp>
      <p:sp>
        <p:nvSpPr>
          <p:cNvPr id="5" name="Arrow: Right 4">
            <a:extLst>
              <a:ext uri="{FF2B5EF4-FFF2-40B4-BE49-F238E27FC236}">
                <a16:creationId xmlns:a16="http://schemas.microsoft.com/office/drawing/2014/main" id="{C6551216-D96F-09B6-6506-433C676F2925}"/>
              </a:ext>
            </a:extLst>
          </p:cNvPr>
          <p:cNvSpPr/>
          <p:nvPr/>
        </p:nvSpPr>
        <p:spPr>
          <a:xfrm rot="5400000">
            <a:off x="7293540" y="2127753"/>
            <a:ext cx="1687415" cy="217726"/>
          </a:xfrm>
          <a:prstGeom prst="rightArrow">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164585DC-E209-3DD5-5292-E50F9A7A74DF}"/>
              </a:ext>
            </a:extLst>
          </p:cNvPr>
          <p:cNvSpPr txBox="1"/>
          <p:nvPr/>
        </p:nvSpPr>
        <p:spPr>
          <a:xfrm>
            <a:off x="3905464" y="980728"/>
            <a:ext cx="4682129" cy="523220"/>
          </a:xfrm>
          <a:prstGeom prst="rect">
            <a:avLst/>
          </a:prstGeom>
          <a:solidFill>
            <a:srgbClr val="DCD6F6"/>
          </a:solidFill>
          <a:ln w="25400">
            <a:solidFill>
              <a:srgbClr val="7030A0"/>
            </a:solidFill>
          </a:ln>
        </p:spPr>
        <p:txBody>
          <a:bodyPr wrap="square" rtlCol="0">
            <a:spAutoFit/>
          </a:bodyPr>
          <a:lstStyle/>
          <a:p>
            <a:pPr algn="ctr"/>
            <a:r>
              <a:rPr lang="en-GB" sz="1400" b="1" dirty="0"/>
              <a:t>Registration – WK 26 Follow-up </a:t>
            </a:r>
          </a:p>
          <a:p>
            <a:pPr algn="ctr"/>
            <a:r>
              <a:rPr lang="en-GB" sz="1400" dirty="0"/>
              <a:t>Site checks for patient readmission/death</a:t>
            </a:r>
          </a:p>
        </p:txBody>
      </p:sp>
      <p:sp>
        <p:nvSpPr>
          <p:cNvPr id="3" name="Arrow: Right 2">
            <a:extLst>
              <a:ext uri="{FF2B5EF4-FFF2-40B4-BE49-F238E27FC236}">
                <a16:creationId xmlns:a16="http://schemas.microsoft.com/office/drawing/2014/main" id="{8BA8EDFE-4D92-0C43-D45E-E10444DB4C87}"/>
              </a:ext>
            </a:extLst>
          </p:cNvPr>
          <p:cNvSpPr/>
          <p:nvPr/>
        </p:nvSpPr>
        <p:spPr>
          <a:xfrm rot="5400000">
            <a:off x="4819209" y="2185896"/>
            <a:ext cx="1576378" cy="212481"/>
          </a:xfrm>
          <a:prstGeom prst="rightArrow">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C9EF5AD5-A432-90DE-FCC9-E86DFFA17BE0}"/>
              </a:ext>
            </a:extLst>
          </p:cNvPr>
          <p:cNvPicPr>
            <a:picLocks noChangeAspect="1"/>
          </p:cNvPicPr>
          <p:nvPr/>
        </p:nvPicPr>
        <p:blipFill>
          <a:blip r:embed="rId3"/>
          <a:stretch>
            <a:fillRect/>
          </a:stretch>
        </p:blipFill>
        <p:spPr>
          <a:xfrm>
            <a:off x="7200023" y="34378"/>
            <a:ext cx="1872208" cy="514302"/>
          </a:xfrm>
          <a:prstGeom prst="rect">
            <a:avLst/>
          </a:prstGeom>
        </p:spPr>
      </p:pic>
      <p:pic>
        <p:nvPicPr>
          <p:cNvPr id="25" name="Picture 24" descr="Text&#10;&#10;Description automatically generated">
            <a:extLst>
              <a:ext uri="{FF2B5EF4-FFF2-40B4-BE49-F238E27FC236}">
                <a16:creationId xmlns:a16="http://schemas.microsoft.com/office/drawing/2014/main" id="{4AA29292-9DCC-1275-4BC6-9CD045073DAC}"/>
              </a:ext>
            </a:extLst>
          </p:cNvPr>
          <p:cNvPicPr>
            <a:picLocks noChangeAspect="1"/>
          </p:cNvPicPr>
          <p:nvPr/>
        </p:nvPicPr>
        <p:blipFill>
          <a:blip r:embed="rId4"/>
          <a:stretch>
            <a:fillRect/>
          </a:stretch>
        </p:blipFill>
        <p:spPr>
          <a:xfrm>
            <a:off x="6980397" y="6394181"/>
            <a:ext cx="2088232" cy="373005"/>
          </a:xfrm>
          <a:prstGeom prst="rect">
            <a:avLst/>
          </a:prstGeom>
        </p:spPr>
      </p:pic>
      <p:pic>
        <p:nvPicPr>
          <p:cNvPr id="35" name="Picture 34" descr="Graphical user interface, text, application&#10;&#10;Description automatically generated">
            <a:extLst>
              <a:ext uri="{FF2B5EF4-FFF2-40B4-BE49-F238E27FC236}">
                <a16:creationId xmlns:a16="http://schemas.microsoft.com/office/drawing/2014/main" id="{48FBD379-FDE0-4779-E916-1B4C833CF881}"/>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309320"/>
            <a:ext cx="781514" cy="417641"/>
          </a:xfrm>
          <a:prstGeom prst="rect">
            <a:avLst/>
          </a:prstGeom>
          <a:noFill/>
          <a:ln>
            <a:noFill/>
          </a:ln>
          <a:effectLst/>
        </p:spPr>
      </p:pic>
      <p:grpSp>
        <p:nvGrpSpPr>
          <p:cNvPr id="46" name="Group 45">
            <a:extLst>
              <a:ext uri="{FF2B5EF4-FFF2-40B4-BE49-F238E27FC236}">
                <a16:creationId xmlns:a16="http://schemas.microsoft.com/office/drawing/2014/main" id="{536D5810-2621-EBB1-D126-C8D784ABFFB7}"/>
              </a:ext>
            </a:extLst>
          </p:cNvPr>
          <p:cNvGrpSpPr/>
          <p:nvPr/>
        </p:nvGrpSpPr>
        <p:grpSpPr>
          <a:xfrm>
            <a:off x="233866" y="6021288"/>
            <a:ext cx="5130222" cy="369332"/>
            <a:chOff x="233866" y="6021288"/>
            <a:chExt cx="5130222" cy="369332"/>
          </a:xfrm>
        </p:grpSpPr>
        <p:grpSp>
          <p:nvGrpSpPr>
            <p:cNvPr id="47" name="Group 46">
              <a:extLst>
                <a:ext uri="{FF2B5EF4-FFF2-40B4-BE49-F238E27FC236}">
                  <a16:creationId xmlns:a16="http://schemas.microsoft.com/office/drawing/2014/main" id="{7160BAE0-65D7-70BC-19B5-15BAC8EABB98}"/>
                </a:ext>
              </a:extLst>
            </p:cNvPr>
            <p:cNvGrpSpPr/>
            <p:nvPr/>
          </p:nvGrpSpPr>
          <p:grpSpPr>
            <a:xfrm>
              <a:off x="233866" y="6021288"/>
              <a:ext cx="3834078" cy="369332"/>
              <a:chOff x="233866" y="6196662"/>
              <a:chExt cx="3834078" cy="369332"/>
            </a:xfrm>
          </p:grpSpPr>
          <p:grpSp>
            <p:nvGrpSpPr>
              <p:cNvPr id="49" name="Group 48">
                <a:extLst>
                  <a:ext uri="{FF2B5EF4-FFF2-40B4-BE49-F238E27FC236}">
                    <a16:creationId xmlns:a16="http://schemas.microsoft.com/office/drawing/2014/main" id="{54F359DC-D62F-6147-EAB1-EAD74CB4BE69}"/>
                  </a:ext>
                </a:extLst>
              </p:cNvPr>
              <p:cNvGrpSpPr/>
              <p:nvPr/>
            </p:nvGrpSpPr>
            <p:grpSpPr>
              <a:xfrm>
                <a:off x="848975" y="6196662"/>
                <a:ext cx="3218969" cy="369332"/>
                <a:chOff x="323528" y="6196662"/>
                <a:chExt cx="3218969" cy="369332"/>
              </a:xfrm>
            </p:grpSpPr>
            <p:sp>
              <p:nvSpPr>
                <p:cNvPr id="51" name="TextBox 50">
                  <a:extLst>
                    <a:ext uri="{FF2B5EF4-FFF2-40B4-BE49-F238E27FC236}">
                      <a16:creationId xmlns:a16="http://schemas.microsoft.com/office/drawing/2014/main" id="{DC7BBB9F-53F2-9EF0-B307-5BE05848C0F2}"/>
                    </a:ext>
                  </a:extLst>
                </p:cNvPr>
                <p:cNvSpPr txBox="1"/>
                <p:nvPr/>
              </p:nvSpPr>
              <p:spPr>
                <a:xfrm>
                  <a:off x="323528" y="6196662"/>
                  <a:ext cx="533223" cy="369332"/>
                </a:xfrm>
                <a:prstGeom prst="rect">
                  <a:avLst/>
                </a:prstGeom>
                <a:solidFill>
                  <a:srgbClr val="DCD6F6"/>
                </a:solidFill>
                <a:ln w="28575">
                  <a:solidFill>
                    <a:srgbClr val="7030A0"/>
                  </a:solidFill>
                </a:ln>
              </p:spPr>
              <p:txBody>
                <a:bodyPr wrap="none" rtlCol="0">
                  <a:spAutoFit/>
                </a:bodyPr>
                <a:lstStyle/>
                <a:p>
                  <a:r>
                    <a:rPr lang="en-GB" dirty="0"/>
                    <a:t>Site</a:t>
                  </a:r>
                </a:p>
              </p:txBody>
            </p:sp>
            <p:sp>
              <p:nvSpPr>
                <p:cNvPr id="52" name="TextBox 51">
                  <a:extLst>
                    <a:ext uri="{FF2B5EF4-FFF2-40B4-BE49-F238E27FC236}">
                      <a16:creationId xmlns:a16="http://schemas.microsoft.com/office/drawing/2014/main" id="{17726E0B-449F-AB93-B1A6-F34603330C4D}"/>
                    </a:ext>
                  </a:extLst>
                </p:cNvPr>
                <p:cNvSpPr txBox="1"/>
                <p:nvPr/>
              </p:nvSpPr>
              <p:spPr>
                <a:xfrm>
                  <a:off x="971180" y="6196662"/>
                  <a:ext cx="568938" cy="369332"/>
                </a:xfrm>
                <a:prstGeom prst="rect">
                  <a:avLst/>
                </a:prstGeom>
                <a:solidFill>
                  <a:schemeClr val="accent6">
                    <a:lumMod val="40000"/>
                    <a:lumOff val="60000"/>
                  </a:schemeClr>
                </a:solidFill>
                <a:ln w="28575">
                  <a:solidFill>
                    <a:schemeClr val="accent6">
                      <a:lumMod val="75000"/>
                    </a:schemeClr>
                  </a:solidFill>
                </a:ln>
              </p:spPr>
              <p:txBody>
                <a:bodyPr wrap="none" rtlCol="0">
                  <a:spAutoFit/>
                </a:bodyPr>
                <a:lstStyle/>
                <a:p>
                  <a:r>
                    <a:rPr lang="en-GB" dirty="0"/>
                    <a:t>CTU</a:t>
                  </a:r>
                </a:p>
              </p:txBody>
            </p:sp>
            <p:sp>
              <p:nvSpPr>
                <p:cNvPr id="53" name="TextBox 52">
                  <a:extLst>
                    <a:ext uri="{FF2B5EF4-FFF2-40B4-BE49-F238E27FC236}">
                      <a16:creationId xmlns:a16="http://schemas.microsoft.com/office/drawing/2014/main" id="{95285F55-D07D-0249-7DA6-F491791032B7}"/>
                    </a:ext>
                  </a:extLst>
                </p:cNvPr>
                <p:cNvSpPr txBox="1"/>
                <p:nvPr/>
              </p:nvSpPr>
              <p:spPr>
                <a:xfrm>
                  <a:off x="1642746" y="6196662"/>
                  <a:ext cx="1899751" cy="369332"/>
                </a:xfrm>
                <a:prstGeom prst="rect">
                  <a:avLst/>
                </a:prstGeom>
                <a:solidFill>
                  <a:schemeClr val="accent5">
                    <a:lumMod val="40000"/>
                    <a:lumOff val="60000"/>
                  </a:schemeClr>
                </a:solidFill>
                <a:ln w="28575">
                  <a:solidFill>
                    <a:schemeClr val="accent5">
                      <a:lumMod val="75000"/>
                    </a:schemeClr>
                  </a:solidFill>
                </a:ln>
              </p:spPr>
              <p:txBody>
                <a:bodyPr wrap="none" rtlCol="0">
                  <a:spAutoFit/>
                </a:bodyPr>
                <a:lstStyle/>
                <a:p>
                  <a:r>
                    <a:rPr lang="en-GB" dirty="0"/>
                    <a:t>Intervention Team</a:t>
                  </a:r>
                </a:p>
              </p:txBody>
            </p:sp>
          </p:grpSp>
          <p:sp>
            <p:nvSpPr>
              <p:cNvPr id="50" name="TextBox 49">
                <a:extLst>
                  <a:ext uri="{FF2B5EF4-FFF2-40B4-BE49-F238E27FC236}">
                    <a16:creationId xmlns:a16="http://schemas.microsoft.com/office/drawing/2014/main" id="{5B716CB0-6986-130A-7B41-4BD08439054F}"/>
                  </a:ext>
                </a:extLst>
              </p:cNvPr>
              <p:cNvSpPr txBox="1"/>
              <p:nvPr/>
            </p:nvSpPr>
            <p:spPr>
              <a:xfrm>
                <a:off x="233866" y="6196662"/>
                <a:ext cx="574453" cy="369332"/>
              </a:xfrm>
              <a:prstGeom prst="rect">
                <a:avLst/>
              </a:prstGeom>
              <a:noFill/>
            </p:spPr>
            <p:txBody>
              <a:bodyPr wrap="none" rtlCol="0">
                <a:spAutoFit/>
              </a:bodyPr>
              <a:lstStyle/>
              <a:p>
                <a:r>
                  <a:rPr lang="en-GB" dirty="0"/>
                  <a:t>KEY:</a:t>
                </a:r>
              </a:p>
            </p:txBody>
          </p:sp>
        </p:grpSp>
        <p:sp>
          <p:nvSpPr>
            <p:cNvPr id="48" name="TextBox 47">
              <a:extLst>
                <a:ext uri="{FF2B5EF4-FFF2-40B4-BE49-F238E27FC236}">
                  <a16:creationId xmlns:a16="http://schemas.microsoft.com/office/drawing/2014/main" id="{49B02679-CEFD-AEF3-3276-15951AB3D2A4}"/>
                </a:ext>
              </a:extLst>
            </p:cNvPr>
            <p:cNvSpPr txBox="1"/>
            <p:nvPr/>
          </p:nvSpPr>
          <p:spPr>
            <a:xfrm>
              <a:off x="4165362" y="6021288"/>
              <a:ext cx="1198726" cy="369332"/>
            </a:xfrm>
            <a:prstGeom prst="rect">
              <a:avLst/>
            </a:prstGeom>
            <a:solidFill>
              <a:schemeClr val="accent3">
                <a:lumMod val="40000"/>
                <a:lumOff val="60000"/>
              </a:schemeClr>
            </a:solidFill>
            <a:ln w="19050">
              <a:solidFill>
                <a:schemeClr val="accent3">
                  <a:lumMod val="75000"/>
                </a:schemeClr>
              </a:solidFill>
            </a:ln>
          </p:spPr>
          <p:txBody>
            <a:bodyPr wrap="none" rtlCol="0">
              <a:spAutoFit/>
            </a:bodyPr>
            <a:lstStyle/>
            <a:p>
              <a:r>
                <a:rPr lang="en-GB" dirty="0"/>
                <a:t>Participant</a:t>
              </a:r>
            </a:p>
          </p:txBody>
        </p:sp>
      </p:grpSp>
      <p:sp>
        <p:nvSpPr>
          <p:cNvPr id="8" name="TextBox 7">
            <a:extLst>
              <a:ext uri="{FF2B5EF4-FFF2-40B4-BE49-F238E27FC236}">
                <a16:creationId xmlns:a16="http://schemas.microsoft.com/office/drawing/2014/main" id="{49DEABD7-04B4-F3C9-21DF-3D9E690AB7F8}"/>
              </a:ext>
            </a:extLst>
          </p:cNvPr>
          <p:cNvSpPr txBox="1"/>
          <p:nvPr/>
        </p:nvSpPr>
        <p:spPr>
          <a:xfrm>
            <a:off x="632180" y="3080324"/>
            <a:ext cx="3643833" cy="523220"/>
          </a:xfrm>
          <a:prstGeom prst="rect">
            <a:avLst/>
          </a:prstGeom>
          <a:solidFill>
            <a:srgbClr val="FF99FF"/>
          </a:solidFill>
          <a:ln w="28575">
            <a:solidFill>
              <a:srgbClr val="FF00FF"/>
            </a:solidFill>
          </a:ln>
          <a:effectLst/>
        </p:spPr>
        <p:txBody>
          <a:bodyPr wrap="square" rtlCol="0">
            <a:noAutofit/>
          </a:bodyPr>
          <a:lstStyle/>
          <a:p>
            <a:pPr algn="ctr"/>
            <a:r>
              <a:rPr lang="en-GB" sz="1400" b="1" dirty="0"/>
              <a:t>16 WK </a:t>
            </a:r>
          </a:p>
          <a:p>
            <a:pPr algn="ctr"/>
            <a:r>
              <a:rPr lang="en-GB" sz="1400" dirty="0"/>
              <a:t>Discharge-Randomisation Window</a:t>
            </a:r>
          </a:p>
        </p:txBody>
      </p:sp>
      <p:sp>
        <p:nvSpPr>
          <p:cNvPr id="11" name="TextBox 10">
            <a:extLst>
              <a:ext uri="{FF2B5EF4-FFF2-40B4-BE49-F238E27FC236}">
                <a16:creationId xmlns:a16="http://schemas.microsoft.com/office/drawing/2014/main" id="{D2D328AC-5D70-97FB-58BE-2F8090CED4CC}"/>
              </a:ext>
            </a:extLst>
          </p:cNvPr>
          <p:cNvSpPr txBox="1"/>
          <p:nvPr/>
        </p:nvSpPr>
        <p:spPr>
          <a:xfrm>
            <a:off x="1491810" y="4005064"/>
            <a:ext cx="2178677" cy="523220"/>
          </a:xfrm>
          <a:prstGeom prst="rect">
            <a:avLst/>
          </a:prstGeom>
          <a:solidFill>
            <a:srgbClr val="DCD6F6"/>
          </a:solidFill>
          <a:ln w="28575">
            <a:solidFill>
              <a:schemeClr val="accent4">
                <a:lumMod val="50000"/>
              </a:schemeClr>
            </a:solidFill>
          </a:ln>
        </p:spPr>
        <p:txBody>
          <a:bodyPr wrap="square" rtlCol="0">
            <a:spAutoFit/>
          </a:bodyPr>
          <a:lstStyle/>
          <a:p>
            <a:r>
              <a:rPr lang="en-GB" sz="1400" b="1" dirty="0"/>
              <a:t>1. Consent</a:t>
            </a:r>
          </a:p>
          <a:p>
            <a:r>
              <a:rPr lang="en-GB" sz="1400" b="1" dirty="0"/>
              <a:t>2. Registration</a:t>
            </a:r>
          </a:p>
        </p:txBody>
      </p:sp>
      <p:sp>
        <p:nvSpPr>
          <p:cNvPr id="21" name="Arrow: Left 20">
            <a:extLst>
              <a:ext uri="{FF2B5EF4-FFF2-40B4-BE49-F238E27FC236}">
                <a16:creationId xmlns:a16="http://schemas.microsoft.com/office/drawing/2014/main" id="{495DF8C6-2488-482C-18A5-1755E7212ED4}"/>
              </a:ext>
            </a:extLst>
          </p:cNvPr>
          <p:cNvSpPr/>
          <p:nvPr/>
        </p:nvSpPr>
        <p:spPr>
          <a:xfrm rot="16200000">
            <a:off x="2859484" y="2220540"/>
            <a:ext cx="504056" cy="328687"/>
          </a:xfrm>
          <a:prstGeom prst="leftArrow">
            <a:avLst/>
          </a:prstGeom>
          <a:solidFill>
            <a:schemeClr val="accent4">
              <a:lumMod val="40000"/>
              <a:lumOff val="60000"/>
            </a:schemeClr>
          </a:solidFill>
          <a:ln w="31750" cmpd="sng">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0BF58FD0-0E0C-E56B-E225-00FC8777FDED}"/>
              </a:ext>
            </a:extLst>
          </p:cNvPr>
          <p:cNvSpPr txBox="1"/>
          <p:nvPr/>
        </p:nvSpPr>
        <p:spPr>
          <a:xfrm>
            <a:off x="2339752" y="1681644"/>
            <a:ext cx="1565713" cy="523220"/>
          </a:xfrm>
          <a:prstGeom prst="rect">
            <a:avLst/>
          </a:prstGeom>
          <a:solidFill>
            <a:srgbClr val="DCD6F6"/>
          </a:solidFill>
          <a:ln w="47625">
            <a:solidFill>
              <a:srgbClr val="C00000"/>
            </a:solidFill>
            <a:prstDash val="solid"/>
          </a:ln>
          <a:effectLst>
            <a:glow rad="63500">
              <a:schemeClr val="accent2">
                <a:satMod val="175000"/>
                <a:alpha val="40000"/>
              </a:schemeClr>
            </a:glow>
          </a:effectLst>
        </p:spPr>
        <p:txBody>
          <a:bodyPr wrap="square" rtlCol="0">
            <a:spAutoFit/>
          </a:bodyPr>
          <a:lstStyle/>
          <a:p>
            <a:pPr algn="ctr"/>
            <a:r>
              <a:rPr lang="en-GB" sz="1400" b="1" dirty="0"/>
              <a:t>WK 12</a:t>
            </a:r>
          </a:p>
          <a:p>
            <a:pPr algn="ctr"/>
            <a:r>
              <a:rPr lang="en-GB" sz="1400" b="1" dirty="0"/>
              <a:t>Consent Deadline</a:t>
            </a:r>
          </a:p>
        </p:txBody>
      </p:sp>
      <p:grpSp>
        <p:nvGrpSpPr>
          <p:cNvPr id="54" name="Group 53">
            <a:extLst>
              <a:ext uri="{FF2B5EF4-FFF2-40B4-BE49-F238E27FC236}">
                <a16:creationId xmlns:a16="http://schemas.microsoft.com/office/drawing/2014/main" id="{22A1833A-3D44-794C-5583-63406EA8A86F}"/>
              </a:ext>
            </a:extLst>
          </p:cNvPr>
          <p:cNvGrpSpPr/>
          <p:nvPr/>
        </p:nvGrpSpPr>
        <p:grpSpPr>
          <a:xfrm>
            <a:off x="2947168" y="4725144"/>
            <a:ext cx="2056879" cy="1007531"/>
            <a:chOff x="-963261" y="4571732"/>
            <a:chExt cx="2056879" cy="1007531"/>
          </a:xfrm>
          <a:solidFill>
            <a:schemeClr val="accent6">
              <a:lumMod val="60000"/>
              <a:lumOff val="40000"/>
            </a:schemeClr>
          </a:solidFill>
        </p:grpSpPr>
        <p:sp>
          <p:nvSpPr>
            <p:cNvPr id="55" name="Arrow: Left 54">
              <a:extLst>
                <a:ext uri="{FF2B5EF4-FFF2-40B4-BE49-F238E27FC236}">
                  <a16:creationId xmlns:a16="http://schemas.microsoft.com/office/drawing/2014/main" id="{7FFA7680-AD23-A233-79FA-3F32EFC28455}"/>
                </a:ext>
              </a:extLst>
            </p:cNvPr>
            <p:cNvSpPr/>
            <p:nvPr/>
          </p:nvSpPr>
          <p:spPr>
            <a:xfrm rot="5400000">
              <a:off x="113984" y="4637260"/>
              <a:ext cx="504056" cy="373000"/>
            </a:xfrm>
            <a:prstGeom prst="leftArrow">
              <a:avLst/>
            </a:prstGeom>
            <a:grpFill/>
            <a:ln w="3175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6" name="TextBox 55">
              <a:extLst>
                <a:ext uri="{FF2B5EF4-FFF2-40B4-BE49-F238E27FC236}">
                  <a16:creationId xmlns:a16="http://schemas.microsoft.com/office/drawing/2014/main" id="{15A4E68B-4781-A511-1095-2A4BAB62573B}"/>
                </a:ext>
              </a:extLst>
            </p:cNvPr>
            <p:cNvSpPr txBox="1"/>
            <p:nvPr/>
          </p:nvSpPr>
          <p:spPr>
            <a:xfrm>
              <a:off x="-963261" y="5056043"/>
              <a:ext cx="2056879" cy="523220"/>
            </a:xfrm>
            <a:prstGeom prst="rect">
              <a:avLst/>
            </a:prstGeom>
            <a:grpFill/>
            <a:ln w="38100">
              <a:solidFill>
                <a:srgbClr val="C00000"/>
              </a:solidFill>
              <a:prstDash val="solid"/>
            </a:ln>
            <a:effectLst>
              <a:glow rad="63500">
                <a:schemeClr val="accent2">
                  <a:satMod val="175000"/>
                  <a:alpha val="40000"/>
                </a:schemeClr>
              </a:glow>
            </a:effectLst>
          </p:spPr>
          <p:txBody>
            <a:bodyPr wrap="square" rtlCol="0">
              <a:spAutoFit/>
            </a:bodyPr>
            <a:lstStyle/>
            <a:p>
              <a:pPr algn="ctr"/>
              <a:r>
                <a:rPr lang="en-GB" sz="1400" b="1" dirty="0"/>
                <a:t>WK 16</a:t>
              </a:r>
            </a:p>
            <a:p>
              <a:pPr algn="ctr"/>
              <a:r>
                <a:rPr lang="en-GB" sz="1400" b="1" dirty="0"/>
                <a:t>Randomisation Deadline</a:t>
              </a:r>
            </a:p>
          </p:txBody>
        </p:sp>
      </p:grpSp>
      <p:sp>
        <p:nvSpPr>
          <p:cNvPr id="57" name="Left Brace 56">
            <a:extLst>
              <a:ext uri="{FF2B5EF4-FFF2-40B4-BE49-F238E27FC236}">
                <a16:creationId xmlns:a16="http://schemas.microsoft.com/office/drawing/2014/main" id="{E253B7CD-8228-85EB-3A44-898D60F0F50A}"/>
              </a:ext>
            </a:extLst>
          </p:cNvPr>
          <p:cNvSpPr/>
          <p:nvPr/>
        </p:nvSpPr>
        <p:spPr>
          <a:xfrm rot="16200000">
            <a:off x="2263691" y="2032064"/>
            <a:ext cx="369331" cy="3527207"/>
          </a:xfrm>
          <a:prstGeom prst="leftBrace">
            <a:avLst>
              <a:gd name="adj1" fmla="val 8333"/>
              <a:gd name="adj2" fmla="val 50700"/>
            </a:avLst>
          </a:prstGeom>
          <a:ln w="38100">
            <a:solidFill>
              <a:srgbClr val="FF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3538826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C4BED8-5F5A-78F1-3D70-383004671241}"/>
              </a:ext>
            </a:extLst>
          </p:cNvPr>
          <p:cNvSpPr>
            <a:spLocks noGrp="1"/>
          </p:cNvSpPr>
          <p:nvPr>
            <p:ph type="body" sz="quarter" idx="10"/>
          </p:nvPr>
        </p:nvSpPr>
        <p:spPr>
          <a:xfrm>
            <a:off x="107424" y="115888"/>
            <a:ext cx="8425016" cy="648816"/>
          </a:xfrm>
        </p:spPr>
        <p:txBody>
          <a:bodyPr/>
          <a:lstStyle/>
          <a:p>
            <a:r>
              <a:rPr lang="en-GB" sz="2800" dirty="0">
                <a:solidFill>
                  <a:schemeClr val="tx1"/>
                </a:solidFill>
              </a:rPr>
              <a:t>Screening - Registration Overview</a:t>
            </a:r>
            <a:endParaRPr lang="en-GB" sz="2800" strike="sngStrike" dirty="0">
              <a:solidFill>
                <a:schemeClr val="tx1"/>
              </a:solidFill>
            </a:endParaRPr>
          </a:p>
        </p:txBody>
      </p:sp>
      <p:sp>
        <p:nvSpPr>
          <p:cNvPr id="27" name="Rounded Rectangle 1">
            <a:extLst>
              <a:ext uri="{FF2B5EF4-FFF2-40B4-BE49-F238E27FC236}">
                <a16:creationId xmlns:a16="http://schemas.microsoft.com/office/drawing/2014/main" id="{907E57E2-D4A0-9F5B-6D0D-8B058E6D04EA}"/>
              </a:ext>
            </a:extLst>
          </p:cNvPr>
          <p:cNvSpPr>
            <a:spLocks noChangeAspect="1" noChangeArrowheads="1"/>
          </p:cNvSpPr>
          <p:nvPr/>
        </p:nvSpPr>
        <p:spPr bwMode="auto">
          <a:xfrm>
            <a:off x="166044" y="1779576"/>
            <a:ext cx="8775042" cy="572231"/>
          </a:xfrm>
          <a:prstGeom prst="roundRect">
            <a:avLst>
              <a:gd name="adj" fmla="val 16667"/>
            </a:avLst>
          </a:prstGeom>
          <a:solidFill>
            <a:srgbClr val="DCD6F6"/>
          </a:solidFill>
          <a:ln w="28575">
            <a:solidFill>
              <a:schemeClr val="accent4">
                <a:lumMod val="75000"/>
              </a:schemeClr>
            </a:solidFill>
            <a:miter lim="800000"/>
            <a:headEnd/>
            <a:tailEnd/>
          </a:ln>
          <a:effectLst>
            <a:glow rad="63500">
              <a:schemeClr val="accent4">
                <a:satMod val="175000"/>
                <a:alpha val="40000"/>
              </a:schemeClr>
            </a:glow>
          </a:effectLst>
        </p:spPr>
        <p:txBody>
          <a:bodyPr rot="0" vert="horz" wrap="square" lIns="91440" tIns="45720" rIns="91440" bIns="45720" anchor="ctr" anchorCtr="0" upright="1">
            <a:noAutofit/>
          </a:bodyPr>
          <a:lstStyle/>
          <a:p>
            <a:pPr algn="ctr"/>
            <a:r>
              <a:rPr lang="en-GB" sz="1200" dirty="0">
                <a:effectLst/>
                <a:latin typeface="+mj-lt"/>
                <a:ea typeface="Times New Roman" panose="02020603050405020304" pitchFamily="18" charset="0"/>
              </a:rPr>
              <a:t> </a:t>
            </a:r>
            <a:r>
              <a:rPr lang="en-GB" sz="1400" dirty="0">
                <a:effectLst/>
                <a:latin typeface="+mj-lt"/>
                <a:ea typeface="Times New Roman" panose="02020603050405020304" pitchFamily="18" charset="0"/>
              </a:rPr>
              <a:t>Patient </a:t>
            </a:r>
            <a:r>
              <a:rPr lang="en-GB" sz="1400" b="1" dirty="0">
                <a:effectLst/>
                <a:latin typeface="+mj-lt"/>
                <a:ea typeface="Times New Roman" panose="02020603050405020304" pitchFamily="18" charset="0"/>
              </a:rPr>
              <a:t>screened</a:t>
            </a:r>
            <a:r>
              <a:rPr lang="en-GB" sz="1400" dirty="0">
                <a:effectLst/>
                <a:latin typeface="+mj-lt"/>
                <a:ea typeface="Times New Roman" panose="02020603050405020304" pitchFamily="18" charset="0"/>
              </a:rPr>
              <a:t> by site and </a:t>
            </a:r>
            <a:r>
              <a:rPr lang="en-GB" sz="1400" b="1" dirty="0">
                <a:effectLst/>
                <a:latin typeface="+mj-lt"/>
                <a:ea typeface="Times New Roman" panose="02020603050405020304" pitchFamily="18" charset="0"/>
              </a:rPr>
              <a:t>eligibility assessed</a:t>
            </a:r>
            <a:r>
              <a:rPr lang="en-GB" sz="1400" dirty="0">
                <a:effectLst/>
                <a:latin typeface="+mj-lt"/>
                <a:ea typeface="Times New Roman" panose="02020603050405020304" pitchFamily="18" charset="0"/>
              </a:rPr>
              <a:t>: </a:t>
            </a:r>
          </a:p>
          <a:p>
            <a:pPr algn="ctr"/>
            <a:r>
              <a:rPr lang="en-GB" sz="1400" dirty="0">
                <a:effectLst/>
                <a:latin typeface="+mj-lt"/>
                <a:ea typeface="Times New Roman" panose="02020603050405020304" pitchFamily="18" charset="0"/>
              </a:rPr>
              <a:t>Site team complete “Screening” </a:t>
            </a:r>
            <a:r>
              <a:rPr lang="en-GB" sz="1400" dirty="0">
                <a:latin typeface="+mj-lt"/>
                <a:ea typeface="Times New Roman" panose="02020603050405020304" pitchFamily="18" charset="0"/>
              </a:rPr>
              <a:t>f</a:t>
            </a:r>
            <a:r>
              <a:rPr lang="en-GB" sz="1400" dirty="0">
                <a:effectLst/>
                <a:latin typeface="+mj-lt"/>
                <a:ea typeface="Times New Roman" panose="02020603050405020304" pitchFamily="18" charset="0"/>
              </a:rPr>
              <a:t>orm in iRehab database (for eligible &amp; ineligible </a:t>
            </a:r>
            <a:r>
              <a:rPr lang="en-GB" sz="1400" dirty="0">
                <a:latin typeface="+mj-lt"/>
                <a:ea typeface="Times New Roman" panose="02020603050405020304" pitchFamily="18" charset="0"/>
              </a:rPr>
              <a:t>p</a:t>
            </a:r>
            <a:r>
              <a:rPr lang="en-GB" sz="1400" dirty="0">
                <a:effectLst/>
                <a:latin typeface="+mj-lt"/>
                <a:ea typeface="Times New Roman" panose="02020603050405020304" pitchFamily="18" charset="0"/>
              </a:rPr>
              <a:t>atients)</a:t>
            </a:r>
          </a:p>
        </p:txBody>
      </p:sp>
      <p:sp>
        <p:nvSpPr>
          <p:cNvPr id="33" name="Rounded Rectangle 1">
            <a:extLst>
              <a:ext uri="{FF2B5EF4-FFF2-40B4-BE49-F238E27FC236}">
                <a16:creationId xmlns:a16="http://schemas.microsoft.com/office/drawing/2014/main" id="{B0843CEA-06F5-CA96-621B-3FB5BEB83FDD}"/>
              </a:ext>
            </a:extLst>
          </p:cNvPr>
          <p:cNvSpPr>
            <a:spLocks noChangeAspect="1" noChangeArrowheads="1"/>
          </p:cNvSpPr>
          <p:nvPr/>
        </p:nvSpPr>
        <p:spPr bwMode="auto">
          <a:xfrm>
            <a:off x="166044" y="2780928"/>
            <a:ext cx="8811912" cy="419060"/>
          </a:xfrm>
          <a:prstGeom prst="roundRect">
            <a:avLst>
              <a:gd name="adj" fmla="val 16667"/>
            </a:avLst>
          </a:prstGeom>
          <a:solidFill>
            <a:srgbClr val="DCD6F6"/>
          </a:solidFill>
          <a:ln w="28575">
            <a:solidFill>
              <a:schemeClr val="accent4">
                <a:lumMod val="75000"/>
              </a:schemeClr>
            </a:solidFill>
            <a:miter lim="800000"/>
            <a:headEnd/>
            <a:tailEnd/>
          </a:ln>
          <a:effectLst>
            <a:glow rad="63500">
              <a:schemeClr val="accent4">
                <a:satMod val="175000"/>
                <a:alpha val="40000"/>
              </a:schemeClr>
            </a:glow>
          </a:effectLst>
        </p:spPr>
        <p:txBody>
          <a:bodyPr rot="0" vert="horz" wrap="square" lIns="91440" tIns="45720" rIns="91440" bIns="45720" anchor="ctr" anchorCtr="0" upright="1">
            <a:noAutofit/>
          </a:bodyPr>
          <a:lstStyle/>
          <a:p>
            <a:pPr algn="ctr"/>
            <a:r>
              <a:rPr lang="en-GB" sz="1400" dirty="0">
                <a:effectLst/>
                <a:latin typeface="+mj-lt"/>
                <a:ea typeface="Times New Roman" panose="02020603050405020304" pitchFamily="18" charset="0"/>
              </a:rPr>
              <a:t> Eligible </a:t>
            </a:r>
            <a:r>
              <a:rPr lang="en-GB" sz="1400" b="1" dirty="0">
                <a:effectLst/>
                <a:latin typeface="+mj-lt"/>
                <a:ea typeface="Times New Roman" panose="02020603050405020304" pitchFamily="18" charset="0"/>
              </a:rPr>
              <a:t>patient approached </a:t>
            </a:r>
            <a:r>
              <a:rPr lang="en-GB" sz="1400" dirty="0">
                <a:effectLst/>
                <a:latin typeface="+mj-lt"/>
                <a:ea typeface="Times New Roman" panose="02020603050405020304" pitchFamily="18" charset="0"/>
              </a:rPr>
              <a:t>(at site or post-discharge) </a:t>
            </a:r>
            <a:r>
              <a:rPr lang="en-GB" sz="1400" dirty="0">
                <a:latin typeface="+mj-lt"/>
                <a:ea typeface="Times New Roman" panose="02020603050405020304" pitchFamily="18" charset="0"/>
              </a:rPr>
              <a:t>and provided with written information about iRehab</a:t>
            </a:r>
            <a:endParaRPr lang="en-GB" sz="1400" dirty="0">
              <a:effectLst/>
              <a:latin typeface="+mj-lt"/>
              <a:ea typeface="Times New Roman" panose="02020603050405020304" pitchFamily="18" charset="0"/>
            </a:endParaRPr>
          </a:p>
        </p:txBody>
      </p:sp>
      <p:cxnSp>
        <p:nvCxnSpPr>
          <p:cNvPr id="40" name="Straight Arrow Connector 39">
            <a:extLst>
              <a:ext uri="{FF2B5EF4-FFF2-40B4-BE49-F238E27FC236}">
                <a16:creationId xmlns:a16="http://schemas.microsoft.com/office/drawing/2014/main" id="{FBCCD1D1-D981-ED4B-9ACC-8D893D534A2E}"/>
              </a:ext>
            </a:extLst>
          </p:cNvPr>
          <p:cNvCxnSpPr>
            <a:cxnSpLocks noChangeAspect="1" noChangeShapeType="1"/>
          </p:cNvCxnSpPr>
          <p:nvPr/>
        </p:nvCxnSpPr>
        <p:spPr bwMode="auto">
          <a:xfrm>
            <a:off x="4510530" y="5513525"/>
            <a:ext cx="0" cy="291739"/>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42" name="Straight Arrow Connector 41">
            <a:extLst>
              <a:ext uri="{FF2B5EF4-FFF2-40B4-BE49-F238E27FC236}">
                <a16:creationId xmlns:a16="http://schemas.microsoft.com/office/drawing/2014/main" id="{1388B297-8A09-C1CD-339A-15F841092510}"/>
              </a:ext>
            </a:extLst>
          </p:cNvPr>
          <p:cNvCxnSpPr>
            <a:cxnSpLocks noChangeAspect="1" noChangeShapeType="1"/>
          </p:cNvCxnSpPr>
          <p:nvPr/>
        </p:nvCxnSpPr>
        <p:spPr bwMode="auto">
          <a:xfrm>
            <a:off x="4490465" y="2381223"/>
            <a:ext cx="0" cy="327697"/>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45" name="Rounded Rectangle 1">
            <a:extLst>
              <a:ext uri="{FF2B5EF4-FFF2-40B4-BE49-F238E27FC236}">
                <a16:creationId xmlns:a16="http://schemas.microsoft.com/office/drawing/2014/main" id="{FE133123-8772-09D9-1FF3-D1396D88600D}"/>
              </a:ext>
            </a:extLst>
          </p:cNvPr>
          <p:cNvSpPr>
            <a:spLocks noChangeAspect="1" noChangeArrowheads="1"/>
          </p:cNvSpPr>
          <p:nvPr/>
        </p:nvSpPr>
        <p:spPr bwMode="auto">
          <a:xfrm>
            <a:off x="1382198" y="5079456"/>
            <a:ext cx="6802701" cy="434069"/>
          </a:xfrm>
          <a:prstGeom prst="roundRect">
            <a:avLst>
              <a:gd name="adj" fmla="val 16667"/>
            </a:avLst>
          </a:prstGeom>
          <a:solidFill>
            <a:schemeClr val="accent6">
              <a:lumMod val="20000"/>
              <a:lumOff val="80000"/>
            </a:schemeClr>
          </a:solidFill>
          <a:ln w="38100">
            <a:solidFill>
              <a:schemeClr val="accent3">
                <a:lumMod val="75000"/>
              </a:schemeClr>
            </a:solidFill>
            <a:miter lim="800000"/>
            <a:headEnd/>
            <a:tailEnd/>
          </a:ln>
        </p:spPr>
        <p:txBody>
          <a:bodyPr rot="0" vert="horz" wrap="square" lIns="91440" tIns="45720" rIns="91440" bIns="45720" anchor="ctr" anchorCtr="0" upright="1">
            <a:noAutofit/>
          </a:bodyPr>
          <a:lstStyle/>
          <a:p>
            <a:pPr algn="ctr"/>
            <a:r>
              <a:rPr lang="en-GB" sz="1400" dirty="0">
                <a:effectLst/>
                <a:latin typeface="+mj-lt"/>
                <a:ea typeface="Times New Roman" panose="02020603050405020304" pitchFamily="18" charset="0"/>
              </a:rPr>
              <a:t>Once registration is complete participant sent </a:t>
            </a:r>
            <a:r>
              <a:rPr lang="en-GB" sz="1400" b="1" dirty="0">
                <a:effectLst/>
                <a:latin typeface="+mj-lt"/>
                <a:ea typeface="Times New Roman" panose="02020603050405020304" pitchFamily="18" charset="0"/>
              </a:rPr>
              <a:t>baseline information </a:t>
            </a:r>
            <a:r>
              <a:rPr lang="en-GB" sz="1400" b="1" dirty="0">
                <a:latin typeface="+mj-lt"/>
                <a:ea typeface="Times New Roman" panose="02020603050405020304" pitchFamily="18" charset="0"/>
              </a:rPr>
              <a:t>p</a:t>
            </a:r>
            <a:r>
              <a:rPr lang="en-GB" sz="1400" b="1" dirty="0">
                <a:effectLst/>
                <a:latin typeface="+mj-lt"/>
                <a:ea typeface="Times New Roman" panose="02020603050405020304" pitchFamily="18" charset="0"/>
              </a:rPr>
              <a:t>ack </a:t>
            </a:r>
            <a:r>
              <a:rPr lang="en-GB" sz="1400" dirty="0">
                <a:effectLst/>
                <a:latin typeface="+mj-lt"/>
                <a:ea typeface="Times New Roman" panose="02020603050405020304" pitchFamily="18" charset="0"/>
              </a:rPr>
              <a:t>by CTU</a:t>
            </a:r>
          </a:p>
        </p:txBody>
      </p:sp>
      <p:pic>
        <p:nvPicPr>
          <p:cNvPr id="46" name="Picture 45">
            <a:extLst>
              <a:ext uri="{FF2B5EF4-FFF2-40B4-BE49-F238E27FC236}">
                <a16:creationId xmlns:a16="http://schemas.microsoft.com/office/drawing/2014/main" id="{BB951094-5C2E-410D-8621-56EEB2A7A30B}"/>
              </a:ext>
            </a:extLst>
          </p:cNvPr>
          <p:cNvPicPr>
            <a:picLocks noChangeAspect="1"/>
          </p:cNvPicPr>
          <p:nvPr/>
        </p:nvPicPr>
        <p:blipFill>
          <a:blip r:embed="rId3"/>
          <a:stretch>
            <a:fillRect/>
          </a:stretch>
        </p:blipFill>
        <p:spPr>
          <a:xfrm>
            <a:off x="7200023" y="9160"/>
            <a:ext cx="1872208" cy="514302"/>
          </a:xfrm>
          <a:prstGeom prst="rect">
            <a:avLst/>
          </a:prstGeom>
        </p:spPr>
      </p:pic>
      <p:pic>
        <p:nvPicPr>
          <p:cNvPr id="48" name="Picture 47" descr="Text&#10;&#10;Description automatically generated">
            <a:extLst>
              <a:ext uri="{FF2B5EF4-FFF2-40B4-BE49-F238E27FC236}">
                <a16:creationId xmlns:a16="http://schemas.microsoft.com/office/drawing/2014/main" id="{3D28763A-54BF-48BF-A6C3-997C70A81B3E}"/>
              </a:ext>
            </a:extLst>
          </p:cNvPr>
          <p:cNvPicPr>
            <a:picLocks noChangeAspect="1"/>
          </p:cNvPicPr>
          <p:nvPr/>
        </p:nvPicPr>
        <p:blipFill>
          <a:blip r:embed="rId4"/>
          <a:stretch>
            <a:fillRect/>
          </a:stretch>
        </p:blipFill>
        <p:spPr>
          <a:xfrm>
            <a:off x="6948264" y="6381328"/>
            <a:ext cx="2088232" cy="373005"/>
          </a:xfrm>
          <a:prstGeom prst="rect">
            <a:avLst/>
          </a:prstGeom>
        </p:spPr>
      </p:pic>
      <p:pic>
        <p:nvPicPr>
          <p:cNvPr id="49" name="Picture 48" descr="Graphical user interface, text, application&#10;&#10;Description automatically generated">
            <a:extLst>
              <a:ext uri="{FF2B5EF4-FFF2-40B4-BE49-F238E27FC236}">
                <a16:creationId xmlns:a16="http://schemas.microsoft.com/office/drawing/2014/main" id="{BF8850A3-0589-2338-6241-A9F520E0BE36}"/>
              </a:ext>
            </a:extLst>
          </p:cNvPr>
          <p:cNvPicPr>
            <a:picLocks noChangeAspect="1"/>
          </p:cNvPicPr>
          <p:nvPr/>
        </p:nvPicPr>
        <p:blipFill>
          <a:blip r:embed="rId5" cstate="print">
            <a:extLst>
              <a:ext uri="{28A0092B-C50C-407E-A947-70E740481C1C}">
                <a14:useLocalDpi xmlns:a14="http://schemas.microsoft.com/office/drawing/2010/main" val="0"/>
              </a:ext>
            </a:extLst>
          </a:blip>
          <a:srcRect l="1140" t="22940" r="80827" b="59917"/>
          <a:stretch>
            <a:fillRect/>
          </a:stretch>
        </p:blipFill>
        <p:spPr bwMode="auto">
          <a:xfrm>
            <a:off x="4706" y="6440359"/>
            <a:ext cx="781514" cy="417641"/>
          </a:xfrm>
          <a:prstGeom prst="rect">
            <a:avLst/>
          </a:prstGeom>
          <a:noFill/>
          <a:ln>
            <a:noFill/>
          </a:ln>
          <a:effectLst/>
        </p:spPr>
      </p:pic>
      <p:cxnSp>
        <p:nvCxnSpPr>
          <p:cNvPr id="50" name="Straight Arrow Connector 49">
            <a:extLst>
              <a:ext uri="{FF2B5EF4-FFF2-40B4-BE49-F238E27FC236}">
                <a16:creationId xmlns:a16="http://schemas.microsoft.com/office/drawing/2014/main" id="{DBC45870-A7DD-DEB7-5AD7-BD18654669C7}"/>
              </a:ext>
            </a:extLst>
          </p:cNvPr>
          <p:cNvCxnSpPr>
            <a:cxnSpLocks noChangeAspect="1" noChangeShapeType="1"/>
          </p:cNvCxnSpPr>
          <p:nvPr/>
        </p:nvCxnSpPr>
        <p:spPr bwMode="auto">
          <a:xfrm>
            <a:off x="4490465" y="3284084"/>
            <a:ext cx="0" cy="338839"/>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cxnSp>
        <p:nvCxnSpPr>
          <p:cNvPr id="51" name="Straight Arrow Connector 50">
            <a:extLst>
              <a:ext uri="{FF2B5EF4-FFF2-40B4-BE49-F238E27FC236}">
                <a16:creationId xmlns:a16="http://schemas.microsoft.com/office/drawing/2014/main" id="{4A6B1014-C064-E512-F02A-ADD2F268F5F9}"/>
              </a:ext>
            </a:extLst>
          </p:cNvPr>
          <p:cNvCxnSpPr>
            <a:cxnSpLocks noChangeAspect="1" noChangeShapeType="1"/>
          </p:cNvCxnSpPr>
          <p:nvPr/>
        </p:nvCxnSpPr>
        <p:spPr bwMode="auto">
          <a:xfrm>
            <a:off x="4499992" y="1484784"/>
            <a:ext cx="0" cy="288032"/>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
        <p:nvSpPr>
          <p:cNvPr id="52" name="Rounded Rectangle 1">
            <a:extLst>
              <a:ext uri="{FF2B5EF4-FFF2-40B4-BE49-F238E27FC236}">
                <a16:creationId xmlns:a16="http://schemas.microsoft.com/office/drawing/2014/main" id="{3F139772-8140-A4B8-092E-275F8D4EDF56}"/>
              </a:ext>
            </a:extLst>
          </p:cNvPr>
          <p:cNvSpPr>
            <a:spLocks noChangeAspect="1" noChangeArrowheads="1"/>
          </p:cNvSpPr>
          <p:nvPr/>
        </p:nvSpPr>
        <p:spPr bwMode="auto">
          <a:xfrm>
            <a:off x="1382198" y="1145160"/>
            <a:ext cx="6612068" cy="343743"/>
          </a:xfrm>
          <a:prstGeom prst="roundRect">
            <a:avLst>
              <a:gd name="adj" fmla="val 16667"/>
            </a:avLst>
          </a:prstGeom>
          <a:solidFill>
            <a:srgbClr val="FFFFFF"/>
          </a:solidFill>
          <a:ln w="28575">
            <a:solidFill>
              <a:schemeClr val="tx1">
                <a:lumMod val="65000"/>
                <a:lumOff val="35000"/>
              </a:schemeClr>
            </a:solidFill>
            <a:miter lim="800000"/>
            <a:headEnd/>
            <a:tailEnd/>
          </a:ln>
        </p:spPr>
        <p:txBody>
          <a:bodyPr rot="0" vert="horz" wrap="square" lIns="91440" tIns="45720" rIns="91440" bIns="45720" anchor="ctr" anchorCtr="0" upright="1">
            <a:noAutofit/>
          </a:bodyPr>
          <a:lstStyle/>
          <a:p>
            <a:pPr algn="ctr"/>
            <a:r>
              <a:rPr lang="en-GB" sz="1400" dirty="0">
                <a:effectLst/>
                <a:latin typeface="+mj-lt"/>
                <a:ea typeface="Times New Roman" panose="02020603050405020304" pitchFamily="18" charset="0"/>
              </a:rPr>
              <a:t>Patient </a:t>
            </a:r>
            <a:r>
              <a:rPr lang="en-GB" sz="1400" dirty="0">
                <a:latin typeface="+mj-lt"/>
              </a:rPr>
              <a:t>received ≥48hrs </a:t>
            </a:r>
            <a:r>
              <a:rPr lang="en-GB" sz="1400" dirty="0">
                <a:latin typeface="+mj-lt"/>
                <a:ea typeface="Times New Roman" panose="02020603050405020304" pitchFamily="18" charset="0"/>
              </a:rPr>
              <a:t>invasive </a:t>
            </a:r>
            <a:r>
              <a:rPr lang="en-GB" sz="1400" dirty="0">
                <a:effectLst/>
                <a:latin typeface="+mj-lt"/>
                <a:ea typeface="Times New Roman" panose="02020603050405020304" pitchFamily="18" charset="0"/>
              </a:rPr>
              <a:t>mechanical ventilation </a:t>
            </a:r>
          </a:p>
        </p:txBody>
      </p:sp>
      <p:grpSp>
        <p:nvGrpSpPr>
          <p:cNvPr id="9" name="Group 8">
            <a:extLst>
              <a:ext uri="{FF2B5EF4-FFF2-40B4-BE49-F238E27FC236}">
                <a16:creationId xmlns:a16="http://schemas.microsoft.com/office/drawing/2014/main" id="{9BFBBE86-16E0-D4B4-A2FB-E5C8437A8846}"/>
              </a:ext>
            </a:extLst>
          </p:cNvPr>
          <p:cNvGrpSpPr/>
          <p:nvPr/>
        </p:nvGrpSpPr>
        <p:grpSpPr>
          <a:xfrm>
            <a:off x="233866" y="6021288"/>
            <a:ext cx="5130222" cy="369332"/>
            <a:chOff x="233866" y="6021288"/>
            <a:chExt cx="5130222" cy="369332"/>
          </a:xfrm>
        </p:grpSpPr>
        <p:grpSp>
          <p:nvGrpSpPr>
            <p:cNvPr id="10" name="Group 9">
              <a:extLst>
                <a:ext uri="{FF2B5EF4-FFF2-40B4-BE49-F238E27FC236}">
                  <a16:creationId xmlns:a16="http://schemas.microsoft.com/office/drawing/2014/main" id="{A9AFC9C6-06D1-1C45-6B52-9AFA95FE9D14}"/>
                </a:ext>
              </a:extLst>
            </p:cNvPr>
            <p:cNvGrpSpPr/>
            <p:nvPr/>
          </p:nvGrpSpPr>
          <p:grpSpPr>
            <a:xfrm>
              <a:off x="233866" y="6021288"/>
              <a:ext cx="3834078" cy="369332"/>
              <a:chOff x="233866" y="6196662"/>
              <a:chExt cx="3834078" cy="369332"/>
            </a:xfrm>
          </p:grpSpPr>
          <p:grpSp>
            <p:nvGrpSpPr>
              <p:cNvPr id="12" name="Group 11">
                <a:extLst>
                  <a:ext uri="{FF2B5EF4-FFF2-40B4-BE49-F238E27FC236}">
                    <a16:creationId xmlns:a16="http://schemas.microsoft.com/office/drawing/2014/main" id="{9CE96665-A982-513E-47D0-A7A3E6E7B5ED}"/>
                  </a:ext>
                </a:extLst>
              </p:cNvPr>
              <p:cNvGrpSpPr/>
              <p:nvPr/>
            </p:nvGrpSpPr>
            <p:grpSpPr>
              <a:xfrm>
                <a:off x="848975" y="6196662"/>
                <a:ext cx="3218969" cy="369332"/>
                <a:chOff x="323528" y="6196662"/>
                <a:chExt cx="3218969" cy="369332"/>
              </a:xfrm>
            </p:grpSpPr>
            <p:sp>
              <p:nvSpPr>
                <p:cNvPr id="14" name="TextBox 13">
                  <a:extLst>
                    <a:ext uri="{FF2B5EF4-FFF2-40B4-BE49-F238E27FC236}">
                      <a16:creationId xmlns:a16="http://schemas.microsoft.com/office/drawing/2014/main" id="{EDBA0FD2-5304-46DA-B760-2B019109AC3C}"/>
                    </a:ext>
                  </a:extLst>
                </p:cNvPr>
                <p:cNvSpPr txBox="1"/>
                <p:nvPr/>
              </p:nvSpPr>
              <p:spPr>
                <a:xfrm>
                  <a:off x="323528" y="6196662"/>
                  <a:ext cx="533223" cy="369332"/>
                </a:xfrm>
                <a:prstGeom prst="rect">
                  <a:avLst/>
                </a:prstGeom>
                <a:solidFill>
                  <a:srgbClr val="DCD6F6"/>
                </a:solidFill>
                <a:ln w="28575">
                  <a:solidFill>
                    <a:srgbClr val="7030A0"/>
                  </a:solidFill>
                </a:ln>
              </p:spPr>
              <p:txBody>
                <a:bodyPr wrap="none" rtlCol="0">
                  <a:spAutoFit/>
                </a:bodyPr>
                <a:lstStyle/>
                <a:p>
                  <a:r>
                    <a:rPr lang="en-GB" dirty="0"/>
                    <a:t>Site</a:t>
                  </a:r>
                </a:p>
              </p:txBody>
            </p:sp>
            <p:sp>
              <p:nvSpPr>
                <p:cNvPr id="15" name="TextBox 14">
                  <a:extLst>
                    <a:ext uri="{FF2B5EF4-FFF2-40B4-BE49-F238E27FC236}">
                      <a16:creationId xmlns:a16="http://schemas.microsoft.com/office/drawing/2014/main" id="{D48FD29F-CC3A-C0BB-3837-FED295EC3834}"/>
                    </a:ext>
                  </a:extLst>
                </p:cNvPr>
                <p:cNvSpPr txBox="1"/>
                <p:nvPr/>
              </p:nvSpPr>
              <p:spPr>
                <a:xfrm>
                  <a:off x="971180" y="6196662"/>
                  <a:ext cx="568938" cy="369332"/>
                </a:xfrm>
                <a:prstGeom prst="rect">
                  <a:avLst/>
                </a:prstGeom>
                <a:solidFill>
                  <a:schemeClr val="accent6">
                    <a:lumMod val="40000"/>
                    <a:lumOff val="60000"/>
                  </a:schemeClr>
                </a:solidFill>
                <a:ln w="28575">
                  <a:solidFill>
                    <a:schemeClr val="accent6">
                      <a:lumMod val="75000"/>
                    </a:schemeClr>
                  </a:solidFill>
                </a:ln>
              </p:spPr>
              <p:txBody>
                <a:bodyPr wrap="none" rtlCol="0">
                  <a:spAutoFit/>
                </a:bodyPr>
                <a:lstStyle/>
                <a:p>
                  <a:r>
                    <a:rPr lang="en-GB" dirty="0"/>
                    <a:t>CTU</a:t>
                  </a:r>
                </a:p>
              </p:txBody>
            </p:sp>
            <p:sp>
              <p:nvSpPr>
                <p:cNvPr id="16" name="TextBox 15">
                  <a:extLst>
                    <a:ext uri="{FF2B5EF4-FFF2-40B4-BE49-F238E27FC236}">
                      <a16:creationId xmlns:a16="http://schemas.microsoft.com/office/drawing/2014/main" id="{5EF7494A-1DEE-2415-3A13-041DCF92459D}"/>
                    </a:ext>
                  </a:extLst>
                </p:cNvPr>
                <p:cNvSpPr txBox="1"/>
                <p:nvPr/>
              </p:nvSpPr>
              <p:spPr>
                <a:xfrm>
                  <a:off x="1642746" y="6196662"/>
                  <a:ext cx="1899751" cy="369332"/>
                </a:xfrm>
                <a:prstGeom prst="rect">
                  <a:avLst/>
                </a:prstGeom>
                <a:solidFill>
                  <a:schemeClr val="accent5">
                    <a:lumMod val="40000"/>
                    <a:lumOff val="60000"/>
                  </a:schemeClr>
                </a:solidFill>
                <a:ln w="28575">
                  <a:solidFill>
                    <a:schemeClr val="accent5">
                      <a:lumMod val="75000"/>
                    </a:schemeClr>
                  </a:solidFill>
                </a:ln>
              </p:spPr>
              <p:txBody>
                <a:bodyPr wrap="none" rtlCol="0">
                  <a:spAutoFit/>
                </a:bodyPr>
                <a:lstStyle/>
                <a:p>
                  <a:r>
                    <a:rPr lang="en-GB" dirty="0"/>
                    <a:t>Intervention Team</a:t>
                  </a:r>
                </a:p>
              </p:txBody>
            </p:sp>
          </p:grpSp>
          <p:sp>
            <p:nvSpPr>
              <p:cNvPr id="13" name="TextBox 12">
                <a:extLst>
                  <a:ext uri="{FF2B5EF4-FFF2-40B4-BE49-F238E27FC236}">
                    <a16:creationId xmlns:a16="http://schemas.microsoft.com/office/drawing/2014/main" id="{289C72A7-58CA-DD1E-2609-065C99E7E083}"/>
                  </a:ext>
                </a:extLst>
              </p:cNvPr>
              <p:cNvSpPr txBox="1"/>
              <p:nvPr/>
            </p:nvSpPr>
            <p:spPr>
              <a:xfrm>
                <a:off x="233866" y="6196662"/>
                <a:ext cx="574453" cy="369332"/>
              </a:xfrm>
              <a:prstGeom prst="rect">
                <a:avLst/>
              </a:prstGeom>
              <a:noFill/>
            </p:spPr>
            <p:txBody>
              <a:bodyPr wrap="none" rtlCol="0">
                <a:spAutoFit/>
              </a:bodyPr>
              <a:lstStyle/>
              <a:p>
                <a:r>
                  <a:rPr lang="en-GB" dirty="0"/>
                  <a:t>KEY:</a:t>
                </a:r>
              </a:p>
            </p:txBody>
          </p:sp>
        </p:grpSp>
        <p:sp>
          <p:nvSpPr>
            <p:cNvPr id="11" name="TextBox 10">
              <a:extLst>
                <a:ext uri="{FF2B5EF4-FFF2-40B4-BE49-F238E27FC236}">
                  <a16:creationId xmlns:a16="http://schemas.microsoft.com/office/drawing/2014/main" id="{DAAA1BD8-BE88-7AD0-5AF0-CBAF6B57919B}"/>
                </a:ext>
              </a:extLst>
            </p:cNvPr>
            <p:cNvSpPr txBox="1"/>
            <p:nvPr/>
          </p:nvSpPr>
          <p:spPr>
            <a:xfrm>
              <a:off x="4165362" y="6021288"/>
              <a:ext cx="1198726" cy="369332"/>
            </a:xfrm>
            <a:prstGeom prst="rect">
              <a:avLst/>
            </a:prstGeom>
            <a:solidFill>
              <a:schemeClr val="accent3">
                <a:lumMod val="40000"/>
                <a:lumOff val="60000"/>
              </a:schemeClr>
            </a:solidFill>
            <a:ln w="19050">
              <a:solidFill>
                <a:schemeClr val="accent3">
                  <a:lumMod val="75000"/>
                </a:schemeClr>
              </a:solidFill>
            </a:ln>
          </p:spPr>
          <p:txBody>
            <a:bodyPr wrap="none" rtlCol="0">
              <a:spAutoFit/>
            </a:bodyPr>
            <a:lstStyle/>
            <a:p>
              <a:r>
                <a:rPr lang="en-GB" dirty="0"/>
                <a:t>Participant</a:t>
              </a:r>
            </a:p>
          </p:txBody>
        </p:sp>
      </p:grpSp>
      <p:sp>
        <p:nvSpPr>
          <p:cNvPr id="7" name="Rounded Rectangle 1">
            <a:extLst>
              <a:ext uri="{FF2B5EF4-FFF2-40B4-BE49-F238E27FC236}">
                <a16:creationId xmlns:a16="http://schemas.microsoft.com/office/drawing/2014/main" id="{4D832DE0-72A6-07A4-F03C-002986D2E130}"/>
              </a:ext>
            </a:extLst>
          </p:cNvPr>
          <p:cNvSpPr>
            <a:spLocks noChangeAspect="1" noChangeArrowheads="1"/>
          </p:cNvSpPr>
          <p:nvPr/>
        </p:nvSpPr>
        <p:spPr bwMode="auto">
          <a:xfrm>
            <a:off x="211967" y="3622923"/>
            <a:ext cx="8811912" cy="1047319"/>
          </a:xfrm>
          <a:prstGeom prst="roundRect">
            <a:avLst>
              <a:gd name="adj" fmla="val 16667"/>
            </a:avLst>
          </a:prstGeom>
          <a:solidFill>
            <a:srgbClr val="DCD6F6"/>
          </a:solidFill>
          <a:ln w="28575">
            <a:solidFill>
              <a:schemeClr val="accent4">
                <a:lumMod val="75000"/>
              </a:schemeClr>
            </a:solidFill>
            <a:miter lim="800000"/>
            <a:headEnd/>
            <a:tailEnd/>
          </a:ln>
          <a:effectLst>
            <a:glow rad="63500">
              <a:schemeClr val="accent4">
                <a:satMod val="175000"/>
                <a:alpha val="40000"/>
              </a:schemeClr>
            </a:glow>
          </a:effectLst>
        </p:spPr>
        <p:txBody>
          <a:bodyPr rot="0" vert="horz" wrap="square" lIns="91440" tIns="45720" rIns="91440" bIns="45720" anchor="ctr" anchorCtr="0" upright="1">
            <a:noAutofit/>
          </a:bodyPr>
          <a:lstStyle/>
          <a:p>
            <a:pPr algn="ctr"/>
            <a:r>
              <a:rPr lang="en-GB" sz="1400" b="1" dirty="0">
                <a:latin typeface="+mj-lt"/>
                <a:ea typeface="Times New Roman" panose="02020603050405020304" pitchFamily="18" charset="0"/>
              </a:rPr>
              <a:t>Consent and Registration</a:t>
            </a:r>
          </a:p>
          <a:p>
            <a:pPr marL="800100" lvl="1" indent="-342900">
              <a:buFont typeface="+mj-lt"/>
              <a:buAutoNum type="arabicPeriod"/>
            </a:pPr>
            <a:r>
              <a:rPr lang="en-GB" sz="1400" dirty="0">
                <a:latin typeface="+mj-lt"/>
                <a:ea typeface="Times New Roman" panose="02020603050405020304" pitchFamily="18" charset="0"/>
              </a:rPr>
              <a:t>Site team obtain paper </a:t>
            </a:r>
            <a:r>
              <a:rPr lang="en-GB" sz="1400" b="1" dirty="0">
                <a:latin typeface="+mj-lt"/>
                <a:ea typeface="Times New Roman" panose="02020603050405020304" pitchFamily="18" charset="0"/>
              </a:rPr>
              <a:t>c</a:t>
            </a:r>
            <a:r>
              <a:rPr lang="en-GB" sz="1400" b="1" dirty="0">
                <a:effectLst/>
                <a:latin typeface="+mj-lt"/>
                <a:ea typeface="Times New Roman" panose="02020603050405020304" pitchFamily="18" charset="0"/>
              </a:rPr>
              <a:t>onsent</a:t>
            </a:r>
            <a:r>
              <a:rPr lang="en-GB" sz="1400" dirty="0">
                <a:effectLst/>
                <a:latin typeface="+mj-lt"/>
                <a:ea typeface="Times New Roman" panose="02020603050405020304" pitchFamily="18" charset="0"/>
              </a:rPr>
              <a:t> in person or via telephone within 12 wk. </a:t>
            </a:r>
            <a:r>
              <a:rPr lang="en-GB" sz="1400" dirty="0">
                <a:latin typeface="+mj-lt"/>
                <a:ea typeface="Times New Roman" panose="02020603050405020304" pitchFamily="18" charset="0"/>
              </a:rPr>
              <a:t>hospital discharge</a:t>
            </a:r>
          </a:p>
          <a:p>
            <a:pPr marL="800100" lvl="1" indent="-342900">
              <a:buFont typeface="+mj-lt"/>
              <a:buAutoNum type="arabicPeriod"/>
            </a:pPr>
            <a:r>
              <a:rPr lang="en-GB" sz="1400" dirty="0">
                <a:latin typeface="+mj-lt"/>
                <a:ea typeface="Times New Roman" panose="02020603050405020304" pitchFamily="18" charset="0"/>
              </a:rPr>
              <a:t>Site sends copy of completed consent form to participant</a:t>
            </a:r>
          </a:p>
          <a:p>
            <a:pPr marL="800100" lvl="1" indent="-342900">
              <a:buFont typeface="+mj-lt"/>
              <a:buAutoNum type="arabicPeriod"/>
            </a:pPr>
            <a:r>
              <a:rPr lang="en-GB" sz="1400" dirty="0">
                <a:latin typeface="+mj-lt"/>
                <a:ea typeface="Times New Roman" panose="02020603050405020304" pitchFamily="18" charset="0"/>
              </a:rPr>
              <a:t>Site complete “Registration” form in iRehab database: consent, comorbidities and contact details forms - to finish </a:t>
            </a:r>
            <a:r>
              <a:rPr lang="en-GB" sz="1400" b="1" dirty="0">
                <a:latin typeface="+mj-lt"/>
                <a:ea typeface="Times New Roman" panose="02020603050405020304" pitchFamily="18" charset="0"/>
              </a:rPr>
              <a:t>registration</a:t>
            </a:r>
          </a:p>
        </p:txBody>
      </p:sp>
      <p:cxnSp>
        <p:nvCxnSpPr>
          <p:cNvPr id="8" name="Straight Arrow Connector 7">
            <a:extLst>
              <a:ext uri="{FF2B5EF4-FFF2-40B4-BE49-F238E27FC236}">
                <a16:creationId xmlns:a16="http://schemas.microsoft.com/office/drawing/2014/main" id="{473923B4-C823-248D-2285-E37539362714}"/>
              </a:ext>
            </a:extLst>
          </p:cNvPr>
          <p:cNvCxnSpPr>
            <a:cxnSpLocks noChangeAspect="1" noChangeShapeType="1"/>
          </p:cNvCxnSpPr>
          <p:nvPr/>
        </p:nvCxnSpPr>
        <p:spPr bwMode="auto">
          <a:xfrm>
            <a:off x="4510530" y="4704242"/>
            <a:ext cx="0" cy="318047"/>
          </a:xfrm>
          <a:prstGeom prst="straightConnector1">
            <a:avLst/>
          </a:prstGeom>
          <a:noFill/>
          <a:ln w="28575">
            <a:solidFill>
              <a:schemeClr val="tx1">
                <a:lumMod val="65000"/>
                <a:lumOff val="35000"/>
              </a:schemeClr>
            </a:solidFill>
            <a:miter lim="800000"/>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685843394"/>
      </p:ext>
    </p:extLst>
  </p:cSld>
  <p:clrMapOvr>
    <a:masterClrMapping/>
  </p:clrMapOvr>
</p:sld>
</file>

<file path=ppt/theme/theme1.xml><?xml version="1.0" encoding="utf-8"?>
<a:theme xmlns:a="http://schemas.openxmlformats.org/drawingml/2006/main" name="6/12 Warwi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6/12 Departmental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4/12 Departmental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12 Departmental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Keyl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12 Warwi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12 Warwi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12 Warwi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12 University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12 University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8/12 University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12 University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12 Departmental lock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53988F7F0F7E41BDCEDCBE8BC54E6B" ma:contentTypeVersion="12" ma:contentTypeDescription="Create a new document." ma:contentTypeScope="" ma:versionID="50aff035e38f9eb7aff82efa625c15d2">
  <xsd:schema xmlns:xsd="http://www.w3.org/2001/XMLSchema" xmlns:xs="http://www.w3.org/2001/XMLSchema" xmlns:p="http://schemas.microsoft.com/office/2006/metadata/properties" xmlns:ns3="d831c228-918a-4c1c-b459-1f965cedcbff" xmlns:ns4="5a313a3d-6156-4576-9feb-2d94ceb7587a" targetNamespace="http://schemas.microsoft.com/office/2006/metadata/properties" ma:root="true" ma:fieldsID="bbb055285ed807505b07f7b5122346c7" ns3:_="" ns4:_="">
    <xsd:import namespace="d831c228-918a-4c1c-b459-1f965cedcbff"/>
    <xsd:import namespace="5a313a3d-6156-4576-9feb-2d94ceb7587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GenerationTime" minOccurs="0"/>
                <xsd:element ref="ns4:MediaServiceEventHashCode" minOccurs="0"/>
                <xsd:element ref="ns4:MediaServiceOCR" minOccurs="0"/>
                <xsd:element ref="ns4: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31c228-918a-4c1c-b459-1f965cedcbf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313a3d-6156-4576-9feb-2d94ceb7587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3FB2FD8-D883-42CC-ABE8-C77618AD09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31c228-918a-4c1c-b459-1f965cedcbff"/>
    <ds:schemaRef ds:uri="5a313a3d-6156-4576-9feb-2d94ceb758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1EE864F-4916-4FDD-9411-39A763284CAA}">
  <ds:schemaRefs>
    <ds:schemaRef ds:uri="http://schemas.microsoft.com/sharepoint/v3/contenttype/forms"/>
  </ds:schemaRefs>
</ds:datastoreItem>
</file>

<file path=customXml/itemProps3.xml><?xml version="1.0" encoding="utf-8"?>
<ds:datastoreItem xmlns:ds="http://schemas.openxmlformats.org/officeDocument/2006/customXml" ds:itemID="{3A35246A-DAB1-4015-B2A0-3D484B45F59B}">
  <ds:schemaRefs>
    <ds:schemaRef ds:uri="http://purl.org/dc/dcmitype/"/>
    <ds:schemaRef ds:uri="http://schemas.microsoft.com/office/2006/documentManagement/types"/>
    <ds:schemaRef ds:uri="d831c228-918a-4c1c-b459-1f965cedcbff"/>
    <ds:schemaRef ds:uri="http://purl.org/dc/elements/1.1/"/>
    <ds:schemaRef ds:uri="http://purl.org/dc/terms/"/>
    <ds:schemaRef ds:uri="http://schemas.microsoft.com/office/infopath/2007/PartnerControls"/>
    <ds:schemaRef ds:uri="http://schemas.microsoft.com/office/2006/metadata/properties"/>
    <ds:schemaRef ds:uri="http://schemas.openxmlformats.org/package/2006/metadata/core-properties"/>
    <ds:schemaRef ds:uri="5a313a3d-6156-4576-9feb-2d94ceb7587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13001</TotalTime>
  <Words>4666</Words>
  <Application>Microsoft Office PowerPoint</Application>
  <PresentationFormat>On-screen Show (4:3)</PresentationFormat>
  <Paragraphs>777</Paragraphs>
  <Slides>38</Slides>
  <Notes>27</Notes>
  <HiddenSlides>0</HiddenSlides>
  <MMClips>0</MMClips>
  <ScaleCrop>false</ScaleCrop>
  <HeadingPairs>
    <vt:vector size="6" baseType="variant">
      <vt:variant>
        <vt:lpstr>Fonts Used</vt:lpstr>
      </vt:variant>
      <vt:variant>
        <vt:i4>10</vt:i4>
      </vt:variant>
      <vt:variant>
        <vt:lpstr>Theme</vt:lpstr>
      </vt:variant>
      <vt:variant>
        <vt:i4>15</vt:i4>
      </vt:variant>
      <vt:variant>
        <vt:lpstr>Slide Titles</vt:lpstr>
      </vt:variant>
      <vt:variant>
        <vt:i4>38</vt:i4>
      </vt:variant>
    </vt:vector>
  </HeadingPairs>
  <TitlesOfParts>
    <vt:vector size="63" baseType="lpstr">
      <vt:lpstr>Arial</vt:lpstr>
      <vt:lpstr>Calibri</vt:lpstr>
      <vt:lpstr>Calibri Light</vt:lpstr>
      <vt:lpstr>Cambria Math</vt:lpstr>
      <vt:lpstr>Georgia</vt:lpstr>
      <vt:lpstr>Segoe UI</vt:lpstr>
      <vt:lpstr>Times New Roman</vt:lpstr>
      <vt:lpstr>Verdana Pro SemiBold</vt:lpstr>
      <vt:lpstr>Wingdings</vt:lpstr>
      <vt:lpstr>Wingdings 2</vt:lpstr>
      <vt:lpstr>6/12 Warwick</vt:lpstr>
      <vt:lpstr>4/12 Warwick</vt:lpstr>
      <vt:lpstr>1/12 Warwick</vt:lpstr>
      <vt:lpstr>8/12 Warwick</vt:lpstr>
      <vt:lpstr>6/12 University lockup</vt:lpstr>
      <vt:lpstr>4/12 University lockup</vt:lpstr>
      <vt:lpstr>8/12 University lockup</vt:lpstr>
      <vt:lpstr>1/12 University lockup</vt:lpstr>
      <vt:lpstr>8/12 Departmental lockup</vt:lpstr>
      <vt:lpstr>6/12 Departmental lockup</vt:lpstr>
      <vt:lpstr>4/12 Departmental lockup</vt:lpstr>
      <vt:lpstr>1/12 Departmental lockup</vt:lpstr>
      <vt:lpstr>Keyline</vt:lpstr>
      <vt:lpstr>Custom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Monitoring Types</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Warwick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Patria, Jetinder</dc:creator>
  <cp:lastModifiedBy>Edwards, Louisa</cp:lastModifiedBy>
  <cp:revision>289</cp:revision>
  <dcterms:created xsi:type="dcterms:W3CDTF">2015-04-29T08:55:57Z</dcterms:created>
  <dcterms:modified xsi:type="dcterms:W3CDTF">2023-07-18T14:04:38Z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0x010100A053988F7F0F7E41BDCEDCBE8BC54E6B</vt:lpwstr>
  </property>
</Properties>
</file>