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6"/>
  </p:notesMasterIdLst>
  <p:sldIdLst>
    <p:sldId id="256" r:id="rId2"/>
    <p:sldId id="263" r:id="rId3"/>
    <p:sldId id="264" r:id="rId4"/>
    <p:sldId id="265" r:id="rId5"/>
    <p:sldId id="266" r:id="rId6"/>
    <p:sldId id="297" r:id="rId7"/>
    <p:sldId id="298" r:id="rId8"/>
    <p:sldId id="299" r:id="rId9"/>
    <p:sldId id="267" r:id="rId10"/>
    <p:sldId id="269" r:id="rId11"/>
    <p:sldId id="270" r:id="rId12"/>
    <p:sldId id="271" r:id="rId13"/>
    <p:sldId id="273" r:id="rId14"/>
    <p:sldId id="278" r:id="rId15"/>
    <p:sldId id="280" r:id="rId16"/>
    <p:sldId id="281" r:id="rId17"/>
    <p:sldId id="282" r:id="rId18"/>
    <p:sldId id="300" r:id="rId19"/>
    <p:sldId id="301" r:id="rId20"/>
    <p:sldId id="302" r:id="rId21"/>
    <p:sldId id="303" r:id="rId22"/>
    <p:sldId id="284" r:id="rId23"/>
    <p:sldId id="287" r:id="rId24"/>
    <p:sldId id="30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2CF066-BFE9-2798-8E34-872487A764F5}" name="Ji, Chen" initials="CJ" userId="S::mlslar@live.warwick.ac.uk::faceefa8-1667-4b68-b888-49ed98044dc7" providerId="AD"/>
  <p188:author id="{5D6D4DA4-0425-8E8D-F820-2C2B307273EE}" name="Claire Hawkes" initials="CH" userId="S::k2254950@kcl.ac.uk::a50a22ed-8654-4436-b647-248161da743a" providerId="AD"/>
  <p188:author id="{32CCE5E6-593C-5D71-59E3-97CE223AD418}" name="Contreras, Abraham" initials="AC" userId="S::u2072720@live.warwick.ac.uk::d3a80de7-2e03-4455-b9ab-ee667612fa7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CC0000"/>
    <a:srgbClr val="FFFFF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650" autoAdjust="0"/>
    <p:restoredTop sz="94660"/>
  </p:normalViewPr>
  <p:slideViewPr>
    <p:cSldViewPr snapToGrid="0">
      <p:cViewPr varScale="1">
        <p:scale>
          <a:sx n="106" d="100"/>
          <a:sy n="106" d="100"/>
        </p:scale>
        <p:origin x="138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Hawkes" userId="a50a22ed-8654-4436-b647-248161da743a" providerId="ADAL" clId="{293B5B91-A77B-43FC-88CF-7BF86FA27D9D}"/>
    <pc:docChg chg="modSld">
      <pc:chgData name="Claire Hawkes" userId="a50a22ed-8654-4436-b647-248161da743a" providerId="ADAL" clId="{293B5B91-A77B-43FC-88CF-7BF86FA27D9D}" dt="2025-11-28T10:32:20.475" v="5" actId="20577"/>
      <pc:docMkLst>
        <pc:docMk/>
      </pc:docMkLst>
      <pc:sldChg chg="modSp mod">
        <pc:chgData name="Claire Hawkes" userId="a50a22ed-8654-4436-b647-248161da743a" providerId="ADAL" clId="{293B5B91-A77B-43FC-88CF-7BF86FA27D9D}" dt="2025-11-28T10:32:20.475" v="5" actId="20577"/>
        <pc:sldMkLst>
          <pc:docMk/>
          <pc:sldMk cId="2701455251" sldId="256"/>
        </pc:sldMkLst>
        <pc:spChg chg="mod">
          <ac:chgData name="Claire Hawkes" userId="a50a22ed-8654-4436-b647-248161da743a" providerId="ADAL" clId="{293B5B91-A77B-43FC-88CF-7BF86FA27D9D}" dt="2025-11-28T10:32:20.475" v="5" actId="20577"/>
          <ac:spMkLst>
            <pc:docMk/>
            <pc:sldMk cId="2701455251" sldId="256"/>
            <ac:spMk id="3" creationId="{1004E574-60C0-16F4-FCB2-96ED1937976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u2072720\OneDrive%20-%20University%20of%20Warwick\Documents\Offline%20Programming\02.%20OHCAO%20CPR%20Survey%202025\CPR_SurveyQuestions_label_05Sep2025.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C:\Users\u2072720\OneDrive%20-%20University%20of%20Warwick\Documents\Offline%20Programming\02.%20OHCAO%20CPR%20Survey%202025\CPR_SurveyQuestions_label_05Sep2025.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C:\Users\u2072720\OneDrive%20-%20University%20of%20Warwick\Documents\Offline%20Programming\02.%20OHCAO%20CPR%20Survey%202025\CPR_SurveyQuestions_label_05Sep2025.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27.xml"/><Relationship Id="rId1" Type="http://schemas.microsoft.com/office/2011/relationships/chartStyle" Target="style27.xml"/></Relationships>
</file>

<file path=ppt/charts/_rels/chart3.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u2072720\OneDrive%20-%20University%20of%20Warwick\Documents\Offline%20Programming\02.%20OHCAO%20CPR%20Survey%202025\CPR_SurveyQuestions_label_05Sep2025.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livewarwickac-my.sharepoint.com/personal/u2072720_live_warwick_ac_uk/Documents/Documents/Offline%20Programming/02.%20OHCAO%20CPR%20Survey%202025/CPR_SurveyQuestions_label_05Sep2025.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5"/>
          <c:order val="0"/>
          <c:tx>
            <c:strRef>
              <c:f>'06_HWC_Q1'!$A$41</c:f>
              <c:strCache>
                <c:ptCount val="1"/>
                <c:pt idx="0">
                  <c:v>Within the last 2 years</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'06_HWC_Q1'!$B$41:$D$41</c:f>
              <c:numCache>
                <c:formatCode>0</c:formatCode>
                <c:ptCount val="3"/>
                <c:pt idx="0">
                  <c:v>15.37457156846744</c:v>
                </c:pt>
                <c:pt idx="1">
                  <c:v>15.260323159784562</c:v>
                </c:pt>
                <c:pt idx="2">
                  <c:v>17.447364125999673</c:v>
                </c:pt>
              </c:numCache>
            </c:numRef>
          </c:val>
          <c:extLst>
            <c:ext xmlns:c16="http://schemas.microsoft.com/office/drawing/2014/chart" uri="{C3380CC4-5D6E-409C-BE32-E72D297353CC}">
              <c16:uniqueId val="{00000000-705F-42D4-ABFB-F2EB2FC4AAB9}"/>
            </c:ext>
          </c:extLst>
        </c:ser>
        <c:ser>
          <c:idx val="4"/>
          <c:order val="1"/>
          <c:tx>
            <c:strRef>
              <c:f>'06_HWC_Q1'!$A$40</c:f>
              <c:strCache>
                <c:ptCount val="1"/>
                <c:pt idx="0">
                  <c:v>Longer than 2 years ago, but within the last 5 years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'06_HWC_Q1'!$B$40:$D$40</c:f>
              <c:numCache>
                <c:formatCode>0</c:formatCode>
                <c:ptCount val="3"/>
                <c:pt idx="0">
                  <c:v>7.8015341929165984</c:v>
                </c:pt>
                <c:pt idx="1">
                  <c:v>10.21707197649747</c:v>
                </c:pt>
                <c:pt idx="2">
                  <c:v>11.098416843479681</c:v>
                </c:pt>
              </c:numCache>
            </c:numRef>
          </c:val>
          <c:extLst>
            <c:ext xmlns:c16="http://schemas.microsoft.com/office/drawing/2014/chart" uri="{C3380CC4-5D6E-409C-BE32-E72D297353CC}">
              <c16:uniqueId val="{00000001-705F-42D4-ABFB-F2EB2FC4AAB9}"/>
            </c:ext>
          </c:extLst>
        </c:ser>
        <c:ser>
          <c:idx val="3"/>
          <c:order val="2"/>
          <c:tx>
            <c:strRef>
              <c:f>'06_HWC_Q1'!$A$39</c:f>
              <c:strCache>
                <c:ptCount val="1"/>
                <c:pt idx="0">
                  <c:v>Longer than 5 years ago, but within the last 10 years</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'06_HWC_Q1'!$B$39:$D$39</c:f>
              <c:numCache>
                <c:formatCode>0</c:formatCode>
                <c:ptCount val="3"/>
                <c:pt idx="0">
                  <c:v>7.165007344540558</c:v>
                </c:pt>
                <c:pt idx="1">
                  <c:v>13.301779010935205</c:v>
                </c:pt>
                <c:pt idx="2">
                  <c:v>13.154888199771502</c:v>
                </c:pt>
              </c:numCache>
            </c:numRef>
          </c:val>
          <c:extLst>
            <c:ext xmlns:c16="http://schemas.microsoft.com/office/drawing/2014/chart" uri="{C3380CC4-5D6E-409C-BE32-E72D297353CC}">
              <c16:uniqueId val="{00000002-705F-42D4-ABFB-F2EB2FC4AAB9}"/>
            </c:ext>
          </c:extLst>
        </c:ser>
        <c:ser>
          <c:idx val="2"/>
          <c:order val="3"/>
          <c:tx>
            <c:strRef>
              <c:f>'06_HWC_Q1'!$A$38</c:f>
              <c:strCache>
                <c:ptCount val="1"/>
                <c:pt idx="0">
                  <c:v>Longer than 10 years ago</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'06_HWC_Q1'!$B$38:$D$38</c:f>
              <c:numCache>
                <c:formatCode>0</c:formatCode>
                <c:ptCount val="3"/>
                <c:pt idx="0">
                  <c:v>4.2435123225069367</c:v>
                </c:pt>
                <c:pt idx="1">
                  <c:v>24.057450628366247</c:v>
                </c:pt>
                <c:pt idx="2">
                  <c:v>22.32740329688265</c:v>
                </c:pt>
              </c:numCache>
            </c:numRef>
          </c:val>
          <c:extLst>
            <c:ext xmlns:c16="http://schemas.microsoft.com/office/drawing/2014/chart" uri="{C3380CC4-5D6E-409C-BE32-E72D297353CC}">
              <c16:uniqueId val="{00000003-705F-42D4-ABFB-F2EB2FC4AAB9}"/>
            </c:ext>
          </c:extLst>
        </c:ser>
        <c:ser>
          <c:idx val="0"/>
          <c:order val="4"/>
          <c:tx>
            <c:strRef>
              <c:f>'06_HWC_Q1'!$A$36</c:f>
              <c:strCache>
                <c:ptCount val="1"/>
                <c:pt idx="0">
                  <c:v>Not applicable - I've never been trained in this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'06_HWC_Q1'!$B$36:$D$36</c:f>
              <c:numCache>
                <c:formatCode>0</c:formatCode>
                <c:ptCount val="3"/>
                <c:pt idx="0">
                  <c:v>61.824710298677985</c:v>
                </c:pt>
                <c:pt idx="1">
                  <c:v>33.360535335400684</c:v>
                </c:pt>
                <c:pt idx="2">
                  <c:v>32.658723682062998</c:v>
                </c:pt>
              </c:numCache>
            </c:numRef>
          </c:val>
          <c:extLst>
            <c:ext xmlns:c16="http://schemas.microsoft.com/office/drawing/2014/chart" uri="{C3380CC4-5D6E-409C-BE32-E72D297353CC}">
              <c16:uniqueId val="{00000004-705F-42D4-ABFB-F2EB2FC4AAB9}"/>
            </c:ext>
          </c:extLst>
        </c:ser>
        <c:ser>
          <c:idx val="1"/>
          <c:order val="5"/>
          <c:tx>
            <c:strRef>
              <c:f>'06_HWC_Q1'!$A$37</c:f>
              <c:strCache>
                <c:ptCount val="1"/>
                <c:pt idx="0">
                  <c:v>Don't know/ can't recall</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'06_HWC_Q1'!$B$35:$D$35</c:f>
              <c:strCache>
                <c:ptCount val="3"/>
                <c:pt idx="0">
                  <c:v>Using a defibrillator (i.e. a machine which can deliver an electric shock to restart the heart)</c:v>
                </c:pt>
                <c:pt idx="1">
                  <c:v>Chest compressions and rescue breathing (i.e. mouth-to-mouth resuscitation)</c:v>
                </c:pt>
                <c:pt idx="2">
                  <c:v>Chest compressions only (i.e. pressing up and down on the chest)</c:v>
                </c:pt>
              </c:strCache>
            </c:strRef>
          </c:cat>
          <c:val>
            <c:numRef>
              <c:f>'06_HWC_Q1'!$B$37:$D$37</c:f>
              <c:numCache>
                <c:formatCode>0</c:formatCode>
                <c:ptCount val="3"/>
                <c:pt idx="0">
                  <c:v>3.5906642728904847</c:v>
                </c:pt>
                <c:pt idx="1">
                  <c:v>3.8028398890158313</c:v>
                </c:pt>
                <c:pt idx="2">
                  <c:v>3.3132038518034932</c:v>
                </c:pt>
              </c:numCache>
            </c:numRef>
          </c:val>
          <c:extLst>
            <c:ext xmlns:c16="http://schemas.microsoft.com/office/drawing/2014/chart" uri="{C3380CC4-5D6E-409C-BE32-E72D297353CC}">
              <c16:uniqueId val="{00000005-705F-42D4-ABFB-F2EB2FC4AAB9}"/>
            </c:ext>
          </c:extLst>
        </c:ser>
        <c:dLbls>
          <c:showLegendKey val="0"/>
          <c:showVal val="0"/>
          <c:showCatName val="0"/>
          <c:showSerName val="0"/>
          <c:showPercent val="0"/>
          <c:showBubbleSize val="0"/>
        </c:dLbls>
        <c:gapWidth val="150"/>
        <c:overlap val="100"/>
        <c:axId val="2007882255"/>
        <c:axId val="2007879855"/>
      </c:barChart>
      <c:catAx>
        <c:axId val="20078822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07879855"/>
        <c:crosses val="autoZero"/>
        <c:auto val="1"/>
        <c:lblAlgn val="ctr"/>
        <c:lblOffset val="100"/>
        <c:noMultiLvlLbl val="0"/>
      </c:catAx>
      <c:valAx>
        <c:axId val="200787985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078822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800"/>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'15_HWC_Q7'!$D$4</c:f>
              <c:strCache>
                <c:ptCount val="1"/>
                <c:pt idx="0">
                  <c:v>Not at all confident</c:v>
                </c:pt>
              </c:strCache>
            </c:strRef>
          </c:tx>
          <c:spPr>
            <a:solidFill>
              <a:schemeClr val="accent5"/>
            </a:solidFill>
            <a:ln>
              <a:noFill/>
            </a:ln>
            <a:effectLst/>
          </c:spPr>
          <c:invertIfNegative val="0"/>
          <c:dLbls>
            <c:dLbl>
              <c:idx val="4"/>
              <c:layout>
                <c:manualLayout>
                  <c:x val="1.932367149758454E-2"/>
                  <c:y val="-6.30462508785726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90B-4431-B591-2E2B4ADF249E}"/>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'15_HWC_Q7'!$E$3:$I$3</c:f>
              <c:strCache>
                <c:ptCount val="5"/>
                <c:pt idx="0">
                  <c:v>Use a defibrillator (i.e. a machine which can deliver an electric shock to restart the heart)</c:v>
                </c:pt>
                <c:pt idx="1">
                  <c:v>Going to get a publicly accessible defibrillator (i.e. a machine which can deliver an electric shock to restart the heart)</c:v>
                </c:pt>
                <c:pt idx="2">
                  <c:v>Performing chest compressions and rescue breathing (i.e. mouth-to-mouth resuscitation)</c:v>
                </c:pt>
                <c:pt idx="3">
                  <c:v>Performing chest compressions only</c:v>
                </c:pt>
                <c:pt idx="4">
                  <c:v>Phone 999</c:v>
                </c:pt>
              </c:strCache>
            </c:strRef>
          </c:cat>
          <c:val>
            <c:numRef>
              <c:f>'15_HWC_Q7'!$E$4:$I$4</c:f>
              <c:numCache>
                <c:formatCode>0</c:formatCode>
                <c:ptCount val="5"/>
                <c:pt idx="0">
                  <c:v>32.675044883303414</c:v>
                </c:pt>
                <c:pt idx="1">
                  <c:v>20.891137587726458</c:v>
                </c:pt>
                <c:pt idx="2">
                  <c:v>24.938795495348458</c:v>
                </c:pt>
                <c:pt idx="3">
                  <c:v>16.712910070181167</c:v>
                </c:pt>
                <c:pt idx="4">
                  <c:v>0.9303084707034438</c:v>
                </c:pt>
              </c:numCache>
            </c:numRef>
          </c:val>
          <c:extLst>
            <c:ext xmlns:c16="http://schemas.microsoft.com/office/drawing/2014/chart" uri="{C3380CC4-5D6E-409C-BE32-E72D297353CC}">
              <c16:uniqueId val="{00000000-890B-4431-B591-2E2B4ADF249E}"/>
            </c:ext>
          </c:extLst>
        </c:ser>
        <c:ser>
          <c:idx val="1"/>
          <c:order val="1"/>
          <c:tx>
            <c:strRef>
              <c:f>'15_HWC_Q7'!$D$5</c:f>
              <c:strCache>
                <c:ptCount val="1"/>
                <c:pt idx="0">
                  <c:v>Not very confident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'15_HWC_Q7'!$E$3:$I$3</c:f>
              <c:strCache>
                <c:ptCount val="5"/>
                <c:pt idx="0">
                  <c:v>Use a defibrillator (i.e. a machine which can deliver an electric shock to restart the heart)</c:v>
                </c:pt>
                <c:pt idx="1">
                  <c:v>Going to get a publicly accessible defibrillator (i.e. a machine which can deliver an electric shock to restart the heart)</c:v>
                </c:pt>
                <c:pt idx="2">
                  <c:v>Performing chest compressions and rescue breathing (i.e. mouth-to-mouth resuscitation)</c:v>
                </c:pt>
                <c:pt idx="3">
                  <c:v>Performing chest compressions only</c:v>
                </c:pt>
                <c:pt idx="4">
                  <c:v>Phone 999</c:v>
                </c:pt>
              </c:strCache>
            </c:strRef>
          </c:cat>
          <c:val>
            <c:numRef>
              <c:f>'15_HWC_Q7'!$E$5:$I$5</c:f>
              <c:numCache>
                <c:formatCode>0</c:formatCode>
                <c:ptCount val="5"/>
                <c:pt idx="0">
                  <c:v>27.990860127305368</c:v>
                </c:pt>
                <c:pt idx="1">
                  <c:v>24.400195854414886</c:v>
                </c:pt>
                <c:pt idx="2">
                  <c:v>32.462869267178064</c:v>
                </c:pt>
                <c:pt idx="3">
                  <c:v>27.517545291333441</c:v>
                </c:pt>
                <c:pt idx="4">
                  <c:v>2.1870409662151133</c:v>
                </c:pt>
              </c:numCache>
            </c:numRef>
          </c:val>
          <c:extLst>
            <c:ext xmlns:c16="http://schemas.microsoft.com/office/drawing/2014/chart" uri="{C3380CC4-5D6E-409C-BE32-E72D297353CC}">
              <c16:uniqueId val="{00000001-890B-4431-B591-2E2B4ADF249E}"/>
            </c:ext>
          </c:extLst>
        </c:ser>
        <c:ser>
          <c:idx val="2"/>
          <c:order val="2"/>
          <c:tx>
            <c:strRef>
              <c:f>'15_HWC_Q7'!$D$6</c:f>
              <c:strCache>
                <c:ptCount val="1"/>
                <c:pt idx="0">
                  <c:v>Fairly confident</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'15_HWC_Q7'!$E$3:$I$3</c:f>
              <c:strCache>
                <c:ptCount val="5"/>
                <c:pt idx="0">
                  <c:v>Use a defibrillator (i.e. a machine which can deliver an electric shock to restart the heart)</c:v>
                </c:pt>
                <c:pt idx="1">
                  <c:v>Going to get a publicly accessible defibrillator (i.e. a machine which can deliver an electric shock to restart the heart)</c:v>
                </c:pt>
                <c:pt idx="2">
                  <c:v>Performing chest compressions and rescue breathing (i.e. mouth-to-mouth resuscitation)</c:v>
                </c:pt>
                <c:pt idx="3">
                  <c:v>Performing chest compressions only</c:v>
                </c:pt>
                <c:pt idx="4">
                  <c:v>Phone 999</c:v>
                </c:pt>
              </c:strCache>
            </c:strRef>
          </c:cat>
          <c:val>
            <c:numRef>
              <c:f>'15_HWC_Q7'!$E$6:$I$6</c:f>
              <c:numCache>
                <c:formatCode>0</c:formatCode>
                <c:ptCount val="5"/>
                <c:pt idx="0">
                  <c:v>21.348131222457972</c:v>
                </c:pt>
                <c:pt idx="1">
                  <c:v>30.324791904684183</c:v>
                </c:pt>
                <c:pt idx="2">
                  <c:v>25.999673575975191</c:v>
                </c:pt>
                <c:pt idx="3">
                  <c:v>33.784886567651377</c:v>
                </c:pt>
                <c:pt idx="4">
                  <c:v>13.236494205973559</c:v>
                </c:pt>
              </c:numCache>
            </c:numRef>
          </c:val>
          <c:extLst>
            <c:ext xmlns:c16="http://schemas.microsoft.com/office/drawing/2014/chart" uri="{C3380CC4-5D6E-409C-BE32-E72D297353CC}">
              <c16:uniqueId val="{00000002-890B-4431-B591-2E2B4ADF249E}"/>
            </c:ext>
          </c:extLst>
        </c:ser>
        <c:ser>
          <c:idx val="3"/>
          <c:order val="3"/>
          <c:tx>
            <c:strRef>
              <c:f>'15_HWC_Q7'!$D$7</c:f>
              <c:strCache>
                <c:ptCount val="1"/>
                <c:pt idx="0">
                  <c:v>Very confident</c:v>
                </c:pt>
              </c:strCache>
            </c:strRef>
          </c:tx>
          <c:spPr>
            <a:solidFill>
              <a:srgbClr val="CC0000"/>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'15_HWC_Q7'!$E$3:$I$3</c:f>
              <c:strCache>
                <c:ptCount val="5"/>
                <c:pt idx="0">
                  <c:v>Use a defibrillator (i.e. a machine which can deliver an electric shock to restart the heart)</c:v>
                </c:pt>
                <c:pt idx="1">
                  <c:v>Going to get a publicly accessible defibrillator (i.e. a machine which can deliver an electric shock to restart the heart)</c:v>
                </c:pt>
                <c:pt idx="2">
                  <c:v>Performing chest compressions and rescue breathing (i.e. mouth-to-mouth resuscitation)</c:v>
                </c:pt>
                <c:pt idx="3">
                  <c:v>Performing chest compressions only</c:v>
                </c:pt>
                <c:pt idx="4">
                  <c:v>Phone 999</c:v>
                </c:pt>
              </c:strCache>
            </c:strRef>
          </c:cat>
          <c:val>
            <c:numRef>
              <c:f>'15_HWC_Q7'!$E$7:$I$7</c:f>
              <c:numCache>
                <c:formatCode>0</c:formatCode>
                <c:ptCount val="5"/>
                <c:pt idx="0">
                  <c:v>13.938305859311246</c:v>
                </c:pt>
                <c:pt idx="1">
                  <c:v>19.944507915782602</c:v>
                </c:pt>
                <c:pt idx="2">
                  <c:v>13.49763342582014</c:v>
                </c:pt>
                <c:pt idx="3">
                  <c:v>19.275338664925741</c:v>
                </c:pt>
                <c:pt idx="4">
                  <c:v>82.650563081442797</c:v>
                </c:pt>
              </c:numCache>
            </c:numRef>
          </c:val>
          <c:extLst>
            <c:ext xmlns:c16="http://schemas.microsoft.com/office/drawing/2014/chart" uri="{C3380CC4-5D6E-409C-BE32-E72D297353CC}">
              <c16:uniqueId val="{00000003-890B-4431-B591-2E2B4ADF249E}"/>
            </c:ext>
          </c:extLst>
        </c:ser>
        <c:ser>
          <c:idx val="4"/>
          <c:order val="4"/>
          <c:tx>
            <c:strRef>
              <c:f>'15_HWC_Q7'!$D$8</c:f>
              <c:strCache>
                <c:ptCount val="1"/>
                <c:pt idx="0">
                  <c:v>Don't know</c:v>
                </c:pt>
              </c:strCache>
            </c:strRef>
          </c:tx>
          <c:spPr>
            <a:solidFill>
              <a:srgbClr val="CC99FF"/>
            </a:solidFill>
            <a:ln>
              <a:noFill/>
            </a:ln>
            <a:effectLst/>
          </c:spPr>
          <c:invertIfNegative val="0"/>
          <c:dLbls>
            <c:dLbl>
              <c:idx val="4"/>
              <c:layout>
                <c:manualLayout>
                  <c:x val="-2.1739130434782608E-2"/>
                  <c:y val="-7.61808864782753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90B-4431-B591-2E2B4ADF249E}"/>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'15_HWC_Q7'!$E$3:$I$3</c:f>
              <c:strCache>
                <c:ptCount val="5"/>
                <c:pt idx="0">
                  <c:v>Use a defibrillator (i.e. a machine which can deliver an electric shock to restart the heart)</c:v>
                </c:pt>
                <c:pt idx="1">
                  <c:v>Going to get a publicly accessible defibrillator (i.e. a machine which can deliver an electric shock to restart the heart)</c:v>
                </c:pt>
                <c:pt idx="2">
                  <c:v>Performing chest compressions and rescue breathing (i.e. mouth-to-mouth resuscitation)</c:v>
                </c:pt>
                <c:pt idx="3">
                  <c:v>Performing chest compressions only</c:v>
                </c:pt>
                <c:pt idx="4">
                  <c:v>Phone 999</c:v>
                </c:pt>
              </c:strCache>
            </c:strRef>
          </c:cat>
          <c:val>
            <c:numRef>
              <c:f>'15_HWC_Q7'!$E$8:$I$8</c:f>
              <c:numCache>
                <c:formatCode>0</c:formatCode>
                <c:ptCount val="5"/>
                <c:pt idx="0">
                  <c:v>4.0476579076220007</c:v>
                </c:pt>
                <c:pt idx="1">
                  <c:v>4.4393667373918717</c:v>
                </c:pt>
                <c:pt idx="2">
                  <c:v>3.1010282356781458</c:v>
                </c:pt>
                <c:pt idx="3">
                  <c:v>2.7093194059082748</c:v>
                </c:pt>
                <c:pt idx="4">
                  <c:v>0.99559327566508904</c:v>
                </c:pt>
              </c:numCache>
            </c:numRef>
          </c:val>
          <c:extLst>
            <c:ext xmlns:c16="http://schemas.microsoft.com/office/drawing/2014/chart" uri="{C3380CC4-5D6E-409C-BE32-E72D297353CC}">
              <c16:uniqueId val="{00000004-890B-4431-B591-2E2B4ADF249E}"/>
            </c:ext>
          </c:extLst>
        </c:ser>
        <c:dLbls>
          <c:showLegendKey val="0"/>
          <c:showVal val="0"/>
          <c:showCatName val="0"/>
          <c:showSerName val="0"/>
          <c:showPercent val="0"/>
          <c:showBubbleSize val="0"/>
        </c:dLbls>
        <c:gapWidth val="150"/>
        <c:overlap val="100"/>
        <c:axId val="98820303"/>
        <c:axId val="98820783"/>
      </c:barChart>
      <c:catAx>
        <c:axId val="988203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8820783"/>
        <c:crosses val="autoZero"/>
        <c:auto val="1"/>
        <c:lblAlgn val="ctr"/>
        <c:lblOffset val="100"/>
        <c:noMultiLvlLbl val="0"/>
      </c:catAx>
      <c:valAx>
        <c:axId val="9882078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88203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'16_HWF_Q4f'!$B$10:$B$22</c:f>
              <c:strCache>
                <c:ptCount val="13"/>
                <c:pt idx="0">
                  <c:v>Prefer not to say</c:v>
                </c:pt>
                <c:pt idx="1">
                  <c:v>Not applicable - nothing would make me reluctant to perform CPR</c:v>
                </c:pt>
                <c:pt idx="2">
                  <c:v>Don't know</c:v>
                </c:pt>
                <c:pt idx="3">
                  <c:v>Other</c:v>
                </c:pt>
                <c:pt idx="4">
                  <c:v>Performing mouth-to-mouth resuscitation, as part of CPR, puts me off</c:v>
                </c:pt>
                <c:pt idx="5">
                  <c:v>Being unsure that the person concerned is definitely in need of CPR</c:v>
                </c:pt>
                <c:pt idx="6">
                  <c:v>I like to 'keep myself to myself'</c:v>
                </c:pt>
                <c:pt idx="7">
                  <c:v>Fear of being embarrassed if I did something wrong</c:v>
                </c:pt>
                <c:pt idx="8">
                  <c:v>Fear of catching a disease/ illness from the person concerned</c:v>
                </c:pt>
                <c:pt idx="9">
                  <c:v>I lack the confidence to act in a public situation where I might feel pressurised</c:v>
                </c:pt>
                <c:pt idx="10">
                  <c:v>Fear of being sued</c:v>
                </c:pt>
                <c:pt idx="11">
                  <c:v>Fear of causing the individual more harm than good</c:v>
                </c:pt>
                <c:pt idx="12">
                  <c:v>I lack the knowledge and skills to perform CPR</c:v>
                </c:pt>
              </c:strCache>
            </c:strRef>
          </c:cat>
          <c:val>
            <c:numRef>
              <c:f>'16_HWF_Q4f'!$C$10:$C$22</c:f>
              <c:numCache>
                <c:formatCode>0.0</c:formatCode>
                <c:ptCount val="13"/>
                <c:pt idx="0">
                  <c:v>1.6484413252815406</c:v>
                </c:pt>
                <c:pt idx="1">
                  <c:v>13.105924596050269</c:v>
                </c:pt>
                <c:pt idx="2">
                  <c:v>1.8769381426472989</c:v>
                </c:pt>
                <c:pt idx="3">
                  <c:v>2.5950709972253958</c:v>
                </c:pt>
                <c:pt idx="4">
                  <c:v>21.054349600130571</c:v>
                </c:pt>
                <c:pt idx="5">
                  <c:v>41.439529949404275</c:v>
                </c:pt>
                <c:pt idx="6">
                  <c:v>6.7569773135302755</c:v>
                </c:pt>
                <c:pt idx="7">
                  <c:v>17.333115717316794</c:v>
                </c:pt>
                <c:pt idx="8">
                  <c:v>14.248408682879059</c:v>
                </c:pt>
                <c:pt idx="9">
                  <c:v>24.808225885425166</c:v>
                </c:pt>
                <c:pt idx="10">
                  <c:v>20.499428757956586</c:v>
                </c:pt>
                <c:pt idx="11">
                  <c:v>51.460747511016812</c:v>
                </c:pt>
                <c:pt idx="12">
                  <c:v>41.733311571731683</c:v>
                </c:pt>
              </c:numCache>
            </c:numRef>
          </c:val>
          <c:extLst>
            <c:ext xmlns:c16="http://schemas.microsoft.com/office/drawing/2014/chart" uri="{C3380CC4-5D6E-409C-BE32-E72D297353CC}">
              <c16:uniqueId val="{00000000-6A0C-4BEA-B7E7-CCD9EA17FBF8}"/>
            </c:ext>
          </c:extLst>
        </c:ser>
        <c:dLbls>
          <c:showLegendKey val="0"/>
          <c:showVal val="0"/>
          <c:showCatName val="0"/>
          <c:showSerName val="0"/>
          <c:showPercent val="0"/>
          <c:showBubbleSize val="0"/>
        </c:dLbls>
        <c:gapWidth val="182"/>
        <c:axId val="1482781024"/>
        <c:axId val="1482788704"/>
      </c:barChart>
      <c:catAx>
        <c:axId val="14827810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2788704"/>
        <c:crosses val="autoZero"/>
        <c:auto val="1"/>
        <c:lblAlgn val="ctr"/>
        <c:lblOffset val="100"/>
        <c:noMultiLvlLbl val="0"/>
      </c:catAx>
      <c:valAx>
        <c:axId val="14827887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278102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'17_liquh_V2'!$H$12:$H$21</c:f>
              <c:strCache>
                <c:ptCount val="10"/>
                <c:pt idx="0">
                  <c:v>Prefer not to say</c:v>
                </c:pt>
                <c:pt idx="1">
                  <c:v>Not applicable - nothing would make me reluctant to use a defibrillator</c:v>
                </c:pt>
                <c:pt idx="2">
                  <c:v>Don't know</c:v>
                </c:pt>
                <c:pt idx="3">
                  <c:v>Other</c:v>
                </c:pt>
                <c:pt idx="4">
                  <c:v>I like to 'keep myself to myself'</c:v>
                </c:pt>
                <c:pt idx="5">
                  <c:v>I would be worried that an electric shock will be delivered but the person doesn't need it</c:v>
                </c:pt>
                <c:pt idx="6">
                  <c:v>Fear of causing more harm than good</c:v>
                </c:pt>
                <c:pt idx="7">
                  <c:v>Fear of being embarrassed if I did something wrong</c:v>
                </c:pt>
                <c:pt idx="8">
                  <c:v>Fear of being sued</c:v>
                </c:pt>
                <c:pt idx="9">
                  <c:v>I lack knowledge and skills to use a defibrillator</c:v>
                </c:pt>
              </c:strCache>
            </c:strRef>
          </c:cat>
          <c:val>
            <c:numRef>
              <c:f>'17_liquh_V2'!$I$12:$I$21</c:f>
              <c:numCache>
                <c:formatCode>0.0</c:formatCode>
                <c:ptCount val="10"/>
                <c:pt idx="0">
                  <c:v>2.0564713562918229</c:v>
                </c:pt>
                <c:pt idx="1">
                  <c:v>16.386486045372941</c:v>
                </c:pt>
                <c:pt idx="2">
                  <c:v>2.4481801860616943</c:v>
                </c:pt>
                <c:pt idx="3">
                  <c:v>3.7212338828137752</c:v>
                </c:pt>
                <c:pt idx="4">
                  <c:v>4.2598335237473481</c:v>
                </c:pt>
                <c:pt idx="5">
                  <c:v>32.936184103149991</c:v>
                </c:pt>
                <c:pt idx="6">
                  <c:v>44.834339807409826</c:v>
                </c:pt>
                <c:pt idx="7">
                  <c:v>11.767586094336544</c:v>
                </c:pt>
                <c:pt idx="8">
                  <c:v>14.99918393993798</c:v>
                </c:pt>
                <c:pt idx="9">
                  <c:v>54.888199771503182</c:v>
                </c:pt>
              </c:numCache>
            </c:numRef>
          </c:val>
          <c:extLst>
            <c:ext xmlns:c16="http://schemas.microsoft.com/office/drawing/2014/chart" uri="{C3380CC4-5D6E-409C-BE32-E72D297353CC}">
              <c16:uniqueId val="{00000000-EF07-468D-BA56-D38364E530C9}"/>
            </c:ext>
          </c:extLst>
        </c:ser>
        <c:dLbls>
          <c:showLegendKey val="0"/>
          <c:showVal val="0"/>
          <c:showCatName val="0"/>
          <c:showSerName val="0"/>
          <c:showPercent val="0"/>
          <c:showBubbleSize val="0"/>
        </c:dLbls>
        <c:gapWidth val="182"/>
        <c:axId val="1796201408"/>
        <c:axId val="1796207168"/>
      </c:barChart>
      <c:catAx>
        <c:axId val="17962014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96207168"/>
        <c:crosses val="autoZero"/>
        <c:auto val="1"/>
        <c:lblAlgn val="ctr"/>
        <c:lblOffset val="100"/>
        <c:noMultiLvlLbl val="0"/>
      </c:catAx>
      <c:valAx>
        <c:axId val="17962071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962014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'18_HWC_Q8'!$D$6:$D$11</c:f>
              <c:strCache>
                <c:ptCount val="6"/>
                <c:pt idx="0">
                  <c:v>Don't know</c:v>
                </c:pt>
                <c:pt idx="1">
                  <c:v>One kilometre or more away</c:v>
                </c:pt>
                <c:pt idx="2">
                  <c:v>At least 500 metres away, but less than a kilometre away</c:v>
                </c:pt>
                <c:pt idx="3">
                  <c:v>At least 200 metres away, but less than 500 metres away</c:v>
                </c:pt>
                <c:pt idx="4">
                  <c:v>At least 100 metres away, but less than 200 metres away</c:v>
                </c:pt>
                <c:pt idx="5">
                  <c:v>Less than 100 metres</c:v>
                </c:pt>
              </c:strCache>
            </c:strRef>
          </c:cat>
          <c:val>
            <c:numRef>
              <c:f>'18_HWC_Q8'!$E$6:$E$11</c:f>
              <c:numCache>
                <c:formatCode>0.0</c:formatCode>
                <c:ptCount val="6"/>
                <c:pt idx="0">
                  <c:v>39.611555410478211</c:v>
                </c:pt>
                <c:pt idx="1">
                  <c:v>15.782601599477722</c:v>
                </c:pt>
                <c:pt idx="2">
                  <c:v>17.088297698710626</c:v>
                </c:pt>
                <c:pt idx="3">
                  <c:v>13.677166639464664</c:v>
                </c:pt>
                <c:pt idx="4">
                  <c:v>8.2585278276481162</c:v>
                </c:pt>
                <c:pt idx="5">
                  <c:v>5.5818508242206626</c:v>
                </c:pt>
              </c:numCache>
            </c:numRef>
          </c:val>
          <c:extLst>
            <c:ext xmlns:c16="http://schemas.microsoft.com/office/drawing/2014/chart" uri="{C3380CC4-5D6E-409C-BE32-E72D297353CC}">
              <c16:uniqueId val="{00000000-0293-4E94-A4D7-CE02A4A8A643}"/>
            </c:ext>
          </c:extLst>
        </c:ser>
        <c:dLbls>
          <c:dLblPos val="outEnd"/>
          <c:showLegendKey val="0"/>
          <c:showVal val="1"/>
          <c:showCatName val="0"/>
          <c:showSerName val="0"/>
          <c:showPercent val="0"/>
          <c:showBubbleSize val="0"/>
        </c:dLbls>
        <c:gapWidth val="182"/>
        <c:axId val="719070719"/>
        <c:axId val="719061599"/>
      </c:barChart>
      <c:catAx>
        <c:axId val="7190707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19061599"/>
        <c:crosses val="autoZero"/>
        <c:auto val="1"/>
        <c:lblAlgn val="ctr"/>
        <c:lblOffset val="100"/>
        <c:noMultiLvlLbl val="0"/>
      </c:catAx>
      <c:valAx>
        <c:axId val="71906159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1907071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[CPR_SurveyQuestions_label_05Sep2025.xlsx]19_HWC_Q9!PivotTable42</c:name>
    <c:fmtId val="11"/>
  </c:pivotSource>
  <c:chart>
    <c:autoTitleDeleted val="1"/>
    <c:pivotFmts>
      <c:pivotFmt>
        <c:idx val="0"/>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s>
    <c:plotArea>
      <c:layout/>
      <c:pieChart>
        <c:varyColors val="1"/>
        <c:ser>
          <c:idx val="0"/>
          <c:order val="0"/>
          <c:tx>
            <c:strRef>
              <c:f>'19_HWC_Q9'!$E$5</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043-4D3E-8E7F-C6ED950647C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043-4D3E-8E7F-C6ED950647CA}"/>
              </c:ext>
            </c:extLst>
          </c:dPt>
          <c:dPt>
            <c:idx val="2"/>
            <c:bubble3D val="0"/>
            <c:spPr>
              <a:solidFill>
                <a:srgbClr val="92D050"/>
              </a:solidFill>
              <a:ln w="19050">
                <a:solidFill>
                  <a:schemeClr val="lt1"/>
                </a:solidFill>
              </a:ln>
              <a:effectLst/>
            </c:spPr>
            <c:extLst>
              <c:ext xmlns:c16="http://schemas.microsoft.com/office/drawing/2014/chart" uri="{C3380CC4-5D6E-409C-BE32-E72D297353CC}">
                <c16:uniqueId val="{00000005-A043-4D3E-8E7F-C6ED950647CA}"/>
              </c:ext>
            </c:extLst>
          </c:dPt>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'19_HWC_Q9'!$D$6:$D$9</c:f>
              <c:strCache>
                <c:ptCount val="3"/>
                <c:pt idx="0">
                  <c:v>Yes, there is</c:v>
                </c:pt>
                <c:pt idx="1">
                  <c:v>No, there isn't</c:v>
                </c:pt>
                <c:pt idx="2">
                  <c:v>Don't know/ can't recall</c:v>
                </c:pt>
              </c:strCache>
            </c:strRef>
          </c:cat>
          <c:val>
            <c:numRef>
              <c:f>'19_HWC_Q9'!$E$6:$E$9</c:f>
              <c:numCache>
                <c:formatCode>0.0%</c:formatCode>
                <c:ptCount val="3"/>
                <c:pt idx="0">
                  <c:v>0.5</c:v>
                </c:pt>
                <c:pt idx="1">
                  <c:v>0.27993527508090615</c:v>
                </c:pt>
                <c:pt idx="2">
                  <c:v>0.22006472491909385</c:v>
                </c:pt>
              </c:numCache>
            </c:numRef>
          </c:val>
          <c:extLst>
            <c:ext xmlns:c16="http://schemas.microsoft.com/office/drawing/2014/chart" uri="{C3380CC4-5D6E-409C-BE32-E72D297353CC}">
              <c16:uniqueId val="{00000006-A043-4D3E-8E7F-C6ED950647CA}"/>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'20_ZAC_Q161a'!$A$16:$A$22</c:f>
              <c:strCache>
                <c:ptCount val="7"/>
                <c:pt idx="0">
                  <c:v>Prefer not to say</c:v>
                </c:pt>
                <c:pt idx="1">
                  <c:v>I saw one but I don't remember how long ago</c:v>
                </c:pt>
                <c:pt idx="2">
                  <c:v>I saw one longer than 10 years ago</c:v>
                </c:pt>
                <c:pt idx="3">
                  <c:v>I saw one longer than 5 years ago, but within the last 10 years</c:v>
                </c:pt>
                <c:pt idx="4">
                  <c:v>I saw one longer than two years ago, but within the last 5 years</c:v>
                </c:pt>
                <c:pt idx="5">
                  <c:v>I saw one within the last two years</c:v>
                </c:pt>
                <c:pt idx="6">
                  <c:v>N/A - I have never seen anyone have a cardiac arrest</c:v>
                </c:pt>
              </c:strCache>
            </c:strRef>
          </c:cat>
          <c:val>
            <c:numRef>
              <c:f>'20_ZAC_Q161a'!$B$16:$B$22</c:f>
              <c:numCache>
                <c:formatCode>0.0</c:formatCode>
                <c:ptCount val="7"/>
                <c:pt idx="0">
                  <c:v>2.1217561612534683</c:v>
                </c:pt>
                <c:pt idx="1">
                  <c:v>3.5253794679288393</c:v>
                </c:pt>
                <c:pt idx="2">
                  <c:v>6.7406561122898641</c:v>
                </c:pt>
                <c:pt idx="3">
                  <c:v>3.1989554431206138</c:v>
                </c:pt>
                <c:pt idx="4">
                  <c:v>3.9007670964582992</c:v>
                </c:pt>
                <c:pt idx="5">
                  <c:v>6.022523257711768</c:v>
                </c:pt>
                <c:pt idx="6">
                  <c:v>74.489962461237141</c:v>
                </c:pt>
              </c:numCache>
            </c:numRef>
          </c:val>
          <c:extLst>
            <c:ext xmlns:c16="http://schemas.microsoft.com/office/drawing/2014/chart" uri="{C3380CC4-5D6E-409C-BE32-E72D297353CC}">
              <c16:uniqueId val="{00000000-F6C4-4D5B-BB54-A58574D05858}"/>
            </c:ext>
          </c:extLst>
        </c:ser>
        <c:dLbls>
          <c:showLegendKey val="0"/>
          <c:showVal val="0"/>
          <c:showCatName val="0"/>
          <c:showSerName val="0"/>
          <c:showPercent val="0"/>
          <c:showBubbleSize val="0"/>
        </c:dLbls>
        <c:gapWidth val="182"/>
        <c:axId val="1191623248"/>
        <c:axId val="1191629968"/>
      </c:barChart>
      <c:catAx>
        <c:axId val="11916232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1629968"/>
        <c:crosses val="autoZero"/>
        <c:auto val="1"/>
        <c:lblAlgn val="ctr"/>
        <c:lblOffset val="100"/>
        <c:noMultiLvlLbl val="0"/>
      </c:catAx>
      <c:valAx>
        <c:axId val="11916299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16232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'21_ZAC_Q16B'!$A$16:$A$22</c:f>
              <c:strCache>
                <c:ptCount val="7"/>
                <c:pt idx="0">
                  <c:v>Prefer not to say</c:v>
                </c:pt>
                <c:pt idx="1">
                  <c:v>Don't know/ can't recall</c:v>
                </c:pt>
                <c:pt idx="2">
                  <c:v>Yes, I have over 10 years ago</c:v>
                </c:pt>
                <c:pt idx="3">
                  <c:v>Yes, I have over 5 years ago but within the last 10 years</c:v>
                </c:pt>
                <c:pt idx="4">
                  <c:v>Yes, I have over 2 years ago but within the last 5 years</c:v>
                </c:pt>
                <c:pt idx="5">
                  <c:v>Yes, I have within the last 2 years</c:v>
                </c:pt>
                <c:pt idx="6">
                  <c:v>No, I haven't</c:v>
                </c:pt>
              </c:strCache>
            </c:strRef>
          </c:cat>
          <c:val>
            <c:numRef>
              <c:f>'21_ZAC_Q16B'!$B$16:$B$22</c:f>
              <c:numCache>
                <c:formatCode>0.0</c:formatCode>
                <c:ptCount val="7"/>
                <c:pt idx="0">
                  <c:v>2.4808225885425168</c:v>
                </c:pt>
                <c:pt idx="1">
                  <c:v>3.8844458952178882</c:v>
                </c:pt>
                <c:pt idx="2">
                  <c:v>3.4111310592459607</c:v>
                </c:pt>
                <c:pt idx="3">
                  <c:v>1.6974049290027746</c:v>
                </c:pt>
                <c:pt idx="4">
                  <c:v>2.4155377835808718</c:v>
                </c:pt>
                <c:pt idx="5">
                  <c:v>2.5461073935041618</c:v>
                </c:pt>
                <c:pt idx="6">
                  <c:v>83.564550350905833</c:v>
                </c:pt>
              </c:numCache>
            </c:numRef>
          </c:val>
          <c:extLst>
            <c:ext xmlns:c16="http://schemas.microsoft.com/office/drawing/2014/chart" uri="{C3380CC4-5D6E-409C-BE32-E72D297353CC}">
              <c16:uniqueId val="{00000000-DB0C-4FE4-8CFB-9F9601301E68}"/>
            </c:ext>
          </c:extLst>
        </c:ser>
        <c:dLbls>
          <c:showLegendKey val="0"/>
          <c:showVal val="0"/>
          <c:showCatName val="0"/>
          <c:showSerName val="0"/>
          <c:showPercent val="0"/>
          <c:showBubbleSize val="0"/>
        </c:dLbls>
        <c:gapWidth val="182"/>
        <c:axId val="1958085024"/>
        <c:axId val="1958085504"/>
      </c:barChart>
      <c:catAx>
        <c:axId val="19580850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58085504"/>
        <c:crosses val="autoZero"/>
        <c:auto val="1"/>
        <c:lblAlgn val="ctr"/>
        <c:lblOffset val="100"/>
        <c:noMultiLvlLbl val="0"/>
      </c:catAx>
      <c:valAx>
        <c:axId val="19580855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5808502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'22_ZAC_Q16Cd'!$E$21:$E$25</c:f>
              <c:strCache>
                <c:ptCount val="5"/>
                <c:pt idx="0">
                  <c:v>Don't know/ can't recall</c:v>
                </c:pt>
                <c:pt idx="1">
                  <c:v>No, I wasn't told to go and get a defibrillator</c:v>
                </c:pt>
                <c:pt idx="2">
                  <c:v>Yes, but nobody went to get it</c:v>
                </c:pt>
                <c:pt idx="3">
                  <c:v>Yes, but somebody else went to get it</c:v>
                </c:pt>
                <c:pt idx="4">
                  <c:v>Yes, and I went to get it</c:v>
                </c:pt>
              </c:strCache>
            </c:strRef>
          </c:cat>
          <c:val>
            <c:numRef>
              <c:f>'22_ZAC_Q16Cd'!$F$21:$F$25</c:f>
              <c:numCache>
                <c:formatCode>0.0</c:formatCode>
                <c:ptCount val="5"/>
                <c:pt idx="0">
                  <c:v>13.938411669367909</c:v>
                </c:pt>
                <c:pt idx="1">
                  <c:v>51.215559157212319</c:v>
                </c:pt>
                <c:pt idx="2">
                  <c:v>4.5380875202593192</c:v>
                </c:pt>
                <c:pt idx="3">
                  <c:v>22.528363047001619</c:v>
                </c:pt>
                <c:pt idx="4">
                  <c:v>7.7795786061588341</c:v>
                </c:pt>
              </c:numCache>
            </c:numRef>
          </c:val>
          <c:extLst>
            <c:ext xmlns:c16="http://schemas.microsoft.com/office/drawing/2014/chart" uri="{C3380CC4-5D6E-409C-BE32-E72D297353CC}">
              <c16:uniqueId val="{00000000-5E97-45B3-824D-9DAF2E58EDE6}"/>
            </c:ext>
          </c:extLst>
        </c:ser>
        <c:dLbls>
          <c:showLegendKey val="0"/>
          <c:showVal val="0"/>
          <c:showCatName val="0"/>
          <c:showSerName val="0"/>
          <c:showPercent val="0"/>
          <c:showBubbleSize val="0"/>
        </c:dLbls>
        <c:gapWidth val="182"/>
        <c:axId val="1191692848"/>
        <c:axId val="1191694288"/>
      </c:barChart>
      <c:catAx>
        <c:axId val="11916928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1694288"/>
        <c:crosses val="autoZero"/>
        <c:auto val="1"/>
        <c:lblAlgn val="ctr"/>
        <c:lblOffset val="100"/>
        <c:noMultiLvlLbl val="0"/>
      </c:catAx>
      <c:valAx>
        <c:axId val="11916942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GB"/>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16928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'23_ZAC_Q16D&amp;e'!$E$13:$E$17</c:f>
              <c:strCache>
                <c:ptCount val="5"/>
                <c:pt idx="0">
                  <c:v>Don't know/ can't recall</c:v>
                </c:pt>
                <c:pt idx="1">
                  <c:v>Not at all easy</c:v>
                </c:pt>
                <c:pt idx="2">
                  <c:v>Not very easy</c:v>
                </c:pt>
                <c:pt idx="3">
                  <c:v>Fairly easy</c:v>
                </c:pt>
                <c:pt idx="4">
                  <c:v>Very easy</c:v>
                </c:pt>
              </c:strCache>
            </c:strRef>
          </c:cat>
          <c:val>
            <c:numRef>
              <c:f>'23_ZAC_Q16D&amp;e'!$F$13:$F$17</c:f>
              <c:numCache>
                <c:formatCode>0.0</c:formatCode>
                <c:ptCount val="5"/>
                <c:pt idx="0">
                  <c:v>2.1390374331550799</c:v>
                </c:pt>
                <c:pt idx="1">
                  <c:v>3.2085561497326207</c:v>
                </c:pt>
                <c:pt idx="2">
                  <c:v>14.973262032085561</c:v>
                </c:pt>
                <c:pt idx="3">
                  <c:v>40.106951871657756</c:v>
                </c:pt>
                <c:pt idx="4">
                  <c:v>39.572192513368989</c:v>
                </c:pt>
              </c:numCache>
            </c:numRef>
          </c:val>
          <c:extLst>
            <c:ext xmlns:c16="http://schemas.microsoft.com/office/drawing/2014/chart" uri="{C3380CC4-5D6E-409C-BE32-E72D297353CC}">
              <c16:uniqueId val="{00000000-5785-4520-A3AB-7C145475EB48}"/>
            </c:ext>
          </c:extLst>
        </c:ser>
        <c:dLbls>
          <c:showLegendKey val="0"/>
          <c:showVal val="0"/>
          <c:showCatName val="0"/>
          <c:showSerName val="0"/>
          <c:showPercent val="0"/>
          <c:showBubbleSize val="0"/>
        </c:dLbls>
        <c:gapWidth val="182"/>
        <c:axId val="2029213696"/>
        <c:axId val="2029215136"/>
      </c:barChart>
      <c:catAx>
        <c:axId val="202921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29215136"/>
        <c:crosses val="autoZero"/>
        <c:auto val="1"/>
        <c:lblAlgn val="ctr"/>
        <c:lblOffset val="100"/>
        <c:noMultiLvlLbl val="0"/>
      </c:catAx>
      <c:valAx>
        <c:axId val="20292151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2921369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'23_ZAC_Q16D&amp;e'!$E$44:$E$48</c:f>
              <c:strCache>
                <c:ptCount val="5"/>
                <c:pt idx="0">
                  <c:v>Don't know/ can't recall</c:v>
                </c:pt>
                <c:pt idx="1">
                  <c:v>More than 10 minutes</c:v>
                </c:pt>
                <c:pt idx="2">
                  <c:v>Between 5 and 10 minutes</c:v>
                </c:pt>
                <c:pt idx="3">
                  <c:v>Between 2 and 5 minutes</c:v>
                </c:pt>
                <c:pt idx="4">
                  <c:v>Less than 2 minutes</c:v>
                </c:pt>
              </c:strCache>
            </c:strRef>
          </c:cat>
          <c:val>
            <c:numRef>
              <c:f>'23_ZAC_Q16D&amp;e'!$F$44:$F$48</c:f>
              <c:numCache>
                <c:formatCode>0.0</c:formatCode>
                <c:ptCount val="5"/>
                <c:pt idx="0">
                  <c:v>4.8128342245989302</c:v>
                </c:pt>
                <c:pt idx="1">
                  <c:v>4.8128342245989302</c:v>
                </c:pt>
                <c:pt idx="2">
                  <c:v>28.877005347593581</c:v>
                </c:pt>
                <c:pt idx="3">
                  <c:v>40.106951871657756</c:v>
                </c:pt>
                <c:pt idx="4">
                  <c:v>21.390374331550802</c:v>
                </c:pt>
              </c:numCache>
            </c:numRef>
          </c:val>
          <c:extLst>
            <c:ext xmlns:c16="http://schemas.microsoft.com/office/drawing/2014/chart" uri="{C3380CC4-5D6E-409C-BE32-E72D297353CC}">
              <c16:uniqueId val="{00000000-13A7-414C-8A05-1E0F3DB9A85F}"/>
            </c:ext>
          </c:extLst>
        </c:ser>
        <c:dLbls>
          <c:showLegendKey val="0"/>
          <c:showVal val="0"/>
          <c:showCatName val="0"/>
          <c:showSerName val="0"/>
          <c:showPercent val="0"/>
          <c:showBubbleSize val="0"/>
        </c:dLbls>
        <c:gapWidth val="182"/>
        <c:axId val="2037009472"/>
        <c:axId val="2037015712"/>
      </c:barChart>
      <c:catAx>
        <c:axId val="20370094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7015712"/>
        <c:crosses val="autoZero"/>
        <c:auto val="1"/>
        <c:lblAlgn val="ctr"/>
        <c:lblOffset val="100"/>
        <c:noMultiLvlLbl val="0"/>
      </c:catAx>
      <c:valAx>
        <c:axId val="20370157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700947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kern="1200" spc="0" baseline="0">
                <a:solidFill>
                  <a:sysClr val="windowText" lastClr="000000">
                    <a:lumMod val="65000"/>
                    <a:lumOff val="35000"/>
                  </a:sysClr>
                </a:solidFill>
              </a:rPr>
              <a:t>Chest compressions only (i.e. pressing up and down on the chest) (N=3923)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'07_HWC_Q2a'!$E$3</c:f>
              <c:strCache>
                <c:ptCount val="1"/>
                <c:pt idx="0">
                  <c:v>count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'07_HWC_Q2a'!$D$4:$D$8</c:f>
              <c:strCache>
                <c:ptCount val="5"/>
                <c:pt idx="0">
                  <c:v>Don't know</c:v>
                </c:pt>
                <c:pt idx="1">
                  <c:v>10 or more</c:v>
                </c:pt>
                <c:pt idx="2">
                  <c:v>Between 6 and 9 times</c:v>
                </c:pt>
                <c:pt idx="3">
                  <c:v>Between 2 and 5 times</c:v>
                </c:pt>
                <c:pt idx="4">
                  <c:v>1</c:v>
                </c:pt>
              </c:strCache>
            </c:strRef>
          </c:cat>
          <c:val>
            <c:numRef>
              <c:f>'07_HWC_Q2a'!$E$4:$E$8</c:f>
              <c:numCache>
                <c:formatCode>0.0</c:formatCode>
                <c:ptCount val="5"/>
                <c:pt idx="0">
                  <c:v>3.0843742034157531</c:v>
                </c:pt>
                <c:pt idx="1">
                  <c:v>12.031608462911038</c:v>
                </c:pt>
                <c:pt idx="2">
                  <c:v>8.4119296456793258</c:v>
                </c:pt>
                <c:pt idx="3">
                  <c:v>46.036196788172319</c:v>
                </c:pt>
                <c:pt idx="4">
                  <c:v>30.435890899821565</c:v>
                </c:pt>
              </c:numCache>
            </c:numRef>
          </c:val>
          <c:extLst>
            <c:ext xmlns:c16="http://schemas.microsoft.com/office/drawing/2014/chart" uri="{C3380CC4-5D6E-409C-BE32-E72D297353CC}">
              <c16:uniqueId val="{00000000-51EB-429C-81CF-20AA9A21E1B7}"/>
            </c:ext>
          </c:extLst>
        </c:ser>
        <c:dLbls>
          <c:showLegendKey val="0"/>
          <c:showVal val="0"/>
          <c:showCatName val="0"/>
          <c:showSerName val="0"/>
          <c:showPercent val="0"/>
          <c:showBubbleSize val="0"/>
        </c:dLbls>
        <c:gapWidth val="182"/>
        <c:axId val="2009141536"/>
        <c:axId val="2009136256"/>
      </c:barChart>
      <c:catAx>
        <c:axId val="20091415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36256"/>
        <c:crosses val="autoZero"/>
        <c:auto val="1"/>
        <c:lblAlgn val="ctr"/>
        <c:lblOffset val="100"/>
        <c:noMultiLvlLbl val="0"/>
      </c:catAx>
      <c:valAx>
        <c:axId val="20091362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41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'24_Q22'!$F$12:$F$18</c:f>
              <c:strCache>
                <c:ptCount val="7"/>
                <c:pt idx="0">
                  <c:v>Don't know</c:v>
                </c:pt>
                <c:pt idx="1">
                  <c:v>Not applicable – I have never helped someone who was having a cardiac arrest</c:v>
                </c:pt>
                <c:pt idx="2">
                  <c:v>None of these – I have been at the scene of someone having a cardiac arrest, but helped in a different way</c:v>
                </c:pt>
                <c:pt idx="3">
                  <c:v>Using a defibrillator</c:v>
                </c:pt>
                <c:pt idx="4">
                  <c:v>Getting a defibrillator</c:v>
                </c:pt>
                <c:pt idx="5">
                  <c:v>Performing CPR</c:v>
                </c:pt>
                <c:pt idx="6">
                  <c:v>Calling 999</c:v>
                </c:pt>
              </c:strCache>
            </c:strRef>
          </c:cat>
          <c:val>
            <c:numRef>
              <c:f>'24_Q22'!$G$12:$G$18</c:f>
              <c:numCache>
                <c:formatCode>0.0</c:formatCode>
                <c:ptCount val="7"/>
                <c:pt idx="0">
                  <c:v>2.6766770034274523</c:v>
                </c:pt>
                <c:pt idx="1">
                  <c:v>78.961971601109838</c:v>
                </c:pt>
                <c:pt idx="2">
                  <c:v>5.8919536477884771</c:v>
                </c:pt>
                <c:pt idx="3">
                  <c:v>0.17953321364452424</c:v>
                </c:pt>
                <c:pt idx="4">
                  <c:v>0.45699363473151622</c:v>
                </c:pt>
                <c:pt idx="5">
                  <c:v>2.3176105761384038</c:v>
                </c:pt>
                <c:pt idx="6">
                  <c:v>9.5152603231597848</c:v>
                </c:pt>
              </c:numCache>
            </c:numRef>
          </c:val>
          <c:extLst>
            <c:ext xmlns:c16="http://schemas.microsoft.com/office/drawing/2014/chart" uri="{C3380CC4-5D6E-409C-BE32-E72D297353CC}">
              <c16:uniqueId val="{00000000-53A2-4B75-808E-AE3C5E48E212}"/>
            </c:ext>
          </c:extLst>
        </c:ser>
        <c:dLbls>
          <c:showLegendKey val="0"/>
          <c:showVal val="0"/>
          <c:showCatName val="0"/>
          <c:showSerName val="0"/>
          <c:showPercent val="0"/>
          <c:showBubbleSize val="0"/>
        </c:dLbls>
        <c:gapWidth val="182"/>
        <c:axId val="317486415"/>
        <c:axId val="317487375"/>
      </c:barChart>
      <c:catAx>
        <c:axId val="31748641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7487375"/>
        <c:crosses val="autoZero"/>
        <c:auto val="1"/>
        <c:lblAlgn val="ctr"/>
        <c:lblOffset val="100"/>
        <c:noMultiLvlLbl val="0"/>
      </c:catAx>
      <c:valAx>
        <c:axId val="31748737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7486415"/>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'25_Q22a'!$D$15:$D$20</c:f>
              <c:strCache>
                <c:ptCount val="6"/>
                <c:pt idx="0">
                  <c:v>Prefer not to say</c:v>
                </c:pt>
                <c:pt idx="1">
                  <c:v>Don't know</c:v>
                </c:pt>
                <c:pt idx="2">
                  <c:v>No, and I didn't need any support</c:v>
                </c:pt>
                <c:pt idx="3">
                  <c:v>No, but it would have been helpful to have been offered some</c:v>
                </c:pt>
                <c:pt idx="4">
                  <c:v>Yes, but I didn't need any support</c:v>
                </c:pt>
                <c:pt idx="5">
                  <c:v>Yes, and I used the support</c:v>
                </c:pt>
              </c:strCache>
            </c:strRef>
          </c:cat>
          <c:val>
            <c:numRef>
              <c:f>'25_Q22a'!$E$15:$E$20</c:f>
              <c:numCache>
                <c:formatCode>0.0</c:formatCode>
                <c:ptCount val="6"/>
                <c:pt idx="0">
                  <c:v>2.0942408376963351</c:v>
                </c:pt>
                <c:pt idx="1">
                  <c:v>9.4240837696335085</c:v>
                </c:pt>
                <c:pt idx="2">
                  <c:v>32.984293193717278</c:v>
                </c:pt>
                <c:pt idx="3">
                  <c:v>21.858638743455497</c:v>
                </c:pt>
                <c:pt idx="4">
                  <c:v>14.136125654450263</c:v>
                </c:pt>
                <c:pt idx="5">
                  <c:v>19.502617801047119</c:v>
                </c:pt>
              </c:numCache>
            </c:numRef>
          </c:val>
          <c:extLst>
            <c:ext xmlns:c16="http://schemas.microsoft.com/office/drawing/2014/chart" uri="{C3380CC4-5D6E-409C-BE32-E72D297353CC}">
              <c16:uniqueId val="{00000000-A562-43E2-823F-2694228D3489}"/>
            </c:ext>
          </c:extLst>
        </c:ser>
        <c:dLbls>
          <c:showLegendKey val="0"/>
          <c:showVal val="0"/>
          <c:showCatName val="0"/>
          <c:showSerName val="0"/>
          <c:showPercent val="0"/>
          <c:showBubbleSize val="0"/>
        </c:dLbls>
        <c:gapWidth val="182"/>
        <c:axId val="706068399"/>
        <c:axId val="706072239"/>
      </c:barChart>
      <c:catAx>
        <c:axId val="7060683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06072239"/>
        <c:crosses val="autoZero"/>
        <c:auto val="1"/>
        <c:lblAlgn val="ctr"/>
        <c:lblOffset val="100"/>
        <c:noMultiLvlLbl val="0"/>
      </c:catAx>
      <c:valAx>
        <c:axId val="70607223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0606839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'26_Q22b'!$C$28:$C$37</c:f>
              <c:strCache>
                <c:ptCount val="10"/>
                <c:pt idx="0">
                  <c:v>Don't know/ can't remember</c:v>
                </c:pt>
                <c:pt idx="1">
                  <c:v>Other</c:v>
                </c:pt>
                <c:pt idx="2">
                  <c:v>The person who took my emergency call</c:v>
                </c:pt>
                <c:pt idx="3">
                  <c:v>A community first responder</c:v>
                </c:pt>
                <c:pt idx="4">
                  <c:v>A member of a search and rescue team</c:v>
                </c:pt>
                <c:pt idx="5">
                  <c:v>A coastguard</c:v>
                </c:pt>
                <c:pt idx="6">
                  <c:v>A firefighter</c:v>
                </c:pt>
                <c:pt idx="7">
                  <c:v>A police officer</c:v>
                </c:pt>
                <c:pt idx="8">
                  <c:v>A doctor</c:v>
                </c:pt>
                <c:pt idx="9">
                  <c:v>A paramedic</c:v>
                </c:pt>
              </c:strCache>
            </c:strRef>
          </c:cat>
          <c:val>
            <c:numRef>
              <c:f>'26_Q22b'!$D$28:$D$37</c:f>
              <c:numCache>
                <c:formatCode>0.0</c:formatCode>
                <c:ptCount val="10"/>
                <c:pt idx="0">
                  <c:v>6.2256809338521402</c:v>
                </c:pt>
                <c:pt idx="1">
                  <c:v>3.8910505836575875</c:v>
                </c:pt>
                <c:pt idx="2">
                  <c:v>9.7276264591439698</c:v>
                </c:pt>
                <c:pt idx="3">
                  <c:v>7.0038910505836576</c:v>
                </c:pt>
                <c:pt idx="4">
                  <c:v>3.1128404669260701</c:v>
                </c:pt>
                <c:pt idx="5">
                  <c:v>1.9455252918287937</c:v>
                </c:pt>
                <c:pt idx="6">
                  <c:v>3.5019455252918288</c:v>
                </c:pt>
                <c:pt idx="7">
                  <c:v>4.6692607003891053</c:v>
                </c:pt>
                <c:pt idx="8">
                  <c:v>14.396887159533073</c:v>
                </c:pt>
                <c:pt idx="9">
                  <c:v>45.525291828793776</c:v>
                </c:pt>
              </c:numCache>
            </c:numRef>
          </c:val>
          <c:extLst>
            <c:ext xmlns:c16="http://schemas.microsoft.com/office/drawing/2014/chart" uri="{C3380CC4-5D6E-409C-BE32-E72D297353CC}">
              <c16:uniqueId val="{00000000-BB82-4340-A56A-523C85E10488}"/>
            </c:ext>
          </c:extLst>
        </c:ser>
        <c:dLbls>
          <c:showLegendKey val="0"/>
          <c:showVal val="0"/>
          <c:showCatName val="0"/>
          <c:showSerName val="0"/>
          <c:showPercent val="0"/>
          <c:showBubbleSize val="0"/>
        </c:dLbls>
        <c:gapWidth val="182"/>
        <c:axId val="1740909391"/>
        <c:axId val="1740916591"/>
      </c:barChart>
      <c:catAx>
        <c:axId val="174090939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740916591"/>
        <c:crosses val="autoZero"/>
        <c:auto val="1"/>
        <c:lblAlgn val="ctr"/>
        <c:lblOffset val="100"/>
        <c:noMultiLvlLbl val="0"/>
      </c:catAx>
      <c:valAx>
        <c:axId val="174091659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74090939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'27_Q22c'!$C$17:$C$21</c:f>
              <c:strCache>
                <c:ptCount val="5"/>
                <c:pt idx="0">
                  <c:v>Don't know/ can't remember</c:v>
                </c:pt>
                <c:pt idx="1">
                  <c:v>Other</c:v>
                </c:pt>
                <c:pt idx="2">
                  <c:v>They spoke to me about sources of support I could access</c:v>
                </c:pt>
                <c:pt idx="3">
                  <c:v>They offered me comfort and reassurance</c:v>
                </c:pt>
                <c:pt idx="4">
                  <c:v>They gave me a card with sources of support on</c:v>
                </c:pt>
              </c:strCache>
            </c:strRef>
          </c:cat>
          <c:val>
            <c:numRef>
              <c:f>'27_Q22c'!$D$17:$D$21</c:f>
              <c:numCache>
                <c:formatCode>0.0</c:formatCode>
                <c:ptCount val="5"/>
                <c:pt idx="0">
                  <c:v>10.894941634241246</c:v>
                </c:pt>
                <c:pt idx="1">
                  <c:v>3.5019455252918288</c:v>
                </c:pt>
                <c:pt idx="2">
                  <c:v>22.957198443579767</c:v>
                </c:pt>
                <c:pt idx="3">
                  <c:v>41.634241245136188</c:v>
                </c:pt>
                <c:pt idx="4">
                  <c:v>21.011673151750973</c:v>
                </c:pt>
              </c:numCache>
            </c:numRef>
          </c:val>
          <c:extLst>
            <c:ext xmlns:c16="http://schemas.microsoft.com/office/drawing/2014/chart" uri="{C3380CC4-5D6E-409C-BE32-E72D297353CC}">
              <c16:uniqueId val="{00000000-3C4A-4B46-9D2B-FC51D44EDF20}"/>
            </c:ext>
          </c:extLst>
        </c:ser>
        <c:dLbls>
          <c:showLegendKey val="0"/>
          <c:showVal val="0"/>
          <c:showCatName val="0"/>
          <c:showSerName val="0"/>
          <c:showPercent val="0"/>
          <c:showBubbleSize val="0"/>
        </c:dLbls>
        <c:gapWidth val="182"/>
        <c:axId val="319654783"/>
        <c:axId val="319655263"/>
      </c:barChart>
      <c:catAx>
        <c:axId val="3196547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9655263"/>
        <c:crosses val="autoZero"/>
        <c:auto val="1"/>
        <c:lblAlgn val="ctr"/>
        <c:lblOffset val="100"/>
        <c:noMultiLvlLbl val="0"/>
      </c:catAx>
      <c:valAx>
        <c:axId val="31965526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9654783"/>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[CPR_SurveyQuestions_label_05Sep2025.xlsx]29_FUC_Q4&amp;5!PivotTable53</c:name>
    <c:fmtId val="4"/>
  </c:pivotSource>
  <c:chart>
    <c:autoTitleDeleted val="1"/>
    <c:pivotFmts>
      <c:pivotFmt>
        <c:idx val="0"/>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s>
    <c:plotArea>
      <c:layout/>
      <c:pieChart>
        <c:varyColors val="1"/>
        <c:ser>
          <c:idx val="0"/>
          <c:order val="0"/>
          <c:tx>
            <c:strRef>
              <c:f>'29_FUC_Q4&amp;5'!$B$5</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C79-41D6-B2AE-0D2F651AAFC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C79-41D6-B2AE-0D2F651AAFC0}"/>
              </c:ext>
            </c:extLst>
          </c:dPt>
          <c:dPt>
            <c:idx val="2"/>
            <c:bubble3D val="0"/>
            <c:spPr>
              <a:solidFill>
                <a:srgbClr val="92D050"/>
              </a:solidFill>
              <a:ln w="19050">
                <a:solidFill>
                  <a:schemeClr val="lt1"/>
                </a:solidFill>
              </a:ln>
              <a:effectLst/>
            </c:spPr>
            <c:extLst>
              <c:ext xmlns:c16="http://schemas.microsoft.com/office/drawing/2014/chart" uri="{C3380CC4-5D6E-409C-BE32-E72D297353CC}">
                <c16:uniqueId val="{00000005-CC79-41D6-B2AE-0D2F651AAFC0}"/>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'29_FUC_Q4&amp;5'!$A$6:$A$9</c:f>
              <c:strCache>
                <c:ptCount val="3"/>
                <c:pt idx="0">
                  <c:v>Yes</c:v>
                </c:pt>
                <c:pt idx="1">
                  <c:v>No</c:v>
                </c:pt>
                <c:pt idx="2">
                  <c:v>Prefer not to say</c:v>
                </c:pt>
              </c:strCache>
            </c:strRef>
          </c:cat>
          <c:val>
            <c:numRef>
              <c:f>'29_FUC_Q4&amp;5'!$B$6:$B$9</c:f>
              <c:numCache>
                <c:formatCode>0.00%</c:formatCode>
                <c:ptCount val="3"/>
                <c:pt idx="0">
                  <c:v>0.15374571568467441</c:v>
                </c:pt>
                <c:pt idx="1">
                  <c:v>0.83238126326097606</c:v>
                </c:pt>
                <c:pt idx="2">
                  <c:v>1.38730210543496E-2</c:v>
                </c:pt>
              </c:numCache>
            </c:numRef>
          </c:val>
          <c:extLst>
            <c:ext xmlns:c16="http://schemas.microsoft.com/office/drawing/2014/chart" uri="{C3380CC4-5D6E-409C-BE32-E72D297353CC}">
              <c16:uniqueId val="{00000006-CC79-41D6-B2AE-0D2F651AAFC0}"/>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[CPR_SurveyQuestions_label_05Sep2025.xlsx]29_FUC_Q4&amp;5!PivotTable54</c:name>
    <c:fmtId val="7"/>
  </c:pivotSource>
  <c:chart>
    <c:autoTitleDeleted val="1"/>
    <c:pivotFmts>
      <c:pivotFmt>
        <c:idx val="0"/>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spPr>
          <a:solidFill>
            <a:schemeClr val="accent1"/>
          </a:solidFill>
          <a:ln w="19050">
            <a:solidFill>
              <a:schemeClr val="lt1"/>
            </a:solidFill>
          </a:ln>
          <a:effectLst/>
        </c:spPr>
      </c:pivotFmt>
      <c:pivotFmt>
        <c:idx val="6"/>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s>
    <c:plotArea>
      <c:layout/>
      <c:pieChart>
        <c:varyColors val="1"/>
        <c:ser>
          <c:idx val="0"/>
          <c:order val="0"/>
          <c:tx>
            <c:strRef>
              <c:f>'29_FUC_Q4&amp;5'!$B$27</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391-4FFB-AEC7-8E2C58947DE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391-4FFB-AEC7-8E2C58947DE9}"/>
              </c:ext>
            </c:extLst>
          </c:dPt>
          <c:dPt>
            <c:idx val="2"/>
            <c:bubble3D val="0"/>
            <c:spPr>
              <a:solidFill>
                <a:srgbClr val="92D050"/>
              </a:solidFill>
              <a:ln w="19050">
                <a:solidFill>
                  <a:schemeClr val="lt1"/>
                </a:solidFill>
              </a:ln>
              <a:effectLst/>
            </c:spPr>
            <c:extLst>
              <c:ext xmlns:c16="http://schemas.microsoft.com/office/drawing/2014/chart" uri="{C3380CC4-5D6E-409C-BE32-E72D297353CC}">
                <c16:uniqueId val="{00000005-4391-4FFB-AEC7-8E2C58947DE9}"/>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4391-4FFB-AEC7-8E2C58947DE9}"/>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'29_FUC_Q4&amp;5'!$A$28:$A$32</c:f>
              <c:strCache>
                <c:ptCount val="4"/>
                <c:pt idx="0">
                  <c:v>Yes</c:v>
                </c:pt>
                <c:pt idx="1">
                  <c:v>No</c:v>
                </c:pt>
                <c:pt idx="2">
                  <c:v>Prefer not to say</c:v>
                </c:pt>
                <c:pt idx="3">
                  <c:v>Don't know/ can't recall</c:v>
                </c:pt>
              </c:strCache>
            </c:strRef>
          </c:cat>
          <c:val>
            <c:numRef>
              <c:f>'29_FUC_Q4&amp;5'!$B$28:$B$32</c:f>
              <c:numCache>
                <c:formatCode>0.00%</c:formatCode>
                <c:ptCount val="4"/>
                <c:pt idx="0">
                  <c:v>0.21974522292993631</c:v>
                </c:pt>
                <c:pt idx="1">
                  <c:v>0.45435244161358812</c:v>
                </c:pt>
                <c:pt idx="2">
                  <c:v>1.6985138004246284E-2</c:v>
                </c:pt>
                <c:pt idx="3">
                  <c:v>0.30891719745222929</c:v>
                </c:pt>
              </c:numCache>
            </c:numRef>
          </c:val>
          <c:extLst>
            <c:ext xmlns:c16="http://schemas.microsoft.com/office/drawing/2014/chart" uri="{C3380CC4-5D6E-409C-BE32-E72D297353CC}">
              <c16:uniqueId val="{00000008-4391-4FFB-AEC7-8E2C58947DE9}"/>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'31_KWC_Q7a'!$A$13:$A$16</c:f>
              <c:strCache>
                <c:ptCount val="4"/>
                <c:pt idx="0">
                  <c:v>Don't know</c:v>
                </c:pt>
                <c:pt idx="1">
                  <c:v>I have no preference either way</c:v>
                </c:pt>
                <c:pt idx="2">
                  <c:v>I think it is a bad idea that people should complete a CPR course as part of getting a driving licence in the UK</c:v>
                </c:pt>
                <c:pt idx="3">
                  <c:v>I think it is a good idea that people complete a CPR course as part of getting a driving licence in the UK</c:v>
                </c:pt>
              </c:strCache>
            </c:strRef>
          </c:cat>
          <c:val>
            <c:numRef>
              <c:f>'31_KWC_Q7a'!$B$13:$B$16</c:f>
              <c:numCache>
                <c:formatCode>0.0</c:formatCode>
                <c:ptCount val="4"/>
                <c:pt idx="0">
                  <c:v>5.3696752080953161</c:v>
                </c:pt>
                <c:pt idx="1">
                  <c:v>24.204341439529951</c:v>
                </c:pt>
                <c:pt idx="2">
                  <c:v>10.559817202546107</c:v>
                </c:pt>
                <c:pt idx="3">
                  <c:v>59.866166149828629</c:v>
                </c:pt>
              </c:numCache>
            </c:numRef>
          </c:val>
          <c:extLst>
            <c:ext xmlns:c16="http://schemas.microsoft.com/office/drawing/2014/chart" uri="{C3380CC4-5D6E-409C-BE32-E72D297353CC}">
              <c16:uniqueId val="{00000000-A20C-4D06-A2F7-020763D65B80}"/>
            </c:ext>
          </c:extLst>
        </c:ser>
        <c:dLbls>
          <c:showLegendKey val="0"/>
          <c:showVal val="0"/>
          <c:showCatName val="0"/>
          <c:showSerName val="0"/>
          <c:showPercent val="0"/>
          <c:showBubbleSize val="0"/>
        </c:dLbls>
        <c:gapWidth val="182"/>
        <c:axId val="631136239"/>
        <c:axId val="631137679"/>
      </c:barChart>
      <c:catAx>
        <c:axId val="63113623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31137679"/>
        <c:crosses val="autoZero"/>
        <c:auto val="1"/>
        <c:lblAlgn val="ctr"/>
        <c:lblOffset val="100"/>
        <c:noMultiLvlLbl val="0"/>
      </c:catAx>
      <c:valAx>
        <c:axId val="6311376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311362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4"/>
          <c:order val="0"/>
          <c:tx>
            <c:strRef>
              <c:f>'34_Q30'!$D$10</c:f>
              <c:strCache>
                <c:ptCount val="1"/>
                <c:pt idx="0">
                  <c:v>Very comfortable</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'34_Q30'!$E$5:$F$5</c:f>
              <c:strCache>
                <c:ptCount val="2"/>
                <c:pt idx="0">
                  <c:v>A different gender to you</c:v>
                </c:pt>
                <c:pt idx="1">
                  <c:v>The same gender as you</c:v>
                </c:pt>
              </c:strCache>
            </c:strRef>
          </c:cat>
          <c:val>
            <c:numRef>
              <c:f>'34_Q30'!$E$10:$F$10</c:f>
              <c:numCache>
                <c:formatCode>0%</c:formatCode>
                <c:ptCount val="2"/>
                <c:pt idx="0">
                  <c:v>0.32413905663456832</c:v>
                </c:pt>
                <c:pt idx="1">
                  <c:v>0.38975028562102171</c:v>
                </c:pt>
              </c:numCache>
            </c:numRef>
          </c:val>
          <c:extLst>
            <c:ext xmlns:c16="http://schemas.microsoft.com/office/drawing/2014/chart" uri="{C3380CC4-5D6E-409C-BE32-E72D297353CC}">
              <c16:uniqueId val="{00000000-C2C6-4D29-AC0A-BEF5625E20B4}"/>
            </c:ext>
          </c:extLst>
        </c:ser>
        <c:ser>
          <c:idx val="3"/>
          <c:order val="1"/>
          <c:tx>
            <c:strRef>
              <c:f>'34_Q30'!$D$9</c:f>
              <c:strCache>
                <c:ptCount val="1"/>
                <c:pt idx="0">
                  <c:v>Fairly comfortable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'34_Q30'!$E$5:$F$5</c:f>
              <c:strCache>
                <c:ptCount val="2"/>
                <c:pt idx="0">
                  <c:v>A different gender to you</c:v>
                </c:pt>
                <c:pt idx="1">
                  <c:v>The same gender as you</c:v>
                </c:pt>
              </c:strCache>
            </c:strRef>
          </c:cat>
          <c:val>
            <c:numRef>
              <c:f>'34_Q30'!$E$9:$F$9</c:f>
              <c:numCache>
                <c:formatCode>0%</c:formatCode>
                <c:ptCount val="2"/>
                <c:pt idx="0">
                  <c:v>0.37930471682715849</c:v>
                </c:pt>
                <c:pt idx="1">
                  <c:v>0.36967520809531579</c:v>
                </c:pt>
              </c:numCache>
            </c:numRef>
          </c:val>
          <c:extLst>
            <c:ext xmlns:c16="http://schemas.microsoft.com/office/drawing/2014/chart" uri="{C3380CC4-5D6E-409C-BE32-E72D297353CC}">
              <c16:uniqueId val="{00000001-C2C6-4D29-AC0A-BEF5625E20B4}"/>
            </c:ext>
          </c:extLst>
        </c:ser>
        <c:ser>
          <c:idx val="2"/>
          <c:order val="2"/>
          <c:tx>
            <c:strRef>
              <c:f>'34_Q30'!$D$8</c:f>
              <c:strCache>
                <c:ptCount val="1"/>
                <c:pt idx="0">
                  <c:v>Not very comfortable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'34_Q30'!$E$5:$F$5</c:f>
              <c:strCache>
                <c:ptCount val="2"/>
                <c:pt idx="0">
                  <c:v>A different gender to you</c:v>
                </c:pt>
                <c:pt idx="1">
                  <c:v>The same gender as you</c:v>
                </c:pt>
              </c:strCache>
            </c:strRef>
          </c:cat>
          <c:val>
            <c:numRef>
              <c:f>'34_Q30'!$E$8:$F$8</c:f>
              <c:numCache>
                <c:formatCode>0%</c:formatCode>
                <c:ptCount val="2"/>
                <c:pt idx="0">
                  <c:v>0.1552146237963114</c:v>
                </c:pt>
                <c:pt idx="1">
                  <c:v>0.11131059245960502</c:v>
                </c:pt>
              </c:numCache>
            </c:numRef>
          </c:val>
          <c:extLst>
            <c:ext xmlns:c16="http://schemas.microsoft.com/office/drawing/2014/chart" uri="{C3380CC4-5D6E-409C-BE32-E72D297353CC}">
              <c16:uniqueId val="{00000002-C2C6-4D29-AC0A-BEF5625E20B4}"/>
            </c:ext>
          </c:extLst>
        </c:ser>
        <c:ser>
          <c:idx val="1"/>
          <c:order val="3"/>
          <c:tx>
            <c:strRef>
              <c:f>'34_Q30'!$D$7</c:f>
              <c:strCache>
                <c:ptCount val="1"/>
                <c:pt idx="0">
                  <c:v>Not at all comfortable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'34_Q30'!$E$5:$F$5</c:f>
              <c:strCache>
                <c:ptCount val="2"/>
                <c:pt idx="0">
                  <c:v>A different gender to you</c:v>
                </c:pt>
                <c:pt idx="1">
                  <c:v>The same gender as you</c:v>
                </c:pt>
              </c:strCache>
            </c:strRef>
          </c:cat>
          <c:val>
            <c:numRef>
              <c:f>'34_Q30'!$E$7:$F$7</c:f>
              <c:numCache>
                <c:formatCode>0%</c:formatCode>
                <c:ptCount val="2"/>
                <c:pt idx="0">
                  <c:v>7.0834013383385019E-2</c:v>
                </c:pt>
                <c:pt idx="1">
                  <c:v>6.1530928676350578E-2</c:v>
                </c:pt>
              </c:numCache>
            </c:numRef>
          </c:val>
          <c:extLst>
            <c:ext xmlns:c16="http://schemas.microsoft.com/office/drawing/2014/chart" uri="{C3380CC4-5D6E-409C-BE32-E72D297353CC}">
              <c16:uniqueId val="{00000003-C2C6-4D29-AC0A-BEF5625E20B4}"/>
            </c:ext>
          </c:extLst>
        </c:ser>
        <c:ser>
          <c:idx val="0"/>
          <c:order val="4"/>
          <c:tx>
            <c:strRef>
              <c:f>'34_Q30'!$D$6</c:f>
              <c:strCache>
                <c:ptCount val="1"/>
                <c:pt idx="0">
                  <c:v>Don't know</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'34_Q30'!$E$5:$F$5</c:f>
              <c:strCache>
                <c:ptCount val="2"/>
                <c:pt idx="0">
                  <c:v>A different gender to you</c:v>
                </c:pt>
                <c:pt idx="1">
                  <c:v>The same gender as you</c:v>
                </c:pt>
              </c:strCache>
            </c:strRef>
          </c:cat>
          <c:val>
            <c:numRef>
              <c:f>'34_Q30'!$E$6:$F$6</c:f>
              <c:numCache>
                <c:formatCode>0%</c:formatCode>
                <c:ptCount val="2"/>
                <c:pt idx="0">
                  <c:v>7.0507589358576789E-2</c:v>
                </c:pt>
                <c:pt idx="1">
                  <c:v>6.773298514770687E-2</c:v>
                </c:pt>
              </c:numCache>
            </c:numRef>
          </c:val>
          <c:extLst>
            <c:ext xmlns:c16="http://schemas.microsoft.com/office/drawing/2014/chart" uri="{C3380CC4-5D6E-409C-BE32-E72D297353CC}">
              <c16:uniqueId val="{00000004-C2C6-4D29-AC0A-BEF5625E20B4}"/>
            </c:ext>
          </c:extLst>
        </c:ser>
        <c:dLbls>
          <c:showLegendKey val="0"/>
          <c:showVal val="0"/>
          <c:showCatName val="0"/>
          <c:showSerName val="0"/>
          <c:showPercent val="0"/>
          <c:showBubbleSize val="0"/>
        </c:dLbls>
        <c:gapWidth val="150"/>
        <c:overlap val="100"/>
        <c:axId val="319649983"/>
        <c:axId val="319661023"/>
      </c:barChart>
      <c:catAx>
        <c:axId val="3196499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9661023"/>
        <c:crosses val="autoZero"/>
        <c:auto val="1"/>
        <c:lblAlgn val="ctr"/>
        <c:lblOffset val="100"/>
        <c:noMultiLvlLbl val="0"/>
      </c:catAx>
      <c:valAx>
        <c:axId val="319661023"/>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9649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400" b="0" i="0" u="none" strike="noStrike" kern="1200" spc="0" baseline="0">
                <a:solidFill>
                  <a:sysClr val="windowText" lastClr="000000">
                    <a:lumMod val="65000"/>
                    <a:lumOff val="35000"/>
                  </a:sysClr>
                </a:solidFill>
              </a:rPr>
              <a:t>Chest compressions and rescue breathing (i.e. mouth-to-mouth resuscitation) (N=3850)</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barChart>
        <c:barDir val="bar"/>
        <c:grouping val="clustered"/>
        <c:varyColors val="0"/>
        <c:ser>
          <c:idx val="0"/>
          <c:order val="0"/>
          <c:tx>
            <c:strRef>
              <c:f>'07_HWC_Q2a'!$E$3</c:f>
              <c:strCache>
                <c:ptCount val="1"/>
                <c:pt idx="0">
                  <c:v>count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'07_HWC_Q2a'!$D$13:$D$17</c:f>
              <c:strCache>
                <c:ptCount val="5"/>
                <c:pt idx="0">
                  <c:v>Don't know</c:v>
                </c:pt>
                <c:pt idx="1">
                  <c:v>10 or more</c:v>
                </c:pt>
                <c:pt idx="2">
                  <c:v>Between 6 and 9 times</c:v>
                </c:pt>
                <c:pt idx="3">
                  <c:v>Between 2 and 5 times</c:v>
                </c:pt>
                <c:pt idx="4">
                  <c:v>1</c:v>
                </c:pt>
              </c:strCache>
            </c:strRef>
          </c:cat>
          <c:val>
            <c:numRef>
              <c:f>'07_HWC_Q2a'!$E$13:$E$17</c:f>
              <c:numCache>
                <c:formatCode>0.0</c:formatCode>
                <c:ptCount val="5"/>
                <c:pt idx="0">
                  <c:v>3.1428571428571432</c:v>
                </c:pt>
                <c:pt idx="1">
                  <c:v>12.103896103896105</c:v>
                </c:pt>
                <c:pt idx="2">
                  <c:v>9.2987012987012996</c:v>
                </c:pt>
                <c:pt idx="3">
                  <c:v>45.454545454545453</c:v>
                </c:pt>
                <c:pt idx="4">
                  <c:v>30</c:v>
                </c:pt>
              </c:numCache>
            </c:numRef>
          </c:val>
          <c:extLst>
            <c:ext xmlns:c16="http://schemas.microsoft.com/office/drawing/2014/chart" uri="{C3380CC4-5D6E-409C-BE32-E72D297353CC}">
              <c16:uniqueId val="{00000000-933F-4F73-B4DA-95CCB0F27DB8}"/>
            </c:ext>
          </c:extLst>
        </c:ser>
        <c:dLbls>
          <c:showLegendKey val="0"/>
          <c:showVal val="0"/>
          <c:showCatName val="0"/>
          <c:showSerName val="0"/>
          <c:showPercent val="0"/>
          <c:showBubbleSize val="0"/>
        </c:dLbls>
        <c:gapWidth val="182"/>
        <c:axId val="2009141536"/>
        <c:axId val="2009136256"/>
      </c:barChart>
      <c:catAx>
        <c:axId val="20091415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36256"/>
        <c:crosses val="autoZero"/>
        <c:auto val="1"/>
        <c:lblAlgn val="ctr"/>
        <c:lblOffset val="100"/>
        <c:noMultiLvlLbl val="0"/>
      </c:catAx>
      <c:valAx>
        <c:axId val="20091362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41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kern="1200" spc="0" baseline="0">
                <a:solidFill>
                  <a:sysClr val="windowText" lastClr="000000">
                    <a:lumMod val="65000"/>
                    <a:lumOff val="35000"/>
                  </a:sysClr>
                </a:solidFill>
              </a:rPr>
              <a:t>Using a defibrillator (i.e. a machine which can deliver an electric shock to restart the heart) (N=2119)</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'07_HWC_Q2a'!$E$3</c:f>
              <c:strCache>
                <c:ptCount val="1"/>
                <c:pt idx="0">
                  <c:v>count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'07_HWC_Q2a'!$D$22:$D$26</c:f>
              <c:strCache>
                <c:ptCount val="5"/>
                <c:pt idx="0">
                  <c:v>Don't know</c:v>
                </c:pt>
                <c:pt idx="1">
                  <c:v>10 or more</c:v>
                </c:pt>
                <c:pt idx="2">
                  <c:v>Between 6 and 9 times</c:v>
                </c:pt>
                <c:pt idx="3">
                  <c:v>Between 2 and 5 times</c:v>
                </c:pt>
                <c:pt idx="4">
                  <c:v>1</c:v>
                </c:pt>
              </c:strCache>
            </c:strRef>
          </c:cat>
          <c:val>
            <c:numRef>
              <c:f>'07_HWC_Q2a'!$E$22:$E$26</c:f>
              <c:numCache>
                <c:formatCode>0.0</c:formatCode>
                <c:ptCount val="5"/>
                <c:pt idx="0">
                  <c:v>3.1146767343086359</c:v>
                </c:pt>
                <c:pt idx="1">
                  <c:v>11.137328928739972</c:v>
                </c:pt>
                <c:pt idx="2">
                  <c:v>8.9193015573383683</c:v>
                </c:pt>
                <c:pt idx="3">
                  <c:v>41.4818310523832</c:v>
                </c:pt>
                <c:pt idx="4">
                  <c:v>35.346861727229829</c:v>
                </c:pt>
              </c:numCache>
            </c:numRef>
          </c:val>
          <c:extLst>
            <c:ext xmlns:c16="http://schemas.microsoft.com/office/drawing/2014/chart" uri="{C3380CC4-5D6E-409C-BE32-E72D297353CC}">
              <c16:uniqueId val="{00000000-4BDE-4190-B9E4-B80AD1301900}"/>
            </c:ext>
          </c:extLst>
        </c:ser>
        <c:dLbls>
          <c:showLegendKey val="0"/>
          <c:showVal val="0"/>
          <c:showCatName val="0"/>
          <c:showSerName val="0"/>
          <c:showPercent val="0"/>
          <c:showBubbleSize val="0"/>
        </c:dLbls>
        <c:gapWidth val="182"/>
        <c:axId val="2009141536"/>
        <c:axId val="2009136256"/>
      </c:barChart>
      <c:catAx>
        <c:axId val="20091415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36256"/>
        <c:crosses val="autoZero"/>
        <c:auto val="1"/>
        <c:lblAlgn val="ctr"/>
        <c:lblOffset val="100"/>
        <c:noMultiLvlLbl val="0"/>
      </c:catAx>
      <c:valAx>
        <c:axId val="20091362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9141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'08_HWC_Q3a'!$B$39:$B$50</c:f>
              <c:strCache>
                <c:ptCount val="12"/>
                <c:pt idx="0">
                  <c:v>Don't know/ can't recall</c:v>
                </c:pt>
                <c:pt idx="1">
                  <c:v>Other</c:v>
                </c:pt>
                <c:pt idx="2">
                  <c:v>Via online/ digital training resources</c:v>
                </c:pt>
                <c:pt idx="3">
                  <c:v>I trained because of a volunteer role**</c:v>
                </c:pt>
                <c:pt idx="4">
                  <c:v>I trained in a work related role*</c:v>
                </c:pt>
                <c:pt idx="5">
                  <c:v>A relative/ someone I know showed me what to do after they had been trained in CPR</c:v>
                </c:pt>
                <c:pt idx="6">
                  <c:v>At work, but not as part of first aid at work training or because it is/was part of my job role (e.g. lifeguard, nurse doctor)</c:v>
                </c:pt>
                <c:pt idx="7">
                  <c:v>As part of first aid at work training</c:v>
                </c:pt>
                <c:pt idx="8">
                  <c:v>At a community venue or event (e.g. in a village hall or at a county show)</c:v>
                </c:pt>
                <c:pt idx="9">
                  <c:v>At scouts/ guides or another youth organisation</c:v>
                </c:pt>
                <c:pt idx="10">
                  <c:v>At college or University, whilst I was a student</c:v>
                </c:pt>
                <c:pt idx="11">
                  <c:v>At school, whilst I was a pupil</c:v>
                </c:pt>
              </c:strCache>
            </c:strRef>
          </c:cat>
          <c:val>
            <c:numRef>
              <c:f>'08_HWC_Q3a'!$C$39:$C$50</c:f>
              <c:numCache>
                <c:formatCode>0.0</c:formatCode>
                <c:ptCount val="12"/>
                <c:pt idx="0">
                  <c:v>1.544874938695439</c:v>
                </c:pt>
                <c:pt idx="1">
                  <c:v>5.5909759686120646</c:v>
                </c:pt>
                <c:pt idx="2">
                  <c:v>5.321235899950957</c:v>
                </c:pt>
                <c:pt idx="3">
                  <c:v>8.5581167238842575</c:v>
                </c:pt>
                <c:pt idx="4">
                  <c:v>15.179009318293282</c:v>
                </c:pt>
                <c:pt idx="5">
                  <c:v>2.7954879843060323</c:v>
                </c:pt>
                <c:pt idx="6">
                  <c:v>10.66699362432565</c:v>
                </c:pt>
                <c:pt idx="7">
                  <c:v>52.157920549288875</c:v>
                </c:pt>
                <c:pt idx="8">
                  <c:v>6.3511525257479162</c:v>
                </c:pt>
                <c:pt idx="9">
                  <c:v>12.824914173614516</c:v>
                </c:pt>
                <c:pt idx="10">
                  <c:v>8.754291319274154</c:v>
                </c:pt>
                <c:pt idx="11">
                  <c:v>15.963707699852868</c:v>
                </c:pt>
              </c:numCache>
            </c:numRef>
          </c:val>
          <c:extLst>
            <c:ext xmlns:c16="http://schemas.microsoft.com/office/drawing/2014/chart" uri="{C3380CC4-5D6E-409C-BE32-E72D297353CC}">
              <c16:uniqueId val="{00000000-D448-4E34-BDCA-D48E7DADC802}"/>
            </c:ext>
          </c:extLst>
        </c:ser>
        <c:dLbls>
          <c:showLegendKey val="0"/>
          <c:showVal val="0"/>
          <c:showCatName val="0"/>
          <c:showSerName val="0"/>
          <c:showPercent val="0"/>
          <c:showBubbleSize val="0"/>
        </c:dLbls>
        <c:gapWidth val="182"/>
        <c:axId val="2027752368"/>
        <c:axId val="2027767248"/>
      </c:barChart>
      <c:catAx>
        <c:axId val="2027752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2027767248"/>
        <c:crosses val="autoZero"/>
        <c:auto val="1"/>
        <c:lblAlgn val="ctr"/>
        <c:lblOffset val="100"/>
        <c:noMultiLvlLbl val="0"/>
      </c:catAx>
      <c:valAx>
        <c:axId val="20277672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Percent (%)</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GB"/>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277523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'10_HWC_Q4'!$G$45:$G$56</c:f>
              <c:strCache>
                <c:ptCount val="12"/>
                <c:pt idx="0">
                  <c:v>Don't know/ can't recall</c:v>
                </c:pt>
                <c:pt idx="1">
                  <c:v>Other</c:v>
                </c:pt>
                <c:pt idx="2">
                  <c:v>Via online/ digital training resources</c:v>
                </c:pt>
                <c:pt idx="3">
                  <c:v>I trained because of a volunteer role**</c:v>
                </c:pt>
                <c:pt idx="4">
                  <c:v>I trained in a work related role *</c:v>
                </c:pt>
                <c:pt idx="5">
                  <c:v>A relative/ someone I know showed me what to do after they had been trained in CPR</c:v>
                </c:pt>
                <c:pt idx="6">
                  <c:v>At work, but not as part of first aid at work training</c:v>
                </c:pt>
                <c:pt idx="7">
                  <c:v>As part of first aid at work training</c:v>
                </c:pt>
                <c:pt idx="8">
                  <c:v>At a community venue or event (e.g. in a village hall or at a county show)</c:v>
                </c:pt>
                <c:pt idx="9">
                  <c:v>At scouts/ guides or another youth organisation</c:v>
                </c:pt>
                <c:pt idx="10">
                  <c:v>At college or University, whilst I was a student</c:v>
                </c:pt>
                <c:pt idx="11">
                  <c:v>At school, whilst I was a pupil</c:v>
                </c:pt>
              </c:strCache>
            </c:strRef>
          </c:cat>
          <c:val>
            <c:numRef>
              <c:f>'10_HWC_Q4'!$H$45:$H$56</c:f>
              <c:numCache>
                <c:formatCode>0.0</c:formatCode>
                <c:ptCount val="12"/>
                <c:pt idx="0">
                  <c:v>2.4539877300613497</c:v>
                </c:pt>
                <c:pt idx="1">
                  <c:v>3.1618688060405851</c:v>
                </c:pt>
                <c:pt idx="2">
                  <c:v>4.0585181689476171</c:v>
                </c:pt>
                <c:pt idx="3">
                  <c:v>7.550731477111845</c:v>
                </c:pt>
                <c:pt idx="4">
                  <c:v>19.443133553563001</c:v>
                </c:pt>
                <c:pt idx="5">
                  <c:v>2.2180273714016043</c:v>
                </c:pt>
                <c:pt idx="6">
                  <c:v>14.299197734780558</c:v>
                </c:pt>
                <c:pt idx="7">
                  <c:v>51.864086833411989</c:v>
                </c:pt>
                <c:pt idx="8">
                  <c:v>6.8428504011326101</c:v>
                </c:pt>
                <c:pt idx="9">
                  <c:v>5.0495516753185461</c:v>
                </c:pt>
                <c:pt idx="10">
                  <c:v>5.9933931099575268</c:v>
                </c:pt>
                <c:pt idx="11">
                  <c:v>4.8135913166588011</c:v>
                </c:pt>
              </c:numCache>
            </c:numRef>
          </c:val>
          <c:extLst>
            <c:ext xmlns:c16="http://schemas.microsoft.com/office/drawing/2014/chart" uri="{C3380CC4-5D6E-409C-BE32-E72D297353CC}">
              <c16:uniqueId val="{00000000-40A3-443F-914B-AFD1C701432C}"/>
            </c:ext>
          </c:extLst>
        </c:ser>
        <c:dLbls>
          <c:showLegendKey val="0"/>
          <c:showVal val="0"/>
          <c:showCatName val="0"/>
          <c:showSerName val="0"/>
          <c:showPercent val="0"/>
          <c:showBubbleSize val="0"/>
        </c:dLbls>
        <c:gapWidth val="182"/>
        <c:axId val="1929623247"/>
        <c:axId val="1333300191"/>
      </c:barChart>
      <c:catAx>
        <c:axId val="192962324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33300191"/>
        <c:crosses val="autoZero"/>
        <c:auto val="1"/>
        <c:lblAlgn val="ctr"/>
        <c:lblOffset val="100"/>
        <c:noMultiLvlLbl val="0"/>
      </c:catAx>
      <c:valAx>
        <c:axId val="133330019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2962324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'12_Q9'!$D$4:$D$8</c:f>
              <c:strCache>
                <c:ptCount val="5"/>
                <c:pt idx="0">
                  <c:v>Don't know</c:v>
                </c:pt>
                <c:pt idx="1">
                  <c:v>Not at all confident</c:v>
                </c:pt>
                <c:pt idx="2">
                  <c:v>Not very confident</c:v>
                </c:pt>
                <c:pt idx="3">
                  <c:v>Fairly confident</c:v>
                </c:pt>
                <c:pt idx="4">
                  <c:v>Very confident</c:v>
                </c:pt>
              </c:strCache>
            </c:strRef>
          </c:cat>
          <c:val>
            <c:numRef>
              <c:f>'12_Q9'!$E$4:$E$8</c:f>
              <c:numCache>
                <c:formatCode>0.0</c:formatCode>
                <c:ptCount val="5"/>
                <c:pt idx="0">
                  <c:v>2.4155377835808718</c:v>
                </c:pt>
                <c:pt idx="1">
                  <c:v>18.44295740166476</c:v>
                </c:pt>
                <c:pt idx="2">
                  <c:v>39.285131385669985</c:v>
                </c:pt>
                <c:pt idx="3">
                  <c:v>33.017790109352049</c:v>
                </c:pt>
                <c:pt idx="4">
                  <c:v>6.838583319732332</c:v>
                </c:pt>
              </c:numCache>
            </c:numRef>
          </c:val>
          <c:extLst>
            <c:ext xmlns:c16="http://schemas.microsoft.com/office/drawing/2014/chart" uri="{C3380CC4-5D6E-409C-BE32-E72D297353CC}">
              <c16:uniqueId val="{00000000-511F-4D0C-9B6C-7BB42CA728E1}"/>
            </c:ext>
          </c:extLst>
        </c:ser>
        <c:dLbls>
          <c:showLegendKey val="0"/>
          <c:showVal val="0"/>
          <c:showCatName val="0"/>
          <c:showSerName val="0"/>
          <c:showPercent val="0"/>
          <c:showBubbleSize val="0"/>
        </c:dLbls>
        <c:gapWidth val="182"/>
        <c:axId val="719069279"/>
        <c:axId val="719069759"/>
      </c:barChart>
      <c:catAx>
        <c:axId val="71906927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19069759"/>
        <c:crosses val="autoZero"/>
        <c:auto val="1"/>
        <c:lblAlgn val="ctr"/>
        <c:lblOffset val="100"/>
        <c:noMultiLvlLbl val="0"/>
      </c:catAx>
      <c:valAx>
        <c:axId val="71906975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a:t>Percent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1906927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5"/>
          <c:order val="0"/>
          <c:tx>
            <c:strRef>
              <c:f>'13_Q10x'!$J$13</c:f>
              <c:strCache>
                <c:ptCount val="1"/>
                <c:pt idx="0">
                  <c:v>Very sure</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'13_Q10x'!$J$14:$J$17</c:f>
              <c:numCache>
                <c:formatCode>0</c:formatCode>
                <c:ptCount val="4"/>
                <c:pt idx="0">
                  <c:v>45.683042271911212</c:v>
                </c:pt>
                <c:pt idx="1">
                  <c:v>30.063652684837606</c:v>
                </c:pt>
                <c:pt idx="2">
                  <c:v>20.336216745552473</c:v>
                </c:pt>
                <c:pt idx="3">
                  <c:v>20.842173984005221</c:v>
                </c:pt>
              </c:numCache>
            </c:numRef>
          </c:val>
          <c:extLst>
            <c:ext xmlns:c16="http://schemas.microsoft.com/office/drawing/2014/chart" uri="{C3380CC4-5D6E-409C-BE32-E72D297353CC}">
              <c16:uniqueId val="{00000000-0873-4D30-8C66-830AC3340672}"/>
            </c:ext>
          </c:extLst>
        </c:ser>
        <c:ser>
          <c:idx val="4"/>
          <c:order val="1"/>
          <c:tx>
            <c:strRef>
              <c:f>'13_Q10x'!$I$13</c:f>
              <c:strCache>
                <c:ptCount val="1"/>
                <c:pt idx="0">
                  <c:v>Somewhat sure</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'13_Q10x'!$I$14:$I$17</c:f>
              <c:numCache>
                <c:formatCode>0</c:formatCode>
                <c:ptCount val="4"/>
                <c:pt idx="0">
                  <c:v>32.446548065937655</c:v>
                </c:pt>
                <c:pt idx="1">
                  <c:v>38.387465317447365</c:v>
                </c:pt>
                <c:pt idx="2">
                  <c:v>34.176595397421252</c:v>
                </c:pt>
                <c:pt idx="3">
                  <c:v>33.719601762689734</c:v>
                </c:pt>
              </c:numCache>
            </c:numRef>
          </c:val>
          <c:extLst>
            <c:ext xmlns:c16="http://schemas.microsoft.com/office/drawing/2014/chart" uri="{C3380CC4-5D6E-409C-BE32-E72D297353CC}">
              <c16:uniqueId val="{00000001-0873-4D30-8C66-830AC3340672}"/>
            </c:ext>
          </c:extLst>
        </c:ser>
        <c:ser>
          <c:idx val="3"/>
          <c:order val="2"/>
          <c:tx>
            <c:strRef>
              <c:f>'13_Q10x'!$H$13</c:f>
              <c:strCache>
                <c:ptCount val="1"/>
                <c:pt idx="0">
                  <c:v>Neither sure nor unsure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'13_Q10x'!$H$14:$H$17</c:f>
              <c:numCache>
                <c:formatCode>0</c:formatCode>
                <c:ptCount val="4"/>
                <c:pt idx="0">
                  <c:v>9.6784723355638977</c:v>
                </c:pt>
                <c:pt idx="1">
                  <c:v>14.623796311408519</c:v>
                </c:pt>
                <c:pt idx="2">
                  <c:v>24.285947445732006</c:v>
                </c:pt>
                <c:pt idx="3">
                  <c:v>23.110820956422394</c:v>
                </c:pt>
              </c:numCache>
            </c:numRef>
          </c:val>
          <c:extLst>
            <c:ext xmlns:c16="http://schemas.microsoft.com/office/drawing/2014/chart" uri="{C3380CC4-5D6E-409C-BE32-E72D297353CC}">
              <c16:uniqueId val="{00000002-0873-4D30-8C66-830AC3340672}"/>
            </c:ext>
          </c:extLst>
        </c:ser>
        <c:ser>
          <c:idx val="2"/>
          <c:order val="3"/>
          <c:tx>
            <c:strRef>
              <c:f>'13_Q10x'!$G$13</c:f>
              <c:strCache>
                <c:ptCount val="1"/>
                <c:pt idx="0">
                  <c:v>Somewhat unsure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'13_Q10x'!$G$14:$G$17</c:f>
              <c:numCache>
                <c:formatCode>0</c:formatCode>
                <c:ptCount val="4"/>
                <c:pt idx="0">
                  <c:v>5.2880692018932596</c:v>
                </c:pt>
                <c:pt idx="1">
                  <c:v>8.8134486698220993</c:v>
                </c:pt>
                <c:pt idx="2">
                  <c:v>10.951526032315979</c:v>
                </c:pt>
                <c:pt idx="3">
                  <c:v>11.490125673249551</c:v>
                </c:pt>
              </c:numCache>
            </c:numRef>
          </c:val>
          <c:extLst>
            <c:ext xmlns:c16="http://schemas.microsoft.com/office/drawing/2014/chart" uri="{C3380CC4-5D6E-409C-BE32-E72D297353CC}">
              <c16:uniqueId val="{00000003-0873-4D30-8C66-830AC3340672}"/>
            </c:ext>
          </c:extLst>
        </c:ser>
        <c:ser>
          <c:idx val="1"/>
          <c:order val="4"/>
          <c:tx>
            <c:strRef>
              <c:f>'13_Q10x'!$F$13</c:f>
              <c:strCache>
                <c:ptCount val="1"/>
                <c:pt idx="0">
                  <c:v>Very unsure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'13_Q10x'!$F$14:$F$17</c:f>
              <c:numCache>
                <c:formatCode>0</c:formatCode>
                <c:ptCount val="4"/>
                <c:pt idx="0">
                  <c:v>3.7701974865350087</c:v>
                </c:pt>
                <c:pt idx="1">
                  <c:v>4.6515423535172191</c:v>
                </c:pt>
                <c:pt idx="2">
                  <c:v>6.414232087481639</c:v>
                </c:pt>
                <c:pt idx="3">
                  <c:v>6.80594091725151</c:v>
                </c:pt>
              </c:numCache>
            </c:numRef>
          </c:val>
          <c:extLst>
            <c:ext xmlns:c16="http://schemas.microsoft.com/office/drawing/2014/chart" uri="{C3380CC4-5D6E-409C-BE32-E72D297353CC}">
              <c16:uniqueId val="{00000004-0873-4D30-8C66-830AC3340672}"/>
            </c:ext>
          </c:extLst>
        </c:ser>
        <c:ser>
          <c:idx val="0"/>
          <c:order val="5"/>
          <c:tx>
            <c:strRef>
              <c:f>'13_Q10x'!$E$13</c:f>
              <c:strCache>
                <c:ptCount val="1"/>
                <c:pt idx="0">
                  <c:v>Don't know</c:v>
                </c:pt>
              </c:strCache>
            </c:strRef>
          </c:tx>
          <c:spPr>
            <a:solidFill>
              <a:srgbClr val="CC99FF"/>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'13_Q10x'!$D$14:$D$17</c:f>
              <c:strCache>
                <c:ptCount val="4"/>
                <c:pt idx="0">
                  <c:v>Their heart stops beating</c:v>
                </c:pt>
                <c:pt idx="1">
                  <c:v>The person stops breathing</c:v>
                </c:pt>
                <c:pt idx="2">
                  <c:v>They collapse</c:v>
                </c:pt>
                <c:pt idx="3">
                  <c:v>They become unconscious</c:v>
                </c:pt>
              </c:strCache>
            </c:strRef>
          </c:cat>
          <c:val>
            <c:numRef>
              <c:f>'13_Q10x'!$E$14:$E$17</c:f>
              <c:numCache>
                <c:formatCode>0</c:formatCode>
                <c:ptCount val="4"/>
                <c:pt idx="0">
                  <c:v>3.1336706381589683</c:v>
                </c:pt>
                <c:pt idx="1">
                  <c:v>3.4600946629671947</c:v>
                </c:pt>
                <c:pt idx="2">
                  <c:v>3.8354822914966542</c:v>
                </c:pt>
                <c:pt idx="3">
                  <c:v>4.0313367063815901</c:v>
                </c:pt>
              </c:numCache>
            </c:numRef>
          </c:val>
          <c:extLst>
            <c:ext xmlns:c16="http://schemas.microsoft.com/office/drawing/2014/chart" uri="{C3380CC4-5D6E-409C-BE32-E72D297353CC}">
              <c16:uniqueId val="{00000005-0873-4D30-8C66-830AC3340672}"/>
            </c:ext>
          </c:extLst>
        </c:ser>
        <c:dLbls>
          <c:showLegendKey val="0"/>
          <c:showVal val="0"/>
          <c:showCatName val="0"/>
          <c:showSerName val="0"/>
          <c:showPercent val="0"/>
          <c:showBubbleSize val="0"/>
        </c:dLbls>
        <c:gapWidth val="150"/>
        <c:overlap val="100"/>
        <c:axId val="1925969007"/>
        <c:axId val="1925968527"/>
      </c:barChart>
      <c:catAx>
        <c:axId val="19259690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25968527"/>
        <c:crosses val="autoZero"/>
        <c:auto val="1"/>
        <c:lblAlgn val="ctr"/>
        <c:lblOffset val="100"/>
        <c:noMultiLvlLbl val="0"/>
      </c:catAx>
      <c:valAx>
        <c:axId val="1925968527"/>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259690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'14_HWC_Q6'!$D$6</c:f>
              <c:strCache>
                <c:ptCount val="1"/>
                <c:pt idx="0">
                  <c:v>Not at all likely</c:v>
                </c:pt>
              </c:strCache>
            </c:strRef>
          </c:tx>
          <c:spPr>
            <a:solidFill>
              <a:schemeClr val="accent5"/>
            </a:solidFill>
            <a:ln>
              <a:noFill/>
            </a:ln>
            <a:effectLst/>
          </c:spPr>
          <c:invertIfNegative val="0"/>
          <c:dLbls>
            <c:dLbl>
              <c:idx val="4"/>
              <c:layout>
                <c:manualLayout>
                  <c:x val="2.2946859903381644E-2"/>
                  <c:y val="-6.9283399336707005E-2"/>
                </c:manualLayout>
              </c:layout>
              <c:tx>
                <c:rich>
                  <a:bodyPr/>
                  <a:lstStyle/>
                  <a:p>
                    <a:r>
                      <a:rPr lang="en-US" dirty="0"/>
                      <a:t>&lt;1</a:t>
                    </a:r>
                  </a:p>
                </c:rich>
              </c:tx>
              <c:showLegendKey val="0"/>
              <c:showVal val="1"/>
              <c:showCatName val="0"/>
              <c:showSerName val="0"/>
              <c:showPercent val="0"/>
              <c:showBubbleSize val="0"/>
              <c:extLst>
                <c:ext xmlns:c15="http://schemas.microsoft.com/office/drawing/2012/chart" uri="{CE6537A1-D6FC-4f65-9D91-7224C49458BB}">
                  <c15:layout>
                    <c:manualLayout>
                      <c:w val="2.9148598273041958E-2"/>
                      <c:h val="4.7032911602759429E-2"/>
                    </c:manualLayout>
                  </c15:layout>
                  <c15:showDataLabelsRange val="0"/>
                </c:ext>
                <c:ext xmlns:c16="http://schemas.microsoft.com/office/drawing/2014/chart" uri="{C3380CC4-5D6E-409C-BE32-E72D297353CC}">
                  <c16:uniqueId val="{00000006-E0C3-4897-BC03-78641B000E66}"/>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'14_HWC_Q6'!$E$5:$I$5</c:f>
              <c:strCache>
                <c:ptCount val="5"/>
                <c:pt idx="0">
                  <c:v>Use a defibrillator (i.e. a machine which can deliver an electric shock to restart the heart)</c:v>
                </c:pt>
                <c:pt idx="1">
                  <c:v>Go and get a publicly accessible defibrillator (i.e. a machine which can deliver an electric shock to restart the heart)</c:v>
                </c:pt>
                <c:pt idx="2">
                  <c:v>Perform chest compressions and rescue breathing (i.e. mouth-to-mouth resuscitation)</c:v>
                </c:pt>
                <c:pt idx="3">
                  <c:v>Perform chest compressions only</c:v>
                </c:pt>
                <c:pt idx="4">
                  <c:v>Phone 999</c:v>
                </c:pt>
              </c:strCache>
            </c:strRef>
          </c:cat>
          <c:val>
            <c:numRef>
              <c:f>'14_HWC_Q6'!$E$6:$I$6</c:f>
              <c:numCache>
                <c:formatCode>0</c:formatCode>
                <c:ptCount val="5"/>
                <c:pt idx="0">
                  <c:v>14.313693487840705</c:v>
                </c:pt>
                <c:pt idx="1">
                  <c:v>9.3520483107556718</c:v>
                </c:pt>
                <c:pt idx="2">
                  <c:v>9.6295087318426642</c:v>
                </c:pt>
                <c:pt idx="3">
                  <c:v>7.5077525705891945</c:v>
                </c:pt>
                <c:pt idx="4">
                  <c:v>0.27746042108699198</c:v>
                </c:pt>
              </c:numCache>
            </c:numRef>
          </c:val>
          <c:extLst>
            <c:ext xmlns:c16="http://schemas.microsoft.com/office/drawing/2014/chart" uri="{C3380CC4-5D6E-409C-BE32-E72D297353CC}">
              <c16:uniqueId val="{00000000-E0C3-4897-BC03-78641B000E66}"/>
            </c:ext>
          </c:extLst>
        </c:ser>
        <c:ser>
          <c:idx val="1"/>
          <c:order val="1"/>
          <c:tx>
            <c:strRef>
              <c:f>'14_HWC_Q6'!$D$7</c:f>
              <c:strCache>
                <c:ptCount val="1"/>
                <c:pt idx="0">
                  <c:v>Not very likely</c:v>
                </c:pt>
              </c:strCache>
            </c:strRef>
          </c:tx>
          <c:spPr>
            <a:solidFill>
              <a:schemeClr val="accent2"/>
            </a:solidFill>
            <a:ln>
              <a:noFill/>
            </a:ln>
            <a:effectLst/>
          </c:spPr>
          <c:invertIfNegative val="0"/>
          <c:dLbls>
            <c:dLbl>
              <c:idx val="4"/>
              <c:layout>
                <c:manualLayout>
                  <c:x val="3.3816425120772944E-2"/>
                  <c:y val="6.66188549614155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0C3-4897-BC03-78641B000E66}"/>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'14_HWC_Q6'!$E$5:$I$5</c:f>
              <c:strCache>
                <c:ptCount val="5"/>
                <c:pt idx="0">
                  <c:v>Use a defibrillator (i.e. a machine which can deliver an electric shock to restart the heart)</c:v>
                </c:pt>
                <c:pt idx="1">
                  <c:v>Go and get a publicly accessible defibrillator (i.e. a machine which can deliver an electric shock to restart the heart)</c:v>
                </c:pt>
                <c:pt idx="2">
                  <c:v>Perform chest compressions and rescue breathing (i.e. mouth-to-mouth resuscitation)</c:v>
                </c:pt>
                <c:pt idx="3">
                  <c:v>Perform chest compressions only</c:v>
                </c:pt>
                <c:pt idx="4">
                  <c:v>Phone 999</c:v>
                </c:pt>
              </c:strCache>
            </c:strRef>
          </c:cat>
          <c:val>
            <c:numRef>
              <c:f>'14_HWC_Q6'!$E$7:$I$7</c:f>
              <c:numCache>
                <c:formatCode>0</c:formatCode>
                <c:ptCount val="5"/>
                <c:pt idx="0">
                  <c:v>21.756161253468257</c:v>
                </c:pt>
                <c:pt idx="1">
                  <c:v>19.079484250040803</c:v>
                </c:pt>
                <c:pt idx="2">
                  <c:v>26.734127631793704</c:v>
                </c:pt>
                <c:pt idx="3">
                  <c:v>19.928186714542189</c:v>
                </c:pt>
                <c:pt idx="4">
                  <c:v>0.71813285457809695</c:v>
                </c:pt>
              </c:numCache>
            </c:numRef>
          </c:val>
          <c:extLst>
            <c:ext xmlns:c16="http://schemas.microsoft.com/office/drawing/2014/chart" uri="{C3380CC4-5D6E-409C-BE32-E72D297353CC}">
              <c16:uniqueId val="{00000001-E0C3-4897-BC03-78641B000E66}"/>
            </c:ext>
          </c:extLst>
        </c:ser>
        <c:ser>
          <c:idx val="2"/>
          <c:order val="2"/>
          <c:tx>
            <c:strRef>
              <c:f>'14_HWC_Q6'!$D$8</c:f>
              <c:strCache>
                <c:ptCount val="1"/>
                <c:pt idx="0">
                  <c:v>Fairly likely</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'14_HWC_Q6'!$E$5:$I$5</c:f>
              <c:strCache>
                <c:ptCount val="5"/>
                <c:pt idx="0">
                  <c:v>Use a defibrillator (i.e. a machine which can deliver an electric shock to restart the heart)</c:v>
                </c:pt>
                <c:pt idx="1">
                  <c:v>Go and get a publicly accessible defibrillator (i.e. a machine which can deliver an electric shock to restart the heart)</c:v>
                </c:pt>
                <c:pt idx="2">
                  <c:v>Perform chest compressions and rescue breathing (i.e. mouth-to-mouth resuscitation)</c:v>
                </c:pt>
                <c:pt idx="3">
                  <c:v>Perform chest compressions only</c:v>
                </c:pt>
                <c:pt idx="4">
                  <c:v>Phone 999</c:v>
                </c:pt>
              </c:strCache>
            </c:strRef>
          </c:cat>
          <c:val>
            <c:numRef>
              <c:f>'14_HWC_Q6'!$E$8:$I$8</c:f>
              <c:numCache>
                <c:formatCode>0</c:formatCode>
                <c:ptCount val="5"/>
                <c:pt idx="0">
                  <c:v>24.987759099069692</c:v>
                </c:pt>
                <c:pt idx="1">
                  <c:v>28.611065774440998</c:v>
                </c:pt>
                <c:pt idx="2">
                  <c:v>28.088787334747838</c:v>
                </c:pt>
                <c:pt idx="3">
                  <c:v>33.784886567651377</c:v>
                </c:pt>
                <c:pt idx="4">
                  <c:v>4.5699363473151617</c:v>
                </c:pt>
              </c:numCache>
            </c:numRef>
          </c:val>
          <c:extLst>
            <c:ext xmlns:c16="http://schemas.microsoft.com/office/drawing/2014/chart" uri="{C3380CC4-5D6E-409C-BE32-E72D297353CC}">
              <c16:uniqueId val="{00000002-E0C3-4897-BC03-78641B000E66}"/>
            </c:ext>
          </c:extLst>
        </c:ser>
        <c:ser>
          <c:idx val="3"/>
          <c:order val="3"/>
          <c:tx>
            <c:strRef>
              <c:f>'14_HWC_Q6'!$D$9</c:f>
              <c:strCache>
                <c:ptCount val="1"/>
                <c:pt idx="0">
                  <c:v>Very likely</c:v>
                </c:pt>
              </c:strCache>
            </c:strRef>
          </c:tx>
          <c:spPr>
            <a:solidFill>
              <a:srgbClr val="C00000"/>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'14_HWC_Q6'!$E$5:$I$5</c:f>
              <c:strCache>
                <c:ptCount val="5"/>
                <c:pt idx="0">
                  <c:v>Use a defibrillator (i.e. a machine which can deliver an electric shock to restart the heart)</c:v>
                </c:pt>
                <c:pt idx="1">
                  <c:v>Go and get a publicly accessible defibrillator (i.e. a machine which can deliver an electric shock to restart the heart)</c:v>
                </c:pt>
                <c:pt idx="2">
                  <c:v>Perform chest compressions and rescue breathing (i.e. mouth-to-mouth resuscitation)</c:v>
                </c:pt>
                <c:pt idx="3">
                  <c:v>Perform chest compressions only</c:v>
                </c:pt>
                <c:pt idx="4">
                  <c:v>Phone 999</c:v>
                </c:pt>
              </c:strCache>
            </c:strRef>
          </c:cat>
          <c:val>
            <c:numRef>
              <c:f>'14_HWC_Q6'!$E$9:$I$9</c:f>
              <c:numCache>
                <c:formatCode>0</c:formatCode>
                <c:ptCount val="5"/>
                <c:pt idx="0">
                  <c:v>27.566508895054675</c:v>
                </c:pt>
                <c:pt idx="1">
                  <c:v>32.038518034927371</c:v>
                </c:pt>
                <c:pt idx="2">
                  <c:v>25.248898318916275</c:v>
                </c:pt>
                <c:pt idx="3">
                  <c:v>29.492410641423213</c:v>
                </c:pt>
                <c:pt idx="4">
                  <c:v>93.651052717480013</c:v>
                </c:pt>
              </c:numCache>
            </c:numRef>
          </c:val>
          <c:extLst>
            <c:ext xmlns:c16="http://schemas.microsoft.com/office/drawing/2014/chart" uri="{C3380CC4-5D6E-409C-BE32-E72D297353CC}">
              <c16:uniqueId val="{00000003-E0C3-4897-BC03-78641B000E66}"/>
            </c:ext>
          </c:extLst>
        </c:ser>
        <c:ser>
          <c:idx val="4"/>
          <c:order val="4"/>
          <c:tx>
            <c:strRef>
              <c:f>'14_HWC_Q6'!$D$10</c:f>
              <c:strCache>
                <c:ptCount val="1"/>
                <c:pt idx="0">
                  <c:v>Don't know</c:v>
                </c:pt>
              </c:strCache>
            </c:strRef>
          </c:tx>
          <c:spPr>
            <a:solidFill>
              <a:srgbClr val="CC99FF"/>
            </a:solidFill>
            <a:ln>
              <a:noFill/>
            </a:ln>
            <a:effectLst/>
          </c:spPr>
          <c:invertIfNegative val="0"/>
          <c:dLbls>
            <c:dLbl>
              <c:idx val="4"/>
              <c:layout>
                <c:manualLayout>
                  <c:x val="-2.0531400966183576E-2"/>
                  <c:y val="-6.39541007629589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0C3-4897-BC03-78641B000E66}"/>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'14_HWC_Q6'!$E$5:$I$5</c:f>
              <c:strCache>
                <c:ptCount val="5"/>
                <c:pt idx="0">
                  <c:v>Use a defibrillator (i.e. a machine which can deliver an electric shock to restart the heart)</c:v>
                </c:pt>
                <c:pt idx="1">
                  <c:v>Go and get a publicly accessible defibrillator (i.e. a machine which can deliver an electric shock to restart the heart)</c:v>
                </c:pt>
                <c:pt idx="2">
                  <c:v>Perform chest compressions and rescue breathing (i.e. mouth-to-mouth resuscitation)</c:v>
                </c:pt>
                <c:pt idx="3">
                  <c:v>Perform chest compressions only</c:v>
                </c:pt>
                <c:pt idx="4">
                  <c:v>Phone 999</c:v>
                </c:pt>
              </c:strCache>
            </c:strRef>
          </c:cat>
          <c:val>
            <c:numRef>
              <c:f>'14_HWC_Q6'!$E$10:$I$10</c:f>
              <c:numCache>
                <c:formatCode>0</c:formatCode>
                <c:ptCount val="5"/>
                <c:pt idx="0">
                  <c:v>11.375877264566672</c:v>
                </c:pt>
                <c:pt idx="1">
                  <c:v>10.918883629835156</c:v>
                </c:pt>
                <c:pt idx="2">
                  <c:v>10.298677982699527</c:v>
                </c:pt>
                <c:pt idx="3">
                  <c:v>9.2867635057940277</c:v>
                </c:pt>
                <c:pt idx="4">
                  <c:v>0.78341765953974207</c:v>
                </c:pt>
              </c:numCache>
            </c:numRef>
          </c:val>
          <c:extLst>
            <c:ext xmlns:c16="http://schemas.microsoft.com/office/drawing/2014/chart" uri="{C3380CC4-5D6E-409C-BE32-E72D297353CC}">
              <c16:uniqueId val="{00000004-E0C3-4897-BC03-78641B000E66}"/>
            </c:ext>
          </c:extLst>
        </c:ser>
        <c:dLbls>
          <c:showLegendKey val="0"/>
          <c:showVal val="0"/>
          <c:showCatName val="0"/>
          <c:showSerName val="0"/>
          <c:showPercent val="0"/>
          <c:showBubbleSize val="0"/>
        </c:dLbls>
        <c:gapWidth val="150"/>
        <c:overlap val="100"/>
        <c:axId val="2005236911"/>
        <c:axId val="2005231151"/>
      </c:barChart>
      <c:catAx>
        <c:axId val="200523691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05231151"/>
        <c:crosses val="autoZero"/>
        <c:auto val="1"/>
        <c:lblAlgn val="ctr"/>
        <c:lblOffset val="100"/>
        <c:noMultiLvlLbl val="0"/>
      </c:catAx>
      <c:valAx>
        <c:axId val="200523115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dirty="0"/>
                  <a:t>Percent</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052369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50C780-1041-4921-BD0F-FF3F0A43A861}" type="datetimeFigureOut">
              <a:rPr lang="en-GB" smtClean="0"/>
              <a:t>28/11/2025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1E4813-3E6F-44FB-A061-9E02E779F1BE}" type="slidenum">
              <a:rPr lang="en-GB" smtClean="0"/>
              <a:t>‹#›</a:t>
            </a:fld>
            <a:endParaRPr lang="en-GB"/>
          </a:p>
        </p:txBody>
      </p:sp>
    </p:spTree>
    <p:extLst>
      <p:ext uri="{BB962C8B-B14F-4D97-AF65-F5344CB8AC3E}">
        <p14:creationId xmlns:p14="http://schemas.microsoft.com/office/powerpoint/2010/main" val="1475259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1E4813-3E6F-44FB-A061-9E02E779F1BE}" type="slidenum">
              <a:rPr lang="en-GB" smtClean="0"/>
              <a:t>2</a:t>
            </a:fld>
            <a:endParaRPr lang="en-GB"/>
          </a:p>
        </p:txBody>
      </p:sp>
    </p:spTree>
    <p:extLst>
      <p:ext uri="{BB962C8B-B14F-4D97-AF65-F5344CB8AC3E}">
        <p14:creationId xmlns:p14="http://schemas.microsoft.com/office/powerpoint/2010/main" val="1231902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1E4813-3E6F-44FB-A061-9E02E779F1BE}" type="slidenum">
              <a:rPr lang="en-GB" smtClean="0"/>
              <a:t>10</a:t>
            </a:fld>
            <a:endParaRPr lang="en-GB"/>
          </a:p>
        </p:txBody>
      </p:sp>
    </p:spTree>
    <p:extLst>
      <p:ext uri="{BB962C8B-B14F-4D97-AF65-F5344CB8AC3E}">
        <p14:creationId xmlns:p14="http://schemas.microsoft.com/office/powerpoint/2010/main" val="2040449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023C11-D4A1-4A89-B042-32F53E7FD4E4}" type="datetimeFigureOut">
              <a:rPr lang="en-GB" smtClean="0"/>
              <a:t>28/11/2025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1934728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023C11-D4A1-4A89-B042-32F53E7FD4E4}" type="datetimeFigureOut">
              <a:rPr lang="en-GB" smtClean="0"/>
              <a:t>28/11/2025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3624158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023C11-D4A1-4A89-B042-32F53E7FD4E4}" type="datetimeFigureOut">
              <a:rPr lang="en-GB" smtClean="0"/>
              <a:t>28/11/2025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265809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023C11-D4A1-4A89-B042-32F53E7FD4E4}" type="datetimeFigureOut">
              <a:rPr lang="en-GB" smtClean="0"/>
              <a:t>28/11/2025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1430217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023C11-D4A1-4A89-B042-32F53E7FD4E4}" type="datetimeFigureOut">
              <a:rPr lang="en-GB" smtClean="0"/>
              <a:t>28/11/2025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353185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023C11-D4A1-4A89-B042-32F53E7FD4E4}" type="datetimeFigureOut">
              <a:rPr lang="en-GB" smtClean="0"/>
              <a:t>28/11/2025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101344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023C11-D4A1-4A89-B042-32F53E7FD4E4}" type="datetimeFigureOut">
              <a:rPr lang="en-GB" smtClean="0"/>
              <a:t>28/11/2025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2444579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023C11-D4A1-4A89-B042-32F53E7FD4E4}" type="datetimeFigureOut">
              <a:rPr lang="en-GB" smtClean="0"/>
              <a:t>28/11/2025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3378740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023C11-D4A1-4A89-B042-32F53E7FD4E4}" type="datetimeFigureOut">
              <a:rPr lang="en-GB" smtClean="0"/>
              <a:t>28/11/2025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2271473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023C11-D4A1-4A89-B042-32F53E7FD4E4}" type="datetimeFigureOut">
              <a:rPr lang="en-GB" smtClean="0"/>
              <a:t>28/11/2025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307482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023C11-D4A1-4A89-B042-32F53E7FD4E4}" type="datetimeFigureOut">
              <a:rPr lang="en-GB" smtClean="0"/>
              <a:t>28/11/2025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DD48BF-17BE-4FFE-AFCC-56D49406CE5C}" type="slidenum">
              <a:rPr lang="en-GB" smtClean="0"/>
              <a:t>‹#›</a:t>
            </a:fld>
            <a:endParaRPr lang="en-GB"/>
          </a:p>
        </p:txBody>
      </p:sp>
    </p:spTree>
    <p:extLst>
      <p:ext uri="{BB962C8B-B14F-4D97-AF65-F5344CB8AC3E}">
        <p14:creationId xmlns:p14="http://schemas.microsoft.com/office/powerpoint/2010/main" val="2465899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23C11-D4A1-4A89-B042-32F53E7FD4E4}" type="datetimeFigureOut">
              <a:rPr lang="en-GB" smtClean="0"/>
              <a:t>28/11/2025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DD48BF-17BE-4FFE-AFCC-56D49406CE5C}" type="slidenum">
              <a:rPr lang="en-GB" smtClean="0"/>
              <a:t>‹#›</a:t>
            </a:fld>
            <a:endParaRPr lang="en-GB"/>
          </a:p>
        </p:txBody>
      </p:sp>
    </p:spTree>
    <p:extLst>
      <p:ext uri="{BB962C8B-B14F-4D97-AF65-F5344CB8AC3E}">
        <p14:creationId xmlns:p14="http://schemas.microsoft.com/office/powerpoint/2010/main" val="16938457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05AB9-9EA4-C856-6A3D-9CF15D068D3D}"/>
              </a:ext>
            </a:extLst>
          </p:cNvPr>
          <p:cNvSpPr>
            <a:spLocks noGrp="1"/>
          </p:cNvSpPr>
          <p:nvPr>
            <p:ph type="ctrTitle"/>
          </p:nvPr>
        </p:nvSpPr>
        <p:spPr/>
        <p:txBody>
          <a:bodyPr/>
          <a:lstStyle/>
          <a:p>
            <a:r>
              <a:rPr lang="en-GB" dirty="0"/>
              <a:t>Attitudes to CPR Survey (2025)</a:t>
            </a:r>
          </a:p>
        </p:txBody>
      </p:sp>
      <p:sp>
        <p:nvSpPr>
          <p:cNvPr id="3" name="Subtitle 2">
            <a:extLst>
              <a:ext uri="{FF2B5EF4-FFF2-40B4-BE49-F238E27FC236}">
                <a16:creationId xmlns:a16="http://schemas.microsoft.com/office/drawing/2014/main" id="{1004E574-60C0-16F4-FCB2-96ED19379760}"/>
              </a:ext>
            </a:extLst>
          </p:cNvPr>
          <p:cNvSpPr>
            <a:spLocks noGrp="1"/>
          </p:cNvSpPr>
          <p:nvPr>
            <p:ph type="subTitle" idx="1"/>
          </p:nvPr>
        </p:nvSpPr>
        <p:spPr/>
        <p:txBody>
          <a:bodyPr>
            <a:normAutofit lnSpcReduction="10000"/>
          </a:bodyPr>
          <a:lstStyle/>
          <a:p>
            <a:r>
              <a:rPr lang="en-GB" dirty="0"/>
              <a:t>YouGov for University of Warwick</a:t>
            </a:r>
          </a:p>
          <a:p>
            <a:r>
              <a:rPr lang="en-GB" dirty="0"/>
              <a:t>Dates: 8</a:t>
            </a:r>
            <a:r>
              <a:rPr lang="en-GB" baseline="30000" dirty="0"/>
              <a:t>th</a:t>
            </a:r>
            <a:r>
              <a:rPr lang="en-GB" dirty="0"/>
              <a:t> to 26</a:t>
            </a:r>
            <a:r>
              <a:rPr lang="en-GB" baseline="30000" dirty="0"/>
              <a:t>th</a:t>
            </a:r>
            <a:r>
              <a:rPr lang="en-GB" dirty="0"/>
              <a:t> August 2025</a:t>
            </a:r>
          </a:p>
          <a:p>
            <a:r>
              <a:rPr lang="en-GB" dirty="0"/>
              <a:t>Total sample was 6,127. The survey was carried out online. The figures have been weighted </a:t>
            </a:r>
            <a:r>
              <a:rPr lang="en-GB"/>
              <a:t>and are representative </a:t>
            </a:r>
            <a:r>
              <a:rPr lang="en-GB" dirty="0"/>
              <a:t>of all UK adults (aged 18+)</a:t>
            </a:r>
          </a:p>
        </p:txBody>
      </p:sp>
      <p:pic>
        <p:nvPicPr>
          <p:cNvPr id="4" name="Picture 3" descr="A picture containing arrow&#10;&#10;Description automatically generated">
            <a:extLst>
              <a:ext uri="{FF2B5EF4-FFF2-40B4-BE49-F238E27FC236}">
                <a16:creationId xmlns:a16="http://schemas.microsoft.com/office/drawing/2014/main" id="{75BCB20C-1CC8-464D-BE1E-1505DDB969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8199" y="308284"/>
            <a:ext cx="1448222" cy="1655762"/>
          </a:xfrm>
          <a:prstGeom prst="rect">
            <a:avLst/>
          </a:prstGeom>
        </p:spPr>
      </p:pic>
      <p:pic>
        <p:nvPicPr>
          <p:cNvPr id="5" name="Graphic 4">
            <a:extLst>
              <a:ext uri="{FF2B5EF4-FFF2-40B4-BE49-F238E27FC236}">
                <a16:creationId xmlns:a16="http://schemas.microsoft.com/office/drawing/2014/main" id="{71EC86CE-6431-9610-137B-D00AEDF1D8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06786" y="745596"/>
            <a:ext cx="3150591" cy="781138"/>
          </a:xfrm>
          <a:prstGeom prst="rect">
            <a:avLst/>
          </a:prstGeom>
        </p:spPr>
      </p:pic>
      <p:pic>
        <p:nvPicPr>
          <p:cNvPr id="6" name="Picture 5">
            <a:extLst>
              <a:ext uri="{FF2B5EF4-FFF2-40B4-BE49-F238E27FC236}">
                <a16:creationId xmlns:a16="http://schemas.microsoft.com/office/drawing/2014/main" id="{045DCF59-B2BA-DF3B-B8A9-5C7326494137}"/>
              </a:ext>
            </a:extLst>
          </p:cNvPr>
          <p:cNvPicPr>
            <a:picLocks noChangeAspect="1"/>
          </p:cNvPicPr>
          <p:nvPr/>
        </p:nvPicPr>
        <p:blipFill>
          <a:blip r:embed="rId5"/>
          <a:stretch>
            <a:fillRect/>
          </a:stretch>
        </p:blipFill>
        <p:spPr>
          <a:xfrm>
            <a:off x="3558715" y="817039"/>
            <a:ext cx="2817249" cy="645620"/>
          </a:xfrm>
          <a:prstGeom prst="rect">
            <a:avLst/>
          </a:prstGeom>
        </p:spPr>
      </p:pic>
      <p:pic>
        <p:nvPicPr>
          <p:cNvPr id="7" name="Picture 6">
            <a:extLst>
              <a:ext uri="{FF2B5EF4-FFF2-40B4-BE49-F238E27FC236}">
                <a16:creationId xmlns:a16="http://schemas.microsoft.com/office/drawing/2014/main" id="{B494AE07-6D49-BC71-1597-37DEAA6B72C7}"/>
              </a:ext>
            </a:extLst>
          </p:cNvPr>
          <p:cNvPicPr>
            <a:picLocks noChangeAspect="1"/>
          </p:cNvPicPr>
          <p:nvPr/>
        </p:nvPicPr>
        <p:blipFill>
          <a:blip r:embed="rId6"/>
          <a:stretch>
            <a:fillRect/>
          </a:stretch>
        </p:blipFill>
        <p:spPr>
          <a:xfrm>
            <a:off x="410644" y="745596"/>
            <a:ext cx="2817249" cy="786844"/>
          </a:xfrm>
          <a:prstGeom prst="rect">
            <a:avLst/>
          </a:prstGeom>
        </p:spPr>
      </p:pic>
    </p:spTree>
    <p:extLst>
      <p:ext uri="{BB962C8B-B14F-4D97-AF65-F5344CB8AC3E}">
        <p14:creationId xmlns:p14="http://schemas.microsoft.com/office/powerpoint/2010/main" val="2701455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86B80-B919-C03B-5068-0D5970F2C7F7}"/>
              </a:ext>
            </a:extLst>
          </p:cNvPr>
          <p:cNvSpPr>
            <a:spLocks noGrp="1"/>
          </p:cNvSpPr>
          <p:nvPr>
            <p:ph type="title"/>
          </p:nvPr>
        </p:nvSpPr>
        <p:spPr/>
        <p:txBody>
          <a:bodyPr>
            <a:normAutofit/>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For the following question, by "cardiac arrest" we mean when a person's heart stops beating and they stop breathing.</a:t>
            </a:r>
            <a:r>
              <a:rPr lang="en-GB" sz="1800" b="1" kern="100" dirty="0">
                <a:latin typeface="Calibri" panose="020F0502020204030204" pitchFamily="34" charset="0"/>
                <a:ea typeface="Calibri" panose="020F0502020204030204" pitchFamily="34" charset="0"/>
                <a:cs typeface="Times New Roman" panose="02020603050405020304" pitchFamily="18" charset="0"/>
              </a:rPr>
              <a:t> </a:t>
            </a:r>
            <a:r>
              <a:rPr lang="en-GB" sz="1800" b="1" kern="100" dirty="0">
                <a:effectLst/>
                <a:latin typeface="Calibri" panose="020F0502020204030204" pitchFamily="34" charset="0"/>
                <a:ea typeface="Calibri" panose="020F0502020204030204" pitchFamily="34" charset="0"/>
                <a:cs typeface="Calibri" panose="020F0502020204030204" pitchFamily="34" charset="0"/>
              </a:rPr>
              <a:t>Still imagining that you were witnessing someone having a cardiac arrest in front of you... </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Which, if any, of the following would make you </a:t>
            </a:r>
            <a:r>
              <a:rPr lang="en-GB" sz="1800" u="sng" kern="100" dirty="0">
                <a:effectLst/>
                <a:latin typeface="Calibri" panose="020F0502020204030204" pitchFamily="34" charset="0"/>
                <a:ea typeface="Calibri" panose="020F0502020204030204" pitchFamily="34" charset="0"/>
                <a:cs typeface="Calibri" panose="020F0502020204030204" pitchFamily="34" charset="0"/>
              </a:rPr>
              <a:t>reluctant</a:t>
            </a:r>
            <a:r>
              <a:rPr lang="en-GB" sz="1800" kern="100" dirty="0">
                <a:effectLst/>
                <a:latin typeface="Calibri" panose="020F0502020204030204" pitchFamily="34" charset="0"/>
                <a:ea typeface="Calibri" panose="020F0502020204030204" pitchFamily="34" charset="0"/>
                <a:cs typeface="Calibri" panose="020F0502020204030204" pitchFamily="34" charset="0"/>
              </a:rPr>
              <a:t> to perform CPR? (Please select all that apply)</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GB" dirty="0"/>
          </a:p>
        </p:txBody>
      </p:sp>
      <p:graphicFrame>
        <p:nvGraphicFramePr>
          <p:cNvPr id="8" name="Content Placeholder 7">
            <a:extLst>
              <a:ext uri="{FF2B5EF4-FFF2-40B4-BE49-F238E27FC236}">
                <a16:creationId xmlns:a16="http://schemas.microsoft.com/office/drawing/2014/main" id="{583842B7-1C60-7722-8211-B8FEC016C02D}"/>
              </a:ext>
            </a:extLst>
          </p:cNvPr>
          <p:cNvGraphicFramePr>
            <a:graphicFrameLocks noGrp="1"/>
          </p:cNvGraphicFramePr>
          <p:nvPr>
            <p:ph idx="1"/>
            <p:extLst>
              <p:ext uri="{D42A27DB-BD31-4B8C-83A1-F6EECF244321}">
                <p14:modId xmlns:p14="http://schemas.microsoft.com/office/powerpoint/2010/main" val="849675220"/>
              </p:ext>
            </p:extLst>
          </p:nvPr>
        </p:nvGraphicFramePr>
        <p:xfrm>
          <a:off x="838200" y="1581913"/>
          <a:ext cx="10515600" cy="5036602"/>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7CA5E4AD-2EB4-4C8E-8C1A-9CD1395B7F27}"/>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2328258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3E6F3-4905-5E4B-9266-53F4FC69835A}"/>
              </a:ext>
            </a:extLst>
          </p:cNvPr>
          <p:cNvSpPr>
            <a:spLocks noGrp="1"/>
          </p:cNvSpPr>
          <p:nvPr>
            <p:ph type="title"/>
          </p:nvPr>
        </p:nvSpPr>
        <p:spPr/>
        <p:txBody>
          <a:bodyPr>
            <a:normAutofit/>
          </a:bodyPr>
          <a:lstStyle/>
          <a:p>
            <a:pPr>
              <a:lnSpc>
                <a:spcPct val="107000"/>
              </a:lnSpc>
              <a:spcBef>
                <a:spcPts val="1200"/>
              </a:spcBef>
              <a:spcAft>
                <a:spcPts val="12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As a reminder, by "defibrillator", we mean a machine which can deliver an electric shock to restart the heart.</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b="1" kern="100" dirty="0">
                <a:effectLst/>
                <a:latin typeface="Calibri" panose="020F0502020204030204" pitchFamily="34" charset="0"/>
                <a:ea typeface="Calibri" panose="020F0502020204030204" pitchFamily="34" charset="0"/>
                <a:cs typeface="Calibri" panose="020F0502020204030204" pitchFamily="34" charset="0"/>
              </a:rPr>
              <a:t>You have said you are not very or not at all likely to use a defibrillator…</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Which, if any, of the following reasons make you feel reluctant to use a defibrillator?</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	</a:t>
            </a:r>
            <a:r>
              <a:rPr lang="en-GB" sz="1800" i="1" kern="100" dirty="0">
                <a:effectLst/>
                <a:latin typeface="Calibri" panose="020F0502020204030204" pitchFamily="34" charset="0"/>
                <a:ea typeface="Calibri" panose="020F0502020204030204" pitchFamily="34" charset="0"/>
                <a:cs typeface="Calibri" panose="020F0502020204030204" pitchFamily="34" charset="0"/>
              </a:rPr>
              <a:t>(Please select all that apply)</a:t>
            </a:r>
            <a:endParaRPr lang="en-GB" i="1" dirty="0"/>
          </a:p>
        </p:txBody>
      </p:sp>
      <p:graphicFrame>
        <p:nvGraphicFramePr>
          <p:cNvPr id="6" name="Content Placeholder 5">
            <a:extLst>
              <a:ext uri="{FF2B5EF4-FFF2-40B4-BE49-F238E27FC236}">
                <a16:creationId xmlns:a16="http://schemas.microsoft.com/office/drawing/2014/main" id="{B205AD04-3937-B9DD-3A5C-C8CDC2B6345F}"/>
              </a:ext>
            </a:extLst>
          </p:cNvPr>
          <p:cNvGraphicFramePr>
            <a:graphicFrameLocks noGrp="1"/>
          </p:cNvGraphicFramePr>
          <p:nvPr>
            <p:ph idx="1"/>
            <p:extLst>
              <p:ext uri="{D42A27DB-BD31-4B8C-83A1-F6EECF244321}">
                <p14:modId xmlns:p14="http://schemas.microsoft.com/office/powerpoint/2010/main" val="3907058737"/>
              </p:ext>
            </p:extLst>
          </p:nvPr>
        </p:nvGraphicFramePr>
        <p:xfrm>
          <a:off x="838200" y="1545336"/>
          <a:ext cx="10515600" cy="510235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6EF6BBC2-F473-606A-3D18-AC58EEDD51C7}"/>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4200102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6B1B7-6EF2-53B6-2EC1-29FBEB2D10C1}"/>
              </a:ext>
            </a:extLst>
          </p:cNvPr>
          <p:cNvSpPr>
            <a:spLocks noGrp="1"/>
          </p:cNvSpPr>
          <p:nvPr>
            <p:ph type="title"/>
          </p:nvPr>
        </p:nvSpPr>
        <p:spPr/>
        <p:txBody>
          <a:bodyPr>
            <a:normAutofit/>
          </a:bodyPr>
          <a:lstStyle/>
          <a:p>
            <a:pPr>
              <a:lnSpc>
                <a:spcPct val="107000"/>
              </a:lnSpc>
              <a:spcBef>
                <a:spcPts val="1200"/>
              </a:spcBef>
              <a:spcAft>
                <a:spcPts val="12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As a reminder, by "defibrillator", we mean a machine which can deliver an electric shock to restart the heart.</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Approximately how far do you think the nearest publicly accessible defibrillator is from your </a:t>
            </a:r>
            <a:r>
              <a:rPr lang="en-GB" sz="1800" u="sng" kern="100" dirty="0">
                <a:effectLst/>
                <a:latin typeface="Calibri" panose="020F0502020204030204" pitchFamily="34" charset="0"/>
                <a:ea typeface="Calibri" panose="020F0502020204030204" pitchFamily="34" charset="0"/>
                <a:cs typeface="Calibri" panose="020F0502020204030204" pitchFamily="34" charset="0"/>
              </a:rPr>
              <a:t>home</a:t>
            </a:r>
            <a:r>
              <a:rPr lang="en-GB" sz="1800" kern="100" dirty="0">
                <a:effectLst/>
                <a:latin typeface="Calibri" panose="020F0502020204030204" pitchFamily="34" charset="0"/>
                <a:ea typeface="Calibri" panose="020F0502020204030204" pitchFamily="34" charset="0"/>
                <a:cs typeface="Calibri" panose="020F0502020204030204" pitchFamily="34" charset="0"/>
              </a:rPr>
              <a:t>? (Please select the option that best applies. If you don’t know, please select the 'Don't know' option)</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GB" dirty="0"/>
          </a:p>
        </p:txBody>
      </p:sp>
      <p:sp>
        <p:nvSpPr>
          <p:cNvPr id="3" name="TextBox 2">
            <a:extLst>
              <a:ext uri="{FF2B5EF4-FFF2-40B4-BE49-F238E27FC236}">
                <a16:creationId xmlns:a16="http://schemas.microsoft.com/office/drawing/2014/main" id="{3F9963F4-8D67-6549-C9B3-E462A59231E7}"/>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graphicFrame>
        <p:nvGraphicFramePr>
          <p:cNvPr id="8" name="Content Placeholder 7">
            <a:extLst>
              <a:ext uri="{FF2B5EF4-FFF2-40B4-BE49-F238E27FC236}">
                <a16:creationId xmlns:a16="http://schemas.microsoft.com/office/drawing/2014/main" id="{FBD43CB3-0D79-404A-9D46-477BCCD0F8DA}"/>
              </a:ext>
            </a:extLst>
          </p:cNvPr>
          <p:cNvGraphicFramePr>
            <a:graphicFrameLocks noGrp="1"/>
          </p:cNvGraphicFramePr>
          <p:nvPr>
            <p:ph idx="1"/>
            <p:extLst>
              <p:ext uri="{D42A27DB-BD31-4B8C-83A1-F6EECF244321}">
                <p14:modId xmlns:p14="http://schemas.microsoft.com/office/powerpoint/2010/main" val="2807035999"/>
              </p:ext>
            </p:extLst>
          </p:nvPr>
        </p:nvGraphicFramePr>
        <p:xfrm>
          <a:off x="838200" y="1489166"/>
          <a:ext cx="10515600" cy="511193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22331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59706-5050-5E40-00D1-C396D813D482}"/>
              </a:ext>
            </a:extLst>
          </p:cNvPr>
          <p:cNvSpPr>
            <a:spLocks noGrp="1"/>
          </p:cNvSpPr>
          <p:nvPr>
            <p:ph type="title"/>
          </p:nvPr>
        </p:nvSpPr>
        <p:spPr/>
        <p:txBody>
          <a:bodyPr>
            <a:normAutofit fontScale="90000"/>
          </a:bodyPr>
          <a:lstStyle/>
          <a:p>
            <a:pPr>
              <a:lnSpc>
                <a:spcPct val="107000"/>
              </a:lnSpc>
              <a:spcBef>
                <a:spcPts val="1200"/>
              </a:spcBef>
              <a:spcAft>
                <a:spcPts val="12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 For the following question, if you work in more than one place, please think about your MAIN place of work (i.e. where you spend most of your time when you go into your employer's work place).</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GB" sz="1800" b="1" kern="100" dirty="0">
                <a:effectLst/>
                <a:latin typeface="Calibri" panose="020F0502020204030204" pitchFamily="34" charset="0"/>
                <a:ea typeface="Calibri" panose="020F0502020204030204" pitchFamily="34" charset="0"/>
                <a:cs typeface="Calibri" panose="020F0502020204030204" pitchFamily="34" charset="0"/>
              </a:rPr>
              <a:t>By "workplace", we mean the place where you spend most of your time working when you go into your employer's work place.</a:t>
            </a:r>
            <a:br>
              <a:rPr lang="en-GB" sz="1800" b="1" kern="100" dirty="0">
                <a:effectLst/>
                <a:latin typeface="Calibri" panose="020F0502020204030204" pitchFamily="34" charset="0"/>
                <a:ea typeface="Calibri" panose="020F0502020204030204" pitchFamily="34" charset="0"/>
                <a:cs typeface="Calibri" panose="020F0502020204030204" pitchFamily="34" charset="0"/>
              </a:rPr>
            </a:br>
            <a:br>
              <a:rPr lang="en-GB" sz="1800" b="1" kern="100" dirty="0">
                <a:effectLst/>
                <a:latin typeface="Calibri" panose="020F0502020204030204" pitchFamily="34" charset="0"/>
                <a:ea typeface="Calibri" panose="020F0502020204030204" pitchFamily="34" charset="0"/>
                <a:cs typeface="Calibri" panose="020F0502020204030204" pitchFamily="34" charset="0"/>
              </a:rPr>
            </a:br>
            <a:r>
              <a:rPr lang="en-GB" sz="1800" b="1" kern="100" dirty="0">
                <a:effectLst/>
                <a:latin typeface="Calibri" panose="020F0502020204030204" pitchFamily="34" charset="0"/>
                <a:ea typeface="Calibri" panose="020F0502020204030204" pitchFamily="34" charset="0"/>
                <a:cs typeface="Calibri" panose="020F0502020204030204" pitchFamily="34" charset="0"/>
              </a:rPr>
              <a:t>As a reminder, for the following question by "defibrillator" we mean a machine which can deliver an electric shock to restart the heart.</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Is there a defibrillator that you can access in your workplace?</a:t>
            </a:r>
            <a:endParaRPr lang="en-GB" dirty="0"/>
          </a:p>
        </p:txBody>
      </p:sp>
      <p:sp>
        <p:nvSpPr>
          <p:cNvPr id="5" name="TextBox 4">
            <a:extLst>
              <a:ext uri="{FF2B5EF4-FFF2-40B4-BE49-F238E27FC236}">
                <a16:creationId xmlns:a16="http://schemas.microsoft.com/office/drawing/2014/main" id="{85FCA089-6872-4BED-8B95-AFD8358A7CE8}"/>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Working Adults who are currently working from their employer’s workplace either all or some of the time (2,472)</a:t>
            </a:r>
          </a:p>
        </p:txBody>
      </p:sp>
      <p:graphicFrame>
        <p:nvGraphicFramePr>
          <p:cNvPr id="10" name="Content Placeholder 9">
            <a:extLst>
              <a:ext uri="{FF2B5EF4-FFF2-40B4-BE49-F238E27FC236}">
                <a16:creationId xmlns:a16="http://schemas.microsoft.com/office/drawing/2014/main" id="{99456D9D-EBDF-5BCB-B0F4-F8ADA908A547}"/>
              </a:ext>
            </a:extLst>
          </p:cNvPr>
          <p:cNvGraphicFramePr>
            <a:graphicFrameLocks noGrp="1"/>
          </p:cNvGraphicFramePr>
          <p:nvPr>
            <p:ph idx="1"/>
            <p:extLst>
              <p:ext uri="{D42A27DB-BD31-4B8C-83A1-F6EECF244321}">
                <p14:modId xmlns:p14="http://schemas.microsoft.com/office/powerpoint/2010/main" val="3668143402"/>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0140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91564-2005-0082-4D27-C8BB106B2A0B}"/>
              </a:ext>
            </a:extLst>
          </p:cNvPr>
          <p:cNvSpPr>
            <a:spLocks noGrp="1"/>
          </p:cNvSpPr>
          <p:nvPr>
            <p:ph type="title"/>
          </p:nvPr>
        </p:nvSpPr>
        <p:spPr/>
        <p:txBody>
          <a:bodyPr>
            <a:normAutofit fontScale="90000"/>
          </a:bodyPr>
          <a:lstStyle/>
          <a:p>
            <a:pPr>
              <a:lnSpc>
                <a:spcPct val="107000"/>
              </a:lnSpc>
              <a:spcBef>
                <a:spcPts val="1200"/>
              </a:spcBef>
              <a:spcAft>
                <a:spcPts val="12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For the following question, please think about cardiac arrests that you have witnessed in real life (e.g. at home or in a public place like a shopping centre). Please do not include any incidents that happened within a hospital or nursing home or incidents that you attended to as part of your job (e.g. doctors, nurses, paramedics) or any did not actually see in real life (e.g. one you saw on television).</a:t>
            </a:r>
            <a:br>
              <a:rPr lang="en-GB" sz="1800" b="1"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When, if at all, was the most recent time that you saw someone have a cardiac arrest in real life (i.e. collapse and be in need of CPR)? Please select one option</a:t>
            </a:r>
          </a:p>
        </p:txBody>
      </p:sp>
      <p:graphicFrame>
        <p:nvGraphicFramePr>
          <p:cNvPr id="7" name="Content Placeholder 6">
            <a:extLst>
              <a:ext uri="{FF2B5EF4-FFF2-40B4-BE49-F238E27FC236}">
                <a16:creationId xmlns:a16="http://schemas.microsoft.com/office/drawing/2014/main" id="{11BEBDA8-A911-2E25-7B1E-D50F0E8721EE}"/>
              </a:ext>
            </a:extLst>
          </p:cNvPr>
          <p:cNvGraphicFramePr>
            <a:graphicFrameLocks noGrp="1"/>
          </p:cNvGraphicFramePr>
          <p:nvPr>
            <p:ph idx="1"/>
            <p:extLst>
              <p:ext uri="{D42A27DB-BD31-4B8C-83A1-F6EECF244321}">
                <p14:modId xmlns:p14="http://schemas.microsoft.com/office/powerpoint/2010/main" val="2836953083"/>
              </p:ext>
            </p:extLst>
          </p:nvPr>
        </p:nvGraphicFramePr>
        <p:xfrm>
          <a:off x="838200" y="1783080"/>
          <a:ext cx="10515600" cy="463600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857025D1-4E63-4B6A-1610-0C09ED70C2CF}"/>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3404887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3FE19-22AF-8104-293A-5B9C73F0A489}"/>
              </a:ext>
            </a:extLst>
          </p:cNvPr>
          <p:cNvSpPr>
            <a:spLocks noGrp="1"/>
          </p:cNvSpPr>
          <p:nvPr>
            <p:ph type="title"/>
          </p:nvPr>
        </p:nvSpPr>
        <p:spPr/>
        <p:txBody>
          <a:bodyPr>
            <a:normAutofit fontScale="90000"/>
          </a:bodyPr>
          <a:lstStyle/>
          <a:p>
            <a:pPr>
              <a:lnSpc>
                <a:spcPct val="107000"/>
              </a:lnSpc>
              <a:spcBef>
                <a:spcPts val="1200"/>
              </a:spcBef>
              <a:spcAft>
                <a:spcPts val="12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 For the following question, if you are a health care professional, member of the emergency or armed services, please do </a:t>
            </a:r>
            <a:r>
              <a:rPr lang="en-GB" sz="1800" b="1" u="sng" kern="100" dirty="0">
                <a:effectLst/>
                <a:latin typeface="Calibri" panose="020F0502020204030204" pitchFamily="34" charset="0"/>
                <a:ea typeface="Calibri" panose="020F0502020204030204" pitchFamily="34" charset="0"/>
                <a:cs typeface="Calibri" panose="020F0502020204030204" pitchFamily="34" charset="0"/>
              </a:rPr>
              <a:t>not</a:t>
            </a:r>
            <a:r>
              <a:rPr lang="en-GB" sz="1800" b="1" kern="100" dirty="0">
                <a:effectLst/>
                <a:latin typeface="Calibri" panose="020F0502020204030204" pitchFamily="34" charset="0"/>
                <a:ea typeface="Calibri" panose="020F0502020204030204" pitchFamily="34" charset="0"/>
                <a:cs typeface="Calibri" panose="020F0502020204030204" pitchFamily="34" charset="0"/>
              </a:rPr>
              <a:t> include any times when you responded as part of your job.</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Have you EVER called 999 because you were helping someone who was having a cardiac arrest that didn’t happen in a </a:t>
            </a:r>
            <a:r>
              <a:rPr lang="en-GB" sz="1800" b="1" kern="100" dirty="0">
                <a:effectLst/>
                <a:latin typeface="Calibri" panose="020F0502020204030204" pitchFamily="34" charset="0"/>
                <a:ea typeface="Calibri" panose="020F0502020204030204" pitchFamily="34" charset="0"/>
                <a:cs typeface="Calibri" panose="020F0502020204030204" pitchFamily="34" charset="0"/>
              </a:rPr>
              <a:t>hospital, care home or hospice</a:t>
            </a:r>
            <a:r>
              <a:rPr lang="en-GB" sz="1800" kern="100" dirty="0">
                <a:effectLst/>
                <a:latin typeface="Calibri" panose="020F0502020204030204" pitchFamily="34" charset="0"/>
                <a:ea typeface="Calibri" panose="020F0502020204030204" pitchFamily="34" charset="0"/>
                <a:cs typeface="Calibri" panose="020F0502020204030204" pitchFamily="34" charset="0"/>
              </a:rPr>
              <a:t>? </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endParaRPr lang="en-GB" dirty="0"/>
          </a:p>
        </p:txBody>
      </p:sp>
      <p:graphicFrame>
        <p:nvGraphicFramePr>
          <p:cNvPr id="10" name="Content Placeholder 9">
            <a:extLst>
              <a:ext uri="{FF2B5EF4-FFF2-40B4-BE49-F238E27FC236}">
                <a16:creationId xmlns:a16="http://schemas.microsoft.com/office/drawing/2014/main" id="{934AE9D8-917F-DEEE-CE67-04D759C85BE5}"/>
              </a:ext>
            </a:extLst>
          </p:cNvPr>
          <p:cNvGraphicFramePr>
            <a:graphicFrameLocks noGrp="1"/>
          </p:cNvGraphicFramePr>
          <p:nvPr>
            <p:ph idx="1"/>
            <p:extLst>
              <p:ext uri="{D42A27DB-BD31-4B8C-83A1-F6EECF244321}">
                <p14:modId xmlns:p14="http://schemas.microsoft.com/office/powerpoint/2010/main" val="309577966"/>
              </p:ext>
            </p:extLst>
          </p:nvPr>
        </p:nvGraphicFramePr>
        <p:xfrm>
          <a:off x="838200" y="1609344"/>
          <a:ext cx="10515600" cy="4878482"/>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3CC652B2-7BF9-86A2-86A8-797CB309F2AE}"/>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3715496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76648-B0B3-6E4F-3B7E-81E840058A74}"/>
              </a:ext>
            </a:extLst>
          </p:cNvPr>
          <p:cNvSpPr>
            <a:spLocks noGrp="1"/>
          </p:cNvSpPr>
          <p:nvPr>
            <p:ph type="title"/>
          </p:nvPr>
        </p:nvSpPr>
        <p:spPr/>
        <p:txBody>
          <a:bodyPr>
            <a:normAutofit fontScale="90000"/>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Thinking about the MOST recent time you called 999 because you were helping someone who was having a cardiac arrest that didn't happen in a hospital, care home or hospice...</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Did the person answering the 999 call tell you to go and get a defibrillator (a machine used to restart the heart)?</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5" name="TextBox 4">
            <a:extLst>
              <a:ext uri="{FF2B5EF4-FFF2-40B4-BE49-F238E27FC236}">
                <a16:creationId xmlns:a16="http://schemas.microsoft.com/office/drawing/2014/main" id="{CCDD10E6-3795-3BC8-E023-D29E17505C5D}"/>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who have rung 999 because they were helping someone who was having a cardiac arrest (617)</a:t>
            </a:r>
          </a:p>
        </p:txBody>
      </p:sp>
      <p:graphicFrame>
        <p:nvGraphicFramePr>
          <p:cNvPr id="7" name="Content Placeholder 6">
            <a:extLst>
              <a:ext uri="{FF2B5EF4-FFF2-40B4-BE49-F238E27FC236}">
                <a16:creationId xmlns:a16="http://schemas.microsoft.com/office/drawing/2014/main" id="{5C9EFC84-ED43-A3F7-1868-161765BD7A6F}"/>
              </a:ext>
            </a:extLst>
          </p:cNvPr>
          <p:cNvGraphicFramePr>
            <a:graphicFrameLocks noGrp="1"/>
          </p:cNvGraphicFramePr>
          <p:nvPr>
            <p:ph idx="1"/>
            <p:extLst>
              <p:ext uri="{D42A27DB-BD31-4B8C-83A1-F6EECF244321}">
                <p14:modId xmlns:p14="http://schemas.microsoft.com/office/powerpoint/2010/main" val="2501439361"/>
              </p:ext>
            </p:extLst>
          </p:nvPr>
        </p:nvGraphicFramePr>
        <p:xfrm>
          <a:off x="838200" y="1508760"/>
          <a:ext cx="10515600" cy="51206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4892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A674B-1C3A-0960-41CE-6D170BD331FA}"/>
              </a:ext>
            </a:extLst>
          </p:cNvPr>
          <p:cNvSpPr>
            <a:spLocks noGrp="1"/>
          </p:cNvSpPr>
          <p:nvPr>
            <p:ph type="title"/>
          </p:nvPr>
        </p:nvSpPr>
        <p:spPr>
          <a:xfrm>
            <a:off x="838200" y="365125"/>
            <a:ext cx="5257800" cy="1325563"/>
          </a:xfrm>
        </p:spPr>
        <p:txBody>
          <a:bodyPr>
            <a:normAutofit/>
          </a:bodyPr>
          <a:lstStyle/>
          <a:p>
            <a:r>
              <a:rPr lang="en-GB" sz="1500" kern="100" dirty="0">
                <a:effectLst/>
                <a:latin typeface="Calibri" panose="020F0502020204030204" pitchFamily="34" charset="0"/>
                <a:ea typeface="Calibri" panose="020F0502020204030204" pitchFamily="34" charset="0"/>
                <a:cs typeface="Calibri" panose="020F0502020204030204" pitchFamily="34" charset="0"/>
              </a:rPr>
              <a:t>How easy, if at all, was it to find the defibrillator?</a:t>
            </a:r>
            <a:br>
              <a:rPr lang="en-GB" sz="1500" kern="100" dirty="0">
                <a:effectLst/>
                <a:latin typeface="Calibri" panose="020F0502020204030204" pitchFamily="34" charset="0"/>
                <a:ea typeface="Calibri" panose="020F0502020204030204" pitchFamily="34" charset="0"/>
                <a:cs typeface="Calibri" panose="020F0502020204030204" pitchFamily="34" charset="0"/>
              </a:rPr>
            </a:br>
            <a:br>
              <a:rPr lang="en-GB" sz="1500" kern="100" dirty="0">
                <a:effectLst/>
                <a:latin typeface="Calibri" panose="020F0502020204030204" pitchFamily="34" charset="0"/>
                <a:ea typeface="Calibri" panose="020F0502020204030204" pitchFamily="34" charset="0"/>
                <a:cs typeface="Calibri" panose="020F0502020204030204" pitchFamily="34" charset="0"/>
              </a:rPr>
            </a:br>
            <a:r>
              <a:rPr lang="en-GB" sz="1500" kern="100" dirty="0">
                <a:effectLst/>
                <a:latin typeface="Calibri" panose="020F0502020204030204" pitchFamily="34" charset="0"/>
                <a:ea typeface="Calibri" panose="020F0502020204030204" pitchFamily="34" charset="0"/>
                <a:cs typeface="Calibri" panose="020F0502020204030204" pitchFamily="34" charset="0"/>
              </a:rPr>
              <a:t>(If you were not the person to get the defibrillator, please answer based on how easy it was for the other person to find it)</a:t>
            </a:r>
            <a:br>
              <a:rPr lang="en-GB" sz="1500" kern="100" dirty="0">
                <a:effectLst/>
                <a:latin typeface="Calibri" panose="020F0502020204030204" pitchFamily="34" charset="0"/>
                <a:ea typeface="Calibri" panose="020F0502020204030204" pitchFamily="34" charset="0"/>
                <a:cs typeface="Times New Roman" panose="02020603050405020304" pitchFamily="18" charset="0"/>
              </a:rPr>
            </a:br>
            <a:endParaRPr lang="en-GB" sz="1500" dirty="0"/>
          </a:p>
        </p:txBody>
      </p:sp>
      <p:sp>
        <p:nvSpPr>
          <p:cNvPr id="5" name="Title 1">
            <a:extLst>
              <a:ext uri="{FF2B5EF4-FFF2-40B4-BE49-F238E27FC236}">
                <a16:creationId xmlns:a16="http://schemas.microsoft.com/office/drawing/2014/main" id="{90D77578-FC6B-DB21-4311-52DA1B222EDD}"/>
              </a:ext>
            </a:extLst>
          </p:cNvPr>
          <p:cNvSpPr txBox="1">
            <a:spLocks/>
          </p:cNvSpPr>
          <p:nvPr/>
        </p:nvSpPr>
        <p:spPr>
          <a:xfrm>
            <a:off x="6096000" y="365125"/>
            <a:ext cx="5257800" cy="1325563"/>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Still thinking about the MOST recent time you called 999 because you were helping someone who was having a cardiac arrest that didn't happen in a hospital, care home or hospice...</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Approximately how long did it take you or the other person to find the defibrillator? (Please select the option that best applies)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C413318C-D8A6-9697-D7BD-6A287EC0BA11}"/>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who have rung 999 because they were helping someone who was having a cardiac arrest and went to get a defibrillator (187)</a:t>
            </a:r>
          </a:p>
        </p:txBody>
      </p:sp>
      <p:graphicFrame>
        <p:nvGraphicFramePr>
          <p:cNvPr id="8" name="Content Placeholder 7">
            <a:extLst>
              <a:ext uri="{FF2B5EF4-FFF2-40B4-BE49-F238E27FC236}">
                <a16:creationId xmlns:a16="http://schemas.microsoft.com/office/drawing/2014/main" id="{7F62082B-4F9C-41D5-0ED6-BCEBAFA3EE13}"/>
              </a:ext>
            </a:extLst>
          </p:cNvPr>
          <p:cNvGraphicFramePr>
            <a:graphicFrameLocks noGrp="1"/>
          </p:cNvGraphicFramePr>
          <p:nvPr>
            <p:ph idx="1"/>
            <p:extLst>
              <p:ext uri="{D42A27DB-BD31-4B8C-83A1-F6EECF244321}">
                <p14:modId xmlns:p14="http://schemas.microsoft.com/office/powerpoint/2010/main" val="49365027"/>
              </p:ext>
            </p:extLst>
          </p:nvPr>
        </p:nvGraphicFramePr>
        <p:xfrm>
          <a:off x="620398" y="1749257"/>
          <a:ext cx="5475602" cy="46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73839D8F-19F2-8356-A691-C9E4ADE8D495}"/>
              </a:ext>
            </a:extLst>
          </p:cNvPr>
          <p:cNvGraphicFramePr>
            <a:graphicFrameLocks/>
          </p:cNvGraphicFramePr>
          <p:nvPr>
            <p:extLst>
              <p:ext uri="{D42A27DB-BD31-4B8C-83A1-F6EECF244321}">
                <p14:modId xmlns:p14="http://schemas.microsoft.com/office/powerpoint/2010/main" val="1555172050"/>
              </p:ext>
            </p:extLst>
          </p:nvPr>
        </p:nvGraphicFramePr>
        <p:xfrm>
          <a:off x="6015358" y="1749257"/>
          <a:ext cx="5475602" cy="468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7709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D048-9C21-DB06-1303-FABD106E10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6805BE-2C00-EB98-80DE-ADD70401DF61}"/>
              </a:ext>
            </a:extLst>
          </p:cNvPr>
          <p:cNvSpPr>
            <a:spLocks noGrp="1"/>
          </p:cNvSpPr>
          <p:nvPr>
            <p:ph type="title"/>
          </p:nvPr>
        </p:nvSpPr>
        <p:spPr/>
        <p:txBody>
          <a:bodyPr>
            <a:normAutofit/>
          </a:bodyPr>
          <a:lstStyle/>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Calibri" panose="020F0502020204030204" pitchFamily="34" charset="0"/>
              </a:rPr>
              <a:t>Which of the following, if any, have you ever done to help someone who was having a cardiac arrest?</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i="1" kern="100" dirty="0">
                <a:effectLst/>
                <a:latin typeface="Calibri" panose="020F0502020204030204" pitchFamily="34" charset="0"/>
                <a:ea typeface="Calibri" panose="020F0502020204030204" pitchFamily="34" charset="0"/>
                <a:cs typeface="Calibri" panose="020F0502020204030204" pitchFamily="34" charset="0"/>
              </a:rPr>
              <a:t>(Please don’t include events that happened in a hospital, care home or hospice. Please select all that apply)</a:t>
            </a:r>
            <a:endParaRPr lang="en-GB" i="1" dirty="0"/>
          </a:p>
        </p:txBody>
      </p:sp>
      <p:sp>
        <p:nvSpPr>
          <p:cNvPr id="5" name="TextBox 4">
            <a:extLst>
              <a:ext uri="{FF2B5EF4-FFF2-40B4-BE49-F238E27FC236}">
                <a16:creationId xmlns:a16="http://schemas.microsoft.com/office/drawing/2014/main" id="{711E8DC8-047E-DE6A-5980-F1FBE78679B9}"/>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graphicFrame>
        <p:nvGraphicFramePr>
          <p:cNvPr id="7" name="Content Placeholder 6">
            <a:extLst>
              <a:ext uri="{FF2B5EF4-FFF2-40B4-BE49-F238E27FC236}">
                <a16:creationId xmlns:a16="http://schemas.microsoft.com/office/drawing/2014/main" id="{D7B68EFB-88B9-C9E4-4B87-A2BF17D3C787}"/>
              </a:ext>
            </a:extLst>
          </p:cNvPr>
          <p:cNvGraphicFramePr>
            <a:graphicFrameLocks noGrp="1"/>
          </p:cNvGraphicFramePr>
          <p:nvPr>
            <p:ph idx="1"/>
            <p:extLst>
              <p:ext uri="{D42A27DB-BD31-4B8C-83A1-F6EECF244321}">
                <p14:modId xmlns:p14="http://schemas.microsoft.com/office/powerpoint/2010/main" val="980484977"/>
              </p:ext>
            </p:extLst>
          </p:nvPr>
        </p:nvGraphicFramePr>
        <p:xfrm>
          <a:off x="838200" y="1322962"/>
          <a:ext cx="10515600" cy="50875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92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156C7-3077-E76F-1CBC-3202587628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B4ADFC-B885-BF25-A014-D1BC60B10C2B}"/>
              </a:ext>
            </a:extLst>
          </p:cNvPr>
          <p:cNvSpPr>
            <a:spLocks noGrp="1"/>
          </p:cNvSpPr>
          <p:nvPr>
            <p:ph type="title"/>
          </p:nvPr>
        </p:nvSpPr>
        <p:spPr/>
        <p:txBody>
          <a:bodyPr>
            <a:normAutofit/>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For those who have helped someone who was having a cardiac arrest, we asked:</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Did anyone from the Emergency Services at the scene offer you support that you could access after the event? (Please select one option)</a:t>
            </a:r>
            <a:endParaRPr lang="en-GB" dirty="0"/>
          </a:p>
        </p:txBody>
      </p:sp>
      <p:sp>
        <p:nvSpPr>
          <p:cNvPr id="3" name="TextBox 2">
            <a:extLst>
              <a:ext uri="{FF2B5EF4-FFF2-40B4-BE49-F238E27FC236}">
                <a16:creationId xmlns:a16="http://schemas.microsoft.com/office/drawing/2014/main" id="{A4916A7C-4B65-654F-CCE1-0B5180565292}"/>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who have helped someone who was having a cardiac arrest (764)</a:t>
            </a:r>
          </a:p>
        </p:txBody>
      </p:sp>
      <p:graphicFrame>
        <p:nvGraphicFramePr>
          <p:cNvPr id="9" name="Content Placeholder 8">
            <a:extLst>
              <a:ext uri="{FF2B5EF4-FFF2-40B4-BE49-F238E27FC236}">
                <a16:creationId xmlns:a16="http://schemas.microsoft.com/office/drawing/2014/main" id="{7E834193-2791-D17D-58BC-8349EC95EDDC}"/>
              </a:ext>
            </a:extLst>
          </p:cNvPr>
          <p:cNvGraphicFramePr>
            <a:graphicFrameLocks noGrp="1"/>
          </p:cNvGraphicFramePr>
          <p:nvPr>
            <p:ph idx="1"/>
            <p:extLst>
              <p:ext uri="{D42A27DB-BD31-4B8C-83A1-F6EECF244321}">
                <p14:modId xmlns:p14="http://schemas.microsoft.com/office/powerpoint/2010/main" val="2301160170"/>
              </p:ext>
            </p:extLst>
          </p:nvPr>
        </p:nvGraphicFramePr>
        <p:xfrm>
          <a:off x="838200" y="1498060"/>
          <a:ext cx="10515600" cy="49897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08861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6C4F5-6DD7-F961-35EE-F2369D66BDA9}"/>
              </a:ext>
            </a:extLst>
          </p:cNvPr>
          <p:cNvSpPr>
            <a:spLocks noGrp="1"/>
          </p:cNvSpPr>
          <p:nvPr>
            <p:ph type="title"/>
          </p:nvPr>
        </p:nvSpPr>
        <p:spPr/>
        <p:txBody>
          <a:bodyPr/>
          <a:lstStyle/>
          <a:p>
            <a:r>
              <a:rPr lang="en-GB" sz="1800" dirty="0">
                <a:effectLst/>
                <a:latin typeface="Calibri" panose="020F0502020204030204" pitchFamily="34" charset="0"/>
                <a:ea typeface="Calibri" panose="020F0502020204030204" pitchFamily="34" charset="0"/>
              </a:rPr>
              <a:t> Approximately, when, if </a:t>
            </a:r>
            <a:r>
              <a:rPr lang="en-GB" sz="1800" b="1" dirty="0">
                <a:effectLst/>
                <a:latin typeface="Calibri" panose="020F0502020204030204" pitchFamily="34" charset="0"/>
                <a:ea typeface="Calibri" panose="020F0502020204030204" pitchFamily="34" charset="0"/>
              </a:rPr>
              <a:t>EVER</a:t>
            </a:r>
            <a:r>
              <a:rPr lang="en-GB" sz="1800" dirty="0">
                <a:effectLst/>
                <a:latin typeface="Calibri" panose="020F0502020204030204" pitchFamily="34" charset="0"/>
                <a:ea typeface="Calibri" panose="020F0502020204030204" pitchFamily="34" charset="0"/>
              </a:rPr>
              <a:t>, was the most recent time you were trained in each of the following? (Please select one option on each row. If you have never been trained, please select the 'Not applicable' option)</a:t>
            </a:r>
            <a:endParaRPr lang="en-GB" dirty="0"/>
          </a:p>
        </p:txBody>
      </p:sp>
      <p:sp>
        <p:nvSpPr>
          <p:cNvPr id="5" name="TextBox 4">
            <a:extLst>
              <a:ext uri="{FF2B5EF4-FFF2-40B4-BE49-F238E27FC236}">
                <a16:creationId xmlns:a16="http://schemas.microsoft.com/office/drawing/2014/main" id="{08CB15FF-9432-64DC-0CD5-548273295A8D}"/>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graphicFrame>
        <p:nvGraphicFramePr>
          <p:cNvPr id="7" name="Content Placeholder 6">
            <a:extLst>
              <a:ext uri="{FF2B5EF4-FFF2-40B4-BE49-F238E27FC236}">
                <a16:creationId xmlns:a16="http://schemas.microsoft.com/office/drawing/2014/main" id="{27E541FC-A7CE-C944-DDE1-644897F5FCCE}"/>
              </a:ext>
            </a:extLst>
          </p:cNvPr>
          <p:cNvGraphicFramePr>
            <a:graphicFrameLocks noGrp="1"/>
          </p:cNvGraphicFramePr>
          <p:nvPr>
            <p:ph idx="1"/>
            <p:extLst>
              <p:ext uri="{D42A27DB-BD31-4B8C-83A1-F6EECF244321}">
                <p14:modId xmlns:p14="http://schemas.microsoft.com/office/powerpoint/2010/main" val="1867925831"/>
              </p:ext>
            </p:extLst>
          </p:nvPr>
        </p:nvGraphicFramePr>
        <p:xfrm>
          <a:off x="81064" y="1358597"/>
          <a:ext cx="12029872" cy="52853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269560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9D457-33A1-F5C3-FA5C-F140520E11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6A3593-957D-21D6-7000-00FC9FE4739D}"/>
              </a:ext>
            </a:extLst>
          </p:cNvPr>
          <p:cNvSpPr>
            <a:spLocks noGrp="1"/>
          </p:cNvSpPr>
          <p:nvPr>
            <p:ph type="title"/>
          </p:nvPr>
        </p:nvSpPr>
        <p:spPr/>
        <p:txBody>
          <a:bodyPr>
            <a:normAutofit/>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For those who were offered support by someone from the Emergency Services at the scene, we asked:</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Who offered you support? (Please select all that apply)</a:t>
            </a:r>
            <a:endParaRPr lang="en-GB" dirty="0"/>
          </a:p>
        </p:txBody>
      </p:sp>
      <p:graphicFrame>
        <p:nvGraphicFramePr>
          <p:cNvPr id="6" name="Content Placeholder 5">
            <a:extLst>
              <a:ext uri="{FF2B5EF4-FFF2-40B4-BE49-F238E27FC236}">
                <a16:creationId xmlns:a16="http://schemas.microsoft.com/office/drawing/2014/main" id="{45E6622C-5055-0F55-22F5-126553911C29}"/>
              </a:ext>
            </a:extLst>
          </p:cNvPr>
          <p:cNvGraphicFramePr>
            <a:graphicFrameLocks noGrp="1"/>
          </p:cNvGraphicFramePr>
          <p:nvPr>
            <p:ph idx="1"/>
            <p:extLst>
              <p:ext uri="{D42A27DB-BD31-4B8C-83A1-F6EECF244321}">
                <p14:modId xmlns:p14="http://schemas.microsoft.com/office/powerpoint/2010/main" val="3078349257"/>
              </p:ext>
            </p:extLst>
          </p:nvPr>
        </p:nvGraphicFramePr>
        <p:xfrm>
          <a:off x="838200" y="1361872"/>
          <a:ext cx="10515600" cy="532103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F0C7DEB6-92B9-0816-812C-78D4EB751E63}"/>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who were offered support by someone from the Emergency Services at the scene (257)</a:t>
            </a:r>
          </a:p>
        </p:txBody>
      </p:sp>
    </p:spTree>
    <p:extLst>
      <p:ext uri="{BB962C8B-B14F-4D97-AF65-F5344CB8AC3E}">
        <p14:creationId xmlns:p14="http://schemas.microsoft.com/office/powerpoint/2010/main" val="1120029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74557-314F-21B2-760D-B129C87638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D323DB-289B-0E81-10FD-3A0915B57242}"/>
              </a:ext>
            </a:extLst>
          </p:cNvPr>
          <p:cNvSpPr>
            <a:spLocks noGrp="1"/>
          </p:cNvSpPr>
          <p:nvPr>
            <p:ph type="title"/>
          </p:nvPr>
        </p:nvSpPr>
        <p:spPr/>
        <p:txBody>
          <a:bodyPr>
            <a:normAutofit/>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Calibri" panose="020F0502020204030204" pitchFamily="34" charset="0"/>
              </a:rPr>
              <a:t>For those who were offered support by someone from the Emergency Services at the scene, we asked:</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And which of the following forms of support, if any, were you given or offered? </a:t>
            </a:r>
            <a:r>
              <a:rPr lang="en-GB" sz="1800" i="1" kern="100" dirty="0">
                <a:effectLst/>
                <a:latin typeface="Calibri" panose="020F0502020204030204" pitchFamily="34" charset="0"/>
                <a:ea typeface="Calibri" panose="020F0502020204030204" pitchFamily="34" charset="0"/>
                <a:cs typeface="Calibri" panose="020F0502020204030204" pitchFamily="34" charset="0"/>
              </a:rPr>
              <a:t>(Please select all that apply)</a:t>
            </a:r>
            <a:endParaRPr lang="en-GB" i="1" dirty="0"/>
          </a:p>
        </p:txBody>
      </p:sp>
      <p:graphicFrame>
        <p:nvGraphicFramePr>
          <p:cNvPr id="6" name="Content Placeholder 5">
            <a:extLst>
              <a:ext uri="{FF2B5EF4-FFF2-40B4-BE49-F238E27FC236}">
                <a16:creationId xmlns:a16="http://schemas.microsoft.com/office/drawing/2014/main" id="{FB0CB989-AD29-2B8D-2C80-18EC16632A68}"/>
              </a:ext>
            </a:extLst>
          </p:cNvPr>
          <p:cNvGraphicFramePr>
            <a:graphicFrameLocks noGrp="1"/>
          </p:cNvGraphicFramePr>
          <p:nvPr>
            <p:ph idx="1"/>
            <p:extLst>
              <p:ext uri="{D42A27DB-BD31-4B8C-83A1-F6EECF244321}">
                <p14:modId xmlns:p14="http://schemas.microsoft.com/office/powerpoint/2010/main" val="3476221567"/>
              </p:ext>
            </p:extLst>
          </p:nvPr>
        </p:nvGraphicFramePr>
        <p:xfrm>
          <a:off x="838200" y="1381328"/>
          <a:ext cx="10515600" cy="510649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72DA380A-A701-F465-3A3F-8B5206865BEC}"/>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who were offered support by someone from the Emergency Services at the scene (257)</a:t>
            </a:r>
          </a:p>
        </p:txBody>
      </p:sp>
    </p:spTree>
    <p:extLst>
      <p:ext uri="{BB962C8B-B14F-4D97-AF65-F5344CB8AC3E}">
        <p14:creationId xmlns:p14="http://schemas.microsoft.com/office/powerpoint/2010/main" val="1075032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DE69F-1737-39BC-076C-304187CD7EF4}"/>
              </a:ext>
            </a:extLst>
          </p:cNvPr>
          <p:cNvSpPr>
            <a:spLocks noGrp="1"/>
          </p:cNvSpPr>
          <p:nvPr>
            <p:ph type="title"/>
          </p:nvPr>
        </p:nvSpPr>
        <p:spPr>
          <a:xfrm>
            <a:off x="838200" y="365125"/>
            <a:ext cx="5257800" cy="1325563"/>
          </a:xfrm>
        </p:spPr>
        <p:txBody>
          <a:bodyPr>
            <a:normAutofit fontScale="90000"/>
          </a:bodyPr>
          <a:lstStyle/>
          <a:p>
            <a:r>
              <a:rPr lang="en-GB" sz="1800" kern="100" dirty="0">
                <a:effectLst/>
                <a:latin typeface="Calibri" panose="020F0502020204030204" pitchFamily="34" charset="0"/>
                <a:ea typeface="Calibri" panose="020F0502020204030204" pitchFamily="34" charset="0"/>
                <a:cs typeface="Calibri" panose="020F0502020204030204" pitchFamily="34" charset="0"/>
              </a:rPr>
              <a:t>Do you have any children living in your household who attend secondary school/sixth form / college (i.e. aged 11 – 18 years old)?</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5" name="Title 1">
            <a:extLst>
              <a:ext uri="{FF2B5EF4-FFF2-40B4-BE49-F238E27FC236}">
                <a16:creationId xmlns:a16="http://schemas.microsoft.com/office/drawing/2014/main" id="{3391399A-2A0F-1014-CCC7-5692519F4333}"/>
              </a:ext>
            </a:extLst>
          </p:cNvPr>
          <p:cNvSpPr txBox="1">
            <a:spLocks/>
          </p:cNvSpPr>
          <p:nvPr/>
        </p:nvSpPr>
        <p:spPr>
          <a:xfrm>
            <a:off x="6096000" y="365125"/>
            <a:ext cx="5257800" cy="16678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1200"/>
              </a:spcBef>
              <a:spcAft>
                <a:spcPts val="1200"/>
              </a:spcAft>
            </a:pPr>
            <a:r>
              <a:rPr lang="en-GB" sz="1200" b="1" kern="100" dirty="0">
                <a:effectLst/>
                <a:latin typeface="Calibri" panose="020F0502020204030204" pitchFamily="34" charset="0"/>
                <a:ea typeface="Calibri" panose="020F0502020204030204" pitchFamily="34" charset="0"/>
                <a:cs typeface="Calibri" panose="020F0502020204030204" pitchFamily="34" charset="0"/>
              </a:rPr>
              <a:t>Some of the UK national governments (i.e. England, Wales, Scotland and Northern Ireland) require or recommend that state funded schools provide first aid training as part of the secondary school curriculum (e.g. as part of Personal Social Education). This first aid training includes </a:t>
            </a:r>
            <a:r>
              <a:rPr lang="en-GB" sz="1200" b="1" u="sng" kern="100" dirty="0">
                <a:effectLst/>
                <a:latin typeface="Calibri" panose="020F0502020204030204" pitchFamily="34" charset="0"/>
                <a:ea typeface="Calibri" panose="020F0502020204030204" pitchFamily="34" charset="0"/>
                <a:cs typeface="Calibri" panose="020F0502020204030204" pitchFamily="34" charset="0"/>
              </a:rPr>
              <a:t>CPR</a:t>
            </a:r>
            <a:r>
              <a:rPr lang="en-GB" sz="1200" u="sng" kern="100" dirty="0">
                <a:effectLst/>
                <a:latin typeface="Calibri" panose="020F0502020204030204" pitchFamily="34" charset="0"/>
                <a:ea typeface="Calibri" panose="020F0502020204030204" pitchFamily="34" charset="0"/>
                <a:cs typeface="Calibri" panose="020F0502020204030204" pitchFamily="34" charset="0"/>
              </a:rPr>
              <a:t>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and may include raising awareness of or how to use an automated </a:t>
            </a:r>
            <a:r>
              <a:rPr lang="en-GB" sz="1200" b="1" u="sng" kern="100" dirty="0">
                <a:effectLst/>
                <a:latin typeface="Calibri" panose="020F0502020204030204" pitchFamily="34" charset="0"/>
                <a:ea typeface="Calibri" panose="020F0502020204030204" pitchFamily="34" charset="0"/>
                <a:cs typeface="Calibri" panose="020F0502020204030204" pitchFamily="34" charset="0"/>
              </a:rPr>
              <a:t>defibrillator.</a:t>
            </a:r>
            <a:r>
              <a:rPr lang="en-GB" sz="1200" u="sng" kern="100" dirty="0">
                <a:effectLst/>
                <a:latin typeface="Calibri" panose="020F0502020204030204" pitchFamily="34" charset="0"/>
                <a:ea typeface="Calibri" panose="020F0502020204030204" pitchFamily="34" charset="0"/>
                <a:cs typeface="Calibri" panose="020F0502020204030204" pitchFamily="34" charset="0"/>
              </a:rPr>
              <a:t>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Thinking about the last academic year (2024 – 2025)...</a:t>
            </a:r>
            <a:r>
              <a:rPr lang="en-US" sz="1200" kern="0" dirty="0">
                <a:effectLst/>
                <a:latin typeface="Calibri" panose="020F0502020204030204" pitchFamily="34" charset="0"/>
                <a:ea typeface="Times New Roman" panose="02020603050405020304" pitchFamily="18" charset="0"/>
                <a:cs typeface="Calibri" panose="020F0502020204030204" pitchFamily="34" charset="0"/>
              </a:rPr>
              <a:t> </a:t>
            </a:r>
            <a:br>
              <a:rPr lang="en-GB" sz="1200" b="1" kern="100" dirty="0">
                <a:effectLst/>
                <a:latin typeface="Calibri" panose="020F0502020204030204" pitchFamily="34" charset="0"/>
                <a:ea typeface="Calibri" panose="020F0502020204030204" pitchFamily="34" charset="0"/>
                <a:cs typeface="Calibri" panose="020F0502020204030204" pitchFamily="34" charset="0"/>
              </a:rPr>
            </a:br>
            <a:r>
              <a:rPr lang="en-GB" sz="1200" kern="100" dirty="0">
                <a:effectLst/>
                <a:latin typeface="Calibri" panose="020F0502020204030204" pitchFamily="34" charset="0"/>
                <a:ea typeface="Calibri" panose="020F0502020204030204" pitchFamily="34" charset="0"/>
                <a:cs typeface="Calibri" panose="020F0502020204030204" pitchFamily="34" charset="0"/>
              </a:rPr>
              <a:t>Have any of your children in secondary school/ sixth form/ college (i.e. aged 11 – 18 years old) received first aid training through their school curriculum?</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73FAFDF-670D-8E52-2A52-5DDF9676B4DF}"/>
              </a:ext>
            </a:extLst>
          </p:cNvPr>
          <p:cNvSpPr txBox="1"/>
          <p:nvPr/>
        </p:nvSpPr>
        <p:spPr>
          <a:xfrm>
            <a:off x="988061" y="5972195"/>
            <a:ext cx="3825241" cy="307777"/>
          </a:xfrm>
          <a:prstGeom prst="rect">
            <a:avLst/>
          </a:prstGeom>
          <a:noFill/>
        </p:spPr>
        <p:txBody>
          <a:bodyPr wrap="square" rtlCol="0">
            <a:spAutoFit/>
          </a:bodyPr>
          <a:lstStyle/>
          <a:p>
            <a:r>
              <a:rPr lang="en-GB" sz="1400" dirty="0">
                <a:solidFill>
                  <a:schemeClr val="bg1">
                    <a:lumMod val="50000"/>
                  </a:schemeClr>
                </a:solidFill>
              </a:rPr>
              <a:t>Unweighted base: all UK adults (6,127)</a:t>
            </a:r>
          </a:p>
        </p:txBody>
      </p:sp>
      <p:sp>
        <p:nvSpPr>
          <p:cNvPr id="3" name="TextBox 2">
            <a:extLst>
              <a:ext uri="{FF2B5EF4-FFF2-40B4-BE49-F238E27FC236}">
                <a16:creationId xmlns:a16="http://schemas.microsoft.com/office/drawing/2014/main" id="{302DA2A1-9F61-742F-AFC0-E7E18DE96AF9}"/>
              </a:ext>
            </a:extLst>
          </p:cNvPr>
          <p:cNvSpPr txBox="1"/>
          <p:nvPr/>
        </p:nvSpPr>
        <p:spPr>
          <a:xfrm>
            <a:off x="6245858" y="5969655"/>
            <a:ext cx="4958081" cy="523220"/>
          </a:xfrm>
          <a:prstGeom prst="rect">
            <a:avLst/>
          </a:prstGeom>
          <a:noFill/>
        </p:spPr>
        <p:txBody>
          <a:bodyPr wrap="square" rtlCol="0">
            <a:spAutoFit/>
          </a:bodyPr>
          <a:lstStyle/>
          <a:p>
            <a:r>
              <a:rPr lang="en-GB" sz="1400" dirty="0">
                <a:solidFill>
                  <a:schemeClr val="bg1">
                    <a:lumMod val="50000"/>
                  </a:schemeClr>
                </a:solidFill>
              </a:rPr>
              <a:t>Unweighted base: All UK Adults with Children in Secondary School/ sixth form/ college (942)</a:t>
            </a:r>
          </a:p>
        </p:txBody>
      </p:sp>
      <p:graphicFrame>
        <p:nvGraphicFramePr>
          <p:cNvPr id="10" name="Content Placeholder 9">
            <a:extLst>
              <a:ext uri="{FF2B5EF4-FFF2-40B4-BE49-F238E27FC236}">
                <a16:creationId xmlns:a16="http://schemas.microsoft.com/office/drawing/2014/main" id="{674257B8-121D-DD85-BDCB-D155E1F0726F}"/>
              </a:ext>
            </a:extLst>
          </p:cNvPr>
          <p:cNvGraphicFramePr>
            <a:graphicFrameLocks noGrp="1"/>
          </p:cNvGraphicFramePr>
          <p:nvPr>
            <p:ph idx="1"/>
            <p:extLst>
              <p:ext uri="{D42A27DB-BD31-4B8C-83A1-F6EECF244321}">
                <p14:modId xmlns:p14="http://schemas.microsoft.com/office/powerpoint/2010/main" val="1059868314"/>
              </p:ext>
            </p:extLst>
          </p:nvPr>
        </p:nvGraphicFramePr>
        <p:xfrm>
          <a:off x="838200" y="1825625"/>
          <a:ext cx="4671061"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767A3E38-40A6-3F65-66C6-C21F352559DB}"/>
              </a:ext>
            </a:extLst>
          </p:cNvPr>
          <p:cNvGraphicFramePr>
            <a:graphicFrameLocks/>
          </p:cNvGraphicFramePr>
          <p:nvPr>
            <p:extLst>
              <p:ext uri="{D42A27DB-BD31-4B8C-83A1-F6EECF244321}">
                <p14:modId xmlns:p14="http://schemas.microsoft.com/office/powerpoint/2010/main" val="1939054915"/>
              </p:ext>
            </p:extLst>
          </p:nvPr>
        </p:nvGraphicFramePr>
        <p:xfrm>
          <a:off x="6438898" y="2613365"/>
          <a:ext cx="4572000" cy="27758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9387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3FAC-5DD1-F0FF-84F1-ADB6DA03C2F3}"/>
              </a:ext>
            </a:extLst>
          </p:cNvPr>
          <p:cNvSpPr>
            <a:spLocks noGrp="1"/>
          </p:cNvSpPr>
          <p:nvPr>
            <p:ph type="title"/>
          </p:nvPr>
        </p:nvSpPr>
        <p:spPr/>
        <p:txBody>
          <a:bodyPr/>
          <a:lstStyle/>
          <a:p>
            <a:r>
              <a:rPr lang="en-GB" sz="1800" kern="100" dirty="0">
                <a:effectLst/>
                <a:latin typeface="Calibri" panose="020F0502020204030204" pitchFamily="34" charset="0"/>
                <a:ea typeface="Calibri" panose="020F0502020204030204" pitchFamily="34" charset="0"/>
                <a:cs typeface="Calibri" panose="020F0502020204030204" pitchFamily="34" charset="0"/>
              </a:rPr>
              <a:t>If you had to choose, which ONE, if any, of the following would come closest to your views on whether people </a:t>
            </a:r>
            <a:r>
              <a:rPr lang="en-GB" sz="1800" u="sng" kern="100" dirty="0">
                <a:effectLst/>
                <a:latin typeface="Calibri" panose="020F0502020204030204" pitchFamily="34" charset="0"/>
                <a:ea typeface="Calibri" panose="020F0502020204030204" pitchFamily="34" charset="0"/>
                <a:cs typeface="Calibri" panose="020F0502020204030204" pitchFamily="34" charset="0"/>
              </a:rPr>
              <a:t>should</a:t>
            </a:r>
            <a:r>
              <a:rPr lang="en-GB" sz="1800" kern="100" dirty="0">
                <a:effectLst/>
                <a:latin typeface="Calibri" panose="020F0502020204030204" pitchFamily="34" charset="0"/>
                <a:ea typeface="Calibri" panose="020F0502020204030204" pitchFamily="34" charset="0"/>
                <a:cs typeface="Calibri" panose="020F0502020204030204" pitchFamily="34" charset="0"/>
              </a:rPr>
              <a:t> complete a course on CPR training, as part of getting their full driving license in the UK?</a:t>
            </a:r>
            <a:endParaRPr lang="en-GB" dirty="0"/>
          </a:p>
        </p:txBody>
      </p:sp>
      <p:sp>
        <p:nvSpPr>
          <p:cNvPr id="3" name="TextBox 2">
            <a:extLst>
              <a:ext uri="{FF2B5EF4-FFF2-40B4-BE49-F238E27FC236}">
                <a16:creationId xmlns:a16="http://schemas.microsoft.com/office/drawing/2014/main" id="{7192474A-5BFB-EA52-5ED3-22264F4EC8FB}"/>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graphicFrame>
        <p:nvGraphicFramePr>
          <p:cNvPr id="6" name="Content Placeholder 5">
            <a:extLst>
              <a:ext uri="{FF2B5EF4-FFF2-40B4-BE49-F238E27FC236}">
                <a16:creationId xmlns:a16="http://schemas.microsoft.com/office/drawing/2014/main" id="{3B1112C9-9803-6625-85C0-DA2724F91FD6}"/>
              </a:ext>
            </a:extLst>
          </p:cNvPr>
          <p:cNvGraphicFramePr>
            <a:graphicFrameLocks noGrp="1"/>
          </p:cNvGraphicFramePr>
          <p:nvPr>
            <p:ph idx="1"/>
            <p:extLst>
              <p:ext uri="{D42A27DB-BD31-4B8C-83A1-F6EECF244321}">
                <p14:modId xmlns:p14="http://schemas.microsoft.com/office/powerpoint/2010/main" val="167639858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1113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FC403C0-BF17-5302-E429-6F86F97D5952}"/>
              </a:ext>
            </a:extLst>
          </p:cNvPr>
          <p:cNvSpPr>
            <a:spLocks noGrp="1"/>
          </p:cNvSpPr>
          <p:nvPr>
            <p:ph type="title"/>
          </p:nvPr>
        </p:nvSpPr>
        <p:spPr>
          <a:xfrm>
            <a:off x="838200" y="365125"/>
            <a:ext cx="10515600" cy="1325563"/>
          </a:xfrm>
        </p:spPr>
        <p:txBody>
          <a:bodyPr>
            <a:normAutofit/>
          </a:bodyPr>
          <a:lstStyle/>
          <a:p>
            <a:pPr>
              <a:lnSpc>
                <a:spcPct val="107000"/>
              </a:lnSpc>
              <a:spcBef>
                <a:spcPts val="1200"/>
              </a:spcBef>
              <a:spcAft>
                <a:spcPts val="1200"/>
              </a:spcAft>
            </a:pPr>
            <a:r>
              <a:rPr lang="en-GB" sz="1800" kern="100" dirty="0">
                <a:effectLst/>
                <a:latin typeface="Calibri" panose="020F0502020204030204" pitchFamily="34" charset="0"/>
                <a:ea typeface="Calibri" panose="020F0502020204030204" pitchFamily="34" charset="0"/>
                <a:cs typeface="Calibri" panose="020F0502020204030204" pitchFamily="34" charset="0"/>
              </a:rPr>
              <a:t>How comfortable, if at all, would you feel performing CPR on someone that is...</a:t>
            </a:r>
            <a:endParaRPr lang="en-GB" dirty="0"/>
          </a:p>
        </p:txBody>
      </p:sp>
      <p:graphicFrame>
        <p:nvGraphicFramePr>
          <p:cNvPr id="6" name="Content Placeholder 5">
            <a:extLst>
              <a:ext uri="{FF2B5EF4-FFF2-40B4-BE49-F238E27FC236}">
                <a16:creationId xmlns:a16="http://schemas.microsoft.com/office/drawing/2014/main" id="{10613709-71FC-25FF-6D89-3A91285F21B9}"/>
              </a:ext>
            </a:extLst>
          </p:cNvPr>
          <p:cNvGraphicFramePr>
            <a:graphicFrameLocks noGrp="1"/>
          </p:cNvGraphicFramePr>
          <p:nvPr>
            <p:ph idx="1"/>
            <p:extLst>
              <p:ext uri="{D42A27DB-BD31-4B8C-83A1-F6EECF244321}">
                <p14:modId xmlns:p14="http://schemas.microsoft.com/office/powerpoint/2010/main" val="236433092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308D37DD-FD1C-F978-D407-EFBB2C34DC16}"/>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156543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76FBA-19D8-B4D2-1972-85FF16C7935C}"/>
              </a:ext>
            </a:extLst>
          </p:cNvPr>
          <p:cNvSpPr>
            <a:spLocks noGrp="1"/>
          </p:cNvSpPr>
          <p:nvPr>
            <p:ph type="title"/>
          </p:nvPr>
        </p:nvSpPr>
        <p:spPr>
          <a:xfrm>
            <a:off x="838200" y="365125"/>
            <a:ext cx="10515600" cy="951585"/>
          </a:xfrm>
        </p:spPr>
        <p:txBody>
          <a:bodyPr>
            <a:noAutofit/>
          </a:bodyPr>
          <a:lstStyle/>
          <a:p>
            <a:r>
              <a:rPr lang="en-GB" sz="1600" b="1" kern="100" dirty="0">
                <a:effectLst/>
                <a:latin typeface="Calibri" panose="020F0502020204030204" pitchFamily="34" charset="0"/>
                <a:ea typeface="Calibri" panose="020F0502020204030204" pitchFamily="34" charset="0"/>
                <a:cs typeface="Calibri" panose="020F0502020204030204" pitchFamily="34" charset="0"/>
              </a:rPr>
              <a:t>For those who have said they have been trained in each of chest compressions, chest compressions with rescue breathing, or defibrillation, we asked:</a:t>
            </a:r>
            <a:br>
              <a:rPr lang="en-GB" sz="1600" kern="100" dirty="0">
                <a:effectLst/>
                <a:latin typeface="Calibri" panose="020F0502020204030204" pitchFamily="34" charset="0"/>
                <a:ea typeface="Calibri" panose="020F0502020204030204" pitchFamily="34" charset="0"/>
                <a:cs typeface="Calibri" panose="020F0502020204030204" pitchFamily="34" charset="0"/>
              </a:rPr>
            </a:br>
            <a:r>
              <a:rPr lang="en-GB" sz="1600" kern="100" dirty="0">
                <a:effectLst/>
                <a:latin typeface="Calibri" panose="020F0502020204030204" pitchFamily="34" charset="0"/>
                <a:ea typeface="Calibri" panose="020F0502020204030204" pitchFamily="34" charset="0"/>
                <a:cs typeface="Calibri" panose="020F0502020204030204" pitchFamily="34" charset="0"/>
              </a:rPr>
              <a:t>How many times, if any, have you been trained in each of the following?</a:t>
            </a:r>
            <a:br>
              <a:rPr lang="en-GB" sz="1600" kern="100" dirty="0">
                <a:effectLst/>
                <a:latin typeface="Calibri" panose="020F0502020204030204" pitchFamily="34" charset="0"/>
                <a:ea typeface="Calibri" panose="020F0502020204030204" pitchFamily="34" charset="0"/>
                <a:cs typeface="Calibri" panose="020F0502020204030204" pitchFamily="34" charset="0"/>
              </a:rPr>
            </a:br>
            <a:r>
              <a:rPr lang="en-GB" sz="1600" i="1" kern="100" dirty="0">
                <a:effectLst/>
                <a:latin typeface="Calibri" panose="020F0502020204030204" pitchFamily="34" charset="0"/>
                <a:ea typeface="Calibri" panose="020F0502020204030204" pitchFamily="34" charset="0"/>
                <a:cs typeface="Calibri" panose="020F0502020204030204" pitchFamily="34" charset="0"/>
              </a:rPr>
              <a:t>(Please select one option on each row. If you are unsure give your best estimate)</a:t>
            </a:r>
            <a:endParaRPr lang="en-GB" sz="4000" i="1" dirty="0"/>
          </a:p>
        </p:txBody>
      </p:sp>
      <p:sp>
        <p:nvSpPr>
          <p:cNvPr id="7" name="TextBox 6">
            <a:extLst>
              <a:ext uri="{FF2B5EF4-FFF2-40B4-BE49-F238E27FC236}">
                <a16:creationId xmlns:a16="http://schemas.microsoft.com/office/drawing/2014/main" id="{F9CE634A-C527-D98E-4842-07E3F0C6C67F}"/>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who have been trained in any of the following: chest compressions, CPR and/ or defibrillation (4,100)</a:t>
            </a:r>
          </a:p>
        </p:txBody>
      </p:sp>
      <p:graphicFrame>
        <p:nvGraphicFramePr>
          <p:cNvPr id="10" name="Chart 9">
            <a:extLst>
              <a:ext uri="{FF2B5EF4-FFF2-40B4-BE49-F238E27FC236}">
                <a16:creationId xmlns:a16="http://schemas.microsoft.com/office/drawing/2014/main" id="{90E47EA2-E5E5-CA20-920E-897DA821DF9B}"/>
              </a:ext>
            </a:extLst>
          </p:cNvPr>
          <p:cNvGraphicFramePr>
            <a:graphicFrameLocks/>
          </p:cNvGraphicFramePr>
          <p:nvPr>
            <p:extLst>
              <p:ext uri="{D42A27DB-BD31-4B8C-83A1-F6EECF244321}">
                <p14:modId xmlns:p14="http://schemas.microsoft.com/office/powerpoint/2010/main" val="1099108179"/>
              </p:ext>
            </p:extLst>
          </p:nvPr>
        </p:nvGraphicFramePr>
        <p:xfrm>
          <a:off x="156000" y="1369584"/>
          <a:ext cx="3960000" cy="50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19AAB216-AF4C-4247-9F69-120D7BAC8658}"/>
              </a:ext>
            </a:extLst>
          </p:cNvPr>
          <p:cNvGraphicFramePr>
            <a:graphicFrameLocks/>
          </p:cNvGraphicFramePr>
          <p:nvPr>
            <p:extLst>
              <p:ext uri="{D42A27DB-BD31-4B8C-83A1-F6EECF244321}">
                <p14:modId xmlns:p14="http://schemas.microsoft.com/office/powerpoint/2010/main" val="3074800310"/>
              </p:ext>
            </p:extLst>
          </p:nvPr>
        </p:nvGraphicFramePr>
        <p:xfrm>
          <a:off x="4116000" y="1369584"/>
          <a:ext cx="3960000" cy="504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220DEE86-8662-491F-A24F-4D524898C1A8}"/>
              </a:ext>
            </a:extLst>
          </p:cNvPr>
          <p:cNvGraphicFramePr>
            <a:graphicFrameLocks/>
          </p:cNvGraphicFramePr>
          <p:nvPr>
            <p:extLst>
              <p:ext uri="{D42A27DB-BD31-4B8C-83A1-F6EECF244321}">
                <p14:modId xmlns:p14="http://schemas.microsoft.com/office/powerpoint/2010/main" val="1093588785"/>
              </p:ext>
            </p:extLst>
          </p:nvPr>
        </p:nvGraphicFramePr>
        <p:xfrm>
          <a:off x="8076000" y="1369584"/>
          <a:ext cx="3960000" cy="504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7073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9C9C9-6533-CA86-7E72-A4935C8E6A83}"/>
              </a:ext>
            </a:extLst>
          </p:cNvPr>
          <p:cNvSpPr>
            <a:spLocks noGrp="1"/>
          </p:cNvSpPr>
          <p:nvPr>
            <p:ph type="title"/>
          </p:nvPr>
        </p:nvSpPr>
        <p:spPr/>
        <p:txBody>
          <a:bodyPr>
            <a:normAutofit/>
          </a:bodyPr>
          <a:lstStyle/>
          <a:p>
            <a:pPr>
              <a:lnSpc>
                <a:spcPct val="107000"/>
              </a:lnSpc>
              <a:spcBef>
                <a:spcPts val="1200"/>
              </a:spcBef>
              <a:spcAft>
                <a:spcPts val="1200"/>
              </a:spcAft>
            </a:pPr>
            <a:r>
              <a:rPr lang="en-GB" sz="1600" b="1" dirty="0">
                <a:effectLst/>
                <a:latin typeface="Calibri" panose="020F0502020204030204" pitchFamily="34" charset="0"/>
                <a:ea typeface="Calibri" panose="020F0502020204030204" pitchFamily="34" charset="0"/>
              </a:rPr>
              <a:t>You said you had been trained in chest compressions (i.e. pressing up and down on the chest) and/or chest compressions and mouth-to-mouth resuscitation.</a:t>
            </a:r>
            <a:br>
              <a:rPr lang="en-GB" sz="1600" kern="100" dirty="0">
                <a:effectLst/>
                <a:latin typeface="Calibri" panose="020F0502020204030204" pitchFamily="34" charset="0"/>
                <a:ea typeface="Calibri" panose="020F0502020204030204" pitchFamily="34" charset="0"/>
                <a:cs typeface="Calibri" panose="020F0502020204030204" pitchFamily="34" charset="0"/>
              </a:rPr>
            </a:br>
            <a:r>
              <a:rPr lang="en-GB" sz="1600" kern="100" dirty="0">
                <a:effectLst/>
                <a:latin typeface="Calibri" panose="020F0502020204030204" pitchFamily="34" charset="0"/>
                <a:ea typeface="Calibri" panose="020F0502020204030204" pitchFamily="34" charset="0"/>
                <a:cs typeface="Calibri" panose="020F0502020204030204" pitchFamily="34" charset="0"/>
              </a:rPr>
              <a:t>Through which, if any, of the following did you receive this training? </a:t>
            </a:r>
            <a:r>
              <a:rPr lang="en-GB" sz="1600" i="1" kern="100" dirty="0">
                <a:effectLst/>
                <a:latin typeface="Calibri" panose="020F0502020204030204" pitchFamily="34" charset="0"/>
                <a:ea typeface="Calibri" panose="020F0502020204030204" pitchFamily="34" charset="0"/>
                <a:cs typeface="Calibri" panose="020F0502020204030204" pitchFamily="34" charset="0"/>
              </a:rPr>
              <a:t>(Please select all that apply.)</a:t>
            </a:r>
            <a:endParaRPr lang="en-GB" sz="4000" i="1" dirty="0"/>
          </a:p>
        </p:txBody>
      </p:sp>
      <p:sp>
        <p:nvSpPr>
          <p:cNvPr id="3" name="TextBox 2">
            <a:extLst>
              <a:ext uri="{FF2B5EF4-FFF2-40B4-BE49-F238E27FC236}">
                <a16:creationId xmlns:a16="http://schemas.microsoft.com/office/drawing/2014/main" id="{38EC1364-6F01-8931-59DE-F7C5E5FB71A5}"/>
              </a:ext>
            </a:extLst>
          </p:cNvPr>
          <p:cNvSpPr txBox="1"/>
          <p:nvPr/>
        </p:nvSpPr>
        <p:spPr>
          <a:xfrm>
            <a:off x="403934" y="6090634"/>
            <a:ext cx="10904146" cy="430887"/>
          </a:xfrm>
          <a:prstGeom prst="rect">
            <a:avLst/>
          </a:prstGeom>
          <a:noFill/>
        </p:spPr>
        <p:txBody>
          <a:bodyPr wrap="square" rtlCol="0">
            <a:spAutoFit/>
          </a:bodyPr>
          <a:lstStyle/>
          <a:p>
            <a:r>
              <a:rPr lang="en-GB" sz="1100" dirty="0">
                <a:solidFill>
                  <a:srgbClr val="595959"/>
                </a:solidFill>
              </a:rPr>
              <a:t>* - (e.g. in the military, as a lifeguard, nurse, doctor, paramedic, physiotherapist, occupational therapist, police, fire fighter, first aid trainer, during military service etc.)</a:t>
            </a:r>
          </a:p>
          <a:p>
            <a:r>
              <a:rPr lang="en-GB" sz="1100" dirty="0">
                <a:solidFill>
                  <a:srgbClr val="595959"/>
                </a:solidFill>
              </a:rPr>
              <a:t>** - (e.g. sports coach, Red Cross, St John's Ambulance volunteers, mountain rescue, coastguard volunteer, territorial army volunteer, retained volunteer fire fighter etc.)</a:t>
            </a:r>
          </a:p>
        </p:txBody>
      </p:sp>
      <p:sp>
        <p:nvSpPr>
          <p:cNvPr id="4" name="TextBox 3">
            <a:extLst>
              <a:ext uri="{FF2B5EF4-FFF2-40B4-BE49-F238E27FC236}">
                <a16:creationId xmlns:a16="http://schemas.microsoft.com/office/drawing/2014/main" id="{3950CE9E-3502-3A39-FCBE-72EE800FC19E}"/>
              </a:ext>
            </a:extLst>
          </p:cNvPr>
          <p:cNvSpPr txBox="1"/>
          <p:nvPr/>
        </p:nvSpPr>
        <p:spPr>
          <a:xfrm>
            <a:off x="307847"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who have been trained in any of the following: chest compressions, CPR and/ or defibrillation (4,100)</a:t>
            </a:r>
          </a:p>
        </p:txBody>
      </p:sp>
      <p:graphicFrame>
        <p:nvGraphicFramePr>
          <p:cNvPr id="5" name="Content Placeholder 4">
            <a:extLst>
              <a:ext uri="{FF2B5EF4-FFF2-40B4-BE49-F238E27FC236}">
                <a16:creationId xmlns:a16="http://schemas.microsoft.com/office/drawing/2014/main" id="{79800C6C-A02C-B257-2FAB-48D4F50CFA8B}"/>
              </a:ext>
            </a:extLst>
          </p:cNvPr>
          <p:cNvGraphicFramePr>
            <a:graphicFrameLocks noGrp="1"/>
          </p:cNvGraphicFramePr>
          <p:nvPr>
            <p:ph idx="1"/>
            <p:extLst>
              <p:ext uri="{D42A27DB-BD31-4B8C-83A1-F6EECF244321}">
                <p14:modId xmlns:p14="http://schemas.microsoft.com/office/powerpoint/2010/main" val="3205185922"/>
              </p:ext>
            </p:extLst>
          </p:nvPr>
        </p:nvGraphicFramePr>
        <p:xfrm>
          <a:off x="353605" y="1313234"/>
          <a:ext cx="11434461" cy="49312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3399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42723-A377-3895-08A8-A823000C08C3}"/>
              </a:ext>
            </a:extLst>
          </p:cNvPr>
          <p:cNvSpPr>
            <a:spLocks noGrp="1"/>
          </p:cNvSpPr>
          <p:nvPr>
            <p:ph type="title"/>
          </p:nvPr>
        </p:nvSpPr>
        <p:spPr/>
        <p:txBody>
          <a:bodyPr>
            <a:normAutofit/>
          </a:bodyPr>
          <a:lstStyle/>
          <a:p>
            <a:pPr>
              <a:lnSpc>
                <a:spcPct val="107000"/>
              </a:lnSpc>
              <a:spcBef>
                <a:spcPts val="1200"/>
              </a:spcBef>
              <a:spcAft>
                <a:spcPts val="1200"/>
              </a:spcAft>
            </a:pPr>
            <a:r>
              <a:rPr lang="en-GB" sz="1800" b="1" dirty="0">
                <a:effectLst/>
                <a:latin typeface="Calibri" panose="020F0502020204030204" pitchFamily="34" charset="0"/>
                <a:ea typeface="Calibri" panose="020F0502020204030204" pitchFamily="34" charset="0"/>
              </a:rPr>
              <a:t>You said you had been trained in using a defibrillator...</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Through which, if any, of the following did you receive this training?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kern="100" dirty="0">
                <a:effectLst/>
                <a:latin typeface="Calibri" panose="020F0502020204030204" pitchFamily="34" charset="0"/>
                <a:ea typeface="Calibri" panose="020F0502020204030204" pitchFamily="34" charset="0"/>
                <a:cs typeface="Calibri" panose="020F0502020204030204" pitchFamily="34" charset="0"/>
              </a:rPr>
              <a:t> </a:t>
            </a:r>
            <a:r>
              <a:rPr lang="en-GB" sz="1800" i="1" kern="100" dirty="0">
                <a:effectLst/>
                <a:latin typeface="Calibri" panose="020F0502020204030204" pitchFamily="34" charset="0"/>
                <a:ea typeface="Calibri" panose="020F0502020204030204" pitchFamily="34" charset="0"/>
                <a:cs typeface="Calibri" panose="020F0502020204030204" pitchFamily="34" charset="0"/>
              </a:rPr>
              <a:t>(Please select all that apply.</a:t>
            </a:r>
            <a:r>
              <a:rPr lang="en-GB" sz="1800" i="1" kern="100" dirty="0">
                <a:latin typeface="Calibri" panose="020F0502020204030204" pitchFamily="34" charset="0"/>
                <a:ea typeface="Calibri" panose="020F0502020204030204" pitchFamily="34" charset="0"/>
                <a:cs typeface="Calibri" panose="020F0502020204030204" pitchFamily="34" charset="0"/>
              </a:rPr>
              <a:t>)</a:t>
            </a:r>
            <a:endParaRPr lang="en-GB" i="1" dirty="0"/>
          </a:p>
        </p:txBody>
      </p:sp>
      <p:sp>
        <p:nvSpPr>
          <p:cNvPr id="5" name="TextBox 4">
            <a:extLst>
              <a:ext uri="{FF2B5EF4-FFF2-40B4-BE49-F238E27FC236}">
                <a16:creationId xmlns:a16="http://schemas.microsoft.com/office/drawing/2014/main" id="{909B52E4-B9A4-DB29-1559-E3581713CF18}"/>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who have been trained in how to use a defibrillator (2,119)</a:t>
            </a:r>
          </a:p>
        </p:txBody>
      </p:sp>
      <p:sp>
        <p:nvSpPr>
          <p:cNvPr id="8" name="TextBox 7">
            <a:extLst>
              <a:ext uri="{FF2B5EF4-FFF2-40B4-BE49-F238E27FC236}">
                <a16:creationId xmlns:a16="http://schemas.microsoft.com/office/drawing/2014/main" id="{CCE1E38B-CD3D-E21D-87A7-280E6FBE561A}"/>
              </a:ext>
            </a:extLst>
          </p:cNvPr>
          <p:cNvSpPr txBox="1"/>
          <p:nvPr/>
        </p:nvSpPr>
        <p:spPr>
          <a:xfrm>
            <a:off x="838199" y="6096456"/>
            <a:ext cx="10904146" cy="430887"/>
          </a:xfrm>
          <a:prstGeom prst="rect">
            <a:avLst/>
          </a:prstGeom>
          <a:noFill/>
        </p:spPr>
        <p:txBody>
          <a:bodyPr wrap="square" rtlCol="0">
            <a:spAutoFit/>
          </a:bodyPr>
          <a:lstStyle/>
          <a:p>
            <a:r>
              <a:rPr lang="en-GB" sz="1100" dirty="0">
                <a:solidFill>
                  <a:srgbClr val="595959"/>
                </a:solidFill>
              </a:rPr>
              <a:t>* - (e.g. in the military, as a lifeguard, nurse, doctor, paramedic, physiotherapist, occupational therapist, police, fire fighter, first aid trainer, during military service etc.)</a:t>
            </a:r>
          </a:p>
          <a:p>
            <a:r>
              <a:rPr lang="en-GB" sz="1100" dirty="0">
                <a:solidFill>
                  <a:srgbClr val="595959"/>
                </a:solidFill>
              </a:rPr>
              <a:t>** - (e.g. sports coach, Red Cross, St John's Ambulance volunteers, mountain rescue, coastguard volunteer, territorial army volunteer, retained volunteer fire fighter etc.)</a:t>
            </a:r>
          </a:p>
        </p:txBody>
      </p:sp>
      <p:graphicFrame>
        <p:nvGraphicFramePr>
          <p:cNvPr id="15" name="Content Placeholder 14">
            <a:extLst>
              <a:ext uri="{FF2B5EF4-FFF2-40B4-BE49-F238E27FC236}">
                <a16:creationId xmlns:a16="http://schemas.microsoft.com/office/drawing/2014/main" id="{007EAD81-728A-DAFA-7189-8F106F830B8A}"/>
              </a:ext>
            </a:extLst>
          </p:cNvPr>
          <p:cNvGraphicFramePr>
            <a:graphicFrameLocks noGrp="1"/>
          </p:cNvGraphicFramePr>
          <p:nvPr>
            <p:ph idx="1"/>
            <p:extLst>
              <p:ext uri="{D42A27DB-BD31-4B8C-83A1-F6EECF244321}">
                <p14:modId xmlns:p14="http://schemas.microsoft.com/office/powerpoint/2010/main" val="1327545606"/>
              </p:ext>
            </p:extLst>
          </p:nvPr>
        </p:nvGraphicFramePr>
        <p:xfrm>
          <a:off x="353605" y="1245140"/>
          <a:ext cx="11572506" cy="50052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12567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126E6-A7D7-D746-E836-9E88517FB6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6CEFE4-AB47-DFCA-DBAE-228ADED0515D}"/>
              </a:ext>
            </a:extLst>
          </p:cNvPr>
          <p:cNvSpPr>
            <a:spLocks noGrp="1"/>
          </p:cNvSpPr>
          <p:nvPr>
            <p:ph type="title"/>
          </p:nvPr>
        </p:nvSpPr>
        <p:spPr/>
        <p:txBody>
          <a:bodyPr>
            <a:normAutofit/>
          </a:bodyPr>
          <a:lstStyle/>
          <a:p>
            <a:pPr>
              <a:lnSpc>
                <a:spcPct val="107000"/>
              </a:lnSpc>
              <a:spcBef>
                <a:spcPts val="1200"/>
              </a:spcBef>
              <a:spcAft>
                <a:spcPts val="1200"/>
              </a:spcAft>
            </a:pPr>
            <a:r>
              <a:rPr lang="en-GB" sz="1800" b="1" dirty="0">
                <a:effectLst/>
                <a:latin typeface="Calibri" panose="020F0502020204030204" pitchFamily="34" charset="0"/>
                <a:ea typeface="Calibri" panose="020F0502020204030204" pitchFamily="34" charset="0"/>
              </a:rPr>
              <a:t>How confident or not would you feel in your ability to recognise if a person was having a cardiac arrest?</a:t>
            </a:r>
            <a:endParaRPr lang="en-GB" dirty="0"/>
          </a:p>
        </p:txBody>
      </p:sp>
      <p:sp>
        <p:nvSpPr>
          <p:cNvPr id="8" name="TextBox 7">
            <a:extLst>
              <a:ext uri="{FF2B5EF4-FFF2-40B4-BE49-F238E27FC236}">
                <a16:creationId xmlns:a16="http://schemas.microsoft.com/office/drawing/2014/main" id="{98D51F2B-3FA4-08E4-94A0-D1B2601E81FB}"/>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graphicFrame>
        <p:nvGraphicFramePr>
          <p:cNvPr id="12" name="Content Placeholder 11">
            <a:extLst>
              <a:ext uri="{FF2B5EF4-FFF2-40B4-BE49-F238E27FC236}">
                <a16:creationId xmlns:a16="http://schemas.microsoft.com/office/drawing/2014/main" id="{6B3D11E2-2697-B48A-DB10-2A1B4E55E109}"/>
              </a:ext>
            </a:extLst>
          </p:cNvPr>
          <p:cNvGraphicFramePr>
            <a:graphicFrameLocks noGrp="1"/>
          </p:cNvGraphicFramePr>
          <p:nvPr>
            <p:ph idx="1"/>
            <p:extLst>
              <p:ext uri="{D42A27DB-BD31-4B8C-83A1-F6EECF244321}">
                <p14:modId xmlns:p14="http://schemas.microsoft.com/office/powerpoint/2010/main" val="1593043718"/>
              </p:ext>
            </p:extLst>
          </p:nvPr>
        </p:nvGraphicFramePr>
        <p:xfrm>
          <a:off x="838200" y="1361872"/>
          <a:ext cx="10515600" cy="51945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6262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55C7E-1D5F-018C-048D-1CEB2304C8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52F6CD-EC73-3260-772E-F034E8EBCB3B}"/>
              </a:ext>
            </a:extLst>
          </p:cNvPr>
          <p:cNvSpPr>
            <a:spLocks noGrp="1"/>
          </p:cNvSpPr>
          <p:nvPr>
            <p:ph type="title"/>
          </p:nvPr>
        </p:nvSpPr>
        <p:spPr/>
        <p:txBody>
          <a:bodyPr>
            <a:normAutofit/>
          </a:bodyPr>
          <a:lstStyle/>
          <a:p>
            <a:pPr>
              <a:lnSpc>
                <a:spcPct val="107000"/>
              </a:lnSpc>
              <a:spcBef>
                <a:spcPts val="1200"/>
              </a:spcBef>
              <a:spcAft>
                <a:spcPts val="1200"/>
              </a:spcAft>
            </a:pPr>
            <a:r>
              <a:rPr lang="en-GB" sz="1800" b="1" dirty="0">
                <a:effectLst/>
                <a:latin typeface="Calibri" panose="020F0502020204030204" pitchFamily="34" charset="0"/>
                <a:ea typeface="Calibri" panose="020F0502020204030204" pitchFamily="34" charset="0"/>
              </a:rPr>
              <a:t>How sure or unsure are you that each of the following is a sign that a person is in cardiac arrest?</a:t>
            </a:r>
            <a:endParaRPr lang="en-GB" dirty="0"/>
          </a:p>
        </p:txBody>
      </p:sp>
      <p:graphicFrame>
        <p:nvGraphicFramePr>
          <p:cNvPr id="6" name="Content Placeholder 5">
            <a:extLst>
              <a:ext uri="{FF2B5EF4-FFF2-40B4-BE49-F238E27FC236}">
                <a16:creationId xmlns:a16="http://schemas.microsoft.com/office/drawing/2014/main" id="{60F08739-6C2A-5DAD-841E-5DCA8A222CC7}"/>
              </a:ext>
            </a:extLst>
          </p:cNvPr>
          <p:cNvGraphicFramePr>
            <a:graphicFrameLocks noGrp="1"/>
          </p:cNvGraphicFramePr>
          <p:nvPr>
            <p:ph idx="1"/>
            <p:extLst>
              <p:ext uri="{D42A27DB-BD31-4B8C-83A1-F6EECF244321}">
                <p14:modId xmlns:p14="http://schemas.microsoft.com/office/powerpoint/2010/main" val="1668322661"/>
              </p:ext>
            </p:extLst>
          </p:nvPr>
        </p:nvGraphicFramePr>
        <p:xfrm>
          <a:off x="838200" y="1352144"/>
          <a:ext cx="10515600" cy="513568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1BCD18B6-1C91-A4FE-4319-E3375F5AC0C1}"/>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1044488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1BA05-E2A3-1984-AD8F-3BFAD43730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C684A9-8FCE-6C2E-B9EF-0BBB1AED44EA}"/>
              </a:ext>
            </a:extLst>
          </p:cNvPr>
          <p:cNvSpPr>
            <a:spLocks noGrp="1"/>
          </p:cNvSpPr>
          <p:nvPr>
            <p:ph type="title"/>
          </p:nvPr>
        </p:nvSpPr>
        <p:spPr/>
        <p:txBody>
          <a:bodyPr>
            <a:normAutofit fontScale="90000"/>
          </a:bodyPr>
          <a:lstStyle/>
          <a:p>
            <a:pPr>
              <a:lnSpc>
                <a:spcPct val="107000"/>
              </a:lnSpc>
              <a:spcBef>
                <a:spcPts val="1200"/>
              </a:spcBef>
              <a:spcAft>
                <a:spcPts val="1200"/>
              </a:spcAft>
            </a:pPr>
            <a:r>
              <a:rPr lang="en-GB" sz="1800" b="1" dirty="0">
                <a:effectLst/>
                <a:latin typeface="Calibri" panose="020F0502020204030204" pitchFamily="34" charset="0"/>
                <a:ea typeface="Calibri" panose="020F0502020204030204" pitchFamily="34" charset="0"/>
              </a:rPr>
              <a:t>For the following question, by "cardiac arrest", we mean when a person's heart stops beating and they stop breathing.</a:t>
            </a:r>
            <a:br>
              <a:rPr lang="en-GB" sz="1800" b="1" dirty="0">
                <a:effectLst/>
                <a:latin typeface="Calibri" panose="020F0502020204030204" pitchFamily="34" charset="0"/>
                <a:ea typeface="Calibri" panose="020F0502020204030204" pitchFamily="34" charset="0"/>
              </a:rPr>
            </a:br>
            <a:r>
              <a:rPr lang="en-GB" sz="1800" b="1" dirty="0">
                <a:effectLst/>
                <a:latin typeface="Calibri" panose="020F0502020204030204" pitchFamily="34" charset="0"/>
                <a:ea typeface="Calibri" panose="020F0502020204030204" pitchFamily="34" charset="0"/>
              </a:rPr>
              <a:t>Please imagine that you were witnessing someone having a cardiac arrest in front of you...</a:t>
            </a:r>
            <a:br>
              <a:rPr lang="en-GB" sz="1800" b="1" dirty="0">
                <a:effectLst/>
                <a:latin typeface="Calibri" panose="020F0502020204030204" pitchFamily="34" charset="0"/>
                <a:ea typeface="Calibri" panose="020F0502020204030204" pitchFamily="34" charset="0"/>
              </a:rPr>
            </a:br>
            <a:r>
              <a:rPr lang="en-GB" sz="1800" dirty="0">
                <a:effectLst/>
                <a:latin typeface="Calibri" panose="020F0502020204030204" pitchFamily="34" charset="0"/>
                <a:ea typeface="Calibri" panose="020F0502020204030204" pitchFamily="34" charset="0"/>
              </a:rPr>
              <a:t>Provided all of these options were available to you (i.e. you had access to a phone, defibrillator etc.), how likely, if at all, would you be to do each of the following? (Please select one  option on each row)</a:t>
            </a:r>
          </a:p>
        </p:txBody>
      </p:sp>
      <p:graphicFrame>
        <p:nvGraphicFramePr>
          <p:cNvPr id="6" name="Content Placeholder 5">
            <a:extLst>
              <a:ext uri="{FF2B5EF4-FFF2-40B4-BE49-F238E27FC236}">
                <a16:creationId xmlns:a16="http://schemas.microsoft.com/office/drawing/2014/main" id="{81A8D11A-F160-63DF-6B19-51BDF3151FAC}"/>
              </a:ext>
            </a:extLst>
          </p:cNvPr>
          <p:cNvGraphicFramePr>
            <a:graphicFrameLocks noGrp="1"/>
          </p:cNvGraphicFramePr>
          <p:nvPr>
            <p:ph idx="1"/>
            <p:extLst>
              <p:ext uri="{D42A27DB-BD31-4B8C-83A1-F6EECF244321}">
                <p14:modId xmlns:p14="http://schemas.microsoft.com/office/powerpoint/2010/main" val="3200330837"/>
              </p:ext>
            </p:extLst>
          </p:nvPr>
        </p:nvGraphicFramePr>
        <p:xfrm>
          <a:off x="838200" y="1478604"/>
          <a:ext cx="10515600" cy="476591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715DF3E-EAE5-3C55-5F1C-B209C6D1DC61}"/>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2320076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C48E95D7-3053-0869-0FEF-8CE94E2EE457}"/>
              </a:ext>
            </a:extLst>
          </p:cNvPr>
          <p:cNvSpPr>
            <a:spLocks noGrp="1"/>
          </p:cNvSpPr>
          <p:nvPr>
            <p:ph type="title"/>
          </p:nvPr>
        </p:nvSpPr>
        <p:spPr>
          <a:xfrm>
            <a:off x="838200" y="365125"/>
            <a:ext cx="10515600" cy="1325563"/>
          </a:xfrm>
        </p:spPr>
        <p:txBody>
          <a:bodyPr>
            <a:normAutofit/>
          </a:bodyPr>
          <a:lstStyle/>
          <a:p>
            <a:r>
              <a:rPr lang="en-GB" sz="1800" b="1" kern="100" dirty="0">
                <a:effectLst/>
                <a:latin typeface="Calibri" panose="020F0502020204030204" pitchFamily="34" charset="0"/>
                <a:ea typeface="Calibri" panose="020F0502020204030204" pitchFamily="34" charset="0"/>
                <a:cs typeface="Calibri" panose="020F0502020204030204" pitchFamily="34" charset="0"/>
              </a:rPr>
              <a:t>As a reminder, by "cardiac arrest", we mean when a person's heart stops beating and they stop breathing.</a:t>
            </a:r>
            <a:br>
              <a:rPr lang="en-GB" sz="1800" b="1" kern="100" dirty="0">
                <a:effectLst/>
                <a:latin typeface="Calibri" panose="020F0502020204030204" pitchFamily="34" charset="0"/>
                <a:ea typeface="Calibri" panose="020F0502020204030204" pitchFamily="34" charset="0"/>
                <a:cs typeface="Calibri" panose="020F0502020204030204" pitchFamily="34" charset="0"/>
              </a:rPr>
            </a:br>
            <a:r>
              <a:rPr lang="en-GB" sz="1800" b="1" kern="100" dirty="0">
                <a:effectLst/>
                <a:latin typeface="Calibri" panose="020F0502020204030204" pitchFamily="34" charset="0"/>
                <a:ea typeface="Calibri" panose="020F0502020204030204" pitchFamily="34" charset="0"/>
                <a:cs typeface="Calibri" panose="020F0502020204030204" pitchFamily="34" charset="0"/>
              </a:rPr>
              <a:t>Still imagining that you were witnessing someone having a cardiac arrest in front of you...</a:t>
            </a:r>
            <a:br>
              <a:rPr lang="en-GB" sz="1800" kern="100" dirty="0">
                <a:effectLst/>
                <a:latin typeface="Calibri" panose="020F0502020204030204" pitchFamily="34" charset="0"/>
                <a:ea typeface="Calibri" panose="020F0502020204030204" pitchFamily="34" charset="0"/>
                <a:cs typeface="Calibri" panose="020F0502020204030204" pitchFamily="34" charset="0"/>
              </a:rPr>
            </a:br>
            <a:br>
              <a:rPr lang="en-GB" sz="1800" kern="100" dirty="0">
                <a:effectLst/>
                <a:latin typeface="Calibri" panose="020F0502020204030204" pitchFamily="34" charset="0"/>
                <a:ea typeface="Calibri" panose="020F0502020204030204" pitchFamily="34" charset="0"/>
                <a:cs typeface="Calibri" panose="020F0502020204030204" pitchFamily="34" charset="0"/>
              </a:rPr>
            </a:br>
            <a:r>
              <a:rPr lang="en-GB" sz="1800" kern="100" dirty="0">
                <a:effectLst/>
                <a:latin typeface="Calibri" panose="020F0502020204030204" pitchFamily="34" charset="0"/>
                <a:ea typeface="Calibri" panose="020F0502020204030204" pitchFamily="34" charset="0"/>
                <a:cs typeface="Calibri" panose="020F0502020204030204" pitchFamily="34" charset="0"/>
              </a:rPr>
              <a:t>How </a:t>
            </a:r>
            <a:r>
              <a:rPr lang="en-GB" sz="1800" u="sng" kern="100" dirty="0">
                <a:effectLst/>
                <a:latin typeface="Calibri" panose="020F0502020204030204" pitchFamily="34" charset="0"/>
                <a:ea typeface="Calibri" panose="020F0502020204030204" pitchFamily="34" charset="0"/>
                <a:cs typeface="Calibri" panose="020F0502020204030204" pitchFamily="34" charset="0"/>
              </a:rPr>
              <a:t>confident</a:t>
            </a:r>
            <a:r>
              <a:rPr lang="en-GB" sz="1800" kern="100" dirty="0">
                <a:effectLst/>
                <a:latin typeface="Calibri" panose="020F0502020204030204" pitchFamily="34" charset="0"/>
                <a:ea typeface="Calibri" panose="020F0502020204030204" pitchFamily="34" charset="0"/>
                <a:cs typeface="Calibri" panose="020F0502020204030204" pitchFamily="34" charset="0"/>
              </a:rPr>
              <a:t>, if at all, would you feel doing each of the following? (Please select one option on each row)</a:t>
            </a:r>
            <a:r>
              <a:rPr lang="en-GB" sz="1800" i="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GB" dirty="0"/>
          </a:p>
        </p:txBody>
      </p:sp>
      <p:graphicFrame>
        <p:nvGraphicFramePr>
          <p:cNvPr id="4" name="Content Placeholder 3">
            <a:extLst>
              <a:ext uri="{FF2B5EF4-FFF2-40B4-BE49-F238E27FC236}">
                <a16:creationId xmlns:a16="http://schemas.microsoft.com/office/drawing/2014/main" id="{8C1CE898-7E49-7792-CC23-1451D590196F}"/>
              </a:ext>
            </a:extLst>
          </p:cNvPr>
          <p:cNvGraphicFramePr>
            <a:graphicFrameLocks noGrp="1"/>
          </p:cNvGraphicFramePr>
          <p:nvPr>
            <p:ph idx="1"/>
            <p:extLst>
              <p:ext uri="{D42A27DB-BD31-4B8C-83A1-F6EECF244321}">
                <p14:modId xmlns:p14="http://schemas.microsoft.com/office/powerpoint/2010/main" val="2149019569"/>
              </p:ext>
            </p:extLst>
          </p:nvPr>
        </p:nvGraphicFramePr>
        <p:xfrm>
          <a:off x="838200" y="1619416"/>
          <a:ext cx="10515600" cy="483454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3024F41-C0EE-33E7-834A-17A7B43810A0}"/>
              </a:ext>
            </a:extLst>
          </p:cNvPr>
          <p:cNvSpPr txBox="1"/>
          <p:nvPr/>
        </p:nvSpPr>
        <p:spPr>
          <a:xfrm>
            <a:off x="838199" y="6487826"/>
            <a:ext cx="11000195" cy="276999"/>
          </a:xfrm>
          <a:prstGeom prst="rect">
            <a:avLst/>
          </a:prstGeom>
          <a:noFill/>
        </p:spPr>
        <p:txBody>
          <a:bodyPr wrap="square" rtlCol="0">
            <a:spAutoFit/>
          </a:bodyPr>
          <a:lstStyle/>
          <a:p>
            <a:r>
              <a:rPr lang="en-GB" sz="1200" dirty="0">
                <a:solidFill>
                  <a:schemeClr val="bg1">
                    <a:lumMod val="50000"/>
                  </a:schemeClr>
                </a:solidFill>
              </a:rPr>
              <a:t>Unweighted base: all UK adults (6,127)</a:t>
            </a:r>
          </a:p>
        </p:txBody>
      </p:sp>
    </p:spTree>
    <p:extLst>
      <p:ext uri="{BB962C8B-B14F-4D97-AF65-F5344CB8AC3E}">
        <p14:creationId xmlns:p14="http://schemas.microsoft.com/office/powerpoint/2010/main" val="3252987080"/>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4483</TotalTime>
  <Words>2093</Words>
  <Application>Microsoft Office PowerPoint</Application>
  <PresentationFormat>Widescreen</PresentationFormat>
  <Paragraphs>84</Paragraphs>
  <Slides>24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Aptos</vt:lpstr>
      <vt:lpstr>Arial</vt:lpstr>
      <vt:lpstr>Calibri</vt:lpstr>
      <vt:lpstr>Calibri Light</vt:lpstr>
      <vt:lpstr>Office 2013 - 2022 Theme</vt:lpstr>
      <vt:lpstr>Attitudes to CPR Survey (2025)</vt:lpstr>
      <vt:lpstr> Approximately, when, if EVER, was the most recent time you were trained in each of the following? (Please select one option on each row. If you have never been trained, please select the 'Not applicable' option)</vt:lpstr>
      <vt:lpstr>For those who have said they have been trained in each of chest compressions, chest compressions with rescue breathing, or defibrillation, we asked: How many times, if any, have you been trained in each of the following? (Please select one option on each row. If you are unsure give your best estimate)</vt:lpstr>
      <vt:lpstr>You said you had been trained in chest compressions (i.e. pressing up and down on the chest) and/or chest compressions and mouth-to-mouth resuscitation. Through which, if any, of the following did you receive this training? (Please select all that apply.)</vt:lpstr>
      <vt:lpstr>You said you had been trained in using a defibrillator... Through which, if any, of the following did you receive this training?  (Please select all that apply.)</vt:lpstr>
      <vt:lpstr>How confident or not would you feel in your ability to recognise if a person was having a cardiac arrest?</vt:lpstr>
      <vt:lpstr>How sure or unsure are you that each of the following is a sign that a person is in cardiac arrest?</vt:lpstr>
      <vt:lpstr>For the following question, by "cardiac arrest", we mean when a person's heart stops beating and they stop breathing. Please imagine that you were witnessing someone having a cardiac arrest in front of you... Provided all of these options were available to you (i.e. you had access to a phone, defibrillator etc.), how likely, if at all, would you be to do each of the following? (Please select one  option on each row)</vt:lpstr>
      <vt:lpstr>As a reminder, by "cardiac arrest", we mean when a person's heart stops beating and they stop breathing. Still imagining that you were witnessing someone having a cardiac arrest in front of you...  How confident, if at all, would you feel doing each of the following? (Please select one option on each row) </vt:lpstr>
      <vt:lpstr>For the following question, by "cardiac arrest" we mean when a person's heart stops beating and they stop breathing. Still imagining that you were witnessing someone having a cardiac arrest in front of you...  Which, if any, of the following would make you reluctant to perform CPR? (Please select all that apply) </vt:lpstr>
      <vt:lpstr>As a reminder, by "defibrillator", we mean a machine which can deliver an electric shock to restart the heart. You have said you are not very or not at all likely to use a defibrillator…  Which, if any, of the following reasons make you feel reluctant to use a defibrillator?  (Please select all that apply)</vt:lpstr>
      <vt:lpstr>As a reminder, by "defibrillator", we mean a machine which can deliver an electric shock to restart the heart. Approximately how far do you think the nearest publicly accessible defibrillator is from your home? (Please select the option that best applies. If you don’t know, please select the 'Don't know' option) </vt:lpstr>
      <vt:lpstr> For the following question, if you work in more than one place, please think about your MAIN place of work (i.e. where you spend most of your time when you go into your employer's work place). By "workplace", we mean the place where you spend most of your time working when you go into your employer's work place.  As a reminder, for the following question by "defibrillator" we mean a machine which can deliver an electric shock to restart the heart. Is there a defibrillator that you can access in your workplace?</vt:lpstr>
      <vt:lpstr>For the following question, please think about cardiac arrests that you have witnessed in real life (e.g. at home or in a public place like a shopping centre). Please do not include any incidents that happened within a hospital or nursing home or incidents that you attended to as part of your job (e.g. doctors, nurses, paramedics) or any did not actually see in real life (e.g. one you saw on television). When, if at all, was the most recent time that you saw someone have a cardiac arrest in real life (i.e. collapse and be in need of CPR)? Please select one option</vt:lpstr>
      <vt:lpstr> For the following question, if you are a health care professional, member of the emergency or armed services, please do not include any times when you responded as part of your job.  Have you EVER called 999 because you were helping someone who was having a cardiac arrest that didn’t happen in a hospital, care home or hospice?  </vt:lpstr>
      <vt:lpstr>Thinking about the MOST recent time you called 999 because you were helping someone who was having a cardiac arrest that didn't happen in a hospital, care home or hospice...  Did the person answering the 999 call tell you to go and get a defibrillator (a machine used to restart the heart)? </vt:lpstr>
      <vt:lpstr>How easy, if at all, was it to find the defibrillator?  (If you were not the person to get the defibrillator, please answer based on how easy it was for the other person to find it) </vt:lpstr>
      <vt:lpstr>Which of the following, if any, have you ever done to help someone who was having a cardiac arrest? (Please don’t include events that happened in a hospital, care home or hospice. Please select all that apply)</vt:lpstr>
      <vt:lpstr>For those who have helped someone who was having a cardiac arrest, we asked: Did anyone from the Emergency Services at the scene offer you support that you could access after the event? (Please select one option)</vt:lpstr>
      <vt:lpstr>For those who were offered support by someone from the Emergency Services at the scene, we asked: Who offered you support? (Please select all that apply)</vt:lpstr>
      <vt:lpstr>For those who were offered support by someone from the Emergency Services at the scene, we asked: And which of the following forms of support, if any, were you given or offered? (Please select all that apply)</vt:lpstr>
      <vt:lpstr>Do you have any children living in your household who attend secondary school/sixth form / college (i.e. aged 11 – 18 years old)? </vt:lpstr>
      <vt:lpstr>If you had to choose, which ONE, if any, of the following would come closest to your views on whether people should complete a course on CPR training, as part of getting their full driving license in the UK?</vt:lpstr>
      <vt:lpstr>How comfortable, if at all, would you feel performing CPR on someone that 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Attitudes to CPR (2025)</dc:title>
  <dc:creator>Contreras, Abraham</dc:creator>
  <cp:lastModifiedBy>de Paeztron, Adam</cp:lastModifiedBy>
  <cp:revision>22</cp:revision>
  <dcterms:created xsi:type="dcterms:W3CDTF">2024-08-29T08:45:00Z</dcterms:created>
  <dcterms:modified xsi:type="dcterms:W3CDTF">2025-11-28T14:56:27Z</dcterms:modified>
</cp:coreProperties>
</file>