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E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68" d="100"/>
          <a:sy n="68" d="100"/>
        </p:scale>
        <p:origin x="3368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07B201-83EE-7D49-A732-F6738B89E86D}" type="doc">
      <dgm:prSet loTypeId="urn:microsoft.com/office/officeart/2005/8/layout/hList7" loCatId="" qsTypeId="urn:microsoft.com/office/officeart/2005/8/quickstyle/simple1" qsCatId="simple" csTypeId="urn:microsoft.com/office/officeart/2005/8/colors/accent1_2" csCatId="accent1" phldr="1"/>
      <dgm:spPr/>
    </dgm:pt>
    <dgm:pt modelId="{13623E98-F267-9F4A-ACCB-F72D88DA1837}">
      <dgm:prSet phldrT="[Text]"/>
      <dgm:spPr/>
      <dgm:t>
        <a:bodyPr/>
        <a:lstStyle/>
        <a:p>
          <a:endParaRPr lang="en-GB" dirty="0"/>
        </a:p>
        <a:p>
          <a:r>
            <a:rPr lang="en-GB" dirty="0"/>
            <a:t>CONTROLLED OXYGEN THERAPY</a:t>
          </a:r>
        </a:p>
      </dgm:t>
    </dgm:pt>
    <dgm:pt modelId="{FE90E809-F410-C647-BF64-A78E7A74A774}" type="parTrans" cxnId="{71E9A9F6-0D53-A641-BFFA-76E41A3E9E0D}">
      <dgm:prSet/>
      <dgm:spPr/>
      <dgm:t>
        <a:bodyPr/>
        <a:lstStyle/>
        <a:p>
          <a:endParaRPr lang="en-GB"/>
        </a:p>
      </dgm:t>
    </dgm:pt>
    <dgm:pt modelId="{C7C9C5FF-0834-5846-88F9-AF85C99F8CD7}" type="sibTrans" cxnId="{71E9A9F6-0D53-A641-BFFA-76E41A3E9E0D}">
      <dgm:prSet/>
      <dgm:spPr/>
      <dgm:t>
        <a:bodyPr/>
        <a:lstStyle/>
        <a:p>
          <a:endParaRPr lang="en-GB"/>
        </a:p>
      </dgm:t>
    </dgm:pt>
    <dgm:pt modelId="{C894964E-3280-7F4A-9331-C85F64015F05}">
      <dgm:prSet phldrT="[Text]"/>
      <dgm:spPr/>
      <dgm:t>
        <a:bodyPr/>
        <a:lstStyle/>
        <a:p>
          <a:endParaRPr lang="en-GB" dirty="0"/>
        </a:p>
        <a:p>
          <a:r>
            <a:rPr lang="en-GB" dirty="0"/>
            <a:t>CPAP</a:t>
          </a:r>
        </a:p>
      </dgm:t>
    </dgm:pt>
    <dgm:pt modelId="{557A8AB5-BFC2-194C-9BCD-424B4DBDA246}" type="parTrans" cxnId="{3059CE7D-8E78-5B4F-8E3E-4B843C41377A}">
      <dgm:prSet/>
      <dgm:spPr/>
      <dgm:t>
        <a:bodyPr/>
        <a:lstStyle/>
        <a:p>
          <a:endParaRPr lang="en-GB"/>
        </a:p>
      </dgm:t>
    </dgm:pt>
    <dgm:pt modelId="{AFD27E32-8F25-2748-B748-7D46D3BEF427}" type="sibTrans" cxnId="{3059CE7D-8E78-5B4F-8E3E-4B843C41377A}">
      <dgm:prSet/>
      <dgm:spPr/>
      <dgm:t>
        <a:bodyPr/>
        <a:lstStyle/>
        <a:p>
          <a:endParaRPr lang="en-GB"/>
        </a:p>
      </dgm:t>
    </dgm:pt>
    <dgm:pt modelId="{D3E2B16B-AD7F-874F-8D5F-32956CBC11C8}">
      <dgm:prSet phldrT="[Text]"/>
      <dgm:spPr/>
      <dgm:t>
        <a:bodyPr/>
        <a:lstStyle/>
        <a:p>
          <a:endParaRPr lang="en-GB" dirty="0"/>
        </a:p>
        <a:p>
          <a:r>
            <a:rPr lang="en-GB" dirty="0"/>
            <a:t>HFNO</a:t>
          </a:r>
        </a:p>
      </dgm:t>
    </dgm:pt>
    <dgm:pt modelId="{BC407D4C-8159-134E-B72A-50794C0E5F5B}" type="parTrans" cxnId="{9837FC15-D087-D24C-A959-1FA8DCCE044F}">
      <dgm:prSet/>
      <dgm:spPr/>
      <dgm:t>
        <a:bodyPr/>
        <a:lstStyle/>
        <a:p>
          <a:endParaRPr lang="en-GB"/>
        </a:p>
      </dgm:t>
    </dgm:pt>
    <dgm:pt modelId="{FE1F7F99-5452-4348-838E-D9C688EFF7AE}" type="sibTrans" cxnId="{9837FC15-D087-D24C-A959-1FA8DCCE044F}">
      <dgm:prSet/>
      <dgm:spPr/>
      <dgm:t>
        <a:bodyPr/>
        <a:lstStyle/>
        <a:p>
          <a:endParaRPr lang="en-GB"/>
        </a:p>
      </dgm:t>
    </dgm:pt>
    <dgm:pt modelId="{238FB641-B68B-D246-9296-96D7211715BF}" type="pres">
      <dgm:prSet presAssocID="{B507B201-83EE-7D49-A732-F6738B89E86D}" presName="Name0" presStyleCnt="0">
        <dgm:presLayoutVars>
          <dgm:dir/>
          <dgm:resizeHandles val="exact"/>
        </dgm:presLayoutVars>
      </dgm:prSet>
      <dgm:spPr/>
    </dgm:pt>
    <dgm:pt modelId="{82765583-C726-314A-A637-60A205B14BB9}" type="pres">
      <dgm:prSet presAssocID="{B507B201-83EE-7D49-A732-F6738B89E86D}" presName="fgShape" presStyleLbl="fgShp" presStyleIdx="0" presStyleCnt="1" custFlipHor="1" custScaleX="9550" custLinFactNeighborX="0" custLinFactNeighborY="-74135"/>
      <dgm:spPr>
        <a:prstGeom prst="mathMinus">
          <a:avLst/>
        </a:prstGeom>
        <a:noFill/>
        <a:ln>
          <a:noFill/>
        </a:ln>
      </dgm:spPr>
    </dgm:pt>
    <dgm:pt modelId="{A9154070-8030-B54A-B683-CCD4F31B87D6}" type="pres">
      <dgm:prSet presAssocID="{B507B201-83EE-7D49-A732-F6738B89E86D}" presName="linComp" presStyleCnt="0"/>
      <dgm:spPr/>
    </dgm:pt>
    <dgm:pt modelId="{9B273CEF-79FF-9A42-948B-49DFFA3B0AA3}" type="pres">
      <dgm:prSet presAssocID="{13623E98-F267-9F4A-ACCB-F72D88DA1837}" presName="compNode" presStyleCnt="0"/>
      <dgm:spPr/>
    </dgm:pt>
    <dgm:pt modelId="{9ACABCA6-58C0-8E41-AE69-283CE5B964E3}" type="pres">
      <dgm:prSet presAssocID="{13623E98-F267-9F4A-ACCB-F72D88DA1837}" presName="bkgdShape" presStyleLbl="node1" presStyleIdx="0" presStyleCnt="3"/>
      <dgm:spPr/>
    </dgm:pt>
    <dgm:pt modelId="{21354CB6-2E92-9142-8F5D-1E0ACB7EC449}" type="pres">
      <dgm:prSet presAssocID="{13623E98-F267-9F4A-ACCB-F72D88DA1837}" presName="nodeTx" presStyleLbl="node1" presStyleIdx="0" presStyleCnt="3">
        <dgm:presLayoutVars>
          <dgm:bulletEnabled val="1"/>
        </dgm:presLayoutVars>
      </dgm:prSet>
      <dgm:spPr/>
    </dgm:pt>
    <dgm:pt modelId="{5EE1AFFE-E434-B146-AB45-4174A6B3B78F}" type="pres">
      <dgm:prSet presAssocID="{13623E98-F267-9F4A-ACCB-F72D88DA1837}" presName="invisiNode" presStyleLbl="node1" presStyleIdx="0" presStyleCnt="3"/>
      <dgm:spPr/>
    </dgm:pt>
    <dgm:pt modelId="{DF09DBE7-8C46-8546-BC72-E17E46239D54}" type="pres">
      <dgm:prSet presAssocID="{13623E98-F267-9F4A-ACCB-F72D88DA1837}" presName="imagNode" presStyleLbl="fgImgPlace1" presStyleIdx="0" presStyleCnt="3" custScaleX="138030" custScaleY="138194" custLinFactNeighborX="2653" custLinFactNeighborY="2562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9AF8E7E2-E894-2E46-A612-A68432340124}" type="pres">
      <dgm:prSet presAssocID="{C7C9C5FF-0834-5846-88F9-AF85C99F8CD7}" presName="sibTrans" presStyleLbl="sibTrans2D1" presStyleIdx="0" presStyleCnt="0"/>
      <dgm:spPr/>
    </dgm:pt>
    <dgm:pt modelId="{A53E6872-5683-3344-B450-049A9F8243FE}" type="pres">
      <dgm:prSet presAssocID="{C894964E-3280-7F4A-9331-C85F64015F05}" presName="compNode" presStyleCnt="0"/>
      <dgm:spPr/>
    </dgm:pt>
    <dgm:pt modelId="{20FC3668-4110-1744-A285-43A00008B87A}" type="pres">
      <dgm:prSet presAssocID="{C894964E-3280-7F4A-9331-C85F64015F05}" presName="bkgdShape" presStyleLbl="node1" presStyleIdx="1" presStyleCnt="3"/>
      <dgm:spPr/>
    </dgm:pt>
    <dgm:pt modelId="{F6566203-CA5A-184A-A2E5-DA1E4F6C917F}" type="pres">
      <dgm:prSet presAssocID="{C894964E-3280-7F4A-9331-C85F64015F05}" presName="nodeTx" presStyleLbl="node1" presStyleIdx="1" presStyleCnt="3">
        <dgm:presLayoutVars>
          <dgm:bulletEnabled val="1"/>
        </dgm:presLayoutVars>
      </dgm:prSet>
      <dgm:spPr/>
    </dgm:pt>
    <dgm:pt modelId="{4CE5C933-B367-7B43-A606-B38BBF0CEA62}" type="pres">
      <dgm:prSet presAssocID="{C894964E-3280-7F4A-9331-C85F64015F05}" presName="invisiNode" presStyleLbl="node1" presStyleIdx="1" presStyleCnt="3"/>
      <dgm:spPr/>
    </dgm:pt>
    <dgm:pt modelId="{2DE6A13C-6B4C-1F44-B551-DF2198F64AC5}" type="pres">
      <dgm:prSet presAssocID="{C894964E-3280-7F4A-9331-C85F64015F05}" presName="imagNode" presStyleLbl="fgImgPlace1" presStyleIdx="1" presStyleCnt="3" custScaleX="138030" custScaleY="138194" custLinFactNeighborX="2653" custLinFactNeighborY="2562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6775537-3AFD-B246-A5F5-DC387F920680}" type="pres">
      <dgm:prSet presAssocID="{AFD27E32-8F25-2748-B748-7D46D3BEF427}" presName="sibTrans" presStyleLbl="sibTrans2D1" presStyleIdx="0" presStyleCnt="0"/>
      <dgm:spPr/>
    </dgm:pt>
    <dgm:pt modelId="{3D4F808A-17E9-5C42-9EB4-299B81AF8F30}" type="pres">
      <dgm:prSet presAssocID="{D3E2B16B-AD7F-874F-8D5F-32956CBC11C8}" presName="compNode" presStyleCnt="0"/>
      <dgm:spPr/>
    </dgm:pt>
    <dgm:pt modelId="{FEA4C628-D866-484D-9F08-AC558BE1F942}" type="pres">
      <dgm:prSet presAssocID="{D3E2B16B-AD7F-874F-8D5F-32956CBC11C8}" presName="bkgdShape" presStyleLbl="node1" presStyleIdx="2" presStyleCnt="3"/>
      <dgm:spPr/>
    </dgm:pt>
    <dgm:pt modelId="{74F946F0-4F2B-994B-8E91-020D49AEFD69}" type="pres">
      <dgm:prSet presAssocID="{D3E2B16B-AD7F-874F-8D5F-32956CBC11C8}" presName="nodeTx" presStyleLbl="node1" presStyleIdx="2" presStyleCnt="3">
        <dgm:presLayoutVars>
          <dgm:bulletEnabled val="1"/>
        </dgm:presLayoutVars>
      </dgm:prSet>
      <dgm:spPr/>
    </dgm:pt>
    <dgm:pt modelId="{1964A570-63B8-9243-A54B-57138B8B9C6C}" type="pres">
      <dgm:prSet presAssocID="{D3E2B16B-AD7F-874F-8D5F-32956CBC11C8}" presName="invisiNode" presStyleLbl="node1" presStyleIdx="2" presStyleCnt="3"/>
      <dgm:spPr/>
    </dgm:pt>
    <dgm:pt modelId="{54F832C2-DFA1-C94E-A61D-9AA7D2E9F041}" type="pres">
      <dgm:prSet presAssocID="{D3E2B16B-AD7F-874F-8D5F-32956CBC11C8}" presName="imagNode" presStyleLbl="fgImgPlace1" presStyleIdx="2" presStyleCnt="3" custScaleX="138030" custScaleY="138194" custLinFactNeighborX="2653" custLinFactNeighborY="2562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9837FC15-D087-D24C-A959-1FA8DCCE044F}" srcId="{B507B201-83EE-7D49-A732-F6738B89E86D}" destId="{D3E2B16B-AD7F-874F-8D5F-32956CBC11C8}" srcOrd="2" destOrd="0" parTransId="{BC407D4C-8159-134E-B72A-50794C0E5F5B}" sibTransId="{FE1F7F99-5452-4348-838E-D9C688EFF7AE}"/>
    <dgm:cxn modelId="{75CC0B22-7FEE-F244-878B-AAE089861EC1}" type="presOf" srcId="{C894964E-3280-7F4A-9331-C85F64015F05}" destId="{20FC3668-4110-1744-A285-43A00008B87A}" srcOrd="0" destOrd="0" presId="urn:microsoft.com/office/officeart/2005/8/layout/hList7"/>
    <dgm:cxn modelId="{262DA52F-5B44-DC48-B61A-C284C15639EA}" type="presOf" srcId="{D3E2B16B-AD7F-874F-8D5F-32956CBC11C8}" destId="{74F946F0-4F2B-994B-8E91-020D49AEFD69}" srcOrd="1" destOrd="0" presId="urn:microsoft.com/office/officeart/2005/8/layout/hList7"/>
    <dgm:cxn modelId="{8DB22553-2C6D-B842-8AEC-6C50DE2C9345}" type="presOf" srcId="{C894964E-3280-7F4A-9331-C85F64015F05}" destId="{F6566203-CA5A-184A-A2E5-DA1E4F6C917F}" srcOrd="1" destOrd="0" presId="urn:microsoft.com/office/officeart/2005/8/layout/hList7"/>
    <dgm:cxn modelId="{4CE2815F-6094-D347-8A70-C4FD2A49239C}" type="presOf" srcId="{D3E2B16B-AD7F-874F-8D5F-32956CBC11C8}" destId="{FEA4C628-D866-484D-9F08-AC558BE1F942}" srcOrd="0" destOrd="0" presId="urn:microsoft.com/office/officeart/2005/8/layout/hList7"/>
    <dgm:cxn modelId="{3059CE7D-8E78-5B4F-8E3E-4B843C41377A}" srcId="{B507B201-83EE-7D49-A732-F6738B89E86D}" destId="{C894964E-3280-7F4A-9331-C85F64015F05}" srcOrd="1" destOrd="0" parTransId="{557A8AB5-BFC2-194C-9BCD-424B4DBDA246}" sibTransId="{AFD27E32-8F25-2748-B748-7D46D3BEF427}"/>
    <dgm:cxn modelId="{82537B81-75A7-DE4D-B186-D8C5BB2CB14F}" type="presOf" srcId="{AFD27E32-8F25-2748-B748-7D46D3BEF427}" destId="{B6775537-3AFD-B246-A5F5-DC387F920680}" srcOrd="0" destOrd="0" presId="urn:microsoft.com/office/officeart/2005/8/layout/hList7"/>
    <dgm:cxn modelId="{4610F792-85F7-734C-B3BD-049F7C170479}" type="presOf" srcId="{B507B201-83EE-7D49-A732-F6738B89E86D}" destId="{238FB641-B68B-D246-9296-96D7211715BF}" srcOrd="0" destOrd="0" presId="urn:microsoft.com/office/officeart/2005/8/layout/hList7"/>
    <dgm:cxn modelId="{4E0273B6-DEA1-7147-9FB2-393D5DE163E6}" type="presOf" srcId="{13623E98-F267-9F4A-ACCB-F72D88DA1837}" destId="{21354CB6-2E92-9142-8F5D-1E0ACB7EC449}" srcOrd="1" destOrd="0" presId="urn:microsoft.com/office/officeart/2005/8/layout/hList7"/>
    <dgm:cxn modelId="{71E3F7D1-5F03-B74B-A8D8-47992BB2F875}" type="presOf" srcId="{C7C9C5FF-0834-5846-88F9-AF85C99F8CD7}" destId="{9AF8E7E2-E894-2E46-A612-A68432340124}" srcOrd="0" destOrd="0" presId="urn:microsoft.com/office/officeart/2005/8/layout/hList7"/>
    <dgm:cxn modelId="{A4C53CF3-6E29-884A-96BF-851EFA69776C}" type="presOf" srcId="{13623E98-F267-9F4A-ACCB-F72D88DA1837}" destId="{9ACABCA6-58C0-8E41-AE69-283CE5B964E3}" srcOrd="0" destOrd="0" presId="urn:microsoft.com/office/officeart/2005/8/layout/hList7"/>
    <dgm:cxn modelId="{71E9A9F6-0D53-A641-BFFA-76E41A3E9E0D}" srcId="{B507B201-83EE-7D49-A732-F6738B89E86D}" destId="{13623E98-F267-9F4A-ACCB-F72D88DA1837}" srcOrd="0" destOrd="0" parTransId="{FE90E809-F410-C647-BF64-A78E7A74A774}" sibTransId="{C7C9C5FF-0834-5846-88F9-AF85C99F8CD7}"/>
    <dgm:cxn modelId="{1A619953-0CED-ED48-842A-A117A24684E0}" type="presParOf" srcId="{238FB641-B68B-D246-9296-96D7211715BF}" destId="{82765583-C726-314A-A637-60A205B14BB9}" srcOrd="0" destOrd="0" presId="urn:microsoft.com/office/officeart/2005/8/layout/hList7"/>
    <dgm:cxn modelId="{5DEF30B3-D13D-2140-8FA8-63E95892BC13}" type="presParOf" srcId="{238FB641-B68B-D246-9296-96D7211715BF}" destId="{A9154070-8030-B54A-B683-CCD4F31B87D6}" srcOrd="1" destOrd="0" presId="urn:microsoft.com/office/officeart/2005/8/layout/hList7"/>
    <dgm:cxn modelId="{D2EEA11A-1EFA-5D41-9D1B-B95A113C0FC1}" type="presParOf" srcId="{A9154070-8030-B54A-B683-CCD4F31B87D6}" destId="{9B273CEF-79FF-9A42-948B-49DFFA3B0AA3}" srcOrd="0" destOrd="0" presId="urn:microsoft.com/office/officeart/2005/8/layout/hList7"/>
    <dgm:cxn modelId="{658E841F-156D-4749-9256-6F2FDD742109}" type="presParOf" srcId="{9B273CEF-79FF-9A42-948B-49DFFA3B0AA3}" destId="{9ACABCA6-58C0-8E41-AE69-283CE5B964E3}" srcOrd="0" destOrd="0" presId="urn:microsoft.com/office/officeart/2005/8/layout/hList7"/>
    <dgm:cxn modelId="{5922D59D-2120-204C-8016-B4A3016D62CD}" type="presParOf" srcId="{9B273CEF-79FF-9A42-948B-49DFFA3B0AA3}" destId="{21354CB6-2E92-9142-8F5D-1E0ACB7EC449}" srcOrd="1" destOrd="0" presId="urn:microsoft.com/office/officeart/2005/8/layout/hList7"/>
    <dgm:cxn modelId="{6D8D4402-FF17-EC4F-84AC-DA5E041675F2}" type="presParOf" srcId="{9B273CEF-79FF-9A42-948B-49DFFA3B0AA3}" destId="{5EE1AFFE-E434-B146-AB45-4174A6B3B78F}" srcOrd="2" destOrd="0" presId="urn:microsoft.com/office/officeart/2005/8/layout/hList7"/>
    <dgm:cxn modelId="{DE023E4A-1179-3B4D-8758-A800C3C2B764}" type="presParOf" srcId="{9B273CEF-79FF-9A42-948B-49DFFA3B0AA3}" destId="{DF09DBE7-8C46-8546-BC72-E17E46239D54}" srcOrd="3" destOrd="0" presId="urn:microsoft.com/office/officeart/2005/8/layout/hList7"/>
    <dgm:cxn modelId="{6A27E75E-9D16-1746-A92B-FA7F2AD85759}" type="presParOf" srcId="{A9154070-8030-B54A-B683-CCD4F31B87D6}" destId="{9AF8E7E2-E894-2E46-A612-A68432340124}" srcOrd="1" destOrd="0" presId="urn:microsoft.com/office/officeart/2005/8/layout/hList7"/>
    <dgm:cxn modelId="{A6D57D1C-A8DA-D14E-B11F-4E36FD775944}" type="presParOf" srcId="{A9154070-8030-B54A-B683-CCD4F31B87D6}" destId="{A53E6872-5683-3344-B450-049A9F8243FE}" srcOrd="2" destOrd="0" presId="urn:microsoft.com/office/officeart/2005/8/layout/hList7"/>
    <dgm:cxn modelId="{76E86CB8-02BD-BB43-AFC6-70C0FEC39B2F}" type="presParOf" srcId="{A53E6872-5683-3344-B450-049A9F8243FE}" destId="{20FC3668-4110-1744-A285-43A00008B87A}" srcOrd="0" destOrd="0" presId="urn:microsoft.com/office/officeart/2005/8/layout/hList7"/>
    <dgm:cxn modelId="{4C200C97-310D-9D48-9A4A-9408A3D1C1A2}" type="presParOf" srcId="{A53E6872-5683-3344-B450-049A9F8243FE}" destId="{F6566203-CA5A-184A-A2E5-DA1E4F6C917F}" srcOrd="1" destOrd="0" presId="urn:microsoft.com/office/officeart/2005/8/layout/hList7"/>
    <dgm:cxn modelId="{032CFC29-28EC-584B-A95E-F2CF0A51FEE8}" type="presParOf" srcId="{A53E6872-5683-3344-B450-049A9F8243FE}" destId="{4CE5C933-B367-7B43-A606-B38BBF0CEA62}" srcOrd="2" destOrd="0" presId="urn:microsoft.com/office/officeart/2005/8/layout/hList7"/>
    <dgm:cxn modelId="{DEDC1ED9-4EEB-C04F-A382-FC939C560617}" type="presParOf" srcId="{A53E6872-5683-3344-B450-049A9F8243FE}" destId="{2DE6A13C-6B4C-1F44-B551-DF2198F64AC5}" srcOrd="3" destOrd="0" presId="urn:microsoft.com/office/officeart/2005/8/layout/hList7"/>
    <dgm:cxn modelId="{C3604A22-C186-BA42-B081-802FBE49B760}" type="presParOf" srcId="{A9154070-8030-B54A-B683-CCD4F31B87D6}" destId="{B6775537-3AFD-B246-A5F5-DC387F920680}" srcOrd="3" destOrd="0" presId="urn:microsoft.com/office/officeart/2005/8/layout/hList7"/>
    <dgm:cxn modelId="{B8DA5D22-8EAA-3B4C-876A-4779B38E663F}" type="presParOf" srcId="{A9154070-8030-B54A-B683-CCD4F31B87D6}" destId="{3D4F808A-17E9-5C42-9EB4-299B81AF8F30}" srcOrd="4" destOrd="0" presId="urn:microsoft.com/office/officeart/2005/8/layout/hList7"/>
    <dgm:cxn modelId="{D28AC1B9-2AB9-5B4F-BAE0-C6D7E6F6BA39}" type="presParOf" srcId="{3D4F808A-17E9-5C42-9EB4-299B81AF8F30}" destId="{FEA4C628-D866-484D-9F08-AC558BE1F942}" srcOrd="0" destOrd="0" presId="urn:microsoft.com/office/officeart/2005/8/layout/hList7"/>
    <dgm:cxn modelId="{32AFF667-3B7C-8542-AFFF-5B83321D3F5B}" type="presParOf" srcId="{3D4F808A-17E9-5C42-9EB4-299B81AF8F30}" destId="{74F946F0-4F2B-994B-8E91-020D49AEFD69}" srcOrd="1" destOrd="0" presId="urn:microsoft.com/office/officeart/2005/8/layout/hList7"/>
    <dgm:cxn modelId="{4189498B-1E90-AE4F-9380-5FAC72A2E309}" type="presParOf" srcId="{3D4F808A-17E9-5C42-9EB4-299B81AF8F30}" destId="{1964A570-63B8-9243-A54B-57138B8B9C6C}" srcOrd="2" destOrd="0" presId="urn:microsoft.com/office/officeart/2005/8/layout/hList7"/>
    <dgm:cxn modelId="{699C806B-6FD2-2540-8CB9-0899DA81865E}" type="presParOf" srcId="{3D4F808A-17E9-5C42-9EB4-299B81AF8F30}" destId="{54F832C2-DFA1-C94E-A61D-9AA7D2E9F04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ABCA6-58C0-8E41-AE69-283CE5B964E3}">
      <dsp:nvSpPr>
        <dsp:cNvPr id="0" name=""/>
        <dsp:cNvSpPr/>
      </dsp:nvSpPr>
      <dsp:spPr>
        <a:xfrm>
          <a:off x="1836" y="6329"/>
          <a:ext cx="2857213" cy="3523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CONTROLLED OXYGEN THERAPY</a:t>
          </a:r>
        </a:p>
      </dsp:txBody>
      <dsp:txXfrm>
        <a:off x="1836" y="1415685"/>
        <a:ext cx="2857213" cy="1409356"/>
      </dsp:txXfrm>
    </dsp:sp>
    <dsp:sp modelId="{DF09DBE7-8C46-8546-BC72-E17E46239D54}">
      <dsp:nvSpPr>
        <dsp:cNvPr id="0" name=""/>
        <dsp:cNvSpPr/>
      </dsp:nvSpPr>
      <dsp:spPr>
        <a:xfrm>
          <a:off x="651825" y="294360"/>
          <a:ext cx="1619490" cy="162141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FC3668-4110-1744-A285-43A00008B87A}">
      <dsp:nvSpPr>
        <dsp:cNvPr id="0" name=""/>
        <dsp:cNvSpPr/>
      </dsp:nvSpPr>
      <dsp:spPr>
        <a:xfrm>
          <a:off x="2944766" y="6329"/>
          <a:ext cx="2857213" cy="3523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CPAP</a:t>
          </a:r>
        </a:p>
      </dsp:txBody>
      <dsp:txXfrm>
        <a:off x="2944766" y="1415685"/>
        <a:ext cx="2857213" cy="1409356"/>
      </dsp:txXfrm>
    </dsp:sp>
    <dsp:sp modelId="{2DE6A13C-6B4C-1F44-B551-DF2198F64AC5}">
      <dsp:nvSpPr>
        <dsp:cNvPr id="0" name=""/>
        <dsp:cNvSpPr/>
      </dsp:nvSpPr>
      <dsp:spPr>
        <a:xfrm>
          <a:off x="3594755" y="294360"/>
          <a:ext cx="1619490" cy="162141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A4C628-D866-484D-9F08-AC558BE1F942}">
      <dsp:nvSpPr>
        <dsp:cNvPr id="0" name=""/>
        <dsp:cNvSpPr/>
      </dsp:nvSpPr>
      <dsp:spPr>
        <a:xfrm>
          <a:off x="5887696" y="6329"/>
          <a:ext cx="2857213" cy="3523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HFNO</a:t>
          </a:r>
        </a:p>
      </dsp:txBody>
      <dsp:txXfrm>
        <a:off x="5887696" y="1415685"/>
        <a:ext cx="2857213" cy="1409356"/>
      </dsp:txXfrm>
    </dsp:sp>
    <dsp:sp modelId="{54F832C2-DFA1-C94E-A61D-9AA7D2E9F041}">
      <dsp:nvSpPr>
        <dsp:cNvPr id="0" name=""/>
        <dsp:cNvSpPr/>
      </dsp:nvSpPr>
      <dsp:spPr>
        <a:xfrm>
          <a:off x="6537684" y="294360"/>
          <a:ext cx="1619490" cy="162141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765583-C726-314A-A637-60A205B14BB9}">
      <dsp:nvSpPr>
        <dsp:cNvPr id="0" name=""/>
        <dsp:cNvSpPr/>
      </dsp:nvSpPr>
      <dsp:spPr>
        <a:xfrm flipH="1">
          <a:off x="3989128" y="2426902"/>
          <a:ext cx="768489" cy="528508"/>
        </a:xfrm>
        <a:prstGeom prst="mathMinus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73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44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976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55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51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4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58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2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85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74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8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29C17-E9A7-594A-A1B6-5777805CF1F1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22EEE-5CD8-3D45-B49B-518D350A8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2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4.png"/><Relationship Id="rId10" Type="http://schemas.microsoft.com/office/2007/relationships/diagramDrawing" Target="../diagrams/drawing1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32C286-B0B6-1D4A-AC2F-D50B719F4B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783" y="263867"/>
            <a:ext cx="3208886" cy="9806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927D2E-4795-B74B-A76C-7DCB8C3F9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03" y="263867"/>
            <a:ext cx="3922416" cy="9806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4FA90B-5F6F-B143-A04D-3F3CB2011C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3191" y="11713741"/>
            <a:ext cx="1426127" cy="6695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2EF62D-90F9-634E-B3BC-C19DCFD04E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72" t="5882"/>
          <a:stretch/>
        </p:blipFill>
        <p:spPr>
          <a:xfrm>
            <a:off x="521839" y="11718374"/>
            <a:ext cx="1793279" cy="908463"/>
          </a:xfrm>
          <a:prstGeom prst="rect">
            <a:avLst/>
          </a:prstGeom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B5FF2658-C105-A647-866D-562EC0953C6B}"/>
              </a:ext>
            </a:extLst>
          </p:cNvPr>
          <p:cNvSpPr txBox="1">
            <a:spLocks/>
          </p:cNvSpPr>
          <p:nvPr/>
        </p:nvSpPr>
        <p:spPr>
          <a:xfrm>
            <a:off x="469900" y="1614423"/>
            <a:ext cx="8746747" cy="145090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240030" indent="-240030" algn="l" defTabSz="960120" rtl="0" eaLnBrk="1" latinLnBrk="0" hangingPunct="1">
              <a:lnSpc>
                <a:spcPct val="90000"/>
              </a:lnSpc>
              <a:spcBef>
                <a:spcPts val="1050"/>
              </a:spcBef>
              <a:buFont typeface="Arial" panose="020B0604020202020204" pitchFamily="34" charset="0"/>
              <a:buChar char="•"/>
              <a:defRPr sz="294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20090" indent="-240030" algn="l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200150" indent="-240030" algn="l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80210" indent="-240030" algn="l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89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160270" indent="-240030" algn="l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89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640330" indent="-240030" algn="l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89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120390" indent="-240030" algn="l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89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600450" indent="-240030" algn="l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89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080510" indent="-240030" algn="l" defTabSz="96012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89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dirty="0"/>
              <a:t>Aim: To determine if CPAP or HFNO is clinically effective compared to standard oxygen therapy in patients with confirmed or suspected COVID-19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0B4B27C9-1F03-EC4E-96D4-CEF2A3A06505}"/>
              </a:ext>
            </a:extLst>
          </p:cNvPr>
          <p:cNvSpPr txBox="1">
            <a:spLocks/>
          </p:cNvSpPr>
          <p:nvPr/>
        </p:nvSpPr>
        <p:spPr>
          <a:xfrm>
            <a:off x="521839" y="2971801"/>
            <a:ext cx="8362950" cy="7039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601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INTERVENTION ARMS (1:1:1 </a:t>
            </a:r>
            <a:r>
              <a:rPr lang="en-US" sz="3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randomisation</a:t>
            </a: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graphicFrame>
        <p:nvGraphicFramePr>
          <p:cNvPr id="11" name="Content Placeholder 7">
            <a:extLst>
              <a:ext uri="{FF2B5EF4-FFF2-40B4-BE49-F238E27FC236}">
                <a16:creationId xmlns:a16="http://schemas.microsoft.com/office/drawing/2014/main" id="{0ABC337E-DDBB-6544-8195-0F98D6F689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6454869"/>
              </p:ext>
            </p:extLst>
          </p:nvPr>
        </p:nvGraphicFramePr>
        <p:xfrm>
          <a:off x="469900" y="4206240"/>
          <a:ext cx="8746746" cy="3523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2707C19D-B286-8B47-9878-4F9D6C856DAC}"/>
              </a:ext>
            </a:extLst>
          </p:cNvPr>
          <p:cNvSpPr txBox="1"/>
          <p:nvPr/>
        </p:nvSpPr>
        <p:spPr>
          <a:xfrm>
            <a:off x="521839" y="3517728"/>
            <a:ext cx="8414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Patients must remain in allocated arm and not receive the treatments in the other arms</a:t>
            </a:r>
          </a:p>
        </p:txBody>
      </p:sp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5A7F82C-2E83-1D4C-8EEB-8C1428BF5B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3345341"/>
              </p:ext>
            </p:extLst>
          </p:nvPr>
        </p:nvGraphicFramePr>
        <p:xfrm>
          <a:off x="462572" y="7201842"/>
          <a:ext cx="8746746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5582">
                  <a:extLst>
                    <a:ext uri="{9D8B030D-6E8A-4147-A177-3AD203B41FA5}">
                      <a16:colId xmlns:a16="http://schemas.microsoft.com/office/drawing/2014/main" val="1570556372"/>
                    </a:ext>
                  </a:extLst>
                </a:gridCol>
                <a:gridCol w="2915582">
                  <a:extLst>
                    <a:ext uri="{9D8B030D-6E8A-4147-A177-3AD203B41FA5}">
                      <a16:colId xmlns:a16="http://schemas.microsoft.com/office/drawing/2014/main" val="3712352421"/>
                    </a:ext>
                  </a:extLst>
                </a:gridCol>
                <a:gridCol w="2915582">
                  <a:extLst>
                    <a:ext uri="{9D8B030D-6E8A-4147-A177-3AD203B41FA5}">
                      <a16:colId xmlns:a16="http://schemas.microsoft.com/office/drawing/2014/main" val="32586637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Titrate FiO2 to maintain adequate SpO2</a:t>
                      </a: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Titrate FiO2 and CPAP to maintain adequate SpO2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Titrate FiO2 and FLOW to maintain adequate SpO2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15957126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ESCALATION OPTIONS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5252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CPAP -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="1" baseline="0" dirty="0"/>
                        <a:t>NO</a:t>
                      </a:r>
                      <a:endParaRPr lang="en-US" sz="2000" b="1" dirty="0"/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CPAP - </a:t>
                      </a:r>
                      <a:r>
                        <a:rPr lang="en-US" sz="2000" b="1" dirty="0"/>
                        <a:t>YES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CPAP  -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="1" baseline="0" dirty="0"/>
                        <a:t>NO</a:t>
                      </a:r>
                      <a:endParaRPr lang="en-US" sz="2000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71357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HFNO</a:t>
                      </a:r>
                      <a:r>
                        <a:rPr lang="en-US" sz="2000" baseline="0" dirty="0"/>
                        <a:t> - </a:t>
                      </a:r>
                      <a:r>
                        <a:rPr lang="en-US" sz="2000" b="1" baseline="0" dirty="0"/>
                        <a:t>NO</a:t>
                      </a:r>
                      <a:endParaRPr lang="en-US" sz="2000" b="1" dirty="0"/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HFNO -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b="1" baseline="0" dirty="0"/>
                        <a:t>NO</a:t>
                      </a:r>
                      <a:endParaRPr lang="en-US" sz="2000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HFNO – </a:t>
                      </a:r>
                      <a:r>
                        <a:rPr lang="en-US" sz="2000" b="1" dirty="0"/>
                        <a:t>YES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24316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INV. VENTILATION  - </a:t>
                      </a:r>
                      <a:r>
                        <a:rPr lang="en-US" sz="2000" b="1" dirty="0"/>
                        <a:t>YES</a:t>
                      </a: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INV. VENTILATION  - </a:t>
                      </a:r>
                      <a:r>
                        <a:rPr lang="en-US" sz="2000" b="1" dirty="0"/>
                        <a:t>YES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INV. VENTILATION  - </a:t>
                      </a:r>
                      <a:r>
                        <a:rPr lang="en-US" sz="2000" b="1" dirty="0"/>
                        <a:t>YES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5492523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TRIGGERS TO CONSIDER INVASIVE VENTILATION</a:t>
                      </a: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31807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15L min flow with SpO2 &lt;92% (or respiratory distress for one hour)</a:t>
                      </a: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CPAP 10cm H2O, FiO2 </a:t>
                      </a:r>
                      <a:r>
                        <a:rPr lang="en-US" sz="2000" u="sng" dirty="0"/>
                        <a:t>&gt;</a:t>
                      </a:r>
                      <a:r>
                        <a:rPr lang="en-US" sz="2000" dirty="0"/>
                        <a:t>0.6</a:t>
                      </a:r>
                      <a:r>
                        <a:rPr lang="en-US" sz="2000" baseline="0" dirty="0"/>
                        <a:t> with </a:t>
                      </a:r>
                      <a:r>
                        <a:rPr lang="en-US" sz="2000" dirty="0"/>
                        <a:t>SpO2 &lt;92% (or respiratory distress for one hour)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50L min flow, FiO2 </a:t>
                      </a:r>
                      <a:r>
                        <a:rPr lang="en-US" sz="2000" u="sng" dirty="0"/>
                        <a:t>&gt;</a:t>
                      </a:r>
                      <a:r>
                        <a:rPr lang="en-US" sz="2000" u="none" dirty="0"/>
                        <a:t>0.6</a:t>
                      </a:r>
                      <a:r>
                        <a:rPr lang="en-US" sz="2000" dirty="0"/>
                        <a:t> with SpO2 &lt;92% (or respiratory distress for one hour)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30998078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83DCB667-0C1E-7740-B5A7-9A43BCC736E4}"/>
              </a:ext>
            </a:extLst>
          </p:cNvPr>
          <p:cNvSpPr/>
          <p:nvPr/>
        </p:nvSpPr>
        <p:spPr>
          <a:xfrm>
            <a:off x="4557823" y="12449615"/>
            <a:ext cx="5048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More info at: https://</a:t>
            </a:r>
            <a:r>
              <a:rPr lang="en-US" dirty="0" err="1"/>
              <a:t>warwick.ac.uk</a:t>
            </a:r>
            <a:r>
              <a:rPr lang="en-US" dirty="0"/>
              <a:t>/go/recovery-</a:t>
            </a:r>
            <a:r>
              <a:rPr lang="en-US" dirty="0" err="1"/>
              <a:t>rs</a:t>
            </a:r>
            <a:r>
              <a:rPr lang="en-US" dirty="0"/>
              <a:t>/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912D074-7B16-294E-9F50-83975ECE0F67}"/>
              </a:ext>
            </a:extLst>
          </p:cNvPr>
          <p:cNvSpPr/>
          <p:nvPr/>
        </p:nvSpPr>
        <p:spPr>
          <a:xfrm>
            <a:off x="3450302" y="11655420"/>
            <a:ext cx="2785942" cy="819359"/>
          </a:xfrm>
          <a:prstGeom prst="roundRect">
            <a:avLst/>
          </a:prstGeom>
          <a:noFill/>
          <a:ln w="98425">
            <a:solidFill>
              <a:srgbClr val="E85E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Chief Medical Officers Urgent Public Health Trial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36377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190</Words>
  <Application>Microsoft Macintosh PowerPoint</Application>
  <PresentationFormat>A3 Paper (297x420 mm)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Perkins, Gavin</dc:creator>
  <cp:lastModifiedBy>Perkins, Gavin</cp:lastModifiedBy>
  <cp:revision>7</cp:revision>
  <dcterms:created xsi:type="dcterms:W3CDTF">2020-10-20T08:33:47Z</dcterms:created>
  <dcterms:modified xsi:type="dcterms:W3CDTF">2020-10-20T11:41:49Z</dcterms:modified>
</cp:coreProperties>
</file>