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65" r:id="rId2"/>
    <p:sldId id="256" r:id="rId3"/>
    <p:sldId id="296" r:id="rId4"/>
    <p:sldId id="359" r:id="rId5"/>
    <p:sldId id="260" r:id="rId6"/>
    <p:sldId id="275" r:id="rId7"/>
    <p:sldId id="271" r:id="rId8"/>
    <p:sldId id="272" r:id="rId9"/>
    <p:sldId id="273" r:id="rId10"/>
    <p:sldId id="274" r:id="rId11"/>
    <p:sldId id="277" r:id="rId12"/>
    <p:sldId id="368" r:id="rId13"/>
    <p:sldId id="367" r:id="rId14"/>
    <p:sldId id="369" r:id="rId15"/>
    <p:sldId id="370" r:id="rId16"/>
    <p:sldId id="373" r:id="rId17"/>
    <p:sldId id="374" r:id="rId18"/>
    <p:sldId id="375" r:id="rId19"/>
    <p:sldId id="372" r:id="rId20"/>
    <p:sldId id="371" r:id="rId21"/>
    <p:sldId id="366" r:id="rId22"/>
    <p:sldId id="363" r:id="rId23"/>
    <p:sldId id="377" r:id="rId24"/>
    <p:sldId id="378" r:id="rId25"/>
    <p:sldId id="379" r:id="rId26"/>
    <p:sldId id="364" r:id="rId27"/>
    <p:sldId id="362" r:id="rId28"/>
    <p:sldId id="258" r:id="rId29"/>
    <p:sldId id="351" r:id="rId30"/>
    <p:sldId id="360" r:id="rId31"/>
    <p:sldId id="36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gan, Scott" initials="RS" lastIdx="2" clrIdx="0">
    <p:extLst>
      <p:ext uri="{19B8F6BF-5375-455C-9EA6-DF929625EA0E}">
        <p15:presenceInfo xmlns:p15="http://schemas.microsoft.com/office/powerpoint/2012/main" userId="S-1-5-21-94802787-2259107539-412602403-2331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4760"/>
    <a:srgbClr val="C9677C"/>
    <a:srgbClr val="FFCD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131" autoAdjust="0"/>
    <p:restoredTop sz="94660"/>
  </p:normalViewPr>
  <p:slideViewPr>
    <p:cSldViewPr snapToGrid="0">
      <p:cViewPr varScale="1">
        <p:scale>
          <a:sx n="69" d="100"/>
          <a:sy n="69" d="100"/>
        </p:scale>
        <p:origin x="13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ads.warwick.ac.uk\shared\WMS\CTU\Emergency%20Care\RECOVERY\9.%20Monitoring\9.2%20TMG%20meetings\RECOVERY%20RS%20graph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ads.warwick.ac.uk\shared\WMS\CTU\Emergency%20Care\RECOVERY\Recruitment\RECOVERY-RS%20Recruitment%20Tracker_in%20us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en-US" sz="1800" dirty="0">
                <a:solidFill>
                  <a:sysClr val="windowText" lastClr="000000"/>
                </a:solidFill>
              </a:rPr>
              <a:t>RECOVERY-RS Site and Recruitment Graph</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1"/>
          <c:tx>
            <c:strRef>
              <c:f>'Site recrutiment'!$C$1</c:f>
              <c:strCache>
                <c:ptCount val="1"/>
                <c:pt idx="0">
                  <c:v>Sites Actual</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val>
            <c:numRef>
              <c:f>'Site recrutiment'!$C$2:$C$25</c:f>
              <c:numCache>
                <c:formatCode>General</c:formatCode>
                <c:ptCount val="24"/>
                <c:pt idx="0">
                  <c:v>4</c:v>
                </c:pt>
                <c:pt idx="1">
                  <c:v>2</c:v>
                </c:pt>
                <c:pt idx="2">
                  <c:v>15</c:v>
                </c:pt>
                <c:pt idx="3">
                  <c:v>14</c:v>
                </c:pt>
                <c:pt idx="4">
                  <c:v>10</c:v>
                </c:pt>
                <c:pt idx="5">
                  <c:v>8</c:v>
                </c:pt>
                <c:pt idx="6">
                  <c:v>4</c:v>
                </c:pt>
                <c:pt idx="7">
                  <c:v>2</c:v>
                </c:pt>
                <c:pt idx="8">
                  <c:v>4</c:v>
                </c:pt>
                <c:pt idx="9">
                  <c:v>4</c:v>
                </c:pt>
                <c:pt idx="10">
                  <c:v>1</c:v>
                </c:pt>
                <c:pt idx="11">
                  <c:v>2</c:v>
                </c:pt>
                <c:pt idx="12">
                  <c:v>0</c:v>
                </c:pt>
                <c:pt idx="13">
                  <c:v>0</c:v>
                </c:pt>
                <c:pt idx="14">
                  <c:v>0</c:v>
                </c:pt>
                <c:pt idx="15">
                  <c:v>0</c:v>
                </c:pt>
                <c:pt idx="16">
                  <c:v>0</c:v>
                </c:pt>
                <c:pt idx="17">
                  <c:v>1</c:v>
                </c:pt>
                <c:pt idx="18">
                  <c:v>0</c:v>
                </c:pt>
                <c:pt idx="19">
                  <c:v>1</c:v>
                </c:pt>
                <c:pt idx="20">
                  <c:v>0</c:v>
                </c:pt>
                <c:pt idx="21">
                  <c:v>0</c:v>
                </c:pt>
                <c:pt idx="22">
                  <c:v>0</c:v>
                </c:pt>
                <c:pt idx="23">
                  <c:v>1</c:v>
                </c:pt>
              </c:numCache>
            </c:numRef>
          </c:val>
          <c:extLst>
            <c:ext xmlns:c16="http://schemas.microsoft.com/office/drawing/2014/chart" uri="{C3380CC4-5D6E-409C-BE32-E72D297353CC}">
              <c16:uniqueId val="{00000000-DE72-4448-A372-17ADDF39C173}"/>
            </c:ext>
          </c:extLst>
        </c:ser>
        <c:ser>
          <c:idx val="2"/>
          <c:order val="2"/>
          <c:tx>
            <c:strRef>
              <c:f>'Site recrutiment'!$D$1</c:f>
              <c:strCache>
                <c:ptCount val="1"/>
                <c:pt idx="0">
                  <c:v>Sites cumulative</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val>
            <c:numRef>
              <c:f>'Site recrutiment'!$D$2:$D$34</c:f>
              <c:numCache>
                <c:formatCode>General</c:formatCode>
                <c:ptCount val="33"/>
                <c:pt idx="0">
                  <c:v>4</c:v>
                </c:pt>
                <c:pt idx="1">
                  <c:v>6</c:v>
                </c:pt>
                <c:pt idx="2">
                  <c:v>21</c:v>
                </c:pt>
                <c:pt idx="3">
                  <c:v>35</c:v>
                </c:pt>
                <c:pt idx="4">
                  <c:v>45</c:v>
                </c:pt>
                <c:pt idx="5">
                  <c:v>53</c:v>
                </c:pt>
                <c:pt idx="6">
                  <c:v>57</c:v>
                </c:pt>
                <c:pt idx="7">
                  <c:v>59</c:v>
                </c:pt>
                <c:pt idx="8">
                  <c:v>63</c:v>
                </c:pt>
                <c:pt idx="9">
                  <c:v>67</c:v>
                </c:pt>
                <c:pt idx="10">
                  <c:v>68</c:v>
                </c:pt>
                <c:pt idx="11">
                  <c:v>70</c:v>
                </c:pt>
                <c:pt idx="12">
                  <c:v>70</c:v>
                </c:pt>
                <c:pt idx="13">
                  <c:v>70</c:v>
                </c:pt>
                <c:pt idx="14">
                  <c:v>70</c:v>
                </c:pt>
                <c:pt idx="15">
                  <c:v>70</c:v>
                </c:pt>
                <c:pt idx="16">
                  <c:v>70</c:v>
                </c:pt>
                <c:pt idx="17">
                  <c:v>71</c:v>
                </c:pt>
                <c:pt idx="18">
                  <c:v>71</c:v>
                </c:pt>
                <c:pt idx="19">
                  <c:v>72</c:v>
                </c:pt>
                <c:pt idx="20">
                  <c:v>72</c:v>
                </c:pt>
                <c:pt idx="21">
                  <c:v>72</c:v>
                </c:pt>
                <c:pt idx="22">
                  <c:v>72</c:v>
                </c:pt>
                <c:pt idx="23">
                  <c:v>73</c:v>
                </c:pt>
                <c:pt idx="24">
                  <c:v>73</c:v>
                </c:pt>
                <c:pt idx="25">
                  <c:v>73</c:v>
                </c:pt>
                <c:pt idx="26">
                  <c:v>73</c:v>
                </c:pt>
                <c:pt idx="27">
                  <c:v>73</c:v>
                </c:pt>
                <c:pt idx="28">
                  <c:v>73</c:v>
                </c:pt>
                <c:pt idx="29">
                  <c:v>73</c:v>
                </c:pt>
                <c:pt idx="30">
                  <c:v>73</c:v>
                </c:pt>
                <c:pt idx="31">
                  <c:v>73</c:v>
                </c:pt>
                <c:pt idx="32">
                  <c:v>73</c:v>
                </c:pt>
              </c:numCache>
            </c:numRef>
          </c:val>
          <c:extLst>
            <c:ext xmlns:c16="http://schemas.microsoft.com/office/drawing/2014/chart" uri="{C3380CC4-5D6E-409C-BE32-E72D297353CC}">
              <c16:uniqueId val="{00000001-DE72-4448-A372-17ADDF39C173}"/>
            </c:ext>
          </c:extLst>
        </c:ser>
        <c:dLbls>
          <c:showLegendKey val="0"/>
          <c:showVal val="0"/>
          <c:showCatName val="0"/>
          <c:showSerName val="0"/>
          <c:showPercent val="0"/>
          <c:showBubbleSize val="0"/>
        </c:dLbls>
        <c:gapWidth val="219"/>
        <c:overlap val="-27"/>
        <c:axId val="553749144"/>
        <c:axId val="553757344"/>
        <c:extLst>
          <c:ext xmlns:c15="http://schemas.microsoft.com/office/drawing/2012/chart" uri="{02D57815-91ED-43cb-92C2-25804820EDAC}">
            <c15:filteredBarSeries>
              <c15:ser>
                <c:idx val="0"/>
                <c:order val="0"/>
                <c:tx>
                  <c:strRef>
                    <c:extLst>
                      <c:ext uri="{02D57815-91ED-43cb-92C2-25804820EDAC}">
                        <c15:formulaRef>
                          <c15:sqref>'Site recrutiment'!$B$1</c15:sqref>
                        </c15:formulaRef>
                      </c:ext>
                    </c:extLst>
                    <c:strCache>
                      <c:ptCount val="1"/>
                      <c:pt idx="0">
                        <c:v>Week</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val>
                  <c:numRef>
                    <c:extLst>
                      <c:ext uri="{02D57815-91ED-43cb-92C2-25804820EDAC}">
                        <c15:formulaRef>
                          <c15:sqref>'Site recrutiment'!$B$2:$B$25</c15:sqref>
                        </c15:formulaRef>
                      </c:ext>
                    </c:extLst>
                    <c:numCache>
                      <c:formatCode>General</c:formatCode>
                      <c:ptCount val="24"/>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numCache>
                  </c:numRef>
                </c:val>
                <c:extLst>
                  <c:ext xmlns:c16="http://schemas.microsoft.com/office/drawing/2014/chart" uri="{C3380CC4-5D6E-409C-BE32-E72D297353CC}">
                    <c16:uniqueId val="{00000005-DE72-4448-A372-17ADDF39C173}"/>
                  </c:ext>
                </c:extLst>
              </c15:ser>
            </c15:filteredBarSeries>
          </c:ext>
        </c:extLst>
      </c:barChart>
      <c:lineChart>
        <c:grouping val="standard"/>
        <c:varyColors val="0"/>
        <c:ser>
          <c:idx val="3"/>
          <c:order val="3"/>
          <c:tx>
            <c:strRef>
              <c:f>'Site recrutiment'!$E$1</c:f>
              <c:strCache>
                <c:ptCount val="1"/>
                <c:pt idx="0">
                  <c:v>Recruitment actual</c:v>
                </c:pt>
              </c:strCache>
            </c:strRef>
          </c:tx>
          <c:spPr>
            <a:ln w="34925" cap="rnd">
              <a:solidFill>
                <a:schemeClr val="accent4"/>
              </a:solidFill>
              <a:round/>
            </a:ln>
            <a:effectLst>
              <a:outerShdw blurRad="57150" dist="19050" dir="5400000" algn="ctr" rotWithShape="0">
                <a:srgbClr val="000000">
                  <a:alpha val="63000"/>
                </a:srgbClr>
              </a:outerShdw>
            </a:effectLst>
          </c:spPr>
          <c:marker>
            <c:symbol val="none"/>
          </c:marker>
          <c:val>
            <c:numRef>
              <c:f>'Site recrutiment'!$E$2:$E$34</c:f>
              <c:numCache>
                <c:formatCode>General</c:formatCode>
                <c:ptCount val="33"/>
                <c:pt idx="0">
                  <c:v>4</c:v>
                </c:pt>
                <c:pt idx="1">
                  <c:v>11</c:v>
                </c:pt>
                <c:pt idx="2">
                  <c:v>16</c:v>
                </c:pt>
                <c:pt idx="3">
                  <c:v>22</c:v>
                </c:pt>
                <c:pt idx="4">
                  <c:v>17</c:v>
                </c:pt>
                <c:pt idx="5">
                  <c:v>17</c:v>
                </c:pt>
                <c:pt idx="6">
                  <c:v>8</c:v>
                </c:pt>
                <c:pt idx="7">
                  <c:v>17</c:v>
                </c:pt>
                <c:pt idx="8">
                  <c:v>8</c:v>
                </c:pt>
                <c:pt idx="9">
                  <c:v>6</c:v>
                </c:pt>
                <c:pt idx="10">
                  <c:v>6</c:v>
                </c:pt>
                <c:pt idx="11">
                  <c:v>4</c:v>
                </c:pt>
                <c:pt idx="12">
                  <c:v>5</c:v>
                </c:pt>
                <c:pt idx="13">
                  <c:v>4</c:v>
                </c:pt>
                <c:pt idx="14">
                  <c:v>3</c:v>
                </c:pt>
                <c:pt idx="15">
                  <c:v>3</c:v>
                </c:pt>
                <c:pt idx="16">
                  <c:v>0</c:v>
                </c:pt>
                <c:pt idx="17">
                  <c:v>4</c:v>
                </c:pt>
                <c:pt idx="18">
                  <c:v>2</c:v>
                </c:pt>
                <c:pt idx="19">
                  <c:v>3</c:v>
                </c:pt>
                <c:pt idx="20">
                  <c:v>2</c:v>
                </c:pt>
                <c:pt idx="21">
                  <c:v>3</c:v>
                </c:pt>
                <c:pt idx="22">
                  <c:v>4</c:v>
                </c:pt>
                <c:pt idx="23">
                  <c:v>8</c:v>
                </c:pt>
                <c:pt idx="24">
                  <c:v>7</c:v>
                </c:pt>
                <c:pt idx="25">
                  <c:v>18</c:v>
                </c:pt>
                <c:pt idx="26">
                  <c:v>25</c:v>
                </c:pt>
                <c:pt idx="27">
                  <c:v>18</c:v>
                </c:pt>
                <c:pt idx="28">
                  <c:v>29</c:v>
                </c:pt>
                <c:pt idx="29">
                  <c:v>44</c:v>
                </c:pt>
                <c:pt idx="30">
                  <c:v>42</c:v>
                </c:pt>
                <c:pt idx="31">
                  <c:v>46</c:v>
                </c:pt>
                <c:pt idx="32">
                  <c:v>32</c:v>
                </c:pt>
              </c:numCache>
            </c:numRef>
          </c:val>
          <c:smooth val="0"/>
          <c:extLst>
            <c:ext xmlns:c16="http://schemas.microsoft.com/office/drawing/2014/chart" uri="{C3380CC4-5D6E-409C-BE32-E72D297353CC}">
              <c16:uniqueId val="{00000002-DE72-4448-A372-17ADDF39C173}"/>
            </c:ext>
          </c:extLst>
        </c:ser>
        <c:ser>
          <c:idx val="4"/>
          <c:order val="4"/>
          <c:tx>
            <c:strRef>
              <c:f>'Site recrutiment'!$F$1</c:f>
              <c:strCache>
                <c:ptCount val="1"/>
                <c:pt idx="0">
                  <c:v>Recruitment cumulative</c:v>
                </c:pt>
              </c:strCache>
            </c:strRef>
          </c:tx>
          <c:spPr>
            <a:ln w="34925" cap="rnd">
              <a:solidFill>
                <a:schemeClr val="accent5"/>
              </a:solidFill>
              <a:round/>
            </a:ln>
            <a:effectLst>
              <a:outerShdw blurRad="57150" dist="19050" dir="5400000" algn="ctr" rotWithShape="0">
                <a:srgbClr val="000000">
                  <a:alpha val="63000"/>
                </a:srgbClr>
              </a:outerShdw>
            </a:effectLst>
          </c:spPr>
          <c:marker>
            <c:symbol val="none"/>
          </c:marker>
          <c:dLbls>
            <c:dLbl>
              <c:idx val="32"/>
              <c:layout>
                <c:manualLayout>
                  <c:x val="-3.7265469099527514E-2"/>
                  <c:y val="-5.289973599595339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72-4448-A372-17ADDF39C173}"/>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'Site recrutiment'!$F$2:$F$34</c:f>
              <c:numCache>
                <c:formatCode>General</c:formatCode>
                <c:ptCount val="33"/>
                <c:pt idx="0">
                  <c:v>4</c:v>
                </c:pt>
                <c:pt idx="1">
                  <c:v>15</c:v>
                </c:pt>
                <c:pt idx="2">
                  <c:v>31</c:v>
                </c:pt>
                <c:pt idx="3">
                  <c:v>53</c:v>
                </c:pt>
                <c:pt idx="4">
                  <c:v>70</c:v>
                </c:pt>
                <c:pt idx="5">
                  <c:v>87</c:v>
                </c:pt>
                <c:pt idx="6">
                  <c:v>95</c:v>
                </c:pt>
                <c:pt idx="7">
                  <c:v>112</c:v>
                </c:pt>
                <c:pt idx="8">
                  <c:v>120</c:v>
                </c:pt>
                <c:pt idx="9">
                  <c:v>126</c:v>
                </c:pt>
                <c:pt idx="10">
                  <c:v>132</c:v>
                </c:pt>
                <c:pt idx="11">
                  <c:v>136</c:v>
                </c:pt>
                <c:pt idx="12">
                  <c:v>141</c:v>
                </c:pt>
                <c:pt idx="13">
                  <c:v>145</c:v>
                </c:pt>
                <c:pt idx="14">
                  <c:v>148</c:v>
                </c:pt>
                <c:pt idx="15">
                  <c:v>151</c:v>
                </c:pt>
                <c:pt idx="16">
                  <c:v>151</c:v>
                </c:pt>
                <c:pt idx="17">
                  <c:v>155</c:v>
                </c:pt>
                <c:pt idx="18">
                  <c:v>157</c:v>
                </c:pt>
                <c:pt idx="19">
                  <c:v>160</c:v>
                </c:pt>
                <c:pt idx="20">
                  <c:v>162</c:v>
                </c:pt>
                <c:pt idx="21">
                  <c:v>165</c:v>
                </c:pt>
                <c:pt idx="22">
                  <c:v>169</c:v>
                </c:pt>
                <c:pt idx="23">
                  <c:v>178</c:v>
                </c:pt>
                <c:pt idx="24">
                  <c:v>185</c:v>
                </c:pt>
                <c:pt idx="25">
                  <c:v>203</c:v>
                </c:pt>
                <c:pt idx="26">
                  <c:v>228</c:v>
                </c:pt>
                <c:pt idx="27">
                  <c:v>246</c:v>
                </c:pt>
                <c:pt idx="28">
                  <c:v>275</c:v>
                </c:pt>
                <c:pt idx="29">
                  <c:v>319</c:v>
                </c:pt>
                <c:pt idx="30">
                  <c:v>361</c:v>
                </c:pt>
                <c:pt idx="31">
                  <c:v>407</c:v>
                </c:pt>
                <c:pt idx="32">
                  <c:v>439</c:v>
                </c:pt>
              </c:numCache>
            </c:numRef>
          </c:val>
          <c:smooth val="0"/>
          <c:extLst>
            <c:ext xmlns:c16="http://schemas.microsoft.com/office/drawing/2014/chart" uri="{C3380CC4-5D6E-409C-BE32-E72D297353CC}">
              <c16:uniqueId val="{00000004-DE72-4448-A372-17ADDF39C173}"/>
            </c:ext>
          </c:extLst>
        </c:ser>
        <c:dLbls>
          <c:showLegendKey val="0"/>
          <c:showVal val="0"/>
          <c:showCatName val="0"/>
          <c:showSerName val="0"/>
          <c:showPercent val="0"/>
          <c:showBubbleSize val="0"/>
        </c:dLbls>
        <c:marker val="1"/>
        <c:smooth val="0"/>
        <c:axId val="553749144"/>
        <c:axId val="553757344"/>
      </c:lineChart>
      <c:catAx>
        <c:axId val="553749144"/>
        <c:scaling>
          <c:orientation val="minMax"/>
        </c:scaling>
        <c:delete val="0"/>
        <c:axPos val="b"/>
        <c:title>
          <c:tx>
            <c:rich>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r>
                  <a:rPr lang="en-GB"/>
                  <a:t>Calender week</a:t>
                </a:r>
              </a:p>
            </c:rich>
          </c:tx>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title>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553757344"/>
        <c:crosses val="autoZero"/>
        <c:auto val="1"/>
        <c:lblAlgn val="ctr"/>
        <c:lblOffset val="100"/>
        <c:noMultiLvlLbl val="0"/>
      </c:catAx>
      <c:valAx>
        <c:axId val="55375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5374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accent1">
          <a:lumMod val="50000"/>
        </a:schemeClr>
      </a:solidFill>
      <a:round/>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800" b="1" dirty="0">
                <a:solidFill>
                  <a:schemeClr val="tx1"/>
                </a:solidFill>
              </a:rPr>
              <a:t>RECOVERY-RS Regional Recruitment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Sheet1!#REF!</c:f>
              <c:strCache>
                <c:ptCount val="1"/>
                <c:pt idx="0">
                  <c:v>#REF!</c:v>
                </c:pt>
              </c:strCache>
            </c:strRef>
          </c:tx>
          <c:spPr>
            <a:solidFill>
              <a:schemeClr val="accent1"/>
            </a:solidFill>
            <a:ln>
              <a:noFill/>
            </a:ln>
            <a:effectLst/>
          </c:spPr>
          <c:invertIfNegative val="0"/>
          <c:cat>
            <c:strRef>
              <c:f>Sheet1!$B$4:$B$22</c:f>
              <c:strCache>
                <c:ptCount val="19"/>
                <c:pt idx="0">
                  <c:v>North East</c:v>
                </c:pt>
                <c:pt idx="1">
                  <c:v>North West Coast</c:v>
                </c:pt>
                <c:pt idx="2">
                  <c:v>Yorkshire and Humber</c:v>
                </c:pt>
                <c:pt idx="3">
                  <c:v>Greater Manchester</c:v>
                </c:pt>
                <c:pt idx="4">
                  <c:v>East Midlands</c:v>
                </c:pt>
                <c:pt idx="5">
                  <c:v>West Midlands</c:v>
                </c:pt>
                <c:pt idx="6">
                  <c:v>West of England</c:v>
                </c:pt>
                <c:pt idx="7">
                  <c:v>Thames Valley &amp; South Midlands</c:v>
                </c:pt>
                <c:pt idx="8">
                  <c:v>Eastern</c:v>
                </c:pt>
                <c:pt idx="9">
                  <c:v>Kent, Surrey and Sussex</c:v>
                </c:pt>
                <c:pt idx="10">
                  <c:v>Wessex</c:v>
                </c:pt>
                <c:pt idx="11">
                  <c:v>South West Peninsula</c:v>
                </c:pt>
                <c:pt idx="12">
                  <c:v>North Thames</c:v>
                </c:pt>
                <c:pt idx="13">
                  <c:v>South London</c:v>
                </c:pt>
                <c:pt idx="14">
                  <c:v>North West London</c:v>
                </c:pt>
                <c:pt idx="15">
                  <c:v>Wales</c:v>
                </c:pt>
                <c:pt idx="16">
                  <c:v>Northern Ireland</c:v>
                </c:pt>
                <c:pt idx="17">
                  <c:v>Scotland</c:v>
                </c:pt>
                <c:pt idx="18">
                  <c:v>Jersey</c:v>
                </c:pt>
              </c:strCache>
            </c:strRef>
          </c:cat>
          <c:val>
            <c:numRef>
              <c:f>Sheet1!#REF!</c:f>
              <c:numCache>
                <c:formatCode>General</c:formatCode>
                <c:ptCount val="1"/>
                <c:pt idx="0">
                  <c:v>1</c:v>
                </c:pt>
              </c:numCache>
            </c:numRef>
          </c:val>
          <c:extLst>
            <c:ext xmlns:c16="http://schemas.microsoft.com/office/drawing/2014/chart" uri="{C3380CC4-5D6E-409C-BE32-E72D297353CC}">
              <c16:uniqueId val="{00000000-39B6-4692-B575-8EC22A6E6462}"/>
            </c:ext>
          </c:extLst>
        </c:ser>
        <c:ser>
          <c:idx val="1"/>
          <c:order val="1"/>
          <c:tx>
            <c:strRef>
              <c:f>Sheet1!$C$3</c:f>
              <c:strCache>
                <c:ptCount val="1"/>
                <c:pt idx="0">
                  <c:v>Total pts recruited in 
region</c:v>
                </c:pt>
              </c:strCache>
            </c:strRef>
          </c:tx>
          <c:spPr>
            <a:solidFill>
              <a:schemeClr val="accent2"/>
            </a:solidFill>
            <a:ln>
              <a:noFill/>
            </a:ln>
            <a:effectLst/>
          </c:spPr>
          <c:invertIfNegative val="0"/>
          <c:cat>
            <c:strRef>
              <c:f>Sheet1!$B$4:$B$22</c:f>
              <c:strCache>
                <c:ptCount val="19"/>
                <c:pt idx="0">
                  <c:v>North East</c:v>
                </c:pt>
                <c:pt idx="1">
                  <c:v>North West Coast</c:v>
                </c:pt>
                <c:pt idx="2">
                  <c:v>Yorkshire and Humber</c:v>
                </c:pt>
                <c:pt idx="3">
                  <c:v>Greater Manchester</c:v>
                </c:pt>
                <c:pt idx="4">
                  <c:v>East Midlands</c:v>
                </c:pt>
                <c:pt idx="5">
                  <c:v>West Midlands</c:v>
                </c:pt>
                <c:pt idx="6">
                  <c:v>West of England</c:v>
                </c:pt>
                <c:pt idx="7">
                  <c:v>Thames Valley &amp; South Midlands</c:v>
                </c:pt>
                <c:pt idx="8">
                  <c:v>Eastern</c:v>
                </c:pt>
                <c:pt idx="9">
                  <c:v>Kent, Surrey and Sussex</c:v>
                </c:pt>
                <c:pt idx="10">
                  <c:v>Wessex</c:v>
                </c:pt>
                <c:pt idx="11">
                  <c:v>South West Peninsula</c:v>
                </c:pt>
                <c:pt idx="12">
                  <c:v>North Thames</c:v>
                </c:pt>
                <c:pt idx="13">
                  <c:v>South London</c:v>
                </c:pt>
                <c:pt idx="14">
                  <c:v>North West London</c:v>
                </c:pt>
                <c:pt idx="15">
                  <c:v>Wales</c:v>
                </c:pt>
                <c:pt idx="16">
                  <c:v>Northern Ireland</c:v>
                </c:pt>
                <c:pt idx="17">
                  <c:v>Scotland</c:v>
                </c:pt>
                <c:pt idx="18">
                  <c:v>Jersey</c:v>
                </c:pt>
              </c:strCache>
            </c:strRef>
          </c:cat>
          <c:val>
            <c:numRef>
              <c:f>Sheet1!$C$4:$C$22</c:f>
              <c:numCache>
                <c:formatCode>General</c:formatCode>
                <c:ptCount val="19"/>
                <c:pt idx="0">
                  <c:v>17</c:v>
                </c:pt>
                <c:pt idx="1">
                  <c:v>28</c:v>
                </c:pt>
                <c:pt idx="2">
                  <c:v>5</c:v>
                </c:pt>
                <c:pt idx="3">
                  <c:v>96</c:v>
                </c:pt>
                <c:pt idx="4">
                  <c:v>40</c:v>
                </c:pt>
                <c:pt idx="5">
                  <c:v>129</c:v>
                </c:pt>
                <c:pt idx="6">
                  <c:v>6</c:v>
                </c:pt>
                <c:pt idx="7">
                  <c:v>0</c:v>
                </c:pt>
                <c:pt idx="8">
                  <c:v>13</c:v>
                </c:pt>
                <c:pt idx="9">
                  <c:v>2</c:v>
                </c:pt>
                <c:pt idx="10">
                  <c:v>25</c:v>
                </c:pt>
                <c:pt idx="11">
                  <c:v>5</c:v>
                </c:pt>
                <c:pt idx="12">
                  <c:v>14</c:v>
                </c:pt>
                <c:pt idx="13">
                  <c:v>9</c:v>
                </c:pt>
                <c:pt idx="14">
                  <c:v>10</c:v>
                </c:pt>
                <c:pt idx="15">
                  <c:v>17</c:v>
                </c:pt>
                <c:pt idx="16">
                  <c:v>9</c:v>
                </c:pt>
                <c:pt idx="17">
                  <c:v>5</c:v>
                </c:pt>
                <c:pt idx="18">
                  <c:v>0</c:v>
                </c:pt>
              </c:numCache>
            </c:numRef>
          </c:val>
          <c:extLst>
            <c:ext xmlns:c16="http://schemas.microsoft.com/office/drawing/2014/chart" uri="{C3380CC4-5D6E-409C-BE32-E72D297353CC}">
              <c16:uniqueId val="{00000001-39B6-4692-B575-8EC22A6E6462}"/>
            </c:ext>
          </c:extLst>
        </c:ser>
        <c:dLbls>
          <c:showLegendKey val="0"/>
          <c:showVal val="0"/>
          <c:showCatName val="0"/>
          <c:showSerName val="0"/>
          <c:showPercent val="0"/>
          <c:showBubbleSize val="0"/>
        </c:dLbls>
        <c:gapWidth val="219"/>
        <c:axId val="561479544"/>
        <c:axId val="561449368"/>
      </c:barChart>
      <c:catAx>
        <c:axId val="56147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561449368"/>
        <c:crosses val="autoZero"/>
        <c:auto val="1"/>
        <c:lblAlgn val="ctr"/>
        <c:lblOffset val="100"/>
        <c:noMultiLvlLbl val="0"/>
      </c:catAx>
      <c:valAx>
        <c:axId val="56144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561479544"/>
        <c:crosses val="autoZero"/>
        <c:crossBetween val="between"/>
      </c:valAx>
      <c:spPr>
        <a:noFill/>
        <a:ln>
          <a:noFill/>
        </a:ln>
        <a:effectLst/>
      </c:spPr>
    </c:plotArea>
    <c:legend>
      <c:legendPos val="b"/>
      <c:legendEntry>
        <c:idx val="0"/>
        <c:delete val="1"/>
      </c:legendEntry>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5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image" Target="../media/image34.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image" Target="../media/image34.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6F6F95-DDB5-441B-A5AF-ADC04549F6DD}" type="doc">
      <dgm:prSet loTypeId="urn:microsoft.com/office/officeart/2005/8/layout/list1" loCatId="list" qsTypeId="urn:microsoft.com/office/officeart/2005/8/quickstyle/simple1" qsCatId="simple" csTypeId="urn:microsoft.com/office/officeart/2005/8/colors/accent0_3" csCatId="mainScheme" phldr="1"/>
      <dgm:spPr/>
      <dgm:t>
        <a:bodyPr/>
        <a:lstStyle/>
        <a:p>
          <a:endParaRPr lang="en-US"/>
        </a:p>
      </dgm:t>
    </dgm:pt>
    <dgm:pt modelId="{B63980C0-4D19-447B-B0A2-1FD27F88C331}">
      <dgm:prSet phldrT="[Text]" custT="1"/>
      <dgm:spPr/>
      <dgm:t>
        <a:bodyPr/>
        <a:lstStyle/>
        <a:p>
          <a:r>
            <a:rPr lang="en-GB" sz="4800" b="1" dirty="0"/>
            <a:t>Agenda</a:t>
          </a:r>
          <a:endParaRPr lang="en-US" sz="4800" dirty="0"/>
        </a:p>
      </dgm:t>
    </dgm:pt>
    <dgm:pt modelId="{C3849450-37B3-479D-881C-5AFB431DB654}" type="parTrans" cxnId="{5AA15BD7-129C-4B82-BEC7-0F2EE4A6E862}">
      <dgm:prSet/>
      <dgm:spPr/>
      <dgm:t>
        <a:bodyPr/>
        <a:lstStyle/>
        <a:p>
          <a:endParaRPr lang="en-US"/>
        </a:p>
      </dgm:t>
    </dgm:pt>
    <dgm:pt modelId="{4395BEE0-13B7-43F9-9736-908D0784354A}" type="sibTrans" cxnId="{5AA15BD7-129C-4B82-BEC7-0F2EE4A6E862}">
      <dgm:prSet/>
      <dgm:spPr/>
      <dgm:t>
        <a:bodyPr/>
        <a:lstStyle/>
        <a:p>
          <a:endParaRPr lang="en-US"/>
        </a:p>
      </dgm:t>
    </dgm:pt>
    <dgm:pt modelId="{BD403B92-5581-4EA3-8434-AEC0DA8E2C0A}">
      <dgm:prSet phldrT="[Text]" custT="1"/>
      <dgm:spPr/>
      <dgm:t>
        <a:bodyPr/>
        <a:lstStyle/>
        <a:p>
          <a:r>
            <a:rPr lang="en-GB" sz="2800" dirty="0"/>
            <a:t>Meet the RECOVERY-RS team</a:t>
          </a:r>
          <a:endParaRPr lang="en-US" sz="2800" dirty="0">
            <a:solidFill>
              <a:srgbClr val="FF0000"/>
            </a:solidFill>
          </a:endParaRPr>
        </a:p>
      </dgm:t>
    </dgm:pt>
    <dgm:pt modelId="{E4259471-F14C-4E7D-B764-CEF4EA9D379A}" type="parTrans" cxnId="{298BAF48-AD51-431B-AD3D-761E44670837}">
      <dgm:prSet/>
      <dgm:spPr/>
      <dgm:t>
        <a:bodyPr/>
        <a:lstStyle/>
        <a:p>
          <a:endParaRPr lang="en-US"/>
        </a:p>
      </dgm:t>
    </dgm:pt>
    <dgm:pt modelId="{134A28C3-3393-43E0-B7AE-1CCBFE91B615}" type="sibTrans" cxnId="{298BAF48-AD51-431B-AD3D-761E44670837}">
      <dgm:prSet/>
      <dgm:spPr/>
      <dgm:t>
        <a:bodyPr/>
        <a:lstStyle/>
        <a:p>
          <a:endParaRPr lang="en-US"/>
        </a:p>
      </dgm:t>
    </dgm:pt>
    <dgm:pt modelId="{09984AFC-ECD5-4E57-A458-931E7BB3B687}">
      <dgm:prSet custT="1"/>
      <dgm:spPr/>
      <dgm:t>
        <a:bodyPr/>
        <a:lstStyle/>
        <a:p>
          <a:r>
            <a:rPr lang="en-GB" sz="2800" dirty="0"/>
            <a:t>COVID-19 ICNARC data and lessons learnt so far</a:t>
          </a:r>
        </a:p>
      </dgm:t>
    </dgm:pt>
    <dgm:pt modelId="{488A0222-AA03-4F9E-919B-70D340B49531}" type="parTrans" cxnId="{9AA0BCBB-B3EF-4D68-B443-6A046D59E739}">
      <dgm:prSet/>
      <dgm:spPr/>
      <dgm:t>
        <a:bodyPr/>
        <a:lstStyle/>
        <a:p>
          <a:endParaRPr lang="en-US"/>
        </a:p>
      </dgm:t>
    </dgm:pt>
    <dgm:pt modelId="{EB7EF3BC-5EE0-4218-9679-444F380115A3}" type="sibTrans" cxnId="{9AA0BCBB-B3EF-4D68-B443-6A046D59E739}">
      <dgm:prSet/>
      <dgm:spPr/>
      <dgm:t>
        <a:bodyPr/>
        <a:lstStyle/>
        <a:p>
          <a:endParaRPr lang="en-US"/>
        </a:p>
      </dgm:t>
    </dgm:pt>
    <dgm:pt modelId="{0F67FDAF-914D-402F-B594-D384746E5FB2}">
      <dgm:prSet custT="1"/>
      <dgm:spPr/>
      <dgm:t>
        <a:bodyPr/>
        <a:lstStyle/>
        <a:p>
          <a:r>
            <a:rPr lang="en-GB" sz="2800" dirty="0"/>
            <a:t>Information on RECOVERY-RS and how trainees can participate</a:t>
          </a:r>
        </a:p>
      </dgm:t>
    </dgm:pt>
    <dgm:pt modelId="{75868168-61D7-4EA6-9164-5A8FCD083D2D}" type="parTrans" cxnId="{F614AE75-90C3-4E84-938C-EC049E09AEEF}">
      <dgm:prSet/>
      <dgm:spPr/>
      <dgm:t>
        <a:bodyPr/>
        <a:lstStyle/>
        <a:p>
          <a:endParaRPr lang="en-US"/>
        </a:p>
      </dgm:t>
    </dgm:pt>
    <dgm:pt modelId="{F29F57EF-3148-45A3-84DA-E6CF63A0AA83}" type="sibTrans" cxnId="{F614AE75-90C3-4E84-938C-EC049E09AEEF}">
      <dgm:prSet/>
      <dgm:spPr/>
      <dgm:t>
        <a:bodyPr/>
        <a:lstStyle/>
        <a:p>
          <a:endParaRPr lang="en-US"/>
        </a:p>
      </dgm:t>
    </dgm:pt>
    <dgm:pt modelId="{DE1A7C2C-06BD-4E4F-B4AE-ED662E36FFA2}">
      <dgm:prSet custT="1"/>
      <dgm:spPr/>
      <dgm:t>
        <a:bodyPr/>
        <a:lstStyle/>
        <a:p>
          <a:r>
            <a:rPr lang="en-GB" sz="2800" dirty="0"/>
            <a:t>Q&amp;A session</a:t>
          </a:r>
        </a:p>
      </dgm:t>
    </dgm:pt>
    <dgm:pt modelId="{0332EE94-C532-4F73-909C-5EE011A1BD90}" type="parTrans" cxnId="{45F8C6A9-F066-4085-997A-8C309480464D}">
      <dgm:prSet/>
      <dgm:spPr/>
      <dgm:t>
        <a:bodyPr/>
        <a:lstStyle/>
        <a:p>
          <a:endParaRPr lang="en-US"/>
        </a:p>
      </dgm:t>
    </dgm:pt>
    <dgm:pt modelId="{3E8A9886-2CAD-4220-806B-2E557FA7E015}" type="sibTrans" cxnId="{45F8C6A9-F066-4085-997A-8C309480464D}">
      <dgm:prSet/>
      <dgm:spPr/>
      <dgm:t>
        <a:bodyPr/>
        <a:lstStyle/>
        <a:p>
          <a:endParaRPr lang="en-US"/>
        </a:p>
      </dgm:t>
    </dgm:pt>
    <dgm:pt modelId="{A71C2D96-26F9-4DE5-B969-59DCB509AEEF}" type="pres">
      <dgm:prSet presAssocID="{A66F6F95-DDB5-441B-A5AF-ADC04549F6DD}" presName="linear" presStyleCnt="0">
        <dgm:presLayoutVars>
          <dgm:dir/>
          <dgm:animLvl val="lvl"/>
          <dgm:resizeHandles val="exact"/>
        </dgm:presLayoutVars>
      </dgm:prSet>
      <dgm:spPr/>
      <dgm:t>
        <a:bodyPr/>
        <a:lstStyle/>
        <a:p>
          <a:endParaRPr lang="en-US"/>
        </a:p>
      </dgm:t>
    </dgm:pt>
    <dgm:pt modelId="{FD1D199D-F92A-405F-A3F1-083CF0967B22}" type="pres">
      <dgm:prSet presAssocID="{B63980C0-4D19-447B-B0A2-1FD27F88C331}" presName="parentLin" presStyleCnt="0"/>
      <dgm:spPr/>
    </dgm:pt>
    <dgm:pt modelId="{CFD06DAD-FD2B-4C3B-97C3-3C267A15798E}" type="pres">
      <dgm:prSet presAssocID="{B63980C0-4D19-447B-B0A2-1FD27F88C331}" presName="parentLeftMargin" presStyleLbl="node1" presStyleIdx="0" presStyleCnt="1"/>
      <dgm:spPr/>
      <dgm:t>
        <a:bodyPr/>
        <a:lstStyle/>
        <a:p>
          <a:endParaRPr lang="en-US"/>
        </a:p>
      </dgm:t>
    </dgm:pt>
    <dgm:pt modelId="{48FAD90B-E303-451E-AD04-A9B8D45D0406}" type="pres">
      <dgm:prSet presAssocID="{B63980C0-4D19-447B-B0A2-1FD27F88C331}" presName="parentText" presStyleLbl="node1" presStyleIdx="0" presStyleCnt="1" custScaleY="59326">
        <dgm:presLayoutVars>
          <dgm:chMax val="0"/>
          <dgm:bulletEnabled val="1"/>
        </dgm:presLayoutVars>
      </dgm:prSet>
      <dgm:spPr/>
      <dgm:t>
        <a:bodyPr/>
        <a:lstStyle/>
        <a:p>
          <a:endParaRPr lang="en-US"/>
        </a:p>
      </dgm:t>
    </dgm:pt>
    <dgm:pt modelId="{6BA9FAF8-8069-4408-ADF2-BBED7F1611CC}" type="pres">
      <dgm:prSet presAssocID="{B63980C0-4D19-447B-B0A2-1FD27F88C331}" presName="negativeSpace" presStyleCnt="0"/>
      <dgm:spPr/>
    </dgm:pt>
    <dgm:pt modelId="{943C2855-D1B3-4B3D-8A11-863C3DA9ADAE}" type="pres">
      <dgm:prSet presAssocID="{B63980C0-4D19-447B-B0A2-1FD27F88C331}" presName="childText" presStyleLbl="conFgAcc1" presStyleIdx="0" presStyleCnt="1" custLinFactNeighborX="-2764" custLinFactNeighborY="5082">
        <dgm:presLayoutVars>
          <dgm:bulletEnabled val="1"/>
        </dgm:presLayoutVars>
      </dgm:prSet>
      <dgm:spPr/>
      <dgm:t>
        <a:bodyPr/>
        <a:lstStyle/>
        <a:p>
          <a:endParaRPr lang="en-US"/>
        </a:p>
      </dgm:t>
    </dgm:pt>
  </dgm:ptLst>
  <dgm:cxnLst>
    <dgm:cxn modelId="{45F8C6A9-F066-4085-997A-8C309480464D}" srcId="{B63980C0-4D19-447B-B0A2-1FD27F88C331}" destId="{DE1A7C2C-06BD-4E4F-B4AE-ED662E36FFA2}" srcOrd="3" destOrd="0" parTransId="{0332EE94-C532-4F73-909C-5EE011A1BD90}" sibTransId="{3E8A9886-2CAD-4220-806B-2E557FA7E015}"/>
    <dgm:cxn modelId="{9AA0BCBB-B3EF-4D68-B443-6A046D59E739}" srcId="{B63980C0-4D19-447B-B0A2-1FD27F88C331}" destId="{09984AFC-ECD5-4E57-A458-931E7BB3B687}" srcOrd="1" destOrd="0" parTransId="{488A0222-AA03-4F9E-919B-70D340B49531}" sibTransId="{EB7EF3BC-5EE0-4218-9679-444F380115A3}"/>
    <dgm:cxn modelId="{5BAFE2F8-987A-4593-96AE-CFEF25576AB3}" type="presOf" srcId="{B63980C0-4D19-447B-B0A2-1FD27F88C331}" destId="{48FAD90B-E303-451E-AD04-A9B8D45D0406}" srcOrd="1" destOrd="0" presId="urn:microsoft.com/office/officeart/2005/8/layout/list1"/>
    <dgm:cxn modelId="{726FB5EC-3F01-49F1-9C65-58E63EC41684}" type="presOf" srcId="{BD403B92-5581-4EA3-8434-AEC0DA8E2C0A}" destId="{943C2855-D1B3-4B3D-8A11-863C3DA9ADAE}" srcOrd="0" destOrd="0" presId="urn:microsoft.com/office/officeart/2005/8/layout/list1"/>
    <dgm:cxn modelId="{298BAF48-AD51-431B-AD3D-761E44670837}" srcId="{B63980C0-4D19-447B-B0A2-1FD27F88C331}" destId="{BD403B92-5581-4EA3-8434-AEC0DA8E2C0A}" srcOrd="0" destOrd="0" parTransId="{E4259471-F14C-4E7D-B764-CEF4EA9D379A}" sibTransId="{134A28C3-3393-43E0-B7AE-1CCBFE91B615}"/>
    <dgm:cxn modelId="{890029B2-B701-4A18-AB2C-92E30B4DDF69}" type="presOf" srcId="{0F67FDAF-914D-402F-B594-D384746E5FB2}" destId="{943C2855-D1B3-4B3D-8A11-863C3DA9ADAE}" srcOrd="0" destOrd="2" presId="urn:microsoft.com/office/officeart/2005/8/layout/list1"/>
    <dgm:cxn modelId="{C10777E6-D173-4A50-BB7D-5E43E21FAD07}" type="presOf" srcId="{DE1A7C2C-06BD-4E4F-B4AE-ED662E36FFA2}" destId="{943C2855-D1B3-4B3D-8A11-863C3DA9ADAE}" srcOrd="0" destOrd="3" presId="urn:microsoft.com/office/officeart/2005/8/layout/list1"/>
    <dgm:cxn modelId="{5AA15BD7-129C-4B82-BEC7-0F2EE4A6E862}" srcId="{A66F6F95-DDB5-441B-A5AF-ADC04549F6DD}" destId="{B63980C0-4D19-447B-B0A2-1FD27F88C331}" srcOrd="0" destOrd="0" parTransId="{C3849450-37B3-479D-881C-5AFB431DB654}" sibTransId="{4395BEE0-13B7-43F9-9736-908D0784354A}"/>
    <dgm:cxn modelId="{C35A2594-7FD2-4142-AA6A-D8DE46AE8D50}" type="presOf" srcId="{09984AFC-ECD5-4E57-A458-931E7BB3B687}" destId="{943C2855-D1B3-4B3D-8A11-863C3DA9ADAE}" srcOrd="0" destOrd="1" presId="urn:microsoft.com/office/officeart/2005/8/layout/list1"/>
    <dgm:cxn modelId="{3A2CF7F8-07FB-4B25-B497-90F3460D9FD4}" type="presOf" srcId="{A66F6F95-DDB5-441B-A5AF-ADC04549F6DD}" destId="{A71C2D96-26F9-4DE5-B969-59DCB509AEEF}" srcOrd="0" destOrd="0" presId="urn:microsoft.com/office/officeart/2005/8/layout/list1"/>
    <dgm:cxn modelId="{F614AE75-90C3-4E84-938C-EC049E09AEEF}" srcId="{B63980C0-4D19-447B-B0A2-1FD27F88C331}" destId="{0F67FDAF-914D-402F-B594-D384746E5FB2}" srcOrd="2" destOrd="0" parTransId="{75868168-61D7-4EA6-9164-5A8FCD083D2D}" sibTransId="{F29F57EF-3148-45A3-84DA-E6CF63A0AA83}"/>
    <dgm:cxn modelId="{512BCBE8-2F07-4609-A7C6-CD61101BFE0B}" type="presOf" srcId="{B63980C0-4D19-447B-B0A2-1FD27F88C331}" destId="{CFD06DAD-FD2B-4C3B-97C3-3C267A15798E}" srcOrd="0" destOrd="0" presId="urn:microsoft.com/office/officeart/2005/8/layout/list1"/>
    <dgm:cxn modelId="{6909DA04-F380-428C-AAFD-4097C78CB553}" type="presParOf" srcId="{A71C2D96-26F9-4DE5-B969-59DCB509AEEF}" destId="{FD1D199D-F92A-405F-A3F1-083CF0967B22}" srcOrd="0" destOrd="0" presId="urn:microsoft.com/office/officeart/2005/8/layout/list1"/>
    <dgm:cxn modelId="{59F87E83-76E5-4E4A-A056-A75D25506D9D}" type="presParOf" srcId="{FD1D199D-F92A-405F-A3F1-083CF0967B22}" destId="{CFD06DAD-FD2B-4C3B-97C3-3C267A15798E}" srcOrd="0" destOrd="0" presId="urn:microsoft.com/office/officeart/2005/8/layout/list1"/>
    <dgm:cxn modelId="{68B2FD1A-722F-40CB-9CFC-3D241EC98211}" type="presParOf" srcId="{FD1D199D-F92A-405F-A3F1-083CF0967B22}" destId="{48FAD90B-E303-451E-AD04-A9B8D45D0406}" srcOrd="1" destOrd="0" presId="urn:microsoft.com/office/officeart/2005/8/layout/list1"/>
    <dgm:cxn modelId="{B6A02C6A-A96A-47F7-9B4F-3DD73E6D1D66}" type="presParOf" srcId="{A71C2D96-26F9-4DE5-B969-59DCB509AEEF}" destId="{6BA9FAF8-8069-4408-ADF2-BBED7F1611CC}" srcOrd="1" destOrd="0" presId="urn:microsoft.com/office/officeart/2005/8/layout/list1"/>
    <dgm:cxn modelId="{0746945E-A27A-4269-B25B-01CCA6784FEC}" type="presParOf" srcId="{A71C2D96-26F9-4DE5-B969-59DCB509AEEF}" destId="{943C2855-D1B3-4B3D-8A11-863C3DA9ADAE}"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B81D73-E9B1-0B47-829B-34A66F24A1C0}" type="doc">
      <dgm:prSet loTypeId="urn:microsoft.com/office/officeart/2005/8/layout/chevron1" loCatId="" qsTypeId="urn:microsoft.com/office/officeart/2005/8/quickstyle/simple1" qsCatId="simple" csTypeId="urn:microsoft.com/office/officeart/2005/8/colors/accent1_2" csCatId="accent1" phldr="1"/>
      <dgm:spPr/>
    </dgm:pt>
    <dgm:pt modelId="{74510601-A236-9344-9853-3E054AF4D726}">
      <dgm:prSet phldrT="[Text]" custT="1"/>
      <dgm:spPr>
        <a:solidFill>
          <a:srgbClr val="0D6F6E"/>
        </a:solidFill>
      </dgm:spPr>
      <dgm:t>
        <a:bodyPr/>
        <a:lstStyle/>
        <a:p>
          <a:r>
            <a:rPr lang="en-GB" sz="1800" dirty="0"/>
            <a:t>123 studies</a:t>
          </a:r>
        </a:p>
      </dgm:t>
    </dgm:pt>
    <dgm:pt modelId="{0545429F-0A22-B540-BA14-3B606110B070}" type="parTrans" cxnId="{0829140A-A71D-B94F-857B-B9DE84583044}">
      <dgm:prSet/>
      <dgm:spPr/>
      <dgm:t>
        <a:bodyPr/>
        <a:lstStyle/>
        <a:p>
          <a:endParaRPr lang="en-GB" sz="1200"/>
        </a:p>
      </dgm:t>
    </dgm:pt>
    <dgm:pt modelId="{F4CCABD1-66F9-A343-8E98-CCA5EC230EF6}" type="sibTrans" cxnId="{0829140A-A71D-B94F-857B-B9DE84583044}">
      <dgm:prSet/>
      <dgm:spPr/>
      <dgm:t>
        <a:bodyPr/>
        <a:lstStyle/>
        <a:p>
          <a:endParaRPr lang="en-GB" sz="1200"/>
        </a:p>
      </dgm:t>
    </dgm:pt>
    <dgm:pt modelId="{18A6F8EE-44B7-804F-8F51-58BAAC5E54A7}">
      <dgm:prSet phldrT="[Text]" custT="1"/>
      <dgm:spPr>
        <a:solidFill>
          <a:srgbClr val="0D6F6E"/>
        </a:solidFill>
      </dgm:spPr>
      <dgm:t>
        <a:bodyPr/>
        <a:lstStyle/>
        <a:p>
          <a:r>
            <a:rPr lang="en-GB" sz="1800" dirty="0"/>
            <a:t>28 relevant data</a:t>
          </a:r>
        </a:p>
      </dgm:t>
    </dgm:pt>
    <dgm:pt modelId="{CE70BF77-1114-4C41-B81B-E42CB74F7AA9}" type="parTrans" cxnId="{DAD0F2FD-C2F6-BE43-A53C-63E672CB3566}">
      <dgm:prSet/>
      <dgm:spPr/>
      <dgm:t>
        <a:bodyPr/>
        <a:lstStyle/>
        <a:p>
          <a:endParaRPr lang="en-GB" sz="1200"/>
        </a:p>
      </dgm:t>
    </dgm:pt>
    <dgm:pt modelId="{D46BA5EE-88E8-474A-9B13-911DD83996E5}" type="sibTrans" cxnId="{DAD0F2FD-C2F6-BE43-A53C-63E672CB3566}">
      <dgm:prSet/>
      <dgm:spPr/>
      <dgm:t>
        <a:bodyPr/>
        <a:lstStyle/>
        <a:p>
          <a:endParaRPr lang="en-GB" sz="1200"/>
        </a:p>
      </dgm:t>
    </dgm:pt>
    <dgm:pt modelId="{67CAAD81-F825-CC44-9D3D-648AC264F566}">
      <dgm:prSet phldrT="[Text]" custT="1"/>
      <dgm:spPr>
        <a:solidFill>
          <a:srgbClr val="0D6F6E"/>
        </a:solidFill>
      </dgm:spPr>
      <dgm:t>
        <a:bodyPr/>
        <a:lstStyle/>
        <a:p>
          <a:r>
            <a:rPr lang="en-GB" sz="1800" dirty="0"/>
            <a:t>5 adjusted for confounders</a:t>
          </a:r>
        </a:p>
      </dgm:t>
    </dgm:pt>
    <dgm:pt modelId="{7983BCB5-2484-5941-B70A-0499A2E0D7D8}" type="parTrans" cxnId="{43C29191-277A-DA42-B1D6-C2C3B2222476}">
      <dgm:prSet/>
      <dgm:spPr/>
      <dgm:t>
        <a:bodyPr/>
        <a:lstStyle/>
        <a:p>
          <a:endParaRPr lang="en-GB" sz="1200"/>
        </a:p>
      </dgm:t>
    </dgm:pt>
    <dgm:pt modelId="{4C172984-10C8-8C4C-BF3C-52917D8ECE33}" type="sibTrans" cxnId="{43C29191-277A-DA42-B1D6-C2C3B2222476}">
      <dgm:prSet/>
      <dgm:spPr/>
      <dgm:t>
        <a:bodyPr/>
        <a:lstStyle/>
        <a:p>
          <a:endParaRPr lang="en-GB" sz="1200"/>
        </a:p>
      </dgm:t>
    </dgm:pt>
    <dgm:pt modelId="{28EECBA9-0DE4-BD4F-AD63-0F16CA2670B8}">
      <dgm:prSet custT="1"/>
      <dgm:spPr>
        <a:solidFill>
          <a:srgbClr val="0D6F6E"/>
        </a:solidFill>
      </dgm:spPr>
      <dgm:t>
        <a:bodyPr/>
        <a:lstStyle/>
        <a:p>
          <a:r>
            <a:rPr lang="en-GB" sz="1800"/>
            <a:t>38k records</a:t>
          </a:r>
        </a:p>
      </dgm:t>
    </dgm:pt>
    <dgm:pt modelId="{9284C969-4670-C34A-9665-83FDD75A6026}" type="parTrans" cxnId="{7A00BC40-33AD-4944-AF56-B444FE873CF5}">
      <dgm:prSet/>
      <dgm:spPr/>
      <dgm:t>
        <a:bodyPr/>
        <a:lstStyle/>
        <a:p>
          <a:endParaRPr lang="en-GB" sz="1200"/>
        </a:p>
      </dgm:t>
    </dgm:pt>
    <dgm:pt modelId="{DC023517-0442-BC41-B61E-1ACDB8937510}" type="sibTrans" cxnId="{7A00BC40-33AD-4944-AF56-B444FE873CF5}">
      <dgm:prSet/>
      <dgm:spPr/>
      <dgm:t>
        <a:bodyPr/>
        <a:lstStyle/>
        <a:p>
          <a:endParaRPr lang="en-GB" sz="1200"/>
        </a:p>
      </dgm:t>
    </dgm:pt>
    <dgm:pt modelId="{128BDB3A-4097-A649-B3AB-A1772153E4BE}" type="pres">
      <dgm:prSet presAssocID="{C8B81D73-E9B1-0B47-829B-34A66F24A1C0}" presName="Name0" presStyleCnt="0">
        <dgm:presLayoutVars>
          <dgm:dir/>
          <dgm:animLvl val="lvl"/>
          <dgm:resizeHandles val="exact"/>
        </dgm:presLayoutVars>
      </dgm:prSet>
      <dgm:spPr/>
    </dgm:pt>
    <dgm:pt modelId="{360D981F-CE18-6145-B3A5-E34DED80B273}" type="pres">
      <dgm:prSet presAssocID="{28EECBA9-0DE4-BD4F-AD63-0F16CA2670B8}" presName="parTxOnly" presStyleLbl="node1" presStyleIdx="0" presStyleCnt="4">
        <dgm:presLayoutVars>
          <dgm:chMax val="0"/>
          <dgm:chPref val="0"/>
          <dgm:bulletEnabled val="1"/>
        </dgm:presLayoutVars>
      </dgm:prSet>
      <dgm:spPr/>
      <dgm:t>
        <a:bodyPr/>
        <a:lstStyle/>
        <a:p>
          <a:endParaRPr lang="en-US"/>
        </a:p>
      </dgm:t>
    </dgm:pt>
    <dgm:pt modelId="{EC93FBC3-5DA1-A744-BAF0-33E88B59A0A8}" type="pres">
      <dgm:prSet presAssocID="{DC023517-0442-BC41-B61E-1ACDB8937510}" presName="parTxOnlySpace" presStyleCnt="0"/>
      <dgm:spPr/>
    </dgm:pt>
    <dgm:pt modelId="{C9D67DDF-B8EA-9242-B4A3-45A135116C25}" type="pres">
      <dgm:prSet presAssocID="{74510601-A236-9344-9853-3E054AF4D726}" presName="parTxOnly" presStyleLbl="node1" presStyleIdx="1" presStyleCnt="4">
        <dgm:presLayoutVars>
          <dgm:chMax val="0"/>
          <dgm:chPref val="0"/>
          <dgm:bulletEnabled val="1"/>
        </dgm:presLayoutVars>
      </dgm:prSet>
      <dgm:spPr/>
      <dgm:t>
        <a:bodyPr/>
        <a:lstStyle/>
        <a:p>
          <a:endParaRPr lang="en-US"/>
        </a:p>
      </dgm:t>
    </dgm:pt>
    <dgm:pt modelId="{A5A2DF44-9CF9-FE49-8CF6-04F722FAB7DE}" type="pres">
      <dgm:prSet presAssocID="{F4CCABD1-66F9-A343-8E98-CCA5EC230EF6}" presName="parTxOnlySpace" presStyleCnt="0"/>
      <dgm:spPr/>
    </dgm:pt>
    <dgm:pt modelId="{C99C9D82-4B30-8B40-8F65-49C91E72FAD9}" type="pres">
      <dgm:prSet presAssocID="{18A6F8EE-44B7-804F-8F51-58BAAC5E54A7}" presName="parTxOnly" presStyleLbl="node1" presStyleIdx="2" presStyleCnt="4">
        <dgm:presLayoutVars>
          <dgm:chMax val="0"/>
          <dgm:chPref val="0"/>
          <dgm:bulletEnabled val="1"/>
        </dgm:presLayoutVars>
      </dgm:prSet>
      <dgm:spPr/>
      <dgm:t>
        <a:bodyPr/>
        <a:lstStyle/>
        <a:p>
          <a:endParaRPr lang="en-US"/>
        </a:p>
      </dgm:t>
    </dgm:pt>
    <dgm:pt modelId="{5E129DF3-486C-0A46-9E3C-7067BF4006A8}" type="pres">
      <dgm:prSet presAssocID="{D46BA5EE-88E8-474A-9B13-911DD83996E5}" presName="parTxOnlySpace" presStyleCnt="0"/>
      <dgm:spPr/>
    </dgm:pt>
    <dgm:pt modelId="{A340CD12-EB28-9B45-B2D4-05A171D0C9F1}" type="pres">
      <dgm:prSet presAssocID="{67CAAD81-F825-CC44-9D3D-648AC264F566}" presName="parTxOnly" presStyleLbl="node1" presStyleIdx="3" presStyleCnt="4">
        <dgm:presLayoutVars>
          <dgm:chMax val="0"/>
          <dgm:chPref val="0"/>
          <dgm:bulletEnabled val="1"/>
        </dgm:presLayoutVars>
      </dgm:prSet>
      <dgm:spPr/>
      <dgm:t>
        <a:bodyPr/>
        <a:lstStyle/>
        <a:p>
          <a:endParaRPr lang="en-US"/>
        </a:p>
      </dgm:t>
    </dgm:pt>
  </dgm:ptLst>
  <dgm:cxnLst>
    <dgm:cxn modelId="{7A00BC40-33AD-4944-AF56-B444FE873CF5}" srcId="{C8B81D73-E9B1-0B47-829B-34A66F24A1C0}" destId="{28EECBA9-0DE4-BD4F-AD63-0F16CA2670B8}" srcOrd="0" destOrd="0" parTransId="{9284C969-4670-C34A-9665-83FDD75A6026}" sibTransId="{DC023517-0442-BC41-B61E-1ACDB8937510}"/>
    <dgm:cxn modelId="{2C1CEDCE-BB38-F945-AA81-9F20DCEBF0EA}" type="presOf" srcId="{18A6F8EE-44B7-804F-8F51-58BAAC5E54A7}" destId="{C99C9D82-4B30-8B40-8F65-49C91E72FAD9}" srcOrd="0" destOrd="0" presId="urn:microsoft.com/office/officeart/2005/8/layout/chevron1"/>
    <dgm:cxn modelId="{43C29191-277A-DA42-B1D6-C2C3B2222476}" srcId="{C8B81D73-E9B1-0B47-829B-34A66F24A1C0}" destId="{67CAAD81-F825-CC44-9D3D-648AC264F566}" srcOrd="3" destOrd="0" parTransId="{7983BCB5-2484-5941-B70A-0499A2E0D7D8}" sibTransId="{4C172984-10C8-8C4C-BF3C-52917D8ECE33}"/>
    <dgm:cxn modelId="{DAD0F2FD-C2F6-BE43-A53C-63E672CB3566}" srcId="{C8B81D73-E9B1-0B47-829B-34A66F24A1C0}" destId="{18A6F8EE-44B7-804F-8F51-58BAAC5E54A7}" srcOrd="2" destOrd="0" parTransId="{CE70BF77-1114-4C41-B81B-E42CB74F7AA9}" sibTransId="{D46BA5EE-88E8-474A-9B13-911DD83996E5}"/>
    <dgm:cxn modelId="{0829140A-A71D-B94F-857B-B9DE84583044}" srcId="{C8B81D73-E9B1-0B47-829B-34A66F24A1C0}" destId="{74510601-A236-9344-9853-3E054AF4D726}" srcOrd="1" destOrd="0" parTransId="{0545429F-0A22-B540-BA14-3B606110B070}" sibTransId="{F4CCABD1-66F9-A343-8E98-CCA5EC230EF6}"/>
    <dgm:cxn modelId="{3270ACC3-E90A-654B-BB98-068AEA68FE5D}" type="presOf" srcId="{67CAAD81-F825-CC44-9D3D-648AC264F566}" destId="{A340CD12-EB28-9B45-B2D4-05A171D0C9F1}" srcOrd="0" destOrd="0" presId="urn:microsoft.com/office/officeart/2005/8/layout/chevron1"/>
    <dgm:cxn modelId="{99646D02-163A-474C-9EB5-6268B5802979}" type="presOf" srcId="{74510601-A236-9344-9853-3E054AF4D726}" destId="{C9D67DDF-B8EA-9242-B4A3-45A135116C25}" srcOrd="0" destOrd="0" presId="urn:microsoft.com/office/officeart/2005/8/layout/chevron1"/>
    <dgm:cxn modelId="{0C011C8C-801C-064F-9525-567207CCC588}" type="presOf" srcId="{28EECBA9-0DE4-BD4F-AD63-0F16CA2670B8}" destId="{360D981F-CE18-6145-B3A5-E34DED80B273}" srcOrd="0" destOrd="0" presId="urn:microsoft.com/office/officeart/2005/8/layout/chevron1"/>
    <dgm:cxn modelId="{C376E8D8-EC89-EB4A-8F86-C8B15B5A5B39}" type="presOf" srcId="{C8B81D73-E9B1-0B47-829B-34A66F24A1C0}" destId="{128BDB3A-4097-A649-B3AB-A1772153E4BE}" srcOrd="0" destOrd="0" presId="urn:microsoft.com/office/officeart/2005/8/layout/chevron1"/>
    <dgm:cxn modelId="{71ED4F13-4450-974C-974D-CE537C1CAF47}" type="presParOf" srcId="{128BDB3A-4097-A649-B3AB-A1772153E4BE}" destId="{360D981F-CE18-6145-B3A5-E34DED80B273}" srcOrd="0" destOrd="0" presId="urn:microsoft.com/office/officeart/2005/8/layout/chevron1"/>
    <dgm:cxn modelId="{E1536F72-C377-EE4C-9555-6CEDD26E580E}" type="presParOf" srcId="{128BDB3A-4097-A649-B3AB-A1772153E4BE}" destId="{EC93FBC3-5DA1-A744-BAF0-33E88B59A0A8}" srcOrd="1" destOrd="0" presId="urn:microsoft.com/office/officeart/2005/8/layout/chevron1"/>
    <dgm:cxn modelId="{26697FF1-D1A9-3B4A-9405-D16C2B2C79CC}" type="presParOf" srcId="{128BDB3A-4097-A649-B3AB-A1772153E4BE}" destId="{C9D67DDF-B8EA-9242-B4A3-45A135116C25}" srcOrd="2" destOrd="0" presId="urn:microsoft.com/office/officeart/2005/8/layout/chevron1"/>
    <dgm:cxn modelId="{A6B3426B-A5EE-924F-A3C2-A6803353FA05}" type="presParOf" srcId="{128BDB3A-4097-A649-B3AB-A1772153E4BE}" destId="{A5A2DF44-9CF9-FE49-8CF6-04F722FAB7DE}" srcOrd="3" destOrd="0" presId="urn:microsoft.com/office/officeart/2005/8/layout/chevron1"/>
    <dgm:cxn modelId="{8E3FCD2E-F7C9-CE43-A3D4-12E819DBBCEA}" type="presParOf" srcId="{128BDB3A-4097-A649-B3AB-A1772153E4BE}" destId="{C99C9D82-4B30-8B40-8F65-49C91E72FAD9}" srcOrd="4" destOrd="0" presId="urn:microsoft.com/office/officeart/2005/8/layout/chevron1"/>
    <dgm:cxn modelId="{AF100A1A-E6CC-524E-BC86-189017D8443B}" type="presParOf" srcId="{128BDB3A-4097-A649-B3AB-A1772153E4BE}" destId="{5E129DF3-486C-0A46-9E3C-7067BF4006A8}" srcOrd="5" destOrd="0" presId="urn:microsoft.com/office/officeart/2005/8/layout/chevron1"/>
    <dgm:cxn modelId="{76720BA8-489B-4746-8D1B-A9F159AE9CB9}" type="presParOf" srcId="{128BDB3A-4097-A649-B3AB-A1772153E4BE}" destId="{A340CD12-EB28-9B45-B2D4-05A171D0C9F1}"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8B81D73-E9B1-0B47-829B-34A66F24A1C0}" type="doc">
      <dgm:prSet loTypeId="urn:microsoft.com/office/officeart/2005/8/layout/chevron1" loCatId="" qsTypeId="urn:microsoft.com/office/officeart/2005/8/quickstyle/simple1" qsCatId="simple" csTypeId="urn:microsoft.com/office/officeart/2005/8/colors/accent1_2" csCatId="accent1" phldr="1"/>
      <dgm:spPr/>
    </dgm:pt>
    <dgm:pt modelId="{74510601-A236-9344-9853-3E054AF4D726}">
      <dgm:prSet phldrT="[Text]" custT="1"/>
      <dgm:spPr>
        <a:solidFill>
          <a:srgbClr val="0D6F6E"/>
        </a:solidFill>
      </dgm:spPr>
      <dgm:t>
        <a:bodyPr/>
        <a:lstStyle/>
        <a:p>
          <a:r>
            <a:rPr lang="en-GB" sz="1800" dirty="0"/>
            <a:t>Update 2</a:t>
          </a:r>
        </a:p>
      </dgm:t>
    </dgm:pt>
    <dgm:pt modelId="{0545429F-0A22-B540-BA14-3B606110B070}" type="parTrans" cxnId="{0829140A-A71D-B94F-857B-B9DE84583044}">
      <dgm:prSet/>
      <dgm:spPr/>
      <dgm:t>
        <a:bodyPr/>
        <a:lstStyle/>
        <a:p>
          <a:endParaRPr lang="en-GB" sz="1200"/>
        </a:p>
      </dgm:t>
    </dgm:pt>
    <dgm:pt modelId="{F4CCABD1-66F9-A343-8E98-CCA5EC230EF6}" type="sibTrans" cxnId="{0829140A-A71D-B94F-857B-B9DE84583044}">
      <dgm:prSet/>
      <dgm:spPr/>
      <dgm:t>
        <a:bodyPr/>
        <a:lstStyle/>
        <a:p>
          <a:endParaRPr lang="en-GB" sz="1200"/>
        </a:p>
      </dgm:t>
    </dgm:pt>
    <dgm:pt modelId="{18A6F8EE-44B7-804F-8F51-58BAAC5E54A7}">
      <dgm:prSet phldrT="[Text]" custT="1"/>
      <dgm:spPr>
        <a:solidFill>
          <a:srgbClr val="0D6F6E"/>
        </a:solidFill>
      </dgm:spPr>
      <dgm:t>
        <a:bodyPr/>
        <a:lstStyle/>
        <a:p>
          <a:endParaRPr lang="en-GB" sz="1800" dirty="0"/>
        </a:p>
      </dgm:t>
    </dgm:pt>
    <dgm:pt modelId="{CE70BF77-1114-4C41-B81B-E42CB74F7AA9}" type="parTrans" cxnId="{DAD0F2FD-C2F6-BE43-A53C-63E672CB3566}">
      <dgm:prSet/>
      <dgm:spPr/>
      <dgm:t>
        <a:bodyPr/>
        <a:lstStyle/>
        <a:p>
          <a:endParaRPr lang="en-GB" sz="1200"/>
        </a:p>
      </dgm:t>
    </dgm:pt>
    <dgm:pt modelId="{D46BA5EE-88E8-474A-9B13-911DD83996E5}" type="sibTrans" cxnId="{DAD0F2FD-C2F6-BE43-A53C-63E672CB3566}">
      <dgm:prSet/>
      <dgm:spPr/>
      <dgm:t>
        <a:bodyPr/>
        <a:lstStyle/>
        <a:p>
          <a:endParaRPr lang="en-GB" sz="1200"/>
        </a:p>
      </dgm:t>
    </dgm:pt>
    <dgm:pt modelId="{67CAAD81-F825-CC44-9D3D-648AC264F566}">
      <dgm:prSet phldrT="[Text]" custT="1"/>
      <dgm:spPr>
        <a:solidFill>
          <a:srgbClr val="0D6F6E"/>
        </a:solidFill>
      </dgm:spPr>
      <dgm:t>
        <a:bodyPr/>
        <a:lstStyle/>
        <a:p>
          <a:endParaRPr lang="en-GB" sz="1800" dirty="0"/>
        </a:p>
      </dgm:t>
    </dgm:pt>
    <dgm:pt modelId="{7983BCB5-2484-5941-B70A-0499A2E0D7D8}" type="parTrans" cxnId="{43C29191-277A-DA42-B1D6-C2C3B2222476}">
      <dgm:prSet/>
      <dgm:spPr/>
      <dgm:t>
        <a:bodyPr/>
        <a:lstStyle/>
        <a:p>
          <a:endParaRPr lang="en-GB" sz="1200"/>
        </a:p>
      </dgm:t>
    </dgm:pt>
    <dgm:pt modelId="{4C172984-10C8-8C4C-BF3C-52917D8ECE33}" type="sibTrans" cxnId="{43C29191-277A-DA42-B1D6-C2C3B2222476}">
      <dgm:prSet/>
      <dgm:spPr/>
      <dgm:t>
        <a:bodyPr/>
        <a:lstStyle/>
        <a:p>
          <a:endParaRPr lang="en-GB" sz="1200"/>
        </a:p>
      </dgm:t>
    </dgm:pt>
    <dgm:pt modelId="{28EECBA9-0DE4-BD4F-AD63-0F16CA2670B8}">
      <dgm:prSet custT="1"/>
      <dgm:spPr>
        <a:solidFill>
          <a:srgbClr val="0D6F6E"/>
        </a:solidFill>
      </dgm:spPr>
      <dgm:t>
        <a:bodyPr/>
        <a:lstStyle/>
        <a:p>
          <a:r>
            <a:rPr lang="en-GB" sz="1800" dirty="0"/>
            <a:t>Update 1</a:t>
          </a:r>
        </a:p>
      </dgm:t>
    </dgm:pt>
    <dgm:pt modelId="{9284C969-4670-C34A-9665-83FDD75A6026}" type="parTrans" cxnId="{7A00BC40-33AD-4944-AF56-B444FE873CF5}">
      <dgm:prSet/>
      <dgm:spPr/>
      <dgm:t>
        <a:bodyPr/>
        <a:lstStyle/>
        <a:p>
          <a:endParaRPr lang="en-GB" sz="1200"/>
        </a:p>
      </dgm:t>
    </dgm:pt>
    <dgm:pt modelId="{DC023517-0442-BC41-B61E-1ACDB8937510}" type="sibTrans" cxnId="{7A00BC40-33AD-4944-AF56-B444FE873CF5}">
      <dgm:prSet/>
      <dgm:spPr/>
      <dgm:t>
        <a:bodyPr/>
        <a:lstStyle/>
        <a:p>
          <a:endParaRPr lang="en-GB" sz="1200"/>
        </a:p>
      </dgm:t>
    </dgm:pt>
    <dgm:pt modelId="{128BDB3A-4097-A649-B3AB-A1772153E4BE}" type="pres">
      <dgm:prSet presAssocID="{C8B81D73-E9B1-0B47-829B-34A66F24A1C0}" presName="Name0" presStyleCnt="0">
        <dgm:presLayoutVars>
          <dgm:dir/>
          <dgm:animLvl val="lvl"/>
          <dgm:resizeHandles val="exact"/>
        </dgm:presLayoutVars>
      </dgm:prSet>
      <dgm:spPr/>
    </dgm:pt>
    <dgm:pt modelId="{360D981F-CE18-6145-B3A5-E34DED80B273}" type="pres">
      <dgm:prSet presAssocID="{28EECBA9-0DE4-BD4F-AD63-0F16CA2670B8}" presName="parTxOnly" presStyleLbl="node1" presStyleIdx="0" presStyleCnt="4">
        <dgm:presLayoutVars>
          <dgm:chMax val="0"/>
          <dgm:chPref val="0"/>
          <dgm:bulletEnabled val="1"/>
        </dgm:presLayoutVars>
      </dgm:prSet>
      <dgm:spPr/>
      <dgm:t>
        <a:bodyPr/>
        <a:lstStyle/>
        <a:p>
          <a:endParaRPr lang="en-US"/>
        </a:p>
      </dgm:t>
    </dgm:pt>
    <dgm:pt modelId="{EC93FBC3-5DA1-A744-BAF0-33E88B59A0A8}" type="pres">
      <dgm:prSet presAssocID="{DC023517-0442-BC41-B61E-1ACDB8937510}" presName="parTxOnlySpace" presStyleCnt="0"/>
      <dgm:spPr/>
    </dgm:pt>
    <dgm:pt modelId="{C9D67DDF-B8EA-9242-B4A3-45A135116C25}" type="pres">
      <dgm:prSet presAssocID="{74510601-A236-9344-9853-3E054AF4D726}" presName="parTxOnly" presStyleLbl="node1" presStyleIdx="1" presStyleCnt="4">
        <dgm:presLayoutVars>
          <dgm:chMax val="0"/>
          <dgm:chPref val="0"/>
          <dgm:bulletEnabled val="1"/>
        </dgm:presLayoutVars>
      </dgm:prSet>
      <dgm:spPr/>
      <dgm:t>
        <a:bodyPr/>
        <a:lstStyle/>
        <a:p>
          <a:endParaRPr lang="en-US"/>
        </a:p>
      </dgm:t>
    </dgm:pt>
    <dgm:pt modelId="{A5A2DF44-9CF9-FE49-8CF6-04F722FAB7DE}" type="pres">
      <dgm:prSet presAssocID="{F4CCABD1-66F9-A343-8E98-CCA5EC230EF6}" presName="parTxOnlySpace" presStyleCnt="0"/>
      <dgm:spPr/>
    </dgm:pt>
    <dgm:pt modelId="{C99C9D82-4B30-8B40-8F65-49C91E72FAD9}" type="pres">
      <dgm:prSet presAssocID="{18A6F8EE-44B7-804F-8F51-58BAAC5E54A7}" presName="parTxOnly" presStyleLbl="node1" presStyleIdx="2" presStyleCnt="4">
        <dgm:presLayoutVars>
          <dgm:chMax val="0"/>
          <dgm:chPref val="0"/>
          <dgm:bulletEnabled val="1"/>
        </dgm:presLayoutVars>
      </dgm:prSet>
      <dgm:spPr/>
      <dgm:t>
        <a:bodyPr/>
        <a:lstStyle/>
        <a:p>
          <a:endParaRPr lang="en-US"/>
        </a:p>
      </dgm:t>
    </dgm:pt>
    <dgm:pt modelId="{5E129DF3-486C-0A46-9E3C-7067BF4006A8}" type="pres">
      <dgm:prSet presAssocID="{D46BA5EE-88E8-474A-9B13-911DD83996E5}" presName="parTxOnlySpace" presStyleCnt="0"/>
      <dgm:spPr/>
    </dgm:pt>
    <dgm:pt modelId="{A340CD12-EB28-9B45-B2D4-05A171D0C9F1}" type="pres">
      <dgm:prSet presAssocID="{67CAAD81-F825-CC44-9D3D-648AC264F566}" presName="parTxOnly" presStyleLbl="node1" presStyleIdx="3" presStyleCnt="4">
        <dgm:presLayoutVars>
          <dgm:chMax val="0"/>
          <dgm:chPref val="0"/>
          <dgm:bulletEnabled val="1"/>
        </dgm:presLayoutVars>
      </dgm:prSet>
      <dgm:spPr/>
      <dgm:t>
        <a:bodyPr/>
        <a:lstStyle/>
        <a:p>
          <a:endParaRPr lang="en-US"/>
        </a:p>
      </dgm:t>
    </dgm:pt>
  </dgm:ptLst>
  <dgm:cxnLst>
    <dgm:cxn modelId="{7A00BC40-33AD-4944-AF56-B444FE873CF5}" srcId="{C8B81D73-E9B1-0B47-829B-34A66F24A1C0}" destId="{28EECBA9-0DE4-BD4F-AD63-0F16CA2670B8}" srcOrd="0" destOrd="0" parTransId="{9284C969-4670-C34A-9665-83FDD75A6026}" sibTransId="{DC023517-0442-BC41-B61E-1ACDB8937510}"/>
    <dgm:cxn modelId="{2C1CEDCE-BB38-F945-AA81-9F20DCEBF0EA}" type="presOf" srcId="{18A6F8EE-44B7-804F-8F51-58BAAC5E54A7}" destId="{C99C9D82-4B30-8B40-8F65-49C91E72FAD9}" srcOrd="0" destOrd="0" presId="urn:microsoft.com/office/officeart/2005/8/layout/chevron1"/>
    <dgm:cxn modelId="{43C29191-277A-DA42-B1D6-C2C3B2222476}" srcId="{C8B81D73-E9B1-0B47-829B-34A66F24A1C0}" destId="{67CAAD81-F825-CC44-9D3D-648AC264F566}" srcOrd="3" destOrd="0" parTransId="{7983BCB5-2484-5941-B70A-0499A2E0D7D8}" sibTransId="{4C172984-10C8-8C4C-BF3C-52917D8ECE33}"/>
    <dgm:cxn modelId="{DAD0F2FD-C2F6-BE43-A53C-63E672CB3566}" srcId="{C8B81D73-E9B1-0B47-829B-34A66F24A1C0}" destId="{18A6F8EE-44B7-804F-8F51-58BAAC5E54A7}" srcOrd="2" destOrd="0" parTransId="{CE70BF77-1114-4C41-B81B-E42CB74F7AA9}" sibTransId="{D46BA5EE-88E8-474A-9B13-911DD83996E5}"/>
    <dgm:cxn modelId="{0829140A-A71D-B94F-857B-B9DE84583044}" srcId="{C8B81D73-E9B1-0B47-829B-34A66F24A1C0}" destId="{74510601-A236-9344-9853-3E054AF4D726}" srcOrd="1" destOrd="0" parTransId="{0545429F-0A22-B540-BA14-3B606110B070}" sibTransId="{F4CCABD1-66F9-A343-8E98-CCA5EC230EF6}"/>
    <dgm:cxn modelId="{3270ACC3-E90A-654B-BB98-068AEA68FE5D}" type="presOf" srcId="{67CAAD81-F825-CC44-9D3D-648AC264F566}" destId="{A340CD12-EB28-9B45-B2D4-05A171D0C9F1}" srcOrd="0" destOrd="0" presId="urn:microsoft.com/office/officeart/2005/8/layout/chevron1"/>
    <dgm:cxn modelId="{99646D02-163A-474C-9EB5-6268B5802979}" type="presOf" srcId="{74510601-A236-9344-9853-3E054AF4D726}" destId="{C9D67DDF-B8EA-9242-B4A3-45A135116C25}" srcOrd="0" destOrd="0" presId="urn:microsoft.com/office/officeart/2005/8/layout/chevron1"/>
    <dgm:cxn modelId="{0C011C8C-801C-064F-9525-567207CCC588}" type="presOf" srcId="{28EECBA9-0DE4-BD4F-AD63-0F16CA2670B8}" destId="{360D981F-CE18-6145-B3A5-E34DED80B273}" srcOrd="0" destOrd="0" presId="urn:microsoft.com/office/officeart/2005/8/layout/chevron1"/>
    <dgm:cxn modelId="{C376E8D8-EC89-EB4A-8F86-C8B15B5A5B39}" type="presOf" srcId="{C8B81D73-E9B1-0B47-829B-34A66F24A1C0}" destId="{128BDB3A-4097-A649-B3AB-A1772153E4BE}" srcOrd="0" destOrd="0" presId="urn:microsoft.com/office/officeart/2005/8/layout/chevron1"/>
    <dgm:cxn modelId="{71ED4F13-4450-974C-974D-CE537C1CAF47}" type="presParOf" srcId="{128BDB3A-4097-A649-B3AB-A1772153E4BE}" destId="{360D981F-CE18-6145-B3A5-E34DED80B273}" srcOrd="0" destOrd="0" presId="urn:microsoft.com/office/officeart/2005/8/layout/chevron1"/>
    <dgm:cxn modelId="{E1536F72-C377-EE4C-9555-6CEDD26E580E}" type="presParOf" srcId="{128BDB3A-4097-A649-B3AB-A1772153E4BE}" destId="{EC93FBC3-5DA1-A744-BAF0-33E88B59A0A8}" srcOrd="1" destOrd="0" presId="urn:microsoft.com/office/officeart/2005/8/layout/chevron1"/>
    <dgm:cxn modelId="{26697FF1-D1A9-3B4A-9405-D16C2B2C79CC}" type="presParOf" srcId="{128BDB3A-4097-A649-B3AB-A1772153E4BE}" destId="{C9D67DDF-B8EA-9242-B4A3-45A135116C25}" srcOrd="2" destOrd="0" presId="urn:microsoft.com/office/officeart/2005/8/layout/chevron1"/>
    <dgm:cxn modelId="{A6B3426B-A5EE-924F-A3C2-A6803353FA05}" type="presParOf" srcId="{128BDB3A-4097-A649-B3AB-A1772153E4BE}" destId="{A5A2DF44-9CF9-FE49-8CF6-04F722FAB7DE}" srcOrd="3" destOrd="0" presId="urn:microsoft.com/office/officeart/2005/8/layout/chevron1"/>
    <dgm:cxn modelId="{8E3FCD2E-F7C9-CE43-A3D4-12E819DBBCEA}" type="presParOf" srcId="{128BDB3A-4097-A649-B3AB-A1772153E4BE}" destId="{C99C9D82-4B30-8B40-8F65-49C91E72FAD9}" srcOrd="4" destOrd="0" presId="urn:microsoft.com/office/officeart/2005/8/layout/chevron1"/>
    <dgm:cxn modelId="{AF100A1A-E6CC-524E-BC86-189017D8443B}" type="presParOf" srcId="{128BDB3A-4097-A649-B3AB-A1772153E4BE}" destId="{5E129DF3-486C-0A46-9E3C-7067BF4006A8}" srcOrd="5" destOrd="0" presId="urn:microsoft.com/office/officeart/2005/8/layout/chevron1"/>
    <dgm:cxn modelId="{76720BA8-489B-4746-8D1B-A9F159AE9CB9}" type="presParOf" srcId="{128BDB3A-4097-A649-B3AB-A1772153E4BE}" destId="{A340CD12-EB28-9B45-B2D4-05A171D0C9F1}" srcOrd="6"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07B201-83EE-7D49-A732-F6738B89E86D}" type="doc">
      <dgm:prSet loTypeId="urn:microsoft.com/office/officeart/2005/8/layout/hList7" loCatId="" qsTypeId="urn:microsoft.com/office/officeart/2005/8/quickstyle/simple1" qsCatId="simple" csTypeId="urn:microsoft.com/office/officeart/2005/8/colors/accent1_2" csCatId="accent1" phldr="1"/>
      <dgm:spPr/>
    </dgm:pt>
    <dgm:pt modelId="{13623E98-F267-9F4A-ACCB-F72D88DA1837}">
      <dgm:prSet phldrT="[Text]"/>
      <dgm:spPr/>
      <dgm:t>
        <a:bodyPr/>
        <a:lstStyle/>
        <a:p>
          <a:endParaRPr lang="en-GB" dirty="0"/>
        </a:p>
        <a:p>
          <a:r>
            <a:rPr lang="en-GB" dirty="0"/>
            <a:t>CONTROLLED OXYGEN THERAPY</a:t>
          </a:r>
        </a:p>
      </dgm:t>
    </dgm:pt>
    <dgm:pt modelId="{FE90E809-F410-C647-BF64-A78E7A74A774}" type="parTrans" cxnId="{71E9A9F6-0D53-A641-BFFA-76E41A3E9E0D}">
      <dgm:prSet/>
      <dgm:spPr/>
      <dgm:t>
        <a:bodyPr/>
        <a:lstStyle/>
        <a:p>
          <a:endParaRPr lang="en-GB"/>
        </a:p>
      </dgm:t>
    </dgm:pt>
    <dgm:pt modelId="{C7C9C5FF-0834-5846-88F9-AF85C99F8CD7}" type="sibTrans" cxnId="{71E9A9F6-0D53-A641-BFFA-76E41A3E9E0D}">
      <dgm:prSet/>
      <dgm:spPr/>
      <dgm:t>
        <a:bodyPr/>
        <a:lstStyle/>
        <a:p>
          <a:endParaRPr lang="en-GB"/>
        </a:p>
      </dgm:t>
    </dgm:pt>
    <dgm:pt modelId="{C894964E-3280-7F4A-9331-C85F64015F05}">
      <dgm:prSet phldrT="[Text]"/>
      <dgm:spPr/>
      <dgm:t>
        <a:bodyPr/>
        <a:lstStyle/>
        <a:p>
          <a:endParaRPr lang="en-GB" dirty="0"/>
        </a:p>
        <a:p>
          <a:r>
            <a:rPr lang="en-GB" dirty="0"/>
            <a:t>CPAP</a:t>
          </a:r>
        </a:p>
      </dgm:t>
    </dgm:pt>
    <dgm:pt modelId="{557A8AB5-BFC2-194C-9BCD-424B4DBDA246}" type="parTrans" cxnId="{3059CE7D-8E78-5B4F-8E3E-4B843C41377A}">
      <dgm:prSet/>
      <dgm:spPr/>
      <dgm:t>
        <a:bodyPr/>
        <a:lstStyle/>
        <a:p>
          <a:endParaRPr lang="en-GB"/>
        </a:p>
      </dgm:t>
    </dgm:pt>
    <dgm:pt modelId="{AFD27E32-8F25-2748-B748-7D46D3BEF427}" type="sibTrans" cxnId="{3059CE7D-8E78-5B4F-8E3E-4B843C41377A}">
      <dgm:prSet/>
      <dgm:spPr/>
      <dgm:t>
        <a:bodyPr/>
        <a:lstStyle/>
        <a:p>
          <a:endParaRPr lang="en-GB"/>
        </a:p>
      </dgm:t>
    </dgm:pt>
    <dgm:pt modelId="{D3E2B16B-AD7F-874F-8D5F-32956CBC11C8}">
      <dgm:prSet phldrT="[Text]"/>
      <dgm:spPr/>
      <dgm:t>
        <a:bodyPr/>
        <a:lstStyle/>
        <a:p>
          <a:endParaRPr lang="en-GB" dirty="0"/>
        </a:p>
        <a:p>
          <a:r>
            <a:rPr lang="en-GB" dirty="0"/>
            <a:t>HFNO</a:t>
          </a:r>
        </a:p>
      </dgm:t>
    </dgm:pt>
    <dgm:pt modelId="{BC407D4C-8159-134E-B72A-50794C0E5F5B}" type="parTrans" cxnId="{9837FC15-D087-D24C-A959-1FA8DCCE044F}">
      <dgm:prSet/>
      <dgm:spPr/>
      <dgm:t>
        <a:bodyPr/>
        <a:lstStyle/>
        <a:p>
          <a:endParaRPr lang="en-GB"/>
        </a:p>
      </dgm:t>
    </dgm:pt>
    <dgm:pt modelId="{FE1F7F99-5452-4348-838E-D9C688EFF7AE}" type="sibTrans" cxnId="{9837FC15-D087-D24C-A959-1FA8DCCE044F}">
      <dgm:prSet/>
      <dgm:spPr/>
      <dgm:t>
        <a:bodyPr/>
        <a:lstStyle/>
        <a:p>
          <a:endParaRPr lang="en-GB"/>
        </a:p>
      </dgm:t>
    </dgm:pt>
    <dgm:pt modelId="{238FB641-B68B-D246-9296-96D7211715BF}" type="pres">
      <dgm:prSet presAssocID="{B507B201-83EE-7D49-A732-F6738B89E86D}" presName="Name0" presStyleCnt="0">
        <dgm:presLayoutVars>
          <dgm:dir/>
          <dgm:resizeHandles val="exact"/>
        </dgm:presLayoutVars>
      </dgm:prSet>
      <dgm:spPr/>
    </dgm:pt>
    <dgm:pt modelId="{82765583-C726-314A-A637-60A205B14BB9}" type="pres">
      <dgm:prSet presAssocID="{B507B201-83EE-7D49-A732-F6738B89E86D}" presName="fgShape" presStyleLbl="fgShp" presStyleIdx="0" presStyleCnt="1" custFlipHor="1" custScaleX="9550" custLinFactNeighborX="0" custLinFactNeighborY="-74135"/>
      <dgm:spPr>
        <a:prstGeom prst="mathMinus">
          <a:avLst/>
        </a:prstGeom>
        <a:noFill/>
        <a:ln>
          <a:noFill/>
        </a:ln>
      </dgm:spPr>
    </dgm:pt>
    <dgm:pt modelId="{A9154070-8030-B54A-B683-CCD4F31B87D6}" type="pres">
      <dgm:prSet presAssocID="{B507B201-83EE-7D49-A732-F6738B89E86D}" presName="linComp" presStyleCnt="0"/>
      <dgm:spPr/>
    </dgm:pt>
    <dgm:pt modelId="{9B273CEF-79FF-9A42-948B-49DFFA3B0AA3}" type="pres">
      <dgm:prSet presAssocID="{13623E98-F267-9F4A-ACCB-F72D88DA1837}" presName="compNode" presStyleCnt="0"/>
      <dgm:spPr/>
    </dgm:pt>
    <dgm:pt modelId="{9ACABCA6-58C0-8E41-AE69-283CE5B964E3}" type="pres">
      <dgm:prSet presAssocID="{13623E98-F267-9F4A-ACCB-F72D88DA1837}" presName="bkgdShape" presStyleLbl="node1" presStyleIdx="0" presStyleCnt="3"/>
      <dgm:spPr/>
      <dgm:t>
        <a:bodyPr/>
        <a:lstStyle/>
        <a:p>
          <a:endParaRPr lang="en-US"/>
        </a:p>
      </dgm:t>
    </dgm:pt>
    <dgm:pt modelId="{21354CB6-2E92-9142-8F5D-1E0ACB7EC449}" type="pres">
      <dgm:prSet presAssocID="{13623E98-F267-9F4A-ACCB-F72D88DA1837}" presName="nodeTx" presStyleLbl="node1" presStyleIdx="0" presStyleCnt="3">
        <dgm:presLayoutVars>
          <dgm:bulletEnabled val="1"/>
        </dgm:presLayoutVars>
      </dgm:prSet>
      <dgm:spPr/>
      <dgm:t>
        <a:bodyPr/>
        <a:lstStyle/>
        <a:p>
          <a:endParaRPr lang="en-US"/>
        </a:p>
      </dgm:t>
    </dgm:pt>
    <dgm:pt modelId="{5EE1AFFE-E434-B146-AB45-4174A6B3B78F}" type="pres">
      <dgm:prSet presAssocID="{13623E98-F267-9F4A-ACCB-F72D88DA1837}" presName="invisiNode" presStyleLbl="node1" presStyleIdx="0" presStyleCnt="3"/>
      <dgm:spPr/>
    </dgm:pt>
    <dgm:pt modelId="{DF09DBE7-8C46-8546-BC72-E17E46239D54}" type="pres">
      <dgm:prSet presAssocID="{13623E98-F267-9F4A-ACCB-F72D88DA1837}" presName="imagNode" presStyleLbl="fgImgPlace1" presStyleIdx="0" presStyleCnt="3" custScaleX="138030" custScaleY="138194" custLinFactNeighborX="2653" custLinFactNeighborY="25628"/>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dgm:spPr>
    </dgm:pt>
    <dgm:pt modelId="{9AF8E7E2-E894-2E46-A612-A68432340124}" type="pres">
      <dgm:prSet presAssocID="{C7C9C5FF-0834-5846-88F9-AF85C99F8CD7}" presName="sibTrans" presStyleLbl="sibTrans2D1" presStyleIdx="0" presStyleCnt="0"/>
      <dgm:spPr/>
      <dgm:t>
        <a:bodyPr/>
        <a:lstStyle/>
        <a:p>
          <a:endParaRPr lang="en-US"/>
        </a:p>
      </dgm:t>
    </dgm:pt>
    <dgm:pt modelId="{A53E6872-5683-3344-B450-049A9F8243FE}" type="pres">
      <dgm:prSet presAssocID="{C894964E-3280-7F4A-9331-C85F64015F05}" presName="compNode" presStyleCnt="0"/>
      <dgm:spPr/>
    </dgm:pt>
    <dgm:pt modelId="{20FC3668-4110-1744-A285-43A00008B87A}" type="pres">
      <dgm:prSet presAssocID="{C894964E-3280-7F4A-9331-C85F64015F05}" presName="bkgdShape" presStyleLbl="node1" presStyleIdx="1" presStyleCnt="3"/>
      <dgm:spPr/>
      <dgm:t>
        <a:bodyPr/>
        <a:lstStyle/>
        <a:p>
          <a:endParaRPr lang="en-US"/>
        </a:p>
      </dgm:t>
    </dgm:pt>
    <dgm:pt modelId="{F6566203-CA5A-184A-A2E5-DA1E4F6C917F}" type="pres">
      <dgm:prSet presAssocID="{C894964E-3280-7F4A-9331-C85F64015F05}" presName="nodeTx" presStyleLbl="node1" presStyleIdx="1" presStyleCnt="3">
        <dgm:presLayoutVars>
          <dgm:bulletEnabled val="1"/>
        </dgm:presLayoutVars>
      </dgm:prSet>
      <dgm:spPr/>
      <dgm:t>
        <a:bodyPr/>
        <a:lstStyle/>
        <a:p>
          <a:endParaRPr lang="en-US"/>
        </a:p>
      </dgm:t>
    </dgm:pt>
    <dgm:pt modelId="{4CE5C933-B367-7B43-A606-B38BBF0CEA62}" type="pres">
      <dgm:prSet presAssocID="{C894964E-3280-7F4A-9331-C85F64015F05}" presName="invisiNode" presStyleLbl="node1" presStyleIdx="1" presStyleCnt="3"/>
      <dgm:spPr/>
    </dgm:pt>
    <dgm:pt modelId="{2DE6A13C-6B4C-1F44-B551-DF2198F64AC5}" type="pres">
      <dgm:prSet presAssocID="{C894964E-3280-7F4A-9331-C85F64015F05}" presName="imagNode" presStyleLbl="fgImgPlace1" presStyleIdx="1" presStyleCnt="3" custScaleX="138030" custScaleY="138194" custLinFactNeighborX="2653" custLinFactNeighborY="25628"/>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pt>
    <dgm:pt modelId="{B6775537-3AFD-B246-A5F5-DC387F920680}" type="pres">
      <dgm:prSet presAssocID="{AFD27E32-8F25-2748-B748-7D46D3BEF427}" presName="sibTrans" presStyleLbl="sibTrans2D1" presStyleIdx="0" presStyleCnt="0"/>
      <dgm:spPr/>
      <dgm:t>
        <a:bodyPr/>
        <a:lstStyle/>
        <a:p>
          <a:endParaRPr lang="en-US"/>
        </a:p>
      </dgm:t>
    </dgm:pt>
    <dgm:pt modelId="{3D4F808A-17E9-5C42-9EB4-299B81AF8F30}" type="pres">
      <dgm:prSet presAssocID="{D3E2B16B-AD7F-874F-8D5F-32956CBC11C8}" presName="compNode" presStyleCnt="0"/>
      <dgm:spPr/>
    </dgm:pt>
    <dgm:pt modelId="{FEA4C628-D866-484D-9F08-AC558BE1F942}" type="pres">
      <dgm:prSet presAssocID="{D3E2B16B-AD7F-874F-8D5F-32956CBC11C8}" presName="bkgdShape" presStyleLbl="node1" presStyleIdx="2" presStyleCnt="3"/>
      <dgm:spPr/>
      <dgm:t>
        <a:bodyPr/>
        <a:lstStyle/>
        <a:p>
          <a:endParaRPr lang="en-US"/>
        </a:p>
      </dgm:t>
    </dgm:pt>
    <dgm:pt modelId="{74F946F0-4F2B-994B-8E91-020D49AEFD69}" type="pres">
      <dgm:prSet presAssocID="{D3E2B16B-AD7F-874F-8D5F-32956CBC11C8}" presName="nodeTx" presStyleLbl="node1" presStyleIdx="2" presStyleCnt="3">
        <dgm:presLayoutVars>
          <dgm:bulletEnabled val="1"/>
        </dgm:presLayoutVars>
      </dgm:prSet>
      <dgm:spPr/>
      <dgm:t>
        <a:bodyPr/>
        <a:lstStyle/>
        <a:p>
          <a:endParaRPr lang="en-US"/>
        </a:p>
      </dgm:t>
    </dgm:pt>
    <dgm:pt modelId="{1964A570-63B8-9243-A54B-57138B8B9C6C}" type="pres">
      <dgm:prSet presAssocID="{D3E2B16B-AD7F-874F-8D5F-32956CBC11C8}" presName="invisiNode" presStyleLbl="node1" presStyleIdx="2" presStyleCnt="3"/>
      <dgm:spPr/>
    </dgm:pt>
    <dgm:pt modelId="{54F832C2-DFA1-C94E-A61D-9AA7D2E9F041}" type="pres">
      <dgm:prSet presAssocID="{D3E2B16B-AD7F-874F-8D5F-32956CBC11C8}" presName="imagNode" presStyleLbl="fgImgPlace1" presStyleIdx="2" presStyleCnt="3" custScaleX="138030" custScaleY="138194" custLinFactNeighborX="2653" custLinFactNeighborY="25628"/>
      <dgm:spPr>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dgm:spPr>
    </dgm:pt>
  </dgm:ptLst>
  <dgm:cxnLst>
    <dgm:cxn modelId="{4E0273B6-DEA1-7147-9FB2-393D5DE163E6}" type="presOf" srcId="{13623E98-F267-9F4A-ACCB-F72D88DA1837}" destId="{21354CB6-2E92-9142-8F5D-1E0ACB7EC449}" srcOrd="1" destOrd="0" presId="urn:microsoft.com/office/officeart/2005/8/layout/hList7"/>
    <dgm:cxn modelId="{3059CE7D-8E78-5B4F-8E3E-4B843C41377A}" srcId="{B507B201-83EE-7D49-A732-F6738B89E86D}" destId="{C894964E-3280-7F4A-9331-C85F64015F05}" srcOrd="1" destOrd="0" parTransId="{557A8AB5-BFC2-194C-9BCD-424B4DBDA246}" sibTransId="{AFD27E32-8F25-2748-B748-7D46D3BEF427}"/>
    <dgm:cxn modelId="{75CC0B22-7FEE-F244-878B-AAE089861EC1}" type="presOf" srcId="{C894964E-3280-7F4A-9331-C85F64015F05}" destId="{20FC3668-4110-1744-A285-43A00008B87A}" srcOrd="0" destOrd="0" presId="urn:microsoft.com/office/officeart/2005/8/layout/hList7"/>
    <dgm:cxn modelId="{82537B81-75A7-DE4D-B186-D8C5BB2CB14F}" type="presOf" srcId="{AFD27E32-8F25-2748-B748-7D46D3BEF427}" destId="{B6775537-3AFD-B246-A5F5-DC387F920680}" srcOrd="0" destOrd="0" presId="urn:microsoft.com/office/officeart/2005/8/layout/hList7"/>
    <dgm:cxn modelId="{4610F792-85F7-734C-B3BD-049F7C170479}" type="presOf" srcId="{B507B201-83EE-7D49-A732-F6738B89E86D}" destId="{238FB641-B68B-D246-9296-96D7211715BF}" srcOrd="0" destOrd="0" presId="urn:microsoft.com/office/officeart/2005/8/layout/hList7"/>
    <dgm:cxn modelId="{71E3F7D1-5F03-B74B-A8D8-47992BB2F875}" type="presOf" srcId="{C7C9C5FF-0834-5846-88F9-AF85C99F8CD7}" destId="{9AF8E7E2-E894-2E46-A612-A68432340124}" srcOrd="0" destOrd="0" presId="urn:microsoft.com/office/officeart/2005/8/layout/hList7"/>
    <dgm:cxn modelId="{A4C53CF3-6E29-884A-96BF-851EFA69776C}" type="presOf" srcId="{13623E98-F267-9F4A-ACCB-F72D88DA1837}" destId="{9ACABCA6-58C0-8E41-AE69-283CE5B964E3}" srcOrd="0" destOrd="0" presId="urn:microsoft.com/office/officeart/2005/8/layout/hList7"/>
    <dgm:cxn modelId="{71E9A9F6-0D53-A641-BFFA-76E41A3E9E0D}" srcId="{B507B201-83EE-7D49-A732-F6738B89E86D}" destId="{13623E98-F267-9F4A-ACCB-F72D88DA1837}" srcOrd="0" destOrd="0" parTransId="{FE90E809-F410-C647-BF64-A78E7A74A774}" sibTransId="{C7C9C5FF-0834-5846-88F9-AF85C99F8CD7}"/>
    <dgm:cxn modelId="{8DB22553-2C6D-B842-8AEC-6C50DE2C9345}" type="presOf" srcId="{C894964E-3280-7F4A-9331-C85F64015F05}" destId="{F6566203-CA5A-184A-A2E5-DA1E4F6C917F}" srcOrd="1" destOrd="0" presId="urn:microsoft.com/office/officeart/2005/8/layout/hList7"/>
    <dgm:cxn modelId="{4CE2815F-6094-D347-8A70-C4FD2A49239C}" type="presOf" srcId="{D3E2B16B-AD7F-874F-8D5F-32956CBC11C8}" destId="{FEA4C628-D866-484D-9F08-AC558BE1F942}" srcOrd="0" destOrd="0" presId="urn:microsoft.com/office/officeart/2005/8/layout/hList7"/>
    <dgm:cxn modelId="{9837FC15-D087-D24C-A959-1FA8DCCE044F}" srcId="{B507B201-83EE-7D49-A732-F6738B89E86D}" destId="{D3E2B16B-AD7F-874F-8D5F-32956CBC11C8}" srcOrd="2" destOrd="0" parTransId="{BC407D4C-8159-134E-B72A-50794C0E5F5B}" sibTransId="{FE1F7F99-5452-4348-838E-D9C688EFF7AE}"/>
    <dgm:cxn modelId="{262DA52F-5B44-DC48-B61A-C284C15639EA}" type="presOf" srcId="{D3E2B16B-AD7F-874F-8D5F-32956CBC11C8}" destId="{74F946F0-4F2B-994B-8E91-020D49AEFD69}" srcOrd="1" destOrd="0" presId="urn:microsoft.com/office/officeart/2005/8/layout/hList7"/>
    <dgm:cxn modelId="{1A619953-0CED-ED48-842A-A117A24684E0}" type="presParOf" srcId="{238FB641-B68B-D246-9296-96D7211715BF}" destId="{82765583-C726-314A-A637-60A205B14BB9}" srcOrd="0" destOrd="0" presId="urn:microsoft.com/office/officeart/2005/8/layout/hList7"/>
    <dgm:cxn modelId="{5DEF30B3-D13D-2140-8FA8-63E95892BC13}" type="presParOf" srcId="{238FB641-B68B-D246-9296-96D7211715BF}" destId="{A9154070-8030-B54A-B683-CCD4F31B87D6}" srcOrd="1" destOrd="0" presId="urn:microsoft.com/office/officeart/2005/8/layout/hList7"/>
    <dgm:cxn modelId="{D2EEA11A-1EFA-5D41-9D1B-B95A113C0FC1}" type="presParOf" srcId="{A9154070-8030-B54A-B683-CCD4F31B87D6}" destId="{9B273CEF-79FF-9A42-948B-49DFFA3B0AA3}" srcOrd="0" destOrd="0" presId="urn:microsoft.com/office/officeart/2005/8/layout/hList7"/>
    <dgm:cxn modelId="{658E841F-156D-4749-9256-6F2FDD742109}" type="presParOf" srcId="{9B273CEF-79FF-9A42-948B-49DFFA3B0AA3}" destId="{9ACABCA6-58C0-8E41-AE69-283CE5B964E3}" srcOrd="0" destOrd="0" presId="urn:microsoft.com/office/officeart/2005/8/layout/hList7"/>
    <dgm:cxn modelId="{5922D59D-2120-204C-8016-B4A3016D62CD}" type="presParOf" srcId="{9B273CEF-79FF-9A42-948B-49DFFA3B0AA3}" destId="{21354CB6-2E92-9142-8F5D-1E0ACB7EC449}" srcOrd="1" destOrd="0" presId="urn:microsoft.com/office/officeart/2005/8/layout/hList7"/>
    <dgm:cxn modelId="{6D8D4402-FF17-EC4F-84AC-DA5E041675F2}" type="presParOf" srcId="{9B273CEF-79FF-9A42-948B-49DFFA3B0AA3}" destId="{5EE1AFFE-E434-B146-AB45-4174A6B3B78F}" srcOrd="2" destOrd="0" presId="urn:microsoft.com/office/officeart/2005/8/layout/hList7"/>
    <dgm:cxn modelId="{DE023E4A-1179-3B4D-8758-A800C3C2B764}" type="presParOf" srcId="{9B273CEF-79FF-9A42-948B-49DFFA3B0AA3}" destId="{DF09DBE7-8C46-8546-BC72-E17E46239D54}" srcOrd="3" destOrd="0" presId="urn:microsoft.com/office/officeart/2005/8/layout/hList7"/>
    <dgm:cxn modelId="{6A27E75E-9D16-1746-A92B-FA7F2AD85759}" type="presParOf" srcId="{A9154070-8030-B54A-B683-CCD4F31B87D6}" destId="{9AF8E7E2-E894-2E46-A612-A68432340124}" srcOrd="1" destOrd="0" presId="urn:microsoft.com/office/officeart/2005/8/layout/hList7"/>
    <dgm:cxn modelId="{A6D57D1C-A8DA-D14E-B11F-4E36FD775944}" type="presParOf" srcId="{A9154070-8030-B54A-B683-CCD4F31B87D6}" destId="{A53E6872-5683-3344-B450-049A9F8243FE}" srcOrd="2" destOrd="0" presId="urn:microsoft.com/office/officeart/2005/8/layout/hList7"/>
    <dgm:cxn modelId="{76E86CB8-02BD-BB43-AFC6-70C0FEC39B2F}" type="presParOf" srcId="{A53E6872-5683-3344-B450-049A9F8243FE}" destId="{20FC3668-4110-1744-A285-43A00008B87A}" srcOrd="0" destOrd="0" presId="urn:microsoft.com/office/officeart/2005/8/layout/hList7"/>
    <dgm:cxn modelId="{4C200C97-310D-9D48-9A4A-9408A3D1C1A2}" type="presParOf" srcId="{A53E6872-5683-3344-B450-049A9F8243FE}" destId="{F6566203-CA5A-184A-A2E5-DA1E4F6C917F}" srcOrd="1" destOrd="0" presId="urn:microsoft.com/office/officeart/2005/8/layout/hList7"/>
    <dgm:cxn modelId="{032CFC29-28EC-584B-A95E-F2CF0A51FEE8}" type="presParOf" srcId="{A53E6872-5683-3344-B450-049A9F8243FE}" destId="{4CE5C933-B367-7B43-A606-B38BBF0CEA62}" srcOrd="2" destOrd="0" presId="urn:microsoft.com/office/officeart/2005/8/layout/hList7"/>
    <dgm:cxn modelId="{DEDC1ED9-4EEB-C04F-A382-FC939C560617}" type="presParOf" srcId="{A53E6872-5683-3344-B450-049A9F8243FE}" destId="{2DE6A13C-6B4C-1F44-B551-DF2198F64AC5}" srcOrd="3" destOrd="0" presId="urn:microsoft.com/office/officeart/2005/8/layout/hList7"/>
    <dgm:cxn modelId="{C3604A22-C186-BA42-B081-802FBE49B760}" type="presParOf" srcId="{A9154070-8030-B54A-B683-CCD4F31B87D6}" destId="{B6775537-3AFD-B246-A5F5-DC387F920680}" srcOrd="3" destOrd="0" presId="urn:microsoft.com/office/officeart/2005/8/layout/hList7"/>
    <dgm:cxn modelId="{B8DA5D22-8EAA-3B4C-876A-4779B38E663F}" type="presParOf" srcId="{A9154070-8030-B54A-B683-CCD4F31B87D6}" destId="{3D4F808A-17E9-5C42-9EB4-299B81AF8F30}" srcOrd="4" destOrd="0" presId="urn:microsoft.com/office/officeart/2005/8/layout/hList7"/>
    <dgm:cxn modelId="{D28AC1B9-2AB9-5B4F-BAE0-C6D7E6F6BA39}" type="presParOf" srcId="{3D4F808A-17E9-5C42-9EB4-299B81AF8F30}" destId="{FEA4C628-D866-484D-9F08-AC558BE1F942}" srcOrd="0" destOrd="0" presId="urn:microsoft.com/office/officeart/2005/8/layout/hList7"/>
    <dgm:cxn modelId="{32AFF667-3B7C-8542-AFFF-5B83321D3F5B}" type="presParOf" srcId="{3D4F808A-17E9-5C42-9EB4-299B81AF8F30}" destId="{74F946F0-4F2B-994B-8E91-020D49AEFD69}" srcOrd="1" destOrd="0" presId="urn:microsoft.com/office/officeart/2005/8/layout/hList7"/>
    <dgm:cxn modelId="{4189498B-1E90-AE4F-9380-5FAC72A2E309}" type="presParOf" srcId="{3D4F808A-17E9-5C42-9EB4-299B81AF8F30}" destId="{1964A570-63B8-9243-A54B-57138B8B9C6C}" srcOrd="2" destOrd="0" presId="urn:microsoft.com/office/officeart/2005/8/layout/hList7"/>
    <dgm:cxn modelId="{699C806B-6FD2-2540-8CB9-0899DA81865E}" type="presParOf" srcId="{3D4F808A-17E9-5C42-9EB4-299B81AF8F30}" destId="{54F832C2-DFA1-C94E-A61D-9AA7D2E9F04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608F305-73A2-42F8-AD39-E9E73CA4DEC4}" type="doc">
      <dgm:prSet loTypeId="urn:microsoft.com/office/officeart/2005/8/layout/chevron1" loCatId="process" qsTypeId="urn:microsoft.com/office/officeart/2005/8/quickstyle/simple1" qsCatId="simple" csTypeId="urn:microsoft.com/office/officeart/2005/8/colors/accent6_4" csCatId="accent6" phldr="1"/>
      <dgm:spPr/>
    </dgm:pt>
    <dgm:pt modelId="{59083F71-B6DD-4B41-83BF-1D6A878AF7E0}">
      <dgm:prSet phldrT="[Text]"/>
      <dgm:spPr/>
      <dgm:t>
        <a:bodyPr/>
        <a:lstStyle/>
        <a:p>
          <a:r>
            <a:rPr lang="en-US" dirty="0"/>
            <a:t>Trial progress summary</a:t>
          </a:r>
        </a:p>
      </dgm:t>
    </dgm:pt>
    <dgm:pt modelId="{A78E9E8E-1A36-41E6-9494-1B8AA9A94207}" type="parTrans" cxnId="{5A060FA0-B73A-49E6-A6DB-99CD3C2906A6}">
      <dgm:prSet/>
      <dgm:spPr/>
      <dgm:t>
        <a:bodyPr/>
        <a:lstStyle/>
        <a:p>
          <a:endParaRPr lang="en-US"/>
        </a:p>
      </dgm:t>
    </dgm:pt>
    <dgm:pt modelId="{4CE3D50C-9DB5-4C43-BAC4-41CB27076F0C}" type="sibTrans" cxnId="{5A060FA0-B73A-49E6-A6DB-99CD3C2906A6}">
      <dgm:prSet/>
      <dgm:spPr/>
      <dgm:t>
        <a:bodyPr/>
        <a:lstStyle/>
        <a:p>
          <a:endParaRPr lang="en-US"/>
        </a:p>
      </dgm:t>
    </dgm:pt>
    <dgm:pt modelId="{521F2E81-4C37-4AB6-B847-4ACA3EC2CCE4}" type="pres">
      <dgm:prSet presAssocID="{D608F305-73A2-42F8-AD39-E9E73CA4DEC4}" presName="Name0" presStyleCnt="0">
        <dgm:presLayoutVars>
          <dgm:dir/>
          <dgm:animLvl val="lvl"/>
          <dgm:resizeHandles val="exact"/>
        </dgm:presLayoutVars>
      </dgm:prSet>
      <dgm:spPr/>
    </dgm:pt>
    <dgm:pt modelId="{82230EB0-BB95-4A7D-A054-20DCE54D5F32}" type="pres">
      <dgm:prSet presAssocID="{59083F71-B6DD-4B41-83BF-1D6A878AF7E0}" presName="parTxOnly" presStyleLbl="node1" presStyleIdx="0" presStyleCnt="1" custLinFactNeighborX="2927" custLinFactNeighborY="-16807">
        <dgm:presLayoutVars>
          <dgm:chMax val="0"/>
          <dgm:chPref val="0"/>
          <dgm:bulletEnabled val="1"/>
        </dgm:presLayoutVars>
      </dgm:prSet>
      <dgm:spPr/>
      <dgm:t>
        <a:bodyPr/>
        <a:lstStyle/>
        <a:p>
          <a:endParaRPr lang="en-US"/>
        </a:p>
      </dgm:t>
    </dgm:pt>
  </dgm:ptLst>
  <dgm:cxnLst>
    <dgm:cxn modelId="{5A060FA0-B73A-49E6-A6DB-99CD3C2906A6}" srcId="{D608F305-73A2-42F8-AD39-E9E73CA4DEC4}" destId="{59083F71-B6DD-4B41-83BF-1D6A878AF7E0}" srcOrd="0" destOrd="0" parTransId="{A78E9E8E-1A36-41E6-9494-1B8AA9A94207}" sibTransId="{4CE3D50C-9DB5-4C43-BAC4-41CB27076F0C}"/>
    <dgm:cxn modelId="{341CE659-6951-424F-9CFB-2D5ADA967315}" type="presOf" srcId="{59083F71-B6DD-4B41-83BF-1D6A878AF7E0}" destId="{82230EB0-BB95-4A7D-A054-20DCE54D5F32}" srcOrd="0" destOrd="0" presId="urn:microsoft.com/office/officeart/2005/8/layout/chevron1"/>
    <dgm:cxn modelId="{E172C167-F403-4CEC-9C2C-314429295C4D}" type="presOf" srcId="{D608F305-73A2-42F8-AD39-E9E73CA4DEC4}" destId="{521F2E81-4C37-4AB6-B847-4ACA3EC2CCE4}" srcOrd="0" destOrd="0" presId="urn:microsoft.com/office/officeart/2005/8/layout/chevron1"/>
    <dgm:cxn modelId="{2C290A1F-89AD-454B-BFF8-D12461F2353D}" type="presParOf" srcId="{521F2E81-4C37-4AB6-B847-4ACA3EC2CCE4}" destId="{82230EB0-BB95-4A7D-A054-20DCE54D5F32}"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38BF56-5C17-4A13-93D9-672E17536BC0}" type="doc">
      <dgm:prSet loTypeId="urn:microsoft.com/office/officeart/2005/8/layout/lProcess1" loCatId="process" qsTypeId="urn:microsoft.com/office/officeart/2005/8/quickstyle/3d1" qsCatId="3D" csTypeId="urn:microsoft.com/office/officeart/2005/8/colors/colorful5" csCatId="colorful" phldr="1"/>
      <dgm:spPr/>
      <dgm:t>
        <a:bodyPr/>
        <a:lstStyle/>
        <a:p>
          <a:endParaRPr lang="en-US"/>
        </a:p>
      </dgm:t>
    </dgm:pt>
    <dgm:pt modelId="{A8B6230D-D8F9-4DF0-AE23-260911B5C466}">
      <dgm:prSet phldrT="[Text]"/>
      <dgm:spPr/>
      <dgm:t>
        <a:bodyPr/>
        <a:lstStyle/>
        <a:p>
          <a:r>
            <a:rPr lang="en-US" dirty="0"/>
            <a:t>Sites</a:t>
          </a:r>
        </a:p>
      </dgm:t>
    </dgm:pt>
    <dgm:pt modelId="{AC180912-ABA8-4CAB-A305-0FCAEA85E251}" type="parTrans" cxnId="{71B607D1-D997-458B-97B1-A26AC9AD40BE}">
      <dgm:prSet/>
      <dgm:spPr/>
      <dgm:t>
        <a:bodyPr/>
        <a:lstStyle/>
        <a:p>
          <a:endParaRPr lang="en-US"/>
        </a:p>
      </dgm:t>
    </dgm:pt>
    <dgm:pt modelId="{641B7F50-1456-4DC6-807D-72D02D814E91}" type="sibTrans" cxnId="{71B607D1-D997-458B-97B1-A26AC9AD40BE}">
      <dgm:prSet/>
      <dgm:spPr/>
      <dgm:t>
        <a:bodyPr/>
        <a:lstStyle/>
        <a:p>
          <a:endParaRPr lang="en-US"/>
        </a:p>
      </dgm:t>
    </dgm:pt>
    <dgm:pt modelId="{4D849146-9F47-4AE6-ADC8-6DAF6C4B5555}">
      <dgm:prSet phldrT="[Text]"/>
      <dgm:spPr/>
      <dgm:t>
        <a:bodyPr/>
        <a:lstStyle/>
        <a:p>
          <a:r>
            <a:rPr lang="en-US" b="1" u="sng" dirty="0"/>
            <a:t>73 open</a:t>
          </a:r>
        </a:p>
      </dgm:t>
    </dgm:pt>
    <dgm:pt modelId="{0E02A850-8629-4EE8-B73B-59B9B9416F90}" type="parTrans" cxnId="{9D2B5356-1B49-4509-908D-11DCEA73209F}">
      <dgm:prSet/>
      <dgm:spPr/>
      <dgm:t>
        <a:bodyPr/>
        <a:lstStyle/>
        <a:p>
          <a:endParaRPr lang="en-US"/>
        </a:p>
      </dgm:t>
    </dgm:pt>
    <dgm:pt modelId="{880BBD40-40F4-43FE-A22A-C295C2BC6649}" type="sibTrans" cxnId="{9D2B5356-1B49-4509-908D-11DCEA73209F}">
      <dgm:prSet/>
      <dgm:spPr/>
      <dgm:t>
        <a:bodyPr/>
        <a:lstStyle/>
        <a:p>
          <a:endParaRPr lang="en-US"/>
        </a:p>
      </dgm:t>
    </dgm:pt>
    <dgm:pt modelId="{7DBFEB27-EFFC-4798-9FCD-12FD3D0F7BDA}">
      <dgm:prSet phldrT="[Text]"/>
      <dgm:spPr/>
      <dgm:t>
        <a:bodyPr/>
        <a:lstStyle/>
        <a:p>
          <a:r>
            <a:rPr lang="en-US" dirty="0"/>
            <a:t> 2 in set up</a:t>
          </a:r>
        </a:p>
      </dgm:t>
    </dgm:pt>
    <dgm:pt modelId="{6C3E9CA5-5150-4CF1-B015-86F8C5947DF0}" type="parTrans" cxnId="{99C61B04-48B4-4794-B734-2209C0C0F931}">
      <dgm:prSet/>
      <dgm:spPr/>
      <dgm:t>
        <a:bodyPr/>
        <a:lstStyle/>
        <a:p>
          <a:endParaRPr lang="en-US"/>
        </a:p>
      </dgm:t>
    </dgm:pt>
    <dgm:pt modelId="{319EA620-CC1D-4A42-8462-BDB6171C7A42}" type="sibTrans" cxnId="{99C61B04-48B4-4794-B734-2209C0C0F931}">
      <dgm:prSet/>
      <dgm:spPr/>
      <dgm:t>
        <a:bodyPr/>
        <a:lstStyle/>
        <a:p>
          <a:endParaRPr lang="en-US"/>
        </a:p>
      </dgm:t>
    </dgm:pt>
    <dgm:pt modelId="{4A6DBA1F-EAA9-4283-B587-F1C0F7FD2256}">
      <dgm:prSet phldrT="[Text]"/>
      <dgm:spPr/>
      <dgm:t>
        <a:bodyPr/>
        <a:lstStyle/>
        <a:p>
          <a:r>
            <a:rPr lang="en-US" dirty="0"/>
            <a:t>Patients</a:t>
          </a:r>
        </a:p>
      </dgm:t>
    </dgm:pt>
    <dgm:pt modelId="{A4CC609C-CF92-4118-9CC4-34A5421AE6C9}" type="parTrans" cxnId="{D11248AD-CAD8-409A-B105-C2C1BEAC99C6}">
      <dgm:prSet/>
      <dgm:spPr/>
      <dgm:t>
        <a:bodyPr/>
        <a:lstStyle/>
        <a:p>
          <a:endParaRPr lang="en-US"/>
        </a:p>
      </dgm:t>
    </dgm:pt>
    <dgm:pt modelId="{4DE7DE41-7E23-4639-A7ED-0A9F8CE7B495}" type="sibTrans" cxnId="{D11248AD-CAD8-409A-B105-C2C1BEAC99C6}">
      <dgm:prSet/>
      <dgm:spPr/>
      <dgm:t>
        <a:bodyPr/>
        <a:lstStyle/>
        <a:p>
          <a:endParaRPr lang="en-US"/>
        </a:p>
      </dgm:t>
    </dgm:pt>
    <dgm:pt modelId="{C0FCC641-2DCE-44E9-A3BE-4FB6A3622BDA}">
      <dgm:prSet phldrT="[Text]"/>
      <dgm:spPr/>
      <dgm:t>
        <a:bodyPr/>
        <a:lstStyle/>
        <a:p>
          <a:r>
            <a:rPr lang="en-US" b="1" dirty="0"/>
            <a:t>439 randomised</a:t>
          </a:r>
        </a:p>
      </dgm:t>
    </dgm:pt>
    <dgm:pt modelId="{60DB48D6-10DC-4CCA-804F-AF888668CEFF}" type="parTrans" cxnId="{4CC96A99-8DDE-4FC9-815A-650AA55457E0}">
      <dgm:prSet/>
      <dgm:spPr/>
      <dgm:t>
        <a:bodyPr/>
        <a:lstStyle/>
        <a:p>
          <a:endParaRPr lang="en-US"/>
        </a:p>
      </dgm:t>
    </dgm:pt>
    <dgm:pt modelId="{DFB58518-A5C6-4016-B65A-B5A20293CC4B}" type="sibTrans" cxnId="{4CC96A99-8DDE-4FC9-815A-650AA55457E0}">
      <dgm:prSet/>
      <dgm:spPr/>
      <dgm:t>
        <a:bodyPr/>
        <a:lstStyle/>
        <a:p>
          <a:endParaRPr lang="en-US"/>
        </a:p>
      </dgm:t>
    </dgm:pt>
    <dgm:pt modelId="{4C59CFF7-C5A7-464B-A8C6-C3E8496CCA8F}">
      <dgm:prSet phldrT="[Text]"/>
      <dgm:spPr/>
      <dgm:t>
        <a:bodyPr/>
        <a:lstStyle/>
        <a:p>
          <a:r>
            <a:rPr lang="en-US" dirty="0"/>
            <a:t>120 declined</a:t>
          </a:r>
        </a:p>
      </dgm:t>
    </dgm:pt>
    <dgm:pt modelId="{B874CCA3-AFE2-48A0-951C-DB0F82410505}" type="parTrans" cxnId="{87507B8C-2B13-49FD-9546-290930F25C0F}">
      <dgm:prSet/>
      <dgm:spPr/>
      <dgm:t>
        <a:bodyPr/>
        <a:lstStyle/>
        <a:p>
          <a:endParaRPr lang="en-US"/>
        </a:p>
      </dgm:t>
    </dgm:pt>
    <dgm:pt modelId="{51C06D4C-8972-4184-AE25-18E220367DD0}" type="sibTrans" cxnId="{87507B8C-2B13-49FD-9546-290930F25C0F}">
      <dgm:prSet/>
      <dgm:spPr/>
      <dgm:t>
        <a:bodyPr/>
        <a:lstStyle/>
        <a:p>
          <a:endParaRPr lang="en-US"/>
        </a:p>
      </dgm:t>
    </dgm:pt>
    <dgm:pt modelId="{554AE506-B9C8-4AC7-8082-0B12532476B3}">
      <dgm:prSet phldrT="[Text]"/>
      <dgm:spPr/>
      <dgm:t>
        <a:bodyPr/>
        <a:lstStyle/>
        <a:p>
          <a:pPr algn="ctr"/>
          <a:r>
            <a:rPr lang="en-US" dirty="0"/>
            <a:t>42 sites recruited</a:t>
          </a:r>
        </a:p>
      </dgm:t>
    </dgm:pt>
    <dgm:pt modelId="{5302797D-B0BF-46BF-A3F2-D882ABCFC94C}" type="parTrans" cxnId="{3209B08D-5392-47BD-8D41-FF98DEEBC1AA}">
      <dgm:prSet/>
      <dgm:spPr/>
      <dgm:t>
        <a:bodyPr/>
        <a:lstStyle/>
        <a:p>
          <a:endParaRPr lang="en-US"/>
        </a:p>
      </dgm:t>
    </dgm:pt>
    <dgm:pt modelId="{3A7C2023-C765-418A-9ACA-5E19B99F0FC7}" type="sibTrans" cxnId="{3209B08D-5392-47BD-8D41-FF98DEEBC1AA}">
      <dgm:prSet/>
      <dgm:spPr/>
      <dgm:t>
        <a:bodyPr/>
        <a:lstStyle/>
        <a:p>
          <a:endParaRPr lang="en-US"/>
        </a:p>
      </dgm:t>
    </dgm:pt>
    <dgm:pt modelId="{58DB4A62-F816-46CB-B161-77F764AC2C72}">
      <dgm:prSet phldrT="[Text]"/>
      <dgm:spPr/>
      <dgm:t>
        <a:bodyPr/>
        <a:lstStyle/>
        <a:p>
          <a:r>
            <a:rPr lang="en-US" dirty="0"/>
            <a:t>31 sites not recruited</a:t>
          </a:r>
        </a:p>
      </dgm:t>
    </dgm:pt>
    <dgm:pt modelId="{7651654C-D982-4992-A114-D00A3C8602A4}" type="parTrans" cxnId="{F4D97EBF-B32C-4A6B-AA11-D455D5D51C0A}">
      <dgm:prSet/>
      <dgm:spPr/>
      <dgm:t>
        <a:bodyPr/>
        <a:lstStyle/>
        <a:p>
          <a:endParaRPr lang="en-US"/>
        </a:p>
      </dgm:t>
    </dgm:pt>
    <dgm:pt modelId="{A83FF3E8-0F4C-4048-8AB9-EFD969F8E392}" type="sibTrans" cxnId="{F4D97EBF-B32C-4A6B-AA11-D455D5D51C0A}">
      <dgm:prSet/>
      <dgm:spPr/>
      <dgm:t>
        <a:bodyPr/>
        <a:lstStyle/>
        <a:p>
          <a:endParaRPr lang="en-US"/>
        </a:p>
      </dgm:t>
    </dgm:pt>
    <dgm:pt modelId="{ABF0BAA9-2204-4D9F-8B3D-30B3AB454E2A}" type="pres">
      <dgm:prSet presAssocID="{1838BF56-5C17-4A13-93D9-672E17536BC0}" presName="Name0" presStyleCnt="0">
        <dgm:presLayoutVars>
          <dgm:dir/>
          <dgm:animLvl val="lvl"/>
          <dgm:resizeHandles val="exact"/>
        </dgm:presLayoutVars>
      </dgm:prSet>
      <dgm:spPr/>
      <dgm:t>
        <a:bodyPr/>
        <a:lstStyle/>
        <a:p>
          <a:endParaRPr lang="en-US"/>
        </a:p>
      </dgm:t>
    </dgm:pt>
    <dgm:pt modelId="{D5611487-18AD-440A-819F-B9DF19F0FED1}" type="pres">
      <dgm:prSet presAssocID="{A8B6230D-D8F9-4DF0-AE23-260911B5C466}" presName="vertFlow" presStyleCnt="0"/>
      <dgm:spPr/>
    </dgm:pt>
    <dgm:pt modelId="{69615463-964B-4C17-8F40-AF18CEB151B6}" type="pres">
      <dgm:prSet presAssocID="{A8B6230D-D8F9-4DF0-AE23-260911B5C466}" presName="header" presStyleLbl="node1" presStyleIdx="0" presStyleCnt="2"/>
      <dgm:spPr/>
      <dgm:t>
        <a:bodyPr/>
        <a:lstStyle/>
        <a:p>
          <a:endParaRPr lang="en-US"/>
        </a:p>
      </dgm:t>
    </dgm:pt>
    <dgm:pt modelId="{0AE35432-F05C-4B35-9292-E2719FC74719}" type="pres">
      <dgm:prSet presAssocID="{0E02A850-8629-4EE8-B73B-59B9B9416F90}" presName="parTrans" presStyleLbl="sibTrans2D1" presStyleIdx="0" presStyleCnt="6"/>
      <dgm:spPr/>
      <dgm:t>
        <a:bodyPr/>
        <a:lstStyle/>
        <a:p>
          <a:endParaRPr lang="en-US"/>
        </a:p>
      </dgm:t>
    </dgm:pt>
    <dgm:pt modelId="{E8861168-BC20-469E-80DB-AB3C1D5B12AB}" type="pres">
      <dgm:prSet presAssocID="{4D849146-9F47-4AE6-ADC8-6DAF6C4B5555}" presName="child" presStyleLbl="alignAccFollowNode1" presStyleIdx="0" presStyleCnt="6">
        <dgm:presLayoutVars>
          <dgm:chMax val="0"/>
          <dgm:bulletEnabled val="1"/>
        </dgm:presLayoutVars>
      </dgm:prSet>
      <dgm:spPr/>
      <dgm:t>
        <a:bodyPr/>
        <a:lstStyle/>
        <a:p>
          <a:endParaRPr lang="en-US"/>
        </a:p>
      </dgm:t>
    </dgm:pt>
    <dgm:pt modelId="{BD54011E-2A29-4AA4-B75B-53C8C40F8C71}" type="pres">
      <dgm:prSet presAssocID="{880BBD40-40F4-43FE-A22A-C295C2BC6649}" presName="sibTrans" presStyleLbl="sibTrans2D1" presStyleIdx="1" presStyleCnt="6"/>
      <dgm:spPr/>
      <dgm:t>
        <a:bodyPr/>
        <a:lstStyle/>
        <a:p>
          <a:endParaRPr lang="en-US"/>
        </a:p>
      </dgm:t>
    </dgm:pt>
    <dgm:pt modelId="{EF2255A7-209D-4FA2-9A67-93A43A01D6B0}" type="pres">
      <dgm:prSet presAssocID="{7DBFEB27-EFFC-4798-9FCD-12FD3D0F7BDA}" presName="child" presStyleLbl="alignAccFollowNode1" presStyleIdx="1" presStyleCnt="6">
        <dgm:presLayoutVars>
          <dgm:chMax val="0"/>
          <dgm:bulletEnabled val="1"/>
        </dgm:presLayoutVars>
      </dgm:prSet>
      <dgm:spPr/>
      <dgm:t>
        <a:bodyPr/>
        <a:lstStyle/>
        <a:p>
          <a:endParaRPr lang="en-US"/>
        </a:p>
      </dgm:t>
    </dgm:pt>
    <dgm:pt modelId="{49729047-9134-445D-AFEF-2E5052723316}" type="pres">
      <dgm:prSet presAssocID="{319EA620-CC1D-4A42-8462-BDB6171C7A42}" presName="sibTrans" presStyleLbl="sibTrans2D1" presStyleIdx="2" presStyleCnt="6"/>
      <dgm:spPr/>
      <dgm:t>
        <a:bodyPr/>
        <a:lstStyle/>
        <a:p>
          <a:endParaRPr lang="en-US"/>
        </a:p>
      </dgm:t>
    </dgm:pt>
    <dgm:pt modelId="{F21409E9-6FC6-49EE-B56A-5CFCCAD2A3C4}" type="pres">
      <dgm:prSet presAssocID="{4C59CFF7-C5A7-464B-A8C6-C3E8496CCA8F}" presName="child" presStyleLbl="alignAccFollowNode1" presStyleIdx="2" presStyleCnt="6">
        <dgm:presLayoutVars>
          <dgm:chMax val="0"/>
          <dgm:bulletEnabled val="1"/>
        </dgm:presLayoutVars>
      </dgm:prSet>
      <dgm:spPr/>
      <dgm:t>
        <a:bodyPr/>
        <a:lstStyle/>
        <a:p>
          <a:endParaRPr lang="en-US"/>
        </a:p>
      </dgm:t>
    </dgm:pt>
    <dgm:pt modelId="{6BD96427-A37E-4C31-9DFC-09260456996E}" type="pres">
      <dgm:prSet presAssocID="{A8B6230D-D8F9-4DF0-AE23-260911B5C466}" presName="hSp" presStyleCnt="0"/>
      <dgm:spPr/>
    </dgm:pt>
    <dgm:pt modelId="{A7B01AC5-A9F8-4F2B-8B3F-CA1EDE6F8B8C}" type="pres">
      <dgm:prSet presAssocID="{4A6DBA1F-EAA9-4283-B587-F1C0F7FD2256}" presName="vertFlow" presStyleCnt="0"/>
      <dgm:spPr/>
    </dgm:pt>
    <dgm:pt modelId="{DC42677C-113D-4E35-8A71-2F3BEA0C291E}" type="pres">
      <dgm:prSet presAssocID="{4A6DBA1F-EAA9-4283-B587-F1C0F7FD2256}" presName="header" presStyleLbl="node1" presStyleIdx="1" presStyleCnt="2"/>
      <dgm:spPr/>
      <dgm:t>
        <a:bodyPr/>
        <a:lstStyle/>
        <a:p>
          <a:endParaRPr lang="en-US"/>
        </a:p>
      </dgm:t>
    </dgm:pt>
    <dgm:pt modelId="{EC5A5073-7D5D-4D3A-9757-D64E5876C2BA}" type="pres">
      <dgm:prSet presAssocID="{60DB48D6-10DC-4CCA-804F-AF888668CEFF}" presName="parTrans" presStyleLbl="sibTrans2D1" presStyleIdx="3" presStyleCnt="6"/>
      <dgm:spPr/>
      <dgm:t>
        <a:bodyPr/>
        <a:lstStyle/>
        <a:p>
          <a:endParaRPr lang="en-US"/>
        </a:p>
      </dgm:t>
    </dgm:pt>
    <dgm:pt modelId="{5DAA7641-1840-4426-9320-0DA1186D252F}" type="pres">
      <dgm:prSet presAssocID="{C0FCC641-2DCE-44E9-A3BE-4FB6A3622BDA}" presName="child" presStyleLbl="alignAccFollowNode1" presStyleIdx="3" presStyleCnt="6">
        <dgm:presLayoutVars>
          <dgm:chMax val="0"/>
          <dgm:bulletEnabled val="1"/>
        </dgm:presLayoutVars>
      </dgm:prSet>
      <dgm:spPr/>
      <dgm:t>
        <a:bodyPr/>
        <a:lstStyle/>
        <a:p>
          <a:endParaRPr lang="en-US"/>
        </a:p>
      </dgm:t>
    </dgm:pt>
    <dgm:pt modelId="{CD0AAB65-B16D-4172-ADA4-3D075320F134}" type="pres">
      <dgm:prSet presAssocID="{DFB58518-A5C6-4016-B65A-B5A20293CC4B}" presName="sibTrans" presStyleLbl="sibTrans2D1" presStyleIdx="4" presStyleCnt="6"/>
      <dgm:spPr/>
      <dgm:t>
        <a:bodyPr/>
        <a:lstStyle/>
        <a:p>
          <a:endParaRPr lang="en-US"/>
        </a:p>
      </dgm:t>
    </dgm:pt>
    <dgm:pt modelId="{D83B1901-F73B-441C-9218-67A79D4A4B09}" type="pres">
      <dgm:prSet presAssocID="{554AE506-B9C8-4AC7-8082-0B12532476B3}" presName="child" presStyleLbl="alignAccFollowNode1" presStyleIdx="4" presStyleCnt="6">
        <dgm:presLayoutVars>
          <dgm:chMax val="0"/>
          <dgm:bulletEnabled val="1"/>
        </dgm:presLayoutVars>
      </dgm:prSet>
      <dgm:spPr/>
      <dgm:t>
        <a:bodyPr/>
        <a:lstStyle/>
        <a:p>
          <a:endParaRPr lang="en-US"/>
        </a:p>
      </dgm:t>
    </dgm:pt>
    <dgm:pt modelId="{14BCE417-BA8F-4234-9B73-F0C3907F2453}" type="pres">
      <dgm:prSet presAssocID="{3A7C2023-C765-418A-9ACA-5E19B99F0FC7}" presName="sibTrans" presStyleLbl="sibTrans2D1" presStyleIdx="5" presStyleCnt="6"/>
      <dgm:spPr/>
      <dgm:t>
        <a:bodyPr/>
        <a:lstStyle/>
        <a:p>
          <a:endParaRPr lang="en-US"/>
        </a:p>
      </dgm:t>
    </dgm:pt>
    <dgm:pt modelId="{A6F6B93A-198B-4CA6-A860-714409D95002}" type="pres">
      <dgm:prSet presAssocID="{58DB4A62-F816-46CB-B161-77F764AC2C72}" presName="child" presStyleLbl="alignAccFollowNode1" presStyleIdx="5" presStyleCnt="6">
        <dgm:presLayoutVars>
          <dgm:chMax val="0"/>
          <dgm:bulletEnabled val="1"/>
        </dgm:presLayoutVars>
      </dgm:prSet>
      <dgm:spPr/>
      <dgm:t>
        <a:bodyPr/>
        <a:lstStyle/>
        <a:p>
          <a:endParaRPr lang="en-US"/>
        </a:p>
      </dgm:t>
    </dgm:pt>
  </dgm:ptLst>
  <dgm:cxnLst>
    <dgm:cxn modelId="{AFE393BA-FCC9-4E3F-8F3A-07FEFDBC23FA}" type="presOf" srcId="{58DB4A62-F816-46CB-B161-77F764AC2C72}" destId="{A6F6B93A-198B-4CA6-A860-714409D95002}" srcOrd="0" destOrd="0" presId="urn:microsoft.com/office/officeart/2005/8/layout/lProcess1"/>
    <dgm:cxn modelId="{4CC96A99-8DDE-4FC9-815A-650AA55457E0}" srcId="{4A6DBA1F-EAA9-4283-B587-F1C0F7FD2256}" destId="{C0FCC641-2DCE-44E9-A3BE-4FB6A3622BDA}" srcOrd="0" destOrd="0" parTransId="{60DB48D6-10DC-4CCA-804F-AF888668CEFF}" sibTransId="{DFB58518-A5C6-4016-B65A-B5A20293CC4B}"/>
    <dgm:cxn modelId="{EAB77B69-2EB9-4865-865E-6188175BA37A}" type="presOf" srcId="{DFB58518-A5C6-4016-B65A-B5A20293CC4B}" destId="{CD0AAB65-B16D-4172-ADA4-3D075320F134}" srcOrd="0" destOrd="0" presId="urn:microsoft.com/office/officeart/2005/8/layout/lProcess1"/>
    <dgm:cxn modelId="{100F3206-CB08-43E2-9D0C-51BF4187624F}" type="presOf" srcId="{60DB48D6-10DC-4CCA-804F-AF888668CEFF}" destId="{EC5A5073-7D5D-4D3A-9757-D64E5876C2BA}" srcOrd="0" destOrd="0" presId="urn:microsoft.com/office/officeart/2005/8/layout/lProcess1"/>
    <dgm:cxn modelId="{A5A17E7A-E91E-4DBE-974E-816B20C6341A}" type="presOf" srcId="{3A7C2023-C765-418A-9ACA-5E19B99F0FC7}" destId="{14BCE417-BA8F-4234-9B73-F0C3907F2453}" srcOrd="0" destOrd="0" presId="urn:microsoft.com/office/officeart/2005/8/layout/lProcess1"/>
    <dgm:cxn modelId="{65D8287D-DABB-442E-9B7D-FC78D2DFBF0A}" type="presOf" srcId="{C0FCC641-2DCE-44E9-A3BE-4FB6A3622BDA}" destId="{5DAA7641-1840-4426-9320-0DA1186D252F}" srcOrd="0" destOrd="0" presId="urn:microsoft.com/office/officeart/2005/8/layout/lProcess1"/>
    <dgm:cxn modelId="{F4D97EBF-B32C-4A6B-AA11-D455D5D51C0A}" srcId="{4A6DBA1F-EAA9-4283-B587-F1C0F7FD2256}" destId="{58DB4A62-F816-46CB-B161-77F764AC2C72}" srcOrd="2" destOrd="0" parTransId="{7651654C-D982-4992-A114-D00A3C8602A4}" sibTransId="{A83FF3E8-0F4C-4048-8AB9-EFD969F8E392}"/>
    <dgm:cxn modelId="{DA3ACF8A-A3CF-44D5-A859-0A3B23D9002A}" type="presOf" srcId="{4C59CFF7-C5A7-464B-A8C6-C3E8496CCA8F}" destId="{F21409E9-6FC6-49EE-B56A-5CFCCAD2A3C4}" srcOrd="0" destOrd="0" presId="urn:microsoft.com/office/officeart/2005/8/layout/lProcess1"/>
    <dgm:cxn modelId="{6DEEEFCA-2521-40F0-9CC6-73C91748DDC9}" type="presOf" srcId="{880BBD40-40F4-43FE-A22A-C295C2BC6649}" destId="{BD54011E-2A29-4AA4-B75B-53C8C40F8C71}" srcOrd="0" destOrd="0" presId="urn:microsoft.com/office/officeart/2005/8/layout/lProcess1"/>
    <dgm:cxn modelId="{71B607D1-D997-458B-97B1-A26AC9AD40BE}" srcId="{1838BF56-5C17-4A13-93D9-672E17536BC0}" destId="{A8B6230D-D8F9-4DF0-AE23-260911B5C466}" srcOrd="0" destOrd="0" parTransId="{AC180912-ABA8-4CAB-A305-0FCAEA85E251}" sibTransId="{641B7F50-1456-4DC6-807D-72D02D814E91}"/>
    <dgm:cxn modelId="{D11248AD-CAD8-409A-B105-C2C1BEAC99C6}" srcId="{1838BF56-5C17-4A13-93D9-672E17536BC0}" destId="{4A6DBA1F-EAA9-4283-B587-F1C0F7FD2256}" srcOrd="1" destOrd="0" parTransId="{A4CC609C-CF92-4118-9CC4-34A5421AE6C9}" sibTransId="{4DE7DE41-7E23-4639-A7ED-0A9F8CE7B495}"/>
    <dgm:cxn modelId="{BB935AA5-9A67-4DF6-8E3D-329B0508D36E}" type="presOf" srcId="{A8B6230D-D8F9-4DF0-AE23-260911B5C466}" destId="{69615463-964B-4C17-8F40-AF18CEB151B6}" srcOrd="0" destOrd="0" presId="urn:microsoft.com/office/officeart/2005/8/layout/lProcess1"/>
    <dgm:cxn modelId="{14BF4CAF-0E35-4B28-AE06-7B32BABFDBAF}" type="presOf" srcId="{7DBFEB27-EFFC-4798-9FCD-12FD3D0F7BDA}" destId="{EF2255A7-209D-4FA2-9A67-93A43A01D6B0}" srcOrd="0" destOrd="0" presId="urn:microsoft.com/office/officeart/2005/8/layout/lProcess1"/>
    <dgm:cxn modelId="{3209B08D-5392-47BD-8D41-FF98DEEBC1AA}" srcId="{4A6DBA1F-EAA9-4283-B587-F1C0F7FD2256}" destId="{554AE506-B9C8-4AC7-8082-0B12532476B3}" srcOrd="1" destOrd="0" parTransId="{5302797D-B0BF-46BF-A3F2-D882ABCFC94C}" sibTransId="{3A7C2023-C765-418A-9ACA-5E19B99F0FC7}"/>
    <dgm:cxn modelId="{DE5E1283-CF0B-4520-9D72-D3C833840C67}" type="presOf" srcId="{1838BF56-5C17-4A13-93D9-672E17536BC0}" destId="{ABF0BAA9-2204-4D9F-8B3D-30B3AB454E2A}" srcOrd="0" destOrd="0" presId="urn:microsoft.com/office/officeart/2005/8/layout/lProcess1"/>
    <dgm:cxn modelId="{FDE15374-7804-4336-90B0-E0E14E38F7E0}" type="presOf" srcId="{4D849146-9F47-4AE6-ADC8-6DAF6C4B5555}" destId="{E8861168-BC20-469E-80DB-AB3C1D5B12AB}" srcOrd="0" destOrd="0" presId="urn:microsoft.com/office/officeart/2005/8/layout/lProcess1"/>
    <dgm:cxn modelId="{8F5EE5B5-441A-4C67-820E-BF03329A43EB}" type="presOf" srcId="{0E02A850-8629-4EE8-B73B-59B9B9416F90}" destId="{0AE35432-F05C-4B35-9292-E2719FC74719}" srcOrd="0" destOrd="0" presId="urn:microsoft.com/office/officeart/2005/8/layout/lProcess1"/>
    <dgm:cxn modelId="{99C61B04-48B4-4794-B734-2209C0C0F931}" srcId="{A8B6230D-D8F9-4DF0-AE23-260911B5C466}" destId="{7DBFEB27-EFFC-4798-9FCD-12FD3D0F7BDA}" srcOrd="1" destOrd="0" parTransId="{6C3E9CA5-5150-4CF1-B015-86F8C5947DF0}" sibTransId="{319EA620-CC1D-4A42-8462-BDB6171C7A42}"/>
    <dgm:cxn modelId="{35817F6F-2BF4-4A8B-A55E-AA98237445D7}" type="presOf" srcId="{319EA620-CC1D-4A42-8462-BDB6171C7A42}" destId="{49729047-9134-445D-AFEF-2E5052723316}" srcOrd="0" destOrd="0" presId="urn:microsoft.com/office/officeart/2005/8/layout/lProcess1"/>
    <dgm:cxn modelId="{A3654224-E923-4A81-99B3-EC0D78D4CA61}" type="presOf" srcId="{554AE506-B9C8-4AC7-8082-0B12532476B3}" destId="{D83B1901-F73B-441C-9218-67A79D4A4B09}" srcOrd="0" destOrd="0" presId="urn:microsoft.com/office/officeart/2005/8/layout/lProcess1"/>
    <dgm:cxn modelId="{87507B8C-2B13-49FD-9546-290930F25C0F}" srcId="{A8B6230D-D8F9-4DF0-AE23-260911B5C466}" destId="{4C59CFF7-C5A7-464B-A8C6-C3E8496CCA8F}" srcOrd="2" destOrd="0" parTransId="{B874CCA3-AFE2-48A0-951C-DB0F82410505}" sibTransId="{51C06D4C-8972-4184-AE25-18E220367DD0}"/>
    <dgm:cxn modelId="{1F07458A-B532-43AA-9115-4860C19D00B8}" type="presOf" srcId="{4A6DBA1F-EAA9-4283-B587-F1C0F7FD2256}" destId="{DC42677C-113D-4E35-8A71-2F3BEA0C291E}" srcOrd="0" destOrd="0" presId="urn:microsoft.com/office/officeart/2005/8/layout/lProcess1"/>
    <dgm:cxn modelId="{9D2B5356-1B49-4509-908D-11DCEA73209F}" srcId="{A8B6230D-D8F9-4DF0-AE23-260911B5C466}" destId="{4D849146-9F47-4AE6-ADC8-6DAF6C4B5555}" srcOrd="0" destOrd="0" parTransId="{0E02A850-8629-4EE8-B73B-59B9B9416F90}" sibTransId="{880BBD40-40F4-43FE-A22A-C295C2BC6649}"/>
    <dgm:cxn modelId="{DDDC143F-4E86-47B5-8531-BB99BA8592F4}" type="presParOf" srcId="{ABF0BAA9-2204-4D9F-8B3D-30B3AB454E2A}" destId="{D5611487-18AD-440A-819F-B9DF19F0FED1}" srcOrd="0" destOrd="0" presId="urn:microsoft.com/office/officeart/2005/8/layout/lProcess1"/>
    <dgm:cxn modelId="{3BF6ABC0-DC4C-43EF-AB59-3077050DA1D9}" type="presParOf" srcId="{D5611487-18AD-440A-819F-B9DF19F0FED1}" destId="{69615463-964B-4C17-8F40-AF18CEB151B6}" srcOrd="0" destOrd="0" presId="urn:microsoft.com/office/officeart/2005/8/layout/lProcess1"/>
    <dgm:cxn modelId="{BDFC031E-061B-4D60-AFCD-C7A9AD16E78E}" type="presParOf" srcId="{D5611487-18AD-440A-819F-B9DF19F0FED1}" destId="{0AE35432-F05C-4B35-9292-E2719FC74719}" srcOrd="1" destOrd="0" presId="urn:microsoft.com/office/officeart/2005/8/layout/lProcess1"/>
    <dgm:cxn modelId="{B56FA516-8BA7-4117-8A86-BCF90A1BF86E}" type="presParOf" srcId="{D5611487-18AD-440A-819F-B9DF19F0FED1}" destId="{E8861168-BC20-469E-80DB-AB3C1D5B12AB}" srcOrd="2" destOrd="0" presId="urn:microsoft.com/office/officeart/2005/8/layout/lProcess1"/>
    <dgm:cxn modelId="{93F777D1-FDE3-419F-9380-4107D134CEEE}" type="presParOf" srcId="{D5611487-18AD-440A-819F-B9DF19F0FED1}" destId="{BD54011E-2A29-4AA4-B75B-53C8C40F8C71}" srcOrd="3" destOrd="0" presId="urn:microsoft.com/office/officeart/2005/8/layout/lProcess1"/>
    <dgm:cxn modelId="{A0C63BD6-2016-4ABE-8FCE-B474552ABC5E}" type="presParOf" srcId="{D5611487-18AD-440A-819F-B9DF19F0FED1}" destId="{EF2255A7-209D-4FA2-9A67-93A43A01D6B0}" srcOrd="4" destOrd="0" presId="urn:microsoft.com/office/officeart/2005/8/layout/lProcess1"/>
    <dgm:cxn modelId="{C57D295A-CD18-42CC-AA97-BEC24F595B2F}" type="presParOf" srcId="{D5611487-18AD-440A-819F-B9DF19F0FED1}" destId="{49729047-9134-445D-AFEF-2E5052723316}" srcOrd="5" destOrd="0" presId="urn:microsoft.com/office/officeart/2005/8/layout/lProcess1"/>
    <dgm:cxn modelId="{35E8EDE9-92AC-4FE7-A9DA-0029D1D5515E}" type="presParOf" srcId="{D5611487-18AD-440A-819F-B9DF19F0FED1}" destId="{F21409E9-6FC6-49EE-B56A-5CFCCAD2A3C4}" srcOrd="6" destOrd="0" presId="urn:microsoft.com/office/officeart/2005/8/layout/lProcess1"/>
    <dgm:cxn modelId="{A9959818-CC51-4846-898E-614454F501ED}" type="presParOf" srcId="{ABF0BAA9-2204-4D9F-8B3D-30B3AB454E2A}" destId="{6BD96427-A37E-4C31-9DFC-09260456996E}" srcOrd="1" destOrd="0" presId="urn:microsoft.com/office/officeart/2005/8/layout/lProcess1"/>
    <dgm:cxn modelId="{CFE2090D-722E-43AD-9D98-49503664D999}" type="presParOf" srcId="{ABF0BAA9-2204-4D9F-8B3D-30B3AB454E2A}" destId="{A7B01AC5-A9F8-4F2B-8B3F-CA1EDE6F8B8C}" srcOrd="2" destOrd="0" presId="urn:microsoft.com/office/officeart/2005/8/layout/lProcess1"/>
    <dgm:cxn modelId="{D5DC43C5-A43A-44D8-8235-C7DCB7E78B33}" type="presParOf" srcId="{A7B01AC5-A9F8-4F2B-8B3F-CA1EDE6F8B8C}" destId="{DC42677C-113D-4E35-8A71-2F3BEA0C291E}" srcOrd="0" destOrd="0" presId="urn:microsoft.com/office/officeart/2005/8/layout/lProcess1"/>
    <dgm:cxn modelId="{0CF7B4FF-74DE-4282-A94B-51A4A28AC5DB}" type="presParOf" srcId="{A7B01AC5-A9F8-4F2B-8B3F-CA1EDE6F8B8C}" destId="{EC5A5073-7D5D-4D3A-9757-D64E5876C2BA}" srcOrd="1" destOrd="0" presId="urn:microsoft.com/office/officeart/2005/8/layout/lProcess1"/>
    <dgm:cxn modelId="{52112B55-E57A-4BB3-A317-EF128C30F53C}" type="presParOf" srcId="{A7B01AC5-A9F8-4F2B-8B3F-CA1EDE6F8B8C}" destId="{5DAA7641-1840-4426-9320-0DA1186D252F}" srcOrd="2" destOrd="0" presId="urn:microsoft.com/office/officeart/2005/8/layout/lProcess1"/>
    <dgm:cxn modelId="{FB3772A6-88DD-4D19-917F-84C4468E0A9D}" type="presParOf" srcId="{A7B01AC5-A9F8-4F2B-8B3F-CA1EDE6F8B8C}" destId="{CD0AAB65-B16D-4172-ADA4-3D075320F134}" srcOrd="3" destOrd="0" presId="urn:microsoft.com/office/officeart/2005/8/layout/lProcess1"/>
    <dgm:cxn modelId="{8898E6BF-6FC8-48B4-BAB5-9B06971AE118}" type="presParOf" srcId="{A7B01AC5-A9F8-4F2B-8B3F-CA1EDE6F8B8C}" destId="{D83B1901-F73B-441C-9218-67A79D4A4B09}" srcOrd="4" destOrd="0" presId="urn:microsoft.com/office/officeart/2005/8/layout/lProcess1"/>
    <dgm:cxn modelId="{F7295156-3E08-4E0F-9DE5-83C30C20C9F1}" type="presParOf" srcId="{A7B01AC5-A9F8-4F2B-8B3F-CA1EDE6F8B8C}" destId="{14BCE417-BA8F-4234-9B73-F0C3907F2453}" srcOrd="5" destOrd="0" presId="urn:microsoft.com/office/officeart/2005/8/layout/lProcess1"/>
    <dgm:cxn modelId="{16AF7691-87E2-4B9E-91DC-D9602B534D06}" type="presParOf" srcId="{A7B01AC5-A9F8-4F2B-8B3F-CA1EDE6F8B8C}" destId="{A6F6B93A-198B-4CA6-A860-714409D95002}" srcOrd="6" destOrd="0" presId="urn:microsoft.com/office/officeart/2005/8/layout/lProcess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3C2855-D1B3-4B3D-8A11-863C3DA9ADAE}">
      <dsp:nvSpPr>
        <dsp:cNvPr id="0" name=""/>
        <dsp:cNvSpPr/>
      </dsp:nvSpPr>
      <dsp:spPr>
        <a:xfrm>
          <a:off x="0" y="840953"/>
          <a:ext cx="9520094" cy="3787875"/>
        </a:xfrm>
        <a:prstGeom prst="rect">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38865" tIns="1353820" rIns="738865" bIns="199136" numCol="1" spcCol="1270" anchor="t" anchorCtr="0">
          <a:noAutofit/>
        </a:bodyPr>
        <a:lstStyle/>
        <a:p>
          <a:pPr marL="285750" lvl="1" indent="-285750" algn="l" defTabSz="1244600">
            <a:lnSpc>
              <a:spcPct val="90000"/>
            </a:lnSpc>
            <a:spcBef>
              <a:spcPct val="0"/>
            </a:spcBef>
            <a:spcAft>
              <a:spcPct val="15000"/>
            </a:spcAft>
            <a:buChar char="••"/>
          </a:pPr>
          <a:r>
            <a:rPr lang="en-GB" sz="2800" kern="1200" dirty="0"/>
            <a:t>Meet the RECOVERY-RS team</a:t>
          </a:r>
          <a:endParaRPr lang="en-US" sz="2800" kern="1200" dirty="0">
            <a:solidFill>
              <a:srgbClr val="FF0000"/>
            </a:solidFill>
          </a:endParaRPr>
        </a:p>
        <a:p>
          <a:pPr marL="285750" lvl="1" indent="-285750" algn="l" defTabSz="1244600">
            <a:lnSpc>
              <a:spcPct val="90000"/>
            </a:lnSpc>
            <a:spcBef>
              <a:spcPct val="0"/>
            </a:spcBef>
            <a:spcAft>
              <a:spcPct val="15000"/>
            </a:spcAft>
            <a:buChar char="••"/>
          </a:pPr>
          <a:r>
            <a:rPr lang="en-GB" sz="2800" kern="1200" dirty="0"/>
            <a:t>COVID-19 ICNARC data and lessons learnt so far</a:t>
          </a:r>
        </a:p>
        <a:p>
          <a:pPr marL="285750" lvl="1" indent="-285750" algn="l" defTabSz="1244600">
            <a:lnSpc>
              <a:spcPct val="90000"/>
            </a:lnSpc>
            <a:spcBef>
              <a:spcPct val="0"/>
            </a:spcBef>
            <a:spcAft>
              <a:spcPct val="15000"/>
            </a:spcAft>
            <a:buChar char="••"/>
          </a:pPr>
          <a:r>
            <a:rPr lang="en-GB" sz="2800" kern="1200" dirty="0"/>
            <a:t>Information on RECOVERY-RS and how trainees can participate</a:t>
          </a:r>
        </a:p>
        <a:p>
          <a:pPr marL="285750" lvl="1" indent="-285750" algn="l" defTabSz="1244600">
            <a:lnSpc>
              <a:spcPct val="90000"/>
            </a:lnSpc>
            <a:spcBef>
              <a:spcPct val="0"/>
            </a:spcBef>
            <a:spcAft>
              <a:spcPct val="15000"/>
            </a:spcAft>
            <a:buChar char="••"/>
          </a:pPr>
          <a:r>
            <a:rPr lang="en-GB" sz="2800" kern="1200" dirty="0"/>
            <a:t>Q&amp;A session</a:t>
          </a:r>
        </a:p>
      </dsp:txBody>
      <dsp:txXfrm>
        <a:off x="0" y="840953"/>
        <a:ext cx="9520094" cy="3787875"/>
      </dsp:txXfrm>
    </dsp:sp>
    <dsp:sp modelId="{48FAD90B-E303-451E-AD04-A9B8D45D0406}">
      <dsp:nvSpPr>
        <dsp:cNvPr id="0" name=""/>
        <dsp:cNvSpPr/>
      </dsp:nvSpPr>
      <dsp:spPr>
        <a:xfrm>
          <a:off x="476004" y="613249"/>
          <a:ext cx="6664065" cy="1138347"/>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1886" tIns="0" rIns="251886" bIns="0" numCol="1" spcCol="1270" anchor="ctr" anchorCtr="0">
          <a:noAutofit/>
        </a:bodyPr>
        <a:lstStyle/>
        <a:p>
          <a:pPr lvl="0" algn="l" defTabSz="2133600">
            <a:lnSpc>
              <a:spcPct val="90000"/>
            </a:lnSpc>
            <a:spcBef>
              <a:spcPct val="0"/>
            </a:spcBef>
            <a:spcAft>
              <a:spcPct val="35000"/>
            </a:spcAft>
          </a:pPr>
          <a:r>
            <a:rPr lang="en-GB" sz="4800" b="1" kern="1200" dirty="0"/>
            <a:t>Agenda</a:t>
          </a:r>
          <a:endParaRPr lang="en-US" sz="4800" kern="1200" dirty="0"/>
        </a:p>
      </dsp:txBody>
      <dsp:txXfrm>
        <a:off x="531574" y="668819"/>
        <a:ext cx="6552925" cy="102720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D981F-CE18-6145-B3A5-E34DED80B273}">
      <dsp:nvSpPr>
        <dsp:cNvPr id="0" name=""/>
        <dsp:cNvSpPr/>
      </dsp:nvSpPr>
      <dsp:spPr>
        <a:xfrm>
          <a:off x="5196"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a:t>38k records</a:t>
          </a:r>
        </a:p>
      </dsp:txBody>
      <dsp:txXfrm>
        <a:off x="326108" y="0"/>
        <a:ext cx="2383329" cy="641824"/>
      </dsp:txXfrm>
    </dsp:sp>
    <dsp:sp modelId="{C9D67DDF-B8EA-9242-B4A3-45A135116C25}">
      <dsp:nvSpPr>
        <dsp:cNvPr id="0" name=""/>
        <dsp:cNvSpPr/>
      </dsp:nvSpPr>
      <dsp:spPr>
        <a:xfrm>
          <a:off x="2727835"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dirty="0"/>
            <a:t>123 studies</a:t>
          </a:r>
        </a:p>
      </dsp:txBody>
      <dsp:txXfrm>
        <a:off x="3048747" y="0"/>
        <a:ext cx="2383329" cy="641824"/>
      </dsp:txXfrm>
    </dsp:sp>
    <dsp:sp modelId="{C99C9D82-4B30-8B40-8F65-49C91E72FAD9}">
      <dsp:nvSpPr>
        <dsp:cNvPr id="0" name=""/>
        <dsp:cNvSpPr/>
      </dsp:nvSpPr>
      <dsp:spPr>
        <a:xfrm>
          <a:off x="5450473"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dirty="0"/>
            <a:t>28 relevant data</a:t>
          </a:r>
        </a:p>
      </dsp:txBody>
      <dsp:txXfrm>
        <a:off x="5771385" y="0"/>
        <a:ext cx="2383329" cy="641824"/>
      </dsp:txXfrm>
    </dsp:sp>
    <dsp:sp modelId="{A340CD12-EB28-9B45-B2D4-05A171D0C9F1}">
      <dsp:nvSpPr>
        <dsp:cNvPr id="0" name=""/>
        <dsp:cNvSpPr/>
      </dsp:nvSpPr>
      <dsp:spPr>
        <a:xfrm>
          <a:off x="8173111"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dirty="0"/>
            <a:t>5 adjusted for confounders</a:t>
          </a:r>
        </a:p>
      </dsp:txBody>
      <dsp:txXfrm>
        <a:off x="8494023" y="0"/>
        <a:ext cx="2383329" cy="6418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60D981F-CE18-6145-B3A5-E34DED80B273}">
      <dsp:nvSpPr>
        <dsp:cNvPr id="0" name=""/>
        <dsp:cNvSpPr/>
      </dsp:nvSpPr>
      <dsp:spPr>
        <a:xfrm>
          <a:off x="5196"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dirty="0"/>
            <a:t>Update 1</a:t>
          </a:r>
        </a:p>
      </dsp:txBody>
      <dsp:txXfrm>
        <a:off x="326108" y="0"/>
        <a:ext cx="2383329" cy="641824"/>
      </dsp:txXfrm>
    </dsp:sp>
    <dsp:sp modelId="{C9D67DDF-B8EA-9242-B4A3-45A135116C25}">
      <dsp:nvSpPr>
        <dsp:cNvPr id="0" name=""/>
        <dsp:cNvSpPr/>
      </dsp:nvSpPr>
      <dsp:spPr>
        <a:xfrm>
          <a:off x="2727835"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GB" sz="1800" kern="1200" dirty="0"/>
            <a:t>Update 2</a:t>
          </a:r>
        </a:p>
      </dsp:txBody>
      <dsp:txXfrm>
        <a:off x="3048747" y="0"/>
        <a:ext cx="2383329" cy="641824"/>
      </dsp:txXfrm>
    </dsp:sp>
    <dsp:sp modelId="{C99C9D82-4B30-8B40-8F65-49C91E72FAD9}">
      <dsp:nvSpPr>
        <dsp:cNvPr id="0" name=""/>
        <dsp:cNvSpPr/>
      </dsp:nvSpPr>
      <dsp:spPr>
        <a:xfrm>
          <a:off x="5450473"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endParaRPr lang="en-GB" sz="1800" kern="1200" dirty="0"/>
        </a:p>
      </dsp:txBody>
      <dsp:txXfrm>
        <a:off x="5771385" y="0"/>
        <a:ext cx="2383329" cy="641824"/>
      </dsp:txXfrm>
    </dsp:sp>
    <dsp:sp modelId="{A340CD12-EB28-9B45-B2D4-05A171D0C9F1}">
      <dsp:nvSpPr>
        <dsp:cNvPr id="0" name=""/>
        <dsp:cNvSpPr/>
      </dsp:nvSpPr>
      <dsp:spPr>
        <a:xfrm>
          <a:off x="8173111" y="0"/>
          <a:ext cx="3025153" cy="641824"/>
        </a:xfrm>
        <a:prstGeom prst="chevron">
          <a:avLst/>
        </a:prstGeom>
        <a:solidFill>
          <a:srgbClr val="0D6F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endParaRPr lang="en-GB" sz="1800" kern="1200" dirty="0"/>
        </a:p>
      </dsp:txBody>
      <dsp:txXfrm>
        <a:off x="8494023" y="0"/>
        <a:ext cx="2383329" cy="6418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ABCA6-58C0-8E41-AE69-283CE5B964E3}">
      <dsp:nvSpPr>
        <dsp:cNvPr id="0" name=""/>
        <dsp:cNvSpPr/>
      </dsp:nvSpPr>
      <dsp:spPr>
        <a:xfrm>
          <a:off x="2415" y="6329"/>
          <a:ext cx="3757944" cy="35233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endParaRPr lang="en-GB" sz="2200" kern="1200" dirty="0"/>
        </a:p>
        <a:p>
          <a:pPr lvl="0" algn="ctr" defTabSz="977900">
            <a:lnSpc>
              <a:spcPct val="90000"/>
            </a:lnSpc>
            <a:spcBef>
              <a:spcPct val="0"/>
            </a:spcBef>
            <a:spcAft>
              <a:spcPct val="35000"/>
            </a:spcAft>
          </a:pPr>
          <a:r>
            <a:rPr lang="en-GB" sz="2200" kern="1200" dirty="0"/>
            <a:t>CONTROLLED OXYGEN THERAPY</a:t>
          </a:r>
        </a:p>
      </dsp:txBody>
      <dsp:txXfrm>
        <a:off x="2415" y="1415685"/>
        <a:ext cx="3757944" cy="1409356"/>
      </dsp:txXfrm>
    </dsp:sp>
    <dsp:sp modelId="{DF09DBE7-8C46-8546-BC72-E17E46239D54}">
      <dsp:nvSpPr>
        <dsp:cNvPr id="0" name=""/>
        <dsp:cNvSpPr/>
      </dsp:nvSpPr>
      <dsp:spPr>
        <a:xfrm>
          <a:off x="1102769" y="294360"/>
          <a:ext cx="1619490" cy="1621414"/>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0FC3668-4110-1744-A285-43A00008B87A}">
      <dsp:nvSpPr>
        <dsp:cNvPr id="0" name=""/>
        <dsp:cNvSpPr/>
      </dsp:nvSpPr>
      <dsp:spPr>
        <a:xfrm>
          <a:off x="3873098" y="6329"/>
          <a:ext cx="3757944" cy="35233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endParaRPr lang="en-GB" sz="2200" kern="1200" dirty="0"/>
        </a:p>
        <a:p>
          <a:pPr lvl="0" algn="ctr" defTabSz="977900">
            <a:lnSpc>
              <a:spcPct val="90000"/>
            </a:lnSpc>
            <a:spcBef>
              <a:spcPct val="0"/>
            </a:spcBef>
            <a:spcAft>
              <a:spcPct val="35000"/>
            </a:spcAft>
          </a:pPr>
          <a:r>
            <a:rPr lang="en-GB" sz="2200" kern="1200" dirty="0"/>
            <a:t>CPAP</a:t>
          </a:r>
        </a:p>
      </dsp:txBody>
      <dsp:txXfrm>
        <a:off x="3873098" y="1415685"/>
        <a:ext cx="3757944" cy="1409356"/>
      </dsp:txXfrm>
    </dsp:sp>
    <dsp:sp modelId="{2DE6A13C-6B4C-1F44-B551-DF2198F64AC5}">
      <dsp:nvSpPr>
        <dsp:cNvPr id="0" name=""/>
        <dsp:cNvSpPr/>
      </dsp:nvSpPr>
      <dsp:spPr>
        <a:xfrm>
          <a:off x="4973452" y="294360"/>
          <a:ext cx="1619490" cy="1621414"/>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A4C628-D866-484D-9F08-AC558BE1F942}">
      <dsp:nvSpPr>
        <dsp:cNvPr id="0" name=""/>
        <dsp:cNvSpPr/>
      </dsp:nvSpPr>
      <dsp:spPr>
        <a:xfrm>
          <a:off x="7743781" y="6329"/>
          <a:ext cx="3757944" cy="352339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endParaRPr lang="en-GB" sz="2200" kern="1200" dirty="0"/>
        </a:p>
        <a:p>
          <a:pPr lvl="0" algn="ctr" defTabSz="977900">
            <a:lnSpc>
              <a:spcPct val="90000"/>
            </a:lnSpc>
            <a:spcBef>
              <a:spcPct val="0"/>
            </a:spcBef>
            <a:spcAft>
              <a:spcPct val="35000"/>
            </a:spcAft>
          </a:pPr>
          <a:r>
            <a:rPr lang="en-GB" sz="2200" kern="1200" dirty="0"/>
            <a:t>HFNO</a:t>
          </a:r>
        </a:p>
      </dsp:txBody>
      <dsp:txXfrm>
        <a:off x="7743781" y="1415685"/>
        <a:ext cx="3757944" cy="1409356"/>
      </dsp:txXfrm>
    </dsp:sp>
    <dsp:sp modelId="{54F832C2-DFA1-C94E-A61D-9AA7D2E9F041}">
      <dsp:nvSpPr>
        <dsp:cNvPr id="0" name=""/>
        <dsp:cNvSpPr/>
      </dsp:nvSpPr>
      <dsp:spPr>
        <a:xfrm>
          <a:off x="8844135" y="294360"/>
          <a:ext cx="1619490" cy="1621414"/>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765583-C726-314A-A637-60A205B14BB9}">
      <dsp:nvSpPr>
        <dsp:cNvPr id="0" name=""/>
        <dsp:cNvSpPr/>
      </dsp:nvSpPr>
      <dsp:spPr>
        <a:xfrm flipH="1">
          <a:off x="5246693" y="2426902"/>
          <a:ext cx="1010753" cy="528508"/>
        </a:xfrm>
        <a:prstGeom prst="mathMinus">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30EB0-BB95-4A7D-A054-20DCE54D5F32}">
      <dsp:nvSpPr>
        <dsp:cNvPr id="0" name=""/>
        <dsp:cNvSpPr/>
      </dsp:nvSpPr>
      <dsp:spPr>
        <a:xfrm>
          <a:off x="5244" y="0"/>
          <a:ext cx="5364777" cy="989215"/>
        </a:xfrm>
        <a:prstGeom prst="chevron">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6017" tIns="45339" rIns="45339" bIns="45339" numCol="1" spcCol="1270" anchor="ctr" anchorCtr="0">
          <a:noAutofit/>
        </a:bodyPr>
        <a:lstStyle/>
        <a:p>
          <a:pPr lvl="0" algn="ctr" defTabSz="1511300">
            <a:lnSpc>
              <a:spcPct val="90000"/>
            </a:lnSpc>
            <a:spcBef>
              <a:spcPct val="0"/>
            </a:spcBef>
            <a:spcAft>
              <a:spcPct val="35000"/>
            </a:spcAft>
          </a:pPr>
          <a:r>
            <a:rPr lang="en-US" sz="3400" kern="1200" dirty="0"/>
            <a:t>Trial progress summary</a:t>
          </a:r>
        </a:p>
      </dsp:txBody>
      <dsp:txXfrm>
        <a:off x="499852" y="0"/>
        <a:ext cx="4375562" cy="9892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15463-964B-4C17-8F40-AF18CEB151B6}">
      <dsp:nvSpPr>
        <dsp:cNvPr id="0" name=""/>
        <dsp:cNvSpPr/>
      </dsp:nvSpPr>
      <dsp:spPr>
        <a:xfrm>
          <a:off x="74" y="715108"/>
          <a:ext cx="1642355" cy="410588"/>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a:t>Sites</a:t>
          </a:r>
        </a:p>
      </dsp:txBody>
      <dsp:txXfrm>
        <a:off x="12100" y="727134"/>
        <a:ext cx="1618303" cy="386536"/>
      </dsp:txXfrm>
    </dsp:sp>
    <dsp:sp modelId="{0AE35432-F05C-4B35-9292-E2719FC74719}">
      <dsp:nvSpPr>
        <dsp:cNvPr id="0" name=""/>
        <dsp:cNvSpPr/>
      </dsp:nvSpPr>
      <dsp:spPr>
        <a:xfrm rot="5400000">
          <a:off x="785326" y="1161624"/>
          <a:ext cx="71853" cy="71853"/>
        </a:xfrm>
        <a:prstGeom prst="rightArrow">
          <a:avLst>
            <a:gd name="adj1" fmla="val 667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8861168-BC20-469E-80DB-AB3C1D5B12AB}">
      <dsp:nvSpPr>
        <dsp:cNvPr id="0" name=""/>
        <dsp:cNvSpPr/>
      </dsp:nvSpPr>
      <dsp:spPr>
        <a:xfrm>
          <a:off x="74" y="1269403"/>
          <a:ext cx="1642355" cy="410588"/>
        </a:xfrm>
        <a:prstGeom prst="roundRect">
          <a:avLst>
            <a:gd name="adj" fmla="val 10000"/>
          </a:avLst>
        </a:prstGeom>
        <a:solidFill>
          <a:schemeClr val="accent5">
            <a:tint val="40000"/>
            <a:alpha val="90000"/>
            <a:hueOff val="0"/>
            <a:satOff val="0"/>
            <a:lumOff val="0"/>
            <a:alphaOff val="0"/>
          </a:schemeClr>
        </a:solidFill>
        <a:ln w="6350" cap="flat" cmpd="sng" algn="ctr">
          <a:solidFill>
            <a:schemeClr val="accent5">
              <a:tint val="40000"/>
              <a:alpha val="90000"/>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u="sng" kern="1200" dirty="0"/>
            <a:t>73 open</a:t>
          </a:r>
        </a:p>
      </dsp:txBody>
      <dsp:txXfrm>
        <a:off x="12100" y="1281429"/>
        <a:ext cx="1618303" cy="386536"/>
      </dsp:txXfrm>
    </dsp:sp>
    <dsp:sp modelId="{BD54011E-2A29-4AA4-B75B-53C8C40F8C71}">
      <dsp:nvSpPr>
        <dsp:cNvPr id="0" name=""/>
        <dsp:cNvSpPr/>
      </dsp:nvSpPr>
      <dsp:spPr>
        <a:xfrm rot="5400000">
          <a:off x="785326" y="1715918"/>
          <a:ext cx="71853" cy="71853"/>
        </a:xfrm>
        <a:prstGeom prst="rightArrow">
          <a:avLst>
            <a:gd name="adj1" fmla="val 66700"/>
            <a:gd name="adj2" fmla="val 50000"/>
          </a:avLst>
        </a:prstGeom>
        <a:gradFill rotWithShape="0">
          <a:gsLst>
            <a:gs pos="0">
              <a:schemeClr val="accent5">
                <a:hueOff val="-1470669"/>
                <a:satOff val="-2046"/>
                <a:lumOff val="-784"/>
                <a:alphaOff val="0"/>
                <a:satMod val="103000"/>
                <a:lumMod val="102000"/>
                <a:tint val="94000"/>
              </a:schemeClr>
            </a:gs>
            <a:gs pos="50000">
              <a:schemeClr val="accent5">
                <a:hueOff val="-1470669"/>
                <a:satOff val="-2046"/>
                <a:lumOff val="-784"/>
                <a:alphaOff val="0"/>
                <a:satMod val="110000"/>
                <a:lumMod val="100000"/>
                <a:shade val="100000"/>
              </a:schemeClr>
            </a:gs>
            <a:gs pos="100000">
              <a:schemeClr val="accent5">
                <a:hueOff val="-1470669"/>
                <a:satOff val="-2046"/>
                <a:lumOff val="-784"/>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F2255A7-209D-4FA2-9A67-93A43A01D6B0}">
      <dsp:nvSpPr>
        <dsp:cNvPr id="0" name=""/>
        <dsp:cNvSpPr/>
      </dsp:nvSpPr>
      <dsp:spPr>
        <a:xfrm>
          <a:off x="74" y="1823698"/>
          <a:ext cx="1642355" cy="410588"/>
        </a:xfrm>
        <a:prstGeom prst="roundRect">
          <a:avLst>
            <a:gd name="adj" fmla="val 10000"/>
          </a:avLst>
        </a:prstGeom>
        <a:solidFill>
          <a:schemeClr val="accent5">
            <a:tint val="40000"/>
            <a:alpha val="90000"/>
            <a:hueOff val="-1478351"/>
            <a:satOff val="-2563"/>
            <a:lumOff val="-258"/>
            <a:alphaOff val="0"/>
          </a:schemeClr>
        </a:solidFill>
        <a:ln w="6350" cap="flat" cmpd="sng" algn="ctr">
          <a:solidFill>
            <a:schemeClr val="accent5">
              <a:tint val="40000"/>
              <a:alpha val="90000"/>
              <a:hueOff val="-1478351"/>
              <a:satOff val="-2563"/>
              <a:lumOff val="-258"/>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 2 in set up</a:t>
          </a:r>
        </a:p>
      </dsp:txBody>
      <dsp:txXfrm>
        <a:off x="12100" y="1835724"/>
        <a:ext cx="1618303" cy="386536"/>
      </dsp:txXfrm>
    </dsp:sp>
    <dsp:sp modelId="{49729047-9134-445D-AFEF-2E5052723316}">
      <dsp:nvSpPr>
        <dsp:cNvPr id="0" name=""/>
        <dsp:cNvSpPr/>
      </dsp:nvSpPr>
      <dsp:spPr>
        <a:xfrm rot="5400000">
          <a:off x="785326" y="2270213"/>
          <a:ext cx="71853" cy="71853"/>
        </a:xfrm>
        <a:prstGeom prst="rightArrow">
          <a:avLst>
            <a:gd name="adj1" fmla="val 66700"/>
            <a:gd name="adj2" fmla="val 50000"/>
          </a:avLst>
        </a:prstGeom>
        <a:gradFill rotWithShape="0">
          <a:gsLst>
            <a:gs pos="0">
              <a:schemeClr val="accent5">
                <a:hueOff val="-2941338"/>
                <a:satOff val="-4091"/>
                <a:lumOff val="-1569"/>
                <a:alphaOff val="0"/>
                <a:satMod val="103000"/>
                <a:lumMod val="102000"/>
                <a:tint val="94000"/>
              </a:schemeClr>
            </a:gs>
            <a:gs pos="50000">
              <a:schemeClr val="accent5">
                <a:hueOff val="-2941338"/>
                <a:satOff val="-4091"/>
                <a:lumOff val="-1569"/>
                <a:alphaOff val="0"/>
                <a:satMod val="110000"/>
                <a:lumMod val="100000"/>
                <a:shade val="100000"/>
              </a:schemeClr>
            </a:gs>
            <a:gs pos="100000">
              <a:schemeClr val="accent5">
                <a:hueOff val="-2941338"/>
                <a:satOff val="-4091"/>
                <a:lumOff val="-1569"/>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F21409E9-6FC6-49EE-B56A-5CFCCAD2A3C4}">
      <dsp:nvSpPr>
        <dsp:cNvPr id="0" name=""/>
        <dsp:cNvSpPr/>
      </dsp:nvSpPr>
      <dsp:spPr>
        <a:xfrm>
          <a:off x="74" y="2377993"/>
          <a:ext cx="1642355" cy="410588"/>
        </a:xfrm>
        <a:prstGeom prst="roundRect">
          <a:avLst>
            <a:gd name="adj" fmla="val 10000"/>
          </a:avLst>
        </a:prstGeom>
        <a:solidFill>
          <a:schemeClr val="accent5">
            <a:tint val="40000"/>
            <a:alpha val="90000"/>
            <a:hueOff val="-2956702"/>
            <a:satOff val="-5126"/>
            <a:lumOff val="-516"/>
            <a:alphaOff val="0"/>
          </a:schemeClr>
        </a:solidFill>
        <a:ln w="6350" cap="flat" cmpd="sng" algn="ctr">
          <a:solidFill>
            <a:schemeClr val="accent5">
              <a:tint val="40000"/>
              <a:alpha val="90000"/>
              <a:hueOff val="-2956702"/>
              <a:satOff val="-5126"/>
              <a:lumOff val="-516"/>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120 declined</a:t>
          </a:r>
        </a:p>
      </dsp:txBody>
      <dsp:txXfrm>
        <a:off x="12100" y="2390019"/>
        <a:ext cx="1618303" cy="386536"/>
      </dsp:txXfrm>
    </dsp:sp>
    <dsp:sp modelId="{DC42677C-113D-4E35-8A71-2F3BEA0C291E}">
      <dsp:nvSpPr>
        <dsp:cNvPr id="0" name=""/>
        <dsp:cNvSpPr/>
      </dsp:nvSpPr>
      <dsp:spPr>
        <a:xfrm>
          <a:off x="1872359" y="715108"/>
          <a:ext cx="1642355" cy="410588"/>
        </a:xfrm>
        <a:prstGeom prst="roundRect">
          <a:avLst>
            <a:gd name="adj" fmla="val 1000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a:t>Patients</a:t>
          </a:r>
        </a:p>
      </dsp:txBody>
      <dsp:txXfrm>
        <a:off x="1884385" y="727134"/>
        <a:ext cx="1618303" cy="386536"/>
      </dsp:txXfrm>
    </dsp:sp>
    <dsp:sp modelId="{EC5A5073-7D5D-4D3A-9757-D64E5876C2BA}">
      <dsp:nvSpPr>
        <dsp:cNvPr id="0" name=""/>
        <dsp:cNvSpPr/>
      </dsp:nvSpPr>
      <dsp:spPr>
        <a:xfrm rot="5400000">
          <a:off x="2657610" y="1161624"/>
          <a:ext cx="71853" cy="71853"/>
        </a:xfrm>
        <a:prstGeom prst="rightArrow">
          <a:avLst>
            <a:gd name="adj1" fmla="val 66700"/>
            <a:gd name="adj2" fmla="val 50000"/>
          </a:avLst>
        </a:prstGeom>
        <a:gradFill rotWithShape="0">
          <a:gsLst>
            <a:gs pos="0">
              <a:schemeClr val="accent5">
                <a:hueOff val="-4412007"/>
                <a:satOff val="-6137"/>
                <a:lumOff val="-2353"/>
                <a:alphaOff val="0"/>
                <a:satMod val="103000"/>
                <a:lumMod val="102000"/>
                <a:tint val="94000"/>
              </a:schemeClr>
            </a:gs>
            <a:gs pos="50000">
              <a:schemeClr val="accent5">
                <a:hueOff val="-4412007"/>
                <a:satOff val="-6137"/>
                <a:lumOff val="-2353"/>
                <a:alphaOff val="0"/>
                <a:satMod val="110000"/>
                <a:lumMod val="100000"/>
                <a:shade val="100000"/>
              </a:schemeClr>
            </a:gs>
            <a:gs pos="100000">
              <a:schemeClr val="accent5">
                <a:hueOff val="-4412007"/>
                <a:satOff val="-6137"/>
                <a:lumOff val="-2353"/>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5DAA7641-1840-4426-9320-0DA1186D252F}">
      <dsp:nvSpPr>
        <dsp:cNvPr id="0" name=""/>
        <dsp:cNvSpPr/>
      </dsp:nvSpPr>
      <dsp:spPr>
        <a:xfrm>
          <a:off x="1872359" y="1269403"/>
          <a:ext cx="1642355" cy="410588"/>
        </a:xfrm>
        <a:prstGeom prst="roundRect">
          <a:avLst>
            <a:gd name="adj" fmla="val 10000"/>
          </a:avLst>
        </a:prstGeom>
        <a:solidFill>
          <a:schemeClr val="accent5">
            <a:tint val="40000"/>
            <a:alpha val="90000"/>
            <a:hueOff val="-4435053"/>
            <a:satOff val="-7690"/>
            <a:lumOff val="-773"/>
            <a:alphaOff val="0"/>
          </a:schemeClr>
        </a:solidFill>
        <a:ln w="6350" cap="flat" cmpd="sng" algn="ctr">
          <a:solidFill>
            <a:schemeClr val="accent5">
              <a:tint val="40000"/>
              <a:alpha val="90000"/>
              <a:hueOff val="-4435053"/>
              <a:satOff val="-7690"/>
              <a:lumOff val="-773"/>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a:t>439 randomised</a:t>
          </a:r>
        </a:p>
      </dsp:txBody>
      <dsp:txXfrm>
        <a:off x="1884385" y="1281429"/>
        <a:ext cx="1618303" cy="386536"/>
      </dsp:txXfrm>
    </dsp:sp>
    <dsp:sp modelId="{CD0AAB65-B16D-4172-ADA4-3D075320F134}">
      <dsp:nvSpPr>
        <dsp:cNvPr id="0" name=""/>
        <dsp:cNvSpPr/>
      </dsp:nvSpPr>
      <dsp:spPr>
        <a:xfrm rot="5400000">
          <a:off x="2657610" y="1715918"/>
          <a:ext cx="71853" cy="71853"/>
        </a:xfrm>
        <a:prstGeom prst="rightArrow">
          <a:avLst>
            <a:gd name="adj1" fmla="val 66700"/>
            <a:gd name="adj2" fmla="val 50000"/>
          </a:avLst>
        </a:prstGeom>
        <a:gradFill rotWithShape="0">
          <a:gsLst>
            <a:gs pos="0">
              <a:schemeClr val="accent5">
                <a:hueOff val="-5882676"/>
                <a:satOff val="-8182"/>
                <a:lumOff val="-3138"/>
                <a:alphaOff val="0"/>
                <a:satMod val="103000"/>
                <a:lumMod val="102000"/>
                <a:tint val="94000"/>
              </a:schemeClr>
            </a:gs>
            <a:gs pos="50000">
              <a:schemeClr val="accent5">
                <a:hueOff val="-5882676"/>
                <a:satOff val="-8182"/>
                <a:lumOff val="-3138"/>
                <a:alphaOff val="0"/>
                <a:satMod val="110000"/>
                <a:lumMod val="100000"/>
                <a:shade val="100000"/>
              </a:schemeClr>
            </a:gs>
            <a:gs pos="100000">
              <a:schemeClr val="accent5">
                <a:hueOff val="-5882676"/>
                <a:satOff val="-8182"/>
                <a:lumOff val="-3138"/>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83B1901-F73B-441C-9218-67A79D4A4B09}">
      <dsp:nvSpPr>
        <dsp:cNvPr id="0" name=""/>
        <dsp:cNvSpPr/>
      </dsp:nvSpPr>
      <dsp:spPr>
        <a:xfrm>
          <a:off x="1872359" y="1823698"/>
          <a:ext cx="1642355" cy="410588"/>
        </a:xfrm>
        <a:prstGeom prst="roundRect">
          <a:avLst>
            <a:gd name="adj" fmla="val 10000"/>
          </a:avLst>
        </a:prstGeom>
        <a:solidFill>
          <a:schemeClr val="accent5">
            <a:tint val="40000"/>
            <a:alpha val="90000"/>
            <a:hueOff val="-5913404"/>
            <a:satOff val="-10253"/>
            <a:lumOff val="-1031"/>
            <a:alphaOff val="0"/>
          </a:schemeClr>
        </a:solidFill>
        <a:ln w="6350" cap="flat" cmpd="sng" algn="ctr">
          <a:solidFill>
            <a:schemeClr val="accent5">
              <a:tint val="40000"/>
              <a:alpha val="90000"/>
              <a:hueOff val="-5913404"/>
              <a:satOff val="-10253"/>
              <a:lumOff val="-1031"/>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42 sites recruited</a:t>
          </a:r>
        </a:p>
      </dsp:txBody>
      <dsp:txXfrm>
        <a:off x="1884385" y="1835724"/>
        <a:ext cx="1618303" cy="386536"/>
      </dsp:txXfrm>
    </dsp:sp>
    <dsp:sp modelId="{14BCE417-BA8F-4234-9B73-F0C3907F2453}">
      <dsp:nvSpPr>
        <dsp:cNvPr id="0" name=""/>
        <dsp:cNvSpPr/>
      </dsp:nvSpPr>
      <dsp:spPr>
        <a:xfrm rot="5400000">
          <a:off x="2657610" y="2270213"/>
          <a:ext cx="71853" cy="71853"/>
        </a:xfrm>
        <a:prstGeom prst="rightArrow">
          <a:avLst>
            <a:gd name="adj1" fmla="val 66700"/>
            <a:gd name="adj2" fmla="val 5000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A6F6B93A-198B-4CA6-A860-714409D95002}">
      <dsp:nvSpPr>
        <dsp:cNvPr id="0" name=""/>
        <dsp:cNvSpPr/>
      </dsp:nvSpPr>
      <dsp:spPr>
        <a:xfrm>
          <a:off x="1872359" y="2377993"/>
          <a:ext cx="1642355" cy="410588"/>
        </a:xfrm>
        <a:prstGeom prst="roundRect">
          <a:avLst>
            <a:gd name="adj" fmla="val 10000"/>
          </a:avLst>
        </a:prstGeom>
        <a:solidFill>
          <a:schemeClr val="accent5">
            <a:tint val="40000"/>
            <a:alpha val="90000"/>
            <a:hueOff val="-7391755"/>
            <a:satOff val="-12816"/>
            <a:lumOff val="-1289"/>
            <a:alphaOff val="0"/>
          </a:schemeClr>
        </a:solidFill>
        <a:ln w="6350" cap="flat" cmpd="sng" algn="ctr">
          <a:solidFill>
            <a:schemeClr val="accent5">
              <a:tint val="40000"/>
              <a:alpha val="90000"/>
              <a:hueOff val="-7391755"/>
              <a:satOff val="-12816"/>
              <a:lumOff val="-1289"/>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31 sites not recruited</a:t>
          </a:r>
        </a:p>
      </dsp:txBody>
      <dsp:txXfrm>
        <a:off x="1884385" y="2390019"/>
        <a:ext cx="1618303" cy="38653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2A4B2C-279D-B14A-99BB-1D2C3F1D4A10}" type="datetimeFigureOut">
              <a:rPr lang="en-US" smtClean="0"/>
              <a:t>11/23/2020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C54208-621F-8D40-BEB2-FBEFEFA75581}" type="slidenum">
              <a:rPr lang="en-US" smtClean="0"/>
              <a:t>‹#›</a:t>
            </a:fld>
            <a:endParaRPr lang="en-US"/>
          </a:p>
        </p:txBody>
      </p:sp>
    </p:spTree>
    <p:extLst>
      <p:ext uri="{BB962C8B-B14F-4D97-AF65-F5344CB8AC3E}">
        <p14:creationId xmlns:p14="http://schemas.microsoft.com/office/powerpoint/2010/main" val="641166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Toronto</a:t>
            </a:r>
          </a:p>
          <a:p>
            <a:endParaRPr lang="en-US" dirty="0"/>
          </a:p>
        </p:txBody>
      </p:sp>
      <p:sp>
        <p:nvSpPr>
          <p:cNvPr id="4" name="Slide Number Placeholder 3"/>
          <p:cNvSpPr>
            <a:spLocks noGrp="1"/>
          </p:cNvSpPr>
          <p:nvPr>
            <p:ph type="sldNum" sz="quarter" idx="5"/>
          </p:nvPr>
        </p:nvSpPr>
        <p:spPr/>
        <p:txBody>
          <a:bodyPr/>
          <a:lstStyle/>
          <a:p>
            <a:fld id="{1163851A-714F-744E-B233-CE88F6FC3379}" type="slidenum">
              <a:rPr lang="en-US" smtClean="0"/>
              <a:t>7</a:t>
            </a:fld>
            <a:endParaRPr lang="en-US"/>
          </a:p>
        </p:txBody>
      </p:sp>
    </p:spTree>
    <p:extLst>
      <p:ext uri="{BB962C8B-B14F-4D97-AF65-F5344CB8AC3E}">
        <p14:creationId xmlns:p14="http://schemas.microsoft.com/office/powerpoint/2010/main" val="7002752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Patel editorial</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Even though these overall findings suggest the potential benefits of </a:t>
            </a:r>
            <a:r>
              <a:rPr lang="en-GB" sz="1200" kern="1200" dirty="0" err="1">
                <a:solidFill>
                  <a:schemeClr val="tx1"/>
                </a:solidFill>
                <a:effectLst/>
                <a:latin typeface="+mn-lt"/>
                <a:ea typeface="+mn-ea"/>
                <a:cs typeface="+mn-cs"/>
              </a:rPr>
              <a:t>noninvasive</a:t>
            </a:r>
            <a:r>
              <a:rPr lang="en-GB" sz="1200" kern="1200" dirty="0">
                <a:solidFill>
                  <a:schemeClr val="tx1"/>
                </a:solidFill>
                <a:effectLst/>
                <a:latin typeface="+mn-lt"/>
                <a:ea typeface="+mn-ea"/>
                <a:cs typeface="+mn-cs"/>
              </a:rPr>
              <a:t> oxygenation support, there are nuances to these data, which are revealed in the various sensitivity analyses. The association of face mask NIV with lower mortality was no longer statistically significant among patients with severe hypoxemia (PaO2:FIO2 ratio ≤200) after excluding trials that included patients known to have established benefit from NIV, specifically those with chronic obstructive pulmonary disease, heart failure, and postoperative state. Furthermore, the association of face mask </a:t>
            </a:r>
            <a:r>
              <a:rPr lang="en-GB" sz="1200" kern="1200" dirty="0" err="1">
                <a:solidFill>
                  <a:schemeClr val="tx1"/>
                </a:solidFill>
                <a:effectLst/>
                <a:latin typeface="+mn-lt"/>
                <a:ea typeface="+mn-ea"/>
                <a:cs typeface="+mn-cs"/>
              </a:rPr>
              <a:t>NIVwith</a:t>
            </a:r>
            <a:r>
              <a:rPr lang="en-GB" sz="1200" kern="1200" dirty="0">
                <a:solidFill>
                  <a:schemeClr val="tx1"/>
                </a:solidFill>
                <a:effectLst/>
                <a:latin typeface="+mn-lt"/>
                <a:ea typeface="+mn-ea"/>
                <a:cs typeface="+mn-cs"/>
              </a:rPr>
              <a:t> rates of endotracheal intubation was also not statistically </a:t>
            </a:r>
            <a:r>
              <a:rPr lang="en-GB" sz="1200" kern="1200" dirty="0" err="1">
                <a:solidFill>
                  <a:schemeClr val="tx1"/>
                </a:solidFill>
                <a:effectLst/>
                <a:latin typeface="+mn-lt"/>
                <a:ea typeface="+mn-ea"/>
                <a:cs typeface="+mn-cs"/>
              </a:rPr>
              <a:t>significantwhen</a:t>
            </a:r>
            <a:r>
              <a:rPr lang="en-GB" sz="1200" kern="1200" dirty="0">
                <a:solidFill>
                  <a:schemeClr val="tx1"/>
                </a:solidFill>
                <a:effectLst/>
                <a:latin typeface="+mn-lt"/>
                <a:ea typeface="+mn-ea"/>
                <a:cs typeface="+mn-cs"/>
              </a:rPr>
              <a:t> noninformative priors were considered to account for the views of clinicians who may have greater confidence in HFNC than in face mask NIV. These analyses illuminate the controversial role of face mask NIV in the management of severe AHRF, as prior studies10,11 have suggested increased harm, possibly due to excessive tidal volumes, high transpulmonary pressures, and resulting patient </a:t>
            </a:r>
            <a:r>
              <a:rPr lang="en-GB" sz="1200" kern="1200" dirty="0" err="1">
                <a:solidFill>
                  <a:schemeClr val="tx1"/>
                </a:solidFill>
                <a:effectLst/>
                <a:latin typeface="+mn-lt"/>
                <a:ea typeface="+mn-ea"/>
                <a:cs typeface="+mn-cs"/>
              </a:rPr>
              <a:t>selfinflicted</a:t>
            </a:r>
            <a:r>
              <a:rPr lang="en-GB" sz="1200" kern="1200" dirty="0">
                <a:solidFill>
                  <a:schemeClr val="tx1"/>
                </a:solidFill>
                <a:effectLst/>
                <a:latin typeface="+mn-lt"/>
                <a:ea typeface="+mn-ea"/>
                <a:cs typeface="+mn-cs"/>
              </a:rPr>
              <a:t> lung injury.6 However, these sensitivity analyses did not alter the association of helmet NIV with reduced rate of intubation and reduced mortality, suggesting that any evaluation of the potential role in AHRF should incorporate the interface by which NIV is applied</a:t>
            </a: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physiologic effects of helmet and face mask NIV may differ in </a:t>
            </a:r>
            <a:r>
              <a:rPr lang="en-GB" sz="1200" kern="1200" dirty="0" err="1">
                <a:solidFill>
                  <a:schemeClr val="tx1"/>
                </a:solidFill>
                <a:effectLst/>
                <a:latin typeface="+mn-lt"/>
                <a:ea typeface="+mn-ea"/>
                <a:cs typeface="+mn-cs"/>
              </a:rPr>
              <a:t>AHRF.With</a:t>
            </a:r>
            <a:r>
              <a:rPr lang="en-GB" sz="1200" kern="1200" dirty="0">
                <a:solidFill>
                  <a:schemeClr val="tx1"/>
                </a:solidFill>
                <a:effectLst/>
                <a:latin typeface="+mn-lt"/>
                <a:ea typeface="+mn-ea"/>
                <a:cs typeface="+mn-cs"/>
              </a:rPr>
              <a:t> face mask NIV, pressure support is often needed to reduce effort,12 potentially setting the stage for</a:t>
            </a:r>
          </a:p>
          <a:p>
            <a:r>
              <a:rPr lang="en-GB" sz="1200" kern="1200" dirty="0">
                <a:solidFill>
                  <a:schemeClr val="tx1"/>
                </a:solidFill>
                <a:effectLst/>
                <a:latin typeface="+mn-lt"/>
                <a:ea typeface="+mn-ea"/>
                <a:cs typeface="+mn-cs"/>
              </a:rPr>
              <a:t>excessive and thus injurious tidal volumes. In contrast, helmet NIV is able to deliver higher levels of positive </a:t>
            </a:r>
            <a:r>
              <a:rPr lang="en-GB" sz="1200" kern="1200" dirty="0" err="1">
                <a:solidFill>
                  <a:schemeClr val="tx1"/>
                </a:solidFill>
                <a:effectLst/>
                <a:latin typeface="+mn-lt"/>
                <a:ea typeface="+mn-ea"/>
                <a:cs typeface="+mn-cs"/>
              </a:rPr>
              <a:t>endexpiratory</a:t>
            </a:r>
            <a:r>
              <a:rPr lang="en-GB" sz="1200" kern="1200" dirty="0">
                <a:solidFill>
                  <a:schemeClr val="tx1"/>
                </a:solidFill>
                <a:effectLst/>
                <a:latin typeface="+mn-lt"/>
                <a:ea typeface="+mn-ea"/>
                <a:cs typeface="+mn-cs"/>
              </a:rPr>
              <a:t> pressure (PEEP) to improve oxygenation, reduce inspiratory effort,13 and possibly render spontaneous breathing noninjurious.14 However, the certainty of the evidence supporting helmet NIV compared with all other modes of </a:t>
            </a:r>
            <a:r>
              <a:rPr lang="en-GB" sz="1200" kern="1200" dirty="0" err="1">
                <a:solidFill>
                  <a:schemeClr val="tx1"/>
                </a:solidFill>
                <a:effectLst/>
                <a:latin typeface="+mn-lt"/>
                <a:ea typeface="+mn-ea"/>
                <a:cs typeface="+mn-cs"/>
              </a:rPr>
              <a:t>noninvasive</a:t>
            </a:r>
            <a:r>
              <a:rPr lang="en-GB" sz="1200" kern="1200" dirty="0">
                <a:solidFill>
                  <a:schemeClr val="tx1"/>
                </a:solidFill>
                <a:effectLst/>
                <a:latin typeface="+mn-lt"/>
                <a:ea typeface="+mn-ea"/>
                <a:cs typeface="+mn-cs"/>
              </a:rPr>
              <a:t> oxygen support is low due to the limited number of available published clinical trials and small number of participants.</a:t>
            </a:r>
          </a:p>
          <a:p>
            <a:endParaRPr lang="en-US" dirty="0"/>
          </a:p>
        </p:txBody>
      </p:sp>
      <p:sp>
        <p:nvSpPr>
          <p:cNvPr id="4" name="Slide Number Placeholder 3"/>
          <p:cNvSpPr>
            <a:spLocks noGrp="1"/>
          </p:cNvSpPr>
          <p:nvPr>
            <p:ph type="sldNum" sz="quarter" idx="5"/>
          </p:nvPr>
        </p:nvSpPr>
        <p:spPr/>
        <p:txBody>
          <a:bodyPr/>
          <a:lstStyle/>
          <a:p>
            <a:fld id="{1163851A-714F-744E-B233-CE88F6FC3379}" type="slidenum">
              <a:rPr lang="en-US" smtClean="0"/>
              <a:t>9</a:t>
            </a:fld>
            <a:endParaRPr lang="en-US"/>
          </a:p>
        </p:txBody>
      </p:sp>
    </p:spTree>
    <p:extLst>
      <p:ext uri="{BB962C8B-B14F-4D97-AF65-F5344CB8AC3E}">
        <p14:creationId xmlns:p14="http://schemas.microsoft.com/office/powerpoint/2010/main" val="6797506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Courier New" panose="02070309020205020404" pitchFamily="49" charset="0"/>
              <a:buNone/>
            </a:pPr>
            <a:r>
              <a:rPr lang="en-GB" dirty="0"/>
              <a:t>Secondary outcomes</a:t>
            </a:r>
          </a:p>
          <a:p>
            <a:pPr marL="342900" indent="-342900">
              <a:buFont typeface="Courier New" panose="02070309020205020404" pitchFamily="49" charset="0"/>
              <a:buChar char="o"/>
            </a:pPr>
            <a:r>
              <a:rPr lang="en-GB" dirty="0"/>
              <a:t>Intubation rates</a:t>
            </a:r>
          </a:p>
          <a:p>
            <a:pPr marL="342900" indent="-342900">
              <a:buFont typeface="Courier New" panose="02070309020205020404" pitchFamily="49" charset="0"/>
              <a:buChar char="o"/>
            </a:pPr>
            <a:r>
              <a:rPr lang="en-GB" dirty="0"/>
              <a:t>Duration of invasive ventilation</a:t>
            </a:r>
          </a:p>
          <a:p>
            <a:pPr marL="342900" indent="-342900">
              <a:buFont typeface="Courier New" panose="02070309020205020404" pitchFamily="49" charset="0"/>
              <a:buChar char="o"/>
            </a:pPr>
            <a:r>
              <a:rPr lang="en-GB" dirty="0"/>
              <a:t>Time to intubation</a:t>
            </a:r>
          </a:p>
          <a:p>
            <a:pPr marL="342900" indent="-342900">
              <a:buFont typeface="Courier New" panose="02070309020205020404" pitchFamily="49" charset="0"/>
              <a:buChar char="o"/>
            </a:pPr>
            <a:r>
              <a:rPr lang="en-GB" dirty="0"/>
              <a:t>Time to death (mortality)</a:t>
            </a:r>
          </a:p>
          <a:p>
            <a:pPr marL="342900" indent="-342900">
              <a:buFont typeface="Courier New" panose="02070309020205020404" pitchFamily="49" charset="0"/>
              <a:buChar char="o"/>
            </a:pPr>
            <a:r>
              <a:rPr lang="en-GB" dirty="0"/>
              <a:t>Mortality in critical care (level 2/3)</a:t>
            </a:r>
          </a:p>
          <a:p>
            <a:pPr marL="342900" indent="-342900">
              <a:buFont typeface="Courier New" panose="02070309020205020404" pitchFamily="49" charset="0"/>
              <a:buChar char="o"/>
            </a:pPr>
            <a:r>
              <a:rPr lang="en-GB" dirty="0"/>
              <a:t>Mortality in hospital stay</a:t>
            </a:r>
          </a:p>
          <a:p>
            <a:pPr marL="342900" indent="-342900">
              <a:buFont typeface="Courier New" panose="02070309020205020404" pitchFamily="49" charset="0"/>
              <a:buChar char="o"/>
            </a:pPr>
            <a:r>
              <a:rPr lang="en-GB" dirty="0"/>
              <a:t>Mortality at 30 days</a:t>
            </a:r>
          </a:p>
          <a:p>
            <a:pPr marL="342900" indent="-342900">
              <a:buFont typeface="Courier New" panose="02070309020205020404" pitchFamily="49" charset="0"/>
              <a:buChar char="o"/>
            </a:pPr>
            <a:r>
              <a:rPr lang="en-GB" dirty="0"/>
              <a:t>Length of stay in critical care (level 2/3)</a:t>
            </a:r>
          </a:p>
          <a:p>
            <a:pPr marL="342900" indent="-342900">
              <a:buFont typeface="Courier New" panose="02070309020205020404" pitchFamily="49" charset="0"/>
              <a:buChar char="o"/>
            </a:pPr>
            <a:r>
              <a:rPr lang="en-GB" dirty="0"/>
              <a:t>Length of stay in hospital</a:t>
            </a:r>
          </a:p>
          <a:p>
            <a:pPr marL="342900" indent="-342900">
              <a:buFont typeface="Courier New" panose="02070309020205020404" pitchFamily="49" charset="0"/>
              <a:buChar char="o"/>
            </a:pPr>
            <a:r>
              <a:rPr lang="en-GB" dirty="0"/>
              <a:t>AEs/SAEs</a:t>
            </a:r>
          </a:p>
          <a:p>
            <a:endParaRPr lang="en-GB" dirty="0"/>
          </a:p>
        </p:txBody>
      </p:sp>
      <p:sp>
        <p:nvSpPr>
          <p:cNvPr id="4" name="Slide Number Placeholder 3"/>
          <p:cNvSpPr>
            <a:spLocks noGrp="1"/>
          </p:cNvSpPr>
          <p:nvPr>
            <p:ph type="sldNum" sz="quarter" idx="10"/>
          </p:nvPr>
        </p:nvSpPr>
        <p:spPr/>
        <p:txBody>
          <a:bodyPr/>
          <a:lstStyle/>
          <a:p>
            <a:fld id="{BBCAD281-8F99-443E-AC0B-09E412369262}" type="slidenum">
              <a:rPr lang="en-GB" smtClean="0"/>
              <a:t>25</a:t>
            </a:fld>
            <a:endParaRPr lang="en-GB"/>
          </a:p>
        </p:txBody>
      </p:sp>
    </p:spTree>
    <p:extLst>
      <p:ext uri="{BB962C8B-B14F-4D97-AF65-F5344CB8AC3E}">
        <p14:creationId xmlns:p14="http://schemas.microsoft.com/office/powerpoint/2010/main" val="4004429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016F1B8-B36D-452D-90FA-9840A7A443AD}" type="datetimeFigureOut">
              <a:rPr lang="en-GB" smtClean="0"/>
              <a:t>23/11/2020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4241926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016F1B8-B36D-452D-90FA-9840A7A443AD}" type="datetimeFigureOut">
              <a:rPr lang="en-GB" smtClean="0"/>
              <a:t>23/11/2020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35051624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16F1B8-B36D-452D-90FA-9840A7A443AD}" type="datetimeFigureOut">
              <a:rPr lang="en-GB" smtClean="0"/>
              <a:t>23/11/2020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9448831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016F1B8-B36D-452D-90FA-9840A7A443AD}" type="datetimeFigureOut">
              <a:rPr lang="en-GB" smtClean="0"/>
              <a:t>23/11/2020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3447384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1016F1B8-B36D-452D-90FA-9840A7A443AD}" type="datetimeFigureOut">
              <a:rPr lang="en-GB" smtClean="0"/>
              <a:t>23/11/2020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3753220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1016F1B8-B36D-452D-90FA-9840A7A443AD}" type="datetimeFigureOut">
              <a:rPr lang="en-GB" smtClean="0"/>
              <a:t>23/11/2020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6528522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6F1B8-B36D-452D-90FA-9840A7A443AD}" type="datetimeFigureOut">
              <a:rPr lang="en-GB" smtClean="0"/>
              <a:t>23/11/2020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2276046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16F1B8-B36D-452D-90FA-9840A7A443AD}" type="datetimeFigureOut">
              <a:rPr lang="en-GB" smtClean="0"/>
              <a:t>23/11/2020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2031128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16F1B8-B36D-452D-90FA-9840A7A443AD}" type="datetimeFigureOut">
              <a:rPr lang="en-GB" smtClean="0"/>
              <a:t>23/11/2020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1962074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016F1B8-B36D-452D-90FA-9840A7A443AD}" type="datetimeFigureOut">
              <a:rPr lang="en-GB" smtClean="0"/>
              <a:t>23/11/2020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3827370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016F1B8-B36D-452D-90FA-9840A7A443AD}" type="datetimeFigureOut">
              <a:rPr lang="en-GB" smtClean="0"/>
              <a:t>23/11/2020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94FB96B-AC90-4579-976C-D945F7789BCC}" type="slidenum">
              <a:rPr lang="en-GB" smtClean="0"/>
              <a:t>‹#›</a:t>
            </a:fld>
            <a:endParaRPr lang="en-GB"/>
          </a:p>
        </p:txBody>
      </p:sp>
    </p:spTree>
    <p:extLst>
      <p:ext uri="{BB962C8B-B14F-4D97-AF65-F5344CB8AC3E}">
        <p14:creationId xmlns:p14="http://schemas.microsoft.com/office/powerpoint/2010/main" val="3216751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12 Departmental lockup layout 2">
    <p:spTree>
      <p:nvGrpSpPr>
        <p:cNvPr id="1" name=""/>
        <p:cNvGrpSpPr/>
        <p:nvPr/>
      </p:nvGrpSpPr>
      <p:grpSpPr>
        <a:xfrm>
          <a:off x="0" y="0"/>
          <a:ext cx="0" cy="0"/>
          <a:chOff x="0" y="0"/>
          <a:chExt cx="0" cy="0"/>
        </a:xfrm>
      </p:grpSpPr>
      <p:sp>
        <p:nvSpPr>
          <p:cNvPr id="7" name="Text Placeholder 8"/>
          <p:cNvSpPr>
            <a:spLocks noGrp="1"/>
          </p:cNvSpPr>
          <p:nvPr>
            <p:ph type="body" sz="quarter" idx="14" hasCustomPrompt="1"/>
          </p:nvPr>
        </p:nvSpPr>
        <p:spPr>
          <a:xfrm>
            <a:off x="527382" y="2420889"/>
            <a:ext cx="8256917" cy="4104456"/>
          </a:xfrm>
          <a:prstGeom prst="rect">
            <a:avLst/>
          </a:prstGeom>
        </p:spPr>
        <p:txBody>
          <a:bodyPr vert="horz"/>
          <a:lstStyle>
            <a:lvl1pPr marL="0" indent="0">
              <a:buNone/>
              <a:defRPr sz="2000"/>
            </a:lvl1pPr>
          </a:lstStyle>
          <a:p>
            <a:pPr lvl="0"/>
            <a:r>
              <a:rPr lang="en-US"/>
              <a:t>Text here….</a:t>
            </a:r>
          </a:p>
        </p:txBody>
      </p:sp>
      <p:sp>
        <p:nvSpPr>
          <p:cNvPr id="8" name="Text Placeholder 2"/>
          <p:cNvSpPr>
            <a:spLocks noGrp="1"/>
          </p:cNvSpPr>
          <p:nvPr>
            <p:ph type="body" sz="quarter" idx="10" hasCustomPrompt="1"/>
          </p:nvPr>
        </p:nvSpPr>
        <p:spPr>
          <a:xfrm>
            <a:off x="527284" y="1556792"/>
            <a:ext cx="8257017" cy="648816"/>
          </a:xfrm>
          <a:prstGeom prst="rect">
            <a:avLst/>
          </a:prstGeom>
        </p:spPr>
        <p:txBody>
          <a:bodyPr vert="horz"/>
          <a:lstStyle>
            <a:lvl1pPr marL="0" indent="0">
              <a:buNone/>
              <a:defRPr sz="3600" b="0" i="0">
                <a:solidFill>
                  <a:srgbClr val="687DBE"/>
                </a:solidFill>
                <a:latin typeface="Calibri"/>
                <a:cs typeface="Calibri"/>
              </a:defRPr>
            </a:lvl1pPr>
          </a:lstStyle>
          <a:p>
            <a:pPr lvl="0"/>
            <a:r>
              <a:rPr lang="en-GB"/>
              <a:t>Add Title Text Here…</a:t>
            </a:r>
          </a:p>
        </p:txBody>
      </p:sp>
      <p:sp>
        <p:nvSpPr>
          <p:cNvPr id="9" name="Picture Placeholder 5"/>
          <p:cNvSpPr>
            <a:spLocks noGrp="1"/>
          </p:cNvSpPr>
          <p:nvPr>
            <p:ph type="pic" sz="quarter" idx="15" hasCustomPrompt="1"/>
          </p:nvPr>
        </p:nvSpPr>
        <p:spPr>
          <a:xfrm>
            <a:off x="9104298" y="4509121"/>
            <a:ext cx="2656033" cy="2016001"/>
          </a:xfrm>
          <a:prstGeom prst="rect">
            <a:avLst/>
          </a:prstGeom>
          <a:solidFill>
            <a:schemeClr val="bg1">
              <a:lumMod val="85000"/>
            </a:schemeClr>
          </a:solidFill>
        </p:spPr>
        <p:txBody>
          <a:bodyPr vert="horz"/>
          <a:lstStyle>
            <a:lvl1pPr marL="0" indent="0">
              <a:buNone/>
              <a:defRPr sz="2000"/>
            </a:lvl1pPr>
          </a:lstStyle>
          <a:p>
            <a:r>
              <a:rPr lang="en-US"/>
              <a:t>Insert picture</a:t>
            </a:r>
          </a:p>
        </p:txBody>
      </p:sp>
    </p:spTree>
    <p:extLst>
      <p:ext uri="{BB962C8B-B14F-4D97-AF65-F5344CB8AC3E}">
        <p14:creationId xmlns:p14="http://schemas.microsoft.com/office/powerpoint/2010/main" val="44919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16F1B8-B36D-452D-90FA-9840A7A443AD}" type="datetimeFigureOut">
              <a:rPr lang="en-GB" smtClean="0"/>
              <a:t>23/11/2020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4FB96B-AC90-4579-976C-D945F7789BCC}" type="slidenum">
              <a:rPr lang="en-GB" smtClean="0"/>
              <a:t>‹#›</a:t>
            </a:fld>
            <a:endParaRPr lang="en-GB"/>
          </a:p>
        </p:txBody>
      </p:sp>
    </p:spTree>
    <p:extLst>
      <p:ext uri="{BB962C8B-B14F-4D97-AF65-F5344CB8AC3E}">
        <p14:creationId xmlns:p14="http://schemas.microsoft.com/office/powerpoint/2010/main" val="1016069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mailto:RECOVERY-RS@warwick.ac.uk" TargetMode="External"/><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hyperlink" Target="http://www.warwick.ac.uk/recovery-r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4.png"/><Relationship Id="rId7" Type="http://schemas.openxmlformats.org/officeDocument/2006/relationships/diagramColors" Target="../diagrams/colors2.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4.png"/><Relationship Id="rId7" Type="http://schemas.openxmlformats.org/officeDocument/2006/relationships/diagramColors" Target="../diagrams/colors3.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hyperlink" Target="http://www.warwick.ac.uk/recovery-rs" TargetMode="External"/><Relationship Id="rId5" Type="http://schemas.openxmlformats.org/officeDocument/2006/relationships/image" Target="../media/image38.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chart" Target="../charts/chart1.xml"/><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p:nvPr/>
        </p:nvPicPr>
        <p:blipFill rotWithShape="1">
          <a:blip r:embed="rId2"/>
          <a:srcRect t="46131"/>
          <a:stretch/>
        </p:blipFill>
        <p:spPr>
          <a:xfrm>
            <a:off x="3587393" y="5832012"/>
            <a:ext cx="8485506" cy="939338"/>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2810" y="326360"/>
            <a:ext cx="7043190" cy="1895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 y="1709069"/>
            <a:ext cx="12191999" cy="2123658"/>
          </a:xfrm>
          <a:prstGeom prst="rect">
            <a:avLst/>
          </a:prstGeom>
          <a:noFill/>
        </p:spPr>
        <p:txBody>
          <a:bodyPr wrap="square" rtlCol="0">
            <a:spAutoFit/>
          </a:bodyPr>
          <a:lstStyle/>
          <a:p>
            <a:pPr algn="ctr"/>
            <a:endParaRPr lang="en-GB" sz="4400" b="1" dirty="0"/>
          </a:p>
          <a:p>
            <a:pPr algn="ctr"/>
            <a:r>
              <a:rPr lang="en-GB" sz="4400" dirty="0"/>
              <a:t/>
            </a:r>
            <a:br>
              <a:rPr lang="en-GB" sz="4400" dirty="0"/>
            </a:br>
            <a:endParaRPr lang="en-GB" sz="4400" dirty="0"/>
          </a:p>
        </p:txBody>
      </p:sp>
      <p:pic>
        <p:nvPicPr>
          <p:cNvPr id="4" name="Picture 3">
            <a:extLst>
              <a:ext uri="{FF2B5EF4-FFF2-40B4-BE49-F238E27FC236}">
                <a16:creationId xmlns:a16="http://schemas.microsoft.com/office/drawing/2014/main" id="{79AB4DD7-F31F-6C40-A74A-D1B721C25868}"/>
              </a:ext>
            </a:extLst>
          </p:cNvPr>
          <p:cNvPicPr>
            <a:picLocks noChangeAspect="1"/>
          </p:cNvPicPr>
          <p:nvPr/>
        </p:nvPicPr>
        <p:blipFill>
          <a:blip r:embed="rId4"/>
          <a:stretch>
            <a:fillRect/>
          </a:stretch>
        </p:blipFill>
        <p:spPr>
          <a:xfrm>
            <a:off x="1351508" y="4547399"/>
            <a:ext cx="3022603" cy="1164931"/>
          </a:xfrm>
          <a:prstGeom prst="rect">
            <a:avLst/>
          </a:prstGeom>
        </p:spPr>
      </p:pic>
      <p:pic>
        <p:nvPicPr>
          <p:cNvPr id="5" name="Picture 4">
            <a:extLst>
              <a:ext uri="{FF2B5EF4-FFF2-40B4-BE49-F238E27FC236}">
                <a16:creationId xmlns:a16="http://schemas.microsoft.com/office/drawing/2014/main" id="{2560585D-4CDB-8644-9712-A55E0E5E25D1}"/>
              </a:ext>
            </a:extLst>
          </p:cNvPr>
          <p:cNvPicPr>
            <a:picLocks noChangeAspect="1"/>
          </p:cNvPicPr>
          <p:nvPr/>
        </p:nvPicPr>
        <p:blipFill>
          <a:blip r:embed="rId5"/>
          <a:stretch>
            <a:fillRect/>
          </a:stretch>
        </p:blipFill>
        <p:spPr>
          <a:xfrm>
            <a:off x="5169806" y="4561948"/>
            <a:ext cx="5947156" cy="1063892"/>
          </a:xfrm>
          <a:prstGeom prst="rect">
            <a:avLst/>
          </a:prstGeom>
        </p:spPr>
      </p:pic>
      <p:pic>
        <p:nvPicPr>
          <p:cNvPr id="9" name="Picture 8">
            <a:extLst>
              <a:ext uri="{FF2B5EF4-FFF2-40B4-BE49-F238E27FC236}">
                <a16:creationId xmlns:a16="http://schemas.microsoft.com/office/drawing/2014/main" id="{89D175D0-F134-5744-93A0-007DEB2D65A7}"/>
              </a:ext>
            </a:extLst>
          </p:cNvPr>
          <p:cNvPicPr>
            <a:picLocks noChangeAspect="1"/>
          </p:cNvPicPr>
          <p:nvPr/>
        </p:nvPicPr>
        <p:blipFill>
          <a:blip r:embed="rId6">
            <a:alphaModFix/>
          </a:blip>
          <a:stretch>
            <a:fillRect/>
          </a:stretch>
        </p:blipFill>
        <p:spPr>
          <a:xfrm>
            <a:off x="0" y="784"/>
            <a:ext cx="12192000" cy="4287795"/>
          </a:xfrm>
          <a:prstGeom prst="rect">
            <a:avLst/>
          </a:prstGeom>
        </p:spPr>
      </p:pic>
      <p:pic>
        <p:nvPicPr>
          <p:cNvPr id="10" name="Picture 2">
            <a:extLst>
              <a:ext uri="{FF2B5EF4-FFF2-40B4-BE49-F238E27FC236}">
                <a16:creationId xmlns:a16="http://schemas.microsoft.com/office/drawing/2014/main" id="{0D38F284-3854-2A4E-81F3-09E388D77E70}"/>
              </a:ext>
            </a:extLst>
          </p:cNvPr>
          <p:cNvPicPr>
            <a:picLocks noChangeAspect="1" noChangeArrowheads="1"/>
          </p:cNvPicPr>
          <p:nvPr/>
        </p:nvPicPr>
        <p:blipFill>
          <a:blip r:embed="rId3">
            <a:alphaModFix amt="81000"/>
            <a:extLst>
              <a:ext uri="{28A0092B-C50C-407E-A947-70E740481C1C}">
                <a14:useLocalDpi xmlns:a14="http://schemas.microsoft.com/office/drawing/2010/main" val="0"/>
              </a:ext>
            </a:extLst>
          </a:blip>
          <a:srcRect/>
          <a:stretch>
            <a:fillRect/>
          </a:stretch>
        </p:blipFill>
        <p:spPr bwMode="auto">
          <a:xfrm>
            <a:off x="119101" y="5832012"/>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601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4288579"/>
            <a:ext cx="12192000" cy="2677656"/>
          </a:xfrm>
          <a:prstGeom prst="rect">
            <a:avLst/>
          </a:prstGeom>
          <a:solidFill>
            <a:schemeClr val="accent1">
              <a:lumMod val="20000"/>
              <a:lumOff val="80000"/>
            </a:schemeClr>
          </a:solidFill>
        </p:spPr>
        <p:txBody>
          <a:bodyPr wrap="square">
            <a:spAutoFit/>
          </a:bodyPr>
          <a:lstStyle/>
          <a:p>
            <a:pPr algn="ctr"/>
            <a:endParaRPr lang="en-GB" sz="2400" i="1" dirty="0"/>
          </a:p>
          <a:p>
            <a:pPr algn="ctr"/>
            <a:r>
              <a:rPr lang="en-GB" sz="2400" i="1" dirty="0"/>
              <a:t>AIM: </a:t>
            </a:r>
          </a:p>
          <a:p>
            <a:pPr algn="ctr"/>
            <a:r>
              <a:rPr lang="en-GB" sz="2400" i="1" dirty="0"/>
              <a:t>To determine if CPAP or HFNO is clinically effective compared to standard care (excluding CPAP or HFNO) in relation to intubation and mortality in patients with confirmed or suspected COVID-19</a:t>
            </a:r>
          </a:p>
          <a:p>
            <a:pPr algn="ctr"/>
            <a:endParaRPr lang="en-GB" sz="2400" i="1" dirty="0"/>
          </a:p>
          <a:p>
            <a:pPr algn="ctr"/>
            <a:endParaRPr lang="en-GB" sz="2400" i="1" dirty="0"/>
          </a:p>
          <a:p>
            <a:pPr algn="ctr"/>
            <a:endParaRPr lang="en-GB" sz="2400" i="1" dirty="0"/>
          </a:p>
        </p:txBody>
      </p:sp>
      <p:pic>
        <p:nvPicPr>
          <p:cNvPr id="4" name="Picture 3">
            <a:extLst>
              <a:ext uri="{FF2B5EF4-FFF2-40B4-BE49-F238E27FC236}">
                <a16:creationId xmlns:a16="http://schemas.microsoft.com/office/drawing/2014/main" id="{C4FE49E5-5CFE-4748-9543-88288AE82FFE}"/>
              </a:ext>
            </a:extLst>
          </p:cNvPr>
          <p:cNvPicPr>
            <a:picLocks noChangeAspect="1"/>
          </p:cNvPicPr>
          <p:nvPr/>
        </p:nvPicPr>
        <p:blipFill>
          <a:blip r:embed="rId2">
            <a:alphaModFix/>
          </a:blip>
          <a:stretch>
            <a:fillRect/>
          </a:stretch>
        </p:blipFill>
        <p:spPr>
          <a:xfrm>
            <a:off x="0" y="784"/>
            <a:ext cx="12192000" cy="4287795"/>
          </a:xfrm>
          <a:prstGeom prst="rect">
            <a:avLst/>
          </a:prstGeom>
        </p:spPr>
      </p:pic>
    </p:spTree>
    <p:extLst>
      <p:ext uri="{BB962C8B-B14F-4D97-AF65-F5344CB8AC3E}">
        <p14:creationId xmlns:p14="http://schemas.microsoft.com/office/powerpoint/2010/main" val="3581359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60" y="412086"/>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Diagram 2"/>
          <p:cNvGraphicFramePr/>
          <p:nvPr>
            <p:extLst>
              <p:ext uri="{D42A27DB-BD31-4B8C-83A1-F6EECF244321}">
                <p14:modId xmlns:p14="http://schemas.microsoft.com/office/powerpoint/2010/main" val="3151081644"/>
              </p:ext>
            </p:extLst>
          </p:nvPr>
        </p:nvGraphicFramePr>
        <p:xfrm>
          <a:off x="1878734" y="1490366"/>
          <a:ext cx="9520094" cy="51933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8385EE30-B15F-644F-8E6C-6B247E6BD771}"/>
              </a:ext>
            </a:extLst>
          </p:cNvPr>
          <p:cNvPicPr>
            <a:picLocks noChangeAspect="1"/>
          </p:cNvPicPr>
          <p:nvPr/>
        </p:nvPicPr>
        <p:blipFill>
          <a:blip r:embed="rId8">
            <a:alphaModFix amt="13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1572711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60" y="412086"/>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p:cNvGraphicFramePr>
            <a:graphicFrameLocks noGrp="1"/>
          </p:cNvGraphicFramePr>
          <p:nvPr>
            <p:extLst>
              <p:ext uri="{D42A27DB-BD31-4B8C-83A1-F6EECF244321}">
                <p14:modId xmlns:p14="http://schemas.microsoft.com/office/powerpoint/2010/main" val="2175475728"/>
              </p:ext>
            </p:extLst>
          </p:nvPr>
        </p:nvGraphicFramePr>
        <p:xfrm>
          <a:off x="745836" y="1770207"/>
          <a:ext cx="11002818" cy="4919276"/>
        </p:xfrm>
        <a:graphic>
          <a:graphicData uri="http://schemas.openxmlformats.org/drawingml/2006/table">
            <a:tbl>
              <a:tblPr firstRow="1" bandRow="1">
                <a:tableStyleId>{5C22544A-7EE6-4342-B048-85BDC9FD1C3A}</a:tableStyleId>
              </a:tblPr>
              <a:tblGrid>
                <a:gridCol w="4227932">
                  <a:extLst>
                    <a:ext uri="{9D8B030D-6E8A-4147-A177-3AD203B41FA5}">
                      <a16:colId xmlns:a16="http://schemas.microsoft.com/office/drawing/2014/main" val="3445573773"/>
                    </a:ext>
                  </a:extLst>
                </a:gridCol>
                <a:gridCol w="6774886">
                  <a:extLst>
                    <a:ext uri="{9D8B030D-6E8A-4147-A177-3AD203B41FA5}">
                      <a16:colId xmlns:a16="http://schemas.microsoft.com/office/drawing/2014/main" val="2711504762"/>
                    </a:ext>
                  </a:extLst>
                </a:gridCol>
              </a:tblGrid>
              <a:tr h="811367">
                <a:tc>
                  <a:txBody>
                    <a:bodyPr/>
                    <a:lstStyle/>
                    <a:p>
                      <a:pPr marL="285750" indent="-285750">
                        <a:buFont typeface="Wingdings" panose="05000000000000000000" pitchFamily="2" charset="2"/>
                        <a:buChar char="v"/>
                      </a:pPr>
                      <a:r>
                        <a:rPr lang="en-GB" sz="2400" b="0" dirty="0">
                          <a:solidFill>
                            <a:schemeClr val="tx1"/>
                          </a:solidFill>
                        </a:rPr>
                        <a:t> Chief</a:t>
                      </a:r>
                      <a:r>
                        <a:rPr lang="en-GB" sz="2400" b="0" baseline="0" dirty="0">
                          <a:solidFill>
                            <a:schemeClr val="tx1"/>
                          </a:solidFill>
                        </a:rPr>
                        <a:t> Investigators </a:t>
                      </a:r>
                      <a:endParaRPr lang="en-GB" sz="2400" b="0" dirty="0">
                        <a:solidFill>
                          <a:schemeClr val="tx1"/>
                        </a:solidFill>
                      </a:endParaRPr>
                    </a:p>
                  </a:txBody>
                  <a:tcPr>
                    <a:noFill/>
                  </a:tcPr>
                </a:tc>
                <a:tc>
                  <a:txBody>
                    <a:bodyPr/>
                    <a:lstStyle/>
                    <a:p>
                      <a:r>
                        <a:rPr lang="en-GB" sz="2400" b="0" dirty="0">
                          <a:solidFill>
                            <a:schemeClr val="tx1"/>
                          </a:solidFill>
                        </a:rPr>
                        <a:t>Prof.</a:t>
                      </a:r>
                      <a:r>
                        <a:rPr lang="en-GB" sz="2400" b="0" baseline="0" dirty="0">
                          <a:solidFill>
                            <a:schemeClr val="tx1"/>
                          </a:solidFill>
                        </a:rPr>
                        <a:t> Gavin Perkins &amp; Prof. Danny McAuley</a:t>
                      </a:r>
                    </a:p>
                    <a:p>
                      <a:endParaRPr lang="en-GB" sz="2400" b="0" dirty="0">
                        <a:solidFill>
                          <a:schemeClr val="tx1"/>
                        </a:solidFill>
                      </a:endParaRPr>
                    </a:p>
                  </a:txBody>
                  <a:tcPr>
                    <a:noFill/>
                  </a:tcPr>
                </a:tc>
                <a:extLst>
                  <a:ext uri="{0D108BD9-81ED-4DB2-BD59-A6C34878D82A}">
                    <a16:rowId xmlns:a16="http://schemas.microsoft.com/office/drawing/2014/main" val="2259212065"/>
                  </a:ext>
                </a:extLst>
              </a:tr>
              <a:tr h="811367">
                <a:tc>
                  <a:txBody>
                    <a:bodyPr/>
                    <a:lstStyle/>
                    <a:p>
                      <a:pPr marL="285750" indent="-285750">
                        <a:buFont typeface="Wingdings" panose="05000000000000000000" pitchFamily="2" charset="2"/>
                        <a:buChar char="v"/>
                      </a:pPr>
                      <a:r>
                        <a:rPr lang="en-GB" sz="2400">
                          <a:solidFill>
                            <a:schemeClr val="tx1"/>
                          </a:solidFill>
                        </a:rPr>
                        <a:t> Sponsor</a:t>
                      </a:r>
                    </a:p>
                  </a:txBody>
                  <a:tcPr>
                    <a:noFill/>
                  </a:tcPr>
                </a:tc>
                <a:tc>
                  <a:txBody>
                    <a:bodyPr/>
                    <a:lstStyle/>
                    <a:p>
                      <a:r>
                        <a:rPr lang="en-GB" sz="2400" dirty="0">
                          <a:solidFill>
                            <a:schemeClr val="tx1"/>
                          </a:solidFill>
                        </a:rPr>
                        <a:t>University of Warwick</a:t>
                      </a:r>
                    </a:p>
                  </a:txBody>
                  <a:tcPr>
                    <a:noFill/>
                  </a:tcPr>
                </a:tc>
                <a:extLst>
                  <a:ext uri="{0D108BD9-81ED-4DB2-BD59-A6C34878D82A}">
                    <a16:rowId xmlns:a16="http://schemas.microsoft.com/office/drawing/2014/main" val="1896026272"/>
                  </a:ext>
                </a:extLst>
              </a:tr>
              <a:tr h="811367">
                <a:tc>
                  <a:txBody>
                    <a:bodyPr/>
                    <a:lstStyle/>
                    <a:p>
                      <a:pPr marL="285750" indent="-285750">
                        <a:buFont typeface="Wingdings" panose="05000000000000000000" pitchFamily="2" charset="2"/>
                        <a:buChar char="v"/>
                      </a:pPr>
                      <a:r>
                        <a:rPr lang="en-GB" sz="2400">
                          <a:solidFill>
                            <a:schemeClr val="tx1"/>
                          </a:solidFill>
                        </a:rPr>
                        <a:t> Funder</a:t>
                      </a:r>
                    </a:p>
                  </a:txBody>
                  <a:tcPr>
                    <a:noFill/>
                  </a:tcPr>
                </a:tc>
                <a:tc>
                  <a:txBody>
                    <a:bodyPr/>
                    <a:lstStyle/>
                    <a:p>
                      <a:r>
                        <a:rPr lang="en-GB" sz="2400" dirty="0">
                          <a:solidFill>
                            <a:schemeClr val="tx1"/>
                          </a:solidFill>
                        </a:rPr>
                        <a:t>National</a:t>
                      </a:r>
                      <a:r>
                        <a:rPr lang="en-GB" sz="2400" baseline="0" dirty="0">
                          <a:solidFill>
                            <a:schemeClr val="tx1"/>
                          </a:solidFill>
                        </a:rPr>
                        <a:t> Institute for Health Research</a:t>
                      </a:r>
                      <a:endParaRPr lang="en-GB" sz="2400" dirty="0">
                        <a:solidFill>
                          <a:schemeClr val="tx1"/>
                        </a:solidFill>
                      </a:endParaRPr>
                    </a:p>
                  </a:txBody>
                  <a:tcPr>
                    <a:noFill/>
                  </a:tcPr>
                </a:tc>
                <a:extLst>
                  <a:ext uri="{0D108BD9-81ED-4DB2-BD59-A6C34878D82A}">
                    <a16:rowId xmlns:a16="http://schemas.microsoft.com/office/drawing/2014/main" val="1089188247"/>
                  </a:ext>
                </a:extLst>
              </a:tr>
              <a:tr h="850848">
                <a:tc>
                  <a:txBody>
                    <a:bodyPr/>
                    <a:lstStyle/>
                    <a:p>
                      <a:pPr marL="285750" indent="-285750">
                        <a:buFont typeface="Wingdings" panose="05000000000000000000" pitchFamily="2" charset="2"/>
                        <a:buChar char="v"/>
                      </a:pPr>
                      <a:r>
                        <a:rPr lang="en-GB" sz="2400" dirty="0">
                          <a:solidFill>
                            <a:schemeClr val="tx1"/>
                          </a:solidFill>
                        </a:rPr>
                        <a:t> Co-ordinating Centre</a:t>
                      </a:r>
                    </a:p>
                  </a:txBody>
                  <a:tcPr>
                    <a:noFill/>
                  </a:tcPr>
                </a:tc>
                <a:tc>
                  <a:txBody>
                    <a:bodyPr/>
                    <a:lstStyle/>
                    <a:p>
                      <a:r>
                        <a:rPr lang="en-GB" sz="2400" dirty="0">
                          <a:solidFill>
                            <a:schemeClr val="tx1"/>
                          </a:solidFill>
                        </a:rPr>
                        <a:t>Warwick Clinical</a:t>
                      </a:r>
                      <a:r>
                        <a:rPr lang="en-GB" sz="2400" baseline="0" dirty="0">
                          <a:solidFill>
                            <a:schemeClr val="tx1"/>
                          </a:solidFill>
                        </a:rPr>
                        <a:t> Trials Unit</a:t>
                      </a:r>
                      <a:endParaRPr lang="en-GB" sz="2400" dirty="0">
                        <a:solidFill>
                          <a:schemeClr val="tx1"/>
                        </a:solidFill>
                      </a:endParaRPr>
                    </a:p>
                  </a:txBody>
                  <a:tcPr>
                    <a:noFill/>
                  </a:tcPr>
                </a:tc>
                <a:extLst>
                  <a:ext uri="{0D108BD9-81ED-4DB2-BD59-A6C34878D82A}">
                    <a16:rowId xmlns:a16="http://schemas.microsoft.com/office/drawing/2014/main" val="4247189047"/>
                  </a:ext>
                </a:extLst>
              </a:tr>
              <a:tr h="811367">
                <a:tc>
                  <a:txBody>
                    <a:bodyPr/>
                    <a:lstStyle/>
                    <a:p>
                      <a:pPr marL="285750" indent="-285750">
                        <a:buFont typeface="Wingdings" panose="05000000000000000000" pitchFamily="2" charset="2"/>
                        <a:buChar char="v"/>
                      </a:pPr>
                      <a:r>
                        <a:rPr lang="en-GB" sz="2400">
                          <a:solidFill>
                            <a:schemeClr val="tx1"/>
                          </a:solidFill>
                        </a:rPr>
                        <a:t> Contact</a:t>
                      </a:r>
                    </a:p>
                  </a:txBody>
                  <a:tcPr>
                    <a:noFill/>
                  </a:tcPr>
                </a:tc>
                <a:tc>
                  <a:txBody>
                    <a:bodyPr/>
                    <a:lstStyle/>
                    <a:p>
                      <a:r>
                        <a:rPr lang="en-GB" sz="2400" dirty="0">
                          <a:solidFill>
                            <a:srgbClr val="FF0000"/>
                          </a:solidFill>
                          <a:hlinkClick r:id="rId3"/>
                        </a:rPr>
                        <a:t>RECOVERY-RS@warwick.ac.uk</a:t>
                      </a:r>
                      <a:endParaRPr lang="en-GB" sz="2400" dirty="0">
                        <a:solidFill>
                          <a:srgbClr val="FF0000"/>
                        </a:solidFill>
                      </a:endParaRPr>
                    </a:p>
                  </a:txBody>
                  <a:tcPr>
                    <a:noFill/>
                  </a:tcPr>
                </a:tc>
                <a:extLst>
                  <a:ext uri="{0D108BD9-81ED-4DB2-BD59-A6C34878D82A}">
                    <a16:rowId xmlns:a16="http://schemas.microsoft.com/office/drawing/2014/main" val="3205177095"/>
                  </a:ext>
                </a:extLst>
              </a:tr>
              <a:tr h="811367">
                <a:tc>
                  <a:txBody>
                    <a:bodyPr/>
                    <a:lstStyle/>
                    <a:p>
                      <a:pPr marL="285750" indent="-285750">
                        <a:buFont typeface="Wingdings" panose="05000000000000000000" pitchFamily="2" charset="2"/>
                        <a:buChar char="v"/>
                      </a:pPr>
                      <a:r>
                        <a:rPr lang="en-GB" sz="2400">
                          <a:solidFill>
                            <a:schemeClr val="tx1"/>
                          </a:solidFill>
                        </a:rPr>
                        <a:t>Website </a:t>
                      </a:r>
                    </a:p>
                  </a:txBody>
                  <a:tcPr>
                    <a:noFill/>
                  </a:tcPr>
                </a:tc>
                <a:tc>
                  <a:txBody>
                    <a:bodyPr/>
                    <a:lstStyle/>
                    <a:p>
                      <a:r>
                        <a:rPr lang="en-GB" sz="2400" b="0" i="0" kern="1200" dirty="0">
                          <a:solidFill>
                            <a:schemeClr val="dk1"/>
                          </a:solidFill>
                          <a:effectLst/>
                          <a:latin typeface="+mn-lt"/>
                          <a:ea typeface="+mn-ea"/>
                          <a:cs typeface="+mn-cs"/>
                          <a:hlinkClick r:id="rId4" tooltip="https://www.warwick.ac.uk/recovery-rs"/>
                        </a:rPr>
                        <a:t>www.warwick.ac.uk/recovery-rs</a:t>
                      </a:r>
                      <a:r>
                        <a:rPr lang="en-GB" sz="2400" b="0" i="0" kern="1200" dirty="0">
                          <a:solidFill>
                            <a:schemeClr val="dk1"/>
                          </a:solidFill>
                          <a:effectLst/>
                          <a:latin typeface="+mn-lt"/>
                          <a:ea typeface="+mn-ea"/>
                          <a:cs typeface="+mn-cs"/>
                        </a:rPr>
                        <a:t> </a:t>
                      </a:r>
                    </a:p>
                  </a:txBody>
                  <a:tcPr>
                    <a:noFill/>
                  </a:tcPr>
                </a:tc>
                <a:extLst>
                  <a:ext uri="{0D108BD9-81ED-4DB2-BD59-A6C34878D82A}">
                    <a16:rowId xmlns:a16="http://schemas.microsoft.com/office/drawing/2014/main" val="2210869796"/>
                  </a:ext>
                </a:extLst>
              </a:tr>
            </a:tbl>
          </a:graphicData>
        </a:graphic>
      </p:graphicFrame>
      <p:grpSp>
        <p:nvGrpSpPr>
          <p:cNvPr id="5" name="Group 4"/>
          <p:cNvGrpSpPr/>
          <p:nvPr/>
        </p:nvGrpSpPr>
        <p:grpSpPr>
          <a:xfrm>
            <a:off x="5454848" y="255847"/>
            <a:ext cx="5364777" cy="989215"/>
            <a:chOff x="0" y="0"/>
            <a:chExt cx="5364777" cy="989215"/>
          </a:xfrm>
        </p:grpSpPr>
        <p:sp>
          <p:nvSpPr>
            <p:cNvPr id="6" name="Chevron 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7" name="Chevron 4"/>
            <p:cNvSpPr txBox="1"/>
            <p:nvPr/>
          </p:nvSpPr>
          <p:spPr>
            <a:xfrm>
              <a:off x="494608"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a:t>Meet the Team</a:t>
              </a:r>
            </a:p>
          </p:txBody>
        </p:sp>
      </p:grpSp>
      <p:pic>
        <p:nvPicPr>
          <p:cNvPr id="8" name="Picture 7">
            <a:extLst>
              <a:ext uri="{FF2B5EF4-FFF2-40B4-BE49-F238E27FC236}">
                <a16:creationId xmlns:a16="http://schemas.microsoft.com/office/drawing/2014/main" id="{1CCB974B-1FD8-394B-9308-F32FBEF9EBB4}"/>
              </a:ext>
            </a:extLst>
          </p:cNvPr>
          <p:cNvPicPr>
            <a:picLocks noChangeAspect="1"/>
          </p:cNvPicPr>
          <p:nvPr/>
        </p:nvPicPr>
        <p:blipFill>
          <a:blip r:embed="rId5">
            <a:alphaModFix amt="13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516256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D03A2E0-1B32-6B4B-85C8-A0E3CB7D02A9}"/>
              </a:ext>
            </a:extLst>
          </p:cNvPr>
          <p:cNvPicPr>
            <a:picLocks noChangeAspect="1"/>
          </p:cNvPicPr>
          <p:nvPr/>
        </p:nvPicPr>
        <p:blipFill>
          <a:blip r:embed="rId2">
            <a:alphaModFix amt="13000"/>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8F12807-9254-4E4B-9D72-40DF204026F2}"/>
              </a:ext>
            </a:extLst>
          </p:cNvPr>
          <p:cNvSpPr>
            <a:spLocks noGrp="1"/>
          </p:cNvSpPr>
          <p:nvPr>
            <p:ph type="title"/>
          </p:nvPr>
        </p:nvSpPr>
        <p:spPr/>
        <p:txBody>
          <a:bodyPr/>
          <a:lstStyle/>
          <a:p>
            <a:pPr algn="ctr"/>
            <a:r>
              <a:rPr lang="en-US" dirty="0"/>
              <a:t>Non-invasive ventilation strategies</a:t>
            </a:r>
          </a:p>
        </p:txBody>
      </p:sp>
      <p:pic>
        <p:nvPicPr>
          <p:cNvPr id="4" name="Picture 3">
            <a:extLst>
              <a:ext uri="{FF2B5EF4-FFF2-40B4-BE49-F238E27FC236}">
                <a16:creationId xmlns:a16="http://schemas.microsoft.com/office/drawing/2014/main" id="{71AFFE79-F126-4243-B609-4F2DB31D6BDA}"/>
              </a:ext>
            </a:extLst>
          </p:cNvPr>
          <p:cNvPicPr>
            <a:picLocks noChangeAspect="1"/>
          </p:cNvPicPr>
          <p:nvPr/>
        </p:nvPicPr>
        <p:blipFill>
          <a:blip r:embed="rId3"/>
          <a:stretch>
            <a:fillRect/>
          </a:stretch>
        </p:blipFill>
        <p:spPr>
          <a:xfrm>
            <a:off x="0" y="2366963"/>
            <a:ext cx="12192000" cy="3810000"/>
          </a:xfrm>
          <a:prstGeom prst="rect">
            <a:avLst/>
          </a:prstGeom>
        </p:spPr>
      </p:pic>
    </p:spTree>
    <p:extLst>
      <p:ext uri="{BB962C8B-B14F-4D97-AF65-F5344CB8AC3E}">
        <p14:creationId xmlns:p14="http://schemas.microsoft.com/office/powerpoint/2010/main" val="8679963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E81AC3-6C38-C447-99BA-B1A4D3566504}"/>
              </a:ext>
            </a:extLst>
          </p:cNvPr>
          <p:cNvPicPr>
            <a:picLocks noChangeAspect="1"/>
          </p:cNvPicPr>
          <p:nvPr/>
        </p:nvPicPr>
        <p:blipFill>
          <a:blip r:embed="rId2">
            <a:alphaModFix amt="13000"/>
          </a:blip>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CA62B929-2ACB-2345-97C7-FE81E901980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3DE915-B902-9D4F-ADDC-4CA22021F4E3}"/>
              </a:ext>
            </a:extLst>
          </p:cNvPr>
          <p:cNvSpPr>
            <a:spLocks noGrp="1"/>
          </p:cNvSpPr>
          <p:nvPr>
            <p:ph sz="half" idx="1"/>
          </p:nvPr>
        </p:nvSpPr>
        <p:spPr>
          <a:xfrm>
            <a:off x="495300" y="2363573"/>
            <a:ext cx="5181600" cy="4351338"/>
          </a:xfrm>
        </p:spPr>
        <p:txBody>
          <a:bodyPr/>
          <a:lstStyle/>
          <a:p>
            <a:r>
              <a:rPr lang="en-US" dirty="0"/>
              <a:t>Advantages</a:t>
            </a:r>
          </a:p>
          <a:p>
            <a:endParaRPr lang="en-US" dirty="0"/>
          </a:p>
          <a:p>
            <a:r>
              <a:rPr lang="en-US" dirty="0"/>
              <a:t>Avoid need for sedation</a:t>
            </a:r>
          </a:p>
          <a:p>
            <a:r>
              <a:rPr lang="en-US" dirty="0"/>
              <a:t>Conscious and co-operative</a:t>
            </a:r>
          </a:p>
          <a:p>
            <a:r>
              <a:rPr lang="en-US" dirty="0"/>
              <a:t>Reduce self induced lung injury</a:t>
            </a:r>
          </a:p>
          <a:p>
            <a:r>
              <a:rPr lang="en-US" dirty="0"/>
              <a:t>Nurse : patient ratios</a:t>
            </a:r>
          </a:p>
          <a:p>
            <a:r>
              <a:rPr lang="en-US" dirty="0"/>
              <a:t>Equipment</a:t>
            </a:r>
          </a:p>
          <a:p>
            <a:endParaRPr lang="en-US" dirty="0"/>
          </a:p>
          <a:p>
            <a:endParaRPr lang="en-US" dirty="0"/>
          </a:p>
        </p:txBody>
      </p:sp>
      <p:sp>
        <p:nvSpPr>
          <p:cNvPr id="7" name="Content Placeholder 6">
            <a:extLst>
              <a:ext uri="{FF2B5EF4-FFF2-40B4-BE49-F238E27FC236}">
                <a16:creationId xmlns:a16="http://schemas.microsoft.com/office/drawing/2014/main" id="{8431868A-E337-8141-80EC-5D6D1101BD5A}"/>
              </a:ext>
            </a:extLst>
          </p:cNvPr>
          <p:cNvSpPr>
            <a:spLocks noGrp="1"/>
          </p:cNvSpPr>
          <p:nvPr>
            <p:ph sz="half" idx="2"/>
          </p:nvPr>
        </p:nvSpPr>
        <p:spPr>
          <a:xfrm>
            <a:off x="6172199" y="2258111"/>
            <a:ext cx="5801497" cy="4351338"/>
          </a:xfrm>
        </p:spPr>
        <p:txBody>
          <a:bodyPr/>
          <a:lstStyle/>
          <a:p>
            <a:r>
              <a:rPr lang="en-US" dirty="0"/>
              <a:t>Disadvantages</a:t>
            </a:r>
          </a:p>
          <a:p>
            <a:endParaRPr lang="en-US" dirty="0"/>
          </a:p>
          <a:p>
            <a:r>
              <a:rPr lang="en-US" dirty="0"/>
              <a:t>Compliance</a:t>
            </a:r>
          </a:p>
          <a:p>
            <a:r>
              <a:rPr lang="en-US" dirty="0"/>
              <a:t>Pressure ulcers</a:t>
            </a:r>
          </a:p>
          <a:p>
            <a:r>
              <a:rPr lang="en-US" dirty="0"/>
              <a:t>Gastric insufflation / Vomiting</a:t>
            </a:r>
          </a:p>
          <a:p>
            <a:r>
              <a:rPr lang="en-US" dirty="0"/>
              <a:t>Increase self induced lung injury </a:t>
            </a:r>
          </a:p>
          <a:p>
            <a:r>
              <a:rPr lang="en-US" dirty="0"/>
              <a:t>Oxygen flow / infrastructure failure</a:t>
            </a:r>
          </a:p>
          <a:p>
            <a:r>
              <a:rPr lang="en-US" dirty="0"/>
              <a:t>Aerosol generation</a:t>
            </a:r>
          </a:p>
        </p:txBody>
      </p:sp>
      <p:pic>
        <p:nvPicPr>
          <p:cNvPr id="4" name="Picture 3">
            <a:extLst>
              <a:ext uri="{FF2B5EF4-FFF2-40B4-BE49-F238E27FC236}">
                <a16:creationId xmlns:a16="http://schemas.microsoft.com/office/drawing/2014/main" id="{8AF7180A-A30C-3149-9CD5-350BF48CFAEC}"/>
              </a:ext>
            </a:extLst>
          </p:cNvPr>
          <p:cNvPicPr>
            <a:picLocks noChangeAspect="1"/>
          </p:cNvPicPr>
          <p:nvPr/>
        </p:nvPicPr>
        <p:blipFill>
          <a:blip r:embed="rId3"/>
          <a:stretch>
            <a:fillRect/>
          </a:stretch>
        </p:blipFill>
        <p:spPr>
          <a:xfrm>
            <a:off x="0" y="0"/>
            <a:ext cx="12192000" cy="2019686"/>
          </a:xfrm>
          <a:prstGeom prst="rect">
            <a:avLst/>
          </a:prstGeom>
        </p:spPr>
      </p:pic>
      <p:pic>
        <p:nvPicPr>
          <p:cNvPr id="5" name="Picture 4">
            <a:extLst>
              <a:ext uri="{FF2B5EF4-FFF2-40B4-BE49-F238E27FC236}">
                <a16:creationId xmlns:a16="http://schemas.microsoft.com/office/drawing/2014/main" id="{1BC5F542-3ED6-8B4A-B1EB-EC3EA9B82EDD}"/>
              </a:ext>
            </a:extLst>
          </p:cNvPr>
          <p:cNvPicPr>
            <a:picLocks noChangeAspect="1"/>
          </p:cNvPicPr>
          <p:nvPr/>
        </p:nvPicPr>
        <p:blipFill rotWithShape="1">
          <a:blip r:embed="rId4"/>
          <a:srcRect l="39135" t="9027" r="14405" b="33460"/>
          <a:stretch/>
        </p:blipFill>
        <p:spPr>
          <a:xfrm>
            <a:off x="8180173" y="18063"/>
            <a:ext cx="4011827" cy="2019686"/>
          </a:xfrm>
          <a:prstGeom prst="rect">
            <a:avLst/>
          </a:prstGeom>
        </p:spPr>
      </p:pic>
    </p:spTree>
    <p:extLst>
      <p:ext uri="{BB962C8B-B14F-4D97-AF65-F5344CB8AC3E}">
        <p14:creationId xmlns:p14="http://schemas.microsoft.com/office/powerpoint/2010/main" val="1332019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6E71375-539A-0F48-B62D-C95DAE9B1EEB}"/>
              </a:ext>
            </a:extLst>
          </p:cNvPr>
          <p:cNvPicPr>
            <a:picLocks noChangeAspect="1"/>
          </p:cNvPicPr>
          <p:nvPr/>
        </p:nvPicPr>
        <p:blipFill>
          <a:blip r:embed="rId3"/>
          <a:stretch>
            <a:fillRect/>
          </a:stretch>
        </p:blipFill>
        <p:spPr>
          <a:xfrm>
            <a:off x="0" y="0"/>
            <a:ext cx="12192000" cy="2959652"/>
          </a:xfrm>
          <a:prstGeom prst="rect">
            <a:avLst/>
          </a:prstGeom>
        </p:spPr>
      </p:pic>
      <p:pic>
        <p:nvPicPr>
          <p:cNvPr id="5" name="Picture 4">
            <a:extLst>
              <a:ext uri="{FF2B5EF4-FFF2-40B4-BE49-F238E27FC236}">
                <a16:creationId xmlns:a16="http://schemas.microsoft.com/office/drawing/2014/main" id="{324390AF-91E0-9B42-B813-C65287D5229D}"/>
              </a:ext>
            </a:extLst>
          </p:cNvPr>
          <p:cNvPicPr>
            <a:picLocks noChangeAspect="1"/>
          </p:cNvPicPr>
          <p:nvPr/>
        </p:nvPicPr>
        <p:blipFill>
          <a:blip r:embed="rId4"/>
          <a:stretch>
            <a:fillRect/>
          </a:stretch>
        </p:blipFill>
        <p:spPr>
          <a:xfrm>
            <a:off x="902043" y="3127773"/>
            <a:ext cx="10004854" cy="3538754"/>
          </a:xfrm>
          <a:prstGeom prst="rect">
            <a:avLst/>
          </a:prstGeom>
        </p:spPr>
      </p:pic>
      <p:sp>
        <p:nvSpPr>
          <p:cNvPr id="6" name="TextBox 5">
            <a:extLst>
              <a:ext uri="{FF2B5EF4-FFF2-40B4-BE49-F238E27FC236}">
                <a16:creationId xmlns:a16="http://schemas.microsoft.com/office/drawing/2014/main" id="{BA8FC50C-5A79-F043-A91C-0B1E283FEDB7}"/>
              </a:ext>
            </a:extLst>
          </p:cNvPr>
          <p:cNvSpPr txBox="1"/>
          <p:nvPr/>
        </p:nvSpPr>
        <p:spPr>
          <a:xfrm>
            <a:off x="9811265" y="6400800"/>
            <a:ext cx="2483708" cy="369332"/>
          </a:xfrm>
          <a:prstGeom prst="rect">
            <a:avLst/>
          </a:prstGeom>
          <a:noFill/>
        </p:spPr>
        <p:txBody>
          <a:bodyPr wrap="square" rtlCol="0">
            <a:spAutoFit/>
          </a:bodyPr>
          <a:lstStyle/>
          <a:p>
            <a:r>
              <a:rPr lang="en-US" dirty="0"/>
              <a:t>JAMA 2020; 324:1-12</a:t>
            </a:r>
          </a:p>
        </p:txBody>
      </p:sp>
      <p:pic>
        <p:nvPicPr>
          <p:cNvPr id="7" name="Picture 6">
            <a:extLst>
              <a:ext uri="{FF2B5EF4-FFF2-40B4-BE49-F238E27FC236}">
                <a16:creationId xmlns:a16="http://schemas.microsoft.com/office/drawing/2014/main" id="{6E2F4474-21C2-4240-8893-B985847546E0}"/>
              </a:ext>
            </a:extLst>
          </p:cNvPr>
          <p:cNvPicPr>
            <a:picLocks noChangeAspect="1"/>
          </p:cNvPicPr>
          <p:nvPr/>
        </p:nvPicPr>
        <p:blipFill>
          <a:blip r:embed="rId5">
            <a:alphaModFix amt="7000"/>
          </a:blip>
          <a:stretch>
            <a:fillRect/>
          </a:stretch>
        </p:blipFill>
        <p:spPr>
          <a:xfrm>
            <a:off x="0" y="0"/>
            <a:ext cx="12192000" cy="6858000"/>
          </a:xfrm>
          <a:prstGeom prst="rect">
            <a:avLst/>
          </a:prstGeom>
        </p:spPr>
      </p:pic>
    </p:spTree>
    <p:extLst>
      <p:ext uri="{BB962C8B-B14F-4D97-AF65-F5344CB8AC3E}">
        <p14:creationId xmlns:p14="http://schemas.microsoft.com/office/powerpoint/2010/main" val="3467573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65729F6-91FA-B847-A81E-CD3058F2AD9E}"/>
              </a:ext>
            </a:extLst>
          </p:cNvPr>
          <p:cNvGrpSpPr/>
          <p:nvPr/>
        </p:nvGrpSpPr>
        <p:grpSpPr>
          <a:xfrm>
            <a:off x="105032" y="2829012"/>
            <a:ext cx="11981935" cy="4108631"/>
            <a:chOff x="750808" y="3385760"/>
            <a:chExt cx="10690382" cy="3367217"/>
          </a:xfrm>
        </p:grpSpPr>
        <p:pic>
          <p:nvPicPr>
            <p:cNvPr id="4" name="Picture 3">
              <a:extLst>
                <a:ext uri="{FF2B5EF4-FFF2-40B4-BE49-F238E27FC236}">
                  <a16:creationId xmlns:a16="http://schemas.microsoft.com/office/drawing/2014/main" id="{69022195-4FDA-0B4B-9D42-5B421543F520}"/>
                </a:ext>
              </a:extLst>
            </p:cNvPr>
            <p:cNvPicPr>
              <a:picLocks noChangeAspect="1"/>
            </p:cNvPicPr>
            <p:nvPr/>
          </p:nvPicPr>
          <p:blipFill rotWithShape="1">
            <a:blip r:embed="rId2"/>
            <a:srcRect t="5033" b="50000"/>
            <a:stretch/>
          </p:blipFill>
          <p:spPr>
            <a:xfrm>
              <a:off x="750808" y="3385760"/>
              <a:ext cx="10690382" cy="3367217"/>
            </a:xfrm>
            <a:prstGeom prst="rect">
              <a:avLst/>
            </a:prstGeom>
          </p:spPr>
        </p:pic>
        <p:pic>
          <p:nvPicPr>
            <p:cNvPr id="5" name="Picture 4">
              <a:extLst>
                <a:ext uri="{FF2B5EF4-FFF2-40B4-BE49-F238E27FC236}">
                  <a16:creationId xmlns:a16="http://schemas.microsoft.com/office/drawing/2014/main" id="{79402D8B-E5AF-FB4F-958F-4E10623EA4FA}"/>
                </a:ext>
              </a:extLst>
            </p:cNvPr>
            <p:cNvPicPr>
              <a:picLocks noChangeAspect="1"/>
            </p:cNvPicPr>
            <p:nvPr/>
          </p:nvPicPr>
          <p:blipFill rotWithShape="1">
            <a:blip r:embed="rId2"/>
            <a:srcRect t="60840" b="25646"/>
            <a:stretch/>
          </p:blipFill>
          <p:spPr>
            <a:xfrm>
              <a:off x="750812" y="5146598"/>
              <a:ext cx="10690378" cy="1011918"/>
            </a:xfrm>
            <a:prstGeom prst="rect">
              <a:avLst/>
            </a:prstGeom>
          </p:spPr>
        </p:pic>
      </p:grpSp>
      <p:sp>
        <p:nvSpPr>
          <p:cNvPr id="6" name="TextBox 5">
            <a:extLst>
              <a:ext uri="{FF2B5EF4-FFF2-40B4-BE49-F238E27FC236}">
                <a16:creationId xmlns:a16="http://schemas.microsoft.com/office/drawing/2014/main" id="{D2CC9BC9-A149-3C43-B8A7-0750AE36CC60}"/>
              </a:ext>
            </a:extLst>
          </p:cNvPr>
          <p:cNvSpPr txBox="1"/>
          <p:nvPr/>
        </p:nvSpPr>
        <p:spPr>
          <a:xfrm>
            <a:off x="-156520" y="4560461"/>
            <a:ext cx="11504141" cy="464871"/>
          </a:xfrm>
          <a:prstGeom prst="rect">
            <a:avLst/>
          </a:prstGeom>
          <a:solidFill>
            <a:schemeClr val="bg1"/>
          </a:solidFill>
        </p:spPr>
        <p:txBody>
          <a:bodyPr wrap="square" rtlCol="0">
            <a:spAutoFit/>
          </a:bodyPr>
          <a:lstStyle/>
          <a:p>
            <a:pPr>
              <a:lnSpc>
                <a:spcPct val="150000"/>
              </a:lnSpc>
            </a:pPr>
            <a:r>
              <a:rPr lang="en-US" dirty="0"/>
              <a:t>          Intubation</a:t>
            </a:r>
          </a:p>
        </p:txBody>
      </p:sp>
      <p:sp>
        <p:nvSpPr>
          <p:cNvPr id="7" name="TextBox 6">
            <a:extLst>
              <a:ext uri="{FF2B5EF4-FFF2-40B4-BE49-F238E27FC236}">
                <a16:creationId xmlns:a16="http://schemas.microsoft.com/office/drawing/2014/main" id="{E4BAF838-23CD-7743-B6E9-29249E3B3077}"/>
              </a:ext>
            </a:extLst>
          </p:cNvPr>
          <p:cNvSpPr txBox="1"/>
          <p:nvPr/>
        </p:nvSpPr>
        <p:spPr>
          <a:xfrm>
            <a:off x="-249195" y="2459680"/>
            <a:ext cx="11689492" cy="369332"/>
          </a:xfrm>
          <a:prstGeom prst="rect">
            <a:avLst/>
          </a:prstGeom>
          <a:solidFill>
            <a:schemeClr val="bg1"/>
          </a:solidFill>
        </p:spPr>
        <p:txBody>
          <a:bodyPr wrap="square" rtlCol="0">
            <a:spAutoFit/>
          </a:bodyPr>
          <a:lstStyle/>
          <a:p>
            <a:r>
              <a:rPr lang="en-US" dirty="0"/>
              <a:t>          All cause mortality</a:t>
            </a:r>
          </a:p>
        </p:txBody>
      </p:sp>
      <p:pic>
        <p:nvPicPr>
          <p:cNvPr id="11" name="Picture 10">
            <a:extLst>
              <a:ext uri="{FF2B5EF4-FFF2-40B4-BE49-F238E27FC236}">
                <a16:creationId xmlns:a16="http://schemas.microsoft.com/office/drawing/2014/main" id="{6347282A-8B28-554D-BCE4-35243C0E74F4}"/>
              </a:ext>
            </a:extLst>
          </p:cNvPr>
          <p:cNvPicPr>
            <a:picLocks noChangeAspect="1"/>
          </p:cNvPicPr>
          <p:nvPr/>
        </p:nvPicPr>
        <p:blipFill rotWithShape="1">
          <a:blip r:embed="rId3"/>
          <a:srcRect b="28922"/>
          <a:stretch/>
        </p:blipFill>
        <p:spPr>
          <a:xfrm>
            <a:off x="0" y="0"/>
            <a:ext cx="12192000" cy="2103659"/>
          </a:xfrm>
          <a:prstGeom prst="rect">
            <a:avLst/>
          </a:prstGeom>
        </p:spPr>
      </p:pic>
      <p:pic>
        <p:nvPicPr>
          <p:cNvPr id="12" name="Picture 11">
            <a:extLst>
              <a:ext uri="{FF2B5EF4-FFF2-40B4-BE49-F238E27FC236}">
                <a16:creationId xmlns:a16="http://schemas.microsoft.com/office/drawing/2014/main" id="{AF28EDC7-933E-BC46-B2EF-4115EA6C0011}"/>
              </a:ext>
            </a:extLst>
          </p:cNvPr>
          <p:cNvPicPr>
            <a:picLocks noChangeAspect="1"/>
          </p:cNvPicPr>
          <p:nvPr/>
        </p:nvPicPr>
        <p:blipFill>
          <a:blip r:embed="rId4">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3931958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5FED0B9-788B-244B-A49E-3E1F97C98042}"/>
              </a:ext>
            </a:extLst>
          </p:cNvPr>
          <p:cNvPicPr>
            <a:picLocks noChangeAspect="1"/>
          </p:cNvPicPr>
          <p:nvPr/>
        </p:nvPicPr>
        <p:blipFill>
          <a:blip r:embed="rId3"/>
          <a:stretch>
            <a:fillRect/>
          </a:stretch>
        </p:blipFill>
        <p:spPr>
          <a:xfrm>
            <a:off x="0" y="2526957"/>
            <a:ext cx="12192000" cy="3238861"/>
          </a:xfrm>
          <a:prstGeom prst="rect">
            <a:avLst/>
          </a:prstGeom>
        </p:spPr>
      </p:pic>
      <p:pic>
        <p:nvPicPr>
          <p:cNvPr id="5" name="Picture 4">
            <a:extLst>
              <a:ext uri="{FF2B5EF4-FFF2-40B4-BE49-F238E27FC236}">
                <a16:creationId xmlns:a16="http://schemas.microsoft.com/office/drawing/2014/main" id="{E4DF2551-0AD2-184D-9D2C-EA9BB7E17F0D}"/>
              </a:ext>
            </a:extLst>
          </p:cNvPr>
          <p:cNvPicPr>
            <a:picLocks noChangeAspect="1"/>
          </p:cNvPicPr>
          <p:nvPr/>
        </p:nvPicPr>
        <p:blipFill rotWithShape="1">
          <a:blip r:embed="rId4"/>
          <a:srcRect b="28922"/>
          <a:stretch/>
        </p:blipFill>
        <p:spPr>
          <a:xfrm>
            <a:off x="0" y="0"/>
            <a:ext cx="12192000" cy="2103659"/>
          </a:xfrm>
          <a:prstGeom prst="rect">
            <a:avLst/>
          </a:prstGeom>
        </p:spPr>
      </p:pic>
      <p:sp>
        <p:nvSpPr>
          <p:cNvPr id="7" name="TextBox 6">
            <a:extLst>
              <a:ext uri="{FF2B5EF4-FFF2-40B4-BE49-F238E27FC236}">
                <a16:creationId xmlns:a16="http://schemas.microsoft.com/office/drawing/2014/main" id="{AC1F2C9E-9811-2F4D-BFBE-695D9A9E34BB}"/>
              </a:ext>
            </a:extLst>
          </p:cNvPr>
          <p:cNvSpPr txBox="1"/>
          <p:nvPr/>
        </p:nvSpPr>
        <p:spPr>
          <a:xfrm>
            <a:off x="9811265" y="6400800"/>
            <a:ext cx="2483708" cy="369332"/>
          </a:xfrm>
          <a:prstGeom prst="rect">
            <a:avLst/>
          </a:prstGeom>
          <a:noFill/>
        </p:spPr>
        <p:txBody>
          <a:bodyPr wrap="square" rtlCol="0">
            <a:spAutoFit/>
          </a:bodyPr>
          <a:lstStyle/>
          <a:p>
            <a:r>
              <a:rPr lang="en-US" dirty="0"/>
              <a:t>JAMA 2020; 324:1-12</a:t>
            </a:r>
          </a:p>
        </p:txBody>
      </p:sp>
      <p:pic>
        <p:nvPicPr>
          <p:cNvPr id="8" name="Picture 7">
            <a:extLst>
              <a:ext uri="{FF2B5EF4-FFF2-40B4-BE49-F238E27FC236}">
                <a16:creationId xmlns:a16="http://schemas.microsoft.com/office/drawing/2014/main" id="{BEBB55B3-7D25-4B4F-B70F-11D01E9D81BC}"/>
              </a:ext>
            </a:extLst>
          </p:cNvPr>
          <p:cNvPicPr>
            <a:picLocks noChangeAspect="1"/>
          </p:cNvPicPr>
          <p:nvPr/>
        </p:nvPicPr>
        <p:blipFill>
          <a:blip r:embed="rId5">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41924986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EE1CE7-04E5-2043-BCBB-75CE720EBF75}"/>
              </a:ext>
            </a:extLst>
          </p:cNvPr>
          <p:cNvPicPr>
            <a:picLocks noChangeAspect="1"/>
          </p:cNvPicPr>
          <p:nvPr/>
        </p:nvPicPr>
        <p:blipFill>
          <a:blip r:embed="rId2"/>
          <a:stretch>
            <a:fillRect/>
          </a:stretch>
        </p:blipFill>
        <p:spPr>
          <a:xfrm>
            <a:off x="494271" y="2390174"/>
            <a:ext cx="4876800" cy="3263900"/>
          </a:xfrm>
          <a:prstGeom prst="rect">
            <a:avLst/>
          </a:prstGeom>
        </p:spPr>
      </p:pic>
      <p:pic>
        <p:nvPicPr>
          <p:cNvPr id="5" name="Picture 4">
            <a:extLst>
              <a:ext uri="{FF2B5EF4-FFF2-40B4-BE49-F238E27FC236}">
                <a16:creationId xmlns:a16="http://schemas.microsoft.com/office/drawing/2014/main" id="{E66FDF39-8DC8-CA4D-B8EB-8FDC25261ABB}"/>
              </a:ext>
            </a:extLst>
          </p:cNvPr>
          <p:cNvPicPr>
            <a:picLocks noChangeAspect="1"/>
          </p:cNvPicPr>
          <p:nvPr/>
        </p:nvPicPr>
        <p:blipFill>
          <a:blip r:embed="rId3"/>
          <a:stretch>
            <a:fillRect/>
          </a:stretch>
        </p:blipFill>
        <p:spPr>
          <a:xfrm>
            <a:off x="0" y="-30892"/>
            <a:ext cx="12192000" cy="1617853"/>
          </a:xfrm>
          <a:prstGeom prst="rect">
            <a:avLst/>
          </a:prstGeom>
        </p:spPr>
      </p:pic>
      <p:sp>
        <p:nvSpPr>
          <p:cNvPr id="6" name="TextBox 5">
            <a:extLst>
              <a:ext uri="{FF2B5EF4-FFF2-40B4-BE49-F238E27FC236}">
                <a16:creationId xmlns:a16="http://schemas.microsoft.com/office/drawing/2014/main" id="{CD318CDF-CE17-2F4D-B605-A285535B4F3B}"/>
              </a:ext>
            </a:extLst>
          </p:cNvPr>
          <p:cNvSpPr txBox="1"/>
          <p:nvPr/>
        </p:nvSpPr>
        <p:spPr>
          <a:xfrm>
            <a:off x="6388443" y="2150076"/>
            <a:ext cx="5803557" cy="3139321"/>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t>NIV used in 15% ARDS cases</a:t>
            </a:r>
          </a:p>
          <a:p>
            <a:pPr marL="342900" indent="-342900">
              <a:lnSpc>
                <a:spcPct val="150000"/>
              </a:lnSpc>
              <a:buFont typeface="Arial" panose="020B0604020202020204" pitchFamily="34" charset="0"/>
              <a:buChar char="•"/>
            </a:pPr>
            <a:r>
              <a:rPr lang="en-US" sz="2400" dirty="0"/>
              <a:t>50% failure rate moderate to severe ARDS</a:t>
            </a:r>
          </a:p>
          <a:p>
            <a:pPr marL="342900" indent="-342900">
              <a:lnSpc>
                <a:spcPct val="150000"/>
              </a:lnSpc>
              <a:buFont typeface="Arial" panose="020B0604020202020204" pitchFamily="34" charset="0"/>
              <a:buChar char="•"/>
            </a:pPr>
            <a:r>
              <a:rPr lang="en-US" sz="2400" dirty="0"/>
              <a:t>High mortality if NIV failure </a:t>
            </a:r>
          </a:p>
          <a:p>
            <a:pPr marL="342900" indent="-342900">
              <a:lnSpc>
                <a:spcPct val="150000"/>
              </a:lnSpc>
              <a:buFont typeface="Arial" panose="020B0604020202020204" pitchFamily="34" charset="0"/>
              <a:buChar char="•"/>
            </a:pPr>
            <a:r>
              <a:rPr lang="en-US" sz="2400" dirty="0"/>
              <a:t>Overall NIV use in moderate-severe ARDS associated with increased ITU mortality </a:t>
            </a:r>
          </a:p>
          <a:p>
            <a:endParaRPr lang="en-US" dirty="0"/>
          </a:p>
        </p:txBody>
      </p:sp>
      <p:sp>
        <p:nvSpPr>
          <p:cNvPr id="7" name="Rectangle 6">
            <a:extLst>
              <a:ext uri="{FF2B5EF4-FFF2-40B4-BE49-F238E27FC236}">
                <a16:creationId xmlns:a16="http://schemas.microsoft.com/office/drawing/2014/main" id="{4F9B0CA9-74A5-E14B-AD22-408A1DAD80DA}"/>
              </a:ext>
            </a:extLst>
          </p:cNvPr>
          <p:cNvSpPr/>
          <p:nvPr/>
        </p:nvSpPr>
        <p:spPr>
          <a:xfrm>
            <a:off x="7162800" y="6343305"/>
            <a:ext cx="6096000" cy="369332"/>
          </a:xfrm>
          <a:prstGeom prst="rect">
            <a:avLst/>
          </a:prstGeom>
        </p:spPr>
        <p:txBody>
          <a:bodyPr>
            <a:spAutoFit/>
          </a:bodyPr>
          <a:lstStyle/>
          <a:p>
            <a:r>
              <a:rPr lang="en-GB" dirty="0">
                <a:latin typeface="BlinkMacSystemFont"/>
              </a:rPr>
              <a:t>Am J Respir Crit Care Med 2017;195:67-77</a:t>
            </a:r>
            <a:endParaRPr lang="en-US" dirty="0"/>
          </a:p>
        </p:txBody>
      </p:sp>
      <p:pic>
        <p:nvPicPr>
          <p:cNvPr id="8" name="Picture 7">
            <a:extLst>
              <a:ext uri="{FF2B5EF4-FFF2-40B4-BE49-F238E27FC236}">
                <a16:creationId xmlns:a16="http://schemas.microsoft.com/office/drawing/2014/main" id="{D07865CF-ED58-C54F-BD41-DA641E890EFE}"/>
              </a:ext>
            </a:extLst>
          </p:cNvPr>
          <p:cNvPicPr>
            <a:picLocks noChangeAspect="1"/>
          </p:cNvPicPr>
          <p:nvPr/>
        </p:nvPicPr>
        <p:blipFill>
          <a:blip r:embed="rId4">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223756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5B8002-1507-5140-AE62-92BDA824FFC9}"/>
              </a:ext>
            </a:extLst>
          </p:cNvPr>
          <p:cNvPicPr>
            <a:picLocks noChangeAspect="1"/>
          </p:cNvPicPr>
          <p:nvPr/>
        </p:nvPicPr>
        <p:blipFill>
          <a:blip r:embed="rId2">
            <a:alphaModFix amt="7000"/>
          </a:blip>
          <a:stretch>
            <a:fillRect/>
          </a:stretch>
        </p:blipFill>
        <p:spPr>
          <a:xfrm>
            <a:off x="0" y="-1"/>
            <a:ext cx="12192000" cy="6937643"/>
          </a:xfrm>
          <a:prstGeom prst="rect">
            <a:avLst/>
          </a:prstGeom>
        </p:spPr>
      </p:pic>
      <p:pic>
        <p:nvPicPr>
          <p:cNvPr id="4" name="Picture 3">
            <a:extLst>
              <a:ext uri="{FF2B5EF4-FFF2-40B4-BE49-F238E27FC236}">
                <a16:creationId xmlns:a16="http://schemas.microsoft.com/office/drawing/2014/main" id="{F36E34A0-D912-BD43-ADA2-CAB0C6EFE699}"/>
              </a:ext>
            </a:extLst>
          </p:cNvPr>
          <p:cNvPicPr>
            <a:picLocks noChangeAspect="1"/>
          </p:cNvPicPr>
          <p:nvPr/>
        </p:nvPicPr>
        <p:blipFill>
          <a:blip r:embed="rId3"/>
          <a:stretch>
            <a:fillRect/>
          </a:stretch>
        </p:blipFill>
        <p:spPr>
          <a:xfrm>
            <a:off x="0" y="0"/>
            <a:ext cx="12192000" cy="2246864"/>
          </a:xfrm>
          <a:prstGeom prst="rect">
            <a:avLst/>
          </a:prstGeom>
          <a:solidFill>
            <a:schemeClr val="bg1"/>
          </a:solidFill>
        </p:spPr>
      </p:pic>
      <p:graphicFrame>
        <p:nvGraphicFramePr>
          <p:cNvPr id="5" name="Table 5">
            <a:extLst>
              <a:ext uri="{FF2B5EF4-FFF2-40B4-BE49-F238E27FC236}">
                <a16:creationId xmlns:a16="http://schemas.microsoft.com/office/drawing/2014/main" id="{3C474D38-B6C5-554E-9636-FD675F5EF5A3}"/>
              </a:ext>
            </a:extLst>
          </p:cNvPr>
          <p:cNvGraphicFramePr>
            <a:graphicFrameLocks noGrp="1"/>
          </p:cNvGraphicFramePr>
          <p:nvPr>
            <p:extLst>
              <p:ext uri="{D42A27DB-BD31-4B8C-83A1-F6EECF244321}">
                <p14:modId xmlns:p14="http://schemas.microsoft.com/office/powerpoint/2010/main" val="2746818694"/>
              </p:ext>
            </p:extLst>
          </p:nvPr>
        </p:nvGraphicFramePr>
        <p:xfrm>
          <a:off x="407777" y="4076277"/>
          <a:ext cx="11088129" cy="2225040"/>
        </p:xfrm>
        <a:graphic>
          <a:graphicData uri="http://schemas.openxmlformats.org/drawingml/2006/table">
            <a:tbl>
              <a:tblPr firstRow="1" bandRow="1">
                <a:tableStyleId>{93296810-A885-4BE3-A3E7-6D5BEEA58F35}</a:tableStyleId>
              </a:tblPr>
              <a:tblGrid>
                <a:gridCol w="1900881">
                  <a:extLst>
                    <a:ext uri="{9D8B030D-6E8A-4147-A177-3AD203B41FA5}">
                      <a16:colId xmlns:a16="http://schemas.microsoft.com/office/drawing/2014/main" val="3176032543"/>
                    </a:ext>
                  </a:extLst>
                </a:gridCol>
                <a:gridCol w="1942072">
                  <a:extLst>
                    <a:ext uri="{9D8B030D-6E8A-4147-A177-3AD203B41FA5}">
                      <a16:colId xmlns:a16="http://schemas.microsoft.com/office/drawing/2014/main" val="3995944024"/>
                    </a:ext>
                  </a:extLst>
                </a:gridCol>
                <a:gridCol w="1470454">
                  <a:extLst>
                    <a:ext uri="{9D8B030D-6E8A-4147-A177-3AD203B41FA5}">
                      <a16:colId xmlns:a16="http://schemas.microsoft.com/office/drawing/2014/main" val="351694201"/>
                    </a:ext>
                  </a:extLst>
                </a:gridCol>
                <a:gridCol w="1433383">
                  <a:extLst>
                    <a:ext uri="{9D8B030D-6E8A-4147-A177-3AD203B41FA5}">
                      <a16:colId xmlns:a16="http://schemas.microsoft.com/office/drawing/2014/main" val="564352557"/>
                    </a:ext>
                  </a:extLst>
                </a:gridCol>
                <a:gridCol w="1260390">
                  <a:extLst>
                    <a:ext uri="{9D8B030D-6E8A-4147-A177-3AD203B41FA5}">
                      <a16:colId xmlns:a16="http://schemas.microsoft.com/office/drawing/2014/main" val="2909387230"/>
                    </a:ext>
                  </a:extLst>
                </a:gridCol>
                <a:gridCol w="3080949">
                  <a:extLst>
                    <a:ext uri="{9D8B030D-6E8A-4147-A177-3AD203B41FA5}">
                      <a16:colId xmlns:a16="http://schemas.microsoft.com/office/drawing/2014/main" val="1526937783"/>
                    </a:ext>
                  </a:extLst>
                </a:gridCol>
              </a:tblGrid>
              <a:tr h="370840">
                <a:tc>
                  <a:txBody>
                    <a:bodyPr/>
                    <a:lstStyle/>
                    <a:p>
                      <a:r>
                        <a:rPr lang="en-US" dirty="0"/>
                        <a:t>Author</a:t>
                      </a:r>
                    </a:p>
                  </a:txBody>
                  <a:tcPr>
                    <a:solidFill>
                      <a:srgbClr val="166F6D"/>
                    </a:solidFill>
                  </a:tcPr>
                </a:tc>
                <a:tc>
                  <a:txBody>
                    <a:bodyPr/>
                    <a:lstStyle/>
                    <a:p>
                      <a:pPr algn="ctr"/>
                      <a:r>
                        <a:rPr lang="en-US" dirty="0"/>
                        <a:t>Population</a:t>
                      </a:r>
                    </a:p>
                  </a:txBody>
                  <a:tcPr>
                    <a:solidFill>
                      <a:srgbClr val="166F6D"/>
                    </a:solidFill>
                  </a:tcPr>
                </a:tc>
                <a:tc>
                  <a:txBody>
                    <a:bodyPr/>
                    <a:lstStyle/>
                    <a:p>
                      <a:pPr algn="ctr"/>
                      <a:r>
                        <a:rPr lang="en-US" dirty="0"/>
                        <a:t>Intervention</a:t>
                      </a:r>
                    </a:p>
                  </a:txBody>
                  <a:tcPr>
                    <a:solidFill>
                      <a:srgbClr val="166F6D"/>
                    </a:solidFill>
                  </a:tcPr>
                </a:tc>
                <a:tc>
                  <a:txBody>
                    <a:bodyPr/>
                    <a:lstStyle/>
                    <a:p>
                      <a:pPr algn="ctr"/>
                      <a:r>
                        <a:rPr lang="en-US" dirty="0"/>
                        <a:t>Comparator</a:t>
                      </a:r>
                    </a:p>
                  </a:txBody>
                  <a:tcPr>
                    <a:solidFill>
                      <a:srgbClr val="166F6D"/>
                    </a:solidFill>
                  </a:tcPr>
                </a:tc>
                <a:tc>
                  <a:txBody>
                    <a:bodyPr/>
                    <a:lstStyle/>
                    <a:p>
                      <a:pPr algn="ctr"/>
                      <a:r>
                        <a:rPr lang="en-US" dirty="0"/>
                        <a:t>Outcome</a:t>
                      </a:r>
                    </a:p>
                  </a:txBody>
                  <a:tcPr>
                    <a:solidFill>
                      <a:srgbClr val="166F6D"/>
                    </a:solidFill>
                  </a:tcPr>
                </a:tc>
                <a:tc>
                  <a:txBody>
                    <a:bodyPr/>
                    <a:lstStyle/>
                    <a:p>
                      <a:pPr algn="ctr"/>
                      <a:r>
                        <a:rPr lang="en-US" dirty="0"/>
                        <a:t>Key finding</a:t>
                      </a:r>
                    </a:p>
                  </a:txBody>
                  <a:tcPr>
                    <a:solidFill>
                      <a:srgbClr val="166F6D"/>
                    </a:solidFill>
                  </a:tcPr>
                </a:tc>
                <a:extLst>
                  <a:ext uri="{0D108BD9-81ED-4DB2-BD59-A6C34878D82A}">
                    <a16:rowId xmlns:a16="http://schemas.microsoft.com/office/drawing/2014/main" val="3964044693"/>
                  </a:ext>
                </a:extLst>
              </a:tr>
              <a:tr h="370840">
                <a:tc>
                  <a:txBody>
                    <a:bodyPr/>
                    <a:lstStyle/>
                    <a:p>
                      <a:r>
                        <a:rPr lang="en-US" dirty="0"/>
                        <a:t>Wang K 2020 (c) </a:t>
                      </a:r>
                    </a:p>
                  </a:txBody>
                  <a:tcPr/>
                </a:tc>
                <a:tc>
                  <a:txBody>
                    <a:bodyPr/>
                    <a:lstStyle/>
                    <a:p>
                      <a:pPr algn="ctr"/>
                      <a:r>
                        <a:rPr lang="en-US" dirty="0"/>
                        <a:t>COVID-19 (n=548)</a:t>
                      </a:r>
                    </a:p>
                  </a:txBody>
                  <a:tcPr/>
                </a:tc>
                <a:tc>
                  <a:txBody>
                    <a:bodyPr/>
                    <a:lstStyle/>
                    <a:p>
                      <a:pPr algn="ctr"/>
                      <a:r>
                        <a:rPr lang="en-US" dirty="0"/>
                        <a:t>NIV</a:t>
                      </a:r>
                    </a:p>
                  </a:txBody>
                  <a:tcPr/>
                </a:tc>
                <a:tc>
                  <a:txBody>
                    <a:bodyPr/>
                    <a:lstStyle/>
                    <a:p>
                      <a:pPr algn="ctr"/>
                      <a:r>
                        <a:rPr lang="en-US" dirty="0"/>
                        <a:t>IMV</a:t>
                      </a:r>
                    </a:p>
                  </a:txBody>
                  <a:tcPr/>
                </a:tc>
                <a:tc>
                  <a:txBody>
                    <a:bodyPr/>
                    <a:lstStyle/>
                    <a:p>
                      <a:pPr algn="ctr"/>
                      <a:r>
                        <a:rPr lang="en-US" dirty="0"/>
                        <a:t>15d Mort</a:t>
                      </a:r>
                    </a:p>
                  </a:txBody>
                  <a:tcPr/>
                </a:tc>
                <a:tc>
                  <a:txBody>
                    <a:bodyPr/>
                    <a:lstStyle/>
                    <a:p>
                      <a:pPr algn="ctr"/>
                      <a:r>
                        <a:rPr lang="en-GB" sz="1800" b="0" i="0" u="none" strike="noStrike" kern="1200" dirty="0">
                          <a:solidFill>
                            <a:schemeClr val="dk1"/>
                          </a:solidFill>
                          <a:effectLst/>
                          <a:latin typeface="+mn-lt"/>
                          <a:ea typeface="+mn-ea"/>
                          <a:cs typeface="+mn-cs"/>
                        </a:rPr>
                        <a:t>HR 1.61 [0.84 to 3.09]</a:t>
                      </a:r>
                      <a:endParaRPr lang="en-US" dirty="0"/>
                    </a:p>
                  </a:txBody>
                  <a:tcPr/>
                </a:tc>
                <a:extLst>
                  <a:ext uri="{0D108BD9-81ED-4DB2-BD59-A6C34878D82A}">
                    <a16:rowId xmlns:a16="http://schemas.microsoft.com/office/drawing/2014/main" val="2230965254"/>
                  </a:ext>
                </a:extLst>
              </a:tr>
              <a:tr h="370840">
                <a:tc>
                  <a:txBody>
                    <a:bodyPr/>
                    <a:lstStyle/>
                    <a:p>
                      <a:r>
                        <a:rPr lang="en-GB" sz="1800" kern="1200" dirty="0" err="1">
                          <a:solidFill>
                            <a:schemeClr val="dk1"/>
                          </a:solidFill>
                          <a:effectLst/>
                          <a:latin typeface="+mn-lt"/>
                          <a:ea typeface="+mn-ea"/>
                          <a:cs typeface="+mn-cs"/>
                        </a:rPr>
                        <a:t>Alraddadi</a:t>
                      </a:r>
                      <a:r>
                        <a:rPr lang="en-GB" sz="1800" kern="1200" dirty="0">
                          <a:solidFill>
                            <a:schemeClr val="dk1"/>
                          </a:solidFill>
                          <a:effectLst/>
                          <a:latin typeface="+mn-lt"/>
                          <a:ea typeface="+mn-ea"/>
                          <a:cs typeface="+mn-cs"/>
                        </a:rPr>
                        <a:t> 2019 (c)</a:t>
                      </a:r>
                      <a:endParaRPr lang="en-US" dirty="0"/>
                    </a:p>
                  </a:txBody>
                  <a:tcPr/>
                </a:tc>
                <a:tc>
                  <a:txBody>
                    <a:bodyPr/>
                    <a:lstStyle/>
                    <a:p>
                      <a:pPr algn="ctr"/>
                      <a:r>
                        <a:rPr lang="en-US" dirty="0"/>
                        <a:t>MERS (n=302)</a:t>
                      </a:r>
                    </a:p>
                  </a:txBody>
                  <a:tcPr/>
                </a:tc>
                <a:tc>
                  <a:txBody>
                    <a:bodyPr/>
                    <a:lstStyle/>
                    <a:p>
                      <a:pPr algn="ctr"/>
                      <a:r>
                        <a:rPr lang="en-US" dirty="0"/>
                        <a:t>NIV</a:t>
                      </a:r>
                    </a:p>
                  </a:txBody>
                  <a:tcPr/>
                </a:tc>
                <a:tc>
                  <a:txBody>
                    <a:bodyPr/>
                    <a:lstStyle/>
                    <a:p>
                      <a:pPr algn="ctr"/>
                      <a:r>
                        <a:rPr lang="en-US" dirty="0"/>
                        <a:t>IMV</a:t>
                      </a:r>
                    </a:p>
                  </a:txBody>
                  <a:tcPr/>
                </a:tc>
                <a:tc>
                  <a:txBody>
                    <a:bodyPr/>
                    <a:lstStyle/>
                    <a:p>
                      <a:pPr algn="ctr"/>
                      <a:r>
                        <a:rPr lang="en-US" dirty="0"/>
                        <a:t>90d Mort</a:t>
                      </a:r>
                    </a:p>
                  </a:txBody>
                  <a:tcPr/>
                </a:tc>
                <a:tc>
                  <a:txBody>
                    <a:bodyPr/>
                    <a:lstStyle/>
                    <a:p>
                      <a:pPr algn="ctr"/>
                      <a:r>
                        <a:rPr lang="en-GB" sz="1800" b="0" i="0" u="none" strike="noStrike" kern="1200" dirty="0">
                          <a:solidFill>
                            <a:schemeClr val="dk1"/>
                          </a:solidFill>
                          <a:effectLst/>
                          <a:latin typeface="+mn-lt"/>
                          <a:ea typeface="+mn-ea"/>
                          <a:cs typeface="+mn-cs"/>
                        </a:rPr>
                        <a:t>OR 0.61 [0.23 to 1.6]</a:t>
                      </a:r>
                      <a:endParaRPr lang="en-US" dirty="0"/>
                    </a:p>
                  </a:txBody>
                  <a:tcPr/>
                </a:tc>
                <a:extLst>
                  <a:ext uri="{0D108BD9-81ED-4DB2-BD59-A6C34878D82A}">
                    <a16:rowId xmlns:a16="http://schemas.microsoft.com/office/drawing/2014/main" val="2899115024"/>
                  </a:ext>
                </a:extLst>
              </a:tr>
              <a:tr h="370840">
                <a:tc>
                  <a:txBody>
                    <a:bodyPr/>
                    <a:lstStyle/>
                    <a:p>
                      <a:r>
                        <a:rPr lang="en-US" dirty="0"/>
                        <a:t>Yam 2005 (c)</a:t>
                      </a:r>
                    </a:p>
                  </a:txBody>
                  <a:tcPr/>
                </a:tc>
                <a:tc>
                  <a:txBody>
                    <a:bodyPr/>
                    <a:lstStyle/>
                    <a:p>
                      <a:pPr algn="ctr"/>
                      <a:r>
                        <a:rPr lang="en-US" dirty="0"/>
                        <a:t>SARS (n=493)</a:t>
                      </a:r>
                    </a:p>
                  </a:txBody>
                  <a:tcPr/>
                </a:tc>
                <a:tc>
                  <a:txBody>
                    <a:bodyPr/>
                    <a:lstStyle/>
                    <a:p>
                      <a:pPr algn="ctr"/>
                      <a:r>
                        <a:rPr lang="en-US" dirty="0"/>
                        <a:t>NIV</a:t>
                      </a:r>
                    </a:p>
                  </a:txBody>
                  <a:tcPr/>
                </a:tc>
                <a:tc>
                  <a:txBody>
                    <a:bodyPr/>
                    <a:lstStyle/>
                    <a:p>
                      <a:pPr algn="ctr"/>
                      <a:r>
                        <a:rPr lang="en-US" dirty="0"/>
                        <a:t>IMV</a:t>
                      </a:r>
                    </a:p>
                  </a:txBody>
                  <a:tcPr/>
                </a:tc>
                <a:tc>
                  <a:txBody>
                    <a:bodyPr/>
                    <a:lstStyle/>
                    <a:p>
                      <a:pPr algn="ctr"/>
                      <a:r>
                        <a:rPr lang="en-US" dirty="0"/>
                        <a:t>Mort</a:t>
                      </a:r>
                    </a:p>
                  </a:txBody>
                  <a:tcPr/>
                </a:tc>
                <a:tc>
                  <a:txBody>
                    <a:bodyPr/>
                    <a:lstStyle/>
                    <a:p>
                      <a:pPr algn="ctr"/>
                      <a:r>
                        <a:rPr lang="en-US" dirty="0"/>
                        <a:t>OR 0.24 (0.1-0.72)</a:t>
                      </a:r>
                    </a:p>
                  </a:txBody>
                  <a:tcPr/>
                </a:tc>
                <a:extLst>
                  <a:ext uri="{0D108BD9-81ED-4DB2-BD59-A6C34878D82A}">
                    <a16:rowId xmlns:a16="http://schemas.microsoft.com/office/drawing/2014/main" val="2303323181"/>
                  </a:ext>
                </a:extLst>
              </a:tr>
              <a:tr h="370840">
                <a:tc>
                  <a:txBody>
                    <a:bodyPr/>
                    <a:lstStyle/>
                    <a:p>
                      <a:r>
                        <a:rPr lang="en-US" dirty="0"/>
                        <a:t>Liu 2004 (</a:t>
                      </a:r>
                      <a:r>
                        <a:rPr lang="en-US" dirty="0" err="1"/>
                        <a:t>rct</a:t>
                      </a:r>
                      <a:r>
                        <a:rPr lang="en-US" dirty="0"/>
                        <a:t>)</a:t>
                      </a:r>
                    </a:p>
                  </a:txBody>
                  <a:tcPr/>
                </a:tc>
                <a:tc>
                  <a:txBody>
                    <a:bodyPr/>
                    <a:lstStyle/>
                    <a:p>
                      <a:pPr algn="ctr"/>
                      <a:r>
                        <a:rPr lang="en-US" dirty="0"/>
                        <a:t>SARS (n=60)</a:t>
                      </a:r>
                    </a:p>
                  </a:txBody>
                  <a:tcPr/>
                </a:tc>
                <a:tc>
                  <a:txBody>
                    <a:bodyPr/>
                    <a:lstStyle/>
                    <a:p>
                      <a:pPr algn="ctr"/>
                      <a:r>
                        <a:rPr lang="en-US" dirty="0"/>
                        <a:t>NIV</a:t>
                      </a:r>
                    </a:p>
                  </a:txBody>
                  <a:tcPr/>
                </a:tc>
                <a:tc>
                  <a:txBody>
                    <a:bodyPr/>
                    <a:lstStyle/>
                    <a:p>
                      <a:pPr algn="ctr"/>
                      <a:r>
                        <a:rPr lang="en-US" dirty="0"/>
                        <a:t>No IMV</a:t>
                      </a:r>
                    </a:p>
                  </a:txBody>
                  <a:tcPr/>
                </a:tc>
                <a:tc>
                  <a:txBody>
                    <a:bodyPr/>
                    <a:lstStyle/>
                    <a:p>
                      <a:pPr algn="ctr"/>
                      <a:r>
                        <a:rPr lang="en-US" dirty="0"/>
                        <a:t>Mort</a:t>
                      </a:r>
                    </a:p>
                  </a:txBody>
                  <a:tcPr/>
                </a:tc>
                <a:tc>
                  <a:txBody>
                    <a:bodyPr/>
                    <a:lstStyle/>
                    <a:p>
                      <a:pPr algn="ctr"/>
                      <a:r>
                        <a:rPr lang="en-US" dirty="0"/>
                        <a:t>0/30 deaths NIV; 3/30 no NIV</a:t>
                      </a:r>
                    </a:p>
                  </a:txBody>
                  <a:tcPr/>
                </a:tc>
                <a:extLst>
                  <a:ext uri="{0D108BD9-81ED-4DB2-BD59-A6C34878D82A}">
                    <a16:rowId xmlns:a16="http://schemas.microsoft.com/office/drawing/2014/main" val="2719698512"/>
                  </a:ext>
                </a:extLst>
              </a:tr>
              <a:tr h="370840">
                <a:tc>
                  <a:txBody>
                    <a:bodyPr/>
                    <a:lstStyle/>
                    <a:p>
                      <a:r>
                        <a:rPr lang="en-US" dirty="0"/>
                        <a:t>Xu 2010 (c)</a:t>
                      </a:r>
                    </a:p>
                  </a:txBody>
                  <a:tcPr/>
                </a:tc>
                <a:tc>
                  <a:txBody>
                    <a:bodyPr/>
                    <a:lstStyle/>
                    <a:p>
                      <a:pPr algn="ctr"/>
                      <a:r>
                        <a:rPr lang="en-US" dirty="0"/>
                        <a:t>SARS (n=127)</a:t>
                      </a:r>
                    </a:p>
                  </a:txBody>
                  <a:tcPr/>
                </a:tc>
                <a:tc>
                  <a:txBody>
                    <a:bodyPr/>
                    <a:lstStyle/>
                    <a:p>
                      <a:pPr algn="ctr"/>
                      <a:r>
                        <a:rPr lang="en-US" dirty="0"/>
                        <a:t>NIV</a:t>
                      </a:r>
                    </a:p>
                  </a:txBody>
                  <a:tcPr/>
                </a:tc>
                <a:tc>
                  <a:txBody>
                    <a:bodyPr/>
                    <a:lstStyle/>
                    <a:p>
                      <a:pPr algn="ctr"/>
                      <a:r>
                        <a:rPr lang="en-US" dirty="0"/>
                        <a:t>No IMV</a:t>
                      </a:r>
                    </a:p>
                  </a:txBody>
                  <a:tcPr/>
                </a:tc>
                <a:tc>
                  <a:txBody>
                    <a:bodyPr/>
                    <a:lstStyle/>
                    <a:p>
                      <a:pPr algn="ctr"/>
                      <a:r>
                        <a:rPr lang="en-US" dirty="0"/>
                        <a:t>Mort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OR </a:t>
                      </a:r>
                      <a:r>
                        <a:rPr lang="en-GB" sz="1800" kern="1200" dirty="0">
                          <a:solidFill>
                            <a:schemeClr val="dk1"/>
                          </a:solidFill>
                          <a:effectLst/>
                          <a:latin typeface="+mn-lt"/>
                          <a:ea typeface="+mn-ea"/>
                          <a:cs typeface="+mn-cs"/>
                        </a:rPr>
                        <a:t>0.21 (0.09 - 0.47)</a:t>
                      </a:r>
                    </a:p>
                  </a:txBody>
                  <a:tcPr/>
                </a:tc>
                <a:extLst>
                  <a:ext uri="{0D108BD9-81ED-4DB2-BD59-A6C34878D82A}">
                    <a16:rowId xmlns:a16="http://schemas.microsoft.com/office/drawing/2014/main" val="3686602393"/>
                  </a:ext>
                </a:extLst>
              </a:tr>
            </a:tbl>
          </a:graphicData>
        </a:graphic>
      </p:graphicFrame>
      <p:graphicFrame>
        <p:nvGraphicFramePr>
          <p:cNvPr id="6" name="Diagram 5">
            <a:extLst>
              <a:ext uri="{FF2B5EF4-FFF2-40B4-BE49-F238E27FC236}">
                <a16:creationId xmlns:a16="http://schemas.microsoft.com/office/drawing/2014/main" id="{D7D4BC31-3E16-BC4F-8749-381BF3243C84}"/>
              </a:ext>
            </a:extLst>
          </p:cNvPr>
          <p:cNvGraphicFramePr/>
          <p:nvPr/>
        </p:nvGraphicFramePr>
        <p:xfrm>
          <a:off x="292444" y="2916195"/>
          <a:ext cx="11203462" cy="641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55997C63-0D29-2A4C-9E19-15377E4DEA5F}"/>
              </a:ext>
            </a:extLst>
          </p:cNvPr>
          <p:cNvSpPr/>
          <p:nvPr/>
        </p:nvSpPr>
        <p:spPr>
          <a:xfrm>
            <a:off x="6957297" y="6450243"/>
            <a:ext cx="5234703" cy="369332"/>
          </a:xfrm>
          <a:prstGeom prst="rect">
            <a:avLst/>
          </a:prstGeom>
        </p:spPr>
        <p:txBody>
          <a:bodyPr wrap="none">
            <a:spAutoFit/>
          </a:bodyPr>
          <a:lstStyle/>
          <a:p>
            <a:r>
              <a:rPr lang="en-US" dirty="0"/>
              <a:t> </a:t>
            </a:r>
            <a:r>
              <a:rPr lang="en-US" dirty="0" err="1"/>
              <a:t>Schünemann</a:t>
            </a:r>
            <a:r>
              <a:rPr lang="en-US" dirty="0"/>
              <a:t> et al Ann Intern Med. 2020 : M20-2306.</a:t>
            </a:r>
          </a:p>
        </p:txBody>
      </p:sp>
    </p:spTree>
    <p:extLst>
      <p:ext uri="{BB962C8B-B14F-4D97-AF65-F5344CB8AC3E}">
        <p14:creationId xmlns:p14="http://schemas.microsoft.com/office/powerpoint/2010/main" val="1733009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75B8002-1507-5140-AE62-92BDA824FFC9}"/>
              </a:ext>
            </a:extLst>
          </p:cNvPr>
          <p:cNvPicPr>
            <a:picLocks noChangeAspect="1"/>
          </p:cNvPicPr>
          <p:nvPr/>
        </p:nvPicPr>
        <p:blipFill>
          <a:blip r:embed="rId2">
            <a:alphaModFix amt="7000"/>
          </a:blip>
          <a:stretch>
            <a:fillRect/>
          </a:stretch>
        </p:blipFill>
        <p:spPr>
          <a:xfrm>
            <a:off x="0" y="-1"/>
            <a:ext cx="12192000" cy="6937643"/>
          </a:xfrm>
          <a:prstGeom prst="rect">
            <a:avLst/>
          </a:prstGeom>
        </p:spPr>
      </p:pic>
      <p:pic>
        <p:nvPicPr>
          <p:cNvPr id="4" name="Picture 3">
            <a:extLst>
              <a:ext uri="{FF2B5EF4-FFF2-40B4-BE49-F238E27FC236}">
                <a16:creationId xmlns:a16="http://schemas.microsoft.com/office/drawing/2014/main" id="{F36E34A0-D912-BD43-ADA2-CAB0C6EFE699}"/>
              </a:ext>
            </a:extLst>
          </p:cNvPr>
          <p:cNvPicPr>
            <a:picLocks noChangeAspect="1"/>
          </p:cNvPicPr>
          <p:nvPr/>
        </p:nvPicPr>
        <p:blipFill>
          <a:blip r:embed="rId3"/>
          <a:stretch>
            <a:fillRect/>
          </a:stretch>
        </p:blipFill>
        <p:spPr>
          <a:xfrm>
            <a:off x="0" y="0"/>
            <a:ext cx="12192000" cy="2246864"/>
          </a:xfrm>
          <a:prstGeom prst="rect">
            <a:avLst/>
          </a:prstGeom>
          <a:solidFill>
            <a:schemeClr val="bg1"/>
          </a:solidFill>
        </p:spPr>
      </p:pic>
      <p:graphicFrame>
        <p:nvGraphicFramePr>
          <p:cNvPr id="6" name="Diagram 5">
            <a:extLst>
              <a:ext uri="{FF2B5EF4-FFF2-40B4-BE49-F238E27FC236}">
                <a16:creationId xmlns:a16="http://schemas.microsoft.com/office/drawing/2014/main" id="{D7D4BC31-3E16-BC4F-8749-381BF3243C84}"/>
              </a:ext>
            </a:extLst>
          </p:cNvPr>
          <p:cNvGraphicFramePr/>
          <p:nvPr>
            <p:extLst>
              <p:ext uri="{D42A27DB-BD31-4B8C-83A1-F6EECF244321}">
                <p14:modId xmlns:p14="http://schemas.microsoft.com/office/powerpoint/2010/main" val="2067628661"/>
              </p:ext>
            </p:extLst>
          </p:nvPr>
        </p:nvGraphicFramePr>
        <p:xfrm>
          <a:off x="292444" y="2916195"/>
          <a:ext cx="11203462" cy="641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ctangle 6">
            <a:extLst>
              <a:ext uri="{FF2B5EF4-FFF2-40B4-BE49-F238E27FC236}">
                <a16:creationId xmlns:a16="http://schemas.microsoft.com/office/drawing/2014/main" id="{55997C63-0D29-2A4C-9E19-15377E4DEA5F}"/>
              </a:ext>
            </a:extLst>
          </p:cNvPr>
          <p:cNvSpPr/>
          <p:nvPr/>
        </p:nvSpPr>
        <p:spPr>
          <a:xfrm>
            <a:off x="6957297" y="6450243"/>
            <a:ext cx="5234703" cy="369332"/>
          </a:xfrm>
          <a:prstGeom prst="rect">
            <a:avLst/>
          </a:prstGeom>
        </p:spPr>
        <p:txBody>
          <a:bodyPr wrap="none">
            <a:spAutoFit/>
          </a:bodyPr>
          <a:lstStyle/>
          <a:p>
            <a:r>
              <a:rPr lang="en-US" dirty="0"/>
              <a:t> </a:t>
            </a:r>
            <a:r>
              <a:rPr lang="en-US" dirty="0" err="1"/>
              <a:t>Schünemann</a:t>
            </a:r>
            <a:r>
              <a:rPr lang="en-US" dirty="0"/>
              <a:t> et al Ann Intern Med. 2020 : M20-2306.</a:t>
            </a:r>
          </a:p>
        </p:txBody>
      </p:sp>
      <p:sp>
        <p:nvSpPr>
          <p:cNvPr id="2" name="Rectangle 1">
            <a:extLst>
              <a:ext uri="{FF2B5EF4-FFF2-40B4-BE49-F238E27FC236}">
                <a16:creationId xmlns:a16="http://schemas.microsoft.com/office/drawing/2014/main" id="{79200DD3-6A3B-2D42-A07F-D7C8CFDF265B}"/>
              </a:ext>
            </a:extLst>
          </p:cNvPr>
          <p:cNvSpPr/>
          <p:nvPr/>
        </p:nvSpPr>
        <p:spPr>
          <a:xfrm>
            <a:off x="790832" y="4124446"/>
            <a:ext cx="9428205" cy="2246769"/>
          </a:xfrm>
          <a:prstGeom prst="rect">
            <a:avLst/>
          </a:prstGeom>
        </p:spPr>
        <p:txBody>
          <a:bodyPr wrap="square">
            <a:spAutoFit/>
          </a:bodyPr>
          <a:lstStyle/>
          <a:p>
            <a:r>
              <a:rPr lang="en-GB" sz="2800" dirty="0">
                <a:solidFill>
                  <a:srgbClr val="000000"/>
                </a:solidFill>
                <a:latin typeface="Arial" panose="020B0604020202020204" pitchFamily="34" charset="0"/>
                <a:cs typeface="Arial" panose="020B0604020202020204" pitchFamily="34" charset="0"/>
              </a:rPr>
              <a:t>In summary, the results suggest no change in the findings of the original systematic review. </a:t>
            </a:r>
          </a:p>
          <a:p>
            <a:endParaRPr lang="en-GB" sz="2800" dirty="0">
              <a:solidFill>
                <a:srgbClr val="000000"/>
              </a:solidFill>
              <a:latin typeface="Arial" panose="020B0604020202020204" pitchFamily="34" charset="0"/>
              <a:cs typeface="Arial" panose="020B0604020202020204" pitchFamily="34" charset="0"/>
            </a:endParaRPr>
          </a:p>
          <a:p>
            <a:r>
              <a:rPr lang="en-GB" sz="2800" dirty="0">
                <a:solidFill>
                  <a:srgbClr val="000000"/>
                </a:solidFill>
                <a:latin typeface="Arial" panose="020B0604020202020204" pitchFamily="34" charset="0"/>
                <a:cs typeface="Arial" panose="020B0604020202020204" pitchFamily="34" charset="0"/>
              </a:rPr>
              <a:t>Non-invasive ventilation may have similar effects to IMV on mortality, but the evidence is uncertain</a:t>
            </a: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19224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3EDC-5F86-E742-8525-52B2EBAB62D5}"/>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3553ABB4-6265-6341-92DE-58FCEC4B8AAC}"/>
              </a:ext>
            </a:extLst>
          </p:cNvPr>
          <p:cNvPicPr>
            <a:picLocks noChangeAspect="1"/>
          </p:cNvPicPr>
          <p:nvPr/>
        </p:nvPicPr>
        <p:blipFill>
          <a:blip r:embed="rId2"/>
          <a:stretch>
            <a:fillRect/>
          </a:stretch>
        </p:blipFill>
        <p:spPr>
          <a:xfrm>
            <a:off x="660400" y="2668717"/>
            <a:ext cx="10871200" cy="2311400"/>
          </a:xfrm>
          <a:prstGeom prst="rect">
            <a:avLst/>
          </a:prstGeom>
        </p:spPr>
      </p:pic>
      <p:pic>
        <p:nvPicPr>
          <p:cNvPr id="5" name="Picture 4">
            <a:extLst>
              <a:ext uri="{FF2B5EF4-FFF2-40B4-BE49-F238E27FC236}">
                <a16:creationId xmlns:a16="http://schemas.microsoft.com/office/drawing/2014/main" id="{05B30ADC-C749-AC49-8F07-5C64AF251A52}"/>
              </a:ext>
            </a:extLst>
          </p:cNvPr>
          <p:cNvPicPr>
            <a:picLocks noChangeAspect="1"/>
          </p:cNvPicPr>
          <p:nvPr/>
        </p:nvPicPr>
        <p:blipFill>
          <a:blip r:embed="rId3">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1182874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BD58-C055-D54F-BF26-6981244D0E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008720-B69F-4346-A784-F06AA24643F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670A842-62E8-1146-B841-53D7F99FF723}"/>
              </a:ext>
            </a:extLst>
          </p:cNvPr>
          <p:cNvPicPr>
            <a:picLocks noChangeAspect="1"/>
          </p:cNvPicPr>
          <p:nvPr/>
        </p:nvPicPr>
        <p:blipFill>
          <a:blip r:embed="rId2"/>
          <a:stretch>
            <a:fillRect/>
          </a:stretch>
        </p:blipFill>
        <p:spPr>
          <a:xfrm>
            <a:off x="1200150" y="330200"/>
            <a:ext cx="9791700" cy="6197600"/>
          </a:xfrm>
          <a:prstGeom prst="rect">
            <a:avLst/>
          </a:prstGeom>
        </p:spPr>
      </p:pic>
      <p:pic>
        <p:nvPicPr>
          <p:cNvPr id="4" name="Picture 3">
            <a:extLst>
              <a:ext uri="{FF2B5EF4-FFF2-40B4-BE49-F238E27FC236}">
                <a16:creationId xmlns:a16="http://schemas.microsoft.com/office/drawing/2014/main" id="{9A9D83E8-7E27-3349-B139-CA87B64FAC0A}"/>
              </a:ext>
            </a:extLst>
          </p:cNvPr>
          <p:cNvPicPr>
            <a:picLocks noChangeAspect="1"/>
          </p:cNvPicPr>
          <p:nvPr/>
        </p:nvPicPr>
        <p:blipFill>
          <a:blip r:embed="rId3">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738078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BD58-C055-D54F-BF26-6981244D0E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008720-B69F-4346-A784-F06AA24643F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8A7828B-43F3-4F4B-89D8-E90FCC4A06A2}"/>
              </a:ext>
            </a:extLst>
          </p:cNvPr>
          <p:cNvPicPr>
            <a:picLocks noChangeAspect="1"/>
          </p:cNvPicPr>
          <p:nvPr/>
        </p:nvPicPr>
        <p:blipFill>
          <a:blip r:embed="rId2"/>
          <a:stretch>
            <a:fillRect/>
          </a:stretch>
        </p:blipFill>
        <p:spPr>
          <a:xfrm>
            <a:off x="1219800" y="0"/>
            <a:ext cx="9752400" cy="6858000"/>
          </a:xfrm>
          <a:prstGeom prst="rect">
            <a:avLst/>
          </a:prstGeom>
        </p:spPr>
      </p:pic>
      <p:pic>
        <p:nvPicPr>
          <p:cNvPr id="4" name="Picture 3">
            <a:extLst>
              <a:ext uri="{FF2B5EF4-FFF2-40B4-BE49-F238E27FC236}">
                <a16:creationId xmlns:a16="http://schemas.microsoft.com/office/drawing/2014/main" id="{9A9D83E8-7E27-3349-B139-CA87B64FAC0A}"/>
              </a:ext>
            </a:extLst>
          </p:cNvPr>
          <p:cNvPicPr>
            <a:picLocks noChangeAspect="1"/>
          </p:cNvPicPr>
          <p:nvPr/>
        </p:nvPicPr>
        <p:blipFill>
          <a:blip r:embed="rId3">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1394299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F3A5E-AB0E-0C43-9864-C1967AED71F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9C0C559-DE36-A74E-901A-652ABA1529C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BF4DEF7-55AE-8548-8493-5DD4716F0AF3}"/>
              </a:ext>
            </a:extLst>
          </p:cNvPr>
          <p:cNvPicPr>
            <a:picLocks noChangeAspect="1"/>
          </p:cNvPicPr>
          <p:nvPr/>
        </p:nvPicPr>
        <p:blipFill>
          <a:blip r:embed="rId2"/>
          <a:stretch>
            <a:fillRect/>
          </a:stretch>
        </p:blipFill>
        <p:spPr>
          <a:xfrm>
            <a:off x="697642" y="2339546"/>
            <a:ext cx="10401300" cy="4330700"/>
          </a:xfrm>
          <a:prstGeom prst="rect">
            <a:avLst/>
          </a:prstGeom>
        </p:spPr>
      </p:pic>
      <p:pic>
        <p:nvPicPr>
          <p:cNvPr id="6" name="Picture 5">
            <a:extLst>
              <a:ext uri="{FF2B5EF4-FFF2-40B4-BE49-F238E27FC236}">
                <a16:creationId xmlns:a16="http://schemas.microsoft.com/office/drawing/2014/main" id="{60B0A30F-FEA3-5D45-89AF-ABAA93C74E0E}"/>
              </a:ext>
            </a:extLst>
          </p:cNvPr>
          <p:cNvPicPr>
            <a:picLocks noChangeAspect="1"/>
          </p:cNvPicPr>
          <p:nvPr/>
        </p:nvPicPr>
        <p:blipFill>
          <a:blip r:embed="rId3"/>
          <a:stretch>
            <a:fillRect/>
          </a:stretch>
        </p:blipFill>
        <p:spPr>
          <a:xfrm>
            <a:off x="0" y="0"/>
            <a:ext cx="12192000" cy="2873741"/>
          </a:xfrm>
          <a:prstGeom prst="rect">
            <a:avLst/>
          </a:prstGeom>
        </p:spPr>
      </p:pic>
      <p:pic>
        <p:nvPicPr>
          <p:cNvPr id="7" name="Picture 6">
            <a:extLst>
              <a:ext uri="{FF2B5EF4-FFF2-40B4-BE49-F238E27FC236}">
                <a16:creationId xmlns:a16="http://schemas.microsoft.com/office/drawing/2014/main" id="{7D1F30AD-0F40-3744-95D6-96D5255FEA4B}"/>
              </a:ext>
            </a:extLst>
          </p:cNvPr>
          <p:cNvPicPr>
            <a:picLocks noChangeAspect="1"/>
          </p:cNvPicPr>
          <p:nvPr/>
        </p:nvPicPr>
        <p:blipFill>
          <a:blip r:embed="rId4">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4114252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B3FAC-200E-0E4C-BD4A-8D02BCC80C8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489411-BA9D-0C46-B9ED-C28533CE2E02}"/>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A449FBD6-D230-1E42-A742-044085C35AEA}"/>
              </a:ext>
            </a:extLst>
          </p:cNvPr>
          <p:cNvPicPr>
            <a:picLocks noChangeAspect="1"/>
          </p:cNvPicPr>
          <p:nvPr/>
        </p:nvPicPr>
        <p:blipFill>
          <a:blip r:embed="rId2"/>
          <a:stretch>
            <a:fillRect/>
          </a:stretch>
        </p:blipFill>
        <p:spPr>
          <a:xfrm>
            <a:off x="895350" y="2790396"/>
            <a:ext cx="10401300" cy="3822700"/>
          </a:xfrm>
          <a:prstGeom prst="rect">
            <a:avLst/>
          </a:prstGeom>
        </p:spPr>
      </p:pic>
      <p:pic>
        <p:nvPicPr>
          <p:cNvPr id="5" name="Picture 4">
            <a:extLst>
              <a:ext uri="{FF2B5EF4-FFF2-40B4-BE49-F238E27FC236}">
                <a16:creationId xmlns:a16="http://schemas.microsoft.com/office/drawing/2014/main" id="{A078148C-59FF-D44B-B4E8-714A4743EDA0}"/>
              </a:ext>
            </a:extLst>
          </p:cNvPr>
          <p:cNvPicPr>
            <a:picLocks noChangeAspect="1"/>
          </p:cNvPicPr>
          <p:nvPr/>
        </p:nvPicPr>
        <p:blipFill>
          <a:blip r:embed="rId3"/>
          <a:stretch>
            <a:fillRect/>
          </a:stretch>
        </p:blipFill>
        <p:spPr>
          <a:xfrm>
            <a:off x="0" y="0"/>
            <a:ext cx="12192000" cy="2873741"/>
          </a:xfrm>
          <a:prstGeom prst="rect">
            <a:avLst/>
          </a:prstGeom>
        </p:spPr>
      </p:pic>
      <p:pic>
        <p:nvPicPr>
          <p:cNvPr id="6" name="Picture 5">
            <a:extLst>
              <a:ext uri="{FF2B5EF4-FFF2-40B4-BE49-F238E27FC236}">
                <a16:creationId xmlns:a16="http://schemas.microsoft.com/office/drawing/2014/main" id="{69A3A157-395A-894B-8B55-A2C1D8439BC7}"/>
              </a:ext>
            </a:extLst>
          </p:cNvPr>
          <p:cNvPicPr>
            <a:picLocks noChangeAspect="1"/>
          </p:cNvPicPr>
          <p:nvPr/>
        </p:nvPicPr>
        <p:blipFill>
          <a:blip r:embed="rId4">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836621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49625-F2E6-FB4F-8BC9-74ADCCF40B7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80F7531-2AB0-E648-A6F1-5C7E7AEDA52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2664C781-F1F5-8240-A60F-462AD1A40C47}"/>
              </a:ext>
            </a:extLst>
          </p:cNvPr>
          <p:cNvPicPr>
            <a:picLocks noChangeAspect="1"/>
          </p:cNvPicPr>
          <p:nvPr/>
        </p:nvPicPr>
        <p:blipFill>
          <a:blip r:embed="rId2"/>
          <a:stretch>
            <a:fillRect/>
          </a:stretch>
        </p:blipFill>
        <p:spPr>
          <a:xfrm>
            <a:off x="933450" y="2765339"/>
            <a:ext cx="10325100" cy="3848100"/>
          </a:xfrm>
          <a:prstGeom prst="rect">
            <a:avLst/>
          </a:prstGeom>
        </p:spPr>
      </p:pic>
      <p:pic>
        <p:nvPicPr>
          <p:cNvPr id="5" name="Picture 4">
            <a:extLst>
              <a:ext uri="{FF2B5EF4-FFF2-40B4-BE49-F238E27FC236}">
                <a16:creationId xmlns:a16="http://schemas.microsoft.com/office/drawing/2014/main" id="{8DC84F76-6605-3B47-BF6B-F067465F4C77}"/>
              </a:ext>
            </a:extLst>
          </p:cNvPr>
          <p:cNvPicPr>
            <a:picLocks noChangeAspect="1"/>
          </p:cNvPicPr>
          <p:nvPr/>
        </p:nvPicPr>
        <p:blipFill>
          <a:blip r:embed="rId3"/>
          <a:stretch>
            <a:fillRect/>
          </a:stretch>
        </p:blipFill>
        <p:spPr>
          <a:xfrm>
            <a:off x="0" y="0"/>
            <a:ext cx="12192000" cy="2873741"/>
          </a:xfrm>
          <a:prstGeom prst="rect">
            <a:avLst/>
          </a:prstGeom>
        </p:spPr>
      </p:pic>
      <p:pic>
        <p:nvPicPr>
          <p:cNvPr id="6" name="Picture 5">
            <a:extLst>
              <a:ext uri="{FF2B5EF4-FFF2-40B4-BE49-F238E27FC236}">
                <a16:creationId xmlns:a16="http://schemas.microsoft.com/office/drawing/2014/main" id="{B83F8E4D-B72E-B743-961D-7A67A3A91A17}"/>
              </a:ext>
            </a:extLst>
          </p:cNvPr>
          <p:cNvPicPr>
            <a:picLocks noChangeAspect="1"/>
          </p:cNvPicPr>
          <p:nvPr/>
        </p:nvPicPr>
        <p:blipFill>
          <a:blip r:embed="rId4">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2758832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BD58-C055-D54F-BF26-6981244D0E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008720-B69F-4346-A784-F06AA24643F4}"/>
              </a:ext>
            </a:extLst>
          </p:cNvPr>
          <p:cNvSpPr>
            <a:spLocks noGrp="1"/>
          </p:cNvSpPr>
          <p:nvPr>
            <p:ph idx="1"/>
          </p:nvPr>
        </p:nvSpPr>
        <p:spPr/>
        <p:txBody>
          <a:bodyPr/>
          <a:lstStyle/>
          <a:p>
            <a:endParaRPr lang="en-US"/>
          </a:p>
        </p:txBody>
      </p:sp>
      <p:pic>
        <p:nvPicPr>
          <p:cNvPr id="6" name="Picture 5">
            <a:extLst>
              <a:ext uri="{FF2B5EF4-FFF2-40B4-BE49-F238E27FC236}">
                <a16:creationId xmlns:a16="http://schemas.microsoft.com/office/drawing/2014/main" id="{6F965AE4-575E-9B49-A86A-7B09B0EE65A9}"/>
              </a:ext>
            </a:extLst>
          </p:cNvPr>
          <p:cNvPicPr>
            <a:picLocks noChangeAspect="1"/>
          </p:cNvPicPr>
          <p:nvPr/>
        </p:nvPicPr>
        <p:blipFill>
          <a:blip r:embed="rId2"/>
          <a:stretch>
            <a:fillRect/>
          </a:stretch>
        </p:blipFill>
        <p:spPr>
          <a:xfrm>
            <a:off x="374650" y="165100"/>
            <a:ext cx="11442700" cy="6527800"/>
          </a:xfrm>
          <a:prstGeom prst="rect">
            <a:avLst/>
          </a:prstGeom>
        </p:spPr>
      </p:pic>
      <p:pic>
        <p:nvPicPr>
          <p:cNvPr id="7" name="Picture 6">
            <a:extLst>
              <a:ext uri="{FF2B5EF4-FFF2-40B4-BE49-F238E27FC236}">
                <a16:creationId xmlns:a16="http://schemas.microsoft.com/office/drawing/2014/main" id="{89BE0655-6584-E744-B607-1CF8C14C268A}"/>
              </a:ext>
            </a:extLst>
          </p:cNvPr>
          <p:cNvPicPr>
            <a:picLocks noChangeAspect="1"/>
          </p:cNvPicPr>
          <p:nvPr/>
        </p:nvPicPr>
        <p:blipFill>
          <a:blip r:embed="rId3">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3566730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ABD58-C055-D54F-BF26-6981244D0E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B008720-B69F-4346-A784-F06AA24643F4}"/>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BF097CC5-B863-C24E-890E-9A1E1F35810D}"/>
              </a:ext>
            </a:extLst>
          </p:cNvPr>
          <p:cNvPicPr>
            <a:picLocks noChangeAspect="1"/>
          </p:cNvPicPr>
          <p:nvPr/>
        </p:nvPicPr>
        <p:blipFill>
          <a:blip r:embed="rId2"/>
          <a:stretch>
            <a:fillRect/>
          </a:stretch>
        </p:blipFill>
        <p:spPr>
          <a:xfrm>
            <a:off x="2409446" y="0"/>
            <a:ext cx="7373108" cy="6858000"/>
          </a:xfrm>
          <a:prstGeom prst="rect">
            <a:avLst/>
          </a:prstGeom>
        </p:spPr>
      </p:pic>
      <p:pic>
        <p:nvPicPr>
          <p:cNvPr id="8" name="Picture 7">
            <a:extLst>
              <a:ext uri="{FF2B5EF4-FFF2-40B4-BE49-F238E27FC236}">
                <a16:creationId xmlns:a16="http://schemas.microsoft.com/office/drawing/2014/main" id="{5FA048EE-8D24-AC43-885E-793F0D415FA5}"/>
              </a:ext>
            </a:extLst>
          </p:cNvPr>
          <p:cNvPicPr>
            <a:picLocks noChangeAspect="1"/>
          </p:cNvPicPr>
          <p:nvPr/>
        </p:nvPicPr>
        <p:blipFill>
          <a:blip r:embed="rId3">
            <a:alphaModFix amt="7000"/>
          </a:blip>
          <a:stretch>
            <a:fillRect/>
          </a:stretch>
        </p:blipFill>
        <p:spPr>
          <a:xfrm>
            <a:off x="0" y="-1"/>
            <a:ext cx="12192000" cy="6937643"/>
          </a:xfrm>
          <a:prstGeom prst="rect">
            <a:avLst/>
          </a:prstGeom>
        </p:spPr>
      </p:pic>
    </p:spTree>
    <p:extLst>
      <p:ext uri="{BB962C8B-B14F-4D97-AF65-F5344CB8AC3E}">
        <p14:creationId xmlns:p14="http://schemas.microsoft.com/office/powerpoint/2010/main" val="2871202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60D169E8-D517-1E42-AA7A-063AC4B13775}"/>
              </a:ext>
            </a:extLst>
          </p:cNvPr>
          <p:cNvPicPr>
            <a:picLocks noChangeAspect="1"/>
          </p:cNvPicPr>
          <p:nvPr/>
        </p:nvPicPr>
        <p:blipFill>
          <a:blip r:embed="rId2">
            <a:alphaModFix amt="7000"/>
          </a:blip>
          <a:stretch>
            <a:fillRect/>
          </a:stretch>
        </p:blipFill>
        <p:spPr>
          <a:xfrm>
            <a:off x="0" y="-1"/>
            <a:ext cx="12192000" cy="6937643"/>
          </a:xfrm>
          <a:prstGeom prst="rect">
            <a:avLst/>
          </a:prstGeom>
        </p:spPr>
      </p:pic>
      <p:pic>
        <p:nvPicPr>
          <p:cNvPr id="4" name="Picture 3"/>
          <p:cNvPicPr>
            <a:picLocks noChangeAspect="1"/>
          </p:cNvPicPr>
          <p:nvPr/>
        </p:nvPicPr>
        <p:blipFill>
          <a:blip r:embed="rId3"/>
          <a:stretch>
            <a:fillRect/>
          </a:stretch>
        </p:blipFill>
        <p:spPr>
          <a:xfrm>
            <a:off x="79370" y="696273"/>
            <a:ext cx="4873644" cy="5714587"/>
          </a:xfrm>
          <a:prstGeom prst="rect">
            <a:avLst/>
          </a:prstGeom>
          <a:ln>
            <a:solidFill>
              <a:schemeClr val="tx1"/>
            </a:solidFill>
          </a:ln>
        </p:spPr>
      </p:pic>
      <p:sp>
        <p:nvSpPr>
          <p:cNvPr id="5" name="Rectangle 4"/>
          <p:cNvSpPr/>
          <p:nvPr/>
        </p:nvSpPr>
        <p:spPr>
          <a:xfrm>
            <a:off x="100089" y="2714223"/>
            <a:ext cx="4668858" cy="61756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p:cNvPicPr>
            <a:picLocks noChangeAspect="1"/>
          </p:cNvPicPr>
          <p:nvPr/>
        </p:nvPicPr>
        <p:blipFill>
          <a:blip r:embed="rId4"/>
          <a:stretch>
            <a:fillRect/>
          </a:stretch>
        </p:blipFill>
        <p:spPr>
          <a:xfrm>
            <a:off x="1509655" y="741646"/>
            <a:ext cx="6667500" cy="2847975"/>
          </a:xfrm>
          <a:prstGeom prst="rect">
            <a:avLst/>
          </a:prstGeom>
          <a:ln>
            <a:solidFill>
              <a:schemeClr val="tx1"/>
            </a:solidFill>
          </a:ln>
        </p:spPr>
      </p:pic>
      <p:pic>
        <p:nvPicPr>
          <p:cNvPr id="7" name="Picture 6"/>
          <p:cNvPicPr>
            <a:picLocks noChangeAspect="1"/>
          </p:cNvPicPr>
          <p:nvPr/>
        </p:nvPicPr>
        <p:blipFill>
          <a:blip r:embed="rId5"/>
          <a:stretch>
            <a:fillRect/>
          </a:stretch>
        </p:blipFill>
        <p:spPr>
          <a:xfrm>
            <a:off x="1509655" y="3553567"/>
            <a:ext cx="6667500" cy="1428750"/>
          </a:xfrm>
          <a:prstGeom prst="rect">
            <a:avLst/>
          </a:prstGeom>
          <a:ln>
            <a:solidFill>
              <a:schemeClr val="tx1"/>
            </a:solidFill>
          </a:ln>
        </p:spPr>
      </p:pic>
      <p:sp>
        <p:nvSpPr>
          <p:cNvPr id="8" name="Rectangle 7"/>
          <p:cNvSpPr/>
          <p:nvPr/>
        </p:nvSpPr>
        <p:spPr>
          <a:xfrm>
            <a:off x="1617728" y="4276222"/>
            <a:ext cx="6559427" cy="60560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p:cNvPicPr>
            <a:picLocks noChangeAspect="1"/>
          </p:cNvPicPr>
          <p:nvPr/>
        </p:nvPicPr>
        <p:blipFill>
          <a:blip r:embed="rId6"/>
          <a:stretch>
            <a:fillRect/>
          </a:stretch>
        </p:blipFill>
        <p:spPr>
          <a:xfrm>
            <a:off x="3522728" y="1304926"/>
            <a:ext cx="7219950" cy="5267325"/>
          </a:xfrm>
          <a:prstGeom prst="rect">
            <a:avLst/>
          </a:prstGeom>
          <a:ln>
            <a:solidFill>
              <a:schemeClr val="tx1"/>
            </a:solidFill>
          </a:ln>
        </p:spPr>
      </p:pic>
      <p:pic>
        <p:nvPicPr>
          <p:cNvPr id="18" name="Picture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551179" y="717444"/>
            <a:ext cx="2708584" cy="795783"/>
          </a:xfrm>
          <a:prstGeom prst="rect">
            <a:avLst/>
          </a:prstGeom>
        </p:spPr>
      </p:pic>
      <p:sp>
        <p:nvSpPr>
          <p:cNvPr id="19" name="Rectangle 18"/>
          <p:cNvSpPr/>
          <p:nvPr/>
        </p:nvSpPr>
        <p:spPr>
          <a:xfrm>
            <a:off x="3719250" y="2436877"/>
            <a:ext cx="6900623" cy="69777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p:cNvSpPr/>
          <p:nvPr/>
        </p:nvSpPr>
        <p:spPr>
          <a:xfrm>
            <a:off x="3719251" y="4358336"/>
            <a:ext cx="6900623" cy="95534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56410" y="640939"/>
            <a:ext cx="6639632" cy="1695450"/>
          </a:xfrm>
          <a:prstGeom prst="rect">
            <a:avLst/>
          </a:prstGeom>
          <a:ln>
            <a:solidFill>
              <a:schemeClr val="tx1"/>
            </a:solidFill>
          </a:ln>
        </p:spPr>
      </p:pic>
      <p:pic>
        <p:nvPicPr>
          <p:cNvPr id="26" name="Picture 25"/>
          <p:cNvPicPr>
            <a:picLocks noChangeAspect="1"/>
          </p:cNvPicPr>
          <p:nvPr/>
        </p:nvPicPr>
        <p:blipFill>
          <a:blip r:embed="rId9"/>
          <a:stretch>
            <a:fillRect/>
          </a:stretch>
        </p:blipFill>
        <p:spPr>
          <a:xfrm>
            <a:off x="5464936" y="2381843"/>
            <a:ext cx="6631106" cy="1085850"/>
          </a:xfrm>
          <a:prstGeom prst="rect">
            <a:avLst/>
          </a:prstGeom>
          <a:ln>
            <a:solidFill>
              <a:schemeClr val="tx1"/>
            </a:solidFill>
          </a:ln>
        </p:spPr>
      </p:pic>
      <p:pic>
        <p:nvPicPr>
          <p:cNvPr id="27" name="Picture 26"/>
          <p:cNvPicPr>
            <a:picLocks noChangeAspect="1"/>
          </p:cNvPicPr>
          <p:nvPr/>
        </p:nvPicPr>
        <p:blipFill>
          <a:blip r:embed="rId10"/>
          <a:stretch>
            <a:fillRect/>
          </a:stretch>
        </p:blipFill>
        <p:spPr>
          <a:xfrm>
            <a:off x="5464937" y="3492944"/>
            <a:ext cx="6631106" cy="733425"/>
          </a:xfrm>
          <a:prstGeom prst="rect">
            <a:avLst/>
          </a:prstGeom>
          <a:ln>
            <a:solidFill>
              <a:schemeClr val="tx1"/>
            </a:solidFill>
          </a:ln>
        </p:spPr>
      </p:pic>
      <p:sp>
        <p:nvSpPr>
          <p:cNvPr id="28" name="Rectangle 27"/>
          <p:cNvSpPr/>
          <p:nvPr/>
        </p:nvSpPr>
        <p:spPr>
          <a:xfrm>
            <a:off x="5464936" y="3065906"/>
            <a:ext cx="6613045" cy="115563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27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9" grpId="0" animBg="1"/>
      <p:bldP spid="20"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60" y="412086"/>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5454848" y="255847"/>
            <a:ext cx="5364777" cy="989215"/>
            <a:chOff x="0" y="0"/>
            <a:chExt cx="5364777" cy="989215"/>
          </a:xfrm>
        </p:grpSpPr>
        <p:sp>
          <p:nvSpPr>
            <p:cNvPr id="6" name="Chevron 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7" name="Chevron 4"/>
            <p:cNvSpPr txBox="1"/>
            <p:nvPr/>
          </p:nvSpPr>
          <p:spPr>
            <a:xfrm>
              <a:off x="494608"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a:t>Need for the trial</a:t>
              </a:r>
            </a:p>
          </p:txBody>
        </p:sp>
      </p:grpSp>
      <p:sp>
        <p:nvSpPr>
          <p:cNvPr id="3" name="Rectangle 2"/>
          <p:cNvSpPr/>
          <p:nvPr/>
        </p:nvSpPr>
        <p:spPr>
          <a:xfrm>
            <a:off x="405360" y="1831553"/>
            <a:ext cx="11628582" cy="4801314"/>
          </a:xfrm>
          <a:prstGeom prst="rect">
            <a:avLst/>
          </a:prstGeom>
        </p:spPr>
        <p:txBody>
          <a:bodyPr wrap="square">
            <a:spAutoFit/>
          </a:bodyPr>
          <a:lstStyle/>
          <a:p>
            <a:pPr marL="342900" indent="-342900">
              <a:buFont typeface="Arial" panose="020B0604020202020204" pitchFamily="34" charset="0"/>
              <a:buChar char="•"/>
            </a:pPr>
            <a:r>
              <a:rPr lang="en-GB" sz="2400" dirty="0"/>
              <a:t>COVID-19: wide spectrum of clinical severity, ranging from asymptomatic to critically illness</a:t>
            </a:r>
          </a:p>
          <a:p>
            <a:pPr marL="342900" indent="-342900">
              <a:buFont typeface="Arial" panose="020B0604020202020204" pitchFamily="34" charset="0"/>
              <a:buChar char="•"/>
            </a:pPr>
            <a:r>
              <a:rPr lang="en-GB" sz="2400" dirty="0"/>
              <a:t>Acute hypoxaemic respiratory failure- important complication</a:t>
            </a:r>
          </a:p>
          <a:p>
            <a:pPr marL="342900" indent="-342900">
              <a:buFont typeface="Arial" panose="020B0604020202020204" pitchFamily="34" charset="0"/>
              <a:buChar char="•"/>
            </a:pPr>
            <a:r>
              <a:rPr lang="en-GB" sz="2400" dirty="0"/>
              <a:t>Excess demand on limited ventilator availability and critical care bed capacity is currently being witnessed worldwide</a:t>
            </a:r>
          </a:p>
          <a:p>
            <a:pPr marL="342900" indent="-342900">
              <a:buFont typeface="Arial" panose="020B0604020202020204" pitchFamily="34" charset="0"/>
              <a:buChar char="•"/>
            </a:pPr>
            <a:r>
              <a:rPr lang="en-GB" sz="2400" dirty="0"/>
              <a:t>Uncertainty as to best strategy to reduce need for tracheal intubation in COVID-19</a:t>
            </a:r>
            <a:br>
              <a:rPr lang="en-GB" sz="2400" dirty="0"/>
            </a:br>
            <a:endParaRPr lang="en-GB" sz="2400" dirty="0"/>
          </a:p>
          <a:p>
            <a:pPr marL="342900" indent="-342900">
              <a:buFont typeface="Arial" panose="020B0604020202020204" pitchFamily="34" charset="0"/>
              <a:buChar char="•"/>
            </a:pPr>
            <a:r>
              <a:rPr lang="en-GB" sz="2400" u="sng" dirty="0"/>
              <a:t>Variable practice</a:t>
            </a:r>
            <a:r>
              <a:rPr lang="en-GB" sz="2400" b="1" dirty="0"/>
              <a:t/>
            </a:r>
            <a:br>
              <a:rPr lang="en-GB" sz="2400" b="1" dirty="0"/>
            </a:br>
            <a:r>
              <a:rPr lang="en-GB" sz="2400" dirty="0"/>
              <a:t>Oxygen only pathway – straight to intubation</a:t>
            </a:r>
            <a:br>
              <a:rPr lang="en-GB" sz="2400" dirty="0"/>
            </a:br>
            <a:r>
              <a:rPr lang="en-GB" sz="2400" dirty="0"/>
              <a:t>CPAP, with potential for HFNO</a:t>
            </a:r>
            <a:br>
              <a:rPr lang="en-GB" sz="2400" dirty="0"/>
            </a:br>
            <a:r>
              <a:rPr lang="en-GB" sz="2400" dirty="0"/>
              <a:t>No CPAP – oxygen therapy</a:t>
            </a:r>
            <a:br>
              <a:rPr lang="en-GB" sz="2400" dirty="0"/>
            </a:br>
            <a:r>
              <a:rPr lang="en-GB" sz="2400" dirty="0"/>
              <a:t>HFNO</a:t>
            </a:r>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1291477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BA88E7-6964-8846-9B54-B53C6C1833D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3836" y="330131"/>
            <a:ext cx="3208886" cy="980604"/>
          </a:xfrm>
          <a:prstGeom prst="rect">
            <a:avLst/>
          </a:prstGeom>
        </p:spPr>
      </p:pic>
      <p:pic>
        <p:nvPicPr>
          <p:cNvPr id="6" name="Picture 5">
            <a:extLst>
              <a:ext uri="{FF2B5EF4-FFF2-40B4-BE49-F238E27FC236}">
                <a16:creationId xmlns:a16="http://schemas.microsoft.com/office/drawing/2014/main" id="{5CB4E027-5AD0-5E4B-9762-DD170538D26C}"/>
              </a:ext>
            </a:extLst>
          </p:cNvPr>
          <p:cNvPicPr>
            <a:picLocks noChangeAspect="1"/>
          </p:cNvPicPr>
          <p:nvPr/>
        </p:nvPicPr>
        <p:blipFill>
          <a:blip r:embed="rId3"/>
          <a:stretch>
            <a:fillRect/>
          </a:stretch>
        </p:blipFill>
        <p:spPr>
          <a:xfrm>
            <a:off x="538277" y="529192"/>
            <a:ext cx="3922416" cy="980604"/>
          </a:xfrm>
          <a:prstGeom prst="rect">
            <a:avLst/>
          </a:prstGeom>
        </p:spPr>
      </p:pic>
      <p:sp>
        <p:nvSpPr>
          <p:cNvPr id="7" name="Text Placeholder 1">
            <a:extLst>
              <a:ext uri="{FF2B5EF4-FFF2-40B4-BE49-F238E27FC236}">
                <a16:creationId xmlns:a16="http://schemas.microsoft.com/office/drawing/2014/main" id="{5F6F44E3-F297-B145-9FC2-D7CA046C8880}"/>
              </a:ext>
            </a:extLst>
          </p:cNvPr>
          <p:cNvSpPr txBox="1">
            <a:spLocks/>
          </p:cNvSpPr>
          <p:nvPr/>
        </p:nvSpPr>
        <p:spPr>
          <a:xfrm>
            <a:off x="86497" y="2689461"/>
            <a:ext cx="11887200" cy="1450908"/>
          </a:xfrm>
          <a:prstGeom prst="roundRect">
            <a:avLst/>
          </a:prstGeom>
          <a:solidFill>
            <a:schemeClr val="bg1"/>
          </a:solidFill>
          <a:ln w="38100" cap="flat" cmpd="sng" algn="ctr">
            <a:solidFill>
              <a:schemeClr val="accent1"/>
            </a:solidFill>
            <a:prstDash val="solid"/>
            <a:miter lim="800000"/>
          </a:ln>
        </p:spPr>
        <p:style>
          <a:lnRef idx="1">
            <a:schemeClr val="accent1"/>
          </a:lnRef>
          <a:fillRef idx="2">
            <a:schemeClr val="accent1"/>
          </a:fillRef>
          <a:effectRef idx="1">
            <a:schemeClr val="accent1"/>
          </a:effectRef>
          <a:fontRef idx="minor">
            <a:schemeClr val="dk1"/>
          </a:fontRef>
        </p:style>
        <p:txBody>
          <a:bodyPr/>
          <a:lstStyle>
            <a:lvl1pPr marL="240030" indent="-240030" algn="l" defTabSz="960120" rtl="0" eaLnBrk="1" latinLnBrk="0" hangingPunct="1">
              <a:lnSpc>
                <a:spcPct val="90000"/>
              </a:lnSpc>
              <a:spcBef>
                <a:spcPts val="1050"/>
              </a:spcBef>
              <a:buFont typeface="Arial" panose="020B0604020202020204" pitchFamily="34" charset="0"/>
              <a:buChar char="•"/>
              <a:defRPr sz="2940" kern="1200">
                <a:solidFill>
                  <a:schemeClr val="dk1"/>
                </a:solidFill>
                <a:latin typeface="+mn-lt"/>
                <a:ea typeface="+mn-ea"/>
                <a:cs typeface="+mn-cs"/>
              </a:defRPr>
            </a:lvl1pPr>
            <a:lvl2pPr marL="720090" indent="-240030" algn="l" defTabSz="960120" rtl="0" eaLnBrk="1" latinLnBrk="0" hangingPunct="1">
              <a:lnSpc>
                <a:spcPct val="90000"/>
              </a:lnSpc>
              <a:spcBef>
                <a:spcPts val="525"/>
              </a:spcBef>
              <a:buFont typeface="Arial" panose="020B0604020202020204" pitchFamily="34" charset="0"/>
              <a:buChar char="•"/>
              <a:defRPr sz="2520" kern="1200">
                <a:solidFill>
                  <a:schemeClr val="dk1"/>
                </a:solidFill>
                <a:latin typeface="+mn-lt"/>
                <a:ea typeface="+mn-ea"/>
                <a:cs typeface="+mn-cs"/>
              </a:defRPr>
            </a:lvl2pPr>
            <a:lvl3pPr marL="1200150" indent="-240030" algn="l" defTabSz="960120" rtl="0" eaLnBrk="1" latinLnBrk="0" hangingPunct="1">
              <a:lnSpc>
                <a:spcPct val="90000"/>
              </a:lnSpc>
              <a:spcBef>
                <a:spcPts val="525"/>
              </a:spcBef>
              <a:buFont typeface="Arial" panose="020B0604020202020204" pitchFamily="34" charset="0"/>
              <a:buChar char="•"/>
              <a:defRPr sz="2100" kern="1200">
                <a:solidFill>
                  <a:schemeClr val="dk1"/>
                </a:solidFill>
                <a:latin typeface="+mn-lt"/>
                <a:ea typeface="+mn-ea"/>
                <a:cs typeface="+mn-cs"/>
              </a:defRPr>
            </a:lvl3pPr>
            <a:lvl4pPr marL="1680210" indent="-240030" algn="l" defTabSz="960120" rtl="0" eaLnBrk="1" latinLnBrk="0" hangingPunct="1">
              <a:lnSpc>
                <a:spcPct val="90000"/>
              </a:lnSpc>
              <a:spcBef>
                <a:spcPts val="525"/>
              </a:spcBef>
              <a:buFont typeface="Arial" panose="020B0604020202020204" pitchFamily="34" charset="0"/>
              <a:buChar char="•"/>
              <a:defRPr sz="1890" kern="1200">
                <a:solidFill>
                  <a:schemeClr val="dk1"/>
                </a:solidFill>
                <a:latin typeface="+mn-lt"/>
                <a:ea typeface="+mn-ea"/>
                <a:cs typeface="+mn-cs"/>
              </a:defRPr>
            </a:lvl4pPr>
            <a:lvl5pPr marL="2160270" indent="-240030" algn="l" defTabSz="960120" rtl="0" eaLnBrk="1" latinLnBrk="0" hangingPunct="1">
              <a:lnSpc>
                <a:spcPct val="90000"/>
              </a:lnSpc>
              <a:spcBef>
                <a:spcPts val="525"/>
              </a:spcBef>
              <a:buFont typeface="Arial" panose="020B0604020202020204" pitchFamily="34" charset="0"/>
              <a:buChar char="•"/>
              <a:defRPr sz="1890" kern="1200">
                <a:solidFill>
                  <a:schemeClr val="dk1"/>
                </a:solidFill>
                <a:latin typeface="+mn-lt"/>
                <a:ea typeface="+mn-ea"/>
                <a:cs typeface="+mn-cs"/>
              </a:defRPr>
            </a:lvl5pPr>
            <a:lvl6pPr marL="2640330" indent="-240030" algn="l" defTabSz="960120" rtl="0" eaLnBrk="1" latinLnBrk="0" hangingPunct="1">
              <a:lnSpc>
                <a:spcPct val="90000"/>
              </a:lnSpc>
              <a:spcBef>
                <a:spcPts val="525"/>
              </a:spcBef>
              <a:buFont typeface="Arial" panose="020B0604020202020204" pitchFamily="34" charset="0"/>
              <a:buChar char="•"/>
              <a:defRPr sz="1890" kern="1200">
                <a:solidFill>
                  <a:schemeClr val="dk1"/>
                </a:solidFill>
                <a:latin typeface="+mn-lt"/>
                <a:ea typeface="+mn-ea"/>
                <a:cs typeface="+mn-cs"/>
              </a:defRPr>
            </a:lvl6pPr>
            <a:lvl7pPr marL="3120390" indent="-240030" algn="l" defTabSz="960120" rtl="0" eaLnBrk="1" latinLnBrk="0" hangingPunct="1">
              <a:lnSpc>
                <a:spcPct val="90000"/>
              </a:lnSpc>
              <a:spcBef>
                <a:spcPts val="525"/>
              </a:spcBef>
              <a:buFont typeface="Arial" panose="020B0604020202020204" pitchFamily="34" charset="0"/>
              <a:buChar char="•"/>
              <a:defRPr sz="1890" kern="1200">
                <a:solidFill>
                  <a:schemeClr val="dk1"/>
                </a:solidFill>
                <a:latin typeface="+mn-lt"/>
                <a:ea typeface="+mn-ea"/>
                <a:cs typeface="+mn-cs"/>
              </a:defRPr>
            </a:lvl7pPr>
            <a:lvl8pPr marL="3600450" indent="-240030" algn="l" defTabSz="960120" rtl="0" eaLnBrk="1" latinLnBrk="0" hangingPunct="1">
              <a:lnSpc>
                <a:spcPct val="90000"/>
              </a:lnSpc>
              <a:spcBef>
                <a:spcPts val="525"/>
              </a:spcBef>
              <a:buFont typeface="Arial" panose="020B0604020202020204" pitchFamily="34" charset="0"/>
              <a:buChar char="•"/>
              <a:defRPr sz="1890" kern="1200">
                <a:solidFill>
                  <a:schemeClr val="dk1"/>
                </a:solidFill>
                <a:latin typeface="+mn-lt"/>
                <a:ea typeface="+mn-ea"/>
                <a:cs typeface="+mn-cs"/>
              </a:defRPr>
            </a:lvl8pPr>
            <a:lvl9pPr marL="4080510" indent="-240030" algn="l" defTabSz="960120" rtl="0" eaLnBrk="1" latinLnBrk="0" hangingPunct="1">
              <a:lnSpc>
                <a:spcPct val="90000"/>
              </a:lnSpc>
              <a:spcBef>
                <a:spcPts val="525"/>
              </a:spcBef>
              <a:buFont typeface="Arial" panose="020B0604020202020204" pitchFamily="34" charset="0"/>
              <a:buChar char="•"/>
              <a:defRPr sz="1890" kern="1200">
                <a:solidFill>
                  <a:schemeClr val="dk1"/>
                </a:solidFill>
                <a:latin typeface="+mn-lt"/>
                <a:ea typeface="+mn-ea"/>
                <a:cs typeface="+mn-cs"/>
              </a:defRPr>
            </a:lvl9pPr>
          </a:lstStyle>
          <a:p>
            <a:pPr marL="0" indent="0" algn="ctr">
              <a:buNone/>
            </a:pPr>
            <a:r>
              <a:rPr lang="en-GB" sz="2800" dirty="0"/>
              <a:t>Aim: To determine if CPAP or HFNO is clinically effective compared to standard oxygen therapy in patients with confirmed or suspected COVID-19</a:t>
            </a:r>
          </a:p>
        </p:txBody>
      </p:sp>
      <p:sp>
        <p:nvSpPr>
          <p:cNvPr id="8" name="Title 6">
            <a:extLst>
              <a:ext uri="{FF2B5EF4-FFF2-40B4-BE49-F238E27FC236}">
                <a16:creationId xmlns:a16="http://schemas.microsoft.com/office/drawing/2014/main" id="{D00EB605-9DAC-6349-A546-CEEA1AAD03F2}"/>
              </a:ext>
            </a:extLst>
          </p:cNvPr>
          <p:cNvSpPr txBox="1">
            <a:spLocks/>
          </p:cNvSpPr>
          <p:nvPr/>
        </p:nvSpPr>
        <p:spPr>
          <a:xfrm>
            <a:off x="1083339" y="3589639"/>
            <a:ext cx="10429383" cy="1450908"/>
          </a:xfrm>
          <a:prstGeom prst="rect">
            <a:avLst/>
          </a:prstGeom>
        </p:spPr>
        <p:txBody>
          <a:bodyPr vert="horz" lIns="91440" tIns="45720" rIns="91440" bIns="45720" rtlCol="0" anchor="b">
            <a:normAutofit fontScale="62500" lnSpcReduction="20000"/>
          </a:bodyPr>
          <a:lstStyle>
            <a:lvl1pPr algn="ctr" defTabSz="960120" rtl="0" eaLnBrk="1" latinLnBrk="0" hangingPunct="1">
              <a:lnSpc>
                <a:spcPct val="90000"/>
              </a:lnSpc>
              <a:spcBef>
                <a:spcPct val="0"/>
              </a:spcBef>
              <a:buNone/>
              <a:defRPr sz="6300" kern="1200">
                <a:solidFill>
                  <a:schemeClr val="tx1"/>
                </a:solidFill>
                <a:latin typeface="+mj-lt"/>
                <a:ea typeface="+mj-ea"/>
                <a:cs typeface="+mj-cs"/>
              </a:defRPr>
            </a:lvl1pPr>
          </a:lstStyle>
          <a:p>
            <a:endParaRPr lang="en-US" sz="3600" b="1" dirty="0">
              <a:solidFill>
                <a:schemeClr val="accent1">
                  <a:lumMod val="60000"/>
                  <a:lumOff val="40000"/>
                </a:schemeClr>
              </a:solidFill>
            </a:endParaRPr>
          </a:p>
          <a:p>
            <a:endParaRPr lang="en-US" sz="3600" b="1" dirty="0">
              <a:solidFill>
                <a:schemeClr val="accent1">
                  <a:lumMod val="60000"/>
                  <a:lumOff val="40000"/>
                </a:schemeClr>
              </a:solidFill>
            </a:endParaRPr>
          </a:p>
          <a:p>
            <a:r>
              <a:rPr lang="en-US" sz="7000" b="1" dirty="0">
                <a:solidFill>
                  <a:schemeClr val="accent1">
                    <a:lumMod val="75000"/>
                  </a:schemeClr>
                </a:solidFill>
              </a:rPr>
              <a:t>INTERVENTION ARMS (1:1:1 </a:t>
            </a:r>
            <a:r>
              <a:rPr lang="en-US" sz="7000" b="1" dirty="0" err="1">
                <a:solidFill>
                  <a:schemeClr val="accent1">
                    <a:lumMod val="75000"/>
                  </a:schemeClr>
                </a:solidFill>
              </a:rPr>
              <a:t>randomisation</a:t>
            </a:r>
            <a:r>
              <a:rPr lang="en-US" sz="7000" b="1" dirty="0">
                <a:solidFill>
                  <a:schemeClr val="accent1">
                    <a:lumMod val="75000"/>
                  </a:schemeClr>
                </a:solidFill>
              </a:rPr>
              <a:t>)</a:t>
            </a:r>
          </a:p>
        </p:txBody>
      </p:sp>
      <p:sp>
        <p:nvSpPr>
          <p:cNvPr id="9" name="TextBox 8">
            <a:extLst>
              <a:ext uri="{FF2B5EF4-FFF2-40B4-BE49-F238E27FC236}">
                <a16:creationId xmlns:a16="http://schemas.microsoft.com/office/drawing/2014/main" id="{F77BDAD0-852A-0541-9AD0-66CE7E052F00}"/>
              </a:ext>
            </a:extLst>
          </p:cNvPr>
          <p:cNvSpPr txBox="1"/>
          <p:nvPr/>
        </p:nvSpPr>
        <p:spPr>
          <a:xfrm>
            <a:off x="1239654" y="5195458"/>
            <a:ext cx="9712691" cy="400110"/>
          </a:xfrm>
          <a:prstGeom prst="rect">
            <a:avLst/>
          </a:prstGeom>
          <a:noFill/>
        </p:spPr>
        <p:txBody>
          <a:bodyPr wrap="square" rtlCol="0">
            <a:spAutoFit/>
          </a:bodyPr>
          <a:lstStyle/>
          <a:p>
            <a:pPr algn="ctr"/>
            <a:r>
              <a:rPr lang="en-US" sz="2000" b="1" dirty="0"/>
              <a:t>Patients must remain in allocated arm and not receive the treatments in the other arms</a:t>
            </a:r>
          </a:p>
        </p:txBody>
      </p:sp>
      <p:sp>
        <p:nvSpPr>
          <p:cNvPr id="10" name="Rounded Rectangle 9">
            <a:extLst>
              <a:ext uri="{FF2B5EF4-FFF2-40B4-BE49-F238E27FC236}">
                <a16:creationId xmlns:a16="http://schemas.microsoft.com/office/drawing/2014/main" id="{F362E071-9D46-524A-A8D6-FD4189F8EC43}"/>
              </a:ext>
            </a:extLst>
          </p:cNvPr>
          <p:cNvSpPr/>
          <p:nvPr/>
        </p:nvSpPr>
        <p:spPr>
          <a:xfrm>
            <a:off x="1413196" y="6095636"/>
            <a:ext cx="9382834" cy="532279"/>
          </a:xfrm>
          <a:prstGeom prst="roundRect">
            <a:avLst/>
          </a:prstGeom>
          <a:noFill/>
          <a:ln w="98425">
            <a:solidFill>
              <a:srgbClr val="E85E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1">
                    <a:lumMod val="50000"/>
                  </a:schemeClr>
                </a:solidFill>
              </a:rPr>
              <a:t>Chief Medical Officers Urgent Public Health Trial</a:t>
            </a:r>
            <a:endParaRPr lang="en-US" b="1" dirty="0"/>
          </a:p>
        </p:txBody>
      </p:sp>
    </p:spTree>
    <p:extLst>
      <p:ext uri="{BB962C8B-B14F-4D97-AF65-F5344CB8AC3E}">
        <p14:creationId xmlns:p14="http://schemas.microsoft.com/office/powerpoint/2010/main" val="2029737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7">
            <a:extLst>
              <a:ext uri="{FF2B5EF4-FFF2-40B4-BE49-F238E27FC236}">
                <a16:creationId xmlns:a16="http://schemas.microsoft.com/office/drawing/2014/main" id="{AAE3BDD4-C1A5-C24E-83C7-0DC0186C5AD5}"/>
              </a:ext>
            </a:extLst>
          </p:cNvPr>
          <p:cNvGraphicFramePr>
            <a:graphicFrameLocks/>
          </p:cNvGraphicFramePr>
          <p:nvPr>
            <p:extLst>
              <p:ext uri="{D42A27DB-BD31-4B8C-83A1-F6EECF244321}">
                <p14:modId xmlns:p14="http://schemas.microsoft.com/office/powerpoint/2010/main" val="371420727"/>
              </p:ext>
            </p:extLst>
          </p:nvPr>
        </p:nvGraphicFramePr>
        <p:xfrm>
          <a:off x="296562" y="506629"/>
          <a:ext cx="11504141" cy="35233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a:extLst>
              <a:ext uri="{FF2B5EF4-FFF2-40B4-BE49-F238E27FC236}">
                <a16:creationId xmlns:a16="http://schemas.microsoft.com/office/drawing/2014/main" id="{C029FF17-C57F-0F4D-8237-6AC62BAD58DD}"/>
              </a:ext>
            </a:extLst>
          </p:cNvPr>
          <p:cNvGraphicFramePr>
            <a:graphicFrameLocks/>
          </p:cNvGraphicFramePr>
          <p:nvPr>
            <p:extLst>
              <p:ext uri="{D42A27DB-BD31-4B8C-83A1-F6EECF244321}">
                <p14:modId xmlns:p14="http://schemas.microsoft.com/office/powerpoint/2010/main" val="4082207285"/>
              </p:ext>
            </p:extLst>
          </p:nvPr>
        </p:nvGraphicFramePr>
        <p:xfrm>
          <a:off x="289234" y="3502231"/>
          <a:ext cx="11504142" cy="2590800"/>
        </p:xfrm>
        <a:graphic>
          <a:graphicData uri="http://schemas.openxmlformats.org/drawingml/2006/table">
            <a:tbl>
              <a:tblPr firstRow="1" bandRow="1">
                <a:tableStyleId>{5C22544A-7EE6-4342-B048-85BDC9FD1C3A}</a:tableStyleId>
              </a:tblPr>
              <a:tblGrid>
                <a:gridCol w="3834714">
                  <a:extLst>
                    <a:ext uri="{9D8B030D-6E8A-4147-A177-3AD203B41FA5}">
                      <a16:colId xmlns:a16="http://schemas.microsoft.com/office/drawing/2014/main" val="1570556372"/>
                    </a:ext>
                  </a:extLst>
                </a:gridCol>
                <a:gridCol w="3834714">
                  <a:extLst>
                    <a:ext uri="{9D8B030D-6E8A-4147-A177-3AD203B41FA5}">
                      <a16:colId xmlns:a16="http://schemas.microsoft.com/office/drawing/2014/main" val="3712352421"/>
                    </a:ext>
                  </a:extLst>
                </a:gridCol>
                <a:gridCol w="3834714">
                  <a:extLst>
                    <a:ext uri="{9D8B030D-6E8A-4147-A177-3AD203B41FA5}">
                      <a16:colId xmlns:a16="http://schemas.microsoft.com/office/drawing/2014/main" val="3258663727"/>
                    </a:ext>
                  </a:extLst>
                </a:gridCol>
              </a:tblGrid>
              <a:tr h="0">
                <a:tc>
                  <a:txBody>
                    <a:bodyPr/>
                    <a:lstStyle/>
                    <a:p>
                      <a:pPr algn="ctr"/>
                      <a:r>
                        <a:rPr lang="en-US" sz="2000" dirty="0"/>
                        <a:t>Titrate FiO2 to maintain adequate SpO2</a:t>
                      </a:r>
                    </a:p>
                  </a:txBody>
                  <a:tcPr>
                    <a:lnR w="762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Titrate FiO2 and CPAP to maintain adequate SpO2</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Titrate FiO2 and FLOW to maintain adequate SpO2</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000" dirty="0"/>
                    </a:p>
                  </a:txBody>
                  <a:tcPr>
                    <a:lnL w="762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2715957126"/>
                  </a:ext>
                </a:extLst>
              </a:tr>
              <a:tr h="370840">
                <a:tc gridSpan="3">
                  <a:txBody>
                    <a:bodyPr/>
                    <a:lstStyle/>
                    <a:p>
                      <a:pPr algn="ctr"/>
                      <a:r>
                        <a:rPr lang="en-US" sz="2000" dirty="0">
                          <a:solidFill>
                            <a:schemeClr val="accent1">
                              <a:lumMod val="75000"/>
                            </a:schemeClr>
                          </a:solidFill>
                        </a:rPr>
                        <a:t>ESCALATION OPTIONS</a:t>
                      </a:r>
                    </a:p>
                  </a:txBody>
                  <a:tcPr/>
                </a:tc>
                <a:tc hMerge="1">
                  <a:txBody>
                    <a:bodyPr/>
                    <a:lstStyle/>
                    <a:p>
                      <a:pPr algn="ctr"/>
                      <a:endParaRPr lang="en-US" sz="2000" dirty="0"/>
                    </a:p>
                  </a:txBody>
                  <a:tcPr/>
                </a:tc>
                <a:tc hMerge="1">
                  <a:txBody>
                    <a:bodyPr/>
                    <a:lstStyle/>
                    <a:p>
                      <a:pPr algn="ctr"/>
                      <a:endParaRPr lang="en-US" sz="2000" dirty="0"/>
                    </a:p>
                  </a:txBody>
                  <a:tcPr/>
                </a:tc>
                <a:extLst>
                  <a:ext uri="{0D108BD9-81ED-4DB2-BD59-A6C34878D82A}">
                    <a16:rowId xmlns:a16="http://schemas.microsoft.com/office/drawing/2014/main" val="3015252567"/>
                  </a:ext>
                </a:extLst>
              </a:tr>
              <a:tr h="370840">
                <a:tc>
                  <a:txBody>
                    <a:bodyPr/>
                    <a:lstStyle/>
                    <a:p>
                      <a:pPr algn="ctr"/>
                      <a:r>
                        <a:rPr lang="en-US" sz="2000" dirty="0"/>
                        <a:t>CPAP -</a:t>
                      </a:r>
                      <a:r>
                        <a:rPr lang="en-US" sz="2000" baseline="0" dirty="0"/>
                        <a:t> </a:t>
                      </a:r>
                      <a:r>
                        <a:rPr lang="en-US" sz="2000" b="1" baseline="0" dirty="0"/>
                        <a:t>NO</a:t>
                      </a:r>
                      <a:endParaRPr lang="en-US" sz="2000" b="1" dirty="0"/>
                    </a:p>
                  </a:txBody>
                  <a:tcPr>
                    <a:lnR w="76200" cap="flat" cmpd="sng" algn="ctr">
                      <a:solidFill>
                        <a:schemeClr val="bg1"/>
                      </a:solidFill>
                      <a:prstDash val="solid"/>
                      <a:round/>
                      <a:headEnd type="none" w="med" len="med"/>
                      <a:tailEnd type="none" w="med" len="med"/>
                    </a:lnR>
                  </a:tcPr>
                </a:tc>
                <a:tc>
                  <a:txBody>
                    <a:bodyPr/>
                    <a:lstStyle/>
                    <a:p>
                      <a:pPr algn="ctr"/>
                      <a:r>
                        <a:rPr lang="en-US" sz="2000" dirty="0"/>
                        <a:t>CPAP - </a:t>
                      </a:r>
                      <a:r>
                        <a:rPr lang="en-US" sz="2000" b="1" dirty="0"/>
                        <a:t>YES</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tcPr>
                </a:tc>
                <a:tc>
                  <a:txBody>
                    <a:bodyPr/>
                    <a:lstStyle/>
                    <a:p>
                      <a:pPr algn="ctr"/>
                      <a:r>
                        <a:rPr lang="en-US" sz="2000" dirty="0"/>
                        <a:t>CPAP  -</a:t>
                      </a:r>
                      <a:r>
                        <a:rPr lang="en-US" sz="2000" baseline="0" dirty="0"/>
                        <a:t> </a:t>
                      </a:r>
                      <a:r>
                        <a:rPr lang="en-US" sz="2000" b="1" baseline="0" dirty="0"/>
                        <a:t>NO</a:t>
                      </a:r>
                      <a:endParaRPr lang="en-US" sz="2000" b="1" dirty="0"/>
                    </a:p>
                  </a:txBody>
                  <a:tcPr>
                    <a:lnL w="762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171357450"/>
                  </a:ext>
                </a:extLst>
              </a:tr>
              <a:tr h="370840">
                <a:tc>
                  <a:txBody>
                    <a:bodyPr/>
                    <a:lstStyle/>
                    <a:p>
                      <a:pPr algn="ctr"/>
                      <a:r>
                        <a:rPr lang="en-US" sz="2000" dirty="0"/>
                        <a:t>HFNO</a:t>
                      </a:r>
                      <a:r>
                        <a:rPr lang="en-US" sz="2000" baseline="0" dirty="0"/>
                        <a:t> - </a:t>
                      </a:r>
                      <a:r>
                        <a:rPr lang="en-US" sz="2000" b="1" baseline="0" dirty="0"/>
                        <a:t>NO</a:t>
                      </a:r>
                      <a:endParaRPr lang="en-US" sz="2000" b="1" dirty="0"/>
                    </a:p>
                  </a:txBody>
                  <a:tcPr>
                    <a:lnR w="76200" cap="flat" cmpd="sng" algn="ctr">
                      <a:solidFill>
                        <a:schemeClr val="bg1"/>
                      </a:solidFill>
                      <a:prstDash val="solid"/>
                      <a:round/>
                      <a:headEnd type="none" w="med" len="med"/>
                      <a:tailEnd type="none" w="med" len="med"/>
                    </a:lnR>
                  </a:tcPr>
                </a:tc>
                <a:tc>
                  <a:txBody>
                    <a:bodyPr/>
                    <a:lstStyle/>
                    <a:p>
                      <a:pPr algn="ctr"/>
                      <a:r>
                        <a:rPr lang="en-US" sz="2000" dirty="0"/>
                        <a:t>HFNO -</a:t>
                      </a:r>
                      <a:r>
                        <a:rPr lang="en-US" sz="2000" baseline="0" dirty="0"/>
                        <a:t> </a:t>
                      </a:r>
                      <a:r>
                        <a:rPr lang="en-US" sz="2000" b="1" baseline="0" dirty="0"/>
                        <a:t>NO</a:t>
                      </a:r>
                      <a:endParaRPr lang="en-US" sz="2000" b="1"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tcPr>
                </a:tc>
                <a:tc>
                  <a:txBody>
                    <a:bodyPr/>
                    <a:lstStyle/>
                    <a:p>
                      <a:pPr algn="ctr"/>
                      <a:r>
                        <a:rPr lang="en-US" sz="2000" dirty="0"/>
                        <a:t>HFNO – </a:t>
                      </a:r>
                      <a:r>
                        <a:rPr lang="en-US" sz="2000" b="1" dirty="0"/>
                        <a:t>YES</a:t>
                      </a:r>
                    </a:p>
                  </a:txBody>
                  <a:tcPr>
                    <a:lnL w="762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324316329"/>
                  </a:ext>
                </a:extLst>
              </a:tr>
              <a:tr h="370840">
                <a:tc>
                  <a:txBody>
                    <a:bodyPr/>
                    <a:lstStyle/>
                    <a:p>
                      <a:pPr algn="ctr"/>
                      <a:r>
                        <a:rPr lang="en-US" sz="2000" dirty="0"/>
                        <a:t>INV. VENTILATION  - </a:t>
                      </a:r>
                      <a:r>
                        <a:rPr lang="en-US" sz="2000" b="1" dirty="0"/>
                        <a:t>YES</a:t>
                      </a:r>
                    </a:p>
                  </a:txBody>
                  <a:tcPr>
                    <a:lnR w="762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INV. VENTILATION  - </a:t>
                      </a:r>
                      <a:r>
                        <a:rPr lang="en-US" sz="2000" b="1" dirty="0"/>
                        <a:t>YES</a:t>
                      </a: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INV. VENTILATION  - </a:t>
                      </a:r>
                      <a:r>
                        <a:rPr lang="en-US" sz="2000" b="1" dirty="0"/>
                        <a:t>YES</a:t>
                      </a:r>
                    </a:p>
                  </a:txBody>
                  <a:tcPr>
                    <a:lnL w="762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454925233"/>
                  </a:ext>
                </a:extLst>
              </a:tr>
            </a:tbl>
          </a:graphicData>
        </a:graphic>
      </p:graphicFrame>
    </p:spTree>
    <p:extLst>
      <p:ext uri="{BB962C8B-B14F-4D97-AF65-F5344CB8AC3E}">
        <p14:creationId xmlns:p14="http://schemas.microsoft.com/office/powerpoint/2010/main" val="253994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917E792-1272-DD48-A41C-D468C2EBE1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2832" y="380813"/>
            <a:ext cx="2830287" cy="864908"/>
          </a:xfrm>
          <a:prstGeom prst="rect">
            <a:avLst/>
          </a:prstGeom>
        </p:spPr>
      </p:pic>
      <p:pic>
        <p:nvPicPr>
          <p:cNvPr id="8194" name="Picture 2" descr="https://static.thenounproject.com/png/3066976-200.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608089" y="2714019"/>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68261" y="2491443"/>
            <a:ext cx="4291012" cy="2547937"/>
          </a:xfrm>
          <a:prstGeom prst="rect">
            <a:avLst/>
          </a:prstGeom>
        </p:spPr>
      </p:pic>
      <p:sp>
        <p:nvSpPr>
          <p:cNvPr id="8" name="Text Placeholder 2"/>
          <p:cNvSpPr>
            <a:spLocks noGrp="1"/>
          </p:cNvSpPr>
          <p:nvPr>
            <p:ph type="body" sz="quarter" idx="10"/>
          </p:nvPr>
        </p:nvSpPr>
        <p:spPr>
          <a:xfrm>
            <a:off x="4320326" y="1032601"/>
            <a:ext cx="6192763" cy="648816"/>
          </a:xfrm>
        </p:spPr>
        <p:txBody>
          <a:bodyPr/>
          <a:lstStyle/>
          <a:p>
            <a:r>
              <a:rPr lang="en-GB" b="1" dirty="0"/>
              <a:t>PRIMARY OUTCOME</a:t>
            </a:r>
            <a:endParaRPr lang="en-GB" sz="2800" dirty="0"/>
          </a:p>
        </p:txBody>
      </p:sp>
      <p:sp>
        <p:nvSpPr>
          <p:cNvPr id="9" name="Text Placeholder 6"/>
          <p:cNvSpPr txBox="1">
            <a:spLocks/>
          </p:cNvSpPr>
          <p:nvPr/>
        </p:nvSpPr>
        <p:spPr>
          <a:xfrm>
            <a:off x="5650894" y="3183840"/>
            <a:ext cx="1080710" cy="7086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t>or</a:t>
            </a:r>
            <a:endParaRPr lang="en-GB" sz="3600" b="1" dirty="0"/>
          </a:p>
        </p:txBody>
      </p:sp>
      <p:sp>
        <p:nvSpPr>
          <p:cNvPr id="10" name="Text Placeholder 6"/>
          <p:cNvSpPr txBox="1">
            <a:spLocks/>
          </p:cNvSpPr>
          <p:nvPr/>
        </p:nvSpPr>
        <p:spPr>
          <a:xfrm>
            <a:off x="4415908" y="5522334"/>
            <a:ext cx="3550682" cy="7086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000" b="1" dirty="0"/>
              <a:t>Within 30 days</a:t>
            </a:r>
            <a:endParaRPr lang="en-GB" sz="3600" b="1" dirty="0"/>
          </a:p>
        </p:txBody>
      </p:sp>
      <p:sp>
        <p:nvSpPr>
          <p:cNvPr id="2" name="Rectangle 1">
            <a:extLst>
              <a:ext uri="{FF2B5EF4-FFF2-40B4-BE49-F238E27FC236}">
                <a16:creationId xmlns:a16="http://schemas.microsoft.com/office/drawing/2014/main" id="{07787729-46A0-6942-9D21-B3D6F4B36060}"/>
              </a:ext>
            </a:extLst>
          </p:cNvPr>
          <p:cNvSpPr/>
          <p:nvPr/>
        </p:nvSpPr>
        <p:spPr>
          <a:xfrm>
            <a:off x="4529287" y="6246512"/>
            <a:ext cx="3323923" cy="369332"/>
          </a:xfrm>
          <a:prstGeom prst="rect">
            <a:avLst/>
          </a:prstGeom>
        </p:spPr>
        <p:txBody>
          <a:bodyPr wrap="none">
            <a:spAutoFit/>
          </a:bodyPr>
          <a:lstStyle/>
          <a:p>
            <a:r>
              <a:rPr lang="en-GB" b="1" dirty="0">
                <a:solidFill>
                  <a:schemeClr val="dk1"/>
                </a:solidFill>
                <a:hlinkClick r:id="rId6" tooltip="https://www.warwick.ac.uk/recovery-rs"/>
              </a:rPr>
              <a:t>www.warwick.ac.uk/recovery-rs</a:t>
            </a:r>
            <a:r>
              <a:rPr lang="en-GB" b="1" dirty="0">
                <a:solidFill>
                  <a:schemeClr val="dk1"/>
                </a:solidFill>
              </a:rPr>
              <a:t> </a:t>
            </a:r>
          </a:p>
        </p:txBody>
      </p:sp>
    </p:spTree>
    <p:extLst>
      <p:ext uri="{BB962C8B-B14F-4D97-AF65-F5344CB8AC3E}">
        <p14:creationId xmlns:p14="http://schemas.microsoft.com/office/powerpoint/2010/main" val="1753389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60" y="412086"/>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5454848" y="255847"/>
            <a:ext cx="5364777" cy="989215"/>
            <a:chOff x="0" y="0"/>
            <a:chExt cx="5364777" cy="989215"/>
          </a:xfrm>
        </p:grpSpPr>
        <p:sp>
          <p:nvSpPr>
            <p:cNvPr id="6" name="Chevron 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7" name="Chevron 4"/>
            <p:cNvSpPr txBox="1"/>
            <p:nvPr/>
          </p:nvSpPr>
          <p:spPr>
            <a:xfrm>
              <a:off x="494608"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kern="1200" dirty="0"/>
                <a:t>Trial Design</a:t>
              </a:r>
            </a:p>
          </p:txBody>
        </p:sp>
      </p:grpSp>
      <p:sp>
        <p:nvSpPr>
          <p:cNvPr id="3" name="Rectangle 2"/>
          <p:cNvSpPr/>
          <p:nvPr/>
        </p:nvSpPr>
        <p:spPr>
          <a:xfrm>
            <a:off x="281709" y="2094291"/>
            <a:ext cx="11628582" cy="4247317"/>
          </a:xfrm>
          <a:prstGeom prst="rect">
            <a:avLst/>
          </a:prstGeom>
        </p:spPr>
        <p:txBody>
          <a:bodyPr wrap="square">
            <a:spAutoFit/>
          </a:bodyPr>
          <a:lstStyle/>
          <a:p>
            <a:pPr marL="342900" indent="-342900">
              <a:buFont typeface="Arial" panose="020B0604020202020204" pitchFamily="34" charset="0"/>
              <a:buChar char="•"/>
            </a:pPr>
            <a:r>
              <a:rPr lang="en-GB" sz="3600" dirty="0"/>
              <a:t>Adaptive, randomised controlled, open label trial comparing CPAP vs HFNO vs standard care</a:t>
            </a:r>
          </a:p>
          <a:p>
            <a:pPr marL="342900" indent="-342900">
              <a:buFont typeface="Arial" panose="020B0604020202020204" pitchFamily="34" charset="0"/>
              <a:buChar char="•"/>
            </a:pPr>
            <a:endParaRPr lang="en-GB" sz="1200" dirty="0"/>
          </a:p>
          <a:p>
            <a:pPr marL="342900" indent="-342900">
              <a:buFont typeface="Arial" panose="020B0604020202020204" pitchFamily="34" charset="0"/>
              <a:buChar char="•"/>
            </a:pPr>
            <a:r>
              <a:rPr lang="en-GB" sz="3600" dirty="0"/>
              <a:t>Multi-centre 74 NHS hospitals or purpose built-hospitals currently open.</a:t>
            </a:r>
          </a:p>
          <a:p>
            <a:pPr marL="342900" indent="-342900">
              <a:buFont typeface="Arial" panose="020B0604020202020204" pitchFamily="34" charset="0"/>
              <a:buChar char="•"/>
            </a:pPr>
            <a:endParaRPr lang="en-GB" sz="1200" dirty="0"/>
          </a:p>
          <a:p>
            <a:pPr marL="342900" indent="-342900">
              <a:buFont typeface="Arial" panose="020B0604020202020204" pitchFamily="34" charset="0"/>
              <a:buChar char="•"/>
            </a:pPr>
            <a:r>
              <a:rPr lang="en-GB" sz="3600" dirty="0"/>
              <a:t>Adult, critically ill patients, with suspected or confirmed, COVID-19</a:t>
            </a:r>
          </a:p>
          <a:p>
            <a:pPr marL="342900" indent="-342900">
              <a:buFont typeface="Arial" panose="020B0604020202020204" pitchFamily="34" charset="0"/>
              <a:buChar char="•"/>
            </a:pPr>
            <a:endParaRPr lang="en-GB" sz="1200" dirty="0"/>
          </a:p>
          <a:p>
            <a:pPr marL="342900" indent="-342900">
              <a:buFont typeface="Arial" panose="020B0604020202020204" pitchFamily="34" charset="0"/>
              <a:buChar char="•"/>
            </a:pPr>
            <a:endParaRPr lang="en-GB" dirty="0"/>
          </a:p>
        </p:txBody>
      </p:sp>
    </p:spTree>
    <p:extLst>
      <p:ext uri="{BB962C8B-B14F-4D97-AF65-F5344CB8AC3E}">
        <p14:creationId xmlns:p14="http://schemas.microsoft.com/office/powerpoint/2010/main" val="23335202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60" y="412086"/>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5454848" y="255847"/>
            <a:ext cx="5364777" cy="989215"/>
            <a:chOff x="0" y="0"/>
            <a:chExt cx="5364777" cy="989215"/>
          </a:xfrm>
        </p:grpSpPr>
        <p:sp>
          <p:nvSpPr>
            <p:cNvPr id="6" name="Chevron 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7" name="Chevron 4"/>
            <p:cNvSpPr txBox="1"/>
            <p:nvPr/>
          </p:nvSpPr>
          <p:spPr>
            <a:xfrm>
              <a:off x="494608"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42672" rIns="42672" bIns="42672" numCol="1" spcCol="1270" anchor="ctr" anchorCtr="0">
              <a:noAutofit/>
            </a:bodyPr>
            <a:lstStyle/>
            <a:p>
              <a:pPr lvl="0" algn="ctr" defTabSz="1422400">
                <a:lnSpc>
                  <a:spcPct val="90000"/>
                </a:lnSpc>
                <a:spcBef>
                  <a:spcPct val="0"/>
                </a:spcBef>
                <a:spcAft>
                  <a:spcPct val="35000"/>
                </a:spcAft>
              </a:pPr>
              <a:r>
                <a:rPr lang="en-US" sz="3200" dirty="0"/>
                <a:t>L</a:t>
              </a:r>
              <a:r>
                <a:rPr lang="en-US" sz="3200" kern="1200" dirty="0"/>
                <a:t>essons learn so far</a:t>
              </a:r>
            </a:p>
          </p:txBody>
        </p:sp>
      </p:grpSp>
      <p:sp>
        <p:nvSpPr>
          <p:cNvPr id="2" name="TextBox 1"/>
          <p:cNvSpPr txBox="1"/>
          <p:nvPr/>
        </p:nvSpPr>
        <p:spPr>
          <a:xfrm>
            <a:off x="684729" y="1745672"/>
            <a:ext cx="10529454" cy="3046988"/>
          </a:xfrm>
          <a:prstGeom prst="rect">
            <a:avLst/>
          </a:prstGeom>
          <a:noFill/>
        </p:spPr>
        <p:txBody>
          <a:bodyPr wrap="square" rtlCol="0">
            <a:spAutoFit/>
          </a:bodyPr>
          <a:lstStyle/>
          <a:p>
            <a:r>
              <a:rPr lang="en-GB" sz="2400" u="sng" dirty="0"/>
              <a:t>Lessons Learnt</a:t>
            </a:r>
          </a:p>
          <a:p>
            <a:endParaRPr lang="en-GB" sz="2400" b="1" dirty="0"/>
          </a:p>
          <a:p>
            <a:pPr marL="342900" indent="-342900">
              <a:buFont typeface="Arial" panose="020B0604020202020204" pitchFamily="34" charset="0"/>
              <a:buChar char="•"/>
            </a:pPr>
            <a:r>
              <a:rPr lang="en-GB" sz="2400" dirty="0"/>
              <a:t>We can do this</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Uncertainty</a:t>
            </a:r>
          </a:p>
          <a:p>
            <a:pPr marL="342900" indent="-342900">
              <a:buFont typeface="Arial" panose="020B0604020202020204" pitchFamily="34" charset="0"/>
              <a:buChar char="•"/>
            </a:pPr>
            <a:r>
              <a:rPr lang="en-GB" sz="2400" dirty="0"/>
              <a:t>Clinical pathways</a:t>
            </a:r>
          </a:p>
          <a:p>
            <a:pPr marL="342900" indent="-342900">
              <a:buFont typeface="Arial" panose="020B0604020202020204" pitchFamily="34" charset="0"/>
              <a:buChar char="•"/>
            </a:pPr>
            <a:r>
              <a:rPr lang="en-GB" sz="2400" dirty="0"/>
              <a:t>Adherence to randomised intervention</a:t>
            </a:r>
          </a:p>
          <a:p>
            <a:pPr marL="342900" indent="-342900">
              <a:buFont typeface="Arial" panose="020B0604020202020204" pitchFamily="34" charset="0"/>
              <a:buChar char="•"/>
            </a:pPr>
            <a:r>
              <a:rPr lang="en-GB" sz="2400" dirty="0"/>
              <a:t>Collaboration</a:t>
            </a:r>
          </a:p>
        </p:txBody>
      </p:sp>
    </p:spTree>
    <p:extLst>
      <p:ext uri="{BB962C8B-B14F-4D97-AF65-F5344CB8AC3E}">
        <p14:creationId xmlns:p14="http://schemas.microsoft.com/office/powerpoint/2010/main" val="2072828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360" y="412086"/>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Diagram 28"/>
          <p:cNvGraphicFramePr/>
          <p:nvPr>
            <p:extLst>
              <p:ext uri="{D42A27DB-BD31-4B8C-83A1-F6EECF244321}">
                <p14:modId xmlns:p14="http://schemas.microsoft.com/office/powerpoint/2010/main" val="93264663"/>
              </p:ext>
            </p:extLst>
          </p:nvPr>
        </p:nvGraphicFramePr>
        <p:xfrm>
          <a:off x="5810999" y="113330"/>
          <a:ext cx="5370022" cy="9892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 name="Table 11"/>
          <p:cNvGraphicFramePr>
            <a:graphicFrameLocks noGrp="1"/>
          </p:cNvGraphicFramePr>
          <p:nvPr>
            <p:extLst>
              <p:ext uri="{D42A27DB-BD31-4B8C-83A1-F6EECF244321}">
                <p14:modId xmlns:p14="http://schemas.microsoft.com/office/powerpoint/2010/main" val="2747718421"/>
              </p:ext>
            </p:extLst>
          </p:nvPr>
        </p:nvGraphicFramePr>
        <p:xfrm>
          <a:off x="8868111" y="1236010"/>
          <a:ext cx="2446968" cy="3152451"/>
        </p:xfrm>
        <a:graphic>
          <a:graphicData uri="http://schemas.openxmlformats.org/drawingml/2006/table">
            <a:tbl>
              <a:tblPr firstRow="1" bandRow="1">
                <a:tableStyleId>{5C22544A-7EE6-4342-B048-85BDC9FD1C3A}</a:tableStyleId>
              </a:tblPr>
              <a:tblGrid>
                <a:gridCol w="1262886">
                  <a:extLst>
                    <a:ext uri="{9D8B030D-6E8A-4147-A177-3AD203B41FA5}">
                      <a16:colId xmlns:a16="http://schemas.microsoft.com/office/drawing/2014/main" val="2490701977"/>
                    </a:ext>
                  </a:extLst>
                </a:gridCol>
                <a:gridCol w="1184082">
                  <a:extLst>
                    <a:ext uri="{9D8B030D-6E8A-4147-A177-3AD203B41FA5}">
                      <a16:colId xmlns:a16="http://schemas.microsoft.com/office/drawing/2014/main" val="3403377959"/>
                    </a:ext>
                  </a:extLst>
                </a:gridCol>
              </a:tblGrid>
              <a:tr h="409251">
                <a:tc>
                  <a:txBody>
                    <a:bodyPr/>
                    <a:lstStyle/>
                    <a:p>
                      <a:pPr algn="ctr"/>
                      <a:r>
                        <a:rPr lang="en-GB" sz="1400" dirty="0"/>
                        <a:t>Date</a:t>
                      </a:r>
                    </a:p>
                  </a:txBody>
                  <a:tcPr/>
                </a:tc>
                <a:tc>
                  <a:txBody>
                    <a:bodyPr/>
                    <a:lstStyle/>
                    <a:p>
                      <a:pPr algn="ctr"/>
                      <a:r>
                        <a:rPr lang="en-GB" sz="1400" dirty="0"/>
                        <a:t>Recruitment</a:t>
                      </a:r>
                    </a:p>
                  </a:txBody>
                  <a:tcPr/>
                </a:tc>
                <a:extLst>
                  <a:ext uri="{0D108BD9-81ED-4DB2-BD59-A6C34878D82A}">
                    <a16:rowId xmlns:a16="http://schemas.microsoft.com/office/drawing/2014/main" val="2627344002"/>
                  </a:ext>
                </a:extLst>
              </a:tr>
              <a:tr h="287722">
                <a:tc>
                  <a:txBody>
                    <a:bodyPr/>
                    <a:lstStyle/>
                    <a:p>
                      <a:pPr algn="ctr"/>
                      <a:r>
                        <a:rPr lang="en-GB" sz="1400" dirty="0"/>
                        <a:t>April-20</a:t>
                      </a:r>
                    </a:p>
                  </a:txBody>
                  <a:tcPr/>
                </a:tc>
                <a:tc>
                  <a:txBody>
                    <a:bodyPr/>
                    <a:lstStyle/>
                    <a:p>
                      <a:pPr algn="ctr"/>
                      <a:r>
                        <a:rPr lang="en-GB" sz="1400" dirty="0"/>
                        <a:t>31</a:t>
                      </a:r>
                    </a:p>
                  </a:txBody>
                  <a:tcPr/>
                </a:tc>
                <a:extLst>
                  <a:ext uri="{0D108BD9-81ED-4DB2-BD59-A6C34878D82A}">
                    <a16:rowId xmlns:a16="http://schemas.microsoft.com/office/drawing/2014/main" val="1201463040"/>
                  </a:ext>
                </a:extLst>
              </a:tr>
              <a:tr h="287722">
                <a:tc>
                  <a:txBody>
                    <a:bodyPr/>
                    <a:lstStyle/>
                    <a:p>
                      <a:pPr algn="ctr"/>
                      <a:r>
                        <a:rPr lang="en-GB" sz="1400" dirty="0"/>
                        <a:t>May-20</a:t>
                      </a:r>
                    </a:p>
                  </a:txBody>
                  <a:tcPr/>
                </a:tc>
                <a:tc>
                  <a:txBody>
                    <a:bodyPr/>
                    <a:lstStyle/>
                    <a:p>
                      <a:pPr algn="ctr"/>
                      <a:r>
                        <a:rPr lang="en-GB" sz="1400" dirty="0"/>
                        <a:t>71</a:t>
                      </a:r>
                    </a:p>
                  </a:txBody>
                  <a:tcPr/>
                </a:tc>
                <a:extLst>
                  <a:ext uri="{0D108BD9-81ED-4DB2-BD59-A6C34878D82A}">
                    <a16:rowId xmlns:a16="http://schemas.microsoft.com/office/drawing/2014/main" val="3838457475"/>
                  </a:ext>
                </a:extLst>
              </a:tr>
              <a:tr h="287722">
                <a:tc>
                  <a:txBody>
                    <a:bodyPr/>
                    <a:lstStyle/>
                    <a:p>
                      <a:pPr algn="ctr"/>
                      <a:r>
                        <a:rPr lang="en-GB" sz="1400" dirty="0"/>
                        <a:t>June-20</a:t>
                      </a:r>
                    </a:p>
                  </a:txBody>
                  <a:tcPr/>
                </a:tc>
                <a:tc>
                  <a:txBody>
                    <a:bodyPr/>
                    <a:lstStyle/>
                    <a:p>
                      <a:pPr algn="ctr"/>
                      <a:r>
                        <a:rPr lang="en-GB" sz="1400" dirty="0"/>
                        <a:t>26</a:t>
                      </a:r>
                    </a:p>
                  </a:txBody>
                  <a:tcPr/>
                </a:tc>
                <a:extLst>
                  <a:ext uri="{0D108BD9-81ED-4DB2-BD59-A6C34878D82A}">
                    <a16:rowId xmlns:a16="http://schemas.microsoft.com/office/drawing/2014/main" val="3682333598"/>
                  </a:ext>
                </a:extLst>
              </a:tr>
              <a:tr h="287722">
                <a:tc>
                  <a:txBody>
                    <a:bodyPr/>
                    <a:lstStyle/>
                    <a:p>
                      <a:pPr algn="ctr"/>
                      <a:r>
                        <a:rPr lang="en-GB" sz="1400" dirty="0"/>
                        <a:t>Jul-20</a:t>
                      </a:r>
                    </a:p>
                  </a:txBody>
                  <a:tcPr/>
                </a:tc>
                <a:tc>
                  <a:txBody>
                    <a:bodyPr/>
                    <a:lstStyle/>
                    <a:p>
                      <a:pPr algn="ctr"/>
                      <a:r>
                        <a:rPr lang="en-GB" sz="1400" dirty="0"/>
                        <a:t>14</a:t>
                      </a:r>
                    </a:p>
                  </a:txBody>
                  <a:tcPr/>
                </a:tc>
                <a:extLst>
                  <a:ext uri="{0D108BD9-81ED-4DB2-BD59-A6C34878D82A}">
                    <a16:rowId xmlns:a16="http://schemas.microsoft.com/office/drawing/2014/main" val="3743493933"/>
                  </a:ext>
                </a:extLst>
              </a:tr>
              <a:tr h="287722">
                <a:tc>
                  <a:txBody>
                    <a:bodyPr/>
                    <a:lstStyle/>
                    <a:p>
                      <a:pPr algn="ctr"/>
                      <a:r>
                        <a:rPr lang="en-GB" sz="1400" dirty="0"/>
                        <a:t>Aug-20</a:t>
                      </a:r>
                    </a:p>
                  </a:txBody>
                  <a:tcPr/>
                </a:tc>
                <a:tc>
                  <a:txBody>
                    <a:bodyPr/>
                    <a:lstStyle/>
                    <a:p>
                      <a:pPr algn="ctr"/>
                      <a:r>
                        <a:rPr lang="en-GB" sz="1400" dirty="0"/>
                        <a:t>11</a:t>
                      </a:r>
                    </a:p>
                  </a:txBody>
                  <a:tcPr/>
                </a:tc>
                <a:extLst>
                  <a:ext uri="{0D108BD9-81ED-4DB2-BD59-A6C34878D82A}">
                    <a16:rowId xmlns:a16="http://schemas.microsoft.com/office/drawing/2014/main" val="3743847333"/>
                  </a:ext>
                </a:extLst>
              </a:tr>
              <a:tr h="287722">
                <a:tc>
                  <a:txBody>
                    <a:bodyPr/>
                    <a:lstStyle/>
                    <a:p>
                      <a:pPr algn="ctr"/>
                      <a:r>
                        <a:rPr lang="en-GB" sz="1400" dirty="0"/>
                        <a:t>Sep-20</a:t>
                      </a:r>
                    </a:p>
                  </a:txBody>
                  <a:tcPr/>
                </a:tc>
                <a:tc>
                  <a:txBody>
                    <a:bodyPr/>
                    <a:lstStyle/>
                    <a:p>
                      <a:pPr algn="ctr"/>
                      <a:r>
                        <a:rPr lang="en-GB" sz="1400" dirty="0"/>
                        <a:t>35</a:t>
                      </a:r>
                    </a:p>
                  </a:txBody>
                  <a:tcPr/>
                </a:tc>
                <a:extLst>
                  <a:ext uri="{0D108BD9-81ED-4DB2-BD59-A6C34878D82A}">
                    <a16:rowId xmlns:a16="http://schemas.microsoft.com/office/drawing/2014/main" val="256979709"/>
                  </a:ext>
                </a:extLst>
              </a:tr>
              <a:tr h="287722">
                <a:tc>
                  <a:txBody>
                    <a:bodyPr/>
                    <a:lstStyle/>
                    <a:p>
                      <a:pPr algn="ctr"/>
                      <a:r>
                        <a:rPr lang="en-GB" sz="1400" dirty="0"/>
                        <a:t>Oct-20</a:t>
                      </a:r>
                    </a:p>
                  </a:txBody>
                  <a:tcPr/>
                </a:tc>
                <a:tc>
                  <a:txBody>
                    <a:bodyPr/>
                    <a:lstStyle/>
                    <a:p>
                      <a:pPr algn="ctr"/>
                      <a:r>
                        <a:rPr lang="en-GB" sz="1400" dirty="0"/>
                        <a:t>114</a:t>
                      </a:r>
                    </a:p>
                  </a:txBody>
                  <a:tcPr/>
                </a:tc>
                <a:extLst>
                  <a:ext uri="{0D108BD9-81ED-4DB2-BD59-A6C34878D82A}">
                    <a16:rowId xmlns:a16="http://schemas.microsoft.com/office/drawing/2014/main" val="2268993300"/>
                  </a:ext>
                </a:extLst>
              </a:tr>
              <a:tr h="287722">
                <a:tc>
                  <a:txBody>
                    <a:bodyPr/>
                    <a:lstStyle/>
                    <a:p>
                      <a:pPr algn="ctr"/>
                      <a:r>
                        <a:rPr lang="en-GB" sz="1400" dirty="0"/>
                        <a:t>Nov-20</a:t>
                      </a:r>
                    </a:p>
                  </a:txBody>
                  <a:tcPr/>
                </a:tc>
                <a:tc>
                  <a:txBody>
                    <a:bodyPr/>
                    <a:lstStyle/>
                    <a:p>
                      <a:pPr algn="ctr"/>
                      <a:r>
                        <a:rPr lang="en-GB" sz="1400" dirty="0"/>
                        <a:t>164</a:t>
                      </a:r>
                    </a:p>
                  </a:txBody>
                  <a:tcPr/>
                </a:tc>
                <a:extLst>
                  <a:ext uri="{0D108BD9-81ED-4DB2-BD59-A6C34878D82A}">
                    <a16:rowId xmlns:a16="http://schemas.microsoft.com/office/drawing/2014/main" val="1943800490"/>
                  </a:ext>
                </a:extLst>
              </a:tr>
              <a:tr h="287722">
                <a:tc>
                  <a:txBody>
                    <a:bodyPr/>
                    <a:lstStyle/>
                    <a:p>
                      <a:pPr algn="ctr"/>
                      <a:r>
                        <a:rPr lang="en-GB" sz="1400" b="1" dirty="0">
                          <a:solidFill>
                            <a:schemeClr val="bg1"/>
                          </a:solidFill>
                        </a:rPr>
                        <a:t>Total</a:t>
                      </a:r>
                    </a:p>
                  </a:txBody>
                  <a:tcPr>
                    <a:solidFill>
                      <a:schemeClr val="accent5">
                        <a:lumMod val="75000"/>
                      </a:schemeClr>
                    </a:solidFill>
                  </a:tcPr>
                </a:tc>
                <a:tc>
                  <a:txBody>
                    <a:bodyPr/>
                    <a:lstStyle/>
                    <a:p>
                      <a:pPr algn="ctr"/>
                      <a:r>
                        <a:rPr lang="en-GB" sz="1400" b="1" dirty="0">
                          <a:solidFill>
                            <a:schemeClr val="bg1"/>
                          </a:solidFill>
                        </a:rPr>
                        <a:t>439</a:t>
                      </a:r>
                    </a:p>
                  </a:txBody>
                  <a:tcPr>
                    <a:solidFill>
                      <a:schemeClr val="accent5">
                        <a:lumMod val="75000"/>
                      </a:schemeClr>
                    </a:solidFill>
                  </a:tcPr>
                </a:tc>
                <a:extLst>
                  <a:ext uri="{0D108BD9-81ED-4DB2-BD59-A6C34878D82A}">
                    <a16:rowId xmlns:a16="http://schemas.microsoft.com/office/drawing/2014/main" val="184837785"/>
                  </a:ext>
                </a:extLst>
              </a:tr>
            </a:tbl>
          </a:graphicData>
        </a:graphic>
      </p:graphicFrame>
      <p:graphicFrame>
        <p:nvGraphicFramePr>
          <p:cNvPr id="13" name="Content Placeholder 3"/>
          <p:cNvGraphicFramePr>
            <a:graphicFrameLocks/>
          </p:cNvGraphicFramePr>
          <p:nvPr>
            <p:extLst>
              <p:ext uri="{D42A27DB-BD31-4B8C-83A1-F6EECF244321}">
                <p14:modId xmlns:p14="http://schemas.microsoft.com/office/powerpoint/2010/main" val="3433016454"/>
              </p:ext>
            </p:extLst>
          </p:nvPr>
        </p:nvGraphicFramePr>
        <p:xfrm>
          <a:off x="8334200" y="3803188"/>
          <a:ext cx="3514790" cy="350369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Chart 6"/>
          <p:cNvGraphicFramePr>
            <a:graphicFrameLocks/>
          </p:cNvGraphicFramePr>
          <p:nvPr>
            <p:extLst>
              <p:ext uri="{D42A27DB-BD31-4B8C-83A1-F6EECF244321}">
                <p14:modId xmlns:p14="http://schemas.microsoft.com/office/powerpoint/2010/main" val="1923391194"/>
              </p:ext>
            </p:extLst>
          </p:nvPr>
        </p:nvGraphicFramePr>
        <p:xfrm>
          <a:off x="405360" y="1508385"/>
          <a:ext cx="7214640" cy="5132560"/>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375685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35" y="181182"/>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p:cNvGrpSpPr/>
          <p:nvPr/>
        </p:nvGrpSpPr>
        <p:grpSpPr>
          <a:xfrm>
            <a:off x="6554709" y="279594"/>
            <a:ext cx="5138895" cy="779899"/>
            <a:chOff x="0" y="0"/>
            <a:chExt cx="5364777" cy="989215"/>
          </a:xfrm>
        </p:grpSpPr>
        <p:sp>
          <p:nvSpPr>
            <p:cNvPr id="16" name="Chevron 1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17" name="Chevron 4"/>
            <p:cNvSpPr txBox="1"/>
            <p:nvPr/>
          </p:nvSpPr>
          <p:spPr>
            <a:xfrm>
              <a:off x="494607"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en-US" sz="2800" b="1" dirty="0"/>
                <a:t>Regional recruitment</a:t>
              </a:r>
              <a:endParaRPr lang="en-US" sz="2800" b="1" kern="1200" dirty="0"/>
            </a:p>
          </p:txBody>
        </p:sp>
      </p:grpSp>
      <p:pic>
        <p:nvPicPr>
          <p:cNvPr id="6" name="Picture 5"/>
          <p:cNvPicPr>
            <a:picLocks noChangeAspect="1"/>
          </p:cNvPicPr>
          <p:nvPr/>
        </p:nvPicPr>
        <p:blipFill rotWithShape="1">
          <a:blip r:embed="rId3"/>
          <a:srcRect t="3757" r="837"/>
          <a:stretch/>
        </p:blipFill>
        <p:spPr>
          <a:xfrm>
            <a:off x="323850" y="1320800"/>
            <a:ext cx="5402695" cy="5252748"/>
          </a:xfrm>
          <a:prstGeom prst="rect">
            <a:avLst/>
          </a:prstGeom>
        </p:spPr>
      </p:pic>
      <p:graphicFrame>
        <p:nvGraphicFramePr>
          <p:cNvPr id="10" name="Chart 9"/>
          <p:cNvGraphicFramePr>
            <a:graphicFrameLocks/>
          </p:cNvGraphicFramePr>
          <p:nvPr>
            <p:extLst>
              <p:ext uri="{D42A27DB-BD31-4B8C-83A1-F6EECF244321}">
                <p14:modId xmlns:p14="http://schemas.microsoft.com/office/powerpoint/2010/main" val="1393436149"/>
              </p:ext>
            </p:extLst>
          </p:nvPr>
        </p:nvGraphicFramePr>
        <p:xfrm>
          <a:off x="6003636" y="1246909"/>
          <a:ext cx="5966691" cy="524625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0919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35" y="181182"/>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p:cNvGrpSpPr/>
          <p:nvPr/>
        </p:nvGrpSpPr>
        <p:grpSpPr>
          <a:xfrm>
            <a:off x="6554709" y="279594"/>
            <a:ext cx="5138895" cy="779899"/>
            <a:chOff x="0" y="0"/>
            <a:chExt cx="5364777" cy="989215"/>
          </a:xfrm>
        </p:grpSpPr>
        <p:sp>
          <p:nvSpPr>
            <p:cNvPr id="16" name="Chevron 1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17" name="Chevron 4"/>
            <p:cNvSpPr txBox="1"/>
            <p:nvPr/>
          </p:nvSpPr>
          <p:spPr>
            <a:xfrm>
              <a:off x="494607"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en-US" sz="2800" b="1" dirty="0"/>
                <a:t>How trainees can get involved?</a:t>
              </a:r>
              <a:endParaRPr lang="en-US" sz="2800" b="1" kern="1200" dirty="0"/>
            </a:p>
          </p:txBody>
        </p:sp>
      </p:grpSp>
      <p:sp>
        <p:nvSpPr>
          <p:cNvPr id="2" name="Rectangle 1"/>
          <p:cNvSpPr>
            <a:spLocks noChangeArrowheads="1"/>
          </p:cNvSpPr>
          <p:nvPr/>
        </p:nvSpPr>
        <p:spPr bwMode="auto">
          <a:xfrm>
            <a:off x="609008" y="2421895"/>
            <a:ext cx="8324928"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400" dirty="0">
                <a:latin typeface="Calibri" panose="020F0502020204030204" pitchFamily="34" charset="0"/>
                <a:ea typeface="Times New Roman" panose="02020603050405020304" pitchFamily="18" charset="0"/>
                <a:cs typeface="Calibri" panose="020F0502020204030204" pitchFamily="34" charset="0"/>
              </a:rPr>
              <a:t>Review website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Identify site PI and research team (if not got one – find one !)</a:t>
            </a:r>
          </a:p>
          <a:p>
            <a:pPr marL="342900" indent="-342900" eaLnBrk="0" fontAlgn="base" hangingPunct="0">
              <a:spcBef>
                <a:spcPct val="0"/>
              </a:spcBef>
              <a:spcAft>
                <a:spcPct val="0"/>
              </a:spcAft>
              <a:buFont typeface="Arial" panose="020B0604020202020204" pitchFamily="34" charset="0"/>
              <a:buChar char="•"/>
            </a:pPr>
            <a:r>
              <a:rPr lang="en-GB" altLang="en-US" sz="2400" dirty="0">
                <a:latin typeface="Calibri" panose="020F0502020204030204" pitchFamily="34" charset="0"/>
                <a:ea typeface="Times New Roman" panose="02020603050405020304" pitchFamily="18" charset="0"/>
                <a:cs typeface="Calibri" panose="020F0502020204030204" pitchFamily="34" charset="0"/>
              </a:rPr>
              <a:t>Discuss trial with colleagues</a:t>
            </a:r>
            <a:endPar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He</a:t>
            </a:r>
            <a:r>
              <a:rPr lang="en-GB" altLang="en-US" sz="2400" dirty="0">
                <a:latin typeface="Calibri" panose="020F0502020204030204" pitchFamily="34" charset="0"/>
                <a:ea typeface="Times New Roman" panose="02020603050405020304" pitchFamily="18" charset="0"/>
                <a:cs typeface="Calibri" panose="020F0502020204030204" pitchFamily="34" charset="0"/>
              </a:rPr>
              <a:t>lp identify eligible patients</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altLang="en-US" sz="2400" dirty="0">
                <a:latin typeface="Calibri" panose="020F0502020204030204" pitchFamily="34" charset="0"/>
                <a:ea typeface="Times New Roman" panose="02020603050405020304" pitchFamily="18" charset="0"/>
                <a:cs typeface="Calibri" panose="020F0502020204030204" pitchFamily="34" charset="0"/>
              </a:rPr>
              <a:t>Consent / enrol / randomise</a:t>
            </a: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Facilitate engagement between ward / ITU teams</a:t>
            </a:r>
            <a:endParaRPr lang="en-GB" altLang="en-US" sz="2400" dirty="0">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How can we help </a:t>
            </a:r>
            <a:r>
              <a:rPr lang="en-GB" altLang="en-US" sz="2400" dirty="0">
                <a:latin typeface="Calibri" panose="020F0502020204030204" pitchFamily="34" charset="0"/>
                <a:ea typeface="Times New Roman" panose="02020603050405020304" pitchFamily="18" charset="0"/>
                <a:cs typeface="Calibri" panose="020F0502020204030204" pitchFamily="34" charset="0"/>
              </a:rPr>
              <a:t>you?</a:t>
            </a:r>
            <a:r>
              <a:rPr kumimoji="0" lang="en-GB"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 </a:t>
            </a:r>
            <a:endParaRPr kumimoji="0" lang="en-GB" altLang="en-US" sz="1400" b="0" i="0" u="none" strike="noStrike" cap="none" normalizeH="0" baseline="0" dirty="0">
              <a:ln>
                <a:noFill/>
              </a:ln>
              <a:solidFill>
                <a:schemeClr val="tx1"/>
              </a:solidFill>
              <a:effectLst/>
            </a:endParaRPr>
          </a:p>
        </p:txBody>
      </p:sp>
      <p:pic>
        <p:nvPicPr>
          <p:cNvPr id="7" name="Picture 6">
            <a:extLst>
              <a:ext uri="{FF2B5EF4-FFF2-40B4-BE49-F238E27FC236}">
                <a16:creationId xmlns:a16="http://schemas.microsoft.com/office/drawing/2014/main" id="{398EFE37-64CF-C940-BAD8-6ABCDE1943A2}"/>
              </a:ext>
            </a:extLst>
          </p:cNvPr>
          <p:cNvPicPr>
            <a:picLocks noChangeAspect="1"/>
          </p:cNvPicPr>
          <p:nvPr/>
        </p:nvPicPr>
        <p:blipFill>
          <a:blip r:embed="rId3"/>
          <a:stretch>
            <a:fillRect/>
          </a:stretch>
        </p:blipFill>
        <p:spPr>
          <a:xfrm>
            <a:off x="7608588" y="3723995"/>
            <a:ext cx="4199346" cy="2854411"/>
          </a:xfrm>
          <a:prstGeom prst="rect">
            <a:avLst/>
          </a:prstGeom>
        </p:spPr>
      </p:pic>
    </p:spTree>
    <p:extLst>
      <p:ext uri="{BB962C8B-B14F-4D97-AF65-F5344CB8AC3E}">
        <p14:creationId xmlns:p14="http://schemas.microsoft.com/office/powerpoint/2010/main" val="1424131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35" y="181182"/>
            <a:ext cx="33972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 name="Group 14"/>
          <p:cNvGrpSpPr/>
          <p:nvPr/>
        </p:nvGrpSpPr>
        <p:grpSpPr>
          <a:xfrm>
            <a:off x="2601545" y="2662575"/>
            <a:ext cx="7373727" cy="1530734"/>
            <a:chOff x="0" y="0"/>
            <a:chExt cx="5364777" cy="989215"/>
          </a:xfrm>
        </p:grpSpPr>
        <p:sp>
          <p:nvSpPr>
            <p:cNvPr id="16" name="Chevron 15"/>
            <p:cNvSpPr/>
            <p:nvPr/>
          </p:nvSpPr>
          <p:spPr>
            <a:xfrm>
              <a:off x="0" y="0"/>
              <a:ext cx="5364777" cy="989215"/>
            </a:xfrm>
            <a:prstGeom prst="chevron">
              <a:avLst/>
            </a:prstGeom>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sp>
        <p:sp>
          <p:nvSpPr>
            <p:cNvPr id="17" name="Chevron 4"/>
            <p:cNvSpPr txBox="1"/>
            <p:nvPr/>
          </p:nvSpPr>
          <p:spPr>
            <a:xfrm>
              <a:off x="494607" y="0"/>
              <a:ext cx="4375562" cy="98921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2014" tIns="37338" rIns="37338" bIns="37338" numCol="1" spcCol="1270" anchor="ctr" anchorCtr="0">
              <a:noAutofit/>
            </a:bodyPr>
            <a:lstStyle/>
            <a:p>
              <a:pPr lvl="0" algn="ctr" defTabSz="1244600">
                <a:lnSpc>
                  <a:spcPct val="90000"/>
                </a:lnSpc>
                <a:spcBef>
                  <a:spcPct val="0"/>
                </a:spcBef>
                <a:spcAft>
                  <a:spcPct val="35000"/>
                </a:spcAft>
              </a:pPr>
              <a:r>
                <a:rPr lang="en-US" sz="4800" b="1" dirty="0"/>
                <a:t>Q&amp;A session</a:t>
              </a:r>
              <a:endParaRPr lang="en-US" sz="4800" b="1" kern="1200" dirty="0"/>
            </a:p>
          </p:txBody>
        </p:sp>
      </p:grpSp>
    </p:spTree>
    <p:extLst>
      <p:ext uri="{BB962C8B-B14F-4D97-AF65-F5344CB8AC3E}">
        <p14:creationId xmlns:p14="http://schemas.microsoft.com/office/powerpoint/2010/main" val="39049458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7435</TotalTime>
  <Words>1100</Words>
  <Application>Microsoft Office PowerPoint</Application>
  <PresentationFormat>Widescreen</PresentationFormat>
  <Paragraphs>211</Paragraphs>
  <Slides>31</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BlinkMacSystemFont</vt:lpstr>
      <vt:lpstr>Calibri</vt:lpstr>
      <vt:lpstr>Calibri Light</vt:lpstr>
      <vt:lpstr>Courier New</vt:lpstr>
      <vt:lpstr>Times New Roman</vt:lpstr>
      <vt:lpstr>Wingdings</vt:lpstr>
      <vt:lpstr>Office Theme</vt:lpstr>
      <vt:lpstr>PowerPoint Presentation</vt:lpstr>
      <vt:lpstr>PowerPoint Presentation</vt:lpstr>
      <vt:lpstr>PowerPoint Presentation</vt:lpstr>
      <vt:lpstr>PowerPoint Presentation</vt:lpstr>
      <vt:lpstr>Non-invasive ventilation strategies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Warwick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Regan, Scott</dc:creator>
  <cp:lastModifiedBy>Skilton, Emma</cp:lastModifiedBy>
  <cp:revision>650</cp:revision>
  <dcterms:created xsi:type="dcterms:W3CDTF">2020-04-21T12:41:58Z</dcterms:created>
  <dcterms:modified xsi:type="dcterms:W3CDTF">2020-11-23T18:32:25Z</dcterms:modified>
</cp:coreProperties>
</file>