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slideLayouts/slideLayout15.xml" ContentType="application/vnd.openxmlformats-officedocument.presentationml.slideLayout+xml"/>
  <Override PartName="/ppt/theme/theme9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0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1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  <p:sldMasterId id="2147483650" r:id="rId5"/>
    <p:sldMasterId id="2147483652" r:id="rId6"/>
    <p:sldMasterId id="2147483654" r:id="rId7"/>
    <p:sldMasterId id="2147483656" r:id="rId8"/>
    <p:sldMasterId id="2147483658" r:id="rId9"/>
    <p:sldMasterId id="2147483662" r:id="rId10"/>
    <p:sldMasterId id="2147483660" r:id="rId11"/>
    <p:sldMasterId id="2147483711" r:id="rId12"/>
    <p:sldMasterId id="2147483713" r:id="rId13"/>
    <p:sldMasterId id="2147483716" r:id="rId14"/>
    <p:sldMasterId id="2147483719" r:id="rId15"/>
    <p:sldMasterId id="2147483664" r:id="rId16"/>
    <p:sldMasterId id="2147483689" r:id="rId17"/>
  </p:sldMasterIdLst>
  <p:notesMasterIdLst>
    <p:notesMasterId r:id="rId40"/>
  </p:notesMasterIdLst>
  <p:sldIdLst>
    <p:sldId id="332" r:id="rId18"/>
    <p:sldId id="351" r:id="rId19"/>
    <p:sldId id="290" r:id="rId20"/>
    <p:sldId id="343" r:id="rId21"/>
    <p:sldId id="344" r:id="rId22"/>
    <p:sldId id="345" r:id="rId23"/>
    <p:sldId id="346" r:id="rId24"/>
    <p:sldId id="347" r:id="rId25"/>
    <p:sldId id="348" r:id="rId26"/>
    <p:sldId id="349" r:id="rId27"/>
    <p:sldId id="350" r:id="rId28"/>
    <p:sldId id="293" r:id="rId29"/>
    <p:sldId id="335" r:id="rId30"/>
    <p:sldId id="358" r:id="rId31"/>
    <p:sldId id="359" r:id="rId32"/>
    <p:sldId id="337" r:id="rId33"/>
    <p:sldId id="355" r:id="rId34"/>
    <p:sldId id="336" r:id="rId35"/>
    <p:sldId id="360" r:id="rId36"/>
    <p:sldId id="356" r:id="rId37"/>
    <p:sldId id="353" r:id="rId38"/>
    <p:sldId id="361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thers, Emma" initials="WE" lastIdx="6" clrIdx="0">
    <p:extLst>
      <p:ext uri="{19B8F6BF-5375-455C-9EA6-DF929625EA0E}">
        <p15:presenceInfo xmlns:p15="http://schemas.microsoft.com/office/powerpoint/2012/main" userId="S-1-5-21-94802787-2259107539-412602403-40430" providerId="AD"/>
      </p:ext>
    </p:extLst>
  </p:cmAuthor>
  <p:cmAuthor id="2" name="Hamilton, Louisa" initials="HL" lastIdx="15" clrIdx="1">
    <p:extLst>
      <p:ext uri="{19B8F6BF-5375-455C-9EA6-DF929625EA0E}">
        <p15:presenceInfo xmlns:p15="http://schemas.microsoft.com/office/powerpoint/2012/main" userId="S-1-5-21-94802787-2259107539-412602403-439936" providerId="AD"/>
      </p:ext>
    </p:extLst>
  </p:cmAuthor>
  <p:cmAuthor id="3" name="Keith Couper" initials="KC" lastIdx="10" clrIdx="2">
    <p:extLst>
      <p:ext uri="{19B8F6BF-5375-455C-9EA6-DF929625EA0E}">
        <p15:presenceInfo xmlns:p15="http://schemas.microsoft.com/office/powerpoint/2012/main" userId="a3a62c783ccfa636" providerId="Windows Live"/>
      </p:ext>
    </p:extLst>
  </p:cmAuthor>
  <p:cmAuthor id="4" name="Regan, Scott" initials="RS" lastIdx="34" clrIdx="3">
    <p:extLst>
      <p:ext uri="{19B8F6BF-5375-455C-9EA6-DF929625EA0E}">
        <p15:presenceInfo xmlns:p15="http://schemas.microsoft.com/office/powerpoint/2012/main" userId="S-1-5-21-94802787-2259107539-412602403-233136" providerId="AD"/>
      </p:ext>
    </p:extLst>
  </p:cmAuthor>
  <p:cmAuthor id="5" name="Yeung, Joyce" initials="YJ" lastIdx="2" clrIdx="4">
    <p:extLst>
      <p:ext uri="{19B8F6BF-5375-455C-9EA6-DF929625EA0E}">
        <p15:presenceInfo xmlns:p15="http://schemas.microsoft.com/office/powerpoint/2012/main" userId="S-1-5-21-94802787-2259107539-412602403-2936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E146"/>
    <a:srgbClr val="66FF33"/>
    <a:srgbClr val="687DBE"/>
    <a:srgbClr val="F2EFF5"/>
    <a:srgbClr val="FBF3F3"/>
    <a:srgbClr val="B97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9E3B4E-5960-4F85-908F-B893F0C37655}" v="31" dt="2020-04-03T07:20:52.178"/>
    <p1510:client id="{ECDEF661-BDD1-42AA-8989-023CDD637772}" v="2" dt="2020-04-03T10:43:19.275"/>
  </p1510:revLst>
</p1510:revInfo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A2BF02-EAB4-4279-B155-0115666134AD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C5D083F-5B20-4FBA-B978-363CB8A22DAF}">
      <dgm:prSet phldrT="[Text]"/>
      <dgm:spPr/>
      <dgm:t>
        <a:bodyPr/>
        <a:lstStyle/>
        <a:p>
          <a:r>
            <a:rPr lang="en-GB" b="1" dirty="0"/>
            <a:t>1. Continuous Positive Airway Pressure</a:t>
          </a:r>
          <a:endParaRPr lang="en-US" dirty="0"/>
        </a:p>
      </dgm:t>
    </dgm:pt>
    <dgm:pt modelId="{8A0A6E63-A3B9-4C72-A729-7361D202A85B}" type="parTrans" cxnId="{0F1E16D7-F95A-4FA9-B985-42A17EF75DE8}">
      <dgm:prSet/>
      <dgm:spPr/>
      <dgm:t>
        <a:bodyPr/>
        <a:lstStyle/>
        <a:p>
          <a:endParaRPr lang="en-US"/>
        </a:p>
      </dgm:t>
    </dgm:pt>
    <dgm:pt modelId="{3942015F-300C-4247-A4A5-C81CE784B331}" type="sibTrans" cxnId="{0F1E16D7-F95A-4FA9-B985-42A17EF75DE8}">
      <dgm:prSet/>
      <dgm:spPr/>
      <dgm:t>
        <a:bodyPr/>
        <a:lstStyle/>
        <a:p>
          <a:endParaRPr lang="en-US"/>
        </a:p>
      </dgm:t>
    </dgm:pt>
    <dgm:pt modelId="{D4BAE2BE-D75F-4CFA-98C7-E47177A197A8}">
      <dgm:prSet phldrT="[Text]"/>
      <dgm:spPr>
        <a:solidFill>
          <a:srgbClr val="60E146"/>
        </a:solidFill>
      </dgm:spPr>
      <dgm:t>
        <a:bodyPr/>
        <a:lstStyle/>
        <a:p>
          <a:r>
            <a:rPr lang="en-GB" b="1"/>
            <a:t>2. High Flow Nasal Oxygen</a:t>
          </a:r>
          <a:endParaRPr lang="en-US"/>
        </a:p>
      </dgm:t>
    </dgm:pt>
    <dgm:pt modelId="{0A3ADAA2-8E46-4AF0-98F2-8C84C198909E}" type="parTrans" cxnId="{7B309948-E061-48E7-ACAD-21DE0C89E486}">
      <dgm:prSet/>
      <dgm:spPr/>
      <dgm:t>
        <a:bodyPr/>
        <a:lstStyle/>
        <a:p>
          <a:endParaRPr lang="en-US"/>
        </a:p>
      </dgm:t>
    </dgm:pt>
    <dgm:pt modelId="{529526D2-698C-43C7-9BC2-D735EAEC49D1}" type="sibTrans" cxnId="{7B309948-E061-48E7-ACAD-21DE0C89E486}">
      <dgm:prSet/>
      <dgm:spPr/>
      <dgm:t>
        <a:bodyPr/>
        <a:lstStyle/>
        <a:p>
          <a:endParaRPr lang="en-US"/>
        </a:p>
      </dgm:t>
    </dgm:pt>
    <dgm:pt modelId="{253B1388-E155-4B8A-B4B3-4C3676745C76}">
      <dgm:prSet phldrT="[Text]"/>
      <dgm:spPr/>
      <dgm:t>
        <a:bodyPr/>
        <a:lstStyle/>
        <a:p>
          <a:r>
            <a:rPr lang="en-GB" b="1"/>
            <a:t>3. Standard care</a:t>
          </a:r>
          <a:endParaRPr lang="en-US"/>
        </a:p>
      </dgm:t>
    </dgm:pt>
    <dgm:pt modelId="{EE9D33D4-8DD0-4F68-9C71-7E12B8E022AD}" type="parTrans" cxnId="{75C98DD2-ED32-43A8-8CD4-04E5BE0A18BD}">
      <dgm:prSet/>
      <dgm:spPr/>
      <dgm:t>
        <a:bodyPr/>
        <a:lstStyle/>
        <a:p>
          <a:endParaRPr lang="en-US"/>
        </a:p>
      </dgm:t>
    </dgm:pt>
    <dgm:pt modelId="{B65564B2-4C6C-40EC-A9CE-105E8390A9D3}" type="sibTrans" cxnId="{75C98DD2-ED32-43A8-8CD4-04E5BE0A18BD}">
      <dgm:prSet/>
      <dgm:spPr/>
      <dgm:t>
        <a:bodyPr/>
        <a:lstStyle/>
        <a:p>
          <a:endParaRPr lang="en-US"/>
        </a:p>
      </dgm:t>
    </dgm:pt>
    <dgm:pt modelId="{7B9BC5F8-F7D8-4D68-BC58-AAF00FAFCDD2}" type="pres">
      <dgm:prSet presAssocID="{F1A2BF02-EAB4-4279-B155-0115666134A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6DB6B6-CD03-4181-9878-FD7F3FFE710D}" type="pres">
      <dgm:prSet presAssocID="{3C5D083F-5B20-4FBA-B978-363CB8A22DA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FEC64-601A-442F-8FBB-0B20343D5B42}" type="pres">
      <dgm:prSet presAssocID="{3942015F-300C-4247-A4A5-C81CE784B331}" presName="sibTrans" presStyleCnt="0"/>
      <dgm:spPr/>
    </dgm:pt>
    <dgm:pt modelId="{7B38AD93-DB06-4BFA-9DF1-1B07A2B17B5A}" type="pres">
      <dgm:prSet presAssocID="{D4BAE2BE-D75F-4CFA-98C7-E47177A197A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348DA-FCA2-425D-996E-2159ED76EBE9}" type="pres">
      <dgm:prSet presAssocID="{529526D2-698C-43C7-9BC2-D735EAEC49D1}" presName="sibTrans" presStyleCnt="0"/>
      <dgm:spPr/>
    </dgm:pt>
    <dgm:pt modelId="{6C53EC16-58FF-4D3B-A4A6-8B9C36751778}" type="pres">
      <dgm:prSet presAssocID="{253B1388-E155-4B8A-B4B3-4C3676745C7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05F1F9-4E1F-4275-8E2C-7D54FBF79773}" type="presOf" srcId="{F1A2BF02-EAB4-4279-B155-0115666134AD}" destId="{7B9BC5F8-F7D8-4D68-BC58-AAF00FAFCDD2}" srcOrd="0" destOrd="0" presId="urn:microsoft.com/office/officeart/2005/8/layout/default"/>
    <dgm:cxn modelId="{7B309948-E061-48E7-ACAD-21DE0C89E486}" srcId="{F1A2BF02-EAB4-4279-B155-0115666134AD}" destId="{D4BAE2BE-D75F-4CFA-98C7-E47177A197A8}" srcOrd="1" destOrd="0" parTransId="{0A3ADAA2-8E46-4AF0-98F2-8C84C198909E}" sibTransId="{529526D2-698C-43C7-9BC2-D735EAEC49D1}"/>
    <dgm:cxn modelId="{6D00F565-25D4-4D67-8988-520D7851DAD1}" type="presOf" srcId="{3C5D083F-5B20-4FBA-B978-363CB8A22DAF}" destId="{A76DB6B6-CD03-4181-9878-FD7F3FFE710D}" srcOrd="0" destOrd="0" presId="urn:microsoft.com/office/officeart/2005/8/layout/default"/>
    <dgm:cxn modelId="{7B5E99EB-8210-404B-867E-E1885859224F}" type="presOf" srcId="{D4BAE2BE-D75F-4CFA-98C7-E47177A197A8}" destId="{7B38AD93-DB06-4BFA-9DF1-1B07A2B17B5A}" srcOrd="0" destOrd="0" presId="urn:microsoft.com/office/officeart/2005/8/layout/default"/>
    <dgm:cxn modelId="{0F1E16D7-F95A-4FA9-B985-42A17EF75DE8}" srcId="{F1A2BF02-EAB4-4279-B155-0115666134AD}" destId="{3C5D083F-5B20-4FBA-B978-363CB8A22DAF}" srcOrd="0" destOrd="0" parTransId="{8A0A6E63-A3B9-4C72-A729-7361D202A85B}" sibTransId="{3942015F-300C-4247-A4A5-C81CE784B331}"/>
    <dgm:cxn modelId="{75C98DD2-ED32-43A8-8CD4-04E5BE0A18BD}" srcId="{F1A2BF02-EAB4-4279-B155-0115666134AD}" destId="{253B1388-E155-4B8A-B4B3-4C3676745C76}" srcOrd="2" destOrd="0" parTransId="{EE9D33D4-8DD0-4F68-9C71-7E12B8E022AD}" sibTransId="{B65564B2-4C6C-40EC-A9CE-105E8390A9D3}"/>
    <dgm:cxn modelId="{7BF2739A-EAD1-460A-B466-B4FEF0E79558}" type="presOf" srcId="{253B1388-E155-4B8A-B4B3-4C3676745C76}" destId="{6C53EC16-58FF-4D3B-A4A6-8B9C36751778}" srcOrd="0" destOrd="0" presId="urn:microsoft.com/office/officeart/2005/8/layout/default"/>
    <dgm:cxn modelId="{E1DB7B7C-369F-44AC-A71D-97A8408D3773}" type="presParOf" srcId="{7B9BC5F8-F7D8-4D68-BC58-AAF00FAFCDD2}" destId="{A76DB6B6-CD03-4181-9878-FD7F3FFE710D}" srcOrd="0" destOrd="0" presId="urn:microsoft.com/office/officeart/2005/8/layout/default"/>
    <dgm:cxn modelId="{ADE2FDDF-1208-44FF-B1AF-8F6631D2359C}" type="presParOf" srcId="{7B9BC5F8-F7D8-4D68-BC58-AAF00FAFCDD2}" destId="{FBEFEC64-601A-442F-8FBB-0B20343D5B42}" srcOrd="1" destOrd="0" presId="urn:microsoft.com/office/officeart/2005/8/layout/default"/>
    <dgm:cxn modelId="{CF926066-DB70-497A-800D-125C7C70FA1A}" type="presParOf" srcId="{7B9BC5F8-F7D8-4D68-BC58-AAF00FAFCDD2}" destId="{7B38AD93-DB06-4BFA-9DF1-1B07A2B17B5A}" srcOrd="2" destOrd="0" presId="urn:microsoft.com/office/officeart/2005/8/layout/default"/>
    <dgm:cxn modelId="{9431D9DC-15EB-407D-8D38-E3B5CE35A534}" type="presParOf" srcId="{7B9BC5F8-F7D8-4D68-BC58-AAF00FAFCDD2}" destId="{0A2348DA-FCA2-425D-996E-2159ED76EBE9}" srcOrd="3" destOrd="0" presId="urn:microsoft.com/office/officeart/2005/8/layout/default"/>
    <dgm:cxn modelId="{629B337A-4086-4B3C-BEDB-28AF7B0FE7C6}" type="presParOf" srcId="{7B9BC5F8-F7D8-4D68-BC58-AAF00FAFCDD2}" destId="{6C53EC16-58FF-4D3B-A4A6-8B9C36751778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A2BF02-EAB4-4279-B155-0115666134AD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C5D083F-5B20-4FBA-B978-363CB8A22DAF}">
      <dgm:prSet phldrT="[Text]"/>
      <dgm:spPr/>
      <dgm:t>
        <a:bodyPr/>
        <a:lstStyle/>
        <a:p>
          <a:r>
            <a:rPr lang="en-GB" b="1" dirty="0"/>
            <a:t>1. Continuous Positive Airway Pressure</a:t>
          </a:r>
          <a:endParaRPr lang="en-US" dirty="0"/>
        </a:p>
      </dgm:t>
    </dgm:pt>
    <dgm:pt modelId="{8A0A6E63-A3B9-4C72-A729-7361D202A85B}" type="parTrans" cxnId="{0F1E16D7-F95A-4FA9-B985-42A17EF75DE8}">
      <dgm:prSet/>
      <dgm:spPr/>
      <dgm:t>
        <a:bodyPr/>
        <a:lstStyle/>
        <a:p>
          <a:endParaRPr lang="en-US"/>
        </a:p>
      </dgm:t>
    </dgm:pt>
    <dgm:pt modelId="{3942015F-300C-4247-A4A5-C81CE784B331}" type="sibTrans" cxnId="{0F1E16D7-F95A-4FA9-B985-42A17EF75DE8}">
      <dgm:prSet/>
      <dgm:spPr/>
      <dgm:t>
        <a:bodyPr/>
        <a:lstStyle/>
        <a:p>
          <a:endParaRPr lang="en-US"/>
        </a:p>
      </dgm:t>
    </dgm:pt>
    <dgm:pt modelId="{D4BAE2BE-D75F-4CFA-98C7-E47177A197A8}">
      <dgm:prSet phldrT="[Text]"/>
      <dgm:spPr>
        <a:solidFill>
          <a:srgbClr val="60E146"/>
        </a:solidFill>
      </dgm:spPr>
      <dgm:t>
        <a:bodyPr/>
        <a:lstStyle/>
        <a:p>
          <a:r>
            <a:rPr lang="en-GB" b="1"/>
            <a:t>2. High Flow Nasal Oxygen</a:t>
          </a:r>
          <a:endParaRPr lang="en-US"/>
        </a:p>
      </dgm:t>
    </dgm:pt>
    <dgm:pt modelId="{0A3ADAA2-8E46-4AF0-98F2-8C84C198909E}" type="parTrans" cxnId="{7B309948-E061-48E7-ACAD-21DE0C89E486}">
      <dgm:prSet/>
      <dgm:spPr/>
      <dgm:t>
        <a:bodyPr/>
        <a:lstStyle/>
        <a:p>
          <a:endParaRPr lang="en-US"/>
        </a:p>
      </dgm:t>
    </dgm:pt>
    <dgm:pt modelId="{529526D2-698C-43C7-9BC2-D735EAEC49D1}" type="sibTrans" cxnId="{7B309948-E061-48E7-ACAD-21DE0C89E486}">
      <dgm:prSet/>
      <dgm:spPr/>
      <dgm:t>
        <a:bodyPr/>
        <a:lstStyle/>
        <a:p>
          <a:endParaRPr lang="en-US"/>
        </a:p>
      </dgm:t>
    </dgm:pt>
    <dgm:pt modelId="{7B9BC5F8-F7D8-4D68-BC58-AAF00FAFCDD2}" type="pres">
      <dgm:prSet presAssocID="{F1A2BF02-EAB4-4279-B155-0115666134A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6DB6B6-CD03-4181-9878-FD7F3FFE710D}" type="pres">
      <dgm:prSet presAssocID="{3C5D083F-5B20-4FBA-B978-363CB8A22DA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FEC64-601A-442F-8FBB-0B20343D5B42}" type="pres">
      <dgm:prSet presAssocID="{3942015F-300C-4247-A4A5-C81CE784B331}" presName="sibTrans" presStyleCnt="0"/>
      <dgm:spPr/>
    </dgm:pt>
    <dgm:pt modelId="{7B38AD93-DB06-4BFA-9DF1-1B07A2B17B5A}" type="pres">
      <dgm:prSet presAssocID="{D4BAE2BE-D75F-4CFA-98C7-E47177A197A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309948-E061-48E7-ACAD-21DE0C89E486}" srcId="{F1A2BF02-EAB4-4279-B155-0115666134AD}" destId="{D4BAE2BE-D75F-4CFA-98C7-E47177A197A8}" srcOrd="1" destOrd="0" parTransId="{0A3ADAA2-8E46-4AF0-98F2-8C84C198909E}" sibTransId="{529526D2-698C-43C7-9BC2-D735EAEC49D1}"/>
    <dgm:cxn modelId="{6D00F565-25D4-4D67-8988-520D7851DAD1}" type="presOf" srcId="{3C5D083F-5B20-4FBA-B978-363CB8A22DAF}" destId="{A76DB6B6-CD03-4181-9878-FD7F3FFE710D}" srcOrd="0" destOrd="0" presId="urn:microsoft.com/office/officeart/2005/8/layout/default"/>
    <dgm:cxn modelId="{0F1E16D7-F95A-4FA9-B985-42A17EF75DE8}" srcId="{F1A2BF02-EAB4-4279-B155-0115666134AD}" destId="{3C5D083F-5B20-4FBA-B978-363CB8A22DAF}" srcOrd="0" destOrd="0" parTransId="{8A0A6E63-A3B9-4C72-A729-7361D202A85B}" sibTransId="{3942015F-300C-4247-A4A5-C81CE784B331}"/>
    <dgm:cxn modelId="{7B5E99EB-8210-404B-867E-E1885859224F}" type="presOf" srcId="{D4BAE2BE-D75F-4CFA-98C7-E47177A197A8}" destId="{7B38AD93-DB06-4BFA-9DF1-1B07A2B17B5A}" srcOrd="0" destOrd="0" presId="urn:microsoft.com/office/officeart/2005/8/layout/default"/>
    <dgm:cxn modelId="{B505F1F9-4E1F-4275-8E2C-7D54FBF79773}" type="presOf" srcId="{F1A2BF02-EAB4-4279-B155-0115666134AD}" destId="{7B9BC5F8-F7D8-4D68-BC58-AAF00FAFCDD2}" srcOrd="0" destOrd="0" presId="urn:microsoft.com/office/officeart/2005/8/layout/default"/>
    <dgm:cxn modelId="{E1DB7B7C-369F-44AC-A71D-97A8408D3773}" type="presParOf" srcId="{7B9BC5F8-F7D8-4D68-BC58-AAF00FAFCDD2}" destId="{A76DB6B6-CD03-4181-9878-FD7F3FFE710D}" srcOrd="0" destOrd="0" presId="urn:microsoft.com/office/officeart/2005/8/layout/default"/>
    <dgm:cxn modelId="{ADE2FDDF-1208-44FF-B1AF-8F6631D2359C}" type="presParOf" srcId="{7B9BC5F8-F7D8-4D68-BC58-AAF00FAFCDD2}" destId="{FBEFEC64-601A-442F-8FBB-0B20343D5B42}" srcOrd="1" destOrd="0" presId="urn:microsoft.com/office/officeart/2005/8/layout/default"/>
    <dgm:cxn modelId="{CF926066-DB70-497A-800D-125C7C70FA1A}" type="presParOf" srcId="{7B9BC5F8-F7D8-4D68-BC58-AAF00FAFCDD2}" destId="{7B38AD93-DB06-4BFA-9DF1-1B07A2B17B5A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6DB6B6-CD03-4181-9878-FD7F3FFE710D}">
      <dsp:nvSpPr>
        <dsp:cNvPr id="0" name=""/>
        <dsp:cNvSpPr/>
      </dsp:nvSpPr>
      <dsp:spPr>
        <a:xfrm>
          <a:off x="436731" y="1479"/>
          <a:ext cx="2030520" cy="121831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/>
            <a:t>1. Continuous Positive Airway Pressure</a:t>
          </a:r>
          <a:endParaRPr lang="en-US" sz="2200" kern="1200" dirty="0"/>
        </a:p>
      </dsp:txBody>
      <dsp:txXfrm>
        <a:off x="436731" y="1479"/>
        <a:ext cx="2030520" cy="1218312"/>
      </dsp:txXfrm>
    </dsp:sp>
    <dsp:sp modelId="{7B38AD93-DB06-4BFA-9DF1-1B07A2B17B5A}">
      <dsp:nvSpPr>
        <dsp:cNvPr id="0" name=""/>
        <dsp:cNvSpPr/>
      </dsp:nvSpPr>
      <dsp:spPr>
        <a:xfrm>
          <a:off x="436731" y="1422843"/>
          <a:ext cx="2030520" cy="1218312"/>
        </a:xfrm>
        <a:prstGeom prst="rect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/>
            <a:t>2. High Flow Nasal Oxygen</a:t>
          </a:r>
          <a:endParaRPr lang="en-US" sz="2200" kern="1200"/>
        </a:p>
      </dsp:txBody>
      <dsp:txXfrm>
        <a:off x="436731" y="1422843"/>
        <a:ext cx="2030520" cy="1218312"/>
      </dsp:txXfrm>
    </dsp:sp>
    <dsp:sp modelId="{6C53EC16-58FF-4D3B-A4A6-8B9C36751778}">
      <dsp:nvSpPr>
        <dsp:cNvPr id="0" name=""/>
        <dsp:cNvSpPr/>
      </dsp:nvSpPr>
      <dsp:spPr>
        <a:xfrm>
          <a:off x="436731" y="2844208"/>
          <a:ext cx="2030520" cy="121831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/>
            <a:t>3. Standard care</a:t>
          </a:r>
          <a:endParaRPr lang="en-US" sz="2200" kern="1200"/>
        </a:p>
      </dsp:txBody>
      <dsp:txXfrm>
        <a:off x="436731" y="2844208"/>
        <a:ext cx="2030520" cy="12183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6DB6B6-CD03-4181-9878-FD7F3FFE710D}">
      <dsp:nvSpPr>
        <dsp:cNvPr id="0" name=""/>
        <dsp:cNvSpPr/>
      </dsp:nvSpPr>
      <dsp:spPr>
        <a:xfrm>
          <a:off x="0" y="187179"/>
          <a:ext cx="2359742" cy="141584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b="1" kern="1200" dirty="0"/>
            <a:t>1. Continuous Positive Airway Pressure</a:t>
          </a:r>
          <a:endParaRPr lang="en-US" sz="2600" kern="1200" dirty="0"/>
        </a:p>
      </dsp:txBody>
      <dsp:txXfrm>
        <a:off x="0" y="187179"/>
        <a:ext cx="2359742" cy="1415845"/>
      </dsp:txXfrm>
    </dsp:sp>
    <dsp:sp modelId="{7B38AD93-DB06-4BFA-9DF1-1B07A2B17B5A}">
      <dsp:nvSpPr>
        <dsp:cNvPr id="0" name=""/>
        <dsp:cNvSpPr/>
      </dsp:nvSpPr>
      <dsp:spPr>
        <a:xfrm>
          <a:off x="0" y="1838999"/>
          <a:ext cx="2359742" cy="1415845"/>
        </a:xfrm>
        <a:prstGeom prst="rect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b="1" kern="1200"/>
            <a:t>2. High Flow Nasal Oxygen</a:t>
          </a:r>
          <a:endParaRPr lang="en-US" sz="2600" kern="1200"/>
        </a:p>
      </dsp:txBody>
      <dsp:txXfrm>
        <a:off x="0" y="1838999"/>
        <a:ext cx="2359742" cy="14158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65905-29BC-4ABB-B57A-3A94A4F743A9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AD281-8F99-443E-AC0B-09E4123692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87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3673A-9DB8-4FED-B67B-C97BF36A2EC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963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021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51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852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How do you want to be informed of amendments</a:t>
            </a:r>
            <a:r>
              <a:rPr lang="en-GB" baseline="0"/>
              <a:t>?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226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842488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842488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383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4725144"/>
            <a:ext cx="664046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23578" y="5301952"/>
            <a:ext cx="6640469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5949280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23528" y="6237312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22788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8424936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55679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56846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56846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16826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509120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5085928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741699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697929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479434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58694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/12 Warwick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1838894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564905"/>
            <a:ext cx="8424936" cy="39604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700808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444153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711651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B9C54D-1CE5-40F5-B7C8-187D95E20D31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1A6F23E-2FF7-410F-B6F3-09A14C38DB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140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1842647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44206-F258-6140-AFAE-F83DB8FC4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67E07B-D2C0-9640-BB68-DDC377E05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5B1E0F-4A90-E648-94C0-B51864134338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02B470-5B99-AA43-BB24-494E3840F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177267-7853-7D47-9E7D-EC8AC255F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0AC50F-2F1B-484C-94A8-C8D07771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863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5283CE-A34C-CE4B-A3B6-93B2FA46F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5B1E0F-4A90-E648-94C0-B51864134338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CDBF6B-69FF-CE47-A92A-83C00E11E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B1A3E-2FF1-174D-8FC3-73B2E439A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0AC50F-2F1B-484C-94A8-C8D07771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944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340370"/>
            <a:ext cx="8424936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7" y="1340370"/>
            <a:ext cx="5976663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476672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588224" y="1340768"/>
            <a:ext cx="2232025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340768"/>
            <a:ext cx="8424936" cy="4248472"/>
          </a:xfrm>
          <a:prstGeom prst="rect">
            <a:avLst/>
          </a:prstGeom>
        </p:spPr>
        <p:txBody>
          <a:bodyPr vert="horz"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610" y="2276474"/>
            <a:ext cx="8424862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5" y="1412776"/>
            <a:ext cx="842494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276474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1412776"/>
            <a:ext cx="597666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614769" y="4293096"/>
            <a:ext cx="220548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6247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6247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14892" y="5949280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14892" y="6237312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727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3.jpe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0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6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5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3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4" r:id="rId3"/>
    <p:sldLayoutId id="2147483725" r:id="rId4"/>
    <p:sldLayoutId id="2147483726" r:id="rId5"/>
    <p:sldLayoutId id="214748372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-3_W_lin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416"/>
            <a:ext cx="9144000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4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2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hr.ac.uk/covid-studies/study-detail.htm?entryId=282338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File:University_Hospitals_Birmingham_NHS_Foundation_Trust_logo.svg" TargetMode="External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sitestaff/training/" TargetMode="External"/><Relationship Id="rId2" Type="http://schemas.openxmlformats.org/officeDocument/2006/relationships/hyperlink" Target="https://warwick.ac.uk/fac/sci/med/research/ctu/trials/critical/recovery-rs/sitestaff/training/form" TargetMode="Externa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sitestaff/setup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hyperlink" Target="https://warwick.ac.uk/fac/sci/med/research/ctu/trials/critical/recovery-rs/sitestaff/training/form" TargetMode="Externa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RECOVERY-RS@warwick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www.warwick.ac.uk/recovery-r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82892" y="5616822"/>
            <a:ext cx="6120630" cy="648816"/>
          </a:xfrm>
        </p:spPr>
        <p:txBody>
          <a:bodyPr/>
          <a:lstStyle/>
          <a:p>
            <a:r>
              <a:rPr lang="en-GB" b="1" dirty="0"/>
              <a:t>Site Training – Background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82892" y="3688329"/>
            <a:ext cx="8637580" cy="1592501"/>
          </a:xfrm>
        </p:spPr>
        <p:txBody>
          <a:bodyPr/>
          <a:lstStyle/>
          <a:p>
            <a:r>
              <a:rPr lang="en-GB" b="1" dirty="0"/>
              <a:t>RECOVERY-RS Respiratory Support: Respiratory Strategies in COVID-19; CPAP, High-flow, and standard care</a:t>
            </a:r>
            <a:endParaRPr lang="en-GB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968" y="2483708"/>
            <a:ext cx="3133546" cy="95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23528" y="1700808"/>
            <a:ext cx="8348524" cy="46805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COVID-19</a:t>
            </a:r>
          </a:p>
          <a:p>
            <a:pPr lvl="1"/>
            <a:r>
              <a:rPr lang="en-US" sz="2000" dirty="0" smtClean="0"/>
              <a:t>New disease; different physiology</a:t>
            </a:r>
          </a:p>
          <a:p>
            <a:pPr lvl="1"/>
            <a:r>
              <a:rPr lang="en-US" sz="2000" dirty="0" smtClean="0"/>
              <a:t>Evidence base for interventions lacking</a:t>
            </a:r>
          </a:p>
          <a:p>
            <a:pPr lvl="1"/>
            <a:r>
              <a:rPr lang="en-US" sz="2000" dirty="0" smtClean="0"/>
              <a:t>Other anecdotal therapies (anti-IL-G, hydroxychloroquine, MSCs) now being evaluated in clinical trials </a:t>
            </a:r>
          </a:p>
          <a:p>
            <a:pPr lvl="1"/>
            <a:r>
              <a:rPr lang="en-US" sz="2000" dirty="0" smtClean="0"/>
              <a:t>Benefits and potential risks of each approach</a:t>
            </a:r>
          </a:p>
          <a:p>
            <a:pPr lvl="1"/>
            <a:r>
              <a:rPr lang="en-US" sz="2000" b="1" dirty="0" smtClean="0"/>
              <a:t>BUT</a:t>
            </a:r>
            <a:r>
              <a:rPr lang="en-US" sz="2000" dirty="0" smtClean="0"/>
              <a:t>….no high </a:t>
            </a:r>
            <a:r>
              <a:rPr lang="en-US" sz="2000" dirty="0"/>
              <a:t>quality </a:t>
            </a:r>
            <a:r>
              <a:rPr lang="en-US" sz="2000" dirty="0" smtClean="0"/>
              <a:t>evidence base for guiding clinical practice</a:t>
            </a:r>
          </a:p>
          <a:p>
            <a:pPr lvl="1"/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Urgent need for trial of High Flow Nasal Oxygen (HFNO) vs Continuous Positive Airway Pressure (CPAP) vs standard care </a:t>
            </a:r>
            <a:r>
              <a:rPr lang="en-GB" sz="2400" dirty="0" smtClean="0"/>
              <a:t>oxygen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6547" y="731740"/>
            <a:ext cx="6192763" cy="648816"/>
          </a:xfrm>
        </p:spPr>
        <p:txBody>
          <a:bodyPr/>
          <a:lstStyle/>
          <a:p>
            <a:r>
              <a:rPr lang="en-GB" dirty="0" smtClean="0"/>
              <a:t>Need </a:t>
            </a:r>
            <a:r>
              <a:rPr lang="en-GB" dirty="0"/>
              <a:t>for trial</a:t>
            </a:r>
          </a:p>
        </p:txBody>
      </p:sp>
    </p:spTree>
    <p:extLst>
      <p:ext uri="{BB962C8B-B14F-4D97-AF65-F5344CB8AC3E}">
        <p14:creationId xmlns:p14="http://schemas.microsoft.com/office/powerpoint/2010/main" val="386694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5BBBA9-CE43-7E4C-A2CB-5407A933C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081" y="759796"/>
            <a:ext cx="5313772" cy="26821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45271" y="5737267"/>
            <a:ext cx="71021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 smtClean="0">
                <a:hlinkClick r:id="rId3"/>
              </a:rPr>
              <a:t>RECOVERY-RS is listed as a priority UPH study:</a:t>
            </a:r>
          </a:p>
          <a:p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www.nihr.ac.uk/covid-studies/study-detail.htm?entryId=282338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r="824" b="3178"/>
          <a:stretch/>
        </p:blipFill>
        <p:spPr>
          <a:xfrm>
            <a:off x="1165650" y="4320718"/>
            <a:ext cx="4776633" cy="1239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271" y="3663493"/>
            <a:ext cx="359092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67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84060" y="2348880"/>
            <a:ext cx="8424936" cy="331236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600" dirty="0"/>
              <a:t>To determine if CPAP or HFNO is clinically effective compared to standard care (excluding CPAP or HFNO) in relation to intubation and mortality in patients with confirmed or suspected COVID-19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9730" y="751118"/>
            <a:ext cx="6192763" cy="648816"/>
          </a:xfrm>
        </p:spPr>
        <p:txBody>
          <a:bodyPr/>
          <a:lstStyle/>
          <a:p>
            <a:r>
              <a:rPr lang="en-GB" dirty="0"/>
              <a:t>Aim of trial</a:t>
            </a:r>
          </a:p>
        </p:txBody>
      </p:sp>
    </p:spTree>
    <p:extLst>
      <p:ext uri="{BB962C8B-B14F-4D97-AF65-F5344CB8AC3E}">
        <p14:creationId xmlns:p14="http://schemas.microsoft.com/office/powerpoint/2010/main" val="805202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14301" y="1644117"/>
            <a:ext cx="8424936" cy="475252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Adaptive, randomised controlled, open label trial comparing CPAP vs HFNO vs standard care*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Multi-centre, approx. </a:t>
            </a:r>
            <a:r>
              <a:rPr lang="en-GB" sz="2800" dirty="0" smtClean="0"/>
              <a:t>60+ </a:t>
            </a:r>
            <a:r>
              <a:rPr lang="en-GB" sz="2800" dirty="0"/>
              <a:t>NHS hospitals or purpose built-hospitals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Adult, critically ill patients, with suspected or confirmed, COVID-19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Overall recruitment target </a:t>
            </a:r>
            <a:r>
              <a:rPr lang="en-GB" sz="2800" b="1" dirty="0"/>
              <a:t>4002 patients over 12 </a:t>
            </a:r>
            <a:r>
              <a:rPr lang="en-GB" sz="2800" b="1" dirty="0" smtClean="0"/>
              <a:t>months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9897" y="744753"/>
            <a:ext cx="6192763" cy="648816"/>
          </a:xfrm>
        </p:spPr>
        <p:txBody>
          <a:bodyPr/>
          <a:lstStyle/>
          <a:p>
            <a:r>
              <a:rPr lang="en-GB" dirty="0"/>
              <a:t>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139897" y="6307391"/>
            <a:ext cx="8886190" cy="3631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760" dirty="0"/>
              <a:t>* Uncertainty/equipoise between UK and ANZICS guidance regarding the use of CPAP and HFNO</a:t>
            </a:r>
          </a:p>
        </p:txBody>
      </p:sp>
    </p:spTree>
    <p:extLst>
      <p:ext uri="{BB962C8B-B14F-4D97-AF65-F5344CB8AC3E}">
        <p14:creationId xmlns:p14="http://schemas.microsoft.com/office/powerpoint/2010/main" val="3629526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9729" y="754586"/>
            <a:ext cx="6192763" cy="648816"/>
          </a:xfrm>
        </p:spPr>
        <p:txBody>
          <a:bodyPr/>
          <a:lstStyle/>
          <a:p>
            <a:r>
              <a:rPr lang="en-GB" dirty="0"/>
              <a:t>Outcomes</a:t>
            </a:r>
          </a:p>
          <a:p>
            <a:endParaRPr lang="en-GB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149729" y="1787412"/>
            <a:ext cx="3596361" cy="1604717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Primary outcome</a:t>
            </a:r>
            <a:endParaRPr lang="en-GB" sz="2800" dirty="0"/>
          </a:p>
          <a:p>
            <a:r>
              <a:rPr lang="en-GB" sz="2200" dirty="0"/>
              <a:t>Intubation or mortality </a:t>
            </a:r>
          </a:p>
          <a:p>
            <a:r>
              <a:rPr lang="en-GB" sz="2200" dirty="0"/>
              <a:t>within 30 days</a:t>
            </a:r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3932903" y="1787411"/>
            <a:ext cx="5035026" cy="4819865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Secondary outcomes</a:t>
            </a:r>
            <a:r>
              <a:rPr lang="en-GB" sz="2800" dirty="0"/>
              <a:t>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Intubation </a:t>
            </a:r>
            <a:r>
              <a:rPr lang="en-GB" dirty="0" smtClean="0"/>
              <a:t>rates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 smtClean="0"/>
              <a:t>Duration of invasive ventilation</a:t>
            </a:r>
            <a:endParaRPr lang="en-GB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Time to intubation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Time to death (mortality)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Mortality in critical care (level 2/3)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Mortality in hospital stay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Mortality at 30 </a:t>
            </a:r>
            <a:r>
              <a:rPr lang="en-GB" dirty="0" smtClean="0"/>
              <a:t>days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 smtClean="0"/>
              <a:t>Admission to ICU</a:t>
            </a:r>
            <a:endParaRPr lang="en-GB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Length of stay in critical care (level 2/3)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Length of stay in hospital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AEs/SAEs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0316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/>
        </p:nvSpPr>
        <p:spPr>
          <a:xfrm>
            <a:off x="186813" y="166078"/>
            <a:ext cx="3736257" cy="718825"/>
          </a:xfrm>
          <a:prstGeom prst="rect">
            <a:avLst/>
          </a:prstGeom>
        </p:spPr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600" b="0" i="0" kern="1200">
                <a:solidFill>
                  <a:srgbClr val="687DBE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Trial Flow Diagram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191" y="1177684"/>
            <a:ext cx="3895572" cy="524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06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736304" y="2297107"/>
            <a:ext cx="5904656" cy="4680521"/>
          </a:xfrm>
        </p:spPr>
        <p:txBody>
          <a:bodyPr/>
          <a:lstStyle/>
          <a:p>
            <a:r>
              <a:rPr lang="en-GB" sz="2100" dirty="0"/>
              <a:t>CPAP will be administered according to local protocol/guidelines.  Details of initial settings (PEEP and FiO</a:t>
            </a:r>
            <a:r>
              <a:rPr lang="en-GB" sz="2100" baseline="-25000" dirty="0"/>
              <a:t>2</a:t>
            </a:r>
            <a:r>
              <a:rPr lang="en-GB" sz="2100" dirty="0"/>
              <a:t>) will be recorded on the CRF</a:t>
            </a:r>
          </a:p>
          <a:p>
            <a:pPr marL="457200" indent="-457200">
              <a:buFont typeface="+mj-lt"/>
              <a:buAutoNum type="arabicPeriod"/>
            </a:pPr>
            <a:endParaRPr lang="en-GB" sz="2400" b="1" dirty="0"/>
          </a:p>
          <a:p>
            <a:r>
              <a:rPr lang="en-GB" sz="2100" dirty="0"/>
              <a:t>HFNO will be administered according to local protocol/guidelines</a:t>
            </a:r>
          </a:p>
          <a:p>
            <a:endParaRPr lang="en-GB" sz="1800" dirty="0"/>
          </a:p>
          <a:p>
            <a:endParaRPr lang="en-GB" sz="2100" dirty="0"/>
          </a:p>
          <a:p>
            <a:r>
              <a:rPr lang="en-GB" sz="2100" dirty="0"/>
              <a:t>Standard care will comprise regular oxygen therapy according to local protocol/guidelines, and exclude use of CPAP and HFNO</a:t>
            </a:r>
          </a:p>
          <a:p>
            <a:endParaRPr lang="en-GB" sz="2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722507"/>
            <a:ext cx="6192763" cy="648816"/>
          </a:xfrm>
        </p:spPr>
        <p:txBody>
          <a:bodyPr/>
          <a:lstStyle/>
          <a:p>
            <a:r>
              <a:rPr lang="en-GB" dirty="0"/>
              <a:t>Trial Interventions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0" y="2225099"/>
          <a:ext cx="29039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12191" y="6381466"/>
            <a:ext cx="871296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dirty="0"/>
              <a:t>Administration of all interventions are left to clinical discretion for management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12191" y="1700945"/>
            <a:ext cx="8712968" cy="3847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900" b="1" dirty="0"/>
              <a:t>Ensure clear plans and safety measures in place in relation to oxygen usage and flow</a:t>
            </a:r>
          </a:p>
        </p:txBody>
      </p:sp>
    </p:spTree>
    <p:extLst>
      <p:ext uri="{BB962C8B-B14F-4D97-AF65-F5344CB8AC3E}">
        <p14:creationId xmlns:p14="http://schemas.microsoft.com/office/powerpoint/2010/main" val="2523400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722507"/>
            <a:ext cx="6192763" cy="648816"/>
          </a:xfrm>
        </p:spPr>
        <p:txBody>
          <a:bodyPr/>
          <a:lstStyle/>
          <a:p>
            <a:r>
              <a:rPr lang="en-GB" dirty="0"/>
              <a:t>Trial Interventions</a:t>
            </a: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432619" y="2317466"/>
          <a:ext cx="2359742" cy="3442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12191" y="6381466"/>
            <a:ext cx="871296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dirty="0"/>
              <a:t>Administration of all interventions are left to clinical discretion for management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12191" y="1700945"/>
            <a:ext cx="8712968" cy="3847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900" b="1" dirty="0"/>
              <a:t>Ensure clear plans and safety measures in place in relation to oxygen usage and flow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2822" t="2347" r="7351" b="7212"/>
          <a:stretch/>
        </p:blipFill>
        <p:spPr>
          <a:xfrm>
            <a:off x="6725265" y="4218477"/>
            <a:ext cx="1993310" cy="1984934"/>
          </a:xfrm>
          <a:prstGeom prst="ellipse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l="4838" t="4826" r="7661" b="7564"/>
          <a:stretch/>
        </p:blipFill>
        <p:spPr>
          <a:xfrm>
            <a:off x="6725265" y="2247749"/>
            <a:ext cx="1993310" cy="1939633"/>
          </a:xfrm>
          <a:prstGeom prst="ellipse">
            <a:avLst/>
          </a:prstGeom>
        </p:spPr>
      </p:pic>
      <p:sp>
        <p:nvSpPr>
          <p:cNvPr id="1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877394" y="3443057"/>
            <a:ext cx="1692580" cy="2671958"/>
          </a:xfrm>
          <a:prstGeom prst="roundRect">
            <a:avLst/>
          </a:prstGeom>
          <a:ln w="76200" cmpd="thickThin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sz="1600" dirty="0" smtClean="0">
                <a:solidFill>
                  <a:schemeClr val="accent2"/>
                </a:solidFill>
              </a:rPr>
              <a:t>Both intervention arms are aerosol generating. Ensure appropriate PPE (as per national guidelines) are used.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14" name="Text Placeholder 1"/>
          <p:cNvSpPr txBox="1">
            <a:spLocks/>
          </p:cNvSpPr>
          <p:nvPr/>
        </p:nvSpPr>
        <p:spPr>
          <a:xfrm>
            <a:off x="4366833" y="3015729"/>
            <a:ext cx="713698" cy="338300"/>
          </a:xfrm>
          <a:prstGeom prst="round2SameRect">
            <a:avLst/>
          </a:prstGeom>
          <a:ln w="76200" cap="flat" cmpd="thickThin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900" dirty="0">
              <a:solidFill>
                <a:schemeClr val="accent2"/>
              </a:solidFill>
            </a:endParaRPr>
          </a:p>
        </p:txBody>
      </p:sp>
      <p:sp>
        <p:nvSpPr>
          <p:cNvPr id="15" name="Text Placeholder 1"/>
          <p:cNvSpPr txBox="1">
            <a:spLocks/>
          </p:cNvSpPr>
          <p:nvPr/>
        </p:nvSpPr>
        <p:spPr>
          <a:xfrm>
            <a:off x="4496867" y="2728714"/>
            <a:ext cx="447721" cy="223227"/>
          </a:xfrm>
          <a:prstGeom prst="round2SameRect">
            <a:avLst/>
          </a:prstGeom>
          <a:ln w="76200" cap="flat" cmpd="thickThin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900" dirty="0">
              <a:solidFill>
                <a:schemeClr val="accent2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063830" y="27948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216230" y="29472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368630" y="30996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216230" y="2659732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364202" y="27948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5364202" y="2503432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521030" y="32520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5516602" y="29472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5516602" y="2633671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5516602" y="2351032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61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9823" y="728849"/>
            <a:ext cx="7185209" cy="1109784"/>
          </a:xfrm>
        </p:spPr>
        <p:txBody>
          <a:bodyPr/>
          <a:lstStyle/>
          <a:p>
            <a:r>
              <a:rPr lang="en-GB" dirty="0"/>
              <a:t>Safety Alert: High-Flow Oxygen</a:t>
            </a:r>
          </a:p>
          <a:p>
            <a:r>
              <a:rPr lang="en-GB" sz="2200" dirty="0"/>
              <a:t>Dr Ganesh </a:t>
            </a:r>
            <a:r>
              <a:rPr lang="en-GB" sz="2200" dirty="0" err="1"/>
              <a:t>Suntharalingam</a:t>
            </a:r>
            <a:r>
              <a:rPr lang="en-GB" sz="2200" dirty="0"/>
              <a:t> - President, Intensive Care Society </a:t>
            </a:r>
          </a:p>
          <a:p>
            <a:r>
              <a:rPr lang="en-GB" dirty="0"/>
              <a:t> </a:t>
            </a:r>
          </a:p>
        </p:txBody>
      </p:sp>
      <p:cxnSp>
        <p:nvCxnSpPr>
          <p:cNvPr id="15" name="Straight Connector 14"/>
          <p:cNvCxnSpPr>
            <a:stCxn id="7" idx="2"/>
            <a:endCxn id="7" idx="2"/>
          </p:cNvCxnSpPr>
          <p:nvPr/>
        </p:nvCxnSpPr>
        <p:spPr>
          <a:xfrm>
            <a:off x="4755384" y="781301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6545179" y="-315416"/>
            <a:ext cx="43045" cy="14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"/>
          <p:cNvSpPr txBox="1">
            <a:spLocks/>
          </p:cNvSpPr>
          <p:nvPr/>
        </p:nvSpPr>
        <p:spPr>
          <a:xfrm>
            <a:off x="139823" y="1838634"/>
            <a:ext cx="8886190" cy="3932902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Urgently ensure liaison between clinicians and hospital oxygen engineering teams to ascertain: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the maximum flow rate from your VIE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any additional limitations to oxygen delivery owing to pipework architecture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calculate the maximum number of patients who can be treated with high flow devices such as wall CPAP and communication of this to the relevant clinical teams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undertake a daily count of the number of high-flow systems where the potential oxygen flow rate exceeds 10 L/min (this will include most wall CPAP systems, High Flow Nasal Oxygen (HFNO), some non-invasive ventilators used in acute settings, and many ventilators used in critical care units or operating theatres)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implement safety measures to prevent accidental O2 system failure (such as limiting the number of these devices available for clinical use)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9823" y="5934134"/>
            <a:ext cx="888619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b="1" dirty="0"/>
              <a:t>“</a:t>
            </a:r>
            <a:r>
              <a:rPr lang="en-GB" b="1" dirty="0">
                <a:solidFill>
                  <a:srgbClr val="FF0000"/>
                </a:solidFill>
              </a:rPr>
              <a:t>low oxygen pressure alarms</a:t>
            </a:r>
            <a:r>
              <a:rPr lang="en-GB" b="1" dirty="0"/>
              <a:t>” = indication of approaching flow limitation 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TAKE URGENT ACTION</a:t>
            </a:r>
            <a:r>
              <a:rPr lang="en-GB" b="1" dirty="0"/>
              <a:t>: Review usage, reduce demand, escalate for engineering assistance</a:t>
            </a:r>
          </a:p>
        </p:txBody>
      </p:sp>
    </p:spTree>
    <p:extLst>
      <p:ext uri="{BB962C8B-B14F-4D97-AF65-F5344CB8AC3E}">
        <p14:creationId xmlns:p14="http://schemas.microsoft.com/office/powerpoint/2010/main" val="34244571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6980" y="764418"/>
            <a:ext cx="6192763" cy="648816"/>
          </a:xfrm>
        </p:spPr>
        <p:txBody>
          <a:bodyPr/>
          <a:lstStyle/>
          <a:p>
            <a:r>
              <a:rPr lang="en-GB" dirty="0"/>
              <a:t>Eligibility</a:t>
            </a:r>
          </a:p>
          <a:p>
            <a:endParaRPr lang="en-GB" dirty="0"/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176980" y="1694367"/>
            <a:ext cx="4100052" cy="503089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Inclusion criteria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n-US" sz="1000" b="1" dirty="0"/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/>
              <a:t>Adults ≥ 18 years</a:t>
            </a:r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 smtClean="0"/>
              <a:t>Hospital inpatient with </a:t>
            </a:r>
            <a:r>
              <a:rPr lang="en-GB" sz="2200" dirty="0"/>
              <a:t>suspected or proven COVID-19</a:t>
            </a:r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/>
              <a:t>FiO</a:t>
            </a:r>
            <a:r>
              <a:rPr lang="en-GB" sz="2200" baseline="-25000" dirty="0"/>
              <a:t>2</a:t>
            </a:r>
            <a:r>
              <a:rPr lang="en-GB" sz="2200" dirty="0"/>
              <a:t> </a:t>
            </a:r>
            <a:r>
              <a:rPr lang="en-GB" sz="2200" u="sng" dirty="0"/>
              <a:t>&gt;</a:t>
            </a:r>
            <a:r>
              <a:rPr lang="en-GB" sz="2200" dirty="0"/>
              <a:t>0.4 and SpO</a:t>
            </a:r>
            <a:r>
              <a:rPr lang="en-GB" sz="2200" baseline="-25000" dirty="0"/>
              <a:t>2</a:t>
            </a:r>
            <a:r>
              <a:rPr lang="en-GB" sz="2200" dirty="0"/>
              <a:t> </a:t>
            </a:r>
            <a:r>
              <a:rPr lang="en-GB" sz="2200" u="sng" dirty="0"/>
              <a:t>&lt;</a:t>
            </a:r>
            <a:r>
              <a:rPr lang="en-GB" sz="2200" dirty="0"/>
              <a:t>94</a:t>
            </a:r>
            <a:r>
              <a:rPr lang="en-GB" sz="2200" dirty="0" smtClean="0"/>
              <a:t>%*</a:t>
            </a:r>
            <a:endParaRPr lang="en-GB" sz="2200" dirty="0"/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/>
              <a:t>Plan for escalation to intubation if needed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4521394" y="1694367"/>
            <a:ext cx="4455457" cy="503089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Exclusion criteria</a:t>
            </a:r>
            <a:endParaRPr lang="en-US" sz="800" b="1" dirty="0"/>
          </a:p>
          <a:p>
            <a:pPr marL="171450" indent="-171450">
              <a:buBlip>
                <a:blip r:embed="rId3"/>
              </a:buBlip>
            </a:pPr>
            <a:endParaRPr lang="en-GB" sz="400" dirty="0"/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Planned intubation and mechanical ventilation imminent within 1 hour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Known or clinically apparent pregnancy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Any absolute contraindication to CPAP or HFNO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Decision not to intubate due to ceiling of treatment or withdrawal of </a:t>
            </a:r>
            <a:r>
              <a:rPr lang="en-GB" sz="1900" dirty="0" smtClean="0"/>
              <a:t>treatment </a:t>
            </a:r>
            <a:r>
              <a:rPr lang="en-GB" sz="1900" dirty="0"/>
              <a:t>anticipated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Equipment for both CPAP and HFNO not available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2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65473" y="5378245"/>
            <a:ext cx="3913239" cy="855406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i="1" dirty="0" smtClean="0"/>
              <a:t>*Requirement for oxygenation should be ongoing (not transient)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30574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title"/>
          </p:nvPr>
        </p:nvSpPr>
        <p:spPr>
          <a:xfrm>
            <a:off x="628650" y="963613"/>
            <a:ext cx="7886700" cy="727075"/>
          </a:xfrm>
        </p:spPr>
        <p:txBody>
          <a:bodyPr/>
          <a:lstStyle/>
          <a:p>
            <a:pPr lvl="0" algn="l">
              <a:spcBef>
                <a:spcPct val="20000"/>
              </a:spcBef>
            </a:pPr>
            <a:r>
              <a:rPr lang="en-US" sz="3600" dirty="0" smtClean="0">
                <a:solidFill>
                  <a:srgbClr val="687DBE"/>
                </a:solidFill>
                <a:ea typeface="+mn-ea"/>
                <a:cs typeface="Calibri"/>
              </a:rPr>
              <a:t>Acknowledgements </a:t>
            </a:r>
            <a:endParaRPr lang="en-US" sz="3600" dirty="0">
              <a:solidFill>
                <a:srgbClr val="687DBE"/>
              </a:solidFill>
              <a:ea typeface="+mn-ea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38" y="4078355"/>
            <a:ext cx="2728729" cy="984440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919038" y="1925892"/>
          <a:ext cx="2075221" cy="1691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Bitmap Image" r:id="rId4" imgW="1168460" imgH="952549" progId="Paint.Picture">
                  <p:embed/>
                </p:oleObj>
              </mc:Choice>
              <mc:Fallback>
                <p:oleObj name="Bitmap Image" r:id="rId4" imgW="1168460" imgH="952549" progId="Paint.Picture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038" y="1925892"/>
                        <a:ext cx="2075221" cy="16917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974" y="1925892"/>
            <a:ext cx="3652733" cy="1623627"/>
          </a:xfrm>
          <a:prstGeom prst="rect">
            <a:avLst/>
          </a:prstGeom>
        </p:spPr>
      </p:pic>
      <p:pic>
        <p:nvPicPr>
          <p:cNvPr id="2050" name="Picture 1" descr="Our visual identity | NIH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60" y="5263578"/>
            <a:ext cx="5354023" cy="1347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University Hospitals Birmingham NHS Foundation Trust logo.sv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997" y="3822787"/>
            <a:ext cx="2209945" cy="1240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329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32926" y="1844824"/>
            <a:ext cx="5250417" cy="4680521"/>
          </a:xfrm>
        </p:spPr>
        <p:txBody>
          <a:bodyPr vert="horz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Training</a:t>
            </a:r>
            <a:r>
              <a:rPr lang="en-GB" dirty="0"/>
              <a:t> is available on the trial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 a </a:t>
            </a:r>
            <a:r>
              <a:rPr lang="en-GB" b="1" dirty="0"/>
              <a:t>minimum</a:t>
            </a:r>
            <a:r>
              <a:rPr lang="en-GB" dirty="0"/>
              <a:t> the PI of the site must complete and sign off all training modules on the website </a:t>
            </a:r>
            <a:endParaRPr lang="en-GB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PI to </a:t>
            </a:r>
            <a:r>
              <a:rPr lang="en-GB" dirty="0" smtClean="0"/>
              <a:t>ensure </a:t>
            </a:r>
            <a:r>
              <a:rPr lang="en-GB" dirty="0"/>
              <a:t>that staff (e.g. doctor, nurse, research practitioner) have the appropriate knowledge and understanding </a:t>
            </a:r>
            <a:r>
              <a:rPr lang="en-GB" dirty="0" smtClean="0"/>
              <a:t>of trial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All </a:t>
            </a:r>
            <a:r>
              <a:rPr lang="en-GB" dirty="0"/>
              <a:t>training should be </a:t>
            </a:r>
            <a:r>
              <a:rPr lang="en-GB" dirty="0" smtClean="0"/>
              <a:t>recorded </a:t>
            </a:r>
            <a:r>
              <a:rPr lang="en-GB" dirty="0"/>
              <a:t>on the </a:t>
            </a:r>
            <a:r>
              <a:rPr lang="en-GB" dirty="0">
                <a:hlinkClick r:id="rId2"/>
              </a:rPr>
              <a:t>Confirmation of Online Training Form 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Optional </a:t>
            </a:r>
            <a:r>
              <a:rPr lang="en-GB" dirty="0" smtClean="0">
                <a:hlinkClick r:id="rId3"/>
              </a:rPr>
              <a:t>GCP </a:t>
            </a:r>
            <a:r>
              <a:rPr lang="en-GB" dirty="0">
                <a:hlinkClick r:id="rId3"/>
              </a:rPr>
              <a:t>training </a:t>
            </a:r>
            <a:r>
              <a:rPr lang="en-GB" dirty="0" smtClean="0"/>
              <a:t>available on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u="sng" dirty="0"/>
              <a:t>There is no need for the PI to provide a CV and GCP certificate.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2926" y="721907"/>
            <a:ext cx="6192763" cy="648816"/>
          </a:xfrm>
        </p:spPr>
        <p:txBody>
          <a:bodyPr/>
          <a:lstStyle/>
          <a:p>
            <a:r>
              <a:rPr lang="en-GB" dirty="0"/>
              <a:t>Training requirements QA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59113" y="1694458"/>
            <a:ext cx="3493212" cy="49812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1817" y="1844824"/>
            <a:ext cx="3049229" cy="469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32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9655" y="685760"/>
            <a:ext cx="6192763" cy="648816"/>
          </a:xfrm>
        </p:spPr>
        <p:txBody>
          <a:bodyPr/>
          <a:lstStyle/>
          <a:p>
            <a:r>
              <a:rPr lang="en-GB" dirty="0"/>
              <a:t>Study oversight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306190" y="1726512"/>
            <a:ext cx="4049500" cy="1310301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hlinkClick r:id="rId3"/>
              </a:rPr>
              <a:t>Investigator Site File (ISF) </a:t>
            </a:r>
            <a:endParaRPr lang="en-GB" sz="2800" b="1" dirty="0"/>
          </a:p>
          <a:p>
            <a:r>
              <a:rPr lang="en-GB" dirty="0"/>
              <a:t>Available on website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306190" y="4411975"/>
            <a:ext cx="4049500" cy="2136309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Monitoring</a:t>
            </a:r>
          </a:p>
          <a:p>
            <a:r>
              <a:rPr lang="en-GB" sz="2000" dirty="0"/>
              <a:t>Central monitoring approach will be developed that will take into account the challenging circumstances and staff pressures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4607022" y="2381662"/>
            <a:ext cx="4330499" cy="2987104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Close 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Resolve any outstanding queries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Collect any outstanding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Ongoing responsibilities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Site to archive trial documentation and data (at least 10 years)</a:t>
            </a:r>
          </a:p>
          <a:p>
            <a:pPr marL="1085850" lvl="1" indent="-342900"/>
            <a:endParaRPr lang="en-GB" sz="2400" dirty="0"/>
          </a:p>
          <a:p>
            <a:pPr marL="1085850" lvl="1" indent="-342900"/>
            <a:endParaRPr lang="en-GB" sz="2400" dirty="0"/>
          </a:p>
          <a:p>
            <a:pPr lvl="1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090554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0662" y="701386"/>
            <a:ext cx="7185209" cy="648816"/>
          </a:xfrm>
          <a:noFill/>
        </p:spPr>
        <p:txBody>
          <a:bodyPr/>
          <a:lstStyle/>
          <a:p>
            <a:r>
              <a:rPr lang="en-GB" dirty="0"/>
              <a:t>Aide memoirs – available on </a:t>
            </a:r>
            <a:r>
              <a:rPr lang="en-GB" dirty="0">
                <a:hlinkClick r:id="rId2"/>
              </a:rPr>
              <a:t>website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85" y="1350202"/>
            <a:ext cx="3313533" cy="23439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102" y="1655002"/>
            <a:ext cx="2078299" cy="29040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6171" y="4736911"/>
            <a:ext cx="2679700" cy="1894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1302" y="1778000"/>
            <a:ext cx="2296861" cy="32793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825" y="3784600"/>
            <a:ext cx="4232494" cy="297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92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92714533"/>
              </p:ext>
            </p:extLst>
          </p:nvPr>
        </p:nvGraphicFramePr>
        <p:xfrm>
          <a:off x="235974" y="2298033"/>
          <a:ext cx="8908025" cy="2765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2989">
                  <a:extLst>
                    <a:ext uri="{9D8B030D-6E8A-4147-A177-3AD203B41FA5}">
                      <a16:colId xmlns:a16="http://schemas.microsoft.com/office/drawing/2014/main" val="4099916443"/>
                    </a:ext>
                  </a:extLst>
                </a:gridCol>
                <a:gridCol w="5485036">
                  <a:extLst>
                    <a:ext uri="{9D8B030D-6E8A-4147-A177-3AD203B41FA5}">
                      <a16:colId xmlns:a16="http://schemas.microsoft.com/office/drawing/2014/main" val="1035679249"/>
                    </a:ext>
                  </a:extLst>
                </a:gridCol>
              </a:tblGrid>
              <a:tr h="44329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</a:rPr>
                        <a:t> Chief</a:t>
                      </a:r>
                      <a:r>
                        <a:rPr lang="en-GB" sz="2400" b="0" baseline="0">
                          <a:solidFill>
                            <a:schemeClr val="tx1"/>
                          </a:solidFill>
                        </a:rPr>
                        <a:t> Investigator </a:t>
                      </a:r>
                      <a:endParaRPr lang="en-GB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err="1">
                          <a:solidFill>
                            <a:schemeClr val="tx1"/>
                          </a:solidFill>
                        </a:rPr>
                        <a:t>Prof.</a:t>
                      </a:r>
                      <a:r>
                        <a:rPr lang="en-GB" sz="2400" b="0" baseline="0">
                          <a:solidFill>
                            <a:schemeClr val="tx1"/>
                          </a:solidFill>
                        </a:rPr>
                        <a:t> Gavin Perkins &amp; </a:t>
                      </a:r>
                      <a:r>
                        <a:rPr lang="en-GB" sz="2400" b="0" baseline="0" err="1">
                          <a:solidFill>
                            <a:schemeClr val="tx1"/>
                          </a:solidFill>
                        </a:rPr>
                        <a:t>Prof.</a:t>
                      </a:r>
                      <a:r>
                        <a:rPr lang="en-GB" sz="2400" b="0" baseline="0">
                          <a:solidFill>
                            <a:schemeClr val="tx1"/>
                          </a:solidFill>
                        </a:rPr>
                        <a:t> Danny McAuley</a:t>
                      </a:r>
                      <a:endParaRPr lang="en-GB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3841430"/>
                  </a:ext>
                </a:extLst>
              </a:tr>
              <a:tr h="44329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 Sponsor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University of Warwick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1430289"/>
                  </a:ext>
                </a:extLst>
              </a:tr>
              <a:tr h="44329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 Funder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National</a:t>
                      </a:r>
                      <a:r>
                        <a:rPr lang="en-GB" sz="2400" baseline="0" dirty="0">
                          <a:solidFill>
                            <a:schemeClr val="tx1"/>
                          </a:solidFill>
                        </a:rPr>
                        <a:t> Institute for Health Research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9671254"/>
                  </a:ext>
                </a:extLst>
              </a:tr>
              <a:tr h="47944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 Co-ordinating Centre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Warwick Clinical</a:t>
                      </a:r>
                      <a:r>
                        <a:rPr lang="en-GB" sz="2400" baseline="0">
                          <a:solidFill>
                            <a:schemeClr val="tx1"/>
                          </a:solidFill>
                        </a:rPr>
                        <a:t> Trials Unit</a:t>
                      </a:r>
                      <a:endParaRPr lang="en-GB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820707"/>
                  </a:ext>
                </a:extLst>
              </a:tr>
              <a:tr h="44329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 Contact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rgbClr val="FF0000"/>
                          </a:solidFill>
                          <a:hlinkClick r:id="rId3"/>
                        </a:rPr>
                        <a:t>RECOVERY-RS@warwick.ac.uk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866350"/>
                  </a:ext>
                </a:extLst>
              </a:tr>
              <a:tr h="44329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 Website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 tooltip="https://www.warwick.ac.uk/recovery-rs"/>
                        </a:rPr>
                        <a:t>www.warwick.ac.uk/recovery-rs</a:t>
                      </a:r>
                      <a:r>
                        <a:rPr lang="en-GB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0566002"/>
                  </a:ext>
                </a:extLst>
              </a:tr>
            </a:tbl>
          </a:graphicData>
        </a:graphic>
      </p:graphicFrame>
      <p:sp>
        <p:nvSpPr>
          <p:cNvPr id="9" name="Text Placeholder 3"/>
          <p:cNvSpPr>
            <a:spLocks noGrp="1"/>
          </p:cNvSpPr>
          <p:nvPr>
            <p:ph type="title"/>
          </p:nvPr>
        </p:nvSpPr>
        <p:spPr>
          <a:xfrm>
            <a:off x="235974" y="793630"/>
            <a:ext cx="6347048" cy="936203"/>
          </a:xfrm>
        </p:spPr>
        <p:txBody>
          <a:bodyPr/>
          <a:lstStyle/>
          <a:p>
            <a:pPr lvl="0" algn="l">
              <a:spcBef>
                <a:spcPct val="20000"/>
              </a:spcBef>
            </a:pPr>
            <a:r>
              <a:rPr lang="en-US" sz="3600" dirty="0">
                <a:solidFill>
                  <a:srgbClr val="687DBE"/>
                </a:solidFill>
                <a:ea typeface="+mn-ea"/>
                <a:cs typeface="Calibri"/>
              </a:rPr>
              <a:t>General Study Information</a:t>
            </a:r>
          </a:p>
        </p:txBody>
      </p:sp>
    </p:spTree>
    <p:extLst>
      <p:ext uri="{BB962C8B-B14F-4D97-AF65-F5344CB8AC3E}">
        <p14:creationId xmlns:p14="http://schemas.microsoft.com/office/powerpoint/2010/main" val="361764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23528" y="1700808"/>
            <a:ext cx="8348524" cy="46805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COVID-19</a:t>
            </a:r>
            <a:r>
              <a:rPr lang="en-GB" sz="2400" dirty="0"/>
              <a:t>: wide spectrum of clinical severity, ranging from asymptomatic to critically illness</a:t>
            </a:r>
          </a:p>
          <a:p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Acute </a:t>
            </a:r>
            <a:r>
              <a:rPr lang="en-GB" sz="2400" dirty="0" err="1"/>
              <a:t>hypoxaemic</a:t>
            </a:r>
            <a:r>
              <a:rPr lang="en-GB" sz="2400" dirty="0"/>
              <a:t> respiratory failure- important complication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Excess demand on limited ventilator availability and critical care bed capacity is currently being witnessed worldwide</a:t>
            </a:r>
          </a:p>
          <a:p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Uncertainty as to best strategy to reduce need for tracheal intubation in </a:t>
            </a:r>
            <a:r>
              <a:rPr lang="en-GB" sz="2400" dirty="0" smtClean="0"/>
              <a:t>COVID-19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6547" y="731740"/>
            <a:ext cx="6192763" cy="648816"/>
          </a:xfrm>
        </p:spPr>
        <p:txBody>
          <a:bodyPr/>
          <a:lstStyle/>
          <a:p>
            <a:r>
              <a:rPr lang="en-GB" dirty="0"/>
              <a:t>Background and need for trial</a:t>
            </a:r>
          </a:p>
        </p:txBody>
      </p:sp>
    </p:spTree>
    <p:extLst>
      <p:ext uri="{BB962C8B-B14F-4D97-AF65-F5344CB8AC3E}">
        <p14:creationId xmlns:p14="http://schemas.microsoft.com/office/powerpoint/2010/main" val="238608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618" y="581024"/>
            <a:ext cx="5349922" cy="627304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69743" y="2811439"/>
            <a:ext cx="5008729" cy="6175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78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0525"/>
            <a:ext cx="7639050" cy="695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38" y="1715850"/>
            <a:ext cx="5934075" cy="323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37" y="2324810"/>
            <a:ext cx="9053463" cy="142498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160613" y="3302758"/>
            <a:ext cx="230099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03783" y="3562066"/>
            <a:ext cx="1288790" cy="22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78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025" y="1327599"/>
            <a:ext cx="7219950" cy="52673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91821" y="4339988"/>
            <a:ext cx="7090154" cy="9553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47" y="695732"/>
            <a:ext cx="2708584" cy="7957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91821" y="2342618"/>
            <a:ext cx="7090154" cy="6977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94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34865" y="2086593"/>
            <a:ext cx="6192688" cy="4104456"/>
          </a:xfrm>
        </p:spPr>
        <p:txBody>
          <a:bodyPr/>
          <a:lstStyle/>
          <a:p>
            <a:r>
              <a:rPr lang="en-GB" sz="2800" b="1" dirty="0" smtClean="0"/>
              <a:t>Variable practice</a:t>
            </a:r>
          </a:p>
          <a:p>
            <a:endParaRPr lang="en-GB" dirty="0"/>
          </a:p>
          <a:p>
            <a:r>
              <a:rPr lang="en-GB" dirty="0" smtClean="0"/>
              <a:t>Oxygen only pathway – straight to intubation</a:t>
            </a:r>
          </a:p>
          <a:p>
            <a:endParaRPr lang="en-GB" dirty="0"/>
          </a:p>
          <a:p>
            <a:r>
              <a:rPr lang="en-GB" dirty="0" smtClean="0"/>
              <a:t>CPAP, with potential for HFNO</a:t>
            </a:r>
          </a:p>
          <a:p>
            <a:endParaRPr lang="en-GB" dirty="0"/>
          </a:p>
          <a:p>
            <a:r>
              <a:rPr lang="en-GB" dirty="0" smtClean="0"/>
              <a:t>No CPAP – oxygen therapy</a:t>
            </a:r>
          </a:p>
          <a:p>
            <a:endParaRPr lang="en-GB" dirty="0"/>
          </a:p>
          <a:p>
            <a:r>
              <a:rPr lang="en-GB" dirty="0" smtClean="0"/>
              <a:t>HFNO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7476" y="917695"/>
            <a:ext cx="7547535" cy="648816"/>
          </a:xfrm>
        </p:spPr>
        <p:txBody>
          <a:bodyPr/>
          <a:lstStyle/>
          <a:p>
            <a:r>
              <a:rPr lang="en-GB" dirty="0" smtClean="0"/>
              <a:t>What are sites doing in practice?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662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1014D9-2DC0-D74A-A909-312FC3F0A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77" y="1289139"/>
            <a:ext cx="6059607" cy="4577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96084" y="2505670"/>
            <a:ext cx="3138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Editorial from Ireland</a:t>
            </a:r>
          </a:p>
          <a:p>
            <a:endParaRPr lang="en-GB" b="1" dirty="0"/>
          </a:p>
          <a:p>
            <a:pPr marL="285750" indent="-285750">
              <a:buFontTx/>
              <a:buChar char="-"/>
            </a:pPr>
            <a:r>
              <a:rPr lang="en-GB" dirty="0" smtClean="0"/>
              <a:t>Don’t dismiss role of HFNO</a:t>
            </a:r>
          </a:p>
        </p:txBody>
      </p:sp>
    </p:spTree>
    <p:extLst>
      <p:ext uri="{BB962C8B-B14F-4D97-AF65-F5344CB8AC3E}">
        <p14:creationId xmlns:p14="http://schemas.microsoft.com/office/powerpoint/2010/main" val="126616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Key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009315BE3E1544BA77B7E9573FA42F" ma:contentTypeVersion="5" ma:contentTypeDescription="Create a new document." ma:contentTypeScope="" ma:versionID="85ad95ce7d85d4502e175949af287e8d">
  <xsd:schema xmlns:xsd="http://www.w3.org/2001/XMLSchema" xmlns:xs="http://www.w3.org/2001/XMLSchema" xmlns:p="http://schemas.microsoft.com/office/2006/metadata/properties" xmlns:ns2="811aa1b6-8224-469d-a5ed-282d2de3c8aa" targetNamespace="http://schemas.microsoft.com/office/2006/metadata/properties" ma:root="true" ma:fieldsID="1aed9f43d90c77a25055f4daac37c43a" ns2:_="">
    <xsd:import namespace="811aa1b6-8224-469d-a5ed-282d2de3c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1aa1b6-8224-469d-a5ed-282d2de3c8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1F8FF5-61BA-4FEF-93C2-DD8B34D204D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6FC1D6-E10D-48E3-AA01-907D7FD214E4}">
  <ds:schemaRefs>
    <ds:schemaRef ds:uri="811aa1b6-8224-469d-a5ed-282d2de3c8a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FE9755D-3608-45C0-9662-A7F58EBDEE56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11aa1b6-8224-469d-a5ed-282d2de3c8aa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972</Words>
  <Application>Microsoft Office PowerPoint</Application>
  <PresentationFormat>On-screen Show (4:3)</PresentationFormat>
  <Paragraphs>146</Paragraphs>
  <Slides>22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41" baseType="lpstr">
      <vt:lpstr>Arial</vt:lpstr>
      <vt:lpstr>Calibri</vt:lpstr>
      <vt:lpstr>Courier New</vt:lpstr>
      <vt:lpstr>Wingdings</vt:lpstr>
      <vt:lpstr>6/12 Warwick</vt:lpstr>
      <vt:lpstr>4/12 Warwick</vt:lpstr>
      <vt:lpstr>1/12 Warwick</vt:lpstr>
      <vt:lpstr>8/12 Warwick</vt:lpstr>
      <vt:lpstr>6/12 University lockup</vt:lpstr>
      <vt:lpstr>4/12 University lockup</vt:lpstr>
      <vt:lpstr>8/12 University lockup</vt:lpstr>
      <vt:lpstr>1/12 University lockup</vt:lpstr>
      <vt:lpstr>8/12 Departmental lockup</vt:lpstr>
      <vt:lpstr>6/12 Departmental lockup</vt:lpstr>
      <vt:lpstr>4/12 Departmental lockup</vt:lpstr>
      <vt:lpstr>1/12 Departmental lockup</vt:lpstr>
      <vt:lpstr>Keyline</vt:lpstr>
      <vt:lpstr>Custom Design</vt:lpstr>
      <vt:lpstr>Bitmap Image</vt:lpstr>
      <vt:lpstr>PowerPoint Presentation</vt:lpstr>
      <vt:lpstr>Acknowledgements </vt:lpstr>
      <vt:lpstr>General Study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Watkins, Emily</cp:lastModifiedBy>
  <cp:revision>61</cp:revision>
  <dcterms:created xsi:type="dcterms:W3CDTF">2015-04-29T08:55:57Z</dcterms:created>
  <dcterms:modified xsi:type="dcterms:W3CDTF">2020-06-04T15:26:55Z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0x01010006009315BE3E1544BA77B7E9573FA42F</vt:lpwstr>
  </property>
</Properties>
</file>