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5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6.xml" ContentType="application/vnd.openxmlformats-officedocument.theme+xml"/>
  <Override PartName="/ppt/slideLayouts/slideLayout12.xml" ContentType="application/vnd.openxmlformats-officedocument.presentationml.slideLayout+xml"/>
  <Override PartName="/ppt/theme/theme7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8.xml" ContentType="application/vnd.openxmlformats-officedocument.theme+xml"/>
  <Override PartName="/ppt/slideLayouts/slideLayout15.xml" ContentType="application/vnd.openxmlformats-officedocument.presentationml.slideLayout+xml"/>
  <Override PartName="/ppt/theme/theme9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10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11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1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1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4"/>
    <p:sldMasterId id="2147483650" r:id="rId5"/>
    <p:sldMasterId id="2147483652" r:id="rId6"/>
    <p:sldMasterId id="2147483654" r:id="rId7"/>
    <p:sldMasterId id="2147483656" r:id="rId8"/>
    <p:sldMasterId id="2147483658" r:id="rId9"/>
    <p:sldMasterId id="2147483662" r:id="rId10"/>
    <p:sldMasterId id="2147483660" r:id="rId11"/>
    <p:sldMasterId id="2147483711" r:id="rId12"/>
    <p:sldMasterId id="2147483713" r:id="rId13"/>
    <p:sldMasterId id="2147483716" r:id="rId14"/>
    <p:sldMasterId id="2147483719" r:id="rId15"/>
    <p:sldMasterId id="2147483664" r:id="rId16"/>
    <p:sldMasterId id="2147483689" r:id="rId17"/>
  </p:sldMasterIdLst>
  <p:notesMasterIdLst>
    <p:notesMasterId r:id="rId30"/>
  </p:notesMasterIdLst>
  <p:sldIdLst>
    <p:sldId id="332" r:id="rId18"/>
    <p:sldId id="334" r:id="rId19"/>
    <p:sldId id="338" r:id="rId20"/>
    <p:sldId id="339" r:id="rId21"/>
    <p:sldId id="340" r:id="rId22"/>
    <p:sldId id="341" r:id="rId23"/>
    <p:sldId id="342" r:id="rId24"/>
    <p:sldId id="343" r:id="rId25"/>
    <p:sldId id="320" r:id="rId26"/>
    <p:sldId id="337" r:id="rId27"/>
    <p:sldId id="335" r:id="rId28"/>
    <p:sldId id="344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thers, Emma" initials="WE" lastIdx="6" clrIdx="0">
    <p:extLst>
      <p:ext uri="{19B8F6BF-5375-455C-9EA6-DF929625EA0E}">
        <p15:presenceInfo xmlns:p15="http://schemas.microsoft.com/office/powerpoint/2012/main" userId="S-1-5-21-94802787-2259107539-412602403-40430" providerId="AD"/>
      </p:ext>
    </p:extLst>
  </p:cmAuthor>
  <p:cmAuthor id="2" name="Hamilton, Louisa" initials="HL" lastIdx="15" clrIdx="1">
    <p:extLst>
      <p:ext uri="{19B8F6BF-5375-455C-9EA6-DF929625EA0E}">
        <p15:presenceInfo xmlns:p15="http://schemas.microsoft.com/office/powerpoint/2012/main" userId="S-1-5-21-94802787-2259107539-412602403-439936" providerId="AD"/>
      </p:ext>
    </p:extLst>
  </p:cmAuthor>
  <p:cmAuthor id="3" name="Keith Couper" initials="KC" lastIdx="10" clrIdx="2">
    <p:extLst>
      <p:ext uri="{19B8F6BF-5375-455C-9EA6-DF929625EA0E}">
        <p15:presenceInfo xmlns:p15="http://schemas.microsoft.com/office/powerpoint/2012/main" userId="a3a62c783ccfa636" providerId="Windows Live"/>
      </p:ext>
    </p:extLst>
  </p:cmAuthor>
  <p:cmAuthor id="4" name="Regan, Scott" initials="RS" lastIdx="34" clrIdx="3">
    <p:extLst>
      <p:ext uri="{19B8F6BF-5375-455C-9EA6-DF929625EA0E}">
        <p15:presenceInfo xmlns:p15="http://schemas.microsoft.com/office/powerpoint/2012/main" userId="S-1-5-21-94802787-2259107539-412602403-233136" providerId="AD"/>
      </p:ext>
    </p:extLst>
  </p:cmAuthor>
  <p:cmAuthor id="5" name="Yeung, Joyce" initials="YJ" lastIdx="2" clrIdx="4">
    <p:extLst>
      <p:ext uri="{19B8F6BF-5375-455C-9EA6-DF929625EA0E}">
        <p15:presenceInfo xmlns:p15="http://schemas.microsoft.com/office/powerpoint/2012/main" userId="S-1-5-21-94802787-2259107539-412602403-29365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0E146"/>
    <a:srgbClr val="66FF33"/>
    <a:srgbClr val="687DBE"/>
    <a:srgbClr val="F2EFF5"/>
    <a:srgbClr val="FBF3F3"/>
    <a:srgbClr val="B97E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E9E3B4E-5960-4F85-908F-B893F0C37655}" v="31" dt="2020-04-03T07:20:52.178"/>
    <p1510:client id="{ECDEF661-BDD1-42AA-8989-023CDD637772}" v="2" dt="2020-04-03T10:43:19.275"/>
  </p1510:revLst>
</p1510:revInfo>
</file>

<file path=ppt/tableStyles.xml><?xml version="1.0" encoding="utf-8"?>
<a:tblStyleLst xmlns:a="http://schemas.openxmlformats.org/drawingml/2006/main" def="{5C22544A-7EE6-4342-B048-85BDC9FD1C3A}"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1320" y="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Master" Target="slideMasters/slideMaster10.xml"/><Relationship Id="rId18" Type="http://schemas.openxmlformats.org/officeDocument/2006/relationships/slide" Target="slides/slide1.xml"/><Relationship Id="rId26" Type="http://schemas.openxmlformats.org/officeDocument/2006/relationships/slide" Target="slides/slide9.xml"/><Relationship Id="rId3" Type="http://schemas.openxmlformats.org/officeDocument/2006/relationships/customXml" Target="../customXml/item3.xml"/><Relationship Id="rId21" Type="http://schemas.openxmlformats.org/officeDocument/2006/relationships/slide" Target="slides/slide4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Master" Target="slideMasters/slideMaster14.xml"/><Relationship Id="rId25" Type="http://schemas.openxmlformats.org/officeDocument/2006/relationships/slide" Target="slides/slide8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Master" Target="slideMasters/slideMaster13.xml"/><Relationship Id="rId20" Type="http://schemas.openxmlformats.org/officeDocument/2006/relationships/slide" Target="slides/slide3.xml"/><Relationship Id="rId29" Type="http://schemas.openxmlformats.org/officeDocument/2006/relationships/slide" Target="slides/slide1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7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Master" Target="slideMasters/slideMaster12.xml"/><Relationship Id="rId23" Type="http://schemas.openxmlformats.org/officeDocument/2006/relationships/slide" Target="slides/slide6.xml"/><Relationship Id="rId28" Type="http://schemas.openxmlformats.org/officeDocument/2006/relationships/slide" Target="slides/slide11.xml"/><Relationship Id="rId36" Type="http://schemas.microsoft.com/office/2015/10/relationships/revisionInfo" Target="revisionInfo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2.xml"/><Relationship Id="rId31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Master" Target="slideMasters/slideMaster11.xml"/><Relationship Id="rId22" Type="http://schemas.openxmlformats.org/officeDocument/2006/relationships/slide" Target="slides/slide5.xml"/><Relationship Id="rId27" Type="http://schemas.openxmlformats.org/officeDocument/2006/relationships/slide" Target="slides/slide10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691A8E-14F7-4901-B991-66408D6029F3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4BC48CD1-EF2D-44CB-BE60-952733065E33}">
      <dgm:prSet phldrT="[Text]" custT="1"/>
      <dgm:spPr>
        <a:solidFill>
          <a:schemeClr val="accent5"/>
        </a:solidFill>
      </dgm:spPr>
      <dgm:t>
        <a:bodyPr/>
        <a:lstStyle/>
        <a:p>
          <a:r>
            <a:rPr lang="en-US" sz="2000" b="1" dirty="0"/>
            <a:t>Explain</a:t>
          </a:r>
          <a:r>
            <a:rPr lang="en-US" sz="1600" dirty="0"/>
            <a:t> </a:t>
          </a:r>
        </a:p>
        <a:p>
          <a:r>
            <a:rPr lang="en-US" sz="1600" dirty="0"/>
            <a:t>Trial and go through short Patient Information Sheet*</a:t>
          </a:r>
        </a:p>
      </dgm:t>
    </dgm:pt>
    <dgm:pt modelId="{46AF3439-20B2-4A76-9B7E-D4454A2A7E38}" type="parTrans" cxnId="{A51734DC-8DC5-4CBB-BE23-1522ADAD2149}">
      <dgm:prSet/>
      <dgm:spPr/>
      <dgm:t>
        <a:bodyPr/>
        <a:lstStyle/>
        <a:p>
          <a:endParaRPr lang="en-US"/>
        </a:p>
      </dgm:t>
    </dgm:pt>
    <dgm:pt modelId="{7B85DCD6-A947-4797-9812-4B8A5E21F987}" type="sibTrans" cxnId="{A51734DC-8DC5-4CBB-BE23-1522ADAD2149}">
      <dgm:prSet/>
      <dgm:spPr/>
      <dgm:t>
        <a:bodyPr/>
        <a:lstStyle/>
        <a:p>
          <a:endParaRPr lang="en-US"/>
        </a:p>
      </dgm:t>
    </dgm:pt>
    <dgm:pt modelId="{DB36563C-B668-4CC0-BFB9-58EC872536ED}">
      <dgm:prSet phldrT="[Text]" custT="1"/>
      <dgm:spPr>
        <a:solidFill>
          <a:srgbClr val="60E146"/>
        </a:solidFill>
      </dgm:spPr>
      <dgm:t>
        <a:bodyPr/>
        <a:lstStyle/>
        <a:p>
          <a:r>
            <a:rPr lang="en-US" sz="2000" b="1" dirty="0"/>
            <a:t>Consent</a:t>
          </a:r>
        </a:p>
        <a:p>
          <a:r>
            <a:rPr lang="en-US" sz="1600" dirty="0"/>
            <a:t>Obtain </a:t>
          </a:r>
          <a:r>
            <a:rPr lang="en-US" sz="1600" u="sng" dirty="0"/>
            <a:t>VERBAL CONSENT ONLY </a:t>
          </a:r>
          <a:r>
            <a:rPr lang="en-US" sz="1600" dirty="0"/>
            <a:t>from patient</a:t>
          </a:r>
        </a:p>
      </dgm:t>
    </dgm:pt>
    <dgm:pt modelId="{C690CDC3-36AF-4BA4-9A0B-EB5E5FF0A775}" type="parTrans" cxnId="{731D4E0B-80BE-48E1-A683-760320510AFF}">
      <dgm:prSet/>
      <dgm:spPr/>
      <dgm:t>
        <a:bodyPr/>
        <a:lstStyle/>
        <a:p>
          <a:endParaRPr lang="en-US"/>
        </a:p>
      </dgm:t>
    </dgm:pt>
    <dgm:pt modelId="{D55166D9-3C13-4BC7-8CB2-7E6A21E79AB2}" type="sibTrans" cxnId="{731D4E0B-80BE-48E1-A683-760320510AFF}">
      <dgm:prSet/>
      <dgm:spPr/>
      <dgm:t>
        <a:bodyPr/>
        <a:lstStyle/>
        <a:p>
          <a:endParaRPr lang="en-US"/>
        </a:p>
      </dgm:t>
    </dgm:pt>
    <dgm:pt modelId="{0A0A81A5-CB54-4A60-B25D-F488FE1DE4C2}">
      <dgm:prSet phldrT="[Text]" custT="1"/>
      <dgm:spPr>
        <a:solidFill>
          <a:schemeClr val="accent6"/>
        </a:solidFill>
      </dgm:spPr>
      <dgm:t>
        <a:bodyPr/>
        <a:lstStyle/>
        <a:p>
          <a:r>
            <a:rPr lang="en-US" sz="2000" b="1" dirty="0"/>
            <a:t>Document</a:t>
          </a:r>
        </a:p>
        <a:p>
          <a:r>
            <a:rPr lang="en-US" sz="1600" dirty="0"/>
            <a:t>Verbal consent on deferred consent form</a:t>
          </a:r>
          <a:r>
            <a:rPr lang="en-US" sz="1800" dirty="0"/>
            <a:t> </a:t>
          </a:r>
        </a:p>
      </dgm:t>
    </dgm:pt>
    <dgm:pt modelId="{4A31CB36-5B85-4A0F-8FDB-EC272124CBCA}" type="parTrans" cxnId="{E486B6F1-D742-4DFF-A46F-C6039CA03336}">
      <dgm:prSet/>
      <dgm:spPr/>
      <dgm:t>
        <a:bodyPr/>
        <a:lstStyle/>
        <a:p>
          <a:endParaRPr lang="en-US"/>
        </a:p>
      </dgm:t>
    </dgm:pt>
    <dgm:pt modelId="{B4BBD51F-5803-41FC-B694-43996DAC0459}" type="sibTrans" cxnId="{E486B6F1-D742-4DFF-A46F-C6039CA03336}">
      <dgm:prSet/>
      <dgm:spPr/>
      <dgm:t>
        <a:bodyPr/>
        <a:lstStyle/>
        <a:p>
          <a:endParaRPr lang="en-US"/>
        </a:p>
      </dgm:t>
    </dgm:pt>
    <dgm:pt modelId="{B1476425-9D24-454A-8B4E-C6D4E40B4E3B}" type="pres">
      <dgm:prSet presAssocID="{96691A8E-14F7-4901-B991-66408D6029F3}" presName="Name0" presStyleCnt="0">
        <dgm:presLayoutVars>
          <dgm:dir/>
          <dgm:animLvl val="lvl"/>
          <dgm:resizeHandles val="exact"/>
        </dgm:presLayoutVars>
      </dgm:prSet>
      <dgm:spPr/>
    </dgm:pt>
    <dgm:pt modelId="{DCC179E8-3657-4B9E-BE82-690707B70699}" type="pres">
      <dgm:prSet presAssocID="{4BC48CD1-EF2D-44CB-BE60-952733065E33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CB5612-6C8B-4028-A7B5-544A30512D76}" type="pres">
      <dgm:prSet presAssocID="{7B85DCD6-A947-4797-9812-4B8A5E21F987}" presName="parTxOnlySpace" presStyleCnt="0"/>
      <dgm:spPr/>
    </dgm:pt>
    <dgm:pt modelId="{9E44869A-3B25-4B00-8F9B-866033484FB4}" type="pres">
      <dgm:prSet presAssocID="{DB36563C-B668-4CC0-BFB9-58EC872536ED}" presName="parTxOnly" presStyleLbl="node1" presStyleIdx="1" presStyleCnt="3" custLinFactNeighborX="-3325" custLinFactNeighborY="200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78F3F8-611A-4283-94A6-2731327A31DD}" type="pres">
      <dgm:prSet presAssocID="{D55166D9-3C13-4BC7-8CB2-7E6A21E79AB2}" presName="parTxOnlySpace" presStyleCnt="0"/>
      <dgm:spPr/>
    </dgm:pt>
    <dgm:pt modelId="{69C2899E-99DD-455E-A78E-B64C2EBC55AD}" type="pres">
      <dgm:prSet presAssocID="{0A0A81A5-CB54-4A60-B25D-F488FE1DE4C2}" presName="parTxOnly" presStyleLbl="node1" presStyleIdx="2" presStyleCnt="3" custLinFactNeighborX="-7770" custLinFactNeighborY="-56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06E5103-9D66-4B6D-81D9-2F9EB84B6847}" type="presOf" srcId="{0A0A81A5-CB54-4A60-B25D-F488FE1DE4C2}" destId="{69C2899E-99DD-455E-A78E-B64C2EBC55AD}" srcOrd="0" destOrd="0" presId="urn:microsoft.com/office/officeart/2005/8/layout/chevron1"/>
    <dgm:cxn modelId="{A51734DC-8DC5-4CBB-BE23-1522ADAD2149}" srcId="{96691A8E-14F7-4901-B991-66408D6029F3}" destId="{4BC48CD1-EF2D-44CB-BE60-952733065E33}" srcOrd="0" destOrd="0" parTransId="{46AF3439-20B2-4A76-9B7E-D4454A2A7E38}" sibTransId="{7B85DCD6-A947-4797-9812-4B8A5E21F987}"/>
    <dgm:cxn modelId="{731D4E0B-80BE-48E1-A683-760320510AFF}" srcId="{96691A8E-14F7-4901-B991-66408D6029F3}" destId="{DB36563C-B668-4CC0-BFB9-58EC872536ED}" srcOrd="1" destOrd="0" parTransId="{C690CDC3-36AF-4BA4-9A0B-EB5E5FF0A775}" sibTransId="{D55166D9-3C13-4BC7-8CB2-7E6A21E79AB2}"/>
    <dgm:cxn modelId="{CC38C37C-7DA0-4681-8775-0113CD347027}" type="presOf" srcId="{DB36563C-B668-4CC0-BFB9-58EC872536ED}" destId="{9E44869A-3B25-4B00-8F9B-866033484FB4}" srcOrd="0" destOrd="0" presId="urn:microsoft.com/office/officeart/2005/8/layout/chevron1"/>
    <dgm:cxn modelId="{E486B6F1-D742-4DFF-A46F-C6039CA03336}" srcId="{96691A8E-14F7-4901-B991-66408D6029F3}" destId="{0A0A81A5-CB54-4A60-B25D-F488FE1DE4C2}" srcOrd="2" destOrd="0" parTransId="{4A31CB36-5B85-4A0F-8FDB-EC272124CBCA}" sibTransId="{B4BBD51F-5803-41FC-B694-43996DAC0459}"/>
    <dgm:cxn modelId="{18314D7A-8D48-44E3-A967-C811F7F98C3E}" type="presOf" srcId="{96691A8E-14F7-4901-B991-66408D6029F3}" destId="{B1476425-9D24-454A-8B4E-C6D4E40B4E3B}" srcOrd="0" destOrd="0" presId="urn:microsoft.com/office/officeart/2005/8/layout/chevron1"/>
    <dgm:cxn modelId="{8AE79C2A-2DA7-4F86-B337-1BB87C5051D8}" type="presOf" srcId="{4BC48CD1-EF2D-44CB-BE60-952733065E33}" destId="{DCC179E8-3657-4B9E-BE82-690707B70699}" srcOrd="0" destOrd="0" presId="urn:microsoft.com/office/officeart/2005/8/layout/chevron1"/>
    <dgm:cxn modelId="{6A041E1C-0986-4869-85AE-C7F5F44DF744}" type="presParOf" srcId="{B1476425-9D24-454A-8B4E-C6D4E40B4E3B}" destId="{DCC179E8-3657-4B9E-BE82-690707B70699}" srcOrd="0" destOrd="0" presId="urn:microsoft.com/office/officeart/2005/8/layout/chevron1"/>
    <dgm:cxn modelId="{4ECC7438-BC24-4ED0-AF18-DC8E3F3ACB8A}" type="presParOf" srcId="{B1476425-9D24-454A-8B4E-C6D4E40B4E3B}" destId="{40CB5612-6C8B-4028-A7B5-544A30512D76}" srcOrd="1" destOrd="0" presId="urn:microsoft.com/office/officeart/2005/8/layout/chevron1"/>
    <dgm:cxn modelId="{6DEAE69E-B7BF-49F7-8534-CC4194DB1CEC}" type="presParOf" srcId="{B1476425-9D24-454A-8B4E-C6D4E40B4E3B}" destId="{9E44869A-3B25-4B00-8F9B-866033484FB4}" srcOrd="2" destOrd="0" presId="urn:microsoft.com/office/officeart/2005/8/layout/chevron1"/>
    <dgm:cxn modelId="{D7096E19-C026-490D-999C-193038D7716E}" type="presParOf" srcId="{B1476425-9D24-454A-8B4E-C6D4E40B4E3B}" destId="{C578F3F8-611A-4283-94A6-2731327A31DD}" srcOrd="3" destOrd="0" presId="urn:microsoft.com/office/officeart/2005/8/layout/chevron1"/>
    <dgm:cxn modelId="{300BCF01-39C8-46D2-8A81-73A68A3F5AE1}" type="presParOf" srcId="{B1476425-9D24-454A-8B4E-C6D4E40B4E3B}" destId="{69C2899E-99DD-455E-A78E-B64C2EBC55AD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6691A8E-14F7-4901-B991-66408D6029F3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4BC48CD1-EF2D-44CB-BE60-952733065E33}">
      <dgm:prSet phldrT="[Text]" custT="1"/>
      <dgm:spPr>
        <a:solidFill>
          <a:schemeClr val="accent5"/>
        </a:solidFill>
      </dgm:spPr>
      <dgm:t>
        <a:bodyPr/>
        <a:lstStyle/>
        <a:p>
          <a:r>
            <a:rPr lang="en-US" sz="2000" b="1" dirty="0"/>
            <a:t>Explain</a:t>
          </a:r>
          <a:r>
            <a:rPr lang="en-US" sz="1600" dirty="0"/>
            <a:t> </a:t>
          </a:r>
        </a:p>
        <a:p>
          <a:r>
            <a:rPr lang="en-US" sz="1600" dirty="0"/>
            <a:t>Trial and go through short Patient Information Sheet*</a:t>
          </a:r>
        </a:p>
      </dgm:t>
    </dgm:pt>
    <dgm:pt modelId="{46AF3439-20B2-4A76-9B7E-D4454A2A7E38}" type="parTrans" cxnId="{A51734DC-8DC5-4CBB-BE23-1522ADAD2149}">
      <dgm:prSet/>
      <dgm:spPr/>
      <dgm:t>
        <a:bodyPr/>
        <a:lstStyle/>
        <a:p>
          <a:endParaRPr lang="en-US"/>
        </a:p>
      </dgm:t>
    </dgm:pt>
    <dgm:pt modelId="{7B85DCD6-A947-4797-9812-4B8A5E21F987}" type="sibTrans" cxnId="{A51734DC-8DC5-4CBB-BE23-1522ADAD2149}">
      <dgm:prSet/>
      <dgm:spPr/>
      <dgm:t>
        <a:bodyPr/>
        <a:lstStyle/>
        <a:p>
          <a:endParaRPr lang="en-US"/>
        </a:p>
      </dgm:t>
    </dgm:pt>
    <dgm:pt modelId="{DB36563C-B668-4CC0-BFB9-58EC872536ED}">
      <dgm:prSet phldrT="[Text]" custT="1"/>
      <dgm:spPr>
        <a:solidFill>
          <a:srgbClr val="60E146"/>
        </a:solidFill>
      </dgm:spPr>
      <dgm:t>
        <a:bodyPr/>
        <a:lstStyle/>
        <a:p>
          <a:r>
            <a:rPr lang="en-US" sz="2000" b="1" dirty="0"/>
            <a:t>Objection</a:t>
          </a:r>
        </a:p>
        <a:p>
          <a:r>
            <a:rPr lang="en-US" sz="1600" dirty="0"/>
            <a:t>Ask if objection to research expressed by patient</a:t>
          </a:r>
        </a:p>
      </dgm:t>
    </dgm:pt>
    <dgm:pt modelId="{C690CDC3-36AF-4BA4-9A0B-EB5E5FF0A775}" type="parTrans" cxnId="{731D4E0B-80BE-48E1-A683-760320510AFF}">
      <dgm:prSet/>
      <dgm:spPr/>
      <dgm:t>
        <a:bodyPr/>
        <a:lstStyle/>
        <a:p>
          <a:endParaRPr lang="en-US"/>
        </a:p>
      </dgm:t>
    </dgm:pt>
    <dgm:pt modelId="{D55166D9-3C13-4BC7-8CB2-7E6A21E79AB2}" type="sibTrans" cxnId="{731D4E0B-80BE-48E1-A683-760320510AFF}">
      <dgm:prSet/>
      <dgm:spPr/>
      <dgm:t>
        <a:bodyPr/>
        <a:lstStyle/>
        <a:p>
          <a:endParaRPr lang="en-US"/>
        </a:p>
      </dgm:t>
    </dgm:pt>
    <dgm:pt modelId="{0A0A81A5-CB54-4A60-B25D-F488FE1DE4C2}">
      <dgm:prSet phldrT="[Text]" custT="1"/>
      <dgm:spPr>
        <a:solidFill>
          <a:schemeClr val="accent6"/>
        </a:solidFill>
      </dgm:spPr>
      <dgm:t>
        <a:bodyPr/>
        <a:lstStyle/>
        <a:p>
          <a:r>
            <a:rPr lang="en-US" sz="2000" b="1" dirty="0"/>
            <a:t>Document</a:t>
          </a:r>
        </a:p>
        <a:p>
          <a:r>
            <a:rPr lang="en-US" sz="1600" dirty="0"/>
            <a:t>Verbal confirmation of non objection on declaration form</a:t>
          </a:r>
          <a:endParaRPr lang="en-US" sz="1800" dirty="0"/>
        </a:p>
      </dgm:t>
    </dgm:pt>
    <dgm:pt modelId="{4A31CB36-5B85-4A0F-8FDB-EC272124CBCA}" type="parTrans" cxnId="{E486B6F1-D742-4DFF-A46F-C6039CA03336}">
      <dgm:prSet/>
      <dgm:spPr/>
      <dgm:t>
        <a:bodyPr/>
        <a:lstStyle/>
        <a:p>
          <a:endParaRPr lang="en-US"/>
        </a:p>
      </dgm:t>
    </dgm:pt>
    <dgm:pt modelId="{B4BBD51F-5803-41FC-B694-43996DAC0459}" type="sibTrans" cxnId="{E486B6F1-D742-4DFF-A46F-C6039CA03336}">
      <dgm:prSet/>
      <dgm:spPr/>
      <dgm:t>
        <a:bodyPr/>
        <a:lstStyle/>
        <a:p>
          <a:endParaRPr lang="en-US"/>
        </a:p>
      </dgm:t>
    </dgm:pt>
    <dgm:pt modelId="{B1476425-9D24-454A-8B4E-C6D4E40B4E3B}" type="pres">
      <dgm:prSet presAssocID="{96691A8E-14F7-4901-B991-66408D6029F3}" presName="Name0" presStyleCnt="0">
        <dgm:presLayoutVars>
          <dgm:dir/>
          <dgm:animLvl val="lvl"/>
          <dgm:resizeHandles val="exact"/>
        </dgm:presLayoutVars>
      </dgm:prSet>
      <dgm:spPr/>
    </dgm:pt>
    <dgm:pt modelId="{DCC179E8-3657-4B9E-BE82-690707B70699}" type="pres">
      <dgm:prSet presAssocID="{4BC48CD1-EF2D-44CB-BE60-952733065E33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CB5612-6C8B-4028-A7B5-544A30512D76}" type="pres">
      <dgm:prSet presAssocID="{7B85DCD6-A947-4797-9812-4B8A5E21F987}" presName="parTxOnlySpace" presStyleCnt="0"/>
      <dgm:spPr/>
    </dgm:pt>
    <dgm:pt modelId="{9E44869A-3B25-4B00-8F9B-866033484FB4}" type="pres">
      <dgm:prSet presAssocID="{DB36563C-B668-4CC0-BFB9-58EC872536ED}" presName="parTxOnly" presStyleLbl="node1" presStyleIdx="1" presStyleCnt="3" custLinFactNeighborX="-3325" custLinFactNeighborY="200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78F3F8-611A-4283-94A6-2731327A31DD}" type="pres">
      <dgm:prSet presAssocID="{D55166D9-3C13-4BC7-8CB2-7E6A21E79AB2}" presName="parTxOnlySpace" presStyleCnt="0"/>
      <dgm:spPr/>
    </dgm:pt>
    <dgm:pt modelId="{69C2899E-99DD-455E-A78E-B64C2EBC55AD}" type="pres">
      <dgm:prSet presAssocID="{0A0A81A5-CB54-4A60-B25D-F488FE1DE4C2}" presName="parTxOnly" presStyleLbl="node1" presStyleIdx="2" presStyleCnt="3" custLinFactNeighborX="-7770" custLinFactNeighborY="-56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06E5103-9D66-4B6D-81D9-2F9EB84B6847}" type="presOf" srcId="{0A0A81A5-CB54-4A60-B25D-F488FE1DE4C2}" destId="{69C2899E-99DD-455E-A78E-B64C2EBC55AD}" srcOrd="0" destOrd="0" presId="urn:microsoft.com/office/officeart/2005/8/layout/chevron1"/>
    <dgm:cxn modelId="{A51734DC-8DC5-4CBB-BE23-1522ADAD2149}" srcId="{96691A8E-14F7-4901-B991-66408D6029F3}" destId="{4BC48CD1-EF2D-44CB-BE60-952733065E33}" srcOrd="0" destOrd="0" parTransId="{46AF3439-20B2-4A76-9B7E-D4454A2A7E38}" sibTransId="{7B85DCD6-A947-4797-9812-4B8A5E21F987}"/>
    <dgm:cxn modelId="{731D4E0B-80BE-48E1-A683-760320510AFF}" srcId="{96691A8E-14F7-4901-B991-66408D6029F3}" destId="{DB36563C-B668-4CC0-BFB9-58EC872536ED}" srcOrd="1" destOrd="0" parTransId="{C690CDC3-36AF-4BA4-9A0B-EB5E5FF0A775}" sibTransId="{D55166D9-3C13-4BC7-8CB2-7E6A21E79AB2}"/>
    <dgm:cxn modelId="{CC38C37C-7DA0-4681-8775-0113CD347027}" type="presOf" srcId="{DB36563C-B668-4CC0-BFB9-58EC872536ED}" destId="{9E44869A-3B25-4B00-8F9B-866033484FB4}" srcOrd="0" destOrd="0" presId="urn:microsoft.com/office/officeart/2005/8/layout/chevron1"/>
    <dgm:cxn modelId="{E486B6F1-D742-4DFF-A46F-C6039CA03336}" srcId="{96691A8E-14F7-4901-B991-66408D6029F3}" destId="{0A0A81A5-CB54-4A60-B25D-F488FE1DE4C2}" srcOrd="2" destOrd="0" parTransId="{4A31CB36-5B85-4A0F-8FDB-EC272124CBCA}" sibTransId="{B4BBD51F-5803-41FC-B694-43996DAC0459}"/>
    <dgm:cxn modelId="{18314D7A-8D48-44E3-A967-C811F7F98C3E}" type="presOf" srcId="{96691A8E-14F7-4901-B991-66408D6029F3}" destId="{B1476425-9D24-454A-8B4E-C6D4E40B4E3B}" srcOrd="0" destOrd="0" presId="urn:microsoft.com/office/officeart/2005/8/layout/chevron1"/>
    <dgm:cxn modelId="{8AE79C2A-2DA7-4F86-B337-1BB87C5051D8}" type="presOf" srcId="{4BC48CD1-EF2D-44CB-BE60-952733065E33}" destId="{DCC179E8-3657-4B9E-BE82-690707B70699}" srcOrd="0" destOrd="0" presId="urn:microsoft.com/office/officeart/2005/8/layout/chevron1"/>
    <dgm:cxn modelId="{6A041E1C-0986-4869-85AE-C7F5F44DF744}" type="presParOf" srcId="{B1476425-9D24-454A-8B4E-C6D4E40B4E3B}" destId="{DCC179E8-3657-4B9E-BE82-690707B70699}" srcOrd="0" destOrd="0" presId="urn:microsoft.com/office/officeart/2005/8/layout/chevron1"/>
    <dgm:cxn modelId="{4ECC7438-BC24-4ED0-AF18-DC8E3F3ACB8A}" type="presParOf" srcId="{B1476425-9D24-454A-8B4E-C6D4E40B4E3B}" destId="{40CB5612-6C8B-4028-A7B5-544A30512D76}" srcOrd="1" destOrd="0" presId="urn:microsoft.com/office/officeart/2005/8/layout/chevron1"/>
    <dgm:cxn modelId="{6DEAE69E-B7BF-49F7-8534-CC4194DB1CEC}" type="presParOf" srcId="{B1476425-9D24-454A-8B4E-C6D4E40B4E3B}" destId="{9E44869A-3B25-4B00-8F9B-866033484FB4}" srcOrd="2" destOrd="0" presId="urn:microsoft.com/office/officeart/2005/8/layout/chevron1"/>
    <dgm:cxn modelId="{D7096E19-C026-490D-999C-193038D7716E}" type="presParOf" srcId="{B1476425-9D24-454A-8B4E-C6D4E40B4E3B}" destId="{C578F3F8-611A-4283-94A6-2731327A31DD}" srcOrd="3" destOrd="0" presId="urn:microsoft.com/office/officeart/2005/8/layout/chevron1"/>
    <dgm:cxn modelId="{300BCF01-39C8-46D2-8A81-73A68A3F5AE1}" type="presParOf" srcId="{B1476425-9D24-454A-8B4E-C6D4E40B4E3B}" destId="{69C2899E-99DD-455E-A78E-B64C2EBC55AD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C179E8-3657-4B9E-BE82-690707B70699}">
      <dsp:nvSpPr>
        <dsp:cNvPr id="0" name=""/>
        <dsp:cNvSpPr/>
      </dsp:nvSpPr>
      <dsp:spPr>
        <a:xfrm>
          <a:off x="2436" y="124037"/>
          <a:ext cx="2968589" cy="1187435"/>
        </a:xfrm>
        <a:prstGeom prst="chevron">
          <a:avLst/>
        </a:prstGeom>
        <a:solidFill>
          <a:schemeClr val="accent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/>
            <a:t>Explain</a:t>
          </a:r>
          <a:r>
            <a:rPr lang="en-US" sz="1600" kern="1200" dirty="0"/>
            <a:t>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Trial and go through short Patient Information Sheet*</a:t>
          </a:r>
        </a:p>
      </dsp:txBody>
      <dsp:txXfrm>
        <a:off x="596154" y="124037"/>
        <a:ext cx="1781154" cy="1187435"/>
      </dsp:txXfrm>
    </dsp:sp>
    <dsp:sp modelId="{9E44869A-3B25-4B00-8F9B-866033484FB4}">
      <dsp:nvSpPr>
        <dsp:cNvPr id="0" name=""/>
        <dsp:cNvSpPr/>
      </dsp:nvSpPr>
      <dsp:spPr>
        <a:xfrm>
          <a:off x="2664296" y="147857"/>
          <a:ext cx="2968589" cy="1187435"/>
        </a:xfrm>
        <a:prstGeom prst="chevron">
          <a:avLst/>
        </a:prstGeom>
        <a:solidFill>
          <a:srgbClr val="60E14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/>
            <a:t>Consent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Obtain </a:t>
          </a:r>
          <a:r>
            <a:rPr lang="en-US" sz="1600" u="sng" kern="1200" dirty="0"/>
            <a:t>VERBAL CONSENT ONLY </a:t>
          </a:r>
          <a:r>
            <a:rPr lang="en-US" sz="1600" kern="1200" dirty="0"/>
            <a:t>from patient</a:t>
          </a:r>
        </a:p>
      </dsp:txBody>
      <dsp:txXfrm>
        <a:off x="3258014" y="147857"/>
        <a:ext cx="1781154" cy="1187435"/>
      </dsp:txXfrm>
    </dsp:sp>
    <dsp:sp modelId="{69C2899E-99DD-455E-A78E-B64C2EBC55AD}">
      <dsp:nvSpPr>
        <dsp:cNvPr id="0" name=""/>
        <dsp:cNvSpPr/>
      </dsp:nvSpPr>
      <dsp:spPr>
        <a:xfrm>
          <a:off x="5322831" y="117351"/>
          <a:ext cx="2968589" cy="1187435"/>
        </a:xfrm>
        <a:prstGeom prst="chevron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/>
            <a:t>Document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Verbal consent on deferred consent form</a:t>
          </a:r>
          <a:r>
            <a:rPr lang="en-US" sz="1800" kern="1200" dirty="0"/>
            <a:t> </a:t>
          </a:r>
        </a:p>
      </dsp:txBody>
      <dsp:txXfrm>
        <a:off x="5916549" y="117351"/>
        <a:ext cx="1781154" cy="118743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C179E8-3657-4B9E-BE82-690707B70699}">
      <dsp:nvSpPr>
        <dsp:cNvPr id="0" name=""/>
        <dsp:cNvSpPr/>
      </dsp:nvSpPr>
      <dsp:spPr>
        <a:xfrm>
          <a:off x="2436" y="124037"/>
          <a:ext cx="2968589" cy="1187435"/>
        </a:xfrm>
        <a:prstGeom prst="chevron">
          <a:avLst/>
        </a:prstGeom>
        <a:solidFill>
          <a:schemeClr val="accent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/>
            <a:t>Explain</a:t>
          </a:r>
          <a:r>
            <a:rPr lang="en-US" sz="1600" kern="1200" dirty="0"/>
            <a:t>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Trial and go through short Patient Information Sheet*</a:t>
          </a:r>
        </a:p>
      </dsp:txBody>
      <dsp:txXfrm>
        <a:off x="596154" y="124037"/>
        <a:ext cx="1781154" cy="1187435"/>
      </dsp:txXfrm>
    </dsp:sp>
    <dsp:sp modelId="{9E44869A-3B25-4B00-8F9B-866033484FB4}">
      <dsp:nvSpPr>
        <dsp:cNvPr id="0" name=""/>
        <dsp:cNvSpPr/>
      </dsp:nvSpPr>
      <dsp:spPr>
        <a:xfrm>
          <a:off x="2664296" y="147857"/>
          <a:ext cx="2968589" cy="1187435"/>
        </a:xfrm>
        <a:prstGeom prst="chevron">
          <a:avLst/>
        </a:prstGeom>
        <a:solidFill>
          <a:srgbClr val="60E14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/>
            <a:t>Objection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Ask if objection to research expressed by patient</a:t>
          </a:r>
        </a:p>
      </dsp:txBody>
      <dsp:txXfrm>
        <a:off x="3258014" y="147857"/>
        <a:ext cx="1781154" cy="1187435"/>
      </dsp:txXfrm>
    </dsp:sp>
    <dsp:sp modelId="{69C2899E-99DD-455E-A78E-B64C2EBC55AD}">
      <dsp:nvSpPr>
        <dsp:cNvPr id="0" name=""/>
        <dsp:cNvSpPr/>
      </dsp:nvSpPr>
      <dsp:spPr>
        <a:xfrm>
          <a:off x="5322831" y="117351"/>
          <a:ext cx="2968589" cy="1187435"/>
        </a:xfrm>
        <a:prstGeom prst="chevron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/>
            <a:t>Document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Verbal confirmation of non objection on declaration form</a:t>
          </a:r>
          <a:endParaRPr lang="en-US" sz="1800" kern="1200" dirty="0"/>
        </a:p>
      </dsp:txBody>
      <dsp:txXfrm>
        <a:off x="5916549" y="117351"/>
        <a:ext cx="1781154" cy="11874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865905-29BC-4ABB-B57A-3A94A4F743A9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CAD281-8F99-443E-AC0B-09E4123692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7887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AD281-8F99-443E-AC0B-09E41236926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9594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Main process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AD281-8F99-443E-AC0B-09E41236926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54138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Due</a:t>
            </a:r>
            <a:r>
              <a:rPr lang="en-GB" baseline="0"/>
              <a:t> to visiting restrictions, it is likely that a personal consultee will not be available, in which case the opinion of a professional consultee will be sought.</a:t>
            </a:r>
          </a:p>
          <a:p>
            <a:r>
              <a:rPr lang="en-GB" baseline="0"/>
              <a:t>Likely that personal consultee consent will be several days after enrolment.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AD281-8F99-443E-AC0B-09E412369262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78058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AD281-8F99-443E-AC0B-09E412369262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88650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Main process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AD281-8F99-443E-AC0B-09E412369262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11145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Main process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AD281-8F99-443E-AC0B-09E412369262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78089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How do you want to be informed of amendments</a:t>
            </a:r>
            <a:r>
              <a:rPr lang="en-GB" baseline="0"/>
              <a:t>?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AD281-8F99-443E-AC0B-09E412369262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73907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4292352"/>
            <a:ext cx="842488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869160"/>
            <a:ext cx="842488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88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88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3836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84249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842493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1468014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University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653136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6120630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6120630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4167367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/12 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8" y="4725144"/>
            <a:ext cx="6640469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23578" y="5301952"/>
            <a:ext cx="6640469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23528" y="5949280"/>
            <a:ext cx="8496944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23528" y="6237312"/>
            <a:ext cx="8496944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22788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2420889"/>
            <a:ext cx="8424936" cy="410445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Text here….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3" y="1556792"/>
            <a:ext cx="842501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18480823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University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2420889"/>
            <a:ext cx="6192688" cy="410445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Text here….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2" y="1556792"/>
            <a:ext cx="6192763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Here…</a:t>
            </a:r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509120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</p:spTree>
    <p:extLst>
      <p:ext uri="{BB962C8B-B14F-4D97-AF65-F5344CB8AC3E}">
        <p14:creationId xmlns:p14="http://schemas.microsoft.com/office/powerpoint/2010/main" val="855627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/12 Departmental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4725144"/>
            <a:ext cx="6568461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5301952"/>
            <a:ext cx="6568461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5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5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7168268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/12 Departmental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4509120"/>
            <a:ext cx="84249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95586" y="5085928"/>
            <a:ext cx="842493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37416999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/12 Departmental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86" y="4365104"/>
            <a:ext cx="6048672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36" y="4941912"/>
            <a:ext cx="6048672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486" y="5949280"/>
            <a:ext cx="6048672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486" y="6237312"/>
            <a:ext cx="6048672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653136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</p:spTree>
    <p:extLst>
      <p:ext uri="{BB962C8B-B14F-4D97-AF65-F5344CB8AC3E}">
        <p14:creationId xmlns:p14="http://schemas.microsoft.com/office/powerpoint/2010/main" val="16979291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Departmental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84249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842493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24794341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Departmental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653136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6120630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6120630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58694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/12 Warwick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4292352"/>
            <a:ext cx="6120630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869160"/>
            <a:ext cx="6120630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653136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</p:spTree>
    <p:extLst>
      <p:ext uri="{BB962C8B-B14F-4D97-AF65-F5344CB8AC3E}">
        <p14:creationId xmlns:p14="http://schemas.microsoft.com/office/powerpoint/2010/main" val="31838894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Departmental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2564905"/>
            <a:ext cx="8424936" cy="396043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Text here….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3" y="1700808"/>
            <a:ext cx="842501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34441535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Departmental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2420889"/>
            <a:ext cx="6192688" cy="410445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Text here….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2" y="1556792"/>
            <a:ext cx="6192763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Here…</a:t>
            </a:r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509120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</p:spTree>
    <p:extLst>
      <p:ext uri="{BB962C8B-B14F-4D97-AF65-F5344CB8AC3E}">
        <p14:creationId xmlns:p14="http://schemas.microsoft.com/office/powerpoint/2010/main" val="27116516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/12 Warwick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653136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6120630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6120630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1842647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4B9C54D-1CE5-40F5-B7C8-187D95E20D31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1A6F23E-2FF7-410F-B6F3-09A14C38DB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26945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1340370"/>
            <a:ext cx="8424936" cy="42488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Text here….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3" y="476672"/>
            <a:ext cx="842501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16170329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line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7" y="1340370"/>
            <a:ext cx="5976663" cy="42488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Text here….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7" y="476672"/>
            <a:ext cx="84249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Here…</a:t>
            </a:r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588224" y="1340768"/>
            <a:ext cx="2232025" cy="22320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</p:spTree>
    <p:extLst>
      <p:ext uri="{BB962C8B-B14F-4D97-AF65-F5344CB8AC3E}">
        <p14:creationId xmlns:p14="http://schemas.microsoft.com/office/powerpoint/2010/main" val="18680346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line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3" y="476672"/>
            <a:ext cx="842501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Here…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395536" y="1340768"/>
            <a:ext cx="8424936" cy="4248472"/>
          </a:xfrm>
          <a:prstGeom prst="rect">
            <a:avLst/>
          </a:prstGeom>
        </p:spPr>
        <p:txBody>
          <a:bodyPr vert="horz"/>
          <a:lstStyle>
            <a:lvl1pPr marL="342900" indent="-342900">
              <a:buFontTx/>
              <a:buBlip>
                <a:blip r:embed="rId2"/>
              </a:buBlip>
              <a:defRPr sz="2000" b="0" i="0"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Clinical Trials Unit bullet point</a:t>
            </a:r>
          </a:p>
          <a:p>
            <a:pPr lvl="0"/>
            <a:r>
              <a:rPr lang="en-GB"/>
              <a:t>Clinical Trials Unit bullet point</a:t>
            </a:r>
          </a:p>
          <a:p>
            <a:pPr lvl="0"/>
            <a:r>
              <a:rPr lang="en-GB"/>
              <a:t>Clinical Trials Unit bullet point</a:t>
            </a:r>
          </a:p>
          <a:p>
            <a:pPr lvl="0"/>
            <a:r>
              <a:rPr lang="en-GB"/>
              <a:t>Clinical Trials Unit bullet point</a:t>
            </a:r>
          </a:p>
          <a:p>
            <a:pPr lvl="0"/>
            <a:r>
              <a:rPr lang="en-GB"/>
              <a:t>Clinical Trials Unit bullet point</a:t>
            </a:r>
          </a:p>
          <a:p>
            <a:pPr lvl="0"/>
            <a:r>
              <a:rPr lang="en-GB"/>
              <a:t>Clinical Trials Unit bullet point</a:t>
            </a:r>
          </a:p>
          <a:p>
            <a:pPr lvl="0"/>
            <a:r>
              <a:rPr lang="en-GB"/>
              <a:t>Clinical Trials Unit bullet point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14305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79682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592421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6565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84249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842493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114262931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656613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01472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762198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984427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052290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690758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17987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6073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Warwick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653136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6120630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6120630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594506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610" y="2276474"/>
            <a:ext cx="8424862" cy="42488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Text here….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5" y="1412776"/>
            <a:ext cx="8424943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1693847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Warwick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2276474"/>
            <a:ext cx="5976664" cy="42488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Text here….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7" y="1412776"/>
            <a:ext cx="5976664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Here…</a:t>
            </a:r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614769" y="4293096"/>
            <a:ext cx="2205480" cy="22320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</p:spTree>
    <p:extLst>
      <p:ext uri="{BB962C8B-B14F-4D97-AF65-F5344CB8AC3E}">
        <p14:creationId xmlns:p14="http://schemas.microsoft.com/office/powerpoint/2010/main" val="2843264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4725144"/>
            <a:ext cx="66247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5301952"/>
            <a:ext cx="662473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414892" y="5949280"/>
            <a:ext cx="8405579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14892" y="6237312"/>
            <a:ext cx="8405579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17271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/12 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4365104"/>
            <a:ext cx="84249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95586" y="4941912"/>
            <a:ext cx="842493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1638640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/12 University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86" y="4365104"/>
            <a:ext cx="6048672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36" y="4941912"/>
            <a:ext cx="6048672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486" y="5949280"/>
            <a:ext cx="6048672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486" y="6237312"/>
            <a:ext cx="6048672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653136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</p:spTree>
    <p:extLst>
      <p:ext uri="{BB962C8B-B14F-4D97-AF65-F5344CB8AC3E}">
        <p14:creationId xmlns:p14="http://schemas.microsoft.com/office/powerpoint/2010/main" val="1898211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0.jpe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1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.jpeg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2.jpeg"/><Relationship Id="rId5" Type="http://schemas.openxmlformats.org/officeDocument/2006/relationships/theme" Target="../theme/theme12.xml"/><Relationship Id="rId4" Type="http://schemas.openxmlformats.org/officeDocument/2006/relationships/slideLayout" Target="../slideLayouts/slideLayout23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3.jpeg"/><Relationship Id="rId4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6.jpe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2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jpe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203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88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17"/>
            <a:ext cx="9144000" cy="6844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162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9" y="6517"/>
            <a:ext cx="9126621" cy="6844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450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9" y="6517"/>
            <a:ext cx="9126621" cy="6844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632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5" r:id="rId3"/>
    <p:sldLayoutId id="2147483726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4-3_W_line.jp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50416"/>
            <a:ext cx="9144000" cy="502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788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702" r:id="rId2"/>
    <p:sldLayoutId id="214748370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4CA201-851C-4A84-8383-767573C30328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8664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515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707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328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1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544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17"/>
            <a:ext cx="9144000" cy="6844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565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708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379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709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6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753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710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123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sci/med/research/ctu/trials/critical/recovery-rs/sitestaff/training/" TargetMode="External"/><Relationship Id="rId2" Type="http://schemas.openxmlformats.org/officeDocument/2006/relationships/hyperlink" Target="https://warwick.ac.uk/fac/sci/med/research/ctu/trials/critical/recovery-rs/sitestaff/training/form" TargetMode="Externa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sci/med/research/ctu/trials/critical/recovery-rs/sitestaff/setup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hyperlink" Target="https://warwick.ac.uk/fac/sci/med/research/ctu/trials/critical/recovery-rs/sitestaff/training/form" TargetMode="Externa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File:University_Hospitals_Birmingham_NHS_Foundation_Trust_logo.svg" TargetMode="External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8.jpeg"/><Relationship Id="rId5" Type="http://schemas.openxmlformats.org/officeDocument/2006/relationships/image" Target="../media/image16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hyperlink" Target="https://warwick.ac.uk/fac/sci/med/research/ctu/trials/critical/recovery-rs/patients/" TargetMode="External"/><Relationship Id="rId1" Type="http://schemas.openxmlformats.org/officeDocument/2006/relationships/slideLayout" Target="../slideLayouts/slideLayout2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hyperlink" Target="https://warwick.ac.uk/fac/sci/med/research/ctu/trials/critical/recovery-rs/patients/" TargetMode="External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sci/med/research/ctu/trials/critical/recovery-rs/patients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82893" y="5668805"/>
            <a:ext cx="7230630" cy="648816"/>
          </a:xfrm>
        </p:spPr>
        <p:txBody>
          <a:bodyPr/>
          <a:lstStyle/>
          <a:p>
            <a:r>
              <a:rPr lang="en-GB" b="1" dirty="0"/>
              <a:t>Site Training – Receiving Consent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182893" y="3788296"/>
            <a:ext cx="8637580" cy="1592501"/>
          </a:xfrm>
        </p:spPr>
        <p:txBody>
          <a:bodyPr/>
          <a:lstStyle/>
          <a:p>
            <a:r>
              <a:rPr lang="en-GB" b="1" dirty="0"/>
              <a:t>RECOVERY-RS Respiratory Support: Respiratory Strategies in COVID-19; CPAP, High-flow, and standard care</a:t>
            </a:r>
            <a:endParaRPr lang="en-GB" sz="28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1175" y="2534313"/>
            <a:ext cx="3161015" cy="965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18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132926" y="1844824"/>
            <a:ext cx="5250417" cy="4680521"/>
          </a:xfrm>
        </p:spPr>
        <p:txBody>
          <a:bodyPr vert="horz" anchor="t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hlinkClick r:id="rId2"/>
              </a:rPr>
              <a:t>Training</a:t>
            </a:r>
            <a:r>
              <a:rPr lang="en-GB" dirty="0"/>
              <a:t> is available on the trial website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As a </a:t>
            </a:r>
            <a:r>
              <a:rPr lang="en-GB" b="1" dirty="0"/>
              <a:t>minimum</a:t>
            </a:r>
            <a:r>
              <a:rPr lang="en-GB" dirty="0"/>
              <a:t> the PI of the site must complete and sign off all training modules on the website </a:t>
            </a:r>
            <a:endParaRPr lang="en-GB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PI to </a:t>
            </a:r>
            <a:r>
              <a:rPr lang="en-GB" dirty="0" smtClean="0"/>
              <a:t>ensure </a:t>
            </a:r>
            <a:r>
              <a:rPr lang="en-GB" dirty="0"/>
              <a:t>that staff (e.g. doctor, nurse, research practitioner) have the appropriate knowledge and understanding </a:t>
            </a:r>
            <a:r>
              <a:rPr lang="en-GB" dirty="0" smtClean="0"/>
              <a:t>of trial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All </a:t>
            </a:r>
            <a:r>
              <a:rPr lang="en-GB" dirty="0"/>
              <a:t>training should be </a:t>
            </a:r>
            <a:r>
              <a:rPr lang="en-GB" dirty="0" smtClean="0"/>
              <a:t>recorded </a:t>
            </a:r>
            <a:r>
              <a:rPr lang="en-GB" dirty="0"/>
              <a:t>on the </a:t>
            </a:r>
            <a:r>
              <a:rPr lang="en-GB" dirty="0">
                <a:hlinkClick r:id="rId2"/>
              </a:rPr>
              <a:t>Confirmation of Online Training Form 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Optional </a:t>
            </a:r>
            <a:r>
              <a:rPr lang="en-GB" dirty="0" smtClean="0">
                <a:hlinkClick r:id="rId3"/>
              </a:rPr>
              <a:t>GCP </a:t>
            </a:r>
            <a:r>
              <a:rPr lang="en-GB" dirty="0">
                <a:hlinkClick r:id="rId3"/>
              </a:rPr>
              <a:t>training </a:t>
            </a:r>
            <a:r>
              <a:rPr lang="en-GB" dirty="0" smtClean="0"/>
              <a:t>available on website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u="sng" dirty="0"/>
              <a:t>There is no need for the PI to provide a CV and GCP certificate.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32926" y="721907"/>
            <a:ext cx="6192763" cy="648816"/>
          </a:xfrm>
        </p:spPr>
        <p:txBody>
          <a:bodyPr/>
          <a:lstStyle/>
          <a:p>
            <a:r>
              <a:rPr lang="en-GB" dirty="0"/>
              <a:t>Training requirements QA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59113" y="1694458"/>
            <a:ext cx="3493212" cy="498125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1817" y="1844824"/>
            <a:ext cx="3049229" cy="4698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106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49655" y="685760"/>
            <a:ext cx="6192763" cy="648816"/>
          </a:xfrm>
        </p:spPr>
        <p:txBody>
          <a:bodyPr/>
          <a:lstStyle/>
          <a:p>
            <a:r>
              <a:rPr lang="en-GB" dirty="0"/>
              <a:t>Study oversight </a:t>
            </a:r>
          </a:p>
        </p:txBody>
      </p:sp>
      <p:sp>
        <p:nvSpPr>
          <p:cNvPr id="4" name="Text Placeholder 1"/>
          <p:cNvSpPr txBox="1">
            <a:spLocks/>
          </p:cNvSpPr>
          <p:nvPr/>
        </p:nvSpPr>
        <p:spPr>
          <a:xfrm>
            <a:off x="306190" y="1726512"/>
            <a:ext cx="4049500" cy="1310301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dirty="0">
                <a:hlinkClick r:id="rId3"/>
              </a:rPr>
              <a:t>Investigator Site File (ISF) </a:t>
            </a:r>
            <a:endParaRPr lang="en-GB" sz="2800" b="1" dirty="0"/>
          </a:p>
          <a:p>
            <a:r>
              <a:rPr lang="en-GB" dirty="0"/>
              <a:t>Available on website</a:t>
            </a:r>
          </a:p>
          <a:p>
            <a:pPr marL="1085850" lvl="1" indent="-342900">
              <a:buFont typeface="Courier New" panose="02070309020205020404" pitchFamily="49" charset="0"/>
              <a:buChar char="o"/>
            </a:pPr>
            <a:endParaRPr lang="en-GB" sz="2400" dirty="0"/>
          </a:p>
        </p:txBody>
      </p:sp>
      <p:sp>
        <p:nvSpPr>
          <p:cNvPr id="5" name="Text Placeholder 1"/>
          <p:cNvSpPr txBox="1">
            <a:spLocks/>
          </p:cNvSpPr>
          <p:nvPr/>
        </p:nvSpPr>
        <p:spPr>
          <a:xfrm>
            <a:off x="306190" y="4411975"/>
            <a:ext cx="4049500" cy="2136309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dirty="0"/>
              <a:t>Monitoring</a:t>
            </a:r>
          </a:p>
          <a:p>
            <a:r>
              <a:rPr lang="en-GB" sz="2000" dirty="0"/>
              <a:t>Central monitoring approach will be developed that will take into account the challenging circumstances and staff pressures</a:t>
            </a:r>
          </a:p>
          <a:p>
            <a:pPr marL="1085850" lvl="1" indent="-342900">
              <a:buFont typeface="Courier New" panose="02070309020205020404" pitchFamily="49" charset="0"/>
              <a:buChar char="o"/>
            </a:pPr>
            <a:endParaRPr lang="en-GB" sz="2400" dirty="0"/>
          </a:p>
        </p:txBody>
      </p:sp>
      <p:sp>
        <p:nvSpPr>
          <p:cNvPr id="6" name="Text Placeholder 1"/>
          <p:cNvSpPr txBox="1">
            <a:spLocks/>
          </p:cNvSpPr>
          <p:nvPr/>
        </p:nvSpPr>
        <p:spPr>
          <a:xfrm>
            <a:off x="4607022" y="2381662"/>
            <a:ext cx="4330499" cy="2987104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dirty="0"/>
              <a:t>Close Out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Resolve any outstanding queries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Collect any outstanding 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Ongoing responsibilities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Site to archive trial documentation and data (at least 10 years)</a:t>
            </a:r>
          </a:p>
          <a:p>
            <a:pPr marL="1085850" lvl="1" indent="-342900"/>
            <a:endParaRPr lang="en-GB" sz="2400" dirty="0"/>
          </a:p>
          <a:p>
            <a:pPr marL="1085850" lvl="1" indent="-342900"/>
            <a:endParaRPr lang="en-GB" sz="2400" dirty="0"/>
          </a:p>
          <a:p>
            <a:pPr lvl="1" indent="0"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9720556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0662" y="701386"/>
            <a:ext cx="7185209" cy="648816"/>
          </a:xfrm>
          <a:noFill/>
        </p:spPr>
        <p:txBody>
          <a:bodyPr/>
          <a:lstStyle/>
          <a:p>
            <a:r>
              <a:rPr lang="en-GB" dirty="0"/>
              <a:t>Aide memoirs – available on </a:t>
            </a:r>
            <a:r>
              <a:rPr lang="en-GB" dirty="0">
                <a:hlinkClick r:id="rId2"/>
              </a:rPr>
              <a:t>website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385" y="1350202"/>
            <a:ext cx="3313533" cy="234399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8102" y="1655002"/>
            <a:ext cx="2078299" cy="290401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96171" y="4736911"/>
            <a:ext cx="2679700" cy="189494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61302" y="1778000"/>
            <a:ext cx="2296861" cy="327937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0825" y="3784600"/>
            <a:ext cx="4232494" cy="2978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134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title"/>
          </p:nvPr>
        </p:nvSpPr>
        <p:spPr>
          <a:xfrm>
            <a:off x="628650" y="963613"/>
            <a:ext cx="7886700" cy="727075"/>
          </a:xfrm>
        </p:spPr>
        <p:txBody>
          <a:bodyPr/>
          <a:lstStyle/>
          <a:p>
            <a:pPr lvl="0" algn="l">
              <a:spcBef>
                <a:spcPct val="20000"/>
              </a:spcBef>
            </a:pPr>
            <a:r>
              <a:rPr lang="en-US" sz="3600" dirty="0" smtClean="0">
                <a:solidFill>
                  <a:srgbClr val="687DBE"/>
                </a:solidFill>
                <a:ea typeface="+mn-ea"/>
                <a:cs typeface="Calibri"/>
              </a:rPr>
              <a:t>Acknowledgements </a:t>
            </a:r>
            <a:endParaRPr lang="en-US" sz="3600" dirty="0">
              <a:solidFill>
                <a:srgbClr val="687DBE"/>
              </a:solidFill>
              <a:ea typeface="+mn-ea"/>
              <a:cs typeface="Calibri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038" y="4078355"/>
            <a:ext cx="2728729" cy="984440"/>
          </a:xfrm>
          <a:prstGeom prst="rect">
            <a:avLst/>
          </a:prstGeom>
        </p:spPr>
      </p:pic>
      <p:graphicFrame>
        <p:nvGraphicFramePr>
          <p:cNvPr id="6" name="Content Placeholder 5"/>
          <p:cNvGraphicFramePr>
            <a:graphicFrameLocks noGrp="1" noChangeAspect="1"/>
          </p:cNvGraphicFramePr>
          <p:nvPr>
            <p:ph idx="1"/>
            <p:extLst/>
          </p:nvPr>
        </p:nvGraphicFramePr>
        <p:xfrm>
          <a:off x="919038" y="1925892"/>
          <a:ext cx="2075221" cy="16917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Bitmap Image" r:id="rId4" imgW="1168460" imgH="952549" progId="Paint.Picture">
                  <p:embed/>
                </p:oleObj>
              </mc:Choice>
              <mc:Fallback>
                <p:oleObj name="Bitmap Image" r:id="rId4" imgW="1168460" imgH="952549" progId="Paint.Picture">
                  <p:embed/>
                  <p:pic>
                    <p:nvPicPr>
                      <p:cNvPr id="6" name="Content Placeholder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9038" y="1925892"/>
                        <a:ext cx="2075221" cy="169175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8974" y="1925892"/>
            <a:ext cx="3652733" cy="1623627"/>
          </a:xfrm>
          <a:prstGeom prst="rect">
            <a:avLst/>
          </a:prstGeom>
        </p:spPr>
      </p:pic>
      <p:pic>
        <p:nvPicPr>
          <p:cNvPr id="2050" name="Picture 1" descr="Our visual identity | NIHR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360" y="5263578"/>
            <a:ext cx="5354023" cy="1347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 descr="University Hospitals Birmingham NHS Foundation Trust logo.svg">
            <a:hlinkClick r:id="rId8"/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997" y="3822787"/>
            <a:ext cx="2209945" cy="12400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50394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17051" y="680996"/>
            <a:ext cx="6192763" cy="648816"/>
          </a:xfrm>
        </p:spPr>
        <p:txBody>
          <a:bodyPr/>
          <a:lstStyle/>
          <a:p>
            <a:r>
              <a:rPr lang="en-GB" dirty="0"/>
              <a:t>Consent process </a:t>
            </a:r>
            <a:r>
              <a:rPr lang="en-GB" dirty="0" smtClean="0"/>
              <a:t>(England</a:t>
            </a:r>
            <a:r>
              <a:rPr lang="en-GB" dirty="0"/>
              <a:t>, Wales and Northern </a:t>
            </a:r>
            <a:r>
              <a:rPr lang="en-GB" dirty="0" smtClean="0"/>
              <a:t>Ireland)</a:t>
            </a:r>
            <a:endParaRPr lang="en-GB" dirty="0"/>
          </a:p>
        </p:txBody>
      </p:sp>
      <p:cxnSp>
        <p:nvCxnSpPr>
          <p:cNvPr id="39" name="Straight Connector 38"/>
          <p:cNvCxnSpPr>
            <a:stCxn id="8" idx="2"/>
          </p:cNvCxnSpPr>
          <p:nvPr/>
        </p:nvCxnSpPr>
        <p:spPr>
          <a:xfrm>
            <a:off x="4512680" y="4625487"/>
            <a:ext cx="1" cy="28227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074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086" y="1894407"/>
            <a:ext cx="5371173" cy="474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4369482" y="3909214"/>
            <a:ext cx="3295522" cy="18533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5259334" y="4061614"/>
            <a:ext cx="2521248" cy="24864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716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342394" y="1921740"/>
            <a:ext cx="8424936" cy="5157192"/>
          </a:xfrm>
        </p:spPr>
        <p:txBody>
          <a:bodyPr/>
          <a:lstStyle/>
          <a:p>
            <a:pPr marL="3240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/>
              <a:t>If patient regains capacity, they should be given the option to consent/withdraw</a:t>
            </a:r>
          </a:p>
          <a:p>
            <a:pPr>
              <a:spcBef>
                <a:spcPts val="0"/>
              </a:spcBef>
            </a:pPr>
            <a:endParaRPr lang="en-GB" dirty="0"/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dirty="0"/>
          </a:p>
          <a:p>
            <a:pPr>
              <a:spcBef>
                <a:spcPts val="0"/>
              </a:spcBef>
            </a:pPr>
            <a:endParaRPr lang="en-GB" dirty="0"/>
          </a:p>
          <a:p>
            <a:pPr>
              <a:spcBef>
                <a:spcPts val="0"/>
              </a:spcBef>
            </a:pPr>
            <a:endParaRPr lang="en-GB" sz="1600" dirty="0"/>
          </a:p>
          <a:p>
            <a:pPr>
              <a:spcBef>
                <a:spcPts val="0"/>
              </a:spcBef>
            </a:pPr>
            <a:r>
              <a:rPr lang="en-GB" sz="1600" dirty="0"/>
              <a:t>* Long version available on website if requested</a:t>
            </a:r>
          </a:p>
          <a:p>
            <a:pPr>
              <a:spcBef>
                <a:spcPts val="0"/>
              </a:spcBef>
            </a:pPr>
            <a:endParaRPr lang="en-GB" dirty="0"/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/>
              <a:t>Documents including the </a:t>
            </a:r>
            <a:r>
              <a:rPr lang="en-GB" dirty="0">
                <a:hlinkClick r:id="rId2"/>
              </a:rPr>
              <a:t>PIS</a:t>
            </a:r>
            <a:r>
              <a:rPr lang="en-GB" dirty="0"/>
              <a:t> can be found on the website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/>
              <a:t>If consent not obtained before patient discharged/transferred, attempt to contact patient or their consultee (if patient lacks mental capacity) by telephone to seek verbal agreement (up to 3 attempts). 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/>
              <a:t>Provide details of website which contains PIS to download (</a:t>
            </a:r>
            <a:r>
              <a:rPr lang="en-GB" dirty="0">
                <a:hlinkClick r:id="rId2"/>
              </a:rPr>
              <a:t>www.warwick.ac.uk/recovery-rs/patients</a:t>
            </a:r>
            <a:r>
              <a:rPr lang="en-GB" dirty="0"/>
              <a:t>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38682" y="703148"/>
            <a:ext cx="6192763" cy="648816"/>
          </a:xfrm>
          <a:noFill/>
        </p:spPr>
        <p:txBody>
          <a:bodyPr/>
          <a:lstStyle/>
          <a:p>
            <a:r>
              <a:rPr lang="en-GB" dirty="0" smtClean="0"/>
              <a:t>Deferred consent (England, Wales and Northern Ireland)</a:t>
            </a:r>
            <a:endParaRPr lang="en-GB" dirty="0"/>
          </a:p>
        </p:txBody>
      </p:sp>
      <p:graphicFrame>
        <p:nvGraphicFramePr>
          <p:cNvPr id="4" name="Diagram 3"/>
          <p:cNvGraphicFramePr/>
          <p:nvPr>
            <p:extLst/>
          </p:nvPr>
        </p:nvGraphicFramePr>
        <p:xfrm>
          <a:off x="342394" y="2678991"/>
          <a:ext cx="8316924" cy="14355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7556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362363" y="1807517"/>
            <a:ext cx="8280920" cy="496855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If </a:t>
            </a:r>
            <a:r>
              <a:rPr lang="en-GB" sz="2400" dirty="0"/>
              <a:t>patient does not re-gain capacity by hospital discharge, approach a personal or professional consultee</a:t>
            </a:r>
            <a:endParaRPr lang="en-GB" sz="9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Personal consultee before professional consultee, if there is one available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endParaRPr lang="en-GB" sz="2400" dirty="0"/>
          </a:p>
          <a:p>
            <a:endParaRPr lang="en-GB" sz="800" dirty="0"/>
          </a:p>
          <a:p>
            <a:r>
              <a:rPr lang="en-GB" sz="1600" dirty="0"/>
              <a:t>* Long version available on website if requested</a:t>
            </a:r>
          </a:p>
          <a:p>
            <a:endParaRPr lang="en-GB" sz="9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Documents </a:t>
            </a:r>
            <a:r>
              <a:rPr lang="en-GB" sz="2400" dirty="0"/>
              <a:t>available on website under </a:t>
            </a:r>
            <a:r>
              <a:rPr lang="en-GB" sz="2400" dirty="0">
                <a:hlinkClick r:id="rId3"/>
              </a:rPr>
              <a:t>Patient Tab</a:t>
            </a:r>
            <a:endParaRPr lang="en-GB" sz="2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31294" y="679904"/>
            <a:ext cx="6192763" cy="648816"/>
          </a:xfrm>
        </p:spPr>
        <p:txBody>
          <a:bodyPr/>
          <a:lstStyle/>
          <a:p>
            <a:r>
              <a:rPr lang="en-GB" dirty="0"/>
              <a:t>Consultee opinion (England, Wales and Northern Ireland)</a:t>
            </a:r>
          </a:p>
          <a:p>
            <a:r>
              <a:rPr lang="en-GB" dirty="0" smtClean="0"/>
              <a:t> </a:t>
            </a:r>
            <a:endParaRPr lang="en-GB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17353979"/>
              </p:ext>
            </p:extLst>
          </p:nvPr>
        </p:nvGraphicFramePr>
        <p:xfrm>
          <a:off x="326359" y="3874018"/>
          <a:ext cx="8316924" cy="14355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01273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92828" y="1629544"/>
            <a:ext cx="8136904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300" dirty="0"/>
              <a:t>The deferred consent process, including assessment of capacity, will be undertaken by a member of the team delivering the trial at the hospital (e.g. doctor, nurse, research practitioner)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38682" y="728055"/>
            <a:ext cx="6192763" cy="648816"/>
          </a:xfrm>
        </p:spPr>
        <p:txBody>
          <a:bodyPr/>
          <a:lstStyle/>
          <a:p>
            <a:r>
              <a:rPr lang="en-GB" dirty="0"/>
              <a:t>Deferred Consent </a:t>
            </a:r>
          </a:p>
        </p:txBody>
      </p:sp>
      <p:sp>
        <p:nvSpPr>
          <p:cNvPr id="4" name="Text Placeholder 1"/>
          <p:cNvSpPr txBox="1">
            <a:spLocks/>
          </p:cNvSpPr>
          <p:nvPr/>
        </p:nvSpPr>
        <p:spPr>
          <a:xfrm>
            <a:off x="271073" y="2783706"/>
            <a:ext cx="4100052" cy="3902229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/>
              <a:t>Personal Consultee</a:t>
            </a:r>
          </a:p>
          <a:p>
            <a:r>
              <a:rPr lang="en-GB" dirty="0"/>
              <a:t>Contact by telephone</a:t>
            </a:r>
          </a:p>
          <a:p>
            <a:r>
              <a:rPr lang="en-GB" dirty="0"/>
              <a:t>Documents available on </a:t>
            </a:r>
            <a:r>
              <a:rPr lang="en-GB" dirty="0">
                <a:hlinkClick r:id="rId3"/>
              </a:rPr>
              <a:t>website</a:t>
            </a:r>
            <a:endParaRPr lang="en-GB" dirty="0"/>
          </a:p>
          <a:p>
            <a:r>
              <a:rPr lang="en-GB" dirty="0"/>
              <a:t>A person who is: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engaged in caring for the participant (not professionally or for payment) or is interested in his/her welfare, and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is prepared to be consulted</a:t>
            </a:r>
          </a:p>
          <a:p>
            <a:pPr marL="1085850" lvl="1" indent="-342900">
              <a:buFont typeface="Courier New" panose="02070309020205020404" pitchFamily="49" charset="0"/>
              <a:buChar char="o"/>
            </a:pPr>
            <a:endParaRPr lang="en-GB" sz="2400" dirty="0"/>
          </a:p>
        </p:txBody>
      </p:sp>
      <p:sp>
        <p:nvSpPr>
          <p:cNvPr id="5" name="Text Placeholder 1"/>
          <p:cNvSpPr txBox="1">
            <a:spLocks/>
          </p:cNvSpPr>
          <p:nvPr/>
        </p:nvSpPr>
        <p:spPr>
          <a:xfrm>
            <a:off x="4779164" y="2783706"/>
            <a:ext cx="4100052" cy="3902229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/>
              <a:t>Professional Consultee</a:t>
            </a:r>
          </a:p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ü"/>
            </a:pPr>
            <a:endParaRPr lang="en-US" sz="1000" b="1" dirty="0"/>
          </a:p>
          <a:p>
            <a:r>
              <a:rPr lang="en-GB" dirty="0"/>
              <a:t>Ordinarily registered medical practitioner who has no connection with the trial and is willing to be consulted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pPr marL="1085850" lvl="1" indent="-342900">
              <a:buFont typeface="Courier New" panose="02070309020205020404" pitchFamily="49" charset="0"/>
              <a:buChar char="o"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14097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17051" y="680996"/>
            <a:ext cx="6192763" cy="648816"/>
          </a:xfrm>
        </p:spPr>
        <p:txBody>
          <a:bodyPr/>
          <a:lstStyle/>
          <a:p>
            <a:r>
              <a:rPr lang="en-GB" dirty="0"/>
              <a:t>Consent process </a:t>
            </a:r>
            <a:r>
              <a:rPr lang="en-GB" dirty="0" smtClean="0"/>
              <a:t>(Scotland)</a:t>
            </a:r>
            <a:endParaRPr lang="en-GB" dirty="0"/>
          </a:p>
        </p:txBody>
      </p:sp>
      <p:cxnSp>
        <p:nvCxnSpPr>
          <p:cNvPr id="39" name="Straight Connector 38"/>
          <p:cNvCxnSpPr>
            <a:stCxn id="8" idx="2"/>
          </p:cNvCxnSpPr>
          <p:nvPr/>
        </p:nvCxnSpPr>
        <p:spPr>
          <a:xfrm>
            <a:off x="4512680" y="4625487"/>
            <a:ext cx="1" cy="28227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098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9477" y="1759920"/>
            <a:ext cx="4768850" cy="459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8793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17051" y="680996"/>
            <a:ext cx="6192763" cy="648816"/>
          </a:xfrm>
        </p:spPr>
        <p:txBody>
          <a:bodyPr/>
          <a:lstStyle/>
          <a:p>
            <a:r>
              <a:rPr lang="en-GB" dirty="0"/>
              <a:t>Consent </a:t>
            </a:r>
            <a:r>
              <a:rPr lang="en-GB" dirty="0" smtClean="0"/>
              <a:t>process (Scotland)</a:t>
            </a:r>
            <a:endParaRPr lang="en-GB" dirty="0"/>
          </a:p>
        </p:txBody>
      </p:sp>
      <p:cxnSp>
        <p:nvCxnSpPr>
          <p:cNvPr id="39" name="Straight Connector 38"/>
          <p:cNvCxnSpPr>
            <a:stCxn id="8" idx="2"/>
          </p:cNvCxnSpPr>
          <p:nvPr/>
        </p:nvCxnSpPr>
        <p:spPr>
          <a:xfrm>
            <a:off x="4752020" y="4778909"/>
            <a:ext cx="1" cy="28227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834620" y="1615811"/>
            <a:ext cx="711881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</a:rPr>
              <a:t>For patients that lack capacity, it is not </a:t>
            </a: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practical or appropriate to consult a guardian/welfare attorney prior to enrolment without placing the potential participant at risk of harm from delaying treatment.  </a:t>
            </a:r>
            <a:endParaRPr lang="en-GB" dirty="0" smtClean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en-GB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GB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These </a:t>
            </a: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processes will also not be feasible or safe to undertake in order to minimise risk of viral transmission to those involved.  </a:t>
            </a:r>
            <a:endParaRPr lang="en-GB" dirty="0" smtClean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en-GB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GB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Significant </a:t>
            </a: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limitations have been placed on the visitation of COVID-19 patients and therefore a guardian is unlikely to be immediately be available, and to attempt contact via telephone will delay treatment. </a:t>
            </a:r>
            <a:r>
              <a:rPr lang="en-GB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Therefore these patients will not be entered into the </a:t>
            </a:r>
            <a:r>
              <a:rPr lang="en-GB" b="1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study as Scottish regulation do not allow emergency deferred consent.</a:t>
            </a:r>
            <a:endParaRPr lang="en-GB" sz="2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901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395536" y="1700808"/>
            <a:ext cx="4464496" cy="482453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Consent should be received </a:t>
            </a:r>
            <a:r>
              <a:rPr lang="en-GB" sz="1800" b="1" u="sng" dirty="0"/>
              <a:t>verbally </a:t>
            </a:r>
            <a:r>
              <a:rPr lang="en-GB" sz="1800" dirty="0"/>
              <a:t>from both patients and consultees to reduce risk of infection transmission</a:t>
            </a:r>
          </a:p>
          <a:p>
            <a:endParaRPr lang="en-GB" sz="9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1" u="sng" dirty="0"/>
              <a:t>Only</a:t>
            </a:r>
            <a:r>
              <a:rPr lang="en-GB" sz="1800" dirty="0"/>
              <a:t> person receiving consent should sign the consent/declaration form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9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Three signed copies: 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1800" dirty="0"/>
              <a:t>One for ISF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1800" dirty="0"/>
              <a:t>One for patient/consultee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1800" dirty="0"/>
              <a:t>One for medical notes</a:t>
            </a:r>
          </a:p>
          <a:p>
            <a:pPr lvl="1" indent="0">
              <a:buNone/>
            </a:pPr>
            <a:endParaRPr lang="en-GB" sz="9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1" u="sng" dirty="0"/>
              <a:t>Do not </a:t>
            </a:r>
            <a:r>
              <a:rPr lang="en-GB" sz="1800" dirty="0"/>
              <a:t>send copies of consent forms to Warwick CTU. They should be stored securely at site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9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Consent should be documented in the patient’s medical notes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7860" y="703148"/>
            <a:ext cx="6192763" cy="648816"/>
          </a:xfrm>
        </p:spPr>
        <p:txBody>
          <a:bodyPr/>
          <a:lstStyle/>
          <a:p>
            <a:r>
              <a:rPr lang="en-GB" dirty="0"/>
              <a:t>Consent process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6056" y="1772816"/>
            <a:ext cx="3725797" cy="4809421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536221257"/>
      </p:ext>
    </p:extLst>
  </p:cSld>
  <p:clrMapOvr>
    <a:masterClrMapping/>
  </p:clrMapOvr>
</p:sld>
</file>

<file path=ppt/theme/theme1.xml><?xml version="1.0" encoding="utf-8"?>
<a:theme xmlns:a="http://schemas.openxmlformats.org/drawingml/2006/main" name="6/12 Warwi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6/12 Departmental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4/12 Departmental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/12 Departmental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Keylin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/12 Warwi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/12 Warwi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8/12 Warwi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6/12 University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/12 University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8/12 University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/12 University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/12 Departmental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009315BE3E1544BA77B7E9573FA42F" ma:contentTypeVersion="5" ma:contentTypeDescription="Create a new document." ma:contentTypeScope="" ma:versionID="85ad95ce7d85d4502e175949af287e8d">
  <xsd:schema xmlns:xsd="http://www.w3.org/2001/XMLSchema" xmlns:xs="http://www.w3.org/2001/XMLSchema" xmlns:p="http://schemas.microsoft.com/office/2006/metadata/properties" xmlns:ns2="811aa1b6-8224-469d-a5ed-282d2de3c8aa" targetNamespace="http://schemas.microsoft.com/office/2006/metadata/properties" ma:root="true" ma:fieldsID="1aed9f43d90c77a25055f4daac37c43a" ns2:_="">
    <xsd:import namespace="811aa1b6-8224-469d-a5ed-282d2de3c8a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1aa1b6-8224-469d-a5ed-282d2de3c8a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FE9755D-3608-45C0-9662-A7F58EBDEE56}">
  <ds:schemaRefs>
    <ds:schemaRef ds:uri="http://schemas.microsoft.com/office/2006/metadata/properties"/>
    <ds:schemaRef ds:uri="http://purl.org/dc/elements/1.1/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811aa1b6-8224-469d-a5ed-282d2de3c8aa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101F8FF5-61BA-4FEF-93C2-DD8B34D204D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16FC1D6-E10D-48E3-AA01-907D7FD214E4}">
  <ds:schemaRefs>
    <ds:schemaRef ds:uri="811aa1b6-8224-469d-a5ed-282d2de3c8aa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434</TotalTime>
  <Words>719</Words>
  <Application>Microsoft Office PowerPoint</Application>
  <PresentationFormat>On-screen Show (4:3)</PresentationFormat>
  <Paragraphs>105</Paragraphs>
  <Slides>12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32" baseType="lpstr">
      <vt:lpstr>Arial</vt:lpstr>
      <vt:lpstr>Calibri</vt:lpstr>
      <vt:lpstr>Courier New</vt:lpstr>
      <vt:lpstr>Times New Roman</vt:lpstr>
      <vt:lpstr>Wingdings</vt:lpstr>
      <vt:lpstr>6/12 Warwick</vt:lpstr>
      <vt:lpstr>4/12 Warwick</vt:lpstr>
      <vt:lpstr>1/12 Warwick</vt:lpstr>
      <vt:lpstr>8/12 Warwick</vt:lpstr>
      <vt:lpstr>6/12 University lockup</vt:lpstr>
      <vt:lpstr>4/12 University lockup</vt:lpstr>
      <vt:lpstr>8/12 University lockup</vt:lpstr>
      <vt:lpstr>1/12 University lockup</vt:lpstr>
      <vt:lpstr>8/12 Departmental lockup</vt:lpstr>
      <vt:lpstr>6/12 Departmental lockup</vt:lpstr>
      <vt:lpstr>4/12 Departmental lockup</vt:lpstr>
      <vt:lpstr>1/12 Departmental lockup</vt:lpstr>
      <vt:lpstr>Keyline</vt:lpstr>
      <vt:lpstr>Custom Design</vt:lpstr>
      <vt:lpstr>Bitmap Image</vt:lpstr>
      <vt:lpstr>PowerPoint Presentation</vt:lpstr>
      <vt:lpstr>Acknowledgements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Patria, Jetinder</dc:creator>
  <cp:lastModifiedBy>Watkins, Emily</cp:lastModifiedBy>
  <cp:revision>49</cp:revision>
  <dcterms:created xsi:type="dcterms:W3CDTF">2015-04-29T08:55:57Z</dcterms:created>
  <dcterms:modified xsi:type="dcterms:W3CDTF">2020-06-04T15:28:54Z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0x01010006009315BE3E1544BA77B7E9573FA42F</vt:lpwstr>
  </property>
</Properties>
</file>