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slideLayouts/slideLayout15.xml" ContentType="application/vnd.openxmlformats-officedocument.presentationml.slideLayout+xml"/>
  <Override PartName="/ppt/theme/theme9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2" r:id="rId10"/>
    <p:sldMasterId id="2147483660" r:id="rId11"/>
    <p:sldMasterId id="2147483711" r:id="rId12"/>
    <p:sldMasterId id="2147483713" r:id="rId13"/>
    <p:sldMasterId id="2147483716" r:id="rId14"/>
    <p:sldMasterId id="2147483719" r:id="rId15"/>
    <p:sldMasterId id="2147483664" r:id="rId16"/>
    <p:sldMasterId id="2147483689" r:id="rId17"/>
  </p:sldMasterIdLst>
  <p:notesMasterIdLst>
    <p:notesMasterId r:id="rId33"/>
  </p:notesMasterIdLst>
  <p:sldIdLst>
    <p:sldId id="287" r:id="rId18"/>
    <p:sldId id="339" r:id="rId19"/>
    <p:sldId id="333" r:id="rId20"/>
    <p:sldId id="346" r:id="rId21"/>
    <p:sldId id="343" r:id="rId22"/>
    <p:sldId id="347" r:id="rId23"/>
    <p:sldId id="338" r:id="rId24"/>
    <p:sldId id="336" r:id="rId25"/>
    <p:sldId id="344" r:id="rId26"/>
    <p:sldId id="308" r:id="rId27"/>
    <p:sldId id="321" r:id="rId28"/>
    <p:sldId id="345" r:id="rId29"/>
    <p:sldId id="342" r:id="rId30"/>
    <p:sldId id="341" r:id="rId31"/>
    <p:sldId id="34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thers, Emma" initials="WE" lastIdx="6" clrIdx="0">
    <p:extLst>
      <p:ext uri="{19B8F6BF-5375-455C-9EA6-DF929625EA0E}">
        <p15:presenceInfo xmlns:p15="http://schemas.microsoft.com/office/powerpoint/2012/main" userId="S-1-5-21-94802787-2259107539-412602403-40430" providerId="AD"/>
      </p:ext>
    </p:extLst>
  </p:cmAuthor>
  <p:cmAuthor id="2" name="Hamilton, Louisa" initials="HL" lastIdx="15" clrIdx="1">
    <p:extLst>
      <p:ext uri="{19B8F6BF-5375-455C-9EA6-DF929625EA0E}">
        <p15:presenceInfo xmlns:p15="http://schemas.microsoft.com/office/powerpoint/2012/main" userId="S-1-5-21-94802787-2259107539-412602403-439936" providerId="AD"/>
      </p:ext>
    </p:extLst>
  </p:cmAuthor>
  <p:cmAuthor id="3" name="Keith Couper" initials="KC" lastIdx="10" clrIdx="2">
    <p:extLst>
      <p:ext uri="{19B8F6BF-5375-455C-9EA6-DF929625EA0E}">
        <p15:presenceInfo xmlns:p15="http://schemas.microsoft.com/office/powerpoint/2012/main" userId="a3a62c783ccfa636" providerId="Windows Live"/>
      </p:ext>
    </p:extLst>
  </p:cmAuthor>
  <p:cmAuthor id="4" name="Regan, Scott" initials="RS" lastIdx="34" clrIdx="3">
    <p:extLst>
      <p:ext uri="{19B8F6BF-5375-455C-9EA6-DF929625EA0E}">
        <p15:presenceInfo xmlns:p15="http://schemas.microsoft.com/office/powerpoint/2012/main" userId="S-1-5-21-94802787-2259107539-412602403-233136" providerId="AD"/>
      </p:ext>
    </p:extLst>
  </p:cmAuthor>
  <p:cmAuthor id="5" name="Yeung, Joyce" initials="YJ" lastIdx="2" clrIdx="4">
    <p:extLst>
      <p:ext uri="{19B8F6BF-5375-455C-9EA6-DF929625EA0E}">
        <p15:presenceInfo xmlns:p15="http://schemas.microsoft.com/office/powerpoint/2012/main" userId="S-1-5-21-94802787-2259107539-412602403-2936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E146"/>
    <a:srgbClr val="66FF33"/>
    <a:srgbClr val="687DBE"/>
    <a:srgbClr val="F2EFF5"/>
    <a:srgbClr val="FBF3F3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9E3B4E-5960-4F85-908F-B893F0C37655}" v="31" dt="2020-04-03T07:20:52.178"/>
    <p1510:client id="{ECDEF661-BDD1-42AA-8989-023CDD637772}" v="2" dt="2020-04-03T10:43:19.275"/>
  </p1510:revLst>
</p1510:revInfo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691A8E-14F7-4901-B991-66408D6029F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BC48CD1-EF2D-44CB-BE60-952733065E3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dirty="0"/>
            <a:t>Eligibility Form</a:t>
          </a:r>
          <a:endParaRPr lang="en-US" sz="2000" dirty="0">
            <a:solidFill>
              <a:srgbClr val="FF0000"/>
            </a:solidFill>
          </a:endParaRPr>
        </a:p>
      </dgm:t>
    </dgm:pt>
    <dgm:pt modelId="{46AF3439-20B2-4A76-9B7E-D4454A2A7E38}" type="parTrans" cxnId="{A51734DC-8DC5-4CBB-BE23-1522ADAD2149}">
      <dgm:prSet/>
      <dgm:spPr/>
      <dgm:t>
        <a:bodyPr/>
        <a:lstStyle/>
        <a:p>
          <a:endParaRPr lang="en-US" sz="2000"/>
        </a:p>
      </dgm:t>
    </dgm:pt>
    <dgm:pt modelId="{7B85DCD6-A947-4797-9812-4B8A5E21F987}" type="sibTrans" cxnId="{A51734DC-8DC5-4CBB-BE23-1522ADAD2149}">
      <dgm:prSet/>
      <dgm:spPr/>
      <dgm:t>
        <a:bodyPr/>
        <a:lstStyle/>
        <a:p>
          <a:endParaRPr lang="en-US" sz="2000"/>
        </a:p>
      </dgm:t>
    </dgm:pt>
    <dgm:pt modelId="{DB36563C-B668-4CC0-BFB9-58EC872536ED}">
      <dgm:prSet phldrT="[Text]" custT="1"/>
      <dgm:spPr>
        <a:solidFill>
          <a:srgbClr val="60E146"/>
        </a:solidFill>
      </dgm:spPr>
      <dgm:t>
        <a:bodyPr/>
        <a:lstStyle/>
        <a:p>
          <a:r>
            <a:rPr lang="en-US" sz="2000" dirty="0"/>
            <a:t>Randomisation Form *</a:t>
          </a:r>
        </a:p>
      </dgm:t>
    </dgm:pt>
    <dgm:pt modelId="{C690CDC3-36AF-4BA4-9A0B-EB5E5FF0A775}" type="parTrans" cxnId="{731D4E0B-80BE-48E1-A683-760320510AFF}">
      <dgm:prSet/>
      <dgm:spPr/>
      <dgm:t>
        <a:bodyPr/>
        <a:lstStyle/>
        <a:p>
          <a:endParaRPr lang="en-US" sz="2000"/>
        </a:p>
      </dgm:t>
    </dgm:pt>
    <dgm:pt modelId="{D55166D9-3C13-4BC7-8CB2-7E6A21E79AB2}" type="sibTrans" cxnId="{731D4E0B-80BE-48E1-A683-760320510AFF}">
      <dgm:prSet/>
      <dgm:spPr/>
      <dgm:t>
        <a:bodyPr/>
        <a:lstStyle/>
        <a:p>
          <a:endParaRPr lang="en-US" sz="2000"/>
        </a:p>
      </dgm:t>
    </dgm:pt>
    <dgm:pt modelId="{0A0A81A5-CB54-4A60-B25D-F488FE1DE4C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000" dirty="0"/>
            <a:t>Baseline Form</a:t>
          </a:r>
        </a:p>
      </dgm:t>
    </dgm:pt>
    <dgm:pt modelId="{4A31CB36-5B85-4A0F-8FDB-EC272124CBCA}" type="parTrans" cxnId="{E486B6F1-D742-4DFF-A46F-C6039CA03336}">
      <dgm:prSet/>
      <dgm:spPr/>
      <dgm:t>
        <a:bodyPr/>
        <a:lstStyle/>
        <a:p>
          <a:endParaRPr lang="en-US" sz="2000"/>
        </a:p>
      </dgm:t>
    </dgm:pt>
    <dgm:pt modelId="{B4BBD51F-5803-41FC-B694-43996DAC0459}" type="sibTrans" cxnId="{E486B6F1-D742-4DFF-A46F-C6039CA03336}">
      <dgm:prSet/>
      <dgm:spPr/>
      <dgm:t>
        <a:bodyPr/>
        <a:lstStyle/>
        <a:p>
          <a:endParaRPr lang="en-US" sz="2000"/>
        </a:p>
      </dgm:t>
    </dgm:pt>
    <dgm:pt modelId="{B1476425-9D24-454A-8B4E-C6D4E40B4E3B}" type="pres">
      <dgm:prSet presAssocID="{96691A8E-14F7-4901-B991-66408D6029F3}" presName="Name0" presStyleCnt="0">
        <dgm:presLayoutVars>
          <dgm:dir/>
          <dgm:animLvl val="lvl"/>
          <dgm:resizeHandles val="exact"/>
        </dgm:presLayoutVars>
      </dgm:prSet>
      <dgm:spPr/>
    </dgm:pt>
    <dgm:pt modelId="{DCC179E8-3657-4B9E-BE82-690707B70699}" type="pres">
      <dgm:prSet presAssocID="{4BC48CD1-EF2D-44CB-BE60-952733065E3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B5612-6C8B-4028-A7B5-544A30512D76}" type="pres">
      <dgm:prSet presAssocID="{7B85DCD6-A947-4797-9812-4B8A5E21F987}" presName="parTxOnlySpace" presStyleCnt="0"/>
      <dgm:spPr/>
    </dgm:pt>
    <dgm:pt modelId="{9E44869A-3B25-4B00-8F9B-866033484FB4}" type="pres">
      <dgm:prSet presAssocID="{DB36563C-B668-4CC0-BFB9-58EC872536ED}" presName="parTxOnly" presStyleLbl="node1" presStyleIdx="1" presStyleCnt="3" custLinFactNeighborX="-3325" custLinFactNeighborY="20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8F3F8-611A-4283-94A6-2731327A31DD}" type="pres">
      <dgm:prSet presAssocID="{D55166D9-3C13-4BC7-8CB2-7E6A21E79AB2}" presName="parTxOnlySpace" presStyleCnt="0"/>
      <dgm:spPr/>
    </dgm:pt>
    <dgm:pt modelId="{69C2899E-99DD-455E-A78E-B64C2EBC55AD}" type="pres">
      <dgm:prSet presAssocID="{0A0A81A5-CB54-4A60-B25D-F488FE1DE4C2}" presName="parTxOnly" presStyleLbl="node1" presStyleIdx="2" presStyleCnt="3" custLinFactNeighborX="-7770" custLinFactNeighborY="-5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6E5103-9D66-4B6D-81D9-2F9EB84B6847}" type="presOf" srcId="{0A0A81A5-CB54-4A60-B25D-F488FE1DE4C2}" destId="{69C2899E-99DD-455E-A78E-B64C2EBC55AD}" srcOrd="0" destOrd="0" presId="urn:microsoft.com/office/officeart/2005/8/layout/chevron1"/>
    <dgm:cxn modelId="{A51734DC-8DC5-4CBB-BE23-1522ADAD2149}" srcId="{96691A8E-14F7-4901-B991-66408D6029F3}" destId="{4BC48CD1-EF2D-44CB-BE60-952733065E33}" srcOrd="0" destOrd="0" parTransId="{46AF3439-20B2-4A76-9B7E-D4454A2A7E38}" sibTransId="{7B85DCD6-A947-4797-9812-4B8A5E21F987}"/>
    <dgm:cxn modelId="{731D4E0B-80BE-48E1-A683-760320510AFF}" srcId="{96691A8E-14F7-4901-B991-66408D6029F3}" destId="{DB36563C-B668-4CC0-BFB9-58EC872536ED}" srcOrd="1" destOrd="0" parTransId="{C690CDC3-36AF-4BA4-9A0B-EB5E5FF0A775}" sibTransId="{D55166D9-3C13-4BC7-8CB2-7E6A21E79AB2}"/>
    <dgm:cxn modelId="{CC38C37C-7DA0-4681-8775-0113CD347027}" type="presOf" srcId="{DB36563C-B668-4CC0-BFB9-58EC872536ED}" destId="{9E44869A-3B25-4B00-8F9B-866033484FB4}" srcOrd="0" destOrd="0" presId="urn:microsoft.com/office/officeart/2005/8/layout/chevron1"/>
    <dgm:cxn modelId="{E486B6F1-D742-4DFF-A46F-C6039CA03336}" srcId="{96691A8E-14F7-4901-B991-66408D6029F3}" destId="{0A0A81A5-CB54-4A60-B25D-F488FE1DE4C2}" srcOrd="2" destOrd="0" parTransId="{4A31CB36-5B85-4A0F-8FDB-EC272124CBCA}" sibTransId="{B4BBD51F-5803-41FC-B694-43996DAC0459}"/>
    <dgm:cxn modelId="{18314D7A-8D48-44E3-A967-C811F7F98C3E}" type="presOf" srcId="{96691A8E-14F7-4901-B991-66408D6029F3}" destId="{B1476425-9D24-454A-8B4E-C6D4E40B4E3B}" srcOrd="0" destOrd="0" presId="urn:microsoft.com/office/officeart/2005/8/layout/chevron1"/>
    <dgm:cxn modelId="{8AE79C2A-2DA7-4F86-B337-1BB87C5051D8}" type="presOf" srcId="{4BC48CD1-EF2D-44CB-BE60-952733065E33}" destId="{DCC179E8-3657-4B9E-BE82-690707B70699}" srcOrd="0" destOrd="0" presId="urn:microsoft.com/office/officeart/2005/8/layout/chevron1"/>
    <dgm:cxn modelId="{6A041E1C-0986-4869-85AE-C7F5F44DF744}" type="presParOf" srcId="{B1476425-9D24-454A-8B4E-C6D4E40B4E3B}" destId="{DCC179E8-3657-4B9E-BE82-690707B70699}" srcOrd="0" destOrd="0" presId="urn:microsoft.com/office/officeart/2005/8/layout/chevron1"/>
    <dgm:cxn modelId="{4ECC7438-BC24-4ED0-AF18-DC8E3F3ACB8A}" type="presParOf" srcId="{B1476425-9D24-454A-8B4E-C6D4E40B4E3B}" destId="{40CB5612-6C8B-4028-A7B5-544A30512D76}" srcOrd="1" destOrd="0" presId="urn:microsoft.com/office/officeart/2005/8/layout/chevron1"/>
    <dgm:cxn modelId="{6DEAE69E-B7BF-49F7-8534-CC4194DB1CEC}" type="presParOf" srcId="{B1476425-9D24-454A-8B4E-C6D4E40B4E3B}" destId="{9E44869A-3B25-4B00-8F9B-866033484FB4}" srcOrd="2" destOrd="0" presId="urn:microsoft.com/office/officeart/2005/8/layout/chevron1"/>
    <dgm:cxn modelId="{D7096E19-C026-490D-999C-193038D7716E}" type="presParOf" srcId="{B1476425-9D24-454A-8B4E-C6D4E40B4E3B}" destId="{C578F3F8-611A-4283-94A6-2731327A31DD}" srcOrd="3" destOrd="0" presId="urn:microsoft.com/office/officeart/2005/8/layout/chevron1"/>
    <dgm:cxn modelId="{300BCF01-39C8-46D2-8A81-73A68A3F5AE1}" type="presParOf" srcId="{B1476425-9D24-454A-8B4E-C6D4E40B4E3B}" destId="{69C2899E-99DD-455E-A78E-B64C2EBC55A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1900" dirty="0"/>
            <a:t>Generic site user ID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Provided by email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 following ‘green light’ approval</a:t>
          </a:r>
          <a:endParaRPr lang="en-US" sz="1400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 custT="1"/>
      <dgm:spPr>
        <a:solidFill>
          <a:srgbClr val="60E146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1900" dirty="0"/>
            <a:t>Paper/Electronic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Optional whether paper CRF’s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 used prior to entry</a:t>
          </a:r>
          <a:endParaRPr lang="en-US" sz="1400" dirty="0"/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253B1388-E155-4B8A-B4B3-4C3676745C76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1900" dirty="0"/>
            <a:t>Personal Identifiable Data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400" dirty="0"/>
            <a:t>Collected on Randomisation </a:t>
          </a:r>
          <a:r>
            <a:rPr lang="en-GB" sz="1400" dirty="0" smtClean="0"/>
            <a:t>CRF and entered onto the randomisation </a:t>
          </a:r>
          <a:r>
            <a:rPr lang="en-GB" sz="1400" dirty="0" err="1" smtClean="0"/>
            <a:t>eCRF</a:t>
          </a:r>
          <a:r>
            <a:rPr lang="en-GB" sz="1400" dirty="0" smtClean="0"/>
            <a:t>. PID will be anonymised upon data entry to allow storage</a:t>
          </a:r>
          <a:endParaRPr lang="en-GB" sz="1400" dirty="0"/>
        </a:p>
      </dgm:t>
    </dgm:pt>
    <dgm:pt modelId="{EE9D33D4-8DD0-4F68-9C71-7E12B8E022AD}" type="parTrans" cxnId="{75C98DD2-ED32-43A8-8CD4-04E5BE0A18BD}">
      <dgm:prSet/>
      <dgm:spPr/>
      <dgm:t>
        <a:bodyPr/>
        <a:lstStyle/>
        <a:p>
          <a:endParaRPr lang="en-US"/>
        </a:p>
      </dgm:t>
    </dgm:pt>
    <dgm:pt modelId="{B65564B2-4C6C-40EC-A9CE-105E8390A9D3}" type="sibTrans" cxnId="{75C98DD2-ED32-43A8-8CD4-04E5BE0A18BD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6DB6B6-CD03-4181-9878-FD7F3FFE710D}" type="pres">
      <dgm:prSet presAssocID="{3C5D083F-5B20-4FBA-B978-363CB8A22DA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348DA-FCA2-425D-996E-2159ED76EBE9}" type="pres">
      <dgm:prSet presAssocID="{529526D2-698C-43C7-9BC2-D735EAEC49D1}" presName="sibTrans" presStyleCnt="0"/>
      <dgm:spPr/>
    </dgm:pt>
    <dgm:pt modelId="{6C53EC16-58FF-4D3B-A4A6-8B9C36751778}" type="pres">
      <dgm:prSet presAssocID="{253B1388-E155-4B8A-B4B3-4C3676745C76}" presName="node" presStyleLbl="node1" presStyleIdx="2" presStyleCnt="3" custLinFactNeighborX="-56060" custLinFactNeighborY="-53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75C98DD2-ED32-43A8-8CD4-04E5BE0A18BD}" srcId="{F1A2BF02-EAB4-4279-B155-0115666134AD}" destId="{253B1388-E155-4B8A-B4B3-4C3676745C76}" srcOrd="2" destOrd="0" parTransId="{EE9D33D4-8DD0-4F68-9C71-7E12B8E022AD}" sibTransId="{B65564B2-4C6C-40EC-A9CE-105E8390A9D3}"/>
    <dgm:cxn modelId="{7BF2739A-EAD1-460A-B466-B4FEF0E79558}" type="presOf" srcId="{253B1388-E155-4B8A-B4B3-4C3676745C76}" destId="{6C53EC16-58FF-4D3B-A4A6-8B9C36751778}" srcOrd="0" destOrd="0" presId="urn:microsoft.com/office/officeart/2005/8/layout/default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  <dgm:cxn modelId="{9431D9DC-15EB-407D-8D38-E3B5CE35A534}" type="presParOf" srcId="{7B9BC5F8-F7D8-4D68-BC58-AAF00FAFCDD2}" destId="{0A2348DA-FCA2-425D-996E-2159ED76EBE9}" srcOrd="3" destOrd="0" presId="urn:microsoft.com/office/officeart/2005/8/layout/default"/>
    <dgm:cxn modelId="{629B337A-4086-4B3C-BEDB-28AF7B0FE7C6}" type="presParOf" srcId="{7B9BC5F8-F7D8-4D68-BC58-AAF00FAFCDD2}" destId="{6C53EC16-58FF-4D3B-A4A6-8B9C3675177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A2BF02-EAB4-4279-B155-0115666134A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C5D083F-5B20-4FBA-B978-363CB8A22DAF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2000" b="1" dirty="0"/>
            <a:t>Data Collected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800" dirty="0"/>
            <a:t>Data collected up until withdrawal point will automatically be used unless participant specifically requests otherwise</a:t>
          </a:r>
          <a:endParaRPr lang="en-US" sz="1800" dirty="0"/>
        </a:p>
      </dgm:t>
    </dgm:pt>
    <dgm:pt modelId="{8A0A6E63-A3B9-4C72-A729-7361D202A85B}" type="parTrans" cxnId="{0F1E16D7-F95A-4FA9-B985-42A17EF75DE8}">
      <dgm:prSet/>
      <dgm:spPr/>
      <dgm:t>
        <a:bodyPr/>
        <a:lstStyle/>
        <a:p>
          <a:endParaRPr lang="en-US"/>
        </a:p>
      </dgm:t>
    </dgm:pt>
    <dgm:pt modelId="{3942015F-300C-4247-A4A5-C81CE784B331}" type="sibTrans" cxnId="{0F1E16D7-F95A-4FA9-B985-42A17EF75DE8}">
      <dgm:prSet/>
      <dgm:spPr/>
      <dgm:t>
        <a:bodyPr/>
        <a:lstStyle/>
        <a:p>
          <a:endParaRPr lang="en-US"/>
        </a:p>
      </dgm:t>
    </dgm:pt>
    <dgm:pt modelId="{D4BAE2BE-D75F-4CFA-98C7-E47177A197A8}">
      <dgm:prSet phldrT="[Text]" custT="1"/>
      <dgm:spPr>
        <a:solidFill>
          <a:srgbClr val="60E146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2000" b="1" dirty="0"/>
            <a:t>Follow-up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800" dirty="0"/>
            <a:t>Unless a participant explicitly withdraws their consent, they will be followed-up wherever possible and data collected as per the protocol until the end of the trial</a:t>
          </a:r>
        </a:p>
      </dgm:t>
    </dgm:pt>
    <dgm:pt modelId="{0A3ADAA2-8E46-4AF0-98F2-8C84C198909E}" type="parTrans" cxnId="{7B309948-E061-48E7-ACAD-21DE0C89E486}">
      <dgm:prSet/>
      <dgm:spPr/>
      <dgm:t>
        <a:bodyPr/>
        <a:lstStyle/>
        <a:p>
          <a:endParaRPr lang="en-US"/>
        </a:p>
      </dgm:t>
    </dgm:pt>
    <dgm:pt modelId="{529526D2-698C-43C7-9BC2-D735EAEC49D1}" type="sibTrans" cxnId="{7B309948-E061-48E7-ACAD-21DE0C89E486}">
      <dgm:prSet/>
      <dgm:spPr/>
      <dgm:t>
        <a:bodyPr/>
        <a:lstStyle/>
        <a:p>
          <a:endParaRPr lang="en-US"/>
        </a:p>
      </dgm:t>
    </dgm:pt>
    <dgm:pt modelId="{253B1388-E155-4B8A-B4B3-4C3676745C76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n-GB" sz="2000" b="1" dirty="0"/>
            <a:t>Withdrawal Options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GB" sz="1800" dirty="0">
              <a:solidFill>
                <a:schemeClr val="bg1"/>
              </a:solidFill>
            </a:rPr>
            <a:t>Withdraw from </a:t>
          </a:r>
          <a:r>
            <a:rPr lang="en-GB" sz="1800" dirty="0" smtClean="0">
              <a:solidFill>
                <a:schemeClr val="bg1"/>
              </a:solidFill>
            </a:rPr>
            <a:t>trial treatment</a:t>
          </a:r>
          <a:endParaRPr lang="en-GB" sz="1800" dirty="0">
            <a:solidFill>
              <a:schemeClr val="bg1"/>
            </a:solidFill>
          </a:endParaRP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GB" sz="1800" dirty="0">
              <a:solidFill>
                <a:schemeClr val="bg1"/>
              </a:solidFill>
            </a:rPr>
            <a:t>Withdraw completely</a:t>
          </a:r>
          <a:endParaRPr lang="en-US" sz="1800" dirty="0">
            <a:solidFill>
              <a:schemeClr val="bg1"/>
            </a:solidFill>
          </a:endParaRPr>
        </a:p>
      </dgm:t>
    </dgm:pt>
    <dgm:pt modelId="{EE9D33D4-8DD0-4F68-9C71-7E12B8E022AD}" type="parTrans" cxnId="{75C98DD2-ED32-43A8-8CD4-04E5BE0A18BD}">
      <dgm:prSet/>
      <dgm:spPr/>
      <dgm:t>
        <a:bodyPr/>
        <a:lstStyle/>
        <a:p>
          <a:endParaRPr lang="en-US"/>
        </a:p>
      </dgm:t>
    </dgm:pt>
    <dgm:pt modelId="{B65564B2-4C6C-40EC-A9CE-105E8390A9D3}" type="sibTrans" cxnId="{75C98DD2-ED32-43A8-8CD4-04E5BE0A18BD}">
      <dgm:prSet/>
      <dgm:spPr/>
      <dgm:t>
        <a:bodyPr/>
        <a:lstStyle/>
        <a:p>
          <a:endParaRPr lang="en-US"/>
        </a:p>
      </dgm:t>
    </dgm:pt>
    <dgm:pt modelId="{74122E62-51C3-4A2D-8713-C980D8DF4417}">
      <dgm:prSet custT="1"/>
      <dgm:spPr/>
      <dgm:t>
        <a:bodyPr/>
        <a:lstStyle/>
        <a:p>
          <a:r>
            <a:rPr lang="en-US" sz="2000" b="1" dirty="0"/>
            <a:t>Document</a:t>
          </a:r>
        </a:p>
        <a:p>
          <a:r>
            <a:rPr lang="en-US" sz="1200" dirty="0"/>
            <a:t> </a:t>
          </a:r>
          <a:r>
            <a:rPr lang="en-US" sz="1800" dirty="0"/>
            <a:t>Date of withdrawal in Medical Notes</a:t>
          </a:r>
        </a:p>
      </dgm:t>
    </dgm:pt>
    <dgm:pt modelId="{6894C82D-B16B-4223-A36F-C601E17DD3AC}" type="parTrans" cxnId="{23BFAEE9-3148-4DBF-86CA-D5F99E4E701B}">
      <dgm:prSet/>
      <dgm:spPr/>
      <dgm:t>
        <a:bodyPr/>
        <a:lstStyle/>
        <a:p>
          <a:endParaRPr lang="en-US"/>
        </a:p>
      </dgm:t>
    </dgm:pt>
    <dgm:pt modelId="{77964CE5-AA68-45F1-B600-7DB5BBB48F47}" type="sibTrans" cxnId="{23BFAEE9-3148-4DBF-86CA-D5F99E4E701B}">
      <dgm:prSet/>
      <dgm:spPr/>
      <dgm:t>
        <a:bodyPr/>
        <a:lstStyle/>
        <a:p>
          <a:endParaRPr lang="en-US"/>
        </a:p>
      </dgm:t>
    </dgm:pt>
    <dgm:pt modelId="{7B9BC5F8-F7D8-4D68-BC58-AAF00FAFCDD2}" type="pres">
      <dgm:prSet presAssocID="{F1A2BF02-EAB4-4279-B155-0115666134A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6DB6B6-CD03-4181-9878-FD7F3FFE710D}" type="pres">
      <dgm:prSet presAssocID="{3C5D083F-5B20-4FBA-B978-363CB8A22DAF}" presName="node" presStyleLbl="node1" presStyleIdx="0" presStyleCnt="4" custScaleX="145824" custLinFactNeighborX="-1397" custLinFactNeighborY="-5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FEC64-601A-442F-8FBB-0B20343D5B42}" type="pres">
      <dgm:prSet presAssocID="{3942015F-300C-4247-A4A5-C81CE784B331}" presName="sibTrans" presStyleCnt="0"/>
      <dgm:spPr/>
    </dgm:pt>
    <dgm:pt modelId="{7B38AD93-DB06-4BFA-9DF1-1B07A2B17B5A}" type="pres">
      <dgm:prSet presAssocID="{D4BAE2BE-D75F-4CFA-98C7-E47177A197A8}" presName="node" presStyleLbl="node1" presStyleIdx="1" presStyleCnt="4" custScaleX="1428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348DA-FCA2-425D-996E-2159ED76EBE9}" type="pres">
      <dgm:prSet presAssocID="{529526D2-698C-43C7-9BC2-D735EAEC49D1}" presName="sibTrans" presStyleCnt="0"/>
      <dgm:spPr/>
    </dgm:pt>
    <dgm:pt modelId="{6C53EC16-58FF-4D3B-A4A6-8B9C36751778}" type="pres">
      <dgm:prSet presAssocID="{253B1388-E155-4B8A-B4B3-4C3676745C76}" presName="node" presStyleLbl="node1" presStyleIdx="2" presStyleCnt="4" custScaleX="143981" custScaleY="708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5724A-CCFE-4B9D-A829-0FB3D05C30F4}" type="pres">
      <dgm:prSet presAssocID="{B65564B2-4C6C-40EC-A9CE-105E8390A9D3}" presName="sibTrans" presStyleCnt="0"/>
      <dgm:spPr/>
    </dgm:pt>
    <dgm:pt modelId="{2ECF0556-1ABB-4BF5-AC34-72005AA51380}" type="pres">
      <dgm:prSet presAssocID="{74122E62-51C3-4A2D-8713-C980D8DF4417}" presName="node" presStyleLbl="node1" presStyleIdx="3" presStyleCnt="4" custScaleX="146092" custScaleY="665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646B18-6E66-4443-9E6F-5D89A4133370}" type="presOf" srcId="{74122E62-51C3-4A2D-8713-C980D8DF4417}" destId="{2ECF0556-1ABB-4BF5-AC34-72005AA51380}" srcOrd="0" destOrd="0" presId="urn:microsoft.com/office/officeart/2005/8/layout/default"/>
    <dgm:cxn modelId="{7B309948-E061-48E7-ACAD-21DE0C89E486}" srcId="{F1A2BF02-EAB4-4279-B155-0115666134AD}" destId="{D4BAE2BE-D75F-4CFA-98C7-E47177A197A8}" srcOrd="1" destOrd="0" parTransId="{0A3ADAA2-8E46-4AF0-98F2-8C84C198909E}" sibTransId="{529526D2-698C-43C7-9BC2-D735EAEC49D1}"/>
    <dgm:cxn modelId="{7B5E99EB-8210-404B-867E-E1885859224F}" type="presOf" srcId="{D4BAE2BE-D75F-4CFA-98C7-E47177A197A8}" destId="{7B38AD93-DB06-4BFA-9DF1-1B07A2B17B5A}" srcOrd="0" destOrd="0" presId="urn:microsoft.com/office/officeart/2005/8/layout/default"/>
    <dgm:cxn modelId="{75C98DD2-ED32-43A8-8CD4-04E5BE0A18BD}" srcId="{F1A2BF02-EAB4-4279-B155-0115666134AD}" destId="{253B1388-E155-4B8A-B4B3-4C3676745C76}" srcOrd="2" destOrd="0" parTransId="{EE9D33D4-8DD0-4F68-9C71-7E12B8E022AD}" sibTransId="{B65564B2-4C6C-40EC-A9CE-105E8390A9D3}"/>
    <dgm:cxn modelId="{B505F1F9-4E1F-4275-8E2C-7D54FBF79773}" type="presOf" srcId="{F1A2BF02-EAB4-4279-B155-0115666134AD}" destId="{7B9BC5F8-F7D8-4D68-BC58-AAF00FAFCDD2}" srcOrd="0" destOrd="0" presId="urn:microsoft.com/office/officeart/2005/8/layout/default"/>
    <dgm:cxn modelId="{23BFAEE9-3148-4DBF-86CA-D5F99E4E701B}" srcId="{F1A2BF02-EAB4-4279-B155-0115666134AD}" destId="{74122E62-51C3-4A2D-8713-C980D8DF4417}" srcOrd="3" destOrd="0" parTransId="{6894C82D-B16B-4223-A36F-C601E17DD3AC}" sibTransId="{77964CE5-AA68-45F1-B600-7DB5BBB48F47}"/>
    <dgm:cxn modelId="{6D00F565-25D4-4D67-8988-520D7851DAD1}" type="presOf" srcId="{3C5D083F-5B20-4FBA-B978-363CB8A22DAF}" destId="{A76DB6B6-CD03-4181-9878-FD7F3FFE710D}" srcOrd="0" destOrd="0" presId="urn:microsoft.com/office/officeart/2005/8/layout/default"/>
    <dgm:cxn modelId="{7BF2739A-EAD1-460A-B466-B4FEF0E79558}" type="presOf" srcId="{253B1388-E155-4B8A-B4B3-4C3676745C76}" destId="{6C53EC16-58FF-4D3B-A4A6-8B9C36751778}" srcOrd="0" destOrd="0" presId="urn:microsoft.com/office/officeart/2005/8/layout/default"/>
    <dgm:cxn modelId="{0F1E16D7-F95A-4FA9-B985-42A17EF75DE8}" srcId="{F1A2BF02-EAB4-4279-B155-0115666134AD}" destId="{3C5D083F-5B20-4FBA-B978-363CB8A22DAF}" srcOrd="0" destOrd="0" parTransId="{8A0A6E63-A3B9-4C72-A729-7361D202A85B}" sibTransId="{3942015F-300C-4247-A4A5-C81CE784B331}"/>
    <dgm:cxn modelId="{E1DB7B7C-369F-44AC-A71D-97A8408D3773}" type="presParOf" srcId="{7B9BC5F8-F7D8-4D68-BC58-AAF00FAFCDD2}" destId="{A76DB6B6-CD03-4181-9878-FD7F3FFE710D}" srcOrd="0" destOrd="0" presId="urn:microsoft.com/office/officeart/2005/8/layout/default"/>
    <dgm:cxn modelId="{ADE2FDDF-1208-44FF-B1AF-8F6631D2359C}" type="presParOf" srcId="{7B9BC5F8-F7D8-4D68-BC58-AAF00FAFCDD2}" destId="{FBEFEC64-601A-442F-8FBB-0B20343D5B42}" srcOrd="1" destOrd="0" presId="urn:microsoft.com/office/officeart/2005/8/layout/default"/>
    <dgm:cxn modelId="{CF926066-DB70-497A-800D-125C7C70FA1A}" type="presParOf" srcId="{7B9BC5F8-F7D8-4D68-BC58-AAF00FAFCDD2}" destId="{7B38AD93-DB06-4BFA-9DF1-1B07A2B17B5A}" srcOrd="2" destOrd="0" presId="urn:microsoft.com/office/officeart/2005/8/layout/default"/>
    <dgm:cxn modelId="{9431D9DC-15EB-407D-8D38-E3B5CE35A534}" type="presParOf" srcId="{7B9BC5F8-F7D8-4D68-BC58-AAF00FAFCDD2}" destId="{0A2348DA-FCA2-425D-996E-2159ED76EBE9}" srcOrd="3" destOrd="0" presId="urn:microsoft.com/office/officeart/2005/8/layout/default"/>
    <dgm:cxn modelId="{629B337A-4086-4B3C-BEDB-28AF7B0FE7C6}" type="presParOf" srcId="{7B9BC5F8-F7D8-4D68-BC58-AAF00FAFCDD2}" destId="{6C53EC16-58FF-4D3B-A4A6-8B9C36751778}" srcOrd="4" destOrd="0" presId="urn:microsoft.com/office/officeart/2005/8/layout/default"/>
    <dgm:cxn modelId="{1210181D-460D-4803-B9C9-23EFA0847BC3}" type="presParOf" srcId="{7B9BC5F8-F7D8-4D68-BC58-AAF00FAFCDD2}" destId="{8835724A-CCFE-4B9D-A829-0FB3D05C30F4}" srcOrd="5" destOrd="0" presId="urn:microsoft.com/office/officeart/2005/8/layout/default"/>
    <dgm:cxn modelId="{7E3D9BD8-3487-4310-A30A-ACACADB4A7F7}" type="presParOf" srcId="{7B9BC5F8-F7D8-4D68-BC58-AAF00FAFCDD2}" destId="{2ECF0556-1ABB-4BF5-AC34-72005AA5138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179E8-3657-4B9E-BE82-690707B70699}">
      <dsp:nvSpPr>
        <dsp:cNvPr id="0" name=""/>
        <dsp:cNvSpPr/>
      </dsp:nvSpPr>
      <dsp:spPr>
        <a:xfrm>
          <a:off x="2636" y="0"/>
          <a:ext cx="3212487" cy="973394"/>
        </a:xfrm>
        <a:prstGeom prst="chevron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Eligibility Form</a:t>
          </a:r>
          <a:endParaRPr lang="en-US" sz="2000" kern="1200" dirty="0">
            <a:solidFill>
              <a:srgbClr val="FF0000"/>
            </a:solidFill>
          </a:endParaRPr>
        </a:p>
      </dsp:txBody>
      <dsp:txXfrm>
        <a:off x="489333" y="0"/>
        <a:ext cx="2239093" cy="973394"/>
      </dsp:txXfrm>
    </dsp:sp>
    <dsp:sp modelId="{9E44869A-3B25-4B00-8F9B-866033484FB4}">
      <dsp:nvSpPr>
        <dsp:cNvPr id="0" name=""/>
        <dsp:cNvSpPr/>
      </dsp:nvSpPr>
      <dsp:spPr>
        <a:xfrm>
          <a:off x="2883193" y="0"/>
          <a:ext cx="3212487" cy="973394"/>
        </a:xfrm>
        <a:prstGeom prst="chevron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Randomisation Form *</a:t>
          </a:r>
        </a:p>
      </dsp:txBody>
      <dsp:txXfrm>
        <a:off x="3369890" y="0"/>
        <a:ext cx="2239093" cy="973394"/>
      </dsp:txXfrm>
    </dsp:sp>
    <dsp:sp modelId="{69C2899E-99DD-455E-A78E-B64C2EBC55AD}">
      <dsp:nvSpPr>
        <dsp:cNvPr id="0" name=""/>
        <dsp:cNvSpPr/>
      </dsp:nvSpPr>
      <dsp:spPr>
        <a:xfrm>
          <a:off x="5760152" y="0"/>
          <a:ext cx="3212487" cy="973394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Baseline Form</a:t>
          </a:r>
        </a:p>
      </dsp:txBody>
      <dsp:txXfrm>
        <a:off x="6246849" y="0"/>
        <a:ext cx="2239093" cy="9733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353797" y="269"/>
          <a:ext cx="3863138" cy="23178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Generic site user ID</a:t>
          </a:r>
        </a:p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400" kern="1200" dirty="0"/>
            <a:t>Provided by email</a:t>
          </a:r>
        </a:p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400" kern="1200" dirty="0"/>
            <a:t> following ‘green light’ approval</a:t>
          </a:r>
          <a:endParaRPr lang="en-US" sz="1400" kern="1200" dirty="0"/>
        </a:p>
      </dsp:txBody>
      <dsp:txXfrm>
        <a:off x="353797" y="269"/>
        <a:ext cx="3863138" cy="2317882"/>
      </dsp:txXfrm>
    </dsp:sp>
    <dsp:sp modelId="{7B38AD93-DB06-4BFA-9DF1-1B07A2B17B5A}">
      <dsp:nvSpPr>
        <dsp:cNvPr id="0" name=""/>
        <dsp:cNvSpPr/>
      </dsp:nvSpPr>
      <dsp:spPr>
        <a:xfrm>
          <a:off x="4603249" y="269"/>
          <a:ext cx="3863138" cy="2317882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Paper/Electronic</a:t>
          </a:r>
        </a:p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400" kern="1200" dirty="0"/>
            <a:t>Optional whether paper CRF’s</a:t>
          </a:r>
        </a:p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400" kern="1200" dirty="0"/>
            <a:t> used prior to entry</a:t>
          </a:r>
          <a:endParaRPr lang="en-US" sz="1400" kern="1200" dirty="0"/>
        </a:p>
      </dsp:txBody>
      <dsp:txXfrm>
        <a:off x="4603249" y="269"/>
        <a:ext cx="3863138" cy="2317882"/>
      </dsp:txXfrm>
    </dsp:sp>
    <dsp:sp modelId="{6C53EC16-58FF-4D3B-A4A6-8B9C36751778}">
      <dsp:nvSpPr>
        <dsp:cNvPr id="0" name=""/>
        <dsp:cNvSpPr/>
      </dsp:nvSpPr>
      <dsp:spPr>
        <a:xfrm>
          <a:off x="312848" y="2579346"/>
          <a:ext cx="3863138" cy="231788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/>
            <a:t>Personal Identifiable Data </a:t>
          </a:r>
        </a:p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400" kern="1200" dirty="0"/>
            <a:t>Collected on Randomisation </a:t>
          </a:r>
          <a:r>
            <a:rPr lang="en-GB" sz="1400" kern="1200" dirty="0" smtClean="0"/>
            <a:t>CRF and entered onto the randomisation </a:t>
          </a:r>
          <a:r>
            <a:rPr lang="en-GB" sz="1400" kern="1200" dirty="0" err="1" smtClean="0"/>
            <a:t>eCRF</a:t>
          </a:r>
          <a:r>
            <a:rPr lang="en-GB" sz="1400" kern="1200" dirty="0" smtClean="0"/>
            <a:t>. PID will be anonymised upon data entry to allow storage</a:t>
          </a:r>
          <a:endParaRPr lang="en-GB" sz="1400" kern="1200" dirty="0"/>
        </a:p>
      </dsp:txBody>
      <dsp:txXfrm>
        <a:off x="312848" y="2579346"/>
        <a:ext cx="3863138" cy="23178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DB6B6-CD03-4181-9878-FD7F3FFE710D}">
      <dsp:nvSpPr>
        <dsp:cNvPr id="0" name=""/>
        <dsp:cNvSpPr/>
      </dsp:nvSpPr>
      <dsp:spPr>
        <a:xfrm>
          <a:off x="0" y="219624"/>
          <a:ext cx="4154849" cy="17095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/>
            <a:t>Data Collected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800" kern="1200" dirty="0"/>
            <a:t>Data collected up until withdrawal point will automatically be used unless participant specifically requests otherwise</a:t>
          </a:r>
          <a:endParaRPr lang="en-US" sz="1800" kern="1200" dirty="0"/>
        </a:p>
      </dsp:txBody>
      <dsp:txXfrm>
        <a:off x="0" y="219624"/>
        <a:ext cx="4154849" cy="1709533"/>
      </dsp:txXfrm>
    </dsp:sp>
    <dsp:sp modelId="{7B38AD93-DB06-4BFA-9DF1-1B07A2B17B5A}">
      <dsp:nvSpPr>
        <dsp:cNvPr id="0" name=""/>
        <dsp:cNvSpPr/>
      </dsp:nvSpPr>
      <dsp:spPr>
        <a:xfrm>
          <a:off x="4462811" y="229574"/>
          <a:ext cx="4070170" cy="1709533"/>
        </a:xfrm>
        <a:prstGeom prst="rect">
          <a:avLst/>
        </a:prstGeom>
        <a:solidFill>
          <a:srgbClr val="60E14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/>
            <a:t>Follow-up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dirty="0"/>
            <a:t>Unless a participant explicitly withdraws their consent, they will be followed-up wherever possible and data collected as per the protocol until the end of the trial</a:t>
          </a:r>
        </a:p>
      </dsp:txBody>
      <dsp:txXfrm>
        <a:off x="4462811" y="229574"/>
        <a:ext cx="4070170" cy="1709533"/>
      </dsp:txXfrm>
    </dsp:sp>
    <dsp:sp modelId="{6C53EC16-58FF-4D3B-A4A6-8B9C36751778}">
      <dsp:nvSpPr>
        <dsp:cNvPr id="0" name=""/>
        <dsp:cNvSpPr/>
      </dsp:nvSpPr>
      <dsp:spPr>
        <a:xfrm>
          <a:off x="3137" y="2224029"/>
          <a:ext cx="4102338" cy="1211170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/>
            <a:t>Withdrawal Options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bg1"/>
              </a:solidFill>
            </a:rPr>
            <a:t>Withdraw from </a:t>
          </a:r>
          <a:r>
            <a:rPr lang="en-GB" sz="1800" kern="1200" dirty="0" smtClean="0">
              <a:solidFill>
                <a:schemeClr val="bg1"/>
              </a:solidFill>
            </a:rPr>
            <a:t>trial treatment</a:t>
          </a:r>
          <a:endParaRPr lang="en-GB" sz="1800" kern="1200" dirty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bg1"/>
              </a:solidFill>
            </a:rPr>
            <a:t>Withdraw completely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137" y="2224029"/>
        <a:ext cx="4102338" cy="1211170"/>
      </dsp:txXfrm>
    </dsp:sp>
    <dsp:sp modelId="{2ECF0556-1ABB-4BF5-AC34-72005AA51380}">
      <dsp:nvSpPr>
        <dsp:cNvPr id="0" name=""/>
        <dsp:cNvSpPr/>
      </dsp:nvSpPr>
      <dsp:spPr>
        <a:xfrm>
          <a:off x="4390398" y="2260630"/>
          <a:ext cx="4162485" cy="113796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/>
            <a:t>Document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 </a:t>
          </a:r>
          <a:r>
            <a:rPr lang="en-US" sz="1800" kern="1200" dirty="0"/>
            <a:t>Date of withdrawal in Medical Notes</a:t>
          </a:r>
        </a:p>
      </dsp:txBody>
      <dsp:txXfrm>
        <a:off x="4390398" y="2260630"/>
        <a:ext cx="4162485" cy="1137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65905-29BC-4ABB-B57A-3A94A4F743A9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AD281-8F99-443E-AC0B-09E4123692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8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6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 to</a:t>
            </a:r>
            <a:r>
              <a:rPr lang="en-GB" baseline="0"/>
              <a:t> assess causality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45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PI to</a:t>
            </a:r>
            <a:r>
              <a:rPr lang="en-GB" baseline="0"/>
              <a:t> assess causality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038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do you want to be informed of amendments</a:t>
            </a:r>
            <a:r>
              <a:rPr lang="en-GB" baseline="0"/>
              <a:t>?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AD281-8F99-443E-AC0B-09E4123692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988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/12 Warwick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1838894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84264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B9C54D-1CE5-40F5-B7C8-187D95E20D3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A6F23E-2FF7-410F-B6F3-09A14C38DB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350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</a:p>
          <a:p>
            <a:pPr lvl="0"/>
            <a:r>
              <a:rPr lang="en-GB"/>
              <a:t>Clinical Trials Unit bullet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Text here….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/>
              <a:t>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jpe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3.jpe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5" r:id="rId3"/>
    <p:sldLayoutId id="214748372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WCTUQA@warwick.ac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training/" TargetMode="External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ci/med/research/ctu/trials/critical/recovery-rs/sitestaff/setup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hyperlink" Target="https://warwick.ac.uk/fac/sci/med/research/ctu/trials/critical/recovery-rs/sitestaff/training/form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University_Hospitals_Birmingham_NHS_Foundation_Trust_logo.svg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79149" y="5716061"/>
            <a:ext cx="6120630" cy="648816"/>
          </a:xfrm>
        </p:spPr>
        <p:txBody>
          <a:bodyPr/>
          <a:lstStyle/>
          <a:p>
            <a:r>
              <a:rPr lang="en-GB" b="1" dirty="0"/>
              <a:t>Site Training – Data Collection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79149" y="3890579"/>
            <a:ext cx="8637580" cy="1592501"/>
          </a:xfrm>
        </p:spPr>
        <p:txBody>
          <a:bodyPr/>
          <a:lstStyle/>
          <a:p>
            <a:r>
              <a:rPr lang="en-GB" b="1" dirty="0"/>
              <a:t>RECOVERY-RS Respiratory Support: Respiratory Strategies in COVID-19; CPAP, High-flow, and standard care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754" y="2618112"/>
            <a:ext cx="3401577" cy="103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78731" y="1916832"/>
            <a:ext cx="8466653" cy="4248473"/>
          </a:xfrm>
        </p:spPr>
        <p:txBody>
          <a:bodyPr/>
          <a:lstStyle/>
          <a:p>
            <a:pPr algn="ctr"/>
            <a:r>
              <a:rPr lang="en-GB" dirty="0"/>
              <a:t>Only SAEs that occur from the time of randomisation, </a:t>
            </a:r>
            <a:r>
              <a:rPr lang="en-GB" b="1" dirty="0"/>
              <a:t>through to and including 30 days </a:t>
            </a:r>
            <a:r>
              <a:rPr lang="en-GB" dirty="0"/>
              <a:t>after cessation of trial intervention, must be reported to WCTU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Scan and email completed SAE forms to </a:t>
            </a:r>
            <a:r>
              <a:rPr lang="en-GB" dirty="0">
                <a:hlinkClick r:id="rId3"/>
              </a:rPr>
              <a:t>WCTUQA@warwick.ac.uk</a:t>
            </a:r>
            <a:r>
              <a:rPr lang="en-GB" dirty="0"/>
              <a:t> </a:t>
            </a:r>
            <a:r>
              <a:rPr lang="en-GB" b="1" dirty="0"/>
              <a:t>within 24 hours, or as soon as is practicable, </a:t>
            </a:r>
            <a:r>
              <a:rPr lang="en-GB" dirty="0"/>
              <a:t>of becoming aware of the event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2422" y="689228"/>
            <a:ext cx="6192763" cy="576064"/>
          </a:xfrm>
          <a:noFill/>
        </p:spPr>
        <p:txBody>
          <a:bodyPr/>
          <a:lstStyle/>
          <a:p>
            <a:r>
              <a:rPr lang="en-GB" dirty="0"/>
              <a:t>Safety reporting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760071" y="4041068"/>
            <a:ext cx="5703971" cy="2350397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Events that do </a:t>
            </a:r>
            <a:r>
              <a:rPr lang="en-GB" b="1" u="sng" dirty="0"/>
              <a:t>NOT</a:t>
            </a:r>
            <a:r>
              <a:rPr lang="en-GB" dirty="0"/>
              <a:t> need to be reported as SAEs: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Death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Organ failure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Pneumonia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Intubation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Tracheostomy</a:t>
            </a:r>
          </a:p>
        </p:txBody>
      </p:sp>
    </p:spTree>
    <p:extLst>
      <p:ext uri="{BB962C8B-B14F-4D97-AF65-F5344CB8AC3E}">
        <p14:creationId xmlns:p14="http://schemas.microsoft.com/office/powerpoint/2010/main" val="453212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0065" y="715257"/>
            <a:ext cx="2310029" cy="648816"/>
          </a:xfrm>
          <a:noFill/>
        </p:spPr>
        <p:txBody>
          <a:bodyPr/>
          <a:lstStyle/>
          <a:p>
            <a:r>
              <a:rPr lang="en-GB" dirty="0"/>
              <a:t>SAE forms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593" y="2995358"/>
            <a:ext cx="5299587" cy="37348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79273" y="3050753"/>
            <a:ext cx="5174226" cy="36306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28" y="1619832"/>
            <a:ext cx="5174226" cy="3686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628" y="1675227"/>
            <a:ext cx="5174226" cy="36306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46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23927"/>
          <a:stretch/>
        </p:blipFill>
        <p:spPr>
          <a:xfrm>
            <a:off x="6655796" y="5211858"/>
            <a:ext cx="2243939" cy="113158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20158" y="1678942"/>
            <a:ext cx="8797810" cy="821282"/>
          </a:xfrm>
        </p:spPr>
        <p:txBody>
          <a:bodyPr/>
          <a:lstStyle/>
          <a:p>
            <a:r>
              <a:rPr lang="en-GB" dirty="0"/>
              <a:t>Report any non-compliances immediately to WCTU straight onto online </a:t>
            </a:r>
            <a:r>
              <a:rPr lang="en-GB" dirty="0">
                <a:solidFill>
                  <a:srgbClr val="FF0000"/>
                </a:solidFill>
              </a:rPr>
              <a:t>database</a:t>
            </a:r>
          </a:p>
          <a:p>
            <a:r>
              <a:rPr lang="en-GB" dirty="0"/>
              <a:t>(within 24 hours of becoming aware)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0158" y="728271"/>
            <a:ext cx="6192763" cy="648816"/>
          </a:xfrm>
          <a:noFill/>
        </p:spPr>
        <p:txBody>
          <a:bodyPr/>
          <a:lstStyle/>
          <a:p>
            <a:r>
              <a:rPr lang="en-GB" dirty="0"/>
              <a:t>Non-compliance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20158" y="2689915"/>
            <a:ext cx="6372927" cy="336163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Examples of non-compliances: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doesn’t receive intervention they are randomised 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is ineligible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Identifiable Data sent without encryption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Staff member not completed trial training on website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No active effort to follow up patients to obtain retrospective consent if they regain capacity or to approach consultee for consent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Patient requests withdrawal of data but site does not inform Warwick CTU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04000" y="2159791"/>
            <a:ext cx="2406650" cy="42483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051" y="2159791"/>
            <a:ext cx="2219917" cy="31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8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32926" y="1844824"/>
            <a:ext cx="5250417" cy="4680521"/>
          </a:xfrm>
        </p:spPr>
        <p:txBody>
          <a:bodyPr vert="horz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Training</a:t>
            </a:r>
            <a:r>
              <a:rPr lang="en-GB" dirty="0"/>
              <a:t> is available on the trial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a </a:t>
            </a:r>
            <a:r>
              <a:rPr lang="en-GB" b="1" dirty="0"/>
              <a:t>minimum</a:t>
            </a:r>
            <a:r>
              <a:rPr lang="en-GB" dirty="0"/>
              <a:t> the PI of the site must complete and sign off all training modules on the website 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PI to </a:t>
            </a:r>
            <a:r>
              <a:rPr lang="en-GB" dirty="0" smtClean="0"/>
              <a:t>ensure </a:t>
            </a:r>
            <a:r>
              <a:rPr lang="en-GB" dirty="0"/>
              <a:t>that staff (e.g. doctor, nurse, research practitioner) have the appropriate knowledge and understanding </a:t>
            </a:r>
            <a:r>
              <a:rPr lang="en-GB" dirty="0" smtClean="0"/>
              <a:t>of trial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All </a:t>
            </a:r>
            <a:r>
              <a:rPr lang="en-GB" dirty="0"/>
              <a:t>training should be </a:t>
            </a:r>
            <a:r>
              <a:rPr lang="en-GB" dirty="0" smtClean="0"/>
              <a:t>recorded </a:t>
            </a:r>
            <a:r>
              <a:rPr lang="en-GB" dirty="0"/>
              <a:t>on the </a:t>
            </a:r>
            <a:r>
              <a:rPr lang="en-GB" dirty="0">
                <a:hlinkClick r:id="rId2"/>
              </a:rPr>
              <a:t>Confirmation of Online Training Form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Optional </a:t>
            </a:r>
            <a:r>
              <a:rPr lang="en-GB" dirty="0" smtClean="0">
                <a:hlinkClick r:id="rId3"/>
              </a:rPr>
              <a:t>GCP </a:t>
            </a:r>
            <a:r>
              <a:rPr lang="en-GB" dirty="0">
                <a:hlinkClick r:id="rId3"/>
              </a:rPr>
              <a:t>training </a:t>
            </a:r>
            <a:r>
              <a:rPr lang="en-GB" dirty="0" smtClean="0"/>
              <a:t>available on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u="sng" dirty="0"/>
              <a:t>There is no need for the PI to provide a CV and GCP certificate.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32926" y="721907"/>
            <a:ext cx="6192763" cy="648816"/>
          </a:xfrm>
        </p:spPr>
        <p:txBody>
          <a:bodyPr/>
          <a:lstStyle/>
          <a:p>
            <a:r>
              <a:rPr lang="en-GB" dirty="0"/>
              <a:t>Training requirements QA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9113" y="1694458"/>
            <a:ext cx="3493212" cy="49812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1817" y="1844824"/>
            <a:ext cx="3049229" cy="469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9655" y="685760"/>
            <a:ext cx="6192763" cy="648816"/>
          </a:xfrm>
        </p:spPr>
        <p:txBody>
          <a:bodyPr/>
          <a:lstStyle/>
          <a:p>
            <a:r>
              <a:rPr lang="en-GB" dirty="0"/>
              <a:t>Study oversight 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306190" y="1726512"/>
            <a:ext cx="4049500" cy="1310301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hlinkClick r:id="rId3"/>
              </a:rPr>
              <a:t>Investigator Site File (ISF) </a:t>
            </a:r>
            <a:endParaRPr lang="en-GB" sz="2800" b="1" dirty="0"/>
          </a:p>
          <a:p>
            <a:r>
              <a:rPr lang="en-GB" dirty="0"/>
              <a:t>Available on website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306190" y="4411975"/>
            <a:ext cx="4049500" cy="2136309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Monitoring</a:t>
            </a:r>
          </a:p>
          <a:p>
            <a:r>
              <a:rPr lang="en-GB" sz="2000" dirty="0"/>
              <a:t>Central monitoring approach will be developed that will take into account the challenging circumstances and staff pressures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endParaRPr lang="en-GB" sz="2400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607022" y="2381662"/>
            <a:ext cx="4330499" cy="298710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Close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Resolve any outstanding queries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Collect any outstanding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Ongoing responsibilities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Site to archive trial documentation and data (at least 10 years)</a:t>
            </a:r>
          </a:p>
          <a:p>
            <a:pPr marL="1085850" lvl="1" indent="-342900"/>
            <a:endParaRPr lang="en-GB" sz="2400" dirty="0"/>
          </a:p>
          <a:p>
            <a:pPr marL="1085850" lvl="1" indent="-342900"/>
            <a:endParaRPr lang="en-GB" sz="2400" dirty="0"/>
          </a:p>
          <a:p>
            <a:pPr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58384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662" y="701386"/>
            <a:ext cx="7185209" cy="648816"/>
          </a:xfrm>
          <a:noFill/>
        </p:spPr>
        <p:txBody>
          <a:bodyPr/>
          <a:lstStyle/>
          <a:p>
            <a:r>
              <a:rPr lang="en-GB" dirty="0"/>
              <a:t>Aide memoirs – available on </a:t>
            </a:r>
            <a:r>
              <a:rPr lang="en-GB" dirty="0">
                <a:hlinkClick r:id="rId2"/>
              </a:rPr>
              <a:t>website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5" y="1350202"/>
            <a:ext cx="3313533" cy="2343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102" y="1655002"/>
            <a:ext cx="2078299" cy="29040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6171" y="4736911"/>
            <a:ext cx="2679700" cy="1894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1302" y="1778000"/>
            <a:ext cx="2296861" cy="32793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3784600"/>
            <a:ext cx="4232494" cy="297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title"/>
          </p:nvPr>
        </p:nvSpPr>
        <p:spPr>
          <a:xfrm>
            <a:off x="628650" y="963613"/>
            <a:ext cx="7886700" cy="727075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en-US" sz="3600" dirty="0" smtClean="0">
                <a:solidFill>
                  <a:srgbClr val="687DBE"/>
                </a:solidFill>
                <a:ea typeface="+mn-ea"/>
                <a:cs typeface="Calibri"/>
              </a:rPr>
              <a:t>Acknowledgements </a:t>
            </a:r>
            <a:endParaRPr lang="en-US" sz="3600" dirty="0">
              <a:solidFill>
                <a:srgbClr val="687DBE"/>
              </a:solidFill>
              <a:ea typeface="+mn-ea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38" y="4078355"/>
            <a:ext cx="2728729" cy="98444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919038" y="1925892"/>
          <a:ext cx="2075221" cy="169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Bitmap Image" r:id="rId4" imgW="1168460" imgH="952549" progId="Paint.Picture">
                  <p:embed/>
                </p:oleObj>
              </mc:Choice>
              <mc:Fallback>
                <p:oleObj name="Bitmap Image" r:id="rId4" imgW="1168460" imgH="952549" progId="Paint.Picture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038" y="1925892"/>
                        <a:ext cx="2075221" cy="1691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974" y="1925892"/>
            <a:ext cx="3652733" cy="1623627"/>
          </a:xfrm>
          <a:prstGeom prst="rect">
            <a:avLst/>
          </a:prstGeom>
        </p:spPr>
      </p:pic>
      <p:pic>
        <p:nvPicPr>
          <p:cNvPr id="2050" name="Picture 1" descr="Our visual identity | NIH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237" y="5299749"/>
            <a:ext cx="5066526" cy="12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University Hospitals Birmingham NHS Foundation Trust logo.sv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997" y="3822787"/>
            <a:ext cx="2209945" cy="1240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6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461" y="1772816"/>
            <a:ext cx="8424936" cy="4896544"/>
          </a:xfrm>
        </p:spPr>
        <p:txBody>
          <a:bodyPr/>
          <a:lstStyle/>
          <a:p>
            <a:r>
              <a:rPr lang="en-GB" sz="2400" dirty="0"/>
              <a:t>Bespoke online database  - initial data to be entered: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1600" dirty="0"/>
              <a:t>* To include Personal Identifiable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494" y="715257"/>
            <a:ext cx="6192763" cy="648816"/>
          </a:xfrm>
          <a:noFill/>
        </p:spPr>
        <p:txBody>
          <a:bodyPr/>
          <a:lstStyle/>
          <a:p>
            <a:r>
              <a:rPr lang="en-US" dirty="0"/>
              <a:t>Data entry / </a:t>
            </a:r>
            <a:r>
              <a:rPr lang="en-US" dirty="0" err="1"/>
              <a:t>eCRF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00494" y="2212259"/>
          <a:ext cx="9000238" cy="973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293258" y="3342968"/>
            <a:ext cx="2151034" cy="3169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461" y="3400966"/>
            <a:ext cx="2451658" cy="3082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9404" y="3400966"/>
            <a:ext cx="2215035" cy="30829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4071" y="3342968"/>
            <a:ext cx="2089407" cy="3169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461" y="3342968"/>
            <a:ext cx="2451658" cy="3169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29404" y="3342968"/>
            <a:ext cx="2263173" cy="3169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1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494" y="715257"/>
            <a:ext cx="6192763" cy="648816"/>
          </a:xfrm>
          <a:noFill/>
        </p:spPr>
        <p:txBody>
          <a:bodyPr/>
          <a:lstStyle/>
          <a:p>
            <a:r>
              <a:rPr lang="en-US" dirty="0"/>
              <a:t>Data entry / </a:t>
            </a:r>
            <a:r>
              <a:rPr lang="en-US" dirty="0" err="1"/>
              <a:t>eCRF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/>
          </p:nvPr>
        </p:nvGraphicFramePr>
        <p:xfrm>
          <a:off x="107504" y="1506993"/>
          <a:ext cx="8820186" cy="502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3807" y="4030472"/>
            <a:ext cx="1748382" cy="24334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9058" y="4048202"/>
            <a:ext cx="1680327" cy="24156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73807" y="4018302"/>
            <a:ext cx="3470502" cy="24455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6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8673" y="5722449"/>
            <a:ext cx="8403905" cy="720079"/>
          </a:xfrm>
        </p:spPr>
        <p:txBody>
          <a:bodyPr/>
          <a:lstStyle/>
          <a:p>
            <a:r>
              <a:rPr lang="en-GB" sz="1400" dirty="0"/>
              <a:t>*- Intervention will be delivered up to point of death, decision to palliate, tracheal intubation, or clinical determination that no ongoing need</a:t>
            </a:r>
          </a:p>
          <a:p>
            <a:r>
              <a:rPr lang="en-GB" sz="1400" dirty="0"/>
              <a:t>†- Participants to be followed-up to day 30 or hospital discharge, whichever comes later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3035" y="712075"/>
            <a:ext cx="6192763" cy="648816"/>
          </a:xfrm>
        </p:spPr>
        <p:txBody>
          <a:bodyPr/>
          <a:lstStyle/>
          <a:p>
            <a:r>
              <a:rPr lang="en-GB" dirty="0"/>
              <a:t>Data collection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47959" y="1775289"/>
          <a:ext cx="7208736" cy="3947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7382">
                  <a:extLst>
                    <a:ext uri="{9D8B030D-6E8A-4147-A177-3AD203B41FA5}">
                      <a16:colId xmlns:a16="http://schemas.microsoft.com/office/drawing/2014/main" val="1827701275"/>
                    </a:ext>
                  </a:extLst>
                </a:gridCol>
                <a:gridCol w="1195169">
                  <a:extLst>
                    <a:ext uri="{9D8B030D-6E8A-4147-A177-3AD203B41FA5}">
                      <a16:colId xmlns:a16="http://schemas.microsoft.com/office/drawing/2014/main" val="1661933750"/>
                    </a:ext>
                  </a:extLst>
                </a:gridCol>
                <a:gridCol w="1196089">
                  <a:extLst>
                    <a:ext uri="{9D8B030D-6E8A-4147-A177-3AD203B41FA5}">
                      <a16:colId xmlns:a16="http://schemas.microsoft.com/office/drawing/2014/main" val="2917450781"/>
                    </a:ext>
                  </a:extLst>
                </a:gridCol>
                <a:gridCol w="1196089">
                  <a:extLst>
                    <a:ext uri="{9D8B030D-6E8A-4147-A177-3AD203B41FA5}">
                      <a16:colId xmlns:a16="http://schemas.microsoft.com/office/drawing/2014/main" val="887897438"/>
                    </a:ext>
                  </a:extLst>
                </a:gridCol>
                <a:gridCol w="1174007">
                  <a:extLst>
                    <a:ext uri="{9D8B030D-6E8A-4147-A177-3AD203B41FA5}">
                      <a16:colId xmlns:a16="http://schemas.microsoft.com/office/drawing/2014/main" val="127278930"/>
                    </a:ext>
                  </a:extLst>
                </a:gridCol>
              </a:tblGrid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Visit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2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98179"/>
                  </a:ext>
                </a:extLst>
              </a:tr>
              <a:tr h="6990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Visit Window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(No. Weeks </a:t>
                      </a: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800">
                          <a:effectLst/>
                        </a:rPr>
                        <a:t> No. Days) 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Day 0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Baseline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Regular in-hospital reviews</a:t>
                      </a:r>
                      <a:endParaRPr lang="en-GB" sz="2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(at least weekly)</a:t>
                      </a:r>
                      <a:endParaRPr lang="en-GB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Day 30</a:t>
                      </a:r>
                      <a:endParaRPr lang="en-GB" sz="1800" dirty="0">
                        <a:effectLst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(+/- 2 days)†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Hospital discharge†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6551448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Baseline data collection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8177031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Randomisation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1299040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Intervention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>
                          <a:effectLst/>
                        </a:rPr>
                        <a:t>*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>
                          <a:effectLst/>
                        </a:rPr>
                        <a:t>*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4135802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Adverse events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307955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Survival status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436478"/>
                  </a:ext>
                </a:extLst>
              </a:tr>
              <a:tr h="381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Outcome assessment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5065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16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271072" y="1828342"/>
            <a:ext cx="8725443" cy="4608513"/>
          </a:xfrm>
        </p:spPr>
        <p:txBody>
          <a:bodyPr/>
          <a:lstStyle/>
          <a:p>
            <a:r>
              <a:rPr lang="en-GB" dirty="0"/>
              <a:t>If patient still in hospital complete follow-up </a:t>
            </a:r>
            <a:r>
              <a:rPr lang="en-GB" dirty="0" err="1"/>
              <a:t>eCRF</a:t>
            </a:r>
            <a:r>
              <a:rPr lang="en-GB" dirty="0"/>
              <a:t> at </a:t>
            </a:r>
            <a:r>
              <a:rPr lang="en-GB" b="1" dirty="0"/>
              <a:t>30 days post randomisation </a:t>
            </a:r>
            <a:r>
              <a:rPr lang="en-GB" dirty="0"/>
              <a:t>or </a:t>
            </a:r>
            <a:r>
              <a:rPr lang="en-GB" b="1" dirty="0"/>
              <a:t>hospital discharge </a:t>
            </a:r>
            <a:r>
              <a:rPr lang="en-GB" dirty="0"/>
              <a:t>whichever is the </a:t>
            </a:r>
            <a:r>
              <a:rPr lang="en-GB" dirty="0" smtClean="0"/>
              <a:t>later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1700" dirty="0"/>
              <a:t>*If patient discharged before day 30, trial team will obtain survival data through data linkage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0232" y="701844"/>
            <a:ext cx="6192763" cy="648816"/>
          </a:xfrm>
          <a:noFill/>
        </p:spPr>
        <p:txBody>
          <a:bodyPr/>
          <a:lstStyle/>
          <a:p>
            <a:r>
              <a:rPr lang="en-GB" dirty="0"/>
              <a:t>Follow up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271072" y="2972391"/>
            <a:ext cx="8652387" cy="245501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Data 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ICU/hospital admission </a:t>
            </a:r>
            <a:r>
              <a:rPr lang="en-GB" dirty="0" smtClean="0"/>
              <a:t>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Ventilation duration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AEs (treatment failure, need for other treatments, renal function, renal replacement therapy)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Survival status*</a:t>
            </a:r>
          </a:p>
        </p:txBody>
      </p:sp>
    </p:spTree>
    <p:extLst>
      <p:ext uri="{BB962C8B-B14F-4D97-AF65-F5344CB8AC3E}">
        <p14:creationId xmlns:p14="http://schemas.microsoft.com/office/powerpoint/2010/main" val="20078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10325" y="1743320"/>
            <a:ext cx="8846862" cy="1736947"/>
          </a:xfrm>
        </p:spPr>
        <p:txBody>
          <a:bodyPr/>
          <a:lstStyle/>
          <a:p>
            <a:pPr algn="ctr"/>
            <a:r>
              <a:rPr lang="en-GB" dirty="0"/>
              <a:t>Participants may be discontinued from the trial treatment and/or the trial at any time without prejudice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900" dirty="0"/>
          </a:p>
          <a:p>
            <a:pPr algn="ctr"/>
            <a:r>
              <a:rPr lang="en-GB" b="1" u="sng" dirty="0"/>
              <a:t>Please notify Warwick CTU of any withdrawals</a:t>
            </a:r>
          </a:p>
          <a:p>
            <a:pPr algn="ctr"/>
            <a:r>
              <a:rPr lang="en-GB" b="1" u="sng" dirty="0"/>
              <a:t>Complete the withdrawal form on the online </a:t>
            </a:r>
            <a:r>
              <a:rPr lang="en-GB" b="1" u="sng" dirty="0">
                <a:solidFill>
                  <a:srgbClr val="FF0000"/>
                </a:solidFill>
              </a:rPr>
              <a:t>database</a:t>
            </a:r>
            <a:r>
              <a:rPr lang="en-GB" b="1" u="sng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900" dirty="0"/>
          </a:p>
          <a:p>
            <a:endParaRPr lang="en-GB" b="1" u="sng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0325" y="715257"/>
            <a:ext cx="6192763" cy="648816"/>
          </a:xfrm>
          <a:noFill/>
        </p:spPr>
        <p:txBody>
          <a:bodyPr/>
          <a:lstStyle/>
          <a:p>
            <a:r>
              <a:rPr lang="en-GB" dirty="0"/>
              <a:t>Withdrawal </a:t>
            </a: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255745" y="3306297"/>
          <a:ext cx="8556021" cy="3664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4341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6617" y="705424"/>
            <a:ext cx="3363500" cy="648816"/>
          </a:xfrm>
          <a:noFill/>
        </p:spPr>
        <p:txBody>
          <a:bodyPr/>
          <a:lstStyle/>
          <a:p>
            <a:r>
              <a:rPr lang="en-GB" dirty="0"/>
              <a:t>Withdrawal form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3371" y="1592826"/>
            <a:ext cx="3983906" cy="51171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6" name="Picture 2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904" y="1714555"/>
            <a:ext cx="3754385" cy="490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14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62422" y="1701075"/>
            <a:ext cx="8734998" cy="4248473"/>
          </a:xfrm>
        </p:spPr>
        <p:txBody>
          <a:bodyPr/>
          <a:lstStyle/>
          <a:p>
            <a:r>
              <a:rPr lang="en-GB" dirty="0"/>
              <a:t>Only AE’s </a:t>
            </a:r>
            <a:r>
              <a:rPr lang="en-GB" dirty="0" smtClean="0"/>
              <a:t>listed below and clearly </a:t>
            </a:r>
            <a:r>
              <a:rPr lang="en-GB" dirty="0"/>
              <a:t>related to the use of CPAP or HFNO or expected to be </a:t>
            </a:r>
            <a:r>
              <a:rPr lang="en-GB" dirty="0" smtClean="0"/>
              <a:t>recorded.</a:t>
            </a:r>
            <a:r>
              <a:rPr lang="en-GB" dirty="0"/>
              <a:t> </a:t>
            </a:r>
            <a:r>
              <a:rPr lang="en-GB" dirty="0" smtClean="0"/>
              <a:t>Record </a:t>
            </a:r>
            <a:r>
              <a:rPr lang="en-GB" dirty="0"/>
              <a:t>AE’s on the online </a:t>
            </a:r>
            <a:r>
              <a:rPr lang="en-GB" dirty="0">
                <a:solidFill>
                  <a:srgbClr val="FF0000"/>
                </a:solidFill>
              </a:rPr>
              <a:t>database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2422" y="689228"/>
            <a:ext cx="6192763" cy="576064"/>
          </a:xfrm>
          <a:noFill/>
        </p:spPr>
        <p:txBody>
          <a:bodyPr/>
          <a:lstStyle/>
          <a:p>
            <a:r>
              <a:rPr lang="en-GB" dirty="0"/>
              <a:t>Safety reporting</a:t>
            </a:r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62422" y="2507317"/>
            <a:ext cx="8652387" cy="4270902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The following are expected adverse events and will be recorded in the CRF; they predominantly relate to the use of CPAP, as there are minimal AEs reported for HFNO: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Interface intolerance due to excessive air leaks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Pain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Cutaneous pressure sore or pressure area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Claustrophobia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Oro-nasal dryness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Respiratory acidosis with pH &lt;7.25 prior to intubation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Haemodynamic instability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Vomiting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Aspiration of gastric contents</a:t>
            </a:r>
          </a:p>
        </p:txBody>
      </p:sp>
    </p:spTree>
    <p:extLst>
      <p:ext uri="{BB962C8B-B14F-4D97-AF65-F5344CB8AC3E}">
        <p14:creationId xmlns:p14="http://schemas.microsoft.com/office/powerpoint/2010/main" val="13237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09315BE3E1544BA77B7E9573FA42F" ma:contentTypeVersion="5" ma:contentTypeDescription="Create a new document." ma:contentTypeScope="" ma:versionID="85ad95ce7d85d4502e175949af287e8d">
  <xsd:schema xmlns:xsd="http://www.w3.org/2001/XMLSchema" xmlns:xs="http://www.w3.org/2001/XMLSchema" xmlns:p="http://schemas.microsoft.com/office/2006/metadata/properties" xmlns:ns2="811aa1b6-8224-469d-a5ed-282d2de3c8aa" targetNamespace="http://schemas.microsoft.com/office/2006/metadata/properties" ma:root="true" ma:fieldsID="1aed9f43d90c77a25055f4daac37c43a" ns2:_="">
    <xsd:import namespace="811aa1b6-8224-469d-a5ed-282d2de3c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aa1b6-8224-469d-a5ed-282d2de3c8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E9755D-3608-45C0-9662-A7F58EBDEE56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811aa1b6-8224-469d-a5ed-282d2de3c8a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16FC1D6-E10D-48E3-AA01-907D7FD214E4}">
  <ds:schemaRefs>
    <ds:schemaRef ds:uri="811aa1b6-8224-469d-a5ed-282d2de3c8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01F8FF5-61BA-4FEF-93C2-DD8B34D204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791</Words>
  <Application>Microsoft Office PowerPoint</Application>
  <PresentationFormat>On-screen Show (4:3)</PresentationFormat>
  <Paragraphs>166</Paragraphs>
  <Slides>15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6" baseType="lpstr">
      <vt:lpstr>Arial</vt:lpstr>
      <vt:lpstr>Calibri</vt:lpstr>
      <vt:lpstr>Courier New</vt:lpstr>
      <vt:lpstr>Symbol</vt:lpstr>
      <vt:lpstr>Times New Roman</vt:lpstr>
      <vt:lpstr>Wingdings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Bitmap Image</vt:lpstr>
      <vt:lpstr>PowerPoint Presentation</vt:lpstr>
      <vt:lpstr>Acknowledgements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Watkins, Emily</cp:lastModifiedBy>
  <cp:revision>55</cp:revision>
  <dcterms:created xsi:type="dcterms:W3CDTF">2015-04-29T08:55:57Z</dcterms:created>
  <dcterms:modified xsi:type="dcterms:W3CDTF">2020-06-04T15:30:37Z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0x01010006009315BE3E1544BA77B7E9573FA42F</vt:lpwstr>
  </property>
</Properties>
</file>