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slideLayouts/slideLayout15.xml" ContentType="application/vnd.openxmlformats-officedocument.presentationml.slideLayout+xml"/>
  <Override PartName="/ppt/theme/theme9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0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  <p:sldMasterId id="2147483650" r:id="rId5"/>
    <p:sldMasterId id="2147483652" r:id="rId6"/>
    <p:sldMasterId id="2147483654" r:id="rId7"/>
    <p:sldMasterId id="2147483656" r:id="rId8"/>
    <p:sldMasterId id="2147483658" r:id="rId9"/>
    <p:sldMasterId id="2147483662" r:id="rId10"/>
    <p:sldMasterId id="2147483660" r:id="rId11"/>
    <p:sldMasterId id="2147483711" r:id="rId12"/>
    <p:sldMasterId id="2147483713" r:id="rId13"/>
    <p:sldMasterId id="2147483716" r:id="rId14"/>
    <p:sldMasterId id="2147483719" r:id="rId15"/>
    <p:sldMasterId id="2147483664" r:id="rId16"/>
    <p:sldMasterId id="2147483689" r:id="rId17"/>
  </p:sldMasterIdLst>
  <p:notesMasterIdLst>
    <p:notesMasterId r:id="rId29"/>
  </p:notesMasterIdLst>
  <p:sldIdLst>
    <p:sldId id="287" r:id="rId18"/>
    <p:sldId id="330" r:id="rId19"/>
    <p:sldId id="339" r:id="rId20"/>
    <p:sldId id="332" r:id="rId21"/>
    <p:sldId id="327" r:id="rId22"/>
    <p:sldId id="328" r:id="rId23"/>
    <p:sldId id="341" r:id="rId24"/>
    <p:sldId id="342" r:id="rId25"/>
    <p:sldId id="338" r:id="rId26"/>
    <p:sldId id="335" r:id="rId27"/>
    <p:sldId id="34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thers, Emma" initials="WE" lastIdx="6" clrIdx="0">
    <p:extLst>
      <p:ext uri="{19B8F6BF-5375-455C-9EA6-DF929625EA0E}">
        <p15:presenceInfo xmlns:p15="http://schemas.microsoft.com/office/powerpoint/2012/main" userId="S-1-5-21-94802787-2259107539-412602403-40430" providerId="AD"/>
      </p:ext>
    </p:extLst>
  </p:cmAuthor>
  <p:cmAuthor id="2" name="Hamilton, Louisa" initials="HL" lastIdx="15" clrIdx="1">
    <p:extLst>
      <p:ext uri="{19B8F6BF-5375-455C-9EA6-DF929625EA0E}">
        <p15:presenceInfo xmlns:p15="http://schemas.microsoft.com/office/powerpoint/2012/main" userId="S-1-5-21-94802787-2259107539-412602403-439936" providerId="AD"/>
      </p:ext>
    </p:extLst>
  </p:cmAuthor>
  <p:cmAuthor id="3" name="Keith Couper" initials="KC" lastIdx="10" clrIdx="2">
    <p:extLst>
      <p:ext uri="{19B8F6BF-5375-455C-9EA6-DF929625EA0E}">
        <p15:presenceInfo xmlns:p15="http://schemas.microsoft.com/office/powerpoint/2012/main" userId="a3a62c783ccfa636" providerId="Windows Live"/>
      </p:ext>
    </p:extLst>
  </p:cmAuthor>
  <p:cmAuthor id="4" name="Regan, Scott" initials="RS" lastIdx="34" clrIdx="3">
    <p:extLst>
      <p:ext uri="{19B8F6BF-5375-455C-9EA6-DF929625EA0E}">
        <p15:presenceInfo xmlns:p15="http://schemas.microsoft.com/office/powerpoint/2012/main" userId="S-1-5-21-94802787-2259107539-412602403-233136" providerId="AD"/>
      </p:ext>
    </p:extLst>
  </p:cmAuthor>
  <p:cmAuthor id="5" name="Yeung, Joyce" initials="YJ" lastIdx="2" clrIdx="4">
    <p:extLst>
      <p:ext uri="{19B8F6BF-5375-455C-9EA6-DF929625EA0E}">
        <p15:presenceInfo xmlns:p15="http://schemas.microsoft.com/office/powerpoint/2012/main" userId="S-1-5-21-94802787-2259107539-412602403-2936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7DBE"/>
    <a:srgbClr val="60E146"/>
    <a:srgbClr val="66FF33"/>
    <a:srgbClr val="F2EFF5"/>
    <a:srgbClr val="FBF3F3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9E3B4E-5960-4F85-908F-B893F0C37655}" v="31" dt="2020-04-03T07:20:52.178"/>
    <p1510:client id="{ECDEF661-BDD1-42AA-8989-023CDD637772}" v="2" dt="2020-04-03T10:43:19.275"/>
  </p1510:revLst>
</p1510:revInfo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3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96B2B4-1FF4-461D-8108-DDB14D71717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541193-DE64-42CC-92FE-51D38B9D01D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Site research team attend/contact hospital clinical areas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Treating known or suspected COVID-19 patients</a:t>
          </a:r>
          <a:endParaRPr lang="en-US" sz="2200" dirty="0"/>
        </a:p>
      </dgm:t>
    </dgm:pt>
    <dgm:pt modelId="{AA15E05F-307C-4E9A-BD7E-61C5BCEAA74E}" type="parTrans" cxnId="{893504B0-E9CA-42C8-9BC9-735F06AE50CD}">
      <dgm:prSet/>
      <dgm:spPr/>
      <dgm:t>
        <a:bodyPr/>
        <a:lstStyle/>
        <a:p>
          <a:endParaRPr lang="en-US" sz="2200"/>
        </a:p>
      </dgm:t>
    </dgm:pt>
    <dgm:pt modelId="{224652DA-CB22-46B4-B58C-8F4B872E30A4}" type="sibTrans" cxnId="{893504B0-E9CA-42C8-9BC9-735F06AE50CD}">
      <dgm:prSet/>
      <dgm:spPr/>
      <dgm:t>
        <a:bodyPr/>
        <a:lstStyle/>
        <a:p>
          <a:endParaRPr lang="en-US" sz="2200"/>
        </a:p>
      </dgm:t>
    </dgm:pt>
    <dgm:pt modelId="{792D6381-7136-4B98-BE63-0CD2DE53808E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Liaise with clinical staff to identify patients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Acute </a:t>
          </a:r>
          <a:r>
            <a:rPr lang="en-GB" sz="2200" dirty="0" err="1"/>
            <a:t>Hypoxaemic</a:t>
          </a:r>
          <a:r>
            <a:rPr lang="en-GB" sz="2200" dirty="0"/>
            <a:t> Respiratory Failure</a:t>
          </a:r>
          <a:endParaRPr lang="en-US" sz="2200" dirty="0"/>
        </a:p>
      </dgm:t>
    </dgm:pt>
    <dgm:pt modelId="{73387738-027D-4E9C-B0CF-A12B936993BE}" type="parTrans" cxnId="{224244D4-2C58-4FD1-B1CB-249020687A01}">
      <dgm:prSet/>
      <dgm:spPr/>
      <dgm:t>
        <a:bodyPr/>
        <a:lstStyle/>
        <a:p>
          <a:endParaRPr lang="en-US" sz="2200"/>
        </a:p>
      </dgm:t>
    </dgm:pt>
    <dgm:pt modelId="{CCF58EF0-C79A-4F87-8D73-BA52F66C925E}" type="sibTrans" cxnId="{224244D4-2C58-4FD1-B1CB-249020687A01}">
      <dgm:prSet/>
      <dgm:spPr/>
      <dgm:t>
        <a:bodyPr/>
        <a:lstStyle/>
        <a:p>
          <a:endParaRPr lang="en-US" sz="2200"/>
        </a:p>
      </dgm:t>
    </dgm:pt>
    <dgm:pt modelId="{A1BCBD4D-69E4-4887-9971-2095D2EACD21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Doctor/nurse/research team can assess and confirm eligibility prior to randomisation – complete eligibility form</a:t>
          </a:r>
          <a:endParaRPr lang="en-US" sz="2200" dirty="0"/>
        </a:p>
      </dgm:t>
    </dgm:pt>
    <dgm:pt modelId="{DED84749-E0D4-4DA7-8A9A-7B313108390E}" type="parTrans" cxnId="{2E83FB65-6D0F-41DB-9E42-B5E4FD00793C}">
      <dgm:prSet/>
      <dgm:spPr/>
      <dgm:t>
        <a:bodyPr/>
        <a:lstStyle/>
        <a:p>
          <a:endParaRPr lang="en-US" sz="2200"/>
        </a:p>
      </dgm:t>
    </dgm:pt>
    <dgm:pt modelId="{F986D309-224A-4E14-8240-24C3FC5333B9}" type="sibTrans" cxnId="{2E83FB65-6D0F-41DB-9E42-B5E4FD00793C}">
      <dgm:prSet/>
      <dgm:spPr/>
      <dgm:t>
        <a:bodyPr/>
        <a:lstStyle/>
        <a:p>
          <a:endParaRPr lang="en-US" sz="2200"/>
        </a:p>
      </dgm:t>
    </dgm:pt>
    <dgm:pt modelId="{117A5921-9703-4537-BF5F-875D1FA4F3C6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Justification for patient meeting all eligibility criteria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Clearly documented in the patient’s medical notes</a:t>
          </a:r>
        </a:p>
      </dgm:t>
    </dgm:pt>
    <dgm:pt modelId="{ABAB3583-5166-4397-A1F0-3043C5FDD4CD}" type="parTrans" cxnId="{FB228D89-3087-4E54-9BBE-6A7B745FAE38}">
      <dgm:prSet/>
      <dgm:spPr/>
      <dgm:t>
        <a:bodyPr/>
        <a:lstStyle/>
        <a:p>
          <a:endParaRPr lang="en-US" sz="2200"/>
        </a:p>
      </dgm:t>
    </dgm:pt>
    <dgm:pt modelId="{B877DDBE-CAC7-4D5F-B394-69E11DC5B7DE}" type="sibTrans" cxnId="{FB228D89-3087-4E54-9BBE-6A7B745FAE38}">
      <dgm:prSet/>
      <dgm:spPr/>
      <dgm:t>
        <a:bodyPr/>
        <a:lstStyle/>
        <a:p>
          <a:endParaRPr lang="en-US" sz="2200"/>
        </a:p>
      </dgm:t>
    </dgm:pt>
    <dgm:pt modelId="{E6438C04-4588-4A2F-9010-30249B65A5AF}" type="pres">
      <dgm:prSet presAssocID="{C996B2B4-1FF4-461D-8108-DDB14D71717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D3598B-F9FE-4EE8-B849-3A8E7DEE994A}" type="pres">
      <dgm:prSet presAssocID="{B1541193-DE64-42CC-92FE-51D38B9D01D0}" presName="parentLin" presStyleCnt="0"/>
      <dgm:spPr/>
    </dgm:pt>
    <dgm:pt modelId="{04889AF6-18E4-4A31-BF09-D4E0DE81144E}" type="pres">
      <dgm:prSet presAssocID="{B1541193-DE64-42CC-92FE-51D38B9D01D0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93872A21-AC53-4FB5-AA09-65B620796907}" type="pres">
      <dgm:prSet presAssocID="{B1541193-DE64-42CC-92FE-51D38B9D01D0}" presName="parentText" presStyleLbl="node1" presStyleIdx="0" presStyleCnt="4" custScaleX="141265" custScaleY="878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4C3C6-A929-46C7-B7C6-7FE91D25DE2C}" type="pres">
      <dgm:prSet presAssocID="{B1541193-DE64-42CC-92FE-51D38B9D01D0}" presName="negativeSpace" presStyleCnt="0"/>
      <dgm:spPr/>
    </dgm:pt>
    <dgm:pt modelId="{10C20146-C6A1-4FD1-85D4-DC6313000019}" type="pres">
      <dgm:prSet presAssocID="{B1541193-DE64-42CC-92FE-51D38B9D01D0}" presName="childText" presStyleLbl="conFgAcc1" presStyleIdx="0" presStyleCnt="4" custScaleY="87819">
        <dgm:presLayoutVars>
          <dgm:bulletEnabled val="1"/>
        </dgm:presLayoutVars>
      </dgm:prSet>
      <dgm:spPr/>
    </dgm:pt>
    <dgm:pt modelId="{DE8E8F76-8CF1-4E57-8325-67EB04447DFE}" type="pres">
      <dgm:prSet presAssocID="{224652DA-CB22-46B4-B58C-8F4B872E30A4}" presName="spaceBetweenRectangles" presStyleCnt="0"/>
      <dgm:spPr/>
    </dgm:pt>
    <dgm:pt modelId="{A015B836-6486-414B-A979-43778F924AA2}" type="pres">
      <dgm:prSet presAssocID="{792D6381-7136-4B98-BE63-0CD2DE53808E}" presName="parentLin" presStyleCnt="0"/>
      <dgm:spPr/>
    </dgm:pt>
    <dgm:pt modelId="{65C9DC1B-20B8-428A-B81C-215DFDEDE091}" type="pres">
      <dgm:prSet presAssocID="{792D6381-7136-4B98-BE63-0CD2DE53808E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5D4C21A2-4B5B-4203-A347-C893FC39CEFA}" type="pres">
      <dgm:prSet presAssocID="{792D6381-7136-4B98-BE63-0CD2DE53808E}" presName="parentText" presStyleLbl="node1" presStyleIdx="1" presStyleCnt="4" custScaleX="141265" custScaleY="878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13BB2-6829-410C-B8AB-BF2A6C856CC3}" type="pres">
      <dgm:prSet presAssocID="{792D6381-7136-4B98-BE63-0CD2DE53808E}" presName="negativeSpace" presStyleCnt="0"/>
      <dgm:spPr/>
    </dgm:pt>
    <dgm:pt modelId="{EEECD580-B5AD-4435-AA03-311BEE0ADECE}" type="pres">
      <dgm:prSet presAssocID="{792D6381-7136-4B98-BE63-0CD2DE53808E}" presName="childText" presStyleLbl="conFgAcc1" presStyleIdx="1" presStyleCnt="4" custScaleY="87819">
        <dgm:presLayoutVars>
          <dgm:bulletEnabled val="1"/>
        </dgm:presLayoutVars>
      </dgm:prSet>
      <dgm:spPr/>
    </dgm:pt>
    <dgm:pt modelId="{05633CBA-5620-4170-881B-ECDEA6DD5874}" type="pres">
      <dgm:prSet presAssocID="{CCF58EF0-C79A-4F87-8D73-BA52F66C925E}" presName="spaceBetweenRectangles" presStyleCnt="0"/>
      <dgm:spPr/>
    </dgm:pt>
    <dgm:pt modelId="{F96AD5DB-6088-476F-B497-95B564B6AEDD}" type="pres">
      <dgm:prSet presAssocID="{A1BCBD4D-69E4-4887-9971-2095D2EACD21}" presName="parentLin" presStyleCnt="0"/>
      <dgm:spPr/>
    </dgm:pt>
    <dgm:pt modelId="{B84A4DDC-505E-4A38-A631-6F40EB988B90}" type="pres">
      <dgm:prSet presAssocID="{A1BCBD4D-69E4-4887-9971-2095D2EACD2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2089D3E2-F951-417B-ADB6-E1604A1CCF97}" type="pres">
      <dgm:prSet presAssocID="{A1BCBD4D-69E4-4887-9971-2095D2EACD21}" presName="parentText" presStyleLbl="node1" presStyleIdx="2" presStyleCnt="4" custScaleX="141265" custScaleY="878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81AA21-4C02-4485-A726-AD3DF2F7003C}" type="pres">
      <dgm:prSet presAssocID="{A1BCBD4D-69E4-4887-9971-2095D2EACD21}" presName="negativeSpace" presStyleCnt="0"/>
      <dgm:spPr/>
    </dgm:pt>
    <dgm:pt modelId="{68EADE80-73DB-4C2A-9C4B-BAE8870892B4}" type="pres">
      <dgm:prSet presAssocID="{A1BCBD4D-69E4-4887-9971-2095D2EACD21}" presName="childText" presStyleLbl="conFgAcc1" presStyleIdx="2" presStyleCnt="4" custScaleY="87819">
        <dgm:presLayoutVars>
          <dgm:bulletEnabled val="1"/>
        </dgm:presLayoutVars>
      </dgm:prSet>
      <dgm:spPr/>
    </dgm:pt>
    <dgm:pt modelId="{1371ED42-4313-4125-B5C9-E6C3BE3D5EF6}" type="pres">
      <dgm:prSet presAssocID="{F986D309-224A-4E14-8240-24C3FC5333B9}" presName="spaceBetweenRectangles" presStyleCnt="0"/>
      <dgm:spPr/>
    </dgm:pt>
    <dgm:pt modelId="{309DFF49-1ABF-414E-A24F-C4C846D1E937}" type="pres">
      <dgm:prSet presAssocID="{117A5921-9703-4537-BF5F-875D1FA4F3C6}" presName="parentLin" presStyleCnt="0"/>
      <dgm:spPr/>
    </dgm:pt>
    <dgm:pt modelId="{50E3AD0E-57F3-4A10-AEFA-7679E18952AA}" type="pres">
      <dgm:prSet presAssocID="{117A5921-9703-4537-BF5F-875D1FA4F3C6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103AAE6F-E36D-4877-842F-D3188652F176}" type="pres">
      <dgm:prSet presAssocID="{117A5921-9703-4537-BF5F-875D1FA4F3C6}" presName="parentText" presStyleLbl="node1" presStyleIdx="3" presStyleCnt="4" custScaleX="141265" custScaleY="878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CC4D0-F4E1-474A-91D1-F9C244FBD8D1}" type="pres">
      <dgm:prSet presAssocID="{117A5921-9703-4537-BF5F-875D1FA4F3C6}" presName="negativeSpace" presStyleCnt="0"/>
      <dgm:spPr/>
    </dgm:pt>
    <dgm:pt modelId="{E68CE745-303B-4308-ADB1-1870D52D238A}" type="pres">
      <dgm:prSet presAssocID="{117A5921-9703-4537-BF5F-875D1FA4F3C6}" presName="childText" presStyleLbl="conFgAcc1" presStyleIdx="3" presStyleCnt="4" custScaleY="87819">
        <dgm:presLayoutVars>
          <dgm:bulletEnabled val="1"/>
        </dgm:presLayoutVars>
      </dgm:prSet>
      <dgm:spPr/>
    </dgm:pt>
  </dgm:ptLst>
  <dgm:cxnLst>
    <dgm:cxn modelId="{3872DA54-4ACE-4535-AF2F-F4BF862A20E3}" type="presOf" srcId="{B1541193-DE64-42CC-92FE-51D38B9D01D0}" destId="{04889AF6-18E4-4A31-BF09-D4E0DE81144E}" srcOrd="0" destOrd="0" presId="urn:microsoft.com/office/officeart/2005/8/layout/list1"/>
    <dgm:cxn modelId="{FB228D89-3087-4E54-9BBE-6A7B745FAE38}" srcId="{C996B2B4-1FF4-461D-8108-DDB14D717177}" destId="{117A5921-9703-4537-BF5F-875D1FA4F3C6}" srcOrd="3" destOrd="0" parTransId="{ABAB3583-5166-4397-A1F0-3043C5FDD4CD}" sibTransId="{B877DDBE-CAC7-4D5F-B394-69E11DC5B7DE}"/>
    <dgm:cxn modelId="{56B74F53-3059-4ED6-BB3E-65588B719AFE}" type="presOf" srcId="{A1BCBD4D-69E4-4887-9971-2095D2EACD21}" destId="{2089D3E2-F951-417B-ADB6-E1604A1CCF97}" srcOrd="1" destOrd="0" presId="urn:microsoft.com/office/officeart/2005/8/layout/list1"/>
    <dgm:cxn modelId="{2E83FB65-6D0F-41DB-9E42-B5E4FD00793C}" srcId="{C996B2B4-1FF4-461D-8108-DDB14D717177}" destId="{A1BCBD4D-69E4-4887-9971-2095D2EACD21}" srcOrd="2" destOrd="0" parTransId="{DED84749-E0D4-4DA7-8A9A-7B313108390E}" sibTransId="{F986D309-224A-4E14-8240-24C3FC5333B9}"/>
    <dgm:cxn modelId="{F1CEE6CB-102D-43EB-BB11-4640C11F64A3}" type="presOf" srcId="{117A5921-9703-4537-BF5F-875D1FA4F3C6}" destId="{103AAE6F-E36D-4877-842F-D3188652F176}" srcOrd="1" destOrd="0" presId="urn:microsoft.com/office/officeart/2005/8/layout/list1"/>
    <dgm:cxn modelId="{893504B0-E9CA-42C8-9BC9-735F06AE50CD}" srcId="{C996B2B4-1FF4-461D-8108-DDB14D717177}" destId="{B1541193-DE64-42CC-92FE-51D38B9D01D0}" srcOrd="0" destOrd="0" parTransId="{AA15E05F-307C-4E9A-BD7E-61C5BCEAA74E}" sibTransId="{224652DA-CB22-46B4-B58C-8F4B872E30A4}"/>
    <dgm:cxn modelId="{E1CB3AB3-DD5A-4E0A-98FE-5E28797F5084}" type="presOf" srcId="{A1BCBD4D-69E4-4887-9971-2095D2EACD21}" destId="{B84A4DDC-505E-4A38-A631-6F40EB988B90}" srcOrd="0" destOrd="0" presId="urn:microsoft.com/office/officeart/2005/8/layout/list1"/>
    <dgm:cxn modelId="{B6F57C3B-B97B-483C-BF8A-21126C2E4008}" type="presOf" srcId="{792D6381-7136-4B98-BE63-0CD2DE53808E}" destId="{5D4C21A2-4B5B-4203-A347-C893FC39CEFA}" srcOrd="1" destOrd="0" presId="urn:microsoft.com/office/officeart/2005/8/layout/list1"/>
    <dgm:cxn modelId="{224244D4-2C58-4FD1-B1CB-249020687A01}" srcId="{C996B2B4-1FF4-461D-8108-DDB14D717177}" destId="{792D6381-7136-4B98-BE63-0CD2DE53808E}" srcOrd="1" destOrd="0" parTransId="{73387738-027D-4E9C-B0CF-A12B936993BE}" sibTransId="{CCF58EF0-C79A-4F87-8D73-BA52F66C925E}"/>
    <dgm:cxn modelId="{8DAEC989-67AA-46D7-AC43-37D8ECDAF599}" type="presOf" srcId="{117A5921-9703-4537-BF5F-875D1FA4F3C6}" destId="{50E3AD0E-57F3-4A10-AEFA-7679E18952AA}" srcOrd="0" destOrd="0" presId="urn:microsoft.com/office/officeart/2005/8/layout/list1"/>
    <dgm:cxn modelId="{1659673D-BFFB-45DA-A39A-C93C4B131D98}" type="presOf" srcId="{792D6381-7136-4B98-BE63-0CD2DE53808E}" destId="{65C9DC1B-20B8-428A-B81C-215DFDEDE091}" srcOrd="0" destOrd="0" presId="urn:microsoft.com/office/officeart/2005/8/layout/list1"/>
    <dgm:cxn modelId="{9B4DDDA8-9970-4551-940A-70EEDAA4BFAE}" type="presOf" srcId="{B1541193-DE64-42CC-92FE-51D38B9D01D0}" destId="{93872A21-AC53-4FB5-AA09-65B620796907}" srcOrd="1" destOrd="0" presId="urn:microsoft.com/office/officeart/2005/8/layout/list1"/>
    <dgm:cxn modelId="{67003E01-14E6-4C1B-8AAB-8F35AEDD380C}" type="presOf" srcId="{C996B2B4-1FF4-461D-8108-DDB14D717177}" destId="{E6438C04-4588-4A2F-9010-30249B65A5AF}" srcOrd="0" destOrd="0" presId="urn:microsoft.com/office/officeart/2005/8/layout/list1"/>
    <dgm:cxn modelId="{DFDC7A4A-BA0C-4007-9EF9-0C46375B3FFF}" type="presParOf" srcId="{E6438C04-4588-4A2F-9010-30249B65A5AF}" destId="{B6D3598B-F9FE-4EE8-B849-3A8E7DEE994A}" srcOrd="0" destOrd="0" presId="urn:microsoft.com/office/officeart/2005/8/layout/list1"/>
    <dgm:cxn modelId="{0B500B06-BB86-4152-81BE-B212E6C97EA9}" type="presParOf" srcId="{B6D3598B-F9FE-4EE8-B849-3A8E7DEE994A}" destId="{04889AF6-18E4-4A31-BF09-D4E0DE81144E}" srcOrd="0" destOrd="0" presId="urn:microsoft.com/office/officeart/2005/8/layout/list1"/>
    <dgm:cxn modelId="{0B414891-59D5-4E2F-8F5B-2D5DDE6046C6}" type="presParOf" srcId="{B6D3598B-F9FE-4EE8-B849-3A8E7DEE994A}" destId="{93872A21-AC53-4FB5-AA09-65B620796907}" srcOrd="1" destOrd="0" presId="urn:microsoft.com/office/officeart/2005/8/layout/list1"/>
    <dgm:cxn modelId="{22612B03-D01B-4AE3-B0A6-C8F19C8AEC8B}" type="presParOf" srcId="{E6438C04-4588-4A2F-9010-30249B65A5AF}" destId="{5BA4C3C6-A929-46C7-B7C6-7FE91D25DE2C}" srcOrd="1" destOrd="0" presId="urn:microsoft.com/office/officeart/2005/8/layout/list1"/>
    <dgm:cxn modelId="{5A19894B-5D86-49B5-ABF1-97540C1D1C1A}" type="presParOf" srcId="{E6438C04-4588-4A2F-9010-30249B65A5AF}" destId="{10C20146-C6A1-4FD1-85D4-DC6313000019}" srcOrd="2" destOrd="0" presId="urn:microsoft.com/office/officeart/2005/8/layout/list1"/>
    <dgm:cxn modelId="{6A285B07-2C04-451F-BE2E-0EC723F623C1}" type="presParOf" srcId="{E6438C04-4588-4A2F-9010-30249B65A5AF}" destId="{DE8E8F76-8CF1-4E57-8325-67EB04447DFE}" srcOrd="3" destOrd="0" presId="urn:microsoft.com/office/officeart/2005/8/layout/list1"/>
    <dgm:cxn modelId="{E80F2DE2-9782-47A9-A0F2-E031A84FFBE0}" type="presParOf" srcId="{E6438C04-4588-4A2F-9010-30249B65A5AF}" destId="{A015B836-6486-414B-A979-43778F924AA2}" srcOrd="4" destOrd="0" presId="urn:microsoft.com/office/officeart/2005/8/layout/list1"/>
    <dgm:cxn modelId="{38E5FA41-4ABC-4D91-BB35-B52B1B202D20}" type="presParOf" srcId="{A015B836-6486-414B-A979-43778F924AA2}" destId="{65C9DC1B-20B8-428A-B81C-215DFDEDE091}" srcOrd="0" destOrd="0" presId="urn:microsoft.com/office/officeart/2005/8/layout/list1"/>
    <dgm:cxn modelId="{B57EDE41-1BE4-4265-A8E6-C006335BAE6D}" type="presParOf" srcId="{A015B836-6486-414B-A979-43778F924AA2}" destId="{5D4C21A2-4B5B-4203-A347-C893FC39CEFA}" srcOrd="1" destOrd="0" presId="urn:microsoft.com/office/officeart/2005/8/layout/list1"/>
    <dgm:cxn modelId="{EB9945BD-C327-42F8-A99C-59577CB08739}" type="presParOf" srcId="{E6438C04-4588-4A2F-9010-30249B65A5AF}" destId="{5BC13BB2-6829-410C-B8AB-BF2A6C856CC3}" srcOrd="5" destOrd="0" presId="urn:microsoft.com/office/officeart/2005/8/layout/list1"/>
    <dgm:cxn modelId="{98E9D912-9373-4586-8956-6228118B83EE}" type="presParOf" srcId="{E6438C04-4588-4A2F-9010-30249B65A5AF}" destId="{EEECD580-B5AD-4435-AA03-311BEE0ADECE}" srcOrd="6" destOrd="0" presId="urn:microsoft.com/office/officeart/2005/8/layout/list1"/>
    <dgm:cxn modelId="{514709AD-7EFD-4530-AC27-DB1132258D0D}" type="presParOf" srcId="{E6438C04-4588-4A2F-9010-30249B65A5AF}" destId="{05633CBA-5620-4170-881B-ECDEA6DD5874}" srcOrd="7" destOrd="0" presId="urn:microsoft.com/office/officeart/2005/8/layout/list1"/>
    <dgm:cxn modelId="{0812E95C-8D8A-4AAC-9E07-6FBD3DFC88C4}" type="presParOf" srcId="{E6438C04-4588-4A2F-9010-30249B65A5AF}" destId="{F96AD5DB-6088-476F-B497-95B564B6AEDD}" srcOrd="8" destOrd="0" presId="urn:microsoft.com/office/officeart/2005/8/layout/list1"/>
    <dgm:cxn modelId="{B8EE7A5B-20A0-4576-8C98-C41D26777A29}" type="presParOf" srcId="{F96AD5DB-6088-476F-B497-95B564B6AEDD}" destId="{B84A4DDC-505E-4A38-A631-6F40EB988B90}" srcOrd="0" destOrd="0" presId="urn:microsoft.com/office/officeart/2005/8/layout/list1"/>
    <dgm:cxn modelId="{6B2B1BCB-08DE-4921-9CB7-F1CD08D82D41}" type="presParOf" srcId="{F96AD5DB-6088-476F-B497-95B564B6AEDD}" destId="{2089D3E2-F951-417B-ADB6-E1604A1CCF97}" srcOrd="1" destOrd="0" presId="urn:microsoft.com/office/officeart/2005/8/layout/list1"/>
    <dgm:cxn modelId="{0FB68DC0-14FF-497D-8136-0787BCADA292}" type="presParOf" srcId="{E6438C04-4588-4A2F-9010-30249B65A5AF}" destId="{7181AA21-4C02-4485-A726-AD3DF2F7003C}" srcOrd="9" destOrd="0" presId="urn:microsoft.com/office/officeart/2005/8/layout/list1"/>
    <dgm:cxn modelId="{0FBC6DFC-2114-4108-8178-E45B50C1722F}" type="presParOf" srcId="{E6438C04-4588-4A2F-9010-30249B65A5AF}" destId="{68EADE80-73DB-4C2A-9C4B-BAE8870892B4}" srcOrd="10" destOrd="0" presId="urn:microsoft.com/office/officeart/2005/8/layout/list1"/>
    <dgm:cxn modelId="{6EA05DB7-B67D-41B4-80E8-1210146967C5}" type="presParOf" srcId="{E6438C04-4588-4A2F-9010-30249B65A5AF}" destId="{1371ED42-4313-4125-B5C9-E6C3BE3D5EF6}" srcOrd="11" destOrd="0" presId="urn:microsoft.com/office/officeart/2005/8/layout/list1"/>
    <dgm:cxn modelId="{DFACDE9F-366C-4066-888C-B9A9ABFBDFD2}" type="presParOf" srcId="{E6438C04-4588-4A2F-9010-30249B65A5AF}" destId="{309DFF49-1ABF-414E-A24F-C4C846D1E937}" srcOrd="12" destOrd="0" presId="urn:microsoft.com/office/officeart/2005/8/layout/list1"/>
    <dgm:cxn modelId="{2664D83F-7BDA-4273-A5A9-59B18B56C54A}" type="presParOf" srcId="{309DFF49-1ABF-414E-A24F-C4C846D1E937}" destId="{50E3AD0E-57F3-4A10-AEFA-7679E18952AA}" srcOrd="0" destOrd="0" presId="urn:microsoft.com/office/officeart/2005/8/layout/list1"/>
    <dgm:cxn modelId="{E42E7BF7-C7B5-4917-A54D-AC512A6AB93D}" type="presParOf" srcId="{309DFF49-1ABF-414E-A24F-C4C846D1E937}" destId="{103AAE6F-E36D-4877-842F-D3188652F176}" srcOrd="1" destOrd="0" presId="urn:microsoft.com/office/officeart/2005/8/layout/list1"/>
    <dgm:cxn modelId="{77E6F9F9-8033-4C5E-B124-7F9B292D5A84}" type="presParOf" srcId="{E6438C04-4588-4A2F-9010-30249B65A5AF}" destId="{3EBCC4D0-F4E1-474A-91D1-F9C244FBD8D1}" srcOrd="13" destOrd="0" presId="urn:microsoft.com/office/officeart/2005/8/layout/list1"/>
    <dgm:cxn modelId="{CF5FBF4F-1FF9-45AF-8BB8-1F2D1536033C}" type="presParOf" srcId="{E6438C04-4588-4A2F-9010-30249B65A5AF}" destId="{E68CE745-303B-4308-ADB1-1870D52D238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691A8E-14F7-4901-B991-66408D6029F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BC48CD1-EF2D-44CB-BE60-952733065E33}">
      <dgm:prSet phldrT="[Text]" custT="1"/>
      <dgm:spPr>
        <a:solidFill>
          <a:schemeClr val="accent5"/>
        </a:solidFill>
      </dgm:spPr>
      <dgm:t>
        <a:bodyPr/>
        <a:lstStyle/>
        <a:p>
          <a:endParaRPr lang="en-US" sz="1800" b="1" dirty="0" smtClean="0"/>
        </a:p>
        <a:p>
          <a:r>
            <a:rPr lang="en-US" sz="2000" b="1" dirty="0" smtClean="0"/>
            <a:t>Complete</a:t>
          </a:r>
        </a:p>
        <a:p>
          <a:r>
            <a:rPr lang="en-US" sz="2000" dirty="0" err="1" smtClean="0"/>
            <a:t>Randomisation</a:t>
          </a:r>
          <a:r>
            <a:rPr lang="en-US" sz="2000" dirty="0" smtClean="0"/>
            <a:t> form Paper</a:t>
          </a:r>
        </a:p>
        <a:p>
          <a:endParaRPr lang="en-US" sz="2000" dirty="0"/>
        </a:p>
      </dgm:t>
    </dgm:pt>
    <dgm:pt modelId="{46AF3439-20B2-4A76-9B7E-D4454A2A7E38}" type="parTrans" cxnId="{A51734DC-8DC5-4CBB-BE23-1522ADAD2149}">
      <dgm:prSet/>
      <dgm:spPr/>
      <dgm:t>
        <a:bodyPr/>
        <a:lstStyle/>
        <a:p>
          <a:endParaRPr lang="en-US" sz="2000"/>
        </a:p>
      </dgm:t>
    </dgm:pt>
    <dgm:pt modelId="{7B85DCD6-A947-4797-9812-4B8A5E21F987}" type="sibTrans" cxnId="{A51734DC-8DC5-4CBB-BE23-1522ADAD2149}">
      <dgm:prSet/>
      <dgm:spPr/>
      <dgm:t>
        <a:bodyPr/>
        <a:lstStyle/>
        <a:p>
          <a:endParaRPr lang="en-US" sz="2000"/>
        </a:p>
      </dgm:t>
    </dgm:pt>
    <dgm:pt modelId="{DB36563C-B668-4CC0-BFB9-58EC872536ED}">
      <dgm:prSet phldrT="[Text]" custT="1"/>
      <dgm:spPr>
        <a:solidFill>
          <a:srgbClr val="60E146"/>
        </a:solidFill>
      </dgm:spPr>
      <dgm:t>
        <a:bodyPr anchor="t"/>
        <a:lstStyle/>
        <a:p>
          <a:r>
            <a:rPr lang="en-US" sz="2000" b="1" dirty="0" err="1" smtClean="0"/>
            <a:t>Randomise</a:t>
          </a:r>
          <a:endParaRPr lang="en-US" sz="2000" b="1" dirty="0" smtClean="0"/>
        </a:p>
        <a:p>
          <a:r>
            <a:rPr lang="en-US" sz="2000" dirty="0" smtClean="0"/>
            <a:t>Using IVR </a:t>
          </a:r>
          <a:endParaRPr lang="en-US" sz="2000" dirty="0"/>
        </a:p>
      </dgm:t>
    </dgm:pt>
    <dgm:pt modelId="{C690CDC3-36AF-4BA4-9A0B-EB5E5FF0A775}" type="parTrans" cxnId="{731D4E0B-80BE-48E1-A683-760320510AFF}">
      <dgm:prSet/>
      <dgm:spPr/>
      <dgm:t>
        <a:bodyPr/>
        <a:lstStyle/>
        <a:p>
          <a:endParaRPr lang="en-US" sz="2000"/>
        </a:p>
      </dgm:t>
    </dgm:pt>
    <dgm:pt modelId="{D55166D9-3C13-4BC7-8CB2-7E6A21E79AB2}" type="sibTrans" cxnId="{731D4E0B-80BE-48E1-A683-760320510AFF}">
      <dgm:prSet/>
      <dgm:spPr/>
      <dgm:t>
        <a:bodyPr/>
        <a:lstStyle/>
        <a:p>
          <a:endParaRPr lang="en-US" sz="2000"/>
        </a:p>
      </dgm:t>
    </dgm:pt>
    <dgm:pt modelId="{0A0A81A5-CB54-4A60-B25D-F488FE1DE4C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000" b="1" dirty="0" smtClean="0"/>
            <a:t>Database</a:t>
          </a:r>
          <a:endParaRPr lang="en-US" sz="2000" b="1" dirty="0"/>
        </a:p>
        <a:p>
          <a:r>
            <a:rPr lang="en-US" sz="2000" dirty="0" smtClean="0"/>
            <a:t>PID to be entered directly into database*</a:t>
          </a:r>
          <a:endParaRPr lang="en-US" sz="2000" dirty="0"/>
        </a:p>
      </dgm:t>
    </dgm:pt>
    <dgm:pt modelId="{4A31CB36-5B85-4A0F-8FDB-EC272124CBCA}" type="parTrans" cxnId="{E486B6F1-D742-4DFF-A46F-C6039CA03336}">
      <dgm:prSet/>
      <dgm:spPr/>
      <dgm:t>
        <a:bodyPr/>
        <a:lstStyle/>
        <a:p>
          <a:endParaRPr lang="en-US" sz="2000"/>
        </a:p>
      </dgm:t>
    </dgm:pt>
    <dgm:pt modelId="{B4BBD51F-5803-41FC-B694-43996DAC0459}" type="sibTrans" cxnId="{E486B6F1-D742-4DFF-A46F-C6039CA03336}">
      <dgm:prSet/>
      <dgm:spPr/>
      <dgm:t>
        <a:bodyPr/>
        <a:lstStyle/>
        <a:p>
          <a:endParaRPr lang="en-US" sz="2000"/>
        </a:p>
      </dgm:t>
    </dgm:pt>
    <dgm:pt modelId="{B1476425-9D24-454A-8B4E-C6D4E40B4E3B}" type="pres">
      <dgm:prSet presAssocID="{96691A8E-14F7-4901-B991-66408D6029F3}" presName="Name0" presStyleCnt="0">
        <dgm:presLayoutVars>
          <dgm:dir/>
          <dgm:animLvl val="lvl"/>
          <dgm:resizeHandles val="exact"/>
        </dgm:presLayoutVars>
      </dgm:prSet>
      <dgm:spPr/>
    </dgm:pt>
    <dgm:pt modelId="{DCC179E8-3657-4B9E-BE82-690707B70699}" type="pres">
      <dgm:prSet presAssocID="{4BC48CD1-EF2D-44CB-BE60-952733065E3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B5612-6C8B-4028-A7B5-544A30512D76}" type="pres">
      <dgm:prSet presAssocID="{7B85DCD6-A947-4797-9812-4B8A5E21F987}" presName="parTxOnlySpace" presStyleCnt="0"/>
      <dgm:spPr/>
    </dgm:pt>
    <dgm:pt modelId="{9E44869A-3B25-4B00-8F9B-866033484FB4}" type="pres">
      <dgm:prSet presAssocID="{DB36563C-B668-4CC0-BFB9-58EC872536ED}" presName="parTxOnly" presStyleLbl="node1" presStyleIdx="1" presStyleCnt="3" custScaleX="79171" custLinFactNeighborX="-3325" custLinFactNeighborY="20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8F3F8-611A-4283-94A6-2731327A31DD}" type="pres">
      <dgm:prSet presAssocID="{D55166D9-3C13-4BC7-8CB2-7E6A21E79AB2}" presName="parTxOnlySpace" presStyleCnt="0"/>
      <dgm:spPr/>
    </dgm:pt>
    <dgm:pt modelId="{69C2899E-99DD-455E-A78E-B64C2EBC55AD}" type="pres">
      <dgm:prSet presAssocID="{0A0A81A5-CB54-4A60-B25D-F488FE1DE4C2}" presName="parTxOnly" presStyleLbl="node1" presStyleIdx="2" presStyleCnt="3" custLinFactNeighborX="-7770" custLinFactNeighborY="-5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6E5103-9D66-4B6D-81D9-2F9EB84B6847}" type="presOf" srcId="{0A0A81A5-CB54-4A60-B25D-F488FE1DE4C2}" destId="{69C2899E-99DD-455E-A78E-B64C2EBC55AD}" srcOrd="0" destOrd="0" presId="urn:microsoft.com/office/officeart/2005/8/layout/chevron1"/>
    <dgm:cxn modelId="{A51734DC-8DC5-4CBB-BE23-1522ADAD2149}" srcId="{96691A8E-14F7-4901-B991-66408D6029F3}" destId="{4BC48CD1-EF2D-44CB-BE60-952733065E33}" srcOrd="0" destOrd="0" parTransId="{46AF3439-20B2-4A76-9B7E-D4454A2A7E38}" sibTransId="{7B85DCD6-A947-4797-9812-4B8A5E21F987}"/>
    <dgm:cxn modelId="{731D4E0B-80BE-48E1-A683-760320510AFF}" srcId="{96691A8E-14F7-4901-B991-66408D6029F3}" destId="{DB36563C-B668-4CC0-BFB9-58EC872536ED}" srcOrd="1" destOrd="0" parTransId="{C690CDC3-36AF-4BA4-9A0B-EB5E5FF0A775}" sibTransId="{D55166D9-3C13-4BC7-8CB2-7E6A21E79AB2}"/>
    <dgm:cxn modelId="{CC38C37C-7DA0-4681-8775-0113CD347027}" type="presOf" srcId="{DB36563C-B668-4CC0-BFB9-58EC872536ED}" destId="{9E44869A-3B25-4B00-8F9B-866033484FB4}" srcOrd="0" destOrd="0" presId="urn:microsoft.com/office/officeart/2005/8/layout/chevron1"/>
    <dgm:cxn modelId="{E486B6F1-D742-4DFF-A46F-C6039CA03336}" srcId="{96691A8E-14F7-4901-B991-66408D6029F3}" destId="{0A0A81A5-CB54-4A60-B25D-F488FE1DE4C2}" srcOrd="2" destOrd="0" parTransId="{4A31CB36-5B85-4A0F-8FDB-EC272124CBCA}" sibTransId="{B4BBD51F-5803-41FC-B694-43996DAC0459}"/>
    <dgm:cxn modelId="{18314D7A-8D48-44E3-A967-C811F7F98C3E}" type="presOf" srcId="{96691A8E-14F7-4901-B991-66408D6029F3}" destId="{B1476425-9D24-454A-8B4E-C6D4E40B4E3B}" srcOrd="0" destOrd="0" presId="urn:microsoft.com/office/officeart/2005/8/layout/chevron1"/>
    <dgm:cxn modelId="{8AE79C2A-2DA7-4F86-B337-1BB87C5051D8}" type="presOf" srcId="{4BC48CD1-EF2D-44CB-BE60-952733065E33}" destId="{DCC179E8-3657-4B9E-BE82-690707B70699}" srcOrd="0" destOrd="0" presId="urn:microsoft.com/office/officeart/2005/8/layout/chevron1"/>
    <dgm:cxn modelId="{6A041E1C-0986-4869-85AE-C7F5F44DF744}" type="presParOf" srcId="{B1476425-9D24-454A-8B4E-C6D4E40B4E3B}" destId="{DCC179E8-3657-4B9E-BE82-690707B70699}" srcOrd="0" destOrd="0" presId="urn:microsoft.com/office/officeart/2005/8/layout/chevron1"/>
    <dgm:cxn modelId="{4ECC7438-BC24-4ED0-AF18-DC8E3F3ACB8A}" type="presParOf" srcId="{B1476425-9D24-454A-8B4E-C6D4E40B4E3B}" destId="{40CB5612-6C8B-4028-A7B5-544A30512D76}" srcOrd="1" destOrd="0" presId="urn:microsoft.com/office/officeart/2005/8/layout/chevron1"/>
    <dgm:cxn modelId="{6DEAE69E-B7BF-49F7-8534-CC4194DB1CEC}" type="presParOf" srcId="{B1476425-9D24-454A-8B4E-C6D4E40B4E3B}" destId="{9E44869A-3B25-4B00-8F9B-866033484FB4}" srcOrd="2" destOrd="0" presId="urn:microsoft.com/office/officeart/2005/8/layout/chevron1"/>
    <dgm:cxn modelId="{D7096E19-C026-490D-999C-193038D7716E}" type="presParOf" srcId="{B1476425-9D24-454A-8B4E-C6D4E40B4E3B}" destId="{C578F3F8-611A-4283-94A6-2731327A31DD}" srcOrd="3" destOrd="0" presId="urn:microsoft.com/office/officeart/2005/8/layout/chevron1"/>
    <dgm:cxn modelId="{300BCF01-39C8-46D2-8A81-73A68A3F5AE1}" type="presParOf" srcId="{B1476425-9D24-454A-8B4E-C6D4E40B4E3B}" destId="{69C2899E-99DD-455E-A78E-B64C2EBC55A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20146-C6A1-4FD1-85D4-DC6313000019}">
      <dsp:nvSpPr>
        <dsp:cNvPr id="0" name=""/>
        <dsp:cNvSpPr/>
      </dsp:nvSpPr>
      <dsp:spPr>
        <a:xfrm>
          <a:off x="0" y="391237"/>
          <a:ext cx="8772829" cy="730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72A21-AC53-4FB5-AA09-65B620796907}">
      <dsp:nvSpPr>
        <dsp:cNvPr id="0" name=""/>
        <dsp:cNvSpPr/>
      </dsp:nvSpPr>
      <dsp:spPr>
        <a:xfrm>
          <a:off x="421935" y="22820"/>
          <a:ext cx="8344658" cy="855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200" kern="1200" dirty="0"/>
            <a:t>Site research team attend/contact hospital clinical areas</a:t>
          </a:r>
        </a:p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200" kern="1200" dirty="0"/>
            <a:t>Treating known or suspected COVID-19 patients</a:t>
          </a:r>
          <a:endParaRPr lang="en-US" sz="2200" kern="1200" dirty="0"/>
        </a:p>
      </dsp:txBody>
      <dsp:txXfrm>
        <a:off x="463697" y="64582"/>
        <a:ext cx="8261134" cy="771973"/>
      </dsp:txXfrm>
    </dsp:sp>
    <dsp:sp modelId="{EEECD580-B5AD-4435-AA03-311BEE0ADECE}">
      <dsp:nvSpPr>
        <dsp:cNvPr id="0" name=""/>
        <dsp:cNvSpPr/>
      </dsp:nvSpPr>
      <dsp:spPr>
        <a:xfrm>
          <a:off x="0" y="1668158"/>
          <a:ext cx="8772829" cy="730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4C21A2-4B5B-4203-A347-C893FC39CEFA}">
      <dsp:nvSpPr>
        <dsp:cNvPr id="0" name=""/>
        <dsp:cNvSpPr/>
      </dsp:nvSpPr>
      <dsp:spPr>
        <a:xfrm>
          <a:off x="421935" y="1299740"/>
          <a:ext cx="8344658" cy="855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200" kern="1200" dirty="0"/>
            <a:t>Liaise with clinical staff to identify patients</a:t>
          </a:r>
        </a:p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200" kern="1200" dirty="0"/>
            <a:t>Acute </a:t>
          </a:r>
          <a:r>
            <a:rPr lang="en-GB" sz="2200" kern="1200" dirty="0" err="1"/>
            <a:t>Hypoxaemic</a:t>
          </a:r>
          <a:r>
            <a:rPr lang="en-GB" sz="2200" kern="1200" dirty="0"/>
            <a:t> Respiratory Failure</a:t>
          </a:r>
          <a:endParaRPr lang="en-US" sz="2200" kern="1200" dirty="0"/>
        </a:p>
      </dsp:txBody>
      <dsp:txXfrm>
        <a:off x="463697" y="1341502"/>
        <a:ext cx="8261134" cy="771973"/>
      </dsp:txXfrm>
    </dsp:sp>
    <dsp:sp modelId="{68EADE80-73DB-4C2A-9C4B-BAE8870892B4}">
      <dsp:nvSpPr>
        <dsp:cNvPr id="0" name=""/>
        <dsp:cNvSpPr/>
      </dsp:nvSpPr>
      <dsp:spPr>
        <a:xfrm>
          <a:off x="0" y="2945078"/>
          <a:ext cx="8772829" cy="730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9D3E2-F951-417B-ADB6-E1604A1CCF97}">
      <dsp:nvSpPr>
        <dsp:cNvPr id="0" name=""/>
        <dsp:cNvSpPr/>
      </dsp:nvSpPr>
      <dsp:spPr>
        <a:xfrm>
          <a:off x="421935" y="2576661"/>
          <a:ext cx="8344658" cy="855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200" kern="1200" dirty="0"/>
            <a:t>Doctor/nurse/research team can assess and confirm eligibility prior to randomisation – complete eligibility form</a:t>
          </a:r>
          <a:endParaRPr lang="en-US" sz="2200" kern="1200" dirty="0"/>
        </a:p>
      </dsp:txBody>
      <dsp:txXfrm>
        <a:off x="463697" y="2618423"/>
        <a:ext cx="8261134" cy="771973"/>
      </dsp:txXfrm>
    </dsp:sp>
    <dsp:sp modelId="{E68CE745-303B-4308-ADB1-1870D52D238A}">
      <dsp:nvSpPr>
        <dsp:cNvPr id="0" name=""/>
        <dsp:cNvSpPr/>
      </dsp:nvSpPr>
      <dsp:spPr>
        <a:xfrm>
          <a:off x="0" y="4221998"/>
          <a:ext cx="8772829" cy="730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AAE6F-E36D-4877-842F-D3188652F176}">
      <dsp:nvSpPr>
        <dsp:cNvPr id="0" name=""/>
        <dsp:cNvSpPr/>
      </dsp:nvSpPr>
      <dsp:spPr>
        <a:xfrm>
          <a:off x="421935" y="3853581"/>
          <a:ext cx="8344658" cy="855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200" kern="1200" dirty="0"/>
            <a:t>Justification for patient meeting all eligibility criteria </a:t>
          </a:r>
        </a:p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200" kern="1200" dirty="0"/>
            <a:t>Clearly documented in the patient’s medical notes</a:t>
          </a:r>
        </a:p>
      </dsp:txBody>
      <dsp:txXfrm>
        <a:off x="463697" y="3895343"/>
        <a:ext cx="8261134" cy="7719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179E8-3657-4B9E-BE82-690707B70699}">
      <dsp:nvSpPr>
        <dsp:cNvPr id="0" name=""/>
        <dsp:cNvSpPr/>
      </dsp:nvSpPr>
      <dsp:spPr>
        <a:xfrm>
          <a:off x="1206" y="0"/>
          <a:ext cx="3471771" cy="973394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Complete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Randomisation</a:t>
          </a:r>
          <a:r>
            <a:rPr lang="en-US" sz="2000" kern="1200" dirty="0" smtClean="0"/>
            <a:t> form Paper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487903" y="0"/>
        <a:ext cx="2498377" cy="973394"/>
      </dsp:txXfrm>
    </dsp:sp>
    <dsp:sp modelId="{9E44869A-3B25-4B00-8F9B-866033484FB4}">
      <dsp:nvSpPr>
        <dsp:cNvPr id="0" name=""/>
        <dsp:cNvSpPr/>
      </dsp:nvSpPr>
      <dsp:spPr>
        <a:xfrm>
          <a:off x="3114257" y="0"/>
          <a:ext cx="2748636" cy="973394"/>
        </a:xfrm>
        <a:prstGeom prst="chevron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Randomise</a:t>
          </a:r>
          <a:endParaRPr lang="en-US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Using IVR </a:t>
          </a:r>
          <a:endParaRPr lang="en-US" sz="2000" kern="1200" dirty="0"/>
        </a:p>
      </dsp:txBody>
      <dsp:txXfrm>
        <a:off x="3600954" y="0"/>
        <a:ext cx="1775242" cy="973394"/>
      </dsp:txXfrm>
    </dsp:sp>
    <dsp:sp modelId="{69C2899E-99DD-455E-A78E-B64C2EBC55AD}">
      <dsp:nvSpPr>
        <dsp:cNvPr id="0" name=""/>
        <dsp:cNvSpPr/>
      </dsp:nvSpPr>
      <dsp:spPr>
        <a:xfrm>
          <a:off x="5500284" y="0"/>
          <a:ext cx="3471771" cy="973394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Database</a:t>
          </a:r>
          <a:endParaRPr lang="en-US" sz="2000" b="1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PID to be entered directly into database*</a:t>
          </a:r>
          <a:endParaRPr lang="en-US" sz="2000" kern="1200" dirty="0"/>
        </a:p>
      </dsp:txBody>
      <dsp:txXfrm>
        <a:off x="5986981" y="0"/>
        <a:ext cx="2498377" cy="973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65905-29BC-4ABB-B57A-3A94A4F743A9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AD281-8F99-443E-AC0B-09E4123692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87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405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31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229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How do you want to be informed of amendments</a:t>
            </a:r>
            <a:r>
              <a:rPr lang="en-GB" baseline="0"/>
              <a:t>?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125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725144"/>
            <a:ext cx="664046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23578" y="5301952"/>
            <a:ext cx="6640469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5949280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6237312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8424936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55679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56846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56846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16826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509120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5085928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4169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697929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79434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8694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/12 Warwick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1838894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564905"/>
            <a:ext cx="8424936" cy="39604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700808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444153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711651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84264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B9C54D-1CE5-40F5-B7C8-187D95E20D31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1A6F23E-2FF7-410F-B6F3-09A14C38DB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3497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0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1340370"/>
            <a:ext cx="5976663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4" y="1340768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276474"/>
            <a:ext cx="8424862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5" y="1412776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276474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1412776"/>
            <a:ext cx="597666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6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6247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6247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14892" y="5949280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14892" y="6237312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jpe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2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3.jpe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6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5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3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5" r:id="rId3"/>
    <p:sldLayoutId id="214748372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-3_W_li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416"/>
            <a:ext cx="9144000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2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setup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le:University_Hospitals_Birmingham_NHS_Foundation_Trust_logo.svg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arwick.ac.uk/fac/sci/med/research/ctu/trials/critical/recovery-rs/sitestaff/coenrolment/" TargetMode="Externa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training/" TargetMode="External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31476" y="5681451"/>
            <a:ext cx="7477482" cy="648816"/>
          </a:xfrm>
        </p:spPr>
        <p:txBody>
          <a:bodyPr/>
          <a:lstStyle/>
          <a:p>
            <a:r>
              <a:rPr lang="en-GB" b="1" dirty="0"/>
              <a:t>Site Training – How to randomise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31476" y="3838040"/>
            <a:ext cx="8637580" cy="1592501"/>
          </a:xfrm>
        </p:spPr>
        <p:txBody>
          <a:bodyPr/>
          <a:lstStyle/>
          <a:p>
            <a:r>
              <a:rPr lang="en-GB" b="1" dirty="0"/>
              <a:t>RECOVERY-RS Respiratory Support: Respiratory Strategies in COVID-19; CPAP, High-flow, and standard care</a:t>
            </a:r>
            <a:endParaRPr lang="en-GB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632" y="2604131"/>
            <a:ext cx="3216724" cy="98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2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9655" y="685760"/>
            <a:ext cx="6192763" cy="648816"/>
          </a:xfrm>
        </p:spPr>
        <p:txBody>
          <a:bodyPr/>
          <a:lstStyle/>
          <a:p>
            <a:r>
              <a:rPr lang="en-GB" dirty="0"/>
              <a:t>Study oversight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06190" y="1726512"/>
            <a:ext cx="4049500" cy="1310301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hlinkClick r:id="rId3"/>
              </a:rPr>
              <a:t>Investigator Site File (ISF) </a:t>
            </a:r>
            <a:endParaRPr lang="en-GB" sz="2800" b="1" dirty="0"/>
          </a:p>
          <a:p>
            <a:r>
              <a:rPr lang="en-GB" dirty="0"/>
              <a:t>Available on website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306190" y="4411975"/>
            <a:ext cx="4049500" cy="213630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Monitoring</a:t>
            </a:r>
          </a:p>
          <a:p>
            <a:r>
              <a:rPr lang="en-GB" sz="2000" dirty="0"/>
              <a:t>Central monitoring approach will be developed that will take into account the challenging circumstances and staff pressures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4607022" y="2381662"/>
            <a:ext cx="4330499" cy="2987104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Close 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Resolve any outstanding queries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Collect any outstanding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Ongoing responsibilities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Site to archive trial documentation and data (at least 10 years)</a:t>
            </a:r>
          </a:p>
          <a:p>
            <a:pPr marL="1085850" lvl="1" indent="-342900"/>
            <a:endParaRPr lang="en-GB" sz="2400" dirty="0"/>
          </a:p>
          <a:p>
            <a:pPr marL="1085850" lvl="1" indent="-342900"/>
            <a:endParaRPr lang="en-GB" sz="2400" dirty="0"/>
          </a:p>
          <a:p>
            <a:pPr lvl="1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20142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0662" y="701386"/>
            <a:ext cx="7185209" cy="648816"/>
          </a:xfrm>
          <a:noFill/>
        </p:spPr>
        <p:txBody>
          <a:bodyPr/>
          <a:lstStyle/>
          <a:p>
            <a:r>
              <a:rPr lang="en-GB" dirty="0"/>
              <a:t>Aide memoirs – available on </a:t>
            </a:r>
            <a:r>
              <a:rPr lang="en-GB" dirty="0">
                <a:hlinkClick r:id="rId2"/>
              </a:rPr>
              <a:t>website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85" y="1350202"/>
            <a:ext cx="3313533" cy="23439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102" y="1655002"/>
            <a:ext cx="2078299" cy="29040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6171" y="4736911"/>
            <a:ext cx="2679700" cy="1894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1302" y="1778000"/>
            <a:ext cx="2296861" cy="32793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825" y="3784600"/>
            <a:ext cx="4232494" cy="297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7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title"/>
          </p:nvPr>
        </p:nvSpPr>
        <p:spPr>
          <a:xfrm>
            <a:off x="628650" y="963613"/>
            <a:ext cx="7886700" cy="727075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en-US" sz="3600" dirty="0" smtClean="0">
                <a:solidFill>
                  <a:srgbClr val="687DBE"/>
                </a:solidFill>
                <a:ea typeface="+mn-ea"/>
                <a:cs typeface="Calibri"/>
              </a:rPr>
              <a:t>Acknowledgements </a:t>
            </a:r>
            <a:endParaRPr lang="en-US" sz="3600" dirty="0">
              <a:solidFill>
                <a:srgbClr val="687DBE"/>
              </a:solidFill>
              <a:ea typeface="+mn-ea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8" y="4078355"/>
            <a:ext cx="2728729" cy="984440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919038" y="1925892"/>
          <a:ext cx="2075221" cy="1691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Bitmap Image" r:id="rId4" imgW="1168460" imgH="952549" progId="Paint.Picture">
                  <p:embed/>
                </p:oleObj>
              </mc:Choice>
              <mc:Fallback>
                <p:oleObj name="Bitmap Image" r:id="rId4" imgW="1168460" imgH="952549" progId="Paint.Picture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038" y="1925892"/>
                        <a:ext cx="2075221" cy="16917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974" y="1925892"/>
            <a:ext cx="3652733" cy="1623627"/>
          </a:xfrm>
          <a:prstGeom prst="rect">
            <a:avLst/>
          </a:prstGeom>
        </p:spPr>
      </p:pic>
      <p:pic>
        <p:nvPicPr>
          <p:cNvPr id="2050" name="Picture 1" descr="Our visual identity | NIH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60" y="5263578"/>
            <a:ext cx="5354023" cy="1347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University Hospitals Birmingham NHS Foundation Trust logo.sv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997" y="3822787"/>
            <a:ext cx="2209945" cy="1240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85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6980" y="764418"/>
            <a:ext cx="6192763" cy="648816"/>
          </a:xfrm>
        </p:spPr>
        <p:txBody>
          <a:bodyPr/>
          <a:lstStyle/>
          <a:p>
            <a:r>
              <a:rPr lang="en-GB" dirty="0"/>
              <a:t>Eligibility</a:t>
            </a:r>
          </a:p>
          <a:p>
            <a:endParaRPr lang="en-GB" dirty="0"/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176980" y="1694367"/>
            <a:ext cx="4100052" cy="50308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Inclusion criteria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sz="1000" b="1" dirty="0"/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Adults ≥ 18 years</a:t>
            </a:r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H</a:t>
            </a:r>
            <a:r>
              <a:rPr lang="en-GB" sz="2200" dirty="0" smtClean="0"/>
              <a:t>ospital inpatient with </a:t>
            </a:r>
            <a:r>
              <a:rPr lang="en-GB" sz="2200" dirty="0"/>
              <a:t>suspected or proven COVID-19</a:t>
            </a:r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FiO</a:t>
            </a:r>
            <a:r>
              <a:rPr lang="en-GB" sz="2200" baseline="-25000" dirty="0"/>
              <a:t>2</a:t>
            </a:r>
            <a:r>
              <a:rPr lang="en-GB" sz="2200" dirty="0"/>
              <a:t> </a:t>
            </a:r>
            <a:r>
              <a:rPr lang="en-GB" sz="2200" u="sng" dirty="0"/>
              <a:t>&gt;</a:t>
            </a:r>
            <a:r>
              <a:rPr lang="en-GB" sz="2200" dirty="0"/>
              <a:t>0.4 and SpO</a:t>
            </a:r>
            <a:r>
              <a:rPr lang="en-GB" sz="2200" baseline="-25000" dirty="0"/>
              <a:t>2</a:t>
            </a:r>
            <a:r>
              <a:rPr lang="en-GB" sz="2200" dirty="0"/>
              <a:t> </a:t>
            </a:r>
            <a:r>
              <a:rPr lang="en-GB" sz="2200" u="sng" dirty="0"/>
              <a:t>&lt;</a:t>
            </a:r>
            <a:r>
              <a:rPr lang="en-GB" sz="2200" dirty="0"/>
              <a:t>94</a:t>
            </a:r>
            <a:r>
              <a:rPr lang="en-GB" sz="2200" dirty="0" smtClean="0"/>
              <a:t>%*</a:t>
            </a:r>
            <a:endParaRPr lang="en-GB" sz="2200" dirty="0"/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Plan for escalation to intubation if needed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4521394" y="1694367"/>
            <a:ext cx="4455457" cy="50308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Exclusion criteria</a:t>
            </a:r>
            <a:endParaRPr lang="en-US" sz="800" b="1" dirty="0"/>
          </a:p>
          <a:p>
            <a:pPr marL="171450" indent="-171450">
              <a:buBlip>
                <a:blip r:embed="rId3"/>
              </a:buBlip>
            </a:pPr>
            <a:endParaRPr lang="en-GB" sz="400" dirty="0"/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Planned intubation and mechanical ventilation imminent within 1 hour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Known or clinically apparent pregnancy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Any absolute contraindication to CPAP or HFNO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Decision not to intubate due to ceiling of treatment or withdrawal of </a:t>
            </a:r>
            <a:r>
              <a:rPr lang="en-GB" sz="1900" dirty="0" smtClean="0"/>
              <a:t>treatment </a:t>
            </a:r>
            <a:r>
              <a:rPr lang="en-GB" sz="1900" dirty="0"/>
              <a:t>anticipated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Equipment for both CPAP and HFNO not available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2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65473" y="5378245"/>
            <a:ext cx="3913239" cy="855406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i="1" dirty="0" smtClean="0"/>
              <a:t>*Requirement for oxygenation should be ongoing (not transient)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8059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3282" y="748184"/>
            <a:ext cx="6192763" cy="648816"/>
          </a:xfrm>
          <a:noFill/>
        </p:spPr>
        <p:txBody>
          <a:bodyPr/>
          <a:lstStyle/>
          <a:p>
            <a:r>
              <a:rPr lang="en-GB" dirty="0"/>
              <a:t>Screening </a:t>
            </a: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183280" y="1740310"/>
          <a:ext cx="8772829" cy="4975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18927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58924" y="1713443"/>
            <a:ext cx="8806418" cy="4487834"/>
          </a:xfrm>
        </p:spPr>
        <p:txBody>
          <a:bodyPr/>
          <a:lstStyle/>
          <a:p>
            <a:r>
              <a:rPr lang="en-GB" sz="2400" dirty="0"/>
              <a:t>Check availability of CPAP and/or HFNO device prior to randomisation (any brand of device can be used)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9823" y="728849"/>
            <a:ext cx="6192763" cy="648816"/>
          </a:xfrm>
        </p:spPr>
        <p:txBody>
          <a:bodyPr/>
          <a:lstStyle/>
          <a:p>
            <a:r>
              <a:rPr lang="en-GB" dirty="0"/>
              <a:t>Randomisation </a:t>
            </a:r>
          </a:p>
        </p:txBody>
      </p:sp>
      <p:cxnSp>
        <p:nvCxnSpPr>
          <p:cNvPr id="15" name="Straight Connector 14"/>
          <p:cNvCxnSpPr>
            <a:stCxn id="7" idx="2"/>
            <a:endCxn id="7" idx="2"/>
          </p:cNvCxnSpPr>
          <p:nvPr/>
        </p:nvCxnSpPr>
        <p:spPr>
          <a:xfrm>
            <a:off x="4755384" y="781301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545179" y="-315416"/>
            <a:ext cx="43045" cy="14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/>
          <p:cNvGrpSpPr/>
          <p:nvPr/>
        </p:nvGrpSpPr>
        <p:grpSpPr>
          <a:xfrm>
            <a:off x="258923" y="2582052"/>
            <a:ext cx="8541838" cy="4179411"/>
            <a:chOff x="128195" y="1980756"/>
            <a:chExt cx="8435984" cy="3867235"/>
          </a:xfrm>
        </p:grpSpPr>
        <p:cxnSp>
          <p:nvCxnSpPr>
            <p:cNvPr id="101" name="Straight Connector 100"/>
            <p:cNvCxnSpPr/>
            <p:nvPr/>
          </p:nvCxnSpPr>
          <p:spPr>
            <a:xfrm flipV="1">
              <a:off x="1991771" y="2817523"/>
              <a:ext cx="985738" cy="675845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960016" y="4235394"/>
              <a:ext cx="1017493" cy="745925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stCxn id="107" idx="3"/>
            </p:cNvCxnSpPr>
            <p:nvPr/>
          </p:nvCxnSpPr>
          <p:spPr>
            <a:xfrm flipV="1">
              <a:off x="4787807" y="3447555"/>
              <a:ext cx="751673" cy="402489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4805881" y="5374611"/>
              <a:ext cx="702223" cy="9844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Rounded Rectangle 104"/>
            <p:cNvSpPr/>
            <p:nvPr/>
          </p:nvSpPr>
          <p:spPr>
            <a:xfrm>
              <a:off x="2929675" y="1980756"/>
              <a:ext cx="1863576" cy="880238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>
                  <a:solidFill>
                    <a:schemeClr val="tx1"/>
                  </a:solidFill>
                </a:rPr>
                <a:t>None</a:t>
              </a:r>
            </a:p>
          </p:txBody>
        </p:sp>
        <p:sp>
          <p:nvSpPr>
            <p:cNvPr id="106" name="Rounded Rectangle 105"/>
            <p:cNvSpPr/>
            <p:nvPr/>
          </p:nvSpPr>
          <p:spPr>
            <a:xfrm>
              <a:off x="5539480" y="2006149"/>
              <a:ext cx="3024336" cy="829452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>
                  <a:solidFill>
                    <a:schemeClr val="tx1"/>
                  </a:solidFill>
                </a:rPr>
                <a:t>Do not randomise</a:t>
              </a:r>
            </a:p>
          </p:txBody>
        </p:sp>
        <p:sp>
          <p:nvSpPr>
            <p:cNvPr id="107" name="Rounded Rectangle 106"/>
            <p:cNvSpPr/>
            <p:nvPr/>
          </p:nvSpPr>
          <p:spPr>
            <a:xfrm>
              <a:off x="2924231" y="3409925"/>
              <a:ext cx="1863576" cy="880238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>
                  <a:solidFill>
                    <a:schemeClr val="tx1"/>
                  </a:solidFill>
                </a:rPr>
                <a:t>Only one </a:t>
              </a:r>
            </a:p>
            <a:p>
              <a:pPr algn="ctr"/>
              <a:r>
                <a:rPr lang="en-GB" sz="2000">
                  <a:solidFill>
                    <a:schemeClr val="tx1"/>
                  </a:solidFill>
                </a:rPr>
                <a:t>(CPAP or HFNO)</a:t>
              </a:r>
            </a:p>
          </p:txBody>
        </p:sp>
        <p:sp>
          <p:nvSpPr>
            <p:cNvPr id="108" name="Rounded Rectangle 107"/>
            <p:cNvSpPr/>
            <p:nvPr/>
          </p:nvSpPr>
          <p:spPr>
            <a:xfrm>
              <a:off x="2924231" y="4961560"/>
              <a:ext cx="1863576" cy="880238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>
                  <a:solidFill>
                    <a:schemeClr val="tx1"/>
                  </a:solidFill>
                </a:rPr>
                <a:t>Both CPAP &amp; HFNO available</a:t>
              </a:r>
            </a:p>
          </p:txBody>
        </p:sp>
        <p:cxnSp>
          <p:nvCxnSpPr>
            <p:cNvPr id="109" name="Straight Connector 108"/>
            <p:cNvCxnSpPr>
              <a:stCxn id="110" idx="3"/>
              <a:endCxn id="107" idx="1"/>
            </p:cNvCxnSpPr>
            <p:nvPr/>
          </p:nvCxnSpPr>
          <p:spPr>
            <a:xfrm>
              <a:off x="1991771" y="3846000"/>
              <a:ext cx="919158" cy="3513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Rounded Rectangle 109"/>
            <p:cNvSpPr/>
            <p:nvPr/>
          </p:nvSpPr>
          <p:spPr>
            <a:xfrm>
              <a:off x="128195" y="3405881"/>
              <a:ext cx="1863576" cy="880238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>
                  <a:solidFill>
                    <a:schemeClr val="tx1"/>
                  </a:solidFill>
                </a:rPr>
                <a:t>Devices available?</a:t>
              </a:r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5539480" y="2976628"/>
              <a:ext cx="3024336" cy="879216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>
                  <a:solidFill>
                    <a:schemeClr val="tx1"/>
                  </a:solidFill>
                </a:rPr>
                <a:t>Option 1 Randomisation</a:t>
              </a:r>
            </a:p>
            <a:p>
              <a:pPr algn="ctr"/>
              <a:r>
                <a:rPr lang="en-GB" sz="1600">
                  <a:solidFill>
                    <a:schemeClr val="tx1"/>
                  </a:solidFill>
                </a:rPr>
                <a:t>CPAP vs standard care </a:t>
              </a:r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5539843" y="4957011"/>
              <a:ext cx="3024336" cy="890980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>
                  <a:solidFill>
                    <a:schemeClr val="tx1"/>
                  </a:solidFill>
                </a:rPr>
                <a:t>Option 3 Randomisation</a:t>
              </a:r>
            </a:p>
            <a:p>
              <a:pPr algn="ctr"/>
              <a:r>
                <a:rPr lang="en-GB" sz="1600">
                  <a:solidFill>
                    <a:schemeClr val="tx1"/>
                  </a:solidFill>
                </a:rPr>
                <a:t>CPAP vs HFNO vs standard care </a:t>
              </a:r>
            </a:p>
          </p:txBody>
        </p:sp>
        <p:cxnSp>
          <p:nvCxnSpPr>
            <p:cNvPr id="113" name="Straight Connector 112"/>
            <p:cNvCxnSpPr>
              <a:stCxn id="105" idx="3"/>
              <a:endCxn id="106" idx="1"/>
            </p:cNvCxnSpPr>
            <p:nvPr/>
          </p:nvCxnSpPr>
          <p:spPr>
            <a:xfrm>
              <a:off x="4793251" y="2420875"/>
              <a:ext cx="746229" cy="0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ounded Rectangle 19"/>
          <p:cNvSpPr/>
          <p:nvPr/>
        </p:nvSpPr>
        <p:spPr>
          <a:xfrm>
            <a:off x="5776425" y="4671758"/>
            <a:ext cx="3024336" cy="8792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schemeClr val="tx1"/>
                </a:solidFill>
              </a:rPr>
              <a:t>Option 2 Randomisation</a:t>
            </a:r>
          </a:p>
          <a:p>
            <a:pPr algn="ctr"/>
            <a:r>
              <a:rPr lang="en-GB" sz="1600">
                <a:solidFill>
                  <a:schemeClr val="tx1"/>
                </a:solidFill>
              </a:rPr>
              <a:t>HFNO vs standard care </a:t>
            </a:r>
          </a:p>
        </p:txBody>
      </p:sp>
      <p:cxnSp>
        <p:nvCxnSpPr>
          <p:cNvPr id="21" name="Straight Connector 20"/>
          <p:cNvCxnSpPr>
            <a:stCxn id="107" idx="3"/>
            <a:endCxn id="20" idx="1"/>
          </p:cNvCxnSpPr>
          <p:nvPr/>
        </p:nvCxnSpPr>
        <p:spPr>
          <a:xfrm>
            <a:off x="4977003" y="4602235"/>
            <a:ext cx="799422" cy="509131"/>
          </a:xfrm>
          <a:prstGeom prst="line">
            <a:avLst/>
          </a:prstGeom>
          <a:ln>
            <a:solidFill>
              <a:srgbClr val="687DB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88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9823" y="728849"/>
            <a:ext cx="7185209" cy="1109784"/>
          </a:xfrm>
        </p:spPr>
        <p:txBody>
          <a:bodyPr/>
          <a:lstStyle/>
          <a:p>
            <a:r>
              <a:rPr lang="en-GB" dirty="0"/>
              <a:t>Safety Alert: High-Flow Oxygen</a:t>
            </a:r>
          </a:p>
          <a:p>
            <a:r>
              <a:rPr lang="en-GB" sz="2200" dirty="0"/>
              <a:t>Dr Ganesh </a:t>
            </a:r>
            <a:r>
              <a:rPr lang="en-GB" sz="2200" dirty="0" err="1"/>
              <a:t>Suntharalingam</a:t>
            </a:r>
            <a:r>
              <a:rPr lang="en-GB" sz="2200" dirty="0"/>
              <a:t> - President, Intensive Care Society </a:t>
            </a:r>
          </a:p>
          <a:p>
            <a:r>
              <a:rPr lang="en-GB" dirty="0"/>
              <a:t> </a:t>
            </a:r>
          </a:p>
        </p:txBody>
      </p:sp>
      <p:cxnSp>
        <p:nvCxnSpPr>
          <p:cNvPr id="15" name="Straight Connector 14"/>
          <p:cNvCxnSpPr>
            <a:stCxn id="7" idx="2"/>
            <a:endCxn id="7" idx="2"/>
          </p:cNvCxnSpPr>
          <p:nvPr/>
        </p:nvCxnSpPr>
        <p:spPr>
          <a:xfrm>
            <a:off x="4755384" y="781301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545179" y="-315416"/>
            <a:ext cx="43045" cy="14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"/>
          <p:cNvSpPr txBox="1">
            <a:spLocks/>
          </p:cNvSpPr>
          <p:nvPr/>
        </p:nvSpPr>
        <p:spPr>
          <a:xfrm>
            <a:off x="139823" y="1838634"/>
            <a:ext cx="8886190" cy="3932902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Urgently ensure liaison between clinicians and hospital oxygen engineering teams to ascertain: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the maximum flow rate from your VIE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any additional limitations to oxygen delivery owing to pipework architecture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calculate the maximum number of patients who can be treated with high flow devices such as wall CPAP and communication of this to the relevant clinical teams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undertake a daily count of the number of high-flow systems where the potential oxygen flow rate exceeds 10 L/min (this will include most wall CPAP systems, High Flow Nasal Oxygen (HFNO), some non-invasive ventilators used in acute settings, and many ventilators used in critical care units or operating theatres)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implement safety measures to prevent accidental O2 system failure (such as limiting the number of these devices available for clinical use)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9823" y="5934134"/>
            <a:ext cx="888619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/>
              <a:t>“</a:t>
            </a:r>
            <a:r>
              <a:rPr lang="en-GB" b="1" dirty="0">
                <a:solidFill>
                  <a:srgbClr val="FF0000"/>
                </a:solidFill>
              </a:rPr>
              <a:t>low oxygen pressure alarms</a:t>
            </a:r>
            <a:r>
              <a:rPr lang="en-GB" b="1" dirty="0"/>
              <a:t>” = indication of approaching flow limitation 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TAKE URGENT ACTION</a:t>
            </a:r>
            <a:r>
              <a:rPr lang="en-GB" b="1" dirty="0"/>
              <a:t>: Review usage, reduce demand, escalate for engineering assistance</a:t>
            </a:r>
          </a:p>
        </p:txBody>
      </p:sp>
    </p:spTree>
    <p:extLst>
      <p:ext uri="{BB962C8B-B14F-4D97-AF65-F5344CB8AC3E}">
        <p14:creationId xmlns:p14="http://schemas.microsoft.com/office/powerpoint/2010/main" val="2184886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536" y="1701553"/>
            <a:ext cx="8208912" cy="4895800"/>
          </a:xfrm>
        </p:spPr>
        <p:txBody>
          <a:bodyPr vert="horz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Patients will be randomised to a 1:1:1 ratio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Interactive Voice Response (IVR) system (24/7 service)         Call 02476 109940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PIN access to be provided by email following ‘green light’ to begin recruitment – generic username for each </a:t>
            </a:r>
            <a:r>
              <a:rPr lang="en-GB" sz="2400" dirty="0" smtClean="0"/>
              <a:t>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lvl="8" indent="0">
              <a:buNone/>
            </a:pPr>
            <a:r>
              <a:rPr lang="en-GB" sz="1800" i="1" dirty="0" smtClean="0"/>
              <a:t>		*PID is redacted on entry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Completed </a:t>
            </a:r>
            <a:r>
              <a:rPr lang="en-US" sz="2400" dirty="0"/>
              <a:t>paper form to be filed in ISF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9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761236"/>
            <a:ext cx="6192763" cy="648816"/>
          </a:xfrm>
        </p:spPr>
        <p:txBody>
          <a:bodyPr/>
          <a:lstStyle/>
          <a:p>
            <a:r>
              <a:rPr lang="en-GB" dirty="0"/>
              <a:t>Randomisation</a:t>
            </a: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43762" y="4463846"/>
          <a:ext cx="9000238" cy="973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504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8334" y="693763"/>
            <a:ext cx="6192763" cy="648816"/>
          </a:xfrm>
        </p:spPr>
        <p:txBody>
          <a:bodyPr/>
          <a:lstStyle/>
          <a:p>
            <a:r>
              <a:rPr lang="en-GB" dirty="0"/>
              <a:t>Co-enrolment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75620" y="1775541"/>
            <a:ext cx="8424936" cy="4993473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/>
              <a:t>Co-enrolment will be reviewed on a case-by-case basis in accordance with </a:t>
            </a:r>
            <a:r>
              <a:rPr lang="en-GB" sz="3000" dirty="0" smtClean="0"/>
              <a:t>NIHR-supported            </a:t>
            </a:r>
            <a:r>
              <a:rPr lang="en-GB" sz="3000" dirty="0"/>
              <a:t>co-enrolment guidelines</a:t>
            </a:r>
          </a:p>
          <a:p>
            <a:endParaRPr lang="en-GB" sz="800" dirty="0"/>
          </a:p>
          <a:p>
            <a:r>
              <a:rPr lang="en-GB" sz="3000" dirty="0"/>
              <a:t>We will maintain a list of trials we are co-enrolling with on the </a:t>
            </a:r>
            <a:r>
              <a:rPr lang="en-GB" sz="3000" dirty="0">
                <a:hlinkClick r:id="rId2"/>
              </a:rPr>
              <a:t>trial website</a:t>
            </a:r>
            <a:endParaRPr lang="en-GB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904" y="4276566"/>
            <a:ext cx="3056867" cy="235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3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32926" y="1844824"/>
            <a:ext cx="5250417" cy="4680521"/>
          </a:xfrm>
        </p:spPr>
        <p:txBody>
          <a:bodyPr vert="horz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Training</a:t>
            </a:r>
            <a:r>
              <a:rPr lang="en-GB" dirty="0"/>
              <a:t> is available on the trial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a </a:t>
            </a:r>
            <a:r>
              <a:rPr lang="en-GB" b="1" dirty="0"/>
              <a:t>minimum</a:t>
            </a:r>
            <a:r>
              <a:rPr lang="en-GB" dirty="0"/>
              <a:t> the PI of the site must complete and sign off all training modules on the website </a:t>
            </a: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PI to </a:t>
            </a:r>
            <a:r>
              <a:rPr lang="en-GB" dirty="0" smtClean="0"/>
              <a:t>ensure </a:t>
            </a:r>
            <a:r>
              <a:rPr lang="en-GB" dirty="0"/>
              <a:t>that staff (e.g. doctor, nurse, research practitioner) have the appropriate knowledge and understanding </a:t>
            </a:r>
            <a:r>
              <a:rPr lang="en-GB" dirty="0" smtClean="0"/>
              <a:t>of trial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All </a:t>
            </a:r>
            <a:r>
              <a:rPr lang="en-GB" dirty="0"/>
              <a:t>training should be </a:t>
            </a:r>
            <a:r>
              <a:rPr lang="en-GB" dirty="0" smtClean="0"/>
              <a:t>recorded </a:t>
            </a:r>
            <a:r>
              <a:rPr lang="en-GB" dirty="0"/>
              <a:t>on the </a:t>
            </a:r>
            <a:r>
              <a:rPr lang="en-GB" dirty="0">
                <a:hlinkClick r:id="rId2"/>
              </a:rPr>
              <a:t>Confirmation of Online Training Form 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Optional </a:t>
            </a:r>
            <a:r>
              <a:rPr lang="en-GB" dirty="0" smtClean="0">
                <a:hlinkClick r:id="rId3"/>
              </a:rPr>
              <a:t>GCP </a:t>
            </a:r>
            <a:r>
              <a:rPr lang="en-GB" dirty="0">
                <a:hlinkClick r:id="rId3"/>
              </a:rPr>
              <a:t>training </a:t>
            </a:r>
            <a:r>
              <a:rPr lang="en-GB" dirty="0" smtClean="0"/>
              <a:t>available on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u="sng" dirty="0"/>
              <a:t>There is no need for the PI to provide a CV and GCP certificate.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2926" y="721907"/>
            <a:ext cx="6192763" cy="648816"/>
          </a:xfrm>
        </p:spPr>
        <p:txBody>
          <a:bodyPr/>
          <a:lstStyle/>
          <a:p>
            <a:r>
              <a:rPr lang="en-GB" dirty="0"/>
              <a:t>Training requirements QA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9113" y="1694458"/>
            <a:ext cx="3493212" cy="49812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1817" y="1844824"/>
            <a:ext cx="3049229" cy="469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71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Key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09315BE3E1544BA77B7E9573FA42F" ma:contentTypeVersion="5" ma:contentTypeDescription="Create a new document." ma:contentTypeScope="" ma:versionID="85ad95ce7d85d4502e175949af287e8d">
  <xsd:schema xmlns:xsd="http://www.w3.org/2001/XMLSchema" xmlns:xs="http://www.w3.org/2001/XMLSchema" xmlns:p="http://schemas.microsoft.com/office/2006/metadata/properties" xmlns:ns2="811aa1b6-8224-469d-a5ed-282d2de3c8aa" targetNamespace="http://schemas.microsoft.com/office/2006/metadata/properties" ma:root="true" ma:fieldsID="1aed9f43d90c77a25055f4daac37c43a" ns2:_="">
    <xsd:import namespace="811aa1b6-8224-469d-a5ed-282d2de3c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1aa1b6-8224-469d-a5ed-282d2de3c8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6FC1D6-E10D-48E3-AA01-907D7FD214E4}">
  <ds:schemaRefs>
    <ds:schemaRef ds:uri="811aa1b6-8224-469d-a5ed-282d2de3c8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01F8FF5-61BA-4FEF-93C2-DD8B34D204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E9755D-3608-45C0-9662-A7F58EBDEE56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811aa1b6-8224-469d-a5ed-282d2de3c8a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664</Words>
  <Application>Microsoft Office PowerPoint</Application>
  <PresentationFormat>On-screen Show (4:3)</PresentationFormat>
  <Paragraphs>97</Paragraphs>
  <Slides>11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30" baseType="lpstr">
      <vt:lpstr>Arial</vt:lpstr>
      <vt:lpstr>Calibri</vt:lpstr>
      <vt:lpstr>Courier New</vt:lpstr>
      <vt:lpstr>Wingdings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1/12 University lockup</vt:lpstr>
      <vt:lpstr>8/12 Departmental lockup</vt:lpstr>
      <vt:lpstr>6/12 Departmental lockup</vt:lpstr>
      <vt:lpstr>4/12 Departmental lockup</vt:lpstr>
      <vt:lpstr>1/12 Departmental lockup</vt:lpstr>
      <vt:lpstr>Keyline</vt:lpstr>
      <vt:lpstr>Custom Design</vt:lpstr>
      <vt:lpstr>Bitmap Image</vt:lpstr>
      <vt:lpstr>PowerPoint Presentation</vt:lpstr>
      <vt:lpstr>Acknowledgements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Watkins, Emily</cp:lastModifiedBy>
  <cp:revision>51</cp:revision>
  <dcterms:created xsi:type="dcterms:W3CDTF">2015-04-29T08:55:57Z</dcterms:created>
  <dcterms:modified xsi:type="dcterms:W3CDTF">2020-06-04T15:32:51Z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0x01010006009315BE3E1544BA77B7E9573FA42F</vt:lpwstr>
  </property>
</Properties>
</file>