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slideLayouts/slideLayout15.xml" ContentType="application/vnd.openxmlformats-officedocument.presentationml.slideLayout+xml"/>
  <Override PartName="/ppt/theme/theme9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0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1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  <p:sldMasterId id="2147483650" r:id="rId5"/>
    <p:sldMasterId id="2147483652" r:id="rId6"/>
    <p:sldMasterId id="2147483654" r:id="rId7"/>
    <p:sldMasterId id="2147483656" r:id="rId8"/>
    <p:sldMasterId id="2147483658" r:id="rId9"/>
    <p:sldMasterId id="2147483662" r:id="rId10"/>
    <p:sldMasterId id="2147483660" r:id="rId11"/>
    <p:sldMasterId id="2147483711" r:id="rId12"/>
    <p:sldMasterId id="2147483713" r:id="rId13"/>
    <p:sldMasterId id="2147483716" r:id="rId14"/>
    <p:sldMasterId id="2147483719" r:id="rId15"/>
    <p:sldMasterId id="2147483664" r:id="rId16"/>
    <p:sldMasterId id="2147483689" r:id="rId17"/>
  </p:sldMasterIdLst>
  <p:notesMasterIdLst>
    <p:notesMasterId r:id="rId62"/>
  </p:notesMasterIdLst>
  <p:sldIdLst>
    <p:sldId id="287" r:id="rId18"/>
    <p:sldId id="349" r:id="rId19"/>
    <p:sldId id="290" r:id="rId20"/>
    <p:sldId id="326" r:id="rId21"/>
    <p:sldId id="339" r:id="rId22"/>
    <p:sldId id="347" r:id="rId23"/>
    <p:sldId id="340" r:id="rId24"/>
    <p:sldId id="348" r:id="rId25"/>
    <p:sldId id="345" r:id="rId26"/>
    <p:sldId id="343" r:id="rId27"/>
    <p:sldId id="350" r:id="rId28"/>
    <p:sldId id="293" r:id="rId29"/>
    <p:sldId id="292" r:id="rId30"/>
    <p:sldId id="294" r:id="rId31"/>
    <p:sldId id="351" r:id="rId32"/>
    <p:sldId id="332" r:id="rId33"/>
    <p:sldId id="334" r:id="rId34"/>
    <p:sldId id="297" r:id="rId35"/>
    <p:sldId id="305" r:id="rId36"/>
    <p:sldId id="298" r:id="rId37"/>
    <p:sldId id="352" r:id="rId38"/>
    <p:sldId id="338" r:id="rId39"/>
    <p:sldId id="299" r:id="rId40"/>
    <p:sldId id="333" r:id="rId41"/>
    <p:sldId id="300" r:id="rId42"/>
    <p:sldId id="313" r:id="rId43"/>
    <p:sldId id="356" r:id="rId44"/>
    <p:sldId id="355" r:id="rId45"/>
    <p:sldId id="320" r:id="rId46"/>
    <p:sldId id="312" r:id="rId47"/>
    <p:sldId id="316" r:id="rId48"/>
    <p:sldId id="329" r:id="rId49"/>
    <p:sldId id="306" r:id="rId50"/>
    <p:sldId id="315" r:id="rId51"/>
    <p:sldId id="307" r:id="rId52"/>
    <p:sldId id="324" r:id="rId53"/>
    <p:sldId id="331" r:id="rId54"/>
    <p:sldId id="308" r:id="rId55"/>
    <p:sldId id="335" r:id="rId56"/>
    <p:sldId id="309" r:id="rId57"/>
    <p:sldId id="311" r:id="rId58"/>
    <p:sldId id="336" r:id="rId59"/>
    <p:sldId id="322" r:id="rId60"/>
    <p:sldId id="323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thers, Emma" initials="WE" lastIdx="6" clrIdx="0">
    <p:extLst>
      <p:ext uri="{19B8F6BF-5375-455C-9EA6-DF929625EA0E}">
        <p15:presenceInfo xmlns:p15="http://schemas.microsoft.com/office/powerpoint/2012/main" userId="S-1-5-21-94802787-2259107539-412602403-40430" providerId="AD"/>
      </p:ext>
    </p:extLst>
  </p:cmAuthor>
  <p:cmAuthor id="2" name="Hamilton, Louisa" initials="HL" lastIdx="15" clrIdx="1">
    <p:extLst>
      <p:ext uri="{19B8F6BF-5375-455C-9EA6-DF929625EA0E}">
        <p15:presenceInfo xmlns:p15="http://schemas.microsoft.com/office/powerpoint/2012/main" userId="S-1-5-21-94802787-2259107539-412602403-439936" providerId="AD"/>
      </p:ext>
    </p:extLst>
  </p:cmAuthor>
  <p:cmAuthor id="3" name="Keith Couper" initials="KC" lastIdx="10" clrIdx="2">
    <p:extLst>
      <p:ext uri="{19B8F6BF-5375-455C-9EA6-DF929625EA0E}">
        <p15:presenceInfo xmlns:p15="http://schemas.microsoft.com/office/powerpoint/2012/main" userId="a3a62c783ccfa636" providerId="Windows Live"/>
      </p:ext>
    </p:extLst>
  </p:cmAuthor>
  <p:cmAuthor id="4" name="Regan, Scott" initials="RS" lastIdx="34" clrIdx="3">
    <p:extLst>
      <p:ext uri="{19B8F6BF-5375-455C-9EA6-DF929625EA0E}">
        <p15:presenceInfo xmlns:p15="http://schemas.microsoft.com/office/powerpoint/2012/main" userId="S-1-5-21-94802787-2259107539-412602403-233136" providerId="AD"/>
      </p:ext>
    </p:extLst>
  </p:cmAuthor>
  <p:cmAuthor id="5" name="Yeung, Joyce" initials="YJ" lastIdx="2" clrIdx="4">
    <p:extLst>
      <p:ext uri="{19B8F6BF-5375-455C-9EA6-DF929625EA0E}">
        <p15:presenceInfo xmlns:p15="http://schemas.microsoft.com/office/powerpoint/2012/main" userId="S-1-5-21-94802787-2259107539-412602403-2936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E146"/>
    <a:srgbClr val="66FF33"/>
    <a:srgbClr val="687DBE"/>
    <a:srgbClr val="F2EFF5"/>
    <a:srgbClr val="FBF3F3"/>
    <a:srgbClr val="B97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9E3B4E-5960-4F85-908F-B893F0C37655}" v="31" dt="2020-04-03T07:20:52.178"/>
    <p1510:client id="{ECDEF661-BDD1-42AA-8989-023CDD637772}" v="2" dt="2020-04-03T10:43:19.275"/>
  </p1510:revLst>
</p1510:revInfo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218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962" y="60"/>
      </p:cViewPr>
      <p:guideLst>
        <p:guide orient="horz" pos="2160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slide" Target="slides/slide25.xml"/><Relationship Id="rId47" Type="http://schemas.openxmlformats.org/officeDocument/2006/relationships/slide" Target="slides/slide30.xml"/><Relationship Id="rId50" Type="http://schemas.openxmlformats.org/officeDocument/2006/relationships/slide" Target="slides/slide33.xml"/><Relationship Id="rId55" Type="http://schemas.openxmlformats.org/officeDocument/2006/relationships/slide" Target="slides/slide38.xml"/><Relationship Id="rId63" Type="http://schemas.openxmlformats.org/officeDocument/2006/relationships/commentAuthors" Target="commentAuthors.xml"/><Relationship Id="rId68" Type="http://schemas.microsoft.com/office/2015/10/relationships/revisionInfo" Target="revisionInfo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9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slide" Target="slides/slide23.xml"/><Relationship Id="rId45" Type="http://schemas.openxmlformats.org/officeDocument/2006/relationships/slide" Target="slides/slide28.xml"/><Relationship Id="rId53" Type="http://schemas.openxmlformats.org/officeDocument/2006/relationships/slide" Target="slides/slide36.xml"/><Relationship Id="rId58" Type="http://schemas.openxmlformats.org/officeDocument/2006/relationships/slide" Target="slides/slide41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49" Type="http://schemas.openxmlformats.org/officeDocument/2006/relationships/slide" Target="slides/slide32.xml"/><Relationship Id="rId57" Type="http://schemas.openxmlformats.org/officeDocument/2006/relationships/slide" Target="slides/slide40.xml"/><Relationship Id="rId61" Type="http://schemas.openxmlformats.org/officeDocument/2006/relationships/slide" Target="slides/slide44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openxmlformats.org/officeDocument/2006/relationships/slide" Target="slides/slide27.xml"/><Relationship Id="rId52" Type="http://schemas.openxmlformats.org/officeDocument/2006/relationships/slide" Target="slides/slide35.xml"/><Relationship Id="rId60" Type="http://schemas.openxmlformats.org/officeDocument/2006/relationships/slide" Target="slides/slide43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slide" Target="slides/slide26.xml"/><Relationship Id="rId48" Type="http://schemas.openxmlformats.org/officeDocument/2006/relationships/slide" Target="slides/slide31.xml"/><Relationship Id="rId56" Type="http://schemas.openxmlformats.org/officeDocument/2006/relationships/slide" Target="slides/slide39.xml"/><Relationship Id="rId64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34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46" Type="http://schemas.openxmlformats.org/officeDocument/2006/relationships/slide" Target="slides/slide29.xml"/><Relationship Id="rId59" Type="http://schemas.openxmlformats.org/officeDocument/2006/relationships/slide" Target="slides/slide42.xml"/><Relationship Id="rId67" Type="http://schemas.openxmlformats.org/officeDocument/2006/relationships/tableStyles" Target="tableStyles.xml"/><Relationship Id="rId20" Type="http://schemas.openxmlformats.org/officeDocument/2006/relationships/slide" Target="slides/slide3.xml"/><Relationship Id="rId41" Type="http://schemas.openxmlformats.org/officeDocument/2006/relationships/slide" Target="slides/slide24.xml"/><Relationship Id="rId54" Type="http://schemas.openxmlformats.org/officeDocument/2006/relationships/slide" Target="slides/slide37.xml"/><Relationship Id="rId6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96B2B4-1FF4-461D-8108-DDB14D71717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541193-DE64-42CC-92FE-51D38B9D01D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Site research team attend/contact hospital clinical areas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Treating known or suspected COVID-19 patients</a:t>
          </a:r>
          <a:endParaRPr lang="en-US" sz="2200" dirty="0"/>
        </a:p>
      </dgm:t>
    </dgm:pt>
    <dgm:pt modelId="{AA15E05F-307C-4E9A-BD7E-61C5BCEAA74E}" type="parTrans" cxnId="{893504B0-E9CA-42C8-9BC9-735F06AE50CD}">
      <dgm:prSet/>
      <dgm:spPr/>
      <dgm:t>
        <a:bodyPr/>
        <a:lstStyle/>
        <a:p>
          <a:endParaRPr lang="en-US" sz="2200"/>
        </a:p>
      </dgm:t>
    </dgm:pt>
    <dgm:pt modelId="{224652DA-CB22-46B4-B58C-8F4B872E30A4}" type="sibTrans" cxnId="{893504B0-E9CA-42C8-9BC9-735F06AE50CD}">
      <dgm:prSet/>
      <dgm:spPr/>
      <dgm:t>
        <a:bodyPr/>
        <a:lstStyle/>
        <a:p>
          <a:endParaRPr lang="en-US" sz="2200"/>
        </a:p>
      </dgm:t>
    </dgm:pt>
    <dgm:pt modelId="{792D6381-7136-4B98-BE63-0CD2DE53808E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Liaise with clinical staff to identify patients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Acute </a:t>
          </a:r>
          <a:r>
            <a:rPr lang="en-GB" sz="2200" dirty="0" err="1"/>
            <a:t>Hypoxaemic</a:t>
          </a:r>
          <a:r>
            <a:rPr lang="en-GB" sz="2200" dirty="0"/>
            <a:t> Respiratory Failure</a:t>
          </a:r>
          <a:endParaRPr lang="en-US" sz="2200" dirty="0"/>
        </a:p>
      </dgm:t>
    </dgm:pt>
    <dgm:pt modelId="{73387738-027D-4E9C-B0CF-A12B936993BE}" type="parTrans" cxnId="{224244D4-2C58-4FD1-B1CB-249020687A01}">
      <dgm:prSet/>
      <dgm:spPr/>
      <dgm:t>
        <a:bodyPr/>
        <a:lstStyle/>
        <a:p>
          <a:endParaRPr lang="en-US" sz="2200"/>
        </a:p>
      </dgm:t>
    </dgm:pt>
    <dgm:pt modelId="{CCF58EF0-C79A-4F87-8D73-BA52F66C925E}" type="sibTrans" cxnId="{224244D4-2C58-4FD1-B1CB-249020687A01}">
      <dgm:prSet/>
      <dgm:spPr/>
      <dgm:t>
        <a:bodyPr/>
        <a:lstStyle/>
        <a:p>
          <a:endParaRPr lang="en-US" sz="2200"/>
        </a:p>
      </dgm:t>
    </dgm:pt>
    <dgm:pt modelId="{A1BCBD4D-69E4-4887-9971-2095D2EACD21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Doctor/nurse/research team can assess and confirm eligibility prior to randomisation – complete eligibility form</a:t>
          </a:r>
          <a:endParaRPr lang="en-US" sz="2200" dirty="0"/>
        </a:p>
      </dgm:t>
    </dgm:pt>
    <dgm:pt modelId="{DED84749-E0D4-4DA7-8A9A-7B313108390E}" type="parTrans" cxnId="{2E83FB65-6D0F-41DB-9E42-B5E4FD00793C}">
      <dgm:prSet/>
      <dgm:spPr/>
      <dgm:t>
        <a:bodyPr/>
        <a:lstStyle/>
        <a:p>
          <a:endParaRPr lang="en-US" sz="2200"/>
        </a:p>
      </dgm:t>
    </dgm:pt>
    <dgm:pt modelId="{F986D309-224A-4E14-8240-24C3FC5333B9}" type="sibTrans" cxnId="{2E83FB65-6D0F-41DB-9E42-B5E4FD00793C}">
      <dgm:prSet/>
      <dgm:spPr/>
      <dgm:t>
        <a:bodyPr/>
        <a:lstStyle/>
        <a:p>
          <a:endParaRPr lang="en-US" sz="2200"/>
        </a:p>
      </dgm:t>
    </dgm:pt>
    <dgm:pt modelId="{117A5921-9703-4537-BF5F-875D1FA4F3C6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Justification for patient meeting all eligibility criteria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2200" dirty="0"/>
            <a:t>Clearly documented in the patient’s medical notes</a:t>
          </a:r>
        </a:p>
      </dgm:t>
    </dgm:pt>
    <dgm:pt modelId="{ABAB3583-5166-4397-A1F0-3043C5FDD4CD}" type="parTrans" cxnId="{FB228D89-3087-4E54-9BBE-6A7B745FAE38}">
      <dgm:prSet/>
      <dgm:spPr/>
      <dgm:t>
        <a:bodyPr/>
        <a:lstStyle/>
        <a:p>
          <a:endParaRPr lang="en-US" sz="2200"/>
        </a:p>
      </dgm:t>
    </dgm:pt>
    <dgm:pt modelId="{B877DDBE-CAC7-4D5F-B394-69E11DC5B7DE}" type="sibTrans" cxnId="{FB228D89-3087-4E54-9BBE-6A7B745FAE38}">
      <dgm:prSet/>
      <dgm:spPr/>
      <dgm:t>
        <a:bodyPr/>
        <a:lstStyle/>
        <a:p>
          <a:endParaRPr lang="en-US" sz="2200"/>
        </a:p>
      </dgm:t>
    </dgm:pt>
    <dgm:pt modelId="{E6438C04-4588-4A2F-9010-30249B65A5AF}" type="pres">
      <dgm:prSet presAssocID="{C996B2B4-1FF4-461D-8108-DDB14D717177}" presName="linear" presStyleCnt="0">
        <dgm:presLayoutVars>
          <dgm:dir/>
          <dgm:animLvl val="lvl"/>
          <dgm:resizeHandles val="exact"/>
        </dgm:presLayoutVars>
      </dgm:prSet>
      <dgm:spPr/>
    </dgm:pt>
    <dgm:pt modelId="{B6D3598B-F9FE-4EE8-B849-3A8E7DEE994A}" type="pres">
      <dgm:prSet presAssocID="{B1541193-DE64-42CC-92FE-51D38B9D01D0}" presName="parentLin" presStyleCnt="0"/>
      <dgm:spPr/>
    </dgm:pt>
    <dgm:pt modelId="{04889AF6-18E4-4A31-BF09-D4E0DE81144E}" type="pres">
      <dgm:prSet presAssocID="{B1541193-DE64-42CC-92FE-51D38B9D01D0}" presName="parentLeftMargin" presStyleLbl="node1" presStyleIdx="0" presStyleCnt="4"/>
      <dgm:spPr/>
    </dgm:pt>
    <dgm:pt modelId="{93872A21-AC53-4FB5-AA09-65B620796907}" type="pres">
      <dgm:prSet presAssocID="{B1541193-DE64-42CC-92FE-51D38B9D01D0}" presName="parentText" presStyleLbl="node1" presStyleIdx="0" presStyleCnt="4" custScaleX="141265" custScaleY="87819">
        <dgm:presLayoutVars>
          <dgm:chMax val="0"/>
          <dgm:bulletEnabled val="1"/>
        </dgm:presLayoutVars>
      </dgm:prSet>
      <dgm:spPr/>
    </dgm:pt>
    <dgm:pt modelId="{5BA4C3C6-A929-46C7-B7C6-7FE91D25DE2C}" type="pres">
      <dgm:prSet presAssocID="{B1541193-DE64-42CC-92FE-51D38B9D01D0}" presName="negativeSpace" presStyleCnt="0"/>
      <dgm:spPr/>
    </dgm:pt>
    <dgm:pt modelId="{10C20146-C6A1-4FD1-85D4-DC6313000019}" type="pres">
      <dgm:prSet presAssocID="{B1541193-DE64-42CC-92FE-51D38B9D01D0}" presName="childText" presStyleLbl="conFgAcc1" presStyleIdx="0" presStyleCnt="4" custScaleY="87819">
        <dgm:presLayoutVars>
          <dgm:bulletEnabled val="1"/>
        </dgm:presLayoutVars>
      </dgm:prSet>
      <dgm:spPr/>
    </dgm:pt>
    <dgm:pt modelId="{DE8E8F76-8CF1-4E57-8325-67EB04447DFE}" type="pres">
      <dgm:prSet presAssocID="{224652DA-CB22-46B4-B58C-8F4B872E30A4}" presName="spaceBetweenRectangles" presStyleCnt="0"/>
      <dgm:spPr/>
    </dgm:pt>
    <dgm:pt modelId="{A015B836-6486-414B-A979-43778F924AA2}" type="pres">
      <dgm:prSet presAssocID="{792D6381-7136-4B98-BE63-0CD2DE53808E}" presName="parentLin" presStyleCnt="0"/>
      <dgm:spPr/>
    </dgm:pt>
    <dgm:pt modelId="{65C9DC1B-20B8-428A-B81C-215DFDEDE091}" type="pres">
      <dgm:prSet presAssocID="{792D6381-7136-4B98-BE63-0CD2DE53808E}" presName="parentLeftMargin" presStyleLbl="node1" presStyleIdx="0" presStyleCnt="4"/>
      <dgm:spPr/>
    </dgm:pt>
    <dgm:pt modelId="{5D4C21A2-4B5B-4203-A347-C893FC39CEFA}" type="pres">
      <dgm:prSet presAssocID="{792D6381-7136-4B98-BE63-0CD2DE53808E}" presName="parentText" presStyleLbl="node1" presStyleIdx="1" presStyleCnt="4" custScaleX="141265" custScaleY="87819">
        <dgm:presLayoutVars>
          <dgm:chMax val="0"/>
          <dgm:bulletEnabled val="1"/>
        </dgm:presLayoutVars>
      </dgm:prSet>
      <dgm:spPr/>
    </dgm:pt>
    <dgm:pt modelId="{5BC13BB2-6829-410C-B8AB-BF2A6C856CC3}" type="pres">
      <dgm:prSet presAssocID="{792D6381-7136-4B98-BE63-0CD2DE53808E}" presName="negativeSpace" presStyleCnt="0"/>
      <dgm:spPr/>
    </dgm:pt>
    <dgm:pt modelId="{EEECD580-B5AD-4435-AA03-311BEE0ADECE}" type="pres">
      <dgm:prSet presAssocID="{792D6381-7136-4B98-BE63-0CD2DE53808E}" presName="childText" presStyleLbl="conFgAcc1" presStyleIdx="1" presStyleCnt="4" custScaleY="87819">
        <dgm:presLayoutVars>
          <dgm:bulletEnabled val="1"/>
        </dgm:presLayoutVars>
      </dgm:prSet>
      <dgm:spPr/>
    </dgm:pt>
    <dgm:pt modelId="{05633CBA-5620-4170-881B-ECDEA6DD5874}" type="pres">
      <dgm:prSet presAssocID="{CCF58EF0-C79A-4F87-8D73-BA52F66C925E}" presName="spaceBetweenRectangles" presStyleCnt="0"/>
      <dgm:spPr/>
    </dgm:pt>
    <dgm:pt modelId="{F96AD5DB-6088-476F-B497-95B564B6AEDD}" type="pres">
      <dgm:prSet presAssocID="{A1BCBD4D-69E4-4887-9971-2095D2EACD21}" presName="parentLin" presStyleCnt="0"/>
      <dgm:spPr/>
    </dgm:pt>
    <dgm:pt modelId="{B84A4DDC-505E-4A38-A631-6F40EB988B90}" type="pres">
      <dgm:prSet presAssocID="{A1BCBD4D-69E4-4887-9971-2095D2EACD21}" presName="parentLeftMargin" presStyleLbl="node1" presStyleIdx="1" presStyleCnt="4"/>
      <dgm:spPr/>
    </dgm:pt>
    <dgm:pt modelId="{2089D3E2-F951-417B-ADB6-E1604A1CCF97}" type="pres">
      <dgm:prSet presAssocID="{A1BCBD4D-69E4-4887-9971-2095D2EACD21}" presName="parentText" presStyleLbl="node1" presStyleIdx="2" presStyleCnt="4" custScaleX="141265" custScaleY="87819">
        <dgm:presLayoutVars>
          <dgm:chMax val="0"/>
          <dgm:bulletEnabled val="1"/>
        </dgm:presLayoutVars>
      </dgm:prSet>
      <dgm:spPr/>
    </dgm:pt>
    <dgm:pt modelId="{7181AA21-4C02-4485-A726-AD3DF2F7003C}" type="pres">
      <dgm:prSet presAssocID="{A1BCBD4D-69E4-4887-9971-2095D2EACD21}" presName="negativeSpace" presStyleCnt="0"/>
      <dgm:spPr/>
    </dgm:pt>
    <dgm:pt modelId="{68EADE80-73DB-4C2A-9C4B-BAE8870892B4}" type="pres">
      <dgm:prSet presAssocID="{A1BCBD4D-69E4-4887-9971-2095D2EACD21}" presName="childText" presStyleLbl="conFgAcc1" presStyleIdx="2" presStyleCnt="4" custScaleY="87819">
        <dgm:presLayoutVars>
          <dgm:bulletEnabled val="1"/>
        </dgm:presLayoutVars>
      </dgm:prSet>
      <dgm:spPr/>
    </dgm:pt>
    <dgm:pt modelId="{1371ED42-4313-4125-B5C9-E6C3BE3D5EF6}" type="pres">
      <dgm:prSet presAssocID="{F986D309-224A-4E14-8240-24C3FC5333B9}" presName="spaceBetweenRectangles" presStyleCnt="0"/>
      <dgm:spPr/>
    </dgm:pt>
    <dgm:pt modelId="{309DFF49-1ABF-414E-A24F-C4C846D1E937}" type="pres">
      <dgm:prSet presAssocID="{117A5921-9703-4537-BF5F-875D1FA4F3C6}" presName="parentLin" presStyleCnt="0"/>
      <dgm:spPr/>
    </dgm:pt>
    <dgm:pt modelId="{50E3AD0E-57F3-4A10-AEFA-7679E18952AA}" type="pres">
      <dgm:prSet presAssocID="{117A5921-9703-4537-BF5F-875D1FA4F3C6}" presName="parentLeftMargin" presStyleLbl="node1" presStyleIdx="2" presStyleCnt="4"/>
      <dgm:spPr/>
    </dgm:pt>
    <dgm:pt modelId="{103AAE6F-E36D-4877-842F-D3188652F176}" type="pres">
      <dgm:prSet presAssocID="{117A5921-9703-4537-BF5F-875D1FA4F3C6}" presName="parentText" presStyleLbl="node1" presStyleIdx="3" presStyleCnt="4" custScaleX="141265" custScaleY="87819">
        <dgm:presLayoutVars>
          <dgm:chMax val="0"/>
          <dgm:bulletEnabled val="1"/>
        </dgm:presLayoutVars>
      </dgm:prSet>
      <dgm:spPr/>
    </dgm:pt>
    <dgm:pt modelId="{3EBCC4D0-F4E1-474A-91D1-F9C244FBD8D1}" type="pres">
      <dgm:prSet presAssocID="{117A5921-9703-4537-BF5F-875D1FA4F3C6}" presName="negativeSpace" presStyleCnt="0"/>
      <dgm:spPr/>
    </dgm:pt>
    <dgm:pt modelId="{E68CE745-303B-4308-ADB1-1870D52D238A}" type="pres">
      <dgm:prSet presAssocID="{117A5921-9703-4537-BF5F-875D1FA4F3C6}" presName="childText" presStyleLbl="conFgAcc1" presStyleIdx="3" presStyleCnt="4" custScaleY="87819">
        <dgm:presLayoutVars>
          <dgm:bulletEnabled val="1"/>
        </dgm:presLayoutVars>
      </dgm:prSet>
      <dgm:spPr/>
    </dgm:pt>
  </dgm:ptLst>
  <dgm:cxnLst>
    <dgm:cxn modelId="{67003E01-14E6-4C1B-8AAB-8F35AEDD380C}" type="presOf" srcId="{C996B2B4-1FF4-461D-8108-DDB14D717177}" destId="{E6438C04-4588-4A2F-9010-30249B65A5AF}" srcOrd="0" destOrd="0" presId="urn:microsoft.com/office/officeart/2005/8/layout/list1"/>
    <dgm:cxn modelId="{B6F57C3B-B97B-483C-BF8A-21126C2E4008}" type="presOf" srcId="{792D6381-7136-4B98-BE63-0CD2DE53808E}" destId="{5D4C21A2-4B5B-4203-A347-C893FC39CEFA}" srcOrd="1" destOrd="0" presId="urn:microsoft.com/office/officeart/2005/8/layout/list1"/>
    <dgm:cxn modelId="{1659673D-BFFB-45DA-A39A-C93C4B131D98}" type="presOf" srcId="{792D6381-7136-4B98-BE63-0CD2DE53808E}" destId="{65C9DC1B-20B8-428A-B81C-215DFDEDE091}" srcOrd="0" destOrd="0" presId="urn:microsoft.com/office/officeart/2005/8/layout/list1"/>
    <dgm:cxn modelId="{2E83FB65-6D0F-41DB-9E42-B5E4FD00793C}" srcId="{C996B2B4-1FF4-461D-8108-DDB14D717177}" destId="{A1BCBD4D-69E4-4887-9971-2095D2EACD21}" srcOrd="2" destOrd="0" parTransId="{DED84749-E0D4-4DA7-8A9A-7B313108390E}" sibTransId="{F986D309-224A-4E14-8240-24C3FC5333B9}"/>
    <dgm:cxn modelId="{56B74F53-3059-4ED6-BB3E-65588B719AFE}" type="presOf" srcId="{A1BCBD4D-69E4-4887-9971-2095D2EACD21}" destId="{2089D3E2-F951-417B-ADB6-E1604A1CCF97}" srcOrd="1" destOrd="0" presId="urn:microsoft.com/office/officeart/2005/8/layout/list1"/>
    <dgm:cxn modelId="{3872DA54-4ACE-4535-AF2F-F4BF862A20E3}" type="presOf" srcId="{B1541193-DE64-42CC-92FE-51D38B9D01D0}" destId="{04889AF6-18E4-4A31-BF09-D4E0DE81144E}" srcOrd="0" destOrd="0" presId="urn:microsoft.com/office/officeart/2005/8/layout/list1"/>
    <dgm:cxn modelId="{FB228D89-3087-4E54-9BBE-6A7B745FAE38}" srcId="{C996B2B4-1FF4-461D-8108-DDB14D717177}" destId="{117A5921-9703-4537-BF5F-875D1FA4F3C6}" srcOrd="3" destOrd="0" parTransId="{ABAB3583-5166-4397-A1F0-3043C5FDD4CD}" sibTransId="{B877DDBE-CAC7-4D5F-B394-69E11DC5B7DE}"/>
    <dgm:cxn modelId="{8DAEC989-67AA-46D7-AC43-37D8ECDAF599}" type="presOf" srcId="{117A5921-9703-4537-BF5F-875D1FA4F3C6}" destId="{50E3AD0E-57F3-4A10-AEFA-7679E18952AA}" srcOrd="0" destOrd="0" presId="urn:microsoft.com/office/officeart/2005/8/layout/list1"/>
    <dgm:cxn modelId="{9B4DDDA8-9970-4551-940A-70EEDAA4BFAE}" type="presOf" srcId="{B1541193-DE64-42CC-92FE-51D38B9D01D0}" destId="{93872A21-AC53-4FB5-AA09-65B620796907}" srcOrd="1" destOrd="0" presId="urn:microsoft.com/office/officeart/2005/8/layout/list1"/>
    <dgm:cxn modelId="{893504B0-E9CA-42C8-9BC9-735F06AE50CD}" srcId="{C996B2B4-1FF4-461D-8108-DDB14D717177}" destId="{B1541193-DE64-42CC-92FE-51D38B9D01D0}" srcOrd="0" destOrd="0" parTransId="{AA15E05F-307C-4E9A-BD7E-61C5BCEAA74E}" sibTransId="{224652DA-CB22-46B4-B58C-8F4B872E30A4}"/>
    <dgm:cxn modelId="{E1CB3AB3-DD5A-4E0A-98FE-5E28797F5084}" type="presOf" srcId="{A1BCBD4D-69E4-4887-9971-2095D2EACD21}" destId="{B84A4DDC-505E-4A38-A631-6F40EB988B90}" srcOrd="0" destOrd="0" presId="urn:microsoft.com/office/officeart/2005/8/layout/list1"/>
    <dgm:cxn modelId="{F1CEE6CB-102D-43EB-BB11-4640C11F64A3}" type="presOf" srcId="{117A5921-9703-4537-BF5F-875D1FA4F3C6}" destId="{103AAE6F-E36D-4877-842F-D3188652F176}" srcOrd="1" destOrd="0" presId="urn:microsoft.com/office/officeart/2005/8/layout/list1"/>
    <dgm:cxn modelId="{224244D4-2C58-4FD1-B1CB-249020687A01}" srcId="{C996B2B4-1FF4-461D-8108-DDB14D717177}" destId="{792D6381-7136-4B98-BE63-0CD2DE53808E}" srcOrd="1" destOrd="0" parTransId="{73387738-027D-4E9C-B0CF-A12B936993BE}" sibTransId="{CCF58EF0-C79A-4F87-8D73-BA52F66C925E}"/>
    <dgm:cxn modelId="{DFDC7A4A-BA0C-4007-9EF9-0C46375B3FFF}" type="presParOf" srcId="{E6438C04-4588-4A2F-9010-30249B65A5AF}" destId="{B6D3598B-F9FE-4EE8-B849-3A8E7DEE994A}" srcOrd="0" destOrd="0" presId="urn:microsoft.com/office/officeart/2005/8/layout/list1"/>
    <dgm:cxn modelId="{0B500B06-BB86-4152-81BE-B212E6C97EA9}" type="presParOf" srcId="{B6D3598B-F9FE-4EE8-B849-3A8E7DEE994A}" destId="{04889AF6-18E4-4A31-BF09-D4E0DE81144E}" srcOrd="0" destOrd="0" presId="urn:microsoft.com/office/officeart/2005/8/layout/list1"/>
    <dgm:cxn modelId="{0B414891-59D5-4E2F-8F5B-2D5DDE6046C6}" type="presParOf" srcId="{B6D3598B-F9FE-4EE8-B849-3A8E7DEE994A}" destId="{93872A21-AC53-4FB5-AA09-65B620796907}" srcOrd="1" destOrd="0" presId="urn:microsoft.com/office/officeart/2005/8/layout/list1"/>
    <dgm:cxn modelId="{22612B03-D01B-4AE3-B0A6-C8F19C8AEC8B}" type="presParOf" srcId="{E6438C04-4588-4A2F-9010-30249B65A5AF}" destId="{5BA4C3C6-A929-46C7-B7C6-7FE91D25DE2C}" srcOrd="1" destOrd="0" presId="urn:microsoft.com/office/officeart/2005/8/layout/list1"/>
    <dgm:cxn modelId="{5A19894B-5D86-49B5-ABF1-97540C1D1C1A}" type="presParOf" srcId="{E6438C04-4588-4A2F-9010-30249B65A5AF}" destId="{10C20146-C6A1-4FD1-85D4-DC6313000019}" srcOrd="2" destOrd="0" presId="urn:microsoft.com/office/officeart/2005/8/layout/list1"/>
    <dgm:cxn modelId="{6A285B07-2C04-451F-BE2E-0EC723F623C1}" type="presParOf" srcId="{E6438C04-4588-4A2F-9010-30249B65A5AF}" destId="{DE8E8F76-8CF1-4E57-8325-67EB04447DFE}" srcOrd="3" destOrd="0" presId="urn:microsoft.com/office/officeart/2005/8/layout/list1"/>
    <dgm:cxn modelId="{E80F2DE2-9782-47A9-A0F2-E031A84FFBE0}" type="presParOf" srcId="{E6438C04-4588-4A2F-9010-30249B65A5AF}" destId="{A015B836-6486-414B-A979-43778F924AA2}" srcOrd="4" destOrd="0" presId="urn:microsoft.com/office/officeart/2005/8/layout/list1"/>
    <dgm:cxn modelId="{38E5FA41-4ABC-4D91-BB35-B52B1B202D20}" type="presParOf" srcId="{A015B836-6486-414B-A979-43778F924AA2}" destId="{65C9DC1B-20B8-428A-B81C-215DFDEDE091}" srcOrd="0" destOrd="0" presId="urn:microsoft.com/office/officeart/2005/8/layout/list1"/>
    <dgm:cxn modelId="{B57EDE41-1BE4-4265-A8E6-C006335BAE6D}" type="presParOf" srcId="{A015B836-6486-414B-A979-43778F924AA2}" destId="{5D4C21A2-4B5B-4203-A347-C893FC39CEFA}" srcOrd="1" destOrd="0" presId="urn:microsoft.com/office/officeart/2005/8/layout/list1"/>
    <dgm:cxn modelId="{EB9945BD-C327-42F8-A99C-59577CB08739}" type="presParOf" srcId="{E6438C04-4588-4A2F-9010-30249B65A5AF}" destId="{5BC13BB2-6829-410C-B8AB-BF2A6C856CC3}" srcOrd="5" destOrd="0" presId="urn:microsoft.com/office/officeart/2005/8/layout/list1"/>
    <dgm:cxn modelId="{98E9D912-9373-4586-8956-6228118B83EE}" type="presParOf" srcId="{E6438C04-4588-4A2F-9010-30249B65A5AF}" destId="{EEECD580-B5AD-4435-AA03-311BEE0ADECE}" srcOrd="6" destOrd="0" presId="urn:microsoft.com/office/officeart/2005/8/layout/list1"/>
    <dgm:cxn modelId="{514709AD-7EFD-4530-AC27-DB1132258D0D}" type="presParOf" srcId="{E6438C04-4588-4A2F-9010-30249B65A5AF}" destId="{05633CBA-5620-4170-881B-ECDEA6DD5874}" srcOrd="7" destOrd="0" presId="urn:microsoft.com/office/officeart/2005/8/layout/list1"/>
    <dgm:cxn modelId="{0812E95C-8D8A-4AAC-9E07-6FBD3DFC88C4}" type="presParOf" srcId="{E6438C04-4588-4A2F-9010-30249B65A5AF}" destId="{F96AD5DB-6088-476F-B497-95B564B6AEDD}" srcOrd="8" destOrd="0" presId="urn:microsoft.com/office/officeart/2005/8/layout/list1"/>
    <dgm:cxn modelId="{B8EE7A5B-20A0-4576-8C98-C41D26777A29}" type="presParOf" srcId="{F96AD5DB-6088-476F-B497-95B564B6AEDD}" destId="{B84A4DDC-505E-4A38-A631-6F40EB988B90}" srcOrd="0" destOrd="0" presId="urn:microsoft.com/office/officeart/2005/8/layout/list1"/>
    <dgm:cxn modelId="{6B2B1BCB-08DE-4921-9CB7-F1CD08D82D41}" type="presParOf" srcId="{F96AD5DB-6088-476F-B497-95B564B6AEDD}" destId="{2089D3E2-F951-417B-ADB6-E1604A1CCF97}" srcOrd="1" destOrd="0" presId="urn:microsoft.com/office/officeart/2005/8/layout/list1"/>
    <dgm:cxn modelId="{0FB68DC0-14FF-497D-8136-0787BCADA292}" type="presParOf" srcId="{E6438C04-4588-4A2F-9010-30249B65A5AF}" destId="{7181AA21-4C02-4485-A726-AD3DF2F7003C}" srcOrd="9" destOrd="0" presId="urn:microsoft.com/office/officeart/2005/8/layout/list1"/>
    <dgm:cxn modelId="{0FBC6DFC-2114-4108-8178-E45B50C1722F}" type="presParOf" srcId="{E6438C04-4588-4A2F-9010-30249B65A5AF}" destId="{68EADE80-73DB-4C2A-9C4B-BAE8870892B4}" srcOrd="10" destOrd="0" presId="urn:microsoft.com/office/officeart/2005/8/layout/list1"/>
    <dgm:cxn modelId="{6EA05DB7-B67D-41B4-80E8-1210146967C5}" type="presParOf" srcId="{E6438C04-4588-4A2F-9010-30249B65A5AF}" destId="{1371ED42-4313-4125-B5C9-E6C3BE3D5EF6}" srcOrd="11" destOrd="0" presId="urn:microsoft.com/office/officeart/2005/8/layout/list1"/>
    <dgm:cxn modelId="{DFACDE9F-366C-4066-888C-B9A9ABFBDFD2}" type="presParOf" srcId="{E6438C04-4588-4A2F-9010-30249B65A5AF}" destId="{309DFF49-1ABF-414E-A24F-C4C846D1E937}" srcOrd="12" destOrd="0" presId="urn:microsoft.com/office/officeart/2005/8/layout/list1"/>
    <dgm:cxn modelId="{2664D83F-7BDA-4273-A5A9-59B18B56C54A}" type="presParOf" srcId="{309DFF49-1ABF-414E-A24F-C4C846D1E937}" destId="{50E3AD0E-57F3-4A10-AEFA-7679E18952AA}" srcOrd="0" destOrd="0" presId="urn:microsoft.com/office/officeart/2005/8/layout/list1"/>
    <dgm:cxn modelId="{E42E7BF7-C7B5-4917-A54D-AC512A6AB93D}" type="presParOf" srcId="{309DFF49-1ABF-414E-A24F-C4C846D1E937}" destId="{103AAE6F-E36D-4877-842F-D3188652F176}" srcOrd="1" destOrd="0" presId="urn:microsoft.com/office/officeart/2005/8/layout/list1"/>
    <dgm:cxn modelId="{77E6F9F9-8033-4C5E-B124-7F9B292D5A84}" type="presParOf" srcId="{E6438C04-4588-4A2F-9010-30249B65A5AF}" destId="{3EBCC4D0-F4E1-474A-91D1-F9C244FBD8D1}" srcOrd="13" destOrd="0" presId="urn:microsoft.com/office/officeart/2005/8/layout/list1"/>
    <dgm:cxn modelId="{CF5FBF4F-1FF9-45AF-8BB8-1F2D1536033C}" type="presParOf" srcId="{E6438C04-4588-4A2F-9010-30249B65A5AF}" destId="{E68CE745-303B-4308-ADB1-1870D52D238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691A8E-14F7-4901-B991-66408D6029F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BC48CD1-EF2D-44CB-BE60-952733065E33}">
      <dgm:prSet phldrT="[Text]" custT="1"/>
      <dgm:spPr>
        <a:solidFill>
          <a:schemeClr val="accent5"/>
        </a:solidFill>
      </dgm:spPr>
      <dgm:t>
        <a:bodyPr/>
        <a:lstStyle/>
        <a:p>
          <a:endParaRPr lang="en-US" sz="1800" b="1" dirty="0"/>
        </a:p>
        <a:p>
          <a:r>
            <a:rPr lang="en-US" sz="2000" b="1" dirty="0"/>
            <a:t>Complete</a:t>
          </a:r>
        </a:p>
        <a:p>
          <a:r>
            <a:rPr lang="en-US" sz="2000" dirty="0" err="1"/>
            <a:t>Randomisation</a:t>
          </a:r>
          <a:r>
            <a:rPr lang="en-US" sz="2000" dirty="0"/>
            <a:t> form Paper</a:t>
          </a:r>
        </a:p>
        <a:p>
          <a:endParaRPr lang="en-US" sz="2000" dirty="0"/>
        </a:p>
      </dgm:t>
    </dgm:pt>
    <dgm:pt modelId="{46AF3439-20B2-4A76-9B7E-D4454A2A7E38}" type="parTrans" cxnId="{A51734DC-8DC5-4CBB-BE23-1522ADAD2149}">
      <dgm:prSet/>
      <dgm:spPr/>
      <dgm:t>
        <a:bodyPr/>
        <a:lstStyle/>
        <a:p>
          <a:endParaRPr lang="en-US" sz="2000"/>
        </a:p>
      </dgm:t>
    </dgm:pt>
    <dgm:pt modelId="{7B85DCD6-A947-4797-9812-4B8A5E21F987}" type="sibTrans" cxnId="{A51734DC-8DC5-4CBB-BE23-1522ADAD2149}">
      <dgm:prSet/>
      <dgm:spPr/>
      <dgm:t>
        <a:bodyPr/>
        <a:lstStyle/>
        <a:p>
          <a:endParaRPr lang="en-US" sz="2000"/>
        </a:p>
      </dgm:t>
    </dgm:pt>
    <dgm:pt modelId="{DB36563C-B668-4CC0-BFB9-58EC872536ED}">
      <dgm:prSet phldrT="[Text]" custT="1"/>
      <dgm:spPr>
        <a:solidFill>
          <a:srgbClr val="60E146"/>
        </a:solidFill>
      </dgm:spPr>
      <dgm:t>
        <a:bodyPr anchor="t"/>
        <a:lstStyle/>
        <a:p>
          <a:r>
            <a:rPr lang="en-US" sz="2000" b="1" dirty="0" err="1"/>
            <a:t>Randomise</a:t>
          </a:r>
          <a:endParaRPr lang="en-US" sz="2000" b="1" dirty="0"/>
        </a:p>
        <a:p>
          <a:r>
            <a:rPr lang="en-US" sz="2000" dirty="0"/>
            <a:t>Using IVR </a:t>
          </a:r>
        </a:p>
      </dgm:t>
    </dgm:pt>
    <dgm:pt modelId="{C690CDC3-36AF-4BA4-9A0B-EB5E5FF0A775}" type="parTrans" cxnId="{731D4E0B-80BE-48E1-A683-760320510AFF}">
      <dgm:prSet/>
      <dgm:spPr/>
      <dgm:t>
        <a:bodyPr/>
        <a:lstStyle/>
        <a:p>
          <a:endParaRPr lang="en-US" sz="2000"/>
        </a:p>
      </dgm:t>
    </dgm:pt>
    <dgm:pt modelId="{D55166D9-3C13-4BC7-8CB2-7E6A21E79AB2}" type="sibTrans" cxnId="{731D4E0B-80BE-48E1-A683-760320510AFF}">
      <dgm:prSet/>
      <dgm:spPr/>
      <dgm:t>
        <a:bodyPr/>
        <a:lstStyle/>
        <a:p>
          <a:endParaRPr lang="en-US" sz="2000"/>
        </a:p>
      </dgm:t>
    </dgm:pt>
    <dgm:pt modelId="{0A0A81A5-CB54-4A60-B25D-F488FE1DE4C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000" b="1" dirty="0"/>
            <a:t>Database</a:t>
          </a:r>
        </a:p>
        <a:p>
          <a:r>
            <a:rPr lang="en-US" sz="2000" dirty="0"/>
            <a:t>PID to be entered directly into database*</a:t>
          </a:r>
        </a:p>
      </dgm:t>
    </dgm:pt>
    <dgm:pt modelId="{4A31CB36-5B85-4A0F-8FDB-EC272124CBCA}" type="parTrans" cxnId="{E486B6F1-D742-4DFF-A46F-C6039CA03336}">
      <dgm:prSet/>
      <dgm:spPr/>
      <dgm:t>
        <a:bodyPr/>
        <a:lstStyle/>
        <a:p>
          <a:endParaRPr lang="en-US" sz="2000"/>
        </a:p>
      </dgm:t>
    </dgm:pt>
    <dgm:pt modelId="{B4BBD51F-5803-41FC-B694-43996DAC0459}" type="sibTrans" cxnId="{E486B6F1-D742-4DFF-A46F-C6039CA03336}">
      <dgm:prSet/>
      <dgm:spPr/>
      <dgm:t>
        <a:bodyPr/>
        <a:lstStyle/>
        <a:p>
          <a:endParaRPr lang="en-US" sz="2000"/>
        </a:p>
      </dgm:t>
    </dgm:pt>
    <dgm:pt modelId="{B1476425-9D24-454A-8B4E-C6D4E40B4E3B}" type="pres">
      <dgm:prSet presAssocID="{96691A8E-14F7-4901-B991-66408D6029F3}" presName="Name0" presStyleCnt="0">
        <dgm:presLayoutVars>
          <dgm:dir/>
          <dgm:animLvl val="lvl"/>
          <dgm:resizeHandles val="exact"/>
        </dgm:presLayoutVars>
      </dgm:prSet>
      <dgm:spPr/>
    </dgm:pt>
    <dgm:pt modelId="{DCC179E8-3657-4B9E-BE82-690707B70699}" type="pres">
      <dgm:prSet presAssocID="{4BC48CD1-EF2D-44CB-BE60-952733065E3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0CB5612-6C8B-4028-A7B5-544A30512D76}" type="pres">
      <dgm:prSet presAssocID="{7B85DCD6-A947-4797-9812-4B8A5E21F987}" presName="parTxOnlySpace" presStyleCnt="0"/>
      <dgm:spPr/>
    </dgm:pt>
    <dgm:pt modelId="{9E44869A-3B25-4B00-8F9B-866033484FB4}" type="pres">
      <dgm:prSet presAssocID="{DB36563C-B668-4CC0-BFB9-58EC872536ED}" presName="parTxOnly" presStyleLbl="node1" presStyleIdx="1" presStyleCnt="3" custScaleX="79171" custLinFactNeighborX="-3325" custLinFactNeighborY="2006">
        <dgm:presLayoutVars>
          <dgm:chMax val="0"/>
          <dgm:chPref val="0"/>
          <dgm:bulletEnabled val="1"/>
        </dgm:presLayoutVars>
      </dgm:prSet>
      <dgm:spPr/>
    </dgm:pt>
    <dgm:pt modelId="{C578F3F8-611A-4283-94A6-2731327A31DD}" type="pres">
      <dgm:prSet presAssocID="{D55166D9-3C13-4BC7-8CB2-7E6A21E79AB2}" presName="parTxOnlySpace" presStyleCnt="0"/>
      <dgm:spPr/>
    </dgm:pt>
    <dgm:pt modelId="{69C2899E-99DD-455E-A78E-B64C2EBC55AD}" type="pres">
      <dgm:prSet presAssocID="{0A0A81A5-CB54-4A60-B25D-F488FE1DE4C2}" presName="parTxOnly" presStyleLbl="node1" presStyleIdx="2" presStyleCnt="3" custLinFactNeighborX="-7770" custLinFactNeighborY="-563">
        <dgm:presLayoutVars>
          <dgm:chMax val="0"/>
          <dgm:chPref val="0"/>
          <dgm:bulletEnabled val="1"/>
        </dgm:presLayoutVars>
      </dgm:prSet>
      <dgm:spPr/>
    </dgm:pt>
  </dgm:ptLst>
  <dgm:cxnLst>
    <dgm:cxn modelId="{106E5103-9D66-4B6D-81D9-2F9EB84B6847}" type="presOf" srcId="{0A0A81A5-CB54-4A60-B25D-F488FE1DE4C2}" destId="{69C2899E-99DD-455E-A78E-B64C2EBC55AD}" srcOrd="0" destOrd="0" presId="urn:microsoft.com/office/officeart/2005/8/layout/chevron1"/>
    <dgm:cxn modelId="{731D4E0B-80BE-48E1-A683-760320510AFF}" srcId="{96691A8E-14F7-4901-B991-66408D6029F3}" destId="{DB36563C-B668-4CC0-BFB9-58EC872536ED}" srcOrd="1" destOrd="0" parTransId="{C690CDC3-36AF-4BA4-9A0B-EB5E5FF0A775}" sibTransId="{D55166D9-3C13-4BC7-8CB2-7E6A21E79AB2}"/>
    <dgm:cxn modelId="{8AE79C2A-2DA7-4F86-B337-1BB87C5051D8}" type="presOf" srcId="{4BC48CD1-EF2D-44CB-BE60-952733065E33}" destId="{DCC179E8-3657-4B9E-BE82-690707B70699}" srcOrd="0" destOrd="0" presId="urn:microsoft.com/office/officeart/2005/8/layout/chevron1"/>
    <dgm:cxn modelId="{18314D7A-8D48-44E3-A967-C811F7F98C3E}" type="presOf" srcId="{96691A8E-14F7-4901-B991-66408D6029F3}" destId="{B1476425-9D24-454A-8B4E-C6D4E40B4E3B}" srcOrd="0" destOrd="0" presId="urn:microsoft.com/office/officeart/2005/8/layout/chevron1"/>
    <dgm:cxn modelId="{CC38C37C-7DA0-4681-8775-0113CD347027}" type="presOf" srcId="{DB36563C-B668-4CC0-BFB9-58EC872536ED}" destId="{9E44869A-3B25-4B00-8F9B-866033484FB4}" srcOrd="0" destOrd="0" presId="urn:microsoft.com/office/officeart/2005/8/layout/chevron1"/>
    <dgm:cxn modelId="{A51734DC-8DC5-4CBB-BE23-1522ADAD2149}" srcId="{96691A8E-14F7-4901-B991-66408D6029F3}" destId="{4BC48CD1-EF2D-44CB-BE60-952733065E33}" srcOrd="0" destOrd="0" parTransId="{46AF3439-20B2-4A76-9B7E-D4454A2A7E38}" sibTransId="{7B85DCD6-A947-4797-9812-4B8A5E21F987}"/>
    <dgm:cxn modelId="{E486B6F1-D742-4DFF-A46F-C6039CA03336}" srcId="{96691A8E-14F7-4901-B991-66408D6029F3}" destId="{0A0A81A5-CB54-4A60-B25D-F488FE1DE4C2}" srcOrd="2" destOrd="0" parTransId="{4A31CB36-5B85-4A0F-8FDB-EC272124CBCA}" sibTransId="{B4BBD51F-5803-41FC-B694-43996DAC0459}"/>
    <dgm:cxn modelId="{6A041E1C-0986-4869-85AE-C7F5F44DF744}" type="presParOf" srcId="{B1476425-9D24-454A-8B4E-C6D4E40B4E3B}" destId="{DCC179E8-3657-4B9E-BE82-690707B70699}" srcOrd="0" destOrd="0" presId="urn:microsoft.com/office/officeart/2005/8/layout/chevron1"/>
    <dgm:cxn modelId="{4ECC7438-BC24-4ED0-AF18-DC8E3F3ACB8A}" type="presParOf" srcId="{B1476425-9D24-454A-8B4E-C6D4E40B4E3B}" destId="{40CB5612-6C8B-4028-A7B5-544A30512D76}" srcOrd="1" destOrd="0" presId="urn:microsoft.com/office/officeart/2005/8/layout/chevron1"/>
    <dgm:cxn modelId="{6DEAE69E-B7BF-49F7-8534-CC4194DB1CEC}" type="presParOf" srcId="{B1476425-9D24-454A-8B4E-C6D4E40B4E3B}" destId="{9E44869A-3B25-4B00-8F9B-866033484FB4}" srcOrd="2" destOrd="0" presId="urn:microsoft.com/office/officeart/2005/8/layout/chevron1"/>
    <dgm:cxn modelId="{D7096E19-C026-490D-999C-193038D7716E}" type="presParOf" srcId="{B1476425-9D24-454A-8B4E-C6D4E40B4E3B}" destId="{C578F3F8-611A-4283-94A6-2731327A31DD}" srcOrd="3" destOrd="0" presId="urn:microsoft.com/office/officeart/2005/8/layout/chevron1"/>
    <dgm:cxn modelId="{300BCF01-39C8-46D2-8A81-73A68A3F5AE1}" type="presParOf" srcId="{B1476425-9D24-454A-8B4E-C6D4E40B4E3B}" destId="{69C2899E-99DD-455E-A78E-B64C2EBC55A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A2BF02-EAB4-4279-B155-0115666134AD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C5D083F-5B20-4FBA-B978-363CB8A22DAF}">
      <dgm:prSet phldrT="[Text]"/>
      <dgm:spPr/>
      <dgm:t>
        <a:bodyPr/>
        <a:lstStyle/>
        <a:p>
          <a:r>
            <a:rPr lang="en-GB" b="1" dirty="0"/>
            <a:t>1. Continuous Positive Airway Pressure</a:t>
          </a:r>
          <a:endParaRPr lang="en-US" dirty="0"/>
        </a:p>
      </dgm:t>
    </dgm:pt>
    <dgm:pt modelId="{8A0A6E63-A3B9-4C72-A729-7361D202A85B}" type="parTrans" cxnId="{0F1E16D7-F95A-4FA9-B985-42A17EF75DE8}">
      <dgm:prSet/>
      <dgm:spPr/>
      <dgm:t>
        <a:bodyPr/>
        <a:lstStyle/>
        <a:p>
          <a:endParaRPr lang="en-US"/>
        </a:p>
      </dgm:t>
    </dgm:pt>
    <dgm:pt modelId="{3942015F-300C-4247-A4A5-C81CE784B331}" type="sibTrans" cxnId="{0F1E16D7-F95A-4FA9-B985-42A17EF75DE8}">
      <dgm:prSet/>
      <dgm:spPr/>
      <dgm:t>
        <a:bodyPr/>
        <a:lstStyle/>
        <a:p>
          <a:endParaRPr lang="en-US"/>
        </a:p>
      </dgm:t>
    </dgm:pt>
    <dgm:pt modelId="{D4BAE2BE-D75F-4CFA-98C7-E47177A197A8}">
      <dgm:prSet phldrT="[Text]"/>
      <dgm:spPr>
        <a:solidFill>
          <a:srgbClr val="60E146"/>
        </a:solidFill>
      </dgm:spPr>
      <dgm:t>
        <a:bodyPr/>
        <a:lstStyle/>
        <a:p>
          <a:r>
            <a:rPr lang="en-GB" b="1"/>
            <a:t>2. High Flow Nasal Oxygen</a:t>
          </a:r>
          <a:endParaRPr lang="en-US"/>
        </a:p>
      </dgm:t>
    </dgm:pt>
    <dgm:pt modelId="{0A3ADAA2-8E46-4AF0-98F2-8C84C198909E}" type="parTrans" cxnId="{7B309948-E061-48E7-ACAD-21DE0C89E486}">
      <dgm:prSet/>
      <dgm:spPr/>
      <dgm:t>
        <a:bodyPr/>
        <a:lstStyle/>
        <a:p>
          <a:endParaRPr lang="en-US"/>
        </a:p>
      </dgm:t>
    </dgm:pt>
    <dgm:pt modelId="{529526D2-698C-43C7-9BC2-D735EAEC49D1}" type="sibTrans" cxnId="{7B309948-E061-48E7-ACAD-21DE0C89E486}">
      <dgm:prSet/>
      <dgm:spPr/>
      <dgm:t>
        <a:bodyPr/>
        <a:lstStyle/>
        <a:p>
          <a:endParaRPr lang="en-US"/>
        </a:p>
      </dgm:t>
    </dgm:pt>
    <dgm:pt modelId="{253B1388-E155-4B8A-B4B3-4C3676745C76}">
      <dgm:prSet phldrT="[Text]"/>
      <dgm:spPr/>
      <dgm:t>
        <a:bodyPr/>
        <a:lstStyle/>
        <a:p>
          <a:r>
            <a:rPr lang="en-GB" b="1"/>
            <a:t>3. Standard care</a:t>
          </a:r>
          <a:endParaRPr lang="en-US"/>
        </a:p>
      </dgm:t>
    </dgm:pt>
    <dgm:pt modelId="{EE9D33D4-8DD0-4F68-9C71-7E12B8E022AD}" type="parTrans" cxnId="{75C98DD2-ED32-43A8-8CD4-04E5BE0A18BD}">
      <dgm:prSet/>
      <dgm:spPr/>
      <dgm:t>
        <a:bodyPr/>
        <a:lstStyle/>
        <a:p>
          <a:endParaRPr lang="en-US"/>
        </a:p>
      </dgm:t>
    </dgm:pt>
    <dgm:pt modelId="{B65564B2-4C6C-40EC-A9CE-105E8390A9D3}" type="sibTrans" cxnId="{75C98DD2-ED32-43A8-8CD4-04E5BE0A18BD}">
      <dgm:prSet/>
      <dgm:spPr/>
      <dgm:t>
        <a:bodyPr/>
        <a:lstStyle/>
        <a:p>
          <a:endParaRPr lang="en-US"/>
        </a:p>
      </dgm:t>
    </dgm:pt>
    <dgm:pt modelId="{7B9BC5F8-F7D8-4D68-BC58-AAF00FAFCDD2}" type="pres">
      <dgm:prSet presAssocID="{F1A2BF02-EAB4-4279-B155-0115666134AD}" presName="diagram" presStyleCnt="0">
        <dgm:presLayoutVars>
          <dgm:dir/>
          <dgm:resizeHandles val="exact"/>
        </dgm:presLayoutVars>
      </dgm:prSet>
      <dgm:spPr/>
    </dgm:pt>
    <dgm:pt modelId="{A76DB6B6-CD03-4181-9878-FD7F3FFE710D}" type="pres">
      <dgm:prSet presAssocID="{3C5D083F-5B20-4FBA-B978-363CB8A22DAF}" presName="node" presStyleLbl="node1" presStyleIdx="0" presStyleCnt="3">
        <dgm:presLayoutVars>
          <dgm:bulletEnabled val="1"/>
        </dgm:presLayoutVars>
      </dgm:prSet>
      <dgm:spPr/>
    </dgm:pt>
    <dgm:pt modelId="{FBEFEC64-601A-442F-8FBB-0B20343D5B42}" type="pres">
      <dgm:prSet presAssocID="{3942015F-300C-4247-A4A5-C81CE784B331}" presName="sibTrans" presStyleCnt="0"/>
      <dgm:spPr/>
    </dgm:pt>
    <dgm:pt modelId="{7B38AD93-DB06-4BFA-9DF1-1B07A2B17B5A}" type="pres">
      <dgm:prSet presAssocID="{D4BAE2BE-D75F-4CFA-98C7-E47177A197A8}" presName="node" presStyleLbl="node1" presStyleIdx="1" presStyleCnt="3">
        <dgm:presLayoutVars>
          <dgm:bulletEnabled val="1"/>
        </dgm:presLayoutVars>
      </dgm:prSet>
      <dgm:spPr/>
    </dgm:pt>
    <dgm:pt modelId="{0A2348DA-FCA2-425D-996E-2159ED76EBE9}" type="pres">
      <dgm:prSet presAssocID="{529526D2-698C-43C7-9BC2-D735EAEC49D1}" presName="sibTrans" presStyleCnt="0"/>
      <dgm:spPr/>
    </dgm:pt>
    <dgm:pt modelId="{6C53EC16-58FF-4D3B-A4A6-8B9C36751778}" type="pres">
      <dgm:prSet presAssocID="{253B1388-E155-4B8A-B4B3-4C3676745C76}" presName="node" presStyleLbl="node1" presStyleIdx="2" presStyleCnt="3">
        <dgm:presLayoutVars>
          <dgm:bulletEnabled val="1"/>
        </dgm:presLayoutVars>
      </dgm:prSet>
      <dgm:spPr/>
    </dgm:pt>
  </dgm:ptLst>
  <dgm:cxnLst>
    <dgm:cxn modelId="{6D00F565-25D4-4D67-8988-520D7851DAD1}" type="presOf" srcId="{3C5D083F-5B20-4FBA-B978-363CB8A22DAF}" destId="{A76DB6B6-CD03-4181-9878-FD7F3FFE710D}" srcOrd="0" destOrd="0" presId="urn:microsoft.com/office/officeart/2005/8/layout/default"/>
    <dgm:cxn modelId="{7B309948-E061-48E7-ACAD-21DE0C89E486}" srcId="{F1A2BF02-EAB4-4279-B155-0115666134AD}" destId="{D4BAE2BE-D75F-4CFA-98C7-E47177A197A8}" srcOrd="1" destOrd="0" parTransId="{0A3ADAA2-8E46-4AF0-98F2-8C84C198909E}" sibTransId="{529526D2-698C-43C7-9BC2-D735EAEC49D1}"/>
    <dgm:cxn modelId="{7BF2739A-EAD1-460A-B466-B4FEF0E79558}" type="presOf" srcId="{253B1388-E155-4B8A-B4B3-4C3676745C76}" destId="{6C53EC16-58FF-4D3B-A4A6-8B9C36751778}" srcOrd="0" destOrd="0" presId="urn:microsoft.com/office/officeart/2005/8/layout/default"/>
    <dgm:cxn modelId="{75C98DD2-ED32-43A8-8CD4-04E5BE0A18BD}" srcId="{F1A2BF02-EAB4-4279-B155-0115666134AD}" destId="{253B1388-E155-4B8A-B4B3-4C3676745C76}" srcOrd="2" destOrd="0" parTransId="{EE9D33D4-8DD0-4F68-9C71-7E12B8E022AD}" sibTransId="{B65564B2-4C6C-40EC-A9CE-105E8390A9D3}"/>
    <dgm:cxn modelId="{0F1E16D7-F95A-4FA9-B985-42A17EF75DE8}" srcId="{F1A2BF02-EAB4-4279-B155-0115666134AD}" destId="{3C5D083F-5B20-4FBA-B978-363CB8A22DAF}" srcOrd="0" destOrd="0" parTransId="{8A0A6E63-A3B9-4C72-A729-7361D202A85B}" sibTransId="{3942015F-300C-4247-A4A5-C81CE784B331}"/>
    <dgm:cxn modelId="{7B5E99EB-8210-404B-867E-E1885859224F}" type="presOf" srcId="{D4BAE2BE-D75F-4CFA-98C7-E47177A197A8}" destId="{7B38AD93-DB06-4BFA-9DF1-1B07A2B17B5A}" srcOrd="0" destOrd="0" presId="urn:microsoft.com/office/officeart/2005/8/layout/default"/>
    <dgm:cxn modelId="{B505F1F9-4E1F-4275-8E2C-7D54FBF79773}" type="presOf" srcId="{F1A2BF02-EAB4-4279-B155-0115666134AD}" destId="{7B9BC5F8-F7D8-4D68-BC58-AAF00FAFCDD2}" srcOrd="0" destOrd="0" presId="urn:microsoft.com/office/officeart/2005/8/layout/default"/>
    <dgm:cxn modelId="{E1DB7B7C-369F-44AC-A71D-97A8408D3773}" type="presParOf" srcId="{7B9BC5F8-F7D8-4D68-BC58-AAF00FAFCDD2}" destId="{A76DB6B6-CD03-4181-9878-FD7F3FFE710D}" srcOrd="0" destOrd="0" presId="urn:microsoft.com/office/officeart/2005/8/layout/default"/>
    <dgm:cxn modelId="{ADE2FDDF-1208-44FF-B1AF-8F6631D2359C}" type="presParOf" srcId="{7B9BC5F8-F7D8-4D68-BC58-AAF00FAFCDD2}" destId="{FBEFEC64-601A-442F-8FBB-0B20343D5B42}" srcOrd="1" destOrd="0" presId="urn:microsoft.com/office/officeart/2005/8/layout/default"/>
    <dgm:cxn modelId="{CF926066-DB70-497A-800D-125C7C70FA1A}" type="presParOf" srcId="{7B9BC5F8-F7D8-4D68-BC58-AAF00FAFCDD2}" destId="{7B38AD93-DB06-4BFA-9DF1-1B07A2B17B5A}" srcOrd="2" destOrd="0" presId="urn:microsoft.com/office/officeart/2005/8/layout/default"/>
    <dgm:cxn modelId="{9431D9DC-15EB-407D-8D38-E3B5CE35A534}" type="presParOf" srcId="{7B9BC5F8-F7D8-4D68-BC58-AAF00FAFCDD2}" destId="{0A2348DA-FCA2-425D-996E-2159ED76EBE9}" srcOrd="3" destOrd="0" presId="urn:microsoft.com/office/officeart/2005/8/layout/default"/>
    <dgm:cxn modelId="{629B337A-4086-4B3C-BEDB-28AF7B0FE7C6}" type="presParOf" srcId="{7B9BC5F8-F7D8-4D68-BC58-AAF00FAFCDD2}" destId="{6C53EC16-58FF-4D3B-A4A6-8B9C36751778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A2BF02-EAB4-4279-B155-0115666134AD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C5D083F-5B20-4FBA-B978-363CB8A22DAF}">
      <dgm:prSet phldrT="[Text]"/>
      <dgm:spPr/>
      <dgm:t>
        <a:bodyPr/>
        <a:lstStyle/>
        <a:p>
          <a:r>
            <a:rPr lang="en-GB" b="1" dirty="0"/>
            <a:t>1. Continuous Positive Airway Pressure</a:t>
          </a:r>
          <a:endParaRPr lang="en-US" dirty="0"/>
        </a:p>
      </dgm:t>
    </dgm:pt>
    <dgm:pt modelId="{8A0A6E63-A3B9-4C72-A729-7361D202A85B}" type="parTrans" cxnId="{0F1E16D7-F95A-4FA9-B985-42A17EF75DE8}">
      <dgm:prSet/>
      <dgm:spPr/>
      <dgm:t>
        <a:bodyPr/>
        <a:lstStyle/>
        <a:p>
          <a:endParaRPr lang="en-US"/>
        </a:p>
      </dgm:t>
    </dgm:pt>
    <dgm:pt modelId="{3942015F-300C-4247-A4A5-C81CE784B331}" type="sibTrans" cxnId="{0F1E16D7-F95A-4FA9-B985-42A17EF75DE8}">
      <dgm:prSet/>
      <dgm:spPr/>
      <dgm:t>
        <a:bodyPr/>
        <a:lstStyle/>
        <a:p>
          <a:endParaRPr lang="en-US"/>
        </a:p>
      </dgm:t>
    </dgm:pt>
    <dgm:pt modelId="{D4BAE2BE-D75F-4CFA-98C7-E47177A197A8}">
      <dgm:prSet phldrT="[Text]"/>
      <dgm:spPr>
        <a:solidFill>
          <a:srgbClr val="60E146"/>
        </a:solidFill>
      </dgm:spPr>
      <dgm:t>
        <a:bodyPr/>
        <a:lstStyle/>
        <a:p>
          <a:r>
            <a:rPr lang="en-GB" b="1"/>
            <a:t>2. High Flow Nasal Oxygen</a:t>
          </a:r>
          <a:endParaRPr lang="en-US"/>
        </a:p>
      </dgm:t>
    </dgm:pt>
    <dgm:pt modelId="{0A3ADAA2-8E46-4AF0-98F2-8C84C198909E}" type="parTrans" cxnId="{7B309948-E061-48E7-ACAD-21DE0C89E486}">
      <dgm:prSet/>
      <dgm:spPr/>
      <dgm:t>
        <a:bodyPr/>
        <a:lstStyle/>
        <a:p>
          <a:endParaRPr lang="en-US"/>
        </a:p>
      </dgm:t>
    </dgm:pt>
    <dgm:pt modelId="{529526D2-698C-43C7-9BC2-D735EAEC49D1}" type="sibTrans" cxnId="{7B309948-E061-48E7-ACAD-21DE0C89E486}">
      <dgm:prSet/>
      <dgm:spPr/>
      <dgm:t>
        <a:bodyPr/>
        <a:lstStyle/>
        <a:p>
          <a:endParaRPr lang="en-US"/>
        </a:p>
      </dgm:t>
    </dgm:pt>
    <dgm:pt modelId="{7B9BC5F8-F7D8-4D68-BC58-AAF00FAFCDD2}" type="pres">
      <dgm:prSet presAssocID="{F1A2BF02-EAB4-4279-B155-0115666134AD}" presName="diagram" presStyleCnt="0">
        <dgm:presLayoutVars>
          <dgm:dir/>
          <dgm:resizeHandles val="exact"/>
        </dgm:presLayoutVars>
      </dgm:prSet>
      <dgm:spPr/>
    </dgm:pt>
    <dgm:pt modelId="{A76DB6B6-CD03-4181-9878-FD7F3FFE710D}" type="pres">
      <dgm:prSet presAssocID="{3C5D083F-5B20-4FBA-B978-363CB8A22DAF}" presName="node" presStyleLbl="node1" presStyleIdx="0" presStyleCnt="2">
        <dgm:presLayoutVars>
          <dgm:bulletEnabled val="1"/>
        </dgm:presLayoutVars>
      </dgm:prSet>
      <dgm:spPr/>
    </dgm:pt>
    <dgm:pt modelId="{FBEFEC64-601A-442F-8FBB-0B20343D5B42}" type="pres">
      <dgm:prSet presAssocID="{3942015F-300C-4247-A4A5-C81CE784B331}" presName="sibTrans" presStyleCnt="0"/>
      <dgm:spPr/>
    </dgm:pt>
    <dgm:pt modelId="{7B38AD93-DB06-4BFA-9DF1-1B07A2B17B5A}" type="pres">
      <dgm:prSet presAssocID="{D4BAE2BE-D75F-4CFA-98C7-E47177A197A8}" presName="node" presStyleLbl="node1" presStyleIdx="1" presStyleCnt="2">
        <dgm:presLayoutVars>
          <dgm:bulletEnabled val="1"/>
        </dgm:presLayoutVars>
      </dgm:prSet>
      <dgm:spPr/>
    </dgm:pt>
  </dgm:ptLst>
  <dgm:cxnLst>
    <dgm:cxn modelId="{6D00F565-25D4-4D67-8988-520D7851DAD1}" type="presOf" srcId="{3C5D083F-5B20-4FBA-B978-363CB8A22DAF}" destId="{A76DB6B6-CD03-4181-9878-FD7F3FFE710D}" srcOrd="0" destOrd="0" presId="urn:microsoft.com/office/officeart/2005/8/layout/default"/>
    <dgm:cxn modelId="{7B309948-E061-48E7-ACAD-21DE0C89E486}" srcId="{F1A2BF02-EAB4-4279-B155-0115666134AD}" destId="{D4BAE2BE-D75F-4CFA-98C7-E47177A197A8}" srcOrd="1" destOrd="0" parTransId="{0A3ADAA2-8E46-4AF0-98F2-8C84C198909E}" sibTransId="{529526D2-698C-43C7-9BC2-D735EAEC49D1}"/>
    <dgm:cxn modelId="{0F1E16D7-F95A-4FA9-B985-42A17EF75DE8}" srcId="{F1A2BF02-EAB4-4279-B155-0115666134AD}" destId="{3C5D083F-5B20-4FBA-B978-363CB8A22DAF}" srcOrd="0" destOrd="0" parTransId="{8A0A6E63-A3B9-4C72-A729-7361D202A85B}" sibTransId="{3942015F-300C-4247-A4A5-C81CE784B331}"/>
    <dgm:cxn modelId="{7B5E99EB-8210-404B-867E-E1885859224F}" type="presOf" srcId="{D4BAE2BE-D75F-4CFA-98C7-E47177A197A8}" destId="{7B38AD93-DB06-4BFA-9DF1-1B07A2B17B5A}" srcOrd="0" destOrd="0" presId="urn:microsoft.com/office/officeart/2005/8/layout/default"/>
    <dgm:cxn modelId="{B505F1F9-4E1F-4275-8E2C-7D54FBF79773}" type="presOf" srcId="{F1A2BF02-EAB4-4279-B155-0115666134AD}" destId="{7B9BC5F8-F7D8-4D68-BC58-AAF00FAFCDD2}" srcOrd="0" destOrd="0" presId="urn:microsoft.com/office/officeart/2005/8/layout/default"/>
    <dgm:cxn modelId="{E1DB7B7C-369F-44AC-A71D-97A8408D3773}" type="presParOf" srcId="{7B9BC5F8-F7D8-4D68-BC58-AAF00FAFCDD2}" destId="{A76DB6B6-CD03-4181-9878-FD7F3FFE710D}" srcOrd="0" destOrd="0" presId="urn:microsoft.com/office/officeart/2005/8/layout/default"/>
    <dgm:cxn modelId="{ADE2FDDF-1208-44FF-B1AF-8F6631D2359C}" type="presParOf" srcId="{7B9BC5F8-F7D8-4D68-BC58-AAF00FAFCDD2}" destId="{FBEFEC64-601A-442F-8FBB-0B20343D5B42}" srcOrd="1" destOrd="0" presId="urn:microsoft.com/office/officeart/2005/8/layout/default"/>
    <dgm:cxn modelId="{CF926066-DB70-497A-800D-125C7C70FA1A}" type="presParOf" srcId="{7B9BC5F8-F7D8-4D68-BC58-AAF00FAFCDD2}" destId="{7B38AD93-DB06-4BFA-9DF1-1B07A2B17B5A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6691A8E-14F7-4901-B991-66408D6029F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BC48CD1-EF2D-44CB-BE60-952733065E33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2000" b="1" dirty="0"/>
            <a:t>Explain</a:t>
          </a:r>
          <a:r>
            <a:rPr lang="en-US" sz="1600" dirty="0"/>
            <a:t> </a:t>
          </a:r>
        </a:p>
        <a:p>
          <a:r>
            <a:rPr lang="en-US" sz="1600" dirty="0"/>
            <a:t>Trial and go through short Patient Information Sheet*</a:t>
          </a:r>
        </a:p>
      </dgm:t>
    </dgm:pt>
    <dgm:pt modelId="{46AF3439-20B2-4A76-9B7E-D4454A2A7E38}" type="parTrans" cxnId="{A51734DC-8DC5-4CBB-BE23-1522ADAD2149}">
      <dgm:prSet/>
      <dgm:spPr/>
      <dgm:t>
        <a:bodyPr/>
        <a:lstStyle/>
        <a:p>
          <a:endParaRPr lang="en-US"/>
        </a:p>
      </dgm:t>
    </dgm:pt>
    <dgm:pt modelId="{7B85DCD6-A947-4797-9812-4B8A5E21F987}" type="sibTrans" cxnId="{A51734DC-8DC5-4CBB-BE23-1522ADAD2149}">
      <dgm:prSet/>
      <dgm:spPr/>
      <dgm:t>
        <a:bodyPr/>
        <a:lstStyle/>
        <a:p>
          <a:endParaRPr lang="en-US"/>
        </a:p>
      </dgm:t>
    </dgm:pt>
    <dgm:pt modelId="{DB36563C-B668-4CC0-BFB9-58EC872536ED}">
      <dgm:prSet phldrT="[Text]" custT="1"/>
      <dgm:spPr>
        <a:solidFill>
          <a:srgbClr val="60E146"/>
        </a:solidFill>
      </dgm:spPr>
      <dgm:t>
        <a:bodyPr/>
        <a:lstStyle/>
        <a:p>
          <a:r>
            <a:rPr lang="en-US" sz="2000" b="1" dirty="0"/>
            <a:t>Consent</a:t>
          </a:r>
        </a:p>
        <a:p>
          <a:r>
            <a:rPr lang="en-US" sz="1600" dirty="0"/>
            <a:t>Obtain </a:t>
          </a:r>
          <a:r>
            <a:rPr lang="en-US" sz="1600" u="sng" dirty="0"/>
            <a:t>VERBAL CONSENT ONLY </a:t>
          </a:r>
          <a:r>
            <a:rPr lang="en-US" sz="1600" dirty="0"/>
            <a:t>from patient</a:t>
          </a:r>
        </a:p>
      </dgm:t>
    </dgm:pt>
    <dgm:pt modelId="{C690CDC3-36AF-4BA4-9A0B-EB5E5FF0A775}" type="parTrans" cxnId="{731D4E0B-80BE-48E1-A683-760320510AFF}">
      <dgm:prSet/>
      <dgm:spPr/>
      <dgm:t>
        <a:bodyPr/>
        <a:lstStyle/>
        <a:p>
          <a:endParaRPr lang="en-US"/>
        </a:p>
      </dgm:t>
    </dgm:pt>
    <dgm:pt modelId="{D55166D9-3C13-4BC7-8CB2-7E6A21E79AB2}" type="sibTrans" cxnId="{731D4E0B-80BE-48E1-A683-760320510AFF}">
      <dgm:prSet/>
      <dgm:spPr/>
      <dgm:t>
        <a:bodyPr/>
        <a:lstStyle/>
        <a:p>
          <a:endParaRPr lang="en-US"/>
        </a:p>
      </dgm:t>
    </dgm:pt>
    <dgm:pt modelId="{0A0A81A5-CB54-4A60-B25D-F488FE1DE4C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000" b="1" dirty="0"/>
            <a:t>Document</a:t>
          </a:r>
        </a:p>
        <a:p>
          <a:r>
            <a:rPr lang="en-US" sz="1600" dirty="0"/>
            <a:t>Verbal consent on deferred consent form</a:t>
          </a:r>
          <a:r>
            <a:rPr lang="en-US" sz="1800" dirty="0"/>
            <a:t> </a:t>
          </a:r>
        </a:p>
      </dgm:t>
    </dgm:pt>
    <dgm:pt modelId="{4A31CB36-5B85-4A0F-8FDB-EC272124CBCA}" type="parTrans" cxnId="{E486B6F1-D742-4DFF-A46F-C6039CA03336}">
      <dgm:prSet/>
      <dgm:spPr/>
      <dgm:t>
        <a:bodyPr/>
        <a:lstStyle/>
        <a:p>
          <a:endParaRPr lang="en-US"/>
        </a:p>
      </dgm:t>
    </dgm:pt>
    <dgm:pt modelId="{B4BBD51F-5803-41FC-B694-43996DAC0459}" type="sibTrans" cxnId="{E486B6F1-D742-4DFF-A46F-C6039CA03336}">
      <dgm:prSet/>
      <dgm:spPr/>
      <dgm:t>
        <a:bodyPr/>
        <a:lstStyle/>
        <a:p>
          <a:endParaRPr lang="en-US"/>
        </a:p>
      </dgm:t>
    </dgm:pt>
    <dgm:pt modelId="{B1476425-9D24-454A-8B4E-C6D4E40B4E3B}" type="pres">
      <dgm:prSet presAssocID="{96691A8E-14F7-4901-B991-66408D6029F3}" presName="Name0" presStyleCnt="0">
        <dgm:presLayoutVars>
          <dgm:dir/>
          <dgm:animLvl val="lvl"/>
          <dgm:resizeHandles val="exact"/>
        </dgm:presLayoutVars>
      </dgm:prSet>
      <dgm:spPr/>
    </dgm:pt>
    <dgm:pt modelId="{DCC179E8-3657-4B9E-BE82-690707B70699}" type="pres">
      <dgm:prSet presAssocID="{4BC48CD1-EF2D-44CB-BE60-952733065E3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0CB5612-6C8B-4028-A7B5-544A30512D76}" type="pres">
      <dgm:prSet presAssocID="{7B85DCD6-A947-4797-9812-4B8A5E21F987}" presName="parTxOnlySpace" presStyleCnt="0"/>
      <dgm:spPr/>
    </dgm:pt>
    <dgm:pt modelId="{9E44869A-3B25-4B00-8F9B-866033484FB4}" type="pres">
      <dgm:prSet presAssocID="{DB36563C-B668-4CC0-BFB9-58EC872536ED}" presName="parTxOnly" presStyleLbl="node1" presStyleIdx="1" presStyleCnt="3" custLinFactNeighborX="-3325" custLinFactNeighborY="2006">
        <dgm:presLayoutVars>
          <dgm:chMax val="0"/>
          <dgm:chPref val="0"/>
          <dgm:bulletEnabled val="1"/>
        </dgm:presLayoutVars>
      </dgm:prSet>
      <dgm:spPr/>
    </dgm:pt>
    <dgm:pt modelId="{C578F3F8-611A-4283-94A6-2731327A31DD}" type="pres">
      <dgm:prSet presAssocID="{D55166D9-3C13-4BC7-8CB2-7E6A21E79AB2}" presName="parTxOnlySpace" presStyleCnt="0"/>
      <dgm:spPr/>
    </dgm:pt>
    <dgm:pt modelId="{69C2899E-99DD-455E-A78E-B64C2EBC55AD}" type="pres">
      <dgm:prSet presAssocID="{0A0A81A5-CB54-4A60-B25D-F488FE1DE4C2}" presName="parTxOnly" presStyleLbl="node1" presStyleIdx="2" presStyleCnt="3" custLinFactNeighborX="-7770" custLinFactNeighborY="-563">
        <dgm:presLayoutVars>
          <dgm:chMax val="0"/>
          <dgm:chPref val="0"/>
          <dgm:bulletEnabled val="1"/>
        </dgm:presLayoutVars>
      </dgm:prSet>
      <dgm:spPr/>
    </dgm:pt>
  </dgm:ptLst>
  <dgm:cxnLst>
    <dgm:cxn modelId="{106E5103-9D66-4B6D-81D9-2F9EB84B6847}" type="presOf" srcId="{0A0A81A5-CB54-4A60-B25D-F488FE1DE4C2}" destId="{69C2899E-99DD-455E-A78E-B64C2EBC55AD}" srcOrd="0" destOrd="0" presId="urn:microsoft.com/office/officeart/2005/8/layout/chevron1"/>
    <dgm:cxn modelId="{731D4E0B-80BE-48E1-A683-760320510AFF}" srcId="{96691A8E-14F7-4901-B991-66408D6029F3}" destId="{DB36563C-B668-4CC0-BFB9-58EC872536ED}" srcOrd="1" destOrd="0" parTransId="{C690CDC3-36AF-4BA4-9A0B-EB5E5FF0A775}" sibTransId="{D55166D9-3C13-4BC7-8CB2-7E6A21E79AB2}"/>
    <dgm:cxn modelId="{8AE79C2A-2DA7-4F86-B337-1BB87C5051D8}" type="presOf" srcId="{4BC48CD1-EF2D-44CB-BE60-952733065E33}" destId="{DCC179E8-3657-4B9E-BE82-690707B70699}" srcOrd="0" destOrd="0" presId="urn:microsoft.com/office/officeart/2005/8/layout/chevron1"/>
    <dgm:cxn modelId="{18314D7A-8D48-44E3-A967-C811F7F98C3E}" type="presOf" srcId="{96691A8E-14F7-4901-B991-66408D6029F3}" destId="{B1476425-9D24-454A-8B4E-C6D4E40B4E3B}" srcOrd="0" destOrd="0" presId="urn:microsoft.com/office/officeart/2005/8/layout/chevron1"/>
    <dgm:cxn modelId="{CC38C37C-7DA0-4681-8775-0113CD347027}" type="presOf" srcId="{DB36563C-B668-4CC0-BFB9-58EC872536ED}" destId="{9E44869A-3B25-4B00-8F9B-866033484FB4}" srcOrd="0" destOrd="0" presId="urn:microsoft.com/office/officeart/2005/8/layout/chevron1"/>
    <dgm:cxn modelId="{A51734DC-8DC5-4CBB-BE23-1522ADAD2149}" srcId="{96691A8E-14F7-4901-B991-66408D6029F3}" destId="{4BC48CD1-EF2D-44CB-BE60-952733065E33}" srcOrd="0" destOrd="0" parTransId="{46AF3439-20B2-4A76-9B7E-D4454A2A7E38}" sibTransId="{7B85DCD6-A947-4797-9812-4B8A5E21F987}"/>
    <dgm:cxn modelId="{E486B6F1-D742-4DFF-A46F-C6039CA03336}" srcId="{96691A8E-14F7-4901-B991-66408D6029F3}" destId="{0A0A81A5-CB54-4A60-B25D-F488FE1DE4C2}" srcOrd="2" destOrd="0" parTransId="{4A31CB36-5B85-4A0F-8FDB-EC272124CBCA}" sibTransId="{B4BBD51F-5803-41FC-B694-43996DAC0459}"/>
    <dgm:cxn modelId="{6A041E1C-0986-4869-85AE-C7F5F44DF744}" type="presParOf" srcId="{B1476425-9D24-454A-8B4E-C6D4E40B4E3B}" destId="{DCC179E8-3657-4B9E-BE82-690707B70699}" srcOrd="0" destOrd="0" presId="urn:microsoft.com/office/officeart/2005/8/layout/chevron1"/>
    <dgm:cxn modelId="{4ECC7438-BC24-4ED0-AF18-DC8E3F3ACB8A}" type="presParOf" srcId="{B1476425-9D24-454A-8B4E-C6D4E40B4E3B}" destId="{40CB5612-6C8B-4028-A7B5-544A30512D76}" srcOrd="1" destOrd="0" presId="urn:microsoft.com/office/officeart/2005/8/layout/chevron1"/>
    <dgm:cxn modelId="{6DEAE69E-B7BF-49F7-8534-CC4194DB1CEC}" type="presParOf" srcId="{B1476425-9D24-454A-8B4E-C6D4E40B4E3B}" destId="{9E44869A-3B25-4B00-8F9B-866033484FB4}" srcOrd="2" destOrd="0" presId="urn:microsoft.com/office/officeart/2005/8/layout/chevron1"/>
    <dgm:cxn modelId="{D7096E19-C026-490D-999C-193038D7716E}" type="presParOf" srcId="{B1476425-9D24-454A-8B4E-C6D4E40B4E3B}" destId="{C578F3F8-611A-4283-94A6-2731327A31DD}" srcOrd="3" destOrd="0" presId="urn:microsoft.com/office/officeart/2005/8/layout/chevron1"/>
    <dgm:cxn modelId="{300BCF01-39C8-46D2-8A81-73A68A3F5AE1}" type="presParOf" srcId="{B1476425-9D24-454A-8B4E-C6D4E40B4E3B}" destId="{69C2899E-99DD-455E-A78E-B64C2EBC55A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6691A8E-14F7-4901-B991-66408D6029F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BC48CD1-EF2D-44CB-BE60-952733065E33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2000" b="1" dirty="0"/>
            <a:t>Explain</a:t>
          </a:r>
          <a:r>
            <a:rPr lang="en-US" sz="1600" dirty="0"/>
            <a:t> </a:t>
          </a:r>
        </a:p>
        <a:p>
          <a:r>
            <a:rPr lang="en-US" sz="1600" dirty="0"/>
            <a:t>Trial and go through short Patient Information Sheet*</a:t>
          </a:r>
        </a:p>
      </dgm:t>
    </dgm:pt>
    <dgm:pt modelId="{46AF3439-20B2-4A76-9B7E-D4454A2A7E38}" type="parTrans" cxnId="{A51734DC-8DC5-4CBB-BE23-1522ADAD2149}">
      <dgm:prSet/>
      <dgm:spPr/>
      <dgm:t>
        <a:bodyPr/>
        <a:lstStyle/>
        <a:p>
          <a:endParaRPr lang="en-US"/>
        </a:p>
      </dgm:t>
    </dgm:pt>
    <dgm:pt modelId="{7B85DCD6-A947-4797-9812-4B8A5E21F987}" type="sibTrans" cxnId="{A51734DC-8DC5-4CBB-BE23-1522ADAD2149}">
      <dgm:prSet/>
      <dgm:spPr/>
      <dgm:t>
        <a:bodyPr/>
        <a:lstStyle/>
        <a:p>
          <a:endParaRPr lang="en-US"/>
        </a:p>
      </dgm:t>
    </dgm:pt>
    <dgm:pt modelId="{DB36563C-B668-4CC0-BFB9-58EC872536ED}">
      <dgm:prSet phldrT="[Text]" custT="1"/>
      <dgm:spPr>
        <a:solidFill>
          <a:srgbClr val="60E146"/>
        </a:solidFill>
      </dgm:spPr>
      <dgm:t>
        <a:bodyPr/>
        <a:lstStyle/>
        <a:p>
          <a:r>
            <a:rPr lang="en-US" sz="2000" b="1" dirty="0"/>
            <a:t>Objection</a:t>
          </a:r>
        </a:p>
        <a:p>
          <a:r>
            <a:rPr lang="en-US" sz="1600" dirty="0"/>
            <a:t>Ask if objection to research expressed by patient</a:t>
          </a:r>
        </a:p>
      </dgm:t>
    </dgm:pt>
    <dgm:pt modelId="{C690CDC3-36AF-4BA4-9A0B-EB5E5FF0A775}" type="parTrans" cxnId="{731D4E0B-80BE-48E1-A683-760320510AFF}">
      <dgm:prSet/>
      <dgm:spPr/>
      <dgm:t>
        <a:bodyPr/>
        <a:lstStyle/>
        <a:p>
          <a:endParaRPr lang="en-US"/>
        </a:p>
      </dgm:t>
    </dgm:pt>
    <dgm:pt modelId="{D55166D9-3C13-4BC7-8CB2-7E6A21E79AB2}" type="sibTrans" cxnId="{731D4E0B-80BE-48E1-A683-760320510AFF}">
      <dgm:prSet/>
      <dgm:spPr/>
      <dgm:t>
        <a:bodyPr/>
        <a:lstStyle/>
        <a:p>
          <a:endParaRPr lang="en-US"/>
        </a:p>
      </dgm:t>
    </dgm:pt>
    <dgm:pt modelId="{0A0A81A5-CB54-4A60-B25D-F488FE1DE4C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000" b="1" dirty="0"/>
            <a:t>Document</a:t>
          </a:r>
        </a:p>
        <a:p>
          <a:r>
            <a:rPr lang="en-US" sz="1600" dirty="0"/>
            <a:t>Verbal confirmation of non objection on declaration form</a:t>
          </a:r>
          <a:endParaRPr lang="en-US" sz="1800" dirty="0"/>
        </a:p>
      </dgm:t>
    </dgm:pt>
    <dgm:pt modelId="{4A31CB36-5B85-4A0F-8FDB-EC272124CBCA}" type="parTrans" cxnId="{E486B6F1-D742-4DFF-A46F-C6039CA03336}">
      <dgm:prSet/>
      <dgm:spPr/>
      <dgm:t>
        <a:bodyPr/>
        <a:lstStyle/>
        <a:p>
          <a:endParaRPr lang="en-US"/>
        </a:p>
      </dgm:t>
    </dgm:pt>
    <dgm:pt modelId="{B4BBD51F-5803-41FC-B694-43996DAC0459}" type="sibTrans" cxnId="{E486B6F1-D742-4DFF-A46F-C6039CA03336}">
      <dgm:prSet/>
      <dgm:spPr/>
      <dgm:t>
        <a:bodyPr/>
        <a:lstStyle/>
        <a:p>
          <a:endParaRPr lang="en-US"/>
        </a:p>
      </dgm:t>
    </dgm:pt>
    <dgm:pt modelId="{B1476425-9D24-454A-8B4E-C6D4E40B4E3B}" type="pres">
      <dgm:prSet presAssocID="{96691A8E-14F7-4901-B991-66408D6029F3}" presName="Name0" presStyleCnt="0">
        <dgm:presLayoutVars>
          <dgm:dir/>
          <dgm:animLvl val="lvl"/>
          <dgm:resizeHandles val="exact"/>
        </dgm:presLayoutVars>
      </dgm:prSet>
      <dgm:spPr/>
    </dgm:pt>
    <dgm:pt modelId="{DCC179E8-3657-4B9E-BE82-690707B70699}" type="pres">
      <dgm:prSet presAssocID="{4BC48CD1-EF2D-44CB-BE60-952733065E3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0CB5612-6C8B-4028-A7B5-544A30512D76}" type="pres">
      <dgm:prSet presAssocID="{7B85DCD6-A947-4797-9812-4B8A5E21F987}" presName="parTxOnlySpace" presStyleCnt="0"/>
      <dgm:spPr/>
    </dgm:pt>
    <dgm:pt modelId="{9E44869A-3B25-4B00-8F9B-866033484FB4}" type="pres">
      <dgm:prSet presAssocID="{DB36563C-B668-4CC0-BFB9-58EC872536ED}" presName="parTxOnly" presStyleLbl="node1" presStyleIdx="1" presStyleCnt="3" custLinFactNeighborX="-3325" custLinFactNeighborY="2006">
        <dgm:presLayoutVars>
          <dgm:chMax val="0"/>
          <dgm:chPref val="0"/>
          <dgm:bulletEnabled val="1"/>
        </dgm:presLayoutVars>
      </dgm:prSet>
      <dgm:spPr/>
    </dgm:pt>
    <dgm:pt modelId="{C578F3F8-611A-4283-94A6-2731327A31DD}" type="pres">
      <dgm:prSet presAssocID="{D55166D9-3C13-4BC7-8CB2-7E6A21E79AB2}" presName="parTxOnlySpace" presStyleCnt="0"/>
      <dgm:spPr/>
    </dgm:pt>
    <dgm:pt modelId="{69C2899E-99DD-455E-A78E-B64C2EBC55AD}" type="pres">
      <dgm:prSet presAssocID="{0A0A81A5-CB54-4A60-B25D-F488FE1DE4C2}" presName="parTxOnly" presStyleLbl="node1" presStyleIdx="2" presStyleCnt="3" custLinFactNeighborX="-7770" custLinFactNeighborY="-563">
        <dgm:presLayoutVars>
          <dgm:chMax val="0"/>
          <dgm:chPref val="0"/>
          <dgm:bulletEnabled val="1"/>
        </dgm:presLayoutVars>
      </dgm:prSet>
      <dgm:spPr/>
    </dgm:pt>
  </dgm:ptLst>
  <dgm:cxnLst>
    <dgm:cxn modelId="{106E5103-9D66-4B6D-81D9-2F9EB84B6847}" type="presOf" srcId="{0A0A81A5-CB54-4A60-B25D-F488FE1DE4C2}" destId="{69C2899E-99DD-455E-A78E-B64C2EBC55AD}" srcOrd="0" destOrd="0" presId="urn:microsoft.com/office/officeart/2005/8/layout/chevron1"/>
    <dgm:cxn modelId="{731D4E0B-80BE-48E1-A683-760320510AFF}" srcId="{96691A8E-14F7-4901-B991-66408D6029F3}" destId="{DB36563C-B668-4CC0-BFB9-58EC872536ED}" srcOrd="1" destOrd="0" parTransId="{C690CDC3-36AF-4BA4-9A0B-EB5E5FF0A775}" sibTransId="{D55166D9-3C13-4BC7-8CB2-7E6A21E79AB2}"/>
    <dgm:cxn modelId="{8AE79C2A-2DA7-4F86-B337-1BB87C5051D8}" type="presOf" srcId="{4BC48CD1-EF2D-44CB-BE60-952733065E33}" destId="{DCC179E8-3657-4B9E-BE82-690707B70699}" srcOrd="0" destOrd="0" presId="urn:microsoft.com/office/officeart/2005/8/layout/chevron1"/>
    <dgm:cxn modelId="{18314D7A-8D48-44E3-A967-C811F7F98C3E}" type="presOf" srcId="{96691A8E-14F7-4901-B991-66408D6029F3}" destId="{B1476425-9D24-454A-8B4E-C6D4E40B4E3B}" srcOrd="0" destOrd="0" presId="urn:microsoft.com/office/officeart/2005/8/layout/chevron1"/>
    <dgm:cxn modelId="{CC38C37C-7DA0-4681-8775-0113CD347027}" type="presOf" srcId="{DB36563C-B668-4CC0-BFB9-58EC872536ED}" destId="{9E44869A-3B25-4B00-8F9B-866033484FB4}" srcOrd="0" destOrd="0" presId="urn:microsoft.com/office/officeart/2005/8/layout/chevron1"/>
    <dgm:cxn modelId="{A51734DC-8DC5-4CBB-BE23-1522ADAD2149}" srcId="{96691A8E-14F7-4901-B991-66408D6029F3}" destId="{4BC48CD1-EF2D-44CB-BE60-952733065E33}" srcOrd="0" destOrd="0" parTransId="{46AF3439-20B2-4A76-9B7E-D4454A2A7E38}" sibTransId="{7B85DCD6-A947-4797-9812-4B8A5E21F987}"/>
    <dgm:cxn modelId="{E486B6F1-D742-4DFF-A46F-C6039CA03336}" srcId="{96691A8E-14F7-4901-B991-66408D6029F3}" destId="{0A0A81A5-CB54-4A60-B25D-F488FE1DE4C2}" srcOrd="2" destOrd="0" parTransId="{4A31CB36-5B85-4A0F-8FDB-EC272124CBCA}" sibTransId="{B4BBD51F-5803-41FC-B694-43996DAC0459}"/>
    <dgm:cxn modelId="{6A041E1C-0986-4869-85AE-C7F5F44DF744}" type="presParOf" srcId="{B1476425-9D24-454A-8B4E-C6D4E40B4E3B}" destId="{DCC179E8-3657-4B9E-BE82-690707B70699}" srcOrd="0" destOrd="0" presId="urn:microsoft.com/office/officeart/2005/8/layout/chevron1"/>
    <dgm:cxn modelId="{4ECC7438-BC24-4ED0-AF18-DC8E3F3ACB8A}" type="presParOf" srcId="{B1476425-9D24-454A-8B4E-C6D4E40B4E3B}" destId="{40CB5612-6C8B-4028-A7B5-544A30512D76}" srcOrd="1" destOrd="0" presId="urn:microsoft.com/office/officeart/2005/8/layout/chevron1"/>
    <dgm:cxn modelId="{6DEAE69E-B7BF-49F7-8534-CC4194DB1CEC}" type="presParOf" srcId="{B1476425-9D24-454A-8B4E-C6D4E40B4E3B}" destId="{9E44869A-3B25-4B00-8F9B-866033484FB4}" srcOrd="2" destOrd="0" presId="urn:microsoft.com/office/officeart/2005/8/layout/chevron1"/>
    <dgm:cxn modelId="{D7096E19-C026-490D-999C-193038D7716E}" type="presParOf" srcId="{B1476425-9D24-454A-8B4E-C6D4E40B4E3B}" destId="{C578F3F8-611A-4283-94A6-2731327A31DD}" srcOrd="3" destOrd="0" presId="urn:microsoft.com/office/officeart/2005/8/layout/chevron1"/>
    <dgm:cxn modelId="{300BCF01-39C8-46D2-8A81-73A68A3F5AE1}" type="presParOf" srcId="{B1476425-9D24-454A-8B4E-C6D4E40B4E3B}" destId="{69C2899E-99DD-455E-A78E-B64C2EBC55A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6691A8E-14F7-4901-B991-66408D6029F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BC48CD1-EF2D-44CB-BE60-952733065E33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2000" dirty="0"/>
            <a:t>Eligibility Form</a:t>
          </a:r>
          <a:endParaRPr lang="en-US" sz="2000" dirty="0">
            <a:solidFill>
              <a:srgbClr val="FF0000"/>
            </a:solidFill>
          </a:endParaRPr>
        </a:p>
      </dgm:t>
    </dgm:pt>
    <dgm:pt modelId="{46AF3439-20B2-4A76-9B7E-D4454A2A7E38}" type="parTrans" cxnId="{A51734DC-8DC5-4CBB-BE23-1522ADAD2149}">
      <dgm:prSet/>
      <dgm:spPr/>
      <dgm:t>
        <a:bodyPr/>
        <a:lstStyle/>
        <a:p>
          <a:endParaRPr lang="en-US" sz="2000"/>
        </a:p>
      </dgm:t>
    </dgm:pt>
    <dgm:pt modelId="{7B85DCD6-A947-4797-9812-4B8A5E21F987}" type="sibTrans" cxnId="{A51734DC-8DC5-4CBB-BE23-1522ADAD2149}">
      <dgm:prSet/>
      <dgm:spPr/>
      <dgm:t>
        <a:bodyPr/>
        <a:lstStyle/>
        <a:p>
          <a:endParaRPr lang="en-US" sz="2000"/>
        </a:p>
      </dgm:t>
    </dgm:pt>
    <dgm:pt modelId="{DB36563C-B668-4CC0-BFB9-58EC872536ED}">
      <dgm:prSet phldrT="[Text]" custT="1"/>
      <dgm:spPr>
        <a:solidFill>
          <a:srgbClr val="60E146"/>
        </a:solidFill>
      </dgm:spPr>
      <dgm:t>
        <a:bodyPr/>
        <a:lstStyle/>
        <a:p>
          <a:r>
            <a:rPr lang="en-US" sz="2000" dirty="0"/>
            <a:t>Randomisation Form *</a:t>
          </a:r>
        </a:p>
      </dgm:t>
    </dgm:pt>
    <dgm:pt modelId="{C690CDC3-36AF-4BA4-9A0B-EB5E5FF0A775}" type="parTrans" cxnId="{731D4E0B-80BE-48E1-A683-760320510AFF}">
      <dgm:prSet/>
      <dgm:spPr/>
      <dgm:t>
        <a:bodyPr/>
        <a:lstStyle/>
        <a:p>
          <a:endParaRPr lang="en-US" sz="2000"/>
        </a:p>
      </dgm:t>
    </dgm:pt>
    <dgm:pt modelId="{D55166D9-3C13-4BC7-8CB2-7E6A21E79AB2}" type="sibTrans" cxnId="{731D4E0B-80BE-48E1-A683-760320510AFF}">
      <dgm:prSet/>
      <dgm:spPr/>
      <dgm:t>
        <a:bodyPr/>
        <a:lstStyle/>
        <a:p>
          <a:endParaRPr lang="en-US" sz="2000"/>
        </a:p>
      </dgm:t>
    </dgm:pt>
    <dgm:pt modelId="{0A0A81A5-CB54-4A60-B25D-F488FE1DE4C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000" dirty="0"/>
            <a:t>Baseline Form</a:t>
          </a:r>
        </a:p>
      </dgm:t>
    </dgm:pt>
    <dgm:pt modelId="{4A31CB36-5B85-4A0F-8FDB-EC272124CBCA}" type="parTrans" cxnId="{E486B6F1-D742-4DFF-A46F-C6039CA03336}">
      <dgm:prSet/>
      <dgm:spPr/>
      <dgm:t>
        <a:bodyPr/>
        <a:lstStyle/>
        <a:p>
          <a:endParaRPr lang="en-US" sz="2000"/>
        </a:p>
      </dgm:t>
    </dgm:pt>
    <dgm:pt modelId="{B4BBD51F-5803-41FC-B694-43996DAC0459}" type="sibTrans" cxnId="{E486B6F1-D742-4DFF-A46F-C6039CA03336}">
      <dgm:prSet/>
      <dgm:spPr/>
      <dgm:t>
        <a:bodyPr/>
        <a:lstStyle/>
        <a:p>
          <a:endParaRPr lang="en-US" sz="2000"/>
        </a:p>
      </dgm:t>
    </dgm:pt>
    <dgm:pt modelId="{B1476425-9D24-454A-8B4E-C6D4E40B4E3B}" type="pres">
      <dgm:prSet presAssocID="{96691A8E-14F7-4901-B991-66408D6029F3}" presName="Name0" presStyleCnt="0">
        <dgm:presLayoutVars>
          <dgm:dir/>
          <dgm:animLvl val="lvl"/>
          <dgm:resizeHandles val="exact"/>
        </dgm:presLayoutVars>
      </dgm:prSet>
      <dgm:spPr/>
    </dgm:pt>
    <dgm:pt modelId="{DCC179E8-3657-4B9E-BE82-690707B70699}" type="pres">
      <dgm:prSet presAssocID="{4BC48CD1-EF2D-44CB-BE60-952733065E3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0CB5612-6C8B-4028-A7B5-544A30512D76}" type="pres">
      <dgm:prSet presAssocID="{7B85DCD6-A947-4797-9812-4B8A5E21F987}" presName="parTxOnlySpace" presStyleCnt="0"/>
      <dgm:spPr/>
    </dgm:pt>
    <dgm:pt modelId="{9E44869A-3B25-4B00-8F9B-866033484FB4}" type="pres">
      <dgm:prSet presAssocID="{DB36563C-B668-4CC0-BFB9-58EC872536ED}" presName="parTxOnly" presStyleLbl="node1" presStyleIdx="1" presStyleCnt="3" custLinFactNeighborX="-3325" custLinFactNeighborY="2006">
        <dgm:presLayoutVars>
          <dgm:chMax val="0"/>
          <dgm:chPref val="0"/>
          <dgm:bulletEnabled val="1"/>
        </dgm:presLayoutVars>
      </dgm:prSet>
      <dgm:spPr/>
    </dgm:pt>
    <dgm:pt modelId="{C578F3F8-611A-4283-94A6-2731327A31DD}" type="pres">
      <dgm:prSet presAssocID="{D55166D9-3C13-4BC7-8CB2-7E6A21E79AB2}" presName="parTxOnlySpace" presStyleCnt="0"/>
      <dgm:spPr/>
    </dgm:pt>
    <dgm:pt modelId="{69C2899E-99DD-455E-A78E-B64C2EBC55AD}" type="pres">
      <dgm:prSet presAssocID="{0A0A81A5-CB54-4A60-B25D-F488FE1DE4C2}" presName="parTxOnly" presStyleLbl="node1" presStyleIdx="2" presStyleCnt="3" custLinFactNeighborX="-7770" custLinFactNeighborY="-563">
        <dgm:presLayoutVars>
          <dgm:chMax val="0"/>
          <dgm:chPref val="0"/>
          <dgm:bulletEnabled val="1"/>
        </dgm:presLayoutVars>
      </dgm:prSet>
      <dgm:spPr/>
    </dgm:pt>
  </dgm:ptLst>
  <dgm:cxnLst>
    <dgm:cxn modelId="{106E5103-9D66-4B6D-81D9-2F9EB84B6847}" type="presOf" srcId="{0A0A81A5-CB54-4A60-B25D-F488FE1DE4C2}" destId="{69C2899E-99DD-455E-A78E-B64C2EBC55AD}" srcOrd="0" destOrd="0" presId="urn:microsoft.com/office/officeart/2005/8/layout/chevron1"/>
    <dgm:cxn modelId="{731D4E0B-80BE-48E1-A683-760320510AFF}" srcId="{96691A8E-14F7-4901-B991-66408D6029F3}" destId="{DB36563C-B668-4CC0-BFB9-58EC872536ED}" srcOrd="1" destOrd="0" parTransId="{C690CDC3-36AF-4BA4-9A0B-EB5E5FF0A775}" sibTransId="{D55166D9-3C13-4BC7-8CB2-7E6A21E79AB2}"/>
    <dgm:cxn modelId="{8AE79C2A-2DA7-4F86-B337-1BB87C5051D8}" type="presOf" srcId="{4BC48CD1-EF2D-44CB-BE60-952733065E33}" destId="{DCC179E8-3657-4B9E-BE82-690707B70699}" srcOrd="0" destOrd="0" presId="urn:microsoft.com/office/officeart/2005/8/layout/chevron1"/>
    <dgm:cxn modelId="{18314D7A-8D48-44E3-A967-C811F7F98C3E}" type="presOf" srcId="{96691A8E-14F7-4901-B991-66408D6029F3}" destId="{B1476425-9D24-454A-8B4E-C6D4E40B4E3B}" srcOrd="0" destOrd="0" presId="urn:microsoft.com/office/officeart/2005/8/layout/chevron1"/>
    <dgm:cxn modelId="{CC38C37C-7DA0-4681-8775-0113CD347027}" type="presOf" srcId="{DB36563C-B668-4CC0-BFB9-58EC872536ED}" destId="{9E44869A-3B25-4B00-8F9B-866033484FB4}" srcOrd="0" destOrd="0" presId="urn:microsoft.com/office/officeart/2005/8/layout/chevron1"/>
    <dgm:cxn modelId="{A51734DC-8DC5-4CBB-BE23-1522ADAD2149}" srcId="{96691A8E-14F7-4901-B991-66408D6029F3}" destId="{4BC48CD1-EF2D-44CB-BE60-952733065E33}" srcOrd="0" destOrd="0" parTransId="{46AF3439-20B2-4A76-9B7E-D4454A2A7E38}" sibTransId="{7B85DCD6-A947-4797-9812-4B8A5E21F987}"/>
    <dgm:cxn modelId="{E486B6F1-D742-4DFF-A46F-C6039CA03336}" srcId="{96691A8E-14F7-4901-B991-66408D6029F3}" destId="{0A0A81A5-CB54-4A60-B25D-F488FE1DE4C2}" srcOrd="2" destOrd="0" parTransId="{4A31CB36-5B85-4A0F-8FDB-EC272124CBCA}" sibTransId="{B4BBD51F-5803-41FC-B694-43996DAC0459}"/>
    <dgm:cxn modelId="{6A041E1C-0986-4869-85AE-C7F5F44DF744}" type="presParOf" srcId="{B1476425-9D24-454A-8B4E-C6D4E40B4E3B}" destId="{DCC179E8-3657-4B9E-BE82-690707B70699}" srcOrd="0" destOrd="0" presId="urn:microsoft.com/office/officeart/2005/8/layout/chevron1"/>
    <dgm:cxn modelId="{4ECC7438-BC24-4ED0-AF18-DC8E3F3ACB8A}" type="presParOf" srcId="{B1476425-9D24-454A-8B4E-C6D4E40B4E3B}" destId="{40CB5612-6C8B-4028-A7B5-544A30512D76}" srcOrd="1" destOrd="0" presId="urn:microsoft.com/office/officeart/2005/8/layout/chevron1"/>
    <dgm:cxn modelId="{6DEAE69E-B7BF-49F7-8534-CC4194DB1CEC}" type="presParOf" srcId="{B1476425-9D24-454A-8B4E-C6D4E40B4E3B}" destId="{9E44869A-3B25-4B00-8F9B-866033484FB4}" srcOrd="2" destOrd="0" presId="urn:microsoft.com/office/officeart/2005/8/layout/chevron1"/>
    <dgm:cxn modelId="{D7096E19-C026-490D-999C-193038D7716E}" type="presParOf" srcId="{B1476425-9D24-454A-8B4E-C6D4E40B4E3B}" destId="{C578F3F8-611A-4283-94A6-2731327A31DD}" srcOrd="3" destOrd="0" presId="urn:microsoft.com/office/officeart/2005/8/layout/chevron1"/>
    <dgm:cxn modelId="{300BCF01-39C8-46D2-8A81-73A68A3F5AE1}" type="presParOf" srcId="{B1476425-9D24-454A-8B4E-C6D4E40B4E3B}" destId="{69C2899E-99DD-455E-A78E-B64C2EBC55A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1A2BF02-EAB4-4279-B155-0115666134AD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C5D083F-5B20-4FBA-B978-363CB8A22DAF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1900" dirty="0"/>
            <a:t>Generic site user ID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400" dirty="0"/>
            <a:t>Provided by email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400" dirty="0"/>
            <a:t> following ‘green light’ approval</a:t>
          </a:r>
          <a:endParaRPr lang="en-US" sz="1400" dirty="0"/>
        </a:p>
      </dgm:t>
    </dgm:pt>
    <dgm:pt modelId="{8A0A6E63-A3B9-4C72-A729-7361D202A85B}" type="parTrans" cxnId="{0F1E16D7-F95A-4FA9-B985-42A17EF75DE8}">
      <dgm:prSet/>
      <dgm:spPr/>
      <dgm:t>
        <a:bodyPr/>
        <a:lstStyle/>
        <a:p>
          <a:endParaRPr lang="en-US"/>
        </a:p>
      </dgm:t>
    </dgm:pt>
    <dgm:pt modelId="{3942015F-300C-4247-A4A5-C81CE784B331}" type="sibTrans" cxnId="{0F1E16D7-F95A-4FA9-B985-42A17EF75DE8}">
      <dgm:prSet/>
      <dgm:spPr/>
      <dgm:t>
        <a:bodyPr/>
        <a:lstStyle/>
        <a:p>
          <a:endParaRPr lang="en-US"/>
        </a:p>
      </dgm:t>
    </dgm:pt>
    <dgm:pt modelId="{D4BAE2BE-D75F-4CFA-98C7-E47177A197A8}">
      <dgm:prSet phldrT="[Text]" custT="1"/>
      <dgm:spPr>
        <a:solidFill>
          <a:srgbClr val="60E146"/>
        </a:solidFill>
      </dgm:spPr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1900" dirty="0"/>
            <a:t>Paper/Electronic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400" dirty="0"/>
            <a:t>Optional whether paper CRF’s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400" dirty="0"/>
            <a:t> used prior to entry</a:t>
          </a:r>
          <a:endParaRPr lang="en-US" sz="1400" dirty="0"/>
        </a:p>
      </dgm:t>
    </dgm:pt>
    <dgm:pt modelId="{0A3ADAA2-8E46-4AF0-98F2-8C84C198909E}" type="parTrans" cxnId="{7B309948-E061-48E7-ACAD-21DE0C89E486}">
      <dgm:prSet/>
      <dgm:spPr/>
      <dgm:t>
        <a:bodyPr/>
        <a:lstStyle/>
        <a:p>
          <a:endParaRPr lang="en-US"/>
        </a:p>
      </dgm:t>
    </dgm:pt>
    <dgm:pt modelId="{529526D2-698C-43C7-9BC2-D735EAEC49D1}" type="sibTrans" cxnId="{7B309948-E061-48E7-ACAD-21DE0C89E486}">
      <dgm:prSet/>
      <dgm:spPr/>
      <dgm:t>
        <a:bodyPr/>
        <a:lstStyle/>
        <a:p>
          <a:endParaRPr lang="en-US"/>
        </a:p>
      </dgm:t>
    </dgm:pt>
    <dgm:pt modelId="{253B1388-E155-4B8A-B4B3-4C3676745C76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1900" dirty="0"/>
            <a:t>Personal Identifiable Data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400" dirty="0"/>
            <a:t>Collected on Randomisation CRF and entered onto the randomisation </a:t>
          </a:r>
          <a:r>
            <a:rPr lang="en-GB" sz="1400" dirty="0" err="1"/>
            <a:t>eCRF</a:t>
          </a:r>
          <a:r>
            <a:rPr lang="en-GB" sz="1400" dirty="0"/>
            <a:t>. PID will be anonymised upon data entry to allow storage</a:t>
          </a:r>
        </a:p>
      </dgm:t>
    </dgm:pt>
    <dgm:pt modelId="{EE9D33D4-8DD0-4F68-9C71-7E12B8E022AD}" type="parTrans" cxnId="{75C98DD2-ED32-43A8-8CD4-04E5BE0A18BD}">
      <dgm:prSet/>
      <dgm:spPr/>
      <dgm:t>
        <a:bodyPr/>
        <a:lstStyle/>
        <a:p>
          <a:endParaRPr lang="en-US"/>
        </a:p>
      </dgm:t>
    </dgm:pt>
    <dgm:pt modelId="{B65564B2-4C6C-40EC-A9CE-105E8390A9D3}" type="sibTrans" cxnId="{75C98DD2-ED32-43A8-8CD4-04E5BE0A18BD}">
      <dgm:prSet/>
      <dgm:spPr/>
      <dgm:t>
        <a:bodyPr/>
        <a:lstStyle/>
        <a:p>
          <a:endParaRPr lang="en-US"/>
        </a:p>
      </dgm:t>
    </dgm:pt>
    <dgm:pt modelId="{7B9BC5F8-F7D8-4D68-BC58-AAF00FAFCDD2}" type="pres">
      <dgm:prSet presAssocID="{F1A2BF02-EAB4-4279-B155-0115666134AD}" presName="diagram" presStyleCnt="0">
        <dgm:presLayoutVars>
          <dgm:dir/>
          <dgm:resizeHandles val="exact"/>
        </dgm:presLayoutVars>
      </dgm:prSet>
      <dgm:spPr/>
    </dgm:pt>
    <dgm:pt modelId="{A76DB6B6-CD03-4181-9878-FD7F3FFE710D}" type="pres">
      <dgm:prSet presAssocID="{3C5D083F-5B20-4FBA-B978-363CB8A22DAF}" presName="node" presStyleLbl="node1" presStyleIdx="0" presStyleCnt="3">
        <dgm:presLayoutVars>
          <dgm:bulletEnabled val="1"/>
        </dgm:presLayoutVars>
      </dgm:prSet>
      <dgm:spPr/>
    </dgm:pt>
    <dgm:pt modelId="{FBEFEC64-601A-442F-8FBB-0B20343D5B42}" type="pres">
      <dgm:prSet presAssocID="{3942015F-300C-4247-A4A5-C81CE784B331}" presName="sibTrans" presStyleCnt="0"/>
      <dgm:spPr/>
    </dgm:pt>
    <dgm:pt modelId="{7B38AD93-DB06-4BFA-9DF1-1B07A2B17B5A}" type="pres">
      <dgm:prSet presAssocID="{D4BAE2BE-D75F-4CFA-98C7-E47177A197A8}" presName="node" presStyleLbl="node1" presStyleIdx="1" presStyleCnt="3">
        <dgm:presLayoutVars>
          <dgm:bulletEnabled val="1"/>
        </dgm:presLayoutVars>
      </dgm:prSet>
      <dgm:spPr/>
    </dgm:pt>
    <dgm:pt modelId="{0A2348DA-FCA2-425D-996E-2159ED76EBE9}" type="pres">
      <dgm:prSet presAssocID="{529526D2-698C-43C7-9BC2-D735EAEC49D1}" presName="sibTrans" presStyleCnt="0"/>
      <dgm:spPr/>
    </dgm:pt>
    <dgm:pt modelId="{6C53EC16-58FF-4D3B-A4A6-8B9C36751778}" type="pres">
      <dgm:prSet presAssocID="{253B1388-E155-4B8A-B4B3-4C3676745C76}" presName="node" presStyleLbl="node1" presStyleIdx="2" presStyleCnt="3" custLinFactNeighborX="-56060" custLinFactNeighborY="-5398">
        <dgm:presLayoutVars>
          <dgm:bulletEnabled val="1"/>
        </dgm:presLayoutVars>
      </dgm:prSet>
      <dgm:spPr/>
    </dgm:pt>
  </dgm:ptLst>
  <dgm:cxnLst>
    <dgm:cxn modelId="{6D00F565-25D4-4D67-8988-520D7851DAD1}" type="presOf" srcId="{3C5D083F-5B20-4FBA-B978-363CB8A22DAF}" destId="{A76DB6B6-CD03-4181-9878-FD7F3FFE710D}" srcOrd="0" destOrd="0" presId="urn:microsoft.com/office/officeart/2005/8/layout/default"/>
    <dgm:cxn modelId="{7B309948-E061-48E7-ACAD-21DE0C89E486}" srcId="{F1A2BF02-EAB4-4279-B155-0115666134AD}" destId="{D4BAE2BE-D75F-4CFA-98C7-E47177A197A8}" srcOrd="1" destOrd="0" parTransId="{0A3ADAA2-8E46-4AF0-98F2-8C84C198909E}" sibTransId="{529526D2-698C-43C7-9BC2-D735EAEC49D1}"/>
    <dgm:cxn modelId="{7BF2739A-EAD1-460A-B466-B4FEF0E79558}" type="presOf" srcId="{253B1388-E155-4B8A-B4B3-4C3676745C76}" destId="{6C53EC16-58FF-4D3B-A4A6-8B9C36751778}" srcOrd="0" destOrd="0" presId="urn:microsoft.com/office/officeart/2005/8/layout/default"/>
    <dgm:cxn modelId="{75C98DD2-ED32-43A8-8CD4-04E5BE0A18BD}" srcId="{F1A2BF02-EAB4-4279-B155-0115666134AD}" destId="{253B1388-E155-4B8A-B4B3-4C3676745C76}" srcOrd="2" destOrd="0" parTransId="{EE9D33D4-8DD0-4F68-9C71-7E12B8E022AD}" sibTransId="{B65564B2-4C6C-40EC-A9CE-105E8390A9D3}"/>
    <dgm:cxn modelId="{0F1E16D7-F95A-4FA9-B985-42A17EF75DE8}" srcId="{F1A2BF02-EAB4-4279-B155-0115666134AD}" destId="{3C5D083F-5B20-4FBA-B978-363CB8A22DAF}" srcOrd="0" destOrd="0" parTransId="{8A0A6E63-A3B9-4C72-A729-7361D202A85B}" sibTransId="{3942015F-300C-4247-A4A5-C81CE784B331}"/>
    <dgm:cxn modelId="{7B5E99EB-8210-404B-867E-E1885859224F}" type="presOf" srcId="{D4BAE2BE-D75F-4CFA-98C7-E47177A197A8}" destId="{7B38AD93-DB06-4BFA-9DF1-1B07A2B17B5A}" srcOrd="0" destOrd="0" presId="urn:microsoft.com/office/officeart/2005/8/layout/default"/>
    <dgm:cxn modelId="{B505F1F9-4E1F-4275-8E2C-7D54FBF79773}" type="presOf" srcId="{F1A2BF02-EAB4-4279-B155-0115666134AD}" destId="{7B9BC5F8-F7D8-4D68-BC58-AAF00FAFCDD2}" srcOrd="0" destOrd="0" presId="urn:microsoft.com/office/officeart/2005/8/layout/default"/>
    <dgm:cxn modelId="{E1DB7B7C-369F-44AC-A71D-97A8408D3773}" type="presParOf" srcId="{7B9BC5F8-F7D8-4D68-BC58-AAF00FAFCDD2}" destId="{A76DB6B6-CD03-4181-9878-FD7F3FFE710D}" srcOrd="0" destOrd="0" presId="urn:microsoft.com/office/officeart/2005/8/layout/default"/>
    <dgm:cxn modelId="{ADE2FDDF-1208-44FF-B1AF-8F6631D2359C}" type="presParOf" srcId="{7B9BC5F8-F7D8-4D68-BC58-AAF00FAFCDD2}" destId="{FBEFEC64-601A-442F-8FBB-0B20343D5B42}" srcOrd="1" destOrd="0" presId="urn:microsoft.com/office/officeart/2005/8/layout/default"/>
    <dgm:cxn modelId="{CF926066-DB70-497A-800D-125C7C70FA1A}" type="presParOf" srcId="{7B9BC5F8-F7D8-4D68-BC58-AAF00FAFCDD2}" destId="{7B38AD93-DB06-4BFA-9DF1-1B07A2B17B5A}" srcOrd="2" destOrd="0" presId="urn:microsoft.com/office/officeart/2005/8/layout/default"/>
    <dgm:cxn modelId="{9431D9DC-15EB-407D-8D38-E3B5CE35A534}" type="presParOf" srcId="{7B9BC5F8-F7D8-4D68-BC58-AAF00FAFCDD2}" destId="{0A2348DA-FCA2-425D-996E-2159ED76EBE9}" srcOrd="3" destOrd="0" presId="urn:microsoft.com/office/officeart/2005/8/layout/default"/>
    <dgm:cxn modelId="{629B337A-4086-4B3C-BEDB-28AF7B0FE7C6}" type="presParOf" srcId="{7B9BC5F8-F7D8-4D68-BC58-AAF00FAFCDD2}" destId="{6C53EC16-58FF-4D3B-A4A6-8B9C36751778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1A2BF02-EAB4-4279-B155-0115666134AD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C5D083F-5B20-4FBA-B978-363CB8A22DAF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2000" b="1" dirty="0"/>
            <a:t>Data Collected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800" dirty="0"/>
            <a:t>Data collected up until withdrawal point will automatically be used unless participant specifically requests otherwise</a:t>
          </a:r>
          <a:endParaRPr lang="en-US" sz="1800" dirty="0"/>
        </a:p>
      </dgm:t>
    </dgm:pt>
    <dgm:pt modelId="{8A0A6E63-A3B9-4C72-A729-7361D202A85B}" type="parTrans" cxnId="{0F1E16D7-F95A-4FA9-B985-42A17EF75DE8}">
      <dgm:prSet/>
      <dgm:spPr/>
      <dgm:t>
        <a:bodyPr/>
        <a:lstStyle/>
        <a:p>
          <a:endParaRPr lang="en-US"/>
        </a:p>
      </dgm:t>
    </dgm:pt>
    <dgm:pt modelId="{3942015F-300C-4247-A4A5-C81CE784B331}" type="sibTrans" cxnId="{0F1E16D7-F95A-4FA9-B985-42A17EF75DE8}">
      <dgm:prSet/>
      <dgm:spPr/>
      <dgm:t>
        <a:bodyPr/>
        <a:lstStyle/>
        <a:p>
          <a:endParaRPr lang="en-US"/>
        </a:p>
      </dgm:t>
    </dgm:pt>
    <dgm:pt modelId="{D4BAE2BE-D75F-4CFA-98C7-E47177A197A8}">
      <dgm:prSet phldrT="[Text]" custT="1"/>
      <dgm:spPr>
        <a:solidFill>
          <a:srgbClr val="60E146"/>
        </a:solidFill>
      </dgm:spPr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2000" b="1" dirty="0"/>
            <a:t>Follow-up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800" dirty="0"/>
            <a:t>Unless a participant explicitly withdraws their consent, they will be followed-up wherever possible and data collected as per the protocol until the end of the trial</a:t>
          </a:r>
        </a:p>
      </dgm:t>
    </dgm:pt>
    <dgm:pt modelId="{0A3ADAA2-8E46-4AF0-98F2-8C84C198909E}" type="parTrans" cxnId="{7B309948-E061-48E7-ACAD-21DE0C89E486}">
      <dgm:prSet/>
      <dgm:spPr/>
      <dgm:t>
        <a:bodyPr/>
        <a:lstStyle/>
        <a:p>
          <a:endParaRPr lang="en-US"/>
        </a:p>
      </dgm:t>
    </dgm:pt>
    <dgm:pt modelId="{529526D2-698C-43C7-9BC2-D735EAEC49D1}" type="sibTrans" cxnId="{7B309948-E061-48E7-ACAD-21DE0C89E486}">
      <dgm:prSet/>
      <dgm:spPr/>
      <dgm:t>
        <a:bodyPr/>
        <a:lstStyle/>
        <a:p>
          <a:endParaRPr lang="en-US"/>
        </a:p>
      </dgm:t>
    </dgm:pt>
    <dgm:pt modelId="{253B1388-E155-4B8A-B4B3-4C3676745C76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2000" b="1" dirty="0"/>
            <a:t>Withdrawal Options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GB" sz="1800" dirty="0">
              <a:solidFill>
                <a:schemeClr val="bg1"/>
              </a:solidFill>
            </a:rPr>
            <a:t>Withdraw from trial treatment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GB" sz="1800" dirty="0">
              <a:solidFill>
                <a:schemeClr val="bg1"/>
              </a:solidFill>
            </a:rPr>
            <a:t>Withdraw completely</a:t>
          </a:r>
          <a:endParaRPr lang="en-US" sz="1800" dirty="0">
            <a:solidFill>
              <a:schemeClr val="bg1"/>
            </a:solidFill>
          </a:endParaRPr>
        </a:p>
      </dgm:t>
    </dgm:pt>
    <dgm:pt modelId="{EE9D33D4-8DD0-4F68-9C71-7E12B8E022AD}" type="parTrans" cxnId="{75C98DD2-ED32-43A8-8CD4-04E5BE0A18BD}">
      <dgm:prSet/>
      <dgm:spPr/>
      <dgm:t>
        <a:bodyPr/>
        <a:lstStyle/>
        <a:p>
          <a:endParaRPr lang="en-US"/>
        </a:p>
      </dgm:t>
    </dgm:pt>
    <dgm:pt modelId="{B65564B2-4C6C-40EC-A9CE-105E8390A9D3}" type="sibTrans" cxnId="{75C98DD2-ED32-43A8-8CD4-04E5BE0A18BD}">
      <dgm:prSet/>
      <dgm:spPr/>
      <dgm:t>
        <a:bodyPr/>
        <a:lstStyle/>
        <a:p>
          <a:endParaRPr lang="en-US"/>
        </a:p>
      </dgm:t>
    </dgm:pt>
    <dgm:pt modelId="{74122E62-51C3-4A2D-8713-C980D8DF4417}">
      <dgm:prSet custT="1"/>
      <dgm:spPr/>
      <dgm:t>
        <a:bodyPr/>
        <a:lstStyle/>
        <a:p>
          <a:r>
            <a:rPr lang="en-US" sz="2000" b="1" dirty="0"/>
            <a:t>Document</a:t>
          </a:r>
        </a:p>
        <a:p>
          <a:r>
            <a:rPr lang="en-US" sz="1200" dirty="0"/>
            <a:t> </a:t>
          </a:r>
          <a:r>
            <a:rPr lang="en-US" sz="1800" dirty="0"/>
            <a:t>Date of withdrawal in Medical Notes</a:t>
          </a:r>
        </a:p>
      </dgm:t>
    </dgm:pt>
    <dgm:pt modelId="{6894C82D-B16B-4223-A36F-C601E17DD3AC}" type="parTrans" cxnId="{23BFAEE9-3148-4DBF-86CA-D5F99E4E701B}">
      <dgm:prSet/>
      <dgm:spPr/>
      <dgm:t>
        <a:bodyPr/>
        <a:lstStyle/>
        <a:p>
          <a:endParaRPr lang="en-US"/>
        </a:p>
      </dgm:t>
    </dgm:pt>
    <dgm:pt modelId="{77964CE5-AA68-45F1-B600-7DB5BBB48F47}" type="sibTrans" cxnId="{23BFAEE9-3148-4DBF-86CA-D5F99E4E701B}">
      <dgm:prSet/>
      <dgm:spPr/>
      <dgm:t>
        <a:bodyPr/>
        <a:lstStyle/>
        <a:p>
          <a:endParaRPr lang="en-US"/>
        </a:p>
      </dgm:t>
    </dgm:pt>
    <dgm:pt modelId="{7B9BC5F8-F7D8-4D68-BC58-AAF00FAFCDD2}" type="pres">
      <dgm:prSet presAssocID="{F1A2BF02-EAB4-4279-B155-0115666134AD}" presName="diagram" presStyleCnt="0">
        <dgm:presLayoutVars>
          <dgm:dir/>
          <dgm:resizeHandles val="exact"/>
        </dgm:presLayoutVars>
      </dgm:prSet>
      <dgm:spPr/>
    </dgm:pt>
    <dgm:pt modelId="{A76DB6B6-CD03-4181-9878-FD7F3FFE710D}" type="pres">
      <dgm:prSet presAssocID="{3C5D083F-5B20-4FBA-B978-363CB8A22DAF}" presName="node" presStyleLbl="node1" presStyleIdx="0" presStyleCnt="4" custScaleX="145824" custLinFactNeighborX="-1397" custLinFactNeighborY="-582">
        <dgm:presLayoutVars>
          <dgm:bulletEnabled val="1"/>
        </dgm:presLayoutVars>
      </dgm:prSet>
      <dgm:spPr/>
    </dgm:pt>
    <dgm:pt modelId="{FBEFEC64-601A-442F-8FBB-0B20343D5B42}" type="pres">
      <dgm:prSet presAssocID="{3942015F-300C-4247-A4A5-C81CE784B331}" presName="sibTrans" presStyleCnt="0"/>
      <dgm:spPr/>
    </dgm:pt>
    <dgm:pt modelId="{7B38AD93-DB06-4BFA-9DF1-1B07A2B17B5A}" type="pres">
      <dgm:prSet presAssocID="{D4BAE2BE-D75F-4CFA-98C7-E47177A197A8}" presName="node" presStyleLbl="node1" presStyleIdx="1" presStyleCnt="4" custScaleX="142852">
        <dgm:presLayoutVars>
          <dgm:bulletEnabled val="1"/>
        </dgm:presLayoutVars>
      </dgm:prSet>
      <dgm:spPr/>
    </dgm:pt>
    <dgm:pt modelId="{0A2348DA-FCA2-425D-996E-2159ED76EBE9}" type="pres">
      <dgm:prSet presAssocID="{529526D2-698C-43C7-9BC2-D735EAEC49D1}" presName="sibTrans" presStyleCnt="0"/>
      <dgm:spPr/>
    </dgm:pt>
    <dgm:pt modelId="{6C53EC16-58FF-4D3B-A4A6-8B9C36751778}" type="pres">
      <dgm:prSet presAssocID="{253B1388-E155-4B8A-B4B3-4C3676745C76}" presName="node" presStyleLbl="node1" presStyleIdx="2" presStyleCnt="4" custScaleX="143981" custScaleY="70848">
        <dgm:presLayoutVars>
          <dgm:bulletEnabled val="1"/>
        </dgm:presLayoutVars>
      </dgm:prSet>
      <dgm:spPr/>
    </dgm:pt>
    <dgm:pt modelId="{8835724A-CCFE-4B9D-A829-0FB3D05C30F4}" type="pres">
      <dgm:prSet presAssocID="{B65564B2-4C6C-40EC-A9CE-105E8390A9D3}" presName="sibTrans" presStyleCnt="0"/>
      <dgm:spPr/>
    </dgm:pt>
    <dgm:pt modelId="{2ECF0556-1ABB-4BF5-AC34-72005AA51380}" type="pres">
      <dgm:prSet presAssocID="{74122E62-51C3-4A2D-8713-C980D8DF4417}" presName="node" presStyleLbl="node1" presStyleIdx="3" presStyleCnt="4" custScaleX="146092" custScaleY="66566">
        <dgm:presLayoutVars>
          <dgm:bulletEnabled val="1"/>
        </dgm:presLayoutVars>
      </dgm:prSet>
      <dgm:spPr/>
    </dgm:pt>
  </dgm:ptLst>
  <dgm:cxnLst>
    <dgm:cxn modelId="{90646B18-6E66-4443-9E6F-5D89A4133370}" type="presOf" srcId="{74122E62-51C3-4A2D-8713-C980D8DF4417}" destId="{2ECF0556-1ABB-4BF5-AC34-72005AA51380}" srcOrd="0" destOrd="0" presId="urn:microsoft.com/office/officeart/2005/8/layout/default"/>
    <dgm:cxn modelId="{6D00F565-25D4-4D67-8988-520D7851DAD1}" type="presOf" srcId="{3C5D083F-5B20-4FBA-B978-363CB8A22DAF}" destId="{A76DB6B6-CD03-4181-9878-FD7F3FFE710D}" srcOrd="0" destOrd="0" presId="urn:microsoft.com/office/officeart/2005/8/layout/default"/>
    <dgm:cxn modelId="{7B309948-E061-48E7-ACAD-21DE0C89E486}" srcId="{F1A2BF02-EAB4-4279-B155-0115666134AD}" destId="{D4BAE2BE-D75F-4CFA-98C7-E47177A197A8}" srcOrd="1" destOrd="0" parTransId="{0A3ADAA2-8E46-4AF0-98F2-8C84C198909E}" sibTransId="{529526D2-698C-43C7-9BC2-D735EAEC49D1}"/>
    <dgm:cxn modelId="{7BF2739A-EAD1-460A-B466-B4FEF0E79558}" type="presOf" srcId="{253B1388-E155-4B8A-B4B3-4C3676745C76}" destId="{6C53EC16-58FF-4D3B-A4A6-8B9C36751778}" srcOrd="0" destOrd="0" presId="urn:microsoft.com/office/officeart/2005/8/layout/default"/>
    <dgm:cxn modelId="{75C98DD2-ED32-43A8-8CD4-04E5BE0A18BD}" srcId="{F1A2BF02-EAB4-4279-B155-0115666134AD}" destId="{253B1388-E155-4B8A-B4B3-4C3676745C76}" srcOrd="2" destOrd="0" parTransId="{EE9D33D4-8DD0-4F68-9C71-7E12B8E022AD}" sibTransId="{B65564B2-4C6C-40EC-A9CE-105E8390A9D3}"/>
    <dgm:cxn modelId="{0F1E16D7-F95A-4FA9-B985-42A17EF75DE8}" srcId="{F1A2BF02-EAB4-4279-B155-0115666134AD}" destId="{3C5D083F-5B20-4FBA-B978-363CB8A22DAF}" srcOrd="0" destOrd="0" parTransId="{8A0A6E63-A3B9-4C72-A729-7361D202A85B}" sibTransId="{3942015F-300C-4247-A4A5-C81CE784B331}"/>
    <dgm:cxn modelId="{23BFAEE9-3148-4DBF-86CA-D5F99E4E701B}" srcId="{F1A2BF02-EAB4-4279-B155-0115666134AD}" destId="{74122E62-51C3-4A2D-8713-C980D8DF4417}" srcOrd="3" destOrd="0" parTransId="{6894C82D-B16B-4223-A36F-C601E17DD3AC}" sibTransId="{77964CE5-AA68-45F1-B600-7DB5BBB48F47}"/>
    <dgm:cxn modelId="{7B5E99EB-8210-404B-867E-E1885859224F}" type="presOf" srcId="{D4BAE2BE-D75F-4CFA-98C7-E47177A197A8}" destId="{7B38AD93-DB06-4BFA-9DF1-1B07A2B17B5A}" srcOrd="0" destOrd="0" presId="urn:microsoft.com/office/officeart/2005/8/layout/default"/>
    <dgm:cxn modelId="{B505F1F9-4E1F-4275-8E2C-7D54FBF79773}" type="presOf" srcId="{F1A2BF02-EAB4-4279-B155-0115666134AD}" destId="{7B9BC5F8-F7D8-4D68-BC58-AAF00FAFCDD2}" srcOrd="0" destOrd="0" presId="urn:microsoft.com/office/officeart/2005/8/layout/default"/>
    <dgm:cxn modelId="{E1DB7B7C-369F-44AC-A71D-97A8408D3773}" type="presParOf" srcId="{7B9BC5F8-F7D8-4D68-BC58-AAF00FAFCDD2}" destId="{A76DB6B6-CD03-4181-9878-FD7F3FFE710D}" srcOrd="0" destOrd="0" presId="urn:microsoft.com/office/officeart/2005/8/layout/default"/>
    <dgm:cxn modelId="{ADE2FDDF-1208-44FF-B1AF-8F6631D2359C}" type="presParOf" srcId="{7B9BC5F8-F7D8-4D68-BC58-AAF00FAFCDD2}" destId="{FBEFEC64-601A-442F-8FBB-0B20343D5B42}" srcOrd="1" destOrd="0" presId="urn:microsoft.com/office/officeart/2005/8/layout/default"/>
    <dgm:cxn modelId="{CF926066-DB70-497A-800D-125C7C70FA1A}" type="presParOf" srcId="{7B9BC5F8-F7D8-4D68-BC58-AAF00FAFCDD2}" destId="{7B38AD93-DB06-4BFA-9DF1-1B07A2B17B5A}" srcOrd="2" destOrd="0" presId="urn:microsoft.com/office/officeart/2005/8/layout/default"/>
    <dgm:cxn modelId="{9431D9DC-15EB-407D-8D38-E3B5CE35A534}" type="presParOf" srcId="{7B9BC5F8-F7D8-4D68-BC58-AAF00FAFCDD2}" destId="{0A2348DA-FCA2-425D-996E-2159ED76EBE9}" srcOrd="3" destOrd="0" presId="urn:microsoft.com/office/officeart/2005/8/layout/default"/>
    <dgm:cxn modelId="{629B337A-4086-4B3C-BEDB-28AF7B0FE7C6}" type="presParOf" srcId="{7B9BC5F8-F7D8-4D68-BC58-AAF00FAFCDD2}" destId="{6C53EC16-58FF-4D3B-A4A6-8B9C36751778}" srcOrd="4" destOrd="0" presId="urn:microsoft.com/office/officeart/2005/8/layout/default"/>
    <dgm:cxn modelId="{1210181D-460D-4803-B9C9-23EFA0847BC3}" type="presParOf" srcId="{7B9BC5F8-F7D8-4D68-BC58-AAF00FAFCDD2}" destId="{8835724A-CCFE-4B9D-A829-0FB3D05C30F4}" srcOrd="5" destOrd="0" presId="urn:microsoft.com/office/officeart/2005/8/layout/default"/>
    <dgm:cxn modelId="{7E3D9BD8-3487-4310-A30A-ACACADB4A7F7}" type="presParOf" srcId="{7B9BC5F8-F7D8-4D68-BC58-AAF00FAFCDD2}" destId="{2ECF0556-1ABB-4BF5-AC34-72005AA5138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C20146-C6A1-4FD1-85D4-DC6313000019}">
      <dsp:nvSpPr>
        <dsp:cNvPr id="0" name=""/>
        <dsp:cNvSpPr/>
      </dsp:nvSpPr>
      <dsp:spPr>
        <a:xfrm>
          <a:off x="0" y="391237"/>
          <a:ext cx="8772829" cy="7303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72A21-AC53-4FB5-AA09-65B620796907}">
      <dsp:nvSpPr>
        <dsp:cNvPr id="0" name=""/>
        <dsp:cNvSpPr/>
      </dsp:nvSpPr>
      <dsp:spPr>
        <a:xfrm>
          <a:off x="421935" y="22820"/>
          <a:ext cx="8344658" cy="855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200" kern="1200" dirty="0"/>
            <a:t>Site research team attend/contact hospital clinical areas</a:t>
          </a:r>
        </a:p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200" kern="1200" dirty="0"/>
            <a:t>Treating known or suspected COVID-19 patients</a:t>
          </a:r>
          <a:endParaRPr lang="en-US" sz="2200" kern="1200" dirty="0"/>
        </a:p>
      </dsp:txBody>
      <dsp:txXfrm>
        <a:off x="463697" y="64582"/>
        <a:ext cx="8261134" cy="771973"/>
      </dsp:txXfrm>
    </dsp:sp>
    <dsp:sp modelId="{EEECD580-B5AD-4435-AA03-311BEE0ADECE}">
      <dsp:nvSpPr>
        <dsp:cNvPr id="0" name=""/>
        <dsp:cNvSpPr/>
      </dsp:nvSpPr>
      <dsp:spPr>
        <a:xfrm>
          <a:off x="0" y="1668158"/>
          <a:ext cx="8772829" cy="7303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4C21A2-4B5B-4203-A347-C893FC39CEFA}">
      <dsp:nvSpPr>
        <dsp:cNvPr id="0" name=""/>
        <dsp:cNvSpPr/>
      </dsp:nvSpPr>
      <dsp:spPr>
        <a:xfrm>
          <a:off x="421935" y="1299740"/>
          <a:ext cx="8344658" cy="855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200" kern="1200" dirty="0"/>
            <a:t>Liaise with clinical staff to identify patients</a:t>
          </a:r>
        </a:p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200" kern="1200" dirty="0"/>
            <a:t>Acute </a:t>
          </a:r>
          <a:r>
            <a:rPr lang="en-GB" sz="2200" kern="1200" dirty="0" err="1"/>
            <a:t>Hypoxaemic</a:t>
          </a:r>
          <a:r>
            <a:rPr lang="en-GB" sz="2200" kern="1200" dirty="0"/>
            <a:t> Respiratory Failure</a:t>
          </a:r>
          <a:endParaRPr lang="en-US" sz="2200" kern="1200" dirty="0"/>
        </a:p>
      </dsp:txBody>
      <dsp:txXfrm>
        <a:off x="463697" y="1341502"/>
        <a:ext cx="8261134" cy="771973"/>
      </dsp:txXfrm>
    </dsp:sp>
    <dsp:sp modelId="{68EADE80-73DB-4C2A-9C4B-BAE8870892B4}">
      <dsp:nvSpPr>
        <dsp:cNvPr id="0" name=""/>
        <dsp:cNvSpPr/>
      </dsp:nvSpPr>
      <dsp:spPr>
        <a:xfrm>
          <a:off x="0" y="2945078"/>
          <a:ext cx="8772829" cy="7303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89D3E2-F951-417B-ADB6-E1604A1CCF97}">
      <dsp:nvSpPr>
        <dsp:cNvPr id="0" name=""/>
        <dsp:cNvSpPr/>
      </dsp:nvSpPr>
      <dsp:spPr>
        <a:xfrm>
          <a:off x="421935" y="2576661"/>
          <a:ext cx="8344658" cy="855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200" kern="1200" dirty="0"/>
            <a:t>Doctor/nurse/research team can assess and confirm eligibility prior to randomisation – complete eligibility form</a:t>
          </a:r>
          <a:endParaRPr lang="en-US" sz="2200" kern="1200" dirty="0"/>
        </a:p>
      </dsp:txBody>
      <dsp:txXfrm>
        <a:off x="463697" y="2618423"/>
        <a:ext cx="8261134" cy="771973"/>
      </dsp:txXfrm>
    </dsp:sp>
    <dsp:sp modelId="{E68CE745-303B-4308-ADB1-1870D52D238A}">
      <dsp:nvSpPr>
        <dsp:cNvPr id="0" name=""/>
        <dsp:cNvSpPr/>
      </dsp:nvSpPr>
      <dsp:spPr>
        <a:xfrm>
          <a:off x="0" y="4221998"/>
          <a:ext cx="8772829" cy="7303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AAE6F-E36D-4877-842F-D3188652F176}">
      <dsp:nvSpPr>
        <dsp:cNvPr id="0" name=""/>
        <dsp:cNvSpPr/>
      </dsp:nvSpPr>
      <dsp:spPr>
        <a:xfrm>
          <a:off x="421935" y="3853581"/>
          <a:ext cx="8344658" cy="855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200" kern="1200" dirty="0"/>
            <a:t>Justification for patient meeting all eligibility criteria </a:t>
          </a:r>
        </a:p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200" kern="1200" dirty="0"/>
            <a:t>Clearly documented in the patient’s medical notes</a:t>
          </a:r>
        </a:p>
      </dsp:txBody>
      <dsp:txXfrm>
        <a:off x="463697" y="3895343"/>
        <a:ext cx="8261134" cy="7719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179E8-3657-4B9E-BE82-690707B70699}">
      <dsp:nvSpPr>
        <dsp:cNvPr id="0" name=""/>
        <dsp:cNvSpPr/>
      </dsp:nvSpPr>
      <dsp:spPr>
        <a:xfrm>
          <a:off x="1206" y="0"/>
          <a:ext cx="3471771" cy="973394"/>
        </a:xfrm>
        <a:prstGeom prst="chevron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Complete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Randomisation</a:t>
          </a:r>
          <a:r>
            <a:rPr lang="en-US" sz="2000" kern="1200" dirty="0"/>
            <a:t> form Paper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487903" y="0"/>
        <a:ext cx="2498377" cy="973394"/>
      </dsp:txXfrm>
    </dsp:sp>
    <dsp:sp modelId="{9E44869A-3B25-4B00-8F9B-866033484FB4}">
      <dsp:nvSpPr>
        <dsp:cNvPr id="0" name=""/>
        <dsp:cNvSpPr/>
      </dsp:nvSpPr>
      <dsp:spPr>
        <a:xfrm>
          <a:off x="3114257" y="0"/>
          <a:ext cx="2748636" cy="973394"/>
        </a:xfrm>
        <a:prstGeom prst="chevron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/>
            <a:t>Randomise</a:t>
          </a:r>
          <a:endParaRPr lang="en-US" sz="2000" b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Using IVR </a:t>
          </a:r>
        </a:p>
      </dsp:txBody>
      <dsp:txXfrm>
        <a:off x="3600954" y="0"/>
        <a:ext cx="1775242" cy="973394"/>
      </dsp:txXfrm>
    </dsp:sp>
    <dsp:sp modelId="{69C2899E-99DD-455E-A78E-B64C2EBC55AD}">
      <dsp:nvSpPr>
        <dsp:cNvPr id="0" name=""/>
        <dsp:cNvSpPr/>
      </dsp:nvSpPr>
      <dsp:spPr>
        <a:xfrm>
          <a:off x="5500284" y="0"/>
          <a:ext cx="3471771" cy="973394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Database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PID to be entered directly into database*</a:t>
          </a:r>
        </a:p>
      </dsp:txBody>
      <dsp:txXfrm>
        <a:off x="5986981" y="0"/>
        <a:ext cx="2498377" cy="9733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6DB6B6-CD03-4181-9878-FD7F3FFE710D}">
      <dsp:nvSpPr>
        <dsp:cNvPr id="0" name=""/>
        <dsp:cNvSpPr/>
      </dsp:nvSpPr>
      <dsp:spPr>
        <a:xfrm>
          <a:off x="436731" y="1479"/>
          <a:ext cx="2030520" cy="121831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kern="1200" dirty="0"/>
            <a:t>1. Continuous Positive Airway Pressure</a:t>
          </a:r>
          <a:endParaRPr lang="en-US" sz="2200" kern="1200" dirty="0"/>
        </a:p>
      </dsp:txBody>
      <dsp:txXfrm>
        <a:off x="436731" y="1479"/>
        <a:ext cx="2030520" cy="1218312"/>
      </dsp:txXfrm>
    </dsp:sp>
    <dsp:sp modelId="{7B38AD93-DB06-4BFA-9DF1-1B07A2B17B5A}">
      <dsp:nvSpPr>
        <dsp:cNvPr id="0" name=""/>
        <dsp:cNvSpPr/>
      </dsp:nvSpPr>
      <dsp:spPr>
        <a:xfrm>
          <a:off x="436731" y="1422843"/>
          <a:ext cx="2030520" cy="1218312"/>
        </a:xfrm>
        <a:prstGeom prst="rect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kern="1200"/>
            <a:t>2. High Flow Nasal Oxygen</a:t>
          </a:r>
          <a:endParaRPr lang="en-US" sz="2200" kern="1200"/>
        </a:p>
      </dsp:txBody>
      <dsp:txXfrm>
        <a:off x="436731" y="1422843"/>
        <a:ext cx="2030520" cy="1218312"/>
      </dsp:txXfrm>
    </dsp:sp>
    <dsp:sp modelId="{6C53EC16-58FF-4D3B-A4A6-8B9C36751778}">
      <dsp:nvSpPr>
        <dsp:cNvPr id="0" name=""/>
        <dsp:cNvSpPr/>
      </dsp:nvSpPr>
      <dsp:spPr>
        <a:xfrm>
          <a:off x="436731" y="2844208"/>
          <a:ext cx="2030520" cy="121831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kern="1200"/>
            <a:t>3. Standard care</a:t>
          </a:r>
          <a:endParaRPr lang="en-US" sz="2200" kern="1200"/>
        </a:p>
      </dsp:txBody>
      <dsp:txXfrm>
        <a:off x="436731" y="2844208"/>
        <a:ext cx="2030520" cy="12183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6DB6B6-CD03-4181-9878-FD7F3FFE710D}">
      <dsp:nvSpPr>
        <dsp:cNvPr id="0" name=""/>
        <dsp:cNvSpPr/>
      </dsp:nvSpPr>
      <dsp:spPr>
        <a:xfrm>
          <a:off x="0" y="187179"/>
          <a:ext cx="2359742" cy="141584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b="1" kern="1200" dirty="0"/>
            <a:t>1. Continuous Positive Airway Pressure</a:t>
          </a:r>
          <a:endParaRPr lang="en-US" sz="2600" kern="1200" dirty="0"/>
        </a:p>
      </dsp:txBody>
      <dsp:txXfrm>
        <a:off x="0" y="187179"/>
        <a:ext cx="2359742" cy="1415845"/>
      </dsp:txXfrm>
    </dsp:sp>
    <dsp:sp modelId="{7B38AD93-DB06-4BFA-9DF1-1B07A2B17B5A}">
      <dsp:nvSpPr>
        <dsp:cNvPr id="0" name=""/>
        <dsp:cNvSpPr/>
      </dsp:nvSpPr>
      <dsp:spPr>
        <a:xfrm>
          <a:off x="0" y="1838999"/>
          <a:ext cx="2359742" cy="1415845"/>
        </a:xfrm>
        <a:prstGeom prst="rect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b="1" kern="1200"/>
            <a:t>2. High Flow Nasal Oxygen</a:t>
          </a:r>
          <a:endParaRPr lang="en-US" sz="2600" kern="1200"/>
        </a:p>
      </dsp:txBody>
      <dsp:txXfrm>
        <a:off x="0" y="1838999"/>
        <a:ext cx="2359742" cy="14158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179E8-3657-4B9E-BE82-690707B70699}">
      <dsp:nvSpPr>
        <dsp:cNvPr id="0" name=""/>
        <dsp:cNvSpPr/>
      </dsp:nvSpPr>
      <dsp:spPr>
        <a:xfrm>
          <a:off x="2436" y="124037"/>
          <a:ext cx="2968589" cy="1187435"/>
        </a:xfrm>
        <a:prstGeom prst="chevron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Explain</a:t>
          </a:r>
          <a:r>
            <a:rPr lang="en-US" sz="1600" kern="1200" dirty="0"/>
            <a:t>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Trial and go through short Patient Information Sheet*</a:t>
          </a:r>
        </a:p>
      </dsp:txBody>
      <dsp:txXfrm>
        <a:off x="596154" y="124037"/>
        <a:ext cx="1781154" cy="1187435"/>
      </dsp:txXfrm>
    </dsp:sp>
    <dsp:sp modelId="{9E44869A-3B25-4B00-8F9B-866033484FB4}">
      <dsp:nvSpPr>
        <dsp:cNvPr id="0" name=""/>
        <dsp:cNvSpPr/>
      </dsp:nvSpPr>
      <dsp:spPr>
        <a:xfrm>
          <a:off x="2664296" y="147857"/>
          <a:ext cx="2968589" cy="1187435"/>
        </a:xfrm>
        <a:prstGeom prst="chevron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Consent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Obtain </a:t>
          </a:r>
          <a:r>
            <a:rPr lang="en-US" sz="1600" u="sng" kern="1200" dirty="0"/>
            <a:t>VERBAL CONSENT ONLY </a:t>
          </a:r>
          <a:r>
            <a:rPr lang="en-US" sz="1600" kern="1200" dirty="0"/>
            <a:t>from patient</a:t>
          </a:r>
        </a:p>
      </dsp:txBody>
      <dsp:txXfrm>
        <a:off x="3258014" y="147857"/>
        <a:ext cx="1781154" cy="1187435"/>
      </dsp:txXfrm>
    </dsp:sp>
    <dsp:sp modelId="{69C2899E-99DD-455E-A78E-B64C2EBC55AD}">
      <dsp:nvSpPr>
        <dsp:cNvPr id="0" name=""/>
        <dsp:cNvSpPr/>
      </dsp:nvSpPr>
      <dsp:spPr>
        <a:xfrm>
          <a:off x="5322831" y="117351"/>
          <a:ext cx="2968589" cy="1187435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Document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Verbal consent on deferred consent form</a:t>
          </a:r>
          <a:r>
            <a:rPr lang="en-US" sz="1800" kern="1200" dirty="0"/>
            <a:t> </a:t>
          </a:r>
        </a:p>
      </dsp:txBody>
      <dsp:txXfrm>
        <a:off x="5916549" y="117351"/>
        <a:ext cx="1781154" cy="11874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179E8-3657-4B9E-BE82-690707B70699}">
      <dsp:nvSpPr>
        <dsp:cNvPr id="0" name=""/>
        <dsp:cNvSpPr/>
      </dsp:nvSpPr>
      <dsp:spPr>
        <a:xfrm>
          <a:off x="2436" y="124037"/>
          <a:ext cx="2968589" cy="1187435"/>
        </a:xfrm>
        <a:prstGeom prst="chevron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Explain</a:t>
          </a:r>
          <a:r>
            <a:rPr lang="en-US" sz="1600" kern="1200" dirty="0"/>
            <a:t>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Trial and go through short Patient Information Sheet*</a:t>
          </a:r>
        </a:p>
      </dsp:txBody>
      <dsp:txXfrm>
        <a:off x="596154" y="124037"/>
        <a:ext cx="1781154" cy="1187435"/>
      </dsp:txXfrm>
    </dsp:sp>
    <dsp:sp modelId="{9E44869A-3B25-4B00-8F9B-866033484FB4}">
      <dsp:nvSpPr>
        <dsp:cNvPr id="0" name=""/>
        <dsp:cNvSpPr/>
      </dsp:nvSpPr>
      <dsp:spPr>
        <a:xfrm>
          <a:off x="2664296" y="147857"/>
          <a:ext cx="2968589" cy="1187435"/>
        </a:xfrm>
        <a:prstGeom prst="chevron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Objection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Ask if objection to research expressed by patient</a:t>
          </a:r>
        </a:p>
      </dsp:txBody>
      <dsp:txXfrm>
        <a:off x="3258014" y="147857"/>
        <a:ext cx="1781154" cy="1187435"/>
      </dsp:txXfrm>
    </dsp:sp>
    <dsp:sp modelId="{69C2899E-99DD-455E-A78E-B64C2EBC55AD}">
      <dsp:nvSpPr>
        <dsp:cNvPr id="0" name=""/>
        <dsp:cNvSpPr/>
      </dsp:nvSpPr>
      <dsp:spPr>
        <a:xfrm>
          <a:off x="5322831" y="117351"/>
          <a:ext cx="2968589" cy="1187435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Document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Verbal confirmation of non objection on declaration form</a:t>
          </a:r>
          <a:endParaRPr lang="en-US" sz="1800" kern="1200" dirty="0"/>
        </a:p>
      </dsp:txBody>
      <dsp:txXfrm>
        <a:off x="5916549" y="117351"/>
        <a:ext cx="1781154" cy="11874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179E8-3657-4B9E-BE82-690707B70699}">
      <dsp:nvSpPr>
        <dsp:cNvPr id="0" name=""/>
        <dsp:cNvSpPr/>
      </dsp:nvSpPr>
      <dsp:spPr>
        <a:xfrm>
          <a:off x="2636" y="0"/>
          <a:ext cx="3212487" cy="973394"/>
        </a:xfrm>
        <a:prstGeom prst="chevron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Eligibility Form</a:t>
          </a:r>
          <a:endParaRPr lang="en-US" sz="2000" kern="1200" dirty="0">
            <a:solidFill>
              <a:srgbClr val="FF0000"/>
            </a:solidFill>
          </a:endParaRPr>
        </a:p>
      </dsp:txBody>
      <dsp:txXfrm>
        <a:off x="489333" y="0"/>
        <a:ext cx="2239093" cy="973394"/>
      </dsp:txXfrm>
    </dsp:sp>
    <dsp:sp modelId="{9E44869A-3B25-4B00-8F9B-866033484FB4}">
      <dsp:nvSpPr>
        <dsp:cNvPr id="0" name=""/>
        <dsp:cNvSpPr/>
      </dsp:nvSpPr>
      <dsp:spPr>
        <a:xfrm>
          <a:off x="2883193" y="0"/>
          <a:ext cx="3212487" cy="973394"/>
        </a:xfrm>
        <a:prstGeom prst="chevron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Randomisation Form *</a:t>
          </a:r>
        </a:p>
      </dsp:txBody>
      <dsp:txXfrm>
        <a:off x="3369890" y="0"/>
        <a:ext cx="2239093" cy="973394"/>
      </dsp:txXfrm>
    </dsp:sp>
    <dsp:sp modelId="{69C2899E-99DD-455E-A78E-B64C2EBC55AD}">
      <dsp:nvSpPr>
        <dsp:cNvPr id="0" name=""/>
        <dsp:cNvSpPr/>
      </dsp:nvSpPr>
      <dsp:spPr>
        <a:xfrm>
          <a:off x="5760152" y="0"/>
          <a:ext cx="3212487" cy="973394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Baseline Form</a:t>
          </a:r>
        </a:p>
      </dsp:txBody>
      <dsp:txXfrm>
        <a:off x="6246849" y="0"/>
        <a:ext cx="2239093" cy="97339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6DB6B6-CD03-4181-9878-FD7F3FFE710D}">
      <dsp:nvSpPr>
        <dsp:cNvPr id="0" name=""/>
        <dsp:cNvSpPr/>
      </dsp:nvSpPr>
      <dsp:spPr>
        <a:xfrm>
          <a:off x="353797" y="269"/>
          <a:ext cx="3863138" cy="231788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Generic site user ID</a:t>
          </a:r>
        </a:p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400" kern="1200" dirty="0"/>
            <a:t>Provided by email</a:t>
          </a:r>
        </a:p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400" kern="1200" dirty="0"/>
            <a:t> following ‘green light’ approval</a:t>
          </a:r>
          <a:endParaRPr lang="en-US" sz="1400" kern="1200" dirty="0"/>
        </a:p>
      </dsp:txBody>
      <dsp:txXfrm>
        <a:off x="353797" y="269"/>
        <a:ext cx="3863138" cy="2317882"/>
      </dsp:txXfrm>
    </dsp:sp>
    <dsp:sp modelId="{7B38AD93-DB06-4BFA-9DF1-1B07A2B17B5A}">
      <dsp:nvSpPr>
        <dsp:cNvPr id="0" name=""/>
        <dsp:cNvSpPr/>
      </dsp:nvSpPr>
      <dsp:spPr>
        <a:xfrm>
          <a:off x="4603249" y="269"/>
          <a:ext cx="3863138" cy="2317882"/>
        </a:xfrm>
        <a:prstGeom prst="rect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Paper/Electronic</a:t>
          </a:r>
        </a:p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400" kern="1200" dirty="0"/>
            <a:t>Optional whether paper CRF’s</a:t>
          </a:r>
        </a:p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400" kern="1200" dirty="0"/>
            <a:t> used prior to entry</a:t>
          </a:r>
          <a:endParaRPr lang="en-US" sz="1400" kern="1200" dirty="0"/>
        </a:p>
      </dsp:txBody>
      <dsp:txXfrm>
        <a:off x="4603249" y="269"/>
        <a:ext cx="3863138" cy="2317882"/>
      </dsp:txXfrm>
    </dsp:sp>
    <dsp:sp modelId="{6C53EC16-58FF-4D3B-A4A6-8B9C36751778}">
      <dsp:nvSpPr>
        <dsp:cNvPr id="0" name=""/>
        <dsp:cNvSpPr/>
      </dsp:nvSpPr>
      <dsp:spPr>
        <a:xfrm>
          <a:off x="312848" y="2579346"/>
          <a:ext cx="3863138" cy="231788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Personal Identifiable Data </a:t>
          </a:r>
        </a:p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400" kern="1200" dirty="0"/>
            <a:t>Collected on Randomisation CRF and entered onto the randomisation </a:t>
          </a:r>
          <a:r>
            <a:rPr lang="en-GB" sz="1400" kern="1200" dirty="0" err="1"/>
            <a:t>eCRF</a:t>
          </a:r>
          <a:r>
            <a:rPr lang="en-GB" sz="1400" kern="1200" dirty="0"/>
            <a:t>. PID will be anonymised upon data entry to allow storage</a:t>
          </a:r>
        </a:p>
      </dsp:txBody>
      <dsp:txXfrm>
        <a:off x="312848" y="2579346"/>
        <a:ext cx="3863138" cy="231788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6DB6B6-CD03-4181-9878-FD7F3FFE710D}">
      <dsp:nvSpPr>
        <dsp:cNvPr id="0" name=""/>
        <dsp:cNvSpPr/>
      </dsp:nvSpPr>
      <dsp:spPr>
        <a:xfrm>
          <a:off x="0" y="219624"/>
          <a:ext cx="4154849" cy="17095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Data Collected</a:t>
          </a: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800" kern="1200" dirty="0"/>
            <a:t>Data collected up until withdrawal point will automatically be used unless participant specifically requests otherwise</a:t>
          </a:r>
          <a:endParaRPr lang="en-US" sz="1800" kern="1200" dirty="0"/>
        </a:p>
      </dsp:txBody>
      <dsp:txXfrm>
        <a:off x="0" y="219624"/>
        <a:ext cx="4154849" cy="1709533"/>
      </dsp:txXfrm>
    </dsp:sp>
    <dsp:sp modelId="{7B38AD93-DB06-4BFA-9DF1-1B07A2B17B5A}">
      <dsp:nvSpPr>
        <dsp:cNvPr id="0" name=""/>
        <dsp:cNvSpPr/>
      </dsp:nvSpPr>
      <dsp:spPr>
        <a:xfrm>
          <a:off x="4462811" y="229574"/>
          <a:ext cx="4070170" cy="1709533"/>
        </a:xfrm>
        <a:prstGeom prst="rect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Follow-up</a:t>
          </a: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800" kern="1200" dirty="0"/>
            <a:t>Unless a participant explicitly withdraws their consent, they will be followed-up wherever possible and data collected as per the protocol until the end of the trial</a:t>
          </a:r>
        </a:p>
      </dsp:txBody>
      <dsp:txXfrm>
        <a:off x="4462811" y="229574"/>
        <a:ext cx="4070170" cy="1709533"/>
      </dsp:txXfrm>
    </dsp:sp>
    <dsp:sp modelId="{6C53EC16-58FF-4D3B-A4A6-8B9C36751778}">
      <dsp:nvSpPr>
        <dsp:cNvPr id="0" name=""/>
        <dsp:cNvSpPr/>
      </dsp:nvSpPr>
      <dsp:spPr>
        <a:xfrm>
          <a:off x="3137" y="2224029"/>
          <a:ext cx="4102338" cy="1211170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Withdrawal Options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Withdraw from trial treatment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Withdraw completely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137" y="2224029"/>
        <a:ext cx="4102338" cy="1211170"/>
      </dsp:txXfrm>
    </dsp:sp>
    <dsp:sp modelId="{2ECF0556-1ABB-4BF5-AC34-72005AA51380}">
      <dsp:nvSpPr>
        <dsp:cNvPr id="0" name=""/>
        <dsp:cNvSpPr/>
      </dsp:nvSpPr>
      <dsp:spPr>
        <a:xfrm>
          <a:off x="4390398" y="2260630"/>
          <a:ext cx="4162485" cy="1137967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Document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</a:t>
          </a:r>
          <a:r>
            <a:rPr lang="en-US" sz="1800" kern="1200" dirty="0"/>
            <a:t>Date of withdrawal in Medical Notes</a:t>
          </a:r>
        </a:p>
      </dsp:txBody>
      <dsp:txXfrm>
        <a:off x="4390398" y="2260630"/>
        <a:ext cx="4162485" cy="11379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65905-29BC-4ABB-B57A-3A94A4F743A9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AD281-8F99-443E-AC0B-09E4123692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87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3673A-9DB8-4FED-B67B-C97BF36A2EC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963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Main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158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Main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7440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PI to</a:t>
            </a:r>
            <a:r>
              <a:rPr lang="en-GB" baseline="0"/>
              <a:t> assess causality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503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PI to</a:t>
            </a:r>
            <a:r>
              <a:rPr lang="en-GB" baseline="0"/>
              <a:t> assess causality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0386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How do you want to be informed of amendments</a:t>
            </a:r>
            <a:r>
              <a:rPr lang="en-GB" baseline="0"/>
              <a:t>?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883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336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100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332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766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919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Main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940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Due</a:t>
            </a:r>
            <a:r>
              <a:rPr lang="en-GB" baseline="0"/>
              <a:t> to visiting restrictions, it is likely that a personal consultee will not be available, in which case the opinion of a professional consultee will be sought.</a:t>
            </a:r>
          </a:p>
          <a:p>
            <a:r>
              <a:rPr lang="en-GB" baseline="0"/>
              <a:t>Likely that personal consultee consent will be several days after enrolment.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776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23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842488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842488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383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4725144"/>
            <a:ext cx="664046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23578" y="5301952"/>
            <a:ext cx="6640469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5949280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23528" y="6237312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22788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8424936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55679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56846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56846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16826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509120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5085928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741699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697929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479434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58694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/12 Warwick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1838894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564905"/>
            <a:ext cx="8424936" cy="39604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700808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444153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711651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B9C54D-1CE5-40F5-B7C8-187D95E20D31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1A6F23E-2FF7-410F-B6F3-09A14C38DB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140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1842647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44206-F258-6140-AFAE-F83DB8FC4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67E07B-D2C0-9640-BB68-DDC377E05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5B1E0F-4A90-E648-94C0-B51864134338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02B470-5B99-AA43-BB24-494E3840F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177267-7853-7D47-9E7D-EC8AC255F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0AC50F-2F1B-484C-94A8-C8D07771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235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5283CE-A34C-CE4B-A3B6-93B2FA46F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65B1E0F-4A90-E648-94C0-B51864134338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CDBF6B-69FF-CE47-A92A-83C00E11E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B1A3E-2FF1-174D-8FC3-73B2E439A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0AC50F-2F1B-484C-94A8-C8D077712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24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340370"/>
            <a:ext cx="8424936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7" y="1340370"/>
            <a:ext cx="5976663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476672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588224" y="1340768"/>
            <a:ext cx="2232025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340768"/>
            <a:ext cx="8424936" cy="4248472"/>
          </a:xfrm>
          <a:prstGeom prst="rect">
            <a:avLst/>
          </a:prstGeom>
        </p:spPr>
        <p:txBody>
          <a:bodyPr vert="horz"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610" y="2276474"/>
            <a:ext cx="8424862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5" y="1412776"/>
            <a:ext cx="842494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276474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1412776"/>
            <a:ext cx="597666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614769" y="4293096"/>
            <a:ext cx="220548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6247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6247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14892" y="5949280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14892" y="6237312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727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3.jpe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0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6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5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3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4" r:id="rId3"/>
    <p:sldLayoutId id="2147483725" r:id="rId4"/>
    <p:sldLayoutId id="2147483726" r:id="rId5"/>
    <p:sldLayoutId id="214748372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-3_W_lin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416"/>
            <a:ext cx="9144000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4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2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hr.ac.uk/covid-studies/study-detail.htm?entryId=282338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File:University_Hospitals_Birmingham_NHS_Foundation_Trust_logo.svg" TargetMode="External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3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hyperlink" Target="https://warwick.ac.uk/fac/sci/med/research/ctu/trials/critical/recovery-rs/patients/" TargetMode="Externa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hyperlink" Target="https://warwick.ac.uk/fac/sci/med/research/ctu/trials/critical/recovery-rs/patients/" TargetMode="External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patient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RECOVERY-RS@warwick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://www.warwick.ac.uk/recovery-rs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warwick.ac.uk/fac/sci/med/research/ctu/trials/critical/recovery-rs/sitestaff/coenrolment/" TargetMode="Externa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39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40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WCTUQA@warwick.ac.uk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sitestaff/setup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sitestaff/training/" TargetMode="External"/><Relationship Id="rId2" Type="http://schemas.openxmlformats.org/officeDocument/2006/relationships/hyperlink" Target="https://warwick.ac.uk/fac/sci/med/research/ctu/trials/critical/recovery-rs/sitestaff/training/form" TargetMode="Externa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hyperlink" Target="https://warwick.ac.uk/fac/sci/med/research/ctu/trials/critical/recovery-rs/sitestaff/training/form" TargetMode="Externa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81647" y="5392563"/>
            <a:ext cx="6120630" cy="648816"/>
          </a:xfrm>
        </p:spPr>
        <p:txBody>
          <a:bodyPr/>
          <a:lstStyle/>
          <a:p>
            <a:r>
              <a:rPr lang="en-GB" b="1" dirty="0"/>
              <a:t>Site Initiation Visit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81647" y="3472550"/>
            <a:ext cx="8637580" cy="1592501"/>
          </a:xfrm>
        </p:spPr>
        <p:txBody>
          <a:bodyPr/>
          <a:lstStyle/>
          <a:p>
            <a:r>
              <a:rPr lang="en-GB" b="1" dirty="0"/>
              <a:t>RECOVERY-RS Respiratory Support: Respiratory Strategies in COVID-19; CPAP, High-flow, and standard care</a:t>
            </a:r>
            <a:endParaRPr lang="en-GB" sz="2800" b="1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79970" y="6041379"/>
            <a:ext cx="3200649" cy="518349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V6.0  04 June 2020	</a:t>
            </a:r>
            <a:r>
              <a:rPr lang="en-US" sz="2800" dirty="0"/>
              <a:t>			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907" y="2501392"/>
            <a:ext cx="2830287" cy="86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822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23528" y="1700808"/>
            <a:ext cx="8348524" cy="46805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COVID-19</a:t>
            </a:r>
          </a:p>
          <a:p>
            <a:pPr lvl="1"/>
            <a:r>
              <a:rPr lang="en-US" sz="2000" dirty="0"/>
              <a:t>New disease; different physiology</a:t>
            </a:r>
          </a:p>
          <a:p>
            <a:pPr lvl="1"/>
            <a:r>
              <a:rPr lang="en-US" sz="2000" dirty="0"/>
              <a:t>Evidence base for interventions lacking</a:t>
            </a:r>
          </a:p>
          <a:p>
            <a:pPr lvl="1"/>
            <a:r>
              <a:rPr lang="en-US" sz="2000" dirty="0"/>
              <a:t>Other anecdotal therapies (anti-IL-G, hydroxychloroquine, MSCs) now being evaluated in clinical trials </a:t>
            </a:r>
          </a:p>
          <a:p>
            <a:pPr lvl="1"/>
            <a:r>
              <a:rPr lang="en-US" sz="2000" dirty="0"/>
              <a:t>Benefits and potential risks of each approach</a:t>
            </a:r>
          </a:p>
          <a:p>
            <a:pPr lvl="1"/>
            <a:r>
              <a:rPr lang="en-US" sz="2000" b="1" dirty="0"/>
              <a:t>BUT</a:t>
            </a:r>
            <a:r>
              <a:rPr lang="en-US" sz="2000" dirty="0"/>
              <a:t>….no high quality evidence base for guiding clinical practice</a:t>
            </a:r>
          </a:p>
          <a:p>
            <a:pPr lvl="1"/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Urgent need for trial of High Flow Nasal Oxygen (HFNO) vs Continuous Positive Airway Pressure (CPAP) vs standard care oxygen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6547" y="731740"/>
            <a:ext cx="6192763" cy="648816"/>
          </a:xfrm>
        </p:spPr>
        <p:txBody>
          <a:bodyPr/>
          <a:lstStyle/>
          <a:p>
            <a:r>
              <a:rPr lang="en-GB" dirty="0"/>
              <a:t>Need for trial</a:t>
            </a:r>
          </a:p>
        </p:txBody>
      </p:sp>
    </p:spTree>
    <p:extLst>
      <p:ext uri="{BB962C8B-B14F-4D97-AF65-F5344CB8AC3E}">
        <p14:creationId xmlns:p14="http://schemas.microsoft.com/office/powerpoint/2010/main" val="4270776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5BBBA9-CE43-7E4C-A2CB-5407A933C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081" y="759796"/>
            <a:ext cx="5313772" cy="26821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45271" y="5737267"/>
            <a:ext cx="71021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>
                <a:hlinkClick r:id="rId3"/>
              </a:rPr>
              <a:t>RECOVERY-RS is listed as a priority UPH study:</a:t>
            </a:r>
          </a:p>
          <a:p>
            <a:r>
              <a:rPr lang="en-GB" dirty="0">
                <a:hlinkClick r:id="rId3"/>
              </a:rPr>
              <a:t>https://www.nihr.ac.uk/covid-studies/study-detail.htm?entryId=282338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r="824" b="3178"/>
          <a:stretch/>
        </p:blipFill>
        <p:spPr>
          <a:xfrm>
            <a:off x="1165650" y="4320718"/>
            <a:ext cx="4776633" cy="1239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271" y="3663493"/>
            <a:ext cx="359092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75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84060" y="2348880"/>
            <a:ext cx="8424936" cy="331236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600" dirty="0"/>
              <a:t>To determine if CPAP or HFNO is clinically effective compared to standard care (excluding CPAP or HFNO) in relation to intubation and mortality in patients with confirmed or suspected COVID-19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9730" y="751118"/>
            <a:ext cx="6192763" cy="648816"/>
          </a:xfrm>
        </p:spPr>
        <p:txBody>
          <a:bodyPr/>
          <a:lstStyle/>
          <a:p>
            <a:r>
              <a:rPr lang="en-GB" dirty="0"/>
              <a:t>Aim of trial</a:t>
            </a:r>
          </a:p>
        </p:txBody>
      </p:sp>
    </p:spTree>
    <p:extLst>
      <p:ext uri="{BB962C8B-B14F-4D97-AF65-F5344CB8AC3E}">
        <p14:creationId xmlns:p14="http://schemas.microsoft.com/office/powerpoint/2010/main" val="805202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14301" y="1644117"/>
            <a:ext cx="8424936" cy="475252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Adaptive, randomised controlled, open label trial comparing CPAP vs HFNO vs standard care*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Multi-centre 60+ NHS hospitals or purpose built-hospitals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Adult, critically ill patients, with suspected or confirmed, COVID-19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Overall recruitment target </a:t>
            </a:r>
            <a:r>
              <a:rPr lang="en-GB" sz="2800" b="1" dirty="0"/>
              <a:t>4002 patients over 12 months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9897" y="744753"/>
            <a:ext cx="6192763" cy="648816"/>
          </a:xfrm>
        </p:spPr>
        <p:txBody>
          <a:bodyPr/>
          <a:lstStyle/>
          <a:p>
            <a:r>
              <a:rPr lang="en-GB" dirty="0"/>
              <a:t>Design</a:t>
            </a:r>
          </a:p>
        </p:txBody>
      </p:sp>
      <p:sp>
        <p:nvSpPr>
          <p:cNvPr id="5" name="Rectangle 4"/>
          <p:cNvSpPr/>
          <p:nvPr/>
        </p:nvSpPr>
        <p:spPr>
          <a:xfrm>
            <a:off x="139897" y="6307391"/>
            <a:ext cx="8886190" cy="3631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760" dirty="0"/>
              <a:t>* Uncertainty/equipoise between UK and ANZICS guidance regarding the use of CPAP and HFNO</a:t>
            </a:r>
          </a:p>
        </p:txBody>
      </p:sp>
    </p:spTree>
    <p:extLst>
      <p:ext uri="{BB962C8B-B14F-4D97-AF65-F5344CB8AC3E}">
        <p14:creationId xmlns:p14="http://schemas.microsoft.com/office/powerpoint/2010/main" val="3283191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9729" y="754586"/>
            <a:ext cx="6192763" cy="648816"/>
          </a:xfrm>
        </p:spPr>
        <p:txBody>
          <a:bodyPr/>
          <a:lstStyle/>
          <a:p>
            <a:r>
              <a:rPr lang="en-GB" dirty="0"/>
              <a:t>Outcomes</a:t>
            </a:r>
          </a:p>
          <a:p>
            <a:endParaRPr lang="en-GB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149729" y="1787412"/>
            <a:ext cx="3596361" cy="1604717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Primary outcome</a:t>
            </a:r>
            <a:endParaRPr lang="en-GB" sz="2800" dirty="0"/>
          </a:p>
          <a:p>
            <a:r>
              <a:rPr lang="en-GB" sz="2200" dirty="0"/>
              <a:t>Intubation or mortality </a:t>
            </a:r>
          </a:p>
          <a:p>
            <a:r>
              <a:rPr lang="en-GB" sz="2200" dirty="0"/>
              <a:t>within 30 days</a:t>
            </a:r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3932903" y="1787412"/>
            <a:ext cx="5035026" cy="4798446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Secondary outcomes</a:t>
            </a:r>
            <a:r>
              <a:rPr lang="en-GB" sz="2800" dirty="0"/>
              <a:t>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Intubation rates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Duration of invasive ventilation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Time to intubation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Time to death (mortality)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Mortality in critical care (level 2/3)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Mortality in hospital stay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Mortality at 30 days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Admission to ICU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Length of stay in critical care (level 2/3)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Length of stay in hospital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dirty="0"/>
              <a:t>AEs/SAEs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12557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6980" y="764418"/>
            <a:ext cx="6192763" cy="648816"/>
          </a:xfrm>
        </p:spPr>
        <p:txBody>
          <a:bodyPr/>
          <a:lstStyle/>
          <a:p>
            <a:r>
              <a:rPr lang="en-GB" dirty="0"/>
              <a:t>Eligibility</a:t>
            </a:r>
          </a:p>
          <a:p>
            <a:endParaRPr lang="en-GB" dirty="0"/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176980" y="1694367"/>
            <a:ext cx="4100052" cy="503089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Inclusion criteria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n-US" sz="1000" b="1" dirty="0"/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/>
              <a:t>Adults ≥ 18 years</a:t>
            </a:r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/>
              <a:t>Hospital inpatient with suspected or proven COVID-19</a:t>
            </a:r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/>
              <a:t>FiO</a:t>
            </a:r>
            <a:r>
              <a:rPr lang="en-GB" sz="2200" baseline="-25000" dirty="0"/>
              <a:t>2</a:t>
            </a:r>
            <a:r>
              <a:rPr lang="en-GB" sz="2200" dirty="0"/>
              <a:t> </a:t>
            </a:r>
            <a:r>
              <a:rPr lang="en-GB" sz="2200" u="sng" dirty="0"/>
              <a:t>&gt;</a:t>
            </a:r>
            <a:r>
              <a:rPr lang="en-GB" sz="2200" dirty="0"/>
              <a:t>0.4 and SpO</a:t>
            </a:r>
            <a:r>
              <a:rPr lang="en-GB" sz="2200" baseline="-25000" dirty="0"/>
              <a:t>2</a:t>
            </a:r>
            <a:r>
              <a:rPr lang="en-GB" sz="2200" dirty="0"/>
              <a:t> </a:t>
            </a:r>
            <a:r>
              <a:rPr lang="en-GB" sz="2200" u="sng" dirty="0"/>
              <a:t>&lt;</a:t>
            </a:r>
            <a:r>
              <a:rPr lang="en-GB" sz="2200" dirty="0"/>
              <a:t>94%*</a:t>
            </a:r>
          </a:p>
          <a:p>
            <a:pPr marL="342900" lvl="0" indent="-3429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200" dirty="0"/>
              <a:t>Plan for escalation to intubation if needed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4521394" y="1694367"/>
            <a:ext cx="4455457" cy="503089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Exclusion criteria</a:t>
            </a:r>
            <a:endParaRPr lang="en-US" sz="800" b="1" dirty="0"/>
          </a:p>
          <a:p>
            <a:pPr marL="171450" indent="-171450">
              <a:buBlip>
                <a:blip r:embed="rId3"/>
              </a:buBlip>
            </a:pPr>
            <a:endParaRPr lang="en-GB" sz="400" dirty="0"/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Planned intubation and mechanical ventilation imminent within 1 hour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Known or clinically apparent pregnancy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Any absolute contraindication to CPAP or HFNO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Decision not to intubate due to ceiling of treatment or withdrawal of treatment anticipated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GB" sz="1900" dirty="0"/>
              <a:t>Equipment for both CPAP and HFNO not available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2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265473" y="5378245"/>
            <a:ext cx="3913239" cy="855406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i="1" dirty="0"/>
              <a:t>*Requirement for oxygenation should be ongoing (not transient)</a:t>
            </a:r>
          </a:p>
        </p:txBody>
      </p:sp>
    </p:spTree>
    <p:extLst>
      <p:ext uri="{BB962C8B-B14F-4D97-AF65-F5344CB8AC3E}">
        <p14:creationId xmlns:p14="http://schemas.microsoft.com/office/powerpoint/2010/main" val="42200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3282" y="748184"/>
            <a:ext cx="6192763" cy="648816"/>
          </a:xfrm>
          <a:noFill/>
        </p:spPr>
        <p:txBody>
          <a:bodyPr/>
          <a:lstStyle/>
          <a:p>
            <a:r>
              <a:rPr lang="en-GB" dirty="0"/>
              <a:t>Screening 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962444172"/>
              </p:ext>
            </p:extLst>
          </p:nvPr>
        </p:nvGraphicFramePr>
        <p:xfrm>
          <a:off x="183280" y="1740310"/>
          <a:ext cx="8772829" cy="4975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7173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58924" y="1713443"/>
            <a:ext cx="8806418" cy="4487834"/>
          </a:xfrm>
        </p:spPr>
        <p:txBody>
          <a:bodyPr/>
          <a:lstStyle/>
          <a:p>
            <a:r>
              <a:rPr lang="en-GB" sz="2400" dirty="0"/>
              <a:t>Check availability of CPAP and/or HFNO device prior to randomisation (any brand of device can be used) 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9823" y="728849"/>
            <a:ext cx="6192763" cy="648816"/>
          </a:xfrm>
        </p:spPr>
        <p:txBody>
          <a:bodyPr/>
          <a:lstStyle/>
          <a:p>
            <a:r>
              <a:rPr lang="en-GB" dirty="0"/>
              <a:t>Randomisation </a:t>
            </a:r>
          </a:p>
        </p:txBody>
      </p:sp>
      <p:cxnSp>
        <p:nvCxnSpPr>
          <p:cNvPr id="15" name="Straight Connector 14"/>
          <p:cNvCxnSpPr>
            <a:stCxn id="7" idx="2"/>
            <a:endCxn id="7" idx="2"/>
          </p:cNvCxnSpPr>
          <p:nvPr/>
        </p:nvCxnSpPr>
        <p:spPr>
          <a:xfrm>
            <a:off x="4755384" y="781301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6545179" y="-315416"/>
            <a:ext cx="43045" cy="14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99"/>
          <p:cNvGrpSpPr/>
          <p:nvPr/>
        </p:nvGrpSpPr>
        <p:grpSpPr>
          <a:xfrm>
            <a:off x="258923" y="2582052"/>
            <a:ext cx="8541838" cy="4179411"/>
            <a:chOff x="128195" y="1980756"/>
            <a:chExt cx="8435984" cy="3867235"/>
          </a:xfrm>
        </p:grpSpPr>
        <p:cxnSp>
          <p:nvCxnSpPr>
            <p:cNvPr id="101" name="Straight Connector 100"/>
            <p:cNvCxnSpPr/>
            <p:nvPr/>
          </p:nvCxnSpPr>
          <p:spPr>
            <a:xfrm flipV="1">
              <a:off x="1991771" y="2817523"/>
              <a:ext cx="985738" cy="675845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1960016" y="4235394"/>
              <a:ext cx="1017493" cy="745925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>
              <a:stCxn id="107" idx="3"/>
            </p:cNvCxnSpPr>
            <p:nvPr/>
          </p:nvCxnSpPr>
          <p:spPr>
            <a:xfrm flipV="1">
              <a:off x="4787807" y="3447555"/>
              <a:ext cx="751673" cy="402489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4805881" y="5374611"/>
              <a:ext cx="702223" cy="9844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Rounded Rectangle 104"/>
            <p:cNvSpPr/>
            <p:nvPr/>
          </p:nvSpPr>
          <p:spPr>
            <a:xfrm>
              <a:off x="2929675" y="1980756"/>
              <a:ext cx="1863576" cy="880238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>
                  <a:solidFill>
                    <a:schemeClr val="tx1"/>
                  </a:solidFill>
                </a:rPr>
                <a:t>None</a:t>
              </a:r>
            </a:p>
          </p:txBody>
        </p:sp>
        <p:sp>
          <p:nvSpPr>
            <p:cNvPr id="106" name="Rounded Rectangle 105"/>
            <p:cNvSpPr/>
            <p:nvPr/>
          </p:nvSpPr>
          <p:spPr>
            <a:xfrm>
              <a:off x="5539480" y="2006149"/>
              <a:ext cx="3024336" cy="829452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>
                  <a:solidFill>
                    <a:schemeClr val="tx1"/>
                  </a:solidFill>
                </a:rPr>
                <a:t>Do not randomise</a:t>
              </a:r>
            </a:p>
          </p:txBody>
        </p:sp>
        <p:sp>
          <p:nvSpPr>
            <p:cNvPr id="107" name="Rounded Rectangle 106"/>
            <p:cNvSpPr/>
            <p:nvPr/>
          </p:nvSpPr>
          <p:spPr>
            <a:xfrm>
              <a:off x="2924231" y="3409925"/>
              <a:ext cx="1863576" cy="880238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>
                  <a:solidFill>
                    <a:schemeClr val="tx1"/>
                  </a:solidFill>
                </a:rPr>
                <a:t>Only one </a:t>
              </a:r>
            </a:p>
            <a:p>
              <a:pPr algn="ctr"/>
              <a:r>
                <a:rPr lang="en-GB" sz="2000">
                  <a:solidFill>
                    <a:schemeClr val="tx1"/>
                  </a:solidFill>
                </a:rPr>
                <a:t>(CPAP or HFNO)</a:t>
              </a:r>
            </a:p>
          </p:txBody>
        </p:sp>
        <p:sp>
          <p:nvSpPr>
            <p:cNvPr id="108" name="Rounded Rectangle 107"/>
            <p:cNvSpPr/>
            <p:nvPr/>
          </p:nvSpPr>
          <p:spPr>
            <a:xfrm>
              <a:off x="2924231" y="4961560"/>
              <a:ext cx="1863576" cy="880238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>
                  <a:solidFill>
                    <a:schemeClr val="tx1"/>
                  </a:solidFill>
                </a:rPr>
                <a:t>Both CPAP &amp; HFNO available</a:t>
              </a:r>
            </a:p>
          </p:txBody>
        </p:sp>
        <p:cxnSp>
          <p:nvCxnSpPr>
            <p:cNvPr id="109" name="Straight Connector 108"/>
            <p:cNvCxnSpPr>
              <a:stCxn id="110" idx="3"/>
              <a:endCxn id="107" idx="1"/>
            </p:cNvCxnSpPr>
            <p:nvPr/>
          </p:nvCxnSpPr>
          <p:spPr>
            <a:xfrm>
              <a:off x="1991771" y="3846000"/>
              <a:ext cx="919158" cy="3513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Rounded Rectangle 109"/>
            <p:cNvSpPr/>
            <p:nvPr/>
          </p:nvSpPr>
          <p:spPr>
            <a:xfrm>
              <a:off x="128195" y="3405881"/>
              <a:ext cx="1863576" cy="880238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>
                  <a:solidFill>
                    <a:schemeClr val="tx1"/>
                  </a:solidFill>
                </a:rPr>
                <a:t>Devices available?</a:t>
              </a:r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5539480" y="2976628"/>
              <a:ext cx="3024336" cy="879216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>
                  <a:solidFill>
                    <a:schemeClr val="tx1"/>
                  </a:solidFill>
                </a:rPr>
                <a:t>Option 1 Randomisation</a:t>
              </a:r>
            </a:p>
            <a:p>
              <a:pPr algn="ctr"/>
              <a:r>
                <a:rPr lang="en-GB" sz="1600">
                  <a:solidFill>
                    <a:schemeClr val="tx1"/>
                  </a:solidFill>
                </a:rPr>
                <a:t>CPAP vs standard care </a:t>
              </a:r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5539843" y="4957011"/>
              <a:ext cx="3024336" cy="890980"/>
            </a:xfrm>
            <a:prstGeom prst="roundRect">
              <a:avLst/>
            </a:prstGeom>
            <a:noFill/>
            <a:ln>
              <a:solidFill>
                <a:srgbClr val="687D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>
                  <a:solidFill>
                    <a:schemeClr val="tx1"/>
                  </a:solidFill>
                </a:rPr>
                <a:t>Option 3 Randomisation</a:t>
              </a:r>
            </a:p>
            <a:p>
              <a:pPr algn="ctr"/>
              <a:r>
                <a:rPr lang="en-GB" sz="1600">
                  <a:solidFill>
                    <a:schemeClr val="tx1"/>
                  </a:solidFill>
                </a:rPr>
                <a:t>CPAP vs HFNO vs standard care </a:t>
              </a:r>
            </a:p>
          </p:txBody>
        </p:sp>
        <p:cxnSp>
          <p:nvCxnSpPr>
            <p:cNvPr id="113" name="Straight Connector 112"/>
            <p:cNvCxnSpPr>
              <a:stCxn id="105" idx="3"/>
              <a:endCxn id="106" idx="1"/>
            </p:cNvCxnSpPr>
            <p:nvPr/>
          </p:nvCxnSpPr>
          <p:spPr>
            <a:xfrm>
              <a:off x="4793251" y="2420875"/>
              <a:ext cx="746229" cy="0"/>
            </a:xfrm>
            <a:prstGeom prst="line">
              <a:avLst/>
            </a:prstGeom>
            <a:ln>
              <a:solidFill>
                <a:srgbClr val="687DB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Rounded Rectangle 19"/>
          <p:cNvSpPr/>
          <p:nvPr/>
        </p:nvSpPr>
        <p:spPr>
          <a:xfrm>
            <a:off x="5776425" y="4671758"/>
            <a:ext cx="3024336" cy="8792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Option 2 Randomisation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HFNO vs standard care </a:t>
            </a:r>
          </a:p>
        </p:txBody>
      </p:sp>
      <p:cxnSp>
        <p:nvCxnSpPr>
          <p:cNvPr id="21" name="Straight Connector 20"/>
          <p:cNvCxnSpPr>
            <a:stCxn id="107" idx="3"/>
            <a:endCxn id="20" idx="1"/>
          </p:cNvCxnSpPr>
          <p:nvPr/>
        </p:nvCxnSpPr>
        <p:spPr>
          <a:xfrm>
            <a:off x="4977003" y="4602235"/>
            <a:ext cx="799422" cy="509131"/>
          </a:xfrm>
          <a:prstGeom prst="line">
            <a:avLst/>
          </a:prstGeom>
          <a:ln>
            <a:solidFill>
              <a:srgbClr val="687DB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588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536" y="1701553"/>
            <a:ext cx="8208912" cy="4895800"/>
          </a:xfrm>
        </p:spPr>
        <p:txBody>
          <a:bodyPr vert="horz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Patients will be randomised to a 1:1:1 ratio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Interactive Voice Response (IVR) system (24/7 service)         Call 02476 109940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PIN access to be provided by email following ‘green light’ to begin recruitment – generic username for each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lvl="8" indent="0">
              <a:buNone/>
            </a:pPr>
            <a:r>
              <a:rPr lang="en-GB" sz="1800" i="1" dirty="0"/>
              <a:t>		*PID is redacted on entry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Completed paper form to be filed in ISF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9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761236"/>
            <a:ext cx="6192763" cy="648816"/>
          </a:xfrm>
        </p:spPr>
        <p:txBody>
          <a:bodyPr/>
          <a:lstStyle/>
          <a:p>
            <a:r>
              <a:rPr lang="en-GB" dirty="0"/>
              <a:t>Randomisation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10774443"/>
              </p:ext>
            </p:extLst>
          </p:nvPr>
        </p:nvGraphicFramePr>
        <p:xfrm>
          <a:off x="143762" y="4463846"/>
          <a:ext cx="9000238" cy="973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25943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/>
        </p:nvSpPr>
        <p:spPr>
          <a:xfrm>
            <a:off x="186813" y="166078"/>
            <a:ext cx="3736257" cy="718825"/>
          </a:xfrm>
          <a:prstGeom prst="rect">
            <a:avLst/>
          </a:prstGeom>
        </p:spPr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600" b="0" i="0" kern="1200">
                <a:solidFill>
                  <a:srgbClr val="687DBE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Trial Flow Diagram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700087"/>
            <a:ext cx="4299858" cy="615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969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title"/>
          </p:nvPr>
        </p:nvSpPr>
        <p:spPr>
          <a:xfrm>
            <a:off x="628650" y="963613"/>
            <a:ext cx="7886700" cy="727075"/>
          </a:xfrm>
        </p:spPr>
        <p:txBody>
          <a:bodyPr/>
          <a:lstStyle/>
          <a:p>
            <a:pPr lvl="0" algn="l">
              <a:spcBef>
                <a:spcPct val="20000"/>
              </a:spcBef>
            </a:pPr>
            <a:r>
              <a:rPr lang="en-US" sz="3600" dirty="0">
                <a:solidFill>
                  <a:srgbClr val="687DBE"/>
                </a:solidFill>
                <a:ea typeface="+mn-ea"/>
                <a:cs typeface="Calibri"/>
              </a:rPr>
              <a:t>Acknowledgements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38" y="4078355"/>
            <a:ext cx="2728729" cy="984440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3037939"/>
              </p:ext>
            </p:extLst>
          </p:nvPr>
        </p:nvGraphicFramePr>
        <p:xfrm>
          <a:off x="919038" y="1925892"/>
          <a:ext cx="2075221" cy="1691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Bitmap Image" r:id="rId4" imgW="1168460" imgH="952549" progId="Paint.Picture">
                  <p:embed/>
                </p:oleObj>
              </mc:Choice>
              <mc:Fallback>
                <p:oleObj name="Bitmap Image" r:id="rId4" imgW="1168460" imgH="952549" progId="Paint.Picture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038" y="1925892"/>
                        <a:ext cx="2075221" cy="16917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974" y="1925892"/>
            <a:ext cx="3652733" cy="1623627"/>
          </a:xfrm>
          <a:prstGeom prst="rect">
            <a:avLst/>
          </a:prstGeom>
        </p:spPr>
      </p:pic>
      <p:pic>
        <p:nvPicPr>
          <p:cNvPr id="2050" name="Picture 1" descr="Our visual identity | NIH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60" y="5263578"/>
            <a:ext cx="5354023" cy="1347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University Hospitals Birmingham NHS Foundation Trust logo.sv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997" y="3822787"/>
            <a:ext cx="2209945" cy="1240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53166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736304" y="2297107"/>
            <a:ext cx="5904656" cy="4680521"/>
          </a:xfrm>
        </p:spPr>
        <p:txBody>
          <a:bodyPr/>
          <a:lstStyle/>
          <a:p>
            <a:r>
              <a:rPr lang="en-GB" sz="2100" dirty="0"/>
              <a:t>CPAP will be administered according to local protocol/guidelines.  Details of initial settings (PEEP and FiO</a:t>
            </a:r>
            <a:r>
              <a:rPr lang="en-GB" sz="2100" baseline="-25000" dirty="0"/>
              <a:t>2</a:t>
            </a:r>
            <a:r>
              <a:rPr lang="en-GB" sz="2100" dirty="0"/>
              <a:t>) will be recorded on the CRF</a:t>
            </a:r>
          </a:p>
          <a:p>
            <a:pPr marL="457200" indent="-457200">
              <a:buFont typeface="+mj-lt"/>
              <a:buAutoNum type="arabicPeriod"/>
            </a:pPr>
            <a:endParaRPr lang="en-GB" sz="2400" b="1" dirty="0"/>
          </a:p>
          <a:p>
            <a:r>
              <a:rPr lang="en-GB" sz="2100" dirty="0"/>
              <a:t>HFNO will be administered according to local protocol/guidelines</a:t>
            </a:r>
          </a:p>
          <a:p>
            <a:endParaRPr lang="en-GB" sz="1800" dirty="0"/>
          </a:p>
          <a:p>
            <a:endParaRPr lang="en-GB" sz="2100" dirty="0"/>
          </a:p>
          <a:p>
            <a:r>
              <a:rPr lang="en-GB" sz="2100" dirty="0"/>
              <a:t>Standard care will comprise regular oxygen therapy according to local protocol/guidelines, and exclude use of CPAP and HFNO</a:t>
            </a:r>
          </a:p>
          <a:p>
            <a:endParaRPr lang="en-GB" sz="2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722507"/>
            <a:ext cx="6192763" cy="648816"/>
          </a:xfrm>
        </p:spPr>
        <p:txBody>
          <a:bodyPr/>
          <a:lstStyle/>
          <a:p>
            <a:r>
              <a:rPr lang="en-GB" dirty="0"/>
              <a:t>Trial Interventions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75765382"/>
              </p:ext>
            </p:extLst>
          </p:nvPr>
        </p:nvGraphicFramePr>
        <p:xfrm>
          <a:off x="0" y="2225099"/>
          <a:ext cx="29039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12191" y="6381466"/>
            <a:ext cx="871296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dirty="0"/>
              <a:t>Administration of all interventions are left to clinical discretion for management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12191" y="1700945"/>
            <a:ext cx="8712968" cy="3847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900" b="1" dirty="0"/>
              <a:t>Ensure clear plans and safety measures in place in relation to oxygen usage and flow</a:t>
            </a:r>
          </a:p>
        </p:txBody>
      </p:sp>
    </p:spTree>
    <p:extLst>
      <p:ext uri="{BB962C8B-B14F-4D97-AF65-F5344CB8AC3E}">
        <p14:creationId xmlns:p14="http://schemas.microsoft.com/office/powerpoint/2010/main" val="10188996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722507"/>
            <a:ext cx="6192763" cy="648816"/>
          </a:xfrm>
        </p:spPr>
        <p:txBody>
          <a:bodyPr/>
          <a:lstStyle/>
          <a:p>
            <a:r>
              <a:rPr lang="en-GB" dirty="0"/>
              <a:t>Trial Interventions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69774717"/>
              </p:ext>
            </p:extLst>
          </p:nvPr>
        </p:nvGraphicFramePr>
        <p:xfrm>
          <a:off x="432619" y="2317466"/>
          <a:ext cx="2359742" cy="3442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12191" y="6381466"/>
            <a:ext cx="871296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dirty="0"/>
              <a:t>Administration of all interventions are left to clinical discretion for management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12191" y="1700945"/>
            <a:ext cx="8712968" cy="3847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900" b="1" dirty="0"/>
              <a:t>Ensure clear plans and safety measures in place in relation to oxygen usage and flow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2822" t="2347" r="7351" b="7212"/>
          <a:stretch/>
        </p:blipFill>
        <p:spPr>
          <a:xfrm>
            <a:off x="6725265" y="4218477"/>
            <a:ext cx="1993310" cy="1984934"/>
          </a:xfrm>
          <a:prstGeom prst="ellipse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l="4838" t="4826" r="7661" b="7564"/>
          <a:stretch/>
        </p:blipFill>
        <p:spPr>
          <a:xfrm>
            <a:off x="6725265" y="2247749"/>
            <a:ext cx="1993310" cy="1939633"/>
          </a:xfrm>
          <a:prstGeom prst="ellipse">
            <a:avLst/>
          </a:prstGeom>
        </p:spPr>
      </p:pic>
      <p:sp>
        <p:nvSpPr>
          <p:cNvPr id="1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877394" y="3443057"/>
            <a:ext cx="1692580" cy="2671958"/>
          </a:xfrm>
          <a:prstGeom prst="roundRect">
            <a:avLst/>
          </a:prstGeom>
          <a:ln w="76200" cmpd="thickThin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Both intervention arms are aerosol generating. Ensure appropriate PPE (as per national guidelines) are used.</a:t>
            </a:r>
          </a:p>
        </p:txBody>
      </p:sp>
      <p:sp>
        <p:nvSpPr>
          <p:cNvPr id="14" name="Text Placeholder 1"/>
          <p:cNvSpPr txBox="1">
            <a:spLocks/>
          </p:cNvSpPr>
          <p:nvPr/>
        </p:nvSpPr>
        <p:spPr>
          <a:xfrm>
            <a:off x="4366833" y="3015729"/>
            <a:ext cx="713698" cy="338300"/>
          </a:xfrm>
          <a:prstGeom prst="round2SameRect">
            <a:avLst/>
          </a:prstGeom>
          <a:ln w="76200" cap="flat" cmpd="thickThin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900" dirty="0">
              <a:solidFill>
                <a:schemeClr val="accent2"/>
              </a:solidFill>
            </a:endParaRPr>
          </a:p>
        </p:txBody>
      </p:sp>
      <p:sp>
        <p:nvSpPr>
          <p:cNvPr id="15" name="Text Placeholder 1"/>
          <p:cNvSpPr txBox="1">
            <a:spLocks/>
          </p:cNvSpPr>
          <p:nvPr/>
        </p:nvSpPr>
        <p:spPr>
          <a:xfrm>
            <a:off x="4496867" y="2728714"/>
            <a:ext cx="447721" cy="223227"/>
          </a:xfrm>
          <a:prstGeom prst="round2SameRect">
            <a:avLst/>
          </a:prstGeom>
          <a:ln w="76200" cap="flat" cmpd="thickThin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900" dirty="0">
              <a:solidFill>
                <a:schemeClr val="accent2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063830" y="27948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216230" y="29472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368630" y="30996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216230" y="2659732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364202" y="27948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5364202" y="2503432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521030" y="32520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5516602" y="2947278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5516602" y="2633671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5516602" y="2351032"/>
            <a:ext cx="92704" cy="9455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030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9823" y="728849"/>
            <a:ext cx="7185209" cy="1109784"/>
          </a:xfrm>
        </p:spPr>
        <p:txBody>
          <a:bodyPr/>
          <a:lstStyle/>
          <a:p>
            <a:r>
              <a:rPr lang="en-GB" dirty="0"/>
              <a:t>Safety Alert: High-Flow Oxygen</a:t>
            </a:r>
          </a:p>
          <a:p>
            <a:r>
              <a:rPr lang="en-GB" sz="2200" dirty="0"/>
              <a:t>Dr Ganesh </a:t>
            </a:r>
            <a:r>
              <a:rPr lang="en-GB" sz="2200" dirty="0" err="1"/>
              <a:t>Suntharalingam</a:t>
            </a:r>
            <a:r>
              <a:rPr lang="en-GB" sz="2200" dirty="0"/>
              <a:t> - President, Intensive Care Society </a:t>
            </a:r>
          </a:p>
          <a:p>
            <a:r>
              <a:rPr lang="en-GB" dirty="0"/>
              <a:t> </a:t>
            </a:r>
          </a:p>
        </p:txBody>
      </p:sp>
      <p:cxnSp>
        <p:nvCxnSpPr>
          <p:cNvPr id="15" name="Straight Connector 14"/>
          <p:cNvCxnSpPr>
            <a:stCxn id="7" idx="2"/>
            <a:endCxn id="7" idx="2"/>
          </p:cNvCxnSpPr>
          <p:nvPr/>
        </p:nvCxnSpPr>
        <p:spPr>
          <a:xfrm>
            <a:off x="4755384" y="781301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6545179" y="-315416"/>
            <a:ext cx="43045" cy="14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"/>
          <p:cNvSpPr txBox="1">
            <a:spLocks/>
          </p:cNvSpPr>
          <p:nvPr/>
        </p:nvSpPr>
        <p:spPr>
          <a:xfrm>
            <a:off x="139823" y="1838634"/>
            <a:ext cx="8886190" cy="3932902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Urgently ensure liaison between clinicians and hospital oxygen engineering teams to ascertain: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the maximum flow rate from your VIE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any additional limitations to oxygen delivery owing to pipework architecture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calculate the maximum number of patients who can be treated with high flow devices such as wall CPAP and communication of this to the relevant clinical teams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/>
              <a:t>undertake a daily count of the number of high-flow systems where the potential oxygen flow rate exceeds 10 L/min (this will include most wall CPAP systems, High Flow Nasal Oxygen (HFNO), some non-invasive ventilators used in acute settings, and many ventilators used in critical care units or operating theatres)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implement safety measures to prevent accidental O2 system failure (such as limiting the number of these devices available for clinical use)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9823" y="5934134"/>
            <a:ext cx="888619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b="1" dirty="0"/>
              <a:t>“</a:t>
            </a:r>
            <a:r>
              <a:rPr lang="en-GB" b="1" dirty="0">
                <a:solidFill>
                  <a:srgbClr val="FF0000"/>
                </a:solidFill>
              </a:rPr>
              <a:t>low oxygen pressure alarms</a:t>
            </a:r>
            <a:r>
              <a:rPr lang="en-GB" b="1" dirty="0"/>
              <a:t>” = indication of approaching flow limitation 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TAKE URGENT ACTION</a:t>
            </a:r>
            <a:r>
              <a:rPr lang="en-GB" b="1" dirty="0"/>
              <a:t>: Review usage, reduce demand, escalate for engineering assistance</a:t>
            </a:r>
          </a:p>
        </p:txBody>
      </p:sp>
    </p:spTree>
    <p:extLst>
      <p:ext uri="{BB962C8B-B14F-4D97-AF65-F5344CB8AC3E}">
        <p14:creationId xmlns:p14="http://schemas.microsoft.com/office/powerpoint/2010/main" val="107759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7051" y="680996"/>
            <a:ext cx="6192763" cy="648816"/>
          </a:xfrm>
        </p:spPr>
        <p:txBody>
          <a:bodyPr/>
          <a:lstStyle/>
          <a:p>
            <a:r>
              <a:rPr lang="en-GB" dirty="0"/>
              <a:t>Consent process (England, Wales and Northern Ireland)</a:t>
            </a:r>
          </a:p>
        </p:txBody>
      </p:sp>
      <p:cxnSp>
        <p:nvCxnSpPr>
          <p:cNvPr id="39" name="Straight Connector 38"/>
          <p:cNvCxnSpPr>
            <a:stCxn id="8" idx="2"/>
          </p:cNvCxnSpPr>
          <p:nvPr/>
        </p:nvCxnSpPr>
        <p:spPr>
          <a:xfrm>
            <a:off x="4512680" y="4625487"/>
            <a:ext cx="1" cy="2822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087" y="1894407"/>
            <a:ext cx="4857810" cy="429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109557" y="3900804"/>
            <a:ext cx="3122827" cy="14493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807051" y="3717488"/>
            <a:ext cx="2521248" cy="2486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697614" y="3470061"/>
            <a:ext cx="268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</a:t>
            </a:r>
          </a:p>
        </p:txBody>
      </p:sp>
      <p:sp>
        <p:nvSpPr>
          <p:cNvPr id="9" name="Rectangle 8"/>
          <p:cNvSpPr/>
          <p:nvPr/>
        </p:nvSpPr>
        <p:spPr>
          <a:xfrm>
            <a:off x="156196" y="6348975"/>
            <a:ext cx="871296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dirty="0"/>
              <a:t>* </a:t>
            </a:r>
            <a:r>
              <a:rPr lang="en-GB" b="1" dirty="0"/>
              <a:t>Ensure the patient is informed if only one intervention (CPAP or HFNO) is available</a:t>
            </a:r>
          </a:p>
        </p:txBody>
      </p:sp>
    </p:spTree>
    <p:extLst>
      <p:ext uri="{BB962C8B-B14F-4D97-AF65-F5344CB8AC3E}">
        <p14:creationId xmlns:p14="http://schemas.microsoft.com/office/powerpoint/2010/main" val="1076874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42394" y="1921740"/>
            <a:ext cx="8424936" cy="5157192"/>
          </a:xfrm>
        </p:spPr>
        <p:txBody>
          <a:bodyPr/>
          <a:lstStyle/>
          <a:p>
            <a:pPr marL="3240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If patient regains capacity, they should be given the option to consent/withdraw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endParaRPr lang="en-GB" sz="1600" dirty="0"/>
          </a:p>
          <a:p>
            <a:pPr>
              <a:spcBef>
                <a:spcPts val="0"/>
              </a:spcBef>
            </a:pPr>
            <a:r>
              <a:rPr lang="en-GB" sz="1600" dirty="0"/>
              <a:t>* Long version available on website if requested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Documents including the </a:t>
            </a:r>
            <a:r>
              <a:rPr lang="en-GB" dirty="0">
                <a:hlinkClick r:id="rId2"/>
              </a:rPr>
              <a:t>PIS</a:t>
            </a:r>
            <a:r>
              <a:rPr lang="en-GB" dirty="0"/>
              <a:t> can be found on the website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If consent not obtained before patient discharged/transferred, attempt to contact patient or their consultee (if patient lacks mental capacity) by telephone to seek verbal agreement (up to 3 attempts). 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/>
              <a:t>Provide details of website which contains PIS to download (</a:t>
            </a:r>
            <a:r>
              <a:rPr lang="en-GB" dirty="0">
                <a:hlinkClick r:id="rId2"/>
              </a:rPr>
              <a:t>www.warwick.ac.uk/recovery-rs/patients</a:t>
            </a:r>
            <a:r>
              <a:rPr lang="en-GB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8682" y="703148"/>
            <a:ext cx="6192763" cy="648816"/>
          </a:xfrm>
          <a:noFill/>
        </p:spPr>
        <p:txBody>
          <a:bodyPr/>
          <a:lstStyle/>
          <a:p>
            <a:r>
              <a:rPr lang="en-GB" dirty="0"/>
              <a:t>Deferred consent (England, Wales and Northern Ireland)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06069374"/>
              </p:ext>
            </p:extLst>
          </p:nvPr>
        </p:nvGraphicFramePr>
        <p:xfrm>
          <a:off x="342394" y="2678991"/>
          <a:ext cx="8316924" cy="1435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465599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62363" y="1807517"/>
            <a:ext cx="8280920" cy="49685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If patient does not re-gain capacity by hospital discharge, approach a personal or professional consultee</a:t>
            </a:r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Personal consultee before professional consultee, if there is one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  <a:p>
            <a:endParaRPr lang="en-GB" sz="800" dirty="0"/>
          </a:p>
          <a:p>
            <a:r>
              <a:rPr lang="en-GB" sz="1600" dirty="0"/>
              <a:t>* Long version available on website if requested</a:t>
            </a:r>
          </a:p>
          <a:p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Documents available on website under </a:t>
            </a:r>
            <a:r>
              <a:rPr lang="en-GB" sz="2400" dirty="0">
                <a:hlinkClick r:id="rId3"/>
              </a:rPr>
              <a:t>Patient Tab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1294" y="679904"/>
            <a:ext cx="6192763" cy="648816"/>
          </a:xfrm>
        </p:spPr>
        <p:txBody>
          <a:bodyPr/>
          <a:lstStyle/>
          <a:p>
            <a:r>
              <a:rPr lang="en-GB" dirty="0"/>
              <a:t>Consultee opinion (England, Wales and Northern Ireland)</a:t>
            </a:r>
          </a:p>
          <a:p>
            <a:r>
              <a:rPr lang="en-GB" dirty="0"/>
              <a:t> </a:t>
            </a:r>
          </a:p>
          <a:p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09490663"/>
              </p:ext>
            </p:extLst>
          </p:nvPr>
        </p:nvGraphicFramePr>
        <p:xfrm>
          <a:off x="362363" y="3794306"/>
          <a:ext cx="8316924" cy="1435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280785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2828" y="1629544"/>
            <a:ext cx="813690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/>
              <a:t>The deferred consent process, including assessment of capacity, will be undertaken by a member of the team delivering the trial at the hospital (e.g. doctor, nurse, research practitioner)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8682" y="728055"/>
            <a:ext cx="6192763" cy="648816"/>
          </a:xfrm>
        </p:spPr>
        <p:txBody>
          <a:bodyPr/>
          <a:lstStyle/>
          <a:p>
            <a:r>
              <a:rPr lang="en-GB" dirty="0"/>
              <a:t>Deferred Consent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71073" y="2783706"/>
            <a:ext cx="4100052" cy="3902229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Personal Consultee</a:t>
            </a:r>
          </a:p>
          <a:p>
            <a:r>
              <a:rPr lang="en-GB" dirty="0"/>
              <a:t>Contact by telephone</a:t>
            </a:r>
          </a:p>
          <a:p>
            <a:r>
              <a:rPr lang="en-GB" dirty="0"/>
              <a:t>Documents available on </a:t>
            </a:r>
            <a:r>
              <a:rPr lang="en-GB" dirty="0">
                <a:hlinkClick r:id="rId3"/>
              </a:rPr>
              <a:t>website</a:t>
            </a:r>
            <a:endParaRPr lang="en-GB" dirty="0"/>
          </a:p>
          <a:p>
            <a:r>
              <a:rPr lang="en-GB" dirty="0"/>
              <a:t>A person who is: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engaged in caring for the participant (not professionally or for payment) or is interested in his/her welfare, and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is prepared to be consulted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4779164" y="2783706"/>
            <a:ext cx="4100052" cy="3902229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Professional Consultee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n-US" sz="1000" b="1" dirty="0"/>
          </a:p>
          <a:p>
            <a:r>
              <a:rPr lang="en-GB" dirty="0"/>
              <a:t>Ordinarily registered medical practitioner who has no connection with the trial and is willing to be consulted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517038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7051" y="680996"/>
            <a:ext cx="6192763" cy="648816"/>
          </a:xfrm>
        </p:spPr>
        <p:txBody>
          <a:bodyPr/>
          <a:lstStyle/>
          <a:p>
            <a:r>
              <a:rPr lang="en-GB" dirty="0"/>
              <a:t>Consent process (Scotland)</a:t>
            </a:r>
          </a:p>
        </p:txBody>
      </p:sp>
      <p:cxnSp>
        <p:nvCxnSpPr>
          <p:cNvPr id="39" name="Straight Connector 38"/>
          <p:cNvCxnSpPr>
            <a:stCxn id="8" idx="2"/>
          </p:cNvCxnSpPr>
          <p:nvPr/>
        </p:nvCxnSpPr>
        <p:spPr>
          <a:xfrm>
            <a:off x="4512680" y="4625487"/>
            <a:ext cx="1" cy="2822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477" y="1641987"/>
            <a:ext cx="4891350" cy="4708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6196" y="6350970"/>
            <a:ext cx="871296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b="1" dirty="0"/>
              <a:t>Ensure the patient is informed if only one intervention (CPAP or HFNO) is available</a:t>
            </a:r>
          </a:p>
        </p:txBody>
      </p:sp>
    </p:spTree>
    <p:extLst>
      <p:ext uri="{BB962C8B-B14F-4D97-AF65-F5344CB8AC3E}">
        <p14:creationId xmlns:p14="http://schemas.microsoft.com/office/powerpoint/2010/main" val="40412414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7051" y="680996"/>
            <a:ext cx="6192763" cy="648816"/>
          </a:xfrm>
        </p:spPr>
        <p:txBody>
          <a:bodyPr/>
          <a:lstStyle/>
          <a:p>
            <a:r>
              <a:rPr lang="en-GB" dirty="0"/>
              <a:t>Consent process (Scotland)</a:t>
            </a:r>
          </a:p>
        </p:txBody>
      </p:sp>
      <p:cxnSp>
        <p:nvCxnSpPr>
          <p:cNvPr id="39" name="Straight Connector 38"/>
          <p:cNvCxnSpPr>
            <a:stCxn id="8" idx="2"/>
          </p:cNvCxnSpPr>
          <p:nvPr/>
        </p:nvCxnSpPr>
        <p:spPr>
          <a:xfrm>
            <a:off x="4752020" y="4778909"/>
            <a:ext cx="1" cy="2822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834620" y="1615811"/>
            <a:ext cx="711881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For patients that lack capacity, it is not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practical or appropriate to consult a guardian/welfare attorney prior to enrolment without placing the potential participant at risk of harm from delaying treatment. 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 processes will also not be feasible or safe to undertake in order to minimise risk of viral transmission to those involved. 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Significant limitations have been placed on the visitation of COVID-19 patients and therefore a guardian is unlikely to be immediately be available, and to attempt contact via telephone will delay treatment. </a:t>
            </a: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Therefore these patients will not be entered into the study as Scottish regulation do not allow emergency deferred consent.</a:t>
            </a:r>
            <a:endParaRPr lang="en-GB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8338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536" y="1700808"/>
            <a:ext cx="4464496" cy="48245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Consent should be received </a:t>
            </a:r>
            <a:r>
              <a:rPr lang="en-GB" sz="1800" b="1" u="sng" dirty="0"/>
              <a:t>verbally </a:t>
            </a:r>
            <a:r>
              <a:rPr lang="en-GB" sz="1800" dirty="0"/>
              <a:t>from both patients and consultees to reduce risk of infection transmission</a:t>
            </a:r>
          </a:p>
          <a:p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u="sng" dirty="0"/>
              <a:t>Only</a:t>
            </a:r>
            <a:r>
              <a:rPr lang="en-GB" sz="1800" dirty="0"/>
              <a:t> person receiving consent should sign the consent/declaration 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Three signed copies: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One for ISF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One for patient/consultee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One for medical notes</a:t>
            </a:r>
          </a:p>
          <a:p>
            <a:pPr lvl="1" indent="0">
              <a:buNone/>
            </a:pPr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u="sng" dirty="0"/>
              <a:t>Do not </a:t>
            </a:r>
            <a:r>
              <a:rPr lang="en-GB" sz="1800" dirty="0"/>
              <a:t>send copies of consent forms to Warwick CTU. They should be stored securely at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/>
                </a:solidFill>
              </a:rPr>
              <a:t>Consent should be documented in the patient’s medical notes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860" y="703148"/>
            <a:ext cx="6192763" cy="648816"/>
          </a:xfrm>
        </p:spPr>
        <p:txBody>
          <a:bodyPr/>
          <a:lstStyle/>
          <a:p>
            <a:r>
              <a:rPr lang="en-GB" dirty="0"/>
              <a:t>Consent process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772816"/>
            <a:ext cx="3725797" cy="4809421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36221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20781013"/>
              </p:ext>
            </p:extLst>
          </p:nvPr>
        </p:nvGraphicFramePr>
        <p:xfrm>
          <a:off x="235974" y="2298033"/>
          <a:ext cx="8908025" cy="2765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2989">
                  <a:extLst>
                    <a:ext uri="{9D8B030D-6E8A-4147-A177-3AD203B41FA5}">
                      <a16:colId xmlns:a16="http://schemas.microsoft.com/office/drawing/2014/main" val="4099916443"/>
                    </a:ext>
                  </a:extLst>
                </a:gridCol>
                <a:gridCol w="5485036">
                  <a:extLst>
                    <a:ext uri="{9D8B030D-6E8A-4147-A177-3AD203B41FA5}">
                      <a16:colId xmlns:a16="http://schemas.microsoft.com/office/drawing/2014/main" val="1035679249"/>
                    </a:ext>
                  </a:extLst>
                </a:gridCol>
              </a:tblGrid>
              <a:tr h="44329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</a:rPr>
                        <a:t> Chief</a:t>
                      </a:r>
                      <a:r>
                        <a:rPr lang="en-GB" sz="2400" b="0" baseline="0">
                          <a:solidFill>
                            <a:schemeClr val="tx1"/>
                          </a:solidFill>
                        </a:rPr>
                        <a:t> Investigator </a:t>
                      </a:r>
                      <a:endParaRPr lang="en-GB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err="1">
                          <a:solidFill>
                            <a:schemeClr val="tx1"/>
                          </a:solidFill>
                        </a:rPr>
                        <a:t>Prof.</a:t>
                      </a:r>
                      <a:r>
                        <a:rPr lang="en-GB" sz="2400" b="0" baseline="0">
                          <a:solidFill>
                            <a:schemeClr val="tx1"/>
                          </a:solidFill>
                        </a:rPr>
                        <a:t> Gavin Perkins &amp; </a:t>
                      </a:r>
                      <a:r>
                        <a:rPr lang="en-GB" sz="2400" b="0" baseline="0" err="1">
                          <a:solidFill>
                            <a:schemeClr val="tx1"/>
                          </a:solidFill>
                        </a:rPr>
                        <a:t>Prof.</a:t>
                      </a:r>
                      <a:r>
                        <a:rPr lang="en-GB" sz="2400" b="0" baseline="0">
                          <a:solidFill>
                            <a:schemeClr val="tx1"/>
                          </a:solidFill>
                        </a:rPr>
                        <a:t> Danny McAuley</a:t>
                      </a:r>
                      <a:endParaRPr lang="en-GB" sz="24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3841430"/>
                  </a:ext>
                </a:extLst>
              </a:tr>
              <a:tr h="44329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 Sponsor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University of Warwick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1430289"/>
                  </a:ext>
                </a:extLst>
              </a:tr>
              <a:tr h="44329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 Funder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National</a:t>
                      </a:r>
                      <a:r>
                        <a:rPr lang="en-GB" sz="2400" baseline="0" dirty="0">
                          <a:solidFill>
                            <a:schemeClr val="tx1"/>
                          </a:solidFill>
                        </a:rPr>
                        <a:t> Institute for Health Research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9671254"/>
                  </a:ext>
                </a:extLst>
              </a:tr>
              <a:tr h="47944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 Co-ordinating Centre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Warwick Clinical</a:t>
                      </a:r>
                      <a:r>
                        <a:rPr lang="en-GB" sz="2400" baseline="0">
                          <a:solidFill>
                            <a:schemeClr val="tx1"/>
                          </a:solidFill>
                        </a:rPr>
                        <a:t> Trials Unit</a:t>
                      </a:r>
                      <a:endParaRPr lang="en-GB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820707"/>
                  </a:ext>
                </a:extLst>
              </a:tr>
              <a:tr h="44329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 Contact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rgbClr val="FF0000"/>
                          </a:solidFill>
                          <a:hlinkClick r:id="rId3"/>
                        </a:rPr>
                        <a:t>RECOVERY-RS@warwick.ac.uk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866350"/>
                  </a:ext>
                </a:extLst>
              </a:tr>
              <a:tr h="44329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Website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 tooltip="https://www.warwick.ac.uk/recovery-rs"/>
                        </a:rPr>
                        <a:t>www.warwick.ac.uk/recovery-rs</a:t>
                      </a:r>
                      <a:r>
                        <a:rPr lang="en-GB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0566002"/>
                  </a:ext>
                </a:extLst>
              </a:tr>
            </a:tbl>
          </a:graphicData>
        </a:graphic>
      </p:graphicFrame>
      <p:sp>
        <p:nvSpPr>
          <p:cNvPr id="9" name="Text Placeholder 3"/>
          <p:cNvSpPr>
            <a:spLocks noGrp="1"/>
          </p:cNvSpPr>
          <p:nvPr>
            <p:ph type="title"/>
          </p:nvPr>
        </p:nvSpPr>
        <p:spPr>
          <a:xfrm>
            <a:off x="235974" y="793630"/>
            <a:ext cx="6347048" cy="936203"/>
          </a:xfrm>
        </p:spPr>
        <p:txBody>
          <a:bodyPr/>
          <a:lstStyle/>
          <a:p>
            <a:pPr lvl="0" algn="l">
              <a:spcBef>
                <a:spcPct val="20000"/>
              </a:spcBef>
            </a:pPr>
            <a:r>
              <a:rPr lang="en-US" sz="3600" dirty="0">
                <a:solidFill>
                  <a:srgbClr val="687DBE"/>
                </a:solidFill>
                <a:ea typeface="+mn-ea"/>
                <a:cs typeface="Calibri"/>
              </a:rPr>
              <a:t>General Study Information</a:t>
            </a:r>
          </a:p>
        </p:txBody>
      </p:sp>
    </p:spTree>
    <p:extLst>
      <p:ext uri="{BB962C8B-B14F-4D97-AF65-F5344CB8AC3E}">
        <p14:creationId xmlns:p14="http://schemas.microsoft.com/office/powerpoint/2010/main" val="36176447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8334" y="693763"/>
            <a:ext cx="6192763" cy="648816"/>
          </a:xfrm>
        </p:spPr>
        <p:txBody>
          <a:bodyPr/>
          <a:lstStyle/>
          <a:p>
            <a:r>
              <a:rPr lang="en-GB" dirty="0"/>
              <a:t>Co-enrolment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75620" y="1775541"/>
            <a:ext cx="8424936" cy="4993473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/>
              <a:t>Co-enrolment will be reviewed on a case-by-case basis in accordance with NIHR-supported            co-enrolment guidelines</a:t>
            </a:r>
          </a:p>
          <a:p>
            <a:endParaRPr lang="en-GB" sz="800" dirty="0"/>
          </a:p>
          <a:p>
            <a:r>
              <a:rPr lang="en-GB" sz="3000" dirty="0"/>
              <a:t>We will maintain a list of trials we are co-enrolling with on the </a:t>
            </a:r>
            <a:r>
              <a:rPr lang="en-GB" sz="3000" dirty="0">
                <a:hlinkClick r:id="rId2"/>
              </a:rPr>
              <a:t>trial website</a:t>
            </a:r>
            <a:endParaRPr lang="en-GB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904" y="4276566"/>
            <a:ext cx="3056867" cy="235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926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461" y="1772816"/>
            <a:ext cx="8424936" cy="4896544"/>
          </a:xfrm>
        </p:spPr>
        <p:txBody>
          <a:bodyPr/>
          <a:lstStyle/>
          <a:p>
            <a:r>
              <a:rPr lang="en-GB" sz="2400" dirty="0"/>
              <a:t>Bespoke online database  - initial data to be entered: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1600" dirty="0"/>
              <a:t>* To include Personal Identifiable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494" y="715257"/>
            <a:ext cx="6192763" cy="648816"/>
          </a:xfrm>
          <a:noFill/>
        </p:spPr>
        <p:txBody>
          <a:bodyPr/>
          <a:lstStyle/>
          <a:p>
            <a:r>
              <a:rPr lang="en-US" dirty="0"/>
              <a:t>Data entry / </a:t>
            </a:r>
            <a:r>
              <a:rPr lang="en-US" dirty="0" err="1"/>
              <a:t>eCRF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060781718"/>
              </p:ext>
            </p:extLst>
          </p:nvPr>
        </p:nvGraphicFramePr>
        <p:xfrm>
          <a:off x="100494" y="2212259"/>
          <a:ext cx="9000238" cy="973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293258" y="3342968"/>
            <a:ext cx="2151034" cy="3169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461" y="3400966"/>
            <a:ext cx="2451658" cy="30829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29404" y="3400966"/>
            <a:ext cx="2215035" cy="30829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4071" y="3342968"/>
            <a:ext cx="2089407" cy="31690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461" y="3342968"/>
            <a:ext cx="2451658" cy="3169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329404" y="3342968"/>
            <a:ext cx="2263173" cy="3169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7186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494" y="715257"/>
            <a:ext cx="6192763" cy="648816"/>
          </a:xfrm>
          <a:noFill/>
        </p:spPr>
        <p:txBody>
          <a:bodyPr/>
          <a:lstStyle/>
          <a:p>
            <a:r>
              <a:rPr lang="en-US" dirty="0"/>
              <a:t>Data entry / </a:t>
            </a:r>
            <a:r>
              <a:rPr lang="en-US" dirty="0" err="1"/>
              <a:t>eCRF</a:t>
            </a: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582641374"/>
              </p:ext>
            </p:extLst>
          </p:nvPr>
        </p:nvGraphicFramePr>
        <p:xfrm>
          <a:off x="107504" y="1506993"/>
          <a:ext cx="8820186" cy="502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3807" y="4030472"/>
            <a:ext cx="1748382" cy="243342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9058" y="4048202"/>
            <a:ext cx="1680327" cy="24156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73807" y="4018302"/>
            <a:ext cx="3470502" cy="24455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6102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8673" y="5722449"/>
            <a:ext cx="8403905" cy="720079"/>
          </a:xfrm>
        </p:spPr>
        <p:txBody>
          <a:bodyPr/>
          <a:lstStyle/>
          <a:p>
            <a:r>
              <a:rPr lang="en-GB" sz="1400" dirty="0"/>
              <a:t>*- Intervention will be delivered up to point of death, decision to palliate, tracheal intubation, or clinical determination that no ongoing need</a:t>
            </a:r>
          </a:p>
          <a:p>
            <a:r>
              <a:rPr lang="en-GB" sz="1400" dirty="0"/>
              <a:t>†- Participants to be followed-up to day 30 or hospital discharge, whichever comes later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3035" y="712075"/>
            <a:ext cx="6192763" cy="648816"/>
          </a:xfrm>
        </p:spPr>
        <p:txBody>
          <a:bodyPr/>
          <a:lstStyle/>
          <a:p>
            <a:r>
              <a:rPr lang="en-GB" dirty="0"/>
              <a:t>Data collection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663176"/>
              </p:ext>
            </p:extLst>
          </p:nvPr>
        </p:nvGraphicFramePr>
        <p:xfrm>
          <a:off x="747959" y="1775289"/>
          <a:ext cx="7208736" cy="3947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7382">
                  <a:extLst>
                    <a:ext uri="{9D8B030D-6E8A-4147-A177-3AD203B41FA5}">
                      <a16:colId xmlns:a16="http://schemas.microsoft.com/office/drawing/2014/main" val="1827701275"/>
                    </a:ext>
                  </a:extLst>
                </a:gridCol>
                <a:gridCol w="1195169">
                  <a:extLst>
                    <a:ext uri="{9D8B030D-6E8A-4147-A177-3AD203B41FA5}">
                      <a16:colId xmlns:a16="http://schemas.microsoft.com/office/drawing/2014/main" val="1661933750"/>
                    </a:ext>
                  </a:extLst>
                </a:gridCol>
                <a:gridCol w="1196089">
                  <a:extLst>
                    <a:ext uri="{9D8B030D-6E8A-4147-A177-3AD203B41FA5}">
                      <a16:colId xmlns:a16="http://schemas.microsoft.com/office/drawing/2014/main" val="2917450781"/>
                    </a:ext>
                  </a:extLst>
                </a:gridCol>
                <a:gridCol w="1196089">
                  <a:extLst>
                    <a:ext uri="{9D8B030D-6E8A-4147-A177-3AD203B41FA5}">
                      <a16:colId xmlns:a16="http://schemas.microsoft.com/office/drawing/2014/main" val="887897438"/>
                    </a:ext>
                  </a:extLst>
                </a:gridCol>
                <a:gridCol w="1174007">
                  <a:extLst>
                    <a:ext uri="{9D8B030D-6E8A-4147-A177-3AD203B41FA5}">
                      <a16:colId xmlns:a16="http://schemas.microsoft.com/office/drawing/2014/main" val="127278930"/>
                    </a:ext>
                  </a:extLst>
                </a:gridCol>
              </a:tblGrid>
              <a:tr h="3810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Visit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  <a:latin typeface="+mn-lt"/>
                          <a:ea typeface="+mn-ea"/>
                        </a:rPr>
                        <a:t>3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  <a:latin typeface="+mn-lt"/>
                          <a:ea typeface="+mn-ea"/>
                        </a:rPr>
                        <a:t>4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98179"/>
                  </a:ext>
                </a:extLst>
              </a:tr>
              <a:tr h="6990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Visit Window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(No. Weeks </a:t>
                      </a:r>
                      <a:r>
                        <a:rPr lang="en-GB" sz="180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800">
                          <a:effectLst/>
                        </a:rPr>
                        <a:t> No. Days) 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Day 0</a:t>
                      </a:r>
                      <a:endParaRPr lang="en-GB" sz="1800">
                        <a:effectLst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Baseline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Regular in-hospital reviews</a:t>
                      </a:r>
                      <a:endParaRPr lang="en-GB" sz="2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(at least weekly)</a:t>
                      </a:r>
                      <a:endParaRPr lang="en-GB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Day 30</a:t>
                      </a:r>
                      <a:endParaRPr lang="en-GB" sz="1800" dirty="0">
                        <a:effectLst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(+/- 2 days)†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Hospital discharge†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6551448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Baseline data collection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8177031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Randomisation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1299040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Intervention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en-GB" sz="1800">
                          <a:effectLst/>
                        </a:rPr>
                        <a:t>*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en-GB" sz="1800">
                          <a:effectLst/>
                        </a:rPr>
                        <a:t>*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4135802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Adverse events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307955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Survival status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3436478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Outcome assessment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5065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14122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71072" y="1828342"/>
            <a:ext cx="8725443" cy="4608513"/>
          </a:xfrm>
        </p:spPr>
        <p:txBody>
          <a:bodyPr/>
          <a:lstStyle/>
          <a:p>
            <a:r>
              <a:rPr lang="en-GB" dirty="0"/>
              <a:t>If patient still in hospital complete follow-up </a:t>
            </a:r>
            <a:r>
              <a:rPr lang="en-GB" dirty="0" err="1"/>
              <a:t>eCRF</a:t>
            </a:r>
            <a:r>
              <a:rPr lang="en-GB" dirty="0"/>
              <a:t> at </a:t>
            </a:r>
            <a:r>
              <a:rPr lang="en-GB" b="1" dirty="0"/>
              <a:t>30 days post randomisation </a:t>
            </a:r>
            <a:r>
              <a:rPr lang="en-GB" dirty="0"/>
              <a:t>or </a:t>
            </a:r>
            <a:r>
              <a:rPr lang="en-GB" b="1" dirty="0"/>
              <a:t>hospital discharge </a:t>
            </a:r>
            <a:r>
              <a:rPr lang="en-GB" dirty="0"/>
              <a:t>whichever is the later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1700" dirty="0"/>
              <a:t>*If patient discharged before day 30, trial team will obtain survival data through data linkage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0232" y="701844"/>
            <a:ext cx="6192763" cy="648816"/>
          </a:xfrm>
          <a:noFill/>
        </p:spPr>
        <p:txBody>
          <a:bodyPr/>
          <a:lstStyle/>
          <a:p>
            <a:r>
              <a:rPr lang="en-GB" dirty="0"/>
              <a:t>Follow up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71072" y="2972391"/>
            <a:ext cx="8652387" cy="2455015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Data Collection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ICU/hospital admission 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Ventilation duration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AEs (treatment failure, need for other treatments, renal function, renal replacement therapy)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Survival status*</a:t>
            </a:r>
          </a:p>
        </p:txBody>
      </p:sp>
    </p:spTree>
    <p:extLst>
      <p:ext uri="{BB962C8B-B14F-4D97-AF65-F5344CB8AC3E}">
        <p14:creationId xmlns:p14="http://schemas.microsoft.com/office/powerpoint/2010/main" val="8310749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10325" y="1743320"/>
            <a:ext cx="8846862" cy="1736947"/>
          </a:xfrm>
        </p:spPr>
        <p:txBody>
          <a:bodyPr/>
          <a:lstStyle/>
          <a:p>
            <a:pPr algn="ctr"/>
            <a:r>
              <a:rPr lang="en-GB" dirty="0"/>
              <a:t>Participants may be discontinued from the trial treatment and/or the trial at any time without prejudice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900" dirty="0"/>
          </a:p>
          <a:p>
            <a:pPr algn="ctr"/>
            <a:r>
              <a:rPr lang="en-GB" b="1" u="sng" dirty="0"/>
              <a:t>Please notify Warwick CTU of any withdrawals</a:t>
            </a:r>
          </a:p>
          <a:p>
            <a:pPr algn="ctr"/>
            <a:r>
              <a:rPr lang="en-GB" b="1" u="sng" dirty="0"/>
              <a:t>Complete the withdrawal form on the online </a:t>
            </a:r>
            <a:r>
              <a:rPr lang="en-GB" b="1" u="sng" dirty="0">
                <a:solidFill>
                  <a:srgbClr val="FF0000"/>
                </a:solidFill>
              </a:rPr>
              <a:t>database</a:t>
            </a:r>
            <a:r>
              <a:rPr lang="en-GB" b="1" u="sng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900" dirty="0"/>
          </a:p>
          <a:p>
            <a:endParaRPr lang="en-GB" b="1" u="sng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0325" y="715257"/>
            <a:ext cx="6192763" cy="648816"/>
          </a:xfrm>
          <a:noFill/>
        </p:spPr>
        <p:txBody>
          <a:bodyPr/>
          <a:lstStyle/>
          <a:p>
            <a:r>
              <a:rPr lang="en-GB" dirty="0"/>
              <a:t>Withdrawal 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3893997"/>
              </p:ext>
            </p:extLst>
          </p:nvPr>
        </p:nvGraphicFramePr>
        <p:xfrm>
          <a:off x="255745" y="3306297"/>
          <a:ext cx="8556021" cy="3664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1404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6617" y="705424"/>
            <a:ext cx="3363500" cy="648816"/>
          </a:xfrm>
          <a:noFill/>
        </p:spPr>
        <p:txBody>
          <a:bodyPr/>
          <a:lstStyle/>
          <a:p>
            <a:r>
              <a:rPr lang="en-GB" dirty="0"/>
              <a:t>Withdrawal form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23371" y="1592826"/>
            <a:ext cx="3983906" cy="51171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26" name="Picture 2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904" y="1714555"/>
            <a:ext cx="3754385" cy="490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2812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62422" y="1701075"/>
            <a:ext cx="8734998" cy="4248473"/>
          </a:xfrm>
        </p:spPr>
        <p:txBody>
          <a:bodyPr/>
          <a:lstStyle/>
          <a:p>
            <a:r>
              <a:rPr lang="en-GB" dirty="0"/>
              <a:t>Only AE’s listed below and clearly related to the use of CPAP or HFNO or expected to be recorded. Record AE’s on the online </a:t>
            </a:r>
            <a:r>
              <a:rPr lang="en-GB" dirty="0">
                <a:solidFill>
                  <a:srgbClr val="FF0000"/>
                </a:solidFill>
              </a:rPr>
              <a:t>database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2422" y="689228"/>
            <a:ext cx="6192763" cy="576064"/>
          </a:xfrm>
          <a:noFill/>
        </p:spPr>
        <p:txBody>
          <a:bodyPr/>
          <a:lstStyle/>
          <a:p>
            <a:r>
              <a:rPr lang="en-GB" dirty="0"/>
              <a:t>Safety reporting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162422" y="2507317"/>
            <a:ext cx="8652387" cy="4270902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The following are expected adverse events and will be recorded in the CRF; they predominantly relate to the use of CPAP, as there are minimal AEs reported for HFNO: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Interface intolerance due to excessive air leaks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Pain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Cutaneous pressure sore or pressure area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Claustrophobia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Oro-nasal dryness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Respiratory acidosis with pH &lt;7.25 prior to intubation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Haemodynamic instability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Vomiting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Aspiration of gastric contents</a:t>
            </a:r>
          </a:p>
        </p:txBody>
      </p:sp>
    </p:spTree>
    <p:extLst>
      <p:ext uri="{BB962C8B-B14F-4D97-AF65-F5344CB8AC3E}">
        <p14:creationId xmlns:p14="http://schemas.microsoft.com/office/powerpoint/2010/main" val="4571384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78731" y="1916832"/>
            <a:ext cx="8466653" cy="4248473"/>
          </a:xfrm>
        </p:spPr>
        <p:txBody>
          <a:bodyPr/>
          <a:lstStyle/>
          <a:p>
            <a:pPr algn="ctr"/>
            <a:r>
              <a:rPr lang="en-GB" dirty="0"/>
              <a:t>Only SAEs that occur from the time of randomisation, </a:t>
            </a:r>
            <a:r>
              <a:rPr lang="en-GB" b="1" dirty="0"/>
              <a:t>through to and including 30 days </a:t>
            </a:r>
            <a:r>
              <a:rPr lang="en-GB" dirty="0"/>
              <a:t>after cessation of trial intervention, must be reported to WCTU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Scan and email completed SAE forms to </a:t>
            </a:r>
            <a:r>
              <a:rPr lang="en-GB" dirty="0">
                <a:hlinkClick r:id="rId3"/>
              </a:rPr>
              <a:t>WCTUQA@warwick.ac.uk</a:t>
            </a:r>
            <a:r>
              <a:rPr lang="en-GB" dirty="0"/>
              <a:t> </a:t>
            </a:r>
            <a:r>
              <a:rPr lang="en-GB" b="1" dirty="0"/>
              <a:t>within 24 hours, or as soon as is practicable, </a:t>
            </a:r>
            <a:r>
              <a:rPr lang="en-GB" dirty="0"/>
              <a:t>of becoming aware of the event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2422" y="689228"/>
            <a:ext cx="6192763" cy="576064"/>
          </a:xfrm>
          <a:noFill/>
        </p:spPr>
        <p:txBody>
          <a:bodyPr/>
          <a:lstStyle/>
          <a:p>
            <a:r>
              <a:rPr lang="en-GB" dirty="0"/>
              <a:t>Safety reporting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1760071" y="4041068"/>
            <a:ext cx="5703971" cy="2350397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Events that do </a:t>
            </a:r>
            <a:r>
              <a:rPr lang="en-GB" b="1" u="sng" dirty="0"/>
              <a:t>NOT</a:t>
            </a:r>
            <a:r>
              <a:rPr lang="en-GB" dirty="0"/>
              <a:t> need to be reported as SAEs: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Death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Organ failure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Pneumonia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Intubation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Tracheostomy</a:t>
            </a:r>
          </a:p>
        </p:txBody>
      </p:sp>
    </p:spTree>
    <p:extLst>
      <p:ext uri="{BB962C8B-B14F-4D97-AF65-F5344CB8AC3E}">
        <p14:creationId xmlns:p14="http://schemas.microsoft.com/office/powerpoint/2010/main" val="4532125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0065" y="715257"/>
            <a:ext cx="2310029" cy="648816"/>
          </a:xfrm>
          <a:noFill/>
        </p:spPr>
        <p:txBody>
          <a:bodyPr/>
          <a:lstStyle/>
          <a:p>
            <a:r>
              <a:rPr lang="en-GB" dirty="0"/>
              <a:t>SAE forms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593" y="2995358"/>
            <a:ext cx="5299587" cy="37348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79273" y="3050753"/>
            <a:ext cx="5174226" cy="36306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28" y="1619832"/>
            <a:ext cx="5174226" cy="3686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3628" y="1675227"/>
            <a:ext cx="5174226" cy="36306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606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23528" y="1700808"/>
            <a:ext cx="8348524" cy="46805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COVID-19: wide spectrum of clinical severity, ranging from asymptomatic to critically illness</a:t>
            </a:r>
          </a:p>
          <a:p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Acute </a:t>
            </a:r>
            <a:r>
              <a:rPr lang="en-GB" sz="2400" dirty="0" err="1"/>
              <a:t>hypoxaemic</a:t>
            </a:r>
            <a:r>
              <a:rPr lang="en-GB" sz="2400" dirty="0"/>
              <a:t> respiratory failure- important complication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Excess demand on limited ventilator availability and critical care bed capacity is currently being witnessed worldwide</a:t>
            </a:r>
          </a:p>
          <a:p>
            <a:endParaRPr lang="en-GB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Uncertainty as to best strategy to reduce need for tracheal intubation in COVID-19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6547" y="731740"/>
            <a:ext cx="6192763" cy="648816"/>
          </a:xfrm>
        </p:spPr>
        <p:txBody>
          <a:bodyPr/>
          <a:lstStyle/>
          <a:p>
            <a:r>
              <a:rPr lang="en-GB" dirty="0"/>
              <a:t>Background and need for trial</a:t>
            </a:r>
          </a:p>
        </p:txBody>
      </p:sp>
    </p:spTree>
    <p:extLst>
      <p:ext uri="{BB962C8B-B14F-4D97-AF65-F5344CB8AC3E}">
        <p14:creationId xmlns:p14="http://schemas.microsoft.com/office/powerpoint/2010/main" val="17366564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9655" y="685760"/>
            <a:ext cx="6192763" cy="648816"/>
          </a:xfrm>
        </p:spPr>
        <p:txBody>
          <a:bodyPr/>
          <a:lstStyle/>
          <a:p>
            <a:r>
              <a:rPr lang="en-GB" dirty="0"/>
              <a:t>Study oversight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306190" y="1726512"/>
            <a:ext cx="4049500" cy="1310301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hlinkClick r:id="rId3"/>
              </a:rPr>
              <a:t>Investigator Site File (ISF) </a:t>
            </a:r>
            <a:endParaRPr lang="en-GB" sz="2800" b="1" dirty="0"/>
          </a:p>
          <a:p>
            <a:r>
              <a:rPr lang="en-GB" dirty="0"/>
              <a:t>Available on website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306190" y="4411975"/>
            <a:ext cx="4049500" cy="2136309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Monitoring</a:t>
            </a:r>
          </a:p>
          <a:p>
            <a:r>
              <a:rPr lang="en-GB" sz="2000" dirty="0"/>
              <a:t>Central monitoring approach will be developed that will take into account the challenging circumstances and staff pressures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4607022" y="2381662"/>
            <a:ext cx="4330499" cy="2987104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Close 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Resolve any outstanding queries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Collect any outstanding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Ongoing responsibilities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Site to archive trial documentation and data (at least 10 years)</a:t>
            </a:r>
          </a:p>
          <a:p>
            <a:pPr marL="1085850" lvl="1" indent="-342900"/>
            <a:endParaRPr lang="en-GB" sz="2400" dirty="0"/>
          </a:p>
          <a:p>
            <a:pPr marL="1085850" lvl="1" indent="-342900"/>
            <a:endParaRPr lang="en-GB" sz="2400" dirty="0"/>
          </a:p>
          <a:p>
            <a:pPr lvl="1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825918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32926" y="1844824"/>
            <a:ext cx="5250417" cy="4680521"/>
          </a:xfrm>
        </p:spPr>
        <p:txBody>
          <a:bodyPr vert="horz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Training</a:t>
            </a:r>
            <a:r>
              <a:rPr lang="en-GB" dirty="0"/>
              <a:t> is available on the trial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 a </a:t>
            </a:r>
            <a:r>
              <a:rPr lang="en-GB" b="1" dirty="0"/>
              <a:t>minimum</a:t>
            </a:r>
            <a:r>
              <a:rPr lang="en-GB" dirty="0"/>
              <a:t> the PI of the site must complete and sign off all training modules on the website </a:t>
            </a:r>
            <a:endParaRPr lang="en-GB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PI to ensure that staff (e.g. doctor, nurse, research practitioner) have the appropriate knowledge and understanding of trial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All training should be recorded on the </a:t>
            </a:r>
            <a:r>
              <a:rPr lang="en-GB" dirty="0">
                <a:hlinkClick r:id="rId2"/>
              </a:rPr>
              <a:t>Confirmation of Online Training Form 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Optional </a:t>
            </a:r>
            <a:r>
              <a:rPr lang="en-GB" dirty="0">
                <a:hlinkClick r:id="rId3"/>
              </a:rPr>
              <a:t>GCP training </a:t>
            </a:r>
            <a:r>
              <a:rPr lang="en-GB" dirty="0"/>
              <a:t>available on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u="sng" dirty="0"/>
              <a:t>There is no need for the PI to provide a CV and GCP certificate.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2926" y="721907"/>
            <a:ext cx="6192763" cy="648816"/>
          </a:xfrm>
        </p:spPr>
        <p:txBody>
          <a:bodyPr/>
          <a:lstStyle/>
          <a:p>
            <a:r>
              <a:rPr lang="en-GB" dirty="0"/>
              <a:t>Training requirements QA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59113" y="1694458"/>
            <a:ext cx="3493212" cy="49812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1817" y="1844824"/>
            <a:ext cx="3049229" cy="469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2647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23927"/>
          <a:stretch/>
        </p:blipFill>
        <p:spPr>
          <a:xfrm>
            <a:off x="6655796" y="5211858"/>
            <a:ext cx="2243939" cy="1131587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20158" y="1678942"/>
            <a:ext cx="8797810" cy="821282"/>
          </a:xfrm>
        </p:spPr>
        <p:txBody>
          <a:bodyPr/>
          <a:lstStyle/>
          <a:p>
            <a:r>
              <a:rPr lang="en-GB" dirty="0"/>
              <a:t>Report any non-compliances immediately to WCTU straight onto online </a:t>
            </a:r>
            <a:r>
              <a:rPr lang="en-GB" dirty="0">
                <a:solidFill>
                  <a:srgbClr val="FF0000"/>
                </a:solidFill>
              </a:rPr>
              <a:t>database</a:t>
            </a:r>
          </a:p>
          <a:p>
            <a:r>
              <a:rPr lang="en-GB" dirty="0"/>
              <a:t>(within 24 hours of becoming aware)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0158" y="728271"/>
            <a:ext cx="6192763" cy="648816"/>
          </a:xfrm>
          <a:noFill/>
        </p:spPr>
        <p:txBody>
          <a:bodyPr/>
          <a:lstStyle/>
          <a:p>
            <a:r>
              <a:rPr lang="en-GB" dirty="0"/>
              <a:t>Non-compliance</a:t>
            </a: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120158" y="2689915"/>
            <a:ext cx="6372927" cy="3361635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Examples of non-compliances: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Patient doesn’t receive intervention they are randomised 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Patient is ineligible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Patient Identifiable Data sent without encryption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Staff member not completed trial training on website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No active effort to follow up patients to obtain retrospective consent if they regain capacity or to approach consultee for consent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Patient requests withdrawal of data but site does not inform Warwick CTU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04000" y="2159791"/>
            <a:ext cx="2406650" cy="42483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051" y="2159791"/>
            <a:ext cx="2219917" cy="31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8416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0662" y="701386"/>
            <a:ext cx="7185209" cy="648816"/>
          </a:xfrm>
          <a:noFill/>
        </p:spPr>
        <p:txBody>
          <a:bodyPr/>
          <a:lstStyle/>
          <a:p>
            <a:r>
              <a:rPr lang="en-GB" dirty="0"/>
              <a:t>Aide memoirs – available on </a:t>
            </a:r>
            <a:r>
              <a:rPr lang="en-GB" dirty="0">
                <a:hlinkClick r:id="rId2"/>
              </a:rPr>
              <a:t>website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85" y="1350202"/>
            <a:ext cx="3313533" cy="23439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102" y="1655002"/>
            <a:ext cx="2078299" cy="29040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6171" y="4736911"/>
            <a:ext cx="2679700" cy="1894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1302" y="1778000"/>
            <a:ext cx="2296861" cy="32793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825" y="3784600"/>
            <a:ext cx="4232494" cy="297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6149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461" y="963900"/>
            <a:ext cx="6192763" cy="648816"/>
          </a:xfrm>
        </p:spPr>
        <p:txBody>
          <a:bodyPr/>
          <a:lstStyle/>
          <a:p>
            <a:r>
              <a:rPr lang="en-GB"/>
              <a:t>Questions?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882107"/>
            <a:ext cx="3742421" cy="475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652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618" y="581024"/>
            <a:ext cx="5349922" cy="627304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69743" y="2811439"/>
            <a:ext cx="5008729" cy="6175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249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0525"/>
            <a:ext cx="7639050" cy="695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38" y="1715850"/>
            <a:ext cx="5934075" cy="323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37" y="2324810"/>
            <a:ext cx="9053463" cy="142498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160613" y="3302758"/>
            <a:ext cx="230099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03783" y="3562066"/>
            <a:ext cx="1288790" cy="22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080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025" y="1327599"/>
            <a:ext cx="7219950" cy="52673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91821" y="4339988"/>
            <a:ext cx="7090154" cy="9553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47" y="695732"/>
            <a:ext cx="2708584" cy="7957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91821" y="2342618"/>
            <a:ext cx="7090154" cy="6977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833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800" b="1" dirty="0"/>
              <a:t>Variable practice</a:t>
            </a:r>
          </a:p>
          <a:p>
            <a:endParaRPr lang="en-GB" dirty="0"/>
          </a:p>
          <a:p>
            <a:r>
              <a:rPr lang="en-GB" dirty="0"/>
              <a:t>Oxygen only pathway – straight to intubation</a:t>
            </a:r>
          </a:p>
          <a:p>
            <a:endParaRPr lang="en-GB" dirty="0"/>
          </a:p>
          <a:p>
            <a:r>
              <a:rPr lang="en-GB" dirty="0"/>
              <a:t>CPAP, with potential for HFNO</a:t>
            </a:r>
          </a:p>
          <a:p>
            <a:endParaRPr lang="en-GB" dirty="0"/>
          </a:p>
          <a:p>
            <a:r>
              <a:rPr lang="en-GB" dirty="0"/>
              <a:t>No CPAP – oxygen therapy</a:t>
            </a:r>
          </a:p>
          <a:p>
            <a:endParaRPr lang="en-GB" dirty="0"/>
          </a:p>
          <a:p>
            <a:r>
              <a:rPr lang="en-GB" dirty="0"/>
              <a:t>HFNO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462" y="1556792"/>
            <a:ext cx="7547535" cy="648816"/>
          </a:xfrm>
        </p:spPr>
        <p:txBody>
          <a:bodyPr/>
          <a:lstStyle/>
          <a:p>
            <a:r>
              <a:rPr lang="en-GB" dirty="0"/>
              <a:t>What are sites doing in practice?</a:t>
            </a:r>
          </a:p>
        </p:txBody>
      </p:sp>
    </p:spTree>
    <p:extLst>
      <p:ext uri="{BB962C8B-B14F-4D97-AF65-F5344CB8AC3E}">
        <p14:creationId xmlns:p14="http://schemas.microsoft.com/office/powerpoint/2010/main" val="1633139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1014D9-2DC0-D74A-A909-312FC3F0A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77" y="1289139"/>
            <a:ext cx="6059607" cy="4577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96084" y="2505670"/>
            <a:ext cx="3138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Editorial from Ireland</a:t>
            </a:r>
          </a:p>
          <a:p>
            <a:endParaRPr lang="en-GB" b="1" dirty="0"/>
          </a:p>
          <a:p>
            <a:pPr marL="285750" indent="-285750">
              <a:buFontTx/>
              <a:buChar char="-"/>
            </a:pPr>
            <a:r>
              <a:rPr lang="en-GB" dirty="0"/>
              <a:t>Don’t dismiss role of HFNO</a:t>
            </a:r>
          </a:p>
        </p:txBody>
      </p:sp>
    </p:spTree>
    <p:extLst>
      <p:ext uri="{BB962C8B-B14F-4D97-AF65-F5344CB8AC3E}">
        <p14:creationId xmlns:p14="http://schemas.microsoft.com/office/powerpoint/2010/main" val="3414632202"/>
      </p:ext>
    </p:extLst>
  </p:cSld>
  <p:clrMapOvr>
    <a:masterClrMapping/>
  </p:clrMapOvr>
</p:sld>
</file>

<file path=ppt/theme/theme1.xml><?xml version="1.0" encoding="utf-8"?>
<a:theme xmlns:a="http://schemas.openxmlformats.org/drawingml/2006/main" name="6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Key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009315BE3E1544BA77B7E9573FA42F" ma:contentTypeVersion="5" ma:contentTypeDescription="Create a new document." ma:contentTypeScope="" ma:versionID="85ad95ce7d85d4502e175949af287e8d">
  <xsd:schema xmlns:xsd="http://www.w3.org/2001/XMLSchema" xmlns:xs="http://www.w3.org/2001/XMLSchema" xmlns:p="http://schemas.microsoft.com/office/2006/metadata/properties" xmlns:ns2="811aa1b6-8224-469d-a5ed-282d2de3c8aa" targetNamespace="http://schemas.microsoft.com/office/2006/metadata/properties" ma:root="true" ma:fieldsID="1aed9f43d90c77a25055f4daac37c43a" ns2:_="">
    <xsd:import namespace="811aa1b6-8224-469d-a5ed-282d2de3c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1aa1b6-8224-469d-a5ed-282d2de3c8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6FC1D6-E10D-48E3-AA01-907D7FD214E4}">
  <ds:schemaRefs>
    <ds:schemaRef ds:uri="811aa1b6-8224-469d-a5ed-282d2de3c8a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FE9755D-3608-45C0-9662-A7F58EBDEE56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11aa1b6-8224-469d-a5ed-282d2de3c8a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01F8FF5-61BA-4FEF-93C2-DD8B34D204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2411</Words>
  <Application>Microsoft Office PowerPoint</Application>
  <PresentationFormat>On-screen Show (4:3)</PresentationFormat>
  <Paragraphs>419</Paragraphs>
  <Slides>44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65" baseType="lpstr">
      <vt:lpstr>Arial</vt:lpstr>
      <vt:lpstr>Calibri</vt:lpstr>
      <vt:lpstr>Courier New</vt:lpstr>
      <vt:lpstr>Symbol</vt:lpstr>
      <vt:lpstr>Times New Roman</vt:lpstr>
      <vt:lpstr>Wingdings</vt:lpstr>
      <vt:lpstr>6/12 Warwick</vt:lpstr>
      <vt:lpstr>4/12 Warwick</vt:lpstr>
      <vt:lpstr>1/12 Warwick</vt:lpstr>
      <vt:lpstr>8/12 Warwick</vt:lpstr>
      <vt:lpstr>6/12 University lockup</vt:lpstr>
      <vt:lpstr>4/12 University lockup</vt:lpstr>
      <vt:lpstr>8/12 University lockup</vt:lpstr>
      <vt:lpstr>1/12 University lockup</vt:lpstr>
      <vt:lpstr>8/12 Departmental lockup</vt:lpstr>
      <vt:lpstr>6/12 Departmental lockup</vt:lpstr>
      <vt:lpstr>4/12 Departmental lockup</vt:lpstr>
      <vt:lpstr>1/12 Departmental lockup</vt:lpstr>
      <vt:lpstr>Keyline</vt:lpstr>
      <vt:lpstr>Custom Design</vt:lpstr>
      <vt:lpstr>Bitmap Image</vt:lpstr>
      <vt:lpstr>PowerPoint Presentation</vt:lpstr>
      <vt:lpstr>Acknowledgements </vt:lpstr>
      <vt:lpstr>General Study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Kerry Raynes</cp:lastModifiedBy>
  <cp:revision>117</cp:revision>
  <dcterms:created xsi:type="dcterms:W3CDTF">2015-04-29T08:55:57Z</dcterms:created>
  <dcterms:modified xsi:type="dcterms:W3CDTF">2020-06-04T15:11:56Z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0x01010006009315BE3E1544BA77B7E9573FA42F</vt:lpwstr>
  </property>
</Properties>
</file>