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10691813"/>
  <p:notesSz cx="9926638" cy="1435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B0C3E6"/>
    <a:srgbClr val="71A0FF"/>
    <a:srgbClr val="6699FF"/>
    <a:srgbClr val="B28CCE"/>
    <a:srgbClr val="347CD4"/>
    <a:srgbClr val="7030A0"/>
    <a:srgbClr val="F25A22"/>
    <a:srgbClr val="800080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1" autoAdjust="0"/>
    <p:restoredTop sz="94660"/>
  </p:normalViewPr>
  <p:slideViewPr>
    <p:cSldViewPr snapToGrid="0">
      <p:cViewPr varScale="1">
        <p:scale>
          <a:sx n="44" d="100"/>
          <a:sy n="44" d="100"/>
        </p:scale>
        <p:origin x="1368" y="56"/>
      </p:cViewPr>
      <p:guideLst>
        <p:guide orient="horz" pos="3368"/>
        <p:guide pos="47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2" y="1749795"/>
            <a:ext cx="12851447" cy="3722335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6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60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5" y="569241"/>
            <a:ext cx="3260110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7" y="569241"/>
            <a:ext cx="9591338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5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1"/>
            <a:ext cx="13040440" cy="4447497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40" cy="2338834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09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6" y="2846201"/>
            <a:ext cx="6425724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1"/>
            <a:ext cx="6425724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79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6" y="569243"/>
            <a:ext cx="13040440" cy="20665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7" y="2620980"/>
            <a:ext cx="6396192" cy="128450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7" y="3905482"/>
            <a:ext cx="6396192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3" y="2620980"/>
            <a:ext cx="6427693" cy="128450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3" y="3905482"/>
            <a:ext cx="6427693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33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75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82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6"/>
            <a:ext cx="7654170" cy="7598117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9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6"/>
            <a:ext cx="7654170" cy="7598117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35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3"/>
            <a:ext cx="13040440" cy="2066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1"/>
            <a:ext cx="1304044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3475-74D1-4491-9985-B496F6C4B0BC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60931-834F-411F-AD32-FCA6909C3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2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tu_third_party35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8" y="9806933"/>
            <a:ext cx="1399838" cy="80400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1301452" y="10160844"/>
            <a:ext cx="10962603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n-GB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800" dirty="0">
                <a:ea typeface="Calibri" panose="020F0502020204030204" pitchFamily="34" charset="0"/>
                <a:cs typeface="Times New Roman" panose="02020603050405020304" pitchFamily="18" charset="0"/>
              </a:rPr>
              <a:t>RECOVERY Respiratory </a:t>
            </a:r>
            <a:r>
              <a:rPr lang="en-GB" sz="8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Support_Inclusion</a:t>
            </a:r>
            <a:r>
              <a:rPr lang="en-GB" sz="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/Exclusion_V3.0 02.06.20 </a:t>
            </a:r>
            <a:endParaRPr lang="en-GB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4055" y="9907398"/>
            <a:ext cx="2712371" cy="603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400" y="1974615"/>
            <a:ext cx="7237217" cy="4339650"/>
          </a:xfrm>
          <a:prstGeom prst="rect">
            <a:avLst/>
          </a:prstGeom>
          <a:solidFill>
            <a:schemeClr val="bg1"/>
          </a:solidFill>
          <a:ln>
            <a:solidFill>
              <a:srgbClr val="B0C3E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INCLUSION CRITERIA</a:t>
            </a:r>
          </a:p>
          <a:p>
            <a:pPr lvl="0"/>
            <a:endParaRPr lang="en-GB" sz="2400" dirty="0"/>
          </a:p>
          <a:p>
            <a:pPr lvl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800" dirty="0"/>
              <a:t>Adults ≥ 18 years</a:t>
            </a:r>
          </a:p>
          <a:p>
            <a:pPr lvl="0">
              <a:buClr>
                <a:srgbClr val="00B050"/>
              </a:buClr>
            </a:pPr>
            <a:endParaRPr lang="en-GB" sz="2000" dirty="0"/>
          </a:p>
          <a:p>
            <a:pPr lvl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800" dirty="0"/>
              <a:t>2.	Hospital inpatient with suspected or proven </a:t>
            </a:r>
            <a:r>
              <a:rPr lang="en-GB" sz="2800" dirty="0" smtClean="0"/>
              <a:t>COVID-19</a:t>
            </a:r>
          </a:p>
          <a:p>
            <a:pPr lvl="0">
              <a:buClr>
                <a:srgbClr val="00B050"/>
              </a:buClr>
            </a:pPr>
            <a:endParaRPr lang="en-GB" sz="2000" dirty="0" smtClean="0"/>
          </a:p>
          <a:p>
            <a:pPr lvl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800" dirty="0" smtClean="0"/>
              <a:t>FiO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</a:t>
            </a:r>
            <a:r>
              <a:rPr lang="en-GB" sz="2800" dirty="0"/>
              <a:t>≥</a:t>
            </a:r>
            <a:r>
              <a:rPr lang="en-GB" sz="2800" dirty="0" smtClean="0"/>
              <a:t>0.4 </a:t>
            </a:r>
            <a:r>
              <a:rPr lang="en-GB" sz="2800" b="1" dirty="0"/>
              <a:t>and</a:t>
            </a:r>
            <a:r>
              <a:rPr lang="en-GB" sz="2800" dirty="0"/>
              <a:t> SpO</a:t>
            </a:r>
            <a:r>
              <a:rPr lang="en-GB" sz="2800" baseline="-25000" dirty="0"/>
              <a:t>2</a:t>
            </a:r>
            <a:r>
              <a:rPr lang="en-GB" sz="2800" dirty="0"/>
              <a:t> ≤</a:t>
            </a:r>
            <a:r>
              <a:rPr lang="en-GB" sz="2800" dirty="0" smtClean="0"/>
              <a:t>94</a:t>
            </a:r>
            <a:r>
              <a:rPr lang="en-GB" sz="2800" dirty="0"/>
              <a:t>%</a:t>
            </a:r>
          </a:p>
          <a:p>
            <a:pPr lvl="0">
              <a:buClr>
                <a:srgbClr val="00B050"/>
              </a:buClr>
            </a:pPr>
            <a:endParaRPr lang="en-GB" sz="2000" dirty="0"/>
          </a:p>
          <a:p>
            <a:pPr lvl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800" dirty="0"/>
              <a:t>Plan for escalation to intubation if needed</a:t>
            </a:r>
          </a:p>
          <a:p>
            <a:pPr lvl="0"/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71839" y="6974994"/>
            <a:ext cx="7222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>
                <a:solidFill>
                  <a:srgbClr val="990033"/>
                </a:solidFill>
              </a:rPr>
              <a:t>If you have any questions: </a:t>
            </a:r>
          </a:p>
          <a:p>
            <a:pPr algn="ctr"/>
            <a:endParaRPr lang="en-GB" sz="2400" b="1" dirty="0">
              <a:solidFill>
                <a:srgbClr val="990033"/>
              </a:solidFill>
            </a:endParaRPr>
          </a:p>
          <a:p>
            <a:r>
              <a:rPr lang="en-GB" sz="2400" b="1" dirty="0">
                <a:solidFill>
                  <a:srgbClr val="990033"/>
                </a:solidFill>
              </a:rPr>
              <a:t>Ask: </a:t>
            </a:r>
            <a:r>
              <a:rPr lang="en-GB" sz="2400" dirty="0"/>
              <a:t>Your local  Principal Investigator </a:t>
            </a:r>
          </a:p>
          <a:p>
            <a:r>
              <a:rPr lang="en-GB" sz="2400" b="1" dirty="0">
                <a:solidFill>
                  <a:srgbClr val="990033"/>
                </a:solidFill>
              </a:rPr>
              <a:t>Visit: </a:t>
            </a:r>
            <a:r>
              <a:rPr lang="en-GB" sz="2400" dirty="0"/>
              <a:t>www.warwick.ac.uk/recovery-rs</a:t>
            </a:r>
            <a:endParaRPr lang="en-GB" sz="2400" i="1" dirty="0"/>
          </a:p>
          <a:p>
            <a:r>
              <a:rPr lang="en-GB" sz="2400" b="1" dirty="0">
                <a:solidFill>
                  <a:srgbClr val="990033"/>
                </a:solidFill>
              </a:rPr>
              <a:t>Email:  </a:t>
            </a:r>
            <a:r>
              <a:rPr lang="en-GB" sz="2400" dirty="0"/>
              <a:t>RECOVERY-RS@warwick.ac.uk </a:t>
            </a:r>
          </a:p>
          <a:p>
            <a:r>
              <a:rPr lang="en-GB" sz="2400" b="1" dirty="0">
                <a:solidFill>
                  <a:srgbClr val="990033"/>
                </a:solidFill>
              </a:rPr>
              <a:t>If urgent call: </a:t>
            </a:r>
            <a:r>
              <a:rPr lang="en-GB" sz="2400" i="1" dirty="0"/>
              <a:t>&lt;Insert trial  Tel Number&gt; </a:t>
            </a:r>
            <a:r>
              <a:rPr lang="en-GB" sz="2000" i="1" dirty="0"/>
              <a:t>	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220" y="304708"/>
            <a:ext cx="5564909" cy="193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710294" y="1974615"/>
            <a:ext cx="7237217" cy="7848302"/>
          </a:xfrm>
          <a:prstGeom prst="rect">
            <a:avLst/>
          </a:prstGeom>
          <a:solidFill>
            <a:schemeClr val="bg1"/>
          </a:solidFill>
          <a:ln>
            <a:solidFill>
              <a:srgbClr val="B0C3E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EXCLUSION CRITERIA </a:t>
            </a:r>
          </a:p>
          <a:p>
            <a:pPr lvl="0"/>
            <a:endParaRPr lang="en-GB" sz="2400" b="1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en-GB" sz="2800" dirty="0">
                <a:solidFill>
                  <a:srgbClr val="FF0000"/>
                </a:solidFill>
              </a:rPr>
              <a:t>X </a:t>
            </a:r>
            <a:r>
              <a:rPr lang="en-GB" sz="2800" dirty="0"/>
              <a:t>Planned intubation and mechanical ventilation imminent within 1 hour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en-GB" sz="2000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en-GB" sz="2800" dirty="0">
                <a:solidFill>
                  <a:srgbClr val="FF0000"/>
                </a:solidFill>
              </a:rPr>
              <a:t>X</a:t>
            </a:r>
            <a:r>
              <a:rPr lang="en-GB" sz="2800" dirty="0"/>
              <a:t> Known or clinically apparent pregnancy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en-GB" sz="2000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en-GB" sz="2800" dirty="0">
                <a:solidFill>
                  <a:srgbClr val="FF0000"/>
                </a:solidFill>
              </a:rPr>
              <a:t>X</a:t>
            </a:r>
            <a:r>
              <a:rPr lang="en-GB" sz="2800" dirty="0"/>
              <a:t> Any absolute contraindication to CPAP or HFNO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en-GB" sz="2000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en-GB" sz="2800" dirty="0">
                <a:solidFill>
                  <a:srgbClr val="FF0000"/>
                </a:solidFill>
              </a:rPr>
              <a:t>X</a:t>
            </a:r>
            <a:r>
              <a:rPr lang="en-GB" sz="2800" dirty="0"/>
              <a:t> Decision not to intubate due to ceiling of treatment or withdrawal of TREATMENT anticipated</a:t>
            </a:r>
            <a:br>
              <a:rPr lang="en-GB" sz="2800" dirty="0"/>
            </a:br>
            <a:endParaRPr lang="en-GB" sz="2000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en-GB" sz="2800" dirty="0">
                <a:solidFill>
                  <a:srgbClr val="FF0000"/>
                </a:solidFill>
              </a:rPr>
              <a:t>X</a:t>
            </a:r>
            <a:r>
              <a:rPr lang="en-GB" sz="2800" dirty="0"/>
              <a:t> Equipment for both CPAP and HFNO not available</a:t>
            </a:r>
          </a:p>
        </p:txBody>
      </p:sp>
    </p:spTree>
    <p:extLst>
      <p:ext uri="{BB962C8B-B14F-4D97-AF65-F5344CB8AC3E}">
        <p14:creationId xmlns:p14="http://schemas.microsoft.com/office/powerpoint/2010/main" val="1322881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115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Hipwell, Alison</dc:creator>
  <cp:lastModifiedBy>Watkins, Emily</cp:lastModifiedBy>
  <cp:revision>50</cp:revision>
  <cp:lastPrinted>2017-03-09T13:53:21Z</cp:lastPrinted>
  <dcterms:created xsi:type="dcterms:W3CDTF">2017-03-09T11:49:44Z</dcterms:created>
  <dcterms:modified xsi:type="dcterms:W3CDTF">2020-06-02T14:33:16Z</dcterms:modified>
</cp:coreProperties>
</file>