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8.xml" ContentType="application/vnd.openxmlformats-officedocument.theme+xml"/>
  <Override PartName="/ppt/slideLayouts/slideLayout16.xml" ContentType="application/vnd.openxmlformats-officedocument.presentationml.slideLayout+xml"/>
  <Override PartName="/ppt/theme/theme9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10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11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1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1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6" r:id="rId4"/>
    <p:sldMasterId id="2147483650" r:id="rId5"/>
    <p:sldMasterId id="2147483652" r:id="rId6"/>
    <p:sldMasterId id="2147483654" r:id="rId7"/>
    <p:sldMasterId id="2147483656" r:id="rId8"/>
    <p:sldMasterId id="2147483658" r:id="rId9"/>
    <p:sldMasterId id="2147483662" r:id="rId10"/>
    <p:sldMasterId id="2147483660" r:id="rId11"/>
    <p:sldMasterId id="2147483711" r:id="rId12"/>
    <p:sldMasterId id="2147483713" r:id="rId13"/>
    <p:sldMasterId id="2147483716" r:id="rId14"/>
    <p:sldMasterId id="2147483719" r:id="rId15"/>
    <p:sldMasterId id="2147483664" r:id="rId16"/>
    <p:sldMasterId id="2147483689" r:id="rId17"/>
  </p:sldMasterIdLst>
  <p:notesMasterIdLst>
    <p:notesMasterId r:id="rId43"/>
  </p:notesMasterIdLst>
  <p:sldIdLst>
    <p:sldId id="388" r:id="rId18"/>
    <p:sldId id="389" r:id="rId19"/>
    <p:sldId id="363" r:id="rId20"/>
    <p:sldId id="647" r:id="rId21"/>
    <p:sldId id="650" r:id="rId22"/>
    <p:sldId id="637" r:id="rId23"/>
    <p:sldId id="641" r:id="rId24"/>
    <p:sldId id="651" r:id="rId25"/>
    <p:sldId id="653" r:id="rId26"/>
    <p:sldId id="638" r:id="rId27"/>
    <p:sldId id="654" r:id="rId28"/>
    <p:sldId id="652" r:id="rId29"/>
    <p:sldId id="639" r:id="rId30"/>
    <p:sldId id="640" r:id="rId31"/>
    <p:sldId id="636" r:id="rId32"/>
    <p:sldId id="643" r:id="rId33"/>
    <p:sldId id="630" r:id="rId34"/>
    <p:sldId id="644" r:id="rId35"/>
    <p:sldId id="293" r:id="rId36"/>
    <p:sldId id="645" r:id="rId37"/>
    <p:sldId id="646" r:id="rId38"/>
    <p:sldId id="581" r:id="rId39"/>
    <p:sldId id="589" r:id="rId40"/>
    <p:sldId id="607" r:id="rId41"/>
    <p:sldId id="609" r:id="rId4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42BA0D5A-B407-40B5-8C23-C68320D2F10A}">
          <p14:sldIdLst>
            <p14:sldId id="388"/>
          </p14:sldIdLst>
        </p14:section>
        <p14:section name="Registration CRF" id="{DAF5AFBB-AB6B-42EB-9B04-0AF2C47E7EA2}">
          <p14:sldIdLst>
            <p14:sldId id="389"/>
            <p14:sldId id="363"/>
            <p14:sldId id="647"/>
            <p14:sldId id="650"/>
            <p14:sldId id="637"/>
          </p14:sldIdLst>
        </p14:section>
        <p14:section name="Baseline Assessment CRF" id="{E2312E67-17A9-4ED3-BBD8-DC5806D2DBA4}">
          <p14:sldIdLst>
            <p14:sldId id="641"/>
            <p14:sldId id="651"/>
            <p14:sldId id="653"/>
            <p14:sldId id="638"/>
            <p14:sldId id="654"/>
            <p14:sldId id="652"/>
            <p14:sldId id="639"/>
            <p14:sldId id="640"/>
          </p14:sldIdLst>
        </p14:section>
        <p14:section name="Eligibility CRF" id="{AF2FA959-F395-4116-B412-4D33ED503AC6}">
          <p14:sldIdLst>
            <p14:sldId id="636"/>
          </p14:sldIdLst>
        </p14:section>
        <p14:section name="Randomisation CRF" id="{4C6210DB-D18D-4881-9E23-4D07137CE16A}">
          <p14:sldIdLst>
            <p14:sldId id="643"/>
            <p14:sldId id="630"/>
            <p14:sldId id="644"/>
            <p14:sldId id="293"/>
          </p14:sldIdLst>
        </p14:section>
        <p14:section name="Questions and Discussion" id="{C5C490BD-8169-4113-A63F-95C773FF089B}">
          <p14:sldIdLst>
            <p14:sldId id="645"/>
            <p14:sldId id="646"/>
            <p14:sldId id="581"/>
          </p14:sldIdLst>
        </p14:section>
        <p14:section name="Upcoming Event" id="{1F1AFC9D-3BBC-49B5-8299-13E5BB3BBE80}">
          <p14:sldIdLst>
            <p14:sldId id="589"/>
            <p14:sldId id="607"/>
            <p14:sldId id="6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89DEA30-E8E5-50B9-8699-D50F2E727698}" name="sophiew@mdspatientsupport.org.uk" initials="so" userId="S::urn:spo:guest#sophiew@mdspatientsupport.org.uk::" providerId="AD"/>
  <p188:author id="{C5946951-B604-B8E9-B0BF-C4B19F6658A6}" name="Foster, Bethany" initials="FB" userId="S::u1875544@live.warwick.ac.uk::70a97b8e-406b-4307-b20d-6660612b9ce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noj.Raghavan" initials="Ma" lastIdx="14" clrIdx="0">
    <p:extLst>
      <p:ext uri="{19B8F6BF-5375-455C-9EA6-DF929625EA0E}">
        <p15:presenceInfo xmlns:p15="http://schemas.microsoft.com/office/powerpoint/2012/main" userId="S::manoj.raghavan_uhb.nhs.uk#ext#@livewarwickac.onmicrosoft.com::d4297727-b718-418d-8e4d-433262eda5cb" providerId="AD"/>
      </p:ext>
    </p:extLst>
  </p:cmAuthor>
  <p:cmAuthor id="2" name="Foster, Bethany" initials="FB" lastIdx="42" clrIdx="1">
    <p:extLst>
      <p:ext uri="{19B8F6BF-5375-455C-9EA6-DF929625EA0E}">
        <p15:presenceInfo xmlns:p15="http://schemas.microsoft.com/office/powerpoint/2012/main" userId="S::u1875544@live.warwick.ac.uk::70a97b8e-406b-4307-b20d-6660612b9ce6" providerId="AD"/>
      </p:ext>
    </p:extLst>
  </p:cmAuthor>
  <p:cmAuthor id="3" name="Daffern, Claire" initials="DC" lastIdx="6" clrIdx="2">
    <p:extLst>
      <p:ext uri="{19B8F6BF-5375-455C-9EA6-DF929625EA0E}">
        <p15:presenceInfo xmlns:p15="http://schemas.microsoft.com/office/powerpoint/2012/main" userId="S::mhsgbr@live.warwick.ac.uk::b443ed58-57eb-4a8b-bef5-5fe71bf4c3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4B4B"/>
    <a:srgbClr val="F2DCDB"/>
    <a:srgbClr val="C10202"/>
    <a:srgbClr val="FFF3EF"/>
    <a:srgbClr val="E8D0D0"/>
    <a:srgbClr val="898989"/>
    <a:srgbClr val="8C3836"/>
    <a:srgbClr val="CE9291"/>
    <a:srgbClr val="FFFF00"/>
    <a:srgbClr val="FFFC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54" autoAdjust="0"/>
    <p:restoredTop sz="87544" autoAdjust="0"/>
  </p:normalViewPr>
  <p:slideViewPr>
    <p:cSldViewPr snapToGrid="0">
      <p:cViewPr varScale="1">
        <p:scale>
          <a:sx n="100" d="100"/>
          <a:sy n="100" d="100"/>
        </p:scale>
        <p:origin x="106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microsoft.com/office/2018/10/relationships/authors" Target="author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viewProps" Target="viewProps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34D2E7-7D6C-457C-BFF7-2E21C02B4288}" type="doc">
      <dgm:prSet loTypeId="urn:microsoft.com/office/officeart/2005/8/layout/process2" loCatId="process" qsTypeId="urn:microsoft.com/office/officeart/2005/8/quickstyle/simple2" qsCatId="simple" csTypeId="urn:microsoft.com/office/officeart/2005/8/colors/accent2_1" csCatId="accent2" phldr="1"/>
      <dgm:spPr/>
    </dgm:pt>
    <dgm:pt modelId="{21BD2C3C-0CD9-4BBF-A1B9-FFFA4389A920}">
      <dgm:prSet phldrT="[Text]" custT="1"/>
      <dgm:spPr>
        <a:solidFill>
          <a:srgbClr val="F2DCDB"/>
        </a:solidFill>
      </dgm:spPr>
      <dgm:t>
        <a:bodyPr/>
        <a:lstStyle/>
        <a:p>
          <a:r>
            <a:rPr lang="en-GB" sz="1200" b="1" dirty="0"/>
            <a:t>Complete</a:t>
          </a:r>
        </a:p>
        <a:p>
          <a:r>
            <a:rPr lang="en-GB" sz="1200" dirty="0"/>
            <a:t>Randomisation CRF (</a:t>
          </a:r>
          <a:r>
            <a:rPr lang="en-GB" sz="1200" i="1" dirty="0"/>
            <a:t>on paper)</a:t>
          </a:r>
        </a:p>
      </dgm:t>
    </dgm:pt>
    <dgm:pt modelId="{315F9290-8D17-4389-8C3B-91B3FA13A5F4}" type="parTrans" cxnId="{727E03EC-6056-4618-8817-15BA06052273}">
      <dgm:prSet/>
      <dgm:spPr/>
      <dgm:t>
        <a:bodyPr/>
        <a:lstStyle/>
        <a:p>
          <a:endParaRPr lang="en-GB"/>
        </a:p>
      </dgm:t>
    </dgm:pt>
    <dgm:pt modelId="{10CC2694-FF83-4EB7-B274-D479C35A632C}" type="sibTrans" cxnId="{727E03EC-6056-4618-8817-15BA06052273}">
      <dgm:prSet/>
      <dgm:spPr/>
      <dgm:t>
        <a:bodyPr/>
        <a:lstStyle/>
        <a:p>
          <a:endParaRPr lang="en-GB"/>
        </a:p>
      </dgm:t>
    </dgm:pt>
    <dgm:pt modelId="{E53D48FB-990E-4F17-9B28-EE3E89EF8802}">
      <dgm:prSet phldrT="[Text]" custT="1"/>
      <dgm:spPr>
        <a:solidFill>
          <a:srgbClr val="F2DCDB"/>
        </a:solidFill>
      </dgm:spPr>
      <dgm:t>
        <a:bodyPr/>
        <a:lstStyle/>
        <a:p>
          <a:r>
            <a:rPr lang="en-GB" sz="1200" b="1" dirty="0"/>
            <a:t>Randomise</a:t>
          </a:r>
        </a:p>
        <a:p>
          <a:r>
            <a:rPr lang="en-GB" sz="1200" b="0" dirty="0"/>
            <a:t>Using IVRS</a:t>
          </a:r>
        </a:p>
      </dgm:t>
    </dgm:pt>
    <dgm:pt modelId="{E4EA8DDF-2DF7-469B-ACAB-16324EE509C4}" type="parTrans" cxnId="{067EA669-9C32-49E4-AE65-C73614DF87B3}">
      <dgm:prSet/>
      <dgm:spPr/>
      <dgm:t>
        <a:bodyPr/>
        <a:lstStyle/>
        <a:p>
          <a:endParaRPr lang="en-GB"/>
        </a:p>
      </dgm:t>
    </dgm:pt>
    <dgm:pt modelId="{8F4B954D-F5A3-4C95-AE27-759F84417842}" type="sibTrans" cxnId="{067EA669-9C32-49E4-AE65-C73614DF87B3}">
      <dgm:prSet/>
      <dgm:spPr/>
      <dgm:t>
        <a:bodyPr/>
        <a:lstStyle/>
        <a:p>
          <a:endParaRPr lang="en-GB"/>
        </a:p>
      </dgm:t>
    </dgm:pt>
    <dgm:pt modelId="{6734B8F0-CC45-439D-85E0-A1BB1B90E18F}">
      <dgm:prSet custT="1"/>
      <dgm:spPr>
        <a:solidFill>
          <a:srgbClr val="F2DCDB"/>
        </a:solidFill>
      </dgm:spPr>
      <dgm:t>
        <a:bodyPr/>
        <a:lstStyle/>
        <a:p>
          <a:r>
            <a:rPr lang="en-GB" sz="1200" b="1" dirty="0"/>
            <a:t>Register</a:t>
          </a:r>
        </a:p>
        <a:p>
          <a:r>
            <a:rPr lang="en-GB" sz="1200" b="0" dirty="0"/>
            <a:t>via trial database</a:t>
          </a:r>
        </a:p>
      </dgm:t>
    </dgm:pt>
    <dgm:pt modelId="{0A58374F-86C7-4B01-B7A9-934BC2ACB13B}" type="parTrans" cxnId="{42C0D1AE-8B05-4F62-8EFF-1CD97221D003}">
      <dgm:prSet/>
      <dgm:spPr/>
      <dgm:t>
        <a:bodyPr/>
        <a:lstStyle/>
        <a:p>
          <a:endParaRPr lang="en-GB"/>
        </a:p>
      </dgm:t>
    </dgm:pt>
    <dgm:pt modelId="{0B9B716B-AE6E-43C3-810B-686F082D99F8}" type="sibTrans" cxnId="{42C0D1AE-8B05-4F62-8EFF-1CD97221D003}">
      <dgm:prSet/>
      <dgm:spPr/>
      <dgm:t>
        <a:bodyPr/>
        <a:lstStyle/>
        <a:p>
          <a:endParaRPr lang="en-GB"/>
        </a:p>
      </dgm:t>
    </dgm:pt>
    <dgm:pt modelId="{E05F4E7E-FD09-4830-8283-C6208C11E64D}">
      <dgm:prSet custT="1"/>
      <dgm:spPr>
        <a:solidFill>
          <a:srgbClr val="F2DCDB"/>
        </a:solidFill>
      </dgm:spPr>
      <dgm:t>
        <a:bodyPr/>
        <a:lstStyle/>
        <a:p>
          <a:r>
            <a:rPr lang="en-GB" sz="1200" b="1" dirty="0"/>
            <a:t>Baseline Assessment and Eligibility</a:t>
          </a:r>
          <a:r>
            <a:rPr lang="en-GB" sz="1200" dirty="0"/>
            <a:t> </a:t>
          </a:r>
          <a:r>
            <a:rPr lang="en-GB" sz="1200" b="1" dirty="0"/>
            <a:t>CRFs</a:t>
          </a:r>
        </a:p>
        <a:p>
          <a:r>
            <a:rPr lang="en-GB" sz="1200" b="0" dirty="0"/>
            <a:t>Completed on Database</a:t>
          </a:r>
        </a:p>
      </dgm:t>
    </dgm:pt>
    <dgm:pt modelId="{4855F814-A5A9-482B-9BFE-5634BEB5B994}" type="parTrans" cxnId="{06EE33EE-FBBE-4F7C-A861-FEA6355CFEA8}">
      <dgm:prSet/>
      <dgm:spPr/>
      <dgm:t>
        <a:bodyPr/>
        <a:lstStyle/>
        <a:p>
          <a:endParaRPr lang="en-GB"/>
        </a:p>
      </dgm:t>
    </dgm:pt>
    <dgm:pt modelId="{4E1085D9-F476-408A-A613-FAA620701975}" type="sibTrans" cxnId="{06EE33EE-FBBE-4F7C-A861-FEA6355CFEA8}">
      <dgm:prSet/>
      <dgm:spPr/>
      <dgm:t>
        <a:bodyPr/>
        <a:lstStyle/>
        <a:p>
          <a:endParaRPr lang="en-GB"/>
        </a:p>
      </dgm:t>
    </dgm:pt>
    <dgm:pt modelId="{856B0F33-C24D-4C1B-A99B-9A6CF2EA4A37}">
      <dgm:prSet phldrT="[Text]" custT="1"/>
      <dgm:spPr>
        <a:solidFill>
          <a:srgbClr val="F2DCDB"/>
        </a:solidFill>
      </dgm:spPr>
      <dgm:t>
        <a:bodyPr/>
        <a:lstStyle/>
        <a:p>
          <a:r>
            <a:rPr lang="en-GB" sz="1200" b="1" dirty="0"/>
            <a:t>First Dispense of IMP</a:t>
          </a:r>
        </a:p>
        <a:p>
          <a:r>
            <a:rPr lang="en-GB" sz="1200" b="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within </a:t>
          </a:r>
          <a:r>
            <a:rPr lang="en-GB" sz="1200" b="0" u="sng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one working day </a:t>
          </a:r>
          <a:r>
            <a:rPr lang="en-GB" sz="1200" b="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of randomisation </a:t>
          </a:r>
          <a:endParaRPr lang="en-GB" sz="1200" b="0" dirty="0"/>
        </a:p>
      </dgm:t>
    </dgm:pt>
    <dgm:pt modelId="{BDCF135A-2D67-43FC-A2EC-51906ABEB662}" type="sibTrans" cxnId="{FFCA1466-5484-4D30-A0E5-D3EC6653A5AB}">
      <dgm:prSet/>
      <dgm:spPr/>
      <dgm:t>
        <a:bodyPr/>
        <a:lstStyle/>
        <a:p>
          <a:endParaRPr lang="en-GB"/>
        </a:p>
      </dgm:t>
    </dgm:pt>
    <dgm:pt modelId="{88EA0C9F-BE20-4C63-B807-C85193D38EE6}" type="parTrans" cxnId="{FFCA1466-5484-4D30-A0E5-D3EC6653A5AB}">
      <dgm:prSet/>
      <dgm:spPr/>
      <dgm:t>
        <a:bodyPr/>
        <a:lstStyle/>
        <a:p>
          <a:endParaRPr lang="en-GB"/>
        </a:p>
      </dgm:t>
    </dgm:pt>
    <dgm:pt modelId="{3C1EA785-3435-4DD2-915A-486D456479E5}" type="pres">
      <dgm:prSet presAssocID="{5334D2E7-7D6C-457C-BFF7-2E21C02B4288}" presName="linearFlow" presStyleCnt="0">
        <dgm:presLayoutVars>
          <dgm:resizeHandles val="exact"/>
        </dgm:presLayoutVars>
      </dgm:prSet>
      <dgm:spPr/>
    </dgm:pt>
    <dgm:pt modelId="{E84D650D-B3CF-4930-AB0A-3D5F5B158B2D}" type="pres">
      <dgm:prSet presAssocID="{6734B8F0-CC45-439D-85E0-A1BB1B90E18F}" presName="node" presStyleLbl="node1" presStyleIdx="0" presStyleCnt="5">
        <dgm:presLayoutVars>
          <dgm:bulletEnabled val="1"/>
        </dgm:presLayoutVars>
      </dgm:prSet>
      <dgm:spPr/>
    </dgm:pt>
    <dgm:pt modelId="{C8D5307B-F06E-4029-86E0-8401591D1767}" type="pres">
      <dgm:prSet presAssocID="{0B9B716B-AE6E-43C3-810B-686F082D99F8}" presName="sibTrans" presStyleLbl="sibTrans2D1" presStyleIdx="0" presStyleCnt="4"/>
      <dgm:spPr/>
    </dgm:pt>
    <dgm:pt modelId="{5AD76B0D-AA1D-4415-8643-4E9EE7432802}" type="pres">
      <dgm:prSet presAssocID="{0B9B716B-AE6E-43C3-810B-686F082D99F8}" presName="connectorText" presStyleLbl="sibTrans2D1" presStyleIdx="0" presStyleCnt="4"/>
      <dgm:spPr/>
    </dgm:pt>
    <dgm:pt modelId="{F9D1CC32-5BEB-4D68-B02E-2792B4CA64A3}" type="pres">
      <dgm:prSet presAssocID="{E05F4E7E-FD09-4830-8283-C6208C11E64D}" presName="node" presStyleLbl="node1" presStyleIdx="1" presStyleCnt="5" custScaleY="138963">
        <dgm:presLayoutVars>
          <dgm:bulletEnabled val="1"/>
        </dgm:presLayoutVars>
      </dgm:prSet>
      <dgm:spPr/>
    </dgm:pt>
    <dgm:pt modelId="{9E903483-0112-491C-8464-7D8586DAE737}" type="pres">
      <dgm:prSet presAssocID="{4E1085D9-F476-408A-A613-FAA620701975}" presName="sibTrans" presStyleLbl="sibTrans2D1" presStyleIdx="1" presStyleCnt="4"/>
      <dgm:spPr/>
    </dgm:pt>
    <dgm:pt modelId="{CBB54240-8BC8-4E2A-9B62-D9949F75AA70}" type="pres">
      <dgm:prSet presAssocID="{4E1085D9-F476-408A-A613-FAA620701975}" presName="connectorText" presStyleLbl="sibTrans2D1" presStyleIdx="1" presStyleCnt="4"/>
      <dgm:spPr/>
    </dgm:pt>
    <dgm:pt modelId="{C888CD51-A516-4486-B9D7-B48702DF36F7}" type="pres">
      <dgm:prSet presAssocID="{21BD2C3C-0CD9-4BBF-A1B9-FFFA4389A920}" presName="node" presStyleLbl="node1" presStyleIdx="2" presStyleCnt="5">
        <dgm:presLayoutVars>
          <dgm:bulletEnabled val="1"/>
        </dgm:presLayoutVars>
      </dgm:prSet>
      <dgm:spPr/>
    </dgm:pt>
    <dgm:pt modelId="{BFC1AA60-511D-4C30-BB43-D251AEF5DF05}" type="pres">
      <dgm:prSet presAssocID="{10CC2694-FF83-4EB7-B274-D479C35A632C}" presName="sibTrans" presStyleLbl="sibTrans2D1" presStyleIdx="2" presStyleCnt="4"/>
      <dgm:spPr/>
    </dgm:pt>
    <dgm:pt modelId="{A8C34743-19E7-40E6-9C8B-EE3405FC4F02}" type="pres">
      <dgm:prSet presAssocID="{10CC2694-FF83-4EB7-B274-D479C35A632C}" presName="connectorText" presStyleLbl="sibTrans2D1" presStyleIdx="2" presStyleCnt="4"/>
      <dgm:spPr/>
    </dgm:pt>
    <dgm:pt modelId="{21A451D7-9E55-4DEB-B8F9-1EFEA315F854}" type="pres">
      <dgm:prSet presAssocID="{E53D48FB-990E-4F17-9B28-EE3E89EF8802}" presName="node" presStyleLbl="node1" presStyleIdx="3" presStyleCnt="5">
        <dgm:presLayoutVars>
          <dgm:bulletEnabled val="1"/>
        </dgm:presLayoutVars>
      </dgm:prSet>
      <dgm:spPr/>
    </dgm:pt>
    <dgm:pt modelId="{C2896CD4-756E-42BB-9616-2A4A8AC5A6BE}" type="pres">
      <dgm:prSet presAssocID="{8F4B954D-F5A3-4C95-AE27-759F84417842}" presName="sibTrans" presStyleLbl="sibTrans2D1" presStyleIdx="3" presStyleCnt="4"/>
      <dgm:spPr/>
    </dgm:pt>
    <dgm:pt modelId="{90F2DCB0-A66F-4ACB-9DD5-926DC1874718}" type="pres">
      <dgm:prSet presAssocID="{8F4B954D-F5A3-4C95-AE27-759F84417842}" presName="connectorText" presStyleLbl="sibTrans2D1" presStyleIdx="3" presStyleCnt="4"/>
      <dgm:spPr/>
    </dgm:pt>
    <dgm:pt modelId="{704C7B96-7DF9-4D7C-B5A7-2DD6419E01AE}" type="pres">
      <dgm:prSet presAssocID="{856B0F33-C24D-4C1B-A99B-9A6CF2EA4A37}" presName="node" presStyleLbl="node1" presStyleIdx="4" presStyleCnt="5">
        <dgm:presLayoutVars>
          <dgm:bulletEnabled val="1"/>
        </dgm:presLayoutVars>
      </dgm:prSet>
      <dgm:spPr/>
    </dgm:pt>
  </dgm:ptLst>
  <dgm:cxnLst>
    <dgm:cxn modelId="{8A7C3807-049B-420B-814D-ACA04788340C}" type="presOf" srcId="{856B0F33-C24D-4C1B-A99B-9A6CF2EA4A37}" destId="{704C7B96-7DF9-4D7C-B5A7-2DD6419E01AE}" srcOrd="0" destOrd="0" presId="urn:microsoft.com/office/officeart/2005/8/layout/process2"/>
    <dgm:cxn modelId="{BF1C005B-AE79-4D28-B521-7B6C6B6E2B85}" type="presOf" srcId="{0B9B716B-AE6E-43C3-810B-686F082D99F8}" destId="{C8D5307B-F06E-4029-86E0-8401591D1767}" srcOrd="0" destOrd="0" presId="urn:microsoft.com/office/officeart/2005/8/layout/process2"/>
    <dgm:cxn modelId="{64229544-AAF3-4BB5-B81D-BFD58FC78359}" type="presOf" srcId="{6734B8F0-CC45-439D-85E0-A1BB1B90E18F}" destId="{E84D650D-B3CF-4930-AB0A-3D5F5B158B2D}" srcOrd="0" destOrd="0" presId="urn:microsoft.com/office/officeart/2005/8/layout/process2"/>
    <dgm:cxn modelId="{672F5165-C254-4424-966A-570EF0266741}" type="presOf" srcId="{E53D48FB-990E-4F17-9B28-EE3E89EF8802}" destId="{21A451D7-9E55-4DEB-B8F9-1EFEA315F854}" srcOrd="0" destOrd="0" presId="urn:microsoft.com/office/officeart/2005/8/layout/process2"/>
    <dgm:cxn modelId="{FFCA1466-5484-4D30-A0E5-D3EC6653A5AB}" srcId="{5334D2E7-7D6C-457C-BFF7-2E21C02B4288}" destId="{856B0F33-C24D-4C1B-A99B-9A6CF2EA4A37}" srcOrd="4" destOrd="0" parTransId="{88EA0C9F-BE20-4C63-B807-C85193D38EE6}" sibTransId="{BDCF135A-2D67-43FC-A2EC-51906ABEB662}"/>
    <dgm:cxn modelId="{7388E146-F9BF-4680-B483-40B13C1D6238}" type="presOf" srcId="{21BD2C3C-0CD9-4BBF-A1B9-FFFA4389A920}" destId="{C888CD51-A516-4486-B9D7-B48702DF36F7}" srcOrd="0" destOrd="0" presId="urn:microsoft.com/office/officeart/2005/8/layout/process2"/>
    <dgm:cxn modelId="{067EA669-9C32-49E4-AE65-C73614DF87B3}" srcId="{5334D2E7-7D6C-457C-BFF7-2E21C02B4288}" destId="{E53D48FB-990E-4F17-9B28-EE3E89EF8802}" srcOrd="3" destOrd="0" parTransId="{E4EA8DDF-2DF7-469B-ACAB-16324EE509C4}" sibTransId="{8F4B954D-F5A3-4C95-AE27-759F84417842}"/>
    <dgm:cxn modelId="{DCC57B6B-61E3-4AD5-8A56-367A5B15E980}" type="presOf" srcId="{0B9B716B-AE6E-43C3-810B-686F082D99F8}" destId="{5AD76B0D-AA1D-4415-8643-4E9EE7432802}" srcOrd="1" destOrd="0" presId="urn:microsoft.com/office/officeart/2005/8/layout/process2"/>
    <dgm:cxn modelId="{166383A1-BE49-4C72-BD29-9499DA1483B1}" type="presOf" srcId="{8F4B954D-F5A3-4C95-AE27-759F84417842}" destId="{90F2DCB0-A66F-4ACB-9DD5-926DC1874718}" srcOrd="1" destOrd="0" presId="urn:microsoft.com/office/officeart/2005/8/layout/process2"/>
    <dgm:cxn modelId="{C21453A2-0832-4B79-AEC5-5114E16AA8AD}" type="presOf" srcId="{5334D2E7-7D6C-457C-BFF7-2E21C02B4288}" destId="{3C1EA785-3435-4DD2-915A-486D456479E5}" srcOrd="0" destOrd="0" presId="urn:microsoft.com/office/officeart/2005/8/layout/process2"/>
    <dgm:cxn modelId="{66F988AC-7ED8-4316-9D37-EE7DBBA24413}" type="presOf" srcId="{10CC2694-FF83-4EB7-B274-D479C35A632C}" destId="{A8C34743-19E7-40E6-9C8B-EE3405FC4F02}" srcOrd="1" destOrd="0" presId="urn:microsoft.com/office/officeart/2005/8/layout/process2"/>
    <dgm:cxn modelId="{42C0D1AE-8B05-4F62-8EFF-1CD97221D003}" srcId="{5334D2E7-7D6C-457C-BFF7-2E21C02B4288}" destId="{6734B8F0-CC45-439D-85E0-A1BB1B90E18F}" srcOrd="0" destOrd="0" parTransId="{0A58374F-86C7-4B01-B7A9-934BC2ACB13B}" sibTransId="{0B9B716B-AE6E-43C3-810B-686F082D99F8}"/>
    <dgm:cxn modelId="{45D550B9-A048-4798-A4B1-4D986C5647DD}" type="presOf" srcId="{8F4B954D-F5A3-4C95-AE27-759F84417842}" destId="{C2896CD4-756E-42BB-9616-2A4A8AC5A6BE}" srcOrd="0" destOrd="0" presId="urn:microsoft.com/office/officeart/2005/8/layout/process2"/>
    <dgm:cxn modelId="{C18374C9-066D-4CB4-B219-ECD9FDBE2075}" type="presOf" srcId="{10CC2694-FF83-4EB7-B274-D479C35A632C}" destId="{BFC1AA60-511D-4C30-BB43-D251AEF5DF05}" srcOrd="0" destOrd="0" presId="urn:microsoft.com/office/officeart/2005/8/layout/process2"/>
    <dgm:cxn modelId="{D541ABD4-7B8E-4116-AC2A-F18947FDF728}" type="presOf" srcId="{4E1085D9-F476-408A-A613-FAA620701975}" destId="{CBB54240-8BC8-4E2A-9B62-D9949F75AA70}" srcOrd="1" destOrd="0" presId="urn:microsoft.com/office/officeart/2005/8/layout/process2"/>
    <dgm:cxn modelId="{727E03EC-6056-4618-8817-15BA06052273}" srcId="{5334D2E7-7D6C-457C-BFF7-2E21C02B4288}" destId="{21BD2C3C-0CD9-4BBF-A1B9-FFFA4389A920}" srcOrd="2" destOrd="0" parTransId="{315F9290-8D17-4389-8C3B-91B3FA13A5F4}" sibTransId="{10CC2694-FF83-4EB7-B274-D479C35A632C}"/>
    <dgm:cxn modelId="{06EE33EE-FBBE-4F7C-A861-FEA6355CFEA8}" srcId="{5334D2E7-7D6C-457C-BFF7-2E21C02B4288}" destId="{E05F4E7E-FD09-4830-8283-C6208C11E64D}" srcOrd="1" destOrd="0" parTransId="{4855F814-A5A9-482B-9BFE-5634BEB5B994}" sibTransId="{4E1085D9-F476-408A-A613-FAA620701975}"/>
    <dgm:cxn modelId="{D19BB9F2-3D0C-476E-835B-7DB8C9AE041F}" type="presOf" srcId="{4E1085D9-F476-408A-A613-FAA620701975}" destId="{9E903483-0112-491C-8464-7D8586DAE737}" srcOrd="0" destOrd="0" presId="urn:microsoft.com/office/officeart/2005/8/layout/process2"/>
    <dgm:cxn modelId="{559674F6-0FB5-4805-80FB-C622A74778CC}" type="presOf" srcId="{E05F4E7E-FD09-4830-8283-C6208C11E64D}" destId="{F9D1CC32-5BEB-4D68-B02E-2792B4CA64A3}" srcOrd="0" destOrd="0" presId="urn:microsoft.com/office/officeart/2005/8/layout/process2"/>
    <dgm:cxn modelId="{783D16D3-218C-4F45-B41F-FDD8AB53A006}" type="presParOf" srcId="{3C1EA785-3435-4DD2-915A-486D456479E5}" destId="{E84D650D-B3CF-4930-AB0A-3D5F5B158B2D}" srcOrd="0" destOrd="0" presId="urn:microsoft.com/office/officeart/2005/8/layout/process2"/>
    <dgm:cxn modelId="{A6D91B50-0A27-4A60-8380-9B95D27DFB46}" type="presParOf" srcId="{3C1EA785-3435-4DD2-915A-486D456479E5}" destId="{C8D5307B-F06E-4029-86E0-8401591D1767}" srcOrd="1" destOrd="0" presId="urn:microsoft.com/office/officeart/2005/8/layout/process2"/>
    <dgm:cxn modelId="{F2091A8F-6C38-4FD4-92D1-08CF83828F27}" type="presParOf" srcId="{C8D5307B-F06E-4029-86E0-8401591D1767}" destId="{5AD76B0D-AA1D-4415-8643-4E9EE7432802}" srcOrd="0" destOrd="0" presId="urn:microsoft.com/office/officeart/2005/8/layout/process2"/>
    <dgm:cxn modelId="{A29E6CF5-EF24-4936-90BD-D6EC88C0D5BD}" type="presParOf" srcId="{3C1EA785-3435-4DD2-915A-486D456479E5}" destId="{F9D1CC32-5BEB-4D68-B02E-2792B4CA64A3}" srcOrd="2" destOrd="0" presId="urn:microsoft.com/office/officeart/2005/8/layout/process2"/>
    <dgm:cxn modelId="{29AFDCE2-B4D1-499D-B46B-965E4A5DD883}" type="presParOf" srcId="{3C1EA785-3435-4DD2-915A-486D456479E5}" destId="{9E903483-0112-491C-8464-7D8586DAE737}" srcOrd="3" destOrd="0" presId="urn:microsoft.com/office/officeart/2005/8/layout/process2"/>
    <dgm:cxn modelId="{5BEFFCF9-317E-425E-B6EA-B984B3E149B3}" type="presParOf" srcId="{9E903483-0112-491C-8464-7D8586DAE737}" destId="{CBB54240-8BC8-4E2A-9B62-D9949F75AA70}" srcOrd="0" destOrd="0" presId="urn:microsoft.com/office/officeart/2005/8/layout/process2"/>
    <dgm:cxn modelId="{C0D062B4-F6B1-4253-8FD9-0E5F6D72D8DE}" type="presParOf" srcId="{3C1EA785-3435-4DD2-915A-486D456479E5}" destId="{C888CD51-A516-4486-B9D7-B48702DF36F7}" srcOrd="4" destOrd="0" presId="urn:microsoft.com/office/officeart/2005/8/layout/process2"/>
    <dgm:cxn modelId="{B3B66A0D-1291-4556-A82E-33648824D5DD}" type="presParOf" srcId="{3C1EA785-3435-4DD2-915A-486D456479E5}" destId="{BFC1AA60-511D-4C30-BB43-D251AEF5DF05}" srcOrd="5" destOrd="0" presId="urn:microsoft.com/office/officeart/2005/8/layout/process2"/>
    <dgm:cxn modelId="{00FB8014-BE49-49DF-8731-19449CE76C5D}" type="presParOf" srcId="{BFC1AA60-511D-4C30-BB43-D251AEF5DF05}" destId="{A8C34743-19E7-40E6-9C8B-EE3405FC4F02}" srcOrd="0" destOrd="0" presId="urn:microsoft.com/office/officeart/2005/8/layout/process2"/>
    <dgm:cxn modelId="{2AFA46C0-1043-4643-B346-147DFFA704E4}" type="presParOf" srcId="{3C1EA785-3435-4DD2-915A-486D456479E5}" destId="{21A451D7-9E55-4DEB-B8F9-1EFEA315F854}" srcOrd="6" destOrd="0" presId="urn:microsoft.com/office/officeart/2005/8/layout/process2"/>
    <dgm:cxn modelId="{DB1974C6-F65D-452B-9BB8-648BE4F74AA7}" type="presParOf" srcId="{3C1EA785-3435-4DD2-915A-486D456479E5}" destId="{C2896CD4-756E-42BB-9616-2A4A8AC5A6BE}" srcOrd="7" destOrd="0" presId="urn:microsoft.com/office/officeart/2005/8/layout/process2"/>
    <dgm:cxn modelId="{1A649799-13DA-4A36-90CB-ABD89B4FAD3D}" type="presParOf" srcId="{C2896CD4-756E-42BB-9616-2A4A8AC5A6BE}" destId="{90F2DCB0-A66F-4ACB-9DD5-926DC1874718}" srcOrd="0" destOrd="0" presId="urn:microsoft.com/office/officeart/2005/8/layout/process2"/>
    <dgm:cxn modelId="{F30E64AC-0B28-442B-A574-73C9CC4E6C1E}" type="presParOf" srcId="{3C1EA785-3435-4DD2-915A-486D456479E5}" destId="{704C7B96-7DF9-4D7C-B5A7-2DD6419E01AE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34D2E7-7D6C-457C-BFF7-2E21C02B4288}" type="doc">
      <dgm:prSet loTypeId="urn:microsoft.com/office/officeart/2005/8/layout/process2" loCatId="process" qsTypeId="urn:microsoft.com/office/officeart/2005/8/quickstyle/simple2" qsCatId="simple" csTypeId="urn:microsoft.com/office/officeart/2005/8/colors/accent2_1" csCatId="accent2" phldr="1"/>
      <dgm:spPr/>
    </dgm:pt>
    <dgm:pt modelId="{21BD2C3C-0CD9-4BBF-A1B9-FFFA4389A920}">
      <dgm:prSet phldrT="[Text]" custT="1"/>
      <dgm:spPr>
        <a:solidFill>
          <a:schemeClr val="bg1"/>
        </a:solidFill>
      </dgm:spPr>
      <dgm:t>
        <a:bodyPr/>
        <a:lstStyle/>
        <a:p>
          <a:r>
            <a:rPr lang="en-GB" sz="1200" b="1" dirty="0">
              <a:solidFill>
                <a:schemeClr val="tx1">
                  <a:lumMod val="50000"/>
                  <a:lumOff val="50000"/>
                </a:schemeClr>
              </a:solidFill>
            </a:rPr>
            <a:t>Complete</a:t>
          </a:r>
        </a:p>
        <a:p>
          <a:r>
            <a:rPr lang="en-GB" sz="1200" dirty="0">
              <a:solidFill>
                <a:schemeClr val="tx1">
                  <a:lumMod val="50000"/>
                  <a:lumOff val="50000"/>
                </a:schemeClr>
              </a:solidFill>
            </a:rPr>
            <a:t>Randomisation CRF (</a:t>
          </a:r>
          <a:r>
            <a:rPr lang="en-GB" sz="1200" i="1" dirty="0">
              <a:solidFill>
                <a:schemeClr val="tx1">
                  <a:lumMod val="50000"/>
                  <a:lumOff val="50000"/>
                </a:schemeClr>
              </a:solidFill>
            </a:rPr>
            <a:t>on paper)</a:t>
          </a:r>
        </a:p>
      </dgm:t>
    </dgm:pt>
    <dgm:pt modelId="{315F9290-8D17-4389-8C3B-91B3FA13A5F4}" type="parTrans" cxnId="{727E03EC-6056-4618-8817-15BA06052273}">
      <dgm:prSet/>
      <dgm:spPr/>
      <dgm:t>
        <a:bodyPr/>
        <a:lstStyle/>
        <a:p>
          <a:endParaRPr lang="en-GB"/>
        </a:p>
      </dgm:t>
    </dgm:pt>
    <dgm:pt modelId="{10CC2694-FF83-4EB7-B274-D479C35A632C}" type="sibTrans" cxnId="{727E03EC-6056-4618-8817-15BA06052273}">
      <dgm:prSet/>
      <dgm:spPr/>
      <dgm:t>
        <a:bodyPr/>
        <a:lstStyle/>
        <a:p>
          <a:endParaRPr lang="en-GB"/>
        </a:p>
      </dgm:t>
    </dgm:pt>
    <dgm:pt modelId="{E53D48FB-990E-4F17-9B28-EE3E89EF8802}">
      <dgm:prSet phldrT="[Text]" custT="1"/>
      <dgm:spPr>
        <a:solidFill>
          <a:schemeClr val="bg1"/>
        </a:solidFill>
      </dgm:spPr>
      <dgm:t>
        <a:bodyPr/>
        <a:lstStyle/>
        <a:p>
          <a:r>
            <a:rPr lang="en-GB" sz="1200" b="1" dirty="0">
              <a:solidFill>
                <a:schemeClr val="tx1">
                  <a:lumMod val="50000"/>
                  <a:lumOff val="50000"/>
                </a:schemeClr>
              </a:solidFill>
            </a:rPr>
            <a:t>Randomise</a:t>
          </a:r>
        </a:p>
        <a:p>
          <a:r>
            <a:rPr lang="en-GB" sz="1200" b="0" dirty="0">
              <a:solidFill>
                <a:schemeClr val="tx1">
                  <a:lumMod val="50000"/>
                  <a:lumOff val="50000"/>
                </a:schemeClr>
              </a:solidFill>
            </a:rPr>
            <a:t>Using IVRS</a:t>
          </a:r>
        </a:p>
      </dgm:t>
    </dgm:pt>
    <dgm:pt modelId="{E4EA8DDF-2DF7-469B-ACAB-16324EE509C4}" type="parTrans" cxnId="{067EA669-9C32-49E4-AE65-C73614DF87B3}">
      <dgm:prSet/>
      <dgm:spPr/>
      <dgm:t>
        <a:bodyPr/>
        <a:lstStyle/>
        <a:p>
          <a:endParaRPr lang="en-GB"/>
        </a:p>
      </dgm:t>
    </dgm:pt>
    <dgm:pt modelId="{8F4B954D-F5A3-4C95-AE27-759F84417842}" type="sibTrans" cxnId="{067EA669-9C32-49E4-AE65-C73614DF87B3}">
      <dgm:prSet/>
      <dgm:spPr/>
      <dgm:t>
        <a:bodyPr/>
        <a:lstStyle/>
        <a:p>
          <a:endParaRPr lang="en-GB"/>
        </a:p>
      </dgm:t>
    </dgm:pt>
    <dgm:pt modelId="{6734B8F0-CC45-439D-85E0-A1BB1B90E18F}">
      <dgm:prSet custT="1"/>
      <dgm:spPr>
        <a:solidFill>
          <a:srgbClr val="F2DCDB"/>
        </a:solidFill>
      </dgm:spPr>
      <dgm:t>
        <a:bodyPr/>
        <a:lstStyle/>
        <a:p>
          <a:r>
            <a:rPr lang="en-GB" sz="1200" b="1" dirty="0"/>
            <a:t>Register</a:t>
          </a:r>
        </a:p>
        <a:p>
          <a:r>
            <a:rPr lang="en-GB" sz="1200" b="0" dirty="0"/>
            <a:t>via trial database</a:t>
          </a:r>
        </a:p>
      </dgm:t>
    </dgm:pt>
    <dgm:pt modelId="{0A58374F-86C7-4B01-B7A9-934BC2ACB13B}" type="parTrans" cxnId="{42C0D1AE-8B05-4F62-8EFF-1CD97221D003}">
      <dgm:prSet/>
      <dgm:spPr/>
      <dgm:t>
        <a:bodyPr/>
        <a:lstStyle/>
        <a:p>
          <a:endParaRPr lang="en-GB"/>
        </a:p>
      </dgm:t>
    </dgm:pt>
    <dgm:pt modelId="{0B9B716B-AE6E-43C3-810B-686F082D99F8}" type="sibTrans" cxnId="{42C0D1AE-8B05-4F62-8EFF-1CD97221D003}">
      <dgm:prSet/>
      <dgm:spPr/>
      <dgm:t>
        <a:bodyPr/>
        <a:lstStyle/>
        <a:p>
          <a:endParaRPr lang="en-GB"/>
        </a:p>
      </dgm:t>
    </dgm:pt>
    <dgm:pt modelId="{E05F4E7E-FD09-4830-8283-C6208C11E64D}">
      <dgm:prSet custT="1"/>
      <dgm:spPr>
        <a:solidFill>
          <a:schemeClr val="bg1"/>
        </a:solidFill>
      </dgm:spPr>
      <dgm:t>
        <a:bodyPr/>
        <a:lstStyle/>
        <a:p>
          <a:r>
            <a:rPr lang="en-GB" sz="1200" b="1" dirty="0">
              <a:solidFill>
                <a:schemeClr val="tx1">
                  <a:lumMod val="50000"/>
                  <a:lumOff val="50000"/>
                </a:schemeClr>
              </a:solidFill>
            </a:rPr>
            <a:t>Baseline Assessment and Eligibility</a:t>
          </a:r>
          <a:r>
            <a:rPr lang="en-GB" sz="1200" dirty="0">
              <a:solidFill>
                <a:schemeClr val="tx1">
                  <a:lumMod val="50000"/>
                  <a:lumOff val="50000"/>
                </a:schemeClr>
              </a:solidFill>
            </a:rPr>
            <a:t> </a:t>
          </a:r>
          <a:r>
            <a:rPr lang="en-GB" sz="1200" b="1" dirty="0">
              <a:solidFill>
                <a:schemeClr val="tx1">
                  <a:lumMod val="50000"/>
                  <a:lumOff val="50000"/>
                </a:schemeClr>
              </a:solidFill>
            </a:rPr>
            <a:t>CRFs</a:t>
          </a:r>
        </a:p>
        <a:p>
          <a:r>
            <a:rPr lang="en-GB" sz="1200" b="0" dirty="0">
              <a:solidFill>
                <a:schemeClr val="tx1">
                  <a:lumMod val="50000"/>
                  <a:lumOff val="50000"/>
                </a:schemeClr>
              </a:solidFill>
            </a:rPr>
            <a:t>Completed on Database</a:t>
          </a:r>
        </a:p>
      </dgm:t>
    </dgm:pt>
    <dgm:pt modelId="{4855F814-A5A9-482B-9BFE-5634BEB5B994}" type="parTrans" cxnId="{06EE33EE-FBBE-4F7C-A861-FEA6355CFEA8}">
      <dgm:prSet/>
      <dgm:spPr/>
      <dgm:t>
        <a:bodyPr/>
        <a:lstStyle/>
        <a:p>
          <a:endParaRPr lang="en-GB"/>
        </a:p>
      </dgm:t>
    </dgm:pt>
    <dgm:pt modelId="{4E1085D9-F476-408A-A613-FAA620701975}" type="sibTrans" cxnId="{06EE33EE-FBBE-4F7C-A861-FEA6355CFEA8}">
      <dgm:prSet/>
      <dgm:spPr/>
      <dgm:t>
        <a:bodyPr/>
        <a:lstStyle/>
        <a:p>
          <a:endParaRPr lang="en-GB"/>
        </a:p>
      </dgm:t>
    </dgm:pt>
    <dgm:pt modelId="{856B0F33-C24D-4C1B-A99B-9A6CF2EA4A37}">
      <dgm:prSet phldrT="[Text]" custT="1"/>
      <dgm:spPr>
        <a:solidFill>
          <a:schemeClr val="bg1"/>
        </a:solidFill>
      </dgm:spPr>
      <dgm:t>
        <a:bodyPr/>
        <a:lstStyle/>
        <a:p>
          <a:r>
            <a:rPr lang="en-GB" sz="1200" b="1" dirty="0">
              <a:solidFill>
                <a:schemeClr val="tx1">
                  <a:lumMod val="50000"/>
                  <a:lumOff val="50000"/>
                </a:schemeClr>
              </a:solidFill>
            </a:rPr>
            <a:t>First Dispense of IMP</a:t>
          </a:r>
        </a:p>
        <a:p>
          <a:r>
            <a:rPr lang="en-GB" sz="1200" b="0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rPr>
            <a:t>within </a:t>
          </a:r>
          <a:r>
            <a:rPr lang="en-GB" sz="1200" b="0" u="sng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rPr>
            <a:t>one working day </a:t>
          </a:r>
          <a:r>
            <a:rPr lang="en-GB" sz="1200" b="0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rPr>
            <a:t>of randomisation </a:t>
          </a:r>
          <a:endParaRPr lang="en-GB" sz="1200" b="0" dirty="0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BDCF135A-2D67-43FC-A2EC-51906ABEB662}" type="sibTrans" cxnId="{FFCA1466-5484-4D30-A0E5-D3EC6653A5AB}">
      <dgm:prSet/>
      <dgm:spPr/>
      <dgm:t>
        <a:bodyPr/>
        <a:lstStyle/>
        <a:p>
          <a:endParaRPr lang="en-GB"/>
        </a:p>
      </dgm:t>
    </dgm:pt>
    <dgm:pt modelId="{88EA0C9F-BE20-4C63-B807-C85193D38EE6}" type="parTrans" cxnId="{FFCA1466-5484-4D30-A0E5-D3EC6653A5AB}">
      <dgm:prSet/>
      <dgm:spPr/>
      <dgm:t>
        <a:bodyPr/>
        <a:lstStyle/>
        <a:p>
          <a:endParaRPr lang="en-GB"/>
        </a:p>
      </dgm:t>
    </dgm:pt>
    <dgm:pt modelId="{3C1EA785-3435-4DD2-915A-486D456479E5}" type="pres">
      <dgm:prSet presAssocID="{5334D2E7-7D6C-457C-BFF7-2E21C02B4288}" presName="linearFlow" presStyleCnt="0">
        <dgm:presLayoutVars>
          <dgm:resizeHandles val="exact"/>
        </dgm:presLayoutVars>
      </dgm:prSet>
      <dgm:spPr/>
    </dgm:pt>
    <dgm:pt modelId="{E84D650D-B3CF-4930-AB0A-3D5F5B158B2D}" type="pres">
      <dgm:prSet presAssocID="{6734B8F0-CC45-439D-85E0-A1BB1B90E18F}" presName="node" presStyleLbl="node1" presStyleIdx="0" presStyleCnt="5">
        <dgm:presLayoutVars>
          <dgm:bulletEnabled val="1"/>
        </dgm:presLayoutVars>
      </dgm:prSet>
      <dgm:spPr/>
    </dgm:pt>
    <dgm:pt modelId="{C8D5307B-F06E-4029-86E0-8401591D1767}" type="pres">
      <dgm:prSet presAssocID="{0B9B716B-AE6E-43C3-810B-686F082D99F8}" presName="sibTrans" presStyleLbl="sibTrans2D1" presStyleIdx="0" presStyleCnt="4"/>
      <dgm:spPr/>
    </dgm:pt>
    <dgm:pt modelId="{5AD76B0D-AA1D-4415-8643-4E9EE7432802}" type="pres">
      <dgm:prSet presAssocID="{0B9B716B-AE6E-43C3-810B-686F082D99F8}" presName="connectorText" presStyleLbl="sibTrans2D1" presStyleIdx="0" presStyleCnt="4"/>
      <dgm:spPr/>
    </dgm:pt>
    <dgm:pt modelId="{F9D1CC32-5BEB-4D68-B02E-2792B4CA64A3}" type="pres">
      <dgm:prSet presAssocID="{E05F4E7E-FD09-4830-8283-C6208C11E64D}" presName="node" presStyleLbl="node1" presStyleIdx="1" presStyleCnt="5" custScaleY="138963">
        <dgm:presLayoutVars>
          <dgm:bulletEnabled val="1"/>
        </dgm:presLayoutVars>
      </dgm:prSet>
      <dgm:spPr/>
    </dgm:pt>
    <dgm:pt modelId="{9E903483-0112-491C-8464-7D8586DAE737}" type="pres">
      <dgm:prSet presAssocID="{4E1085D9-F476-408A-A613-FAA620701975}" presName="sibTrans" presStyleLbl="sibTrans2D1" presStyleIdx="1" presStyleCnt="4"/>
      <dgm:spPr/>
    </dgm:pt>
    <dgm:pt modelId="{CBB54240-8BC8-4E2A-9B62-D9949F75AA70}" type="pres">
      <dgm:prSet presAssocID="{4E1085D9-F476-408A-A613-FAA620701975}" presName="connectorText" presStyleLbl="sibTrans2D1" presStyleIdx="1" presStyleCnt="4"/>
      <dgm:spPr/>
    </dgm:pt>
    <dgm:pt modelId="{C888CD51-A516-4486-B9D7-B48702DF36F7}" type="pres">
      <dgm:prSet presAssocID="{21BD2C3C-0CD9-4BBF-A1B9-FFFA4389A920}" presName="node" presStyleLbl="node1" presStyleIdx="2" presStyleCnt="5">
        <dgm:presLayoutVars>
          <dgm:bulletEnabled val="1"/>
        </dgm:presLayoutVars>
      </dgm:prSet>
      <dgm:spPr/>
    </dgm:pt>
    <dgm:pt modelId="{BFC1AA60-511D-4C30-BB43-D251AEF5DF05}" type="pres">
      <dgm:prSet presAssocID="{10CC2694-FF83-4EB7-B274-D479C35A632C}" presName="sibTrans" presStyleLbl="sibTrans2D1" presStyleIdx="2" presStyleCnt="4"/>
      <dgm:spPr/>
    </dgm:pt>
    <dgm:pt modelId="{A8C34743-19E7-40E6-9C8B-EE3405FC4F02}" type="pres">
      <dgm:prSet presAssocID="{10CC2694-FF83-4EB7-B274-D479C35A632C}" presName="connectorText" presStyleLbl="sibTrans2D1" presStyleIdx="2" presStyleCnt="4"/>
      <dgm:spPr/>
    </dgm:pt>
    <dgm:pt modelId="{21A451D7-9E55-4DEB-B8F9-1EFEA315F854}" type="pres">
      <dgm:prSet presAssocID="{E53D48FB-990E-4F17-9B28-EE3E89EF8802}" presName="node" presStyleLbl="node1" presStyleIdx="3" presStyleCnt="5">
        <dgm:presLayoutVars>
          <dgm:bulletEnabled val="1"/>
        </dgm:presLayoutVars>
      </dgm:prSet>
      <dgm:spPr/>
    </dgm:pt>
    <dgm:pt modelId="{C2896CD4-756E-42BB-9616-2A4A8AC5A6BE}" type="pres">
      <dgm:prSet presAssocID="{8F4B954D-F5A3-4C95-AE27-759F84417842}" presName="sibTrans" presStyleLbl="sibTrans2D1" presStyleIdx="3" presStyleCnt="4"/>
      <dgm:spPr/>
    </dgm:pt>
    <dgm:pt modelId="{90F2DCB0-A66F-4ACB-9DD5-926DC1874718}" type="pres">
      <dgm:prSet presAssocID="{8F4B954D-F5A3-4C95-AE27-759F84417842}" presName="connectorText" presStyleLbl="sibTrans2D1" presStyleIdx="3" presStyleCnt="4"/>
      <dgm:spPr/>
    </dgm:pt>
    <dgm:pt modelId="{704C7B96-7DF9-4D7C-B5A7-2DD6419E01AE}" type="pres">
      <dgm:prSet presAssocID="{856B0F33-C24D-4C1B-A99B-9A6CF2EA4A37}" presName="node" presStyleLbl="node1" presStyleIdx="4" presStyleCnt="5">
        <dgm:presLayoutVars>
          <dgm:bulletEnabled val="1"/>
        </dgm:presLayoutVars>
      </dgm:prSet>
      <dgm:spPr/>
    </dgm:pt>
  </dgm:ptLst>
  <dgm:cxnLst>
    <dgm:cxn modelId="{8A7C3807-049B-420B-814D-ACA04788340C}" type="presOf" srcId="{856B0F33-C24D-4C1B-A99B-9A6CF2EA4A37}" destId="{704C7B96-7DF9-4D7C-B5A7-2DD6419E01AE}" srcOrd="0" destOrd="0" presId="urn:microsoft.com/office/officeart/2005/8/layout/process2"/>
    <dgm:cxn modelId="{BF1C005B-AE79-4D28-B521-7B6C6B6E2B85}" type="presOf" srcId="{0B9B716B-AE6E-43C3-810B-686F082D99F8}" destId="{C8D5307B-F06E-4029-86E0-8401591D1767}" srcOrd="0" destOrd="0" presId="urn:microsoft.com/office/officeart/2005/8/layout/process2"/>
    <dgm:cxn modelId="{64229544-AAF3-4BB5-B81D-BFD58FC78359}" type="presOf" srcId="{6734B8F0-CC45-439D-85E0-A1BB1B90E18F}" destId="{E84D650D-B3CF-4930-AB0A-3D5F5B158B2D}" srcOrd="0" destOrd="0" presId="urn:microsoft.com/office/officeart/2005/8/layout/process2"/>
    <dgm:cxn modelId="{672F5165-C254-4424-966A-570EF0266741}" type="presOf" srcId="{E53D48FB-990E-4F17-9B28-EE3E89EF8802}" destId="{21A451D7-9E55-4DEB-B8F9-1EFEA315F854}" srcOrd="0" destOrd="0" presId="urn:microsoft.com/office/officeart/2005/8/layout/process2"/>
    <dgm:cxn modelId="{FFCA1466-5484-4D30-A0E5-D3EC6653A5AB}" srcId="{5334D2E7-7D6C-457C-BFF7-2E21C02B4288}" destId="{856B0F33-C24D-4C1B-A99B-9A6CF2EA4A37}" srcOrd="4" destOrd="0" parTransId="{88EA0C9F-BE20-4C63-B807-C85193D38EE6}" sibTransId="{BDCF135A-2D67-43FC-A2EC-51906ABEB662}"/>
    <dgm:cxn modelId="{7388E146-F9BF-4680-B483-40B13C1D6238}" type="presOf" srcId="{21BD2C3C-0CD9-4BBF-A1B9-FFFA4389A920}" destId="{C888CD51-A516-4486-B9D7-B48702DF36F7}" srcOrd="0" destOrd="0" presId="urn:microsoft.com/office/officeart/2005/8/layout/process2"/>
    <dgm:cxn modelId="{067EA669-9C32-49E4-AE65-C73614DF87B3}" srcId="{5334D2E7-7D6C-457C-BFF7-2E21C02B4288}" destId="{E53D48FB-990E-4F17-9B28-EE3E89EF8802}" srcOrd="3" destOrd="0" parTransId="{E4EA8DDF-2DF7-469B-ACAB-16324EE509C4}" sibTransId="{8F4B954D-F5A3-4C95-AE27-759F84417842}"/>
    <dgm:cxn modelId="{DCC57B6B-61E3-4AD5-8A56-367A5B15E980}" type="presOf" srcId="{0B9B716B-AE6E-43C3-810B-686F082D99F8}" destId="{5AD76B0D-AA1D-4415-8643-4E9EE7432802}" srcOrd="1" destOrd="0" presId="urn:microsoft.com/office/officeart/2005/8/layout/process2"/>
    <dgm:cxn modelId="{166383A1-BE49-4C72-BD29-9499DA1483B1}" type="presOf" srcId="{8F4B954D-F5A3-4C95-AE27-759F84417842}" destId="{90F2DCB0-A66F-4ACB-9DD5-926DC1874718}" srcOrd="1" destOrd="0" presId="urn:microsoft.com/office/officeart/2005/8/layout/process2"/>
    <dgm:cxn modelId="{C21453A2-0832-4B79-AEC5-5114E16AA8AD}" type="presOf" srcId="{5334D2E7-7D6C-457C-BFF7-2E21C02B4288}" destId="{3C1EA785-3435-4DD2-915A-486D456479E5}" srcOrd="0" destOrd="0" presId="urn:microsoft.com/office/officeart/2005/8/layout/process2"/>
    <dgm:cxn modelId="{66F988AC-7ED8-4316-9D37-EE7DBBA24413}" type="presOf" srcId="{10CC2694-FF83-4EB7-B274-D479C35A632C}" destId="{A8C34743-19E7-40E6-9C8B-EE3405FC4F02}" srcOrd="1" destOrd="0" presId="urn:microsoft.com/office/officeart/2005/8/layout/process2"/>
    <dgm:cxn modelId="{42C0D1AE-8B05-4F62-8EFF-1CD97221D003}" srcId="{5334D2E7-7D6C-457C-BFF7-2E21C02B4288}" destId="{6734B8F0-CC45-439D-85E0-A1BB1B90E18F}" srcOrd="0" destOrd="0" parTransId="{0A58374F-86C7-4B01-B7A9-934BC2ACB13B}" sibTransId="{0B9B716B-AE6E-43C3-810B-686F082D99F8}"/>
    <dgm:cxn modelId="{45D550B9-A048-4798-A4B1-4D986C5647DD}" type="presOf" srcId="{8F4B954D-F5A3-4C95-AE27-759F84417842}" destId="{C2896CD4-756E-42BB-9616-2A4A8AC5A6BE}" srcOrd="0" destOrd="0" presId="urn:microsoft.com/office/officeart/2005/8/layout/process2"/>
    <dgm:cxn modelId="{C18374C9-066D-4CB4-B219-ECD9FDBE2075}" type="presOf" srcId="{10CC2694-FF83-4EB7-B274-D479C35A632C}" destId="{BFC1AA60-511D-4C30-BB43-D251AEF5DF05}" srcOrd="0" destOrd="0" presId="urn:microsoft.com/office/officeart/2005/8/layout/process2"/>
    <dgm:cxn modelId="{D541ABD4-7B8E-4116-AC2A-F18947FDF728}" type="presOf" srcId="{4E1085D9-F476-408A-A613-FAA620701975}" destId="{CBB54240-8BC8-4E2A-9B62-D9949F75AA70}" srcOrd="1" destOrd="0" presId="urn:microsoft.com/office/officeart/2005/8/layout/process2"/>
    <dgm:cxn modelId="{727E03EC-6056-4618-8817-15BA06052273}" srcId="{5334D2E7-7D6C-457C-BFF7-2E21C02B4288}" destId="{21BD2C3C-0CD9-4BBF-A1B9-FFFA4389A920}" srcOrd="2" destOrd="0" parTransId="{315F9290-8D17-4389-8C3B-91B3FA13A5F4}" sibTransId="{10CC2694-FF83-4EB7-B274-D479C35A632C}"/>
    <dgm:cxn modelId="{06EE33EE-FBBE-4F7C-A861-FEA6355CFEA8}" srcId="{5334D2E7-7D6C-457C-BFF7-2E21C02B4288}" destId="{E05F4E7E-FD09-4830-8283-C6208C11E64D}" srcOrd="1" destOrd="0" parTransId="{4855F814-A5A9-482B-9BFE-5634BEB5B994}" sibTransId="{4E1085D9-F476-408A-A613-FAA620701975}"/>
    <dgm:cxn modelId="{D19BB9F2-3D0C-476E-835B-7DB8C9AE041F}" type="presOf" srcId="{4E1085D9-F476-408A-A613-FAA620701975}" destId="{9E903483-0112-491C-8464-7D8586DAE737}" srcOrd="0" destOrd="0" presId="urn:microsoft.com/office/officeart/2005/8/layout/process2"/>
    <dgm:cxn modelId="{559674F6-0FB5-4805-80FB-C622A74778CC}" type="presOf" srcId="{E05F4E7E-FD09-4830-8283-C6208C11E64D}" destId="{F9D1CC32-5BEB-4D68-B02E-2792B4CA64A3}" srcOrd="0" destOrd="0" presId="urn:microsoft.com/office/officeart/2005/8/layout/process2"/>
    <dgm:cxn modelId="{783D16D3-218C-4F45-B41F-FDD8AB53A006}" type="presParOf" srcId="{3C1EA785-3435-4DD2-915A-486D456479E5}" destId="{E84D650D-B3CF-4930-AB0A-3D5F5B158B2D}" srcOrd="0" destOrd="0" presId="urn:microsoft.com/office/officeart/2005/8/layout/process2"/>
    <dgm:cxn modelId="{A6D91B50-0A27-4A60-8380-9B95D27DFB46}" type="presParOf" srcId="{3C1EA785-3435-4DD2-915A-486D456479E5}" destId="{C8D5307B-F06E-4029-86E0-8401591D1767}" srcOrd="1" destOrd="0" presId="urn:microsoft.com/office/officeart/2005/8/layout/process2"/>
    <dgm:cxn modelId="{F2091A8F-6C38-4FD4-92D1-08CF83828F27}" type="presParOf" srcId="{C8D5307B-F06E-4029-86E0-8401591D1767}" destId="{5AD76B0D-AA1D-4415-8643-4E9EE7432802}" srcOrd="0" destOrd="0" presId="urn:microsoft.com/office/officeart/2005/8/layout/process2"/>
    <dgm:cxn modelId="{A29E6CF5-EF24-4936-90BD-D6EC88C0D5BD}" type="presParOf" srcId="{3C1EA785-3435-4DD2-915A-486D456479E5}" destId="{F9D1CC32-5BEB-4D68-B02E-2792B4CA64A3}" srcOrd="2" destOrd="0" presId="urn:microsoft.com/office/officeart/2005/8/layout/process2"/>
    <dgm:cxn modelId="{29AFDCE2-B4D1-499D-B46B-965E4A5DD883}" type="presParOf" srcId="{3C1EA785-3435-4DD2-915A-486D456479E5}" destId="{9E903483-0112-491C-8464-7D8586DAE737}" srcOrd="3" destOrd="0" presId="urn:microsoft.com/office/officeart/2005/8/layout/process2"/>
    <dgm:cxn modelId="{5BEFFCF9-317E-425E-B6EA-B984B3E149B3}" type="presParOf" srcId="{9E903483-0112-491C-8464-7D8586DAE737}" destId="{CBB54240-8BC8-4E2A-9B62-D9949F75AA70}" srcOrd="0" destOrd="0" presId="urn:microsoft.com/office/officeart/2005/8/layout/process2"/>
    <dgm:cxn modelId="{C0D062B4-F6B1-4253-8FD9-0E5F6D72D8DE}" type="presParOf" srcId="{3C1EA785-3435-4DD2-915A-486D456479E5}" destId="{C888CD51-A516-4486-B9D7-B48702DF36F7}" srcOrd="4" destOrd="0" presId="urn:microsoft.com/office/officeart/2005/8/layout/process2"/>
    <dgm:cxn modelId="{B3B66A0D-1291-4556-A82E-33648824D5DD}" type="presParOf" srcId="{3C1EA785-3435-4DD2-915A-486D456479E5}" destId="{BFC1AA60-511D-4C30-BB43-D251AEF5DF05}" srcOrd="5" destOrd="0" presId="urn:microsoft.com/office/officeart/2005/8/layout/process2"/>
    <dgm:cxn modelId="{00FB8014-BE49-49DF-8731-19449CE76C5D}" type="presParOf" srcId="{BFC1AA60-511D-4C30-BB43-D251AEF5DF05}" destId="{A8C34743-19E7-40E6-9C8B-EE3405FC4F02}" srcOrd="0" destOrd="0" presId="urn:microsoft.com/office/officeart/2005/8/layout/process2"/>
    <dgm:cxn modelId="{2AFA46C0-1043-4643-B346-147DFFA704E4}" type="presParOf" srcId="{3C1EA785-3435-4DD2-915A-486D456479E5}" destId="{21A451D7-9E55-4DEB-B8F9-1EFEA315F854}" srcOrd="6" destOrd="0" presId="urn:microsoft.com/office/officeart/2005/8/layout/process2"/>
    <dgm:cxn modelId="{DB1974C6-F65D-452B-9BB8-648BE4F74AA7}" type="presParOf" srcId="{3C1EA785-3435-4DD2-915A-486D456479E5}" destId="{C2896CD4-756E-42BB-9616-2A4A8AC5A6BE}" srcOrd="7" destOrd="0" presId="urn:microsoft.com/office/officeart/2005/8/layout/process2"/>
    <dgm:cxn modelId="{1A649799-13DA-4A36-90CB-ABD89B4FAD3D}" type="presParOf" srcId="{C2896CD4-756E-42BB-9616-2A4A8AC5A6BE}" destId="{90F2DCB0-A66F-4ACB-9DD5-926DC1874718}" srcOrd="0" destOrd="0" presId="urn:microsoft.com/office/officeart/2005/8/layout/process2"/>
    <dgm:cxn modelId="{F30E64AC-0B28-442B-A574-73C9CC4E6C1E}" type="presParOf" srcId="{3C1EA785-3435-4DD2-915A-486D456479E5}" destId="{704C7B96-7DF9-4D7C-B5A7-2DD6419E01AE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34D2E7-7D6C-457C-BFF7-2E21C02B4288}" type="doc">
      <dgm:prSet loTypeId="urn:microsoft.com/office/officeart/2005/8/layout/process2" loCatId="process" qsTypeId="urn:microsoft.com/office/officeart/2005/8/quickstyle/simple2" qsCatId="simple" csTypeId="urn:microsoft.com/office/officeart/2005/8/colors/accent2_1" csCatId="accent2" phldr="1"/>
      <dgm:spPr/>
    </dgm:pt>
    <dgm:pt modelId="{21BD2C3C-0CD9-4BBF-A1B9-FFFA4389A920}">
      <dgm:prSet phldrT="[Text]" custT="1"/>
      <dgm:spPr>
        <a:solidFill>
          <a:schemeClr val="bg1"/>
        </a:solidFill>
      </dgm:spPr>
      <dgm:t>
        <a:bodyPr/>
        <a:lstStyle/>
        <a:p>
          <a:r>
            <a:rPr lang="en-GB" sz="1200" b="1" dirty="0">
              <a:solidFill>
                <a:schemeClr val="tx1">
                  <a:lumMod val="50000"/>
                  <a:lumOff val="50000"/>
                </a:schemeClr>
              </a:solidFill>
            </a:rPr>
            <a:t>Complete</a:t>
          </a:r>
        </a:p>
        <a:p>
          <a:r>
            <a:rPr lang="en-GB" sz="1200" dirty="0">
              <a:solidFill>
                <a:schemeClr val="tx1">
                  <a:lumMod val="50000"/>
                  <a:lumOff val="50000"/>
                </a:schemeClr>
              </a:solidFill>
            </a:rPr>
            <a:t>Randomisation CRF (</a:t>
          </a:r>
          <a:r>
            <a:rPr lang="en-GB" sz="1200" i="1" dirty="0">
              <a:solidFill>
                <a:schemeClr val="tx1">
                  <a:lumMod val="50000"/>
                  <a:lumOff val="50000"/>
                </a:schemeClr>
              </a:solidFill>
            </a:rPr>
            <a:t>on paper)</a:t>
          </a:r>
        </a:p>
      </dgm:t>
    </dgm:pt>
    <dgm:pt modelId="{315F9290-8D17-4389-8C3B-91B3FA13A5F4}" type="parTrans" cxnId="{727E03EC-6056-4618-8817-15BA06052273}">
      <dgm:prSet/>
      <dgm:spPr/>
      <dgm:t>
        <a:bodyPr/>
        <a:lstStyle/>
        <a:p>
          <a:endParaRPr lang="en-GB"/>
        </a:p>
      </dgm:t>
    </dgm:pt>
    <dgm:pt modelId="{10CC2694-FF83-4EB7-B274-D479C35A632C}" type="sibTrans" cxnId="{727E03EC-6056-4618-8817-15BA06052273}">
      <dgm:prSet/>
      <dgm:spPr/>
      <dgm:t>
        <a:bodyPr/>
        <a:lstStyle/>
        <a:p>
          <a:endParaRPr lang="en-GB"/>
        </a:p>
      </dgm:t>
    </dgm:pt>
    <dgm:pt modelId="{E53D48FB-990E-4F17-9B28-EE3E89EF8802}">
      <dgm:prSet phldrT="[Text]" custT="1"/>
      <dgm:spPr>
        <a:solidFill>
          <a:schemeClr val="bg1"/>
        </a:solidFill>
      </dgm:spPr>
      <dgm:t>
        <a:bodyPr/>
        <a:lstStyle/>
        <a:p>
          <a:r>
            <a:rPr lang="en-GB" sz="1200" b="1" dirty="0">
              <a:solidFill>
                <a:schemeClr val="tx1">
                  <a:lumMod val="50000"/>
                  <a:lumOff val="50000"/>
                </a:schemeClr>
              </a:solidFill>
            </a:rPr>
            <a:t>Randomise</a:t>
          </a:r>
        </a:p>
        <a:p>
          <a:r>
            <a:rPr lang="en-GB" sz="1200" b="0" dirty="0">
              <a:solidFill>
                <a:schemeClr val="tx1">
                  <a:lumMod val="50000"/>
                  <a:lumOff val="50000"/>
                </a:schemeClr>
              </a:solidFill>
            </a:rPr>
            <a:t>Using IVRS</a:t>
          </a:r>
        </a:p>
      </dgm:t>
    </dgm:pt>
    <dgm:pt modelId="{E4EA8DDF-2DF7-469B-ACAB-16324EE509C4}" type="parTrans" cxnId="{067EA669-9C32-49E4-AE65-C73614DF87B3}">
      <dgm:prSet/>
      <dgm:spPr/>
      <dgm:t>
        <a:bodyPr/>
        <a:lstStyle/>
        <a:p>
          <a:endParaRPr lang="en-GB"/>
        </a:p>
      </dgm:t>
    </dgm:pt>
    <dgm:pt modelId="{8F4B954D-F5A3-4C95-AE27-759F84417842}" type="sibTrans" cxnId="{067EA669-9C32-49E4-AE65-C73614DF87B3}">
      <dgm:prSet/>
      <dgm:spPr/>
      <dgm:t>
        <a:bodyPr/>
        <a:lstStyle/>
        <a:p>
          <a:endParaRPr lang="en-GB"/>
        </a:p>
      </dgm:t>
    </dgm:pt>
    <dgm:pt modelId="{6734B8F0-CC45-439D-85E0-A1BB1B90E18F}">
      <dgm:prSet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GB" sz="1200" b="1" dirty="0">
              <a:solidFill>
                <a:schemeClr val="accent3">
                  <a:lumMod val="50000"/>
                </a:schemeClr>
              </a:solidFill>
            </a:rPr>
            <a:t>Register</a:t>
          </a:r>
        </a:p>
        <a:p>
          <a:r>
            <a:rPr lang="en-GB" sz="1200" b="0" dirty="0">
              <a:solidFill>
                <a:schemeClr val="accent3">
                  <a:lumMod val="50000"/>
                </a:schemeClr>
              </a:solidFill>
            </a:rPr>
            <a:t>via trial database</a:t>
          </a:r>
        </a:p>
      </dgm:t>
    </dgm:pt>
    <dgm:pt modelId="{0A58374F-86C7-4B01-B7A9-934BC2ACB13B}" type="parTrans" cxnId="{42C0D1AE-8B05-4F62-8EFF-1CD97221D003}">
      <dgm:prSet/>
      <dgm:spPr/>
      <dgm:t>
        <a:bodyPr/>
        <a:lstStyle/>
        <a:p>
          <a:endParaRPr lang="en-GB"/>
        </a:p>
      </dgm:t>
    </dgm:pt>
    <dgm:pt modelId="{0B9B716B-AE6E-43C3-810B-686F082D99F8}" type="sibTrans" cxnId="{42C0D1AE-8B05-4F62-8EFF-1CD97221D003}">
      <dgm:prSet/>
      <dgm:spPr/>
      <dgm:t>
        <a:bodyPr/>
        <a:lstStyle/>
        <a:p>
          <a:endParaRPr lang="en-GB"/>
        </a:p>
      </dgm:t>
    </dgm:pt>
    <dgm:pt modelId="{E05F4E7E-FD09-4830-8283-C6208C11E64D}">
      <dgm:prSet custT="1"/>
      <dgm:spPr>
        <a:solidFill>
          <a:srgbClr val="F2DCDB"/>
        </a:solidFill>
      </dgm:spPr>
      <dgm:t>
        <a:bodyPr/>
        <a:lstStyle/>
        <a:p>
          <a:r>
            <a:rPr lang="en-GB" sz="1200" b="1" dirty="0"/>
            <a:t>Baseline Assessment and Eligibility</a:t>
          </a:r>
          <a:r>
            <a:rPr lang="en-GB" sz="1200" dirty="0"/>
            <a:t> </a:t>
          </a:r>
          <a:r>
            <a:rPr lang="en-GB" sz="1200" b="1" dirty="0"/>
            <a:t>CRFs</a:t>
          </a:r>
        </a:p>
        <a:p>
          <a:r>
            <a:rPr lang="en-GB" sz="1200" b="0" dirty="0"/>
            <a:t>Completed on Database</a:t>
          </a:r>
        </a:p>
      </dgm:t>
    </dgm:pt>
    <dgm:pt modelId="{4855F814-A5A9-482B-9BFE-5634BEB5B994}" type="parTrans" cxnId="{06EE33EE-FBBE-4F7C-A861-FEA6355CFEA8}">
      <dgm:prSet/>
      <dgm:spPr/>
      <dgm:t>
        <a:bodyPr/>
        <a:lstStyle/>
        <a:p>
          <a:endParaRPr lang="en-GB"/>
        </a:p>
      </dgm:t>
    </dgm:pt>
    <dgm:pt modelId="{4E1085D9-F476-408A-A613-FAA620701975}" type="sibTrans" cxnId="{06EE33EE-FBBE-4F7C-A861-FEA6355CFEA8}">
      <dgm:prSet/>
      <dgm:spPr/>
      <dgm:t>
        <a:bodyPr/>
        <a:lstStyle/>
        <a:p>
          <a:endParaRPr lang="en-GB"/>
        </a:p>
      </dgm:t>
    </dgm:pt>
    <dgm:pt modelId="{856B0F33-C24D-4C1B-A99B-9A6CF2EA4A37}">
      <dgm:prSet phldrT="[Text]" custT="1"/>
      <dgm:spPr>
        <a:solidFill>
          <a:srgbClr val="F2DCDB"/>
        </a:solidFill>
      </dgm:spPr>
      <dgm:t>
        <a:bodyPr/>
        <a:lstStyle/>
        <a:p>
          <a:r>
            <a:rPr lang="en-GB" sz="1200" b="1" dirty="0"/>
            <a:t>First Dispense of IMP</a:t>
          </a:r>
        </a:p>
        <a:p>
          <a:r>
            <a:rPr lang="en-GB" sz="1200" b="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within </a:t>
          </a:r>
          <a:r>
            <a:rPr lang="en-GB" sz="1200" b="0" u="sng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one working day </a:t>
          </a:r>
          <a:r>
            <a:rPr lang="en-GB" sz="1200" b="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of randomisation </a:t>
          </a:r>
          <a:endParaRPr lang="en-GB" sz="1200" b="0" dirty="0"/>
        </a:p>
      </dgm:t>
    </dgm:pt>
    <dgm:pt modelId="{BDCF135A-2D67-43FC-A2EC-51906ABEB662}" type="sibTrans" cxnId="{FFCA1466-5484-4D30-A0E5-D3EC6653A5AB}">
      <dgm:prSet/>
      <dgm:spPr/>
      <dgm:t>
        <a:bodyPr/>
        <a:lstStyle/>
        <a:p>
          <a:endParaRPr lang="en-GB"/>
        </a:p>
      </dgm:t>
    </dgm:pt>
    <dgm:pt modelId="{88EA0C9F-BE20-4C63-B807-C85193D38EE6}" type="parTrans" cxnId="{FFCA1466-5484-4D30-A0E5-D3EC6653A5AB}">
      <dgm:prSet/>
      <dgm:spPr/>
      <dgm:t>
        <a:bodyPr/>
        <a:lstStyle/>
        <a:p>
          <a:endParaRPr lang="en-GB"/>
        </a:p>
      </dgm:t>
    </dgm:pt>
    <dgm:pt modelId="{3C1EA785-3435-4DD2-915A-486D456479E5}" type="pres">
      <dgm:prSet presAssocID="{5334D2E7-7D6C-457C-BFF7-2E21C02B4288}" presName="linearFlow" presStyleCnt="0">
        <dgm:presLayoutVars>
          <dgm:resizeHandles val="exact"/>
        </dgm:presLayoutVars>
      </dgm:prSet>
      <dgm:spPr/>
    </dgm:pt>
    <dgm:pt modelId="{E84D650D-B3CF-4930-AB0A-3D5F5B158B2D}" type="pres">
      <dgm:prSet presAssocID="{6734B8F0-CC45-439D-85E0-A1BB1B90E18F}" presName="node" presStyleLbl="node1" presStyleIdx="0" presStyleCnt="5">
        <dgm:presLayoutVars>
          <dgm:bulletEnabled val="1"/>
        </dgm:presLayoutVars>
      </dgm:prSet>
      <dgm:spPr/>
    </dgm:pt>
    <dgm:pt modelId="{C8D5307B-F06E-4029-86E0-8401591D1767}" type="pres">
      <dgm:prSet presAssocID="{0B9B716B-AE6E-43C3-810B-686F082D99F8}" presName="sibTrans" presStyleLbl="sibTrans2D1" presStyleIdx="0" presStyleCnt="4"/>
      <dgm:spPr/>
    </dgm:pt>
    <dgm:pt modelId="{5AD76B0D-AA1D-4415-8643-4E9EE7432802}" type="pres">
      <dgm:prSet presAssocID="{0B9B716B-AE6E-43C3-810B-686F082D99F8}" presName="connectorText" presStyleLbl="sibTrans2D1" presStyleIdx="0" presStyleCnt="4"/>
      <dgm:spPr/>
    </dgm:pt>
    <dgm:pt modelId="{F9D1CC32-5BEB-4D68-B02E-2792B4CA64A3}" type="pres">
      <dgm:prSet presAssocID="{E05F4E7E-FD09-4830-8283-C6208C11E64D}" presName="node" presStyleLbl="node1" presStyleIdx="1" presStyleCnt="5" custScaleY="138963">
        <dgm:presLayoutVars>
          <dgm:bulletEnabled val="1"/>
        </dgm:presLayoutVars>
      </dgm:prSet>
      <dgm:spPr/>
    </dgm:pt>
    <dgm:pt modelId="{9E903483-0112-491C-8464-7D8586DAE737}" type="pres">
      <dgm:prSet presAssocID="{4E1085D9-F476-408A-A613-FAA620701975}" presName="sibTrans" presStyleLbl="sibTrans2D1" presStyleIdx="1" presStyleCnt="4"/>
      <dgm:spPr/>
    </dgm:pt>
    <dgm:pt modelId="{CBB54240-8BC8-4E2A-9B62-D9949F75AA70}" type="pres">
      <dgm:prSet presAssocID="{4E1085D9-F476-408A-A613-FAA620701975}" presName="connectorText" presStyleLbl="sibTrans2D1" presStyleIdx="1" presStyleCnt="4"/>
      <dgm:spPr/>
    </dgm:pt>
    <dgm:pt modelId="{C888CD51-A516-4486-B9D7-B48702DF36F7}" type="pres">
      <dgm:prSet presAssocID="{21BD2C3C-0CD9-4BBF-A1B9-FFFA4389A920}" presName="node" presStyleLbl="node1" presStyleIdx="2" presStyleCnt="5">
        <dgm:presLayoutVars>
          <dgm:bulletEnabled val="1"/>
        </dgm:presLayoutVars>
      </dgm:prSet>
      <dgm:spPr/>
    </dgm:pt>
    <dgm:pt modelId="{BFC1AA60-511D-4C30-BB43-D251AEF5DF05}" type="pres">
      <dgm:prSet presAssocID="{10CC2694-FF83-4EB7-B274-D479C35A632C}" presName="sibTrans" presStyleLbl="sibTrans2D1" presStyleIdx="2" presStyleCnt="4"/>
      <dgm:spPr/>
    </dgm:pt>
    <dgm:pt modelId="{A8C34743-19E7-40E6-9C8B-EE3405FC4F02}" type="pres">
      <dgm:prSet presAssocID="{10CC2694-FF83-4EB7-B274-D479C35A632C}" presName="connectorText" presStyleLbl="sibTrans2D1" presStyleIdx="2" presStyleCnt="4"/>
      <dgm:spPr/>
    </dgm:pt>
    <dgm:pt modelId="{21A451D7-9E55-4DEB-B8F9-1EFEA315F854}" type="pres">
      <dgm:prSet presAssocID="{E53D48FB-990E-4F17-9B28-EE3E89EF8802}" presName="node" presStyleLbl="node1" presStyleIdx="3" presStyleCnt="5">
        <dgm:presLayoutVars>
          <dgm:bulletEnabled val="1"/>
        </dgm:presLayoutVars>
      </dgm:prSet>
      <dgm:spPr/>
    </dgm:pt>
    <dgm:pt modelId="{C2896CD4-756E-42BB-9616-2A4A8AC5A6BE}" type="pres">
      <dgm:prSet presAssocID="{8F4B954D-F5A3-4C95-AE27-759F84417842}" presName="sibTrans" presStyleLbl="sibTrans2D1" presStyleIdx="3" presStyleCnt="4"/>
      <dgm:spPr/>
    </dgm:pt>
    <dgm:pt modelId="{90F2DCB0-A66F-4ACB-9DD5-926DC1874718}" type="pres">
      <dgm:prSet presAssocID="{8F4B954D-F5A3-4C95-AE27-759F84417842}" presName="connectorText" presStyleLbl="sibTrans2D1" presStyleIdx="3" presStyleCnt="4"/>
      <dgm:spPr/>
    </dgm:pt>
    <dgm:pt modelId="{704C7B96-7DF9-4D7C-B5A7-2DD6419E01AE}" type="pres">
      <dgm:prSet presAssocID="{856B0F33-C24D-4C1B-A99B-9A6CF2EA4A37}" presName="node" presStyleLbl="node1" presStyleIdx="4" presStyleCnt="5">
        <dgm:presLayoutVars>
          <dgm:bulletEnabled val="1"/>
        </dgm:presLayoutVars>
      </dgm:prSet>
      <dgm:spPr/>
    </dgm:pt>
  </dgm:ptLst>
  <dgm:cxnLst>
    <dgm:cxn modelId="{8A7C3807-049B-420B-814D-ACA04788340C}" type="presOf" srcId="{856B0F33-C24D-4C1B-A99B-9A6CF2EA4A37}" destId="{704C7B96-7DF9-4D7C-B5A7-2DD6419E01AE}" srcOrd="0" destOrd="0" presId="urn:microsoft.com/office/officeart/2005/8/layout/process2"/>
    <dgm:cxn modelId="{BF1C005B-AE79-4D28-B521-7B6C6B6E2B85}" type="presOf" srcId="{0B9B716B-AE6E-43C3-810B-686F082D99F8}" destId="{C8D5307B-F06E-4029-86E0-8401591D1767}" srcOrd="0" destOrd="0" presId="urn:microsoft.com/office/officeart/2005/8/layout/process2"/>
    <dgm:cxn modelId="{64229544-AAF3-4BB5-B81D-BFD58FC78359}" type="presOf" srcId="{6734B8F0-CC45-439D-85E0-A1BB1B90E18F}" destId="{E84D650D-B3CF-4930-AB0A-3D5F5B158B2D}" srcOrd="0" destOrd="0" presId="urn:microsoft.com/office/officeart/2005/8/layout/process2"/>
    <dgm:cxn modelId="{672F5165-C254-4424-966A-570EF0266741}" type="presOf" srcId="{E53D48FB-990E-4F17-9B28-EE3E89EF8802}" destId="{21A451D7-9E55-4DEB-B8F9-1EFEA315F854}" srcOrd="0" destOrd="0" presId="urn:microsoft.com/office/officeart/2005/8/layout/process2"/>
    <dgm:cxn modelId="{FFCA1466-5484-4D30-A0E5-D3EC6653A5AB}" srcId="{5334D2E7-7D6C-457C-BFF7-2E21C02B4288}" destId="{856B0F33-C24D-4C1B-A99B-9A6CF2EA4A37}" srcOrd="4" destOrd="0" parTransId="{88EA0C9F-BE20-4C63-B807-C85193D38EE6}" sibTransId="{BDCF135A-2D67-43FC-A2EC-51906ABEB662}"/>
    <dgm:cxn modelId="{7388E146-F9BF-4680-B483-40B13C1D6238}" type="presOf" srcId="{21BD2C3C-0CD9-4BBF-A1B9-FFFA4389A920}" destId="{C888CD51-A516-4486-B9D7-B48702DF36F7}" srcOrd="0" destOrd="0" presId="urn:microsoft.com/office/officeart/2005/8/layout/process2"/>
    <dgm:cxn modelId="{067EA669-9C32-49E4-AE65-C73614DF87B3}" srcId="{5334D2E7-7D6C-457C-BFF7-2E21C02B4288}" destId="{E53D48FB-990E-4F17-9B28-EE3E89EF8802}" srcOrd="3" destOrd="0" parTransId="{E4EA8DDF-2DF7-469B-ACAB-16324EE509C4}" sibTransId="{8F4B954D-F5A3-4C95-AE27-759F84417842}"/>
    <dgm:cxn modelId="{DCC57B6B-61E3-4AD5-8A56-367A5B15E980}" type="presOf" srcId="{0B9B716B-AE6E-43C3-810B-686F082D99F8}" destId="{5AD76B0D-AA1D-4415-8643-4E9EE7432802}" srcOrd="1" destOrd="0" presId="urn:microsoft.com/office/officeart/2005/8/layout/process2"/>
    <dgm:cxn modelId="{166383A1-BE49-4C72-BD29-9499DA1483B1}" type="presOf" srcId="{8F4B954D-F5A3-4C95-AE27-759F84417842}" destId="{90F2DCB0-A66F-4ACB-9DD5-926DC1874718}" srcOrd="1" destOrd="0" presId="urn:microsoft.com/office/officeart/2005/8/layout/process2"/>
    <dgm:cxn modelId="{C21453A2-0832-4B79-AEC5-5114E16AA8AD}" type="presOf" srcId="{5334D2E7-7D6C-457C-BFF7-2E21C02B4288}" destId="{3C1EA785-3435-4DD2-915A-486D456479E5}" srcOrd="0" destOrd="0" presId="urn:microsoft.com/office/officeart/2005/8/layout/process2"/>
    <dgm:cxn modelId="{66F988AC-7ED8-4316-9D37-EE7DBBA24413}" type="presOf" srcId="{10CC2694-FF83-4EB7-B274-D479C35A632C}" destId="{A8C34743-19E7-40E6-9C8B-EE3405FC4F02}" srcOrd="1" destOrd="0" presId="urn:microsoft.com/office/officeart/2005/8/layout/process2"/>
    <dgm:cxn modelId="{42C0D1AE-8B05-4F62-8EFF-1CD97221D003}" srcId="{5334D2E7-7D6C-457C-BFF7-2E21C02B4288}" destId="{6734B8F0-CC45-439D-85E0-A1BB1B90E18F}" srcOrd="0" destOrd="0" parTransId="{0A58374F-86C7-4B01-B7A9-934BC2ACB13B}" sibTransId="{0B9B716B-AE6E-43C3-810B-686F082D99F8}"/>
    <dgm:cxn modelId="{45D550B9-A048-4798-A4B1-4D986C5647DD}" type="presOf" srcId="{8F4B954D-F5A3-4C95-AE27-759F84417842}" destId="{C2896CD4-756E-42BB-9616-2A4A8AC5A6BE}" srcOrd="0" destOrd="0" presId="urn:microsoft.com/office/officeart/2005/8/layout/process2"/>
    <dgm:cxn modelId="{C18374C9-066D-4CB4-B219-ECD9FDBE2075}" type="presOf" srcId="{10CC2694-FF83-4EB7-B274-D479C35A632C}" destId="{BFC1AA60-511D-4C30-BB43-D251AEF5DF05}" srcOrd="0" destOrd="0" presId="urn:microsoft.com/office/officeart/2005/8/layout/process2"/>
    <dgm:cxn modelId="{D541ABD4-7B8E-4116-AC2A-F18947FDF728}" type="presOf" srcId="{4E1085D9-F476-408A-A613-FAA620701975}" destId="{CBB54240-8BC8-4E2A-9B62-D9949F75AA70}" srcOrd="1" destOrd="0" presId="urn:microsoft.com/office/officeart/2005/8/layout/process2"/>
    <dgm:cxn modelId="{727E03EC-6056-4618-8817-15BA06052273}" srcId="{5334D2E7-7D6C-457C-BFF7-2E21C02B4288}" destId="{21BD2C3C-0CD9-4BBF-A1B9-FFFA4389A920}" srcOrd="2" destOrd="0" parTransId="{315F9290-8D17-4389-8C3B-91B3FA13A5F4}" sibTransId="{10CC2694-FF83-4EB7-B274-D479C35A632C}"/>
    <dgm:cxn modelId="{06EE33EE-FBBE-4F7C-A861-FEA6355CFEA8}" srcId="{5334D2E7-7D6C-457C-BFF7-2E21C02B4288}" destId="{E05F4E7E-FD09-4830-8283-C6208C11E64D}" srcOrd="1" destOrd="0" parTransId="{4855F814-A5A9-482B-9BFE-5634BEB5B994}" sibTransId="{4E1085D9-F476-408A-A613-FAA620701975}"/>
    <dgm:cxn modelId="{D19BB9F2-3D0C-476E-835B-7DB8C9AE041F}" type="presOf" srcId="{4E1085D9-F476-408A-A613-FAA620701975}" destId="{9E903483-0112-491C-8464-7D8586DAE737}" srcOrd="0" destOrd="0" presId="urn:microsoft.com/office/officeart/2005/8/layout/process2"/>
    <dgm:cxn modelId="{559674F6-0FB5-4805-80FB-C622A74778CC}" type="presOf" srcId="{E05F4E7E-FD09-4830-8283-C6208C11E64D}" destId="{F9D1CC32-5BEB-4D68-B02E-2792B4CA64A3}" srcOrd="0" destOrd="0" presId="urn:microsoft.com/office/officeart/2005/8/layout/process2"/>
    <dgm:cxn modelId="{783D16D3-218C-4F45-B41F-FDD8AB53A006}" type="presParOf" srcId="{3C1EA785-3435-4DD2-915A-486D456479E5}" destId="{E84D650D-B3CF-4930-AB0A-3D5F5B158B2D}" srcOrd="0" destOrd="0" presId="urn:microsoft.com/office/officeart/2005/8/layout/process2"/>
    <dgm:cxn modelId="{A6D91B50-0A27-4A60-8380-9B95D27DFB46}" type="presParOf" srcId="{3C1EA785-3435-4DD2-915A-486D456479E5}" destId="{C8D5307B-F06E-4029-86E0-8401591D1767}" srcOrd="1" destOrd="0" presId="urn:microsoft.com/office/officeart/2005/8/layout/process2"/>
    <dgm:cxn modelId="{F2091A8F-6C38-4FD4-92D1-08CF83828F27}" type="presParOf" srcId="{C8D5307B-F06E-4029-86E0-8401591D1767}" destId="{5AD76B0D-AA1D-4415-8643-4E9EE7432802}" srcOrd="0" destOrd="0" presId="urn:microsoft.com/office/officeart/2005/8/layout/process2"/>
    <dgm:cxn modelId="{A29E6CF5-EF24-4936-90BD-D6EC88C0D5BD}" type="presParOf" srcId="{3C1EA785-3435-4DD2-915A-486D456479E5}" destId="{F9D1CC32-5BEB-4D68-B02E-2792B4CA64A3}" srcOrd="2" destOrd="0" presId="urn:microsoft.com/office/officeart/2005/8/layout/process2"/>
    <dgm:cxn modelId="{29AFDCE2-B4D1-499D-B46B-965E4A5DD883}" type="presParOf" srcId="{3C1EA785-3435-4DD2-915A-486D456479E5}" destId="{9E903483-0112-491C-8464-7D8586DAE737}" srcOrd="3" destOrd="0" presId="urn:microsoft.com/office/officeart/2005/8/layout/process2"/>
    <dgm:cxn modelId="{5BEFFCF9-317E-425E-B6EA-B984B3E149B3}" type="presParOf" srcId="{9E903483-0112-491C-8464-7D8586DAE737}" destId="{CBB54240-8BC8-4E2A-9B62-D9949F75AA70}" srcOrd="0" destOrd="0" presId="urn:microsoft.com/office/officeart/2005/8/layout/process2"/>
    <dgm:cxn modelId="{C0D062B4-F6B1-4253-8FD9-0E5F6D72D8DE}" type="presParOf" srcId="{3C1EA785-3435-4DD2-915A-486D456479E5}" destId="{C888CD51-A516-4486-B9D7-B48702DF36F7}" srcOrd="4" destOrd="0" presId="urn:microsoft.com/office/officeart/2005/8/layout/process2"/>
    <dgm:cxn modelId="{B3B66A0D-1291-4556-A82E-33648824D5DD}" type="presParOf" srcId="{3C1EA785-3435-4DD2-915A-486D456479E5}" destId="{BFC1AA60-511D-4C30-BB43-D251AEF5DF05}" srcOrd="5" destOrd="0" presId="urn:microsoft.com/office/officeart/2005/8/layout/process2"/>
    <dgm:cxn modelId="{00FB8014-BE49-49DF-8731-19449CE76C5D}" type="presParOf" srcId="{BFC1AA60-511D-4C30-BB43-D251AEF5DF05}" destId="{A8C34743-19E7-40E6-9C8B-EE3405FC4F02}" srcOrd="0" destOrd="0" presId="urn:microsoft.com/office/officeart/2005/8/layout/process2"/>
    <dgm:cxn modelId="{2AFA46C0-1043-4643-B346-147DFFA704E4}" type="presParOf" srcId="{3C1EA785-3435-4DD2-915A-486D456479E5}" destId="{21A451D7-9E55-4DEB-B8F9-1EFEA315F854}" srcOrd="6" destOrd="0" presId="urn:microsoft.com/office/officeart/2005/8/layout/process2"/>
    <dgm:cxn modelId="{DB1974C6-F65D-452B-9BB8-648BE4F74AA7}" type="presParOf" srcId="{3C1EA785-3435-4DD2-915A-486D456479E5}" destId="{C2896CD4-756E-42BB-9616-2A4A8AC5A6BE}" srcOrd="7" destOrd="0" presId="urn:microsoft.com/office/officeart/2005/8/layout/process2"/>
    <dgm:cxn modelId="{1A649799-13DA-4A36-90CB-ABD89B4FAD3D}" type="presParOf" srcId="{C2896CD4-756E-42BB-9616-2A4A8AC5A6BE}" destId="{90F2DCB0-A66F-4ACB-9DD5-926DC1874718}" srcOrd="0" destOrd="0" presId="urn:microsoft.com/office/officeart/2005/8/layout/process2"/>
    <dgm:cxn modelId="{F30E64AC-0B28-442B-A574-73C9CC4E6C1E}" type="presParOf" srcId="{3C1EA785-3435-4DD2-915A-486D456479E5}" destId="{704C7B96-7DF9-4D7C-B5A7-2DD6419E01AE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334D2E7-7D6C-457C-BFF7-2E21C02B4288}" type="doc">
      <dgm:prSet loTypeId="urn:microsoft.com/office/officeart/2005/8/layout/process2" loCatId="process" qsTypeId="urn:microsoft.com/office/officeart/2005/8/quickstyle/simple2" qsCatId="simple" csTypeId="urn:microsoft.com/office/officeart/2005/8/colors/accent2_1" csCatId="accent2" phldr="1"/>
      <dgm:spPr/>
    </dgm:pt>
    <dgm:pt modelId="{21BD2C3C-0CD9-4BBF-A1B9-FFFA4389A920}">
      <dgm:prSet phldrT="[Text]" custT="1"/>
      <dgm:spPr>
        <a:solidFill>
          <a:schemeClr val="bg1"/>
        </a:solidFill>
      </dgm:spPr>
      <dgm:t>
        <a:bodyPr/>
        <a:lstStyle/>
        <a:p>
          <a:r>
            <a:rPr lang="en-GB" sz="1200" b="1" dirty="0">
              <a:solidFill>
                <a:schemeClr val="tx1">
                  <a:lumMod val="50000"/>
                  <a:lumOff val="50000"/>
                </a:schemeClr>
              </a:solidFill>
            </a:rPr>
            <a:t>Complete</a:t>
          </a:r>
        </a:p>
        <a:p>
          <a:r>
            <a:rPr lang="en-GB" sz="1200" dirty="0">
              <a:solidFill>
                <a:schemeClr val="tx1">
                  <a:lumMod val="50000"/>
                  <a:lumOff val="50000"/>
                </a:schemeClr>
              </a:solidFill>
            </a:rPr>
            <a:t>Randomisation CRF (</a:t>
          </a:r>
          <a:r>
            <a:rPr lang="en-GB" sz="1200" i="1" dirty="0">
              <a:solidFill>
                <a:schemeClr val="tx1">
                  <a:lumMod val="50000"/>
                  <a:lumOff val="50000"/>
                </a:schemeClr>
              </a:solidFill>
            </a:rPr>
            <a:t>on paper)</a:t>
          </a:r>
        </a:p>
      </dgm:t>
    </dgm:pt>
    <dgm:pt modelId="{315F9290-8D17-4389-8C3B-91B3FA13A5F4}" type="parTrans" cxnId="{727E03EC-6056-4618-8817-15BA06052273}">
      <dgm:prSet/>
      <dgm:spPr/>
      <dgm:t>
        <a:bodyPr/>
        <a:lstStyle/>
        <a:p>
          <a:endParaRPr lang="en-GB"/>
        </a:p>
      </dgm:t>
    </dgm:pt>
    <dgm:pt modelId="{10CC2694-FF83-4EB7-B274-D479C35A632C}" type="sibTrans" cxnId="{727E03EC-6056-4618-8817-15BA06052273}">
      <dgm:prSet/>
      <dgm:spPr/>
      <dgm:t>
        <a:bodyPr/>
        <a:lstStyle/>
        <a:p>
          <a:endParaRPr lang="en-GB"/>
        </a:p>
      </dgm:t>
    </dgm:pt>
    <dgm:pt modelId="{E53D48FB-990E-4F17-9B28-EE3E89EF8802}">
      <dgm:prSet phldrT="[Text]" custT="1"/>
      <dgm:spPr>
        <a:solidFill>
          <a:schemeClr val="bg1"/>
        </a:solidFill>
      </dgm:spPr>
      <dgm:t>
        <a:bodyPr/>
        <a:lstStyle/>
        <a:p>
          <a:r>
            <a:rPr lang="en-GB" sz="1200" b="1" dirty="0">
              <a:solidFill>
                <a:schemeClr val="tx1">
                  <a:lumMod val="50000"/>
                  <a:lumOff val="50000"/>
                </a:schemeClr>
              </a:solidFill>
            </a:rPr>
            <a:t>Randomise</a:t>
          </a:r>
        </a:p>
        <a:p>
          <a:r>
            <a:rPr lang="en-GB" sz="1200" b="0" dirty="0">
              <a:solidFill>
                <a:schemeClr val="tx1">
                  <a:lumMod val="50000"/>
                  <a:lumOff val="50000"/>
                </a:schemeClr>
              </a:solidFill>
            </a:rPr>
            <a:t>Using IVRS</a:t>
          </a:r>
        </a:p>
      </dgm:t>
    </dgm:pt>
    <dgm:pt modelId="{E4EA8DDF-2DF7-469B-ACAB-16324EE509C4}" type="parTrans" cxnId="{067EA669-9C32-49E4-AE65-C73614DF87B3}">
      <dgm:prSet/>
      <dgm:spPr/>
      <dgm:t>
        <a:bodyPr/>
        <a:lstStyle/>
        <a:p>
          <a:endParaRPr lang="en-GB"/>
        </a:p>
      </dgm:t>
    </dgm:pt>
    <dgm:pt modelId="{8F4B954D-F5A3-4C95-AE27-759F84417842}" type="sibTrans" cxnId="{067EA669-9C32-49E4-AE65-C73614DF87B3}">
      <dgm:prSet/>
      <dgm:spPr/>
      <dgm:t>
        <a:bodyPr/>
        <a:lstStyle/>
        <a:p>
          <a:endParaRPr lang="en-GB"/>
        </a:p>
      </dgm:t>
    </dgm:pt>
    <dgm:pt modelId="{6734B8F0-CC45-439D-85E0-A1BB1B90E18F}">
      <dgm:prSet custT="1"/>
      <dgm:spPr>
        <a:solidFill>
          <a:schemeClr val="accent3">
            <a:lumMod val="20000"/>
            <a:lumOff val="80000"/>
            <a:alpha val="50000"/>
          </a:schemeClr>
        </a:solidFill>
        <a:ln>
          <a:solidFill>
            <a:schemeClr val="accent3">
              <a:lumMod val="50000"/>
              <a:alpha val="50000"/>
            </a:schemeClr>
          </a:solidFill>
        </a:ln>
      </dgm:spPr>
      <dgm:t>
        <a:bodyPr/>
        <a:lstStyle/>
        <a:p>
          <a:r>
            <a:rPr lang="en-GB" sz="1200" b="1" dirty="0">
              <a:solidFill>
                <a:schemeClr val="accent3">
                  <a:lumMod val="50000"/>
                  <a:alpha val="50000"/>
                </a:schemeClr>
              </a:solidFill>
            </a:rPr>
            <a:t>Register</a:t>
          </a:r>
        </a:p>
        <a:p>
          <a:r>
            <a:rPr lang="en-GB" sz="1200" b="0" dirty="0">
              <a:solidFill>
                <a:schemeClr val="accent3">
                  <a:lumMod val="50000"/>
                  <a:alpha val="50000"/>
                </a:schemeClr>
              </a:solidFill>
            </a:rPr>
            <a:t>via trial database</a:t>
          </a:r>
        </a:p>
      </dgm:t>
    </dgm:pt>
    <dgm:pt modelId="{0A58374F-86C7-4B01-B7A9-934BC2ACB13B}" type="parTrans" cxnId="{42C0D1AE-8B05-4F62-8EFF-1CD97221D003}">
      <dgm:prSet/>
      <dgm:spPr/>
      <dgm:t>
        <a:bodyPr/>
        <a:lstStyle/>
        <a:p>
          <a:endParaRPr lang="en-GB"/>
        </a:p>
      </dgm:t>
    </dgm:pt>
    <dgm:pt modelId="{0B9B716B-AE6E-43C3-810B-686F082D99F8}" type="sibTrans" cxnId="{42C0D1AE-8B05-4F62-8EFF-1CD97221D003}">
      <dgm:prSet/>
      <dgm:spPr/>
      <dgm:t>
        <a:bodyPr/>
        <a:lstStyle/>
        <a:p>
          <a:endParaRPr lang="en-GB"/>
        </a:p>
      </dgm:t>
    </dgm:pt>
    <dgm:pt modelId="{E05F4E7E-FD09-4830-8283-C6208C11E64D}">
      <dgm:prSet custT="1"/>
      <dgm:spPr>
        <a:solidFill>
          <a:srgbClr val="F2DCDB"/>
        </a:solidFill>
      </dgm:spPr>
      <dgm:t>
        <a:bodyPr/>
        <a:lstStyle/>
        <a:p>
          <a:r>
            <a:rPr lang="en-GB" sz="1200" b="1" dirty="0"/>
            <a:t>Baseline Assessment and Eligibility</a:t>
          </a:r>
          <a:r>
            <a:rPr lang="en-GB" sz="1200" dirty="0"/>
            <a:t> </a:t>
          </a:r>
          <a:r>
            <a:rPr lang="en-GB" sz="1200" b="1" dirty="0"/>
            <a:t>CRFs</a:t>
          </a:r>
        </a:p>
        <a:p>
          <a:r>
            <a:rPr lang="en-GB" sz="1200" b="0" dirty="0"/>
            <a:t>Completed on Database</a:t>
          </a:r>
        </a:p>
      </dgm:t>
    </dgm:pt>
    <dgm:pt modelId="{4855F814-A5A9-482B-9BFE-5634BEB5B994}" type="parTrans" cxnId="{06EE33EE-FBBE-4F7C-A861-FEA6355CFEA8}">
      <dgm:prSet/>
      <dgm:spPr/>
      <dgm:t>
        <a:bodyPr/>
        <a:lstStyle/>
        <a:p>
          <a:endParaRPr lang="en-GB"/>
        </a:p>
      </dgm:t>
    </dgm:pt>
    <dgm:pt modelId="{4E1085D9-F476-408A-A613-FAA620701975}" type="sibTrans" cxnId="{06EE33EE-FBBE-4F7C-A861-FEA6355CFEA8}">
      <dgm:prSet/>
      <dgm:spPr/>
      <dgm:t>
        <a:bodyPr/>
        <a:lstStyle/>
        <a:p>
          <a:endParaRPr lang="en-GB"/>
        </a:p>
      </dgm:t>
    </dgm:pt>
    <dgm:pt modelId="{856B0F33-C24D-4C1B-A99B-9A6CF2EA4A37}">
      <dgm:prSet phldrT="[Text]" custT="1"/>
      <dgm:spPr>
        <a:solidFill>
          <a:srgbClr val="F2DCDB"/>
        </a:solidFill>
      </dgm:spPr>
      <dgm:t>
        <a:bodyPr/>
        <a:lstStyle/>
        <a:p>
          <a:r>
            <a:rPr lang="en-GB" sz="1200" b="1" dirty="0"/>
            <a:t>First Dispense of IMP</a:t>
          </a:r>
        </a:p>
        <a:p>
          <a:r>
            <a:rPr lang="en-GB" sz="1200" b="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within </a:t>
          </a:r>
          <a:r>
            <a:rPr lang="en-GB" sz="1200" b="0" u="sng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one working day </a:t>
          </a:r>
          <a:r>
            <a:rPr lang="en-GB" sz="1200" b="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of randomisation </a:t>
          </a:r>
          <a:endParaRPr lang="en-GB" sz="1200" b="0" dirty="0"/>
        </a:p>
      </dgm:t>
    </dgm:pt>
    <dgm:pt modelId="{BDCF135A-2D67-43FC-A2EC-51906ABEB662}" type="sibTrans" cxnId="{FFCA1466-5484-4D30-A0E5-D3EC6653A5AB}">
      <dgm:prSet/>
      <dgm:spPr/>
      <dgm:t>
        <a:bodyPr/>
        <a:lstStyle/>
        <a:p>
          <a:endParaRPr lang="en-GB"/>
        </a:p>
      </dgm:t>
    </dgm:pt>
    <dgm:pt modelId="{88EA0C9F-BE20-4C63-B807-C85193D38EE6}" type="parTrans" cxnId="{FFCA1466-5484-4D30-A0E5-D3EC6653A5AB}">
      <dgm:prSet/>
      <dgm:spPr/>
      <dgm:t>
        <a:bodyPr/>
        <a:lstStyle/>
        <a:p>
          <a:endParaRPr lang="en-GB"/>
        </a:p>
      </dgm:t>
    </dgm:pt>
    <dgm:pt modelId="{3C1EA785-3435-4DD2-915A-486D456479E5}" type="pres">
      <dgm:prSet presAssocID="{5334D2E7-7D6C-457C-BFF7-2E21C02B4288}" presName="linearFlow" presStyleCnt="0">
        <dgm:presLayoutVars>
          <dgm:resizeHandles val="exact"/>
        </dgm:presLayoutVars>
      </dgm:prSet>
      <dgm:spPr/>
    </dgm:pt>
    <dgm:pt modelId="{E84D650D-B3CF-4930-AB0A-3D5F5B158B2D}" type="pres">
      <dgm:prSet presAssocID="{6734B8F0-CC45-439D-85E0-A1BB1B90E18F}" presName="node" presStyleLbl="node1" presStyleIdx="0" presStyleCnt="5">
        <dgm:presLayoutVars>
          <dgm:bulletEnabled val="1"/>
        </dgm:presLayoutVars>
      </dgm:prSet>
      <dgm:spPr/>
    </dgm:pt>
    <dgm:pt modelId="{C8D5307B-F06E-4029-86E0-8401591D1767}" type="pres">
      <dgm:prSet presAssocID="{0B9B716B-AE6E-43C3-810B-686F082D99F8}" presName="sibTrans" presStyleLbl="sibTrans2D1" presStyleIdx="0" presStyleCnt="4"/>
      <dgm:spPr/>
    </dgm:pt>
    <dgm:pt modelId="{5AD76B0D-AA1D-4415-8643-4E9EE7432802}" type="pres">
      <dgm:prSet presAssocID="{0B9B716B-AE6E-43C3-810B-686F082D99F8}" presName="connectorText" presStyleLbl="sibTrans2D1" presStyleIdx="0" presStyleCnt="4"/>
      <dgm:spPr/>
    </dgm:pt>
    <dgm:pt modelId="{F9D1CC32-5BEB-4D68-B02E-2792B4CA64A3}" type="pres">
      <dgm:prSet presAssocID="{E05F4E7E-FD09-4830-8283-C6208C11E64D}" presName="node" presStyleLbl="node1" presStyleIdx="1" presStyleCnt="5" custScaleY="138963">
        <dgm:presLayoutVars>
          <dgm:bulletEnabled val="1"/>
        </dgm:presLayoutVars>
      </dgm:prSet>
      <dgm:spPr/>
    </dgm:pt>
    <dgm:pt modelId="{9E903483-0112-491C-8464-7D8586DAE737}" type="pres">
      <dgm:prSet presAssocID="{4E1085D9-F476-408A-A613-FAA620701975}" presName="sibTrans" presStyleLbl="sibTrans2D1" presStyleIdx="1" presStyleCnt="4"/>
      <dgm:spPr/>
    </dgm:pt>
    <dgm:pt modelId="{CBB54240-8BC8-4E2A-9B62-D9949F75AA70}" type="pres">
      <dgm:prSet presAssocID="{4E1085D9-F476-408A-A613-FAA620701975}" presName="connectorText" presStyleLbl="sibTrans2D1" presStyleIdx="1" presStyleCnt="4"/>
      <dgm:spPr/>
    </dgm:pt>
    <dgm:pt modelId="{C888CD51-A516-4486-B9D7-B48702DF36F7}" type="pres">
      <dgm:prSet presAssocID="{21BD2C3C-0CD9-4BBF-A1B9-FFFA4389A920}" presName="node" presStyleLbl="node1" presStyleIdx="2" presStyleCnt="5">
        <dgm:presLayoutVars>
          <dgm:bulletEnabled val="1"/>
        </dgm:presLayoutVars>
      </dgm:prSet>
      <dgm:spPr/>
    </dgm:pt>
    <dgm:pt modelId="{BFC1AA60-511D-4C30-BB43-D251AEF5DF05}" type="pres">
      <dgm:prSet presAssocID="{10CC2694-FF83-4EB7-B274-D479C35A632C}" presName="sibTrans" presStyleLbl="sibTrans2D1" presStyleIdx="2" presStyleCnt="4"/>
      <dgm:spPr/>
    </dgm:pt>
    <dgm:pt modelId="{A8C34743-19E7-40E6-9C8B-EE3405FC4F02}" type="pres">
      <dgm:prSet presAssocID="{10CC2694-FF83-4EB7-B274-D479C35A632C}" presName="connectorText" presStyleLbl="sibTrans2D1" presStyleIdx="2" presStyleCnt="4"/>
      <dgm:spPr/>
    </dgm:pt>
    <dgm:pt modelId="{21A451D7-9E55-4DEB-B8F9-1EFEA315F854}" type="pres">
      <dgm:prSet presAssocID="{E53D48FB-990E-4F17-9B28-EE3E89EF8802}" presName="node" presStyleLbl="node1" presStyleIdx="3" presStyleCnt="5">
        <dgm:presLayoutVars>
          <dgm:bulletEnabled val="1"/>
        </dgm:presLayoutVars>
      </dgm:prSet>
      <dgm:spPr/>
    </dgm:pt>
    <dgm:pt modelId="{C2896CD4-756E-42BB-9616-2A4A8AC5A6BE}" type="pres">
      <dgm:prSet presAssocID="{8F4B954D-F5A3-4C95-AE27-759F84417842}" presName="sibTrans" presStyleLbl="sibTrans2D1" presStyleIdx="3" presStyleCnt="4"/>
      <dgm:spPr/>
    </dgm:pt>
    <dgm:pt modelId="{90F2DCB0-A66F-4ACB-9DD5-926DC1874718}" type="pres">
      <dgm:prSet presAssocID="{8F4B954D-F5A3-4C95-AE27-759F84417842}" presName="connectorText" presStyleLbl="sibTrans2D1" presStyleIdx="3" presStyleCnt="4"/>
      <dgm:spPr/>
    </dgm:pt>
    <dgm:pt modelId="{704C7B96-7DF9-4D7C-B5A7-2DD6419E01AE}" type="pres">
      <dgm:prSet presAssocID="{856B0F33-C24D-4C1B-A99B-9A6CF2EA4A37}" presName="node" presStyleLbl="node1" presStyleIdx="4" presStyleCnt="5">
        <dgm:presLayoutVars>
          <dgm:bulletEnabled val="1"/>
        </dgm:presLayoutVars>
      </dgm:prSet>
      <dgm:spPr/>
    </dgm:pt>
  </dgm:ptLst>
  <dgm:cxnLst>
    <dgm:cxn modelId="{8A7C3807-049B-420B-814D-ACA04788340C}" type="presOf" srcId="{856B0F33-C24D-4C1B-A99B-9A6CF2EA4A37}" destId="{704C7B96-7DF9-4D7C-B5A7-2DD6419E01AE}" srcOrd="0" destOrd="0" presId="urn:microsoft.com/office/officeart/2005/8/layout/process2"/>
    <dgm:cxn modelId="{BF1C005B-AE79-4D28-B521-7B6C6B6E2B85}" type="presOf" srcId="{0B9B716B-AE6E-43C3-810B-686F082D99F8}" destId="{C8D5307B-F06E-4029-86E0-8401591D1767}" srcOrd="0" destOrd="0" presId="urn:microsoft.com/office/officeart/2005/8/layout/process2"/>
    <dgm:cxn modelId="{64229544-AAF3-4BB5-B81D-BFD58FC78359}" type="presOf" srcId="{6734B8F0-CC45-439D-85E0-A1BB1B90E18F}" destId="{E84D650D-B3CF-4930-AB0A-3D5F5B158B2D}" srcOrd="0" destOrd="0" presId="urn:microsoft.com/office/officeart/2005/8/layout/process2"/>
    <dgm:cxn modelId="{672F5165-C254-4424-966A-570EF0266741}" type="presOf" srcId="{E53D48FB-990E-4F17-9B28-EE3E89EF8802}" destId="{21A451D7-9E55-4DEB-B8F9-1EFEA315F854}" srcOrd="0" destOrd="0" presId="urn:microsoft.com/office/officeart/2005/8/layout/process2"/>
    <dgm:cxn modelId="{FFCA1466-5484-4D30-A0E5-D3EC6653A5AB}" srcId="{5334D2E7-7D6C-457C-BFF7-2E21C02B4288}" destId="{856B0F33-C24D-4C1B-A99B-9A6CF2EA4A37}" srcOrd="4" destOrd="0" parTransId="{88EA0C9F-BE20-4C63-B807-C85193D38EE6}" sibTransId="{BDCF135A-2D67-43FC-A2EC-51906ABEB662}"/>
    <dgm:cxn modelId="{7388E146-F9BF-4680-B483-40B13C1D6238}" type="presOf" srcId="{21BD2C3C-0CD9-4BBF-A1B9-FFFA4389A920}" destId="{C888CD51-A516-4486-B9D7-B48702DF36F7}" srcOrd="0" destOrd="0" presId="urn:microsoft.com/office/officeart/2005/8/layout/process2"/>
    <dgm:cxn modelId="{067EA669-9C32-49E4-AE65-C73614DF87B3}" srcId="{5334D2E7-7D6C-457C-BFF7-2E21C02B4288}" destId="{E53D48FB-990E-4F17-9B28-EE3E89EF8802}" srcOrd="3" destOrd="0" parTransId="{E4EA8DDF-2DF7-469B-ACAB-16324EE509C4}" sibTransId="{8F4B954D-F5A3-4C95-AE27-759F84417842}"/>
    <dgm:cxn modelId="{DCC57B6B-61E3-4AD5-8A56-367A5B15E980}" type="presOf" srcId="{0B9B716B-AE6E-43C3-810B-686F082D99F8}" destId="{5AD76B0D-AA1D-4415-8643-4E9EE7432802}" srcOrd="1" destOrd="0" presId="urn:microsoft.com/office/officeart/2005/8/layout/process2"/>
    <dgm:cxn modelId="{166383A1-BE49-4C72-BD29-9499DA1483B1}" type="presOf" srcId="{8F4B954D-F5A3-4C95-AE27-759F84417842}" destId="{90F2DCB0-A66F-4ACB-9DD5-926DC1874718}" srcOrd="1" destOrd="0" presId="urn:microsoft.com/office/officeart/2005/8/layout/process2"/>
    <dgm:cxn modelId="{C21453A2-0832-4B79-AEC5-5114E16AA8AD}" type="presOf" srcId="{5334D2E7-7D6C-457C-BFF7-2E21C02B4288}" destId="{3C1EA785-3435-4DD2-915A-486D456479E5}" srcOrd="0" destOrd="0" presId="urn:microsoft.com/office/officeart/2005/8/layout/process2"/>
    <dgm:cxn modelId="{66F988AC-7ED8-4316-9D37-EE7DBBA24413}" type="presOf" srcId="{10CC2694-FF83-4EB7-B274-D479C35A632C}" destId="{A8C34743-19E7-40E6-9C8B-EE3405FC4F02}" srcOrd="1" destOrd="0" presId="urn:microsoft.com/office/officeart/2005/8/layout/process2"/>
    <dgm:cxn modelId="{42C0D1AE-8B05-4F62-8EFF-1CD97221D003}" srcId="{5334D2E7-7D6C-457C-BFF7-2E21C02B4288}" destId="{6734B8F0-CC45-439D-85E0-A1BB1B90E18F}" srcOrd="0" destOrd="0" parTransId="{0A58374F-86C7-4B01-B7A9-934BC2ACB13B}" sibTransId="{0B9B716B-AE6E-43C3-810B-686F082D99F8}"/>
    <dgm:cxn modelId="{45D550B9-A048-4798-A4B1-4D986C5647DD}" type="presOf" srcId="{8F4B954D-F5A3-4C95-AE27-759F84417842}" destId="{C2896CD4-756E-42BB-9616-2A4A8AC5A6BE}" srcOrd="0" destOrd="0" presId="urn:microsoft.com/office/officeart/2005/8/layout/process2"/>
    <dgm:cxn modelId="{C18374C9-066D-4CB4-B219-ECD9FDBE2075}" type="presOf" srcId="{10CC2694-FF83-4EB7-B274-D479C35A632C}" destId="{BFC1AA60-511D-4C30-BB43-D251AEF5DF05}" srcOrd="0" destOrd="0" presId="urn:microsoft.com/office/officeart/2005/8/layout/process2"/>
    <dgm:cxn modelId="{D541ABD4-7B8E-4116-AC2A-F18947FDF728}" type="presOf" srcId="{4E1085D9-F476-408A-A613-FAA620701975}" destId="{CBB54240-8BC8-4E2A-9B62-D9949F75AA70}" srcOrd="1" destOrd="0" presId="urn:microsoft.com/office/officeart/2005/8/layout/process2"/>
    <dgm:cxn modelId="{727E03EC-6056-4618-8817-15BA06052273}" srcId="{5334D2E7-7D6C-457C-BFF7-2E21C02B4288}" destId="{21BD2C3C-0CD9-4BBF-A1B9-FFFA4389A920}" srcOrd="2" destOrd="0" parTransId="{315F9290-8D17-4389-8C3B-91B3FA13A5F4}" sibTransId="{10CC2694-FF83-4EB7-B274-D479C35A632C}"/>
    <dgm:cxn modelId="{06EE33EE-FBBE-4F7C-A861-FEA6355CFEA8}" srcId="{5334D2E7-7D6C-457C-BFF7-2E21C02B4288}" destId="{E05F4E7E-FD09-4830-8283-C6208C11E64D}" srcOrd="1" destOrd="0" parTransId="{4855F814-A5A9-482B-9BFE-5634BEB5B994}" sibTransId="{4E1085D9-F476-408A-A613-FAA620701975}"/>
    <dgm:cxn modelId="{D19BB9F2-3D0C-476E-835B-7DB8C9AE041F}" type="presOf" srcId="{4E1085D9-F476-408A-A613-FAA620701975}" destId="{9E903483-0112-491C-8464-7D8586DAE737}" srcOrd="0" destOrd="0" presId="urn:microsoft.com/office/officeart/2005/8/layout/process2"/>
    <dgm:cxn modelId="{559674F6-0FB5-4805-80FB-C622A74778CC}" type="presOf" srcId="{E05F4E7E-FD09-4830-8283-C6208C11E64D}" destId="{F9D1CC32-5BEB-4D68-B02E-2792B4CA64A3}" srcOrd="0" destOrd="0" presId="urn:microsoft.com/office/officeart/2005/8/layout/process2"/>
    <dgm:cxn modelId="{783D16D3-218C-4F45-B41F-FDD8AB53A006}" type="presParOf" srcId="{3C1EA785-3435-4DD2-915A-486D456479E5}" destId="{E84D650D-B3CF-4930-AB0A-3D5F5B158B2D}" srcOrd="0" destOrd="0" presId="urn:microsoft.com/office/officeart/2005/8/layout/process2"/>
    <dgm:cxn modelId="{A6D91B50-0A27-4A60-8380-9B95D27DFB46}" type="presParOf" srcId="{3C1EA785-3435-4DD2-915A-486D456479E5}" destId="{C8D5307B-F06E-4029-86E0-8401591D1767}" srcOrd="1" destOrd="0" presId="urn:microsoft.com/office/officeart/2005/8/layout/process2"/>
    <dgm:cxn modelId="{F2091A8F-6C38-4FD4-92D1-08CF83828F27}" type="presParOf" srcId="{C8D5307B-F06E-4029-86E0-8401591D1767}" destId="{5AD76B0D-AA1D-4415-8643-4E9EE7432802}" srcOrd="0" destOrd="0" presId="urn:microsoft.com/office/officeart/2005/8/layout/process2"/>
    <dgm:cxn modelId="{A29E6CF5-EF24-4936-90BD-D6EC88C0D5BD}" type="presParOf" srcId="{3C1EA785-3435-4DD2-915A-486D456479E5}" destId="{F9D1CC32-5BEB-4D68-B02E-2792B4CA64A3}" srcOrd="2" destOrd="0" presId="urn:microsoft.com/office/officeart/2005/8/layout/process2"/>
    <dgm:cxn modelId="{29AFDCE2-B4D1-499D-B46B-965E4A5DD883}" type="presParOf" srcId="{3C1EA785-3435-4DD2-915A-486D456479E5}" destId="{9E903483-0112-491C-8464-7D8586DAE737}" srcOrd="3" destOrd="0" presId="urn:microsoft.com/office/officeart/2005/8/layout/process2"/>
    <dgm:cxn modelId="{5BEFFCF9-317E-425E-B6EA-B984B3E149B3}" type="presParOf" srcId="{9E903483-0112-491C-8464-7D8586DAE737}" destId="{CBB54240-8BC8-4E2A-9B62-D9949F75AA70}" srcOrd="0" destOrd="0" presId="urn:microsoft.com/office/officeart/2005/8/layout/process2"/>
    <dgm:cxn modelId="{C0D062B4-F6B1-4253-8FD9-0E5F6D72D8DE}" type="presParOf" srcId="{3C1EA785-3435-4DD2-915A-486D456479E5}" destId="{C888CD51-A516-4486-B9D7-B48702DF36F7}" srcOrd="4" destOrd="0" presId="urn:microsoft.com/office/officeart/2005/8/layout/process2"/>
    <dgm:cxn modelId="{B3B66A0D-1291-4556-A82E-33648824D5DD}" type="presParOf" srcId="{3C1EA785-3435-4DD2-915A-486D456479E5}" destId="{BFC1AA60-511D-4C30-BB43-D251AEF5DF05}" srcOrd="5" destOrd="0" presId="urn:microsoft.com/office/officeart/2005/8/layout/process2"/>
    <dgm:cxn modelId="{00FB8014-BE49-49DF-8731-19449CE76C5D}" type="presParOf" srcId="{BFC1AA60-511D-4C30-BB43-D251AEF5DF05}" destId="{A8C34743-19E7-40E6-9C8B-EE3405FC4F02}" srcOrd="0" destOrd="0" presId="urn:microsoft.com/office/officeart/2005/8/layout/process2"/>
    <dgm:cxn modelId="{2AFA46C0-1043-4643-B346-147DFFA704E4}" type="presParOf" srcId="{3C1EA785-3435-4DD2-915A-486D456479E5}" destId="{21A451D7-9E55-4DEB-B8F9-1EFEA315F854}" srcOrd="6" destOrd="0" presId="urn:microsoft.com/office/officeart/2005/8/layout/process2"/>
    <dgm:cxn modelId="{DB1974C6-F65D-452B-9BB8-648BE4F74AA7}" type="presParOf" srcId="{3C1EA785-3435-4DD2-915A-486D456479E5}" destId="{C2896CD4-756E-42BB-9616-2A4A8AC5A6BE}" srcOrd="7" destOrd="0" presId="urn:microsoft.com/office/officeart/2005/8/layout/process2"/>
    <dgm:cxn modelId="{1A649799-13DA-4A36-90CB-ABD89B4FAD3D}" type="presParOf" srcId="{C2896CD4-756E-42BB-9616-2A4A8AC5A6BE}" destId="{90F2DCB0-A66F-4ACB-9DD5-926DC1874718}" srcOrd="0" destOrd="0" presId="urn:microsoft.com/office/officeart/2005/8/layout/process2"/>
    <dgm:cxn modelId="{F30E64AC-0B28-442B-A574-73C9CC4E6C1E}" type="presParOf" srcId="{3C1EA785-3435-4DD2-915A-486D456479E5}" destId="{704C7B96-7DF9-4D7C-B5A7-2DD6419E01AE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334D2E7-7D6C-457C-BFF7-2E21C02B4288}" type="doc">
      <dgm:prSet loTypeId="urn:microsoft.com/office/officeart/2005/8/layout/process2" loCatId="process" qsTypeId="urn:microsoft.com/office/officeart/2005/8/quickstyle/simple2" qsCatId="simple" csTypeId="urn:microsoft.com/office/officeart/2005/8/colors/accent2_1" csCatId="accent2" phldr="1"/>
      <dgm:spPr/>
    </dgm:pt>
    <dgm:pt modelId="{6734B8F0-CC45-439D-85E0-A1BB1B90E18F}">
      <dgm:prSet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GB" sz="1200" b="1" dirty="0">
              <a:solidFill>
                <a:schemeClr val="accent3">
                  <a:lumMod val="50000"/>
                </a:schemeClr>
              </a:solidFill>
            </a:rPr>
            <a:t>Register</a:t>
          </a:r>
        </a:p>
        <a:p>
          <a:r>
            <a:rPr lang="en-GB" sz="1200" b="0" dirty="0">
              <a:solidFill>
                <a:schemeClr val="accent3">
                  <a:lumMod val="50000"/>
                </a:schemeClr>
              </a:solidFill>
            </a:rPr>
            <a:t>via trial database</a:t>
          </a:r>
        </a:p>
      </dgm:t>
    </dgm:pt>
    <dgm:pt modelId="{0A58374F-86C7-4B01-B7A9-934BC2ACB13B}" type="parTrans" cxnId="{42C0D1AE-8B05-4F62-8EFF-1CD97221D003}">
      <dgm:prSet/>
      <dgm:spPr/>
      <dgm:t>
        <a:bodyPr/>
        <a:lstStyle/>
        <a:p>
          <a:endParaRPr lang="en-GB"/>
        </a:p>
      </dgm:t>
    </dgm:pt>
    <dgm:pt modelId="{0B9B716B-AE6E-43C3-810B-686F082D99F8}" type="sibTrans" cxnId="{42C0D1AE-8B05-4F62-8EFF-1CD97221D003}">
      <dgm:prSet/>
      <dgm:spPr/>
      <dgm:t>
        <a:bodyPr/>
        <a:lstStyle/>
        <a:p>
          <a:endParaRPr lang="en-GB"/>
        </a:p>
      </dgm:t>
    </dgm:pt>
    <dgm:pt modelId="{E05F4E7E-FD09-4830-8283-C6208C11E64D}">
      <dgm:prSet custT="1"/>
      <dgm:spPr/>
      <dgm:t>
        <a:bodyPr/>
        <a:lstStyle/>
        <a:p>
          <a:r>
            <a:rPr lang="en-GB" sz="1200" b="1" dirty="0"/>
            <a:t>Baseline Assessment and Eligibility</a:t>
          </a:r>
          <a:r>
            <a:rPr lang="en-GB" sz="1200" dirty="0"/>
            <a:t> </a:t>
          </a:r>
          <a:r>
            <a:rPr lang="en-GB" sz="1200" b="1" dirty="0"/>
            <a:t>CRFs</a:t>
          </a:r>
        </a:p>
        <a:p>
          <a:r>
            <a:rPr lang="en-GB" sz="1200" b="0" dirty="0"/>
            <a:t>Completed on Database</a:t>
          </a:r>
        </a:p>
      </dgm:t>
    </dgm:pt>
    <dgm:pt modelId="{4855F814-A5A9-482B-9BFE-5634BEB5B994}" type="parTrans" cxnId="{06EE33EE-FBBE-4F7C-A861-FEA6355CFEA8}">
      <dgm:prSet/>
      <dgm:spPr/>
      <dgm:t>
        <a:bodyPr/>
        <a:lstStyle/>
        <a:p>
          <a:endParaRPr lang="en-GB"/>
        </a:p>
      </dgm:t>
    </dgm:pt>
    <dgm:pt modelId="{4E1085D9-F476-408A-A613-FAA620701975}" type="sibTrans" cxnId="{06EE33EE-FBBE-4F7C-A861-FEA6355CFEA8}">
      <dgm:prSet/>
      <dgm:spPr/>
      <dgm:t>
        <a:bodyPr/>
        <a:lstStyle/>
        <a:p>
          <a:endParaRPr lang="en-GB"/>
        </a:p>
      </dgm:t>
    </dgm:pt>
    <dgm:pt modelId="{3C1EA785-3435-4DD2-915A-486D456479E5}" type="pres">
      <dgm:prSet presAssocID="{5334D2E7-7D6C-457C-BFF7-2E21C02B4288}" presName="linearFlow" presStyleCnt="0">
        <dgm:presLayoutVars>
          <dgm:resizeHandles val="exact"/>
        </dgm:presLayoutVars>
      </dgm:prSet>
      <dgm:spPr/>
    </dgm:pt>
    <dgm:pt modelId="{E84D650D-B3CF-4930-AB0A-3D5F5B158B2D}" type="pres">
      <dgm:prSet presAssocID="{6734B8F0-CC45-439D-85E0-A1BB1B90E18F}" presName="node" presStyleLbl="node1" presStyleIdx="0" presStyleCnt="2" custScaleY="33823">
        <dgm:presLayoutVars>
          <dgm:bulletEnabled val="1"/>
        </dgm:presLayoutVars>
      </dgm:prSet>
      <dgm:spPr/>
    </dgm:pt>
    <dgm:pt modelId="{C8D5307B-F06E-4029-86E0-8401591D1767}" type="pres">
      <dgm:prSet presAssocID="{0B9B716B-AE6E-43C3-810B-686F082D99F8}" presName="sibTrans" presStyleLbl="sibTrans2D1" presStyleIdx="0" presStyleCnt="1" custScaleY="77310"/>
      <dgm:spPr/>
    </dgm:pt>
    <dgm:pt modelId="{5AD76B0D-AA1D-4415-8643-4E9EE7432802}" type="pres">
      <dgm:prSet presAssocID="{0B9B716B-AE6E-43C3-810B-686F082D99F8}" presName="connectorText" presStyleLbl="sibTrans2D1" presStyleIdx="0" presStyleCnt="1"/>
      <dgm:spPr/>
    </dgm:pt>
    <dgm:pt modelId="{F9D1CC32-5BEB-4D68-B02E-2792B4CA64A3}" type="pres">
      <dgm:prSet presAssocID="{E05F4E7E-FD09-4830-8283-C6208C11E64D}" presName="node" presStyleLbl="node1" presStyleIdx="1" presStyleCnt="2" custScaleY="49176" custLinFactNeighborX="586" custLinFactNeighborY="-53409">
        <dgm:presLayoutVars>
          <dgm:bulletEnabled val="1"/>
        </dgm:presLayoutVars>
      </dgm:prSet>
      <dgm:spPr/>
    </dgm:pt>
  </dgm:ptLst>
  <dgm:cxnLst>
    <dgm:cxn modelId="{BF1C005B-AE79-4D28-B521-7B6C6B6E2B85}" type="presOf" srcId="{0B9B716B-AE6E-43C3-810B-686F082D99F8}" destId="{C8D5307B-F06E-4029-86E0-8401591D1767}" srcOrd="0" destOrd="0" presId="urn:microsoft.com/office/officeart/2005/8/layout/process2"/>
    <dgm:cxn modelId="{64229544-AAF3-4BB5-B81D-BFD58FC78359}" type="presOf" srcId="{6734B8F0-CC45-439D-85E0-A1BB1B90E18F}" destId="{E84D650D-B3CF-4930-AB0A-3D5F5B158B2D}" srcOrd="0" destOrd="0" presId="urn:microsoft.com/office/officeart/2005/8/layout/process2"/>
    <dgm:cxn modelId="{DCC57B6B-61E3-4AD5-8A56-367A5B15E980}" type="presOf" srcId="{0B9B716B-AE6E-43C3-810B-686F082D99F8}" destId="{5AD76B0D-AA1D-4415-8643-4E9EE7432802}" srcOrd="1" destOrd="0" presId="urn:microsoft.com/office/officeart/2005/8/layout/process2"/>
    <dgm:cxn modelId="{C21453A2-0832-4B79-AEC5-5114E16AA8AD}" type="presOf" srcId="{5334D2E7-7D6C-457C-BFF7-2E21C02B4288}" destId="{3C1EA785-3435-4DD2-915A-486D456479E5}" srcOrd="0" destOrd="0" presId="urn:microsoft.com/office/officeart/2005/8/layout/process2"/>
    <dgm:cxn modelId="{42C0D1AE-8B05-4F62-8EFF-1CD97221D003}" srcId="{5334D2E7-7D6C-457C-BFF7-2E21C02B4288}" destId="{6734B8F0-CC45-439D-85E0-A1BB1B90E18F}" srcOrd="0" destOrd="0" parTransId="{0A58374F-86C7-4B01-B7A9-934BC2ACB13B}" sibTransId="{0B9B716B-AE6E-43C3-810B-686F082D99F8}"/>
    <dgm:cxn modelId="{06EE33EE-FBBE-4F7C-A861-FEA6355CFEA8}" srcId="{5334D2E7-7D6C-457C-BFF7-2E21C02B4288}" destId="{E05F4E7E-FD09-4830-8283-C6208C11E64D}" srcOrd="1" destOrd="0" parTransId="{4855F814-A5A9-482B-9BFE-5634BEB5B994}" sibTransId="{4E1085D9-F476-408A-A613-FAA620701975}"/>
    <dgm:cxn modelId="{559674F6-0FB5-4805-80FB-C622A74778CC}" type="presOf" srcId="{E05F4E7E-FD09-4830-8283-C6208C11E64D}" destId="{F9D1CC32-5BEB-4D68-B02E-2792B4CA64A3}" srcOrd="0" destOrd="0" presId="urn:microsoft.com/office/officeart/2005/8/layout/process2"/>
    <dgm:cxn modelId="{783D16D3-218C-4F45-B41F-FDD8AB53A006}" type="presParOf" srcId="{3C1EA785-3435-4DD2-915A-486D456479E5}" destId="{E84D650D-B3CF-4930-AB0A-3D5F5B158B2D}" srcOrd="0" destOrd="0" presId="urn:microsoft.com/office/officeart/2005/8/layout/process2"/>
    <dgm:cxn modelId="{A6D91B50-0A27-4A60-8380-9B95D27DFB46}" type="presParOf" srcId="{3C1EA785-3435-4DD2-915A-486D456479E5}" destId="{C8D5307B-F06E-4029-86E0-8401591D1767}" srcOrd="1" destOrd="0" presId="urn:microsoft.com/office/officeart/2005/8/layout/process2"/>
    <dgm:cxn modelId="{F2091A8F-6C38-4FD4-92D1-08CF83828F27}" type="presParOf" srcId="{C8D5307B-F06E-4029-86E0-8401591D1767}" destId="{5AD76B0D-AA1D-4415-8643-4E9EE7432802}" srcOrd="0" destOrd="0" presId="urn:microsoft.com/office/officeart/2005/8/layout/process2"/>
    <dgm:cxn modelId="{A29E6CF5-EF24-4936-90BD-D6EC88C0D5BD}" type="presParOf" srcId="{3C1EA785-3435-4DD2-915A-486D456479E5}" destId="{F9D1CC32-5BEB-4D68-B02E-2792B4CA64A3}" srcOrd="2" destOrd="0" presId="urn:microsoft.com/office/officeart/2005/8/layout/process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334D2E7-7D6C-457C-BFF7-2E21C02B4288}" type="doc">
      <dgm:prSet loTypeId="urn:microsoft.com/office/officeart/2005/8/layout/process2" loCatId="process" qsTypeId="urn:microsoft.com/office/officeart/2005/8/quickstyle/simple2" qsCatId="simple" csTypeId="urn:microsoft.com/office/officeart/2005/8/colors/accent2_1" csCatId="accent2" phldr="1"/>
      <dgm:spPr/>
    </dgm:pt>
    <dgm:pt modelId="{21BD2C3C-0CD9-4BBF-A1B9-FFFA4389A920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tx1"/>
              </a:solidFill>
            </a:rPr>
            <a:t>Complete</a:t>
          </a:r>
        </a:p>
        <a:p>
          <a:r>
            <a:rPr lang="en-GB" sz="1200" dirty="0">
              <a:solidFill>
                <a:schemeClr val="tx1"/>
              </a:solidFill>
            </a:rPr>
            <a:t>Randomisation CRF (</a:t>
          </a:r>
          <a:r>
            <a:rPr lang="en-GB" sz="1200" i="1" dirty="0">
              <a:solidFill>
                <a:schemeClr val="tx1"/>
              </a:solidFill>
            </a:rPr>
            <a:t>on paper)</a:t>
          </a:r>
        </a:p>
      </dgm:t>
    </dgm:pt>
    <dgm:pt modelId="{315F9290-8D17-4389-8C3B-91B3FA13A5F4}" type="parTrans" cxnId="{727E03EC-6056-4618-8817-15BA06052273}">
      <dgm:prSet/>
      <dgm:spPr/>
      <dgm:t>
        <a:bodyPr/>
        <a:lstStyle/>
        <a:p>
          <a:endParaRPr lang="en-GB"/>
        </a:p>
      </dgm:t>
    </dgm:pt>
    <dgm:pt modelId="{10CC2694-FF83-4EB7-B274-D479C35A632C}" type="sibTrans" cxnId="{727E03EC-6056-4618-8817-15BA06052273}">
      <dgm:prSet/>
      <dgm:spPr/>
      <dgm:t>
        <a:bodyPr/>
        <a:lstStyle/>
        <a:p>
          <a:endParaRPr lang="en-GB"/>
        </a:p>
      </dgm:t>
    </dgm:pt>
    <dgm:pt modelId="{E53D48FB-990E-4F17-9B28-EE3E89EF8802}">
      <dgm:prSet phldrT="[Text]" custT="1"/>
      <dgm:spPr>
        <a:solidFill>
          <a:schemeClr val="bg1"/>
        </a:solidFill>
      </dgm:spPr>
      <dgm:t>
        <a:bodyPr/>
        <a:lstStyle/>
        <a:p>
          <a:r>
            <a:rPr lang="en-GB" sz="1200" b="1" dirty="0">
              <a:solidFill>
                <a:schemeClr val="tx1">
                  <a:lumMod val="50000"/>
                  <a:lumOff val="50000"/>
                </a:schemeClr>
              </a:solidFill>
            </a:rPr>
            <a:t>Randomise</a:t>
          </a:r>
        </a:p>
        <a:p>
          <a:r>
            <a:rPr lang="en-GB" sz="1200" b="0" dirty="0">
              <a:solidFill>
                <a:schemeClr val="tx1">
                  <a:lumMod val="50000"/>
                  <a:lumOff val="50000"/>
                </a:schemeClr>
              </a:solidFill>
            </a:rPr>
            <a:t>Using IVRS</a:t>
          </a:r>
        </a:p>
      </dgm:t>
    </dgm:pt>
    <dgm:pt modelId="{E4EA8DDF-2DF7-469B-ACAB-16324EE509C4}" type="parTrans" cxnId="{067EA669-9C32-49E4-AE65-C73614DF87B3}">
      <dgm:prSet/>
      <dgm:spPr/>
      <dgm:t>
        <a:bodyPr/>
        <a:lstStyle/>
        <a:p>
          <a:endParaRPr lang="en-GB"/>
        </a:p>
      </dgm:t>
    </dgm:pt>
    <dgm:pt modelId="{8F4B954D-F5A3-4C95-AE27-759F84417842}" type="sibTrans" cxnId="{067EA669-9C32-49E4-AE65-C73614DF87B3}">
      <dgm:prSet/>
      <dgm:spPr/>
      <dgm:t>
        <a:bodyPr/>
        <a:lstStyle/>
        <a:p>
          <a:endParaRPr lang="en-GB"/>
        </a:p>
      </dgm:t>
    </dgm:pt>
    <dgm:pt modelId="{6734B8F0-CC45-439D-85E0-A1BB1B90E18F}">
      <dgm:prSet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GB" sz="1200" b="1" dirty="0">
              <a:solidFill>
                <a:schemeClr val="accent3">
                  <a:lumMod val="50000"/>
                </a:schemeClr>
              </a:solidFill>
            </a:rPr>
            <a:t>Register</a:t>
          </a:r>
        </a:p>
        <a:p>
          <a:r>
            <a:rPr lang="en-GB" sz="1200" b="0" dirty="0">
              <a:solidFill>
                <a:schemeClr val="accent3">
                  <a:lumMod val="50000"/>
                </a:schemeClr>
              </a:solidFill>
            </a:rPr>
            <a:t>via trial database</a:t>
          </a:r>
        </a:p>
      </dgm:t>
    </dgm:pt>
    <dgm:pt modelId="{0A58374F-86C7-4B01-B7A9-934BC2ACB13B}" type="parTrans" cxnId="{42C0D1AE-8B05-4F62-8EFF-1CD97221D003}">
      <dgm:prSet/>
      <dgm:spPr/>
      <dgm:t>
        <a:bodyPr/>
        <a:lstStyle/>
        <a:p>
          <a:endParaRPr lang="en-GB"/>
        </a:p>
      </dgm:t>
    </dgm:pt>
    <dgm:pt modelId="{0B9B716B-AE6E-43C3-810B-686F082D99F8}" type="sibTrans" cxnId="{42C0D1AE-8B05-4F62-8EFF-1CD97221D003}">
      <dgm:prSet/>
      <dgm:spPr/>
      <dgm:t>
        <a:bodyPr/>
        <a:lstStyle/>
        <a:p>
          <a:endParaRPr lang="en-GB"/>
        </a:p>
      </dgm:t>
    </dgm:pt>
    <dgm:pt modelId="{E05F4E7E-FD09-4830-8283-C6208C11E64D}">
      <dgm:prSet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GB" sz="1200" b="1" dirty="0">
              <a:solidFill>
                <a:schemeClr val="accent3">
                  <a:lumMod val="50000"/>
                </a:schemeClr>
              </a:solidFill>
            </a:rPr>
            <a:t>Baseline Assessment and Eligibility</a:t>
          </a:r>
          <a:r>
            <a:rPr lang="en-GB" sz="1200" dirty="0">
              <a:solidFill>
                <a:schemeClr val="accent3">
                  <a:lumMod val="50000"/>
                </a:schemeClr>
              </a:solidFill>
            </a:rPr>
            <a:t> </a:t>
          </a:r>
          <a:r>
            <a:rPr lang="en-GB" sz="1200" b="1" dirty="0">
              <a:solidFill>
                <a:schemeClr val="accent3">
                  <a:lumMod val="50000"/>
                </a:schemeClr>
              </a:solidFill>
            </a:rPr>
            <a:t>CRFs</a:t>
          </a:r>
        </a:p>
        <a:p>
          <a:r>
            <a:rPr lang="en-GB" sz="1200" b="0" dirty="0">
              <a:solidFill>
                <a:schemeClr val="accent3">
                  <a:lumMod val="50000"/>
                </a:schemeClr>
              </a:solidFill>
            </a:rPr>
            <a:t>Completed on Database</a:t>
          </a:r>
        </a:p>
      </dgm:t>
    </dgm:pt>
    <dgm:pt modelId="{4855F814-A5A9-482B-9BFE-5634BEB5B994}" type="parTrans" cxnId="{06EE33EE-FBBE-4F7C-A861-FEA6355CFEA8}">
      <dgm:prSet/>
      <dgm:spPr/>
      <dgm:t>
        <a:bodyPr/>
        <a:lstStyle/>
        <a:p>
          <a:endParaRPr lang="en-GB"/>
        </a:p>
      </dgm:t>
    </dgm:pt>
    <dgm:pt modelId="{4E1085D9-F476-408A-A613-FAA620701975}" type="sibTrans" cxnId="{06EE33EE-FBBE-4F7C-A861-FEA6355CFEA8}">
      <dgm:prSet/>
      <dgm:spPr/>
      <dgm:t>
        <a:bodyPr/>
        <a:lstStyle/>
        <a:p>
          <a:endParaRPr lang="en-GB"/>
        </a:p>
      </dgm:t>
    </dgm:pt>
    <dgm:pt modelId="{856B0F33-C24D-4C1B-A99B-9A6CF2EA4A37}">
      <dgm:prSet phldrT="[Text]" custT="1"/>
      <dgm:spPr>
        <a:solidFill>
          <a:srgbClr val="F2DCDB"/>
        </a:solidFill>
      </dgm:spPr>
      <dgm:t>
        <a:bodyPr/>
        <a:lstStyle/>
        <a:p>
          <a:r>
            <a:rPr lang="en-GB" sz="1200" b="1" dirty="0"/>
            <a:t>First Dispense of IMP</a:t>
          </a:r>
        </a:p>
        <a:p>
          <a:r>
            <a:rPr lang="en-GB" sz="1200" b="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within </a:t>
          </a:r>
          <a:r>
            <a:rPr lang="en-GB" sz="1200" b="0" u="sng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one working day </a:t>
          </a:r>
          <a:r>
            <a:rPr lang="en-GB" sz="1200" b="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of randomisation </a:t>
          </a:r>
          <a:endParaRPr lang="en-GB" sz="1200" b="0" dirty="0"/>
        </a:p>
      </dgm:t>
    </dgm:pt>
    <dgm:pt modelId="{BDCF135A-2D67-43FC-A2EC-51906ABEB662}" type="sibTrans" cxnId="{FFCA1466-5484-4D30-A0E5-D3EC6653A5AB}">
      <dgm:prSet/>
      <dgm:spPr/>
      <dgm:t>
        <a:bodyPr/>
        <a:lstStyle/>
        <a:p>
          <a:endParaRPr lang="en-GB"/>
        </a:p>
      </dgm:t>
    </dgm:pt>
    <dgm:pt modelId="{88EA0C9F-BE20-4C63-B807-C85193D38EE6}" type="parTrans" cxnId="{FFCA1466-5484-4D30-A0E5-D3EC6653A5AB}">
      <dgm:prSet/>
      <dgm:spPr/>
      <dgm:t>
        <a:bodyPr/>
        <a:lstStyle/>
        <a:p>
          <a:endParaRPr lang="en-GB"/>
        </a:p>
      </dgm:t>
    </dgm:pt>
    <dgm:pt modelId="{3C1EA785-3435-4DD2-915A-486D456479E5}" type="pres">
      <dgm:prSet presAssocID="{5334D2E7-7D6C-457C-BFF7-2E21C02B4288}" presName="linearFlow" presStyleCnt="0">
        <dgm:presLayoutVars>
          <dgm:resizeHandles val="exact"/>
        </dgm:presLayoutVars>
      </dgm:prSet>
      <dgm:spPr/>
    </dgm:pt>
    <dgm:pt modelId="{E84D650D-B3CF-4930-AB0A-3D5F5B158B2D}" type="pres">
      <dgm:prSet presAssocID="{6734B8F0-CC45-439D-85E0-A1BB1B90E18F}" presName="node" presStyleLbl="node1" presStyleIdx="0" presStyleCnt="5">
        <dgm:presLayoutVars>
          <dgm:bulletEnabled val="1"/>
        </dgm:presLayoutVars>
      </dgm:prSet>
      <dgm:spPr/>
    </dgm:pt>
    <dgm:pt modelId="{C8D5307B-F06E-4029-86E0-8401591D1767}" type="pres">
      <dgm:prSet presAssocID="{0B9B716B-AE6E-43C3-810B-686F082D99F8}" presName="sibTrans" presStyleLbl="sibTrans2D1" presStyleIdx="0" presStyleCnt="4"/>
      <dgm:spPr/>
    </dgm:pt>
    <dgm:pt modelId="{5AD76B0D-AA1D-4415-8643-4E9EE7432802}" type="pres">
      <dgm:prSet presAssocID="{0B9B716B-AE6E-43C3-810B-686F082D99F8}" presName="connectorText" presStyleLbl="sibTrans2D1" presStyleIdx="0" presStyleCnt="4"/>
      <dgm:spPr/>
    </dgm:pt>
    <dgm:pt modelId="{F9D1CC32-5BEB-4D68-B02E-2792B4CA64A3}" type="pres">
      <dgm:prSet presAssocID="{E05F4E7E-FD09-4830-8283-C6208C11E64D}" presName="node" presStyleLbl="node1" presStyleIdx="1" presStyleCnt="5" custScaleY="138963">
        <dgm:presLayoutVars>
          <dgm:bulletEnabled val="1"/>
        </dgm:presLayoutVars>
      </dgm:prSet>
      <dgm:spPr/>
    </dgm:pt>
    <dgm:pt modelId="{9E903483-0112-491C-8464-7D8586DAE737}" type="pres">
      <dgm:prSet presAssocID="{4E1085D9-F476-408A-A613-FAA620701975}" presName="sibTrans" presStyleLbl="sibTrans2D1" presStyleIdx="1" presStyleCnt="4"/>
      <dgm:spPr/>
    </dgm:pt>
    <dgm:pt modelId="{CBB54240-8BC8-4E2A-9B62-D9949F75AA70}" type="pres">
      <dgm:prSet presAssocID="{4E1085D9-F476-408A-A613-FAA620701975}" presName="connectorText" presStyleLbl="sibTrans2D1" presStyleIdx="1" presStyleCnt="4"/>
      <dgm:spPr/>
    </dgm:pt>
    <dgm:pt modelId="{C888CD51-A516-4486-B9D7-B48702DF36F7}" type="pres">
      <dgm:prSet presAssocID="{21BD2C3C-0CD9-4BBF-A1B9-FFFA4389A920}" presName="node" presStyleLbl="node1" presStyleIdx="2" presStyleCnt="5">
        <dgm:presLayoutVars>
          <dgm:bulletEnabled val="1"/>
        </dgm:presLayoutVars>
      </dgm:prSet>
      <dgm:spPr/>
    </dgm:pt>
    <dgm:pt modelId="{BFC1AA60-511D-4C30-BB43-D251AEF5DF05}" type="pres">
      <dgm:prSet presAssocID="{10CC2694-FF83-4EB7-B274-D479C35A632C}" presName="sibTrans" presStyleLbl="sibTrans2D1" presStyleIdx="2" presStyleCnt="4"/>
      <dgm:spPr/>
    </dgm:pt>
    <dgm:pt modelId="{A8C34743-19E7-40E6-9C8B-EE3405FC4F02}" type="pres">
      <dgm:prSet presAssocID="{10CC2694-FF83-4EB7-B274-D479C35A632C}" presName="connectorText" presStyleLbl="sibTrans2D1" presStyleIdx="2" presStyleCnt="4"/>
      <dgm:spPr/>
    </dgm:pt>
    <dgm:pt modelId="{21A451D7-9E55-4DEB-B8F9-1EFEA315F854}" type="pres">
      <dgm:prSet presAssocID="{E53D48FB-990E-4F17-9B28-EE3E89EF8802}" presName="node" presStyleLbl="node1" presStyleIdx="3" presStyleCnt="5">
        <dgm:presLayoutVars>
          <dgm:bulletEnabled val="1"/>
        </dgm:presLayoutVars>
      </dgm:prSet>
      <dgm:spPr/>
    </dgm:pt>
    <dgm:pt modelId="{C2896CD4-756E-42BB-9616-2A4A8AC5A6BE}" type="pres">
      <dgm:prSet presAssocID="{8F4B954D-F5A3-4C95-AE27-759F84417842}" presName="sibTrans" presStyleLbl="sibTrans2D1" presStyleIdx="3" presStyleCnt="4"/>
      <dgm:spPr/>
    </dgm:pt>
    <dgm:pt modelId="{90F2DCB0-A66F-4ACB-9DD5-926DC1874718}" type="pres">
      <dgm:prSet presAssocID="{8F4B954D-F5A3-4C95-AE27-759F84417842}" presName="connectorText" presStyleLbl="sibTrans2D1" presStyleIdx="3" presStyleCnt="4"/>
      <dgm:spPr/>
    </dgm:pt>
    <dgm:pt modelId="{704C7B96-7DF9-4D7C-B5A7-2DD6419E01AE}" type="pres">
      <dgm:prSet presAssocID="{856B0F33-C24D-4C1B-A99B-9A6CF2EA4A37}" presName="node" presStyleLbl="node1" presStyleIdx="4" presStyleCnt="5">
        <dgm:presLayoutVars>
          <dgm:bulletEnabled val="1"/>
        </dgm:presLayoutVars>
      </dgm:prSet>
      <dgm:spPr/>
    </dgm:pt>
  </dgm:ptLst>
  <dgm:cxnLst>
    <dgm:cxn modelId="{8A7C3807-049B-420B-814D-ACA04788340C}" type="presOf" srcId="{856B0F33-C24D-4C1B-A99B-9A6CF2EA4A37}" destId="{704C7B96-7DF9-4D7C-B5A7-2DD6419E01AE}" srcOrd="0" destOrd="0" presId="urn:microsoft.com/office/officeart/2005/8/layout/process2"/>
    <dgm:cxn modelId="{BF1C005B-AE79-4D28-B521-7B6C6B6E2B85}" type="presOf" srcId="{0B9B716B-AE6E-43C3-810B-686F082D99F8}" destId="{C8D5307B-F06E-4029-86E0-8401591D1767}" srcOrd="0" destOrd="0" presId="urn:microsoft.com/office/officeart/2005/8/layout/process2"/>
    <dgm:cxn modelId="{64229544-AAF3-4BB5-B81D-BFD58FC78359}" type="presOf" srcId="{6734B8F0-CC45-439D-85E0-A1BB1B90E18F}" destId="{E84D650D-B3CF-4930-AB0A-3D5F5B158B2D}" srcOrd="0" destOrd="0" presId="urn:microsoft.com/office/officeart/2005/8/layout/process2"/>
    <dgm:cxn modelId="{672F5165-C254-4424-966A-570EF0266741}" type="presOf" srcId="{E53D48FB-990E-4F17-9B28-EE3E89EF8802}" destId="{21A451D7-9E55-4DEB-B8F9-1EFEA315F854}" srcOrd="0" destOrd="0" presId="urn:microsoft.com/office/officeart/2005/8/layout/process2"/>
    <dgm:cxn modelId="{FFCA1466-5484-4D30-A0E5-D3EC6653A5AB}" srcId="{5334D2E7-7D6C-457C-BFF7-2E21C02B4288}" destId="{856B0F33-C24D-4C1B-A99B-9A6CF2EA4A37}" srcOrd="4" destOrd="0" parTransId="{88EA0C9F-BE20-4C63-B807-C85193D38EE6}" sibTransId="{BDCF135A-2D67-43FC-A2EC-51906ABEB662}"/>
    <dgm:cxn modelId="{7388E146-F9BF-4680-B483-40B13C1D6238}" type="presOf" srcId="{21BD2C3C-0CD9-4BBF-A1B9-FFFA4389A920}" destId="{C888CD51-A516-4486-B9D7-B48702DF36F7}" srcOrd="0" destOrd="0" presId="urn:microsoft.com/office/officeart/2005/8/layout/process2"/>
    <dgm:cxn modelId="{067EA669-9C32-49E4-AE65-C73614DF87B3}" srcId="{5334D2E7-7D6C-457C-BFF7-2E21C02B4288}" destId="{E53D48FB-990E-4F17-9B28-EE3E89EF8802}" srcOrd="3" destOrd="0" parTransId="{E4EA8DDF-2DF7-469B-ACAB-16324EE509C4}" sibTransId="{8F4B954D-F5A3-4C95-AE27-759F84417842}"/>
    <dgm:cxn modelId="{DCC57B6B-61E3-4AD5-8A56-367A5B15E980}" type="presOf" srcId="{0B9B716B-AE6E-43C3-810B-686F082D99F8}" destId="{5AD76B0D-AA1D-4415-8643-4E9EE7432802}" srcOrd="1" destOrd="0" presId="urn:microsoft.com/office/officeart/2005/8/layout/process2"/>
    <dgm:cxn modelId="{166383A1-BE49-4C72-BD29-9499DA1483B1}" type="presOf" srcId="{8F4B954D-F5A3-4C95-AE27-759F84417842}" destId="{90F2DCB0-A66F-4ACB-9DD5-926DC1874718}" srcOrd="1" destOrd="0" presId="urn:microsoft.com/office/officeart/2005/8/layout/process2"/>
    <dgm:cxn modelId="{C21453A2-0832-4B79-AEC5-5114E16AA8AD}" type="presOf" srcId="{5334D2E7-7D6C-457C-BFF7-2E21C02B4288}" destId="{3C1EA785-3435-4DD2-915A-486D456479E5}" srcOrd="0" destOrd="0" presId="urn:microsoft.com/office/officeart/2005/8/layout/process2"/>
    <dgm:cxn modelId="{66F988AC-7ED8-4316-9D37-EE7DBBA24413}" type="presOf" srcId="{10CC2694-FF83-4EB7-B274-D479C35A632C}" destId="{A8C34743-19E7-40E6-9C8B-EE3405FC4F02}" srcOrd="1" destOrd="0" presId="urn:microsoft.com/office/officeart/2005/8/layout/process2"/>
    <dgm:cxn modelId="{42C0D1AE-8B05-4F62-8EFF-1CD97221D003}" srcId="{5334D2E7-7D6C-457C-BFF7-2E21C02B4288}" destId="{6734B8F0-CC45-439D-85E0-A1BB1B90E18F}" srcOrd="0" destOrd="0" parTransId="{0A58374F-86C7-4B01-B7A9-934BC2ACB13B}" sibTransId="{0B9B716B-AE6E-43C3-810B-686F082D99F8}"/>
    <dgm:cxn modelId="{45D550B9-A048-4798-A4B1-4D986C5647DD}" type="presOf" srcId="{8F4B954D-F5A3-4C95-AE27-759F84417842}" destId="{C2896CD4-756E-42BB-9616-2A4A8AC5A6BE}" srcOrd="0" destOrd="0" presId="urn:microsoft.com/office/officeart/2005/8/layout/process2"/>
    <dgm:cxn modelId="{C18374C9-066D-4CB4-B219-ECD9FDBE2075}" type="presOf" srcId="{10CC2694-FF83-4EB7-B274-D479C35A632C}" destId="{BFC1AA60-511D-4C30-BB43-D251AEF5DF05}" srcOrd="0" destOrd="0" presId="urn:microsoft.com/office/officeart/2005/8/layout/process2"/>
    <dgm:cxn modelId="{D541ABD4-7B8E-4116-AC2A-F18947FDF728}" type="presOf" srcId="{4E1085D9-F476-408A-A613-FAA620701975}" destId="{CBB54240-8BC8-4E2A-9B62-D9949F75AA70}" srcOrd="1" destOrd="0" presId="urn:microsoft.com/office/officeart/2005/8/layout/process2"/>
    <dgm:cxn modelId="{727E03EC-6056-4618-8817-15BA06052273}" srcId="{5334D2E7-7D6C-457C-BFF7-2E21C02B4288}" destId="{21BD2C3C-0CD9-4BBF-A1B9-FFFA4389A920}" srcOrd="2" destOrd="0" parTransId="{315F9290-8D17-4389-8C3B-91B3FA13A5F4}" sibTransId="{10CC2694-FF83-4EB7-B274-D479C35A632C}"/>
    <dgm:cxn modelId="{06EE33EE-FBBE-4F7C-A861-FEA6355CFEA8}" srcId="{5334D2E7-7D6C-457C-BFF7-2E21C02B4288}" destId="{E05F4E7E-FD09-4830-8283-C6208C11E64D}" srcOrd="1" destOrd="0" parTransId="{4855F814-A5A9-482B-9BFE-5634BEB5B994}" sibTransId="{4E1085D9-F476-408A-A613-FAA620701975}"/>
    <dgm:cxn modelId="{D19BB9F2-3D0C-476E-835B-7DB8C9AE041F}" type="presOf" srcId="{4E1085D9-F476-408A-A613-FAA620701975}" destId="{9E903483-0112-491C-8464-7D8586DAE737}" srcOrd="0" destOrd="0" presId="urn:microsoft.com/office/officeart/2005/8/layout/process2"/>
    <dgm:cxn modelId="{559674F6-0FB5-4805-80FB-C622A74778CC}" type="presOf" srcId="{E05F4E7E-FD09-4830-8283-C6208C11E64D}" destId="{F9D1CC32-5BEB-4D68-B02E-2792B4CA64A3}" srcOrd="0" destOrd="0" presId="urn:microsoft.com/office/officeart/2005/8/layout/process2"/>
    <dgm:cxn modelId="{783D16D3-218C-4F45-B41F-FDD8AB53A006}" type="presParOf" srcId="{3C1EA785-3435-4DD2-915A-486D456479E5}" destId="{E84D650D-B3CF-4930-AB0A-3D5F5B158B2D}" srcOrd="0" destOrd="0" presId="urn:microsoft.com/office/officeart/2005/8/layout/process2"/>
    <dgm:cxn modelId="{A6D91B50-0A27-4A60-8380-9B95D27DFB46}" type="presParOf" srcId="{3C1EA785-3435-4DD2-915A-486D456479E5}" destId="{C8D5307B-F06E-4029-86E0-8401591D1767}" srcOrd="1" destOrd="0" presId="urn:microsoft.com/office/officeart/2005/8/layout/process2"/>
    <dgm:cxn modelId="{F2091A8F-6C38-4FD4-92D1-08CF83828F27}" type="presParOf" srcId="{C8D5307B-F06E-4029-86E0-8401591D1767}" destId="{5AD76B0D-AA1D-4415-8643-4E9EE7432802}" srcOrd="0" destOrd="0" presId="urn:microsoft.com/office/officeart/2005/8/layout/process2"/>
    <dgm:cxn modelId="{A29E6CF5-EF24-4936-90BD-D6EC88C0D5BD}" type="presParOf" srcId="{3C1EA785-3435-4DD2-915A-486D456479E5}" destId="{F9D1CC32-5BEB-4D68-B02E-2792B4CA64A3}" srcOrd="2" destOrd="0" presId="urn:microsoft.com/office/officeart/2005/8/layout/process2"/>
    <dgm:cxn modelId="{29AFDCE2-B4D1-499D-B46B-965E4A5DD883}" type="presParOf" srcId="{3C1EA785-3435-4DD2-915A-486D456479E5}" destId="{9E903483-0112-491C-8464-7D8586DAE737}" srcOrd="3" destOrd="0" presId="urn:microsoft.com/office/officeart/2005/8/layout/process2"/>
    <dgm:cxn modelId="{5BEFFCF9-317E-425E-B6EA-B984B3E149B3}" type="presParOf" srcId="{9E903483-0112-491C-8464-7D8586DAE737}" destId="{CBB54240-8BC8-4E2A-9B62-D9949F75AA70}" srcOrd="0" destOrd="0" presId="urn:microsoft.com/office/officeart/2005/8/layout/process2"/>
    <dgm:cxn modelId="{C0D062B4-F6B1-4253-8FD9-0E5F6D72D8DE}" type="presParOf" srcId="{3C1EA785-3435-4DD2-915A-486D456479E5}" destId="{C888CD51-A516-4486-B9D7-B48702DF36F7}" srcOrd="4" destOrd="0" presId="urn:microsoft.com/office/officeart/2005/8/layout/process2"/>
    <dgm:cxn modelId="{B3B66A0D-1291-4556-A82E-33648824D5DD}" type="presParOf" srcId="{3C1EA785-3435-4DD2-915A-486D456479E5}" destId="{BFC1AA60-511D-4C30-BB43-D251AEF5DF05}" srcOrd="5" destOrd="0" presId="urn:microsoft.com/office/officeart/2005/8/layout/process2"/>
    <dgm:cxn modelId="{00FB8014-BE49-49DF-8731-19449CE76C5D}" type="presParOf" srcId="{BFC1AA60-511D-4C30-BB43-D251AEF5DF05}" destId="{A8C34743-19E7-40E6-9C8B-EE3405FC4F02}" srcOrd="0" destOrd="0" presId="urn:microsoft.com/office/officeart/2005/8/layout/process2"/>
    <dgm:cxn modelId="{2AFA46C0-1043-4643-B346-147DFFA704E4}" type="presParOf" srcId="{3C1EA785-3435-4DD2-915A-486D456479E5}" destId="{21A451D7-9E55-4DEB-B8F9-1EFEA315F854}" srcOrd="6" destOrd="0" presId="urn:microsoft.com/office/officeart/2005/8/layout/process2"/>
    <dgm:cxn modelId="{DB1974C6-F65D-452B-9BB8-648BE4F74AA7}" type="presParOf" srcId="{3C1EA785-3435-4DD2-915A-486D456479E5}" destId="{C2896CD4-756E-42BB-9616-2A4A8AC5A6BE}" srcOrd="7" destOrd="0" presId="urn:microsoft.com/office/officeart/2005/8/layout/process2"/>
    <dgm:cxn modelId="{1A649799-13DA-4A36-90CB-ABD89B4FAD3D}" type="presParOf" srcId="{C2896CD4-756E-42BB-9616-2A4A8AC5A6BE}" destId="{90F2DCB0-A66F-4ACB-9DD5-926DC1874718}" srcOrd="0" destOrd="0" presId="urn:microsoft.com/office/officeart/2005/8/layout/process2"/>
    <dgm:cxn modelId="{F30E64AC-0B28-442B-A574-73C9CC4E6C1E}" type="presParOf" srcId="{3C1EA785-3435-4DD2-915A-486D456479E5}" destId="{704C7B96-7DF9-4D7C-B5A7-2DD6419E01AE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334D2E7-7D6C-457C-BFF7-2E21C02B4288}" type="doc">
      <dgm:prSet loTypeId="urn:microsoft.com/office/officeart/2005/8/layout/process2" loCatId="process" qsTypeId="urn:microsoft.com/office/officeart/2005/8/quickstyle/simple2" qsCatId="simple" csTypeId="urn:microsoft.com/office/officeart/2005/8/colors/accent2_1" csCatId="accent2" phldr="1"/>
      <dgm:spPr/>
    </dgm:pt>
    <dgm:pt modelId="{21BD2C3C-0CD9-4BBF-A1B9-FFFA4389A920}">
      <dgm:prSet phldrT="[Text]" custT="1"/>
      <dgm:spPr>
        <a:solidFill>
          <a:srgbClr val="F2DCDB"/>
        </a:solidFill>
      </dgm:spPr>
      <dgm:t>
        <a:bodyPr/>
        <a:lstStyle/>
        <a:p>
          <a:r>
            <a:rPr lang="en-GB" sz="1200" b="1" dirty="0"/>
            <a:t>Complete</a:t>
          </a:r>
        </a:p>
        <a:p>
          <a:r>
            <a:rPr lang="en-GB" sz="1200" dirty="0"/>
            <a:t>Randomisation CRF (</a:t>
          </a:r>
          <a:r>
            <a:rPr lang="en-GB" sz="1200" i="1" dirty="0"/>
            <a:t>on paper)</a:t>
          </a:r>
        </a:p>
      </dgm:t>
    </dgm:pt>
    <dgm:pt modelId="{315F9290-8D17-4389-8C3B-91B3FA13A5F4}" type="parTrans" cxnId="{727E03EC-6056-4618-8817-15BA06052273}">
      <dgm:prSet/>
      <dgm:spPr/>
      <dgm:t>
        <a:bodyPr/>
        <a:lstStyle/>
        <a:p>
          <a:endParaRPr lang="en-GB"/>
        </a:p>
      </dgm:t>
    </dgm:pt>
    <dgm:pt modelId="{10CC2694-FF83-4EB7-B274-D479C35A632C}" type="sibTrans" cxnId="{727E03EC-6056-4618-8817-15BA06052273}">
      <dgm:prSet/>
      <dgm:spPr/>
      <dgm:t>
        <a:bodyPr/>
        <a:lstStyle/>
        <a:p>
          <a:endParaRPr lang="en-GB"/>
        </a:p>
      </dgm:t>
    </dgm:pt>
    <dgm:pt modelId="{E53D48FB-990E-4F17-9B28-EE3E89EF8802}">
      <dgm:prSet phldrT="[Text]" custT="1"/>
      <dgm:spPr/>
      <dgm:t>
        <a:bodyPr/>
        <a:lstStyle/>
        <a:p>
          <a:r>
            <a:rPr lang="en-GB" sz="1200" b="1" dirty="0"/>
            <a:t>Randomise</a:t>
          </a:r>
        </a:p>
        <a:p>
          <a:r>
            <a:rPr lang="en-GB" sz="1200" b="0" dirty="0"/>
            <a:t>Using IVRS</a:t>
          </a:r>
        </a:p>
      </dgm:t>
    </dgm:pt>
    <dgm:pt modelId="{E4EA8DDF-2DF7-469B-ACAB-16324EE509C4}" type="parTrans" cxnId="{067EA669-9C32-49E4-AE65-C73614DF87B3}">
      <dgm:prSet/>
      <dgm:spPr/>
      <dgm:t>
        <a:bodyPr/>
        <a:lstStyle/>
        <a:p>
          <a:endParaRPr lang="en-GB"/>
        </a:p>
      </dgm:t>
    </dgm:pt>
    <dgm:pt modelId="{8F4B954D-F5A3-4C95-AE27-759F84417842}" type="sibTrans" cxnId="{067EA669-9C32-49E4-AE65-C73614DF87B3}">
      <dgm:prSet/>
      <dgm:spPr/>
      <dgm:t>
        <a:bodyPr/>
        <a:lstStyle/>
        <a:p>
          <a:endParaRPr lang="en-GB"/>
        </a:p>
      </dgm:t>
    </dgm:pt>
    <dgm:pt modelId="{6734B8F0-CC45-439D-85E0-A1BB1B90E18F}">
      <dgm:prSet custT="1"/>
      <dgm:spPr>
        <a:solidFill>
          <a:schemeClr val="bg1"/>
        </a:solidFill>
      </dgm:spPr>
      <dgm:t>
        <a:bodyPr/>
        <a:lstStyle/>
        <a:p>
          <a:r>
            <a:rPr lang="en-GB" sz="1200" b="1" dirty="0"/>
            <a:t>Register</a:t>
          </a:r>
        </a:p>
        <a:p>
          <a:r>
            <a:rPr lang="en-GB" sz="1200" b="0" dirty="0"/>
            <a:t>via trial database</a:t>
          </a:r>
        </a:p>
      </dgm:t>
    </dgm:pt>
    <dgm:pt modelId="{0A58374F-86C7-4B01-B7A9-934BC2ACB13B}" type="parTrans" cxnId="{42C0D1AE-8B05-4F62-8EFF-1CD97221D003}">
      <dgm:prSet/>
      <dgm:spPr/>
      <dgm:t>
        <a:bodyPr/>
        <a:lstStyle/>
        <a:p>
          <a:endParaRPr lang="en-GB"/>
        </a:p>
      </dgm:t>
    </dgm:pt>
    <dgm:pt modelId="{0B9B716B-AE6E-43C3-810B-686F082D99F8}" type="sibTrans" cxnId="{42C0D1AE-8B05-4F62-8EFF-1CD97221D003}">
      <dgm:prSet/>
      <dgm:spPr/>
      <dgm:t>
        <a:bodyPr/>
        <a:lstStyle/>
        <a:p>
          <a:endParaRPr lang="en-GB"/>
        </a:p>
      </dgm:t>
    </dgm:pt>
    <dgm:pt modelId="{E05F4E7E-FD09-4830-8283-C6208C11E64D}">
      <dgm:prSet custT="1"/>
      <dgm:spPr/>
      <dgm:t>
        <a:bodyPr/>
        <a:lstStyle/>
        <a:p>
          <a:r>
            <a:rPr lang="en-GB" sz="1200" b="1" dirty="0"/>
            <a:t>Baseline Assessment and Eligibility</a:t>
          </a:r>
          <a:r>
            <a:rPr lang="en-GB" sz="1200" dirty="0"/>
            <a:t> </a:t>
          </a:r>
          <a:r>
            <a:rPr lang="en-GB" sz="1200" b="1" dirty="0"/>
            <a:t>CRFs</a:t>
          </a:r>
        </a:p>
        <a:p>
          <a:r>
            <a:rPr lang="en-GB" sz="1200" b="0" dirty="0"/>
            <a:t>Completed on Database</a:t>
          </a:r>
        </a:p>
      </dgm:t>
    </dgm:pt>
    <dgm:pt modelId="{4855F814-A5A9-482B-9BFE-5634BEB5B994}" type="parTrans" cxnId="{06EE33EE-FBBE-4F7C-A861-FEA6355CFEA8}">
      <dgm:prSet/>
      <dgm:spPr/>
      <dgm:t>
        <a:bodyPr/>
        <a:lstStyle/>
        <a:p>
          <a:endParaRPr lang="en-GB"/>
        </a:p>
      </dgm:t>
    </dgm:pt>
    <dgm:pt modelId="{4E1085D9-F476-408A-A613-FAA620701975}" type="sibTrans" cxnId="{06EE33EE-FBBE-4F7C-A861-FEA6355CFEA8}">
      <dgm:prSet/>
      <dgm:spPr/>
      <dgm:t>
        <a:bodyPr/>
        <a:lstStyle/>
        <a:p>
          <a:endParaRPr lang="en-GB"/>
        </a:p>
      </dgm:t>
    </dgm:pt>
    <dgm:pt modelId="{856B0F33-C24D-4C1B-A99B-9A6CF2EA4A37}">
      <dgm:prSet phldrT="[Text]" custT="1"/>
      <dgm:spPr/>
      <dgm:t>
        <a:bodyPr/>
        <a:lstStyle/>
        <a:p>
          <a:r>
            <a:rPr lang="en-GB" sz="1200" b="1" dirty="0"/>
            <a:t>First Dispense of IMP</a:t>
          </a:r>
        </a:p>
        <a:p>
          <a:r>
            <a:rPr lang="en-GB" sz="1200" b="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within </a:t>
          </a:r>
          <a:r>
            <a:rPr lang="en-GB" sz="1200" b="0" u="sng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one working day </a:t>
          </a:r>
          <a:r>
            <a:rPr lang="en-GB" sz="1200" b="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of randomisation </a:t>
          </a:r>
          <a:endParaRPr lang="en-GB" sz="1200" b="0" dirty="0"/>
        </a:p>
      </dgm:t>
    </dgm:pt>
    <dgm:pt modelId="{88EA0C9F-BE20-4C63-B807-C85193D38EE6}" type="parTrans" cxnId="{FFCA1466-5484-4D30-A0E5-D3EC6653A5AB}">
      <dgm:prSet/>
      <dgm:spPr/>
      <dgm:t>
        <a:bodyPr/>
        <a:lstStyle/>
        <a:p>
          <a:endParaRPr lang="en-GB"/>
        </a:p>
      </dgm:t>
    </dgm:pt>
    <dgm:pt modelId="{BDCF135A-2D67-43FC-A2EC-51906ABEB662}" type="sibTrans" cxnId="{FFCA1466-5484-4D30-A0E5-D3EC6653A5AB}">
      <dgm:prSet/>
      <dgm:spPr/>
      <dgm:t>
        <a:bodyPr/>
        <a:lstStyle/>
        <a:p>
          <a:endParaRPr lang="en-GB"/>
        </a:p>
      </dgm:t>
    </dgm:pt>
    <dgm:pt modelId="{3C1EA785-3435-4DD2-915A-486D456479E5}" type="pres">
      <dgm:prSet presAssocID="{5334D2E7-7D6C-457C-BFF7-2E21C02B4288}" presName="linearFlow" presStyleCnt="0">
        <dgm:presLayoutVars>
          <dgm:resizeHandles val="exact"/>
        </dgm:presLayoutVars>
      </dgm:prSet>
      <dgm:spPr/>
    </dgm:pt>
    <dgm:pt modelId="{E84D650D-B3CF-4930-AB0A-3D5F5B158B2D}" type="pres">
      <dgm:prSet presAssocID="{6734B8F0-CC45-439D-85E0-A1BB1B90E18F}" presName="node" presStyleLbl="node1" presStyleIdx="0" presStyleCnt="5" custScaleY="68020">
        <dgm:presLayoutVars>
          <dgm:bulletEnabled val="1"/>
        </dgm:presLayoutVars>
      </dgm:prSet>
      <dgm:spPr/>
    </dgm:pt>
    <dgm:pt modelId="{C8D5307B-F06E-4029-86E0-8401591D1767}" type="pres">
      <dgm:prSet presAssocID="{0B9B716B-AE6E-43C3-810B-686F082D99F8}" presName="sibTrans" presStyleLbl="sibTrans2D1" presStyleIdx="0" presStyleCnt="4" custLinFactNeighborX="-3125" custLinFactNeighborY="928"/>
      <dgm:spPr/>
    </dgm:pt>
    <dgm:pt modelId="{5AD76B0D-AA1D-4415-8643-4E9EE7432802}" type="pres">
      <dgm:prSet presAssocID="{0B9B716B-AE6E-43C3-810B-686F082D99F8}" presName="connectorText" presStyleLbl="sibTrans2D1" presStyleIdx="0" presStyleCnt="4"/>
      <dgm:spPr/>
    </dgm:pt>
    <dgm:pt modelId="{F9D1CC32-5BEB-4D68-B02E-2792B4CA64A3}" type="pres">
      <dgm:prSet presAssocID="{E05F4E7E-FD09-4830-8283-C6208C11E64D}" presName="node" presStyleLbl="node1" presStyleIdx="1" presStyleCnt="5" custScaleY="99778">
        <dgm:presLayoutVars>
          <dgm:bulletEnabled val="1"/>
        </dgm:presLayoutVars>
      </dgm:prSet>
      <dgm:spPr/>
    </dgm:pt>
    <dgm:pt modelId="{9E903483-0112-491C-8464-7D8586DAE737}" type="pres">
      <dgm:prSet presAssocID="{4E1085D9-F476-408A-A613-FAA620701975}" presName="sibTrans" presStyleLbl="sibTrans2D1" presStyleIdx="1" presStyleCnt="4"/>
      <dgm:spPr/>
    </dgm:pt>
    <dgm:pt modelId="{CBB54240-8BC8-4E2A-9B62-D9949F75AA70}" type="pres">
      <dgm:prSet presAssocID="{4E1085D9-F476-408A-A613-FAA620701975}" presName="connectorText" presStyleLbl="sibTrans2D1" presStyleIdx="1" presStyleCnt="4"/>
      <dgm:spPr/>
    </dgm:pt>
    <dgm:pt modelId="{C888CD51-A516-4486-B9D7-B48702DF36F7}" type="pres">
      <dgm:prSet presAssocID="{21BD2C3C-0CD9-4BBF-A1B9-FFFA4389A920}" presName="node" presStyleLbl="node1" presStyleIdx="2" presStyleCnt="5">
        <dgm:presLayoutVars>
          <dgm:bulletEnabled val="1"/>
        </dgm:presLayoutVars>
      </dgm:prSet>
      <dgm:spPr/>
    </dgm:pt>
    <dgm:pt modelId="{BFC1AA60-511D-4C30-BB43-D251AEF5DF05}" type="pres">
      <dgm:prSet presAssocID="{10CC2694-FF83-4EB7-B274-D479C35A632C}" presName="sibTrans" presStyleLbl="sibTrans2D1" presStyleIdx="2" presStyleCnt="4"/>
      <dgm:spPr/>
    </dgm:pt>
    <dgm:pt modelId="{A8C34743-19E7-40E6-9C8B-EE3405FC4F02}" type="pres">
      <dgm:prSet presAssocID="{10CC2694-FF83-4EB7-B274-D479C35A632C}" presName="connectorText" presStyleLbl="sibTrans2D1" presStyleIdx="2" presStyleCnt="4"/>
      <dgm:spPr/>
    </dgm:pt>
    <dgm:pt modelId="{21A451D7-9E55-4DEB-B8F9-1EFEA315F854}" type="pres">
      <dgm:prSet presAssocID="{E53D48FB-990E-4F17-9B28-EE3E89EF8802}" presName="node" presStyleLbl="node1" presStyleIdx="3" presStyleCnt="5">
        <dgm:presLayoutVars>
          <dgm:bulletEnabled val="1"/>
        </dgm:presLayoutVars>
      </dgm:prSet>
      <dgm:spPr/>
    </dgm:pt>
    <dgm:pt modelId="{C2896CD4-756E-42BB-9616-2A4A8AC5A6BE}" type="pres">
      <dgm:prSet presAssocID="{8F4B954D-F5A3-4C95-AE27-759F84417842}" presName="sibTrans" presStyleLbl="sibTrans2D1" presStyleIdx="3" presStyleCnt="4"/>
      <dgm:spPr/>
    </dgm:pt>
    <dgm:pt modelId="{90F2DCB0-A66F-4ACB-9DD5-926DC1874718}" type="pres">
      <dgm:prSet presAssocID="{8F4B954D-F5A3-4C95-AE27-759F84417842}" presName="connectorText" presStyleLbl="sibTrans2D1" presStyleIdx="3" presStyleCnt="4"/>
      <dgm:spPr/>
    </dgm:pt>
    <dgm:pt modelId="{704C7B96-7DF9-4D7C-B5A7-2DD6419E01AE}" type="pres">
      <dgm:prSet presAssocID="{856B0F33-C24D-4C1B-A99B-9A6CF2EA4A37}" presName="node" presStyleLbl="node1" presStyleIdx="4" presStyleCnt="5">
        <dgm:presLayoutVars>
          <dgm:bulletEnabled val="1"/>
        </dgm:presLayoutVars>
      </dgm:prSet>
      <dgm:spPr/>
    </dgm:pt>
  </dgm:ptLst>
  <dgm:cxnLst>
    <dgm:cxn modelId="{8A7C3807-049B-420B-814D-ACA04788340C}" type="presOf" srcId="{856B0F33-C24D-4C1B-A99B-9A6CF2EA4A37}" destId="{704C7B96-7DF9-4D7C-B5A7-2DD6419E01AE}" srcOrd="0" destOrd="0" presId="urn:microsoft.com/office/officeart/2005/8/layout/process2"/>
    <dgm:cxn modelId="{BF1C005B-AE79-4D28-B521-7B6C6B6E2B85}" type="presOf" srcId="{0B9B716B-AE6E-43C3-810B-686F082D99F8}" destId="{C8D5307B-F06E-4029-86E0-8401591D1767}" srcOrd="0" destOrd="0" presId="urn:microsoft.com/office/officeart/2005/8/layout/process2"/>
    <dgm:cxn modelId="{64229544-AAF3-4BB5-B81D-BFD58FC78359}" type="presOf" srcId="{6734B8F0-CC45-439D-85E0-A1BB1B90E18F}" destId="{E84D650D-B3CF-4930-AB0A-3D5F5B158B2D}" srcOrd="0" destOrd="0" presId="urn:microsoft.com/office/officeart/2005/8/layout/process2"/>
    <dgm:cxn modelId="{672F5165-C254-4424-966A-570EF0266741}" type="presOf" srcId="{E53D48FB-990E-4F17-9B28-EE3E89EF8802}" destId="{21A451D7-9E55-4DEB-B8F9-1EFEA315F854}" srcOrd="0" destOrd="0" presId="urn:microsoft.com/office/officeart/2005/8/layout/process2"/>
    <dgm:cxn modelId="{FFCA1466-5484-4D30-A0E5-D3EC6653A5AB}" srcId="{5334D2E7-7D6C-457C-BFF7-2E21C02B4288}" destId="{856B0F33-C24D-4C1B-A99B-9A6CF2EA4A37}" srcOrd="4" destOrd="0" parTransId="{88EA0C9F-BE20-4C63-B807-C85193D38EE6}" sibTransId="{BDCF135A-2D67-43FC-A2EC-51906ABEB662}"/>
    <dgm:cxn modelId="{7388E146-F9BF-4680-B483-40B13C1D6238}" type="presOf" srcId="{21BD2C3C-0CD9-4BBF-A1B9-FFFA4389A920}" destId="{C888CD51-A516-4486-B9D7-B48702DF36F7}" srcOrd="0" destOrd="0" presId="urn:microsoft.com/office/officeart/2005/8/layout/process2"/>
    <dgm:cxn modelId="{067EA669-9C32-49E4-AE65-C73614DF87B3}" srcId="{5334D2E7-7D6C-457C-BFF7-2E21C02B4288}" destId="{E53D48FB-990E-4F17-9B28-EE3E89EF8802}" srcOrd="3" destOrd="0" parTransId="{E4EA8DDF-2DF7-469B-ACAB-16324EE509C4}" sibTransId="{8F4B954D-F5A3-4C95-AE27-759F84417842}"/>
    <dgm:cxn modelId="{DCC57B6B-61E3-4AD5-8A56-367A5B15E980}" type="presOf" srcId="{0B9B716B-AE6E-43C3-810B-686F082D99F8}" destId="{5AD76B0D-AA1D-4415-8643-4E9EE7432802}" srcOrd="1" destOrd="0" presId="urn:microsoft.com/office/officeart/2005/8/layout/process2"/>
    <dgm:cxn modelId="{166383A1-BE49-4C72-BD29-9499DA1483B1}" type="presOf" srcId="{8F4B954D-F5A3-4C95-AE27-759F84417842}" destId="{90F2DCB0-A66F-4ACB-9DD5-926DC1874718}" srcOrd="1" destOrd="0" presId="urn:microsoft.com/office/officeart/2005/8/layout/process2"/>
    <dgm:cxn modelId="{C21453A2-0832-4B79-AEC5-5114E16AA8AD}" type="presOf" srcId="{5334D2E7-7D6C-457C-BFF7-2E21C02B4288}" destId="{3C1EA785-3435-4DD2-915A-486D456479E5}" srcOrd="0" destOrd="0" presId="urn:microsoft.com/office/officeart/2005/8/layout/process2"/>
    <dgm:cxn modelId="{66F988AC-7ED8-4316-9D37-EE7DBBA24413}" type="presOf" srcId="{10CC2694-FF83-4EB7-B274-D479C35A632C}" destId="{A8C34743-19E7-40E6-9C8B-EE3405FC4F02}" srcOrd="1" destOrd="0" presId="urn:microsoft.com/office/officeart/2005/8/layout/process2"/>
    <dgm:cxn modelId="{42C0D1AE-8B05-4F62-8EFF-1CD97221D003}" srcId="{5334D2E7-7D6C-457C-BFF7-2E21C02B4288}" destId="{6734B8F0-CC45-439D-85E0-A1BB1B90E18F}" srcOrd="0" destOrd="0" parTransId="{0A58374F-86C7-4B01-B7A9-934BC2ACB13B}" sibTransId="{0B9B716B-AE6E-43C3-810B-686F082D99F8}"/>
    <dgm:cxn modelId="{45D550B9-A048-4798-A4B1-4D986C5647DD}" type="presOf" srcId="{8F4B954D-F5A3-4C95-AE27-759F84417842}" destId="{C2896CD4-756E-42BB-9616-2A4A8AC5A6BE}" srcOrd="0" destOrd="0" presId="urn:microsoft.com/office/officeart/2005/8/layout/process2"/>
    <dgm:cxn modelId="{C18374C9-066D-4CB4-B219-ECD9FDBE2075}" type="presOf" srcId="{10CC2694-FF83-4EB7-B274-D479C35A632C}" destId="{BFC1AA60-511D-4C30-BB43-D251AEF5DF05}" srcOrd="0" destOrd="0" presId="urn:microsoft.com/office/officeart/2005/8/layout/process2"/>
    <dgm:cxn modelId="{D541ABD4-7B8E-4116-AC2A-F18947FDF728}" type="presOf" srcId="{4E1085D9-F476-408A-A613-FAA620701975}" destId="{CBB54240-8BC8-4E2A-9B62-D9949F75AA70}" srcOrd="1" destOrd="0" presId="urn:microsoft.com/office/officeart/2005/8/layout/process2"/>
    <dgm:cxn modelId="{727E03EC-6056-4618-8817-15BA06052273}" srcId="{5334D2E7-7D6C-457C-BFF7-2E21C02B4288}" destId="{21BD2C3C-0CD9-4BBF-A1B9-FFFA4389A920}" srcOrd="2" destOrd="0" parTransId="{315F9290-8D17-4389-8C3B-91B3FA13A5F4}" sibTransId="{10CC2694-FF83-4EB7-B274-D479C35A632C}"/>
    <dgm:cxn modelId="{06EE33EE-FBBE-4F7C-A861-FEA6355CFEA8}" srcId="{5334D2E7-7D6C-457C-BFF7-2E21C02B4288}" destId="{E05F4E7E-FD09-4830-8283-C6208C11E64D}" srcOrd="1" destOrd="0" parTransId="{4855F814-A5A9-482B-9BFE-5634BEB5B994}" sibTransId="{4E1085D9-F476-408A-A613-FAA620701975}"/>
    <dgm:cxn modelId="{D19BB9F2-3D0C-476E-835B-7DB8C9AE041F}" type="presOf" srcId="{4E1085D9-F476-408A-A613-FAA620701975}" destId="{9E903483-0112-491C-8464-7D8586DAE737}" srcOrd="0" destOrd="0" presId="urn:microsoft.com/office/officeart/2005/8/layout/process2"/>
    <dgm:cxn modelId="{559674F6-0FB5-4805-80FB-C622A74778CC}" type="presOf" srcId="{E05F4E7E-FD09-4830-8283-C6208C11E64D}" destId="{F9D1CC32-5BEB-4D68-B02E-2792B4CA64A3}" srcOrd="0" destOrd="0" presId="urn:microsoft.com/office/officeart/2005/8/layout/process2"/>
    <dgm:cxn modelId="{783D16D3-218C-4F45-B41F-FDD8AB53A006}" type="presParOf" srcId="{3C1EA785-3435-4DD2-915A-486D456479E5}" destId="{E84D650D-B3CF-4930-AB0A-3D5F5B158B2D}" srcOrd="0" destOrd="0" presId="urn:microsoft.com/office/officeart/2005/8/layout/process2"/>
    <dgm:cxn modelId="{A6D91B50-0A27-4A60-8380-9B95D27DFB46}" type="presParOf" srcId="{3C1EA785-3435-4DD2-915A-486D456479E5}" destId="{C8D5307B-F06E-4029-86E0-8401591D1767}" srcOrd="1" destOrd="0" presId="urn:microsoft.com/office/officeart/2005/8/layout/process2"/>
    <dgm:cxn modelId="{F2091A8F-6C38-4FD4-92D1-08CF83828F27}" type="presParOf" srcId="{C8D5307B-F06E-4029-86E0-8401591D1767}" destId="{5AD76B0D-AA1D-4415-8643-4E9EE7432802}" srcOrd="0" destOrd="0" presId="urn:microsoft.com/office/officeart/2005/8/layout/process2"/>
    <dgm:cxn modelId="{A29E6CF5-EF24-4936-90BD-D6EC88C0D5BD}" type="presParOf" srcId="{3C1EA785-3435-4DD2-915A-486D456479E5}" destId="{F9D1CC32-5BEB-4D68-B02E-2792B4CA64A3}" srcOrd="2" destOrd="0" presId="urn:microsoft.com/office/officeart/2005/8/layout/process2"/>
    <dgm:cxn modelId="{29AFDCE2-B4D1-499D-B46B-965E4A5DD883}" type="presParOf" srcId="{3C1EA785-3435-4DD2-915A-486D456479E5}" destId="{9E903483-0112-491C-8464-7D8586DAE737}" srcOrd="3" destOrd="0" presId="urn:microsoft.com/office/officeart/2005/8/layout/process2"/>
    <dgm:cxn modelId="{5BEFFCF9-317E-425E-B6EA-B984B3E149B3}" type="presParOf" srcId="{9E903483-0112-491C-8464-7D8586DAE737}" destId="{CBB54240-8BC8-4E2A-9B62-D9949F75AA70}" srcOrd="0" destOrd="0" presId="urn:microsoft.com/office/officeart/2005/8/layout/process2"/>
    <dgm:cxn modelId="{C0D062B4-F6B1-4253-8FD9-0E5F6D72D8DE}" type="presParOf" srcId="{3C1EA785-3435-4DD2-915A-486D456479E5}" destId="{C888CD51-A516-4486-B9D7-B48702DF36F7}" srcOrd="4" destOrd="0" presId="urn:microsoft.com/office/officeart/2005/8/layout/process2"/>
    <dgm:cxn modelId="{B3B66A0D-1291-4556-A82E-33648824D5DD}" type="presParOf" srcId="{3C1EA785-3435-4DD2-915A-486D456479E5}" destId="{BFC1AA60-511D-4C30-BB43-D251AEF5DF05}" srcOrd="5" destOrd="0" presId="urn:microsoft.com/office/officeart/2005/8/layout/process2"/>
    <dgm:cxn modelId="{00FB8014-BE49-49DF-8731-19449CE76C5D}" type="presParOf" srcId="{BFC1AA60-511D-4C30-BB43-D251AEF5DF05}" destId="{A8C34743-19E7-40E6-9C8B-EE3405FC4F02}" srcOrd="0" destOrd="0" presId="urn:microsoft.com/office/officeart/2005/8/layout/process2"/>
    <dgm:cxn modelId="{2AFA46C0-1043-4643-B346-147DFFA704E4}" type="presParOf" srcId="{3C1EA785-3435-4DD2-915A-486D456479E5}" destId="{21A451D7-9E55-4DEB-B8F9-1EFEA315F854}" srcOrd="6" destOrd="0" presId="urn:microsoft.com/office/officeart/2005/8/layout/process2"/>
    <dgm:cxn modelId="{DB1974C6-F65D-452B-9BB8-648BE4F74AA7}" type="presParOf" srcId="{3C1EA785-3435-4DD2-915A-486D456479E5}" destId="{C2896CD4-756E-42BB-9616-2A4A8AC5A6BE}" srcOrd="7" destOrd="0" presId="urn:microsoft.com/office/officeart/2005/8/layout/process2"/>
    <dgm:cxn modelId="{1A649799-13DA-4A36-90CB-ABD89B4FAD3D}" type="presParOf" srcId="{C2896CD4-756E-42BB-9616-2A4A8AC5A6BE}" destId="{90F2DCB0-A66F-4ACB-9DD5-926DC1874718}" srcOrd="0" destOrd="0" presId="urn:microsoft.com/office/officeart/2005/8/layout/process2"/>
    <dgm:cxn modelId="{F30E64AC-0B28-442B-A574-73C9CC4E6C1E}" type="presParOf" srcId="{3C1EA785-3435-4DD2-915A-486D456479E5}" destId="{704C7B96-7DF9-4D7C-B5A7-2DD6419E01AE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334D2E7-7D6C-457C-BFF7-2E21C02B4288}" type="doc">
      <dgm:prSet loTypeId="urn:microsoft.com/office/officeart/2005/8/layout/process2" loCatId="process" qsTypeId="urn:microsoft.com/office/officeart/2005/8/quickstyle/simple2" qsCatId="simple" csTypeId="urn:microsoft.com/office/officeart/2005/8/colors/accent2_1" csCatId="accent2" phldr="1"/>
      <dgm:spPr/>
    </dgm:pt>
    <dgm:pt modelId="{21BD2C3C-0CD9-4BBF-A1B9-FFFA4389A920}">
      <dgm:prSet phldrT="[Text]"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GB" sz="1200" b="1" dirty="0">
              <a:solidFill>
                <a:schemeClr val="accent3">
                  <a:lumMod val="50000"/>
                </a:schemeClr>
              </a:solidFill>
            </a:rPr>
            <a:t>Complete</a:t>
          </a:r>
        </a:p>
        <a:p>
          <a:r>
            <a:rPr lang="en-GB" sz="1200" dirty="0">
              <a:solidFill>
                <a:schemeClr val="accent3">
                  <a:lumMod val="50000"/>
                </a:schemeClr>
              </a:solidFill>
            </a:rPr>
            <a:t>Randomisation CRF (</a:t>
          </a:r>
          <a:r>
            <a:rPr lang="en-GB" sz="1200" i="1" dirty="0">
              <a:solidFill>
                <a:schemeClr val="accent3">
                  <a:lumMod val="50000"/>
                </a:schemeClr>
              </a:solidFill>
            </a:rPr>
            <a:t>on paper)</a:t>
          </a:r>
        </a:p>
      </dgm:t>
    </dgm:pt>
    <dgm:pt modelId="{315F9290-8D17-4389-8C3B-91B3FA13A5F4}" type="parTrans" cxnId="{727E03EC-6056-4618-8817-15BA06052273}">
      <dgm:prSet/>
      <dgm:spPr/>
      <dgm:t>
        <a:bodyPr/>
        <a:lstStyle/>
        <a:p>
          <a:endParaRPr lang="en-GB"/>
        </a:p>
      </dgm:t>
    </dgm:pt>
    <dgm:pt modelId="{10CC2694-FF83-4EB7-B274-D479C35A632C}" type="sibTrans" cxnId="{727E03EC-6056-4618-8817-15BA06052273}">
      <dgm:prSet/>
      <dgm:spPr/>
      <dgm:t>
        <a:bodyPr/>
        <a:lstStyle/>
        <a:p>
          <a:endParaRPr lang="en-GB"/>
        </a:p>
      </dgm:t>
    </dgm:pt>
    <dgm:pt modelId="{E53D48FB-990E-4F17-9B28-EE3E89EF8802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tx1"/>
              </a:solidFill>
            </a:rPr>
            <a:t>Randomise</a:t>
          </a:r>
        </a:p>
        <a:p>
          <a:r>
            <a:rPr lang="en-GB" sz="1200" b="0" dirty="0">
              <a:solidFill>
                <a:schemeClr val="tx1"/>
              </a:solidFill>
            </a:rPr>
            <a:t>Using IVRS</a:t>
          </a:r>
        </a:p>
      </dgm:t>
    </dgm:pt>
    <dgm:pt modelId="{E4EA8DDF-2DF7-469B-ACAB-16324EE509C4}" type="parTrans" cxnId="{067EA669-9C32-49E4-AE65-C73614DF87B3}">
      <dgm:prSet/>
      <dgm:spPr/>
      <dgm:t>
        <a:bodyPr/>
        <a:lstStyle/>
        <a:p>
          <a:endParaRPr lang="en-GB"/>
        </a:p>
      </dgm:t>
    </dgm:pt>
    <dgm:pt modelId="{8F4B954D-F5A3-4C95-AE27-759F84417842}" type="sibTrans" cxnId="{067EA669-9C32-49E4-AE65-C73614DF87B3}">
      <dgm:prSet/>
      <dgm:spPr/>
      <dgm:t>
        <a:bodyPr/>
        <a:lstStyle/>
        <a:p>
          <a:endParaRPr lang="en-GB"/>
        </a:p>
      </dgm:t>
    </dgm:pt>
    <dgm:pt modelId="{6734B8F0-CC45-439D-85E0-A1BB1B90E18F}">
      <dgm:prSet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GB" sz="1200" b="1" dirty="0">
              <a:solidFill>
                <a:schemeClr val="accent3">
                  <a:lumMod val="50000"/>
                </a:schemeClr>
              </a:solidFill>
            </a:rPr>
            <a:t>Register</a:t>
          </a:r>
        </a:p>
        <a:p>
          <a:r>
            <a:rPr lang="en-GB" sz="1200" b="0" dirty="0">
              <a:solidFill>
                <a:schemeClr val="accent3">
                  <a:lumMod val="50000"/>
                </a:schemeClr>
              </a:solidFill>
            </a:rPr>
            <a:t>via trial database</a:t>
          </a:r>
        </a:p>
      </dgm:t>
    </dgm:pt>
    <dgm:pt modelId="{0A58374F-86C7-4B01-B7A9-934BC2ACB13B}" type="parTrans" cxnId="{42C0D1AE-8B05-4F62-8EFF-1CD97221D003}">
      <dgm:prSet/>
      <dgm:spPr/>
      <dgm:t>
        <a:bodyPr/>
        <a:lstStyle/>
        <a:p>
          <a:endParaRPr lang="en-GB"/>
        </a:p>
      </dgm:t>
    </dgm:pt>
    <dgm:pt modelId="{0B9B716B-AE6E-43C3-810B-686F082D99F8}" type="sibTrans" cxnId="{42C0D1AE-8B05-4F62-8EFF-1CD97221D003}">
      <dgm:prSet/>
      <dgm:spPr/>
      <dgm:t>
        <a:bodyPr/>
        <a:lstStyle/>
        <a:p>
          <a:endParaRPr lang="en-GB"/>
        </a:p>
      </dgm:t>
    </dgm:pt>
    <dgm:pt modelId="{E05F4E7E-FD09-4830-8283-C6208C11E64D}">
      <dgm:prSet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GB" sz="1200" b="1" dirty="0">
              <a:solidFill>
                <a:schemeClr val="accent3">
                  <a:lumMod val="50000"/>
                </a:schemeClr>
              </a:solidFill>
            </a:rPr>
            <a:t>Baseline Assessment and Eligibility</a:t>
          </a:r>
          <a:r>
            <a:rPr lang="en-GB" sz="1200" dirty="0">
              <a:solidFill>
                <a:schemeClr val="accent3">
                  <a:lumMod val="50000"/>
                </a:schemeClr>
              </a:solidFill>
            </a:rPr>
            <a:t> </a:t>
          </a:r>
          <a:r>
            <a:rPr lang="en-GB" sz="1200" b="1" dirty="0">
              <a:solidFill>
                <a:schemeClr val="accent3">
                  <a:lumMod val="50000"/>
                </a:schemeClr>
              </a:solidFill>
            </a:rPr>
            <a:t>CRFs</a:t>
          </a:r>
        </a:p>
        <a:p>
          <a:r>
            <a:rPr lang="en-GB" sz="1200" b="0" dirty="0">
              <a:solidFill>
                <a:schemeClr val="accent3">
                  <a:lumMod val="50000"/>
                </a:schemeClr>
              </a:solidFill>
            </a:rPr>
            <a:t>Completed on Database</a:t>
          </a:r>
        </a:p>
      </dgm:t>
    </dgm:pt>
    <dgm:pt modelId="{4855F814-A5A9-482B-9BFE-5634BEB5B994}" type="parTrans" cxnId="{06EE33EE-FBBE-4F7C-A861-FEA6355CFEA8}">
      <dgm:prSet/>
      <dgm:spPr/>
      <dgm:t>
        <a:bodyPr/>
        <a:lstStyle/>
        <a:p>
          <a:endParaRPr lang="en-GB"/>
        </a:p>
      </dgm:t>
    </dgm:pt>
    <dgm:pt modelId="{4E1085D9-F476-408A-A613-FAA620701975}" type="sibTrans" cxnId="{06EE33EE-FBBE-4F7C-A861-FEA6355CFEA8}">
      <dgm:prSet/>
      <dgm:spPr/>
      <dgm:t>
        <a:bodyPr/>
        <a:lstStyle/>
        <a:p>
          <a:endParaRPr lang="en-GB"/>
        </a:p>
      </dgm:t>
    </dgm:pt>
    <dgm:pt modelId="{856B0F33-C24D-4C1B-A99B-9A6CF2EA4A37}">
      <dgm:prSet phldrT="[Text]" custT="1"/>
      <dgm:spPr>
        <a:solidFill>
          <a:srgbClr val="F2DCDB"/>
        </a:solidFill>
      </dgm:spPr>
      <dgm:t>
        <a:bodyPr/>
        <a:lstStyle/>
        <a:p>
          <a:r>
            <a:rPr lang="en-GB" sz="1200" b="1" dirty="0"/>
            <a:t>First Dispense of IMP</a:t>
          </a:r>
        </a:p>
        <a:p>
          <a:r>
            <a:rPr lang="en-GB" sz="1200" b="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within </a:t>
          </a:r>
          <a:r>
            <a:rPr lang="en-GB" sz="1200" b="0" u="sng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one working day </a:t>
          </a:r>
          <a:r>
            <a:rPr lang="en-GB" sz="1200" b="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of randomisation </a:t>
          </a:r>
          <a:endParaRPr lang="en-GB" sz="1200" b="0" dirty="0"/>
        </a:p>
      </dgm:t>
    </dgm:pt>
    <dgm:pt modelId="{BDCF135A-2D67-43FC-A2EC-51906ABEB662}" type="sibTrans" cxnId="{FFCA1466-5484-4D30-A0E5-D3EC6653A5AB}">
      <dgm:prSet/>
      <dgm:spPr/>
      <dgm:t>
        <a:bodyPr/>
        <a:lstStyle/>
        <a:p>
          <a:endParaRPr lang="en-GB"/>
        </a:p>
      </dgm:t>
    </dgm:pt>
    <dgm:pt modelId="{88EA0C9F-BE20-4C63-B807-C85193D38EE6}" type="parTrans" cxnId="{FFCA1466-5484-4D30-A0E5-D3EC6653A5AB}">
      <dgm:prSet/>
      <dgm:spPr/>
      <dgm:t>
        <a:bodyPr/>
        <a:lstStyle/>
        <a:p>
          <a:endParaRPr lang="en-GB"/>
        </a:p>
      </dgm:t>
    </dgm:pt>
    <dgm:pt modelId="{3C1EA785-3435-4DD2-915A-486D456479E5}" type="pres">
      <dgm:prSet presAssocID="{5334D2E7-7D6C-457C-BFF7-2E21C02B4288}" presName="linearFlow" presStyleCnt="0">
        <dgm:presLayoutVars>
          <dgm:resizeHandles val="exact"/>
        </dgm:presLayoutVars>
      </dgm:prSet>
      <dgm:spPr/>
    </dgm:pt>
    <dgm:pt modelId="{E84D650D-B3CF-4930-AB0A-3D5F5B158B2D}" type="pres">
      <dgm:prSet presAssocID="{6734B8F0-CC45-439D-85E0-A1BB1B90E18F}" presName="node" presStyleLbl="node1" presStyleIdx="0" presStyleCnt="5">
        <dgm:presLayoutVars>
          <dgm:bulletEnabled val="1"/>
        </dgm:presLayoutVars>
      </dgm:prSet>
      <dgm:spPr/>
    </dgm:pt>
    <dgm:pt modelId="{C8D5307B-F06E-4029-86E0-8401591D1767}" type="pres">
      <dgm:prSet presAssocID="{0B9B716B-AE6E-43C3-810B-686F082D99F8}" presName="sibTrans" presStyleLbl="sibTrans2D1" presStyleIdx="0" presStyleCnt="4"/>
      <dgm:spPr/>
    </dgm:pt>
    <dgm:pt modelId="{5AD76B0D-AA1D-4415-8643-4E9EE7432802}" type="pres">
      <dgm:prSet presAssocID="{0B9B716B-AE6E-43C3-810B-686F082D99F8}" presName="connectorText" presStyleLbl="sibTrans2D1" presStyleIdx="0" presStyleCnt="4"/>
      <dgm:spPr/>
    </dgm:pt>
    <dgm:pt modelId="{F9D1CC32-5BEB-4D68-B02E-2792B4CA64A3}" type="pres">
      <dgm:prSet presAssocID="{E05F4E7E-FD09-4830-8283-C6208C11E64D}" presName="node" presStyleLbl="node1" presStyleIdx="1" presStyleCnt="5" custScaleY="138963">
        <dgm:presLayoutVars>
          <dgm:bulletEnabled val="1"/>
        </dgm:presLayoutVars>
      </dgm:prSet>
      <dgm:spPr/>
    </dgm:pt>
    <dgm:pt modelId="{9E903483-0112-491C-8464-7D8586DAE737}" type="pres">
      <dgm:prSet presAssocID="{4E1085D9-F476-408A-A613-FAA620701975}" presName="sibTrans" presStyleLbl="sibTrans2D1" presStyleIdx="1" presStyleCnt="4"/>
      <dgm:spPr/>
    </dgm:pt>
    <dgm:pt modelId="{CBB54240-8BC8-4E2A-9B62-D9949F75AA70}" type="pres">
      <dgm:prSet presAssocID="{4E1085D9-F476-408A-A613-FAA620701975}" presName="connectorText" presStyleLbl="sibTrans2D1" presStyleIdx="1" presStyleCnt="4"/>
      <dgm:spPr/>
    </dgm:pt>
    <dgm:pt modelId="{C888CD51-A516-4486-B9D7-B48702DF36F7}" type="pres">
      <dgm:prSet presAssocID="{21BD2C3C-0CD9-4BBF-A1B9-FFFA4389A920}" presName="node" presStyleLbl="node1" presStyleIdx="2" presStyleCnt="5">
        <dgm:presLayoutVars>
          <dgm:bulletEnabled val="1"/>
        </dgm:presLayoutVars>
      </dgm:prSet>
      <dgm:spPr/>
    </dgm:pt>
    <dgm:pt modelId="{BFC1AA60-511D-4C30-BB43-D251AEF5DF05}" type="pres">
      <dgm:prSet presAssocID="{10CC2694-FF83-4EB7-B274-D479C35A632C}" presName="sibTrans" presStyleLbl="sibTrans2D1" presStyleIdx="2" presStyleCnt="4"/>
      <dgm:spPr/>
    </dgm:pt>
    <dgm:pt modelId="{A8C34743-19E7-40E6-9C8B-EE3405FC4F02}" type="pres">
      <dgm:prSet presAssocID="{10CC2694-FF83-4EB7-B274-D479C35A632C}" presName="connectorText" presStyleLbl="sibTrans2D1" presStyleIdx="2" presStyleCnt="4"/>
      <dgm:spPr/>
    </dgm:pt>
    <dgm:pt modelId="{21A451D7-9E55-4DEB-B8F9-1EFEA315F854}" type="pres">
      <dgm:prSet presAssocID="{E53D48FB-990E-4F17-9B28-EE3E89EF8802}" presName="node" presStyleLbl="node1" presStyleIdx="3" presStyleCnt="5">
        <dgm:presLayoutVars>
          <dgm:bulletEnabled val="1"/>
        </dgm:presLayoutVars>
      </dgm:prSet>
      <dgm:spPr/>
    </dgm:pt>
    <dgm:pt modelId="{C2896CD4-756E-42BB-9616-2A4A8AC5A6BE}" type="pres">
      <dgm:prSet presAssocID="{8F4B954D-F5A3-4C95-AE27-759F84417842}" presName="sibTrans" presStyleLbl="sibTrans2D1" presStyleIdx="3" presStyleCnt="4"/>
      <dgm:spPr/>
    </dgm:pt>
    <dgm:pt modelId="{90F2DCB0-A66F-4ACB-9DD5-926DC1874718}" type="pres">
      <dgm:prSet presAssocID="{8F4B954D-F5A3-4C95-AE27-759F84417842}" presName="connectorText" presStyleLbl="sibTrans2D1" presStyleIdx="3" presStyleCnt="4"/>
      <dgm:spPr/>
    </dgm:pt>
    <dgm:pt modelId="{704C7B96-7DF9-4D7C-B5A7-2DD6419E01AE}" type="pres">
      <dgm:prSet presAssocID="{856B0F33-C24D-4C1B-A99B-9A6CF2EA4A37}" presName="node" presStyleLbl="node1" presStyleIdx="4" presStyleCnt="5">
        <dgm:presLayoutVars>
          <dgm:bulletEnabled val="1"/>
        </dgm:presLayoutVars>
      </dgm:prSet>
      <dgm:spPr/>
    </dgm:pt>
  </dgm:ptLst>
  <dgm:cxnLst>
    <dgm:cxn modelId="{8A7C3807-049B-420B-814D-ACA04788340C}" type="presOf" srcId="{856B0F33-C24D-4C1B-A99B-9A6CF2EA4A37}" destId="{704C7B96-7DF9-4D7C-B5A7-2DD6419E01AE}" srcOrd="0" destOrd="0" presId="urn:microsoft.com/office/officeart/2005/8/layout/process2"/>
    <dgm:cxn modelId="{BF1C005B-AE79-4D28-B521-7B6C6B6E2B85}" type="presOf" srcId="{0B9B716B-AE6E-43C3-810B-686F082D99F8}" destId="{C8D5307B-F06E-4029-86E0-8401591D1767}" srcOrd="0" destOrd="0" presId="urn:microsoft.com/office/officeart/2005/8/layout/process2"/>
    <dgm:cxn modelId="{64229544-AAF3-4BB5-B81D-BFD58FC78359}" type="presOf" srcId="{6734B8F0-CC45-439D-85E0-A1BB1B90E18F}" destId="{E84D650D-B3CF-4930-AB0A-3D5F5B158B2D}" srcOrd="0" destOrd="0" presId="urn:microsoft.com/office/officeart/2005/8/layout/process2"/>
    <dgm:cxn modelId="{672F5165-C254-4424-966A-570EF0266741}" type="presOf" srcId="{E53D48FB-990E-4F17-9B28-EE3E89EF8802}" destId="{21A451D7-9E55-4DEB-B8F9-1EFEA315F854}" srcOrd="0" destOrd="0" presId="urn:microsoft.com/office/officeart/2005/8/layout/process2"/>
    <dgm:cxn modelId="{FFCA1466-5484-4D30-A0E5-D3EC6653A5AB}" srcId="{5334D2E7-7D6C-457C-BFF7-2E21C02B4288}" destId="{856B0F33-C24D-4C1B-A99B-9A6CF2EA4A37}" srcOrd="4" destOrd="0" parTransId="{88EA0C9F-BE20-4C63-B807-C85193D38EE6}" sibTransId="{BDCF135A-2D67-43FC-A2EC-51906ABEB662}"/>
    <dgm:cxn modelId="{7388E146-F9BF-4680-B483-40B13C1D6238}" type="presOf" srcId="{21BD2C3C-0CD9-4BBF-A1B9-FFFA4389A920}" destId="{C888CD51-A516-4486-B9D7-B48702DF36F7}" srcOrd="0" destOrd="0" presId="urn:microsoft.com/office/officeart/2005/8/layout/process2"/>
    <dgm:cxn modelId="{067EA669-9C32-49E4-AE65-C73614DF87B3}" srcId="{5334D2E7-7D6C-457C-BFF7-2E21C02B4288}" destId="{E53D48FB-990E-4F17-9B28-EE3E89EF8802}" srcOrd="3" destOrd="0" parTransId="{E4EA8DDF-2DF7-469B-ACAB-16324EE509C4}" sibTransId="{8F4B954D-F5A3-4C95-AE27-759F84417842}"/>
    <dgm:cxn modelId="{DCC57B6B-61E3-4AD5-8A56-367A5B15E980}" type="presOf" srcId="{0B9B716B-AE6E-43C3-810B-686F082D99F8}" destId="{5AD76B0D-AA1D-4415-8643-4E9EE7432802}" srcOrd="1" destOrd="0" presId="urn:microsoft.com/office/officeart/2005/8/layout/process2"/>
    <dgm:cxn modelId="{166383A1-BE49-4C72-BD29-9499DA1483B1}" type="presOf" srcId="{8F4B954D-F5A3-4C95-AE27-759F84417842}" destId="{90F2DCB0-A66F-4ACB-9DD5-926DC1874718}" srcOrd="1" destOrd="0" presId="urn:microsoft.com/office/officeart/2005/8/layout/process2"/>
    <dgm:cxn modelId="{C21453A2-0832-4B79-AEC5-5114E16AA8AD}" type="presOf" srcId="{5334D2E7-7D6C-457C-BFF7-2E21C02B4288}" destId="{3C1EA785-3435-4DD2-915A-486D456479E5}" srcOrd="0" destOrd="0" presId="urn:microsoft.com/office/officeart/2005/8/layout/process2"/>
    <dgm:cxn modelId="{66F988AC-7ED8-4316-9D37-EE7DBBA24413}" type="presOf" srcId="{10CC2694-FF83-4EB7-B274-D479C35A632C}" destId="{A8C34743-19E7-40E6-9C8B-EE3405FC4F02}" srcOrd="1" destOrd="0" presId="urn:microsoft.com/office/officeart/2005/8/layout/process2"/>
    <dgm:cxn modelId="{42C0D1AE-8B05-4F62-8EFF-1CD97221D003}" srcId="{5334D2E7-7D6C-457C-BFF7-2E21C02B4288}" destId="{6734B8F0-CC45-439D-85E0-A1BB1B90E18F}" srcOrd="0" destOrd="0" parTransId="{0A58374F-86C7-4B01-B7A9-934BC2ACB13B}" sibTransId="{0B9B716B-AE6E-43C3-810B-686F082D99F8}"/>
    <dgm:cxn modelId="{45D550B9-A048-4798-A4B1-4D986C5647DD}" type="presOf" srcId="{8F4B954D-F5A3-4C95-AE27-759F84417842}" destId="{C2896CD4-756E-42BB-9616-2A4A8AC5A6BE}" srcOrd="0" destOrd="0" presId="urn:microsoft.com/office/officeart/2005/8/layout/process2"/>
    <dgm:cxn modelId="{C18374C9-066D-4CB4-B219-ECD9FDBE2075}" type="presOf" srcId="{10CC2694-FF83-4EB7-B274-D479C35A632C}" destId="{BFC1AA60-511D-4C30-BB43-D251AEF5DF05}" srcOrd="0" destOrd="0" presId="urn:microsoft.com/office/officeart/2005/8/layout/process2"/>
    <dgm:cxn modelId="{D541ABD4-7B8E-4116-AC2A-F18947FDF728}" type="presOf" srcId="{4E1085D9-F476-408A-A613-FAA620701975}" destId="{CBB54240-8BC8-4E2A-9B62-D9949F75AA70}" srcOrd="1" destOrd="0" presId="urn:microsoft.com/office/officeart/2005/8/layout/process2"/>
    <dgm:cxn modelId="{727E03EC-6056-4618-8817-15BA06052273}" srcId="{5334D2E7-7D6C-457C-BFF7-2E21C02B4288}" destId="{21BD2C3C-0CD9-4BBF-A1B9-FFFA4389A920}" srcOrd="2" destOrd="0" parTransId="{315F9290-8D17-4389-8C3B-91B3FA13A5F4}" sibTransId="{10CC2694-FF83-4EB7-B274-D479C35A632C}"/>
    <dgm:cxn modelId="{06EE33EE-FBBE-4F7C-A861-FEA6355CFEA8}" srcId="{5334D2E7-7D6C-457C-BFF7-2E21C02B4288}" destId="{E05F4E7E-FD09-4830-8283-C6208C11E64D}" srcOrd="1" destOrd="0" parTransId="{4855F814-A5A9-482B-9BFE-5634BEB5B994}" sibTransId="{4E1085D9-F476-408A-A613-FAA620701975}"/>
    <dgm:cxn modelId="{D19BB9F2-3D0C-476E-835B-7DB8C9AE041F}" type="presOf" srcId="{4E1085D9-F476-408A-A613-FAA620701975}" destId="{9E903483-0112-491C-8464-7D8586DAE737}" srcOrd="0" destOrd="0" presId="urn:microsoft.com/office/officeart/2005/8/layout/process2"/>
    <dgm:cxn modelId="{559674F6-0FB5-4805-80FB-C622A74778CC}" type="presOf" srcId="{E05F4E7E-FD09-4830-8283-C6208C11E64D}" destId="{F9D1CC32-5BEB-4D68-B02E-2792B4CA64A3}" srcOrd="0" destOrd="0" presId="urn:microsoft.com/office/officeart/2005/8/layout/process2"/>
    <dgm:cxn modelId="{783D16D3-218C-4F45-B41F-FDD8AB53A006}" type="presParOf" srcId="{3C1EA785-3435-4DD2-915A-486D456479E5}" destId="{E84D650D-B3CF-4930-AB0A-3D5F5B158B2D}" srcOrd="0" destOrd="0" presId="urn:microsoft.com/office/officeart/2005/8/layout/process2"/>
    <dgm:cxn modelId="{A6D91B50-0A27-4A60-8380-9B95D27DFB46}" type="presParOf" srcId="{3C1EA785-3435-4DD2-915A-486D456479E5}" destId="{C8D5307B-F06E-4029-86E0-8401591D1767}" srcOrd="1" destOrd="0" presId="urn:microsoft.com/office/officeart/2005/8/layout/process2"/>
    <dgm:cxn modelId="{F2091A8F-6C38-4FD4-92D1-08CF83828F27}" type="presParOf" srcId="{C8D5307B-F06E-4029-86E0-8401591D1767}" destId="{5AD76B0D-AA1D-4415-8643-4E9EE7432802}" srcOrd="0" destOrd="0" presId="urn:microsoft.com/office/officeart/2005/8/layout/process2"/>
    <dgm:cxn modelId="{A29E6CF5-EF24-4936-90BD-D6EC88C0D5BD}" type="presParOf" srcId="{3C1EA785-3435-4DD2-915A-486D456479E5}" destId="{F9D1CC32-5BEB-4D68-B02E-2792B4CA64A3}" srcOrd="2" destOrd="0" presId="urn:microsoft.com/office/officeart/2005/8/layout/process2"/>
    <dgm:cxn modelId="{29AFDCE2-B4D1-499D-B46B-965E4A5DD883}" type="presParOf" srcId="{3C1EA785-3435-4DD2-915A-486D456479E5}" destId="{9E903483-0112-491C-8464-7D8586DAE737}" srcOrd="3" destOrd="0" presId="urn:microsoft.com/office/officeart/2005/8/layout/process2"/>
    <dgm:cxn modelId="{5BEFFCF9-317E-425E-B6EA-B984B3E149B3}" type="presParOf" srcId="{9E903483-0112-491C-8464-7D8586DAE737}" destId="{CBB54240-8BC8-4E2A-9B62-D9949F75AA70}" srcOrd="0" destOrd="0" presId="urn:microsoft.com/office/officeart/2005/8/layout/process2"/>
    <dgm:cxn modelId="{C0D062B4-F6B1-4253-8FD9-0E5F6D72D8DE}" type="presParOf" srcId="{3C1EA785-3435-4DD2-915A-486D456479E5}" destId="{C888CD51-A516-4486-B9D7-B48702DF36F7}" srcOrd="4" destOrd="0" presId="urn:microsoft.com/office/officeart/2005/8/layout/process2"/>
    <dgm:cxn modelId="{B3B66A0D-1291-4556-A82E-33648824D5DD}" type="presParOf" srcId="{3C1EA785-3435-4DD2-915A-486D456479E5}" destId="{BFC1AA60-511D-4C30-BB43-D251AEF5DF05}" srcOrd="5" destOrd="0" presId="urn:microsoft.com/office/officeart/2005/8/layout/process2"/>
    <dgm:cxn modelId="{00FB8014-BE49-49DF-8731-19449CE76C5D}" type="presParOf" srcId="{BFC1AA60-511D-4C30-BB43-D251AEF5DF05}" destId="{A8C34743-19E7-40E6-9C8B-EE3405FC4F02}" srcOrd="0" destOrd="0" presId="urn:microsoft.com/office/officeart/2005/8/layout/process2"/>
    <dgm:cxn modelId="{2AFA46C0-1043-4643-B346-147DFFA704E4}" type="presParOf" srcId="{3C1EA785-3435-4DD2-915A-486D456479E5}" destId="{21A451D7-9E55-4DEB-B8F9-1EFEA315F854}" srcOrd="6" destOrd="0" presId="urn:microsoft.com/office/officeart/2005/8/layout/process2"/>
    <dgm:cxn modelId="{DB1974C6-F65D-452B-9BB8-648BE4F74AA7}" type="presParOf" srcId="{3C1EA785-3435-4DD2-915A-486D456479E5}" destId="{C2896CD4-756E-42BB-9616-2A4A8AC5A6BE}" srcOrd="7" destOrd="0" presId="urn:microsoft.com/office/officeart/2005/8/layout/process2"/>
    <dgm:cxn modelId="{1A649799-13DA-4A36-90CB-ABD89B4FAD3D}" type="presParOf" srcId="{C2896CD4-756E-42BB-9616-2A4A8AC5A6BE}" destId="{90F2DCB0-A66F-4ACB-9DD5-926DC1874718}" srcOrd="0" destOrd="0" presId="urn:microsoft.com/office/officeart/2005/8/layout/process2"/>
    <dgm:cxn modelId="{F30E64AC-0B28-442B-A574-73C9CC4E6C1E}" type="presParOf" srcId="{3C1EA785-3435-4DD2-915A-486D456479E5}" destId="{704C7B96-7DF9-4D7C-B5A7-2DD6419E01AE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334D2E7-7D6C-457C-BFF7-2E21C02B4288}" type="doc">
      <dgm:prSet loTypeId="urn:microsoft.com/office/officeart/2005/8/layout/process2" loCatId="process" qsTypeId="urn:microsoft.com/office/officeart/2005/8/quickstyle/simple2" qsCatId="simple" csTypeId="urn:microsoft.com/office/officeart/2005/8/colors/accent2_1" csCatId="accent2" phldr="1"/>
      <dgm:spPr/>
    </dgm:pt>
    <dgm:pt modelId="{21BD2C3C-0CD9-4BBF-A1B9-FFFA4389A920}">
      <dgm:prSet phldrT="[Text]" custT="1"/>
      <dgm:spPr>
        <a:solidFill>
          <a:schemeClr val="bg1"/>
        </a:solidFill>
      </dgm:spPr>
      <dgm:t>
        <a:bodyPr/>
        <a:lstStyle/>
        <a:p>
          <a:r>
            <a:rPr lang="en-GB" sz="1200" b="1" dirty="0"/>
            <a:t>Complete</a:t>
          </a:r>
        </a:p>
        <a:p>
          <a:r>
            <a:rPr lang="en-GB" sz="1200" dirty="0"/>
            <a:t>Randomisation CRF (</a:t>
          </a:r>
          <a:r>
            <a:rPr lang="en-GB" sz="1200" i="1" dirty="0"/>
            <a:t>on paper)</a:t>
          </a:r>
        </a:p>
      </dgm:t>
    </dgm:pt>
    <dgm:pt modelId="{315F9290-8D17-4389-8C3B-91B3FA13A5F4}" type="parTrans" cxnId="{727E03EC-6056-4618-8817-15BA06052273}">
      <dgm:prSet/>
      <dgm:spPr/>
      <dgm:t>
        <a:bodyPr/>
        <a:lstStyle/>
        <a:p>
          <a:endParaRPr lang="en-GB"/>
        </a:p>
      </dgm:t>
    </dgm:pt>
    <dgm:pt modelId="{10CC2694-FF83-4EB7-B274-D479C35A632C}" type="sibTrans" cxnId="{727E03EC-6056-4618-8817-15BA06052273}">
      <dgm:prSet/>
      <dgm:spPr/>
      <dgm:t>
        <a:bodyPr/>
        <a:lstStyle/>
        <a:p>
          <a:endParaRPr lang="en-GB"/>
        </a:p>
      </dgm:t>
    </dgm:pt>
    <dgm:pt modelId="{E53D48FB-990E-4F17-9B28-EE3E89EF8802}">
      <dgm:prSet phldrT="[Text]" custT="1"/>
      <dgm:spPr>
        <a:solidFill>
          <a:srgbClr val="E8D0D0"/>
        </a:solidFill>
      </dgm:spPr>
      <dgm:t>
        <a:bodyPr/>
        <a:lstStyle/>
        <a:p>
          <a:r>
            <a:rPr lang="en-GB" sz="1200" b="1" dirty="0"/>
            <a:t>Randomise</a:t>
          </a:r>
        </a:p>
        <a:p>
          <a:r>
            <a:rPr lang="en-GB" sz="1200" b="0" dirty="0"/>
            <a:t>Using IVRS</a:t>
          </a:r>
        </a:p>
      </dgm:t>
    </dgm:pt>
    <dgm:pt modelId="{E4EA8DDF-2DF7-469B-ACAB-16324EE509C4}" type="parTrans" cxnId="{067EA669-9C32-49E4-AE65-C73614DF87B3}">
      <dgm:prSet/>
      <dgm:spPr/>
      <dgm:t>
        <a:bodyPr/>
        <a:lstStyle/>
        <a:p>
          <a:endParaRPr lang="en-GB"/>
        </a:p>
      </dgm:t>
    </dgm:pt>
    <dgm:pt modelId="{8F4B954D-F5A3-4C95-AE27-759F84417842}" type="sibTrans" cxnId="{067EA669-9C32-49E4-AE65-C73614DF87B3}">
      <dgm:prSet/>
      <dgm:spPr/>
      <dgm:t>
        <a:bodyPr/>
        <a:lstStyle/>
        <a:p>
          <a:endParaRPr lang="en-GB"/>
        </a:p>
      </dgm:t>
    </dgm:pt>
    <dgm:pt modelId="{6734B8F0-CC45-439D-85E0-A1BB1B90E18F}">
      <dgm:prSet custT="1"/>
      <dgm:spPr>
        <a:solidFill>
          <a:schemeClr val="bg1"/>
        </a:solidFill>
      </dgm:spPr>
      <dgm:t>
        <a:bodyPr/>
        <a:lstStyle/>
        <a:p>
          <a:r>
            <a:rPr lang="en-GB" sz="1200" b="1" dirty="0"/>
            <a:t>Register</a:t>
          </a:r>
        </a:p>
        <a:p>
          <a:r>
            <a:rPr lang="en-GB" sz="1200" b="0" dirty="0"/>
            <a:t>via trial database</a:t>
          </a:r>
        </a:p>
      </dgm:t>
    </dgm:pt>
    <dgm:pt modelId="{0A58374F-86C7-4B01-B7A9-934BC2ACB13B}" type="parTrans" cxnId="{42C0D1AE-8B05-4F62-8EFF-1CD97221D003}">
      <dgm:prSet/>
      <dgm:spPr/>
      <dgm:t>
        <a:bodyPr/>
        <a:lstStyle/>
        <a:p>
          <a:endParaRPr lang="en-GB"/>
        </a:p>
      </dgm:t>
    </dgm:pt>
    <dgm:pt modelId="{0B9B716B-AE6E-43C3-810B-686F082D99F8}" type="sibTrans" cxnId="{42C0D1AE-8B05-4F62-8EFF-1CD97221D003}">
      <dgm:prSet/>
      <dgm:spPr/>
      <dgm:t>
        <a:bodyPr/>
        <a:lstStyle/>
        <a:p>
          <a:endParaRPr lang="en-GB"/>
        </a:p>
      </dgm:t>
    </dgm:pt>
    <dgm:pt modelId="{E05F4E7E-FD09-4830-8283-C6208C11E64D}">
      <dgm:prSet custT="1"/>
      <dgm:spPr/>
      <dgm:t>
        <a:bodyPr/>
        <a:lstStyle/>
        <a:p>
          <a:r>
            <a:rPr lang="en-GB" sz="1200" b="1" dirty="0"/>
            <a:t>Baseline Assessment and Eligibility</a:t>
          </a:r>
          <a:r>
            <a:rPr lang="en-GB" sz="1200" dirty="0"/>
            <a:t> </a:t>
          </a:r>
          <a:r>
            <a:rPr lang="en-GB" sz="1200" b="1" dirty="0"/>
            <a:t>CRFs</a:t>
          </a:r>
        </a:p>
        <a:p>
          <a:r>
            <a:rPr lang="en-GB" sz="1200" b="0" dirty="0"/>
            <a:t>Completed on Database</a:t>
          </a:r>
        </a:p>
      </dgm:t>
    </dgm:pt>
    <dgm:pt modelId="{4855F814-A5A9-482B-9BFE-5634BEB5B994}" type="parTrans" cxnId="{06EE33EE-FBBE-4F7C-A861-FEA6355CFEA8}">
      <dgm:prSet/>
      <dgm:spPr/>
      <dgm:t>
        <a:bodyPr/>
        <a:lstStyle/>
        <a:p>
          <a:endParaRPr lang="en-GB"/>
        </a:p>
      </dgm:t>
    </dgm:pt>
    <dgm:pt modelId="{4E1085D9-F476-408A-A613-FAA620701975}" type="sibTrans" cxnId="{06EE33EE-FBBE-4F7C-A861-FEA6355CFEA8}">
      <dgm:prSet/>
      <dgm:spPr/>
      <dgm:t>
        <a:bodyPr/>
        <a:lstStyle/>
        <a:p>
          <a:endParaRPr lang="en-GB"/>
        </a:p>
      </dgm:t>
    </dgm:pt>
    <dgm:pt modelId="{856B0F33-C24D-4C1B-A99B-9A6CF2EA4A37}">
      <dgm:prSet phldrT="[Text]" custT="1"/>
      <dgm:spPr/>
      <dgm:t>
        <a:bodyPr/>
        <a:lstStyle/>
        <a:p>
          <a:r>
            <a:rPr lang="en-GB" sz="1200" b="1" dirty="0"/>
            <a:t>First Dispense of IMP</a:t>
          </a:r>
        </a:p>
        <a:p>
          <a:r>
            <a:rPr lang="en-GB" sz="1200" b="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within </a:t>
          </a:r>
          <a:r>
            <a:rPr lang="en-GB" sz="1200" b="0" u="sng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one working day </a:t>
          </a:r>
          <a:r>
            <a:rPr lang="en-GB" sz="1200" b="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of randomisation </a:t>
          </a:r>
          <a:endParaRPr lang="en-GB" sz="1200" b="0" dirty="0"/>
        </a:p>
      </dgm:t>
    </dgm:pt>
    <dgm:pt modelId="{88EA0C9F-BE20-4C63-B807-C85193D38EE6}" type="parTrans" cxnId="{FFCA1466-5484-4D30-A0E5-D3EC6653A5AB}">
      <dgm:prSet/>
      <dgm:spPr/>
      <dgm:t>
        <a:bodyPr/>
        <a:lstStyle/>
        <a:p>
          <a:endParaRPr lang="en-GB"/>
        </a:p>
      </dgm:t>
    </dgm:pt>
    <dgm:pt modelId="{BDCF135A-2D67-43FC-A2EC-51906ABEB662}" type="sibTrans" cxnId="{FFCA1466-5484-4D30-A0E5-D3EC6653A5AB}">
      <dgm:prSet/>
      <dgm:spPr/>
      <dgm:t>
        <a:bodyPr/>
        <a:lstStyle/>
        <a:p>
          <a:endParaRPr lang="en-GB"/>
        </a:p>
      </dgm:t>
    </dgm:pt>
    <dgm:pt modelId="{3C1EA785-3435-4DD2-915A-486D456479E5}" type="pres">
      <dgm:prSet presAssocID="{5334D2E7-7D6C-457C-BFF7-2E21C02B4288}" presName="linearFlow" presStyleCnt="0">
        <dgm:presLayoutVars>
          <dgm:resizeHandles val="exact"/>
        </dgm:presLayoutVars>
      </dgm:prSet>
      <dgm:spPr/>
    </dgm:pt>
    <dgm:pt modelId="{E84D650D-B3CF-4930-AB0A-3D5F5B158B2D}" type="pres">
      <dgm:prSet presAssocID="{6734B8F0-CC45-439D-85E0-A1BB1B90E18F}" presName="node" presStyleLbl="node1" presStyleIdx="0" presStyleCnt="5" custScaleY="68020">
        <dgm:presLayoutVars>
          <dgm:bulletEnabled val="1"/>
        </dgm:presLayoutVars>
      </dgm:prSet>
      <dgm:spPr/>
    </dgm:pt>
    <dgm:pt modelId="{C8D5307B-F06E-4029-86E0-8401591D1767}" type="pres">
      <dgm:prSet presAssocID="{0B9B716B-AE6E-43C3-810B-686F082D99F8}" presName="sibTrans" presStyleLbl="sibTrans2D1" presStyleIdx="0" presStyleCnt="4" custLinFactNeighborX="-3125" custLinFactNeighborY="928"/>
      <dgm:spPr/>
    </dgm:pt>
    <dgm:pt modelId="{5AD76B0D-AA1D-4415-8643-4E9EE7432802}" type="pres">
      <dgm:prSet presAssocID="{0B9B716B-AE6E-43C3-810B-686F082D99F8}" presName="connectorText" presStyleLbl="sibTrans2D1" presStyleIdx="0" presStyleCnt="4"/>
      <dgm:spPr/>
    </dgm:pt>
    <dgm:pt modelId="{F9D1CC32-5BEB-4D68-B02E-2792B4CA64A3}" type="pres">
      <dgm:prSet presAssocID="{E05F4E7E-FD09-4830-8283-C6208C11E64D}" presName="node" presStyleLbl="node1" presStyleIdx="1" presStyleCnt="5" custScaleY="99778">
        <dgm:presLayoutVars>
          <dgm:bulletEnabled val="1"/>
        </dgm:presLayoutVars>
      </dgm:prSet>
      <dgm:spPr/>
    </dgm:pt>
    <dgm:pt modelId="{9E903483-0112-491C-8464-7D8586DAE737}" type="pres">
      <dgm:prSet presAssocID="{4E1085D9-F476-408A-A613-FAA620701975}" presName="sibTrans" presStyleLbl="sibTrans2D1" presStyleIdx="1" presStyleCnt="4"/>
      <dgm:spPr/>
    </dgm:pt>
    <dgm:pt modelId="{CBB54240-8BC8-4E2A-9B62-D9949F75AA70}" type="pres">
      <dgm:prSet presAssocID="{4E1085D9-F476-408A-A613-FAA620701975}" presName="connectorText" presStyleLbl="sibTrans2D1" presStyleIdx="1" presStyleCnt="4"/>
      <dgm:spPr/>
    </dgm:pt>
    <dgm:pt modelId="{C888CD51-A516-4486-B9D7-B48702DF36F7}" type="pres">
      <dgm:prSet presAssocID="{21BD2C3C-0CD9-4BBF-A1B9-FFFA4389A920}" presName="node" presStyleLbl="node1" presStyleIdx="2" presStyleCnt="5">
        <dgm:presLayoutVars>
          <dgm:bulletEnabled val="1"/>
        </dgm:presLayoutVars>
      </dgm:prSet>
      <dgm:spPr/>
    </dgm:pt>
    <dgm:pt modelId="{BFC1AA60-511D-4C30-BB43-D251AEF5DF05}" type="pres">
      <dgm:prSet presAssocID="{10CC2694-FF83-4EB7-B274-D479C35A632C}" presName="sibTrans" presStyleLbl="sibTrans2D1" presStyleIdx="2" presStyleCnt="4"/>
      <dgm:spPr/>
    </dgm:pt>
    <dgm:pt modelId="{A8C34743-19E7-40E6-9C8B-EE3405FC4F02}" type="pres">
      <dgm:prSet presAssocID="{10CC2694-FF83-4EB7-B274-D479C35A632C}" presName="connectorText" presStyleLbl="sibTrans2D1" presStyleIdx="2" presStyleCnt="4"/>
      <dgm:spPr/>
    </dgm:pt>
    <dgm:pt modelId="{21A451D7-9E55-4DEB-B8F9-1EFEA315F854}" type="pres">
      <dgm:prSet presAssocID="{E53D48FB-990E-4F17-9B28-EE3E89EF8802}" presName="node" presStyleLbl="node1" presStyleIdx="3" presStyleCnt="5">
        <dgm:presLayoutVars>
          <dgm:bulletEnabled val="1"/>
        </dgm:presLayoutVars>
      </dgm:prSet>
      <dgm:spPr/>
    </dgm:pt>
    <dgm:pt modelId="{C2896CD4-756E-42BB-9616-2A4A8AC5A6BE}" type="pres">
      <dgm:prSet presAssocID="{8F4B954D-F5A3-4C95-AE27-759F84417842}" presName="sibTrans" presStyleLbl="sibTrans2D1" presStyleIdx="3" presStyleCnt="4"/>
      <dgm:spPr/>
    </dgm:pt>
    <dgm:pt modelId="{90F2DCB0-A66F-4ACB-9DD5-926DC1874718}" type="pres">
      <dgm:prSet presAssocID="{8F4B954D-F5A3-4C95-AE27-759F84417842}" presName="connectorText" presStyleLbl="sibTrans2D1" presStyleIdx="3" presStyleCnt="4"/>
      <dgm:spPr/>
    </dgm:pt>
    <dgm:pt modelId="{704C7B96-7DF9-4D7C-B5A7-2DD6419E01AE}" type="pres">
      <dgm:prSet presAssocID="{856B0F33-C24D-4C1B-A99B-9A6CF2EA4A37}" presName="node" presStyleLbl="node1" presStyleIdx="4" presStyleCnt="5">
        <dgm:presLayoutVars>
          <dgm:bulletEnabled val="1"/>
        </dgm:presLayoutVars>
      </dgm:prSet>
      <dgm:spPr/>
    </dgm:pt>
  </dgm:ptLst>
  <dgm:cxnLst>
    <dgm:cxn modelId="{8A7C3807-049B-420B-814D-ACA04788340C}" type="presOf" srcId="{856B0F33-C24D-4C1B-A99B-9A6CF2EA4A37}" destId="{704C7B96-7DF9-4D7C-B5A7-2DD6419E01AE}" srcOrd="0" destOrd="0" presId="urn:microsoft.com/office/officeart/2005/8/layout/process2"/>
    <dgm:cxn modelId="{BF1C005B-AE79-4D28-B521-7B6C6B6E2B85}" type="presOf" srcId="{0B9B716B-AE6E-43C3-810B-686F082D99F8}" destId="{C8D5307B-F06E-4029-86E0-8401591D1767}" srcOrd="0" destOrd="0" presId="urn:microsoft.com/office/officeart/2005/8/layout/process2"/>
    <dgm:cxn modelId="{64229544-AAF3-4BB5-B81D-BFD58FC78359}" type="presOf" srcId="{6734B8F0-CC45-439D-85E0-A1BB1B90E18F}" destId="{E84D650D-B3CF-4930-AB0A-3D5F5B158B2D}" srcOrd="0" destOrd="0" presId="urn:microsoft.com/office/officeart/2005/8/layout/process2"/>
    <dgm:cxn modelId="{672F5165-C254-4424-966A-570EF0266741}" type="presOf" srcId="{E53D48FB-990E-4F17-9B28-EE3E89EF8802}" destId="{21A451D7-9E55-4DEB-B8F9-1EFEA315F854}" srcOrd="0" destOrd="0" presId="urn:microsoft.com/office/officeart/2005/8/layout/process2"/>
    <dgm:cxn modelId="{FFCA1466-5484-4D30-A0E5-D3EC6653A5AB}" srcId="{5334D2E7-7D6C-457C-BFF7-2E21C02B4288}" destId="{856B0F33-C24D-4C1B-A99B-9A6CF2EA4A37}" srcOrd="4" destOrd="0" parTransId="{88EA0C9F-BE20-4C63-B807-C85193D38EE6}" sibTransId="{BDCF135A-2D67-43FC-A2EC-51906ABEB662}"/>
    <dgm:cxn modelId="{7388E146-F9BF-4680-B483-40B13C1D6238}" type="presOf" srcId="{21BD2C3C-0CD9-4BBF-A1B9-FFFA4389A920}" destId="{C888CD51-A516-4486-B9D7-B48702DF36F7}" srcOrd="0" destOrd="0" presId="urn:microsoft.com/office/officeart/2005/8/layout/process2"/>
    <dgm:cxn modelId="{067EA669-9C32-49E4-AE65-C73614DF87B3}" srcId="{5334D2E7-7D6C-457C-BFF7-2E21C02B4288}" destId="{E53D48FB-990E-4F17-9B28-EE3E89EF8802}" srcOrd="3" destOrd="0" parTransId="{E4EA8DDF-2DF7-469B-ACAB-16324EE509C4}" sibTransId="{8F4B954D-F5A3-4C95-AE27-759F84417842}"/>
    <dgm:cxn modelId="{DCC57B6B-61E3-4AD5-8A56-367A5B15E980}" type="presOf" srcId="{0B9B716B-AE6E-43C3-810B-686F082D99F8}" destId="{5AD76B0D-AA1D-4415-8643-4E9EE7432802}" srcOrd="1" destOrd="0" presId="urn:microsoft.com/office/officeart/2005/8/layout/process2"/>
    <dgm:cxn modelId="{166383A1-BE49-4C72-BD29-9499DA1483B1}" type="presOf" srcId="{8F4B954D-F5A3-4C95-AE27-759F84417842}" destId="{90F2DCB0-A66F-4ACB-9DD5-926DC1874718}" srcOrd="1" destOrd="0" presId="urn:microsoft.com/office/officeart/2005/8/layout/process2"/>
    <dgm:cxn modelId="{C21453A2-0832-4B79-AEC5-5114E16AA8AD}" type="presOf" srcId="{5334D2E7-7D6C-457C-BFF7-2E21C02B4288}" destId="{3C1EA785-3435-4DD2-915A-486D456479E5}" srcOrd="0" destOrd="0" presId="urn:microsoft.com/office/officeart/2005/8/layout/process2"/>
    <dgm:cxn modelId="{66F988AC-7ED8-4316-9D37-EE7DBBA24413}" type="presOf" srcId="{10CC2694-FF83-4EB7-B274-D479C35A632C}" destId="{A8C34743-19E7-40E6-9C8B-EE3405FC4F02}" srcOrd="1" destOrd="0" presId="urn:microsoft.com/office/officeart/2005/8/layout/process2"/>
    <dgm:cxn modelId="{42C0D1AE-8B05-4F62-8EFF-1CD97221D003}" srcId="{5334D2E7-7D6C-457C-BFF7-2E21C02B4288}" destId="{6734B8F0-CC45-439D-85E0-A1BB1B90E18F}" srcOrd="0" destOrd="0" parTransId="{0A58374F-86C7-4B01-B7A9-934BC2ACB13B}" sibTransId="{0B9B716B-AE6E-43C3-810B-686F082D99F8}"/>
    <dgm:cxn modelId="{45D550B9-A048-4798-A4B1-4D986C5647DD}" type="presOf" srcId="{8F4B954D-F5A3-4C95-AE27-759F84417842}" destId="{C2896CD4-756E-42BB-9616-2A4A8AC5A6BE}" srcOrd="0" destOrd="0" presId="urn:microsoft.com/office/officeart/2005/8/layout/process2"/>
    <dgm:cxn modelId="{C18374C9-066D-4CB4-B219-ECD9FDBE2075}" type="presOf" srcId="{10CC2694-FF83-4EB7-B274-D479C35A632C}" destId="{BFC1AA60-511D-4C30-BB43-D251AEF5DF05}" srcOrd="0" destOrd="0" presId="urn:microsoft.com/office/officeart/2005/8/layout/process2"/>
    <dgm:cxn modelId="{D541ABD4-7B8E-4116-AC2A-F18947FDF728}" type="presOf" srcId="{4E1085D9-F476-408A-A613-FAA620701975}" destId="{CBB54240-8BC8-4E2A-9B62-D9949F75AA70}" srcOrd="1" destOrd="0" presId="urn:microsoft.com/office/officeart/2005/8/layout/process2"/>
    <dgm:cxn modelId="{727E03EC-6056-4618-8817-15BA06052273}" srcId="{5334D2E7-7D6C-457C-BFF7-2E21C02B4288}" destId="{21BD2C3C-0CD9-4BBF-A1B9-FFFA4389A920}" srcOrd="2" destOrd="0" parTransId="{315F9290-8D17-4389-8C3B-91B3FA13A5F4}" sibTransId="{10CC2694-FF83-4EB7-B274-D479C35A632C}"/>
    <dgm:cxn modelId="{06EE33EE-FBBE-4F7C-A861-FEA6355CFEA8}" srcId="{5334D2E7-7D6C-457C-BFF7-2E21C02B4288}" destId="{E05F4E7E-FD09-4830-8283-C6208C11E64D}" srcOrd="1" destOrd="0" parTransId="{4855F814-A5A9-482B-9BFE-5634BEB5B994}" sibTransId="{4E1085D9-F476-408A-A613-FAA620701975}"/>
    <dgm:cxn modelId="{D19BB9F2-3D0C-476E-835B-7DB8C9AE041F}" type="presOf" srcId="{4E1085D9-F476-408A-A613-FAA620701975}" destId="{9E903483-0112-491C-8464-7D8586DAE737}" srcOrd="0" destOrd="0" presId="urn:microsoft.com/office/officeart/2005/8/layout/process2"/>
    <dgm:cxn modelId="{559674F6-0FB5-4805-80FB-C622A74778CC}" type="presOf" srcId="{E05F4E7E-FD09-4830-8283-C6208C11E64D}" destId="{F9D1CC32-5BEB-4D68-B02E-2792B4CA64A3}" srcOrd="0" destOrd="0" presId="urn:microsoft.com/office/officeart/2005/8/layout/process2"/>
    <dgm:cxn modelId="{783D16D3-218C-4F45-B41F-FDD8AB53A006}" type="presParOf" srcId="{3C1EA785-3435-4DD2-915A-486D456479E5}" destId="{E84D650D-B3CF-4930-AB0A-3D5F5B158B2D}" srcOrd="0" destOrd="0" presId="urn:microsoft.com/office/officeart/2005/8/layout/process2"/>
    <dgm:cxn modelId="{A6D91B50-0A27-4A60-8380-9B95D27DFB46}" type="presParOf" srcId="{3C1EA785-3435-4DD2-915A-486D456479E5}" destId="{C8D5307B-F06E-4029-86E0-8401591D1767}" srcOrd="1" destOrd="0" presId="urn:microsoft.com/office/officeart/2005/8/layout/process2"/>
    <dgm:cxn modelId="{F2091A8F-6C38-4FD4-92D1-08CF83828F27}" type="presParOf" srcId="{C8D5307B-F06E-4029-86E0-8401591D1767}" destId="{5AD76B0D-AA1D-4415-8643-4E9EE7432802}" srcOrd="0" destOrd="0" presId="urn:microsoft.com/office/officeart/2005/8/layout/process2"/>
    <dgm:cxn modelId="{A29E6CF5-EF24-4936-90BD-D6EC88C0D5BD}" type="presParOf" srcId="{3C1EA785-3435-4DD2-915A-486D456479E5}" destId="{F9D1CC32-5BEB-4D68-B02E-2792B4CA64A3}" srcOrd="2" destOrd="0" presId="urn:microsoft.com/office/officeart/2005/8/layout/process2"/>
    <dgm:cxn modelId="{29AFDCE2-B4D1-499D-B46B-965E4A5DD883}" type="presParOf" srcId="{3C1EA785-3435-4DD2-915A-486D456479E5}" destId="{9E903483-0112-491C-8464-7D8586DAE737}" srcOrd="3" destOrd="0" presId="urn:microsoft.com/office/officeart/2005/8/layout/process2"/>
    <dgm:cxn modelId="{5BEFFCF9-317E-425E-B6EA-B984B3E149B3}" type="presParOf" srcId="{9E903483-0112-491C-8464-7D8586DAE737}" destId="{CBB54240-8BC8-4E2A-9B62-D9949F75AA70}" srcOrd="0" destOrd="0" presId="urn:microsoft.com/office/officeart/2005/8/layout/process2"/>
    <dgm:cxn modelId="{C0D062B4-F6B1-4253-8FD9-0E5F6D72D8DE}" type="presParOf" srcId="{3C1EA785-3435-4DD2-915A-486D456479E5}" destId="{C888CD51-A516-4486-B9D7-B48702DF36F7}" srcOrd="4" destOrd="0" presId="urn:microsoft.com/office/officeart/2005/8/layout/process2"/>
    <dgm:cxn modelId="{B3B66A0D-1291-4556-A82E-33648824D5DD}" type="presParOf" srcId="{3C1EA785-3435-4DD2-915A-486D456479E5}" destId="{BFC1AA60-511D-4C30-BB43-D251AEF5DF05}" srcOrd="5" destOrd="0" presId="urn:microsoft.com/office/officeart/2005/8/layout/process2"/>
    <dgm:cxn modelId="{00FB8014-BE49-49DF-8731-19449CE76C5D}" type="presParOf" srcId="{BFC1AA60-511D-4C30-BB43-D251AEF5DF05}" destId="{A8C34743-19E7-40E6-9C8B-EE3405FC4F02}" srcOrd="0" destOrd="0" presId="urn:microsoft.com/office/officeart/2005/8/layout/process2"/>
    <dgm:cxn modelId="{2AFA46C0-1043-4643-B346-147DFFA704E4}" type="presParOf" srcId="{3C1EA785-3435-4DD2-915A-486D456479E5}" destId="{21A451D7-9E55-4DEB-B8F9-1EFEA315F854}" srcOrd="6" destOrd="0" presId="urn:microsoft.com/office/officeart/2005/8/layout/process2"/>
    <dgm:cxn modelId="{DB1974C6-F65D-452B-9BB8-648BE4F74AA7}" type="presParOf" srcId="{3C1EA785-3435-4DD2-915A-486D456479E5}" destId="{C2896CD4-756E-42BB-9616-2A4A8AC5A6BE}" srcOrd="7" destOrd="0" presId="urn:microsoft.com/office/officeart/2005/8/layout/process2"/>
    <dgm:cxn modelId="{1A649799-13DA-4A36-90CB-ABD89B4FAD3D}" type="presParOf" srcId="{C2896CD4-756E-42BB-9616-2A4A8AC5A6BE}" destId="{90F2DCB0-A66F-4ACB-9DD5-926DC1874718}" srcOrd="0" destOrd="0" presId="urn:microsoft.com/office/officeart/2005/8/layout/process2"/>
    <dgm:cxn modelId="{F30E64AC-0B28-442B-A574-73C9CC4E6C1E}" type="presParOf" srcId="{3C1EA785-3435-4DD2-915A-486D456479E5}" destId="{704C7B96-7DF9-4D7C-B5A7-2DD6419E01AE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334D2E7-7D6C-457C-BFF7-2E21C02B4288}" type="doc">
      <dgm:prSet loTypeId="urn:microsoft.com/office/officeart/2005/8/layout/process2" loCatId="process" qsTypeId="urn:microsoft.com/office/officeart/2005/8/quickstyle/simple2" qsCatId="simple" csTypeId="urn:microsoft.com/office/officeart/2005/8/colors/accent2_1" csCatId="accent2" phldr="1"/>
      <dgm:spPr/>
    </dgm:pt>
    <dgm:pt modelId="{21BD2C3C-0CD9-4BBF-A1B9-FFFA4389A920}">
      <dgm:prSet phldrT="[Text]"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GB" sz="1200" b="1" dirty="0">
              <a:solidFill>
                <a:schemeClr val="accent3">
                  <a:lumMod val="50000"/>
                </a:schemeClr>
              </a:solidFill>
            </a:rPr>
            <a:t>Complete</a:t>
          </a:r>
        </a:p>
        <a:p>
          <a:r>
            <a:rPr lang="en-GB" sz="1200" dirty="0">
              <a:solidFill>
                <a:schemeClr val="accent3">
                  <a:lumMod val="50000"/>
                </a:schemeClr>
              </a:solidFill>
            </a:rPr>
            <a:t>Randomisation CRF (</a:t>
          </a:r>
          <a:r>
            <a:rPr lang="en-GB" sz="1200" i="1" dirty="0">
              <a:solidFill>
                <a:schemeClr val="accent3">
                  <a:lumMod val="50000"/>
                </a:schemeClr>
              </a:solidFill>
            </a:rPr>
            <a:t>on paper)</a:t>
          </a:r>
        </a:p>
      </dgm:t>
    </dgm:pt>
    <dgm:pt modelId="{315F9290-8D17-4389-8C3B-91B3FA13A5F4}" type="parTrans" cxnId="{727E03EC-6056-4618-8817-15BA06052273}">
      <dgm:prSet/>
      <dgm:spPr/>
      <dgm:t>
        <a:bodyPr/>
        <a:lstStyle/>
        <a:p>
          <a:endParaRPr lang="en-GB"/>
        </a:p>
      </dgm:t>
    </dgm:pt>
    <dgm:pt modelId="{10CC2694-FF83-4EB7-B274-D479C35A632C}" type="sibTrans" cxnId="{727E03EC-6056-4618-8817-15BA06052273}">
      <dgm:prSet/>
      <dgm:spPr/>
      <dgm:t>
        <a:bodyPr/>
        <a:lstStyle/>
        <a:p>
          <a:endParaRPr lang="en-GB"/>
        </a:p>
      </dgm:t>
    </dgm:pt>
    <dgm:pt modelId="{E53D48FB-990E-4F17-9B28-EE3E89EF8802}">
      <dgm:prSet phldrT="[Text]"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GB" sz="1200" b="1" dirty="0">
              <a:solidFill>
                <a:schemeClr val="accent3">
                  <a:lumMod val="50000"/>
                </a:schemeClr>
              </a:solidFill>
            </a:rPr>
            <a:t>Randomise</a:t>
          </a:r>
        </a:p>
        <a:p>
          <a:r>
            <a:rPr lang="en-GB" sz="1200" b="0" dirty="0">
              <a:solidFill>
                <a:schemeClr val="accent3">
                  <a:lumMod val="50000"/>
                </a:schemeClr>
              </a:solidFill>
            </a:rPr>
            <a:t>Using IVRS</a:t>
          </a:r>
        </a:p>
      </dgm:t>
    </dgm:pt>
    <dgm:pt modelId="{E4EA8DDF-2DF7-469B-ACAB-16324EE509C4}" type="parTrans" cxnId="{067EA669-9C32-49E4-AE65-C73614DF87B3}">
      <dgm:prSet/>
      <dgm:spPr/>
      <dgm:t>
        <a:bodyPr/>
        <a:lstStyle/>
        <a:p>
          <a:endParaRPr lang="en-GB"/>
        </a:p>
      </dgm:t>
    </dgm:pt>
    <dgm:pt modelId="{8F4B954D-F5A3-4C95-AE27-759F84417842}" type="sibTrans" cxnId="{067EA669-9C32-49E4-AE65-C73614DF87B3}">
      <dgm:prSet/>
      <dgm:spPr/>
      <dgm:t>
        <a:bodyPr/>
        <a:lstStyle/>
        <a:p>
          <a:endParaRPr lang="en-GB"/>
        </a:p>
      </dgm:t>
    </dgm:pt>
    <dgm:pt modelId="{6734B8F0-CC45-439D-85E0-A1BB1B90E18F}">
      <dgm:prSet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GB" sz="1200" b="1" dirty="0">
              <a:solidFill>
                <a:schemeClr val="accent3">
                  <a:lumMod val="50000"/>
                </a:schemeClr>
              </a:solidFill>
            </a:rPr>
            <a:t>Register</a:t>
          </a:r>
        </a:p>
        <a:p>
          <a:r>
            <a:rPr lang="en-GB" sz="1200" b="0" dirty="0">
              <a:solidFill>
                <a:schemeClr val="accent3">
                  <a:lumMod val="50000"/>
                </a:schemeClr>
              </a:solidFill>
            </a:rPr>
            <a:t>via trial database</a:t>
          </a:r>
        </a:p>
      </dgm:t>
    </dgm:pt>
    <dgm:pt modelId="{0A58374F-86C7-4B01-B7A9-934BC2ACB13B}" type="parTrans" cxnId="{42C0D1AE-8B05-4F62-8EFF-1CD97221D003}">
      <dgm:prSet/>
      <dgm:spPr/>
      <dgm:t>
        <a:bodyPr/>
        <a:lstStyle/>
        <a:p>
          <a:endParaRPr lang="en-GB"/>
        </a:p>
      </dgm:t>
    </dgm:pt>
    <dgm:pt modelId="{0B9B716B-AE6E-43C3-810B-686F082D99F8}" type="sibTrans" cxnId="{42C0D1AE-8B05-4F62-8EFF-1CD97221D003}">
      <dgm:prSet/>
      <dgm:spPr/>
      <dgm:t>
        <a:bodyPr/>
        <a:lstStyle/>
        <a:p>
          <a:endParaRPr lang="en-GB"/>
        </a:p>
      </dgm:t>
    </dgm:pt>
    <dgm:pt modelId="{E05F4E7E-FD09-4830-8283-C6208C11E64D}">
      <dgm:prSet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GB" sz="1200" b="1" dirty="0">
              <a:solidFill>
                <a:schemeClr val="accent3">
                  <a:lumMod val="50000"/>
                </a:schemeClr>
              </a:solidFill>
            </a:rPr>
            <a:t>Baseline Assessment and Eligibility</a:t>
          </a:r>
          <a:r>
            <a:rPr lang="en-GB" sz="1200" dirty="0">
              <a:solidFill>
                <a:schemeClr val="accent3">
                  <a:lumMod val="50000"/>
                </a:schemeClr>
              </a:solidFill>
            </a:rPr>
            <a:t> </a:t>
          </a:r>
          <a:r>
            <a:rPr lang="en-GB" sz="1200" b="1" dirty="0">
              <a:solidFill>
                <a:schemeClr val="accent3">
                  <a:lumMod val="50000"/>
                </a:schemeClr>
              </a:solidFill>
            </a:rPr>
            <a:t>CRFs</a:t>
          </a:r>
        </a:p>
        <a:p>
          <a:r>
            <a:rPr lang="en-GB" sz="1200" b="0" dirty="0">
              <a:solidFill>
                <a:schemeClr val="accent3">
                  <a:lumMod val="50000"/>
                </a:schemeClr>
              </a:solidFill>
            </a:rPr>
            <a:t>Completed on Database</a:t>
          </a:r>
        </a:p>
      </dgm:t>
    </dgm:pt>
    <dgm:pt modelId="{4855F814-A5A9-482B-9BFE-5634BEB5B994}" type="parTrans" cxnId="{06EE33EE-FBBE-4F7C-A861-FEA6355CFEA8}">
      <dgm:prSet/>
      <dgm:spPr/>
      <dgm:t>
        <a:bodyPr/>
        <a:lstStyle/>
        <a:p>
          <a:endParaRPr lang="en-GB"/>
        </a:p>
      </dgm:t>
    </dgm:pt>
    <dgm:pt modelId="{4E1085D9-F476-408A-A613-FAA620701975}" type="sibTrans" cxnId="{06EE33EE-FBBE-4F7C-A861-FEA6355CFEA8}">
      <dgm:prSet/>
      <dgm:spPr/>
      <dgm:t>
        <a:bodyPr/>
        <a:lstStyle/>
        <a:p>
          <a:endParaRPr lang="en-GB"/>
        </a:p>
      </dgm:t>
    </dgm:pt>
    <dgm:pt modelId="{856B0F33-C24D-4C1B-A99B-9A6CF2EA4A37}">
      <dgm:prSet phldrT="[Text]" custT="1"/>
      <dgm:spPr>
        <a:solidFill>
          <a:srgbClr val="F2DCDB"/>
        </a:solidFill>
      </dgm:spPr>
      <dgm:t>
        <a:bodyPr/>
        <a:lstStyle/>
        <a:p>
          <a:r>
            <a:rPr lang="en-GB" sz="1200" b="1" dirty="0"/>
            <a:t>First Dispense of IMP</a:t>
          </a:r>
        </a:p>
        <a:p>
          <a:r>
            <a:rPr lang="en-GB" sz="1200" b="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within </a:t>
          </a:r>
          <a:r>
            <a:rPr lang="en-GB" sz="1200" b="0" u="sng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one working day </a:t>
          </a:r>
          <a:r>
            <a:rPr lang="en-GB" sz="1200" b="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of randomisation </a:t>
          </a:r>
          <a:endParaRPr lang="en-GB" sz="1200" b="0" dirty="0"/>
        </a:p>
      </dgm:t>
    </dgm:pt>
    <dgm:pt modelId="{BDCF135A-2D67-43FC-A2EC-51906ABEB662}" type="sibTrans" cxnId="{FFCA1466-5484-4D30-A0E5-D3EC6653A5AB}">
      <dgm:prSet/>
      <dgm:spPr/>
      <dgm:t>
        <a:bodyPr/>
        <a:lstStyle/>
        <a:p>
          <a:endParaRPr lang="en-GB"/>
        </a:p>
      </dgm:t>
    </dgm:pt>
    <dgm:pt modelId="{88EA0C9F-BE20-4C63-B807-C85193D38EE6}" type="parTrans" cxnId="{FFCA1466-5484-4D30-A0E5-D3EC6653A5AB}">
      <dgm:prSet/>
      <dgm:spPr/>
      <dgm:t>
        <a:bodyPr/>
        <a:lstStyle/>
        <a:p>
          <a:endParaRPr lang="en-GB"/>
        </a:p>
      </dgm:t>
    </dgm:pt>
    <dgm:pt modelId="{3C1EA785-3435-4DD2-915A-486D456479E5}" type="pres">
      <dgm:prSet presAssocID="{5334D2E7-7D6C-457C-BFF7-2E21C02B4288}" presName="linearFlow" presStyleCnt="0">
        <dgm:presLayoutVars>
          <dgm:resizeHandles val="exact"/>
        </dgm:presLayoutVars>
      </dgm:prSet>
      <dgm:spPr/>
    </dgm:pt>
    <dgm:pt modelId="{E84D650D-B3CF-4930-AB0A-3D5F5B158B2D}" type="pres">
      <dgm:prSet presAssocID="{6734B8F0-CC45-439D-85E0-A1BB1B90E18F}" presName="node" presStyleLbl="node1" presStyleIdx="0" presStyleCnt="5">
        <dgm:presLayoutVars>
          <dgm:bulletEnabled val="1"/>
        </dgm:presLayoutVars>
      </dgm:prSet>
      <dgm:spPr/>
    </dgm:pt>
    <dgm:pt modelId="{C8D5307B-F06E-4029-86E0-8401591D1767}" type="pres">
      <dgm:prSet presAssocID="{0B9B716B-AE6E-43C3-810B-686F082D99F8}" presName="sibTrans" presStyleLbl="sibTrans2D1" presStyleIdx="0" presStyleCnt="4"/>
      <dgm:spPr/>
    </dgm:pt>
    <dgm:pt modelId="{5AD76B0D-AA1D-4415-8643-4E9EE7432802}" type="pres">
      <dgm:prSet presAssocID="{0B9B716B-AE6E-43C3-810B-686F082D99F8}" presName="connectorText" presStyleLbl="sibTrans2D1" presStyleIdx="0" presStyleCnt="4"/>
      <dgm:spPr/>
    </dgm:pt>
    <dgm:pt modelId="{F9D1CC32-5BEB-4D68-B02E-2792B4CA64A3}" type="pres">
      <dgm:prSet presAssocID="{E05F4E7E-FD09-4830-8283-C6208C11E64D}" presName="node" presStyleLbl="node1" presStyleIdx="1" presStyleCnt="5" custScaleY="138963">
        <dgm:presLayoutVars>
          <dgm:bulletEnabled val="1"/>
        </dgm:presLayoutVars>
      </dgm:prSet>
      <dgm:spPr/>
    </dgm:pt>
    <dgm:pt modelId="{9E903483-0112-491C-8464-7D8586DAE737}" type="pres">
      <dgm:prSet presAssocID="{4E1085D9-F476-408A-A613-FAA620701975}" presName="sibTrans" presStyleLbl="sibTrans2D1" presStyleIdx="1" presStyleCnt="4"/>
      <dgm:spPr/>
    </dgm:pt>
    <dgm:pt modelId="{CBB54240-8BC8-4E2A-9B62-D9949F75AA70}" type="pres">
      <dgm:prSet presAssocID="{4E1085D9-F476-408A-A613-FAA620701975}" presName="connectorText" presStyleLbl="sibTrans2D1" presStyleIdx="1" presStyleCnt="4"/>
      <dgm:spPr/>
    </dgm:pt>
    <dgm:pt modelId="{C888CD51-A516-4486-B9D7-B48702DF36F7}" type="pres">
      <dgm:prSet presAssocID="{21BD2C3C-0CD9-4BBF-A1B9-FFFA4389A920}" presName="node" presStyleLbl="node1" presStyleIdx="2" presStyleCnt="5">
        <dgm:presLayoutVars>
          <dgm:bulletEnabled val="1"/>
        </dgm:presLayoutVars>
      </dgm:prSet>
      <dgm:spPr/>
    </dgm:pt>
    <dgm:pt modelId="{BFC1AA60-511D-4C30-BB43-D251AEF5DF05}" type="pres">
      <dgm:prSet presAssocID="{10CC2694-FF83-4EB7-B274-D479C35A632C}" presName="sibTrans" presStyleLbl="sibTrans2D1" presStyleIdx="2" presStyleCnt="4"/>
      <dgm:spPr/>
    </dgm:pt>
    <dgm:pt modelId="{A8C34743-19E7-40E6-9C8B-EE3405FC4F02}" type="pres">
      <dgm:prSet presAssocID="{10CC2694-FF83-4EB7-B274-D479C35A632C}" presName="connectorText" presStyleLbl="sibTrans2D1" presStyleIdx="2" presStyleCnt="4"/>
      <dgm:spPr/>
    </dgm:pt>
    <dgm:pt modelId="{21A451D7-9E55-4DEB-B8F9-1EFEA315F854}" type="pres">
      <dgm:prSet presAssocID="{E53D48FB-990E-4F17-9B28-EE3E89EF8802}" presName="node" presStyleLbl="node1" presStyleIdx="3" presStyleCnt="5">
        <dgm:presLayoutVars>
          <dgm:bulletEnabled val="1"/>
        </dgm:presLayoutVars>
      </dgm:prSet>
      <dgm:spPr/>
    </dgm:pt>
    <dgm:pt modelId="{C2896CD4-756E-42BB-9616-2A4A8AC5A6BE}" type="pres">
      <dgm:prSet presAssocID="{8F4B954D-F5A3-4C95-AE27-759F84417842}" presName="sibTrans" presStyleLbl="sibTrans2D1" presStyleIdx="3" presStyleCnt="4"/>
      <dgm:spPr/>
    </dgm:pt>
    <dgm:pt modelId="{90F2DCB0-A66F-4ACB-9DD5-926DC1874718}" type="pres">
      <dgm:prSet presAssocID="{8F4B954D-F5A3-4C95-AE27-759F84417842}" presName="connectorText" presStyleLbl="sibTrans2D1" presStyleIdx="3" presStyleCnt="4"/>
      <dgm:spPr/>
    </dgm:pt>
    <dgm:pt modelId="{704C7B96-7DF9-4D7C-B5A7-2DD6419E01AE}" type="pres">
      <dgm:prSet presAssocID="{856B0F33-C24D-4C1B-A99B-9A6CF2EA4A37}" presName="node" presStyleLbl="node1" presStyleIdx="4" presStyleCnt="5">
        <dgm:presLayoutVars>
          <dgm:bulletEnabled val="1"/>
        </dgm:presLayoutVars>
      </dgm:prSet>
      <dgm:spPr/>
    </dgm:pt>
  </dgm:ptLst>
  <dgm:cxnLst>
    <dgm:cxn modelId="{8A7C3807-049B-420B-814D-ACA04788340C}" type="presOf" srcId="{856B0F33-C24D-4C1B-A99B-9A6CF2EA4A37}" destId="{704C7B96-7DF9-4D7C-B5A7-2DD6419E01AE}" srcOrd="0" destOrd="0" presId="urn:microsoft.com/office/officeart/2005/8/layout/process2"/>
    <dgm:cxn modelId="{BF1C005B-AE79-4D28-B521-7B6C6B6E2B85}" type="presOf" srcId="{0B9B716B-AE6E-43C3-810B-686F082D99F8}" destId="{C8D5307B-F06E-4029-86E0-8401591D1767}" srcOrd="0" destOrd="0" presId="urn:microsoft.com/office/officeart/2005/8/layout/process2"/>
    <dgm:cxn modelId="{64229544-AAF3-4BB5-B81D-BFD58FC78359}" type="presOf" srcId="{6734B8F0-CC45-439D-85E0-A1BB1B90E18F}" destId="{E84D650D-B3CF-4930-AB0A-3D5F5B158B2D}" srcOrd="0" destOrd="0" presId="urn:microsoft.com/office/officeart/2005/8/layout/process2"/>
    <dgm:cxn modelId="{672F5165-C254-4424-966A-570EF0266741}" type="presOf" srcId="{E53D48FB-990E-4F17-9B28-EE3E89EF8802}" destId="{21A451D7-9E55-4DEB-B8F9-1EFEA315F854}" srcOrd="0" destOrd="0" presId="urn:microsoft.com/office/officeart/2005/8/layout/process2"/>
    <dgm:cxn modelId="{FFCA1466-5484-4D30-A0E5-D3EC6653A5AB}" srcId="{5334D2E7-7D6C-457C-BFF7-2E21C02B4288}" destId="{856B0F33-C24D-4C1B-A99B-9A6CF2EA4A37}" srcOrd="4" destOrd="0" parTransId="{88EA0C9F-BE20-4C63-B807-C85193D38EE6}" sibTransId="{BDCF135A-2D67-43FC-A2EC-51906ABEB662}"/>
    <dgm:cxn modelId="{7388E146-F9BF-4680-B483-40B13C1D6238}" type="presOf" srcId="{21BD2C3C-0CD9-4BBF-A1B9-FFFA4389A920}" destId="{C888CD51-A516-4486-B9D7-B48702DF36F7}" srcOrd="0" destOrd="0" presId="urn:microsoft.com/office/officeart/2005/8/layout/process2"/>
    <dgm:cxn modelId="{067EA669-9C32-49E4-AE65-C73614DF87B3}" srcId="{5334D2E7-7D6C-457C-BFF7-2E21C02B4288}" destId="{E53D48FB-990E-4F17-9B28-EE3E89EF8802}" srcOrd="3" destOrd="0" parTransId="{E4EA8DDF-2DF7-469B-ACAB-16324EE509C4}" sibTransId="{8F4B954D-F5A3-4C95-AE27-759F84417842}"/>
    <dgm:cxn modelId="{DCC57B6B-61E3-4AD5-8A56-367A5B15E980}" type="presOf" srcId="{0B9B716B-AE6E-43C3-810B-686F082D99F8}" destId="{5AD76B0D-AA1D-4415-8643-4E9EE7432802}" srcOrd="1" destOrd="0" presId="urn:microsoft.com/office/officeart/2005/8/layout/process2"/>
    <dgm:cxn modelId="{166383A1-BE49-4C72-BD29-9499DA1483B1}" type="presOf" srcId="{8F4B954D-F5A3-4C95-AE27-759F84417842}" destId="{90F2DCB0-A66F-4ACB-9DD5-926DC1874718}" srcOrd="1" destOrd="0" presId="urn:microsoft.com/office/officeart/2005/8/layout/process2"/>
    <dgm:cxn modelId="{C21453A2-0832-4B79-AEC5-5114E16AA8AD}" type="presOf" srcId="{5334D2E7-7D6C-457C-BFF7-2E21C02B4288}" destId="{3C1EA785-3435-4DD2-915A-486D456479E5}" srcOrd="0" destOrd="0" presId="urn:microsoft.com/office/officeart/2005/8/layout/process2"/>
    <dgm:cxn modelId="{66F988AC-7ED8-4316-9D37-EE7DBBA24413}" type="presOf" srcId="{10CC2694-FF83-4EB7-B274-D479C35A632C}" destId="{A8C34743-19E7-40E6-9C8B-EE3405FC4F02}" srcOrd="1" destOrd="0" presId="urn:microsoft.com/office/officeart/2005/8/layout/process2"/>
    <dgm:cxn modelId="{42C0D1AE-8B05-4F62-8EFF-1CD97221D003}" srcId="{5334D2E7-7D6C-457C-BFF7-2E21C02B4288}" destId="{6734B8F0-CC45-439D-85E0-A1BB1B90E18F}" srcOrd="0" destOrd="0" parTransId="{0A58374F-86C7-4B01-B7A9-934BC2ACB13B}" sibTransId="{0B9B716B-AE6E-43C3-810B-686F082D99F8}"/>
    <dgm:cxn modelId="{45D550B9-A048-4798-A4B1-4D986C5647DD}" type="presOf" srcId="{8F4B954D-F5A3-4C95-AE27-759F84417842}" destId="{C2896CD4-756E-42BB-9616-2A4A8AC5A6BE}" srcOrd="0" destOrd="0" presId="urn:microsoft.com/office/officeart/2005/8/layout/process2"/>
    <dgm:cxn modelId="{C18374C9-066D-4CB4-B219-ECD9FDBE2075}" type="presOf" srcId="{10CC2694-FF83-4EB7-B274-D479C35A632C}" destId="{BFC1AA60-511D-4C30-BB43-D251AEF5DF05}" srcOrd="0" destOrd="0" presId="urn:microsoft.com/office/officeart/2005/8/layout/process2"/>
    <dgm:cxn modelId="{D541ABD4-7B8E-4116-AC2A-F18947FDF728}" type="presOf" srcId="{4E1085D9-F476-408A-A613-FAA620701975}" destId="{CBB54240-8BC8-4E2A-9B62-D9949F75AA70}" srcOrd="1" destOrd="0" presId="urn:microsoft.com/office/officeart/2005/8/layout/process2"/>
    <dgm:cxn modelId="{727E03EC-6056-4618-8817-15BA06052273}" srcId="{5334D2E7-7D6C-457C-BFF7-2E21C02B4288}" destId="{21BD2C3C-0CD9-4BBF-A1B9-FFFA4389A920}" srcOrd="2" destOrd="0" parTransId="{315F9290-8D17-4389-8C3B-91B3FA13A5F4}" sibTransId="{10CC2694-FF83-4EB7-B274-D479C35A632C}"/>
    <dgm:cxn modelId="{06EE33EE-FBBE-4F7C-A861-FEA6355CFEA8}" srcId="{5334D2E7-7D6C-457C-BFF7-2E21C02B4288}" destId="{E05F4E7E-FD09-4830-8283-C6208C11E64D}" srcOrd="1" destOrd="0" parTransId="{4855F814-A5A9-482B-9BFE-5634BEB5B994}" sibTransId="{4E1085D9-F476-408A-A613-FAA620701975}"/>
    <dgm:cxn modelId="{D19BB9F2-3D0C-476E-835B-7DB8C9AE041F}" type="presOf" srcId="{4E1085D9-F476-408A-A613-FAA620701975}" destId="{9E903483-0112-491C-8464-7D8586DAE737}" srcOrd="0" destOrd="0" presId="urn:microsoft.com/office/officeart/2005/8/layout/process2"/>
    <dgm:cxn modelId="{559674F6-0FB5-4805-80FB-C622A74778CC}" type="presOf" srcId="{E05F4E7E-FD09-4830-8283-C6208C11E64D}" destId="{F9D1CC32-5BEB-4D68-B02E-2792B4CA64A3}" srcOrd="0" destOrd="0" presId="urn:microsoft.com/office/officeart/2005/8/layout/process2"/>
    <dgm:cxn modelId="{783D16D3-218C-4F45-B41F-FDD8AB53A006}" type="presParOf" srcId="{3C1EA785-3435-4DD2-915A-486D456479E5}" destId="{E84D650D-B3CF-4930-AB0A-3D5F5B158B2D}" srcOrd="0" destOrd="0" presId="urn:microsoft.com/office/officeart/2005/8/layout/process2"/>
    <dgm:cxn modelId="{A6D91B50-0A27-4A60-8380-9B95D27DFB46}" type="presParOf" srcId="{3C1EA785-3435-4DD2-915A-486D456479E5}" destId="{C8D5307B-F06E-4029-86E0-8401591D1767}" srcOrd="1" destOrd="0" presId="urn:microsoft.com/office/officeart/2005/8/layout/process2"/>
    <dgm:cxn modelId="{F2091A8F-6C38-4FD4-92D1-08CF83828F27}" type="presParOf" srcId="{C8D5307B-F06E-4029-86E0-8401591D1767}" destId="{5AD76B0D-AA1D-4415-8643-4E9EE7432802}" srcOrd="0" destOrd="0" presId="urn:microsoft.com/office/officeart/2005/8/layout/process2"/>
    <dgm:cxn modelId="{A29E6CF5-EF24-4936-90BD-D6EC88C0D5BD}" type="presParOf" srcId="{3C1EA785-3435-4DD2-915A-486D456479E5}" destId="{F9D1CC32-5BEB-4D68-B02E-2792B4CA64A3}" srcOrd="2" destOrd="0" presId="urn:microsoft.com/office/officeart/2005/8/layout/process2"/>
    <dgm:cxn modelId="{29AFDCE2-B4D1-499D-B46B-965E4A5DD883}" type="presParOf" srcId="{3C1EA785-3435-4DD2-915A-486D456479E5}" destId="{9E903483-0112-491C-8464-7D8586DAE737}" srcOrd="3" destOrd="0" presId="urn:microsoft.com/office/officeart/2005/8/layout/process2"/>
    <dgm:cxn modelId="{5BEFFCF9-317E-425E-B6EA-B984B3E149B3}" type="presParOf" srcId="{9E903483-0112-491C-8464-7D8586DAE737}" destId="{CBB54240-8BC8-4E2A-9B62-D9949F75AA70}" srcOrd="0" destOrd="0" presId="urn:microsoft.com/office/officeart/2005/8/layout/process2"/>
    <dgm:cxn modelId="{C0D062B4-F6B1-4253-8FD9-0E5F6D72D8DE}" type="presParOf" srcId="{3C1EA785-3435-4DD2-915A-486D456479E5}" destId="{C888CD51-A516-4486-B9D7-B48702DF36F7}" srcOrd="4" destOrd="0" presId="urn:microsoft.com/office/officeart/2005/8/layout/process2"/>
    <dgm:cxn modelId="{B3B66A0D-1291-4556-A82E-33648824D5DD}" type="presParOf" srcId="{3C1EA785-3435-4DD2-915A-486D456479E5}" destId="{BFC1AA60-511D-4C30-BB43-D251AEF5DF05}" srcOrd="5" destOrd="0" presId="urn:microsoft.com/office/officeart/2005/8/layout/process2"/>
    <dgm:cxn modelId="{00FB8014-BE49-49DF-8731-19449CE76C5D}" type="presParOf" srcId="{BFC1AA60-511D-4C30-BB43-D251AEF5DF05}" destId="{A8C34743-19E7-40E6-9C8B-EE3405FC4F02}" srcOrd="0" destOrd="0" presId="urn:microsoft.com/office/officeart/2005/8/layout/process2"/>
    <dgm:cxn modelId="{2AFA46C0-1043-4643-B346-147DFFA704E4}" type="presParOf" srcId="{3C1EA785-3435-4DD2-915A-486D456479E5}" destId="{21A451D7-9E55-4DEB-B8F9-1EFEA315F854}" srcOrd="6" destOrd="0" presId="urn:microsoft.com/office/officeart/2005/8/layout/process2"/>
    <dgm:cxn modelId="{DB1974C6-F65D-452B-9BB8-648BE4F74AA7}" type="presParOf" srcId="{3C1EA785-3435-4DD2-915A-486D456479E5}" destId="{C2896CD4-756E-42BB-9616-2A4A8AC5A6BE}" srcOrd="7" destOrd="0" presId="urn:microsoft.com/office/officeart/2005/8/layout/process2"/>
    <dgm:cxn modelId="{1A649799-13DA-4A36-90CB-ABD89B4FAD3D}" type="presParOf" srcId="{C2896CD4-756E-42BB-9616-2A4A8AC5A6BE}" destId="{90F2DCB0-A66F-4ACB-9DD5-926DC1874718}" srcOrd="0" destOrd="0" presId="urn:microsoft.com/office/officeart/2005/8/layout/process2"/>
    <dgm:cxn modelId="{F30E64AC-0B28-442B-A574-73C9CC4E6C1E}" type="presParOf" srcId="{3C1EA785-3435-4DD2-915A-486D456479E5}" destId="{704C7B96-7DF9-4D7C-B5A7-2DD6419E01AE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334D2E7-7D6C-457C-BFF7-2E21C02B4288}" type="doc">
      <dgm:prSet loTypeId="urn:microsoft.com/office/officeart/2005/8/layout/process2" loCatId="process" qsTypeId="urn:microsoft.com/office/officeart/2005/8/quickstyle/simple2" qsCatId="simple" csTypeId="urn:microsoft.com/office/officeart/2005/8/colors/accent2_1" csCatId="accent2" phldr="1"/>
      <dgm:spPr/>
    </dgm:pt>
    <dgm:pt modelId="{21BD2C3C-0CD9-4BBF-A1B9-FFFA4389A920}">
      <dgm:prSet phldrT="[Text]"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GB" sz="1200" b="1" dirty="0">
              <a:solidFill>
                <a:schemeClr val="accent3">
                  <a:lumMod val="50000"/>
                </a:schemeClr>
              </a:solidFill>
            </a:rPr>
            <a:t>Complete</a:t>
          </a:r>
        </a:p>
        <a:p>
          <a:r>
            <a:rPr lang="en-GB" sz="1200" dirty="0">
              <a:solidFill>
                <a:schemeClr val="accent3">
                  <a:lumMod val="50000"/>
                </a:schemeClr>
              </a:solidFill>
            </a:rPr>
            <a:t>Randomisation CRF (</a:t>
          </a:r>
          <a:r>
            <a:rPr lang="en-GB" sz="1200" i="1" dirty="0">
              <a:solidFill>
                <a:schemeClr val="accent3">
                  <a:lumMod val="50000"/>
                </a:schemeClr>
              </a:solidFill>
            </a:rPr>
            <a:t>on paper)</a:t>
          </a:r>
        </a:p>
      </dgm:t>
    </dgm:pt>
    <dgm:pt modelId="{315F9290-8D17-4389-8C3B-91B3FA13A5F4}" type="parTrans" cxnId="{727E03EC-6056-4618-8817-15BA06052273}">
      <dgm:prSet/>
      <dgm:spPr/>
      <dgm:t>
        <a:bodyPr/>
        <a:lstStyle/>
        <a:p>
          <a:endParaRPr lang="en-GB"/>
        </a:p>
      </dgm:t>
    </dgm:pt>
    <dgm:pt modelId="{10CC2694-FF83-4EB7-B274-D479C35A632C}" type="sibTrans" cxnId="{727E03EC-6056-4618-8817-15BA06052273}">
      <dgm:prSet/>
      <dgm:spPr/>
      <dgm:t>
        <a:bodyPr/>
        <a:lstStyle/>
        <a:p>
          <a:endParaRPr lang="en-GB"/>
        </a:p>
      </dgm:t>
    </dgm:pt>
    <dgm:pt modelId="{E53D48FB-990E-4F17-9B28-EE3E89EF8802}">
      <dgm:prSet phldrT="[Text]"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GB" sz="1200" b="1" dirty="0">
              <a:solidFill>
                <a:schemeClr val="accent3">
                  <a:lumMod val="50000"/>
                </a:schemeClr>
              </a:solidFill>
            </a:rPr>
            <a:t>Randomise</a:t>
          </a:r>
        </a:p>
        <a:p>
          <a:r>
            <a:rPr lang="en-GB" sz="1200" b="0" dirty="0">
              <a:solidFill>
                <a:schemeClr val="accent3">
                  <a:lumMod val="50000"/>
                </a:schemeClr>
              </a:solidFill>
            </a:rPr>
            <a:t>Using IVRS</a:t>
          </a:r>
        </a:p>
      </dgm:t>
    </dgm:pt>
    <dgm:pt modelId="{E4EA8DDF-2DF7-469B-ACAB-16324EE509C4}" type="parTrans" cxnId="{067EA669-9C32-49E4-AE65-C73614DF87B3}">
      <dgm:prSet/>
      <dgm:spPr/>
      <dgm:t>
        <a:bodyPr/>
        <a:lstStyle/>
        <a:p>
          <a:endParaRPr lang="en-GB"/>
        </a:p>
      </dgm:t>
    </dgm:pt>
    <dgm:pt modelId="{8F4B954D-F5A3-4C95-AE27-759F84417842}" type="sibTrans" cxnId="{067EA669-9C32-49E4-AE65-C73614DF87B3}">
      <dgm:prSet/>
      <dgm:spPr/>
      <dgm:t>
        <a:bodyPr/>
        <a:lstStyle/>
        <a:p>
          <a:endParaRPr lang="en-GB"/>
        </a:p>
      </dgm:t>
    </dgm:pt>
    <dgm:pt modelId="{6734B8F0-CC45-439D-85E0-A1BB1B90E18F}">
      <dgm:prSet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GB" sz="1200" b="1" dirty="0">
              <a:solidFill>
                <a:schemeClr val="accent3">
                  <a:lumMod val="50000"/>
                </a:schemeClr>
              </a:solidFill>
            </a:rPr>
            <a:t>Register</a:t>
          </a:r>
        </a:p>
        <a:p>
          <a:r>
            <a:rPr lang="en-GB" sz="1200" b="0" dirty="0">
              <a:solidFill>
                <a:schemeClr val="accent3">
                  <a:lumMod val="50000"/>
                </a:schemeClr>
              </a:solidFill>
            </a:rPr>
            <a:t>via trial database</a:t>
          </a:r>
        </a:p>
      </dgm:t>
    </dgm:pt>
    <dgm:pt modelId="{0A58374F-86C7-4B01-B7A9-934BC2ACB13B}" type="parTrans" cxnId="{42C0D1AE-8B05-4F62-8EFF-1CD97221D003}">
      <dgm:prSet/>
      <dgm:spPr/>
      <dgm:t>
        <a:bodyPr/>
        <a:lstStyle/>
        <a:p>
          <a:endParaRPr lang="en-GB"/>
        </a:p>
      </dgm:t>
    </dgm:pt>
    <dgm:pt modelId="{0B9B716B-AE6E-43C3-810B-686F082D99F8}" type="sibTrans" cxnId="{42C0D1AE-8B05-4F62-8EFF-1CD97221D003}">
      <dgm:prSet/>
      <dgm:spPr/>
      <dgm:t>
        <a:bodyPr/>
        <a:lstStyle/>
        <a:p>
          <a:endParaRPr lang="en-GB"/>
        </a:p>
      </dgm:t>
    </dgm:pt>
    <dgm:pt modelId="{E05F4E7E-FD09-4830-8283-C6208C11E64D}">
      <dgm:prSet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GB" sz="1200" b="1" dirty="0">
              <a:solidFill>
                <a:schemeClr val="accent3">
                  <a:lumMod val="50000"/>
                </a:schemeClr>
              </a:solidFill>
            </a:rPr>
            <a:t>Baseline Assessment and Eligibility</a:t>
          </a:r>
          <a:r>
            <a:rPr lang="en-GB" sz="1200" dirty="0">
              <a:solidFill>
                <a:schemeClr val="accent3">
                  <a:lumMod val="50000"/>
                </a:schemeClr>
              </a:solidFill>
            </a:rPr>
            <a:t> </a:t>
          </a:r>
          <a:r>
            <a:rPr lang="en-GB" sz="1200" b="1" dirty="0">
              <a:solidFill>
                <a:schemeClr val="accent3">
                  <a:lumMod val="50000"/>
                </a:schemeClr>
              </a:solidFill>
            </a:rPr>
            <a:t>CRFs</a:t>
          </a:r>
        </a:p>
        <a:p>
          <a:r>
            <a:rPr lang="en-GB" sz="1200" b="0" dirty="0">
              <a:solidFill>
                <a:schemeClr val="accent3">
                  <a:lumMod val="50000"/>
                </a:schemeClr>
              </a:solidFill>
            </a:rPr>
            <a:t>Completed on Database</a:t>
          </a:r>
        </a:p>
      </dgm:t>
    </dgm:pt>
    <dgm:pt modelId="{4855F814-A5A9-482B-9BFE-5634BEB5B994}" type="parTrans" cxnId="{06EE33EE-FBBE-4F7C-A861-FEA6355CFEA8}">
      <dgm:prSet/>
      <dgm:spPr/>
      <dgm:t>
        <a:bodyPr/>
        <a:lstStyle/>
        <a:p>
          <a:endParaRPr lang="en-GB"/>
        </a:p>
      </dgm:t>
    </dgm:pt>
    <dgm:pt modelId="{4E1085D9-F476-408A-A613-FAA620701975}" type="sibTrans" cxnId="{06EE33EE-FBBE-4F7C-A861-FEA6355CFEA8}">
      <dgm:prSet/>
      <dgm:spPr/>
      <dgm:t>
        <a:bodyPr/>
        <a:lstStyle/>
        <a:p>
          <a:endParaRPr lang="en-GB"/>
        </a:p>
      </dgm:t>
    </dgm:pt>
    <dgm:pt modelId="{856B0F33-C24D-4C1B-A99B-9A6CF2EA4A37}">
      <dgm:prSet phldrT="[Text]" custT="1"/>
      <dgm:spPr>
        <a:solidFill>
          <a:srgbClr val="F2DCDB"/>
        </a:solidFill>
      </dgm:spPr>
      <dgm:t>
        <a:bodyPr/>
        <a:lstStyle/>
        <a:p>
          <a:r>
            <a:rPr lang="en-GB" sz="1200" b="1" dirty="0"/>
            <a:t>First Dispense of IMP</a:t>
          </a:r>
        </a:p>
        <a:p>
          <a:r>
            <a:rPr lang="en-GB" sz="1200" b="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within </a:t>
          </a:r>
          <a:r>
            <a:rPr lang="en-GB" sz="1200" b="0" u="sng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one working day </a:t>
          </a:r>
          <a:r>
            <a:rPr lang="en-GB" sz="1200" b="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of randomisation </a:t>
          </a:r>
          <a:endParaRPr lang="en-GB" sz="1200" b="0" dirty="0"/>
        </a:p>
      </dgm:t>
    </dgm:pt>
    <dgm:pt modelId="{BDCF135A-2D67-43FC-A2EC-51906ABEB662}" type="sibTrans" cxnId="{FFCA1466-5484-4D30-A0E5-D3EC6653A5AB}">
      <dgm:prSet/>
      <dgm:spPr/>
      <dgm:t>
        <a:bodyPr/>
        <a:lstStyle/>
        <a:p>
          <a:endParaRPr lang="en-GB"/>
        </a:p>
      </dgm:t>
    </dgm:pt>
    <dgm:pt modelId="{88EA0C9F-BE20-4C63-B807-C85193D38EE6}" type="parTrans" cxnId="{FFCA1466-5484-4D30-A0E5-D3EC6653A5AB}">
      <dgm:prSet/>
      <dgm:spPr/>
      <dgm:t>
        <a:bodyPr/>
        <a:lstStyle/>
        <a:p>
          <a:endParaRPr lang="en-GB"/>
        </a:p>
      </dgm:t>
    </dgm:pt>
    <dgm:pt modelId="{3C1EA785-3435-4DD2-915A-486D456479E5}" type="pres">
      <dgm:prSet presAssocID="{5334D2E7-7D6C-457C-BFF7-2E21C02B4288}" presName="linearFlow" presStyleCnt="0">
        <dgm:presLayoutVars>
          <dgm:resizeHandles val="exact"/>
        </dgm:presLayoutVars>
      </dgm:prSet>
      <dgm:spPr/>
    </dgm:pt>
    <dgm:pt modelId="{E84D650D-B3CF-4930-AB0A-3D5F5B158B2D}" type="pres">
      <dgm:prSet presAssocID="{6734B8F0-CC45-439D-85E0-A1BB1B90E18F}" presName="node" presStyleLbl="node1" presStyleIdx="0" presStyleCnt="5">
        <dgm:presLayoutVars>
          <dgm:bulletEnabled val="1"/>
        </dgm:presLayoutVars>
      </dgm:prSet>
      <dgm:spPr/>
    </dgm:pt>
    <dgm:pt modelId="{C8D5307B-F06E-4029-86E0-8401591D1767}" type="pres">
      <dgm:prSet presAssocID="{0B9B716B-AE6E-43C3-810B-686F082D99F8}" presName="sibTrans" presStyleLbl="sibTrans2D1" presStyleIdx="0" presStyleCnt="4"/>
      <dgm:spPr/>
    </dgm:pt>
    <dgm:pt modelId="{5AD76B0D-AA1D-4415-8643-4E9EE7432802}" type="pres">
      <dgm:prSet presAssocID="{0B9B716B-AE6E-43C3-810B-686F082D99F8}" presName="connectorText" presStyleLbl="sibTrans2D1" presStyleIdx="0" presStyleCnt="4"/>
      <dgm:spPr/>
    </dgm:pt>
    <dgm:pt modelId="{F9D1CC32-5BEB-4D68-B02E-2792B4CA64A3}" type="pres">
      <dgm:prSet presAssocID="{E05F4E7E-FD09-4830-8283-C6208C11E64D}" presName="node" presStyleLbl="node1" presStyleIdx="1" presStyleCnt="5" custScaleY="138963">
        <dgm:presLayoutVars>
          <dgm:bulletEnabled val="1"/>
        </dgm:presLayoutVars>
      </dgm:prSet>
      <dgm:spPr/>
    </dgm:pt>
    <dgm:pt modelId="{9E903483-0112-491C-8464-7D8586DAE737}" type="pres">
      <dgm:prSet presAssocID="{4E1085D9-F476-408A-A613-FAA620701975}" presName="sibTrans" presStyleLbl="sibTrans2D1" presStyleIdx="1" presStyleCnt="4"/>
      <dgm:spPr/>
    </dgm:pt>
    <dgm:pt modelId="{CBB54240-8BC8-4E2A-9B62-D9949F75AA70}" type="pres">
      <dgm:prSet presAssocID="{4E1085D9-F476-408A-A613-FAA620701975}" presName="connectorText" presStyleLbl="sibTrans2D1" presStyleIdx="1" presStyleCnt="4"/>
      <dgm:spPr/>
    </dgm:pt>
    <dgm:pt modelId="{C888CD51-A516-4486-B9D7-B48702DF36F7}" type="pres">
      <dgm:prSet presAssocID="{21BD2C3C-0CD9-4BBF-A1B9-FFFA4389A920}" presName="node" presStyleLbl="node1" presStyleIdx="2" presStyleCnt="5">
        <dgm:presLayoutVars>
          <dgm:bulletEnabled val="1"/>
        </dgm:presLayoutVars>
      </dgm:prSet>
      <dgm:spPr/>
    </dgm:pt>
    <dgm:pt modelId="{BFC1AA60-511D-4C30-BB43-D251AEF5DF05}" type="pres">
      <dgm:prSet presAssocID="{10CC2694-FF83-4EB7-B274-D479C35A632C}" presName="sibTrans" presStyleLbl="sibTrans2D1" presStyleIdx="2" presStyleCnt="4"/>
      <dgm:spPr/>
    </dgm:pt>
    <dgm:pt modelId="{A8C34743-19E7-40E6-9C8B-EE3405FC4F02}" type="pres">
      <dgm:prSet presAssocID="{10CC2694-FF83-4EB7-B274-D479C35A632C}" presName="connectorText" presStyleLbl="sibTrans2D1" presStyleIdx="2" presStyleCnt="4"/>
      <dgm:spPr/>
    </dgm:pt>
    <dgm:pt modelId="{21A451D7-9E55-4DEB-B8F9-1EFEA315F854}" type="pres">
      <dgm:prSet presAssocID="{E53D48FB-990E-4F17-9B28-EE3E89EF8802}" presName="node" presStyleLbl="node1" presStyleIdx="3" presStyleCnt="5">
        <dgm:presLayoutVars>
          <dgm:bulletEnabled val="1"/>
        </dgm:presLayoutVars>
      </dgm:prSet>
      <dgm:spPr/>
    </dgm:pt>
    <dgm:pt modelId="{C2896CD4-756E-42BB-9616-2A4A8AC5A6BE}" type="pres">
      <dgm:prSet presAssocID="{8F4B954D-F5A3-4C95-AE27-759F84417842}" presName="sibTrans" presStyleLbl="sibTrans2D1" presStyleIdx="3" presStyleCnt="4"/>
      <dgm:spPr/>
    </dgm:pt>
    <dgm:pt modelId="{90F2DCB0-A66F-4ACB-9DD5-926DC1874718}" type="pres">
      <dgm:prSet presAssocID="{8F4B954D-F5A3-4C95-AE27-759F84417842}" presName="connectorText" presStyleLbl="sibTrans2D1" presStyleIdx="3" presStyleCnt="4"/>
      <dgm:spPr/>
    </dgm:pt>
    <dgm:pt modelId="{704C7B96-7DF9-4D7C-B5A7-2DD6419E01AE}" type="pres">
      <dgm:prSet presAssocID="{856B0F33-C24D-4C1B-A99B-9A6CF2EA4A37}" presName="node" presStyleLbl="node1" presStyleIdx="4" presStyleCnt="5">
        <dgm:presLayoutVars>
          <dgm:bulletEnabled val="1"/>
        </dgm:presLayoutVars>
      </dgm:prSet>
      <dgm:spPr/>
    </dgm:pt>
  </dgm:ptLst>
  <dgm:cxnLst>
    <dgm:cxn modelId="{8A7C3807-049B-420B-814D-ACA04788340C}" type="presOf" srcId="{856B0F33-C24D-4C1B-A99B-9A6CF2EA4A37}" destId="{704C7B96-7DF9-4D7C-B5A7-2DD6419E01AE}" srcOrd="0" destOrd="0" presId="urn:microsoft.com/office/officeart/2005/8/layout/process2"/>
    <dgm:cxn modelId="{BF1C005B-AE79-4D28-B521-7B6C6B6E2B85}" type="presOf" srcId="{0B9B716B-AE6E-43C3-810B-686F082D99F8}" destId="{C8D5307B-F06E-4029-86E0-8401591D1767}" srcOrd="0" destOrd="0" presId="urn:microsoft.com/office/officeart/2005/8/layout/process2"/>
    <dgm:cxn modelId="{64229544-AAF3-4BB5-B81D-BFD58FC78359}" type="presOf" srcId="{6734B8F0-CC45-439D-85E0-A1BB1B90E18F}" destId="{E84D650D-B3CF-4930-AB0A-3D5F5B158B2D}" srcOrd="0" destOrd="0" presId="urn:microsoft.com/office/officeart/2005/8/layout/process2"/>
    <dgm:cxn modelId="{672F5165-C254-4424-966A-570EF0266741}" type="presOf" srcId="{E53D48FB-990E-4F17-9B28-EE3E89EF8802}" destId="{21A451D7-9E55-4DEB-B8F9-1EFEA315F854}" srcOrd="0" destOrd="0" presId="urn:microsoft.com/office/officeart/2005/8/layout/process2"/>
    <dgm:cxn modelId="{FFCA1466-5484-4D30-A0E5-D3EC6653A5AB}" srcId="{5334D2E7-7D6C-457C-BFF7-2E21C02B4288}" destId="{856B0F33-C24D-4C1B-A99B-9A6CF2EA4A37}" srcOrd="4" destOrd="0" parTransId="{88EA0C9F-BE20-4C63-B807-C85193D38EE6}" sibTransId="{BDCF135A-2D67-43FC-A2EC-51906ABEB662}"/>
    <dgm:cxn modelId="{7388E146-F9BF-4680-B483-40B13C1D6238}" type="presOf" srcId="{21BD2C3C-0CD9-4BBF-A1B9-FFFA4389A920}" destId="{C888CD51-A516-4486-B9D7-B48702DF36F7}" srcOrd="0" destOrd="0" presId="urn:microsoft.com/office/officeart/2005/8/layout/process2"/>
    <dgm:cxn modelId="{067EA669-9C32-49E4-AE65-C73614DF87B3}" srcId="{5334D2E7-7D6C-457C-BFF7-2E21C02B4288}" destId="{E53D48FB-990E-4F17-9B28-EE3E89EF8802}" srcOrd="3" destOrd="0" parTransId="{E4EA8DDF-2DF7-469B-ACAB-16324EE509C4}" sibTransId="{8F4B954D-F5A3-4C95-AE27-759F84417842}"/>
    <dgm:cxn modelId="{DCC57B6B-61E3-4AD5-8A56-367A5B15E980}" type="presOf" srcId="{0B9B716B-AE6E-43C3-810B-686F082D99F8}" destId="{5AD76B0D-AA1D-4415-8643-4E9EE7432802}" srcOrd="1" destOrd="0" presId="urn:microsoft.com/office/officeart/2005/8/layout/process2"/>
    <dgm:cxn modelId="{166383A1-BE49-4C72-BD29-9499DA1483B1}" type="presOf" srcId="{8F4B954D-F5A3-4C95-AE27-759F84417842}" destId="{90F2DCB0-A66F-4ACB-9DD5-926DC1874718}" srcOrd="1" destOrd="0" presId="urn:microsoft.com/office/officeart/2005/8/layout/process2"/>
    <dgm:cxn modelId="{C21453A2-0832-4B79-AEC5-5114E16AA8AD}" type="presOf" srcId="{5334D2E7-7D6C-457C-BFF7-2E21C02B4288}" destId="{3C1EA785-3435-4DD2-915A-486D456479E5}" srcOrd="0" destOrd="0" presId="urn:microsoft.com/office/officeart/2005/8/layout/process2"/>
    <dgm:cxn modelId="{66F988AC-7ED8-4316-9D37-EE7DBBA24413}" type="presOf" srcId="{10CC2694-FF83-4EB7-B274-D479C35A632C}" destId="{A8C34743-19E7-40E6-9C8B-EE3405FC4F02}" srcOrd="1" destOrd="0" presId="urn:microsoft.com/office/officeart/2005/8/layout/process2"/>
    <dgm:cxn modelId="{42C0D1AE-8B05-4F62-8EFF-1CD97221D003}" srcId="{5334D2E7-7D6C-457C-BFF7-2E21C02B4288}" destId="{6734B8F0-CC45-439D-85E0-A1BB1B90E18F}" srcOrd="0" destOrd="0" parTransId="{0A58374F-86C7-4B01-B7A9-934BC2ACB13B}" sibTransId="{0B9B716B-AE6E-43C3-810B-686F082D99F8}"/>
    <dgm:cxn modelId="{45D550B9-A048-4798-A4B1-4D986C5647DD}" type="presOf" srcId="{8F4B954D-F5A3-4C95-AE27-759F84417842}" destId="{C2896CD4-756E-42BB-9616-2A4A8AC5A6BE}" srcOrd="0" destOrd="0" presId="urn:microsoft.com/office/officeart/2005/8/layout/process2"/>
    <dgm:cxn modelId="{C18374C9-066D-4CB4-B219-ECD9FDBE2075}" type="presOf" srcId="{10CC2694-FF83-4EB7-B274-D479C35A632C}" destId="{BFC1AA60-511D-4C30-BB43-D251AEF5DF05}" srcOrd="0" destOrd="0" presId="urn:microsoft.com/office/officeart/2005/8/layout/process2"/>
    <dgm:cxn modelId="{D541ABD4-7B8E-4116-AC2A-F18947FDF728}" type="presOf" srcId="{4E1085D9-F476-408A-A613-FAA620701975}" destId="{CBB54240-8BC8-4E2A-9B62-D9949F75AA70}" srcOrd="1" destOrd="0" presId="urn:microsoft.com/office/officeart/2005/8/layout/process2"/>
    <dgm:cxn modelId="{727E03EC-6056-4618-8817-15BA06052273}" srcId="{5334D2E7-7D6C-457C-BFF7-2E21C02B4288}" destId="{21BD2C3C-0CD9-4BBF-A1B9-FFFA4389A920}" srcOrd="2" destOrd="0" parTransId="{315F9290-8D17-4389-8C3B-91B3FA13A5F4}" sibTransId="{10CC2694-FF83-4EB7-B274-D479C35A632C}"/>
    <dgm:cxn modelId="{06EE33EE-FBBE-4F7C-A861-FEA6355CFEA8}" srcId="{5334D2E7-7D6C-457C-BFF7-2E21C02B4288}" destId="{E05F4E7E-FD09-4830-8283-C6208C11E64D}" srcOrd="1" destOrd="0" parTransId="{4855F814-A5A9-482B-9BFE-5634BEB5B994}" sibTransId="{4E1085D9-F476-408A-A613-FAA620701975}"/>
    <dgm:cxn modelId="{D19BB9F2-3D0C-476E-835B-7DB8C9AE041F}" type="presOf" srcId="{4E1085D9-F476-408A-A613-FAA620701975}" destId="{9E903483-0112-491C-8464-7D8586DAE737}" srcOrd="0" destOrd="0" presId="urn:microsoft.com/office/officeart/2005/8/layout/process2"/>
    <dgm:cxn modelId="{559674F6-0FB5-4805-80FB-C622A74778CC}" type="presOf" srcId="{E05F4E7E-FD09-4830-8283-C6208C11E64D}" destId="{F9D1CC32-5BEB-4D68-B02E-2792B4CA64A3}" srcOrd="0" destOrd="0" presId="urn:microsoft.com/office/officeart/2005/8/layout/process2"/>
    <dgm:cxn modelId="{783D16D3-218C-4F45-B41F-FDD8AB53A006}" type="presParOf" srcId="{3C1EA785-3435-4DD2-915A-486D456479E5}" destId="{E84D650D-B3CF-4930-AB0A-3D5F5B158B2D}" srcOrd="0" destOrd="0" presId="urn:microsoft.com/office/officeart/2005/8/layout/process2"/>
    <dgm:cxn modelId="{A6D91B50-0A27-4A60-8380-9B95D27DFB46}" type="presParOf" srcId="{3C1EA785-3435-4DD2-915A-486D456479E5}" destId="{C8D5307B-F06E-4029-86E0-8401591D1767}" srcOrd="1" destOrd="0" presId="urn:microsoft.com/office/officeart/2005/8/layout/process2"/>
    <dgm:cxn modelId="{F2091A8F-6C38-4FD4-92D1-08CF83828F27}" type="presParOf" srcId="{C8D5307B-F06E-4029-86E0-8401591D1767}" destId="{5AD76B0D-AA1D-4415-8643-4E9EE7432802}" srcOrd="0" destOrd="0" presId="urn:microsoft.com/office/officeart/2005/8/layout/process2"/>
    <dgm:cxn modelId="{A29E6CF5-EF24-4936-90BD-D6EC88C0D5BD}" type="presParOf" srcId="{3C1EA785-3435-4DD2-915A-486D456479E5}" destId="{F9D1CC32-5BEB-4D68-B02E-2792B4CA64A3}" srcOrd="2" destOrd="0" presId="urn:microsoft.com/office/officeart/2005/8/layout/process2"/>
    <dgm:cxn modelId="{29AFDCE2-B4D1-499D-B46B-965E4A5DD883}" type="presParOf" srcId="{3C1EA785-3435-4DD2-915A-486D456479E5}" destId="{9E903483-0112-491C-8464-7D8586DAE737}" srcOrd="3" destOrd="0" presId="urn:microsoft.com/office/officeart/2005/8/layout/process2"/>
    <dgm:cxn modelId="{5BEFFCF9-317E-425E-B6EA-B984B3E149B3}" type="presParOf" srcId="{9E903483-0112-491C-8464-7D8586DAE737}" destId="{CBB54240-8BC8-4E2A-9B62-D9949F75AA70}" srcOrd="0" destOrd="0" presId="urn:microsoft.com/office/officeart/2005/8/layout/process2"/>
    <dgm:cxn modelId="{C0D062B4-F6B1-4253-8FD9-0E5F6D72D8DE}" type="presParOf" srcId="{3C1EA785-3435-4DD2-915A-486D456479E5}" destId="{C888CD51-A516-4486-B9D7-B48702DF36F7}" srcOrd="4" destOrd="0" presId="urn:microsoft.com/office/officeart/2005/8/layout/process2"/>
    <dgm:cxn modelId="{B3B66A0D-1291-4556-A82E-33648824D5DD}" type="presParOf" srcId="{3C1EA785-3435-4DD2-915A-486D456479E5}" destId="{BFC1AA60-511D-4C30-BB43-D251AEF5DF05}" srcOrd="5" destOrd="0" presId="urn:microsoft.com/office/officeart/2005/8/layout/process2"/>
    <dgm:cxn modelId="{00FB8014-BE49-49DF-8731-19449CE76C5D}" type="presParOf" srcId="{BFC1AA60-511D-4C30-BB43-D251AEF5DF05}" destId="{A8C34743-19E7-40E6-9C8B-EE3405FC4F02}" srcOrd="0" destOrd="0" presId="urn:microsoft.com/office/officeart/2005/8/layout/process2"/>
    <dgm:cxn modelId="{2AFA46C0-1043-4643-B346-147DFFA704E4}" type="presParOf" srcId="{3C1EA785-3435-4DD2-915A-486D456479E5}" destId="{21A451D7-9E55-4DEB-B8F9-1EFEA315F854}" srcOrd="6" destOrd="0" presId="urn:microsoft.com/office/officeart/2005/8/layout/process2"/>
    <dgm:cxn modelId="{DB1974C6-F65D-452B-9BB8-648BE4F74AA7}" type="presParOf" srcId="{3C1EA785-3435-4DD2-915A-486D456479E5}" destId="{C2896CD4-756E-42BB-9616-2A4A8AC5A6BE}" srcOrd="7" destOrd="0" presId="urn:microsoft.com/office/officeart/2005/8/layout/process2"/>
    <dgm:cxn modelId="{1A649799-13DA-4A36-90CB-ABD89B4FAD3D}" type="presParOf" srcId="{C2896CD4-756E-42BB-9616-2A4A8AC5A6BE}" destId="{90F2DCB0-A66F-4ACB-9DD5-926DC1874718}" srcOrd="0" destOrd="0" presId="urn:microsoft.com/office/officeart/2005/8/layout/process2"/>
    <dgm:cxn modelId="{F30E64AC-0B28-442B-A574-73C9CC4E6C1E}" type="presParOf" srcId="{3C1EA785-3435-4DD2-915A-486D456479E5}" destId="{704C7B96-7DF9-4D7C-B5A7-2DD6419E01AE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4D650D-B3CF-4930-AB0A-3D5F5B158B2D}">
      <dsp:nvSpPr>
        <dsp:cNvPr id="0" name=""/>
        <dsp:cNvSpPr/>
      </dsp:nvSpPr>
      <dsp:spPr>
        <a:xfrm>
          <a:off x="0" y="3727"/>
          <a:ext cx="1557848" cy="671631"/>
        </a:xfrm>
        <a:prstGeom prst="roundRect">
          <a:avLst>
            <a:gd name="adj" fmla="val 10000"/>
          </a:avLst>
        </a:prstGeom>
        <a:solidFill>
          <a:srgbClr val="F2DCDB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Register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/>
            <a:t>via trial database</a:t>
          </a:r>
        </a:p>
      </dsp:txBody>
      <dsp:txXfrm>
        <a:off x="19671" y="23398"/>
        <a:ext cx="1518506" cy="632289"/>
      </dsp:txXfrm>
    </dsp:sp>
    <dsp:sp modelId="{C8D5307B-F06E-4029-86E0-8401591D1767}">
      <dsp:nvSpPr>
        <dsp:cNvPr id="0" name=""/>
        <dsp:cNvSpPr/>
      </dsp:nvSpPr>
      <dsp:spPr>
        <a:xfrm rot="5400000">
          <a:off x="652993" y="692149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717335"/>
        <a:ext cx="181340" cy="176303"/>
      </dsp:txXfrm>
    </dsp:sp>
    <dsp:sp modelId="{F9D1CC32-5BEB-4D68-B02E-2792B4CA64A3}">
      <dsp:nvSpPr>
        <dsp:cNvPr id="0" name=""/>
        <dsp:cNvSpPr/>
      </dsp:nvSpPr>
      <dsp:spPr>
        <a:xfrm>
          <a:off x="0" y="1011173"/>
          <a:ext cx="1557848" cy="933318"/>
        </a:xfrm>
        <a:prstGeom prst="roundRect">
          <a:avLst>
            <a:gd name="adj" fmla="val 10000"/>
          </a:avLst>
        </a:prstGeom>
        <a:solidFill>
          <a:srgbClr val="F2DCDB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Baseline Assessment and Eligibility</a:t>
          </a:r>
          <a:r>
            <a:rPr lang="en-GB" sz="1200" kern="1200" dirty="0"/>
            <a:t> </a:t>
          </a:r>
          <a:r>
            <a:rPr lang="en-GB" sz="1200" b="1" kern="1200" dirty="0"/>
            <a:t>CRFs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/>
            <a:t>Completed on Database</a:t>
          </a:r>
        </a:p>
      </dsp:txBody>
      <dsp:txXfrm>
        <a:off x="27336" y="1038509"/>
        <a:ext cx="1503176" cy="878646"/>
      </dsp:txXfrm>
    </dsp:sp>
    <dsp:sp modelId="{9E903483-0112-491C-8464-7D8586DAE737}">
      <dsp:nvSpPr>
        <dsp:cNvPr id="0" name=""/>
        <dsp:cNvSpPr/>
      </dsp:nvSpPr>
      <dsp:spPr>
        <a:xfrm rot="5400000">
          <a:off x="652993" y="1961283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1986469"/>
        <a:ext cx="181340" cy="176303"/>
      </dsp:txXfrm>
    </dsp:sp>
    <dsp:sp modelId="{C888CD51-A516-4486-B9D7-B48702DF36F7}">
      <dsp:nvSpPr>
        <dsp:cNvPr id="0" name=""/>
        <dsp:cNvSpPr/>
      </dsp:nvSpPr>
      <dsp:spPr>
        <a:xfrm>
          <a:off x="0" y="2280308"/>
          <a:ext cx="1557848" cy="671631"/>
        </a:xfrm>
        <a:prstGeom prst="roundRect">
          <a:avLst>
            <a:gd name="adj" fmla="val 10000"/>
          </a:avLst>
        </a:prstGeom>
        <a:solidFill>
          <a:srgbClr val="F2DCDB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Complete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Randomisation CRF (</a:t>
          </a:r>
          <a:r>
            <a:rPr lang="en-GB" sz="1200" i="1" kern="1200" dirty="0"/>
            <a:t>on paper)</a:t>
          </a:r>
        </a:p>
      </dsp:txBody>
      <dsp:txXfrm>
        <a:off x="19671" y="2299979"/>
        <a:ext cx="1518506" cy="632289"/>
      </dsp:txXfrm>
    </dsp:sp>
    <dsp:sp modelId="{BFC1AA60-511D-4C30-BB43-D251AEF5DF05}">
      <dsp:nvSpPr>
        <dsp:cNvPr id="0" name=""/>
        <dsp:cNvSpPr/>
      </dsp:nvSpPr>
      <dsp:spPr>
        <a:xfrm rot="5400000">
          <a:off x="652993" y="2968730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2993916"/>
        <a:ext cx="181340" cy="176303"/>
      </dsp:txXfrm>
    </dsp:sp>
    <dsp:sp modelId="{21A451D7-9E55-4DEB-B8F9-1EFEA315F854}">
      <dsp:nvSpPr>
        <dsp:cNvPr id="0" name=""/>
        <dsp:cNvSpPr/>
      </dsp:nvSpPr>
      <dsp:spPr>
        <a:xfrm>
          <a:off x="0" y="3287754"/>
          <a:ext cx="1557848" cy="671631"/>
        </a:xfrm>
        <a:prstGeom prst="roundRect">
          <a:avLst>
            <a:gd name="adj" fmla="val 10000"/>
          </a:avLst>
        </a:prstGeom>
        <a:solidFill>
          <a:srgbClr val="F2DCDB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Randomise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/>
            <a:t>Using IVRS</a:t>
          </a:r>
        </a:p>
      </dsp:txBody>
      <dsp:txXfrm>
        <a:off x="19671" y="3307425"/>
        <a:ext cx="1518506" cy="632289"/>
      </dsp:txXfrm>
    </dsp:sp>
    <dsp:sp modelId="{C2896CD4-756E-42BB-9616-2A4A8AC5A6BE}">
      <dsp:nvSpPr>
        <dsp:cNvPr id="0" name=""/>
        <dsp:cNvSpPr/>
      </dsp:nvSpPr>
      <dsp:spPr>
        <a:xfrm rot="5400000">
          <a:off x="652993" y="3976176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4001362"/>
        <a:ext cx="181340" cy="176303"/>
      </dsp:txXfrm>
    </dsp:sp>
    <dsp:sp modelId="{704C7B96-7DF9-4D7C-B5A7-2DD6419E01AE}">
      <dsp:nvSpPr>
        <dsp:cNvPr id="0" name=""/>
        <dsp:cNvSpPr/>
      </dsp:nvSpPr>
      <dsp:spPr>
        <a:xfrm>
          <a:off x="0" y="4295201"/>
          <a:ext cx="1557848" cy="671631"/>
        </a:xfrm>
        <a:prstGeom prst="roundRect">
          <a:avLst>
            <a:gd name="adj" fmla="val 10000"/>
          </a:avLst>
        </a:prstGeom>
        <a:solidFill>
          <a:srgbClr val="F2DCDB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First Dispense of IMP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within </a:t>
          </a:r>
          <a:r>
            <a:rPr lang="en-GB" sz="1200" b="0" u="sng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one working day </a:t>
          </a:r>
          <a:r>
            <a:rPr lang="en-GB" sz="1200" b="0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of randomisation </a:t>
          </a:r>
          <a:endParaRPr lang="en-GB" sz="1200" b="0" kern="1200" dirty="0"/>
        </a:p>
      </dsp:txBody>
      <dsp:txXfrm>
        <a:off x="19671" y="4314872"/>
        <a:ext cx="1518506" cy="6322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4D650D-B3CF-4930-AB0A-3D5F5B158B2D}">
      <dsp:nvSpPr>
        <dsp:cNvPr id="0" name=""/>
        <dsp:cNvSpPr/>
      </dsp:nvSpPr>
      <dsp:spPr>
        <a:xfrm>
          <a:off x="0" y="3727"/>
          <a:ext cx="1557848" cy="671631"/>
        </a:xfrm>
        <a:prstGeom prst="roundRect">
          <a:avLst>
            <a:gd name="adj" fmla="val 10000"/>
          </a:avLst>
        </a:prstGeom>
        <a:solidFill>
          <a:srgbClr val="F2DCDB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Register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/>
            <a:t>via trial database</a:t>
          </a:r>
        </a:p>
      </dsp:txBody>
      <dsp:txXfrm>
        <a:off x="19671" y="23398"/>
        <a:ext cx="1518506" cy="632289"/>
      </dsp:txXfrm>
    </dsp:sp>
    <dsp:sp modelId="{C8D5307B-F06E-4029-86E0-8401591D1767}">
      <dsp:nvSpPr>
        <dsp:cNvPr id="0" name=""/>
        <dsp:cNvSpPr/>
      </dsp:nvSpPr>
      <dsp:spPr>
        <a:xfrm rot="5400000">
          <a:off x="652993" y="692149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717335"/>
        <a:ext cx="181340" cy="176303"/>
      </dsp:txXfrm>
    </dsp:sp>
    <dsp:sp modelId="{F9D1CC32-5BEB-4D68-B02E-2792B4CA64A3}">
      <dsp:nvSpPr>
        <dsp:cNvPr id="0" name=""/>
        <dsp:cNvSpPr/>
      </dsp:nvSpPr>
      <dsp:spPr>
        <a:xfrm>
          <a:off x="0" y="1011173"/>
          <a:ext cx="1557848" cy="933318"/>
        </a:xfrm>
        <a:prstGeom prst="roundRect">
          <a:avLst>
            <a:gd name="adj" fmla="val 10000"/>
          </a:avLst>
        </a:prstGeom>
        <a:solidFill>
          <a:schemeClr val="bg1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>
                  <a:lumMod val="50000"/>
                  <a:lumOff val="50000"/>
                </a:schemeClr>
              </a:solidFill>
            </a:rPr>
            <a:t>Baseline Assessment and Eligibility</a:t>
          </a:r>
          <a:r>
            <a:rPr lang="en-GB" sz="1200" kern="1200" dirty="0">
              <a:solidFill>
                <a:schemeClr val="tx1">
                  <a:lumMod val="50000"/>
                  <a:lumOff val="50000"/>
                </a:schemeClr>
              </a:solidFill>
            </a:rPr>
            <a:t> </a:t>
          </a:r>
          <a:r>
            <a:rPr lang="en-GB" sz="1200" b="1" kern="1200" dirty="0">
              <a:solidFill>
                <a:schemeClr val="tx1">
                  <a:lumMod val="50000"/>
                  <a:lumOff val="50000"/>
                </a:schemeClr>
              </a:solidFill>
            </a:rPr>
            <a:t>CRFs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solidFill>
                <a:schemeClr val="tx1">
                  <a:lumMod val="50000"/>
                  <a:lumOff val="50000"/>
                </a:schemeClr>
              </a:solidFill>
            </a:rPr>
            <a:t>Completed on Database</a:t>
          </a:r>
        </a:p>
      </dsp:txBody>
      <dsp:txXfrm>
        <a:off x="27336" y="1038509"/>
        <a:ext cx="1503176" cy="878646"/>
      </dsp:txXfrm>
    </dsp:sp>
    <dsp:sp modelId="{9E903483-0112-491C-8464-7D8586DAE737}">
      <dsp:nvSpPr>
        <dsp:cNvPr id="0" name=""/>
        <dsp:cNvSpPr/>
      </dsp:nvSpPr>
      <dsp:spPr>
        <a:xfrm rot="5400000">
          <a:off x="652993" y="1961283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1986469"/>
        <a:ext cx="181340" cy="176303"/>
      </dsp:txXfrm>
    </dsp:sp>
    <dsp:sp modelId="{C888CD51-A516-4486-B9D7-B48702DF36F7}">
      <dsp:nvSpPr>
        <dsp:cNvPr id="0" name=""/>
        <dsp:cNvSpPr/>
      </dsp:nvSpPr>
      <dsp:spPr>
        <a:xfrm>
          <a:off x="0" y="2280308"/>
          <a:ext cx="1557848" cy="671631"/>
        </a:xfrm>
        <a:prstGeom prst="roundRect">
          <a:avLst>
            <a:gd name="adj" fmla="val 10000"/>
          </a:avLst>
        </a:prstGeom>
        <a:solidFill>
          <a:schemeClr val="bg1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>
                  <a:lumMod val="50000"/>
                  <a:lumOff val="50000"/>
                </a:schemeClr>
              </a:solidFill>
            </a:rPr>
            <a:t>Complete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>
                  <a:lumMod val="50000"/>
                  <a:lumOff val="50000"/>
                </a:schemeClr>
              </a:solidFill>
            </a:rPr>
            <a:t>Randomisation CRF (</a:t>
          </a:r>
          <a:r>
            <a:rPr lang="en-GB" sz="1200" i="1" kern="1200" dirty="0">
              <a:solidFill>
                <a:schemeClr val="tx1">
                  <a:lumMod val="50000"/>
                  <a:lumOff val="50000"/>
                </a:schemeClr>
              </a:solidFill>
            </a:rPr>
            <a:t>on paper)</a:t>
          </a:r>
        </a:p>
      </dsp:txBody>
      <dsp:txXfrm>
        <a:off x="19671" y="2299979"/>
        <a:ext cx="1518506" cy="632289"/>
      </dsp:txXfrm>
    </dsp:sp>
    <dsp:sp modelId="{BFC1AA60-511D-4C30-BB43-D251AEF5DF05}">
      <dsp:nvSpPr>
        <dsp:cNvPr id="0" name=""/>
        <dsp:cNvSpPr/>
      </dsp:nvSpPr>
      <dsp:spPr>
        <a:xfrm rot="5400000">
          <a:off x="652993" y="2968730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2993916"/>
        <a:ext cx="181340" cy="176303"/>
      </dsp:txXfrm>
    </dsp:sp>
    <dsp:sp modelId="{21A451D7-9E55-4DEB-B8F9-1EFEA315F854}">
      <dsp:nvSpPr>
        <dsp:cNvPr id="0" name=""/>
        <dsp:cNvSpPr/>
      </dsp:nvSpPr>
      <dsp:spPr>
        <a:xfrm>
          <a:off x="0" y="3287754"/>
          <a:ext cx="1557848" cy="671631"/>
        </a:xfrm>
        <a:prstGeom prst="roundRect">
          <a:avLst>
            <a:gd name="adj" fmla="val 10000"/>
          </a:avLst>
        </a:prstGeom>
        <a:solidFill>
          <a:schemeClr val="bg1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>
                  <a:lumMod val="50000"/>
                  <a:lumOff val="50000"/>
                </a:schemeClr>
              </a:solidFill>
            </a:rPr>
            <a:t>Randomise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solidFill>
                <a:schemeClr val="tx1">
                  <a:lumMod val="50000"/>
                  <a:lumOff val="50000"/>
                </a:schemeClr>
              </a:solidFill>
            </a:rPr>
            <a:t>Using IVRS</a:t>
          </a:r>
        </a:p>
      </dsp:txBody>
      <dsp:txXfrm>
        <a:off x="19671" y="3307425"/>
        <a:ext cx="1518506" cy="632289"/>
      </dsp:txXfrm>
    </dsp:sp>
    <dsp:sp modelId="{C2896CD4-756E-42BB-9616-2A4A8AC5A6BE}">
      <dsp:nvSpPr>
        <dsp:cNvPr id="0" name=""/>
        <dsp:cNvSpPr/>
      </dsp:nvSpPr>
      <dsp:spPr>
        <a:xfrm rot="5400000">
          <a:off x="652993" y="3976176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4001362"/>
        <a:ext cx="181340" cy="176303"/>
      </dsp:txXfrm>
    </dsp:sp>
    <dsp:sp modelId="{704C7B96-7DF9-4D7C-B5A7-2DD6419E01AE}">
      <dsp:nvSpPr>
        <dsp:cNvPr id="0" name=""/>
        <dsp:cNvSpPr/>
      </dsp:nvSpPr>
      <dsp:spPr>
        <a:xfrm>
          <a:off x="0" y="4295201"/>
          <a:ext cx="1557848" cy="671631"/>
        </a:xfrm>
        <a:prstGeom prst="roundRect">
          <a:avLst>
            <a:gd name="adj" fmla="val 10000"/>
          </a:avLst>
        </a:prstGeom>
        <a:solidFill>
          <a:schemeClr val="bg1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>
                  <a:lumMod val="50000"/>
                  <a:lumOff val="50000"/>
                </a:schemeClr>
              </a:solidFill>
            </a:rPr>
            <a:t>First Dispense of IMP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rPr>
            <a:t>within </a:t>
          </a:r>
          <a:r>
            <a:rPr lang="en-GB" sz="1200" b="0" u="sng" kern="1200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rPr>
            <a:t>one working day </a:t>
          </a:r>
          <a:r>
            <a:rPr lang="en-GB" sz="1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rPr>
            <a:t>of randomisation </a:t>
          </a:r>
          <a:endParaRPr lang="en-GB" sz="1200" b="0" kern="1200" dirty="0">
            <a:solidFill>
              <a:schemeClr val="tx1">
                <a:lumMod val="50000"/>
                <a:lumOff val="50000"/>
              </a:schemeClr>
            </a:solidFill>
          </a:endParaRPr>
        </a:p>
      </dsp:txBody>
      <dsp:txXfrm>
        <a:off x="19671" y="4314872"/>
        <a:ext cx="1518506" cy="6322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4D650D-B3CF-4930-AB0A-3D5F5B158B2D}">
      <dsp:nvSpPr>
        <dsp:cNvPr id="0" name=""/>
        <dsp:cNvSpPr/>
      </dsp:nvSpPr>
      <dsp:spPr>
        <a:xfrm>
          <a:off x="0" y="3727"/>
          <a:ext cx="1557848" cy="671631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accent3">
                  <a:lumMod val="50000"/>
                </a:schemeClr>
              </a:solidFill>
            </a:rPr>
            <a:t>Register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solidFill>
                <a:schemeClr val="accent3">
                  <a:lumMod val="50000"/>
                </a:schemeClr>
              </a:solidFill>
            </a:rPr>
            <a:t>via trial database</a:t>
          </a:r>
        </a:p>
      </dsp:txBody>
      <dsp:txXfrm>
        <a:off x="19671" y="23398"/>
        <a:ext cx="1518506" cy="632289"/>
      </dsp:txXfrm>
    </dsp:sp>
    <dsp:sp modelId="{C8D5307B-F06E-4029-86E0-8401591D1767}">
      <dsp:nvSpPr>
        <dsp:cNvPr id="0" name=""/>
        <dsp:cNvSpPr/>
      </dsp:nvSpPr>
      <dsp:spPr>
        <a:xfrm rot="5400000">
          <a:off x="652993" y="692149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717335"/>
        <a:ext cx="181340" cy="176303"/>
      </dsp:txXfrm>
    </dsp:sp>
    <dsp:sp modelId="{F9D1CC32-5BEB-4D68-B02E-2792B4CA64A3}">
      <dsp:nvSpPr>
        <dsp:cNvPr id="0" name=""/>
        <dsp:cNvSpPr/>
      </dsp:nvSpPr>
      <dsp:spPr>
        <a:xfrm>
          <a:off x="0" y="1011173"/>
          <a:ext cx="1557848" cy="933318"/>
        </a:xfrm>
        <a:prstGeom prst="roundRect">
          <a:avLst>
            <a:gd name="adj" fmla="val 10000"/>
          </a:avLst>
        </a:prstGeom>
        <a:solidFill>
          <a:srgbClr val="F2DCDB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Baseline Assessment and Eligibility</a:t>
          </a:r>
          <a:r>
            <a:rPr lang="en-GB" sz="1200" kern="1200" dirty="0"/>
            <a:t> </a:t>
          </a:r>
          <a:r>
            <a:rPr lang="en-GB" sz="1200" b="1" kern="1200" dirty="0"/>
            <a:t>CRFs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/>
            <a:t>Completed on Database</a:t>
          </a:r>
        </a:p>
      </dsp:txBody>
      <dsp:txXfrm>
        <a:off x="27336" y="1038509"/>
        <a:ext cx="1503176" cy="878646"/>
      </dsp:txXfrm>
    </dsp:sp>
    <dsp:sp modelId="{9E903483-0112-491C-8464-7D8586DAE737}">
      <dsp:nvSpPr>
        <dsp:cNvPr id="0" name=""/>
        <dsp:cNvSpPr/>
      </dsp:nvSpPr>
      <dsp:spPr>
        <a:xfrm rot="5400000">
          <a:off x="652993" y="1961283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1986469"/>
        <a:ext cx="181340" cy="176303"/>
      </dsp:txXfrm>
    </dsp:sp>
    <dsp:sp modelId="{C888CD51-A516-4486-B9D7-B48702DF36F7}">
      <dsp:nvSpPr>
        <dsp:cNvPr id="0" name=""/>
        <dsp:cNvSpPr/>
      </dsp:nvSpPr>
      <dsp:spPr>
        <a:xfrm>
          <a:off x="0" y="2280308"/>
          <a:ext cx="1557848" cy="671631"/>
        </a:xfrm>
        <a:prstGeom prst="roundRect">
          <a:avLst>
            <a:gd name="adj" fmla="val 10000"/>
          </a:avLst>
        </a:prstGeom>
        <a:solidFill>
          <a:schemeClr val="bg1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>
                  <a:lumMod val="50000"/>
                  <a:lumOff val="50000"/>
                </a:schemeClr>
              </a:solidFill>
            </a:rPr>
            <a:t>Complete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>
                  <a:lumMod val="50000"/>
                  <a:lumOff val="50000"/>
                </a:schemeClr>
              </a:solidFill>
            </a:rPr>
            <a:t>Randomisation CRF (</a:t>
          </a:r>
          <a:r>
            <a:rPr lang="en-GB" sz="1200" i="1" kern="1200" dirty="0">
              <a:solidFill>
                <a:schemeClr val="tx1">
                  <a:lumMod val="50000"/>
                  <a:lumOff val="50000"/>
                </a:schemeClr>
              </a:solidFill>
            </a:rPr>
            <a:t>on paper)</a:t>
          </a:r>
        </a:p>
      </dsp:txBody>
      <dsp:txXfrm>
        <a:off x="19671" y="2299979"/>
        <a:ext cx="1518506" cy="632289"/>
      </dsp:txXfrm>
    </dsp:sp>
    <dsp:sp modelId="{BFC1AA60-511D-4C30-BB43-D251AEF5DF05}">
      <dsp:nvSpPr>
        <dsp:cNvPr id="0" name=""/>
        <dsp:cNvSpPr/>
      </dsp:nvSpPr>
      <dsp:spPr>
        <a:xfrm rot="5400000">
          <a:off x="652993" y="2968730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2993916"/>
        <a:ext cx="181340" cy="176303"/>
      </dsp:txXfrm>
    </dsp:sp>
    <dsp:sp modelId="{21A451D7-9E55-4DEB-B8F9-1EFEA315F854}">
      <dsp:nvSpPr>
        <dsp:cNvPr id="0" name=""/>
        <dsp:cNvSpPr/>
      </dsp:nvSpPr>
      <dsp:spPr>
        <a:xfrm>
          <a:off x="0" y="3287754"/>
          <a:ext cx="1557848" cy="671631"/>
        </a:xfrm>
        <a:prstGeom prst="roundRect">
          <a:avLst>
            <a:gd name="adj" fmla="val 10000"/>
          </a:avLst>
        </a:prstGeom>
        <a:solidFill>
          <a:schemeClr val="bg1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>
                  <a:lumMod val="50000"/>
                  <a:lumOff val="50000"/>
                </a:schemeClr>
              </a:solidFill>
            </a:rPr>
            <a:t>Randomise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solidFill>
                <a:schemeClr val="tx1">
                  <a:lumMod val="50000"/>
                  <a:lumOff val="50000"/>
                </a:schemeClr>
              </a:solidFill>
            </a:rPr>
            <a:t>Using IVRS</a:t>
          </a:r>
        </a:p>
      </dsp:txBody>
      <dsp:txXfrm>
        <a:off x="19671" y="3307425"/>
        <a:ext cx="1518506" cy="632289"/>
      </dsp:txXfrm>
    </dsp:sp>
    <dsp:sp modelId="{C2896CD4-756E-42BB-9616-2A4A8AC5A6BE}">
      <dsp:nvSpPr>
        <dsp:cNvPr id="0" name=""/>
        <dsp:cNvSpPr/>
      </dsp:nvSpPr>
      <dsp:spPr>
        <a:xfrm rot="5400000">
          <a:off x="652993" y="3976176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4001362"/>
        <a:ext cx="181340" cy="176303"/>
      </dsp:txXfrm>
    </dsp:sp>
    <dsp:sp modelId="{704C7B96-7DF9-4D7C-B5A7-2DD6419E01AE}">
      <dsp:nvSpPr>
        <dsp:cNvPr id="0" name=""/>
        <dsp:cNvSpPr/>
      </dsp:nvSpPr>
      <dsp:spPr>
        <a:xfrm>
          <a:off x="0" y="4295201"/>
          <a:ext cx="1557848" cy="671631"/>
        </a:xfrm>
        <a:prstGeom prst="roundRect">
          <a:avLst>
            <a:gd name="adj" fmla="val 10000"/>
          </a:avLst>
        </a:prstGeom>
        <a:solidFill>
          <a:srgbClr val="F2DCDB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First Dispense of IMP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within </a:t>
          </a:r>
          <a:r>
            <a:rPr lang="en-GB" sz="1200" b="0" u="sng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one working day </a:t>
          </a:r>
          <a:r>
            <a:rPr lang="en-GB" sz="1200" b="0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of randomisation </a:t>
          </a:r>
          <a:endParaRPr lang="en-GB" sz="1200" b="0" kern="1200" dirty="0"/>
        </a:p>
      </dsp:txBody>
      <dsp:txXfrm>
        <a:off x="19671" y="4314872"/>
        <a:ext cx="1518506" cy="6322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4D650D-B3CF-4930-AB0A-3D5F5B158B2D}">
      <dsp:nvSpPr>
        <dsp:cNvPr id="0" name=""/>
        <dsp:cNvSpPr/>
      </dsp:nvSpPr>
      <dsp:spPr>
        <a:xfrm>
          <a:off x="0" y="3727"/>
          <a:ext cx="1557848" cy="671631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  <a:alpha val="50000"/>
          </a:schemeClr>
        </a:solidFill>
        <a:ln w="38100" cap="flat" cmpd="sng" algn="ctr">
          <a:solidFill>
            <a:schemeClr val="accent3">
              <a:lumMod val="50000"/>
              <a:alpha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accent3">
                  <a:lumMod val="50000"/>
                  <a:alpha val="50000"/>
                </a:schemeClr>
              </a:solidFill>
            </a:rPr>
            <a:t>Register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solidFill>
                <a:schemeClr val="accent3">
                  <a:lumMod val="50000"/>
                  <a:alpha val="50000"/>
                </a:schemeClr>
              </a:solidFill>
            </a:rPr>
            <a:t>via trial database</a:t>
          </a:r>
        </a:p>
      </dsp:txBody>
      <dsp:txXfrm>
        <a:off x="19671" y="23398"/>
        <a:ext cx="1518506" cy="632289"/>
      </dsp:txXfrm>
    </dsp:sp>
    <dsp:sp modelId="{C8D5307B-F06E-4029-86E0-8401591D1767}">
      <dsp:nvSpPr>
        <dsp:cNvPr id="0" name=""/>
        <dsp:cNvSpPr/>
      </dsp:nvSpPr>
      <dsp:spPr>
        <a:xfrm rot="5400000">
          <a:off x="652993" y="692149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717335"/>
        <a:ext cx="181340" cy="176303"/>
      </dsp:txXfrm>
    </dsp:sp>
    <dsp:sp modelId="{F9D1CC32-5BEB-4D68-B02E-2792B4CA64A3}">
      <dsp:nvSpPr>
        <dsp:cNvPr id="0" name=""/>
        <dsp:cNvSpPr/>
      </dsp:nvSpPr>
      <dsp:spPr>
        <a:xfrm>
          <a:off x="0" y="1011173"/>
          <a:ext cx="1557848" cy="933318"/>
        </a:xfrm>
        <a:prstGeom prst="roundRect">
          <a:avLst>
            <a:gd name="adj" fmla="val 10000"/>
          </a:avLst>
        </a:prstGeom>
        <a:solidFill>
          <a:srgbClr val="F2DCDB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Baseline Assessment and Eligibility</a:t>
          </a:r>
          <a:r>
            <a:rPr lang="en-GB" sz="1200" kern="1200" dirty="0"/>
            <a:t> </a:t>
          </a:r>
          <a:r>
            <a:rPr lang="en-GB" sz="1200" b="1" kern="1200" dirty="0"/>
            <a:t>CRFs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/>
            <a:t>Completed on Database</a:t>
          </a:r>
        </a:p>
      </dsp:txBody>
      <dsp:txXfrm>
        <a:off x="27336" y="1038509"/>
        <a:ext cx="1503176" cy="878646"/>
      </dsp:txXfrm>
    </dsp:sp>
    <dsp:sp modelId="{9E903483-0112-491C-8464-7D8586DAE737}">
      <dsp:nvSpPr>
        <dsp:cNvPr id="0" name=""/>
        <dsp:cNvSpPr/>
      </dsp:nvSpPr>
      <dsp:spPr>
        <a:xfrm rot="5400000">
          <a:off x="652993" y="1961283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1986469"/>
        <a:ext cx="181340" cy="176303"/>
      </dsp:txXfrm>
    </dsp:sp>
    <dsp:sp modelId="{C888CD51-A516-4486-B9D7-B48702DF36F7}">
      <dsp:nvSpPr>
        <dsp:cNvPr id="0" name=""/>
        <dsp:cNvSpPr/>
      </dsp:nvSpPr>
      <dsp:spPr>
        <a:xfrm>
          <a:off x="0" y="2280308"/>
          <a:ext cx="1557848" cy="671631"/>
        </a:xfrm>
        <a:prstGeom prst="roundRect">
          <a:avLst>
            <a:gd name="adj" fmla="val 10000"/>
          </a:avLst>
        </a:prstGeom>
        <a:solidFill>
          <a:schemeClr val="bg1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>
                  <a:lumMod val="50000"/>
                  <a:lumOff val="50000"/>
                </a:schemeClr>
              </a:solidFill>
            </a:rPr>
            <a:t>Complete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>
                  <a:lumMod val="50000"/>
                  <a:lumOff val="50000"/>
                </a:schemeClr>
              </a:solidFill>
            </a:rPr>
            <a:t>Randomisation CRF (</a:t>
          </a:r>
          <a:r>
            <a:rPr lang="en-GB" sz="1200" i="1" kern="1200" dirty="0">
              <a:solidFill>
                <a:schemeClr val="tx1">
                  <a:lumMod val="50000"/>
                  <a:lumOff val="50000"/>
                </a:schemeClr>
              </a:solidFill>
            </a:rPr>
            <a:t>on paper)</a:t>
          </a:r>
        </a:p>
      </dsp:txBody>
      <dsp:txXfrm>
        <a:off x="19671" y="2299979"/>
        <a:ext cx="1518506" cy="632289"/>
      </dsp:txXfrm>
    </dsp:sp>
    <dsp:sp modelId="{BFC1AA60-511D-4C30-BB43-D251AEF5DF05}">
      <dsp:nvSpPr>
        <dsp:cNvPr id="0" name=""/>
        <dsp:cNvSpPr/>
      </dsp:nvSpPr>
      <dsp:spPr>
        <a:xfrm rot="5400000">
          <a:off x="652993" y="2968730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2993916"/>
        <a:ext cx="181340" cy="176303"/>
      </dsp:txXfrm>
    </dsp:sp>
    <dsp:sp modelId="{21A451D7-9E55-4DEB-B8F9-1EFEA315F854}">
      <dsp:nvSpPr>
        <dsp:cNvPr id="0" name=""/>
        <dsp:cNvSpPr/>
      </dsp:nvSpPr>
      <dsp:spPr>
        <a:xfrm>
          <a:off x="0" y="3287754"/>
          <a:ext cx="1557848" cy="671631"/>
        </a:xfrm>
        <a:prstGeom prst="roundRect">
          <a:avLst>
            <a:gd name="adj" fmla="val 10000"/>
          </a:avLst>
        </a:prstGeom>
        <a:solidFill>
          <a:schemeClr val="bg1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>
                  <a:lumMod val="50000"/>
                  <a:lumOff val="50000"/>
                </a:schemeClr>
              </a:solidFill>
            </a:rPr>
            <a:t>Randomise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solidFill>
                <a:schemeClr val="tx1">
                  <a:lumMod val="50000"/>
                  <a:lumOff val="50000"/>
                </a:schemeClr>
              </a:solidFill>
            </a:rPr>
            <a:t>Using IVRS</a:t>
          </a:r>
        </a:p>
      </dsp:txBody>
      <dsp:txXfrm>
        <a:off x="19671" y="3307425"/>
        <a:ext cx="1518506" cy="632289"/>
      </dsp:txXfrm>
    </dsp:sp>
    <dsp:sp modelId="{C2896CD4-756E-42BB-9616-2A4A8AC5A6BE}">
      <dsp:nvSpPr>
        <dsp:cNvPr id="0" name=""/>
        <dsp:cNvSpPr/>
      </dsp:nvSpPr>
      <dsp:spPr>
        <a:xfrm rot="5400000">
          <a:off x="652993" y="3976176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4001362"/>
        <a:ext cx="181340" cy="176303"/>
      </dsp:txXfrm>
    </dsp:sp>
    <dsp:sp modelId="{704C7B96-7DF9-4D7C-B5A7-2DD6419E01AE}">
      <dsp:nvSpPr>
        <dsp:cNvPr id="0" name=""/>
        <dsp:cNvSpPr/>
      </dsp:nvSpPr>
      <dsp:spPr>
        <a:xfrm>
          <a:off x="0" y="4295201"/>
          <a:ext cx="1557848" cy="671631"/>
        </a:xfrm>
        <a:prstGeom prst="roundRect">
          <a:avLst>
            <a:gd name="adj" fmla="val 10000"/>
          </a:avLst>
        </a:prstGeom>
        <a:solidFill>
          <a:srgbClr val="F2DCDB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First Dispense of IMP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within </a:t>
          </a:r>
          <a:r>
            <a:rPr lang="en-GB" sz="1200" b="0" u="sng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one working day </a:t>
          </a:r>
          <a:r>
            <a:rPr lang="en-GB" sz="1200" b="0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of randomisation </a:t>
          </a:r>
          <a:endParaRPr lang="en-GB" sz="1200" b="0" kern="1200" dirty="0"/>
        </a:p>
      </dsp:txBody>
      <dsp:txXfrm>
        <a:off x="19671" y="4314872"/>
        <a:ext cx="1518506" cy="63228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4D650D-B3CF-4930-AB0A-3D5F5B158B2D}">
      <dsp:nvSpPr>
        <dsp:cNvPr id="0" name=""/>
        <dsp:cNvSpPr/>
      </dsp:nvSpPr>
      <dsp:spPr>
        <a:xfrm>
          <a:off x="0" y="2269"/>
          <a:ext cx="1557848" cy="527289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accent3">
                  <a:lumMod val="50000"/>
                </a:schemeClr>
              </a:solidFill>
            </a:rPr>
            <a:t>Register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solidFill>
                <a:schemeClr val="accent3">
                  <a:lumMod val="50000"/>
                </a:schemeClr>
              </a:solidFill>
            </a:rPr>
            <a:t>via trial database</a:t>
          </a:r>
        </a:p>
      </dsp:txBody>
      <dsp:txXfrm>
        <a:off x="15444" y="17713"/>
        <a:ext cx="1526960" cy="496401"/>
      </dsp:txXfrm>
    </dsp:sp>
    <dsp:sp modelId="{C8D5307B-F06E-4029-86E0-8401591D1767}">
      <dsp:nvSpPr>
        <dsp:cNvPr id="0" name=""/>
        <dsp:cNvSpPr/>
      </dsp:nvSpPr>
      <dsp:spPr>
        <a:xfrm rot="5400000">
          <a:off x="688555" y="378871"/>
          <a:ext cx="180737" cy="5423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900" kern="1200"/>
        </a:p>
      </dsp:txBody>
      <dsp:txXfrm rot="-5400000">
        <a:off x="616217" y="559681"/>
        <a:ext cx="325414" cy="126516"/>
      </dsp:txXfrm>
    </dsp:sp>
    <dsp:sp modelId="{F9D1CC32-5BEB-4D68-B02E-2792B4CA64A3}">
      <dsp:nvSpPr>
        <dsp:cNvPr id="0" name=""/>
        <dsp:cNvSpPr/>
      </dsp:nvSpPr>
      <dsp:spPr>
        <a:xfrm>
          <a:off x="0" y="770541"/>
          <a:ext cx="1557848" cy="76663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Baseline Assessment and Eligibility</a:t>
          </a:r>
          <a:r>
            <a:rPr lang="en-GB" sz="1200" kern="1200" dirty="0"/>
            <a:t> </a:t>
          </a:r>
          <a:r>
            <a:rPr lang="en-GB" sz="1200" b="1" kern="1200" dirty="0"/>
            <a:t>CRFs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/>
            <a:t>Completed on Database</a:t>
          </a:r>
        </a:p>
      </dsp:txBody>
      <dsp:txXfrm>
        <a:off x="22454" y="792995"/>
        <a:ext cx="1512940" cy="72172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4D650D-B3CF-4930-AB0A-3D5F5B158B2D}">
      <dsp:nvSpPr>
        <dsp:cNvPr id="0" name=""/>
        <dsp:cNvSpPr/>
      </dsp:nvSpPr>
      <dsp:spPr>
        <a:xfrm>
          <a:off x="0" y="3727"/>
          <a:ext cx="1557848" cy="671631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accent3">
                  <a:lumMod val="50000"/>
                </a:schemeClr>
              </a:solidFill>
            </a:rPr>
            <a:t>Register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solidFill>
                <a:schemeClr val="accent3">
                  <a:lumMod val="50000"/>
                </a:schemeClr>
              </a:solidFill>
            </a:rPr>
            <a:t>via trial database</a:t>
          </a:r>
        </a:p>
      </dsp:txBody>
      <dsp:txXfrm>
        <a:off x="19671" y="23398"/>
        <a:ext cx="1518506" cy="632289"/>
      </dsp:txXfrm>
    </dsp:sp>
    <dsp:sp modelId="{C8D5307B-F06E-4029-86E0-8401591D1767}">
      <dsp:nvSpPr>
        <dsp:cNvPr id="0" name=""/>
        <dsp:cNvSpPr/>
      </dsp:nvSpPr>
      <dsp:spPr>
        <a:xfrm rot="5400000">
          <a:off x="652993" y="692149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717335"/>
        <a:ext cx="181340" cy="176303"/>
      </dsp:txXfrm>
    </dsp:sp>
    <dsp:sp modelId="{F9D1CC32-5BEB-4D68-B02E-2792B4CA64A3}">
      <dsp:nvSpPr>
        <dsp:cNvPr id="0" name=""/>
        <dsp:cNvSpPr/>
      </dsp:nvSpPr>
      <dsp:spPr>
        <a:xfrm>
          <a:off x="0" y="1011173"/>
          <a:ext cx="1557848" cy="933318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accent3">
                  <a:lumMod val="50000"/>
                </a:schemeClr>
              </a:solidFill>
            </a:rPr>
            <a:t>Baseline Assessment and Eligibility</a:t>
          </a:r>
          <a:r>
            <a:rPr lang="en-GB" sz="1200" kern="1200" dirty="0">
              <a:solidFill>
                <a:schemeClr val="accent3">
                  <a:lumMod val="50000"/>
                </a:schemeClr>
              </a:solidFill>
            </a:rPr>
            <a:t> </a:t>
          </a:r>
          <a:r>
            <a:rPr lang="en-GB" sz="1200" b="1" kern="1200" dirty="0">
              <a:solidFill>
                <a:schemeClr val="accent3">
                  <a:lumMod val="50000"/>
                </a:schemeClr>
              </a:solidFill>
            </a:rPr>
            <a:t>CRFs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solidFill>
                <a:schemeClr val="accent3">
                  <a:lumMod val="50000"/>
                </a:schemeClr>
              </a:solidFill>
            </a:rPr>
            <a:t>Completed on Database</a:t>
          </a:r>
        </a:p>
      </dsp:txBody>
      <dsp:txXfrm>
        <a:off x="27336" y="1038509"/>
        <a:ext cx="1503176" cy="878646"/>
      </dsp:txXfrm>
    </dsp:sp>
    <dsp:sp modelId="{9E903483-0112-491C-8464-7D8586DAE737}">
      <dsp:nvSpPr>
        <dsp:cNvPr id="0" name=""/>
        <dsp:cNvSpPr/>
      </dsp:nvSpPr>
      <dsp:spPr>
        <a:xfrm rot="5400000">
          <a:off x="652993" y="1961283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1986469"/>
        <a:ext cx="181340" cy="176303"/>
      </dsp:txXfrm>
    </dsp:sp>
    <dsp:sp modelId="{C888CD51-A516-4486-B9D7-B48702DF36F7}">
      <dsp:nvSpPr>
        <dsp:cNvPr id="0" name=""/>
        <dsp:cNvSpPr/>
      </dsp:nvSpPr>
      <dsp:spPr>
        <a:xfrm>
          <a:off x="0" y="2280308"/>
          <a:ext cx="1557848" cy="671631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/>
              </a:solidFill>
            </a:rPr>
            <a:t>Complete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Randomisation CRF (</a:t>
          </a:r>
          <a:r>
            <a:rPr lang="en-GB" sz="1200" i="1" kern="1200" dirty="0">
              <a:solidFill>
                <a:schemeClr val="tx1"/>
              </a:solidFill>
            </a:rPr>
            <a:t>on paper)</a:t>
          </a:r>
        </a:p>
      </dsp:txBody>
      <dsp:txXfrm>
        <a:off x="19671" y="2299979"/>
        <a:ext cx="1518506" cy="632289"/>
      </dsp:txXfrm>
    </dsp:sp>
    <dsp:sp modelId="{BFC1AA60-511D-4C30-BB43-D251AEF5DF05}">
      <dsp:nvSpPr>
        <dsp:cNvPr id="0" name=""/>
        <dsp:cNvSpPr/>
      </dsp:nvSpPr>
      <dsp:spPr>
        <a:xfrm rot="5400000">
          <a:off x="652993" y="2968730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2993916"/>
        <a:ext cx="181340" cy="176303"/>
      </dsp:txXfrm>
    </dsp:sp>
    <dsp:sp modelId="{21A451D7-9E55-4DEB-B8F9-1EFEA315F854}">
      <dsp:nvSpPr>
        <dsp:cNvPr id="0" name=""/>
        <dsp:cNvSpPr/>
      </dsp:nvSpPr>
      <dsp:spPr>
        <a:xfrm>
          <a:off x="0" y="3287754"/>
          <a:ext cx="1557848" cy="671631"/>
        </a:xfrm>
        <a:prstGeom prst="roundRect">
          <a:avLst>
            <a:gd name="adj" fmla="val 10000"/>
          </a:avLst>
        </a:prstGeom>
        <a:solidFill>
          <a:schemeClr val="bg1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>
                  <a:lumMod val="50000"/>
                  <a:lumOff val="50000"/>
                </a:schemeClr>
              </a:solidFill>
            </a:rPr>
            <a:t>Randomise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solidFill>
                <a:schemeClr val="tx1">
                  <a:lumMod val="50000"/>
                  <a:lumOff val="50000"/>
                </a:schemeClr>
              </a:solidFill>
            </a:rPr>
            <a:t>Using IVRS</a:t>
          </a:r>
        </a:p>
      </dsp:txBody>
      <dsp:txXfrm>
        <a:off x="19671" y="3307425"/>
        <a:ext cx="1518506" cy="632289"/>
      </dsp:txXfrm>
    </dsp:sp>
    <dsp:sp modelId="{C2896CD4-756E-42BB-9616-2A4A8AC5A6BE}">
      <dsp:nvSpPr>
        <dsp:cNvPr id="0" name=""/>
        <dsp:cNvSpPr/>
      </dsp:nvSpPr>
      <dsp:spPr>
        <a:xfrm rot="5400000">
          <a:off x="652993" y="3976176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4001362"/>
        <a:ext cx="181340" cy="176303"/>
      </dsp:txXfrm>
    </dsp:sp>
    <dsp:sp modelId="{704C7B96-7DF9-4D7C-B5A7-2DD6419E01AE}">
      <dsp:nvSpPr>
        <dsp:cNvPr id="0" name=""/>
        <dsp:cNvSpPr/>
      </dsp:nvSpPr>
      <dsp:spPr>
        <a:xfrm>
          <a:off x="0" y="4295201"/>
          <a:ext cx="1557848" cy="671631"/>
        </a:xfrm>
        <a:prstGeom prst="roundRect">
          <a:avLst>
            <a:gd name="adj" fmla="val 10000"/>
          </a:avLst>
        </a:prstGeom>
        <a:solidFill>
          <a:srgbClr val="F2DCDB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First Dispense of IMP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within </a:t>
          </a:r>
          <a:r>
            <a:rPr lang="en-GB" sz="1200" b="0" u="sng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one working day </a:t>
          </a:r>
          <a:r>
            <a:rPr lang="en-GB" sz="1200" b="0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of randomisation </a:t>
          </a:r>
          <a:endParaRPr lang="en-GB" sz="1200" b="0" kern="1200" dirty="0"/>
        </a:p>
      </dsp:txBody>
      <dsp:txXfrm>
        <a:off x="19671" y="4314872"/>
        <a:ext cx="1518506" cy="63228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4D650D-B3CF-4930-AB0A-3D5F5B158B2D}">
      <dsp:nvSpPr>
        <dsp:cNvPr id="0" name=""/>
        <dsp:cNvSpPr/>
      </dsp:nvSpPr>
      <dsp:spPr>
        <a:xfrm>
          <a:off x="0" y="3880"/>
          <a:ext cx="1557848" cy="505496"/>
        </a:xfrm>
        <a:prstGeom prst="roundRect">
          <a:avLst>
            <a:gd name="adj" fmla="val 10000"/>
          </a:avLst>
        </a:prstGeom>
        <a:solidFill>
          <a:schemeClr val="bg1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Register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/>
            <a:t>via trial database</a:t>
          </a:r>
        </a:p>
      </dsp:txBody>
      <dsp:txXfrm>
        <a:off x="14805" y="18685"/>
        <a:ext cx="1528238" cy="475886"/>
      </dsp:txXfrm>
    </dsp:sp>
    <dsp:sp modelId="{C8D5307B-F06E-4029-86E0-8401591D1767}">
      <dsp:nvSpPr>
        <dsp:cNvPr id="0" name=""/>
        <dsp:cNvSpPr/>
      </dsp:nvSpPr>
      <dsp:spPr>
        <a:xfrm rot="5400000">
          <a:off x="630872" y="531059"/>
          <a:ext cx="278684" cy="3344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 rot="-5400000">
        <a:off x="669888" y="558928"/>
        <a:ext cx="200653" cy="195079"/>
      </dsp:txXfrm>
    </dsp:sp>
    <dsp:sp modelId="{F9D1CC32-5BEB-4D68-B02E-2792B4CA64A3}">
      <dsp:nvSpPr>
        <dsp:cNvPr id="0" name=""/>
        <dsp:cNvSpPr/>
      </dsp:nvSpPr>
      <dsp:spPr>
        <a:xfrm>
          <a:off x="0" y="880956"/>
          <a:ext cx="1557848" cy="74150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Baseline Assessment and Eligibility</a:t>
          </a:r>
          <a:r>
            <a:rPr lang="en-GB" sz="1200" kern="1200" dirty="0"/>
            <a:t> </a:t>
          </a:r>
          <a:r>
            <a:rPr lang="en-GB" sz="1200" b="1" kern="1200" dirty="0"/>
            <a:t>CRFs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/>
            <a:t>Completed on Database</a:t>
          </a:r>
        </a:p>
      </dsp:txBody>
      <dsp:txXfrm>
        <a:off x="21718" y="902674"/>
        <a:ext cx="1514412" cy="698072"/>
      </dsp:txXfrm>
    </dsp:sp>
    <dsp:sp modelId="{9E903483-0112-491C-8464-7D8586DAE737}">
      <dsp:nvSpPr>
        <dsp:cNvPr id="0" name=""/>
        <dsp:cNvSpPr/>
      </dsp:nvSpPr>
      <dsp:spPr>
        <a:xfrm rot="5400000">
          <a:off x="639581" y="1641044"/>
          <a:ext cx="278684" cy="3344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 rot="-5400000">
        <a:off x="678597" y="1668913"/>
        <a:ext cx="200653" cy="195079"/>
      </dsp:txXfrm>
    </dsp:sp>
    <dsp:sp modelId="{C888CD51-A516-4486-B9D7-B48702DF36F7}">
      <dsp:nvSpPr>
        <dsp:cNvPr id="0" name=""/>
        <dsp:cNvSpPr/>
      </dsp:nvSpPr>
      <dsp:spPr>
        <a:xfrm>
          <a:off x="0" y="1994044"/>
          <a:ext cx="1557848" cy="743158"/>
        </a:xfrm>
        <a:prstGeom prst="roundRect">
          <a:avLst>
            <a:gd name="adj" fmla="val 10000"/>
          </a:avLst>
        </a:prstGeom>
        <a:solidFill>
          <a:srgbClr val="F2DCDB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Complete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Randomisation CRF (</a:t>
          </a:r>
          <a:r>
            <a:rPr lang="en-GB" sz="1200" i="1" kern="1200" dirty="0"/>
            <a:t>on paper)</a:t>
          </a:r>
        </a:p>
      </dsp:txBody>
      <dsp:txXfrm>
        <a:off x="21766" y="2015810"/>
        <a:ext cx="1514316" cy="699626"/>
      </dsp:txXfrm>
    </dsp:sp>
    <dsp:sp modelId="{BFC1AA60-511D-4C30-BB43-D251AEF5DF05}">
      <dsp:nvSpPr>
        <dsp:cNvPr id="0" name=""/>
        <dsp:cNvSpPr/>
      </dsp:nvSpPr>
      <dsp:spPr>
        <a:xfrm rot="5400000">
          <a:off x="639581" y="2755782"/>
          <a:ext cx="278684" cy="3344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 rot="-5400000">
        <a:off x="678597" y="2783651"/>
        <a:ext cx="200653" cy="195079"/>
      </dsp:txXfrm>
    </dsp:sp>
    <dsp:sp modelId="{21A451D7-9E55-4DEB-B8F9-1EFEA315F854}">
      <dsp:nvSpPr>
        <dsp:cNvPr id="0" name=""/>
        <dsp:cNvSpPr/>
      </dsp:nvSpPr>
      <dsp:spPr>
        <a:xfrm>
          <a:off x="0" y="3108782"/>
          <a:ext cx="1557848" cy="7431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Randomise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/>
            <a:t>Using IVRS</a:t>
          </a:r>
        </a:p>
      </dsp:txBody>
      <dsp:txXfrm>
        <a:off x="21766" y="3130548"/>
        <a:ext cx="1514316" cy="699626"/>
      </dsp:txXfrm>
    </dsp:sp>
    <dsp:sp modelId="{C2896CD4-756E-42BB-9616-2A4A8AC5A6BE}">
      <dsp:nvSpPr>
        <dsp:cNvPr id="0" name=""/>
        <dsp:cNvSpPr/>
      </dsp:nvSpPr>
      <dsp:spPr>
        <a:xfrm rot="5400000">
          <a:off x="639581" y="3870520"/>
          <a:ext cx="278684" cy="3344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 rot="-5400000">
        <a:off x="678597" y="3898389"/>
        <a:ext cx="200653" cy="195079"/>
      </dsp:txXfrm>
    </dsp:sp>
    <dsp:sp modelId="{704C7B96-7DF9-4D7C-B5A7-2DD6419E01AE}">
      <dsp:nvSpPr>
        <dsp:cNvPr id="0" name=""/>
        <dsp:cNvSpPr/>
      </dsp:nvSpPr>
      <dsp:spPr>
        <a:xfrm>
          <a:off x="0" y="4223520"/>
          <a:ext cx="1557848" cy="7431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First Dispense of IMP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within </a:t>
          </a:r>
          <a:r>
            <a:rPr lang="en-GB" sz="1200" b="0" u="sng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one working day </a:t>
          </a:r>
          <a:r>
            <a:rPr lang="en-GB" sz="1200" b="0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of randomisation </a:t>
          </a:r>
          <a:endParaRPr lang="en-GB" sz="1200" b="0" kern="1200" dirty="0"/>
        </a:p>
      </dsp:txBody>
      <dsp:txXfrm>
        <a:off x="21766" y="4245286"/>
        <a:ext cx="1514316" cy="69962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4D650D-B3CF-4930-AB0A-3D5F5B158B2D}">
      <dsp:nvSpPr>
        <dsp:cNvPr id="0" name=""/>
        <dsp:cNvSpPr/>
      </dsp:nvSpPr>
      <dsp:spPr>
        <a:xfrm>
          <a:off x="0" y="3727"/>
          <a:ext cx="1557848" cy="671631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accent3">
                  <a:lumMod val="50000"/>
                </a:schemeClr>
              </a:solidFill>
            </a:rPr>
            <a:t>Register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solidFill>
                <a:schemeClr val="accent3">
                  <a:lumMod val="50000"/>
                </a:schemeClr>
              </a:solidFill>
            </a:rPr>
            <a:t>via trial database</a:t>
          </a:r>
        </a:p>
      </dsp:txBody>
      <dsp:txXfrm>
        <a:off x="19671" y="23398"/>
        <a:ext cx="1518506" cy="632289"/>
      </dsp:txXfrm>
    </dsp:sp>
    <dsp:sp modelId="{C8D5307B-F06E-4029-86E0-8401591D1767}">
      <dsp:nvSpPr>
        <dsp:cNvPr id="0" name=""/>
        <dsp:cNvSpPr/>
      </dsp:nvSpPr>
      <dsp:spPr>
        <a:xfrm rot="5400000">
          <a:off x="652993" y="692149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717335"/>
        <a:ext cx="181340" cy="176303"/>
      </dsp:txXfrm>
    </dsp:sp>
    <dsp:sp modelId="{F9D1CC32-5BEB-4D68-B02E-2792B4CA64A3}">
      <dsp:nvSpPr>
        <dsp:cNvPr id="0" name=""/>
        <dsp:cNvSpPr/>
      </dsp:nvSpPr>
      <dsp:spPr>
        <a:xfrm>
          <a:off x="0" y="1011173"/>
          <a:ext cx="1557848" cy="933318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accent3">
                  <a:lumMod val="50000"/>
                </a:schemeClr>
              </a:solidFill>
            </a:rPr>
            <a:t>Baseline Assessment and Eligibility</a:t>
          </a:r>
          <a:r>
            <a:rPr lang="en-GB" sz="1200" kern="1200" dirty="0">
              <a:solidFill>
                <a:schemeClr val="accent3">
                  <a:lumMod val="50000"/>
                </a:schemeClr>
              </a:solidFill>
            </a:rPr>
            <a:t> </a:t>
          </a:r>
          <a:r>
            <a:rPr lang="en-GB" sz="1200" b="1" kern="1200" dirty="0">
              <a:solidFill>
                <a:schemeClr val="accent3">
                  <a:lumMod val="50000"/>
                </a:schemeClr>
              </a:solidFill>
            </a:rPr>
            <a:t>CRFs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solidFill>
                <a:schemeClr val="accent3">
                  <a:lumMod val="50000"/>
                </a:schemeClr>
              </a:solidFill>
            </a:rPr>
            <a:t>Completed on Database</a:t>
          </a:r>
        </a:p>
      </dsp:txBody>
      <dsp:txXfrm>
        <a:off x="27336" y="1038509"/>
        <a:ext cx="1503176" cy="878646"/>
      </dsp:txXfrm>
    </dsp:sp>
    <dsp:sp modelId="{9E903483-0112-491C-8464-7D8586DAE737}">
      <dsp:nvSpPr>
        <dsp:cNvPr id="0" name=""/>
        <dsp:cNvSpPr/>
      </dsp:nvSpPr>
      <dsp:spPr>
        <a:xfrm rot="5400000">
          <a:off x="652993" y="1961283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1986469"/>
        <a:ext cx="181340" cy="176303"/>
      </dsp:txXfrm>
    </dsp:sp>
    <dsp:sp modelId="{C888CD51-A516-4486-B9D7-B48702DF36F7}">
      <dsp:nvSpPr>
        <dsp:cNvPr id="0" name=""/>
        <dsp:cNvSpPr/>
      </dsp:nvSpPr>
      <dsp:spPr>
        <a:xfrm>
          <a:off x="0" y="2280308"/>
          <a:ext cx="1557848" cy="671631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accent3">
                  <a:lumMod val="50000"/>
                </a:schemeClr>
              </a:solidFill>
            </a:rPr>
            <a:t>Complete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accent3">
                  <a:lumMod val="50000"/>
                </a:schemeClr>
              </a:solidFill>
            </a:rPr>
            <a:t>Randomisation CRF (</a:t>
          </a:r>
          <a:r>
            <a:rPr lang="en-GB" sz="1200" i="1" kern="1200" dirty="0">
              <a:solidFill>
                <a:schemeClr val="accent3">
                  <a:lumMod val="50000"/>
                </a:schemeClr>
              </a:solidFill>
            </a:rPr>
            <a:t>on paper)</a:t>
          </a:r>
        </a:p>
      </dsp:txBody>
      <dsp:txXfrm>
        <a:off x="19671" y="2299979"/>
        <a:ext cx="1518506" cy="632289"/>
      </dsp:txXfrm>
    </dsp:sp>
    <dsp:sp modelId="{BFC1AA60-511D-4C30-BB43-D251AEF5DF05}">
      <dsp:nvSpPr>
        <dsp:cNvPr id="0" name=""/>
        <dsp:cNvSpPr/>
      </dsp:nvSpPr>
      <dsp:spPr>
        <a:xfrm rot="5400000">
          <a:off x="652993" y="2968730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2993916"/>
        <a:ext cx="181340" cy="176303"/>
      </dsp:txXfrm>
    </dsp:sp>
    <dsp:sp modelId="{21A451D7-9E55-4DEB-B8F9-1EFEA315F854}">
      <dsp:nvSpPr>
        <dsp:cNvPr id="0" name=""/>
        <dsp:cNvSpPr/>
      </dsp:nvSpPr>
      <dsp:spPr>
        <a:xfrm>
          <a:off x="0" y="3287754"/>
          <a:ext cx="1557848" cy="671631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/>
              </a:solidFill>
            </a:rPr>
            <a:t>Randomise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solidFill>
                <a:schemeClr val="tx1"/>
              </a:solidFill>
            </a:rPr>
            <a:t>Using IVRS</a:t>
          </a:r>
        </a:p>
      </dsp:txBody>
      <dsp:txXfrm>
        <a:off x="19671" y="3307425"/>
        <a:ext cx="1518506" cy="632289"/>
      </dsp:txXfrm>
    </dsp:sp>
    <dsp:sp modelId="{C2896CD4-756E-42BB-9616-2A4A8AC5A6BE}">
      <dsp:nvSpPr>
        <dsp:cNvPr id="0" name=""/>
        <dsp:cNvSpPr/>
      </dsp:nvSpPr>
      <dsp:spPr>
        <a:xfrm rot="5400000">
          <a:off x="652993" y="3976176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4001362"/>
        <a:ext cx="181340" cy="176303"/>
      </dsp:txXfrm>
    </dsp:sp>
    <dsp:sp modelId="{704C7B96-7DF9-4D7C-B5A7-2DD6419E01AE}">
      <dsp:nvSpPr>
        <dsp:cNvPr id="0" name=""/>
        <dsp:cNvSpPr/>
      </dsp:nvSpPr>
      <dsp:spPr>
        <a:xfrm>
          <a:off x="0" y="4295201"/>
          <a:ext cx="1557848" cy="671631"/>
        </a:xfrm>
        <a:prstGeom prst="roundRect">
          <a:avLst>
            <a:gd name="adj" fmla="val 10000"/>
          </a:avLst>
        </a:prstGeom>
        <a:solidFill>
          <a:srgbClr val="F2DCDB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First Dispense of IMP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within </a:t>
          </a:r>
          <a:r>
            <a:rPr lang="en-GB" sz="1200" b="0" u="sng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one working day </a:t>
          </a:r>
          <a:r>
            <a:rPr lang="en-GB" sz="1200" b="0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of randomisation </a:t>
          </a:r>
          <a:endParaRPr lang="en-GB" sz="1200" b="0" kern="1200" dirty="0"/>
        </a:p>
      </dsp:txBody>
      <dsp:txXfrm>
        <a:off x="19671" y="4314872"/>
        <a:ext cx="1518506" cy="63228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4D650D-B3CF-4930-AB0A-3D5F5B158B2D}">
      <dsp:nvSpPr>
        <dsp:cNvPr id="0" name=""/>
        <dsp:cNvSpPr/>
      </dsp:nvSpPr>
      <dsp:spPr>
        <a:xfrm>
          <a:off x="0" y="3880"/>
          <a:ext cx="1557848" cy="505496"/>
        </a:xfrm>
        <a:prstGeom prst="roundRect">
          <a:avLst>
            <a:gd name="adj" fmla="val 10000"/>
          </a:avLst>
        </a:prstGeom>
        <a:solidFill>
          <a:schemeClr val="bg1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Register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/>
            <a:t>via trial database</a:t>
          </a:r>
        </a:p>
      </dsp:txBody>
      <dsp:txXfrm>
        <a:off x="14805" y="18685"/>
        <a:ext cx="1528238" cy="475886"/>
      </dsp:txXfrm>
    </dsp:sp>
    <dsp:sp modelId="{C8D5307B-F06E-4029-86E0-8401591D1767}">
      <dsp:nvSpPr>
        <dsp:cNvPr id="0" name=""/>
        <dsp:cNvSpPr/>
      </dsp:nvSpPr>
      <dsp:spPr>
        <a:xfrm rot="5400000">
          <a:off x="630872" y="531059"/>
          <a:ext cx="278684" cy="3344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 rot="-5400000">
        <a:off x="669888" y="558928"/>
        <a:ext cx="200653" cy="195079"/>
      </dsp:txXfrm>
    </dsp:sp>
    <dsp:sp modelId="{F9D1CC32-5BEB-4D68-B02E-2792B4CA64A3}">
      <dsp:nvSpPr>
        <dsp:cNvPr id="0" name=""/>
        <dsp:cNvSpPr/>
      </dsp:nvSpPr>
      <dsp:spPr>
        <a:xfrm>
          <a:off x="0" y="880956"/>
          <a:ext cx="1557848" cy="74150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Baseline Assessment and Eligibility</a:t>
          </a:r>
          <a:r>
            <a:rPr lang="en-GB" sz="1200" kern="1200" dirty="0"/>
            <a:t> </a:t>
          </a:r>
          <a:r>
            <a:rPr lang="en-GB" sz="1200" b="1" kern="1200" dirty="0"/>
            <a:t>CRFs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/>
            <a:t>Completed on Database</a:t>
          </a:r>
        </a:p>
      </dsp:txBody>
      <dsp:txXfrm>
        <a:off x="21718" y="902674"/>
        <a:ext cx="1514412" cy="698072"/>
      </dsp:txXfrm>
    </dsp:sp>
    <dsp:sp modelId="{9E903483-0112-491C-8464-7D8586DAE737}">
      <dsp:nvSpPr>
        <dsp:cNvPr id="0" name=""/>
        <dsp:cNvSpPr/>
      </dsp:nvSpPr>
      <dsp:spPr>
        <a:xfrm rot="5400000">
          <a:off x="639581" y="1641044"/>
          <a:ext cx="278684" cy="3344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 rot="-5400000">
        <a:off x="678597" y="1668913"/>
        <a:ext cx="200653" cy="195079"/>
      </dsp:txXfrm>
    </dsp:sp>
    <dsp:sp modelId="{C888CD51-A516-4486-B9D7-B48702DF36F7}">
      <dsp:nvSpPr>
        <dsp:cNvPr id="0" name=""/>
        <dsp:cNvSpPr/>
      </dsp:nvSpPr>
      <dsp:spPr>
        <a:xfrm>
          <a:off x="0" y="1994044"/>
          <a:ext cx="1557848" cy="743158"/>
        </a:xfrm>
        <a:prstGeom prst="roundRect">
          <a:avLst>
            <a:gd name="adj" fmla="val 10000"/>
          </a:avLst>
        </a:prstGeom>
        <a:solidFill>
          <a:schemeClr val="bg1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Complete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Randomisation CRF (</a:t>
          </a:r>
          <a:r>
            <a:rPr lang="en-GB" sz="1200" i="1" kern="1200" dirty="0"/>
            <a:t>on paper)</a:t>
          </a:r>
        </a:p>
      </dsp:txBody>
      <dsp:txXfrm>
        <a:off x="21766" y="2015810"/>
        <a:ext cx="1514316" cy="699626"/>
      </dsp:txXfrm>
    </dsp:sp>
    <dsp:sp modelId="{BFC1AA60-511D-4C30-BB43-D251AEF5DF05}">
      <dsp:nvSpPr>
        <dsp:cNvPr id="0" name=""/>
        <dsp:cNvSpPr/>
      </dsp:nvSpPr>
      <dsp:spPr>
        <a:xfrm rot="5400000">
          <a:off x="639581" y="2755782"/>
          <a:ext cx="278684" cy="3344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 rot="-5400000">
        <a:off x="678597" y="2783651"/>
        <a:ext cx="200653" cy="195079"/>
      </dsp:txXfrm>
    </dsp:sp>
    <dsp:sp modelId="{21A451D7-9E55-4DEB-B8F9-1EFEA315F854}">
      <dsp:nvSpPr>
        <dsp:cNvPr id="0" name=""/>
        <dsp:cNvSpPr/>
      </dsp:nvSpPr>
      <dsp:spPr>
        <a:xfrm>
          <a:off x="0" y="3108782"/>
          <a:ext cx="1557848" cy="743158"/>
        </a:xfrm>
        <a:prstGeom prst="roundRect">
          <a:avLst>
            <a:gd name="adj" fmla="val 10000"/>
          </a:avLst>
        </a:prstGeom>
        <a:solidFill>
          <a:srgbClr val="E8D0D0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Randomise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/>
            <a:t>Using IVRS</a:t>
          </a:r>
        </a:p>
      </dsp:txBody>
      <dsp:txXfrm>
        <a:off x="21766" y="3130548"/>
        <a:ext cx="1514316" cy="699626"/>
      </dsp:txXfrm>
    </dsp:sp>
    <dsp:sp modelId="{C2896CD4-756E-42BB-9616-2A4A8AC5A6BE}">
      <dsp:nvSpPr>
        <dsp:cNvPr id="0" name=""/>
        <dsp:cNvSpPr/>
      </dsp:nvSpPr>
      <dsp:spPr>
        <a:xfrm rot="5400000">
          <a:off x="639581" y="3870520"/>
          <a:ext cx="278684" cy="3344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 rot="-5400000">
        <a:off x="678597" y="3898389"/>
        <a:ext cx="200653" cy="195079"/>
      </dsp:txXfrm>
    </dsp:sp>
    <dsp:sp modelId="{704C7B96-7DF9-4D7C-B5A7-2DD6419E01AE}">
      <dsp:nvSpPr>
        <dsp:cNvPr id="0" name=""/>
        <dsp:cNvSpPr/>
      </dsp:nvSpPr>
      <dsp:spPr>
        <a:xfrm>
          <a:off x="0" y="4223520"/>
          <a:ext cx="1557848" cy="74315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First Dispense of IMP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within </a:t>
          </a:r>
          <a:r>
            <a:rPr lang="en-GB" sz="1200" b="0" u="sng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one working day </a:t>
          </a:r>
          <a:r>
            <a:rPr lang="en-GB" sz="1200" b="0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of randomisation </a:t>
          </a:r>
          <a:endParaRPr lang="en-GB" sz="1200" b="0" kern="1200" dirty="0"/>
        </a:p>
      </dsp:txBody>
      <dsp:txXfrm>
        <a:off x="21766" y="4245286"/>
        <a:ext cx="1514316" cy="69962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4D650D-B3CF-4930-AB0A-3D5F5B158B2D}">
      <dsp:nvSpPr>
        <dsp:cNvPr id="0" name=""/>
        <dsp:cNvSpPr/>
      </dsp:nvSpPr>
      <dsp:spPr>
        <a:xfrm>
          <a:off x="0" y="3727"/>
          <a:ext cx="1557848" cy="671631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accent3">
                  <a:lumMod val="50000"/>
                </a:schemeClr>
              </a:solidFill>
            </a:rPr>
            <a:t>Register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solidFill>
                <a:schemeClr val="accent3">
                  <a:lumMod val="50000"/>
                </a:schemeClr>
              </a:solidFill>
            </a:rPr>
            <a:t>via trial database</a:t>
          </a:r>
        </a:p>
      </dsp:txBody>
      <dsp:txXfrm>
        <a:off x="19671" y="23398"/>
        <a:ext cx="1518506" cy="632289"/>
      </dsp:txXfrm>
    </dsp:sp>
    <dsp:sp modelId="{C8D5307B-F06E-4029-86E0-8401591D1767}">
      <dsp:nvSpPr>
        <dsp:cNvPr id="0" name=""/>
        <dsp:cNvSpPr/>
      </dsp:nvSpPr>
      <dsp:spPr>
        <a:xfrm rot="5400000">
          <a:off x="652993" y="692149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717335"/>
        <a:ext cx="181340" cy="176303"/>
      </dsp:txXfrm>
    </dsp:sp>
    <dsp:sp modelId="{F9D1CC32-5BEB-4D68-B02E-2792B4CA64A3}">
      <dsp:nvSpPr>
        <dsp:cNvPr id="0" name=""/>
        <dsp:cNvSpPr/>
      </dsp:nvSpPr>
      <dsp:spPr>
        <a:xfrm>
          <a:off x="0" y="1011173"/>
          <a:ext cx="1557848" cy="933318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accent3">
                  <a:lumMod val="50000"/>
                </a:schemeClr>
              </a:solidFill>
            </a:rPr>
            <a:t>Baseline Assessment and Eligibility</a:t>
          </a:r>
          <a:r>
            <a:rPr lang="en-GB" sz="1200" kern="1200" dirty="0">
              <a:solidFill>
                <a:schemeClr val="accent3">
                  <a:lumMod val="50000"/>
                </a:schemeClr>
              </a:solidFill>
            </a:rPr>
            <a:t> </a:t>
          </a:r>
          <a:r>
            <a:rPr lang="en-GB" sz="1200" b="1" kern="1200" dirty="0">
              <a:solidFill>
                <a:schemeClr val="accent3">
                  <a:lumMod val="50000"/>
                </a:schemeClr>
              </a:solidFill>
            </a:rPr>
            <a:t>CRFs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solidFill>
                <a:schemeClr val="accent3">
                  <a:lumMod val="50000"/>
                </a:schemeClr>
              </a:solidFill>
            </a:rPr>
            <a:t>Completed on Database</a:t>
          </a:r>
        </a:p>
      </dsp:txBody>
      <dsp:txXfrm>
        <a:off x="27336" y="1038509"/>
        <a:ext cx="1503176" cy="878646"/>
      </dsp:txXfrm>
    </dsp:sp>
    <dsp:sp modelId="{9E903483-0112-491C-8464-7D8586DAE737}">
      <dsp:nvSpPr>
        <dsp:cNvPr id="0" name=""/>
        <dsp:cNvSpPr/>
      </dsp:nvSpPr>
      <dsp:spPr>
        <a:xfrm rot="5400000">
          <a:off x="652993" y="1961283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1986469"/>
        <a:ext cx="181340" cy="176303"/>
      </dsp:txXfrm>
    </dsp:sp>
    <dsp:sp modelId="{C888CD51-A516-4486-B9D7-B48702DF36F7}">
      <dsp:nvSpPr>
        <dsp:cNvPr id="0" name=""/>
        <dsp:cNvSpPr/>
      </dsp:nvSpPr>
      <dsp:spPr>
        <a:xfrm>
          <a:off x="0" y="2280308"/>
          <a:ext cx="1557848" cy="671631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accent3">
                  <a:lumMod val="50000"/>
                </a:schemeClr>
              </a:solidFill>
            </a:rPr>
            <a:t>Complete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accent3">
                  <a:lumMod val="50000"/>
                </a:schemeClr>
              </a:solidFill>
            </a:rPr>
            <a:t>Randomisation CRF (</a:t>
          </a:r>
          <a:r>
            <a:rPr lang="en-GB" sz="1200" i="1" kern="1200" dirty="0">
              <a:solidFill>
                <a:schemeClr val="accent3">
                  <a:lumMod val="50000"/>
                </a:schemeClr>
              </a:solidFill>
            </a:rPr>
            <a:t>on paper)</a:t>
          </a:r>
        </a:p>
      </dsp:txBody>
      <dsp:txXfrm>
        <a:off x="19671" y="2299979"/>
        <a:ext cx="1518506" cy="632289"/>
      </dsp:txXfrm>
    </dsp:sp>
    <dsp:sp modelId="{BFC1AA60-511D-4C30-BB43-D251AEF5DF05}">
      <dsp:nvSpPr>
        <dsp:cNvPr id="0" name=""/>
        <dsp:cNvSpPr/>
      </dsp:nvSpPr>
      <dsp:spPr>
        <a:xfrm rot="5400000">
          <a:off x="652993" y="2968730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2993916"/>
        <a:ext cx="181340" cy="176303"/>
      </dsp:txXfrm>
    </dsp:sp>
    <dsp:sp modelId="{21A451D7-9E55-4DEB-B8F9-1EFEA315F854}">
      <dsp:nvSpPr>
        <dsp:cNvPr id="0" name=""/>
        <dsp:cNvSpPr/>
      </dsp:nvSpPr>
      <dsp:spPr>
        <a:xfrm>
          <a:off x="0" y="3287754"/>
          <a:ext cx="1557848" cy="671631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accent3">
                  <a:lumMod val="50000"/>
                </a:schemeClr>
              </a:solidFill>
            </a:rPr>
            <a:t>Randomise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solidFill>
                <a:schemeClr val="accent3">
                  <a:lumMod val="50000"/>
                </a:schemeClr>
              </a:solidFill>
            </a:rPr>
            <a:t>Using IVRS</a:t>
          </a:r>
        </a:p>
      </dsp:txBody>
      <dsp:txXfrm>
        <a:off x="19671" y="3307425"/>
        <a:ext cx="1518506" cy="632289"/>
      </dsp:txXfrm>
    </dsp:sp>
    <dsp:sp modelId="{C2896CD4-756E-42BB-9616-2A4A8AC5A6BE}">
      <dsp:nvSpPr>
        <dsp:cNvPr id="0" name=""/>
        <dsp:cNvSpPr/>
      </dsp:nvSpPr>
      <dsp:spPr>
        <a:xfrm rot="5400000">
          <a:off x="652993" y="3976176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4001362"/>
        <a:ext cx="181340" cy="176303"/>
      </dsp:txXfrm>
    </dsp:sp>
    <dsp:sp modelId="{704C7B96-7DF9-4D7C-B5A7-2DD6419E01AE}">
      <dsp:nvSpPr>
        <dsp:cNvPr id="0" name=""/>
        <dsp:cNvSpPr/>
      </dsp:nvSpPr>
      <dsp:spPr>
        <a:xfrm>
          <a:off x="0" y="4295201"/>
          <a:ext cx="1557848" cy="671631"/>
        </a:xfrm>
        <a:prstGeom prst="roundRect">
          <a:avLst>
            <a:gd name="adj" fmla="val 10000"/>
          </a:avLst>
        </a:prstGeom>
        <a:solidFill>
          <a:srgbClr val="F2DCDB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First Dispense of IMP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within </a:t>
          </a:r>
          <a:r>
            <a:rPr lang="en-GB" sz="1200" b="0" u="sng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one working day </a:t>
          </a:r>
          <a:r>
            <a:rPr lang="en-GB" sz="1200" b="0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of randomisation </a:t>
          </a:r>
          <a:endParaRPr lang="en-GB" sz="1200" b="0" kern="1200" dirty="0"/>
        </a:p>
      </dsp:txBody>
      <dsp:txXfrm>
        <a:off x="19671" y="4314872"/>
        <a:ext cx="1518506" cy="63228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4D650D-B3CF-4930-AB0A-3D5F5B158B2D}">
      <dsp:nvSpPr>
        <dsp:cNvPr id="0" name=""/>
        <dsp:cNvSpPr/>
      </dsp:nvSpPr>
      <dsp:spPr>
        <a:xfrm>
          <a:off x="0" y="3727"/>
          <a:ext cx="1557848" cy="671631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accent3">
                  <a:lumMod val="50000"/>
                </a:schemeClr>
              </a:solidFill>
            </a:rPr>
            <a:t>Register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solidFill>
                <a:schemeClr val="accent3">
                  <a:lumMod val="50000"/>
                </a:schemeClr>
              </a:solidFill>
            </a:rPr>
            <a:t>via trial database</a:t>
          </a:r>
        </a:p>
      </dsp:txBody>
      <dsp:txXfrm>
        <a:off x="19671" y="23398"/>
        <a:ext cx="1518506" cy="632289"/>
      </dsp:txXfrm>
    </dsp:sp>
    <dsp:sp modelId="{C8D5307B-F06E-4029-86E0-8401591D1767}">
      <dsp:nvSpPr>
        <dsp:cNvPr id="0" name=""/>
        <dsp:cNvSpPr/>
      </dsp:nvSpPr>
      <dsp:spPr>
        <a:xfrm rot="5400000">
          <a:off x="652993" y="692149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717335"/>
        <a:ext cx="181340" cy="176303"/>
      </dsp:txXfrm>
    </dsp:sp>
    <dsp:sp modelId="{F9D1CC32-5BEB-4D68-B02E-2792B4CA64A3}">
      <dsp:nvSpPr>
        <dsp:cNvPr id="0" name=""/>
        <dsp:cNvSpPr/>
      </dsp:nvSpPr>
      <dsp:spPr>
        <a:xfrm>
          <a:off x="0" y="1011173"/>
          <a:ext cx="1557848" cy="933318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accent3">
                  <a:lumMod val="50000"/>
                </a:schemeClr>
              </a:solidFill>
            </a:rPr>
            <a:t>Baseline Assessment and Eligibility</a:t>
          </a:r>
          <a:r>
            <a:rPr lang="en-GB" sz="1200" kern="1200" dirty="0">
              <a:solidFill>
                <a:schemeClr val="accent3">
                  <a:lumMod val="50000"/>
                </a:schemeClr>
              </a:solidFill>
            </a:rPr>
            <a:t> </a:t>
          </a:r>
          <a:r>
            <a:rPr lang="en-GB" sz="1200" b="1" kern="1200" dirty="0">
              <a:solidFill>
                <a:schemeClr val="accent3">
                  <a:lumMod val="50000"/>
                </a:schemeClr>
              </a:solidFill>
            </a:rPr>
            <a:t>CRFs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solidFill>
                <a:schemeClr val="accent3">
                  <a:lumMod val="50000"/>
                </a:schemeClr>
              </a:solidFill>
            </a:rPr>
            <a:t>Completed on Database</a:t>
          </a:r>
        </a:p>
      </dsp:txBody>
      <dsp:txXfrm>
        <a:off x="27336" y="1038509"/>
        <a:ext cx="1503176" cy="878646"/>
      </dsp:txXfrm>
    </dsp:sp>
    <dsp:sp modelId="{9E903483-0112-491C-8464-7D8586DAE737}">
      <dsp:nvSpPr>
        <dsp:cNvPr id="0" name=""/>
        <dsp:cNvSpPr/>
      </dsp:nvSpPr>
      <dsp:spPr>
        <a:xfrm rot="5400000">
          <a:off x="652993" y="1961283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1986469"/>
        <a:ext cx="181340" cy="176303"/>
      </dsp:txXfrm>
    </dsp:sp>
    <dsp:sp modelId="{C888CD51-A516-4486-B9D7-B48702DF36F7}">
      <dsp:nvSpPr>
        <dsp:cNvPr id="0" name=""/>
        <dsp:cNvSpPr/>
      </dsp:nvSpPr>
      <dsp:spPr>
        <a:xfrm>
          <a:off x="0" y="2280308"/>
          <a:ext cx="1557848" cy="671631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accent3">
                  <a:lumMod val="50000"/>
                </a:schemeClr>
              </a:solidFill>
            </a:rPr>
            <a:t>Complete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accent3">
                  <a:lumMod val="50000"/>
                </a:schemeClr>
              </a:solidFill>
            </a:rPr>
            <a:t>Randomisation CRF (</a:t>
          </a:r>
          <a:r>
            <a:rPr lang="en-GB" sz="1200" i="1" kern="1200" dirty="0">
              <a:solidFill>
                <a:schemeClr val="accent3">
                  <a:lumMod val="50000"/>
                </a:schemeClr>
              </a:solidFill>
            </a:rPr>
            <a:t>on paper)</a:t>
          </a:r>
        </a:p>
      </dsp:txBody>
      <dsp:txXfrm>
        <a:off x="19671" y="2299979"/>
        <a:ext cx="1518506" cy="632289"/>
      </dsp:txXfrm>
    </dsp:sp>
    <dsp:sp modelId="{BFC1AA60-511D-4C30-BB43-D251AEF5DF05}">
      <dsp:nvSpPr>
        <dsp:cNvPr id="0" name=""/>
        <dsp:cNvSpPr/>
      </dsp:nvSpPr>
      <dsp:spPr>
        <a:xfrm rot="5400000">
          <a:off x="652993" y="2968730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2993916"/>
        <a:ext cx="181340" cy="176303"/>
      </dsp:txXfrm>
    </dsp:sp>
    <dsp:sp modelId="{21A451D7-9E55-4DEB-B8F9-1EFEA315F854}">
      <dsp:nvSpPr>
        <dsp:cNvPr id="0" name=""/>
        <dsp:cNvSpPr/>
      </dsp:nvSpPr>
      <dsp:spPr>
        <a:xfrm>
          <a:off x="0" y="3287754"/>
          <a:ext cx="1557848" cy="671631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accent3">
                  <a:lumMod val="50000"/>
                </a:schemeClr>
              </a:solidFill>
            </a:rPr>
            <a:t>Randomise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solidFill>
                <a:schemeClr val="accent3">
                  <a:lumMod val="50000"/>
                </a:schemeClr>
              </a:solidFill>
            </a:rPr>
            <a:t>Using IVRS</a:t>
          </a:r>
        </a:p>
      </dsp:txBody>
      <dsp:txXfrm>
        <a:off x="19671" y="3307425"/>
        <a:ext cx="1518506" cy="632289"/>
      </dsp:txXfrm>
    </dsp:sp>
    <dsp:sp modelId="{C2896CD4-756E-42BB-9616-2A4A8AC5A6BE}">
      <dsp:nvSpPr>
        <dsp:cNvPr id="0" name=""/>
        <dsp:cNvSpPr/>
      </dsp:nvSpPr>
      <dsp:spPr>
        <a:xfrm rot="5400000">
          <a:off x="652993" y="3976176"/>
          <a:ext cx="251861" cy="3022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688254" y="4001362"/>
        <a:ext cx="181340" cy="176303"/>
      </dsp:txXfrm>
    </dsp:sp>
    <dsp:sp modelId="{704C7B96-7DF9-4D7C-B5A7-2DD6419E01AE}">
      <dsp:nvSpPr>
        <dsp:cNvPr id="0" name=""/>
        <dsp:cNvSpPr/>
      </dsp:nvSpPr>
      <dsp:spPr>
        <a:xfrm>
          <a:off x="0" y="4295201"/>
          <a:ext cx="1557848" cy="671631"/>
        </a:xfrm>
        <a:prstGeom prst="roundRect">
          <a:avLst>
            <a:gd name="adj" fmla="val 10000"/>
          </a:avLst>
        </a:prstGeom>
        <a:solidFill>
          <a:srgbClr val="F2DCDB"/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First Dispense of IMP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within </a:t>
          </a:r>
          <a:r>
            <a:rPr lang="en-GB" sz="1200" b="0" u="sng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one working day </a:t>
          </a:r>
          <a:r>
            <a:rPr lang="en-GB" sz="1200" b="0" kern="1200" dirty="0">
              <a:effectLst/>
              <a:ea typeface="Times New Roman" panose="02020603050405020304" pitchFamily="18" charset="0"/>
              <a:cs typeface="Arial" panose="020B0604020202020204" pitchFamily="34" charset="0"/>
            </a:rPr>
            <a:t>of randomisation </a:t>
          </a:r>
          <a:endParaRPr lang="en-GB" sz="1200" b="0" kern="1200" dirty="0"/>
        </a:p>
      </dsp:txBody>
      <dsp:txXfrm>
        <a:off x="19671" y="4314872"/>
        <a:ext cx="1518506" cy="6322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5DEA5C-F99B-4C35-A2D1-791C8A8F2685}" type="datetimeFigureOut">
              <a:rPr lang="en-GB" smtClean="0"/>
              <a:t>20/07/2023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E29C1-E1A3-4877-BD0E-EEA7C7A0A2F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8096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DE29C1-E1A3-4877-BD0E-EEA7C7A0A2F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2365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Specific database training will be arranged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DE29C1-E1A3-4877-BD0E-EEA7C7A0A2F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2695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Specific database training will be arranged</a:t>
            </a:r>
          </a:p>
          <a:p>
            <a:endParaRPr lang="en-GB" dirty="0"/>
          </a:p>
          <a:p>
            <a:r>
              <a:rPr lang="en-GB" dirty="0"/>
              <a:t>If you are not sure if a registration has been successful go back to the participant manger page and you will be able to see if a new TNO has been Allocated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DE29C1-E1A3-4877-BD0E-EEA7C7A0A2F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63150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Specific database training will be arranged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DE29C1-E1A3-4877-BD0E-EEA7C7A0A2F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980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Confirmation of Patient Eligibility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16 weeks of FBC &amp; transfusion history required: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200" b="1" dirty="0"/>
              <a:t>Retrospective</a:t>
            </a:r>
            <a:r>
              <a:rPr lang="en-GB" sz="1200" dirty="0"/>
              <a:t> – results from the patients notes/ record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200" b="1" dirty="0"/>
              <a:t>Prospective</a:t>
            </a:r>
            <a:r>
              <a:rPr lang="en-GB" sz="1200" dirty="0"/>
              <a:t> – investigations planned prior to randomisation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200" dirty="0"/>
              <a:t>OR a </a:t>
            </a:r>
            <a:r>
              <a:rPr lang="en-GB" sz="1200" b="1" dirty="0"/>
              <a:t>Combination</a:t>
            </a:r>
            <a:r>
              <a:rPr lang="en-GB" sz="1200" dirty="0"/>
              <a:t> e.g., 8 weeks from medical notes and 8 weeks between registration and randomisation</a:t>
            </a:r>
          </a:p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308A8-647C-4960-8A23-746521256B26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8173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308A8-647C-4960-8A23-746521256B26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0985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308A8-647C-4960-8A23-746521256B26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4759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308A8-647C-4960-8A23-746521256B26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05548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308A8-647C-4960-8A23-746521256B26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76413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308A8-647C-4960-8A23-746521256B26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6980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308A8-647C-4960-8A23-746521256B26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65473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308A8-647C-4960-8A23-746521256B26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97195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Press * at anytime to repeat the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DE29C1-E1A3-4877-BD0E-EEA7C7A0A2F8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4955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/12 Warw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2" y="4292352"/>
            <a:ext cx="11233181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4869160"/>
            <a:ext cx="11233181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2" y="5949280"/>
            <a:ext cx="11233181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2" y="6237312"/>
            <a:ext cx="11233181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A74D009E-0B26-AA76-DCFF-658ED8F38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1" y="3429001"/>
            <a:ext cx="1890680" cy="8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836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/12 Warwick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4292352"/>
            <a:ext cx="8160840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4869160"/>
            <a:ext cx="8160840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1" y="5949280"/>
            <a:ext cx="816084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1" y="6237312"/>
            <a:ext cx="816084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9104298" y="4653137"/>
            <a:ext cx="2656033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E88EA3A5-DB2D-519A-4119-8DE9FDB792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1" y="3443925"/>
            <a:ext cx="1890680" cy="8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889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/12 Warw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1" y="5949280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1" y="6237312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3788296"/>
            <a:ext cx="11233248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4365104"/>
            <a:ext cx="11233248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</p:spTree>
    <p:extLst>
      <p:ext uri="{BB962C8B-B14F-4D97-AF65-F5344CB8AC3E}">
        <p14:creationId xmlns:p14="http://schemas.microsoft.com/office/powerpoint/2010/main" val="1142629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/12 Warwick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9104298" y="4653137"/>
            <a:ext cx="2656033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3788296"/>
            <a:ext cx="8160840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4365104"/>
            <a:ext cx="8160840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1" y="5949280"/>
            <a:ext cx="816084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1" y="6237312"/>
            <a:ext cx="816084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594506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12 Warw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480" y="2276475"/>
            <a:ext cx="11233149" cy="424886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1412776"/>
            <a:ext cx="11233257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</p:spTree>
    <p:extLst>
      <p:ext uri="{BB962C8B-B14F-4D97-AF65-F5344CB8AC3E}">
        <p14:creationId xmlns:p14="http://schemas.microsoft.com/office/powerpoint/2010/main" val="1693847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12 Warwick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2" y="2276475"/>
            <a:ext cx="7968885" cy="424886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3" y="1412776"/>
            <a:ext cx="7968885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8819692" y="4293097"/>
            <a:ext cx="2940640" cy="22320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2843264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/12 Warw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2" y="4725144"/>
            <a:ext cx="8832981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5301952"/>
            <a:ext cx="8832981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53190" y="5949280"/>
            <a:ext cx="11207439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53190" y="6237312"/>
            <a:ext cx="11207439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17271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/12 University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1" y="5949280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1" y="6237312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1" y="4365104"/>
            <a:ext cx="11233248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527448" y="4941912"/>
            <a:ext cx="11233248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</p:spTree>
    <p:extLst>
      <p:ext uri="{BB962C8B-B14F-4D97-AF65-F5344CB8AC3E}">
        <p14:creationId xmlns:p14="http://schemas.microsoft.com/office/powerpoint/2010/main" val="1638640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/12 University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15" y="4365104"/>
            <a:ext cx="8064896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4941912"/>
            <a:ext cx="8064896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15" y="5949280"/>
            <a:ext cx="806489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15" y="6237312"/>
            <a:ext cx="806489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9104298" y="4653137"/>
            <a:ext cx="2656033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898211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/12 University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1" y="5949280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1" y="6237312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3788296"/>
            <a:ext cx="11233248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4365104"/>
            <a:ext cx="11233248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</p:spTree>
    <p:extLst>
      <p:ext uri="{BB962C8B-B14F-4D97-AF65-F5344CB8AC3E}">
        <p14:creationId xmlns:p14="http://schemas.microsoft.com/office/powerpoint/2010/main" val="1468014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/12 University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9104298" y="4653137"/>
            <a:ext cx="2656033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3788296"/>
            <a:ext cx="8160840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4365104"/>
            <a:ext cx="8160840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1" y="5949280"/>
            <a:ext cx="816084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1" y="6237312"/>
            <a:ext cx="816084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416736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/12 Warw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1" y="5949280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1" y="6237312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3788296"/>
            <a:ext cx="11233248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4365104"/>
            <a:ext cx="11233248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</p:spTree>
    <p:extLst>
      <p:ext uri="{BB962C8B-B14F-4D97-AF65-F5344CB8AC3E}">
        <p14:creationId xmlns:p14="http://schemas.microsoft.com/office/powerpoint/2010/main" val="3595468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/12 University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31371" y="5423416"/>
            <a:ext cx="8853959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31438" y="6000224"/>
            <a:ext cx="8853959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</p:spTree>
    <p:extLst>
      <p:ext uri="{BB962C8B-B14F-4D97-AF65-F5344CB8AC3E}">
        <p14:creationId xmlns:p14="http://schemas.microsoft.com/office/powerpoint/2010/main" val="16227889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12 University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1" y="2420889"/>
            <a:ext cx="11233248" cy="410445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1556792"/>
            <a:ext cx="11233355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</p:spTree>
    <p:extLst>
      <p:ext uri="{BB962C8B-B14F-4D97-AF65-F5344CB8AC3E}">
        <p14:creationId xmlns:p14="http://schemas.microsoft.com/office/powerpoint/2010/main" val="18480823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12 University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2" y="2420889"/>
            <a:ext cx="8256917" cy="410445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1556792"/>
            <a:ext cx="8257017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9104298" y="4509121"/>
            <a:ext cx="2656033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855627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/12 Departmental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2" y="4725144"/>
            <a:ext cx="8757948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9" y="5301952"/>
            <a:ext cx="8757948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2" y="5949280"/>
            <a:ext cx="11233247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2" y="6237312"/>
            <a:ext cx="11233247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7168268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/12 Departmental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1" y="5949280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1" y="6237312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1" y="4509120"/>
            <a:ext cx="11233248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527448" y="5085928"/>
            <a:ext cx="11233248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</p:spTree>
    <p:extLst>
      <p:ext uri="{BB962C8B-B14F-4D97-AF65-F5344CB8AC3E}">
        <p14:creationId xmlns:p14="http://schemas.microsoft.com/office/powerpoint/2010/main" val="3741699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/12 Departmental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15" y="4365104"/>
            <a:ext cx="8064896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4941912"/>
            <a:ext cx="8064896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15" y="5949280"/>
            <a:ext cx="806489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15" y="6237312"/>
            <a:ext cx="8064896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9104298" y="4653137"/>
            <a:ext cx="2656033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6979291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/12 Departmental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9104298" y="4653137"/>
            <a:ext cx="2656033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3788296"/>
            <a:ext cx="8160840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4365104"/>
            <a:ext cx="8160840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1" y="5949280"/>
            <a:ext cx="816084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1" y="6237312"/>
            <a:ext cx="816084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40708718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/12 Departmental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1" y="5949280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1" y="6237312"/>
            <a:ext cx="11233248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3788296"/>
            <a:ext cx="11233248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4365104"/>
            <a:ext cx="11233248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</p:spTree>
    <p:extLst>
      <p:ext uri="{BB962C8B-B14F-4D97-AF65-F5344CB8AC3E}">
        <p14:creationId xmlns:p14="http://schemas.microsoft.com/office/powerpoint/2010/main" val="24794341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/12 Departmental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9104298" y="4653137"/>
            <a:ext cx="2656033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3788296"/>
            <a:ext cx="8160840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4365104"/>
            <a:ext cx="8160840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Sub Title Text Here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1" y="5949280"/>
            <a:ext cx="816084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Department name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1" y="6237312"/>
            <a:ext cx="816084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2586940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12 Departmental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1" y="2564906"/>
            <a:ext cx="11233248" cy="396043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1700808"/>
            <a:ext cx="11233355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C10202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</p:spTree>
    <p:extLst>
      <p:ext uri="{BB962C8B-B14F-4D97-AF65-F5344CB8AC3E}">
        <p14:creationId xmlns:p14="http://schemas.microsoft.com/office/powerpoint/2010/main" val="34441535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12 Departmental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2" y="2420889"/>
            <a:ext cx="8256917" cy="410445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1556792"/>
            <a:ext cx="8257017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C10202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9104298" y="4509121"/>
            <a:ext cx="2656033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27116516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solidFill>
                  <a:srgbClr val="C1020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8279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ey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1" y="1340371"/>
            <a:ext cx="11233248" cy="424886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476672"/>
            <a:ext cx="11233355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</p:spTree>
    <p:extLst>
      <p:ext uri="{BB962C8B-B14F-4D97-AF65-F5344CB8AC3E}">
        <p14:creationId xmlns:p14="http://schemas.microsoft.com/office/powerpoint/2010/main" val="24406775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1" y="1340371"/>
            <a:ext cx="11233248" cy="424886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476672"/>
            <a:ext cx="11233355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</p:spTree>
    <p:extLst>
      <p:ext uri="{BB962C8B-B14F-4D97-AF65-F5344CB8AC3E}">
        <p14:creationId xmlns:p14="http://schemas.microsoft.com/office/powerpoint/2010/main" val="16170329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line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3" y="1340371"/>
            <a:ext cx="7968884" cy="424886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3" y="476672"/>
            <a:ext cx="11233248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8784300" y="1340769"/>
            <a:ext cx="2976033" cy="22320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8680346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line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476672"/>
            <a:ext cx="11233355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527381" y="1340768"/>
            <a:ext cx="11233248" cy="4248472"/>
          </a:xfrm>
          <a:prstGeom prst="rect">
            <a:avLst/>
          </a:prstGeom>
        </p:spPr>
        <p:txBody>
          <a:bodyPr vert="horz"/>
          <a:lstStyle>
            <a:lvl1pPr marL="342900" indent="-342900">
              <a:buFontTx/>
              <a:buBlip>
                <a:blip r:embed="rId2"/>
              </a:buBlip>
              <a:defRPr sz="2000" b="0" i="0"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Clinical Trials Unit bullet point</a:t>
            </a:r>
          </a:p>
          <a:p>
            <a:pPr lvl="0"/>
            <a:r>
              <a:rPr lang="en-GB"/>
              <a:t>Clinical Trials Unit bullet point</a:t>
            </a:r>
          </a:p>
          <a:p>
            <a:pPr lvl="0"/>
            <a:r>
              <a:rPr lang="en-GB"/>
              <a:t>Clinical Trials Unit bullet point</a:t>
            </a:r>
          </a:p>
          <a:p>
            <a:pPr lvl="0"/>
            <a:r>
              <a:rPr lang="en-GB"/>
              <a:t>Clinical Trials Unit bullet point</a:t>
            </a:r>
          </a:p>
          <a:p>
            <a:pPr lvl="0"/>
            <a:r>
              <a:rPr lang="en-GB"/>
              <a:t>Clinical Trials Unit bullet point</a:t>
            </a:r>
          </a:p>
          <a:p>
            <a:pPr lvl="0"/>
            <a:r>
              <a:rPr lang="en-GB"/>
              <a:t>Clinical Trials Unit bullet point</a:t>
            </a:r>
          </a:p>
          <a:p>
            <a:pPr lvl="0"/>
            <a:r>
              <a:rPr lang="en-GB"/>
              <a:t>Clinical Trials Unit bullet point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430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/12 Departmental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2" y="2420889"/>
            <a:ext cx="8256917" cy="410445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1556792"/>
            <a:ext cx="8257017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9104298" y="4509121"/>
            <a:ext cx="2656033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41112717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/12 Departmental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1" y="2564906"/>
            <a:ext cx="11233248" cy="396043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1700808"/>
            <a:ext cx="11233355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</p:spTree>
    <p:extLst>
      <p:ext uri="{BB962C8B-B14F-4D97-AF65-F5344CB8AC3E}">
        <p14:creationId xmlns:p14="http://schemas.microsoft.com/office/powerpoint/2010/main" val="34001735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20/07/2023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79682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20/07/2023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59242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20/07/2023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65652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20/07/2023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65661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20/07/2023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01472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20/07/2023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76219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20/07/2023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98442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20/07/2023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05229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20/07/2023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69075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20/07/2023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91798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A201-851C-4A84-8383-767573C30328}" type="datetimeFigureOut">
              <a:rPr lang="en-GB" smtClean="0"/>
              <a:t>20/07/2023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FAC01-77A8-4A94-AEE5-B3249D523D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60738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/12 Departmental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2" y="2420889"/>
            <a:ext cx="8256917" cy="410445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1556792"/>
            <a:ext cx="8257017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9104298" y="4509121"/>
            <a:ext cx="2656033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28080075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/12 Departmental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1" y="2564906"/>
            <a:ext cx="11233248" cy="396043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1700808"/>
            <a:ext cx="11233355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</p:spTree>
    <p:extLst>
      <p:ext uri="{BB962C8B-B14F-4D97-AF65-F5344CB8AC3E}">
        <p14:creationId xmlns:p14="http://schemas.microsoft.com/office/powerpoint/2010/main" val="24284452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ey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1" y="1340371"/>
            <a:ext cx="11233248" cy="424886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Text here….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476672"/>
            <a:ext cx="11233355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87DBE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/>
              <a:t>Add Title Text Here…</a:t>
            </a:r>
          </a:p>
        </p:txBody>
      </p:sp>
    </p:spTree>
    <p:extLst>
      <p:ext uri="{BB962C8B-B14F-4D97-AF65-F5344CB8AC3E}">
        <p14:creationId xmlns:p14="http://schemas.microsoft.com/office/powerpoint/2010/main" val="1037101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.png"/><Relationship Id="rId5" Type="http://schemas.openxmlformats.org/officeDocument/2006/relationships/image" Target="../media/image8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.png"/><Relationship Id="rId5" Type="http://schemas.openxmlformats.org/officeDocument/2006/relationships/image" Target="../media/image12.jpeg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5.png"/><Relationship Id="rId5" Type="http://schemas.openxmlformats.org/officeDocument/2006/relationships/theme" Target="../theme/theme12.xml"/><Relationship Id="rId4" Type="http://schemas.openxmlformats.org/officeDocument/2006/relationships/slideLayout" Target="../slideLayouts/slideLayout25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17.jpe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13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theme" Target="../theme/theme14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96B8BB50-1A00-D7EB-2AAE-F508BEC22E2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31" y="3429001"/>
            <a:ext cx="1890680" cy="8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20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8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4C2D1606-F89B-EAEF-7AF1-57A718477C8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63" y="2304953"/>
            <a:ext cx="1890680" cy="8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515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707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Shape, circle&#10;&#10;Description automatically generated">
            <a:extLst>
              <a:ext uri="{FF2B5EF4-FFF2-40B4-BE49-F238E27FC236}">
                <a16:creationId xmlns:a16="http://schemas.microsoft.com/office/drawing/2014/main" id="{8B102038-164A-683B-C95E-2F99E33335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-2" y="577292"/>
            <a:ext cx="8899307" cy="6280708"/>
          </a:xfrm>
          <a:prstGeom prst="rect">
            <a:avLst/>
          </a:prstGeom>
        </p:spPr>
      </p:pic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69B42621-9C43-E39E-7699-92130A887D2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803" y="1457053"/>
            <a:ext cx="1890680" cy="8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28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701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40C42F49-F232-9CF2-9567-137D6AC3EBA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571" y="4599266"/>
            <a:ext cx="1890680" cy="8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544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4966"/>
          </a:xfrm>
          <a:prstGeom prst="rect">
            <a:avLst/>
          </a:prstGeom>
        </p:spPr>
      </p:pic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39DF6B66-A1F4-309D-1ED1-9A99C3E2D6A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31" y="3429001"/>
            <a:ext cx="1890680" cy="8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565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708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82EF4C8F-E61F-8150-C9E4-9260C464E90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93" y="2323409"/>
            <a:ext cx="1890680" cy="8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379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709" r:id="rId2"/>
    <p:sldLayoutId id="2147483729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47BC6EAF-D66A-1409-5F14-FD128EC2A13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72" y="4584471"/>
            <a:ext cx="1890680" cy="8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25825923-E2AB-B4E1-67BD-B79E424BBFA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28" y="586047"/>
            <a:ext cx="1890680" cy="8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753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1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C60B7972-3A1C-451E-DC53-ABA18B67A93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04" y="4601096"/>
            <a:ext cx="1890680" cy="8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12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7"/>
            <a:ext cx="12192000" cy="6844966"/>
          </a:xfrm>
          <a:prstGeom prst="rect">
            <a:avLst/>
          </a:prstGeom>
        </p:spPr>
      </p:pic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AD24F847-661B-BF19-D563-8948837CFC2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36" y="3429001"/>
            <a:ext cx="1890680" cy="8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162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3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" y="6517"/>
            <a:ext cx="12168828" cy="6844966"/>
          </a:xfrm>
          <a:prstGeom prst="rect">
            <a:avLst/>
          </a:prstGeom>
        </p:spPr>
      </p:pic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4FDF6090-A416-699A-FCDE-8BEE0B0AC09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4971" y="3429001"/>
            <a:ext cx="1890680" cy="832759"/>
          </a:xfrm>
          <a:prstGeom prst="rect">
            <a:avLst/>
          </a:prstGeom>
        </p:spPr>
      </p:pic>
      <p:pic>
        <p:nvPicPr>
          <p:cNvPr id="4" name="Picture 3" descr="Shape, circle&#10;&#10;Description automatically generated">
            <a:extLst>
              <a:ext uri="{FF2B5EF4-FFF2-40B4-BE49-F238E27FC236}">
                <a16:creationId xmlns:a16="http://schemas.microsoft.com/office/drawing/2014/main" id="{7EF15790-37A5-0CD5-4B37-A299A75E9E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2302625"/>
            <a:ext cx="8899307" cy="454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450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F3386404-C797-9C2C-E662-EC4C1F3B91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16590" y="83127"/>
            <a:ext cx="1853738" cy="980902"/>
          </a:xfrm>
          <a:prstGeom prst="rect">
            <a:avLst/>
          </a:prstGeom>
        </p:spPr>
      </p:pic>
      <p:pic>
        <p:nvPicPr>
          <p:cNvPr id="5" name="Picture 4" descr="Shape, circle&#10;&#10;Description automatically generated">
            <a:extLst>
              <a:ext uri="{FF2B5EF4-FFF2-40B4-BE49-F238E27FC236}">
                <a16:creationId xmlns:a16="http://schemas.microsoft.com/office/drawing/2014/main" id="{31B9A602-E1FC-62A6-C9F6-B775A8C62A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0"/>
            <a:ext cx="88993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632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32" r:id="rId3"/>
    <p:sldLayoutId id="2147483733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-3_W_line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50416"/>
            <a:ext cx="12192000" cy="502920"/>
          </a:xfrm>
          <a:prstGeom prst="rect">
            <a:avLst/>
          </a:prstGeom>
        </p:spPr>
      </p:pic>
      <p:pic>
        <p:nvPicPr>
          <p:cNvPr id="2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ECB478EB-84D0-1722-FAAD-06B1B4C3F99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48" y="6000303"/>
            <a:ext cx="1890680" cy="83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78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702" r:id="rId2"/>
    <p:sldLayoutId id="2147483703" r:id="rId3"/>
    <p:sldLayoutId id="2147483722" r:id="rId4"/>
    <p:sldLayoutId id="2147483723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CA201-851C-4A84-8383-767573C30328}" type="datetimeFigureOut">
              <a:rPr lang="en-GB" smtClean="0"/>
              <a:t>20/07/2023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FAC01-77A8-4A94-AEE5-B3249D523D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8664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24" r:id="rId12"/>
    <p:sldLayoutId id="2147483725" r:id="rId13"/>
    <p:sldLayoutId id="2147483726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32.sv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31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diagramLayout" Target="../diagrams/layout3.xml"/><Relationship Id="rId7" Type="http://schemas.openxmlformats.org/officeDocument/2006/relationships/image" Target="../media/image3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diagramLayout" Target="../diagrams/layout4.xml"/><Relationship Id="rId7" Type="http://schemas.openxmlformats.org/officeDocument/2006/relationships/image" Target="../media/image39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ds-foundation.org/ipss-r-calculator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diagramLayout" Target="../diagrams/layout6.xml"/><Relationship Id="rId7" Type="http://schemas.openxmlformats.org/officeDocument/2006/relationships/image" Target="../media/image37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diagramLayout" Target="../diagrams/layout8.xml"/><Relationship Id="rId7" Type="http://schemas.openxmlformats.org/officeDocument/2006/relationships/image" Target="../media/image37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diagramLayout" Target="../diagrams/layout10.xml"/><Relationship Id="rId7" Type="http://schemas.openxmlformats.org/officeDocument/2006/relationships/image" Target="../media/image37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diagramLayout" Target="../diagrams/layout11.xml"/><Relationship Id="rId7" Type="http://schemas.openxmlformats.org/officeDocument/2006/relationships/image" Target="../media/image37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ds-foundation.org/ipss-r-calculator/" TargetMode="External"/><Relationship Id="rId2" Type="http://schemas.openxmlformats.org/officeDocument/2006/relationships/hyperlink" Target="https://bleedingscore.certe.nl/" TargetMode="External"/><Relationship Id="rId1" Type="http://schemas.openxmlformats.org/officeDocument/2006/relationships/slideLayout" Target="../slideLayouts/slideLayout23.xml"/><Relationship Id="rId4" Type="http://schemas.openxmlformats.org/officeDocument/2006/relationships/hyperlink" Target="https://warwick.ac.uk/fac/sci/med/research/ctu/trials/repairmds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events.teams.microsoft.com/event/f5c631c9-df4c-4f3e-ae1b-8190e5e9bad2@09bacfbd-47ef-4465-9265-3546f2eaf6bc" TargetMode="External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4.xml"/><Relationship Id="rId4" Type="http://schemas.openxmlformats.org/officeDocument/2006/relationships/hyperlink" Target="https://events.teams.microsoft.com/event/7feaf027-9c02-43d3-81dc-c5bc06115dbd@09bacfbd-47ef-4465-9265-3546f2eaf6bc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3532C71A-8F0D-EF64-AF44-363D1F83DB6E}"/>
              </a:ext>
            </a:extLst>
          </p:cNvPr>
          <p:cNvSpPr txBox="1"/>
          <p:nvPr/>
        </p:nvSpPr>
        <p:spPr>
          <a:xfrm>
            <a:off x="0" y="1482365"/>
            <a:ext cx="12192000" cy="15081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6000" b="1" dirty="0">
                <a:solidFill>
                  <a:srgbClr val="C10202"/>
                </a:solidFill>
                <a:latin typeface="YALBs0kBfmE 0"/>
              </a:rPr>
              <a:t>CRF Clinic</a:t>
            </a:r>
            <a:endParaRPr lang="en-GB" sz="4000" dirty="0">
              <a:solidFill>
                <a:srgbClr val="C10202"/>
              </a:solidFill>
              <a:latin typeface="YALBs0kBfmE 0"/>
            </a:endParaRPr>
          </a:p>
          <a:p>
            <a:pPr algn="ctr"/>
            <a:r>
              <a:rPr lang="en-GB" sz="3200" dirty="0">
                <a:solidFill>
                  <a:srgbClr val="C10202"/>
                </a:solidFill>
                <a:latin typeface="YALBs0kBfmE 0"/>
              </a:rPr>
              <a:t>Registration, Baseline Assessment, Eligibility and Randomisation CRFs </a:t>
            </a:r>
            <a:endParaRPr lang="en-GB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1FD541-B6FF-842F-3148-E96088141FE2}"/>
              </a:ext>
            </a:extLst>
          </p:cNvPr>
          <p:cNvSpPr txBox="1"/>
          <p:nvPr/>
        </p:nvSpPr>
        <p:spPr>
          <a:xfrm>
            <a:off x="0" y="309509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YALBs0kBfmE 0"/>
              </a:rPr>
              <a:t>Thursday 20</a:t>
            </a:r>
            <a:r>
              <a:rPr lang="en-GB" sz="2400" b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YALBs0kBfmE 0"/>
              </a:rPr>
              <a:t>th</a:t>
            </a:r>
            <a:r>
              <a:rPr lang="en-GB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YALBs0kBfmE 0"/>
              </a:rPr>
              <a:t> July 2023 12:00-12:30</a:t>
            </a:r>
          </a:p>
        </p:txBody>
      </p:sp>
      <p:pic>
        <p:nvPicPr>
          <p:cNvPr id="48" name="Picture 47" descr="Logo&#10;&#10;Description automatically generated with medium confidence">
            <a:extLst>
              <a:ext uri="{FF2B5EF4-FFF2-40B4-BE49-F238E27FC236}">
                <a16:creationId xmlns:a16="http://schemas.microsoft.com/office/drawing/2014/main" id="{556B27E1-0404-9021-60ED-2A18498AD6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437" y="6061120"/>
            <a:ext cx="1444449" cy="741725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E3F7AC53-0DB9-4FAC-83FB-E2A1411027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0370" y="6129210"/>
            <a:ext cx="1495699" cy="605546"/>
          </a:xfrm>
          <a:prstGeom prst="rect">
            <a:avLst/>
          </a:prstGeom>
        </p:spPr>
      </p:pic>
      <p:pic>
        <p:nvPicPr>
          <p:cNvPr id="50" name="Picture 49" descr="Text&#10;&#10;Description automatically generated with low confidence">
            <a:extLst>
              <a:ext uri="{FF2B5EF4-FFF2-40B4-BE49-F238E27FC236}">
                <a16:creationId xmlns:a16="http://schemas.microsoft.com/office/drawing/2014/main" id="{73EDBED9-DD24-80B6-FF8F-CC990F59973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12298" y="6403253"/>
            <a:ext cx="1426329" cy="399281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20FD54B1-C07F-5AE0-FF6D-1F8C4F68E4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6739" y="6006053"/>
            <a:ext cx="1288586" cy="454226"/>
          </a:xfrm>
          <a:prstGeom prst="rect">
            <a:avLst/>
          </a:prstGeom>
        </p:spPr>
      </p:pic>
      <p:pic>
        <p:nvPicPr>
          <p:cNvPr id="52" name="Picture 51" descr="Text&#10;&#10;Description automatically generated">
            <a:extLst>
              <a:ext uri="{FF2B5EF4-FFF2-40B4-BE49-F238E27FC236}">
                <a16:creationId xmlns:a16="http://schemas.microsoft.com/office/drawing/2014/main" id="{BCDFD22B-C9CC-55BE-85CA-0ABEB70383D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255" y="6264667"/>
            <a:ext cx="1123078" cy="475705"/>
          </a:xfrm>
          <a:prstGeom prst="rect">
            <a:avLst/>
          </a:prstGeom>
        </p:spPr>
      </p:pic>
      <p:pic>
        <p:nvPicPr>
          <p:cNvPr id="53" name="Picture 52" descr="img-logo-uhb.gif">
            <a:extLst>
              <a:ext uri="{FF2B5EF4-FFF2-40B4-BE49-F238E27FC236}">
                <a16:creationId xmlns:a16="http://schemas.microsoft.com/office/drawing/2014/main" id="{A527F0AF-2957-9B1B-054E-4F419805678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182" y="6522717"/>
            <a:ext cx="2118351" cy="233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508BAA81-FABD-7DC7-FFB7-86846ED9790F}"/>
              </a:ext>
            </a:extLst>
          </p:cNvPr>
          <p:cNvSpPr/>
          <p:nvPr/>
        </p:nvSpPr>
        <p:spPr>
          <a:xfrm>
            <a:off x="9798719" y="71454"/>
            <a:ext cx="2256178" cy="13062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6" name="Picture 55" descr="Logo&#10;&#10;Description automatically generated with medium confidence">
            <a:extLst>
              <a:ext uri="{FF2B5EF4-FFF2-40B4-BE49-F238E27FC236}">
                <a16:creationId xmlns:a16="http://schemas.microsoft.com/office/drawing/2014/main" id="{CA2941B0-291D-1F05-8839-502C438B881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48717" y="5840791"/>
            <a:ext cx="1103418" cy="9953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B42CA0-6A74-9017-0F8E-741F734FCC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499" y="6233166"/>
            <a:ext cx="1577711" cy="523300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9342B066-1D57-9160-FE56-643A4165887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01861" y="220544"/>
            <a:ext cx="2565088" cy="13985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C926CF-31E7-6D7B-F33C-5A76FFE2F982}"/>
              </a:ext>
            </a:extLst>
          </p:cNvPr>
          <p:cNvSpPr txBox="1"/>
          <p:nvPr/>
        </p:nvSpPr>
        <p:spPr>
          <a:xfrm>
            <a:off x="37194" y="963540"/>
            <a:ext cx="12117612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200" b="1" dirty="0">
                <a:solidFill>
                  <a:srgbClr val="C10202"/>
                </a:solidFill>
                <a:latin typeface="YALBs0kBfmE 0"/>
              </a:rPr>
              <a:t>Welcome to </a:t>
            </a:r>
            <a:endParaRPr lang="en-GB" sz="1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FFA92B-94C1-4A07-853F-56792A8BACF3}"/>
              </a:ext>
            </a:extLst>
          </p:cNvPr>
          <p:cNvSpPr txBox="1"/>
          <p:nvPr/>
        </p:nvSpPr>
        <p:spPr>
          <a:xfrm>
            <a:off x="504314" y="3772951"/>
            <a:ext cx="1042249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Housekeeping: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This meeting is being recorded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Mute your microphone on joining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You can submit questions via the Q&amp;A section at the top of the webinar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There will be dedicated Q&amp;A time at the end of the session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81CFD1F-FCF5-1D36-FBBC-EF15414E15A1}"/>
              </a:ext>
            </a:extLst>
          </p:cNvPr>
          <p:cNvGrpSpPr/>
          <p:nvPr/>
        </p:nvGrpSpPr>
        <p:grpSpPr>
          <a:xfrm>
            <a:off x="7363362" y="3772951"/>
            <a:ext cx="4324324" cy="656875"/>
            <a:chOff x="7637166" y="4414215"/>
            <a:chExt cx="4200830" cy="65517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0C52986-1D7E-50B1-80FC-8403613C17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37166" y="4414215"/>
              <a:ext cx="4200830" cy="655175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9BB91F3-09FA-8213-9B42-1761939451C1}"/>
                </a:ext>
              </a:extLst>
            </p:cNvPr>
            <p:cNvSpPr/>
            <p:nvPr/>
          </p:nvSpPr>
          <p:spPr>
            <a:xfrm>
              <a:off x="9969236" y="4414216"/>
              <a:ext cx="576844" cy="655175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729346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66CF2-9B70-0C05-6CA0-BC76157A7C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3565" y="191062"/>
            <a:ext cx="9703558" cy="648816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sz="3800" b="1" dirty="0"/>
              <a:t>Registration to Randomisation Process &amp; CRFs</a:t>
            </a:r>
            <a:endParaRPr lang="en-GB" sz="3800" dirty="0">
              <a:solidFill>
                <a:srgbClr val="4B4B4B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3BA660E-A035-BC7D-B211-7D3B2311C1C6}"/>
              </a:ext>
            </a:extLst>
          </p:cNvPr>
          <p:cNvGrpSpPr/>
          <p:nvPr/>
        </p:nvGrpSpPr>
        <p:grpSpPr>
          <a:xfrm>
            <a:off x="428657" y="1218974"/>
            <a:ext cx="11265596" cy="5017729"/>
            <a:chOff x="428657" y="1218974"/>
            <a:chExt cx="11265596" cy="5017729"/>
          </a:xfrm>
        </p:grpSpPr>
        <p:graphicFrame>
          <p:nvGraphicFramePr>
            <p:cNvPr id="6" name="Diagram 5">
              <a:extLst>
                <a:ext uri="{FF2B5EF4-FFF2-40B4-BE49-F238E27FC236}">
                  <a16:creationId xmlns:a16="http://schemas.microsoft.com/office/drawing/2014/main" id="{B478A6B9-40D4-30F1-A91E-EB86EAAF939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674480163"/>
                </p:ext>
              </p:extLst>
            </p:nvPr>
          </p:nvGraphicFramePr>
          <p:xfrm>
            <a:off x="428657" y="1266143"/>
            <a:ext cx="1557848" cy="497056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1EDF47CF-04EC-913A-2C9D-9E3F76F0E059}"/>
                </a:ext>
              </a:extLst>
            </p:cNvPr>
            <p:cNvSpPr/>
            <p:nvPr/>
          </p:nvSpPr>
          <p:spPr>
            <a:xfrm>
              <a:off x="2118774" y="1486207"/>
              <a:ext cx="553673" cy="302004"/>
            </a:xfrm>
            <a:prstGeom prst="rightArrow">
              <a:avLst/>
            </a:prstGeom>
            <a:solidFill>
              <a:srgbClr val="F2DCDB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178CB0CE-6925-0840-242A-C66D37748C70}"/>
                </a:ext>
              </a:extLst>
            </p:cNvPr>
            <p:cNvSpPr/>
            <p:nvPr/>
          </p:nvSpPr>
          <p:spPr>
            <a:xfrm>
              <a:off x="2766964" y="1218974"/>
              <a:ext cx="5655583" cy="759856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/>
                <a:t>Confirmation of Patient Consent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/>
                <a:t>Trial Participant Number  Allocation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/>
                <a:t>Snapshot of patient clinical parameters when entering the trial</a:t>
              </a: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662F13C0-4F7E-5487-CA6E-B41C65FDD79D}"/>
                </a:ext>
              </a:extLst>
            </p:cNvPr>
            <p:cNvSpPr/>
            <p:nvPr/>
          </p:nvSpPr>
          <p:spPr>
            <a:xfrm>
              <a:off x="8615492" y="1445881"/>
              <a:ext cx="553673" cy="302004"/>
            </a:xfrm>
            <a:prstGeom prst="rightArrow">
              <a:avLst/>
            </a:prstGeom>
            <a:solidFill>
              <a:srgbClr val="F2DCDB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51CCE0E0-B9EA-2C53-21CE-21BA66F10034}"/>
                </a:ext>
              </a:extLst>
            </p:cNvPr>
            <p:cNvSpPr/>
            <p:nvPr/>
          </p:nvSpPr>
          <p:spPr>
            <a:xfrm>
              <a:off x="9404057" y="1218974"/>
              <a:ext cx="2290196" cy="3063379"/>
            </a:xfrm>
            <a:prstGeom prst="roundRect">
              <a:avLst/>
            </a:prstGeom>
            <a:solidFill>
              <a:srgbClr val="F2DCDB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rgbClr val="4B4B4B"/>
                  </a:solidFill>
                </a:rPr>
                <a:t>Complete and enter on the trial database </a:t>
              </a:r>
              <a:r>
                <a:rPr lang="en-GB" sz="1600" b="1" i="1" u="sng" dirty="0">
                  <a:solidFill>
                    <a:srgbClr val="4B4B4B"/>
                  </a:solidFill>
                </a:rPr>
                <a:t>PRIOR</a:t>
              </a:r>
              <a:r>
                <a:rPr lang="en-GB" sz="1600" b="1" dirty="0">
                  <a:solidFill>
                    <a:srgbClr val="4B4B4B"/>
                  </a:solidFill>
                </a:rPr>
                <a:t> to Randomisation </a:t>
              </a:r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36F92B23-99B2-59D8-2BF1-103DF80289F6}"/>
                </a:ext>
              </a:extLst>
            </p:cNvPr>
            <p:cNvSpPr/>
            <p:nvPr/>
          </p:nvSpPr>
          <p:spPr>
            <a:xfrm>
              <a:off x="2095848" y="2611176"/>
              <a:ext cx="553673" cy="302004"/>
            </a:xfrm>
            <a:prstGeom prst="rightArrow">
              <a:avLst/>
            </a:prstGeom>
            <a:solidFill>
              <a:srgbClr val="F2DCDB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02FD018-964A-9A9C-FFFF-9E21A5B900F2}"/>
                </a:ext>
              </a:extLst>
            </p:cNvPr>
            <p:cNvSpPr/>
            <p:nvPr/>
          </p:nvSpPr>
          <p:spPr>
            <a:xfrm>
              <a:off x="2766963" y="2261012"/>
              <a:ext cx="5655584" cy="1011326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/>
                <a:t>Confirmation of Patient Eligibility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/>
                <a:t>Collect 16 weeks of FBC &amp; transfusion history from medical notes, or from registration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/>
                <a:t>Schedule Trial Specific Assessments</a:t>
              </a:r>
            </a:p>
          </p:txBody>
        </p:sp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4EDC863B-1D59-15A0-15DE-8807814A97A5}"/>
                </a:ext>
              </a:extLst>
            </p:cNvPr>
            <p:cNvSpPr/>
            <p:nvPr/>
          </p:nvSpPr>
          <p:spPr>
            <a:xfrm>
              <a:off x="8615492" y="2611176"/>
              <a:ext cx="553673" cy="302004"/>
            </a:xfrm>
            <a:prstGeom prst="rightArrow">
              <a:avLst/>
            </a:prstGeom>
            <a:solidFill>
              <a:srgbClr val="F2DCDB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Arrow: Right 15">
              <a:extLst>
                <a:ext uri="{FF2B5EF4-FFF2-40B4-BE49-F238E27FC236}">
                  <a16:creationId xmlns:a16="http://schemas.microsoft.com/office/drawing/2014/main" id="{896B97D7-4EAD-E360-934D-AA76916BF442}"/>
                </a:ext>
              </a:extLst>
            </p:cNvPr>
            <p:cNvSpPr/>
            <p:nvPr/>
          </p:nvSpPr>
          <p:spPr>
            <a:xfrm>
              <a:off x="2118773" y="4697269"/>
              <a:ext cx="553673" cy="302004"/>
            </a:xfrm>
            <a:prstGeom prst="rightArrow">
              <a:avLst/>
            </a:prstGeom>
            <a:solidFill>
              <a:srgbClr val="F2DCDB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3CA9E4A-90A3-6A3A-2913-C1D893579731}"/>
                </a:ext>
              </a:extLst>
            </p:cNvPr>
            <p:cNvSpPr/>
            <p:nvPr/>
          </p:nvSpPr>
          <p:spPr>
            <a:xfrm>
              <a:off x="2766966" y="3522497"/>
              <a:ext cx="5655580" cy="759856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/>
                <a:t>Confirm consent verbally with the patient prior to randomising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/>
                <a:t>Collation of data required to randomise to hand for the IVRS call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F33247DA-9004-F457-4E89-12FA16A10315}"/>
                </a:ext>
              </a:extLst>
            </p:cNvPr>
            <p:cNvSpPr/>
            <p:nvPr/>
          </p:nvSpPr>
          <p:spPr>
            <a:xfrm>
              <a:off x="2766966" y="4440326"/>
              <a:ext cx="5655580" cy="759856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/>
                <a:t>Trial Treatment Allocation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/>
                <a:t>Explain dosing regimen to patient, issue Patient Diary card and ID card 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/>
                <a:t>Generate Prescription</a:t>
              </a:r>
            </a:p>
          </p:txBody>
        </p:sp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E16CD9BF-B02F-E85C-B4DF-B5369437E960}"/>
                </a:ext>
              </a:extLst>
            </p:cNvPr>
            <p:cNvSpPr/>
            <p:nvPr/>
          </p:nvSpPr>
          <p:spPr>
            <a:xfrm>
              <a:off x="2095848" y="3751423"/>
              <a:ext cx="553673" cy="302004"/>
            </a:xfrm>
            <a:prstGeom prst="rightArrow">
              <a:avLst/>
            </a:prstGeom>
            <a:solidFill>
              <a:srgbClr val="F2DCDB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64AD22A4-E792-91C9-2857-F5EC3F61E83E}"/>
                </a:ext>
              </a:extLst>
            </p:cNvPr>
            <p:cNvSpPr/>
            <p:nvPr/>
          </p:nvSpPr>
          <p:spPr>
            <a:xfrm>
              <a:off x="8615493" y="3751423"/>
              <a:ext cx="553673" cy="302004"/>
            </a:xfrm>
            <a:prstGeom prst="rightArrow">
              <a:avLst/>
            </a:prstGeom>
            <a:solidFill>
              <a:srgbClr val="F2DCDB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B1FD1D9-9248-C2BE-016D-8D0D51DA7CB0}"/>
              </a:ext>
            </a:extLst>
          </p:cNvPr>
          <p:cNvSpPr/>
          <p:nvPr/>
        </p:nvSpPr>
        <p:spPr>
          <a:xfrm>
            <a:off x="413565" y="5565072"/>
            <a:ext cx="11280688" cy="720819"/>
          </a:xfrm>
          <a:prstGeom prst="roundRect">
            <a:avLst>
              <a:gd name="adj" fmla="val 10000"/>
            </a:avLst>
          </a:prstGeom>
          <a:solidFill>
            <a:srgbClr val="F2DCDB"/>
          </a:solidFill>
        </p:spPr>
        <p:style>
          <a:lnRef idx="3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b="1" kern="1200" dirty="0">
                <a:solidFill>
                  <a:srgbClr val="4B4B4B"/>
                </a:solidFill>
              </a:rPr>
              <a:t>Dispense and Start IMP</a:t>
            </a:r>
          </a:p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kern="1200" dirty="0">
                <a:solidFill>
                  <a:srgbClr val="4B4B4B"/>
                </a:solidFill>
              </a:rPr>
              <a:t>First Dispense of IMP </a:t>
            </a:r>
            <a:r>
              <a:rPr lang="en-GB" sz="1200" b="0" kern="1200" dirty="0">
                <a:solidFill>
                  <a:srgbClr val="4B4B4B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within </a:t>
            </a:r>
            <a:r>
              <a:rPr lang="en-GB" sz="1200" b="0" u="sng" kern="1200" dirty="0">
                <a:solidFill>
                  <a:srgbClr val="4B4B4B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one working day </a:t>
            </a:r>
            <a:r>
              <a:rPr lang="en-GB" sz="1200" b="0" kern="1200" dirty="0">
                <a:solidFill>
                  <a:srgbClr val="4B4B4B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of randomisation.</a:t>
            </a:r>
          </a:p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dirty="0">
                <a:solidFill>
                  <a:srgbClr val="4B4B4B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The </a:t>
            </a:r>
            <a:r>
              <a:rPr lang="en-GB" sz="1200" dirty="0">
                <a:solidFill>
                  <a:srgbClr val="4B4B4B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patient should start IMP within 3 days of randomisation at the latest</a:t>
            </a:r>
            <a:endParaRPr lang="en-GB" sz="1200" b="0" kern="1200" dirty="0">
              <a:solidFill>
                <a:srgbClr val="4B4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758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C55DF50-2744-5FEA-D138-5F8FEEB53C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1476015"/>
              </p:ext>
            </p:extLst>
          </p:nvPr>
        </p:nvGraphicFramePr>
        <p:xfrm>
          <a:off x="428657" y="1266143"/>
          <a:ext cx="1557848" cy="497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C31F78-9307-DBB8-9B49-8EC53C4363F4}"/>
              </a:ext>
            </a:extLst>
          </p:cNvPr>
          <p:cNvSpPr txBox="1">
            <a:spLocks/>
          </p:cNvSpPr>
          <p:nvPr/>
        </p:nvSpPr>
        <p:spPr>
          <a:xfrm>
            <a:off x="428657" y="181616"/>
            <a:ext cx="9703558" cy="64881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687DBE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C1020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Registration Form V1.1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27F2AABD-404E-5D09-091A-F601C3753B3D}"/>
              </a:ext>
            </a:extLst>
          </p:cNvPr>
          <p:cNvSpPr/>
          <p:nvPr/>
        </p:nvSpPr>
        <p:spPr>
          <a:xfrm>
            <a:off x="2118774" y="1486207"/>
            <a:ext cx="553673" cy="302004"/>
          </a:xfrm>
          <a:prstGeom prst="rightArrow">
            <a:avLst/>
          </a:prstGeom>
          <a:solidFill>
            <a:srgbClr val="F2DCDB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8004617-F69D-6C23-695F-8E2FB7CFC9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0701">
            <a:off x="3372367" y="1250612"/>
            <a:ext cx="3704309" cy="54102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8730F48-496B-9291-52C7-8DB08906E0D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374254">
            <a:off x="6794537" y="2260130"/>
            <a:ext cx="5093313" cy="2901576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6A03B1E9-440E-DAD0-D316-CC03154274BF}"/>
              </a:ext>
            </a:extLst>
          </p:cNvPr>
          <p:cNvGrpSpPr/>
          <p:nvPr/>
        </p:nvGrpSpPr>
        <p:grpSpPr>
          <a:xfrm>
            <a:off x="2706199" y="1095794"/>
            <a:ext cx="9324205" cy="5709914"/>
            <a:chOff x="2672446" y="1065355"/>
            <a:chExt cx="9467299" cy="5709914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E43793D9-4196-BA4F-B1CA-54B27B71B461}"/>
                </a:ext>
              </a:extLst>
            </p:cNvPr>
            <p:cNvSpPr/>
            <p:nvPr/>
          </p:nvSpPr>
          <p:spPr>
            <a:xfrm>
              <a:off x="2672446" y="1065355"/>
              <a:ext cx="9467299" cy="5709914"/>
            </a:xfrm>
            <a:prstGeom prst="roundRect">
              <a:avLst>
                <a:gd name="adj" fmla="val 5337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0DF34E4-DF1B-3CB4-47B4-43DA7690A68F}"/>
                </a:ext>
              </a:extLst>
            </p:cNvPr>
            <p:cNvSpPr txBox="1"/>
            <p:nvPr/>
          </p:nvSpPr>
          <p:spPr>
            <a:xfrm>
              <a:off x="2825483" y="1137136"/>
              <a:ext cx="9161223" cy="5167695"/>
            </a:xfrm>
            <a:prstGeom prst="roundRect">
              <a:avLst>
                <a:gd name="adj" fmla="val 260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GB" sz="2200" b="1" u="sng" dirty="0">
                  <a:solidFill>
                    <a:schemeClr val="accent2">
                      <a:lumMod val="75000"/>
                    </a:schemeClr>
                  </a:solidFill>
                </a:rPr>
                <a:t>Provides: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GB" sz="2200" dirty="0">
                  <a:solidFill>
                    <a:schemeClr val="accent2">
                      <a:lumMod val="75000"/>
                    </a:schemeClr>
                  </a:solidFill>
                </a:rPr>
                <a:t>Patient Details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GB" sz="2200" dirty="0">
                  <a:solidFill>
                    <a:schemeClr val="accent2">
                      <a:lumMod val="75000"/>
                    </a:schemeClr>
                  </a:solidFill>
                </a:rPr>
                <a:t>Eligibility for Registration – Snapshot of the patient at the point of registration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GB" sz="2200" dirty="0">
                  <a:solidFill>
                    <a:schemeClr val="accent2">
                      <a:lumMod val="75000"/>
                    </a:schemeClr>
                  </a:solidFill>
                </a:rPr>
                <a:t>Sets a Haemoglobin Transfusion Target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GB" sz="2200" dirty="0">
                  <a:solidFill>
                    <a:schemeClr val="accent2">
                      <a:lumMod val="75000"/>
                    </a:schemeClr>
                  </a:solidFill>
                </a:rPr>
                <a:t>Provides details of consent and PIL used</a:t>
              </a:r>
            </a:p>
            <a:p>
              <a:pPr lvl="0">
                <a:lnSpc>
                  <a:spcPct val="150000"/>
                </a:lnSpc>
              </a:pPr>
              <a:r>
                <a:rPr lang="en-GB" sz="2200" b="1" u="sng" dirty="0">
                  <a:solidFill>
                    <a:schemeClr val="accent2">
                      <a:lumMod val="75000"/>
                    </a:schemeClr>
                  </a:solidFill>
                </a:rPr>
                <a:t>When Complete a Registration From?</a:t>
              </a:r>
            </a:p>
            <a:p>
              <a:pPr marL="285750" lvl="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GB" sz="2200" dirty="0">
                  <a:solidFill>
                    <a:schemeClr val="accent2">
                      <a:lumMod val="75000"/>
                    </a:schemeClr>
                  </a:solidFill>
                </a:rPr>
                <a:t>Confirmed as eligible for REGISTRATION</a:t>
              </a:r>
            </a:p>
            <a:p>
              <a:pPr marL="285750" lvl="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GB" sz="2200" dirty="0">
                  <a:solidFill>
                    <a:schemeClr val="accent2">
                      <a:lumMod val="75000"/>
                    </a:schemeClr>
                  </a:solidFill>
                </a:rPr>
                <a:t>Given the PIL and sufficient time to consider the trial</a:t>
              </a:r>
            </a:p>
            <a:p>
              <a:pPr marL="285750" lvl="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GB" sz="2200" dirty="0">
                  <a:solidFill>
                    <a:schemeClr val="accent2">
                      <a:lumMod val="75000"/>
                    </a:schemeClr>
                  </a:solidFill>
                </a:rPr>
                <a:t>Patient confirms they would like to become a participant</a:t>
              </a:r>
            </a:p>
          </p:txBody>
        </p:sp>
        <p:pic>
          <p:nvPicPr>
            <p:cNvPr id="24" name="Graphic 23" descr="Camera with solid fill">
              <a:extLst>
                <a:ext uri="{FF2B5EF4-FFF2-40B4-BE49-F238E27FC236}">
                  <a16:creationId xmlns:a16="http://schemas.microsoft.com/office/drawing/2014/main" id="{783AA657-E9AB-A033-9FD6-51C7C879F4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 l="5585" t="14448" r="6204" b="13831"/>
            <a:stretch/>
          </p:blipFill>
          <p:spPr>
            <a:xfrm rot="945594">
              <a:off x="10189465" y="2925957"/>
              <a:ext cx="1783820" cy="14503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54043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C31F78-9307-DBB8-9B49-8EC53C4363F4}"/>
              </a:ext>
            </a:extLst>
          </p:cNvPr>
          <p:cNvSpPr txBox="1">
            <a:spLocks/>
          </p:cNvSpPr>
          <p:nvPr/>
        </p:nvSpPr>
        <p:spPr>
          <a:xfrm>
            <a:off x="428657" y="181616"/>
            <a:ext cx="9703558" cy="64881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687DBE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C1020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How to Register a Patient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5CB44C-6CF2-0922-836F-37136D68EDB7}"/>
              </a:ext>
            </a:extLst>
          </p:cNvPr>
          <p:cNvSpPr txBox="1"/>
          <p:nvPr/>
        </p:nvSpPr>
        <p:spPr>
          <a:xfrm>
            <a:off x="428657" y="928158"/>
            <a:ext cx="10715896" cy="1295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800" dirty="0">
                <a:solidFill>
                  <a:srgbClr val="4B4B4B"/>
                </a:solidFill>
              </a:rPr>
              <a:t>Obtain Consent f</a:t>
            </a:r>
            <a:r>
              <a:rPr lang="en-GB" dirty="0">
                <a:solidFill>
                  <a:srgbClr val="4B4B4B"/>
                </a:solidFill>
              </a:rPr>
              <a:t>rom the patient using the current ICF form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GB" dirty="0">
                <a:solidFill>
                  <a:srgbClr val="4B4B4B"/>
                </a:solidFill>
              </a:rPr>
              <a:t>Review the CRF (paper or Database via “Onboarding” tab) and collect all the information required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dirty="0">
                <a:solidFill>
                  <a:srgbClr val="4B4B4B"/>
                </a:solidFill>
              </a:rPr>
              <a:t>Access the Trial Database to allocate the Trial Number (TNO) by completing the “Onboarding” tab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1F16B73-B26F-B4CD-ACB2-AAFA319699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3" y="3604009"/>
            <a:ext cx="6397773" cy="31038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B0592F6-1482-389A-3141-763FCBFBDB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150" y="2224026"/>
            <a:ext cx="8293822" cy="95697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3139EEA-BBFD-9BA7-08FF-2EBE392A1376}"/>
              </a:ext>
            </a:extLst>
          </p:cNvPr>
          <p:cNvSpPr txBox="1"/>
          <p:nvPr/>
        </p:nvSpPr>
        <p:spPr>
          <a:xfrm>
            <a:off x="7170303" y="3292977"/>
            <a:ext cx="4805801" cy="3373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GB" sz="1800" b="0" dirty="0">
                <a:solidFill>
                  <a:srgbClr val="4B4B4B"/>
                </a:solidFill>
              </a:rPr>
              <a:t>Only 4 fields required for 1</a:t>
            </a:r>
            <a:r>
              <a:rPr lang="en-GB" sz="1800" b="0" baseline="30000" dirty="0">
                <a:solidFill>
                  <a:srgbClr val="4B4B4B"/>
                </a:solidFill>
              </a:rPr>
              <a:t>st</a:t>
            </a:r>
            <a:r>
              <a:rPr lang="en-GB" sz="1800" b="0" dirty="0">
                <a:solidFill>
                  <a:srgbClr val="4B4B4B"/>
                </a:solidFill>
              </a:rPr>
              <a:t> step of registration for TNO Allocation: </a:t>
            </a:r>
          </a:p>
          <a:p>
            <a:pPr lvl="1">
              <a:lnSpc>
                <a:spcPct val="150000"/>
              </a:lnSpc>
            </a:pPr>
            <a:r>
              <a:rPr lang="en-GB" b="0" dirty="0">
                <a:solidFill>
                  <a:srgbClr val="4B4B4B"/>
                </a:solidFill>
              </a:rPr>
              <a:t>1. Is the participant eligible for registration?</a:t>
            </a:r>
          </a:p>
          <a:p>
            <a:pPr lvl="1">
              <a:lnSpc>
                <a:spcPct val="150000"/>
              </a:lnSpc>
            </a:pPr>
            <a:r>
              <a:rPr lang="en-GB" b="0" dirty="0">
                <a:solidFill>
                  <a:srgbClr val="4B4B4B"/>
                </a:solidFill>
              </a:rPr>
              <a:t>2. Has the participant given written informed consent to take part in REPAIR-MDS? </a:t>
            </a:r>
          </a:p>
          <a:p>
            <a:pPr lvl="1">
              <a:lnSpc>
                <a:spcPct val="150000"/>
              </a:lnSpc>
            </a:pPr>
            <a:r>
              <a:rPr lang="en-GB" b="0" dirty="0">
                <a:solidFill>
                  <a:srgbClr val="4B4B4B"/>
                </a:solidFill>
              </a:rPr>
              <a:t>3. Participant date of birth </a:t>
            </a:r>
          </a:p>
          <a:p>
            <a:pPr lvl="1">
              <a:lnSpc>
                <a:spcPct val="150000"/>
              </a:lnSpc>
            </a:pPr>
            <a:r>
              <a:rPr lang="en-GB" b="0" dirty="0">
                <a:solidFill>
                  <a:srgbClr val="4B4B4B"/>
                </a:solidFill>
              </a:rPr>
              <a:t>4. Participant Initials</a:t>
            </a:r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5EF0F855-0720-D09A-ACF0-09694354B10F}"/>
              </a:ext>
            </a:extLst>
          </p:cNvPr>
          <p:cNvSpPr/>
          <p:nvPr/>
        </p:nvSpPr>
        <p:spPr>
          <a:xfrm rot="652306">
            <a:off x="1783125" y="3215547"/>
            <a:ext cx="399957" cy="353919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ight Brace 27">
            <a:extLst>
              <a:ext uri="{FF2B5EF4-FFF2-40B4-BE49-F238E27FC236}">
                <a16:creationId xmlns:a16="http://schemas.microsoft.com/office/drawing/2014/main" id="{30140640-4D56-B389-FB53-807737E8817F}"/>
              </a:ext>
            </a:extLst>
          </p:cNvPr>
          <p:cNvSpPr/>
          <p:nvPr/>
        </p:nvSpPr>
        <p:spPr>
          <a:xfrm>
            <a:off x="6871063" y="3604009"/>
            <a:ext cx="349008" cy="3103869"/>
          </a:xfrm>
          <a:prstGeom prst="rightBrace">
            <a:avLst>
              <a:gd name="adj1" fmla="val 70714"/>
              <a:gd name="adj2" fmla="val 50000"/>
            </a:avLst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Speech Bubble: Rectangle with Corners Rounded 30">
            <a:extLst>
              <a:ext uri="{FF2B5EF4-FFF2-40B4-BE49-F238E27FC236}">
                <a16:creationId xmlns:a16="http://schemas.microsoft.com/office/drawing/2014/main" id="{B3173E63-CFA4-5DB8-0DC8-DB8AA1C410B5}"/>
              </a:ext>
            </a:extLst>
          </p:cNvPr>
          <p:cNvSpPr/>
          <p:nvPr/>
        </p:nvSpPr>
        <p:spPr>
          <a:xfrm>
            <a:off x="10056961" y="1353889"/>
            <a:ext cx="1942010" cy="1964218"/>
          </a:xfrm>
          <a:prstGeom prst="wedgeRoundRectCallout">
            <a:avLst>
              <a:gd name="adj1" fmla="val -73139"/>
              <a:gd name="adj2" fmla="val 23814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800" b="1" u="sng" dirty="0">
                <a:solidFill>
                  <a:srgbClr val="4B4B4B"/>
                </a:solidFill>
              </a:rPr>
              <a:t>Please note:</a:t>
            </a:r>
            <a:r>
              <a:rPr lang="en-GB" sz="1800" b="1" dirty="0">
                <a:solidFill>
                  <a:srgbClr val="4B4B4B"/>
                </a:solidFill>
              </a:rPr>
              <a:t> </a:t>
            </a:r>
            <a:r>
              <a:rPr lang="en-GB" sz="1800" b="0" dirty="0">
                <a:solidFill>
                  <a:srgbClr val="4B4B4B"/>
                </a:solidFill>
              </a:rPr>
              <a:t>A participant is not “registered” for recruitment figures until a TNO is allocated.</a:t>
            </a:r>
            <a:endParaRPr lang="en-GB" dirty="0">
              <a:solidFill>
                <a:srgbClr val="4B4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758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animBg="1"/>
      <p:bldP spid="28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C31F78-9307-DBB8-9B49-8EC53C4363F4}"/>
              </a:ext>
            </a:extLst>
          </p:cNvPr>
          <p:cNvSpPr txBox="1">
            <a:spLocks/>
          </p:cNvSpPr>
          <p:nvPr/>
        </p:nvSpPr>
        <p:spPr>
          <a:xfrm>
            <a:off x="428657" y="181616"/>
            <a:ext cx="9703558" cy="64881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687DBE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C1020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How to Register a Patient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5CB44C-6CF2-0922-836F-37136D68EDB7}"/>
              </a:ext>
            </a:extLst>
          </p:cNvPr>
          <p:cNvSpPr txBox="1"/>
          <p:nvPr/>
        </p:nvSpPr>
        <p:spPr>
          <a:xfrm>
            <a:off x="397697" y="918964"/>
            <a:ext cx="10715896" cy="2957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1800" dirty="0">
                <a:solidFill>
                  <a:srgbClr val="4B4B4B"/>
                </a:solidFill>
              </a:rPr>
              <a:t>Obtain Consent f</a:t>
            </a:r>
            <a:r>
              <a:rPr lang="en-GB" dirty="0">
                <a:solidFill>
                  <a:srgbClr val="4B4B4B"/>
                </a:solidFill>
              </a:rPr>
              <a:t>rom the patient using the current ICF form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GB" dirty="0">
                <a:solidFill>
                  <a:srgbClr val="4B4B4B"/>
                </a:solidFill>
              </a:rPr>
              <a:t>Review the CRF (paper or Database via “Onboarding” tab) and collect all the information required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dirty="0">
                <a:solidFill>
                  <a:srgbClr val="4B4B4B"/>
                </a:solidFill>
              </a:rPr>
              <a:t>Access the Trial Database to allocate the Trial Number (TNO) by completing the “Onboarding” tab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dirty="0">
                <a:solidFill>
                  <a:srgbClr val="4B4B4B"/>
                </a:solidFill>
              </a:rPr>
              <a:t>Nominated Site Team members and trial office will receive </a:t>
            </a:r>
            <a:r>
              <a:rPr lang="en-GB" b="1" dirty="0">
                <a:solidFill>
                  <a:srgbClr val="4B4B4B"/>
                </a:solidFill>
              </a:rPr>
              <a:t>confirmation of registration </a:t>
            </a:r>
            <a:r>
              <a:rPr lang="en-GB" dirty="0">
                <a:solidFill>
                  <a:srgbClr val="4B4B4B"/>
                </a:solidFill>
              </a:rPr>
              <a:t>via email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dirty="0">
                <a:solidFill>
                  <a:srgbClr val="4B4B4B"/>
                </a:solidFill>
              </a:rPr>
              <a:t>Enter further fields on Registration Form via “Participant manager” under “Data Management” tab 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GB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59C9A2-1172-9732-075D-4116502B6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108" y="2879357"/>
            <a:ext cx="4979366" cy="37970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845511-925A-5EA4-68A1-54A0634E0A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14" y="3676229"/>
            <a:ext cx="9024873" cy="21609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5646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AC08A8-E219-33FF-B838-4D33C997E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23" y="232832"/>
            <a:ext cx="9612634" cy="648816"/>
          </a:xfrm>
        </p:spPr>
        <p:txBody>
          <a:bodyPr/>
          <a:lstStyle/>
          <a:p>
            <a:r>
              <a:rPr lang="en-GB" sz="3800" b="1" dirty="0">
                <a:solidFill>
                  <a:srgbClr val="C10202"/>
                </a:solidFill>
              </a:rPr>
              <a:t>Registration Form 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C1020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V1.1 </a:t>
            </a:r>
            <a:r>
              <a:rPr lang="en-GB" sz="3800" b="1" dirty="0">
                <a:solidFill>
                  <a:srgbClr val="C10202"/>
                </a:solidFill>
              </a:rPr>
              <a:t>– Reminders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6B2418-12B2-37CA-D20E-6B791FA4C53E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581024" y="1009673"/>
            <a:ext cx="11381821" cy="5185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4B4B4B"/>
                </a:solidFill>
              </a:rPr>
              <a:t>Patients must </a:t>
            </a:r>
            <a:r>
              <a:rPr lang="en-GB" sz="2200" u="sng" dirty="0">
                <a:solidFill>
                  <a:srgbClr val="4B4B4B"/>
                </a:solidFill>
              </a:rPr>
              <a:t>EITHER:</a:t>
            </a:r>
          </a:p>
          <a:p>
            <a:pPr marL="1028700"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4B4B4B"/>
                </a:solidFill>
              </a:rPr>
              <a:t>have a bone marrow proven diagnosis of low risk MDS </a:t>
            </a:r>
            <a:br>
              <a:rPr lang="en-GB" sz="2200" dirty="0">
                <a:solidFill>
                  <a:srgbClr val="4B4B4B"/>
                </a:solidFill>
              </a:rPr>
            </a:br>
            <a:r>
              <a:rPr lang="en-GB" sz="2200" b="1" u="sng" dirty="0">
                <a:solidFill>
                  <a:srgbClr val="4B4B4B"/>
                </a:solidFill>
              </a:rPr>
              <a:t>OR</a:t>
            </a:r>
            <a:r>
              <a:rPr lang="en-GB" sz="2200" dirty="0">
                <a:solidFill>
                  <a:srgbClr val="4B4B4B"/>
                </a:solidFill>
              </a:rPr>
              <a:t> </a:t>
            </a:r>
          </a:p>
          <a:p>
            <a:pPr marL="1028700"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4B4B4B"/>
                </a:solidFill>
              </a:rPr>
              <a:t>suspected diagnosis of low risk MDS to be registered.</a:t>
            </a:r>
          </a:p>
          <a:p>
            <a:pPr marL="57150" indent="-2857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200" dirty="0">
              <a:solidFill>
                <a:srgbClr val="4B4B4B"/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4B4B4B"/>
                </a:solidFill>
              </a:rPr>
              <a:t>Bone samples should be taken </a:t>
            </a:r>
            <a:r>
              <a:rPr lang="en-GB" sz="2200" i="1" dirty="0">
                <a:solidFill>
                  <a:srgbClr val="4B4B4B"/>
                </a:solidFill>
              </a:rPr>
              <a:t>after </a:t>
            </a:r>
            <a:r>
              <a:rPr lang="en-GB" sz="2200" dirty="0">
                <a:solidFill>
                  <a:srgbClr val="4B4B4B"/>
                </a:solidFill>
              </a:rPr>
              <a:t>registration and within Baseline Assessment Period for IPSS-R calculation and confirmation of the patient’s eligibility prior to randomisation.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GB" sz="2200" dirty="0">
              <a:solidFill>
                <a:srgbClr val="4B4B4B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4B4B4B"/>
                </a:solidFill>
              </a:rPr>
              <a:t>4.2 Has the participant given written informed consent for Tissue to be utilised and stored? refers to the participant’s consent to providing </a:t>
            </a:r>
            <a:r>
              <a:rPr lang="en-GB" sz="2200" b="1" u="sng" dirty="0">
                <a:solidFill>
                  <a:srgbClr val="4B4B4B"/>
                </a:solidFill>
              </a:rPr>
              <a:t>Samples for Science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588E5162-1BC7-7642-E9A5-3C5B9C7CDCF9}"/>
              </a:ext>
            </a:extLst>
          </p:cNvPr>
          <p:cNvSpPr/>
          <p:nvPr/>
        </p:nvSpPr>
        <p:spPr>
          <a:xfrm>
            <a:off x="8049619" y="1826622"/>
            <a:ext cx="3913226" cy="1602378"/>
          </a:xfrm>
          <a:prstGeom prst="wedgeRoundRectCallout">
            <a:avLst>
              <a:gd name="adj1" fmla="val -20363"/>
              <a:gd name="adj2" fmla="val 58327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4B4B4B"/>
                </a:solidFill>
              </a:rPr>
              <a:t>The date of bone marrow performed during baseline should not be entered on the registration form</a:t>
            </a:r>
          </a:p>
        </p:txBody>
      </p:sp>
    </p:spTree>
    <p:extLst>
      <p:ext uri="{BB962C8B-B14F-4D97-AF65-F5344CB8AC3E}">
        <p14:creationId xmlns:p14="http://schemas.microsoft.com/office/powerpoint/2010/main" val="2789119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3BA660E-A035-BC7D-B211-7D3B2311C1C6}"/>
              </a:ext>
            </a:extLst>
          </p:cNvPr>
          <p:cNvGrpSpPr/>
          <p:nvPr/>
        </p:nvGrpSpPr>
        <p:grpSpPr>
          <a:xfrm>
            <a:off x="428657" y="1218974"/>
            <a:ext cx="11265596" cy="5017729"/>
            <a:chOff x="428657" y="1218974"/>
            <a:chExt cx="11265596" cy="5017729"/>
          </a:xfrm>
        </p:grpSpPr>
        <p:graphicFrame>
          <p:nvGraphicFramePr>
            <p:cNvPr id="6" name="Diagram 5">
              <a:extLst>
                <a:ext uri="{FF2B5EF4-FFF2-40B4-BE49-F238E27FC236}">
                  <a16:creationId xmlns:a16="http://schemas.microsoft.com/office/drawing/2014/main" id="{B478A6B9-40D4-30F1-A91E-EB86EAAF939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435820841"/>
                </p:ext>
              </p:extLst>
            </p:nvPr>
          </p:nvGraphicFramePr>
          <p:xfrm>
            <a:off x="428657" y="1266143"/>
            <a:ext cx="1557848" cy="497056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1EDF47CF-04EC-913A-2C9D-9E3F76F0E059}"/>
                </a:ext>
              </a:extLst>
            </p:cNvPr>
            <p:cNvSpPr/>
            <p:nvPr/>
          </p:nvSpPr>
          <p:spPr>
            <a:xfrm>
              <a:off x="2118773" y="1441090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178CB0CE-6925-0840-242A-C66D37748C70}"/>
                </a:ext>
              </a:extLst>
            </p:cNvPr>
            <p:cNvSpPr/>
            <p:nvPr/>
          </p:nvSpPr>
          <p:spPr>
            <a:xfrm>
              <a:off x="2766964" y="1218974"/>
              <a:ext cx="5655583" cy="75985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Confirmation of Patient Consent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Trial Participant Number  Allocation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Snapshot of patient clinical parameters when entering the trial</a:t>
              </a: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662F13C0-4F7E-5487-CA6E-B41C65FDD79D}"/>
                </a:ext>
              </a:extLst>
            </p:cNvPr>
            <p:cNvSpPr/>
            <p:nvPr/>
          </p:nvSpPr>
          <p:spPr>
            <a:xfrm>
              <a:off x="8615492" y="1445881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51CCE0E0-B9EA-2C53-21CE-21BA66F10034}"/>
                </a:ext>
              </a:extLst>
            </p:cNvPr>
            <p:cNvSpPr/>
            <p:nvPr/>
          </p:nvSpPr>
          <p:spPr>
            <a:xfrm>
              <a:off x="9404057" y="1218974"/>
              <a:ext cx="2290196" cy="3063379"/>
            </a:xfrm>
            <a:prstGeom prst="roundRect">
              <a:avLst/>
            </a:prstGeom>
            <a:solidFill>
              <a:srgbClr val="F2DCDB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</a:rPr>
                <a:t>Complete and enter on the trial database </a:t>
              </a:r>
              <a:r>
                <a:rPr lang="en-GB" sz="1600" b="1" i="1" u="sng" dirty="0">
                  <a:solidFill>
                    <a:schemeClr val="tx1"/>
                  </a:solidFill>
                </a:rPr>
                <a:t>PRIOR</a:t>
              </a:r>
              <a:r>
                <a:rPr lang="en-GB" sz="1600" b="1" dirty="0">
                  <a:solidFill>
                    <a:schemeClr val="tx1"/>
                  </a:solidFill>
                </a:rPr>
                <a:t> to Randomisation </a:t>
              </a:r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36F92B23-99B2-59D8-2BF1-103DF80289F6}"/>
                </a:ext>
              </a:extLst>
            </p:cNvPr>
            <p:cNvSpPr/>
            <p:nvPr/>
          </p:nvSpPr>
          <p:spPr>
            <a:xfrm>
              <a:off x="2095848" y="2611176"/>
              <a:ext cx="553673" cy="302004"/>
            </a:xfrm>
            <a:prstGeom prst="rightArrow">
              <a:avLst/>
            </a:prstGeom>
            <a:solidFill>
              <a:srgbClr val="F2DCDB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02FD018-964A-9A9C-FFFF-9E21A5B900F2}"/>
                </a:ext>
              </a:extLst>
            </p:cNvPr>
            <p:cNvSpPr/>
            <p:nvPr/>
          </p:nvSpPr>
          <p:spPr>
            <a:xfrm>
              <a:off x="2766963" y="2261012"/>
              <a:ext cx="5655584" cy="1011326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/>
                <a:t>Confirmation of Patient Eligibility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/>
                <a:t>Collect 16 weeks of FBC &amp; transfusion history from medical notes, or from registration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/>
                <a:t>Schedule Trial Specific Assessments</a:t>
              </a:r>
            </a:p>
          </p:txBody>
        </p:sp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4EDC863B-1D59-15A0-15DE-8807814A97A5}"/>
                </a:ext>
              </a:extLst>
            </p:cNvPr>
            <p:cNvSpPr/>
            <p:nvPr/>
          </p:nvSpPr>
          <p:spPr>
            <a:xfrm>
              <a:off x="8615492" y="2611176"/>
              <a:ext cx="553673" cy="302004"/>
            </a:xfrm>
            <a:prstGeom prst="rightArrow">
              <a:avLst/>
            </a:prstGeom>
            <a:solidFill>
              <a:srgbClr val="F2DCDB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Arrow: Right 15">
              <a:extLst>
                <a:ext uri="{FF2B5EF4-FFF2-40B4-BE49-F238E27FC236}">
                  <a16:creationId xmlns:a16="http://schemas.microsoft.com/office/drawing/2014/main" id="{896B97D7-4EAD-E360-934D-AA76916BF442}"/>
                </a:ext>
              </a:extLst>
            </p:cNvPr>
            <p:cNvSpPr/>
            <p:nvPr/>
          </p:nvSpPr>
          <p:spPr>
            <a:xfrm>
              <a:off x="2118773" y="4697269"/>
              <a:ext cx="553673" cy="302004"/>
            </a:xfrm>
            <a:prstGeom prst="rightArrow">
              <a:avLst/>
            </a:prstGeom>
            <a:solidFill>
              <a:srgbClr val="F2DCDB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3CA9E4A-90A3-6A3A-2913-C1D893579731}"/>
                </a:ext>
              </a:extLst>
            </p:cNvPr>
            <p:cNvSpPr/>
            <p:nvPr/>
          </p:nvSpPr>
          <p:spPr>
            <a:xfrm>
              <a:off x="2766966" y="3522497"/>
              <a:ext cx="5655580" cy="759856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Confirm consent verbally with the patient prior to randomising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Collation of data required to randomise to hand for the IVRS call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F33247DA-9004-F457-4E89-12FA16A10315}"/>
                </a:ext>
              </a:extLst>
            </p:cNvPr>
            <p:cNvSpPr/>
            <p:nvPr/>
          </p:nvSpPr>
          <p:spPr>
            <a:xfrm>
              <a:off x="2766966" y="4440326"/>
              <a:ext cx="5655580" cy="759856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Trial Treatment Allocation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Explain dosing regimen to patient, issue Patient Diary card and ID card 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Generate Prescription</a:t>
              </a:r>
            </a:p>
          </p:txBody>
        </p:sp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E16CD9BF-B02F-E85C-B4DF-B5369437E960}"/>
                </a:ext>
              </a:extLst>
            </p:cNvPr>
            <p:cNvSpPr/>
            <p:nvPr/>
          </p:nvSpPr>
          <p:spPr>
            <a:xfrm>
              <a:off x="2095848" y="3751423"/>
              <a:ext cx="553673" cy="302004"/>
            </a:xfrm>
            <a:prstGeom prst="rightArrow">
              <a:avLst/>
            </a:prstGeom>
            <a:solidFill>
              <a:srgbClr val="F2DCDB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64AD22A4-E792-91C9-2857-F5EC3F61E83E}"/>
                </a:ext>
              </a:extLst>
            </p:cNvPr>
            <p:cNvSpPr/>
            <p:nvPr/>
          </p:nvSpPr>
          <p:spPr>
            <a:xfrm>
              <a:off x="8615493" y="3751423"/>
              <a:ext cx="553673" cy="302004"/>
            </a:xfrm>
            <a:prstGeom prst="rightArrow">
              <a:avLst/>
            </a:prstGeom>
            <a:solidFill>
              <a:srgbClr val="F2DCDB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B1FD1D9-9248-C2BE-016D-8D0D51DA7CB0}"/>
              </a:ext>
            </a:extLst>
          </p:cNvPr>
          <p:cNvSpPr/>
          <p:nvPr/>
        </p:nvSpPr>
        <p:spPr>
          <a:xfrm>
            <a:off x="413565" y="5565072"/>
            <a:ext cx="11280688" cy="720819"/>
          </a:xfrm>
          <a:prstGeom prst="roundRect">
            <a:avLst>
              <a:gd name="adj" fmla="val 10000"/>
            </a:avLst>
          </a:prstGeom>
          <a:solidFill>
            <a:schemeClr val="bg1"/>
          </a:solidFill>
        </p:spPr>
        <p:style>
          <a:lnRef idx="3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b="1" kern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Dispense and Start IMP</a:t>
            </a:r>
          </a:p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kern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First Dispense of IMP </a:t>
            </a:r>
            <a:r>
              <a:rPr lang="en-GB" sz="1200" b="0" kern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within </a:t>
            </a:r>
            <a:r>
              <a:rPr lang="en-GB" sz="1200" b="0" u="sng" kern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one working day </a:t>
            </a:r>
            <a:r>
              <a:rPr lang="en-GB" sz="1200" b="0" kern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of randomisation.</a:t>
            </a:r>
          </a:p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The 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patient should start IMP within 3 days of randomisation at the latest</a:t>
            </a:r>
            <a:endParaRPr lang="en-GB" sz="1200" b="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Graphic 8" descr="Checkbox Checked with solid fill">
            <a:extLst>
              <a:ext uri="{FF2B5EF4-FFF2-40B4-BE49-F238E27FC236}">
                <a16:creationId xmlns:a16="http://schemas.microsoft.com/office/drawing/2014/main" id="{CC21B1A5-AAC3-50B5-BC56-F72B8054E78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7550" t="20010" r="16382" b="19535"/>
          <a:stretch/>
        </p:blipFill>
        <p:spPr>
          <a:xfrm>
            <a:off x="0" y="1395974"/>
            <a:ext cx="428657" cy="392237"/>
          </a:xfrm>
          <a:prstGeom prst="rect">
            <a:avLst/>
          </a:prstGeom>
        </p:spPr>
      </p:pic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5CE20A8B-45E7-9F2C-4896-642ED0C2AE3C}"/>
              </a:ext>
            </a:extLst>
          </p:cNvPr>
          <p:cNvSpPr txBox="1">
            <a:spLocks/>
          </p:cNvSpPr>
          <p:nvPr/>
        </p:nvSpPr>
        <p:spPr>
          <a:xfrm>
            <a:off x="413565" y="191062"/>
            <a:ext cx="9703558" cy="64881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sz="3800" b="1"/>
              <a:t>Registration to Randomisation Process &amp; CRFs</a:t>
            </a:r>
            <a:endParaRPr lang="en-GB" sz="3800" dirty="0">
              <a:solidFill>
                <a:srgbClr val="4B4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713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3BA660E-A035-BC7D-B211-7D3B2311C1C6}"/>
              </a:ext>
            </a:extLst>
          </p:cNvPr>
          <p:cNvGrpSpPr/>
          <p:nvPr/>
        </p:nvGrpSpPr>
        <p:grpSpPr>
          <a:xfrm>
            <a:off x="428657" y="1218974"/>
            <a:ext cx="11265596" cy="5017729"/>
            <a:chOff x="428657" y="1218974"/>
            <a:chExt cx="11265596" cy="5017729"/>
          </a:xfrm>
        </p:grpSpPr>
        <p:graphicFrame>
          <p:nvGraphicFramePr>
            <p:cNvPr id="6" name="Diagram 5">
              <a:extLst>
                <a:ext uri="{FF2B5EF4-FFF2-40B4-BE49-F238E27FC236}">
                  <a16:creationId xmlns:a16="http://schemas.microsoft.com/office/drawing/2014/main" id="{B478A6B9-40D4-30F1-A91E-EB86EAAF939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75474337"/>
                </p:ext>
              </p:extLst>
            </p:nvPr>
          </p:nvGraphicFramePr>
          <p:xfrm>
            <a:off x="428657" y="1266143"/>
            <a:ext cx="1557848" cy="497056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1EDF47CF-04EC-913A-2C9D-9E3F76F0E059}"/>
                </a:ext>
              </a:extLst>
            </p:cNvPr>
            <p:cNvSpPr/>
            <p:nvPr/>
          </p:nvSpPr>
          <p:spPr>
            <a:xfrm>
              <a:off x="2118773" y="1441090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  <a:alpha val="50000"/>
              </a:schemeClr>
            </a:solidFill>
            <a:ln>
              <a:solidFill>
                <a:schemeClr val="accent2">
                  <a:shade val="80000"/>
                  <a:hueOff val="0"/>
                  <a:satOff val="0"/>
                  <a:lumOff val="0"/>
                  <a:alpha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178CB0CE-6925-0840-242A-C66D37748C70}"/>
                </a:ext>
              </a:extLst>
            </p:cNvPr>
            <p:cNvSpPr/>
            <p:nvPr/>
          </p:nvSpPr>
          <p:spPr>
            <a:xfrm>
              <a:off x="2766964" y="1218974"/>
              <a:ext cx="5655583" cy="75985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50000"/>
              </a:schemeClr>
            </a:solidFill>
            <a:ln>
              <a:solidFill>
                <a:schemeClr val="accent2">
                  <a:shade val="80000"/>
                  <a:hueOff val="0"/>
                  <a:satOff val="0"/>
                  <a:lumOff val="0"/>
                  <a:alpha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  <a:alpha val="50000"/>
                    </a:schemeClr>
                  </a:solidFill>
                </a:rPr>
                <a:t>Confirmation of Patient Consent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  <a:alpha val="50000"/>
                    </a:schemeClr>
                  </a:solidFill>
                </a:rPr>
                <a:t>Trial Participant Number  Allocation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  <a:alpha val="50000"/>
                    </a:schemeClr>
                  </a:solidFill>
                </a:rPr>
                <a:t>Snapshot of patient clinical parameters when entering the trial</a:t>
              </a: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662F13C0-4F7E-5487-CA6E-B41C65FDD79D}"/>
                </a:ext>
              </a:extLst>
            </p:cNvPr>
            <p:cNvSpPr/>
            <p:nvPr/>
          </p:nvSpPr>
          <p:spPr>
            <a:xfrm>
              <a:off x="8615492" y="1445881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  <a:alpha val="50000"/>
              </a:schemeClr>
            </a:solidFill>
            <a:ln>
              <a:solidFill>
                <a:schemeClr val="accent2">
                  <a:shade val="80000"/>
                  <a:hueOff val="0"/>
                  <a:satOff val="0"/>
                  <a:lumOff val="0"/>
                  <a:alpha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51CCE0E0-B9EA-2C53-21CE-21BA66F10034}"/>
                </a:ext>
              </a:extLst>
            </p:cNvPr>
            <p:cNvSpPr/>
            <p:nvPr/>
          </p:nvSpPr>
          <p:spPr>
            <a:xfrm>
              <a:off x="9404057" y="1218974"/>
              <a:ext cx="2290196" cy="3063379"/>
            </a:xfrm>
            <a:prstGeom prst="roundRect">
              <a:avLst/>
            </a:prstGeom>
            <a:solidFill>
              <a:srgbClr val="F2DCDB"/>
            </a:solidFill>
            <a:ln w="38100">
              <a:solidFill>
                <a:schemeClr val="accent2">
                  <a:shade val="80000"/>
                  <a:hueOff val="0"/>
                  <a:satOff val="0"/>
                  <a:lumOff val="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</a:rPr>
                <a:t>Complete and enter on the trial database </a:t>
              </a:r>
              <a:r>
                <a:rPr lang="en-GB" sz="1600" b="1" i="1" u="sng" dirty="0">
                  <a:solidFill>
                    <a:schemeClr val="tx1"/>
                  </a:solidFill>
                </a:rPr>
                <a:t>PRIOR</a:t>
              </a:r>
              <a:r>
                <a:rPr lang="en-GB" sz="1600" b="1" dirty="0">
                  <a:solidFill>
                    <a:schemeClr val="tx1"/>
                  </a:solidFill>
                </a:rPr>
                <a:t> to Randomisation </a:t>
              </a:r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36F92B23-99B2-59D8-2BF1-103DF80289F6}"/>
                </a:ext>
              </a:extLst>
            </p:cNvPr>
            <p:cNvSpPr/>
            <p:nvPr/>
          </p:nvSpPr>
          <p:spPr>
            <a:xfrm>
              <a:off x="2095848" y="2611176"/>
              <a:ext cx="553673" cy="302004"/>
            </a:xfrm>
            <a:prstGeom prst="rightArrow">
              <a:avLst/>
            </a:prstGeom>
            <a:solidFill>
              <a:srgbClr val="F2DCDB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02FD018-964A-9A9C-FFFF-9E21A5B900F2}"/>
                </a:ext>
              </a:extLst>
            </p:cNvPr>
            <p:cNvSpPr/>
            <p:nvPr/>
          </p:nvSpPr>
          <p:spPr>
            <a:xfrm>
              <a:off x="2766963" y="2261012"/>
              <a:ext cx="5655584" cy="1011326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/>
                <a:t>Confirmation of Patient Eligibility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/>
                <a:t>Collect 16 weeks of FBC &amp; transfusion history from medical notes, or from registration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/>
                <a:t>Schedule Trial Specific Assessments</a:t>
              </a:r>
            </a:p>
          </p:txBody>
        </p:sp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4EDC863B-1D59-15A0-15DE-8807814A97A5}"/>
                </a:ext>
              </a:extLst>
            </p:cNvPr>
            <p:cNvSpPr/>
            <p:nvPr/>
          </p:nvSpPr>
          <p:spPr>
            <a:xfrm>
              <a:off x="8615492" y="2611176"/>
              <a:ext cx="553673" cy="302004"/>
            </a:xfrm>
            <a:prstGeom prst="rightArrow">
              <a:avLst/>
            </a:prstGeom>
            <a:solidFill>
              <a:srgbClr val="F2DCDB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Arrow: Right 15">
              <a:extLst>
                <a:ext uri="{FF2B5EF4-FFF2-40B4-BE49-F238E27FC236}">
                  <a16:creationId xmlns:a16="http://schemas.microsoft.com/office/drawing/2014/main" id="{896B97D7-4EAD-E360-934D-AA76916BF442}"/>
                </a:ext>
              </a:extLst>
            </p:cNvPr>
            <p:cNvSpPr/>
            <p:nvPr/>
          </p:nvSpPr>
          <p:spPr>
            <a:xfrm>
              <a:off x="2118773" y="4697269"/>
              <a:ext cx="553673" cy="302004"/>
            </a:xfrm>
            <a:prstGeom prst="rightArrow">
              <a:avLst/>
            </a:prstGeom>
            <a:solidFill>
              <a:srgbClr val="F2DCDB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3CA9E4A-90A3-6A3A-2913-C1D893579731}"/>
                </a:ext>
              </a:extLst>
            </p:cNvPr>
            <p:cNvSpPr/>
            <p:nvPr/>
          </p:nvSpPr>
          <p:spPr>
            <a:xfrm>
              <a:off x="2766966" y="3522497"/>
              <a:ext cx="5655580" cy="759856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Confirm consent verbally with the patient prior to randomising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Collation of data required to randomise to hand for the IVRS call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F33247DA-9004-F457-4E89-12FA16A10315}"/>
                </a:ext>
              </a:extLst>
            </p:cNvPr>
            <p:cNvSpPr/>
            <p:nvPr/>
          </p:nvSpPr>
          <p:spPr>
            <a:xfrm>
              <a:off x="2766966" y="4440326"/>
              <a:ext cx="5655580" cy="759856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Trial Treatment Allocation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Explain dosing regimen to patient, issue Patient Diary card and ID card 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Generate Prescription</a:t>
              </a:r>
            </a:p>
          </p:txBody>
        </p:sp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E16CD9BF-B02F-E85C-B4DF-B5369437E960}"/>
                </a:ext>
              </a:extLst>
            </p:cNvPr>
            <p:cNvSpPr/>
            <p:nvPr/>
          </p:nvSpPr>
          <p:spPr>
            <a:xfrm>
              <a:off x="2095848" y="3751423"/>
              <a:ext cx="553673" cy="302004"/>
            </a:xfrm>
            <a:prstGeom prst="rightArrow">
              <a:avLst/>
            </a:prstGeom>
            <a:solidFill>
              <a:srgbClr val="F2DCDB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64AD22A4-E792-91C9-2857-F5EC3F61E83E}"/>
                </a:ext>
              </a:extLst>
            </p:cNvPr>
            <p:cNvSpPr/>
            <p:nvPr/>
          </p:nvSpPr>
          <p:spPr>
            <a:xfrm>
              <a:off x="8615493" y="3751423"/>
              <a:ext cx="553673" cy="302004"/>
            </a:xfrm>
            <a:prstGeom prst="rightArrow">
              <a:avLst/>
            </a:prstGeom>
            <a:solidFill>
              <a:srgbClr val="F2DCDB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B1FD1D9-9248-C2BE-016D-8D0D51DA7CB0}"/>
              </a:ext>
            </a:extLst>
          </p:cNvPr>
          <p:cNvSpPr/>
          <p:nvPr/>
        </p:nvSpPr>
        <p:spPr>
          <a:xfrm>
            <a:off x="413565" y="5565072"/>
            <a:ext cx="11280688" cy="720819"/>
          </a:xfrm>
          <a:prstGeom prst="roundRect">
            <a:avLst>
              <a:gd name="adj" fmla="val 10000"/>
            </a:avLst>
          </a:prstGeom>
          <a:solidFill>
            <a:schemeClr val="bg1"/>
          </a:solidFill>
        </p:spPr>
        <p:style>
          <a:lnRef idx="3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b="1" kern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Dispense and Start IMP</a:t>
            </a:r>
          </a:p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kern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First Dispense of IMP </a:t>
            </a:r>
            <a:r>
              <a:rPr lang="en-GB" sz="1200" b="0" kern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within </a:t>
            </a:r>
            <a:r>
              <a:rPr lang="en-GB" sz="1200" b="0" u="sng" kern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one working day </a:t>
            </a:r>
            <a:r>
              <a:rPr lang="en-GB" sz="1200" b="0" kern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of randomisation.</a:t>
            </a:r>
          </a:p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The 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patient should start IMP within 3 days of randomisation at the latest</a:t>
            </a:r>
            <a:endParaRPr lang="en-GB" sz="1200" b="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Graphic 8" descr="Checkbox Checked with solid fill">
            <a:extLst>
              <a:ext uri="{FF2B5EF4-FFF2-40B4-BE49-F238E27FC236}">
                <a16:creationId xmlns:a16="http://schemas.microsoft.com/office/drawing/2014/main" id="{CC21B1A5-AAC3-50B5-BC56-F72B8054E78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7550" t="20010" r="16382" b="19535"/>
          <a:stretch/>
        </p:blipFill>
        <p:spPr>
          <a:xfrm>
            <a:off x="0" y="1395974"/>
            <a:ext cx="428657" cy="392237"/>
          </a:xfrm>
          <a:prstGeom prst="rect">
            <a:avLst/>
          </a:prstGeom>
        </p:spPr>
      </p:pic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5CE20A8B-45E7-9F2C-4896-642ED0C2AE3C}"/>
              </a:ext>
            </a:extLst>
          </p:cNvPr>
          <p:cNvSpPr txBox="1">
            <a:spLocks/>
          </p:cNvSpPr>
          <p:nvPr/>
        </p:nvSpPr>
        <p:spPr>
          <a:xfrm>
            <a:off x="413565" y="191062"/>
            <a:ext cx="9703558" cy="64881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sz="3800" b="1"/>
              <a:t>Registration to Randomisation Process &amp; CRFs</a:t>
            </a:r>
            <a:endParaRPr lang="en-GB" sz="3800" dirty="0">
              <a:solidFill>
                <a:srgbClr val="4B4B4B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1E93F03-CD89-4AFA-CAF3-A6CA1F6F42BB}"/>
              </a:ext>
            </a:extLst>
          </p:cNvPr>
          <p:cNvGrpSpPr/>
          <p:nvPr/>
        </p:nvGrpSpPr>
        <p:grpSpPr>
          <a:xfrm>
            <a:off x="113209" y="3350869"/>
            <a:ext cx="11965576" cy="3487046"/>
            <a:chOff x="2672444" y="797592"/>
            <a:chExt cx="9467299" cy="5709914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79EDDD23-2FA1-1FF8-3D4D-A58D4434B8E4}"/>
                </a:ext>
              </a:extLst>
            </p:cNvPr>
            <p:cNvSpPr/>
            <p:nvPr/>
          </p:nvSpPr>
          <p:spPr>
            <a:xfrm>
              <a:off x="2672444" y="797592"/>
              <a:ext cx="9467299" cy="5709914"/>
            </a:xfrm>
            <a:prstGeom prst="roundRect">
              <a:avLst>
                <a:gd name="adj" fmla="val 5337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5F804EB-9B20-BED0-3980-8C76D0A0A55F}"/>
                </a:ext>
              </a:extLst>
            </p:cNvPr>
            <p:cNvSpPr txBox="1"/>
            <p:nvPr/>
          </p:nvSpPr>
          <p:spPr>
            <a:xfrm>
              <a:off x="2825482" y="1049439"/>
              <a:ext cx="9161223" cy="4890234"/>
            </a:xfrm>
            <a:prstGeom prst="roundRect">
              <a:avLst>
                <a:gd name="adj" fmla="val 260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GB" b="1" u="sng" dirty="0">
                  <a:solidFill>
                    <a:schemeClr val="accent2">
                      <a:lumMod val="75000"/>
                    </a:schemeClr>
                  </a:solidFill>
                </a:rPr>
                <a:t>Provides: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GB" dirty="0">
                  <a:solidFill>
                    <a:schemeClr val="accent2">
                      <a:lumMod val="75000"/>
                    </a:schemeClr>
                  </a:solidFill>
                </a:rPr>
                <a:t>The data required to confirm Patient Eligibility &amp; the baseline which Haematological Improvement will be measured against for each patient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GB" dirty="0">
                  <a:solidFill>
                    <a:schemeClr val="accent2">
                      <a:lumMod val="75000"/>
                    </a:schemeClr>
                  </a:solidFill>
                </a:rPr>
                <a:t>Overview of the patient’s health prior to starting IMP</a:t>
              </a:r>
            </a:p>
            <a:p>
              <a:pPr lvl="0">
                <a:lnSpc>
                  <a:spcPct val="150000"/>
                </a:lnSpc>
              </a:pPr>
              <a:r>
                <a:rPr lang="en-GB" b="1" u="sng" dirty="0">
                  <a:solidFill>
                    <a:schemeClr val="accent2">
                      <a:lumMod val="75000"/>
                    </a:schemeClr>
                  </a:solidFill>
                </a:rPr>
                <a:t>When Complete a Baseline From?</a:t>
              </a:r>
            </a:p>
            <a:p>
              <a:pPr marL="285750" lvl="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GB" dirty="0">
                  <a:solidFill>
                    <a:schemeClr val="accent2">
                      <a:lumMod val="75000"/>
                    </a:schemeClr>
                  </a:solidFill>
                </a:rPr>
                <a:t>After registration and prior to randomisation</a:t>
              </a:r>
            </a:p>
            <a:p>
              <a:pPr marL="285750" lvl="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GB" dirty="0">
                  <a:solidFill>
                    <a:schemeClr val="accent2">
                      <a:lumMod val="75000"/>
                    </a:schemeClr>
                  </a:solidFill>
                </a:rPr>
                <a:t>MUST be complete on the database prior to randomising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535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554B45-9FD2-2ACB-88CB-A1259DDA1EFC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495299" y="1214691"/>
            <a:ext cx="1131352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GB" sz="2800" dirty="0">
                <a:solidFill>
                  <a:srgbClr val="4B4B4B"/>
                </a:solidFill>
              </a:rPr>
              <a:t>1. Collate all the data required by:</a:t>
            </a:r>
          </a:p>
          <a:p>
            <a:pPr>
              <a:spcBef>
                <a:spcPts val="0"/>
              </a:spcBef>
            </a:pPr>
            <a:endParaRPr lang="en-GB" sz="2800" dirty="0">
              <a:solidFill>
                <a:srgbClr val="4B4B4B"/>
              </a:solidFill>
            </a:endParaRPr>
          </a:p>
          <a:p>
            <a:pPr marL="1257300" lvl="1" indent="-514350">
              <a:spcBef>
                <a:spcPts val="0"/>
              </a:spcBef>
              <a:buFont typeface="+mj-lt"/>
              <a:buAutoNum type="alphaUcPeriod"/>
            </a:pPr>
            <a:r>
              <a:rPr lang="en-GB" dirty="0">
                <a:solidFill>
                  <a:srgbClr val="4B4B4B"/>
                </a:solidFill>
              </a:rPr>
              <a:t>Reviewing the medical notes for the historic data available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endParaRPr lang="en-GB" sz="2800" dirty="0">
              <a:solidFill>
                <a:srgbClr val="4B4B4B"/>
              </a:solidFill>
            </a:endParaRPr>
          </a:p>
          <a:p>
            <a:pPr marL="1257300" lvl="1" indent="-514350">
              <a:spcBef>
                <a:spcPts val="0"/>
              </a:spcBef>
              <a:buFont typeface="+mj-lt"/>
              <a:buAutoNum type="alphaUcPeriod" startAt="2"/>
            </a:pPr>
            <a:r>
              <a:rPr lang="en-GB" dirty="0">
                <a:solidFill>
                  <a:srgbClr val="4B4B4B"/>
                </a:solidFill>
              </a:rPr>
              <a:t>Arrange appointments for study specific investigations</a:t>
            </a:r>
          </a:p>
          <a:p>
            <a:pPr lvl="1" indent="0">
              <a:spcBef>
                <a:spcPts val="0"/>
              </a:spcBef>
              <a:buNone/>
            </a:pPr>
            <a:endParaRPr lang="en-GB" dirty="0">
              <a:solidFill>
                <a:srgbClr val="4B4B4B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190D81-873B-8D5C-4CB1-1B3EA5490502}"/>
              </a:ext>
            </a:extLst>
          </p:cNvPr>
          <p:cNvSpPr txBox="1">
            <a:spLocks/>
          </p:cNvSpPr>
          <p:nvPr/>
        </p:nvSpPr>
        <p:spPr>
          <a:xfrm>
            <a:off x="351023" y="297033"/>
            <a:ext cx="9707377" cy="64881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How to Complete Baseline Assessment Form V2.0 </a:t>
            </a:r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424B3793-25C5-12D3-B017-60FB0AB6AA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904931"/>
              </p:ext>
            </p:extLst>
          </p:nvPr>
        </p:nvGraphicFramePr>
        <p:xfrm>
          <a:off x="833220" y="4366407"/>
          <a:ext cx="10493405" cy="2194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87286">
                  <a:extLst>
                    <a:ext uri="{9D8B030D-6E8A-4147-A177-3AD203B41FA5}">
                      <a16:colId xmlns:a16="http://schemas.microsoft.com/office/drawing/2014/main" val="593571"/>
                    </a:ext>
                  </a:extLst>
                </a:gridCol>
                <a:gridCol w="5706119">
                  <a:extLst>
                    <a:ext uri="{9D8B030D-6E8A-4147-A177-3AD203B41FA5}">
                      <a16:colId xmlns:a16="http://schemas.microsoft.com/office/drawing/2014/main" val="27386338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Data Collection from Existing Medical Notes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Study Specific Investigations</a:t>
                      </a:r>
                      <a:endParaRPr lang="en-GB" sz="18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831847"/>
                  </a:ext>
                </a:extLst>
              </a:tr>
              <a:tr h="240957"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rgbClr val="4B4B4B"/>
                          </a:solidFill>
                        </a:rPr>
                        <a:t>Full Blood Counts </a:t>
                      </a:r>
                      <a:endParaRPr lang="en-GB" sz="1800" kern="1200" dirty="0">
                        <a:solidFill>
                          <a:srgbClr val="4B4B4B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rgbClr val="4B4B4B"/>
                          </a:solidFill>
                        </a:rPr>
                        <a:t>Bone Marrow </a:t>
                      </a:r>
                      <a:r>
                        <a:rPr lang="en-GB" sz="1800" i="1" kern="1200" dirty="0">
                          <a:solidFill>
                            <a:srgbClr val="4B4B4B"/>
                          </a:solidFill>
                        </a:rPr>
                        <a:t>(including cytogenetics)</a:t>
                      </a:r>
                      <a:endParaRPr lang="en-GB" sz="1800" i="1" kern="1200" dirty="0">
                        <a:solidFill>
                          <a:srgbClr val="4B4B4B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40911"/>
                  </a:ext>
                </a:extLst>
              </a:tr>
              <a:tr h="240957"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rgbClr val="4B4B4B"/>
                          </a:solidFill>
                        </a:rPr>
                        <a:t>Transfusion History </a:t>
                      </a:r>
                      <a:endParaRPr lang="en-GB" sz="1800" kern="1200" dirty="0">
                        <a:solidFill>
                          <a:srgbClr val="4B4B4B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rgbClr val="4B4B4B"/>
                          </a:solidFill>
                        </a:rPr>
                        <a:t>Liver and Spleen Ultrasound </a:t>
                      </a:r>
                      <a:endParaRPr lang="en-GB" sz="1800" kern="1200" dirty="0">
                        <a:solidFill>
                          <a:srgbClr val="4B4B4B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221634"/>
                  </a:ext>
                </a:extLst>
              </a:tr>
              <a:tr h="240957">
                <a:tc>
                  <a:txBody>
                    <a:bodyPr/>
                    <a:lstStyle/>
                    <a:p>
                      <a:endParaRPr lang="en-GB" sz="1800" kern="1200" dirty="0">
                        <a:solidFill>
                          <a:srgbClr val="4B4B4B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rgbClr val="4B4B4B"/>
                          </a:solidFill>
                        </a:rPr>
                        <a:t>ECG</a:t>
                      </a:r>
                      <a:endParaRPr lang="en-GB" sz="1800" kern="1200" dirty="0">
                        <a:solidFill>
                          <a:srgbClr val="4B4B4B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4126652"/>
                  </a:ext>
                </a:extLst>
              </a:tr>
              <a:tr h="240957">
                <a:tc>
                  <a:txBody>
                    <a:bodyPr/>
                    <a:lstStyle/>
                    <a:p>
                      <a:endParaRPr lang="en-GB" sz="1800" kern="1200" dirty="0">
                        <a:solidFill>
                          <a:srgbClr val="4B4B4B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rgbClr val="4B4B4B"/>
                          </a:solidFill>
                        </a:rPr>
                        <a:t>Blood Film </a:t>
                      </a:r>
                      <a:endParaRPr lang="en-GB" sz="1800" kern="1200" dirty="0">
                        <a:solidFill>
                          <a:srgbClr val="4B4B4B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4349184"/>
                  </a:ext>
                </a:extLst>
              </a:tr>
              <a:tr h="240957">
                <a:tc>
                  <a:txBody>
                    <a:bodyPr/>
                    <a:lstStyle/>
                    <a:p>
                      <a:endParaRPr lang="en-GB" sz="1800" kern="1200" dirty="0">
                        <a:solidFill>
                          <a:srgbClr val="4B4B4B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rgbClr val="4B4B4B"/>
                          </a:solidFill>
                        </a:rPr>
                        <a:t>Baseline Assessment Bloods </a:t>
                      </a:r>
                      <a:endParaRPr lang="en-GB" sz="1800" kern="1200" dirty="0">
                        <a:solidFill>
                          <a:srgbClr val="4B4B4B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020760"/>
                  </a:ext>
                </a:extLst>
              </a:tr>
            </a:tbl>
          </a:graphicData>
        </a:graphic>
      </p:graphicFrame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C84EDAE1-52D1-E3E3-76C9-A650762C5557}"/>
              </a:ext>
            </a:extLst>
          </p:cNvPr>
          <p:cNvSpPr/>
          <p:nvPr/>
        </p:nvSpPr>
        <p:spPr>
          <a:xfrm>
            <a:off x="3950564" y="3531609"/>
            <a:ext cx="8076840" cy="597768"/>
          </a:xfrm>
          <a:prstGeom prst="wedgeRoundRectCallout">
            <a:avLst>
              <a:gd name="adj1" fmla="val 21205"/>
              <a:gd name="adj2" fmla="val 79690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4B4B4B"/>
                </a:solidFill>
              </a:rPr>
              <a:t>Study specific investigations </a:t>
            </a:r>
            <a:r>
              <a:rPr lang="en-GB" sz="1800" b="1" u="sng" dirty="0">
                <a:solidFill>
                  <a:srgbClr val="4B4B4B"/>
                </a:solidFill>
              </a:rPr>
              <a:t>must</a:t>
            </a:r>
            <a:r>
              <a:rPr lang="en-GB" sz="1800" dirty="0">
                <a:solidFill>
                  <a:srgbClr val="4B4B4B"/>
                </a:solidFill>
              </a:rPr>
              <a:t> be done after consent has been given by the patient and a TNO has been allocated (after Registration)</a:t>
            </a:r>
            <a:endParaRPr lang="en-GB" dirty="0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E747F34F-FE97-0C65-391B-8852189DFDB9}"/>
              </a:ext>
            </a:extLst>
          </p:cNvPr>
          <p:cNvSpPr/>
          <p:nvPr/>
        </p:nvSpPr>
        <p:spPr>
          <a:xfrm>
            <a:off x="833220" y="5640279"/>
            <a:ext cx="4756035" cy="801795"/>
          </a:xfrm>
          <a:prstGeom prst="wedgeRoundRectCallout">
            <a:avLst>
              <a:gd name="adj1" fmla="val -20833"/>
              <a:gd name="adj2" fmla="val 40356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4B4B4B"/>
                </a:solidFill>
              </a:rPr>
              <a:t>Up to 16 weeks of historic data can be collated from the patients' medical notes for Full Blood Counts and transfusion history </a:t>
            </a:r>
          </a:p>
        </p:txBody>
      </p:sp>
    </p:spTree>
    <p:extLst>
      <p:ext uri="{BB962C8B-B14F-4D97-AF65-F5344CB8AC3E}">
        <p14:creationId xmlns:p14="http://schemas.microsoft.com/office/powerpoint/2010/main" val="2497280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554B45-9FD2-2ACB-88CB-A1259DDA1EFC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351023" y="1214691"/>
            <a:ext cx="11457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GB" sz="2400" dirty="0">
                <a:solidFill>
                  <a:srgbClr val="4B4B4B"/>
                </a:solidFill>
              </a:rPr>
              <a:t>2. Enter the data on the trial database:</a:t>
            </a:r>
          </a:p>
          <a:p>
            <a:pPr marL="1200150" lvl="1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4B4B4B"/>
                </a:solidFill>
              </a:rPr>
              <a:t>Baseline Assessment form is broken down into 3 sections on the database – all need to be completed!</a:t>
            </a:r>
          </a:p>
          <a:p>
            <a:pPr lvl="1" indent="0">
              <a:spcBef>
                <a:spcPts val="0"/>
              </a:spcBef>
              <a:buNone/>
            </a:pPr>
            <a:endParaRPr lang="en-GB" sz="2400" dirty="0">
              <a:solidFill>
                <a:srgbClr val="4B4B4B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190D81-873B-8D5C-4CB1-1B3EA5490502}"/>
              </a:ext>
            </a:extLst>
          </p:cNvPr>
          <p:cNvSpPr txBox="1">
            <a:spLocks/>
          </p:cNvSpPr>
          <p:nvPr/>
        </p:nvSpPr>
        <p:spPr>
          <a:xfrm>
            <a:off x="351023" y="297033"/>
            <a:ext cx="9707377" cy="64881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How to Complete Baseline Assessment Form V2.0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C4A69F-3D64-5A14-7338-973AEF2255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314" y="2441360"/>
            <a:ext cx="9809371" cy="427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414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554B45-9FD2-2ACB-88CB-A1259DDA1EFC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351023" y="1214691"/>
            <a:ext cx="11457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GB" sz="2400" dirty="0">
                <a:solidFill>
                  <a:srgbClr val="4B4B4B"/>
                </a:solidFill>
              </a:rPr>
              <a:t>2. Enter the data on the trial database:</a:t>
            </a:r>
          </a:p>
          <a:p>
            <a:pPr marL="1200150" lvl="1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4B4B4B"/>
                </a:solidFill>
              </a:rPr>
              <a:t>Baseline Assessment form is broken down into 3 sections on the database – all need to be completed!</a:t>
            </a:r>
          </a:p>
          <a:p>
            <a:pPr lvl="1" indent="0">
              <a:spcBef>
                <a:spcPts val="0"/>
              </a:spcBef>
              <a:buNone/>
            </a:pPr>
            <a:endParaRPr lang="en-GB" sz="2400" dirty="0">
              <a:solidFill>
                <a:srgbClr val="4B4B4B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190D81-873B-8D5C-4CB1-1B3EA5490502}"/>
              </a:ext>
            </a:extLst>
          </p:cNvPr>
          <p:cNvSpPr txBox="1">
            <a:spLocks/>
          </p:cNvSpPr>
          <p:nvPr/>
        </p:nvSpPr>
        <p:spPr>
          <a:xfrm>
            <a:off x="351023" y="297033"/>
            <a:ext cx="9707377" cy="64881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How to Complete Baseline Assessment Form V2.0 </a:t>
            </a:r>
          </a:p>
        </p:txBody>
      </p:sp>
    </p:spTree>
    <p:extLst>
      <p:ext uri="{BB962C8B-B14F-4D97-AF65-F5344CB8AC3E}">
        <p14:creationId xmlns:p14="http://schemas.microsoft.com/office/powerpoint/2010/main" val="1494014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48ECA13-E6E6-AE4D-E838-680148FA6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732" y="3128595"/>
            <a:ext cx="5843452" cy="1631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C5C2B0-5F0C-79C1-37CF-D175C8A2A9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835206"/>
            <a:ext cx="5883184" cy="18455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F2FB178-C579-16CF-6BB7-168B471A0823}"/>
              </a:ext>
            </a:extLst>
          </p:cNvPr>
          <p:cNvSpPr txBox="1">
            <a:spLocks/>
          </p:cNvSpPr>
          <p:nvPr/>
        </p:nvSpPr>
        <p:spPr>
          <a:xfrm>
            <a:off x="476249" y="1214691"/>
            <a:ext cx="11430001" cy="193899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sz="2400" dirty="0">
                <a:solidFill>
                  <a:srgbClr val="4B4B4B"/>
                </a:solidFill>
              </a:rPr>
              <a:t>2. Enter the data on the trial database:</a:t>
            </a:r>
          </a:p>
          <a:p>
            <a:pPr marL="1200150" lvl="1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4B4B4B"/>
                </a:solidFill>
              </a:rPr>
              <a:t>Baseline Assessment form is broken down into 3 sections on the database – all need to be completed!</a:t>
            </a:r>
          </a:p>
          <a:p>
            <a:pPr marL="1200150" lvl="1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4B4B4B"/>
                </a:solidFill>
              </a:rPr>
              <a:t>Provide all FBCs recorded for the patient within the Baseline Assessment Period. At </a:t>
            </a:r>
            <a:r>
              <a:rPr lang="en-GB" sz="2400" i="1" u="sng" dirty="0">
                <a:solidFill>
                  <a:srgbClr val="4B4B4B"/>
                </a:solidFill>
              </a:rPr>
              <a:t>least 2 </a:t>
            </a:r>
            <a:r>
              <a:rPr lang="en-GB" sz="2400" dirty="0">
                <a:solidFill>
                  <a:srgbClr val="4B4B4B"/>
                </a:solidFill>
              </a:rPr>
              <a:t>pre-transfusions FBCs taken 7 days apart are required</a:t>
            </a:r>
            <a:endParaRPr lang="en-GB" sz="1600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BC0F953-DFDB-FBCC-7E5D-F1CD7F5FA0A3}"/>
              </a:ext>
            </a:extLst>
          </p:cNvPr>
          <p:cNvSpPr txBox="1">
            <a:spLocks/>
          </p:cNvSpPr>
          <p:nvPr/>
        </p:nvSpPr>
        <p:spPr>
          <a:xfrm>
            <a:off x="351023" y="297033"/>
            <a:ext cx="9707377" cy="64881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How to Complete Baseline Assessment Form V2.0 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2366BB1C-4316-1E5C-2ACB-E22843F75B3C}"/>
              </a:ext>
            </a:extLst>
          </p:cNvPr>
          <p:cNvSpPr/>
          <p:nvPr/>
        </p:nvSpPr>
        <p:spPr>
          <a:xfrm>
            <a:off x="82188" y="3686175"/>
            <a:ext cx="5883184" cy="2994536"/>
          </a:xfrm>
          <a:prstGeom prst="wedgeRoundRectCallout">
            <a:avLst>
              <a:gd name="adj1" fmla="val 64778"/>
              <a:gd name="adj2" fmla="val -18831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u="sng" dirty="0">
                <a:solidFill>
                  <a:srgbClr val="4B4B4B"/>
                </a:solidFill>
              </a:rPr>
              <a:t>Remember to activate the sub-forms across the CRF by: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4B4B4B"/>
                </a:solidFill>
              </a:rPr>
              <a:t>Activate the sub-form by clicking on the little “+” icon (highlighted in yellow)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4B4B4B"/>
                </a:solidFill>
              </a:rPr>
              <a:t>Enter the data in the newly active fields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4B4B4B"/>
                </a:solidFill>
              </a:rPr>
              <a:t>Add as many sub-form pages you need by clicking on the “+” again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4B4B4B"/>
                </a:solidFill>
              </a:rPr>
              <a:t>Remember to save the form before exiting the CRF </a:t>
            </a:r>
          </a:p>
        </p:txBody>
      </p:sp>
    </p:spTree>
    <p:extLst>
      <p:ext uri="{BB962C8B-B14F-4D97-AF65-F5344CB8AC3E}">
        <p14:creationId xmlns:p14="http://schemas.microsoft.com/office/powerpoint/2010/main" val="1645506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9A8130C-EB86-2A88-E876-E6423C57F6A2}"/>
              </a:ext>
            </a:extLst>
          </p:cNvPr>
          <p:cNvSpPr txBox="1"/>
          <p:nvPr/>
        </p:nvSpPr>
        <p:spPr>
          <a:xfrm>
            <a:off x="491904" y="1121177"/>
            <a:ext cx="1143339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4B4B4B"/>
                </a:solidFill>
              </a:rPr>
              <a:t>3. Enter bone marrow Cytogenetics results under “Blast Percentage or Karyotype”. As a minimum, please confirm the cytogenetics category. </a:t>
            </a:r>
          </a:p>
          <a:p>
            <a:endParaRPr lang="en-GB" sz="2200" dirty="0">
              <a:solidFill>
                <a:srgbClr val="4B4B4B"/>
              </a:solidFill>
            </a:endParaRPr>
          </a:p>
          <a:p>
            <a:endParaRPr lang="en-GB" sz="2200" dirty="0">
              <a:solidFill>
                <a:srgbClr val="4B4B4B"/>
              </a:solidFill>
            </a:endParaRPr>
          </a:p>
          <a:p>
            <a:endParaRPr lang="en-GB" sz="2200" dirty="0">
              <a:solidFill>
                <a:srgbClr val="4B4B4B"/>
              </a:solidFill>
            </a:endParaRPr>
          </a:p>
          <a:p>
            <a:endParaRPr lang="en-GB" sz="2200" dirty="0">
              <a:solidFill>
                <a:srgbClr val="4B4B4B"/>
              </a:solidFill>
            </a:endParaRPr>
          </a:p>
          <a:p>
            <a:endParaRPr lang="en-GB" sz="2200" dirty="0">
              <a:solidFill>
                <a:srgbClr val="4B4B4B"/>
              </a:solidFill>
            </a:endParaRPr>
          </a:p>
          <a:p>
            <a:endParaRPr lang="en-GB" sz="2200" dirty="0">
              <a:solidFill>
                <a:srgbClr val="4B4B4B"/>
              </a:solidFill>
            </a:endParaRPr>
          </a:p>
          <a:p>
            <a:endParaRPr lang="en-GB" sz="2200" dirty="0">
              <a:solidFill>
                <a:srgbClr val="4B4B4B"/>
              </a:solidFill>
            </a:endParaRPr>
          </a:p>
          <a:p>
            <a:endParaRPr lang="en-GB" sz="2200" dirty="0">
              <a:solidFill>
                <a:srgbClr val="4B4B4B"/>
              </a:solidFill>
            </a:endParaRPr>
          </a:p>
          <a:p>
            <a:endParaRPr lang="en-GB" sz="2200" dirty="0">
              <a:solidFill>
                <a:srgbClr val="4B4B4B"/>
              </a:solidFill>
            </a:endParaRPr>
          </a:p>
          <a:p>
            <a:endParaRPr lang="en-GB" sz="2200" dirty="0">
              <a:solidFill>
                <a:srgbClr val="4B4B4B"/>
              </a:solidFill>
            </a:endParaRPr>
          </a:p>
          <a:p>
            <a:endParaRPr lang="en-GB" sz="2200" dirty="0">
              <a:solidFill>
                <a:srgbClr val="4B4B4B"/>
              </a:solidFill>
            </a:endParaRPr>
          </a:p>
          <a:p>
            <a:r>
              <a:rPr lang="en-GB" sz="2200" dirty="0">
                <a:solidFill>
                  <a:srgbClr val="4B4B4B"/>
                </a:solidFill>
              </a:rPr>
              <a:t>4.  Enter the start and stop date for current medications: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4B4B4B"/>
                </a:solidFill>
              </a:rPr>
              <a:t>If the exact date is unknown, please enter at least the year and set the month the “June”.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4B4B4B"/>
                </a:solidFill>
              </a:rPr>
              <a:t>If the medication is ongoing, please tick “Ongoing”. </a:t>
            </a:r>
            <a:endParaRPr lang="en-GB" dirty="0">
              <a:solidFill>
                <a:srgbClr val="4B4B4B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79CC0C-ABD7-3C68-10E0-3AA023F79B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419" y="2114595"/>
            <a:ext cx="5357677" cy="2628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30" name="Table 30">
            <a:extLst>
              <a:ext uri="{FF2B5EF4-FFF2-40B4-BE49-F238E27FC236}">
                <a16:creationId xmlns:a16="http://schemas.microsoft.com/office/drawing/2014/main" id="{C1D280BF-911C-B140-F403-085AA2733E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282169"/>
              </p:ext>
            </p:extLst>
          </p:nvPr>
        </p:nvGraphicFramePr>
        <p:xfrm>
          <a:off x="604293" y="2093095"/>
          <a:ext cx="5582195" cy="305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7179">
                  <a:extLst>
                    <a:ext uri="{9D8B030D-6E8A-4147-A177-3AD203B41FA5}">
                      <a16:colId xmlns:a16="http://schemas.microsoft.com/office/drawing/2014/main" val="4058340468"/>
                    </a:ext>
                  </a:extLst>
                </a:gridCol>
                <a:gridCol w="3675016">
                  <a:extLst>
                    <a:ext uri="{9D8B030D-6E8A-4147-A177-3AD203B41FA5}">
                      <a16:colId xmlns:a16="http://schemas.microsoft.com/office/drawing/2014/main" val="3877884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effectLst/>
                        </a:rPr>
                        <a:t>Cytogenetic prognostic subgroups</a:t>
                      </a:r>
                    </a:p>
                  </a:txBody>
                  <a:tcPr marL="76200" marR="76200" marT="76200" marB="7620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effectLst/>
                        </a:rPr>
                        <a:t>Cytogenetic abnormalities</a:t>
                      </a:r>
                    </a:p>
                  </a:txBody>
                  <a:tcPr marL="76200" marR="76200" marT="76200" marB="7620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229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Very good</a:t>
                      </a:r>
                    </a:p>
                  </a:txBody>
                  <a:tcPr marL="76200" marR="76200" marT="76200" marB="76200"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-Y, del(11q)</a:t>
                      </a:r>
                    </a:p>
                  </a:txBody>
                  <a:tcPr marL="76200" marR="76200" marT="76200" marB="76200"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297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Good</a:t>
                      </a:r>
                    </a:p>
                  </a:txBody>
                  <a:tcPr marL="76200" marR="76200" marT="76200" marB="76200"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Normal, del(5q), del(12p), del(20q), double including del(5q)</a:t>
                      </a:r>
                    </a:p>
                  </a:txBody>
                  <a:tcPr marL="76200" marR="76200" marT="76200" marB="76200"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463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Intermediate</a:t>
                      </a:r>
                    </a:p>
                  </a:txBody>
                  <a:tcPr marL="76200" marR="76200" marT="76200" marB="76200"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del(7q), +8, +19, </a:t>
                      </a:r>
                      <a:r>
                        <a:rPr lang="en-GB" sz="14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</a:t>
                      </a:r>
                      <a:r>
                        <a:rPr lang="en-GB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(17q), any other single or double independent clones</a:t>
                      </a:r>
                    </a:p>
                  </a:txBody>
                  <a:tcPr marL="76200" marR="76200" marT="76200" marB="76200"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5945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Poor</a:t>
                      </a:r>
                    </a:p>
                  </a:txBody>
                  <a:tcPr marL="76200" marR="76200" marT="76200" marB="76200"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-7, </a:t>
                      </a:r>
                      <a:r>
                        <a:rPr lang="en-GB" sz="14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inv</a:t>
                      </a:r>
                      <a:r>
                        <a:rPr lang="en-GB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(3)/t(3q)/del(3q), double including -7/del(7q), Complex: 3 abnormalities</a:t>
                      </a:r>
                    </a:p>
                  </a:txBody>
                  <a:tcPr marL="76200" marR="76200" marT="76200" marB="76200"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0770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Very poor</a:t>
                      </a:r>
                    </a:p>
                  </a:txBody>
                  <a:tcPr marL="76200" marR="76200" marT="76200" marB="76200"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Complex: &gt;3 abnormalities</a:t>
                      </a:r>
                    </a:p>
                  </a:txBody>
                  <a:tcPr marL="76200" marR="76200" marT="76200" marB="76200"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6183420"/>
                  </a:ext>
                </a:extLst>
              </a:tr>
            </a:tbl>
          </a:graphicData>
        </a:graphic>
      </p:graphicFrame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4635876-96E8-47C4-C763-49E688D57095}"/>
              </a:ext>
            </a:extLst>
          </p:cNvPr>
          <p:cNvSpPr txBox="1">
            <a:spLocks/>
          </p:cNvSpPr>
          <p:nvPr/>
        </p:nvSpPr>
        <p:spPr>
          <a:xfrm>
            <a:off x="351023" y="297033"/>
            <a:ext cx="9707377" cy="64881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How to Complete Baseline Assessment Form V2.0 </a:t>
            </a:r>
          </a:p>
        </p:txBody>
      </p:sp>
    </p:spTree>
    <p:extLst>
      <p:ext uri="{BB962C8B-B14F-4D97-AF65-F5344CB8AC3E}">
        <p14:creationId xmlns:p14="http://schemas.microsoft.com/office/powerpoint/2010/main" val="3294332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9A8130C-EB86-2A88-E876-E6423C57F6A2}"/>
              </a:ext>
            </a:extLst>
          </p:cNvPr>
          <p:cNvSpPr txBox="1"/>
          <p:nvPr/>
        </p:nvSpPr>
        <p:spPr>
          <a:xfrm>
            <a:off x="476250" y="1051509"/>
            <a:ext cx="1143952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4B4B4B"/>
                </a:solidFill>
              </a:rPr>
              <a:t>5. The below investigations are essential results for calculation of the </a:t>
            </a:r>
            <a:r>
              <a:rPr lang="en-GB" sz="2000" b="1" dirty="0">
                <a:solidFill>
                  <a:srgbClr val="4B4B4B"/>
                </a:solidFill>
              </a:rPr>
              <a:t>IPSS-R score </a:t>
            </a:r>
            <a:r>
              <a:rPr lang="en-GB" sz="2000" dirty="0">
                <a:solidFill>
                  <a:srgbClr val="4B4B4B"/>
                </a:solidFill>
              </a:rPr>
              <a:t>and confirmation of patient eligibility prior to randomisation: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4B4B4B"/>
                </a:solidFill>
              </a:rPr>
              <a:t>FBC (Haemoglobin, Absolute Neutrophil </a:t>
            </a:r>
            <a:r>
              <a:rPr lang="en-GB" sz="2000" dirty="0" err="1">
                <a:solidFill>
                  <a:srgbClr val="4B4B4B"/>
                </a:solidFill>
              </a:rPr>
              <a:t>Count,Platelets</a:t>
            </a:r>
            <a:r>
              <a:rPr lang="en-GB" sz="2000" dirty="0">
                <a:solidFill>
                  <a:srgbClr val="4B4B4B"/>
                </a:solidFill>
              </a:rPr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4B4B4B"/>
                </a:solidFill>
              </a:rPr>
              <a:t>Bone Marrow (Blasts, Cytogenetics)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2200" dirty="0">
              <a:solidFill>
                <a:srgbClr val="4B4B4B"/>
              </a:solidFill>
            </a:endParaRPr>
          </a:p>
          <a:p>
            <a:pPr lvl="1"/>
            <a:endParaRPr lang="en-GB" sz="2200" dirty="0">
              <a:solidFill>
                <a:srgbClr val="4B4B4B"/>
              </a:solidFill>
            </a:endParaRPr>
          </a:p>
          <a:p>
            <a:pPr lvl="1"/>
            <a:endParaRPr lang="en-GB" sz="2200" dirty="0">
              <a:solidFill>
                <a:srgbClr val="4B4B4B"/>
              </a:solidFill>
            </a:endParaRPr>
          </a:p>
          <a:p>
            <a:pPr lvl="1"/>
            <a:endParaRPr lang="en-GB" sz="2200" dirty="0">
              <a:solidFill>
                <a:srgbClr val="4B4B4B"/>
              </a:solidFill>
            </a:endParaRPr>
          </a:p>
          <a:p>
            <a:pPr lvl="1"/>
            <a:endParaRPr lang="en-GB" sz="2200" dirty="0">
              <a:solidFill>
                <a:srgbClr val="4B4B4B"/>
              </a:solidFill>
            </a:endParaRPr>
          </a:p>
          <a:p>
            <a:r>
              <a:rPr lang="en-GB" sz="2000" dirty="0">
                <a:solidFill>
                  <a:srgbClr val="4B4B4B"/>
                </a:solidFill>
              </a:rPr>
              <a:t>6. Select which </a:t>
            </a:r>
            <a:r>
              <a:rPr lang="en-GB" sz="2000" b="1" dirty="0">
                <a:solidFill>
                  <a:srgbClr val="4B4B4B"/>
                </a:solidFill>
              </a:rPr>
              <a:t>RBC Transfusion Burden </a:t>
            </a:r>
            <a:r>
              <a:rPr lang="en-GB" sz="2000" dirty="0">
                <a:solidFill>
                  <a:srgbClr val="4B4B4B"/>
                </a:solidFill>
              </a:rPr>
              <a:t>category</a:t>
            </a:r>
            <a:r>
              <a:rPr lang="en-GB" sz="2000" b="1" dirty="0">
                <a:solidFill>
                  <a:srgbClr val="4B4B4B"/>
                </a:solidFill>
              </a:rPr>
              <a:t> </a:t>
            </a:r>
            <a:r>
              <a:rPr lang="en-GB" sz="2000" dirty="0">
                <a:solidFill>
                  <a:srgbClr val="4B4B4B"/>
                </a:solidFill>
              </a:rPr>
              <a:t>applies (i.e. NTD, LTB or HTB)</a:t>
            </a:r>
            <a:r>
              <a:rPr lang="en-GB" sz="2000" b="1" dirty="0">
                <a:solidFill>
                  <a:srgbClr val="4B4B4B"/>
                </a:solidFill>
              </a:rPr>
              <a:t> </a:t>
            </a:r>
            <a:r>
              <a:rPr lang="en-GB" sz="2000" dirty="0">
                <a:solidFill>
                  <a:srgbClr val="4B4B4B"/>
                </a:solidFill>
              </a:rPr>
              <a:t>according to the number of units transfused within consecutive 16-week baseline assessment  period 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9695963-DA9F-4696-9E73-37332F0E19F0}"/>
              </a:ext>
            </a:extLst>
          </p:cNvPr>
          <p:cNvSpPr/>
          <p:nvPr/>
        </p:nvSpPr>
        <p:spPr>
          <a:xfrm>
            <a:off x="904400" y="2563105"/>
            <a:ext cx="10230797" cy="108070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1020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4B4B4B"/>
                </a:solidFill>
              </a:rPr>
              <a:t>Ensure results used for calculation of IPSS-R score are documented in the medical notes. </a:t>
            </a:r>
          </a:p>
          <a:p>
            <a:pPr algn="ctr"/>
            <a:r>
              <a:rPr lang="en-GB" sz="2000" b="1" dirty="0">
                <a:solidFill>
                  <a:srgbClr val="4B4B4B"/>
                </a:solidFill>
                <a:latin typeface="+mn-lt"/>
              </a:rPr>
              <a:t>IPSS-R Score Calculator: </a:t>
            </a:r>
            <a:r>
              <a:rPr lang="en-GB" sz="2000" dirty="0">
                <a:solidFill>
                  <a:srgbClr val="5A5A5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https://www.mds-foundation.org/ipss-r-calculator/</a:t>
            </a:r>
            <a:endParaRPr lang="en-GB" sz="2000" b="1" dirty="0">
              <a:solidFill>
                <a:srgbClr val="4B4B4B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1309DC-8602-00C7-4871-D761CA6D11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88" y="4878185"/>
            <a:ext cx="5486400" cy="893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481591-BD28-4B61-A91E-2777F3045B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799" y="4615630"/>
            <a:ext cx="5706362" cy="2034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010887D2-78D4-BAC8-8149-C9DA8CEE2220}"/>
              </a:ext>
            </a:extLst>
          </p:cNvPr>
          <p:cNvSpPr txBox="1">
            <a:spLocks/>
          </p:cNvSpPr>
          <p:nvPr/>
        </p:nvSpPr>
        <p:spPr>
          <a:xfrm>
            <a:off x="351023" y="297033"/>
            <a:ext cx="9707377" cy="64881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How to Complete Baseline Assessment Form V2.0 </a:t>
            </a:r>
          </a:p>
        </p:txBody>
      </p:sp>
    </p:spTree>
    <p:extLst>
      <p:ext uri="{BB962C8B-B14F-4D97-AF65-F5344CB8AC3E}">
        <p14:creationId xmlns:p14="http://schemas.microsoft.com/office/powerpoint/2010/main" val="458171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EEDFDC4-41B6-F2C4-6EA3-96D79CA867B3}"/>
              </a:ext>
            </a:extLst>
          </p:cNvPr>
          <p:cNvSpPr txBox="1">
            <a:spLocks/>
          </p:cNvSpPr>
          <p:nvPr/>
        </p:nvSpPr>
        <p:spPr>
          <a:xfrm>
            <a:off x="441557" y="249975"/>
            <a:ext cx="9054868" cy="64881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b="1" dirty="0"/>
              <a:t>Eligibility Form v1.0 – Key Reminders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0D02E34-9732-EACE-9085-3458AB5CBF98}"/>
              </a:ext>
            </a:extLst>
          </p:cNvPr>
          <p:cNvSpPr txBox="1"/>
          <p:nvPr/>
        </p:nvSpPr>
        <p:spPr>
          <a:xfrm>
            <a:off x="441557" y="3000097"/>
            <a:ext cx="1105988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4B4B4B"/>
                </a:solidFill>
              </a:rPr>
              <a:t>Eligibility </a:t>
            </a:r>
            <a:r>
              <a:rPr lang="en-GB" sz="2000" b="1" u="sng" dirty="0">
                <a:solidFill>
                  <a:srgbClr val="4B4B4B"/>
                </a:solidFill>
              </a:rPr>
              <a:t>must</a:t>
            </a:r>
            <a:r>
              <a:rPr lang="en-GB" sz="2000" b="1" dirty="0">
                <a:solidFill>
                  <a:srgbClr val="4B4B4B"/>
                </a:solidFill>
              </a:rPr>
              <a:t> </a:t>
            </a:r>
            <a:r>
              <a:rPr lang="en-GB" sz="2000" dirty="0">
                <a:solidFill>
                  <a:srgbClr val="4B4B4B"/>
                </a:solidFill>
              </a:rPr>
              <a:t>be assessed and confirmed by a medically qualified member of the team who is included on the site delegation log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4B4B4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4B4B4B"/>
                </a:solidFill>
              </a:rPr>
              <a:t>The question; “Is the participant a woman of childbearing potential, pregnant or lactating” Should only be ticked ‘N/A’ if the patient is male.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4B4B4B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4B4B4B"/>
                </a:solidFill>
              </a:rPr>
              <a:t>If the patient is deemed not eligible prior to randomisation, confirm the reason(s) as to why the patient is not eligible </a:t>
            </a:r>
          </a:p>
          <a:p>
            <a:pPr lvl="1"/>
            <a:r>
              <a:rPr lang="en-GB" dirty="0">
                <a:solidFill>
                  <a:srgbClr val="4B4B4B"/>
                </a:solidFill>
              </a:rPr>
              <a:t>E.g., If the patient is ineligible due to IPSS-R Score being less or equal to 3.5 than the question: “Does the participant have a diagnosis of Myelodysplastic Syndrome with an IPSS-R Score of less than or equal to 3.5” should be ticked as “No”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F297CF1-B271-EC59-4B5D-1EB130F07941}"/>
              </a:ext>
            </a:extLst>
          </p:cNvPr>
          <p:cNvGrpSpPr/>
          <p:nvPr/>
        </p:nvGrpSpPr>
        <p:grpSpPr>
          <a:xfrm>
            <a:off x="528516" y="1205951"/>
            <a:ext cx="11030706" cy="2077948"/>
            <a:chOff x="428657" y="1266144"/>
            <a:chExt cx="11030706" cy="2077948"/>
          </a:xfrm>
        </p:grpSpPr>
        <p:graphicFrame>
          <p:nvGraphicFramePr>
            <p:cNvPr id="20" name="Diagram 19">
              <a:extLst>
                <a:ext uri="{FF2B5EF4-FFF2-40B4-BE49-F238E27FC236}">
                  <a16:creationId xmlns:a16="http://schemas.microsoft.com/office/drawing/2014/main" id="{60561271-07F4-4B2C-511D-4AC87ADFCDB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521445299"/>
                </p:ext>
              </p:extLst>
            </p:nvPr>
          </p:nvGraphicFramePr>
          <p:xfrm>
            <a:off x="428657" y="1266144"/>
            <a:ext cx="1557848" cy="207794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F356167E-47B2-59DE-28AE-220C181ADBF7}"/>
                </a:ext>
              </a:extLst>
            </p:cNvPr>
            <p:cNvSpPr/>
            <p:nvPr/>
          </p:nvSpPr>
          <p:spPr>
            <a:xfrm>
              <a:off x="9169167" y="1554588"/>
              <a:ext cx="2290196" cy="1099864"/>
            </a:xfrm>
            <a:prstGeom prst="roundRect">
              <a:avLst/>
            </a:prstGeom>
            <a:solidFill>
              <a:srgbClr val="F2DCDB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</a:rPr>
                <a:t>Complete prior to Randomisation </a:t>
              </a:r>
            </a:p>
          </p:txBody>
        </p:sp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CDAD5935-2A93-E214-8F5C-4F7C3A1EE0DE}"/>
                </a:ext>
              </a:extLst>
            </p:cNvPr>
            <p:cNvSpPr/>
            <p:nvPr/>
          </p:nvSpPr>
          <p:spPr>
            <a:xfrm>
              <a:off x="2070549" y="2104520"/>
              <a:ext cx="553673" cy="302004"/>
            </a:xfrm>
            <a:prstGeom prst="rightArrow">
              <a:avLst/>
            </a:prstGeom>
            <a:solidFill>
              <a:srgbClr val="F2DCDB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7EE5674F-55B4-092C-27D0-9AF538014C78}"/>
                </a:ext>
              </a:extLst>
            </p:cNvPr>
            <p:cNvSpPr/>
            <p:nvPr/>
          </p:nvSpPr>
          <p:spPr>
            <a:xfrm>
              <a:off x="2748702" y="2084899"/>
              <a:ext cx="5617831" cy="309860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/>
                <a:t>Confirmation of Patient Eligibility</a:t>
              </a:r>
            </a:p>
          </p:txBody>
        </p:sp>
        <p:sp>
          <p:nvSpPr>
            <p:cNvPr id="24" name="Arrow: Right 23">
              <a:extLst>
                <a:ext uri="{FF2B5EF4-FFF2-40B4-BE49-F238E27FC236}">
                  <a16:creationId xmlns:a16="http://schemas.microsoft.com/office/drawing/2014/main" id="{D452EB8D-C1F1-7AB1-290F-D6FEE554E86C}"/>
                </a:ext>
              </a:extLst>
            </p:cNvPr>
            <p:cNvSpPr/>
            <p:nvPr/>
          </p:nvSpPr>
          <p:spPr>
            <a:xfrm>
              <a:off x="8531450" y="2092755"/>
              <a:ext cx="553673" cy="302004"/>
            </a:xfrm>
            <a:prstGeom prst="rightArrow">
              <a:avLst/>
            </a:prstGeom>
            <a:solidFill>
              <a:srgbClr val="F2DCDB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93917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3BA660E-A035-BC7D-B211-7D3B2311C1C6}"/>
              </a:ext>
            </a:extLst>
          </p:cNvPr>
          <p:cNvGrpSpPr/>
          <p:nvPr/>
        </p:nvGrpSpPr>
        <p:grpSpPr>
          <a:xfrm>
            <a:off x="428657" y="1218974"/>
            <a:ext cx="11265596" cy="5017729"/>
            <a:chOff x="428657" y="1218974"/>
            <a:chExt cx="11265596" cy="5017729"/>
          </a:xfrm>
        </p:grpSpPr>
        <p:graphicFrame>
          <p:nvGraphicFramePr>
            <p:cNvPr id="6" name="Diagram 5">
              <a:extLst>
                <a:ext uri="{FF2B5EF4-FFF2-40B4-BE49-F238E27FC236}">
                  <a16:creationId xmlns:a16="http://schemas.microsoft.com/office/drawing/2014/main" id="{B478A6B9-40D4-30F1-A91E-EB86EAAF939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39878404"/>
                </p:ext>
              </p:extLst>
            </p:nvPr>
          </p:nvGraphicFramePr>
          <p:xfrm>
            <a:off x="428657" y="1266143"/>
            <a:ext cx="1557848" cy="497056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1EDF47CF-04EC-913A-2C9D-9E3F76F0E059}"/>
                </a:ext>
              </a:extLst>
            </p:cNvPr>
            <p:cNvSpPr/>
            <p:nvPr/>
          </p:nvSpPr>
          <p:spPr>
            <a:xfrm>
              <a:off x="2118773" y="1441090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178CB0CE-6925-0840-242A-C66D37748C70}"/>
                </a:ext>
              </a:extLst>
            </p:cNvPr>
            <p:cNvSpPr/>
            <p:nvPr/>
          </p:nvSpPr>
          <p:spPr>
            <a:xfrm>
              <a:off x="2766964" y="1218974"/>
              <a:ext cx="5655583" cy="75985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Confirmation of Patient Consent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Trial Participant Number  Allocation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Snapshot of patient clinical parameters when entering the trial</a:t>
              </a: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662F13C0-4F7E-5487-CA6E-B41C65FDD79D}"/>
                </a:ext>
              </a:extLst>
            </p:cNvPr>
            <p:cNvSpPr/>
            <p:nvPr/>
          </p:nvSpPr>
          <p:spPr>
            <a:xfrm>
              <a:off x="8615492" y="1445881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51CCE0E0-B9EA-2C53-21CE-21BA66F10034}"/>
                </a:ext>
              </a:extLst>
            </p:cNvPr>
            <p:cNvSpPr/>
            <p:nvPr/>
          </p:nvSpPr>
          <p:spPr>
            <a:xfrm>
              <a:off x="9404057" y="1218974"/>
              <a:ext cx="2290196" cy="3063379"/>
            </a:xfrm>
            <a:prstGeom prst="roundRect">
              <a:avLst/>
            </a:prstGeom>
            <a:solidFill>
              <a:srgbClr val="F2DCDB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</a:rPr>
                <a:t>Complete and enter on the trial database </a:t>
              </a:r>
              <a:r>
                <a:rPr lang="en-GB" sz="1600" b="1" i="1" u="sng" dirty="0">
                  <a:solidFill>
                    <a:schemeClr val="tx1"/>
                  </a:solidFill>
                </a:rPr>
                <a:t>PRIOR</a:t>
              </a:r>
              <a:r>
                <a:rPr lang="en-GB" sz="1600" b="1" dirty="0">
                  <a:solidFill>
                    <a:schemeClr val="tx1"/>
                  </a:solidFill>
                </a:rPr>
                <a:t> to Randomisation </a:t>
              </a:r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36F92B23-99B2-59D8-2BF1-103DF80289F6}"/>
                </a:ext>
              </a:extLst>
            </p:cNvPr>
            <p:cNvSpPr/>
            <p:nvPr/>
          </p:nvSpPr>
          <p:spPr>
            <a:xfrm>
              <a:off x="2095848" y="2611176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02FD018-964A-9A9C-FFFF-9E21A5B900F2}"/>
                </a:ext>
              </a:extLst>
            </p:cNvPr>
            <p:cNvSpPr/>
            <p:nvPr/>
          </p:nvSpPr>
          <p:spPr>
            <a:xfrm>
              <a:off x="2766963" y="2261012"/>
              <a:ext cx="5655584" cy="1011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Confirmation of Patient Eligibility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Collect 16 weeks of FBC &amp; transfusion history from medical notes, or from registration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Schedule Trial Specific Assessments</a:t>
              </a:r>
            </a:p>
          </p:txBody>
        </p:sp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4EDC863B-1D59-15A0-15DE-8807814A97A5}"/>
                </a:ext>
              </a:extLst>
            </p:cNvPr>
            <p:cNvSpPr/>
            <p:nvPr/>
          </p:nvSpPr>
          <p:spPr>
            <a:xfrm>
              <a:off x="8615492" y="2611176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Arrow: Right 15">
              <a:extLst>
                <a:ext uri="{FF2B5EF4-FFF2-40B4-BE49-F238E27FC236}">
                  <a16:creationId xmlns:a16="http://schemas.microsoft.com/office/drawing/2014/main" id="{896B97D7-4EAD-E360-934D-AA76916BF442}"/>
                </a:ext>
              </a:extLst>
            </p:cNvPr>
            <p:cNvSpPr/>
            <p:nvPr/>
          </p:nvSpPr>
          <p:spPr>
            <a:xfrm>
              <a:off x="2118773" y="4697269"/>
              <a:ext cx="553673" cy="302004"/>
            </a:xfrm>
            <a:prstGeom prst="rightArrow">
              <a:avLst/>
            </a:prstGeom>
            <a:solidFill>
              <a:srgbClr val="F2DCDB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3CA9E4A-90A3-6A3A-2913-C1D893579731}"/>
                </a:ext>
              </a:extLst>
            </p:cNvPr>
            <p:cNvSpPr/>
            <p:nvPr/>
          </p:nvSpPr>
          <p:spPr>
            <a:xfrm>
              <a:off x="2766966" y="3522497"/>
              <a:ext cx="5655580" cy="759856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tx1"/>
                  </a:solidFill>
                </a:rPr>
                <a:t>Confirm consent verbally with the patient prior to randomising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tx1"/>
                  </a:solidFill>
                </a:rPr>
                <a:t>Collation of data required to randomise to hand for the IVRS call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F33247DA-9004-F457-4E89-12FA16A10315}"/>
                </a:ext>
              </a:extLst>
            </p:cNvPr>
            <p:cNvSpPr/>
            <p:nvPr/>
          </p:nvSpPr>
          <p:spPr>
            <a:xfrm>
              <a:off x="2766966" y="4440326"/>
              <a:ext cx="5655580" cy="759856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Trial Treatment Allocation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Explain dosing regimen to patient, issue Patient Diary card and ID card 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Generate Prescription</a:t>
              </a:r>
            </a:p>
          </p:txBody>
        </p:sp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E16CD9BF-B02F-E85C-B4DF-B5369437E960}"/>
                </a:ext>
              </a:extLst>
            </p:cNvPr>
            <p:cNvSpPr/>
            <p:nvPr/>
          </p:nvSpPr>
          <p:spPr>
            <a:xfrm>
              <a:off x="2095848" y="3751423"/>
              <a:ext cx="553673" cy="302004"/>
            </a:xfrm>
            <a:prstGeom prst="rightArrow">
              <a:avLst/>
            </a:prstGeom>
            <a:solidFill>
              <a:srgbClr val="F2DCDB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64AD22A4-E792-91C9-2857-F5EC3F61E83E}"/>
                </a:ext>
              </a:extLst>
            </p:cNvPr>
            <p:cNvSpPr/>
            <p:nvPr/>
          </p:nvSpPr>
          <p:spPr>
            <a:xfrm>
              <a:off x="8615493" y="3751423"/>
              <a:ext cx="553673" cy="302004"/>
            </a:xfrm>
            <a:prstGeom prst="rightArrow">
              <a:avLst/>
            </a:prstGeom>
            <a:solidFill>
              <a:srgbClr val="F2DCDB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B1FD1D9-9248-C2BE-016D-8D0D51DA7CB0}"/>
              </a:ext>
            </a:extLst>
          </p:cNvPr>
          <p:cNvSpPr/>
          <p:nvPr/>
        </p:nvSpPr>
        <p:spPr>
          <a:xfrm>
            <a:off x="413565" y="5565072"/>
            <a:ext cx="11280688" cy="720819"/>
          </a:xfrm>
          <a:prstGeom prst="roundRect">
            <a:avLst>
              <a:gd name="adj" fmla="val 10000"/>
            </a:avLst>
          </a:prstGeom>
          <a:solidFill>
            <a:schemeClr val="bg1"/>
          </a:solidFill>
        </p:spPr>
        <p:style>
          <a:lnRef idx="3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b="1" kern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Dispense and Start IMP</a:t>
            </a:r>
          </a:p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kern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First Dispense of IMP </a:t>
            </a:r>
            <a:r>
              <a:rPr lang="en-GB" sz="1200" b="0" kern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within </a:t>
            </a:r>
            <a:r>
              <a:rPr lang="en-GB" sz="1200" b="0" u="sng" kern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one working day </a:t>
            </a:r>
            <a:r>
              <a:rPr lang="en-GB" sz="1200" b="0" kern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of randomisation.</a:t>
            </a:r>
          </a:p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The 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patient should start IMP within 3 days of randomisation at the latest</a:t>
            </a:r>
            <a:endParaRPr lang="en-GB" sz="1200" b="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Graphic 8" descr="Checkbox Checked with solid fill">
            <a:extLst>
              <a:ext uri="{FF2B5EF4-FFF2-40B4-BE49-F238E27FC236}">
                <a16:creationId xmlns:a16="http://schemas.microsoft.com/office/drawing/2014/main" id="{CC21B1A5-AAC3-50B5-BC56-F72B8054E78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7550" t="20010" r="16382" b="19535"/>
          <a:stretch/>
        </p:blipFill>
        <p:spPr>
          <a:xfrm>
            <a:off x="0" y="1395974"/>
            <a:ext cx="428657" cy="392237"/>
          </a:xfrm>
          <a:prstGeom prst="rect">
            <a:avLst/>
          </a:prstGeom>
        </p:spPr>
      </p:pic>
      <p:pic>
        <p:nvPicPr>
          <p:cNvPr id="2" name="Graphic 1" descr="Checkbox Checked with solid fill">
            <a:extLst>
              <a:ext uri="{FF2B5EF4-FFF2-40B4-BE49-F238E27FC236}">
                <a16:creationId xmlns:a16="http://schemas.microsoft.com/office/drawing/2014/main" id="{0BAE935C-AEB4-45E5-EA5D-34C9F2629CD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7550" t="20010" r="16382" b="19535"/>
          <a:stretch/>
        </p:blipFill>
        <p:spPr>
          <a:xfrm>
            <a:off x="0" y="2572455"/>
            <a:ext cx="428657" cy="392237"/>
          </a:xfrm>
          <a:prstGeom prst="rect">
            <a:avLst/>
          </a:prstGeom>
        </p:spPr>
      </p:pic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99E2D67-CEB9-1195-9A83-218E27730E42}"/>
              </a:ext>
            </a:extLst>
          </p:cNvPr>
          <p:cNvSpPr txBox="1">
            <a:spLocks/>
          </p:cNvSpPr>
          <p:nvPr/>
        </p:nvSpPr>
        <p:spPr>
          <a:xfrm>
            <a:off x="413565" y="191062"/>
            <a:ext cx="9703558" cy="64881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sz="3800" b="1"/>
              <a:t>Registration to Randomisation Process &amp; CRFs</a:t>
            </a:r>
            <a:endParaRPr lang="en-GB" sz="3800" dirty="0">
              <a:solidFill>
                <a:srgbClr val="4B4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520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EEDFDC4-41B6-F2C4-6EA3-96D79CA867B3}"/>
              </a:ext>
            </a:extLst>
          </p:cNvPr>
          <p:cNvSpPr txBox="1">
            <a:spLocks/>
          </p:cNvSpPr>
          <p:nvPr/>
        </p:nvSpPr>
        <p:spPr>
          <a:xfrm>
            <a:off x="443734" y="239169"/>
            <a:ext cx="9625552" cy="76425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800" b="1" dirty="0"/>
              <a:t>Randomisation Form V1.0 – Key Reminders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320F06-86FD-E9E2-5A31-505DB43F391A}"/>
              </a:ext>
            </a:extLst>
          </p:cNvPr>
          <p:cNvSpPr txBox="1"/>
          <p:nvPr/>
        </p:nvSpPr>
        <p:spPr>
          <a:xfrm>
            <a:off x="2090057" y="1259175"/>
            <a:ext cx="5181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Ensure that the stratification variables are correct prior to randomising via the IVRS system: </a:t>
            </a:r>
          </a:p>
          <a:p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85800" lvl="1" indent="-2286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Transfusion Dependence Category </a:t>
            </a:r>
          </a:p>
          <a:p>
            <a:pPr marL="685800" lvl="1" indent="-2286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Prognostic Scoring System </a:t>
            </a:r>
          </a:p>
          <a:p>
            <a:pPr lvl="1">
              <a:lnSpc>
                <a:spcPct val="150000"/>
              </a:lnSpc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MDS (IPSS-R) Score </a:t>
            </a:r>
          </a:p>
          <a:p>
            <a:pPr lvl="1">
              <a:lnSpc>
                <a:spcPct val="150000"/>
              </a:lnSpc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3. Participant’s Age at Randomisation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200" dirty="0"/>
          </a:p>
        </p:txBody>
      </p:sp>
      <p:sp>
        <p:nvSpPr>
          <p:cNvPr id="4" name="Star: 12 Points 3">
            <a:extLst>
              <a:ext uri="{FF2B5EF4-FFF2-40B4-BE49-F238E27FC236}">
                <a16:creationId xmlns:a16="http://schemas.microsoft.com/office/drawing/2014/main" id="{3DE029A1-2336-E255-D7A1-06A521FEF794}"/>
              </a:ext>
            </a:extLst>
          </p:cNvPr>
          <p:cNvSpPr/>
          <p:nvPr/>
        </p:nvSpPr>
        <p:spPr>
          <a:xfrm>
            <a:off x="5860868" y="4515641"/>
            <a:ext cx="5050971" cy="2312126"/>
          </a:xfrm>
          <a:prstGeom prst="star12">
            <a:avLst>
              <a:gd name="adj" fmla="val 42998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Stratification variables cannot be amended after treatment allocation – ensure you have these correct when calling IVRS system!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71E7C25-FAC5-567C-5AA1-869EF6343D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5626132"/>
              </p:ext>
            </p:extLst>
          </p:nvPr>
        </p:nvGraphicFramePr>
        <p:xfrm>
          <a:off x="428657" y="1266143"/>
          <a:ext cx="1557848" cy="497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9" name="Arrow: Right 18">
            <a:extLst>
              <a:ext uri="{FF2B5EF4-FFF2-40B4-BE49-F238E27FC236}">
                <a16:creationId xmlns:a16="http://schemas.microsoft.com/office/drawing/2014/main" id="{A7597E01-8BFF-37F9-02CB-F9A3BAA9FFD5}"/>
              </a:ext>
            </a:extLst>
          </p:cNvPr>
          <p:cNvSpPr/>
          <p:nvPr/>
        </p:nvSpPr>
        <p:spPr>
          <a:xfrm>
            <a:off x="7201987" y="2913983"/>
            <a:ext cx="854392" cy="365530"/>
          </a:xfrm>
          <a:prstGeom prst="rightArrow">
            <a:avLst/>
          </a:prstGeom>
          <a:solidFill>
            <a:srgbClr val="F2DCDB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CE21C18-72A1-0997-267B-602EF4603902}"/>
              </a:ext>
            </a:extLst>
          </p:cNvPr>
          <p:cNvSpPr/>
          <p:nvPr/>
        </p:nvSpPr>
        <p:spPr>
          <a:xfrm>
            <a:off x="7123610" y="3853232"/>
            <a:ext cx="4776654" cy="662409"/>
          </a:xfrm>
          <a:prstGeom prst="roundRect">
            <a:avLst/>
          </a:prstGeom>
          <a:solidFill>
            <a:srgbClr val="F2DCDB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Centrally we will calculate the IPSS-R score using the results provided during the Baseline Assessment Period and cross-check if it matches the IPSS-R score recorded at Randomisation  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AB6EACA-28CF-F785-3992-9416D5768FF8}"/>
              </a:ext>
            </a:extLst>
          </p:cNvPr>
          <p:cNvSpPr/>
          <p:nvPr/>
        </p:nvSpPr>
        <p:spPr>
          <a:xfrm>
            <a:off x="8159931" y="2401424"/>
            <a:ext cx="3818710" cy="1126440"/>
          </a:xfrm>
          <a:prstGeom prst="roundRect">
            <a:avLst/>
          </a:prstGeom>
          <a:solidFill>
            <a:srgbClr val="E8D0D0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Centrally we will calculate the Transfusion Dependence category using the number of RBC Units transfused over 16 weeks recorded on the Baseline Assessment Form and cross-check if it matches the transfusion dependence category recorded at randomisation 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9ED217C9-0F5B-8F02-29CD-EF7F80F3F3F1}"/>
              </a:ext>
            </a:extLst>
          </p:cNvPr>
          <p:cNvSpPr/>
          <p:nvPr/>
        </p:nvSpPr>
        <p:spPr>
          <a:xfrm>
            <a:off x="5996864" y="4001672"/>
            <a:ext cx="854392" cy="365530"/>
          </a:xfrm>
          <a:prstGeom prst="rightArrow">
            <a:avLst/>
          </a:prstGeom>
          <a:solidFill>
            <a:srgbClr val="F2DCDB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0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3BA660E-A035-BC7D-B211-7D3B2311C1C6}"/>
              </a:ext>
            </a:extLst>
          </p:cNvPr>
          <p:cNvGrpSpPr/>
          <p:nvPr/>
        </p:nvGrpSpPr>
        <p:grpSpPr>
          <a:xfrm>
            <a:off x="428657" y="1218974"/>
            <a:ext cx="11265596" cy="5017729"/>
            <a:chOff x="428657" y="1218974"/>
            <a:chExt cx="11265596" cy="5017729"/>
          </a:xfrm>
        </p:grpSpPr>
        <p:graphicFrame>
          <p:nvGraphicFramePr>
            <p:cNvPr id="6" name="Diagram 5">
              <a:extLst>
                <a:ext uri="{FF2B5EF4-FFF2-40B4-BE49-F238E27FC236}">
                  <a16:creationId xmlns:a16="http://schemas.microsoft.com/office/drawing/2014/main" id="{B478A6B9-40D4-30F1-A91E-EB86EAAF939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11251612"/>
                </p:ext>
              </p:extLst>
            </p:nvPr>
          </p:nvGraphicFramePr>
          <p:xfrm>
            <a:off x="428657" y="1266143"/>
            <a:ext cx="1557848" cy="497056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1EDF47CF-04EC-913A-2C9D-9E3F76F0E059}"/>
                </a:ext>
              </a:extLst>
            </p:cNvPr>
            <p:cNvSpPr/>
            <p:nvPr/>
          </p:nvSpPr>
          <p:spPr>
            <a:xfrm>
              <a:off x="2118773" y="1441090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178CB0CE-6925-0840-242A-C66D37748C70}"/>
                </a:ext>
              </a:extLst>
            </p:cNvPr>
            <p:cNvSpPr/>
            <p:nvPr/>
          </p:nvSpPr>
          <p:spPr>
            <a:xfrm>
              <a:off x="2766964" y="1218974"/>
              <a:ext cx="5655583" cy="75985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Confirmation of Patient Consent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Trial Participant Number  Allocation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Snapshot of patient clinical parameters when entering the trial</a:t>
              </a: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662F13C0-4F7E-5487-CA6E-B41C65FDD79D}"/>
                </a:ext>
              </a:extLst>
            </p:cNvPr>
            <p:cNvSpPr/>
            <p:nvPr/>
          </p:nvSpPr>
          <p:spPr>
            <a:xfrm>
              <a:off x="8615492" y="1445881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51CCE0E0-B9EA-2C53-21CE-21BA66F10034}"/>
                </a:ext>
              </a:extLst>
            </p:cNvPr>
            <p:cNvSpPr/>
            <p:nvPr/>
          </p:nvSpPr>
          <p:spPr>
            <a:xfrm>
              <a:off x="9404057" y="1218974"/>
              <a:ext cx="2290196" cy="3063379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</a:rPr>
                <a:t>Complete and enter on the trial database </a:t>
              </a:r>
              <a:r>
                <a:rPr lang="en-GB" sz="1600" b="1" i="1" u="sng" dirty="0">
                  <a:solidFill>
                    <a:schemeClr val="tx1"/>
                  </a:solidFill>
                </a:rPr>
                <a:t>PRIOR</a:t>
              </a:r>
              <a:r>
                <a:rPr lang="en-GB" sz="1600" b="1" dirty="0">
                  <a:solidFill>
                    <a:schemeClr val="tx1"/>
                  </a:solidFill>
                </a:rPr>
                <a:t> to Randomisation </a:t>
              </a:r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36F92B23-99B2-59D8-2BF1-103DF80289F6}"/>
                </a:ext>
              </a:extLst>
            </p:cNvPr>
            <p:cNvSpPr/>
            <p:nvPr/>
          </p:nvSpPr>
          <p:spPr>
            <a:xfrm>
              <a:off x="2095848" y="2611176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02FD018-964A-9A9C-FFFF-9E21A5B900F2}"/>
                </a:ext>
              </a:extLst>
            </p:cNvPr>
            <p:cNvSpPr/>
            <p:nvPr/>
          </p:nvSpPr>
          <p:spPr>
            <a:xfrm>
              <a:off x="2766963" y="2261012"/>
              <a:ext cx="5655584" cy="1011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Confirmation of Patient Eligibility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Collect 16 weeks of FBC &amp; transfusion history from medical notes, or from registration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Schedule Trial Specific Assessments</a:t>
              </a:r>
            </a:p>
          </p:txBody>
        </p:sp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4EDC863B-1D59-15A0-15DE-8807814A97A5}"/>
                </a:ext>
              </a:extLst>
            </p:cNvPr>
            <p:cNvSpPr/>
            <p:nvPr/>
          </p:nvSpPr>
          <p:spPr>
            <a:xfrm>
              <a:off x="8615492" y="2611176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Arrow: Right 15">
              <a:extLst>
                <a:ext uri="{FF2B5EF4-FFF2-40B4-BE49-F238E27FC236}">
                  <a16:creationId xmlns:a16="http://schemas.microsoft.com/office/drawing/2014/main" id="{896B97D7-4EAD-E360-934D-AA76916BF442}"/>
                </a:ext>
              </a:extLst>
            </p:cNvPr>
            <p:cNvSpPr/>
            <p:nvPr/>
          </p:nvSpPr>
          <p:spPr>
            <a:xfrm>
              <a:off x="2118773" y="4697269"/>
              <a:ext cx="553673" cy="302004"/>
            </a:xfrm>
            <a:prstGeom prst="rightArrow">
              <a:avLst/>
            </a:prstGeom>
            <a:solidFill>
              <a:srgbClr val="F2DCDB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3CA9E4A-90A3-6A3A-2913-C1D893579731}"/>
                </a:ext>
              </a:extLst>
            </p:cNvPr>
            <p:cNvSpPr/>
            <p:nvPr/>
          </p:nvSpPr>
          <p:spPr>
            <a:xfrm>
              <a:off x="2766966" y="3522497"/>
              <a:ext cx="5655580" cy="75985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Confirm consent verbally with the patient prior to randomising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Collation of data required to randomise to hand for the IVRS call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F33247DA-9004-F457-4E89-12FA16A10315}"/>
                </a:ext>
              </a:extLst>
            </p:cNvPr>
            <p:cNvSpPr/>
            <p:nvPr/>
          </p:nvSpPr>
          <p:spPr>
            <a:xfrm>
              <a:off x="2766966" y="4440326"/>
              <a:ext cx="5655580" cy="759856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tx1"/>
                  </a:solidFill>
                </a:rPr>
                <a:t>Trial Treatment Allocation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tx1"/>
                  </a:solidFill>
                </a:rPr>
                <a:t>Explain dosing regimen to patient, issue Patient Diary card and ID card 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tx1"/>
                  </a:solidFill>
                </a:rPr>
                <a:t>Generate Prescription</a:t>
              </a:r>
            </a:p>
          </p:txBody>
        </p:sp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E16CD9BF-B02F-E85C-B4DF-B5369437E960}"/>
                </a:ext>
              </a:extLst>
            </p:cNvPr>
            <p:cNvSpPr/>
            <p:nvPr/>
          </p:nvSpPr>
          <p:spPr>
            <a:xfrm>
              <a:off x="2095848" y="3751423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64AD22A4-E792-91C9-2857-F5EC3F61E83E}"/>
                </a:ext>
              </a:extLst>
            </p:cNvPr>
            <p:cNvSpPr/>
            <p:nvPr/>
          </p:nvSpPr>
          <p:spPr>
            <a:xfrm>
              <a:off x="8615493" y="3751423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B1FD1D9-9248-C2BE-016D-8D0D51DA7CB0}"/>
              </a:ext>
            </a:extLst>
          </p:cNvPr>
          <p:cNvSpPr/>
          <p:nvPr/>
        </p:nvSpPr>
        <p:spPr>
          <a:xfrm>
            <a:off x="413565" y="5565072"/>
            <a:ext cx="11280688" cy="720819"/>
          </a:xfrm>
          <a:prstGeom prst="roundRect">
            <a:avLst>
              <a:gd name="adj" fmla="val 10000"/>
            </a:avLst>
          </a:prstGeom>
          <a:solidFill>
            <a:schemeClr val="bg1"/>
          </a:solidFill>
        </p:spPr>
        <p:style>
          <a:lnRef idx="3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b="1" kern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Dispense and Start IMP</a:t>
            </a:r>
          </a:p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kern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First Dispense of IMP </a:t>
            </a:r>
            <a:r>
              <a:rPr lang="en-GB" sz="1200" b="0" kern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within </a:t>
            </a:r>
            <a:r>
              <a:rPr lang="en-GB" sz="1200" b="0" u="sng" kern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one working day </a:t>
            </a:r>
            <a:r>
              <a:rPr lang="en-GB" sz="1200" b="0" kern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of randomisation.</a:t>
            </a:r>
          </a:p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The 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patient should start IMP within 3 days of randomisation at the latest</a:t>
            </a:r>
            <a:endParaRPr lang="en-GB" sz="1200" b="0" kern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Graphic 8" descr="Checkbox Checked with solid fill">
            <a:extLst>
              <a:ext uri="{FF2B5EF4-FFF2-40B4-BE49-F238E27FC236}">
                <a16:creationId xmlns:a16="http://schemas.microsoft.com/office/drawing/2014/main" id="{CC21B1A5-AAC3-50B5-BC56-F72B8054E78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7550" t="20010" r="16382" b="19535"/>
          <a:stretch/>
        </p:blipFill>
        <p:spPr>
          <a:xfrm>
            <a:off x="0" y="1395974"/>
            <a:ext cx="428657" cy="392237"/>
          </a:xfrm>
          <a:prstGeom prst="rect">
            <a:avLst/>
          </a:prstGeom>
        </p:spPr>
      </p:pic>
      <p:pic>
        <p:nvPicPr>
          <p:cNvPr id="2" name="Graphic 1" descr="Checkbox Checked with solid fill">
            <a:extLst>
              <a:ext uri="{FF2B5EF4-FFF2-40B4-BE49-F238E27FC236}">
                <a16:creationId xmlns:a16="http://schemas.microsoft.com/office/drawing/2014/main" id="{0BAE935C-AEB4-45E5-EA5D-34C9F2629CD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7550" t="20010" r="16382" b="19535"/>
          <a:stretch/>
        </p:blipFill>
        <p:spPr>
          <a:xfrm>
            <a:off x="0" y="2549780"/>
            <a:ext cx="428657" cy="392237"/>
          </a:xfrm>
          <a:prstGeom prst="rect">
            <a:avLst/>
          </a:prstGeom>
        </p:spPr>
      </p:pic>
      <p:pic>
        <p:nvPicPr>
          <p:cNvPr id="4" name="Graphic 3" descr="Checkbox Checked with solid fill">
            <a:extLst>
              <a:ext uri="{FF2B5EF4-FFF2-40B4-BE49-F238E27FC236}">
                <a16:creationId xmlns:a16="http://schemas.microsoft.com/office/drawing/2014/main" id="{4BAC14BC-F735-36E4-CF57-ED8D389A9A0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7550" t="20010" r="16382" b="19535"/>
          <a:stretch/>
        </p:blipFill>
        <p:spPr>
          <a:xfrm>
            <a:off x="0" y="3703586"/>
            <a:ext cx="428657" cy="392237"/>
          </a:xfrm>
          <a:prstGeom prst="rect">
            <a:avLst/>
          </a:prstGeom>
        </p:spPr>
      </p:pic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06D39BD9-F536-BB68-0A88-7139EB1AD129}"/>
              </a:ext>
            </a:extLst>
          </p:cNvPr>
          <p:cNvSpPr txBox="1">
            <a:spLocks/>
          </p:cNvSpPr>
          <p:nvPr/>
        </p:nvSpPr>
        <p:spPr>
          <a:xfrm>
            <a:off x="413565" y="191062"/>
            <a:ext cx="9703558" cy="64881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sz="3800" b="1"/>
              <a:t>Registration to Randomisation Process &amp; CRFs</a:t>
            </a:r>
            <a:endParaRPr lang="en-GB" sz="3800" dirty="0">
              <a:solidFill>
                <a:srgbClr val="4B4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439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303887" y="952570"/>
            <a:ext cx="9459456" cy="2496232"/>
          </a:xfrm>
        </p:spPr>
        <p:txBody>
          <a:bodyPr/>
          <a:lstStyle/>
          <a:p>
            <a:r>
              <a:rPr lang="en-GB" sz="2200" dirty="0">
                <a:solidFill>
                  <a:srgbClr val="5A5A5A"/>
                </a:solidFill>
              </a:rPr>
              <a:t>Trial Manager will issue PIN required to access IVRS system</a:t>
            </a:r>
          </a:p>
          <a:p>
            <a:endParaRPr lang="en-GB" sz="2200" dirty="0">
              <a:solidFill>
                <a:srgbClr val="5A5A5A"/>
              </a:solidFill>
            </a:endParaRPr>
          </a:p>
          <a:p>
            <a:r>
              <a:rPr lang="en-GB" sz="2200" dirty="0"/>
              <a:t>Interactive Voice Response (IVR) system (24/7 service):</a:t>
            </a:r>
          </a:p>
          <a:p>
            <a:r>
              <a:rPr lang="en-GB" sz="2200" b="1" u="sng" dirty="0">
                <a:solidFill>
                  <a:schemeClr val="accent2"/>
                </a:solidFill>
              </a:rPr>
              <a:t>+44 (0)2475  429  999</a:t>
            </a:r>
          </a:p>
          <a:p>
            <a:endParaRPr lang="en-US" sz="2200" b="1" u="sng" dirty="0">
              <a:solidFill>
                <a:schemeClr val="accent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5A5A5A"/>
                </a:solidFill>
              </a:rPr>
              <a:t>Automated email randomisation confirmation and treatment allocation will be sent to the trial office &amp; site team (research and pharmacy).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200" dirty="0">
              <a:solidFill>
                <a:srgbClr val="5A5A5A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u="sng" dirty="0">
                <a:solidFill>
                  <a:srgbClr val="5A5A5A"/>
                </a:solidFill>
              </a:rPr>
              <a:t>Information required for IVRS randomisation:</a:t>
            </a:r>
          </a:p>
          <a:p>
            <a:pPr marL="1085850" lvl="1" indent="-342900"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5A5A5A"/>
                </a:solidFill>
              </a:rPr>
              <a:t>Trial Number </a:t>
            </a:r>
          </a:p>
          <a:p>
            <a:pPr marL="1085850" lvl="1" indent="-342900"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5A5A5A"/>
                </a:solidFill>
              </a:rPr>
              <a:t>IPSS-R Risk Group </a:t>
            </a:r>
          </a:p>
          <a:p>
            <a:pPr marL="1085850" lvl="1" indent="-342900"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5A5A5A"/>
                </a:solidFill>
              </a:rPr>
              <a:t>Confirmation of eligibility </a:t>
            </a:r>
          </a:p>
          <a:p>
            <a:pPr marL="1085850" lvl="1" indent="-342900"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5A5A5A"/>
                </a:solidFill>
              </a:rPr>
              <a:t>Transfusion Dependence </a:t>
            </a:r>
          </a:p>
          <a:p>
            <a:pPr marL="1085850" lvl="1" indent="-342900"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5A5A5A"/>
                </a:solidFill>
              </a:rPr>
              <a:t>Confirmation of consent </a:t>
            </a:r>
          </a:p>
          <a:p>
            <a:pPr marL="1085850" lvl="1" indent="-342900"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5A5A5A"/>
                </a:solidFill>
              </a:rPr>
              <a:t>Participants age at randomisation 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3544AB6-7220-75B1-5BAC-E4E6AD51E2F5}"/>
              </a:ext>
            </a:extLst>
          </p:cNvPr>
          <p:cNvSpPr txBox="1">
            <a:spLocks/>
          </p:cNvSpPr>
          <p:nvPr/>
        </p:nvSpPr>
        <p:spPr>
          <a:xfrm>
            <a:off x="253665" y="188314"/>
            <a:ext cx="9625552" cy="76425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800" b="1" dirty="0"/>
              <a:t>Randomisation Form V1.0 – Key Reminders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F32D18B5-1276-7AAD-A08A-D259122F10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4229029"/>
              </p:ext>
            </p:extLst>
          </p:nvPr>
        </p:nvGraphicFramePr>
        <p:xfrm>
          <a:off x="428657" y="1266143"/>
          <a:ext cx="1557848" cy="497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704678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3BA660E-A035-BC7D-B211-7D3B2311C1C6}"/>
              </a:ext>
            </a:extLst>
          </p:cNvPr>
          <p:cNvGrpSpPr/>
          <p:nvPr/>
        </p:nvGrpSpPr>
        <p:grpSpPr>
          <a:xfrm>
            <a:off x="428657" y="1218974"/>
            <a:ext cx="11265596" cy="5017729"/>
            <a:chOff x="428657" y="1218974"/>
            <a:chExt cx="11265596" cy="5017729"/>
          </a:xfrm>
        </p:grpSpPr>
        <p:graphicFrame>
          <p:nvGraphicFramePr>
            <p:cNvPr id="6" name="Diagram 5">
              <a:extLst>
                <a:ext uri="{FF2B5EF4-FFF2-40B4-BE49-F238E27FC236}">
                  <a16:creationId xmlns:a16="http://schemas.microsoft.com/office/drawing/2014/main" id="{B478A6B9-40D4-30F1-A91E-EB86EAAF939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92334953"/>
                </p:ext>
              </p:extLst>
            </p:nvPr>
          </p:nvGraphicFramePr>
          <p:xfrm>
            <a:off x="428657" y="1266143"/>
            <a:ext cx="1557848" cy="497056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1EDF47CF-04EC-913A-2C9D-9E3F76F0E059}"/>
                </a:ext>
              </a:extLst>
            </p:cNvPr>
            <p:cNvSpPr/>
            <p:nvPr/>
          </p:nvSpPr>
          <p:spPr>
            <a:xfrm>
              <a:off x="2118773" y="1441090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178CB0CE-6925-0840-242A-C66D37748C70}"/>
                </a:ext>
              </a:extLst>
            </p:cNvPr>
            <p:cNvSpPr/>
            <p:nvPr/>
          </p:nvSpPr>
          <p:spPr>
            <a:xfrm>
              <a:off x="2766964" y="1218974"/>
              <a:ext cx="5655583" cy="75985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Confirmation of Patient Consent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Trial Participant Number  Allocation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Snapshot of patient clinical parameters when entering the trial</a:t>
              </a: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662F13C0-4F7E-5487-CA6E-B41C65FDD79D}"/>
                </a:ext>
              </a:extLst>
            </p:cNvPr>
            <p:cNvSpPr/>
            <p:nvPr/>
          </p:nvSpPr>
          <p:spPr>
            <a:xfrm>
              <a:off x="8615492" y="1445881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51CCE0E0-B9EA-2C53-21CE-21BA66F10034}"/>
                </a:ext>
              </a:extLst>
            </p:cNvPr>
            <p:cNvSpPr/>
            <p:nvPr/>
          </p:nvSpPr>
          <p:spPr>
            <a:xfrm>
              <a:off x="9404057" y="1218974"/>
              <a:ext cx="2290196" cy="3063379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</a:rPr>
                <a:t>Complete and enter on the trial database </a:t>
              </a:r>
              <a:r>
                <a:rPr lang="en-GB" sz="1600" b="1" i="1" u="sng" dirty="0">
                  <a:solidFill>
                    <a:schemeClr val="tx1"/>
                  </a:solidFill>
                </a:rPr>
                <a:t>PRIOR</a:t>
              </a:r>
              <a:r>
                <a:rPr lang="en-GB" sz="1600" b="1" dirty="0">
                  <a:solidFill>
                    <a:schemeClr val="tx1"/>
                  </a:solidFill>
                </a:rPr>
                <a:t> to Randomisation </a:t>
              </a:r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36F92B23-99B2-59D8-2BF1-103DF80289F6}"/>
                </a:ext>
              </a:extLst>
            </p:cNvPr>
            <p:cNvSpPr/>
            <p:nvPr/>
          </p:nvSpPr>
          <p:spPr>
            <a:xfrm>
              <a:off x="2095848" y="2611176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02FD018-964A-9A9C-FFFF-9E21A5B900F2}"/>
                </a:ext>
              </a:extLst>
            </p:cNvPr>
            <p:cNvSpPr/>
            <p:nvPr/>
          </p:nvSpPr>
          <p:spPr>
            <a:xfrm>
              <a:off x="2766963" y="2261012"/>
              <a:ext cx="5655584" cy="1011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Confirmation of Patient Eligibility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Collect 16 weeks of FBC &amp; transfusion history from medical notes, or from registration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Schedule Trial Specific Assessments</a:t>
              </a:r>
            </a:p>
          </p:txBody>
        </p:sp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4EDC863B-1D59-15A0-15DE-8807814A97A5}"/>
                </a:ext>
              </a:extLst>
            </p:cNvPr>
            <p:cNvSpPr/>
            <p:nvPr/>
          </p:nvSpPr>
          <p:spPr>
            <a:xfrm>
              <a:off x="8615492" y="2611176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Arrow: Right 15">
              <a:extLst>
                <a:ext uri="{FF2B5EF4-FFF2-40B4-BE49-F238E27FC236}">
                  <a16:creationId xmlns:a16="http://schemas.microsoft.com/office/drawing/2014/main" id="{896B97D7-4EAD-E360-934D-AA76916BF442}"/>
                </a:ext>
              </a:extLst>
            </p:cNvPr>
            <p:cNvSpPr/>
            <p:nvPr/>
          </p:nvSpPr>
          <p:spPr>
            <a:xfrm>
              <a:off x="2118773" y="4697269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3CA9E4A-90A3-6A3A-2913-C1D893579731}"/>
                </a:ext>
              </a:extLst>
            </p:cNvPr>
            <p:cNvSpPr/>
            <p:nvPr/>
          </p:nvSpPr>
          <p:spPr>
            <a:xfrm>
              <a:off x="2766966" y="3522497"/>
              <a:ext cx="5655580" cy="75985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Confirm consent verbally with the patient prior to randomising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Collation of data required to randomise to hand for the IVRS call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F33247DA-9004-F457-4E89-12FA16A10315}"/>
                </a:ext>
              </a:extLst>
            </p:cNvPr>
            <p:cNvSpPr/>
            <p:nvPr/>
          </p:nvSpPr>
          <p:spPr>
            <a:xfrm>
              <a:off x="2766966" y="4440326"/>
              <a:ext cx="5655580" cy="75985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Trial Treatment Allocation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Explain dosing regimen to patient, issue Patient Diary card and ID card 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Generate Prescription</a:t>
              </a:r>
            </a:p>
          </p:txBody>
        </p:sp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E16CD9BF-B02F-E85C-B4DF-B5369437E960}"/>
                </a:ext>
              </a:extLst>
            </p:cNvPr>
            <p:cNvSpPr/>
            <p:nvPr/>
          </p:nvSpPr>
          <p:spPr>
            <a:xfrm>
              <a:off x="2095848" y="3751423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64AD22A4-E792-91C9-2857-F5EC3F61E83E}"/>
                </a:ext>
              </a:extLst>
            </p:cNvPr>
            <p:cNvSpPr/>
            <p:nvPr/>
          </p:nvSpPr>
          <p:spPr>
            <a:xfrm>
              <a:off x="8615493" y="3751423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B1FD1D9-9248-C2BE-016D-8D0D51DA7CB0}"/>
              </a:ext>
            </a:extLst>
          </p:cNvPr>
          <p:cNvSpPr/>
          <p:nvPr/>
        </p:nvSpPr>
        <p:spPr>
          <a:xfrm>
            <a:off x="413565" y="5565072"/>
            <a:ext cx="11280688" cy="720819"/>
          </a:xfrm>
          <a:prstGeom prst="roundRect">
            <a:avLst>
              <a:gd name="adj" fmla="val 10000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b="1" kern="1200" dirty="0">
                <a:solidFill>
                  <a:schemeClr val="tx1"/>
                </a:solidFill>
              </a:rPr>
              <a:t>Dispense and Start IMP</a:t>
            </a:r>
          </a:p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kern="1200" dirty="0">
                <a:solidFill>
                  <a:schemeClr val="tx1"/>
                </a:solidFill>
              </a:rPr>
              <a:t>First Dispense of IMP </a:t>
            </a:r>
            <a:r>
              <a:rPr lang="en-GB" sz="1200" b="0" kern="12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within </a:t>
            </a:r>
            <a:r>
              <a:rPr lang="en-GB" sz="1200" b="0" u="sng" kern="12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one working day </a:t>
            </a:r>
            <a:r>
              <a:rPr lang="en-GB" sz="1200" b="0" kern="12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of randomisation.</a:t>
            </a:r>
          </a:p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The </a:t>
            </a:r>
            <a:r>
              <a:rPr lang="en-GB" sz="12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patient should start IMP within 3 days of randomisation at the latest</a:t>
            </a:r>
            <a:endParaRPr lang="en-GB" sz="1200" b="0" kern="1200" dirty="0">
              <a:solidFill>
                <a:schemeClr val="tx1"/>
              </a:solidFill>
            </a:endParaRPr>
          </a:p>
        </p:txBody>
      </p:sp>
      <p:pic>
        <p:nvPicPr>
          <p:cNvPr id="9" name="Graphic 8" descr="Checkbox Checked with solid fill">
            <a:extLst>
              <a:ext uri="{FF2B5EF4-FFF2-40B4-BE49-F238E27FC236}">
                <a16:creationId xmlns:a16="http://schemas.microsoft.com/office/drawing/2014/main" id="{CC21B1A5-AAC3-50B5-BC56-F72B8054E78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7550" t="20010" r="16382" b="19535"/>
          <a:stretch/>
        </p:blipFill>
        <p:spPr>
          <a:xfrm>
            <a:off x="0" y="1395974"/>
            <a:ext cx="428657" cy="392237"/>
          </a:xfrm>
          <a:prstGeom prst="rect">
            <a:avLst/>
          </a:prstGeom>
        </p:spPr>
      </p:pic>
      <p:pic>
        <p:nvPicPr>
          <p:cNvPr id="2" name="Graphic 1" descr="Checkbox Checked with solid fill">
            <a:extLst>
              <a:ext uri="{FF2B5EF4-FFF2-40B4-BE49-F238E27FC236}">
                <a16:creationId xmlns:a16="http://schemas.microsoft.com/office/drawing/2014/main" id="{0BAE935C-AEB4-45E5-EA5D-34C9F2629CD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7550" t="20010" r="16382" b="19535"/>
          <a:stretch/>
        </p:blipFill>
        <p:spPr>
          <a:xfrm>
            <a:off x="0" y="2549780"/>
            <a:ext cx="428657" cy="392237"/>
          </a:xfrm>
          <a:prstGeom prst="rect">
            <a:avLst/>
          </a:prstGeom>
        </p:spPr>
      </p:pic>
      <p:pic>
        <p:nvPicPr>
          <p:cNvPr id="4" name="Graphic 3" descr="Checkbox Checked with solid fill">
            <a:extLst>
              <a:ext uri="{FF2B5EF4-FFF2-40B4-BE49-F238E27FC236}">
                <a16:creationId xmlns:a16="http://schemas.microsoft.com/office/drawing/2014/main" id="{4BAC14BC-F735-36E4-CF57-ED8D389A9A0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7550" t="20010" r="16382" b="19535"/>
          <a:stretch/>
        </p:blipFill>
        <p:spPr>
          <a:xfrm>
            <a:off x="0" y="3703586"/>
            <a:ext cx="428657" cy="392237"/>
          </a:xfrm>
          <a:prstGeom prst="rect">
            <a:avLst/>
          </a:prstGeom>
        </p:spPr>
      </p:pic>
      <p:pic>
        <p:nvPicPr>
          <p:cNvPr id="7" name="Graphic 6" descr="Checkbox Checked with solid fill">
            <a:extLst>
              <a:ext uri="{FF2B5EF4-FFF2-40B4-BE49-F238E27FC236}">
                <a16:creationId xmlns:a16="http://schemas.microsoft.com/office/drawing/2014/main" id="{B404A929-0633-5923-EA77-020CEDE7BC7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7550" t="20010" r="16382" b="19535"/>
          <a:stretch/>
        </p:blipFill>
        <p:spPr>
          <a:xfrm>
            <a:off x="-15093" y="4677552"/>
            <a:ext cx="428657" cy="392237"/>
          </a:xfrm>
          <a:prstGeom prst="rect">
            <a:avLst/>
          </a:prstGeom>
        </p:spPr>
      </p:pic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535A1CC-4F5F-05F5-2E10-497B3F782035}"/>
              </a:ext>
            </a:extLst>
          </p:cNvPr>
          <p:cNvSpPr txBox="1">
            <a:spLocks/>
          </p:cNvSpPr>
          <p:nvPr/>
        </p:nvSpPr>
        <p:spPr>
          <a:xfrm>
            <a:off x="413565" y="191062"/>
            <a:ext cx="9703558" cy="64881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sz="3800" b="1"/>
              <a:t>Registration to Randomisation Process &amp; CRFs</a:t>
            </a:r>
            <a:endParaRPr lang="en-GB" sz="3800" dirty="0">
              <a:solidFill>
                <a:srgbClr val="4B4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462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3BA660E-A035-BC7D-B211-7D3B2311C1C6}"/>
              </a:ext>
            </a:extLst>
          </p:cNvPr>
          <p:cNvGrpSpPr/>
          <p:nvPr/>
        </p:nvGrpSpPr>
        <p:grpSpPr>
          <a:xfrm>
            <a:off x="428657" y="1218974"/>
            <a:ext cx="11265596" cy="5017729"/>
            <a:chOff x="428657" y="1218974"/>
            <a:chExt cx="11265596" cy="5017729"/>
          </a:xfrm>
        </p:grpSpPr>
        <p:graphicFrame>
          <p:nvGraphicFramePr>
            <p:cNvPr id="6" name="Diagram 5">
              <a:extLst>
                <a:ext uri="{FF2B5EF4-FFF2-40B4-BE49-F238E27FC236}">
                  <a16:creationId xmlns:a16="http://schemas.microsoft.com/office/drawing/2014/main" id="{B478A6B9-40D4-30F1-A91E-EB86EAAF9396}"/>
                </a:ext>
              </a:extLst>
            </p:cNvPr>
            <p:cNvGraphicFramePr/>
            <p:nvPr/>
          </p:nvGraphicFramePr>
          <p:xfrm>
            <a:off x="428657" y="1266143"/>
            <a:ext cx="1557848" cy="497056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1EDF47CF-04EC-913A-2C9D-9E3F76F0E059}"/>
                </a:ext>
              </a:extLst>
            </p:cNvPr>
            <p:cNvSpPr/>
            <p:nvPr/>
          </p:nvSpPr>
          <p:spPr>
            <a:xfrm>
              <a:off x="2118773" y="1441090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178CB0CE-6925-0840-242A-C66D37748C70}"/>
                </a:ext>
              </a:extLst>
            </p:cNvPr>
            <p:cNvSpPr/>
            <p:nvPr/>
          </p:nvSpPr>
          <p:spPr>
            <a:xfrm>
              <a:off x="2766964" y="1218974"/>
              <a:ext cx="5655583" cy="75985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Confirmation of Patient Consent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Trial Participant Number  Allocation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Snapshot of patient clinical parameters when entering the trial</a:t>
              </a: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662F13C0-4F7E-5487-CA6E-B41C65FDD79D}"/>
                </a:ext>
              </a:extLst>
            </p:cNvPr>
            <p:cNvSpPr/>
            <p:nvPr/>
          </p:nvSpPr>
          <p:spPr>
            <a:xfrm>
              <a:off x="8615492" y="1445881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51CCE0E0-B9EA-2C53-21CE-21BA66F10034}"/>
                </a:ext>
              </a:extLst>
            </p:cNvPr>
            <p:cNvSpPr/>
            <p:nvPr/>
          </p:nvSpPr>
          <p:spPr>
            <a:xfrm>
              <a:off x="9404057" y="1218974"/>
              <a:ext cx="2290196" cy="3063379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tx1"/>
                  </a:solidFill>
                </a:rPr>
                <a:t>Complete and enter on the trial database </a:t>
              </a:r>
              <a:r>
                <a:rPr lang="en-GB" sz="1600" b="1" i="1" u="sng" dirty="0">
                  <a:solidFill>
                    <a:schemeClr val="tx1"/>
                  </a:solidFill>
                </a:rPr>
                <a:t>PRIOR</a:t>
              </a:r>
              <a:r>
                <a:rPr lang="en-GB" sz="1600" b="1" dirty="0">
                  <a:solidFill>
                    <a:schemeClr val="tx1"/>
                  </a:solidFill>
                </a:rPr>
                <a:t> to Randomisation </a:t>
              </a:r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36F92B23-99B2-59D8-2BF1-103DF80289F6}"/>
                </a:ext>
              </a:extLst>
            </p:cNvPr>
            <p:cNvSpPr/>
            <p:nvPr/>
          </p:nvSpPr>
          <p:spPr>
            <a:xfrm>
              <a:off x="2095848" y="2611176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02FD018-964A-9A9C-FFFF-9E21A5B900F2}"/>
                </a:ext>
              </a:extLst>
            </p:cNvPr>
            <p:cNvSpPr/>
            <p:nvPr/>
          </p:nvSpPr>
          <p:spPr>
            <a:xfrm>
              <a:off x="2766963" y="2261012"/>
              <a:ext cx="5655584" cy="1011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Confirmation of Patient Eligibility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Collect 16 weeks of FBC &amp; transfusion history from medical notes, or from registration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Schedule Trial Specific Assessments</a:t>
              </a:r>
            </a:p>
          </p:txBody>
        </p:sp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4EDC863B-1D59-15A0-15DE-8807814A97A5}"/>
                </a:ext>
              </a:extLst>
            </p:cNvPr>
            <p:cNvSpPr/>
            <p:nvPr/>
          </p:nvSpPr>
          <p:spPr>
            <a:xfrm>
              <a:off x="8615492" y="2611176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Arrow: Right 15">
              <a:extLst>
                <a:ext uri="{FF2B5EF4-FFF2-40B4-BE49-F238E27FC236}">
                  <a16:creationId xmlns:a16="http://schemas.microsoft.com/office/drawing/2014/main" id="{896B97D7-4EAD-E360-934D-AA76916BF442}"/>
                </a:ext>
              </a:extLst>
            </p:cNvPr>
            <p:cNvSpPr/>
            <p:nvPr/>
          </p:nvSpPr>
          <p:spPr>
            <a:xfrm>
              <a:off x="2118773" y="4697269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3CA9E4A-90A3-6A3A-2913-C1D893579731}"/>
                </a:ext>
              </a:extLst>
            </p:cNvPr>
            <p:cNvSpPr/>
            <p:nvPr/>
          </p:nvSpPr>
          <p:spPr>
            <a:xfrm>
              <a:off x="2766966" y="3522497"/>
              <a:ext cx="5655580" cy="75985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Confirm consent verbally with the patient prior to randomising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Collation of data required to randomise to hand for the IVRS call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F33247DA-9004-F457-4E89-12FA16A10315}"/>
                </a:ext>
              </a:extLst>
            </p:cNvPr>
            <p:cNvSpPr/>
            <p:nvPr/>
          </p:nvSpPr>
          <p:spPr>
            <a:xfrm>
              <a:off x="2766966" y="4440326"/>
              <a:ext cx="5655580" cy="75985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Trial Treatment Allocation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Explain dosing regimen to patient, issue Patient Diary card and ID card 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dirty="0">
                  <a:solidFill>
                    <a:schemeClr val="accent3">
                      <a:lumMod val="50000"/>
                    </a:schemeClr>
                  </a:solidFill>
                </a:rPr>
                <a:t>Generate Prescription</a:t>
              </a:r>
            </a:p>
          </p:txBody>
        </p:sp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E16CD9BF-B02F-E85C-B4DF-B5369437E960}"/>
                </a:ext>
              </a:extLst>
            </p:cNvPr>
            <p:cNvSpPr/>
            <p:nvPr/>
          </p:nvSpPr>
          <p:spPr>
            <a:xfrm>
              <a:off x="2095848" y="3751423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64AD22A4-E792-91C9-2857-F5EC3F61E83E}"/>
                </a:ext>
              </a:extLst>
            </p:cNvPr>
            <p:cNvSpPr/>
            <p:nvPr/>
          </p:nvSpPr>
          <p:spPr>
            <a:xfrm>
              <a:off x="8615493" y="3751423"/>
              <a:ext cx="553673" cy="302004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B1FD1D9-9248-C2BE-016D-8D0D51DA7CB0}"/>
              </a:ext>
            </a:extLst>
          </p:cNvPr>
          <p:cNvSpPr/>
          <p:nvPr/>
        </p:nvSpPr>
        <p:spPr>
          <a:xfrm>
            <a:off x="413565" y="5565072"/>
            <a:ext cx="11280688" cy="720819"/>
          </a:xfrm>
          <a:prstGeom prst="roundRect">
            <a:avLst>
              <a:gd name="adj" fmla="val 10000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3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b="1" kern="1200" dirty="0">
                <a:solidFill>
                  <a:schemeClr val="accent3">
                    <a:lumMod val="50000"/>
                  </a:schemeClr>
                </a:solidFill>
              </a:rPr>
              <a:t>Dispense and Start IMP</a:t>
            </a:r>
          </a:p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kern="1200" dirty="0">
                <a:solidFill>
                  <a:schemeClr val="accent3">
                    <a:lumMod val="50000"/>
                  </a:schemeClr>
                </a:solidFill>
              </a:rPr>
              <a:t>First Dispense of IMP </a:t>
            </a:r>
            <a:r>
              <a:rPr lang="en-GB" sz="1200" b="0" kern="1200" dirty="0">
                <a:solidFill>
                  <a:schemeClr val="accent3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within </a:t>
            </a:r>
            <a:r>
              <a:rPr lang="en-GB" sz="1200" b="0" u="sng" kern="1200" dirty="0">
                <a:solidFill>
                  <a:schemeClr val="accent3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one working day </a:t>
            </a:r>
            <a:r>
              <a:rPr lang="en-GB" sz="1200" b="0" kern="1200" dirty="0">
                <a:solidFill>
                  <a:schemeClr val="accent3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of randomisation.</a:t>
            </a:r>
          </a:p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dirty="0">
                <a:solidFill>
                  <a:schemeClr val="accent3">
                    <a:lumMod val="5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The </a:t>
            </a:r>
            <a:r>
              <a:rPr lang="en-GB" sz="1200" dirty="0">
                <a:solidFill>
                  <a:schemeClr val="accent3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patient should start IMP within 3 days of randomisation at the latest</a:t>
            </a:r>
            <a:endParaRPr lang="en-GB" sz="1200" b="0" kern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9" name="Graphic 8" descr="Checkbox Checked with solid fill">
            <a:extLst>
              <a:ext uri="{FF2B5EF4-FFF2-40B4-BE49-F238E27FC236}">
                <a16:creationId xmlns:a16="http://schemas.microsoft.com/office/drawing/2014/main" id="{CC21B1A5-AAC3-50B5-BC56-F72B8054E78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7550" t="20010" r="16382" b="19535"/>
          <a:stretch/>
        </p:blipFill>
        <p:spPr>
          <a:xfrm>
            <a:off x="0" y="1395974"/>
            <a:ext cx="428657" cy="392237"/>
          </a:xfrm>
          <a:prstGeom prst="rect">
            <a:avLst/>
          </a:prstGeom>
        </p:spPr>
      </p:pic>
      <p:pic>
        <p:nvPicPr>
          <p:cNvPr id="2" name="Graphic 1" descr="Checkbox Checked with solid fill">
            <a:extLst>
              <a:ext uri="{FF2B5EF4-FFF2-40B4-BE49-F238E27FC236}">
                <a16:creationId xmlns:a16="http://schemas.microsoft.com/office/drawing/2014/main" id="{0BAE935C-AEB4-45E5-EA5D-34C9F2629CD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7550" t="20010" r="16382" b="19535"/>
          <a:stretch/>
        </p:blipFill>
        <p:spPr>
          <a:xfrm>
            <a:off x="0" y="2566059"/>
            <a:ext cx="428657" cy="392237"/>
          </a:xfrm>
          <a:prstGeom prst="rect">
            <a:avLst/>
          </a:prstGeom>
        </p:spPr>
      </p:pic>
      <p:pic>
        <p:nvPicPr>
          <p:cNvPr id="4" name="Graphic 3" descr="Checkbox Checked with solid fill">
            <a:extLst>
              <a:ext uri="{FF2B5EF4-FFF2-40B4-BE49-F238E27FC236}">
                <a16:creationId xmlns:a16="http://schemas.microsoft.com/office/drawing/2014/main" id="{4BAC14BC-F735-36E4-CF57-ED8D389A9A0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7550" t="20010" r="16382" b="19535"/>
          <a:stretch/>
        </p:blipFill>
        <p:spPr>
          <a:xfrm>
            <a:off x="0" y="3703586"/>
            <a:ext cx="428657" cy="392237"/>
          </a:xfrm>
          <a:prstGeom prst="rect">
            <a:avLst/>
          </a:prstGeom>
        </p:spPr>
      </p:pic>
      <p:pic>
        <p:nvPicPr>
          <p:cNvPr id="7" name="Graphic 6" descr="Checkbox Checked with solid fill">
            <a:extLst>
              <a:ext uri="{FF2B5EF4-FFF2-40B4-BE49-F238E27FC236}">
                <a16:creationId xmlns:a16="http://schemas.microsoft.com/office/drawing/2014/main" id="{B404A929-0633-5923-EA77-020CEDE7BC7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7550" t="20010" r="16382" b="19535"/>
          <a:stretch/>
        </p:blipFill>
        <p:spPr>
          <a:xfrm>
            <a:off x="-15093" y="4677552"/>
            <a:ext cx="428657" cy="392237"/>
          </a:xfrm>
          <a:prstGeom prst="rect">
            <a:avLst/>
          </a:prstGeom>
        </p:spPr>
      </p:pic>
      <p:pic>
        <p:nvPicPr>
          <p:cNvPr id="18" name="Graphic 17" descr="Checkbox Checked with solid fill">
            <a:extLst>
              <a:ext uri="{FF2B5EF4-FFF2-40B4-BE49-F238E27FC236}">
                <a16:creationId xmlns:a16="http://schemas.microsoft.com/office/drawing/2014/main" id="{FAF551B5-8CF5-CDB1-A5F6-A7547C10650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7550" t="20010" r="16382" b="19535"/>
          <a:stretch/>
        </p:blipFill>
        <p:spPr>
          <a:xfrm>
            <a:off x="-15093" y="5729362"/>
            <a:ext cx="428657" cy="392237"/>
          </a:xfrm>
          <a:prstGeom prst="rect">
            <a:avLst/>
          </a:prstGeom>
        </p:spPr>
      </p:pic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E2044B8E-8961-98DA-2078-A09D51716264}"/>
              </a:ext>
            </a:extLst>
          </p:cNvPr>
          <p:cNvSpPr txBox="1">
            <a:spLocks/>
          </p:cNvSpPr>
          <p:nvPr/>
        </p:nvSpPr>
        <p:spPr>
          <a:xfrm>
            <a:off x="413565" y="191062"/>
            <a:ext cx="9703558" cy="64881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sz="3800" b="1"/>
              <a:t>Registration to Randomisation Process &amp; CRFs</a:t>
            </a:r>
            <a:endParaRPr lang="en-GB" sz="3800" dirty="0">
              <a:solidFill>
                <a:srgbClr val="4B4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162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2332" y="4742209"/>
            <a:ext cx="8727336" cy="876035"/>
          </a:xfrm>
        </p:spPr>
        <p:txBody>
          <a:bodyPr anchor="ctr"/>
          <a:lstStyle/>
          <a:p>
            <a:r>
              <a:rPr lang="en-GB" b="1" dirty="0">
                <a:solidFill>
                  <a:srgbClr val="C10202"/>
                </a:solidFill>
                <a:latin typeface="+mn-lt"/>
                <a:ea typeface="+mn-ea"/>
                <a:cs typeface="+mn-cs"/>
              </a:rPr>
              <a:t>Questions and Discussion </a:t>
            </a:r>
          </a:p>
        </p:txBody>
      </p:sp>
      <p:pic>
        <p:nvPicPr>
          <p:cNvPr id="5" name="Graphic 4" descr="Badge Question Mark outline">
            <a:extLst>
              <a:ext uri="{FF2B5EF4-FFF2-40B4-BE49-F238E27FC236}">
                <a16:creationId xmlns:a16="http://schemas.microsoft.com/office/drawing/2014/main" id="{863213FB-9181-7D26-D115-04BA247A0F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58575" y="453588"/>
            <a:ext cx="4074850" cy="407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330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44935E-C1BE-A25E-619C-94A87EA197A0}"/>
              </a:ext>
            </a:extLst>
          </p:cNvPr>
          <p:cNvSpPr txBox="1">
            <a:spLocks/>
          </p:cNvSpPr>
          <p:nvPr/>
        </p:nvSpPr>
        <p:spPr>
          <a:xfrm>
            <a:off x="346307" y="382841"/>
            <a:ext cx="9054868" cy="64881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b="1" dirty="0"/>
              <a:t>Useful Tools and Links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4DB6A27-14AF-3505-DFC9-1CCBBE5AC8BE}"/>
              </a:ext>
            </a:extLst>
          </p:cNvPr>
          <p:cNvSpPr txBox="1">
            <a:spLocks/>
          </p:cNvSpPr>
          <p:nvPr/>
        </p:nvSpPr>
        <p:spPr>
          <a:xfrm>
            <a:off x="346307" y="1111916"/>
            <a:ext cx="11637230" cy="5263515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700" b="1" u="sng" dirty="0">
                <a:solidFill>
                  <a:srgbClr val="4B4B4B"/>
                </a:solidFill>
                <a:latin typeface="+mn-lt"/>
              </a:rPr>
              <a:t>ISTH Bleeding Score:</a:t>
            </a:r>
            <a:r>
              <a:rPr lang="en-GB" sz="2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GB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hlinkClick r:id="rId2"/>
              </a:rPr>
              <a:t>https://bleedingscore.certe.nl/</a:t>
            </a:r>
            <a:br>
              <a:rPr lang="en-GB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r>
              <a:rPr lang="en-GB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700" b="1" u="sng" dirty="0">
                <a:solidFill>
                  <a:srgbClr val="4B4B4B"/>
                </a:solidFill>
                <a:latin typeface="+mn-lt"/>
              </a:rPr>
              <a:t>IPSS-R Score Calculator:</a:t>
            </a:r>
            <a:br>
              <a:rPr lang="en-GB" sz="27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r>
              <a:rPr lang="en-GB" sz="2700" dirty="0">
                <a:solidFill>
                  <a:srgbClr val="5A5A5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https://www.mds-foundation.org/ipss-r-calculator/</a:t>
            </a:r>
            <a:r>
              <a:rPr lang="en-GB" sz="2700" dirty="0">
                <a:solidFill>
                  <a:srgbClr val="5A5A5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700" dirty="0">
              <a:solidFill>
                <a:srgbClr val="5A5A5A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700" b="1" u="sng" dirty="0">
                <a:solidFill>
                  <a:srgbClr val="4B4B4B"/>
                </a:solidFill>
                <a:latin typeface="+mn-lt"/>
              </a:rPr>
              <a:t>Trial Website:</a:t>
            </a:r>
            <a:r>
              <a:rPr lang="en-GB" sz="2700" b="1" dirty="0">
                <a:solidFill>
                  <a:srgbClr val="4B4B4B"/>
                </a:solidFill>
                <a:latin typeface="+mn-lt"/>
              </a:rPr>
              <a:t> </a:t>
            </a:r>
            <a:r>
              <a:rPr lang="en-GB" sz="2700" dirty="0">
                <a:latin typeface="+mn-lt"/>
                <a:hlinkClick r:id="rId4"/>
              </a:rPr>
              <a:t>https://warwick.ac.uk/fac/sci/med/research/ctu/trials/repairmds/</a:t>
            </a:r>
            <a:r>
              <a:rPr lang="en-GB" sz="2700" dirty="0">
                <a:latin typeface="+mn-lt"/>
              </a:rPr>
              <a:t> </a:t>
            </a:r>
          </a:p>
          <a:p>
            <a:pPr marL="108585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700" dirty="0">
                <a:solidFill>
                  <a:srgbClr val="4B4B4B"/>
                </a:solidFill>
              </a:rPr>
              <a:t>for Investigator Materials and Patient Information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5EADCA3D-C729-E7DF-F131-7A29B12A86E3}"/>
              </a:ext>
            </a:extLst>
          </p:cNvPr>
          <p:cNvSpPr/>
          <p:nvPr/>
        </p:nvSpPr>
        <p:spPr>
          <a:xfrm>
            <a:off x="8498230" y="3495911"/>
            <a:ext cx="3412808" cy="877188"/>
          </a:xfrm>
          <a:prstGeom prst="wedgeRoundRectCallout">
            <a:avLst>
              <a:gd name="adj1" fmla="val -61729"/>
              <a:gd name="adj2" fmla="val -21510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Double check the required units for IPSS-R calculators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5D0C6172-E2F8-2264-22C4-5557D2FA794E}"/>
              </a:ext>
            </a:extLst>
          </p:cNvPr>
          <p:cNvSpPr/>
          <p:nvPr/>
        </p:nvSpPr>
        <p:spPr>
          <a:xfrm>
            <a:off x="8498230" y="1460554"/>
            <a:ext cx="3412808" cy="877188"/>
          </a:xfrm>
          <a:prstGeom prst="wedgeRoundRectCallout">
            <a:avLst>
              <a:gd name="adj1" fmla="val -57956"/>
              <a:gd name="adj2" fmla="val -18957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Protocol Appendix will be corrected with next Substantial Amendment</a:t>
            </a:r>
          </a:p>
        </p:txBody>
      </p:sp>
    </p:spTree>
    <p:extLst>
      <p:ext uri="{BB962C8B-B14F-4D97-AF65-F5344CB8AC3E}">
        <p14:creationId xmlns:p14="http://schemas.microsoft.com/office/powerpoint/2010/main" val="30714339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Free Vector | Illustration a document icon">
            <a:extLst>
              <a:ext uri="{FF2B5EF4-FFF2-40B4-BE49-F238E27FC236}">
                <a16:creationId xmlns:a16="http://schemas.microsoft.com/office/drawing/2014/main" id="{7AD66C8C-E9CB-2196-3F9B-BA937ED2D5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662020" y="1288869"/>
            <a:ext cx="2183673" cy="249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B477C09-8FF6-9E7C-15A0-F0BE05654000}"/>
              </a:ext>
            </a:extLst>
          </p:cNvPr>
          <p:cNvSpPr txBox="1">
            <a:spLocks/>
          </p:cNvSpPr>
          <p:nvPr/>
        </p:nvSpPr>
        <p:spPr>
          <a:xfrm>
            <a:off x="346307" y="254726"/>
            <a:ext cx="9054868" cy="648816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b="1" dirty="0"/>
              <a:t>Upcoming Events – Save the Date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4CA16BA-395E-A95C-79AD-1168D45EADA6}"/>
              </a:ext>
            </a:extLst>
          </p:cNvPr>
          <p:cNvSpPr txBox="1">
            <a:spLocks/>
          </p:cNvSpPr>
          <p:nvPr/>
        </p:nvSpPr>
        <p:spPr>
          <a:xfrm>
            <a:off x="346307" y="1085850"/>
            <a:ext cx="10616968" cy="5454287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C1020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8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REPAIR-MDS CRF Clinics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30-minute Sessions Focusing on CRF and Database Training</a:t>
            </a:r>
            <a:br>
              <a:rPr lang="en-GB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endParaRPr lang="en-GB" sz="2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200150" lvl="1" indent="-457200">
              <a:buFont typeface="Wingdings" panose="05000000000000000000" pitchFamily="2" charset="2"/>
              <a:buChar char="q"/>
            </a:pPr>
            <a:r>
              <a:rPr lang="en-GB" sz="2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12:00–12:30 Friday 25</a:t>
            </a:r>
            <a:r>
              <a:rPr lang="en-GB" sz="2600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GB" sz="2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August: </a:t>
            </a:r>
            <a:r>
              <a:rPr lang="en-GB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Response Evaluation </a:t>
            </a:r>
            <a:br>
              <a:rPr lang="en-GB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GB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CRF Overview</a:t>
            </a:r>
            <a:br>
              <a:rPr lang="en-GB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GB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Register via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https://events.teams.microsoft.com/event/f5c631c9-df4c-4f3e-ae1b-8190e5e9bad2@09bacfbd-47ef-4465-9265-3546f2eaf6bc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GB" sz="2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indent="0">
              <a:buNone/>
            </a:pPr>
            <a:endParaRPr lang="en-GB" sz="2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200150" lvl="1" indent="-457200">
              <a:buFont typeface="Wingdings" panose="05000000000000000000" pitchFamily="2" charset="2"/>
              <a:buChar char="q"/>
            </a:pPr>
            <a:r>
              <a:rPr lang="en-GB" sz="2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12:00–12:30 Tuesday 19</a:t>
            </a:r>
            <a:r>
              <a:rPr lang="en-GB" sz="2600" b="1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GB" sz="2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September: </a:t>
            </a:r>
            <a:r>
              <a:rPr lang="en-GB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Dose Monitoring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CRF Overview</a:t>
            </a:r>
            <a:b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Register via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https://events.teams.microsoft.com/event/7feaf027-9c02-43d3-81dc-c5bc06115dbd@09bacfbd-47ef-4465-9265-3546f2eaf6bc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5209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FC6E6-0AFD-CDF2-6FF9-0E80D58F51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368551"/>
            <a:ext cx="10363200" cy="1470025"/>
          </a:xfrm>
        </p:spPr>
        <p:txBody>
          <a:bodyPr anchor="ctr"/>
          <a:lstStyle/>
          <a:p>
            <a:r>
              <a:rPr lang="en-GB" sz="6600" b="1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146458495"/>
      </p:ext>
    </p:extLst>
  </p:cSld>
  <p:clrMapOvr>
    <a:masterClrMapping/>
  </p:clrMapOvr>
</p:sld>
</file>

<file path=ppt/theme/theme1.xml><?xml version="1.0" encoding="utf-8"?>
<a:theme xmlns:a="http://schemas.openxmlformats.org/drawingml/2006/main" name="6/12 Warwi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/12 Warwi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/12 Warwi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8/12 Warwi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/12 University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/12 University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/12 University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/12 University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/12 Departmental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6/12 Departmental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4/12 Departmental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/12 Departmental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Keylin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84af8db6-99e8-4ba2-b5a8-35e25b1a704d">
      <UserInfo>
        <DisplayName>Jenkins, Stephen</DisplayName>
        <AccountId>17</AccountId>
        <AccountType/>
      </UserInfo>
      <UserInfo>
        <DisplayName>Dunn, Janet</DisplayName>
        <AccountId>18</AccountId>
        <AccountType/>
      </UserInfo>
      <UserInfo>
        <DisplayName>Higgins, Helen</DisplayName>
        <AccountId>12</AccountId>
        <AccountType/>
      </UserInfo>
      <UserInfo>
        <DisplayName>Wood, Jill</DisplayName>
        <AccountId>35</AccountId>
        <AccountType/>
      </UserInfo>
      <UserInfo>
        <DisplayName>Grumett, Joanne</DisplayName>
        <AccountId>36</AccountId>
        <AccountType/>
      </UserInfo>
      <UserInfo>
        <DisplayName>Long, Emily</DisplayName>
        <AccountId>37</AccountId>
        <AccountType/>
      </UserInfo>
      <UserInfo>
        <DisplayName>Daffern, Claire</DisplayName>
        <AccountId>38</AccountId>
        <AccountType/>
      </UserInfo>
      <UserInfo>
        <DisplayName>Scott, Greg</DisplayName>
        <AccountId>39</AccountId>
        <AccountType/>
      </UserInfo>
      <UserInfo>
        <DisplayName>Foster, Bethany</DisplayName>
        <AccountId>22</AccountId>
        <AccountType/>
      </UserInfo>
      <UserInfo>
        <DisplayName>Silva, Fabiana</DisplayName>
        <AccountId>45</AccountId>
        <AccountType/>
      </UserInfo>
      <UserInfo>
        <DisplayName>repairMDS, resource</DisplayName>
        <AccountId>58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DEE94DACDF674187BCE4A26C29BE1F" ma:contentTypeVersion="8" ma:contentTypeDescription="Create a new document." ma:contentTypeScope="" ma:versionID="c615e18d8f828dc5c3979f1b0db824ce">
  <xsd:schema xmlns:xsd="http://www.w3.org/2001/XMLSchema" xmlns:xs="http://www.w3.org/2001/XMLSchema" xmlns:p="http://schemas.microsoft.com/office/2006/metadata/properties" xmlns:ns2="de9199e1-5c09-45e9-83d6-930abe121a06" xmlns:ns3="84af8db6-99e8-4ba2-b5a8-35e25b1a704d" targetNamespace="http://schemas.microsoft.com/office/2006/metadata/properties" ma:root="true" ma:fieldsID="aa5b0e3cef6919e30b47e0a59e776a51" ns2:_="" ns3:_="">
    <xsd:import namespace="de9199e1-5c09-45e9-83d6-930abe121a06"/>
    <xsd:import namespace="84af8db6-99e8-4ba2-b5a8-35e25b1a70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9199e1-5c09-45e9-83d6-930abe121a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af8db6-99e8-4ba2-b5a8-35e25b1a704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A11E3D-7E17-4BCF-A580-4402639A429C}">
  <ds:schemaRefs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84af8db6-99e8-4ba2-b5a8-35e25b1a704d"/>
    <ds:schemaRef ds:uri="http://purl.org/dc/terms/"/>
    <ds:schemaRef ds:uri="http://www.w3.org/XML/1998/namespace"/>
    <ds:schemaRef ds:uri="http://purl.org/dc/dcmitype/"/>
    <ds:schemaRef ds:uri="http://schemas.openxmlformats.org/package/2006/metadata/core-properties"/>
    <ds:schemaRef ds:uri="de9199e1-5c09-45e9-83d6-930abe121a06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5A0C5376-E35A-4C39-84E6-1416D0B97E7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DA25460-8440-48A7-91D1-330CE15957AB}">
  <ds:schemaRefs>
    <ds:schemaRef ds:uri="84af8db6-99e8-4ba2-b5a8-35e25b1a704d"/>
    <ds:schemaRef ds:uri="de9199e1-5c09-45e9-83d6-930abe121a0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1887</TotalTime>
  <Words>2861</Words>
  <Application>Microsoft Office PowerPoint</Application>
  <PresentationFormat>Widescreen</PresentationFormat>
  <Paragraphs>412</Paragraphs>
  <Slides>25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25</vt:i4>
      </vt:variant>
    </vt:vector>
  </HeadingPairs>
  <TitlesOfParts>
    <vt:vector size="45" baseType="lpstr">
      <vt:lpstr>Arial</vt:lpstr>
      <vt:lpstr>Calibri</vt:lpstr>
      <vt:lpstr>Courier New</vt:lpstr>
      <vt:lpstr>Times New Roman</vt:lpstr>
      <vt:lpstr>Wingdings</vt:lpstr>
      <vt:lpstr>YALBs0kBfmE 0</vt:lpstr>
      <vt:lpstr>6/12 Warwick</vt:lpstr>
      <vt:lpstr>4/12 Warwick</vt:lpstr>
      <vt:lpstr>1/12 Warwick</vt:lpstr>
      <vt:lpstr>8/12 Warwick</vt:lpstr>
      <vt:lpstr>6/12 University lockup</vt:lpstr>
      <vt:lpstr>4/12 University lockup</vt:lpstr>
      <vt:lpstr>8/12 University lockup</vt:lpstr>
      <vt:lpstr>1/12 University lockup</vt:lpstr>
      <vt:lpstr>8/12 Departmental lockup</vt:lpstr>
      <vt:lpstr>6/12 Departmental lockup</vt:lpstr>
      <vt:lpstr>4/12 Departmental lockup</vt:lpstr>
      <vt:lpstr>1/12 Departmental lockup</vt:lpstr>
      <vt:lpstr>Keyline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 and Discussion </vt:lpstr>
      <vt:lpstr>PowerPoint Presentation</vt:lpstr>
      <vt:lpstr>PowerPoint Presentation</vt:lpstr>
      <vt:lpstr>Thank you!</vt:lpstr>
    </vt:vector>
  </TitlesOfParts>
  <Company>University of Warwick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Foster, Bethany</dc:creator>
  <cp:lastModifiedBy>Silva, Fabiana</cp:lastModifiedBy>
  <cp:revision>86</cp:revision>
  <cp:lastPrinted>2021-12-08T15:01:08Z</cp:lastPrinted>
  <dcterms:created xsi:type="dcterms:W3CDTF">2015-04-29T08:55:57Z</dcterms:created>
  <dcterms:modified xsi:type="dcterms:W3CDTF">2023-07-20T15:50:09Z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0x01010000DEE94DACDF674187BCE4A26C29BE1F</vt:lpwstr>
  </property>
</Properties>
</file>