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8.xml" ContentType="application/vnd.openxmlformats-officedocument.theme+xml"/>
  <Override PartName="/ppt/slideLayouts/slideLayout16.xml" ContentType="application/vnd.openxmlformats-officedocument.presentationml.slideLayout+xml"/>
  <Override PartName="/ppt/theme/theme9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10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1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1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6" r:id="rId4"/>
    <p:sldMasterId id="2147483650" r:id="rId5"/>
    <p:sldMasterId id="2147483652" r:id="rId6"/>
    <p:sldMasterId id="2147483654" r:id="rId7"/>
    <p:sldMasterId id="2147483656" r:id="rId8"/>
    <p:sldMasterId id="2147483658" r:id="rId9"/>
    <p:sldMasterId id="2147483662" r:id="rId10"/>
    <p:sldMasterId id="2147483660" r:id="rId11"/>
    <p:sldMasterId id="2147483711" r:id="rId12"/>
    <p:sldMasterId id="2147483713" r:id="rId13"/>
    <p:sldMasterId id="2147483716" r:id="rId14"/>
    <p:sldMasterId id="2147483719" r:id="rId15"/>
    <p:sldMasterId id="2147483664" r:id="rId16"/>
    <p:sldMasterId id="2147483689" r:id="rId17"/>
  </p:sldMasterIdLst>
  <p:notesMasterIdLst>
    <p:notesMasterId r:id="rId43"/>
  </p:notesMasterIdLst>
  <p:sldIdLst>
    <p:sldId id="388" r:id="rId18"/>
    <p:sldId id="389" r:id="rId19"/>
    <p:sldId id="606" r:id="rId20"/>
    <p:sldId id="372" r:id="rId21"/>
    <p:sldId id="630" r:id="rId22"/>
    <p:sldId id="632" r:id="rId23"/>
    <p:sldId id="611" r:id="rId24"/>
    <p:sldId id="612" r:id="rId25"/>
    <p:sldId id="614" r:id="rId26"/>
    <p:sldId id="634" r:id="rId27"/>
    <p:sldId id="616" r:id="rId28"/>
    <p:sldId id="629" r:id="rId29"/>
    <p:sldId id="618" r:id="rId30"/>
    <p:sldId id="619" r:id="rId31"/>
    <p:sldId id="620" r:id="rId32"/>
    <p:sldId id="621" r:id="rId33"/>
    <p:sldId id="622" r:id="rId34"/>
    <p:sldId id="623" r:id="rId35"/>
    <p:sldId id="626" r:id="rId36"/>
    <p:sldId id="627" r:id="rId37"/>
    <p:sldId id="628" r:id="rId38"/>
    <p:sldId id="581" r:id="rId39"/>
    <p:sldId id="589" r:id="rId40"/>
    <p:sldId id="607" r:id="rId41"/>
    <p:sldId id="609" r:id="rId4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42BA0D5A-B407-40B5-8C23-C68320D2F10A}">
          <p14:sldIdLst>
            <p14:sldId id="388"/>
          </p14:sldIdLst>
        </p14:section>
        <p14:section name="Current Recruitment" id="{DAF5AFBB-AB6B-42EB-9B04-0AF2C47E7EA2}">
          <p14:sldIdLst>
            <p14:sldId id="389"/>
            <p14:sldId id="606"/>
          </p14:sldIdLst>
        </p14:section>
        <p14:section name="How to Identify REPAIR-MDS Patients" id="{E2312E67-17A9-4ED3-BBD8-DC5806D2DBA4}">
          <p14:sldIdLst>
            <p14:sldId id="372"/>
            <p14:sldId id="630"/>
            <p14:sldId id="632"/>
            <p14:sldId id="611"/>
            <p14:sldId id="612"/>
            <p14:sldId id="614"/>
            <p14:sldId id="634"/>
            <p14:sldId id="616"/>
            <p14:sldId id="629"/>
            <p14:sldId id="618"/>
            <p14:sldId id="619"/>
            <p14:sldId id="620"/>
            <p14:sldId id="621"/>
            <p14:sldId id="622"/>
            <p14:sldId id="623"/>
            <p14:sldId id="626"/>
            <p14:sldId id="627"/>
            <p14:sldId id="628"/>
          </p14:sldIdLst>
        </p14:section>
        <p14:section name="Questions and Discussion" id="{C5C490BD-8169-4113-A63F-95C773FF089B}">
          <p14:sldIdLst>
            <p14:sldId id="581"/>
          </p14:sldIdLst>
        </p14:section>
        <p14:section name="Upcoming Event" id="{1F1AFC9D-3BBC-49B5-8299-13E5BB3BBE80}">
          <p14:sldIdLst>
            <p14:sldId id="589"/>
            <p14:sldId id="607"/>
            <p14:sldId id="6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9DEA30-E8E5-50B9-8699-D50F2E727698}" name="sophiew@mdspatientsupport.org.uk" initials="so" userId="S::urn:spo:guest#sophiew@mdspatientsupport.org.uk::" providerId="AD"/>
  <p188:author id="{C5946951-B604-B8E9-B0BF-C4B19F6658A6}" name="Foster, Bethany" initials="FB" userId="S::u1875544@live.warwick.ac.uk::70a97b8e-406b-4307-b20d-6660612b9ce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oj.Raghavan" initials="Ma" lastIdx="14" clrIdx="0">
    <p:extLst>
      <p:ext uri="{19B8F6BF-5375-455C-9EA6-DF929625EA0E}">
        <p15:presenceInfo xmlns:p15="http://schemas.microsoft.com/office/powerpoint/2012/main" userId="S::manoj.raghavan_uhb.nhs.uk#ext#@livewarwickac.onmicrosoft.com::d4297727-b718-418d-8e4d-433262eda5cb" providerId="AD"/>
      </p:ext>
    </p:extLst>
  </p:cmAuthor>
  <p:cmAuthor id="2" name="Foster, Bethany" initials="FB" lastIdx="42" clrIdx="1">
    <p:extLst>
      <p:ext uri="{19B8F6BF-5375-455C-9EA6-DF929625EA0E}">
        <p15:presenceInfo xmlns:p15="http://schemas.microsoft.com/office/powerpoint/2012/main" userId="S::u1875544@live.warwick.ac.uk::70a97b8e-406b-4307-b20d-6660612b9ce6" providerId="AD"/>
      </p:ext>
    </p:extLst>
  </p:cmAuthor>
  <p:cmAuthor id="3" name="Daffern, Claire" initials="DC" lastIdx="6" clrIdx="2">
    <p:extLst>
      <p:ext uri="{19B8F6BF-5375-455C-9EA6-DF929625EA0E}">
        <p15:presenceInfo xmlns:p15="http://schemas.microsoft.com/office/powerpoint/2012/main" userId="S::mhsgbr@live.warwick.ac.uk::b443ed58-57eb-4a8b-bef5-5fe71bf4c3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B4B"/>
    <a:srgbClr val="898989"/>
    <a:srgbClr val="8C3836"/>
    <a:srgbClr val="CE9291"/>
    <a:srgbClr val="C10202"/>
    <a:srgbClr val="F2DCDB"/>
    <a:srgbClr val="FFF3EF"/>
    <a:srgbClr val="FFFF00"/>
    <a:srgbClr val="FFFCFB"/>
    <a:srgbClr val="E8D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4" autoAdjust="0"/>
    <p:restoredTop sz="90247" autoAdjust="0"/>
  </p:normalViewPr>
  <p:slideViewPr>
    <p:cSldViewPr snapToGrid="0">
      <p:cViewPr varScale="1">
        <p:scale>
          <a:sx n="103" d="100"/>
          <a:sy n="103" d="100"/>
        </p:scale>
        <p:origin x="98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viewProps" Target="view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s.warwick.ac.uk\shared\WMS\CTU\Cancer\Repair-MDS\1.%20Funding%20&amp;%20Finance\REPAIR-MDS_Patient&amp;Site_Recruitment_Graph_LIV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s.warwick.ac.uk\shared\WMS\CTU\Cancer\Repair-MDS\1.%20Funding%20&amp;%20Finance\REPAIR-MDS_Patient&amp;Site_Recruitment_Graph_LIV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GB" sz="1800" b="1" i="0" u="sng" baseline="0">
                <a:effectLst/>
              </a:rPr>
              <a:t>REPAIR-MDS Participant Recruitment</a:t>
            </a:r>
            <a:endParaRPr lang="en-GB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668092692922493E-2"/>
          <c:y val="8.0951945290282698E-2"/>
          <c:w val="0.9167330483899615"/>
          <c:h val="0.72404955279719529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'Recruitment Figs Vs Projection'!$H$1</c:f>
              <c:strCache>
                <c:ptCount val="1"/>
                <c:pt idx="0">
                  <c:v>Actual Cumulative Registrations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'Recruitment Figs Vs Projection'!$A$9:$A$38</c:f>
              <c:numCache>
                <c:formatCode>mmm\-yy</c:formatCode>
                <c:ptCount val="30"/>
                <c:pt idx="0">
                  <c:v>44531</c:v>
                </c:pt>
                <c:pt idx="1">
                  <c:v>44562</c:v>
                </c:pt>
                <c:pt idx="2">
                  <c:v>44593</c:v>
                </c:pt>
                <c:pt idx="3">
                  <c:v>44621</c:v>
                </c:pt>
                <c:pt idx="4">
                  <c:v>44652</c:v>
                </c:pt>
                <c:pt idx="5">
                  <c:v>44682</c:v>
                </c:pt>
                <c:pt idx="6">
                  <c:v>44713</c:v>
                </c:pt>
                <c:pt idx="7">
                  <c:v>44743</c:v>
                </c:pt>
                <c:pt idx="8">
                  <c:v>44774</c:v>
                </c:pt>
                <c:pt idx="9">
                  <c:v>44805</c:v>
                </c:pt>
                <c:pt idx="10">
                  <c:v>44835</c:v>
                </c:pt>
                <c:pt idx="11">
                  <c:v>44866</c:v>
                </c:pt>
                <c:pt idx="12">
                  <c:v>44896</c:v>
                </c:pt>
                <c:pt idx="13">
                  <c:v>44927</c:v>
                </c:pt>
                <c:pt idx="14">
                  <c:v>44958</c:v>
                </c:pt>
                <c:pt idx="15">
                  <c:v>44986</c:v>
                </c:pt>
                <c:pt idx="16">
                  <c:v>45017</c:v>
                </c:pt>
                <c:pt idx="17">
                  <c:v>45047</c:v>
                </c:pt>
                <c:pt idx="18">
                  <c:v>45078</c:v>
                </c:pt>
                <c:pt idx="19">
                  <c:v>45108</c:v>
                </c:pt>
                <c:pt idx="20">
                  <c:v>45139</c:v>
                </c:pt>
                <c:pt idx="21">
                  <c:v>45170</c:v>
                </c:pt>
                <c:pt idx="22">
                  <c:v>45200</c:v>
                </c:pt>
                <c:pt idx="23">
                  <c:v>45231</c:v>
                </c:pt>
                <c:pt idx="24">
                  <c:v>45261</c:v>
                </c:pt>
                <c:pt idx="25">
                  <c:v>45292</c:v>
                </c:pt>
                <c:pt idx="26">
                  <c:v>45323</c:v>
                </c:pt>
                <c:pt idx="27">
                  <c:v>45352</c:v>
                </c:pt>
                <c:pt idx="28">
                  <c:v>45383</c:v>
                </c:pt>
                <c:pt idx="29">
                  <c:v>45413</c:v>
                </c:pt>
              </c:numCache>
            </c:numRef>
          </c:cat>
          <c:val>
            <c:numRef>
              <c:f>'Recruitment Figs Vs Projection'!$H$9:$H$38</c:f>
              <c:numCache>
                <c:formatCode>General</c:formatCode>
                <c:ptCount val="30"/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7</c:v>
                </c:pt>
                <c:pt idx="8">
                  <c:v>9</c:v>
                </c:pt>
                <c:pt idx="9">
                  <c:v>11</c:v>
                </c:pt>
                <c:pt idx="10">
                  <c:v>15</c:v>
                </c:pt>
                <c:pt idx="11">
                  <c:v>15</c:v>
                </c:pt>
                <c:pt idx="12">
                  <c:v>16</c:v>
                </c:pt>
                <c:pt idx="13">
                  <c:v>21</c:v>
                </c:pt>
                <c:pt idx="14">
                  <c:v>21</c:v>
                </c:pt>
                <c:pt idx="15">
                  <c:v>23</c:v>
                </c:pt>
                <c:pt idx="16">
                  <c:v>23</c:v>
                </c:pt>
                <c:pt idx="17">
                  <c:v>23</c:v>
                </c:pt>
                <c:pt idx="18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2B-494D-9067-BD1E48EC497A}"/>
            </c:ext>
          </c:extLst>
        </c:ser>
        <c:ser>
          <c:idx val="2"/>
          <c:order val="2"/>
          <c:tx>
            <c:strRef>
              <c:f>'Recruitment Figs Vs Projection'!$I$1</c:f>
              <c:strCache>
                <c:ptCount val="1"/>
                <c:pt idx="0">
                  <c:v>Actual Cumulative Randomisations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'Recruitment Figs Vs Projection'!$A$9:$A$38</c:f>
              <c:numCache>
                <c:formatCode>mmm\-yy</c:formatCode>
                <c:ptCount val="30"/>
                <c:pt idx="0">
                  <c:v>44531</c:v>
                </c:pt>
                <c:pt idx="1">
                  <c:v>44562</c:v>
                </c:pt>
                <c:pt idx="2">
                  <c:v>44593</c:v>
                </c:pt>
                <c:pt idx="3">
                  <c:v>44621</c:v>
                </c:pt>
                <c:pt idx="4">
                  <c:v>44652</c:v>
                </c:pt>
                <c:pt idx="5">
                  <c:v>44682</c:v>
                </c:pt>
                <c:pt idx="6">
                  <c:v>44713</c:v>
                </c:pt>
                <c:pt idx="7">
                  <c:v>44743</c:v>
                </c:pt>
                <c:pt idx="8">
                  <c:v>44774</c:v>
                </c:pt>
                <c:pt idx="9">
                  <c:v>44805</c:v>
                </c:pt>
                <c:pt idx="10">
                  <c:v>44835</c:v>
                </c:pt>
                <c:pt idx="11">
                  <c:v>44866</c:v>
                </c:pt>
                <c:pt idx="12">
                  <c:v>44896</c:v>
                </c:pt>
                <c:pt idx="13">
                  <c:v>44927</c:v>
                </c:pt>
                <c:pt idx="14">
                  <c:v>44958</c:v>
                </c:pt>
                <c:pt idx="15">
                  <c:v>44986</c:v>
                </c:pt>
                <c:pt idx="16">
                  <c:v>45017</c:v>
                </c:pt>
                <c:pt idx="17">
                  <c:v>45047</c:v>
                </c:pt>
                <c:pt idx="18">
                  <c:v>45078</c:v>
                </c:pt>
                <c:pt idx="19">
                  <c:v>45108</c:v>
                </c:pt>
                <c:pt idx="20">
                  <c:v>45139</c:v>
                </c:pt>
                <c:pt idx="21">
                  <c:v>45170</c:v>
                </c:pt>
                <c:pt idx="22">
                  <c:v>45200</c:v>
                </c:pt>
                <c:pt idx="23">
                  <c:v>45231</c:v>
                </c:pt>
                <c:pt idx="24">
                  <c:v>45261</c:v>
                </c:pt>
                <c:pt idx="25">
                  <c:v>45292</c:v>
                </c:pt>
                <c:pt idx="26">
                  <c:v>45323</c:v>
                </c:pt>
                <c:pt idx="27">
                  <c:v>45352</c:v>
                </c:pt>
                <c:pt idx="28">
                  <c:v>45383</c:v>
                </c:pt>
                <c:pt idx="29">
                  <c:v>45413</c:v>
                </c:pt>
              </c:numCache>
            </c:numRef>
          </c:cat>
          <c:val>
            <c:numRef>
              <c:f>'Recruitment Figs Vs Projection'!$I$9:$I$38</c:f>
              <c:numCache>
                <c:formatCode>General</c:formatCode>
                <c:ptCount val="30"/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5</c:v>
                </c:pt>
                <c:pt idx="9">
                  <c:v>8</c:v>
                </c:pt>
                <c:pt idx="10">
                  <c:v>9</c:v>
                </c:pt>
                <c:pt idx="11">
                  <c:v>9</c:v>
                </c:pt>
                <c:pt idx="12">
                  <c:v>9</c:v>
                </c:pt>
                <c:pt idx="13">
                  <c:v>13</c:v>
                </c:pt>
                <c:pt idx="14">
                  <c:v>13</c:v>
                </c:pt>
                <c:pt idx="15">
                  <c:v>14</c:v>
                </c:pt>
                <c:pt idx="16">
                  <c:v>14</c:v>
                </c:pt>
                <c:pt idx="17">
                  <c:v>14</c:v>
                </c:pt>
                <c:pt idx="18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2B-494D-9067-BD1E48EC4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8223968"/>
        <c:axId val="848226048"/>
      </c:barChart>
      <c:lineChart>
        <c:grouping val="standard"/>
        <c:varyColors val="0"/>
        <c:ser>
          <c:idx val="0"/>
          <c:order val="0"/>
          <c:tx>
            <c:v>Initial Recruitment Projection (Randomisations)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'Recruitment Figs Vs Projection'!$A$10:$A$40</c:f>
              <c:numCache>
                <c:formatCode>mmm\-yy</c:formatCode>
                <c:ptCount val="31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</c:numCache>
            </c:numRef>
          </c:cat>
          <c:val>
            <c:numRef>
              <c:f>'Recruitment Figs Vs Projection'!$E$10:$E$40</c:f>
              <c:numCache>
                <c:formatCode>General</c:formatCode>
                <c:ptCount val="31"/>
                <c:pt idx="1">
                  <c:v>1.25</c:v>
                </c:pt>
                <c:pt idx="2">
                  <c:v>3</c:v>
                </c:pt>
                <c:pt idx="3">
                  <c:v>5.25</c:v>
                </c:pt>
                <c:pt idx="4">
                  <c:v>8</c:v>
                </c:pt>
                <c:pt idx="5">
                  <c:v>11.25</c:v>
                </c:pt>
                <c:pt idx="6">
                  <c:v>15</c:v>
                </c:pt>
                <c:pt idx="7">
                  <c:v>19.25</c:v>
                </c:pt>
                <c:pt idx="8">
                  <c:v>24</c:v>
                </c:pt>
                <c:pt idx="9">
                  <c:v>29</c:v>
                </c:pt>
                <c:pt idx="10">
                  <c:v>34</c:v>
                </c:pt>
                <c:pt idx="11">
                  <c:v>39</c:v>
                </c:pt>
                <c:pt idx="12">
                  <c:v>44</c:v>
                </c:pt>
                <c:pt idx="13">
                  <c:v>49</c:v>
                </c:pt>
                <c:pt idx="14">
                  <c:v>54</c:v>
                </c:pt>
                <c:pt idx="15">
                  <c:v>59</c:v>
                </c:pt>
                <c:pt idx="16">
                  <c:v>64</c:v>
                </c:pt>
                <c:pt idx="17">
                  <c:v>69</c:v>
                </c:pt>
                <c:pt idx="18">
                  <c:v>74</c:v>
                </c:pt>
                <c:pt idx="19">
                  <c:v>79</c:v>
                </c:pt>
                <c:pt idx="20">
                  <c:v>84</c:v>
                </c:pt>
                <c:pt idx="21">
                  <c:v>89</c:v>
                </c:pt>
                <c:pt idx="22">
                  <c:v>94</c:v>
                </c:pt>
                <c:pt idx="23">
                  <c:v>99</c:v>
                </c:pt>
                <c:pt idx="24">
                  <c:v>104</c:v>
                </c:pt>
                <c:pt idx="25">
                  <c:v>109</c:v>
                </c:pt>
                <c:pt idx="26">
                  <c:v>114</c:v>
                </c:pt>
                <c:pt idx="27">
                  <c:v>119</c:v>
                </c:pt>
                <c:pt idx="28">
                  <c:v>120</c:v>
                </c:pt>
                <c:pt idx="29">
                  <c:v>120</c:v>
                </c:pt>
                <c:pt idx="30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2B-494D-9067-BD1E48EC4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8223968"/>
        <c:axId val="848226048"/>
      </c:lineChart>
      <c:dateAx>
        <c:axId val="8482239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No. of Month</a:t>
                </a:r>
                <a:r>
                  <a:rPr lang="en-GB" baseline="0"/>
                  <a:t> Open to Recruitment</a:t>
                </a:r>
                <a:r>
                  <a:rPr lang="en-GB"/>
                  <a:t>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8226048"/>
        <c:crosses val="autoZero"/>
        <c:auto val="1"/>
        <c:lblOffset val="100"/>
        <c:baseTimeUnit val="months"/>
      </c:dateAx>
      <c:valAx>
        <c:axId val="848226048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No. of Participants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8223968"/>
        <c:crosses val="autoZero"/>
        <c:crossBetween val="between"/>
        <c:minorUnit val="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GB" sz="1800" b="0" i="0" u="sng" baseline="0">
                <a:effectLst/>
              </a:rPr>
              <a:t>REPAIR-MDS Site Recruitment Projection</a:t>
            </a:r>
            <a:endParaRPr lang="en-GB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3520694635602238E-2"/>
          <c:y val="0.11231799282195674"/>
          <c:w val="0.93485994698190389"/>
          <c:h val="0.7694268248562686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'Recruitment Figs Vs Projection'!$G$1</c:f>
              <c:strCache>
                <c:ptCount val="1"/>
                <c:pt idx="0">
                  <c:v>Actual Cumulative Sites Open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'Recruitment Figs Vs Projection'!$A$2:$A$38</c:f>
              <c:numCache>
                <c:formatCode>mmm\-yy</c:formatCode>
                <c:ptCount val="30"/>
                <c:pt idx="0">
                  <c:v>44531</c:v>
                </c:pt>
                <c:pt idx="1">
                  <c:v>44562</c:v>
                </c:pt>
                <c:pt idx="2">
                  <c:v>44593</c:v>
                </c:pt>
                <c:pt idx="3">
                  <c:v>44621</c:v>
                </c:pt>
                <c:pt idx="4">
                  <c:v>44652</c:v>
                </c:pt>
                <c:pt idx="5">
                  <c:v>44682</c:v>
                </c:pt>
                <c:pt idx="6">
                  <c:v>44713</c:v>
                </c:pt>
                <c:pt idx="7">
                  <c:v>44743</c:v>
                </c:pt>
                <c:pt idx="8">
                  <c:v>44774</c:v>
                </c:pt>
                <c:pt idx="9">
                  <c:v>44805</c:v>
                </c:pt>
                <c:pt idx="10">
                  <c:v>44835</c:v>
                </c:pt>
                <c:pt idx="11">
                  <c:v>44866</c:v>
                </c:pt>
                <c:pt idx="12">
                  <c:v>44896</c:v>
                </c:pt>
                <c:pt idx="13">
                  <c:v>44927</c:v>
                </c:pt>
                <c:pt idx="14">
                  <c:v>44958</c:v>
                </c:pt>
                <c:pt idx="15">
                  <c:v>44986</c:v>
                </c:pt>
                <c:pt idx="16">
                  <c:v>45017</c:v>
                </c:pt>
                <c:pt idx="17">
                  <c:v>45047</c:v>
                </c:pt>
                <c:pt idx="18">
                  <c:v>45078</c:v>
                </c:pt>
                <c:pt idx="19">
                  <c:v>45108</c:v>
                </c:pt>
                <c:pt idx="20">
                  <c:v>45139</c:v>
                </c:pt>
                <c:pt idx="21">
                  <c:v>45170</c:v>
                </c:pt>
                <c:pt idx="22">
                  <c:v>45200</c:v>
                </c:pt>
                <c:pt idx="23">
                  <c:v>45231</c:v>
                </c:pt>
                <c:pt idx="24">
                  <c:v>45261</c:v>
                </c:pt>
                <c:pt idx="25">
                  <c:v>45292</c:v>
                </c:pt>
                <c:pt idx="26">
                  <c:v>45323</c:v>
                </c:pt>
                <c:pt idx="27">
                  <c:v>45352</c:v>
                </c:pt>
                <c:pt idx="28">
                  <c:v>45383</c:v>
                </c:pt>
                <c:pt idx="29">
                  <c:v>45413</c:v>
                </c:pt>
              </c:numCache>
            </c:numRef>
          </c:cat>
          <c:val>
            <c:numRef>
              <c:f>'Recruitment Figs Vs Projection'!$G$2:$G$38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14</c:v>
                </c:pt>
                <c:pt idx="15">
                  <c:v>14</c:v>
                </c:pt>
                <c:pt idx="16">
                  <c:v>14</c:v>
                </c:pt>
                <c:pt idx="17">
                  <c:v>15</c:v>
                </c:pt>
                <c:pt idx="18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C-48EB-BDF5-CC1829813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345536"/>
        <c:axId val="352341376"/>
      </c:barChart>
      <c:lineChart>
        <c:grouping val="standard"/>
        <c:varyColors val="0"/>
        <c:ser>
          <c:idx val="0"/>
          <c:order val="0"/>
          <c:tx>
            <c:strRef>
              <c:f>'Recruitment Figs Vs Projection'!$C$1</c:f>
              <c:strCache>
                <c:ptCount val="1"/>
                <c:pt idx="0">
                  <c:v>Projected Cumulative Sites Open</c:v>
                </c:pt>
              </c:strCache>
            </c:strRef>
          </c:tx>
          <c:spPr>
            <a:ln w="28575" cap="rnd">
              <a:solidFill>
                <a:schemeClr val="accent1">
                  <a:shade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65000"/>
                </a:schemeClr>
              </a:solidFill>
              <a:ln w="9525">
                <a:solidFill>
                  <a:schemeClr val="accent1">
                    <a:shade val="6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'Recruitment Figs Vs Projection'!$A$9:$A$38</c:f>
              <c:numCache>
                <c:formatCode>mmm\-yy</c:formatCode>
                <c:ptCount val="30"/>
                <c:pt idx="0">
                  <c:v>44531</c:v>
                </c:pt>
                <c:pt idx="1">
                  <c:v>44562</c:v>
                </c:pt>
                <c:pt idx="2">
                  <c:v>44593</c:v>
                </c:pt>
                <c:pt idx="3">
                  <c:v>44621</c:v>
                </c:pt>
                <c:pt idx="4">
                  <c:v>44652</c:v>
                </c:pt>
                <c:pt idx="5">
                  <c:v>44682</c:v>
                </c:pt>
                <c:pt idx="6">
                  <c:v>44713</c:v>
                </c:pt>
                <c:pt idx="7">
                  <c:v>44743</c:v>
                </c:pt>
                <c:pt idx="8">
                  <c:v>44774</c:v>
                </c:pt>
                <c:pt idx="9">
                  <c:v>44805</c:v>
                </c:pt>
                <c:pt idx="10">
                  <c:v>44835</c:v>
                </c:pt>
                <c:pt idx="11">
                  <c:v>44866</c:v>
                </c:pt>
                <c:pt idx="12">
                  <c:v>44896</c:v>
                </c:pt>
                <c:pt idx="13">
                  <c:v>44927</c:v>
                </c:pt>
                <c:pt idx="14">
                  <c:v>44958</c:v>
                </c:pt>
                <c:pt idx="15">
                  <c:v>44986</c:v>
                </c:pt>
                <c:pt idx="16">
                  <c:v>45017</c:v>
                </c:pt>
                <c:pt idx="17">
                  <c:v>45047</c:v>
                </c:pt>
                <c:pt idx="18">
                  <c:v>45078</c:v>
                </c:pt>
                <c:pt idx="19">
                  <c:v>45108</c:v>
                </c:pt>
                <c:pt idx="20">
                  <c:v>45139</c:v>
                </c:pt>
                <c:pt idx="21">
                  <c:v>45170</c:v>
                </c:pt>
                <c:pt idx="22">
                  <c:v>45200</c:v>
                </c:pt>
                <c:pt idx="23">
                  <c:v>45231</c:v>
                </c:pt>
                <c:pt idx="24">
                  <c:v>45261</c:v>
                </c:pt>
                <c:pt idx="25">
                  <c:v>45292</c:v>
                </c:pt>
                <c:pt idx="26">
                  <c:v>45323</c:v>
                </c:pt>
                <c:pt idx="27">
                  <c:v>45352</c:v>
                </c:pt>
                <c:pt idx="28">
                  <c:v>45383</c:v>
                </c:pt>
                <c:pt idx="29">
                  <c:v>45413</c:v>
                </c:pt>
              </c:numCache>
            </c:numRef>
          </c:cat>
          <c:val>
            <c:numRef>
              <c:f>'Recruitment Figs Vs Projection'!$C$2:$C$38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9</c:v>
                </c:pt>
                <c:pt idx="5">
                  <c:v>11</c:v>
                </c:pt>
                <c:pt idx="6">
                  <c:v>13</c:v>
                </c:pt>
                <c:pt idx="7">
                  <c:v>15</c:v>
                </c:pt>
                <c:pt idx="8">
                  <c:v>17</c:v>
                </c:pt>
                <c:pt idx="9">
                  <c:v>19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  <c:pt idx="14">
                  <c:v>20</c:v>
                </c:pt>
                <c:pt idx="15">
                  <c:v>20</c:v>
                </c:pt>
                <c:pt idx="16">
                  <c:v>20</c:v>
                </c:pt>
                <c:pt idx="17">
                  <c:v>20</c:v>
                </c:pt>
                <c:pt idx="18">
                  <c:v>20</c:v>
                </c:pt>
                <c:pt idx="19">
                  <c:v>20</c:v>
                </c:pt>
                <c:pt idx="20">
                  <c:v>20</c:v>
                </c:pt>
                <c:pt idx="21">
                  <c:v>20</c:v>
                </c:pt>
                <c:pt idx="22">
                  <c:v>20</c:v>
                </c:pt>
                <c:pt idx="23">
                  <c:v>20</c:v>
                </c:pt>
                <c:pt idx="24">
                  <c:v>20</c:v>
                </c:pt>
                <c:pt idx="25">
                  <c:v>20</c:v>
                </c:pt>
                <c:pt idx="26">
                  <c:v>20</c:v>
                </c:pt>
                <c:pt idx="27">
                  <c:v>20</c:v>
                </c:pt>
                <c:pt idx="28">
                  <c:v>20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2C-48EB-BDF5-CC1829813D6D}"/>
            </c:ext>
          </c:extLst>
        </c:ser>
        <c:ser>
          <c:idx val="2"/>
          <c:order val="2"/>
          <c:tx>
            <c:strRef>
              <c:f>'Recruitment Figs Vs Projection'!$J$1</c:f>
              <c:strCache>
                <c:ptCount val="1"/>
                <c:pt idx="0">
                  <c:v>Revised Projected Cumulative Sites Open</c:v>
                </c:pt>
              </c:strCache>
            </c:strRef>
          </c:tx>
          <c:spPr>
            <a:ln w="28575" cap="rnd">
              <a:solidFill>
                <a:schemeClr val="accent1">
                  <a:tint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65000"/>
                </a:schemeClr>
              </a:solidFill>
              <a:ln w="9525">
                <a:solidFill>
                  <a:schemeClr val="accent1">
                    <a:tint val="65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'Recruitment Figs Vs Projection'!$A$9:$A$38</c:f>
              <c:numCache>
                <c:formatCode>mmm\-yy</c:formatCode>
                <c:ptCount val="30"/>
                <c:pt idx="0">
                  <c:v>44531</c:v>
                </c:pt>
                <c:pt idx="1">
                  <c:v>44562</c:v>
                </c:pt>
                <c:pt idx="2">
                  <c:v>44593</c:v>
                </c:pt>
                <c:pt idx="3">
                  <c:v>44621</c:v>
                </c:pt>
                <c:pt idx="4">
                  <c:v>44652</c:v>
                </c:pt>
                <c:pt idx="5">
                  <c:v>44682</c:v>
                </c:pt>
                <c:pt idx="6">
                  <c:v>44713</c:v>
                </c:pt>
                <c:pt idx="7">
                  <c:v>44743</c:v>
                </c:pt>
                <c:pt idx="8">
                  <c:v>44774</c:v>
                </c:pt>
                <c:pt idx="9">
                  <c:v>44805</c:v>
                </c:pt>
                <c:pt idx="10">
                  <c:v>44835</c:v>
                </c:pt>
                <c:pt idx="11">
                  <c:v>44866</c:v>
                </c:pt>
                <c:pt idx="12">
                  <c:v>44896</c:v>
                </c:pt>
                <c:pt idx="13">
                  <c:v>44927</c:v>
                </c:pt>
                <c:pt idx="14">
                  <c:v>44958</c:v>
                </c:pt>
                <c:pt idx="15">
                  <c:v>44986</c:v>
                </c:pt>
                <c:pt idx="16">
                  <c:v>45017</c:v>
                </c:pt>
                <c:pt idx="17">
                  <c:v>45047</c:v>
                </c:pt>
                <c:pt idx="18">
                  <c:v>45078</c:v>
                </c:pt>
                <c:pt idx="19">
                  <c:v>45108</c:v>
                </c:pt>
                <c:pt idx="20">
                  <c:v>45139</c:v>
                </c:pt>
                <c:pt idx="21">
                  <c:v>45170</c:v>
                </c:pt>
                <c:pt idx="22">
                  <c:v>45200</c:v>
                </c:pt>
                <c:pt idx="23">
                  <c:v>45231</c:v>
                </c:pt>
                <c:pt idx="24">
                  <c:v>45261</c:v>
                </c:pt>
                <c:pt idx="25">
                  <c:v>45292</c:v>
                </c:pt>
                <c:pt idx="26">
                  <c:v>45323</c:v>
                </c:pt>
                <c:pt idx="27">
                  <c:v>45352</c:v>
                </c:pt>
                <c:pt idx="28">
                  <c:v>45383</c:v>
                </c:pt>
                <c:pt idx="29">
                  <c:v>45413</c:v>
                </c:pt>
              </c:numCache>
            </c:numRef>
          </c:cat>
          <c:val>
            <c:numRef>
              <c:f>'Recruitment Figs Vs Projection'!$J$2:$J$38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20</c:v>
                </c:pt>
                <c:pt idx="21">
                  <c:v>20</c:v>
                </c:pt>
                <c:pt idx="22">
                  <c:v>20</c:v>
                </c:pt>
                <c:pt idx="23">
                  <c:v>20</c:v>
                </c:pt>
                <c:pt idx="24">
                  <c:v>20</c:v>
                </c:pt>
                <c:pt idx="25">
                  <c:v>20</c:v>
                </c:pt>
                <c:pt idx="26">
                  <c:v>20</c:v>
                </c:pt>
                <c:pt idx="27">
                  <c:v>20</c:v>
                </c:pt>
                <c:pt idx="28">
                  <c:v>20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2C-48EB-BDF5-CC1829813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345536"/>
        <c:axId val="352341376"/>
      </c:lineChart>
      <c:dateAx>
        <c:axId val="352345536"/>
        <c:scaling>
          <c:orientation val="minMax"/>
          <c:max val="45108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No. of Month Open to Recruitment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41376"/>
        <c:crosses val="autoZero"/>
        <c:auto val="1"/>
        <c:lblOffset val="100"/>
        <c:baseTimeUnit val="months"/>
      </c:dateAx>
      <c:valAx>
        <c:axId val="352341376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No. of Site Open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4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59A52A-6694-498B-8040-1F9AFDB247B3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D0C5956F-C1E6-43D3-A5E0-12157CE2BF45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dirty="0"/>
            <a:t>Opening Sites</a:t>
          </a:r>
        </a:p>
      </dgm:t>
    </dgm:pt>
    <dgm:pt modelId="{F423EF64-66D4-4F75-AA38-CAB4CF3DCE1D}" type="parTrans" cxnId="{25AC3879-80A0-40C6-BDBD-E7B07DE22D2D}">
      <dgm:prSet/>
      <dgm:spPr/>
      <dgm:t>
        <a:bodyPr/>
        <a:lstStyle/>
        <a:p>
          <a:endParaRPr lang="en-GB"/>
        </a:p>
      </dgm:t>
    </dgm:pt>
    <dgm:pt modelId="{C977A615-72A9-4F61-82B1-AFF2CB036564}" type="sibTrans" cxnId="{25AC3879-80A0-40C6-BDBD-E7B07DE22D2D}">
      <dgm:prSet/>
      <dgm:spPr/>
      <dgm:t>
        <a:bodyPr/>
        <a:lstStyle/>
        <a:p>
          <a:endParaRPr lang="en-GB"/>
        </a:p>
      </dgm:t>
    </dgm:pt>
    <dgm:pt modelId="{D5077A85-1691-402E-A15D-24CA55FF4099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dirty="0">
              <a:latin typeface="+mn-lt"/>
            </a:rPr>
            <a:t>Go to where the patients are:</a:t>
          </a:r>
          <a:endParaRPr lang="en-GB" b="1" dirty="0"/>
        </a:p>
      </dgm:t>
    </dgm:pt>
    <dgm:pt modelId="{B2E8A829-5CE8-450C-8A24-B8322DD63B4C}" type="parTrans" cxnId="{B5941628-3D8B-4E7F-9EAA-475049F90AF7}">
      <dgm:prSet/>
      <dgm:spPr/>
      <dgm:t>
        <a:bodyPr/>
        <a:lstStyle/>
        <a:p>
          <a:endParaRPr lang="en-GB"/>
        </a:p>
      </dgm:t>
    </dgm:pt>
    <dgm:pt modelId="{EF501650-4039-4791-A805-3EB1670FC7B5}" type="sibTrans" cxnId="{B5941628-3D8B-4E7F-9EAA-475049F90AF7}">
      <dgm:prSet/>
      <dgm:spPr/>
      <dgm:t>
        <a:bodyPr/>
        <a:lstStyle/>
        <a:p>
          <a:endParaRPr lang="en-GB"/>
        </a:p>
      </dgm:t>
    </dgm:pt>
    <dgm:pt modelId="{6F41DE8C-10BB-4422-8B91-0BAA9B3A535B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dirty="0">
              <a:latin typeface="+mn-lt"/>
            </a:rPr>
            <a:t>Public and Patient Involvement and Engagement (PPIE):</a:t>
          </a:r>
        </a:p>
      </dgm:t>
    </dgm:pt>
    <dgm:pt modelId="{F7CCC8B1-4595-4F60-8A7B-ABFA1D7B0B10}" type="parTrans" cxnId="{0952C3D3-CCB0-4864-B46E-9B6B8A24AED8}">
      <dgm:prSet/>
      <dgm:spPr/>
      <dgm:t>
        <a:bodyPr/>
        <a:lstStyle/>
        <a:p>
          <a:endParaRPr lang="en-GB"/>
        </a:p>
      </dgm:t>
    </dgm:pt>
    <dgm:pt modelId="{CDB6327D-143D-4754-9E0C-343128ADA541}" type="sibTrans" cxnId="{0952C3D3-CCB0-4864-B46E-9B6B8A24AED8}">
      <dgm:prSet/>
      <dgm:spPr/>
      <dgm:t>
        <a:bodyPr/>
        <a:lstStyle/>
        <a:p>
          <a:endParaRPr lang="en-GB"/>
        </a:p>
      </dgm:t>
    </dgm:pt>
    <dgm:pt modelId="{41A3DE8E-6D91-4231-AAC0-A3FAE14D6FD3}">
      <dgm:prSet phldrT="[Text]"/>
      <dgm:spPr/>
      <dgm:t>
        <a:bodyPr/>
        <a:lstStyle/>
        <a:p>
          <a:r>
            <a:rPr lang="en-GB" b="1" dirty="0">
              <a:cs typeface="Calibri"/>
            </a:rPr>
            <a:t>Understanding Our Target Population:</a:t>
          </a:r>
          <a:endParaRPr lang="en-GB" b="1" dirty="0"/>
        </a:p>
      </dgm:t>
    </dgm:pt>
    <dgm:pt modelId="{EACC4064-4D57-445D-9189-E380833D57B6}" type="parTrans" cxnId="{8A81CEA3-D7B0-4D41-914D-70D79F83B6CB}">
      <dgm:prSet/>
      <dgm:spPr/>
      <dgm:t>
        <a:bodyPr/>
        <a:lstStyle/>
        <a:p>
          <a:endParaRPr lang="en-GB"/>
        </a:p>
      </dgm:t>
    </dgm:pt>
    <dgm:pt modelId="{9DD64FDA-EE7D-4E9F-A815-D53D193E2560}" type="sibTrans" cxnId="{8A81CEA3-D7B0-4D41-914D-70D79F83B6CB}">
      <dgm:prSet/>
      <dgm:spPr/>
      <dgm:t>
        <a:bodyPr/>
        <a:lstStyle/>
        <a:p>
          <a:endParaRPr lang="en-GB"/>
        </a:p>
      </dgm:t>
    </dgm:pt>
    <dgm:pt modelId="{6028D748-AD67-464A-A607-FA23E0852DD2}">
      <dgm:prSet/>
      <dgm:spPr/>
      <dgm:t>
        <a:bodyPr/>
        <a:lstStyle/>
        <a:p>
          <a:r>
            <a:rPr lang="en-GB" dirty="0">
              <a:solidFill>
                <a:srgbClr val="4B4B4B"/>
              </a:solidFill>
            </a:rPr>
            <a:t>Opening sites and recruiting from district general hospitals with large numbers of transfusion dependent MDS patient</a:t>
          </a:r>
        </a:p>
      </dgm:t>
    </dgm:pt>
    <dgm:pt modelId="{1F18E155-249E-4823-B2F9-81F17C3C50CD}" type="parTrans" cxnId="{B4877703-5DEC-4B94-9736-3521EF8CC03B}">
      <dgm:prSet/>
      <dgm:spPr/>
      <dgm:t>
        <a:bodyPr/>
        <a:lstStyle/>
        <a:p>
          <a:endParaRPr lang="en-GB"/>
        </a:p>
      </dgm:t>
    </dgm:pt>
    <dgm:pt modelId="{F35CE71F-72A5-435C-9633-244F7927ECD7}" type="sibTrans" cxnId="{B4877703-5DEC-4B94-9736-3521EF8CC03B}">
      <dgm:prSet/>
      <dgm:spPr/>
      <dgm:t>
        <a:bodyPr/>
        <a:lstStyle/>
        <a:p>
          <a:endParaRPr lang="en-GB"/>
        </a:p>
      </dgm:t>
    </dgm:pt>
    <dgm:pt modelId="{4C33B048-F154-4649-810C-DC3E7B6CC480}">
      <dgm:prSet/>
      <dgm:spPr/>
      <dgm:t>
        <a:bodyPr/>
        <a:lstStyle/>
        <a:p>
          <a:r>
            <a:rPr lang="en-GB" dirty="0">
              <a:solidFill>
                <a:srgbClr val="4B4B4B"/>
              </a:solidFill>
            </a:rPr>
            <a:t>Twitter and online (Trial Website etc)</a:t>
          </a:r>
        </a:p>
      </dgm:t>
    </dgm:pt>
    <dgm:pt modelId="{7F3D6DD7-913C-4AD6-A539-5E50BA4535AF}" type="parTrans" cxnId="{5FF5F932-4A3B-4A6D-9FD7-DCC8948A12D9}">
      <dgm:prSet/>
      <dgm:spPr/>
      <dgm:t>
        <a:bodyPr/>
        <a:lstStyle/>
        <a:p>
          <a:endParaRPr lang="en-GB"/>
        </a:p>
      </dgm:t>
    </dgm:pt>
    <dgm:pt modelId="{C53E9097-D140-4572-A727-EDADB553DFC0}" type="sibTrans" cxnId="{5FF5F932-4A3B-4A6D-9FD7-DCC8948A12D9}">
      <dgm:prSet/>
      <dgm:spPr/>
      <dgm:t>
        <a:bodyPr/>
        <a:lstStyle/>
        <a:p>
          <a:endParaRPr lang="en-GB"/>
        </a:p>
      </dgm:t>
    </dgm:pt>
    <dgm:pt modelId="{516446F3-54F5-4DED-918D-FBA52E7AD68A}">
      <dgm:prSet/>
      <dgm:spPr/>
      <dgm:t>
        <a:bodyPr/>
        <a:lstStyle/>
        <a:p>
          <a:r>
            <a:rPr lang="en-GB" dirty="0">
              <a:solidFill>
                <a:srgbClr val="4B4B4B"/>
              </a:solidFill>
            </a:rPr>
            <a:t>BSH Annual meeting</a:t>
          </a:r>
        </a:p>
      </dgm:t>
    </dgm:pt>
    <dgm:pt modelId="{EF0A4EA3-47BA-4C30-AC4C-C7BA5297BE2C}" type="parTrans" cxnId="{9ED65C5C-607D-484B-9D7C-D2C4891952E0}">
      <dgm:prSet/>
      <dgm:spPr/>
      <dgm:t>
        <a:bodyPr/>
        <a:lstStyle/>
        <a:p>
          <a:endParaRPr lang="en-GB"/>
        </a:p>
      </dgm:t>
    </dgm:pt>
    <dgm:pt modelId="{09572BF4-A5FF-47EB-AC04-E6CE14F792ED}" type="sibTrans" cxnId="{9ED65C5C-607D-484B-9D7C-D2C4891952E0}">
      <dgm:prSet/>
      <dgm:spPr/>
      <dgm:t>
        <a:bodyPr/>
        <a:lstStyle/>
        <a:p>
          <a:endParaRPr lang="en-GB"/>
        </a:p>
      </dgm:t>
    </dgm:pt>
    <dgm:pt modelId="{E165A12E-3728-49A8-A4C1-DF4DEDB766D9}">
      <dgm:prSet/>
      <dgm:spPr/>
      <dgm:t>
        <a:bodyPr/>
        <a:lstStyle/>
        <a:p>
          <a:r>
            <a:rPr lang="en-GB" dirty="0">
              <a:solidFill>
                <a:srgbClr val="4B4B4B"/>
              </a:solidFill>
            </a:rPr>
            <a:t>Blood cancer UK Clinical Trials Support Team</a:t>
          </a:r>
        </a:p>
      </dgm:t>
    </dgm:pt>
    <dgm:pt modelId="{1056A6BA-EE2C-4D35-84C8-0D8413C7F4DA}" type="parTrans" cxnId="{D9C634EA-640F-40BB-AF88-53E83FC2E58A}">
      <dgm:prSet/>
      <dgm:spPr/>
      <dgm:t>
        <a:bodyPr/>
        <a:lstStyle/>
        <a:p>
          <a:endParaRPr lang="en-GB"/>
        </a:p>
      </dgm:t>
    </dgm:pt>
    <dgm:pt modelId="{4B646053-6895-4B5D-B730-E2BA51A3315B}" type="sibTrans" cxnId="{D9C634EA-640F-40BB-AF88-53E83FC2E58A}">
      <dgm:prSet/>
      <dgm:spPr/>
      <dgm:t>
        <a:bodyPr/>
        <a:lstStyle/>
        <a:p>
          <a:endParaRPr lang="en-GB"/>
        </a:p>
      </dgm:t>
    </dgm:pt>
    <dgm:pt modelId="{DFF9575B-BDC3-4100-AE4F-619FAA486C60}">
      <dgm:prSet/>
      <dgm:spPr/>
      <dgm:t>
        <a:bodyPr/>
        <a:lstStyle/>
        <a:p>
          <a:r>
            <a:rPr lang="en-GB" dirty="0">
              <a:solidFill>
                <a:srgbClr val="4B4B4B"/>
              </a:solidFill>
            </a:rPr>
            <a:t>MDS UK Patient Support Group</a:t>
          </a:r>
        </a:p>
      </dgm:t>
    </dgm:pt>
    <dgm:pt modelId="{CC240FC4-F109-4AD9-B677-211ED98CD035}" type="parTrans" cxnId="{A815A15D-75DE-436E-8255-4975B79FA5B5}">
      <dgm:prSet/>
      <dgm:spPr/>
      <dgm:t>
        <a:bodyPr/>
        <a:lstStyle/>
        <a:p>
          <a:endParaRPr lang="en-GB"/>
        </a:p>
      </dgm:t>
    </dgm:pt>
    <dgm:pt modelId="{7365E2BB-1CB6-40F9-A23E-E77044DD5E30}" type="sibTrans" cxnId="{A815A15D-75DE-436E-8255-4975B79FA5B5}">
      <dgm:prSet/>
      <dgm:spPr/>
      <dgm:t>
        <a:bodyPr/>
        <a:lstStyle/>
        <a:p>
          <a:endParaRPr lang="en-GB"/>
        </a:p>
      </dgm:t>
    </dgm:pt>
    <dgm:pt modelId="{DC61F8E8-DCAF-4666-9AD3-531E7051E6BD}">
      <dgm:prSet/>
      <dgm:spPr/>
      <dgm:t>
        <a:bodyPr/>
        <a:lstStyle/>
        <a:p>
          <a:r>
            <a:rPr lang="en-GB" dirty="0">
              <a:solidFill>
                <a:srgbClr val="4B4B4B"/>
              </a:solidFill>
            </a:rPr>
            <a:t>Online Meetings</a:t>
          </a:r>
        </a:p>
      </dgm:t>
    </dgm:pt>
    <dgm:pt modelId="{B23E31B5-433B-412F-906F-81AEAC0B0357}" type="parTrans" cxnId="{F41E44FA-AD35-4230-8B6F-9C33693DB2FB}">
      <dgm:prSet/>
      <dgm:spPr/>
      <dgm:t>
        <a:bodyPr/>
        <a:lstStyle/>
        <a:p>
          <a:endParaRPr lang="en-GB"/>
        </a:p>
      </dgm:t>
    </dgm:pt>
    <dgm:pt modelId="{643F8C22-EED2-47EF-A0FD-31B5AB632157}" type="sibTrans" cxnId="{F41E44FA-AD35-4230-8B6F-9C33693DB2FB}">
      <dgm:prSet/>
      <dgm:spPr/>
      <dgm:t>
        <a:bodyPr/>
        <a:lstStyle/>
        <a:p>
          <a:endParaRPr lang="en-GB"/>
        </a:p>
      </dgm:t>
    </dgm:pt>
    <dgm:pt modelId="{38CD9B06-A70E-40FE-982B-90BC73B3DEB7}">
      <dgm:prSet/>
      <dgm:spPr/>
      <dgm:t>
        <a:bodyPr/>
        <a:lstStyle/>
        <a:p>
          <a:r>
            <a:rPr lang="en-GB" dirty="0">
              <a:solidFill>
                <a:srgbClr val="4B4B4B"/>
              </a:solidFill>
            </a:rPr>
            <a:t>Hosting Trial Information/ Materials</a:t>
          </a:r>
        </a:p>
      </dgm:t>
    </dgm:pt>
    <dgm:pt modelId="{C40D37DB-C213-4248-8681-D1E024886B8F}" type="parTrans" cxnId="{5337825E-FAC2-46A0-ACE9-D7DC2BFEB83C}">
      <dgm:prSet/>
      <dgm:spPr/>
      <dgm:t>
        <a:bodyPr/>
        <a:lstStyle/>
        <a:p>
          <a:endParaRPr lang="en-GB"/>
        </a:p>
      </dgm:t>
    </dgm:pt>
    <dgm:pt modelId="{64E27C7E-48C5-4DDC-A54B-9D3A1B66EF2E}" type="sibTrans" cxnId="{5337825E-FAC2-46A0-ACE9-D7DC2BFEB83C}">
      <dgm:prSet/>
      <dgm:spPr/>
      <dgm:t>
        <a:bodyPr/>
        <a:lstStyle/>
        <a:p>
          <a:endParaRPr lang="en-GB"/>
        </a:p>
      </dgm:t>
    </dgm:pt>
    <dgm:pt modelId="{776F4065-8C06-4EAD-999B-8D8FE38ED479}">
      <dgm:prSet/>
      <dgm:spPr/>
      <dgm:t>
        <a:bodyPr/>
        <a:lstStyle/>
        <a:p>
          <a:r>
            <a:rPr lang="en-GB" dirty="0">
              <a:solidFill>
                <a:srgbClr val="4B4B4B"/>
              </a:solidFill>
              <a:cs typeface="Calibri"/>
            </a:rPr>
            <a:t>Older population that may not be as tech savvy</a:t>
          </a:r>
          <a:br>
            <a:rPr lang="en-GB" dirty="0">
              <a:solidFill>
                <a:srgbClr val="4B4B4B"/>
              </a:solidFill>
              <a:cs typeface="Calibri"/>
            </a:rPr>
          </a:br>
          <a:endParaRPr lang="en-GB" dirty="0">
            <a:solidFill>
              <a:srgbClr val="4B4B4B"/>
            </a:solidFill>
          </a:endParaRPr>
        </a:p>
      </dgm:t>
    </dgm:pt>
    <dgm:pt modelId="{948437AB-081E-44EA-B059-4D8032C1DBB2}" type="parTrans" cxnId="{D04FC888-F3B0-4AD1-BC1F-D63D06F2DC81}">
      <dgm:prSet/>
      <dgm:spPr/>
      <dgm:t>
        <a:bodyPr/>
        <a:lstStyle/>
        <a:p>
          <a:endParaRPr lang="en-GB"/>
        </a:p>
      </dgm:t>
    </dgm:pt>
    <dgm:pt modelId="{9A6CD91C-0E1D-45EA-97B3-44B8CAE69431}" type="sibTrans" cxnId="{D04FC888-F3B0-4AD1-BC1F-D63D06F2DC81}">
      <dgm:prSet/>
      <dgm:spPr/>
      <dgm:t>
        <a:bodyPr/>
        <a:lstStyle/>
        <a:p>
          <a:endParaRPr lang="en-GB"/>
        </a:p>
      </dgm:t>
    </dgm:pt>
    <dgm:pt modelId="{A36D4042-694C-458E-84AA-22FAD9B40815}">
      <dgm:prSet/>
      <dgm:spPr/>
      <dgm:t>
        <a:bodyPr/>
        <a:lstStyle/>
        <a:p>
          <a:r>
            <a:rPr lang="en-GB" dirty="0">
              <a:solidFill>
                <a:srgbClr val="4B4B4B"/>
              </a:solidFill>
            </a:rPr>
            <a:t>Patient Forums &amp; Focus Groups (face to face)</a:t>
          </a:r>
        </a:p>
      </dgm:t>
    </dgm:pt>
    <dgm:pt modelId="{12252550-2BDA-44E2-9C2D-764F908A598E}" type="parTrans" cxnId="{AE2FA820-D00D-4255-8F2E-3DC08CB924D1}">
      <dgm:prSet/>
      <dgm:spPr/>
      <dgm:t>
        <a:bodyPr/>
        <a:lstStyle/>
        <a:p>
          <a:endParaRPr lang="en-GB"/>
        </a:p>
      </dgm:t>
    </dgm:pt>
    <dgm:pt modelId="{D8F26B2C-3EE8-45C9-91E2-B3EFA87B11FA}" type="sibTrans" cxnId="{AE2FA820-D00D-4255-8F2E-3DC08CB924D1}">
      <dgm:prSet/>
      <dgm:spPr/>
      <dgm:t>
        <a:bodyPr/>
        <a:lstStyle/>
        <a:p>
          <a:endParaRPr lang="en-GB"/>
        </a:p>
      </dgm:t>
    </dgm:pt>
    <dgm:pt modelId="{86DB0ED8-516A-442D-A317-DCE70A1BB6F7}">
      <dgm:prSet/>
      <dgm:spPr/>
      <dgm:t>
        <a:bodyPr/>
        <a:lstStyle/>
        <a:p>
          <a:r>
            <a:rPr lang="en-GB" dirty="0">
              <a:solidFill>
                <a:srgbClr val="4B4B4B"/>
              </a:solidFill>
            </a:rPr>
            <a:t>Leaflets on day units and outpatients</a:t>
          </a:r>
        </a:p>
      </dgm:t>
    </dgm:pt>
    <dgm:pt modelId="{22F05695-9AE8-47ED-B07E-DAFD22D7BC67}" type="parTrans" cxnId="{133366C5-539E-4CFF-9F2C-7C90FBE8A392}">
      <dgm:prSet/>
      <dgm:spPr/>
      <dgm:t>
        <a:bodyPr/>
        <a:lstStyle/>
        <a:p>
          <a:endParaRPr lang="en-GB"/>
        </a:p>
      </dgm:t>
    </dgm:pt>
    <dgm:pt modelId="{57F47E38-5B8B-4B6E-B9A7-8287F96C3BDE}" type="sibTrans" cxnId="{133366C5-539E-4CFF-9F2C-7C90FBE8A392}">
      <dgm:prSet/>
      <dgm:spPr/>
      <dgm:t>
        <a:bodyPr/>
        <a:lstStyle/>
        <a:p>
          <a:endParaRPr lang="en-GB"/>
        </a:p>
      </dgm:t>
    </dgm:pt>
    <dgm:pt modelId="{563E0B8F-FFBB-47CF-AA6B-D57154239BE3}">
      <dgm:prSet/>
      <dgm:spPr/>
      <dgm:t>
        <a:bodyPr/>
        <a:lstStyle/>
        <a:p>
          <a:r>
            <a:rPr lang="en-GB" b="0" dirty="0">
              <a:solidFill>
                <a:srgbClr val="4B4B4B"/>
              </a:solidFill>
              <a:latin typeface="+mn-lt"/>
            </a:rPr>
            <a:t>Increasing the number of open sites</a:t>
          </a:r>
          <a:br>
            <a:rPr lang="en-GB" b="0" dirty="0">
              <a:solidFill>
                <a:srgbClr val="4B4B4B"/>
              </a:solidFill>
              <a:latin typeface="+mn-lt"/>
            </a:rPr>
          </a:br>
          <a:endParaRPr lang="en-GB" b="0" dirty="0">
            <a:solidFill>
              <a:srgbClr val="4B4B4B"/>
            </a:solidFill>
          </a:endParaRPr>
        </a:p>
      </dgm:t>
    </dgm:pt>
    <dgm:pt modelId="{1B947A27-0D4A-4D5F-A8AB-EE8CE4A41589}" type="parTrans" cxnId="{74C74CB0-85E0-4CA4-8BF7-58A201F64126}">
      <dgm:prSet/>
      <dgm:spPr/>
      <dgm:t>
        <a:bodyPr/>
        <a:lstStyle/>
        <a:p>
          <a:endParaRPr lang="en-GB"/>
        </a:p>
      </dgm:t>
    </dgm:pt>
    <dgm:pt modelId="{4833D602-8C58-48B7-AA61-00A4211B43AA}" type="sibTrans" cxnId="{74C74CB0-85E0-4CA4-8BF7-58A201F64126}">
      <dgm:prSet/>
      <dgm:spPr/>
      <dgm:t>
        <a:bodyPr/>
        <a:lstStyle/>
        <a:p>
          <a:endParaRPr lang="en-GB"/>
        </a:p>
      </dgm:t>
    </dgm:pt>
    <dgm:pt modelId="{3E5B88AC-8DFE-4CFF-BDDB-62C54B45747D}">
      <dgm:prSet/>
      <dgm:spPr/>
      <dgm:t>
        <a:bodyPr/>
        <a:lstStyle/>
        <a:p>
          <a:r>
            <a:rPr lang="en-GB" b="0" dirty="0">
              <a:solidFill>
                <a:srgbClr val="4B4B4B"/>
              </a:solidFill>
            </a:rPr>
            <a:t>Aiming for a wide geographical spread</a:t>
          </a:r>
        </a:p>
      </dgm:t>
    </dgm:pt>
    <dgm:pt modelId="{D67C66D0-CEC4-43B3-82A1-017A0CB43AEF}" type="parTrans" cxnId="{2F4944E4-0F51-41AD-B631-47B9FFC1ED3C}">
      <dgm:prSet/>
      <dgm:spPr/>
      <dgm:t>
        <a:bodyPr/>
        <a:lstStyle/>
        <a:p>
          <a:endParaRPr lang="en-GB"/>
        </a:p>
      </dgm:t>
    </dgm:pt>
    <dgm:pt modelId="{16E035B1-B9E7-4DE6-BF0B-AA7A99E76F78}" type="sibTrans" cxnId="{2F4944E4-0F51-41AD-B631-47B9FFC1ED3C}">
      <dgm:prSet/>
      <dgm:spPr/>
      <dgm:t>
        <a:bodyPr/>
        <a:lstStyle/>
        <a:p>
          <a:endParaRPr lang="en-GB"/>
        </a:p>
      </dgm:t>
    </dgm:pt>
    <dgm:pt modelId="{5B375B7A-0698-4BE7-AB82-ADFC06F16225}">
      <dgm:prSet/>
      <dgm:spPr/>
      <dgm:t>
        <a:bodyPr/>
        <a:lstStyle/>
        <a:p>
          <a:pPr>
            <a:buNone/>
          </a:pPr>
          <a:r>
            <a:rPr lang="en-GB" dirty="0">
              <a:solidFill>
                <a:srgbClr val="4B4B4B"/>
              </a:solidFill>
              <a:cs typeface="Calibri"/>
            </a:rPr>
            <a:t>Utilising a more direct approach:</a:t>
          </a:r>
          <a:endParaRPr lang="en-GB" dirty="0">
            <a:solidFill>
              <a:srgbClr val="4B4B4B"/>
            </a:solidFill>
          </a:endParaRPr>
        </a:p>
      </dgm:t>
    </dgm:pt>
    <dgm:pt modelId="{E1D43DBC-2A1D-4E82-AC00-B14A81BF028C}" type="parTrans" cxnId="{C79C5383-763F-4B5E-94E8-8B35D0F74280}">
      <dgm:prSet/>
      <dgm:spPr/>
      <dgm:t>
        <a:bodyPr/>
        <a:lstStyle/>
        <a:p>
          <a:endParaRPr lang="en-GB"/>
        </a:p>
      </dgm:t>
    </dgm:pt>
    <dgm:pt modelId="{C138598C-6167-4E5B-B6A3-CD992BB6915E}" type="sibTrans" cxnId="{C79C5383-763F-4B5E-94E8-8B35D0F74280}">
      <dgm:prSet/>
      <dgm:spPr/>
      <dgm:t>
        <a:bodyPr/>
        <a:lstStyle/>
        <a:p>
          <a:endParaRPr lang="en-GB"/>
        </a:p>
      </dgm:t>
    </dgm:pt>
    <dgm:pt modelId="{264FD8DB-4B78-47D7-BDDA-B7850F5E9D68}">
      <dgm:prSet/>
      <dgm:spPr/>
      <dgm:t>
        <a:bodyPr/>
        <a:lstStyle/>
        <a:p>
          <a:r>
            <a:rPr lang="en-GB" b="0" dirty="0">
              <a:solidFill>
                <a:srgbClr val="4B4B4B"/>
              </a:solidFill>
            </a:rPr>
            <a:t>Associate PI Scheme </a:t>
          </a:r>
        </a:p>
      </dgm:t>
    </dgm:pt>
    <dgm:pt modelId="{9E7F80D4-09D3-4AC8-8F23-41CF6FD9AD81}" type="parTrans" cxnId="{B352C19D-5753-4D3E-A659-1DC4DCCBA0DA}">
      <dgm:prSet/>
      <dgm:spPr/>
      <dgm:t>
        <a:bodyPr/>
        <a:lstStyle/>
        <a:p>
          <a:endParaRPr lang="en-GB"/>
        </a:p>
      </dgm:t>
    </dgm:pt>
    <dgm:pt modelId="{89116031-3C68-4D22-8EB2-80FEEF226CE9}" type="sibTrans" cxnId="{B352C19D-5753-4D3E-A659-1DC4DCCBA0DA}">
      <dgm:prSet/>
      <dgm:spPr/>
      <dgm:t>
        <a:bodyPr/>
        <a:lstStyle/>
        <a:p>
          <a:endParaRPr lang="en-GB"/>
        </a:p>
      </dgm:t>
    </dgm:pt>
    <dgm:pt modelId="{44CE44D4-4704-4227-B982-08D469918F66}">
      <dgm:prSet/>
      <dgm:spPr/>
      <dgm:t>
        <a:bodyPr/>
        <a:lstStyle/>
        <a:p>
          <a:endParaRPr lang="en-GB" b="0" dirty="0">
            <a:solidFill>
              <a:srgbClr val="4B4B4B"/>
            </a:solidFill>
          </a:endParaRPr>
        </a:p>
      </dgm:t>
    </dgm:pt>
    <dgm:pt modelId="{5E0E0D8B-D4F7-43A8-9024-49A7846DD05E}" type="parTrans" cxnId="{A5DA5686-AC68-4D2E-A417-65E096EF5AEF}">
      <dgm:prSet/>
      <dgm:spPr/>
      <dgm:t>
        <a:bodyPr/>
        <a:lstStyle/>
        <a:p>
          <a:endParaRPr lang="en-GB"/>
        </a:p>
      </dgm:t>
    </dgm:pt>
    <dgm:pt modelId="{433A9573-3F69-468B-A9B3-9544D2F963D2}" type="sibTrans" cxnId="{A5DA5686-AC68-4D2E-A417-65E096EF5AEF}">
      <dgm:prSet/>
      <dgm:spPr/>
      <dgm:t>
        <a:bodyPr/>
        <a:lstStyle/>
        <a:p>
          <a:endParaRPr lang="en-GB"/>
        </a:p>
      </dgm:t>
    </dgm:pt>
    <dgm:pt modelId="{647E94E6-620D-4C27-BD2C-745308D840FB}" type="pres">
      <dgm:prSet presAssocID="{6159A52A-6694-498B-8040-1F9AFDB247B3}" presName="Name0" presStyleCnt="0">
        <dgm:presLayoutVars>
          <dgm:dir/>
          <dgm:animLvl val="lvl"/>
          <dgm:resizeHandles val="exact"/>
        </dgm:presLayoutVars>
      </dgm:prSet>
      <dgm:spPr/>
    </dgm:pt>
    <dgm:pt modelId="{C22E30AD-D19A-45B5-BA0B-1BA9B68396EC}" type="pres">
      <dgm:prSet presAssocID="{D0C5956F-C1E6-43D3-A5E0-12157CE2BF45}" presName="composite" presStyleCnt="0"/>
      <dgm:spPr/>
    </dgm:pt>
    <dgm:pt modelId="{9A712FAA-1F88-4268-BA77-9AFE8C150B19}" type="pres">
      <dgm:prSet presAssocID="{D0C5956F-C1E6-43D3-A5E0-12157CE2BF45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A2027CBF-FE08-49C1-8425-4DC625B8E351}" type="pres">
      <dgm:prSet presAssocID="{D0C5956F-C1E6-43D3-A5E0-12157CE2BF45}" presName="desTx" presStyleLbl="alignAccFollowNode1" presStyleIdx="0" presStyleCnt="4">
        <dgm:presLayoutVars>
          <dgm:bulletEnabled val="1"/>
        </dgm:presLayoutVars>
      </dgm:prSet>
      <dgm:spPr/>
    </dgm:pt>
    <dgm:pt modelId="{CF7F8A2D-56F5-4259-AC4B-615E352665EA}" type="pres">
      <dgm:prSet presAssocID="{C977A615-72A9-4F61-82B1-AFF2CB036564}" presName="space" presStyleCnt="0"/>
      <dgm:spPr/>
    </dgm:pt>
    <dgm:pt modelId="{D9D25B89-6323-40E9-B86B-73DDC4905AAC}" type="pres">
      <dgm:prSet presAssocID="{D5077A85-1691-402E-A15D-24CA55FF4099}" presName="composite" presStyleCnt="0"/>
      <dgm:spPr/>
    </dgm:pt>
    <dgm:pt modelId="{46CC86C3-ADCB-4846-9179-2314936AD419}" type="pres">
      <dgm:prSet presAssocID="{D5077A85-1691-402E-A15D-24CA55FF409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3F9841F3-2555-4EE8-B590-7657ED23B058}" type="pres">
      <dgm:prSet presAssocID="{D5077A85-1691-402E-A15D-24CA55FF4099}" presName="desTx" presStyleLbl="alignAccFollowNode1" presStyleIdx="1" presStyleCnt="4">
        <dgm:presLayoutVars>
          <dgm:bulletEnabled val="1"/>
        </dgm:presLayoutVars>
      </dgm:prSet>
      <dgm:spPr/>
    </dgm:pt>
    <dgm:pt modelId="{58D92BF0-245D-4075-B142-060C05323B4B}" type="pres">
      <dgm:prSet presAssocID="{EF501650-4039-4791-A805-3EB1670FC7B5}" presName="space" presStyleCnt="0"/>
      <dgm:spPr/>
    </dgm:pt>
    <dgm:pt modelId="{A47AF4F6-9DF2-4824-AC3A-AD0DF2A122B5}" type="pres">
      <dgm:prSet presAssocID="{6F41DE8C-10BB-4422-8B91-0BAA9B3A535B}" presName="composite" presStyleCnt="0"/>
      <dgm:spPr/>
    </dgm:pt>
    <dgm:pt modelId="{471D1C06-72F3-4276-AA0D-3FDB75B63270}" type="pres">
      <dgm:prSet presAssocID="{6F41DE8C-10BB-4422-8B91-0BAA9B3A535B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ADDBAF7-5030-497F-8A89-3E0B9BBF8149}" type="pres">
      <dgm:prSet presAssocID="{6F41DE8C-10BB-4422-8B91-0BAA9B3A535B}" presName="desTx" presStyleLbl="alignAccFollowNode1" presStyleIdx="2" presStyleCnt="4">
        <dgm:presLayoutVars>
          <dgm:bulletEnabled val="1"/>
        </dgm:presLayoutVars>
      </dgm:prSet>
      <dgm:spPr/>
    </dgm:pt>
    <dgm:pt modelId="{F9E57D58-4062-46F2-956E-5B2FA59CBC2B}" type="pres">
      <dgm:prSet presAssocID="{CDB6327D-143D-4754-9E0C-343128ADA541}" presName="space" presStyleCnt="0"/>
      <dgm:spPr/>
    </dgm:pt>
    <dgm:pt modelId="{CDA9A5C5-CC1A-4EA4-B6D7-54D5FF998D4D}" type="pres">
      <dgm:prSet presAssocID="{41A3DE8E-6D91-4231-AAC0-A3FAE14D6FD3}" presName="composite" presStyleCnt="0"/>
      <dgm:spPr/>
    </dgm:pt>
    <dgm:pt modelId="{E26501FC-D46E-4265-866F-8BBD5A19C3E0}" type="pres">
      <dgm:prSet presAssocID="{41A3DE8E-6D91-4231-AAC0-A3FAE14D6FD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40F66AD3-AB75-405E-ABCC-F3C1EB86C71F}" type="pres">
      <dgm:prSet presAssocID="{41A3DE8E-6D91-4231-AAC0-A3FAE14D6FD3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4877703-5DEC-4B94-9736-3521EF8CC03B}" srcId="{D5077A85-1691-402E-A15D-24CA55FF4099}" destId="{6028D748-AD67-464A-A607-FA23E0852DD2}" srcOrd="0" destOrd="0" parTransId="{1F18E155-249E-4823-B2F9-81F17C3C50CD}" sibTransId="{F35CE71F-72A5-435C-9633-244F7927ECD7}"/>
    <dgm:cxn modelId="{AE2FA820-D00D-4255-8F2E-3DC08CB924D1}" srcId="{41A3DE8E-6D91-4231-AAC0-A3FAE14D6FD3}" destId="{A36D4042-694C-458E-84AA-22FAD9B40815}" srcOrd="2" destOrd="0" parTransId="{12252550-2BDA-44E2-9C2D-764F908A598E}" sibTransId="{D8F26B2C-3EE8-45C9-91E2-B3EFA87B11FA}"/>
    <dgm:cxn modelId="{B5941628-3D8B-4E7F-9EAA-475049F90AF7}" srcId="{6159A52A-6694-498B-8040-1F9AFDB247B3}" destId="{D5077A85-1691-402E-A15D-24CA55FF4099}" srcOrd="1" destOrd="0" parTransId="{B2E8A829-5CE8-450C-8A24-B8322DD63B4C}" sibTransId="{EF501650-4039-4791-A805-3EB1670FC7B5}"/>
    <dgm:cxn modelId="{C1A54E2E-1098-44FE-8C3C-50C8F906D24E}" type="presOf" srcId="{38CD9B06-A70E-40FE-982B-90BC73B3DEB7}" destId="{EADDBAF7-5030-497F-8A89-3E0B9BBF8149}" srcOrd="0" destOrd="5" presId="urn:microsoft.com/office/officeart/2005/8/layout/hList1"/>
    <dgm:cxn modelId="{FAD02032-D004-4307-90AE-201C8923D5DC}" type="presOf" srcId="{41A3DE8E-6D91-4231-AAC0-A3FAE14D6FD3}" destId="{E26501FC-D46E-4265-866F-8BBD5A19C3E0}" srcOrd="0" destOrd="0" presId="urn:microsoft.com/office/officeart/2005/8/layout/hList1"/>
    <dgm:cxn modelId="{E1057932-C93F-4348-B180-C62024E62361}" type="presOf" srcId="{E165A12E-3728-49A8-A4C1-DF4DEDB766D9}" destId="{EADDBAF7-5030-497F-8A89-3E0B9BBF8149}" srcOrd="0" destOrd="2" presId="urn:microsoft.com/office/officeart/2005/8/layout/hList1"/>
    <dgm:cxn modelId="{5FF5F932-4A3B-4A6D-9FD7-DCC8948A12D9}" srcId="{6F41DE8C-10BB-4422-8B91-0BAA9B3A535B}" destId="{4C33B048-F154-4649-810C-DC3E7B6CC480}" srcOrd="0" destOrd="0" parTransId="{7F3D6DD7-913C-4AD6-A539-5E50BA4535AF}" sibTransId="{C53E9097-D140-4572-A727-EDADB553DFC0}"/>
    <dgm:cxn modelId="{26941233-E993-49E3-A967-917C488742C7}" type="presOf" srcId="{A36D4042-694C-458E-84AA-22FAD9B40815}" destId="{40F66AD3-AB75-405E-ABCC-F3C1EB86C71F}" srcOrd="0" destOrd="2" presId="urn:microsoft.com/office/officeart/2005/8/layout/hList1"/>
    <dgm:cxn modelId="{65093B34-F849-4D1A-9B3D-C4C95C1CA591}" type="presOf" srcId="{6028D748-AD67-464A-A607-FA23E0852DD2}" destId="{3F9841F3-2555-4EE8-B590-7657ED23B058}" srcOrd="0" destOrd="0" presId="urn:microsoft.com/office/officeart/2005/8/layout/hList1"/>
    <dgm:cxn modelId="{C4F9AD3C-02AD-448E-8159-E49D1FEFE411}" type="presOf" srcId="{3E5B88AC-8DFE-4CFF-BDDB-62C54B45747D}" destId="{A2027CBF-FE08-49C1-8425-4DC625B8E351}" srcOrd="0" destOrd="3" presId="urn:microsoft.com/office/officeart/2005/8/layout/hList1"/>
    <dgm:cxn modelId="{9ED65C5C-607D-484B-9D7C-D2C4891952E0}" srcId="{6F41DE8C-10BB-4422-8B91-0BAA9B3A535B}" destId="{516446F3-54F5-4DED-918D-FBA52E7AD68A}" srcOrd="1" destOrd="0" parTransId="{EF0A4EA3-47BA-4C30-AC4C-C7BA5297BE2C}" sibTransId="{09572BF4-A5FF-47EB-AC04-E6CE14F792ED}"/>
    <dgm:cxn modelId="{A815A15D-75DE-436E-8255-4975B79FA5B5}" srcId="{6F41DE8C-10BB-4422-8B91-0BAA9B3A535B}" destId="{DFF9575B-BDC3-4100-AE4F-619FAA486C60}" srcOrd="3" destOrd="0" parTransId="{CC240FC4-F109-4AD9-B677-211ED98CD035}" sibTransId="{7365E2BB-1CB6-40F9-A23E-E77044DD5E30}"/>
    <dgm:cxn modelId="{5337825E-FAC2-46A0-ACE9-D7DC2BFEB83C}" srcId="{6F41DE8C-10BB-4422-8B91-0BAA9B3A535B}" destId="{38CD9B06-A70E-40FE-982B-90BC73B3DEB7}" srcOrd="5" destOrd="0" parTransId="{C40D37DB-C213-4248-8681-D1E024886B8F}" sibTransId="{64E27C7E-48C5-4DDC-A54B-9D3A1B66EF2E}"/>
    <dgm:cxn modelId="{81986E62-6767-4A9C-A03F-8AC1DED7DFFC}" type="presOf" srcId="{776F4065-8C06-4EAD-999B-8D8FE38ED479}" destId="{40F66AD3-AB75-405E-ABCC-F3C1EB86C71F}" srcOrd="0" destOrd="0" presId="urn:microsoft.com/office/officeart/2005/8/layout/hList1"/>
    <dgm:cxn modelId="{4A28FC46-B996-43DE-B15D-A05F9779F94D}" type="presOf" srcId="{D5077A85-1691-402E-A15D-24CA55FF4099}" destId="{46CC86C3-ADCB-4846-9179-2314936AD419}" srcOrd="0" destOrd="0" presId="urn:microsoft.com/office/officeart/2005/8/layout/hList1"/>
    <dgm:cxn modelId="{68281E71-1ED1-4EA9-84C9-087F2ECD525A}" type="presOf" srcId="{DC61F8E8-DCAF-4666-9AD3-531E7051E6BD}" destId="{EADDBAF7-5030-497F-8A89-3E0B9BBF8149}" srcOrd="0" destOrd="4" presId="urn:microsoft.com/office/officeart/2005/8/layout/hList1"/>
    <dgm:cxn modelId="{25AC3879-80A0-40C6-BDBD-E7B07DE22D2D}" srcId="{6159A52A-6694-498B-8040-1F9AFDB247B3}" destId="{D0C5956F-C1E6-43D3-A5E0-12157CE2BF45}" srcOrd="0" destOrd="0" parTransId="{F423EF64-66D4-4F75-AA38-CAB4CF3DCE1D}" sibTransId="{C977A615-72A9-4F61-82B1-AFF2CB036564}"/>
    <dgm:cxn modelId="{9207697B-278D-4DD8-8266-7CEC48B88391}" type="presOf" srcId="{563E0B8F-FFBB-47CF-AA6B-D57154239BE3}" destId="{A2027CBF-FE08-49C1-8425-4DC625B8E351}" srcOrd="0" destOrd="0" presId="urn:microsoft.com/office/officeart/2005/8/layout/hList1"/>
    <dgm:cxn modelId="{277DD87E-8868-4628-9EC1-2DE0CAE2477B}" type="presOf" srcId="{516446F3-54F5-4DED-918D-FBA52E7AD68A}" destId="{EADDBAF7-5030-497F-8A89-3E0B9BBF8149}" srcOrd="0" destOrd="1" presId="urn:microsoft.com/office/officeart/2005/8/layout/hList1"/>
    <dgm:cxn modelId="{C79C5383-763F-4B5E-94E8-8B35D0F74280}" srcId="{41A3DE8E-6D91-4231-AAC0-A3FAE14D6FD3}" destId="{5B375B7A-0698-4BE7-AB82-ADFC06F16225}" srcOrd="1" destOrd="0" parTransId="{E1D43DBC-2A1D-4E82-AC00-B14A81BF028C}" sibTransId="{C138598C-6167-4E5B-B6A3-CD992BB6915E}"/>
    <dgm:cxn modelId="{A5DA5686-AC68-4D2E-A417-65E096EF5AEF}" srcId="{D0C5956F-C1E6-43D3-A5E0-12157CE2BF45}" destId="{44CE44D4-4704-4227-B982-08D469918F66}" srcOrd="2" destOrd="0" parTransId="{5E0E0D8B-D4F7-43A8-9024-49A7846DD05E}" sibTransId="{433A9573-3F69-468B-A9B3-9544D2F963D2}"/>
    <dgm:cxn modelId="{D04FC888-F3B0-4AD1-BC1F-D63D06F2DC81}" srcId="{41A3DE8E-6D91-4231-AAC0-A3FAE14D6FD3}" destId="{776F4065-8C06-4EAD-999B-8D8FE38ED479}" srcOrd="0" destOrd="0" parTransId="{948437AB-081E-44EA-B059-4D8032C1DBB2}" sibTransId="{9A6CD91C-0E1D-45EA-97B3-44B8CAE69431}"/>
    <dgm:cxn modelId="{B352C19D-5753-4D3E-A659-1DC4DCCBA0DA}" srcId="{D0C5956F-C1E6-43D3-A5E0-12157CE2BF45}" destId="{264FD8DB-4B78-47D7-BDDA-B7850F5E9D68}" srcOrd="1" destOrd="0" parTransId="{9E7F80D4-09D3-4AC8-8F23-41CF6FD9AD81}" sibTransId="{89116031-3C68-4D22-8EB2-80FEEF226CE9}"/>
    <dgm:cxn modelId="{8A81CEA3-D7B0-4D41-914D-70D79F83B6CB}" srcId="{6159A52A-6694-498B-8040-1F9AFDB247B3}" destId="{41A3DE8E-6D91-4231-AAC0-A3FAE14D6FD3}" srcOrd="3" destOrd="0" parTransId="{EACC4064-4D57-445D-9189-E380833D57B6}" sibTransId="{9DD64FDA-EE7D-4E9F-A815-D53D193E2560}"/>
    <dgm:cxn modelId="{74C74CB0-85E0-4CA4-8BF7-58A201F64126}" srcId="{D0C5956F-C1E6-43D3-A5E0-12157CE2BF45}" destId="{563E0B8F-FFBB-47CF-AA6B-D57154239BE3}" srcOrd="0" destOrd="0" parTransId="{1B947A27-0D4A-4D5F-A8AB-EE8CE4A41589}" sibTransId="{4833D602-8C58-48B7-AA61-00A4211B43AA}"/>
    <dgm:cxn modelId="{392AE1B3-5C6D-4DA5-8F81-F244EA2515BB}" type="presOf" srcId="{6F41DE8C-10BB-4422-8B91-0BAA9B3A535B}" destId="{471D1C06-72F3-4276-AA0D-3FDB75B63270}" srcOrd="0" destOrd="0" presId="urn:microsoft.com/office/officeart/2005/8/layout/hList1"/>
    <dgm:cxn modelId="{43139ABE-84D3-4CD8-8E48-7FC83CF45375}" type="presOf" srcId="{DFF9575B-BDC3-4100-AE4F-619FAA486C60}" destId="{EADDBAF7-5030-497F-8A89-3E0B9BBF8149}" srcOrd="0" destOrd="3" presId="urn:microsoft.com/office/officeart/2005/8/layout/hList1"/>
    <dgm:cxn modelId="{879B0FC2-A065-4CAD-A82A-1B639A1E1F41}" type="presOf" srcId="{264FD8DB-4B78-47D7-BDDA-B7850F5E9D68}" destId="{A2027CBF-FE08-49C1-8425-4DC625B8E351}" srcOrd="0" destOrd="1" presId="urn:microsoft.com/office/officeart/2005/8/layout/hList1"/>
    <dgm:cxn modelId="{133366C5-539E-4CFF-9F2C-7C90FBE8A392}" srcId="{41A3DE8E-6D91-4231-AAC0-A3FAE14D6FD3}" destId="{86DB0ED8-516A-442D-A317-DCE70A1BB6F7}" srcOrd="3" destOrd="0" parTransId="{22F05695-9AE8-47ED-B07E-DAFD22D7BC67}" sibTransId="{57F47E38-5B8B-4B6E-B9A7-8287F96C3BDE}"/>
    <dgm:cxn modelId="{A102AACA-2B03-49AB-8892-3CE4299CB37E}" type="presOf" srcId="{86DB0ED8-516A-442D-A317-DCE70A1BB6F7}" destId="{40F66AD3-AB75-405E-ABCC-F3C1EB86C71F}" srcOrd="0" destOrd="3" presId="urn:microsoft.com/office/officeart/2005/8/layout/hList1"/>
    <dgm:cxn modelId="{40350FCF-4F70-43AA-B61C-FA450CFE3267}" type="presOf" srcId="{D0C5956F-C1E6-43D3-A5E0-12157CE2BF45}" destId="{9A712FAA-1F88-4268-BA77-9AFE8C150B19}" srcOrd="0" destOrd="0" presId="urn:microsoft.com/office/officeart/2005/8/layout/hList1"/>
    <dgm:cxn modelId="{0952C3D3-CCB0-4864-B46E-9B6B8A24AED8}" srcId="{6159A52A-6694-498B-8040-1F9AFDB247B3}" destId="{6F41DE8C-10BB-4422-8B91-0BAA9B3A535B}" srcOrd="2" destOrd="0" parTransId="{F7CCC8B1-4595-4F60-8A7B-ABFA1D7B0B10}" sibTransId="{CDB6327D-143D-4754-9E0C-343128ADA541}"/>
    <dgm:cxn modelId="{C14CE9D7-CF92-4A2F-9A73-81A9FDEF643B}" type="presOf" srcId="{4C33B048-F154-4649-810C-DC3E7B6CC480}" destId="{EADDBAF7-5030-497F-8A89-3E0B9BBF8149}" srcOrd="0" destOrd="0" presId="urn:microsoft.com/office/officeart/2005/8/layout/hList1"/>
    <dgm:cxn modelId="{2F4944E4-0F51-41AD-B631-47B9FFC1ED3C}" srcId="{D0C5956F-C1E6-43D3-A5E0-12157CE2BF45}" destId="{3E5B88AC-8DFE-4CFF-BDDB-62C54B45747D}" srcOrd="3" destOrd="0" parTransId="{D67C66D0-CEC4-43B3-82A1-017A0CB43AEF}" sibTransId="{16E035B1-B9E7-4DE6-BF0B-AA7A99E76F78}"/>
    <dgm:cxn modelId="{D9C634EA-640F-40BB-AF88-53E83FC2E58A}" srcId="{6F41DE8C-10BB-4422-8B91-0BAA9B3A535B}" destId="{E165A12E-3728-49A8-A4C1-DF4DEDB766D9}" srcOrd="2" destOrd="0" parTransId="{1056A6BA-EE2C-4D35-84C8-0D8413C7F4DA}" sibTransId="{4B646053-6895-4B5D-B730-E2BA51A3315B}"/>
    <dgm:cxn modelId="{2EB75AEB-6873-4DC3-B8FA-2DBAFC274B1D}" type="presOf" srcId="{44CE44D4-4704-4227-B982-08D469918F66}" destId="{A2027CBF-FE08-49C1-8425-4DC625B8E351}" srcOrd="0" destOrd="2" presId="urn:microsoft.com/office/officeart/2005/8/layout/hList1"/>
    <dgm:cxn modelId="{1C7F51F3-E30A-4BF4-BF62-77C89564ED83}" type="presOf" srcId="{5B375B7A-0698-4BE7-AB82-ADFC06F16225}" destId="{40F66AD3-AB75-405E-ABCC-F3C1EB86C71F}" srcOrd="0" destOrd="1" presId="urn:microsoft.com/office/officeart/2005/8/layout/hList1"/>
    <dgm:cxn modelId="{F41E44FA-AD35-4230-8B6F-9C33693DB2FB}" srcId="{6F41DE8C-10BB-4422-8B91-0BAA9B3A535B}" destId="{DC61F8E8-DCAF-4666-9AD3-531E7051E6BD}" srcOrd="4" destOrd="0" parTransId="{B23E31B5-433B-412F-906F-81AEAC0B0357}" sibTransId="{643F8C22-EED2-47EF-A0FD-31B5AB632157}"/>
    <dgm:cxn modelId="{111F4DFB-E894-4532-9F94-79F783447E11}" type="presOf" srcId="{6159A52A-6694-498B-8040-1F9AFDB247B3}" destId="{647E94E6-620D-4C27-BD2C-745308D840FB}" srcOrd="0" destOrd="0" presId="urn:microsoft.com/office/officeart/2005/8/layout/hList1"/>
    <dgm:cxn modelId="{F4049885-1CC2-436F-A5F1-21EE8FF3417F}" type="presParOf" srcId="{647E94E6-620D-4C27-BD2C-745308D840FB}" destId="{C22E30AD-D19A-45B5-BA0B-1BA9B68396EC}" srcOrd="0" destOrd="0" presId="urn:microsoft.com/office/officeart/2005/8/layout/hList1"/>
    <dgm:cxn modelId="{9D9C1527-F434-4C6D-9E19-2F3C2D229006}" type="presParOf" srcId="{C22E30AD-D19A-45B5-BA0B-1BA9B68396EC}" destId="{9A712FAA-1F88-4268-BA77-9AFE8C150B19}" srcOrd="0" destOrd="0" presId="urn:microsoft.com/office/officeart/2005/8/layout/hList1"/>
    <dgm:cxn modelId="{BC6D8659-F9BE-41A2-931D-0586BBC776E7}" type="presParOf" srcId="{C22E30AD-D19A-45B5-BA0B-1BA9B68396EC}" destId="{A2027CBF-FE08-49C1-8425-4DC625B8E351}" srcOrd="1" destOrd="0" presId="urn:microsoft.com/office/officeart/2005/8/layout/hList1"/>
    <dgm:cxn modelId="{41DEFCA8-96B2-4D3A-AC15-D605117531B3}" type="presParOf" srcId="{647E94E6-620D-4C27-BD2C-745308D840FB}" destId="{CF7F8A2D-56F5-4259-AC4B-615E352665EA}" srcOrd="1" destOrd="0" presId="urn:microsoft.com/office/officeart/2005/8/layout/hList1"/>
    <dgm:cxn modelId="{5524D3DF-5A0C-41DA-BC1D-DEA47184C356}" type="presParOf" srcId="{647E94E6-620D-4C27-BD2C-745308D840FB}" destId="{D9D25B89-6323-40E9-B86B-73DDC4905AAC}" srcOrd="2" destOrd="0" presId="urn:microsoft.com/office/officeart/2005/8/layout/hList1"/>
    <dgm:cxn modelId="{01BEFBCC-8DC1-49C6-B970-CDF2ED8DFB6C}" type="presParOf" srcId="{D9D25B89-6323-40E9-B86B-73DDC4905AAC}" destId="{46CC86C3-ADCB-4846-9179-2314936AD419}" srcOrd="0" destOrd="0" presId="urn:microsoft.com/office/officeart/2005/8/layout/hList1"/>
    <dgm:cxn modelId="{33378ACB-707C-493C-B03B-B022B6D612EA}" type="presParOf" srcId="{D9D25B89-6323-40E9-B86B-73DDC4905AAC}" destId="{3F9841F3-2555-4EE8-B590-7657ED23B058}" srcOrd="1" destOrd="0" presId="urn:microsoft.com/office/officeart/2005/8/layout/hList1"/>
    <dgm:cxn modelId="{00CB5740-7344-4460-83C8-DBE61AB23DAA}" type="presParOf" srcId="{647E94E6-620D-4C27-BD2C-745308D840FB}" destId="{58D92BF0-245D-4075-B142-060C05323B4B}" srcOrd="3" destOrd="0" presId="urn:microsoft.com/office/officeart/2005/8/layout/hList1"/>
    <dgm:cxn modelId="{0939A7AE-5133-4182-A40B-965C059B9AC6}" type="presParOf" srcId="{647E94E6-620D-4C27-BD2C-745308D840FB}" destId="{A47AF4F6-9DF2-4824-AC3A-AD0DF2A122B5}" srcOrd="4" destOrd="0" presId="urn:microsoft.com/office/officeart/2005/8/layout/hList1"/>
    <dgm:cxn modelId="{21C739F2-F96F-4997-A659-EACCD8914E61}" type="presParOf" srcId="{A47AF4F6-9DF2-4824-AC3A-AD0DF2A122B5}" destId="{471D1C06-72F3-4276-AA0D-3FDB75B63270}" srcOrd="0" destOrd="0" presId="urn:microsoft.com/office/officeart/2005/8/layout/hList1"/>
    <dgm:cxn modelId="{F759B0FD-5FE3-44DA-B4D8-739E732BF45C}" type="presParOf" srcId="{A47AF4F6-9DF2-4824-AC3A-AD0DF2A122B5}" destId="{EADDBAF7-5030-497F-8A89-3E0B9BBF8149}" srcOrd="1" destOrd="0" presId="urn:microsoft.com/office/officeart/2005/8/layout/hList1"/>
    <dgm:cxn modelId="{0C40F663-1127-4073-B061-27D32482C4D4}" type="presParOf" srcId="{647E94E6-620D-4C27-BD2C-745308D840FB}" destId="{F9E57D58-4062-46F2-956E-5B2FA59CBC2B}" srcOrd="5" destOrd="0" presId="urn:microsoft.com/office/officeart/2005/8/layout/hList1"/>
    <dgm:cxn modelId="{1F9EC702-AC9A-481E-BCFC-F590202A1474}" type="presParOf" srcId="{647E94E6-620D-4C27-BD2C-745308D840FB}" destId="{CDA9A5C5-CC1A-4EA4-B6D7-54D5FF998D4D}" srcOrd="6" destOrd="0" presId="urn:microsoft.com/office/officeart/2005/8/layout/hList1"/>
    <dgm:cxn modelId="{E34C4C5E-94F7-405C-AE2D-8BB4953FAB84}" type="presParOf" srcId="{CDA9A5C5-CC1A-4EA4-B6D7-54D5FF998D4D}" destId="{E26501FC-D46E-4265-866F-8BBD5A19C3E0}" srcOrd="0" destOrd="0" presId="urn:microsoft.com/office/officeart/2005/8/layout/hList1"/>
    <dgm:cxn modelId="{92A973E6-8658-4903-B9A5-6F797ACDB8F9}" type="presParOf" srcId="{CDA9A5C5-CC1A-4EA4-B6D7-54D5FF998D4D}" destId="{40F66AD3-AB75-405E-ABCC-F3C1EB86C71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BC14F7-BA4B-452E-BB67-93A3E720121E}" type="doc">
      <dgm:prSet loTypeId="urn:microsoft.com/office/officeart/2005/8/layout/lProcess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9F52BB8C-689A-4B97-AE5A-525E8D05906A}">
      <dgm:prSet phldrT="[Text]"/>
      <dgm:spPr/>
      <dgm:t>
        <a:bodyPr/>
        <a:lstStyle/>
        <a:p>
          <a:r>
            <a:rPr lang="en-GB" dirty="0">
              <a:latin typeface="+mn-lt"/>
            </a:rPr>
            <a:t>Any Stable Low Risk MDS</a:t>
          </a:r>
          <a:endParaRPr lang="en-GB" dirty="0"/>
        </a:p>
      </dgm:t>
    </dgm:pt>
    <dgm:pt modelId="{BD2505BF-EB7B-447F-861A-4744F2BD8F45}" type="parTrans" cxnId="{60F24731-FC2E-4886-9B5E-02F67D305B8F}">
      <dgm:prSet/>
      <dgm:spPr/>
      <dgm:t>
        <a:bodyPr/>
        <a:lstStyle/>
        <a:p>
          <a:endParaRPr lang="en-GB"/>
        </a:p>
      </dgm:t>
    </dgm:pt>
    <dgm:pt modelId="{089E3BDF-75A1-4991-B6E8-2BA09ADA069A}" type="sibTrans" cxnId="{60F24731-FC2E-4886-9B5E-02F67D305B8F}">
      <dgm:prSet/>
      <dgm:spPr/>
      <dgm:t>
        <a:bodyPr/>
        <a:lstStyle/>
        <a:p>
          <a:endParaRPr lang="en-GB"/>
        </a:p>
      </dgm:t>
    </dgm:pt>
    <dgm:pt modelId="{FD647757-37B7-462F-AFA7-16CD1E7E0132}">
      <dgm:prSet phldrT="[Text]" custT="1"/>
      <dgm:spPr/>
      <dgm:t>
        <a:bodyPr/>
        <a:lstStyle/>
        <a:p>
          <a:r>
            <a:rPr lang="en-GB" sz="1600" dirty="0"/>
            <a:t>Assess against the inclusion &amp; exclusion criteria</a:t>
          </a:r>
        </a:p>
      </dgm:t>
    </dgm:pt>
    <dgm:pt modelId="{CA7606B5-9236-4697-BE04-FCE97302CCB7}" type="parTrans" cxnId="{BBB54E76-0007-41B8-B369-6032AD5549C6}">
      <dgm:prSet/>
      <dgm:spPr/>
      <dgm:t>
        <a:bodyPr/>
        <a:lstStyle/>
        <a:p>
          <a:endParaRPr lang="en-GB"/>
        </a:p>
      </dgm:t>
    </dgm:pt>
    <dgm:pt modelId="{6F9BD26F-47F6-489B-93AD-9CB81CB99B2B}" type="sibTrans" cxnId="{BBB54E76-0007-41B8-B369-6032AD5549C6}">
      <dgm:prSet/>
      <dgm:spPr/>
      <dgm:t>
        <a:bodyPr/>
        <a:lstStyle/>
        <a:p>
          <a:endParaRPr lang="en-GB"/>
        </a:p>
      </dgm:t>
    </dgm:pt>
    <dgm:pt modelId="{2008E413-1CF2-4488-98C0-0A908FC075DA}">
      <dgm:prSet phldrT="[Text]"/>
      <dgm:spPr/>
      <dgm:t>
        <a:bodyPr/>
        <a:lstStyle/>
        <a:p>
          <a:r>
            <a:rPr lang="en-GB" dirty="0">
              <a:latin typeface="+mn-lt"/>
            </a:rPr>
            <a:t>Newly Diagnosed</a:t>
          </a:r>
          <a:endParaRPr lang="en-GB" dirty="0"/>
        </a:p>
      </dgm:t>
    </dgm:pt>
    <dgm:pt modelId="{1AF27E52-9831-404D-B56C-0DB606C22E7B}" type="parTrans" cxnId="{B0A30453-E6F3-49B6-A8E9-3183BCE67B6E}">
      <dgm:prSet/>
      <dgm:spPr/>
      <dgm:t>
        <a:bodyPr/>
        <a:lstStyle/>
        <a:p>
          <a:endParaRPr lang="en-GB"/>
        </a:p>
      </dgm:t>
    </dgm:pt>
    <dgm:pt modelId="{48FC468A-E2FF-46BB-97ED-C11CAE8743D1}" type="sibTrans" cxnId="{B0A30453-E6F3-49B6-A8E9-3183BCE67B6E}">
      <dgm:prSet/>
      <dgm:spPr/>
      <dgm:t>
        <a:bodyPr/>
        <a:lstStyle/>
        <a:p>
          <a:endParaRPr lang="en-GB"/>
        </a:p>
      </dgm:t>
    </dgm:pt>
    <dgm:pt modelId="{28A84B81-A9FA-494D-A73B-979878A29155}">
      <dgm:prSet phldrT="[Text]"/>
      <dgm:spPr/>
      <dgm:t>
        <a:bodyPr/>
        <a:lstStyle/>
        <a:p>
          <a:r>
            <a:rPr lang="en-GB" u="sng" dirty="0"/>
            <a:t>Check </a:t>
          </a:r>
          <a:r>
            <a:rPr lang="en-GB" u="sng" dirty="0" err="1"/>
            <a:t>epo</a:t>
          </a:r>
          <a:r>
            <a:rPr lang="en-GB" u="sng" dirty="0"/>
            <a:t> levels:</a:t>
          </a:r>
        </a:p>
        <a:p>
          <a:r>
            <a:rPr lang="en-GB" dirty="0"/>
            <a:t>High </a:t>
          </a:r>
          <a:r>
            <a:rPr lang="en-GB" dirty="0" err="1"/>
            <a:t>epo</a:t>
          </a:r>
          <a:r>
            <a:rPr lang="en-GB" dirty="0"/>
            <a:t> levels are unlikely to respond to ESA </a:t>
          </a:r>
          <a:br>
            <a:rPr lang="en-GB" dirty="0"/>
          </a:br>
          <a:endParaRPr lang="en-GB" dirty="0"/>
        </a:p>
        <a:p>
          <a:r>
            <a:rPr lang="en-GB" dirty="0"/>
            <a:t>Evidence for &gt;200 not responding – Guidelines suggest using Anaemia/GCSF score</a:t>
          </a:r>
          <a:br>
            <a:rPr lang="en-GB" dirty="0"/>
          </a:br>
          <a:endParaRPr lang="en-GB" dirty="0"/>
        </a:p>
        <a:p>
          <a:r>
            <a:rPr lang="en-GB" dirty="0"/>
            <a:t>We will amend so clinician's decision as to suitability for ESA </a:t>
          </a:r>
        </a:p>
      </dgm:t>
    </dgm:pt>
    <dgm:pt modelId="{7454D98D-76CB-4BB3-88D7-B177583EA527}" type="parTrans" cxnId="{D1E7051A-BF00-4AE7-8555-237DF2A3E968}">
      <dgm:prSet/>
      <dgm:spPr/>
      <dgm:t>
        <a:bodyPr/>
        <a:lstStyle/>
        <a:p>
          <a:endParaRPr lang="en-GB"/>
        </a:p>
      </dgm:t>
    </dgm:pt>
    <dgm:pt modelId="{E6BD18D5-1E06-4ACD-8868-37A77B6A2708}" type="sibTrans" cxnId="{D1E7051A-BF00-4AE7-8555-237DF2A3E968}">
      <dgm:prSet/>
      <dgm:spPr/>
      <dgm:t>
        <a:bodyPr/>
        <a:lstStyle/>
        <a:p>
          <a:endParaRPr lang="en-GB"/>
        </a:p>
      </dgm:t>
    </dgm:pt>
    <dgm:pt modelId="{D1C25656-7218-4168-B8A2-FD402E20EF1D}">
      <dgm:prSet phldrT="[Text]"/>
      <dgm:spPr/>
      <dgm:t>
        <a:bodyPr/>
        <a:lstStyle/>
        <a:p>
          <a:r>
            <a:rPr lang="en-GB" dirty="0"/>
            <a:t>Monitor for symptoms</a:t>
          </a:r>
        </a:p>
      </dgm:t>
    </dgm:pt>
    <dgm:pt modelId="{5309D2BA-250C-4238-A45A-A29FDBD10407}" type="parTrans" cxnId="{6D03F503-A379-4013-ABFB-CBDAEB42C129}">
      <dgm:prSet/>
      <dgm:spPr/>
      <dgm:t>
        <a:bodyPr/>
        <a:lstStyle/>
        <a:p>
          <a:endParaRPr lang="en-GB"/>
        </a:p>
      </dgm:t>
    </dgm:pt>
    <dgm:pt modelId="{E7CD00E9-8ABF-4CBC-AE7F-6D848D924EE9}" type="sibTrans" cxnId="{6D03F503-A379-4013-ABFB-CBDAEB42C129}">
      <dgm:prSet/>
      <dgm:spPr/>
      <dgm:t>
        <a:bodyPr/>
        <a:lstStyle/>
        <a:p>
          <a:endParaRPr lang="en-GB"/>
        </a:p>
      </dgm:t>
    </dgm:pt>
    <dgm:pt modelId="{117DCCC8-B3EE-494C-BCDA-E3EC9EE9F489}">
      <dgm:prSet phldrT="[Text]"/>
      <dgm:spPr/>
      <dgm:t>
        <a:bodyPr/>
        <a:lstStyle/>
        <a:p>
          <a:r>
            <a:rPr lang="en-GB" dirty="0">
              <a:latin typeface="+mn-lt"/>
            </a:rPr>
            <a:t>On ESA Already?</a:t>
          </a:r>
          <a:endParaRPr lang="en-GB" dirty="0"/>
        </a:p>
      </dgm:t>
    </dgm:pt>
    <dgm:pt modelId="{62DA806B-054E-4CA6-ABEE-AA022D92EB31}" type="parTrans" cxnId="{D89DC064-89A5-4CB5-8729-624FB4B611FD}">
      <dgm:prSet/>
      <dgm:spPr/>
      <dgm:t>
        <a:bodyPr/>
        <a:lstStyle/>
        <a:p>
          <a:endParaRPr lang="en-GB"/>
        </a:p>
      </dgm:t>
    </dgm:pt>
    <dgm:pt modelId="{65F842EA-3E97-4EDB-B935-2C9FD93B20C1}" type="sibTrans" cxnId="{D89DC064-89A5-4CB5-8729-624FB4B611FD}">
      <dgm:prSet/>
      <dgm:spPr/>
      <dgm:t>
        <a:bodyPr/>
        <a:lstStyle/>
        <a:p>
          <a:endParaRPr lang="en-GB"/>
        </a:p>
      </dgm:t>
    </dgm:pt>
    <dgm:pt modelId="{41757E80-7C44-46AE-AFFC-5CC14A8F4F62}">
      <dgm:prSet phldrT="[Text]" custT="1"/>
      <dgm:spPr/>
      <dgm:t>
        <a:bodyPr/>
        <a:lstStyle/>
        <a:p>
          <a:pPr>
            <a:buNone/>
          </a:pPr>
          <a:r>
            <a:rPr lang="en-GB" sz="1400" dirty="0"/>
            <a:t>Are they responding adequately?</a:t>
          </a:r>
        </a:p>
        <a:p>
          <a:pPr>
            <a:buFont typeface="Arial" panose="020B0604020202020204" pitchFamily="34" charset="0"/>
            <a:buChar char="•"/>
          </a:pPr>
          <a:r>
            <a:rPr lang="en-GB" sz="1400" dirty="0"/>
            <a:t>8 weeks on adequate dose of ESA and no response (don’t under treat)</a:t>
          </a:r>
        </a:p>
      </dgm:t>
    </dgm:pt>
    <dgm:pt modelId="{3BB99C00-EBAB-42F6-A91E-3D7562D4F427}" type="parTrans" cxnId="{BEE6AF94-286D-4154-8A09-41F63B9D1A38}">
      <dgm:prSet/>
      <dgm:spPr/>
      <dgm:t>
        <a:bodyPr/>
        <a:lstStyle/>
        <a:p>
          <a:endParaRPr lang="en-GB"/>
        </a:p>
      </dgm:t>
    </dgm:pt>
    <dgm:pt modelId="{E6A2AE5B-DFB6-4C25-9ABF-F54008AA4E7A}" type="sibTrans" cxnId="{BEE6AF94-286D-4154-8A09-41F63B9D1A38}">
      <dgm:prSet/>
      <dgm:spPr/>
      <dgm:t>
        <a:bodyPr/>
        <a:lstStyle/>
        <a:p>
          <a:endParaRPr lang="en-GB"/>
        </a:p>
      </dgm:t>
    </dgm:pt>
    <dgm:pt modelId="{FDFF4B8D-B5A5-4DB1-A4F2-5423A09A6828}">
      <dgm:prSet phldrT="[Text]"/>
      <dgm:spPr/>
      <dgm:t>
        <a:bodyPr/>
        <a:lstStyle/>
        <a:p>
          <a:r>
            <a:rPr lang="en-GB" dirty="0"/>
            <a:t>Anticipate loss or failure of response</a:t>
          </a:r>
        </a:p>
      </dgm:t>
    </dgm:pt>
    <dgm:pt modelId="{0510E892-D429-48EA-B1BE-602618E685E5}" type="parTrans" cxnId="{AD0AB7AD-5E02-49C0-8791-0C954B57D9DF}">
      <dgm:prSet/>
      <dgm:spPr/>
      <dgm:t>
        <a:bodyPr/>
        <a:lstStyle/>
        <a:p>
          <a:endParaRPr lang="en-GB"/>
        </a:p>
      </dgm:t>
    </dgm:pt>
    <dgm:pt modelId="{AF0502DA-4AA5-4A39-AEB6-70520F83C39D}" type="sibTrans" cxnId="{AD0AB7AD-5E02-49C0-8791-0C954B57D9DF}">
      <dgm:prSet/>
      <dgm:spPr/>
      <dgm:t>
        <a:bodyPr/>
        <a:lstStyle/>
        <a:p>
          <a:endParaRPr lang="en-GB"/>
        </a:p>
      </dgm:t>
    </dgm:pt>
    <dgm:pt modelId="{13671873-0A2F-459F-B09B-8C1424A2E23E}">
      <dgm:prSet/>
      <dgm:spPr/>
      <dgm:t>
        <a:bodyPr/>
        <a:lstStyle/>
        <a:p>
          <a:r>
            <a:rPr lang="en-GB" dirty="0">
              <a:latin typeface="+mn-lt"/>
            </a:rPr>
            <a:t>Symptomatic</a:t>
          </a:r>
          <a:endParaRPr lang="en-GB" dirty="0"/>
        </a:p>
      </dgm:t>
    </dgm:pt>
    <dgm:pt modelId="{2ED84018-0264-411F-BC8B-FF96E2B24E7A}" type="parTrans" cxnId="{94A55945-0D12-4B66-A546-2F936AD2BC4C}">
      <dgm:prSet/>
      <dgm:spPr/>
      <dgm:t>
        <a:bodyPr/>
        <a:lstStyle/>
        <a:p>
          <a:endParaRPr lang="en-GB"/>
        </a:p>
      </dgm:t>
    </dgm:pt>
    <dgm:pt modelId="{DAB57672-6CE2-4AA3-A1AD-3394CE3B90C7}" type="sibTrans" cxnId="{94A55945-0D12-4B66-A546-2F936AD2BC4C}">
      <dgm:prSet/>
      <dgm:spPr/>
      <dgm:t>
        <a:bodyPr/>
        <a:lstStyle/>
        <a:p>
          <a:endParaRPr lang="en-GB"/>
        </a:p>
      </dgm:t>
    </dgm:pt>
    <dgm:pt modelId="{E1473292-A04D-4782-984B-11C4D9B6FAA1}">
      <dgm:prSet/>
      <dgm:spPr/>
      <dgm:t>
        <a:bodyPr/>
        <a:lstStyle/>
        <a:p>
          <a:r>
            <a:rPr lang="en-GB" dirty="0">
              <a:latin typeface="+mn-lt"/>
            </a:rPr>
            <a:t>Transfusion Dependent</a:t>
          </a:r>
          <a:endParaRPr lang="en-GB" dirty="0"/>
        </a:p>
      </dgm:t>
    </dgm:pt>
    <dgm:pt modelId="{1C522D3C-2286-4DB5-8AA2-BDC26CB16415}" type="parTrans" cxnId="{6D5BF545-3AD4-4A89-B82F-93B2895B9F0B}">
      <dgm:prSet/>
      <dgm:spPr/>
      <dgm:t>
        <a:bodyPr/>
        <a:lstStyle/>
        <a:p>
          <a:endParaRPr lang="en-GB"/>
        </a:p>
      </dgm:t>
    </dgm:pt>
    <dgm:pt modelId="{0578ECE3-9CCB-40A8-85F0-EBB067F117EA}" type="sibTrans" cxnId="{6D5BF545-3AD4-4A89-B82F-93B2895B9F0B}">
      <dgm:prSet/>
      <dgm:spPr/>
      <dgm:t>
        <a:bodyPr/>
        <a:lstStyle/>
        <a:p>
          <a:endParaRPr lang="en-GB"/>
        </a:p>
      </dgm:t>
    </dgm:pt>
    <dgm:pt modelId="{4B25F4E2-32FB-4772-AEF7-CAD1B0813B2A}">
      <dgm:prSet custT="1"/>
      <dgm:spPr/>
      <dgm:t>
        <a:bodyPr/>
        <a:lstStyle/>
        <a:p>
          <a:r>
            <a:rPr lang="en-GB" sz="1400" dirty="0"/>
            <a:t>Bleeding – not necessarily extreme thrombocytopenia</a:t>
          </a:r>
        </a:p>
      </dgm:t>
    </dgm:pt>
    <dgm:pt modelId="{5B5C422B-73FB-4BB5-B30A-E227173E9403}" type="parTrans" cxnId="{441EFF96-4D76-4034-9978-4AC180868C3A}">
      <dgm:prSet/>
      <dgm:spPr/>
      <dgm:t>
        <a:bodyPr/>
        <a:lstStyle/>
        <a:p>
          <a:endParaRPr lang="en-GB"/>
        </a:p>
      </dgm:t>
    </dgm:pt>
    <dgm:pt modelId="{E052E13D-1D9F-4BDD-BCE9-45B1B065B648}" type="sibTrans" cxnId="{441EFF96-4D76-4034-9978-4AC180868C3A}">
      <dgm:prSet/>
      <dgm:spPr/>
      <dgm:t>
        <a:bodyPr/>
        <a:lstStyle/>
        <a:p>
          <a:endParaRPr lang="en-GB"/>
        </a:p>
      </dgm:t>
    </dgm:pt>
    <dgm:pt modelId="{856EFD1C-1DCC-407B-9E55-0E0D2D0DCDF3}">
      <dgm:prSet custT="1"/>
      <dgm:spPr/>
      <dgm:t>
        <a:bodyPr/>
        <a:lstStyle/>
        <a:p>
          <a:r>
            <a:rPr lang="en-GB" sz="1600" dirty="0"/>
            <a:t>Shorter history of transfusion might be more likely to respond</a:t>
          </a:r>
        </a:p>
      </dgm:t>
    </dgm:pt>
    <dgm:pt modelId="{EAC9CFB4-DBDC-4508-8433-B2276FFBAA44}" type="parTrans" cxnId="{24016355-7C5F-47A2-84AE-366B00D88322}">
      <dgm:prSet/>
      <dgm:spPr/>
      <dgm:t>
        <a:bodyPr/>
        <a:lstStyle/>
        <a:p>
          <a:endParaRPr lang="en-GB"/>
        </a:p>
      </dgm:t>
    </dgm:pt>
    <dgm:pt modelId="{44348092-9E41-43A2-89EB-4C79ECDB9D41}" type="sibTrans" cxnId="{24016355-7C5F-47A2-84AE-366B00D88322}">
      <dgm:prSet/>
      <dgm:spPr/>
      <dgm:t>
        <a:bodyPr/>
        <a:lstStyle/>
        <a:p>
          <a:endParaRPr lang="en-GB"/>
        </a:p>
      </dgm:t>
    </dgm:pt>
    <dgm:pt modelId="{FF907FDB-A3CF-43AB-99F0-5AF4C9107D52}">
      <dgm:prSet/>
      <dgm:spPr/>
      <dgm:t>
        <a:bodyPr/>
        <a:lstStyle/>
        <a:p>
          <a:r>
            <a:rPr lang="en-GB" dirty="0"/>
            <a:t>Please document these!</a:t>
          </a:r>
          <a:r>
            <a:rPr lang="en-GB" dirty="0">
              <a:latin typeface="+mn-lt"/>
            </a:rPr>
            <a:t> </a:t>
          </a:r>
          <a:endParaRPr lang="en-GB" dirty="0"/>
        </a:p>
      </dgm:t>
    </dgm:pt>
    <dgm:pt modelId="{4EA72B09-97B9-4877-AB9C-9D54332AE511}" type="parTrans" cxnId="{C6C84431-52E1-4A45-83BB-A14A92C18EDE}">
      <dgm:prSet/>
      <dgm:spPr/>
      <dgm:t>
        <a:bodyPr/>
        <a:lstStyle/>
        <a:p>
          <a:endParaRPr lang="en-GB"/>
        </a:p>
      </dgm:t>
    </dgm:pt>
    <dgm:pt modelId="{C34962A3-7924-4E02-910A-5B1A85726DAD}" type="sibTrans" cxnId="{C6C84431-52E1-4A45-83BB-A14A92C18EDE}">
      <dgm:prSet/>
      <dgm:spPr/>
      <dgm:t>
        <a:bodyPr/>
        <a:lstStyle/>
        <a:p>
          <a:endParaRPr lang="en-GB"/>
        </a:p>
      </dgm:t>
    </dgm:pt>
    <dgm:pt modelId="{3E1E1025-62D7-40E9-968F-DB4BD23DEFCA}">
      <dgm:prSet custT="1"/>
      <dgm:spPr/>
      <dgm:t>
        <a:bodyPr/>
        <a:lstStyle/>
        <a:p>
          <a:r>
            <a:rPr lang="en-GB" sz="1400" dirty="0"/>
            <a:t>Recurrent infections with neutropenia or poor neutrophil function</a:t>
          </a:r>
        </a:p>
      </dgm:t>
    </dgm:pt>
    <dgm:pt modelId="{20E76531-5B04-4D7C-A57A-4FCC3808432D}" type="parTrans" cxnId="{9F6BE5B2-12CB-42AB-9824-847ACC611B63}">
      <dgm:prSet/>
      <dgm:spPr/>
      <dgm:t>
        <a:bodyPr/>
        <a:lstStyle/>
        <a:p>
          <a:endParaRPr lang="en-GB"/>
        </a:p>
      </dgm:t>
    </dgm:pt>
    <dgm:pt modelId="{3B327A35-A255-484C-931D-9DFDC7638F3A}" type="sibTrans" cxnId="{9F6BE5B2-12CB-42AB-9824-847ACC611B63}">
      <dgm:prSet/>
      <dgm:spPr/>
      <dgm:t>
        <a:bodyPr/>
        <a:lstStyle/>
        <a:p>
          <a:endParaRPr lang="en-GB"/>
        </a:p>
      </dgm:t>
    </dgm:pt>
    <dgm:pt modelId="{3213DFFE-B9FE-45F2-8EA3-A603476CAE79}">
      <dgm:prSet/>
      <dgm:spPr/>
      <dgm:t>
        <a:bodyPr/>
        <a:lstStyle/>
        <a:p>
          <a:r>
            <a:rPr lang="en-GB" dirty="0"/>
            <a:t>Add to </a:t>
          </a:r>
          <a:br>
            <a:rPr lang="en-GB" dirty="0"/>
          </a:br>
          <a:r>
            <a:rPr lang="en-GB" dirty="0"/>
            <a:t>pre-screening log </a:t>
          </a:r>
        </a:p>
      </dgm:t>
    </dgm:pt>
    <dgm:pt modelId="{F33457B7-A9C3-4DE2-A39D-D79B14E3351F}" type="parTrans" cxnId="{21EFA0A5-0584-4823-ADED-75F0B7BD775B}">
      <dgm:prSet/>
      <dgm:spPr/>
      <dgm:t>
        <a:bodyPr/>
        <a:lstStyle/>
        <a:p>
          <a:endParaRPr lang="en-GB"/>
        </a:p>
      </dgm:t>
    </dgm:pt>
    <dgm:pt modelId="{E3944B11-8830-49DC-A339-C72EB1CE0D26}" type="sibTrans" cxnId="{21EFA0A5-0584-4823-ADED-75F0B7BD775B}">
      <dgm:prSet/>
      <dgm:spPr/>
      <dgm:t>
        <a:bodyPr/>
        <a:lstStyle/>
        <a:p>
          <a:endParaRPr lang="en-GB"/>
        </a:p>
      </dgm:t>
    </dgm:pt>
    <dgm:pt modelId="{8DB2D9A2-2FB4-4065-B1EB-D04B3136599C}" type="pres">
      <dgm:prSet presAssocID="{A6BC14F7-BA4B-452E-BB67-93A3E720121E}" presName="theList" presStyleCnt="0">
        <dgm:presLayoutVars>
          <dgm:dir/>
          <dgm:animLvl val="lvl"/>
          <dgm:resizeHandles val="exact"/>
        </dgm:presLayoutVars>
      </dgm:prSet>
      <dgm:spPr/>
    </dgm:pt>
    <dgm:pt modelId="{258751A2-6ED6-48DA-A20D-5C079F0A81B4}" type="pres">
      <dgm:prSet presAssocID="{9F52BB8C-689A-4B97-AE5A-525E8D05906A}" presName="compNode" presStyleCnt="0"/>
      <dgm:spPr/>
    </dgm:pt>
    <dgm:pt modelId="{B6027DF8-0E8E-4293-81B5-4FD10B2EF5E3}" type="pres">
      <dgm:prSet presAssocID="{9F52BB8C-689A-4B97-AE5A-525E8D05906A}" presName="aNode" presStyleLbl="bgShp" presStyleIdx="0" presStyleCnt="5"/>
      <dgm:spPr/>
    </dgm:pt>
    <dgm:pt modelId="{2EB475C2-308D-497C-9B25-5F85449784AA}" type="pres">
      <dgm:prSet presAssocID="{9F52BB8C-689A-4B97-AE5A-525E8D05906A}" presName="textNode" presStyleLbl="bgShp" presStyleIdx="0" presStyleCnt="5"/>
      <dgm:spPr/>
    </dgm:pt>
    <dgm:pt modelId="{7E353DC2-30D2-483F-936C-8FC34CB8C4CE}" type="pres">
      <dgm:prSet presAssocID="{9F52BB8C-689A-4B97-AE5A-525E8D05906A}" presName="compChildNode" presStyleCnt="0"/>
      <dgm:spPr/>
    </dgm:pt>
    <dgm:pt modelId="{ADB892A0-4F5B-449D-BBA4-3C88F0CE222A}" type="pres">
      <dgm:prSet presAssocID="{9F52BB8C-689A-4B97-AE5A-525E8D05906A}" presName="theInnerList" presStyleCnt="0"/>
      <dgm:spPr/>
    </dgm:pt>
    <dgm:pt modelId="{65047E32-EA39-43D0-BB3D-F7769927F955}" type="pres">
      <dgm:prSet presAssocID="{FD647757-37B7-462F-AFA7-16CD1E7E0132}" presName="childNode" presStyleLbl="node1" presStyleIdx="0" presStyleCnt="10">
        <dgm:presLayoutVars>
          <dgm:bulletEnabled val="1"/>
        </dgm:presLayoutVars>
      </dgm:prSet>
      <dgm:spPr/>
    </dgm:pt>
    <dgm:pt modelId="{24FDE990-97B0-4569-AC6D-1E7A3945EED9}" type="pres">
      <dgm:prSet presAssocID="{FD647757-37B7-462F-AFA7-16CD1E7E0132}" presName="aSpace2" presStyleCnt="0"/>
      <dgm:spPr/>
    </dgm:pt>
    <dgm:pt modelId="{4405FF7B-13DA-47AB-9A2A-E392E30891D0}" type="pres">
      <dgm:prSet presAssocID="{3213DFFE-B9FE-45F2-8EA3-A603476CAE79}" presName="childNode" presStyleLbl="node1" presStyleIdx="1" presStyleCnt="10" custScaleY="21177">
        <dgm:presLayoutVars>
          <dgm:bulletEnabled val="1"/>
        </dgm:presLayoutVars>
      </dgm:prSet>
      <dgm:spPr/>
    </dgm:pt>
    <dgm:pt modelId="{72D92CC1-14AD-401E-9F7F-CE6877E47DF7}" type="pres">
      <dgm:prSet presAssocID="{9F52BB8C-689A-4B97-AE5A-525E8D05906A}" presName="aSpace" presStyleCnt="0"/>
      <dgm:spPr/>
    </dgm:pt>
    <dgm:pt modelId="{7989E07D-E2B8-43CB-B616-A7B2F796995A}" type="pres">
      <dgm:prSet presAssocID="{2008E413-1CF2-4488-98C0-0A908FC075DA}" presName="compNode" presStyleCnt="0"/>
      <dgm:spPr/>
    </dgm:pt>
    <dgm:pt modelId="{3A152A53-144B-4213-B63F-3C2F3662C6F2}" type="pres">
      <dgm:prSet presAssocID="{2008E413-1CF2-4488-98C0-0A908FC075DA}" presName="aNode" presStyleLbl="bgShp" presStyleIdx="1" presStyleCnt="5"/>
      <dgm:spPr/>
    </dgm:pt>
    <dgm:pt modelId="{E2F017BB-ECDF-4458-8CF3-078DDF6FF389}" type="pres">
      <dgm:prSet presAssocID="{2008E413-1CF2-4488-98C0-0A908FC075DA}" presName="textNode" presStyleLbl="bgShp" presStyleIdx="1" presStyleCnt="5"/>
      <dgm:spPr/>
    </dgm:pt>
    <dgm:pt modelId="{8B568777-50FD-4126-9515-EAE0B09E4F01}" type="pres">
      <dgm:prSet presAssocID="{2008E413-1CF2-4488-98C0-0A908FC075DA}" presName="compChildNode" presStyleCnt="0"/>
      <dgm:spPr/>
    </dgm:pt>
    <dgm:pt modelId="{9678EC0E-026E-4C9F-8506-4BF66FECD62C}" type="pres">
      <dgm:prSet presAssocID="{2008E413-1CF2-4488-98C0-0A908FC075DA}" presName="theInnerList" presStyleCnt="0"/>
      <dgm:spPr/>
    </dgm:pt>
    <dgm:pt modelId="{8F5C49DA-2A7D-4357-AE52-51C853D4B482}" type="pres">
      <dgm:prSet presAssocID="{28A84B81-A9FA-494D-A73B-979878A29155}" presName="childNode" presStyleLbl="node1" presStyleIdx="2" presStyleCnt="10" custScaleY="144892">
        <dgm:presLayoutVars>
          <dgm:bulletEnabled val="1"/>
        </dgm:presLayoutVars>
      </dgm:prSet>
      <dgm:spPr/>
    </dgm:pt>
    <dgm:pt modelId="{7538220E-64CD-46BC-AE65-9CF2E1AEC0B5}" type="pres">
      <dgm:prSet presAssocID="{28A84B81-A9FA-494D-A73B-979878A29155}" presName="aSpace2" presStyleCnt="0"/>
      <dgm:spPr/>
    </dgm:pt>
    <dgm:pt modelId="{7519D07F-8E35-4035-8644-0D6826FCE929}" type="pres">
      <dgm:prSet presAssocID="{D1C25656-7218-4168-B8A2-FD402E20EF1D}" presName="childNode" presStyleLbl="node1" presStyleIdx="3" presStyleCnt="10" custScaleY="24860">
        <dgm:presLayoutVars>
          <dgm:bulletEnabled val="1"/>
        </dgm:presLayoutVars>
      </dgm:prSet>
      <dgm:spPr/>
    </dgm:pt>
    <dgm:pt modelId="{39AC8DD7-AC0D-417A-94C3-77703CDD7E95}" type="pres">
      <dgm:prSet presAssocID="{2008E413-1CF2-4488-98C0-0A908FC075DA}" presName="aSpace" presStyleCnt="0"/>
      <dgm:spPr/>
    </dgm:pt>
    <dgm:pt modelId="{A8B39C9E-C95E-48E1-BC30-6C5F830953FD}" type="pres">
      <dgm:prSet presAssocID="{117DCCC8-B3EE-494C-BCDA-E3EC9EE9F489}" presName="compNode" presStyleCnt="0"/>
      <dgm:spPr/>
    </dgm:pt>
    <dgm:pt modelId="{978323FB-013E-4C28-BE0F-4B64821A171B}" type="pres">
      <dgm:prSet presAssocID="{117DCCC8-B3EE-494C-BCDA-E3EC9EE9F489}" presName="aNode" presStyleLbl="bgShp" presStyleIdx="2" presStyleCnt="5"/>
      <dgm:spPr/>
    </dgm:pt>
    <dgm:pt modelId="{4616F430-F16F-4FBD-9F60-5F2E80123362}" type="pres">
      <dgm:prSet presAssocID="{117DCCC8-B3EE-494C-BCDA-E3EC9EE9F489}" presName="textNode" presStyleLbl="bgShp" presStyleIdx="2" presStyleCnt="5"/>
      <dgm:spPr/>
    </dgm:pt>
    <dgm:pt modelId="{2AFEB2A3-AD67-4648-9FC7-58C09E184458}" type="pres">
      <dgm:prSet presAssocID="{117DCCC8-B3EE-494C-BCDA-E3EC9EE9F489}" presName="compChildNode" presStyleCnt="0"/>
      <dgm:spPr/>
    </dgm:pt>
    <dgm:pt modelId="{E945154B-1631-418E-B7FC-9E75EB0A29CD}" type="pres">
      <dgm:prSet presAssocID="{117DCCC8-B3EE-494C-BCDA-E3EC9EE9F489}" presName="theInnerList" presStyleCnt="0"/>
      <dgm:spPr/>
    </dgm:pt>
    <dgm:pt modelId="{331ADB32-BB83-4690-926B-107216BC8F3F}" type="pres">
      <dgm:prSet presAssocID="{41757E80-7C44-46AE-AFFC-5CC14A8F4F62}" presName="childNode" presStyleLbl="node1" presStyleIdx="4" presStyleCnt="10">
        <dgm:presLayoutVars>
          <dgm:bulletEnabled val="1"/>
        </dgm:presLayoutVars>
      </dgm:prSet>
      <dgm:spPr/>
    </dgm:pt>
    <dgm:pt modelId="{914E6228-CDE1-40DE-B990-7AFE3A2C9172}" type="pres">
      <dgm:prSet presAssocID="{41757E80-7C44-46AE-AFFC-5CC14A8F4F62}" presName="aSpace2" presStyleCnt="0"/>
      <dgm:spPr/>
    </dgm:pt>
    <dgm:pt modelId="{7EB1EB17-05AE-4861-AED2-B7225BD1D23F}" type="pres">
      <dgm:prSet presAssocID="{FDFF4B8D-B5A5-4DB1-A4F2-5423A09A6828}" presName="childNode" presStyleLbl="node1" presStyleIdx="5" presStyleCnt="10" custScaleY="39987">
        <dgm:presLayoutVars>
          <dgm:bulletEnabled val="1"/>
        </dgm:presLayoutVars>
      </dgm:prSet>
      <dgm:spPr/>
    </dgm:pt>
    <dgm:pt modelId="{4E1D203B-81BD-449F-90F8-A47CE7419805}" type="pres">
      <dgm:prSet presAssocID="{117DCCC8-B3EE-494C-BCDA-E3EC9EE9F489}" presName="aSpace" presStyleCnt="0"/>
      <dgm:spPr/>
    </dgm:pt>
    <dgm:pt modelId="{B9639B4D-3FF8-4BFC-9E20-4D0F0DE4283E}" type="pres">
      <dgm:prSet presAssocID="{13671873-0A2F-459F-B09B-8C1424A2E23E}" presName="compNode" presStyleCnt="0"/>
      <dgm:spPr/>
    </dgm:pt>
    <dgm:pt modelId="{113BF9A7-4A42-4652-A662-2CB11BC50146}" type="pres">
      <dgm:prSet presAssocID="{13671873-0A2F-459F-B09B-8C1424A2E23E}" presName="aNode" presStyleLbl="bgShp" presStyleIdx="3" presStyleCnt="5"/>
      <dgm:spPr/>
    </dgm:pt>
    <dgm:pt modelId="{BD59F3FD-EF39-4228-B36B-3B737C0FF5C0}" type="pres">
      <dgm:prSet presAssocID="{13671873-0A2F-459F-B09B-8C1424A2E23E}" presName="textNode" presStyleLbl="bgShp" presStyleIdx="3" presStyleCnt="5"/>
      <dgm:spPr/>
    </dgm:pt>
    <dgm:pt modelId="{9A543188-1901-441A-8890-2FB3F58748C6}" type="pres">
      <dgm:prSet presAssocID="{13671873-0A2F-459F-B09B-8C1424A2E23E}" presName="compChildNode" presStyleCnt="0"/>
      <dgm:spPr/>
    </dgm:pt>
    <dgm:pt modelId="{BC4310E4-5F92-4EB3-AD5B-9A424BF77A84}" type="pres">
      <dgm:prSet presAssocID="{13671873-0A2F-459F-B09B-8C1424A2E23E}" presName="theInnerList" presStyleCnt="0"/>
      <dgm:spPr/>
    </dgm:pt>
    <dgm:pt modelId="{1F78267C-5E98-4AD2-9761-204F2AAFF903}" type="pres">
      <dgm:prSet presAssocID="{4B25F4E2-32FB-4772-AEF7-CAD1B0813B2A}" presName="childNode" presStyleLbl="node1" presStyleIdx="6" presStyleCnt="10">
        <dgm:presLayoutVars>
          <dgm:bulletEnabled val="1"/>
        </dgm:presLayoutVars>
      </dgm:prSet>
      <dgm:spPr/>
    </dgm:pt>
    <dgm:pt modelId="{88CD1849-2AD3-4C53-A163-664DE0EDCF54}" type="pres">
      <dgm:prSet presAssocID="{4B25F4E2-32FB-4772-AEF7-CAD1B0813B2A}" presName="aSpace2" presStyleCnt="0"/>
      <dgm:spPr/>
    </dgm:pt>
    <dgm:pt modelId="{3A979B4D-BEFD-4EA3-997E-65247BCD6212}" type="pres">
      <dgm:prSet presAssocID="{3E1E1025-62D7-40E9-968F-DB4BD23DEFCA}" presName="childNode" presStyleLbl="node1" presStyleIdx="7" presStyleCnt="10">
        <dgm:presLayoutVars>
          <dgm:bulletEnabled val="1"/>
        </dgm:presLayoutVars>
      </dgm:prSet>
      <dgm:spPr/>
    </dgm:pt>
    <dgm:pt modelId="{BFD179A5-9608-4A7E-9697-5965468B4694}" type="pres">
      <dgm:prSet presAssocID="{3E1E1025-62D7-40E9-968F-DB4BD23DEFCA}" presName="aSpace2" presStyleCnt="0"/>
      <dgm:spPr/>
    </dgm:pt>
    <dgm:pt modelId="{4592009B-BE49-4989-8975-3B6E9AB72A97}" type="pres">
      <dgm:prSet presAssocID="{FF907FDB-A3CF-43AB-99F0-5AF4C9107D52}" presName="childNode" presStyleLbl="node1" presStyleIdx="8" presStyleCnt="10" custScaleY="26946">
        <dgm:presLayoutVars>
          <dgm:bulletEnabled val="1"/>
        </dgm:presLayoutVars>
      </dgm:prSet>
      <dgm:spPr/>
    </dgm:pt>
    <dgm:pt modelId="{4B93C383-F7FE-48F1-B443-031559374873}" type="pres">
      <dgm:prSet presAssocID="{13671873-0A2F-459F-B09B-8C1424A2E23E}" presName="aSpace" presStyleCnt="0"/>
      <dgm:spPr/>
    </dgm:pt>
    <dgm:pt modelId="{E894C0A1-2643-4DD0-B181-D421302749C4}" type="pres">
      <dgm:prSet presAssocID="{E1473292-A04D-4782-984B-11C4D9B6FAA1}" presName="compNode" presStyleCnt="0"/>
      <dgm:spPr/>
    </dgm:pt>
    <dgm:pt modelId="{2D77090E-3349-4D83-869C-C4DCB0F438FA}" type="pres">
      <dgm:prSet presAssocID="{E1473292-A04D-4782-984B-11C4D9B6FAA1}" presName="aNode" presStyleLbl="bgShp" presStyleIdx="4" presStyleCnt="5"/>
      <dgm:spPr/>
    </dgm:pt>
    <dgm:pt modelId="{B46161C7-E58B-42E3-BFA2-CBE3B55FFE5B}" type="pres">
      <dgm:prSet presAssocID="{E1473292-A04D-4782-984B-11C4D9B6FAA1}" presName="textNode" presStyleLbl="bgShp" presStyleIdx="4" presStyleCnt="5"/>
      <dgm:spPr/>
    </dgm:pt>
    <dgm:pt modelId="{E75A9D35-BE57-4ABD-82FD-203AAA944CD0}" type="pres">
      <dgm:prSet presAssocID="{E1473292-A04D-4782-984B-11C4D9B6FAA1}" presName="compChildNode" presStyleCnt="0"/>
      <dgm:spPr/>
    </dgm:pt>
    <dgm:pt modelId="{C6CAB459-9B8C-4ED6-8789-B8B2462EC86D}" type="pres">
      <dgm:prSet presAssocID="{E1473292-A04D-4782-984B-11C4D9B6FAA1}" presName="theInnerList" presStyleCnt="0"/>
      <dgm:spPr/>
    </dgm:pt>
    <dgm:pt modelId="{BB32EA06-7416-451E-AE6C-7DE9DF21179F}" type="pres">
      <dgm:prSet presAssocID="{856EFD1C-1DCC-407B-9E55-0E0D2D0DCDF3}" presName="childNode" presStyleLbl="node1" presStyleIdx="9" presStyleCnt="10">
        <dgm:presLayoutVars>
          <dgm:bulletEnabled val="1"/>
        </dgm:presLayoutVars>
      </dgm:prSet>
      <dgm:spPr/>
    </dgm:pt>
  </dgm:ptLst>
  <dgm:cxnLst>
    <dgm:cxn modelId="{6D03F503-A379-4013-ABFB-CBDAEB42C129}" srcId="{2008E413-1CF2-4488-98C0-0A908FC075DA}" destId="{D1C25656-7218-4168-B8A2-FD402E20EF1D}" srcOrd="1" destOrd="0" parTransId="{5309D2BA-250C-4238-A45A-A29FDBD10407}" sibTransId="{E7CD00E9-8ABF-4CBC-AE7F-6D848D924EE9}"/>
    <dgm:cxn modelId="{34ED1D10-CAAC-460A-826E-30AA494D552B}" type="presOf" srcId="{13671873-0A2F-459F-B09B-8C1424A2E23E}" destId="{113BF9A7-4A42-4652-A662-2CB11BC50146}" srcOrd="0" destOrd="0" presId="urn:microsoft.com/office/officeart/2005/8/layout/lProcess2"/>
    <dgm:cxn modelId="{D1E7051A-BF00-4AE7-8555-237DF2A3E968}" srcId="{2008E413-1CF2-4488-98C0-0A908FC075DA}" destId="{28A84B81-A9FA-494D-A73B-979878A29155}" srcOrd="0" destOrd="0" parTransId="{7454D98D-76CB-4BB3-88D7-B177583EA527}" sibTransId="{E6BD18D5-1E06-4ACD-8868-37A77B6A2708}"/>
    <dgm:cxn modelId="{C6C84431-52E1-4A45-83BB-A14A92C18EDE}" srcId="{13671873-0A2F-459F-B09B-8C1424A2E23E}" destId="{FF907FDB-A3CF-43AB-99F0-5AF4C9107D52}" srcOrd="2" destOrd="0" parTransId="{4EA72B09-97B9-4877-AB9C-9D54332AE511}" sibTransId="{C34962A3-7924-4E02-910A-5B1A85726DAD}"/>
    <dgm:cxn modelId="{60F24731-FC2E-4886-9B5E-02F67D305B8F}" srcId="{A6BC14F7-BA4B-452E-BB67-93A3E720121E}" destId="{9F52BB8C-689A-4B97-AE5A-525E8D05906A}" srcOrd="0" destOrd="0" parTransId="{BD2505BF-EB7B-447F-861A-4744F2BD8F45}" sibTransId="{089E3BDF-75A1-4991-B6E8-2BA09ADA069A}"/>
    <dgm:cxn modelId="{F0596C34-75CC-4C23-988A-2DAF3C974F15}" type="presOf" srcId="{D1C25656-7218-4168-B8A2-FD402E20EF1D}" destId="{7519D07F-8E35-4035-8644-0D6826FCE929}" srcOrd="0" destOrd="0" presId="urn:microsoft.com/office/officeart/2005/8/layout/lProcess2"/>
    <dgm:cxn modelId="{D4A2BB37-FE92-4C4B-A82D-B95D76FE3606}" type="presOf" srcId="{117DCCC8-B3EE-494C-BCDA-E3EC9EE9F489}" destId="{978323FB-013E-4C28-BE0F-4B64821A171B}" srcOrd="0" destOrd="0" presId="urn:microsoft.com/office/officeart/2005/8/layout/lProcess2"/>
    <dgm:cxn modelId="{6E12435F-8D9D-4C58-9B21-95751A30061D}" type="presOf" srcId="{A6BC14F7-BA4B-452E-BB67-93A3E720121E}" destId="{8DB2D9A2-2FB4-4065-B1EB-D04B3136599C}" srcOrd="0" destOrd="0" presId="urn:microsoft.com/office/officeart/2005/8/layout/lProcess2"/>
    <dgm:cxn modelId="{35F07C43-778A-4F4E-8E7C-FCFD98D39227}" type="presOf" srcId="{FF907FDB-A3CF-43AB-99F0-5AF4C9107D52}" destId="{4592009B-BE49-4989-8975-3B6E9AB72A97}" srcOrd="0" destOrd="0" presId="urn:microsoft.com/office/officeart/2005/8/layout/lProcess2"/>
    <dgm:cxn modelId="{76A67F63-1648-4E4A-B313-33DC1E81A944}" type="presOf" srcId="{4B25F4E2-32FB-4772-AEF7-CAD1B0813B2A}" destId="{1F78267C-5E98-4AD2-9761-204F2AAFF903}" srcOrd="0" destOrd="0" presId="urn:microsoft.com/office/officeart/2005/8/layout/lProcess2"/>
    <dgm:cxn modelId="{F742A644-A707-4B4C-890C-5CCA85C3F55A}" type="presOf" srcId="{28A84B81-A9FA-494D-A73B-979878A29155}" destId="{8F5C49DA-2A7D-4357-AE52-51C853D4B482}" srcOrd="0" destOrd="0" presId="urn:microsoft.com/office/officeart/2005/8/layout/lProcess2"/>
    <dgm:cxn modelId="{D89DC064-89A5-4CB5-8729-624FB4B611FD}" srcId="{A6BC14F7-BA4B-452E-BB67-93A3E720121E}" destId="{117DCCC8-B3EE-494C-BCDA-E3EC9EE9F489}" srcOrd="2" destOrd="0" parTransId="{62DA806B-054E-4CA6-ABEE-AA022D92EB31}" sibTransId="{65F842EA-3E97-4EDB-B935-2C9FD93B20C1}"/>
    <dgm:cxn modelId="{94A55945-0D12-4B66-A546-2F936AD2BC4C}" srcId="{A6BC14F7-BA4B-452E-BB67-93A3E720121E}" destId="{13671873-0A2F-459F-B09B-8C1424A2E23E}" srcOrd="3" destOrd="0" parTransId="{2ED84018-0264-411F-BC8B-FF96E2B24E7A}" sibTransId="{DAB57672-6CE2-4AA3-A1AD-3394CE3B90C7}"/>
    <dgm:cxn modelId="{6D5BF545-3AD4-4A89-B82F-93B2895B9F0B}" srcId="{A6BC14F7-BA4B-452E-BB67-93A3E720121E}" destId="{E1473292-A04D-4782-984B-11C4D9B6FAA1}" srcOrd="4" destOrd="0" parTransId="{1C522D3C-2286-4DB5-8AA2-BDC26CB16415}" sibTransId="{0578ECE3-9CCB-40A8-85F0-EBB067F117EA}"/>
    <dgm:cxn modelId="{B0A30453-E6F3-49B6-A8E9-3183BCE67B6E}" srcId="{A6BC14F7-BA4B-452E-BB67-93A3E720121E}" destId="{2008E413-1CF2-4488-98C0-0A908FC075DA}" srcOrd="1" destOrd="0" parTransId="{1AF27E52-9831-404D-B56C-0DB606C22E7B}" sibTransId="{48FC468A-E2FF-46BB-97ED-C11CAE8743D1}"/>
    <dgm:cxn modelId="{E0BFF454-F7CD-4961-86C6-B84FDBD3C3D1}" type="presOf" srcId="{3E1E1025-62D7-40E9-968F-DB4BD23DEFCA}" destId="{3A979B4D-BEFD-4EA3-997E-65247BCD6212}" srcOrd="0" destOrd="0" presId="urn:microsoft.com/office/officeart/2005/8/layout/lProcess2"/>
    <dgm:cxn modelId="{24016355-7C5F-47A2-84AE-366B00D88322}" srcId="{E1473292-A04D-4782-984B-11C4D9B6FAA1}" destId="{856EFD1C-1DCC-407B-9E55-0E0D2D0DCDF3}" srcOrd="0" destOrd="0" parTransId="{EAC9CFB4-DBDC-4508-8433-B2276FFBAA44}" sibTransId="{44348092-9E41-43A2-89EB-4C79ECDB9D41}"/>
    <dgm:cxn modelId="{BBB54E76-0007-41B8-B369-6032AD5549C6}" srcId="{9F52BB8C-689A-4B97-AE5A-525E8D05906A}" destId="{FD647757-37B7-462F-AFA7-16CD1E7E0132}" srcOrd="0" destOrd="0" parTransId="{CA7606B5-9236-4697-BE04-FCE97302CCB7}" sibTransId="{6F9BD26F-47F6-489B-93AD-9CB81CB99B2B}"/>
    <dgm:cxn modelId="{02972F57-0C10-4127-B65E-377ADB10D9F9}" type="presOf" srcId="{FD647757-37B7-462F-AFA7-16CD1E7E0132}" destId="{65047E32-EA39-43D0-BB3D-F7769927F955}" srcOrd="0" destOrd="0" presId="urn:microsoft.com/office/officeart/2005/8/layout/lProcess2"/>
    <dgm:cxn modelId="{C123D189-D932-49EC-ADF9-9DA716EF67A5}" type="presOf" srcId="{9F52BB8C-689A-4B97-AE5A-525E8D05906A}" destId="{B6027DF8-0E8E-4293-81B5-4FD10B2EF5E3}" srcOrd="0" destOrd="0" presId="urn:microsoft.com/office/officeart/2005/8/layout/lProcess2"/>
    <dgm:cxn modelId="{071F3794-8A26-4A6E-B544-18756AA884CD}" type="presOf" srcId="{2008E413-1CF2-4488-98C0-0A908FC075DA}" destId="{E2F017BB-ECDF-4458-8CF3-078DDF6FF389}" srcOrd="1" destOrd="0" presId="urn:microsoft.com/office/officeart/2005/8/layout/lProcess2"/>
    <dgm:cxn modelId="{BEE6AF94-286D-4154-8A09-41F63B9D1A38}" srcId="{117DCCC8-B3EE-494C-BCDA-E3EC9EE9F489}" destId="{41757E80-7C44-46AE-AFFC-5CC14A8F4F62}" srcOrd="0" destOrd="0" parTransId="{3BB99C00-EBAB-42F6-A91E-3D7562D4F427}" sibTransId="{E6A2AE5B-DFB6-4C25-9ABF-F54008AA4E7A}"/>
    <dgm:cxn modelId="{441EFF96-4D76-4034-9978-4AC180868C3A}" srcId="{13671873-0A2F-459F-B09B-8C1424A2E23E}" destId="{4B25F4E2-32FB-4772-AEF7-CAD1B0813B2A}" srcOrd="0" destOrd="0" parTransId="{5B5C422B-73FB-4BB5-B30A-E227173E9403}" sibTransId="{E052E13D-1D9F-4BDD-BCE9-45B1B065B648}"/>
    <dgm:cxn modelId="{741E9F9D-5C9F-4495-B972-200A52A37A24}" type="presOf" srcId="{856EFD1C-1DCC-407B-9E55-0E0D2D0DCDF3}" destId="{BB32EA06-7416-451E-AE6C-7DE9DF21179F}" srcOrd="0" destOrd="0" presId="urn:microsoft.com/office/officeart/2005/8/layout/lProcess2"/>
    <dgm:cxn modelId="{22BC5EA1-4198-4323-947A-09F0BDDBCF04}" type="presOf" srcId="{9F52BB8C-689A-4B97-AE5A-525E8D05906A}" destId="{2EB475C2-308D-497C-9B25-5F85449784AA}" srcOrd="1" destOrd="0" presId="urn:microsoft.com/office/officeart/2005/8/layout/lProcess2"/>
    <dgm:cxn modelId="{21EFA0A5-0584-4823-ADED-75F0B7BD775B}" srcId="{9F52BB8C-689A-4B97-AE5A-525E8D05906A}" destId="{3213DFFE-B9FE-45F2-8EA3-A603476CAE79}" srcOrd="1" destOrd="0" parTransId="{F33457B7-A9C3-4DE2-A39D-D79B14E3351F}" sibTransId="{E3944B11-8830-49DC-A339-C72EB1CE0D26}"/>
    <dgm:cxn modelId="{8A72A2A7-3B2A-4660-9372-440381DAD1EF}" type="presOf" srcId="{13671873-0A2F-459F-B09B-8C1424A2E23E}" destId="{BD59F3FD-EF39-4228-B36B-3B737C0FF5C0}" srcOrd="1" destOrd="0" presId="urn:microsoft.com/office/officeart/2005/8/layout/lProcess2"/>
    <dgm:cxn modelId="{AD0AB7AD-5E02-49C0-8791-0C954B57D9DF}" srcId="{117DCCC8-B3EE-494C-BCDA-E3EC9EE9F489}" destId="{FDFF4B8D-B5A5-4DB1-A4F2-5423A09A6828}" srcOrd="1" destOrd="0" parTransId="{0510E892-D429-48EA-B1BE-602618E685E5}" sibTransId="{AF0502DA-4AA5-4A39-AEB6-70520F83C39D}"/>
    <dgm:cxn modelId="{9F6BE5B2-12CB-42AB-9824-847ACC611B63}" srcId="{13671873-0A2F-459F-B09B-8C1424A2E23E}" destId="{3E1E1025-62D7-40E9-968F-DB4BD23DEFCA}" srcOrd="1" destOrd="0" parTransId="{20E76531-5B04-4D7C-A57A-4FCC3808432D}" sibTransId="{3B327A35-A255-484C-931D-9DFDC7638F3A}"/>
    <dgm:cxn modelId="{943985B3-2C6E-454E-8DC4-C746430C384C}" type="presOf" srcId="{2008E413-1CF2-4488-98C0-0A908FC075DA}" destId="{3A152A53-144B-4213-B63F-3C2F3662C6F2}" srcOrd="0" destOrd="0" presId="urn:microsoft.com/office/officeart/2005/8/layout/lProcess2"/>
    <dgm:cxn modelId="{959CDBB4-5F87-49B9-8F6F-4168193FB215}" type="presOf" srcId="{FDFF4B8D-B5A5-4DB1-A4F2-5423A09A6828}" destId="{7EB1EB17-05AE-4861-AED2-B7225BD1D23F}" srcOrd="0" destOrd="0" presId="urn:microsoft.com/office/officeart/2005/8/layout/lProcess2"/>
    <dgm:cxn modelId="{E5BA0BB7-BD1A-4F5E-A0FB-B5F89A9304E4}" type="presOf" srcId="{E1473292-A04D-4782-984B-11C4D9B6FAA1}" destId="{2D77090E-3349-4D83-869C-C4DCB0F438FA}" srcOrd="0" destOrd="0" presId="urn:microsoft.com/office/officeart/2005/8/layout/lProcess2"/>
    <dgm:cxn modelId="{1DA2E3BA-A025-422A-BBD0-39BCEB3BA2BD}" type="presOf" srcId="{3213DFFE-B9FE-45F2-8EA3-A603476CAE79}" destId="{4405FF7B-13DA-47AB-9A2A-E392E30891D0}" srcOrd="0" destOrd="0" presId="urn:microsoft.com/office/officeart/2005/8/layout/lProcess2"/>
    <dgm:cxn modelId="{B1CA83BB-927A-4537-B5C5-A2FBE78635F0}" type="presOf" srcId="{117DCCC8-B3EE-494C-BCDA-E3EC9EE9F489}" destId="{4616F430-F16F-4FBD-9F60-5F2E80123362}" srcOrd="1" destOrd="0" presId="urn:microsoft.com/office/officeart/2005/8/layout/lProcess2"/>
    <dgm:cxn modelId="{FE41F8C0-C5F0-436D-B8C9-B4EE6B21F7AD}" type="presOf" srcId="{41757E80-7C44-46AE-AFFC-5CC14A8F4F62}" destId="{331ADB32-BB83-4690-926B-107216BC8F3F}" srcOrd="0" destOrd="0" presId="urn:microsoft.com/office/officeart/2005/8/layout/lProcess2"/>
    <dgm:cxn modelId="{A68A58F1-A459-430E-91DA-27374500A5C6}" type="presOf" srcId="{E1473292-A04D-4782-984B-11C4D9B6FAA1}" destId="{B46161C7-E58B-42E3-BFA2-CBE3B55FFE5B}" srcOrd="1" destOrd="0" presId="urn:microsoft.com/office/officeart/2005/8/layout/lProcess2"/>
    <dgm:cxn modelId="{E8449348-4A5D-4116-8EB3-D614F386957D}" type="presParOf" srcId="{8DB2D9A2-2FB4-4065-B1EB-D04B3136599C}" destId="{258751A2-6ED6-48DA-A20D-5C079F0A81B4}" srcOrd="0" destOrd="0" presId="urn:microsoft.com/office/officeart/2005/8/layout/lProcess2"/>
    <dgm:cxn modelId="{CB28AB83-6DAB-4B82-8B34-3B379CCF430E}" type="presParOf" srcId="{258751A2-6ED6-48DA-A20D-5C079F0A81B4}" destId="{B6027DF8-0E8E-4293-81B5-4FD10B2EF5E3}" srcOrd="0" destOrd="0" presId="urn:microsoft.com/office/officeart/2005/8/layout/lProcess2"/>
    <dgm:cxn modelId="{A2D25BBA-77D2-473F-A6C8-63CEAC3F44BE}" type="presParOf" srcId="{258751A2-6ED6-48DA-A20D-5C079F0A81B4}" destId="{2EB475C2-308D-497C-9B25-5F85449784AA}" srcOrd="1" destOrd="0" presId="urn:microsoft.com/office/officeart/2005/8/layout/lProcess2"/>
    <dgm:cxn modelId="{2784ED6D-6778-477C-AF75-2FE61FE564DB}" type="presParOf" srcId="{258751A2-6ED6-48DA-A20D-5C079F0A81B4}" destId="{7E353DC2-30D2-483F-936C-8FC34CB8C4CE}" srcOrd="2" destOrd="0" presId="urn:microsoft.com/office/officeart/2005/8/layout/lProcess2"/>
    <dgm:cxn modelId="{83A13B02-E568-429A-996C-83719F581CE3}" type="presParOf" srcId="{7E353DC2-30D2-483F-936C-8FC34CB8C4CE}" destId="{ADB892A0-4F5B-449D-BBA4-3C88F0CE222A}" srcOrd="0" destOrd="0" presId="urn:microsoft.com/office/officeart/2005/8/layout/lProcess2"/>
    <dgm:cxn modelId="{C1278E42-6733-4A95-8A43-14811F08A352}" type="presParOf" srcId="{ADB892A0-4F5B-449D-BBA4-3C88F0CE222A}" destId="{65047E32-EA39-43D0-BB3D-F7769927F955}" srcOrd="0" destOrd="0" presId="urn:microsoft.com/office/officeart/2005/8/layout/lProcess2"/>
    <dgm:cxn modelId="{6C8F7330-311A-4245-A2F3-4E6EC3E65412}" type="presParOf" srcId="{ADB892A0-4F5B-449D-BBA4-3C88F0CE222A}" destId="{24FDE990-97B0-4569-AC6D-1E7A3945EED9}" srcOrd="1" destOrd="0" presId="urn:microsoft.com/office/officeart/2005/8/layout/lProcess2"/>
    <dgm:cxn modelId="{EDD4BF8E-66B3-4FE5-A32E-616DA1B8768C}" type="presParOf" srcId="{ADB892A0-4F5B-449D-BBA4-3C88F0CE222A}" destId="{4405FF7B-13DA-47AB-9A2A-E392E30891D0}" srcOrd="2" destOrd="0" presId="urn:microsoft.com/office/officeart/2005/8/layout/lProcess2"/>
    <dgm:cxn modelId="{18702A7F-DE39-49E3-8DB5-04E9F8202FF9}" type="presParOf" srcId="{8DB2D9A2-2FB4-4065-B1EB-D04B3136599C}" destId="{72D92CC1-14AD-401E-9F7F-CE6877E47DF7}" srcOrd="1" destOrd="0" presId="urn:microsoft.com/office/officeart/2005/8/layout/lProcess2"/>
    <dgm:cxn modelId="{F4BC63C0-CCBD-4CB2-AED1-002E1F2AD11B}" type="presParOf" srcId="{8DB2D9A2-2FB4-4065-B1EB-D04B3136599C}" destId="{7989E07D-E2B8-43CB-B616-A7B2F796995A}" srcOrd="2" destOrd="0" presId="urn:microsoft.com/office/officeart/2005/8/layout/lProcess2"/>
    <dgm:cxn modelId="{7C129AB6-FF6F-4797-BA1D-169CA60539DE}" type="presParOf" srcId="{7989E07D-E2B8-43CB-B616-A7B2F796995A}" destId="{3A152A53-144B-4213-B63F-3C2F3662C6F2}" srcOrd="0" destOrd="0" presId="urn:microsoft.com/office/officeart/2005/8/layout/lProcess2"/>
    <dgm:cxn modelId="{45A8F780-A746-441D-9EDD-4CFF1D35CF3F}" type="presParOf" srcId="{7989E07D-E2B8-43CB-B616-A7B2F796995A}" destId="{E2F017BB-ECDF-4458-8CF3-078DDF6FF389}" srcOrd="1" destOrd="0" presId="urn:microsoft.com/office/officeart/2005/8/layout/lProcess2"/>
    <dgm:cxn modelId="{A2053847-EC15-47CB-8537-97A14791DB55}" type="presParOf" srcId="{7989E07D-E2B8-43CB-B616-A7B2F796995A}" destId="{8B568777-50FD-4126-9515-EAE0B09E4F01}" srcOrd="2" destOrd="0" presId="urn:microsoft.com/office/officeart/2005/8/layout/lProcess2"/>
    <dgm:cxn modelId="{2C575A10-7A81-4DB1-8FF3-7629511154B9}" type="presParOf" srcId="{8B568777-50FD-4126-9515-EAE0B09E4F01}" destId="{9678EC0E-026E-4C9F-8506-4BF66FECD62C}" srcOrd="0" destOrd="0" presId="urn:microsoft.com/office/officeart/2005/8/layout/lProcess2"/>
    <dgm:cxn modelId="{11DC0DDA-1785-426F-B958-198D9CD2E312}" type="presParOf" srcId="{9678EC0E-026E-4C9F-8506-4BF66FECD62C}" destId="{8F5C49DA-2A7D-4357-AE52-51C853D4B482}" srcOrd="0" destOrd="0" presId="urn:microsoft.com/office/officeart/2005/8/layout/lProcess2"/>
    <dgm:cxn modelId="{AABD52EB-3456-4061-B675-DC586A4E86CB}" type="presParOf" srcId="{9678EC0E-026E-4C9F-8506-4BF66FECD62C}" destId="{7538220E-64CD-46BC-AE65-9CF2E1AEC0B5}" srcOrd="1" destOrd="0" presId="urn:microsoft.com/office/officeart/2005/8/layout/lProcess2"/>
    <dgm:cxn modelId="{F860C783-7A11-4EF6-8B25-619F81313160}" type="presParOf" srcId="{9678EC0E-026E-4C9F-8506-4BF66FECD62C}" destId="{7519D07F-8E35-4035-8644-0D6826FCE929}" srcOrd="2" destOrd="0" presId="urn:microsoft.com/office/officeart/2005/8/layout/lProcess2"/>
    <dgm:cxn modelId="{53F1E70E-E81B-42D4-8819-D9004FB60D78}" type="presParOf" srcId="{8DB2D9A2-2FB4-4065-B1EB-D04B3136599C}" destId="{39AC8DD7-AC0D-417A-94C3-77703CDD7E95}" srcOrd="3" destOrd="0" presId="urn:microsoft.com/office/officeart/2005/8/layout/lProcess2"/>
    <dgm:cxn modelId="{8731AE61-B115-40EA-86A6-4643261FD4A9}" type="presParOf" srcId="{8DB2D9A2-2FB4-4065-B1EB-D04B3136599C}" destId="{A8B39C9E-C95E-48E1-BC30-6C5F830953FD}" srcOrd="4" destOrd="0" presId="urn:microsoft.com/office/officeart/2005/8/layout/lProcess2"/>
    <dgm:cxn modelId="{EA324F0D-4AAD-4A30-85D3-DB2E3AEDE36F}" type="presParOf" srcId="{A8B39C9E-C95E-48E1-BC30-6C5F830953FD}" destId="{978323FB-013E-4C28-BE0F-4B64821A171B}" srcOrd="0" destOrd="0" presId="urn:microsoft.com/office/officeart/2005/8/layout/lProcess2"/>
    <dgm:cxn modelId="{DF4722C0-2AC3-4990-A798-26286A7BDD1B}" type="presParOf" srcId="{A8B39C9E-C95E-48E1-BC30-6C5F830953FD}" destId="{4616F430-F16F-4FBD-9F60-5F2E80123362}" srcOrd="1" destOrd="0" presId="urn:microsoft.com/office/officeart/2005/8/layout/lProcess2"/>
    <dgm:cxn modelId="{14F39E85-5A77-4EC6-B904-FF39FB149760}" type="presParOf" srcId="{A8B39C9E-C95E-48E1-BC30-6C5F830953FD}" destId="{2AFEB2A3-AD67-4648-9FC7-58C09E184458}" srcOrd="2" destOrd="0" presId="urn:microsoft.com/office/officeart/2005/8/layout/lProcess2"/>
    <dgm:cxn modelId="{016AF0E4-A7A6-4FEA-A58A-62810BBDD33E}" type="presParOf" srcId="{2AFEB2A3-AD67-4648-9FC7-58C09E184458}" destId="{E945154B-1631-418E-B7FC-9E75EB0A29CD}" srcOrd="0" destOrd="0" presId="urn:microsoft.com/office/officeart/2005/8/layout/lProcess2"/>
    <dgm:cxn modelId="{6CD830B3-D252-4A7F-BAA5-498D2B4A0A78}" type="presParOf" srcId="{E945154B-1631-418E-B7FC-9E75EB0A29CD}" destId="{331ADB32-BB83-4690-926B-107216BC8F3F}" srcOrd="0" destOrd="0" presId="urn:microsoft.com/office/officeart/2005/8/layout/lProcess2"/>
    <dgm:cxn modelId="{C5DD7DF0-84DA-49F1-8979-D42AB5EFE66C}" type="presParOf" srcId="{E945154B-1631-418E-B7FC-9E75EB0A29CD}" destId="{914E6228-CDE1-40DE-B990-7AFE3A2C9172}" srcOrd="1" destOrd="0" presId="urn:microsoft.com/office/officeart/2005/8/layout/lProcess2"/>
    <dgm:cxn modelId="{1F487C9A-3C4B-4BAB-A4CC-724B691718E2}" type="presParOf" srcId="{E945154B-1631-418E-B7FC-9E75EB0A29CD}" destId="{7EB1EB17-05AE-4861-AED2-B7225BD1D23F}" srcOrd="2" destOrd="0" presId="urn:microsoft.com/office/officeart/2005/8/layout/lProcess2"/>
    <dgm:cxn modelId="{873FF47E-BD21-4C7C-BD47-DE0EE9303EBC}" type="presParOf" srcId="{8DB2D9A2-2FB4-4065-B1EB-D04B3136599C}" destId="{4E1D203B-81BD-449F-90F8-A47CE7419805}" srcOrd="5" destOrd="0" presId="urn:microsoft.com/office/officeart/2005/8/layout/lProcess2"/>
    <dgm:cxn modelId="{10A38730-A869-4524-8473-900B72F83DFD}" type="presParOf" srcId="{8DB2D9A2-2FB4-4065-B1EB-D04B3136599C}" destId="{B9639B4D-3FF8-4BFC-9E20-4D0F0DE4283E}" srcOrd="6" destOrd="0" presId="urn:microsoft.com/office/officeart/2005/8/layout/lProcess2"/>
    <dgm:cxn modelId="{4B178FB7-24F7-467D-9682-F3CC603BD5B7}" type="presParOf" srcId="{B9639B4D-3FF8-4BFC-9E20-4D0F0DE4283E}" destId="{113BF9A7-4A42-4652-A662-2CB11BC50146}" srcOrd="0" destOrd="0" presId="urn:microsoft.com/office/officeart/2005/8/layout/lProcess2"/>
    <dgm:cxn modelId="{E23D48A8-06A1-40AB-BD29-26A9D6975D1D}" type="presParOf" srcId="{B9639B4D-3FF8-4BFC-9E20-4D0F0DE4283E}" destId="{BD59F3FD-EF39-4228-B36B-3B737C0FF5C0}" srcOrd="1" destOrd="0" presId="urn:microsoft.com/office/officeart/2005/8/layout/lProcess2"/>
    <dgm:cxn modelId="{1CA8B0F7-3423-498B-9313-5CBC0F7BD019}" type="presParOf" srcId="{B9639B4D-3FF8-4BFC-9E20-4D0F0DE4283E}" destId="{9A543188-1901-441A-8890-2FB3F58748C6}" srcOrd="2" destOrd="0" presId="urn:microsoft.com/office/officeart/2005/8/layout/lProcess2"/>
    <dgm:cxn modelId="{75A1A358-1F2B-484C-B871-3EF0DF9FE2A6}" type="presParOf" srcId="{9A543188-1901-441A-8890-2FB3F58748C6}" destId="{BC4310E4-5F92-4EB3-AD5B-9A424BF77A84}" srcOrd="0" destOrd="0" presId="urn:microsoft.com/office/officeart/2005/8/layout/lProcess2"/>
    <dgm:cxn modelId="{64895EDB-2C44-4C66-B025-E40AC52EDC9C}" type="presParOf" srcId="{BC4310E4-5F92-4EB3-AD5B-9A424BF77A84}" destId="{1F78267C-5E98-4AD2-9761-204F2AAFF903}" srcOrd="0" destOrd="0" presId="urn:microsoft.com/office/officeart/2005/8/layout/lProcess2"/>
    <dgm:cxn modelId="{63CC6665-632E-4849-9547-524E9897391B}" type="presParOf" srcId="{BC4310E4-5F92-4EB3-AD5B-9A424BF77A84}" destId="{88CD1849-2AD3-4C53-A163-664DE0EDCF54}" srcOrd="1" destOrd="0" presId="urn:microsoft.com/office/officeart/2005/8/layout/lProcess2"/>
    <dgm:cxn modelId="{D09F9C67-226D-47B5-AA7C-219D7CC8B91C}" type="presParOf" srcId="{BC4310E4-5F92-4EB3-AD5B-9A424BF77A84}" destId="{3A979B4D-BEFD-4EA3-997E-65247BCD6212}" srcOrd="2" destOrd="0" presId="urn:microsoft.com/office/officeart/2005/8/layout/lProcess2"/>
    <dgm:cxn modelId="{A51AD3C5-2984-4535-946E-0236570C90EA}" type="presParOf" srcId="{BC4310E4-5F92-4EB3-AD5B-9A424BF77A84}" destId="{BFD179A5-9608-4A7E-9697-5965468B4694}" srcOrd="3" destOrd="0" presId="urn:microsoft.com/office/officeart/2005/8/layout/lProcess2"/>
    <dgm:cxn modelId="{4BFEF356-8318-443C-B7D5-FEB7551E9A88}" type="presParOf" srcId="{BC4310E4-5F92-4EB3-AD5B-9A424BF77A84}" destId="{4592009B-BE49-4989-8975-3B6E9AB72A97}" srcOrd="4" destOrd="0" presId="urn:microsoft.com/office/officeart/2005/8/layout/lProcess2"/>
    <dgm:cxn modelId="{A3CCCB78-7B32-479F-9412-00D96B2FFC48}" type="presParOf" srcId="{8DB2D9A2-2FB4-4065-B1EB-D04B3136599C}" destId="{4B93C383-F7FE-48F1-B443-031559374873}" srcOrd="7" destOrd="0" presId="urn:microsoft.com/office/officeart/2005/8/layout/lProcess2"/>
    <dgm:cxn modelId="{E289489E-0C58-406A-BC8B-BFA4BAEAE653}" type="presParOf" srcId="{8DB2D9A2-2FB4-4065-B1EB-D04B3136599C}" destId="{E894C0A1-2643-4DD0-B181-D421302749C4}" srcOrd="8" destOrd="0" presId="urn:microsoft.com/office/officeart/2005/8/layout/lProcess2"/>
    <dgm:cxn modelId="{93A01D7E-2D98-41F1-91F1-A1A7CD57D456}" type="presParOf" srcId="{E894C0A1-2643-4DD0-B181-D421302749C4}" destId="{2D77090E-3349-4D83-869C-C4DCB0F438FA}" srcOrd="0" destOrd="0" presId="urn:microsoft.com/office/officeart/2005/8/layout/lProcess2"/>
    <dgm:cxn modelId="{25C3BFD1-BB61-41B4-9C39-06EB026253D4}" type="presParOf" srcId="{E894C0A1-2643-4DD0-B181-D421302749C4}" destId="{B46161C7-E58B-42E3-BFA2-CBE3B55FFE5B}" srcOrd="1" destOrd="0" presId="urn:microsoft.com/office/officeart/2005/8/layout/lProcess2"/>
    <dgm:cxn modelId="{D26BE203-E391-4E6E-A06C-559850F6472E}" type="presParOf" srcId="{E894C0A1-2643-4DD0-B181-D421302749C4}" destId="{E75A9D35-BE57-4ABD-82FD-203AAA944CD0}" srcOrd="2" destOrd="0" presId="urn:microsoft.com/office/officeart/2005/8/layout/lProcess2"/>
    <dgm:cxn modelId="{E38BB492-E2DC-4FC4-A18F-7E33F4B56173}" type="presParOf" srcId="{E75A9D35-BE57-4ABD-82FD-203AAA944CD0}" destId="{C6CAB459-9B8C-4ED6-8789-B8B2462EC86D}" srcOrd="0" destOrd="0" presId="urn:microsoft.com/office/officeart/2005/8/layout/lProcess2"/>
    <dgm:cxn modelId="{67D9C484-569E-44E3-964D-D22C1BF81823}" type="presParOf" srcId="{C6CAB459-9B8C-4ED6-8789-B8B2462EC86D}" destId="{BB32EA06-7416-451E-AE6C-7DE9DF21179F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6CB174-3BDF-49D8-BAC0-E2AEAB2A897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FF78B526-6E97-4C5F-8E2F-30EB537CE2E1}">
      <dgm:prSet phldrT="[Text]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GB" dirty="0"/>
            <a:t>Eligible for ESA/ having has ESA or G-CSF within last 16 weeks</a:t>
          </a:r>
        </a:p>
        <a:p>
          <a:pPr>
            <a:buNone/>
          </a:pPr>
          <a:r>
            <a:rPr lang="en-GB" dirty="0"/>
            <a:t>You CAN reassess patients' multiple times</a:t>
          </a:r>
        </a:p>
      </dgm:t>
    </dgm:pt>
    <dgm:pt modelId="{755C7AA6-75CA-4BB4-A392-BC06D7B7B5FF}" type="parTrans" cxnId="{E319F2F9-1FFA-4A6F-9D37-32474EF0A502}">
      <dgm:prSet/>
      <dgm:spPr/>
      <dgm:t>
        <a:bodyPr/>
        <a:lstStyle/>
        <a:p>
          <a:endParaRPr lang="en-GB"/>
        </a:p>
      </dgm:t>
    </dgm:pt>
    <dgm:pt modelId="{7B1F487E-E737-425F-B3F9-F94138A93470}" type="sibTrans" cxnId="{E319F2F9-1FFA-4A6F-9D37-32474EF0A502}">
      <dgm:prSet/>
      <dgm:spPr/>
      <dgm:t>
        <a:bodyPr/>
        <a:lstStyle/>
        <a:p>
          <a:endParaRPr lang="en-GB"/>
        </a:p>
      </dgm:t>
    </dgm:pt>
    <dgm:pt modelId="{EFE68C6D-929E-4929-83D2-A0858EC9E6E9}">
      <dgm:prSet/>
      <dgm:spPr/>
      <dgm:t>
        <a:bodyPr/>
        <a:lstStyle/>
        <a:p>
          <a:r>
            <a:rPr lang="en-GB" dirty="0"/>
            <a:t>Prostate cancer – biopsy proven</a:t>
          </a:r>
        </a:p>
        <a:p>
          <a:r>
            <a:rPr lang="en-GB" dirty="0"/>
            <a:t>	Is an androgen dependent tumour</a:t>
          </a:r>
        </a:p>
      </dgm:t>
    </dgm:pt>
    <dgm:pt modelId="{914145F1-25E3-438F-9309-43ED2C731998}" type="parTrans" cxnId="{8FFE6B08-AD63-4D87-9176-0E08C550DBFA}">
      <dgm:prSet/>
      <dgm:spPr/>
      <dgm:t>
        <a:bodyPr/>
        <a:lstStyle/>
        <a:p>
          <a:endParaRPr lang="en-GB"/>
        </a:p>
      </dgm:t>
    </dgm:pt>
    <dgm:pt modelId="{3BF33919-5F54-450B-B166-55C0E647B879}" type="sibTrans" cxnId="{8FFE6B08-AD63-4D87-9176-0E08C550DBFA}">
      <dgm:prSet/>
      <dgm:spPr/>
      <dgm:t>
        <a:bodyPr/>
        <a:lstStyle/>
        <a:p>
          <a:endParaRPr lang="en-GB"/>
        </a:p>
      </dgm:t>
    </dgm:pt>
    <dgm:pt modelId="{9277B2EF-F0E6-4C1A-A385-936D60B7589C}">
      <dgm:prSet/>
      <dgm:spPr/>
      <dgm:t>
        <a:bodyPr/>
        <a:lstStyle/>
        <a:p>
          <a:r>
            <a:rPr lang="en-GB" dirty="0"/>
            <a:t>Previous history of thrombosis</a:t>
          </a:r>
        </a:p>
      </dgm:t>
    </dgm:pt>
    <dgm:pt modelId="{91FE6DFE-07A4-41C7-AF92-0F0801DC3E45}" type="parTrans" cxnId="{548E2CBF-B4F7-46EF-8F85-154CEBBE220C}">
      <dgm:prSet/>
      <dgm:spPr/>
      <dgm:t>
        <a:bodyPr/>
        <a:lstStyle/>
        <a:p>
          <a:endParaRPr lang="en-GB"/>
        </a:p>
      </dgm:t>
    </dgm:pt>
    <dgm:pt modelId="{4E1C7FC7-0FDE-483C-9FDE-A35321B86219}" type="sibTrans" cxnId="{548E2CBF-B4F7-46EF-8F85-154CEBBE220C}">
      <dgm:prSet/>
      <dgm:spPr/>
      <dgm:t>
        <a:bodyPr/>
        <a:lstStyle/>
        <a:p>
          <a:endParaRPr lang="en-GB"/>
        </a:p>
      </dgm:t>
    </dgm:pt>
    <dgm:pt modelId="{CAA1CD30-2856-4CA2-9479-029B628CC625}" type="pres">
      <dgm:prSet presAssocID="{3A6CB174-3BDF-49D8-BAC0-E2AEAB2A8979}" presName="Name0" presStyleCnt="0">
        <dgm:presLayoutVars>
          <dgm:chMax val="7"/>
          <dgm:chPref val="7"/>
          <dgm:dir/>
        </dgm:presLayoutVars>
      </dgm:prSet>
      <dgm:spPr/>
    </dgm:pt>
    <dgm:pt modelId="{AD8866C6-1F94-4281-9B0D-A2174237ABAE}" type="pres">
      <dgm:prSet presAssocID="{3A6CB174-3BDF-49D8-BAC0-E2AEAB2A8979}" presName="Name1" presStyleCnt="0"/>
      <dgm:spPr/>
    </dgm:pt>
    <dgm:pt modelId="{6E327624-78A8-4099-B966-B8A0DC11055F}" type="pres">
      <dgm:prSet presAssocID="{3A6CB174-3BDF-49D8-BAC0-E2AEAB2A8979}" presName="cycle" presStyleCnt="0"/>
      <dgm:spPr/>
    </dgm:pt>
    <dgm:pt modelId="{A52592C7-5A2A-4338-BB53-5EF1AE4D1508}" type="pres">
      <dgm:prSet presAssocID="{3A6CB174-3BDF-49D8-BAC0-E2AEAB2A8979}" presName="srcNode" presStyleLbl="node1" presStyleIdx="0" presStyleCnt="3"/>
      <dgm:spPr/>
    </dgm:pt>
    <dgm:pt modelId="{EBC42805-B8FB-4E33-AA91-296505FE49A8}" type="pres">
      <dgm:prSet presAssocID="{3A6CB174-3BDF-49D8-BAC0-E2AEAB2A8979}" presName="conn" presStyleLbl="parChTrans1D2" presStyleIdx="0" presStyleCnt="1"/>
      <dgm:spPr/>
    </dgm:pt>
    <dgm:pt modelId="{62B0A8D2-CFC9-47FA-ADA8-D70EF2EB74C7}" type="pres">
      <dgm:prSet presAssocID="{3A6CB174-3BDF-49D8-BAC0-E2AEAB2A8979}" presName="extraNode" presStyleLbl="node1" presStyleIdx="0" presStyleCnt="3"/>
      <dgm:spPr/>
    </dgm:pt>
    <dgm:pt modelId="{3D58B853-B303-46B5-A380-1DEAE43279DF}" type="pres">
      <dgm:prSet presAssocID="{3A6CB174-3BDF-49D8-BAC0-E2AEAB2A8979}" presName="dstNode" presStyleLbl="node1" presStyleIdx="0" presStyleCnt="3"/>
      <dgm:spPr/>
    </dgm:pt>
    <dgm:pt modelId="{A16275C2-5B6E-4A5C-9566-C5DC7581C099}" type="pres">
      <dgm:prSet presAssocID="{FF78B526-6E97-4C5F-8E2F-30EB537CE2E1}" presName="text_1" presStyleLbl="node1" presStyleIdx="0" presStyleCnt="3">
        <dgm:presLayoutVars>
          <dgm:bulletEnabled val="1"/>
        </dgm:presLayoutVars>
      </dgm:prSet>
      <dgm:spPr/>
    </dgm:pt>
    <dgm:pt modelId="{D648C84A-04CB-4CA8-96E1-4B6E0B0B484B}" type="pres">
      <dgm:prSet presAssocID="{FF78B526-6E97-4C5F-8E2F-30EB537CE2E1}" presName="accent_1" presStyleCnt="0"/>
      <dgm:spPr/>
    </dgm:pt>
    <dgm:pt modelId="{A3E111E1-0314-4FEC-A03D-9D77EEB07DD7}" type="pres">
      <dgm:prSet presAssocID="{FF78B526-6E97-4C5F-8E2F-30EB537CE2E1}" presName="accentRepeatNode" presStyleLbl="solidFgAcc1" presStyleIdx="0" presStyleCnt="3"/>
      <dgm:spPr/>
    </dgm:pt>
    <dgm:pt modelId="{20F29533-AF3F-418B-9B0E-25D4C81D1E8F}" type="pres">
      <dgm:prSet presAssocID="{EFE68C6D-929E-4929-83D2-A0858EC9E6E9}" presName="text_2" presStyleLbl="node1" presStyleIdx="1" presStyleCnt="3">
        <dgm:presLayoutVars>
          <dgm:bulletEnabled val="1"/>
        </dgm:presLayoutVars>
      </dgm:prSet>
      <dgm:spPr/>
    </dgm:pt>
    <dgm:pt modelId="{4D1B6759-AF41-4490-A393-02715A4FD775}" type="pres">
      <dgm:prSet presAssocID="{EFE68C6D-929E-4929-83D2-A0858EC9E6E9}" presName="accent_2" presStyleCnt="0"/>
      <dgm:spPr/>
    </dgm:pt>
    <dgm:pt modelId="{31EF890D-F285-4AFD-B49F-34D7BFFC133A}" type="pres">
      <dgm:prSet presAssocID="{EFE68C6D-929E-4929-83D2-A0858EC9E6E9}" presName="accentRepeatNode" presStyleLbl="solidFgAcc1" presStyleIdx="1" presStyleCnt="3"/>
      <dgm:spPr/>
    </dgm:pt>
    <dgm:pt modelId="{3AD50492-35DF-493D-A974-C5960D8C0870}" type="pres">
      <dgm:prSet presAssocID="{9277B2EF-F0E6-4C1A-A385-936D60B7589C}" presName="text_3" presStyleLbl="node1" presStyleIdx="2" presStyleCnt="3">
        <dgm:presLayoutVars>
          <dgm:bulletEnabled val="1"/>
        </dgm:presLayoutVars>
      </dgm:prSet>
      <dgm:spPr/>
    </dgm:pt>
    <dgm:pt modelId="{65EA8355-4FDD-4CAE-9B06-E155349AFBDE}" type="pres">
      <dgm:prSet presAssocID="{9277B2EF-F0E6-4C1A-A385-936D60B7589C}" presName="accent_3" presStyleCnt="0"/>
      <dgm:spPr/>
    </dgm:pt>
    <dgm:pt modelId="{42EB4CCF-3EBA-4023-9EE5-B8EB858193C0}" type="pres">
      <dgm:prSet presAssocID="{9277B2EF-F0E6-4C1A-A385-936D60B7589C}" presName="accentRepeatNode" presStyleLbl="solidFgAcc1" presStyleIdx="2" presStyleCnt="3"/>
      <dgm:spPr/>
    </dgm:pt>
  </dgm:ptLst>
  <dgm:cxnLst>
    <dgm:cxn modelId="{8FFE6B08-AD63-4D87-9176-0E08C550DBFA}" srcId="{3A6CB174-3BDF-49D8-BAC0-E2AEAB2A8979}" destId="{EFE68C6D-929E-4929-83D2-A0858EC9E6E9}" srcOrd="1" destOrd="0" parTransId="{914145F1-25E3-438F-9309-43ED2C731998}" sibTransId="{3BF33919-5F54-450B-B166-55C0E647B879}"/>
    <dgm:cxn modelId="{7BA89C15-3B94-469F-9162-22089A12A306}" type="presOf" srcId="{9277B2EF-F0E6-4C1A-A385-936D60B7589C}" destId="{3AD50492-35DF-493D-A974-C5960D8C0870}" srcOrd="0" destOrd="0" presId="urn:microsoft.com/office/officeart/2008/layout/VerticalCurvedList"/>
    <dgm:cxn modelId="{4C8C7D62-F195-4345-8A8C-FCDD8FC2EAC1}" type="presOf" srcId="{7B1F487E-E737-425F-B3F9-F94138A93470}" destId="{EBC42805-B8FB-4E33-AA91-296505FE49A8}" srcOrd="0" destOrd="0" presId="urn:microsoft.com/office/officeart/2008/layout/VerticalCurvedList"/>
    <dgm:cxn modelId="{16272A63-7428-4C77-AF97-085CD78385F5}" type="presOf" srcId="{3A6CB174-3BDF-49D8-BAC0-E2AEAB2A8979}" destId="{CAA1CD30-2856-4CA2-9479-029B628CC625}" srcOrd="0" destOrd="0" presId="urn:microsoft.com/office/officeart/2008/layout/VerticalCurvedList"/>
    <dgm:cxn modelId="{BEEC0F67-D772-4359-B022-C6C9185A1A73}" type="presOf" srcId="{EFE68C6D-929E-4929-83D2-A0858EC9E6E9}" destId="{20F29533-AF3F-418B-9B0E-25D4C81D1E8F}" srcOrd="0" destOrd="0" presId="urn:microsoft.com/office/officeart/2008/layout/VerticalCurvedList"/>
    <dgm:cxn modelId="{0772BFA8-4263-43F8-9314-EA44B616579B}" type="presOf" srcId="{FF78B526-6E97-4C5F-8E2F-30EB537CE2E1}" destId="{A16275C2-5B6E-4A5C-9566-C5DC7581C099}" srcOrd="0" destOrd="0" presId="urn:microsoft.com/office/officeart/2008/layout/VerticalCurvedList"/>
    <dgm:cxn modelId="{548E2CBF-B4F7-46EF-8F85-154CEBBE220C}" srcId="{3A6CB174-3BDF-49D8-BAC0-E2AEAB2A8979}" destId="{9277B2EF-F0E6-4C1A-A385-936D60B7589C}" srcOrd="2" destOrd="0" parTransId="{91FE6DFE-07A4-41C7-AF92-0F0801DC3E45}" sibTransId="{4E1C7FC7-0FDE-483C-9FDE-A35321B86219}"/>
    <dgm:cxn modelId="{E319F2F9-1FFA-4A6F-9D37-32474EF0A502}" srcId="{3A6CB174-3BDF-49D8-BAC0-E2AEAB2A8979}" destId="{FF78B526-6E97-4C5F-8E2F-30EB537CE2E1}" srcOrd="0" destOrd="0" parTransId="{755C7AA6-75CA-4BB4-A392-BC06D7B7B5FF}" sibTransId="{7B1F487E-E737-425F-B3F9-F94138A93470}"/>
    <dgm:cxn modelId="{B4A88FF7-F43B-4EE1-ABB0-109654B56F37}" type="presParOf" srcId="{CAA1CD30-2856-4CA2-9479-029B628CC625}" destId="{AD8866C6-1F94-4281-9B0D-A2174237ABAE}" srcOrd="0" destOrd="0" presId="urn:microsoft.com/office/officeart/2008/layout/VerticalCurvedList"/>
    <dgm:cxn modelId="{FAC8C6BA-984A-4879-901C-693070F31207}" type="presParOf" srcId="{AD8866C6-1F94-4281-9B0D-A2174237ABAE}" destId="{6E327624-78A8-4099-B966-B8A0DC11055F}" srcOrd="0" destOrd="0" presId="urn:microsoft.com/office/officeart/2008/layout/VerticalCurvedList"/>
    <dgm:cxn modelId="{BAEFA058-3DC0-4CF1-944F-5DE652A78375}" type="presParOf" srcId="{6E327624-78A8-4099-B966-B8A0DC11055F}" destId="{A52592C7-5A2A-4338-BB53-5EF1AE4D1508}" srcOrd="0" destOrd="0" presId="urn:microsoft.com/office/officeart/2008/layout/VerticalCurvedList"/>
    <dgm:cxn modelId="{A64146DF-D1EC-46F1-84E4-AA76799DD459}" type="presParOf" srcId="{6E327624-78A8-4099-B966-B8A0DC11055F}" destId="{EBC42805-B8FB-4E33-AA91-296505FE49A8}" srcOrd="1" destOrd="0" presId="urn:microsoft.com/office/officeart/2008/layout/VerticalCurvedList"/>
    <dgm:cxn modelId="{2A33193D-E0AB-4FB5-A1D6-4F6FA0D1A0B1}" type="presParOf" srcId="{6E327624-78A8-4099-B966-B8A0DC11055F}" destId="{62B0A8D2-CFC9-47FA-ADA8-D70EF2EB74C7}" srcOrd="2" destOrd="0" presId="urn:microsoft.com/office/officeart/2008/layout/VerticalCurvedList"/>
    <dgm:cxn modelId="{8B7C018B-AE65-427F-A38A-041ED949F4D3}" type="presParOf" srcId="{6E327624-78A8-4099-B966-B8A0DC11055F}" destId="{3D58B853-B303-46B5-A380-1DEAE43279DF}" srcOrd="3" destOrd="0" presId="urn:microsoft.com/office/officeart/2008/layout/VerticalCurvedList"/>
    <dgm:cxn modelId="{FD40805E-8F85-4C76-85AC-046B5D886F4F}" type="presParOf" srcId="{AD8866C6-1F94-4281-9B0D-A2174237ABAE}" destId="{A16275C2-5B6E-4A5C-9566-C5DC7581C099}" srcOrd="1" destOrd="0" presId="urn:microsoft.com/office/officeart/2008/layout/VerticalCurvedList"/>
    <dgm:cxn modelId="{CEB79BB0-8113-4DFC-89F9-FF51C18EF571}" type="presParOf" srcId="{AD8866C6-1F94-4281-9B0D-A2174237ABAE}" destId="{D648C84A-04CB-4CA8-96E1-4B6E0B0B484B}" srcOrd="2" destOrd="0" presId="urn:microsoft.com/office/officeart/2008/layout/VerticalCurvedList"/>
    <dgm:cxn modelId="{CB89793A-A427-4F5D-9D95-A2361896F7B3}" type="presParOf" srcId="{D648C84A-04CB-4CA8-96E1-4B6E0B0B484B}" destId="{A3E111E1-0314-4FEC-A03D-9D77EEB07DD7}" srcOrd="0" destOrd="0" presId="urn:microsoft.com/office/officeart/2008/layout/VerticalCurvedList"/>
    <dgm:cxn modelId="{3119372B-6FAB-4167-B022-E25E1F8B36D9}" type="presParOf" srcId="{AD8866C6-1F94-4281-9B0D-A2174237ABAE}" destId="{20F29533-AF3F-418B-9B0E-25D4C81D1E8F}" srcOrd="3" destOrd="0" presId="urn:microsoft.com/office/officeart/2008/layout/VerticalCurvedList"/>
    <dgm:cxn modelId="{547E94BB-C00E-4D28-BEF8-41F69C04A504}" type="presParOf" srcId="{AD8866C6-1F94-4281-9B0D-A2174237ABAE}" destId="{4D1B6759-AF41-4490-A393-02715A4FD775}" srcOrd="4" destOrd="0" presId="urn:microsoft.com/office/officeart/2008/layout/VerticalCurvedList"/>
    <dgm:cxn modelId="{AB918F6C-4764-470C-800D-CD2058C7DFB7}" type="presParOf" srcId="{4D1B6759-AF41-4490-A393-02715A4FD775}" destId="{31EF890D-F285-4AFD-B49F-34D7BFFC133A}" srcOrd="0" destOrd="0" presId="urn:microsoft.com/office/officeart/2008/layout/VerticalCurvedList"/>
    <dgm:cxn modelId="{7A2487E4-18C8-48B0-9469-D4B7CD68C4B2}" type="presParOf" srcId="{AD8866C6-1F94-4281-9B0D-A2174237ABAE}" destId="{3AD50492-35DF-493D-A974-C5960D8C0870}" srcOrd="5" destOrd="0" presId="urn:microsoft.com/office/officeart/2008/layout/VerticalCurvedList"/>
    <dgm:cxn modelId="{BE685440-5158-4057-B7F9-D7ED1C425E23}" type="presParOf" srcId="{AD8866C6-1F94-4281-9B0D-A2174237ABAE}" destId="{65EA8355-4FDD-4CAE-9B06-E155349AFBDE}" srcOrd="6" destOrd="0" presId="urn:microsoft.com/office/officeart/2008/layout/VerticalCurvedList"/>
    <dgm:cxn modelId="{FD89F015-88B4-4242-8620-6C1AFB4F63F4}" type="presParOf" srcId="{65EA8355-4FDD-4CAE-9B06-E155349AFBDE}" destId="{42EB4CCF-3EBA-4023-9EE5-B8EB858193C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260179-E218-4515-8B14-CB995EC1EE70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GB"/>
        </a:p>
      </dgm:t>
    </dgm:pt>
    <dgm:pt modelId="{A6E3F414-F1DC-4166-B1C2-9C2670844C17}">
      <dgm:prSet phldrT="[Text]"/>
      <dgm:spPr/>
      <dgm:t>
        <a:bodyPr/>
        <a:lstStyle/>
        <a:p>
          <a:r>
            <a:rPr lang="en-GB" dirty="0"/>
            <a:t>Median survival 8.8 years – nuanced decision</a:t>
          </a:r>
        </a:p>
      </dgm:t>
    </dgm:pt>
    <dgm:pt modelId="{8347A43D-3E61-433F-9754-B09BBACB7905}" type="parTrans" cxnId="{80144989-4E09-4284-B292-36DB9F49AD9F}">
      <dgm:prSet/>
      <dgm:spPr/>
      <dgm:t>
        <a:bodyPr/>
        <a:lstStyle/>
        <a:p>
          <a:endParaRPr lang="en-GB"/>
        </a:p>
      </dgm:t>
    </dgm:pt>
    <dgm:pt modelId="{57F73D24-F820-4D45-B539-30A23EA65BCC}" type="sibTrans" cxnId="{80144989-4E09-4284-B292-36DB9F49AD9F}">
      <dgm:prSet/>
      <dgm:spPr/>
      <dgm:t>
        <a:bodyPr/>
        <a:lstStyle/>
        <a:p>
          <a:endParaRPr lang="en-GB"/>
        </a:p>
      </dgm:t>
    </dgm:pt>
    <dgm:pt modelId="{6D61B975-5216-4DBF-9549-18403B68D412}">
      <dgm:prSet phldrT="[Text]"/>
      <dgm:spPr/>
      <dgm:t>
        <a:bodyPr/>
        <a:lstStyle/>
        <a:p>
          <a:r>
            <a:rPr lang="en-GB" dirty="0"/>
            <a:t>25% risk of AML over 10 years</a:t>
          </a:r>
        </a:p>
        <a:p>
          <a:r>
            <a:rPr lang="en-GB" dirty="0"/>
            <a:t>Median survival only 5.3 years</a:t>
          </a:r>
        </a:p>
      </dgm:t>
    </dgm:pt>
    <dgm:pt modelId="{290CAC14-9E5C-4CC9-B378-029DAF76D601}" type="parTrans" cxnId="{E24A4799-791D-416D-AB86-29FF23DD0A45}">
      <dgm:prSet/>
      <dgm:spPr/>
      <dgm:t>
        <a:bodyPr/>
        <a:lstStyle/>
        <a:p>
          <a:endParaRPr lang="en-GB"/>
        </a:p>
      </dgm:t>
    </dgm:pt>
    <dgm:pt modelId="{FE6A87E8-C757-42E8-95AB-F628491EF147}" type="sibTrans" cxnId="{E24A4799-791D-416D-AB86-29FF23DD0A45}">
      <dgm:prSet/>
      <dgm:spPr/>
      <dgm:t>
        <a:bodyPr/>
        <a:lstStyle/>
        <a:p>
          <a:endParaRPr lang="en-GB"/>
        </a:p>
      </dgm:t>
    </dgm:pt>
    <dgm:pt modelId="{C4B111E0-24BB-4582-A054-26F53B3140C0}">
      <dgm:prSet phldrT="[Text]"/>
      <dgm:spPr/>
      <dgm:t>
        <a:bodyPr/>
        <a:lstStyle/>
        <a:p>
          <a:r>
            <a:rPr lang="en-GB" dirty="0"/>
            <a:t>25% risk AML over 3 years and only 3 years median survival</a:t>
          </a:r>
        </a:p>
      </dgm:t>
    </dgm:pt>
    <dgm:pt modelId="{990D3917-F61F-4E49-9906-ED110F9B0D2D}" type="parTrans" cxnId="{31658F8C-3D1F-4E1A-B723-CA460742FCF0}">
      <dgm:prSet/>
      <dgm:spPr/>
      <dgm:t>
        <a:bodyPr/>
        <a:lstStyle/>
        <a:p>
          <a:endParaRPr lang="en-GB"/>
        </a:p>
      </dgm:t>
    </dgm:pt>
    <dgm:pt modelId="{0F2E47C4-959A-4FB7-BFEE-E6A9948DA911}" type="sibTrans" cxnId="{31658F8C-3D1F-4E1A-B723-CA460742FCF0}">
      <dgm:prSet/>
      <dgm:spPr/>
      <dgm:t>
        <a:bodyPr/>
        <a:lstStyle/>
        <a:p>
          <a:endParaRPr lang="en-GB"/>
        </a:p>
      </dgm:t>
    </dgm:pt>
    <dgm:pt modelId="{04E87ADE-1C1C-4649-A57F-716062CD9C98}" type="pres">
      <dgm:prSet presAssocID="{BB260179-E218-4515-8B14-CB995EC1EE70}" presName="Name0" presStyleCnt="0">
        <dgm:presLayoutVars>
          <dgm:chMax val="7"/>
          <dgm:chPref val="7"/>
          <dgm:dir/>
        </dgm:presLayoutVars>
      </dgm:prSet>
      <dgm:spPr/>
    </dgm:pt>
    <dgm:pt modelId="{88951721-1A6C-43DA-9AC9-A048B425E38F}" type="pres">
      <dgm:prSet presAssocID="{BB260179-E218-4515-8B14-CB995EC1EE70}" presName="Name1" presStyleCnt="0"/>
      <dgm:spPr/>
    </dgm:pt>
    <dgm:pt modelId="{A4674948-BB82-4284-AACE-FC33DBD6C59B}" type="pres">
      <dgm:prSet presAssocID="{BB260179-E218-4515-8B14-CB995EC1EE70}" presName="cycle" presStyleCnt="0"/>
      <dgm:spPr/>
    </dgm:pt>
    <dgm:pt modelId="{21613938-09A0-413D-8C4C-A51083462FCF}" type="pres">
      <dgm:prSet presAssocID="{BB260179-E218-4515-8B14-CB995EC1EE70}" presName="srcNode" presStyleLbl="node1" presStyleIdx="0" presStyleCnt="3"/>
      <dgm:spPr/>
    </dgm:pt>
    <dgm:pt modelId="{6B879CC1-8410-4A41-BF42-7D211DD39D4B}" type="pres">
      <dgm:prSet presAssocID="{BB260179-E218-4515-8B14-CB995EC1EE70}" presName="conn" presStyleLbl="parChTrans1D2" presStyleIdx="0" presStyleCnt="1"/>
      <dgm:spPr/>
    </dgm:pt>
    <dgm:pt modelId="{6EFC3399-D290-42A4-A9CF-3A28CBA44039}" type="pres">
      <dgm:prSet presAssocID="{BB260179-E218-4515-8B14-CB995EC1EE70}" presName="extraNode" presStyleLbl="node1" presStyleIdx="0" presStyleCnt="3"/>
      <dgm:spPr/>
    </dgm:pt>
    <dgm:pt modelId="{C22D19F1-A1CB-45B8-B51C-EE41833DE55E}" type="pres">
      <dgm:prSet presAssocID="{BB260179-E218-4515-8B14-CB995EC1EE70}" presName="dstNode" presStyleLbl="node1" presStyleIdx="0" presStyleCnt="3"/>
      <dgm:spPr/>
    </dgm:pt>
    <dgm:pt modelId="{AC5AD60D-0102-41ED-8CB9-7F09AB47DCB5}" type="pres">
      <dgm:prSet presAssocID="{A6E3F414-F1DC-4166-B1C2-9C2670844C17}" presName="text_1" presStyleLbl="node1" presStyleIdx="0" presStyleCnt="3">
        <dgm:presLayoutVars>
          <dgm:bulletEnabled val="1"/>
        </dgm:presLayoutVars>
      </dgm:prSet>
      <dgm:spPr/>
    </dgm:pt>
    <dgm:pt modelId="{FC6C7694-0725-41A4-A401-F1FCA2CE4357}" type="pres">
      <dgm:prSet presAssocID="{A6E3F414-F1DC-4166-B1C2-9C2670844C17}" presName="accent_1" presStyleCnt="0"/>
      <dgm:spPr/>
    </dgm:pt>
    <dgm:pt modelId="{D4CA340C-60C5-4C1F-817B-5F5430B76F89}" type="pres">
      <dgm:prSet presAssocID="{A6E3F414-F1DC-4166-B1C2-9C2670844C17}" presName="accentRepeatNode" presStyleLbl="solidFgAcc1" presStyleIdx="0" presStyleCnt="3"/>
      <dgm:spPr/>
    </dgm:pt>
    <dgm:pt modelId="{63A62F0E-8C65-4DC9-8FC3-79677DB8FE9E}" type="pres">
      <dgm:prSet presAssocID="{6D61B975-5216-4DBF-9549-18403B68D412}" presName="text_2" presStyleLbl="node1" presStyleIdx="1" presStyleCnt="3">
        <dgm:presLayoutVars>
          <dgm:bulletEnabled val="1"/>
        </dgm:presLayoutVars>
      </dgm:prSet>
      <dgm:spPr/>
    </dgm:pt>
    <dgm:pt modelId="{77CDBFAC-6D9C-4C8D-9428-478C6464542C}" type="pres">
      <dgm:prSet presAssocID="{6D61B975-5216-4DBF-9549-18403B68D412}" presName="accent_2" presStyleCnt="0"/>
      <dgm:spPr/>
    </dgm:pt>
    <dgm:pt modelId="{014E3FFB-80E0-4297-A7AC-0298C3EA10C3}" type="pres">
      <dgm:prSet presAssocID="{6D61B975-5216-4DBF-9549-18403B68D412}" presName="accentRepeatNode" presStyleLbl="solidFgAcc1" presStyleIdx="1" presStyleCnt="3"/>
      <dgm:spPr/>
    </dgm:pt>
    <dgm:pt modelId="{8EDEFFB7-60C0-4DF2-AD6E-9E586D3933B0}" type="pres">
      <dgm:prSet presAssocID="{C4B111E0-24BB-4582-A054-26F53B3140C0}" presName="text_3" presStyleLbl="node1" presStyleIdx="2" presStyleCnt="3">
        <dgm:presLayoutVars>
          <dgm:bulletEnabled val="1"/>
        </dgm:presLayoutVars>
      </dgm:prSet>
      <dgm:spPr/>
    </dgm:pt>
    <dgm:pt modelId="{D4CE17EA-D970-428C-A9B5-DE2635EB8605}" type="pres">
      <dgm:prSet presAssocID="{C4B111E0-24BB-4582-A054-26F53B3140C0}" presName="accent_3" presStyleCnt="0"/>
      <dgm:spPr/>
    </dgm:pt>
    <dgm:pt modelId="{E4241184-C690-485A-A496-D04E72186B2D}" type="pres">
      <dgm:prSet presAssocID="{C4B111E0-24BB-4582-A054-26F53B3140C0}" presName="accentRepeatNode" presStyleLbl="solidFgAcc1" presStyleIdx="2" presStyleCnt="3"/>
      <dgm:spPr/>
    </dgm:pt>
  </dgm:ptLst>
  <dgm:cxnLst>
    <dgm:cxn modelId="{365AB583-0C32-4336-BA3E-D200E933E880}" type="presOf" srcId="{57F73D24-F820-4D45-B539-30A23EA65BCC}" destId="{6B879CC1-8410-4A41-BF42-7D211DD39D4B}" srcOrd="0" destOrd="0" presId="urn:microsoft.com/office/officeart/2008/layout/VerticalCurvedList"/>
    <dgm:cxn modelId="{80144989-4E09-4284-B292-36DB9F49AD9F}" srcId="{BB260179-E218-4515-8B14-CB995EC1EE70}" destId="{A6E3F414-F1DC-4166-B1C2-9C2670844C17}" srcOrd="0" destOrd="0" parTransId="{8347A43D-3E61-433F-9754-B09BBACB7905}" sibTransId="{57F73D24-F820-4D45-B539-30A23EA65BCC}"/>
    <dgm:cxn modelId="{31658F8C-3D1F-4E1A-B723-CA460742FCF0}" srcId="{BB260179-E218-4515-8B14-CB995EC1EE70}" destId="{C4B111E0-24BB-4582-A054-26F53B3140C0}" srcOrd="2" destOrd="0" parTransId="{990D3917-F61F-4E49-9906-ED110F9B0D2D}" sibTransId="{0F2E47C4-959A-4FB7-BFEE-E6A9948DA911}"/>
    <dgm:cxn modelId="{E24A4799-791D-416D-AB86-29FF23DD0A45}" srcId="{BB260179-E218-4515-8B14-CB995EC1EE70}" destId="{6D61B975-5216-4DBF-9549-18403B68D412}" srcOrd="1" destOrd="0" parTransId="{290CAC14-9E5C-4CC9-B378-029DAF76D601}" sibTransId="{FE6A87E8-C757-42E8-95AB-F628491EF147}"/>
    <dgm:cxn modelId="{742DA3CF-2988-4999-B97B-F16AFB042689}" type="presOf" srcId="{A6E3F414-F1DC-4166-B1C2-9C2670844C17}" destId="{AC5AD60D-0102-41ED-8CB9-7F09AB47DCB5}" srcOrd="0" destOrd="0" presId="urn:microsoft.com/office/officeart/2008/layout/VerticalCurvedList"/>
    <dgm:cxn modelId="{B6D903E4-64CD-440A-BFBC-0A3A1766B119}" type="presOf" srcId="{BB260179-E218-4515-8B14-CB995EC1EE70}" destId="{04E87ADE-1C1C-4649-A57F-716062CD9C98}" srcOrd="0" destOrd="0" presId="urn:microsoft.com/office/officeart/2008/layout/VerticalCurvedList"/>
    <dgm:cxn modelId="{976878E9-D64C-4055-B613-C1591CCCE81C}" type="presOf" srcId="{C4B111E0-24BB-4582-A054-26F53B3140C0}" destId="{8EDEFFB7-60C0-4DF2-AD6E-9E586D3933B0}" srcOrd="0" destOrd="0" presId="urn:microsoft.com/office/officeart/2008/layout/VerticalCurvedList"/>
    <dgm:cxn modelId="{41FB8DFA-0AC9-4E2B-89FA-E472D5AE96DF}" type="presOf" srcId="{6D61B975-5216-4DBF-9549-18403B68D412}" destId="{63A62F0E-8C65-4DC9-8FC3-79677DB8FE9E}" srcOrd="0" destOrd="0" presId="urn:microsoft.com/office/officeart/2008/layout/VerticalCurvedList"/>
    <dgm:cxn modelId="{716D81F7-B417-4A94-BD47-8583F3EE15F7}" type="presParOf" srcId="{04E87ADE-1C1C-4649-A57F-716062CD9C98}" destId="{88951721-1A6C-43DA-9AC9-A048B425E38F}" srcOrd="0" destOrd="0" presId="urn:microsoft.com/office/officeart/2008/layout/VerticalCurvedList"/>
    <dgm:cxn modelId="{DA9D3885-C0CB-4045-9F57-9EEE17C636FD}" type="presParOf" srcId="{88951721-1A6C-43DA-9AC9-A048B425E38F}" destId="{A4674948-BB82-4284-AACE-FC33DBD6C59B}" srcOrd="0" destOrd="0" presId="urn:microsoft.com/office/officeart/2008/layout/VerticalCurvedList"/>
    <dgm:cxn modelId="{B0C69AC6-78F5-42A1-A3C0-5A30A1DFD253}" type="presParOf" srcId="{A4674948-BB82-4284-AACE-FC33DBD6C59B}" destId="{21613938-09A0-413D-8C4C-A51083462FCF}" srcOrd="0" destOrd="0" presId="urn:microsoft.com/office/officeart/2008/layout/VerticalCurvedList"/>
    <dgm:cxn modelId="{06EA8120-4DD9-4C46-BEC2-DFE71A9A5306}" type="presParOf" srcId="{A4674948-BB82-4284-AACE-FC33DBD6C59B}" destId="{6B879CC1-8410-4A41-BF42-7D211DD39D4B}" srcOrd="1" destOrd="0" presId="urn:microsoft.com/office/officeart/2008/layout/VerticalCurvedList"/>
    <dgm:cxn modelId="{536DA3C2-F9C8-48BF-9879-BBD4F6D74CEB}" type="presParOf" srcId="{A4674948-BB82-4284-AACE-FC33DBD6C59B}" destId="{6EFC3399-D290-42A4-A9CF-3A28CBA44039}" srcOrd="2" destOrd="0" presId="urn:microsoft.com/office/officeart/2008/layout/VerticalCurvedList"/>
    <dgm:cxn modelId="{33AF24B1-81F9-4E74-83D6-D9E8E89DF491}" type="presParOf" srcId="{A4674948-BB82-4284-AACE-FC33DBD6C59B}" destId="{C22D19F1-A1CB-45B8-B51C-EE41833DE55E}" srcOrd="3" destOrd="0" presId="urn:microsoft.com/office/officeart/2008/layout/VerticalCurvedList"/>
    <dgm:cxn modelId="{D9041E40-138B-438D-8029-4012E6D4FC98}" type="presParOf" srcId="{88951721-1A6C-43DA-9AC9-A048B425E38F}" destId="{AC5AD60D-0102-41ED-8CB9-7F09AB47DCB5}" srcOrd="1" destOrd="0" presId="urn:microsoft.com/office/officeart/2008/layout/VerticalCurvedList"/>
    <dgm:cxn modelId="{C841CC32-18AC-4891-AF4D-C18E2E1E2FE6}" type="presParOf" srcId="{88951721-1A6C-43DA-9AC9-A048B425E38F}" destId="{FC6C7694-0725-41A4-A401-F1FCA2CE4357}" srcOrd="2" destOrd="0" presId="urn:microsoft.com/office/officeart/2008/layout/VerticalCurvedList"/>
    <dgm:cxn modelId="{9A03E731-47D3-472A-A7F7-22BA4C13B140}" type="presParOf" srcId="{FC6C7694-0725-41A4-A401-F1FCA2CE4357}" destId="{D4CA340C-60C5-4C1F-817B-5F5430B76F89}" srcOrd="0" destOrd="0" presId="urn:microsoft.com/office/officeart/2008/layout/VerticalCurvedList"/>
    <dgm:cxn modelId="{D754F09F-B6D6-475A-A9B4-DBD9F3641188}" type="presParOf" srcId="{88951721-1A6C-43DA-9AC9-A048B425E38F}" destId="{63A62F0E-8C65-4DC9-8FC3-79677DB8FE9E}" srcOrd="3" destOrd="0" presId="urn:microsoft.com/office/officeart/2008/layout/VerticalCurvedList"/>
    <dgm:cxn modelId="{F31B6A65-8837-4138-81A6-8A06F050BC53}" type="presParOf" srcId="{88951721-1A6C-43DA-9AC9-A048B425E38F}" destId="{77CDBFAC-6D9C-4C8D-9428-478C6464542C}" srcOrd="4" destOrd="0" presId="urn:microsoft.com/office/officeart/2008/layout/VerticalCurvedList"/>
    <dgm:cxn modelId="{A857BD3F-FA80-4D70-BC30-EE407186EE94}" type="presParOf" srcId="{77CDBFAC-6D9C-4C8D-9428-478C6464542C}" destId="{014E3FFB-80E0-4297-A7AC-0298C3EA10C3}" srcOrd="0" destOrd="0" presId="urn:microsoft.com/office/officeart/2008/layout/VerticalCurvedList"/>
    <dgm:cxn modelId="{2DAE9EDB-0840-4694-9253-8CFA7346EF3B}" type="presParOf" srcId="{88951721-1A6C-43DA-9AC9-A048B425E38F}" destId="{8EDEFFB7-60C0-4DF2-AD6E-9E586D3933B0}" srcOrd="5" destOrd="0" presId="urn:microsoft.com/office/officeart/2008/layout/VerticalCurvedList"/>
    <dgm:cxn modelId="{B09C317A-BB2E-4294-9695-FA4B7EF2F718}" type="presParOf" srcId="{88951721-1A6C-43DA-9AC9-A048B425E38F}" destId="{D4CE17EA-D970-428C-A9B5-DE2635EB8605}" srcOrd="6" destOrd="0" presId="urn:microsoft.com/office/officeart/2008/layout/VerticalCurvedList"/>
    <dgm:cxn modelId="{39FFBB94-AE61-4FAC-9DAE-864D6AE70B55}" type="presParOf" srcId="{D4CE17EA-D970-428C-A9B5-DE2635EB8605}" destId="{E4241184-C690-485A-A496-D04E72186B2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C9EB7E-7BDD-4F3B-9800-9FBAC253A95E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6C31B394-8A4F-48BB-9E8F-4795E2334FDF}">
      <dgm:prSet phldrT="[Text]"/>
      <dgm:spPr/>
      <dgm:t>
        <a:bodyPr/>
        <a:lstStyle/>
        <a:p>
          <a:r>
            <a:rPr lang="en-GB" dirty="0"/>
            <a:t>What has worked for you?</a:t>
          </a:r>
        </a:p>
      </dgm:t>
    </dgm:pt>
    <dgm:pt modelId="{1DA67C1C-CA2F-4477-B411-1BEF8909F915}" type="parTrans" cxnId="{C17524B5-5B38-4CA6-BD9C-B97486F3E802}">
      <dgm:prSet/>
      <dgm:spPr/>
      <dgm:t>
        <a:bodyPr/>
        <a:lstStyle/>
        <a:p>
          <a:endParaRPr lang="en-GB"/>
        </a:p>
      </dgm:t>
    </dgm:pt>
    <dgm:pt modelId="{B93573A5-2022-4BA1-9C2F-F1D4B828F486}" type="sibTrans" cxnId="{C17524B5-5B38-4CA6-BD9C-B97486F3E802}">
      <dgm:prSet/>
      <dgm:spPr/>
      <dgm:t>
        <a:bodyPr/>
        <a:lstStyle/>
        <a:p>
          <a:endParaRPr lang="en-GB"/>
        </a:p>
      </dgm:t>
    </dgm:pt>
    <dgm:pt modelId="{8DCC5C37-5333-4F03-B3F9-3C4BFB941282}">
      <dgm:prSet phldrT="[Text]"/>
      <dgm:spPr/>
      <dgm:t>
        <a:bodyPr/>
        <a:lstStyle/>
        <a:p>
          <a:r>
            <a:rPr lang="en-GB"/>
            <a:t>Do let us know!</a:t>
          </a:r>
          <a:endParaRPr lang="en-GB" dirty="0"/>
        </a:p>
      </dgm:t>
    </dgm:pt>
    <dgm:pt modelId="{90B39678-69AA-43FD-9B7E-11720FFDEB35}" type="parTrans" cxnId="{FA8E7F67-C138-4212-AB30-7EEC789E7A30}">
      <dgm:prSet/>
      <dgm:spPr/>
      <dgm:t>
        <a:bodyPr/>
        <a:lstStyle/>
        <a:p>
          <a:endParaRPr lang="en-GB"/>
        </a:p>
      </dgm:t>
    </dgm:pt>
    <dgm:pt modelId="{440731CC-B08F-4A93-9EC5-CD8810484360}" type="sibTrans" cxnId="{FA8E7F67-C138-4212-AB30-7EEC789E7A30}">
      <dgm:prSet/>
      <dgm:spPr/>
      <dgm:t>
        <a:bodyPr/>
        <a:lstStyle/>
        <a:p>
          <a:endParaRPr lang="en-GB"/>
        </a:p>
      </dgm:t>
    </dgm:pt>
    <dgm:pt modelId="{0F6D4B04-D649-4DE6-A0D8-E6FB80B42845}">
      <dgm:prSet phldrT="[Text]"/>
      <dgm:spPr/>
      <dgm:t>
        <a:bodyPr/>
        <a:lstStyle/>
        <a:p>
          <a:r>
            <a:rPr lang="en-GB" dirty="0"/>
            <a:t>Problems?</a:t>
          </a:r>
        </a:p>
      </dgm:t>
    </dgm:pt>
    <dgm:pt modelId="{FC71D211-B7ED-4225-BF0B-4BF3A01B82C0}" type="parTrans" cxnId="{1F558764-F76E-40DE-9C8B-3D0A8776E1ED}">
      <dgm:prSet/>
      <dgm:spPr/>
      <dgm:t>
        <a:bodyPr/>
        <a:lstStyle/>
        <a:p>
          <a:endParaRPr lang="en-GB"/>
        </a:p>
      </dgm:t>
    </dgm:pt>
    <dgm:pt modelId="{90D21DBC-B596-4EAF-87BF-FDF37CA113EB}" type="sibTrans" cxnId="{1F558764-F76E-40DE-9C8B-3D0A8776E1ED}">
      <dgm:prSet/>
      <dgm:spPr/>
      <dgm:t>
        <a:bodyPr/>
        <a:lstStyle/>
        <a:p>
          <a:endParaRPr lang="en-GB"/>
        </a:p>
      </dgm:t>
    </dgm:pt>
    <dgm:pt modelId="{1234C6A2-353E-4299-978E-1E555F978FBE}">
      <dgm:prSet phldrT="[Text]"/>
      <dgm:spPr/>
      <dgm:t>
        <a:bodyPr/>
        <a:lstStyle/>
        <a:p>
          <a:r>
            <a:rPr lang="en-GB"/>
            <a:t>We can try to help and even feed into changes of the protocol</a:t>
          </a:r>
          <a:endParaRPr lang="en-GB" dirty="0"/>
        </a:p>
      </dgm:t>
    </dgm:pt>
    <dgm:pt modelId="{5E49D88D-19BE-4146-8595-46E0AFB6A585}" type="parTrans" cxnId="{EC8199A3-8CEA-46B2-81EF-E2781FD1BDD0}">
      <dgm:prSet/>
      <dgm:spPr/>
      <dgm:t>
        <a:bodyPr/>
        <a:lstStyle/>
        <a:p>
          <a:endParaRPr lang="en-GB"/>
        </a:p>
      </dgm:t>
    </dgm:pt>
    <dgm:pt modelId="{1733C2FB-F884-4F19-B6AF-25A1003DDD3E}" type="sibTrans" cxnId="{EC8199A3-8CEA-46B2-81EF-E2781FD1BDD0}">
      <dgm:prSet/>
      <dgm:spPr/>
      <dgm:t>
        <a:bodyPr/>
        <a:lstStyle/>
        <a:p>
          <a:endParaRPr lang="en-GB"/>
        </a:p>
      </dgm:t>
    </dgm:pt>
    <dgm:pt modelId="{C87BE6A0-E620-45D0-87BD-2F73938A5B76}">
      <dgm:prSet phldrT="[Text]"/>
      <dgm:spPr/>
      <dgm:t>
        <a:bodyPr/>
        <a:lstStyle/>
        <a:p>
          <a:r>
            <a:rPr lang="en-GB" dirty="0"/>
            <a:t>Influence process changes to help improve the trial going forward</a:t>
          </a:r>
        </a:p>
      </dgm:t>
    </dgm:pt>
    <dgm:pt modelId="{EA7836FF-B09F-44A3-B126-D2AD06CFFC7E}" type="parTrans" cxnId="{DF15B33D-9692-4F7D-83E8-1A2C867812F4}">
      <dgm:prSet/>
      <dgm:spPr/>
      <dgm:t>
        <a:bodyPr/>
        <a:lstStyle/>
        <a:p>
          <a:endParaRPr lang="en-GB"/>
        </a:p>
      </dgm:t>
    </dgm:pt>
    <dgm:pt modelId="{368D9BA9-CC0D-49CE-B8C3-852D0290F233}" type="sibTrans" cxnId="{DF15B33D-9692-4F7D-83E8-1A2C867812F4}">
      <dgm:prSet/>
      <dgm:spPr/>
      <dgm:t>
        <a:bodyPr/>
        <a:lstStyle/>
        <a:p>
          <a:endParaRPr lang="en-GB"/>
        </a:p>
      </dgm:t>
    </dgm:pt>
    <dgm:pt modelId="{865D5A7C-7CDC-42E4-B3F5-02179DA4D74C}">
      <dgm:prSet phldrT="[Text]"/>
      <dgm:spPr/>
      <dgm:t>
        <a:bodyPr/>
        <a:lstStyle/>
        <a:p>
          <a:r>
            <a:rPr lang="en-GB"/>
            <a:t>Share across the trial to help other site teams</a:t>
          </a:r>
          <a:endParaRPr lang="en-GB" dirty="0"/>
        </a:p>
      </dgm:t>
    </dgm:pt>
    <dgm:pt modelId="{82DCB02A-12D7-4B7C-A532-9424ED1D7A63}" type="parTrans" cxnId="{136DA061-FA0B-4C6E-A9FD-2EFDD9B2888B}">
      <dgm:prSet/>
      <dgm:spPr/>
      <dgm:t>
        <a:bodyPr/>
        <a:lstStyle/>
        <a:p>
          <a:endParaRPr lang="en-GB"/>
        </a:p>
      </dgm:t>
    </dgm:pt>
    <dgm:pt modelId="{38505222-26D2-44FE-8A72-4B328E67C996}" type="sibTrans" cxnId="{136DA061-FA0B-4C6E-A9FD-2EFDD9B2888B}">
      <dgm:prSet/>
      <dgm:spPr/>
      <dgm:t>
        <a:bodyPr/>
        <a:lstStyle/>
        <a:p>
          <a:endParaRPr lang="en-GB"/>
        </a:p>
      </dgm:t>
    </dgm:pt>
    <dgm:pt modelId="{A9B86920-F390-41DD-8694-D672B71C27EE}">
      <dgm:prSet phldrT="[Text]"/>
      <dgm:spPr/>
      <dgm:t>
        <a:bodyPr/>
        <a:lstStyle/>
        <a:p>
          <a:endParaRPr lang="en-GB" dirty="0">
            <a:solidFill>
              <a:srgbClr val="4B4B4B"/>
            </a:solidFill>
          </a:endParaRPr>
        </a:p>
      </dgm:t>
    </dgm:pt>
    <dgm:pt modelId="{7FD54634-A978-461E-A525-A607B32973E1}" type="parTrans" cxnId="{95063336-2B06-4C67-89CE-1695672E5D87}">
      <dgm:prSet/>
      <dgm:spPr/>
      <dgm:t>
        <a:bodyPr/>
        <a:lstStyle/>
        <a:p>
          <a:endParaRPr lang="en-GB"/>
        </a:p>
      </dgm:t>
    </dgm:pt>
    <dgm:pt modelId="{FCC1D649-3A89-4FDA-9681-D25E0ECE1126}" type="sibTrans" cxnId="{95063336-2B06-4C67-89CE-1695672E5D87}">
      <dgm:prSet/>
      <dgm:spPr/>
      <dgm:t>
        <a:bodyPr/>
        <a:lstStyle/>
        <a:p>
          <a:endParaRPr lang="en-GB"/>
        </a:p>
      </dgm:t>
    </dgm:pt>
    <dgm:pt modelId="{810B8EA4-006B-42C5-A83C-EC3333075820}" type="pres">
      <dgm:prSet presAssocID="{CFC9EB7E-7BDD-4F3B-9800-9FBAC253A95E}" presName="Name0" presStyleCnt="0">
        <dgm:presLayoutVars>
          <dgm:dir/>
          <dgm:animLvl val="lvl"/>
          <dgm:resizeHandles val="exact"/>
        </dgm:presLayoutVars>
      </dgm:prSet>
      <dgm:spPr/>
    </dgm:pt>
    <dgm:pt modelId="{13638677-7839-4B8F-83DE-D63E3FB541BC}" type="pres">
      <dgm:prSet presAssocID="{6C31B394-8A4F-48BB-9E8F-4795E2334FDF}" presName="composite" presStyleCnt="0"/>
      <dgm:spPr/>
    </dgm:pt>
    <dgm:pt modelId="{D7F7AB39-2398-42D8-AD7A-D929ADC86B41}" type="pres">
      <dgm:prSet presAssocID="{6C31B394-8A4F-48BB-9E8F-4795E2334FD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F8CE005-00F9-43BA-95DE-05DF3075C51B}" type="pres">
      <dgm:prSet presAssocID="{6C31B394-8A4F-48BB-9E8F-4795E2334FDF}" presName="desTx" presStyleLbl="alignAccFollowNode1" presStyleIdx="0" presStyleCnt="2">
        <dgm:presLayoutVars>
          <dgm:bulletEnabled val="1"/>
        </dgm:presLayoutVars>
      </dgm:prSet>
      <dgm:spPr/>
    </dgm:pt>
    <dgm:pt modelId="{B2F1E2F9-E16B-4622-ACAF-71F0BFAAE574}" type="pres">
      <dgm:prSet presAssocID="{B93573A5-2022-4BA1-9C2F-F1D4B828F486}" presName="space" presStyleCnt="0"/>
      <dgm:spPr/>
    </dgm:pt>
    <dgm:pt modelId="{DF4628A9-606E-42FB-AD66-FA0AF259B54B}" type="pres">
      <dgm:prSet presAssocID="{0F6D4B04-D649-4DE6-A0D8-E6FB80B42845}" presName="composite" presStyleCnt="0"/>
      <dgm:spPr/>
    </dgm:pt>
    <dgm:pt modelId="{8FECDA77-31A3-458F-9FDD-4581EAAD5745}" type="pres">
      <dgm:prSet presAssocID="{0F6D4B04-D649-4DE6-A0D8-E6FB80B4284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2156D07F-060E-4B98-8E31-C7622DDFC5B6}" type="pres">
      <dgm:prSet presAssocID="{0F6D4B04-D649-4DE6-A0D8-E6FB80B4284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A248520-BBAA-4DB9-AE81-599CC4C82F1E}" type="presOf" srcId="{CFC9EB7E-7BDD-4F3B-9800-9FBAC253A95E}" destId="{810B8EA4-006B-42C5-A83C-EC3333075820}" srcOrd="0" destOrd="0" presId="urn:microsoft.com/office/officeart/2005/8/layout/hList1"/>
    <dgm:cxn modelId="{95063336-2B06-4C67-89CE-1695672E5D87}" srcId="{6C31B394-8A4F-48BB-9E8F-4795E2334FDF}" destId="{A9B86920-F390-41DD-8694-D672B71C27EE}" srcOrd="1" destOrd="0" parTransId="{7FD54634-A978-461E-A525-A607B32973E1}" sibTransId="{FCC1D649-3A89-4FDA-9681-D25E0ECE1126}"/>
    <dgm:cxn modelId="{DF15B33D-9692-4F7D-83E8-1A2C867812F4}" srcId="{0F6D4B04-D649-4DE6-A0D8-E6FB80B42845}" destId="{C87BE6A0-E620-45D0-87BD-2F73938A5B76}" srcOrd="1" destOrd="0" parTransId="{EA7836FF-B09F-44A3-B126-D2AD06CFFC7E}" sibTransId="{368D9BA9-CC0D-49CE-B8C3-852D0290F233}"/>
    <dgm:cxn modelId="{136DA061-FA0B-4C6E-A9FD-2EFDD9B2888B}" srcId="{6C31B394-8A4F-48BB-9E8F-4795E2334FDF}" destId="{865D5A7C-7CDC-42E4-B3F5-02179DA4D74C}" srcOrd="2" destOrd="0" parTransId="{82DCB02A-12D7-4B7C-A532-9424ED1D7A63}" sibTransId="{38505222-26D2-44FE-8A72-4B328E67C996}"/>
    <dgm:cxn modelId="{1F558764-F76E-40DE-9C8B-3D0A8776E1ED}" srcId="{CFC9EB7E-7BDD-4F3B-9800-9FBAC253A95E}" destId="{0F6D4B04-D649-4DE6-A0D8-E6FB80B42845}" srcOrd="1" destOrd="0" parTransId="{FC71D211-B7ED-4225-BF0B-4BF3A01B82C0}" sibTransId="{90D21DBC-B596-4EAF-87BF-FDF37CA113EB}"/>
    <dgm:cxn modelId="{FA8E7F67-C138-4212-AB30-7EEC789E7A30}" srcId="{6C31B394-8A4F-48BB-9E8F-4795E2334FDF}" destId="{8DCC5C37-5333-4F03-B3F9-3C4BFB941282}" srcOrd="0" destOrd="0" parTransId="{90B39678-69AA-43FD-9B7E-11720FFDEB35}" sibTransId="{440731CC-B08F-4A93-9EC5-CD8810484360}"/>
    <dgm:cxn modelId="{6C262949-A6F4-49A7-95A4-5D0548A54840}" type="presOf" srcId="{8DCC5C37-5333-4F03-B3F9-3C4BFB941282}" destId="{1F8CE005-00F9-43BA-95DE-05DF3075C51B}" srcOrd="0" destOrd="0" presId="urn:microsoft.com/office/officeart/2005/8/layout/hList1"/>
    <dgm:cxn modelId="{9A3EB04F-724B-430A-9DEE-D76DA2173833}" type="presOf" srcId="{865D5A7C-7CDC-42E4-B3F5-02179DA4D74C}" destId="{1F8CE005-00F9-43BA-95DE-05DF3075C51B}" srcOrd="0" destOrd="2" presId="urn:microsoft.com/office/officeart/2005/8/layout/hList1"/>
    <dgm:cxn modelId="{AC258972-8F56-4562-AC03-5C1634E79EA4}" type="presOf" srcId="{6C31B394-8A4F-48BB-9E8F-4795E2334FDF}" destId="{D7F7AB39-2398-42D8-AD7A-D929ADC86B41}" srcOrd="0" destOrd="0" presId="urn:microsoft.com/office/officeart/2005/8/layout/hList1"/>
    <dgm:cxn modelId="{EC8199A3-8CEA-46B2-81EF-E2781FD1BDD0}" srcId="{0F6D4B04-D649-4DE6-A0D8-E6FB80B42845}" destId="{1234C6A2-353E-4299-978E-1E555F978FBE}" srcOrd="0" destOrd="0" parTransId="{5E49D88D-19BE-4146-8595-46E0AFB6A585}" sibTransId="{1733C2FB-F884-4F19-B6AF-25A1003DDD3E}"/>
    <dgm:cxn modelId="{BE71FFAE-10BE-40F4-9621-582806FA6812}" type="presOf" srcId="{0F6D4B04-D649-4DE6-A0D8-E6FB80B42845}" destId="{8FECDA77-31A3-458F-9FDD-4581EAAD5745}" srcOrd="0" destOrd="0" presId="urn:microsoft.com/office/officeart/2005/8/layout/hList1"/>
    <dgm:cxn modelId="{C17524B5-5B38-4CA6-BD9C-B97486F3E802}" srcId="{CFC9EB7E-7BDD-4F3B-9800-9FBAC253A95E}" destId="{6C31B394-8A4F-48BB-9E8F-4795E2334FDF}" srcOrd="0" destOrd="0" parTransId="{1DA67C1C-CA2F-4477-B411-1BEF8909F915}" sibTransId="{B93573A5-2022-4BA1-9C2F-F1D4B828F486}"/>
    <dgm:cxn modelId="{0458F5BA-F720-4DFB-96CD-94D2A3F1CD4E}" type="presOf" srcId="{1234C6A2-353E-4299-978E-1E555F978FBE}" destId="{2156D07F-060E-4B98-8E31-C7622DDFC5B6}" srcOrd="0" destOrd="0" presId="urn:microsoft.com/office/officeart/2005/8/layout/hList1"/>
    <dgm:cxn modelId="{D517E2C1-9333-4C8E-92F4-6DD7B9BBDFDC}" type="presOf" srcId="{A9B86920-F390-41DD-8694-D672B71C27EE}" destId="{1F8CE005-00F9-43BA-95DE-05DF3075C51B}" srcOrd="0" destOrd="1" presId="urn:microsoft.com/office/officeart/2005/8/layout/hList1"/>
    <dgm:cxn modelId="{3E6F98C9-D2EA-4914-89D3-E75FB42F0F3F}" type="presOf" srcId="{C87BE6A0-E620-45D0-87BD-2F73938A5B76}" destId="{2156D07F-060E-4B98-8E31-C7622DDFC5B6}" srcOrd="0" destOrd="1" presId="urn:microsoft.com/office/officeart/2005/8/layout/hList1"/>
    <dgm:cxn modelId="{4594A2BE-2115-4BAF-9377-C3341DF970D6}" type="presParOf" srcId="{810B8EA4-006B-42C5-A83C-EC3333075820}" destId="{13638677-7839-4B8F-83DE-D63E3FB541BC}" srcOrd="0" destOrd="0" presId="urn:microsoft.com/office/officeart/2005/8/layout/hList1"/>
    <dgm:cxn modelId="{45A0C19B-02B8-4634-A4D8-C58870FCB50F}" type="presParOf" srcId="{13638677-7839-4B8F-83DE-D63E3FB541BC}" destId="{D7F7AB39-2398-42D8-AD7A-D929ADC86B41}" srcOrd="0" destOrd="0" presId="urn:microsoft.com/office/officeart/2005/8/layout/hList1"/>
    <dgm:cxn modelId="{4E8D353B-1C76-455B-8AD5-082447ADD93E}" type="presParOf" srcId="{13638677-7839-4B8F-83DE-D63E3FB541BC}" destId="{1F8CE005-00F9-43BA-95DE-05DF3075C51B}" srcOrd="1" destOrd="0" presId="urn:microsoft.com/office/officeart/2005/8/layout/hList1"/>
    <dgm:cxn modelId="{CEA8D79C-A522-4B16-9297-C234BA095F14}" type="presParOf" srcId="{810B8EA4-006B-42C5-A83C-EC3333075820}" destId="{B2F1E2F9-E16B-4622-ACAF-71F0BFAAE574}" srcOrd="1" destOrd="0" presId="urn:microsoft.com/office/officeart/2005/8/layout/hList1"/>
    <dgm:cxn modelId="{7D7FED31-9AFA-4AF5-932A-366B6BA1CBAB}" type="presParOf" srcId="{810B8EA4-006B-42C5-A83C-EC3333075820}" destId="{DF4628A9-606E-42FB-AD66-FA0AF259B54B}" srcOrd="2" destOrd="0" presId="urn:microsoft.com/office/officeart/2005/8/layout/hList1"/>
    <dgm:cxn modelId="{49895337-BFAF-4A85-B793-F3B9B14AC063}" type="presParOf" srcId="{DF4628A9-606E-42FB-AD66-FA0AF259B54B}" destId="{8FECDA77-31A3-458F-9FDD-4581EAAD5745}" srcOrd="0" destOrd="0" presId="urn:microsoft.com/office/officeart/2005/8/layout/hList1"/>
    <dgm:cxn modelId="{A7C802BC-6AAA-46AE-B2FF-B9EA1B8F2350}" type="presParOf" srcId="{DF4628A9-606E-42FB-AD66-FA0AF259B54B}" destId="{2156D07F-060E-4B98-8E31-C7622DDFC5B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712FAA-1F88-4268-BA77-9AFE8C150B19}">
      <dsp:nvSpPr>
        <dsp:cNvPr id="0" name=""/>
        <dsp:cNvSpPr/>
      </dsp:nvSpPr>
      <dsp:spPr>
        <a:xfrm>
          <a:off x="4436" y="121485"/>
          <a:ext cx="2667701" cy="1057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100" b="1" kern="1200" dirty="0"/>
            <a:t>Opening Sites</a:t>
          </a:r>
        </a:p>
      </dsp:txBody>
      <dsp:txXfrm>
        <a:off x="4436" y="121485"/>
        <a:ext cx="2667701" cy="1057600"/>
      </dsp:txXfrm>
    </dsp:sp>
    <dsp:sp modelId="{A2027CBF-FE08-49C1-8425-4DC625B8E351}">
      <dsp:nvSpPr>
        <dsp:cNvPr id="0" name=""/>
        <dsp:cNvSpPr/>
      </dsp:nvSpPr>
      <dsp:spPr>
        <a:xfrm>
          <a:off x="4436" y="1179085"/>
          <a:ext cx="2667701" cy="437741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b="0" kern="1200" dirty="0">
              <a:solidFill>
                <a:srgbClr val="4B4B4B"/>
              </a:solidFill>
              <a:latin typeface="+mn-lt"/>
            </a:rPr>
            <a:t>Increasing the number of open sites</a:t>
          </a:r>
          <a:br>
            <a:rPr lang="en-GB" sz="2100" b="0" kern="1200" dirty="0">
              <a:solidFill>
                <a:srgbClr val="4B4B4B"/>
              </a:solidFill>
              <a:latin typeface="+mn-lt"/>
            </a:rPr>
          </a:br>
          <a:endParaRPr lang="en-GB" sz="2100" b="0" kern="1200" dirty="0">
            <a:solidFill>
              <a:srgbClr val="4B4B4B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b="0" kern="1200" dirty="0">
              <a:solidFill>
                <a:srgbClr val="4B4B4B"/>
              </a:solidFill>
            </a:rPr>
            <a:t>Associate PI Scheme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100" b="0" kern="1200" dirty="0">
            <a:solidFill>
              <a:srgbClr val="4B4B4B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b="0" kern="1200" dirty="0">
              <a:solidFill>
                <a:srgbClr val="4B4B4B"/>
              </a:solidFill>
            </a:rPr>
            <a:t>Aiming for a wide geographical spread</a:t>
          </a:r>
        </a:p>
      </dsp:txBody>
      <dsp:txXfrm>
        <a:off x="4436" y="1179085"/>
        <a:ext cx="2667701" cy="4377417"/>
      </dsp:txXfrm>
    </dsp:sp>
    <dsp:sp modelId="{46CC86C3-ADCB-4846-9179-2314936AD419}">
      <dsp:nvSpPr>
        <dsp:cNvPr id="0" name=""/>
        <dsp:cNvSpPr/>
      </dsp:nvSpPr>
      <dsp:spPr>
        <a:xfrm>
          <a:off x="3045616" y="121485"/>
          <a:ext cx="2667701" cy="1057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100" b="1" kern="1200" dirty="0">
              <a:latin typeface="+mn-lt"/>
            </a:rPr>
            <a:t>Go to where the patients are:</a:t>
          </a:r>
          <a:endParaRPr lang="en-GB" sz="2100" b="1" kern="1200" dirty="0"/>
        </a:p>
      </dsp:txBody>
      <dsp:txXfrm>
        <a:off x="3045616" y="121485"/>
        <a:ext cx="2667701" cy="1057600"/>
      </dsp:txXfrm>
    </dsp:sp>
    <dsp:sp modelId="{3F9841F3-2555-4EE8-B590-7657ED23B058}">
      <dsp:nvSpPr>
        <dsp:cNvPr id="0" name=""/>
        <dsp:cNvSpPr/>
      </dsp:nvSpPr>
      <dsp:spPr>
        <a:xfrm>
          <a:off x="3045616" y="1179085"/>
          <a:ext cx="2667701" cy="437741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solidFill>
                <a:srgbClr val="4B4B4B"/>
              </a:solidFill>
            </a:rPr>
            <a:t>Opening sites and recruiting from district general hospitals with large numbers of transfusion dependent MDS patient</a:t>
          </a:r>
        </a:p>
      </dsp:txBody>
      <dsp:txXfrm>
        <a:off x="3045616" y="1179085"/>
        <a:ext cx="2667701" cy="4377417"/>
      </dsp:txXfrm>
    </dsp:sp>
    <dsp:sp modelId="{471D1C06-72F3-4276-AA0D-3FDB75B63270}">
      <dsp:nvSpPr>
        <dsp:cNvPr id="0" name=""/>
        <dsp:cNvSpPr/>
      </dsp:nvSpPr>
      <dsp:spPr>
        <a:xfrm>
          <a:off x="6086796" y="121485"/>
          <a:ext cx="2667701" cy="10576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100" b="1" kern="1200" dirty="0">
              <a:latin typeface="+mn-lt"/>
            </a:rPr>
            <a:t>Public and Patient Involvement and Engagement (PPIE):</a:t>
          </a:r>
        </a:p>
      </dsp:txBody>
      <dsp:txXfrm>
        <a:off x="6086796" y="121485"/>
        <a:ext cx="2667701" cy="1057600"/>
      </dsp:txXfrm>
    </dsp:sp>
    <dsp:sp modelId="{EADDBAF7-5030-497F-8A89-3E0B9BBF8149}">
      <dsp:nvSpPr>
        <dsp:cNvPr id="0" name=""/>
        <dsp:cNvSpPr/>
      </dsp:nvSpPr>
      <dsp:spPr>
        <a:xfrm>
          <a:off x="6086796" y="1179085"/>
          <a:ext cx="2667701" cy="437741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solidFill>
                <a:srgbClr val="4B4B4B"/>
              </a:solidFill>
            </a:rPr>
            <a:t>Twitter and online (Trial Website etc)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solidFill>
                <a:srgbClr val="4B4B4B"/>
              </a:solidFill>
            </a:rPr>
            <a:t>BSH Annual meeting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solidFill>
                <a:srgbClr val="4B4B4B"/>
              </a:solidFill>
            </a:rPr>
            <a:t>Blood cancer UK Clinical Trials Support Team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solidFill>
                <a:srgbClr val="4B4B4B"/>
              </a:solidFill>
            </a:rPr>
            <a:t>MDS UK Patient Support Group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solidFill>
                <a:srgbClr val="4B4B4B"/>
              </a:solidFill>
            </a:rPr>
            <a:t>Online Meetings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solidFill>
                <a:srgbClr val="4B4B4B"/>
              </a:solidFill>
            </a:rPr>
            <a:t>Hosting Trial Information/ Materials</a:t>
          </a:r>
        </a:p>
      </dsp:txBody>
      <dsp:txXfrm>
        <a:off x="6086796" y="1179085"/>
        <a:ext cx="2667701" cy="4377417"/>
      </dsp:txXfrm>
    </dsp:sp>
    <dsp:sp modelId="{E26501FC-D46E-4265-866F-8BBD5A19C3E0}">
      <dsp:nvSpPr>
        <dsp:cNvPr id="0" name=""/>
        <dsp:cNvSpPr/>
      </dsp:nvSpPr>
      <dsp:spPr>
        <a:xfrm>
          <a:off x="9127975" y="121485"/>
          <a:ext cx="2667701" cy="1057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cs typeface="Calibri"/>
            </a:rPr>
            <a:t>Understanding Our Target Population:</a:t>
          </a:r>
          <a:endParaRPr lang="en-GB" sz="2100" b="1" kern="1200" dirty="0"/>
        </a:p>
      </dsp:txBody>
      <dsp:txXfrm>
        <a:off x="9127975" y="121485"/>
        <a:ext cx="2667701" cy="1057600"/>
      </dsp:txXfrm>
    </dsp:sp>
    <dsp:sp modelId="{40F66AD3-AB75-405E-ABCC-F3C1EB86C71F}">
      <dsp:nvSpPr>
        <dsp:cNvPr id="0" name=""/>
        <dsp:cNvSpPr/>
      </dsp:nvSpPr>
      <dsp:spPr>
        <a:xfrm>
          <a:off x="9127975" y="1179085"/>
          <a:ext cx="2667701" cy="437741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solidFill>
                <a:srgbClr val="4B4B4B"/>
              </a:solidFill>
              <a:cs typeface="Calibri"/>
            </a:rPr>
            <a:t>Older population that may not be as tech savvy</a:t>
          </a:r>
          <a:br>
            <a:rPr lang="en-GB" sz="2100" kern="1200" dirty="0">
              <a:solidFill>
                <a:srgbClr val="4B4B4B"/>
              </a:solidFill>
              <a:cs typeface="Calibri"/>
            </a:rPr>
          </a:br>
          <a:endParaRPr lang="en-GB" sz="2100" kern="1200" dirty="0">
            <a:solidFill>
              <a:srgbClr val="4B4B4B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100" kern="1200" dirty="0">
              <a:solidFill>
                <a:srgbClr val="4B4B4B"/>
              </a:solidFill>
              <a:cs typeface="Calibri"/>
            </a:rPr>
            <a:t>Utilising a more direct approach:</a:t>
          </a:r>
          <a:endParaRPr lang="en-GB" sz="2100" kern="1200" dirty="0">
            <a:solidFill>
              <a:srgbClr val="4B4B4B"/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solidFill>
                <a:srgbClr val="4B4B4B"/>
              </a:solidFill>
            </a:rPr>
            <a:t>Patient Forums &amp; Focus Groups (face to face)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100" kern="1200" dirty="0">
              <a:solidFill>
                <a:srgbClr val="4B4B4B"/>
              </a:solidFill>
            </a:rPr>
            <a:t>Leaflets on day units and outpatients</a:t>
          </a:r>
        </a:p>
      </dsp:txBody>
      <dsp:txXfrm>
        <a:off x="9127975" y="1179085"/>
        <a:ext cx="2667701" cy="43774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27DF8-0E8E-4293-81B5-4FD10B2EF5E3}">
      <dsp:nvSpPr>
        <dsp:cNvPr id="0" name=""/>
        <dsp:cNvSpPr/>
      </dsp:nvSpPr>
      <dsp:spPr>
        <a:xfrm>
          <a:off x="6146" y="0"/>
          <a:ext cx="2156740" cy="537512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+mn-lt"/>
            </a:rPr>
            <a:t>Any Stable Low Risk MDS</a:t>
          </a:r>
          <a:endParaRPr lang="en-GB" sz="2800" kern="1200" dirty="0"/>
        </a:p>
      </dsp:txBody>
      <dsp:txXfrm>
        <a:off x="6146" y="0"/>
        <a:ext cx="2156740" cy="1612536"/>
      </dsp:txXfrm>
    </dsp:sp>
    <dsp:sp modelId="{65047E32-EA39-43D0-BB3D-F7769927F955}">
      <dsp:nvSpPr>
        <dsp:cNvPr id="0" name=""/>
        <dsp:cNvSpPr/>
      </dsp:nvSpPr>
      <dsp:spPr>
        <a:xfrm>
          <a:off x="221820" y="1614504"/>
          <a:ext cx="1725392" cy="255554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Assess against the inclusion &amp; exclusion criteria</a:t>
          </a:r>
        </a:p>
      </dsp:txBody>
      <dsp:txXfrm>
        <a:off x="272355" y="1665039"/>
        <a:ext cx="1624322" cy="2454474"/>
      </dsp:txXfrm>
    </dsp:sp>
    <dsp:sp modelId="{4405FF7B-13DA-47AB-9A2A-E392E30891D0}">
      <dsp:nvSpPr>
        <dsp:cNvPr id="0" name=""/>
        <dsp:cNvSpPr/>
      </dsp:nvSpPr>
      <dsp:spPr>
        <a:xfrm>
          <a:off x="221820" y="4563209"/>
          <a:ext cx="1725392" cy="5411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Add to </a:t>
          </a:r>
          <a:br>
            <a:rPr lang="en-GB" sz="1200" kern="1200" dirty="0"/>
          </a:br>
          <a:r>
            <a:rPr lang="en-GB" sz="1200" kern="1200" dirty="0"/>
            <a:t>pre-screening log </a:t>
          </a:r>
        </a:p>
      </dsp:txBody>
      <dsp:txXfrm>
        <a:off x="237671" y="4579060"/>
        <a:ext cx="1693690" cy="509485"/>
      </dsp:txXfrm>
    </dsp:sp>
    <dsp:sp modelId="{3A152A53-144B-4213-B63F-3C2F3662C6F2}">
      <dsp:nvSpPr>
        <dsp:cNvPr id="0" name=""/>
        <dsp:cNvSpPr/>
      </dsp:nvSpPr>
      <dsp:spPr>
        <a:xfrm>
          <a:off x="2324642" y="0"/>
          <a:ext cx="2156740" cy="537512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+mn-lt"/>
            </a:rPr>
            <a:t>Newly Diagnosed</a:t>
          </a:r>
          <a:endParaRPr lang="en-GB" sz="2800" kern="1200" dirty="0"/>
        </a:p>
      </dsp:txBody>
      <dsp:txXfrm>
        <a:off x="2324642" y="0"/>
        <a:ext cx="2156740" cy="1612536"/>
      </dsp:txXfrm>
    </dsp:sp>
    <dsp:sp modelId="{8F5C49DA-2A7D-4357-AE52-51C853D4B482}">
      <dsp:nvSpPr>
        <dsp:cNvPr id="0" name=""/>
        <dsp:cNvSpPr/>
      </dsp:nvSpPr>
      <dsp:spPr>
        <a:xfrm>
          <a:off x="2540316" y="1612868"/>
          <a:ext cx="1725392" cy="27338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u="sng" kern="1200" dirty="0"/>
            <a:t>Check </a:t>
          </a:r>
          <a:r>
            <a:rPr lang="en-GB" sz="1200" u="sng" kern="1200" dirty="0" err="1"/>
            <a:t>epo</a:t>
          </a:r>
          <a:r>
            <a:rPr lang="en-GB" sz="1200" u="sng" kern="1200" dirty="0"/>
            <a:t> levels: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High </a:t>
          </a:r>
          <a:r>
            <a:rPr lang="en-GB" sz="1200" kern="1200" dirty="0" err="1"/>
            <a:t>epo</a:t>
          </a:r>
          <a:r>
            <a:rPr lang="en-GB" sz="1200" kern="1200" dirty="0"/>
            <a:t> levels are unlikely to respond to ESA </a:t>
          </a:r>
          <a:br>
            <a:rPr lang="en-GB" sz="1200" kern="1200" dirty="0"/>
          </a:br>
          <a:endParaRPr lang="en-GB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Evidence for &gt;200 not responding – Guidelines suggest using Anaemia/GCSF score</a:t>
          </a:r>
          <a:br>
            <a:rPr lang="en-GB" sz="1200" kern="1200" dirty="0"/>
          </a:br>
          <a:endParaRPr lang="en-GB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We will amend so clinician's decision as to suitability for ESA </a:t>
          </a:r>
        </a:p>
      </dsp:txBody>
      <dsp:txXfrm>
        <a:off x="2590851" y="1663403"/>
        <a:ext cx="1624322" cy="2632757"/>
      </dsp:txXfrm>
    </dsp:sp>
    <dsp:sp modelId="{7519D07F-8E35-4035-8644-0D6826FCE929}">
      <dsp:nvSpPr>
        <dsp:cNvPr id="0" name=""/>
        <dsp:cNvSpPr/>
      </dsp:nvSpPr>
      <dsp:spPr>
        <a:xfrm>
          <a:off x="2540316" y="4636973"/>
          <a:ext cx="1725392" cy="4690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Monitor for symptoms</a:t>
          </a:r>
        </a:p>
      </dsp:txBody>
      <dsp:txXfrm>
        <a:off x="2554054" y="4650711"/>
        <a:ext cx="1697916" cy="441583"/>
      </dsp:txXfrm>
    </dsp:sp>
    <dsp:sp modelId="{978323FB-013E-4C28-BE0F-4B64821A171B}">
      <dsp:nvSpPr>
        <dsp:cNvPr id="0" name=""/>
        <dsp:cNvSpPr/>
      </dsp:nvSpPr>
      <dsp:spPr>
        <a:xfrm>
          <a:off x="4643138" y="0"/>
          <a:ext cx="2156740" cy="537512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+mn-lt"/>
            </a:rPr>
            <a:t>On ESA Already?</a:t>
          </a:r>
          <a:endParaRPr lang="en-GB" sz="2800" kern="1200" dirty="0"/>
        </a:p>
      </dsp:txBody>
      <dsp:txXfrm>
        <a:off x="4643138" y="0"/>
        <a:ext cx="2156740" cy="1612536"/>
      </dsp:txXfrm>
    </dsp:sp>
    <dsp:sp modelId="{331ADB32-BB83-4690-926B-107216BC8F3F}">
      <dsp:nvSpPr>
        <dsp:cNvPr id="0" name=""/>
        <dsp:cNvSpPr/>
      </dsp:nvSpPr>
      <dsp:spPr>
        <a:xfrm>
          <a:off x="4858812" y="1612708"/>
          <a:ext cx="1725392" cy="22484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Are they responding adequately?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/>
            <a:t>8 weeks on adequate dose of ESA and no response (don’t under treat)</a:t>
          </a:r>
        </a:p>
      </dsp:txBody>
      <dsp:txXfrm>
        <a:off x="4909347" y="1663243"/>
        <a:ext cx="1624322" cy="2147399"/>
      </dsp:txXfrm>
    </dsp:sp>
    <dsp:sp modelId="{7EB1EB17-05AE-4861-AED2-B7225BD1D23F}">
      <dsp:nvSpPr>
        <dsp:cNvPr id="0" name=""/>
        <dsp:cNvSpPr/>
      </dsp:nvSpPr>
      <dsp:spPr>
        <a:xfrm>
          <a:off x="4858812" y="4207096"/>
          <a:ext cx="1725392" cy="8990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Anticipate loss or failure of response</a:t>
          </a:r>
        </a:p>
      </dsp:txBody>
      <dsp:txXfrm>
        <a:off x="4885146" y="4233430"/>
        <a:ext cx="1672724" cy="846427"/>
      </dsp:txXfrm>
    </dsp:sp>
    <dsp:sp modelId="{113BF9A7-4A42-4652-A662-2CB11BC50146}">
      <dsp:nvSpPr>
        <dsp:cNvPr id="0" name=""/>
        <dsp:cNvSpPr/>
      </dsp:nvSpPr>
      <dsp:spPr>
        <a:xfrm>
          <a:off x="6961634" y="0"/>
          <a:ext cx="2156740" cy="537512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+mn-lt"/>
            </a:rPr>
            <a:t>Symptomatic</a:t>
          </a:r>
          <a:endParaRPr lang="en-GB" sz="2800" kern="1200" dirty="0"/>
        </a:p>
      </dsp:txBody>
      <dsp:txXfrm>
        <a:off x="6961634" y="0"/>
        <a:ext cx="2156740" cy="1612536"/>
      </dsp:txXfrm>
    </dsp:sp>
    <dsp:sp modelId="{1F78267C-5E98-4AD2-9761-204F2AAFF903}">
      <dsp:nvSpPr>
        <dsp:cNvPr id="0" name=""/>
        <dsp:cNvSpPr/>
      </dsp:nvSpPr>
      <dsp:spPr>
        <a:xfrm>
          <a:off x="7177308" y="1614021"/>
          <a:ext cx="1725392" cy="135454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Bleeding – not necessarily extreme thrombocytopenia</a:t>
          </a:r>
        </a:p>
      </dsp:txBody>
      <dsp:txXfrm>
        <a:off x="7216981" y="1653694"/>
        <a:ext cx="1646046" cy="1275194"/>
      </dsp:txXfrm>
    </dsp:sp>
    <dsp:sp modelId="{3A979B4D-BEFD-4EA3-997E-65247BCD6212}">
      <dsp:nvSpPr>
        <dsp:cNvPr id="0" name=""/>
        <dsp:cNvSpPr/>
      </dsp:nvSpPr>
      <dsp:spPr>
        <a:xfrm>
          <a:off x="7177308" y="3176953"/>
          <a:ext cx="1725392" cy="135454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Recurrent infections with neutropenia or poor neutrophil function</a:t>
          </a:r>
        </a:p>
      </dsp:txBody>
      <dsp:txXfrm>
        <a:off x="7216981" y="3216626"/>
        <a:ext cx="1646046" cy="1275194"/>
      </dsp:txXfrm>
    </dsp:sp>
    <dsp:sp modelId="{4592009B-BE49-4989-8975-3B6E9AB72A97}">
      <dsp:nvSpPr>
        <dsp:cNvPr id="0" name=""/>
        <dsp:cNvSpPr/>
      </dsp:nvSpPr>
      <dsp:spPr>
        <a:xfrm>
          <a:off x="7177308" y="4739885"/>
          <a:ext cx="1725392" cy="3649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Please document these!</a:t>
          </a:r>
          <a:r>
            <a:rPr lang="en-GB" sz="1200" kern="1200" dirty="0">
              <a:latin typeface="+mn-lt"/>
            </a:rPr>
            <a:t> </a:t>
          </a:r>
          <a:endParaRPr lang="en-GB" sz="1200" kern="1200" dirty="0"/>
        </a:p>
      </dsp:txBody>
      <dsp:txXfrm>
        <a:off x="7187998" y="4750575"/>
        <a:ext cx="1704012" cy="343614"/>
      </dsp:txXfrm>
    </dsp:sp>
    <dsp:sp modelId="{2D77090E-3349-4D83-869C-C4DCB0F438FA}">
      <dsp:nvSpPr>
        <dsp:cNvPr id="0" name=""/>
        <dsp:cNvSpPr/>
      </dsp:nvSpPr>
      <dsp:spPr>
        <a:xfrm>
          <a:off x="9280131" y="0"/>
          <a:ext cx="2156740" cy="537512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latin typeface="+mn-lt"/>
            </a:rPr>
            <a:t>Transfusion Dependent</a:t>
          </a:r>
          <a:endParaRPr lang="en-GB" sz="2800" kern="1200" dirty="0"/>
        </a:p>
      </dsp:txBody>
      <dsp:txXfrm>
        <a:off x="9280131" y="0"/>
        <a:ext cx="2156740" cy="1612536"/>
      </dsp:txXfrm>
    </dsp:sp>
    <dsp:sp modelId="{BB32EA06-7416-451E-AE6C-7DE9DF21179F}">
      <dsp:nvSpPr>
        <dsp:cNvPr id="0" name=""/>
        <dsp:cNvSpPr/>
      </dsp:nvSpPr>
      <dsp:spPr>
        <a:xfrm>
          <a:off x="9495805" y="1612536"/>
          <a:ext cx="1725392" cy="349382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Shorter history of transfusion might be more likely to respond</a:t>
          </a:r>
        </a:p>
      </dsp:txBody>
      <dsp:txXfrm>
        <a:off x="9546340" y="1663071"/>
        <a:ext cx="1624322" cy="339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42805-B8FB-4E33-AA91-296505FE49A8}">
      <dsp:nvSpPr>
        <dsp:cNvPr id="0" name=""/>
        <dsp:cNvSpPr/>
      </dsp:nvSpPr>
      <dsp:spPr>
        <a:xfrm>
          <a:off x="-5352761" y="-819775"/>
          <a:ext cx="6374294" cy="6374294"/>
        </a:xfrm>
        <a:prstGeom prst="blockArc">
          <a:avLst>
            <a:gd name="adj1" fmla="val 18900000"/>
            <a:gd name="adj2" fmla="val 2700000"/>
            <a:gd name="adj3" fmla="val 339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6275C2-5B6E-4A5C-9566-C5DC7581C099}">
      <dsp:nvSpPr>
        <dsp:cNvPr id="0" name=""/>
        <dsp:cNvSpPr/>
      </dsp:nvSpPr>
      <dsp:spPr>
        <a:xfrm>
          <a:off x="657182" y="473474"/>
          <a:ext cx="10448294" cy="94694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164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400" kern="1200" dirty="0"/>
            <a:t>Eligible for ESA/ having has ESA or G-CSF within last 16 weeks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You CAN reassess patients' multiple times</a:t>
          </a:r>
        </a:p>
      </dsp:txBody>
      <dsp:txXfrm>
        <a:off x="657182" y="473474"/>
        <a:ext cx="10448294" cy="946948"/>
      </dsp:txXfrm>
    </dsp:sp>
    <dsp:sp modelId="{A3E111E1-0314-4FEC-A03D-9D77EEB07DD7}">
      <dsp:nvSpPr>
        <dsp:cNvPr id="0" name=""/>
        <dsp:cNvSpPr/>
      </dsp:nvSpPr>
      <dsp:spPr>
        <a:xfrm>
          <a:off x="65339" y="355105"/>
          <a:ext cx="1183685" cy="11836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29533-AF3F-418B-9B0E-25D4C81D1E8F}">
      <dsp:nvSpPr>
        <dsp:cNvPr id="0" name=""/>
        <dsp:cNvSpPr/>
      </dsp:nvSpPr>
      <dsp:spPr>
        <a:xfrm>
          <a:off x="1001398" y="1893897"/>
          <a:ext cx="10104078" cy="946948"/>
        </a:xfrm>
        <a:prstGeom prst="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164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Prostate cancer – biopsy proven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	Is an androgen dependent tumour</a:t>
          </a:r>
        </a:p>
      </dsp:txBody>
      <dsp:txXfrm>
        <a:off x="1001398" y="1893897"/>
        <a:ext cx="10104078" cy="946948"/>
      </dsp:txXfrm>
    </dsp:sp>
    <dsp:sp modelId="{31EF890D-F285-4AFD-B49F-34D7BFFC133A}">
      <dsp:nvSpPr>
        <dsp:cNvPr id="0" name=""/>
        <dsp:cNvSpPr/>
      </dsp:nvSpPr>
      <dsp:spPr>
        <a:xfrm>
          <a:off x="409555" y="1775528"/>
          <a:ext cx="1183685" cy="11836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D50492-35DF-493D-A974-C5960D8C0870}">
      <dsp:nvSpPr>
        <dsp:cNvPr id="0" name=""/>
        <dsp:cNvSpPr/>
      </dsp:nvSpPr>
      <dsp:spPr>
        <a:xfrm>
          <a:off x="657182" y="3314320"/>
          <a:ext cx="10448294" cy="946948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164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Previous history of thrombosis</a:t>
          </a:r>
        </a:p>
      </dsp:txBody>
      <dsp:txXfrm>
        <a:off x="657182" y="3314320"/>
        <a:ext cx="10448294" cy="946948"/>
      </dsp:txXfrm>
    </dsp:sp>
    <dsp:sp modelId="{42EB4CCF-3EBA-4023-9EE5-B8EB858193C0}">
      <dsp:nvSpPr>
        <dsp:cNvPr id="0" name=""/>
        <dsp:cNvSpPr/>
      </dsp:nvSpPr>
      <dsp:spPr>
        <a:xfrm>
          <a:off x="65339" y="3195951"/>
          <a:ext cx="1183685" cy="11836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79CC1-8410-4A41-BF42-7D211DD39D4B}">
      <dsp:nvSpPr>
        <dsp:cNvPr id="0" name=""/>
        <dsp:cNvSpPr/>
      </dsp:nvSpPr>
      <dsp:spPr>
        <a:xfrm>
          <a:off x="-5192310" y="-795339"/>
          <a:ext cx="6183353" cy="6183353"/>
        </a:xfrm>
        <a:prstGeom prst="blockArc">
          <a:avLst>
            <a:gd name="adj1" fmla="val 18900000"/>
            <a:gd name="adj2" fmla="val 2700000"/>
            <a:gd name="adj3" fmla="val 349"/>
          </a:avLst>
        </a:pr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5AD60D-0102-41ED-8CB9-7F09AB47DCB5}">
      <dsp:nvSpPr>
        <dsp:cNvPr id="0" name=""/>
        <dsp:cNvSpPr/>
      </dsp:nvSpPr>
      <dsp:spPr>
        <a:xfrm>
          <a:off x="637463" y="459267"/>
          <a:ext cx="10763461" cy="918534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9087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Median survival 8.8 years – nuanced decision</a:t>
          </a:r>
        </a:p>
      </dsp:txBody>
      <dsp:txXfrm>
        <a:off x="637463" y="459267"/>
        <a:ext cx="10763461" cy="918534"/>
      </dsp:txXfrm>
    </dsp:sp>
    <dsp:sp modelId="{D4CA340C-60C5-4C1F-817B-5F5430B76F89}">
      <dsp:nvSpPr>
        <dsp:cNvPr id="0" name=""/>
        <dsp:cNvSpPr/>
      </dsp:nvSpPr>
      <dsp:spPr>
        <a:xfrm>
          <a:off x="63378" y="344450"/>
          <a:ext cx="1148168" cy="11481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62F0E-8C65-4DC9-8FC3-79677DB8FE9E}">
      <dsp:nvSpPr>
        <dsp:cNvPr id="0" name=""/>
        <dsp:cNvSpPr/>
      </dsp:nvSpPr>
      <dsp:spPr>
        <a:xfrm>
          <a:off x="971350" y="1837069"/>
          <a:ext cx="10429574" cy="918534"/>
        </a:xfrm>
        <a:prstGeom prst="rect">
          <a:avLst/>
        </a:prstGeom>
        <a:solidFill>
          <a:schemeClr val="accent2">
            <a:shade val="50000"/>
            <a:hueOff val="-27656"/>
            <a:satOff val="-5606"/>
            <a:lumOff val="308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9087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25% risk of AML over 10 years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Median survival only 5.3 years</a:t>
          </a:r>
        </a:p>
      </dsp:txBody>
      <dsp:txXfrm>
        <a:off x="971350" y="1837069"/>
        <a:ext cx="10429574" cy="918534"/>
      </dsp:txXfrm>
    </dsp:sp>
    <dsp:sp modelId="{014E3FFB-80E0-4297-A7AC-0298C3EA10C3}">
      <dsp:nvSpPr>
        <dsp:cNvPr id="0" name=""/>
        <dsp:cNvSpPr/>
      </dsp:nvSpPr>
      <dsp:spPr>
        <a:xfrm>
          <a:off x="397266" y="1722252"/>
          <a:ext cx="1148168" cy="11481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-26567"/>
              <a:satOff val="-4851"/>
              <a:lumOff val="280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DEFFB7-60C0-4DF2-AD6E-9E586D3933B0}">
      <dsp:nvSpPr>
        <dsp:cNvPr id="0" name=""/>
        <dsp:cNvSpPr/>
      </dsp:nvSpPr>
      <dsp:spPr>
        <a:xfrm>
          <a:off x="637463" y="3214871"/>
          <a:ext cx="10763461" cy="918534"/>
        </a:xfrm>
        <a:prstGeom prst="rect">
          <a:avLst/>
        </a:prstGeom>
        <a:solidFill>
          <a:schemeClr val="accent2">
            <a:shade val="50000"/>
            <a:hueOff val="-27656"/>
            <a:satOff val="-5606"/>
            <a:lumOff val="308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9087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25% risk AML over 3 years and only 3 years median survival</a:t>
          </a:r>
        </a:p>
      </dsp:txBody>
      <dsp:txXfrm>
        <a:off x="637463" y="3214871"/>
        <a:ext cx="10763461" cy="918534"/>
      </dsp:txXfrm>
    </dsp:sp>
    <dsp:sp modelId="{E4241184-C690-485A-A496-D04E72186B2D}">
      <dsp:nvSpPr>
        <dsp:cNvPr id="0" name=""/>
        <dsp:cNvSpPr/>
      </dsp:nvSpPr>
      <dsp:spPr>
        <a:xfrm>
          <a:off x="63378" y="3100054"/>
          <a:ext cx="1148168" cy="11481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-26567"/>
              <a:satOff val="-4851"/>
              <a:lumOff val="280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7AB39-2398-42D8-AD7A-D929ADC86B41}">
      <dsp:nvSpPr>
        <dsp:cNvPr id="0" name=""/>
        <dsp:cNvSpPr/>
      </dsp:nvSpPr>
      <dsp:spPr>
        <a:xfrm>
          <a:off x="55" y="387827"/>
          <a:ext cx="5315630" cy="777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What has worked for you?</a:t>
          </a:r>
        </a:p>
      </dsp:txBody>
      <dsp:txXfrm>
        <a:off x="55" y="387827"/>
        <a:ext cx="5315630" cy="777600"/>
      </dsp:txXfrm>
    </dsp:sp>
    <dsp:sp modelId="{1F8CE005-00F9-43BA-95DE-05DF3075C51B}">
      <dsp:nvSpPr>
        <dsp:cNvPr id="0" name=""/>
        <dsp:cNvSpPr/>
      </dsp:nvSpPr>
      <dsp:spPr>
        <a:xfrm>
          <a:off x="55" y="1165427"/>
          <a:ext cx="5315630" cy="200110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700" kern="1200"/>
            <a:t>Do let us know!</a:t>
          </a:r>
          <a:endParaRPr lang="en-GB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700" kern="1200" dirty="0">
            <a:solidFill>
              <a:srgbClr val="4B4B4B"/>
            </a:solidFill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700" kern="1200"/>
            <a:t>Share across the trial to help other site teams</a:t>
          </a:r>
          <a:endParaRPr lang="en-GB" sz="2700" kern="1200" dirty="0"/>
        </a:p>
      </dsp:txBody>
      <dsp:txXfrm>
        <a:off x="55" y="1165427"/>
        <a:ext cx="5315630" cy="2001104"/>
      </dsp:txXfrm>
    </dsp:sp>
    <dsp:sp modelId="{8FECDA77-31A3-458F-9FDD-4581EAAD5745}">
      <dsp:nvSpPr>
        <dsp:cNvPr id="0" name=""/>
        <dsp:cNvSpPr/>
      </dsp:nvSpPr>
      <dsp:spPr>
        <a:xfrm>
          <a:off x="6059874" y="387827"/>
          <a:ext cx="5315630" cy="777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Problems?</a:t>
          </a:r>
        </a:p>
      </dsp:txBody>
      <dsp:txXfrm>
        <a:off x="6059874" y="387827"/>
        <a:ext cx="5315630" cy="777600"/>
      </dsp:txXfrm>
    </dsp:sp>
    <dsp:sp modelId="{2156D07F-060E-4B98-8E31-C7622DDFC5B6}">
      <dsp:nvSpPr>
        <dsp:cNvPr id="0" name=""/>
        <dsp:cNvSpPr/>
      </dsp:nvSpPr>
      <dsp:spPr>
        <a:xfrm>
          <a:off x="6059874" y="1165427"/>
          <a:ext cx="5315630" cy="200110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700" kern="1200"/>
            <a:t>We can try to help and even feed into changes of the protocol</a:t>
          </a:r>
          <a:endParaRPr lang="en-GB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700" kern="1200" dirty="0"/>
            <a:t>Influence process changes to help improve the trial going forward</a:t>
          </a:r>
        </a:p>
      </dsp:txBody>
      <dsp:txXfrm>
        <a:off x="6059874" y="1165427"/>
        <a:ext cx="5315630" cy="2001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DEA5C-F99B-4C35-A2D1-791C8A8F2685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E29C1-E1A3-4877-BD0E-EEA7C7A0A2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8096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E29C1-E1A3-4877-BD0E-EEA7C7A0A2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2365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5199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9719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997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1827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348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9825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Use guidelines as a guide only – please use your clinical judgement for the best outcome for your patient as you normally would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7663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476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91608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7375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4042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2574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61897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1038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8474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81946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4129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1038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2" y="4292352"/>
            <a:ext cx="11233181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869160"/>
            <a:ext cx="11233181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5949280"/>
            <a:ext cx="11233181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2" y="6237312"/>
            <a:ext cx="11233181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A74D009E-0B26-AA76-DCFF-658ED8F38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3429001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3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/12 Warwick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4292352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869160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E88EA3A5-DB2D-519A-4119-8DE9FDB792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3443925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8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1426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Warwick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594506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480" y="2276475"/>
            <a:ext cx="11233149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1412776"/>
            <a:ext cx="11233257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693847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Warwick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2" y="2276475"/>
            <a:ext cx="7968885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3" y="1412776"/>
            <a:ext cx="796888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8819692" y="4293097"/>
            <a:ext cx="2940640" cy="22320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84326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2" y="4725144"/>
            <a:ext cx="8832981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5301952"/>
            <a:ext cx="8832981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3190" y="5949280"/>
            <a:ext cx="11207439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53190" y="6237312"/>
            <a:ext cx="11207439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7271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4365104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27448" y="4941912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640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University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15" y="4365104"/>
            <a:ext cx="806489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4941912"/>
            <a:ext cx="8064896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15" y="5949280"/>
            <a:ext cx="806489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15" y="6237312"/>
            <a:ext cx="806489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898211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468014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University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416736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3595468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31371" y="5423416"/>
            <a:ext cx="8853959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31438" y="6000224"/>
            <a:ext cx="8853959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622788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420889"/>
            <a:ext cx="11233248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556792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848082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University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2" y="2420889"/>
            <a:ext cx="8256917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556792"/>
            <a:ext cx="8257017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509121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85562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2" y="4725144"/>
            <a:ext cx="87579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9" y="5301952"/>
            <a:ext cx="87579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5949280"/>
            <a:ext cx="11233247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2" y="6237312"/>
            <a:ext cx="11233247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16826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4509120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27448" y="5085928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3741699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15" y="4365104"/>
            <a:ext cx="806489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4941912"/>
            <a:ext cx="8064896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15" y="5949280"/>
            <a:ext cx="806489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15" y="6237312"/>
            <a:ext cx="806489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697929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708718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2479434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258694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564906"/>
            <a:ext cx="11233248" cy="396043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700808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C10202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34441535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2" y="2420889"/>
            <a:ext cx="8256917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556792"/>
            <a:ext cx="8257017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C10202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509121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711651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rgbClr val="C1020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827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1340371"/>
            <a:ext cx="11233248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476672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6170329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3" y="1340371"/>
            <a:ext cx="7968884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3" y="476672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8784300" y="1340769"/>
            <a:ext cx="2976033" cy="22320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8680346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476672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527381" y="1340768"/>
            <a:ext cx="11233248" cy="4248472"/>
          </a:xfrm>
          <a:prstGeom prst="rect">
            <a:avLst/>
          </a:prstGeom>
        </p:spPr>
        <p:txBody>
          <a:bodyPr vert="horz"/>
          <a:lstStyle>
            <a:lvl1pPr marL="342900" indent="-342900">
              <a:buFontTx/>
              <a:buBlip>
                <a:blip r:embed="rId2"/>
              </a:buBlip>
              <a:defRPr sz="2000" b="0" i="0"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430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2" y="2420889"/>
            <a:ext cx="8256917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556792"/>
            <a:ext cx="8257017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509121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1112717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564906"/>
            <a:ext cx="11233248" cy="396043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700808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34001735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79682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59242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65652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65661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1472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76219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98442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05229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9075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91798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60738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2" y="2420889"/>
            <a:ext cx="8256917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556792"/>
            <a:ext cx="8257017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509121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8080075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564906"/>
            <a:ext cx="11233248" cy="396043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700808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24284452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1340371"/>
            <a:ext cx="11233248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476672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037101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96B8BB50-1A00-D7EB-2AAE-F508BEC22E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31" y="3429001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0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4C2D1606-F89B-EAEF-7AF1-57A718477C8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3" y="2304953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1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70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8B102038-164A-683B-C95E-2F99E33335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2" y="577292"/>
            <a:ext cx="8899307" cy="6280708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69B42621-9C43-E39E-7699-92130A887D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3" y="1457053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2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0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40C42F49-F232-9CF2-9567-137D6AC3EBA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571" y="4599266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4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4966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39DF6B66-A1F4-309D-1ED1-9A99C3E2D6A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31" y="3429001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6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70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82EF4C8F-E61F-8150-C9E4-9260C464E90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93" y="2323409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7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709" r:id="rId2"/>
    <p:sldLayoutId id="2147483729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47BC6EAF-D66A-1409-5F14-FD128EC2A1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72" y="4584471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25825923-E2AB-B4E1-67BD-B79E424BBFA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28" y="586047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753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1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C60B7972-3A1C-451E-DC53-ABA18B67A9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04" y="4601096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2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7"/>
            <a:ext cx="12192000" cy="6844966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AD24F847-661B-BF19-D563-8948837CFC2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36" y="3429001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6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3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6517"/>
            <a:ext cx="12168828" cy="6844966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4FDF6090-A416-699A-FCDE-8BEE0B0AC09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971" y="3429001"/>
            <a:ext cx="1890680" cy="832759"/>
          </a:xfrm>
          <a:prstGeom prst="rect">
            <a:avLst/>
          </a:prstGeom>
        </p:spPr>
      </p:pic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7EF15790-37A5-0CD5-4B37-A299A75E9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2302625"/>
            <a:ext cx="8899307" cy="454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5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F3386404-C797-9C2C-E662-EC4C1F3B91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6590" y="83127"/>
            <a:ext cx="1853738" cy="980902"/>
          </a:xfrm>
          <a:prstGeom prst="rect">
            <a:avLst/>
          </a:prstGeom>
        </p:spPr>
      </p:pic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31B9A602-E1FC-62A6-C9F6-B775A8C62A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8899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3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3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-3_W_line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0416"/>
            <a:ext cx="12192000" cy="502920"/>
          </a:xfrm>
          <a:prstGeom prst="rect">
            <a:avLst/>
          </a:prstGeom>
        </p:spPr>
      </p:pic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ECB478EB-84D0-1722-FAAD-06B1B4C3F99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48" y="6000303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8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02" r:id="rId2"/>
    <p:sldLayoutId id="2147483703" r:id="rId3"/>
    <p:sldLayoutId id="2147483722" r:id="rId4"/>
    <p:sldLayoutId id="214748372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CA201-851C-4A84-8383-767573C30328}" type="datetimeFigureOut">
              <a:rPr lang="en-GB" smtClean="0"/>
              <a:t>04/07/2023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866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24" r:id="rId12"/>
    <p:sldLayoutId id="2147483725" r:id="rId13"/>
    <p:sldLayoutId id="214748372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arwick.ac.uk/fac/sci/med/research/ctu/trials/repairmds/publications/" TargetMode="Externa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38.svg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30.svg"/><Relationship Id="rId10" Type="http://schemas.openxmlformats.org/officeDocument/2006/relationships/image" Target="../media/image37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36.svg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://dx.doi.org/10.1136/bmj.p102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www.nice.org.uk/guidance/ng56/chapter/Recommendations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3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dspatientsupport.org.uk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0.svg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s-foundation.org/ipss-r-calculator/" TargetMode="External"/><Relationship Id="rId2" Type="http://schemas.openxmlformats.org/officeDocument/2006/relationships/hyperlink" Target="https://bleedingscore.certe.nl/" TargetMode="External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warwick.ac.uk/fac/sci/med/research/ctu/trials/repairmds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532C71A-8F0D-EF64-AF44-363D1F83DB6E}"/>
              </a:ext>
            </a:extLst>
          </p:cNvPr>
          <p:cNvSpPr txBox="1"/>
          <p:nvPr/>
        </p:nvSpPr>
        <p:spPr>
          <a:xfrm>
            <a:off x="0" y="1810485"/>
            <a:ext cx="1219200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 b="1" dirty="0">
                <a:solidFill>
                  <a:srgbClr val="C10202"/>
                </a:solidFill>
                <a:latin typeface="YALBs0kBfmE 0"/>
              </a:rPr>
              <a:t>INVESTIGATOR MEETING </a:t>
            </a:r>
            <a:endParaRPr lang="en-GB" sz="3200" dirty="0">
              <a:solidFill>
                <a:srgbClr val="C10202"/>
              </a:solidFill>
              <a:latin typeface="YALBs0kBfmE 0"/>
            </a:endParaRPr>
          </a:p>
          <a:p>
            <a:pPr algn="ctr"/>
            <a:r>
              <a:rPr lang="en-GB" sz="4000" dirty="0">
                <a:solidFill>
                  <a:srgbClr val="C10202"/>
                </a:solidFill>
                <a:latin typeface="YALBs0kBfmE 0"/>
              </a:rPr>
              <a:t>Recruitment Top Tips</a:t>
            </a:r>
            <a:endParaRPr lang="en-GB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1FD541-B6FF-842F-3148-E96088141FE2}"/>
              </a:ext>
            </a:extLst>
          </p:cNvPr>
          <p:cNvSpPr txBox="1"/>
          <p:nvPr/>
        </p:nvSpPr>
        <p:spPr>
          <a:xfrm>
            <a:off x="0" y="336863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YALBs0kBfmE 0"/>
              </a:rPr>
              <a:t>Tuesday 4</a:t>
            </a:r>
            <a:r>
              <a:rPr lang="en-GB" sz="24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YALBs0kBfmE 0"/>
              </a:rPr>
              <a:t>th</a:t>
            </a:r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YALBs0kBfmE 0"/>
              </a:rPr>
              <a:t> July 2023 12:30-13:30</a:t>
            </a:r>
          </a:p>
        </p:txBody>
      </p:sp>
      <p:pic>
        <p:nvPicPr>
          <p:cNvPr id="48" name="Picture 47" descr="Logo&#10;&#10;Description automatically generated with medium confidence">
            <a:extLst>
              <a:ext uri="{FF2B5EF4-FFF2-40B4-BE49-F238E27FC236}">
                <a16:creationId xmlns:a16="http://schemas.microsoft.com/office/drawing/2014/main" id="{556B27E1-0404-9021-60ED-2A18498AD6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437" y="6061120"/>
            <a:ext cx="1444449" cy="74172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3F7AC53-0DB9-4FAC-83FB-E2A141102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0370" y="6129210"/>
            <a:ext cx="1495699" cy="605546"/>
          </a:xfrm>
          <a:prstGeom prst="rect">
            <a:avLst/>
          </a:prstGeom>
        </p:spPr>
      </p:pic>
      <p:pic>
        <p:nvPicPr>
          <p:cNvPr id="50" name="Picture 49" descr="Text&#10;&#10;Description automatically generated with low confidence">
            <a:extLst>
              <a:ext uri="{FF2B5EF4-FFF2-40B4-BE49-F238E27FC236}">
                <a16:creationId xmlns:a16="http://schemas.microsoft.com/office/drawing/2014/main" id="{73EDBED9-DD24-80B6-FF8F-CC990F5997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2298" y="6403253"/>
            <a:ext cx="1426329" cy="39928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0FD54B1-C07F-5AE0-FF6D-1F8C4F68E4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9947" y="6020733"/>
            <a:ext cx="1288586" cy="454226"/>
          </a:xfrm>
          <a:prstGeom prst="rect">
            <a:avLst/>
          </a:prstGeom>
        </p:spPr>
      </p:pic>
      <p:pic>
        <p:nvPicPr>
          <p:cNvPr id="52" name="Picture 51" descr="Text&#10;&#10;Description automatically generated">
            <a:extLst>
              <a:ext uri="{FF2B5EF4-FFF2-40B4-BE49-F238E27FC236}">
                <a16:creationId xmlns:a16="http://schemas.microsoft.com/office/drawing/2014/main" id="{BCDFD22B-C9CC-55BE-85CA-0ABEB70383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615" y="6338442"/>
            <a:ext cx="1095661" cy="464092"/>
          </a:xfrm>
          <a:prstGeom prst="rect">
            <a:avLst/>
          </a:prstGeom>
        </p:spPr>
      </p:pic>
      <p:pic>
        <p:nvPicPr>
          <p:cNvPr id="53" name="Picture 52" descr="img-logo-uhb.gif">
            <a:extLst>
              <a:ext uri="{FF2B5EF4-FFF2-40B4-BE49-F238E27FC236}">
                <a16:creationId xmlns:a16="http://schemas.microsoft.com/office/drawing/2014/main" id="{A527F0AF-2957-9B1B-054E-4F41980567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182" y="6522717"/>
            <a:ext cx="2118351" cy="23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508BAA81-FABD-7DC7-FFB7-86846ED9790F}"/>
              </a:ext>
            </a:extLst>
          </p:cNvPr>
          <p:cNvSpPr/>
          <p:nvPr/>
        </p:nvSpPr>
        <p:spPr>
          <a:xfrm>
            <a:off x="9798719" y="71454"/>
            <a:ext cx="2256178" cy="1306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6" name="Picture 55" descr="Logo&#10;&#10;Description automatically generated with medium confidence">
            <a:extLst>
              <a:ext uri="{FF2B5EF4-FFF2-40B4-BE49-F238E27FC236}">
                <a16:creationId xmlns:a16="http://schemas.microsoft.com/office/drawing/2014/main" id="{CA2941B0-291D-1F05-8839-502C438B881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48717" y="5840791"/>
            <a:ext cx="1103418" cy="995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B42CA0-6A74-9017-0F8E-741F734FCC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499" y="6233166"/>
            <a:ext cx="1577711" cy="523300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9342B066-1D57-9160-FE56-643A4165887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60684" y="158109"/>
            <a:ext cx="3033630" cy="16539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C926CF-31E7-6D7B-F33C-5A76FFE2F982}"/>
              </a:ext>
            </a:extLst>
          </p:cNvPr>
          <p:cNvSpPr txBox="1"/>
          <p:nvPr/>
        </p:nvSpPr>
        <p:spPr>
          <a:xfrm>
            <a:off x="-18088" y="1193022"/>
            <a:ext cx="1219200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dirty="0">
                <a:solidFill>
                  <a:srgbClr val="C10202"/>
                </a:solidFill>
                <a:latin typeface="YALBs0kBfmE 0"/>
              </a:rPr>
              <a:t>Welcome to </a:t>
            </a:r>
            <a:endParaRPr lang="en-GB" sz="1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FFA92B-94C1-4A07-853F-56792A8BACF3}"/>
              </a:ext>
            </a:extLst>
          </p:cNvPr>
          <p:cNvSpPr txBox="1"/>
          <p:nvPr/>
        </p:nvSpPr>
        <p:spPr>
          <a:xfrm>
            <a:off x="266583" y="3984474"/>
            <a:ext cx="100855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Housekeeping: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meeting is being recorded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Mute your microphone on joining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Submit your feedback when polls as they become active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 can submit questions via the Q&amp;A section at the top of the webinar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will be dedicated Q&amp;A time at the end of the session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1CFD1F-FCF5-1D36-FBBC-EF15414E15A1}"/>
              </a:ext>
            </a:extLst>
          </p:cNvPr>
          <p:cNvGrpSpPr/>
          <p:nvPr/>
        </p:nvGrpSpPr>
        <p:grpSpPr>
          <a:xfrm>
            <a:off x="7637166" y="4414215"/>
            <a:ext cx="4200830" cy="655176"/>
            <a:chOff x="7637166" y="4414215"/>
            <a:chExt cx="4200830" cy="65517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0C52986-1D7E-50B1-80FC-8403613C1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7166" y="4414215"/>
              <a:ext cx="4200830" cy="65517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9BB91F3-09FA-8213-9B42-1761939451C1}"/>
                </a:ext>
              </a:extLst>
            </p:cNvPr>
            <p:cNvSpPr/>
            <p:nvPr/>
          </p:nvSpPr>
          <p:spPr>
            <a:xfrm>
              <a:off x="9969236" y="4414216"/>
              <a:ext cx="576844" cy="655175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4" name="Graphic 3" descr="Customer review outline">
            <a:extLst>
              <a:ext uri="{FF2B5EF4-FFF2-40B4-BE49-F238E27FC236}">
                <a16:creationId xmlns:a16="http://schemas.microsoft.com/office/drawing/2014/main" id="{BC7EE0B4-9041-A163-165E-7F237A042A8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10340" t="7618" r="6534" b="8167"/>
          <a:stretch/>
        </p:blipFill>
        <p:spPr>
          <a:xfrm>
            <a:off x="266583" y="158109"/>
            <a:ext cx="1653495" cy="167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4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83FF25-1772-BEEC-C908-16035DF2E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557" y="1454330"/>
            <a:ext cx="6968892" cy="531598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4B4B4B"/>
                </a:solidFill>
              </a:rPr>
              <a:t>Site Recruitment: </a:t>
            </a:r>
            <a:r>
              <a:rPr lang="en-GB" sz="3000" dirty="0">
                <a:solidFill>
                  <a:srgbClr val="4B4B4B"/>
                </a:solidFill>
              </a:rPr>
              <a:t>16 open sites</a:t>
            </a:r>
          </a:p>
          <a:p>
            <a:pPr marL="1200150" lvl="1" indent="-457200">
              <a:buFont typeface="Courier New" panose="02070309020205020404" pitchFamily="49" charset="0"/>
              <a:buChar char="o"/>
            </a:pPr>
            <a:r>
              <a:rPr lang="en-GB" sz="3000" dirty="0">
                <a:solidFill>
                  <a:srgbClr val="4B4B4B"/>
                </a:solidFill>
              </a:rPr>
              <a:t>14 Sites in England </a:t>
            </a:r>
          </a:p>
          <a:p>
            <a:pPr marL="1200150" lvl="1" indent="-457200">
              <a:buFont typeface="Courier New" panose="02070309020205020404" pitchFamily="49" charset="0"/>
              <a:buChar char="o"/>
            </a:pPr>
            <a:r>
              <a:rPr lang="en-GB" sz="3000" dirty="0">
                <a:solidFill>
                  <a:srgbClr val="4B4B4B"/>
                </a:solidFill>
              </a:rPr>
              <a:t>1 Site in Scotland</a:t>
            </a:r>
          </a:p>
          <a:p>
            <a:pPr marL="1200150" lvl="1" indent="-457200">
              <a:buFont typeface="Courier New" panose="02070309020205020404" pitchFamily="49" charset="0"/>
              <a:buChar char="o"/>
            </a:pPr>
            <a:r>
              <a:rPr lang="en-GB" sz="3000" dirty="0">
                <a:solidFill>
                  <a:srgbClr val="4B4B4B"/>
                </a:solidFill>
              </a:rPr>
              <a:t>1 Site in Wales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4B4B4B"/>
                </a:solidFill>
              </a:rPr>
              <a:t>Participant Recruitment:</a:t>
            </a:r>
          </a:p>
          <a:p>
            <a:pPr marL="120015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3000" dirty="0">
                <a:solidFill>
                  <a:srgbClr val="4B4B4B"/>
                </a:solidFill>
              </a:rPr>
              <a:t>24 patients registered </a:t>
            </a:r>
          </a:p>
          <a:p>
            <a:pPr marL="1200150" lvl="1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sz="3000" dirty="0">
                <a:solidFill>
                  <a:srgbClr val="4B4B4B"/>
                </a:solidFill>
              </a:rPr>
              <a:t>15 patients randomised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6CF2-9B70-0C05-6CA0-BC76157A7C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557" y="491411"/>
            <a:ext cx="8257017" cy="648816"/>
          </a:xfrm>
        </p:spPr>
        <p:txBody>
          <a:bodyPr/>
          <a:lstStyle/>
          <a:p>
            <a:r>
              <a:rPr lang="en-GB" sz="4000" b="1" dirty="0"/>
              <a:t>REPAIR-MDS Progress to Date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7B97BE-8EEC-90A1-4F28-0DE668C58D72}"/>
              </a:ext>
            </a:extLst>
          </p:cNvPr>
          <p:cNvSpPr txBox="1"/>
          <p:nvPr/>
        </p:nvSpPr>
        <p:spPr>
          <a:xfrm>
            <a:off x="7592894" y="6247096"/>
            <a:ext cx="5170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Live Interactive Map can be accessed via the trial website on: </a:t>
            </a:r>
            <a:r>
              <a:rPr lang="en-GB" sz="1400" dirty="0">
                <a:hlinkClick r:id="rId2"/>
              </a:rPr>
              <a:t>REPAIR-MDS Participating Sites (warwick.ac.uk)</a:t>
            </a:r>
            <a:endParaRPr lang="en-GB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800EB8-84D5-D060-D0BC-4E7C8728E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15240" y="1030246"/>
            <a:ext cx="4222147" cy="520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58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83FF25-1772-BEEC-C908-16035DF2E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121" y="5712737"/>
            <a:ext cx="11815758" cy="109538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000" b="1" dirty="0">
                <a:solidFill>
                  <a:srgbClr val="4B4B4B"/>
                </a:solidFill>
              </a:rPr>
              <a:t>Milestones:</a:t>
            </a:r>
          </a:p>
          <a:p>
            <a:r>
              <a:rPr lang="pt-BR" sz="3000" dirty="0">
                <a:solidFill>
                  <a:srgbClr val="4B4B4B"/>
                </a:solidFill>
              </a:rPr>
              <a:t>Safety Analysis n=20 	Futility Anaylsis n=40	Overall Analysis n=120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6CF2-9B70-0C05-6CA0-BC76157A7C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557" y="491411"/>
            <a:ext cx="8257017" cy="648816"/>
          </a:xfrm>
        </p:spPr>
        <p:txBody>
          <a:bodyPr/>
          <a:lstStyle/>
          <a:p>
            <a:r>
              <a:rPr lang="en-GB" sz="4000" b="1" dirty="0"/>
              <a:t>REPAIR-MDS Progress to Date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8887339-4054-4003-868B-A89006B998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077618"/>
              </p:ext>
            </p:extLst>
          </p:nvPr>
        </p:nvGraphicFramePr>
        <p:xfrm>
          <a:off x="441556" y="1140227"/>
          <a:ext cx="11526601" cy="4572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BF802AA-FD45-9C3D-4956-3B4F23B636C5}"/>
              </a:ext>
            </a:extLst>
          </p:cNvPr>
          <p:cNvSpPr/>
          <p:nvPr/>
        </p:nvSpPr>
        <p:spPr>
          <a:xfrm rot="191335">
            <a:off x="2283181" y="1497945"/>
            <a:ext cx="7843350" cy="3322247"/>
          </a:xfrm>
          <a:prstGeom prst="wedgeRoundRectCallout">
            <a:avLst>
              <a:gd name="adj1" fmla="val -36308"/>
              <a:gd name="adj2" fmla="val 96861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/>
              <a:t>Only </a:t>
            </a:r>
            <a:r>
              <a:rPr lang="en-GB" sz="6000" b="1" u="sng" dirty="0"/>
              <a:t>5</a:t>
            </a:r>
            <a:r>
              <a:rPr lang="en-GB" sz="6000" dirty="0"/>
              <a:t> more randomisations to hit Safety Milestone! </a:t>
            </a:r>
          </a:p>
        </p:txBody>
      </p:sp>
    </p:spTree>
    <p:extLst>
      <p:ext uri="{BB962C8B-B14F-4D97-AF65-F5344CB8AC3E}">
        <p14:creationId xmlns:p14="http://schemas.microsoft.com/office/powerpoint/2010/main" val="297113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472361"/>
            <a:ext cx="905486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Difficulties of Recruitment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2" y="1236616"/>
            <a:ext cx="11721324" cy="549510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+mn-lt"/>
              </a:rPr>
              <a:t>“Cinderella” group of patients:</a:t>
            </a:r>
          </a:p>
          <a:p>
            <a:pPr lvl="1"/>
            <a:r>
              <a:rPr lang="en-GB" dirty="0">
                <a:solidFill>
                  <a:srgbClr val="4B4B4B"/>
                </a:solidFill>
              </a:rPr>
              <a:t>Multiple co-morbidities</a:t>
            </a:r>
          </a:p>
          <a:p>
            <a:pPr lvl="1"/>
            <a:r>
              <a:rPr lang="en-GB" dirty="0">
                <a:solidFill>
                  <a:srgbClr val="4B4B4B"/>
                </a:solidFill>
              </a:rPr>
              <a:t>Often not properly diagnosed (may not have had a previous marrow)</a:t>
            </a:r>
          </a:p>
          <a:p>
            <a:pPr lvl="1"/>
            <a:r>
              <a:rPr lang="en-GB" dirty="0">
                <a:solidFill>
                  <a:srgbClr val="4B4B4B"/>
                </a:solidFill>
              </a:rPr>
              <a:t>Conservatively treated but major use of resources – transfusions, time on day unit, admissions for infections, bleeding</a:t>
            </a:r>
          </a:p>
          <a:p>
            <a:pPr marL="457200" lvl="1" indent="0">
              <a:buNone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+mn-lt"/>
              </a:rPr>
              <a:t>Hidden in lots of general haematology clinics</a:t>
            </a:r>
          </a:p>
          <a:p>
            <a:pPr lvl="1"/>
            <a:r>
              <a:rPr lang="en-GB" dirty="0">
                <a:solidFill>
                  <a:srgbClr val="4B4B4B"/>
                </a:solidFill>
              </a:rPr>
              <a:t>May not be obvious how many patients there are</a:t>
            </a:r>
          </a:p>
          <a:p>
            <a:endParaRPr lang="en-GB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+mn-lt"/>
              </a:rPr>
              <a:t>Can we share best practice on how to overcome these difficulties?</a:t>
            </a:r>
          </a:p>
        </p:txBody>
      </p:sp>
      <p:pic>
        <p:nvPicPr>
          <p:cNvPr id="4" name="Graphic 3" descr="Clipboard Checked outline">
            <a:extLst>
              <a:ext uri="{FF2B5EF4-FFF2-40B4-BE49-F238E27FC236}">
                <a16:creationId xmlns:a16="http://schemas.microsoft.com/office/drawing/2014/main" id="{3C96912A-BC7A-FB3F-AD72-5C1A95CC29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7094" t="5626" r="16051" b="5658"/>
          <a:stretch/>
        </p:blipFill>
        <p:spPr>
          <a:xfrm rot="1083407">
            <a:off x="10167221" y="3517387"/>
            <a:ext cx="1633309" cy="216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65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Overall Recruitment Strategies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4F1CB7C-961E-FE10-B674-EAB4071972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6924403"/>
              </p:ext>
            </p:extLst>
          </p:nvPr>
        </p:nvGraphicFramePr>
        <p:xfrm>
          <a:off x="287384" y="1114698"/>
          <a:ext cx="11800114" cy="5677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650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Overall Recruitment Strategies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F26844D-2165-6565-DC3E-BF9D98EAE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630668"/>
              </p:ext>
            </p:extLst>
          </p:nvPr>
        </p:nvGraphicFramePr>
        <p:xfrm>
          <a:off x="335902" y="1114696"/>
          <a:ext cx="11414541" cy="5622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70864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/>
              <a:t>An Overview of How to Recruit</a:t>
            </a:r>
            <a:endParaRPr lang="en-GB" sz="4000" b="1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2" y="1114697"/>
            <a:ext cx="11599404" cy="5617028"/>
          </a:xfrm>
        </p:spPr>
        <p:txBody>
          <a:bodyPr numCol="1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B4B4B"/>
                </a:solidFill>
              </a:rPr>
              <a:t>How to identify patients for REPAIR-MDS?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solidFill>
                <a:srgbClr val="4B4B4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B4B4B"/>
                </a:solidFill>
              </a:rPr>
              <a:t>When and who should you pre-screen for REPAIR-MDS?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solidFill>
                <a:srgbClr val="4B4B4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B4B4B"/>
                </a:solidFill>
              </a:rPr>
              <a:t>Statins and other eligibility issues for REPAIR-MDS</a:t>
            </a:r>
          </a:p>
        </p:txBody>
      </p:sp>
    </p:spTree>
    <p:extLst>
      <p:ext uri="{BB962C8B-B14F-4D97-AF65-F5344CB8AC3E}">
        <p14:creationId xmlns:p14="http://schemas.microsoft.com/office/powerpoint/2010/main" val="381783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Identifying Patients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2" y="1114697"/>
            <a:ext cx="11721324" cy="5617028"/>
          </a:xfrm>
        </p:spPr>
        <p:txBody>
          <a:bodyPr/>
          <a:lstStyle/>
          <a:p>
            <a:r>
              <a:rPr lang="en-GB" dirty="0"/>
              <a:t>Clinics</a:t>
            </a:r>
          </a:p>
          <a:p>
            <a:pPr lvl="1"/>
            <a:r>
              <a:rPr lang="en-GB" dirty="0"/>
              <a:t>Very few speciality clinics for MDS patients except in tertiary care</a:t>
            </a:r>
          </a:p>
          <a:p>
            <a:pPr lvl="1"/>
            <a:r>
              <a:rPr lang="en-GB" dirty="0"/>
              <a:t>Nurse led transfusion clinic</a:t>
            </a:r>
          </a:p>
          <a:p>
            <a:pPr lvl="1"/>
            <a:endParaRPr lang="en-GB" dirty="0"/>
          </a:p>
          <a:p>
            <a:r>
              <a:rPr lang="en-GB" dirty="0"/>
              <a:t>Day units</a:t>
            </a:r>
          </a:p>
          <a:p>
            <a:pPr lvl="1"/>
            <a:r>
              <a:rPr lang="en-GB" dirty="0"/>
              <a:t>Lists of transfusion dependent patients</a:t>
            </a:r>
          </a:p>
          <a:p>
            <a:pPr lvl="1"/>
            <a:endParaRPr lang="en-GB" dirty="0"/>
          </a:p>
          <a:p>
            <a:r>
              <a:rPr lang="en-GB" dirty="0"/>
              <a:t>Prescriptions of ESA: Darbepoetin or </a:t>
            </a:r>
            <a:r>
              <a:rPr lang="en-GB" dirty="0" err="1"/>
              <a:t>Eprex</a:t>
            </a:r>
            <a:endParaRPr lang="en-GB" dirty="0"/>
          </a:p>
          <a:p>
            <a:pPr lvl="1"/>
            <a:r>
              <a:rPr lang="en-GB" dirty="0"/>
              <a:t>Lists from Pharmacy</a:t>
            </a:r>
          </a:p>
        </p:txBody>
      </p:sp>
      <p:pic>
        <p:nvPicPr>
          <p:cNvPr id="3" name="Graphic 2" descr="Customer review outline">
            <a:extLst>
              <a:ext uri="{FF2B5EF4-FFF2-40B4-BE49-F238E27FC236}">
                <a16:creationId xmlns:a16="http://schemas.microsoft.com/office/drawing/2014/main" id="{20E35512-BDFC-611F-75BA-56789BE858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340" t="7618" r="6534" b="8167"/>
          <a:stretch/>
        </p:blipFill>
        <p:spPr>
          <a:xfrm>
            <a:off x="8289205" y="126275"/>
            <a:ext cx="1653495" cy="167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3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Contact Other Local Hospitals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2" y="1018903"/>
            <a:ext cx="11555861" cy="5730240"/>
          </a:xfrm>
        </p:spPr>
        <p:txBody>
          <a:bodyPr anchor="ctr"/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B4B4B"/>
                </a:solidFill>
              </a:rPr>
              <a:t>Flyers and Posters available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B4B4B"/>
                </a:solidFill>
              </a:rPr>
              <a:t>PIs can approach colleagues in local hospital trusts </a:t>
            </a:r>
            <a:br>
              <a:rPr lang="en-GB" sz="2400" dirty="0">
                <a:solidFill>
                  <a:srgbClr val="4B4B4B"/>
                </a:solidFill>
              </a:rPr>
            </a:br>
            <a:r>
              <a:rPr lang="en-GB" sz="2400" dirty="0">
                <a:solidFill>
                  <a:srgbClr val="4B4B4B"/>
                </a:solidFill>
              </a:rPr>
              <a:t>(don’t forget your own hospitals and colleagues!)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B4B4B"/>
                </a:solidFill>
              </a:rPr>
              <a:t>We can also approach other hospitals directly if requested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B4B4B"/>
                </a:solidFill>
              </a:rPr>
              <a:t>Are patients prepared to travel?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B4B4B"/>
                </a:solidFill>
              </a:rPr>
              <a:t>Can continue to have transfusions locally but need to </a:t>
            </a:r>
            <a:br>
              <a:rPr lang="en-GB" sz="2400" dirty="0">
                <a:solidFill>
                  <a:srgbClr val="4B4B4B"/>
                </a:solidFill>
              </a:rPr>
            </a:br>
            <a:r>
              <a:rPr lang="en-GB" sz="2400" dirty="0">
                <a:solidFill>
                  <a:srgbClr val="4B4B4B"/>
                </a:solidFill>
              </a:rPr>
              <a:t>collect the data.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B4B4B"/>
                </a:solidFill>
              </a:rPr>
              <a:t>Trial visits must be on site (counting tablets, blood tests and prescriptions)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C00000"/>
                </a:solidFill>
              </a:rPr>
              <a:t>Are other hospital nearby prepared to be sites for REPAIR MDS?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E735203-6357-0646-A9B6-7E473FBC08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7286">
            <a:off x="9249975" y="1614855"/>
            <a:ext cx="2565199" cy="36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86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When Should You (Pre-)Screen?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B384750-907F-6826-B3C9-AD4A104C2E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4723686"/>
              </p:ext>
            </p:extLst>
          </p:nvPr>
        </p:nvGraphicFramePr>
        <p:xfrm>
          <a:off x="574811" y="1286936"/>
          <a:ext cx="11443018" cy="5375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1423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Inclusion and Exclusion Criteria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2" y="1114697"/>
            <a:ext cx="11721324" cy="5617028"/>
          </a:xfrm>
        </p:spPr>
        <p:txBody>
          <a:bodyPr/>
          <a:lstStyle/>
          <a:p>
            <a:r>
              <a:rPr lang="en-GB" dirty="0"/>
              <a:t>Common Exclusions</a:t>
            </a:r>
          </a:p>
          <a:p>
            <a:pPr marL="457200" lvl="1" indent="0">
              <a:buNone/>
            </a:pPr>
            <a:endParaRPr lang="en-GB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559872C-2B5C-0705-E811-FC14A2FBCC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0313701"/>
              </p:ext>
            </p:extLst>
          </p:nvPr>
        </p:nvGraphicFramePr>
        <p:xfrm>
          <a:off x="763037" y="1772816"/>
          <a:ext cx="11170816" cy="473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Graphic 7" descr="Hourglass Finished outline">
            <a:extLst>
              <a:ext uri="{FF2B5EF4-FFF2-40B4-BE49-F238E27FC236}">
                <a16:creationId xmlns:a16="http://schemas.microsoft.com/office/drawing/2014/main" id="{F33813E2-D22A-FBBB-7C3C-2E9E847D61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4163" y="2287051"/>
            <a:ext cx="914400" cy="914400"/>
          </a:xfrm>
          <a:prstGeom prst="rect">
            <a:avLst/>
          </a:prstGeom>
        </p:spPr>
      </p:pic>
      <p:pic>
        <p:nvPicPr>
          <p:cNvPr id="10" name="Graphic 9" descr="Water with solid fill">
            <a:extLst>
              <a:ext uri="{FF2B5EF4-FFF2-40B4-BE49-F238E27FC236}">
                <a16:creationId xmlns:a16="http://schemas.microsoft.com/office/drawing/2014/main" id="{AD87E660-B7C0-940D-6DAA-B64D9E4FCC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4163" y="5094515"/>
            <a:ext cx="914400" cy="914400"/>
          </a:xfrm>
          <a:prstGeom prst="rect">
            <a:avLst/>
          </a:prstGeom>
        </p:spPr>
      </p:pic>
      <p:pic>
        <p:nvPicPr>
          <p:cNvPr id="15" name="Graphic 14" descr="Germ outline">
            <a:extLst>
              <a:ext uri="{FF2B5EF4-FFF2-40B4-BE49-F238E27FC236}">
                <a16:creationId xmlns:a16="http://schemas.microsoft.com/office/drawing/2014/main" id="{6F205E73-70D6-F5BC-534F-7073D64631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12090" y="3656747"/>
            <a:ext cx="914400" cy="914400"/>
          </a:xfrm>
          <a:prstGeom prst="rect">
            <a:avLst/>
          </a:prstGeom>
        </p:spPr>
      </p:pic>
      <p:pic>
        <p:nvPicPr>
          <p:cNvPr id="16" name="Graphic 15" descr="Customer review outline">
            <a:extLst>
              <a:ext uri="{FF2B5EF4-FFF2-40B4-BE49-F238E27FC236}">
                <a16:creationId xmlns:a16="http://schemas.microsoft.com/office/drawing/2014/main" id="{59718976-4BA6-0D1E-A89E-2FEBBF5EEDD8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10340" t="7618" r="6534" b="8167"/>
          <a:stretch/>
        </p:blipFill>
        <p:spPr>
          <a:xfrm>
            <a:off x="8289205" y="126275"/>
            <a:ext cx="1653495" cy="167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8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Eligibility: Exclusion Criteria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2" y="1114697"/>
            <a:ext cx="11721324" cy="5617028"/>
          </a:xfrm>
        </p:spPr>
        <p:txBody>
          <a:bodyPr numCol="2"/>
          <a:lstStyle/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1600" b="1" dirty="0">
                <a:solidFill>
                  <a:srgbClr val="5A5A5A"/>
                </a:solidFill>
              </a:rPr>
              <a:t>Abnormal liver function </a:t>
            </a:r>
            <a:r>
              <a:rPr lang="en-GB" sz="1600" dirty="0">
                <a:solidFill>
                  <a:srgbClr val="5A5A5A"/>
                </a:solidFill>
              </a:rPr>
              <a:t>(if patient has Gilbert’s syndrome, then abnormal direct Bilirubin is an exclusion) 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1600" b="1" dirty="0">
                <a:solidFill>
                  <a:srgbClr val="5A5A5A"/>
                </a:solidFill>
              </a:rPr>
              <a:t>Cockcroft Gault </a:t>
            </a:r>
            <a:r>
              <a:rPr lang="en-GB" sz="1600" dirty="0" err="1">
                <a:solidFill>
                  <a:srgbClr val="5A5A5A"/>
                </a:solidFill>
              </a:rPr>
              <a:t>CrCl</a:t>
            </a:r>
            <a:r>
              <a:rPr lang="en-GB" sz="1600" dirty="0">
                <a:solidFill>
                  <a:srgbClr val="5A5A5A"/>
                </a:solidFill>
              </a:rPr>
              <a:t> &lt; 20ml/min 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5A5A5A"/>
                </a:solidFill>
              </a:rPr>
              <a:t>Current systemic treatment for low risk MDS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5A5A5A"/>
                </a:solidFill>
              </a:rPr>
              <a:t>History of Allogeneic Bone Marrow Transplant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5A5A5A"/>
                </a:solidFill>
              </a:rPr>
              <a:t>History of having received </a:t>
            </a:r>
            <a:r>
              <a:rPr lang="en-GB" sz="1600" b="1" dirty="0">
                <a:solidFill>
                  <a:srgbClr val="5A5A5A"/>
                </a:solidFill>
              </a:rPr>
              <a:t>ESAs</a:t>
            </a:r>
            <a:r>
              <a:rPr lang="en-GB" sz="1600" dirty="0">
                <a:solidFill>
                  <a:srgbClr val="5A5A5A"/>
                </a:solidFill>
              </a:rPr>
              <a:t> and/or </a:t>
            </a:r>
            <a:r>
              <a:rPr lang="en-GB" sz="1600" b="1" dirty="0">
                <a:solidFill>
                  <a:srgbClr val="5A5A5A"/>
                </a:solidFill>
              </a:rPr>
              <a:t>G-CSF</a:t>
            </a:r>
            <a:r>
              <a:rPr lang="en-GB" sz="1600" dirty="0">
                <a:solidFill>
                  <a:srgbClr val="5A5A5A"/>
                </a:solidFill>
              </a:rPr>
              <a:t> in the past 16 weeks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1600" b="1" dirty="0">
                <a:solidFill>
                  <a:srgbClr val="5A5A5A"/>
                </a:solidFill>
              </a:rPr>
              <a:t>Currently receiving statin medication for </a:t>
            </a:r>
            <a:r>
              <a:rPr lang="en-GB" sz="1600" b="1" i="1" dirty="0">
                <a:solidFill>
                  <a:srgbClr val="5A5A5A"/>
                </a:solidFill>
              </a:rPr>
              <a:t>Secondary Prophylaxis </a:t>
            </a:r>
            <a:r>
              <a:rPr lang="en-GB" sz="1600" dirty="0">
                <a:solidFill>
                  <a:srgbClr val="5A5A5A"/>
                </a:solidFill>
              </a:rPr>
              <a:t>of Cardiovascular Disease , Cerebrovascular Disease or Peripheral Vascular Disease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Currently receiving fibrate medications</a:t>
            </a:r>
            <a:endParaRPr lang="en-GB" sz="1600" dirty="0">
              <a:solidFill>
                <a:srgbClr val="5A5A5A"/>
              </a:solidFill>
              <a:ea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Currently receiving </a:t>
            </a: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sodium </a:t>
            </a: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valproate, carbamazepine or phenytoin for treatment of epilepsy</a:t>
            </a:r>
            <a:endParaRPr lang="en-GB" sz="1600" dirty="0">
              <a:solidFill>
                <a:srgbClr val="5A5A5A"/>
              </a:solidFill>
              <a:ea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Prior cytotoxic chemotherapy or hypomethylating agents for AML/MDS (e.g. </a:t>
            </a:r>
            <a:r>
              <a:rPr lang="en-GB" sz="1600" dirty="0" err="1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Azacitidine</a:t>
            </a: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Concurrent active malignancy requiring treatment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History of any Androgen Dependent Tumour (patients with Prostate Cancer are Excluded when a biopsy proven diagnosis of Prostate Cancer has been made </a:t>
            </a:r>
            <a:r>
              <a:rPr lang="en-GB" sz="1600" u="sng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OR</a:t>
            </a: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their PSA is known to be elevated </a:t>
            </a:r>
            <a:r>
              <a:rPr lang="en-GB" sz="1600" u="sng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OR</a:t>
            </a: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they are on active treatment for Prostate Cancer, including hormonal therapy)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Currently receiving Vitamin K-Antagonist Anticoagulation (though patients receiving DOACs (direct oral anticoagulants) can be included)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History of Venous Thrombo-Embolism (VTE)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Cardiac Failure NYHA Class III or IV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Women of childbearing potential, pregnant or lactating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The physician or patient consider VBaP or danazol to be inappropriate for the patient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Known HIV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Abnormally high CK level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Presence of isolated del 5q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Acute Porphyria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Contraindications to any of the trial medications or known hypersensitivity to any of the investigational products (see Protocol Appendix C for contraindications)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Previous randomisation in the REPAIR-MDS trial</a:t>
            </a:r>
          </a:p>
          <a:p>
            <a:pPr marL="457200" indent="-457200">
              <a:spcBef>
                <a:spcPts val="0"/>
              </a:spcBef>
              <a:spcAft>
                <a:spcPts val="400"/>
              </a:spcAft>
              <a:buFont typeface="+mj-lt"/>
              <a:buAutoNum type="arabicPeriod" startAt="12"/>
            </a:pPr>
            <a:r>
              <a:rPr lang="en-GB" sz="1600" dirty="0">
                <a:solidFill>
                  <a:srgbClr val="5A5A5A"/>
                </a:solidFill>
                <a:ea typeface="Times New Roman" panose="02020603050405020304" pitchFamily="18" charset="0"/>
              </a:rPr>
              <a:t>Participation in a clinical trial of an investigational medicinal product in the last 90 days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sz="1600" dirty="0">
              <a:solidFill>
                <a:srgbClr val="5A5A5A"/>
              </a:solidFill>
              <a:effectLst/>
              <a:ea typeface="Times New Roman" panose="02020603050405020304" pitchFamily="18" charset="0"/>
            </a:endParaRPr>
          </a:p>
          <a:p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912383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Patients on Statins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2" y="2671045"/>
            <a:ext cx="11721324" cy="3708606"/>
          </a:xfrm>
        </p:spPr>
        <p:txBody>
          <a:bodyPr/>
          <a:lstStyle/>
          <a:p>
            <a:r>
              <a:rPr lang="en-GB" dirty="0"/>
              <a:t>Is exclusion if taken for secondary prophylaxis</a:t>
            </a:r>
          </a:p>
          <a:p>
            <a:pPr lvl="1"/>
            <a:r>
              <a:rPr lang="en-GB" dirty="0">
                <a:solidFill>
                  <a:srgbClr val="4B4B4B"/>
                </a:solidFill>
              </a:rPr>
              <a:t>i.e. previous cardiovascular disease (CVD)</a:t>
            </a:r>
          </a:p>
          <a:p>
            <a:pPr lvl="1"/>
            <a:r>
              <a:rPr lang="en-GB" dirty="0">
                <a:solidFill>
                  <a:srgbClr val="4B4B4B"/>
                </a:solidFill>
              </a:rPr>
              <a:t>MI, Stroke, Peripheral arterial occlusive disease</a:t>
            </a:r>
          </a:p>
          <a:p>
            <a:pPr lvl="1"/>
            <a:endParaRPr lang="en-GB" dirty="0"/>
          </a:p>
          <a:p>
            <a:r>
              <a:rPr lang="en-GB" dirty="0"/>
              <a:t>NB Must stop statin before starting trial medication (i.e. at randomisation).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8CEE36-8C3E-7DBE-DCA1-40DCD903D633}"/>
              </a:ext>
            </a:extLst>
          </p:cNvPr>
          <p:cNvSpPr txBox="1"/>
          <p:nvPr/>
        </p:nvSpPr>
        <p:spPr>
          <a:xfrm>
            <a:off x="374882" y="1259632"/>
            <a:ext cx="11568302" cy="107302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400" u="sng">
                <a:solidFill>
                  <a:schemeClr val="l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GB" sz="2800" u="none" dirty="0"/>
              <a:t>Remember: Statin use for </a:t>
            </a:r>
            <a:r>
              <a:rPr lang="en-GB" sz="2800" dirty="0"/>
              <a:t>PRIMARY</a:t>
            </a:r>
            <a:r>
              <a:rPr lang="en-GB" sz="2800" u="none" dirty="0"/>
              <a:t> prophylaxis is not an exclusion criteria</a:t>
            </a:r>
          </a:p>
        </p:txBody>
      </p:sp>
    </p:spTree>
    <p:extLst>
      <p:ext uri="{BB962C8B-B14F-4D97-AF65-F5344CB8AC3E}">
        <p14:creationId xmlns:p14="http://schemas.microsoft.com/office/powerpoint/2010/main" val="1458206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Current NICE guidelines cg181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1" y="3164735"/>
            <a:ext cx="7703748" cy="3450669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“Offer atorvastatin 20mg for the primary prevention of CVD to people who have a 10-year QRISK3 score of 10% or more”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Implies 10% risk of CVD over next 10 years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BDA617-39AE-0B7F-A979-1325762E1E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4825">
            <a:off x="8245821" y="3224644"/>
            <a:ext cx="3642574" cy="2608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E33A78-24B0-61C7-CDDC-8EF8F570BE60}"/>
              </a:ext>
            </a:extLst>
          </p:cNvPr>
          <p:cNvSpPr txBox="1"/>
          <p:nvPr/>
        </p:nvSpPr>
        <p:spPr>
          <a:xfrm>
            <a:off x="606490" y="1278294"/>
            <a:ext cx="110287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3600" dirty="0">
                <a:solidFill>
                  <a:srgbClr val="4B4B4B"/>
                </a:solidFill>
              </a:rPr>
              <a:t>See recent BMJ 2023; 381;p1028 Summary of NICE Guidance </a:t>
            </a:r>
            <a:r>
              <a:rPr lang="en-GB" sz="3600" dirty="0">
                <a:hlinkClick r:id="rId4"/>
              </a:rPr>
              <a:t>http://dx.doi.org/10.1136/bmj.p1028</a:t>
            </a:r>
            <a:r>
              <a:rPr lang="en-GB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9165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NICE Multimorbidity Guidelines NG56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8897" y="1418252"/>
            <a:ext cx="11577634" cy="2295331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3200" dirty="0">
                <a:solidFill>
                  <a:srgbClr val="4B4B4B"/>
                </a:solidFill>
              </a:rPr>
              <a:t>1.6.13 Take into account the possibility of lower overall benefit of continuing treatments that aim to offer prognostic benefit, particularly in people with limited life expectancy or frailty.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2BC422-2792-6B1B-F4F4-C6120B9322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570970">
            <a:off x="374826" y="4030669"/>
            <a:ext cx="3304930" cy="2261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AF9535-ADEB-1A39-AA5B-CCA9853780B4}"/>
              </a:ext>
            </a:extLst>
          </p:cNvPr>
          <p:cNvSpPr txBox="1"/>
          <p:nvPr/>
        </p:nvSpPr>
        <p:spPr>
          <a:xfrm>
            <a:off x="4200431" y="4261638"/>
            <a:ext cx="75841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hlinkClick r:id="rId4"/>
              </a:rPr>
              <a:t>Recommendations | Multimorbidity: clinical assessment and management | Guidance | NICE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654963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IPSS-R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2" y="5878286"/>
            <a:ext cx="11721324" cy="853438"/>
          </a:xfrm>
        </p:spPr>
        <p:txBody>
          <a:bodyPr/>
          <a:lstStyle/>
          <a:p>
            <a:r>
              <a:rPr lang="en-GB" sz="1600" i="1" dirty="0">
                <a:solidFill>
                  <a:srgbClr val="4B4B4B"/>
                </a:solidFill>
              </a:rPr>
              <a:t>***Medians, years ^Median time to 25% AML evolution</a:t>
            </a:r>
            <a:br>
              <a:rPr lang="en-GB" sz="1600" i="1" dirty="0">
                <a:solidFill>
                  <a:srgbClr val="4B4B4B"/>
                </a:solidFill>
              </a:rPr>
            </a:br>
            <a:r>
              <a:rPr lang="en-GB" sz="1600" i="1" dirty="0">
                <a:solidFill>
                  <a:srgbClr val="4B4B4B"/>
                </a:solidFill>
              </a:rPr>
              <a:t>Greenberg, </a:t>
            </a:r>
            <a:r>
              <a:rPr lang="en-GB" sz="1600" i="1" dirty="0" err="1">
                <a:solidFill>
                  <a:srgbClr val="4B4B4B"/>
                </a:solidFill>
              </a:rPr>
              <a:t>Tuechler</a:t>
            </a:r>
            <a:r>
              <a:rPr lang="en-GB" sz="1600" i="1" dirty="0">
                <a:solidFill>
                  <a:srgbClr val="4B4B4B"/>
                </a:solidFill>
              </a:rPr>
              <a:t>, </a:t>
            </a:r>
            <a:r>
              <a:rPr lang="en-GB" sz="1600" i="1" dirty="0" err="1">
                <a:solidFill>
                  <a:srgbClr val="4B4B4B"/>
                </a:solidFill>
              </a:rPr>
              <a:t>Schanz</a:t>
            </a:r>
            <a:r>
              <a:rPr lang="en-GB" sz="1600" i="1" dirty="0">
                <a:solidFill>
                  <a:srgbClr val="4B4B4B"/>
                </a:solidFill>
              </a:rPr>
              <a:t> et al, Revised International Prognostic Scoring System (IPSS-R) for Myelodysplastic Syndrome, Blood 120: 2454, 2012.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CBD6FAA4-A5FF-4CD2-DE4C-C2A41FFAC8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106229"/>
              </p:ext>
            </p:extLst>
          </p:nvPr>
        </p:nvGraphicFramePr>
        <p:xfrm>
          <a:off x="1151308" y="1399904"/>
          <a:ext cx="9625552" cy="4058193"/>
        </p:xfrm>
        <a:graphic>
          <a:graphicData uri="http://schemas.openxmlformats.org/drawingml/2006/table">
            <a:tbl>
              <a:tblPr/>
              <a:tblGrid>
                <a:gridCol w="1638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4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65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6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65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662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06949">
                <a:tc>
                  <a:txBody>
                    <a:bodyPr/>
                    <a:lstStyle/>
                    <a:p>
                      <a:endParaRPr lang="en-GB" sz="2000" b="1" dirty="0"/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effectLst/>
                        </a:rPr>
                        <a:t>No. pts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effectLst/>
                        </a:rPr>
                        <a:t>Very Low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effectLst/>
                        </a:rPr>
                        <a:t>Low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effectLst/>
                        </a:rPr>
                        <a:t>Intermediate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effectLst/>
                        </a:rPr>
                        <a:t>High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effectLst/>
                        </a:rPr>
                        <a:t>Very High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69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Patients (%)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7012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19%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38%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20%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>
                          <a:effectLst/>
                        </a:rPr>
                        <a:t>13%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>
                          <a:effectLst/>
                        </a:rPr>
                        <a:t>10%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569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Survival</a:t>
                      </a:r>
                      <a:r>
                        <a:rPr lang="en-GB" sz="2000" baseline="30000" dirty="0">
                          <a:effectLst/>
                        </a:rPr>
                        <a:t>***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>
                        <a:effectLst/>
                      </a:endParaRP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>
                          <a:effectLst/>
                        </a:rPr>
                        <a:t>8.8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5.3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3.0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1.6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0.8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84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AML/25%</a:t>
                      </a:r>
                      <a:r>
                        <a:rPr lang="en-GB" sz="2000" baseline="30000" dirty="0">
                          <a:effectLst/>
                        </a:rPr>
                        <a:t>***^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effectLst/>
                      </a:endParaRP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>
                          <a:effectLst/>
                        </a:rPr>
                        <a:t>NR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>
                          <a:effectLst/>
                        </a:rPr>
                        <a:t>10.8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>
                          <a:effectLst/>
                        </a:rPr>
                        <a:t>3.2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1.4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effectLst/>
                        </a:rPr>
                        <a:t>0.7</a:t>
                      </a:r>
                    </a:p>
                  </a:txBody>
                  <a:tcPr marL="60960" marR="6096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734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1304188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Risk-benefit of statins for primary prevention of CVD in low risk MDS?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7696" y="1738272"/>
            <a:ext cx="11464304" cy="641034"/>
          </a:xfrm>
        </p:spPr>
        <p:txBody>
          <a:bodyPr/>
          <a:lstStyle/>
          <a:p>
            <a:r>
              <a:rPr lang="en-GB" dirty="0">
                <a:solidFill>
                  <a:srgbClr val="898989"/>
                </a:solidFill>
              </a:rPr>
              <a:t>For patients with QRISK3 &gt;10%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6B6594-E4D1-262E-A1EB-8786BE3BF9F5}"/>
              </a:ext>
            </a:extLst>
          </p:cNvPr>
          <p:cNvGrpSpPr/>
          <p:nvPr/>
        </p:nvGrpSpPr>
        <p:grpSpPr>
          <a:xfrm>
            <a:off x="298813" y="2265326"/>
            <a:ext cx="11594373" cy="4592674"/>
            <a:chOff x="311488" y="2088045"/>
            <a:chExt cx="11594373" cy="4592674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:a16="http://schemas.microsoft.com/office/drawing/2014/main" id="{2AEBCC97-6BE1-CCE3-D05B-49793AB1EC2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46738085"/>
                </p:ext>
              </p:extLst>
            </p:nvPr>
          </p:nvGraphicFramePr>
          <p:xfrm>
            <a:off x="441557" y="2088045"/>
            <a:ext cx="11464304" cy="45926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22C3526-6A1D-6D15-237C-FE62E87AAC1A}"/>
                </a:ext>
              </a:extLst>
            </p:cNvPr>
            <p:cNvSpPr txBox="1"/>
            <p:nvPr/>
          </p:nvSpPr>
          <p:spPr>
            <a:xfrm>
              <a:off x="346582" y="2678793"/>
              <a:ext cx="1483567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8C3836"/>
                  </a:solidFill>
                </a:rPr>
                <a:t>Very Low Risk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7662523-203D-4BE6-31B9-AD454512E4B0}"/>
                </a:ext>
              </a:extLst>
            </p:cNvPr>
            <p:cNvSpPr txBox="1"/>
            <p:nvPr/>
          </p:nvSpPr>
          <p:spPr>
            <a:xfrm>
              <a:off x="761587" y="4184326"/>
              <a:ext cx="1235165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2000" b="1" dirty="0">
                  <a:solidFill>
                    <a:srgbClr val="8C3836"/>
                  </a:solidFill>
                </a:rPr>
                <a:t>Low Risk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084806-9001-CC56-9CC8-0048289AA480}"/>
                </a:ext>
              </a:extLst>
            </p:cNvPr>
            <p:cNvSpPr txBox="1"/>
            <p:nvPr/>
          </p:nvSpPr>
          <p:spPr>
            <a:xfrm>
              <a:off x="311488" y="5562647"/>
              <a:ext cx="1553753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b="1" dirty="0">
                  <a:solidFill>
                    <a:srgbClr val="8C3836"/>
                  </a:solidFill>
                </a:rPr>
                <a:t>Intermediate</a:t>
              </a:r>
              <a:br>
                <a:rPr lang="en-GB" sz="1600" b="1" dirty="0">
                  <a:solidFill>
                    <a:srgbClr val="8C3836"/>
                  </a:solidFill>
                </a:rPr>
              </a:br>
              <a:r>
                <a:rPr lang="en-GB" sz="1600" b="1" dirty="0">
                  <a:solidFill>
                    <a:srgbClr val="8C3836"/>
                  </a:solidFill>
                </a:rPr>
                <a:t>Risk</a:t>
              </a:r>
            </a:p>
          </p:txBody>
        </p:sp>
      </p:grpSp>
      <p:pic>
        <p:nvPicPr>
          <p:cNvPr id="10" name="Graphic 9" descr="Customer review outline">
            <a:extLst>
              <a:ext uri="{FF2B5EF4-FFF2-40B4-BE49-F238E27FC236}">
                <a16:creationId xmlns:a16="http://schemas.microsoft.com/office/drawing/2014/main" id="{37873976-D954-7ADF-B954-EBE628B7011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0340" t="7618" r="6534" b="8167"/>
          <a:stretch/>
        </p:blipFill>
        <p:spPr>
          <a:xfrm>
            <a:off x="8289205" y="126275"/>
            <a:ext cx="1653495" cy="167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8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833925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/>
              <a:t>PPIE representative Sophie Gasson</a:t>
            </a:r>
            <a:endParaRPr lang="en-GB" sz="4000" b="1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2" y="1726163"/>
            <a:ext cx="11721324" cy="5005562"/>
          </a:xfrm>
        </p:spPr>
        <p:txBody>
          <a:bodyPr/>
          <a:lstStyle/>
          <a:p>
            <a:r>
              <a:rPr lang="en-GB" sz="3200" dirty="0">
                <a:solidFill>
                  <a:srgbClr val="4B4B4B"/>
                </a:solidFill>
              </a:rPr>
              <a:t>Has been in contact with sites</a:t>
            </a:r>
          </a:p>
          <a:p>
            <a:endParaRPr lang="en-GB" sz="3200" dirty="0">
              <a:solidFill>
                <a:srgbClr val="4B4B4B"/>
              </a:solidFill>
            </a:endParaRPr>
          </a:p>
          <a:p>
            <a:r>
              <a:rPr lang="en-GB" sz="3200" dirty="0">
                <a:solidFill>
                  <a:srgbClr val="4B4B4B"/>
                </a:solidFill>
              </a:rPr>
              <a:t>Can help with logistics, questions and potentially with patient involvement and engagement locally</a:t>
            </a:r>
          </a:p>
          <a:p>
            <a:endParaRPr lang="en-GB" sz="3200" dirty="0">
              <a:solidFill>
                <a:srgbClr val="4B4B4B"/>
              </a:solidFill>
            </a:endParaRPr>
          </a:p>
          <a:p>
            <a:r>
              <a:rPr lang="en-GB" sz="3200" dirty="0">
                <a:solidFill>
                  <a:srgbClr val="4B4B4B"/>
                </a:solidFill>
              </a:rPr>
              <a:t>There is also help from MDS UK (</a:t>
            </a:r>
            <a:r>
              <a:rPr lang="en-GB" sz="3200" dirty="0">
                <a:hlinkClick r:id="rId3"/>
              </a:rPr>
              <a:t>MDS Patient Support Group: Information &amp; Help for those affected by MDS</a:t>
            </a:r>
            <a:r>
              <a:rPr lang="en-GB" sz="3200" dirty="0">
                <a:solidFill>
                  <a:srgbClr val="4B4B4B"/>
                </a:solidFill>
              </a:rPr>
              <a:t>)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4130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5654443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Patient Facing Materials </a:t>
            </a:r>
          </a:p>
        </p:txBody>
      </p:sp>
      <p:pic>
        <p:nvPicPr>
          <p:cNvPr id="5" name="Graphic 4" descr="Customer review outline">
            <a:extLst>
              <a:ext uri="{FF2B5EF4-FFF2-40B4-BE49-F238E27FC236}">
                <a16:creationId xmlns:a16="http://schemas.microsoft.com/office/drawing/2014/main" id="{733D54D2-AAED-B3F2-4242-F43D2360BD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340" t="7618" r="6534" b="8167"/>
          <a:stretch/>
        </p:blipFill>
        <p:spPr>
          <a:xfrm>
            <a:off x="8289205" y="126275"/>
            <a:ext cx="1653495" cy="16751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6F6370-7442-88E5-76E7-2185C90325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0183">
            <a:off x="306104" y="1460263"/>
            <a:ext cx="2749391" cy="3883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01B93D-EC4B-E913-FF7D-1D74EBB33BC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796" y="1390883"/>
            <a:ext cx="2805001" cy="40762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1B83AF-14C8-03DC-DF31-AD17909C8A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60">
            <a:off x="988907" y="2890488"/>
            <a:ext cx="2671275" cy="3777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EFEC33-1469-F0FA-389B-FFE68D11A52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7903">
            <a:off x="4549215" y="2748772"/>
            <a:ext cx="2550644" cy="36057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9DE7E4-8FB0-2EB1-3C01-43214FDAD5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149">
            <a:off x="7498275" y="2447731"/>
            <a:ext cx="4434495" cy="3542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805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833925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/>
              <a:t>Good Practice Feedback	</a:t>
            </a:r>
            <a:endParaRPr lang="en-GB" sz="4000" b="1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2" y="5365102"/>
            <a:ext cx="11721324" cy="1366622"/>
          </a:xfrm>
        </p:spPr>
        <p:txBody>
          <a:bodyPr/>
          <a:lstStyle/>
          <a:p>
            <a:r>
              <a:rPr lang="en-GB" dirty="0"/>
              <a:t>After safety milestone there will likely be changes to support recruitment and trial progress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361C348-F040-C5A3-DFF3-FFF3820C88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7698596"/>
              </p:ext>
            </p:extLst>
          </p:nvPr>
        </p:nvGraphicFramePr>
        <p:xfrm>
          <a:off x="374882" y="1362873"/>
          <a:ext cx="11375561" cy="3554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20307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350441"/>
            <a:ext cx="9625552" cy="833925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800" dirty="0"/>
              <a:t>Summary</a:t>
            </a:r>
            <a:endParaRPr lang="en-GB" sz="4000" b="1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1F52ACC-0B80-196E-3C02-9765FED675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882" y="1332411"/>
            <a:ext cx="11721324" cy="5422952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Do find ways of producing complete lists of MDS patients</a:t>
            </a:r>
          </a:p>
          <a:p>
            <a:pPr lvl="1"/>
            <a:r>
              <a:rPr lang="en-GB" dirty="0"/>
              <a:t>Day unit lists</a:t>
            </a:r>
          </a:p>
          <a:p>
            <a:pPr lvl="1"/>
            <a:r>
              <a:rPr lang="en-GB" dirty="0"/>
              <a:t>Clinic lists</a:t>
            </a:r>
          </a:p>
          <a:p>
            <a:pPr lvl="1"/>
            <a:r>
              <a:rPr lang="en-GB" dirty="0"/>
              <a:t>Transfusion lists</a:t>
            </a:r>
          </a:p>
          <a:p>
            <a:pPr lvl="1"/>
            <a:r>
              <a:rPr lang="en-GB" dirty="0"/>
              <a:t>Prescriptions of ESA</a:t>
            </a:r>
          </a:p>
          <a:p>
            <a:pPr lvl="1"/>
            <a:endParaRPr lang="en-GB" dirty="0"/>
          </a:p>
          <a:p>
            <a:r>
              <a:rPr lang="en-GB" dirty="0"/>
              <a:t>Advertise to nearby district general hospitals</a:t>
            </a:r>
          </a:p>
          <a:p>
            <a:pPr lvl="1"/>
            <a:r>
              <a:rPr lang="en-GB" dirty="0"/>
              <a:t>We do understand travel will be an issue</a:t>
            </a:r>
          </a:p>
          <a:p>
            <a:endParaRPr lang="en-GB" dirty="0"/>
          </a:p>
          <a:p>
            <a:r>
              <a:rPr lang="en-GB" dirty="0"/>
              <a:t>Look at new patients and those on ESAs</a:t>
            </a:r>
          </a:p>
          <a:p>
            <a:endParaRPr lang="en-GB" dirty="0"/>
          </a:p>
          <a:p>
            <a:r>
              <a:rPr lang="en-GB" dirty="0"/>
              <a:t>Please feedback what works and is not working, - we can all learn and improve</a:t>
            </a:r>
          </a:p>
        </p:txBody>
      </p:sp>
      <p:pic>
        <p:nvPicPr>
          <p:cNvPr id="5" name="Graphic 4" descr="Badge Tick outline">
            <a:extLst>
              <a:ext uri="{FF2B5EF4-FFF2-40B4-BE49-F238E27FC236}">
                <a16:creationId xmlns:a16="http://schemas.microsoft.com/office/drawing/2014/main" id="{00839D27-FF87-6363-DB12-A11CF60D4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1823" y="2336695"/>
            <a:ext cx="3414383" cy="341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15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2332" y="4742209"/>
            <a:ext cx="8727336" cy="876035"/>
          </a:xfrm>
        </p:spPr>
        <p:txBody>
          <a:bodyPr anchor="ctr"/>
          <a:lstStyle/>
          <a:p>
            <a:r>
              <a:rPr lang="en-GB" b="1" dirty="0">
                <a:solidFill>
                  <a:srgbClr val="C10202"/>
                </a:solidFill>
                <a:latin typeface="+mn-lt"/>
                <a:ea typeface="+mn-ea"/>
                <a:cs typeface="+mn-cs"/>
              </a:rPr>
              <a:t>Questions and Discussion </a:t>
            </a:r>
          </a:p>
        </p:txBody>
      </p:sp>
      <p:pic>
        <p:nvPicPr>
          <p:cNvPr id="5" name="Graphic 4" descr="Badge Question Mark outline">
            <a:extLst>
              <a:ext uri="{FF2B5EF4-FFF2-40B4-BE49-F238E27FC236}">
                <a16:creationId xmlns:a16="http://schemas.microsoft.com/office/drawing/2014/main" id="{863213FB-9181-7D26-D115-04BA247A0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8575" y="453588"/>
            <a:ext cx="4074850" cy="407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30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44935E-C1BE-A25E-619C-94A87EA197A0}"/>
              </a:ext>
            </a:extLst>
          </p:cNvPr>
          <p:cNvSpPr txBox="1">
            <a:spLocks/>
          </p:cNvSpPr>
          <p:nvPr/>
        </p:nvSpPr>
        <p:spPr>
          <a:xfrm>
            <a:off x="346307" y="382841"/>
            <a:ext cx="905486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Useful Tools and Links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4DB6A27-14AF-3505-DFC9-1CCBBE5AC8BE}"/>
              </a:ext>
            </a:extLst>
          </p:cNvPr>
          <p:cNvSpPr txBox="1">
            <a:spLocks/>
          </p:cNvSpPr>
          <p:nvPr/>
        </p:nvSpPr>
        <p:spPr>
          <a:xfrm>
            <a:off x="356539" y="1302748"/>
            <a:ext cx="11637230" cy="5263515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700" b="1" u="sng" dirty="0">
                <a:solidFill>
                  <a:srgbClr val="4B4B4B"/>
                </a:solidFill>
                <a:latin typeface="+mn-lt"/>
              </a:rPr>
              <a:t>ISTH Bleeding Score:</a:t>
            </a:r>
            <a:r>
              <a:rPr lang="en-GB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GB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hlinkClick r:id="rId2"/>
              </a:rPr>
              <a:t>https://bleedingscore.certe.nl/</a:t>
            </a:r>
            <a:br>
              <a:rPr lang="en-GB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GB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700" b="1" u="sng" dirty="0">
                <a:solidFill>
                  <a:srgbClr val="4B4B4B"/>
                </a:solidFill>
                <a:latin typeface="+mn-lt"/>
              </a:rPr>
              <a:t>IPSS-R Score Calculator:</a:t>
            </a:r>
            <a:br>
              <a:rPr lang="en-GB" sz="27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GB" sz="2700" dirty="0">
                <a:solidFill>
                  <a:srgbClr val="5A5A5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https://www.mds-foundation.org/ipss-r-calculator/</a:t>
            </a:r>
            <a:r>
              <a:rPr lang="en-GB" sz="2700" dirty="0">
                <a:solidFill>
                  <a:srgbClr val="5A5A5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br>
              <a:rPr lang="en-GB" sz="2700" dirty="0">
                <a:solidFill>
                  <a:srgbClr val="5A5A5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GB" sz="2700" dirty="0">
              <a:solidFill>
                <a:srgbClr val="5A5A5A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700" b="1" u="sng" dirty="0">
                <a:solidFill>
                  <a:srgbClr val="4B4B4B"/>
                </a:solidFill>
                <a:latin typeface="+mn-lt"/>
              </a:rPr>
              <a:t>Trial Website:</a:t>
            </a:r>
            <a:r>
              <a:rPr lang="en-GB" sz="2700" b="1" dirty="0">
                <a:solidFill>
                  <a:srgbClr val="4B4B4B"/>
                </a:solidFill>
                <a:latin typeface="+mn-lt"/>
              </a:rPr>
              <a:t> </a:t>
            </a:r>
            <a:r>
              <a:rPr lang="en-GB" sz="2700" dirty="0">
                <a:latin typeface="+mn-lt"/>
                <a:hlinkClick r:id="rId4"/>
              </a:rPr>
              <a:t>https://warwick.ac.uk/fac/sci/med/research/ctu/trials/repairmds/</a:t>
            </a:r>
            <a:r>
              <a:rPr lang="en-GB" sz="2700" dirty="0">
                <a:latin typeface="+mn-lt"/>
              </a:rPr>
              <a:t> </a:t>
            </a:r>
          </a:p>
          <a:p>
            <a:pPr marL="108585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700" dirty="0">
                <a:solidFill>
                  <a:srgbClr val="4B4B4B"/>
                </a:solidFill>
              </a:rPr>
              <a:t>for Investigator Materials and Patient Information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5EADCA3D-C729-E7DF-F131-7A29B12A86E3}"/>
              </a:ext>
            </a:extLst>
          </p:cNvPr>
          <p:cNvSpPr/>
          <p:nvPr/>
        </p:nvSpPr>
        <p:spPr>
          <a:xfrm>
            <a:off x="8498230" y="3495911"/>
            <a:ext cx="3412808" cy="877188"/>
          </a:xfrm>
          <a:prstGeom prst="wedgeRoundRectCallout">
            <a:avLst>
              <a:gd name="adj1" fmla="val -61729"/>
              <a:gd name="adj2" fmla="val -2151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Double check the required units for IPSS-R calculators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D0C6172-E2F8-2264-22C4-5557D2FA794E}"/>
              </a:ext>
            </a:extLst>
          </p:cNvPr>
          <p:cNvSpPr/>
          <p:nvPr/>
        </p:nvSpPr>
        <p:spPr>
          <a:xfrm>
            <a:off x="8498230" y="1460554"/>
            <a:ext cx="3412808" cy="877188"/>
          </a:xfrm>
          <a:prstGeom prst="wedgeRoundRectCallout">
            <a:avLst>
              <a:gd name="adj1" fmla="val -57956"/>
              <a:gd name="adj2" fmla="val -18957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Protocol Appendix will be corrected with next Substantial Amendment</a:t>
            </a:r>
          </a:p>
        </p:txBody>
      </p:sp>
    </p:spTree>
    <p:extLst>
      <p:ext uri="{BB962C8B-B14F-4D97-AF65-F5344CB8AC3E}">
        <p14:creationId xmlns:p14="http://schemas.microsoft.com/office/powerpoint/2010/main" val="3071433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Free Vector | Illustration a document icon">
            <a:extLst>
              <a:ext uri="{FF2B5EF4-FFF2-40B4-BE49-F238E27FC236}">
                <a16:creationId xmlns:a16="http://schemas.microsoft.com/office/drawing/2014/main" id="{7AD66C8C-E9CB-2196-3F9B-BA937ED2D5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38397" y="2795452"/>
            <a:ext cx="3127476" cy="357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B477C09-8FF6-9E7C-15A0-F0BE05654000}"/>
              </a:ext>
            </a:extLst>
          </p:cNvPr>
          <p:cNvSpPr txBox="1">
            <a:spLocks/>
          </p:cNvSpPr>
          <p:nvPr/>
        </p:nvSpPr>
        <p:spPr>
          <a:xfrm>
            <a:off x="346307" y="382841"/>
            <a:ext cx="905486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Upcoming Events – Save the Date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4CA16BA-395E-A95C-79AD-1168D45EADA6}"/>
              </a:ext>
            </a:extLst>
          </p:cNvPr>
          <p:cNvSpPr txBox="1">
            <a:spLocks/>
          </p:cNvSpPr>
          <p:nvPr/>
        </p:nvSpPr>
        <p:spPr>
          <a:xfrm>
            <a:off x="346307" y="1288869"/>
            <a:ext cx="10339110" cy="5251268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8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REPAIR-MDS CRF Clinics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30-minute Sessions Focusing on CRF and Database Training</a:t>
            </a:r>
            <a:b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en-GB" sz="2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1200150" lvl="1" indent="-457200">
              <a:buFont typeface="Wingdings" panose="05000000000000000000" pitchFamily="2" charset="2"/>
              <a:buChar char="q"/>
            </a:pPr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12:00–12:30 Thursday 20</a:t>
            </a:r>
            <a:r>
              <a:rPr lang="en-GB" sz="2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July: </a:t>
            </a:r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Registration, Baseline Assessment, Eligibility &amp; Randomisation CRFs Overview</a:t>
            </a:r>
            <a:b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GB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00150" lvl="1" indent="-457200">
              <a:buFont typeface="Wingdings" panose="05000000000000000000" pitchFamily="2" charset="2"/>
              <a:buChar char="q"/>
            </a:pPr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12:00–12:30 Friday 25</a:t>
            </a:r>
            <a:r>
              <a:rPr lang="en-GB" sz="2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August: </a:t>
            </a:r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Response Evaluation </a:t>
            </a:r>
            <a:b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CRF Overview</a:t>
            </a:r>
            <a:b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GB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00150" lvl="1" indent="-457200">
              <a:buFont typeface="Wingdings" panose="05000000000000000000" pitchFamily="2" charset="2"/>
              <a:buChar char="q"/>
            </a:pPr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12:00–12:30 Tuesday 19</a:t>
            </a:r>
            <a:r>
              <a:rPr lang="en-GB" sz="2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September: </a:t>
            </a:r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Dose Monitoring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CRF</a:t>
            </a:r>
          </a:p>
        </p:txBody>
      </p:sp>
    </p:spTree>
    <p:extLst>
      <p:ext uri="{BB962C8B-B14F-4D97-AF65-F5344CB8AC3E}">
        <p14:creationId xmlns:p14="http://schemas.microsoft.com/office/powerpoint/2010/main" val="35375209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FC6E6-0AFD-CDF2-6FF9-0E80D58F51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GB" sz="6600" b="1" dirty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3C4B4B-683A-18DF-FACE-CFD5C6F5BB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6458495"/>
      </p:ext>
    </p:extLst>
  </p:cSld>
  <p:clrMapOvr>
    <a:masterClrMapping/>
  </p:clrMapOvr>
</p:sld>
</file>

<file path=ppt/theme/theme1.xml><?xml version="1.0" encoding="utf-8"?>
<a:theme xmlns:a="http://schemas.openxmlformats.org/drawingml/2006/main" name="6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Key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DEE94DACDF674187BCE4A26C29BE1F" ma:contentTypeVersion="8" ma:contentTypeDescription="Create a new document." ma:contentTypeScope="" ma:versionID="c615e18d8f828dc5c3979f1b0db824ce">
  <xsd:schema xmlns:xsd="http://www.w3.org/2001/XMLSchema" xmlns:xs="http://www.w3.org/2001/XMLSchema" xmlns:p="http://schemas.microsoft.com/office/2006/metadata/properties" xmlns:ns2="de9199e1-5c09-45e9-83d6-930abe121a06" xmlns:ns3="84af8db6-99e8-4ba2-b5a8-35e25b1a704d" targetNamespace="http://schemas.microsoft.com/office/2006/metadata/properties" ma:root="true" ma:fieldsID="aa5b0e3cef6919e30b47e0a59e776a51" ns2:_="" ns3:_="">
    <xsd:import namespace="de9199e1-5c09-45e9-83d6-930abe121a06"/>
    <xsd:import namespace="84af8db6-99e8-4ba2-b5a8-35e25b1a70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199e1-5c09-45e9-83d6-930abe121a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af8db6-99e8-4ba2-b5a8-35e25b1a704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4af8db6-99e8-4ba2-b5a8-35e25b1a704d">
      <UserInfo>
        <DisplayName>Jenkins, Stephen</DisplayName>
        <AccountId>17</AccountId>
        <AccountType/>
      </UserInfo>
      <UserInfo>
        <DisplayName>Dunn, Janet</DisplayName>
        <AccountId>18</AccountId>
        <AccountType/>
      </UserInfo>
      <UserInfo>
        <DisplayName>Higgins, Helen</DisplayName>
        <AccountId>12</AccountId>
        <AccountType/>
      </UserInfo>
      <UserInfo>
        <DisplayName>Wood, Jill</DisplayName>
        <AccountId>35</AccountId>
        <AccountType/>
      </UserInfo>
      <UserInfo>
        <DisplayName>Grumett, Joanne</DisplayName>
        <AccountId>36</AccountId>
        <AccountType/>
      </UserInfo>
      <UserInfo>
        <DisplayName>Long, Emily</DisplayName>
        <AccountId>37</AccountId>
        <AccountType/>
      </UserInfo>
      <UserInfo>
        <DisplayName>Daffern, Claire</DisplayName>
        <AccountId>38</AccountId>
        <AccountType/>
      </UserInfo>
      <UserInfo>
        <DisplayName>Scott, Greg</DisplayName>
        <AccountId>39</AccountId>
        <AccountType/>
      </UserInfo>
      <UserInfo>
        <DisplayName>Foster, Bethany</DisplayName>
        <AccountId>22</AccountId>
        <AccountType/>
      </UserInfo>
      <UserInfo>
        <DisplayName>Silva, Fabiana</DisplayName>
        <AccountId>45</AccountId>
        <AccountType/>
      </UserInfo>
      <UserInfo>
        <DisplayName>repairMDS, resource</DisplayName>
        <AccountId>58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A25460-8440-48A7-91D1-330CE15957AB}">
  <ds:schemaRefs>
    <ds:schemaRef ds:uri="84af8db6-99e8-4ba2-b5a8-35e25b1a704d"/>
    <ds:schemaRef ds:uri="de9199e1-5c09-45e9-83d6-930abe121a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9A11E3D-7E17-4BCF-A580-4402639A429C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84af8db6-99e8-4ba2-b5a8-35e25b1a704d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de9199e1-5c09-45e9-83d6-930abe121a0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A0C5376-E35A-4C39-84E6-1416D0B97E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1624</Words>
  <Application>Microsoft Office PowerPoint</Application>
  <PresentationFormat>Widescreen</PresentationFormat>
  <Paragraphs>247</Paragraphs>
  <Slides>25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25</vt:i4>
      </vt:variant>
    </vt:vector>
  </HeadingPairs>
  <TitlesOfParts>
    <vt:vector size="44" baseType="lpstr">
      <vt:lpstr>Arial</vt:lpstr>
      <vt:lpstr>Calibri</vt:lpstr>
      <vt:lpstr>Courier New</vt:lpstr>
      <vt:lpstr>Wingdings</vt:lpstr>
      <vt:lpstr>YALBs0kBfmE 0</vt:lpstr>
      <vt:lpstr>6/12 Warwick</vt:lpstr>
      <vt:lpstr>4/12 Warwick</vt:lpstr>
      <vt:lpstr>1/12 Warwick</vt:lpstr>
      <vt:lpstr>8/12 Warwick</vt:lpstr>
      <vt:lpstr>6/12 University lockup</vt:lpstr>
      <vt:lpstr>4/12 University lockup</vt:lpstr>
      <vt:lpstr>8/12 University lockup</vt:lpstr>
      <vt:lpstr>1/12 University lockup</vt:lpstr>
      <vt:lpstr>8/12 Departmental lockup</vt:lpstr>
      <vt:lpstr>6/12 Departmental lockup</vt:lpstr>
      <vt:lpstr>4/12 Departmental lockup</vt:lpstr>
      <vt:lpstr>1/12 Departmental lockup</vt:lpstr>
      <vt:lpstr>Keyline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and Discussion </vt:lpstr>
      <vt:lpstr>PowerPoint Presentation</vt:lpstr>
      <vt:lpstr>PowerPoint Presentation</vt:lpstr>
      <vt:lpstr>Thank you!</vt:lpstr>
    </vt:vector>
  </TitlesOfParts>
  <Company>University of Warwick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Foster, Bethany</dc:creator>
  <cp:lastModifiedBy>Foster, Bethany</cp:lastModifiedBy>
  <cp:revision>67</cp:revision>
  <cp:lastPrinted>2021-12-08T15:01:08Z</cp:lastPrinted>
  <dcterms:created xsi:type="dcterms:W3CDTF">2015-04-29T08:55:57Z</dcterms:created>
  <dcterms:modified xsi:type="dcterms:W3CDTF">2023-07-04T11:21:58Z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0x01010000DEE94DACDF674187BCE4A26C29BE1F</vt:lpwstr>
  </property>
</Properties>
</file>