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 id="2147483675" r:id="rId2"/>
  </p:sldMasterIdLst>
  <p:notesMasterIdLst>
    <p:notesMasterId r:id="rId22"/>
  </p:notesMasterIdLst>
  <p:sldIdLst>
    <p:sldId id="585" r:id="rId3"/>
    <p:sldId id="643" r:id="rId4"/>
    <p:sldId id="634" r:id="rId5"/>
    <p:sldId id="642" r:id="rId6"/>
    <p:sldId id="635" r:id="rId7"/>
    <p:sldId id="656" r:id="rId8"/>
    <p:sldId id="636" r:id="rId9"/>
    <p:sldId id="644" r:id="rId10"/>
    <p:sldId id="645" r:id="rId11"/>
    <p:sldId id="646" r:id="rId12"/>
    <p:sldId id="647" r:id="rId13"/>
    <p:sldId id="648" r:id="rId14"/>
    <p:sldId id="649" r:id="rId15"/>
    <p:sldId id="650" r:id="rId16"/>
    <p:sldId id="651" r:id="rId17"/>
    <p:sldId id="652" r:id="rId18"/>
    <p:sldId id="653" r:id="rId19"/>
    <p:sldId id="654" r:id="rId20"/>
    <p:sldId id="655" r:id="rId21"/>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E2F3"/>
    <a:srgbClr val="B5B6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22" autoAdjust="0"/>
    <p:restoredTop sz="81860" autoAdjust="0"/>
  </p:normalViewPr>
  <p:slideViewPr>
    <p:cSldViewPr snapToGrid="0" snapToObjects="1">
      <p:cViewPr varScale="1">
        <p:scale>
          <a:sx n="56" d="100"/>
          <a:sy n="56" d="100"/>
        </p:scale>
        <p:origin x="1668"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5BEA06A-2C9C-8245-8D02-65A94EBA3895}" type="datetimeFigureOut">
              <a:rPr lang="en-US" smtClean="0"/>
              <a:t>9/1/2020</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4C7D45C-C403-0D44-93A5-4FE1BEDB3D62}" type="slidenum">
              <a:rPr lang="en-US" smtClean="0"/>
              <a:t>‹#›</a:t>
            </a:fld>
            <a:endParaRPr lang="en-US"/>
          </a:p>
        </p:txBody>
      </p:sp>
    </p:spTree>
    <p:extLst>
      <p:ext uri="{BB962C8B-B14F-4D97-AF65-F5344CB8AC3E}">
        <p14:creationId xmlns:p14="http://schemas.microsoft.com/office/powerpoint/2010/main" val="1514633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a:t>
            </a:fld>
            <a:endParaRPr lang="en-US"/>
          </a:p>
        </p:txBody>
      </p:sp>
    </p:spTree>
    <p:extLst>
      <p:ext uri="{BB962C8B-B14F-4D97-AF65-F5344CB8AC3E}">
        <p14:creationId xmlns:p14="http://schemas.microsoft.com/office/powerpoint/2010/main" val="27143649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a:t>
            </a:r>
            <a:r>
              <a:rPr lang="en-GB" baseline="0" dirty="0" smtClean="0"/>
              <a:t> patient is still in hospital – hospital team to check mortality status. If patient is discharged, WCTU team will check mortality</a:t>
            </a:r>
          </a:p>
          <a:p>
            <a:endParaRPr lang="en-GB" baseline="0" dirty="0" smtClean="0"/>
          </a:p>
          <a:p>
            <a:r>
              <a:rPr lang="en-GB" baseline="0" dirty="0" smtClean="0"/>
              <a:t>Ideally we would like follow-up data to be collected from a blinded member of staff i.e. not treating clinician – to eliminate any possibility of bias – Is this something that would be feasible?  Are there blinded and non-blinded teams? </a:t>
            </a:r>
          </a:p>
          <a:p>
            <a:endParaRPr lang="en-GB" baseline="0" dirty="0"/>
          </a:p>
          <a:p>
            <a:r>
              <a:rPr lang="en-GB" baseline="0" dirty="0" smtClean="0"/>
              <a:t>On the CRFs it is captured whether the hospital staff member is blinded or not to the treatment allocation and this will be reviewed by the TMG</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48700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Recording routine clinical data only</a:t>
            </a: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77491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Recording routine clinical data only – nothing above and beyond</a:t>
            </a:r>
            <a:r>
              <a:rPr lang="en-GB" sz="1200" baseline="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ICP monitoring – when started and stopped, ICP device used, any problems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Concomitant treatments – update as go along but can complete on discharge from ICU.</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13291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Day 0 = day</a:t>
            </a:r>
            <a:r>
              <a:rPr lang="en-GB" baseline="0" dirty="0" smtClean="0"/>
              <a:t> of randomisation</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4534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Daily data should</a:t>
            </a:r>
            <a:r>
              <a:rPr lang="en-GB" baseline="0" dirty="0" smtClean="0"/>
              <a:t> be entered asap.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3021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34789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0635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43087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6108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5227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Reporting</a:t>
            </a:r>
            <a:r>
              <a:rPr lang="en-GB" baseline="0" dirty="0" smtClean="0"/>
              <a:t> window can be extended if investigator site feels it is relevant to the IMP</a:t>
            </a:r>
            <a:endParaRPr lang="en-GB" dirty="0" smtClean="0"/>
          </a:p>
          <a:p>
            <a:endParaRPr lang="en-GB" dirty="0" smtClean="0"/>
          </a:p>
          <a:p>
            <a:r>
              <a:rPr lang="en-GB" dirty="0" smtClean="0"/>
              <a:t>If patient is randomised, but does not receive IMP - SAEs to reported up to and including 28 calendar days after randomisation.</a:t>
            </a:r>
          </a:p>
          <a:p>
            <a:endParaRPr lang="en-GB" dirty="0" smtClean="0"/>
          </a:p>
          <a:p>
            <a:r>
              <a:rPr lang="en-GB" dirty="0" err="1" smtClean="0"/>
              <a:t>SmPCs</a:t>
            </a:r>
            <a:r>
              <a:rPr lang="en-GB" dirty="0" smtClean="0"/>
              <a:t>: Mannitol 10% and 15% Baxter Healthcare Ltd, 20% Fresenius </a:t>
            </a:r>
            <a:r>
              <a:rPr lang="en-GB" dirty="0" err="1" smtClean="0"/>
              <a:t>Kabi</a:t>
            </a:r>
            <a:r>
              <a:rPr lang="en-GB" dirty="0" smtClean="0"/>
              <a:t> Limited. Hypertonic saline 2.7% and 5% Fresenius </a:t>
            </a:r>
            <a:r>
              <a:rPr lang="en-GB" dirty="0" err="1" smtClean="0"/>
              <a:t>Kabi</a:t>
            </a:r>
            <a:r>
              <a:rPr lang="en-GB" dirty="0" smtClean="0"/>
              <a:t> Limited, 30% Torbay and South Devon NHS Foundation Trust, Torbay Pharmaceuticals</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a:t>
            </a:fld>
            <a:endParaRPr lang="en-US"/>
          </a:p>
        </p:txBody>
      </p:sp>
    </p:spTree>
    <p:extLst>
      <p:ext uri="{BB962C8B-B14F-4D97-AF65-F5344CB8AC3E}">
        <p14:creationId xmlns:p14="http://schemas.microsoft.com/office/powerpoint/2010/main" val="3527865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SAE Continuation Form is available if required</a:t>
            </a:r>
          </a:p>
          <a:p>
            <a:endParaRPr lang="en-GB" dirty="0" smtClean="0"/>
          </a:p>
          <a:p>
            <a:r>
              <a:rPr lang="en-GB" dirty="0" smtClean="0"/>
              <a:t>Requirement to be on delegation log for doctor assessing and the person completing the form.</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a:t>
            </a:fld>
            <a:endParaRPr lang="en-US"/>
          </a:p>
        </p:txBody>
      </p:sp>
    </p:spTree>
    <p:extLst>
      <p:ext uri="{BB962C8B-B14F-4D97-AF65-F5344CB8AC3E}">
        <p14:creationId xmlns:p14="http://schemas.microsoft.com/office/powerpoint/2010/main" val="984278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Certain expected</a:t>
            </a:r>
            <a:r>
              <a:rPr lang="en-GB" baseline="0" dirty="0" smtClean="0"/>
              <a:t> </a:t>
            </a:r>
            <a:r>
              <a:rPr lang="en-GB" dirty="0" smtClean="0"/>
              <a:t>AEs are recorded</a:t>
            </a:r>
            <a:r>
              <a:rPr lang="en-GB" baseline="0" dirty="0" smtClean="0"/>
              <a:t> on CRFs</a:t>
            </a:r>
            <a:endParaRPr lang="en-GB" dirty="0" smtClean="0"/>
          </a:p>
          <a:p>
            <a:endParaRPr lang="en-GB" dirty="0" smtClean="0"/>
          </a:p>
          <a:p>
            <a:r>
              <a:rPr lang="en-GB" dirty="0" smtClean="0"/>
              <a:t>Expand on what WCTU's role is - Clinician assessing causality and trial team assessing expectedness using RSI</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4</a:t>
            </a:fld>
            <a:endParaRPr lang="en-US"/>
          </a:p>
        </p:txBody>
      </p:sp>
    </p:spTree>
    <p:extLst>
      <p:ext uri="{BB962C8B-B14F-4D97-AF65-F5344CB8AC3E}">
        <p14:creationId xmlns:p14="http://schemas.microsoft.com/office/powerpoint/2010/main" val="1363007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5</a:t>
            </a:fld>
            <a:endParaRPr lang="en-US"/>
          </a:p>
        </p:txBody>
      </p:sp>
    </p:spTree>
    <p:extLst>
      <p:ext uri="{BB962C8B-B14F-4D97-AF65-F5344CB8AC3E}">
        <p14:creationId xmlns:p14="http://schemas.microsoft.com/office/powerpoint/2010/main" val="1919939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Complete online</a:t>
            </a:r>
            <a:r>
              <a:rPr lang="en-GB" baseline="0" dirty="0" smtClean="0"/>
              <a:t> non-compliance form for all non-compliances linked to a participant. </a:t>
            </a:r>
          </a:p>
          <a:p>
            <a:endParaRPr lang="en-GB" baseline="0" dirty="0" smtClean="0"/>
          </a:p>
          <a:p>
            <a:r>
              <a:rPr lang="en-GB" baseline="0" dirty="0" smtClean="0"/>
              <a:t>For general site level non-compliances (not linked to a particular participant) e.g. lost the ISF – please complete the separate form electronically or by hand and send to WCTU by email. </a:t>
            </a:r>
          </a:p>
          <a:p>
            <a:endParaRPr lang="en-GB" baseline="0" dirty="0" smtClean="0"/>
          </a:p>
          <a:p>
            <a:r>
              <a:rPr lang="en-GB" baseline="0" dirty="0" smtClean="0"/>
              <a:t>If you need any help or </a:t>
            </a:r>
            <a:r>
              <a:rPr lang="en-GB" sz="1200" kern="1200" baseline="0" dirty="0" smtClean="0">
                <a:solidFill>
                  <a:schemeClr val="tx1"/>
                </a:solidFill>
                <a:effectLst/>
                <a:latin typeface="+mn-lt"/>
                <a:ea typeface="+mn-ea"/>
                <a:cs typeface="+mn-cs"/>
              </a:rPr>
              <a:t>come across a non-compliance that</a:t>
            </a:r>
            <a:r>
              <a:rPr lang="en-GB" sz="1200" kern="1200" dirty="0" smtClean="0">
                <a:solidFill>
                  <a:schemeClr val="tx1"/>
                </a:solidFill>
                <a:effectLst/>
                <a:latin typeface="+mn-lt"/>
                <a:ea typeface="+mn-ea"/>
                <a:cs typeface="+mn-cs"/>
              </a:rPr>
              <a:t> believe is serious or requires urgent attention, please call or email</a:t>
            </a:r>
            <a:r>
              <a:rPr lang="en-GB" sz="1200" kern="1200" baseline="0" dirty="0" smtClean="0">
                <a:solidFill>
                  <a:schemeClr val="tx1"/>
                </a:solidFill>
                <a:effectLst/>
                <a:latin typeface="+mn-lt"/>
                <a:ea typeface="+mn-ea"/>
                <a:cs typeface="+mn-cs"/>
              </a:rPr>
              <a:t> the WCTU. </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2067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are examples</a:t>
            </a:r>
            <a:r>
              <a:rPr lang="en-GB" baseline="0" dirty="0" smtClean="0"/>
              <a:t> – let us know if there’s anything else that would be useful!</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7</a:t>
            </a:fld>
            <a:endParaRPr lang="en-US"/>
          </a:p>
        </p:txBody>
      </p:sp>
    </p:spTree>
    <p:extLst>
      <p:ext uri="{BB962C8B-B14F-4D97-AF65-F5344CB8AC3E}">
        <p14:creationId xmlns:p14="http://schemas.microsoft.com/office/powerpoint/2010/main" val="3749913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none" dirty="0" smtClean="0"/>
              <a:t>Please use browsers </a:t>
            </a:r>
            <a:r>
              <a:rPr lang="en-GB" u="none" baseline="0" dirty="0" smtClean="0"/>
              <a:t>Edge or Chrome – this is covered in the Data Collection Guide</a:t>
            </a:r>
            <a:endParaRPr lang="en-GB" u="none" dirty="0" smtClean="0"/>
          </a:p>
          <a:p>
            <a:endParaRPr lang="en-GB" u="sng" dirty="0" smtClean="0"/>
          </a:p>
          <a:p>
            <a:r>
              <a:rPr lang="en-GB" u="sng" dirty="0" smtClean="0"/>
              <a:t>Browser		Compatibility</a:t>
            </a:r>
          </a:p>
          <a:p>
            <a:r>
              <a:rPr lang="en-GB" dirty="0" smtClean="0"/>
              <a:t>Internet Explorer	Not compatible</a:t>
            </a:r>
          </a:p>
          <a:p>
            <a:r>
              <a:rPr lang="en-GB" dirty="0" smtClean="0"/>
              <a:t>Edge		Fully supported (recommended)</a:t>
            </a:r>
          </a:p>
          <a:p>
            <a:r>
              <a:rPr lang="en-GB" dirty="0" smtClean="0"/>
              <a:t>Chrome		Fully supported (recommended)</a:t>
            </a:r>
          </a:p>
          <a:p>
            <a:r>
              <a:rPr lang="en-GB" dirty="0" smtClean="0"/>
              <a:t>Firefox		Not supported but usable</a:t>
            </a:r>
          </a:p>
          <a:p>
            <a:r>
              <a:rPr lang="en-GB" dirty="0" smtClean="0"/>
              <a:t>Safari		Not supported (unknown usability)</a:t>
            </a:r>
          </a:p>
          <a:p>
            <a:r>
              <a:rPr lang="en-GB" dirty="0" smtClean="0"/>
              <a:t>Opera		Not supported (unknown usability)</a:t>
            </a: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8340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0420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smtClean="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smtClean="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smtClean="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smtClean="0"/>
              <a:t>Sub Title Text Here</a:t>
            </a:r>
          </a:p>
        </p:txBody>
      </p:sp>
    </p:spTree>
    <p:extLst>
      <p:ext uri="{BB962C8B-B14F-4D97-AF65-F5344CB8AC3E}">
        <p14:creationId xmlns:p14="http://schemas.microsoft.com/office/powerpoint/2010/main" val="564439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12 Departmental lockup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smtClean="0"/>
              <a:t>Insert picture</a:t>
            </a:r>
            <a:endParaRPr lang="en-US" dirty="0"/>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smtClean="0"/>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smtClean="0"/>
              <a:t>Sub Title Text Here</a:t>
            </a:r>
          </a:p>
        </p:txBody>
      </p:sp>
      <p:sp>
        <p:nvSpPr>
          <p:cNvPr id="15"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smtClean="0"/>
              <a:t>Department name</a:t>
            </a:r>
          </a:p>
        </p:txBody>
      </p:sp>
      <p:sp>
        <p:nvSpPr>
          <p:cNvPr id="16"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smtClean="0"/>
              <a:t>Date</a:t>
            </a:r>
          </a:p>
        </p:txBody>
      </p:sp>
    </p:spTree>
    <p:extLst>
      <p:ext uri="{BB962C8B-B14F-4D97-AF65-F5344CB8AC3E}">
        <p14:creationId xmlns:p14="http://schemas.microsoft.com/office/powerpoint/2010/main" val="959222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smtClean="0"/>
              <a:t>Text here….</a:t>
            </a:r>
            <a:endParaRPr lang="en-US" dirty="0"/>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smtClean="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smtClean="0"/>
              <a:t>Insert picture</a:t>
            </a:r>
            <a:endParaRPr lang="en-US" dirty="0"/>
          </a:p>
        </p:txBody>
      </p:sp>
    </p:spTree>
    <p:extLst>
      <p:ext uri="{BB962C8B-B14F-4D97-AF65-F5344CB8AC3E}">
        <p14:creationId xmlns:p14="http://schemas.microsoft.com/office/powerpoint/2010/main" val="2940860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395536" y="2564905"/>
            <a:ext cx="8424936" cy="3960439"/>
          </a:xfrm>
          <a:prstGeom prst="rect">
            <a:avLst/>
          </a:prstGeom>
        </p:spPr>
        <p:txBody>
          <a:bodyPr vert="horz"/>
          <a:lstStyle>
            <a:lvl1pPr marL="0" indent="0">
              <a:buNone/>
              <a:defRPr sz="2000"/>
            </a:lvl1pPr>
          </a:lstStyle>
          <a:p>
            <a:pPr lvl="0"/>
            <a:r>
              <a:rPr lang="en-US" dirty="0" smtClean="0"/>
              <a:t>Text here….</a:t>
            </a:r>
            <a:endParaRPr lang="en-US" dirty="0"/>
          </a:p>
        </p:txBody>
      </p:sp>
      <p:sp>
        <p:nvSpPr>
          <p:cNvPr id="7" name="Text Placeholder 2"/>
          <p:cNvSpPr>
            <a:spLocks noGrp="1"/>
          </p:cNvSpPr>
          <p:nvPr>
            <p:ph type="body" sz="quarter" idx="10" hasCustomPrompt="1"/>
          </p:nvPr>
        </p:nvSpPr>
        <p:spPr>
          <a:xfrm>
            <a:off x="395463" y="1700808"/>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smtClean="0"/>
              <a:t>Add Title Text Here…</a:t>
            </a:r>
          </a:p>
        </p:txBody>
      </p:sp>
    </p:spTree>
    <p:extLst>
      <p:ext uri="{BB962C8B-B14F-4D97-AF65-F5344CB8AC3E}">
        <p14:creationId xmlns:p14="http://schemas.microsoft.com/office/powerpoint/2010/main" val="4197790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smtClean="0"/>
              <a:t>Text here….</a:t>
            </a:r>
            <a:endParaRPr lang="en-US" dirty="0"/>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smtClean="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smtClean="0"/>
              <a:t>Insert picture</a:t>
            </a:r>
            <a:endParaRPr lang="en-US" dirty="0"/>
          </a:p>
        </p:txBody>
      </p:sp>
    </p:spTree>
    <p:extLst>
      <p:ext uri="{BB962C8B-B14F-4D97-AF65-F5344CB8AC3E}">
        <p14:creationId xmlns:p14="http://schemas.microsoft.com/office/powerpoint/2010/main" val="21171455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689" y="6517"/>
            <a:ext cx="9126621" cy="6844966"/>
          </a:xfrm>
          <a:prstGeom prst="rect">
            <a:avLst/>
          </a:prstGeom>
        </p:spPr>
      </p:pic>
    </p:spTree>
    <p:extLst>
      <p:ext uri="{BB962C8B-B14F-4D97-AF65-F5344CB8AC3E}">
        <p14:creationId xmlns:p14="http://schemas.microsoft.com/office/powerpoint/2010/main" val="26964623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9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5"/>
          </a:xfrm>
          <a:prstGeom prst="rect">
            <a:avLst/>
          </a:prstGeom>
        </p:spPr>
      </p:pic>
    </p:spTree>
    <p:extLst>
      <p:ext uri="{BB962C8B-B14F-4D97-AF65-F5344CB8AC3E}">
        <p14:creationId xmlns:p14="http://schemas.microsoft.com/office/powerpoint/2010/main" val="1328915285"/>
      </p:ext>
    </p:extLst>
  </p:cSld>
  <p:clrMap bg1="lt1" tx1="dk1" bg2="lt2" tx2="dk2" accent1="accent1" accent2="accent2" accent3="accent3" accent4="accent4" accent5="accent5" accent6="accent6" hlink="hlink" folHlink="folHlink"/>
  <p:sldLayoutIdLst>
    <p:sldLayoutId id="2147483676" r:id="rId1"/>
    <p:sldLayoutId id="2147483677"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mailto:WCTUQA@warwick.ac.uk"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3.jpg"/><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395536" y="4835438"/>
            <a:ext cx="8424936" cy="1260562"/>
          </a:xfrm>
        </p:spPr>
        <p:txBody>
          <a:bodyPr/>
          <a:lstStyle/>
          <a:p>
            <a:r>
              <a:rPr lang="en-US" b="1" dirty="0" smtClean="0"/>
              <a:t>Site Training – Safety Reporting and </a:t>
            </a:r>
          </a:p>
          <a:p>
            <a:r>
              <a:rPr lang="en-US" b="1" dirty="0" smtClean="0"/>
              <a:t>				Data Collection</a:t>
            </a:r>
            <a:endParaRPr lang="en-US" b="1" dirty="0"/>
          </a:p>
        </p:txBody>
      </p:sp>
      <p:sp>
        <p:nvSpPr>
          <p:cNvPr id="10" name="Text Placeholder 9"/>
          <p:cNvSpPr>
            <a:spLocks noGrp="1"/>
          </p:cNvSpPr>
          <p:nvPr>
            <p:ph type="body" sz="quarter" idx="11"/>
          </p:nvPr>
        </p:nvSpPr>
        <p:spPr>
          <a:xfrm>
            <a:off x="395536" y="6389369"/>
            <a:ext cx="1879034" cy="315411"/>
          </a:xfrm>
        </p:spPr>
        <p:txBody>
          <a:bodyPr/>
          <a:lstStyle/>
          <a:p>
            <a:pPr lvl="0"/>
            <a:r>
              <a:rPr lang="en-US" sz="1000" dirty="0">
                <a:solidFill>
                  <a:schemeClr val="bg1"/>
                </a:solidFill>
              </a:rPr>
              <a:t>SIV slide set </a:t>
            </a:r>
            <a:r>
              <a:rPr lang="en-US" sz="1000" dirty="0" smtClean="0">
                <a:solidFill>
                  <a:schemeClr val="bg1"/>
                </a:solidFill>
              </a:rPr>
              <a:t>V4.0</a:t>
            </a:r>
            <a:endParaRPr lang="en-US" sz="1000" dirty="0">
              <a:solidFill>
                <a:schemeClr val="bg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5175" y="2425272"/>
            <a:ext cx="2605658" cy="2122134"/>
          </a:xfrm>
          <a:prstGeom prst="rect">
            <a:avLst/>
          </a:prstGeom>
        </p:spPr>
      </p:pic>
    </p:spTree>
    <p:extLst>
      <p:ext uri="{BB962C8B-B14F-4D97-AF65-F5344CB8AC3E}">
        <p14:creationId xmlns:p14="http://schemas.microsoft.com/office/powerpoint/2010/main" val="28122312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7550" y="418602"/>
            <a:ext cx="6719713" cy="648816"/>
          </a:xfrm>
        </p:spPr>
        <p:txBody>
          <a:bodyPr/>
          <a:lstStyle/>
          <a:p>
            <a:r>
              <a:rPr lang="en-US" dirty="0" smtClean="0"/>
              <a:t>Follow-up</a:t>
            </a: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662200" y="1239429"/>
            <a:ext cx="7233137"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smtClean="0">
                <a:ln>
                  <a:noFill/>
                </a:ln>
                <a:solidFill>
                  <a:prstClr val="black"/>
                </a:solidFill>
                <a:effectLst/>
                <a:uLnTx/>
                <a:uFillTx/>
                <a:latin typeface="Calibri"/>
                <a:ea typeface="+mn-ea"/>
                <a:cs typeface="+mn-cs"/>
              </a:rPr>
              <a:t>Where possible follow-up should be done by a blinded member of staff</a:t>
            </a:r>
            <a:endParaRPr kumimoji="0" lang="en-GB" sz="1800" b="0" i="0" u="sng" strike="noStrike" kern="1200" cap="none" spc="0" normalizeH="0" baseline="0" noProof="0" dirty="0">
              <a:ln>
                <a:noFill/>
              </a:ln>
              <a:solidFill>
                <a:prstClr val="black"/>
              </a:solidFill>
              <a:effectLst/>
              <a:uLnTx/>
              <a:uFillTx/>
              <a:latin typeface="Calibri"/>
              <a:ea typeface="+mn-ea"/>
              <a:cs typeface="+mn-cs"/>
            </a:endParaRPr>
          </a:p>
        </p:txBody>
      </p:sp>
      <p:sp>
        <p:nvSpPr>
          <p:cNvPr id="6" name="TextBox 5"/>
          <p:cNvSpPr txBox="1"/>
          <p:nvPr/>
        </p:nvSpPr>
        <p:spPr>
          <a:xfrm>
            <a:off x="1427286" y="1916491"/>
            <a:ext cx="4314092" cy="646331"/>
          </a:xfrm>
          <a:prstGeom prst="rect">
            <a:avLst/>
          </a:prstGeom>
          <a:solidFill>
            <a:schemeClr val="accent5">
              <a:lumMod val="40000"/>
              <a:lumOff val="60000"/>
            </a:schemeClr>
          </a:solid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Daily data collection while ICP monitored/while on ICU</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TextBox 6"/>
          <p:cNvSpPr txBox="1"/>
          <p:nvPr/>
        </p:nvSpPr>
        <p:spPr>
          <a:xfrm>
            <a:off x="1427286" y="3175465"/>
            <a:ext cx="4314092" cy="369332"/>
          </a:xfrm>
          <a:prstGeom prst="rect">
            <a:avLst/>
          </a:prstGeom>
          <a:solidFill>
            <a:schemeClr val="accent5">
              <a:lumMod val="40000"/>
              <a:lumOff val="60000"/>
            </a:schemeClr>
          </a:solid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Critical care discharge info</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8" name="TextBox 7"/>
          <p:cNvSpPr txBox="1"/>
          <p:nvPr/>
        </p:nvSpPr>
        <p:spPr>
          <a:xfrm>
            <a:off x="829409" y="4116518"/>
            <a:ext cx="5509846" cy="646331"/>
          </a:xfrm>
          <a:prstGeom prst="rect">
            <a:avLst/>
          </a:prstGeom>
          <a:solidFill>
            <a:schemeClr val="accent5">
              <a:lumMod val="40000"/>
              <a:lumOff val="60000"/>
            </a:schemeClr>
          </a:solid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Hospital discharge info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Modified Oxford Handicap Score and EQ-5D at discharge</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0" name="Straight Arrow Connector 9"/>
          <p:cNvCxnSpPr>
            <a:stCxn id="6" idx="2"/>
            <a:endCxn id="7" idx="0"/>
          </p:cNvCxnSpPr>
          <p:nvPr/>
        </p:nvCxnSpPr>
        <p:spPr>
          <a:xfrm>
            <a:off x="3584332" y="2562822"/>
            <a:ext cx="0" cy="612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8" idx="0"/>
          </p:cNvCxnSpPr>
          <p:nvPr/>
        </p:nvCxnSpPr>
        <p:spPr>
          <a:xfrm>
            <a:off x="3584332" y="3544797"/>
            <a:ext cx="0" cy="5717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Down Arrow 12"/>
          <p:cNvSpPr/>
          <p:nvPr/>
        </p:nvSpPr>
        <p:spPr>
          <a:xfrm>
            <a:off x="6697195" y="1916490"/>
            <a:ext cx="580137" cy="4005105"/>
          </a:xfrm>
          <a:prstGeom prst="down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TextBox 13"/>
          <p:cNvSpPr txBox="1"/>
          <p:nvPr/>
        </p:nvSpPr>
        <p:spPr>
          <a:xfrm>
            <a:off x="7209536" y="2920449"/>
            <a:ext cx="1828955" cy="120032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Mortality status at 3/6/12 months (if patient still in hospital)</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TextBox 14"/>
          <p:cNvSpPr txBox="1"/>
          <p:nvPr/>
        </p:nvSpPr>
        <p:spPr>
          <a:xfrm>
            <a:off x="829409" y="5275265"/>
            <a:ext cx="5509846" cy="646331"/>
          </a:xfrm>
          <a:prstGeom prst="rect">
            <a:avLst/>
          </a:prstGeom>
          <a:solidFill>
            <a:schemeClr val="accent5">
              <a:lumMod val="20000"/>
              <a:lumOff val="80000"/>
            </a:schemeClr>
          </a:solidFill>
          <a:ln>
            <a:solidFill>
              <a:schemeClr val="tx1"/>
            </a:solidFill>
            <a:prstDash val="dash"/>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3/6/12 month follow-up questionnaires sent by post from Warwick CTU</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7" name="Straight Arrow Connector 16"/>
          <p:cNvCxnSpPr>
            <a:stCxn id="8" idx="2"/>
            <a:endCxn id="15" idx="0"/>
          </p:cNvCxnSpPr>
          <p:nvPr/>
        </p:nvCxnSpPr>
        <p:spPr>
          <a:xfrm>
            <a:off x="3584332" y="4762849"/>
            <a:ext cx="0" cy="512416"/>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Slide </a:t>
            </a:r>
            <a:r>
              <a:rPr lang="en-GB" dirty="0" smtClean="0">
                <a:solidFill>
                  <a:prstClr val="white"/>
                </a:solidFill>
                <a:latin typeface="Calibri"/>
              </a:rPr>
              <a:t>34</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8535483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748728"/>
            <a:ext cx="8352810" cy="4469205"/>
          </a:xfrm>
        </p:spPr>
        <p:txBody>
          <a:bodyPr/>
          <a:lstStyle/>
          <a:p>
            <a:pPr marL="457200" indent="-457200">
              <a:buFont typeface="Arial" panose="020B0604020202020204" pitchFamily="34" charset="0"/>
              <a:buChar char="•"/>
            </a:pPr>
            <a:r>
              <a:rPr lang="en-GB" sz="2800" dirty="0" smtClean="0"/>
              <a:t>Informed consent should be obtained as soon as it is appropriate to do so i.e. usually </a:t>
            </a:r>
            <a:r>
              <a:rPr lang="en-GB" sz="2800" b="1" dirty="0" smtClean="0"/>
              <a:t>within 24 hours </a:t>
            </a:r>
            <a:r>
              <a:rPr lang="en-GB" sz="2800" dirty="0" smtClean="0"/>
              <a:t>of randomisation. </a:t>
            </a:r>
          </a:p>
          <a:p>
            <a:pPr marL="457200" indent="-457200">
              <a:buFont typeface="Arial" panose="020B0604020202020204" pitchFamily="34" charset="0"/>
              <a:buChar char="•"/>
            </a:pPr>
            <a:r>
              <a:rPr lang="en-GB" sz="2800" dirty="0" smtClean="0"/>
              <a:t>Informed Consent </a:t>
            </a:r>
            <a:r>
              <a:rPr lang="en-GB" sz="2800" dirty="0" err="1" smtClean="0"/>
              <a:t>eCRF</a:t>
            </a:r>
            <a:r>
              <a:rPr lang="en-GB" sz="2800" dirty="0" smtClean="0"/>
              <a:t> should be completed </a:t>
            </a:r>
            <a:r>
              <a:rPr lang="en-GB" sz="2800" b="1" dirty="0" smtClean="0"/>
              <a:t>within 3 days</a:t>
            </a:r>
            <a:r>
              <a:rPr lang="en-GB" sz="2800" dirty="0" smtClean="0"/>
              <a:t> of randomisation.</a:t>
            </a:r>
          </a:p>
          <a:p>
            <a:pPr marL="457200" indent="-457200">
              <a:buFont typeface="Arial" panose="020B0604020202020204" pitchFamily="34" charset="0"/>
              <a:buChar char="•"/>
            </a:pPr>
            <a:r>
              <a:rPr lang="en-GB" sz="2800" dirty="0" smtClean="0"/>
              <a:t>Once the Informed Consent </a:t>
            </a:r>
            <a:r>
              <a:rPr lang="en-GB" sz="2800" dirty="0" err="1" smtClean="0"/>
              <a:t>eCRF</a:t>
            </a:r>
            <a:r>
              <a:rPr lang="en-GB" sz="2800" dirty="0" smtClean="0"/>
              <a:t> is completed the Patient and Legal Representative Identifiers </a:t>
            </a:r>
            <a:r>
              <a:rPr lang="en-GB" sz="2800" dirty="0" err="1" smtClean="0"/>
              <a:t>eCRF</a:t>
            </a:r>
            <a:r>
              <a:rPr lang="en-GB" sz="2800" dirty="0" smtClean="0"/>
              <a:t> will appear in the ‘Hospital stay’ forms.</a:t>
            </a:r>
          </a:p>
          <a:p>
            <a:endParaRPr lang="en-GB" sz="2800" dirty="0"/>
          </a:p>
        </p:txBody>
      </p:sp>
      <p:sp>
        <p:nvSpPr>
          <p:cNvPr id="3" name="Text Placeholder 2"/>
          <p:cNvSpPr>
            <a:spLocks noGrp="1"/>
          </p:cNvSpPr>
          <p:nvPr>
            <p:ph type="body" sz="quarter" idx="10"/>
          </p:nvPr>
        </p:nvSpPr>
        <p:spPr>
          <a:xfrm>
            <a:off x="395462" y="800654"/>
            <a:ext cx="6192763" cy="648816"/>
          </a:xfrm>
        </p:spPr>
        <p:txBody>
          <a:bodyPr/>
          <a:lstStyle/>
          <a:p>
            <a:r>
              <a:rPr lang="en-GB" dirty="0" smtClean="0"/>
              <a:t>Informed Consent </a:t>
            </a:r>
            <a:r>
              <a:rPr lang="en-GB" dirty="0" err="1" smtClean="0"/>
              <a:t>eCRF</a:t>
            </a:r>
            <a:endParaRPr lang="en-GB" dirty="0"/>
          </a:p>
        </p:txBody>
      </p:sp>
      <p:sp>
        <p:nvSpPr>
          <p:cNvPr id="4" name="TextBox 3"/>
          <p:cNvSpPr txBox="1"/>
          <p:nvPr/>
        </p:nvSpPr>
        <p:spPr>
          <a:xfrm>
            <a:off x="8087360" y="6439678"/>
            <a:ext cx="94234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Slide </a:t>
            </a:r>
            <a:r>
              <a:rPr lang="en-GB" dirty="0" smtClean="0">
                <a:solidFill>
                  <a:prstClr val="white"/>
                </a:solidFill>
                <a:latin typeface="Calibri"/>
              </a:rPr>
              <a:t>51</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40552219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190298"/>
            <a:ext cx="8352810" cy="5266290"/>
          </a:xfrm>
        </p:spPr>
        <p:txBody>
          <a:bodyPr/>
          <a:lstStyle/>
          <a:p>
            <a:pPr marL="457200" indent="-457200">
              <a:buFont typeface="Arial" panose="020B0604020202020204" pitchFamily="34" charset="0"/>
              <a:buChar char="•"/>
            </a:pPr>
            <a:r>
              <a:rPr lang="en-GB" sz="2800" dirty="0" smtClean="0"/>
              <a:t>Recording routine clinical data</a:t>
            </a:r>
          </a:p>
          <a:p>
            <a:pPr marL="457200" indent="-457200">
              <a:buFont typeface="Arial" panose="020B0604020202020204" pitchFamily="34" charset="0"/>
              <a:buChar char="•"/>
            </a:pPr>
            <a:r>
              <a:rPr lang="en-GB" sz="2800" dirty="0" smtClean="0"/>
              <a:t>Forms should be completed as soon as possible following randomisation (within 14 days): </a:t>
            </a:r>
          </a:p>
          <a:p>
            <a:pPr marL="1200150" lvl="1" indent="-457200">
              <a:buFont typeface="Arial" panose="020B0604020202020204" pitchFamily="34" charset="0"/>
              <a:buChar char="•"/>
            </a:pPr>
            <a:r>
              <a:rPr lang="en-GB" dirty="0" smtClean="0"/>
              <a:t>Patient and Legal Representative Identifiers – this form will appear when the Consent </a:t>
            </a:r>
            <a:r>
              <a:rPr lang="en-GB" dirty="0" err="1" smtClean="0"/>
              <a:t>eCRF</a:t>
            </a:r>
            <a:r>
              <a:rPr lang="en-GB" dirty="0" smtClean="0"/>
              <a:t> has been entered</a:t>
            </a:r>
            <a:endParaRPr lang="en-GB" i="1" dirty="0" smtClean="0"/>
          </a:p>
          <a:p>
            <a:pPr marL="1200150" lvl="1" indent="-457200">
              <a:buFont typeface="Arial" panose="020B0604020202020204" pitchFamily="34" charset="0"/>
              <a:buChar char="•"/>
            </a:pPr>
            <a:r>
              <a:rPr lang="en-GB" dirty="0" smtClean="0"/>
              <a:t>Baseline</a:t>
            </a:r>
          </a:p>
          <a:p>
            <a:pPr marL="1200150" lvl="1" indent="-457200">
              <a:buFont typeface="Arial" panose="020B0604020202020204" pitchFamily="34" charset="0"/>
              <a:buChar char="•"/>
            </a:pPr>
            <a:r>
              <a:rPr lang="en-GB" dirty="0" smtClean="0"/>
              <a:t>Study drug administration – record doses given</a:t>
            </a:r>
          </a:p>
          <a:p>
            <a:pPr marL="1200150" lvl="1" indent="-457200">
              <a:buFont typeface="Arial" panose="020B0604020202020204" pitchFamily="34" charset="0"/>
              <a:buChar char="•"/>
            </a:pPr>
            <a:r>
              <a:rPr lang="en-GB" dirty="0" smtClean="0"/>
              <a:t>ICP Monitoring details</a:t>
            </a:r>
          </a:p>
          <a:p>
            <a:pPr marL="1200150" lvl="1" indent="-457200">
              <a:buFont typeface="Arial" panose="020B0604020202020204" pitchFamily="34" charset="0"/>
              <a:buChar char="•"/>
            </a:pPr>
            <a:r>
              <a:rPr lang="en-GB" dirty="0" smtClean="0"/>
              <a:t>Concomitant treatments – to be completed by discharge</a:t>
            </a:r>
            <a:r>
              <a:rPr lang="en-GB" dirty="0"/>
              <a:t> </a:t>
            </a:r>
            <a:r>
              <a:rPr lang="en-GB" dirty="0" smtClean="0"/>
              <a:t>from ICU</a:t>
            </a:r>
            <a:endParaRPr lang="en-GB" dirty="0"/>
          </a:p>
        </p:txBody>
      </p:sp>
      <p:sp>
        <p:nvSpPr>
          <p:cNvPr id="3" name="Text Placeholder 2"/>
          <p:cNvSpPr>
            <a:spLocks noGrp="1"/>
          </p:cNvSpPr>
          <p:nvPr>
            <p:ph type="body" sz="quarter" idx="10"/>
          </p:nvPr>
        </p:nvSpPr>
        <p:spPr>
          <a:xfrm>
            <a:off x="395536" y="476246"/>
            <a:ext cx="6192763" cy="648816"/>
          </a:xfrm>
        </p:spPr>
        <p:txBody>
          <a:bodyPr/>
          <a:lstStyle/>
          <a:p>
            <a:r>
              <a:rPr lang="en-GB" dirty="0" smtClean="0"/>
              <a:t>Data collection - </a:t>
            </a:r>
            <a:r>
              <a:rPr lang="en-GB" dirty="0" err="1" smtClean="0"/>
              <a:t>eCRFs</a:t>
            </a:r>
            <a:endParaRPr lang="en-GB" dirty="0"/>
          </a:p>
        </p:txBody>
      </p:sp>
      <p:sp>
        <p:nvSpPr>
          <p:cNvPr id="4" name="TextBox 3"/>
          <p:cNvSpPr txBox="1"/>
          <p:nvPr/>
        </p:nvSpPr>
        <p:spPr>
          <a:xfrm>
            <a:off x="8067040" y="6439678"/>
            <a:ext cx="96266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Slide </a:t>
            </a:r>
            <a:r>
              <a:rPr lang="en-GB" dirty="0" smtClean="0">
                <a:solidFill>
                  <a:prstClr val="white"/>
                </a:solidFill>
                <a:latin typeface="Calibri"/>
              </a:rPr>
              <a:t>52</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3007075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190298"/>
            <a:ext cx="8352810" cy="5266290"/>
          </a:xfrm>
        </p:spPr>
        <p:txBody>
          <a:bodyPr>
            <a:normAutofit/>
          </a:bodyPr>
          <a:lstStyle/>
          <a:p>
            <a:r>
              <a:rPr lang="en-GB" dirty="0" smtClean="0"/>
              <a:t>Routinely collected clinical data to be recorded: </a:t>
            </a:r>
          </a:p>
          <a:p>
            <a:pPr marL="457200" indent="-457200">
              <a:buFont typeface="Arial" panose="020B0604020202020204" pitchFamily="34" charset="0"/>
              <a:buChar char="•"/>
            </a:pPr>
            <a:r>
              <a:rPr lang="en-GB" dirty="0" smtClean="0"/>
              <a:t>Admission details</a:t>
            </a:r>
          </a:p>
          <a:p>
            <a:pPr marL="457200" indent="-457200">
              <a:buFont typeface="Arial" panose="020B0604020202020204" pitchFamily="34" charset="0"/>
              <a:buChar char="•"/>
            </a:pPr>
            <a:r>
              <a:rPr lang="en-GB" dirty="0" smtClean="0"/>
              <a:t>Demographics</a:t>
            </a:r>
          </a:p>
          <a:p>
            <a:pPr marL="457200" indent="-457200">
              <a:buFont typeface="Arial" panose="020B0604020202020204" pitchFamily="34" charset="0"/>
              <a:buChar char="•"/>
            </a:pPr>
            <a:r>
              <a:rPr lang="en-GB" dirty="0" smtClean="0"/>
              <a:t>TBI details – mechanism, details of injury on head and other body systems, craniotomy/</a:t>
            </a:r>
            <a:r>
              <a:rPr lang="en-GB" dirty="0" err="1" smtClean="0"/>
              <a:t>craniectomy</a:t>
            </a:r>
            <a:endParaRPr lang="en-GB" dirty="0" smtClean="0"/>
          </a:p>
          <a:p>
            <a:pPr marL="457200" indent="-457200">
              <a:buFont typeface="Arial" panose="020B0604020202020204" pitchFamily="34" charset="0"/>
              <a:buChar char="•"/>
            </a:pPr>
            <a:r>
              <a:rPr lang="en-GB" dirty="0" smtClean="0"/>
              <a:t>Significant medical history</a:t>
            </a:r>
          </a:p>
          <a:p>
            <a:pPr marL="457200" indent="-457200">
              <a:buFont typeface="Arial" panose="020B0604020202020204" pitchFamily="34" charset="0"/>
              <a:buChar char="•"/>
            </a:pPr>
            <a:r>
              <a:rPr lang="en-GB" dirty="0" smtClean="0"/>
              <a:t>Concomitant medications</a:t>
            </a:r>
          </a:p>
          <a:p>
            <a:pPr marL="457200" indent="-457200">
              <a:buFont typeface="Arial" panose="020B0604020202020204" pitchFamily="34" charset="0"/>
              <a:buChar char="•"/>
            </a:pPr>
            <a:r>
              <a:rPr lang="en-GB" dirty="0" smtClean="0"/>
              <a:t>Pre-admission function</a:t>
            </a:r>
          </a:p>
          <a:p>
            <a:pPr marL="457200" indent="-457200">
              <a:buFont typeface="Arial" panose="020B0604020202020204" pitchFamily="34" charset="0"/>
              <a:buChar char="•"/>
            </a:pPr>
            <a:r>
              <a:rPr lang="en-GB" dirty="0" smtClean="0"/>
              <a:t>ICP prior to randomisation</a:t>
            </a:r>
          </a:p>
          <a:p>
            <a:pPr marL="457200" indent="-457200">
              <a:buFont typeface="Arial" panose="020B0604020202020204" pitchFamily="34" charset="0"/>
              <a:buChar char="•"/>
            </a:pPr>
            <a:r>
              <a:rPr lang="en-GB" dirty="0" smtClean="0"/>
              <a:t>Serum Sodium at randomisation </a:t>
            </a:r>
          </a:p>
          <a:p>
            <a:pPr marL="457200" indent="-457200">
              <a:buFont typeface="Arial" panose="020B0604020202020204" pitchFamily="34" charset="0"/>
              <a:buChar char="•"/>
            </a:pPr>
            <a:r>
              <a:rPr lang="en-GB" dirty="0"/>
              <a:t>H</a:t>
            </a:r>
            <a:r>
              <a:rPr lang="en-GB" dirty="0" smtClean="0"/>
              <a:t>yperosmolar therapy prior to randomisation</a:t>
            </a:r>
          </a:p>
          <a:p>
            <a:pPr marL="457200" indent="-457200">
              <a:buFont typeface="Arial" panose="020B0604020202020204" pitchFamily="34" charset="0"/>
              <a:buChar char="•"/>
            </a:pPr>
            <a:r>
              <a:rPr lang="en-GB" dirty="0" smtClean="0"/>
              <a:t>CT Scan appearance (routine scan prior to randomisation)</a:t>
            </a:r>
          </a:p>
          <a:p>
            <a:pPr marL="457200" indent="-457200">
              <a:buFont typeface="Arial" panose="020B0604020202020204" pitchFamily="34" charset="0"/>
              <a:buChar char="•"/>
            </a:pPr>
            <a:r>
              <a:rPr lang="en-GB" dirty="0" smtClean="0"/>
              <a:t>GCS</a:t>
            </a:r>
          </a:p>
          <a:p>
            <a:pPr marL="457200" indent="-457200">
              <a:buFont typeface="Arial" panose="020B0604020202020204" pitchFamily="34" charset="0"/>
              <a:buChar char="•"/>
            </a:pPr>
            <a:r>
              <a:rPr lang="en-GB" dirty="0" smtClean="0"/>
              <a:t>Pregnancy test (if applicable)</a:t>
            </a:r>
          </a:p>
        </p:txBody>
      </p:sp>
      <p:sp>
        <p:nvSpPr>
          <p:cNvPr id="3" name="Text Placeholder 2"/>
          <p:cNvSpPr>
            <a:spLocks noGrp="1"/>
          </p:cNvSpPr>
          <p:nvPr>
            <p:ph type="body" sz="quarter" idx="10"/>
          </p:nvPr>
        </p:nvSpPr>
        <p:spPr>
          <a:xfrm>
            <a:off x="395536" y="476246"/>
            <a:ext cx="8634164" cy="648816"/>
          </a:xfrm>
        </p:spPr>
        <p:txBody>
          <a:bodyPr/>
          <a:lstStyle/>
          <a:p>
            <a:r>
              <a:rPr lang="en-GB" dirty="0" smtClean="0"/>
              <a:t>Baseline </a:t>
            </a:r>
            <a:r>
              <a:rPr lang="en-GB" dirty="0" err="1" smtClean="0"/>
              <a:t>eCRF</a:t>
            </a:r>
            <a:endParaRPr lang="en-GB" dirty="0"/>
          </a:p>
        </p:txBody>
      </p:sp>
      <p:sp>
        <p:nvSpPr>
          <p:cNvPr id="4" name="TextBox 3"/>
          <p:cNvSpPr txBox="1"/>
          <p:nvPr/>
        </p:nvSpPr>
        <p:spPr>
          <a:xfrm>
            <a:off x="8077200" y="6439678"/>
            <a:ext cx="95250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Slide </a:t>
            </a:r>
            <a:r>
              <a:rPr lang="en-GB" dirty="0" smtClean="0">
                <a:solidFill>
                  <a:prstClr val="white"/>
                </a:solidFill>
                <a:latin typeface="Calibri"/>
              </a:rPr>
              <a:t>53</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3875956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449470"/>
            <a:ext cx="8352810" cy="5150835"/>
          </a:xfrm>
        </p:spPr>
        <p:txBody>
          <a:bodyPr/>
          <a:lstStyle/>
          <a:p>
            <a:pPr marL="457200" indent="-457200">
              <a:buFont typeface="Arial" panose="020B0604020202020204" pitchFamily="34" charset="0"/>
              <a:buChar char="•"/>
            </a:pPr>
            <a:r>
              <a:rPr lang="en-GB" sz="2800" dirty="0" smtClean="0"/>
              <a:t>Start on day 0 from time of randomisation (day 0 = day of randomisation) </a:t>
            </a:r>
          </a:p>
          <a:p>
            <a:pPr marL="457200" indent="-457200">
              <a:buFont typeface="Arial" panose="020B0604020202020204" pitchFamily="34" charset="0"/>
              <a:buChar char="•"/>
            </a:pPr>
            <a:r>
              <a:rPr lang="en-GB" sz="2800" dirty="0" smtClean="0"/>
              <a:t>The following measurements should be collected </a:t>
            </a:r>
            <a:r>
              <a:rPr lang="en-GB" sz="2800" b="1" dirty="0" smtClean="0"/>
              <a:t>hourly</a:t>
            </a:r>
            <a:r>
              <a:rPr lang="en-GB" sz="2800" dirty="0" smtClean="0"/>
              <a:t> whilst ICP is being monitored i.e. until bolt removed: </a:t>
            </a:r>
          </a:p>
          <a:p>
            <a:pPr marL="1200150" lvl="1" indent="-457200">
              <a:buFont typeface="Arial" panose="020B0604020202020204" pitchFamily="34" charset="0"/>
              <a:buChar char="•"/>
            </a:pPr>
            <a:r>
              <a:rPr lang="en-GB" dirty="0"/>
              <a:t>Intracranial </a:t>
            </a:r>
            <a:r>
              <a:rPr lang="en-GB" dirty="0" smtClean="0"/>
              <a:t>Pressure </a:t>
            </a:r>
            <a:r>
              <a:rPr lang="en-GB" dirty="0"/>
              <a:t>(ICP), </a:t>
            </a:r>
            <a:endParaRPr lang="en-GB" dirty="0" smtClean="0"/>
          </a:p>
          <a:p>
            <a:pPr marL="1200150" lvl="1" indent="-457200">
              <a:buFont typeface="Arial" panose="020B0604020202020204" pitchFamily="34" charset="0"/>
              <a:buChar char="•"/>
            </a:pPr>
            <a:r>
              <a:rPr lang="en-GB" dirty="0" smtClean="0"/>
              <a:t>Mean Arterial Pressure </a:t>
            </a:r>
            <a:r>
              <a:rPr lang="en-GB" dirty="0"/>
              <a:t>(MAP) </a:t>
            </a:r>
            <a:endParaRPr lang="en-GB" dirty="0" smtClean="0"/>
          </a:p>
          <a:p>
            <a:pPr marL="1200150" lvl="1" indent="-457200">
              <a:buFont typeface="Arial" panose="020B0604020202020204" pitchFamily="34" charset="0"/>
              <a:buChar char="•"/>
            </a:pPr>
            <a:r>
              <a:rPr lang="en-GB" dirty="0" smtClean="0"/>
              <a:t>Serum Sodium </a:t>
            </a:r>
          </a:p>
          <a:p>
            <a:pPr marL="457200" indent="-457200">
              <a:buFont typeface="Arial" panose="020B0604020202020204" pitchFamily="34" charset="0"/>
              <a:buChar char="•"/>
            </a:pPr>
            <a:r>
              <a:rPr lang="en-GB" sz="2800" dirty="0" smtClean="0"/>
              <a:t>Organ support recorded daily for duration of patient’s stay on critical care.</a:t>
            </a:r>
            <a:endParaRPr lang="en-GB" sz="2800" dirty="0"/>
          </a:p>
        </p:txBody>
      </p:sp>
      <p:sp>
        <p:nvSpPr>
          <p:cNvPr id="3" name="Text Placeholder 2"/>
          <p:cNvSpPr>
            <a:spLocks noGrp="1"/>
          </p:cNvSpPr>
          <p:nvPr>
            <p:ph type="body" sz="quarter" idx="10"/>
          </p:nvPr>
        </p:nvSpPr>
        <p:spPr>
          <a:xfrm>
            <a:off x="395536" y="615363"/>
            <a:ext cx="6192763" cy="648816"/>
          </a:xfrm>
        </p:spPr>
        <p:txBody>
          <a:bodyPr/>
          <a:lstStyle/>
          <a:p>
            <a:r>
              <a:rPr lang="en-GB" dirty="0" smtClean="0"/>
              <a:t>Daily Data Collection</a:t>
            </a:r>
            <a:endParaRPr lang="en-GB" dirty="0"/>
          </a:p>
        </p:txBody>
      </p:sp>
      <p:sp>
        <p:nvSpPr>
          <p:cNvPr id="4" name="TextBox 3"/>
          <p:cNvSpPr txBox="1"/>
          <p:nvPr/>
        </p:nvSpPr>
        <p:spPr>
          <a:xfrm>
            <a:off x="8067040" y="6439678"/>
            <a:ext cx="96266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Slide </a:t>
            </a:r>
            <a:r>
              <a:rPr lang="en-GB" dirty="0" smtClean="0">
                <a:solidFill>
                  <a:prstClr val="white"/>
                </a:solidFill>
                <a:latin typeface="Calibri"/>
              </a:rPr>
              <a:t>54</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14100567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449470"/>
            <a:ext cx="8352810" cy="5150835"/>
          </a:xfrm>
        </p:spPr>
        <p:txBody>
          <a:bodyPr/>
          <a:lstStyle/>
          <a:p>
            <a:r>
              <a:rPr lang="en-GB" sz="2800" dirty="0" smtClean="0"/>
              <a:t>To be completed in the database as and when required:</a:t>
            </a:r>
            <a:endParaRPr lang="en-GB" sz="2800" dirty="0"/>
          </a:p>
          <a:p>
            <a:pPr marL="457200" indent="-457200">
              <a:buFont typeface="Arial" panose="020B0604020202020204" pitchFamily="34" charset="0"/>
              <a:buChar char="•"/>
            </a:pPr>
            <a:r>
              <a:rPr lang="en-GB" sz="2800" dirty="0"/>
              <a:t>Critical Care Discharge Form</a:t>
            </a:r>
          </a:p>
          <a:p>
            <a:pPr marL="457200" indent="-457200">
              <a:buFont typeface="Arial" panose="020B0604020202020204" pitchFamily="34" charset="0"/>
              <a:buChar char="•"/>
            </a:pPr>
            <a:r>
              <a:rPr lang="en-GB" sz="2800" dirty="0"/>
              <a:t>Hospital Discharge </a:t>
            </a:r>
            <a:r>
              <a:rPr lang="en-GB" sz="2800" dirty="0" smtClean="0"/>
              <a:t>Form</a:t>
            </a:r>
            <a:endParaRPr lang="en-GB" sz="2800" dirty="0"/>
          </a:p>
          <a:p>
            <a:pPr marL="457200" indent="-457200">
              <a:buFont typeface="Arial" panose="020B0604020202020204" pitchFamily="34" charset="0"/>
              <a:buChar char="•"/>
            </a:pPr>
            <a:r>
              <a:rPr lang="en-GB" sz="2800" dirty="0"/>
              <a:t>Death Notification Form </a:t>
            </a:r>
            <a:endParaRPr lang="en-GB" sz="2800" dirty="0" smtClean="0"/>
          </a:p>
          <a:p>
            <a:pPr marL="457200" indent="-457200">
              <a:buFont typeface="Arial" panose="020B0604020202020204" pitchFamily="34" charset="0"/>
              <a:buChar char="•"/>
            </a:pPr>
            <a:r>
              <a:rPr lang="en-GB" sz="2800" dirty="0"/>
              <a:t>Withdrawal form</a:t>
            </a:r>
          </a:p>
          <a:p>
            <a:pPr marL="457200" indent="-457200">
              <a:buFont typeface="Arial" panose="020B0604020202020204" pitchFamily="34" charset="0"/>
              <a:buChar char="•"/>
            </a:pPr>
            <a:r>
              <a:rPr lang="en-GB" sz="2800" dirty="0" smtClean="0"/>
              <a:t>End of Trial – this should also be completed on paper and emailed to WCTU. </a:t>
            </a:r>
          </a:p>
          <a:p>
            <a:pPr marL="457200" indent="-457200">
              <a:buFont typeface="Arial" panose="020B0604020202020204" pitchFamily="34" charset="0"/>
              <a:buChar char="•"/>
            </a:pPr>
            <a:r>
              <a:rPr lang="en-GB" sz="2800" dirty="0" smtClean="0"/>
              <a:t>Protocol Non-compliance</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r>
              <a:rPr lang="en-GB" sz="2800" dirty="0" smtClean="0"/>
              <a:t>SAEs are </a:t>
            </a:r>
            <a:r>
              <a:rPr lang="en-GB" sz="2800" u="sng" dirty="0" smtClean="0"/>
              <a:t>paper forms </a:t>
            </a:r>
            <a:r>
              <a:rPr lang="en-GB" sz="2800" dirty="0" smtClean="0"/>
              <a:t>– complete and email to WCTU</a:t>
            </a:r>
          </a:p>
        </p:txBody>
      </p:sp>
      <p:sp>
        <p:nvSpPr>
          <p:cNvPr id="3" name="Text Placeholder 2"/>
          <p:cNvSpPr>
            <a:spLocks noGrp="1"/>
          </p:cNvSpPr>
          <p:nvPr>
            <p:ph type="body" sz="quarter" idx="10"/>
          </p:nvPr>
        </p:nvSpPr>
        <p:spPr>
          <a:xfrm>
            <a:off x="395462" y="800654"/>
            <a:ext cx="6192763" cy="648816"/>
          </a:xfrm>
        </p:spPr>
        <p:txBody>
          <a:bodyPr/>
          <a:lstStyle/>
          <a:p>
            <a:r>
              <a:rPr lang="en-GB" dirty="0" smtClean="0"/>
              <a:t>Other </a:t>
            </a:r>
            <a:r>
              <a:rPr lang="en-GB" dirty="0" err="1" smtClean="0"/>
              <a:t>eCRFs</a:t>
            </a:r>
            <a:endParaRPr lang="en-GB" dirty="0"/>
          </a:p>
        </p:txBody>
      </p:sp>
      <p:sp>
        <p:nvSpPr>
          <p:cNvPr id="4" name="TextBox 3"/>
          <p:cNvSpPr txBox="1"/>
          <p:nvPr/>
        </p:nvSpPr>
        <p:spPr>
          <a:xfrm>
            <a:off x="8097520" y="6439678"/>
            <a:ext cx="93218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Slide </a:t>
            </a:r>
            <a:r>
              <a:rPr lang="en-GB" dirty="0" smtClean="0">
                <a:solidFill>
                  <a:prstClr val="white"/>
                </a:solidFill>
                <a:latin typeface="Calibri"/>
              </a:rPr>
              <a:t>55</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38539938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449470"/>
            <a:ext cx="8352810" cy="1466449"/>
          </a:xfrm>
        </p:spPr>
        <p:txBody>
          <a:bodyPr/>
          <a:lstStyle/>
          <a:p>
            <a:pPr marL="457200" indent="-457200">
              <a:buFont typeface="Arial" panose="020B0604020202020204" pitchFamily="34" charset="0"/>
              <a:buChar char="•"/>
            </a:pPr>
            <a:r>
              <a:rPr lang="en-GB" sz="2800" dirty="0"/>
              <a:t>Queries will be sent out to sites on a monthly basis to request missing data and for any data clarifications</a:t>
            </a:r>
            <a:r>
              <a:rPr lang="en-GB" sz="2800" dirty="0" smtClean="0"/>
              <a:t>.</a:t>
            </a:r>
          </a:p>
          <a:p>
            <a:pPr marL="457200" indent="-457200">
              <a:buFont typeface="Arial" panose="020B0604020202020204" pitchFamily="34" charset="0"/>
              <a:buChar char="•"/>
            </a:pPr>
            <a:r>
              <a:rPr lang="en-GB" sz="2800" dirty="0" smtClean="0"/>
              <a:t>Self-evident corrections</a:t>
            </a:r>
            <a:r>
              <a:rPr lang="en-GB" sz="2800" dirty="0"/>
              <a:t>:</a:t>
            </a:r>
            <a:endParaRPr lang="en-GB" sz="2800" dirty="0">
              <a:solidFill>
                <a:srgbClr val="92D050"/>
              </a:solidFill>
            </a:endParaRPr>
          </a:p>
          <a:p>
            <a:endParaRPr lang="en-GB" sz="2800" dirty="0"/>
          </a:p>
        </p:txBody>
      </p:sp>
      <p:sp>
        <p:nvSpPr>
          <p:cNvPr id="3" name="Text Placeholder 2"/>
          <p:cNvSpPr>
            <a:spLocks noGrp="1"/>
          </p:cNvSpPr>
          <p:nvPr>
            <p:ph type="body" sz="quarter" idx="10"/>
          </p:nvPr>
        </p:nvSpPr>
        <p:spPr>
          <a:xfrm>
            <a:off x="395462" y="800654"/>
            <a:ext cx="6192763" cy="648816"/>
          </a:xfrm>
        </p:spPr>
        <p:txBody>
          <a:bodyPr/>
          <a:lstStyle/>
          <a:p>
            <a:r>
              <a:rPr lang="en-GB" dirty="0" smtClean="0"/>
              <a:t>Data Management</a:t>
            </a:r>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9" name="Table 8"/>
          <p:cNvGraphicFramePr>
            <a:graphicFrameLocks noGrp="1"/>
          </p:cNvGraphicFramePr>
          <p:nvPr>
            <p:extLst/>
          </p:nvPr>
        </p:nvGraphicFramePr>
        <p:xfrm>
          <a:off x="395462" y="2890775"/>
          <a:ext cx="8352810" cy="3162126"/>
        </p:xfrm>
        <a:graphic>
          <a:graphicData uri="http://schemas.openxmlformats.org/drawingml/2006/table">
            <a:tbl>
              <a:tblPr firstRow="1" firstCol="1" bandRow="1"/>
              <a:tblGrid>
                <a:gridCol w="1481382">
                  <a:extLst>
                    <a:ext uri="{9D8B030D-6E8A-4147-A177-3AD203B41FA5}">
                      <a16:colId xmlns:a16="http://schemas.microsoft.com/office/drawing/2014/main" val="1048930629"/>
                    </a:ext>
                  </a:extLst>
                </a:gridCol>
                <a:gridCol w="6871428">
                  <a:extLst>
                    <a:ext uri="{9D8B030D-6E8A-4147-A177-3AD203B41FA5}">
                      <a16:colId xmlns:a16="http://schemas.microsoft.com/office/drawing/2014/main" val="2301640327"/>
                    </a:ext>
                  </a:extLst>
                </a:gridCol>
              </a:tblGrid>
              <a:tr h="183707">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All forms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4275011904"/>
                  </a:ext>
                </a:extLst>
              </a:tr>
              <a:tr h="918537">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Header</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smtClean="0">
                          <a:effectLst/>
                          <a:latin typeface="Calibri" panose="020F0502020204030204" pitchFamily="34" charset="0"/>
                          <a:ea typeface="Times New Roman" panose="02020603050405020304" pitchFamily="18" charset="0"/>
                          <a:cs typeface="Times New Roman" panose="02020603050405020304" pitchFamily="18" charset="0"/>
                        </a:rPr>
                        <a:t>In the event of CRFs being sent through the post:</a:t>
                      </a:r>
                    </a:p>
                    <a:p>
                      <a:pPr>
                        <a:spcAft>
                          <a:spcPts val="0"/>
                        </a:spcAft>
                      </a:pPr>
                      <a:r>
                        <a:rPr lang="en-GB" sz="1100" dirty="0" smtClean="0">
                          <a:effectLst/>
                          <a:latin typeface="Calibri" panose="020F0502020204030204" pitchFamily="34" charset="0"/>
                          <a:ea typeface="Times New Roman" panose="02020603050405020304" pitchFamily="18" charset="0"/>
                          <a:cs typeface="Times New Roman" panose="02020603050405020304" pitchFamily="18" charset="0"/>
                        </a:rPr>
                        <a:t>If TNO is missing from one or more pages but is present on an attached page or can be worked out through other information, transcribe in green pen onto pages where missing, initial and date.</a:t>
                      </a:r>
                    </a:p>
                    <a:p>
                      <a:pPr>
                        <a:spcAft>
                          <a:spcPts val="0"/>
                        </a:spcAft>
                      </a:pPr>
                      <a:r>
                        <a:rPr lang="en-GB" sz="1100" dirty="0" smtClean="0">
                          <a:effectLst/>
                          <a:latin typeface="Calibri" panose="020F0502020204030204" pitchFamily="34" charset="0"/>
                          <a:ea typeface="Times New Roman" panose="02020603050405020304" pitchFamily="18" charset="0"/>
                          <a:cs typeface="Times New Roman" panose="02020603050405020304" pitchFamily="18" charset="0"/>
                        </a:rPr>
                        <a:t>If Site/Randomising Site is missing from the header, check whether it has been received with other information that identifies the site or that it corresponds to the TNO on the online database and write it on in green pen, initial and date.</a:t>
                      </a:r>
                    </a:p>
                    <a:p>
                      <a:pPr>
                        <a:spcAft>
                          <a:spcPts val="0"/>
                        </a:spcAft>
                      </a:pPr>
                      <a:r>
                        <a:rPr lang="en-GB" sz="1100" dirty="0" smtClean="0">
                          <a:effectLst/>
                          <a:latin typeface="Calibri" panose="020F0502020204030204" pitchFamily="34" charset="0"/>
                          <a:ea typeface="Times New Roman" panose="02020603050405020304" pitchFamily="18" charset="0"/>
                          <a:cs typeface="Times New Roman" panose="02020603050405020304" pitchFamily="18" charset="0"/>
                        </a:rPr>
                        <a:t>In the event of CRFs being sent via email:</a:t>
                      </a:r>
                    </a:p>
                    <a:p>
                      <a:pPr>
                        <a:spcAft>
                          <a:spcPts val="0"/>
                        </a:spcAft>
                      </a:pPr>
                      <a:r>
                        <a:rPr lang="en-GB" sz="1100" dirty="0" smtClean="0">
                          <a:effectLst/>
                          <a:latin typeface="Calibri" panose="020F0502020204030204" pitchFamily="34" charset="0"/>
                          <a:ea typeface="Times New Roman" panose="02020603050405020304" pitchFamily="18" charset="0"/>
                          <a:cs typeface="Times New Roman" panose="02020603050405020304" pitchFamily="18" charset="0"/>
                        </a:rPr>
                        <a:t>If any information is missing from a CRF but sufficient audit trail is in place, e.g. the body of the email specifies the TNO and it is clear which site sent the data, these details can be used when entering information onto the database.</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6235041"/>
                  </a:ext>
                </a:extLst>
              </a:tr>
              <a:tr h="367415">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Dates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Particularly at the beginning of a new year sites may record the incorrect year. This can be self-evidently corrected if the date has not yet occurred or you are certain of the year it should say.</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9836976"/>
                  </a:ext>
                </a:extLst>
              </a:tr>
              <a:tr h="183707">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Decimal places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If values are supplied to more decimal places than required you may round up or down as appropriate.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6092259"/>
                  </a:ext>
                </a:extLst>
              </a:tr>
              <a:tr h="918537">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Yes/No questions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(Not relevant for Screening and Eligibility Form or Randomisation Form)</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smtClean="0">
                          <a:effectLst/>
                          <a:latin typeface="Calibri" panose="020F0502020204030204" pitchFamily="34" charset="0"/>
                          <a:ea typeface="Times New Roman" panose="02020603050405020304" pitchFamily="18" charset="0"/>
                          <a:cs typeface="Times New Roman" panose="02020603050405020304" pitchFamily="18" charset="0"/>
                        </a:rPr>
                        <a:t>If a yes/no box is left blank where a question that asks if further information has been provided, this can be amended to ‘yes’ if further information has been provided.</a:t>
                      </a:r>
                    </a:p>
                    <a:p>
                      <a:pPr>
                        <a:spcAft>
                          <a:spcPts val="0"/>
                        </a:spcAft>
                      </a:pPr>
                      <a:r>
                        <a:rPr lang="en-GB" sz="1100" dirty="0" smtClean="0">
                          <a:effectLst/>
                          <a:latin typeface="Calibri" panose="020F0502020204030204" pitchFamily="34" charset="0"/>
                          <a:ea typeface="Times New Roman" panose="02020603050405020304" pitchFamily="18" charset="0"/>
                          <a:cs typeface="Times New Roman" panose="02020603050405020304" pitchFamily="18" charset="0"/>
                        </a:rPr>
                        <a:t>If a site or participant has answered ‘no’ and provided further information this should be amended to ‘yes’ and the information added to the database.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4414810"/>
                  </a:ext>
                </a:extLst>
              </a:tr>
            </a:tbl>
          </a:graphicData>
        </a:graphic>
      </p:graphicFrame>
      <p:sp>
        <p:nvSpPr>
          <p:cNvPr id="8" name="TextBox 7"/>
          <p:cNvSpPr txBox="1"/>
          <p:nvPr/>
        </p:nvSpPr>
        <p:spPr>
          <a:xfrm>
            <a:off x="8096626" y="6419357"/>
            <a:ext cx="967154" cy="369332"/>
          </a:xfrm>
          <a:prstGeom prst="rect">
            <a:avLst/>
          </a:prstGeom>
          <a:solidFill>
            <a:schemeClr val="bg1"/>
          </a:solidFill>
          <a:effectLst>
            <a:softEdge rad="63500"/>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Slide </a:t>
            </a:r>
            <a:r>
              <a:rPr lang="en-GB" dirty="0" smtClean="0">
                <a:solidFill>
                  <a:prstClr val="white"/>
                </a:solidFill>
                <a:latin typeface="Calibri"/>
              </a:rPr>
              <a:t>56</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3058145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8046720" y="6439678"/>
            <a:ext cx="98298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Slide </a:t>
            </a:r>
            <a:r>
              <a:rPr lang="en-GB" dirty="0" smtClean="0">
                <a:solidFill>
                  <a:prstClr val="white"/>
                </a:solidFill>
                <a:latin typeface="Calibri"/>
              </a:rPr>
              <a:t>57</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8" name="Table 7"/>
          <p:cNvGraphicFramePr>
            <a:graphicFrameLocks noGrp="1"/>
          </p:cNvGraphicFramePr>
          <p:nvPr>
            <p:extLst/>
          </p:nvPr>
        </p:nvGraphicFramePr>
        <p:xfrm>
          <a:off x="447040" y="2198688"/>
          <a:ext cx="8388921" cy="4087325"/>
        </p:xfrm>
        <a:graphic>
          <a:graphicData uri="http://schemas.openxmlformats.org/drawingml/2006/table">
            <a:tbl>
              <a:tblPr firstRow="1" firstCol="1" bandRow="1"/>
              <a:tblGrid>
                <a:gridCol w="1371480">
                  <a:extLst>
                    <a:ext uri="{9D8B030D-6E8A-4147-A177-3AD203B41FA5}">
                      <a16:colId xmlns:a16="http://schemas.microsoft.com/office/drawing/2014/main" val="1246232556"/>
                    </a:ext>
                  </a:extLst>
                </a:gridCol>
                <a:gridCol w="7017441">
                  <a:extLst>
                    <a:ext uri="{9D8B030D-6E8A-4147-A177-3AD203B41FA5}">
                      <a16:colId xmlns:a16="http://schemas.microsoft.com/office/drawing/2014/main" val="2013312948"/>
                    </a:ext>
                  </a:extLst>
                </a:gridCol>
              </a:tblGrid>
              <a:tr h="154720">
                <a:tc gridSpan="2">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Baseline</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1869210091"/>
                  </a:ext>
                </a:extLst>
              </a:tr>
              <a:tr h="464161">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Was a pregnancy test done?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the participant’s gender is recorded as male and the question has not been completed, you can tick ‘No’.</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5092521"/>
                  </a:ext>
                </a:extLst>
              </a:tr>
              <a:tr h="154720">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Serious Adverse Event Form – Initial</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3600957870"/>
                  </a:ext>
                </a:extLst>
              </a:tr>
              <a:tr h="618881">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3.1</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you have queried with the site to ask them to change the SOC number and adverse event term, but they change only one in response, as long as stated in the query which SOC number and adverse event you wanted it changing to, this can be self-evidently corrected.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7708122"/>
                  </a:ext>
                </a:extLst>
              </a:tr>
              <a:tr h="773601">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4.6</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no answer is selected here you need to query it with site, unless you are aware that the patient is no longer taking the medication (i.e. completed or withdrawn). In this case, please select ‘No’ and write the explanation onto the form. If ‘Yes’ has been ticked incorrectly as the patient had already stopped medication prior to event becoming serious, this can be amended to ‘No’</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2720111"/>
                  </a:ext>
                </a:extLst>
              </a:tr>
              <a:tr h="154720">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Serious Adverse Event Form – Follow-up</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736604364"/>
                  </a:ext>
                </a:extLst>
              </a:tr>
              <a:tr h="1392482">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3.1</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information is completed below this question, you may select ‘Yes’ if not already ticked but you must check the initial SAE to see if there has actually been a change. If there is no change, you can tick ‘No’. You can also amend any ‘Yes’ that has incorrectly been ticked due to information being the same on checking with initial SAE.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you have queried with the site to ask them to change the SOC number and adverse event term, but they change only one in response, as long as stated in the query which SOC number and adverse event you wanted it changing to, this can be self-evidently corrected.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2039428"/>
                  </a:ext>
                </a:extLst>
              </a:tr>
              <a:tr h="309440">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4.3</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‘Yes’ has been ticked incorrectly as the patient had already stopped medication prior to event becoming serious, this can be amended to ‘No’</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5842457"/>
                  </a:ext>
                </a:extLst>
              </a:tr>
            </a:tbl>
          </a:graphicData>
        </a:graphic>
      </p:graphicFrame>
      <p:graphicFrame>
        <p:nvGraphicFramePr>
          <p:cNvPr id="2" name="Table 1"/>
          <p:cNvGraphicFramePr>
            <a:graphicFrameLocks noGrp="1"/>
          </p:cNvGraphicFramePr>
          <p:nvPr>
            <p:extLst/>
          </p:nvPr>
        </p:nvGraphicFramePr>
        <p:xfrm>
          <a:off x="447040" y="1647566"/>
          <a:ext cx="8388921" cy="551122"/>
        </p:xfrm>
        <a:graphic>
          <a:graphicData uri="http://schemas.openxmlformats.org/drawingml/2006/table">
            <a:tbl>
              <a:tblPr firstRow="1" firstCol="1" bandRow="1"/>
              <a:tblGrid>
                <a:gridCol w="1487786">
                  <a:extLst>
                    <a:ext uri="{9D8B030D-6E8A-4147-A177-3AD203B41FA5}">
                      <a16:colId xmlns:a16="http://schemas.microsoft.com/office/drawing/2014/main" val="2925606934"/>
                    </a:ext>
                  </a:extLst>
                </a:gridCol>
                <a:gridCol w="6901135">
                  <a:extLst>
                    <a:ext uri="{9D8B030D-6E8A-4147-A177-3AD203B41FA5}">
                      <a16:colId xmlns:a16="http://schemas.microsoft.com/office/drawing/2014/main" val="4115536859"/>
                    </a:ext>
                  </a:extLst>
                </a:gridCol>
              </a:tblGrid>
              <a:tr h="551122">
                <a:tc>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Free text boxes</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sites denote an upward or downward arrow you can replace these with the words ‘Increased’, ‘raised’ or ‘decreased’.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Recognised medical shorthand can be converted to full text.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6019494"/>
                  </a:ext>
                </a:extLst>
              </a:tr>
            </a:tbl>
          </a:graphicData>
        </a:graphic>
      </p:graphicFrame>
    </p:spTree>
    <p:extLst>
      <p:ext uri="{BB962C8B-B14F-4D97-AF65-F5344CB8AC3E}">
        <p14:creationId xmlns:p14="http://schemas.microsoft.com/office/powerpoint/2010/main" val="25407853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8046720" y="6439678"/>
            <a:ext cx="98298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Slide </a:t>
            </a:r>
            <a:r>
              <a:rPr lang="en-GB" dirty="0" smtClean="0">
                <a:solidFill>
                  <a:prstClr val="white"/>
                </a:solidFill>
                <a:latin typeface="Calibri"/>
              </a:rPr>
              <a:t>58</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2" name="Table 1"/>
          <p:cNvGraphicFramePr>
            <a:graphicFrameLocks noGrp="1"/>
          </p:cNvGraphicFramePr>
          <p:nvPr>
            <p:extLst/>
          </p:nvPr>
        </p:nvGraphicFramePr>
        <p:xfrm>
          <a:off x="548640" y="1601668"/>
          <a:ext cx="8138159" cy="4283053"/>
        </p:xfrm>
        <a:graphic>
          <a:graphicData uri="http://schemas.openxmlformats.org/drawingml/2006/table">
            <a:tbl>
              <a:tblPr firstRow="1" firstCol="1" bandRow="1"/>
              <a:tblGrid>
                <a:gridCol w="1330484">
                  <a:extLst>
                    <a:ext uri="{9D8B030D-6E8A-4147-A177-3AD203B41FA5}">
                      <a16:colId xmlns:a16="http://schemas.microsoft.com/office/drawing/2014/main" val="3287373438"/>
                    </a:ext>
                  </a:extLst>
                </a:gridCol>
                <a:gridCol w="6807675">
                  <a:extLst>
                    <a:ext uri="{9D8B030D-6E8A-4147-A177-3AD203B41FA5}">
                      <a16:colId xmlns:a16="http://schemas.microsoft.com/office/drawing/2014/main" val="3542829561"/>
                    </a:ext>
                  </a:extLst>
                </a:gridCol>
              </a:tblGrid>
              <a:tr h="693573">
                <a:tc gridSpan="2">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In the event of a participant’s death numerous data fields, which could easily be missed on the online database, ask for the participant’s mortality status and multiple drop downs will need to be completed on each form.  </a:t>
                      </a:r>
                      <a:r>
                        <a:rPr lang="en-GB" sz="1100" b="1">
                          <a:effectLst/>
                          <a:latin typeface="Calibri" panose="020F0502020204030204" pitchFamily="34" charset="0"/>
                          <a:ea typeface="Times New Roman" panose="02020603050405020304" pitchFamily="18" charset="0"/>
                          <a:cs typeface="Times New Roman" panose="02020603050405020304" pitchFamily="18" charset="0"/>
                        </a:rPr>
                        <a:t>Providing the Death Notification Form has been completed</a:t>
                      </a:r>
                      <a:r>
                        <a:rPr lang="en-GB" sz="1100">
                          <a:effectLst/>
                          <a:latin typeface="Calibri" panose="020F0502020204030204" pitchFamily="34" charset="0"/>
                          <a:ea typeface="Times New Roman" panose="02020603050405020304" pitchFamily="18" charset="0"/>
                          <a:cs typeface="Times New Roman" panose="02020603050405020304" pitchFamily="18" charset="0"/>
                        </a:rPr>
                        <a:t> relevant mortality status fields in the below listed forms can be self-evident corrected to dead/deceased as applicable and the date of death completed as required.</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hMerge="1">
                  <a:txBody>
                    <a:bodyPr/>
                    <a:lstStyle/>
                    <a:p>
                      <a:endParaRPr lang="en-GB"/>
                    </a:p>
                  </a:txBody>
                  <a:tcPr/>
                </a:tc>
                <a:extLst>
                  <a:ext uri="{0D108BD9-81ED-4DB2-BD59-A6C34878D82A}">
                    <a16:rowId xmlns:a16="http://schemas.microsoft.com/office/drawing/2014/main" val="544218417"/>
                  </a:ext>
                </a:extLst>
              </a:tr>
              <a:tr h="277429">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Critical Care Discharge Form - </a:t>
                      </a:r>
                      <a:r>
                        <a:rPr lang="en-GB" sz="1100">
                          <a:effectLst/>
                          <a:latin typeface="Calibri" panose="020F0502020204030204" pitchFamily="34" charset="0"/>
                          <a:ea typeface="Times New Roman" panose="02020603050405020304" pitchFamily="18" charset="0"/>
                          <a:cs typeface="Times New Roman" panose="02020603050405020304" pitchFamily="18" charset="0"/>
                        </a:rPr>
                        <a:t>If the participant died before discharge from ICU we would want this form to be completed with the details of the participant’s death</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1534046381"/>
                  </a:ext>
                </a:extLst>
              </a:tr>
              <a:tr h="416144">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Date and time of ICU discharge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For this field we want the date and time of the participant’s death.  These details can be copied from the Death Notification Form.</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9656092"/>
                  </a:ext>
                </a:extLst>
              </a:tr>
              <a:tr h="277429">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Vital status on discharge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Tick the box labelled ‘Dead’</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9259445"/>
                  </a:ext>
                </a:extLst>
              </a:tr>
              <a:tr h="277429">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Discharge destination</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Tick the box labelled ‘N/A – patient died’</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3142524"/>
                  </a:ext>
                </a:extLst>
              </a:tr>
              <a:tr h="554859">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Hospital Discharge Form (both Trial and Final Hospital sections)- </a:t>
                      </a:r>
                      <a:r>
                        <a:rPr lang="en-GB" sz="1100">
                          <a:effectLst/>
                          <a:latin typeface="Calibri" panose="020F0502020204030204" pitchFamily="34" charset="0"/>
                          <a:ea typeface="Times New Roman" panose="02020603050405020304" pitchFamily="18" charset="0"/>
                          <a:cs typeface="Times New Roman" panose="02020603050405020304" pitchFamily="18" charset="0"/>
                        </a:rPr>
                        <a:t>If the participant died before discharge from hospital, but were alive when discharged from critical care, we would want this form to be completed with the details of the participant’s death.  If the participant dies at the trial hospital we only require details for the trial hospital, final hospital details can be left blank.</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2013800224"/>
                  </a:ext>
                </a:extLst>
              </a:tr>
              <a:tr h="832288">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Date and time of discharge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from trial/final hospital</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For this field on the relevant form we want the date and time of the participant’s death.  These details can be copied from the Death Notification Form.</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4202848"/>
                  </a:ext>
                </a:extLst>
              </a:tr>
              <a:tr h="693573">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If discharged from hospital,</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specify location</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Tick the box labelled ‘N/A – patient died’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7256914"/>
                  </a:ext>
                </a:extLst>
              </a:tr>
            </a:tbl>
          </a:graphicData>
        </a:graphic>
      </p:graphicFrame>
    </p:spTree>
    <p:extLst>
      <p:ext uri="{BB962C8B-B14F-4D97-AF65-F5344CB8AC3E}">
        <p14:creationId xmlns:p14="http://schemas.microsoft.com/office/powerpoint/2010/main" val="34468546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8046720" y="6439678"/>
            <a:ext cx="98298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chemeClr val="bg1"/>
                </a:solidFill>
                <a:effectLst/>
                <a:uLnTx/>
                <a:uFillTx/>
                <a:latin typeface="Calibri"/>
                <a:ea typeface="+mn-ea"/>
                <a:cs typeface="+mn-cs"/>
              </a:rPr>
              <a:t>Slide 59</a:t>
            </a:r>
            <a:endParaRPr kumimoji="0" lang="en-GB" sz="1800" b="0" i="0" u="none" strike="noStrike" kern="1200" cap="none" spc="0" normalizeH="0" baseline="0" noProof="0" dirty="0">
              <a:ln>
                <a:noFill/>
              </a:ln>
              <a:solidFill>
                <a:schemeClr val="bg1"/>
              </a:solidFill>
              <a:effectLst/>
              <a:uLnTx/>
              <a:uFillTx/>
              <a:latin typeface="Calibri"/>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3" name="Table 2"/>
          <p:cNvGraphicFramePr>
            <a:graphicFrameLocks noGrp="1"/>
          </p:cNvGraphicFramePr>
          <p:nvPr>
            <p:extLst/>
          </p:nvPr>
        </p:nvGraphicFramePr>
        <p:xfrm>
          <a:off x="615697" y="1588234"/>
          <a:ext cx="8138159" cy="4026135"/>
        </p:xfrm>
        <a:graphic>
          <a:graphicData uri="http://schemas.openxmlformats.org/drawingml/2006/table">
            <a:tbl>
              <a:tblPr firstRow="1" firstCol="1" bandRow="1"/>
              <a:tblGrid>
                <a:gridCol w="1330485">
                  <a:extLst>
                    <a:ext uri="{9D8B030D-6E8A-4147-A177-3AD203B41FA5}">
                      <a16:colId xmlns:a16="http://schemas.microsoft.com/office/drawing/2014/main" val="471457539"/>
                    </a:ext>
                  </a:extLst>
                </a:gridCol>
                <a:gridCol w="6807674">
                  <a:extLst>
                    <a:ext uri="{9D8B030D-6E8A-4147-A177-3AD203B41FA5}">
                      <a16:colId xmlns:a16="http://schemas.microsoft.com/office/drawing/2014/main" val="3570724478"/>
                    </a:ext>
                  </a:extLst>
                </a:gridCol>
              </a:tblGrid>
              <a:tr h="297980">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Follow-up information</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243695617"/>
                  </a:ext>
                </a:extLst>
              </a:tr>
              <a:tr h="297980">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Date of assessment</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The assessment date can be completed as the date the Death Notification Form data was received.    </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2052095"/>
                  </a:ext>
                </a:extLst>
              </a:tr>
              <a:tr h="595959">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Mortality status at hospital discharge</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Tick the box labelled ‘Deceased’</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7111324"/>
                  </a:ext>
                </a:extLst>
              </a:tr>
              <a:tr h="1191918">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Modified Oxford Handicap Scale at discharge from</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trial/final hospital</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Tick the box labelled ‘Deceased’</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5142197"/>
                  </a:ext>
                </a:extLst>
              </a:tr>
              <a:tr h="148990">
                <a:tc gridSpan="2">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Follow up 3 months – 12 months - </a:t>
                      </a:r>
                      <a:r>
                        <a:rPr lang="en-GB" sz="1000">
                          <a:effectLst/>
                          <a:latin typeface="Calibri" panose="020F0502020204030204" pitchFamily="34" charset="0"/>
                          <a:ea typeface="Times New Roman" panose="02020603050405020304" pitchFamily="18" charset="0"/>
                          <a:cs typeface="Times New Roman" panose="02020603050405020304" pitchFamily="18" charset="0"/>
                        </a:rPr>
                        <a:t>As appropriate</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2854892659"/>
                  </a:ext>
                </a:extLst>
              </a:tr>
              <a:tr h="1042929">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Date of assessment</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If a participant dies </a:t>
                      </a:r>
                      <a:r>
                        <a:rPr lang="en-GB" sz="1000" u="sng">
                          <a:effectLst/>
                          <a:latin typeface="Calibri" panose="020F0502020204030204" pitchFamily="34" charset="0"/>
                          <a:ea typeface="Times New Roman" panose="02020603050405020304" pitchFamily="18" charset="0"/>
                          <a:cs typeface="Times New Roman" panose="02020603050405020304" pitchFamily="18" charset="0"/>
                        </a:rPr>
                        <a:t>before</a:t>
                      </a:r>
                      <a:r>
                        <a:rPr lang="en-GB" sz="1000">
                          <a:effectLst/>
                          <a:latin typeface="Calibri" panose="020F0502020204030204" pitchFamily="34" charset="0"/>
                          <a:ea typeface="Times New Roman" panose="02020603050405020304" pitchFamily="18" charset="0"/>
                          <a:cs typeface="Times New Roman" panose="02020603050405020304" pitchFamily="18" charset="0"/>
                        </a:rPr>
                        <a:t> 3 months no follow-up information is required – leave forms blank.</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If a participant dies </a:t>
                      </a:r>
                      <a:r>
                        <a:rPr lang="en-GB" sz="1000" u="sng">
                          <a:effectLst/>
                          <a:latin typeface="Calibri" panose="020F0502020204030204" pitchFamily="34" charset="0"/>
                          <a:ea typeface="Times New Roman" panose="02020603050405020304" pitchFamily="18" charset="0"/>
                          <a:cs typeface="Times New Roman" panose="02020603050405020304" pitchFamily="18" charset="0"/>
                        </a:rPr>
                        <a:t>after</a:t>
                      </a:r>
                      <a:r>
                        <a:rPr lang="en-GB" sz="1000">
                          <a:effectLst/>
                          <a:latin typeface="Calibri" panose="020F0502020204030204" pitchFamily="34" charset="0"/>
                          <a:ea typeface="Times New Roman" panose="02020603050405020304" pitchFamily="18" charset="0"/>
                          <a:cs typeface="Times New Roman" panose="02020603050405020304" pitchFamily="18" charset="0"/>
                        </a:rPr>
                        <a:t> 3 or 6 months the following survival check can be completed following receipt of Death Notification Form.  The assessment date can be completed as the date the Death Notification Form data was received.    </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If a participant dies after 3 month only the 6 month survival check is required, the 12 month can be left blank.  </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3087573"/>
                  </a:ext>
                </a:extLst>
              </a:tr>
              <a:tr h="446969">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Mortality status at day 180/360</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Tick the box labelled ‘Deceased’ on the relevant form.</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8606344"/>
                  </a:ext>
                </a:extLst>
              </a:tr>
            </a:tbl>
          </a:graphicData>
        </a:graphic>
      </p:graphicFrame>
    </p:spTree>
    <p:extLst>
      <p:ext uri="{BB962C8B-B14F-4D97-AF65-F5344CB8AC3E}">
        <p14:creationId xmlns:p14="http://schemas.microsoft.com/office/powerpoint/2010/main" val="3182337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smtClean="0"/>
              <a:t>Safety reporting</a:t>
            </a: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602134" y="1379427"/>
            <a:ext cx="7675685" cy="4647426"/>
          </a:xfrm>
          <a:prstGeom prst="rect">
            <a:avLst/>
          </a:prstGeom>
          <a:noFill/>
        </p:spPr>
        <p:txBody>
          <a:bodyPr wrap="square" rtlCol="0">
            <a:spAutoFit/>
          </a:bodyPr>
          <a:lstStyle/>
          <a:p>
            <a:endParaRPr lang="en-GB" dirty="0" smtClean="0"/>
          </a:p>
          <a:p>
            <a:pPr marL="285750" indent="-285750">
              <a:buFont typeface="Arial" panose="020B0604020202020204" pitchFamily="34" charset="0"/>
              <a:buChar char="•"/>
            </a:pPr>
            <a:r>
              <a:rPr lang="en-GB" sz="2000" dirty="0"/>
              <a:t>Any Serious Adverse Events (SAEs) that occur from the time that the patient is randomised, </a:t>
            </a:r>
            <a:r>
              <a:rPr lang="en-GB" sz="2000" b="1" dirty="0"/>
              <a:t>through to and including 28 calendar days</a:t>
            </a:r>
            <a:r>
              <a:rPr lang="en-GB" sz="2000" dirty="0"/>
              <a:t> after the last administration of IMP must be reported to WCTU</a:t>
            </a:r>
            <a:r>
              <a:rPr lang="en-GB" sz="2000" dirty="0" smtClean="0"/>
              <a:t>.</a:t>
            </a:r>
          </a:p>
          <a:p>
            <a:pPr marL="285750" indent="-285750">
              <a:buFont typeface="Arial" panose="020B0604020202020204" pitchFamily="34" charset="0"/>
              <a:buChar char="•"/>
            </a:pPr>
            <a:endParaRPr lang="en-GB" sz="2000" dirty="0" smtClean="0"/>
          </a:p>
          <a:p>
            <a:pPr marL="285750" indent="-285750">
              <a:buFont typeface="Arial" panose="020B0604020202020204" pitchFamily="34" charset="0"/>
              <a:buChar char="•"/>
            </a:pPr>
            <a:r>
              <a:rPr lang="en-GB" sz="2000" dirty="0"/>
              <a:t>Send completed paper SAE forms to </a:t>
            </a:r>
            <a:r>
              <a:rPr lang="en-GB" sz="2000" dirty="0">
                <a:hlinkClick r:id="rId4"/>
              </a:rPr>
              <a:t>WCTUQA@warwick.ac.uk</a:t>
            </a:r>
            <a:r>
              <a:rPr lang="en-GB" sz="2000" dirty="0"/>
              <a:t> </a:t>
            </a:r>
            <a:r>
              <a:rPr lang="en-GB" sz="2000" b="1" dirty="0"/>
              <a:t>within 24 hours </a:t>
            </a:r>
            <a:r>
              <a:rPr lang="en-GB" sz="2000" dirty="0"/>
              <a:t>of becoming aware of the event.  </a:t>
            </a:r>
          </a:p>
          <a:p>
            <a:endParaRPr lang="en-GB" sz="2000" dirty="0" smtClean="0"/>
          </a:p>
          <a:p>
            <a:pPr marL="285750" indent="-285750">
              <a:buFont typeface="Arial" panose="020B0604020202020204" pitchFamily="34" charset="0"/>
              <a:buChar char="•"/>
            </a:pPr>
            <a:r>
              <a:rPr lang="en-GB" sz="2000" dirty="0" smtClean="0"/>
              <a:t>Events that do </a:t>
            </a:r>
            <a:r>
              <a:rPr lang="en-GB" sz="2000" u="sng" dirty="0" smtClean="0"/>
              <a:t>NOT</a:t>
            </a:r>
            <a:r>
              <a:rPr lang="en-GB" sz="2000" dirty="0" smtClean="0"/>
              <a:t> need be reported as SAEs:</a:t>
            </a:r>
          </a:p>
          <a:p>
            <a:pPr marL="742950" lvl="1" indent="-285750">
              <a:buFont typeface="Arial" panose="020B0604020202020204" pitchFamily="34" charset="0"/>
              <a:buChar char="•"/>
            </a:pPr>
            <a:r>
              <a:rPr lang="en-GB" sz="2000" dirty="0" smtClean="0"/>
              <a:t>Death</a:t>
            </a:r>
            <a:endParaRPr lang="en-GB" sz="2000" dirty="0"/>
          </a:p>
          <a:p>
            <a:pPr marL="742950" lvl="1" indent="-285750">
              <a:buFont typeface="Arial" panose="020B0604020202020204" pitchFamily="34" charset="0"/>
              <a:buChar char="•"/>
            </a:pPr>
            <a:r>
              <a:rPr lang="en-GB" sz="2000" dirty="0"/>
              <a:t>Persistent or significant disability/incapacity</a:t>
            </a:r>
          </a:p>
          <a:p>
            <a:pPr marL="742950" lvl="1" indent="-285750">
              <a:buFont typeface="Arial" panose="020B0604020202020204" pitchFamily="34" charset="0"/>
              <a:buChar char="•"/>
            </a:pPr>
            <a:r>
              <a:rPr lang="en-GB" sz="2000" dirty="0"/>
              <a:t>Organ failure</a:t>
            </a:r>
          </a:p>
          <a:p>
            <a:pPr marL="742950" lvl="1" indent="-285750">
              <a:buFont typeface="Arial" panose="020B0604020202020204" pitchFamily="34" charset="0"/>
              <a:buChar char="•"/>
            </a:pPr>
            <a:r>
              <a:rPr lang="en-GB" sz="2000" dirty="0"/>
              <a:t>Any other events relating to the underlying </a:t>
            </a:r>
            <a:r>
              <a:rPr lang="en-GB" sz="2000" dirty="0" smtClean="0"/>
              <a:t>illness/injury</a:t>
            </a:r>
          </a:p>
          <a:p>
            <a:endParaRPr lang="en-GB" sz="2000" dirty="0"/>
          </a:p>
          <a:p>
            <a:pPr marL="285750" indent="-285750">
              <a:buFont typeface="Arial" panose="020B0604020202020204" pitchFamily="34" charset="0"/>
              <a:buChar char="•"/>
            </a:pPr>
            <a:r>
              <a:rPr lang="en-GB" sz="2000" dirty="0" err="1" smtClean="0"/>
              <a:t>SmPCs</a:t>
            </a:r>
            <a:r>
              <a:rPr lang="en-GB" sz="2000" dirty="0" smtClean="0"/>
              <a:t> for Mannitol and HTS can be found in your site file. </a:t>
            </a:r>
            <a:endParaRPr lang="en-GB" sz="2000" dirty="0"/>
          </a:p>
        </p:txBody>
      </p:sp>
      <p:sp>
        <p:nvSpPr>
          <p:cNvPr id="7" name="TextBox 6"/>
          <p:cNvSpPr txBox="1"/>
          <p:nvPr/>
        </p:nvSpPr>
        <p:spPr>
          <a:xfrm>
            <a:off x="8176846" y="6439678"/>
            <a:ext cx="967154" cy="369332"/>
          </a:xfrm>
          <a:prstGeom prst="rect">
            <a:avLst/>
          </a:prstGeom>
          <a:noFill/>
        </p:spPr>
        <p:txBody>
          <a:bodyPr wrap="square" rtlCol="0">
            <a:spAutoFit/>
          </a:bodyPr>
          <a:lstStyle/>
          <a:p>
            <a:r>
              <a:rPr lang="en-GB" dirty="0" smtClean="0">
                <a:solidFill>
                  <a:schemeClr val="bg1"/>
                </a:solidFill>
              </a:rPr>
              <a:t>Slide 38</a:t>
            </a:r>
            <a:endParaRPr lang="en-GB" dirty="0">
              <a:solidFill>
                <a:schemeClr val="bg1"/>
              </a:solidFill>
            </a:endParaRPr>
          </a:p>
        </p:txBody>
      </p:sp>
    </p:spTree>
    <p:extLst>
      <p:ext uri="{BB962C8B-B14F-4D97-AF65-F5344CB8AC3E}">
        <p14:creationId xmlns:p14="http://schemas.microsoft.com/office/powerpoint/2010/main" val="31689373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7606234" y="126559"/>
            <a:ext cx="1229727" cy="603843"/>
          </a:xfrm>
          <a:prstGeom prst="rect">
            <a:avLst/>
          </a:prstGeom>
        </p:spPr>
      </p:pic>
      <p:sp>
        <p:nvSpPr>
          <p:cNvPr id="7" name="Text Placeholder 3"/>
          <p:cNvSpPr>
            <a:spLocks noGrp="1"/>
          </p:cNvSpPr>
          <p:nvPr>
            <p:ph type="body" sz="quarter" idx="10"/>
          </p:nvPr>
        </p:nvSpPr>
        <p:spPr>
          <a:xfrm>
            <a:off x="243270" y="170343"/>
            <a:ext cx="6719713" cy="648816"/>
          </a:xfrm>
        </p:spPr>
        <p:txBody>
          <a:bodyPr/>
          <a:lstStyle/>
          <a:p>
            <a:r>
              <a:rPr lang="en-US" sz="3400" dirty="0" smtClean="0"/>
              <a:t>SAE Forms</a:t>
            </a:r>
            <a:endParaRPr lang="en-US" sz="3400" dirty="0"/>
          </a:p>
        </p:txBody>
      </p:sp>
      <p:grpSp>
        <p:nvGrpSpPr>
          <p:cNvPr id="2" name="Group 1"/>
          <p:cNvGrpSpPr/>
          <p:nvPr/>
        </p:nvGrpSpPr>
        <p:grpSpPr>
          <a:xfrm>
            <a:off x="402264" y="784750"/>
            <a:ext cx="4066903" cy="5689337"/>
            <a:chOff x="330926" y="1004629"/>
            <a:chExt cx="4066903" cy="5689337"/>
          </a:xfrm>
        </p:grpSpPr>
        <p:sp>
          <p:nvSpPr>
            <p:cNvPr id="8" name="Rectangle 7"/>
            <p:cNvSpPr/>
            <p:nvPr/>
          </p:nvSpPr>
          <p:spPr>
            <a:xfrm>
              <a:off x="330926" y="1004629"/>
              <a:ext cx="4066903" cy="5689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264" y="1050323"/>
              <a:ext cx="3928741" cy="2777445"/>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2264" y="3849296"/>
              <a:ext cx="3928741" cy="2777445"/>
            </a:xfrm>
            <a:prstGeom prst="rect">
              <a:avLst/>
            </a:prstGeom>
          </p:spPr>
        </p:pic>
      </p:grpSp>
      <p:grpSp>
        <p:nvGrpSpPr>
          <p:cNvPr id="3" name="Group 2"/>
          <p:cNvGrpSpPr/>
          <p:nvPr/>
        </p:nvGrpSpPr>
        <p:grpSpPr>
          <a:xfrm>
            <a:off x="4712655" y="784748"/>
            <a:ext cx="4104167" cy="5689337"/>
            <a:chOff x="4731794" y="1004628"/>
            <a:chExt cx="4104167" cy="5689337"/>
          </a:xfrm>
        </p:grpSpPr>
        <p:sp>
          <p:nvSpPr>
            <p:cNvPr id="11" name="Rectangle 10"/>
            <p:cNvSpPr/>
            <p:nvPr/>
          </p:nvSpPr>
          <p:spPr>
            <a:xfrm>
              <a:off x="4731794" y="1004628"/>
              <a:ext cx="4104167" cy="5689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9913" y="1050323"/>
              <a:ext cx="3928334" cy="2777157"/>
            </a:xfrm>
            <a:prstGeom prst="rect">
              <a:avLst/>
            </a:prstGeom>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19506" y="3849295"/>
              <a:ext cx="3928741" cy="2777445"/>
            </a:xfrm>
            <a:prstGeom prst="rect">
              <a:avLst/>
            </a:prstGeom>
          </p:spPr>
        </p:pic>
      </p:grpSp>
      <p:sp>
        <p:nvSpPr>
          <p:cNvPr id="14" name="TextBox 13"/>
          <p:cNvSpPr txBox="1"/>
          <p:nvPr/>
        </p:nvSpPr>
        <p:spPr>
          <a:xfrm>
            <a:off x="8176846" y="6439678"/>
            <a:ext cx="967154" cy="369332"/>
          </a:xfrm>
          <a:prstGeom prst="rect">
            <a:avLst/>
          </a:prstGeom>
          <a:solidFill>
            <a:schemeClr val="bg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softEdge rad="63500"/>
          </a:effectLst>
        </p:spPr>
        <p:txBody>
          <a:bodyPr wrap="square" rtlCol="0">
            <a:spAutoFit/>
          </a:bodyPr>
          <a:lstStyle/>
          <a:p>
            <a:r>
              <a:rPr lang="en-GB" dirty="0" smtClean="0">
                <a:solidFill>
                  <a:schemeClr val="bg1"/>
                </a:solidFill>
              </a:rPr>
              <a:t>Slide 39</a:t>
            </a:r>
            <a:endParaRPr lang="en-GB" dirty="0">
              <a:solidFill>
                <a:schemeClr val="bg1"/>
              </a:solidFill>
            </a:endParaRPr>
          </a:p>
        </p:txBody>
      </p:sp>
      <p:sp>
        <p:nvSpPr>
          <p:cNvPr id="4" name="TextBox 3"/>
          <p:cNvSpPr txBox="1"/>
          <p:nvPr/>
        </p:nvSpPr>
        <p:spPr>
          <a:xfrm>
            <a:off x="402264" y="6461206"/>
            <a:ext cx="7774582" cy="369332"/>
          </a:xfrm>
          <a:prstGeom prst="rect">
            <a:avLst/>
          </a:prstGeom>
          <a:noFill/>
        </p:spPr>
        <p:txBody>
          <a:bodyPr wrap="square" rtlCol="0">
            <a:spAutoFit/>
          </a:bodyPr>
          <a:lstStyle/>
          <a:p>
            <a:r>
              <a:rPr lang="en-GB" sz="1400" dirty="0" smtClean="0"/>
              <a:t>Signed paper copies should be emailed to WCTU</a:t>
            </a:r>
            <a:r>
              <a:rPr lang="en-GB" dirty="0" smtClean="0"/>
              <a:t>.</a:t>
            </a:r>
            <a:endParaRPr lang="en-GB" dirty="0"/>
          </a:p>
        </p:txBody>
      </p:sp>
    </p:spTree>
    <p:extLst>
      <p:ext uri="{BB962C8B-B14F-4D97-AF65-F5344CB8AC3E}">
        <p14:creationId xmlns:p14="http://schemas.microsoft.com/office/powerpoint/2010/main" val="10249607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315" t="762" r="501" b="1147"/>
          <a:stretch/>
        </p:blipFill>
        <p:spPr>
          <a:xfrm>
            <a:off x="1" y="1"/>
            <a:ext cx="9143999" cy="6857999"/>
          </a:xfrm>
          <a:prstGeom prst="rect">
            <a:avLst/>
          </a:prstGeom>
        </p:spPr>
      </p:pic>
      <p:sp>
        <p:nvSpPr>
          <p:cNvPr id="7" name="TextBox 6"/>
          <p:cNvSpPr txBox="1"/>
          <p:nvPr/>
        </p:nvSpPr>
        <p:spPr>
          <a:xfrm>
            <a:off x="8176846" y="6439678"/>
            <a:ext cx="967154" cy="369332"/>
          </a:xfrm>
          <a:prstGeom prst="rect">
            <a:avLst/>
          </a:prstGeom>
          <a:solidFill>
            <a:srgbClr val="DAE2F3"/>
          </a:solidFill>
          <a:effectLst>
            <a:softEdge rad="63500"/>
          </a:effectLst>
        </p:spPr>
        <p:txBody>
          <a:bodyPr wrap="square" rtlCol="0">
            <a:spAutoFit/>
          </a:bodyPr>
          <a:lstStyle/>
          <a:p>
            <a:r>
              <a:rPr lang="en-GB" dirty="0" smtClean="0">
                <a:solidFill>
                  <a:srgbClr val="DAE2F3"/>
                </a:solidFill>
              </a:rPr>
              <a:t>Slide 40</a:t>
            </a:r>
            <a:endParaRPr lang="en-GB" dirty="0">
              <a:solidFill>
                <a:srgbClr val="DAE2F3"/>
              </a:solidFill>
            </a:endParaRPr>
          </a:p>
        </p:txBody>
      </p:sp>
      <p:sp>
        <p:nvSpPr>
          <p:cNvPr id="3" name="TextBox 2"/>
          <p:cNvSpPr txBox="1"/>
          <p:nvPr/>
        </p:nvSpPr>
        <p:spPr>
          <a:xfrm>
            <a:off x="4669970" y="4800599"/>
            <a:ext cx="3015343" cy="246221"/>
          </a:xfrm>
          <a:prstGeom prst="rect">
            <a:avLst/>
          </a:prstGeom>
          <a:noFill/>
        </p:spPr>
        <p:txBody>
          <a:bodyPr wrap="square" rtlCol="0">
            <a:spAutoFit/>
          </a:bodyPr>
          <a:lstStyle/>
          <a:p>
            <a:r>
              <a:rPr lang="en-GB" sz="1000" dirty="0" smtClean="0"/>
              <a:t>If SAE is considered related to IMP and unexpected</a:t>
            </a:r>
            <a:endParaRPr lang="en-GB" sz="1000" dirty="0"/>
          </a:p>
        </p:txBody>
      </p:sp>
      <p:sp>
        <p:nvSpPr>
          <p:cNvPr id="4" name="TextBox 3"/>
          <p:cNvSpPr txBox="1"/>
          <p:nvPr/>
        </p:nvSpPr>
        <p:spPr>
          <a:xfrm>
            <a:off x="152400" y="792480"/>
            <a:ext cx="1188720" cy="861774"/>
          </a:xfrm>
          <a:prstGeom prst="rect">
            <a:avLst/>
          </a:prstGeom>
          <a:solidFill>
            <a:schemeClr val="bg1"/>
          </a:solidFill>
          <a:ln w="12700">
            <a:solidFill>
              <a:schemeClr val="tx1"/>
            </a:solidFill>
          </a:ln>
        </p:spPr>
        <p:txBody>
          <a:bodyPr wrap="square" rtlCol="0">
            <a:spAutoFit/>
          </a:bodyPr>
          <a:lstStyle/>
          <a:p>
            <a:r>
              <a:rPr lang="en-GB" sz="1000" dirty="0" smtClean="0"/>
              <a:t>CRFs collect certain AE information. </a:t>
            </a:r>
          </a:p>
          <a:p>
            <a:r>
              <a:rPr lang="en-GB" sz="1000" dirty="0" smtClean="0"/>
              <a:t>No separate form required.</a:t>
            </a:r>
            <a:endParaRPr lang="en-GB" sz="1000" dirty="0"/>
          </a:p>
          <a:p>
            <a:endParaRPr lang="en-GB" sz="1000" dirty="0"/>
          </a:p>
        </p:txBody>
      </p:sp>
    </p:spTree>
    <p:extLst>
      <p:ext uri="{BB962C8B-B14F-4D97-AF65-F5344CB8AC3E}">
        <p14:creationId xmlns:p14="http://schemas.microsoft.com/office/powerpoint/2010/main" val="694831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smtClean="0"/>
              <a:t>Safety reporting timelines</a:t>
            </a: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8" name="Picture 7"/>
          <p:cNvPicPr>
            <a:picLocks noChangeAspect="1"/>
          </p:cNvPicPr>
          <p:nvPr/>
        </p:nvPicPr>
        <p:blipFill>
          <a:blip r:embed="rId4"/>
          <a:stretch>
            <a:fillRect/>
          </a:stretch>
        </p:blipFill>
        <p:spPr>
          <a:xfrm>
            <a:off x="638863" y="1965399"/>
            <a:ext cx="8106906" cy="3629532"/>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smtClean="0">
                <a:solidFill>
                  <a:schemeClr val="bg1"/>
                </a:solidFill>
              </a:rPr>
              <a:t>Slide 41</a:t>
            </a:r>
            <a:endParaRPr lang="en-GB" dirty="0">
              <a:solidFill>
                <a:schemeClr val="bg1"/>
              </a:solidFill>
            </a:endParaRPr>
          </a:p>
        </p:txBody>
      </p:sp>
    </p:spTree>
    <p:extLst>
      <p:ext uri="{BB962C8B-B14F-4D97-AF65-F5344CB8AC3E}">
        <p14:creationId xmlns:p14="http://schemas.microsoft.com/office/powerpoint/2010/main" val="8912340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448164"/>
            <a:ext cx="6719713" cy="648816"/>
          </a:xfrm>
        </p:spPr>
        <p:txBody>
          <a:bodyPr/>
          <a:lstStyle/>
          <a:p>
            <a:r>
              <a:rPr lang="en-US" dirty="0" smtClean="0"/>
              <a:t>Non-compliance</a:t>
            </a: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949569" y="1050323"/>
            <a:ext cx="7675685" cy="2031325"/>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Report any non-compliances immediately (</a:t>
            </a:r>
            <a:r>
              <a:rPr kumimoji="0" lang="en-GB" sz="1800" b="1" i="0" u="none" strike="noStrike" kern="1200" cap="none" spc="0" normalizeH="0" baseline="0" noProof="0" dirty="0" smtClean="0">
                <a:ln>
                  <a:noFill/>
                </a:ln>
                <a:solidFill>
                  <a:prstClr val="black"/>
                </a:solidFill>
                <a:effectLst/>
                <a:uLnTx/>
                <a:uFillTx/>
                <a:latin typeface="Calibri"/>
                <a:ea typeface="+mn-ea"/>
                <a:cs typeface="+mn-cs"/>
              </a:rPr>
              <a:t>within 24 hours</a:t>
            </a: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 of becoming aware)</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Complete online non-compliance form for non-compliances related to an individual participant.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For general site level non-compliances, please complete the non-compliance form separately and email to WCTU.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smtClean="0">
              <a:ln>
                <a:noFill/>
              </a:ln>
              <a:solidFill>
                <a:prstClr val="black"/>
              </a:solidFill>
              <a:effectLst/>
              <a:uLnTx/>
              <a:uFillTx/>
              <a:latin typeface="Calibri"/>
              <a:ea typeface="+mn-ea"/>
              <a:cs typeface="+mn-cs"/>
            </a:endParaRPr>
          </a:p>
        </p:txBody>
      </p:sp>
      <p:pic>
        <p:nvPicPr>
          <p:cNvPr id="2" name="Picture 1"/>
          <p:cNvPicPr>
            <a:picLocks noChangeAspect="1"/>
          </p:cNvPicPr>
          <p:nvPr/>
        </p:nvPicPr>
        <p:blipFill>
          <a:blip r:embed="rId4"/>
          <a:stretch>
            <a:fillRect/>
          </a:stretch>
        </p:blipFill>
        <p:spPr>
          <a:xfrm>
            <a:off x="1314330" y="2767378"/>
            <a:ext cx="5968213" cy="4003007"/>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Slide </a:t>
            </a:r>
            <a:r>
              <a:rPr lang="en-GB" dirty="0" smtClean="0">
                <a:solidFill>
                  <a:prstClr val="white"/>
                </a:solidFill>
                <a:latin typeface="Calibri"/>
              </a:rPr>
              <a:t>42</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294529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80140">
            <a:off x="2315687" y="769320"/>
            <a:ext cx="3895365" cy="2531807"/>
          </a:xfrm>
          <a:prstGeom prst="rect">
            <a:avLst/>
          </a:prstGeom>
        </p:spPr>
      </p:pic>
      <p:sp>
        <p:nvSpPr>
          <p:cNvPr id="4" name="Text Placeholder 3"/>
          <p:cNvSpPr>
            <a:spLocks noGrp="1"/>
          </p:cNvSpPr>
          <p:nvPr>
            <p:ph type="body" sz="quarter" idx="10"/>
          </p:nvPr>
        </p:nvSpPr>
        <p:spPr>
          <a:xfrm>
            <a:off x="235001" y="55729"/>
            <a:ext cx="6719713" cy="648816"/>
          </a:xfrm>
        </p:spPr>
        <p:txBody>
          <a:bodyPr/>
          <a:lstStyle/>
          <a:p>
            <a:r>
              <a:rPr lang="en-US" dirty="0" smtClean="0"/>
              <a:t>Available tools</a:t>
            </a:r>
            <a:endParaRPr lang="en-US" dirty="0"/>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8" name="TextBox 27"/>
          <p:cNvSpPr txBox="1"/>
          <p:nvPr/>
        </p:nvSpPr>
        <p:spPr>
          <a:xfrm>
            <a:off x="6399269" y="2197408"/>
            <a:ext cx="2992135" cy="2585323"/>
          </a:xfrm>
          <a:prstGeom prst="rect">
            <a:avLst/>
          </a:prstGeom>
          <a:noFill/>
        </p:spPr>
        <p:txBody>
          <a:bodyPr wrap="square" rtlCol="0">
            <a:spAutoFit/>
          </a:bodyPr>
          <a:lstStyle/>
          <a:p>
            <a:r>
              <a:rPr lang="en-GB" dirty="0" smtClean="0"/>
              <a:t>Pocket sized/A4 aide memoires available from WCTU:</a:t>
            </a:r>
          </a:p>
          <a:p>
            <a:pPr marL="285750" indent="-285750">
              <a:buFont typeface="Arial" panose="020B0604020202020204" pitchFamily="34" charset="0"/>
              <a:buChar char="•"/>
            </a:pPr>
            <a:r>
              <a:rPr lang="en-GB" dirty="0" smtClean="0"/>
              <a:t>Eligibility criteria</a:t>
            </a:r>
          </a:p>
          <a:p>
            <a:pPr marL="285750" indent="-285750">
              <a:buFont typeface="Arial" panose="020B0604020202020204" pitchFamily="34" charset="0"/>
              <a:buChar char="•"/>
            </a:pPr>
            <a:r>
              <a:rPr lang="en-GB" dirty="0" smtClean="0"/>
              <a:t>Dosing conversion</a:t>
            </a:r>
          </a:p>
          <a:p>
            <a:pPr marL="285750" indent="-285750">
              <a:buFont typeface="Arial" panose="020B0604020202020204" pitchFamily="34" charset="0"/>
              <a:buChar char="•"/>
            </a:pPr>
            <a:r>
              <a:rPr lang="en-GB" dirty="0" smtClean="0"/>
              <a:t>SAE process</a:t>
            </a:r>
          </a:p>
          <a:p>
            <a:pPr marL="285750" indent="-285750">
              <a:buFont typeface="Arial" panose="020B0604020202020204" pitchFamily="34" charset="0"/>
              <a:buChar char="•"/>
            </a:pPr>
            <a:r>
              <a:rPr lang="en-GB" dirty="0" smtClean="0"/>
              <a:t>Consent process</a:t>
            </a:r>
          </a:p>
          <a:p>
            <a:pPr marL="285750" indent="-285750">
              <a:buFont typeface="Arial" panose="020B0604020202020204" pitchFamily="34" charset="0"/>
              <a:buChar char="•"/>
            </a:pPr>
            <a:r>
              <a:rPr lang="en-GB" dirty="0" smtClean="0"/>
              <a:t>Treatment intervention flowchart</a:t>
            </a:r>
            <a:endParaRPr lang="en-GB" dirty="0"/>
          </a:p>
        </p:txBody>
      </p:sp>
      <p:sp>
        <p:nvSpPr>
          <p:cNvPr id="33" name="TextBox 32"/>
          <p:cNvSpPr txBox="1"/>
          <p:nvPr/>
        </p:nvSpPr>
        <p:spPr>
          <a:xfrm>
            <a:off x="8176846" y="6439678"/>
            <a:ext cx="967154" cy="369332"/>
          </a:xfrm>
          <a:prstGeom prst="rect">
            <a:avLst/>
          </a:prstGeom>
          <a:noFill/>
        </p:spPr>
        <p:txBody>
          <a:bodyPr wrap="square" rtlCol="0">
            <a:spAutoFit/>
          </a:bodyPr>
          <a:lstStyle/>
          <a:p>
            <a:r>
              <a:rPr lang="en-GB" dirty="0" smtClean="0">
                <a:solidFill>
                  <a:schemeClr val="bg1"/>
                </a:solidFill>
              </a:rPr>
              <a:t>Slide 47</a:t>
            </a:r>
            <a:endParaRPr lang="en-GB" dirty="0">
              <a:solidFill>
                <a:schemeClr val="bg1"/>
              </a:solidFill>
            </a:endParaRPr>
          </a:p>
        </p:txBody>
      </p:sp>
      <p:pic>
        <p:nvPicPr>
          <p:cNvPr id="3" name="Picture 2"/>
          <p:cNvPicPr>
            <a:picLocks noChangeAspect="1"/>
          </p:cNvPicPr>
          <p:nvPr/>
        </p:nvPicPr>
        <p:blipFill>
          <a:blip r:embed="rId5"/>
          <a:stretch>
            <a:fillRect/>
          </a:stretch>
        </p:blipFill>
        <p:spPr>
          <a:xfrm>
            <a:off x="1972211" y="2631702"/>
            <a:ext cx="2851432" cy="402492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2" name="Picture 1"/>
          <p:cNvPicPr>
            <a:picLocks noChangeAspect="1"/>
          </p:cNvPicPr>
          <p:nvPr/>
        </p:nvPicPr>
        <p:blipFill>
          <a:blip r:embed="rId6"/>
          <a:stretch>
            <a:fillRect/>
          </a:stretch>
        </p:blipFill>
        <p:spPr>
          <a:xfrm rot="20872283">
            <a:off x="-324200" y="2986873"/>
            <a:ext cx="3806216" cy="269536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6" name="Picture 5"/>
          <p:cNvPicPr>
            <a:picLocks noChangeAspect="1"/>
          </p:cNvPicPr>
          <p:nvPr/>
        </p:nvPicPr>
        <p:blipFill>
          <a:blip r:embed="rId7"/>
          <a:stretch>
            <a:fillRect/>
          </a:stretch>
        </p:blipFill>
        <p:spPr>
          <a:xfrm rot="506025">
            <a:off x="3604985" y="2967747"/>
            <a:ext cx="2494280" cy="36576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21302">
            <a:off x="1252459" y="622640"/>
            <a:ext cx="3893441" cy="2299191"/>
          </a:xfrm>
          <a:prstGeom prst="rect">
            <a:avLst/>
          </a:prstGeom>
        </p:spPr>
      </p:pic>
      <p:pic>
        <p:nvPicPr>
          <p:cNvPr id="26" name="Picture 25"/>
          <p:cNvPicPr>
            <a:picLocks noChangeAspect="1"/>
          </p:cNvPicPr>
          <p:nvPr/>
        </p:nvPicPr>
        <p:blipFill>
          <a:blip r:embed="rId9"/>
          <a:stretch>
            <a:fillRect/>
          </a:stretch>
        </p:blipFill>
        <p:spPr>
          <a:xfrm>
            <a:off x="177532" y="325154"/>
            <a:ext cx="3194050" cy="291116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5428573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581463"/>
            <a:ext cx="8352810" cy="4719584"/>
          </a:xfrm>
        </p:spPr>
        <p:txBody>
          <a:bodyPr/>
          <a:lstStyle/>
          <a:p>
            <a:pPr marL="457200" indent="-457200">
              <a:buFont typeface="Arial" panose="020B0604020202020204" pitchFamily="34" charset="0"/>
              <a:buChar char="•"/>
            </a:pPr>
            <a:r>
              <a:rPr lang="en-GB" sz="2800" dirty="0"/>
              <a:t>Bespoke online database </a:t>
            </a:r>
          </a:p>
          <a:p>
            <a:pPr marL="457200" indent="-457200">
              <a:buFont typeface="Arial" panose="020B0604020202020204" pitchFamily="34" charset="0"/>
              <a:buChar char="•"/>
            </a:pPr>
            <a:r>
              <a:rPr lang="en-GB" sz="2800" dirty="0" smtClean="0"/>
              <a:t>Log ins will be provided to individual trial staff once appropriate training has been completed. </a:t>
            </a:r>
          </a:p>
          <a:p>
            <a:pPr marL="457200" indent="-457200">
              <a:buFont typeface="Arial" panose="020B0604020202020204" pitchFamily="34" charset="0"/>
              <a:buChar char="•"/>
            </a:pPr>
            <a:r>
              <a:rPr lang="en-GB" sz="2800" dirty="0" smtClean="0"/>
              <a:t>User </a:t>
            </a:r>
            <a:r>
              <a:rPr lang="en-GB" sz="2800" dirty="0"/>
              <a:t>ID to be provided by email following ‘green light’ approval to begin recruitment. Password will be provided over the telephone</a:t>
            </a:r>
          </a:p>
          <a:p>
            <a:pPr marL="457200" indent="-457200">
              <a:buFont typeface="Arial" panose="020B0604020202020204" pitchFamily="34" charset="0"/>
              <a:buChar char="•"/>
            </a:pPr>
            <a:r>
              <a:rPr lang="en-GB" sz="2800" dirty="0"/>
              <a:t>Training version of database to be made available to sites to practice and gain familiarity of the system</a:t>
            </a:r>
          </a:p>
          <a:p>
            <a:pPr marL="457200" indent="-457200">
              <a:buFont typeface="Arial" panose="020B0604020202020204" pitchFamily="34" charset="0"/>
              <a:buChar char="•"/>
            </a:pPr>
            <a:r>
              <a:rPr lang="en-GB" sz="2800" dirty="0" smtClean="0"/>
              <a:t>Paper CRFs can be used as a back up in cases where there are issues logging in to the online database. </a:t>
            </a:r>
            <a:endParaRPr lang="en-GB" sz="2800" dirty="0"/>
          </a:p>
        </p:txBody>
      </p:sp>
      <p:sp>
        <p:nvSpPr>
          <p:cNvPr id="3" name="Text Placeholder 2"/>
          <p:cNvSpPr>
            <a:spLocks noGrp="1"/>
          </p:cNvSpPr>
          <p:nvPr>
            <p:ph type="body" sz="quarter" idx="10"/>
          </p:nvPr>
        </p:nvSpPr>
        <p:spPr>
          <a:xfrm>
            <a:off x="395462" y="800654"/>
            <a:ext cx="6192763" cy="648816"/>
          </a:xfrm>
        </p:spPr>
        <p:txBody>
          <a:bodyPr/>
          <a:lstStyle/>
          <a:p>
            <a:r>
              <a:rPr lang="en-GB" dirty="0" smtClean="0"/>
              <a:t>Data Collection</a:t>
            </a:r>
            <a:endParaRPr lang="en-GB" dirty="0"/>
          </a:p>
        </p:txBody>
      </p:sp>
      <p:sp>
        <p:nvSpPr>
          <p:cNvPr id="4" name="TextBox 3"/>
          <p:cNvSpPr txBox="1"/>
          <p:nvPr/>
        </p:nvSpPr>
        <p:spPr>
          <a:xfrm>
            <a:off x="8077200" y="6439678"/>
            <a:ext cx="95250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Slide </a:t>
            </a:r>
            <a:r>
              <a:rPr lang="en-GB" dirty="0" smtClean="0">
                <a:solidFill>
                  <a:prstClr val="white"/>
                </a:solidFill>
                <a:latin typeface="Calibri"/>
              </a:rPr>
              <a:t>49</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11563613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95462" y="367624"/>
            <a:ext cx="6192763" cy="648816"/>
          </a:xfrm>
        </p:spPr>
        <p:txBody>
          <a:bodyPr/>
          <a:lstStyle/>
          <a:p>
            <a:r>
              <a:rPr lang="en-GB" dirty="0" smtClean="0"/>
              <a:t>Data Collection - CRFs</a:t>
            </a:r>
            <a:endParaRPr lang="en-GB" dirty="0"/>
          </a:p>
        </p:txBody>
      </p:sp>
      <p:sp>
        <p:nvSpPr>
          <p:cNvPr id="4" name="TextBox 3"/>
          <p:cNvSpPr txBox="1"/>
          <p:nvPr/>
        </p:nvSpPr>
        <p:spPr>
          <a:xfrm>
            <a:off x="7981793" y="6439678"/>
            <a:ext cx="1047907"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Slide </a:t>
            </a:r>
            <a:r>
              <a:rPr lang="en-GB" dirty="0" smtClean="0">
                <a:solidFill>
                  <a:prstClr val="white"/>
                </a:solidFill>
                <a:latin typeface="Calibri"/>
              </a:rPr>
              <a:t>50</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2" name="Table 1"/>
          <p:cNvGraphicFramePr>
            <a:graphicFrameLocks noGrp="1"/>
          </p:cNvGraphicFramePr>
          <p:nvPr>
            <p:extLst/>
          </p:nvPr>
        </p:nvGraphicFramePr>
        <p:xfrm>
          <a:off x="776008" y="1108520"/>
          <a:ext cx="7205785" cy="5331158"/>
        </p:xfrm>
        <a:graphic>
          <a:graphicData uri="http://schemas.openxmlformats.org/drawingml/2006/table">
            <a:tbl>
              <a:tblPr firstRow="1" firstCol="1" bandRow="1">
                <a:tableStyleId>{5C22544A-7EE6-4342-B048-85BDC9FD1C3A}</a:tableStyleId>
              </a:tblPr>
              <a:tblGrid>
                <a:gridCol w="1281136">
                  <a:extLst>
                    <a:ext uri="{9D8B030D-6E8A-4147-A177-3AD203B41FA5}">
                      <a16:colId xmlns:a16="http://schemas.microsoft.com/office/drawing/2014/main" val="2699986667"/>
                    </a:ext>
                  </a:extLst>
                </a:gridCol>
                <a:gridCol w="985703">
                  <a:extLst>
                    <a:ext uri="{9D8B030D-6E8A-4147-A177-3AD203B41FA5}">
                      <a16:colId xmlns:a16="http://schemas.microsoft.com/office/drawing/2014/main" val="74484195"/>
                    </a:ext>
                  </a:extLst>
                </a:gridCol>
                <a:gridCol w="985008">
                  <a:extLst>
                    <a:ext uri="{9D8B030D-6E8A-4147-A177-3AD203B41FA5}">
                      <a16:colId xmlns:a16="http://schemas.microsoft.com/office/drawing/2014/main" val="792832149"/>
                    </a:ext>
                  </a:extLst>
                </a:gridCol>
                <a:gridCol w="886994">
                  <a:extLst>
                    <a:ext uri="{9D8B030D-6E8A-4147-A177-3AD203B41FA5}">
                      <a16:colId xmlns:a16="http://schemas.microsoft.com/office/drawing/2014/main" val="2856479390"/>
                    </a:ext>
                  </a:extLst>
                </a:gridCol>
                <a:gridCol w="689576">
                  <a:extLst>
                    <a:ext uri="{9D8B030D-6E8A-4147-A177-3AD203B41FA5}">
                      <a16:colId xmlns:a16="http://schemas.microsoft.com/office/drawing/2014/main" val="1517867436"/>
                    </a:ext>
                  </a:extLst>
                </a:gridCol>
                <a:gridCol w="792456">
                  <a:extLst>
                    <a:ext uri="{9D8B030D-6E8A-4147-A177-3AD203B41FA5}">
                      <a16:colId xmlns:a16="http://schemas.microsoft.com/office/drawing/2014/main" val="1291270382"/>
                    </a:ext>
                  </a:extLst>
                </a:gridCol>
                <a:gridCol w="792456">
                  <a:extLst>
                    <a:ext uri="{9D8B030D-6E8A-4147-A177-3AD203B41FA5}">
                      <a16:colId xmlns:a16="http://schemas.microsoft.com/office/drawing/2014/main" val="3250440713"/>
                    </a:ext>
                  </a:extLst>
                </a:gridCol>
                <a:gridCol w="792456">
                  <a:extLst>
                    <a:ext uri="{9D8B030D-6E8A-4147-A177-3AD203B41FA5}">
                      <a16:colId xmlns:a16="http://schemas.microsoft.com/office/drawing/2014/main" val="3149864544"/>
                    </a:ext>
                  </a:extLst>
                </a:gridCol>
              </a:tblGrid>
              <a:tr h="188899">
                <a:tc rowSpan="2">
                  <a:txBody>
                    <a:bodyPr/>
                    <a:lstStyle/>
                    <a:p>
                      <a:pPr>
                        <a:lnSpc>
                          <a:spcPct val="107000"/>
                        </a:lnSpc>
                        <a:spcAft>
                          <a:spcPts val="0"/>
                        </a:spcAft>
                      </a:pPr>
                      <a:r>
                        <a:rPr lang="en-GB" sz="1100" dirty="0">
                          <a:effectLst/>
                        </a:rPr>
                        <a:t>Case Report Forms</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gridSpan="7">
                  <a:txBody>
                    <a:bodyPr/>
                    <a:lstStyle/>
                    <a:p>
                      <a:pPr algn="ctr">
                        <a:lnSpc>
                          <a:spcPct val="107000"/>
                        </a:lnSpc>
                        <a:spcAft>
                          <a:spcPts val="0"/>
                        </a:spcAft>
                      </a:pPr>
                      <a:r>
                        <a:rPr lang="en-GB" sz="900">
                          <a:effectLst/>
                        </a:rPr>
                        <a:t>Events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639175591"/>
                  </a:ext>
                </a:extLst>
              </a:tr>
              <a:tr h="338744">
                <a:tc vMerge="1">
                  <a:txBody>
                    <a:bodyPr/>
                    <a:lstStyle/>
                    <a:p>
                      <a:endParaRPr lang="en-GB"/>
                    </a:p>
                  </a:txBody>
                  <a:tcPr/>
                </a:tc>
                <a:tc>
                  <a:txBody>
                    <a:bodyPr/>
                    <a:lstStyle/>
                    <a:p>
                      <a:pPr algn="ctr">
                        <a:lnSpc>
                          <a:spcPct val="107000"/>
                        </a:lnSpc>
                        <a:spcAft>
                          <a:spcPts val="0"/>
                        </a:spcAft>
                      </a:pPr>
                      <a:r>
                        <a:rPr lang="en-GB" sz="900">
                          <a:effectLst/>
                        </a:rPr>
                        <a:t>Pre Randomisation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Randomisation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Hospital stay</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3 months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6 months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12 months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End of Trial</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253625411"/>
                  </a:ext>
                </a:extLst>
              </a:tr>
              <a:tr h="301074">
                <a:tc>
                  <a:txBody>
                    <a:bodyPr/>
                    <a:lstStyle/>
                    <a:p>
                      <a:pPr>
                        <a:lnSpc>
                          <a:spcPct val="107000"/>
                        </a:lnSpc>
                        <a:spcAft>
                          <a:spcPts val="0"/>
                        </a:spcAft>
                      </a:pPr>
                      <a:r>
                        <a:rPr lang="en-GB" sz="800">
                          <a:effectLst/>
                        </a:rPr>
                        <a:t>Screening and Eligibility</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023356384"/>
                  </a:ext>
                </a:extLst>
              </a:tr>
              <a:tr h="216183">
                <a:tc>
                  <a:txBody>
                    <a:bodyPr/>
                    <a:lstStyle/>
                    <a:p>
                      <a:pPr>
                        <a:lnSpc>
                          <a:spcPct val="107000"/>
                        </a:lnSpc>
                        <a:spcAft>
                          <a:spcPts val="0"/>
                        </a:spcAft>
                      </a:pPr>
                      <a:r>
                        <a:rPr lang="en-GB" sz="800" dirty="0">
                          <a:effectLst/>
                        </a:rPr>
                        <a:t>Informed Consent</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605450077"/>
                  </a:ext>
                </a:extLst>
              </a:tr>
              <a:tr h="216183">
                <a:tc>
                  <a:txBody>
                    <a:bodyPr/>
                    <a:lstStyle/>
                    <a:p>
                      <a:pPr>
                        <a:lnSpc>
                          <a:spcPct val="107000"/>
                        </a:lnSpc>
                        <a:spcAft>
                          <a:spcPts val="0"/>
                        </a:spcAft>
                      </a:pPr>
                      <a:r>
                        <a:rPr lang="en-GB" sz="800" dirty="0">
                          <a:effectLst/>
                        </a:rPr>
                        <a:t>Randomisation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839148692"/>
                  </a:ext>
                </a:extLst>
              </a:tr>
              <a:tr h="451611">
                <a:tc>
                  <a:txBody>
                    <a:bodyPr/>
                    <a:lstStyle/>
                    <a:p>
                      <a:pPr>
                        <a:lnSpc>
                          <a:spcPct val="107000"/>
                        </a:lnSpc>
                        <a:spcAft>
                          <a:spcPts val="0"/>
                        </a:spcAft>
                      </a:pPr>
                      <a:r>
                        <a:rPr lang="en-GB" sz="800">
                          <a:effectLst/>
                        </a:rPr>
                        <a:t>Patient and Legal Representative Identifiers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397863517"/>
                  </a:ext>
                </a:extLst>
              </a:tr>
              <a:tr h="181202">
                <a:tc>
                  <a:txBody>
                    <a:bodyPr/>
                    <a:lstStyle/>
                    <a:p>
                      <a:pPr>
                        <a:lnSpc>
                          <a:spcPct val="107000"/>
                        </a:lnSpc>
                        <a:spcAft>
                          <a:spcPts val="0"/>
                        </a:spcAft>
                      </a:pPr>
                      <a:r>
                        <a:rPr lang="en-GB" sz="800">
                          <a:effectLst/>
                        </a:rPr>
                        <a:t>Baseline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498831135"/>
                  </a:ext>
                </a:extLst>
              </a:tr>
              <a:tr h="301074">
                <a:tc>
                  <a:txBody>
                    <a:bodyPr/>
                    <a:lstStyle/>
                    <a:p>
                      <a:pPr>
                        <a:lnSpc>
                          <a:spcPct val="107000"/>
                        </a:lnSpc>
                        <a:spcAft>
                          <a:spcPts val="0"/>
                        </a:spcAft>
                      </a:pPr>
                      <a:r>
                        <a:rPr lang="en-GB" sz="800">
                          <a:effectLst/>
                        </a:rPr>
                        <a:t>Study Drug Administration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367618328"/>
                  </a:ext>
                </a:extLst>
              </a:tr>
              <a:tr h="181202">
                <a:tc>
                  <a:txBody>
                    <a:bodyPr/>
                    <a:lstStyle/>
                    <a:p>
                      <a:pPr>
                        <a:lnSpc>
                          <a:spcPct val="107000"/>
                        </a:lnSpc>
                        <a:spcAft>
                          <a:spcPts val="0"/>
                        </a:spcAft>
                      </a:pPr>
                      <a:r>
                        <a:rPr lang="en-GB" sz="800">
                          <a:effectLst/>
                        </a:rPr>
                        <a:t>ICP Monitoring</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4083665663"/>
                  </a:ext>
                </a:extLst>
              </a:tr>
              <a:tr h="181202">
                <a:tc>
                  <a:txBody>
                    <a:bodyPr/>
                    <a:lstStyle/>
                    <a:p>
                      <a:pPr>
                        <a:lnSpc>
                          <a:spcPct val="107000"/>
                        </a:lnSpc>
                        <a:spcAft>
                          <a:spcPts val="0"/>
                        </a:spcAft>
                      </a:pPr>
                      <a:r>
                        <a:rPr lang="en-GB" sz="800">
                          <a:effectLst/>
                        </a:rPr>
                        <a:t>Daily Data</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12470459"/>
                  </a:ext>
                </a:extLst>
              </a:tr>
              <a:tr h="301074">
                <a:tc>
                  <a:txBody>
                    <a:bodyPr/>
                    <a:lstStyle/>
                    <a:p>
                      <a:pPr>
                        <a:lnSpc>
                          <a:spcPct val="107000"/>
                        </a:lnSpc>
                        <a:spcAft>
                          <a:spcPts val="0"/>
                        </a:spcAft>
                      </a:pPr>
                      <a:r>
                        <a:rPr lang="en-GB" sz="800">
                          <a:effectLst/>
                        </a:rPr>
                        <a:t>Concomitant Treatments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716023392"/>
                  </a:ext>
                </a:extLst>
              </a:tr>
              <a:tr h="181202">
                <a:tc>
                  <a:txBody>
                    <a:bodyPr/>
                    <a:lstStyle/>
                    <a:p>
                      <a:pPr>
                        <a:lnSpc>
                          <a:spcPct val="107000"/>
                        </a:lnSpc>
                        <a:spcAft>
                          <a:spcPts val="0"/>
                        </a:spcAft>
                      </a:pPr>
                      <a:r>
                        <a:rPr lang="en-GB" sz="800">
                          <a:effectLst/>
                        </a:rPr>
                        <a:t>Critical Care Discharge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274235760"/>
                  </a:ext>
                </a:extLst>
              </a:tr>
              <a:tr h="181202">
                <a:tc>
                  <a:txBody>
                    <a:bodyPr/>
                    <a:lstStyle/>
                    <a:p>
                      <a:pPr>
                        <a:lnSpc>
                          <a:spcPct val="107000"/>
                        </a:lnSpc>
                        <a:spcAft>
                          <a:spcPts val="0"/>
                        </a:spcAft>
                      </a:pPr>
                      <a:r>
                        <a:rPr lang="en-GB" sz="800">
                          <a:effectLst/>
                        </a:rPr>
                        <a:t>Hospital Discharge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948385245"/>
                  </a:ext>
                </a:extLst>
              </a:tr>
              <a:tr h="301074">
                <a:tc>
                  <a:txBody>
                    <a:bodyPr/>
                    <a:lstStyle/>
                    <a:p>
                      <a:pPr>
                        <a:lnSpc>
                          <a:spcPct val="107000"/>
                        </a:lnSpc>
                        <a:spcAft>
                          <a:spcPts val="0"/>
                        </a:spcAft>
                      </a:pPr>
                      <a:r>
                        <a:rPr lang="en-GB" sz="800">
                          <a:effectLst/>
                        </a:rPr>
                        <a:t>Follow-up Day 90-360 (mortality)</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069683502"/>
                  </a:ext>
                </a:extLst>
              </a:tr>
              <a:tr h="181202">
                <a:tc>
                  <a:txBody>
                    <a:bodyPr/>
                    <a:lstStyle/>
                    <a:p>
                      <a:pPr>
                        <a:lnSpc>
                          <a:spcPct val="107000"/>
                        </a:lnSpc>
                        <a:spcAft>
                          <a:spcPts val="0"/>
                        </a:spcAft>
                      </a:pPr>
                      <a:r>
                        <a:rPr lang="en-GB" sz="800">
                          <a:effectLst/>
                        </a:rPr>
                        <a:t>Serious Adverse Events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863321884"/>
                  </a:ext>
                </a:extLst>
              </a:tr>
              <a:tr h="181202">
                <a:tc>
                  <a:txBody>
                    <a:bodyPr/>
                    <a:lstStyle/>
                    <a:p>
                      <a:pPr>
                        <a:lnSpc>
                          <a:spcPct val="107000"/>
                        </a:lnSpc>
                        <a:spcAft>
                          <a:spcPts val="0"/>
                        </a:spcAft>
                      </a:pPr>
                      <a:r>
                        <a:rPr lang="en-GB" sz="800">
                          <a:effectLst/>
                        </a:rPr>
                        <a:t>Non-compliances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4071147552"/>
                  </a:ext>
                </a:extLst>
              </a:tr>
              <a:tr h="181202">
                <a:tc>
                  <a:txBody>
                    <a:bodyPr/>
                    <a:lstStyle/>
                    <a:p>
                      <a:pPr>
                        <a:lnSpc>
                          <a:spcPct val="107000"/>
                        </a:lnSpc>
                        <a:spcAft>
                          <a:spcPts val="0"/>
                        </a:spcAft>
                      </a:pPr>
                      <a:r>
                        <a:rPr lang="en-GB" sz="800">
                          <a:effectLst/>
                        </a:rPr>
                        <a:t>Withdrawal form</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989365017"/>
                  </a:ext>
                </a:extLst>
              </a:tr>
              <a:tr h="181202">
                <a:tc>
                  <a:txBody>
                    <a:bodyPr/>
                    <a:lstStyle/>
                    <a:p>
                      <a:pPr>
                        <a:lnSpc>
                          <a:spcPct val="107000"/>
                        </a:lnSpc>
                        <a:spcAft>
                          <a:spcPts val="0"/>
                        </a:spcAft>
                      </a:pPr>
                      <a:r>
                        <a:rPr lang="en-GB" sz="800">
                          <a:effectLst/>
                        </a:rPr>
                        <a:t>Death Information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462875996"/>
                  </a:ext>
                </a:extLst>
              </a:tr>
              <a:tr h="301074">
                <a:tc>
                  <a:txBody>
                    <a:bodyPr/>
                    <a:lstStyle/>
                    <a:p>
                      <a:pPr>
                        <a:lnSpc>
                          <a:spcPct val="107000"/>
                        </a:lnSpc>
                        <a:spcAft>
                          <a:spcPts val="0"/>
                        </a:spcAft>
                      </a:pPr>
                      <a:r>
                        <a:rPr lang="en-GB" sz="800">
                          <a:effectLst/>
                        </a:rPr>
                        <a:t>3 month follow-up questionnaire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541483939"/>
                  </a:ext>
                </a:extLst>
              </a:tr>
              <a:tr h="301074">
                <a:tc>
                  <a:txBody>
                    <a:bodyPr/>
                    <a:lstStyle/>
                    <a:p>
                      <a:pPr>
                        <a:lnSpc>
                          <a:spcPct val="107000"/>
                        </a:lnSpc>
                        <a:spcAft>
                          <a:spcPts val="0"/>
                        </a:spcAft>
                      </a:pPr>
                      <a:r>
                        <a:rPr lang="en-GB" sz="800">
                          <a:effectLst/>
                        </a:rPr>
                        <a:t>6 month follow-up questionnaire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319421149"/>
                  </a:ext>
                </a:extLst>
              </a:tr>
              <a:tr h="301074">
                <a:tc>
                  <a:txBody>
                    <a:bodyPr/>
                    <a:lstStyle/>
                    <a:p>
                      <a:pPr>
                        <a:lnSpc>
                          <a:spcPct val="107000"/>
                        </a:lnSpc>
                        <a:spcAft>
                          <a:spcPts val="0"/>
                        </a:spcAft>
                      </a:pPr>
                      <a:r>
                        <a:rPr lang="en-GB" sz="800">
                          <a:effectLst/>
                        </a:rPr>
                        <a:t>12 month follow-up questionnaire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834321088"/>
                  </a:ext>
                </a:extLst>
              </a:tr>
              <a:tr h="181202">
                <a:tc>
                  <a:txBody>
                    <a:bodyPr/>
                    <a:lstStyle/>
                    <a:p>
                      <a:pPr>
                        <a:lnSpc>
                          <a:spcPct val="107000"/>
                        </a:lnSpc>
                        <a:spcAft>
                          <a:spcPts val="0"/>
                        </a:spcAft>
                      </a:pPr>
                      <a:r>
                        <a:rPr lang="en-GB" sz="800">
                          <a:effectLst/>
                        </a:rPr>
                        <a:t>End of Trial</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781328399"/>
                  </a:ext>
                </a:extLst>
              </a:tr>
            </a:tbl>
          </a:graphicData>
        </a:graphic>
      </p:graphicFrame>
    </p:spTree>
    <p:extLst>
      <p:ext uri="{BB962C8B-B14F-4D97-AF65-F5344CB8AC3E}">
        <p14:creationId xmlns:p14="http://schemas.microsoft.com/office/powerpoint/2010/main" val="2314177097"/>
      </p:ext>
    </p:extLst>
  </p:cSld>
  <p:clrMapOvr>
    <a:masterClrMapping/>
  </p:clrMapOvr>
  <p:timing>
    <p:tnLst>
      <p:par>
        <p:cTn id="1" dur="indefinite" restart="never" nodeType="tmRoot"/>
      </p:par>
    </p:tnLst>
  </p:timing>
</p:sld>
</file>

<file path=ppt/theme/theme1.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11514</TotalTime>
  <Words>2494</Words>
  <Application>Microsoft Office PowerPoint</Application>
  <PresentationFormat>On-screen Show (4:3)</PresentationFormat>
  <Paragraphs>403</Paragraphs>
  <Slides>19</Slides>
  <Notes>19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Calibri</vt:lpstr>
      <vt:lpstr>MS Mincho</vt:lpstr>
      <vt:lpstr>Times New Roman</vt:lpstr>
      <vt:lpstr>4/12 Departmental lockup</vt:lpstr>
      <vt:lpstr>1/12 Departmental lockup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Salt or Sugar (SOS) Trial</dc:title>
  <dc:creator>Matt Rowland</dc:creator>
  <cp:lastModifiedBy>Hill, Catherine</cp:lastModifiedBy>
  <cp:revision>329</cp:revision>
  <cp:lastPrinted>2020-01-24T16:10:49Z</cp:lastPrinted>
  <dcterms:created xsi:type="dcterms:W3CDTF">2019-05-08T14:13:29Z</dcterms:created>
  <dcterms:modified xsi:type="dcterms:W3CDTF">2020-09-01T13:51:16Z</dcterms:modified>
</cp:coreProperties>
</file>