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75" r:id="rId2"/>
    <p:sldMasterId id="2147483692" r:id="rId3"/>
  </p:sldMasterIdLst>
  <p:notesMasterIdLst>
    <p:notesMasterId r:id="rId19"/>
  </p:notesMasterIdLst>
  <p:sldIdLst>
    <p:sldId id="585" r:id="rId4"/>
    <p:sldId id="658" r:id="rId5"/>
    <p:sldId id="618" r:id="rId6"/>
    <p:sldId id="616" r:id="rId7"/>
    <p:sldId id="667" r:id="rId8"/>
    <p:sldId id="665" r:id="rId9"/>
    <p:sldId id="617" r:id="rId10"/>
    <p:sldId id="642" r:id="rId11"/>
    <p:sldId id="639" r:id="rId12"/>
    <p:sldId id="640" r:id="rId13"/>
    <p:sldId id="641" r:id="rId14"/>
    <p:sldId id="619" r:id="rId15"/>
    <p:sldId id="638" r:id="rId16"/>
    <p:sldId id="637" r:id="rId17"/>
    <p:sldId id="636" r:id="rId18"/>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5DA2"/>
    <a:srgbClr val="F190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0"/>
    <p:restoredTop sz="81860" autoAdjust="0"/>
  </p:normalViewPr>
  <p:slideViewPr>
    <p:cSldViewPr snapToGrid="0" snapToObjects="1">
      <p:cViewPr varScale="1">
        <p:scale>
          <a:sx n="85" d="100"/>
          <a:sy n="85" d="100"/>
        </p:scale>
        <p:origin x="94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No objection</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Explain trial and provide copy of patient information sheet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FD2EB29B-8F84-4492-9C44-E5C7B1B2554D}">
      <dgm:prSet custT="1"/>
      <dgm:spPr>
        <a:ln>
          <a:solidFill>
            <a:srgbClr val="F1904D"/>
          </a:solidFill>
        </a:ln>
      </dgm:spPr>
      <dgm:t>
        <a:bodyPr/>
        <a:lstStyle/>
        <a:p>
          <a:r>
            <a:rPr lang="en-US" sz="1800" dirty="0"/>
            <a:t>Ask personal legal representative to consider the patient’s wishes regarding trial participation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800" dirty="0"/>
            <a:t>If no objection expressed, complete the consent form.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70FFC831-F34E-41E6-8169-BA80779CCD57}">
      <dgm:prSet custT="1"/>
      <dgm:spPr>
        <a:ln>
          <a:solidFill>
            <a:srgbClr val="F1904D"/>
          </a:solidFill>
        </a:ln>
      </dgm:spPr>
      <dgm:t>
        <a:bodyPr/>
        <a:lstStyle/>
        <a:p>
          <a:r>
            <a:rPr lang="en-US" sz="1800" dirty="0"/>
            <a:t>Ask professional legal representative to consider best interests of the patient</a:t>
          </a:r>
        </a:p>
      </dgm:t>
    </dgm:pt>
    <dgm:pt modelId="{7AA162B8-7552-45FB-A640-C1720749EAC2}" type="parTrans" cxnId="{E856A881-5BDD-414C-985C-01CF3D58E435}">
      <dgm:prSet/>
      <dgm:spPr/>
      <dgm:t>
        <a:bodyPr/>
        <a:lstStyle/>
        <a:p>
          <a:endParaRPr lang="en-US"/>
        </a:p>
      </dgm:t>
    </dgm:pt>
    <dgm:pt modelId="{55DFE7BE-75D5-49E0-A618-D434A47C4D5D}" type="sibTrans" cxnId="{E856A881-5BDD-414C-985C-01CF3D58E435}">
      <dgm:prSet/>
      <dgm:spPr/>
      <dgm:t>
        <a:bodyPr/>
        <a:lstStyle/>
        <a:p>
          <a:endParaRPr lang="en-US"/>
        </a:p>
      </dgm:t>
    </dgm:pt>
    <dgm:pt modelId="{99B700D8-8AD5-480A-991C-5F29A580791D}">
      <dgm:prSet custT="1"/>
      <dgm:spPr>
        <a:ln>
          <a:solidFill>
            <a:srgbClr val="F1904D"/>
          </a:solidFill>
        </a:ln>
      </dgm:spPr>
      <dgm:t>
        <a:bodyPr/>
        <a:lstStyle/>
        <a:p>
          <a:r>
            <a:rPr lang="en-US" sz="1800" dirty="0"/>
            <a:t>Both legal representative </a:t>
          </a:r>
          <a:r>
            <a:rPr lang="en-US" sz="1800" b="1" dirty="0"/>
            <a:t>and</a:t>
          </a:r>
          <a:r>
            <a:rPr lang="en-US" sz="1800" dirty="0"/>
            <a:t> person receiving consent to sign the form. </a:t>
          </a:r>
        </a:p>
      </dgm:t>
    </dgm:pt>
    <dgm:pt modelId="{B02E7E6D-05F2-4EA9-9E68-795427A62B30}" type="parTrans" cxnId="{415ED02D-4AED-4972-9B95-64B1654BDE9A}">
      <dgm:prSet/>
      <dgm:spPr/>
      <dgm:t>
        <a:bodyPr/>
        <a:lstStyle/>
        <a:p>
          <a:endParaRPr lang="en-US"/>
        </a:p>
      </dgm:t>
    </dgm:pt>
    <dgm:pt modelId="{A2441A42-D883-43D7-8A65-7C3C2AA41664}" type="sibTrans" cxnId="{415ED02D-4AED-4972-9B95-64B1654BDE9A}">
      <dgm:prSet/>
      <dgm:spPr/>
      <dgm:t>
        <a:bodyPr/>
        <a:lstStyle/>
        <a:p>
          <a:endParaRPr lang="en-US"/>
        </a:p>
      </dgm:t>
    </dgm:pt>
    <dgm:pt modelId="{76AAD59B-BBEF-4107-A7EC-3219A9923F3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 Ensure you are using the correct version of the PIS and consent forms – there are different versions depending on who is consenting and whether it is pre- or post-enrolment. </a:t>
          </a:r>
        </a:p>
      </dgm:t>
    </dgm:pt>
    <dgm:pt modelId="{87DE38D3-1BAB-48C0-AA8F-A55678F718B1}" type="parTrans" cxnId="{50C40EE0-E02A-480B-B52F-52D17B82D84B}">
      <dgm:prSet/>
      <dgm:spPr/>
      <dgm:t>
        <a:bodyPr/>
        <a:lstStyle/>
        <a:p>
          <a:endParaRPr lang="en-US"/>
        </a:p>
      </dgm:t>
    </dgm:pt>
    <dgm:pt modelId="{849FB4B7-63A3-449F-A2A3-50C6C895C138}" type="sibTrans" cxnId="{50C40EE0-E02A-480B-B52F-52D17B82D84B}">
      <dgm:prSet/>
      <dgm:spPr/>
      <dgm:t>
        <a:bodyPr/>
        <a:lstStyle/>
        <a:p>
          <a:endParaRPr lang="en-US"/>
        </a:p>
      </dgm:t>
    </dgm:pt>
    <dgm:pt modelId="{4DE61F16-B35A-4772-AB52-F97C7670CC78}">
      <dgm:prSet custT="1"/>
      <dgm:spPr>
        <a:ln>
          <a:solidFill>
            <a:srgbClr val="F1904D"/>
          </a:solidFill>
        </a:ln>
      </dgm:spPr>
      <dgm:t>
        <a:bodyPr/>
        <a:lstStyle/>
        <a:p>
          <a:r>
            <a:rPr lang="en-US" sz="1800" dirty="0"/>
            <a:t>Document in medical notes.</a:t>
          </a:r>
        </a:p>
      </dgm:t>
    </dgm:pt>
    <dgm:pt modelId="{A1484331-32BC-4DB3-8D77-C5EBE4B814DF}" type="parTrans" cxnId="{45F96AB3-DE70-4484-A076-458A4E28B4C3}">
      <dgm:prSet/>
      <dgm:spPr/>
      <dgm:t>
        <a:bodyPr/>
        <a:lstStyle/>
        <a:p>
          <a:endParaRPr lang="en-US"/>
        </a:p>
      </dgm:t>
    </dgm:pt>
    <dgm:pt modelId="{CBB1B77E-FD3E-4391-97C4-EDF80EB63C91}" type="sibTrans" cxnId="{45F96AB3-DE70-4484-A076-458A4E28B4C3}">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custScaleY="100000" custLinFactNeighborX="1898" custLinFactNeighborY="-436">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99276" custLinFactNeighborX="168" custLinFactNeighborY="107">
        <dgm:presLayoutVars>
          <dgm:bulletEnabled val="1"/>
        </dgm:presLayoutVars>
      </dgm:prSet>
      <dgm:spPr/>
    </dgm:pt>
  </dgm:ptLst>
  <dgm:cxnLst>
    <dgm:cxn modelId="{CFFDFB09-FF90-4C9B-9F31-7F2D7200A1AF}" type="presOf" srcId="{4DE61F16-B35A-4772-AB52-F97C7670CC78}" destId="{241F8FA1-A949-440D-8E35-D7E2B789CF78}" srcOrd="0" destOrd="2" presId="urn:microsoft.com/office/officeart/2005/8/layout/chevron2"/>
    <dgm:cxn modelId="{A9BA400A-BDC6-42A6-8A32-8EB18B997F42}" type="presOf" srcId="{685BD88B-FF97-45BC-BCB3-FBEAF717E951}" destId="{656C095E-294A-4A6C-B424-16A92516D982}" srcOrd="0" destOrd="0" presId="urn:microsoft.com/office/officeart/2005/8/layout/chevron2"/>
    <dgm:cxn modelId="{18EDD813-AF20-4523-81E3-BDDB849724A6}" type="presOf" srcId="{53CEF14F-8D21-4112-B953-EF1A6C502651}" destId="{3672A031-C10F-4033-82EC-4FA50F44BA6F}" srcOrd="0" destOrd="0" presId="urn:microsoft.com/office/officeart/2005/8/layout/chevron2"/>
    <dgm:cxn modelId="{415ED02D-4AED-4972-9B95-64B1654BDE9A}" srcId="{94988230-5013-402B-86F2-3B13F8B0DBE2}" destId="{99B700D8-8AD5-480A-991C-5F29A580791D}" srcOrd="1" destOrd="0" parTransId="{B02E7E6D-05F2-4EA9-9E68-795427A62B30}" sibTransId="{A2441A42-D883-43D7-8A65-7C3C2AA41664}"/>
    <dgm:cxn modelId="{1DB7DC33-C0C9-4A06-9EA8-BE713CAED3BC}" srcId="{685BD88B-FF97-45BC-BCB3-FBEAF717E951}" destId="{94988230-5013-402B-86F2-3B13F8B0DBE2}" srcOrd="2" destOrd="0" parTransId="{21C3C554-B8A8-43DA-94DF-7C9459B14775}" sibTransId="{56CAA5EE-8829-4F06-AD47-448F644B4FB5}"/>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E856A881-5BDD-414C-985C-01CF3D58E435}" srcId="{53CEF14F-8D21-4112-B953-EF1A6C502651}" destId="{70FFC831-F34E-41E6-8169-BA80779CCD57}" srcOrd="1" destOrd="0" parTransId="{7AA162B8-7552-45FB-A640-C1720749EAC2}" sibTransId="{55DFE7BE-75D5-49E0-A618-D434A47C4D5D}"/>
    <dgm:cxn modelId="{B470D18D-0DEE-42F0-8D1D-C1E38A4B1693}" srcId="{94988230-5013-402B-86F2-3B13F8B0DBE2}" destId="{78860039-2888-47E5-8C87-EA31D1FC9BC6}" srcOrd="0" destOrd="0" parTransId="{9DACAA1A-BAFB-4DDE-AE56-FD16A553CCFC}" sibTransId="{57CBE53F-D1F7-471F-8BD3-88E42B73289C}"/>
    <dgm:cxn modelId="{9B38D8A2-92A6-47D0-875B-6C266D5417EB}" type="presOf" srcId="{70FFC831-F34E-41E6-8169-BA80779CCD57}" destId="{4098DF77-AF3C-4F21-B807-783963C866BA}" srcOrd="0" destOrd="1" presId="urn:microsoft.com/office/officeart/2005/8/layout/chevron2"/>
    <dgm:cxn modelId="{3BAFE5AC-DAB0-4DF8-9A93-AA0CEAECC21F}" type="presOf" srcId="{1BF5CDD1-180C-4A47-A5A7-A7D7DEC7B1DA}" destId="{A5560BC8-F12B-4C9F-A0FA-0D57E7296D0C}" srcOrd="0" destOrd="0" presId="urn:microsoft.com/office/officeart/2005/8/layout/chevron2"/>
    <dgm:cxn modelId="{45F96AB3-DE70-4484-A076-458A4E28B4C3}" srcId="{94988230-5013-402B-86F2-3B13F8B0DBE2}" destId="{4DE61F16-B35A-4772-AB52-F97C7670CC78}" srcOrd="2" destOrd="0" parTransId="{A1484331-32BC-4DB3-8D77-C5EBE4B814DF}" sibTransId="{CBB1B77E-FD3E-4391-97C4-EDF80EB63C91}"/>
    <dgm:cxn modelId="{43565FBA-E62A-4772-AA29-91DB296DF162}" type="presOf" srcId="{76AAD59B-BBEF-4107-A7EC-3219A9923F32}" destId="{A5560BC8-F12B-4C9F-A0FA-0D57E7296D0C}" srcOrd="0" destOrd="1" presId="urn:microsoft.com/office/officeart/2005/8/layout/chevron2"/>
    <dgm:cxn modelId="{50C40EE0-E02A-480B-B52F-52D17B82D84B}" srcId="{D4A65B82-2018-4865-AABD-682B9C089E99}" destId="{76AAD59B-BBEF-4107-A7EC-3219A9923F32}" srcOrd="1" destOrd="0" parTransId="{87DE38D3-1BAB-48C0-AA8F-A55678F718B1}" sibTransId="{849FB4B7-63A3-449F-A2A3-50C6C895C138}"/>
    <dgm:cxn modelId="{A5E657EC-9CE5-47C3-9DFA-161DDC17A2F1}" type="presOf" srcId="{99B700D8-8AD5-480A-991C-5F29A580791D}" destId="{241F8FA1-A949-440D-8E35-D7E2B789CF78}"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5BD88B-FF97-45BC-BCB3-FBEAF717E951}" type="doc">
      <dgm:prSet loTypeId="urn:microsoft.com/office/officeart/2005/8/layout/chevron2" loCatId="process" qsTypeId="urn:microsoft.com/office/officeart/2005/8/quickstyle/simple1" qsCatId="simple" csTypeId="urn:microsoft.com/office/officeart/2005/8/colors/accent1_2" csCatId="accent1" phldr="1"/>
      <dgm:spPr/>
    </dgm:pt>
    <dgm:pt modelId="{D4A65B82-2018-4865-AABD-682B9C089E99}">
      <dgm:prSet phldrT="[Text]"/>
      <dgm:spPr>
        <a:solidFill>
          <a:srgbClr val="105DA2"/>
        </a:solidFill>
      </dgm:spPr>
      <dgm:t>
        <a:bodyPr/>
        <a:lstStyle/>
        <a:p>
          <a:r>
            <a:rPr lang="en-US" dirty="0"/>
            <a:t>Patient Information Sheet</a:t>
          </a:r>
        </a:p>
      </dgm:t>
    </dgm:pt>
    <dgm:pt modelId="{487433D0-B69D-4214-8662-832681EAA414}" type="parTrans" cxnId="{3EC9364F-E7C0-4843-ACD3-73AD455ECBB8}">
      <dgm:prSet/>
      <dgm:spPr/>
      <dgm:t>
        <a:bodyPr/>
        <a:lstStyle/>
        <a:p>
          <a:endParaRPr lang="en-US"/>
        </a:p>
      </dgm:t>
    </dgm:pt>
    <dgm:pt modelId="{7C3CF247-40B6-4CE0-A72D-243BAD69D39B}" type="sibTrans" cxnId="{3EC9364F-E7C0-4843-ACD3-73AD455ECBB8}">
      <dgm:prSet/>
      <dgm:spPr/>
      <dgm:t>
        <a:bodyPr/>
        <a:lstStyle/>
        <a:p>
          <a:endParaRPr lang="en-US"/>
        </a:p>
      </dgm:t>
    </dgm:pt>
    <dgm:pt modelId="{53CEF14F-8D21-4112-B953-EF1A6C502651}">
      <dgm:prSet phldrT="[Text]"/>
      <dgm:spPr>
        <a:solidFill>
          <a:srgbClr val="105DA2"/>
        </a:solidFill>
      </dgm:spPr>
      <dgm:t>
        <a:bodyPr/>
        <a:lstStyle/>
        <a:p>
          <a:r>
            <a:rPr lang="en-US" dirty="0"/>
            <a:t>Obtain verbal consent  </a:t>
          </a:r>
        </a:p>
      </dgm:t>
    </dgm:pt>
    <dgm:pt modelId="{10A27D1E-5F79-419F-ACA9-528C8F7672A9}" type="parTrans" cxnId="{B0931FEE-62F7-4C94-ACD3-032136C16DFB}">
      <dgm:prSet/>
      <dgm:spPr/>
      <dgm:t>
        <a:bodyPr/>
        <a:lstStyle/>
        <a:p>
          <a:endParaRPr lang="en-US"/>
        </a:p>
      </dgm:t>
    </dgm:pt>
    <dgm:pt modelId="{5DB1E8F1-85E9-4F88-B9FC-C848EE766C52}" type="sibTrans" cxnId="{B0931FEE-62F7-4C94-ACD3-032136C16DFB}">
      <dgm:prSet/>
      <dgm:spPr/>
      <dgm:t>
        <a:bodyPr/>
        <a:lstStyle/>
        <a:p>
          <a:endParaRPr lang="en-US"/>
        </a:p>
      </dgm:t>
    </dgm:pt>
    <dgm:pt modelId="{94988230-5013-402B-86F2-3B13F8B0DBE2}">
      <dgm:prSet phldrT="[Text]"/>
      <dgm:spPr>
        <a:solidFill>
          <a:srgbClr val="105DA2"/>
        </a:solidFill>
      </dgm:spPr>
      <dgm:t>
        <a:bodyPr/>
        <a:lstStyle/>
        <a:p>
          <a:r>
            <a:rPr lang="en-US" dirty="0"/>
            <a:t>Document on consent form</a:t>
          </a:r>
        </a:p>
      </dgm:t>
    </dgm:pt>
    <dgm:pt modelId="{21C3C554-B8A8-43DA-94DF-7C9459B14775}" type="parTrans" cxnId="{1DB7DC33-C0C9-4A06-9EA8-BE713CAED3BC}">
      <dgm:prSet/>
      <dgm:spPr/>
      <dgm:t>
        <a:bodyPr/>
        <a:lstStyle/>
        <a:p>
          <a:endParaRPr lang="en-US"/>
        </a:p>
      </dgm:t>
    </dgm:pt>
    <dgm:pt modelId="{56CAA5EE-8829-4F06-AD47-448F644B4FB5}" type="sibTrans" cxnId="{1DB7DC33-C0C9-4A06-9EA8-BE713CAED3BC}">
      <dgm:prSet/>
      <dgm:spPr/>
      <dgm:t>
        <a:bodyPr/>
        <a:lstStyle/>
        <a:p>
          <a:endParaRPr lang="en-US"/>
        </a:p>
      </dgm:t>
    </dgm:pt>
    <dgm:pt modelId="{1BF5CDD1-180C-4A47-A5A7-A7D7DEC7B1DA}">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t> Explain trial to Personal LR/patient</a:t>
          </a:r>
        </a:p>
      </dgm:t>
    </dgm:pt>
    <dgm:pt modelId="{94AF6750-E193-4119-BC94-09395709115F}" type="parTrans" cxnId="{3BC99F42-8628-473B-A75B-2A612D64EA5E}">
      <dgm:prSet/>
      <dgm:spPr/>
      <dgm:t>
        <a:bodyPr/>
        <a:lstStyle/>
        <a:p>
          <a:endParaRPr lang="en-US"/>
        </a:p>
      </dgm:t>
    </dgm:pt>
    <dgm:pt modelId="{A9F25467-65D6-45DC-9845-06D3792466BE}" type="sibTrans" cxnId="{3BC99F42-8628-473B-A75B-2A612D64EA5E}">
      <dgm:prSet/>
      <dgm:spPr/>
      <dgm:t>
        <a:bodyPr/>
        <a:lstStyle/>
        <a:p>
          <a:endParaRPr lang="en-US"/>
        </a:p>
      </dgm:t>
    </dgm:pt>
    <dgm:pt modelId="{D445BB87-B0E2-4910-8B88-B5D712DF0722}">
      <dgm:prSet custT="1"/>
      <dgm:spPr>
        <a:ln>
          <a:solidFill>
            <a:srgbClr val="F1904D"/>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t> Send/provide copy of patient information sheet</a:t>
          </a:r>
        </a:p>
      </dgm:t>
    </dgm:pt>
    <dgm:pt modelId="{202A4848-244F-40D7-B9E6-0C8E6ED0E09A}" type="parTrans" cxnId="{0A98B58E-2CD5-4B44-8DFE-0DD533113927}">
      <dgm:prSet/>
      <dgm:spPr/>
      <dgm:t>
        <a:bodyPr/>
        <a:lstStyle/>
        <a:p>
          <a:endParaRPr lang="en-US"/>
        </a:p>
      </dgm:t>
    </dgm:pt>
    <dgm:pt modelId="{6488BB8E-50EA-4E44-8455-C81859FE5886}" type="sibTrans" cxnId="{0A98B58E-2CD5-4B44-8DFE-0DD533113927}">
      <dgm:prSet/>
      <dgm:spPr/>
      <dgm:t>
        <a:bodyPr/>
        <a:lstStyle/>
        <a:p>
          <a:endParaRPr lang="en-US"/>
        </a:p>
      </dgm:t>
    </dgm:pt>
    <dgm:pt modelId="{FD2EB29B-8F84-4492-9C44-E5C7B1B2554D}">
      <dgm:prSet custT="1"/>
      <dgm:spPr>
        <a:ln>
          <a:solidFill>
            <a:srgbClr val="F1904D"/>
          </a:solidFill>
        </a:ln>
      </dgm:spPr>
      <dgm:t>
        <a:bodyPr/>
        <a:lstStyle/>
        <a:p>
          <a:r>
            <a:rPr lang="en-US" sz="1800" dirty="0"/>
            <a:t>Read out consent form and ask Personal LR/patient to confirm if they agree verbally. </a:t>
          </a:r>
        </a:p>
      </dgm:t>
    </dgm:pt>
    <dgm:pt modelId="{55CC349D-63E0-4DC6-B150-646A7E506C45}" type="parTrans" cxnId="{B5894980-C8AB-4DEB-83D9-08A1D97C66A3}">
      <dgm:prSet/>
      <dgm:spPr/>
      <dgm:t>
        <a:bodyPr/>
        <a:lstStyle/>
        <a:p>
          <a:endParaRPr lang="en-US"/>
        </a:p>
      </dgm:t>
    </dgm:pt>
    <dgm:pt modelId="{1130A8A5-E388-41BD-ACC5-86D78C598CAE}" type="sibTrans" cxnId="{B5894980-C8AB-4DEB-83D9-08A1D97C66A3}">
      <dgm:prSet/>
      <dgm:spPr/>
      <dgm:t>
        <a:bodyPr/>
        <a:lstStyle/>
        <a:p>
          <a:endParaRPr lang="en-US"/>
        </a:p>
      </dgm:t>
    </dgm:pt>
    <dgm:pt modelId="{78860039-2888-47E5-8C87-EA31D1FC9BC6}">
      <dgm:prSet custT="1"/>
      <dgm:spPr>
        <a:ln>
          <a:solidFill>
            <a:srgbClr val="F1904D"/>
          </a:solidFill>
        </a:ln>
      </dgm:spPr>
      <dgm:t>
        <a:bodyPr/>
        <a:lstStyle/>
        <a:p>
          <a:r>
            <a:rPr lang="en-US" sz="1700" dirty="0"/>
            <a:t>Person obtaining consent to write their own initials in the boxes to indicate the Personal LR/patient agreed to clause </a:t>
          </a:r>
        </a:p>
      </dgm:t>
    </dgm:pt>
    <dgm:pt modelId="{9DACAA1A-BAFB-4DDE-AE56-FD16A553CCFC}" type="parTrans" cxnId="{B470D18D-0DEE-42F0-8D1D-C1E38A4B1693}">
      <dgm:prSet/>
      <dgm:spPr/>
      <dgm:t>
        <a:bodyPr/>
        <a:lstStyle/>
        <a:p>
          <a:endParaRPr lang="en-US"/>
        </a:p>
      </dgm:t>
    </dgm:pt>
    <dgm:pt modelId="{57CBE53F-D1F7-471F-8BD3-88E42B73289C}" type="sibTrans" cxnId="{B470D18D-0DEE-42F0-8D1D-C1E38A4B1693}">
      <dgm:prSet/>
      <dgm:spPr/>
      <dgm:t>
        <a:bodyPr/>
        <a:lstStyle/>
        <a:p>
          <a:endParaRPr lang="en-US"/>
        </a:p>
      </dgm:t>
    </dgm:pt>
    <dgm:pt modelId="{B2D3CCFB-DD56-4BC6-935F-6BB1280114A1}">
      <dgm:prSet custT="1"/>
      <dgm:spPr>
        <a:ln>
          <a:solidFill>
            <a:srgbClr val="F1904D"/>
          </a:solidFill>
        </a:ln>
      </dgm:spPr>
      <dgm:t>
        <a:bodyPr/>
        <a:lstStyle/>
        <a:p>
          <a:r>
            <a:rPr lang="en-US" sz="1700" dirty="0"/>
            <a:t>Both person obtaining consent </a:t>
          </a:r>
          <a:r>
            <a:rPr lang="en-US" sz="1700" b="1" u="sng" dirty="0"/>
            <a:t>and</a:t>
          </a:r>
          <a:r>
            <a:rPr lang="en-US" sz="1700" dirty="0"/>
            <a:t> witness to sign the consent form</a:t>
          </a:r>
        </a:p>
      </dgm:t>
    </dgm:pt>
    <dgm:pt modelId="{89D73867-94FF-4CC5-994A-ECA299A59D6C}" type="parTrans" cxnId="{EEB0650C-6412-42F6-A8C9-2E7E97054DD1}">
      <dgm:prSet/>
      <dgm:spPr/>
      <dgm:t>
        <a:bodyPr/>
        <a:lstStyle/>
        <a:p>
          <a:endParaRPr lang="en-US"/>
        </a:p>
      </dgm:t>
    </dgm:pt>
    <dgm:pt modelId="{44EE83A9-0435-4CEF-84B6-3D5206333190}" type="sibTrans" cxnId="{EEB0650C-6412-42F6-A8C9-2E7E97054DD1}">
      <dgm:prSet/>
      <dgm:spPr/>
      <dgm:t>
        <a:bodyPr/>
        <a:lstStyle/>
        <a:p>
          <a:endParaRPr lang="en-US"/>
        </a:p>
      </dgm:t>
    </dgm:pt>
    <dgm:pt modelId="{5AC9F29A-2EA9-488B-842E-E097DF2A396D}">
      <dgm:prSet custT="1"/>
      <dgm:spPr>
        <a:ln>
          <a:solidFill>
            <a:srgbClr val="F1904D"/>
          </a:solidFill>
        </a:ln>
      </dgm:spPr>
      <dgm:t>
        <a:bodyPr/>
        <a:lstStyle/>
        <a:p>
          <a:r>
            <a:rPr lang="en-US" sz="1700" dirty="0"/>
            <a:t>Document in patient medical notes and record how impartial witness was selected. </a:t>
          </a:r>
        </a:p>
      </dgm:t>
    </dgm:pt>
    <dgm:pt modelId="{F7E1221D-F28C-402A-9751-647782D35910}" type="parTrans" cxnId="{C1BC1252-15E6-4DEA-A747-DDEE6A038156}">
      <dgm:prSet/>
      <dgm:spPr/>
      <dgm:t>
        <a:bodyPr/>
        <a:lstStyle/>
        <a:p>
          <a:endParaRPr lang="en-US"/>
        </a:p>
      </dgm:t>
    </dgm:pt>
    <dgm:pt modelId="{F9E759B6-C08A-4675-B3FF-8DF8937E7D13}" type="sibTrans" cxnId="{C1BC1252-15E6-4DEA-A747-DDEE6A038156}">
      <dgm:prSet/>
      <dgm:spPr/>
      <dgm:t>
        <a:bodyPr/>
        <a:lstStyle/>
        <a:p>
          <a:endParaRPr lang="en-US"/>
        </a:p>
      </dgm:t>
    </dgm:pt>
    <dgm:pt modelId="{656C095E-294A-4A6C-B424-16A92516D982}" type="pres">
      <dgm:prSet presAssocID="{685BD88B-FF97-45BC-BCB3-FBEAF717E951}" presName="linearFlow" presStyleCnt="0">
        <dgm:presLayoutVars>
          <dgm:dir/>
          <dgm:animLvl val="lvl"/>
          <dgm:resizeHandles val="exact"/>
        </dgm:presLayoutVars>
      </dgm:prSet>
      <dgm:spPr/>
    </dgm:pt>
    <dgm:pt modelId="{491383C1-1B1E-468D-AC30-98B8BF43D36A}" type="pres">
      <dgm:prSet presAssocID="{D4A65B82-2018-4865-AABD-682B9C089E99}" presName="composite" presStyleCnt="0"/>
      <dgm:spPr/>
    </dgm:pt>
    <dgm:pt modelId="{C7DA402B-E480-4CCB-986A-88A9A76B1211}" type="pres">
      <dgm:prSet presAssocID="{D4A65B82-2018-4865-AABD-682B9C089E99}" presName="parentText" presStyleLbl="alignNode1" presStyleIdx="0" presStyleCnt="3" custScaleX="103519">
        <dgm:presLayoutVars>
          <dgm:chMax val="1"/>
          <dgm:bulletEnabled val="1"/>
        </dgm:presLayoutVars>
      </dgm:prSet>
      <dgm:spPr/>
    </dgm:pt>
    <dgm:pt modelId="{A5560BC8-F12B-4C9F-A0FA-0D57E7296D0C}" type="pres">
      <dgm:prSet presAssocID="{D4A65B82-2018-4865-AABD-682B9C089E99}" presName="descendantText" presStyleLbl="alignAcc1" presStyleIdx="0" presStyleCnt="3">
        <dgm:presLayoutVars>
          <dgm:bulletEnabled val="1"/>
        </dgm:presLayoutVars>
      </dgm:prSet>
      <dgm:spPr/>
    </dgm:pt>
    <dgm:pt modelId="{20576815-5F3D-4049-A96D-C77ADF2FD33A}" type="pres">
      <dgm:prSet presAssocID="{7C3CF247-40B6-4CE0-A72D-243BAD69D39B}" presName="sp" presStyleCnt="0"/>
      <dgm:spPr/>
    </dgm:pt>
    <dgm:pt modelId="{FF04C262-BACF-4D0F-A070-599229567E44}" type="pres">
      <dgm:prSet presAssocID="{53CEF14F-8D21-4112-B953-EF1A6C502651}" presName="composite" presStyleCnt="0"/>
      <dgm:spPr/>
    </dgm:pt>
    <dgm:pt modelId="{3672A031-C10F-4033-82EC-4FA50F44BA6F}" type="pres">
      <dgm:prSet presAssocID="{53CEF14F-8D21-4112-B953-EF1A6C502651}" presName="parentText" presStyleLbl="alignNode1" presStyleIdx="1" presStyleCnt="3">
        <dgm:presLayoutVars>
          <dgm:chMax val="1"/>
          <dgm:bulletEnabled val="1"/>
        </dgm:presLayoutVars>
      </dgm:prSet>
      <dgm:spPr/>
    </dgm:pt>
    <dgm:pt modelId="{4098DF77-AF3C-4F21-B807-783963C866BA}" type="pres">
      <dgm:prSet presAssocID="{53CEF14F-8D21-4112-B953-EF1A6C502651}" presName="descendantText" presStyleLbl="alignAcc1" presStyleIdx="1" presStyleCnt="3">
        <dgm:presLayoutVars>
          <dgm:bulletEnabled val="1"/>
        </dgm:presLayoutVars>
      </dgm:prSet>
      <dgm:spPr/>
    </dgm:pt>
    <dgm:pt modelId="{2288D5F9-6EFE-4601-A23A-66BBDFFDA424}" type="pres">
      <dgm:prSet presAssocID="{5DB1E8F1-85E9-4F88-B9FC-C848EE766C52}" presName="sp" presStyleCnt="0"/>
      <dgm:spPr/>
    </dgm:pt>
    <dgm:pt modelId="{530AAD26-7A1B-4A4F-B78A-108F81B166B3}" type="pres">
      <dgm:prSet presAssocID="{94988230-5013-402B-86F2-3B13F8B0DBE2}" presName="composite" presStyleCnt="0"/>
      <dgm:spPr/>
    </dgm:pt>
    <dgm:pt modelId="{D205606E-47A9-426A-B54B-DE1AC5E12B7E}" type="pres">
      <dgm:prSet presAssocID="{94988230-5013-402B-86F2-3B13F8B0DBE2}" presName="parentText" presStyleLbl="alignNode1" presStyleIdx="2" presStyleCnt="3">
        <dgm:presLayoutVars>
          <dgm:chMax val="1"/>
          <dgm:bulletEnabled val="1"/>
        </dgm:presLayoutVars>
      </dgm:prSet>
      <dgm:spPr/>
    </dgm:pt>
    <dgm:pt modelId="{241F8FA1-A949-440D-8E35-D7E2B789CF78}" type="pres">
      <dgm:prSet presAssocID="{94988230-5013-402B-86F2-3B13F8B0DBE2}" presName="descendantText" presStyleLbl="alignAcc1" presStyleIdx="2" presStyleCnt="3" custScaleY="111525">
        <dgm:presLayoutVars>
          <dgm:bulletEnabled val="1"/>
        </dgm:presLayoutVars>
      </dgm:prSet>
      <dgm:spPr/>
    </dgm:pt>
  </dgm:ptLst>
  <dgm:cxnLst>
    <dgm:cxn modelId="{A9BA400A-BDC6-42A6-8A32-8EB18B997F42}" type="presOf" srcId="{685BD88B-FF97-45BC-BCB3-FBEAF717E951}" destId="{656C095E-294A-4A6C-B424-16A92516D982}" srcOrd="0" destOrd="0" presId="urn:microsoft.com/office/officeart/2005/8/layout/chevron2"/>
    <dgm:cxn modelId="{EEB0650C-6412-42F6-A8C9-2E7E97054DD1}" srcId="{94988230-5013-402B-86F2-3B13F8B0DBE2}" destId="{B2D3CCFB-DD56-4BC6-935F-6BB1280114A1}" srcOrd="1" destOrd="0" parTransId="{89D73867-94FF-4CC5-994A-ECA299A59D6C}" sibTransId="{44EE83A9-0435-4CEF-84B6-3D5206333190}"/>
    <dgm:cxn modelId="{18EDD813-AF20-4523-81E3-BDDB849724A6}" type="presOf" srcId="{53CEF14F-8D21-4112-B953-EF1A6C502651}" destId="{3672A031-C10F-4033-82EC-4FA50F44BA6F}" srcOrd="0" destOrd="0" presId="urn:microsoft.com/office/officeart/2005/8/layout/chevron2"/>
    <dgm:cxn modelId="{1DB7DC33-C0C9-4A06-9EA8-BE713CAED3BC}" srcId="{685BD88B-FF97-45BC-BCB3-FBEAF717E951}" destId="{94988230-5013-402B-86F2-3B13F8B0DBE2}" srcOrd="2" destOrd="0" parTransId="{21C3C554-B8A8-43DA-94DF-7C9459B14775}" sibTransId="{56CAA5EE-8829-4F06-AD47-448F644B4FB5}"/>
    <dgm:cxn modelId="{46372E5F-3656-4899-8CE8-9574A048F01C}" type="presOf" srcId="{5AC9F29A-2EA9-488B-842E-E097DF2A396D}" destId="{241F8FA1-A949-440D-8E35-D7E2B789CF78}" srcOrd="0" destOrd="2" presId="urn:microsoft.com/office/officeart/2005/8/layout/chevron2"/>
    <dgm:cxn modelId="{3BC99F42-8628-473B-A75B-2A612D64EA5E}" srcId="{D4A65B82-2018-4865-AABD-682B9C089E99}" destId="{1BF5CDD1-180C-4A47-A5A7-A7D7DEC7B1DA}" srcOrd="0" destOrd="0" parTransId="{94AF6750-E193-4119-BC94-09395709115F}" sibTransId="{A9F25467-65D6-45DC-9845-06D3792466BE}"/>
    <dgm:cxn modelId="{160BE167-A3DD-43EC-A17E-53F6264324E3}" type="presOf" srcId="{94988230-5013-402B-86F2-3B13F8B0DBE2}" destId="{D205606E-47A9-426A-B54B-DE1AC5E12B7E}" srcOrd="0" destOrd="0" presId="urn:microsoft.com/office/officeart/2005/8/layout/chevron2"/>
    <dgm:cxn modelId="{1D825B6E-823D-4DEB-9D56-F1218FE4658B}" type="presOf" srcId="{D4A65B82-2018-4865-AABD-682B9C089E99}" destId="{C7DA402B-E480-4CCB-986A-88A9A76B1211}" srcOrd="0" destOrd="0" presId="urn:microsoft.com/office/officeart/2005/8/layout/chevron2"/>
    <dgm:cxn modelId="{3EC9364F-E7C0-4843-ACD3-73AD455ECBB8}" srcId="{685BD88B-FF97-45BC-BCB3-FBEAF717E951}" destId="{D4A65B82-2018-4865-AABD-682B9C089E99}" srcOrd="0" destOrd="0" parTransId="{487433D0-B69D-4214-8662-832681EAA414}" sibTransId="{7C3CF247-40B6-4CE0-A72D-243BAD69D39B}"/>
    <dgm:cxn modelId="{C1BC1252-15E6-4DEA-A747-DDEE6A038156}" srcId="{94988230-5013-402B-86F2-3B13F8B0DBE2}" destId="{5AC9F29A-2EA9-488B-842E-E097DF2A396D}" srcOrd="2" destOrd="0" parTransId="{F7E1221D-F28C-402A-9751-647782D35910}" sibTransId="{F9E759B6-C08A-4675-B3FF-8DF8937E7D13}"/>
    <dgm:cxn modelId="{B5894980-C8AB-4DEB-83D9-08A1D97C66A3}" srcId="{53CEF14F-8D21-4112-B953-EF1A6C502651}" destId="{FD2EB29B-8F84-4492-9C44-E5C7B1B2554D}" srcOrd="0" destOrd="0" parTransId="{55CC349D-63E0-4DC6-B150-646A7E506C45}" sibTransId="{1130A8A5-E388-41BD-ACC5-86D78C598CAE}"/>
    <dgm:cxn modelId="{F673BC80-6277-4994-8F35-9241D4163058}" type="presOf" srcId="{FD2EB29B-8F84-4492-9C44-E5C7B1B2554D}" destId="{4098DF77-AF3C-4F21-B807-783963C866BA}" srcOrd="0" destOrd="0" presId="urn:microsoft.com/office/officeart/2005/8/layout/chevron2"/>
    <dgm:cxn modelId="{B470D18D-0DEE-42F0-8D1D-C1E38A4B1693}" srcId="{94988230-5013-402B-86F2-3B13F8B0DBE2}" destId="{78860039-2888-47E5-8C87-EA31D1FC9BC6}" srcOrd="0" destOrd="0" parTransId="{9DACAA1A-BAFB-4DDE-AE56-FD16A553CCFC}" sibTransId="{57CBE53F-D1F7-471F-8BD3-88E42B73289C}"/>
    <dgm:cxn modelId="{0A98B58E-2CD5-4B44-8DFE-0DD533113927}" srcId="{D4A65B82-2018-4865-AABD-682B9C089E99}" destId="{D445BB87-B0E2-4910-8B88-B5D712DF0722}" srcOrd="1" destOrd="0" parTransId="{202A4848-244F-40D7-B9E6-0C8E6ED0E09A}" sibTransId="{6488BB8E-50EA-4E44-8455-C81859FE5886}"/>
    <dgm:cxn modelId="{3BAFE5AC-DAB0-4DF8-9A93-AA0CEAECC21F}" type="presOf" srcId="{1BF5CDD1-180C-4A47-A5A7-A7D7DEC7B1DA}" destId="{A5560BC8-F12B-4C9F-A0FA-0D57E7296D0C}" srcOrd="0" destOrd="0" presId="urn:microsoft.com/office/officeart/2005/8/layout/chevron2"/>
    <dgm:cxn modelId="{E43188E4-187E-474F-93FC-75A465E01966}" type="presOf" srcId="{D445BB87-B0E2-4910-8B88-B5D712DF0722}" destId="{A5560BC8-F12B-4C9F-A0FA-0D57E7296D0C}" srcOrd="0" destOrd="1" presId="urn:microsoft.com/office/officeart/2005/8/layout/chevron2"/>
    <dgm:cxn modelId="{B0931FEE-62F7-4C94-ACD3-032136C16DFB}" srcId="{685BD88B-FF97-45BC-BCB3-FBEAF717E951}" destId="{53CEF14F-8D21-4112-B953-EF1A6C502651}" srcOrd="1" destOrd="0" parTransId="{10A27D1E-5F79-419F-ACA9-528C8F7672A9}" sibTransId="{5DB1E8F1-85E9-4F88-B9FC-C848EE766C52}"/>
    <dgm:cxn modelId="{4C16B5FD-3256-4FB2-8D63-9BB140570925}" type="presOf" srcId="{B2D3CCFB-DD56-4BC6-935F-6BB1280114A1}" destId="{241F8FA1-A949-440D-8E35-D7E2B789CF78}" srcOrd="0" destOrd="1" presId="urn:microsoft.com/office/officeart/2005/8/layout/chevron2"/>
    <dgm:cxn modelId="{3C1C5FFF-8DB6-43AE-80F6-B0C983759E67}" type="presOf" srcId="{78860039-2888-47E5-8C87-EA31D1FC9BC6}" destId="{241F8FA1-A949-440D-8E35-D7E2B789CF78}" srcOrd="0" destOrd="0" presId="urn:microsoft.com/office/officeart/2005/8/layout/chevron2"/>
    <dgm:cxn modelId="{542AF97E-181A-49EB-98E7-7895F63D16E7}" type="presParOf" srcId="{656C095E-294A-4A6C-B424-16A92516D982}" destId="{491383C1-1B1E-468D-AC30-98B8BF43D36A}" srcOrd="0" destOrd="0" presId="urn:microsoft.com/office/officeart/2005/8/layout/chevron2"/>
    <dgm:cxn modelId="{B62ECAC2-2437-4470-8F28-4C626F751F30}" type="presParOf" srcId="{491383C1-1B1E-468D-AC30-98B8BF43D36A}" destId="{C7DA402B-E480-4CCB-986A-88A9A76B1211}" srcOrd="0" destOrd="0" presId="urn:microsoft.com/office/officeart/2005/8/layout/chevron2"/>
    <dgm:cxn modelId="{0C296838-B3C4-4FBA-9C6A-116FD4508A43}" type="presParOf" srcId="{491383C1-1B1E-468D-AC30-98B8BF43D36A}" destId="{A5560BC8-F12B-4C9F-A0FA-0D57E7296D0C}" srcOrd="1" destOrd="0" presId="urn:microsoft.com/office/officeart/2005/8/layout/chevron2"/>
    <dgm:cxn modelId="{46399A45-F4EB-4000-B071-F34457C09A0E}" type="presParOf" srcId="{656C095E-294A-4A6C-B424-16A92516D982}" destId="{20576815-5F3D-4049-A96D-C77ADF2FD33A}" srcOrd="1" destOrd="0" presId="urn:microsoft.com/office/officeart/2005/8/layout/chevron2"/>
    <dgm:cxn modelId="{CCB1765F-E9DE-4DEA-A48F-C352F686E842}" type="presParOf" srcId="{656C095E-294A-4A6C-B424-16A92516D982}" destId="{FF04C262-BACF-4D0F-A070-599229567E44}" srcOrd="2" destOrd="0" presId="urn:microsoft.com/office/officeart/2005/8/layout/chevron2"/>
    <dgm:cxn modelId="{3B503F25-B531-4EB0-914E-92DAAC21D28E}" type="presParOf" srcId="{FF04C262-BACF-4D0F-A070-599229567E44}" destId="{3672A031-C10F-4033-82EC-4FA50F44BA6F}" srcOrd="0" destOrd="0" presId="urn:microsoft.com/office/officeart/2005/8/layout/chevron2"/>
    <dgm:cxn modelId="{FB9A1226-C90C-41D8-8E13-39C92AECC7A5}" type="presParOf" srcId="{FF04C262-BACF-4D0F-A070-599229567E44}" destId="{4098DF77-AF3C-4F21-B807-783963C866BA}" srcOrd="1" destOrd="0" presId="urn:microsoft.com/office/officeart/2005/8/layout/chevron2"/>
    <dgm:cxn modelId="{8365B4EE-0DB0-4A90-8A67-F840912FCBEA}" type="presParOf" srcId="{656C095E-294A-4A6C-B424-16A92516D982}" destId="{2288D5F9-6EFE-4601-A23A-66BBDFFDA424}" srcOrd="3" destOrd="0" presId="urn:microsoft.com/office/officeart/2005/8/layout/chevron2"/>
    <dgm:cxn modelId="{F9E53BAD-540C-4952-B478-795FC1907FA3}" type="presParOf" srcId="{656C095E-294A-4A6C-B424-16A92516D982}" destId="{530AAD26-7A1B-4A4F-B78A-108F81B166B3}" srcOrd="4" destOrd="0" presId="urn:microsoft.com/office/officeart/2005/8/layout/chevron2"/>
    <dgm:cxn modelId="{0AE8EF21-83F3-4FA3-BD3A-FCC54C87504F}" type="presParOf" srcId="{530AAD26-7A1B-4A4F-B78A-108F81B166B3}" destId="{D205606E-47A9-426A-B54B-DE1AC5E12B7E}" srcOrd="0" destOrd="0" presId="urn:microsoft.com/office/officeart/2005/8/layout/chevron2"/>
    <dgm:cxn modelId="{C149BC0C-A75D-45C2-990D-1BFD50DF3697}" type="presParOf" srcId="{530AAD26-7A1B-4A4F-B78A-108F81B166B3}" destId="{241F8FA1-A949-440D-8E35-D7E2B789CF78}"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83077" y="276533"/>
          <a:ext cx="1967975" cy="1426060"/>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Patient Information Sheet</a:t>
          </a:r>
        </a:p>
      </dsp:txBody>
      <dsp:txXfrm rot="-5400000">
        <a:off x="-12119" y="718605"/>
        <a:ext cx="1426060" cy="541915"/>
      </dsp:txXfrm>
    </dsp:sp>
    <dsp:sp modelId="{A5560BC8-F12B-4C9F-A0FA-0D57E7296D0C}">
      <dsp:nvSpPr>
        <dsp:cNvPr id="0" name=""/>
        <dsp:cNvSpPr/>
      </dsp:nvSpPr>
      <dsp:spPr>
        <a:xfrm rot="5400000">
          <a:off x="4236597" y="-2846895"/>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Explain trial and provide copy of patient information sheet</a:t>
          </a:r>
        </a:p>
        <a:p>
          <a:pPr marL="0" marR="0" lvl="0" indent="0" algn="l" defTabSz="91440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800" kern="1200" dirty="0"/>
            <a:t> Ensure you are using the correct version of the PIS and consent forms – there are different versions depending on who is consenting and whether it is pre- or post-enrolment. </a:t>
          </a:r>
        </a:p>
      </dsp:txBody>
      <dsp:txXfrm rot="-5400000">
        <a:off x="1389703" y="62444"/>
        <a:ext cx="6910529" cy="1154294"/>
      </dsp:txXfrm>
    </dsp:sp>
    <dsp:sp modelId="{3672A031-C10F-4033-82EC-4FA50F44BA6F}">
      <dsp:nvSpPr>
        <dsp:cNvPr id="0" name=""/>
        <dsp:cNvSpPr/>
      </dsp:nvSpPr>
      <dsp:spPr>
        <a:xfrm rot="5400000">
          <a:off x="-307315" y="2078255"/>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No objection</a:t>
          </a:r>
        </a:p>
      </dsp:txBody>
      <dsp:txXfrm rot="-5400000">
        <a:off x="-12118" y="2471851"/>
        <a:ext cx="1377583" cy="590392"/>
      </dsp:txXfrm>
    </dsp:sp>
    <dsp:sp modelId="{4098DF77-AF3C-4F21-B807-783963C866BA}">
      <dsp:nvSpPr>
        <dsp:cNvPr id="0" name=""/>
        <dsp:cNvSpPr/>
      </dsp:nvSpPr>
      <dsp:spPr>
        <a:xfrm rot="5400000">
          <a:off x="4212359" y="-1063836"/>
          <a:ext cx="1279184"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Ask personal legal representative to consider the patient’s wishes regarding trial participation </a:t>
          </a:r>
        </a:p>
        <a:p>
          <a:pPr marL="171450" lvl="1" indent="-171450" algn="l" defTabSz="800100">
            <a:lnSpc>
              <a:spcPct val="90000"/>
            </a:lnSpc>
            <a:spcBef>
              <a:spcPct val="0"/>
            </a:spcBef>
            <a:spcAft>
              <a:spcPct val="15000"/>
            </a:spcAft>
            <a:buChar char="•"/>
          </a:pPr>
          <a:r>
            <a:rPr lang="en-US" sz="1800" kern="1200" dirty="0"/>
            <a:t>Ask professional legal representative to consider best interests of the patient</a:t>
          </a:r>
        </a:p>
      </dsp:txBody>
      <dsp:txXfrm rot="-5400000">
        <a:off x="1365465" y="1845503"/>
        <a:ext cx="6910529" cy="1154294"/>
      </dsp:txXfrm>
    </dsp:sp>
    <dsp:sp modelId="{D205606E-47A9-426A-B54B-DE1AC5E12B7E}">
      <dsp:nvSpPr>
        <dsp:cNvPr id="0" name=""/>
        <dsp:cNvSpPr/>
      </dsp:nvSpPr>
      <dsp:spPr>
        <a:xfrm rot="5400000">
          <a:off x="-307315" y="3855738"/>
          <a:ext cx="1967975" cy="1377583"/>
        </a:xfrm>
        <a:prstGeom prst="chevron">
          <a:avLst/>
        </a:prstGeom>
        <a:solidFill>
          <a:srgbClr val="105DA2"/>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Document on consent form</a:t>
          </a:r>
        </a:p>
      </dsp:txBody>
      <dsp:txXfrm rot="-5400000">
        <a:off x="-12118" y="4249334"/>
        <a:ext cx="1377583" cy="590392"/>
      </dsp:txXfrm>
    </dsp:sp>
    <dsp:sp modelId="{241F8FA1-A949-440D-8E35-D7E2B789CF78}">
      <dsp:nvSpPr>
        <dsp:cNvPr id="0" name=""/>
        <dsp:cNvSpPr/>
      </dsp:nvSpPr>
      <dsp:spPr>
        <a:xfrm rot="5400000">
          <a:off x="4228704" y="715015"/>
          <a:ext cx="1269923" cy="6972974"/>
        </a:xfrm>
        <a:prstGeom prst="round2SameRect">
          <a:avLst/>
        </a:prstGeom>
        <a:solidFill>
          <a:schemeClr val="lt1">
            <a:alpha val="90000"/>
            <a:hueOff val="0"/>
            <a:satOff val="0"/>
            <a:lumOff val="0"/>
            <a:alphaOff val="0"/>
          </a:schemeClr>
        </a:solidFill>
        <a:ln w="12700" cap="flat" cmpd="sng" algn="ctr">
          <a:solidFill>
            <a:srgbClr val="F1904D"/>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If no objection expressed, complete the consent form. </a:t>
          </a:r>
        </a:p>
        <a:p>
          <a:pPr marL="171450" lvl="1" indent="-171450" algn="l" defTabSz="800100">
            <a:lnSpc>
              <a:spcPct val="90000"/>
            </a:lnSpc>
            <a:spcBef>
              <a:spcPct val="0"/>
            </a:spcBef>
            <a:spcAft>
              <a:spcPct val="15000"/>
            </a:spcAft>
            <a:buChar char="•"/>
          </a:pPr>
          <a:r>
            <a:rPr lang="en-US" sz="1800" kern="1200" dirty="0"/>
            <a:t>Both legal representative </a:t>
          </a:r>
          <a:r>
            <a:rPr lang="en-US" sz="1800" b="1" kern="1200" dirty="0"/>
            <a:t>and</a:t>
          </a:r>
          <a:r>
            <a:rPr lang="en-US" sz="1800" kern="1200" dirty="0"/>
            <a:t> person receiving consent to sign the form. </a:t>
          </a:r>
        </a:p>
        <a:p>
          <a:pPr marL="171450" lvl="1" indent="-171450" algn="l" defTabSz="800100">
            <a:lnSpc>
              <a:spcPct val="90000"/>
            </a:lnSpc>
            <a:spcBef>
              <a:spcPct val="0"/>
            </a:spcBef>
            <a:spcAft>
              <a:spcPct val="15000"/>
            </a:spcAft>
            <a:buChar char="•"/>
          </a:pPr>
          <a:r>
            <a:rPr lang="en-US" sz="1800" kern="1200" dirty="0"/>
            <a:t>Document in medical notes.</a:t>
          </a:r>
        </a:p>
      </dsp:txBody>
      <dsp:txXfrm rot="-5400000">
        <a:off x="1377179" y="3628534"/>
        <a:ext cx="6910981" cy="1145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A402B-E480-4CCB-986A-88A9A76B1211}">
      <dsp:nvSpPr>
        <dsp:cNvPr id="0" name=""/>
        <dsp:cNvSpPr/>
      </dsp:nvSpPr>
      <dsp:spPr>
        <a:xfrm rot="5400000">
          <a:off x="-258703" y="254860"/>
          <a:ext cx="1798526" cy="1303271"/>
        </a:xfrm>
        <a:prstGeom prst="chevron">
          <a:avLst/>
        </a:prstGeom>
        <a:solidFill>
          <a:srgbClr val="105DA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Patient Information Sheet</a:t>
          </a:r>
        </a:p>
      </dsp:txBody>
      <dsp:txXfrm rot="-5400000">
        <a:off x="-11075" y="658869"/>
        <a:ext cx="1303271" cy="495255"/>
      </dsp:txXfrm>
    </dsp:sp>
    <dsp:sp modelId="{A5560BC8-F12B-4C9F-A0FA-0D57E7296D0C}">
      <dsp:nvSpPr>
        <dsp:cNvPr id="0" name=""/>
        <dsp:cNvSpPr/>
      </dsp:nvSpPr>
      <dsp:spPr>
        <a:xfrm rot="5400000">
          <a:off x="4196456" y="-2919179"/>
          <a:ext cx="1169042" cy="7021867"/>
        </a:xfrm>
        <a:prstGeom prst="round2SameRect">
          <a:avLst/>
        </a:prstGeom>
        <a:solidFill>
          <a:schemeClr val="lt1">
            <a:alpha val="90000"/>
            <a:hueOff val="0"/>
            <a:satOff val="0"/>
            <a:lumOff val="0"/>
            <a:alphaOff val="0"/>
          </a:schemeClr>
        </a:solidFill>
        <a:ln w="25400" cap="flat" cmpd="sng" algn="ctr">
          <a:solidFill>
            <a:srgbClr val="F1904D"/>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800" kern="1200" dirty="0"/>
            <a:t> Explain trial to Personal LR/patient</a:t>
          </a:r>
        </a:p>
        <a:p>
          <a:pPr marL="0" marR="0" lvl="0" indent="0" algn="l" defTabSz="914400" eaLnBrk="1" fontAlgn="auto" latinLnBrk="0" hangingPunct="1">
            <a:lnSpc>
              <a:spcPct val="100000"/>
            </a:lnSpc>
            <a:spcBef>
              <a:spcPct val="0"/>
            </a:spcBef>
            <a:spcAft>
              <a:spcPts val="0"/>
            </a:spcAft>
            <a:buClrTx/>
            <a:buSzTx/>
            <a:buFontTx/>
            <a:buNone/>
            <a:tabLst/>
            <a:defRPr/>
          </a:pPr>
          <a:r>
            <a:rPr lang="en-US" sz="1800" kern="1200" dirty="0"/>
            <a:t> Send/provide copy of patient information sheet</a:t>
          </a:r>
        </a:p>
      </dsp:txBody>
      <dsp:txXfrm rot="-5400000">
        <a:off x="1270044" y="64301"/>
        <a:ext cx="6964799" cy="1054906"/>
      </dsp:txXfrm>
    </dsp:sp>
    <dsp:sp modelId="{3672A031-C10F-4033-82EC-4FA50F44BA6F}">
      <dsp:nvSpPr>
        <dsp:cNvPr id="0" name=""/>
        <dsp:cNvSpPr/>
      </dsp:nvSpPr>
      <dsp:spPr>
        <a:xfrm rot="5400000">
          <a:off x="-280854" y="1886613"/>
          <a:ext cx="1798526" cy="1258968"/>
        </a:xfrm>
        <a:prstGeom prst="chevron">
          <a:avLst/>
        </a:prstGeom>
        <a:solidFill>
          <a:srgbClr val="105DA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Obtain verbal consent  </a:t>
          </a:r>
        </a:p>
      </dsp:txBody>
      <dsp:txXfrm rot="-5400000">
        <a:off x="-11075" y="2246318"/>
        <a:ext cx="1258968" cy="539558"/>
      </dsp:txXfrm>
    </dsp:sp>
    <dsp:sp modelId="{4098DF77-AF3C-4F21-B807-783963C866BA}">
      <dsp:nvSpPr>
        <dsp:cNvPr id="0" name=""/>
        <dsp:cNvSpPr/>
      </dsp:nvSpPr>
      <dsp:spPr>
        <a:xfrm rot="5400000">
          <a:off x="4174305" y="-1309577"/>
          <a:ext cx="1169042" cy="7021867"/>
        </a:xfrm>
        <a:prstGeom prst="round2SameRect">
          <a:avLst/>
        </a:prstGeom>
        <a:solidFill>
          <a:schemeClr val="lt1">
            <a:alpha val="90000"/>
            <a:hueOff val="0"/>
            <a:satOff val="0"/>
            <a:lumOff val="0"/>
            <a:alphaOff val="0"/>
          </a:schemeClr>
        </a:solidFill>
        <a:ln w="25400" cap="flat" cmpd="sng" algn="ctr">
          <a:solidFill>
            <a:srgbClr val="F1904D"/>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Read out consent form and ask Personal LR/patient to confirm if they agree verbally. </a:t>
          </a:r>
        </a:p>
      </dsp:txBody>
      <dsp:txXfrm rot="-5400000">
        <a:off x="1247893" y="1673903"/>
        <a:ext cx="6964799" cy="1054906"/>
      </dsp:txXfrm>
    </dsp:sp>
    <dsp:sp modelId="{D205606E-47A9-426A-B54B-DE1AC5E12B7E}">
      <dsp:nvSpPr>
        <dsp:cNvPr id="0" name=""/>
        <dsp:cNvSpPr/>
      </dsp:nvSpPr>
      <dsp:spPr>
        <a:xfrm rot="5400000">
          <a:off x="-280854" y="3563581"/>
          <a:ext cx="1798526" cy="1258968"/>
        </a:xfrm>
        <a:prstGeom prst="chevron">
          <a:avLst/>
        </a:prstGeom>
        <a:solidFill>
          <a:srgbClr val="105DA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Document on consent form</a:t>
          </a:r>
        </a:p>
      </dsp:txBody>
      <dsp:txXfrm rot="-5400000">
        <a:off x="-11075" y="3923286"/>
        <a:ext cx="1258968" cy="539558"/>
      </dsp:txXfrm>
    </dsp:sp>
    <dsp:sp modelId="{241F8FA1-A949-440D-8E35-D7E2B789CF78}">
      <dsp:nvSpPr>
        <dsp:cNvPr id="0" name=""/>
        <dsp:cNvSpPr/>
      </dsp:nvSpPr>
      <dsp:spPr>
        <a:xfrm rot="5400000">
          <a:off x="4106939" y="367389"/>
          <a:ext cx="1303774" cy="7021867"/>
        </a:xfrm>
        <a:prstGeom prst="round2SameRect">
          <a:avLst/>
        </a:prstGeom>
        <a:solidFill>
          <a:schemeClr val="lt1">
            <a:alpha val="90000"/>
            <a:hueOff val="0"/>
            <a:satOff val="0"/>
            <a:lumOff val="0"/>
            <a:alphaOff val="0"/>
          </a:schemeClr>
        </a:solidFill>
        <a:ln w="25400" cap="flat" cmpd="sng" algn="ctr">
          <a:solidFill>
            <a:srgbClr val="F1904D"/>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t>Person obtaining consent to write their own initials in the boxes to indicate the Personal LR/patient agreed to clause </a:t>
          </a:r>
        </a:p>
        <a:p>
          <a:pPr marL="171450" lvl="1" indent="-171450" algn="l" defTabSz="755650">
            <a:lnSpc>
              <a:spcPct val="90000"/>
            </a:lnSpc>
            <a:spcBef>
              <a:spcPct val="0"/>
            </a:spcBef>
            <a:spcAft>
              <a:spcPct val="15000"/>
            </a:spcAft>
            <a:buChar char="•"/>
          </a:pPr>
          <a:r>
            <a:rPr lang="en-US" sz="1700" kern="1200" dirty="0"/>
            <a:t>Both person obtaining consent </a:t>
          </a:r>
          <a:r>
            <a:rPr lang="en-US" sz="1700" b="1" u="sng" kern="1200" dirty="0"/>
            <a:t>and</a:t>
          </a:r>
          <a:r>
            <a:rPr lang="en-US" sz="1700" kern="1200" dirty="0"/>
            <a:t> witness to sign the consent form</a:t>
          </a:r>
        </a:p>
        <a:p>
          <a:pPr marL="171450" lvl="1" indent="-171450" algn="l" defTabSz="755650">
            <a:lnSpc>
              <a:spcPct val="90000"/>
            </a:lnSpc>
            <a:spcBef>
              <a:spcPct val="0"/>
            </a:spcBef>
            <a:spcAft>
              <a:spcPct val="15000"/>
            </a:spcAft>
            <a:buChar char="•"/>
          </a:pPr>
          <a:r>
            <a:rPr lang="en-US" sz="1700" kern="1200" dirty="0"/>
            <a:t>Document in patient medical notes and record how impartial witness was selected. </a:t>
          </a:r>
        </a:p>
      </dsp:txBody>
      <dsp:txXfrm rot="-5400000">
        <a:off x="1247893" y="3290081"/>
        <a:ext cx="6958222" cy="117648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5BEA06A-2C9C-8245-8D02-65A94EBA3895}" type="datetimeFigureOut">
              <a:rPr lang="en-US" smtClean="0"/>
              <a:t>3/16/2022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4C7D45C-C403-0D44-93A5-4FE1BEDB3D62}" type="slidenum">
              <a:rPr lang="en-US" smtClean="0"/>
              <a:t>‹#›</a:t>
            </a:fld>
            <a:endParaRPr lang="en-US"/>
          </a:p>
        </p:txBody>
      </p:sp>
    </p:spTree>
    <p:extLst>
      <p:ext uri="{BB962C8B-B14F-4D97-AF65-F5344CB8AC3E}">
        <p14:creationId xmlns:p14="http://schemas.microsoft.com/office/powerpoint/2010/main" val="1514633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4C7D45C-C403-0D44-93A5-4FE1BEDB3D62}" type="slidenum">
              <a:rPr lang="en-US" smtClean="0"/>
              <a:t>1</a:t>
            </a:fld>
            <a:endParaRPr lang="en-US"/>
          </a:p>
        </p:txBody>
      </p:sp>
    </p:spTree>
    <p:extLst>
      <p:ext uri="{BB962C8B-B14F-4D97-AF65-F5344CB8AC3E}">
        <p14:creationId xmlns:p14="http://schemas.microsoft.com/office/powerpoint/2010/main" val="2714364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Three signed copies of consent form – original in ISF, copy to patient/legal rep and copy for medical notes. If verbal consent has been obtained over the phone, you will need to send a copy to the personal legal representative.</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Ongoing process – confirmation that still happy to be involved in SOS should be sought and documented in patient notes when discussing with LR or patient.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Question: what are local policies for taking consent - Check whether research nurses at site can take consent for CTIMPs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12</a:t>
            </a:fld>
            <a:endParaRPr lang="en-US"/>
          </a:p>
        </p:txBody>
      </p:sp>
    </p:spTree>
    <p:extLst>
      <p:ext uri="{BB962C8B-B14F-4D97-AF65-F5344CB8AC3E}">
        <p14:creationId xmlns:p14="http://schemas.microsoft.com/office/powerpoint/2010/main" val="245693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Important to clarify with the patient/LR</a:t>
            </a:r>
            <a:r>
              <a:rPr lang="en-GB" baseline="0" dirty="0"/>
              <a:t> what exactly they’re withdrawing from – detail that on withdrawal form.</a:t>
            </a:r>
          </a:p>
          <a:p>
            <a:endParaRPr lang="en-GB" baseline="0" dirty="0"/>
          </a:p>
          <a:p>
            <a:r>
              <a:rPr lang="en-GB" baseline="0" dirty="0"/>
              <a:t>If insist on all data collected being removed then talk to trial team at WCTU – sites do not have to delete all the data, the trial team will deal with it.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9355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online</a:t>
            </a:r>
            <a:r>
              <a:rPr lang="en-GB" baseline="0" dirty="0"/>
              <a:t> non-compliance form for all non-compliances linked to a participant. </a:t>
            </a:r>
          </a:p>
          <a:p>
            <a:endParaRPr lang="en-GB" baseline="0" dirty="0"/>
          </a:p>
          <a:p>
            <a:r>
              <a:rPr lang="en-GB" baseline="0" dirty="0"/>
              <a:t>For general site level non-compliances (not linked to a particular participant) e.g. lost the ISF – please complete the separate form electronically or by hand and send to WCTU by email. </a:t>
            </a:r>
          </a:p>
          <a:p>
            <a:endParaRPr lang="en-GB" baseline="0" dirty="0"/>
          </a:p>
          <a:p>
            <a:r>
              <a:rPr lang="en-GB" baseline="0" dirty="0"/>
              <a:t>If you need any help or </a:t>
            </a:r>
            <a:r>
              <a:rPr lang="en-GB" sz="1200" kern="1200" baseline="0" dirty="0">
                <a:solidFill>
                  <a:schemeClr val="tx1"/>
                </a:solidFill>
                <a:effectLst/>
                <a:latin typeface="+mn-lt"/>
                <a:ea typeface="+mn-ea"/>
                <a:cs typeface="+mn-cs"/>
              </a:rPr>
              <a:t>come across a non-compliance that</a:t>
            </a:r>
            <a:r>
              <a:rPr lang="en-GB" sz="1200" kern="1200" dirty="0">
                <a:solidFill>
                  <a:schemeClr val="tx1"/>
                </a:solidFill>
                <a:effectLst/>
                <a:latin typeface="+mn-lt"/>
                <a:ea typeface="+mn-ea"/>
                <a:cs typeface="+mn-cs"/>
              </a:rPr>
              <a:t> believe is serious or requires urgent attention, please call or email</a:t>
            </a:r>
            <a:r>
              <a:rPr lang="en-GB" sz="1200" kern="1200" baseline="0" dirty="0">
                <a:solidFill>
                  <a:schemeClr val="tx1"/>
                </a:solidFill>
                <a:effectLst/>
                <a:latin typeface="+mn-lt"/>
                <a:ea typeface="+mn-ea"/>
                <a:cs typeface="+mn-cs"/>
              </a:rPr>
              <a:t> the WCTU. </a:t>
            </a: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5354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examples</a:t>
            </a:r>
            <a:r>
              <a:rPr lang="en-GB" baseline="0" dirty="0"/>
              <a:t> – let us know if there’s anything else that would be useful!</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15</a:t>
            </a:fld>
            <a:endParaRPr lang="en-US"/>
          </a:p>
        </p:txBody>
      </p:sp>
    </p:spTree>
    <p:extLst>
      <p:ext uri="{BB962C8B-B14F-4D97-AF65-F5344CB8AC3E}">
        <p14:creationId xmlns:p14="http://schemas.microsoft.com/office/powerpoint/2010/main" val="3749913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Patient will not have</a:t>
            </a:r>
            <a:r>
              <a:rPr lang="en-GB" baseline="0" dirty="0"/>
              <a:t> capacity to consent for themselves</a:t>
            </a:r>
          </a:p>
          <a:p>
            <a:endParaRPr lang="en-GB" baseline="0" dirty="0"/>
          </a:p>
          <a:p>
            <a:r>
              <a:rPr lang="en-GB" baseline="0" dirty="0"/>
              <a:t>If urgent treatment needs to be provided, patient can be enrolled under deferred consent – this is permitted with the Medicines for Human Use (Clinical Trials) Regulations 2006 amendment. In this situation consent be obtained as soon as practically possible once the emergency is over. This can be from a legal representative as patient will likely still lack capacity.</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Any questions?</a:t>
            </a:r>
          </a:p>
          <a:p>
            <a:endParaRPr lang="en-GB"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C7D45C-C403-0D44-93A5-4FE1BEDB3D6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5430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Consent should be sought as soon as possible following the initial emergency i.e. when appropriate to do so. We would expect this to be within 24 hours of enrolment in most cases. </a:t>
            </a:r>
          </a:p>
          <a:p>
            <a:r>
              <a:rPr lang="en-GB" dirty="0"/>
              <a:t>Different versions</a:t>
            </a:r>
            <a:r>
              <a:rPr lang="en-GB" baseline="0" dirty="0"/>
              <a:t> of PIS and consent form available depending on who’s consenting and whether it’s pre or post enrolment</a:t>
            </a:r>
          </a:p>
          <a:p>
            <a:endParaRPr lang="en-GB" baseline="0" dirty="0"/>
          </a:p>
          <a:p>
            <a:r>
              <a:rPr lang="en-GB" baseline="0" dirty="0"/>
              <a:t>Pre-enrolment – consenting to receive trial treatment and ongoing data collection</a:t>
            </a:r>
          </a:p>
          <a:p>
            <a:r>
              <a:rPr lang="en-GB" baseline="0" dirty="0"/>
              <a:t>Post-enrolment – consenting to ongoing data collection only (trial intervention complete at that point)</a:t>
            </a:r>
          </a:p>
          <a:p>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3</a:t>
            </a:fld>
            <a:endParaRPr lang="en-US"/>
          </a:p>
        </p:txBody>
      </p:sp>
    </p:spTree>
    <p:extLst>
      <p:ext uri="{BB962C8B-B14F-4D97-AF65-F5344CB8AC3E}">
        <p14:creationId xmlns:p14="http://schemas.microsoft.com/office/powerpoint/2010/main" val="3396185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Hierarchy</a:t>
            </a:r>
            <a:r>
              <a:rPr lang="en-GB" baseline="0" dirty="0"/>
              <a:t> – always approach </a:t>
            </a:r>
            <a:r>
              <a:rPr lang="en-GB" baseline="0" dirty="0" err="1"/>
              <a:t>PerLR</a:t>
            </a:r>
            <a:r>
              <a:rPr lang="en-GB" baseline="0" dirty="0"/>
              <a:t> first if available. If no such person, approach </a:t>
            </a:r>
            <a:r>
              <a:rPr lang="en-GB" baseline="0" dirty="0" err="1"/>
              <a:t>ProfLR</a:t>
            </a:r>
            <a:r>
              <a:rPr lang="en-GB" baseline="0" dirty="0"/>
              <a:t>. If a </a:t>
            </a:r>
            <a:r>
              <a:rPr lang="en-GB" baseline="0" dirty="0" err="1"/>
              <a:t>PerLR</a:t>
            </a:r>
            <a:r>
              <a:rPr lang="en-GB" baseline="0" dirty="0"/>
              <a:t> later becomes available before the patient regains capacity, they should be informed and consent should be obtained. Their consent or dissent will override that provided by the </a:t>
            </a:r>
            <a:r>
              <a:rPr lang="en-GB" baseline="0" dirty="0" err="1"/>
              <a:t>ProfLR</a:t>
            </a:r>
            <a:r>
              <a:rPr lang="en-GB" baseline="0" dirty="0"/>
              <a:t>.</a:t>
            </a:r>
          </a:p>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4</a:t>
            </a:fld>
            <a:endParaRPr lang="en-US"/>
          </a:p>
        </p:txBody>
      </p:sp>
    </p:spTree>
    <p:extLst>
      <p:ext uri="{BB962C8B-B14F-4D97-AF65-F5344CB8AC3E}">
        <p14:creationId xmlns:p14="http://schemas.microsoft.com/office/powerpoint/2010/main" val="2286343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Hierarchy</a:t>
            </a:r>
            <a:r>
              <a:rPr lang="en-GB" baseline="0" dirty="0"/>
              <a:t> – always approach </a:t>
            </a:r>
            <a:r>
              <a:rPr lang="en-GB" baseline="0" dirty="0" err="1"/>
              <a:t>PerLR</a:t>
            </a:r>
            <a:r>
              <a:rPr lang="en-GB" baseline="0" dirty="0"/>
              <a:t> first if available. If no such person, approach </a:t>
            </a:r>
            <a:r>
              <a:rPr lang="en-GB" baseline="0" dirty="0" err="1"/>
              <a:t>ProfLR</a:t>
            </a:r>
            <a:r>
              <a:rPr lang="en-GB" baseline="0" dirty="0"/>
              <a:t>. If a </a:t>
            </a:r>
            <a:r>
              <a:rPr lang="en-GB" baseline="0" dirty="0" err="1"/>
              <a:t>PerLR</a:t>
            </a:r>
            <a:r>
              <a:rPr lang="en-GB" baseline="0" dirty="0"/>
              <a:t> later becomes available before the patient regains capacity, they should be informed and consent should be obtained. Their consent or dissent will override that provided by the </a:t>
            </a:r>
            <a:r>
              <a:rPr lang="en-GB" baseline="0" dirty="0" err="1"/>
              <a:t>ProfLR</a:t>
            </a:r>
            <a:r>
              <a:rPr lang="en-GB" baseline="0" dirty="0"/>
              <a:t>.</a:t>
            </a:r>
          </a:p>
          <a:p>
            <a:endParaRPr lang="en-GB" baseline="0" dirty="0"/>
          </a:p>
        </p:txBody>
      </p:sp>
      <p:sp>
        <p:nvSpPr>
          <p:cNvPr id="4" name="Slide Number Placeholder 3"/>
          <p:cNvSpPr>
            <a:spLocks noGrp="1"/>
          </p:cNvSpPr>
          <p:nvPr>
            <p:ph type="sldNum" sz="quarter" idx="10"/>
          </p:nvPr>
        </p:nvSpPr>
        <p:spPr/>
        <p:txBody>
          <a:bodyPr/>
          <a:lstStyle/>
          <a:p>
            <a:fld id="{D4C7D45C-C403-0D44-93A5-4FE1BEDB3D62}" type="slidenum">
              <a:rPr lang="en-US" smtClean="0"/>
              <a:t>5</a:t>
            </a:fld>
            <a:endParaRPr lang="en-US"/>
          </a:p>
        </p:txBody>
      </p:sp>
    </p:spTree>
    <p:extLst>
      <p:ext uri="{BB962C8B-B14F-4D97-AF65-F5344CB8AC3E}">
        <p14:creationId xmlns:p14="http://schemas.microsoft.com/office/powerpoint/2010/main" val="112980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After hospital discharge it will not be reasonable or practical to assess patient’s capacity and obtain written consent in the event that the patient regains capacity. Questionnaires will therefore be sent to the patient’s legal representative, and return of a completed questionnaire from either the legal representative or the patient will be considered implied consent.</a:t>
            </a:r>
          </a:p>
          <a:p>
            <a:r>
              <a:rPr lang="en-GB" dirty="0"/>
              <a:t>Consent</a:t>
            </a:r>
            <a:r>
              <a:rPr lang="en-GB" baseline="0" dirty="0"/>
              <a:t> from the legal rep remains valid.</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7</a:t>
            </a:fld>
            <a:endParaRPr lang="en-US"/>
          </a:p>
        </p:txBody>
      </p:sp>
    </p:spTree>
    <p:extLst>
      <p:ext uri="{BB962C8B-B14F-4D97-AF65-F5344CB8AC3E}">
        <p14:creationId xmlns:p14="http://schemas.microsoft.com/office/powerpoint/2010/main" val="1196487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Written informed consent should be obtained if possible.</a:t>
            </a:r>
            <a:r>
              <a:rPr lang="en-GB" baseline="0" dirty="0"/>
              <a:t> Only in cases where it is not feasible, should witnessed verbal consent be obtained instead, e.g.</a:t>
            </a:r>
            <a:r>
              <a:rPr lang="en-GB" dirty="0"/>
              <a:t> if</a:t>
            </a:r>
            <a:r>
              <a:rPr lang="en-GB" baseline="0" dirty="0"/>
              <a:t> the personal legal representative is unable to attend the hospital to sign for themselves due to visiting restrictions, or if the patient tests positive for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Verbal consent must be obtained in the presence of an impartial witness independent to the trial team e.g. doctor or nurse that is not on the delegation log.</a:t>
            </a: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9</a:t>
            </a:fld>
            <a:endParaRPr lang="en-US"/>
          </a:p>
        </p:txBody>
      </p:sp>
    </p:spTree>
    <p:extLst>
      <p:ext uri="{BB962C8B-B14F-4D97-AF65-F5344CB8AC3E}">
        <p14:creationId xmlns:p14="http://schemas.microsoft.com/office/powerpoint/2010/main" val="3685637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a:t>
            </a:r>
            <a:r>
              <a:rPr lang="en-GB" baseline="0" dirty="0"/>
              <a:t> the personal legal representative is unable to attend the hospital to sign the consent form, verbal consent should be sought over the phone. The witness will need to listen to the conversation so the phone will need to be on loudspeaker.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10</a:t>
            </a:fld>
            <a:endParaRPr lang="en-US"/>
          </a:p>
        </p:txBody>
      </p:sp>
    </p:spTree>
    <p:extLst>
      <p:ext uri="{BB962C8B-B14F-4D97-AF65-F5344CB8AC3E}">
        <p14:creationId xmlns:p14="http://schemas.microsoft.com/office/powerpoint/2010/main" val="1966617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witnessed</a:t>
            </a:r>
            <a:r>
              <a:rPr lang="en-GB" baseline="0" dirty="0"/>
              <a:t> verbal consent has been obtained complete the relevant section on page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C7D45C-C403-0D44-93A5-4FE1BEDB3D62}" type="slidenum">
              <a:rPr lang="en-US" smtClean="0"/>
              <a:t>11</a:t>
            </a:fld>
            <a:endParaRPr lang="en-US"/>
          </a:p>
        </p:txBody>
      </p:sp>
    </p:spTree>
    <p:extLst>
      <p:ext uri="{BB962C8B-B14F-4D97-AF65-F5344CB8AC3E}">
        <p14:creationId xmlns:p14="http://schemas.microsoft.com/office/powerpoint/2010/main" val="409370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564439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621F407-ACA2-4E53-97FE-4EFBBE823E98}" type="datetimeFigureOut">
              <a:rPr lang="en-GB" smtClean="0"/>
              <a:t>16/03/2022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68840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621F407-ACA2-4E53-97FE-4EFBBE823E98}" type="datetimeFigureOut">
              <a:rPr lang="en-GB" smtClean="0"/>
              <a:t>16/03/2022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642010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1F407-ACA2-4E53-97FE-4EFBBE823E98}" type="datetimeFigureOut">
              <a:rPr lang="en-GB" smtClean="0"/>
              <a:t>16/03/2022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4248842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16/03/2022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544227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621F407-ACA2-4E53-97FE-4EFBBE823E98}" type="datetimeFigureOut">
              <a:rPr lang="en-GB" smtClean="0"/>
              <a:t>16/03/2022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496038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16469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1090607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9592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94086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419779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117145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6394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621F407-ACA2-4E53-97FE-4EFBBE823E98}" type="datetimeFigureOut">
              <a:rPr lang="en-GB" smtClean="0"/>
              <a:t>16/03/2022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22757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21F407-ACA2-4E53-97FE-4EFBBE823E98}" type="datetimeFigureOut">
              <a:rPr lang="en-GB" smtClean="0"/>
              <a:t>16/03/2022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3743052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621F407-ACA2-4E53-97FE-4EFBBE823E98}" type="datetimeFigureOut">
              <a:rPr lang="en-GB" smtClean="0"/>
              <a:t>16/03/2022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F4D09C-AC24-4D74-A751-5E1EE78967FF}" type="slidenum">
              <a:rPr lang="en-GB" smtClean="0"/>
              <a:t>‹#›</a:t>
            </a:fld>
            <a:endParaRPr lang="en-GB"/>
          </a:p>
        </p:txBody>
      </p:sp>
    </p:spTree>
    <p:extLst>
      <p:ext uri="{BB962C8B-B14F-4D97-AF65-F5344CB8AC3E}">
        <p14:creationId xmlns:p14="http://schemas.microsoft.com/office/powerpoint/2010/main" val="42343777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26964623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1328915285"/>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621F407-ACA2-4E53-97FE-4EFBBE823E98}" type="datetimeFigureOut">
              <a:rPr lang="en-GB" smtClean="0"/>
              <a:t>16/03/2022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FF4D09C-AC24-4D74-A751-5E1EE78967FF}" type="slidenum">
              <a:rPr lang="en-GB" smtClean="0"/>
              <a:t>‹#›</a:t>
            </a:fld>
            <a:endParaRPr lang="en-GB"/>
          </a:p>
        </p:txBody>
      </p:sp>
    </p:spTree>
    <p:extLst>
      <p:ext uri="{BB962C8B-B14F-4D97-AF65-F5344CB8AC3E}">
        <p14:creationId xmlns:p14="http://schemas.microsoft.com/office/powerpoint/2010/main" val="427943851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jp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395536" y="4835438"/>
            <a:ext cx="8424936" cy="648816"/>
          </a:xfrm>
        </p:spPr>
        <p:txBody>
          <a:bodyPr/>
          <a:lstStyle/>
          <a:p>
            <a:r>
              <a:rPr lang="en-US" b="1" dirty="0"/>
              <a:t>Site Training - Consent</a:t>
            </a:r>
          </a:p>
        </p:txBody>
      </p:sp>
      <p:sp>
        <p:nvSpPr>
          <p:cNvPr id="10" name="Text Placeholder 9"/>
          <p:cNvSpPr>
            <a:spLocks noGrp="1"/>
          </p:cNvSpPr>
          <p:nvPr>
            <p:ph type="body" sz="quarter" idx="11"/>
          </p:nvPr>
        </p:nvSpPr>
        <p:spPr>
          <a:xfrm>
            <a:off x="395535" y="6412229"/>
            <a:ext cx="2311569" cy="292551"/>
          </a:xfrm>
        </p:spPr>
        <p:txBody>
          <a:bodyPr/>
          <a:lstStyle/>
          <a:p>
            <a:r>
              <a:rPr lang="en-US" sz="1100" dirty="0">
                <a:solidFill>
                  <a:schemeClr val="bg1"/>
                </a:solidFill>
              </a:rPr>
              <a:t>SIV slide set V4.0</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5175" y="2425272"/>
            <a:ext cx="2605658" cy="2122134"/>
          </a:xfrm>
          <a:prstGeom prst="rect">
            <a:avLst/>
          </a:prstGeom>
        </p:spPr>
      </p:pic>
    </p:spTree>
    <p:extLst>
      <p:ext uri="{BB962C8B-B14F-4D97-AF65-F5344CB8AC3E}">
        <p14:creationId xmlns:p14="http://schemas.microsoft.com/office/powerpoint/2010/main" val="2812231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31</a:t>
            </a:r>
          </a:p>
        </p:txBody>
      </p:sp>
      <p:graphicFrame>
        <p:nvGraphicFramePr>
          <p:cNvPr id="3" name="Diagram 2"/>
          <p:cNvGraphicFramePr/>
          <p:nvPr>
            <p:extLst>
              <p:ext uri="{D42A27DB-BD31-4B8C-83A1-F6EECF244321}">
                <p14:modId xmlns:p14="http://schemas.microsoft.com/office/powerpoint/2010/main" val="2123391392"/>
              </p:ext>
            </p:extLst>
          </p:nvPr>
        </p:nvGraphicFramePr>
        <p:xfrm>
          <a:off x="420464" y="1340116"/>
          <a:ext cx="8280836" cy="50995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1206221" y="6302204"/>
            <a:ext cx="7629740" cy="369332"/>
          </a:xfrm>
          <a:prstGeom prst="rect">
            <a:avLst/>
          </a:prstGeom>
          <a:noFill/>
        </p:spPr>
        <p:txBody>
          <a:bodyPr wrap="square" rtlCol="0">
            <a:spAutoFit/>
          </a:bodyPr>
          <a:lstStyle/>
          <a:p>
            <a:r>
              <a:rPr lang="en-GB" dirty="0"/>
              <a:t>Witnessed verbal consent can be obtained over the telephone for Personal LR</a:t>
            </a:r>
          </a:p>
        </p:txBody>
      </p:sp>
    </p:spTree>
    <p:extLst>
      <p:ext uri="{BB962C8B-B14F-4D97-AF65-F5344CB8AC3E}">
        <p14:creationId xmlns:p14="http://schemas.microsoft.com/office/powerpoint/2010/main" val="3011158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264033"/>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32</a:t>
            </a:r>
          </a:p>
        </p:txBody>
      </p:sp>
      <p:pic>
        <p:nvPicPr>
          <p:cNvPr id="2" name="Picture 1"/>
          <p:cNvPicPr>
            <a:picLocks noChangeAspect="1"/>
          </p:cNvPicPr>
          <p:nvPr/>
        </p:nvPicPr>
        <p:blipFill>
          <a:blip r:embed="rId4"/>
          <a:stretch>
            <a:fillRect/>
          </a:stretch>
        </p:blipFill>
        <p:spPr>
          <a:xfrm>
            <a:off x="686321" y="1527170"/>
            <a:ext cx="7580295" cy="4598536"/>
          </a:xfrm>
          <a:prstGeom prst="rect">
            <a:avLst/>
          </a:prstGeom>
          <a:ln w="12700">
            <a:noFill/>
          </a:ln>
        </p:spPr>
      </p:pic>
    </p:spTree>
    <p:extLst>
      <p:ext uri="{BB962C8B-B14F-4D97-AF65-F5344CB8AC3E}">
        <p14:creationId xmlns:p14="http://schemas.microsoft.com/office/powerpoint/2010/main" val="1850893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rot="678928">
            <a:off x="5502498" y="411541"/>
            <a:ext cx="3511730" cy="4959605"/>
          </a:xfrm>
          <a:prstGeom prst="rect">
            <a:avLst/>
          </a:prstGeom>
          <a:ln>
            <a:solidFill>
              <a:schemeClr val="tx1"/>
            </a:solidFill>
          </a:ln>
          <a:effectLst>
            <a:glow rad="139700">
              <a:schemeClr val="accent6">
                <a:satMod val="175000"/>
                <a:alpha val="40000"/>
              </a:schemeClr>
            </a:glow>
          </a:effectLst>
          <a:scene3d>
            <a:camera prst="perspectiveLeft"/>
            <a:lightRig rig="threePt" dir="t"/>
          </a:scene3d>
        </p:spPr>
      </p:pic>
      <p:sp>
        <p:nvSpPr>
          <p:cNvPr id="4" name="Text Placeholder 3"/>
          <p:cNvSpPr>
            <a:spLocks noGrp="1"/>
          </p:cNvSpPr>
          <p:nvPr>
            <p:ph type="body" sz="quarter" idx="10"/>
          </p:nvPr>
        </p:nvSpPr>
        <p:spPr>
          <a:xfrm>
            <a:off x="235001" y="264033"/>
            <a:ext cx="6719713" cy="648816"/>
          </a:xfrm>
        </p:spPr>
        <p:txBody>
          <a:bodyPr/>
          <a:lstStyle/>
          <a:p>
            <a:r>
              <a:rPr lang="en-US" dirty="0"/>
              <a:t>Consent process</a:t>
            </a:r>
          </a:p>
        </p:txBody>
      </p:sp>
      <p:sp>
        <p:nvSpPr>
          <p:cNvPr id="6" name="TextBox 5"/>
          <p:cNvSpPr txBox="1"/>
          <p:nvPr/>
        </p:nvSpPr>
        <p:spPr>
          <a:xfrm>
            <a:off x="235000" y="1018503"/>
            <a:ext cx="3999573" cy="5632311"/>
          </a:xfrm>
          <a:prstGeom prst="rect">
            <a:avLst/>
          </a:prstGeom>
          <a:noFill/>
        </p:spPr>
        <p:txBody>
          <a:bodyPr wrap="square" rtlCol="0">
            <a:spAutoFit/>
          </a:bodyPr>
          <a:lstStyle/>
          <a:p>
            <a:pPr marL="285750" indent="-285750">
              <a:buFont typeface="Arial" panose="020B0604020202020204" pitchFamily="34" charset="0"/>
              <a:buChar char="•"/>
            </a:pPr>
            <a:r>
              <a:rPr lang="en-GB" sz="2000" dirty="0"/>
              <a:t>Consent should be documented on the trial database and in the patient’s medical notes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Three copies to be signed:</a:t>
            </a:r>
          </a:p>
          <a:p>
            <a:pPr marL="742950" lvl="1" indent="-285750">
              <a:buFont typeface="Arial" panose="020B0604020202020204" pitchFamily="34" charset="0"/>
              <a:buChar char="•"/>
            </a:pPr>
            <a:r>
              <a:rPr lang="en-GB" sz="2000" dirty="0"/>
              <a:t>original to be kept at site in ISF </a:t>
            </a:r>
          </a:p>
          <a:p>
            <a:pPr marL="742950" lvl="1" indent="-285750">
              <a:buFont typeface="Arial" panose="020B0604020202020204" pitchFamily="34" charset="0"/>
              <a:buChar char="•"/>
            </a:pPr>
            <a:r>
              <a:rPr lang="en-GB" sz="2000" dirty="0"/>
              <a:t>one for LR/patient</a:t>
            </a:r>
          </a:p>
          <a:p>
            <a:pPr marL="742950" lvl="1" indent="-285750">
              <a:buFont typeface="Arial" panose="020B0604020202020204" pitchFamily="34" charset="0"/>
              <a:buChar char="•"/>
            </a:pPr>
            <a:r>
              <a:rPr lang="en-GB" sz="2000" dirty="0"/>
              <a:t>one for medical notes</a:t>
            </a:r>
          </a:p>
          <a:p>
            <a:endParaRPr lang="en-GB" sz="2000" dirty="0"/>
          </a:p>
          <a:p>
            <a:pPr marL="285750" indent="-285750">
              <a:buFont typeface="Arial" panose="020B0604020202020204" pitchFamily="34" charset="0"/>
              <a:buChar char="•"/>
            </a:pPr>
            <a:r>
              <a:rPr lang="en-GB" sz="2000" dirty="0"/>
              <a:t>Consent is an ongoing process!</a:t>
            </a:r>
          </a:p>
          <a:p>
            <a:endParaRPr lang="en-GB" sz="2000" dirty="0"/>
          </a:p>
          <a:p>
            <a:pPr marL="285750" indent="-285750">
              <a:buFont typeface="Arial" panose="020B0604020202020204" pitchFamily="34" charset="0"/>
              <a:buChar char="•"/>
            </a:pPr>
            <a:r>
              <a:rPr lang="en-GB" sz="2000" b="1" u="sng" dirty="0"/>
              <a:t>Do not </a:t>
            </a:r>
            <a:r>
              <a:rPr lang="en-GB" sz="2000" dirty="0"/>
              <a:t>send copies of consent forms to Warwick CTU. They should be stored securely at site</a:t>
            </a:r>
          </a:p>
          <a:p>
            <a:endParaRPr lang="en-GB" sz="2000" dirty="0"/>
          </a:p>
          <a:p>
            <a:pPr marL="285750" indent="-285750">
              <a:buFont typeface="Arial" panose="020B0604020202020204" pitchFamily="34" charset="0"/>
              <a:buChar char="•"/>
            </a:pPr>
            <a:r>
              <a:rPr lang="en-GB" sz="2000" dirty="0"/>
              <a:t>Who can approach patients/LRs for consent at your site?</a:t>
            </a:r>
          </a:p>
        </p:txBody>
      </p:sp>
      <p:sp>
        <p:nvSpPr>
          <p:cNvPr id="8" name="TextBox 7"/>
          <p:cNvSpPr txBox="1"/>
          <p:nvPr/>
        </p:nvSpPr>
        <p:spPr>
          <a:xfrm>
            <a:off x="8187927" y="6518663"/>
            <a:ext cx="956073" cy="369332"/>
          </a:xfrm>
          <a:prstGeom prst="rect">
            <a:avLst/>
          </a:prstGeom>
          <a:solidFill>
            <a:schemeClr val="bg1"/>
          </a:solidFill>
          <a:effectLst>
            <a:softEdge rad="63500"/>
          </a:effectLst>
        </p:spPr>
        <p:txBody>
          <a:bodyPr wrap="square" rtlCol="0">
            <a:spAutoFit/>
          </a:bodyPr>
          <a:lstStyle/>
          <a:p>
            <a:r>
              <a:rPr lang="en-GB" dirty="0">
                <a:solidFill>
                  <a:schemeClr val="bg1"/>
                </a:solidFill>
              </a:rPr>
              <a:t>Slide 33</a:t>
            </a:r>
          </a:p>
        </p:txBody>
      </p:sp>
      <p:pic>
        <p:nvPicPr>
          <p:cNvPr id="9" name="Picture 8"/>
          <p:cNvPicPr>
            <a:picLocks noChangeAspect="1"/>
          </p:cNvPicPr>
          <p:nvPr/>
        </p:nvPicPr>
        <p:blipFill>
          <a:blip r:embed="rId4"/>
          <a:stretch>
            <a:fillRect/>
          </a:stretch>
        </p:blipFill>
        <p:spPr>
          <a:xfrm rot="20722968">
            <a:off x="4254705" y="1380242"/>
            <a:ext cx="3505380" cy="4978656"/>
          </a:xfrm>
          <a:prstGeom prst="rect">
            <a:avLst/>
          </a:prstGeom>
          <a:ln>
            <a:solidFill>
              <a:schemeClr val="tx1"/>
            </a:solidFill>
          </a:ln>
          <a:effectLst>
            <a:glow rad="139700">
              <a:schemeClr val="accent6">
                <a:satMod val="175000"/>
                <a:alpha val="40000"/>
              </a:schemeClr>
            </a:glow>
          </a:effectLst>
          <a:scene3d>
            <a:camera prst="perspectiveRight"/>
            <a:lightRig rig="threePt" dir="t"/>
          </a:scene3d>
        </p:spPr>
      </p:pic>
    </p:spTree>
    <p:extLst>
      <p:ext uri="{BB962C8B-B14F-4D97-AF65-F5344CB8AC3E}">
        <p14:creationId xmlns:p14="http://schemas.microsoft.com/office/powerpoint/2010/main" val="1507925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470" y="264033"/>
            <a:ext cx="6719713" cy="648816"/>
          </a:xfrm>
        </p:spPr>
        <p:txBody>
          <a:bodyPr/>
          <a:lstStyle/>
          <a:p>
            <a:r>
              <a:rPr lang="en-US" dirty="0"/>
              <a:t>Withdrawals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501161" y="1050323"/>
            <a:ext cx="7675685" cy="59093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prstClr val="black"/>
                </a:solidFill>
                <a:effectLst/>
                <a:uLnTx/>
                <a:uFillTx/>
                <a:latin typeface="Calibri"/>
                <a:ea typeface="+mn-ea"/>
                <a:cs typeface="+mn-cs"/>
              </a:rPr>
              <a:t>Please notify Warwick CTU straight away of any withdrawals by completing the withdrawal form on the online database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1" i="0" u="sng"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Options for withdrawal:</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Trial treatment*</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Completion of follow-up questionnaires</a:t>
            </a: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From remote data collection (from medical notes/other organisations)</a:t>
            </a:r>
          </a:p>
          <a:p>
            <a:pPr marL="457200" marR="0" lvl="1"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prstClr val="black"/>
                </a:solidFill>
                <a:effectLst/>
                <a:uLnTx/>
                <a:uFillTx/>
                <a:latin typeface="Calibri"/>
                <a:ea typeface="+mn-ea"/>
                <a:cs typeface="+mn-cs"/>
              </a:rPr>
              <a:t>* A clinician can only withdraw a patient from trial treatment</a:t>
            </a: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If withdrawing from trial treatment, stop allocated treatment immediately and continue with local protocols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If withdrawing from data collection, stop all data collection from the point of withdrawal (data already collected can be retained).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Document in the medical record the date of withdrawal.</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Slide 35</a:t>
            </a:r>
          </a:p>
        </p:txBody>
      </p:sp>
    </p:spTree>
    <p:extLst>
      <p:ext uri="{BB962C8B-B14F-4D97-AF65-F5344CB8AC3E}">
        <p14:creationId xmlns:p14="http://schemas.microsoft.com/office/powerpoint/2010/main" val="2879211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448164"/>
            <a:ext cx="6719713" cy="648816"/>
          </a:xfrm>
        </p:spPr>
        <p:txBody>
          <a:bodyPr/>
          <a:lstStyle/>
          <a:p>
            <a:r>
              <a:rPr lang="en-US" dirty="0"/>
              <a:t>Non-compliance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949569" y="1050323"/>
            <a:ext cx="7675685" cy="2031325"/>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Report any non-compliances immediately (</a:t>
            </a:r>
            <a:r>
              <a:rPr kumimoji="0" lang="en-GB" sz="1800" b="1" i="0" u="none" strike="noStrike" kern="1200" cap="none" spc="0" normalizeH="0" baseline="0" noProof="0" dirty="0">
                <a:ln>
                  <a:noFill/>
                </a:ln>
                <a:solidFill>
                  <a:prstClr val="black"/>
                </a:solidFill>
                <a:effectLst/>
                <a:uLnTx/>
                <a:uFillTx/>
                <a:latin typeface="Calibri"/>
                <a:ea typeface="+mn-ea"/>
                <a:cs typeface="+mn-cs"/>
              </a:rPr>
              <a:t>within 24 hours</a:t>
            </a:r>
            <a:r>
              <a:rPr kumimoji="0" lang="en-GB" sz="1800" b="0" i="0" u="none" strike="noStrike" kern="1200" cap="none" spc="0" normalizeH="0" baseline="0" noProof="0" dirty="0">
                <a:ln>
                  <a:noFill/>
                </a:ln>
                <a:solidFill>
                  <a:prstClr val="black"/>
                </a:solidFill>
                <a:effectLst/>
                <a:uLnTx/>
                <a:uFillTx/>
                <a:latin typeface="Calibri"/>
                <a:ea typeface="+mn-ea"/>
                <a:cs typeface="+mn-cs"/>
              </a:rPr>
              <a:t> of becoming aware)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Complete online non-compliance form for non-compliances related to an individual participant.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For general site level non-compliances, please complete the non-compliance form separately and email to WCTU.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4"/>
          <a:stretch>
            <a:fillRect/>
          </a:stretch>
        </p:blipFill>
        <p:spPr>
          <a:xfrm>
            <a:off x="1314330" y="2767378"/>
            <a:ext cx="5968213" cy="40030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1"/>
                </a:solidFill>
                <a:effectLst/>
                <a:uLnTx/>
                <a:uFillTx/>
                <a:latin typeface="Calibri"/>
                <a:ea typeface="+mn-ea"/>
                <a:cs typeface="+mn-cs"/>
              </a:rPr>
              <a:t>Slide 42</a:t>
            </a:r>
          </a:p>
        </p:txBody>
      </p:sp>
    </p:spTree>
    <p:extLst>
      <p:ext uri="{BB962C8B-B14F-4D97-AF65-F5344CB8AC3E}">
        <p14:creationId xmlns:p14="http://schemas.microsoft.com/office/powerpoint/2010/main" val="3260088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80140">
            <a:off x="2315687" y="769320"/>
            <a:ext cx="3895365" cy="2531807"/>
          </a:xfrm>
          <a:prstGeom prst="rect">
            <a:avLst/>
          </a:prstGeom>
        </p:spPr>
      </p:pic>
      <p:sp>
        <p:nvSpPr>
          <p:cNvPr id="4" name="Text Placeholder 3"/>
          <p:cNvSpPr>
            <a:spLocks noGrp="1"/>
          </p:cNvSpPr>
          <p:nvPr>
            <p:ph type="body" sz="quarter" idx="10"/>
          </p:nvPr>
        </p:nvSpPr>
        <p:spPr>
          <a:xfrm>
            <a:off x="235001" y="55729"/>
            <a:ext cx="6719713" cy="648816"/>
          </a:xfrm>
        </p:spPr>
        <p:txBody>
          <a:bodyPr/>
          <a:lstStyle/>
          <a:p>
            <a:r>
              <a:rPr lang="en-US" dirty="0"/>
              <a:t>Available tools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8" name="TextBox 27"/>
          <p:cNvSpPr txBox="1"/>
          <p:nvPr/>
        </p:nvSpPr>
        <p:spPr>
          <a:xfrm>
            <a:off x="6399269" y="2197408"/>
            <a:ext cx="2992135" cy="2585323"/>
          </a:xfrm>
          <a:prstGeom prst="rect">
            <a:avLst/>
          </a:prstGeom>
          <a:noFill/>
        </p:spPr>
        <p:txBody>
          <a:bodyPr wrap="square" rtlCol="0">
            <a:spAutoFit/>
          </a:bodyPr>
          <a:lstStyle/>
          <a:p>
            <a:r>
              <a:rPr lang="en-GB" dirty="0"/>
              <a:t>Pocket sized/A4 aide memoires available from WCTU:</a:t>
            </a:r>
          </a:p>
          <a:p>
            <a:pPr marL="285750" indent="-285750">
              <a:buFont typeface="Arial" panose="020B0604020202020204" pitchFamily="34" charset="0"/>
              <a:buChar char="•"/>
            </a:pPr>
            <a:r>
              <a:rPr lang="en-GB" dirty="0"/>
              <a:t>Eligibility criteria</a:t>
            </a:r>
          </a:p>
          <a:p>
            <a:pPr marL="285750" indent="-285750">
              <a:buFont typeface="Arial" panose="020B0604020202020204" pitchFamily="34" charset="0"/>
              <a:buChar char="•"/>
            </a:pPr>
            <a:r>
              <a:rPr lang="en-GB" dirty="0"/>
              <a:t>Dosing conversion</a:t>
            </a:r>
          </a:p>
          <a:p>
            <a:pPr marL="285750" indent="-285750">
              <a:buFont typeface="Arial" panose="020B0604020202020204" pitchFamily="34" charset="0"/>
              <a:buChar char="•"/>
            </a:pPr>
            <a:r>
              <a:rPr lang="en-GB" dirty="0"/>
              <a:t>SAE process</a:t>
            </a:r>
          </a:p>
          <a:p>
            <a:pPr marL="285750" indent="-285750">
              <a:buFont typeface="Arial" panose="020B0604020202020204" pitchFamily="34" charset="0"/>
              <a:buChar char="•"/>
            </a:pPr>
            <a:r>
              <a:rPr lang="en-GB" dirty="0"/>
              <a:t>Consent process</a:t>
            </a:r>
          </a:p>
          <a:p>
            <a:pPr marL="285750" indent="-285750">
              <a:buFont typeface="Arial" panose="020B0604020202020204" pitchFamily="34" charset="0"/>
              <a:buChar char="•"/>
            </a:pPr>
            <a:r>
              <a:rPr lang="en-GB" dirty="0"/>
              <a:t>Treatment intervention flowchart</a:t>
            </a:r>
          </a:p>
        </p:txBody>
      </p:sp>
      <p:sp>
        <p:nvSpPr>
          <p:cNvPr id="33" name="TextBox 32"/>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47</a:t>
            </a:r>
          </a:p>
        </p:txBody>
      </p:sp>
      <p:pic>
        <p:nvPicPr>
          <p:cNvPr id="3" name="Picture 2"/>
          <p:cNvPicPr>
            <a:picLocks noChangeAspect="1"/>
          </p:cNvPicPr>
          <p:nvPr/>
        </p:nvPicPr>
        <p:blipFill>
          <a:blip r:embed="rId5"/>
          <a:stretch>
            <a:fillRect/>
          </a:stretch>
        </p:blipFill>
        <p:spPr>
          <a:xfrm>
            <a:off x="1972211" y="2631702"/>
            <a:ext cx="2851432" cy="402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2" name="Picture 1"/>
          <p:cNvPicPr>
            <a:picLocks noChangeAspect="1"/>
          </p:cNvPicPr>
          <p:nvPr/>
        </p:nvPicPr>
        <p:blipFill>
          <a:blip r:embed="rId6"/>
          <a:stretch>
            <a:fillRect/>
          </a:stretch>
        </p:blipFill>
        <p:spPr>
          <a:xfrm rot="20872283">
            <a:off x="-324200" y="2986873"/>
            <a:ext cx="3806216" cy="26953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6" name="Picture 5"/>
          <p:cNvPicPr>
            <a:picLocks noChangeAspect="1"/>
          </p:cNvPicPr>
          <p:nvPr/>
        </p:nvPicPr>
        <p:blipFill>
          <a:blip r:embed="rId7"/>
          <a:stretch>
            <a:fillRect/>
          </a:stretch>
        </p:blipFill>
        <p:spPr>
          <a:xfrm rot="506025">
            <a:off x="3604985" y="2967747"/>
            <a:ext cx="2494280" cy="3657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21302">
            <a:off x="1252459" y="622640"/>
            <a:ext cx="3893441" cy="2299191"/>
          </a:xfrm>
          <a:prstGeom prst="rect">
            <a:avLst/>
          </a:prstGeom>
        </p:spPr>
      </p:pic>
      <p:pic>
        <p:nvPicPr>
          <p:cNvPr id="26" name="Picture 25"/>
          <p:cNvPicPr>
            <a:picLocks noChangeAspect="1"/>
          </p:cNvPicPr>
          <p:nvPr/>
        </p:nvPicPr>
        <p:blipFill>
          <a:blip r:embed="rId9"/>
          <a:stretch>
            <a:fillRect/>
          </a:stretch>
        </p:blipFill>
        <p:spPr>
          <a:xfrm>
            <a:off x="177532" y="325154"/>
            <a:ext cx="3194050" cy="291116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980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42857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43781" y="144150"/>
            <a:ext cx="6719713" cy="648816"/>
          </a:xfrm>
        </p:spPr>
        <p:txBody>
          <a:bodyPr/>
          <a:lstStyle/>
          <a:p>
            <a:r>
              <a:rPr lang="en-US" dirty="0"/>
              <a:t>Consent process</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30" name="Text Box 2"/>
          <p:cNvSpPr>
            <a:spLocks noChangeArrowheads="1"/>
          </p:cNvSpPr>
          <p:nvPr/>
        </p:nvSpPr>
        <p:spPr bwMode="auto">
          <a:xfrm>
            <a:off x="2792413" y="817563"/>
            <a:ext cx="3248025" cy="973137"/>
          </a:xfrm>
          <a:prstGeom prst="roundRect">
            <a:avLst>
              <a:gd name="adj" fmla="val 16667"/>
            </a:avLst>
          </a:prstGeom>
          <a:solidFill>
            <a:srgbClr val="F5B183"/>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 UNABLE TO CONSENT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Patients in this trial are unable to consent for  themselves due to impairment in their mental    capacity caused by the traumatic brain injury</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1" name="Text Box 8"/>
          <p:cNvSpPr>
            <a:spLocks noChangeArrowheads="1"/>
          </p:cNvSpPr>
          <p:nvPr/>
        </p:nvSpPr>
        <p:spPr bwMode="auto">
          <a:xfrm>
            <a:off x="2132013" y="2116138"/>
            <a:ext cx="2032000" cy="1066800"/>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Urgent treatment needs to be given without delay, and it is not reasonably practical to obtain consent from a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2" name="Text Box 7"/>
          <p:cNvSpPr>
            <a:spLocks noChangeArrowheads="1"/>
          </p:cNvSpPr>
          <p:nvPr/>
        </p:nvSpPr>
        <p:spPr bwMode="auto">
          <a:xfrm>
            <a:off x="2132013" y="3632200"/>
            <a:ext cx="2032000" cy="325438"/>
          </a:xfrm>
          <a:prstGeom prst="roundRect">
            <a:avLst>
              <a:gd name="adj" fmla="val 16667"/>
            </a:avLst>
          </a:prstGeom>
          <a:solidFill>
            <a:srgbClr val="FFC000"/>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under deferred consent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3" name="Text Box 9"/>
          <p:cNvSpPr>
            <a:spLocks noChangeArrowheads="1"/>
          </p:cNvSpPr>
          <p:nvPr/>
        </p:nvSpPr>
        <p:spPr bwMode="auto">
          <a:xfrm>
            <a:off x="4638675" y="2138363"/>
            <a:ext cx="1898650" cy="106680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Sufficient time for legal       representative to provide fully written informed     consent (and appropriate to do so)</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4" name="Text Box 5"/>
          <p:cNvSpPr>
            <a:spLocks noChangeArrowheads="1"/>
          </p:cNvSpPr>
          <p:nvPr/>
        </p:nvSpPr>
        <p:spPr bwMode="auto">
          <a:xfrm>
            <a:off x="4638675" y="3663950"/>
            <a:ext cx="1898650" cy="906463"/>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5" name="Text Box 6"/>
          <p:cNvSpPr>
            <a:spLocks noChangeArrowheads="1"/>
          </p:cNvSpPr>
          <p:nvPr/>
        </p:nvSpPr>
        <p:spPr bwMode="auto">
          <a:xfrm>
            <a:off x="2132013" y="4406900"/>
            <a:ext cx="2041226" cy="1065750"/>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As soon as possible after the emergency is over obtain written informed consent from personal* or professional legal representative</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3076" name="Text Box 17"/>
          <p:cNvSpPr>
            <a:spLocks noChangeArrowheads="1"/>
          </p:cNvSpPr>
          <p:nvPr/>
        </p:nvSpPr>
        <p:spPr bwMode="auto">
          <a:xfrm>
            <a:off x="2124075" y="5872163"/>
            <a:ext cx="4581525" cy="476726"/>
          </a:xfrm>
          <a:prstGeom prst="roundRect">
            <a:avLst>
              <a:gd name="adj" fmla="val 16667"/>
            </a:avLst>
          </a:prstGeom>
          <a:solidFill>
            <a:srgbClr val="B9EC9A"/>
          </a:solidFill>
          <a:ln w="9525" cap="rnd" algn="ctr">
            <a:solidFill>
              <a:srgbClr val="000000"/>
            </a:solidFill>
            <a:bevel/>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If patient regains capacity before hospital discharge, obtain written informed consent from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0" name="Straight Arrow Connector 18"/>
          <p:cNvCxnSpPr>
            <a:cxnSpLocks noChangeShapeType="1"/>
          </p:cNvCxnSpPr>
          <p:nvPr/>
        </p:nvCxnSpPr>
        <p:spPr bwMode="auto">
          <a:xfrm flipH="1">
            <a:off x="3175000" y="1789113"/>
            <a:ext cx="452438" cy="309562"/>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1" name="Straight Arrow Connector 13"/>
          <p:cNvCxnSpPr>
            <a:cxnSpLocks noChangeShapeType="1"/>
          </p:cNvCxnSpPr>
          <p:nvPr/>
        </p:nvCxnSpPr>
        <p:spPr bwMode="auto">
          <a:xfrm>
            <a:off x="5164138" y="1797050"/>
            <a:ext cx="468312" cy="319088"/>
          </a:xfrm>
          <a:prstGeom prst="straightConnector1">
            <a:avLst/>
          </a:prstGeom>
          <a:noFill/>
          <a:ln w="635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2" name="Straight Arrow Connector 19"/>
          <p:cNvCxnSpPr>
            <a:cxnSpLocks noChangeShapeType="1"/>
          </p:cNvCxnSpPr>
          <p:nvPr/>
        </p:nvCxnSpPr>
        <p:spPr bwMode="auto">
          <a:xfrm>
            <a:off x="3140075" y="5454650"/>
            <a:ext cx="11113" cy="400050"/>
          </a:xfrm>
          <a:prstGeom prst="straightConnector1">
            <a:avLst/>
          </a:prstGeom>
          <a:noFill/>
          <a:ln w="9525"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3077" name="Text Box 23"/>
          <p:cNvSpPr>
            <a:spLocks noChangeArrowheads="1"/>
          </p:cNvSpPr>
          <p:nvPr/>
        </p:nvSpPr>
        <p:spPr bwMode="auto">
          <a:xfrm>
            <a:off x="4638675" y="5126038"/>
            <a:ext cx="1898650" cy="328612"/>
          </a:xfrm>
          <a:prstGeom prst="roundRect">
            <a:avLst>
              <a:gd name="adj" fmla="val 16667"/>
            </a:avLst>
          </a:prstGeom>
          <a:solidFill>
            <a:srgbClr val="B9EC9A"/>
          </a:solidFill>
          <a:ln w="9525" algn="ctr">
            <a:solidFill>
              <a:srgbClr val="000000"/>
            </a:solidFill>
            <a:round/>
            <a:headEnd/>
            <a:tailEnd/>
          </a:ln>
          <a:effectLst>
            <a:outerShdw blurRad="50800" dist="38100" dir="2700000" algn="tl" rotWithShape="0">
              <a:srgbClr val="000000">
                <a:alpha val="39999"/>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Enrol patient</a:t>
            </a: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cxnSp>
        <p:nvCxnSpPr>
          <p:cNvPr id="3104" name="Straight Arrow Connector 19"/>
          <p:cNvCxnSpPr>
            <a:cxnSpLocks noChangeShapeType="1"/>
          </p:cNvCxnSpPr>
          <p:nvPr/>
        </p:nvCxnSpPr>
        <p:spPr bwMode="auto">
          <a:xfrm>
            <a:off x="5634038" y="5437188"/>
            <a:ext cx="0" cy="427037"/>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5" name="Straight Arrow Connector 19"/>
          <p:cNvCxnSpPr>
            <a:cxnSpLocks noChangeShapeType="1"/>
          </p:cNvCxnSpPr>
          <p:nvPr/>
        </p:nvCxnSpPr>
        <p:spPr bwMode="auto">
          <a:xfrm>
            <a:off x="5632450" y="4575175"/>
            <a:ext cx="0" cy="533400"/>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6" name="Straight Arrow Connector 19"/>
          <p:cNvCxnSpPr>
            <a:cxnSpLocks noChangeShapeType="1"/>
          </p:cNvCxnSpPr>
          <p:nvPr/>
        </p:nvCxnSpPr>
        <p:spPr bwMode="auto">
          <a:xfrm>
            <a:off x="3148013" y="3963988"/>
            <a:ext cx="4762"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7" name="Straight Arrow Connector 19"/>
          <p:cNvCxnSpPr>
            <a:cxnSpLocks noChangeShapeType="1"/>
          </p:cNvCxnSpPr>
          <p:nvPr/>
        </p:nvCxnSpPr>
        <p:spPr bwMode="auto">
          <a:xfrm>
            <a:off x="3159125" y="3189288"/>
            <a:ext cx="4763" cy="442912"/>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3108" name="Straight Arrow Connector 19"/>
          <p:cNvCxnSpPr>
            <a:cxnSpLocks noChangeShapeType="1"/>
          </p:cNvCxnSpPr>
          <p:nvPr/>
        </p:nvCxnSpPr>
        <p:spPr bwMode="auto">
          <a:xfrm>
            <a:off x="5632450" y="3211513"/>
            <a:ext cx="6350" cy="441325"/>
          </a:xfrm>
          <a:prstGeom prst="straightConnector1">
            <a:avLst/>
          </a:prstGeom>
          <a:noFill/>
          <a:ln w="12700" algn="ctr">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55" name="TextBox 54"/>
          <p:cNvSpPr txBox="1"/>
          <p:nvPr/>
        </p:nvSpPr>
        <p:spPr>
          <a:xfrm>
            <a:off x="8176846" y="6439678"/>
            <a:ext cx="9671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effectLst/>
                <a:uLnTx/>
                <a:uFillTx/>
                <a:latin typeface="Calibri"/>
                <a:ea typeface="+mn-ea"/>
                <a:cs typeface="+mn-cs"/>
              </a:rPr>
              <a:t>Slide 25</a:t>
            </a:r>
          </a:p>
        </p:txBody>
      </p:sp>
      <p:sp>
        <p:nvSpPr>
          <p:cNvPr id="2" name="TextBox 1"/>
          <p:cNvSpPr txBox="1"/>
          <p:nvPr/>
        </p:nvSpPr>
        <p:spPr>
          <a:xfrm>
            <a:off x="7016504" y="3478544"/>
            <a:ext cx="1772467" cy="1277273"/>
          </a:xfrm>
          <a:prstGeom prst="rect">
            <a:avLst/>
          </a:prstGeom>
          <a:solidFill>
            <a:schemeClr val="accent5">
              <a:lumMod val="40000"/>
              <a:lumOff val="60000"/>
            </a:schemeClr>
          </a:solidFill>
          <a:ln>
            <a:solidFill>
              <a:schemeClr val="accent1"/>
            </a:solidFill>
          </a:ln>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rPr>
              <a:t>*Witnessed verbal consent may be obtained if it is not feasible to obtain written consent from personal legal representatives and patients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100" b="0" i="0" u="none" strike="sngStrike" kern="1200" cap="none" spc="0" normalizeH="0" baseline="0" noProof="0" dirty="0">
              <a:ln>
                <a:noFill/>
              </a:ln>
              <a:solidFill>
                <a:prstClr val="black"/>
              </a:solidFill>
              <a:effectLst/>
              <a:highlight>
                <a:srgbClr val="FFFF00"/>
              </a:highlight>
              <a:uLnTx/>
              <a:uFillTx/>
              <a:latin typeface="Calibri"/>
              <a:ea typeface="+mn-ea"/>
              <a:cs typeface="+mn-cs"/>
            </a:endParaRPr>
          </a:p>
        </p:txBody>
      </p:sp>
      <p:cxnSp>
        <p:nvCxnSpPr>
          <p:cNvPr id="6" name="Straight Arrow Connector 5"/>
          <p:cNvCxnSpPr>
            <a:cxnSpLocks/>
            <a:stCxn id="2" idx="1"/>
            <a:endCxn id="3074" idx="3"/>
          </p:cNvCxnSpPr>
          <p:nvPr/>
        </p:nvCxnSpPr>
        <p:spPr>
          <a:xfrm flipH="1">
            <a:off x="6537325" y="4117181"/>
            <a:ext cx="479179" cy="1"/>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p:cNvCxnSpPr>
          <p:nvPr/>
        </p:nvCxnSpPr>
        <p:spPr>
          <a:xfrm flipH="1">
            <a:off x="6730127" y="4798847"/>
            <a:ext cx="1078367" cy="1311679"/>
          </a:xfrm>
          <a:prstGeom prst="straightConnector1">
            <a:avLst/>
          </a:prstGeom>
          <a:ln>
            <a:solidFill>
              <a:schemeClr val="accent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208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Deferred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404446" y="1573823"/>
            <a:ext cx="8431515" cy="4708981"/>
          </a:xfrm>
          <a:prstGeom prst="rect">
            <a:avLst/>
          </a:prstGeom>
          <a:noFill/>
        </p:spPr>
        <p:txBody>
          <a:bodyPr wrap="square" rtlCol="0">
            <a:spAutoFit/>
          </a:bodyPr>
          <a:lstStyle/>
          <a:p>
            <a:r>
              <a:rPr lang="en-GB" sz="3200" dirty="0"/>
              <a:t>Main route of consent will probably be deferred consent</a:t>
            </a:r>
          </a:p>
          <a:p>
            <a:endParaRPr lang="en-GB" sz="3200" dirty="0"/>
          </a:p>
          <a:p>
            <a:r>
              <a:rPr lang="en-GB" sz="3200" dirty="0"/>
              <a:t>Pre-enrolment consent from a Legal Representative is an option if:</a:t>
            </a:r>
          </a:p>
          <a:p>
            <a:pPr marL="742950" lvl="1" indent="-285750">
              <a:buFont typeface="Arial" panose="020B0604020202020204" pitchFamily="34" charset="0"/>
              <a:buChar char="•"/>
            </a:pPr>
            <a:r>
              <a:rPr lang="en-GB" sz="2800" dirty="0"/>
              <a:t>LR is available</a:t>
            </a:r>
          </a:p>
          <a:p>
            <a:pPr marL="742950" lvl="1" indent="-285750">
              <a:buFont typeface="Arial" panose="020B0604020202020204" pitchFamily="34" charset="0"/>
              <a:buChar char="•"/>
            </a:pPr>
            <a:r>
              <a:rPr lang="en-GB" sz="2800" dirty="0"/>
              <a:t>There is sufficient time to explain the study fully and get written consent</a:t>
            </a:r>
          </a:p>
          <a:p>
            <a:pPr marL="742950" lvl="1" indent="-285750">
              <a:buFont typeface="Arial" panose="020B0604020202020204" pitchFamily="34" charset="0"/>
              <a:buChar char="•"/>
            </a:pPr>
            <a:r>
              <a:rPr lang="en-GB" sz="2800" dirty="0"/>
              <a:t>It is appropriate to speak to the LR e.g. if they are keen to be involved in decision making </a:t>
            </a:r>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27</a:t>
            </a:r>
          </a:p>
        </p:txBody>
      </p:sp>
    </p:spTree>
    <p:extLst>
      <p:ext uri="{BB962C8B-B14F-4D97-AF65-F5344CB8AC3E}">
        <p14:creationId xmlns:p14="http://schemas.microsoft.com/office/powerpoint/2010/main" val="648354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lstStyle/>
          <a:p>
            <a:r>
              <a:rPr lang="en-US" dirty="0"/>
              <a:t>Legal representative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2" name="TextBox 1"/>
          <p:cNvSpPr txBox="1"/>
          <p:nvPr/>
        </p:nvSpPr>
        <p:spPr>
          <a:xfrm>
            <a:off x="528796" y="1147655"/>
            <a:ext cx="8131627" cy="5601533"/>
          </a:xfrm>
          <a:prstGeom prst="rect">
            <a:avLst/>
          </a:prstGeom>
          <a:noFill/>
        </p:spPr>
        <p:txBody>
          <a:bodyPr wrap="square" rtlCol="0">
            <a:spAutoFit/>
          </a:bodyPr>
          <a:lstStyle/>
          <a:p>
            <a:r>
              <a:rPr lang="en-GB" sz="2000" b="1" u="sng" dirty="0"/>
              <a:t>Personal legal representative</a:t>
            </a:r>
          </a:p>
          <a:p>
            <a:r>
              <a:rPr lang="en-GB" sz="2000" dirty="0"/>
              <a:t>The definition of a Personal Legal Representative (</a:t>
            </a:r>
            <a:r>
              <a:rPr lang="en-GB" sz="2000" dirty="0" err="1"/>
              <a:t>PerLR</a:t>
            </a:r>
            <a:r>
              <a:rPr lang="en-GB" sz="2000" dirty="0"/>
              <a:t>) for </a:t>
            </a:r>
            <a:r>
              <a:rPr lang="en-GB" sz="2000" b="1" dirty="0"/>
              <a:t>England, Wales and Northern Ireland</a:t>
            </a:r>
            <a:r>
              <a:rPr lang="en-GB" sz="2000" dirty="0"/>
              <a:t> is: “A person not connected with the conduct of the trial who is suitable to act as a legal representative by virtue of their relationship with the adult and available and willing to do so”. </a:t>
            </a:r>
          </a:p>
          <a:p>
            <a:r>
              <a:rPr lang="en-GB" sz="2000" dirty="0"/>
              <a:t> </a:t>
            </a:r>
          </a:p>
          <a:p>
            <a:r>
              <a:rPr lang="en-GB" sz="2000" dirty="0"/>
              <a:t>The definition of a </a:t>
            </a:r>
            <a:r>
              <a:rPr lang="en-GB" sz="2000" dirty="0" err="1"/>
              <a:t>PerLR</a:t>
            </a:r>
            <a:r>
              <a:rPr lang="en-GB" sz="2000" dirty="0"/>
              <a:t> for </a:t>
            </a:r>
            <a:r>
              <a:rPr lang="en-GB" sz="2000" b="1" dirty="0"/>
              <a:t>Scotland</a:t>
            </a:r>
            <a:r>
              <a:rPr lang="en-GB" sz="2000" dirty="0"/>
              <a:t> is: “Any guardian or welfare attorney who has power to consent to the adult’s participation in research. If there is no such person, the adult’s nearest relative as defined in section 87(1) of the Adults with Incapacity (Scotland) Act 2000”.</a:t>
            </a:r>
          </a:p>
          <a:p>
            <a:endParaRPr lang="en-GB" sz="2000" dirty="0"/>
          </a:p>
          <a:p>
            <a:r>
              <a:rPr lang="en-GB" sz="2000" b="1" u="sng" dirty="0"/>
              <a:t>Professional legal representative</a:t>
            </a:r>
            <a:endParaRPr lang="en-GB" sz="2000" dirty="0"/>
          </a:p>
          <a:p>
            <a:r>
              <a:rPr lang="en-GB" sz="2000" dirty="0"/>
              <a:t>The definition of a Professional Legal Representative (</a:t>
            </a:r>
            <a:r>
              <a:rPr lang="en-GB" sz="2000" dirty="0" err="1"/>
              <a:t>ProfLR</a:t>
            </a:r>
            <a:r>
              <a:rPr lang="en-GB" sz="2000" dirty="0"/>
              <a:t>) in </a:t>
            </a:r>
            <a:r>
              <a:rPr lang="en-GB" sz="2000" b="1" dirty="0"/>
              <a:t>England, Wales, Northern Ireland and Scotland </a:t>
            </a:r>
            <a:r>
              <a:rPr lang="en-GB" sz="2000" dirty="0"/>
              <a:t>is: “A person not connected with the conduct of the trial who is the doctor primarily responsible for the adult’s medical treatment or a person nominated by the relevant health care provider”.</a:t>
            </a:r>
          </a:p>
          <a:p>
            <a:endParaRPr lang="en-GB" dirty="0"/>
          </a:p>
        </p:txBody>
      </p:sp>
      <p:sp>
        <p:nvSpPr>
          <p:cNvPr id="6" name="TextBox 5"/>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28</a:t>
            </a:r>
          </a:p>
        </p:txBody>
      </p:sp>
    </p:spTree>
    <p:extLst>
      <p:ext uri="{BB962C8B-B14F-4D97-AF65-F5344CB8AC3E}">
        <p14:creationId xmlns:p14="http://schemas.microsoft.com/office/powerpoint/2010/main" val="3741927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1201" y="223891"/>
            <a:ext cx="6719713" cy="648816"/>
          </a:xfrm>
        </p:spPr>
        <p:txBody>
          <a:bodyPr>
            <a:normAutofit/>
          </a:bodyPr>
          <a:lstStyle/>
          <a:p>
            <a:r>
              <a:rPr lang="en-US" dirty="0"/>
              <a:t>Consent hierarchy</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8176846" y="6439678"/>
            <a:ext cx="967154" cy="369332"/>
          </a:xfrm>
          <a:prstGeom prst="rect">
            <a:avLst/>
          </a:prstGeom>
          <a:noFill/>
        </p:spPr>
        <p:txBody>
          <a:bodyPr wrap="square" rtlCol="0">
            <a:spAutoFit/>
          </a:bodyPr>
          <a:lstStyle/>
          <a:p>
            <a:r>
              <a:rPr lang="en-GB" dirty="0"/>
              <a:t>Slide 28</a:t>
            </a:r>
          </a:p>
        </p:txBody>
      </p:sp>
      <p:sp>
        <p:nvSpPr>
          <p:cNvPr id="23" name="TextBox 22">
            <a:extLst>
              <a:ext uri="{FF2B5EF4-FFF2-40B4-BE49-F238E27FC236}">
                <a16:creationId xmlns:a16="http://schemas.microsoft.com/office/drawing/2014/main" id="{78E98481-EBE8-48A3-BD21-05A3D7EFB7DA}"/>
              </a:ext>
            </a:extLst>
          </p:cNvPr>
          <p:cNvSpPr txBox="1"/>
          <p:nvPr/>
        </p:nvSpPr>
        <p:spPr>
          <a:xfrm>
            <a:off x="176245" y="882418"/>
            <a:ext cx="8656554" cy="984885"/>
          </a:xfrm>
          <a:prstGeom prst="rect">
            <a:avLst/>
          </a:prstGeom>
          <a:noFill/>
        </p:spPr>
        <p:txBody>
          <a:bodyPr wrap="square" rtlCol="0">
            <a:spAutoFit/>
          </a:bodyPr>
          <a:lstStyle/>
          <a:p>
            <a:r>
              <a:rPr lang="en-GB" sz="2000" dirty="0"/>
              <a:t>Consent should be sought as soon as is reasonably possible according to the hierarchy detailed below:</a:t>
            </a:r>
          </a:p>
          <a:p>
            <a:endParaRPr lang="en-GB" dirty="0"/>
          </a:p>
        </p:txBody>
      </p:sp>
      <p:pic>
        <p:nvPicPr>
          <p:cNvPr id="3" name="Picture 2">
            <a:extLst>
              <a:ext uri="{FF2B5EF4-FFF2-40B4-BE49-F238E27FC236}">
                <a16:creationId xmlns:a16="http://schemas.microsoft.com/office/drawing/2014/main" id="{7E45B38A-E334-4889-9CDB-6B27B475284F}"/>
              </a:ext>
            </a:extLst>
          </p:cNvPr>
          <p:cNvPicPr>
            <a:picLocks noChangeAspect="1"/>
          </p:cNvPicPr>
          <p:nvPr/>
        </p:nvPicPr>
        <p:blipFill>
          <a:blip r:embed="rId4"/>
          <a:stretch>
            <a:fillRect/>
          </a:stretch>
        </p:blipFill>
        <p:spPr>
          <a:xfrm>
            <a:off x="975360" y="1689526"/>
            <a:ext cx="7045411" cy="5128462"/>
          </a:xfrm>
          <a:prstGeom prst="rect">
            <a:avLst/>
          </a:prstGeom>
        </p:spPr>
      </p:pic>
    </p:spTree>
    <p:extLst>
      <p:ext uri="{BB962C8B-B14F-4D97-AF65-F5344CB8AC3E}">
        <p14:creationId xmlns:p14="http://schemas.microsoft.com/office/powerpoint/2010/main" val="3658887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92653" y="1022685"/>
          <a:ext cx="8350558" cy="5534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165782" y="164406"/>
            <a:ext cx="5852667" cy="963251"/>
          </a:xfrm>
          <a:prstGeom prst="rect">
            <a:avLst/>
          </a:prstGeom>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b="39708"/>
          <a:stretch/>
        </p:blipFill>
        <p:spPr>
          <a:xfrm>
            <a:off x="7354033" y="126559"/>
            <a:ext cx="1481928" cy="727683"/>
          </a:xfrm>
          <a:prstGeom prst="rect">
            <a:avLst/>
          </a:prstGeom>
        </p:spPr>
      </p:pic>
    </p:spTree>
    <p:extLst>
      <p:ext uri="{BB962C8B-B14F-4D97-AF65-F5344CB8AC3E}">
        <p14:creationId xmlns:p14="http://schemas.microsoft.com/office/powerpoint/2010/main" val="3516376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3270" y="721571"/>
            <a:ext cx="6719713" cy="648816"/>
          </a:xfrm>
        </p:spPr>
        <p:txBody>
          <a:bodyPr/>
          <a:lstStyle/>
          <a:p>
            <a:r>
              <a:rPr lang="en-US" dirty="0"/>
              <a:t>Patient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404446" y="1573823"/>
            <a:ext cx="8255977" cy="2062103"/>
          </a:xfrm>
          <a:prstGeom prst="rect">
            <a:avLst/>
          </a:prstGeom>
          <a:noFill/>
        </p:spPr>
        <p:txBody>
          <a:bodyPr wrap="square" rtlCol="0">
            <a:spAutoFit/>
          </a:bodyPr>
          <a:lstStyle/>
          <a:p>
            <a:r>
              <a:rPr lang="en-GB" sz="3200" dirty="0"/>
              <a:t>If the patient regains capacity while still in hospital, they should be given the Patient Information Sheet and be given the option to consent/withdraw</a:t>
            </a:r>
            <a:endParaRPr lang="en-GB" sz="28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8560" y="3739081"/>
            <a:ext cx="4158761" cy="2772507"/>
          </a:xfrm>
          <a:prstGeom prst="rect">
            <a:avLst/>
          </a:prstGeom>
        </p:spPr>
      </p:pic>
      <p:sp>
        <p:nvSpPr>
          <p:cNvPr id="7" name="TextBox 6"/>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29</a:t>
            </a:r>
          </a:p>
        </p:txBody>
      </p:sp>
    </p:spTree>
    <p:extLst>
      <p:ext uri="{BB962C8B-B14F-4D97-AF65-F5344CB8AC3E}">
        <p14:creationId xmlns:p14="http://schemas.microsoft.com/office/powerpoint/2010/main" val="1639461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rotWithShape="1">
          <a:blip r:embed="rId2">
            <a:extLst>
              <a:ext uri="{28A0092B-C50C-407E-A947-70E740481C1C}">
                <a14:useLocalDpi xmlns:a14="http://schemas.microsoft.com/office/drawing/2010/main" val="0"/>
              </a:ext>
            </a:extLst>
          </a:blip>
          <a:srcRect b="39708"/>
          <a:stretch/>
        </p:blipFill>
        <p:spPr>
          <a:xfrm>
            <a:off x="7360431" y="304728"/>
            <a:ext cx="1410935" cy="692823"/>
          </a:xfrm>
          <a:prstGeom prst="rect">
            <a:avLst/>
          </a:prstGeom>
          <a:solidFill>
            <a:srgbClr val="F08B42"/>
          </a:solidFill>
          <a:ln>
            <a:noFill/>
          </a:ln>
        </p:spPr>
      </p:pic>
      <p:grpSp>
        <p:nvGrpSpPr>
          <p:cNvPr id="89" name="Group 88"/>
          <p:cNvGrpSpPr/>
          <p:nvPr/>
        </p:nvGrpSpPr>
        <p:grpSpPr>
          <a:xfrm>
            <a:off x="270377" y="1858682"/>
            <a:ext cx="8302629" cy="4236221"/>
            <a:chOff x="800985" y="1153691"/>
            <a:chExt cx="9538799" cy="4895820"/>
          </a:xfrm>
        </p:grpSpPr>
        <p:grpSp>
          <p:nvGrpSpPr>
            <p:cNvPr id="58" name="Group 57"/>
            <p:cNvGrpSpPr/>
            <p:nvPr/>
          </p:nvGrpSpPr>
          <p:grpSpPr>
            <a:xfrm>
              <a:off x="800985" y="1153691"/>
              <a:ext cx="9538799" cy="4895820"/>
              <a:chOff x="-1204613" y="538020"/>
              <a:chExt cx="11990358" cy="4419116"/>
            </a:xfrm>
          </p:grpSpPr>
          <p:sp>
            <p:nvSpPr>
              <p:cNvPr id="4" name="Rounded Rectangle 3"/>
              <p:cNvSpPr/>
              <p:nvPr/>
            </p:nvSpPr>
            <p:spPr>
              <a:xfrm>
                <a:off x="4830618" y="538020"/>
                <a:ext cx="2290619" cy="840509"/>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Is a personal legal representative available? </a:t>
                </a:r>
              </a:p>
            </p:txBody>
          </p:sp>
          <p:sp>
            <p:nvSpPr>
              <p:cNvPr id="6" name="Rounded Rectangle 5"/>
              <p:cNvSpPr/>
              <p:nvPr/>
            </p:nvSpPr>
            <p:spPr>
              <a:xfrm>
                <a:off x="7730364" y="1937067"/>
                <a:ext cx="3055381" cy="1167034"/>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Obtain </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written</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informed consent from a professional legal representative</a:t>
                </a:r>
              </a:p>
            </p:txBody>
          </p:sp>
          <p:sp>
            <p:nvSpPr>
              <p:cNvPr id="7" name="Rounded Rectangle 6"/>
              <p:cNvSpPr/>
              <p:nvPr/>
            </p:nvSpPr>
            <p:spPr>
              <a:xfrm>
                <a:off x="1326151" y="1937070"/>
                <a:ext cx="2987319" cy="1167032"/>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Is the personal legal representative able to attend the hospital in person to provide consent?</a:t>
                </a:r>
              </a:p>
            </p:txBody>
          </p:sp>
          <p:sp>
            <p:nvSpPr>
              <p:cNvPr id="8" name="Rounded Rectangle 7"/>
              <p:cNvSpPr/>
              <p:nvPr/>
            </p:nvSpPr>
            <p:spPr>
              <a:xfrm>
                <a:off x="-1204613" y="3815078"/>
                <a:ext cx="2530764" cy="111990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Obtain </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written</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informed consent from the personal legal representative</a:t>
                </a:r>
              </a:p>
            </p:txBody>
          </p:sp>
          <p:sp>
            <p:nvSpPr>
              <p:cNvPr id="9" name="Rounded Rectangle 8"/>
              <p:cNvSpPr/>
              <p:nvPr/>
            </p:nvSpPr>
            <p:spPr>
              <a:xfrm>
                <a:off x="3744570" y="3815079"/>
                <a:ext cx="3020481" cy="1142057"/>
              </a:xfrm>
              <a:prstGeom prst="roundRect">
                <a:avLst/>
              </a:prstGeom>
              <a:noFill/>
              <a:ln w="19050">
                <a:solidFill>
                  <a:srgbClr val="0051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Obtain </a:t>
                </a:r>
                <a:r>
                  <a:rPr kumimoji="0" lang="en-GB" sz="1400" b="1" i="0" u="sng" strike="noStrike" kern="1200" cap="none" spc="0" normalizeH="0" baseline="0" noProof="0" dirty="0">
                    <a:ln>
                      <a:noFill/>
                    </a:ln>
                    <a:solidFill>
                      <a:prstClr val="black"/>
                    </a:solidFill>
                    <a:effectLst/>
                    <a:uLnTx/>
                    <a:uFillTx/>
                    <a:latin typeface="Calibri" panose="020F0502020204030204"/>
                    <a:ea typeface="+mn-ea"/>
                    <a:cs typeface="+mn-cs"/>
                  </a:rPr>
                  <a:t>witnessed</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verbal consent</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over the phone from the personal legal representative</a:t>
                </a:r>
              </a:p>
            </p:txBody>
          </p:sp>
          <p:cxnSp>
            <p:nvCxnSpPr>
              <p:cNvPr id="12" name="Elbow Connector 11"/>
              <p:cNvCxnSpPr>
                <a:stCxn id="4" idx="3"/>
                <a:endCxn id="6" idx="0"/>
              </p:cNvCxnSpPr>
              <p:nvPr/>
            </p:nvCxnSpPr>
            <p:spPr>
              <a:xfrm>
                <a:off x="7121236" y="958275"/>
                <a:ext cx="2136819" cy="9787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 idx="1"/>
                <a:endCxn id="7" idx="0"/>
              </p:cNvCxnSpPr>
              <p:nvPr/>
            </p:nvCxnSpPr>
            <p:spPr>
              <a:xfrm rot="10800000" flipV="1">
                <a:off x="2819813" y="958274"/>
                <a:ext cx="2010806" cy="978795"/>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7" idx="3"/>
                <a:endCxn id="9" idx="0"/>
              </p:cNvCxnSpPr>
              <p:nvPr/>
            </p:nvCxnSpPr>
            <p:spPr>
              <a:xfrm>
                <a:off x="4313470" y="2520586"/>
                <a:ext cx="1119433" cy="1294493"/>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7" idx="1"/>
                <a:endCxn id="8" idx="0"/>
              </p:cNvCxnSpPr>
              <p:nvPr/>
            </p:nvCxnSpPr>
            <p:spPr>
              <a:xfrm rot="10800000" flipV="1">
                <a:off x="60770" y="2520585"/>
                <a:ext cx="1265382" cy="1294492"/>
              </a:xfrm>
              <a:prstGeom prst="bentConnector2">
                <a:avLst/>
              </a:prstGeom>
              <a:ln w="19050">
                <a:solidFill>
                  <a:srgbClr val="00519A"/>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8022359" y="1237144"/>
              <a:ext cx="53231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EA5E00"/>
                  </a:solidFill>
                  <a:effectLst/>
                  <a:uLnTx/>
                  <a:uFillTx/>
                  <a:latin typeface="Calibri" panose="020F0502020204030204"/>
                  <a:ea typeface="+mn-ea"/>
                  <a:cs typeface="+mn-cs"/>
                </a:rPr>
                <a:t>NO</a:t>
              </a:r>
            </a:p>
          </p:txBody>
        </p:sp>
        <p:sp>
          <p:nvSpPr>
            <p:cNvPr id="82" name="TextBox 81"/>
            <p:cNvSpPr txBox="1"/>
            <p:nvPr/>
          </p:nvSpPr>
          <p:spPr>
            <a:xfrm>
              <a:off x="5409262" y="2959227"/>
              <a:ext cx="53231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EA5E00"/>
                  </a:solidFill>
                  <a:effectLst/>
                  <a:uLnTx/>
                  <a:uFillTx/>
                  <a:latin typeface="Calibri" panose="020F0502020204030204"/>
                  <a:ea typeface="+mn-ea"/>
                  <a:cs typeface="+mn-cs"/>
                </a:rPr>
                <a:t>NO</a:t>
              </a:r>
            </a:p>
          </p:txBody>
        </p:sp>
        <p:sp>
          <p:nvSpPr>
            <p:cNvPr id="83" name="TextBox 82"/>
            <p:cNvSpPr txBox="1"/>
            <p:nvPr/>
          </p:nvSpPr>
          <p:spPr>
            <a:xfrm>
              <a:off x="4472094" y="1237144"/>
              <a:ext cx="53231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EA5E00"/>
                  </a:solidFill>
                  <a:effectLst/>
                  <a:uLnTx/>
                  <a:uFillTx/>
                  <a:latin typeface="Calibri" panose="020F0502020204030204"/>
                  <a:ea typeface="+mn-ea"/>
                  <a:cs typeface="+mn-cs"/>
                </a:rPr>
                <a:t>YES</a:t>
              </a:r>
            </a:p>
          </p:txBody>
        </p:sp>
        <p:sp>
          <p:nvSpPr>
            <p:cNvPr id="84" name="TextBox 83"/>
            <p:cNvSpPr txBox="1"/>
            <p:nvPr/>
          </p:nvSpPr>
          <p:spPr>
            <a:xfrm>
              <a:off x="2063562" y="2959227"/>
              <a:ext cx="532317" cy="67710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EA5E00"/>
                  </a:solidFill>
                  <a:effectLst/>
                  <a:uLnTx/>
                  <a:uFillTx/>
                  <a:latin typeface="Calibri" panose="020F0502020204030204"/>
                  <a:ea typeface="+mn-ea"/>
                  <a:cs typeface="+mn-cs"/>
                </a:rPr>
                <a:t>YES</a:t>
              </a:r>
            </a:p>
          </p:txBody>
        </p:sp>
      </p:grpSp>
      <p:sp>
        <p:nvSpPr>
          <p:cNvPr id="20" name="Text Placeholder 3"/>
          <p:cNvSpPr txBox="1">
            <a:spLocks/>
          </p:cNvSpPr>
          <p:nvPr/>
        </p:nvSpPr>
        <p:spPr>
          <a:xfrm>
            <a:off x="235001" y="299466"/>
            <a:ext cx="7125430" cy="648816"/>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600" b="0" i="0" u="none" strike="noStrike" kern="1200" cap="none" spc="0" normalizeH="0" baseline="0" noProof="0" dirty="0">
                <a:ln>
                  <a:noFill/>
                </a:ln>
                <a:solidFill>
                  <a:srgbClr val="687DBE"/>
                </a:solidFill>
                <a:effectLst/>
                <a:uLnTx/>
                <a:uFillTx/>
                <a:latin typeface="Calibri"/>
                <a:ea typeface="+mn-ea"/>
                <a:cs typeface="Calibri"/>
              </a:rPr>
              <a:t>Legal Representative Consent </a:t>
            </a:r>
          </a:p>
        </p:txBody>
      </p:sp>
    </p:spTree>
    <p:extLst>
      <p:ext uri="{BB962C8B-B14F-4D97-AF65-F5344CB8AC3E}">
        <p14:creationId xmlns:p14="http://schemas.microsoft.com/office/powerpoint/2010/main" val="2441647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5001" y="299466"/>
            <a:ext cx="6719713" cy="648816"/>
          </a:xfrm>
        </p:spPr>
        <p:txBody>
          <a:bodyPr/>
          <a:lstStyle/>
          <a:p>
            <a:r>
              <a:rPr lang="en-US" dirty="0"/>
              <a:t>Witnessed verbal consent</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9708"/>
          <a:stretch/>
        </p:blipFill>
        <p:spPr>
          <a:xfrm>
            <a:off x="6954714" y="126559"/>
            <a:ext cx="1881247" cy="923764"/>
          </a:xfrm>
          <a:prstGeom prst="rect">
            <a:avLst/>
          </a:prstGeom>
        </p:spPr>
      </p:pic>
      <p:sp>
        <p:nvSpPr>
          <p:cNvPr id="6" name="TextBox 5"/>
          <p:cNvSpPr txBox="1"/>
          <p:nvPr/>
        </p:nvSpPr>
        <p:spPr>
          <a:xfrm>
            <a:off x="331253" y="1311442"/>
            <a:ext cx="8352109" cy="5262979"/>
          </a:xfrm>
          <a:prstGeom prst="rect">
            <a:avLst/>
          </a:prstGeom>
          <a:solidFill>
            <a:schemeClr val="bg1"/>
          </a:solidFill>
        </p:spPr>
        <p:txBody>
          <a:bodyPr wrap="square" rtlCol="0">
            <a:spAutoFit/>
          </a:bodyPr>
          <a:lstStyle/>
          <a:p>
            <a:pPr marL="457200" indent="-457200">
              <a:buFont typeface="Arial" panose="020B0604020202020204" pitchFamily="34" charset="0"/>
              <a:buChar char="•"/>
            </a:pPr>
            <a:r>
              <a:rPr lang="en-GB" sz="2800" dirty="0"/>
              <a:t>Only if it is not feasible to obtain written consent from personal legal representatives or patients due to COVID-19:</a:t>
            </a:r>
          </a:p>
          <a:p>
            <a:pPr marL="914400" lvl="1" indent="-457200">
              <a:buFont typeface="Arial" panose="020B0604020202020204" pitchFamily="34" charset="0"/>
              <a:buChar char="•"/>
            </a:pPr>
            <a:r>
              <a:rPr lang="en-GB" sz="2800" dirty="0"/>
              <a:t>Personal LR unable to attend hospital to sign form</a:t>
            </a:r>
          </a:p>
          <a:p>
            <a:pPr marL="914400" lvl="1" indent="-457200">
              <a:buFont typeface="Arial" panose="020B0604020202020204" pitchFamily="34" charset="0"/>
              <a:buChar char="•"/>
            </a:pPr>
            <a:r>
              <a:rPr lang="en-GB" sz="2800" dirty="0"/>
              <a:t>Patient tests positive for COVID-19</a:t>
            </a:r>
          </a:p>
          <a:p>
            <a:endParaRPr lang="en-GB" sz="2800" dirty="0"/>
          </a:p>
          <a:p>
            <a:endParaRPr lang="en-GB" sz="2800" dirty="0"/>
          </a:p>
          <a:p>
            <a:endParaRPr lang="en-GB" sz="2800" dirty="0"/>
          </a:p>
          <a:p>
            <a:endParaRPr lang="en-GB" sz="2800" dirty="0"/>
          </a:p>
          <a:p>
            <a:endParaRPr lang="en-GB" sz="2800" dirty="0"/>
          </a:p>
          <a:p>
            <a:endParaRPr lang="en-GB" sz="2800" dirty="0"/>
          </a:p>
          <a:p>
            <a:endParaRPr lang="en-GB" sz="2800" dirty="0"/>
          </a:p>
        </p:txBody>
      </p:sp>
      <p:sp>
        <p:nvSpPr>
          <p:cNvPr id="7" name="TextBox 6"/>
          <p:cNvSpPr txBox="1"/>
          <p:nvPr/>
        </p:nvSpPr>
        <p:spPr>
          <a:xfrm>
            <a:off x="8176846" y="6439678"/>
            <a:ext cx="967154" cy="369332"/>
          </a:xfrm>
          <a:prstGeom prst="rect">
            <a:avLst/>
          </a:prstGeom>
          <a:noFill/>
        </p:spPr>
        <p:txBody>
          <a:bodyPr wrap="square" rtlCol="0">
            <a:spAutoFit/>
          </a:bodyPr>
          <a:lstStyle/>
          <a:p>
            <a:r>
              <a:rPr lang="en-GB" dirty="0">
                <a:solidFill>
                  <a:schemeClr val="bg1"/>
                </a:solidFill>
              </a:rPr>
              <a:t>Slide 30</a:t>
            </a:r>
          </a:p>
        </p:txBody>
      </p:sp>
      <p:sp>
        <p:nvSpPr>
          <p:cNvPr id="3" name="Rounded Rectangle 2"/>
          <p:cNvSpPr/>
          <p:nvPr/>
        </p:nvSpPr>
        <p:spPr>
          <a:xfrm>
            <a:off x="331253" y="3786943"/>
            <a:ext cx="8352109" cy="2550694"/>
          </a:xfrm>
          <a:prstGeom prst="round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dirty="0">
                <a:solidFill>
                  <a:schemeClr val="tx1"/>
                </a:solidFill>
              </a:rPr>
              <a:t>Verbal consent must be obtained in the presence of an </a:t>
            </a:r>
            <a:r>
              <a:rPr lang="en-GB" sz="2800" u="sng" dirty="0">
                <a:solidFill>
                  <a:schemeClr val="tx1"/>
                </a:solidFill>
              </a:rPr>
              <a:t>impartial witness</a:t>
            </a:r>
            <a:r>
              <a:rPr lang="en-GB" sz="2800" dirty="0">
                <a:solidFill>
                  <a:schemeClr val="tx1"/>
                </a:solidFill>
              </a:rPr>
              <a:t>, who is: </a:t>
            </a:r>
          </a:p>
          <a:p>
            <a:pPr marL="914400" lvl="1" indent="-457200">
              <a:buFont typeface="Wingdings" panose="05000000000000000000" pitchFamily="2" charset="2"/>
              <a:buChar char="Ø"/>
            </a:pPr>
            <a:r>
              <a:rPr lang="en-GB" sz="2800" dirty="0">
                <a:solidFill>
                  <a:schemeClr val="tx1"/>
                </a:solidFill>
              </a:rPr>
              <a:t>independent of the study</a:t>
            </a:r>
          </a:p>
          <a:p>
            <a:pPr marL="914400" lvl="1" indent="-457200">
              <a:buFont typeface="Wingdings" panose="05000000000000000000" pitchFamily="2" charset="2"/>
              <a:buChar char="Ø"/>
            </a:pPr>
            <a:r>
              <a:rPr lang="en-GB" sz="2800" dirty="0">
                <a:solidFill>
                  <a:schemeClr val="tx1"/>
                </a:solidFill>
              </a:rPr>
              <a:t>cannot be unfairly influenced by people involved with the study</a:t>
            </a:r>
          </a:p>
        </p:txBody>
      </p:sp>
    </p:spTree>
    <p:extLst>
      <p:ext uri="{BB962C8B-B14F-4D97-AF65-F5344CB8AC3E}">
        <p14:creationId xmlns:p14="http://schemas.microsoft.com/office/powerpoint/2010/main" val="2754735622"/>
      </p:ext>
    </p:extLst>
  </p:cSld>
  <p:clrMapOvr>
    <a:masterClrMapping/>
  </p:clrMapOvr>
</p:sld>
</file>

<file path=ppt/theme/theme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13383</TotalTime>
  <Words>1845</Words>
  <Application>Microsoft Office PowerPoint</Application>
  <PresentationFormat>On-screen Show (4:3)</PresentationFormat>
  <Paragraphs>178</Paragraphs>
  <Slides>15</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15</vt:i4>
      </vt:variant>
    </vt:vector>
  </HeadingPairs>
  <TitlesOfParts>
    <vt:vector size="22" baseType="lpstr">
      <vt:lpstr>Arial</vt:lpstr>
      <vt:lpstr>Calibri</vt:lpstr>
      <vt:lpstr>Calibri Light</vt:lpstr>
      <vt:lpstr>Wingdings</vt:lpstr>
      <vt:lpstr>4/12 Departmental lockup</vt:lpstr>
      <vt:lpstr>1/12 Departmental lockup</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or Sugar (SOS) Trial</dc:title>
  <dc:creator>Matt Rowland</dc:creator>
  <cp:lastModifiedBy>Noordali, Hannah</cp:lastModifiedBy>
  <cp:revision>370</cp:revision>
  <cp:lastPrinted>2020-01-24T16:10:49Z</cp:lastPrinted>
  <dcterms:created xsi:type="dcterms:W3CDTF">2019-05-08T14:13:29Z</dcterms:created>
  <dcterms:modified xsi:type="dcterms:W3CDTF">2022-03-16T10:48:51Z</dcterms:modified>
</cp:coreProperties>
</file>