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75" r:id="rId2"/>
  </p:sldMasterIdLst>
  <p:notesMasterIdLst>
    <p:notesMasterId r:id="rId18"/>
  </p:notesMasterIdLst>
  <p:sldIdLst>
    <p:sldId id="585" r:id="rId3"/>
    <p:sldId id="597" r:id="rId4"/>
    <p:sldId id="611" r:id="rId5"/>
    <p:sldId id="627" r:id="rId6"/>
    <p:sldId id="613" r:id="rId7"/>
    <p:sldId id="614" r:id="rId8"/>
    <p:sldId id="615" r:id="rId9"/>
    <p:sldId id="638" r:id="rId10"/>
    <p:sldId id="628" r:id="rId11"/>
    <p:sldId id="598" r:id="rId12"/>
    <p:sldId id="640" r:id="rId13"/>
    <p:sldId id="641" r:id="rId14"/>
    <p:sldId id="639" r:id="rId15"/>
    <p:sldId id="642" r:id="rId16"/>
    <p:sldId id="636" r:id="rId17"/>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10"/>
    <p:restoredTop sz="81860" autoAdjust="0"/>
  </p:normalViewPr>
  <p:slideViewPr>
    <p:cSldViewPr snapToGrid="0" snapToObjects="1">
      <p:cViewPr varScale="1">
        <p:scale>
          <a:sx n="85" d="100"/>
          <a:sy n="85" d="100"/>
        </p:scale>
        <p:origin x="94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5BEA06A-2C9C-8245-8D02-65A94EBA3895}" type="datetimeFigureOut">
              <a:rPr lang="en-US" smtClean="0"/>
              <a:t>5/11/2022</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4C7D45C-C403-0D44-93A5-4FE1BEDB3D62}" type="slidenum">
              <a:rPr lang="en-US" smtClean="0"/>
              <a:t>‹#›</a:t>
            </a:fld>
            <a:endParaRPr lang="en-US"/>
          </a:p>
        </p:txBody>
      </p:sp>
    </p:spTree>
    <p:extLst>
      <p:ext uri="{BB962C8B-B14F-4D97-AF65-F5344CB8AC3E}">
        <p14:creationId xmlns:p14="http://schemas.microsoft.com/office/powerpoint/2010/main" val="1514633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a:t>
            </a:fld>
            <a:endParaRPr lang="en-US"/>
          </a:p>
        </p:txBody>
      </p:sp>
    </p:spTree>
    <p:extLst>
      <p:ext uri="{BB962C8B-B14F-4D97-AF65-F5344CB8AC3E}">
        <p14:creationId xmlns:p14="http://schemas.microsoft.com/office/powerpoint/2010/main" val="2714364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D4C7D45C-C403-0D44-93A5-4FE1BEDB3D62}" type="slidenum">
              <a:rPr lang="en-US" smtClean="0"/>
              <a:t>10</a:t>
            </a:fld>
            <a:endParaRPr lang="en-US"/>
          </a:p>
        </p:txBody>
      </p:sp>
    </p:spTree>
    <p:extLst>
      <p:ext uri="{BB962C8B-B14F-4D97-AF65-F5344CB8AC3E}">
        <p14:creationId xmlns:p14="http://schemas.microsoft.com/office/powerpoint/2010/main" val="3291741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a:t>
            </a:r>
            <a:r>
              <a:rPr lang="en-GB" baseline="0" dirty="0"/>
              <a:t> </a:t>
            </a:r>
            <a:r>
              <a:rPr lang="en-GB" dirty="0"/>
              <a:t>dosing table</a:t>
            </a:r>
            <a:r>
              <a:rPr lang="en-GB" baseline="0" dirty="0"/>
              <a:t> to help you calculate equivalent </a:t>
            </a:r>
            <a:r>
              <a:rPr lang="en-GB" baseline="0" dirty="0" err="1"/>
              <a:t>osmolar</a:t>
            </a:r>
            <a:r>
              <a:rPr lang="en-GB" baseline="0" dirty="0"/>
              <a:t> doses for different concentrations of the trial interventions. The full table can be found in the ISF and also available as an aide memoire.</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5011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MHRA have confirmed that the drugs become IMP at the point of administration. Local protocols</a:t>
            </a:r>
            <a:r>
              <a:rPr lang="en-GB" baseline="0" dirty="0"/>
              <a:t> for drug management to be followed in full. Therefore no need for pharmacy file.</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6415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online</a:t>
            </a:r>
            <a:r>
              <a:rPr lang="en-GB" baseline="0" dirty="0"/>
              <a:t> non-compliance form for all non-compliances linked to a participant. </a:t>
            </a:r>
          </a:p>
          <a:p>
            <a:endParaRPr lang="en-GB" baseline="0" dirty="0"/>
          </a:p>
          <a:p>
            <a:r>
              <a:rPr lang="en-GB" baseline="0" dirty="0"/>
              <a:t>For general site level non-compliances (not linked to a particular participant) e.g. lost the ISF – please complete the separate form electronically or by hand and send to WCTU by email. </a:t>
            </a:r>
          </a:p>
          <a:p>
            <a:endParaRPr lang="en-GB" baseline="0" dirty="0"/>
          </a:p>
          <a:p>
            <a:r>
              <a:rPr lang="en-GB" baseline="0" dirty="0"/>
              <a:t>If you need any help or </a:t>
            </a:r>
            <a:r>
              <a:rPr lang="en-GB" sz="1200" kern="1200" baseline="0" dirty="0">
                <a:solidFill>
                  <a:schemeClr val="tx1"/>
                </a:solidFill>
                <a:effectLst/>
                <a:latin typeface="+mn-lt"/>
                <a:ea typeface="+mn-ea"/>
                <a:cs typeface="+mn-cs"/>
              </a:rPr>
              <a:t>come across a non-compliance that</a:t>
            </a:r>
            <a:r>
              <a:rPr lang="en-GB" sz="1200" kern="1200" dirty="0">
                <a:solidFill>
                  <a:schemeClr val="tx1"/>
                </a:solidFill>
                <a:effectLst/>
                <a:latin typeface="+mn-lt"/>
                <a:ea typeface="+mn-ea"/>
                <a:cs typeface="+mn-cs"/>
              </a:rPr>
              <a:t> believe is serious or requires urgent attention, please call or email</a:t>
            </a:r>
            <a:r>
              <a:rPr lang="en-GB" sz="1200" kern="1200" baseline="0" dirty="0">
                <a:solidFill>
                  <a:schemeClr val="tx1"/>
                </a:solidFill>
                <a:effectLst/>
                <a:latin typeface="+mn-lt"/>
                <a:ea typeface="+mn-ea"/>
                <a:cs typeface="+mn-cs"/>
              </a:rPr>
              <a:t> the WCTU. </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2256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1221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examples</a:t>
            </a:r>
            <a:r>
              <a:rPr lang="en-GB" baseline="0" dirty="0"/>
              <a:t> – let us know if there’s anything else that would be useful!</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15</a:t>
            </a:fld>
            <a:endParaRPr lang="en-US"/>
          </a:p>
        </p:txBody>
      </p:sp>
    </p:spTree>
    <p:extLst>
      <p:ext uri="{BB962C8B-B14F-4D97-AF65-F5344CB8AC3E}">
        <p14:creationId xmlns:p14="http://schemas.microsoft.com/office/powerpoint/2010/main" val="3749913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 not</a:t>
            </a:r>
            <a:r>
              <a:rPr lang="en-GB" baseline="0" dirty="0"/>
              <a:t> need to specifically test for pregnancy, but confirmed/apparent pregnancy should be excluded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This is a pragmatic trial and therefore will not exclude patients that are given hyperosmolar therapy prior to ICU admission. The rationale is that this trial is addressing the use of hyperosmolar therapy in monitored patients in intensive care. Un-monitored hyperosmolar therapy occurs in practice currently and is likely to continue after this trial. The sub-set of patients (with clinical signs of raised ICP) frequently will go direct to theatre for surgical intervention, which may resolve the raised ICP or indicate that injuries are non-survivable.</a:t>
            </a:r>
          </a:p>
          <a:p>
            <a:endParaRPr lang="en-GB" dirty="0"/>
          </a:p>
          <a:p>
            <a:r>
              <a:rPr lang="en-GB" dirty="0"/>
              <a:t>Aide memoires are available</a:t>
            </a:r>
          </a:p>
        </p:txBody>
      </p:sp>
      <p:sp>
        <p:nvSpPr>
          <p:cNvPr id="4" name="Slide Number Placeholder 3"/>
          <p:cNvSpPr>
            <a:spLocks noGrp="1"/>
          </p:cNvSpPr>
          <p:nvPr>
            <p:ph type="sldNum" sz="quarter" idx="10"/>
          </p:nvPr>
        </p:nvSpPr>
        <p:spPr/>
        <p:txBody>
          <a:bodyPr/>
          <a:lstStyle/>
          <a:p>
            <a:fld id="{D4C7D45C-C403-0D44-93A5-4FE1BEDB3D62}" type="slidenum">
              <a:rPr lang="en-US" smtClean="0"/>
              <a:t>2</a:t>
            </a:fld>
            <a:endParaRPr lang="en-US"/>
          </a:p>
        </p:txBody>
      </p:sp>
    </p:spTree>
    <p:extLst>
      <p:ext uri="{BB962C8B-B14F-4D97-AF65-F5344CB8AC3E}">
        <p14:creationId xmlns:p14="http://schemas.microsoft.com/office/powerpoint/2010/main" val="1081674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Screening starts when patients are admitted to ICU</a:t>
            </a:r>
            <a:r>
              <a:rPr lang="en-GB" baseline="0" dirty="0"/>
              <a:t> with a severe TBI.</a:t>
            </a:r>
          </a:p>
          <a:p>
            <a:endParaRPr lang="en-GB" baseline="0" dirty="0"/>
          </a:p>
          <a:p>
            <a:r>
              <a:rPr lang="en-GB" baseline="0" dirty="0"/>
              <a:t>If ICP raises in a patient to &gt;20mmHg within the 10 day eligibility window a previously screened patient can become eligible for the trial – in this situation we only want one set of screening data.  For patients who are only ineligible due to their ICP, screening should continue throughout the 10 day eligibility window, but only screening data from the final screening should be entered online – whether that is that the patient is ineligible at the end of the 10 day period, or at point of randomisation.</a:t>
            </a:r>
          </a:p>
          <a:p>
            <a:endParaRPr lang="en-GB" baseline="0" dirty="0"/>
          </a:p>
          <a:p>
            <a:r>
              <a:rPr lang="en-GB" baseline="0" dirty="0"/>
              <a:t>There is not a separate screening log on the online database, the same wizard is used for screened patients that is used for randomising a patient into the trial. There is a paper log that should be completed by sites to keep track of which patients have been screened – this should not be sent to the trial office as will contain patient identifiable data, which the trial does not have approval to receive prior to randomisation.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a:t>
            </a:fld>
            <a:endParaRPr lang="en-US"/>
          </a:p>
        </p:txBody>
      </p:sp>
    </p:spTree>
    <p:extLst>
      <p:ext uri="{BB962C8B-B14F-4D97-AF65-F5344CB8AC3E}">
        <p14:creationId xmlns:p14="http://schemas.microsoft.com/office/powerpoint/2010/main" val="1689001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a:t>
            </a:fld>
            <a:endParaRPr lang="en-US"/>
          </a:p>
        </p:txBody>
      </p:sp>
    </p:spTree>
    <p:extLst>
      <p:ext uri="{BB962C8B-B14F-4D97-AF65-F5344CB8AC3E}">
        <p14:creationId xmlns:p14="http://schemas.microsoft.com/office/powerpoint/2010/main" val="2701561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 - Key document -</a:t>
            </a:r>
            <a:endParaRPr lang="en-GB" dirty="0"/>
          </a:p>
          <a:p>
            <a:endParaRPr lang="en-GB" dirty="0"/>
          </a:p>
          <a:p>
            <a:r>
              <a:rPr lang="en-GB" dirty="0"/>
              <a:t>Along with entering</a:t>
            </a:r>
            <a:r>
              <a:rPr lang="en-GB" baseline="0" dirty="0"/>
              <a:t> </a:t>
            </a:r>
            <a:r>
              <a:rPr lang="en-GB" dirty="0"/>
              <a:t>the details onto</a:t>
            </a:r>
            <a:r>
              <a:rPr lang="en-GB" baseline="0" dirty="0"/>
              <a:t> the </a:t>
            </a:r>
            <a:r>
              <a:rPr lang="en-GB" dirty="0"/>
              <a:t>database this is a paper form</a:t>
            </a:r>
            <a:r>
              <a:rPr lang="en-GB" baseline="0" dirty="0"/>
              <a:t> </a:t>
            </a:r>
            <a:r>
              <a:rPr lang="en-GB" dirty="0"/>
              <a:t>will need to be signed on completion</a:t>
            </a:r>
            <a:r>
              <a:rPr lang="en-GB" baseline="0" dirty="0"/>
              <a:t> – ideally we would like to receive these forms as quickly as possible; as the trial is taking as pragmatic approach it is understood that there may be some delay. You should only complete one form for each patient screened. </a:t>
            </a:r>
            <a:endParaRPr lang="en-GB" dirty="0"/>
          </a:p>
          <a:p>
            <a:endParaRPr lang="en-GB" dirty="0"/>
          </a:p>
          <a:p>
            <a:r>
              <a:rPr lang="en-GB" dirty="0"/>
              <a:t>Copy</a:t>
            </a:r>
            <a:r>
              <a:rPr lang="en-GB" baseline="0" dirty="0"/>
              <a:t> of the screening and eligibility form to be emailed to SOS resource account.  For purposes of oversight, signatures will be cross-referenced against training sign off to ensure site staff are correctly trained. </a:t>
            </a:r>
          </a:p>
          <a:p>
            <a:endParaRPr lang="en-GB" baseline="0" dirty="0"/>
          </a:p>
          <a:p>
            <a:r>
              <a:rPr lang="en-GB" baseline="0" dirty="0"/>
              <a:t>We have sought advice from the MHRA with regard to enrolment in an emergency situation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a:t>
            </a:fld>
            <a:endParaRPr lang="en-US"/>
          </a:p>
        </p:txBody>
      </p:sp>
    </p:spTree>
    <p:extLst>
      <p:ext uri="{BB962C8B-B14F-4D97-AF65-F5344CB8AC3E}">
        <p14:creationId xmlns:p14="http://schemas.microsoft.com/office/powerpoint/2010/main" val="3583054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Randomisation wizard will prompt for th</a:t>
            </a:r>
            <a:r>
              <a:rPr lang="en-GB" baseline="0" dirty="0"/>
              <a:t>e information required – will need to confirm patient is eligible and enter age, GCS motor score and pupillary response which is all used to stratify the randomisation and ensure balance of patients across treatment arms (those variables are put into a model to calculate probability of unfavourable outcome at 6 months).</a:t>
            </a:r>
            <a:endParaRPr lang="en-GB" dirty="0"/>
          </a:p>
          <a:p>
            <a:r>
              <a:rPr lang="en-GB" dirty="0"/>
              <a:t>Individual</a:t>
            </a:r>
            <a:r>
              <a:rPr lang="en-GB" baseline="0" dirty="0"/>
              <a:t> logins issued once training is complete and green light issued</a:t>
            </a:r>
          </a:p>
          <a:p>
            <a:r>
              <a:rPr lang="en-GB" dirty="0"/>
              <a:t>Backup</a:t>
            </a:r>
            <a:r>
              <a:rPr lang="en-GB" baseline="0" dirty="0"/>
              <a:t> = paper based randomisation system where you will be given a TNO and treatment allocation – the patient can then be added to the database retrospectively</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a:t>
            </a:fld>
            <a:endParaRPr lang="en-US"/>
          </a:p>
        </p:txBody>
      </p:sp>
    </p:spTree>
    <p:extLst>
      <p:ext uri="{BB962C8B-B14F-4D97-AF65-F5344CB8AC3E}">
        <p14:creationId xmlns:p14="http://schemas.microsoft.com/office/powerpoint/2010/main" val="1941300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Just to complete</a:t>
            </a:r>
            <a:r>
              <a:rPr lang="en-GB" baseline="0" dirty="0"/>
              <a:t> locally in order to track which patients have been screened and enrolled and match them to patient identifiers. It is important this log is accurate and kept up to date as it is how you will identify patients by their TNO prior to completing patient identifiers form on the database. </a:t>
            </a:r>
            <a:endParaRPr lang="en-GB" dirty="0"/>
          </a:p>
          <a:p>
            <a:endParaRPr lang="en-GB" baseline="0" dirty="0"/>
          </a:p>
          <a:p>
            <a:r>
              <a:rPr lang="en-GB" baseline="0" dirty="0"/>
              <a:t>DO NOT SEND THIS TO WCTU – this log will contain identifiers of patients not recruited into the SOS trial - the trials unit should not receive this information = breach of GDPR and deviation.</a:t>
            </a:r>
          </a:p>
          <a:p>
            <a:endParaRPr lang="en-GB" baseline="0" dirty="0"/>
          </a:p>
          <a:p>
            <a:r>
              <a:rPr lang="en-GB" baseline="0" dirty="0"/>
              <a:t>Electronic versions can be kept, please signpost where this is saved in the paper ISF (to be printed and filed when recruitment ends).</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7</a:t>
            </a:fld>
            <a:endParaRPr lang="en-US"/>
          </a:p>
        </p:txBody>
      </p:sp>
    </p:spTree>
    <p:extLst>
      <p:ext uri="{BB962C8B-B14F-4D97-AF65-F5344CB8AC3E}">
        <p14:creationId xmlns:p14="http://schemas.microsoft.com/office/powerpoint/2010/main" val="26717739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co-enrolling studies, would need to exchange protocols</a:t>
            </a:r>
            <a:r>
              <a:rPr lang="en-GB" baseline="0" dirty="0"/>
              <a:t> and both Trial Management Groups need to agree co-enrolment</a:t>
            </a:r>
          </a:p>
          <a:p>
            <a:endParaRPr lang="en-GB" baseline="0" dirty="0"/>
          </a:p>
          <a:p>
            <a:r>
              <a:rPr lang="en-GB" baseline="0" dirty="0"/>
              <a:t>Are there any conflicting trials, or other studies that would be recruiting from a similar patient population running in your ICU?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8</a:t>
            </a:fld>
            <a:endParaRPr lang="en-US"/>
          </a:p>
        </p:txBody>
      </p:sp>
    </p:spTree>
    <p:extLst>
      <p:ext uri="{BB962C8B-B14F-4D97-AF65-F5344CB8AC3E}">
        <p14:creationId xmlns:p14="http://schemas.microsoft.com/office/powerpoint/2010/main" val="106847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9</a:t>
            </a:fld>
            <a:endParaRPr lang="en-US"/>
          </a:p>
        </p:txBody>
      </p:sp>
    </p:spTree>
    <p:extLst>
      <p:ext uri="{BB962C8B-B14F-4D97-AF65-F5344CB8AC3E}">
        <p14:creationId xmlns:p14="http://schemas.microsoft.com/office/powerpoint/2010/main" val="701449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564439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959222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940860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4197790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1171455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26964623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1328915285"/>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3.jpg"/><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hyperlink" Target="https://warwick.ac.uk/fac/sci/med/research/ctu/trials/sos/health/co-enrolment/"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395536" y="4835437"/>
            <a:ext cx="8424936" cy="1265559"/>
          </a:xfrm>
        </p:spPr>
        <p:txBody>
          <a:bodyPr/>
          <a:lstStyle/>
          <a:p>
            <a:r>
              <a:rPr lang="en-US" b="1" dirty="0"/>
              <a:t>Site Training – Randomisation and </a:t>
            </a:r>
          </a:p>
          <a:p>
            <a:r>
              <a:rPr lang="en-US" b="1" dirty="0"/>
              <a:t>			Trial	Interventions </a:t>
            </a:r>
          </a:p>
        </p:txBody>
      </p:sp>
      <p:sp>
        <p:nvSpPr>
          <p:cNvPr id="10" name="Text Placeholder 9"/>
          <p:cNvSpPr>
            <a:spLocks noGrp="1"/>
          </p:cNvSpPr>
          <p:nvPr>
            <p:ph type="body" sz="quarter" idx="11"/>
          </p:nvPr>
        </p:nvSpPr>
        <p:spPr>
          <a:xfrm>
            <a:off x="395536" y="6389369"/>
            <a:ext cx="1856174" cy="315411"/>
          </a:xfrm>
        </p:spPr>
        <p:txBody>
          <a:bodyPr/>
          <a:lstStyle/>
          <a:p>
            <a:pPr lvl="0"/>
            <a:r>
              <a:rPr lang="en-US" sz="1000" dirty="0">
                <a:solidFill>
                  <a:schemeClr val="bg1"/>
                </a:solidFill>
              </a:rPr>
              <a:t>SIV slide set V4.0</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5175" y="2425272"/>
            <a:ext cx="2605658" cy="2122134"/>
          </a:xfrm>
          <a:prstGeom prst="rect">
            <a:avLst/>
          </a:prstGeom>
        </p:spPr>
      </p:pic>
    </p:spTree>
    <p:extLst>
      <p:ext uri="{BB962C8B-B14F-4D97-AF65-F5344CB8AC3E}">
        <p14:creationId xmlns:p14="http://schemas.microsoft.com/office/powerpoint/2010/main" val="2812231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64033"/>
            <a:ext cx="6719713" cy="648816"/>
          </a:xfrm>
        </p:spPr>
        <p:txBody>
          <a:bodyPr/>
          <a:lstStyle/>
          <a:p>
            <a:r>
              <a:rPr lang="en-US" dirty="0"/>
              <a:t>Trial Interventions</a:t>
            </a:r>
          </a:p>
        </p:txBody>
      </p:sp>
      <p:sp>
        <p:nvSpPr>
          <p:cNvPr id="5" name="Content Placeholder 2"/>
          <p:cNvSpPr txBox="1">
            <a:spLocks/>
          </p:cNvSpPr>
          <p:nvPr/>
        </p:nvSpPr>
        <p:spPr>
          <a:xfrm>
            <a:off x="400050" y="1235623"/>
            <a:ext cx="8337550" cy="549581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800" b="1" dirty="0"/>
              <a:t>Randomisation (web based/allocation concealed) to:</a:t>
            </a:r>
          </a:p>
          <a:p>
            <a:pPr lvl="1">
              <a:spcAft>
                <a:spcPts val="1200"/>
              </a:spcAft>
            </a:pPr>
            <a:r>
              <a:rPr lang="en-GB" sz="2400" dirty="0" err="1">
                <a:effectLst/>
                <a:latin typeface="Calibri" panose="020F0502020204030204" pitchFamily="34" charset="0"/>
                <a:ea typeface="MS Mincho" panose="02020609040205080304" pitchFamily="49" charset="-128"/>
                <a:cs typeface="Arial" panose="020B0604020202020204" pitchFamily="34" charset="0"/>
              </a:rPr>
              <a:t>Equi</a:t>
            </a:r>
            <a:r>
              <a:rPr lang="en-GB" sz="2400" dirty="0">
                <a:effectLst/>
                <a:latin typeface="Calibri" panose="020F0502020204030204" pitchFamily="34" charset="0"/>
                <a:ea typeface="MS Mincho" panose="02020609040205080304" pitchFamily="49" charset="-128"/>
                <a:cs typeface="Arial" panose="020B0604020202020204" pitchFamily="34" charset="0"/>
              </a:rPr>
              <a:t>-osmolar dose of mannitol intravenous bolus </a:t>
            </a:r>
            <a:endParaRPr lang="en-GB" sz="2400" dirty="0">
              <a:latin typeface="Times New Roman" panose="02020603050405020304" pitchFamily="18" charset="0"/>
              <a:ea typeface="MS Mincho" panose="02020609040205080304" pitchFamily="49" charset="-128"/>
            </a:endParaRPr>
          </a:p>
          <a:p>
            <a:pPr lvl="1">
              <a:spcAft>
                <a:spcPts val="1200"/>
              </a:spcAft>
            </a:pPr>
            <a:r>
              <a:rPr lang="en-GB" sz="2400" dirty="0" err="1">
                <a:effectLst/>
                <a:latin typeface="Calibri" panose="020F0502020204030204" pitchFamily="34" charset="0"/>
                <a:ea typeface="MS Mincho" panose="02020609040205080304" pitchFamily="49" charset="-128"/>
                <a:cs typeface="Arial" panose="020B0604020202020204" pitchFamily="34" charset="0"/>
              </a:rPr>
              <a:t>Equi</a:t>
            </a:r>
            <a:r>
              <a:rPr lang="en-GB" sz="2400" dirty="0">
                <a:effectLst/>
                <a:latin typeface="Calibri" panose="020F0502020204030204" pitchFamily="34" charset="0"/>
                <a:ea typeface="MS Mincho" panose="02020609040205080304" pitchFamily="49" charset="-128"/>
                <a:cs typeface="Arial" panose="020B0604020202020204" pitchFamily="34" charset="0"/>
              </a:rPr>
              <a:t>-osmolar dose of hypertonic saline intravenous bolus </a:t>
            </a:r>
          </a:p>
          <a:p>
            <a:pPr marL="457200" lvl="1" indent="0">
              <a:spcAft>
                <a:spcPts val="1200"/>
              </a:spcAft>
              <a:buNone/>
            </a:pPr>
            <a:endParaRPr lang="en-GB" sz="2400" dirty="0"/>
          </a:p>
          <a:p>
            <a:pPr>
              <a:spcAft>
                <a:spcPts val="1200"/>
              </a:spcAft>
            </a:pPr>
            <a:r>
              <a:rPr lang="en-GB" sz="2400" dirty="0"/>
              <a:t>Use dosing table provided to assist with calculating doses. </a:t>
            </a:r>
          </a:p>
          <a:p>
            <a:r>
              <a:rPr lang="en-GB" sz="2400" dirty="0"/>
              <a:t>If ICP remains &gt;20mmHg, boluses of each IMP can be repeated until serum sodium is &gt; 155 </a:t>
            </a:r>
            <a:r>
              <a:rPr lang="en-GB" sz="2400" dirty="0" err="1"/>
              <a:t>mmol</a:t>
            </a:r>
            <a:r>
              <a:rPr lang="en-GB" sz="2400" dirty="0"/>
              <a:t>/L.</a:t>
            </a:r>
          </a:p>
          <a:p>
            <a:pPr marL="342900" lvl="1" indent="0">
              <a:buNone/>
            </a:pPr>
            <a:endParaRPr lang="en-GB" sz="2400" dirty="0"/>
          </a:p>
          <a:p>
            <a:r>
              <a:rPr lang="en-GB" sz="2400" dirty="0"/>
              <a:t>If there is a second spike in ICP to &gt;20mmHg, allocated IMP should continue to be used.</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24</a:t>
            </a:r>
          </a:p>
        </p:txBody>
      </p:sp>
    </p:spTree>
    <p:extLst>
      <p:ext uri="{BB962C8B-B14F-4D97-AF65-F5344CB8AC3E}">
        <p14:creationId xmlns:p14="http://schemas.microsoft.com/office/powerpoint/2010/main" val="1018464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64033"/>
            <a:ext cx="6719713" cy="648816"/>
          </a:xfrm>
        </p:spPr>
        <p:txBody>
          <a:bodyPr/>
          <a:lstStyle/>
          <a:p>
            <a:r>
              <a:rPr lang="en-US" dirty="0"/>
              <a:t>Dosing table – ml/kg</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a:ea typeface="+mn-ea"/>
                <a:cs typeface="+mn-cs"/>
              </a:rPr>
              <a:t>Slide 25</a:t>
            </a:r>
          </a:p>
        </p:txBody>
      </p:sp>
      <p:graphicFrame>
        <p:nvGraphicFramePr>
          <p:cNvPr id="9" name="Table 8"/>
          <p:cNvGraphicFramePr>
            <a:graphicFrameLocks noGrp="1"/>
          </p:cNvGraphicFramePr>
          <p:nvPr/>
        </p:nvGraphicFramePr>
        <p:xfrm>
          <a:off x="101603" y="1091898"/>
          <a:ext cx="8916666" cy="5345083"/>
        </p:xfrm>
        <a:graphic>
          <a:graphicData uri="http://schemas.openxmlformats.org/drawingml/2006/table">
            <a:tbl>
              <a:tblPr firstRow="1" bandRow="1">
                <a:tableStyleId>{5C22544A-7EE6-4342-B048-85BDC9FD1C3A}</a:tableStyleId>
              </a:tblPr>
              <a:tblGrid>
                <a:gridCol w="1064256">
                  <a:extLst>
                    <a:ext uri="{9D8B030D-6E8A-4147-A177-3AD203B41FA5}">
                      <a16:colId xmlns:a16="http://schemas.microsoft.com/office/drawing/2014/main" val="2816403910"/>
                    </a:ext>
                  </a:extLst>
                </a:gridCol>
                <a:gridCol w="605790">
                  <a:extLst>
                    <a:ext uri="{9D8B030D-6E8A-4147-A177-3AD203B41FA5}">
                      <a16:colId xmlns:a16="http://schemas.microsoft.com/office/drawing/2014/main" val="2572838565"/>
                    </a:ext>
                  </a:extLst>
                </a:gridCol>
                <a:gridCol w="594360">
                  <a:extLst>
                    <a:ext uri="{9D8B030D-6E8A-4147-A177-3AD203B41FA5}">
                      <a16:colId xmlns:a16="http://schemas.microsoft.com/office/drawing/2014/main" val="2847534808"/>
                    </a:ext>
                  </a:extLst>
                </a:gridCol>
                <a:gridCol w="571500">
                  <a:extLst>
                    <a:ext uri="{9D8B030D-6E8A-4147-A177-3AD203B41FA5}">
                      <a16:colId xmlns:a16="http://schemas.microsoft.com/office/drawing/2014/main" val="2942479883"/>
                    </a:ext>
                  </a:extLst>
                </a:gridCol>
                <a:gridCol w="594360">
                  <a:extLst>
                    <a:ext uri="{9D8B030D-6E8A-4147-A177-3AD203B41FA5}">
                      <a16:colId xmlns:a16="http://schemas.microsoft.com/office/drawing/2014/main" val="2832724712"/>
                    </a:ext>
                  </a:extLst>
                </a:gridCol>
                <a:gridCol w="582930">
                  <a:extLst>
                    <a:ext uri="{9D8B030D-6E8A-4147-A177-3AD203B41FA5}">
                      <a16:colId xmlns:a16="http://schemas.microsoft.com/office/drawing/2014/main" val="3698498667"/>
                    </a:ext>
                  </a:extLst>
                </a:gridCol>
                <a:gridCol w="571500">
                  <a:extLst>
                    <a:ext uri="{9D8B030D-6E8A-4147-A177-3AD203B41FA5}">
                      <a16:colId xmlns:a16="http://schemas.microsoft.com/office/drawing/2014/main" val="51339450"/>
                    </a:ext>
                  </a:extLst>
                </a:gridCol>
                <a:gridCol w="594360">
                  <a:extLst>
                    <a:ext uri="{9D8B030D-6E8A-4147-A177-3AD203B41FA5}">
                      <a16:colId xmlns:a16="http://schemas.microsoft.com/office/drawing/2014/main" val="3951340493"/>
                    </a:ext>
                  </a:extLst>
                </a:gridCol>
                <a:gridCol w="651510">
                  <a:extLst>
                    <a:ext uri="{9D8B030D-6E8A-4147-A177-3AD203B41FA5}">
                      <a16:colId xmlns:a16="http://schemas.microsoft.com/office/drawing/2014/main" val="770471071"/>
                    </a:ext>
                  </a:extLst>
                </a:gridCol>
                <a:gridCol w="628650">
                  <a:extLst>
                    <a:ext uri="{9D8B030D-6E8A-4147-A177-3AD203B41FA5}">
                      <a16:colId xmlns:a16="http://schemas.microsoft.com/office/drawing/2014/main" val="3932520400"/>
                    </a:ext>
                  </a:extLst>
                </a:gridCol>
                <a:gridCol w="617220">
                  <a:extLst>
                    <a:ext uri="{9D8B030D-6E8A-4147-A177-3AD203B41FA5}">
                      <a16:colId xmlns:a16="http://schemas.microsoft.com/office/drawing/2014/main" val="4192259971"/>
                    </a:ext>
                  </a:extLst>
                </a:gridCol>
                <a:gridCol w="594360">
                  <a:extLst>
                    <a:ext uri="{9D8B030D-6E8A-4147-A177-3AD203B41FA5}">
                      <a16:colId xmlns:a16="http://schemas.microsoft.com/office/drawing/2014/main" val="1894136223"/>
                    </a:ext>
                  </a:extLst>
                </a:gridCol>
                <a:gridCol w="594360">
                  <a:extLst>
                    <a:ext uri="{9D8B030D-6E8A-4147-A177-3AD203B41FA5}">
                      <a16:colId xmlns:a16="http://schemas.microsoft.com/office/drawing/2014/main" val="2829046458"/>
                    </a:ext>
                  </a:extLst>
                </a:gridCol>
                <a:gridCol w="651510">
                  <a:extLst>
                    <a:ext uri="{9D8B030D-6E8A-4147-A177-3AD203B41FA5}">
                      <a16:colId xmlns:a16="http://schemas.microsoft.com/office/drawing/2014/main" val="4234054664"/>
                    </a:ext>
                  </a:extLst>
                </a:gridCol>
              </a:tblGrid>
              <a:tr h="458123">
                <a:tc>
                  <a:txBody>
                    <a:bodyPr/>
                    <a:lstStyle/>
                    <a:p>
                      <a:pPr algn="ctr"/>
                      <a:r>
                        <a:rPr lang="en-GB" b="0" dirty="0"/>
                        <a:t>kg</a:t>
                      </a:r>
                    </a:p>
                  </a:txBody>
                  <a:tcPr anchor="ctr"/>
                </a:tc>
                <a:tc>
                  <a:txBody>
                    <a:bodyPr/>
                    <a:lstStyle/>
                    <a:p>
                      <a:pPr algn="ctr" fontAlgn="b"/>
                      <a:r>
                        <a:rPr lang="en-GB" sz="1400" b="1" i="0" u="none" strike="noStrike" dirty="0">
                          <a:solidFill>
                            <a:schemeClr val="bg1"/>
                          </a:solidFill>
                          <a:effectLst/>
                          <a:latin typeface="Calibri" panose="020F0502020204030204" pitchFamily="34" charset="0"/>
                        </a:rPr>
                        <a:t>40-44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45-49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50-54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55-59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60-64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65-69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70-74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75-79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80-84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85-89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90-94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95-99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100-104</a:t>
                      </a:r>
                    </a:p>
                  </a:txBody>
                  <a:tcPr marL="9525" marR="9525" marT="9525" marB="0" anchor="ctr"/>
                </a:tc>
                <a:extLst>
                  <a:ext uri="{0D108BD9-81ED-4DB2-BD59-A6C34878D82A}">
                    <a16:rowId xmlns:a16="http://schemas.microsoft.com/office/drawing/2014/main" val="4130849579"/>
                  </a:ext>
                </a:extLst>
              </a:tr>
              <a:tr h="548640">
                <a:tc>
                  <a:txBody>
                    <a:bodyPr/>
                    <a:lstStyle/>
                    <a:p>
                      <a:pPr algn="ctr"/>
                      <a:r>
                        <a:rPr lang="en-GB" sz="1100" b="1" dirty="0">
                          <a:solidFill>
                            <a:schemeClr val="bg1"/>
                          </a:solidFill>
                        </a:rPr>
                        <a:t>Weight</a:t>
                      </a:r>
                      <a:r>
                        <a:rPr lang="en-GB" sz="1100" b="1" baseline="0" dirty="0">
                          <a:solidFill>
                            <a:schemeClr val="bg1"/>
                          </a:solidFill>
                        </a:rPr>
                        <a:t> for calculation</a:t>
                      </a:r>
                      <a:endParaRPr lang="en-GB" sz="1100" b="1" dirty="0">
                        <a:solidFill>
                          <a:schemeClr val="bg1"/>
                        </a:solidFill>
                      </a:endParaRPr>
                    </a:p>
                  </a:txBody>
                  <a:tcPr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40kg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45kg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50kg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55kg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60kg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65kg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70kg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75kg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80kg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85kg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90kg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95kg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100kg</a:t>
                      </a:r>
                    </a:p>
                  </a:txBody>
                  <a:tcPr marL="9525" marR="9525" marT="9525" marB="0" anchor="ctr">
                    <a:solidFill>
                      <a:schemeClr val="accent1"/>
                    </a:solidFill>
                  </a:tcPr>
                </a:tc>
                <a:extLst>
                  <a:ext uri="{0D108BD9-81ED-4DB2-BD59-A6C34878D82A}">
                    <a16:rowId xmlns:a16="http://schemas.microsoft.com/office/drawing/2014/main" val="3982993233"/>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90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100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110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130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140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150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160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170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190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200</a:t>
                      </a:r>
                    </a:p>
                  </a:txBody>
                  <a:tcPr marL="9525" marR="9525" marT="9525" marB="0" anchor="ctr"/>
                </a:tc>
                <a:extLst>
                  <a:ext uri="{0D108BD9-81ED-4DB2-BD59-A6C34878D82A}">
                    <a16:rowId xmlns:a16="http://schemas.microsoft.com/office/drawing/2014/main" val="570447200"/>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15%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135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150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165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195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210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225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255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270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285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300</a:t>
                      </a:r>
                    </a:p>
                  </a:txBody>
                  <a:tcPr marL="9525" marR="9525" marT="9525" marB="0" anchor="ctr"/>
                </a:tc>
                <a:extLst>
                  <a:ext uri="{0D108BD9-81ED-4DB2-BD59-A6C34878D82A}">
                    <a16:rowId xmlns:a16="http://schemas.microsoft.com/office/drawing/2014/main" val="2175823273"/>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10%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160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200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260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300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360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400</a:t>
                      </a:r>
                    </a:p>
                  </a:txBody>
                  <a:tcPr marL="9525" marR="9525" marT="9525" marB="0" anchor="ctr"/>
                </a:tc>
                <a:extLst>
                  <a:ext uri="{0D108BD9-81ED-4DB2-BD59-A6C34878D82A}">
                    <a16:rowId xmlns:a16="http://schemas.microsoft.com/office/drawing/2014/main" val="2365835598"/>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30%</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11</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12</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14</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15</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16</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17</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18</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19</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20</a:t>
                      </a:r>
                    </a:p>
                  </a:txBody>
                  <a:tcPr marL="9525" marR="9525" marT="9525" marB="0" anchor="ctr">
                    <a:solidFill>
                      <a:schemeClr val="accent6">
                        <a:lumMod val="40000"/>
                        <a:lumOff val="60000"/>
                      </a:schemeClr>
                    </a:solidFill>
                  </a:tcPr>
                </a:tc>
                <a:extLst>
                  <a:ext uri="{0D108BD9-81ED-4DB2-BD59-A6C34878D82A}">
                    <a16:rowId xmlns:a16="http://schemas.microsoft.com/office/drawing/2014/main" val="3911693958"/>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23%</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a:t>
                      </a:r>
                    </a:p>
                  </a:txBody>
                  <a:tcPr marL="9525" marR="9525" marT="9525" marB="0" anchor="ctr">
                    <a:solidFill>
                      <a:schemeClr val="accent6">
                        <a:lumMod val="20000"/>
                        <a:lumOff val="80000"/>
                      </a:schemeClr>
                    </a:solidFill>
                  </a:tcPr>
                </a:tc>
                <a:tc>
                  <a:txBody>
                    <a:bodyPr/>
                    <a:lstStyle/>
                    <a:p>
                      <a:pPr algn="ctr" fontAlgn="ctr"/>
                      <a:r>
                        <a:rPr lang="en-GB" sz="1400" b="0" i="0" u="none" strike="noStrike">
                          <a:solidFill>
                            <a:srgbClr val="000000"/>
                          </a:solidFill>
                          <a:effectLst/>
                          <a:latin typeface="Calibri" panose="020F0502020204030204" pitchFamily="34" charset="0"/>
                        </a:rPr>
                        <a:t>15</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17</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21</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23</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24</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26</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27</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29</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30</a:t>
                      </a:r>
                    </a:p>
                  </a:txBody>
                  <a:tcPr marL="9525" marR="9525" marT="9525" marB="0" anchor="ctr">
                    <a:solidFill>
                      <a:schemeClr val="accent6">
                        <a:lumMod val="20000"/>
                        <a:lumOff val="80000"/>
                      </a:schemeClr>
                    </a:solidFill>
                  </a:tcPr>
                </a:tc>
                <a:extLst>
                  <a:ext uri="{0D108BD9-81ED-4DB2-BD59-A6C34878D82A}">
                    <a16:rowId xmlns:a16="http://schemas.microsoft.com/office/drawing/2014/main" val="2839368826"/>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7.50%</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36</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40</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45</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50</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54</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59</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63</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68</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72</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77</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81</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86</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90</a:t>
                      </a:r>
                    </a:p>
                  </a:txBody>
                  <a:tcPr marL="9525" marR="9525" marT="9525" marB="0" anchor="ctr">
                    <a:solidFill>
                      <a:schemeClr val="accent6">
                        <a:lumMod val="40000"/>
                        <a:lumOff val="60000"/>
                      </a:schemeClr>
                    </a:solidFill>
                  </a:tcPr>
                </a:tc>
                <a:extLst>
                  <a:ext uri="{0D108BD9-81ED-4DB2-BD59-A6C34878D82A}">
                    <a16:rowId xmlns:a16="http://schemas.microsoft.com/office/drawing/2014/main" val="2224282628"/>
                  </a:ext>
                </a:extLst>
              </a:tr>
              <a:tr h="523159">
                <a:tc>
                  <a:txBody>
                    <a:bodyPr/>
                    <a:lstStyle/>
                    <a:p>
                      <a:pPr algn="r" fontAlgn="ctr"/>
                      <a:r>
                        <a:rPr lang="en-GB" sz="1400" b="1" i="0" u="none" strike="noStrike" dirty="0">
                          <a:solidFill>
                            <a:srgbClr val="000000"/>
                          </a:solidFill>
                          <a:effectLst/>
                          <a:latin typeface="Calibri" panose="020F0502020204030204" pitchFamily="34" charset="0"/>
                        </a:rPr>
                        <a:t>HTS 5%</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52</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59</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65</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72</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78</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85</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91</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98</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104</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111</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117</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124</a:t>
                      </a:r>
                    </a:p>
                  </a:txBody>
                  <a:tcPr marL="9525" marR="9525" marT="9525" marB="0" anchor="ctr">
                    <a:solidFill>
                      <a:schemeClr val="accent6">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130</a:t>
                      </a:r>
                    </a:p>
                  </a:txBody>
                  <a:tcPr marL="9525" marR="9525" marT="9525" marB="0" anchor="ctr">
                    <a:solidFill>
                      <a:schemeClr val="accent6">
                        <a:lumMod val="20000"/>
                        <a:lumOff val="80000"/>
                      </a:schemeClr>
                    </a:solidFill>
                  </a:tcPr>
                </a:tc>
                <a:extLst>
                  <a:ext uri="{0D108BD9-81ED-4DB2-BD59-A6C34878D82A}">
                    <a16:rowId xmlns:a16="http://schemas.microsoft.com/office/drawing/2014/main" val="1961286199"/>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2.70%</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96</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108</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120</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132</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144</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156</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168</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180</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192</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204</a:t>
                      </a:r>
                    </a:p>
                  </a:txBody>
                  <a:tcPr marL="9525" marR="9525" marT="9525" marB="0" anchor="ctr">
                    <a:solidFill>
                      <a:schemeClr val="accent6">
                        <a:lumMod val="40000"/>
                        <a:lumOff val="60000"/>
                      </a:schemeClr>
                    </a:solidFill>
                  </a:tcPr>
                </a:tc>
                <a:tc>
                  <a:txBody>
                    <a:bodyPr/>
                    <a:lstStyle/>
                    <a:p>
                      <a:pPr algn="ctr" fontAlgn="ctr"/>
                      <a:r>
                        <a:rPr lang="en-GB" sz="1400" b="0" i="0" u="none" strike="noStrike">
                          <a:solidFill>
                            <a:srgbClr val="000000"/>
                          </a:solidFill>
                          <a:effectLst/>
                          <a:latin typeface="Calibri" panose="020F0502020204030204" pitchFamily="34" charset="0"/>
                        </a:rPr>
                        <a:t>216</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228</a:t>
                      </a:r>
                    </a:p>
                  </a:txBody>
                  <a:tcPr marL="9525" marR="9525" marT="9525" marB="0" anchor="ctr">
                    <a:solidFill>
                      <a:schemeClr val="accent6">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solidFill>
                      <a:schemeClr val="accent6">
                        <a:lumMod val="40000"/>
                        <a:lumOff val="60000"/>
                      </a:schemeClr>
                    </a:solidFill>
                  </a:tcPr>
                </a:tc>
                <a:extLst>
                  <a:ext uri="{0D108BD9-81ED-4DB2-BD59-A6C34878D82A}">
                    <a16:rowId xmlns:a16="http://schemas.microsoft.com/office/drawing/2014/main" val="2217152982"/>
                  </a:ext>
                </a:extLst>
              </a:tr>
            </a:tbl>
          </a:graphicData>
        </a:graphic>
      </p:graphicFrame>
      <p:sp>
        <p:nvSpPr>
          <p:cNvPr id="10" name="TextBox 9"/>
          <p:cNvSpPr txBox="1"/>
          <p:nvPr/>
        </p:nvSpPr>
        <p:spPr>
          <a:xfrm>
            <a:off x="950137" y="6464800"/>
            <a:ext cx="722670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black"/>
                </a:solidFill>
                <a:effectLst/>
                <a:uLnTx/>
                <a:uFillTx/>
                <a:latin typeface="Calibri"/>
                <a:ea typeface="+mn-ea"/>
                <a:cs typeface="+mn-cs"/>
              </a:rPr>
              <a:t>Look in your site file to find laminated dosing tables for use at the bedside </a:t>
            </a:r>
          </a:p>
        </p:txBody>
      </p:sp>
    </p:spTree>
    <p:extLst>
      <p:ext uri="{BB962C8B-B14F-4D97-AF65-F5344CB8AC3E}">
        <p14:creationId xmlns:p14="http://schemas.microsoft.com/office/powerpoint/2010/main" val="1515105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IMP supply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396240" y="1929896"/>
            <a:ext cx="8439721" cy="3293209"/>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black"/>
                </a:solidFill>
                <a:effectLst/>
                <a:uLnTx/>
                <a:uFillTx/>
                <a:latin typeface="Calibri"/>
                <a:ea typeface="+mn-ea"/>
                <a:cs typeface="+mn-cs"/>
              </a:rPr>
              <a:t>Use local stock</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black"/>
                </a:solidFill>
                <a:effectLst/>
                <a:uLnTx/>
                <a:uFillTx/>
                <a:latin typeface="Calibri"/>
                <a:ea typeface="+mn-ea"/>
                <a:cs typeface="+mn-cs"/>
              </a:rPr>
              <a:t>No trial-specific storage or labelling requirements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black"/>
                </a:solidFill>
                <a:effectLst/>
                <a:uLnTx/>
                <a:uFillTx/>
                <a:latin typeface="Calibri"/>
                <a:ea typeface="+mn-ea"/>
                <a:cs typeface="+mn-cs"/>
              </a:rPr>
              <a:t>IMP should be stored and dispensed as per local protocols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black"/>
                </a:solidFill>
                <a:effectLst/>
                <a:uLnTx/>
                <a:uFillTx/>
                <a:latin typeface="Calibri"/>
                <a:ea typeface="+mn-ea"/>
                <a:cs typeface="+mn-cs"/>
              </a:rPr>
              <a:t>MHRA have confirmed:</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black"/>
                </a:solidFill>
                <a:effectLst/>
                <a:uLnTx/>
                <a:uFillTx/>
                <a:latin typeface="Calibri"/>
                <a:ea typeface="+mn-ea"/>
                <a:cs typeface="+mn-cs"/>
              </a:rPr>
              <a:t>No accountability logs required (CRF will detail what was given and number of doses)</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black"/>
                </a:solidFill>
                <a:effectLst/>
                <a:uLnTx/>
                <a:uFillTx/>
                <a:latin typeface="Calibri"/>
                <a:ea typeface="+mn-ea"/>
                <a:cs typeface="+mn-cs"/>
              </a:rPr>
              <a:t>No destruction certificates required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6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p:cNvSpPr txBox="1"/>
          <p:nvPr/>
        </p:nvSpPr>
        <p:spPr>
          <a:xfrm>
            <a:off x="8176845" y="6439678"/>
            <a:ext cx="996445"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Calibri"/>
                <a:ea typeface="+mn-ea"/>
                <a:cs typeface="+mn-cs"/>
              </a:rPr>
              <a:t>Slide 36</a:t>
            </a:r>
          </a:p>
        </p:txBody>
      </p:sp>
    </p:spTree>
    <p:extLst>
      <p:ext uri="{BB962C8B-B14F-4D97-AF65-F5344CB8AC3E}">
        <p14:creationId xmlns:p14="http://schemas.microsoft.com/office/powerpoint/2010/main" val="3640347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448164"/>
            <a:ext cx="6719713" cy="648816"/>
          </a:xfrm>
        </p:spPr>
        <p:txBody>
          <a:bodyPr/>
          <a:lstStyle/>
          <a:p>
            <a:r>
              <a:rPr lang="en-US" dirty="0"/>
              <a:t>Non-compliance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949569" y="1050323"/>
            <a:ext cx="7675685" cy="2031325"/>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Report any non-compliances immediately (</a:t>
            </a:r>
            <a:r>
              <a:rPr kumimoji="0" lang="en-GB" sz="1800" b="1" i="0" u="none" strike="noStrike" kern="1200" cap="none" spc="0" normalizeH="0" baseline="0" noProof="0" dirty="0">
                <a:ln>
                  <a:noFill/>
                </a:ln>
                <a:solidFill>
                  <a:prstClr val="black"/>
                </a:solidFill>
                <a:effectLst/>
                <a:uLnTx/>
                <a:uFillTx/>
                <a:latin typeface="Calibri"/>
                <a:ea typeface="+mn-ea"/>
                <a:cs typeface="+mn-cs"/>
              </a:rPr>
              <a:t>within 24 hours</a:t>
            </a:r>
            <a:r>
              <a:rPr kumimoji="0" lang="en-GB" sz="1800" b="0" i="0" u="none" strike="noStrike" kern="1200" cap="none" spc="0" normalizeH="0" baseline="0" noProof="0" dirty="0">
                <a:ln>
                  <a:noFill/>
                </a:ln>
                <a:solidFill>
                  <a:prstClr val="black"/>
                </a:solidFill>
                <a:effectLst/>
                <a:uLnTx/>
                <a:uFillTx/>
                <a:latin typeface="Calibri"/>
                <a:ea typeface="+mn-ea"/>
                <a:cs typeface="+mn-cs"/>
              </a:rPr>
              <a:t> of becoming aware)</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Complete online non-compliance form for non-compliances related to an individual participant.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For general site level non-compliances, please complete the non-compliance form separately and email to WCTU.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Picture 1"/>
          <p:cNvPicPr>
            <a:picLocks noChangeAspect="1"/>
          </p:cNvPicPr>
          <p:nvPr/>
        </p:nvPicPr>
        <p:blipFill>
          <a:blip r:embed="rId4"/>
          <a:stretch>
            <a:fillRect/>
          </a:stretch>
        </p:blipFill>
        <p:spPr>
          <a:xfrm>
            <a:off x="1314330" y="2767378"/>
            <a:ext cx="5968213" cy="40030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Calibri"/>
                <a:ea typeface="+mn-ea"/>
                <a:cs typeface="+mn-cs"/>
              </a:rPr>
              <a:t>Slide 42</a:t>
            </a:r>
          </a:p>
        </p:txBody>
      </p:sp>
    </p:spTree>
    <p:extLst>
      <p:ext uri="{BB962C8B-B14F-4D97-AF65-F5344CB8AC3E}">
        <p14:creationId xmlns:p14="http://schemas.microsoft.com/office/powerpoint/2010/main" val="1703482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Blinding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3" name="TextBox 2"/>
          <p:cNvSpPr txBox="1"/>
          <p:nvPr/>
        </p:nvSpPr>
        <p:spPr>
          <a:xfrm>
            <a:off x="532263" y="1897282"/>
            <a:ext cx="7751927" cy="3693319"/>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SOS is a an open label trial, with no requirement for specific labelling of the IMP; therefore it is not possible to blind clinical staff to treatment allocation.</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We will not specifically set out to inform participants or their legal representative of the treatment allocation. We recognise however that it may become evident during the course of the participant receiving the treatment.  If the participant or legal representative asks which treatment allocation they had received, in the interest of being transparent, there is no requirement for this to be withheld.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If possible the person completing the Hospital Discharge Form should be blinded to treatment allocation to limit bias.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TextBox 5"/>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Calibri"/>
                <a:ea typeface="+mn-ea"/>
                <a:cs typeface="+mn-cs"/>
              </a:rPr>
              <a:t>Slide 43</a:t>
            </a:r>
          </a:p>
        </p:txBody>
      </p:sp>
    </p:spTree>
    <p:extLst>
      <p:ext uri="{BB962C8B-B14F-4D97-AF65-F5344CB8AC3E}">
        <p14:creationId xmlns:p14="http://schemas.microsoft.com/office/powerpoint/2010/main" val="1885814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80140">
            <a:off x="2315687" y="769320"/>
            <a:ext cx="3895365" cy="2531807"/>
          </a:xfrm>
          <a:prstGeom prst="rect">
            <a:avLst/>
          </a:prstGeom>
        </p:spPr>
      </p:pic>
      <p:sp>
        <p:nvSpPr>
          <p:cNvPr id="4" name="Text Placeholder 3"/>
          <p:cNvSpPr>
            <a:spLocks noGrp="1"/>
          </p:cNvSpPr>
          <p:nvPr>
            <p:ph type="body" sz="quarter" idx="10"/>
          </p:nvPr>
        </p:nvSpPr>
        <p:spPr>
          <a:xfrm>
            <a:off x="235001" y="55729"/>
            <a:ext cx="6719713" cy="648816"/>
          </a:xfrm>
        </p:spPr>
        <p:txBody>
          <a:bodyPr/>
          <a:lstStyle/>
          <a:p>
            <a:r>
              <a:rPr lang="en-US" dirty="0"/>
              <a:t>Available tools</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8" name="TextBox 27"/>
          <p:cNvSpPr txBox="1"/>
          <p:nvPr/>
        </p:nvSpPr>
        <p:spPr>
          <a:xfrm>
            <a:off x="6399269" y="2197408"/>
            <a:ext cx="2992135" cy="2585323"/>
          </a:xfrm>
          <a:prstGeom prst="rect">
            <a:avLst/>
          </a:prstGeom>
          <a:noFill/>
        </p:spPr>
        <p:txBody>
          <a:bodyPr wrap="square" rtlCol="0">
            <a:spAutoFit/>
          </a:bodyPr>
          <a:lstStyle/>
          <a:p>
            <a:r>
              <a:rPr lang="en-GB" dirty="0"/>
              <a:t>Pocket sized/A4 aide memoires available from WCTU:</a:t>
            </a:r>
          </a:p>
          <a:p>
            <a:pPr marL="285750" indent="-285750">
              <a:buFont typeface="Arial" panose="020B0604020202020204" pitchFamily="34" charset="0"/>
              <a:buChar char="•"/>
            </a:pPr>
            <a:r>
              <a:rPr lang="en-GB" dirty="0"/>
              <a:t>Eligibility criteria</a:t>
            </a:r>
          </a:p>
          <a:p>
            <a:pPr marL="285750" indent="-285750">
              <a:buFont typeface="Arial" panose="020B0604020202020204" pitchFamily="34" charset="0"/>
              <a:buChar char="•"/>
            </a:pPr>
            <a:r>
              <a:rPr lang="en-GB" dirty="0"/>
              <a:t>Dosing conversion</a:t>
            </a:r>
          </a:p>
          <a:p>
            <a:pPr marL="285750" indent="-285750">
              <a:buFont typeface="Arial" panose="020B0604020202020204" pitchFamily="34" charset="0"/>
              <a:buChar char="•"/>
            </a:pPr>
            <a:r>
              <a:rPr lang="en-GB" dirty="0"/>
              <a:t>SAE process</a:t>
            </a:r>
          </a:p>
          <a:p>
            <a:pPr marL="285750" indent="-285750">
              <a:buFont typeface="Arial" panose="020B0604020202020204" pitchFamily="34" charset="0"/>
              <a:buChar char="•"/>
            </a:pPr>
            <a:r>
              <a:rPr lang="en-GB" dirty="0"/>
              <a:t>Consent process</a:t>
            </a:r>
          </a:p>
          <a:p>
            <a:pPr marL="285750" indent="-285750">
              <a:buFont typeface="Arial" panose="020B0604020202020204" pitchFamily="34" charset="0"/>
              <a:buChar char="•"/>
            </a:pPr>
            <a:r>
              <a:rPr lang="en-GB" dirty="0"/>
              <a:t>Treatment intervention flowchart</a:t>
            </a:r>
          </a:p>
        </p:txBody>
      </p:sp>
      <p:sp>
        <p:nvSpPr>
          <p:cNvPr id="33" name="TextBox 32"/>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47</a:t>
            </a:r>
          </a:p>
        </p:txBody>
      </p:sp>
      <p:pic>
        <p:nvPicPr>
          <p:cNvPr id="3" name="Picture 2"/>
          <p:cNvPicPr>
            <a:picLocks noChangeAspect="1"/>
          </p:cNvPicPr>
          <p:nvPr/>
        </p:nvPicPr>
        <p:blipFill>
          <a:blip r:embed="rId5"/>
          <a:stretch>
            <a:fillRect/>
          </a:stretch>
        </p:blipFill>
        <p:spPr>
          <a:xfrm>
            <a:off x="1972211" y="2631702"/>
            <a:ext cx="2851432" cy="40249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2" name="Picture 1"/>
          <p:cNvPicPr>
            <a:picLocks noChangeAspect="1"/>
          </p:cNvPicPr>
          <p:nvPr/>
        </p:nvPicPr>
        <p:blipFill>
          <a:blip r:embed="rId6"/>
          <a:stretch>
            <a:fillRect/>
          </a:stretch>
        </p:blipFill>
        <p:spPr>
          <a:xfrm rot="20872283">
            <a:off x="-324200" y="2986873"/>
            <a:ext cx="3806216" cy="26953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6" name="Picture 5"/>
          <p:cNvPicPr>
            <a:picLocks noChangeAspect="1"/>
          </p:cNvPicPr>
          <p:nvPr/>
        </p:nvPicPr>
        <p:blipFill>
          <a:blip r:embed="rId7"/>
          <a:stretch>
            <a:fillRect/>
          </a:stretch>
        </p:blipFill>
        <p:spPr>
          <a:xfrm rot="506025">
            <a:off x="3604985" y="2967747"/>
            <a:ext cx="2494280" cy="36576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21302">
            <a:off x="1252459" y="622640"/>
            <a:ext cx="3893441" cy="2299191"/>
          </a:xfrm>
          <a:prstGeom prst="rect">
            <a:avLst/>
          </a:prstGeom>
        </p:spPr>
      </p:pic>
      <p:pic>
        <p:nvPicPr>
          <p:cNvPr id="26" name="Picture 25"/>
          <p:cNvPicPr>
            <a:picLocks noChangeAspect="1"/>
          </p:cNvPicPr>
          <p:nvPr/>
        </p:nvPicPr>
        <p:blipFill>
          <a:blip r:embed="rId9"/>
          <a:stretch>
            <a:fillRect/>
          </a:stretch>
        </p:blipFill>
        <p:spPr>
          <a:xfrm>
            <a:off x="177532" y="325154"/>
            <a:ext cx="3194050" cy="291116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542857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1156550"/>
            <a:ext cx="6719713" cy="648816"/>
          </a:xfrm>
        </p:spPr>
        <p:txBody>
          <a:bodyPr/>
          <a:lstStyle/>
          <a:p>
            <a:r>
              <a:rPr lang="en-US" dirty="0"/>
              <a:t>Trial Design</a:t>
            </a:r>
          </a:p>
        </p:txBody>
      </p:sp>
      <p:sp>
        <p:nvSpPr>
          <p:cNvPr id="7" name="Content Placeholder 2">
            <a:extLst>
              <a:ext uri="{FF2B5EF4-FFF2-40B4-BE49-F238E27FC236}">
                <a16:creationId xmlns:a16="http://schemas.microsoft.com/office/drawing/2014/main" id="{5473AE85-064E-954C-8206-D2B8A001484E}"/>
              </a:ext>
            </a:extLst>
          </p:cNvPr>
          <p:cNvSpPr txBox="1">
            <a:spLocks/>
          </p:cNvSpPr>
          <p:nvPr/>
        </p:nvSpPr>
        <p:spPr>
          <a:xfrm>
            <a:off x="628650" y="1865669"/>
            <a:ext cx="3886200" cy="4007704"/>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500" b="1" dirty="0"/>
              <a:t>Inclusion criteria:</a:t>
            </a:r>
          </a:p>
          <a:p>
            <a:pPr marL="0" indent="0">
              <a:spcAft>
                <a:spcPts val="600"/>
              </a:spcAft>
              <a:buFont typeface="Arial" panose="020B0604020202020204" pitchFamily="34" charset="0"/>
              <a:buNone/>
            </a:pPr>
            <a:endParaRPr lang="en-US" sz="900" b="1" dirty="0"/>
          </a:p>
          <a:p>
            <a:pPr lvl="1">
              <a:spcAft>
                <a:spcPts val="1200"/>
              </a:spcAft>
              <a:buClr>
                <a:srgbClr val="00B050"/>
              </a:buClr>
              <a:buFont typeface="Wingdings 2" panose="05020102010507070707" pitchFamily="18" charset="2"/>
              <a:buChar char="P"/>
            </a:pPr>
            <a:r>
              <a:rPr lang="en-US" dirty="0"/>
              <a:t>Adult </a:t>
            </a:r>
            <a:r>
              <a:rPr lang="en-US" u="sng" dirty="0"/>
              <a:t>&gt;</a:t>
            </a:r>
            <a:r>
              <a:rPr lang="en-US" dirty="0"/>
              <a:t> 16</a:t>
            </a:r>
          </a:p>
          <a:p>
            <a:pPr lvl="1">
              <a:spcAft>
                <a:spcPts val="1200"/>
              </a:spcAft>
              <a:buClr>
                <a:srgbClr val="00B050"/>
              </a:buClr>
              <a:buFont typeface="Wingdings 2" panose="05020102010507070707" pitchFamily="18" charset="2"/>
              <a:buChar char="P"/>
            </a:pPr>
            <a:r>
              <a:rPr lang="en-US" dirty="0"/>
              <a:t>Admission to ICU with TBI</a:t>
            </a:r>
          </a:p>
          <a:p>
            <a:pPr lvl="1">
              <a:spcAft>
                <a:spcPts val="1200"/>
              </a:spcAft>
              <a:buClr>
                <a:srgbClr val="00B050"/>
              </a:buClr>
              <a:buFont typeface="Wingdings 2" panose="05020102010507070707" pitchFamily="18" charset="2"/>
              <a:buChar char="P"/>
            </a:pPr>
            <a:r>
              <a:rPr lang="en-US" dirty="0"/>
              <a:t>ICP &gt; 20mmHg for more than 5 </a:t>
            </a:r>
            <a:r>
              <a:rPr lang="en-US" dirty="0" err="1"/>
              <a:t>mins</a:t>
            </a:r>
            <a:r>
              <a:rPr lang="en-US" dirty="0"/>
              <a:t> despite stage 1 measures</a:t>
            </a:r>
          </a:p>
          <a:p>
            <a:pPr lvl="1">
              <a:spcAft>
                <a:spcPts val="1200"/>
              </a:spcAft>
              <a:buClr>
                <a:srgbClr val="00B050"/>
              </a:buClr>
              <a:buFont typeface="Wingdings 2" panose="05020102010507070707" pitchFamily="18" charset="2"/>
              <a:buChar char="P"/>
            </a:pPr>
            <a:r>
              <a:rPr lang="en-US" dirty="0"/>
              <a:t>&lt; 10 days from initial TBI</a:t>
            </a:r>
          </a:p>
          <a:p>
            <a:pPr lvl="1">
              <a:spcAft>
                <a:spcPts val="1200"/>
              </a:spcAft>
              <a:buClr>
                <a:srgbClr val="00B050"/>
              </a:buClr>
              <a:buFont typeface="Wingdings 2" panose="05020102010507070707" pitchFamily="18" charset="2"/>
              <a:buChar char="P"/>
            </a:pPr>
            <a:r>
              <a:rPr lang="en-US" dirty="0"/>
              <a:t>Abnormal CT scan consistent with TBI</a:t>
            </a:r>
          </a:p>
          <a:p>
            <a:endParaRPr lang="en-US" dirty="0"/>
          </a:p>
        </p:txBody>
      </p:sp>
      <p:sp>
        <p:nvSpPr>
          <p:cNvPr id="8" name="Content Placeholder 3">
            <a:extLst>
              <a:ext uri="{FF2B5EF4-FFF2-40B4-BE49-F238E27FC236}">
                <a16:creationId xmlns:a16="http://schemas.microsoft.com/office/drawing/2014/main" id="{B4B70174-41F1-BD44-B814-8E1F28126E78}"/>
              </a:ext>
            </a:extLst>
          </p:cNvPr>
          <p:cNvSpPr txBox="1">
            <a:spLocks/>
          </p:cNvSpPr>
          <p:nvPr/>
        </p:nvSpPr>
        <p:spPr>
          <a:xfrm>
            <a:off x="4806931" y="1865669"/>
            <a:ext cx="4057650" cy="4943341"/>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b="1" dirty="0"/>
              <a:t>Exclusion criteria:</a:t>
            </a:r>
          </a:p>
          <a:p>
            <a:pPr>
              <a:buFont typeface="Calibri" panose="020F0502020204030204" pitchFamily="34" charset="0"/>
              <a:buChar char="X"/>
            </a:pPr>
            <a:endParaRPr lang="en-US" sz="900" b="1" dirty="0"/>
          </a:p>
          <a:p>
            <a:pPr lvl="1">
              <a:spcAft>
                <a:spcPts val="1200"/>
              </a:spcAft>
              <a:buClr>
                <a:srgbClr val="FF0000"/>
              </a:buClr>
              <a:buFont typeface="Calibri" panose="020F0502020204030204" pitchFamily="34" charset="0"/>
              <a:buChar char="x"/>
            </a:pPr>
            <a:r>
              <a:rPr lang="en-GB" sz="2600" dirty="0"/>
              <a:t>Devastating brain injury with withdrawal of treatment anticipated in the next 24 hours</a:t>
            </a:r>
          </a:p>
          <a:p>
            <a:pPr lvl="1">
              <a:spcAft>
                <a:spcPts val="1200"/>
              </a:spcAft>
              <a:buClr>
                <a:srgbClr val="FF0000"/>
              </a:buClr>
              <a:buFont typeface="Calibri" panose="020F0502020204030204" pitchFamily="34" charset="0"/>
              <a:buChar char="x"/>
            </a:pPr>
            <a:r>
              <a:rPr lang="en-GB" sz="2600" dirty="0"/>
              <a:t>Pregnancy*</a:t>
            </a:r>
          </a:p>
          <a:p>
            <a:pPr lvl="1">
              <a:spcAft>
                <a:spcPts val="1200"/>
              </a:spcAft>
              <a:buClr>
                <a:srgbClr val="FF0000"/>
              </a:buClr>
              <a:buFont typeface="Calibri" panose="020F0502020204030204" pitchFamily="34" charset="0"/>
              <a:buChar char="x"/>
            </a:pPr>
            <a:r>
              <a:rPr lang="en-GB" sz="2600" dirty="0"/>
              <a:t>Severe </a:t>
            </a:r>
            <a:r>
              <a:rPr lang="en-GB" sz="2600" dirty="0" err="1"/>
              <a:t>hypernatraemia</a:t>
            </a:r>
            <a:r>
              <a:rPr lang="en-GB" sz="2600" dirty="0"/>
              <a:t> (serum Na &gt; 155mmol/L)</a:t>
            </a:r>
          </a:p>
          <a:p>
            <a:pPr lvl="1">
              <a:spcAft>
                <a:spcPts val="1200"/>
              </a:spcAft>
              <a:buClr>
                <a:srgbClr val="FF0000"/>
              </a:buClr>
              <a:buFont typeface="Calibri" panose="020F0502020204030204" pitchFamily="34" charset="0"/>
              <a:buChar char="x"/>
            </a:pPr>
            <a:r>
              <a:rPr lang="en-GB" sz="2600" dirty="0"/>
              <a:t>2 or more prior doses of hyperosmolar therapy given on ICU</a:t>
            </a:r>
          </a:p>
          <a:p>
            <a:pPr marL="457200" lvl="1" indent="0">
              <a:spcAft>
                <a:spcPts val="1200"/>
              </a:spcAft>
              <a:buClr>
                <a:srgbClr val="FF0000"/>
              </a:buClr>
              <a:buNone/>
            </a:pPr>
            <a:r>
              <a:rPr lang="en-US" sz="2100" i="1" dirty="0"/>
              <a:t>*NB Pregnancy is not a contraindication to hyperosmolar therapy, but these patients must be excluded for ethical and regulatory reasons</a:t>
            </a:r>
            <a:endParaRPr lang="en-GB" sz="2100" i="1"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Rectangle 5"/>
          <p:cNvSpPr/>
          <p:nvPr/>
        </p:nvSpPr>
        <p:spPr>
          <a:xfrm rot="20763178">
            <a:off x="3542862" y="634824"/>
            <a:ext cx="2084651" cy="830997"/>
          </a:xfrm>
          <a:prstGeom prst="rect">
            <a:avLst/>
          </a:prstGeom>
          <a:ln>
            <a:solidFill>
              <a:schemeClr val="tx1"/>
            </a:solidFill>
          </a:ln>
        </p:spPr>
        <p:txBody>
          <a:bodyPr wrap="square">
            <a:spAutoFit/>
          </a:bodyPr>
          <a:lstStyle/>
          <a:p>
            <a:pPr algn="ctr"/>
            <a:r>
              <a:rPr lang="en-GB" sz="1600" b="1" dirty="0"/>
              <a:t>Pocket sized eligibility laminates available from WCTU</a:t>
            </a:r>
          </a:p>
        </p:txBody>
      </p:sp>
    </p:spTree>
    <p:extLst>
      <p:ext uri="{BB962C8B-B14F-4D97-AF65-F5344CB8AC3E}">
        <p14:creationId xmlns:p14="http://schemas.microsoft.com/office/powerpoint/2010/main" val="2304447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739943"/>
            <a:ext cx="6719713" cy="648816"/>
          </a:xfrm>
        </p:spPr>
        <p:txBody>
          <a:bodyPr/>
          <a:lstStyle/>
          <a:p>
            <a:r>
              <a:rPr lang="en-US" dirty="0"/>
              <a:t>Screening process</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2037447"/>
            <a:ext cx="7886700" cy="4374176"/>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PI responsibility to make treating teams aware of trial</a:t>
            </a:r>
          </a:p>
          <a:p>
            <a:pPr>
              <a:spcAft>
                <a:spcPts val="1200"/>
              </a:spcAft>
            </a:pPr>
            <a:r>
              <a:rPr lang="en-US" dirty="0"/>
              <a:t>All patients admitted to ICU with severe TBI should be screened</a:t>
            </a:r>
          </a:p>
          <a:p>
            <a:pPr>
              <a:spcAft>
                <a:spcPts val="1200"/>
              </a:spcAft>
            </a:pPr>
            <a:r>
              <a:rPr lang="en-US" dirty="0"/>
              <a:t>Screening should be a continuous process</a:t>
            </a:r>
          </a:p>
          <a:p>
            <a:pPr>
              <a:spcAft>
                <a:spcPts val="1200"/>
              </a:spcAft>
            </a:pPr>
            <a:r>
              <a:rPr lang="en-US" dirty="0"/>
              <a:t>Screening data to be entered on the SOS web application</a:t>
            </a:r>
          </a:p>
          <a:p>
            <a:pPr>
              <a:spcAft>
                <a:spcPts val="1200"/>
              </a:spcAft>
            </a:pP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5" y="6439678"/>
            <a:ext cx="1055077" cy="369332"/>
          </a:xfrm>
          <a:prstGeom prst="rect">
            <a:avLst/>
          </a:prstGeom>
          <a:noFill/>
        </p:spPr>
        <p:txBody>
          <a:bodyPr wrap="square" rtlCol="0">
            <a:spAutoFit/>
          </a:bodyPr>
          <a:lstStyle/>
          <a:p>
            <a:r>
              <a:rPr lang="en-GB" dirty="0">
                <a:solidFill>
                  <a:schemeClr val="bg1"/>
                </a:solidFill>
              </a:rPr>
              <a:t>Slide 17</a:t>
            </a:r>
          </a:p>
        </p:txBody>
      </p:sp>
    </p:spTree>
    <p:extLst>
      <p:ext uri="{BB962C8B-B14F-4D97-AF65-F5344CB8AC3E}">
        <p14:creationId xmlns:p14="http://schemas.microsoft.com/office/powerpoint/2010/main" val="1530954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907976"/>
            <a:ext cx="6719713" cy="648816"/>
          </a:xfrm>
        </p:spPr>
        <p:txBody>
          <a:bodyPr/>
          <a:lstStyle/>
          <a:p>
            <a:r>
              <a:rPr lang="en-US" dirty="0"/>
              <a:t>Screening process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786592" y="1699422"/>
            <a:ext cx="7704945" cy="4595813"/>
          </a:xfrm>
          <a:prstGeom prst="rect">
            <a:avLst/>
          </a:prstGeom>
        </p:spPr>
      </p:pic>
      <p:sp>
        <p:nvSpPr>
          <p:cNvPr id="6" name="TextBox 5"/>
          <p:cNvSpPr txBox="1"/>
          <p:nvPr/>
        </p:nvSpPr>
        <p:spPr>
          <a:xfrm>
            <a:off x="8176846" y="6439678"/>
            <a:ext cx="1090246" cy="369332"/>
          </a:xfrm>
          <a:prstGeom prst="rect">
            <a:avLst/>
          </a:prstGeom>
          <a:noFill/>
        </p:spPr>
        <p:txBody>
          <a:bodyPr wrap="square" rtlCol="0">
            <a:spAutoFit/>
          </a:bodyPr>
          <a:lstStyle/>
          <a:p>
            <a:r>
              <a:rPr lang="en-GB" dirty="0">
                <a:solidFill>
                  <a:schemeClr val="bg1"/>
                </a:solidFill>
              </a:rPr>
              <a:t>Slide 18</a:t>
            </a:r>
          </a:p>
        </p:txBody>
      </p:sp>
    </p:spTree>
    <p:extLst>
      <p:ext uri="{BB962C8B-B14F-4D97-AF65-F5344CB8AC3E}">
        <p14:creationId xmlns:p14="http://schemas.microsoft.com/office/powerpoint/2010/main" val="2633444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60986" y="150989"/>
            <a:ext cx="6719713" cy="648816"/>
          </a:xfrm>
        </p:spPr>
        <p:txBody>
          <a:bodyPr/>
          <a:lstStyle/>
          <a:p>
            <a:r>
              <a:rPr lang="en-US" dirty="0"/>
              <a:t>Confirmation of eligibility</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235001" y="1121917"/>
            <a:ext cx="4741445" cy="5533860"/>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dirty="0"/>
              <a:t>Eligibility must be assessed and confirmed by a </a:t>
            </a:r>
            <a:r>
              <a:rPr lang="en-GB" b="1" u="sng" dirty="0"/>
              <a:t>medically qualified member of staff only, prior to the patient being enrolled</a:t>
            </a:r>
          </a:p>
          <a:p>
            <a:pPr>
              <a:spcAft>
                <a:spcPts val="1200"/>
              </a:spcAft>
            </a:pPr>
            <a:r>
              <a:rPr lang="en-GB" dirty="0"/>
              <a:t>The screening and eligibility form can be signed at the time or as soon as practically possible after enrolment</a:t>
            </a:r>
          </a:p>
          <a:p>
            <a:pPr>
              <a:spcAft>
                <a:spcPts val="1200"/>
              </a:spcAft>
            </a:pPr>
            <a:r>
              <a:rPr lang="en-GB" dirty="0"/>
              <a:t>The justification for the patient meeting all of the eligibility criteria must be clearly documented in the patient’s medical notes for monitoring purposes</a:t>
            </a:r>
          </a:p>
          <a:p>
            <a:pPr>
              <a:spcAft>
                <a:spcPts val="1200"/>
              </a:spcAft>
            </a:pP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19</a:t>
            </a:r>
          </a:p>
        </p:txBody>
      </p:sp>
      <p:sp>
        <p:nvSpPr>
          <p:cNvPr id="3" name="Rectangle 2"/>
          <p:cNvSpPr/>
          <p:nvPr/>
        </p:nvSpPr>
        <p:spPr>
          <a:xfrm>
            <a:off x="5358769" y="6348964"/>
            <a:ext cx="3423896" cy="907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5EB53850-0A51-43D2-EA06-57904A423B06}"/>
              </a:ext>
            </a:extLst>
          </p:cNvPr>
          <p:cNvPicPr>
            <a:picLocks noChangeAspect="1"/>
          </p:cNvPicPr>
          <p:nvPr/>
        </p:nvPicPr>
        <p:blipFill>
          <a:blip r:embed="rId4"/>
          <a:stretch>
            <a:fillRect/>
          </a:stretch>
        </p:blipFill>
        <p:spPr>
          <a:xfrm>
            <a:off x="5115012" y="1165601"/>
            <a:ext cx="3679403" cy="5318602"/>
          </a:xfrm>
          <a:prstGeom prst="rect">
            <a:avLst/>
          </a:prstGeom>
        </p:spPr>
      </p:pic>
      <p:sp>
        <p:nvSpPr>
          <p:cNvPr id="10" name="Oval 9">
            <a:extLst>
              <a:ext uri="{FF2B5EF4-FFF2-40B4-BE49-F238E27FC236}">
                <a16:creationId xmlns:a16="http://schemas.microsoft.com/office/drawing/2014/main" id="{E0804D54-5E49-639F-F145-C4089D50FF03}"/>
              </a:ext>
            </a:extLst>
          </p:cNvPr>
          <p:cNvSpPr/>
          <p:nvPr/>
        </p:nvSpPr>
        <p:spPr>
          <a:xfrm>
            <a:off x="4866660" y="3454441"/>
            <a:ext cx="4088269" cy="14331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53500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6331" y="126559"/>
            <a:ext cx="6719713" cy="648816"/>
          </a:xfrm>
        </p:spPr>
        <p:txBody>
          <a:bodyPr/>
          <a:lstStyle/>
          <a:p>
            <a:r>
              <a:rPr lang="en-US" dirty="0" err="1"/>
              <a:t>Randomisation</a:t>
            </a:r>
            <a:endParaRPr lang="en-US" dirty="0"/>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531934" y="914397"/>
            <a:ext cx="7886700" cy="609603"/>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2800" dirty="0"/>
              <a:t>Use online randomisation form</a:t>
            </a:r>
          </a:p>
          <a:p>
            <a:pPr>
              <a:spcAft>
                <a:spcPts val="1200"/>
              </a:spcAft>
            </a:pPr>
            <a:endParaRPr lang="en-GB"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531935" y="1362418"/>
            <a:ext cx="7592158" cy="3540907"/>
          </a:xfrm>
          <a:prstGeom prst="rect">
            <a:avLst/>
          </a:prstGeom>
        </p:spPr>
      </p:pic>
      <p:sp>
        <p:nvSpPr>
          <p:cNvPr id="3" name="Rectangle 2"/>
          <p:cNvSpPr/>
          <p:nvPr/>
        </p:nvSpPr>
        <p:spPr>
          <a:xfrm>
            <a:off x="531935" y="4765119"/>
            <a:ext cx="8132995" cy="1846659"/>
          </a:xfrm>
          <a:prstGeom prst="rect">
            <a:avLst/>
          </a:prstGeom>
        </p:spPr>
        <p:txBody>
          <a:bodyPr wrap="square">
            <a:spAutoFit/>
          </a:bodyPr>
          <a:lstStyle/>
          <a:p>
            <a:pPr marL="457200" indent="-457200">
              <a:spcAft>
                <a:spcPts val="1200"/>
              </a:spcAft>
              <a:buFont typeface="Arial" panose="020B0604020202020204" pitchFamily="34" charset="0"/>
              <a:buChar char="•"/>
            </a:pPr>
            <a:r>
              <a:rPr lang="en-GB" sz="2600" dirty="0"/>
              <a:t>Access to system granted once training complete and ‘green light’ to begin recruitment</a:t>
            </a:r>
          </a:p>
          <a:p>
            <a:pPr marL="457200" indent="-457200">
              <a:spcAft>
                <a:spcPts val="1200"/>
              </a:spcAft>
              <a:buFont typeface="Arial" panose="020B0604020202020204" pitchFamily="34" charset="0"/>
              <a:buChar char="•"/>
            </a:pPr>
            <a:r>
              <a:rPr lang="en-GB" sz="2600" dirty="0"/>
              <a:t>Backup = Call WCTU Emergency Randomisation service  02476 150 402 (Mon-Fri 9-5 only)</a:t>
            </a:r>
          </a:p>
        </p:txBody>
      </p:sp>
      <p:sp>
        <p:nvSpPr>
          <p:cNvPr id="8" name="TextBox 7"/>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20</a:t>
            </a:r>
          </a:p>
        </p:txBody>
      </p:sp>
    </p:spTree>
    <p:extLst>
      <p:ext uri="{BB962C8B-B14F-4D97-AF65-F5344CB8AC3E}">
        <p14:creationId xmlns:p14="http://schemas.microsoft.com/office/powerpoint/2010/main" val="1140903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3915" y="144697"/>
            <a:ext cx="6719713" cy="648816"/>
          </a:xfrm>
        </p:spPr>
        <p:txBody>
          <a:bodyPr/>
          <a:lstStyle/>
          <a:p>
            <a:r>
              <a:rPr lang="en-US" dirty="0"/>
              <a:t>Screening and Enrolment log</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333914" y="1068461"/>
            <a:ext cx="8581485" cy="1158199"/>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Once the patient is randomised, complete the paper Screening and Enrolment Log stored in </a:t>
            </a:r>
            <a:r>
              <a:rPr lang="en-GB" sz="2400"/>
              <a:t>section 11.1 </a:t>
            </a:r>
            <a:r>
              <a:rPr lang="en-GB" sz="2400" dirty="0"/>
              <a:t>of your Investigator Site File (could also be completed electronically)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1559455" y="2226660"/>
            <a:ext cx="5958945" cy="40857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21</a:t>
            </a:r>
          </a:p>
        </p:txBody>
      </p:sp>
      <p:sp>
        <p:nvSpPr>
          <p:cNvPr id="3" name="TextBox 2"/>
          <p:cNvSpPr txBox="1"/>
          <p:nvPr/>
        </p:nvSpPr>
        <p:spPr>
          <a:xfrm>
            <a:off x="1435679" y="6439678"/>
            <a:ext cx="6206496" cy="369332"/>
          </a:xfrm>
          <a:prstGeom prst="rect">
            <a:avLst/>
          </a:prstGeom>
          <a:noFill/>
        </p:spPr>
        <p:txBody>
          <a:bodyPr wrap="square" rtlCol="0">
            <a:spAutoFit/>
          </a:bodyPr>
          <a:lstStyle/>
          <a:p>
            <a:pPr algn="ctr"/>
            <a:r>
              <a:rPr lang="en-GB" dirty="0"/>
              <a:t>Do NOT send this log to WCTU.</a:t>
            </a:r>
          </a:p>
        </p:txBody>
      </p:sp>
    </p:spTree>
    <p:extLst>
      <p:ext uri="{BB962C8B-B14F-4D97-AF65-F5344CB8AC3E}">
        <p14:creationId xmlns:p14="http://schemas.microsoft.com/office/powerpoint/2010/main" val="1168491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41830" y="986688"/>
            <a:ext cx="6719713" cy="648816"/>
          </a:xfrm>
        </p:spPr>
        <p:txBody>
          <a:bodyPr/>
          <a:lstStyle/>
          <a:p>
            <a:r>
              <a:rPr lang="en-US" dirty="0"/>
              <a:t>Co-enrolment</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235001" y="2220685"/>
            <a:ext cx="8600960" cy="443509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dirty="0"/>
              <a:t>We are supportive of co-enrolment with both other </a:t>
            </a:r>
            <a:r>
              <a:rPr lang="en-GB" b="1" dirty="0"/>
              <a:t>non-CTIMP trials </a:t>
            </a:r>
            <a:r>
              <a:rPr lang="en-GB" dirty="0"/>
              <a:t>and </a:t>
            </a:r>
            <a:r>
              <a:rPr lang="en-GB" b="1" dirty="0"/>
              <a:t>other CTIMP trials</a:t>
            </a:r>
            <a:r>
              <a:rPr lang="en-GB" dirty="0"/>
              <a:t>, provided a co-enrolment agreement is in place</a:t>
            </a:r>
          </a:p>
          <a:p>
            <a:pPr>
              <a:spcAft>
                <a:spcPts val="1200"/>
              </a:spcAft>
            </a:pPr>
            <a:endParaRPr lang="en-GB" dirty="0"/>
          </a:p>
          <a:p>
            <a:pPr>
              <a:spcAft>
                <a:spcPts val="1200"/>
              </a:spcAft>
            </a:pPr>
            <a:r>
              <a:rPr lang="en-GB" dirty="0"/>
              <a:t>Trials that can co-enrol with SOS can be found on </a:t>
            </a:r>
            <a:r>
              <a:rPr lang="en-GB" dirty="0">
                <a:hlinkClick r:id="rId3"/>
              </a:rPr>
              <a:t>our website</a:t>
            </a:r>
            <a:endParaRPr lang="en-US" dirty="0"/>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22</a:t>
            </a:r>
          </a:p>
        </p:txBody>
      </p:sp>
    </p:spTree>
    <p:extLst>
      <p:ext uri="{BB962C8B-B14F-4D97-AF65-F5344CB8AC3E}">
        <p14:creationId xmlns:p14="http://schemas.microsoft.com/office/powerpoint/2010/main" val="3937977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23</a:t>
            </a:r>
          </a:p>
        </p:txBody>
      </p:sp>
      <p:pic>
        <p:nvPicPr>
          <p:cNvPr id="3" name="Picture 2">
            <a:extLst>
              <a:ext uri="{FF2B5EF4-FFF2-40B4-BE49-F238E27FC236}">
                <a16:creationId xmlns:a16="http://schemas.microsoft.com/office/drawing/2014/main" id="{DE44FA19-ED6E-4431-9288-CD3A403A7BA6}"/>
              </a:ext>
            </a:extLst>
          </p:cNvPr>
          <p:cNvPicPr>
            <a:picLocks noChangeAspect="1"/>
          </p:cNvPicPr>
          <p:nvPr/>
        </p:nvPicPr>
        <p:blipFill>
          <a:blip r:embed="rId4"/>
          <a:stretch>
            <a:fillRect/>
          </a:stretch>
        </p:blipFill>
        <p:spPr>
          <a:xfrm>
            <a:off x="829617" y="379729"/>
            <a:ext cx="4627265" cy="6059949"/>
          </a:xfrm>
          <a:prstGeom prst="rect">
            <a:avLst/>
          </a:prstGeom>
        </p:spPr>
      </p:pic>
    </p:spTree>
    <p:extLst>
      <p:ext uri="{BB962C8B-B14F-4D97-AF65-F5344CB8AC3E}">
        <p14:creationId xmlns:p14="http://schemas.microsoft.com/office/powerpoint/2010/main" val="3786296398"/>
      </p:ext>
    </p:extLst>
  </p:cSld>
  <p:clrMapOvr>
    <a:masterClrMapping/>
  </p:clrMapOvr>
</p:sld>
</file>

<file path=ppt/theme/theme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11688</TotalTime>
  <Words>1698</Words>
  <Application>Microsoft Office PowerPoint</Application>
  <PresentationFormat>On-screen Show (4:3)</PresentationFormat>
  <Paragraphs>279</Paragraphs>
  <Slides>15</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Times New Roman</vt:lpstr>
      <vt:lpstr>Wingdings 2</vt:lpstr>
      <vt:lpstr>4/12 Departmental lockup</vt:lpstr>
      <vt:lpstr>1/12 Departmental lockup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 or Sugar (SOS) Trial</dc:title>
  <dc:creator>Matt Rowland</dc:creator>
  <cp:lastModifiedBy>Noordali, Hannah</cp:lastModifiedBy>
  <cp:revision>336</cp:revision>
  <cp:lastPrinted>2020-01-24T16:10:49Z</cp:lastPrinted>
  <dcterms:created xsi:type="dcterms:W3CDTF">2019-05-08T14:13:29Z</dcterms:created>
  <dcterms:modified xsi:type="dcterms:W3CDTF">2022-05-11T18:02:26Z</dcterms:modified>
</cp:coreProperties>
</file>