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 id="2147483675" r:id="rId2"/>
    <p:sldMasterId id="2147483692" r:id="rId3"/>
  </p:sldMasterIdLst>
  <p:notesMasterIdLst>
    <p:notesMasterId r:id="rId66"/>
  </p:notesMasterIdLst>
  <p:sldIdLst>
    <p:sldId id="585" r:id="rId4"/>
    <p:sldId id="608" r:id="rId5"/>
    <p:sldId id="609" r:id="rId6"/>
    <p:sldId id="588" r:id="rId7"/>
    <p:sldId id="589" r:id="rId8"/>
    <p:sldId id="590" r:id="rId9"/>
    <p:sldId id="591" r:id="rId10"/>
    <p:sldId id="592" r:id="rId11"/>
    <p:sldId id="593" r:id="rId12"/>
    <p:sldId id="594" r:id="rId13"/>
    <p:sldId id="610" r:id="rId14"/>
    <p:sldId id="601" r:id="rId15"/>
    <p:sldId id="603" r:id="rId16"/>
    <p:sldId id="641" r:id="rId17"/>
    <p:sldId id="597" r:id="rId18"/>
    <p:sldId id="611" r:id="rId19"/>
    <p:sldId id="627" r:id="rId20"/>
    <p:sldId id="613" r:id="rId21"/>
    <p:sldId id="614" r:id="rId22"/>
    <p:sldId id="615" r:id="rId23"/>
    <p:sldId id="638" r:id="rId24"/>
    <p:sldId id="628" r:id="rId25"/>
    <p:sldId id="598" r:id="rId26"/>
    <p:sldId id="653" r:id="rId27"/>
    <p:sldId id="658" r:id="rId28"/>
    <p:sldId id="618" r:id="rId29"/>
    <p:sldId id="616" r:id="rId30"/>
    <p:sldId id="667" r:id="rId31"/>
    <p:sldId id="665" r:id="rId32"/>
    <p:sldId id="617" r:id="rId33"/>
    <p:sldId id="664" r:id="rId34"/>
    <p:sldId id="663" r:id="rId35"/>
    <p:sldId id="660" r:id="rId36"/>
    <p:sldId id="661" r:id="rId37"/>
    <p:sldId id="662" r:id="rId38"/>
    <p:sldId id="622" r:id="rId39"/>
    <p:sldId id="623" r:id="rId40"/>
    <p:sldId id="620" r:id="rId41"/>
    <p:sldId id="621" r:id="rId42"/>
    <p:sldId id="643" r:id="rId43"/>
    <p:sldId id="634" r:id="rId44"/>
    <p:sldId id="642" r:id="rId45"/>
    <p:sldId id="635" r:id="rId46"/>
    <p:sldId id="626" r:id="rId47"/>
    <p:sldId id="625" r:id="rId48"/>
    <p:sldId id="644" r:id="rId49"/>
    <p:sldId id="652" r:id="rId50"/>
    <p:sldId id="639" r:id="rId51"/>
    <p:sldId id="666" r:id="rId52"/>
    <p:sldId id="636" r:id="rId53"/>
    <p:sldId id="631" r:id="rId54"/>
    <p:sldId id="629" r:id="rId55"/>
    <p:sldId id="651" r:id="rId56"/>
    <p:sldId id="648" r:id="rId57"/>
    <p:sldId id="649" r:id="rId58"/>
    <p:sldId id="650" r:id="rId59"/>
    <p:sldId id="645" r:id="rId60"/>
    <p:sldId id="647" r:id="rId61"/>
    <p:sldId id="646" r:id="rId62"/>
    <p:sldId id="655" r:id="rId63"/>
    <p:sldId id="656" r:id="rId64"/>
    <p:sldId id="657" r:id="rId65"/>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LL MUST ATTEND" id="{70F81950-D9C2-48E9-A35E-5E697D494D91}">
          <p14:sldIdLst>
            <p14:sldId id="585"/>
            <p14:sldId id="608"/>
            <p14:sldId id="609"/>
            <p14:sldId id="588"/>
            <p14:sldId id="589"/>
            <p14:sldId id="590"/>
            <p14:sldId id="591"/>
            <p14:sldId id="592"/>
            <p14:sldId id="593"/>
            <p14:sldId id="594"/>
            <p14:sldId id="610"/>
            <p14:sldId id="601"/>
            <p14:sldId id="603"/>
            <p14:sldId id="641"/>
            <p14:sldId id="597"/>
            <p14:sldId id="611"/>
            <p14:sldId id="627"/>
            <p14:sldId id="613"/>
            <p14:sldId id="614"/>
            <p14:sldId id="615"/>
            <p14:sldId id="638"/>
            <p14:sldId id="628"/>
            <p14:sldId id="598"/>
            <p14:sldId id="653"/>
            <p14:sldId id="658"/>
            <p14:sldId id="618"/>
            <p14:sldId id="616"/>
            <p14:sldId id="667"/>
            <p14:sldId id="665"/>
            <p14:sldId id="617"/>
            <p14:sldId id="664"/>
            <p14:sldId id="663"/>
            <p14:sldId id="660"/>
            <p14:sldId id="661"/>
            <p14:sldId id="662"/>
            <p14:sldId id="622"/>
            <p14:sldId id="623"/>
            <p14:sldId id="620"/>
            <p14:sldId id="621"/>
            <p14:sldId id="643"/>
            <p14:sldId id="634"/>
            <p14:sldId id="642"/>
            <p14:sldId id="635"/>
            <p14:sldId id="626"/>
            <p14:sldId id="625"/>
            <p14:sldId id="644"/>
            <p14:sldId id="652"/>
            <p14:sldId id="639"/>
            <p14:sldId id="666"/>
            <p14:sldId id="636"/>
            <p14:sldId id="631"/>
          </p14:sldIdLst>
        </p14:section>
        <p14:section name="OPTIONAL - Data collection" id="{E798AC3C-33E3-4CDE-901F-D404CCC0BAA6}">
          <p14:sldIdLst>
            <p14:sldId id="629"/>
            <p14:sldId id="651"/>
            <p14:sldId id="648"/>
            <p14:sldId id="649"/>
            <p14:sldId id="650"/>
            <p14:sldId id="645"/>
            <p14:sldId id="647"/>
            <p14:sldId id="646"/>
            <p14:sldId id="655"/>
            <p14:sldId id="656"/>
            <p14:sldId id="657"/>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10"/>
    <p:restoredTop sz="91388" autoAdjust="0"/>
  </p:normalViewPr>
  <p:slideViewPr>
    <p:cSldViewPr snapToGrid="0" snapToObjects="1">
      <p:cViewPr varScale="1">
        <p:scale>
          <a:sx n="64" d="100"/>
          <a:sy n="64" d="100"/>
        </p:scale>
        <p:origin x="1770"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notesMaster" Target="notesMasters/notesMaster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5BD88B-FF97-45BC-BCB3-FBEAF717E951}" type="doc">
      <dgm:prSet loTypeId="urn:microsoft.com/office/officeart/2005/8/layout/chevron2" loCatId="process" qsTypeId="urn:microsoft.com/office/officeart/2005/8/quickstyle/simple1" qsCatId="simple" csTypeId="urn:microsoft.com/office/officeart/2005/8/colors/accent1_2" csCatId="accent1" phldr="1"/>
      <dgm:spPr/>
    </dgm:pt>
    <dgm:pt modelId="{D4A65B82-2018-4865-AABD-682B9C089E99}">
      <dgm:prSet phldrT="[Text]"/>
      <dgm:spPr>
        <a:solidFill>
          <a:srgbClr val="105DA2"/>
        </a:solidFill>
      </dgm:spPr>
      <dgm:t>
        <a:bodyPr/>
        <a:lstStyle/>
        <a:p>
          <a:r>
            <a:rPr lang="en-US" dirty="0"/>
            <a:t>Patient Information Sheet</a:t>
          </a:r>
        </a:p>
      </dgm:t>
    </dgm:pt>
    <dgm:pt modelId="{487433D0-B69D-4214-8662-832681EAA414}" type="parTrans" cxnId="{3EC9364F-E7C0-4843-ACD3-73AD455ECBB8}">
      <dgm:prSet/>
      <dgm:spPr/>
      <dgm:t>
        <a:bodyPr/>
        <a:lstStyle/>
        <a:p>
          <a:endParaRPr lang="en-US"/>
        </a:p>
      </dgm:t>
    </dgm:pt>
    <dgm:pt modelId="{7C3CF247-40B6-4CE0-A72D-243BAD69D39B}" type="sibTrans" cxnId="{3EC9364F-E7C0-4843-ACD3-73AD455ECBB8}">
      <dgm:prSet/>
      <dgm:spPr/>
      <dgm:t>
        <a:bodyPr/>
        <a:lstStyle/>
        <a:p>
          <a:endParaRPr lang="en-US"/>
        </a:p>
      </dgm:t>
    </dgm:pt>
    <dgm:pt modelId="{53CEF14F-8D21-4112-B953-EF1A6C502651}">
      <dgm:prSet phldrT="[Text]"/>
      <dgm:spPr>
        <a:solidFill>
          <a:srgbClr val="105DA2"/>
        </a:solidFill>
      </dgm:spPr>
      <dgm:t>
        <a:bodyPr/>
        <a:lstStyle/>
        <a:p>
          <a:r>
            <a:rPr lang="en-US" dirty="0"/>
            <a:t>No objection</a:t>
          </a:r>
        </a:p>
      </dgm:t>
    </dgm:pt>
    <dgm:pt modelId="{10A27D1E-5F79-419F-ACA9-528C8F7672A9}" type="parTrans" cxnId="{B0931FEE-62F7-4C94-ACD3-032136C16DFB}">
      <dgm:prSet/>
      <dgm:spPr/>
      <dgm:t>
        <a:bodyPr/>
        <a:lstStyle/>
        <a:p>
          <a:endParaRPr lang="en-US"/>
        </a:p>
      </dgm:t>
    </dgm:pt>
    <dgm:pt modelId="{5DB1E8F1-85E9-4F88-B9FC-C848EE766C52}" type="sibTrans" cxnId="{B0931FEE-62F7-4C94-ACD3-032136C16DFB}">
      <dgm:prSet/>
      <dgm:spPr/>
      <dgm:t>
        <a:bodyPr/>
        <a:lstStyle/>
        <a:p>
          <a:endParaRPr lang="en-US"/>
        </a:p>
      </dgm:t>
    </dgm:pt>
    <dgm:pt modelId="{94988230-5013-402B-86F2-3B13F8B0DBE2}">
      <dgm:prSet phldrT="[Text]"/>
      <dgm:spPr>
        <a:solidFill>
          <a:srgbClr val="105DA2"/>
        </a:solidFill>
      </dgm:spPr>
      <dgm:t>
        <a:bodyPr/>
        <a:lstStyle/>
        <a:p>
          <a:r>
            <a:rPr lang="en-US" dirty="0"/>
            <a:t>Document on consent form</a:t>
          </a:r>
        </a:p>
      </dgm:t>
    </dgm:pt>
    <dgm:pt modelId="{21C3C554-B8A8-43DA-94DF-7C9459B14775}" type="parTrans" cxnId="{1DB7DC33-C0C9-4A06-9EA8-BE713CAED3BC}">
      <dgm:prSet/>
      <dgm:spPr/>
      <dgm:t>
        <a:bodyPr/>
        <a:lstStyle/>
        <a:p>
          <a:endParaRPr lang="en-US"/>
        </a:p>
      </dgm:t>
    </dgm:pt>
    <dgm:pt modelId="{56CAA5EE-8829-4F06-AD47-448F644B4FB5}" type="sibTrans" cxnId="{1DB7DC33-C0C9-4A06-9EA8-BE713CAED3BC}">
      <dgm:prSet/>
      <dgm:spPr/>
      <dgm:t>
        <a:bodyPr/>
        <a:lstStyle/>
        <a:p>
          <a:endParaRPr lang="en-US"/>
        </a:p>
      </dgm:t>
    </dgm:pt>
    <dgm:pt modelId="{1BF5CDD1-180C-4A47-A5A7-A7D7DEC7B1DA}">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Explain trial and provide copy of patient information sheet</a:t>
          </a:r>
        </a:p>
      </dgm:t>
    </dgm:pt>
    <dgm:pt modelId="{94AF6750-E193-4119-BC94-09395709115F}" type="parTrans" cxnId="{3BC99F42-8628-473B-A75B-2A612D64EA5E}">
      <dgm:prSet/>
      <dgm:spPr/>
      <dgm:t>
        <a:bodyPr/>
        <a:lstStyle/>
        <a:p>
          <a:endParaRPr lang="en-US"/>
        </a:p>
      </dgm:t>
    </dgm:pt>
    <dgm:pt modelId="{A9F25467-65D6-45DC-9845-06D3792466BE}" type="sibTrans" cxnId="{3BC99F42-8628-473B-A75B-2A612D64EA5E}">
      <dgm:prSet/>
      <dgm:spPr/>
      <dgm:t>
        <a:bodyPr/>
        <a:lstStyle/>
        <a:p>
          <a:endParaRPr lang="en-US"/>
        </a:p>
      </dgm:t>
    </dgm:pt>
    <dgm:pt modelId="{FD2EB29B-8F84-4492-9C44-E5C7B1B2554D}">
      <dgm:prSet custT="1"/>
      <dgm:spPr>
        <a:ln>
          <a:solidFill>
            <a:srgbClr val="F1904D"/>
          </a:solidFill>
        </a:ln>
      </dgm:spPr>
      <dgm:t>
        <a:bodyPr/>
        <a:lstStyle/>
        <a:p>
          <a:r>
            <a:rPr lang="en-US" sz="1800" dirty="0"/>
            <a:t>Ask personal legal representative to consider the patient’s wishes regarding trial participation </a:t>
          </a:r>
        </a:p>
      </dgm:t>
    </dgm:pt>
    <dgm:pt modelId="{55CC349D-63E0-4DC6-B150-646A7E506C45}" type="parTrans" cxnId="{B5894980-C8AB-4DEB-83D9-08A1D97C66A3}">
      <dgm:prSet/>
      <dgm:spPr/>
      <dgm:t>
        <a:bodyPr/>
        <a:lstStyle/>
        <a:p>
          <a:endParaRPr lang="en-US"/>
        </a:p>
      </dgm:t>
    </dgm:pt>
    <dgm:pt modelId="{1130A8A5-E388-41BD-ACC5-86D78C598CAE}" type="sibTrans" cxnId="{B5894980-C8AB-4DEB-83D9-08A1D97C66A3}">
      <dgm:prSet/>
      <dgm:spPr/>
      <dgm:t>
        <a:bodyPr/>
        <a:lstStyle/>
        <a:p>
          <a:endParaRPr lang="en-US"/>
        </a:p>
      </dgm:t>
    </dgm:pt>
    <dgm:pt modelId="{78860039-2888-47E5-8C87-EA31D1FC9BC6}">
      <dgm:prSet custT="1"/>
      <dgm:spPr>
        <a:ln>
          <a:solidFill>
            <a:srgbClr val="F1904D"/>
          </a:solidFill>
        </a:ln>
      </dgm:spPr>
      <dgm:t>
        <a:bodyPr/>
        <a:lstStyle/>
        <a:p>
          <a:r>
            <a:rPr lang="en-US" sz="1800" dirty="0"/>
            <a:t>If no objection expressed, complete the consent form. </a:t>
          </a:r>
        </a:p>
      </dgm:t>
    </dgm:pt>
    <dgm:pt modelId="{9DACAA1A-BAFB-4DDE-AE56-FD16A553CCFC}" type="parTrans" cxnId="{B470D18D-0DEE-42F0-8D1D-C1E38A4B1693}">
      <dgm:prSet/>
      <dgm:spPr/>
      <dgm:t>
        <a:bodyPr/>
        <a:lstStyle/>
        <a:p>
          <a:endParaRPr lang="en-US"/>
        </a:p>
      </dgm:t>
    </dgm:pt>
    <dgm:pt modelId="{57CBE53F-D1F7-471F-8BD3-88E42B73289C}" type="sibTrans" cxnId="{B470D18D-0DEE-42F0-8D1D-C1E38A4B1693}">
      <dgm:prSet/>
      <dgm:spPr/>
      <dgm:t>
        <a:bodyPr/>
        <a:lstStyle/>
        <a:p>
          <a:endParaRPr lang="en-US"/>
        </a:p>
      </dgm:t>
    </dgm:pt>
    <dgm:pt modelId="{70FFC831-F34E-41E6-8169-BA80779CCD57}">
      <dgm:prSet custT="1"/>
      <dgm:spPr>
        <a:ln>
          <a:solidFill>
            <a:srgbClr val="F1904D"/>
          </a:solidFill>
        </a:ln>
      </dgm:spPr>
      <dgm:t>
        <a:bodyPr/>
        <a:lstStyle/>
        <a:p>
          <a:r>
            <a:rPr lang="en-US" sz="1800" dirty="0"/>
            <a:t>Ask professional legal representative to consider best interests of the patient</a:t>
          </a:r>
        </a:p>
      </dgm:t>
    </dgm:pt>
    <dgm:pt modelId="{7AA162B8-7552-45FB-A640-C1720749EAC2}" type="parTrans" cxnId="{E856A881-5BDD-414C-985C-01CF3D58E435}">
      <dgm:prSet/>
      <dgm:spPr/>
      <dgm:t>
        <a:bodyPr/>
        <a:lstStyle/>
        <a:p>
          <a:endParaRPr lang="en-US"/>
        </a:p>
      </dgm:t>
    </dgm:pt>
    <dgm:pt modelId="{55DFE7BE-75D5-49E0-A618-D434A47C4D5D}" type="sibTrans" cxnId="{E856A881-5BDD-414C-985C-01CF3D58E435}">
      <dgm:prSet/>
      <dgm:spPr/>
      <dgm:t>
        <a:bodyPr/>
        <a:lstStyle/>
        <a:p>
          <a:endParaRPr lang="en-US"/>
        </a:p>
      </dgm:t>
    </dgm:pt>
    <dgm:pt modelId="{99B700D8-8AD5-480A-991C-5F29A580791D}">
      <dgm:prSet custT="1"/>
      <dgm:spPr>
        <a:ln>
          <a:solidFill>
            <a:srgbClr val="F1904D"/>
          </a:solidFill>
        </a:ln>
      </dgm:spPr>
      <dgm:t>
        <a:bodyPr/>
        <a:lstStyle/>
        <a:p>
          <a:r>
            <a:rPr lang="en-US" sz="1800" dirty="0"/>
            <a:t>Both legal representative </a:t>
          </a:r>
          <a:r>
            <a:rPr lang="en-US" sz="1800" b="1" dirty="0"/>
            <a:t>and</a:t>
          </a:r>
          <a:r>
            <a:rPr lang="en-US" sz="1800" dirty="0"/>
            <a:t> person receiving consent to sign the form. </a:t>
          </a:r>
        </a:p>
      </dgm:t>
    </dgm:pt>
    <dgm:pt modelId="{B02E7E6D-05F2-4EA9-9E68-795427A62B30}" type="parTrans" cxnId="{415ED02D-4AED-4972-9B95-64B1654BDE9A}">
      <dgm:prSet/>
      <dgm:spPr/>
      <dgm:t>
        <a:bodyPr/>
        <a:lstStyle/>
        <a:p>
          <a:endParaRPr lang="en-US"/>
        </a:p>
      </dgm:t>
    </dgm:pt>
    <dgm:pt modelId="{A2441A42-D883-43D7-8A65-7C3C2AA41664}" type="sibTrans" cxnId="{415ED02D-4AED-4972-9B95-64B1654BDE9A}">
      <dgm:prSet/>
      <dgm:spPr/>
      <dgm:t>
        <a:bodyPr/>
        <a:lstStyle/>
        <a:p>
          <a:endParaRPr lang="en-US"/>
        </a:p>
      </dgm:t>
    </dgm:pt>
    <dgm:pt modelId="{76AAD59B-BBEF-4107-A7EC-3219A9923F32}">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Ensure you are using the correct version of the PIS and consent forms – there are different versions depending on who is consenting and whether it is pre- or post-enrolment. </a:t>
          </a:r>
        </a:p>
      </dgm:t>
    </dgm:pt>
    <dgm:pt modelId="{87DE38D3-1BAB-48C0-AA8F-A55678F718B1}" type="parTrans" cxnId="{50C40EE0-E02A-480B-B52F-52D17B82D84B}">
      <dgm:prSet/>
      <dgm:spPr/>
      <dgm:t>
        <a:bodyPr/>
        <a:lstStyle/>
        <a:p>
          <a:endParaRPr lang="en-US"/>
        </a:p>
      </dgm:t>
    </dgm:pt>
    <dgm:pt modelId="{849FB4B7-63A3-449F-A2A3-50C6C895C138}" type="sibTrans" cxnId="{50C40EE0-E02A-480B-B52F-52D17B82D84B}">
      <dgm:prSet/>
      <dgm:spPr/>
      <dgm:t>
        <a:bodyPr/>
        <a:lstStyle/>
        <a:p>
          <a:endParaRPr lang="en-US"/>
        </a:p>
      </dgm:t>
    </dgm:pt>
    <dgm:pt modelId="{4DE61F16-B35A-4772-AB52-F97C7670CC78}">
      <dgm:prSet custT="1"/>
      <dgm:spPr>
        <a:ln>
          <a:solidFill>
            <a:srgbClr val="F1904D"/>
          </a:solidFill>
        </a:ln>
      </dgm:spPr>
      <dgm:t>
        <a:bodyPr/>
        <a:lstStyle/>
        <a:p>
          <a:r>
            <a:rPr lang="en-US" sz="1800" dirty="0"/>
            <a:t>Document in medical notes.</a:t>
          </a:r>
        </a:p>
      </dgm:t>
    </dgm:pt>
    <dgm:pt modelId="{A1484331-32BC-4DB3-8D77-C5EBE4B814DF}" type="parTrans" cxnId="{45F96AB3-DE70-4484-A076-458A4E28B4C3}">
      <dgm:prSet/>
      <dgm:spPr/>
      <dgm:t>
        <a:bodyPr/>
        <a:lstStyle/>
        <a:p>
          <a:endParaRPr lang="en-US"/>
        </a:p>
      </dgm:t>
    </dgm:pt>
    <dgm:pt modelId="{CBB1B77E-FD3E-4391-97C4-EDF80EB63C91}" type="sibTrans" cxnId="{45F96AB3-DE70-4484-A076-458A4E28B4C3}">
      <dgm:prSet/>
      <dgm:spPr/>
      <dgm:t>
        <a:bodyPr/>
        <a:lstStyle/>
        <a:p>
          <a:endParaRPr lang="en-US"/>
        </a:p>
      </dgm:t>
    </dgm:pt>
    <dgm:pt modelId="{656C095E-294A-4A6C-B424-16A92516D982}" type="pres">
      <dgm:prSet presAssocID="{685BD88B-FF97-45BC-BCB3-FBEAF717E951}" presName="linearFlow" presStyleCnt="0">
        <dgm:presLayoutVars>
          <dgm:dir/>
          <dgm:animLvl val="lvl"/>
          <dgm:resizeHandles val="exact"/>
        </dgm:presLayoutVars>
      </dgm:prSet>
      <dgm:spPr/>
    </dgm:pt>
    <dgm:pt modelId="{491383C1-1B1E-468D-AC30-98B8BF43D36A}" type="pres">
      <dgm:prSet presAssocID="{D4A65B82-2018-4865-AABD-682B9C089E99}" presName="composite" presStyleCnt="0"/>
      <dgm:spPr/>
    </dgm:pt>
    <dgm:pt modelId="{C7DA402B-E480-4CCB-986A-88A9A76B1211}" type="pres">
      <dgm:prSet presAssocID="{D4A65B82-2018-4865-AABD-682B9C089E99}" presName="parentText" presStyleLbl="alignNode1" presStyleIdx="0" presStyleCnt="3" custScaleX="103519">
        <dgm:presLayoutVars>
          <dgm:chMax val="1"/>
          <dgm:bulletEnabled val="1"/>
        </dgm:presLayoutVars>
      </dgm:prSet>
      <dgm:spPr/>
    </dgm:pt>
    <dgm:pt modelId="{A5560BC8-F12B-4C9F-A0FA-0D57E7296D0C}" type="pres">
      <dgm:prSet presAssocID="{D4A65B82-2018-4865-AABD-682B9C089E99}" presName="descendantText" presStyleLbl="alignAcc1" presStyleIdx="0" presStyleCnt="3" custScaleY="100000" custLinFactNeighborX="1898" custLinFactNeighborY="-436">
        <dgm:presLayoutVars>
          <dgm:bulletEnabled val="1"/>
        </dgm:presLayoutVars>
      </dgm:prSet>
      <dgm:spPr/>
    </dgm:pt>
    <dgm:pt modelId="{20576815-5F3D-4049-A96D-C77ADF2FD33A}" type="pres">
      <dgm:prSet presAssocID="{7C3CF247-40B6-4CE0-A72D-243BAD69D39B}" presName="sp" presStyleCnt="0"/>
      <dgm:spPr/>
    </dgm:pt>
    <dgm:pt modelId="{FF04C262-BACF-4D0F-A070-599229567E44}" type="pres">
      <dgm:prSet presAssocID="{53CEF14F-8D21-4112-B953-EF1A6C502651}" presName="composite" presStyleCnt="0"/>
      <dgm:spPr/>
    </dgm:pt>
    <dgm:pt modelId="{3672A031-C10F-4033-82EC-4FA50F44BA6F}" type="pres">
      <dgm:prSet presAssocID="{53CEF14F-8D21-4112-B953-EF1A6C502651}" presName="parentText" presStyleLbl="alignNode1" presStyleIdx="1" presStyleCnt="3">
        <dgm:presLayoutVars>
          <dgm:chMax val="1"/>
          <dgm:bulletEnabled val="1"/>
        </dgm:presLayoutVars>
      </dgm:prSet>
      <dgm:spPr/>
    </dgm:pt>
    <dgm:pt modelId="{4098DF77-AF3C-4F21-B807-783963C866BA}" type="pres">
      <dgm:prSet presAssocID="{53CEF14F-8D21-4112-B953-EF1A6C502651}" presName="descendantText" presStyleLbl="alignAcc1" presStyleIdx="1" presStyleCnt="3">
        <dgm:presLayoutVars>
          <dgm:bulletEnabled val="1"/>
        </dgm:presLayoutVars>
      </dgm:prSet>
      <dgm:spPr/>
    </dgm:pt>
    <dgm:pt modelId="{2288D5F9-6EFE-4601-A23A-66BBDFFDA424}" type="pres">
      <dgm:prSet presAssocID="{5DB1E8F1-85E9-4F88-B9FC-C848EE766C52}" presName="sp" presStyleCnt="0"/>
      <dgm:spPr/>
    </dgm:pt>
    <dgm:pt modelId="{530AAD26-7A1B-4A4F-B78A-108F81B166B3}" type="pres">
      <dgm:prSet presAssocID="{94988230-5013-402B-86F2-3B13F8B0DBE2}" presName="composite" presStyleCnt="0"/>
      <dgm:spPr/>
    </dgm:pt>
    <dgm:pt modelId="{D205606E-47A9-426A-B54B-DE1AC5E12B7E}" type="pres">
      <dgm:prSet presAssocID="{94988230-5013-402B-86F2-3B13F8B0DBE2}" presName="parentText" presStyleLbl="alignNode1" presStyleIdx="2" presStyleCnt="3">
        <dgm:presLayoutVars>
          <dgm:chMax val="1"/>
          <dgm:bulletEnabled val="1"/>
        </dgm:presLayoutVars>
      </dgm:prSet>
      <dgm:spPr/>
    </dgm:pt>
    <dgm:pt modelId="{241F8FA1-A949-440D-8E35-D7E2B789CF78}" type="pres">
      <dgm:prSet presAssocID="{94988230-5013-402B-86F2-3B13F8B0DBE2}" presName="descendantText" presStyleLbl="alignAcc1" presStyleIdx="2" presStyleCnt="3" custScaleY="99276" custLinFactNeighborX="168" custLinFactNeighborY="107">
        <dgm:presLayoutVars>
          <dgm:bulletEnabled val="1"/>
        </dgm:presLayoutVars>
      </dgm:prSet>
      <dgm:spPr/>
    </dgm:pt>
  </dgm:ptLst>
  <dgm:cxnLst>
    <dgm:cxn modelId="{CFFDFB09-FF90-4C9B-9F31-7F2D7200A1AF}" type="presOf" srcId="{4DE61F16-B35A-4772-AB52-F97C7670CC78}" destId="{241F8FA1-A949-440D-8E35-D7E2B789CF78}" srcOrd="0" destOrd="2" presId="urn:microsoft.com/office/officeart/2005/8/layout/chevron2"/>
    <dgm:cxn modelId="{A9BA400A-BDC6-42A6-8A32-8EB18B997F42}" type="presOf" srcId="{685BD88B-FF97-45BC-BCB3-FBEAF717E951}" destId="{656C095E-294A-4A6C-B424-16A92516D982}" srcOrd="0" destOrd="0" presId="urn:microsoft.com/office/officeart/2005/8/layout/chevron2"/>
    <dgm:cxn modelId="{18EDD813-AF20-4523-81E3-BDDB849724A6}" type="presOf" srcId="{53CEF14F-8D21-4112-B953-EF1A6C502651}" destId="{3672A031-C10F-4033-82EC-4FA50F44BA6F}" srcOrd="0" destOrd="0" presId="urn:microsoft.com/office/officeart/2005/8/layout/chevron2"/>
    <dgm:cxn modelId="{415ED02D-4AED-4972-9B95-64B1654BDE9A}" srcId="{94988230-5013-402B-86F2-3B13F8B0DBE2}" destId="{99B700D8-8AD5-480A-991C-5F29A580791D}" srcOrd="1" destOrd="0" parTransId="{B02E7E6D-05F2-4EA9-9E68-795427A62B30}" sibTransId="{A2441A42-D883-43D7-8A65-7C3C2AA41664}"/>
    <dgm:cxn modelId="{1DB7DC33-C0C9-4A06-9EA8-BE713CAED3BC}" srcId="{685BD88B-FF97-45BC-BCB3-FBEAF717E951}" destId="{94988230-5013-402B-86F2-3B13F8B0DBE2}" srcOrd="2" destOrd="0" parTransId="{21C3C554-B8A8-43DA-94DF-7C9459B14775}" sibTransId="{56CAA5EE-8829-4F06-AD47-448F644B4FB5}"/>
    <dgm:cxn modelId="{3BC99F42-8628-473B-A75B-2A612D64EA5E}" srcId="{D4A65B82-2018-4865-AABD-682B9C089E99}" destId="{1BF5CDD1-180C-4A47-A5A7-A7D7DEC7B1DA}" srcOrd="0" destOrd="0" parTransId="{94AF6750-E193-4119-BC94-09395709115F}" sibTransId="{A9F25467-65D6-45DC-9845-06D3792466BE}"/>
    <dgm:cxn modelId="{160BE167-A3DD-43EC-A17E-53F6264324E3}" type="presOf" srcId="{94988230-5013-402B-86F2-3B13F8B0DBE2}" destId="{D205606E-47A9-426A-B54B-DE1AC5E12B7E}" srcOrd="0" destOrd="0" presId="urn:microsoft.com/office/officeart/2005/8/layout/chevron2"/>
    <dgm:cxn modelId="{1D825B6E-823D-4DEB-9D56-F1218FE4658B}" type="presOf" srcId="{D4A65B82-2018-4865-AABD-682B9C089E99}" destId="{C7DA402B-E480-4CCB-986A-88A9A76B1211}" srcOrd="0" destOrd="0" presId="urn:microsoft.com/office/officeart/2005/8/layout/chevron2"/>
    <dgm:cxn modelId="{3EC9364F-E7C0-4843-ACD3-73AD455ECBB8}" srcId="{685BD88B-FF97-45BC-BCB3-FBEAF717E951}" destId="{D4A65B82-2018-4865-AABD-682B9C089E99}" srcOrd="0" destOrd="0" parTransId="{487433D0-B69D-4214-8662-832681EAA414}" sibTransId="{7C3CF247-40B6-4CE0-A72D-243BAD69D39B}"/>
    <dgm:cxn modelId="{B5894980-C8AB-4DEB-83D9-08A1D97C66A3}" srcId="{53CEF14F-8D21-4112-B953-EF1A6C502651}" destId="{FD2EB29B-8F84-4492-9C44-E5C7B1B2554D}" srcOrd="0" destOrd="0" parTransId="{55CC349D-63E0-4DC6-B150-646A7E506C45}" sibTransId="{1130A8A5-E388-41BD-ACC5-86D78C598CAE}"/>
    <dgm:cxn modelId="{F673BC80-6277-4994-8F35-9241D4163058}" type="presOf" srcId="{FD2EB29B-8F84-4492-9C44-E5C7B1B2554D}" destId="{4098DF77-AF3C-4F21-B807-783963C866BA}" srcOrd="0" destOrd="0" presId="urn:microsoft.com/office/officeart/2005/8/layout/chevron2"/>
    <dgm:cxn modelId="{E856A881-5BDD-414C-985C-01CF3D58E435}" srcId="{53CEF14F-8D21-4112-B953-EF1A6C502651}" destId="{70FFC831-F34E-41E6-8169-BA80779CCD57}" srcOrd="1" destOrd="0" parTransId="{7AA162B8-7552-45FB-A640-C1720749EAC2}" sibTransId="{55DFE7BE-75D5-49E0-A618-D434A47C4D5D}"/>
    <dgm:cxn modelId="{B470D18D-0DEE-42F0-8D1D-C1E38A4B1693}" srcId="{94988230-5013-402B-86F2-3B13F8B0DBE2}" destId="{78860039-2888-47E5-8C87-EA31D1FC9BC6}" srcOrd="0" destOrd="0" parTransId="{9DACAA1A-BAFB-4DDE-AE56-FD16A553CCFC}" sibTransId="{57CBE53F-D1F7-471F-8BD3-88E42B73289C}"/>
    <dgm:cxn modelId="{9B38D8A2-92A6-47D0-875B-6C266D5417EB}" type="presOf" srcId="{70FFC831-F34E-41E6-8169-BA80779CCD57}" destId="{4098DF77-AF3C-4F21-B807-783963C866BA}" srcOrd="0" destOrd="1" presId="urn:microsoft.com/office/officeart/2005/8/layout/chevron2"/>
    <dgm:cxn modelId="{3BAFE5AC-DAB0-4DF8-9A93-AA0CEAECC21F}" type="presOf" srcId="{1BF5CDD1-180C-4A47-A5A7-A7D7DEC7B1DA}" destId="{A5560BC8-F12B-4C9F-A0FA-0D57E7296D0C}" srcOrd="0" destOrd="0" presId="urn:microsoft.com/office/officeart/2005/8/layout/chevron2"/>
    <dgm:cxn modelId="{45F96AB3-DE70-4484-A076-458A4E28B4C3}" srcId="{94988230-5013-402B-86F2-3B13F8B0DBE2}" destId="{4DE61F16-B35A-4772-AB52-F97C7670CC78}" srcOrd="2" destOrd="0" parTransId="{A1484331-32BC-4DB3-8D77-C5EBE4B814DF}" sibTransId="{CBB1B77E-FD3E-4391-97C4-EDF80EB63C91}"/>
    <dgm:cxn modelId="{43565FBA-E62A-4772-AA29-91DB296DF162}" type="presOf" srcId="{76AAD59B-BBEF-4107-A7EC-3219A9923F32}" destId="{A5560BC8-F12B-4C9F-A0FA-0D57E7296D0C}" srcOrd="0" destOrd="1" presId="urn:microsoft.com/office/officeart/2005/8/layout/chevron2"/>
    <dgm:cxn modelId="{50C40EE0-E02A-480B-B52F-52D17B82D84B}" srcId="{D4A65B82-2018-4865-AABD-682B9C089E99}" destId="{76AAD59B-BBEF-4107-A7EC-3219A9923F32}" srcOrd="1" destOrd="0" parTransId="{87DE38D3-1BAB-48C0-AA8F-A55678F718B1}" sibTransId="{849FB4B7-63A3-449F-A2A3-50C6C895C138}"/>
    <dgm:cxn modelId="{A5E657EC-9CE5-47C3-9DFA-161DDC17A2F1}" type="presOf" srcId="{99B700D8-8AD5-480A-991C-5F29A580791D}" destId="{241F8FA1-A949-440D-8E35-D7E2B789CF78}" srcOrd="0" destOrd="1" presId="urn:microsoft.com/office/officeart/2005/8/layout/chevron2"/>
    <dgm:cxn modelId="{B0931FEE-62F7-4C94-ACD3-032136C16DFB}" srcId="{685BD88B-FF97-45BC-BCB3-FBEAF717E951}" destId="{53CEF14F-8D21-4112-B953-EF1A6C502651}" srcOrd="1" destOrd="0" parTransId="{10A27D1E-5F79-419F-ACA9-528C8F7672A9}" sibTransId="{5DB1E8F1-85E9-4F88-B9FC-C848EE766C52}"/>
    <dgm:cxn modelId="{3C1C5FFF-8DB6-43AE-80F6-B0C983759E67}" type="presOf" srcId="{78860039-2888-47E5-8C87-EA31D1FC9BC6}" destId="{241F8FA1-A949-440D-8E35-D7E2B789CF78}" srcOrd="0" destOrd="0" presId="urn:microsoft.com/office/officeart/2005/8/layout/chevron2"/>
    <dgm:cxn modelId="{542AF97E-181A-49EB-98E7-7895F63D16E7}" type="presParOf" srcId="{656C095E-294A-4A6C-B424-16A92516D982}" destId="{491383C1-1B1E-468D-AC30-98B8BF43D36A}" srcOrd="0" destOrd="0" presId="urn:microsoft.com/office/officeart/2005/8/layout/chevron2"/>
    <dgm:cxn modelId="{B62ECAC2-2437-4470-8F28-4C626F751F30}" type="presParOf" srcId="{491383C1-1B1E-468D-AC30-98B8BF43D36A}" destId="{C7DA402B-E480-4CCB-986A-88A9A76B1211}" srcOrd="0" destOrd="0" presId="urn:microsoft.com/office/officeart/2005/8/layout/chevron2"/>
    <dgm:cxn modelId="{0C296838-B3C4-4FBA-9C6A-116FD4508A43}" type="presParOf" srcId="{491383C1-1B1E-468D-AC30-98B8BF43D36A}" destId="{A5560BC8-F12B-4C9F-A0FA-0D57E7296D0C}" srcOrd="1" destOrd="0" presId="urn:microsoft.com/office/officeart/2005/8/layout/chevron2"/>
    <dgm:cxn modelId="{46399A45-F4EB-4000-B071-F34457C09A0E}" type="presParOf" srcId="{656C095E-294A-4A6C-B424-16A92516D982}" destId="{20576815-5F3D-4049-A96D-C77ADF2FD33A}" srcOrd="1" destOrd="0" presId="urn:microsoft.com/office/officeart/2005/8/layout/chevron2"/>
    <dgm:cxn modelId="{CCB1765F-E9DE-4DEA-A48F-C352F686E842}" type="presParOf" srcId="{656C095E-294A-4A6C-B424-16A92516D982}" destId="{FF04C262-BACF-4D0F-A070-599229567E44}" srcOrd="2" destOrd="0" presId="urn:microsoft.com/office/officeart/2005/8/layout/chevron2"/>
    <dgm:cxn modelId="{3B503F25-B531-4EB0-914E-92DAAC21D28E}" type="presParOf" srcId="{FF04C262-BACF-4D0F-A070-599229567E44}" destId="{3672A031-C10F-4033-82EC-4FA50F44BA6F}" srcOrd="0" destOrd="0" presId="urn:microsoft.com/office/officeart/2005/8/layout/chevron2"/>
    <dgm:cxn modelId="{FB9A1226-C90C-41D8-8E13-39C92AECC7A5}" type="presParOf" srcId="{FF04C262-BACF-4D0F-A070-599229567E44}" destId="{4098DF77-AF3C-4F21-B807-783963C866BA}" srcOrd="1" destOrd="0" presId="urn:microsoft.com/office/officeart/2005/8/layout/chevron2"/>
    <dgm:cxn modelId="{8365B4EE-0DB0-4A90-8A67-F840912FCBEA}" type="presParOf" srcId="{656C095E-294A-4A6C-B424-16A92516D982}" destId="{2288D5F9-6EFE-4601-A23A-66BBDFFDA424}" srcOrd="3" destOrd="0" presId="urn:microsoft.com/office/officeart/2005/8/layout/chevron2"/>
    <dgm:cxn modelId="{F9E53BAD-540C-4952-B478-795FC1907FA3}" type="presParOf" srcId="{656C095E-294A-4A6C-B424-16A92516D982}" destId="{530AAD26-7A1B-4A4F-B78A-108F81B166B3}" srcOrd="4" destOrd="0" presId="urn:microsoft.com/office/officeart/2005/8/layout/chevron2"/>
    <dgm:cxn modelId="{0AE8EF21-83F3-4FA3-BD3A-FCC54C87504F}" type="presParOf" srcId="{530AAD26-7A1B-4A4F-B78A-108F81B166B3}" destId="{D205606E-47A9-426A-B54B-DE1AC5E12B7E}" srcOrd="0" destOrd="0" presId="urn:microsoft.com/office/officeart/2005/8/layout/chevron2"/>
    <dgm:cxn modelId="{C149BC0C-A75D-45C2-990D-1BFD50DF3697}" type="presParOf" srcId="{530AAD26-7A1B-4A4F-B78A-108F81B166B3}" destId="{241F8FA1-A949-440D-8E35-D7E2B789CF7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5BD88B-FF97-45BC-BCB3-FBEAF717E951}" type="doc">
      <dgm:prSet loTypeId="urn:microsoft.com/office/officeart/2005/8/layout/chevron2" loCatId="process" qsTypeId="urn:microsoft.com/office/officeart/2005/8/quickstyle/simple1" qsCatId="simple" csTypeId="urn:microsoft.com/office/officeart/2005/8/colors/accent1_2" csCatId="accent1" phldr="1"/>
      <dgm:spPr/>
    </dgm:pt>
    <dgm:pt modelId="{D4A65B82-2018-4865-AABD-682B9C089E99}">
      <dgm:prSet phldrT="[Text]"/>
      <dgm:spPr>
        <a:solidFill>
          <a:srgbClr val="105DA2"/>
        </a:solidFill>
      </dgm:spPr>
      <dgm:t>
        <a:bodyPr/>
        <a:lstStyle/>
        <a:p>
          <a:r>
            <a:rPr lang="en-US" dirty="0"/>
            <a:t>Patient Information Sheet</a:t>
          </a:r>
        </a:p>
      </dgm:t>
    </dgm:pt>
    <dgm:pt modelId="{487433D0-B69D-4214-8662-832681EAA414}" type="parTrans" cxnId="{3EC9364F-E7C0-4843-ACD3-73AD455ECBB8}">
      <dgm:prSet/>
      <dgm:spPr/>
      <dgm:t>
        <a:bodyPr/>
        <a:lstStyle/>
        <a:p>
          <a:endParaRPr lang="en-US"/>
        </a:p>
      </dgm:t>
    </dgm:pt>
    <dgm:pt modelId="{7C3CF247-40B6-4CE0-A72D-243BAD69D39B}" type="sibTrans" cxnId="{3EC9364F-E7C0-4843-ACD3-73AD455ECBB8}">
      <dgm:prSet/>
      <dgm:spPr/>
      <dgm:t>
        <a:bodyPr/>
        <a:lstStyle/>
        <a:p>
          <a:endParaRPr lang="en-US"/>
        </a:p>
      </dgm:t>
    </dgm:pt>
    <dgm:pt modelId="{53CEF14F-8D21-4112-B953-EF1A6C502651}">
      <dgm:prSet phldrT="[Text]"/>
      <dgm:spPr>
        <a:solidFill>
          <a:srgbClr val="105DA2"/>
        </a:solidFill>
      </dgm:spPr>
      <dgm:t>
        <a:bodyPr/>
        <a:lstStyle/>
        <a:p>
          <a:r>
            <a:rPr lang="en-US" dirty="0"/>
            <a:t>Obtain verbal consent  </a:t>
          </a:r>
        </a:p>
      </dgm:t>
    </dgm:pt>
    <dgm:pt modelId="{10A27D1E-5F79-419F-ACA9-528C8F7672A9}" type="parTrans" cxnId="{B0931FEE-62F7-4C94-ACD3-032136C16DFB}">
      <dgm:prSet/>
      <dgm:spPr/>
      <dgm:t>
        <a:bodyPr/>
        <a:lstStyle/>
        <a:p>
          <a:endParaRPr lang="en-US"/>
        </a:p>
      </dgm:t>
    </dgm:pt>
    <dgm:pt modelId="{5DB1E8F1-85E9-4F88-B9FC-C848EE766C52}" type="sibTrans" cxnId="{B0931FEE-62F7-4C94-ACD3-032136C16DFB}">
      <dgm:prSet/>
      <dgm:spPr/>
      <dgm:t>
        <a:bodyPr/>
        <a:lstStyle/>
        <a:p>
          <a:endParaRPr lang="en-US"/>
        </a:p>
      </dgm:t>
    </dgm:pt>
    <dgm:pt modelId="{94988230-5013-402B-86F2-3B13F8B0DBE2}">
      <dgm:prSet phldrT="[Text]"/>
      <dgm:spPr>
        <a:solidFill>
          <a:srgbClr val="105DA2"/>
        </a:solidFill>
      </dgm:spPr>
      <dgm:t>
        <a:bodyPr/>
        <a:lstStyle/>
        <a:p>
          <a:r>
            <a:rPr lang="en-US" dirty="0"/>
            <a:t>Document on consent form</a:t>
          </a:r>
        </a:p>
      </dgm:t>
    </dgm:pt>
    <dgm:pt modelId="{21C3C554-B8A8-43DA-94DF-7C9459B14775}" type="parTrans" cxnId="{1DB7DC33-C0C9-4A06-9EA8-BE713CAED3BC}">
      <dgm:prSet/>
      <dgm:spPr/>
      <dgm:t>
        <a:bodyPr/>
        <a:lstStyle/>
        <a:p>
          <a:endParaRPr lang="en-US"/>
        </a:p>
      </dgm:t>
    </dgm:pt>
    <dgm:pt modelId="{56CAA5EE-8829-4F06-AD47-448F644B4FB5}" type="sibTrans" cxnId="{1DB7DC33-C0C9-4A06-9EA8-BE713CAED3BC}">
      <dgm:prSet/>
      <dgm:spPr/>
      <dgm:t>
        <a:bodyPr/>
        <a:lstStyle/>
        <a:p>
          <a:endParaRPr lang="en-US"/>
        </a:p>
      </dgm:t>
    </dgm:pt>
    <dgm:pt modelId="{1BF5CDD1-180C-4A47-A5A7-A7D7DEC7B1DA}">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Explain trial to Personal LR/patient</a:t>
          </a:r>
        </a:p>
      </dgm:t>
    </dgm:pt>
    <dgm:pt modelId="{94AF6750-E193-4119-BC94-09395709115F}" type="parTrans" cxnId="{3BC99F42-8628-473B-A75B-2A612D64EA5E}">
      <dgm:prSet/>
      <dgm:spPr/>
      <dgm:t>
        <a:bodyPr/>
        <a:lstStyle/>
        <a:p>
          <a:endParaRPr lang="en-US"/>
        </a:p>
      </dgm:t>
    </dgm:pt>
    <dgm:pt modelId="{A9F25467-65D6-45DC-9845-06D3792466BE}" type="sibTrans" cxnId="{3BC99F42-8628-473B-A75B-2A612D64EA5E}">
      <dgm:prSet/>
      <dgm:spPr/>
      <dgm:t>
        <a:bodyPr/>
        <a:lstStyle/>
        <a:p>
          <a:endParaRPr lang="en-US"/>
        </a:p>
      </dgm:t>
    </dgm:pt>
    <dgm:pt modelId="{D445BB87-B0E2-4910-8B88-B5D712DF0722}">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Send/provide copy of patient information sheet</a:t>
          </a:r>
        </a:p>
      </dgm:t>
    </dgm:pt>
    <dgm:pt modelId="{202A4848-244F-40D7-B9E6-0C8E6ED0E09A}" type="parTrans" cxnId="{0A98B58E-2CD5-4B44-8DFE-0DD533113927}">
      <dgm:prSet/>
      <dgm:spPr/>
      <dgm:t>
        <a:bodyPr/>
        <a:lstStyle/>
        <a:p>
          <a:endParaRPr lang="en-US"/>
        </a:p>
      </dgm:t>
    </dgm:pt>
    <dgm:pt modelId="{6488BB8E-50EA-4E44-8455-C81859FE5886}" type="sibTrans" cxnId="{0A98B58E-2CD5-4B44-8DFE-0DD533113927}">
      <dgm:prSet/>
      <dgm:spPr/>
      <dgm:t>
        <a:bodyPr/>
        <a:lstStyle/>
        <a:p>
          <a:endParaRPr lang="en-US"/>
        </a:p>
      </dgm:t>
    </dgm:pt>
    <dgm:pt modelId="{FD2EB29B-8F84-4492-9C44-E5C7B1B2554D}">
      <dgm:prSet custT="1"/>
      <dgm:spPr>
        <a:ln>
          <a:solidFill>
            <a:srgbClr val="F1904D"/>
          </a:solidFill>
        </a:ln>
      </dgm:spPr>
      <dgm:t>
        <a:bodyPr/>
        <a:lstStyle/>
        <a:p>
          <a:r>
            <a:rPr lang="en-US" sz="1800" dirty="0"/>
            <a:t>Read out consent form and ask Personal LR/patient to confirm if they agree verbally. </a:t>
          </a:r>
        </a:p>
      </dgm:t>
    </dgm:pt>
    <dgm:pt modelId="{55CC349D-63E0-4DC6-B150-646A7E506C45}" type="parTrans" cxnId="{B5894980-C8AB-4DEB-83D9-08A1D97C66A3}">
      <dgm:prSet/>
      <dgm:spPr/>
      <dgm:t>
        <a:bodyPr/>
        <a:lstStyle/>
        <a:p>
          <a:endParaRPr lang="en-US"/>
        </a:p>
      </dgm:t>
    </dgm:pt>
    <dgm:pt modelId="{1130A8A5-E388-41BD-ACC5-86D78C598CAE}" type="sibTrans" cxnId="{B5894980-C8AB-4DEB-83D9-08A1D97C66A3}">
      <dgm:prSet/>
      <dgm:spPr/>
      <dgm:t>
        <a:bodyPr/>
        <a:lstStyle/>
        <a:p>
          <a:endParaRPr lang="en-US"/>
        </a:p>
      </dgm:t>
    </dgm:pt>
    <dgm:pt modelId="{78860039-2888-47E5-8C87-EA31D1FC9BC6}">
      <dgm:prSet custT="1"/>
      <dgm:spPr>
        <a:ln>
          <a:solidFill>
            <a:srgbClr val="F1904D"/>
          </a:solidFill>
        </a:ln>
      </dgm:spPr>
      <dgm:t>
        <a:bodyPr/>
        <a:lstStyle/>
        <a:p>
          <a:r>
            <a:rPr lang="en-US" sz="1700" dirty="0"/>
            <a:t>Person obtaining consent to write their own initials in the boxes to indicate the Personal LR/patient agreed to clause </a:t>
          </a:r>
        </a:p>
      </dgm:t>
    </dgm:pt>
    <dgm:pt modelId="{9DACAA1A-BAFB-4DDE-AE56-FD16A553CCFC}" type="parTrans" cxnId="{B470D18D-0DEE-42F0-8D1D-C1E38A4B1693}">
      <dgm:prSet/>
      <dgm:spPr/>
      <dgm:t>
        <a:bodyPr/>
        <a:lstStyle/>
        <a:p>
          <a:endParaRPr lang="en-US"/>
        </a:p>
      </dgm:t>
    </dgm:pt>
    <dgm:pt modelId="{57CBE53F-D1F7-471F-8BD3-88E42B73289C}" type="sibTrans" cxnId="{B470D18D-0DEE-42F0-8D1D-C1E38A4B1693}">
      <dgm:prSet/>
      <dgm:spPr/>
      <dgm:t>
        <a:bodyPr/>
        <a:lstStyle/>
        <a:p>
          <a:endParaRPr lang="en-US"/>
        </a:p>
      </dgm:t>
    </dgm:pt>
    <dgm:pt modelId="{B2D3CCFB-DD56-4BC6-935F-6BB1280114A1}">
      <dgm:prSet custT="1"/>
      <dgm:spPr>
        <a:ln>
          <a:solidFill>
            <a:srgbClr val="F1904D"/>
          </a:solidFill>
        </a:ln>
      </dgm:spPr>
      <dgm:t>
        <a:bodyPr/>
        <a:lstStyle/>
        <a:p>
          <a:r>
            <a:rPr lang="en-US" sz="1700" dirty="0"/>
            <a:t>Both person obtaining consent </a:t>
          </a:r>
          <a:r>
            <a:rPr lang="en-US" sz="1700" b="1" u="sng" dirty="0"/>
            <a:t>and</a:t>
          </a:r>
          <a:r>
            <a:rPr lang="en-US" sz="1700" dirty="0"/>
            <a:t> witness to sign the consent form</a:t>
          </a:r>
        </a:p>
      </dgm:t>
    </dgm:pt>
    <dgm:pt modelId="{89D73867-94FF-4CC5-994A-ECA299A59D6C}" type="parTrans" cxnId="{EEB0650C-6412-42F6-A8C9-2E7E97054DD1}">
      <dgm:prSet/>
      <dgm:spPr/>
      <dgm:t>
        <a:bodyPr/>
        <a:lstStyle/>
        <a:p>
          <a:endParaRPr lang="en-US"/>
        </a:p>
      </dgm:t>
    </dgm:pt>
    <dgm:pt modelId="{44EE83A9-0435-4CEF-84B6-3D5206333190}" type="sibTrans" cxnId="{EEB0650C-6412-42F6-A8C9-2E7E97054DD1}">
      <dgm:prSet/>
      <dgm:spPr/>
      <dgm:t>
        <a:bodyPr/>
        <a:lstStyle/>
        <a:p>
          <a:endParaRPr lang="en-US"/>
        </a:p>
      </dgm:t>
    </dgm:pt>
    <dgm:pt modelId="{5AC9F29A-2EA9-488B-842E-E097DF2A396D}">
      <dgm:prSet custT="1"/>
      <dgm:spPr>
        <a:ln>
          <a:solidFill>
            <a:srgbClr val="F1904D"/>
          </a:solidFill>
        </a:ln>
      </dgm:spPr>
      <dgm:t>
        <a:bodyPr/>
        <a:lstStyle/>
        <a:p>
          <a:r>
            <a:rPr lang="en-US" sz="1700" dirty="0"/>
            <a:t>Document in patient medical notes and record how impartial witness was selected. </a:t>
          </a:r>
        </a:p>
      </dgm:t>
    </dgm:pt>
    <dgm:pt modelId="{F7E1221D-F28C-402A-9751-647782D35910}" type="parTrans" cxnId="{C1BC1252-15E6-4DEA-A747-DDEE6A038156}">
      <dgm:prSet/>
      <dgm:spPr/>
      <dgm:t>
        <a:bodyPr/>
        <a:lstStyle/>
        <a:p>
          <a:endParaRPr lang="en-US"/>
        </a:p>
      </dgm:t>
    </dgm:pt>
    <dgm:pt modelId="{F9E759B6-C08A-4675-B3FF-8DF8937E7D13}" type="sibTrans" cxnId="{C1BC1252-15E6-4DEA-A747-DDEE6A038156}">
      <dgm:prSet/>
      <dgm:spPr/>
      <dgm:t>
        <a:bodyPr/>
        <a:lstStyle/>
        <a:p>
          <a:endParaRPr lang="en-US"/>
        </a:p>
      </dgm:t>
    </dgm:pt>
    <dgm:pt modelId="{656C095E-294A-4A6C-B424-16A92516D982}" type="pres">
      <dgm:prSet presAssocID="{685BD88B-FF97-45BC-BCB3-FBEAF717E951}" presName="linearFlow" presStyleCnt="0">
        <dgm:presLayoutVars>
          <dgm:dir/>
          <dgm:animLvl val="lvl"/>
          <dgm:resizeHandles val="exact"/>
        </dgm:presLayoutVars>
      </dgm:prSet>
      <dgm:spPr/>
    </dgm:pt>
    <dgm:pt modelId="{491383C1-1B1E-468D-AC30-98B8BF43D36A}" type="pres">
      <dgm:prSet presAssocID="{D4A65B82-2018-4865-AABD-682B9C089E99}" presName="composite" presStyleCnt="0"/>
      <dgm:spPr/>
    </dgm:pt>
    <dgm:pt modelId="{C7DA402B-E480-4CCB-986A-88A9A76B1211}" type="pres">
      <dgm:prSet presAssocID="{D4A65B82-2018-4865-AABD-682B9C089E99}" presName="parentText" presStyleLbl="alignNode1" presStyleIdx="0" presStyleCnt="3" custScaleX="103519">
        <dgm:presLayoutVars>
          <dgm:chMax val="1"/>
          <dgm:bulletEnabled val="1"/>
        </dgm:presLayoutVars>
      </dgm:prSet>
      <dgm:spPr/>
    </dgm:pt>
    <dgm:pt modelId="{A5560BC8-F12B-4C9F-A0FA-0D57E7296D0C}" type="pres">
      <dgm:prSet presAssocID="{D4A65B82-2018-4865-AABD-682B9C089E99}" presName="descendantText" presStyleLbl="alignAcc1" presStyleIdx="0" presStyleCnt="3">
        <dgm:presLayoutVars>
          <dgm:bulletEnabled val="1"/>
        </dgm:presLayoutVars>
      </dgm:prSet>
      <dgm:spPr/>
    </dgm:pt>
    <dgm:pt modelId="{20576815-5F3D-4049-A96D-C77ADF2FD33A}" type="pres">
      <dgm:prSet presAssocID="{7C3CF247-40B6-4CE0-A72D-243BAD69D39B}" presName="sp" presStyleCnt="0"/>
      <dgm:spPr/>
    </dgm:pt>
    <dgm:pt modelId="{FF04C262-BACF-4D0F-A070-599229567E44}" type="pres">
      <dgm:prSet presAssocID="{53CEF14F-8D21-4112-B953-EF1A6C502651}" presName="composite" presStyleCnt="0"/>
      <dgm:spPr/>
    </dgm:pt>
    <dgm:pt modelId="{3672A031-C10F-4033-82EC-4FA50F44BA6F}" type="pres">
      <dgm:prSet presAssocID="{53CEF14F-8D21-4112-B953-EF1A6C502651}" presName="parentText" presStyleLbl="alignNode1" presStyleIdx="1" presStyleCnt="3">
        <dgm:presLayoutVars>
          <dgm:chMax val="1"/>
          <dgm:bulletEnabled val="1"/>
        </dgm:presLayoutVars>
      </dgm:prSet>
      <dgm:spPr/>
    </dgm:pt>
    <dgm:pt modelId="{4098DF77-AF3C-4F21-B807-783963C866BA}" type="pres">
      <dgm:prSet presAssocID="{53CEF14F-8D21-4112-B953-EF1A6C502651}" presName="descendantText" presStyleLbl="alignAcc1" presStyleIdx="1" presStyleCnt="3">
        <dgm:presLayoutVars>
          <dgm:bulletEnabled val="1"/>
        </dgm:presLayoutVars>
      </dgm:prSet>
      <dgm:spPr/>
    </dgm:pt>
    <dgm:pt modelId="{2288D5F9-6EFE-4601-A23A-66BBDFFDA424}" type="pres">
      <dgm:prSet presAssocID="{5DB1E8F1-85E9-4F88-B9FC-C848EE766C52}" presName="sp" presStyleCnt="0"/>
      <dgm:spPr/>
    </dgm:pt>
    <dgm:pt modelId="{530AAD26-7A1B-4A4F-B78A-108F81B166B3}" type="pres">
      <dgm:prSet presAssocID="{94988230-5013-402B-86F2-3B13F8B0DBE2}" presName="composite" presStyleCnt="0"/>
      <dgm:spPr/>
    </dgm:pt>
    <dgm:pt modelId="{D205606E-47A9-426A-B54B-DE1AC5E12B7E}" type="pres">
      <dgm:prSet presAssocID="{94988230-5013-402B-86F2-3B13F8B0DBE2}" presName="parentText" presStyleLbl="alignNode1" presStyleIdx="2" presStyleCnt="3">
        <dgm:presLayoutVars>
          <dgm:chMax val="1"/>
          <dgm:bulletEnabled val="1"/>
        </dgm:presLayoutVars>
      </dgm:prSet>
      <dgm:spPr/>
    </dgm:pt>
    <dgm:pt modelId="{241F8FA1-A949-440D-8E35-D7E2B789CF78}" type="pres">
      <dgm:prSet presAssocID="{94988230-5013-402B-86F2-3B13F8B0DBE2}" presName="descendantText" presStyleLbl="alignAcc1" presStyleIdx="2" presStyleCnt="3" custScaleY="111525">
        <dgm:presLayoutVars>
          <dgm:bulletEnabled val="1"/>
        </dgm:presLayoutVars>
      </dgm:prSet>
      <dgm:spPr/>
    </dgm:pt>
  </dgm:ptLst>
  <dgm:cxnLst>
    <dgm:cxn modelId="{A9BA400A-BDC6-42A6-8A32-8EB18B997F42}" type="presOf" srcId="{685BD88B-FF97-45BC-BCB3-FBEAF717E951}" destId="{656C095E-294A-4A6C-B424-16A92516D982}" srcOrd="0" destOrd="0" presId="urn:microsoft.com/office/officeart/2005/8/layout/chevron2"/>
    <dgm:cxn modelId="{EEB0650C-6412-42F6-A8C9-2E7E97054DD1}" srcId="{94988230-5013-402B-86F2-3B13F8B0DBE2}" destId="{B2D3CCFB-DD56-4BC6-935F-6BB1280114A1}" srcOrd="1" destOrd="0" parTransId="{89D73867-94FF-4CC5-994A-ECA299A59D6C}" sibTransId="{44EE83A9-0435-4CEF-84B6-3D5206333190}"/>
    <dgm:cxn modelId="{18EDD813-AF20-4523-81E3-BDDB849724A6}" type="presOf" srcId="{53CEF14F-8D21-4112-B953-EF1A6C502651}" destId="{3672A031-C10F-4033-82EC-4FA50F44BA6F}" srcOrd="0" destOrd="0" presId="urn:microsoft.com/office/officeart/2005/8/layout/chevron2"/>
    <dgm:cxn modelId="{1DB7DC33-C0C9-4A06-9EA8-BE713CAED3BC}" srcId="{685BD88B-FF97-45BC-BCB3-FBEAF717E951}" destId="{94988230-5013-402B-86F2-3B13F8B0DBE2}" srcOrd="2" destOrd="0" parTransId="{21C3C554-B8A8-43DA-94DF-7C9459B14775}" sibTransId="{56CAA5EE-8829-4F06-AD47-448F644B4FB5}"/>
    <dgm:cxn modelId="{46372E5F-3656-4899-8CE8-9574A048F01C}" type="presOf" srcId="{5AC9F29A-2EA9-488B-842E-E097DF2A396D}" destId="{241F8FA1-A949-440D-8E35-D7E2B789CF78}" srcOrd="0" destOrd="2" presId="urn:microsoft.com/office/officeart/2005/8/layout/chevron2"/>
    <dgm:cxn modelId="{3BC99F42-8628-473B-A75B-2A612D64EA5E}" srcId="{D4A65B82-2018-4865-AABD-682B9C089E99}" destId="{1BF5CDD1-180C-4A47-A5A7-A7D7DEC7B1DA}" srcOrd="0" destOrd="0" parTransId="{94AF6750-E193-4119-BC94-09395709115F}" sibTransId="{A9F25467-65D6-45DC-9845-06D3792466BE}"/>
    <dgm:cxn modelId="{160BE167-A3DD-43EC-A17E-53F6264324E3}" type="presOf" srcId="{94988230-5013-402B-86F2-3B13F8B0DBE2}" destId="{D205606E-47A9-426A-B54B-DE1AC5E12B7E}" srcOrd="0" destOrd="0" presId="urn:microsoft.com/office/officeart/2005/8/layout/chevron2"/>
    <dgm:cxn modelId="{1D825B6E-823D-4DEB-9D56-F1218FE4658B}" type="presOf" srcId="{D4A65B82-2018-4865-AABD-682B9C089E99}" destId="{C7DA402B-E480-4CCB-986A-88A9A76B1211}" srcOrd="0" destOrd="0" presId="urn:microsoft.com/office/officeart/2005/8/layout/chevron2"/>
    <dgm:cxn modelId="{3EC9364F-E7C0-4843-ACD3-73AD455ECBB8}" srcId="{685BD88B-FF97-45BC-BCB3-FBEAF717E951}" destId="{D4A65B82-2018-4865-AABD-682B9C089E99}" srcOrd="0" destOrd="0" parTransId="{487433D0-B69D-4214-8662-832681EAA414}" sibTransId="{7C3CF247-40B6-4CE0-A72D-243BAD69D39B}"/>
    <dgm:cxn modelId="{C1BC1252-15E6-4DEA-A747-DDEE6A038156}" srcId="{94988230-5013-402B-86F2-3B13F8B0DBE2}" destId="{5AC9F29A-2EA9-488B-842E-E097DF2A396D}" srcOrd="2" destOrd="0" parTransId="{F7E1221D-F28C-402A-9751-647782D35910}" sibTransId="{F9E759B6-C08A-4675-B3FF-8DF8937E7D13}"/>
    <dgm:cxn modelId="{B5894980-C8AB-4DEB-83D9-08A1D97C66A3}" srcId="{53CEF14F-8D21-4112-B953-EF1A6C502651}" destId="{FD2EB29B-8F84-4492-9C44-E5C7B1B2554D}" srcOrd="0" destOrd="0" parTransId="{55CC349D-63E0-4DC6-B150-646A7E506C45}" sibTransId="{1130A8A5-E388-41BD-ACC5-86D78C598CAE}"/>
    <dgm:cxn modelId="{F673BC80-6277-4994-8F35-9241D4163058}" type="presOf" srcId="{FD2EB29B-8F84-4492-9C44-E5C7B1B2554D}" destId="{4098DF77-AF3C-4F21-B807-783963C866BA}" srcOrd="0" destOrd="0" presId="urn:microsoft.com/office/officeart/2005/8/layout/chevron2"/>
    <dgm:cxn modelId="{B470D18D-0DEE-42F0-8D1D-C1E38A4B1693}" srcId="{94988230-5013-402B-86F2-3B13F8B0DBE2}" destId="{78860039-2888-47E5-8C87-EA31D1FC9BC6}" srcOrd="0" destOrd="0" parTransId="{9DACAA1A-BAFB-4DDE-AE56-FD16A553CCFC}" sibTransId="{57CBE53F-D1F7-471F-8BD3-88E42B73289C}"/>
    <dgm:cxn modelId="{0A98B58E-2CD5-4B44-8DFE-0DD533113927}" srcId="{D4A65B82-2018-4865-AABD-682B9C089E99}" destId="{D445BB87-B0E2-4910-8B88-B5D712DF0722}" srcOrd="1" destOrd="0" parTransId="{202A4848-244F-40D7-B9E6-0C8E6ED0E09A}" sibTransId="{6488BB8E-50EA-4E44-8455-C81859FE5886}"/>
    <dgm:cxn modelId="{3BAFE5AC-DAB0-4DF8-9A93-AA0CEAECC21F}" type="presOf" srcId="{1BF5CDD1-180C-4A47-A5A7-A7D7DEC7B1DA}" destId="{A5560BC8-F12B-4C9F-A0FA-0D57E7296D0C}" srcOrd="0" destOrd="0" presId="urn:microsoft.com/office/officeart/2005/8/layout/chevron2"/>
    <dgm:cxn modelId="{E43188E4-187E-474F-93FC-75A465E01966}" type="presOf" srcId="{D445BB87-B0E2-4910-8B88-B5D712DF0722}" destId="{A5560BC8-F12B-4C9F-A0FA-0D57E7296D0C}" srcOrd="0" destOrd="1" presId="urn:microsoft.com/office/officeart/2005/8/layout/chevron2"/>
    <dgm:cxn modelId="{B0931FEE-62F7-4C94-ACD3-032136C16DFB}" srcId="{685BD88B-FF97-45BC-BCB3-FBEAF717E951}" destId="{53CEF14F-8D21-4112-B953-EF1A6C502651}" srcOrd="1" destOrd="0" parTransId="{10A27D1E-5F79-419F-ACA9-528C8F7672A9}" sibTransId="{5DB1E8F1-85E9-4F88-B9FC-C848EE766C52}"/>
    <dgm:cxn modelId="{4C16B5FD-3256-4FB2-8D63-9BB140570925}" type="presOf" srcId="{B2D3CCFB-DD56-4BC6-935F-6BB1280114A1}" destId="{241F8FA1-A949-440D-8E35-D7E2B789CF78}" srcOrd="0" destOrd="1" presId="urn:microsoft.com/office/officeart/2005/8/layout/chevron2"/>
    <dgm:cxn modelId="{3C1C5FFF-8DB6-43AE-80F6-B0C983759E67}" type="presOf" srcId="{78860039-2888-47E5-8C87-EA31D1FC9BC6}" destId="{241F8FA1-A949-440D-8E35-D7E2B789CF78}" srcOrd="0" destOrd="0" presId="urn:microsoft.com/office/officeart/2005/8/layout/chevron2"/>
    <dgm:cxn modelId="{542AF97E-181A-49EB-98E7-7895F63D16E7}" type="presParOf" srcId="{656C095E-294A-4A6C-B424-16A92516D982}" destId="{491383C1-1B1E-468D-AC30-98B8BF43D36A}" srcOrd="0" destOrd="0" presId="urn:microsoft.com/office/officeart/2005/8/layout/chevron2"/>
    <dgm:cxn modelId="{B62ECAC2-2437-4470-8F28-4C626F751F30}" type="presParOf" srcId="{491383C1-1B1E-468D-AC30-98B8BF43D36A}" destId="{C7DA402B-E480-4CCB-986A-88A9A76B1211}" srcOrd="0" destOrd="0" presId="urn:microsoft.com/office/officeart/2005/8/layout/chevron2"/>
    <dgm:cxn modelId="{0C296838-B3C4-4FBA-9C6A-116FD4508A43}" type="presParOf" srcId="{491383C1-1B1E-468D-AC30-98B8BF43D36A}" destId="{A5560BC8-F12B-4C9F-A0FA-0D57E7296D0C}" srcOrd="1" destOrd="0" presId="urn:microsoft.com/office/officeart/2005/8/layout/chevron2"/>
    <dgm:cxn modelId="{46399A45-F4EB-4000-B071-F34457C09A0E}" type="presParOf" srcId="{656C095E-294A-4A6C-B424-16A92516D982}" destId="{20576815-5F3D-4049-A96D-C77ADF2FD33A}" srcOrd="1" destOrd="0" presId="urn:microsoft.com/office/officeart/2005/8/layout/chevron2"/>
    <dgm:cxn modelId="{CCB1765F-E9DE-4DEA-A48F-C352F686E842}" type="presParOf" srcId="{656C095E-294A-4A6C-B424-16A92516D982}" destId="{FF04C262-BACF-4D0F-A070-599229567E44}" srcOrd="2" destOrd="0" presId="urn:microsoft.com/office/officeart/2005/8/layout/chevron2"/>
    <dgm:cxn modelId="{3B503F25-B531-4EB0-914E-92DAAC21D28E}" type="presParOf" srcId="{FF04C262-BACF-4D0F-A070-599229567E44}" destId="{3672A031-C10F-4033-82EC-4FA50F44BA6F}" srcOrd="0" destOrd="0" presId="urn:microsoft.com/office/officeart/2005/8/layout/chevron2"/>
    <dgm:cxn modelId="{FB9A1226-C90C-41D8-8E13-39C92AECC7A5}" type="presParOf" srcId="{FF04C262-BACF-4D0F-A070-599229567E44}" destId="{4098DF77-AF3C-4F21-B807-783963C866BA}" srcOrd="1" destOrd="0" presId="urn:microsoft.com/office/officeart/2005/8/layout/chevron2"/>
    <dgm:cxn modelId="{8365B4EE-0DB0-4A90-8A67-F840912FCBEA}" type="presParOf" srcId="{656C095E-294A-4A6C-B424-16A92516D982}" destId="{2288D5F9-6EFE-4601-A23A-66BBDFFDA424}" srcOrd="3" destOrd="0" presId="urn:microsoft.com/office/officeart/2005/8/layout/chevron2"/>
    <dgm:cxn modelId="{F9E53BAD-540C-4952-B478-795FC1907FA3}" type="presParOf" srcId="{656C095E-294A-4A6C-B424-16A92516D982}" destId="{530AAD26-7A1B-4A4F-B78A-108F81B166B3}" srcOrd="4" destOrd="0" presId="urn:microsoft.com/office/officeart/2005/8/layout/chevron2"/>
    <dgm:cxn modelId="{0AE8EF21-83F3-4FA3-BD3A-FCC54C87504F}" type="presParOf" srcId="{530AAD26-7A1B-4A4F-B78A-108F81B166B3}" destId="{D205606E-47A9-426A-B54B-DE1AC5E12B7E}" srcOrd="0" destOrd="0" presId="urn:microsoft.com/office/officeart/2005/8/layout/chevron2"/>
    <dgm:cxn modelId="{C149BC0C-A75D-45C2-990D-1BFD50DF3697}" type="presParOf" srcId="{530AAD26-7A1B-4A4F-B78A-108F81B166B3}" destId="{241F8FA1-A949-440D-8E35-D7E2B789CF78}"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DA402B-E480-4CCB-986A-88A9A76B1211}">
      <dsp:nvSpPr>
        <dsp:cNvPr id="0" name=""/>
        <dsp:cNvSpPr/>
      </dsp:nvSpPr>
      <dsp:spPr>
        <a:xfrm rot="5400000">
          <a:off x="-283077" y="276533"/>
          <a:ext cx="1967975" cy="1426060"/>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Patient Information Sheet</a:t>
          </a:r>
        </a:p>
      </dsp:txBody>
      <dsp:txXfrm rot="-5400000">
        <a:off x="-12119" y="718605"/>
        <a:ext cx="1426060" cy="541915"/>
      </dsp:txXfrm>
    </dsp:sp>
    <dsp:sp modelId="{A5560BC8-F12B-4C9F-A0FA-0D57E7296D0C}">
      <dsp:nvSpPr>
        <dsp:cNvPr id="0" name=""/>
        <dsp:cNvSpPr/>
      </dsp:nvSpPr>
      <dsp:spPr>
        <a:xfrm rot="5400000">
          <a:off x="4236597" y="-2846895"/>
          <a:ext cx="1279184"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800" kern="1200" dirty="0"/>
            <a:t> Explain trial and provide copy of patient information sheet</a:t>
          </a:r>
        </a:p>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800" kern="1200" dirty="0"/>
            <a:t> Ensure you are using the correct version of the PIS and consent forms – there are different versions depending on who is consenting and whether it is pre- or post-enrolment. </a:t>
          </a:r>
        </a:p>
      </dsp:txBody>
      <dsp:txXfrm rot="-5400000">
        <a:off x="1389703" y="62444"/>
        <a:ext cx="6910529" cy="1154294"/>
      </dsp:txXfrm>
    </dsp:sp>
    <dsp:sp modelId="{3672A031-C10F-4033-82EC-4FA50F44BA6F}">
      <dsp:nvSpPr>
        <dsp:cNvPr id="0" name=""/>
        <dsp:cNvSpPr/>
      </dsp:nvSpPr>
      <dsp:spPr>
        <a:xfrm rot="5400000">
          <a:off x="-307315" y="2078255"/>
          <a:ext cx="1967975" cy="1377583"/>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No objection</a:t>
          </a:r>
        </a:p>
      </dsp:txBody>
      <dsp:txXfrm rot="-5400000">
        <a:off x="-12118" y="2471851"/>
        <a:ext cx="1377583" cy="590392"/>
      </dsp:txXfrm>
    </dsp:sp>
    <dsp:sp modelId="{4098DF77-AF3C-4F21-B807-783963C866BA}">
      <dsp:nvSpPr>
        <dsp:cNvPr id="0" name=""/>
        <dsp:cNvSpPr/>
      </dsp:nvSpPr>
      <dsp:spPr>
        <a:xfrm rot="5400000">
          <a:off x="4212359" y="-1063836"/>
          <a:ext cx="1279184"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Ask personal legal representative to consider the patient’s wishes regarding trial participation </a:t>
          </a:r>
        </a:p>
        <a:p>
          <a:pPr marL="171450" lvl="1" indent="-171450" algn="l" defTabSz="800100">
            <a:lnSpc>
              <a:spcPct val="90000"/>
            </a:lnSpc>
            <a:spcBef>
              <a:spcPct val="0"/>
            </a:spcBef>
            <a:spcAft>
              <a:spcPct val="15000"/>
            </a:spcAft>
            <a:buChar char="•"/>
          </a:pPr>
          <a:r>
            <a:rPr lang="en-US" sz="1800" kern="1200" dirty="0"/>
            <a:t>Ask professional legal representative to consider best interests of the patient</a:t>
          </a:r>
        </a:p>
      </dsp:txBody>
      <dsp:txXfrm rot="-5400000">
        <a:off x="1365465" y="1845503"/>
        <a:ext cx="6910529" cy="1154294"/>
      </dsp:txXfrm>
    </dsp:sp>
    <dsp:sp modelId="{D205606E-47A9-426A-B54B-DE1AC5E12B7E}">
      <dsp:nvSpPr>
        <dsp:cNvPr id="0" name=""/>
        <dsp:cNvSpPr/>
      </dsp:nvSpPr>
      <dsp:spPr>
        <a:xfrm rot="5400000">
          <a:off x="-307315" y="3855738"/>
          <a:ext cx="1967975" cy="1377583"/>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Document on consent form</a:t>
          </a:r>
        </a:p>
      </dsp:txBody>
      <dsp:txXfrm rot="-5400000">
        <a:off x="-12118" y="4249334"/>
        <a:ext cx="1377583" cy="590392"/>
      </dsp:txXfrm>
    </dsp:sp>
    <dsp:sp modelId="{241F8FA1-A949-440D-8E35-D7E2B789CF78}">
      <dsp:nvSpPr>
        <dsp:cNvPr id="0" name=""/>
        <dsp:cNvSpPr/>
      </dsp:nvSpPr>
      <dsp:spPr>
        <a:xfrm rot="5400000">
          <a:off x="4228704" y="715015"/>
          <a:ext cx="1269923"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If no objection expressed, complete the consent form. </a:t>
          </a:r>
        </a:p>
        <a:p>
          <a:pPr marL="171450" lvl="1" indent="-171450" algn="l" defTabSz="800100">
            <a:lnSpc>
              <a:spcPct val="90000"/>
            </a:lnSpc>
            <a:spcBef>
              <a:spcPct val="0"/>
            </a:spcBef>
            <a:spcAft>
              <a:spcPct val="15000"/>
            </a:spcAft>
            <a:buChar char="•"/>
          </a:pPr>
          <a:r>
            <a:rPr lang="en-US" sz="1800" kern="1200" dirty="0"/>
            <a:t>Both legal representative </a:t>
          </a:r>
          <a:r>
            <a:rPr lang="en-US" sz="1800" b="1" kern="1200" dirty="0"/>
            <a:t>and</a:t>
          </a:r>
          <a:r>
            <a:rPr lang="en-US" sz="1800" kern="1200" dirty="0"/>
            <a:t> person receiving consent to sign the form. </a:t>
          </a:r>
        </a:p>
        <a:p>
          <a:pPr marL="171450" lvl="1" indent="-171450" algn="l" defTabSz="800100">
            <a:lnSpc>
              <a:spcPct val="90000"/>
            </a:lnSpc>
            <a:spcBef>
              <a:spcPct val="0"/>
            </a:spcBef>
            <a:spcAft>
              <a:spcPct val="15000"/>
            </a:spcAft>
            <a:buChar char="•"/>
          </a:pPr>
          <a:r>
            <a:rPr lang="en-US" sz="1800" kern="1200" dirty="0"/>
            <a:t>Document in medical notes.</a:t>
          </a:r>
        </a:p>
      </dsp:txBody>
      <dsp:txXfrm rot="-5400000">
        <a:off x="1377179" y="3628534"/>
        <a:ext cx="6910981" cy="11459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DA402B-E480-4CCB-986A-88A9A76B1211}">
      <dsp:nvSpPr>
        <dsp:cNvPr id="0" name=""/>
        <dsp:cNvSpPr/>
      </dsp:nvSpPr>
      <dsp:spPr>
        <a:xfrm rot="5400000">
          <a:off x="-258703" y="254860"/>
          <a:ext cx="1798526" cy="1303271"/>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Patient Information Sheet</a:t>
          </a:r>
        </a:p>
      </dsp:txBody>
      <dsp:txXfrm rot="-5400000">
        <a:off x="-11075" y="658869"/>
        <a:ext cx="1303271" cy="495255"/>
      </dsp:txXfrm>
    </dsp:sp>
    <dsp:sp modelId="{A5560BC8-F12B-4C9F-A0FA-0D57E7296D0C}">
      <dsp:nvSpPr>
        <dsp:cNvPr id="0" name=""/>
        <dsp:cNvSpPr/>
      </dsp:nvSpPr>
      <dsp:spPr>
        <a:xfrm rot="5400000">
          <a:off x="4196456" y="-2919179"/>
          <a:ext cx="1169042" cy="7021867"/>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800" kern="1200" dirty="0"/>
            <a:t> Explain trial to Personal LR/patient</a:t>
          </a:r>
        </a:p>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800" kern="1200" dirty="0"/>
            <a:t> Send/provide copy of patient information sheet</a:t>
          </a:r>
        </a:p>
      </dsp:txBody>
      <dsp:txXfrm rot="-5400000">
        <a:off x="1270044" y="64301"/>
        <a:ext cx="6964799" cy="1054906"/>
      </dsp:txXfrm>
    </dsp:sp>
    <dsp:sp modelId="{3672A031-C10F-4033-82EC-4FA50F44BA6F}">
      <dsp:nvSpPr>
        <dsp:cNvPr id="0" name=""/>
        <dsp:cNvSpPr/>
      </dsp:nvSpPr>
      <dsp:spPr>
        <a:xfrm rot="5400000">
          <a:off x="-280854" y="1886613"/>
          <a:ext cx="1798526" cy="1258968"/>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Obtain verbal consent  </a:t>
          </a:r>
        </a:p>
      </dsp:txBody>
      <dsp:txXfrm rot="-5400000">
        <a:off x="-11075" y="2246318"/>
        <a:ext cx="1258968" cy="539558"/>
      </dsp:txXfrm>
    </dsp:sp>
    <dsp:sp modelId="{4098DF77-AF3C-4F21-B807-783963C866BA}">
      <dsp:nvSpPr>
        <dsp:cNvPr id="0" name=""/>
        <dsp:cNvSpPr/>
      </dsp:nvSpPr>
      <dsp:spPr>
        <a:xfrm rot="5400000">
          <a:off x="4174305" y="-1309577"/>
          <a:ext cx="1169042" cy="7021867"/>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Read out consent form and ask Personal LR/patient to confirm if they agree verbally. </a:t>
          </a:r>
        </a:p>
      </dsp:txBody>
      <dsp:txXfrm rot="-5400000">
        <a:off x="1247893" y="1673903"/>
        <a:ext cx="6964799" cy="1054906"/>
      </dsp:txXfrm>
    </dsp:sp>
    <dsp:sp modelId="{D205606E-47A9-426A-B54B-DE1AC5E12B7E}">
      <dsp:nvSpPr>
        <dsp:cNvPr id="0" name=""/>
        <dsp:cNvSpPr/>
      </dsp:nvSpPr>
      <dsp:spPr>
        <a:xfrm rot="5400000">
          <a:off x="-280854" y="3563581"/>
          <a:ext cx="1798526" cy="1258968"/>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Document on consent form</a:t>
          </a:r>
        </a:p>
      </dsp:txBody>
      <dsp:txXfrm rot="-5400000">
        <a:off x="-11075" y="3923286"/>
        <a:ext cx="1258968" cy="539558"/>
      </dsp:txXfrm>
    </dsp:sp>
    <dsp:sp modelId="{241F8FA1-A949-440D-8E35-D7E2B789CF78}">
      <dsp:nvSpPr>
        <dsp:cNvPr id="0" name=""/>
        <dsp:cNvSpPr/>
      </dsp:nvSpPr>
      <dsp:spPr>
        <a:xfrm rot="5400000">
          <a:off x="4106939" y="367389"/>
          <a:ext cx="1303774" cy="7021867"/>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Person obtaining consent to write their own initials in the boxes to indicate the Personal LR/patient agreed to clause </a:t>
          </a:r>
        </a:p>
        <a:p>
          <a:pPr marL="171450" lvl="1" indent="-171450" algn="l" defTabSz="755650">
            <a:lnSpc>
              <a:spcPct val="90000"/>
            </a:lnSpc>
            <a:spcBef>
              <a:spcPct val="0"/>
            </a:spcBef>
            <a:spcAft>
              <a:spcPct val="15000"/>
            </a:spcAft>
            <a:buChar char="•"/>
          </a:pPr>
          <a:r>
            <a:rPr lang="en-US" sz="1700" kern="1200" dirty="0"/>
            <a:t>Both person obtaining consent </a:t>
          </a:r>
          <a:r>
            <a:rPr lang="en-US" sz="1700" b="1" u="sng" kern="1200" dirty="0"/>
            <a:t>and</a:t>
          </a:r>
          <a:r>
            <a:rPr lang="en-US" sz="1700" kern="1200" dirty="0"/>
            <a:t> witness to sign the consent form</a:t>
          </a:r>
        </a:p>
        <a:p>
          <a:pPr marL="171450" lvl="1" indent="-171450" algn="l" defTabSz="755650">
            <a:lnSpc>
              <a:spcPct val="90000"/>
            </a:lnSpc>
            <a:spcBef>
              <a:spcPct val="0"/>
            </a:spcBef>
            <a:spcAft>
              <a:spcPct val="15000"/>
            </a:spcAft>
            <a:buChar char="•"/>
          </a:pPr>
          <a:r>
            <a:rPr lang="en-US" sz="1700" kern="1200" dirty="0"/>
            <a:t>Document in patient medical notes and record how impartial witness was selected. </a:t>
          </a:r>
        </a:p>
      </dsp:txBody>
      <dsp:txXfrm rot="-5400000">
        <a:off x="1247893" y="3290081"/>
        <a:ext cx="6958222" cy="117648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5BEA06A-2C9C-8245-8D02-65A94EBA3895}" type="datetimeFigureOut">
              <a:rPr lang="en-US" smtClean="0"/>
              <a:t>5/16/2022</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4C7D45C-C403-0D44-93A5-4FE1BEDB3D62}" type="slidenum">
              <a:rPr lang="en-US" smtClean="0"/>
              <a:t>‹#›</a:t>
            </a:fld>
            <a:endParaRPr lang="en-US"/>
          </a:p>
        </p:txBody>
      </p:sp>
    </p:spTree>
    <p:extLst>
      <p:ext uri="{BB962C8B-B14F-4D97-AF65-F5344CB8AC3E}">
        <p14:creationId xmlns:p14="http://schemas.microsoft.com/office/powerpoint/2010/main" val="1514633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a:t>
            </a:fld>
            <a:endParaRPr lang="en-US"/>
          </a:p>
        </p:txBody>
      </p:sp>
    </p:spTree>
    <p:extLst>
      <p:ext uri="{BB962C8B-B14F-4D97-AF65-F5344CB8AC3E}">
        <p14:creationId xmlns:p14="http://schemas.microsoft.com/office/powerpoint/2010/main" val="2714364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10</a:t>
            </a:fld>
            <a:endParaRPr lang="en-US"/>
          </a:p>
        </p:txBody>
      </p:sp>
    </p:spTree>
    <p:extLst>
      <p:ext uri="{BB962C8B-B14F-4D97-AF65-F5344CB8AC3E}">
        <p14:creationId xmlns:p14="http://schemas.microsoft.com/office/powerpoint/2010/main" val="577682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11</a:t>
            </a:fld>
            <a:endParaRPr lang="en-US"/>
          </a:p>
        </p:txBody>
      </p:sp>
    </p:spTree>
    <p:extLst>
      <p:ext uri="{BB962C8B-B14F-4D97-AF65-F5344CB8AC3E}">
        <p14:creationId xmlns:p14="http://schemas.microsoft.com/office/powerpoint/2010/main" val="2024433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12</a:t>
            </a:fld>
            <a:endParaRPr lang="en-US"/>
          </a:p>
        </p:txBody>
      </p:sp>
    </p:spTree>
    <p:extLst>
      <p:ext uri="{BB962C8B-B14F-4D97-AF65-F5344CB8AC3E}">
        <p14:creationId xmlns:p14="http://schemas.microsoft.com/office/powerpoint/2010/main" val="214734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13</a:t>
            </a:fld>
            <a:endParaRPr lang="en-US"/>
          </a:p>
        </p:txBody>
      </p:sp>
    </p:spTree>
    <p:extLst>
      <p:ext uri="{BB962C8B-B14F-4D97-AF65-F5344CB8AC3E}">
        <p14:creationId xmlns:p14="http://schemas.microsoft.com/office/powerpoint/2010/main" val="4121808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Pilot will run for 6 months in up to 8 sites, purpose = test processes. Pilot recruitment target is 50.</a:t>
            </a:r>
            <a:r>
              <a:rPr lang="en-GB" baseline="0" dirty="0"/>
              <a:t> </a:t>
            </a:r>
            <a:endParaRPr lang="en-GB" dirty="0"/>
          </a:p>
          <a:p>
            <a:endParaRPr lang="en-GB" dirty="0"/>
          </a:p>
          <a:p>
            <a:r>
              <a:rPr lang="en-GB" dirty="0"/>
              <a:t>This</a:t>
            </a:r>
            <a:r>
              <a:rPr lang="en-GB" baseline="0" dirty="0"/>
              <a:t> will be a seamless recruitment with the main study, so no halt in recruitment will take place</a:t>
            </a:r>
            <a:endParaRPr lang="en-GB" dirty="0"/>
          </a:p>
          <a:p>
            <a:endParaRPr lang="en-GB" dirty="0"/>
          </a:p>
          <a:p>
            <a:r>
              <a:rPr lang="en-GB" dirty="0"/>
              <a:t>Recruitment rate will be reviewed and will determine whether we can progress to main trial</a:t>
            </a:r>
          </a:p>
          <a:p>
            <a:r>
              <a:rPr lang="en-GB" dirty="0"/>
              <a:t>1 patient per month per site </a:t>
            </a:r>
          </a:p>
          <a:p>
            <a:endParaRPr lang="en-GB" dirty="0"/>
          </a:p>
          <a:p>
            <a:r>
              <a:rPr lang="en-GB" dirty="0"/>
              <a:t>Decision to progress will be made by funder and TSC</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14</a:t>
            </a:fld>
            <a:endParaRPr lang="en-US"/>
          </a:p>
        </p:txBody>
      </p:sp>
    </p:spTree>
    <p:extLst>
      <p:ext uri="{BB962C8B-B14F-4D97-AF65-F5344CB8AC3E}">
        <p14:creationId xmlns:p14="http://schemas.microsoft.com/office/powerpoint/2010/main" val="1974897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last slide. </a:t>
            </a:r>
          </a:p>
          <a:p>
            <a:endParaRPr lang="en-GB" dirty="0"/>
          </a:p>
          <a:p>
            <a:r>
              <a:rPr lang="en-GB" dirty="0"/>
              <a:t>Do not</a:t>
            </a:r>
            <a:r>
              <a:rPr lang="en-GB" baseline="0" dirty="0"/>
              <a:t> need to specifically test for pregnancy, but confirmed/apparent pregnancy should be excluded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This is a pragmatic trial and therefore will not exclude patients that are given hyperosmolar therapy prior to ICU admission. The rationale is that this trial is addressing the use of hyperosmolar therapy in monitored patients in intensive care. Un-monitored hyperosmolar therapy occurs in practice currently and is likely to continue after this trial. The sub-set of patients (with clinical signs of raised ICP) frequently will go direct to theatre for surgical intervention, which may resolve the raised ICP or indicate that injuries are non-survivable.</a:t>
            </a:r>
          </a:p>
          <a:p>
            <a:endParaRPr lang="en-GB" dirty="0"/>
          </a:p>
          <a:p>
            <a:r>
              <a:rPr lang="en-GB" dirty="0"/>
              <a:t>Aide memoires are available</a:t>
            </a:r>
          </a:p>
        </p:txBody>
      </p:sp>
      <p:sp>
        <p:nvSpPr>
          <p:cNvPr id="4" name="Slide Number Placeholder 3"/>
          <p:cNvSpPr>
            <a:spLocks noGrp="1"/>
          </p:cNvSpPr>
          <p:nvPr>
            <p:ph type="sldNum" sz="quarter" idx="10"/>
          </p:nvPr>
        </p:nvSpPr>
        <p:spPr/>
        <p:txBody>
          <a:bodyPr/>
          <a:lstStyle/>
          <a:p>
            <a:fld id="{D4C7D45C-C403-0D44-93A5-4FE1BEDB3D62}" type="slidenum">
              <a:rPr lang="en-US" smtClean="0"/>
              <a:t>15</a:t>
            </a:fld>
            <a:endParaRPr lang="en-US"/>
          </a:p>
        </p:txBody>
      </p:sp>
    </p:spTree>
    <p:extLst>
      <p:ext uri="{BB962C8B-B14F-4D97-AF65-F5344CB8AC3E}">
        <p14:creationId xmlns:p14="http://schemas.microsoft.com/office/powerpoint/2010/main" val="1081674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Screening starts when patients are admitted to ICU</a:t>
            </a:r>
            <a:r>
              <a:rPr lang="en-GB" baseline="0" dirty="0"/>
              <a:t> with a severe TBI.</a:t>
            </a:r>
          </a:p>
          <a:p>
            <a:endParaRPr lang="en-GB" baseline="0" dirty="0"/>
          </a:p>
          <a:p>
            <a:r>
              <a:rPr lang="en-GB" baseline="0" dirty="0"/>
              <a:t>If ICP raises in a patient to &gt;20mmHg within the 10 day eligibility window a previously screened patient can become eligible for the trial – in this situation we only want one set of screening data.  For patients who are only ineligible due to their ICP, screening should continue throughout the 10 day eligibility window, but only screening data from the final screening should be entered online – whether that is that the patient is ineligible at the end of the 10 day period, or at point of randomisation.</a:t>
            </a:r>
          </a:p>
          <a:p>
            <a:endParaRPr lang="en-GB" baseline="0" dirty="0"/>
          </a:p>
          <a:p>
            <a:r>
              <a:rPr lang="en-GB" baseline="0" dirty="0"/>
              <a:t>There is not a separate screening log on the online database, the same wizard is used for screened patients that is used for randomising a patient into the trial. There is a paper log that should be completed by sites to keep track of which patients have been screened – this should not be sent to the trial office as will contain patient identifiable data, which the trial does not have approval to receive prior to randomisation.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16</a:t>
            </a:fld>
            <a:endParaRPr lang="en-US"/>
          </a:p>
        </p:txBody>
      </p:sp>
    </p:spTree>
    <p:extLst>
      <p:ext uri="{BB962C8B-B14F-4D97-AF65-F5344CB8AC3E}">
        <p14:creationId xmlns:p14="http://schemas.microsoft.com/office/powerpoint/2010/main" val="1689001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17</a:t>
            </a:fld>
            <a:endParaRPr lang="en-US"/>
          </a:p>
        </p:txBody>
      </p:sp>
    </p:spTree>
    <p:extLst>
      <p:ext uri="{BB962C8B-B14F-4D97-AF65-F5344CB8AC3E}">
        <p14:creationId xmlns:p14="http://schemas.microsoft.com/office/powerpoint/2010/main" val="27015610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 - Key document -</a:t>
            </a:r>
            <a:endParaRPr lang="en-GB" dirty="0"/>
          </a:p>
          <a:p>
            <a:endParaRPr lang="en-GB" dirty="0"/>
          </a:p>
          <a:p>
            <a:r>
              <a:rPr lang="en-GB" dirty="0"/>
              <a:t>Along with entering</a:t>
            </a:r>
            <a:r>
              <a:rPr lang="en-GB" baseline="0" dirty="0"/>
              <a:t> </a:t>
            </a:r>
            <a:r>
              <a:rPr lang="en-GB" dirty="0"/>
              <a:t>the details onto</a:t>
            </a:r>
            <a:r>
              <a:rPr lang="en-GB" baseline="0" dirty="0"/>
              <a:t> the </a:t>
            </a:r>
            <a:r>
              <a:rPr lang="en-GB" dirty="0"/>
              <a:t>database this is a paper form</a:t>
            </a:r>
            <a:r>
              <a:rPr lang="en-GB" baseline="0" dirty="0"/>
              <a:t> </a:t>
            </a:r>
            <a:r>
              <a:rPr lang="en-GB" dirty="0"/>
              <a:t>will need to be signed on completion</a:t>
            </a:r>
            <a:r>
              <a:rPr lang="en-GB" baseline="0" dirty="0"/>
              <a:t> – ideally we would like to receive these forms as quickly as possible; as the trial is taking as pragmatic approach it is understood that there may be some delay. You should only complete one form for each patient screened. </a:t>
            </a:r>
            <a:endParaRPr lang="en-GB" dirty="0"/>
          </a:p>
          <a:p>
            <a:endParaRPr lang="en-GB" dirty="0"/>
          </a:p>
          <a:p>
            <a:r>
              <a:rPr lang="en-GB" dirty="0"/>
              <a:t>Copy</a:t>
            </a:r>
            <a:r>
              <a:rPr lang="en-GB" baseline="0" dirty="0"/>
              <a:t> of the screening and eligibility form to be emailed to SOS resource account.  For purposes of oversight, signatures will be cross-referenced against training sign off to ensure site staff are correctly trained. </a:t>
            </a:r>
          </a:p>
          <a:p>
            <a:endParaRPr lang="en-GB" baseline="0" dirty="0"/>
          </a:p>
          <a:p>
            <a:r>
              <a:rPr lang="en-GB" baseline="0" dirty="0"/>
              <a:t>We have sought advice from the MHRA with regard to enrolment in an emergency situation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18</a:t>
            </a:fld>
            <a:endParaRPr lang="en-US"/>
          </a:p>
        </p:txBody>
      </p:sp>
    </p:spTree>
    <p:extLst>
      <p:ext uri="{BB962C8B-B14F-4D97-AF65-F5344CB8AC3E}">
        <p14:creationId xmlns:p14="http://schemas.microsoft.com/office/powerpoint/2010/main" val="35830546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Randomisation wizard will prompt for th</a:t>
            </a:r>
            <a:r>
              <a:rPr lang="en-GB" baseline="0" dirty="0"/>
              <a:t>e information required – will need to confirm patient is eligible and enter age, GCS motor score and pupillary response which is all used to stratify the randomisation and ensure balance of patients across treatment arms (those variables are put into a model to calculate probability of unfavourable outcome at 6 months).</a:t>
            </a:r>
            <a:endParaRPr lang="en-GB" dirty="0"/>
          </a:p>
          <a:p>
            <a:r>
              <a:rPr lang="en-GB" dirty="0"/>
              <a:t>Individual</a:t>
            </a:r>
            <a:r>
              <a:rPr lang="en-GB" baseline="0" dirty="0"/>
              <a:t> logins issued once training is complete and green light issued</a:t>
            </a:r>
          </a:p>
          <a:p>
            <a:r>
              <a:rPr lang="en-GB" dirty="0"/>
              <a:t>Backup</a:t>
            </a:r>
            <a:r>
              <a:rPr lang="en-GB" baseline="0" dirty="0"/>
              <a:t> = paper based randomisation system where you will be given a TNO and treatment allocation – the patient can then be added to the database retrospectively</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19</a:t>
            </a:fld>
            <a:endParaRPr lang="en-US"/>
          </a:p>
        </p:txBody>
      </p:sp>
    </p:spTree>
    <p:extLst>
      <p:ext uri="{BB962C8B-B14F-4D97-AF65-F5344CB8AC3E}">
        <p14:creationId xmlns:p14="http://schemas.microsoft.com/office/powerpoint/2010/main" val="1941300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2</a:t>
            </a:fld>
            <a:endParaRPr lang="en-US"/>
          </a:p>
        </p:txBody>
      </p:sp>
    </p:spTree>
    <p:extLst>
      <p:ext uri="{BB962C8B-B14F-4D97-AF65-F5344CB8AC3E}">
        <p14:creationId xmlns:p14="http://schemas.microsoft.com/office/powerpoint/2010/main" val="4015624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Just to complete</a:t>
            </a:r>
            <a:r>
              <a:rPr lang="en-GB" baseline="0" dirty="0"/>
              <a:t> locally in order to track which patients have been screened and enrolled and match them to patient identifiers. It is important this log is accurate and kept up to date as it is how you will identify patients by their TNO prior to completing patient identifiers form on the database. </a:t>
            </a:r>
            <a:endParaRPr lang="en-GB" dirty="0"/>
          </a:p>
          <a:p>
            <a:endParaRPr lang="en-GB" baseline="0" dirty="0"/>
          </a:p>
          <a:p>
            <a:r>
              <a:rPr lang="en-GB" baseline="0" dirty="0"/>
              <a:t>DO NOT SEND THIS TO WCTU – this log will contain identifiers of patients not recruited into the SOS trial - the trials unit should not receive this information = breach of GDPR and deviation.</a:t>
            </a:r>
          </a:p>
          <a:p>
            <a:endParaRPr lang="en-GB" baseline="0" dirty="0"/>
          </a:p>
          <a:p>
            <a:r>
              <a:rPr lang="en-GB" baseline="0" dirty="0"/>
              <a:t>Electronic versions can be kept, please signpost where this is saved in the paper ISF (to be printed and filed when recruitment ends).</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20</a:t>
            </a:fld>
            <a:endParaRPr lang="en-US"/>
          </a:p>
        </p:txBody>
      </p:sp>
    </p:spTree>
    <p:extLst>
      <p:ext uri="{BB962C8B-B14F-4D97-AF65-F5344CB8AC3E}">
        <p14:creationId xmlns:p14="http://schemas.microsoft.com/office/powerpoint/2010/main" val="26717739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co-enrolling studies, would need to exchange protocols</a:t>
            </a:r>
            <a:r>
              <a:rPr lang="en-GB" baseline="0" dirty="0"/>
              <a:t> and both Trial Management Groups need to agree co-enrolment</a:t>
            </a:r>
          </a:p>
          <a:p>
            <a:endParaRPr lang="en-GB" baseline="0" dirty="0"/>
          </a:p>
          <a:p>
            <a:r>
              <a:rPr lang="en-GB" baseline="0" dirty="0"/>
              <a:t>Are there any conflicting trials, or other studies that would be recruiting from a similar patient population running in your ICU?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21</a:t>
            </a:fld>
            <a:endParaRPr lang="en-US"/>
          </a:p>
        </p:txBody>
      </p:sp>
    </p:spTree>
    <p:extLst>
      <p:ext uri="{BB962C8B-B14F-4D97-AF65-F5344CB8AC3E}">
        <p14:creationId xmlns:p14="http://schemas.microsoft.com/office/powerpoint/2010/main" val="106847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to talk through</a:t>
            </a:r>
          </a:p>
        </p:txBody>
      </p:sp>
      <p:sp>
        <p:nvSpPr>
          <p:cNvPr id="4" name="Slide Number Placeholder 3"/>
          <p:cNvSpPr>
            <a:spLocks noGrp="1"/>
          </p:cNvSpPr>
          <p:nvPr>
            <p:ph type="sldNum" sz="quarter" idx="10"/>
          </p:nvPr>
        </p:nvSpPr>
        <p:spPr/>
        <p:txBody>
          <a:bodyPr/>
          <a:lstStyle/>
          <a:p>
            <a:fld id="{D4C7D45C-C403-0D44-93A5-4FE1BEDB3D62}" type="slidenum">
              <a:rPr lang="en-US" smtClean="0"/>
              <a:t>22</a:t>
            </a:fld>
            <a:endParaRPr lang="en-US"/>
          </a:p>
        </p:txBody>
      </p:sp>
    </p:spTree>
    <p:extLst>
      <p:ext uri="{BB962C8B-B14F-4D97-AF65-F5344CB8AC3E}">
        <p14:creationId xmlns:p14="http://schemas.microsoft.com/office/powerpoint/2010/main" val="7014493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to talk through</a:t>
            </a:r>
          </a:p>
          <a:p>
            <a:endParaRPr lang="en-GB" baseline="0" dirty="0"/>
          </a:p>
        </p:txBody>
      </p:sp>
      <p:sp>
        <p:nvSpPr>
          <p:cNvPr id="4" name="Slide Number Placeholder 3"/>
          <p:cNvSpPr>
            <a:spLocks noGrp="1"/>
          </p:cNvSpPr>
          <p:nvPr>
            <p:ph type="sldNum" sz="quarter" idx="10"/>
          </p:nvPr>
        </p:nvSpPr>
        <p:spPr/>
        <p:txBody>
          <a:bodyPr/>
          <a:lstStyle/>
          <a:p>
            <a:fld id="{D4C7D45C-C403-0D44-93A5-4FE1BEDB3D62}" type="slidenum">
              <a:rPr lang="en-US" smtClean="0"/>
              <a:t>23</a:t>
            </a:fld>
            <a:endParaRPr lang="en-US"/>
          </a:p>
        </p:txBody>
      </p:sp>
    </p:spTree>
    <p:extLst>
      <p:ext uri="{BB962C8B-B14F-4D97-AF65-F5344CB8AC3E}">
        <p14:creationId xmlns:p14="http://schemas.microsoft.com/office/powerpoint/2010/main" val="32917413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to talk through.</a:t>
            </a:r>
          </a:p>
          <a:p>
            <a:r>
              <a:rPr lang="en-GB" dirty="0"/>
              <a:t>Use</a:t>
            </a:r>
            <a:r>
              <a:rPr lang="en-GB" baseline="0" dirty="0"/>
              <a:t> </a:t>
            </a:r>
            <a:r>
              <a:rPr lang="en-GB" dirty="0"/>
              <a:t>dosing table</a:t>
            </a:r>
            <a:r>
              <a:rPr lang="en-GB" baseline="0" dirty="0"/>
              <a:t> to help you calculate equivalent </a:t>
            </a:r>
            <a:r>
              <a:rPr lang="en-GB" baseline="0" dirty="0" err="1"/>
              <a:t>osmolar</a:t>
            </a:r>
            <a:r>
              <a:rPr lang="en-GB" baseline="0" dirty="0"/>
              <a:t> doses for different concentrations of the trial interventions. The full table can be found in the ISF and also available as an aide memoire.</a:t>
            </a:r>
            <a:endParaRPr lang="en-GB"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24</a:t>
            </a:fld>
            <a:endParaRPr lang="en-US"/>
          </a:p>
        </p:txBody>
      </p:sp>
    </p:spTree>
    <p:extLst>
      <p:ext uri="{BB962C8B-B14F-4D97-AF65-F5344CB8AC3E}">
        <p14:creationId xmlns:p14="http://schemas.microsoft.com/office/powerpoint/2010/main" val="31983803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 will not have</a:t>
            </a:r>
            <a:r>
              <a:rPr lang="en-GB" baseline="0" dirty="0"/>
              <a:t> capacity to consent for themselves</a:t>
            </a:r>
          </a:p>
          <a:p>
            <a:endParaRPr lang="en-GB" baseline="0" dirty="0"/>
          </a:p>
          <a:p>
            <a:r>
              <a:rPr lang="en-GB" baseline="0" dirty="0"/>
              <a:t>If urgent treatment needs to be provided, patient can be enrolled under deferred consent – this is permitted with the Medicines for Human Use (Clinical Trials) Regulations 2006 amendment. In this situation consent be obtained as soon as practically possible once the emergency is over. This can be from a legal representative as patient will likely still lack capacity.</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Any questions?</a:t>
            </a:r>
          </a:p>
          <a:p>
            <a:endParaRPr lang="en-GB" baseline="0" dirty="0"/>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54300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Consent should be sought as soon as possible following the initial emergency i.e. when appropriate to do so. We would expect this to be within 24 hours of enrolment in most cases. </a:t>
            </a:r>
          </a:p>
          <a:p>
            <a:r>
              <a:rPr lang="en-GB" dirty="0"/>
              <a:t>Different versions</a:t>
            </a:r>
            <a:r>
              <a:rPr lang="en-GB" baseline="0" dirty="0"/>
              <a:t> of PIS and consent form available depending on who’s consenting and whether it’s pre or post enrolment</a:t>
            </a:r>
          </a:p>
          <a:p>
            <a:endParaRPr lang="en-GB" baseline="0" dirty="0"/>
          </a:p>
          <a:p>
            <a:r>
              <a:rPr lang="en-GB" baseline="0" dirty="0"/>
              <a:t>Pre-enrolment – consenting to receive trial treatment and ongoing data collection</a:t>
            </a:r>
          </a:p>
          <a:p>
            <a:r>
              <a:rPr lang="en-GB" baseline="0" dirty="0"/>
              <a:t>Post-enrolment – consenting to ongoing data collection only (trial intervention complete at that point)</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26</a:t>
            </a:fld>
            <a:endParaRPr lang="en-US"/>
          </a:p>
        </p:txBody>
      </p:sp>
    </p:spTree>
    <p:extLst>
      <p:ext uri="{BB962C8B-B14F-4D97-AF65-F5344CB8AC3E}">
        <p14:creationId xmlns:p14="http://schemas.microsoft.com/office/powerpoint/2010/main" val="33961858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27</a:t>
            </a:fld>
            <a:endParaRPr lang="en-US"/>
          </a:p>
        </p:txBody>
      </p:sp>
    </p:spTree>
    <p:extLst>
      <p:ext uri="{BB962C8B-B14F-4D97-AF65-F5344CB8AC3E}">
        <p14:creationId xmlns:p14="http://schemas.microsoft.com/office/powerpoint/2010/main" val="22863435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Hierarchy</a:t>
            </a:r>
            <a:r>
              <a:rPr lang="en-GB" baseline="0" dirty="0"/>
              <a:t> – always approach </a:t>
            </a:r>
            <a:r>
              <a:rPr lang="en-GB" baseline="0" dirty="0" err="1"/>
              <a:t>PerLR</a:t>
            </a:r>
            <a:r>
              <a:rPr lang="en-GB" baseline="0" dirty="0"/>
              <a:t> first if available. If no such person, approach </a:t>
            </a:r>
            <a:r>
              <a:rPr lang="en-GB" baseline="0" dirty="0" err="1"/>
              <a:t>ProfLR</a:t>
            </a:r>
            <a:r>
              <a:rPr lang="en-GB" baseline="0" dirty="0"/>
              <a:t>. If a </a:t>
            </a:r>
            <a:r>
              <a:rPr lang="en-GB" baseline="0" dirty="0" err="1"/>
              <a:t>PerLR</a:t>
            </a:r>
            <a:r>
              <a:rPr lang="en-GB" baseline="0" dirty="0"/>
              <a:t> later becomes available before the patient regains capacity, they should be informed and consent should be obtained. Their consent or dissent will override that provided by the </a:t>
            </a:r>
            <a:r>
              <a:rPr lang="en-GB" baseline="0" dirty="0" err="1"/>
              <a:t>ProfLR</a:t>
            </a:r>
            <a:r>
              <a:rPr lang="en-GB" baseline="0" dirty="0"/>
              <a:t>.</a:t>
            </a:r>
          </a:p>
          <a:p>
            <a:endParaRPr lang="en-GB" baseline="0" dirty="0"/>
          </a:p>
          <a:p>
            <a:r>
              <a:rPr lang="en-GB" baseline="0" dirty="0"/>
              <a:t>Any questions?  Is this a familiar process?  Are there any specific issues surrounding this consent process?</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28</a:t>
            </a:fld>
            <a:endParaRPr lang="en-US"/>
          </a:p>
        </p:txBody>
      </p:sp>
    </p:spTree>
    <p:extLst>
      <p:ext uri="{BB962C8B-B14F-4D97-AF65-F5344CB8AC3E}">
        <p14:creationId xmlns:p14="http://schemas.microsoft.com/office/powerpoint/2010/main" val="1129802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After hospital discharge it will not be reasonable or practical to assess patient’s capacity and obtain written consent in the event that the patient regains capacity. Questionnaires will therefore be sent to the patient’s legal representative, and return of a completed questionnaire from either the legal representative or the patient will be considered implied consent.</a:t>
            </a:r>
          </a:p>
          <a:p>
            <a:r>
              <a:rPr lang="en-GB" dirty="0"/>
              <a:t>[consent</a:t>
            </a:r>
            <a:r>
              <a:rPr lang="en-GB" baseline="0" dirty="0"/>
              <a:t> from the legal rep remains valid]</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30</a:t>
            </a:fld>
            <a:endParaRPr lang="en-US"/>
          </a:p>
        </p:txBody>
      </p:sp>
    </p:spTree>
    <p:extLst>
      <p:ext uri="{BB962C8B-B14F-4D97-AF65-F5344CB8AC3E}">
        <p14:creationId xmlns:p14="http://schemas.microsoft.com/office/powerpoint/2010/main" val="1196487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a:t>
            </a:r>
            <a:r>
              <a:rPr lang="en-GB" baseline="0" dirty="0"/>
              <a:t> </a:t>
            </a:r>
            <a:r>
              <a:rPr lang="en-GB" baseline="0"/>
              <a:t>first slide.</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a:t>
            </a:fld>
            <a:endParaRPr lang="en-US"/>
          </a:p>
        </p:txBody>
      </p:sp>
    </p:spTree>
    <p:extLst>
      <p:ext uri="{BB962C8B-B14F-4D97-AF65-F5344CB8AC3E}">
        <p14:creationId xmlns:p14="http://schemas.microsoft.com/office/powerpoint/2010/main" val="393813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Written informed consent should be obtained if possible.</a:t>
            </a:r>
            <a:r>
              <a:rPr lang="en-GB" baseline="0" dirty="0"/>
              <a:t> Only in cases where it is not feasible, should witnessed verbal consent be obtained instead, e.g.</a:t>
            </a:r>
            <a:r>
              <a:rPr lang="en-GB" dirty="0"/>
              <a:t> if</a:t>
            </a:r>
            <a:r>
              <a:rPr lang="en-GB" baseline="0" dirty="0"/>
              <a:t> the personal legal representative is unable to attend the hospital to sign for themselves due to visiting restrictions, or if the patient tests positive for COVID-19.</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Verbal consent must be obtained in the presence of an impartial witness independent to the trial team e.g. doctor or nurse that is not on the delegation log.</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21047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a:t>
            </a:r>
            <a:r>
              <a:rPr lang="en-GB" baseline="0" dirty="0"/>
              <a:t> the personal legal representative is unable to attend the hospital to sign the consent form, verbal consent should be sought over the phone. The witness will need to listen to the conversation so the phone will need to be on loudspeaker. </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5837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witnessed</a:t>
            </a:r>
            <a:r>
              <a:rPr lang="en-GB" baseline="0" dirty="0"/>
              <a:t> verbal consent has been obtained complete the relevant section on page 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84624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Consent should be sought as soon as possible following the initial emergency i.e. when appropriate to do so. We would expect this to be within 24 hours in most cases. </a:t>
            </a:r>
          </a:p>
          <a:p>
            <a:r>
              <a:rPr lang="en-GB" dirty="0"/>
              <a:t>Different versions</a:t>
            </a:r>
            <a:r>
              <a:rPr lang="en-GB" baseline="0" dirty="0"/>
              <a:t> of PIS and consent form available depending on who’s consenting and whether it’s pre or post enrolment</a:t>
            </a:r>
          </a:p>
          <a:p>
            <a:endParaRPr lang="en-GB" baseline="0" dirty="0"/>
          </a:p>
          <a:p>
            <a:r>
              <a:rPr lang="en-GB" baseline="0" dirty="0"/>
              <a:t>Pre-enrolment – consenting to receive trial treatment and ongoing data collection</a:t>
            </a:r>
          </a:p>
          <a:p>
            <a:r>
              <a:rPr lang="en-GB" baseline="0" dirty="0"/>
              <a:t>Post-enrolment – consenting to ongoing data collection only (trial intervention complete at that point)</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Three signed copies of consent form – original in ISF, copy to patient/legal rep and copy for medical notes. </a:t>
            </a:r>
            <a:r>
              <a:rPr lang="en-GB" baseline="0"/>
              <a:t>If verbal consent has been obtained over the phone, you will need to send a copy to the personal legal representative.</a:t>
            </a:r>
            <a:endParaRPr lang="en-GB" baseline="0" dirty="0"/>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Ongoing process – confirmation that still happy to be involved in SOS should be sought and documented in patient notes when discussing with LR or patient.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Question: what are local policies for taking consent - Check whether research nurses at site can take consent for CTIMPs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16969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a:t>
            </a:r>
            <a:r>
              <a:rPr lang="en-GB" baseline="0" dirty="0"/>
              <a:t> patient is still in hospital – hospital team to check mortality status. If patient is discharged, WCTU team will check mortality</a:t>
            </a:r>
          </a:p>
          <a:p>
            <a:endParaRPr lang="en-GB" baseline="0" dirty="0"/>
          </a:p>
          <a:p>
            <a:r>
              <a:rPr lang="en-GB" baseline="0" dirty="0"/>
              <a:t>Ideally we would like follow-up data to be collected from a blinded member of staff i.e. not treating clinician – to eliminate any possibility of bias – Is this something that would be feasible?  Are there blinded and non-blinded teams? </a:t>
            </a:r>
          </a:p>
          <a:p>
            <a:endParaRPr lang="en-GB" baseline="0" dirty="0"/>
          </a:p>
          <a:p>
            <a:r>
              <a:rPr lang="en-GB" baseline="0" dirty="0"/>
              <a:t>On the CRFs it is captured whether the hospital staff member is blinded or not to the treatment allocation and this will be reviewed by the TMG</a:t>
            </a:r>
          </a:p>
        </p:txBody>
      </p:sp>
      <p:sp>
        <p:nvSpPr>
          <p:cNvPr id="4" name="Slide Number Placeholder 3"/>
          <p:cNvSpPr>
            <a:spLocks noGrp="1"/>
          </p:cNvSpPr>
          <p:nvPr>
            <p:ph type="sldNum" sz="quarter" idx="10"/>
          </p:nvPr>
        </p:nvSpPr>
        <p:spPr/>
        <p:txBody>
          <a:bodyPr/>
          <a:lstStyle/>
          <a:p>
            <a:fld id="{D4C7D45C-C403-0D44-93A5-4FE1BEDB3D62}" type="slidenum">
              <a:rPr lang="en-US" smtClean="0"/>
              <a:t>36</a:t>
            </a:fld>
            <a:endParaRPr lang="en-US"/>
          </a:p>
        </p:txBody>
      </p:sp>
    </p:spTree>
    <p:extLst>
      <p:ext uri="{BB962C8B-B14F-4D97-AF65-F5344CB8AC3E}">
        <p14:creationId xmlns:p14="http://schemas.microsoft.com/office/powerpoint/2010/main" val="30794115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Important to clarify with the patient/LR</a:t>
            </a:r>
            <a:r>
              <a:rPr lang="en-GB" baseline="0" dirty="0"/>
              <a:t> what exactly they’re withdrawing from – detail that on withdrawal form.</a:t>
            </a:r>
          </a:p>
          <a:p>
            <a:endParaRPr lang="en-GB" baseline="0" dirty="0"/>
          </a:p>
          <a:p>
            <a:r>
              <a:rPr lang="en-GB" baseline="0" dirty="0"/>
              <a:t>If insist on all data collected being removed then talk to us – sites do not have to delete all the data, we will deal with it.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37</a:t>
            </a:fld>
            <a:endParaRPr lang="en-US"/>
          </a:p>
        </p:txBody>
      </p:sp>
    </p:spTree>
    <p:extLst>
      <p:ext uri="{BB962C8B-B14F-4D97-AF65-F5344CB8AC3E}">
        <p14:creationId xmlns:p14="http://schemas.microsoft.com/office/powerpoint/2010/main" val="5016900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MHRA have confirmed that the drugs become IMP at the point of administration. Local protocols</a:t>
            </a:r>
            <a:r>
              <a:rPr lang="en-GB" baseline="0" dirty="0"/>
              <a:t> for drug management to be followed in full. Therefore no need for pharmacy file.</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38</a:t>
            </a:fld>
            <a:endParaRPr lang="en-US"/>
          </a:p>
        </p:txBody>
      </p:sp>
    </p:spTree>
    <p:extLst>
      <p:ext uri="{BB962C8B-B14F-4D97-AF65-F5344CB8AC3E}">
        <p14:creationId xmlns:p14="http://schemas.microsoft.com/office/powerpoint/2010/main" val="26532216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92D050"/>
                </a:solidFill>
              </a:rPr>
              <a:t>ISF/amendment management:</a:t>
            </a:r>
            <a:r>
              <a:rPr lang="en-GB" baseline="0" dirty="0">
                <a:solidFill>
                  <a:srgbClr val="92D050"/>
                </a:solidFill>
              </a:rPr>
              <a:t> </a:t>
            </a:r>
            <a:r>
              <a:rPr lang="en-GB" dirty="0">
                <a:solidFill>
                  <a:srgbClr val="92D050"/>
                </a:solidFill>
              </a:rPr>
              <a:t>Question to site – how would</a:t>
            </a:r>
            <a:r>
              <a:rPr lang="en-GB" baseline="0" dirty="0">
                <a:solidFill>
                  <a:srgbClr val="92D050"/>
                </a:solidFill>
              </a:rPr>
              <a:t> you like to receive updates to documentation? </a:t>
            </a:r>
            <a:endParaRPr lang="en-GB" dirty="0">
              <a:solidFill>
                <a:srgbClr val="92D05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92D05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92D050"/>
                </a:solidFill>
              </a:rPr>
              <a:t>Monitoring visits:</a:t>
            </a:r>
            <a:r>
              <a:rPr lang="en-GB" baseline="0" dirty="0">
                <a:solidFill>
                  <a:srgbClr val="92D050"/>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92D050"/>
                </a:solidFill>
              </a:rPr>
              <a:t>Question to site -</a:t>
            </a:r>
            <a:r>
              <a:rPr lang="en-GB" baseline="0" dirty="0">
                <a:solidFill>
                  <a:srgbClr val="92D050"/>
                </a:solidFill>
              </a:rPr>
              <a:t> </a:t>
            </a:r>
            <a:r>
              <a:rPr lang="en-GB" dirty="0">
                <a:solidFill>
                  <a:srgbClr val="92D050"/>
                </a:solidFill>
              </a:rPr>
              <a:t>what is source data</a:t>
            </a:r>
            <a:r>
              <a:rPr lang="en-GB" baseline="0" dirty="0">
                <a:solidFill>
                  <a:srgbClr val="92D050"/>
                </a:solidFill>
              </a:rPr>
              <a:t> and where is it held? Need access to source data for monitoring visits to complete source data verification.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solidFill>
                  <a:srgbClr val="92D050"/>
                </a:solidFill>
              </a:rPr>
              <a:t>A report will be sent after each visit and a response will be required from you within 28 days.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solidFill>
                <a:srgbClr val="92D05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solidFill>
                  <a:srgbClr val="92D050"/>
                </a:solidFill>
              </a:rPr>
              <a:t>Archive – site to archive all trial documentation for minimum of 10 years. </a:t>
            </a:r>
          </a:p>
          <a:p>
            <a:endParaRPr lang="en-GB" baseline="0" dirty="0">
              <a:solidFill>
                <a:srgbClr val="92D050"/>
              </a:solidFill>
            </a:endParaRPr>
          </a:p>
        </p:txBody>
      </p:sp>
      <p:sp>
        <p:nvSpPr>
          <p:cNvPr id="4" name="Slide Number Placeholder 3"/>
          <p:cNvSpPr>
            <a:spLocks noGrp="1"/>
          </p:cNvSpPr>
          <p:nvPr>
            <p:ph type="sldNum" sz="quarter" idx="10"/>
          </p:nvPr>
        </p:nvSpPr>
        <p:spPr/>
        <p:txBody>
          <a:bodyPr/>
          <a:lstStyle/>
          <a:p>
            <a:fld id="{D4C7D45C-C403-0D44-93A5-4FE1BEDB3D62}" type="slidenum">
              <a:rPr lang="en-US" smtClean="0"/>
              <a:t>39</a:t>
            </a:fld>
            <a:endParaRPr lang="en-US"/>
          </a:p>
        </p:txBody>
      </p:sp>
    </p:spTree>
    <p:extLst>
      <p:ext uri="{BB962C8B-B14F-4D97-AF65-F5344CB8AC3E}">
        <p14:creationId xmlns:p14="http://schemas.microsoft.com/office/powerpoint/2010/main" val="5844463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Reporting</a:t>
            </a:r>
            <a:r>
              <a:rPr lang="en-GB" baseline="0" dirty="0"/>
              <a:t> window can be extended if investigator site feels it is relevant to the IMP</a:t>
            </a:r>
            <a:endParaRPr lang="en-GB" dirty="0"/>
          </a:p>
          <a:p>
            <a:endParaRPr lang="en-GB" dirty="0"/>
          </a:p>
          <a:p>
            <a:r>
              <a:rPr lang="en-GB" dirty="0"/>
              <a:t>Event type - what makes it serious?</a:t>
            </a:r>
            <a:r>
              <a:rPr lang="en-GB" baseline="0" dirty="0"/>
              <a:t>: C</a:t>
            </a:r>
            <a:r>
              <a:rPr lang="en-GB" dirty="0"/>
              <a:t>larify reasons for exceptions - **provide</a:t>
            </a:r>
            <a:r>
              <a:rPr lang="en-GB" baseline="0" dirty="0"/>
              <a:t> examples?** - ask Matt</a:t>
            </a:r>
            <a:endParaRPr lang="en-GB" dirty="0"/>
          </a:p>
          <a:p>
            <a:endParaRPr lang="en-GB" dirty="0"/>
          </a:p>
          <a:p>
            <a:r>
              <a:rPr lang="en-GB" dirty="0"/>
              <a:t>If patient is randomised, but does not receive IMP - SAEs to reported up to and including 28 calendar days after randomisation.</a:t>
            </a:r>
          </a:p>
          <a:p>
            <a:endParaRPr lang="en-GB" dirty="0"/>
          </a:p>
          <a:p>
            <a:r>
              <a:rPr lang="en-GB" dirty="0" err="1"/>
              <a:t>SmPCs</a:t>
            </a:r>
            <a:r>
              <a:rPr lang="en-GB" dirty="0"/>
              <a:t>: Mannitol 10% and 15% Baxter Healthcare Ltd, 20% Fresenius </a:t>
            </a:r>
            <a:r>
              <a:rPr lang="en-GB" dirty="0" err="1"/>
              <a:t>Kabi</a:t>
            </a:r>
            <a:r>
              <a:rPr lang="en-GB" dirty="0"/>
              <a:t> Limited. Hypertonic saline 2.7% and 5% Fresenius </a:t>
            </a:r>
            <a:r>
              <a:rPr lang="en-GB" dirty="0" err="1"/>
              <a:t>Kabi</a:t>
            </a:r>
            <a:r>
              <a:rPr lang="en-GB" dirty="0"/>
              <a:t> Limited, 30% Torbay and South Devon NHS Foundation Trust, Torbay Pharmaceuticals</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40</a:t>
            </a:fld>
            <a:endParaRPr lang="en-US"/>
          </a:p>
        </p:txBody>
      </p:sp>
    </p:spTree>
    <p:extLst>
      <p:ext uri="{BB962C8B-B14F-4D97-AF65-F5344CB8AC3E}">
        <p14:creationId xmlns:p14="http://schemas.microsoft.com/office/powerpoint/2010/main" val="35278659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SAE Continuation Form is available if required</a:t>
            </a:r>
          </a:p>
          <a:p>
            <a:endParaRPr lang="en-GB" dirty="0"/>
          </a:p>
          <a:p>
            <a:r>
              <a:rPr lang="en-GB" dirty="0"/>
              <a:t>Highlight requirement to be on delegation log for doctor assessing and the person completing the form.</a:t>
            </a:r>
          </a:p>
        </p:txBody>
      </p:sp>
      <p:sp>
        <p:nvSpPr>
          <p:cNvPr id="4" name="Slide Number Placeholder 3"/>
          <p:cNvSpPr>
            <a:spLocks noGrp="1"/>
          </p:cNvSpPr>
          <p:nvPr>
            <p:ph type="sldNum" sz="quarter" idx="10"/>
          </p:nvPr>
        </p:nvSpPr>
        <p:spPr/>
        <p:txBody>
          <a:bodyPr/>
          <a:lstStyle/>
          <a:p>
            <a:fld id="{D4C7D45C-C403-0D44-93A5-4FE1BEDB3D62}" type="slidenum">
              <a:rPr lang="en-US" smtClean="0"/>
              <a:t>41</a:t>
            </a:fld>
            <a:endParaRPr lang="en-US"/>
          </a:p>
        </p:txBody>
      </p:sp>
    </p:spTree>
    <p:extLst>
      <p:ext uri="{BB962C8B-B14F-4D97-AF65-F5344CB8AC3E}">
        <p14:creationId xmlns:p14="http://schemas.microsoft.com/office/powerpoint/2010/main" val="984278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4</a:t>
            </a:fld>
            <a:endParaRPr lang="en-US"/>
          </a:p>
        </p:txBody>
      </p:sp>
    </p:spTree>
    <p:extLst>
      <p:ext uri="{BB962C8B-B14F-4D97-AF65-F5344CB8AC3E}">
        <p14:creationId xmlns:p14="http://schemas.microsoft.com/office/powerpoint/2010/main" val="10906194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Certain expected</a:t>
            </a:r>
            <a:r>
              <a:rPr lang="en-GB" baseline="0" dirty="0"/>
              <a:t> </a:t>
            </a:r>
            <a:r>
              <a:rPr lang="en-GB" dirty="0"/>
              <a:t>AEs are recorded</a:t>
            </a:r>
            <a:r>
              <a:rPr lang="en-GB" baseline="0" dirty="0"/>
              <a:t> on CRFs</a:t>
            </a:r>
            <a:endParaRPr lang="en-GB" dirty="0"/>
          </a:p>
          <a:p>
            <a:endParaRPr lang="en-GB" dirty="0"/>
          </a:p>
          <a:p>
            <a:r>
              <a:rPr lang="en-GB" dirty="0"/>
              <a:t>Expand on what WCTU's role is - Clinician assessing causality and trial team assessing expectedness using RSI</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42</a:t>
            </a:fld>
            <a:endParaRPr lang="en-US"/>
          </a:p>
        </p:txBody>
      </p:sp>
    </p:spTree>
    <p:extLst>
      <p:ext uri="{BB962C8B-B14F-4D97-AF65-F5344CB8AC3E}">
        <p14:creationId xmlns:p14="http://schemas.microsoft.com/office/powerpoint/2010/main" val="13630078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43</a:t>
            </a:fld>
            <a:endParaRPr lang="en-US"/>
          </a:p>
        </p:txBody>
      </p:sp>
    </p:spTree>
    <p:extLst>
      <p:ext uri="{BB962C8B-B14F-4D97-AF65-F5344CB8AC3E}">
        <p14:creationId xmlns:p14="http://schemas.microsoft.com/office/powerpoint/2010/main" val="19199396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online</a:t>
            </a:r>
            <a:r>
              <a:rPr lang="en-GB" baseline="0" dirty="0"/>
              <a:t> non-compliance form for all non-compliances linked to a participant. </a:t>
            </a:r>
          </a:p>
          <a:p>
            <a:endParaRPr lang="en-GB" baseline="0" dirty="0"/>
          </a:p>
          <a:p>
            <a:r>
              <a:rPr lang="en-GB" baseline="0" dirty="0"/>
              <a:t>For general site level non-compliances (not linked to a particular participant) e.g. lost the ISF – please complete the separate form electronically or by hand and send to WCTU by email. </a:t>
            </a:r>
          </a:p>
          <a:p>
            <a:endParaRPr lang="en-GB" baseline="0" dirty="0"/>
          </a:p>
          <a:p>
            <a:r>
              <a:rPr lang="en-GB" baseline="0" dirty="0"/>
              <a:t>If you need any help or </a:t>
            </a:r>
            <a:r>
              <a:rPr lang="en-GB" sz="1200" kern="1200" baseline="0" dirty="0">
                <a:solidFill>
                  <a:schemeClr val="tx1"/>
                </a:solidFill>
                <a:effectLst/>
                <a:latin typeface="+mn-lt"/>
                <a:ea typeface="+mn-ea"/>
                <a:cs typeface="+mn-cs"/>
              </a:rPr>
              <a:t>come across a non-compliance that</a:t>
            </a:r>
            <a:r>
              <a:rPr lang="en-GB" sz="1200" kern="1200" dirty="0">
                <a:solidFill>
                  <a:schemeClr val="tx1"/>
                </a:solidFill>
                <a:effectLst/>
                <a:latin typeface="+mn-lt"/>
                <a:ea typeface="+mn-ea"/>
                <a:cs typeface="+mn-cs"/>
              </a:rPr>
              <a:t> believe is serious or requires urgent attention, please call or email</a:t>
            </a:r>
            <a:r>
              <a:rPr lang="en-GB" sz="1200" kern="1200" baseline="0" dirty="0">
                <a:solidFill>
                  <a:schemeClr val="tx1"/>
                </a:solidFill>
                <a:effectLst/>
                <a:latin typeface="+mn-lt"/>
                <a:ea typeface="+mn-ea"/>
                <a:cs typeface="+mn-cs"/>
              </a:rPr>
              <a:t> the WCTU.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44</a:t>
            </a:fld>
            <a:endParaRPr lang="en-US"/>
          </a:p>
        </p:txBody>
      </p:sp>
    </p:spTree>
    <p:extLst>
      <p:ext uri="{BB962C8B-B14F-4D97-AF65-F5344CB8AC3E}">
        <p14:creationId xmlns:p14="http://schemas.microsoft.com/office/powerpoint/2010/main" val="27437037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45</a:t>
            </a:fld>
            <a:endParaRPr lang="en-US"/>
          </a:p>
        </p:txBody>
      </p:sp>
    </p:spTree>
    <p:extLst>
      <p:ext uri="{BB962C8B-B14F-4D97-AF65-F5344CB8AC3E}">
        <p14:creationId xmlns:p14="http://schemas.microsoft.com/office/powerpoint/2010/main" val="24623892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Randomising</a:t>
            </a:r>
            <a:r>
              <a:rPr lang="en-GB" baseline="0" dirty="0"/>
              <a:t> participants – need a log in to the database and need to be on delegation log. </a:t>
            </a:r>
          </a:p>
          <a:p>
            <a:r>
              <a:rPr lang="en-GB" baseline="0" dirty="0"/>
              <a:t>Question to site - how they are going to ensure enough people on the delegation log to allow randomisation to continue out of hours?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46</a:t>
            </a:fld>
            <a:endParaRPr lang="en-US"/>
          </a:p>
        </p:txBody>
      </p:sp>
    </p:spTree>
    <p:extLst>
      <p:ext uri="{BB962C8B-B14F-4D97-AF65-F5344CB8AC3E}">
        <p14:creationId xmlns:p14="http://schemas.microsoft.com/office/powerpoint/2010/main" val="33868955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Training log – this is a rolling document and should be signed</a:t>
            </a:r>
            <a:r>
              <a:rPr lang="en-GB" baseline="0" dirty="0"/>
              <a:t> by all staff involved to demonstrate that they have been suitably trained in their trial role. </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47</a:t>
            </a:fld>
            <a:endParaRPr lang="en-US"/>
          </a:p>
        </p:txBody>
      </p:sp>
    </p:spTree>
    <p:extLst>
      <p:ext uri="{BB962C8B-B14F-4D97-AF65-F5344CB8AC3E}">
        <p14:creationId xmlns:p14="http://schemas.microsoft.com/office/powerpoint/2010/main" val="20904664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Training log – this is a rolling document and should be signed</a:t>
            </a:r>
            <a:r>
              <a:rPr lang="en-GB" baseline="0" dirty="0"/>
              <a:t> by all staff involved to demonstrate that they have been suitably trained in their trial role. </a:t>
            </a:r>
          </a:p>
          <a:p>
            <a:endParaRPr lang="en-GB" baseline="0" dirty="0"/>
          </a:p>
          <a:p>
            <a:r>
              <a:rPr lang="en-GB" dirty="0"/>
              <a:t>We are</a:t>
            </a:r>
            <a:r>
              <a:rPr lang="en-GB" baseline="0" dirty="0"/>
              <a:t> only collecting a copy of CV and GCP cert for the PI but it is </a:t>
            </a:r>
            <a:r>
              <a:rPr lang="en-GB" sz="1200" kern="1200" dirty="0">
                <a:solidFill>
                  <a:schemeClr val="tx1"/>
                </a:solidFill>
                <a:effectLst/>
                <a:latin typeface="+mn-lt"/>
                <a:ea typeface="+mn-ea"/>
                <a:cs typeface="+mn-cs"/>
              </a:rPr>
              <a:t>expected that CVs &amp; GCP certs will be available for monitoring purposes/on request for all others on del log. Please file these</a:t>
            </a:r>
            <a:r>
              <a:rPr lang="en-GB" sz="1200" kern="1200" baseline="0" dirty="0">
                <a:solidFill>
                  <a:schemeClr val="tx1"/>
                </a:solidFill>
                <a:effectLst/>
                <a:latin typeface="+mn-lt"/>
                <a:ea typeface="+mn-ea"/>
                <a:cs typeface="+mn-cs"/>
              </a:rPr>
              <a:t> in your site file (just don’t need to send a copy to WCTU). </a:t>
            </a:r>
          </a:p>
        </p:txBody>
      </p:sp>
      <p:sp>
        <p:nvSpPr>
          <p:cNvPr id="4" name="Slide Number Placeholder 3"/>
          <p:cNvSpPr>
            <a:spLocks noGrp="1"/>
          </p:cNvSpPr>
          <p:nvPr>
            <p:ph type="sldNum" sz="quarter" idx="10"/>
          </p:nvPr>
        </p:nvSpPr>
        <p:spPr/>
        <p:txBody>
          <a:bodyPr/>
          <a:lstStyle/>
          <a:p>
            <a:fld id="{D4C7D45C-C403-0D44-93A5-4FE1BEDB3D62}" type="slidenum">
              <a:rPr lang="en-US" smtClean="0"/>
              <a:t>48</a:t>
            </a:fld>
            <a:endParaRPr lang="en-US"/>
          </a:p>
        </p:txBody>
      </p:sp>
    </p:spTree>
    <p:extLst>
      <p:ext uri="{BB962C8B-B14F-4D97-AF65-F5344CB8AC3E}">
        <p14:creationId xmlns:p14="http://schemas.microsoft.com/office/powerpoint/2010/main" val="27507204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94780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examples</a:t>
            </a:r>
            <a:r>
              <a:rPr lang="en-GB" baseline="0" dirty="0"/>
              <a:t> – let us know if there’s anything else that would be useful!</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50</a:t>
            </a:fld>
            <a:endParaRPr lang="en-US"/>
          </a:p>
        </p:txBody>
      </p:sp>
    </p:spTree>
    <p:extLst>
      <p:ext uri="{BB962C8B-B14F-4D97-AF65-F5344CB8AC3E}">
        <p14:creationId xmlns:p14="http://schemas.microsoft.com/office/powerpoint/2010/main" val="37499136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51</a:t>
            </a:fld>
            <a:endParaRPr lang="en-US"/>
          </a:p>
        </p:txBody>
      </p:sp>
    </p:spTree>
    <p:extLst>
      <p:ext uri="{BB962C8B-B14F-4D97-AF65-F5344CB8AC3E}">
        <p14:creationId xmlns:p14="http://schemas.microsoft.com/office/powerpoint/2010/main" val="1395747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5</a:t>
            </a:fld>
            <a:endParaRPr lang="en-US"/>
          </a:p>
        </p:txBody>
      </p:sp>
    </p:spTree>
    <p:extLst>
      <p:ext uri="{BB962C8B-B14F-4D97-AF65-F5344CB8AC3E}">
        <p14:creationId xmlns:p14="http://schemas.microsoft.com/office/powerpoint/2010/main" val="4901754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none" dirty="0"/>
              <a:t>Please use browsers </a:t>
            </a:r>
            <a:r>
              <a:rPr lang="en-GB" u="none" baseline="0" dirty="0"/>
              <a:t>Edge or Chrome – this is covered in the Data Collection Guide</a:t>
            </a:r>
            <a:endParaRPr lang="en-GB" u="none" dirty="0"/>
          </a:p>
          <a:p>
            <a:endParaRPr lang="en-GB" u="sng" dirty="0"/>
          </a:p>
          <a:p>
            <a:r>
              <a:rPr lang="en-GB" u="sng" dirty="0"/>
              <a:t>Browser		Compatibility</a:t>
            </a:r>
          </a:p>
          <a:p>
            <a:r>
              <a:rPr lang="en-GB" dirty="0"/>
              <a:t>Internet Explorer	Not compatible</a:t>
            </a:r>
          </a:p>
          <a:p>
            <a:r>
              <a:rPr lang="en-GB" dirty="0"/>
              <a:t>Edge		Fully supported (recommended)</a:t>
            </a:r>
          </a:p>
          <a:p>
            <a:r>
              <a:rPr lang="en-GB" dirty="0"/>
              <a:t>Chrome		Fully supported (recommended)</a:t>
            </a:r>
          </a:p>
          <a:p>
            <a:r>
              <a:rPr lang="en-GB" dirty="0"/>
              <a:t>Firefox		Not supported but usable</a:t>
            </a:r>
          </a:p>
          <a:p>
            <a:r>
              <a:rPr lang="en-GB" dirty="0"/>
              <a:t>Safari		Not supported (unknown usability)</a:t>
            </a:r>
          </a:p>
          <a:p>
            <a:r>
              <a:rPr lang="en-GB" dirty="0"/>
              <a:t>Opera		Not supported (unknown usability)</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52</a:t>
            </a:fld>
            <a:endParaRPr lang="en-US"/>
          </a:p>
        </p:txBody>
      </p:sp>
    </p:spTree>
    <p:extLst>
      <p:ext uri="{BB962C8B-B14F-4D97-AF65-F5344CB8AC3E}">
        <p14:creationId xmlns:p14="http://schemas.microsoft.com/office/powerpoint/2010/main" val="298068867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53</a:t>
            </a:fld>
            <a:endParaRPr lang="en-US"/>
          </a:p>
        </p:txBody>
      </p:sp>
    </p:spTree>
    <p:extLst>
      <p:ext uri="{BB962C8B-B14F-4D97-AF65-F5344CB8AC3E}">
        <p14:creationId xmlns:p14="http://schemas.microsoft.com/office/powerpoint/2010/main" val="6762936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Recording routine clinical data only</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54</a:t>
            </a:fld>
            <a:endParaRPr lang="en-US"/>
          </a:p>
        </p:txBody>
      </p:sp>
    </p:spTree>
    <p:extLst>
      <p:ext uri="{BB962C8B-B14F-4D97-AF65-F5344CB8AC3E}">
        <p14:creationId xmlns:p14="http://schemas.microsoft.com/office/powerpoint/2010/main" val="27500305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Recording routine clinical data only – nothing above and beyond</a:t>
            </a:r>
            <a:r>
              <a:rPr lang="en-GB"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a:t>ICP monitoring – when started and stopped, ICP device used, any problems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a:t>Concomitant treatments – update as go along but can complete on discharge from ICU.</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endParaRPr lang="en-GB"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55</a:t>
            </a:fld>
            <a:endParaRPr lang="en-US"/>
          </a:p>
        </p:txBody>
      </p:sp>
    </p:spTree>
    <p:extLst>
      <p:ext uri="{BB962C8B-B14F-4D97-AF65-F5344CB8AC3E}">
        <p14:creationId xmlns:p14="http://schemas.microsoft.com/office/powerpoint/2010/main" val="299337446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Day 0 = day</a:t>
            </a:r>
            <a:r>
              <a:rPr lang="en-GB" baseline="0" dirty="0"/>
              <a:t> of randomisation</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56</a:t>
            </a:fld>
            <a:endParaRPr lang="en-US"/>
          </a:p>
        </p:txBody>
      </p:sp>
    </p:spTree>
    <p:extLst>
      <p:ext uri="{BB962C8B-B14F-4D97-AF65-F5344CB8AC3E}">
        <p14:creationId xmlns:p14="http://schemas.microsoft.com/office/powerpoint/2010/main" val="226519973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Daily data should</a:t>
            </a:r>
            <a:r>
              <a:rPr lang="en-GB" baseline="0" dirty="0"/>
              <a:t> be entered asap.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92D050"/>
                </a:solidFill>
              </a:rPr>
              <a:t>If not discussed earlier,</a:t>
            </a:r>
            <a:r>
              <a:rPr lang="en-GB" baseline="0" dirty="0">
                <a:solidFill>
                  <a:srgbClr val="92D050"/>
                </a:solidFill>
              </a:rPr>
              <a:t> q</a:t>
            </a:r>
            <a:r>
              <a:rPr lang="en-GB" dirty="0">
                <a:solidFill>
                  <a:srgbClr val="92D050"/>
                </a:solidFill>
              </a:rPr>
              <a:t>uestion to site – what is source data</a:t>
            </a:r>
            <a:r>
              <a:rPr lang="en-GB" baseline="0" dirty="0">
                <a:solidFill>
                  <a:srgbClr val="92D050"/>
                </a:solidFill>
              </a:rPr>
              <a:t> and where is it held?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57</a:t>
            </a:fld>
            <a:endParaRPr lang="en-US"/>
          </a:p>
        </p:txBody>
      </p:sp>
    </p:spTree>
    <p:extLst>
      <p:ext uri="{BB962C8B-B14F-4D97-AF65-F5344CB8AC3E}">
        <p14:creationId xmlns:p14="http://schemas.microsoft.com/office/powerpoint/2010/main" val="295551040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58</a:t>
            </a:fld>
            <a:endParaRPr lang="en-US"/>
          </a:p>
        </p:txBody>
      </p:sp>
    </p:spTree>
    <p:extLst>
      <p:ext uri="{BB962C8B-B14F-4D97-AF65-F5344CB8AC3E}">
        <p14:creationId xmlns:p14="http://schemas.microsoft.com/office/powerpoint/2010/main" val="268739094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59</a:t>
            </a:fld>
            <a:endParaRPr lang="en-US"/>
          </a:p>
        </p:txBody>
      </p:sp>
    </p:spTree>
    <p:extLst>
      <p:ext uri="{BB962C8B-B14F-4D97-AF65-F5344CB8AC3E}">
        <p14:creationId xmlns:p14="http://schemas.microsoft.com/office/powerpoint/2010/main" val="61196406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60</a:t>
            </a:fld>
            <a:endParaRPr lang="en-US"/>
          </a:p>
        </p:txBody>
      </p:sp>
    </p:spTree>
    <p:extLst>
      <p:ext uri="{BB962C8B-B14F-4D97-AF65-F5344CB8AC3E}">
        <p14:creationId xmlns:p14="http://schemas.microsoft.com/office/powerpoint/2010/main" val="95688764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61</a:t>
            </a:fld>
            <a:endParaRPr lang="en-US"/>
          </a:p>
        </p:txBody>
      </p:sp>
    </p:spTree>
    <p:extLst>
      <p:ext uri="{BB962C8B-B14F-4D97-AF65-F5344CB8AC3E}">
        <p14:creationId xmlns:p14="http://schemas.microsoft.com/office/powerpoint/2010/main" val="583239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6</a:t>
            </a:fld>
            <a:endParaRPr lang="en-US"/>
          </a:p>
        </p:txBody>
      </p:sp>
    </p:spTree>
    <p:extLst>
      <p:ext uri="{BB962C8B-B14F-4D97-AF65-F5344CB8AC3E}">
        <p14:creationId xmlns:p14="http://schemas.microsoft.com/office/powerpoint/2010/main" val="173856681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62</a:t>
            </a:fld>
            <a:endParaRPr lang="en-US"/>
          </a:p>
        </p:txBody>
      </p:sp>
    </p:spTree>
    <p:extLst>
      <p:ext uri="{BB962C8B-B14F-4D97-AF65-F5344CB8AC3E}">
        <p14:creationId xmlns:p14="http://schemas.microsoft.com/office/powerpoint/2010/main" val="3428435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7</a:t>
            </a:fld>
            <a:endParaRPr lang="en-US"/>
          </a:p>
        </p:txBody>
      </p:sp>
    </p:spTree>
    <p:extLst>
      <p:ext uri="{BB962C8B-B14F-4D97-AF65-F5344CB8AC3E}">
        <p14:creationId xmlns:p14="http://schemas.microsoft.com/office/powerpoint/2010/main" val="1953621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8</a:t>
            </a:fld>
            <a:endParaRPr lang="en-US"/>
          </a:p>
        </p:txBody>
      </p:sp>
    </p:spTree>
    <p:extLst>
      <p:ext uri="{BB962C8B-B14F-4D97-AF65-F5344CB8AC3E}">
        <p14:creationId xmlns:p14="http://schemas.microsoft.com/office/powerpoint/2010/main" val="4271304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9</a:t>
            </a:fld>
            <a:endParaRPr lang="en-US"/>
          </a:p>
        </p:txBody>
      </p:sp>
    </p:spTree>
    <p:extLst>
      <p:ext uri="{BB962C8B-B14F-4D97-AF65-F5344CB8AC3E}">
        <p14:creationId xmlns:p14="http://schemas.microsoft.com/office/powerpoint/2010/main" val="103857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564439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621F407-ACA2-4E53-97FE-4EFBBE823E98}" type="datetimeFigureOut">
              <a:rPr lang="en-GB" smtClean="0"/>
              <a:t>16/05/2022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194947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621F407-ACA2-4E53-97FE-4EFBBE823E98}" type="datetimeFigureOut">
              <a:rPr lang="en-GB" smtClean="0"/>
              <a:t>16/05/2022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141188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21F407-ACA2-4E53-97FE-4EFBBE823E98}" type="datetimeFigureOut">
              <a:rPr lang="en-GB" smtClean="0"/>
              <a:t>16/05/2022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125100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621F407-ACA2-4E53-97FE-4EFBBE823E98}" type="datetimeFigureOut">
              <a:rPr lang="en-GB" smtClean="0"/>
              <a:t>16/05/2022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261033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621F407-ACA2-4E53-97FE-4EFBBE823E98}" type="datetimeFigureOut">
              <a:rPr lang="en-GB" smtClean="0"/>
              <a:t>16/05/2022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7991892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16/05/2022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2648955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16/05/2022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575816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488667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513925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5"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6"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959222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940860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395536" y="2564905"/>
            <a:ext cx="8424936" cy="3960439"/>
          </a:xfrm>
          <a:prstGeom prst="rect">
            <a:avLst/>
          </a:prstGeom>
        </p:spPr>
        <p:txBody>
          <a:bodyPr vert="horz"/>
          <a:lstStyle>
            <a:lvl1pPr marL="0" indent="0">
              <a:buNone/>
              <a:defRPr sz="2000"/>
            </a:lvl1pPr>
          </a:lstStyle>
          <a:p>
            <a:pPr lvl="0"/>
            <a:r>
              <a:rPr lang="en-US" dirty="0"/>
              <a:t>Text here….</a:t>
            </a:r>
          </a:p>
        </p:txBody>
      </p:sp>
      <p:sp>
        <p:nvSpPr>
          <p:cNvPr id="7" name="Text Placeholder 2"/>
          <p:cNvSpPr>
            <a:spLocks noGrp="1"/>
          </p:cNvSpPr>
          <p:nvPr>
            <p:ph type="body" sz="quarter" idx="10" hasCustomPrompt="1"/>
          </p:nvPr>
        </p:nvSpPr>
        <p:spPr>
          <a:xfrm>
            <a:off x="395463" y="1700808"/>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4197790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117145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16/05/2022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359344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16/05/2022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24059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21F407-ACA2-4E53-97FE-4EFBBE823E98}" type="datetimeFigureOut">
              <a:rPr lang="en-GB" smtClean="0"/>
              <a:t>16/05/2022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2953980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621F407-ACA2-4E53-97FE-4EFBBE823E98}" type="datetimeFigureOut">
              <a:rPr lang="en-GB" smtClean="0"/>
              <a:t>16/05/2022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0427148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689" y="6517"/>
            <a:ext cx="9126621" cy="6844966"/>
          </a:xfrm>
          <a:prstGeom prst="rect">
            <a:avLst/>
          </a:prstGeom>
        </p:spPr>
      </p:pic>
    </p:spTree>
    <p:extLst>
      <p:ext uri="{BB962C8B-B14F-4D97-AF65-F5344CB8AC3E}">
        <p14:creationId xmlns:p14="http://schemas.microsoft.com/office/powerpoint/2010/main" val="26964623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5"/>
          </a:xfrm>
          <a:prstGeom prst="rect">
            <a:avLst/>
          </a:prstGeom>
        </p:spPr>
      </p:pic>
    </p:spTree>
    <p:extLst>
      <p:ext uri="{BB962C8B-B14F-4D97-AF65-F5344CB8AC3E}">
        <p14:creationId xmlns:p14="http://schemas.microsoft.com/office/powerpoint/2010/main" val="1328915285"/>
      </p:ext>
    </p:extLst>
  </p:cSld>
  <p:clrMap bg1="lt1" tx1="dk1" bg2="lt2" tx2="dk2" accent1="accent1" accent2="accent2" accent3="accent3" accent4="accent4" accent5="accent5" accent6="accent6" hlink="hlink" folHlink="folHlink"/>
  <p:sldLayoutIdLst>
    <p:sldLayoutId id="2147483676" r:id="rId1"/>
    <p:sldLayoutId id="2147483677"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621F407-ACA2-4E53-97FE-4EFBBE823E98}" type="datetimeFigureOut">
              <a:rPr lang="en-GB" smtClean="0"/>
              <a:t>16/05/2022</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FF4D09C-AC24-4D74-A751-5E1EE78967FF}" type="slidenum">
              <a:rPr lang="en-GB" smtClean="0"/>
              <a:t>‹#›</a:t>
            </a:fld>
            <a:endParaRPr lang="en-GB"/>
          </a:p>
        </p:txBody>
      </p:sp>
    </p:spTree>
    <p:extLst>
      <p:ext uri="{BB962C8B-B14F-4D97-AF65-F5344CB8AC3E}">
        <p14:creationId xmlns:p14="http://schemas.microsoft.com/office/powerpoint/2010/main" val="255257983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3.jpg"/></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6.jpeg"/><Relationship Id="rId12"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3.jpg"/><Relationship Id="rId11" Type="http://schemas.openxmlformats.org/officeDocument/2006/relationships/image" Target="../media/image10.jpeg"/><Relationship Id="rId5" Type="http://schemas.openxmlformats.org/officeDocument/2006/relationships/image" Target="../media/image5.png"/><Relationship Id="rId10" Type="http://schemas.openxmlformats.org/officeDocument/2006/relationships/image" Target="../media/image9.jpg"/><Relationship Id="rId4" Type="http://schemas.openxmlformats.org/officeDocument/2006/relationships/hyperlink" Target="mailto:sostrial@warwick.ac.uk" TargetMode="External"/><Relationship Id="rId9" Type="http://schemas.openxmlformats.org/officeDocument/2006/relationships/image" Target="../media/image8.jp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hyperlink" Target="https://warwick.ac.uk/fac/sci/med/research/ctu/trials/sos/health/co-enrolment/" TargetMode="External"/><Relationship Id="rId2" Type="http://schemas.openxmlformats.org/officeDocument/2006/relationships/notesSlide" Target="../notesSlides/notesSlide21.xml"/><Relationship Id="rId1" Type="http://schemas.openxmlformats.org/officeDocument/2006/relationships/slideLayout" Target="../slideLayouts/slideLayout18.xml"/><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2.xml"/><Relationship Id="rId1" Type="http://schemas.openxmlformats.org/officeDocument/2006/relationships/slideLayout" Target="../slideLayouts/slideLayout18.xml"/><Relationship Id="rId6" Type="http://schemas.openxmlformats.org/officeDocument/2006/relationships/image" Target="../media/image23.emf"/><Relationship Id="rId5" Type="http://schemas.openxmlformats.org/officeDocument/2006/relationships/image" Target="../media/image3.jp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18.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Layout" Target="../diagrams/layout1.xml"/><Relationship Id="rId7" Type="http://schemas.openxmlformats.org/officeDocument/2006/relationships/image" Target="../media/image25.png"/><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18.xml"/><Relationship Id="rId4" Type="http://schemas.openxmlformats.org/officeDocument/2006/relationships/image" Target="../media/image26.jpg"/></Relationships>
</file>

<file path=ppt/slides/_rels/slide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jpg"/><Relationship Id="rId7" Type="http://schemas.openxmlformats.org/officeDocument/2006/relationships/diagramColors" Target="../diagrams/colors2.xml"/><Relationship Id="rId2" Type="http://schemas.openxmlformats.org/officeDocument/2006/relationships/notesSlide" Target="../notesSlides/notesSlide31.xml"/><Relationship Id="rId1" Type="http://schemas.openxmlformats.org/officeDocument/2006/relationships/slideLayout" Target="../slideLayouts/slideLayout18.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2.xml"/><Relationship Id="rId1" Type="http://schemas.openxmlformats.org/officeDocument/2006/relationships/slideLayout" Target="../slideLayouts/slideLayout18.xml"/><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18.xml"/><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8.xml"/><Relationship Id="rId1" Type="http://schemas.openxmlformats.org/officeDocument/2006/relationships/slideLayout" Target="../slideLayouts/slideLayout18.xml"/><Relationship Id="rId4" Type="http://schemas.openxmlformats.org/officeDocument/2006/relationships/hyperlink" Target="mailto:WCTUQA@warwick.ac.uk"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33.jpg"/><Relationship Id="rId2" Type="http://schemas.openxmlformats.org/officeDocument/2006/relationships/notesSlide" Target="../notesSlides/notesSlide39.xml"/><Relationship Id="rId1" Type="http://schemas.openxmlformats.org/officeDocument/2006/relationships/slideLayout" Target="../slideLayouts/slideLayout18.xml"/><Relationship Id="rId6" Type="http://schemas.openxmlformats.org/officeDocument/2006/relationships/image" Target="../media/image32.jpg"/><Relationship Id="rId5" Type="http://schemas.openxmlformats.org/officeDocument/2006/relationships/image" Target="../media/image31.jpg"/><Relationship Id="rId4" Type="http://schemas.openxmlformats.org/officeDocument/2006/relationships/image" Target="../media/image30.jpg"/></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1.xml"/><Relationship Id="rId1" Type="http://schemas.openxmlformats.org/officeDocument/2006/relationships/slideLayout" Target="../slideLayouts/slideLayout18.xml"/><Relationship Id="rId4" Type="http://schemas.openxmlformats.org/officeDocument/2006/relationships/image" Target="../media/image35.png"/></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2.xml"/><Relationship Id="rId1" Type="http://schemas.openxmlformats.org/officeDocument/2006/relationships/slideLayout" Target="../slideLayouts/slideLayout18.xml"/><Relationship Id="rId4" Type="http://schemas.openxmlformats.org/officeDocument/2006/relationships/image" Target="../media/image36.png"/></Relationships>
</file>

<file path=ppt/slides/_rels/slide4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7.xml"/><Relationship Id="rId1" Type="http://schemas.openxmlformats.org/officeDocument/2006/relationships/slideLayout" Target="../slideLayouts/slideLayout18.xml"/><Relationship Id="rId4" Type="http://schemas.openxmlformats.org/officeDocument/2006/relationships/hyperlink" Target="https://docs.google.com/forms/d/e/1FAIpQLScv5XTwVbbRNXhru1jDU70u1bE8xw3UaHW2XCoYmQ4FIXgcvQ/viewfor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7.png"/><Relationship Id="rId7" Type="http://schemas.openxmlformats.org/officeDocument/2006/relationships/image" Target="../media/image40.png"/><Relationship Id="rId2" Type="http://schemas.openxmlformats.org/officeDocument/2006/relationships/notesSlide" Target="../notesSlides/notesSlide48.xml"/><Relationship Id="rId1" Type="http://schemas.openxmlformats.org/officeDocument/2006/relationships/slideLayout" Target="../slideLayouts/slideLayout18.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jpg"/><Relationship Id="rId9" Type="http://schemas.openxmlformats.org/officeDocument/2006/relationships/image" Target="../media/image42.png"/></Relationships>
</file>

<file path=ppt/slides/_rels/slide5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9.xml"/><Relationship Id="rId1" Type="http://schemas.openxmlformats.org/officeDocument/2006/relationships/slideLayout" Target="../slideLayouts/slideLayout18.xml"/><Relationship Id="rId4" Type="http://schemas.openxmlformats.org/officeDocument/2006/relationships/image" Target="../media/image43.jpeg"/></Relationships>
</file>

<file path=ppt/slides/_rels/slide5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8.xml"/><Relationship Id="rId5" Type="http://schemas.openxmlformats.org/officeDocument/2006/relationships/image" Target="../media/image3.jp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395536" y="4835438"/>
            <a:ext cx="8424936" cy="648816"/>
          </a:xfrm>
        </p:spPr>
        <p:txBody>
          <a:bodyPr/>
          <a:lstStyle/>
          <a:p>
            <a:r>
              <a:rPr lang="en-US" b="1" dirty="0"/>
              <a:t>Site Initiation Visit</a:t>
            </a:r>
          </a:p>
        </p:txBody>
      </p:sp>
      <p:sp>
        <p:nvSpPr>
          <p:cNvPr id="10" name="Text Placeholder 9"/>
          <p:cNvSpPr>
            <a:spLocks noGrp="1"/>
          </p:cNvSpPr>
          <p:nvPr>
            <p:ph type="body" sz="quarter" idx="11"/>
          </p:nvPr>
        </p:nvSpPr>
        <p:spPr>
          <a:xfrm>
            <a:off x="395536" y="6056709"/>
            <a:ext cx="8424936" cy="648072"/>
          </a:xfrm>
        </p:spPr>
        <p:txBody>
          <a:bodyPr>
            <a:normAutofit/>
          </a:bodyPr>
          <a:lstStyle/>
          <a:p>
            <a:r>
              <a:rPr lang="en-US" sz="2800" dirty="0"/>
              <a:t>V9.0</a:t>
            </a:r>
            <a:r>
              <a:rPr lang="en-US" sz="2800" dirty="0">
                <a:solidFill>
                  <a:srgbClr val="FF0000"/>
                </a:solidFill>
              </a:rPr>
              <a:t>  </a:t>
            </a:r>
            <a:r>
              <a:rPr lang="en-US" sz="2800" dirty="0">
                <a:solidFill>
                  <a:schemeClr val="tx1"/>
                </a:solidFill>
              </a:rPr>
              <a:t>11 May 2022 </a:t>
            </a:r>
            <a:endParaRPr lang="en-US" sz="2800" strike="sngStrike"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5175" y="2425272"/>
            <a:ext cx="2605658" cy="2122134"/>
          </a:xfrm>
          <a:prstGeom prst="rect">
            <a:avLst/>
          </a:prstGeom>
        </p:spPr>
      </p:pic>
    </p:spTree>
    <p:extLst>
      <p:ext uri="{BB962C8B-B14F-4D97-AF65-F5344CB8AC3E}">
        <p14:creationId xmlns:p14="http://schemas.microsoft.com/office/powerpoint/2010/main" val="2812231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588576"/>
            <a:ext cx="6719713" cy="648816"/>
          </a:xfrm>
        </p:spPr>
        <p:txBody>
          <a:bodyPr/>
          <a:lstStyle/>
          <a:p>
            <a:r>
              <a:rPr lang="en-US" dirty="0"/>
              <a:t>Trial Design</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628650" y="1371600"/>
            <a:ext cx="7886700" cy="4898571"/>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err="1"/>
              <a:t>Randomised</a:t>
            </a:r>
            <a:r>
              <a:rPr lang="en-US" dirty="0"/>
              <a:t> controlled </a:t>
            </a:r>
            <a:r>
              <a:rPr lang="en-US" b="1" dirty="0"/>
              <a:t>open label </a:t>
            </a:r>
            <a:r>
              <a:rPr lang="en-US" dirty="0"/>
              <a:t>phase III clinical/cost-effectiveness RCT comparing </a:t>
            </a:r>
            <a:r>
              <a:rPr lang="en-US" b="1" dirty="0"/>
              <a:t>mannitol </a:t>
            </a:r>
            <a:r>
              <a:rPr lang="en-US" dirty="0"/>
              <a:t>and </a:t>
            </a:r>
            <a:r>
              <a:rPr lang="en-US" b="1" dirty="0"/>
              <a:t>hypertonic saline</a:t>
            </a:r>
            <a:endParaRPr lang="en-US" dirty="0"/>
          </a:p>
          <a:p>
            <a:pPr lvl="1"/>
            <a:r>
              <a:rPr lang="en-US" dirty="0"/>
              <a:t>Internal pilot (6 months)</a:t>
            </a:r>
          </a:p>
          <a:p>
            <a:pPr lvl="1">
              <a:spcAft>
                <a:spcPts val="1200"/>
              </a:spcAft>
            </a:pPr>
            <a:r>
              <a:rPr lang="en-US" dirty="0"/>
              <a:t>Blinded assessment of primary outcome at 6 months after randomisation</a:t>
            </a:r>
          </a:p>
          <a:p>
            <a:pPr>
              <a:spcAft>
                <a:spcPts val="1200"/>
              </a:spcAft>
            </a:pPr>
            <a:r>
              <a:rPr lang="en-US" dirty="0"/>
              <a:t>Adult patient </a:t>
            </a:r>
            <a:r>
              <a:rPr lang="en-US" u="sng" dirty="0"/>
              <a:t>&gt;</a:t>
            </a:r>
            <a:r>
              <a:rPr lang="en-US" dirty="0"/>
              <a:t>16 with severe TBI and raised ICP requiring ICU</a:t>
            </a:r>
          </a:p>
          <a:p>
            <a:pPr>
              <a:spcAft>
                <a:spcPts val="1200"/>
              </a:spcAft>
            </a:pPr>
            <a:r>
              <a:rPr lang="en-US" dirty="0"/>
              <a:t>Multi-</a:t>
            </a:r>
            <a:r>
              <a:rPr lang="en-US" dirty="0" err="1"/>
              <a:t>centre</a:t>
            </a:r>
            <a:r>
              <a:rPr lang="en-US" dirty="0"/>
              <a:t>, approx. 28 UK sites</a:t>
            </a:r>
          </a:p>
          <a:p>
            <a:pPr>
              <a:spcAft>
                <a:spcPts val="1200"/>
              </a:spcAft>
            </a:pPr>
            <a:r>
              <a:rPr lang="en-US" dirty="0"/>
              <a:t>Neurosurgical and </a:t>
            </a:r>
            <a:r>
              <a:rPr lang="en-US" dirty="0" err="1"/>
              <a:t>NeuroICU</a:t>
            </a:r>
            <a:r>
              <a:rPr lang="en-US" dirty="0"/>
              <a:t> leads in each </a:t>
            </a:r>
            <a:r>
              <a:rPr lang="en-US" dirty="0" err="1"/>
              <a:t>centre</a:t>
            </a:r>
            <a:r>
              <a:rPr lang="en-US" dirty="0"/>
              <a:t> to help aid recruitment</a:t>
            </a:r>
          </a:p>
          <a:p>
            <a:pPr>
              <a:spcAft>
                <a:spcPts val="1200"/>
              </a:spcAft>
            </a:pPr>
            <a:r>
              <a:rPr lang="en-US" dirty="0"/>
              <a:t>Overall recruitment target </a:t>
            </a:r>
            <a:r>
              <a:rPr lang="en-US" b="1" dirty="0"/>
              <a:t>638 patients in 36 months </a:t>
            </a:r>
            <a:r>
              <a:rPr lang="en-US" dirty="0"/>
              <a:t>(average 1 patient per </a:t>
            </a:r>
            <a:r>
              <a:rPr lang="en-US" dirty="0" err="1"/>
              <a:t>centre</a:t>
            </a:r>
            <a:r>
              <a:rPr lang="en-US" dirty="0"/>
              <a:t> per month)</a:t>
            </a:r>
            <a:endParaRPr lang="en-US" b="1" dirty="0"/>
          </a:p>
          <a:p>
            <a:pPr>
              <a:spcAft>
                <a:spcPts val="1200"/>
              </a:spcAft>
            </a:pPr>
            <a:r>
              <a:rPr lang="en-US" dirty="0"/>
              <a:t>End of recruitment: November 2022</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036560" y="6439678"/>
            <a:ext cx="993140" cy="369332"/>
          </a:xfrm>
          <a:prstGeom prst="rect">
            <a:avLst/>
          </a:prstGeom>
          <a:noFill/>
        </p:spPr>
        <p:txBody>
          <a:bodyPr wrap="square" rtlCol="0">
            <a:spAutoFit/>
          </a:bodyPr>
          <a:lstStyle/>
          <a:p>
            <a:r>
              <a:rPr lang="en-GB" dirty="0"/>
              <a:t>Slide 10</a:t>
            </a:r>
          </a:p>
        </p:txBody>
      </p:sp>
    </p:spTree>
    <p:extLst>
      <p:ext uri="{BB962C8B-B14F-4D97-AF65-F5344CB8AC3E}">
        <p14:creationId xmlns:p14="http://schemas.microsoft.com/office/powerpoint/2010/main" val="2435115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590753"/>
            <a:ext cx="6719713" cy="648816"/>
          </a:xfrm>
        </p:spPr>
        <p:txBody>
          <a:bodyPr/>
          <a:lstStyle/>
          <a:p>
            <a:r>
              <a:rPr lang="en-US" dirty="0"/>
              <a:t>Outcomes</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628650" y="1703763"/>
            <a:ext cx="7886700" cy="4374176"/>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dirty="0"/>
              <a:t>Primary outcome: GOS-E at 6 months post-TBI</a:t>
            </a:r>
          </a:p>
          <a:p>
            <a:r>
              <a:rPr lang="en-US" dirty="0"/>
              <a:t>Secondary outcomes:</a:t>
            </a:r>
          </a:p>
          <a:p>
            <a:pPr lvl="1"/>
            <a:r>
              <a:rPr lang="en-US" dirty="0"/>
              <a:t>Efficacy: ICP control, Progression to stage 3 therapies</a:t>
            </a:r>
          </a:p>
          <a:p>
            <a:pPr lvl="1"/>
            <a:r>
              <a:rPr lang="en-US" dirty="0"/>
              <a:t>Resource use: Organ support on ICU, ICU LOS, Hospital LOS</a:t>
            </a:r>
          </a:p>
          <a:p>
            <a:pPr lvl="1"/>
            <a:r>
              <a:rPr lang="en-US" dirty="0"/>
              <a:t>Patient outcomes: </a:t>
            </a:r>
            <a:r>
              <a:rPr lang="en-US" dirty="0" err="1"/>
              <a:t>mOHS</a:t>
            </a:r>
            <a:r>
              <a:rPr lang="en-US" dirty="0"/>
              <a:t> at discharge, GOS-E at 12 months, Survival (discharge, 3/6/12 months), Quality of life – EQ-5D (discharge, 3/6/12 months)</a:t>
            </a:r>
          </a:p>
          <a:p>
            <a:pPr lvl="1"/>
            <a:r>
              <a:rPr lang="en-US" dirty="0"/>
              <a:t>Serious adverse events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11</a:t>
            </a:r>
          </a:p>
        </p:txBody>
      </p:sp>
    </p:spTree>
    <p:extLst>
      <p:ext uri="{BB962C8B-B14F-4D97-AF65-F5344CB8AC3E}">
        <p14:creationId xmlns:p14="http://schemas.microsoft.com/office/powerpoint/2010/main" val="2133836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1052635"/>
            <a:ext cx="6719713" cy="648816"/>
          </a:xfrm>
        </p:spPr>
        <p:txBody>
          <a:bodyPr/>
          <a:lstStyle/>
          <a:p>
            <a:r>
              <a:rPr lang="en-US" dirty="0"/>
              <a:t>Potential side effects</a:t>
            </a:r>
          </a:p>
        </p:txBody>
      </p:sp>
      <p:sp>
        <p:nvSpPr>
          <p:cNvPr id="5" name="Content Placeholder 2"/>
          <p:cNvSpPr txBox="1">
            <a:spLocks/>
          </p:cNvSpPr>
          <p:nvPr/>
        </p:nvSpPr>
        <p:spPr>
          <a:xfrm>
            <a:off x="628650" y="2172271"/>
            <a:ext cx="7886700" cy="43513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a:t>Renal failure (M&gt;HHS, if </a:t>
            </a:r>
            <a:r>
              <a:rPr lang="en-GB" sz="2400" dirty="0" err="1"/>
              <a:t>sOsm</a:t>
            </a:r>
            <a:r>
              <a:rPr lang="en-GB" sz="2400" dirty="0"/>
              <a:t> &gt;320)</a:t>
            </a:r>
          </a:p>
          <a:p>
            <a:r>
              <a:rPr lang="en-GB" sz="2400" dirty="0"/>
              <a:t>Central pontine </a:t>
            </a:r>
            <a:r>
              <a:rPr lang="en-GB" sz="2400" dirty="0" err="1"/>
              <a:t>myelinolysis</a:t>
            </a:r>
            <a:endParaRPr lang="en-GB" sz="2400" dirty="0"/>
          </a:p>
          <a:p>
            <a:r>
              <a:rPr lang="en-GB" sz="2400" dirty="0"/>
              <a:t>Rebound increase in ICP after bolus</a:t>
            </a:r>
          </a:p>
          <a:p>
            <a:r>
              <a:rPr lang="en-GB" sz="2400" dirty="0"/>
              <a:t>Metabolic acidosis</a:t>
            </a:r>
            <a:endParaRPr lang="en-GB" dirty="0"/>
          </a:p>
          <a:p>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12</a:t>
            </a:r>
          </a:p>
        </p:txBody>
      </p:sp>
    </p:spTree>
    <p:extLst>
      <p:ext uri="{BB962C8B-B14F-4D97-AF65-F5344CB8AC3E}">
        <p14:creationId xmlns:p14="http://schemas.microsoft.com/office/powerpoint/2010/main" val="1501168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588441"/>
            <a:ext cx="6719713" cy="648816"/>
          </a:xfrm>
        </p:spPr>
        <p:txBody>
          <a:bodyPr/>
          <a:lstStyle/>
          <a:p>
            <a:r>
              <a:rPr lang="en-US" dirty="0"/>
              <a:t>OSMOTIC trial</a:t>
            </a:r>
          </a:p>
        </p:txBody>
      </p:sp>
      <p:sp>
        <p:nvSpPr>
          <p:cNvPr id="5" name="Content Placeholder 2">
            <a:extLst>
              <a:ext uri="{FF2B5EF4-FFF2-40B4-BE49-F238E27FC236}">
                <a16:creationId xmlns:a16="http://schemas.microsoft.com/office/drawing/2014/main" id="{C5F56688-4EEA-244C-9D27-E90019182453}"/>
              </a:ext>
            </a:extLst>
          </p:cNvPr>
          <p:cNvSpPr txBox="1">
            <a:spLocks/>
          </p:cNvSpPr>
          <p:nvPr/>
        </p:nvSpPr>
        <p:spPr>
          <a:xfrm>
            <a:off x="282049" y="1700000"/>
            <a:ext cx="3648882" cy="3912130"/>
          </a:xfrm>
          <a:prstGeom prst="rect">
            <a:avLst/>
          </a:prstGeom>
        </p:spPr>
        <p:txBody>
          <a:bodyPr>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b="1" dirty="0"/>
              <a:t>Planned sub-study of the SOS Trial</a:t>
            </a:r>
          </a:p>
          <a:p>
            <a:r>
              <a:rPr lang="en-US" b="1" dirty="0"/>
              <a:t>Aim to investigate the mechanisms behind any potential benefit of either mannitol or HTS</a:t>
            </a:r>
          </a:p>
          <a:p>
            <a:pPr lvl="1"/>
            <a:r>
              <a:rPr lang="en-US" dirty="0"/>
              <a:t>Likely will be equivalent in reducing ICP</a:t>
            </a:r>
          </a:p>
          <a:p>
            <a:pPr lvl="1"/>
            <a:r>
              <a:rPr lang="en-US" dirty="0"/>
              <a:t>?other effects on neuronal injury, </a:t>
            </a:r>
            <a:r>
              <a:rPr lang="en-US" dirty="0" err="1"/>
              <a:t>neuroinflammation</a:t>
            </a:r>
            <a:r>
              <a:rPr lang="en-US" dirty="0"/>
              <a:t> or other pathophysiological pathway on top of osmotic action</a:t>
            </a:r>
          </a:p>
          <a:p>
            <a:r>
              <a:rPr lang="en-US" b="1" dirty="0"/>
              <a:t>Serum samples from recruited patients – markers of</a:t>
            </a:r>
            <a:r>
              <a:rPr lang="en-US" dirty="0"/>
              <a:t>:</a:t>
            </a:r>
          </a:p>
          <a:p>
            <a:pPr lvl="1"/>
            <a:r>
              <a:rPr lang="en-US" dirty="0"/>
              <a:t>Neuronal injury </a:t>
            </a:r>
          </a:p>
          <a:p>
            <a:pPr lvl="1"/>
            <a:r>
              <a:rPr lang="en-US" dirty="0"/>
              <a:t>Inflammatory pathways</a:t>
            </a:r>
          </a:p>
          <a:p>
            <a:r>
              <a:rPr lang="en-US" b="1" dirty="0"/>
              <a:t>Automated analysis of CT scans</a:t>
            </a:r>
          </a:p>
        </p:txBody>
      </p:sp>
      <p:pic>
        <p:nvPicPr>
          <p:cNvPr id="7" name="Picture 6">
            <a:extLst>
              <a:ext uri="{FF2B5EF4-FFF2-40B4-BE49-F238E27FC236}">
                <a16:creationId xmlns:a16="http://schemas.microsoft.com/office/drawing/2014/main" id="{BDD3F918-E045-AC45-958A-113F3DDFFFFD}"/>
              </a:ext>
            </a:extLst>
          </p:cNvPr>
          <p:cNvPicPr>
            <a:picLocks noChangeAspect="1"/>
          </p:cNvPicPr>
          <p:nvPr/>
        </p:nvPicPr>
        <p:blipFill rotWithShape="1">
          <a:blip r:embed="rId3"/>
          <a:srcRect t="12214"/>
          <a:stretch/>
        </p:blipFill>
        <p:spPr>
          <a:xfrm>
            <a:off x="3930931" y="1859390"/>
            <a:ext cx="5021122" cy="3305853"/>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1028700" cy="369332"/>
          </a:xfrm>
          <a:prstGeom prst="rect">
            <a:avLst/>
          </a:prstGeom>
          <a:noFill/>
        </p:spPr>
        <p:txBody>
          <a:bodyPr wrap="square" rtlCol="0">
            <a:spAutoFit/>
          </a:bodyPr>
          <a:lstStyle/>
          <a:p>
            <a:r>
              <a:rPr lang="en-GB" dirty="0"/>
              <a:t>Slide 13</a:t>
            </a:r>
          </a:p>
        </p:txBody>
      </p:sp>
    </p:spTree>
    <p:extLst>
      <p:ext uri="{BB962C8B-B14F-4D97-AF65-F5344CB8AC3E}">
        <p14:creationId xmlns:p14="http://schemas.microsoft.com/office/powerpoint/2010/main" val="3214998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764024"/>
            <a:ext cx="6719713" cy="648816"/>
          </a:xfrm>
        </p:spPr>
        <p:txBody>
          <a:bodyPr/>
          <a:lstStyle/>
          <a:p>
            <a:r>
              <a:rPr lang="en-GB" dirty="0"/>
              <a:t>Pilot stop/go criteria</a:t>
            </a:r>
          </a:p>
          <a:p>
            <a:endParaRPr lang="en-US" dirty="0"/>
          </a:p>
        </p:txBody>
      </p:sp>
      <p:sp>
        <p:nvSpPr>
          <p:cNvPr id="5" name="Content Placeholder 2"/>
          <p:cNvSpPr txBox="1">
            <a:spLocks/>
          </p:cNvSpPr>
          <p:nvPr/>
        </p:nvSpPr>
        <p:spPr>
          <a:xfrm>
            <a:off x="628650" y="2172271"/>
            <a:ext cx="7886700" cy="43513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55720"/>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Slide 14</a:t>
            </a:r>
          </a:p>
        </p:txBody>
      </p:sp>
      <p:sp>
        <p:nvSpPr>
          <p:cNvPr id="3" name="TextBox 2"/>
          <p:cNvSpPr txBox="1"/>
          <p:nvPr/>
        </p:nvSpPr>
        <p:spPr>
          <a:xfrm>
            <a:off x="258236" y="1347218"/>
            <a:ext cx="8577725" cy="1938992"/>
          </a:xfrm>
          <a:prstGeom prst="rect">
            <a:avLst/>
          </a:prstGeom>
          <a:noFill/>
        </p:spPr>
        <p:txBody>
          <a:bodyPr wrap="square" rtlCol="0">
            <a:spAutoFit/>
          </a:bodyPr>
          <a:lstStyle/>
          <a:p>
            <a:r>
              <a:rPr lang="en-GB" sz="2400" b="1" dirty="0"/>
              <a:t>The pilot phase has been successfully completed (May 2021-October 2021). </a:t>
            </a:r>
          </a:p>
          <a:p>
            <a:r>
              <a:rPr lang="en-GB" sz="2400" dirty="0"/>
              <a:t>The recruitment rate is anticipated to be one patient per centre, per month open to recruitment. Success criteria for recruitment was based on the traffic light system:</a:t>
            </a:r>
          </a:p>
        </p:txBody>
      </p:sp>
      <p:sp>
        <p:nvSpPr>
          <p:cNvPr id="9" name="TextBox 8"/>
          <p:cNvSpPr txBox="1"/>
          <p:nvPr/>
        </p:nvSpPr>
        <p:spPr>
          <a:xfrm>
            <a:off x="395535" y="3320276"/>
            <a:ext cx="1298640" cy="2831544"/>
          </a:xfrm>
          <a:prstGeom prst="rect">
            <a:avLst/>
          </a:prstGeom>
          <a:noFill/>
        </p:spPr>
        <p:txBody>
          <a:bodyPr wrap="square" rtlCol="0">
            <a:spAutoFit/>
          </a:bodyPr>
          <a:lstStyle/>
          <a:p>
            <a:pPr>
              <a:spcAft>
                <a:spcPts val="600"/>
              </a:spcAft>
            </a:pPr>
            <a:r>
              <a:rPr lang="en-GB" sz="2400" b="1" dirty="0">
                <a:solidFill>
                  <a:srgbClr val="00B050"/>
                </a:solidFill>
              </a:rPr>
              <a:t>Go:</a:t>
            </a:r>
          </a:p>
          <a:p>
            <a:endParaRPr lang="en-GB" sz="2400" b="1" dirty="0">
              <a:solidFill>
                <a:srgbClr val="00B050"/>
              </a:solidFill>
            </a:endParaRPr>
          </a:p>
          <a:p>
            <a:endParaRPr lang="en-GB" sz="2400" b="1" dirty="0">
              <a:solidFill>
                <a:srgbClr val="00B050"/>
              </a:solidFill>
            </a:endParaRPr>
          </a:p>
          <a:p>
            <a:pPr>
              <a:spcAft>
                <a:spcPts val="600"/>
              </a:spcAft>
            </a:pPr>
            <a:r>
              <a:rPr lang="en-GB" sz="2400" b="1">
                <a:solidFill>
                  <a:srgbClr val="F79646"/>
                </a:solidFill>
              </a:rPr>
              <a:t>Amend:</a:t>
            </a:r>
            <a:endParaRPr lang="en-GB" sz="2400" b="1" dirty="0">
              <a:solidFill>
                <a:srgbClr val="F79646"/>
              </a:solidFill>
            </a:endParaRPr>
          </a:p>
          <a:p>
            <a:endParaRPr lang="en-GB" sz="2400" b="1" dirty="0">
              <a:solidFill>
                <a:srgbClr val="F79646"/>
              </a:solidFill>
            </a:endParaRPr>
          </a:p>
          <a:p>
            <a:endParaRPr lang="en-GB" sz="2400" b="1" dirty="0">
              <a:solidFill>
                <a:srgbClr val="FF0000"/>
              </a:solidFill>
            </a:endParaRPr>
          </a:p>
          <a:p>
            <a:r>
              <a:rPr lang="en-GB" sz="2400" b="1" dirty="0">
                <a:solidFill>
                  <a:srgbClr val="FF0000"/>
                </a:solidFill>
              </a:rPr>
              <a:t>Stop</a:t>
            </a:r>
            <a:r>
              <a:rPr lang="en-GB" sz="2400" dirty="0">
                <a:solidFill>
                  <a:srgbClr val="FF0000"/>
                </a:solidFill>
              </a:rPr>
              <a:t>:</a:t>
            </a:r>
            <a:endParaRPr lang="en-GB" sz="2400" b="1" dirty="0">
              <a:solidFill>
                <a:srgbClr val="F79646"/>
              </a:solidFill>
            </a:endParaRPr>
          </a:p>
        </p:txBody>
      </p:sp>
      <p:sp>
        <p:nvSpPr>
          <p:cNvPr id="10" name="TextBox 9"/>
          <p:cNvSpPr txBox="1"/>
          <p:nvPr/>
        </p:nvSpPr>
        <p:spPr>
          <a:xfrm>
            <a:off x="1460032" y="3335640"/>
            <a:ext cx="7337690" cy="3200876"/>
          </a:xfrm>
          <a:prstGeom prst="rect">
            <a:avLst/>
          </a:prstGeom>
          <a:noFill/>
        </p:spPr>
        <p:txBody>
          <a:bodyPr wrap="square" rtlCol="0">
            <a:spAutoFit/>
          </a:bodyPr>
          <a:lstStyle/>
          <a:p>
            <a:pPr>
              <a:spcAft>
                <a:spcPts val="600"/>
              </a:spcAft>
            </a:pPr>
            <a:r>
              <a:rPr lang="en-GB" sz="2400" dirty="0"/>
              <a:t>75-100% recruitment = progress to main trial following a review of screening logs and protocol. Any barriers to recruitment will be addressed.</a:t>
            </a:r>
          </a:p>
          <a:p>
            <a:pPr>
              <a:spcAft>
                <a:spcPts val="600"/>
              </a:spcAft>
            </a:pPr>
            <a:r>
              <a:rPr lang="en-GB" sz="2400" dirty="0"/>
              <a:t>50-75% recruitment = progress to main trial with additional sites being recruited as well as a screening log and protocol review.</a:t>
            </a:r>
          </a:p>
          <a:p>
            <a:r>
              <a:rPr lang="en-GB" sz="2400" dirty="0"/>
              <a:t>&lt;50% recruitment = the decision to progress will be made by the TSC in association with the funder.</a:t>
            </a:r>
          </a:p>
        </p:txBody>
      </p:sp>
    </p:spTree>
    <p:extLst>
      <p:ext uri="{BB962C8B-B14F-4D97-AF65-F5344CB8AC3E}">
        <p14:creationId xmlns:p14="http://schemas.microsoft.com/office/powerpoint/2010/main" val="4210954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1156550"/>
            <a:ext cx="6719713" cy="648816"/>
          </a:xfrm>
        </p:spPr>
        <p:txBody>
          <a:bodyPr/>
          <a:lstStyle/>
          <a:p>
            <a:r>
              <a:rPr lang="en-US" dirty="0"/>
              <a:t>Trial Design</a:t>
            </a:r>
          </a:p>
        </p:txBody>
      </p:sp>
      <p:sp>
        <p:nvSpPr>
          <p:cNvPr id="7" name="Content Placeholder 2">
            <a:extLst>
              <a:ext uri="{FF2B5EF4-FFF2-40B4-BE49-F238E27FC236}">
                <a16:creationId xmlns:a16="http://schemas.microsoft.com/office/drawing/2014/main" id="{5473AE85-064E-954C-8206-D2B8A001484E}"/>
              </a:ext>
            </a:extLst>
          </p:cNvPr>
          <p:cNvSpPr txBox="1">
            <a:spLocks/>
          </p:cNvSpPr>
          <p:nvPr/>
        </p:nvSpPr>
        <p:spPr>
          <a:xfrm>
            <a:off x="628650" y="1865669"/>
            <a:ext cx="3886200" cy="4007704"/>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500" b="1" dirty="0"/>
              <a:t>Inclusion criteria:</a:t>
            </a:r>
          </a:p>
          <a:p>
            <a:pPr marL="0" indent="0">
              <a:spcAft>
                <a:spcPts val="600"/>
              </a:spcAft>
              <a:buFont typeface="Arial" panose="020B0604020202020204" pitchFamily="34" charset="0"/>
              <a:buNone/>
            </a:pPr>
            <a:endParaRPr lang="en-US" sz="900" b="1" dirty="0"/>
          </a:p>
          <a:p>
            <a:pPr lvl="1">
              <a:spcAft>
                <a:spcPts val="1200"/>
              </a:spcAft>
              <a:buClr>
                <a:srgbClr val="00B050"/>
              </a:buClr>
              <a:buFont typeface="Wingdings 2" panose="05020102010507070707" pitchFamily="18" charset="2"/>
              <a:buChar char="P"/>
            </a:pPr>
            <a:r>
              <a:rPr lang="en-US" dirty="0"/>
              <a:t>Adult </a:t>
            </a:r>
            <a:r>
              <a:rPr lang="en-US" u="sng" dirty="0"/>
              <a:t>&gt;</a:t>
            </a:r>
            <a:r>
              <a:rPr lang="en-US" dirty="0"/>
              <a:t> 16</a:t>
            </a:r>
          </a:p>
          <a:p>
            <a:pPr lvl="1">
              <a:spcAft>
                <a:spcPts val="1200"/>
              </a:spcAft>
              <a:buClr>
                <a:srgbClr val="00B050"/>
              </a:buClr>
              <a:buFont typeface="Wingdings 2" panose="05020102010507070707" pitchFamily="18" charset="2"/>
              <a:buChar char="P"/>
            </a:pPr>
            <a:r>
              <a:rPr lang="en-US" dirty="0"/>
              <a:t>Admission to ICU with TBI</a:t>
            </a:r>
          </a:p>
          <a:p>
            <a:pPr lvl="1">
              <a:spcAft>
                <a:spcPts val="1200"/>
              </a:spcAft>
              <a:buClr>
                <a:srgbClr val="00B050"/>
              </a:buClr>
              <a:buFont typeface="Wingdings 2" panose="05020102010507070707" pitchFamily="18" charset="2"/>
              <a:buChar char="P"/>
            </a:pPr>
            <a:r>
              <a:rPr lang="en-US" dirty="0"/>
              <a:t>ICP &gt; 20mmHg for more than 5 </a:t>
            </a:r>
            <a:r>
              <a:rPr lang="en-US" dirty="0" err="1"/>
              <a:t>mins</a:t>
            </a:r>
            <a:r>
              <a:rPr lang="en-US" dirty="0"/>
              <a:t> despite stage 1 measures</a:t>
            </a:r>
          </a:p>
          <a:p>
            <a:pPr lvl="1">
              <a:spcAft>
                <a:spcPts val="1200"/>
              </a:spcAft>
              <a:buClr>
                <a:srgbClr val="00B050"/>
              </a:buClr>
              <a:buFont typeface="Wingdings 2" panose="05020102010507070707" pitchFamily="18" charset="2"/>
              <a:buChar char="P"/>
            </a:pPr>
            <a:r>
              <a:rPr lang="en-US" dirty="0"/>
              <a:t>&lt; 10 days from initial TBI</a:t>
            </a:r>
          </a:p>
          <a:p>
            <a:pPr lvl="1">
              <a:spcAft>
                <a:spcPts val="1200"/>
              </a:spcAft>
              <a:buClr>
                <a:srgbClr val="00B050"/>
              </a:buClr>
              <a:buFont typeface="Wingdings 2" panose="05020102010507070707" pitchFamily="18" charset="2"/>
              <a:buChar char="P"/>
            </a:pPr>
            <a:r>
              <a:rPr lang="en-US" dirty="0"/>
              <a:t>Abnormal CT scan consistent with TBI</a:t>
            </a:r>
          </a:p>
          <a:p>
            <a:endParaRPr lang="en-US" dirty="0"/>
          </a:p>
        </p:txBody>
      </p:sp>
      <p:sp>
        <p:nvSpPr>
          <p:cNvPr id="8" name="Content Placeholder 3">
            <a:extLst>
              <a:ext uri="{FF2B5EF4-FFF2-40B4-BE49-F238E27FC236}">
                <a16:creationId xmlns:a16="http://schemas.microsoft.com/office/drawing/2014/main" id="{B4B70174-41F1-BD44-B814-8E1F28126E78}"/>
              </a:ext>
            </a:extLst>
          </p:cNvPr>
          <p:cNvSpPr txBox="1">
            <a:spLocks/>
          </p:cNvSpPr>
          <p:nvPr/>
        </p:nvSpPr>
        <p:spPr>
          <a:xfrm>
            <a:off x="4806931" y="1865669"/>
            <a:ext cx="4057650" cy="4943341"/>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b="1" dirty="0"/>
              <a:t>Exclusion criteria:</a:t>
            </a:r>
          </a:p>
          <a:p>
            <a:pPr>
              <a:buFont typeface="Calibri" panose="020F0502020204030204" pitchFamily="34" charset="0"/>
              <a:buChar char="X"/>
            </a:pPr>
            <a:endParaRPr lang="en-US" sz="900" b="1" dirty="0"/>
          </a:p>
          <a:p>
            <a:pPr lvl="1">
              <a:spcAft>
                <a:spcPts val="1200"/>
              </a:spcAft>
              <a:buClr>
                <a:srgbClr val="FF0000"/>
              </a:buClr>
              <a:buFont typeface="Calibri" panose="020F0502020204030204" pitchFamily="34" charset="0"/>
              <a:buChar char="x"/>
            </a:pPr>
            <a:r>
              <a:rPr lang="en-GB" sz="2600" dirty="0"/>
              <a:t>Devastating brain injury with withdrawal of treatment anticipated in the next 24 hours</a:t>
            </a:r>
          </a:p>
          <a:p>
            <a:pPr lvl="1">
              <a:spcAft>
                <a:spcPts val="1200"/>
              </a:spcAft>
              <a:buClr>
                <a:srgbClr val="FF0000"/>
              </a:buClr>
              <a:buFont typeface="Calibri" panose="020F0502020204030204" pitchFamily="34" charset="0"/>
              <a:buChar char="x"/>
            </a:pPr>
            <a:r>
              <a:rPr lang="en-GB" sz="2600" dirty="0"/>
              <a:t>Pregnancy*</a:t>
            </a:r>
          </a:p>
          <a:p>
            <a:pPr lvl="1">
              <a:spcAft>
                <a:spcPts val="1200"/>
              </a:spcAft>
              <a:buClr>
                <a:srgbClr val="FF0000"/>
              </a:buClr>
              <a:buFont typeface="Calibri" panose="020F0502020204030204" pitchFamily="34" charset="0"/>
              <a:buChar char="x"/>
            </a:pPr>
            <a:r>
              <a:rPr lang="en-GB" sz="2600" dirty="0"/>
              <a:t>Severe </a:t>
            </a:r>
            <a:r>
              <a:rPr lang="en-GB" sz="2600" dirty="0" err="1"/>
              <a:t>hypernatraemia</a:t>
            </a:r>
            <a:r>
              <a:rPr lang="en-GB" sz="2600" dirty="0"/>
              <a:t> (serum Na &gt; 155mmol/L)</a:t>
            </a:r>
          </a:p>
          <a:p>
            <a:pPr lvl="1">
              <a:spcAft>
                <a:spcPts val="1200"/>
              </a:spcAft>
              <a:buClr>
                <a:srgbClr val="FF0000"/>
              </a:buClr>
              <a:buFont typeface="Calibri" panose="020F0502020204030204" pitchFamily="34" charset="0"/>
              <a:buChar char="x"/>
            </a:pPr>
            <a:r>
              <a:rPr lang="en-GB" sz="2600" dirty="0"/>
              <a:t>2 or more prior doses of hyperosmolar therapy given on ICU</a:t>
            </a:r>
          </a:p>
          <a:p>
            <a:pPr marL="457200" lvl="1" indent="0">
              <a:spcAft>
                <a:spcPts val="1200"/>
              </a:spcAft>
              <a:buClr>
                <a:srgbClr val="FF0000"/>
              </a:buClr>
              <a:buNone/>
            </a:pPr>
            <a:r>
              <a:rPr lang="en-US" sz="2100" i="1" dirty="0"/>
              <a:t>*NB Pregnancy is not a contraindication to hyperosmolar therapy, but these patients must be excluded for ethical and regulatory reasons</a:t>
            </a:r>
            <a:endParaRPr lang="en-GB" sz="2100" i="1"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Rectangle 5"/>
          <p:cNvSpPr/>
          <p:nvPr/>
        </p:nvSpPr>
        <p:spPr>
          <a:xfrm rot="20763178">
            <a:off x="3542862" y="634824"/>
            <a:ext cx="2084651" cy="830997"/>
          </a:xfrm>
          <a:prstGeom prst="rect">
            <a:avLst/>
          </a:prstGeom>
          <a:ln>
            <a:solidFill>
              <a:schemeClr val="tx1"/>
            </a:solidFill>
          </a:ln>
        </p:spPr>
        <p:txBody>
          <a:bodyPr wrap="square">
            <a:spAutoFit/>
          </a:bodyPr>
          <a:lstStyle/>
          <a:p>
            <a:pPr algn="ctr"/>
            <a:r>
              <a:rPr lang="en-GB" sz="1600" b="1" dirty="0"/>
              <a:t>Pocket sized eligibility laminates available from WCTU</a:t>
            </a:r>
          </a:p>
        </p:txBody>
      </p:sp>
      <p:sp>
        <p:nvSpPr>
          <p:cNvPr id="9" name="TextBox 8"/>
          <p:cNvSpPr txBox="1"/>
          <p:nvPr/>
        </p:nvSpPr>
        <p:spPr>
          <a:xfrm>
            <a:off x="8176846" y="6439678"/>
            <a:ext cx="967154" cy="369332"/>
          </a:xfrm>
          <a:prstGeom prst="rect">
            <a:avLst/>
          </a:prstGeom>
          <a:noFill/>
        </p:spPr>
        <p:txBody>
          <a:bodyPr wrap="square" rtlCol="0">
            <a:spAutoFit/>
          </a:bodyPr>
          <a:lstStyle/>
          <a:p>
            <a:r>
              <a:rPr lang="en-GB" dirty="0"/>
              <a:t>Slide 15</a:t>
            </a:r>
          </a:p>
        </p:txBody>
      </p:sp>
    </p:spTree>
    <p:extLst>
      <p:ext uri="{BB962C8B-B14F-4D97-AF65-F5344CB8AC3E}">
        <p14:creationId xmlns:p14="http://schemas.microsoft.com/office/powerpoint/2010/main" val="2304447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739943"/>
            <a:ext cx="6719713" cy="648816"/>
          </a:xfrm>
        </p:spPr>
        <p:txBody>
          <a:bodyPr/>
          <a:lstStyle/>
          <a:p>
            <a:r>
              <a:rPr lang="en-US" dirty="0"/>
              <a:t>Screening process</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628650" y="2037447"/>
            <a:ext cx="7886700" cy="4374176"/>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dirty="0"/>
              <a:t>PI responsibility to make treating teams aware of trial</a:t>
            </a:r>
          </a:p>
          <a:p>
            <a:pPr>
              <a:spcAft>
                <a:spcPts val="1200"/>
              </a:spcAft>
            </a:pPr>
            <a:r>
              <a:rPr lang="en-US" dirty="0"/>
              <a:t>All patients admitted to ICU with severe TBI should be screened</a:t>
            </a:r>
          </a:p>
          <a:p>
            <a:pPr>
              <a:spcAft>
                <a:spcPts val="1200"/>
              </a:spcAft>
            </a:pPr>
            <a:r>
              <a:rPr lang="en-US" dirty="0"/>
              <a:t>Screening should be a continuous process</a:t>
            </a:r>
          </a:p>
          <a:p>
            <a:pPr>
              <a:spcAft>
                <a:spcPts val="1200"/>
              </a:spcAft>
            </a:pPr>
            <a:r>
              <a:rPr lang="en-US" dirty="0"/>
              <a:t>Screening data to be entered on the SOS web application – only enter data for each patient </a:t>
            </a:r>
            <a:r>
              <a:rPr lang="en-US" u="sng" dirty="0"/>
              <a:t>once</a:t>
            </a:r>
          </a:p>
          <a:p>
            <a:pPr>
              <a:spcAft>
                <a:spcPts val="1200"/>
              </a:spcAft>
            </a:pP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5" y="6439678"/>
            <a:ext cx="1055077" cy="369332"/>
          </a:xfrm>
          <a:prstGeom prst="rect">
            <a:avLst/>
          </a:prstGeom>
          <a:noFill/>
        </p:spPr>
        <p:txBody>
          <a:bodyPr wrap="square" rtlCol="0">
            <a:spAutoFit/>
          </a:bodyPr>
          <a:lstStyle/>
          <a:p>
            <a:r>
              <a:rPr lang="en-GB" dirty="0"/>
              <a:t>Slide 16</a:t>
            </a:r>
          </a:p>
        </p:txBody>
      </p:sp>
    </p:spTree>
    <p:extLst>
      <p:ext uri="{BB962C8B-B14F-4D97-AF65-F5344CB8AC3E}">
        <p14:creationId xmlns:p14="http://schemas.microsoft.com/office/powerpoint/2010/main" val="1530954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907976"/>
            <a:ext cx="6719713" cy="648816"/>
          </a:xfrm>
        </p:spPr>
        <p:txBody>
          <a:bodyPr/>
          <a:lstStyle/>
          <a:p>
            <a:r>
              <a:rPr lang="en-US" dirty="0"/>
              <a:t>Screening process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786592" y="1699422"/>
            <a:ext cx="7704945" cy="4595813"/>
          </a:xfrm>
          <a:prstGeom prst="rect">
            <a:avLst/>
          </a:prstGeom>
        </p:spPr>
      </p:pic>
      <p:sp>
        <p:nvSpPr>
          <p:cNvPr id="6" name="TextBox 5"/>
          <p:cNvSpPr txBox="1"/>
          <p:nvPr/>
        </p:nvSpPr>
        <p:spPr>
          <a:xfrm>
            <a:off x="8176846" y="6439678"/>
            <a:ext cx="1090246" cy="369332"/>
          </a:xfrm>
          <a:prstGeom prst="rect">
            <a:avLst/>
          </a:prstGeom>
          <a:noFill/>
        </p:spPr>
        <p:txBody>
          <a:bodyPr wrap="square" rtlCol="0">
            <a:spAutoFit/>
          </a:bodyPr>
          <a:lstStyle/>
          <a:p>
            <a:r>
              <a:rPr lang="en-GB" dirty="0"/>
              <a:t>Slide 17</a:t>
            </a:r>
          </a:p>
        </p:txBody>
      </p:sp>
    </p:spTree>
    <p:extLst>
      <p:ext uri="{BB962C8B-B14F-4D97-AF65-F5344CB8AC3E}">
        <p14:creationId xmlns:p14="http://schemas.microsoft.com/office/powerpoint/2010/main" val="2633444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9109A68-5324-358C-8A24-2A111EE032DF}"/>
              </a:ext>
            </a:extLst>
          </p:cNvPr>
          <p:cNvPicPr>
            <a:picLocks noChangeAspect="1"/>
          </p:cNvPicPr>
          <p:nvPr/>
        </p:nvPicPr>
        <p:blipFill>
          <a:blip r:embed="rId3"/>
          <a:stretch>
            <a:fillRect/>
          </a:stretch>
        </p:blipFill>
        <p:spPr>
          <a:xfrm>
            <a:off x="5224798" y="1149213"/>
            <a:ext cx="3679403" cy="5318602"/>
          </a:xfrm>
          <a:prstGeom prst="rect">
            <a:avLst/>
          </a:prstGeom>
        </p:spPr>
      </p:pic>
      <p:sp>
        <p:nvSpPr>
          <p:cNvPr id="4" name="Text Placeholder 3"/>
          <p:cNvSpPr>
            <a:spLocks noGrp="1"/>
          </p:cNvSpPr>
          <p:nvPr>
            <p:ph type="body" sz="quarter" idx="10"/>
          </p:nvPr>
        </p:nvSpPr>
        <p:spPr>
          <a:xfrm>
            <a:off x="360986" y="150989"/>
            <a:ext cx="6719713" cy="648816"/>
          </a:xfrm>
        </p:spPr>
        <p:txBody>
          <a:bodyPr/>
          <a:lstStyle/>
          <a:p>
            <a:r>
              <a:rPr lang="en-US" dirty="0"/>
              <a:t>Confirmation of eligibility</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235001" y="1121917"/>
            <a:ext cx="4741445" cy="5533860"/>
          </a:xfrm>
          <a:prstGeom prst="rect">
            <a:avLst/>
          </a:prstGeom>
        </p:spPr>
        <p:txBody>
          <a:bodyPr>
            <a:normAutofit fontScale="3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7100" dirty="0"/>
              <a:t>Eligibility must be assessed and confirmed by a </a:t>
            </a:r>
            <a:r>
              <a:rPr lang="en-GB" sz="7100" b="1" u="sng" dirty="0"/>
              <a:t>medically qualified doctor only, prior to the patient being enrolled</a:t>
            </a:r>
          </a:p>
          <a:p>
            <a:pPr>
              <a:spcAft>
                <a:spcPts val="1200"/>
              </a:spcAft>
            </a:pPr>
            <a:r>
              <a:rPr lang="en-GB" sz="7100" dirty="0"/>
              <a:t>The screening and eligibility form can be signed at the time or as soon as practically possible after enrolment</a:t>
            </a:r>
          </a:p>
          <a:p>
            <a:pPr>
              <a:spcAft>
                <a:spcPts val="1200"/>
              </a:spcAft>
            </a:pPr>
            <a:r>
              <a:rPr lang="en-GB" sz="7100" dirty="0"/>
              <a:t>The justification for the patient meeting </a:t>
            </a:r>
            <a:r>
              <a:rPr lang="en-GB" sz="7100" b="1" u="sng" dirty="0"/>
              <a:t>all</a:t>
            </a:r>
            <a:r>
              <a:rPr lang="en-GB" sz="7100" dirty="0"/>
              <a:t> of the eligibility criteria must be clearly documented in the patient’s medical notes for monitoring purposes</a:t>
            </a:r>
          </a:p>
          <a:p>
            <a:pPr lvl="1">
              <a:spcAft>
                <a:spcPts val="1200"/>
              </a:spcAft>
            </a:pPr>
            <a:r>
              <a:rPr lang="en-GB" sz="7100" dirty="0"/>
              <a:t>This must include ICP and serum Na readings at point of confirming eligibility</a:t>
            </a:r>
          </a:p>
          <a:p>
            <a:pPr>
              <a:spcAft>
                <a:spcPts val="1200"/>
              </a:spcAft>
            </a:pPr>
            <a:endParaRPr lang="en-US" dirty="0"/>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Oval 1"/>
          <p:cNvSpPr/>
          <p:nvPr/>
        </p:nvSpPr>
        <p:spPr>
          <a:xfrm>
            <a:off x="4976446" y="3438053"/>
            <a:ext cx="4088269" cy="143314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18</a:t>
            </a:r>
          </a:p>
        </p:txBody>
      </p:sp>
      <p:sp>
        <p:nvSpPr>
          <p:cNvPr id="3" name="Rectangle 2"/>
          <p:cNvSpPr/>
          <p:nvPr/>
        </p:nvSpPr>
        <p:spPr>
          <a:xfrm>
            <a:off x="5358769" y="6348964"/>
            <a:ext cx="3423896" cy="907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53500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6331" y="126559"/>
            <a:ext cx="6719713" cy="648816"/>
          </a:xfrm>
        </p:spPr>
        <p:txBody>
          <a:bodyPr/>
          <a:lstStyle/>
          <a:p>
            <a:r>
              <a:rPr lang="en-US" dirty="0" err="1"/>
              <a:t>Randomisation</a:t>
            </a:r>
            <a:endParaRPr lang="en-US" dirty="0"/>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531934" y="914397"/>
            <a:ext cx="7886700" cy="609603"/>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2800" dirty="0"/>
              <a:t>Use online randomisation form</a:t>
            </a:r>
          </a:p>
          <a:p>
            <a:pPr>
              <a:spcAft>
                <a:spcPts val="1200"/>
              </a:spcAft>
            </a:pPr>
            <a:endParaRPr lang="en-GB"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531935" y="1362418"/>
            <a:ext cx="7592158" cy="3540907"/>
          </a:xfrm>
          <a:prstGeom prst="rect">
            <a:avLst/>
          </a:prstGeom>
        </p:spPr>
      </p:pic>
      <p:sp>
        <p:nvSpPr>
          <p:cNvPr id="3" name="Rectangle 2"/>
          <p:cNvSpPr/>
          <p:nvPr/>
        </p:nvSpPr>
        <p:spPr>
          <a:xfrm>
            <a:off x="531935" y="4765119"/>
            <a:ext cx="8132995" cy="1846659"/>
          </a:xfrm>
          <a:prstGeom prst="rect">
            <a:avLst/>
          </a:prstGeom>
        </p:spPr>
        <p:txBody>
          <a:bodyPr wrap="square">
            <a:spAutoFit/>
          </a:bodyPr>
          <a:lstStyle/>
          <a:p>
            <a:pPr marL="457200" indent="-457200">
              <a:spcAft>
                <a:spcPts val="1200"/>
              </a:spcAft>
              <a:buFont typeface="Arial" panose="020B0604020202020204" pitchFamily="34" charset="0"/>
              <a:buChar char="•"/>
            </a:pPr>
            <a:r>
              <a:rPr lang="en-GB" sz="2600" dirty="0"/>
              <a:t>Access to system granted once training complete and ‘green light’ to begin recruitment</a:t>
            </a:r>
          </a:p>
          <a:p>
            <a:pPr marL="457200" indent="-457200">
              <a:spcAft>
                <a:spcPts val="1200"/>
              </a:spcAft>
              <a:buFont typeface="Arial" panose="020B0604020202020204" pitchFamily="34" charset="0"/>
              <a:buChar char="•"/>
            </a:pPr>
            <a:r>
              <a:rPr lang="en-GB" sz="2600" dirty="0"/>
              <a:t>Backup = Call WCTU Emergency Randomisation service  02476 150 402 (Mon-Fri 9-5 only)</a:t>
            </a:r>
          </a:p>
        </p:txBody>
      </p:sp>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19</a:t>
            </a:r>
          </a:p>
        </p:txBody>
      </p:sp>
    </p:spTree>
    <p:extLst>
      <p:ext uri="{BB962C8B-B14F-4D97-AF65-F5344CB8AC3E}">
        <p14:creationId xmlns:p14="http://schemas.microsoft.com/office/powerpoint/2010/main" val="1140903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BFE64B-216C-4676-B8CD-6E7749C361D4}"/>
              </a:ext>
            </a:extLst>
          </p:cNvPr>
          <p:cNvPicPr>
            <a:picLocks noChangeAspect="1"/>
          </p:cNvPicPr>
          <p:nvPr/>
        </p:nvPicPr>
        <p:blipFill>
          <a:blip r:embed="rId3"/>
          <a:stretch>
            <a:fillRect/>
          </a:stretch>
        </p:blipFill>
        <p:spPr>
          <a:xfrm>
            <a:off x="2986171" y="7368527"/>
            <a:ext cx="970236" cy="1210674"/>
          </a:xfrm>
          <a:prstGeom prst="rect">
            <a:avLst/>
          </a:prstGeom>
        </p:spPr>
      </p:pic>
      <p:sp>
        <p:nvSpPr>
          <p:cNvPr id="4" name="Text Placeholder 3"/>
          <p:cNvSpPr>
            <a:spLocks noGrp="1"/>
          </p:cNvSpPr>
          <p:nvPr>
            <p:ph type="body" sz="quarter" idx="10"/>
          </p:nvPr>
        </p:nvSpPr>
        <p:spPr>
          <a:xfrm>
            <a:off x="149277" y="659976"/>
            <a:ext cx="6192763" cy="648816"/>
          </a:xfrm>
        </p:spPr>
        <p:txBody>
          <a:bodyPr/>
          <a:lstStyle/>
          <a:p>
            <a:r>
              <a:rPr lang="en-US" dirty="0"/>
              <a:t>General Study Information</a:t>
            </a:r>
          </a:p>
        </p:txBody>
      </p:sp>
      <p:graphicFrame>
        <p:nvGraphicFramePr>
          <p:cNvPr id="2" name="Table 1"/>
          <p:cNvGraphicFramePr>
            <a:graphicFrameLocks noGrp="1"/>
          </p:cNvGraphicFramePr>
          <p:nvPr>
            <p:extLst>
              <p:ext uri="{D42A27DB-BD31-4B8C-83A1-F6EECF244321}">
                <p14:modId xmlns:p14="http://schemas.microsoft.com/office/powerpoint/2010/main" val="1183852004"/>
              </p:ext>
            </p:extLst>
          </p:nvPr>
        </p:nvGraphicFramePr>
        <p:xfrm>
          <a:off x="284283" y="1308792"/>
          <a:ext cx="7892563" cy="2410655"/>
        </p:xfrm>
        <a:graphic>
          <a:graphicData uri="http://schemas.openxmlformats.org/drawingml/2006/table">
            <a:tbl>
              <a:tblPr bandRow="1">
                <a:tableStyleId>{5C22544A-7EE6-4342-B048-85BDC9FD1C3A}</a:tableStyleId>
              </a:tblPr>
              <a:tblGrid>
                <a:gridCol w="2375358">
                  <a:extLst>
                    <a:ext uri="{9D8B030D-6E8A-4147-A177-3AD203B41FA5}">
                      <a16:colId xmlns:a16="http://schemas.microsoft.com/office/drawing/2014/main" val="4241528868"/>
                    </a:ext>
                  </a:extLst>
                </a:gridCol>
                <a:gridCol w="5517205">
                  <a:extLst>
                    <a:ext uri="{9D8B030D-6E8A-4147-A177-3AD203B41FA5}">
                      <a16:colId xmlns:a16="http://schemas.microsoft.com/office/drawing/2014/main" val="1376072371"/>
                    </a:ext>
                  </a:extLst>
                </a:gridCol>
              </a:tblGrid>
              <a:tr h="388815">
                <a:tc>
                  <a:txBody>
                    <a:bodyPr/>
                    <a:lstStyle/>
                    <a:p>
                      <a:pPr marL="285750" indent="-285750">
                        <a:buFont typeface="Wingdings" panose="05000000000000000000" pitchFamily="2" charset="2"/>
                        <a:buChar char="v"/>
                      </a:pPr>
                      <a:r>
                        <a:rPr lang="en-GB" sz="1800" dirty="0"/>
                        <a:t>Chief Investigator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err="1"/>
                        <a:t>Prof.</a:t>
                      </a:r>
                      <a:r>
                        <a:rPr lang="en-GB" sz="1800" dirty="0"/>
                        <a:t> Gavin</a:t>
                      </a:r>
                      <a:r>
                        <a:rPr lang="en-GB" sz="1800" baseline="0" dirty="0"/>
                        <a:t> Perkins</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33608184"/>
                  </a:ext>
                </a:extLst>
              </a:tr>
              <a:tr h="370840">
                <a:tc>
                  <a:txBody>
                    <a:bodyPr/>
                    <a:lstStyle/>
                    <a:p>
                      <a:pPr marL="285750" indent="-285750">
                        <a:buFont typeface="Wingdings" panose="05000000000000000000" pitchFamily="2" charset="2"/>
                        <a:buChar char="v"/>
                      </a:pPr>
                      <a:r>
                        <a:rPr lang="en-US" sz="1800" dirty="0">
                          <a:solidFill>
                            <a:prstClr val="black"/>
                          </a:solidFill>
                        </a:rPr>
                        <a:t>Funder</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prstClr val="black"/>
                          </a:solidFill>
                        </a:rPr>
                        <a:t>NIHR </a:t>
                      </a: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Health Technology Assessment Programme (HTA)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03512458"/>
                  </a:ext>
                </a:extLst>
              </a:tr>
              <a:tr h="370840">
                <a:tc>
                  <a:txBody>
                    <a:bodyPr/>
                    <a:lstStyle/>
                    <a:p>
                      <a:pPr marL="285750" indent="-285750">
                        <a:buFont typeface="Wingdings" panose="05000000000000000000" pitchFamily="2" charset="2"/>
                        <a:buChar char="v"/>
                      </a:pP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Sponsors</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University Hospitals Birmingham NHS Foundation Trust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University</a:t>
                      </a:r>
                      <a:r>
                        <a:rPr lang="en-GB" sz="1800" baseline="0" dirty="0">
                          <a:solidFill>
                            <a:prstClr val="black"/>
                          </a:solidFill>
                          <a:latin typeface="Calibri" panose="020F0502020204030204" pitchFamily="34" charset="0"/>
                          <a:ea typeface="Calibri" panose="020F0502020204030204" pitchFamily="34" charset="0"/>
                          <a:cs typeface="Times New Roman" panose="02020603050405020304" pitchFamily="18" charset="0"/>
                        </a:rPr>
                        <a:t> of Warwick</a:t>
                      </a:r>
                      <a:endPar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83983262"/>
                  </a:ext>
                </a:extLst>
              </a:tr>
              <a:tr h="370840">
                <a:tc>
                  <a:txBody>
                    <a:bodyPr/>
                    <a:lstStyle/>
                    <a:p>
                      <a:pPr marL="285750" indent="-285750">
                        <a:buFont typeface="Wingdings" panose="05000000000000000000" pitchFamily="2" charset="2"/>
                        <a:buChar char="v"/>
                      </a:pPr>
                      <a:r>
                        <a:rPr lang="en-GB" sz="1800" dirty="0"/>
                        <a:t>Coordinating Centre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a:t>Warwick Clinical Trials</a:t>
                      </a:r>
                      <a:r>
                        <a:rPr lang="en-GB" sz="1800" baseline="0" dirty="0"/>
                        <a:t> Unit</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0393683"/>
                  </a:ext>
                </a:extLst>
              </a:tr>
              <a:tr h="370840">
                <a:tc>
                  <a:txBody>
                    <a:bodyPr/>
                    <a:lstStyle/>
                    <a:p>
                      <a:pPr marL="285750" indent="-285750">
                        <a:buFont typeface="Wingdings" panose="05000000000000000000" pitchFamily="2" charset="2"/>
                        <a:buChar char="v"/>
                      </a:pPr>
                      <a:r>
                        <a:rPr lang="en-GB" sz="1800" dirty="0"/>
                        <a:t>Contact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a:hlinkClick r:id="rId4"/>
                        </a:rPr>
                        <a:t>sostrial@warwick.ac.uk</a:t>
                      </a:r>
                      <a:endParaRPr lang="en-GB" sz="1800" dirty="0"/>
                    </a:p>
                    <a:p>
                      <a:r>
                        <a:rPr lang="en-GB" sz="1800" dirty="0"/>
                        <a:t>Tel: </a:t>
                      </a:r>
                      <a:r>
                        <a:rPr lang="en-GB" sz="1800" dirty="0">
                          <a:solidFill>
                            <a:schemeClr val="tx1"/>
                          </a:solidFill>
                        </a:rPr>
                        <a:t>024 761 50478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48102623"/>
                  </a:ext>
                </a:extLst>
              </a:tr>
            </a:tbl>
          </a:graphicData>
        </a:graphic>
      </p:graphicFrame>
      <p:pic>
        <p:nvPicPr>
          <p:cNvPr id="7" name="Picture 6">
            <a:extLst>
              <a:ext uri="{FF2B5EF4-FFF2-40B4-BE49-F238E27FC236}">
                <a16:creationId xmlns:a16="http://schemas.microsoft.com/office/drawing/2014/main" id="{5DB79FDC-369D-499E-BEF1-3F28716D153B}"/>
              </a:ext>
            </a:extLst>
          </p:cNvPr>
          <p:cNvPicPr>
            <a:picLocks noChangeAspect="1"/>
          </p:cNvPicPr>
          <p:nvPr/>
        </p:nvPicPr>
        <p:blipFill>
          <a:blip r:embed="rId5" cstate="print"/>
          <a:stretch>
            <a:fillRect/>
          </a:stretch>
        </p:blipFill>
        <p:spPr>
          <a:xfrm>
            <a:off x="7347199" y="2379499"/>
            <a:ext cx="1583954" cy="1599873"/>
          </a:xfrm>
          <a:prstGeom prst="rect">
            <a:avLst/>
          </a:prstGeom>
        </p:spPr>
      </p:pic>
      <p:pic>
        <p:nvPicPr>
          <p:cNvPr id="21" name="Picture 20"/>
          <p:cNvPicPr>
            <a:picLocks noChangeAspect="1"/>
          </p:cNvPicPr>
          <p:nvPr/>
        </p:nvPicPr>
        <p:blipFill rotWithShape="1">
          <a:blip r:embed="rId6">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5" name="TextBox 4"/>
          <p:cNvSpPr txBox="1"/>
          <p:nvPr/>
        </p:nvSpPr>
        <p:spPr>
          <a:xfrm>
            <a:off x="8176846" y="6439678"/>
            <a:ext cx="852854" cy="369332"/>
          </a:xfrm>
          <a:prstGeom prst="rect">
            <a:avLst/>
          </a:prstGeom>
          <a:noFill/>
        </p:spPr>
        <p:txBody>
          <a:bodyPr wrap="square" rtlCol="0">
            <a:spAutoFit/>
          </a:bodyPr>
          <a:lstStyle/>
          <a:p>
            <a:r>
              <a:rPr lang="en-GB" dirty="0"/>
              <a:t>Slide 2</a:t>
            </a:r>
          </a:p>
        </p:txBody>
      </p:sp>
      <p:pic>
        <p:nvPicPr>
          <p:cNvPr id="8" name="Picture 14" descr="logo.jpg">
            <a:extLst>
              <a:ext uri="{FF2B5EF4-FFF2-40B4-BE49-F238E27FC236}">
                <a16:creationId xmlns:a16="http://schemas.microsoft.com/office/drawing/2014/main" id="{502636B0-8905-48E5-AA8E-CA363B426A6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b="21791"/>
          <a:stretch/>
        </p:blipFill>
        <p:spPr bwMode="auto">
          <a:xfrm>
            <a:off x="1891809" y="7368539"/>
            <a:ext cx="1015904" cy="11917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592C7DC1-B6BC-48B2-8823-C52F73659CC7}"/>
              </a:ext>
            </a:extLst>
          </p:cNvPr>
          <p:cNvPicPr>
            <a:picLocks noChangeAspect="1"/>
          </p:cNvPicPr>
          <p:nvPr/>
        </p:nvPicPr>
        <p:blipFill rotWithShape="1">
          <a:blip r:embed="rId8">
            <a:extLst>
              <a:ext uri="{28A0092B-C50C-407E-A947-70E740481C1C}">
                <a14:useLocalDpi xmlns:a14="http://schemas.microsoft.com/office/drawing/2010/main" val="0"/>
              </a:ext>
            </a:extLst>
          </a:blip>
          <a:srcRect t="1" b="24362"/>
          <a:stretch/>
        </p:blipFill>
        <p:spPr>
          <a:xfrm>
            <a:off x="-179877" y="7378557"/>
            <a:ext cx="1022993" cy="1191267"/>
          </a:xfrm>
          <a:prstGeom prst="rect">
            <a:avLst/>
          </a:prstGeom>
        </p:spPr>
      </p:pic>
      <p:pic>
        <p:nvPicPr>
          <p:cNvPr id="10" name="Picture 9">
            <a:extLst>
              <a:ext uri="{FF2B5EF4-FFF2-40B4-BE49-F238E27FC236}">
                <a16:creationId xmlns:a16="http://schemas.microsoft.com/office/drawing/2014/main" id="{57D3E12C-9A77-41A9-B1A5-C103BC53B25B}"/>
              </a:ext>
            </a:extLst>
          </p:cNvPr>
          <p:cNvPicPr>
            <a:picLocks noChangeAspect="1"/>
          </p:cNvPicPr>
          <p:nvPr/>
        </p:nvPicPr>
        <p:blipFill rotWithShape="1">
          <a:blip r:embed="rId9">
            <a:extLst>
              <a:ext uri="{28A0092B-C50C-407E-A947-70E740481C1C}">
                <a14:useLocalDpi xmlns:a14="http://schemas.microsoft.com/office/drawing/2010/main" val="0"/>
              </a:ext>
            </a:extLst>
          </a:blip>
          <a:srcRect b="22234"/>
          <a:stretch/>
        </p:blipFill>
        <p:spPr>
          <a:xfrm>
            <a:off x="4053937" y="7356906"/>
            <a:ext cx="1031667" cy="1203426"/>
          </a:xfrm>
          <a:prstGeom prst="rect">
            <a:avLst/>
          </a:prstGeom>
        </p:spPr>
      </p:pic>
      <p:pic>
        <p:nvPicPr>
          <p:cNvPr id="12" name="Picture 11">
            <a:extLst>
              <a:ext uri="{FF2B5EF4-FFF2-40B4-BE49-F238E27FC236}">
                <a16:creationId xmlns:a16="http://schemas.microsoft.com/office/drawing/2014/main" id="{09EADC0C-0613-4C31-909A-7A47E255F818}"/>
              </a:ext>
            </a:extLst>
          </p:cNvPr>
          <p:cNvPicPr>
            <a:picLocks noChangeAspect="1"/>
          </p:cNvPicPr>
          <p:nvPr/>
        </p:nvPicPr>
        <p:blipFill rotWithShape="1">
          <a:blip r:embed="rId10">
            <a:extLst>
              <a:ext uri="{28A0092B-C50C-407E-A947-70E740481C1C}">
                <a14:useLocalDpi xmlns:a14="http://schemas.microsoft.com/office/drawing/2010/main" val="0"/>
              </a:ext>
            </a:extLst>
          </a:blip>
          <a:srcRect l="8519" b="21565"/>
          <a:stretch/>
        </p:blipFill>
        <p:spPr>
          <a:xfrm>
            <a:off x="8267127" y="7352761"/>
            <a:ext cx="943784" cy="1210674"/>
          </a:xfrm>
          <a:prstGeom prst="rect">
            <a:avLst/>
          </a:prstGeom>
        </p:spPr>
      </p:pic>
      <p:sp>
        <p:nvSpPr>
          <p:cNvPr id="13" name="TextBox 12">
            <a:extLst>
              <a:ext uri="{FF2B5EF4-FFF2-40B4-BE49-F238E27FC236}">
                <a16:creationId xmlns:a16="http://schemas.microsoft.com/office/drawing/2014/main" id="{52CBE09D-59A6-4558-BA5E-3DB0B5F85717}"/>
              </a:ext>
            </a:extLst>
          </p:cNvPr>
          <p:cNvSpPr txBox="1"/>
          <p:nvPr/>
        </p:nvSpPr>
        <p:spPr>
          <a:xfrm>
            <a:off x="-365167" y="8670293"/>
            <a:ext cx="1393572" cy="954107"/>
          </a:xfrm>
          <a:prstGeom prst="rect">
            <a:avLst/>
          </a:prstGeom>
          <a:noFill/>
        </p:spPr>
        <p:txBody>
          <a:bodyPr wrap="square" rtlCol="0">
            <a:spAutoFit/>
          </a:bodyPr>
          <a:lstStyle/>
          <a:p>
            <a:pPr algn="ctr"/>
            <a:r>
              <a:rPr lang="en-GB" sz="1400" b="1" dirty="0"/>
              <a:t>Chief Investigator</a:t>
            </a:r>
          </a:p>
          <a:p>
            <a:pPr algn="ctr"/>
            <a:r>
              <a:rPr lang="en-GB" sz="1400" dirty="0" err="1"/>
              <a:t>Prof.</a:t>
            </a:r>
            <a:r>
              <a:rPr lang="en-GB" sz="1400" dirty="0"/>
              <a:t> Gavin Perkins</a:t>
            </a:r>
          </a:p>
        </p:txBody>
      </p:sp>
      <p:sp>
        <p:nvSpPr>
          <p:cNvPr id="14" name="TextBox 13">
            <a:extLst>
              <a:ext uri="{FF2B5EF4-FFF2-40B4-BE49-F238E27FC236}">
                <a16:creationId xmlns:a16="http://schemas.microsoft.com/office/drawing/2014/main" id="{C50F5104-AD3A-4709-AAAE-C2192926AA57}"/>
              </a:ext>
            </a:extLst>
          </p:cNvPr>
          <p:cNvSpPr txBox="1"/>
          <p:nvPr/>
        </p:nvSpPr>
        <p:spPr>
          <a:xfrm>
            <a:off x="1698235" y="8643058"/>
            <a:ext cx="1393572" cy="523220"/>
          </a:xfrm>
          <a:prstGeom prst="rect">
            <a:avLst/>
          </a:prstGeom>
          <a:noFill/>
        </p:spPr>
        <p:txBody>
          <a:bodyPr wrap="square" rtlCol="0">
            <a:spAutoFit/>
          </a:bodyPr>
          <a:lstStyle/>
          <a:p>
            <a:pPr algn="ctr"/>
            <a:r>
              <a:rPr lang="en-GB" sz="1400" b="1" dirty="0"/>
              <a:t>Statistician</a:t>
            </a:r>
          </a:p>
          <a:p>
            <a:pPr algn="ctr"/>
            <a:r>
              <a:rPr lang="en-GB" sz="1400" dirty="0" err="1"/>
              <a:t>Prof.</a:t>
            </a:r>
            <a:r>
              <a:rPr lang="en-GB" sz="1400" dirty="0"/>
              <a:t> Ranjit Lall</a:t>
            </a:r>
          </a:p>
        </p:txBody>
      </p:sp>
      <p:sp>
        <p:nvSpPr>
          <p:cNvPr id="15" name="TextBox 14">
            <a:extLst>
              <a:ext uri="{FF2B5EF4-FFF2-40B4-BE49-F238E27FC236}">
                <a16:creationId xmlns:a16="http://schemas.microsoft.com/office/drawing/2014/main" id="{88188FCB-9ACC-472A-B1BC-CF1F5135F6F2}"/>
              </a:ext>
            </a:extLst>
          </p:cNvPr>
          <p:cNvSpPr txBox="1"/>
          <p:nvPr/>
        </p:nvSpPr>
        <p:spPr>
          <a:xfrm>
            <a:off x="2802167" y="8654889"/>
            <a:ext cx="1393572" cy="738664"/>
          </a:xfrm>
          <a:prstGeom prst="rect">
            <a:avLst/>
          </a:prstGeom>
          <a:noFill/>
        </p:spPr>
        <p:txBody>
          <a:bodyPr wrap="square" rtlCol="0">
            <a:spAutoFit/>
          </a:bodyPr>
          <a:lstStyle/>
          <a:p>
            <a:pPr algn="ctr"/>
            <a:r>
              <a:rPr lang="en-GB" sz="1400" b="1" dirty="0"/>
              <a:t>Senior Project Manager</a:t>
            </a:r>
          </a:p>
          <a:p>
            <a:pPr algn="ctr"/>
            <a:r>
              <a:rPr lang="en-GB" sz="1400" dirty="0"/>
              <a:t>Kath Starr</a:t>
            </a:r>
          </a:p>
        </p:txBody>
      </p:sp>
      <p:sp>
        <p:nvSpPr>
          <p:cNvPr id="16" name="TextBox 15">
            <a:extLst>
              <a:ext uri="{FF2B5EF4-FFF2-40B4-BE49-F238E27FC236}">
                <a16:creationId xmlns:a16="http://schemas.microsoft.com/office/drawing/2014/main" id="{A9E59D7C-C7BA-4151-8A16-61D3577542DC}"/>
              </a:ext>
            </a:extLst>
          </p:cNvPr>
          <p:cNvSpPr txBox="1"/>
          <p:nvPr/>
        </p:nvSpPr>
        <p:spPr>
          <a:xfrm>
            <a:off x="3795721" y="8658486"/>
            <a:ext cx="1393572" cy="954107"/>
          </a:xfrm>
          <a:prstGeom prst="rect">
            <a:avLst/>
          </a:prstGeom>
          <a:noFill/>
        </p:spPr>
        <p:txBody>
          <a:bodyPr wrap="square" rtlCol="0">
            <a:spAutoFit/>
          </a:bodyPr>
          <a:lstStyle/>
          <a:p>
            <a:pPr algn="ctr"/>
            <a:r>
              <a:rPr lang="en-GB" sz="1400" b="1" dirty="0"/>
              <a:t>Health Economist</a:t>
            </a:r>
          </a:p>
          <a:p>
            <a:pPr algn="ctr"/>
            <a:r>
              <a:rPr lang="en-GB" sz="1400" dirty="0" err="1"/>
              <a:t>Prof.</a:t>
            </a:r>
            <a:r>
              <a:rPr lang="en-GB" sz="1400" dirty="0"/>
              <a:t> James Mason</a:t>
            </a:r>
          </a:p>
        </p:txBody>
      </p:sp>
      <p:sp>
        <p:nvSpPr>
          <p:cNvPr id="17" name="TextBox 16">
            <a:extLst>
              <a:ext uri="{FF2B5EF4-FFF2-40B4-BE49-F238E27FC236}">
                <a16:creationId xmlns:a16="http://schemas.microsoft.com/office/drawing/2014/main" id="{E64F5EF7-D851-45EC-9861-E332C296185D}"/>
              </a:ext>
            </a:extLst>
          </p:cNvPr>
          <p:cNvSpPr txBox="1"/>
          <p:nvPr/>
        </p:nvSpPr>
        <p:spPr>
          <a:xfrm>
            <a:off x="4927123" y="8673937"/>
            <a:ext cx="1393572" cy="738664"/>
          </a:xfrm>
          <a:prstGeom prst="rect">
            <a:avLst/>
          </a:prstGeom>
          <a:noFill/>
        </p:spPr>
        <p:txBody>
          <a:bodyPr wrap="square" rtlCol="0">
            <a:spAutoFit/>
          </a:bodyPr>
          <a:lstStyle/>
          <a:p>
            <a:pPr algn="ctr"/>
            <a:r>
              <a:rPr lang="en-GB" sz="1400" b="1" dirty="0"/>
              <a:t>Trial Manager</a:t>
            </a:r>
          </a:p>
          <a:p>
            <a:pPr algn="ctr"/>
            <a:r>
              <a:rPr lang="en-GB" sz="1400" dirty="0" err="1"/>
              <a:t>Dr.</a:t>
            </a:r>
            <a:r>
              <a:rPr lang="en-GB" sz="1400" dirty="0"/>
              <a:t> Hannah Noordali</a:t>
            </a:r>
          </a:p>
        </p:txBody>
      </p:sp>
      <p:sp>
        <p:nvSpPr>
          <p:cNvPr id="18" name="TextBox 17">
            <a:extLst>
              <a:ext uri="{FF2B5EF4-FFF2-40B4-BE49-F238E27FC236}">
                <a16:creationId xmlns:a16="http://schemas.microsoft.com/office/drawing/2014/main" id="{77D001E4-7466-4529-8933-EE6049E9F5EB}"/>
              </a:ext>
            </a:extLst>
          </p:cNvPr>
          <p:cNvSpPr txBox="1"/>
          <p:nvPr/>
        </p:nvSpPr>
        <p:spPr>
          <a:xfrm>
            <a:off x="5919401" y="8631681"/>
            <a:ext cx="1393572" cy="738664"/>
          </a:xfrm>
          <a:prstGeom prst="rect">
            <a:avLst/>
          </a:prstGeom>
          <a:noFill/>
        </p:spPr>
        <p:txBody>
          <a:bodyPr wrap="square" rtlCol="0">
            <a:spAutoFit/>
          </a:bodyPr>
          <a:lstStyle/>
          <a:p>
            <a:pPr algn="ctr"/>
            <a:r>
              <a:rPr lang="en-GB" sz="1400" b="1" dirty="0"/>
              <a:t>Trial Coordinator</a:t>
            </a:r>
          </a:p>
          <a:p>
            <a:pPr algn="ctr"/>
            <a:r>
              <a:rPr lang="en-GB" sz="1400" dirty="0"/>
              <a:t>Iysha Khan</a:t>
            </a:r>
          </a:p>
        </p:txBody>
      </p:sp>
      <p:sp>
        <p:nvSpPr>
          <p:cNvPr id="19" name="TextBox 18">
            <a:extLst>
              <a:ext uri="{FF2B5EF4-FFF2-40B4-BE49-F238E27FC236}">
                <a16:creationId xmlns:a16="http://schemas.microsoft.com/office/drawing/2014/main" id="{9559B17D-6C1A-460E-B77D-5EAE40988E97}"/>
              </a:ext>
            </a:extLst>
          </p:cNvPr>
          <p:cNvSpPr txBox="1"/>
          <p:nvPr/>
        </p:nvSpPr>
        <p:spPr>
          <a:xfrm>
            <a:off x="8003623" y="8670293"/>
            <a:ext cx="1393572" cy="523220"/>
          </a:xfrm>
          <a:prstGeom prst="rect">
            <a:avLst/>
          </a:prstGeom>
          <a:noFill/>
        </p:spPr>
        <p:txBody>
          <a:bodyPr wrap="square" rtlCol="0">
            <a:spAutoFit/>
          </a:bodyPr>
          <a:lstStyle/>
          <a:p>
            <a:pPr algn="ctr"/>
            <a:r>
              <a:rPr lang="en-GB" sz="1400" b="1" dirty="0"/>
              <a:t>Statistician</a:t>
            </a:r>
          </a:p>
          <a:p>
            <a:pPr algn="ctr"/>
            <a:r>
              <a:rPr lang="en-GB" sz="1400" dirty="0" err="1"/>
              <a:t>Dr.</a:t>
            </a:r>
            <a:r>
              <a:rPr lang="en-GB" sz="1400" dirty="0"/>
              <a:t> Chen Ji</a:t>
            </a:r>
          </a:p>
        </p:txBody>
      </p:sp>
      <p:pic>
        <p:nvPicPr>
          <p:cNvPr id="20" name="Picture 2" descr="https://www.ndcn.ox.ac.uk/team/matthew-rowland/@@haiku.profiles.portrait/f9b3b96517df421682dcf4aa4d85454d/@@images/image/w1140?757c3cee-8255-4f5f-887b-522cd72733ea">
            <a:extLst>
              <a:ext uri="{FF2B5EF4-FFF2-40B4-BE49-F238E27FC236}">
                <a16:creationId xmlns:a16="http://schemas.microsoft.com/office/drawing/2014/main" id="{49C346F5-E3E2-49AB-AA75-1841E9741BD9}"/>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9908" r="10497" b="126"/>
          <a:stretch/>
        </p:blipFill>
        <p:spPr bwMode="auto">
          <a:xfrm>
            <a:off x="909980" y="7378557"/>
            <a:ext cx="924560" cy="116012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C5D5B8AF-4B3B-49FE-9A76-0AFD70F972F3}"/>
              </a:ext>
            </a:extLst>
          </p:cNvPr>
          <p:cNvSpPr txBox="1"/>
          <p:nvPr/>
        </p:nvSpPr>
        <p:spPr>
          <a:xfrm>
            <a:off x="642743" y="8635356"/>
            <a:ext cx="1393572" cy="738664"/>
          </a:xfrm>
          <a:prstGeom prst="rect">
            <a:avLst/>
          </a:prstGeom>
          <a:noFill/>
        </p:spPr>
        <p:txBody>
          <a:bodyPr wrap="square" rtlCol="0">
            <a:spAutoFit/>
          </a:bodyPr>
          <a:lstStyle/>
          <a:p>
            <a:pPr algn="ctr"/>
            <a:r>
              <a:rPr lang="en-GB" sz="1400" b="1" dirty="0"/>
              <a:t>Co-Investigator</a:t>
            </a:r>
          </a:p>
          <a:p>
            <a:pPr algn="ctr"/>
            <a:r>
              <a:rPr lang="en-GB" sz="1400" dirty="0" err="1"/>
              <a:t>Dr.</a:t>
            </a:r>
            <a:r>
              <a:rPr lang="en-GB" sz="1400" dirty="0"/>
              <a:t> Matt Rowland</a:t>
            </a:r>
          </a:p>
        </p:txBody>
      </p:sp>
      <p:pic>
        <p:nvPicPr>
          <p:cNvPr id="23" name="Picture 22" descr="A picture containing text, wall, indoor, person&#10;&#10;Description automatically generated">
            <a:extLst>
              <a:ext uri="{FF2B5EF4-FFF2-40B4-BE49-F238E27FC236}">
                <a16:creationId xmlns:a16="http://schemas.microsoft.com/office/drawing/2014/main" id="{49467321-F4CB-4B60-8BC5-82A8CB6B08B0}"/>
              </a:ext>
            </a:extLst>
          </p:cNvPr>
          <p:cNvPicPr>
            <a:picLocks noChangeAspect="1"/>
          </p:cNvPicPr>
          <p:nvPr/>
        </p:nvPicPr>
        <p:blipFill rotWithShape="1">
          <a:blip r:embed="rId12">
            <a:extLst>
              <a:ext uri="{28A0092B-C50C-407E-A947-70E740481C1C}">
                <a14:useLocalDpi xmlns:a14="http://schemas.microsoft.com/office/drawing/2010/main" val="0"/>
              </a:ext>
            </a:extLst>
          </a:blip>
          <a:srcRect l="25633" t="10497" b="24834"/>
          <a:stretch/>
        </p:blipFill>
        <p:spPr>
          <a:xfrm>
            <a:off x="5173956" y="7356906"/>
            <a:ext cx="915788" cy="1203426"/>
          </a:xfrm>
          <a:prstGeom prst="rect">
            <a:avLst/>
          </a:prstGeom>
        </p:spPr>
      </p:pic>
      <p:sp>
        <p:nvSpPr>
          <p:cNvPr id="25" name="TextBox 24">
            <a:extLst>
              <a:ext uri="{FF2B5EF4-FFF2-40B4-BE49-F238E27FC236}">
                <a16:creationId xmlns:a16="http://schemas.microsoft.com/office/drawing/2014/main" id="{A91661AB-647B-4408-B873-B972E9142ABD}"/>
              </a:ext>
            </a:extLst>
          </p:cNvPr>
          <p:cNvSpPr txBox="1"/>
          <p:nvPr/>
        </p:nvSpPr>
        <p:spPr>
          <a:xfrm>
            <a:off x="9155586" y="8666753"/>
            <a:ext cx="1163231" cy="954107"/>
          </a:xfrm>
          <a:prstGeom prst="rect">
            <a:avLst/>
          </a:prstGeom>
          <a:noFill/>
        </p:spPr>
        <p:txBody>
          <a:bodyPr wrap="square" rtlCol="0">
            <a:spAutoFit/>
          </a:bodyPr>
          <a:lstStyle/>
          <a:p>
            <a:pPr algn="ctr"/>
            <a:r>
              <a:rPr lang="en-GB" sz="1400" b="1" dirty="0"/>
              <a:t>Data Entry Clerk</a:t>
            </a:r>
          </a:p>
          <a:p>
            <a:pPr algn="ctr"/>
            <a:r>
              <a:rPr lang="en-GB" sz="1400" dirty="0"/>
              <a:t>Jessie Konarski</a:t>
            </a:r>
          </a:p>
        </p:txBody>
      </p:sp>
      <p:pic>
        <p:nvPicPr>
          <p:cNvPr id="28" name="Picture 27">
            <a:extLst>
              <a:ext uri="{FF2B5EF4-FFF2-40B4-BE49-F238E27FC236}">
                <a16:creationId xmlns:a16="http://schemas.microsoft.com/office/drawing/2014/main" id="{3D55BF07-C426-4DAB-A9A2-060B3C5191EE}"/>
              </a:ext>
            </a:extLst>
          </p:cNvPr>
          <p:cNvPicPr>
            <a:picLocks noChangeAspect="1"/>
          </p:cNvPicPr>
          <p:nvPr/>
        </p:nvPicPr>
        <p:blipFill>
          <a:blip r:embed="rId3"/>
          <a:stretch>
            <a:fillRect/>
          </a:stretch>
        </p:blipFill>
        <p:spPr>
          <a:xfrm>
            <a:off x="9283615" y="7349658"/>
            <a:ext cx="970236" cy="1210674"/>
          </a:xfrm>
          <a:prstGeom prst="rect">
            <a:avLst/>
          </a:prstGeom>
        </p:spPr>
      </p:pic>
      <p:pic>
        <p:nvPicPr>
          <p:cNvPr id="27" name="Picture 26">
            <a:extLst>
              <a:ext uri="{FF2B5EF4-FFF2-40B4-BE49-F238E27FC236}">
                <a16:creationId xmlns:a16="http://schemas.microsoft.com/office/drawing/2014/main" id="{1B1DA349-4808-59F8-7132-A948A5137B35}"/>
              </a:ext>
            </a:extLst>
          </p:cNvPr>
          <p:cNvPicPr>
            <a:picLocks noChangeAspect="1"/>
          </p:cNvPicPr>
          <p:nvPr/>
        </p:nvPicPr>
        <p:blipFill>
          <a:blip r:embed="rId3"/>
          <a:stretch>
            <a:fillRect/>
          </a:stretch>
        </p:blipFill>
        <p:spPr>
          <a:xfrm>
            <a:off x="6164540" y="7328007"/>
            <a:ext cx="970236" cy="1210674"/>
          </a:xfrm>
          <a:prstGeom prst="rect">
            <a:avLst/>
          </a:prstGeom>
        </p:spPr>
      </p:pic>
      <p:sp>
        <p:nvSpPr>
          <p:cNvPr id="29" name="TextBox 28">
            <a:extLst>
              <a:ext uri="{FF2B5EF4-FFF2-40B4-BE49-F238E27FC236}">
                <a16:creationId xmlns:a16="http://schemas.microsoft.com/office/drawing/2014/main" id="{9E6FED7B-A79A-497B-5C38-3F0644EFDAF7}"/>
              </a:ext>
            </a:extLst>
          </p:cNvPr>
          <p:cNvSpPr txBox="1"/>
          <p:nvPr/>
        </p:nvSpPr>
        <p:spPr>
          <a:xfrm>
            <a:off x="6969709" y="8628837"/>
            <a:ext cx="1393572" cy="738664"/>
          </a:xfrm>
          <a:prstGeom prst="rect">
            <a:avLst/>
          </a:prstGeom>
          <a:noFill/>
        </p:spPr>
        <p:txBody>
          <a:bodyPr wrap="square" rtlCol="0">
            <a:spAutoFit/>
          </a:bodyPr>
          <a:lstStyle/>
          <a:p>
            <a:pPr algn="ctr"/>
            <a:r>
              <a:rPr lang="en-GB" sz="1400" b="1" dirty="0"/>
              <a:t>Trial Coordinator</a:t>
            </a:r>
          </a:p>
          <a:p>
            <a:pPr algn="ctr"/>
            <a:r>
              <a:rPr lang="en-GB" sz="1400" dirty="0"/>
              <a:t>Manjit Aujla</a:t>
            </a:r>
          </a:p>
        </p:txBody>
      </p:sp>
      <p:pic>
        <p:nvPicPr>
          <p:cNvPr id="30" name="Picture 29">
            <a:extLst>
              <a:ext uri="{FF2B5EF4-FFF2-40B4-BE49-F238E27FC236}">
                <a16:creationId xmlns:a16="http://schemas.microsoft.com/office/drawing/2014/main" id="{7B4AFFDC-FF08-FB89-24D6-D6B90EFBB774}"/>
              </a:ext>
            </a:extLst>
          </p:cNvPr>
          <p:cNvPicPr>
            <a:picLocks noChangeAspect="1"/>
          </p:cNvPicPr>
          <p:nvPr/>
        </p:nvPicPr>
        <p:blipFill>
          <a:blip r:embed="rId3"/>
          <a:stretch>
            <a:fillRect/>
          </a:stretch>
        </p:blipFill>
        <p:spPr>
          <a:xfrm>
            <a:off x="7214848" y="7325163"/>
            <a:ext cx="970236" cy="1210674"/>
          </a:xfrm>
          <a:prstGeom prst="rect">
            <a:avLst/>
          </a:prstGeom>
        </p:spPr>
      </p:pic>
      <p:pic>
        <p:nvPicPr>
          <p:cNvPr id="6" name="Picture 5">
            <a:extLst>
              <a:ext uri="{FF2B5EF4-FFF2-40B4-BE49-F238E27FC236}">
                <a16:creationId xmlns:a16="http://schemas.microsoft.com/office/drawing/2014/main" id="{C33C0755-67D2-437C-591D-437638BF52F0}"/>
              </a:ext>
            </a:extLst>
          </p:cNvPr>
          <p:cNvPicPr>
            <a:picLocks noChangeAspect="1"/>
          </p:cNvPicPr>
          <p:nvPr/>
        </p:nvPicPr>
        <p:blipFill>
          <a:blip r:embed="rId13"/>
          <a:stretch>
            <a:fillRect/>
          </a:stretch>
        </p:blipFill>
        <p:spPr>
          <a:xfrm>
            <a:off x="-68240" y="4331514"/>
            <a:ext cx="9144000" cy="2013454"/>
          </a:xfrm>
          <a:prstGeom prst="rect">
            <a:avLst/>
          </a:prstGeom>
        </p:spPr>
      </p:pic>
    </p:spTree>
    <p:extLst>
      <p:ext uri="{BB962C8B-B14F-4D97-AF65-F5344CB8AC3E}">
        <p14:creationId xmlns:p14="http://schemas.microsoft.com/office/powerpoint/2010/main" val="39952572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3915" y="144697"/>
            <a:ext cx="6719713" cy="648816"/>
          </a:xfrm>
        </p:spPr>
        <p:txBody>
          <a:bodyPr/>
          <a:lstStyle/>
          <a:p>
            <a:r>
              <a:rPr lang="en-US" dirty="0"/>
              <a:t>Screening and Enrolment log</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333914" y="1068461"/>
            <a:ext cx="8581485" cy="1158199"/>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a:t>Once the patient is randomised, complete the paper Screening and Enrolment Log stored in </a:t>
            </a:r>
            <a:r>
              <a:rPr lang="en-GB" sz="2400"/>
              <a:t>section 11.1 </a:t>
            </a:r>
            <a:r>
              <a:rPr lang="en-GB" sz="2400" dirty="0"/>
              <a:t>of your Investigator Site File (could also be completed electronically)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1559455" y="2226660"/>
            <a:ext cx="5958945" cy="40857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20</a:t>
            </a:r>
          </a:p>
        </p:txBody>
      </p:sp>
      <p:sp>
        <p:nvSpPr>
          <p:cNvPr id="3" name="TextBox 2"/>
          <p:cNvSpPr txBox="1"/>
          <p:nvPr/>
        </p:nvSpPr>
        <p:spPr>
          <a:xfrm>
            <a:off x="1435679" y="6439678"/>
            <a:ext cx="6206496" cy="369332"/>
          </a:xfrm>
          <a:prstGeom prst="rect">
            <a:avLst/>
          </a:prstGeom>
          <a:noFill/>
        </p:spPr>
        <p:txBody>
          <a:bodyPr wrap="square" rtlCol="0">
            <a:spAutoFit/>
          </a:bodyPr>
          <a:lstStyle/>
          <a:p>
            <a:pPr algn="ctr"/>
            <a:r>
              <a:rPr lang="en-GB" dirty="0"/>
              <a:t>Do NOT send this log to WCTU.</a:t>
            </a:r>
          </a:p>
        </p:txBody>
      </p:sp>
    </p:spTree>
    <p:extLst>
      <p:ext uri="{BB962C8B-B14F-4D97-AF65-F5344CB8AC3E}">
        <p14:creationId xmlns:p14="http://schemas.microsoft.com/office/powerpoint/2010/main" val="11684914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41830" y="986688"/>
            <a:ext cx="6719713" cy="648816"/>
          </a:xfrm>
        </p:spPr>
        <p:txBody>
          <a:bodyPr/>
          <a:lstStyle/>
          <a:p>
            <a:r>
              <a:rPr lang="en-US" dirty="0"/>
              <a:t>Co-enrolment</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235001" y="2220685"/>
            <a:ext cx="8600960" cy="443509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dirty="0"/>
              <a:t>We are supportive of co-enrolment with both other </a:t>
            </a:r>
            <a:r>
              <a:rPr lang="en-GB" b="1" dirty="0"/>
              <a:t>non-CTIMP trials </a:t>
            </a:r>
            <a:r>
              <a:rPr lang="en-GB" dirty="0"/>
              <a:t>and </a:t>
            </a:r>
            <a:r>
              <a:rPr lang="en-GB" b="1" dirty="0"/>
              <a:t>other CTIMP trials</a:t>
            </a:r>
            <a:r>
              <a:rPr lang="en-GB" dirty="0"/>
              <a:t>, provided a co-enrolment agreement is in place</a:t>
            </a:r>
          </a:p>
          <a:p>
            <a:pPr>
              <a:spcAft>
                <a:spcPts val="1200"/>
              </a:spcAft>
            </a:pPr>
            <a:endParaRPr lang="en-GB" dirty="0"/>
          </a:p>
          <a:p>
            <a:pPr>
              <a:spcAft>
                <a:spcPts val="1200"/>
              </a:spcAft>
            </a:pPr>
            <a:r>
              <a:rPr lang="en-GB" dirty="0"/>
              <a:t>Trials that can co-enrol with SOS can be found on </a:t>
            </a:r>
            <a:r>
              <a:rPr lang="en-GB" dirty="0">
                <a:hlinkClick r:id="rId3"/>
              </a:rPr>
              <a:t>our website</a:t>
            </a:r>
            <a:endParaRPr lang="en-US" dirty="0"/>
          </a:p>
          <a:p>
            <a:pPr>
              <a:spcAft>
                <a:spcPts val="1200"/>
              </a:spcAft>
            </a:pPr>
            <a:endParaRPr lang="en-US" dirty="0"/>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21</a:t>
            </a:r>
          </a:p>
        </p:txBody>
      </p:sp>
    </p:spTree>
    <p:extLst>
      <p:ext uri="{BB962C8B-B14F-4D97-AF65-F5344CB8AC3E}">
        <p14:creationId xmlns:p14="http://schemas.microsoft.com/office/powerpoint/2010/main" val="3937977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35F7A32-505F-4037-8897-453C555EBA30}"/>
              </a:ext>
            </a:extLst>
          </p:cNvPr>
          <p:cNvGrpSpPr/>
          <p:nvPr/>
        </p:nvGrpSpPr>
        <p:grpSpPr>
          <a:xfrm>
            <a:off x="445616" y="319070"/>
            <a:ext cx="4607651" cy="6058809"/>
            <a:chOff x="445616" y="319070"/>
            <a:chExt cx="4607651" cy="6058809"/>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616" y="392868"/>
              <a:ext cx="4607651" cy="5985011"/>
            </a:xfrm>
            <a:prstGeom prst="rect">
              <a:avLst/>
            </a:prstGeom>
          </p:spPr>
        </p:pic>
        <p:pic>
          <p:nvPicPr>
            <p:cNvPr id="7" name="Picture 6">
              <a:extLst>
                <a:ext uri="{FF2B5EF4-FFF2-40B4-BE49-F238E27FC236}">
                  <a16:creationId xmlns:a16="http://schemas.microsoft.com/office/drawing/2014/main" id="{C52E4A4B-12C9-4D60-AF2C-174B8B905A5F}"/>
                </a:ext>
              </a:extLst>
            </p:cNvPr>
            <p:cNvPicPr>
              <a:picLocks noChangeAspect="1"/>
            </p:cNvPicPr>
            <p:nvPr/>
          </p:nvPicPr>
          <p:blipFill rotWithShape="1">
            <a:blip r:embed="rId4"/>
            <a:srcRect t="309" b="61588"/>
            <a:stretch/>
          </p:blipFill>
          <p:spPr>
            <a:xfrm>
              <a:off x="498266" y="319070"/>
              <a:ext cx="4502350" cy="2347302"/>
            </a:xfrm>
            <a:prstGeom prst="rect">
              <a:avLst/>
            </a:prstGeom>
          </p:spPr>
        </p:pic>
      </p:grpSp>
      <p:pic>
        <p:nvPicPr>
          <p:cNvPr id="17" name="Picture 16"/>
          <p:cNvPicPr>
            <a:picLocks noChangeAspect="1"/>
          </p:cNvPicPr>
          <p:nvPr/>
        </p:nvPicPr>
        <p:blipFill rotWithShape="1">
          <a:blip r:embed="rId5">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8" name="Picture 7">
            <a:extLst>
              <a:ext uri="{FF2B5EF4-FFF2-40B4-BE49-F238E27FC236}">
                <a16:creationId xmlns:a16="http://schemas.microsoft.com/office/drawing/2014/main" id="{8F629A65-F5C5-BB46-A17E-D26F3429B654}"/>
              </a:ext>
            </a:extLst>
          </p:cNvPr>
          <p:cNvPicPr>
            <a:picLocks noChangeAspect="1"/>
          </p:cNvPicPr>
          <p:nvPr/>
        </p:nvPicPr>
        <p:blipFill rotWithShape="1">
          <a:blip r:embed="rId6"/>
          <a:srcRect t="40673" b="12122"/>
          <a:stretch/>
        </p:blipFill>
        <p:spPr>
          <a:xfrm>
            <a:off x="429417" y="2839914"/>
            <a:ext cx="4623849" cy="2910255"/>
          </a:xfrm>
          <a:prstGeom prst="rect">
            <a:avLst/>
          </a:prstGeom>
          <a:ln>
            <a:noFill/>
          </a:ln>
        </p:spPr>
      </p:pic>
      <p:pic>
        <p:nvPicPr>
          <p:cNvPr id="4" name="Picture 3">
            <a:extLst>
              <a:ext uri="{FF2B5EF4-FFF2-40B4-BE49-F238E27FC236}">
                <a16:creationId xmlns:a16="http://schemas.microsoft.com/office/drawing/2014/main" id="{8F629A65-F5C5-BB46-A17E-D26F3429B654}"/>
              </a:ext>
            </a:extLst>
          </p:cNvPr>
          <p:cNvPicPr>
            <a:picLocks noChangeAspect="1"/>
          </p:cNvPicPr>
          <p:nvPr/>
        </p:nvPicPr>
        <p:blipFill rotWithShape="1">
          <a:blip r:embed="rId6"/>
          <a:srcRect t="40483" b="12312"/>
          <a:stretch/>
        </p:blipFill>
        <p:spPr>
          <a:xfrm>
            <a:off x="441452" y="2839914"/>
            <a:ext cx="4607651" cy="2910253"/>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22</a:t>
            </a:r>
          </a:p>
        </p:txBody>
      </p:sp>
    </p:spTree>
    <p:extLst>
      <p:ext uri="{BB962C8B-B14F-4D97-AF65-F5344CB8AC3E}">
        <p14:creationId xmlns:p14="http://schemas.microsoft.com/office/powerpoint/2010/main" val="3786296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4"/>
                                        </p:tgtEl>
                                      </p:cBhvr>
                                      <p:by x="150000" y="150000"/>
                                    </p:animScale>
                                  </p:childTnLst>
                                </p:cTn>
                              </p:par>
                            </p:childTnLst>
                          </p:cTn>
                        </p:par>
                        <p:par>
                          <p:cTn id="7" fill="hold">
                            <p:stCondLst>
                              <p:cond delay="1000"/>
                            </p:stCondLst>
                            <p:childTnLst>
                              <p:par>
                                <p:cTn id="8" presetID="63" presetClass="path" presetSubtype="0" accel="50000" decel="50000" fill="hold" nodeType="afterEffect">
                                  <p:stCondLst>
                                    <p:cond delay="0"/>
                                  </p:stCondLst>
                                  <p:childTnLst>
                                    <p:animMotion origin="layout" path="M -3.61111E-6 2.59259E-6 L 0.11841 0.00069 " pathEditMode="relative" rAng="0" ptsTypes="AA">
                                      <p:cBhvr>
                                        <p:cTn id="9" dur="1000" fill="hold"/>
                                        <p:tgtEl>
                                          <p:spTgt spid="4"/>
                                        </p:tgtEl>
                                        <p:attrNameLst>
                                          <p:attrName>ppt_x</p:attrName>
                                          <p:attrName>ppt_y</p:attrName>
                                        </p:attrNameLst>
                                      </p:cBhvr>
                                      <p:rCtr x="5920"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64033"/>
            <a:ext cx="6719713" cy="648816"/>
          </a:xfrm>
        </p:spPr>
        <p:txBody>
          <a:bodyPr/>
          <a:lstStyle/>
          <a:p>
            <a:r>
              <a:rPr lang="en-US" dirty="0"/>
              <a:t>Trial Interventions</a:t>
            </a:r>
          </a:p>
        </p:txBody>
      </p:sp>
      <p:sp>
        <p:nvSpPr>
          <p:cNvPr id="5" name="Content Placeholder 2"/>
          <p:cNvSpPr txBox="1">
            <a:spLocks/>
          </p:cNvSpPr>
          <p:nvPr/>
        </p:nvSpPr>
        <p:spPr>
          <a:xfrm>
            <a:off x="235001" y="1235623"/>
            <a:ext cx="8600959" cy="5358344"/>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Randomisation (web based/allocation concealed) to:</a:t>
            </a:r>
          </a:p>
          <a:p>
            <a:pPr lvl="1">
              <a:spcAft>
                <a:spcPts val="1200"/>
              </a:spcAft>
            </a:pPr>
            <a:r>
              <a:rPr lang="en-GB" sz="2400" dirty="0" err="1">
                <a:effectLst/>
                <a:latin typeface="Calibri" panose="020F0502020204030204" pitchFamily="34" charset="0"/>
                <a:ea typeface="MS Mincho" panose="02020609040205080304" pitchFamily="49" charset="-128"/>
                <a:cs typeface="Arial" panose="020B0604020202020204" pitchFamily="34" charset="0"/>
              </a:rPr>
              <a:t>Equi</a:t>
            </a:r>
            <a:r>
              <a:rPr lang="en-GB" sz="2400" dirty="0">
                <a:effectLst/>
                <a:latin typeface="Calibri" panose="020F0502020204030204" pitchFamily="34" charset="0"/>
                <a:ea typeface="MS Mincho" panose="02020609040205080304" pitchFamily="49" charset="-128"/>
                <a:cs typeface="Arial" panose="020B0604020202020204" pitchFamily="34" charset="0"/>
              </a:rPr>
              <a:t>-osmolar dose of mannitol intravenous bolus </a:t>
            </a:r>
            <a:endParaRPr lang="en-GB" sz="2400" dirty="0">
              <a:latin typeface="Times New Roman" panose="02020603050405020304" pitchFamily="18" charset="0"/>
              <a:ea typeface="MS Mincho" panose="02020609040205080304" pitchFamily="49" charset="-128"/>
            </a:endParaRPr>
          </a:p>
          <a:p>
            <a:pPr lvl="1">
              <a:spcAft>
                <a:spcPts val="1200"/>
              </a:spcAft>
            </a:pPr>
            <a:r>
              <a:rPr lang="en-GB" sz="2400" dirty="0" err="1">
                <a:effectLst/>
                <a:latin typeface="Calibri" panose="020F0502020204030204" pitchFamily="34" charset="0"/>
                <a:ea typeface="MS Mincho" panose="02020609040205080304" pitchFamily="49" charset="-128"/>
                <a:cs typeface="Arial" panose="020B0604020202020204" pitchFamily="34" charset="0"/>
              </a:rPr>
              <a:t>Equi</a:t>
            </a:r>
            <a:r>
              <a:rPr lang="en-GB" sz="2400" dirty="0">
                <a:effectLst/>
                <a:latin typeface="Calibri" panose="020F0502020204030204" pitchFamily="34" charset="0"/>
                <a:ea typeface="MS Mincho" panose="02020609040205080304" pitchFamily="49" charset="-128"/>
                <a:cs typeface="Arial" panose="020B0604020202020204" pitchFamily="34" charset="0"/>
              </a:rPr>
              <a:t>-osmolar dose of hypertonic saline intravenous bolus </a:t>
            </a:r>
          </a:p>
          <a:p>
            <a:pPr lvl="1">
              <a:spcAft>
                <a:spcPts val="1200"/>
              </a:spcAft>
            </a:pPr>
            <a:endParaRPr lang="en-GB" sz="2400" dirty="0"/>
          </a:p>
          <a:p>
            <a:pPr>
              <a:spcAft>
                <a:spcPts val="1200"/>
              </a:spcAft>
            </a:pPr>
            <a:r>
              <a:rPr lang="en-GB" sz="2400" dirty="0"/>
              <a:t>Use dosing table provided to assist with calculating doses. If estimating weight, use ideal body weight.</a:t>
            </a:r>
          </a:p>
          <a:p>
            <a:r>
              <a:rPr lang="en-GB" sz="2400" dirty="0"/>
              <a:t>If ICP remains &gt;20mmHg, boluses of each IMP can be repeated until serum sodium is &gt; 155 </a:t>
            </a:r>
            <a:r>
              <a:rPr lang="en-GB" sz="2400" dirty="0" err="1"/>
              <a:t>mmol</a:t>
            </a:r>
            <a:r>
              <a:rPr lang="en-GB" sz="2400" dirty="0"/>
              <a:t>/L.</a:t>
            </a:r>
          </a:p>
          <a:p>
            <a:pPr marL="342900" lvl="1" indent="0">
              <a:buNone/>
            </a:pPr>
            <a:endParaRPr lang="en-GB" sz="2400" dirty="0"/>
          </a:p>
          <a:p>
            <a:r>
              <a:rPr lang="en-GB" sz="2400" dirty="0"/>
              <a:t>If there is a second spike in ICP to &gt;20mmHg, allocated IMP should continue to be used.</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23</a:t>
            </a:r>
          </a:p>
        </p:txBody>
      </p:sp>
    </p:spTree>
    <p:extLst>
      <p:ext uri="{BB962C8B-B14F-4D97-AF65-F5344CB8AC3E}">
        <p14:creationId xmlns:p14="http://schemas.microsoft.com/office/powerpoint/2010/main" val="1018464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64033"/>
            <a:ext cx="6719713" cy="648816"/>
          </a:xfrm>
        </p:spPr>
        <p:txBody>
          <a:bodyPr/>
          <a:lstStyle/>
          <a:p>
            <a:r>
              <a:rPr lang="en-US" dirty="0"/>
              <a:t>Dosing table – ml/kg</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24</a:t>
            </a:r>
          </a:p>
        </p:txBody>
      </p:sp>
      <p:graphicFrame>
        <p:nvGraphicFramePr>
          <p:cNvPr id="9" name="Table 8"/>
          <p:cNvGraphicFramePr>
            <a:graphicFrameLocks noGrp="1"/>
          </p:cNvGraphicFramePr>
          <p:nvPr>
            <p:extLst>
              <p:ext uri="{D42A27DB-BD31-4B8C-83A1-F6EECF244321}">
                <p14:modId xmlns:p14="http://schemas.microsoft.com/office/powerpoint/2010/main" val="2045899040"/>
              </p:ext>
            </p:extLst>
          </p:nvPr>
        </p:nvGraphicFramePr>
        <p:xfrm>
          <a:off x="101603" y="1091898"/>
          <a:ext cx="8916666" cy="5345083"/>
        </p:xfrm>
        <a:graphic>
          <a:graphicData uri="http://schemas.openxmlformats.org/drawingml/2006/table">
            <a:tbl>
              <a:tblPr firstRow="1" bandRow="1">
                <a:solidFill>
                  <a:schemeClr val="accent2"/>
                </a:solidFill>
                <a:tableStyleId>{5C22544A-7EE6-4342-B048-85BDC9FD1C3A}</a:tableStyleId>
              </a:tblPr>
              <a:tblGrid>
                <a:gridCol w="1064256">
                  <a:extLst>
                    <a:ext uri="{9D8B030D-6E8A-4147-A177-3AD203B41FA5}">
                      <a16:colId xmlns:a16="http://schemas.microsoft.com/office/drawing/2014/main" val="2816403910"/>
                    </a:ext>
                  </a:extLst>
                </a:gridCol>
                <a:gridCol w="605790">
                  <a:extLst>
                    <a:ext uri="{9D8B030D-6E8A-4147-A177-3AD203B41FA5}">
                      <a16:colId xmlns:a16="http://schemas.microsoft.com/office/drawing/2014/main" val="2572838565"/>
                    </a:ext>
                  </a:extLst>
                </a:gridCol>
                <a:gridCol w="594360">
                  <a:extLst>
                    <a:ext uri="{9D8B030D-6E8A-4147-A177-3AD203B41FA5}">
                      <a16:colId xmlns:a16="http://schemas.microsoft.com/office/drawing/2014/main" val="2847534808"/>
                    </a:ext>
                  </a:extLst>
                </a:gridCol>
                <a:gridCol w="571500">
                  <a:extLst>
                    <a:ext uri="{9D8B030D-6E8A-4147-A177-3AD203B41FA5}">
                      <a16:colId xmlns:a16="http://schemas.microsoft.com/office/drawing/2014/main" val="2942479883"/>
                    </a:ext>
                  </a:extLst>
                </a:gridCol>
                <a:gridCol w="594360">
                  <a:extLst>
                    <a:ext uri="{9D8B030D-6E8A-4147-A177-3AD203B41FA5}">
                      <a16:colId xmlns:a16="http://schemas.microsoft.com/office/drawing/2014/main" val="2832724712"/>
                    </a:ext>
                  </a:extLst>
                </a:gridCol>
                <a:gridCol w="582930">
                  <a:extLst>
                    <a:ext uri="{9D8B030D-6E8A-4147-A177-3AD203B41FA5}">
                      <a16:colId xmlns:a16="http://schemas.microsoft.com/office/drawing/2014/main" val="3698498667"/>
                    </a:ext>
                  </a:extLst>
                </a:gridCol>
                <a:gridCol w="571500">
                  <a:extLst>
                    <a:ext uri="{9D8B030D-6E8A-4147-A177-3AD203B41FA5}">
                      <a16:colId xmlns:a16="http://schemas.microsoft.com/office/drawing/2014/main" val="51339450"/>
                    </a:ext>
                  </a:extLst>
                </a:gridCol>
                <a:gridCol w="594360">
                  <a:extLst>
                    <a:ext uri="{9D8B030D-6E8A-4147-A177-3AD203B41FA5}">
                      <a16:colId xmlns:a16="http://schemas.microsoft.com/office/drawing/2014/main" val="3951340493"/>
                    </a:ext>
                  </a:extLst>
                </a:gridCol>
                <a:gridCol w="651510">
                  <a:extLst>
                    <a:ext uri="{9D8B030D-6E8A-4147-A177-3AD203B41FA5}">
                      <a16:colId xmlns:a16="http://schemas.microsoft.com/office/drawing/2014/main" val="770471071"/>
                    </a:ext>
                  </a:extLst>
                </a:gridCol>
                <a:gridCol w="628650">
                  <a:extLst>
                    <a:ext uri="{9D8B030D-6E8A-4147-A177-3AD203B41FA5}">
                      <a16:colId xmlns:a16="http://schemas.microsoft.com/office/drawing/2014/main" val="3932520400"/>
                    </a:ext>
                  </a:extLst>
                </a:gridCol>
                <a:gridCol w="617220">
                  <a:extLst>
                    <a:ext uri="{9D8B030D-6E8A-4147-A177-3AD203B41FA5}">
                      <a16:colId xmlns:a16="http://schemas.microsoft.com/office/drawing/2014/main" val="4192259971"/>
                    </a:ext>
                  </a:extLst>
                </a:gridCol>
                <a:gridCol w="594360">
                  <a:extLst>
                    <a:ext uri="{9D8B030D-6E8A-4147-A177-3AD203B41FA5}">
                      <a16:colId xmlns:a16="http://schemas.microsoft.com/office/drawing/2014/main" val="1894136223"/>
                    </a:ext>
                  </a:extLst>
                </a:gridCol>
                <a:gridCol w="594360">
                  <a:extLst>
                    <a:ext uri="{9D8B030D-6E8A-4147-A177-3AD203B41FA5}">
                      <a16:colId xmlns:a16="http://schemas.microsoft.com/office/drawing/2014/main" val="2829046458"/>
                    </a:ext>
                  </a:extLst>
                </a:gridCol>
                <a:gridCol w="651510">
                  <a:extLst>
                    <a:ext uri="{9D8B030D-6E8A-4147-A177-3AD203B41FA5}">
                      <a16:colId xmlns:a16="http://schemas.microsoft.com/office/drawing/2014/main" val="4234054664"/>
                    </a:ext>
                  </a:extLst>
                </a:gridCol>
              </a:tblGrid>
              <a:tr h="458123">
                <a:tc>
                  <a:txBody>
                    <a:bodyPr/>
                    <a:lstStyle/>
                    <a:p>
                      <a:pPr algn="ctr"/>
                      <a:r>
                        <a:rPr lang="en-GB" b="0" dirty="0"/>
                        <a:t>kg</a:t>
                      </a:r>
                    </a:p>
                  </a:txBody>
                  <a:tcPr anchor="ctr"/>
                </a:tc>
                <a:tc>
                  <a:txBody>
                    <a:bodyPr/>
                    <a:lstStyle/>
                    <a:p>
                      <a:pPr algn="ctr" fontAlgn="b"/>
                      <a:r>
                        <a:rPr lang="en-GB" sz="1400" b="1" i="0" u="none" strike="noStrike" dirty="0">
                          <a:solidFill>
                            <a:schemeClr val="bg1"/>
                          </a:solidFill>
                          <a:effectLst/>
                          <a:latin typeface="Calibri" panose="020F0502020204030204" pitchFamily="34" charset="0"/>
                        </a:rPr>
                        <a:t>40-44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45-49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50-54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55-59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60-64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65-69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70-74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75-79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80-84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85-89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90-94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95-99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100-104</a:t>
                      </a:r>
                    </a:p>
                  </a:txBody>
                  <a:tcPr marL="9525" marR="9525" marT="9525" marB="0" anchor="ctr"/>
                </a:tc>
                <a:extLst>
                  <a:ext uri="{0D108BD9-81ED-4DB2-BD59-A6C34878D82A}">
                    <a16:rowId xmlns:a16="http://schemas.microsoft.com/office/drawing/2014/main" val="4130849579"/>
                  </a:ext>
                </a:extLst>
              </a:tr>
              <a:tr h="548640">
                <a:tc>
                  <a:txBody>
                    <a:bodyPr/>
                    <a:lstStyle/>
                    <a:p>
                      <a:pPr algn="ctr"/>
                      <a:r>
                        <a:rPr lang="en-GB" sz="1100" b="1" dirty="0">
                          <a:solidFill>
                            <a:schemeClr val="bg1"/>
                          </a:solidFill>
                        </a:rPr>
                        <a:t>Weight</a:t>
                      </a:r>
                      <a:r>
                        <a:rPr lang="en-GB" sz="1100" b="1" baseline="0" dirty="0">
                          <a:solidFill>
                            <a:schemeClr val="bg1"/>
                          </a:solidFill>
                        </a:rPr>
                        <a:t> for calculation</a:t>
                      </a:r>
                      <a:endParaRPr lang="en-GB" sz="1100" b="1" dirty="0">
                        <a:solidFill>
                          <a:schemeClr val="bg1"/>
                        </a:solidFill>
                      </a:endParaRPr>
                    </a:p>
                  </a:txBody>
                  <a:tcPr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40kg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45kg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50kg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55kg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60kg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65kg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70kg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75kg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80kg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85kg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90kg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95kg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100kg</a:t>
                      </a:r>
                    </a:p>
                  </a:txBody>
                  <a:tcPr marL="9525" marR="9525" marT="9525" marB="0" anchor="ctr">
                    <a:solidFill>
                      <a:schemeClr val="accent1"/>
                    </a:solidFill>
                  </a:tcPr>
                </a:tc>
                <a:extLst>
                  <a:ext uri="{0D108BD9-81ED-4DB2-BD59-A6C34878D82A}">
                    <a16:rowId xmlns:a16="http://schemas.microsoft.com/office/drawing/2014/main" val="3982993233"/>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90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100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110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120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130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140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150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160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170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190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200</a:t>
                      </a:r>
                    </a:p>
                  </a:txBody>
                  <a:tcPr marL="9525" marR="9525" marT="9525" marB="0" anchor="ctr"/>
                </a:tc>
                <a:extLst>
                  <a:ext uri="{0D108BD9-81ED-4DB2-BD59-A6C34878D82A}">
                    <a16:rowId xmlns:a16="http://schemas.microsoft.com/office/drawing/2014/main" val="570447200"/>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15%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135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150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165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195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210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225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255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270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285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300</a:t>
                      </a:r>
                    </a:p>
                  </a:txBody>
                  <a:tcPr marL="9525" marR="9525" marT="9525" marB="0" anchor="ctr"/>
                </a:tc>
                <a:extLst>
                  <a:ext uri="{0D108BD9-81ED-4DB2-BD59-A6C34878D82A}">
                    <a16:rowId xmlns:a16="http://schemas.microsoft.com/office/drawing/2014/main" val="2175823273"/>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10%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160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200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260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300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360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400</a:t>
                      </a:r>
                    </a:p>
                  </a:txBody>
                  <a:tcPr marL="9525" marR="9525" marT="9525" marB="0" anchor="ctr"/>
                </a:tc>
                <a:extLst>
                  <a:ext uri="{0D108BD9-81ED-4DB2-BD59-A6C34878D82A}">
                    <a16:rowId xmlns:a16="http://schemas.microsoft.com/office/drawing/2014/main" val="2365835598"/>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30%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11</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15</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17</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19</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20</a:t>
                      </a:r>
                    </a:p>
                  </a:txBody>
                  <a:tcPr marL="9525" marR="9525" marT="9525" marB="0" anchor="ctr">
                    <a:solidFill>
                      <a:schemeClr val="accent2">
                        <a:lumMod val="40000"/>
                        <a:lumOff val="60000"/>
                      </a:schemeClr>
                    </a:solidFill>
                  </a:tcPr>
                </a:tc>
                <a:extLst>
                  <a:ext uri="{0D108BD9-81ED-4DB2-BD59-A6C34878D82A}">
                    <a16:rowId xmlns:a16="http://schemas.microsoft.com/office/drawing/2014/main" val="3911693958"/>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23%</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a:t>
                      </a:r>
                    </a:p>
                  </a:txBody>
                  <a:tcPr marL="9525" marR="9525" marT="9525" marB="0" anchor="ctr">
                    <a:solidFill>
                      <a:schemeClr val="accent2">
                        <a:lumMod val="20000"/>
                        <a:lumOff val="80000"/>
                      </a:schemeClr>
                    </a:solidFill>
                  </a:tcPr>
                </a:tc>
                <a:tc>
                  <a:txBody>
                    <a:bodyPr/>
                    <a:lstStyle/>
                    <a:p>
                      <a:pPr algn="ctr" fontAlgn="ctr"/>
                      <a:r>
                        <a:rPr lang="en-GB" sz="1400" b="0" i="0" u="none" strike="noStrike">
                          <a:solidFill>
                            <a:srgbClr val="000000"/>
                          </a:solidFill>
                          <a:effectLst/>
                          <a:latin typeface="Calibri" panose="020F0502020204030204" pitchFamily="34" charset="0"/>
                        </a:rPr>
                        <a:t>15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17</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18</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20</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21</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23</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24</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26</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27</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29</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30</a:t>
                      </a:r>
                    </a:p>
                  </a:txBody>
                  <a:tcPr marL="9525" marR="9525" marT="9525" marB="0" anchor="ctr">
                    <a:solidFill>
                      <a:schemeClr val="accent2">
                        <a:lumMod val="20000"/>
                        <a:lumOff val="80000"/>
                      </a:schemeClr>
                    </a:solidFill>
                  </a:tcPr>
                </a:tc>
                <a:extLst>
                  <a:ext uri="{0D108BD9-81ED-4DB2-BD59-A6C34878D82A}">
                    <a16:rowId xmlns:a16="http://schemas.microsoft.com/office/drawing/2014/main" val="2839368826"/>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7.50%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36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40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45</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59</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63</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68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77</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81</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90</a:t>
                      </a:r>
                    </a:p>
                  </a:txBody>
                  <a:tcPr marL="9525" marR="9525" marT="9525" marB="0" anchor="ctr">
                    <a:solidFill>
                      <a:schemeClr val="accent2">
                        <a:lumMod val="40000"/>
                        <a:lumOff val="60000"/>
                      </a:schemeClr>
                    </a:solidFill>
                  </a:tcPr>
                </a:tc>
                <a:extLst>
                  <a:ext uri="{0D108BD9-81ED-4DB2-BD59-A6C34878D82A}">
                    <a16:rowId xmlns:a16="http://schemas.microsoft.com/office/drawing/2014/main" val="2224282628"/>
                  </a:ext>
                </a:extLst>
              </a:tr>
              <a:tr h="523159">
                <a:tc>
                  <a:txBody>
                    <a:bodyPr/>
                    <a:lstStyle/>
                    <a:p>
                      <a:pPr algn="r" fontAlgn="ctr"/>
                      <a:r>
                        <a:rPr lang="en-GB" sz="1400" b="1" i="0" u="none" strike="noStrike" dirty="0">
                          <a:solidFill>
                            <a:srgbClr val="000000"/>
                          </a:solidFill>
                          <a:effectLst/>
                          <a:latin typeface="Calibri" panose="020F0502020204030204" pitchFamily="34" charset="0"/>
                        </a:rPr>
                        <a:t>HTS 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52</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59</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65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72</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78</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91</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98</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104</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111</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117</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124</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130</a:t>
                      </a:r>
                    </a:p>
                  </a:txBody>
                  <a:tcPr marL="9525" marR="9525" marT="9525" marB="0" anchor="ctr">
                    <a:solidFill>
                      <a:schemeClr val="accent2">
                        <a:lumMod val="20000"/>
                        <a:lumOff val="80000"/>
                      </a:schemeClr>
                    </a:solidFill>
                  </a:tcPr>
                </a:tc>
                <a:extLst>
                  <a:ext uri="{0D108BD9-81ED-4DB2-BD59-A6C34878D82A}">
                    <a16:rowId xmlns:a16="http://schemas.microsoft.com/office/drawing/2014/main" val="1961286199"/>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2.70%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108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144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156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168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180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192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204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216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228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solidFill>
                      <a:schemeClr val="accent2">
                        <a:lumMod val="40000"/>
                        <a:lumOff val="60000"/>
                      </a:schemeClr>
                    </a:solidFill>
                  </a:tcPr>
                </a:tc>
                <a:extLst>
                  <a:ext uri="{0D108BD9-81ED-4DB2-BD59-A6C34878D82A}">
                    <a16:rowId xmlns:a16="http://schemas.microsoft.com/office/drawing/2014/main" val="2217152982"/>
                  </a:ext>
                </a:extLst>
              </a:tr>
            </a:tbl>
          </a:graphicData>
        </a:graphic>
      </p:graphicFrame>
      <p:sp>
        <p:nvSpPr>
          <p:cNvPr id="10" name="TextBox 9"/>
          <p:cNvSpPr txBox="1"/>
          <p:nvPr/>
        </p:nvSpPr>
        <p:spPr>
          <a:xfrm>
            <a:off x="950137" y="6464800"/>
            <a:ext cx="7226709" cy="369332"/>
          </a:xfrm>
          <a:prstGeom prst="rect">
            <a:avLst/>
          </a:prstGeom>
          <a:noFill/>
        </p:spPr>
        <p:txBody>
          <a:bodyPr wrap="square" rtlCol="0">
            <a:spAutoFit/>
          </a:bodyPr>
          <a:lstStyle/>
          <a:p>
            <a:r>
              <a:rPr lang="en-GB" b="1" i="1" dirty="0"/>
              <a:t>Look in your site file to find laminated dosing tables for use at the bedside </a:t>
            </a:r>
          </a:p>
        </p:txBody>
      </p:sp>
    </p:spTree>
    <p:extLst>
      <p:ext uri="{BB962C8B-B14F-4D97-AF65-F5344CB8AC3E}">
        <p14:creationId xmlns:p14="http://schemas.microsoft.com/office/powerpoint/2010/main" val="25491934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43781" y="144150"/>
            <a:ext cx="6719713" cy="648816"/>
          </a:xfrm>
        </p:spPr>
        <p:txBody>
          <a:bodyPr/>
          <a:lstStyle/>
          <a:p>
            <a:r>
              <a:rPr lang="en-US" dirty="0"/>
              <a:t>Consent process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30" name="Text Box 2"/>
          <p:cNvSpPr>
            <a:spLocks noChangeArrowheads="1"/>
          </p:cNvSpPr>
          <p:nvPr/>
        </p:nvSpPr>
        <p:spPr bwMode="auto">
          <a:xfrm>
            <a:off x="2792413" y="817563"/>
            <a:ext cx="3248025" cy="973137"/>
          </a:xfrm>
          <a:prstGeom prst="roundRect">
            <a:avLst>
              <a:gd name="adj" fmla="val 16667"/>
            </a:avLst>
          </a:prstGeom>
          <a:solidFill>
            <a:srgbClr val="F5B183"/>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PATIENT UNABLE TO CONSENT</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Patients in this trial are unable to consent for  themselves due to impairment in their mental    capacity caused by the traumatic brain injury</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1" name="Text Box 8"/>
          <p:cNvSpPr>
            <a:spLocks noChangeArrowheads="1"/>
          </p:cNvSpPr>
          <p:nvPr/>
        </p:nvSpPr>
        <p:spPr bwMode="auto">
          <a:xfrm>
            <a:off x="2132013" y="2116138"/>
            <a:ext cx="2032000" cy="1066800"/>
          </a:xfrm>
          <a:prstGeom prst="roundRect">
            <a:avLst>
              <a:gd name="adj" fmla="val 16667"/>
            </a:avLst>
          </a:prstGeom>
          <a:solidFill>
            <a:srgbClr val="FFC000"/>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Urgent treatment needs to be given without delay, and it is not reasonably practical to obtain consent from a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2" name="Text Box 7"/>
          <p:cNvSpPr>
            <a:spLocks noChangeArrowheads="1"/>
          </p:cNvSpPr>
          <p:nvPr/>
        </p:nvSpPr>
        <p:spPr bwMode="auto">
          <a:xfrm>
            <a:off x="2132013" y="3632200"/>
            <a:ext cx="2032000" cy="325438"/>
          </a:xfrm>
          <a:prstGeom prst="roundRect">
            <a:avLst>
              <a:gd name="adj" fmla="val 16667"/>
            </a:avLst>
          </a:prstGeom>
          <a:solidFill>
            <a:srgbClr val="FFC000"/>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Enrol under deferred consent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3" name="Text Box 9"/>
          <p:cNvSpPr>
            <a:spLocks noChangeArrowheads="1"/>
          </p:cNvSpPr>
          <p:nvPr/>
        </p:nvSpPr>
        <p:spPr bwMode="auto">
          <a:xfrm>
            <a:off x="4638675" y="2138363"/>
            <a:ext cx="1898650" cy="1066800"/>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Sufficient time for legal       representative to provide fully written informed     consent (and appropriate to do so)</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4" name="Text Box 5"/>
          <p:cNvSpPr>
            <a:spLocks noChangeArrowheads="1"/>
          </p:cNvSpPr>
          <p:nvPr/>
        </p:nvSpPr>
        <p:spPr bwMode="auto">
          <a:xfrm>
            <a:off x="4638675" y="3663950"/>
            <a:ext cx="1898650" cy="906463"/>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Obtain written informed consent from personal* or professional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5" name="Text Box 6"/>
          <p:cNvSpPr>
            <a:spLocks noChangeArrowheads="1"/>
          </p:cNvSpPr>
          <p:nvPr/>
        </p:nvSpPr>
        <p:spPr bwMode="auto">
          <a:xfrm>
            <a:off x="2132013" y="4406900"/>
            <a:ext cx="2041226" cy="1065750"/>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As soon as possible after the emergency is over obtain written informed consent from personal* or professional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6" name="Text Box 17"/>
          <p:cNvSpPr>
            <a:spLocks noChangeArrowheads="1"/>
          </p:cNvSpPr>
          <p:nvPr/>
        </p:nvSpPr>
        <p:spPr bwMode="auto">
          <a:xfrm>
            <a:off x="2124075" y="5872163"/>
            <a:ext cx="4581525" cy="476726"/>
          </a:xfrm>
          <a:prstGeom prst="roundRect">
            <a:avLst>
              <a:gd name="adj" fmla="val 16667"/>
            </a:avLst>
          </a:prstGeom>
          <a:solidFill>
            <a:srgbClr val="B9EC9A"/>
          </a:solidFill>
          <a:ln w="9525" cap="rnd" algn="ctr">
            <a:solidFill>
              <a:srgbClr val="000000"/>
            </a:solidFill>
            <a:bevel/>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If patient regains capacity before hospital discharge, obtain written informed consent from patient*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3100" name="Straight Arrow Connector 18"/>
          <p:cNvCxnSpPr>
            <a:cxnSpLocks noChangeShapeType="1"/>
          </p:cNvCxnSpPr>
          <p:nvPr/>
        </p:nvCxnSpPr>
        <p:spPr bwMode="auto">
          <a:xfrm flipH="1">
            <a:off x="3175000" y="1789113"/>
            <a:ext cx="452438" cy="309562"/>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1" name="Straight Arrow Connector 13"/>
          <p:cNvCxnSpPr>
            <a:cxnSpLocks noChangeShapeType="1"/>
          </p:cNvCxnSpPr>
          <p:nvPr/>
        </p:nvCxnSpPr>
        <p:spPr bwMode="auto">
          <a:xfrm>
            <a:off x="5164138" y="1797050"/>
            <a:ext cx="468312" cy="319088"/>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2" name="Straight Arrow Connector 19"/>
          <p:cNvCxnSpPr>
            <a:cxnSpLocks noChangeShapeType="1"/>
          </p:cNvCxnSpPr>
          <p:nvPr/>
        </p:nvCxnSpPr>
        <p:spPr bwMode="auto">
          <a:xfrm>
            <a:off x="3140075" y="5454650"/>
            <a:ext cx="11113" cy="400050"/>
          </a:xfrm>
          <a:prstGeom prst="straightConnector1">
            <a:avLst/>
          </a:prstGeom>
          <a:noFill/>
          <a:ln w="9525" algn="ctr">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3077" name="Text Box 23"/>
          <p:cNvSpPr>
            <a:spLocks noChangeArrowheads="1"/>
          </p:cNvSpPr>
          <p:nvPr/>
        </p:nvSpPr>
        <p:spPr bwMode="auto">
          <a:xfrm>
            <a:off x="4638675" y="5126038"/>
            <a:ext cx="1898650" cy="328612"/>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Enrol patient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3104" name="Straight Arrow Connector 19"/>
          <p:cNvCxnSpPr>
            <a:cxnSpLocks noChangeShapeType="1"/>
          </p:cNvCxnSpPr>
          <p:nvPr/>
        </p:nvCxnSpPr>
        <p:spPr bwMode="auto">
          <a:xfrm>
            <a:off x="5634038" y="5437188"/>
            <a:ext cx="0" cy="427037"/>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5" name="Straight Arrow Connector 19"/>
          <p:cNvCxnSpPr>
            <a:cxnSpLocks noChangeShapeType="1"/>
          </p:cNvCxnSpPr>
          <p:nvPr/>
        </p:nvCxnSpPr>
        <p:spPr bwMode="auto">
          <a:xfrm>
            <a:off x="5632450" y="4575175"/>
            <a:ext cx="0" cy="533400"/>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6" name="Straight Arrow Connector 19"/>
          <p:cNvCxnSpPr>
            <a:cxnSpLocks noChangeShapeType="1"/>
          </p:cNvCxnSpPr>
          <p:nvPr/>
        </p:nvCxnSpPr>
        <p:spPr bwMode="auto">
          <a:xfrm>
            <a:off x="3148013" y="3963988"/>
            <a:ext cx="4762" cy="442912"/>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7" name="Straight Arrow Connector 19"/>
          <p:cNvCxnSpPr>
            <a:cxnSpLocks noChangeShapeType="1"/>
          </p:cNvCxnSpPr>
          <p:nvPr/>
        </p:nvCxnSpPr>
        <p:spPr bwMode="auto">
          <a:xfrm>
            <a:off x="3159125" y="3189288"/>
            <a:ext cx="4763" cy="442912"/>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8" name="Straight Arrow Connector 19"/>
          <p:cNvCxnSpPr>
            <a:cxnSpLocks noChangeShapeType="1"/>
          </p:cNvCxnSpPr>
          <p:nvPr/>
        </p:nvCxnSpPr>
        <p:spPr bwMode="auto">
          <a:xfrm>
            <a:off x="5632450" y="3211513"/>
            <a:ext cx="6350" cy="441325"/>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55" name="TextBox 54"/>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25</a:t>
            </a:r>
          </a:p>
        </p:txBody>
      </p:sp>
      <p:sp>
        <p:nvSpPr>
          <p:cNvPr id="2" name="TextBox 1"/>
          <p:cNvSpPr txBox="1"/>
          <p:nvPr/>
        </p:nvSpPr>
        <p:spPr>
          <a:xfrm>
            <a:off x="7016504" y="3478544"/>
            <a:ext cx="1772467" cy="1277273"/>
          </a:xfrm>
          <a:prstGeom prst="rect">
            <a:avLst/>
          </a:prstGeom>
          <a:solidFill>
            <a:schemeClr val="accent5">
              <a:lumMod val="40000"/>
              <a:lumOff val="60000"/>
            </a:schemeClr>
          </a:solidFill>
          <a:ln>
            <a:solidFill>
              <a:schemeClr val="accent1"/>
            </a:solidFill>
          </a:ln>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a:ea typeface="+mn-ea"/>
                <a:cs typeface="+mn-cs"/>
              </a:rPr>
              <a:t>*Witnessed verbal consent may be obtained if it is not feasible to obtain written consent from personal legal representatives and patients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sngStrike" kern="1200" cap="none" spc="0" normalizeH="0" baseline="0" noProof="0" dirty="0">
              <a:ln>
                <a:noFill/>
              </a:ln>
              <a:solidFill>
                <a:prstClr val="black"/>
              </a:solidFill>
              <a:effectLst/>
              <a:highlight>
                <a:srgbClr val="FFFF00"/>
              </a:highlight>
              <a:uLnTx/>
              <a:uFillTx/>
              <a:latin typeface="Calibri"/>
              <a:ea typeface="+mn-ea"/>
              <a:cs typeface="+mn-cs"/>
            </a:endParaRPr>
          </a:p>
        </p:txBody>
      </p:sp>
      <p:cxnSp>
        <p:nvCxnSpPr>
          <p:cNvPr id="6" name="Straight Arrow Connector 5"/>
          <p:cNvCxnSpPr>
            <a:stCxn id="2" idx="1"/>
            <a:endCxn id="3074" idx="3"/>
          </p:cNvCxnSpPr>
          <p:nvPr/>
        </p:nvCxnSpPr>
        <p:spPr>
          <a:xfrm flipH="1">
            <a:off x="6537325" y="4117181"/>
            <a:ext cx="479179" cy="1"/>
          </a:xfrm>
          <a:prstGeom prst="straightConnector1">
            <a:avLst/>
          </a:prstGeom>
          <a:ln>
            <a:solidFill>
              <a:schemeClr val="accent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cxnSpLocks/>
          </p:cNvCxnSpPr>
          <p:nvPr/>
        </p:nvCxnSpPr>
        <p:spPr>
          <a:xfrm flipH="1">
            <a:off x="6730127" y="4841875"/>
            <a:ext cx="1078368" cy="1268651"/>
          </a:xfrm>
          <a:prstGeom prst="straightConnector1">
            <a:avLst/>
          </a:prstGeom>
          <a:ln>
            <a:solidFill>
              <a:schemeClr val="accent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72087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Deferred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404446" y="1573823"/>
            <a:ext cx="8255977" cy="4216539"/>
          </a:xfrm>
          <a:prstGeom prst="rect">
            <a:avLst/>
          </a:prstGeom>
          <a:noFill/>
        </p:spPr>
        <p:txBody>
          <a:bodyPr wrap="square" rtlCol="0">
            <a:spAutoFit/>
          </a:bodyPr>
          <a:lstStyle/>
          <a:p>
            <a:r>
              <a:rPr lang="en-GB" sz="3200" dirty="0"/>
              <a:t>Main route of consent will probably be deferred consent</a:t>
            </a:r>
          </a:p>
          <a:p>
            <a:endParaRPr lang="en-GB" sz="3200" dirty="0"/>
          </a:p>
          <a:p>
            <a:r>
              <a:rPr lang="en-GB" sz="3200" dirty="0"/>
              <a:t>Pre-enrolment consent from a LR is an option if:</a:t>
            </a:r>
          </a:p>
          <a:p>
            <a:pPr marL="742950" lvl="1" indent="-285750">
              <a:buFont typeface="Arial" panose="020B0604020202020204" pitchFamily="34" charset="0"/>
              <a:buChar char="•"/>
            </a:pPr>
            <a:r>
              <a:rPr lang="en-GB" sz="2800" dirty="0"/>
              <a:t>LR is available</a:t>
            </a:r>
          </a:p>
          <a:p>
            <a:pPr marL="742950" lvl="1" indent="-285750">
              <a:buFont typeface="Arial" panose="020B0604020202020204" pitchFamily="34" charset="0"/>
              <a:buChar char="•"/>
            </a:pPr>
            <a:r>
              <a:rPr lang="en-GB" sz="2800" dirty="0"/>
              <a:t>There is sufficient time to explain the study fully and get written consent</a:t>
            </a:r>
          </a:p>
          <a:p>
            <a:pPr marL="742950" lvl="1" indent="-285750">
              <a:buFont typeface="Arial" panose="020B0604020202020204" pitchFamily="34" charset="0"/>
              <a:buChar char="•"/>
            </a:pPr>
            <a:r>
              <a:rPr lang="en-GB" sz="2800" dirty="0"/>
              <a:t>It is appropriate to speak to the LR e.g. if they are keen to be involved in decision making </a:t>
            </a:r>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26</a:t>
            </a:r>
          </a:p>
        </p:txBody>
      </p:sp>
    </p:spTree>
    <p:extLst>
      <p:ext uri="{BB962C8B-B14F-4D97-AF65-F5344CB8AC3E}">
        <p14:creationId xmlns:p14="http://schemas.microsoft.com/office/powerpoint/2010/main" val="6483543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1201" y="223891"/>
            <a:ext cx="6719713" cy="648816"/>
          </a:xfrm>
        </p:spPr>
        <p:txBody>
          <a:bodyPr/>
          <a:lstStyle/>
          <a:p>
            <a:r>
              <a:rPr lang="en-US" dirty="0"/>
              <a:t>Legal representative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528796" y="1147655"/>
            <a:ext cx="8131627" cy="5601533"/>
          </a:xfrm>
          <a:prstGeom prst="rect">
            <a:avLst/>
          </a:prstGeom>
          <a:noFill/>
        </p:spPr>
        <p:txBody>
          <a:bodyPr wrap="square" rtlCol="0">
            <a:spAutoFit/>
          </a:bodyPr>
          <a:lstStyle/>
          <a:p>
            <a:r>
              <a:rPr lang="en-GB" sz="2000" b="1" u="sng" dirty="0"/>
              <a:t>Personal legal representative</a:t>
            </a:r>
          </a:p>
          <a:p>
            <a:r>
              <a:rPr lang="en-GB" sz="2000" dirty="0"/>
              <a:t>The definition of a Personal Legal Representative (</a:t>
            </a:r>
            <a:r>
              <a:rPr lang="en-GB" sz="2000" dirty="0" err="1"/>
              <a:t>PerLR</a:t>
            </a:r>
            <a:r>
              <a:rPr lang="en-GB" sz="2000" dirty="0"/>
              <a:t>) for </a:t>
            </a:r>
            <a:r>
              <a:rPr lang="en-GB" sz="2000" b="1" dirty="0"/>
              <a:t>England, Wales and Northern Ireland</a:t>
            </a:r>
            <a:r>
              <a:rPr lang="en-GB" sz="2000" dirty="0"/>
              <a:t> is: “A person not connected with the conduct of the trial who is suitable to act as a legal representative by virtue of their relationship with the adult and available and willing to do so”. </a:t>
            </a:r>
          </a:p>
          <a:p>
            <a:r>
              <a:rPr lang="en-GB" sz="2000" dirty="0"/>
              <a:t> </a:t>
            </a:r>
          </a:p>
          <a:p>
            <a:r>
              <a:rPr lang="en-GB" sz="2000" dirty="0"/>
              <a:t>The definition of a </a:t>
            </a:r>
            <a:r>
              <a:rPr lang="en-GB" sz="2000" dirty="0" err="1"/>
              <a:t>PerLR</a:t>
            </a:r>
            <a:r>
              <a:rPr lang="en-GB" sz="2000" dirty="0"/>
              <a:t> for </a:t>
            </a:r>
            <a:r>
              <a:rPr lang="en-GB" sz="2000" b="1" dirty="0"/>
              <a:t>Scotland</a:t>
            </a:r>
            <a:r>
              <a:rPr lang="en-GB" sz="2000" dirty="0"/>
              <a:t> is: “Any guardian or welfare attorney who has power to consent to the adult’s participation in research. If there is no such person, the adult’s nearest relative as defined in section 87(1) of the Adults with Incapacity (Scotland) Act 2000”.</a:t>
            </a:r>
          </a:p>
          <a:p>
            <a:endParaRPr lang="en-GB" sz="2000" dirty="0"/>
          </a:p>
          <a:p>
            <a:r>
              <a:rPr lang="en-GB" sz="2000" b="1" u="sng" dirty="0"/>
              <a:t>Professional legal representative</a:t>
            </a:r>
            <a:endParaRPr lang="en-GB" sz="2000" dirty="0"/>
          </a:p>
          <a:p>
            <a:r>
              <a:rPr lang="en-GB" sz="2000" dirty="0"/>
              <a:t>The definition of a Professional Legal Representative (</a:t>
            </a:r>
            <a:r>
              <a:rPr lang="en-GB" sz="2000" dirty="0" err="1"/>
              <a:t>ProfLR</a:t>
            </a:r>
            <a:r>
              <a:rPr lang="en-GB" sz="2000" dirty="0"/>
              <a:t>) in </a:t>
            </a:r>
            <a:r>
              <a:rPr lang="en-GB" sz="2000" b="1" dirty="0"/>
              <a:t>England, Wales, Northern Ireland and Scotland </a:t>
            </a:r>
            <a:r>
              <a:rPr lang="en-GB" sz="2000" dirty="0"/>
              <a:t>is: “A person not connected with the conduct of the trial who is the doctor primarily responsible for the adult’s medical treatment or a person nominated by the relevant health care provider”.</a:t>
            </a:r>
          </a:p>
          <a:p>
            <a:endParaRPr lang="en-GB" dirty="0"/>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27</a:t>
            </a:r>
          </a:p>
        </p:txBody>
      </p:sp>
    </p:spTree>
    <p:extLst>
      <p:ext uri="{BB962C8B-B14F-4D97-AF65-F5344CB8AC3E}">
        <p14:creationId xmlns:p14="http://schemas.microsoft.com/office/powerpoint/2010/main" val="37419273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1201" y="223891"/>
            <a:ext cx="6719713" cy="648816"/>
          </a:xfrm>
        </p:spPr>
        <p:txBody>
          <a:bodyPr>
            <a:normAutofit/>
          </a:bodyPr>
          <a:lstStyle/>
          <a:p>
            <a:r>
              <a:rPr lang="en-US" dirty="0"/>
              <a:t>Consent hierarchy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28</a:t>
            </a:r>
          </a:p>
        </p:txBody>
      </p:sp>
      <p:sp>
        <p:nvSpPr>
          <p:cNvPr id="23" name="TextBox 22">
            <a:extLst>
              <a:ext uri="{FF2B5EF4-FFF2-40B4-BE49-F238E27FC236}">
                <a16:creationId xmlns:a16="http://schemas.microsoft.com/office/drawing/2014/main" id="{78E98481-EBE8-48A3-BD21-05A3D7EFB7DA}"/>
              </a:ext>
            </a:extLst>
          </p:cNvPr>
          <p:cNvSpPr txBox="1"/>
          <p:nvPr/>
        </p:nvSpPr>
        <p:spPr>
          <a:xfrm>
            <a:off x="176245" y="882418"/>
            <a:ext cx="8656554" cy="984885"/>
          </a:xfrm>
          <a:prstGeom prst="rect">
            <a:avLst/>
          </a:prstGeom>
          <a:noFill/>
        </p:spPr>
        <p:txBody>
          <a:bodyPr wrap="square" rtlCol="0">
            <a:spAutoFit/>
          </a:bodyPr>
          <a:lstStyle/>
          <a:p>
            <a:r>
              <a:rPr lang="en-GB" sz="2000" dirty="0"/>
              <a:t>Consent should be sought as soon as is reasonably possible according to the hierarchy detailed below:</a:t>
            </a:r>
          </a:p>
          <a:p>
            <a:endParaRPr lang="en-GB" dirty="0"/>
          </a:p>
        </p:txBody>
      </p:sp>
      <p:pic>
        <p:nvPicPr>
          <p:cNvPr id="3" name="Picture 2">
            <a:extLst>
              <a:ext uri="{FF2B5EF4-FFF2-40B4-BE49-F238E27FC236}">
                <a16:creationId xmlns:a16="http://schemas.microsoft.com/office/drawing/2014/main" id="{7E45B38A-E334-4889-9CDB-6B27B475284F}"/>
              </a:ext>
            </a:extLst>
          </p:cNvPr>
          <p:cNvPicPr>
            <a:picLocks noChangeAspect="1"/>
          </p:cNvPicPr>
          <p:nvPr/>
        </p:nvPicPr>
        <p:blipFill>
          <a:blip r:embed="rId4"/>
          <a:stretch>
            <a:fillRect/>
          </a:stretch>
        </p:blipFill>
        <p:spPr>
          <a:xfrm>
            <a:off x="975360" y="1689526"/>
            <a:ext cx="7045411" cy="5128462"/>
          </a:xfrm>
          <a:prstGeom prst="rect">
            <a:avLst/>
          </a:prstGeom>
        </p:spPr>
      </p:pic>
    </p:spTree>
    <p:extLst>
      <p:ext uri="{BB962C8B-B14F-4D97-AF65-F5344CB8AC3E}">
        <p14:creationId xmlns:p14="http://schemas.microsoft.com/office/powerpoint/2010/main" val="36588872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4133120411"/>
              </p:ext>
            </p:extLst>
          </p:nvPr>
        </p:nvGraphicFramePr>
        <p:xfrm>
          <a:off x="492653" y="1022685"/>
          <a:ext cx="8350558" cy="5534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stretch>
            <a:fillRect/>
          </a:stretch>
        </p:blipFill>
        <p:spPr>
          <a:xfrm>
            <a:off x="165782" y="164406"/>
            <a:ext cx="5852667" cy="963251"/>
          </a:xfrm>
          <a:prstGeom prst="rect">
            <a:avLst/>
          </a:prstGeom>
        </p:spPr>
      </p:pic>
      <p:pic>
        <p:nvPicPr>
          <p:cNvPr id="8" name="Picture 7"/>
          <p:cNvPicPr>
            <a:picLocks noChangeAspect="1"/>
          </p:cNvPicPr>
          <p:nvPr/>
        </p:nvPicPr>
        <p:blipFill rotWithShape="1">
          <a:blip r:embed="rId8">
            <a:extLst>
              <a:ext uri="{28A0092B-C50C-407E-A947-70E740481C1C}">
                <a14:useLocalDpi xmlns:a14="http://schemas.microsoft.com/office/drawing/2010/main" val="0"/>
              </a:ext>
            </a:extLst>
          </a:blip>
          <a:srcRect b="39708"/>
          <a:stretch/>
        </p:blipFill>
        <p:spPr>
          <a:xfrm>
            <a:off x="7354033" y="126559"/>
            <a:ext cx="1481928" cy="727683"/>
          </a:xfrm>
          <a:prstGeom prst="rect">
            <a:avLst/>
          </a:prstGeom>
        </p:spPr>
      </p:pic>
      <p:sp>
        <p:nvSpPr>
          <p:cNvPr id="9" name="TextBox 8"/>
          <p:cNvSpPr txBox="1"/>
          <p:nvPr/>
        </p:nvSpPr>
        <p:spPr>
          <a:xfrm>
            <a:off x="8176846" y="6439678"/>
            <a:ext cx="967154" cy="369332"/>
          </a:xfrm>
          <a:prstGeom prst="rect">
            <a:avLst/>
          </a:prstGeom>
          <a:noFill/>
        </p:spPr>
        <p:txBody>
          <a:bodyPr wrap="square" rtlCol="0">
            <a:spAutoFit/>
          </a:bodyPr>
          <a:lstStyle/>
          <a:p>
            <a:r>
              <a:rPr lang="en-GB" dirty="0"/>
              <a:t>Slide 29</a:t>
            </a:r>
          </a:p>
        </p:txBody>
      </p:sp>
    </p:spTree>
    <p:extLst>
      <p:ext uri="{BB962C8B-B14F-4D97-AF65-F5344CB8AC3E}">
        <p14:creationId xmlns:p14="http://schemas.microsoft.com/office/powerpoint/2010/main" val="3516376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907976"/>
            <a:ext cx="6192763" cy="648816"/>
          </a:xfrm>
        </p:spPr>
        <p:txBody>
          <a:bodyPr/>
          <a:lstStyle/>
          <a:p>
            <a:r>
              <a:rPr lang="en-US" dirty="0"/>
              <a:t>Background</a:t>
            </a:r>
          </a:p>
        </p:txBody>
      </p:sp>
      <p:pic>
        <p:nvPicPr>
          <p:cNvPr id="5" name="Picture 2">
            <a:extLst>
              <a:ext uri="{FF2B5EF4-FFF2-40B4-BE49-F238E27FC236}">
                <a16:creationId xmlns:a16="http://schemas.microsoft.com/office/drawing/2014/main" id="{01668FBF-7C45-3A4C-A59A-CD1FBB272FE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6666" t="16297" r="15231" b="13148"/>
          <a:stretch/>
        </p:blipFill>
        <p:spPr bwMode="auto">
          <a:xfrm>
            <a:off x="395462" y="2010626"/>
            <a:ext cx="3960495" cy="3722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C8CE1B4C-351E-0C4E-8742-6AC05D7D516E}"/>
              </a:ext>
            </a:extLst>
          </p:cNvPr>
          <p:cNvSpPr txBox="1"/>
          <p:nvPr/>
        </p:nvSpPr>
        <p:spPr>
          <a:xfrm>
            <a:off x="4676776" y="2029166"/>
            <a:ext cx="4161257" cy="3677930"/>
          </a:xfrm>
          <a:prstGeom prst="rect">
            <a:avLst/>
          </a:prstGeom>
          <a:noFill/>
        </p:spPr>
        <p:txBody>
          <a:bodyPr wrap="square" rtlCol="0">
            <a:spAutoFit/>
          </a:bodyPr>
          <a:lstStyle/>
          <a:p>
            <a:pPr marL="214313" indent="-214313">
              <a:spcAft>
                <a:spcPts val="1200"/>
              </a:spcAft>
              <a:buFont typeface="Arial" panose="020B0604020202020204" pitchFamily="34" charset="0"/>
              <a:buChar char="•"/>
            </a:pPr>
            <a:r>
              <a:rPr lang="en-GB" altLang="en-US" b="1" dirty="0"/>
              <a:t>1.4 million </a:t>
            </a:r>
            <a:r>
              <a:rPr lang="en-GB" altLang="en-US" dirty="0"/>
              <a:t>patients attend ED with a TBI per year</a:t>
            </a:r>
          </a:p>
          <a:p>
            <a:pPr marL="214313" indent="-214313">
              <a:spcAft>
                <a:spcPts val="1200"/>
              </a:spcAft>
              <a:buFont typeface="Arial" panose="020B0604020202020204" pitchFamily="34" charset="0"/>
              <a:buChar char="•"/>
            </a:pPr>
            <a:r>
              <a:rPr lang="en-GB" altLang="en-US" b="1" dirty="0"/>
              <a:t>3500</a:t>
            </a:r>
            <a:r>
              <a:rPr lang="en-GB" altLang="en-US" dirty="0"/>
              <a:t> of these require ICU admission</a:t>
            </a:r>
          </a:p>
          <a:p>
            <a:pPr marL="214313" indent="-214313">
              <a:spcAft>
                <a:spcPts val="1200"/>
              </a:spcAft>
              <a:buFont typeface="Arial" panose="020B0604020202020204" pitchFamily="34" charset="0"/>
              <a:buChar char="•"/>
            </a:pPr>
            <a:r>
              <a:rPr lang="en-GB" altLang="en-US" dirty="0"/>
              <a:t>Overall </a:t>
            </a:r>
            <a:r>
              <a:rPr lang="en-GB" altLang="en-US" b="1" dirty="0"/>
              <a:t>mortality of 36% </a:t>
            </a:r>
          </a:p>
          <a:p>
            <a:pPr marL="214313" indent="-214313">
              <a:buFont typeface="Arial" panose="020B0604020202020204" pitchFamily="34" charset="0"/>
              <a:buChar char="•"/>
            </a:pPr>
            <a:r>
              <a:rPr lang="en-GB" altLang="en-US" dirty="0"/>
              <a:t>Of those survivors:</a:t>
            </a:r>
          </a:p>
          <a:p>
            <a:pPr marL="557213" lvl="1" indent="-214313">
              <a:spcAft>
                <a:spcPts val="600"/>
              </a:spcAft>
              <a:buFont typeface="Arial" panose="020B0604020202020204" pitchFamily="34" charset="0"/>
              <a:buChar char="•"/>
            </a:pPr>
            <a:r>
              <a:rPr lang="en-GB" altLang="en-US" b="1" dirty="0"/>
              <a:t>61% of patients had an unfavourable outcome </a:t>
            </a:r>
            <a:r>
              <a:rPr lang="en-GB" altLang="en-US" dirty="0"/>
              <a:t>(death or severe disability) at 6 months.</a:t>
            </a:r>
          </a:p>
          <a:p>
            <a:pPr marL="557213" lvl="1" indent="-214313">
              <a:buFont typeface="Arial" panose="020B0604020202020204" pitchFamily="34" charset="0"/>
              <a:buChar char="•"/>
            </a:pPr>
            <a:r>
              <a:rPr lang="en-GB" altLang="en-US" dirty="0"/>
              <a:t>Between </a:t>
            </a:r>
            <a:r>
              <a:rPr lang="en-GB" altLang="en-US" b="1" dirty="0"/>
              <a:t>35-70% of survivors reported problems across the five domains of the EQ-5D </a:t>
            </a:r>
            <a:r>
              <a:rPr lang="en-GB" altLang="en-US" dirty="0"/>
              <a:t>at 6 months</a:t>
            </a:r>
          </a:p>
        </p:txBody>
      </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852854" cy="369332"/>
          </a:xfrm>
          <a:prstGeom prst="rect">
            <a:avLst/>
          </a:prstGeom>
          <a:noFill/>
        </p:spPr>
        <p:txBody>
          <a:bodyPr wrap="square" rtlCol="0">
            <a:spAutoFit/>
          </a:bodyPr>
          <a:lstStyle/>
          <a:p>
            <a:r>
              <a:rPr lang="en-GB" dirty="0"/>
              <a:t>Slide 3</a:t>
            </a:r>
          </a:p>
        </p:txBody>
      </p:sp>
    </p:spTree>
    <p:extLst>
      <p:ext uri="{BB962C8B-B14F-4D97-AF65-F5344CB8AC3E}">
        <p14:creationId xmlns:p14="http://schemas.microsoft.com/office/powerpoint/2010/main" val="21698397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Patient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404446" y="1573823"/>
            <a:ext cx="8255977" cy="2062103"/>
          </a:xfrm>
          <a:prstGeom prst="rect">
            <a:avLst/>
          </a:prstGeom>
          <a:noFill/>
        </p:spPr>
        <p:txBody>
          <a:bodyPr wrap="square" rtlCol="0">
            <a:spAutoFit/>
          </a:bodyPr>
          <a:lstStyle/>
          <a:p>
            <a:r>
              <a:rPr lang="en-GB" sz="3200" dirty="0"/>
              <a:t>If the patient regains capacity while still in hospital, they should be given the Patient Information Sheet and be given the option to consent/withdraw</a:t>
            </a:r>
            <a:endParaRPr lang="en-GB" sz="28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8560" y="3739081"/>
            <a:ext cx="4158761" cy="2772507"/>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30</a:t>
            </a:r>
          </a:p>
        </p:txBody>
      </p:sp>
    </p:spTree>
    <p:extLst>
      <p:ext uri="{BB962C8B-B14F-4D97-AF65-F5344CB8AC3E}">
        <p14:creationId xmlns:p14="http://schemas.microsoft.com/office/powerpoint/2010/main" val="16394612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360431" y="304728"/>
            <a:ext cx="1410935" cy="692823"/>
          </a:xfrm>
          <a:prstGeom prst="rect">
            <a:avLst/>
          </a:prstGeom>
          <a:solidFill>
            <a:srgbClr val="F08B42"/>
          </a:solidFill>
          <a:ln>
            <a:noFill/>
          </a:ln>
        </p:spPr>
      </p:pic>
      <p:grpSp>
        <p:nvGrpSpPr>
          <p:cNvPr id="89" name="Group 88"/>
          <p:cNvGrpSpPr/>
          <p:nvPr/>
        </p:nvGrpSpPr>
        <p:grpSpPr>
          <a:xfrm>
            <a:off x="270377" y="1858682"/>
            <a:ext cx="8302629" cy="4236221"/>
            <a:chOff x="800985" y="1153691"/>
            <a:chExt cx="9538799" cy="4895820"/>
          </a:xfrm>
        </p:grpSpPr>
        <p:grpSp>
          <p:nvGrpSpPr>
            <p:cNvPr id="58" name="Group 57"/>
            <p:cNvGrpSpPr/>
            <p:nvPr/>
          </p:nvGrpSpPr>
          <p:grpSpPr>
            <a:xfrm>
              <a:off x="800985" y="1153691"/>
              <a:ext cx="9538799" cy="4895820"/>
              <a:chOff x="-1204613" y="538020"/>
              <a:chExt cx="11990358" cy="4419116"/>
            </a:xfrm>
          </p:grpSpPr>
          <p:sp>
            <p:nvSpPr>
              <p:cNvPr id="4" name="Rounded Rectangle 3"/>
              <p:cNvSpPr/>
              <p:nvPr/>
            </p:nvSpPr>
            <p:spPr>
              <a:xfrm>
                <a:off x="4830618" y="538020"/>
                <a:ext cx="2290619" cy="840509"/>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Is a personal legal representative available? </a:t>
                </a:r>
              </a:p>
            </p:txBody>
          </p:sp>
          <p:sp>
            <p:nvSpPr>
              <p:cNvPr id="6" name="Rounded Rectangle 5"/>
              <p:cNvSpPr/>
              <p:nvPr/>
            </p:nvSpPr>
            <p:spPr>
              <a:xfrm>
                <a:off x="7730364" y="1937067"/>
                <a:ext cx="3055381" cy="1167034"/>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Obtain </a:t>
                </a:r>
                <a:r>
                  <a:rPr lang="en-GB" sz="1400" b="1" dirty="0">
                    <a:solidFill>
                      <a:prstClr val="black"/>
                    </a:solidFill>
                    <a:latin typeface="Calibri" panose="020F0502020204030204"/>
                  </a:rPr>
                  <a:t>written</a:t>
                </a:r>
                <a:r>
                  <a:rPr lang="en-GB" sz="1400" dirty="0">
                    <a:solidFill>
                      <a:prstClr val="black"/>
                    </a:solidFill>
                    <a:latin typeface="Calibri" panose="020F0502020204030204"/>
                  </a:rPr>
                  <a:t> informed consent from a professional legal representative</a:t>
                </a:r>
              </a:p>
            </p:txBody>
          </p:sp>
          <p:sp>
            <p:nvSpPr>
              <p:cNvPr id="7" name="Rounded Rectangle 6"/>
              <p:cNvSpPr/>
              <p:nvPr/>
            </p:nvSpPr>
            <p:spPr>
              <a:xfrm>
                <a:off x="1326151" y="1937070"/>
                <a:ext cx="2987319" cy="1167032"/>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Is the personal legal representative able to attend the hospital in person to provide consent?</a:t>
                </a:r>
              </a:p>
            </p:txBody>
          </p:sp>
          <p:sp>
            <p:nvSpPr>
              <p:cNvPr id="8" name="Rounded Rectangle 7"/>
              <p:cNvSpPr/>
              <p:nvPr/>
            </p:nvSpPr>
            <p:spPr>
              <a:xfrm>
                <a:off x="-1204613" y="3815078"/>
                <a:ext cx="2530764" cy="1119907"/>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Obtain </a:t>
                </a:r>
                <a:r>
                  <a:rPr lang="en-GB" sz="1400" b="1" dirty="0">
                    <a:solidFill>
                      <a:prstClr val="black"/>
                    </a:solidFill>
                    <a:latin typeface="Calibri" panose="020F0502020204030204"/>
                  </a:rPr>
                  <a:t>written</a:t>
                </a:r>
                <a:r>
                  <a:rPr lang="en-GB" sz="1400" dirty="0">
                    <a:solidFill>
                      <a:prstClr val="black"/>
                    </a:solidFill>
                    <a:latin typeface="Calibri" panose="020F0502020204030204"/>
                  </a:rPr>
                  <a:t> informed consent from the personal legal representative</a:t>
                </a:r>
              </a:p>
            </p:txBody>
          </p:sp>
          <p:sp>
            <p:nvSpPr>
              <p:cNvPr id="9" name="Rounded Rectangle 8"/>
              <p:cNvSpPr/>
              <p:nvPr/>
            </p:nvSpPr>
            <p:spPr>
              <a:xfrm>
                <a:off x="3744570" y="3815079"/>
                <a:ext cx="3020481" cy="1142057"/>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Obtain </a:t>
                </a:r>
                <a:r>
                  <a:rPr lang="en-GB" sz="1400" b="1" u="sng" dirty="0">
                    <a:solidFill>
                      <a:prstClr val="black"/>
                    </a:solidFill>
                    <a:latin typeface="Calibri" panose="020F0502020204030204"/>
                  </a:rPr>
                  <a:t>witnessed</a:t>
                </a:r>
                <a:r>
                  <a:rPr lang="en-GB" sz="1400" dirty="0">
                    <a:solidFill>
                      <a:prstClr val="black"/>
                    </a:solidFill>
                    <a:latin typeface="Calibri" panose="020F0502020204030204"/>
                  </a:rPr>
                  <a:t> </a:t>
                </a:r>
                <a:r>
                  <a:rPr lang="en-GB" sz="1400" b="1" dirty="0">
                    <a:solidFill>
                      <a:prstClr val="black"/>
                    </a:solidFill>
                    <a:latin typeface="Calibri" panose="020F0502020204030204"/>
                  </a:rPr>
                  <a:t>verbal consent</a:t>
                </a:r>
                <a:r>
                  <a:rPr lang="en-GB" sz="1400" dirty="0">
                    <a:solidFill>
                      <a:prstClr val="black"/>
                    </a:solidFill>
                    <a:latin typeface="Calibri" panose="020F0502020204030204"/>
                  </a:rPr>
                  <a:t> over the phone from the personal legal representative</a:t>
                </a:r>
              </a:p>
            </p:txBody>
          </p:sp>
          <p:cxnSp>
            <p:nvCxnSpPr>
              <p:cNvPr id="12" name="Elbow Connector 11"/>
              <p:cNvCxnSpPr>
                <a:stCxn id="4" idx="3"/>
                <a:endCxn id="6" idx="0"/>
              </p:cNvCxnSpPr>
              <p:nvPr/>
            </p:nvCxnSpPr>
            <p:spPr>
              <a:xfrm>
                <a:off x="7121236" y="958275"/>
                <a:ext cx="2136819" cy="978793"/>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4" idx="1"/>
                <a:endCxn id="7" idx="0"/>
              </p:cNvCxnSpPr>
              <p:nvPr/>
            </p:nvCxnSpPr>
            <p:spPr>
              <a:xfrm rot="10800000" flipV="1">
                <a:off x="2819813" y="958274"/>
                <a:ext cx="2010806" cy="978795"/>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7" idx="3"/>
                <a:endCxn id="9" idx="0"/>
              </p:cNvCxnSpPr>
              <p:nvPr/>
            </p:nvCxnSpPr>
            <p:spPr>
              <a:xfrm>
                <a:off x="4313470" y="2520586"/>
                <a:ext cx="1119433" cy="1294493"/>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7" idx="1"/>
                <a:endCxn id="8" idx="0"/>
              </p:cNvCxnSpPr>
              <p:nvPr/>
            </p:nvCxnSpPr>
            <p:spPr>
              <a:xfrm rot="10800000" flipV="1">
                <a:off x="60770" y="2520585"/>
                <a:ext cx="1265382" cy="1294492"/>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grpSp>
        <p:sp>
          <p:nvSpPr>
            <p:cNvPr id="81" name="TextBox 80"/>
            <p:cNvSpPr txBox="1"/>
            <p:nvPr/>
          </p:nvSpPr>
          <p:spPr>
            <a:xfrm>
              <a:off x="8022359" y="1237144"/>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NO</a:t>
              </a:r>
            </a:p>
          </p:txBody>
        </p:sp>
        <p:sp>
          <p:nvSpPr>
            <p:cNvPr id="82" name="TextBox 81"/>
            <p:cNvSpPr txBox="1"/>
            <p:nvPr/>
          </p:nvSpPr>
          <p:spPr>
            <a:xfrm>
              <a:off x="5409262" y="2959227"/>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NO</a:t>
              </a:r>
            </a:p>
          </p:txBody>
        </p:sp>
        <p:sp>
          <p:nvSpPr>
            <p:cNvPr id="83" name="TextBox 82"/>
            <p:cNvSpPr txBox="1"/>
            <p:nvPr/>
          </p:nvSpPr>
          <p:spPr>
            <a:xfrm>
              <a:off x="4472094" y="1237144"/>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YES</a:t>
              </a:r>
            </a:p>
          </p:txBody>
        </p:sp>
        <p:sp>
          <p:nvSpPr>
            <p:cNvPr id="84" name="TextBox 83"/>
            <p:cNvSpPr txBox="1"/>
            <p:nvPr/>
          </p:nvSpPr>
          <p:spPr>
            <a:xfrm>
              <a:off x="2063562" y="2959227"/>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YES</a:t>
              </a:r>
            </a:p>
          </p:txBody>
        </p:sp>
      </p:grpSp>
      <p:sp>
        <p:nvSpPr>
          <p:cNvPr id="20" name="Text Placeholder 3"/>
          <p:cNvSpPr txBox="1">
            <a:spLocks/>
          </p:cNvSpPr>
          <p:nvPr/>
        </p:nvSpPr>
        <p:spPr>
          <a:xfrm>
            <a:off x="235001" y="299466"/>
            <a:ext cx="7125430"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3600" b="0" i="0" u="none" strike="noStrike" kern="1200" cap="none" spc="0" normalizeH="0" baseline="0" noProof="0" dirty="0">
                <a:ln>
                  <a:noFill/>
                </a:ln>
                <a:solidFill>
                  <a:srgbClr val="687DBE"/>
                </a:solidFill>
                <a:effectLst/>
                <a:uLnTx/>
                <a:uFillTx/>
                <a:latin typeface="Calibri"/>
                <a:ea typeface="+mn-ea"/>
                <a:cs typeface="Calibri"/>
              </a:rPr>
              <a:t>Legal Representative</a:t>
            </a:r>
            <a:r>
              <a:rPr kumimoji="0" lang="en-US" sz="3600" b="0" i="0" u="none" strike="noStrike" kern="1200" cap="none" spc="0" normalizeH="0" noProof="0" dirty="0">
                <a:ln>
                  <a:noFill/>
                </a:ln>
                <a:solidFill>
                  <a:srgbClr val="687DBE"/>
                </a:solidFill>
                <a:effectLst/>
                <a:uLnTx/>
                <a:uFillTx/>
                <a:latin typeface="Calibri"/>
                <a:ea typeface="+mn-ea"/>
                <a:cs typeface="Calibri"/>
              </a:rPr>
              <a:t> Consent </a:t>
            </a:r>
            <a:endParaRPr kumimoji="0" lang="en-US" sz="3600" b="0" i="0" u="none" strike="sngStrike" kern="1200" cap="none" spc="0" normalizeH="0" baseline="0" noProof="0" dirty="0">
              <a:ln>
                <a:noFill/>
              </a:ln>
              <a:solidFill>
                <a:srgbClr val="687DBE"/>
              </a:solidFill>
              <a:effectLst/>
              <a:highlight>
                <a:srgbClr val="FFFF00"/>
              </a:highlight>
              <a:uLnTx/>
              <a:uFillTx/>
              <a:latin typeface="Calibri"/>
              <a:ea typeface="+mn-ea"/>
              <a:cs typeface="Calibri"/>
            </a:endParaRPr>
          </a:p>
        </p:txBody>
      </p:sp>
      <p:sp>
        <p:nvSpPr>
          <p:cNvPr id="21" name="TextBox 20"/>
          <p:cNvSpPr txBox="1"/>
          <p:nvPr/>
        </p:nvSpPr>
        <p:spPr>
          <a:xfrm>
            <a:off x="8176846" y="6439678"/>
            <a:ext cx="967154" cy="369332"/>
          </a:xfrm>
          <a:prstGeom prst="rect">
            <a:avLst/>
          </a:prstGeom>
          <a:noFill/>
        </p:spPr>
        <p:txBody>
          <a:bodyPr wrap="square" rtlCol="0">
            <a:spAutoFit/>
          </a:bodyPr>
          <a:lstStyle/>
          <a:p>
            <a:r>
              <a:rPr lang="en-GB" dirty="0"/>
              <a:t>Slide 31</a:t>
            </a:r>
          </a:p>
        </p:txBody>
      </p:sp>
    </p:spTree>
    <p:extLst>
      <p:ext uri="{BB962C8B-B14F-4D97-AF65-F5344CB8AC3E}">
        <p14:creationId xmlns:p14="http://schemas.microsoft.com/office/powerpoint/2010/main" val="2319548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99466"/>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331253" y="1311442"/>
            <a:ext cx="8352109" cy="5262979"/>
          </a:xfrm>
          <a:prstGeom prst="rect">
            <a:avLst/>
          </a:prstGeom>
          <a:solidFill>
            <a:schemeClr val="bg1"/>
          </a:solidFill>
        </p:spPr>
        <p:txBody>
          <a:bodyPr wrap="square" rtlCol="0">
            <a:spAutoFit/>
          </a:bodyPr>
          <a:lstStyle/>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Only if it is not feasible to obtain written consent from personal legal representatives or patients.</a:t>
            </a: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solidFill>
                  <a:prstClr val="black"/>
                </a:solidFill>
                <a:latin typeface="Calibri"/>
              </a:rPr>
              <a:t>For example:</a:t>
            </a:r>
            <a:r>
              <a:rPr kumimoji="0" lang="en-GB" sz="2800" b="0" i="0" u="none" strike="noStrike" kern="1200" cap="none" spc="0" normalizeH="0" baseline="0" noProof="0" dirty="0">
                <a:ln>
                  <a:noFill/>
                </a:ln>
                <a:solidFill>
                  <a:prstClr val="black"/>
                </a:solidFill>
                <a:effectLst/>
                <a:uLnTx/>
                <a:uFillTx/>
                <a:latin typeface="Calibri"/>
                <a:ea typeface="+mn-ea"/>
                <a:cs typeface="+mn-cs"/>
              </a:rPr>
              <a:t> </a:t>
            </a:r>
          </a:p>
          <a:p>
            <a:pPr marL="914400" lvl="1" indent="-457200">
              <a:buFont typeface="Arial" panose="020B0604020202020204" pitchFamily="34" charset="0"/>
              <a:buChar char="•"/>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Personal LR unable to attend hospital to sign form</a:t>
            </a:r>
          </a:p>
          <a:p>
            <a:pPr marL="914400" marR="0" lvl="1"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Patient tests positive for COVID-19</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a:t>
            </a:r>
            <a:r>
              <a:rPr lang="en-GB" dirty="0">
                <a:latin typeface="Calibri"/>
              </a:rPr>
              <a:t>32</a:t>
            </a:r>
            <a:endParaRPr kumimoji="0" lang="en-GB" sz="1800" b="0" i="0" u="none" strike="noStrike" kern="1200" cap="none" spc="0" normalizeH="0" baseline="0" noProof="0" dirty="0">
              <a:ln>
                <a:noFill/>
              </a:ln>
              <a:effectLst/>
              <a:uLnTx/>
              <a:uFillTx/>
              <a:latin typeface="Calibri"/>
              <a:ea typeface="+mn-ea"/>
              <a:cs typeface="+mn-cs"/>
            </a:endParaRPr>
          </a:p>
        </p:txBody>
      </p:sp>
      <p:sp>
        <p:nvSpPr>
          <p:cNvPr id="3" name="Rounded Rectangle 2"/>
          <p:cNvSpPr/>
          <p:nvPr/>
        </p:nvSpPr>
        <p:spPr>
          <a:xfrm>
            <a:off x="331253" y="3786943"/>
            <a:ext cx="8352109" cy="2550694"/>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Verbal consent must be obtained in the presence of an </a:t>
            </a:r>
            <a:r>
              <a:rPr kumimoji="0" lang="en-GB" sz="2800" b="0" i="0" u="sng" strike="noStrike" kern="1200" cap="none" spc="0" normalizeH="0" baseline="0" noProof="0" dirty="0">
                <a:ln>
                  <a:noFill/>
                </a:ln>
                <a:solidFill>
                  <a:prstClr val="black"/>
                </a:solidFill>
                <a:effectLst/>
                <a:uLnTx/>
                <a:uFillTx/>
                <a:latin typeface="Calibri"/>
                <a:ea typeface="+mn-ea"/>
                <a:cs typeface="+mn-cs"/>
              </a:rPr>
              <a:t>impartial witness</a:t>
            </a:r>
            <a:r>
              <a:rPr kumimoji="0" lang="en-GB" sz="2800" b="0" i="0" u="none" strike="noStrike" kern="1200" cap="none" spc="0" normalizeH="0" baseline="0" noProof="0" dirty="0">
                <a:ln>
                  <a:noFill/>
                </a:ln>
                <a:solidFill>
                  <a:prstClr val="black"/>
                </a:solidFill>
                <a:effectLst/>
                <a:uLnTx/>
                <a:uFillTx/>
                <a:latin typeface="Calibri"/>
                <a:ea typeface="+mn-ea"/>
                <a:cs typeface="+mn-cs"/>
              </a:rPr>
              <a:t>, who is: </a:t>
            </a:r>
          </a:p>
          <a:p>
            <a:pPr marL="914400" marR="0" lvl="1" indent="-45720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independent of the study</a:t>
            </a:r>
          </a:p>
          <a:p>
            <a:pPr marL="914400" marR="0" lvl="1" indent="-45720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cannot be unfairly influenced by people involved with the study</a:t>
            </a:r>
          </a:p>
        </p:txBody>
      </p:sp>
    </p:spTree>
    <p:extLst>
      <p:ext uri="{BB962C8B-B14F-4D97-AF65-F5344CB8AC3E}">
        <p14:creationId xmlns:p14="http://schemas.microsoft.com/office/powerpoint/2010/main" val="878853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264033"/>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33</a:t>
            </a:r>
          </a:p>
        </p:txBody>
      </p:sp>
      <p:graphicFrame>
        <p:nvGraphicFramePr>
          <p:cNvPr id="3" name="Diagram 2"/>
          <p:cNvGraphicFramePr/>
          <p:nvPr>
            <p:extLst>
              <p:ext uri="{D42A27DB-BD31-4B8C-83A1-F6EECF244321}">
                <p14:modId xmlns:p14="http://schemas.microsoft.com/office/powerpoint/2010/main" val="131419775"/>
              </p:ext>
            </p:extLst>
          </p:nvPr>
        </p:nvGraphicFramePr>
        <p:xfrm>
          <a:off x="420464" y="1340116"/>
          <a:ext cx="8280836" cy="50995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Box 7"/>
          <p:cNvSpPr txBox="1"/>
          <p:nvPr/>
        </p:nvSpPr>
        <p:spPr>
          <a:xfrm>
            <a:off x="1333786" y="6235795"/>
            <a:ext cx="7205197"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Witnessed verbal consent can be obtained over the telephone for </a:t>
            </a:r>
            <a:r>
              <a:rPr kumimoji="0" lang="en-GB" sz="1800" b="0" i="0" u="none" strike="noStrike" kern="1200" cap="none" spc="0" normalizeH="0" baseline="0" noProof="0" dirty="0" err="1">
                <a:ln>
                  <a:noFill/>
                </a:ln>
                <a:solidFill>
                  <a:prstClr val="black"/>
                </a:solidFill>
                <a:effectLst/>
                <a:uLnTx/>
                <a:uFillTx/>
                <a:latin typeface="Calibri"/>
                <a:ea typeface="+mn-ea"/>
                <a:cs typeface="+mn-cs"/>
              </a:rPr>
              <a:t>PerLR</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06476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264033"/>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34</a:t>
            </a:r>
          </a:p>
        </p:txBody>
      </p:sp>
      <p:pic>
        <p:nvPicPr>
          <p:cNvPr id="2" name="Picture 1"/>
          <p:cNvPicPr>
            <a:picLocks noChangeAspect="1"/>
          </p:cNvPicPr>
          <p:nvPr/>
        </p:nvPicPr>
        <p:blipFill>
          <a:blip r:embed="rId4"/>
          <a:stretch>
            <a:fillRect/>
          </a:stretch>
        </p:blipFill>
        <p:spPr>
          <a:xfrm>
            <a:off x="686321" y="1527170"/>
            <a:ext cx="7580295" cy="4598536"/>
          </a:xfrm>
          <a:prstGeom prst="rect">
            <a:avLst/>
          </a:prstGeom>
          <a:ln w="12700">
            <a:noFill/>
          </a:ln>
        </p:spPr>
      </p:pic>
    </p:spTree>
    <p:extLst>
      <p:ext uri="{BB962C8B-B14F-4D97-AF65-F5344CB8AC3E}">
        <p14:creationId xmlns:p14="http://schemas.microsoft.com/office/powerpoint/2010/main" val="11667435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rot="678928">
            <a:off x="5502498" y="411541"/>
            <a:ext cx="3511730" cy="4959605"/>
          </a:xfrm>
          <a:prstGeom prst="rect">
            <a:avLst/>
          </a:prstGeom>
          <a:ln>
            <a:solidFill>
              <a:schemeClr val="tx1"/>
            </a:solidFill>
          </a:ln>
          <a:effectLst>
            <a:glow rad="139700">
              <a:schemeClr val="accent2">
                <a:alpha val="40000"/>
              </a:schemeClr>
            </a:glow>
          </a:effectLst>
          <a:scene3d>
            <a:camera prst="perspectiveLeft"/>
            <a:lightRig rig="threePt" dir="t"/>
          </a:scene3d>
        </p:spPr>
      </p:pic>
      <p:sp>
        <p:nvSpPr>
          <p:cNvPr id="4" name="Text Placeholder 3"/>
          <p:cNvSpPr>
            <a:spLocks noGrp="1"/>
          </p:cNvSpPr>
          <p:nvPr>
            <p:ph type="body" sz="quarter" idx="10"/>
          </p:nvPr>
        </p:nvSpPr>
        <p:spPr>
          <a:xfrm>
            <a:off x="235001" y="264033"/>
            <a:ext cx="6719713" cy="648816"/>
          </a:xfrm>
        </p:spPr>
        <p:txBody>
          <a:bodyPr/>
          <a:lstStyle/>
          <a:p>
            <a:r>
              <a:rPr lang="en-US" dirty="0"/>
              <a:t>Consent process</a:t>
            </a:r>
          </a:p>
        </p:txBody>
      </p:sp>
      <p:sp>
        <p:nvSpPr>
          <p:cNvPr id="6" name="TextBox 5"/>
          <p:cNvSpPr txBox="1"/>
          <p:nvPr/>
        </p:nvSpPr>
        <p:spPr>
          <a:xfrm>
            <a:off x="235000" y="1018503"/>
            <a:ext cx="3999573" cy="5632311"/>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Consent should be documented on the trial database and in the patient’s medical notes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Three copies to be signed:</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original to be kept at site in ISF </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one for LR/patient</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one for medical notes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Consent is an ongoing process!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sng" strike="noStrike" kern="1200" cap="none" spc="0" normalizeH="0" baseline="0" noProof="0" dirty="0">
                <a:ln>
                  <a:noFill/>
                </a:ln>
                <a:solidFill>
                  <a:prstClr val="black"/>
                </a:solidFill>
                <a:effectLst/>
                <a:uLnTx/>
                <a:uFillTx/>
                <a:latin typeface="Calibri"/>
                <a:ea typeface="+mn-ea"/>
                <a:cs typeface="+mn-cs"/>
              </a:rPr>
              <a:t>Do not </a:t>
            </a:r>
            <a:r>
              <a:rPr kumimoji="0" lang="en-GB" sz="2000" b="0" i="0" u="none" strike="noStrike" kern="1200" cap="none" spc="0" normalizeH="0" baseline="0" noProof="0" dirty="0">
                <a:ln>
                  <a:noFill/>
                </a:ln>
                <a:solidFill>
                  <a:prstClr val="black"/>
                </a:solidFill>
                <a:effectLst/>
                <a:uLnTx/>
                <a:uFillTx/>
                <a:latin typeface="Calibri"/>
                <a:ea typeface="+mn-ea"/>
                <a:cs typeface="+mn-cs"/>
              </a:rPr>
              <a:t>send copies of consent forms to Warwick CTU. They should be stored securely at site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Who can approach patients/LRs for consent at your site?</a:t>
            </a:r>
          </a:p>
        </p:txBody>
      </p:sp>
      <p:sp>
        <p:nvSpPr>
          <p:cNvPr id="8" name="TextBox 7"/>
          <p:cNvSpPr txBox="1"/>
          <p:nvPr/>
        </p:nvSpPr>
        <p:spPr>
          <a:xfrm>
            <a:off x="8187927" y="6518663"/>
            <a:ext cx="956073" cy="369332"/>
          </a:xfrm>
          <a:prstGeom prst="rect">
            <a:avLst/>
          </a:prstGeom>
          <a:solidFill>
            <a:schemeClr val="bg1"/>
          </a:solidFill>
          <a:effectLst>
            <a:softEdge rad="63500"/>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35</a:t>
            </a:r>
          </a:p>
        </p:txBody>
      </p:sp>
      <p:pic>
        <p:nvPicPr>
          <p:cNvPr id="9" name="Picture 8"/>
          <p:cNvPicPr>
            <a:picLocks noChangeAspect="1"/>
          </p:cNvPicPr>
          <p:nvPr/>
        </p:nvPicPr>
        <p:blipFill>
          <a:blip r:embed="rId4"/>
          <a:stretch>
            <a:fillRect/>
          </a:stretch>
        </p:blipFill>
        <p:spPr>
          <a:xfrm rot="20722968">
            <a:off x="4254705" y="1380242"/>
            <a:ext cx="3505380" cy="4978656"/>
          </a:xfrm>
          <a:prstGeom prst="rect">
            <a:avLst/>
          </a:prstGeom>
          <a:ln>
            <a:solidFill>
              <a:schemeClr val="tx1"/>
            </a:solidFill>
          </a:ln>
          <a:effectLst>
            <a:glow rad="139700">
              <a:schemeClr val="accent2">
                <a:alpha val="40000"/>
              </a:schemeClr>
            </a:glow>
          </a:effectLst>
          <a:scene3d>
            <a:camera prst="perspectiveRight"/>
            <a:lightRig rig="threePt" dir="t"/>
          </a:scene3d>
        </p:spPr>
      </p:pic>
    </p:spTree>
    <p:extLst>
      <p:ext uri="{BB962C8B-B14F-4D97-AF65-F5344CB8AC3E}">
        <p14:creationId xmlns:p14="http://schemas.microsoft.com/office/powerpoint/2010/main" val="35822746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7550" y="418602"/>
            <a:ext cx="6719713" cy="648816"/>
          </a:xfrm>
        </p:spPr>
        <p:txBody>
          <a:bodyPr/>
          <a:lstStyle/>
          <a:p>
            <a:r>
              <a:rPr lang="en-US" dirty="0"/>
              <a:t>Follow-up</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662200" y="1239429"/>
            <a:ext cx="7233137" cy="369332"/>
          </a:xfrm>
          <a:prstGeom prst="rect">
            <a:avLst/>
          </a:prstGeom>
          <a:noFill/>
        </p:spPr>
        <p:txBody>
          <a:bodyPr wrap="square" rtlCol="0">
            <a:spAutoFit/>
          </a:bodyPr>
          <a:lstStyle/>
          <a:p>
            <a:pPr algn="ctr"/>
            <a:r>
              <a:rPr lang="en-GB" u="sng" dirty="0"/>
              <a:t>Where possible follow-up should be done by a blinded member of staff</a:t>
            </a:r>
          </a:p>
        </p:txBody>
      </p:sp>
      <p:sp>
        <p:nvSpPr>
          <p:cNvPr id="6" name="TextBox 5"/>
          <p:cNvSpPr txBox="1"/>
          <p:nvPr/>
        </p:nvSpPr>
        <p:spPr>
          <a:xfrm>
            <a:off x="1427286" y="1916491"/>
            <a:ext cx="4314092" cy="646331"/>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GB" dirty="0"/>
              <a:t>Daily data collection while ICP monitored/while on ICU</a:t>
            </a:r>
          </a:p>
        </p:txBody>
      </p:sp>
      <p:sp>
        <p:nvSpPr>
          <p:cNvPr id="7" name="TextBox 6"/>
          <p:cNvSpPr txBox="1"/>
          <p:nvPr/>
        </p:nvSpPr>
        <p:spPr>
          <a:xfrm>
            <a:off x="1427286" y="3175465"/>
            <a:ext cx="4314092" cy="369332"/>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GB" dirty="0"/>
              <a:t>Critical care discharge info</a:t>
            </a:r>
          </a:p>
        </p:txBody>
      </p:sp>
      <p:sp>
        <p:nvSpPr>
          <p:cNvPr id="8" name="TextBox 7"/>
          <p:cNvSpPr txBox="1"/>
          <p:nvPr/>
        </p:nvSpPr>
        <p:spPr>
          <a:xfrm>
            <a:off x="829409" y="4116518"/>
            <a:ext cx="5509846" cy="646331"/>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GB" dirty="0"/>
              <a:t>Hospital discharge info</a:t>
            </a:r>
          </a:p>
          <a:p>
            <a:pPr algn="ctr"/>
            <a:r>
              <a:rPr lang="en-GB" dirty="0"/>
              <a:t>Modified Oxford Handicap Score and EQ-5D at discharge</a:t>
            </a:r>
          </a:p>
        </p:txBody>
      </p:sp>
      <p:cxnSp>
        <p:nvCxnSpPr>
          <p:cNvPr id="10" name="Straight Arrow Connector 9"/>
          <p:cNvCxnSpPr>
            <a:stCxn id="6" idx="2"/>
            <a:endCxn id="7" idx="0"/>
          </p:cNvCxnSpPr>
          <p:nvPr/>
        </p:nvCxnSpPr>
        <p:spPr>
          <a:xfrm>
            <a:off x="3584332" y="2562822"/>
            <a:ext cx="0" cy="612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8" idx="0"/>
          </p:cNvCxnSpPr>
          <p:nvPr/>
        </p:nvCxnSpPr>
        <p:spPr>
          <a:xfrm>
            <a:off x="3584332" y="3544797"/>
            <a:ext cx="0" cy="5717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Down Arrow 12"/>
          <p:cNvSpPr/>
          <p:nvPr/>
        </p:nvSpPr>
        <p:spPr>
          <a:xfrm>
            <a:off x="6697195" y="1916490"/>
            <a:ext cx="580137" cy="4005105"/>
          </a:xfrm>
          <a:prstGeom prst="down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7209536" y="2920449"/>
            <a:ext cx="1828955" cy="1200329"/>
          </a:xfrm>
          <a:prstGeom prst="rect">
            <a:avLst/>
          </a:prstGeom>
          <a:noFill/>
        </p:spPr>
        <p:txBody>
          <a:bodyPr wrap="square" rtlCol="0">
            <a:spAutoFit/>
          </a:bodyPr>
          <a:lstStyle/>
          <a:p>
            <a:pPr algn="ctr"/>
            <a:r>
              <a:rPr lang="en-GB" dirty="0"/>
              <a:t>Mortality status at 3/6/12 months (if patient still in hospital)</a:t>
            </a:r>
          </a:p>
        </p:txBody>
      </p:sp>
      <p:sp>
        <p:nvSpPr>
          <p:cNvPr id="15" name="TextBox 14"/>
          <p:cNvSpPr txBox="1"/>
          <p:nvPr/>
        </p:nvSpPr>
        <p:spPr>
          <a:xfrm>
            <a:off x="829409" y="5275265"/>
            <a:ext cx="5509846" cy="646331"/>
          </a:xfrm>
          <a:prstGeom prst="rect">
            <a:avLst/>
          </a:prstGeom>
          <a:solidFill>
            <a:schemeClr val="accent5">
              <a:lumMod val="20000"/>
              <a:lumOff val="80000"/>
            </a:schemeClr>
          </a:solidFill>
          <a:ln>
            <a:solidFill>
              <a:schemeClr val="tx1"/>
            </a:solidFill>
            <a:prstDash val="dash"/>
          </a:ln>
        </p:spPr>
        <p:txBody>
          <a:bodyPr wrap="square" rtlCol="0">
            <a:spAutoFit/>
          </a:bodyPr>
          <a:lstStyle/>
          <a:p>
            <a:pPr algn="ctr"/>
            <a:r>
              <a:rPr lang="en-GB" dirty="0"/>
              <a:t>3/6/12 month follow-up questionnaires sent by post from Warwick CTU</a:t>
            </a:r>
          </a:p>
        </p:txBody>
      </p:sp>
      <p:cxnSp>
        <p:nvCxnSpPr>
          <p:cNvPr id="17" name="Straight Arrow Connector 16"/>
          <p:cNvCxnSpPr>
            <a:stCxn id="8" idx="2"/>
            <a:endCxn id="15" idx="0"/>
          </p:cNvCxnSpPr>
          <p:nvPr/>
        </p:nvCxnSpPr>
        <p:spPr>
          <a:xfrm>
            <a:off x="3584332" y="4762849"/>
            <a:ext cx="0" cy="512416"/>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176846" y="6439678"/>
            <a:ext cx="967154" cy="369332"/>
          </a:xfrm>
          <a:prstGeom prst="rect">
            <a:avLst/>
          </a:prstGeom>
          <a:noFill/>
        </p:spPr>
        <p:txBody>
          <a:bodyPr wrap="square" rtlCol="0">
            <a:spAutoFit/>
          </a:bodyPr>
          <a:lstStyle/>
          <a:p>
            <a:r>
              <a:rPr lang="en-GB" dirty="0"/>
              <a:t>Slide 36</a:t>
            </a:r>
          </a:p>
        </p:txBody>
      </p:sp>
    </p:spTree>
    <p:extLst>
      <p:ext uri="{BB962C8B-B14F-4D97-AF65-F5344CB8AC3E}">
        <p14:creationId xmlns:p14="http://schemas.microsoft.com/office/powerpoint/2010/main" val="39143108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9470" y="264033"/>
            <a:ext cx="6719713" cy="648816"/>
          </a:xfrm>
        </p:spPr>
        <p:txBody>
          <a:bodyPr/>
          <a:lstStyle/>
          <a:p>
            <a:r>
              <a:rPr lang="en-US" dirty="0"/>
              <a:t>Withdrawals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501161" y="1050323"/>
            <a:ext cx="7675685" cy="5909310"/>
          </a:xfrm>
          <a:prstGeom prst="rect">
            <a:avLst/>
          </a:prstGeom>
          <a:noFill/>
        </p:spPr>
        <p:txBody>
          <a:bodyPr wrap="square" rtlCol="0">
            <a:spAutoFit/>
          </a:bodyPr>
          <a:lstStyle/>
          <a:p>
            <a:r>
              <a:rPr lang="en-GB" sz="2000" b="1" u="sng" dirty="0"/>
              <a:t>Please notify Warwick CTU straight away of any withdrawals by completing the withdrawal form on the online database</a:t>
            </a:r>
          </a:p>
          <a:p>
            <a:endParaRPr lang="en-GB" sz="2000" b="1" u="sng" dirty="0"/>
          </a:p>
          <a:p>
            <a:pPr marL="285750" indent="-285750">
              <a:buFont typeface="Arial" panose="020B0604020202020204" pitchFamily="34" charset="0"/>
              <a:buChar char="•"/>
            </a:pPr>
            <a:r>
              <a:rPr lang="en-GB" sz="2000" dirty="0"/>
              <a:t>Options for withdrawal:</a:t>
            </a:r>
          </a:p>
          <a:p>
            <a:pPr marL="742950" lvl="1" indent="-285750">
              <a:buFont typeface="Arial" panose="020B0604020202020204" pitchFamily="34" charset="0"/>
              <a:buChar char="•"/>
            </a:pPr>
            <a:r>
              <a:rPr lang="en-GB" sz="2000" dirty="0"/>
              <a:t>Trial treatment*</a:t>
            </a:r>
          </a:p>
          <a:p>
            <a:pPr marL="742950" lvl="1" indent="-285750">
              <a:buFont typeface="Arial" panose="020B0604020202020204" pitchFamily="34" charset="0"/>
              <a:buChar char="•"/>
            </a:pPr>
            <a:r>
              <a:rPr lang="en-GB" sz="2000" dirty="0"/>
              <a:t>Completion of follow-up questionnaires</a:t>
            </a:r>
          </a:p>
          <a:p>
            <a:pPr marL="742950" lvl="1" indent="-285750">
              <a:buFont typeface="Arial" panose="020B0604020202020204" pitchFamily="34" charset="0"/>
              <a:buChar char="•"/>
            </a:pPr>
            <a:r>
              <a:rPr lang="en-GB" sz="2000" dirty="0"/>
              <a:t>From remote data collection (from medical notes/other organisations)</a:t>
            </a:r>
          </a:p>
          <a:p>
            <a:pPr lvl="1"/>
            <a:endParaRPr lang="en-GB" sz="2000" dirty="0"/>
          </a:p>
          <a:p>
            <a:pPr lvl="1"/>
            <a:r>
              <a:rPr lang="en-GB" sz="2000" i="1" dirty="0"/>
              <a:t>* A clinician can only withdraw a patient from trial treatment</a:t>
            </a:r>
            <a:endParaRPr lang="en-GB" sz="2000" dirty="0"/>
          </a:p>
          <a:p>
            <a:pPr marL="742950" lvl="1"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If withdrawing from trial treatment, stop allocated treatment immediately and continue with local protocols</a:t>
            </a:r>
          </a:p>
          <a:p>
            <a:endParaRPr lang="en-GB" sz="2000" dirty="0"/>
          </a:p>
          <a:p>
            <a:pPr marL="285750" indent="-285750">
              <a:buFont typeface="Arial" panose="020B0604020202020204" pitchFamily="34" charset="0"/>
              <a:buChar char="•"/>
            </a:pPr>
            <a:r>
              <a:rPr lang="en-GB" sz="2000" dirty="0"/>
              <a:t>If withdrawing from data collection, stop all data collection from the point of withdrawal (data already collected can be retained).</a:t>
            </a:r>
          </a:p>
          <a:p>
            <a:endParaRPr lang="en-GB" sz="2000" dirty="0"/>
          </a:p>
          <a:p>
            <a:pPr marL="285750" indent="-285750">
              <a:buFont typeface="Arial" panose="020B0604020202020204" pitchFamily="34" charset="0"/>
              <a:buChar char="•"/>
            </a:pPr>
            <a:r>
              <a:rPr lang="en-GB" sz="2000" dirty="0"/>
              <a:t>Document in the medical record the date of withdrawal.</a:t>
            </a:r>
          </a:p>
          <a:p>
            <a:pPr marL="285750" indent="-285750">
              <a:buFont typeface="Arial" panose="020B0604020202020204" pitchFamily="34" charset="0"/>
              <a:buChar char="•"/>
            </a:pPr>
            <a:endParaRPr lang="en-GB" dirty="0"/>
          </a:p>
        </p:txBody>
      </p:sp>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A79073C1-D912-4D2E-A035-FB26B2029645}" type="slidenum">
              <a:rPr lang="en-GB" smtClean="0"/>
              <a:t>37</a:t>
            </a:fld>
            <a:endParaRPr lang="en-GB" dirty="0"/>
          </a:p>
        </p:txBody>
      </p:sp>
    </p:spTree>
    <p:extLst>
      <p:ext uri="{BB962C8B-B14F-4D97-AF65-F5344CB8AC3E}">
        <p14:creationId xmlns:p14="http://schemas.microsoft.com/office/powerpoint/2010/main" val="36078385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IMP supply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396240" y="1369174"/>
            <a:ext cx="8439721" cy="5570756"/>
          </a:xfrm>
          <a:prstGeom prst="rect">
            <a:avLst/>
          </a:prstGeom>
          <a:noFill/>
        </p:spPr>
        <p:txBody>
          <a:bodyPr wrap="square" rtlCol="0">
            <a:spAutoFit/>
          </a:bodyPr>
          <a:lstStyle/>
          <a:p>
            <a:pPr marL="285750" indent="-285750">
              <a:buFont typeface="Arial" panose="020B0604020202020204" pitchFamily="34" charset="0"/>
              <a:buChar char="•"/>
            </a:pPr>
            <a:r>
              <a:rPr lang="en-GB" sz="2600" dirty="0"/>
              <a:t>Use local stock</a:t>
            </a:r>
          </a:p>
          <a:p>
            <a:pPr marL="285750" indent="-285750">
              <a:buFont typeface="Arial" panose="020B0604020202020204" pitchFamily="34" charset="0"/>
              <a:buChar char="•"/>
            </a:pPr>
            <a:r>
              <a:rPr lang="en-GB" sz="2600" dirty="0"/>
              <a:t>No trial-specific storage or labelling requirements</a:t>
            </a:r>
          </a:p>
          <a:p>
            <a:pPr marL="285750" indent="-285750">
              <a:buFont typeface="Arial" panose="020B0604020202020204" pitchFamily="34" charset="0"/>
              <a:buChar char="•"/>
            </a:pPr>
            <a:r>
              <a:rPr lang="en-GB" sz="2600" dirty="0"/>
              <a:t>IMP should be stored and dispensed as per local protocols</a:t>
            </a:r>
          </a:p>
          <a:p>
            <a:pPr marL="285750" indent="-285750">
              <a:buFont typeface="Arial" panose="020B0604020202020204" pitchFamily="34" charset="0"/>
              <a:buChar char="•"/>
            </a:pPr>
            <a:r>
              <a:rPr lang="en-GB" sz="2600" dirty="0"/>
              <a:t>MHRA have confirmed:</a:t>
            </a:r>
          </a:p>
          <a:p>
            <a:pPr marL="742950" lvl="1" indent="-285750">
              <a:buFont typeface="Arial" panose="020B0604020202020204" pitchFamily="34" charset="0"/>
              <a:buChar char="•"/>
            </a:pPr>
            <a:r>
              <a:rPr lang="en-GB" sz="2600" dirty="0"/>
              <a:t>No accountability logs required (CRF will detail what was given and number of doses)</a:t>
            </a:r>
          </a:p>
          <a:p>
            <a:pPr marL="742950" lvl="1" indent="-285750">
              <a:buFont typeface="Arial" panose="020B0604020202020204" pitchFamily="34" charset="0"/>
              <a:buChar char="•"/>
            </a:pPr>
            <a:r>
              <a:rPr lang="en-GB" sz="2600" dirty="0"/>
              <a:t>No destruction certificates required</a:t>
            </a:r>
          </a:p>
          <a:p>
            <a:pPr marL="285750" indent="-285750">
              <a:buFont typeface="Arial" panose="020B0604020202020204" pitchFamily="34" charset="0"/>
              <a:buChar char="•"/>
            </a:pPr>
            <a:endParaRPr lang="en-GB" sz="2600" dirty="0"/>
          </a:p>
          <a:p>
            <a:r>
              <a:rPr lang="en-GB" sz="2600" dirty="0"/>
              <a:t>Q) What are local processes for prescribing and dispensing mannitol and hypertonic saline?</a:t>
            </a:r>
          </a:p>
          <a:p>
            <a:endParaRPr lang="en-GB" sz="2600" dirty="0"/>
          </a:p>
          <a:p>
            <a:r>
              <a:rPr lang="en-GB" sz="2600" dirty="0"/>
              <a:t>Q) How will you ensure sufficient stock of both during the trial?</a:t>
            </a:r>
            <a:endParaRPr lang="en-GB" dirty="0"/>
          </a:p>
          <a:p>
            <a:pPr marL="285750" indent="-285750">
              <a:buFont typeface="Arial" panose="020B0604020202020204" pitchFamily="34" charset="0"/>
              <a:buChar char="•"/>
            </a:pPr>
            <a:endParaRPr lang="en-GB" dirty="0"/>
          </a:p>
        </p:txBody>
      </p:sp>
      <p:sp>
        <p:nvSpPr>
          <p:cNvPr id="7" name="TextBox 6"/>
          <p:cNvSpPr txBox="1"/>
          <p:nvPr/>
        </p:nvSpPr>
        <p:spPr>
          <a:xfrm>
            <a:off x="8176845" y="6439678"/>
            <a:ext cx="996445" cy="369332"/>
          </a:xfrm>
          <a:prstGeom prst="rect">
            <a:avLst/>
          </a:prstGeom>
          <a:noFill/>
        </p:spPr>
        <p:txBody>
          <a:bodyPr wrap="square" rtlCol="0">
            <a:spAutoFit/>
          </a:bodyPr>
          <a:lstStyle/>
          <a:p>
            <a:r>
              <a:rPr lang="en-GB" dirty="0"/>
              <a:t>Slide </a:t>
            </a:r>
            <a:fld id="{7739AF23-F6CB-4543-9F3D-4BD71AA0B59D}" type="slidenum">
              <a:rPr lang="en-GB" smtClean="0"/>
              <a:t>38</a:t>
            </a:fld>
            <a:endParaRPr lang="en-GB" dirty="0"/>
          </a:p>
        </p:txBody>
      </p:sp>
    </p:spTree>
    <p:extLst>
      <p:ext uri="{BB962C8B-B14F-4D97-AF65-F5344CB8AC3E}">
        <p14:creationId xmlns:p14="http://schemas.microsoft.com/office/powerpoint/2010/main" val="10955192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Monitoring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756138" y="1370387"/>
            <a:ext cx="7839222" cy="5361468"/>
          </a:xfrm>
          <a:prstGeom prst="rect">
            <a:avLst/>
          </a:prstGeom>
          <a:noFill/>
        </p:spPr>
        <p:txBody>
          <a:bodyPr wrap="square" rtlCol="0">
            <a:spAutoFit/>
          </a:bodyPr>
          <a:lstStyle/>
          <a:p>
            <a:pPr marL="342900" lvl="0" indent="-342900">
              <a:buFont typeface="Arial" panose="020B0604020202020204" pitchFamily="34" charset="0"/>
              <a:buChar char="•"/>
              <a:defRPr/>
            </a:pPr>
            <a:r>
              <a:rPr lang="en-GB" sz="2000" dirty="0">
                <a:solidFill>
                  <a:prstClr val="black"/>
                </a:solidFill>
              </a:rPr>
              <a:t>Each site will be provided with an I</a:t>
            </a:r>
            <a:r>
              <a:rPr lang="en-GB" sz="2000" b="1" dirty="0">
                <a:solidFill>
                  <a:prstClr val="black"/>
                </a:solidFill>
              </a:rPr>
              <a:t>nvestigator Site File (ISF) </a:t>
            </a:r>
          </a:p>
          <a:p>
            <a:pPr marL="342900" lvl="0" indent="-342900">
              <a:buFont typeface="Arial" panose="020B0604020202020204" pitchFamily="34" charset="0"/>
              <a:buChar char="•"/>
              <a:defRPr/>
            </a:pPr>
            <a:r>
              <a:rPr lang="en-GB" sz="2000" dirty="0">
                <a:solidFill>
                  <a:prstClr val="black"/>
                </a:solidFill>
              </a:rPr>
              <a:t>It will be the sites responsibility to maintain the ISF</a:t>
            </a:r>
          </a:p>
          <a:p>
            <a:pPr marL="342900" lvl="0" indent="-342900">
              <a:buFont typeface="Arial" panose="020B0604020202020204" pitchFamily="34" charset="0"/>
              <a:buChar char="•"/>
              <a:defRPr/>
            </a:pPr>
            <a:r>
              <a:rPr lang="en-GB" sz="2000" b="1" u="sng" dirty="0">
                <a:solidFill>
                  <a:prstClr val="black"/>
                </a:solidFill>
              </a:rPr>
              <a:t>On-Site Monitoring</a:t>
            </a:r>
            <a:r>
              <a:rPr lang="en-GB" sz="2000" b="1" dirty="0">
                <a:solidFill>
                  <a:prstClr val="black"/>
                </a:solidFill>
              </a:rPr>
              <a:t> </a:t>
            </a:r>
            <a:r>
              <a:rPr lang="en-GB" sz="2000" dirty="0">
                <a:solidFill>
                  <a:prstClr val="black"/>
                </a:solidFill>
              </a:rPr>
              <a:t>(x1 visit or remote meeting as a minimum; further monitoring as necessary)</a:t>
            </a:r>
          </a:p>
          <a:p>
            <a:pPr marL="800100" lvl="1" indent="-342900">
              <a:lnSpc>
                <a:spcPct val="120000"/>
              </a:lnSpc>
              <a:buFont typeface="Calibri" panose="020F0502020204030204" pitchFamily="34" charset="0"/>
              <a:buChar char="⁻"/>
              <a:defRPr/>
            </a:pPr>
            <a:r>
              <a:rPr lang="en-GB" sz="2000" dirty="0">
                <a:solidFill>
                  <a:prstClr val="black"/>
                </a:solidFill>
              </a:rPr>
              <a:t>We will visit you, or arrange a videoconference, to check that the study is being run according to protocol, SOPs, GCP and regulatory requirements</a:t>
            </a:r>
          </a:p>
          <a:p>
            <a:pPr marL="800100" lvl="1" indent="-342900">
              <a:lnSpc>
                <a:spcPct val="120000"/>
              </a:lnSpc>
              <a:buFont typeface="Calibri" panose="020F0502020204030204" pitchFamily="34" charset="0"/>
              <a:buChar char="⁻"/>
              <a:defRPr/>
            </a:pPr>
            <a:r>
              <a:rPr lang="en-GB" sz="2000" dirty="0">
                <a:solidFill>
                  <a:prstClr val="black"/>
                </a:solidFill>
              </a:rPr>
              <a:t>Key staff should be available during visits</a:t>
            </a:r>
          </a:p>
          <a:p>
            <a:pPr marL="800100" lvl="1" indent="-342900">
              <a:lnSpc>
                <a:spcPct val="120000"/>
              </a:lnSpc>
              <a:buFont typeface="Calibri" panose="020F0502020204030204" pitchFamily="34" charset="0"/>
              <a:buChar char="⁻"/>
              <a:defRPr/>
            </a:pPr>
            <a:r>
              <a:rPr lang="en-GB" sz="2000" dirty="0">
                <a:solidFill>
                  <a:prstClr val="black"/>
                </a:solidFill>
              </a:rPr>
              <a:t>Source documentation, original consent forms and the site file must be available for review</a:t>
            </a:r>
          </a:p>
          <a:p>
            <a:pPr marL="285750" lvl="0" indent="-285750">
              <a:lnSpc>
                <a:spcPct val="120000"/>
              </a:lnSpc>
              <a:buFont typeface="Arial" panose="020B0604020202020204" pitchFamily="34" charset="0"/>
              <a:buChar char="•"/>
              <a:defRPr/>
            </a:pPr>
            <a:r>
              <a:rPr lang="en-GB" sz="2000" b="1" u="sng" dirty="0">
                <a:solidFill>
                  <a:prstClr val="black"/>
                </a:solidFill>
              </a:rPr>
              <a:t>Close-out</a:t>
            </a:r>
            <a:r>
              <a:rPr lang="en-GB" sz="2000" b="1" dirty="0">
                <a:solidFill>
                  <a:prstClr val="black"/>
                </a:solidFill>
              </a:rPr>
              <a:t> </a:t>
            </a:r>
            <a:r>
              <a:rPr lang="en-GB" sz="2000" dirty="0">
                <a:solidFill>
                  <a:prstClr val="black"/>
                </a:solidFill>
              </a:rPr>
              <a:t>(x1 visit or may be done remotely)</a:t>
            </a:r>
          </a:p>
          <a:p>
            <a:pPr marL="800100" lvl="1" indent="-342900">
              <a:lnSpc>
                <a:spcPct val="120000"/>
              </a:lnSpc>
              <a:buFont typeface="Calibri" panose="020F0502020204030204" pitchFamily="34" charset="0"/>
              <a:buChar char="⁻"/>
              <a:defRPr/>
            </a:pPr>
            <a:r>
              <a:rPr lang="en-GB" sz="2000" dirty="0">
                <a:solidFill>
                  <a:prstClr val="black"/>
                </a:solidFill>
              </a:rPr>
              <a:t>Resolve any outstanding queries</a:t>
            </a:r>
          </a:p>
          <a:p>
            <a:pPr marL="800100" lvl="1" indent="-342900">
              <a:lnSpc>
                <a:spcPct val="120000"/>
              </a:lnSpc>
              <a:buFont typeface="Calibri" panose="020F0502020204030204" pitchFamily="34" charset="0"/>
              <a:buChar char="⁻"/>
              <a:defRPr/>
            </a:pPr>
            <a:r>
              <a:rPr lang="en-GB" sz="2000" dirty="0">
                <a:solidFill>
                  <a:prstClr val="black"/>
                </a:solidFill>
              </a:rPr>
              <a:t>Collect any outstanding data</a:t>
            </a:r>
          </a:p>
          <a:p>
            <a:pPr marL="800100" lvl="1" indent="-342900">
              <a:lnSpc>
                <a:spcPct val="120000"/>
              </a:lnSpc>
              <a:buFont typeface="Calibri" panose="020F0502020204030204" pitchFamily="34" charset="0"/>
              <a:buChar char="⁻"/>
              <a:defRPr/>
            </a:pPr>
            <a:r>
              <a:rPr lang="en-GB" sz="2000" dirty="0">
                <a:solidFill>
                  <a:prstClr val="black"/>
                </a:solidFill>
              </a:rPr>
              <a:t>Ongoing responsibilities</a:t>
            </a:r>
          </a:p>
          <a:p>
            <a:pPr marL="800100" lvl="1" indent="-342900">
              <a:lnSpc>
                <a:spcPct val="120000"/>
              </a:lnSpc>
              <a:buFont typeface="Calibri" panose="020F0502020204030204" pitchFamily="34" charset="0"/>
              <a:buChar char="⁻"/>
              <a:defRPr/>
            </a:pPr>
            <a:r>
              <a:rPr lang="en-GB" sz="2000" dirty="0">
                <a:solidFill>
                  <a:prstClr val="black"/>
                </a:solidFill>
              </a:rPr>
              <a:t>Archive (at least 10 years)</a:t>
            </a:r>
          </a:p>
        </p:txBody>
      </p:sp>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EB3666AF-F250-4509-BE16-F3F2F8026F63}" type="slidenum">
              <a:rPr lang="en-GB" smtClean="0"/>
              <a:t>39</a:t>
            </a:fld>
            <a:endParaRPr lang="en-GB" dirty="0"/>
          </a:p>
        </p:txBody>
      </p:sp>
    </p:spTree>
    <p:extLst>
      <p:ext uri="{BB962C8B-B14F-4D97-AF65-F5344CB8AC3E}">
        <p14:creationId xmlns:p14="http://schemas.microsoft.com/office/powerpoint/2010/main" val="522615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4062" y="588441"/>
            <a:ext cx="6192763" cy="648816"/>
          </a:xfrm>
        </p:spPr>
        <p:txBody>
          <a:bodyPr/>
          <a:lstStyle/>
          <a:p>
            <a:r>
              <a:rPr lang="en-US" dirty="0"/>
              <a:t>Pathophysiology of injury</a:t>
            </a:r>
          </a:p>
        </p:txBody>
      </p:sp>
      <p:sp>
        <p:nvSpPr>
          <p:cNvPr id="7" name="TextBox 6">
            <a:extLst>
              <a:ext uri="{FF2B5EF4-FFF2-40B4-BE49-F238E27FC236}">
                <a16:creationId xmlns:a16="http://schemas.microsoft.com/office/drawing/2014/main" id="{C8CE1B4C-351E-0C4E-8742-6AC05D7D516E}"/>
              </a:ext>
            </a:extLst>
          </p:cNvPr>
          <p:cNvSpPr txBox="1"/>
          <p:nvPr/>
        </p:nvSpPr>
        <p:spPr>
          <a:xfrm>
            <a:off x="440055" y="1898341"/>
            <a:ext cx="8174779" cy="3693319"/>
          </a:xfrm>
          <a:prstGeom prst="rect">
            <a:avLst/>
          </a:prstGeom>
          <a:noFill/>
        </p:spPr>
        <p:txBody>
          <a:bodyPr wrap="square" rtlCol="0">
            <a:spAutoFit/>
          </a:bodyPr>
          <a:lstStyle/>
          <a:p>
            <a:pPr marL="214313" indent="-214313">
              <a:buFont typeface="Arial" panose="020B0604020202020204" pitchFamily="34" charset="0"/>
              <a:buChar char="•"/>
            </a:pPr>
            <a:r>
              <a:rPr lang="en-GB" altLang="en-US" b="1" dirty="0"/>
              <a:t>Primary</a:t>
            </a:r>
            <a:r>
              <a:rPr lang="en-GB" altLang="en-US" dirty="0"/>
              <a:t> neuronal injury</a:t>
            </a:r>
          </a:p>
          <a:p>
            <a:pPr marL="557213" lvl="1" indent="-214313">
              <a:buFont typeface="Arial" panose="020B0604020202020204" pitchFamily="34" charset="0"/>
              <a:buChar char="•"/>
            </a:pPr>
            <a:r>
              <a:rPr lang="en-GB" altLang="en-US" dirty="0"/>
              <a:t>Focal haematoma, contusions, other diffuse injury </a:t>
            </a:r>
          </a:p>
          <a:p>
            <a:pPr marL="557213" lvl="1" indent="-214313">
              <a:buFont typeface="Arial" panose="020B0604020202020204" pitchFamily="34" charset="0"/>
              <a:buChar char="•"/>
            </a:pPr>
            <a:r>
              <a:rPr lang="en-GB" altLang="en-US" dirty="0"/>
              <a:t>Leads to hypoxic-ischaemic injury</a:t>
            </a:r>
          </a:p>
          <a:p>
            <a:pPr lvl="1"/>
            <a:endParaRPr lang="en-GB" altLang="en-US" dirty="0"/>
          </a:p>
          <a:p>
            <a:pPr marL="214313" indent="-214313">
              <a:buFont typeface="Arial" panose="020B0604020202020204" pitchFamily="34" charset="0"/>
              <a:buChar char="•"/>
            </a:pPr>
            <a:r>
              <a:rPr lang="en-GB" altLang="en-US" dirty="0"/>
              <a:t>Exacerbated by </a:t>
            </a:r>
            <a:r>
              <a:rPr lang="en-GB" altLang="en-US" b="1" dirty="0"/>
              <a:t>secondary</a:t>
            </a:r>
            <a:r>
              <a:rPr lang="en-GB" altLang="en-US" dirty="0"/>
              <a:t> physiological insult:</a:t>
            </a:r>
          </a:p>
          <a:p>
            <a:pPr marL="557213" lvl="1" indent="-214313">
              <a:buFont typeface="Arial" panose="020B0604020202020204" pitchFamily="34" charset="0"/>
              <a:buChar char="•"/>
            </a:pPr>
            <a:r>
              <a:rPr lang="en-GB" altLang="en-US" dirty="0"/>
              <a:t>Hypoxia, hypotension, hypo/hypercarbia, hyperthermia, hypo/hyperglycaemia</a:t>
            </a:r>
          </a:p>
          <a:p>
            <a:pPr lvl="1"/>
            <a:endParaRPr lang="en-GB" altLang="en-US" dirty="0"/>
          </a:p>
          <a:p>
            <a:pPr marL="214313" indent="-214313">
              <a:buFont typeface="Arial" panose="020B0604020202020204" pitchFamily="34" charset="0"/>
              <a:buChar char="•"/>
            </a:pPr>
            <a:r>
              <a:rPr lang="en-GB" altLang="en-US" b="1" dirty="0"/>
              <a:t>Raised intracranial pressure </a:t>
            </a:r>
            <a:r>
              <a:rPr lang="en-GB" altLang="en-US" dirty="0"/>
              <a:t>– can result from either primary injury or resulting pathophysiology including cerebral oedema/obstructed CSF flow</a:t>
            </a:r>
          </a:p>
          <a:p>
            <a:endParaRPr lang="en-GB" altLang="en-US" dirty="0"/>
          </a:p>
          <a:p>
            <a:pPr marL="214313" indent="-214313">
              <a:buFont typeface="Arial" panose="020B0604020202020204" pitchFamily="34" charset="0"/>
              <a:buChar char="•"/>
            </a:pPr>
            <a:r>
              <a:rPr lang="en-GB" altLang="en-US" dirty="0"/>
              <a:t>Associated with poor neurological outcomes in a number of studies</a:t>
            </a:r>
          </a:p>
          <a:p>
            <a:endParaRPr lang="en-GB" altLang="en-US" dirty="0"/>
          </a:p>
          <a:p>
            <a:pPr marL="214313" indent="-214313">
              <a:buFont typeface="Arial" panose="020B0604020202020204" pitchFamily="34" charset="0"/>
              <a:buChar char="•"/>
            </a:pPr>
            <a:r>
              <a:rPr lang="en-GB" altLang="en-US" dirty="0"/>
              <a:t>ICU/surgical treatment of TBI therefore primarily </a:t>
            </a:r>
            <a:r>
              <a:rPr lang="en-GB" altLang="en-US" b="1" dirty="0"/>
              <a:t>focused on treating raised ICP</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852854" cy="369332"/>
          </a:xfrm>
          <a:prstGeom prst="rect">
            <a:avLst/>
          </a:prstGeom>
          <a:noFill/>
        </p:spPr>
        <p:txBody>
          <a:bodyPr wrap="square" rtlCol="0">
            <a:spAutoFit/>
          </a:bodyPr>
          <a:lstStyle/>
          <a:p>
            <a:r>
              <a:rPr lang="en-GB" dirty="0"/>
              <a:t>Slide 4</a:t>
            </a:r>
          </a:p>
        </p:txBody>
      </p:sp>
    </p:spTree>
    <p:extLst>
      <p:ext uri="{BB962C8B-B14F-4D97-AF65-F5344CB8AC3E}">
        <p14:creationId xmlns:p14="http://schemas.microsoft.com/office/powerpoint/2010/main" val="8049963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Safety reporting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602134" y="1379427"/>
            <a:ext cx="7675685" cy="4647426"/>
          </a:xfrm>
          <a:prstGeom prst="rect">
            <a:avLst/>
          </a:prstGeom>
          <a:noFill/>
        </p:spPr>
        <p:txBody>
          <a:bodyPr wrap="square" rtlCol="0">
            <a:spAutoFit/>
          </a:bodyPr>
          <a:lstStyle/>
          <a:p>
            <a:endParaRPr lang="en-GB" dirty="0"/>
          </a:p>
          <a:p>
            <a:pPr marL="285750" indent="-285750">
              <a:buFont typeface="Arial" panose="020B0604020202020204" pitchFamily="34" charset="0"/>
              <a:buChar char="•"/>
            </a:pPr>
            <a:r>
              <a:rPr lang="en-GB" sz="2000" dirty="0"/>
              <a:t>Any Serious Adverse Events (SAEs) that occur from the time that the patient is randomised, </a:t>
            </a:r>
            <a:r>
              <a:rPr lang="en-GB" sz="2000" b="1" dirty="0"/>
              <a:t>through to and including 28 calendar days</a:t>
            </a:r>
            <a:r>
              <a:rPr lang="en-GB" sz="2000" dirty="0"/>
              <a:t> after the last administration of IMP must be reported to WCTU.</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Send completed paper SAE forms to </a:t>
            </a:r>
            <a:r>
              <a:rPr lang="en-GB" sz="2000" dirty="0">
                <a:hlinkClick r:id="rId4"/>
              </a:rPr>
              <a:t>WCTUQA@warwick.ac.uk</a:t>
            </a:r>
            <a:r>
              <a:rPr lang="en-GB" sz="2000" dirty="0"/>
              <a:t> </a:t>
            </a:r>
            <a:r>
              <a:rPr lang="en-GB" sz="2000" b="1" dirty="0"/>
              <a:t>within 24 hours </a:t>
            </a:r>
            <a:r>
              <a:rPr lang="en-GB" sz="2000" dirty="0"/>
              <a:t>of becoming aware of the event.  </a:t>
            </a:r>
          </a:p>
          <a:p>
            <a:endParaRPr lang="en-GB" sz="2000" dirty="0"/>
          </a:p>
          <a:p>
            <a:pPr marL="285750" indent="-285750">
              <a:buFont typeface="Arial" panose="020B0604020202020204" pitchFamily="34" charset="0"/>
              <a:buChar char="•"/>
            </a:pPr>
            <a:r>
              <a:rPr lang="en-GB" sz="2000" dirty="0"/>
              <a:t>Events that do </a:t>
            </a:r>
            <a:r>
              <a:rPr lang="en-GB" sz="2000" u="sng" dirty="0"/>
              <a:t>NOT</a:t>
            </a:r>
            <a:r>
              <a:rPr lang="en-GB" sz="2000" dirty="0"/>
              <a:t> need be reported as SAEs:</a:t>
            </a:r>
          </a:p>
          <a:p>
            <a:pPr marL="742950" lvl="1" indent="-285750">
              <a:buFont typeface="Arial" panose="020B0604020202020204" pitchFamily="34" charset="0"/>
              <a:buChar char="•"/>
            </a:pPr>
            <a:r>
              <a:rPr lang="en-GB" sz="2000" dirty="0"/>
              <a:t>Death</a:t>
            </a:r>
          </a:p>
          <a:p>
            <a:pPr marL="742950" lvl="1" indent="-285750">
              <a:buFont typeface="Arial" panose="020B0604020202020204" pitchFamily="34" charset="0"/>
              <a:buChar char="•"/>
            </a:pPr>
            <a:r>
              <a:rPr lang="en-GB" sz="2000" dirty="0"/>
              <a:t>Persistent or significant disability/incapacity</a:t>
            </a:r>
          </a:p>
          <a:p>
            <a:pPr marL="742950" lvl="1" indent="-285750">
              <a:buFont typeface="Arial" panose="020B0604020202020204" pitchFamily="34" charset="0"/>
              <a:buChar char="•"/>
            </a:pPr>
            <a:r>
              <a:rPr lang="en-GB" sz="2000" dirty="0"/>
              <a:t>Organ failure</a:t>
            </a:r>
          </a:p>
          <a:p>
            <a:pPr marL="742950" lvl="1" indent="-285750">
              <a:buFont typeface="Arial" panose="020B0604020202020204" pitchFamily="34" charset="0"/>
              <a:buChar char="•"/>
            </a:pPr>
            <a:r>
              <a:rPr lang="en-GB" sz="2000" dirty="0"/>
              <a:t>Any other events relating to the underlying illness/injury</a:t>
            </a:r>
          </a:p>
          <a:p>
            <a:endParaRPr lang="en-GB" sz="2000" dirty="0"/>
          </a:p>
          <a:p>
            <a:pPr marL="285750" indent="-285750">
              <a:buFont typeface="Arial" panose="020B0604020202020204" pitchFamily="34" charset="0"/>
              <a:buChar char="•"/>
            </a:pPr>
            <a:r>
              <a:rPr lang="en-GB" sz="2000" dirty="0" err="1"/>
              <a:t>SmPCs</a:t>
            </a:r>
            <a:r>
              <a:rPr lang="en-GB" sz="2000" dirty="0"/>
              <a:t> for Mannitol and HTS can be found in your site file. </a:t>
            </a:r>
          </a:p>
        </p:txBody>
      </p:sp>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F9D9BC14-6F41-43A6-9AFB-B58DCBF96C69}" type="slidenum">
              <a:rPr lang="en-GB" smtClean="0"/>
              <a:t>40</a:t>
            </a:fld>
            <a:endParaRPr lang="en-GB" dirty="0"/>
          </a:p>
        </p:txBody>
      </p:sp>
    </p:spTree>
    <p:extLst>
      <p:ext uri="{BB962C8B-B14F-4D97-AF65-F5344CB8AC3E}">
        <p14:creationId xmlns:p14="http://schemas.microsoft.com/office/powerpoint/2010/main" val="31689373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7606234" y="126559"/>
            <a:ext cx="1229727" cy="603843"/>
          </a:xfrm>
          <a:prstGeom prst="rect">
            <a:avLst/>
          </a:prstGeom>
        </p:spPr>
      </p:pic>
      <p:sp>
        <p:nvSpPr>
          <p:cNvPr id="7" name="Text Placeholder 3"/>
          <p:cNvSpPr>
            <a:spLocks noGrp="1"/>
          </p:cNvSpPr>
          <p:nvPr>
            <p:ph type="body" sz="quarter" idx="10"/>
          </p:nvPr>
        </p:nvSpPr>
        <p:spPr>
          <a:xfrm>
            <a:off x="243270" y="170343"/>
            <a:ext cx="6719713" cy="648816"/>
          </a:xfrm>
        </p:spPr>
        <p:txBody>
          <a:bodyPr/>
          <a:lstStyle/>
          <a:p>
            <a:r>
              <a:rPr lang="en-US" sz="3400" dirty="0"/>
              <a:t>SAE Forms</a:t>
            </a:r>
          </a:p>
        </p:txBody>
      </p:sp>
      <p:grpSp>
        <p:nvGrpSpPr>
          <p:cNvPr id="2" name="Group 1"/>
          <p:cNvGrpSpPr/>
          <p:nvPr/>
        </p:nvGrpSpPr>
        <p:grpSpPr>
          <a:xfrm>
            <a:off x="402264" y="784750"/>
            <a:ext cx="4066903" cy="5689337"/>
            <a:chOff x="330926" y="1004629"/>
            <a:chExt cx="4066903" cy="5689337"/>
          </a:xfrm>
        </p:grpSpPr>
        <p:sp>
          <p:nvSpPr>
            <p:cNvPr id="8" name="Rectangle 7"/>
            <p:cNvSpPr/>
            <p:nvPr/>
          </p:nvSpPr>
          <p:spPr>
            <a:xfrm>
              <a:off x="330926" y="1004629"/>
              <a:ext cx="4066903" cy="5689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264" y="1050323"/>
              <a:ext cx="3928741" cy="2777445"/>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2264" y="3849296"/>
              <a:ext cx="3928741" cy="2777445"/>
            </a:xfrm>
            <a:prstGeom prst="rect">
              <a:avLst/>
            </a:prstGeom>
          </p:spPr>
        </p:pic>
      </p:grpSp>
      <p:grpSp>
        <p:nvGrpSpPr>
          <p:cNvPr id="3" name="Group 2"/>
          <p:cNvGrpSpPr/>
          <p:nvPr/>
        </p:nvGrpSpPr>
        <p:grpSpPr>
          <a:xfrm>
            <a:off x="4712655" y="784748"/>
            <a:ext cx="4104167" cy="5689337"/>
            <a:chOff x="4731794" y="1004628"/>
            <a:chExt cx="4104167" cy="5689337"/>
          </a:xfrm>
        </p:grpSpPr>
        <p:sp>
          <p:nvSpPr>
            <p:cNvPr id="11" name="Rectangle 10"/>
            <p:cNvSpPr/>
            <p:nvPr/>
          </p:nvSpPr>
          <p:spPr>
            <a:xfrm>
              <a:off x="4731794" y="1004628"/>
              <a:ext cx="4104167" cy="5689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9913" y="1050323"/>
              <a:ext cx="3928334" cy="2777157"/>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19506" y="3849295"/>
              <a:ext cx="3928741" cy="2777445"/>
            </a:xfrm>
            <a:prstGeom prst="rect">
              <a:avLst/>
            </a:prstGeom>
          </p:spPr>
        </p:pic>
      </p:grpSp>
      <p:sp>
        <p:nvSpPr>
          <p:cNvPr id="14" name="TextBox 13"/>
          <p:cNvSpPr txBox="1"/>
          <p:nvPr/>
        </p:nvSpPr>
        <p:spPr>
          <a:xfrm>
            <a:off x="8176846" y="6439678"/>
            <a:ext cx="967154" cy="369332"/>
          </a:xfrm>
          <a:prstGeom prst="rect">
            <a:avLst/>
          </a:prstGeom>
          <a:solidFill>
            <a:schemeClr val="bg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softEdge rad="63500"/>
          </a:effectLst>
        </p:spPr>
        <p:txBody>
          <a:bodyPr wrap="square" rtlCol="0">
            <a:spAutoFit/>
          </a:bodyPr>
          <a:lstStyle/>
          <a:p>
            <a:r>
              <a:rPr lang="en-GB" dirty="0"/>
              <a:t>Slide </a:t>
            </a:r>
            <a:fld id="{CDF1D4E8-3EF8-4ACE-BD6B-9B702D20571C}" type="slidenum">
              <a:rPr lang="en-GB" smtClean="0"/>
              <a:t>41</a:t>
            </a:fld>
            <a:endParaRPr lang="en-GB" dirty="0"/>
          </a:p>
        </p:txBody>
      </p:sp>
      <p:sp>
        <p:nvSpPr>
          <p:cNvPr id="4" name="TextBox 3"/>
          <p:cNvSpPr txBox="1"/>
          <p:nvPr/>
        </p:nvSpPr>
        <p:spPr>
          <a:xfrm>
            <a:off x="402264" y="6461206"/>
            <a:ext cx="7774582" cy="369332"/>
          </a:xfrm>
          <a:prstGeom prst="rect">
            <a:avLst/>
          </a:prstGeom>
          <a:noFill/>
        </p:spPr>
        <p:txBody>
          <a:bodyPr wrap="square" rtlCol="0">
            <a:spAutoFit/>
          </a:bodyPr>
          <a:lstStyle/>
          <a:p>
            <a:r>
              <a:rPr lang="en-GB" sz="1400" dirty="0"/>
              <a:t>Signed paper copies should be emailed to WCTU</a:t>
            </a:r>
            <a:r>
              <a:rPr lang="en-GB" dirty="0"/>
              <a:t>.</a:t>
            </a:r>
          </a:p>
        </p:txBody>
      </p:sp>
    </p:spTree>
    <p:extLst>
      <p:ext uri="{BB962C8B-B14F-4D97-AF65-F5344CB8AC3E}">
        <p14:creationId xmlns:p14="http://schemas.microsoft.com/office/powerpoint/2010/main" val="10249607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315" t="762" r="501" b="1147"/>
          <a:stretch/>
        </p:blipFill>
        <p:spPr>
          <a:xfrm>
            <a:off x="1" y="1"/>
            <a:ext cx="9143999" cy="6857999"/>
          </a:xfrm>
          <a:prstGeom prst="rect">
            <a:avLst/>
          </a:prstGeom>
        </p:spPr>
      </p:pic>
      <p:sp>
        <p:nvSpPr>
          <p:cNvPr id="7" name="TextBox 6"/>
          <p:cNvSpPr txBox="1"/>
          <p:nvPr/>
        </p:nvSpPr>
        <p:spPr>
          <a:xfrm>
            <a:off x="8176846" y="6439678"/>
            <a:ext cx="967154" cy="369332"/>
          </a:xfrm>
          <a:prstGeom prst="rect">
            <a:avLst/>
          </a:prstGeom>
          <a:solidFill>
            <a:schemeClr val="bg1"/>
          </a:solidFill>
          <a:effectLst>
            <a:softEdge rad="63500"/>
          </a:effectLst>
        </p:spPr>
        <p:txBody>
          <a:bodyPr wrap="square" rtlCol="0">
            <a:spAutoFit/>
          </a:bodyPr>
          <a:lstStyle/>
          <a:p>
            <a:r>
              <a:rPr lang="en-GB" dirty="0"/>
              <a:t>Slide </a:t>
            </a:r>
            <a:fld id="{6C73D6D2-7172-4E72-A0C5-D5A436FFBB30}" type="slidenum">
              <a:rPr lang="en-GB" smtClean="0"/>
              <a:t>42</a:t>
            </a:fld>
            <a:endParaRPr lang="en-GB" dirty="0"/>
          </a:p>
        </p:txBody>
      </p:sp>
      <p:sp>
        <p:nvSpPr>
          <p:cNvPr id="3" name="TextBox 2"/>
          <p:cNvSpPr txBox="1"/>
          <p:nvPr/>
        </p:nvSpPr>
        <p:spPr>
          <a:xfrm>
            <a:off x="4669970" y="4800599"/>
            <a:ext cx="3015343" cy="246221"/>
          </a:xfrm>
          <a:prstGeom prst="rect">
            <a:avLst/>
          </a:prstGeom>
          <a:noFill/>
        </p:spPr>
        <p:txBody>
          <a:bodyPr wrap="square" rtlCol="0">
            <a:spAutoFit/>
          </a:bodyPr>
          <a:lstStyle/>
          <a:p>
            <a:r>
              <a:rPr lang="en-GB" sz="1000" dirty="0"/>
              <a:t>If SAE is considered related to IMP and unexpected</a:t>
            </a:r>
          </a:p>
        </p:txBody>
      </p:sp>
      <p:sp>
        <p:nvSpPr>
          <p:cNvPr id="4" name="TextBox 3"/>
          <p:cNvSpPr txBox="1"/>
          <p:nvPr/>
        </p:nvSpPr>
        <p:spPr>
          <a:xfrm>
            <a:off x="152400" y="792480"/>
            <a:ext cx="1188720" cy="861774"/>
          </a:xfrm>
          <a:prstGeom prst="rect">
            <a:avLst/>
          </a:prstGeom>
          <a:solidFill>
            <a:schemeClr val="bg1"/>
          </a:solidFill>
          <a:ln w="12700">
            <a:solidFill>
              <a:schemeClr val="tx1"/>
            </a:solidFill>
          </a:ln>
        </p:spPr>
        <p:txBody>
          <a:bodyPr wrap="square" rtlCol="0">
            <a:spAutoFit/>
          </a:bodyPr>
          <a:lstStyle/>
          <a:p>
            <a:r>
              <a:rPr lang="en-GB" sz="1000" dirty="0"/>
              <a:t>CRFs collect certain AE information. </a:t>
            </a:r>
          </a:p>
          <a:p>
            <a:r>
              <a:rPr lang="en-GB" sz="1000" dirty="0"/>
              <a:t>No separate form required.</a:t>
            </a:r>
          </a:p>
          <a:p>
            <a:endParaRPr lang="en-GB" sz="1000" dirty="0"/>
          </a:p>
        </p:txBody>
      </p:sp>
    </p:spTree>
    <p:extLst>
      <p:ext uri="{BB962C8B-B14F-4D97-AF65-F5344CB8AC3E}">
        <p14:creationId xmlns:p14="http://schemas.microsoft.com/office/powerpoint/2010/main" val="6948316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Safety reporting timelines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8" name="Picture 7"/>
          <p:cNvPicPr>
            <a:picLocks noChangeAspect="1"/>
          </p:cNvPicPr>
          <p:nvPr/>
        </p:nvPicPr>
        <p:blipFill>
          <a:blip r:embed="rId4"/>
          <a:stretch>
            <a:fillRect/>
          </a:stretch>
        </p:blipFill>
        <p:spPr>
          <a:xfrm>
            <a:off x="638863" y="1965399"/>
            <a:ext cx="8106906" cy="3629532"/>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DFB3D9ED-B4F3-43DC-993F-7168BF15AB76}" type="slidenum">
              <a:rPr lang="en-GB" smtClean="0"/>
              <a:t>43</a:t>
            </a:fld>
            <a:endParaRPr lang="en-GB" dirty="0"/>
          </a:p>
        </p:txBody>
      </p:sp>
    </p:spTree>
    <p:extLst>
      <p:ext uri="{BB962C8B-B14F-4D97-AF65-F5344CB8AC3E}">
        <p14:creationId xmlns:p14="http://schemas.microsoft.com/office/powerpoint/2010/main" val="8912340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448164"/>
            <a:ext cx="6719713" cy="648816"/>
          </a:xfrm>
        </p:spPr>
        <p:txBody>
          <a:bodyPr/>
          <a:lstStyle/>
          <a:p>
            <a:r>
              <a:rPr lang="en-US" dirty="0"/>
              <a:t>Non-compliance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949569" y="1050323"/>
            <a:ext cx="7675685" cy="2031325"/>
          </a:xfrm>
          <a:prstGeom prst="rect">
            <a:avLst/>
          </a:prstGeom>
          <a:noFill/>
        </p:spPr>
        <p:txBody>
          <a:bodyPr wrap="square" rtlCol="0">
            <a:spAutoFit/>
          </a:bodyPr>
          <a:lstStyle/>
          <a:p>
            <a:pPr marL="285750" indent="-285750">
              <a:buFont typeface="Arial" panose="020B0604020202020204" pitchFamily="34" charset="0"/>
              <a:buChar char="•"/>
            </a:pPr>
            <a:r>
              <a:rPr lang="en-GB" dirty="0"/>
              <a:t>Report any non-compliances immediately (</a:t>
            </a:r>
            <a:r>
              <a:rPr lang="en-GB" b="1" dirty="0"/>
              <a:t>within 24 hours</a:t>
            </a:r>
            <a:r>
              <a:rPr lang="en-GB" dirty="0"/>
              <a:t> of becoming aware)</a:t>
            </a:r>
          </a:p>
          <a:p>
            <a:pPr marL="285750" indent="-285750">
              <a:buFont typeface="Arial" panose="020B0604020202020204" pitchFamily="34" charset="0"/>
              <a:buChar char="•"/>
            </a:pPr>
            <a:r>
              <a:rPr lang="en-GB" dirty="0"/>
              <a:t>Complete online non-compliance form for non-compliances related to an individual participant. </a:t>
            </a:r>
          </a:p>
          <a:p>
            <a:pPr marL="285750" indent="-285750">
              <a:buFont typeface="Arial" panose="020B0604020202020204" pitchFamily="34" charset="0"/>
              <a:buChar char="•"/>
            </a:pPr>
            <a:r>
              <a:rPr lang="en-GB" dirty="0"/>
              <a:t>For general site level non-compliances, please complete the non-compliance form separately and email to WCTU. </a:t>
            </a:r>
          </a:p>
          <a:p>
            <a:pPr marL="285750" indent="-285750">
              <a:buFont typeface="Arial" panose="020B0604020202020204" pitchFamily="34" charset="0"/>
              <a:buChar char="•"/>
            </a:pPr>
            <a:endParaRPr lang="en-GB" dirty="0"/>
          </a:p>
        </p:txBody>
      </p:sp>
      <p:pic>
        <p:nvPicPr>
          <p:cNvPr id="2" name="Picture 1"/>
          <p:cNvPicPr>
            <a:picLocks noChangeAspect="1"/>
          </p:cNvPicPr>
          <p:nvPr/>
        </p:nvPicPr>
        <p:blipFill>
          <a:blip r:embed="rId4"/>
          <a:stretch>
            <a:fillRect/>
          </a:stretch>
        </p:blipFill>
        <p:spPr>
          <a:xfrm>
            <a:off x="1314330" y="2767378"/>
            <a:ext cx="5968213" cy="4003007"/>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7024E2A9-835E-4A11-ADB4-9CC13B6F9318}" type="slidenum">
              <a:rPr lang="en-GB" smtClean="0"/>
              <a:t>44</a:t>
            </a:fld>
            <a:endParaRPr lang="en-GB" dirty="0"/>
          </a:p>
        </p:txBody>
      </p:sp>
    </p:spTree>
    <p:extLst>
      <p:ext uri="{BB962C8B-B14F-4D97-AF65-F5344CB8AC3E}">
        <p14:creationId xmlns:p14="http://schemas.microsoft.com/office/powerpoint/2010/main" val="18260242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Blinding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3" name="TextBox 2"/>
          <p:cNvSpPr txBox="1"/>
          <p:nvPr/>
        </p:nvSpPr>
        <p:spPr>
          <a:xfrm>
            <a:off x="532263" y="1897282"/>
            <a:ext cx="7751927" cy="3693319"/>
          </a:xfrm>
          <a:prstGeom prst="rect">
            <a:avLst/>
          </a:prstGeom>
          <a:noFill/>
        </p:spPr>
        <p:txBody>
          <a:bodyPr wrap="square" rtlCol="0">
            <a:spAutoFit/>
          </a:bodyPr>
          <a:lstStyle/>
          <a:p>
            <a:pPr marL="285750" indent="-285750">
              <a:buFont typeface="Arial" panose="020B0604020202020204" pitchFamily="34" charset="0"/>
              <a:buChar char="•"/>
            </a:pPr>
            <a:r>
              <a:rPr lang="en-GB" dirty="0"/>
              <a:t>SOS is a an open label trial, with no requirement for specific labelling of the IMP; therefore it is not possible to blind clinical staff to treatment allocation.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We will not specifically set out to inform participants or their legal representative of the treatment allocation. We recognise however that it may become evident during the course of the participant receiving the treatment.  If the participant or legal representative asks which treatment allocation they had received, in the interest of being transparent, there is no requirement for this to be withheld.</a:t>
            </a:r>
          </a:p>
          <a:p>
            <a:endParaRPr lang="en-GB" dirty="0"/>
          </a:p>
          <a:p>
            <a:pPr marL="285750" indent="-285750">
              <a:buFont typeface="Arial" panose="020B0604020202020204" pitchFamily="34" charset="0"/>
              <a:buChar char="•"/>
            </a:pPr>
            <a:r>
              <a:rPr lang="en-GB" dirty="0"/>
              <a:t>If possible the person completing the Hospital Discharge Form should be blinded to treatment allocation to limit bias.</a:t>
            </a:r>
          </a:p>
          <a:p>
            <a:endParaRPr lang="en-GB" dirty="0"/>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CD2C0B3A-F1AB-4D41-989B-55CF351DD49A}" type="slidenum">
              <a:rPr lang="en-GB" smtClean="0"/>
              <a:t>45</a:t>
            </a:fld>
            <a:endParaRPr lang="en-GB" dirty="0"/>
          </a:p>
        </p:txBody>
      </p:sp>
    </p:spTree>
    <p:extLst>
      <p:ext uri="{BB962C8B-B14F-4D97-AF65-F5344CB8AC3E}">
        <p14:creationId xmlns:p14="http://schemas.microsoft.com/office/powerpoint/2010/main" val="908868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23527" y="150051"/>
            <a:ext cx="6922166" cy="427465"/>
          </a:xfrm>
        </p:spPr>
        <p:txBody>
          <a:bodyPr/>
          <a:lstStyle/>
          <a:p>
            <a:r>
              <a:rPr lang="en-US" sz="2400" dirty="0"/>
              <a:t>Training and Delegation log sign-off</a:t>
            </a:r>
          </a:p>
        </p:txBody>
      </p:sp>
      <p:graphicFrame>
        <p:nvGraphicFramePr>
          <p:cNvPr id="17" name="Table 16"/>
          <p:cNvGraphicFramePr>
            <a:graphicFrameLocks noGrp="1"/>
          </p:cNvGraphicFramePr>
          <p:nvPr>
            <p:extLst>
              <p:ext uri="{D42A27DB-BD31-4B8C-83A1-F6EECF244321}">
                <p14:modId xmlns:p14="http://schemas.microsoft.com/office/powerpoint/2010/main" val="2311911855"/>
              </p:ext>
            </p:extLst>
          </p:nvPr>
        </p:nvGraphicFramePr>
        <p:xfrm>
          <a:off x="82524" y="577517"/>
          <a:ext cx="9061477" cy="6179418"/>
        </p:xfrm>
        <a:graphic>
          <a:graphicData uri="http://schemas.openxmlformats.org/drawingml/2006/table">
            <a:tbl>
              <a:tblPr firstRow="1" firstCol="1" bandRow="1">
                <a:tableStyleId>{5C22544A-7EE6-4342-B048-85BDC9FD1C3A}</a:tableStyleId>
              </a:tblPr>
              <a:tblGrid>
                <a:gridCol w="1639745">
                  <a:extLst>
                    <a:ext uri="{9D8B030D-6E8A-4147-A177-3AD203B41FA5}">
                      <a16:colId xmlns:a16="http://schemas.microsoft.com/office/drawing/2014/main" val="541919823"/>
                    </a:ext>
                  </a:extLst>
                </a:gridCol>
                <a:gridCol w="1655337">
                  <a:extLst>
                    <a:ext uri="{9D8B030D-6E8A-4147-A177-3AD203B41FA5}">
                      <a16:colId xmlns:a16="http://schemas.microsoft.com/office/drawing/2014/main" val="3871433541"/>
                    </a:ext>
                  </a:extLst>
                </a:gridCol>
                <a:gridCol w="1306468">
                  <a:extLst>
                    <a:ext uri="{9D8B030D-6E8A-4147-A177-3AD203B41FA5}">
                      <a16:colId xmlns:a16="http://schemas.microsoft.com/office/drawing/2014/main" val="2344949091"/>
                    </a:ext>
                  </a:extLst>
                </a:gridCol>
                <a:gridCol w="920571">
                  <a:extLst>
                    <a:ext uri="{9D8B030D-6E8A-4147-A177-3AD203B41FA5}">
                      <a16:colId xmlns:a16="http://schemas.microsoft.com/office/drawing/2014/main" val="227230520"/>
                    </a:ext>
                  </a:extLst>
                </a:gridCol>
                <a:gridCol w="1565686">
                  <a:extLst>
                    <a:ext uri="{9D8B030D-6E8A-4147-A177-3AD203B41FA5}">
                      <a16:colId xmlns:a16="http://schemas.microsoft.com/office/drawing/2014/main" val="1537791453"/>
                    </a:ext>
                  </a:extLst>
                </a:gridCol>
                <a:gridCol w="1973670">
                  <a:extLst>
                    <a:ext uri="{9D8B030D-6E8A-4147-A177-3AD203B41FA5}">
                      <a16:colId xmlns:a16="http://schemas.microsoft.com/office/drawing/2014/main" val="3186529355"/>
                    </a:ext>
                  </a:extLst>
                </a:gridCol>
              </a:tblGrid>
              <a:tr h="162620">
                <a:tc>
                  <a:txBody>
                    <a:bodyPr/>
                    <a:lstStyle/>
                    <a:p>
                      <a:pPr>
                        <a:lnSpc>
                          <a:spcPct val="107000"/>
                        </a:lnSpc>
                        <a:spcAft>
                          <a:spcPts val="0"/>
                        </a:spcAft>
                      </a:pPr>
                      <a:r>
                        <a:rPr lang="en-GB" sz="950" dirty="0">
                          <a:effectLst/>
                        </a:rPr>
                        <a:t>Trial Role/Responsibility</a:t>
                      </a:r>
                      <a:endParaRPr lang="en-GB" sz="950" dirty="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Who can do this role</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On delegation log?</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CV required?</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Minimum training required</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dirty="0">
                          <a:effectLst/>
                        </a:rPr>
                        <a:t>Risk assessment and justification</a:t>
                      </a:r>
                      <a:endParaRPr lang="en-GB" sz="950" dirty="0">
                        <a:effectLst/>
                        <a:latin typeface="Calibri" panose="020F0502020204030204" pitchFamily="34" charset="0"/>
                        <a:ea typeface="Calibri" panose="020F0502020204030204" pitchFamily="34" charset="0"/>
                        <a:cs typeface="Raavi"/>
                      </a:endParaRPr>
                    </a:p>
                  </a:txBody>
                  <a:tcPr marL="31991" marR="31991" marT="0" marB="0"/>
                </a:tc>
                <a:extLst>
                  <a:ext uri="{0D108BD9-81ED-4DB2-BD59-A6C34878D82A}">
                    <a16:rowId xmlns:a16="http://schemas.microsoft.com/office/drawing/2014/main" val="1292775928"/>
                  </a:ext>
                </a:extLst>
              </a:tr>
              <a:tr h="813104">
                <a:tc>
                  <a:txBody>
                    <a:bodyPr/>
                    <a:lstStyle/>
                    <a:p>
                      <a:pPr>
                        <a:lnSpc>
                          <a:spcPct val="107000"/>
                        </a:lnSpc>
                        <a:spcAft>
                          <a:spcPts val="0"/>
                        </a:spcAft>
                      </a:pPr>
                      <a:r>
                        <a:rPr lang="en-GB" sz="950">
                          <a:effectLst/>
                        </a:rPr>
                        <a:t>Screening</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Any member of the team who has been trained can assess eligibility. </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Do not need to list individuals on the delegation log.</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No</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marL="342900" lvl="0" indent="-342900">
                        <a:lnSpc>
                          <a:spcPct val="107000"/>
                        </a:lnSpc>
                        <a:spcAft>
                          <a:spcPts val="0"/>
                        </a:spcAft>
                        <a:buFont typeface="Calibri" panose="020F0502020204030204" pitchFamily="34" charset="0"/>
                        <a:buChar char="-"/>
                      </a:pPr>
                      <a:r>
                        <a:rPr lang="en-GB" sz="950">
                          <a:effectLst/>
                        </a:rPr>
                        <a:t>Study team contacts</a:t>
                      </a:r>
                    </a:p>
                    <a:p>
                      <a:pPr marL="342900" lvl="0" indent="-342900">
                        <a:lnSpc>
                          <a:spcPct val="107000"/>
                        </a:lnSpc>
                        <a:spcAft>
                          <a:spcPts val="0"/>
                        </a:spcAft>
                        <a:buFont typeface="Calibri" panose="020F0502020204030204" pitchFamily="34" charset="0"/>
                        <a:buChar char="-"/>
                      </a:pPr>
                      <a:r>
                        <a:rPr lang="en-GB" sz="950">
                          <a:effectLst/>
                        </a:rPr>
                        <a:t>Eligibility criteria</a:t>
                      </a:r>
                    </a:p>
                    <a:p>
                      <a:pPr marL="342900" lvl="0" indent="-342900">
                        <a:lnSpc>
                          <a:spcPct val="107000"/>
                        </a:lnSpc>
                        <a:spcAft>
                          <a:spcPts val="0"/>
                        </a:spcAft>
                        <a:buFont typeface="Calibri" panose="020F0502020204030204" pitchFamily="34" charset="0"/>
                        <a:buChar char="-"/>
                      </a:pPr>
                      <a:r>
                        <a:rPr lang="en-GB" sz="950">
                          <a:effectLst/>
                        </a:rPr>
                        <a:t>Targeted screening GCP training</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These are standard routine assessments made under a standard of care setting for these patients in this patient population, therefore full protocol training is not required.</a:t>
                      </a:r>
                      <a:endParaRPr lang="en-GB" sz="950">
                        <a:effectLst/>
                        <a:latin typeface="Calibri" panose="020F0502020204030204" pitchFamily="34" charset="0"/>
                        <a:ea typeface="Calibri" panose="020F0502020204030204" pitchFamily="34" charset="0"/>
                        <a:cs typeface="Raavi"/>
                      </a:endParaRPr>
                    </a:p>
                  </a:txBody>
                  <a:tcPr marL="31991" marR="31991" marT="0" marB="0"/>
                </a:tc>
                <a:extLst>
                  <a:ext uri="{0D108BD9-81ED-4DB2-BD59-A6C34878D82A}">
                    <a16:rowId xmlns:a16="http://schemas.microsoft.com/office/drawing/2014/main" val="498875693"/>
                  </a:ext>
                </a:extLst>
              </a:tr>
              <a:tr h="1560883">
                <a:tc>
                  <a:txBody>
                    <a:bodyPr/>
                    <a:lstStyle/>
                    <a:p>
                      <a:pPr>
                        <a:lnSpc>
                          <a:spcPct val="107000"/>
                        </a:lnSpc>
                        <a:spcAft>
                          <a:spcPts val="0"/>
                        </a:spcAft>
                      </a:pPr>
                      <a:r>
                        <a:rPr lang="en-GB" sz="950">
                          <a:effectLst/>
                        </a:rPr>
                        <a:t>Confirming eligibility</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dirty="0">
                          <a:effectLst/>
                        </a:rPr>
                        <a:t>Must be a medically-qualified doctor. Ideally this individual should sign the Screening and Eligibility CRF to confirm eligibility prior to the patient being enrolled. If this is not possible, the CRF should be signed as soon as possible after the patient has been enrolled.</a:t>
                      </a:r>
                    </a:p>
                    <a:p>
                      <a:pPr>
                        <a:lnSpc>
                          <a:spcPct val="107000"/>
                        </a:lnSpc>
                        <a:spcAft>
                          <a:spcPts val="0"/>
                        </a:spcAft>
                      </a:pPr>
                      <a:r>
                        <a:rPr lang="en-GB" sz="950" dirty="0">
                          <a:effectLst/>
                        </a:rPr>
                        <a:t> </a:t>
                      </a:r>
                      <a:endParaRPr lang="en-GB" sz="950" dirty="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Do not need to list individuals on the delegation log.</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No</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marL="342900" lvl="0" indent="-342900">
                        <a:lnSpc>
                          <a:spcPct val="107000"/>
                        </a:lnSpc>
                        <a:spcAft>
                          <a:spcPts val="0"/>
                        </a:spcAft>
                        <a:buFont typeface="Calibri" panose="020F0502020204030204" pitchFamily="34" charset="0"/>
                        <a:buChar char="-"/>
                      </a:pPr>
                      <a:r>
                        <a:rPr lang="en-GB" sz="950" dirty="0">
                          <a:effectLst/>
                        </a:rPr>
                        <a:t>Study team contacts</a:t>
                      </a:r>
                    </a:p>
                    <a:p>
                      <a:pPr marL="342900" lvl="0" indent="-342900">
                        <a:lnSpc>
                          <a:spcPct val="107000"/>
                        </a:lnSpc>
                        <a:spcAft>
                          <a:spcPts val="0"/>
                        </a:spcAft>
                        <a:buFont typeface="Calibri" panose="020F0502020204030204" pitchFamily="34" charset="0"/>
                        <a:buChar char="-"/>
                      </a:pPr>
                      <a:r>
                        <a:rPr lang="en-GB" sz="950" dirty="0">
                          <a:effectLst/>
                        </a:rPr>
                        <a:t>Eligibility criteria</a:t>
                      </a:r>
                    </a:p>
                    <a:p>
                      <a:pPr marL="342900" lvl="0" indent="-342900">
                        <a:lnSpc>
                          <a:spcPct val="107000"/>
                        </a:lnSpc>
                        <a:spcAft>
                          <a:spcPts val="0"/>
                        </a:spcAft>
                        <a:buFont typeface="Calibri" panose="020F0502020204030204" pitchFamily="34" charset="0"/>
                        <a:buChar char="-"/>
                      </a:pPr>
                      <a:r>
                        <a:rPr lang="en-GB" sz="950" dirty="0">
                          <a:effectLst/>
                        </a:rPr>
                        <a:t>Targeted eligibility GCP training</a:t>
                      </a:r>
                      <a:endParaRPr lang="en-GB" sz="950" dirty="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These are standard routine assessments made under a standard of care setting for these patients in this patient population, therefore full protocol training is not required.</a:t>
                      </a:r>
                      <a:endParaRPr lang="en-GB" sz="950">
                        <a:effectLst/>
                        <a:latin typeface="Calibri" panose="020F0502020204030204" pitchFamily="34" charset="0"/>
                        <a:ea typeface="Calibri" panose="020F0502020204030204" pitchFamily="34" charset="0"/>
                        <a:cs typeface="Raavi"/>
                      </a:endParaRPr>
                    </a:p>
                  </a:txBody>
                  <a:tcPr marL="31991" marR="31991" marT="0" marB="0"/>
                </a:tc>
                <a:extLst>
                  <a:ext uri="{0D108BD9-81ED-4DB2-BD59-A6C34878D82A}">
                    <a16:rowId xmlns:a16="http://schemas.microsoft.com/office/drawing/2014/main" val="1223821535"/>
                  </a:ext>
                </a:extLst>
              </a:tr>
              <a:tr h="553013">
                <a:tc>
                  <a:txBody>
                    <a:bodyPr/>
                    <a:lstStyle/>
                    <a:p>
                      <a:pPr>
                        <a:lnSpc>
                          <a:spcPct val="107000"/>
                        </a:lnSpc>
                        <a:spcAft>
                          <a:spcPts val="0"/>
                        </a:spcAft>
                      </a:pPr>
                      <a:r>
                        <a:rPr lang="en-GB" sz="950">
                          <a:effectLst/>
                        </a:rPr>
                        <a:t>Performing randomisation</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dirty="0">
                          <a:effectLst/>
                        </a:rPr>
                        <a:t>Any member of the team who has been trained. </a:t>
                      </a:r>
                      <a:endParaRPr lang="en-GB" sz="950" dirty="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Yes</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Yes </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marL="342900" lvl="0" indent="-342900">
                        <a:lnSpc>
                          <a:spcPct val="107000"/>
                        </a:lnSpc>
                        <a:spcAft>
                          <a:spcPts val="0"/>
                        </a:spcAft>
                        <a:buFont typeface="Calibri" panose="020F0502020204030204" pitchFamily="34" charset="0"/>
                        <a:buChar char="-"/>
                      </a:pPr>
                      <a:r>
                        <a:rPr lang="en-GB" sz="950" dirty="0">
                          <a:effectLst/>
                          <a:latin typeface="+mn-lt"/>
                          <a:ea typeface="+mn-ea"/>
                          <a:cs typeface="+mn-cs"/>
                        </a:rPr>
                        <a:t>Data</a:t>
                      </a:r>
                      <a:r>
                        <a:rPr lang="en-GB" sz="950" baseline="0" dirty="0">
                          <a:effectLst/>
                          <a:latin typeface="+mn-lt"/>
                          <a:ea typeface="+mn-ea"/>
                          <a:cs typeface="+mn-cs"/>
                        </a:rPr>
                        <a:t> collection guide on how to use randomisation wizard.</a:t>
                      </a:r>
                      <a:endParaRPr lang="en-GB" sz="950" dirty="0">
                        <a:effectLst/>
                      </a:endParaRPr>
                    </a:p>
                  </a:txBody>
                  <a:tcPr marL="31991" marR="31991" marT="0" marB="0"/>
                </a:tc>
                <a:tc>
                  <a:txBody>
                    <a:bodyPr/>
                    <a:lstStyle/>
                    <a:p>
                      <a:pPr>
                        <a:lnSpc>
                          <a:spcPct val="107000"/>
                        </a:lnSpc>
                        <a:spcAft>
                          <a:spcPts val="0"/>
                        </a:spcAft>
                      </a:pPr>
                      <a:r>
                        <a:rPr lang="en-GB" sz="950" dirty="0">
                          <a:effectLst/>
                          <a:latin typeface="Calibri" panose="020F0502020204030204" pitchFamily="34" charset="0"/>
                          <a:ea typeface="Calibri" panose="020F0502020204030204" pitchFamily="34" charset="0"/>
                          <a:cs typeface="Raavi"/>
                        </a:rPr>
                        <a:t>Restricted</a:t>
                      </a:r>
                      <a:r>
                        <a:rPr lang="en-GB" sz="950" baseline="0" dirty="0">
                          <a:effectLst/>
                          <a:latin typeface="Calibri" panose="020F0502020204030204" pitchFamily="34" charset="0"/>
                          <a:ea typeface="Calibri" panose="020F0502020204030204" pitchFamily="34" charset="0"/>
                          <a:cs typeface="Raavi"/>
                        </a:rPr>
                        <a:t> user access to database to randomisation wizard only. Enables greater scope for enrolling patients.</a:t>
                      </a:r>
                      <a:endParaRPr lang="en-GB" sz="950" dirty="0">
                        <a:effectLst/>
                        <a:latin typeface="Calibri" panose="020F0502020204030204" pitchFamily="34" charset="0"/>
                        <a:ea typeface="Calibri" panose="020F0502020204030204" pitchFamily="34" charset="0"/>
                        <a:cs typeface="Raavi"/>
                      </a:endParaRPr>
                    </a:p>
                  </a:txBody>
                  <a:tcPr marL="31991" marR="31991" marT="0" marB="0"/>
                </a:tc>
                <a:extLst>
                  <a:ext uri="{0D108BD9-81ED-4DB2-BD59-A6C34878D82A}">
                    <a16:rowId xmlns:a16="http://schemas.microsoft.com/office/drawing/2014/main" val="663164166"/>
                  </a:ext>
                </a:extLst>
              </a:tr>
              <a:tr h="650484">
                <a:tc>
                  <a:txBody>
                    <a:bodyPr/>
                    <a:lstStyle/>
                    <a:p>
                      <a:pPr>
                        <a:lnSpc>
                          <a:spcPct val="107000"/>
                        </a:lnSpc>
                        <a:spcAft>
                          <a:spcPts val="0"/>
                        </a:spcAft>
                      </a:pPr>
                      <a:r>
                        <a:rPr lang="en-GB" sz="950">
                          <a:effectLst/>
                        </a:rPr>
                        <a:t>Prescribe mannitol/hypertonic saline</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Anyone who would usually prescribe mannitol/hypertonic saline</a:t>
                      </a:r>
                    </a:p>
                    <a:p>
                      <a:pPr>
                        <a:lnSpc>
                          <a:spcPct val="107000"/>
                        </a:lnSpc>
                        <a:spcAft>
                          <a:spcPts val="0"/>
                        </a:spcAft>
                      </a:pPr>
                      <a:r>
                        <a:rPr lang="en-GB" sz="950">
                          <a:effectLst/>
                        </a:rPr>
                        <a:t> </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No</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No</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marL="342900" lvl="0" indent="-342900">
                        <a:lnSpc>
                          <a:spcPct val="107000"/>
                        </a:lnSpc>
                        <a:spcAft>
                          <a:spcPts val="0"/>
                        </a:spcAft>
                        <a:buFont typeface="Calibri" panose="020F0502020204030204" pitchFamily="34" charset="0"/>
                        <a:buChar char="-"/>
                      </a:pPr>
                      <a:r>
                        <a:rPr lang="en-GB" sz="950">
                          <a:effectLst/>
                        </a:rPr>
                        <a:t>Eligibility criteria</a:t>
                      </a:r>
                    </a:p>
                    <a:p>
                      <a:pPr marL="342900" lvl="0" indent="-342900">
                        <a:lnSpc>
                          <a:spcPct val="107000"/>
                        </a:lnSpc>
                        <a:spcAft>
                          <a:spcPts val="0"/>
                        </a:spcAft>
                        <a:buFont typeface="Calibri" panose="020F0502020204030204" pitchFamily="34" charset="0"/>
                        <a:buChar char="-"/>
                      </a:pPr>
                      <a:r>
                        <a:rPr lang="en-GB" sz="950">
                          <a:effectLst/>
                        </a:rPr>
                        <a:t>Targeted drug prescription GCP</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The MHRA have confirmed the drug becomes IMP at point of administration</a:t>
                      </a:r>
                      <a:endParaRPr lang="en-GB" sz="950">
                        <a:effectLst/>
                        <a:latin typeface="Calibri" panose="020F0502020204030204" pitchFamily="34" charset="0"/>
                        <a:ea typeface="Calibri" panose="020F0502020204030204" pitchFamily="34" charset="0"/>
                        <a:cs typeface="Raavi"/>
                      </a:endParaRPr>
                    </a:p>
                  </a:txBody>
                  <a:tcPr marL="31991" marR="31991" marT="0" marB="0"/>
                </a:tc>
                <a:extLst>
                  <a:ext uri="{0D108BD9-81ED-4DB2-BD59-A6C34878D82A}">
                    <a16:rowId xmlns:a16="http://schemas.microsoft.com/office/drawing/2014/main" val="210190032"/>
                  </a:ext>
                </a:extLst>
              </a:tr>
              <a:tr h="650484">
                <a:tc>
                  <a:txBody>
                    <a:bodyPr/>
                    <a:lstStyle/>
                    <a:p>
                      <a:pPr>
                        <a:lnSpc>
                          <a:spcPct val="107000"/>
                        </a:lnSpc>
                        <a:spcAft>
                          <a:spcPts val="0"/>
                        </a:spcAft>
                      </a:pPr>
                      <a:r>
                        <a:rPr lang="en-GB" sz="950">
                          <a:effectLst/>
                        </a:rPr>
                        <a:t>Administer IMP</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Anyone who would usually administers mannitol/hypertonic saline</a:t>
                      </a:r>
                    </a:p>
                    <a:p>
                      <a:pPr>
                        <a:lnSpc>
                          <a:spcPct val="107000"/>
                        </a:lnSpc>
                        <a:spcAft>
                          <a:spcPts val="0"/>
                        </a:spcAft>
                      </a:pPr>
                      <a:r>
                        <a:rPr lang="en-GB" sz="950">
                          <a:effectLst/>
                        </a:rPr>
                        <a:t> </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No</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No</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N/A</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No greater risk than standard care; mannitol and hypertonic saline are both routinely administered in this patient population.</a:t>
                      </a:r>
                      <a:endParaRPr lang="en-GB" sz="950">
                        <a:effectLst/>
                        <a:latin typeface="Calibri" panose="020F0502020204030204" pitchFamily="34" charset="0"/>
                        <a:ea typeface="Calibri" panose="020F0502020204030204" pitchFamily="34" charset="0"/>
                        <a:cs typeface="Raavi"/>
                      </a:endParaRPr>
                    </a:p>
                  </a:txBody>
                  <a:tcPr marL="31991" marR="31991" marT="0" marB="0"/>
                </a:tc>
                <a:extLst>
                  <a:ext uri="{0D108BD9-81ED-4DB2-BD59-A6C34878D82A}">
                    <a16:rowId xmlns:a16="http://schemas.microsoft.com/office/drawing/2014/main" val="1368690025"/>
                  </a:ext>
                </a:extLst>
              </a:tr>
              <a:tr h="487862">
                <a:tc>
                  <a:txBody>
                    <a:bodyPr/>
                    <a:lstStyle/>
                    <a:p>
                      <a:pPr>
                        <a:lnSpc>
                          <a:spcPct val="107000"/>
                        </a:lnSpc>
                        <a:spcAft>
                          <a:spcPts val="0"/>
                        </a:spcAft>
                      </a:pPr>
                      <a:r>
                        <a:rPr lang="en-GB" sz="950" dirty="0">
                          <a:effectLst/>
                        </a:rPr>
                        <a:t>Informed consent</a:t>
                      </a:r>
                      <a:endParaRPr lang="en-GB" sz="950" dirty="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Doctor or research nurse (if permitted by Trust policy)</a:t>
                      </a:r>
                    </a:p>
                    <a:p>
                      <a:pPr>
                        <a:lnSpc>
                          <a:spcPct val="107000"/>
                        </a:lnSpc>
                        <a:spcAft>
                          <a:spcPts val="0"/>
                        </a:spcAft>
                      </a:pPr>
                      <a:r>
                        <a:rPr lang="en-GB" sz="950">
                          <a:effectLst/>
                        </a:rPr>
                        <a:t> </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Yes</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Yes</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marL="342900" lvl="0" indent="-342900">
                        <a:lnSpc>
                          <a:spcPct val="107000"/>
                        </a:lnSpc>
                        <a:spcAft>
                          <a:spcPts val="0"/>
                        </a:spcAft>
                        <a:buFont typeface="Calibri" panose="020F0502020204030204" pitchFamily="34" charset="0"/>
                        <a:buChar char="-"/>
                      </a:pPr>
                      <a:r>
                        <a:rPr lang="en-GB" sz="950" dirty="0">
                          <a:effectLst/>
                        </a:rPr>
                        <a:t>Full protocol training</a:t>
                      </a:r>
                    </a:p>
                    <a:p>
                      <a:pPr marL="342900" lvl="0" indent="-342900">
                        <a:lnSpc>
                          <a:spcPct val="107000"/>
                        </a:lnSpc>
                        <a:spcAft>
                          <a:spcPts val="0"/>
                        </a:spcAft>
                        <a:buFont typeface="Calibri" panose="020F0502020204030204" pitchFamily="34" charset="0"/>
                        <a:buChar char="-"/>
                      </a:pPr>
                      <a:r>
                        <a:rPr lang="en-GB" sz="950" dirty="0">
                          <a:effectLst/>
                        </a:rPr>
                        <a:t>Targeted consent GCP training</a:t>
                      </a:r>
                      <a:endParaRPr lang="en-GB" sz="950" dirty="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Targeted GCP training enables greater scope for capturing the patient population.</a:t>
                      </a:r>
                      <a:endParaRPr lang="en-GB" sz="950">
                        <a:effectLst/>
                        <a:latin typeface="Calibri" panose="020F0502020204030204" pitchFamily="34" charset="0"/>
                        <a:ea typeface="Calibri" panose="020F0502020204030204" pitchFamily="34" charset="0"/>
                        <a:cs typeface="Raavi"/>
                      </a:endParaRPr>
                    </a:p>
                  </a:txBody>
                  <a:tcPr marL="31991" marR="31991" marT="0" marB="0"/>
                </a:tc>
                <a:extLst>
                  <a:ext uri="{0D108BD9-81ED-4DB2-BD59-A6C34878D82A}">
                    <a16:rowId xmlns:a16="http://schemas.microsoft.com/office/drawing/2014/main" val="1039220923"/>
                  </a:ext>
                </a:extLst>
              </a:tr>
              <a:tr h="650484">
                <a:tc>
                  <a:txBody>
                    <a:bodyPr/>
                    <a:lstStyle/>
                    <a:p>
                      <a:pPr>
                        <a:lnSpc>
                          <a:spcPct val="107000"/>
                        </a:lnSpc>
                        <a:spcAft>
                          <a:spcPts val="0"/>
                        </a:spcAft>
                      </a:pPr>
                      <a:r>
                        <a:rPr lang="en-GB" sz="950">
                          <a:effectLst/>
                        </a:rPr>
                        <a:t>Data collection</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Anyone who has been trained on trial data collection</a:t>
                      </a:r>
                    </a:p>
                    <a:p>
                      <a:pPr>
                        <a:lnSpc>
                          <a:spcPct val="107000"/>
                        </a:lnSpc>
                        <a:spcAft>
                          <a:spcPts val="0"/>
                        </a:spcAft>
                      </a:pPr>
                      <a:r>
                        <a:rPr lang="en-GB" sz="950">
                          <a:effectLst/>
                        </a:rPr>
                        <a:t> </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Yes</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Yes</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marL="342900" lvl="0" indent="-342900">
                        <a:lnSpc>
                          <a:spcPct val="107000"/>
                        </a:lnSpc>
                        <a:spcAft>
                          <a:spcPts val="0"/>
                        </a:spcAft>
                        <a:buFont typeface="Calibri" panose="020F0502020204030204" pitchFamily="34" charset="0"/>
                        <a:buChar char="-"/>
                      </a:pPr>
                      <a:r>
                        <a:rPr lang="en-GB" sz="950">
                          <a:effectLst/>
                        </a:rPr>
                        <a:t>Full protocol training</a:t>
                      </a:r>
                    </a:p>
                    <a:p>
                      <a:pPr marL="342900" lvl="0" indent="-342900">
                        <a:lnSpc>
                          <a:spcPct val="107000"/>
                        </a:lnSpc>
                        <a:spcAft>
                          <a:spcPts val="0"/>
                        </a:spcAft>
                        <a:buFont typeface="Calibri" panose="020F0502020204030204" pitchFamily="34" charset="0"/>
                        <a:buChar char="-"/>
                      </a:pPr>
                      <a:r>
                        <a:rPr lang="en-GB" sz="950">
                          <a:effectLst/>
                        </a:rPr>
                        <a:t>Targeted data collection GCP training</a:t>
                      </a:r>
                    </a:p>
                    <a:p>
                      <a:pPr>
                        <a:lnSpc>
                          <a:spcPct val="107000"/>
                        </a:lnSpc>
                        <a:spcAft>
                          <a:spcPts val="0"/>
                        </a:spcAft>
                      </a:pPr>
                      <a:r>
                        <a:rPr lang="en-GB" sz="950">
                          <a:effectLst/>
                        </a:rPr>
                        <a:t> </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dirty="0">
                          <a:effectLst/>
                        </a:rPr>
                        <a:t>Targeted GCP training enables greater scope for data collection.</a:t>
                      </a:r>
                      <a:endParaRPr lang="en-GB" sz="950" dirty="0">
                        <a:effectLst/>
                        <a:latin typeface="Calibri" panose="020F0502020204030204" pitchFamily="34" charset="0"/>
                        <a:ea typeface="Calibri" panose="020F0502020204030204" pitchFamily="34" charset="0"/>
                        <a:cs typeface="Raavi"/>
                      </a:endParaRPr>
                    </a:p>
                  </a:txBody>
                  <a:tcPr marL="31991" marR="31991" marT="0" marB="0"/>
                </a:tc>
                <a:extLst>
                  <a:ext uri="{0D108BD9-81ED-4DB2-BD59-A6C34878D82A}">
                    <a16:rowId xmlns:a16="http://schemas.microsoft.com/office/drawing/2014/main" val="386964664"/>
                  </a:ext>
                </a:extLst>
              </a:tr>
              <a:tr h="650484">
                <a:tc>
                  <a:txBody>
                    <a:bodyPr/>
                    <a:lstStyle/>
                    <a:p>
                      <a:pPr>
                        <a:lnSpc>
                          <a:spcPct val="107000"/>
                        </a:lnSpc>
                        <a:spcAft>
                          <a:spcPts val="0"/>
                        </a:spcAft>
                      </a:pPr>
                      <a:r>
                        <a:rPr lang="en-GB" sz="950" dirty="0">
                          <a:effectLst/>
                        </a:rPr>
                        <a:t>SAE causality assessment and sign off</a:t>
                      </a:r>
                      <a:endParaRPr lang="en-GB" sz="950" dirty="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PI or delegate.  (Must be a medically-qualified doctor.)</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Yes</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a:effectLst/>
                        </a:rPr>
                        <a:t>Yes</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marL="342900" lvl="0" indent="-342900">
                        <a:lnSpc>
                          <a:spcPct val="107000"/>
                        </a:lnSpc>
                        <a:spcAft>
                          <a:spcPts val="0"/>
                        </a:spcAft>
                        <a:buFont typeface="Calibri" panose="020F0502020204030204" pitchFamily="34" charset="0"/>
                        <a:buChar char="-"/>
                      </a:pPr>
                      <a:r>
                        <a:rPr lang="en-GB" sz="950">
                          <a:effectLst/>
                        </a:rPr>
                        <a:t>Full protocol training</a:t>
                      </a:r>
                    </a:p>
                    <a:p>
                      <a:pPr marL="342900" lvl="0" indent="-342900">
                        <a:lnSpc>
                          <a:spcPct val="107000"/>
                        </a:lnSpc>
                        <a:spcAft>
                          <a:spcPts val="0"/>
                        </a:spcAft>
                        <a:buFont typeface="Calibri" panose="020F0502020204030204" pitchFamily="34" charset="0"/>
                        <a:buChar char="-"/>
                      </a:pPr>
                      <a:r>
                        <a:rPr lang="en-GB" sz="950">
                          <a:effectLst/>
                        </a:rPr>
                        <a:t>Targeted SAE GCP training</a:t>
                      </a:r>
                    </a:p>
                    <a:p>
                      <a:pPr>
                        <a:lnSpc>
                          <a:spcPct val="107000"/>
                        </a:lnSpc>
                        <a:spcAft>
                          <a:spcPts val="0"/>
                        </a:spcAft>
                      </a:pPr>
                      <a:r>
                        <a:rPr lang="en-GB" sz="950">
                          <a:effectLst/>
                        </a:rPr>
                        <a:t> </a:t>
                      </a:r>
                      <a:endParaRPr lang="en-GB" sz="950">
                        <a:effectLst/>
                        <a:latin typeface="Calibri" panose="020F0502020204030204" pitchFamily="34" charset="0"/>
                        <a:ea typeface="Calibri" panose="020F0502020204030204" pitchFamily="34" charset="0"/>
                        <a:cs typeface="Raavi"/>
                      </a:endParaRPr>
                    </a:p>
                  </a:txBody>
                  <a:tcPr marL="31991" marR="31991" marT="0" marB="0"/>
                </a:tc>
                <a:tc>
                  <a:txBody>
                    <a:bodyPr/>
                    <a:lstStyle/>
                    <a:p>
                      <a:pPr>
                        <a:lnSpc>
                          <a:spcPct val="107000"/>
                        </a:lnSpc>
                        <a:spcAft>
                          <a:spcPts val="0"/>
                        </a:spcAft>
                      </a:pPr>
                      <a:r>
                        <a:rPr lang="en-GB" sz="950" dirty="0">
                          <a:effectLst/>
                        </a:rPr>
                        <a:t>Targeted GCP training enables greater scope for SAE causality assessment.</a:t>
                      </a:r>
                      <a:endParaRPr lang="en-GB" sz="950" dirty="0">
                        <a:effectLst/>
                        <a:latin typeface="Calibri" panose="020F0502020204030204" pitchFamily="34" charset="0"/>
                        <a:ea typeface="Calibri" panose="020F0502020204030204" pitchFamily="34" charset="0"/>
                        <a:cs typeface="Raavi"/>
                      </a:endParaRPr>
                    </a:p>
                  </a:txBody>
                  <a:tcPr marL="31991" marR="31991" marT="0" marB="0"/>
                </a:tc>
                <a:extLst>
                  <a:ext uri="{0D108BD9-81ED-4DB2-BD59-A6C34878D82A}">
                    <a16:rowId xmlns:a16="http://schemas.microsoft.com/office/drawing/2014/main" val="1243229186"/>
                  </a:ext>
                </a:extLst>
              </a:tr>
            </a:tbl>
          </a:graphicData>
        </a:graphic>
      </p:graphicFrame>
      <p:sp>
        <p:nvSpPr>
          <p:cNvPr id="6" name="TextBox 5"/>
          <p:cNvSpPr txBox="1"/>
          <p:nvPr/>
        </p:nvSpPr>
        <p:spPr>
          <a:xfrm>
            <a:off x="8176846" y="6470015"/>
            <a:ext cx="967154" cy="369332"/>
          </a:xfrm>
          <a:prstGeom prst="rect">
            <a:avLst/>
          </a:prstGeom>
          <a:solidFill>
            <a:schemeClr val="bg1"/>
          </a:solidFill>
          <a:effectLst>
            <a:softEdge rad="63500"/>
          </a:effectLst>
        </p:spPr>
        <p:txBody>
          <a:bodyPr wrap="square" rtlCol="0">
            <a:spAutoFit/>
          </a:bodyPr>
          <a:lstStyle/>
          <a:p>
            <a:r>
              <a:rPr lang="en-GB" dirty="0"/>
              <a:t>Slide </a:t>
            </a:r>
            <a:fld id="{A09AA9F0-E331-4852-B509-20B651C2EC44}" type="slidenum">
              <a:rPr lang="en-GB" smtClean="0"/>
              <a:t>46</a:t>
            </a:fld>
            <a:endParaRPr lang="en-GB" dirty="0"/>
          </a:p>
        </p:txBody>
      </p:sp>
    </p:spTree>
    <p:extLst>
      <p:ext uri="{BB962C8B-B14F-4D97-AF65-F5344CB8AC3E}">
        <p14:creationId xmlns:p14="http://schemas.microsoft.com/office/powerpoint/2010/main" val="23320351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58800" y="332759"/>
            <a:ext cx="7010970" cy="648816"/>
          </a:xfrm>
        </p:spPr>
        <p:txBody>
          <a:bodyPr/>
          <a:lstStyle/>
          <a:p>
            <a:r>
              <a:rPr lang="en-US" dirty="0"/>
              <a:t>Targeted Training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7152640" y="126559"/>
            <a:ext cx="1683321" cy="826575"/>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80C80D6D-27C2-4DC0-B993-E2944DD66C01}" type="slidenum">
              <a:rPr lang="en-GB" smtClean="0"/>
              <a:t>47</a:t>
            </a:fld>
            <a:endParaRPr lang="en-GB" dirty="0"/>
          </a:p>
        </p:txBody>
      </p:sp>
      <p:sp>
        <p:nvSpPr>
          <p:cNvPr id="3" name="TextBox 2"/>
          <p:cNvSpPr txBox="1"/>
          <p:nvPr/>
        </p:nvSpPr>
        <p:spPr>
          <a:xfrm>
            <a:off x="558800" y="981575"/>
            <a:ext cx="8077200" cy="5447645"/>
          </a:xfrm>
          <a:prstGeom prst="rect">
            <a:avLst/>
          </a:prstGeom>
          <a:noFill/>
        </p:spPr>
        <p:txBody>
          <a:bodyPr wrap="square" rtlCol="0">
            <a:spAutoFit/>
          </a:bodyPr>
          <a:lstStyle/>
          <a:p>
            <a:pPr marL="285750" indent="-285750">
              <a:buFont typeface="Arial" panose="020B0604020202020204" pitchFamily="34" charset="0"/>
              <a:buChar char="•"/>
            </a:pPr>
            <a:r>
              <a:rPr lang="en-GB" sz="1600" dirty="0"/>
              <a:t>Targeted training materials are available in your site file for the following trial roles: </a:t>
            </a:r>
            <a:endParaRPr lang="en-GB" dirty="0"/>
          </a:p>
          <a:p>
            <a:pPr lvl="1"/>
            <a:endParaRPr lang="en-GB" dirty="0"/>
          </a:p>
          <a:p>
            <a:pPr lvl="1"/>
            <a:endParaRPr lang="en-GB" dirty="0"/>
          </a:p>
          <a:p>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You do not need to read these if you have completed full protocol and GCP training. </a:t>
            </a:r>
          </a:p>
          <a:p>
            <a:endParaRPr lang="en-GB" sz="1600" dirty="0"/>
          </a:p>
          <a:p>
            <a:pPr marL="285750" indent="-285750">
              <a:buFont typeface="Arial" panose="020B0604020202020204" pitchFamily="34" charset="0"/>
              <a:buChar char="•"/>
            </a:pPr>
            <a:r>
              <a:rPr lang="en-GB" sz="1600" dirty="0"/>
              <a:t>Once you have read the relevant materials, please sign the </a:t>
            </a:r>
            <a:r>
              <a:rPr lang="en-GB" sz="1600" b="1" dirty="0"/>
              <a:t>Investigator Training Log</a:t>
            </a:r>
            <a:r>
              <a:rPr lang="en-GB" sz="1600" dirty="0"/>
              <a:t> and document which materials you read. </a:t>
            </a:r>
          </a:p>
        </p:txBody>
      </p:sp>
      <p:graphicFrame>
        <p:nvGraphicFramePr>
          <p:cNvPr id="7" name="Table 6"/>
          <p:cNvGraphicFramePr>
            <a:graphicFrameLocks noGrp="1"/>
          </p:cNvGraphicFramePr>
          <p:nvPr>
            <p:extLst>
              <p:ext uri="{D42A27DB-BD31-4B8C-83A1-F6EECF244321}">
                <p14:modId xmlns:p14="http://schemas.microsoft.com/office/powerpoint/2010/main" val="3118495067"/>
              </p:ext>
            </p:extLst>
          </p:nvPr>
        </p:nvGraphicFramePr>
        <p:xfrm>
          <a:off x="1242165" y="1446585"/>
          <a:ext cx="6934681" cy="3697133"/>
        </p:xfrm>
        <a:graphic>
          <a:graphicData uri="http://schemas.openxmlformats.org/drawingml/2006/table">
            <a:tbl>
              <a:tblPr firstRow="1" bandRow="1">
                <a:tableStyleId>{5C22544A-7EE6-4342-B048-85BDC9FD1C3A}</a:tableStyleId>
              </a:tblPr>
              <a:tblGrid>
                <a:gridCol w="2353688">
                  <a:extLst>
                    <a:ext uri="{9D8B030D-6E8A-4147-A177-3AD203B41FA5}">
                      <a16:colId xmlns:a16="http://schemas.microsoft.com/office/drawing/2014/main" val="3041557198"/>
                    </a:ext>
                  </a:extLst>
                </a:gridCol>
                <a:gridCol w="4580993">
                  <a:extLst>
                    <a:ext uri="{9D8B030D-6E8A-4147-A177-3AD203B41FA5}">
                      <a16:colId xmlns:a16="http://schemas.microsoft.com/office/drawing/2014/main" val="3279287701"/>
                    </a:ext>
                  </a:extLst>
                </a:gridCol>
              </a:tblGrid>
              <a:tr h="626370">
                <a:tc>
                  <a:txBody>
                    <a:bodyPr/>
                    <a:lstStyle/>
                    <a:p>
                      <a:r>
                        <a:rPr lang="en-GB" sz="1600" dirty="0"/>
                        <a:t>Targeted</a:t>
                      </a:r>
                      <a:r>
                        <a:rPr lang="en-GB" sz="1600" baseline="0" dirty="0"/>
                        <a:t> training materials</a:t>
                      </a:r>
                      <a:endParaRPr lang="en-GB" sz="1600" dirty="0"/>
                    </a:p>
                  </a:txBody>
                  <a:tcPr/>
                </a:tc>
                <a:tc>
                  <a:txBody>
                    <a:bodyPr/>
                    <a:lstStyle/>
                    <a:p>
                      <a:r>
                        <a:rPr lang="en-GB" sz="1600" dirty="0"/>
                        <a:t>Who needs</a:t>
                      </a:r>
                      <a:r>
                        <a:rPr lang="en-GB" sz="1600" baseline="0" dirty="0"/>
                        <a:t> to read the targeted training? </a:t>
                      </a:r>
                      <a:endParaRPr lang="en-GB" sz="1600" dirty="0"/>
                    </a:p>
                  </a:txBody>
                  <a:tcPr/>
                </a:tc>
                <a:extLst>
                  <a:ext uri="{0D108BD9-81ED-4DB2-BD59-A6C34878D82A}">
                    <a16:rowId xmlns:a16="http://schemas.microsoft.com/office/drawing/2014/main" val="2896714479"/>
                  </a:ext>
                </a:extLst>
              </a:tr>
              <a:tr h="715851">
                <a:tc>
                  <a:txBody>
                    <a:bodyPr/>
                    <a:lstStyle/>
                    <a:p>
                      <a:r>
                        <a:rPr lang="en-GB" sz="1400" dirty="0"/>
                        <a:t>Screening and Eligibility </a:t>
                      </a:r>
                    </a:p>
                  </a:txBody>
                  <a:tcPr/>
                </a:tc>
                <a:tc>
                  <a:txBody>
                    <a:bodyPr/>
                    <a:lstStyle/>
                    <a:p>
                      <a:r>
                        <a:rPr lang="en-GB" sz="1400" dirty="0"/>
                        <a:t>Medically</a:t>
                      </a:r>
                      <a:r>
                        <a:rPr lang="en-GB" sz="1400" baseline="0" dirty="0"/>
                        <a:t> qualified doctors who may be confirming eligibility but have not completed full protocol training and/or GCP training. </a:t>
                      </a:r>
                      <a:endParaRPr lang="en-GB" sz="1400" dirty="0"/>
                    </a:p>
                  </a:txBody>
                  <a:tcPr/>
                </a:tc>
                <a:extLst>
                  <a:ext uri="{0D108BD9-81ED-4DB2-BD59-A6C34878D82A}">
                    <a16:rowId xmlns:a16="http://schemas.microsoft.com/office/drawing/2014/main" val="1059788391"/>
                  </a:ext>
                </a:extLst>
              </a:tr>
              <a:tr h="715851">
                <a:tc>
                  <a:txBody>
                    <a:bodyPr/>
                    <a:lstStyle/>
                    <a:p>
                      <a:r>
                        <a:rPr lang="en-GB" sz="1400" dirty="0"/>
                        <a:t>Prescribing</a:t>
                      </a:r>
                      <a:r>
                        <a:rPr lang="en-GB" sz="1400" baseline="0" dirty="0"/>
                        <a:t> Mannitol/Hypertonic Saline</a:t>
                      </a:r>
                      <a:endParaRPr lang="en-GB" sz="1400" dirty="0"/>
                    </a:p>
                  </a:txBody>
                  <a:tcPr/>
                </a:tc>
                <a:tc>
                  <a:txBody>
                    <a:bodyPr/>
                    <a:lstStyle/>
                    <a:p>
                      <a:r>
                        <a:rPr lang="en-GB" sz="1400" dirty="0"/>
                        <a:t>Anyone who</a:t>
                      </a:r>
                      <a:r>
                        <a:rPr lang="en-GB" sz="1400" baseline="0" dirty="0"/>
                        <a:t> will be prescribing Mannitol/Hypertonic Saline but has not completed full protocol training and/or GCP training. </a:t>
                      </a:r>
                      <a:endParaRPr lang="en-GB" sz="1400" dirty="0"/>
                    </a:p>
                  </a:txBody>
                  <a:tcPr/>
                </a:tc>
                <a:extLst>
                  <a:ext uri="{0D108BD9-81ED-4DB2-BD59-A6C34878D82A}">
                    <a16:rowId xmlns:a16="http://schemas.microsoft.com/office/drawing/2014/main" val="3227413215"/>
                  </a:ext>
                </a:extLst>
              </a:tr>
              <a:tr h="507061">
                <a:tc>
                  <a:txBody>
                    <a:bodyPr/>
                    <a:lstStyle/>
                    <a:p>
                      <a:r>
                        <a:rPr lang="en-GB" sz="1400" dirty="0"/>
                        <a:t>Informed Conse</a:t>
                      </a:r>
                      <a:r>
                        <a:rPr lang="en-GB" sz="1400" baseline="0" dirty="0"/>
                        <a:t>nt GCP</a:t>
                      </a:r>
                      <a:endParaRPr lang="en-GB" sz="1400" dirty="0"/>
                    </a:p>
                  </a:txBody>
                  <a:tcPr/>
                </a:tc>
                <a:tc>
                  <a:txBody>
                    <a:bodyPr/>
                    <a:lstStyle/>
                    <a:p>
                      <a:r>
                        <a:rPr lang="en-GB" sz="1400" dirty="0"/>
                        <a:t>Has</a:t>
                      </a:r>
                      <a:r>
                        <a:rPr lang="en-GB" sz="1400" baseline="0" dirty="0"/>
                        <a:t> received full protocol training but has not completed full GCP training. </a:t>
                      </a:r>
                      <a:endParaRPr lang="en-GB" sz="1400" dirty="0"/>
                    </a:p>
                  </a:txBody>
                  <a:tcPr/>
                </a:tc>
                <a:extLst>
                  <a:ext uri="{0D108BD9-81ED-4DB2-BD59-A6C34878D82A}">
                    <a16:rowId xmlns:a16="http://schemas.microsoft.com/office/drawing/2014/main" val="4108596856"/>
                  </a:ext>
                </a:extLst>
              </a:tr>
              <a:tr h="507061">
                <a:tc>
                  <a:txBody>
                    <a:bodyPr/>
                    <a:lstStyle/>
                    <a:p>
                      <a:r>
                        <a:rPr lang="en-GB" sz="1400" dirty="0"/>
                        <a:t>Data Collection GCP</a:t>
                      </a:r>
                    </a:p>
                  </a:txBody>
                  <a:tcPr/>
                </a:tc>
                <a:tc>
                  <a:txBody>
                    <a:bodyPr/>
                    <a:lstStyle/>
                    <a:p>
                      <a:r>
                        <a:rPr lang="en-GB" sz="1400" dirty="0"/>
                        <a:t>Has</a:t>
                      </a:r>
                      <a:r>
                        <a:rPr lang="en-GB" sz="1400" baseline="0" dirty="0"/>
                        <a:t> received full protocol training but has not completed full GCP training. </a:t>
                      </a:r>
                      <a:endParaRPr lang="en-GB" sz="1400" dirty="0"/>
                    </a:p>
                  </a:txBody>
                  <a:tcPr/>
                </a:tc>
                <a:extLst>
                  <a:ext uri="{0D108BD9-81ED-4DB2-BD59-A6C34878D82A}">
                    <a16:rowId xmlns:a16="http://schemas.microsoft.com/office/drawing/2014/main" val="40479334"/>
                  </a:ext>
                </a:extLst>
              </a:tr>
              <a:tr h="571403">
                <a:tc>
                  <a:txBody>
                    <a:bodyPr/>
                    <a:lstStyle/>
                    <a:p>
                      <a:r>
                        <a:rPr lang="en-GB" sz="1400" dirty="0"/>
                        <a:t>SAE</a:t>
                      </a:r>
                      <a:r>
                        <a:rPr lang="en-GB" sz="1400" baseline="0" dirty="0"/>
                        <a:t> assessment GCP</a:t>
                      </a:r>
                      <a:endParaRPr lang="en-GB" sz="1400" dirty="0"/>
                    </a:p>
                  </a:txBody>
                  <a:tcPr/>
                </a:tc>
                <a:tc>
                  <a:txBody>
                    <a:bodyPr/>
                    <a:lstStyle/>
                    <a:p>
                      <a:r>
                        <a:rPr lang="en-GB" sz="1400" dirty="0"/>
                        <a:t>Has</a:t>
                      </a:r>
                      <a:r>
                        <a:rPr lang="en-GB" sz="1400" baseline="0" dirty="0"/>
                        <a:t> received full protocol training but has not completed full GCP training. </a:t>
                      </a:r>
                      <a:endParaRPr lang="en-GB" sz="1400" dirty="0"/>
                    </a:p>
                  </a:txBody>
                  <a:tcPr/>
                </a:tc>
                <a:extLst>
                  <a:ext uri="{0D108BD9-81ED-4DB2-BD59-A6C34878D82A}">
                    <a16:rowId xmlns:a16="http://schemas.microsoft.com/office/drawing/2014/main" val="2057475575"/>
                  </a:ext>
                </a:extLst>
              </a:tr>
            </a:tbl>
          </a:graphicData>
        </a:graphic>
      </p:graphicFrame>
    </p:spTree>
    <p:extLst>
      <p:ext uri="{BB962C8B-B14F-4D97-AF65-F5344CB8AC3E}">
        <p14:creationId xmlns:p14="http://schemas.microsoft.com/office/powerpoint/2010/main" val="38232701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3593" y="624399"/>
            <a:ext cx="7010970" cy="648816"/>
          </a:xfrm>
        </p:spPr>
        <p:txBody>
          <a:bodyPr/>
          <a:lstStyle/>
          <a:p>
            <a:r>
              <a:rPr lang="en-US" dirty="0"/>
              <a:t>Training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483593" y="1642233"/>
            <a:ext cx="8352368" cy="4401205"/>
          </a:xfrm>
          <a:prstGeom prst="rect">
            <a:avLst/>
          </a:prstGeom>
          <a:noFill/>
        </p:spPr>
        <p:txBody>
          <a:bodyPr wrap="square" rtlCol="0">
            <a:spAutoFit/>
          </a:bodyPr>
          <a:lstStyle/>
          <a:p>
            <a:pPr marL="285750" indent="-285750">
              <a:buFont typeface="Arial" panose="020B0604020202020204" pitchFamily="34" charset="0"/>
              <a:buChar char="•"/>
            </a:pPr>
            <a:r>
              <a:rPr lang="en-GB" sz="2200" dirty="0"/>
              <a:t>The PI is responsible for ensuring all trial staff are appropriately trained for their delegated roles.</a:t>
            </a:r>
          </a:p>
          <a:p>
            <a:pPr marL="285750" indent="-285750">
              <a:buFont typeface="Arial" panose="020B0604020202020204" pitchFamily="34" charset="0"/>
              <a:buChar char="•"/>
            </a:pPr>
            <a:r>
              <a:rPr lang="en-GB" sz="2200" dirty="0"/>
              <a:t>Once relevant training has been completed, all trial staff should sign the </a:t>
            </a:r>
            <a:r>
              <a:rPr lang="en-GB" sz="2200" b="1" dirty="0"/>
              <a:t>Investigator Training Log</a:t>
            </a:r>
            <a:r>
              <a:rPr lang="en-GB" sz="2200" dirty="0"/>
              <a:t> and </a:t>
            </a:r>
            <a:r>
              <a:rPr lang="en-GB" sz="2200" b="1" dirty="0"/>
              <a:t>Delegation Log </a:t>
            </a:r>
            <a:r>
              <a:rPr lang="en-GB" sz="2200" dirty="0"/>
              <a:t>(if applicable), and a copy should be sent to the WCTU. </a:t>
            </a:r>
          </a:p>
          <a:p>
            <a:pPr marL="285750" indent="-285750">
              <a:buFont typeface="Arial" panose="020B0604020202020204" pitchFamily="34" charset="0"/>
              <a:buChar char="•"/>
            </a:pPr>
            <a:r>
              <a:rPr lang="en-GB" sz="2200" dirty="0"/>
              <a:t>CV and GCP certificate for PI.</a:t>
            </a:r>
          </a:p>
          <a:p>
            <a:pPr marL="285750" indent="-285750">
              <a:buFont typeface="Arial" panose="020B0604020202020204" pitchFamily="34" charset="0"/>
              <a:buChar char="•"/>
            </a:pPr>
            <a:r>
              <a:rPr lang="en-GB" sz="2200" dirty="0"/>
              <a:t>New staff members may be trained prior to performing any trial-related activities by someone at site who has already been trained, or by the WCTU. Please contact the WCTU for up-to-date SIV slides.  </a:t>
            </a:r>
          </a:p>
          <a:p>
            <a:pPr marL="285750" indent="-285750">
              <a:buFont typeface="Arial" panose="020B0604020202020204" pitchFamily="34" charset="0"/>
              <a:buChar char="•"/>
            </a:pPr>
            <a:r>
              <a:rPr lang="en-GB" sz="2200" dirty="0"/>
              <a:t>Further training may be available following substantial amendments or at the request of site</a:t>
            </a:r>
          </a:p>
          <a:p>
            <a:endParaRPr lang="en-GB" sz="2000" dirty="0"/>
          </a:p>
          <a:p>
            <a:endParaRPr lang="en-GB" dirty="0"/>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570F7806-DF0E-4529-985A-BBC61AB6223D}" type="slidenum">
              <a:rPr lang="en-GB" smtClean="0"/>
              <a:t>48</a:t>
            </a:fld>
            <a:endParaRPr lang="en-GB" dirty="0"/>
          </a:p>
        </p:txBody>
      </p:sp>
    </p:spTree>
    <p:extLst>
      <p:ext uri="{BB962C8B-B14F-4D97-AF65-F5344CB8AC3E}">
        <p14:creationId xmlns:p14="http://schemas.microsoft.com/office/powerpoint/2010/main" val="39129988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3593" y="624399"/>
            <a:ext cx="7010970" cy="648816"/>
          </a:xfrm>
        </p:spPr>
        <p:txBody>
          <a:bodyPr/>
          <a:lstStyle/>
          <a:p>
            <a:r>
              <a:rPr lang="en-US" dirty="0"/>
              <a:t>NIHR Associate PI Scheme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483593" y="1642233"/>
            <a:ext cx="8352368" cy="4401205"/>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latin typeface="Calibri" panose="020F0502020204030204" pitchFamily="34" charset="0"/>
                <a:ea typeface="Calibri" panose="020F0502020204030204" pitchFamily="34" charset="0"/>
              </a:rPr>
              <a:t>A</a:t>
            </a:r>
            <a:r>
              <a:rPr lang="en-GB" sz="2800" dirty="0">
                <a:effectLst/>
                <a:latin typeface="Calibri" panose="020F0502020204030204" pitchFamily="34" charset="0"/>
                <a:ea typeface="Calibri" panose="020F0502020204030204" pitchFamily="34" charset="0"/>
              </a:rPr>
              <a:t>ims to develop junior doctors, nurses and allied health professionals to become PIs of the future and provides formal recognition of a trainee’s engagement in NIHR Portfolio research studies.</a:t>
            </a:r>
            <a:endParaRPr lang="en-GB" sz="3200" dirty="0">
              <a:solidFill>
                <a:prstClr val="black"/>
              </a:solidFill>
              <a:latin typeface="Calibri"/>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latin typeface="Calibri" panose="020F0502020204030204" pitchFamily="34" charset="0"/>
                <a:ea typeface="Calibri" panose="020F0502020204030204" pitchFamily="34" charset="0"/>
              </a:rPr>
              <a:t>S</a:t>
            </a:r>
            <a:r>
              <a:rPr lang="en-GB" sz="2800" dirty="0">
                <a:effectLst/>
                <a:latin typeface="Calibri" panose="020F0502020204030204" pitchFamily="34" charset="0"/>
                <a:ea typeface="Calibri" panose="020F0502020204030204" pitchFamily="34" charset="0"/>
              </a:rPr>
              <a:t>ignificant contribution to SOS at your site over a period of at least six months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latin typeface="Calibri" panose="020F0502020204030204" pitchFamily="34" charset="0"/>
                <a:ea typeface="Calibri" panose="020F0502020204030204" pitchFamily="34" charset="0"/>
              </a:rPr>
              <a:t>C</a:t>
            </a:r>
            <a:r>
              <a:rPr lang="en-GB" sz="2800" dirty="0">
                <a:effectLst/>
                <a:latin typeface="Calibri" panose="020F0502020204030204" pitchFamily="34" charset="0"/>
                <a:ea typeface="Calibri" panose="020F0502020204030204" pitchFamily="34" charset="0"/>
              </a:rPr>
              <a:t>ompletion of the scheme checklist </a:t>
            </a:r>
            <a:endParaRPr lang="en-GB" sz="2800" dirty="0">
              <a:latin typeface="Calibri" panose="020F0502020204030204" pitchFamily="34" charset="0"/>
              <a:ea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solidFill>
                  <a:prstClr val="black"/>
                </a:solidFill>
                <a:latin typeface="Calibri" panose="020F0502020204030204" pitchFamily="34" charset="0"/>
                <a:ea typeface="+mn-ea"/>
              </a:rPr>
              <a:t>Trainees that would like to be involved must first register with the scheme by completin</a:t>
            </a:r>
            <a:r>
              <a:rPr lang="en-GB" sz="2800" dirty="0">
                <a:solidFill>
                  <a:prstClr val="black"/>
                </a:solidFill>
                <a:latin typeface="Calibri" panose="020F0502020204030204" pitchFamily="34" charset="0"/>
              </a:rPr>
              <a:t>g the </a:t>
            </a:r>
            <a:r>
              <a:rPr lang="en-GB" sz="2800" dirty="0">
                <a:solidFill>
                  <a:prstClr val="black"/>
                </a:solidFill>
                <a:latin typeface="Calibri" panose="020F0502020204030204" pitchFamily="34" charset="0"/>
                <a:hlinkClick r:id="rId4"/>
              </a:rPr>
              <a:t>registration form</a:t>
            </a: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TextBox 5"/>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Slide </a:t>
            </a:r>
            <a:fld id="{C5FED94E-7746-420E-BCB5-767A19778E1B}" type="slidenum">
              <a:rPr kumimoji="0" lang="en-GB" sz="1800" b="0" i="0" u="none" strike="noStrike" kern="1200" cap="none" spc="0" normalizeH="0" baseline="0" noProof="0" smtClean="0">
                <a:ln>
                  <a:noFill/>
                </a:ln>
                <a:solidFill>
                  <a:prstClr val="black"/>
                </a:solidFill>
                <a:effectLst/>
                <a:uLnTx/>
                <a:uFillTx/>
                <a:latin typeface="Calibri"/>
                <a:ea typeface="+mn-ea"/>
                <a:cs typeface="+mn-cs"/>
              </a:rPr>
              <a:t>49</a:t>
            </a:fld>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2487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76249" y="627663"/>
            <a:ext cx="6192763" cy="648816"/>
          </a:xfrm>
        </p:spPr>
        <p:txBody>
          <a:bodyPr/>
          <a:lstStyle/>
          <a:p>
            <a:r>
              <a:rPr lang="en-US" dirty="0"/>
              <a:t>Current TBI management</a:t>
            </a:r>
          </a:p>
        </p:txBody>
      </p:sp>
      <p:sp>
        <p:nvSpPr>
          <p:cNvPr id="5" name="Content Placeholder 2">
            <a:extLst>
              <a:ext uri="{FF2B5EF4-FFF2-40B4-BE49-F238E27FC236}">
                <a16:creationId xmlns:a16="http://schemas.microsoft.com/office/drawing/2014/main" id="{18FDF396-116F-C845-B061-09ED9FE44488}"/>
              </a:ext>
            </a:extLst>
          </p:cNvPr>
          <p:cNvSpPr txBox="1">
            <a:spLocks/>
          </p:cNvSpPr>
          <p:nvPr/>
        </p:nvSpPr>
        <p:spPr>
          <a:xfrm>
            <a:off x="476249" y="1568794"/>
            <a:ext cx="8505825" cy="3908837"/>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b="1" dirty="0"/>
              <a:t>Normally takes a stepwise/</a:t>
            </a:r>
            <a:r>
              <a:rPr lang="en-US" sz="1800" b="1" dirty="0" err="1"/>
              <a:t>protocolised</a:t>
            </a:r>
            <a:r>
              <a:rPr lang="en-US" sz="1800" b="1" dirty="0"/>
              <a:t> approach:</a:t>
            </a:r>
            <a:endParaRPr lang="en-US" sz="1800" dirty="0"/>
          </a:p>
          <a:p>
            <a:pPr lvl="1"/>
            <a:r>
              <a:rPr lang="en-US" sz="1800" dirty="0"/>
              <a:t>Initial treatment of surgical pathology – </a:t>
            </a:r>
            <a:r>
              <a:rPr lang="en-US" sz="1800" dirty="0" err="1"/>
              <a:t>haematoma</a:t>
            </a:r>
            <a:r>
              <a:rPr lang="en-US" sz="1800" dirty="0"/>
              <a:t> removal/hydrocephalus</a:t>
            </a:r>
          </a:p>
          <a:p>
            <a:pPr lvl="1"/>
            <a:r>
              <a:rPr lang="en-US" sz="1800" dirty="0" err="1"/>
              <a:t>Optimisation</a:t>
            </a:r>
            <a:r>
              <a:rPr lang="en-US" sz="1800" dirty="0"/>
              <a:t> of ‘stage 1’ interventions e.g. sedation, BP, ventilation, temperature</a:t>
            </a:r>
          </a:p>
          <a:p>
            <a:pPr lvl="1"/>
            <a:r>
              <a:rPr lang="en-US" sz="1800" dirty="0"/>
              <a:t>Stage 2 measures e.g. hyperosmolar therapy, NM blockade</a:t>
            </a:r>
          </a:p>
          <a:p>
            <a:pPr lvl="1"/>
            <a:r>
              <a:rPr lang="en-US" sz="1800" dirty="0"/>
              <a:t>Stage 3 measures: e.g. </a:t>
            </a:r>
            <a:r>
              <a:rPr lang="en-US" sz="1800" dirty="0" err="1"/>
              <a:t>decompressive</a:t>
            </a:r>
            <a:r>
              <a:rPr lang="en-US" sz="1800" dirty="0"/>
              <a:t> </a:t>
            </a:r>
            <a:r>
              <a:rPr lang="en-US" sz="1800" dirty="0" err="1"/>
              <a:t>craniectomy</a:t>
            </a:r>
            <a:r>
              <a:rPr lang="en-US" sz="1800" dirty="0"/>
              <a:t>, barbiturate coma</a:t>
            </a:r>
          </a:p>
          <a:p>
            <a:pPr marL="342900" lvl="1" indent="0">
              <a:buFont typeface="Arial" panose="020B0604020202020204" pitchFamily="34" charset="0"/>
              <a:buNone/>
            </a:pPr>
            <a:endParaRPr lang="en-US" sz="1800" dirty="0"/>
          </a:p>
          <a:p>
            <a:r>
              <a:rPr lang="en-US" sz="1800" b="1" dirty="0"/>
              <a:t>Hyperosmolar therapies - mannitol and hypertonic saline (HTS)</a:t>
            </a:r>
            <a:endParaRPr lang="en-US" sz="1800" dirty="0"/>
          </a:p>
          <a:p>
            <a:pPr lvl="1"/>
            <a:r>
              <a:rPr lang="en-US" sz="1800" dirty="0"/>
              <a:t>Both exert osmotic action between plasma/brain cells reducing </a:t>
            </a:r>
            <a:r>
              <a:rPr lang="en-US" sz="1800" dirty="0" err="1"/>
              <a:t>oedema</a:t>
            </a:r>
            <a:endParaRPr lang="en-US" sz="1800" dirty="0"/>
          </a:p>
          <a:p>
            <a:pPr lvl="1"/>
            <a:r>
              <a:rPr lang="en-US" sz="1800" dirty="0"/>
              <a:t>Other actions suggested include:</a:t>
            </a:r>
          </a:p>
          <a:p>
            <a:pPr lvl="2"/>
            <a:r>
              <a:rPr lang="en-US" sz="1600" dirty="0"/>
              <a:t>Maintenance of BBB integrity</a:t>
            </a:r>
          </a:p>
          <a:p>
            <a:pPr lvl="2"/>
            <a:r>
              <a:rPr lang="en-US" sz="1600" dirty="0"/>
              <a:t>Modulation of </a:t>
            </a:r>
            <a:r>
              <a:rPr lang="en-US" sz="1600" dirty="0" err="1"/>
              <a:t>neuroinflammatory</a:t>
            </a:r>
            <a:r>
              <a:rPr lang="en-US" sz="1600" dirty="0"/>
              <a:t> response</a:t>
            </a:r>
          </a:p>
          <a:p>
            <a:pPr lvl="2"/>
            <a:r>
              <a:rPr lang="en-US" sz="1600" dirty="0"/>
              <a:t>Augmenting volume resuscitation</a:t>
            </a:r>
          </a:p>
          <a:p>
            <a:pPr lvl="2"/>
            <a:r>
              <a:rPr lang="en-US" sz="1600" dirty="0" err="1"/>
              <a:t>Microthrombosis</a:t>
            </a:r>
            <a:endParaRPr lang="en-US" sz="16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5</a:t>
            </a:r>
          </a:p>
        </p:txBody>
      </p:sp>
    </p:spTree>
    <p:extLst>
      <p:ext uri="{BB962C8B-B14F-4D97-AF65-F5344CB8AC3E}">
        <p14:creationId xmlns:p14="http://schemas.microsoft.com/office/powerpoint/2010/main" val="15311761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80140">
            <a:off x="2315687" y="769320"/>
            <a:ext cx="3895365" cy="2531807"/>
          </a:xfrm>
          <a:prstGeom prst="rect">
            <a:avLst/>
          </a:prstGeom>
        </p:spPr>
      </p:pic>
      <p:sp>
        <p:nvSpPr>
          <p:cNvPr id="4" name="Text Placeholder 3"/>
          <p:cNvSpPr>
            <a:spLocks noGrp="1"/>
          </p:cNvSpPr>
          <p:nvPr>
            <p:ph type="body" sz="quarter" idx="10"/>
          </p:nvPr>
        </p:nvSpPr>
        <p:spPr>
          <a:xfrm>
            <a:off x="235001" y="55729"/>
            <a:ext cx="6719713" cy="648816"/>
          </a:xfrm>
        </p:spPr>
        <p:txBody>
          <a:bodyPr/>
          <a:lstStyle/>
          <a:p>
            <a:r>
              <a:rPr lang="en-US" dirty="0"/>
              <a:t>Available tools</a:t>
            </a: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8" name="TextBox 27"/>
          <p:cNvSpPr txBox="1"/>
          <p:nvPr/>
        </p:nvSpPr>
        <p:spPr>
          <a:xfrm>
            <a:off x="6399269" y="2197408"/>
            <a:ext cx="2992135" cy="2585323"/>
          </a:xfrm>
          <a:prstGeom prst="rect">
            <a:avLst/>
          </a:prstGeom>
          <a:noFill/>
        </p:spPr>
        <p:txBody>
          <a:bodyPr wrap="square" rtlCol="0">
            <a:spAutoFit/>
          </a:bodyPr>
          <a:lstStyle/>
          <a:p>
            <a:r>
              <a:rPr lang="en-GB" dirty="0"/>
              <a:t>Pocket sized/A4 aide memoires available from WCTU:</a:t>
            </a:r>
          </a:p>
          <a:p>
            <a:pPr marL="285750" indent="-285750">
              <a:buFont typeface="Arial" panose="020B0604020202020204" pitchFamily="34" charset="0"/>
              <a:buChar char="•"/>
            </a:pPr>
            <a:r>
              <a:rPr lang="en-GB" dirty="0"/>
              <a:t>Eligibility criteria</a:t>
            </a:r>
          </a:p>
          <a:p>
            <a:pPr marL="285750" indent="-285750">
              <a:buFont typeface="Arial" panose="020B0604020202020204" pitchFamily="34" charset="0"/>
              <a:buChar char="•"/>
            </a:pPr>
            <a:r>
              <a:rPr lang="en-GB" dirty="0"/>
              <a:t>Dosing conversion</a:t>
            </a:r>
          </a:p>
          <a:p>
            <a:pPr marL="285750" indent="-285750">
              <a:buFont typeface="Arial" panose="020B0604020202020204" pitchFamily="34" charset="0"/>
              <a:buChar char="•"/>
            </a:pPr>
            <a:r>
              <a:rPr lang="en-GB" dirty="0"/>
              <a:t>SAE process</a:t>
            </a:r>
          </a:p>
          <a:p>
            <a:pPr marL="285750" indent="-285750">
              <a:buFont typeface="Arial" panose="020B0604020202020204" pitchFamily="34" charset="0"/>
              <a:buChar char="•"/>
            </a:pPr>
            <a:r>
              <a:rPr lang="en-GB" dirty="0"/>
              <a:t>Consent process</a:t>
            </a:r>
          </a:p>
          <a:p>
            <a:pPr marL="285750" indent="-285750">
              <a:buFont typeface="Arial" panose="020B0604020202020204" pitchFamily="34" charset="0"/>
              <a:buChar char="•"/>
            </a:pPr>
            <a:r>
              <a:rPr lang="en-GB" dirty="0"/>
              <a:t>Treatment intervention flowchart</a:t>
            </a:r>
          </a:p>
        </p:txBody>
      </p:sp>
      <p:sp>
        <p:nvSpPr>
          <p:cNvPr id="33" name="TextBox 32"/>
          <p:cNvSpPr txBox="1"/>
          <p:nvPr/>
        </p:nvSpPr>
        <p:spPr>
          <a:xfrm>
            <a:off x="8176846" y="6439678"/>
            <a:ext cx="967154" cy="369332"/>
          </a:xfrm>
          <a:prstGeom prst="rect">
            <a:avLst/>
          </a:prstGeom>
          <a:noFill/>
        </p:spPr>
        <p:txBody>
          <a:bodyPr wrap="square" rtlCol="0">
            <a:spAutoFit/>
          </a:bodyPr>
          <a:lstStyle/>
          <a:p>
            <a:r>
              <a:rPr lang="en-GB" dirty="0"/>
              <a:t>Slide </a:t>
            </a:r>
            <a:fld id="{F8C15C41-54D2-45BF-B1E9-A09A0E97605A}" type="slidenum">
              <a:rPr lang="en-GB" smtClean="0"/>
              <a:t>50</a:t>
            </a:fld>
            <a:endParaRPr lang="en-GB" dirty="0"/>
          </a:p>
        </p:txBody>
      </p:sp>
      <p:pic>
        <p:nvPicPr>
          <p:cNvPr id="3" name="Picture 2"/>
          <p:cNvPicPr>
            <a:picLocks noChangeAspect="1"/>
          </p:cNvPicPr>
          <p:nvPr/>
        </p:nvPicPr>
        <p:blipFill>
          <a:blip r:embed="rId5"/>
          <a:stretch>
            <a:fillRect/>
          </a:stretch>
        </p:blipFill>
        <p:spPr>
          <a:xfrm>
            <a:off x="1972211" y="2631702"/>
            <a:ext cx="2851432" cy="402492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6" name="Picture 5"/>
          <p:cNvPicPr>
            <a:picLocks noChangeAspect="1"/>
          </p:cNvPicPr>
          <p:nvPr/>
        </p:nvPicPr>
        <p:blipFill>
          <a:blip r:embed="rId6"/>
          <a:stretch>
            <a:fillRect/>
          </a:stretch>
        </p:blipFill>
        <p:spPr>
          <a:xfrm rot="506025">
            <a:off x="3604985" y="2967747"/>
            <a:ext cx="2494280" cy="36576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121302">
            <a:off x="1252459" y="622640"/>
            <a:ext cx="3893441" cy="2299191"/>
          </a:xfrm>
          <a:prstGeom prst="rect">
            <a:avLst/>
          </a:prstGeom>
        </p:spPr>
      </p:pic>
      <p:pic>
        <p:nvPicPr>
          <p:cNvPr id="26" name="Picture 25"/>
          <p:cNvPicPr>
            <a:picLocks noChangeAspect="1"/>
          </p:cNvPicPr>
          <p:nvPr/>
        </p:nvPicPr>
        <p:blipFill>
          <a:blip r:embed="rId8"/>
          <a:stretch>
            <a:fillRect/>
          </a:stretch>
        </p:blipFill>
        <p:spPr>
          <a:xfrm>
            <a:off x="177532" y="325154"/>
            <a:ext cx="3194050" cy="291116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2" name="Picture 1"/>
          <p:cNvPicPr>
            <a:picLocks noChangeAspect="1"/>
          </p:cNvPicPr>
          <p:nvPr/>
        </p:nvPicPr>
        <p:blipFill>
          <a:blip r:embed="rId9"/>
          <a:stretch>
            <a:fillRect/>
          </a:stretch>
        </p:blipFill>
        <p:spPr>
          <a:xfrm rot="20872283">
            <a:off x="-361133" y="2386911"/>
            <a:ext cx="3806216" cy="269536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5428573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Questions?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62705" y="1529292"/>
            <a:ext cx="3742421" cy="4755300"/>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D2378027-5567-4C63-A38B-84A6278217C9}" type="slidenum">
              <a:rPr lang="en-GB" smtClean="0"/>
              <a:t>51</a:t>
            </a:fld>
            <a:endParaRPr lang="en-GB" dirty="0"/>
          </a:p>
        </p:txBody>
      </p:sp>
    </p:spTree>
    <p:extLst>
      <p:ext uri="{BB962C8B-B14F-4D97-AF65-F5344CB8AC3E}">
        <p14:creationId xmlns:p14="http://schemas.microsoft.com/office/powerpoint/2010/main" val="38655854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581463"/>
            <a:ext cx="8352810" cy="4719584"/>
          </a:xfrm>
        </p:spPr>
        <p:txBody>
          <a:bodyPr/>
          <a:lstStyle/>
          <a:p>
            <a:pPr marL="457200" indent="-457200">
              <a:buFont typeface="Arial" panose="020B0604020202020204" pitchFamily="34" charset="0"/>
              <a:buChar char="•"/>
            </a:pPr>
            <a:r>
              <a:rPr lang="en-GB" sz="2800" dirty="0"/>
              <a:t>Bespoke online database </a:t>
            </a:r>
          </a:p>
          <a:p>
            <a:pPr marL="457200" indent="-457200">
              <a:buFont typeface="Arial" panose="020B0604020202020204" pitchFamily="34" charset="0"/>
              <a:buChar char="•"/>
            </a:pPr>
            <a:r>
              <a:rPr lang="en-GB" sz="2800" dirty="0"/>
              <a:t>Log ins will be provided to individual trial staff once appropriate training has been completed. </a:t>
            </a:r>
          </a:p>
          <a:p>
            <a:pPr marL="457200" indent="-457200">
              <a:buFont typeface="Arial" panose="020B0604020202020204" pitchFamily="34" charset="0"/>
              <a:buChar char="•"/>
            </a:pPr>
            <a:r>
              <a:rPr lang="en-GB" sz="2800" dirty="0"/>
              <a:t>User ID to be provided by email following ‘green light’ approval to begin recruitment</a:t>
            </a:r>
            <a:r>
              <a:rPr lang="en-GB" sz="2800"/>
              <a:t>. </a:t>
            </a:r>
          </a:p>
          <a:p>
            <a:pPr marL="457200" indent="-457200">
              <a:buFont typeface="Arial" panose="020B0604020202020204" pitchFamily="34" charset="0"/>
              <a:buChar char="•"/>
            </a:pPr>
            <a:r>
              <a:rPr lang="en-GB" sz="2800" dirty="0"/>
              <a:t>Training version of database to be made available to sites to practice and gain familiarity of the system</a:t>
            </a:r>
          </a:p>
          <a:p>
            <a:pPr marL="457200" indent="-457200">
              <a:buFont typeface="Arial" panose="020B0604020202020204" pitchFamily="34" charset="0"/>
              <a:buChar char="•"/>
            </a:pPr>
            <a:r>
              <a:rPr lang="en-GB" sz="2800" dirty="0"/>
              <a:t>Paper CRFs can be used as a back up in cases where there are issues logging in to the online database. </a:t>
            </a:r>
          </a:p>
        </p:txBody>
      </p:sp>
      <p:sp>
        <p:nvSpPr>
          <p:cNvPr id="3" name="Text Placeholder 2"/>
          <p:cNvSpPr>
            <a:spLocks noGrp="1"/>
          </p:cNvSpPr>
          <p:nvPr>
            <p:ph type="body" sz="quarter" idx="10"/>
          </p:nvPr>
        </p:nvSpPr>
        <p:spPr>
          <a:xfrm>
            <a:off x="395462" y="800654"/>
            <a:ext cx="6192763" cy="648816"/>
          </a:xfrm>
        </p:spPr>
        <p:txBody>
          <a:bodyPr/>
          <a:lstStyle/>
          <a:p>
            <a:r>
              <a:rPr lang="en-GB" dirty="0"/>
              <a:t>Data Collection</a:t>
            </a:r>
          </a:p>
        </p:txBody>
      </p:sp>
      <p:sp>
        <p:nvSpPr>
          <p:cNvPr id="4" name="TextBox 3"/>
          <p:cNvSpPr txBox="1"/>
          <p:nvPr/>
        </p:nvSpPr>
        <p:spPr>
          <a:xfrm>
            <a:off x="8077200" y="6439678"/>
            <a:ext cx="952500" cy="369332"/>
          </a:xfrm>
          <a:prstGeom prst="rect">
            <a:avLst/>
          </a:prstGeom>
          <a:noFill/>
        </p:spPr>
        <p:txBody>
          <a:bodyPr wrap="square" rtlCol="0">
            <a:spAutoFit/>
          </a:bodyPr>
          <a:lstStyle/>
          <a:p>
            <a:r>
              <a:rPr lang="en-GB" dirty="0"/>
              <a:t>Slide </a:t>
            </a:r>
            <a:fld id="{6726C674-7F88-4EB7-9726-049E522E3F75}" type="slidenum">
              <a:rPr lang="en-GB" smtClean="0"/>
              <a:t>52</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18185193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95462" y="367624"/>
            <a:ext cx="6192763" cy="648816"/>
          </a:xfrm>
        </p:spPr>
        <p:txBody>
          <a:bodyPr/>
          <a:lstStyle/>
          <a:p>
            <a:r>
              <a:rPr lang="en-GB" dirty="0"/>
              <a:t>Data Collection - CRFs</a:t>
            </a:r>
          </a:p>
        </p:txBody>
      </p:sp>
      <p:sp>
        <p:nvSpPr>
          <p:cNvPr id="4" name="TextBox 3"/>
          <p:cNvSpPr txBox="1"/>
          <p:nvPr/>
        </p:nvSpPr>
        <p:spPr>
          <a:xfrm>
            <a:off x="7981793" y="6439678"/>
            <a:ext cx="1047907" cy="369332"/>
          </a:xfrm>
          <a:prstGeom prst="rect">
            <a:avLst/>
          </a:prstGeom>
          <a:noFill/>
        </p:spPr>
        <p:txBody>
          <a:bodyPr wrap="square" rtlCol="0">
            <a:spAutoFit/>
          </a:bodyPr>
          <a:lstStyle/>
          <a:p>
            <a:r>
              <a:rPr lang="en-GB" dirty="0"/>
              <a:t>Slide </a:t>
            </a:r>
            <a:fld id="{7AA34FDF-D3BA-4428-B368-D12047FC56AC}" type="slidenum">
              <a:rPr lang="en-GB" smtClean="0"/>
              <a:t>53</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840919493"/>
              </p:ext>
            </p:extLst>
          </p:nvPr>
        </p:nvGraphicFramePr>
        <p:xfrm>
          <a:off x="776008" y="1108520"/>
          <a:ext cx="7205785" cy="5331158"/>
        </p:xfrm>
        <a:graphic>
          <a:graphicData uri="http://schemas.openxmlformats.org/drawingml/2006/table">
            <a:tbl>
              <a:tblPr firstRow="1" firstCol="1" bandRow="1">
                <a:tableStyleId>{5C22544A-7EE6-4342-B048-85BDC9FD1C3A}</a:tableStyleId>
              </a:tblPr>
              <a:tblGrid>
                <a:gridCol w="1281136">
                  <a:extLst>
                    <a:ext uri="{9D8B030D-6E8A-4147-A177-3AD203B41FA5}">
                      <a16:colId xmlns:a16="http://schemas.microsoft.com/office/drawing/2014/main" val="2699986667"/>
                    </a:ext>
                  </a:extLst>
                </a:gridCol>
                <a:gridCol w="985703">
                  <a:extLst>
                    <a:ext uri="{9D8B030D-6E8A-4147-A177-3AD203B41FA5}">
                      <a16:colId xmlns:a16="http://schemas.microsoft.com/office/drawing/2014/main" val="74484195"/>
                    </a:ext>
                  </a:extLst>
                </a:gridCol>
                <a:gridCol w="985008">
                  <a:extLst>
                    <a:ext uri="{9D8B030D-6E8A-4147-A177-3AD203B41FA5}">
                      <a16:colId xmlns:a16="http://schemas.microsoft.com/office/drawing/2014/main" val="792832149"/>
                    </a:ext>
                  </a:extLst>
                </a:gridCol>
                <a:gridCol w="886994">
                  <a:extLst>
                    <a:ext uri="{9D8B030D-6E8A-4147-A177-3AD203B41FA5}">
                      <a16:colId xmlns:a16="http://schemas.microsoft.com/office/drawing/2014/main" val="2856479390"/>
                    </a:ext>
                  </a:extLst>
                </a:gridCol>
                <a:gridCol w="689576">
                  <a:extLst>
                    <a:ext uri="{9D8B030D-6E8A-4147-A177-3AD203B41FA5}">
                      <a16:colId xmlns:a16="http://schemas.microsoft.com/office/drawing/2014/main" val="1517867436"/>
                    </a:ext>
                  </a:extLst>
                </a:gridCol>
                <a:gridCol w="792456">
                  <a:extLst>
                    <a:ext uri="{9D8B030D-6E8A-4147-A177-3AD203B41FA5}">
                      <a16:colId xmlns:a16="http://schemas.microsoft.com/office/drawing/2014/main" val="1291270382"/>
                    </a:ext>
                  </a:extLst>
                </a:gridCol>
                <a:gridCol w="792456">
                  <a:extLst>
                    <a:ext uri="{9D8B030D-6E8A-4147-A177-3AD203B41FA5}">
                      <a16:colId xmlns:a16="http://schemas.microsoft.com/office/drawing/2014/main" val="3250440713"/>
                    </a:ext>
                  </a:extLst>
                </a:gridCol>
                <a:gridCol w="792456">
                  <a:extLst>
                    <a:ext uri="{9D8B030D-6E8A-4147-A177-3AD203B41FA5}">
                      <a16:colId xmlns:a16="http://schemas.microsoft.com/office/drawing/2014/main" val="3149864544"/>
                    </a:ext>
                  </a:extLst>
                </a:gridCol>
              </a:tblGrid>
              <a:tr h="188899">
                <a:tc rowSpan="2">
                  <a:txBody>
                    <a:bodyPr/>
                    <a:lstStyle/>
                    <a:p>
                      <a:pPr>
                        <a:lnSpc>
                          <a:spcPct val="107000"/>
                        </a:lnSpc>
                        <a:spcAft>
                          <a:spcPts val="0"/>
                        </a:spcAft>
                      </a:pPr>
                      <a:r>
                        <a:rPr lang="en-GB" sz="1100" dirty="0">
                          <a:effectLst/>
                        </a:rPr>
                        <a:t>Case Report Forms</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gridSpan="7">
                  <a:txBody>
                    <a:bodyPr/>
                    <a:lstStyle/>
                    <a:p>
                      <a:pPr algn="ctr">
                        <a:lnSpc>
                          <a:spcPct val="107000"/>
                        </a:lnSpc>
                        <a:spcAft>
                          <a:spcPts val="0"/>
                        </a:spcAft>
                      </a:pPr>
                      <a:r>
                        <a:rPr lang="en-GB" sz="900">
                          <a:effectLst/>
                        </a:rPr>
                        <a:t>Events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639175591"/>
                  </a:ext>
                </a:extLst>
              </a:tr>
              <a:tr h="338744">
                <a:tc vMerge="1">
                  <a:txBody>
                    <a:bodyPr/>
                    <a:lstStyle/>
                    <a:p>
                      <a:endParaRPr lang="en-GB"/>
                    </a:p>
                  </a:txBody>
                  <a:tcPr/>
                </a:tc>
                <a:tc>
                  <a:txBody>
                    <a:bodyPr/>
                    <a:lstStyle/>
                    <a:p>
                      <a:pPr algn="ctr">
                        <a:lnSpc>
                          <a:spcPct val="107000"/>
                        </a:lnSpc>
                        <a:spcAft>
                          <a:spcPts val="0"/>
                        </a:spcAft>
                      </a:pPr>
                      <a:r>
                        <a:rPr lang="en-GB" sz="900">
                          <a:effectLst/>
                        </a:rPr>
                        <a:t>Pre Randomisation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Randomisation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Hospital stay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3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6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12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End of Trial</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253625411"/>
                  </a:ext>
                </a:extLst>
              </a:tr>
              <a:tr h="301074">
                <a:tc>
                  <a:txBody>
                    <a:bodyPr/>
                    <a:lstStyle/>
                    <a:p>
                      <a:pPr>
                        <a:lnSpc>
                          <a:spcPct val="107000"/>
                        </a:lnSpc>
                        <a:spcAft>
                          <a:spcPts val="0"/>
                        </a:spcAft>
                      </a:pPr>
                      <a:r>
                        <a:rPr lang="en-GB" sz="800">
                          <a:effectLst/>
                        </a:rPr>
                        <a:t>Screening and Eligibility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023356384"/>
                  </a:ext>
                </a:extLst>
              </a:tr>
              <a:tr h="216183">
                <a:tc>
                  <a:txBody>
                    <a:bodyPr/>
                    <a:lstStyle/>
                    <a:p>
                      <a:pPr>
                        <a:lnSpc>
                          <a:spcPct val="107000"/>
                        </a:lnSpc>
                        <a:spcAft>
                          <a:spcPts val="0"/>
                        </a:spcAft>
                      </a:pPr>
                      <a:r>
                        <a:rPr lang="en-GB" sz="800" dirty="0">
                          <a:effectLst/>
                        </a:rPr>
                        <a:t>Informed Consent</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605450077"/>
                  </a:ext>
                </a:extLst>
              </a:tr>
              <a:tr h="216183">
                <a:tc>
                  <a:txBody>
                    <a:bodyPr/>
                    <a:lstStyle/>
                    <a:p>
                      <a:pPr>
                        <a:lnSpc>
                          <a:spcPct val="107000"/>
                        </a:lnSpc>
                        <a:spcAft>
                          <a:spcPts val="0"/>
                        </a:spcAft>
                      </a:pPr>
                      <a:r>
                        <a:rPr lang="en-GB" sz="800" dirty="0">
                          <a:effectLst/>
                        </a:rPr>
                        <a:t>Randomisation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839148692"/>
                  </a:ext>
                </a:extLst>
              </a:tr>
              <a:tr h="451611">
                <a:tc>
                  <a:txBody>
                    <a:bodyPr/>
                    <a:lstStyle/>
                    <a:p>
                      <a:pPr>
                        <a:lnSpc>
                          <a:spcPct val="107000"/>
                        </a:lnSpc>
                        <a:spcAft>
                          <a:spcPts val="0"/>
                        </a:spcAft>
                      </a:pPr>
                      <a:r>
                        <a:rPr lang="en-GB" sz="800">
                          <a:effectLst/>
                        </a:rPr>
                        <a:t>Patient and Legal Representative Identifiers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397863517"/>
                  </a:ext>
                </a:extLst>
              </a:tr>
              <a:tr h="181202">
                <a:tc>
                  <a:txBody>
                    <a:bodyPr/>
                    <a:lstStyle/>
                    <a:p>
                      <a:pPr>
                        <a:lnSpc>
                          <a:spcPct val="107000"/>
                        </a:lnSpc>
                        <a:spcAft>
                          <a:spcPts val="0"/>
                        </a:spcAft>
                      </a:pPr>
                      <a:r>
                        <a:rPr lang="en-GB" sz="800">
                          <a:effectLst/>
                        </a:rPr>
                        <a:t>Baseline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498831135"/>
                  </a:ext>
                </a:extLst>
              </a:tr>
              <a:tr h="301074">
                <a:tc>
                  <a:txBody>
                    <a:bodyPr/>
                    <a:lstStyle/>
                    <a:p>
                      <a:pPr>
                        <a:lnSpc>
                          <a:spcPct val="107000"/>
                        </a:lnSpc>
                        <a:spcAft>
                          <a:spcPts val="0"/>
                        </a:spcAft>
                      </a:pPr>
                      <a:r>
                        <a:rPr lang="en-GB" sz="800">
                          <a:effectLst/>
                        </a:rPr>
                        <a:t>Study Drug Administration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367618328"/>
                  </a:ext>
                </a:extLst>
              </a:tr>
              <a:tr h="181202">
                <a:tc>
                  <a:txBody>
                    <a:bodyPr/>
                    <a:lstStyle/>
                    <a:p>
                      <a:pPr>
                        <a:lnSpc>
                          <a:spcPct val="107000"/>
                        </a:lnSpc>
                        <a:spcAft>
                          <a:spcPts val="0"/>
                        </a:spcAft>
                      </a:pPr>
                      <a:r>
                        <a:rPr lang="en-GB" sz="800">
                          <a:effectLst/>
                        </a:rPr>
                        <a:t>ICP Monitoring</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083665663"/>
                  </a:ext>
                </a:extLst>
              </a:tr>
              <a:tr h="181202">
                <a:tc>
                  <a:txBody>
                    <a:bodyPr/>
                    <a:lstStyle/>
                    <a:p>
                      <a:pPr>
                        <a:lnSpc>
                          <a:spcPct val="107000"/>
                        </a:lnSpc>
                        <a:spcAft>
                          <a:spcPts val="0"/>
                        </a:spcAft>
                      </a:pPr>
                      <a:r>
                        <a:rPr lang="en-GB" sz="800">
                          <a:effectLst/>
                        </a:rPr>
                        <a:t>Daily Data</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12470459"/>
                  </a:ext>
                </a:extLst>
              </a:tr>
              <a:tr h="301074">
                <a:tc>
                  <a:txBody>
                    <a:bodyPr/>
                    <a:lstStyle/>
                    <a:p>
                      <a:pPr>
                        <a:lnSpc>
                          <a:spcPct val="107000"/>
                        </a:lnSpc>
                        <a:spcAft>
                          <a:spcPts val="0"/>
                        </a:spcAft>
                      </a:pPr>
                      <a:r>
                        <a:rPr lang="en-GB" sz="800">
                          <a:effectLst/>
                        </a:rPr>
                        <a:t>Concomitant Treatments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716023392"/>
                  </a:ext>
                </a:extLst>
              </a:tr>
              <a:tr h="181202">
                <a:tc>
                  <a:txBody>
                    <a:bodyPr/>
                    <a:lstStyle/>
                    <a:p>
                      <a:pPr>
                        <a:lnSpc>
                          <a:spcPct val="107000"/>
                        </a:lnSpc>
                        <a:spcAft>
                          <a:spcPts val="0"/>
                        </a:spcAft>
                      </a:pPr>
                      <a:r>
                        <a:rPr lang="en-GB" sz="800">
                          <a:effectLst/>
                        </a:rPr>
                        <a:t>Critical Care Discharge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274235760"/>
                  </a:ext>
                </a:extLst>
              </a:tr>
              <a:tr h="181202">
                <a:tc>
                  <a:txBody>
                    <a:bodyPr/>
                    <a:lstStyle/>
                    <a:p>
                      <a:pPr>
                        <a:lnSpc>
                          <a:spcPct val="107000"/>
                        </a:lnSpc>
                        <a:spcAft>
                          <a:spcPts val="0"/>
                        </a:spcAft>
                      </a:pPr>
                      <a:r>
                        <a:rPr lang="en-GB" sz="800">
                          <a:effectLst/>
                        </a:rPr>
                        <a:t>Hospital Discharge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948385245"/>
                  </a:ext>
                </a:extLst>
              </a:tr>
              <a:tr h="301074">
                <a:tc>
                  <a:txBody>
                    <a:bodyPr/>
                    <a:lstStyle/>
                    <a:p>
                      <a:pPr>
                        <a:lnSpc>
                          <a:spcPct val="107000"/>
                        </a:lnSpc>
                        <a:spcAft>
                          <a:spcPts val="0"/>
                        </a:spcAft>
                      </a:pPr>
                      <a:r>
                        <a:rPr lang="en-GB" sz="800">
                          <a:effectLst/>
                        </a:rPr>
                        <a:t>Follow-up Day 90-360 (mortality)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069683502"/>
                  </a:ext>
                </a:extLst>
              </a:tr>
              <a:tr h="181202">
                <a:tc>
                  <a:txBody>
                    <a:bodyPr/>
                    <a:lstStyle/>
                    <a:p>
                      <a:pPr>
                        <a:lnSpc>
                          <a:spcPct val="107000"/>
                        </a:lnSpc>
                        <a:spcAft>
                          <a:spcPts val="0"/>
                        </a:spcAft>
                      </a:pPr>
                      <a:r>
                        <a:rPr lang="en-GB" sz="800">
                          <a:effectLst/>
                        </a:rPr>
                        <a:t>Serious Adverse Events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863321884"/>
                  </a:ext>
                </a:extLst>
              </a:tr>
              <a:tr h="181202">
                <a:tc>
                  <a:txBody>
                    <a:bodyPr/>
                    <a:lstStyle/>
                    <a:p>
                      <a:pPr>
                        <a:lnSpc>
                          <a:spcPct val="107000"/>
                        </a:lnSpc>
                        <a:spcAft>
                          <a:spcPts val="0"/>
                        </a:spcAft>
                      </a:pPr>
                      <a:r>
                        <a:rPr lang="en-GB" sz="800">
                          <a:effectLst/>
                        </a:rPr>
                        <a:t>Non-compliances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071147552"/>
                  </a:ext>
                </a:extLst>
              </a:tr>
              <a:tr h="181202">
                <a:tc>
                  <a:txBody>
                    <a:bodyPr/>
                    <a:lstStyle/>
                    <a:p>
                      <a:pPr>
                        <a:lnSpc>
                          <a:spcPct val="107000"/>
                        </a:lnSpc>
                        <a:spcAft>
                          <a:spcPts val="0"/>
                        </a:spcAft>
                      </a:pPr>
                      <a:r>
                        <a:rPr lang="en-GB" sz="800">
                          <a:effectLst/>
                        </a:rPr>
                        <a:t>Withdrawal form</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989365017"/>
                  </a:ext>
                </a:extLst>
              </a:tr>
              <a:tr h="181202">
                <a:tc>
                  <a:txBody>
                    <a:bodyPr/>
                    <a:lstStyle/>
                    <a:p>
                      <a:pPr>
                        <a:lnSpc>
                          <a:spcPct val="107000"/>
                        </a:lnSpc>
                        <a:spcAft>
                          <a:spcPts val="0"/>
                        </a:spcAft>
                      </a:pPr>
                      <a:r>
                        <a:rPr lang="en-GB" sz="800">
                          <a:effectLst/>
                        </a:rPr>
                        <a:t>Death Information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62875996"/>
                  </a:ext>
                </a:extLst>
              </a:tr>
              <a:tr h="301074">
                <a:tc>
                  <a:txBody>
                    <a:bodyPr/>
                    <a:lstStyle/>
                    <a:p>
                      <a:pPr>
                        <a:lnSpc>
                          <a:spcPct val="107000"/>
                        </a:lnSpc>
                        <a:spcAft>
                          <a:spcPts val="0"/>
                        </a:spcAft>
                      </a:pPr>
                      <a:r>
                        <a:rPr lang="en-GB" sz="800">
                          <a:effectLst/>
                        </a:rPr>
                        <a:t>3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541483939"/>
                  </a:ext>
                </a:extLst>
              </a:tr>
              <a:tr h="301074">
                <a:tc>
                  <a:txBody>
                    <a:bodyPr/>
                    <a:lstStyle/>
                    <a:p>
                      <a:pPr>
                        <a:lnSpc>
                          <a:spcPct val="107000"/>
                        </a:lnSpc>
                        <a:spcAft>
                          <a:spcPts val="0"/>
                        </a:spcAft>
                      </a:pPr>
                      <a:r>
                        <a:rPr lang="en-GB" sz="800">
                          <a:effectLst/>
                        </a:rPr>
                        <a:t>6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319421149"/>
                  </a:ext>
                </a:extLst>
              </a:tr>
              <a:tr h="301074">
                <a:tc>
                  <a:txBody>
                    <a:bodyPr/>
                    <a:lstStyle/>
                    <a:p>
                      <a:pPr>
                        <a:lnSpc>
                          <a:spcPct val="107000"/>
                        </a:lnSpc>
                        <a:spcAft>
                          <a:spcPts val="0"/>
                        </a:spcAft>
                      </a:pPr>
                      <a:r>
                        <a:rPr lang="en-GB" sz="800">
                          <a:effectLst/>
                        </a:rPr>
                        <a:t>12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834321088"/>
                  </a:ext>
                </a:extLst>
              </a:tr>
              <a:tr h="181202">
                <a:tc>
                  <a:txBody>
                    <a:bodyPr/>
                    <a:lstStyle/>
                    <a:p>
                      <a:pPr>
                        <a:lnSpc>
                          <a:spcPct val="107000"/>
                        </a:lnSpc>
                        <a:spcAft>
                          <a:spcPts val="0"/>
                        </a:spcAft>
                      </a:pPr>
                      <a:r>
                        <a:rPr lang="en-GB" sz="800">
                          <a:effectLst/>
                        </a:rPr>
                        <a:t>End of Trial</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781328399"/>
                  </a:ext>
                </a:extLst>
              </a:tr>
            </a:tbl>
          </a:graphicData>
        </a:graphic>
      </p:graphicFrame>
    </p:spTree>
    <p:extLst>
      <p:ext uri="{BB962C8B-B14F-4D97-AF65-F5344CB8AC3E}">
        <p14:creationId xmlns:p14="http://schemas.microsoft.com/office/powerpoint/2010/main" val="23856842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748728"/>
            <a:ext cx="8352810" cy="4469205"/>
          </a:xfrm>
        </p:spPr>
        <p:txBody>
          <a:bodyPr/>
          <a:lstStyle/>
          <a:p>
            <a:pPr marL="457200" indent="-457200">
              <a:buFont typeface="Arial" panose="020B0604020202020204" pitchFamily="34" charset="0"/>
              <a:buChar char="•"/>
            </a:pPr>
            <a:r>
              <a:rPr lang="en-GB" sz="2800" dirty="0"/>
              <a:t>Informed consent should be obtained as soon as it is appropriate to do so i.e. usually </a:t>
            </a:r>
            <a:r>
              <a:rPr lang="en-GB" sz="2800" b="1" dirty="0"/>
              <a:t>within 24 hours </a:t>
            </a:r>
            <a:r>
              <a:rPr lang="en-GB" sz="2800" dirty="0"/>
              <a:t>of randomisation. </a:t>
            </a:r>
          </a:p>
          <a:p>
            <a:pPr marL="457200" indent="-457200">
              <a:buFont typeface="Arial" panose="020B0604020202020204" pitchFamily="34" charset="0"/>
              <a:buChar char="•"/>
            </a:pPr>
            <a:r>
              <a:rPr lang="en-GB" sz="2800" dirty="0"/>
              <a:t>Informed Consent </a:t>
            </a:r>
            <a:r>
              <a:rPr lang="en-GB" sz="2800" dirty="0" err="1"/>
              <a:t>eCRF</a:t>
            </a:r>
            <a:r>
              <a:rPr lang="en-GB" sz="2800" dirty="0"/>
              <a:t> should be completed </a:t>
            </a:r>
            <a:r>
              <a:rPr lang="en-GB" sz="2800" b="1" dirty="0"/>
              <a:t>within 3 days</a:t>
            </a:r>
            <a:r>
              <a:rPr lang="en-GB" sz="2800" dirty="0"/>
              <a:t> of randomisation.</a:t>
            </a:r>
          </a:p>
          <a:p>
            <a:pPr marL="457200" indent="-457200">
              <a:buFont typeface="Arial" panose="020B0604020202020204" pitchFamily="34" charset="0"/>
              <a:buChar char="•"/>
            </a:pPr>
            <a:r>
              <a:rPr lang="en-GB" sz="2800" dirty="0"/>
              <a:t>Once the Informed Consent </a:t>
            </a:r>
            <a:r>
              <a:rPr lang="en-GB" sz="2800" dirty="0" err="1"/>
              <a:t>eCRF</a:t>
            </a:r>
            <a:r>
              <a:rPr lang="en-GB" sz="2800" dirty="0"/>
              <a:t> is completed the Patient and Legal Representative Identifiers </a:t>
            </a:r>
            <a:r>
              <a:rPr lang="en-GB" sz="2800" dirty="0" err="1"/>
              <a:t>eCRF</a:t>
            </a:r>
            <a:r>
              <a:rPr lang="en-GB" sz="2800" dirty="0"/>
              <a:t> will appear in the ‘Hospital stay’ forms.</a:t>
            </a:r>
          </a:p>
          <a:p>
            <a:endParaRPr lang="en-GB" sz="2800" dirty="0"/>
          </a:p>
        </p:txBody>
      </p:sp>
      <p:sp>
        <p:nvSpPr>
          <p:cNvPr id="3" name="Text Placeholder 2"/>
          <p:cNvSpPr>
            <a:spLocks noGrp="1"/>
          </p:cNvSpPr>
          <p:nvPr>
            <p:ph type="body" sz="quarter" idx="10"/>
          </p:nvPr>
        </p:nvSpPr>
        <p:spPr>
          <a:xfrm>
            <a:off x="395462" y="800654"/>
            <a:ext cx="6192763" cy="648816"/>
          </a:xfrm>
        </p:spPr>
        <p:txBody>
          <a:bodyPr/>
          <a:lstStyle/>
          <a:p>
            <a:r>
              <a:rPr lang="en-GB" dirty="0"/>
              <a:t>Informed Consent </a:t>
            </a:r>
            <a:r>
              <a:rPr lang="en-GB" dirty="0" err="1"/>
              <a:t>eCRF</a:t>
            </a:r>
            <a:endParaRPr lang="en-GB" dirty="0"/>
          </a:p>
        </p:txBody>
      </p:sp>
      <p:sp>
        <p:nvSpPr>
          <p:cNvPr id="4" name="TextBox 3"/>
          <p:cNvSpPr txBox="1"/>
          <p:nvPr/>
        </p:nvSpPr>
        <p:spPr>
          <a:xfrm>
            <a:off x="8087360" y="6439678"/>
            <a:ext cx="942340" cy="369332"/>
          </a:xfrm>
          <a:prstGeom prst="rect">
            <a:avLst/>
          </a:prstGeom>
          <a:noFill/>
        </p:spPr>
        <p:txBody>
          <a:bodyPr wrap="square" rtlCol="0">
            <a:spAutoFit/>
          </a:bodyPr>
          <a:lstStyle/>
          <a:p>
            <a:r>
              <a:rPr lang="en-GB" dirty="0"/>
              <a:t>Slide 53</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33009072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190298"/>
            <a:ext cx="8352810" cy="5266290"/>
          </a:xfrm>
        </p:spPr>
        <p:txBody>
          <a:bodyPr/>
          <a:lstStyle/>
          <a:p>
            <a:pPr marL="457200" indent="-457200">
              <a:buFont typeface="Arial" panose="020B0604020202020204" pitchFamily="34" charset="0"/>
              <a:buChar char="•"/>
            </a:pPr>
            <a:r>
              <a:rPr lang="en-GB" sz="2800" dirty="0"/>
              <a:t>Recording routine clinical data</a:t>
            </a:r>
          </a:p>
          <a:p>
            <a:pPr marL="457200" indent="-457200">
              <a:buFont typeface="Arial" panose="020B0604020202020204" pitchFamily="34" charset="0"/>
              <a:buChar char="•"/>
            </a:pPr>
            <a:r>
              <a:rPr lang="en-GB" sz="2800" dirty="0"/>
              <a:t>Forms should be completed as soon as possible following randomisation (within 14 days): </a:t>
            </a:r>
          </a:p>
          <a:p>
            <a:pPr marL="1200150" lvl="1" indent="-457200">
              <a:buFont typeface="Arial" panose="020B0604020202020204" pitchFamily="34" charset="0"/>
              <a:buChar char="•"/>
            </a:pPr>
            <a:r>
              <a:rPr lang="en-GB" dirty="0"/>
              <a:t>Patient and Legal Representative Identifiers – this form will appear when the Consent </a:t>
            </a:r>
            <a:r>
              <a:rPr lang="en-GB" dirty="0" err="1"/>
              <a:t>eCRF</a:t>
            </a:r>
            <a:r>
              <a:rPr lang="en-GB" dirty="0"/>
              <a:t> has been entered</a:t>
            </a:r>
            <a:endParaRPr lang="en-GB" i="1" dirty="0"/>
          </a:p>
          <a:p>
            <a:pPr marL="1200150" lvl="1" indent="-457200">
              <a:buFont typeface="Arial" panose="020B0604020202020204" pitchFamily="34" charset="0"/>
              <a:buChar char="•"/>
            </a:pPr>
            <a:r>
              <a:rPr lang="en-GB" dirty="0"/>
              <a:t>Baseline</a:t>
            </a:r>
          </a:p>
          <a:p>
            <a:pPr marL="1200150" lvl="1" indent="-457200">
              <a:buFont typeface="Arial" panose="020B0604020202020204" pitchFamily="34" charset="0"/>
              <a:buChar char="•"/>
            </a:pPr>
            <a:r>
              <a:rPr lang="en-GB" dirty="0"/>
              <a:t>Study drug administration – record doses given</a:t>
            </a:r>
          </a:p>
          <a:p>
            <a:pPr marL="1200150" lvl="1" indent="-457200">
              <a:buFont typeface="Arial" panose="020B0604020202020204" pitchFamily="34" charset="0"/>
              <a:buChar char="•"/>
            </a:pPr>
            <a:r>
              <a:rPr lang="en-GB" dirty="0"/>
              <a:t>ICP Monitoring details</a:t>
            </a:r>
          </a:p>
          <a:p>
            <a:pPr marL="1200150" lvl="1" indent="-457200">
              <a:buFont typeface="Arial" panose="020B0604020202020204" pitchFamily="34" charset="0"/>
              <a:buChar char="•"/>
            </a:pPr>
            <a:r>
              <a:rPr lang="en-GB" dirty="0"/>
              <a:t>Concomitant treatments – to be completed by discharge from ICU</a:t>
            </a:r>
          </a:p>
        </p:txBody>
      </p:sp>
      <p:sp>
        <p:nvSpPr>
          <p:cNvPr id="3" name="Text Placeholder 2"/>
          <p:cNvSpPr>
            <a:spLocks noGrp="1"/>
          </p:cNvSpPr>
          <p:nvPr>
            <p:ph type="body" sz="quarter" idx="10"/>
          </p:nvPr>
        </p:nvSpPr>
        <p:spPr>
          <a:xfrm>
            <a:off x="395536" y="476246"/>
            <a:ext cx="6192763" cy="648816"/>
          </a:xfrm>
        </p:spPr>
        <p:txBody>
          <a:bodyPr/>
          <a:lstStyle/>
          <a:p>
            <a:r>
              <a:rPr lang="en-GB" dirty="0"/>
              <a:t>Data collection - </a:t>
            </a:r>
            <a:r>
              <a:rPr lang="en-GB" dirty="0" err="1"/>
              <a:t>eCRFs</a:t>
            </a:r>
            <a:endParaRPr lang="en-GB" dirty="0"/>
          </a:p>
        </p:txBody>
      </p:sp>
      <p:sp>
        <p:nvSpPr>
          <p:cNvPr id="4" name="TextBox 3"/>
          <p:cNvSpPr txBox="1"/>
          <p:nvPr/>
        </p:nvSpPr>
        <p:spPr>
          <a:xfrm>
            <a:off x="8067040" y="6439678"/>
            <a:ext cx="962660" cy="369332"/>
          </a:xfrm>
          <a:prstGeom prst="rect">
            <a:avLst/>
          </a:prstGeom>
          <a:noFill/>
        </p:spPr>
        <p:txBody>
          <a:bodyPr wrap="square" rtlCol="0">
            <a:spAutoFit/>
          </a:bodyPr>
          <a:lstStyle/>
          <a:p>
            <a:r>
              <a:rPr lang="en-GB" dirty="0"/>
              <a:t>Slide 54</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4882638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190298"/>
            <a:ext cx="8352810" cy="5266290"/>
          </a:xfrm>
        </p:spPr>
        <p:txBody>
          <a:bodyPr>
            <a:normAutofit/>
          </a:bodyPr>
          <a:lstStyle/>
          <a:p>
            <a:r>
              <a:rPr lang="en-GB" dirty="0"/>
              <a:t>Routinely collected clinical data to be recorded: </a:t>
            </a:r>
          </a:p>
          <a:p>
            <a:pPr marL="457200" indent="-457200">
              <a:buFont typeface="Arial" panose="020B0604020202020204" pitchFamily="34" charset="0"/>
              <a:buChar char="•"/>
            </a:pPr>
            <a:r>
              <a:rPr lang="en-GB" dirty="0"/>
              <a:t>Admission details</a:t>
            </a:r>
          </a:p>
          <a:p>
            <a:pPr marL="457200" indent="-457200">
              <a:buFont typeface="Arial" panose="020B0604020202020204" pitchFamily="34" charset="0"/>
              <a:buChar char="•"/>
            </a:pPr>
            <a:r>
              <a:rPr lang="en-GB" dirty="0"/>
              <a:t>Demographics</a:t>
            </a:r>
          </a:p>
          <a:p>
            <a:pPr marL="457200" indent="-457200">
              <a:buFont typeface="Arial" panose="020B0604020202020204" pitchFamily="34" charset="0"/>
              <a:buChar char="•"/>
            </a:pPr>
            <a:r>
              <a:rPr lang="en-GB" dirty="0"/>
              <a:t>TBI details – mechanism, details of injury on head and other body systems, craniotomy/</a:t>
            </a:r>
            <a:r>
              <a:rPr lang="en-GB" dirty="0" err="1"/>
              <a:t>craniectomy</a:t>
            </a:r>
            <a:endParaRPr lang="en-GB" dirty="0"/>
          </a:p>
          <a:p>
            <a:pPr marL="457200" indent="-457200">
              <a:buFont typeface="Arial" panose="020B0604020202020204" pitchFamily="34" charset="0"/>
              <a:buChar char="•"/>
            </a:pPr>
            <a:r>
              <a:rPr lang="en-GB" dirty="0"/>
              <a:t>Significant medical history</a:t>
            </a:r>
          </a:p>
          <a:p>
            <a:pPr marL="457200" indent="-457200">
              <a:buFont typeface="Arial" panose="020B0604020202020204" pitchFamily="34" charset="0"/>
              <a:buChar char="•"/>
            </a:pPr>
            <a:r>
              <a:rPr lang="en-GB" dirty="0"/>
              <a:t>Concomitant medications</a:t>
            </a:r>
          </a:p>
          <a:p>
            <a:pPr marL="457200" indent="-457200">
              <a:buFont typeface="Arial" panose="020B0604020202020204" pitchFamily="34" charset="0"/>
              <a:buChar char="•"/>
            </a:pPr>
            <a:r>
              <a:rPr lang="en-GB" dirty="0"/>
              <a:t>Pre-admission function</a:t>
            </a:r>
          </a:p>
          <a:p>
            <a:pPr marL="457200" indent="-457200">
              <a:buFont typeface="Arial" panose="020B0604020202020204" pitchFamily="34" charset="0"/>
              <a:buChar char="•"/>
            </a:pPr>
            <a:r>
              <a:rPr lang="en-GB" dirty="0"/>
              <a:t>ICP prior to randomisation</a:t>
            </a:r>
          </a:p>
          <a:p>
            <a:pPr marL="457200" indent="-457200">
              <a:buFont typeface="Arial" panose="020B0604020202020204" pitchFamily="34" charset="0"/>
              <a:buChar char="•"/>
            </a:pPr>
            <a:r>
              <a:rPr lang="en-GB" dirty="0"/>
              <a:t>Serum Sodium at randomisation </a:t>
            </a:r>
          </a:p>
          <a:p>
            <a:pPr marL="457200" indent="-457200">
              <a:buFont typeface="Arial" panose="020B0604020202020204" pitchFamily="34" charset="0"/>
              <a:buChar char="•"/>
            </a:pPr>
            <a:r>
              <a:rPr lang="en-GB" dirty="0"/>
              <a:t>Hyperosmolar therapy prior to randomisation</a:t>
            </a:r>
          </a:p>
          <a:p>
            <a:pPr marL="457200" indent="-457200">
              <a:buFont typeface="Arial" panose="020B0604020202020204" pitchFamily="34" charset="0"/>
              <a:buChar char="•"/>
            </a:pPr>
            <a:r>
              <a:rPr lang="en-GB" dirty="0"/>
              <a:t>CT Scan appearance (routine scan prior to randomisation)</a:t>
            </a:r>
          </a:p>
          <a:p>
            <a:pPr marL="457200" indent="-457200">
              <a:buFont typeface="Arial" panose="020B0604020202020204" pitchFamily="34" charset="0"/>
              <a:buChar char="•"/>
            </a:pPr>
            <a:r>
              <a:rPr lang="en-GB" dirty="0"/>
              <a:t>GCS</a:t>
            </a:r>
          </a:p>
          <a:p>
            <a:pPr marL="457200" indent="-457200">
              <a:buFont typeface="Arial" panose="020B0604020202020204" pitchFamily="34" charset="0"/>
              <a:buChar char="•"/>
            </a:pPr>
            <a:r>
              <a:rPr lang="en-GB" dirty="0"/>
              <a:t>Pregnancy test (if applicable)</a:t>
            </a:r>
          </a:p>
        </p:txBody>
      </p:sp>
      <p:sp>
        <p:nvSpPr>
          <p:cNvPr id="3" name="Text Placeholder 2"/>
          <p:cNvSpPr>
            <a:spLocks noGrp="1"/>
          </p:cNvSpPr>
          <p:nvPr>
            <p:ph type="body" sz="quarter" idx="10"/>
          </p:nvPr>
        </p:nvSpPr>
        <p:spPr>
          <a:xfrm>
            <a:off x="395536" y="476246"/>
            <a:ext cx="8634164" cy="648816"/>
          </a:xfrm>
        </p:spPr>
        <p:txBody>
          <a:bodyPr/>
          <a:lstStyle/>
          <a:p>
            <a:r>
              <a:rPr lang="en-GB" dirty="0"/>
              <a:t>Baseline </a:t>
            </a:r>
            <a:r>
              <a:rPr lang="en-GB" dirty="0" err="1"/>
              <a:t>eCRF</a:t>
            </a:r>
            <a:endParaRPr lang="en-GB" dirty="0"/>
          </a:p>
        </p:txBody>
      </p:sp>
      <p:sp>
        <p:nvSpPr>
          <p:cNvPr id="4" name="TextBox 3"/>
          <p:cNvSpPr txBox="1"/>
          <p:nvPr/>
        </p:nvSpPr>
        <p:spPr>
          <a:xfrm>
            <a:off x="8077200" y="6439678"/>
            <a:ext cx="952500" cy="369332"/>
          </a:xfrm>
          <a:prstGeom prst="rect">
            <a:avLst/>
          </a:prstGeom>
          <a:noFill/>
        </p:spPr>
        <p:txBody>
          <a:bodyPr wrap="square" rtlCol="0">
            <a:spAutoFit/>
          </a:bodyPr>
          <a:lstStyle/>
          <a:p>
            <a:r>
              <a:rPr lang="en-GB" dirty="0"/>
              <a:t>Slide 55</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36875291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5150835"/>
          </a:xfrm>
        </p:spPr>
        <p:txBody>
          <a:bodyPr/>
          <a:lstStyle/>
          <a:p>
            <a:pPr marL="457200" indent="-457200">
              <a:buFont typeface="Arial" panose="020B0604020202020204" pitchFamily="34" charset="0"/>
              <a:buChar char="•"/>
            </a:pPr>
            <a:r>
              <a:rPr lang="en-GB" sz="2800" dirty="0"/>
              <a:t>Start on day 0 from time of randomisation (day 0 = day of randomisation) </a:t>
            </a:r>
          </a:p>
          <a:p>
            <a:pPr marL="457200" indent="-457200">
              <a:buFont typeface="Arial" panose="020B0604020202020204" pitchFamily="34" charset="0"/>
              <a:buChar char="•"/>
            </a:pPr>
            <a:r>
              <a:rPr lang="en-GB" sz="2800" dirty="0"/>
              <a:t>The following measurements should be collected </a:t>
            </a:r>
            <a:r>
              <a:rPr lang="en-GB" sz="2800" b="1" dirty="0"/>
              <a:t>hourly</a:t>
            </a:r>
            <a:r>
              <a:rPr lang="en-GB" sz="2800" dirty="0"/>
              <a:t> whilst ICP is being monitored i.e. until bolt removed: </a:t>
            </a:r>
          </a:p>
          <a:p>
            <a:pPr marL="1200150" lvl="1" indent="-457200">
              <a:buFont typeface="Arial" panose="020B0604020202020204" pitchFamily="34" charset="0"/>
              <a:buChar char="•"/>
            </a:pPr>
            <a:r>
              <a:rPr lang="en-GB" dirty="0"/>
              <a:t>Intracranial Pressure (ICP), </a:t>
            </a:r>
          </a:p>
          <a:p>
            <a:pPr marL="1200150" lvl="1" indent="-457200">
              <a:buFont typeface="Arial" panose="020B0604020202020204" pitchFamily="34" charset="0"/>
              <a:buChar char="•"/>
            </a:pPr>
            <a:r>
              <a:rPr lang="en-GB" dirty="0"/>
              <a:t>Mean Arterial Pressure (MAP) </a:t>
            </a:r>
          </a:p>
          <a:p>
            <a:pPr marL="1200150" lvl="1" indent="-457200">
              <a:buFont typeface="Arial" panose="020B0604020202020204" pitchFamily="34" charset="0"/>
              <a:buChar char="•"/>
            </a:pPr>
            <a:r>
              <a:rPr lang="en-GB" dirty="0"/>
              <a:t>Serum Sodium </a:t>
            </a:r>
          </a:p>
          <a:p>
            <a:pPr marL="457200" indent="-457200">
              <a:buFont typeface="Arial" panose="020B0604020202020204" pitchFamily="34" charset="0"/>
              <a:buChar char="•"/>
            </a:pPr>
            <a:r>
              <a:rPr lang="en-GB" sz="2800" dirty="0"/>
              <a:t>Organ support recorded daily for duration of patient’s stay on critical care.</a:t>
            </a:r>
          </a:p>
        </p:txBody>
      </p:sp>
      <p:sp>
        <p:nvSpPr>
          <p:cNvPr id="3" name="Text Placeholder 2"/>
          <p:cNvSpPr>
            <a:spLocks noGrp="1"/>
          </p:cNvSpPr>
          <p:nvPr>
            <p:ph type="body" sz="quarter" idx="10"/>
          </p:nvPr>
        </p:nvSpPr>
        <p:spPr>
          <a:xfrm>
            <a:off x="395536" y="615363"/>
            <a:ext cx="6192763" cy="648816"/>
          </a:xfrm>
        </p:spPr>
        <p:txBody>
          <a:bodyPr/>
          <a:lstStyle/>
          <a:p>
            <a:r>
              <a:rPr lang="en-GB" dirty="0"/>
              <a:t>Daily Data Collection</a:t>
            </a:r>
          </a:p>
        </p:txBody>
      </p:sp>
      <p:sp>
        <p:nvSpPr>
          <p:cNvPr id="4" name="TextBox 3"/>
          <p:cNvSpPr txBox="1"/>
          <p:nvPr/>
        </p:nvSpPr>
        <p:spPr>
          <a:xfrm>
            <a:off x="8067040" y="6439678"/>
            <a:ext cx="962660" cy="369332"/>
          </a:xfrm>
          <a:prstGeom prst="rect">
            <a:avLst/>
          </a:prstGeom>
          <a:noFill/>
        </p:spPr>
        <p:txBody>
          <a:bodyPr wrap="square" rtlCol="0">
            <a:spAutoFit/>
          </a:bodyPr>
          <a:lstStyle/>
          <a:p>
            <a:r>
              <a:rPr lang="en-GB" dirty="0"/>
              <a:t>Slide </a:t>
            </a:r>
            <a:fld id="{E92458C1-D1CD-4ADE-A8E1-16ABD8BCAEFD}" type="slidenum">
              <a:rPr lang="en-GB" smtClean="0"/>
              <a:t>57</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130284339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5150835"/>
          </a:xfrm>
        </p:spPr>
        <p:txBody>
          <a:bodyPr/>
          <a:lstStyle/>
          <a:p>
            <a:r>
              <a:rPr lang="en-GB" sz="2800" dirty="0"/>
              <a:t>To be completed in the database as and when required:</a:t>
            </a:r>
          </a:p>
          <a:p>
            <a:pPr marL="457200" indent="-457200">
              <a:buFont typeface="Arial" panose="020B0604020202020204" pitchFamily="34" charset="0"/>
              <a:buChar char="•"/>
            </a:pPr>
            <a:r>
              <a:rPr lang="en-GB" sz="2800" dirty="0"/>
              <a:t>Critical Care Discharge Form</a:t>
            </a:r>
          </a:p>
          <a:p>
            <a:pPr marL="457200" indent="-457200">
              <a:buFont typeface="Arial" panose="020B0604020202020204" pitchFamily="34" charset="0"/>
              <a:buChar char="•"/>
            </a:pPr>
            <a:r>
              <a:rPr lang="en-GB" sz="2800" dirty="0"/>
              <a:t>Hospital Discharge Form</a:t>
            </a:r>
          </a:p>
          <a:p>
            <a:pPr marL="457200" indent="-457200">
              <a:buFont typeface="Arial" panose="020B0604020202020204" pitchFamily="34" charset="0"/>
              <a:buChar char="•"/>
            </a:pPr>
            <a:r>
              <a:rPr lang="en-GB" sz="2800" dirty="0"/>
              <a:t>Death Notification Form </a:t>
            </a:r>
          </a:p>
          <a:p>
            <a:pPr marL="457200" indent="-457200">
              <a:buFont typeface="Arial" panose="020B0604020202020204" pitchFamily="34" charset="0"/>
              <a:buChar char="•"/>
            </a:pPr>
            <a:r>
              <a:rPr lang="en-GB" sz="2800" dirty="0"/>
              <a:t>Withdrawal form</a:t>
            </a:r>
          </a:p>
          <a:p>
            <a:pPr marL="457200" indent="-457200">
              <a:buFont typeface="Arial" panose="020B0604020202020204" pitchFamily="34" charset="0"/>
              <a:buChar char="•"/>
            </a:pPr>
            <a:r>
              <a:rPr lang="en-GB" sz="2800" dirty="0"/>
              <a:t>End of Trial – this should also be completed on paper and emailed to WCTU. </a:t>
            </a:r>
          </a:p>
          <a:p>
            <a:pPr marL="457200" indent="-457200">
              <a:buFont typeface="Arial" panose="020B0604020202020204" pitchFamily="34" charset="0"/>
              <a:buChar char="•"/>
            </a:pPr>
            <a:r>
              <a:rPr lang="en-GB" sz="2800" dirty="0"/>
              <a:t>Protocol Non-compliance</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t>SAEs are </a:t>
            </a:r>
            <a:r>
              <a:rPr lang="en-GB" sz="2800" u="sng" dirty="0"/>
              <a:t>paper forms </a:t>
            </a:r>
            <a:r>
              <a:rPr lang="en-GB" sz="2800" dirty="0"/>
              <a:t>– complete and email to WCTU</a:t>
            </a:r>
          </a:p>
        </p:txBody>
      </p:sp>
      <p:sp>
        <p:nvSpPr>
          <p:cNvPr id="3" name="Text Placeholder 2"/>
          <p:cNvSpPr>
            <a:spLocks noGrp="1"/>
          </p:cNvSpPr>
          <p:nvPr>
            <p:ph type="body" sz="quarter" idx="10"/>
          </p:nvPr>
        </p:nvSpPr>
        <p:spPr>
          <a:xfrm>
            <a:off x="395462" y="800654"/>
            <a:ext cx="6192763" cy="648816"/>
          </a:xfrm>
        </p:spPr>
        <p:txBody>
          <a:bodyPr/>
          <a:lstStyle/>
          <a:p>
            <a:r>
              <a:rPr lang="en-GB" dirty="0"/>
              <a:t>Other </a:t>
            </a:r>
            <a:r>
              <a:rPr lang="en-GB" dirty="0" err="1"/>
              <a:t>eCRFs</a:t>
            </a:r>
            <a:endParaRPr lang="en-GB" dirty="0"/>
          </a:p>
        </p:txBody>
      </p:sp>
      <p:sp>
        <p:nvSpPr>
          <p:cNvPr id="4" name="TextBox 3"/>
          <p:cNvSpPr txBox="1"/>
          <p:nvPr/>
        </p:nvSpPr>
        <p:spPr>
          <a:xfrm>
            <a:off x="8097520" y="6439678"/>
            <a:ext cx="932180" cy="369332"/>
          </a:xfrm>
          <a:prstGeom prst="rect">
            <a:avLst/>
          </a:prstGeom>
          <a:noFill/>
        </p:spPr>
        <p:txBody>
          <a:bodyPr wrap="square" rtlCol="0">
            <a:spAutoFit/>
          </a:bodyPr>
          <a:lstStyle/>
          <a:p>
            <a:r>
              <a:rPr lang="en-GB" dirty="0"/>
              <a:t>Slide </a:t>
            </a:r>
            <a:fld id="{AAE6ABD5-8BC8-4DB9-9510-574E7956786F}" type="slidenum">
              <a:rPr lang="en-GB" smtClean="0"/>
              <a:t>58</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20569494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1466449"/>
          </a:xfrm>
        </p:spPr>
        <p:txBody>
          <a:bodyPr/>
          <a:lstStyle/>
          <a:p>
            <a:pPr marL="457200" indent="-457200">
              <a:buFont typeface="Arial" panose="020B0604020202020204" pitchFamily="34" charset="0"/>
              <a:buChar char="•"/>
            </a:pPr>
            <a:r>
              <a:rPr lang="en-GB" sz="2800" dirty="0"/>
              <a:t>Queries will be sent out to sites on a monthly basis to request missing data and for any data clarifications.</a:t>
            </a:r>
          </a:p>
          <a:p>
            <a:pPr marL="457200" indent="-457200">
              <a:buFont typeface="Arial" panose="020B0604020202020204" pitchFamily="34" charset="0"/>
              <a:buChar char="•"/>
            </a:pPr>
            <a:r>
              <a:rPr lang="en-GB" sz="2800" dirty="0"/>
              <a:t>Self-evident corrections:</a:t>
            </a:r>
            <a:endParaRPr lang="en-GB" sz="2800" dirty="0">
              <a:solidFill>
                <a:srgbClr val="92D050"/>
              </a:solidFill>
            </a:endParaRPr>
          </a:p>
          <a:p>
            <a:endParaRPr lang="en-GB" sz="2800" dirty="0"/>
          </a:p>
        </p:txBody>
      </p:sp>
      <p:sp>
        <p:nvSpPr>
          <p:cNvPr id="3" name="Text Placeholder 2"/>
          <p:cNvSpPr>
            <a:spLocks noGrp="1"/>
          </p:cNvSpPr>
          <p:nvPr>
            <p:ph type="body" sz="quarter" idx="10"/>
          </p:nvPr>
        </p:nvSpPr>
        <p:spPr>
          <a:xfrm>
            <a:off x="395462" y="800654"/>
            <a:ext cx="6192763" cy="648816"/>
          </a:xfrm>
        </p:spPr>
        <p:txBody>
          <a:bodyPr/>
          <a:lstStyle/>
          <a:p>
            <a:r>
              <a:rPr lang="en-GB" dirty="0"/>
              <a:t>Data Management</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2560498661"/>
              </p:ext>
            </p:extLst>
          </p:nvPr>
        </p:nvGraphicFramePr>
        <p:xfrm>
          <a:off x="395462" y="2890775"/>
          <a:ext cx="8352810" cy="3162126"/>
        </p:xfrm>
        <a:graphic>
          <a:graphicData uri="http://schemas.openxmlformats.org/drawingml/2006/table">
            <a:tbl>
              <a:tblPr firstRow="1" firstCol="1" bandRow="1"/>
              <a:tblGrid>
                <a:gridCol w="1481382">
                  <a:extLst>
                    <a:ext uri="{9D8B030D-6E8A-4147-A177-3AD203B41FA5}">
                      <a16:colId xmlns:a16="http://schemas.microsoft.com/office/drawing/2014/main" val="1048930629"/>
                    </a:ext>
                  </a:extLst>
                </a:gridCol>
                <a:gridCol w="6871428">
                  <a:extLst>
                    <a:ext uri="{9D8B030D-6E8A-4147-A177-3AD203B41FA5}">
                      <a16:colId xmlns:a16="http://schemas.microsoft.com/office/drawing/2014/main" val="2301640327"/>
                    </a:ext>
                  </a:extLst>
                </a:gridCol>
              </a:tblGrid>
              <a:tr h="183707">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All forms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4275011904"/>
                  </a:ext>
                </a:extLst>
              </a:tr>
              <a:tr h="91853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Header</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In the event of CRFs being sent through the post:</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TNO is missing from one or more pages but is present on an attached page or can be worked out through other information, transcribe in green pen onto pages where missing, initial and date.</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Site/Randomising Site is missing from the header, check whether it has been received with other information that identifies the site or that it corresponds to the TNO on the online database and write it on in green pen, initial and date.</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In the event of CRFs being sent via email:</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any information is missing from a CRF but sufficient audit trail is in place, e.g. the body of the email specifies the TNO and it is clear which site sent the data, these details can be used when entering information onto the database.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6235041"/>
                  </a:ext>
                </a:extLst>
              </a:tr>
              <a:tr h="367415">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Particularly at the beginning of a new year sites may record the incorrect year. This can be self-evidently corrected if the date has not yet occurred or you are certain of the year it should say.</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9836976"/>
                  </a:ext>
                </a:extLst>
              </a:tr>
              <a:tr h="18370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Decimal places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If values are supplied to more decimal places than required you may round up or down as appropriate.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6092259"/>
                  </a:ext>
                </a:extLst>
              </a:tr>
              <a:tr h="91853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Yes/No questions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(Not relevant for Screening and Eligibility Form or Randomisation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a yes/no box is left blank where a question that asks if further information has been provided, this can be amended to ‘yes’ if further information has been provided.</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a site or participant has answered ‘no’ and provided further information this should be amended to ‘yes’ and the information added to the database.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4414810"/>
                  </a:ext>
                </a:extLst>
              </a:tr>
            </a:tbl>
          </a:graphicData>
        </a:graphic>
      </p:graphicFrame>
      <p:sp>
        <p:nvSpPr>
          <p:cNvPr id="8" name="TextBox 7"/>
          <p:cNvSpPr txBox="1"/>
          <p:nvPr/>
        </p:nvSpPr>
        <p:spPr>
          <a:xfrm>
            <a:off x="8096626" y="6419357"/>
            <a:ext cx="967154" cy="369332"/>
          </a:xfrm>
          <a:prstGeom prst="rect">
            <a:avLst/>
          </a:prstGeom>
          <a:solidFill>
            <a:schemeClr val="bg1"/>
          </a:solidFill>
          <a:effectLst>
            <a:softEdge rad="63500"/>
          </a:effectLst>
        </p:spPr>
        <p:txBody>
          <a:bodyPr wrap="square" rtlCol="0">
            <a:spAutoFit/>
          </a:bodyPr>
          <a:lstStyle/>
          <a:p>
            <a:r>
              <a:rPr lang="en-GB" dirty="0"/>
              <a:t>Slide </a:t>
            </a:r>
            <a:fld id="{EFAE6FD6-7410-4696-B25C-F6C8790ED26A}" type="slidenum">
              <a:rPr lang="en-GB" smtClean="0"/>
              <a:t>59</a:t>
            </a:fld>
            <a:endParaRPr lang="en-GB" dirty="0"/>
          </a:p>
        </p:txBody>
      </p:sp>
    </p:spTree>
    <p:extLst>
      <p:ext uri="{BB962C8B-B14F-4D97-AF65-F5344CB8AC3E}">
        <p14:creationId xmlns:p14="http://schemas.microsoft.com/office/powerpoint/2010/main" val="4131092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968" y="588441"/>
            <a:ext cx="6719713" cy="648816"/>
          </a:xfrm>
        </p:spPr>
        <p:txBody>
          <a:bodyPr/>
          <a:lstStyle/>
          <a:p>
            <a:r>
              <a:rPr lang="en-US" dirty="0"/>
              <a:t>Current evidence for osmotherapy</a:t>
            </a:r>
          </a:p>
        </p:txBody>
      </p:sp>
      <p:sp>
        <p:nvSpPr>
          <p:cNvPr id="6" name="Content Placeholder 2">
            <a:extLst>
              <a:ext uri="{FF2B5EF4-FFF2-40B4-BE49-F238E27FC236}">
                <a16:creationId xmlns:a16="http://schemas.microsoft.com/office/drawing/2014/main" id="{18FDF396-116F-C845-B061-09ED9FE44488}"/>
              </a:ext>
            </a:extLst>
          </p:cNvPr>
          <p:cNvSpPr txBox="1">
            <a:spLocks/>
          </p:cNvSpPr>
          <p:nvPr/>
        </p:nvSpPr>
        <p:spPr>
          <a:xfrm>
            <a:off x="542925" y="1878901"/>
            <a:ext cx="7886700" cy="4237510"/>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dirty="0"/>
              <a:t>Seven published SRs based on 18 index trials</a:t>
            </a:r>
          </a:p>
          <a:p>
            <a:r>
              <a:rPr lang="en-US" dirty="0"/>
              <a:t>Trials limited by:</a:t>
            </a:r>
          </a:p>
          <a:p>
            <a:pPr lvl="1"/>
            <a:r>
              <a:rPr lang="en-US" dirty="0"/>
              <a:t>Low sample sizes (only 1 trial with &gt; 100 pts)</a:t>
            </a:r>
          </a:p>
          <a:p>
            <a:pPr lvl="1"/>
            <a:r>
              <a:rPr lang="en-US" dirty="0"/>
              <a:t>Moderate to high risk of bias/inconsistency/imprecision/indirectness</a:t>
            </a:r>
          </a:p>
          <a:p>
            <a:pPr lvl="1">
              <a:spcAft>
                <a:spcPts val="1200"/>
              </a:spcAft>
            </a:pPr>
            <a:r>
              <a:rPr lang="en-US" dirty="0"/>
              <a:t>Range of time scales (spanning over 3 decades)</a:t>
            </a:r>
          </a:p>
          <a:p>
            <a:pPr>
              <a:spcAft>
                <a:spcPts val="1200"/>
              </a:spcAft>
            </a:pPr>
            <a:r>
              <a:rPr lang="en-US" dirty="0"/>
              <a:t>Low quality evidence that mannitol/HTS effective in reducing ICP</a:t>
            </a:r>
          </a:p>
          <a:p>
            <a:pPr>
              <a:spcAft>
                <a:spcPts val="1200"/>
              </a:spcAft>
            </a:pPr>
            <a:r>
              <a:rPr lang="en-US" dirty="0"/>
              <a:t>Suggestion of mortality benefit with HTS compared to mannitol but hard to interpret due to quality/bias</a:t>
            </a:r>
          </a:p>
          <a:p>
            <a:r>
              <a:rPr lang="en-US" b="1" dirty="0"/>
              <a:t>Overall insufficient evidence to </a:t>
            </a:r>
            <a:r>
              <a:rPr lang="en-US" b="1" dirty="0" err="1"/>
              <a:t>favour</a:t>
            </a:r>
            <a:r>
              <a:rPr lang="en-US" b="1" dirty="0"/>
              <a:t> either mannitol or HTS</a:t>
            </a:r>
            <a:endParaRPr lang="en-US" sz="750" b="1"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6</a:t>
            </a:r>
          </a:p>
        </p:txBody>
      </p:sp>
    </p:spTree>
    <p:extLst>
      <p:ext uri="{BB962C8B-B14F-4D97-AF65-F5344CB8AC3E}">
        <p14:creationId xmlns:p14="http://schemas.microsoft.com/office/powerpoint/2010/main" val="312541741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r>
              <a:rPr lang="en-GB" dirty="0"/>
              <a:t>Slide </a:t>
            </a:r>
            <a:fld id="{6E93805C-474A-4C18-96F4-93CC79F8E70A}" type="slidenum">
              <a:rPr lang="en-GB" smtClean="0"/>
              <a:t>60</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1733133901"/>
              </p:ext>
            </p:extLst>
          </p:nvPr>
        </p:nvGraphicFramePr>
        <p:xfrm>
          <a:off x="447040" y="2198688"/>
          <a:ext cx="8388921" cy="4087325"/>
        </p:xfrm>
        <a:graphic>
          <a:graphicData uri="http://schemas.openxmlformats.org/drawingml/2006/table">
            <a:tbl>
              <a:tblPr firstRow="1" firstCol="1" bandRow="1"/>
              <a:tblGrid>
                <a:gridCol w="1371480">
                  <a:extLst>
                    <a:ext uri="{9D8B030D-6E8A-4147-A177-3AD203B41FA5}">
                      <a16:colId xmlns:a16="http://schemas.microsoft.com/office/drawing/2014/main" val="1246232556"/>
                    </a:ext>
                  </a:extLst>
                </a:gridCol>
                <a:gridCol w="7017441">
                  <a:extLst>
                    <a:ext uri="{9D8B030D-6E8A-4147-A177-3AD203B41FA5}">
                      <a16:colId xmlns:a16="http://schemas.microsoft.com/office/drawing/2014/main" val="2013312948"/>
                    </a:ext>
                  </a:extLst>
                </a:gridCol>
              </a:tblGrid>
              <a:tr h="154720">
                <a:tc gridSpan="2">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Baseline</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1869210091"/>
                  </a:ext>
                </a:extLst>
              </a:tr>
              <a:tr h="46416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Was a pregnancy test done?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the participant’s gender is recorded as male and the question has not been completed, you can tick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5092521"/>
                  </a:ext>
                </a:extLst>
              </a:tr>
              <a:tr h="154720">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Serious Adverse Event Form – Initial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3600957870"/>
                  </a:ext>
                </a:extLst>
              </a:tr>
              <a:tr h="61888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3.1</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you have queried with the site to ask them to change the SOC number and adverse event term, but they change only one in response, as long as stated in the query which SOC number and adverse event you wanted it changing to, this can be self-evidently corrected.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7708122"/>
                  </a:ext>
                </a:extLst>
              </a:tr>
              <a:tr h="77360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4.6</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no answer is selected here you need to query it with site, unless you are aware that the patient is no longer taking the medication (i.e. completed or withdrawn). In this case, please select ‘No’ and write the explanation onto the form. If ‘Yes’ has been ticked incorrectly as the patient had already stopped medication prior to event becoming serious, this can be amended to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2720111"/>
                  </a:ext>
                </a:extLst>
              </a:tr>
              <a:tr h="154720">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Serious Adverse Event Form – Follow-up</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736604364"/>
                  </a:ext>
                </a:extLst>
              </a:tr>
              <a:tr h="1392482">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3.1</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information is completed below this question, you may select ‘Yes’ if not already ticked but you must check the initial SAE to see if there has actually been a change. If there is no change, you can tick ‘No’. You can also amend any ‘Yes’ that has incorrectly been ticked due to information being the same on checking with initial SAE.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you have queried with the site to ask them to change the SOC number and adverse event term, but they change only one in response, as long as stated in the query which SOC number and adverse event you wanted it changing to, this can be self-evidently corrected.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2039428"/>
                  </a:ext>
                </a:extLst>
              </a:tr>
              <a:tr h="309440">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4.3</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‘Yes’ has been ticked incorrectly as the patient had already stopped medication prior to event becoming serious, this can be amended to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5842457"/>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514802143"/>
              </p:ext>
            </p:extLst>
          </p:nvPr>
        </p:nvGraphicFramePr>
        <p:xfrm>
          <a:off x="447040" y="1647566"/>
          <a:ext cx="8388921" cy="551122"/>
        </p:xfrm>
        <a:graphic>
          <a:graphicData uri="http://schemas.openxmlformats.org/drawingml/2006/table">
            <a:tbl>
              <a:tblPr firstRow="1" firstCol="1" bandRow="1"/>
              <a:tblGrid>
                <a:gridCol w="1487786">
                  <a:extLst>
                    <a:ext uri="{9D8B030D-6E8A-4147-A177-3AD203B41FA5}">
                      <a16:colId xmlns:a16="http://schemas.microsoft.com/office/drawing/2014/main" val="2925606934"/>
                    </a:ext>
                  </a:extLst>
                </a:gridCol>
                <a:gridCol w="6901135">
                  <a:extLst>
                    <a:ext uri="{9D8B030D-6E8A-4147-A177-3AD203B41FA5}">
                      <a16:colId xmlns:a16="http://schemas.microsoft.com/office/drawing/2014/main" val="4115536859"/>
                    </a:ext>
                  </a:extLst>
                </a:gridCol>
              </a:tblGrid>
              <a:tr h="551122">
                <a:tc>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Free text boxes</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sites denote an upward or downward arrow you can replace these with the words ‘Increased’, ‘raised’ or ‘decreased’.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Recognised medical shorthand can be converted to full text.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6019494"/>
                  </a:ext>
                </a:extLst>
              </a:tr>
            </a:tbl>
          </a:graphicData>
        </a:graphic>
      </p:graphicFrame>
    </p:spTree>
    <p:extLst>
      <p:ext uri="{BB962C8B-B14F-4D97-AF65-F5344CB8AC3E}">
        <p14:creationId xmlns:p14="http://schemas.microsoft.com/office/powerpoint/2010/main" val="9165355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r>
              <a:rPr lang="en-GB" dirty="0"/>
              <a:t>Slide </a:t>
            </a:r>
            <a:fld id="{48999A27-5179-44E9-99C5-8AB457422E9B}" type="slidenum">
              <a:rPr lang="en-GB" smtClean="0"/>
              <a:t>61</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350141606"/>
              </p:ext>
            </p:extLst>
          </p:nvPr>
        </p:nvGraphicFramePr>
        <p:xfrm>
          <a:off x="548640" y="1601668"/>
          <a:ext cx="8138159" cy="4283053"/>
        </p:xfrm>
        <a:graphic>
          <a:graphicData uri="http://schemas.openxmlformats.org/drawingml/2006/table">
            <a:tbl>
              <a:tblPr firstRow="1" firstCol="1" bandRow="1"/>
              <a:tblGrid>
                <a:gridCol w="1330484">
                  <a:extLst>
                    <a:ext uri="{9D8B030D-6E8A-4147-A177-3AD203B41FA5}">
                      <a16:colId xmlns:a16="http://schemas.microsoft.com/office/drawing/2014/main" val="3287373438"/>
                    </a:ext>
                  </a:extLst>
                </a:gridCol>
                <a:gridCol w="6807675">
                  <a:extLst>
                    <a:ext uri="{9D8B030D-6E8A-4147-A177-3AD203B41FA5}">
                      <a16:colId xmlns:a16="http://schemas.microsoft.com/office/drawing/2014/main" val="3542829561"/>
                    </a:ext>
                  </a:extLst>
                </a:gridCol>
              </a:tblGrid>
              <a:tr h="693573">
                <a:tc gridSpan="2">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In the event of a participant’s death numerous data fields, which could easily be missed on the online database, ask for the participant’s mortality status and multiple drop downs will need to be completed on each form.  </a:t>
                      </a: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Providing the Death Notification Form has been completed</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 relevant mortality status fields in the below listed forms can be self-evident corrected to dead/deceased as applicable and the date of death completed as required.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hMerge="1">
                  <a:txBody>
                    <a:bodyPr/>
                    <a:lstStyle/>
                    <a:p>
                      <a:endParaRPr lang="en-GB"/>
                    </a:p>
                  </a:txBody>
                  <a:tcPr/>
                </a:tc>
                <a:extLst>
                  <a:ext uri="{0D108BD9-81ED-4DB2-BD59-A6C34878D82A}">
                    <a16:rowId xmlns:a16="http://schemas.microsoft.com/office/drawing/2014/main" val="544218417"/>
                  </a:ext>
                </a:extLst>
              </a:tr>
              <a:tr h="277429">
                <a:tc gridSpan="2">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Critical Care Discharge Form - </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the participant died before discharge from ICU we would want this form to be completed with the details of the participant’s death</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1534046381"/>
                  </a:ext>
                </a:extLst>
              </a:tr>
              <a:tr h="416144">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 and time of ICU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For this field we want the date and time of the participant’s death.  These details can be copied from the Death Notification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9656092"/>
                  </a:ext>
                </a:extLst>
              </a:tr>
              <a:tr h="277429">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Vital status on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Tick the box labelled ‘Dead’</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9259445"/>
                  </a:ext>
                </a:extLst>
              </a:tr>
              <a:tr h="277429">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Discharge destination</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Tick the box labelled ‘N/A – patient died’</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3142524"/>
                  </a:ext>
                </a:extLst>
              </a:tr>
              <a:tr h="554859">
                <a:tc gridSpan="2">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Hospital Discharge Form (both Trial and Final Hospital sections)- </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the participant died before discharge from hospital, but were alive when discharged from critical care, we would want this form to be completed with the details of the participant’s death.  If the participant dies at the trial hospital we only require details for the trial hospital, final hospital details can be left blank.</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2013800224"/>
                  </a:ext>
                </a:extLst>
              </a:tr>
              <a:tr h="832288">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 and time of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from trial/final hospital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For this field on the relevant form we want the date and time of the participant’s death.  These details can be copied from the Death Notification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4202848"/>
                  </a:ext>
                </a:extLst>
              </a:tr>
              <a:tr h="693573">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If discharged from hospital,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specify location</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Tick the box labelled ‘N/A – patient died’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7256914"/>
                  </a:ext>
                </a:extLst>
              </a:tr>
            </a:tbl>
          </a:graphicData>
        </a:graphic>
      </p:graphicFrame>
    </p:spTree>
    <p:extLst>
      <p:ext uri="{BB962C8B-B14F-4D97-AF65-F5344CB8AC3E}">
        <p14:creationId xmlns:p14="http://schemas.microsoft.com/office/powerpoint/2010/main" val="23630467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r>
              <a:rPr lang="en-GB" dirty="0"/>
              <a:t>Slide </a:t>
            </a:r>
            <a:fld id="{B9FBFDB2-4DE8-4823-9666-CF7F816470D7}" type="slidenum">
              <a:rPr lang="en-GB" smtClean="0"/>
              <a:t>62</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1399978243"/>
              </p:ext>
            </p:extLst>
          </p:nvPr>
        </p:nvGraphicFramePr>
        <p:xfrm>
          <a:off x="615697" y="1588234"/>
          <a:ext cx="8138159" cy="4026135"/>
        </p:xfrm>
        <a:graphic>
          <a:graphicData uri="http://schemas.openxmlformats.org/drawingml/2006/table">
            <a:tbl>
              <a:tblPr firstRow="1" firstCol="1" bandRow="1"/>
              <a:tblGrid>
                <a:gridCol w="1330485">
                  <a:extLst>
                    <a:ext uri="{9D8B030D-6E8A-4147-A177-3AD203B41FA5}">
                      <a16:colId xmlns:a16="http://schemas.microsoft.com/office/drawing/2014/main" val="471457539"/>
                    </a:ext>
                  </a:extLst>
                </a:gridCol>
                <a:gridCol w="6807674">
                  <a:extLst>
                    <a:ext uri="{9D8B030D-6E8A-4147-A177-3AD203B41FA5}">
                      <a16:colId xmlns:a16="http://schemas.microsoft.com/office/drawing/2014/main" val="3570724478"/>
                    </a:ext>
                  </a:extLst>
                </a:gridCol>
              </a:tblGrid>
              <a:tr h="297980">
                <a:tc>
                  <a:txBody>
                    <a:bodyPr/>
                    <a:lstStyle/>
                    <a:p>
                      <a:pPr>
                        <a:spcAft>
                          <a:spcPts val="0"/>
                        </a:spcAft>
                      </a:pPr>
                      <a:r>
                        <a:rPr lang="en-GB" sz="1000" b="1" dirty="0">
                          <a:effectLst/>
                          <a:latin typeface="Calibri" panose="020F0502020204030204" pitchFamily="34" charset="0"/>
                          <a:ea typeface="Times New Roman" panose="02020603050405020304" pitchFamily="18" charset="0"/>
                          <a:cs typeface="Times New Roman" panose="02020603050405020304" pitchFamily="18" charset="0"/>
                        </a:rPr>
                        <a:t>Follow-up information</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243695617"/>
                  </a:ext>
                </a:extLst>
              </a:tr>
              <a:tr h="297980">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Date of assessment</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The assessment date can be completed as the date the Death Notification Form data was received.    </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2052095"/>
                  </a:ext>
                </a:extLst>
              </a:tr>
              <a:tr h="59595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Mortality status at hospital discharge</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Tick the box labelled ‘Deceased’</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7111324"/>
                  </a:ext>
                </a:extLst>
              </a:tr>
              <a:tr h="1191918">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Modified Oxford Handicap Scale at discharge from</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trial/final hospital</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Tick the box labelled ‘Deceased’</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5142197"/>
                  </a:ext>
                </a:extLst>
              </a:tr>
              <a:tr h="148990">
                <a:tc gridSpan="2">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Follow up 3 months – 12 months - </a:t>
                      </a:r>
                      <a:r>
                        <a:rPr lang="en-GB" sz="1000">
                          <a:effectLst/>
                          <a:latin typeface="Calibri" panose="020F0502020204030204" pitchFamily="34" charset="0"/>
                          <a:ea typeface="Times New Roman" panose="02020603050405020304" pitchFamily="18" charset="0"/>
                          <a:cs typeface="Times New Roman" panose="02020603050405020304" pitchFamily="18" charset="0"/>
                        </a:rPr>
                        <a:t>As appropriate</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2854892659"/>
                  </a:ext>
                </a:extLst>
              </a:tr>
              <a:tr h="104292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Date of assessment</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If a participant dies </a:t>
                      </a:r>
                      <a:r>
                        <a:rPr lang="en-GB" sz="1000" u="sng" dirty="0">
                          <a:effectLst/>
                          <a:latin typeface="Calibri" panose="020F0502020204030204" pitchFamily="34" charset="0"/>
                          <a:ea typeface="Times New Roman" panose="02020603050405020304" pitchFamily="18" charset="0"/>
                          <a:cs typeface="Times New Roman" panose="02020603050405020304" pitchFamily="18" charset="0"/>
                        </a:rPr>
                        <a:t>before</a:t>
                      </a: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 3 months no follow-up information is required – leave forms blank.</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If a participant dies </a:t>
                      </a:r>
                      <a:r>
                        <a:rPr lang="en-GB" sz="1000" u="sng" dirty="0">
                          <a:effectLst/>
                          <a:latin typeface="Calibri" panose="020F0502020204030204" pitchFamily="34" charset="0"/>
                          <a:ea typeface="Times New Roman" panose="02020603050405020304" pitchFamily="18" charset="0"/>
                          <a:cs typeface="Times New Roman" panose="02020603050405020304" pitchFamily="18" charset="0"/>
                        </a:rPr>
                        <a:t>after</a:t>
                      </a: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 3 or 6 months the following survival check can be completed following receipt of Death Notification Form.  The assessment date can be completed as the date the Death Notification Form data was received.    </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If a participant dies after 3 month only the 6 month survival check is required, the 12 month can be left blank.  </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3087573"/>
                  </a:ext>
                </a:extLst>
              </a:tr>
              <a:tr h="44696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Mortality status at day 180/360</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Tick the box labelled ‘Deceased’ on the relevant form.</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8606344"/>
                  </a:ext>
                </a:extLst>
              </a:tr>
            </a:tbl>
          </a:graphicData>
        </a:graphic>
      </p:graphicFrame>
    </p:spTree>
    <p:extLst>
      <p:ext uri="{BB962C8B-B14F-4D97-AF65-F5344CB8AC3E}">
        <p14:creationId xmlns:p14="http://schemas.microsoft.com/office/powerpoint/2010/main" val="4102134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9762" y="641338"/>
            <a:ext cx="6719713" cy="648816"/>
          </a:xfrm>
        </p:spPr>
        <p:txBody>
          <a:bodyPr/>
          <a:lstStyle/>
          <a:p>
            <a:r>
              <a:rPr lang="en-US" dirty="0"/>
              <a:t>Need for a trial</a:t>
            </a:r>
          </a:p>
        </p:txBody>
      </p:sp>
      <p:sp>
        <p:nvSpPr>
          <p:cNvPr id="5" name="Content Placeholder 2">
            <a:extLst>
              <a:ext uri="{FF2B5EF4-FFF2-40B4-BE49-F238E27FC236}">
                <a16:creationId xmlns:a16="http://schemas.microsoft.com/office/drawing/2014/main" id="{C5F56688-4EEA-244C-9D27-E90019182453}"/>
              </a:ext>
            </a:extLst>
          </p:cNvPr>
          <p:cNvSpPr txBox="1">
            <a:spLocks/>
          </p:cNvSpPr>
          <p:nvPr/>
        </p:nvSpPr>
        <p:spPr>
          <a:xfrm>
            <a:off x="628650" y="1592672"/>
            <a:ext cx="7886700" cy="3718527"/>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sz="1900" dirty="0"/>
              <a:t>Remains unclear if there is a treatment benefit to mannitol/HTS</a:t>
            </a:r>
          </a:p>
          <a:p>
            <a:r>
              <a:rPr lang="en-US" sz="1900" dirty="0"/>
              <a:t>Many UK </a:t>
            </a:r>
            <a:r>
              <a:rPr lang="en-US" sz="1900" dirty="0" err="1"/>
              <a:t>centres</a:t>
            </a:r>
            <a:r>
              <a:rPr lang="en-US" sz="1900" dirty="0"/>
              <a:t> moving towards HTS as first line osmotherapy:</a:t>
            </a:r>
          </a:p>
          <a:p>
            <a:pPr lvl="1"/>
            <a:r>
              <a:rPr lang="en-US" sz="1900" dirty="0"/>
              <a:t>2018 UK survey of practice of clinicians in ED/ICU/Neurosurgery</a:t>
            </a:r>
          </a:p>
          <a:p>
            <a:pPr lvl="1"/>
            <a:r>
              <a:rPr lang="en-US" sz="1900" dirty="0"/>
              <a:t>75% HTS v 25% mannitol for management of ICP </a:t>
            </a:r>
          </a:p>
          <a:p>
            <a:pPr lvl="1"/>
            <a:r>
              <a:rPr lang="en-US" sz="1900" dirty="0"/>
              <a:t>Little empirical evidence to support this</a:t>
            </a:r>
          </a:p>
          <a:p>
            <a:pPr lvl="1">
              <a:spcAft>
                <a:spcPts val="1200"/>
              </a:spcAft>
            </a:pPr>
            <a:r>
              <a:rPr lang="en-US" sz="1900" dirty="0"/>
              <a:t>Widespread variation in practice – timing/dosing of osmotherapy</a:t>
            </a:r>
          </a:p>
          <a:p>
            <a:pPr>
              <a:spcAft>
                <a:spcPts val="1200"/>
              </a:spcAft>
            </a:pPr>
            <a:r>
              <a:rPr lang="en-US" sz="1900" dirty="0"/>
              <a:t>Importance highlighted by HTA commissioning brief</a:t>
            </a:r>
          </a:p>
          <a:p>
            <a:r>
              <a:rPr lang="en-US" sz="1900" dirty="0"/>
              <a:t>Concordance with research gaps identified by:</a:t>
            </a:r>
          </a:p>
          <a:p>
            <a:pPr lvl="1"/>
            <a:r>
              <a:rPr lang="en-US" sz="1900" dirty="0"/>
              <a:t>Brain Trauma Foundation</a:t>
            </a:r>
          </a:p>
          <a:p>
            <a:pPr lvl="1"/>
            <a:r>
              <a:rPr lang="en-US" sz="1900" dirty="0"/>
              <a:t>European Society of Intensive Care Medicine</a:t>
            </a:r>
          </a:p>
          <a:p>
            <a:pPr lvl="1"/>
            <a:r>
              <a:rPr lang="en-US" sz="1900" dirty="0"/>
              <a:t>Recent editorial supporting the publication of the COBI trial protocol</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7</a:t>
            </a:r>
          </a:p>
        </p:txBody>
      </p:sp>
    </p:spTree>
    <p:extLst>
      <p:ext uri="{BB962C8B-B14F-4D97-AF65-F5344CB8AC3E}">
        <p14:creationId xmlns:p14="http://schemas.microsoft.com/office/powerpoint/2010/main" val="2094608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5025" y="602183"/>
            <a:ext cx="6719713" cy="648816"/>
          </a:xfrm>
        </p:spPr>
        <p:txBody>
          <a:bodyPr/>
          <a:lstStyle/>
          <a:p>
            <a:r>
              <a:rPr lang="en-US" dirty="0"/>
              <a:t>Need for a trial</a:t>
            </a:r>
          </a:p>
        </p:txBody>
      </p:sp>
      <p:sp>
        <p:nvSpPr>
          <p:cNvPr id="6" name="Content Placeholder 2">
            <a:extLst>
              <a:ext uri="{FF2B5EF4-FFF2-40B4-BE49-F238E27FC236}">
                <a16:creationId xmlns:a16="http://schemas.microsoft.com/office/drawing/2014/main" id="{C5F56688-4EEA-244C-9D27-E90019182453}"/>
              </a:ext>
            </a:extLst>
          </p:cNvPr>
          <p:cNvSpPr txBox="1">
            <a:spLocks/>
          </p:cNvSpPr>
          <p:nvPr/>
        </p:nvSpPr>
        <p:spPr>
          <a:xfrm>
            <a:off x="399492" y="1791127"/>
            <a:ext cx="4167555" cy="5203231"/>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b="1" dirty="0"/>
              <a:t>2018 UK survey of practice:</a:t>
            </a:r>
          </a:p>
          <a:p>
            <a:pPr lvl="1"/>
            <a:r>
              <a:rPr lang="en-US" sz="1600" dirty="0"/>
              <a:t>Majority support for locating trial in ICU</a:t>
            </a:r>
          </a:p>
          <a:p>
            <a:pPr lvl="1"/>
            <a:r>
              <a:rPr lang="en-US" sz="1600" u="sng" dirty="0"/>
              <a:t>Majority of clinicians would not support placebo trial</a:t>
            </a:r>
          </a:p>
          <a:p>
            <a:pPr lvl="1"/>
            <a:r>
              <a:rPr lang="en-US" sz="1600" dirty="0"/>
              <a:t>90% using bolus osmotherapy first line</a:t>
            </a:r>
          </a:p>
          <a:p>
            <a:pPr lvl="1"/>
            <a:r>
              <a:rPr lang="en-US" sz="1600" dirty="0"/>
              <a:t>Range of concentrations of HTS used</a:t>
            </a:r>
          </a:p>
          <a:p>
            <a:pPr lvl="2"/>
            <a:r>
              <a:rPr lang="en-US" sz="1400" dirty="0"/>
              <a:t>5% and 2.7% most common</a:t>
            </a:r>
          </a:p>
          <a:p>
            <a:pPr lvl="2">
              <a:spcAft>
                <a:spcPts val="1200"/>
              </a:spcAft>
            </a:pPr>
            <a:r>
              <a:rPr lang="en-US" sz="1400" dirty="0"/>
              <a:t>Also 30%, 7%, 15% and 23%</a:t>
            </a:r>
          </a:p>
          <a:p>
            <a:r>
              <a:rPr lang="en-US" sz="2000" dirty="0"/>
              <a:t>COBI Trial </a:t>
            </a:r>
          </a:p>
          <a:p>
            <a:pPr lvl="1"/>
            <a:r>
              <a:rPr lang="en-US" sz="1600" dirty="0"/>
              <a:t>France</a:t>
            </a:r>
          </a:p>
          <a:p>
            <a:pPr lvl="1"/>
            <a:r>
              <a:rPr lang="en-US" sz="1600" dirty="0"/>
              <a:t>Continuous v bolus regimes</a:t>
            </a:r>
          </a:p>
          <a:p>
            <a:pPr lvl="1"/>
            <a:r>
              <a:rPr lang="en-GB" sz="1600" dirty="0"/>
              <a:t>There was no significant difference in the 6-month GOS-E score distribution between the 2 groups</a:t>
            </a:r>
          </a:p>
          <a:p>
            <a:pPr lvl="1"/>
            <a:r>
              <a:rPr lang="en-GB" sz="1600" dirty="0"/>
              <a:t>The rates and durations of the other interventions were not significantly different between the groups</a:t>
            </a:r>
            <a:endParaRPr lang="en-US" sz="1600" dirty="0"/>
          </a:p>
        </p:txBody>
      </p:sp>
      <p:grpSp>
        <p:nvGrpSpPr>
          <p:cNvPr id="7" name="Group 6">
            <a:extLst>
              <a:ext uri="{FF2B5EF4-FFF2-40B4-BE49-F238E27FC236}">
                <a16:creationId xmlns:a16="http://schemas.microsoft.com/office/drawing/2014/main" id="{EADDCCF4-142E-164C-A7F9-BFE962FE83D7}"/>
              </a:ext>
            </a:extLst>
          </p:cNvPr>
          <p:cNvGrpSpPr/>
          <p:nvPr/>
        </p:nvGrpSpPr>
        <p:grpSpPr>
          <a:xfrm>
            <a:off x="4806307" y="3098602"/>
            <a:ext cx="4029654" cy="2711738"/>
            <a:chOff x="4898571" y="2607018"/>
            <a:chExt cx="4054711" cy="2368743"/>
          </a:xfrm>
        </p:grpSpPr>
        <p:pic>
          <p:nvPicPr>
            <p:cNvPr id="8" name="Data_Q29_180221.pdf">
              <a:extLst>
                <a:ext uri="{FF2B5EF4-FFF2-40B4-BE49-F238E27FC236}">
                  <a16:creationId xmlns:a16="http://schemas.microsoft.com/office/drawing/2014/main" id="{39684C3E-10B1-5745-ADEF-01AC61128E84}"/>
                </a:ext>
              </a:extLst>
            </p:cNvPr>
            <p:cNvPicPr>
              <a:picLocks noChangeAspect="1"/>
            </p:cNvPicPr>
            <p:nvPr/>
          </p:nvPicPr>
          <p:blipFill>
            <a:blip r:embed="rId3"/>
            <a:srcRect l="26234" t="20795" r="26234" b="53869"/>
            <a:stretch>
              <a:fillRect/>
            </a:stretch>
          </p:blipFill>
          <p:spPr>
            <a:xfrm>
              <a:off x="4898571" y="2607018"/>
              <a:ext cx="4054711" cy="1971742"/>
            </a:xfrm>
            <a:prstGeom prst="rect">
              <a:avLst/>
            </a:prstGeom>
            <a:ln w="12700">
              <a:miter lim="400000"/>
            </a:ln>
          </p:spPr>
        </p:pic>
        <p:grpSp>
          <p:nvGrpSpPr>
            <p:cNvPr id="9" name="Group 8">
              <a:extLst>
                <a:ext uri="{FF2B5EF4-FFF2-40B4-BE49-F238E27FC236}">
                  <a16:creationId xmlns:a16="http://schemas.microsoft.com/office/drawing/2014/main" id="{DA922DDE-8213-6A40-AB92-65F915FEBEC5}"/>
                </a:ext>
              </a:extLst>
            </p:cNvPr>
            <p:cNvGrpSpPr/>
            <p:nvPr/>
          </p:nvGrpSpPr>
          <p:grpSpPr>
            <a:xfrm>
              <a:off x="5268220" y="4510669"/>
              <a:ext cx="3454131" cy="465092"/>
              <a:chOff x="5268220" y="4510669"/>
              <a:chExt cx="3454131" cy="465092"/>
            </a:xfrm>
          </p:grpSpPr>
          <p:sp>
            <p:nvSpPr>
              <p:cNvPr id="10" name="Shape 202">
                <a:extLst>
                  <a:ext uri="{FF2B5EF4-FFF2-40B4-BE49-F238E27FC236}">
                    <a16:creationId xmlns:a16="http://schemas.microsoft.com/office/drawing/2014/main" id="{97E6629C-D583-B14A-A9F4-DCCEE4105048}"/>
                  </a:ext>
                </a:extLst>
              </p:cNvPr>
              <p:cNvSpPr/>
              <p:nvPr/>
            </p:nvSpPr>
            <p:spPr>
              <a:xfrm>
                <a:off x="5268220" y="4510670"/>
                <a:ext cx="483941" cy="344947"/>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nchor="ctr"/>
              <a:lstStyle/>
              <a:p>
                <a:pPr algn="ctr">
                  <a:defRPr b="0">
                    <a:latin typeface="Calibri"/>
                    <a:ea typeface="Calibri"/>
                    <a:cs typeface="Calibri"/>
                    <a:sym typeface="Calibri"/>
                  </a:defRPr>
                </a:pPr>
                <a:r>
                  <a:rPr sz="600" dirty="0"/>
                  <a:t>Unilateral</a:t>
                </a:r>
              </a:p>
              <a:p>
                <a:pPr algn="ctr">
                  <a:defRPr b="0">
                    <a:latin typeface="Calibri"/>
                    <a:ea typeface="Calibri"/>
                    <a:cs typeface="Calibri"/>
                    <a:sym typeface="Calibri"/>
                  </a:defRPr>
                </a:pPr>
                <a:r>
                  <a:rPr sz="600" dirty="0"/>
                  <a:t>pupil</a:t>
                </a:r>
              </a:p>
            </p:txBody>
          </p:sp>
          <p:sp>
            <p:nvSpPr>
              <p:cNvPr id="11" name="Shape 203">
                <a:extLst>
                  <a:ext uri="{FF2B5EF4-FFF2-40B4-BE49-F238E27FC236}">
                    <a16:creationId xmlns:a16="http://schemas.microsoft.com/office/drawing/2014/main" id="{1B4CDD82-F4F7-494C-AB74-90CAC609D0DE}"/>
                  </a:ext>
                </a:extLst>
              </p:cNvPr>
              <p:cNvSpPr/>
              <p:nvPr/>
            </p:nvSpPr>
            <p:spPr>
              <a:xfrm>
                <a:off x="6086350" y="4516763"/>
                <a:ext cx="417749" cy="344947"/>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nchor="ctr"/>
              <a:lstStyle/>
              <a:p>
                <a:pPr algn="ctr">
                  <a:defRPr b="0">
                    <a:latin typeface="Calibri"/>
                    <a:ea typeface="Calibri"/>
                    <a:cs typeface="Calibri"/>
                    <a:sym typeface="Calibri"/>
                  </a:defRPr>
                </a:pPr>
                <a:r>
                  <a:rPr sz="600" dirty="0"/>
                  <a:t>Bilateral</a:t>
                </a:r>
              </a:p>
              <a:p>
                <a:pPr algn="ctr">
                  <a:defRPr b="0">
                    <a:latin typeface="Calibri"/>
                    <a:ea typeface="Calibri"/>
                    <a:cs typeface="Calibri"/>
                    <a:sym typeface="Calibri"/>
                  </a:defRPr>
                </a:pPr>
                <a:r>
                  <a:rPr sz="600" dirty="0"/>
                  <a:t>pupils</a:t>
                </a:r>
              </a:p>
            </p:txBody>
          </p:sp>
          <p:sp>
            <p:nvSpPr>
              <p:cNvPr id="12" name="Shape 204">
                <a:extLst>
                  <a:ext uri="{FF2B5EF4-FFF2-40B4-BE49-F238E27FC236}">
                    <a16:creationId xmlns:a16="http://schemas.microsoft.com/office/drawing/2014/main" id="{8A721F66-9CC5-CA47-B87B-4C6E6CE8A761}"/>
                  </a:ext>
                </a:extLst>
              </p:cNvPr>
              <p:cNvSpPr/>
              <p:nvPr/>
            </p:nvSpPr>
            <p:spPr>
              <a:xfrm>
                <a:off x="6754767" y="4522742"/>
                <a:ext cx="583800" cy="344947"/>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nchor="ctr"/>
              <a:lstStyle/>
              <a:p>
                <a:pPr algn="ctr">
                  <a:defRPr b="0">
                    <a:latin typeface="Calibri"/>
                    <a:ea typeface="Calibri"/>
                    <a:cs typeface="Calibri"/>
                    <a:sym typeface="Calibri"/>
                  </a:defRPr>
                </a:pPr>
                <a:r>
                  <a:rPr sz="600" dirty="0"/>
                  <a:t>CT evidence</a:t>
                </a:r>
              </a:p>
              <a:p>
                <a:pPr algn="ctr">
                  <a:defRPr b="0">
                    <a:latin typeface="Calibri"/>
                    <a:ea typeface="Calibri"/>
                    <a:cs typeface="Calibri"/>
                    <a:sym typeface="Calibri"/>
                  </a:defRPr>
                </a:pPr>
                <a:r>
                  <a:rPr sz="600" dirty="0"/>
                  <a:t>raised ICP</a:t>
                </a:r>
              </a:p>
            </p:txBody>
          </p:sp>
          <p:sp>
            <p:nvSpPr>
              <p:cNvPr id="13" name="Shape 206">
                <a:extLst>
                  <a:ext uri="{FF2B5EF4-FFF2-40B4-BE49-F238E27FC236}">
                    <a16:creationId xmlns:a16="http://schemas.microsoft.com/office/drawing/2014/main" id="{668CDDEE-3287-384E-BA45-FA70EF560237}"/>
                  </a:ext>
                </a:extLst>
              </p:cNvPr>
              <p:cNvSpPr/>
              <p:nvPr/>
            </p:nvSpPr>
            <p:spPr>
              <a:xfrm>
                <a:off x="7552664" y="4510669"/>
                <a:ext cx="417749" cy="465092"/>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b="0">
                    <a:latin typeface="Calibri"/>
                    <a:ea typeface="Calibri"/>
                    <a:cs typeface="Calibri"/>
                    <a:sym typeface="Calibri"/>
                  </a:defRPr>
                </a:lvl1pPr>
              </a:lstStyle>
              <a:p>
                <a:pPr algn="ctr"/>
                <a:r>
                  <a:rPr sz="600" dirty="0"/>
                  <a:t>ICP &gt; 20 despite stage 1</a:t>
                </a:r>
              </a:p>
            </p:txBody>
          </p:sp>
          <p:sp>
            <p:nvSpPr>
              <p:cNvPr id="14" name="Shape 207">
                <a:extLst>
                  <a:ext uri="{FF2B5EF4-FFF2-40B4-BE49-F238E27FC236}">
                    <a16:creationId xmlns:a16="http://schemas.microsoft.com/office/drawing/2014/main" id="{6203D6F9-1EA3-5342-B645-22C974DF6251}"/>
                  </a:ext>
                </a:extLst>
              </p:cNvPr>
              <p:cNvSpPr/>
              <p:nvPr/>
            </p:nvSpPr>
            <p:spPr>
              <a:xfrm>
                <a:off x="8304602" y="4510669"/>
                <a:ext cx="417749" cy="465092"/>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b="0">
                    <a:latin typeface="Calibri"/>
                    <a:ea typeface="Calibri"/>
                    <a:cs typeface="Calibri"/>
                    <a:sym typeface="Calibri"/>
                  </a:defRPr>
                </a:lvl1pPr>
              </a:lstStyle>
              <a:p>
                <a:pPr algn="ctr"/>
                <a:r>
                  <a:rPr sz="600" dirty="0"/>
                  <a:t>ICP &gt; 15 despite stage 1</a:t>
                </a:r>
              </a:p>
            </p:txBody>
          </p:sp>
        </p:grpSp>
      </p:grpSp>
      <p:sp>
        <p:nvSpPr>
          <p:cNvPr id="15" name="TextBox 14">
            <a:extLst>
              <a:ext uri="{FF2B5EF4-FFF2-40B4-BE49-F238E27FC236}">
                <a16:creationId xmlns:a16="http://schemas.microsoft.com/office/drawing/2014/main" id="{5CEC8243-34A3-C141-A5A0-1719677D203F}"/>
              </a:ext>
            </a:extLst>
          </p:cNvPr>
          <p:cNvSpPr txBox="1"/>
          <p:nvPr/>
        </p:nvSpPr>
        <p:spPr>
          <a:xfrm>
            <a:off x="4945017" y="2091567"/>
            <a:ext cx="3939251" cy="854080"/>
          </a:xfrm>
          <a:prstGeom prst="rect">
            <a:avLst/>
          </a:prstGeom>
          <a:noFill/>
        </p:spPr>
        <p:txBody>
          <a:bodyPr wrap="square" rtlCol="0">
            <a:spAutoFit/>
          </a:bodyPr>
          <a:lstStyle/>
          <a:p>
            <a:pPr algn="ctr"/>
            <a:r>
              <a:rPr lang="en-GB" sz="1200" b="1" dirty="0">
                <a:latin typeface="Calibri" panose="020F0502020204030204" pitchFamily="34" charset="0"/>
                <a:cs typeface="Calibri" panose="020F0502020204030204" pitchFamily="34" charset="0"/>
              </a:rPr>
              <a:t>Please select the interventions you would be willing to administer to a 30 year old ventilated patient in the</a:t>
            </a:r>
            <a:r>
              <a:rPr lang="en-GB" sz="1200" b="1" dirty="0">
                <a:latin typeface="Calibri" panose="020F0502020204030204" pitchFamily="34" charset="0"/>
                <a:ea typeface="Helvetica Neue"/>
                <a:cs typeface="Calibri" panose="020F0502020204030204" pitchFamily="34" charset="0"/>
                <a:sym typeface="Helvetica Neue"/>
              </a:rPr>
              <a:t> ICU </a:t>
            </a:r>
            <a:r>
              <a:rPr lang="en-GB" sz="1200" b="1" dirty="0">
                <a:latin typeface="Calibri" panose="020F0502020204030204" pitchFamily="34" charset="0"/>
                <a:cs typeface="Calibri" panose="020F0502020204030204" pitchFamily="34" charset="0"/>
              </a:rPr>
              <a:t>as part of a RCT of hyperosmolar therapy in TBI?</a:t>
            </a:r>
          </a:p>
          <a:p>
            <a:endParaRPr lang="en-US" sz="1350" dirty="0"/>
          </a:p>
        </p:txBody>
      </p:sp>
      <p:pic>
        <p:nvPicPr>
          <p:cNvPr id="16" name="Data_Q27_180221 (1).pdf">
            <a:extLst>
              <a:ext uri="{FF2B5EF4-FFF2-40B4-BE49-F238E27FC236}">
                <a16:creationId xmlns:a16="http://schemas.microsoft.com/office/drawing/2014/main" id="{31F23617-46BA-4C40-9A5B-EB1EACDDD4F3}"/>
              </a:ext>
            </a:extLst>
          </p:cNvPr>
          <p:cNvPicPr>
            <a:picLocks noChangeAspect="1"/>
          </p:cNvPicPr>
          <p:nvPr/>
        </p:nvPicPr>
        <p:blipFill>
          <a:blip r:embed="rId4"/>
          <a:srcRect l="28254" t="56261" r="42694" b="38425"/>
          <a:stretch>
            <a:fillRect/>
          </a:stretch>
        </p:blipFill>
        <p:spPr>
          <a:xfrm>
            <a:off x="5986746" y="2996632"/>
            <a:ext cx="2310560" cy="386261"/>
          </a:xfrm>
          <a:prstGeom prst="rect">
            <a:avLst/>
          </a:prstGeom>
          <a:ln w="12700">
            <a:miter lim="400000"/>
          </a:ln>
        </p:spPr>
      </p:pic>
      <p:pic>
        <p:nvPicPr>
          <p:cNvPr id="17" name="Picture 16"/>
          <p:cNvPicPr>
            <a:picLocks noChangeAspect="1"/>
          </p:cNvPicPr>
          <p:nvPr/>
        </p:nvPicPr>
        <p:blipFill rotWithShape="1">
          <a:blip r:embed="rId5">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18" name="TextBox 17"/>
          <p:cNvSpPr txBox="1"/>
          <p:nvPr/>
        </p:nvSpPr>
        <p:spPr>
          <a:xfrm>
            <a:off x="8176846" y="6439678"/>
            <a:ext cx="852854" cy="369332"/>
          </a:xfrm>
          <a:prstGeom prst="rect">
            <a:avLst/>
          </a:prstGeom>
          <a:noFill/>
        </p:spPr>
        <p:txBody>
          <a:bodyPr wrap="square" rtlCol="0">
            <a:spAutoFit/>
          </a:bodyPr>
          <a:lstStyle/>
          <a:p>
            <a:r>
              <a:rPr lang="en-GB" dirty="0"/>
              <a:t>Slide 8</a:t>
            </a:r>
          </a:p>
        </p:txBody>
      </p:sp>
    </p:spTree>
    <p:extLst>
      <p:ext uri="{BB962C8B-B14F-4D97-AF65-F5344CB8AC3E}">
        <p14:creationId xmlns:p14="http://schemas.microsoft.com/office/powerpoint/2010/main" val="3304651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 Placeholder 3"/>
          <p:cNvSpPr>
            <a:spLocks noGrp="1"/>
          </p:cNvSpPr>
          <p:nvPr>
            <p:ph type="body" sz="quarter" idx="14"/>
          </p:nvPr>
        </p:nvSpPr>
        <p:spPr>
          <a:xfrm>
            <a:off x="518160" y="3733800"/>
            <a:ext cx="6719888" cy="649288"/>
          </a:xfrm>
        </p:spPr>
        <p:txBody>
          <a:bodyPr/>
          <a:lstStyle/>
          <a:p>
            <a:r>
              <a:rPr lang="en-US" dirty="0"/>
              <a:t>Hypothesis</a:t>
            </a:r>
          </a:p>
        </p:txBody>
      </p:sp>
      <p:sp>
        <p:nvSpPr>
          <p:cNvPr id="4" name="Text Placeholder 3"/>
          <p:cNvSpPr>
            <a:spLocks noGrp="1"/>
          </p:cNvSpPr>
          <p:nvPr>
            <p:ph type="body" sz="quarter" idx="10"/>
          </p:nvPr>
        </p:nvSpPr>
        <p:spPr>
          <a:xfrm>
            <a:off x="395462" y="1339904"/>
            <a:ext cx="6719713" cy="648816"/>
          </a:xfrm>
        </p:spPr>
        <p:txBody>
          <a:bodyPr/>
          <a:lstStyle/>
          <a:p>
            <a:r>
              <a:rPr lang="en-US" dirty="0"/>
              <a:t>Research Aims</a:t>
            </a:r>
          </a:p>
        </p:txBody>
      </p:sp>
      <p:sp>
        <p:nvSpPr>
          <p:cNvPr id="17" name="Content Placeholder 2"/>
          <p:cNvSpPr txBox="1">
            <a:spLocks/>
          </p:cNvSpPr>
          <p:nvPr/>
        </p:nvSpPr>
        <p:spPr>
          <a:xfrm>
            <a:off x="628650" y="2338726"/>
            <a:ext cx="7886700" cy="1009379"/>
          </a:xfrm>
          <a:prstGeom prst="rect">
            <a:avLst/>
          </a:prstGeom>
        </p:spPr>
        <p:txBody>
          <a:bodyPr>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3400" dirty="0"/>
              <a:t>To deliver a UK-wide pragmatic phase 3, multi-centre RCT to determine the clinical &amp; cost-effectiveness of hyperosmolar therapy regimes using mannitol/HTS in adult patients with TBI and raised ICP</a:t>
            </a:r>
          </a:p>
          <a:p>
            <a:endParaRPr lang="en-GB" dirty="0"/>
          </a:p>
        </p:txBody>
      </p:sp>
      <p:sp>
        <p:nvSpPr>
          <p:cNvPr id="19" name="Content Placeholder 2">
            <a:extLst>
              <a:ext uri="{FF2B5EF4-FFF2-40B4-BE49-F238E27FC236}">
                <a16:creationId xmlns:a16="http://schemas.microsoft.com/office/drawing/2014/main" id="{8FD9E791-5CA0-4940-ADF3-F1D52D4FA16B}"/>
              </a:ext>
            </a:extLst>
          </p:cNvPr>
          <p:cNvSpPr txBox="1">
            <a:spLocks/>
          </p:cNvSpPr>
          <p:nvPr/>
        </p:nvSpPr>
        <p:spPr>
          <a:xfrm>
            <a:off x="628650" y="4576084"/>
            <a:ext cx="7886700" cy="100937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100" dirty="0"/>
              <a:t>Hypertonic saline is more effective than mannitol in the management of raised ICP after severe TBI through improving clinical outcomes/cost-effectiveness</a:t>
            </a:r>
          </a:p>
          <a:p>
            <a:endParaRPr lang="en-GB" sz="21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9</a:t>
            </a:r>
          </a:p>
        </p:txBody>
      </p:sp>
    </p:spTree>
    <p:extLst>
      <p:ext uri="{BB962C8B-B14F-4D97-AF65-F5344CB8AC3E}">
        <p14:creationId xmlns:p14="http://schemas.microsoft.com/office/powerpoint/2010/main" val="1029089526"/>
      </p:ext>
    </p:extLst>
  </p:cSld>
  <p:clrMapOvr>
    <a:masterClrMapping/>
  </p:clrMapOvr>
</p:sld>
</file>

<file path=ppt/theme/theme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12064</TotalTime>
  <Words>8144</Words>
  <Application>Microsoft Office PowerPoint</Application>
  <PresentationFormat>On-screen Show (4:3)</PresentationFormat>
  <Paragraphs>1173</Paragraphs>
  <Slides>62</Slides>
  <Notes>60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62</vt:i4>
      </vt:variant>
    </vt:vector>
  </HeadingPairs>
  <TitlesOfParts>
    <vt:vector size="71" baseType="lpstr">
      <vt:lpstr>Arial</vt:lpstr>
      <vt:lpstr>Calibri</vt:lpstr>
      <vt:lpstr>Calibri Light</vt:lpstr>
      <vt:lpstr>Times New Roman</vt:lpstr>
      <vt:lpstr>Wingdings</vt:lpstr>
      <vt:lpstr>Wingdings 2</vt:lpstr>
      <vt:lpstr>4/12 Departmental lockup</vt:lpstr>
      <vt:lpstr>1/12 Departmental lockup</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Salt or Sugar (SOS) Trial</dc:title>
  <dc:creator>Matt Rowland</dc:creator>
  <cp:lastModifiedBy>Noordali, Hannah</cp:lastModifiedBy>
  <cp:revision>384</cp:revision>
  <cp:lastPrinted>2020-01-24T16:10:49Z</cp:lastPrinted>
  <dcterms:created xsi:type="dcterms:W3CDTF">2019-05-08T14:13:29Z</dcterms:created>
  <dcterms:modified xsi:type="dcterms:W3CDTF">2022-05-16T10:09:39Z</dcterms:modified>
</cp:coreProperties>
</file>