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 id="2147483675" r:id="rId2"/>
  </p:sldMasterIdLst>
  <p:notesMasterIdLst>
    <p:notesMasterId r:id="rId23"/>
  </p:notesMasterIdLst>
  <p:sldIdLst>
    <p:sldId id="585" r:id="rId3"/>
    <p:sldId id="650" r:id="rId4"/>
    <p:sldId id="663" r:id="rId5"/>
    <p:sldId id="662" r:id="rId6"/>
    <p:sldId id="646" r:id="rId7"/>
    <p:sldId id="609" r:id="rId8"/>
    <p:sldId id="589" r:id="rId9"/>
    <p:sldId id="591" r:id="rId10"/>
    <p:sldId id="651" r:id="rId11"/>
    <p:sldId id="594" r:id="rId12"/>
    <p:sldId id="652" r:id="rId13"/>
    <p:sldId id="656" r:id="rId14"/>
    <p:sldId id="655" r:id="rId15"/>
    <p:sldId id="657" r:id="rId16"/>
    <p:sldId id="658" r:id="rId17"/>
    <p:sldId id="660" r:id="rId18"/>
    <p:sldId id="661" r:id="rId19"/>
    <p:sldId id="653" r:id="rId20"/>
    <p:sldId id="654" r:id="rId21"/>
    <p:sldId id="664" r:id="rId22"/>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E1F3846-76F4-2354-CA3F-D4FB140A7CF3}" name="Starr, Kath" initials="SK" userId="S::u2170576@live.warwick.ac.uk::cf4d8243-29d9-43f5-9727-7fc0ebec87e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00FF"/>
    <a:srgbClr val="0033CC"/>
    <a:srgbClr val="688BAA"/>
    <a:srgbClr val="EC660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10"/>
    <p:restoredTop sz="93295" autoAdjust="0"/>
  </p:normalViewPr>
  <p:slideViewPr>
    <p:cSldViewPr snapToGrid="0" snapToObjects="1">
      <p:cViewPr varScale="1">
        <p:scale>
          <a:sx n="97" d="100"/>
          <a:sy n="97" d="100"/>
        </p:scale>
        <p:origin x="58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microsoft.com/office/2018/10/relationships/authors" Target="author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D5BEA06A-2C9C-8245-8D02-65A94EBA3895}" type="datetimeFigureOut">
              <a:rPr lang="en-US" smtClean="0"/>
              <a:t>5/11/2022</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D4C7D45C-C403-0D44-93A5-4FE1BEDB3D62}" type="slidenum">
              <a:rPr lang="en-US" smtClean="0"/>
              <a:t>‹#›</a:t>
            </a:fld>
            <a:endParaRPr lang="en-US"/>
          </a:p>
        </p:txBody>
      </p:sp>
    </p:spTree>
    <p:extLst>
      <p:ext uri="{BB962C8B-B14F-4D97-AF65-F5344CB8AC3E}">
        <p14:creationId xmlns:p14="http://schemas.microsoft.com/office/powerpoint/2010/main" val="1514633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a:t>
            </a:fld>
            <a:endParaRPr lang="en-US"/>
          </a:p>
        </p:txBody>
      </p:sp>
    </p:spTree>
    <p:extLst>
      <p:ext uri="{BB962C8B-B14F-4D97-AF65-F5344CB8AC3E}">
        <p14:creationId xmlns:p14="http://schemas.microsoft.com/office/powerpoint/2010/main" val="27143649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10</a:t>
            </a:fld>
            <a:endParaRPr lang="en-US"/>
          </a:p>
        </p:txBody>
      </p:sp>
    </p:spTree>
    <p:extLst>
      <p:ext uri="{BB962C8B-B14F-4D97-AF65-F5344CB8AC3E}">
        <p14:creationId xmlns:p14="http://schemas.microsoft.com/office/powerpoint/2010/main" val="577682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Do not</a:t>
            </a:r>
            <a:r>
              <a:rPr lang="en-GB" baseline="0" dirty="0"/>
              <a:t> need to specifically test for pregnancy, but confirmed/apparent pregnancy should be excluded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baseline="0" dirty="0">
                <a:solidFill>
                  <a:schemeClr val="tx1"/>
                </a:solidFill>
                <a:latin typeface="+mn-lt"/>
                <a:ea typeface="+mn-ea"/>
                <a:cs typeface="+mn-cs"/>
              </a:rPr>
              <a:t>This is a pragmatic trial and therefore will not exclude patients that are given hyperosmolar therapy prior to ICU admission. The rationale is that this trial is addressing the use of hyperosmolar therapy in monitored patients in intensive care. Un-monitored hyperosmolar therapy occurs in practice currently and is likely to continue after this trial. The sub-set of patients (with clinical signs of raised ICP) frequently will go direct to theatre for surgical intervention, which may resolve the raised ICP or indicate that injuries are non-survivable.</a:t>
            </a:r>
          </a:p>
          <a:p>
            <a:endParaRPr lang="en-GB" dirty="0"/>
          </a:p>
          <a:p>
            <a:r>
              <a:rPr lang="en-GB" dirty="0"/>
              <a:t>Aide memoires are available</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11</a:t>
            </a:fld>
            <a:endParaRPr lang="en-US"/>
          </a:p>
        </p:txBody>
      </p:sp>
    </p:spTree>
    <p:extLst>
      <p:ext uri="{BB962C8B-B14F-4D97-AF65-F5344CB8AC3E}">
        <p14:creationId xmlns:p14="http://schemas.microsoft.com/office/powerpoint/2010/main" val="681378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12</a:t>
            </a:fld>
            <a:endParaRPr lang="en-US"/>
          </a:p>
        </p:txBody>
      </p:sp>
    </p:spTree>
    <p:extLst>
      <p:ext uri="{BB962C8B-B14F-4D97-AF65-F5344CB8AC3E}">
        <p14:creationId xmlns:p14="http://schemas.microsoft.com/office/powerpoint/2010/main" val="10114528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13</a:t>
            </a:fld>
            <a:endParaRPr lang="en-US"/>
          </a:p>
        </p:txBody>
      </p:sp>
    </p:spTree>
    <p:extLst>
      <p:ext uri="{BB962C8B-B14F-4D97-AF65-F5344CB8AC3E}">
        <p14:creationId xmlns:p14="http://schemas.microsoft.com/office/powerpoint/2010/main" val="35584244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14</a:t>
            </a:fld>
            <a:endParaRPr lang="en-US"/>
          </a:p>
        </p:txBody>
      </p:sp>
    </p:spTree>
    <p:extLst>
      <p:ext uri="{BB962C8B-B14F-4D97-AF65-F5344CB8AC3E}">
        <p14:creationId xmlns:p14="http://schemas.microsoft.com/office/powerpoint/2010/main" val="273329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15</a:t>
            </a:fld>
            <a:endParaRPr lang="en-US"/>
          </a:p>
        </p:txBody>
      </p:sp>
    </p:spTree>
    <p:extLst>
      <p:ext uri="{BB962C8B-B14F-4D97-AF65-F5344CB8AC3E}">
        <p14:creationId xmlns:p14="http://schemas.microsoft.com/office/powerpoint/2010/main" val="27213455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16</a:t>
            </a:fld>
            <a:endParaRPr lang="en-US"/>
          </a:p>
        </p:txBody>
      </p:sp>
    </p:spTree>
    <p:extLst>
      <p:ext uri="{BB962C8B-B14F-4D97-AF65-F5344CB8AC3E}">
        <p14:creationId xmlns:p14="http://schemas.microsoft.com/office/powerpoint/2010/main" val="15846512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17</a:t>
            </a:fld>
            <a:endParaRPr lang="en-US"/>
          </a:p>
        </p:txBody>
      </p:sp>
    </p:spTree>
    <p:extLst>
      <p:ext uri="{BB962C8B-B14F-4D97-AF65-F5344CB8AC3E}">
        <p14:creationId xmlns:p14="http://schemas.microsoft.com/office/powerpoint/2010/main" val="41788147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18</a:t>
            </a:fld>
            <a:endParaRPr lang="en-US"/>
          </a:p>
        </p:txBody>
      </p:sp>
    </p:spTree>
    <p:extLst>
      <p:ext uri="{BB962C8B-B14F-4D97-AF65-F5344CB8AC3E}">
        <p14:creationId xmlns:p14="http://schemas.microsoft.com/office/powerpoint/2010/main" val="2540043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Use</a:t>
            </a:r>
            <a:r>
              <a:rPr lang="en-GB" baseline="0" dirty="0"/>
              <a:t> </a:t>
            </a:r>
            <a:r>
              <a:rPr lang="en-GB" dirty="0"/>
              <a:t>dosing table</a:t>
            </a:r>
            <a:r>
              <a:rPr lang="en-GB" baseline="0" dirty="0"/>
              <a:t> to help you calculate equivalent osmolar doses for different concentrations of the trial interventions. The full table can be found in the ISF and also available as an aide memoire.</a:t>
            </a:r>
            <a:endParaRPr lang="en-GB" dirty="0"/>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19</a:t>
            </a:fld>
            <a:endParaRPr lang="en-US"/>
          </a:p>
        </p:txBody>
      </p:sp>
    </p:spTree>
    <p:extLst>
      <p:ext uri="{BB962C8B-B14F-4D97-AF65-F5344CB8AC3E}">
        <p14:creationId xmlns:p14="http://schemas.microsoft.com/office/powerpoint/2010/main" val="2678802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2</a:t>
            </a:fld>
            <a:endParaRPr lang="en-US"/>
          </a:p>
        </p:txBody>
      </p:sp>
    </p:spTree>
    <p:extLst>
      <p:ext uri="{BB962C8B-B14F-4D97-AF65-F5344CB8AC3E}">
        <p14:creationId xmlns:p14="http://schemas.microsoft.com/office/powerpoint/2010/main" val="27043746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20</a:t>
            </a:fld>
            <a:endParaRPr lang="en-US"/>
          </a:p>
        </p:txBody>
      </p:sp>
    </p:spTree>
    <p:extLst>
      <p:ext uri="{BB962C8B-B14F-4D97-AF65-F5344CB8AC3E}">
        <p14:creationId xmlns:p14="http://schemas.microsoft.com/office/powerpoint/2010/main" val="36120369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3</a:t>
            </a:fld>
            <a:endParaRPr lang="en-US"/>
          </a:p>
        </p:txBody>
      </p:sp>
    </p:spTree>
    <p:extLst>
      <p:ext uri="{BB962C8B-B14F-4D97-AF65-F5344CB8AC3E}">
        <p14:creationId xmlns:p14="http://schemas.microsoft.com/office/powerpoint/2010/main" val="2778521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4</a:t>
            </a:fld>
            <a:endParaRPr lang="en-US"/>
          </a:p>
        </p:txBody>
      </p:sp>
    </p:spTree>
    <p:extLst>
      <p:ext uri="{BB962C8B-B14F-4D97-AF65-F5344CB8AC3E}">
        <p14:creationId xmlns:p14="http://schemas.microsoft.com/office/powerpoint/2010/main" val="18997985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a:t>
            </a:fld>
            <a:endParaRPr lang="en-US"/>
          </a:p>
        </p:txBody>
      </p:sp>
    </p:spTree>
    <p:extLst>
      <p:ext uri="{BB962C8B-B14F-4D97-AF65-F5344CB8AC3E}">
        <p14:creationId xmlns:p14="http://schemas.microsoft.com/office/powerpoint/2010/main" val="40156243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a:t>
            </a:fld>
            <a:endParaRPr lang="en-US"/>
          </a:p>
        </p:txBody>
      </p:sp>
    </p:spTree>
    <p:extLst>
      <p:ext uri="{BB962C8B-B14F-4D97-AF65-F5344CB8AC3E}">
        <p14:creationId xmlns:p14="http://schemas.microsoft.com/office/powerpoint/2010/main" val="393813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7</a:t>
            </a:fld>
            <a:endParaRPr lang="en-US"/>
          </a:p>
        </p:txBody>
      </p:sp>
    </p:spTree>
    <p:extLst>
      <p:ext uri="{BB962C8B-B14F-4D97-AF65-F5344CB8AC3E}">
        <p14:creationId xmlns:p14="http://schemas.microsoft.com/office/powerpoint/2010/main" val="490175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8</a:t>
            </a:fld>
            <a:endParaRPr lang="en-US"/>
          </a:p>
        </p:txBody>
      </p:sp>
    </p:spTree>
    <p:extLst>
      <p:ext uri="{BB962C8B-B14F-4D97-AF65-F5344CB8AC3E}">
        <p14:creationId xmlns:p14="http://schemas.microsoft.com/office/powerpoint/2010/main" val="19536219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9</a:t>
            </a:fld>
            <a:endParaRPr lang="en-US"/>
          </a:p>
        </p:txBody>
      </p:sp>
    </p:spTree>
    <p:extLst>
      <p:ext uri="{BB962C8B-B14F-4D97-AF65-F5344CB8AC3E}">
        <p14:creationId xmlns:p14="http://schemas.microsoft.com/office/powerpoint/2010/main" val="4170349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12 Departmental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1"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2"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3"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564439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12 Departmental lockup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
        <p:nvSpPr>
          <p:cNvPr id="13"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4"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15"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6"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959222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a:t>Text here….</a:t>
            </a:r>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940860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2 Departmental lockup">
    <p:spTree>
      <p:nvGrpSpPr>
        <p:cNvPr id="1" name=""/>
        <p:cNvGrpSpPr/>
        <p:nvPr/>
      </p:nvGrpSpPr>
      <p:grpSpPr>
        <a:xfrm>
          <a:off x="0" y="0"/>
          <a:ext cx="0" cy="0"/>
          <a:chOff x="0" y="0"/>
          <a:chExt cx="0" cy="0"/>
        </a:xfrm>
      </p:grpSpPr>
      <p:sp>
        <p:nvSpPr>
          <p:cNvPr id="6" name="Text Placeholder 8"/>
          <p:cNvSpPr>
            <a:spLocks noGrp="1"/>
          </p:cNvSpPr>
          <p:nvPr>
            <p:ph type="body" sz="quarter" idx="14" hasCustomPrompt="1"/>
          </p:nvPr>
        </p:nvSpPr>
        <p:spPr>
          <a:xfrm>
            <a:off x="395536" y="2564905"/>
            <a:ext cx="8424936" cy="3960439"/>
          </a:xfrm>
          <a:prstGeom prst="rect">
            <a:avLst/>
          </a:prstGeom>
        </p:spPr>
        <p:txBody>
          <a:bodyPr vert="horz"/>
          <a:lstStyle>
            <a:lvl1pPr marL="0" indent="0">
              <a:buNone/>
              <a:defRPr sz="2000"/>
            </a:lvl1pPr>
          </a:lstStyle>
          <a:p>
            <a:pPr lvl="0"/>
            <a:r>
              <a:rPr lang="en-US" dirty="0"/>
              <a:t>Text here….</a:t>
            </a:r>
          </a:p>
        </p:txBody>
      </p:sp>
      <p:sp>
        <p:nvSpPr>
          <p:cNvPr id="7" name="Text Placeholder 2"/>
          <p:cNvSpPr>
            <a:spLocks noGrp="1"/>
          </p:cNvSpPr>
          <p:nvPr>
            <p:ph type="body" sz="quarter" idx="10" hasCustomPrompt="1"/>
          </p:nvPr>
        </p:nvSpPr>
        <p:spPr>
          <a:xfrm>
            <a:off x="395463" y="1700808"/>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4197790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a:t>Text here….</a:t>
            </a:r>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1171455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689" y="6517"/>
            <a:ext cx="9126621" cy="6844966"/>
          </a:xfrm>
          <a:prstGeom prst="rect">
            <a:avLst/>
          </a:prstGeom>
        </p:spPr>
      </p:pic>
    </p:spTree>
    <p:extLst>
      <p:ext uri="{BB962C8B-B14F-4D97-AF65-F5344CB8AC3E}">
        <p14:creationId xmlns:p14="http://schemas.microsoft.com/office/powerpoint/2010/main" val="269646233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9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89" y="6517"/>
            <a:ext cx="9126621" cy="6844965"/>
          </a:xfrm>
          <a:prstGeom prst="rect">
            <a:avLst/>
          </a:prstGeom>
        </p:spPr>
      </p:pic>
    </p:spTree>
    <p:extLst>
      <p:ext uri="{BB962C8B-B14F-4D97-AF65-F5344CB8AC3E}">
        <p14:creationId xmlns:p14="http://schemas.microsoft.com/office/powerpoint/2010/main" val="1328915285"/>
      </p:ext>
    </p:extLst>
  </p:cSld>
  <p:clrMap bg1="lt1" tx1="dk1" bg2="lt2" tx2="dk2" accent1="accent1" accent2="accent2" accent3="accent3" accent4="accent4" accent5="accent5" accent6="accent6" hlink="hlink" folHlink="folHlink"/>
  <p:sldLayoutIdLst>
    <p:sldLayoutId id="2147483676" r:id="rId1"/>
    <p:sldLayoutId id="2147483677"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hyperlink" Target="https://ctu.warwick.ac.uk/sos"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3.jpg"/></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3.jp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warwick.ac.uk/fac/sci/med/research/ctu/trials/sos/health/training/genericlogin/"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mailto:sostrial@warwick.ac.uk"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hyperlink" Target="https://warwick.ac.uk/fac/sci/med/research/ctu/trials/sos/health/training/"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395536" y="4835438"/>
            <a:ext cx="8424936" cy="1235578"/>
          </a:xfrm>
        </p:spPr>
        <p:txBody>
          <a:bodyPr/>
          <a:lstStyle/>
          <a:p>
            <a:r>
              <a:rPr lang="en-US" b="1" dirty="0"/>
              <a:t>Site Training – Generic login access for </a:t>
            </a:r>
          </a:p>
          <a:p>
            <a:r>
              <a:rPr lang="en-US" b="1" dirty="0"/>
              <a:t>                           </a:t>
            </a:r>
            <a:r>
              <a:rPr lang="en-US" b="1" dirty="0" err="1"/>
              <a:t>randomising</a:t>
            </a:r>
            <a:endParaRPr lang="en-US" b="1" dirty="0"/>
          </a:p>
        </p:txBody>
      </p:sp>
      <p:sp>
        <p:nvSpPr>
          <p:cNvPr id="10" name="Text Placeholder 9"/>
          <p:cNvSpPr>
            <a:spLocks noGrp="1"/>
          </p:cNvSpPr>
          <p:nvPr>
            <p:ph type="body" sz="quarter" idx="11"/>
          </p:nvPr>
        </p:nvSpPr>
        <p:spPr>
          <a:xfrm>
            <a:off x="395536" y="6309360"/>
            <a:ext cx="1890464" cy="252651"/>
          </a:xfrm>
        </p:spPr>
        <p:txBody>
          <a:bodyPr/>
          <a:lstStyle/>
          <a:p>
            <a:r>
              <a:rPr lang="en-US" sz="1000" dirty="0">
                <a:solidFill>
                  <a:schemeClr val="bg1"/>
                </a:solidFill>
              </a:rPr>
              <a:t>SIV slide set V4.0</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5175" y="2425272"/>
            <a:ext cx="2605658" cy="2122134"/>
          </a:xfrm>
          <a:prstGeom prst="rect">
            <a:avLst/>
          </a:prstGeom>
        </p:spPr>
      </p:pic>
      <p:sp>
        <p:nvSpPr>
          <p:cNvPr id="2" name="TextBox 1">
            <a:extLst>
              <a:ext uri="{FF2B5EF4-FFF2-40B4-BE49-F238E27FC236}">
                <a16:creationId xmlns:a16="http://schemas.microsoft.com/office/drawing/2014/main" id="{2292F043-CB44-4CD4-B8F3-0776234FDD43}"/>
              </a:ext>
            </a:extLst>
          </p:cNvPr>
          <p:cNvSpPr txBox="1"/>
          <p:nvPr/>
        </p:nvSpPr>
        <p:spPr>
          <a:xfrm>
            <a:off x="115319" y="6459796"/>
            <a:ext cx="607859" cy="369332"/>
          </a:xfrm>
          <a:prstGeom prst="rect">
            <a:avLst/>
          </a:prstGeom>
          <a:noFill/>
        </p:spPr>
        <p:txBody>
          <a:bodyPr wrap="none" rtlCol="0">
            <a:spAutoFit/>
          </a:bodyPr>
          <a:lstStyle/>
          <a:p>
            <a:r>
              <a:rPr lang="en-GB" dirty="0">
                <a:solidFill>
                  <a:schemeClr val="bg1">
                    <a:lumMod val="65000"/>
                  </a:schemeClr>
                </a:solidFill>
              </a:rPr>
              <a:t>V2.0</a:t>
            </a:r>
          </a:p>
        </p:txBody>
      </p:sp>
    </p:spTree>
    <p:extLst>
      <p:ext uri="{BB962C8B-B14F-4D97-AF65-F5344CB8AC3E}">
        <p14:creationId xmlns:p14="http://schemas.microsoft.com/office/powerpoint/2010/main" val="28122312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383501"/>
            <a:ext cx="6719713" cy="648816"/>
          </a:xfrm>
        </p:spPr>
        <p:txBody>
          <a:bodyPr/>
          <a:lstStyle/>
          <a:p>
            <a:r>
              <a:rPr lang="en-US" dirty="0">
                <a:solidFill>
                  <a:srgbClr val="003399"/>
                </a:solidFill>
              </a:rPr>
              <a:t>Trial Design &amp; Outcomes</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395462" y="1289259"/>
            <a:ext cx="8078622" cy="5255147"/>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600"/>
              </a:spcAft>
            </a:pPr>
            <a:r>
              <a:rPr lang="en-US" sz="2000" dirty="0" err="1"/>
              <a:t>Randomised</a:t>
            </a:r>
            <a:r>
              <a:rPr lang="en-US" sz="2000" dirty="0"/>
              <a:t> controlled </a:t>
            </a:r>
            <a:r>
              <a:rPr lang="en-US" sz="2000" dirty="0">
                <a:solidFill>
                  <a:srgbClr val="003399"/>
                </a:solidFill>
              </a:rPr>
              <a:t>open label </a:t>
            </a:r>
            <a:r>
              <a:rPr lang="en-US" sz="2000" dirty="0"/>
              <a:t>phase III clinical/cost-effectiveness trial comparing </a:t>
            </a:r>
            <a:r>
              <a:rPr lang="en-US" sz="2000" dirty="0">
                <a:solidFill>
                  <a:srgbClr val="003399"/>
                </a:solidFill>
              </a:rPr>
              <a:t>mannitol</a:t>
            </a:r>
            <a:r>
              <a:rPr lang="en-US" sz="2000" dirty="0"/>
              <a:t> and </a:t>
            </a:r>
            <a:r>
              <a:rPr lang="en-US" sz="2000" dirty="0">
                <a:solidFill>
                  <a:srgbClr val="003399"/>
                </a:solidFill>
              </a:rPr>
              <a:t>hypertonic saline</a:t>
            </a:r>
          </a:p>
          <a:p>
            <a:pPr>
              <a:spcAft>
                <a:spcPts val="600"/>
              </a:spcAft>
            </a:pPr>
            <a:r>
              <a:rPr lang="en-US" sz="2000" dirty="0"/>
              <a:t>Adults </a:t>
            </a:r>
            <a:r>
              <a:rPr lang="en-US" sz="2000" u="sng" dirty="0"/>
              <a:t>&gt;</a:t>
            </a:r>
            <a:r>
              <a:rPr lang="en-US" sz="2000" dirty="0"/>
              <a:t>16 with severe TBI and raised ICP requiring ICU</a:t>
            </a:r>
          </a:p>
          <a:p>
            <a:pPr>
              <a:spcAft>
                <a:spcPts val="600"/>
              </a:spcAft>
            </a:pPr>
            <a:r>
              <a:rPr lang="en-US" sz="2000" dirty="0"/>
              <a:t>Overall recruitment target </a:t>
            </a:r>
            <a:r>
              <a:rPr lang="en-US" sz="2000" dirty="0">
                <a:solidFill>
                  <a:srgbClr val="003399"/>
                </a:solidFill>
              </a:rPr>
              <a:t>638 patients in 36 months </a:t>
            </a:r>
          </a:p>
          <a:p>
            <a:endParaRPr lang="en-US" sz="2000" b="1" dirty="0"/>
          </a:p>
          <a:p>
            <a:pPr marL="0" indent="0">
              <a:buNone/>
            </a:pPr>
            <a:r>
              <a:rPr lang="en-US" sz="2000" dirty="0">
                <a:solidFill>
                  <a:srgbClr val="003399"/>
                </a:solidFill>
              </a:rPr>
              <a:t>Outcomes:</a:t>
            </a:r>
          </a:p>
          <a:p>
            <a:r>
              <a:rPr lang="en-US" sz="2000" dirty="0"/>
              <a:t>Primary outcome: GOS-E at 6 months post-TBI</a:t>
            </a:r>
          </a:p>
          <a:p>
            <a:r>
              <a:rPr lang="en-US" sz="2000" dirty="0"/>
              <a:t>Secondary outcomes:</a:t>
            </a:r>
          </a:p>
          <a:p>
            <a:pPr lvl="1"/>
            <a:r>
              <a:rPr lang="en-US" sz="1800" dirty="0">
                <a:solidFill>
                  <a:srgbClr val="003399"/>
                </a:solidFill>
              </a:rPr>
              <a:t>Efficacy: </a:t>
            </a:r>
            <a:r>
              <a:rPr lang="en-US" sz="1800" dirty="0"/>
              <a:t>ICP control, Progression to stage 3 therapies</a:t>
            </a:r>
          </a:p>
          <a:p>
            <a:pPr lvl="1"/>
            <a:r>
              <a:rPr lang="en-US" sz="1800" dirty="0">
                <a:solidFill>
                  <a:srgbClr val="003399"/>
                </a:solidFill>
              </a:rPr>
              <a:t>Resource use: </a:t>
            </a:r>
            <a:r>
              <a:rPr lang="en-US" sz="1800" dirty="0"/>
              <a:t>Organ support on ICU, ICU LOS, Hospital LOS</a:t>
            </a:r>
          </a:p>
          <a:p>
            <a:pPr lvl="1"/>
            <a:r>
              <a:rPr lang="en-US" sz="1800" dirty="0">
                <a:solidFill>
                  <a:srgbClr val="003399"/>
                </a:solidFill>
              </a:rPr>
              <a:t>Participant reported outcomes: </a:t>
            </a:r>
            <a:r>
              <a:rPr lang="en-US" sz="1800" dirty="0" err="1"/>
              <a:t>mOHS</a:t>
            </a:r>
            <a:r>
              <a:rPr lang="en-US" sz="1800" dirty="0"/>
              <a:t> at discharge, GOS-E at 12 months, Survival (discharge, 3/6/12 months), Quality of life – EQ-5D (discharge, 3/6/12 months)</a:t>
            </a:r>
          </a:p>
          <a:p>
            <a:pPr lvl="1"/>
            <a:r>
              <a:rPr lang="en-US" sz="1800" dirty="0">
                <a:solidFill>
                  <a:srgbClr val="003399"/>
                </a:solidFill>
              </a:rPr>
              <a:t>Serious adverse events</a:t>
            </a:r>
          </a:p>
          <a:p>
            <a:pPr>
              <a:spcAft>
                <a:spcPts val="1200"/>
              </a:spcAft>
            </a:pPr>
            <a:endParaRPr lang="en-US" sz="2000"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036560" y="6439678"/>
            <a:ext cx="993140" cy="369332"/>
          </a:xfrm>
          <a:prstGeom prst="rect">
            <a:avLst/>
          </a:prstGeom>
          <a:noFill/>
        </p:spPr>
        <p:txBody>
          <a:bodyPr wrap="square" rtlCol="0">
            <a:spAutoFit/>
          </a:bodyPr>
          <a:lstStyle/>
          <a:p>
            <a:r>
              <a:rPr lang="en-GB" dirty="0">
                <a:solidFill>
                  <a:schemeClr val="bg1"/>
                </a:solidFill>
              </a:rPr>
              <a:t>Slide 10</a:t>
            </a:r>
          </a:p>
        </p:txBody>
      </p:sp>
    </p:spTree>
    <p:extLst>
      <p:ext uri="{BB962C8B-B14F-4D97-AF65-F5344CB8AC3E}">
        <p14:creationId xmlns:p14="http://schemas.microsoft.com/office/powerpoint/2010/main" val="24351153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269490"/>
            <a:ext cx="6719713" cy="648816"/>
          </a:xfrm>
        </p:spPr>
        <p:txBody>
          <a:bodyPr/>
          <a:lstStyle/>
          <a:p>
            <a:r>
              <a:rPr lang="en-US" dirty="0">
                <a:solidFill>
                  <a:srgbClr val="003399"/>
                </a:solidFill>
              </a:rPr>
              <a:t>Eligibility criteria</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036560" y="6439678"/>
            <a:ext cx="993140" cy="369332"/>
          </a:xfrm>
          <a:prstGeom prst="rect">
            <a:avLst/>
          </a:prstGeom>
          <a:noFill/>
        </p:spPr>
        <p:txBody>
          <a:bodyPr wrap="square" rtlCol="0">
            <a:spAutoFit/>
          </a:bodyPr>
          <a:lstStyle/>
          <a:p>
            <a:r>
              <a:rPr lang="en-GB" dirty="0">
                <a:solidFill>
                  <a:schemeClr val="bg1"/>
                </a:solidFill>
              </a:rPr>
              <a:t>Slide 10</a:t>
            </a:r>
          </a:p>
        </p:txBody>
      </p:sp>
      <p:sp>
        <p:nvSpPr>
          <p:cNvPr id="8" name="Content Placeholder 2">
            <a:extLst>
              <a:ext uri="{FF2B5EF4-FFF2-40B4-BE49-F238E27FC236}">
                <a16:creationId xmlns:a16="http://schemas.microsoft.com/office/drawing/2014/main" id="{F2479FBF-AC4B-4741-B657-79A32DBA6CC1}"/>
              </a:ext>
            </a:extLst>
          </p:cNvPr>
          <p:cNvSpPr txBox="1">
            <a:spLocks/>
          </p:cNvSpPr>
          <p:nvPr/>
        </p:nvSpPr>
        <p:spPr>
          <a:xfrm>
            <a:off x="395462" y="1327068"/>
            <a:ext cx="3886200" cy="4007704"/>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3500" b="1" dirty="0">
                <a:solidFill>
                  <a:srgbClr val="003399"/>
                </a:solidFill>
              </a:rPr>
              <a:t>Inclusion criteria:</a:t>
            </a:r>
          </a:p>
          <a:p>
            <a:pPr marL="0" indent="0">
              <a:spcAft>
                <a:spcPts val="600"/>
              </a:spcAft>
              <a:buFont typeface="Arial" panose="020B0604020202020204" pitchFamily="34" charset="0"/>
              <a:buNone/>
            </a:pPr>
            <a:endParaRPr lang="en-US" sz="900" b="1" dirty="0"/>
          </a:p>
          <a:p>
            <a:pPr lvl="1">
              <a:spcAft>
                <a:spcPts val="1200"/>
              </a:spcAft>
              <a:buClr>
                <a:srgbClr val="00B050"/>
              </a:buClr>
              <a:buFont typeface="Wingdings 2" panose="05020102010507070707" pitchFamily="18" charset="2"/>
              <a:buChar char="P"/>
            </a:pPr>
            <a:r>
              <a:rPr lang="en-US" dirty="0"/>
              <a:t>Adult </a:t>
            </a:r>
            <a:r>
              <a:rPr lang="en-US" u="sng" dirty="0"/>
              <a:t>&gt;</a:t>
            </a:r>
            <a:r>
              <a:rPr lang="en-US" dirty="0"/>
              <a:t> 16 years old</a:t>
            </a:r>
          </a:p>
          <a:p>
            <a:pPr lvl="1">
              <a:spcAft>
                <a:spcPts val="1200"/>
              </a:spcAft>
              <a:buClr>
                <a:srgbClr val="00B050"/>
              </a:buClr>
              <a:buFont typeface="Wingdings 2" panose="05020102010507070707" pitchFamily="18" charset="2"/>
              <a:buChar char="P"/>
            </a:pPr>
            <a:r>
              <a:rPr lang="en-US" dirty="0"/>
              <a:t>Admission to ICU with TBI</a:t>
            </a:r>
          </a:p>
          <a:p>
            <a:pPr lvl="1">
              <a:spcAft>
                <a:spcPts val="1200"/>
              </a:spcAft>
              <a:buClr>
                <a:srgbClr val="00B050"/>
              </a:buClr>
              <a:buFont typeface="Wingdings 2" panose="05020102010507070707" pitchFamily="18" charset="2"/>
              <a:buChar char="P"/>
            </a:pPr>
            <a:r>
              <a:rPr lang="en-US" dirty="0"/>
              <a:t>ICP &gt; 20mmHg for more than 5 </a:t>
            </a:r>
            <a:r>
              <a:rPr lang="en-US" dirty="0" err="1"/>
              <a:t>mins</a:t>
            </a:r>
            <a:r>
              <a:rPr lang="en-US" dirty="0"/>
              <a:t> despite stage 1 measures</a:t>
            </a:r>
          </a:p>
          <a:p>
            <a:pPr lvl="1">
              <a:spcAft>
                <a:spcPts val="1200"/>
              </a:spcAft>
              <a:buClr>
                <a:srgbClr val="00B050"/>
              </a:buClr>
              <a:buFont typeface="Wingdings 2" panose="05020102010507070707" pitchFamily="18" charset="2"/>
              <a:buChar char="P"/>
            </a:pPr>
            <a:r>
              <a:rPr lang="en-US" dirty="0"/>
              <a:t>&lt; 10 days from initial TBI</a:t>
            </a:r>
          </a:p>
          <a:p>
            <a:pPr lvl="1">
              <a:spcAft>
                <a:spcPts val="1200"/>
              </a:spcAft>
              <a:buClr>
                <a:srgbClr val="00B050"/>
              </a:buClr>
              <a:buFont typeface="Wingdings 2" panose="05020102010507070707" pitchFamily="18" charset="2"/>
              <a:buChar char="P"/>
            </a:pPr>
            <a:r>
              <a:rPr lang="en-US" dirty="0"/>
              <a:t>Abnormal CT scan consistent with TBI</a:t>
            </a:r>
          </a:p>
          <a:p>
            <a:endParaRPr lang="en-US" dirty="0"/>
          </a:p>
        </p:txBody>
      </p:sp>
      <p:sp>
        <p:nvSpPr>
          <p:cNvPr id="9" name="Content Placeholder 3">
            <a:extLst>
              <a:ext uri="{FF2B5EF4-FFF2-40B4-BE49-F238E27FC236}">
                <a16:creationId xmlns:a16="http://schemas.microsoft.com/office/drawing/2014/main" id="{42EFF7C8-30FF-4945-B13F-964389AFE182}"/>
              </a:ext>
            </a:extLst>
          </p:cNvPr>
          <p:cNvSpPr txBox="1">
            <a:spLocks/>
          </p:cNvSpPr>
          <p:nvPr/>
        </p:nvSpPr>
        <p:spPr>
          <a:xfrm>
            <a:off x="4690888" y="1327068"/>
            <a:ext cx="4057650" cy="5530932"/>
          </a:xfrm>
          <a:prstGeom prst="rect">
            <a:avLst/>
          </a:prstGeom>
        </p:spPr>
        <p:txBody>
          <a:bodyPr>
            <a:normAutofit fontScale="8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b="1" dirty="0">
                <a:solidFill>
                  <a:srgbClr val="003399"/>
                </a:solidFill>
              </a:rPr>
              <a:t>Exclusion criteria:</a:t>
            </a:r>
          </a:p>
          <a:p>
            <a:pPr>
              <a:buFont typeface="Calibri" panose="020F0502020204030204" pitchFamily="34" charset="0"/>
              <a:buChar char="X"/>
            </a:pPr>
            <a:endParaRPr lang="en-US" sz="900" b="1" dirty="0"/>
          </a:p>
          <a:p>
            <a:pPr lvl="1">
              <a:spcAft>
                <a:spcPts val="1200"/>
              </a:spcAft>
              <a:buClr>
                <a:srgbClr val="FF0000"/>
              </a:buClr>
              <a:buFont typeface="Calibri" panose="020F0502020204030204" pitchFamily="34" charset="0"/>
              <a:buChar char="x"/>
            </a:pPr>
            <a:r>
              <a:rPr lang="en-GB" sz="2600" dirty="0"/>
              <a:t>Devastating brain injury with withdrawal of treatment anticipated in the next 24 hours</a:t>
            </a:r>
          </a:p>
          <a:p>
            <a:pPr lvl="1">
              <a:spcAft>
                <a:spcPts val="1200"/>
              </a:spcAft>
              <a:buClr>
                <a:srgbClr val="FF0000"/>
              </a:buClr>
              <a:buFont typeface="Calibri" panose="020F0502020204030204" pitchFamily="34" charset="0"/>
              <a:buChar char="x"/>
            </a:pPr>
            <a:r>
              <a:rPr lang="en-GB" sz="2600" dirty="0"/>
              <a:t>Pregnancy*</a:t>
            </a:r>
          </a:p>
          <a:p>
            <a:pPr lvl="1">
              <a:spcAft>
                <a:spcPts val="1200"/>
              </a:spcAft>
              <a:buClr>
                <a:srgbClr val="FF0000"/>
              </a:buClr>
              <a:buFont typeface="Calibri" panose="020F0502020204030204" pitchFamily="34" charset="0"/>
              <a:buChar char="x"/>
            </a:pPr>
            <a:r>
              <a:rPr lang="en-GB" sz="2600" dirty="0"/>
              <a:t>Severe hypernatraemia (serum Na &gt; 155mmol/L)</a:t>
            </a:r>
          </a:p>
          <a:p>
            <a:pPr lvl="1">
              <a:spcAft>
                <a:spcPts val="1200"/>
              </a:spcAft>
              <a:buClr>
                <a:srgbClr val="FF0000"/>
              </a:buClr>
              <a:buFont typeface="Calibri" panose="020F0502020204030204" pitchFamily="34" charset="0"/>
              <a:buChar char="x"/>
            </a:pPr>
            <a:r>
              <a:rPr lang="en-GB" sz="2600" dirty="0"/>
              <a:t>2 or more prior doses of hyperosmolar therapy given on ICU</a:t>
            </a:r>
          </a:p>
          <a:p>
            <a:pPr marL="457200" lvl="1" indent="0">
              <a:spcAft>
                <a:spcPts val="1200"/>
              </a:spcAft>
              <a:buClr>
                <a:srgbClr val="FF0000"/>
              </a:buClr>
              <a:buNone/>
            </a:pPr>
            <a:r>
              <a:rPr lang="en-US" sz="2100" i="1" dirty="0"/>
              <a:t>*NB Pregnancy is not a contraindication to hyperosmolar therapy, but these patients must be excluded for ethical and regulatory reasons</a:t>
            </a:r>
            <a:endParaRPr lang="en-GB" sz="2100" i="1" dirty="0"/>
          </a:p>
        </p:txBody>
      </p:sp>
    </p:spTree>
    <p:extLst>
      <p:ext uri="{BB962C8B-B14F-4D97-AF65-F5344CB8AC3E}">
        <p14:creationId xmlns:p14="http://schemas.microsoft.com/office/powerpoint/2010/main" val="14531099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303714"/>
            <a:ext cx="6719713" cy="648816"/>
          </a:xfrm>
        </p:spPr>
        <p:txBody>
          <a:bodyPr/>
          <a:lstStyle/>
          <a:p>
            <a:r>
              <a:rPr lang="en-US" dirty="0">
                <a:solidFill>
                  <a:srgbClr val="003399"/>
                </a:solidFill>
              </a:rPr>
              <a:t>Screening a patient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11" name="Content Placeholder 2">
            <a:extLst>
              <a:ext uri="{FF2B5EF4-FFF2-40B4-BE49-F238E27FC236}">
                <a16:creationId xmlns:a16="http://schemas.microsoft.com/office/drawing/2014/main" id="{4C91B0AF-ABF1-4CEE-955F-35DAB9BA4139}"/>
              </a:ext>
            </a:extLst>
          </p:cNvPr>
          <p:cNvSpPr txBox="1">
            <a:spLocks/>
          </p:cNvSpPr>
          <p:nvPr/>
        </p:nvSpPr>
        <p:spPr>
          <a:xfrm>
            <a:off x="395462" y="1299614"/>
            <a:ext cx="8207311" cy="5255147"/>
          </a:xfrm>
          <a:prstGeom prst="rect">
            <a:avLst/>
          </a:prstGeom>
        </p:spPr>
        <p:txBody>
          <a:bodyPr>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US" sz="2400" dirty="0">
                <a:solidFill>
                  <a:srgbClr val="003399"/>
                </a:solidFill>
              </a:rPr>
              <a:t>All patients admitted to ICU with severe TBI and ICP monitored (i.e. bolt inserted) should be screened</a:t>
            </a:r>
          </a:p>
          <a:p>
            <a:pPr>
              <a:spcAft>
                <a:spcPts val="1200"/>
              </a:spcAft>
            </a:pPr>
            <a:endParaRPr lang="en-US" sz="2400" dirty="0"/>
          </a:p>
          <a:p>
            <a:pPr>
              <a:spcAft>
                <a:spcPts val="1200"/>
              </a:spcAft>
            </a:pPr>
            <a:r>
              <a:rPr lang="en-GB" sz="2400" dirty="0">
                <a:solidFill>
                  <a:srgbClr val="003399"/>
                </a:solidFill>
              </a:rPr>
              <a:t>Patients must be confirmed for eligibility by a medically qualified doctor who has signed the SOS trial training log</a:t>
            </a:r>
          </a:p>
          <a:p>
            <a:pPr>
              <a:spcAft>
                <a:spcPts val="1200"/>
              </a:spcAft>
            </a:pPr>
            <a:endParaRPr lang="en-GB" sz="2400" b="1" dirty="0">
              <a:solidFill>
                <a:srgbClr val="003399"/>
              </a:solidFill>
            </a:endParaRPr>
          </a:p>
          <a:p>
            <a:pPr>
              <a:spcAft>
                <a:spcPts val="1200"/>
              </a:spcAft>
            </a:pPr>
            <a:r>
              <a:rPr lang="en-GB" sz="2400" dirty="0">
                <a:solidFill>
                  <a:srgbClr val="003399"/>
                </a:solidFill>
              </a:rPr>
              <a:t>The justification for the patient meeting all the eligibility criteria </a:t>
            </a:r>
            <a:r>
              <a:rPr lang="en-GB" sz="2400" b="1" u="sng" dirty="0">
                <a:solidFill>
                  <a:srgbClr val="003399"/>
                </a:solidFill>
              </a:rPr>
              <a:t>must</a:t>
            </a:r>
            <a:r>
              <a:rPr lang="en-GB" sz="2400" dirty="0">
                <a:solidFill>
                  <a:srgbClr val="003399"/>
                </a:solidFill>
              </a:rPr>
              <a:t> be clearly documented in the patient’s medical notes </a:t>
            </a:r>
          </a:p>
          <a:p>
            <a:pPr lvl="1">
              <a:spcAft>
                <a:spcPts val="1200"/>
              </a:spcAft>
            </a:pPr>
            <a:r>
              <a:rPr lang="en-GB" sz="2000" dirty="0"/>
              <a:t>Especially the ICP and serum Na levels at the point of becoming eligible</a:t>
            </a:r>
          </a:p>
          <a:p>
            <a:pPr>
              <a:spcAft>
                <a:spcPts val="1200"/>
              </a:spcAft>
            </a:pPr>
            <a:endParaRPr lang="en-GB" sz="2000" b="1" dirty="0"/>
          </a:p>
          <a:p>
            <a:pPr>
              <a:spcAft>
                <a:spcPts val="1200"/>
              </a:spcAft>
            </a:pPr>
            <a:endParaRPr lang="en-US" sz="2000" dirty="0"/>
          </a:p>
          <a:p>
            <a:endParaRPr lang="en-US" sz="3600" b="1" dirty="0"/>
          </a:p>
        </p:txBody>
      </p:sp>
      <p:pic>
        <p:nvPicPr>
          <p:cNvPr id="3" name="Picture 2">
            <a:extLst>
              <a:ext uri="{FF2B5EF4-FFF2-40B4-BE49-F238E27FC236}">
                <a16:creationId xmlns:a16="http://schemas.microsoft.com/office/drawing/2014/main" id="{13B3C553-A8C9-41FC-99AB-63FB2AAECC4B}"/>
              </a:ext>
            </a:extLst>
          </p:cNvPr>
          <p:cNvPicPr>
            <a:picLocks noChangeAspect="1"/>
          </p:cNvPicPr>
          <p:nvPr/>
        </p:nvPicPr>
        <p:blipFill rotWithShape="1">
          <a:blip r:embed="rId4"/>
          <a:srcRect l="3790" t="6114" r="3399" b="6523"/>
          <a:stretch/>
        </p:blipFill>
        <p:spPr>
          <a:xfrm>
            <a:off x="7934325" y="2671763"/>
            <a:ext cx="954881" cy="840581"/>
          </a:xfrm>
          <a:prstGeom prst="rect">
            <a:avLst/>
          </a:prstGeom>
        </p:spPr>
      </p:pic>
    </p:spTree>
    <p:extLst>
      <p:ext uri="{BB962C8B-B14F-4D97-AF65-F5344CB8AC3E}">
        <p14:creationId xmlns:p14="http://schemas.microsoft.com/office/powerpoint/2010/main" val="38863898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401507"/>
            <a:ext cx="6719713" cy="648816"/>
          </a:xfrm>
        </p:spPr>
        <p:txBody>
          <a:bodyPr/>
          <a:lstStyle/>
          <a:p>
            <a:r>
              <a:rPr lang="en-US" dirty="0">
                <a:solidFill>
                  <a:srgbClr val="003399"/>
                </a:solidFill>
              </a:rPr>
              <a:t>Randomising a patient</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417094" y="1371600"/>
            <a:ext cx="8418867" cy="5255147"/>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GB" sz="2000" dirty="0"/>
              <a:t>Once a patient is deemed eligible they can be randomised by logging onto the SOS trial database</a:t>
            </a:r>
            <a:r>
              <a:rPr lang="en-GB" sz="1800" dirty="0">
                <a:solidFill>
                  <a:srgbClr val="0070C0"/>
                </a:solidFill>
                <a:effectLst/>
                <a:latin typeface="Calibri" panose="020F0502020204030204" pitchFamily="34" charset="0"/>
                <a:ea typeface="Calibri" panose="020F0502020204030204" pitchFamily="34" charset="0"/>
              </a:rPr>
              <a:t>  </a:t>
            </a:r>
            <a:r>
              <a:rPr lang="en-GB" sz="1800" u="sng" dirty="0">
                <a:solidFill>
                  <a:srgbClr val="0070C0"/>
                </a:solidFill>
                <a:effectLst/>
                <a:latin typeface="Calibri" panose="020F0502020204030204" pitchFamily="34" charset="0"/>
                <a:ea typeface="Calibri" panose="020F0502020204030204" pitchFamily="34" charset="0"/>
                <a:hlinkClick r:id="rId3"/>
              </a:rPr>
              <a:t>https://ctu.warwick.ac.uk/sos</a:t>
            </a:r>
            <a:endParaRPr lang="en-GB" sz="1800" u="sng" dirty="0">
              <a:solidFill>
                <a:srgbClr val="0070C0"/>
              </a:solidFill>
              <a:effectLst/>
              <a:latin typeface="Calibri" panose="020F0502020204030204" pitchFamily="34" charset="0"/>
              <a:ea typeface="Calibri" panose="020F0502020204030204" pitchFamily="34" charset="0"/>
            </a:endParaRPr>
          </a:p>
          <a:p>
            <a:pPr>
              <a:spcAft>
                <a:spcPts val="1200"/>
              </a:spcAft>
            </a:pPr>
            <a:r>
              <a:rPr lang="en-GB" sz="2000" dirty="0">
                <a:effectLst/>
                <a:latin typeface="Calibri" panose="020F0502020204030204" pitchFamily="34" charset="0"/>
                <a:ea typeface="Calibri" panose="020F0502020204030204" pitchFamily="34" charset="0"/>
              </a:rPr>
              <a:t>L</a:t>
            </a:r>
            <a:r>
              <a:rPr lang="en-GB" sz="2000" dirty="0">
                <a:latin typeface="Calibri" panose="020F0502020204030204" pitchFamily="34" charset="0"/>
                <a:ea typeface="Calibri" panose="020F0502020204030204" pitchFamily="34" charset="0"/>
              </a:rPr>
              <a:t>og on using the generic login details we provide and enter your email address</a:t>
            </a:r>
          </a:p>
          <a:p>
            <a:pPr>
              <a:spcAft>
                <a:spcPts val="1200"/>
              </a:spcAft>
            </a:pPr>
            <a:r>
              <a:rPr lang="en-GB" sz="2000" dirty="0">
                <a:effectLst/>
                <a:latin typeface="Calibri" panose="020F0502020204030204" pitchFamily="34" charset="0"/>
                <a:ea typeface="Calibri" panose="020F0502020204030204" pitchFamily="34" charset="0"/>
              </a:rPr>
              <a:t>Click on the ‘</a:t>
            </a:r>
            <a:r>
              <a:rPr lang="en-GB" sz="2000" dirty="0">
                <a:solidFill>
                  <a:srgbClr val="0070C0"/>
                </a:solidFill>
                <a:effectLst/>
                <a:latin typeface="Calibri" panose="020F0502020204030204" pitchFamily="34" charset="0"/>
                <a:ea typeface="Calibri" panose="020F0502020204030204" pitchFamily="34" charset="0"/>
              </a:rPr>
              <a:t>Recruitment</a:t>
            </a:r>
            <a:r>
              <a:rPr lang="en-GB" sz="2000" dirty="0">
                <a:effectLst/>
                <a:latin typeface="Calibri" panose="020F0502020204030204" pitchFamily="34" charset="0"/>
                <a:ea typeface="Calibri" panose="020F0502020204030204" pitchFamily="34" charset="0"/>
              </a:rPr>
              <a:t>’ tab</a:t>
            </a:r>
          </a:p>
          <a:p>
            <a:pPr>
              <a:spcAft>
                <a:spcPts val="1200"/>
              </a:spcAft>
            </a:pPr>
            <a:r>
              <a:rPr lang="en-GB" sz="2000" dirty="0">
                <a:latin typeface="Calibri" panose="020F0502020204030204" pitchFamily="34" charset="0"/>
                <a:ea typeface="Calibri" panose="020F0502020204030204" pitchFamily="34" charset="0"/>
              </a:rPr>
              <a:t>Click ‘</a:t>
            </a:r>
            <a:r>
              <a:rPr lang="en-GB" sz="2000" dirty="0">
                <a:solidFill>
                  <a:srgbClr val="0070C0"/>
                </a:solidFill>
                <a:latin typeface="Calibri" panose="020F0502020204030204" pitchFamily="34" charset="0"/>
                <a:ea typeface="Calibri" panose="020F0502020204030204" pitchFamily="34" charset="0"/>
              </a:rPr>
              <a:t>Go</a:t>
            </a:r>
            <a:r>
              <a:rPr lang="en-GB" sz="2000" dirty="0">
                <a:latin typeface="Calibri" panose="020F0502020204030204" pitchFamily="34" charset="0"/>
                <a:ea typeface="Calibri" panose="020F0502020204030204" pitchFamily="34" charset="0"/>
              </a:rPr>
              <a:t>’ and work through the randomisation wizard</a:t>
            </a:r>
            <a:endParaRPr lang="en-GB" sz="2000" dirty="0">
              <a:effectLst/>
              <a:latin typeface="Calibri" panose="020F0502020204030204" pitchFamily="34" charset="0"/>
              <a:ea typeface="Calibri" panose="020F0502020204030204" pitchFamily="34" charset="0"/>
            </a:endParaRPr>
          </a:p>
          <a:p>
            <a:pPr marL="0" indent="0">
              <a:spcAft>
                <a:spcPts val="1200"/>
              </a:spcAft>
              <a:buNone/>
            </a:pPr>
            <a:endParaRPr lang="en-GB" sz="1800" u="sng" dirty="0">
              <a:solidFill>
                <a:srgbClr val="0070C0"/>
              </a:solidFill>
              <a:effectLst/>
              <a:latin typeface="Calibri" panose="020F0502020204030204" pitchFamily="34" charset="0"/>
              <a:ea typeface="Calibri" panose="020F0502020204030204" pitchFamily="34" charset="0"/>
            </a:endParaRPr>
          </a:p>
          <a:p>
            <a:pPr marL="0" indent="0">
              <a:spcAft>
                <a:spcPts val="600"/>
              </a:spcAft>
              <a:buNone/>
            </a:pPr>
            <a:endParaRPr lang="en-US" sz="2000" dirty="0"/>
          </a:p>
          <a:p>
            <a:pPr>
              <a:spcAft>
                <a:spcPts val="1200"/>
              </a:spcAft>
            </a:pPr>
            <a:endParaRPr lang="en-US" sz="2400" dirty="0"/>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036560" y="6439678"/>
            <a:ext cx="993140" cy="369332"/>
          </a:xfrm>
          <a:prstGeom prst="rect">
            <a:avLst/>
          </a:prstGeom>
          <a:noFill/>
        </p:spPr>
        <p:txBody>
          <a:bodyPr wrap="square" rtlCol="0">
            <a:spAutoFit/>
          </a:bodyPr>
          <a:lstStyle/>
          <a:p>
            <a:r>
              <a:rPr lang="en-GB" dirty="0">
                <a:solidFill>
                  <a:schemeClr val="bg1"/>
                </a:solidFill>
              </a:rPr>
              <a:t>Slide 10</a:t>
            </a:r>
          </a:p>
        </p:txBody>
      </p:sp>
      <p:pic>
        <p:nvPicPr>
          <p:cNvPr id="3" name="Picture 2">
            <a:extLst>
              <a:ext uri="{FF2B5EF4-FFF2-40B4-BE49-F238E27FC236}">
                <a16:creationId xmlns:a16="http://schemas.microsoft.com/office/drawing/2014/main" id="{EBCE6DC7-5C5B-421C-87C7-6A77A4E955EB}"/>
              </a:ext>
            </a:extLst>
          </p:cNvPr>
          <p:cNvPicPr>
            <a:picLocks noChangeAspect="1"/>
          </p:cNvPicPr>
          <p:nvPr/>
        </p:nvPicPr>
        <p:blipFill>
          <a:blip r:embed="rId5"/>
          <a:stretch>
            <a:fillRect/>
          </a:stretch>
        </p:blipFill>
        <p:spPr>
          <a:xfrm>
            <a:off x="417095" y="4144438"/>
            <a:ext cx="8117306" cy="1973963"/>
          </a:xfrm>
          <a:prstGeom prst="rect">
            <a:avLst/>
          </a:prstGeom>
        </p:spPr>
      </p:pic>
      <p:sp>
        <p:nvSpPr>
          <p:cNvPr id="2" name="Arrow: Down 1">
            <a:extLst>
              <a:ext uri="{FF2B5EF4-FFF2-40B4-BE49-F238E27FC236}">
                <a16:creationId xmlns:a16="http://schemas.microsoft.com/office/drawing/2014/main" id="{BC08CFF1-B564-4969-A313-1E5834428B70}"/>
              </a:ext>
            </a:extLst>
          </p:cNvPr>
          <p:cNvSpPr/>
          <p:nvPr/>
        </p:nvSpPr>
        <p:spPr>
          <a:xfrm rot="5400000">
            <a:off x="8443961" y="5277199"/>
            <a:ext cx="484632" cy="686847"/>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290902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401507"/>
            <a:ext cx="6719713" cy="648816"/>
          </a:xfrm>
        </p:spPr>
        <p:txBody>
          <a:bodyPr/>
          <a:lstStyle/>
          <a:p>
            <a:r>
              <a:rPr lang="en-US" dirty="0">
                <a:solidFill>
                  <a:srgbClr val="003399"/>
                </a:solidFill>
              </a:rPr>
              <a:t>Randomising a patient</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395462" y="1371600"/>
            <a:ext cx="8634238" cy="5255147"/>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GB" sz="2000" dirty="0">
                <a:latin typeface="Calibri" panose="020F0502020204030204" pitchFamily="34" charset="0"/>
                <a:ea typeface="Calibri" panose="020F0502020204030204" pitchFamily="34" charset="0"/>
              </a:rPr>
              <a:t>Enter your site name to proceed to the </a:t>
            </a:r>
            <a:r>
              <a:rPr lang="en-GB" sz="2000" dirty="0">
                <a:solidFill>
                  <a:srgbClr val="003399"/>
                </a:solidFill>
                <a:latin typeface="Calibri" panose="020F0502020204030204" pitchFamily="34" charset="0"/>
                <a:ea typeface="Calibri" panose="020F0502020204030204" pitchFamily="34" charset="0"/>
              </a:rPr>
              <a:t>inclusion </a:t>
            </a:r>
            <a:r>
              <a:rPr lang="en-GB" sz="2000" dirty="0">
                <a:latin typeface="Calibri" panose="020F0502020204030204" pitchFamily="34" charset="0"/>
                <a:ea typeface="Calibri" panose="020F0502020204030204" pitchFamily="34" charset="0"/>
              </a:rPr>
              <a:t>and </a:t>
            </a:r>
            <a:r>
              <a:rPr lang="en-GB" sz="2000" dirty="0">
                <a:solidFill>
                  <a:srgbClr val="003399"/>
                </a:solidFill>
                <a:latin typeface="Calibri" panose="020F0502020204030204" pitchFamily="34" charset="0"/>
                <a:ea typeface="Calibri" panose="020F0502020204030204" pitchFamily="34" charset="0"/>
              </a:rPr>
              <a:t>exclusion criteria checklist</a:t>
            </a:r>
          </a:p>
          <a:p>
            <a:r>
              <a:rPr lang="en-GB" sz="2000" dirty="0">
                <a:latin typeface="Calibri" panose="020F0502020204030204" pitchFamily="34" charset="0"/>
                <a:ea typeface="Calibri" panose="020F0502020204030204" pitchFamily="34" charset="0"/>
              </a:rPr>
              <a:t>Complete the </a:t>
            </a:r>
            <a:r>
              <a:rPr lang="en-GB" sz="2000" dirty="0">
                <a:solidFill>
                  <a:srgbClr val="003399"/>
                </a:solidFill>
                <a:latin typeface="Calibri" panose="020F0502020204030204" pitchFamily="34" charset="0"/>
                <a:ea typeface="Calibri" panose="020F0502020204030204" pitchFamily="34" charset="0"/>
              </a:rPr>
              <a:t>assessment of eligibility details</a:t>
            </a:r>
          </a:p>
          <a:p>
            <a:pPr marL="0" indent="0">
              <a:spcAft>
                <a:spcPts val="600"/>
              </a:spcAft>
              <a:buNone/>
            </a:pPr>
            <a:endParaRPr lang="en-US" sz="2000" dirty="0">
              <a:solidFill>
                <a:srgbClr val="003399"/>
              </a:solidFill>
            </a:endParaRPr>
          </a:p>
          <a:p>
            <a:pPr>
              <a:spcAft>
                <a:spcPts val="1200"/>
              </a:spcAft>
            </a:pPr>
            <a:endParaRPr lang="en-US" sz="2400"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036560" y="6439678"/>
            <a:ext cx="993140" cy="369332"/>
          </a:xfrm>
          <a:prstGeom prst="rect">
            <a:avLst/>
          </a:prstGeom>
          <a:noFill/>
        </p:spPr>
        <p:txBody>
          <a:bodyPr wrap="square" rtlCol="0">
            <a:spAutoFit/>
          </a:bodyPr>
          <a:lstStyle/>
          <a:p>
            <a:r>
              <a:rPr lang="en-GB" dirty="0">
                <a:solidFill>
                  <a:schemeClr val="bg1"/>
                </a:solidFill>
              </a:rPr>
              <a:t>Slide 10</a:t>
            </a:r>
          </a:p>
        </p:txBody>
      </p:sp>
      <p:pic>
        <p:nvPicPr>
          <p:cNvPr id="10" name="Picture 9">
            <a:extLst>
              <a:ext uri="{FF2B5EF4-FFF2-40B4-BE49-F238E27FC236}">
                <a16:creationId xmlns:a16="http://schemas.microsoft.com/office/drawing/2014/main" id="{8CF2CECE-C27C-422C-8F89-13FBEA9EF066}"/>
              </a:ext>
            </a:extLst>
          </p:cNvPr>
          <p:cNvPicPr>
            <a:picLocks noChangeAspect="1"/>
          </p:cNvPicPr>
          <p:nvPr/>
        </p:nvPicPr>
        <p:blipFill>
          <a:blip r:embed="rId4"/>
          <a:stretch>
            <a:fillRect/>
          </a:stretch>
        </p:blipFill>
        <p:spPr>
          <a:xfrm>
            <a:off x="544421" y="2610236"/>
            <a:ext cx="7887517" cy="3846257"/>
          </a:xfrm>
          <a:prstGeom prst="rect">
            <a:avLst/>
          </a:prstGeom>
        </p:spPr>
      </p:pic>
    </p:spTree>
    <p:extLst>
      <p:ext uri="{BB962C8B-B14F-4D97-AF65-F5344CB8AC3E}">
        <p14:creationId xmlns:p14="http://schemas.microsoft.com/office/powerpoint/2010/main" val="3744063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335309"/>
            <a:ext cx="6719713" cy="648816"/>
          </a:xfrm>
        </p:spPr>
        <p:txBody>
          <a:bodyPr/>
          <a:lstStyle/>
          <a:p>
            <a:r>
              <a:rPr lang="en-US" dirty="0">
                <a:solidFill>
                  <a:srgbClr val="003399"/>
                </a:solidFill>
              </a:rPr>
              <a:t>Randomising a patient</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387900" y="1299814"/>
            <a:ext cx="8634238" cy="5255147"/>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GB" sz="2000" dirty="0">
                <a:latin typeface="Calibri" panose="020F0502020204030204" pitchFamily="34" charset="0"/>
                <a:ea typeface="Calibri" panose="020F0502020204030204" pitchFamily="34" charset="0"/>
              </a:rPr>
              <a:t>Next complete the below information (used to stratify the randomisation and ensure balance of patients across treatment arms)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3" name="Picture 2">
            <a:extLst>
              <a:ext uri="{FF2B5EF4-FFF2-40B4-BE49-F238E27FC236}">
                <a16:creationId xmlns:a16="http://schemas.microsoft.com/office/drawing/2014/main" id="{71B06B93-85CA-41FA-8DC0-16B1FB054C96}"/>
              </a:ext>
            </a:extLst>
          </p:cNvPr>
          <p:cNvPicPr>
            <a:picLocks noChangeAspect="1"/>
          </p:cNvPicPr>
          <p:nvPr/>
        </p:nvPicPr>
        <p:blipFill rotWithShape="1">
          <a:blip r:embed="rId4"/>
          <a:srcRect b="13668"/>
          <a:stretch/>
        </p:blipFill>
        <p:spPr>
          <a:xfrm>
            <a:off x="387900" y="2574322"/>
            <a:ext cx="8634239" cy="3957523"/>
          </a:xfrm>
          <a:prstGeom prst="rect">
            <a:avLst/>
          </a:prstGeom>
        </p:spPr>
      </p:pic>
    </p:spTree>
    <p:extLst>
      <p:ext uri="{BB962C8B-B14F-4D97-AF65-F5344CB8AC3E}">
        <p14:creationId xmlns:p14="http://schemas.microsoft.com/office/powerpoint/2010/main" val="17141747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77167473-B61A-4309-960E-B9D43CB21892}"/>
              </a:ext>
            </a:extLst>
          </p:cNvPr>
          <p:cNvGrpSpPr/>
          <p:nvPr/>
        </p:nvGrpSpPr>
        <p:grpSpPr>
          <a:xfrm>
            <a:off x="434675" y="2338624"/>
            <a:ext cx="8075009" cy="4168357"/>
            <a:chOff x="427546" y="2331218"/>
            <a:chExt cx="8333449" cy="4389270"/>
          </a:xfrm>
        </p:grpSpPr>
        <p:pic>
          <p:nvPicPr>
            <p:cNvPr id="8" name="Picture 7">
              <a:extLst>
                <a:ext uri="{FF2B5EF4-FFF2-40B4-BE49-F238E27FC236}">
                  <a16:creationId xmlns:a16="http://schemas.microsoft.com/office/drawing/2014/main" id="{64BF5884-B06F-4546-89C9-722D75EC17CD}"/>
                </a:ext>
              </a:extLst>
            </p:cNvPr>
            <p:cNvPicPr>
              <a:picLocks noChangeAspect="1"/>
            </p:cNvPicPr>
            <p:nvPr/>
          </p:nvPicPr>
          <p:blipFill>
            <a:blip r:embed="rId3"/>
            <a:stretch>
              <a:fillRect/>
            </a:stretch>
          </p:blipFill>
          <p:spPr>
            <a:xfrm>
              <a:off x="427546" y="2331218"/>
              <a:ext cx="8333449" cy="4389270"/>
            </a:xfrm>
            <a:prstGeom prst="rect">
              <a:avLst/>
            </a:prstGeom>
          </p:spPr>
        </p:pic>
        <p:pic>
          <p:nvPicPr>
            <p:cNvPr id="10" name="Picture 9">
              <a:extLst>
                <a:ext uri="{FF2B5EF4-FFF2-40B4-BE49-F238E27FC236}">
                  <a16:creationId xmlns:a16="http://schemas.microsoft.com/office/drawing/2014/main" id="{722A5CE1-14C6-4D8C-967F-C544C77DA9B9}"/>
                </a:ext>
              </a:extLst>
            </p:cNvPr>
            <p:cNvPicPr>
              <a:picLocks noChangeAspect="1"/>
            </p:cNvPicPr>
            <p:nvPr/>
          </p:nvPicPr>
          <p:blipFill rotWithShape="1">
            <a:blip r:embed="rId4"/>
            <a:srcRect l="36564" t="49444" r="26175" b="46498"/>
            <a:stretch/>
          </p:blipFill>
          <p:spPr>
            <a:xfrm>
              <a:off x="3392002" y="3137306"/>
              <a:ext cx="3112293" cy="183357"/>
            </a:xfrm>
            <a:prstGeom prst="rect">
              <a:avLst/>
            </a:prstGeom>
          </p:spPr>
        </p:pic>
        <p:pic>
          <p:nvPicPr>
            <p:cNvPr id="11" name="Picture 10">
              <a:extLst>
                <a:ext uri="{FF2B5EF4-FFF2-40B4-BE49-F238E27FC236}">
                  <a16:creationId xmlns:a16="http://schemas.microsoft.com/office/drawing/2014/main" id="{0F3B1ABE-0844-4DB0-8592-4CDEDAE7EBBD}"/>
                </a:ext>
              </a:extLst>
            </p:cNvPr>
            <p:cNvPicPr>
              <a:picLocks noChangeAspect="1"/>
            </p:cNvPicPr>
            <p:nvPr/>
          </p:nvPicPr>
          <p:blipFill rotWithShape="1">
            <a:blip r:embed="rId4"/>
            <a:srcRect l="62310" t="50083" r="26175" b="46498"/>
            <a:stretch/>
          </p:blipFill>
          <p:spPr>
            <a:xfrm>
              <a:off x="6400800" y="3137306"/>
              <a:ext cx="961848" cy="154486"/>
            </a:xfrm>
            <a:prstGeom prst="rect">
              <a:avLst/>
            </a:prstGeom>
          </p:spPr>
        </p:pic>
      </p:grpSp>
      <p:sp>
        <p:nvSpPr>
          <p:cNvPr id="4" name="Text Placeholder 3"/>
          <p:cNvSpPr>
            <a:spLocks noGrp="1"/>
          </p:cNvSpPr>
          <p:nvPr>
            <p:ph type="body" sz="quarter" idx="10"/>
          </p:nvPr>
        </p:nvSpPr>
        <p:spPr>
          <a:xfrm>
            <a:off x="395462" y="351019"/>
            <a:ext cx="6719713" cy="648816"/>
          </a:xfrm>
        </p:spPr>
        <p:txBody>
          <a:bodyPr/>
          <a:lstStyle/>
          <a:p>
            <a:r>
              <a:rPr lang="en-US" dirty="0">
                <a:solidFill>
                  <a:srgbClr val="003399"/>
                </a:solidFill>
              </a:rPr>
              <a:t>Randomising a patient</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395461" y="1382593"/>
            <a:ext cx="8681131" cy="5255147"/>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GB" sz="2000" dirty="0">
                <a:latin typeface="Calibri" panose="020F0502020204030204" pitchFamily="34" charset="0"/>
              </a:rPr>
              <a:t>Review the entered information</a:t>
            </a:r>
          </a:p>
          <a:p>
            <a:r>
              <a:rPr lang="en-GB" sz="2000" dirty="0">
                <a:latin typeface="Calibri" panose="020F0502020204030204" pitchFamily="34" charset="0"/>
              </a:rPr>
              <a:t>Then click on </a:t>
            </a:r>
            <a:r>
              <a:rPr lang="en-GB" sz="2000" dirty="0">
                <a:solidFill>
                  <a:srgbClr val="003399"/>
                </a:solidFill>
                <a:latin typeface="Calibri" panose="020F0502020204030204" pitchFamily="34" charset="0"/>
              </a:rPr>
              <a:t>‘Randomise’ </a:t>
            </a:r>
          </a:p>
        </p:txBody>
      </p:sp>
      <p:pic>
        <p:nvPicPr>
          <p:cNvPr id="5" name="Picture 4"/>
          <p:cNvPicPr>
            <a:picLocks noChangeAspect="1"/>
          </p:cNvPicPr>
          <p:nvPr/>
        </p:nvPicPr>
        <p:blipFill rotWithShape="1">
          <a:blip r:embed="rId5">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9" name="Rectangle: Rounded Corners 8">
            <a:extLst>
              <a:ext uri="{FF2B5EF4-FFF2-40B4-BE49-F238E27FC236}">
                <a16:creationId xmlns:a16="http://schemas.microsoft.com/office/drawing/2014/main" id="{15F070F7-40B9-42B2-A25C-BCCDB0DF5FBA}"/>
              </a:ext>
            </a:extLst>
          </p:cNvPr>
          <p:cNvSpPr/>
          <p:nvPr/>
        </p:nvSpPr>
        <p:spPr>
          <a:xfrm>
            <a:off x="7728871" y="6149122"/>
            <a:ext cx="701850" cy="369332"/>
          </a:xfrm>
          <a:prstGeom prst="roundRect">
            <a:avLst/>
          </a:prstGeom>
          <a:no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Down 12">
            <a:extLst>
              <a:ext uri="{FF2B5EF4-FFF2-40B4-BE49-F238E27FC236}">
                <a16:creationId xmlns:a16="http://schemas.microsoft.com/office/drawing/2014/main" id="{06D66139-B0BF-47E2-B3AF-11277848B7F7}"/>
              </a:ext>
            </a:extLst>
          </p:cNvPr>
          <p:cNvSpPr/>
          <p:nvPr/>
        </p:nvSpPr>
        <p:spPr>
          <a:xfrm>
            <a:off x="7728871" y="5036821"/>
            <a:ext cx="701850" cy="927226"/>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507391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05240" y="401507"/>
            <a:ext cx="6719713" cy="648816"/>
          </a:xfrm>
        </p:spPr>
        <p:txBody>
          <a:bodyPr/>
          <a:lstStyle/>
          <a:p>
            <a:r>
              <a:rPr lang="en-US" dirty="0">
                <a:solidFill>
                  <a:srgbClr val="003399"/>
                </a:solidFill>
              </a:rPr>
              <a:t>Randomising a patient</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395461" y="1409889"/>
            <a:ext cx="8681131" cy="5255147"/>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GB" sz="2000" dirty="0">
                <a:latin typeface="Calibri" panose="020F0502020204030204" pitchFamily="34" charset="0"/>
              </a:rPr>
              <a:t>Once randomised, the participant trial number and IMP allocation will be displayed</a:t>
            </a:r>
          </a:p>
          <a:p>
            <a:pPr>
              <a:spcAft>
                <a:spcPts val="1200"/>
              </a:spcAft>
            </a:pPr>
            <a:r>
              <a:rPr lang="en-GB" sz="2000" dirty="0">
                <a:latin typeface="Calibri" panose="020F0502020204030204" pitchFamily="34" charset="0"/>
              </a:rPr>
              <a:t>You, your site team and the trial office will receive an automated confirmation email </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3" name="Picture 2">
            <a:extLst>
              <a:ext uri="{FF2B5EF4-FFF2-40B4-BE49-F238E27FC236}">
                <a16:creationId xmlns:a16="http://schemas.microsoft.com/office/drawing/2014/main" id="{D601445F-7D83-4578-8FBD-F862772C53B8}"/>
              </a:ext>
            </a:extLst>
          </p:cNvPr>
          <p:cNvPicPr>
            <a:picLocks noChangeAspect="1"/>
          </p:cNvPicPr>
          <p:nvPr/>
        </p:nvPicPr>
        <p:blipFill>
          <a:blip r:embed="rId4"/>
          <a:stretch>
            <a:fillRect/>
          </a:stretch>
        </p:blipFill>
        <p:spPr>
          <a:xfrm>
            <a:off x="405240" y="3169683"/>
            <a:ext cx="8430721" cy="3399817"/>
          </a:xfrm>
          <a:prstGeom prst="rect">
            <a:avLst/>
          </a:prstGeom>
        </p:spPr>
      </p:pic>
    </p:spTree>
    <p:extLst>
      <p:ext uri="{BB962C8B-B14F-4D97-AF65-F5344CB8AC3E}">
        <p14:creationId xmlns:p14="http://schemas.microsoft.com/office/powerpoint/2010/main" val="7805079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401507"/>
            <a:ext cx="6719713" cy="648816"/>
          </a:xfrm>
        </p:spPr>
        <p:txBody>
          <a:bodyPr/>
          <a:lstStyle/>
          <a:p>
            <a:r>
              <a:rPr lang="en-US" dirty="0">
                <a:solidFill>
                  <a:srgbClr val="003399"/>
                </a:solidFill>
              </a:rPr>
              <a:t>Trial intervention</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468344" y="1325271"/>
            <a:ext cx="8207311" cy="5255147"/>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000" b="1" dirty="0">
                <a:solidFill>
                  <a:srgbClr val="003399"/>
                </a:solidFill>
              </a:rPr>
              <a:t>Participants are randomised (web based/allocation concealed) to receive</a:t>
            </a:r>
            <a:r>
              <a:rPr lang="en-GB" sz="2000" b="1" dirty="0"/>
              <a:t>:</a:t>
            </a:r>
          </a:p>
          <a:p>
            <a:pPr lvl="1">
              <a:spcAft>
                <a:spcPts val="1200"/>
              </a:spcAft>
            </a:pPr>
            <a:r>
              <a:rPr lang="en-GB" sz="2000" dirty="0" err="1">
                <a:effectLst/>
                <a:latin typeface="Calibri" panose="020F0502020204030204" pitchFamily="34" charset="0"/>
                <a:ea typeface="MS Mincho" panose="02020609040205080304" pitchFamily="49" charset="-128"/>
                <a:cs typeface="Arial" panose="020B0604020202020204" pitchFamily="34" charset="0"/>
              </a:rPr>
              <a:t>Equi</a:t>
            </a:r>
            <a:r>
              <a:rPr lang="en-GB" sz="2000" dirty="0">
                <a:effectLst/>
                <a:latin typeface="Calibri" panose="020F0502020204030204" pitchFamily="34" charset="0"/>
                <a:ea typeface="MS Mincho" panose="02020609040205080304" pitchFamily="49" charset="-128"/>
                <a:cs typeface="Arial" panose="020B0604020202020204" pitchFamily="34" charset="0"/>
              </a:rPr>
              <a:t>-osmolar dose of mannitol intravenous bolus </a:t>
            </a:r>
          </a:p>
          <a:p>
            <a:pPr marL="457200" lvl="1" indent="0">
              <a:spcAft>
                <a:spcPts val="1200"/>
              </a:spcAft>
              <a:buNone/>
            </a:pPr>
            <a:r>
              <a:rPr lang="en-GB" sz="2000" dirty="0">
                <a:latin typeface="Calibri" panose="020F0502020204030204" pitchFamily="34" charset="0"/>
                <a:ea typeface="MS Mincho" panose="02020609040205080304" pitchFamily="49" charset="-128"/>
                <a:cs typeface="Arial" panose="020B0604020202020204" pitchFamily="34" charset="0"/>
              </a:rPr>
              <a:t>OR</a:t>
            </a:r>
          </a:p>
          <a:p>
            <a:pPr lvl="1">
              <a:spcAft>
                <a:spcPts val="1200"/>
              </a:spcAft>
            </a:pPr>
            <a:r>
              <a:rPr lang="en-GB" sz="2000" dirty="0" err="1">
                <a:effectLst/>
                <a:latin typeface="Calibri" panose="020F0502020204030204" pitchFamily="34" charset="0"/>
                <a:ea typeface="MS Mincho" panose="02020609040205080304" pitchFamily="49" charset="-128"/>
                <a:cs typeface="Arial" panose="020B0604020202020204" pitchFamily="34" charset="0"/>
              </a:rPr>
              <a:t>Equi</a:t>
            </a:r>
            <a:r>
              <a:rPr lang="en-GB" sz="2000" dirty="0">
                <a:effectLst/>
                <a:latin typeface="Calibri" panose="020F0502020204030204" pitchFamily="34" charset="0"/>
                <a:ea typeface="MS Mincho" panose="02020609040205080304" pitchFamily="49" charset="-128"/>
                <a:cs typeface="Arial" panose="020B0604020202020204" pitchFamily="34" charset="0"/>
              </a:rPr>
              <a:t>-osmolar dose of hypertonic saline intravenous bolus </a:t>
            </a:r>
          </a:p>
          <a:p>
            <a:pPr>
              <a:spcAft>
                <a:spcPts val="1200"/>
              </a:spcAft>
            </a:pPr>
            <a:r>
              <a:rPr lang="en-GB" sz="2000" b="1" dirty="0">
                <a:solidFill>
                  <a:srgbClr val="003399"/>
                </a:solidFill>
              </a:rPr>
              <a:t>Use protocol dosing table </a:t>
            </a:r>
            <a:r>
              <a:rPr lang="en-GB" sz="2000" dirty="0"/>
              <a:t>(see next slide) </a:t>
            </a:r>
            <a:r>
              <a:rPr lang="en-GB" sz="2000" b="1" dirty="0">
                <a:solidFill>
                  <a:srgbClr val="003399"/>
                </a:solidFill>
              </a:rPr>
              <a:t>to assist with calculating doses. </a:t>
            </a:r>
            <a:r>
              <a:rPr lang="en-GB" sz="2000" dirty="0"/>
              <a:t>If estimating weight, use ideal body weight</a:t>
            </a:r>
          </a:p>
          <a:p>
            <a:r>
              <a:rPr lang="en-GB" sz="2000" dirty="0"/>
              <a:t>If ICP remains &gt;20mmHg, boluses of each IMP can be repeated until serum sodium is &gt; 155 mmol/L</a:t>
            </a:r>
          </a:p>
          <a:p>
            <a:endParaRPr lang="en-GB" sz="2000" dirty="0"/>
          </a:p>
          <a:p>
            <a:r>
              <a:rPr lang="en-GB" sz="2000" dirty="0"/>
              <a:t>If there is a second spike in ICP to &gt;20mmHg, allocated IMP should continue to be used</a:t>
            </a:r>
          </a:p>
          <a:p>
            <a:pPr marL="0" indent="0">
              <a:spcAft>
                <a:spcPts val="600"/>
              </a:spcAft>
              <a:buNone/>
            </a:pPr>
            <a:endParaRPr lang="en-US" sz="2000" dirty="0"/>
          </a:p>
          <a:p>
            <a:pPr>
              <a:spcAft>
                <a:spcPts val="1200"/>
              </a:spcAft>
            </a:pPr>
            <a:endParaRPr lang="en-US" sz="2400"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036560" y="6439678"/>
            <a:ext cx="993140" cy="369332"/>
          </a:xfrm>
          <a:prstGeom prst="rect">
            <a:avLst/>
          </a:prstGeom>
          <a:noFill/>
        </p:spPr>
        <p:txBody>
          <a:bodyPr wrap="square" rtlCol="0">
            <a:spAutoFit/>
          </a:bodyPr>
          <a:lstStyle/>
          <a:p>
            <a:r>
              <a:rPr lang="en-GB" dirty="0">
                <a:solidFill>
                  <a:schemeClr val="bg1"/>
                </a:solidFill>
              </a:rPr>
              <a:t>Slide 10</a:t>
            </a:r>
          </a:p>
        </p:txBody>
      </p:sp>
    </p:spTree>
    <p:extLst>
      <p:ext uri="{BB962C8B-B14F-4D97-AF65-F5344CB8AC3E}">
        <p14:creationId xmlns:p14="http://schemas.microsoft.com/office/powerpoint/2010/main" val="3464735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342261"/>
            <a:ext cx="6719713" cy="648816"/>
          </a:xfrm>
        </p:spPr>
        <p:txBody>
          <a:bodyPr/>
          <a:lstStyle/>
          <a:p>
            <a:r>
              <a:rPr lang="en-US" dirty="0">
                <a:solidFill>
                  <a:srgbClr val="003399"/>
                </a:solidFill>
              </a:rPr>
              <a:t>IMP dosing table – ml/kg</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489282" y="1371600"/>
            <a:ext cx="8346679" cy="5255147"/>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000" b="1" dirty="0">
                <a:solidFill>
                  <a:srgbClr val="003399"/>
                </a:solidFill>
              </a:rPr>
              <a:t>Below is a snapshot of the protocol IMP dosing table which can be found in your site file and in the protocol</a:t>
            </a:r>
          </a:p>
          <a:p>
            <a:pPr>
              <a:spcAft>
                <a:spcPts val="1200"/>
              </a:spcAft>
            </a:pPr>
            <a:r>
              <a:rPr lang="en-GB" sz="2000" dirty="0"/>
              <a:t>E.g. if a participant weighing </a:t>
            </a:r>
            <a:r>
              <a:rPr lang="en-GB" sz="2000" dirty="0">
                <a:solidFill>
                  <a:schemeClr val="accent6">
                    <a:lumMod val="75000"/>
                  </a:schemeClr>
                </a:solidFill>
              </a:rPr>
              <a:t>46kg</a:t>
            </a:r>
            <a:r>
              <a:rPr lang="en-GB" sz="2000" dirty="0"/>
              <a:t> was randomised to </a:t>
            </a:r>
            <a:r>
              <a:rPr lang="en-GB" sz="2000" dirty="0">
                <a:solidFill>
                  <a:schemeClr val="accent6">
                    <a:lumMod val="75000"/>
                  </a:schemeClr>
                </a:solidFill>
              </a:rPr>
              <a:t>mannitol </a:t>
            </a:r>
            <a:r>
              <a:rPr lang="en-GB" sz="2000" dirty="0"/>
              <a:t>and your site uses </a:t>
            </a:r>
            <a:r>
              <a:rPr lang="en-GB" sz="2000" dirty="0">
                <a:solidFill>
                  <a:schemeClr val="accent6">
                    <a:lumMod val="75000"/>
                  </a:schemeClr>
                </a:solidFill>
              </a:rPr>
              <a:t>10%</a:t>
            </a:r>
            <a:r>
              <a:rPr lang="en-GB" sz="2000" dirty="0"/>
              <a:t>, the allocated dose would be </a:t>
            </a:r>
            <a:r>
              <a:rPr lang="en-GB" sz="2000" dirty="0">
                <a:solidFill>
                  <a:schemeClr val="accent6">
                    <a:lumMod val="75000"/>
                  </a:schemeClr>
                </a:solidFill>
              </a:rPr>
              <a:t>180</a:t>
            </a:r>
          </a:p>
          <a:p>
            <a:pPr marL="0" indent="0">
              <a:spcAft>
                <a:spcPts val="600"/>
              </a:spcAft>
              <a:buNone/>
            </a:pPr>
            <a:endParaRPr lang="en-US" sz="2000" dirty="0"/>
          </a:p>
          <a:p>
            <a:pPr>
              <a:spcAft>
                <a:spcPts val="1200"/>
              </a:spcAft>
            </a:pPr>
            <a:endParaRPr lang="en-US" sz="2400"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036560" y="6439678"/>
            <a:ext cx="993140" cy="369332"/>
          </a:xfrm>
          <a:prstGeom prst="rect">
            <a:avLst/>
          </a:prstGeom>
          <a:noFill/>
        </p:spPr>
        <p:txBody>
          <a:bodyPr wrap="square" rtlCol="0">
            <a:spAutoFit/>
          </a:bodyPr>
          <a:lstStyle/>
          <a:p>
            <a:r>
              <a:rPr lang="en-GB" dirty="0">
                <a:solidFill>
                  <a:schemeClr val="bg1"/>
                </a:solidFill>
              </a:rPr>
              <a:t>Slide 10</a:t>
            </a:r>
          </a:p>
        </p:txBody>
      </p:sp>
      <p:pic>
        <p:nvPicPr>
          <p:cNvPr id="2" name="Picture 1">
            <a:extLst>
              <a:ext uri="{FF2B5EF4-FFF2-40B4-BE49-F238E27FC236}">
                <a16:creationId xmlns:a16="http://schemas.microsoft.com/office/drawing/2014/main" id="{F38F4EBA-3DDF-4EE0-B110-B89CC5FA844A}"/>
              </a:ext>
            </a:extLst>
          </p:cNvPr>
          <p:cNvPicPr>
            <a:picLocks noChangeAspect="1"/>
          </p:cNvPicPr>
          <p:nvPr/>
        </p:nvPicPr>
        <p:blipFill rotWithShape="1">
          <a:blip r:embed="rId4"/>
          <a:srcRect b="18514"/>
          <a:stretch/>
        </p:blipFill>
        <p:spPr>
          <a:xfrm>
            <a:off x="557909" y="2763556"/>
            <a:ext cx="8278052" cy="4045454"/>
          </a:xfrm>
          <a:prstGeom prst="rect">
            <a:avLst/>
          </a:prstGeom>
        </p:spPr>
      </p:pic>
      <p:grpSp>
        <p:nvGrpSpPr>
          <p:cNvPr id="10" name="Group 9">
            <a:extLst>
              <a:ext uri="{FF2B5EF4-FFF2-40B4-BE49-F238E27FC236}">
                <a16:creationId xmlns:a16="http://schemas.microsoft.com/office/drawing/2014/main" id="{006792E0-8E9E-4B2A-BA3B-4F816E58A7D9}"/>
              </a:ext>
            </a:extLst>
          </p:cNvPr>
          <p:cNvGrpSpPr/>
          <p:nvPr/>
        </p:nvGrpSpPr>
        <p:grpSpPr>
          <a:xfrm>
            <a:off x="489282" y="2763556"/>
            <a:ext cx="2169697" cy="2393983"/>
            <a:chOff x="489282" y="2763556"/>
            <a:chExt cx="2169697" cy="2393983"/>
          </a:xfrm>
        </p:grpSpPr>
        <p:sp>
          <p:nvSpPr>
            <p:cNvPr id="3" name="Rectangle: Rounded Corners 2">
              <a:extLst>
                <a:ext uri="{FF2B5EF4-FFF2-40B4-BE49-F238E27FC236}">
                  <a16:creationId xmlns:a16="http://schemas.microsoft.com/office/drawing/2014/main" id="{70D8C4DD-18EB-47DF-9598-C4D0C8FC79A3}"/>
                </a:ext>
              </a:extLst>
            </p:cNvPr>
            <p:cNvSpPr/>
            <p:nvPr/>
          </p:nvSpPr>
          <p:spPr>
            <a:xfrm>
              <a:off x="2117558" y="2763556"/>
              <a:ext cx="541421" cy="424812"/>
            </a:xfrm>
            <a:prstGeom prst="roundRect">
              <a:avLst/>
            </a:prstGeom>
            <a:no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lumMod val="75000"/>
                  </a:schemeClr>
                </a:solidFill>
              </a:endParaRPr>
            </a:p>
          </p:txBody>
        </p:sp>
        <p:sp>
          <p:nvSpPr>
            <p:cNvPr id="8" name="Rectangle: Rounded Corners 7">
              <a:extLst>
                <a:ext uri="{FF2B5EF4-FFF2-40B4-BE49-F238E27FC236}">
                  <a16:creationId xmlns:a16="http://schemas.microsoft.com/office/drawing/2014/main" id="{EEFB1CDA-9275-4271-A754-FBC19EDC32A0}"/>
                </a:ext>
              </a:extLst>
            </p:cNvPr>
            <p:cNvSpPr/>
            <p:nvPr/>
          </p:nvSpPr>
          <p:spPr>
            <a:xfrm>
              <a:off x="489282" y="4732727"/>
              <a:ext cx="1159044" cy="424812"/>
            </a:xfrm>
            <a:prstGeom prst="roundRect">
              <a:avLst/>
            </a:prstGeom>
            <a:no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Rectangle: Rounded Corners 8">
            <a:extLst>
              <a:ext uri="{FF2B5EF4-FFF2-40B4-BE49-F238E27FC236}">
                <a16:creationId xmlns:a16="http://schemas.microsoft.com/office/drawing/2014/main" id="{01AF8BDF-9776-4811-A93C-8F230AC68FEF}"/>
              </a:ext>
            </a:extLst>
          </p:cNvPr>
          <p:cNvSpPr/>
          <p:nvPr/>
        </p:nvSpPr>
        <p:spPr>
          <a:xfrm>
            <a:off x="2137606" y="4732727"/>
            <a:ext cx="541421" cy="424812"/>
          </a:xfrm>
          <a:prstGeom prst="roundRect">
            <a:avLst/>
          </a:prstGeom>
          <a:no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68339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1749"/>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08039" y="588441"/>
            <a:ext cx="6192763" cy="648816"/>
          </a:xfrm>
        </p:spPr>
        <p:txBody>
          <a:bodyPr/>
          <a:lstStyle/>
          <a:p>
            <a:r>
              <a:rPr lang="en-US" dirty="0">
                <a:solidFill>
                  <a:srgbClr val="003399"/>
                </a:solidFill>
              </a:rPr>
              <a:t>Overview of this training</a:t>
            </a:r>
          </a:p>
        </p:txBody>
      </p:sp>
      <p:sp>
        <p:nvSpPr>
          <p:cNvPr id="7" name="TextBox 6">
            <a:extLst>
              <a:ext uri="{FF2B5EF4-FFF2-40B4-BE49-F238E27FC236}">
                <a16:creationId xmlns:a16="http://schemas.microsoft.com/office/drawing/2014/main" id="{C8CE1B4C-351E-0C4E-8742-6AC05D7D516E}"/>
              </a:ext>
            </a:extLst>
          </p:cNvPr>
          <p:cNvSpPr txBox="1"/>
          <p:nvPr/>
        </p:nvSpPr>
        <p:spPr>
          <a:xfrm>
            <a:off x="440055" y="1537097"/>
            <a:ext cx="8395906" cy="4939814"/>
          </a:xfrm>
          <a:prstGeom prst="rect">
            <a:avLst/>
          </a:prstGeom>
          <a:noFill/>
        </p:spPr>
        <p:txBody>
          <a:bodyPr wrap="square" rtlCol="0">
            <a:spAutoFit/>
          </a:bodyPr>
          <a:lstStyle/>
          <a:p>
            <a:r>
              <a:rPr lang="en-GB" altLang="en-US" sz="2000" b="1" dirty="0">
                <a:solidFill>
                  <a:srgbClr val="EC6609"/>
                </a:solidFill>
              </a:rPr>
              <a:t>These training slides are for site staff who will require access to their site’s generic login for randomisation purposes.</a:t>
            </a:r>
          </a:p>
          <a:p>
            <a:endParaRPr lang="en-GB" altLang="en-US" sz="700" b="1" dirty="0">
              <a:solidFill>
                <a:srgbClr val="EC6609"/>
              </a:solidFill>
            </a:endParaRPr>
          </a:p>
          <a:p>
            <a:r>
              <a:rPr lang="en-GB" altLang="en-US" dirty="0">
                <a:solidFill>
                  <a:srgbClr val="EC6609"/>
                </a:solidFill>
              </a:rPr>
              <a:t>If you have attended an SIV session/completed trial training and are signed off on the delegation log, you do not need to repeat training by completing these slides.</a:t>
            </a:r>
          </a:p>
          <a:p>
            <a:endParaRPr lang="en-GB" altLang="en-US" sz="1200" b="1" dirty="0"/>
          </a:p>
          <a:p>
            <a:r>
              <a:rPr lang="en-GB" altLang="en-US" sz="2000" b="1" dirty="0">
                <a:solidFill>
                  <a:srgbClr val="003399"/>
                </a:solidFill>
              </a:rPr>
              <a:t>Once you have completed this training, you must complete the online training form as a record of this. We will then inform your PI and you will be provided with the generic login details.</a:t>
            </a:r>
          </a:p>
          <a:p>
            <a:endParaRPr lang="en-GB" altLang="en-US" sz="2000" b="1" dirty="0"/>
          </a:p>
          <a:p>
            <a:r>
              <a:rPr lang="en-GB" altLang="en-US" sz="2000" dirty="0"/>
              <a:t>The following material will be reviewed in this training:</a:t>
            </a:r>
          </a:p>
          <a:p>
            <a:pPr marL="557213" lvl="1" indent="-214313">
              <a:buFont typeface="Arial" panose="020B0604020202020204" pitchFamily="34" charset="0"/>
              <a:buChar char="•"/>
            </a:pPr>
            <a:r>
              <a:rPr lang="en-GB" altLang="en-US" sz="2000" dirty="0"/>
              <a:t>Basic GCP</a:t>
            </a:r>
          </a:p>
          <a:p>
            <a:pPr marL="557213" lvl="1" indent="-214313">
              <a:buFont typeface="Arial" panose="020B0604020202020204" pitchFamily="34" charset="0"/>
              <a:buChar char="•"/>
            </a:pPr>
            <a:r>
              <a:rPr lang="en-GB" altLang="en-US" sz="2000" dirty="0"/>
              <a:t>Brief background on the trial</a:t>
            </a:r>
          </a:p>
          <a:p>
            <a:pPr marL="557213" lvl="1" indent="-214313">
              <a:buFont typeface="Arial" panose="020B0604020202020204" pitchFamily="34" charset="0"/>
              <a:buChar char="•"/>
            </a:pPr>
            <a:r>
              <a:rPr lang="en-GB" altLang="en-US" sz="2000" dirty="0"/>
              <a:t>Eligibility criteria</a:t>
            </a:r>
          </a:p>
          <a:p>
            <a:pPr marL="557213" lvl="1" indent="-214313">
              <a:buFont typeface="Arial" panose="020B0604020202020204" pitchFamily="34" charset="0"/>
              <a:buChar char="•"/>
            </a:pPr>
            <a:r>
              <a:rPr lang="en-GB" altLang="en-US" sz="2000" dirty="0"/>
              <a:t>Randomisation process</a:t>
            </a:r>
          </a:p>
          <a:p>
            <a:pPr marL="557213" lvl="1" indent="-214313">
              <a:buFont typeface="Arial" panose="020B0604020202020204" pitchFamily="34" charset="0"/>
              <a:buChar char="•"/>
            </a:pPr>
            <a:r>
              <a:rPr lang="en-GB" altLang="en-US" sz="2000" dirty="0"/>
              <a:t>Trial intervention</a:t>
            </a:r>
          </a:p>
          <a:p>
            <a:pPr marL="557213" lvl="1" indent="-214313">
              <a:buFont typeface="Arial" panose="020B0604020202020204" pitchFamily="34" charset="0"/>
              <a:buChar char="•"/>
            </a:pPr>
            <a:r>
              <a:rPr lang="en-GB" altLang="en-US" sz="2000" dirty="0"/>
              <a:t>IMP dosing table</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6" y="6439678"/>
            <a:ext cx="852854" cy="369332"/>
          </a:xfrm>
          <a:prstGeom prst="rect">
            <a:avLst/>
          </a:prstGeom>
          <a:noFill/>
        </p:spPr>
        <p:txBody>
          <a:bodyPr wrap="square" rtlCol="0">
            <a:spAutoFit/>
          </a:bodyPr>
          <a:lstStyle/>
          <a:p>
            <a:r>
              <a:rPr lang="en-GB" dirty="0">
                <a:solidFill>
                  <a:schemeClr val="bg1"/>
                </a:solidFill>
              </a:rPr>
              <a:t>Slide 4</a:t>
            </a:r>
          </a:p>
        </p:txBody>
      </p:sp>
    </p:spTree>
    <p:extLst>
      <p:ext uri="{BB962C8B-B14F-4D97-AF65-F5344CB8AC3E}">
        <p14:creationId xmlns:p14="http://schemas.microsoft.com/office/powerpoint/2010/main" val="16709072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073705" y="2114766"/>
            <a:ext cx="6818508" cy="1326526"/>
          </a:xfrm>
        </p:spPr>
        <p:txBody>
          <a:bodyPr/>
          <a:lstStyle/>
          <a:p>
            <a:pPr algn="ctr"/>
            <a:r>
              <a:rPr lang="en-US" b="1" dirty="0">
                <a:solidFill>
                  <a:srgbClr val="003399"/>
                </a:solidFill>
              </a:rPr>
              <a:t>Thank you for completing this training. Please record this using the online training form at: </a:t>
            </a:r>
            <a:r>
              <a:rPr lang="en-US" b="1" dirty="0">
                <a:solidFill>
                  <a:srgbClr val="003399"/>
                </a:solidFill>
                <a:hlinkClick r:id="rId3"/>
              </a:rPr>
              <a:t>https://warwick.ac.uk/fac/sci/med/research/ctu/trials/sos/health/training/genericlogin/</a:t>
            </a:r>
            <a:r>
              <a:rPr lang="en-US" b="1" dirty="0">
                <a:solidFill>
                  <a:srgbClr val="003399"/>
                </a:solidFill>
              </a:rPr>
              <a:t> </a:t>
            </a:r>
          </a:p>
        </p:txBody>
      </p:sp>
      <p:sp>
        <p:nvSpPr>
          <p:cNvPr id="10" name="Text Placeholder 9"/>
          <p:cNvSpPr>
            <a:spLocks noGrp="1"/>
          </p:cNvSpPr>
          <p:nvPr>
            <p:ph type="body" sz="quarter" idx="11"/>
          </p:nvPr>
        </p:nvSpPr>
        <p:spPr>
          <a:xfrm>
            <a:off x="395536" y="6309360"/>
            <a:ext cx="1890464" cy="252651"/>
          </a:xfrm>
        </p:spPr>
        <p:txBody>
          <a:bodyPr/>
          <a:lstStyle/>
          <a:p>
            <a:r>
              <a:rPr lang="en-US" sz="1000" dirty="0">
                <a:solidFill>
                  <a:schemeClr val="bg1"/>
                </a:solidFill>
              </a:rPr>
              <a:t>SIV slide set V4.0</a:t>
            </a:r>
          </a:p>
        </p:txBody>
      </p:sp>
      <p:pic>
        <p:nvPicPr>
          <p:cNvPr id="5" name="Picture 4">
            <a:extLst>
              <a:ext uri="{FF2B5EF4-FFF2-40B4-BE49-F238E27FC236}">
                <a16:creationId xmlns:a16="http://schemas.microsoft.com/office/drawing/2014/main" id="{68723E17-3E06-4BB1-B339-413A37048080}"/>
              </a:ext>
            </a:extLst>
          </p:cNvPr>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3532504" y="488592"/>
            <a:ext cx="1881247" cy="923764"/>
          </a:xfrm>
          <a:prstGeom prst="rect">
            <a:avLst/>
          </a:prstGeom>
        </p:spPr>
      </p:pic>
    </p:spTree>
    <p:extLst>
      <p:ext uri="{BB962C8B-B14F-4D97-AF65-F5344CB8AC3E}">
        <p14:creationId xmlns:p14="http://schemas.microsoft.com/office/powerpoint/2010/main" val="4036816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9762" y="641338"/>
            <a:ext cx="6719713" cy="648816"/>
          </a:xfrm>
        </p:spPr>
        <p:txBody>
          <a:bodyPr/>
          <a:lstStyle/>
          <a:p>
            <a:r>
              <a:rPr lang="en-US" dirty="0">
                <a:solidFill>
                  <a:srgbClr val="003399"/>
                </a:solidFill>
              </a:rPr>
              <a:t>Good Clinical Practice (GCP)</a:t>
            </a:r>
          </a:p>
        </p:txBody>
      </p:sp>
      <p:sp>
        <p:nvSpPr>
          <p:cNvPr id="5" name="Content Placeholder 2">
            <a:extLst>
              <a:ext uri="{FF2B5EF4-FFF2-40B4-BE49-F238E27FC236}">
                <a16:creationId xmlns:a16="http://schemas.microsoft.com/office/drawing/2014/main" id="{C5F56688-4EEA-244C-9D27-E90019182453}"/>
              </a:ext>
            </a:extLst>
          </p:cNvPr>
          <p:cNvSpPr txBox="1">
            <a:spLocks/>
          </p:cNvSpPr>
          <p:nvPr/>
        </p:nvSpPr>
        <p:spPr>
          <a:xfrm>
            <a:off x="628650" y="1592672"/>
            <a:ext cx="7886700" cy="4623990"/>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buFont typeface="Arial" panose="020B0604020202020204" pitchFamily="34" charset="0"/>
              <a:buChar char="•"/>
            </a:pPr>
            <a:r>
              <a:rPr lang="en-GB" altLang="en-US" sz="2000" dirty="0">
                <a:solidFill>
                  <a:srgbClr val="003399"/>
                </a:solidFill>
              </a:rPr>
              <a:t>GCP is an internationally agreed ethical and scientific quality standard </a:t>
            </a:r>
            <a:r>
              <a:rPr lang="en-GB" altLang="en-US" sz="2000" dirty="0"/>
              <a:t>for </a:t>
            </a:r>
            <a:r>
              <a:rPr lang="en-GB" altLang="en-US" sz="2000" dirty="0">
                <a:solidFill>
                  <a:srgbClr val="003399"/>
                </a:solidFill>
              </a:rPr>
              <a:t>designing, conducting, recording and reporting trials </a:t>
            </a:r>
            <a:r>
              <a:rPr lang="en-GB" altLang="en-US" sz="2000" dirty="0"/>
              <a:t>that involve the participation of human subjects</a:t>
            </a:r>
          </a:p>
          <a:p>
            <a:endParaRPr lang="en-US" sz="2000" dirty="0"/>
          </a:p>
          <a:p>
            <a:pPr marL="342900" indent="-342900">
              <a:buFont typeface="Arial" panose="020B0604020202020204" pitchFamily="34" charset="0"/>
              <a:buChar char="•"/>
            </a:pPr>
            <a:r>
              <a:rPr lang="en-GB" altLang="en-US" sz="2000" dirty="0">
                <a:solidFill>
                  <a:srgbClr val="003399"/>
                </a:solidFill>
              </a:rPr>
              <a:t>Working to GCP principles provides assurance that</a:t>
            </a:r>
            <a:r>
              <a:rPr lang="en-GB" altLang="en-US" sz="2000" dirty="0"/>
              <a:t>:</a:t>
            </a:r>
            <a:endParaRPr lang="en-US" sz="2000" dirty="0"/>
          </a:p>
          <a:p>
            <a:pPr lvl="1">
              <a:spcAft>
                <a:spcPts val="1200"/>
              </a:spcAft>
            </a:pPr>
            <a:r>
              <a:rPr lang="en-GB" altLang="en-US" sz="2000" dirty="0"/>
              <a:t>The rights, safety and well-being of trial subjects are protected</a:t>
            </a:r>
          </a:p>
          <a:p>
            <a:pPr lvl="1">
              <a:spcAft>
                <a:spcPts val="1200"/>
              </a:spcAft>
            </a:pPr>
            <a:r>
              <a:rPr lang="en-GB" altLang="en-US" sz="2000" dirty="0"/>
              <a:t>We are working ethically and in accordance with the principles that have their origin in the Declaration of Helsinki</a:t>
            </a:r>
          </a:p>
          <a:p>
            <a:pPr lvl="1">
              <a:spcAft>
                <a:spcPts val="1200"/>
              </a:spcAft>
            </a:pPr>
            <a:r>
              <a:rPr lang="en-GB" altLang="en-US" sz="2000" dirty="0"/>
              <a:t>That the clinical trial data is credible</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852854" cy="369332"/>
          </a:xfrm>
          <a:prstGeom prst="rect">
            <a:avLst/>
          </a:prstGeom>
          <a:noFill/>
        </p:spPr>
        <p:txBody>
          <a:bodyPr wrap="square" rtlCol="0">
            <a:spAutoFit/>
          </a:bodyPr>
          <a:lstStyle/>
          <a:p>
            <a:r>
              <a:rPr lang="en-GB" dirty="0">
                <a:solidFill>
                  <a:schemeClr val="bg1"/>
                </a:solidFill>
              </a:rPr>
              <a:t>Slide 7</a:t>
            </a:r>
          </a:p>
        </p:txBody>
      </p:sp>
    </p:spTree>
    <p:extLst>
      <p:ext uri="{BB962C8B-B14F-4D97-AF65-F5344CB8AC3E}">
        <p14:creationId xmlns:p14="http://schemas.microsoft.com/office/powerpoint/2010/main" val="7740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43588" y="401507"/>
            <a:ext cx="6192763" cy="648816"/>
          </a:xfrm>
        </p:spPr>
        <p:txBody>
          <a:bodyPr/>
          <a:lstStyle/>
          <a:p>
            <a:r>
              <a:rPr lang="en-US" dirty="0">
                <a:solidFill>
                  <a:srgbClr val="003399"/>
                </a:solidFill>
              </a:rPr>
              <a:t>GCP – 13 Principles</a:t>
            </a:r>
          </a:p>
        </p:txBody>
      </p:sp>
      <p:sp>
        <p:nvSpPr>
          <p:cNvPr id="6" name="TextBox 5">
            <a:extLst>
              <a:ext uri="{FF2B5EF4-FFF2-40B4-BE49-F238E27FC236}">
                <a16:creationId xmlns:a16="http://schemas.microsoft.com/office/drawing/2014/main" id="{C8CE1B4C-351E-0C4E-8742-6AC05D7D516E}"/>
              </a:ext>
            </a:extLst>
          </p:cNvPr>
          <p:cNvSpPr txBox="1"/>
          <p:nvPr/>
        </p:nvSpPr>
        <p:spPr>
          <a:xfrm>
            <a:off x="26241" y="1489162"/>
            <a:ext cx="8859081" cy="5170903"/>
          </a:xfrm>
          <a:prstGeom prst="rect">
            <a:avLst/>
          </a:prstGeom>
          <a:noFill/>
          <a:ln w="34925">
            <a:noFill/>
            <a:prstDash val="sysDot"/>
            <a:extLst>
              <a:ext uri="{C807C97D-BFC1-408E-A445-0C87EB9F89A2}">
                <ask:lineSketchStyleProps xmlns:ask="http://schemas.microsoft.com/office/drawing/2018/sketchyshapes" sd="1219033472">
                  <a:custGeom>
                    <a:avLst/>
                    <a:gdLst>
                      <a:gd name="connsiteX0" fmla="*/ 0 w 8392373"/>
                      <a:gd name="connsiteY0" fmla="*/ 0 h 10949023"/>
                      <a:gd name="connsiteX1" fmla="*/ 515531 w 8392373"/>
                      <a:gd name="connsiteY1" fmla="*/ 0 h 10949023"/>
                      <a:gd name="connsiteX2" fmla="*/ 863216 w 8392373"/>
                      <a:gd name="connsiteY2" fmla="*/ 0 h 10949023"/>
                      <a:gd name="connsiteX3" fmla="*/ 1630518 w 8392373"/>
                      <a:gd name="connsiteY3" fmla="*/ 0 h 10949023"/>
                      <a:gd name="connsiteX4" fmla="*/ 2146050 w 8392373"/>
                      <a:gd name="connsiteY4" fmla="*/ 0 h 10949023"/>
                      <a:gd name="connsiteX5" fmla="*/ 2661581 w 8392373"/>
                      <a:gd name="connsiteY5" fmla="*/ 0 h 10949023"/>
                      <a:gd name="connsiteX6" fmla="*/ 3428884 w 8392373"/>
                      <a:gd name="connsiteY6" fmla="*/ 0 h 10949023"/>
                      <a:gd name="connsiteX7" fmla="*/ 3860492 w 8392373"/>
                      <a:gd name="connsiteY7" fmla="*/ 0 h 10949023"/>
                      <a:gd name="connsiteX8" fmla="*/ 4627794 w 8392373"/>
                      <a:gd name="connsiteY8" fmla="*/ 0 h 10949023"/>
                      <a:gd name="connsiteX9" fmla="*/ 5395097 w 8392373"/>
                      <a:gd name="connsiteY9" fmla="*/ 0 h 10949023"/>
                      <a:gd name="connsiteX10" fmla="*/ 5994552 w 8392373"/>
                      <a:gd name="connsiteY10" fmla="*/ 0 h 10949023"/>
                      <a:gd name="connsiteX11" fmla="*/ 6761855 w 8392373"/>
                      <a:gd name="connsiteY11" fmla="*/ 0 h 10949023"/>
                      <a:gd name="connsiteX12" fmla="*/ 7277386 w 8392373"/>
                      <a:gd name="connsiteY12" fmla="*/ 0 h 10949023"/>
                      <a:gd name="connsiteX13" fmla="*/ 7792918 w 8392373"/>
                      <a:gd name="connsiteY13" fmla="*/ 0 h 10949023"/>
                      <a:gd name="connsiteX14" fmla="*/ 8392373 w 8392373"/>
                      <a:gd name="connsiteY14" fmla="*/ 0 h 10949023"/>
                      <a:gd name="connsiteX15" fmla="*/ 8392373 w 8392373"/>
                      <a:gd name="connsiteY15" fmla="*/ 466774 h 10949023"/>
                      <a:gd name="connsiteX16" fmla="*/ 8392373 w 8392373"/>
                      <a:gd name="connsiteY16" fmla="*/ 1043039 h 10949023"/>
                      <a:gd name="connsiteX17" fmla="*/ 8392373 w 8392373"/>
                      <a:gd name="connsiteY17" fmla="*/ 1728793 h 10949023"/>
                      <a:gd name="connsiteX18" fmla="*/ 8392373 w 8392373"/>
                      <a:gd name="connsiteY18" fmla="*/ 2414548 h 10949023"/>
                      <a:gd name="connsiteX19" fmla="*/ 8392373 w 8392373"/>
                      <a:gd name="connsiteY19" fmla="*/ 3100302 h 10949023"/>
                      <a:gd name="connsiteX20" fmla="*/ 8392373 w 8392373"/>
                      <a:gd name="connsiteY20" fmla="*/ 3348096 h 10949023"/>
                      <a:gd name="connsiteX21" fmla="*/ 8392373 w 8392373"/>
                      <a:gd name="connsiteY21" fmla="*/ 3705380 h 10949023"/>
                      <a:gd name="connsiteX22" fmla="*/ 8392373 w 8392373"/>
                      <a:gd name="connsiteY22" fmla="*/ 4391134 h 10949023"/>
                      <a:gd name="connsiteX23" fmla="*/ 8392373 w 8392373"/>
                      <a:gd name="connsiteY23" fmla="*/ 4857909 h 10949023"/>
                      <a:gd name="connsiteX24" fmla="*/ 8392373 w 8392373"/>
                      <a:gd name="connsiteY24" fmla="*/ 5215193 h 10949023"/>
                      <a:gd name="connsiteX25" fmla="*/ 8392373 w 8392373"/>
                      <a:gd name="connsiteY25" fmla="*/ 5900947 h 10949023"/>
                      <a:gd name="connsiteX26" fmla="*/ 8392373 w 8392373"/>
                      <a:gd name="connsiteY26" fmla="*/ 6477212 h 10949023"/>
                      <a:gd name="connsiteX27" fmla="*/ 8392373 w 8392373"/>
                      <a:gd name="connsiteY27" fmla="*/ 7053476 h 10949023"/>
                      <a:gd name="connsiteX28" fmla="*/ 8392373 w 8392373"/>
                      <a:gd name="connsiteY28" fmla="*/ 7848721 h 10949023"/>
                      <a:gd name="connsiteX29" fmla="*/ 8392373 w 8392373"/>
                      <a:gd name="connsiteY29" fmla="*/ 8534475 h 10949023"/>
                      <a:gd name="connsiteX30" fmla="*/ 8392373 w 8392373"/>
                      <a:gd name="connsiteY30" fmla="*/ 8782269 h 10949023"/>
                      <a:gd name="connsiteX31" fmla="*/ 8392373 w 8392373"/>
                      <a:gd name="connsiteY31" fmla="*/ 9249043 h 10949023"/>
                      <a:gd name="connsiteX32" fmla="*/ 8392373 w 8392373"/>
                      <a:gd name="connsiteY32" fmla="*/ 10044288 h 10949023"/>
                      <a:gd name="connsiteX33" fmla="*/ 8392373 w 8392373"/>
                      <a:gd name="connsiteY33" fmla="*/ 10949023 h 10949023"/>
                      <a:gd name="connsiteX34" fmla="*/ 7708994 w 8392373"/>
                      <a:gd name="connsiteY34" fmla="*/ 10949023 h 10949023"/>
                      <a:gd name="connsiteX35" fmla="*/ 7361310 w 8392373"/>
                      <a:gd name="connsiteY35" fmla="*/ 10949023 h 10949023"/>
                      <a:gd name="connsiteX36" fmla="*/ 6929702 w 8392373"/>
                      <a:gd name="connsiteY36" fmla="*/ 10949023 h 10949023"/>
                      <a:gd name="connsiteX37" fmla="*/ 6246323 w 8392373"/>
                      <a:gd name="connsiteY37" fmla="*/ 10949023 h 10949023"/>
                      <a:gd name="connsiteX38" fmla="*/ 5814716 w 8392373"/>
                      <a:gd name="connsiteY38" fmla="*/ 10949023 h 10949023"/>
                      <a:gd name="connsiteX39" fmla="*/ 5467032 w 8392373"/>
                      <a:gd name="connsiteY39" fmla="*/ 10949023 h 10949023"/>
                      <a:gd name="connsiteX40" fmla="*/ 5035424 w 8392373"/>
                      <a:gd name="connsiteY40" fmla="*/ 10949023 h 10949023"/>
                      <a:gd name="connsiteX41" fmla="*/ 4519892 w 8392373"/>
                      <a:gd name="connsiteY41" fmla="*/ 10949023 h 10949023"/>
                      <a:gd name="connsiteX42" fmla="*/ 3920437 w 8392373"/>
                      <a:gd name="connsiteY42" fmla="*/ 10949023 h 10949023"/>
                      <a:gd name="connsiteX43" fmla="*/ 3488829 w 8392373"/>
                      <a:gd name="connsiteY43" fmla="*/ 10949023 h 10949023"/>
                      <a:gd name="connsiteX44" fmla="*/ 2721527 w 8392373"/>
                      <a:gd name="connsiteY44" fmla="*/ 10949023 h 10949023"/>
                      <a:gd name="connsiteX45" fmla="*/ 2122071 w 8392373"/>
                      <a:gd name="connsiteY45" fmla="*/ 10949023 h 10949023"/>
                      <a:gd name="connsiteX46" fmla="*/ 1354769 w 8392373"/>
                      <a:gd name="connsiteY46" fmla="*/ 10949023 h 10949023"/>
                      <a:gd name="connsiteX47" fmla="*/ 671390 w 8392373"/>
                      <a:gd name="connsiteY47" fmla="*/ 10949023 h 10949023"/>
                      <a:gd name="connsiteX48" fmla="*/ 0 w 8392373"/>
                      <a:gd name="connsiteY48" fmla="*/ 10949023 h 10949023"/>
                      <a:gd name="connsiteX49" fmla="*/ 0 w 8392373"/>
                      <a:gd name="connsiteY49" fmla="*/ 10263268 h 10949023"/>
                      <a:gd name="connsiteX50" fmla="*/ 0 w 8392373"/>
                      <a:gd name="connsiteY50" fmla="*/ 9577514 h 10949023"/>
                      <a:gd name="connsiteX51" fmla="*/ 0 w 8392373"/>
                      <a:gd name="connsiteY51" fmla="*/ 9001249 h 10949023"/>
                      <a:gd name="connsiteX52" fmla="*/ 0 w 8392373"/>
                      <a:gd name="connsiteY52" fmla="*/ 8206005 h 10949023"/>
                      <a:gd name="connsiteX53" fmla="*/ 0 w 8392373"/>
                      <a:gd name="connsiteY53" fmla="*/ 7410760 h 10949023"/>
                      <a:gd name="connsiteX54" fmla="*/ 0 w 8392373"/>
                      <a:gd name="connsiteY54" fmla="*/ 6725005 h 10949023"/>
                      <a:gd name="connsiteX55" fmla="*/ 0 w 8392373"/>
                      <a:gd name="connsiteY55" fmla="*/ 6039251 h 10949023"/>
                      <a:gd name="connsiteX56" fmla="*/ 0 w 8392373"/>
                      <a:gd name="connsiteY56" fmla="*/ 5353496 h 10949023"/>
                      <a:gd name="connsiteX57" fmla="*/ 0 w 8392373"/>
                      <a:gd name="connsiteY57" fmla="*/ 4996212 h 10949023"/>
                      <a:gd name="connsiteX58" fmla="*/ 0 w 8392373"/>
                      <a:gd name="connsiteY58" fmla="*/ 4200967 h 10949023"/>
                      <a:gd name="connsiteX59" fmla="*/ 0 w 8392373"/>
                      <a:gd name="connsiteY59" fmla="*/ 3624703 h 10949023"/>
                      <a:gd name="connsiteX60" fmla="*/ 0 w 8392373"/>
                      <a:gd name="connsiteY60" fmla="*/ 3376909 h 10949023"/>
                      <a:gd name="connsiteX61" fmla="*/ 0 w 8392373"/>
                      <a:gd name="connsiteY61" fmla="*/ 2800645 h 10949023"/>
                      <a:gd name="connsiteX62" fmla="*/ 0 w 8392373"/>
                      <a:gd name="connsiteY62" fmla="*/ 2333871 h 10949023"/>
                      <a:gd name="connsiteX63" fmla="*/ 0 w 8392373"/>
                      <a:gd name="connsiteY63" fmla="*/ 1867097 h 10949023"/>
                      <a:gd name="connsiteX64" fmla="*/ 0 w 8392373"/>
                      <a:gd name="connsiteY64" fmla="*/ 1400322 h 10949023"/>
                      <a:gd name="connsiteX65" fmla="*/ 0 w 8392373"/>
                      <a:gd name="connsiteY65" fmla="*/ 933548 h 10949023"/>
                      <a:gd name="connsiteX66" fmla="*/ 0 w 8392373"/>
                      <a:gd name="connsiteY66" fmla="*/ 0 h 10949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8392373" h="10949023" extrusionOk="0">
                        <a:moveTo>
                          <a:pt x="0" y="0"/>
                        </a:moveTo>
                        <a:cubicBezTo>
                          <a:pt x="207111" y="-44903"/>
                          <a:pt x="393059" y="52265"/>
                          <a:pt x="515531" y="0"/>
                        </a:cubicBezTo>
                        <a:cubicBezTo>
                          <a:pt x="638003" y="-52265"/>
                          <a:pt x="699351" y="30375"/>
                          <a:pt x="863216" y="0"/>
                        </a:cubicBezTo>
                        <a:cubicBezTo>
                          <a:pt x="1027081" y="-30375"/>
                          <a:pt x="1418319" y="17376"/>
                          <a:pt x="1630518" y="0"/>
                        </a:cubicBezTo>
                        <a:cubicBezTo>
                          <a:pt x="1842717" y="-17376"/>
                          <a:pt x="2011596" y="49233"/>
                          <a:pt x="2146050" y="0"/>
                        </a:cubicBezTo>
                        <a:cubicBezTo>
                          <a:pt x="2280504" y="-49233"/>
                          <a:pt x="2404714" y="37092"/>
                          <a:pt x="2661581" y="0"/>
                        </a:cubicBezTo>
                        <a:cubicBezTo>
                          <a:pt x="2918448" y="-37092"/>
                          <a:pt x="3265415" y="79401"/>
                          <a:pt x="3428884" y="0"/>
                        </a:cubicBezTo>
                        <a:cubicBezTo>
                          <a:pt x="3592353" y="-79401"/>
                          <a:pt x="3737281" y="45708"/>
                          <a:pt x="3860492" y="0"/>
                        </a:cubicBezTo>
                        <a:cubicBezTo>
                          <a:pt x="3983703" y="-45708"/>
                          <a:pt x="4270541" y="79430"/>
                          <a:pt x="4627794" y="0"/>
                        </a:cubicBezTo>
                        <a:cubicBezTo>
                          <a:pt x="4985047" y="-79430"/>
                          <a:pt x="5240474" y="63478"/>
                          <a:pt x="5395097" y="0"/>
                        </a:cubicBezTo>
                        <a:cubicBezTo>
                          <a:pt x="5549720" y="-63478"/>
                          <a:pt x="5788050" y="68613"/>
                          <a:pt x="5994552" y="0"/>
                        </a:cubicBezTo>
                        <a:cubicBezTo>
                          <a:pt x="6201055" y="-68613"/>
                          <a:pt x="6494978" y="4896"/>
                          <a:pt x="6761855" y="0"/>
                        </a:cubicBezTo>
                        <a:cubicBezTo>
                          <a:pt x="7028732" y="-4896"/>
                          <a:pt x="7136727" y="40601"/>
                          <a:pt x="7277386" y="0"/>
                        </a:cubicBezTo>
                        <a:cubicBezTo>
                          <a:pt x="7418045" y="-40601"/>
                          <a:pt x="7642816" y="16994"/>
                          <a:pt x="7792918" y="0"/>
                        </a:cubicBezTo>
                        <a:cubicBezTo>
                          <a:pt x="7943020" y="-16994"/>
                          <a:pt x="8259720" y="47771"/>
                          <a:pt x="8392373" y="0"/>
                        </a:cubicBezTo>
                        <a:cubicBezTo>
                          <a:pt x="8397146" y="105191"/>
                          <a:pt x="8336920" y="280060"/>
                          <a:pt x="8392373" y="466774"/>
                        </a:cubicBezTo>
                        <a:cubicBezTo>
                          <a:pt x="8447826" y="653488"/>
                          <a:pt x="8339154" y="878762"/>
                          <a:pt x="8392373" y="1043039"/>
                        </a:cubicBezTo>
                        <a:cubicBezTo>
                          <a:pt x="8445592" y="1207317"/>
                          <a:pt x="8336790" y="1407641"/>
                          <a:pt x="8392373" y="1728793"/>
                        </a:cubicBezTo>
                        <a:cubicBezTo>
                          <a:pt x="8447956" y="2049945"/>
                          <a:pt x="8332474" y="2191993"/>
                          <a:pt x="8392373" y="2414548"/>
                        </a:cubicBezTo>
                        <a:cubicBezTo>
                          <a:pt x="8452272" y="2637103"/>
                          <a:pt x="8360227" y="2884472"/>
                          <a:pt x="8392373" y="3100302"/>
                        </a:cubicBezTo>
                        <a:cubicBezTo>
                          <a:pt x="8424519" y="3316132"/>
                          <a:pt x="8368504" y="3290144"/>
                          <a:pt x="8392373" y="3348096"/>
                        </a:cubicBezTo>
                        <a:cubicBezTo>
                          <a:pt x="8416242" y="3406048"/>
                          <a:pt x="8391054" y="3622564"/>
                          <a:pt x="8392373" y="3705380"/>
                        </a:cubicBezTo>
                        <a:cubicBezTo>
                          <a:pt x="8393692" y="3788196"/>
                          <a:pt x="8359049" y="4096069"/>
                          <a:pt x="8392373" y="4391134"/>
                        </a:cubicBezTo>
                        <a:cubicBezTo>
                          <a:pt x="8425697" y="4686199"/>
                          <a:pt x="8374819" y="4703629"/>
                          <a:pt x="8392373" y="4857909"/>
                        </a:cubicBezTo>
                        <a:cubicBezTo>
                          <a:pt x="8409927" y="5012190"/>
                          <a:pt x="8385690" y="5041468"/>
                          <a:pt x="8392373" y="5215193"/>
                        </a:cubicBezTo>
                        <a:cubicBezTo>
                          <a:pt x="8399056" y="5388918"/>
                          <a:pt x="8355298" y="5639234"/>
                          <a:pt x="8392373" y="5900947"/>
                        </a:cubicBezTo>
                        <a:cubicBezTo>
                          <a:pt x="8429448" y="6162660"/>
                          <a:pt x="8381394" y="6279041"/>
                          <a:pt x="8392373" y="6477212"/>
                        </a:cubicBezTo>
                        <a:cubicBezTo>
                          <a:pt x="8403352" y="6675384"/>
                          <a:pt x="8327101" y="6776091"/>
                          <a:pt x="8392373" y="7053476"/>
                        </a:cubicBezTo>
                        <a:cubicBezTo>
                          <a:pt x="8457645" y="7330861"/>
                          <a:pt x="8370506" y="7532576"/>
                          <a:pt x="8392373" y="7848721"/>
                        </a:cubicBezTo>
                        <a:cubicBezTo>
                          <a:pt x="8414240" y="8164867"/>
                          <a:pt x="8323929" y="8238476"/>
                          <a:pt x="8392373" y="8534475"/>
                        </a:cubicBezTo>
                        <a:cubicBezTo>
                          <a:pt x="8460817" y="8830474"/>
                          <a:pt x="8380157" y="8696207"/>
                          <a:pt x="8392373" y="8782269"/>
                        </a:cubicBezTo>
                        <a:cubicBezTo>
                          <a:pt x="8404589" y="8868331"/>
                          <a:pt x="8347047" y="9033183"/>
                          <a:pt x="8392373" y="9249043"/>
                        </a:cubicBezTo>
                        <a:cubicBezTo>
                          <a:pt x="8437699" y="9464903"/>
                          <a:pt x="8350861" y="9816479"/>
                          <a:pt x="8392373" y="10044288"/>
                        </a:cubicBezTo>
                        <a:cubicBezTo>
                          <a:pt x="8433885" y="10272097"/>
                          <a:pt x="8301534" y="10538764"/>
                          <a:pt x="8392373" y="10949023"/>
                        </a:cubicBezTo>
                        <a:cubicBezTo>
                          <a:pt x="8140655" y="11009930"/>
                          <a:pt x="7863630" y="10922294"/>
                          <a:pt x="7708994" y="10949023"/>
                        </a:cubicBezTo>
                        <a:cubicBezTo>
                          <a:pt x="7554358" y="10975752"/>
                          <a:pt x="7499311" y="10943433"/>
                          <a:pt x="7361310" y="10949023"/>
                        </a:cubicBezTo>
                        <a:cubicBezTo>
                          <a:pt x="7223309" y="10954613"/>
                          <a:pt x="7083614" y="10933056"/>
                          <a:pt x="6929702" y="10949023"/>
                        </a:cubicBezTo>
                        <a:cubicBezTo>
                          <a:pt x="6775790" y="10964990"/>
                          <a:pt x="6574425" y="10941526"/>
                          <a:pt x="6246323" y="10949023"/>
                        </a:cubicBezTo>
                        <a:cubicBezTo>
                          <a:pt x="5918221" y="10956520"/>
                          <a:pt x="5975995" y="10937907"/>
                          <a:pt x="5814716" y="10949023"/>
                        </a:cubicBezTo>
                        <a:cubicBezTo>
                          <a:pt x="5653437" y="10960139"/>
                          <a:pt x="5615181" y="10929646"/>
                          <a:pt x="5467032" y="10949023"/>
                        </a:cubicBezTo>
                        <a:cubicBezTo>
                          <a:pt x="5318883" y="10968400"/>
                          <a:pt x="5171706" y="10923830"/>
                          <a:pt x="5035424" y="10949023"/>
                        </a:cubicBezTo>
                        <a:cubicBezTo>
                          <a:pt x="4899142" y="10974216"/>
                          <a:pt x="4630863" y="10945742"/>
                          <a:pt x="4519892" y="10949023"/>
                        </a:cubicBezTo>
                        <a:cubicBezTo>
                          <a:pt x="4408921" y="10952304"/>
                          <a:pt x="4193330" y="10920416"/>
                          <a:pt x="3920437" y="10949023"/>
                        </a:cubicBezTo>
                        <a:cubicBezTo>
                          <a:pt x="3647545" y="10977630"/>
                          <a:pt x="3608509" y="10928680"/>
                          <a:pt x="3488829" y="10949023"/>
                        </a:cubicBezTo>
                        <a:cubicBezTo>
                          <a:pt x="3369149" y="10969366"/>
                          <a:pt x="3027027" y="10901554"/>
                          <a:pt x="2721527" y="10949023"/>
                        </a:cubicBezTo>
                        <a:cubicBezTo>
                          <a:pt x="2416027" y="10996492"/>
                          <a:pt x="2268842" y="10935451"/>
                          <a:pt x="2122071" y="10949023"/>
                        </a:cubicBezTo>
                        <a:cubicBezTo>
                          <a:pt x="1975300" y="10962595"/>
                          <a:pt x="1587459" y="10909203"/>
                          <a:pt x="1354769" y="10949023"/>
                        </a:cubicBezTo>
                        <a:cubicBezTo>
                          <a:pt x="1122079" y="10988843"/>
                          <a:pt x="999680" y="10912172"/>
                          <a:pt x="671390" y="10949023"/>
                        </a:cubicBezTo>
                        <a:cubicBezTo>
                          <a:pt x="343100" y="10985874"/>
                          <a:pt x="158354" y="10934178"/>
                          <a:pt x="0" y="10949023"/>
                        </a:cubicBezTo>
                        <a:cubicBezTo>
                          <a:pt x="-43529" y="10679064"/>
                          <a:pt x="58315" y="10549640"/>
                          <a:pt x="0" y="10263268"/>
                        </a:cubicBezTo>
                        <a:cubicBezTo>
                          <a:pt x="-58315" y="9976897"/>
                          <a:pt x="20345" y="9882160"/>
                          <a:pt x="0" y="9577514"/>
                        </a:cubicBezTo>
                        <a:cubicBezTo>
                          <a:pt x="-20345" y="9272868"/>
                          <a:pt x="31194" y="9225340"/>
                          <a:pt x="0" y="9001249"/>
                        </a:cubicBezTo>
                        <a:cubicBezTo>
                          <a:pt x="-31194" y="8777159"/>
                          <a:pt x="19625" y="8380632"/>
                          <a:pt x="0" y="8206005"/>
                        </a:cubicBezTo>
                        <a:cubicBezTo>
                          <a:pt x="-19625" y="8031378"/>
                          <a:pt x="55574" y="7622806"/>
                          <a:pt x="0" y="7410760"/>
                        </a:cubicBezTo>
                        <a:cubicBezTo>
                          <a:pt x="-55574" y="7198714"/>
                          <a:pt x="75163" y="6996971"/>
                          <a:pt x="0" y="6725005"/>
                        </a:cubicBezTo>
                        <a:cubicBezTo>
                          <a:pt x="-75163" y="6453040"/>
                          <a:pt x="75691" y="6267816"/>
                          <a:pt x="0" y="6039251"/>
                        </a:cubicBezTo>
                        <a:cubicBezTo>
                          <a:pt x="-75691" y="5810686"/>
                          <a:pt x="76118" y="5665775"/>
                          <a:pt x="0" y="5353496"/>
                        </a:cubicBezTo>
                        <a:cubicBezTo>
                          <a:pt x="-76118" y="5041217"/>
                          <a:pt x="28803" y="5097556"/>
                          <a:pt x="0" y="4996212"/>
                        </a:cubicBezTo>
                        <a:cubicBezTo>
                          <a:pt x="-28803" y="4894868"/>
                          <a:pt x="25877" y="4441493"/>
                          <a:pt x="0" y="4200967"/>
                        </a:cubicBezTo>
                        <a:cubicBezTo>
                          <a:pt x="-25877" y="3960442"/>
                          <a:pt x="49432" y="3867950"/>
                          <a:pt x="0" y="3624703"/>
                        </a:cubicBezTo>
                        <a:cubicBezTo>
                          <a:pt x="-49432" y="3381456"/>
                          <a:pt x="18391" y="3487211"/>
                          <a:pt x="0" y="3376909"/>
                        </a:cubicBezTo>
                        <a:cubicBezTo>
                          <a:pt x="-18391" y="3266607"/>
                          <a:pt x="31014" y="2923122"/>
                          <a:pt x="0" y="2800645"/>
                        </a:cubicBezTo>
                        <a:cubicBezTo>
                          <a:pt x="-31014" y="2678168"/>
                          <a:pt x="24948" y="2460668"/>
                          <a:pt x="0" y="2333871"/>
                        </a:cubicBezTo>
                        <a:cubicBezTo>
                          <a:pt x="-24948" y="2207074"/>
                          <a:pt x="19776" y="2069107"/>
                          <a:pt x="0" y="1867097"/>
                        </a:cubicBezTo>
                        <a:cubicBezTo>
                          <a:pt x="-19776" y="1665087"/>
                          <a:pt x="40919" y="1499728"/>
                          <a:pt x="0" y="1400322"/>
                        </a:cubicBezTo>
                        <a:cubicBezTo>
                          <a:pt x="-40919" y="1300916"/>
                          <a:pt x="29115" y="1031602"/>
                          <a:pt x="0" y="933548"/>
                        </a:cubicBezTo>
                        <a:cubicBezTo>
                          <a:pt x="-29115" y="835494"/>
                          <a:pt x="21075" y="420986"/>
                          <a:pt x="0" y="0"/>
                        </a:cubicBezTo>
                        <a:close/>
                      </a:path>
                    </a:pathLst>
                  </a:custGeom>
                  <ask:type>
                    <ask:lineSketchNone/>
                  </ask:type>
                </ask:lineSketchStyleProps>
              </a:ext>
            </a:extLst>
          </a:ln>
        </p:spPr>
        <p:txBody>
          <a:bodyPr wrap="square" rtlCol="0">
            <a:spAutoFit/>
          </a:bodyPr>
          <a:lstStyle/>
          <a:p>
            <a:pPr marL="628193" indent="-342900">
              <a:lnSpc>
                <a:spcPct val="119000"/>
              </a:lnSpc>
              <a:buClr>
                <a:srgbClr val="EC6609"/>
              </a:buClr>
              <a:buFont typeface="+mj-lt"/>
              <a:buAutoNum type="arabicPeriod"/>
            </a:pPr>
            <a:r>
              <a:rPr lang="en-GB" sz="1100" kern="1400" dirty="0">
                <a:ln>
                  <a:noFill/>
                </a:ln>
                <a:solidFill>
                  <a:srgbClr val="000000"/>
                </a:solidFill>
                <a:effectLst/>
                <a:latin typeface="Calibri" panose="020F0502020204030204" pitchFamily="34" charset="0"/>
              </a:rPr>
              <a:t>Clinical trials should be conducted in accordance with have their origin in the Declaration of Helsinki, and that are consistent with GCP and the applicable </a:t>
            </a:r>
            <a:r>
              <a:rPr lang="en-GB" sz="1100" kern="1400" dirty="0">
                <a:solidFill>
                  <a:srgbClr val="000000"/>
                </a:solidFill>
                <a:latin typeface="Calibri" panose="020F0502020204030204" pitchFamily="34" charset="0"/>
              </a:rPr>
              <a:t>regulatory requirement</a:t>
            </a:r>
            <a:r>
              <a:rPr lang="en-GB" sz="1100" kern="1400" dirty="0">
                <a:ln>
                  <a:noFill/>
                </a:ln>
                <a:solidFill>
                  <a:srgbClr val="000000"/>
                </a:solidFill>
                <a:effectLst/>
                <a:latin typeface="Calibri" panose="020F0502020204030204" pitchFamily="34" charset="0"/>
              </a:rPr>
              <a:t>(s).</a:t>
            </a:r>
          </a:p>
          <a:p>
            <a:pPr marL="628193" marR="0" indent="-342900" algn="l">
              <a:lnSpc>
                <a:spcPct val="119000"/>
              </a:lnSpc>
              <a:spcBef>
                <a:spcPts val="0"/>
              </a:spcBef>
              <a:spcAft>
                <a:spcPts val="0"/>
              </a:spcAft>
              <a:buClr>
                <a:srgbClr val="EC6609"/>
              </a:buClr>
              <a:buFont typeface="+mj-lt"/>
              <a:buAutoNum type="arabicPeriod"/>
            </a:pPr>
            <a:endParaRPr lang="en-GB" sz="300" kern="1400" dirty="0">
              <a:ln>
                <a:noFill/>
              </a:ln>
              <a:solidFill>
                <a:srgbClr val="000000"/>
              </a:solidFill>
              <a:effectLst/>
              <a:latin typeface="Calibri" panose="020F0502020204030204" pitchFamily="34" charset="0"/>
            </a:endParaRPr>
          </a:p>
          <a:p>
            <a:pPr marL="628193" marR="0" indent="-342900" algn="l">
              <a:lnSpc>
                <a:spcPct val="119000"/>
              </a:lnSpc>
              <a:spcBef>
                <a:spcPts val="0"/>
              </a:spcBef>
              <a:spcAft>
                <a:spcPts val="0"/>
              </a:spcAft>
              <a:buClr>
                <a:srgbClr val="EC6609"/>
              </a:buClr>
              <a:buFont typeface="+mj-lt"/>
              <a:buAutoNum type="arabicPeriod"/>
            </a:pPr>
            <a:r>
              <a:rPr lang="en-GB" sz="1100" kern="1400" dirty="0">
                <a:ln>
                  <a:noFill/>
                </a:ln>
                <a:solidFill>
                  <a:srgbClr val="000000"/>
                </a:solidFill>
                <a:effectLst/>
                <a:latin typeface="Calibri" panose="020F0502020204030204" pitchFamily="34" charset="0"/>
              </a:rPr>
              <a:t>Before a trial is initiated, foreseeable risks and inconveniences should be weighed against the anticipated benefit for the individual trial subject and society. A trial should be initiated and continued only if the anticipated benefits justify the risks. </a:t>
            </a:r>
          </a:p>
          <a:p>
            <a:pPr marL="628193" marR="0" indent="-342900" algn="l">
              <a:lnSpc>
                <a:spcPct val="119000"/>
              </a:lnSpc>
              <a:spcBef>
                <a:spcPts val="0"/>
              </a:spcBef>
              <a:spcAft>
                <a:spcPts val="0"/>
              </a:spcAft>
              <a:buClr>
                <a:srgbClr val="EC6609"/>
              </a:buClr>
              <a:buFont typeface="+mj-lt"/>
              <a:buAutoNum type="arabicPeriod"/>
            </a:pPr>
            <a:endParaRPr lang="en-GB" sz="300" kern="1400" dirty="0">
              <a:solidFill>
                <a:srgbClr val="000000"/>
              </a:solidFill>
              <a:latin typeface="Calibri" panose="020F0502020204030204" pitchFamily="34" charset="0"/>
            </a:endParaRPr>
          </a:p>
          <a:p>
            <a:pPr marL="628193" marR="0" indent="-342900" algn="l">
              <a:lnSpc>
                <a:spcPct val="119000"/>
              </a:lnSpc>
              <a:spcBef>
                <a:spcPts val="0"/>
              </a:spcBef>
              <a:spcAft>
                <a:spcPts val="0"/>
              </a:spcAft>
              <a:buClr>
                <a:srgbClr val="EC6609"/>
              </a:buClr>
              <a:buFont typeface="+mj-lt"/>
              <a:buAutoNum type="arabicPeriod"/>
            </a:pPr>
            <a:r>
              <a:rPr lang="en-GB" sz="1100" kern="1400" dirty="0">
                <a:ln>
                  <a:noFill/>
                </a:ln>
                <a:solidFill>
                  <a:srgbClr val="000000"/>
                </a:solidFill>
                <a:effectLst/>
                <a:latin typeface="Calibri" panose="020F0502020204030204" pitchFamily="34" charset="0"/>
              </a:rPr>
              <a:t>The rights, safety, and well-being of the trial subjects are the most important considerations and should prevail over interests of science and society. </a:t>
            </a:r>
          </a:p>
          <a:p>
            <a:pPr marL="628193" marR="0" indent="-342900" algn="l">
              <a:lnSpc>
                <a:spcPct val="119000"/>
              </a:lnSpc>
              <a:spcBef>
                <a:spcPts val="0"/>
              </a:spcBef>
              <a:spcAft>
                <a:spcPts val="0"/>
              </a:spcAft>
              <a:buClr>
                <a:srgbClr val="EC6609"/>
              </a:buClr>
              <a:buFont typeface="+mj-lt"/>
              <a:buAutoNum type="arabicPeriod"/>
            </a:pPr>
            <a:endParaRPr lang="en-GB" sz="300" kern="1400" dirty="0">
              <a:ln>
                <a:noFill/>
              </a:ln>
              <a:solidFill>
                <a:srgbClr val="000000"/>
              </a:solidFill>
              <a:effectLst/>
              <a:latin typeface="Calibri" panose="020F0502020204030204" pitchFamily="34" charset="0"/>
            </a:endParaRPr>
          </a:p>
          <a:p>
            <a:pPr marL="628193" marR="0" indent="-342900" algn="l">
              <a:lnSpc>
                <a:spcPct val="119000"/>
              </a:lnSpc>
              <a:spcBef>
                <a:spcPts val="0"/>
              </a:spcBef>
              <a:spcAft>
                <a:spcPts val="0"/>
              </a:spcAft>
              <a:buClr>
                <a:srgbClr val="EC6609"/>
              </a:buClr>
              <a:buFont typeface="+mj-lt"/>
              <a:buAutoNum type="arabicPeriod"/>
            </a:pPr>
            <a:r>
              <a:rPr lang="en-GB" sz="1100" kern="1400" dirty="0">
                <a:ln>
                  <a:noFill/>
                </a:ln>
                <a:solidFill>
                  <a:srgbClr val="000000"/>
                </a:solidFill>
                <a:effectLst/>
                <a:latin typeface="Calibri" panose="020F0502020204030204" pitchFamily="34" charset="0"/>
              </a:rPr>
              <a:t>The available nonclinical and clinical information on an investigational product should be adequate to support the proposed clinical trial.</a:t>
            </a:r>
          </a:p>
          <a:p>
            <a:pPr marL="628193" marR="0" indent="-342900" algn="l">
              <a:lnSpc>
                <a:spcPct val="119000"/>
              </a:lnSpc>
              <a:spcBef>
                <a:spcPts val="0"/>
              </a:spcBef>
              <a:spcAft>
                <a:spcPts val="0"/>
              </a:spcAft>
              <a:buClr>
                <a:srgbClr val="EC6609"/>
              </a:buClr>
              <a:buFont typeface="+mj-lt"/>
              <a:buAutoNum type="arabicPeriod"/>
            </a:pPr>
            <a:endParaRPr lang="en-GB" sz="300" kern="1400" dirty="0">
              <a:ln>
                <a:noFill/>
              </a:ln>
              <a:solidFill>
                <a:srgbClr val="000000"/>
              </a:solidFill>
              <a:effectLst/>
              <a:latin typeface="Calibri" panose="020F0502020204030204" pitchFamily="34" charset="0"/>
            </a:endParaRPr>
          </a:p>
          <a:p>
            <a:pPr marL="628193" marR="0" indent="-342900" algn="l">
              <a:lnSpc>
                <a:spcPct val="119000"/>
              </a:lnSpc>
              <a:spcBef>
                <a:spcPts val="0"/>
              </a:spcBef>
              <a:spcAft>
                <a:spcPts val="0"/>
              </a:spcAft>
              <a:buClr>
                <a:srgbClr val="EC6609"/>
              </a:buClr>
              <a:buFont typeface="+mj-lt"/>
              <a:buAutoNum type="arabicPeriod"/>
            </a:pPr>
            <a:r>
              <a:rPr lang="en-GB" sz="1100" kern="1400" dirty="0">
                <a:ln>
                  <a:noFill/>
                </a:ln>
                <a:solidFill>
                  <a:srgbClr val="000000"/>
                </a:solidFill>
                <a:effectLst/>
                <a:latin typeface="Calibri" panose="020F0502020204030204" pitchFamily="34" charset="0"/>
              </a:rPr>
              <a:t>Clinical trials should be scientifically sound, and described in a clear, detailed protocol.</a:t>
            </a:r>
          </a:p>
          <a:p>
            <a:pPr marL="628193" marR="0" indent="-342900" algn="l">
              <a:lnSpc>
                <a:spcPct val="119000"/>
              </a:lnSpc>
              <a:spcBef>
                <a:spcPts val="0"/>
              </a:spcBef>
              <a:spcAft>
                <a:spcPts val="0"/>
              </a:spcAft>
              <a:buClr>
                <a:srgbClr val="EC6609"/>
              </a:buClr>
              <a:buFont typeface="+mj-lt"/>
              <a:buAutoNum type="arabicPeriod"/>
            </a:pPr>
            <a:endParaRPr lang="en-GB" sz="300" kern="1400" dirty="0">
              <a:ln>
                <a:noFill/>
              </a:ln>
              <a:solidFill>
                <a:srgbClr val="000000"/>
              </a:solidFill>
              <a:effectLst/>
              <a:latin typeface="Calibri" panose="020F0502020204030204" pitchFamily="34" charset="0"/>
            </a:endParaRPr>
          </a:p>
          <a:p>
            <a:pPr marL="628193" marR="0" indent="-342900" algn="l">
              <a:lnSpc>
                <a:spcPct val="119000"/>
              </a:lnSpc>
              <a:spcBef>
                <a:spcPts val="0"/>
              </a:spcBef>
              <a:spcAft>
                <a:spcPts val="0"/>
              </a:spcAft>
              <a:buClr>
                <a:srgbClr val="EC6609"/>
              </a:buClr>
              <a:buFont typeface="+mj-lt"/>
              <a:buAutoNum type="arabicPeriod"/>
            </a:pPr>
            <a:r>
              <a:rPr lang="en-GB" sz="1100" kern="1400" dirty="0">
                <a:ln>
                  <a:noFill/>
                </a:ln>
                <a:solidFill>
                  <a:srgbClr val="000000"/>
                </a:solidFill>
                <a:effectLst/>
                <a:latin typeface="Calibri" panose="020F0502020204030204" pitchFamily="34" charset="0"/>
              </a:rPr>
              <a:t>A trial should be conducted in compliance with the protocol that has received prior institutional review board (IRB)/independent ethics committee (IEC) approval/favourable opinion.</a:t>
            </a:r>
          </a:p>
          <a:p>
            <a:pPr marL="628193" marR="0" indent="-342900" algn="l">
              <a:lnSpc>
                <a:spcPct val="119000"/>
              </a:lnSpc>
              <a:spcBef>
                <a:spcPts val="0"/>
              </a:spcBef>
              <a:spcAft>
                <a:spcPts val="0"/>
              </a:spcAft>
              <a:buClr>
                <a:srgbClr val="EC6609"/>
              </a:buClr>
              <a:buFont typeface="+mj-lt"/>
              <a:buAutoNum type="arabicPeriod"/>
            </a:pPr>
            <a:endParaRPr lang="en-GB" sz="300" kern="1400" dirty="0">
              <a:ln>
                <a:noFill/>
              </a:ln>
              <a:solidFill>
                <a:srgbClr val="000000"/>
              </a:solidFill>
              <a:effectLst/>
              <a:latin typeface="Calibri" panose="020F0502020204030204" pitchFamily="34" charset="0"/>
            </a:endParaRPr>
          </a:p>
          <a:p>
            <a:pPr marL="628193" marR="0" indent="-342900" algn="l">
              <a:lnSpc>
                <a:spcPct val="119000"/>
              </a:lnSpc>
              <a:spcBef>
                <a:spcPts val="0"/>
              </a:spcBef>
              <a:spcAft>
                <a:spcPts val="0"/>
              </a:spcAft>
              <a:buClr>
                <a:srgbClr val="EC6609"/>
              </a:buClr>
              <a:buFont typeface="+mj-lt"/>
              <a:buAutoNum type="arabicPeriod"/>
            </a:pPr>
            <a:r>
              <a:rPr lang="en-GB" sz="1100" kern="1400" dirty="0">
                <a:ln>
                  <a:noFill/>
                </a:ln>
                <a:solidFill>
                  <a:srgbClr val="000000"/>
                </a:solidFill>
                <a:effectLst/>
                <a:latin typeface="Calibri" panose="020F0502020204030204" pitchFamily="34" charset="0"/>
              </a:rPr>
              <a:t>The medical care given to, and medical decisions made on behalf of, subjects should always be the responsibility of a qualified physician or, when appropriate, of a qualified dentist.</a:t>
            </a:r>
          </a:p>
          <a:p>
            <a:pPr marL="628193" marR="0" indent="-342900" algn="l">
              <a:lnSpc>
                <a:spcPct val="119000"/>
              </a:lnSpc>
              <a:spcBef>
                <a:spcPts val="0"/>
              </a:spcBef>
              <a:spcAft>
                <a:spcPts val="0"/>
              </a:spcAft>
              <a:buClr>
                <a:srgbClr val="EC6609"/>
              </a:buClr>
              <a:buFont typeface="+mj-lt"/>
              <a:buAutoNum type="arabicPeriod"/>
            </a:pPr>
            <a:endParaRPr lang="en-GB" sz="300" kern="1400" dirty="0">
              <a:ln>
                <a:noFill/>
              </a:ln>
              <a:solidFill>
                <a:srgbClr val="000000"/>
              </a:solidFill>
              <a:effectLst/>
              <a:latin typeface="Calibri" panose="020F0502020204030204" pitchFamily="34" charset="0"/>
            </a:endParaRPr>
          </a:p>
          <a:p>
            <a:pPr marL="628193" marR="0" indent="-342900" algn="l">
              <a:lnSpc>
                <a:spcPct val="119000"/>
              </a:lnSpc>
              <a:spcBef>
                <a:spcPts val="0"/>
              </a:spcBef>
              <a:spcAft>
                <a:spcPts val="0"/>
              </a:spcAft>
              <a:buClr>
                <a:srgbClr val="EC6609"/>
              </a:buClr>
              <a:buFont typeface="+mj-lt"/>
              <a:buAutoNum type="arabicPeriod"/>
            </a:pPr>
            <a:r>
              <a:rPr lang="en-GB" sz="1100" kern="1400" dirty="0">
                <a:ln>
                  <a:noFill/>
                </a:ln>
                <a:solidFill>
                  <a:srgbClr val="000000"/>
                </a:solidFill>
                <a:effectLst/>
                <a:latin typeface="Calibri" panose="020F0502020204030204" pitchFamily="34" charset="0"/>
              </a:rPr>
              <a:t>Each individual involved in conducting a trial should be qualified by education, training, and experience to perform his or her respective task(s).</a:t>
            </a:r>
          </a:p>
          <a:p>
            <a:pPr marL="628193" marR="0" indent="-342900" algn="l">
              <a:lnSpc>
                <a:spcPct val="119000"/>
              </a:lnSpc>
              <a:spcBef>
                <a:spcPts val="0"/>
              </a:spcBef>
              <a:spcAft>
                <a:spcPts val="0"/>
              </a:spcAft>
              <a:buClr>
                <a:srgbClr val="EC6609"/>
              </a:buClr>
              <a:buFont typeface="+mj-lt"/>
              <a:buAutoNum type="arabicPeriod"/>
            </a:pPr>
            <a:endParaRPr lang="en-GB" sz="300" kern="1400" dirty="0">
              <a:ln>
                <a:noFill/>
              </a:ln>
              <a:solidFill>
                <a:srgbClr val="000000"/>
              </a:solidFill>
              <a:effectLst/>
              <a:latin typeface="Calibri" panose="020F0502020204030204" pitchFamily="34" charset="0"/>
            </a:endParaRPr>
          </a:p>
          <a:p>
            <a:pPr marL="628193" marR="0" indent="-342900" algn="l">
              <a:lnSpc>
                <a:spcPct val="119000"/>
              </a:lnSpc>
              <a:spcBef>
                <a:spcPts val="0"/>
              </a:spcBef>
              <a:spcAft>
                <a:spcPts val="0"/>
              </a:spcAft>
              <a:buClr>
                <a:srgbClr val="EC6609"/>
              </a:buClr>
              <a:buFont typeface="+mj-lt"/>
              <a:buAutoNum type="arabicPeriod"/>
            </a:pPr>
            <a:r>
              <a:rPr lang="en-GB" sz="1100" kern="1400" dirty="0">
                <a:ln>
                  <a:noFill/>
                </a:ln>
                <a:solidFill>
                  <a:srgbClr val="000000"/>
                </a:solidFill>
                <a:effectLst/>
                <a:latin typeface="Calibri" panose="020F0502020204030204" pitchFamily="34" charset="0"/>
              </a:rPr>
              <a:t>Freely given informed consent should be obtained from every subject prior to clinical trial participation.</a:t>
            </a:r>
          </a:p>
          <a:p>
            <a:pPr marL="628193" marR="0" indent="-342900" algn="l">
              <a:lnSpc>
                <a:spcPct val="119000"/>
              </a:lnSpc>
              <a:spcBef>
                <a:spcPts val="0"/>
              </a:spcBef>
              <a:spcAft>
                <a:spcPts val="0"/>
              </a:spcAft>
              <a:buClr>
                <a:srgbClr val="EC6609"/>
              </a:buClr>
              <a:buFont typeface="+mj-lt"/>
              <a:buAutoNum type="arabicPeriod"/>
            </a:pPr>
            <a:endParaRPr lang="en-GB" sz="300" kern="1400" dirty="0">
              <a:ln>
                <a:noFill/>
              </a:ln>
              <a:solidFill>
                <a:srgbClr val="000000"/>
              </a:solidFill>
              <a:effectLst/>
              <a:latin typeface="Calibri" panose="020F0502020204030204" pitchFamily="34" charset="0"/>
            </a:endParaRPr>
          </a:p>
          <a:p>
            <a:pPr marL="628193" marR="0" indent="-342900" algn="l">
              <a:lnSpc>
                <a:spcPct val="119000"/>
              </a:lnSpc>
              <a:spcBef>
                <a:spcPts val="0"/>
              </a:spcBef>
              <a:spcAft>
                <a:spcPts val="0"/>
              </a:spcAft>
              <a:buClr>
                <a:srgbClr val="EC6609"/>
              </a:buClr>
              <a:buFont typeface="+mj-lt"/>
              <a:buAutoNum type="arabicPeriod"/>
            </a:pPr>
            <a:r>
              <a:rPr lang="en-GB" sz="1100" kern="1400" dirty="0">
                <a:ln>
                  <a:noFill/>
                </a:ln>
                <a:solidFill>
                  <a:srgbClr val="000000"/>
                </a:solidFill>
                <a:effectLst/>
                <a:latin typeface="Calibri" panose="020F0502020204030204" pitchFamily="34" charset="0"/>
              </a:rPr>
              <a:t>All clinical trial information should be recorded, handled, and stored in a way that allows its accurate reporting, interpretation and verification.</a:t>
            </a:r>
          </a:p>
          <a:p>
            <a:pPr marL="628193" marR="0" indent="-342900" algn="l">
              <a:lnSpc>
                <a:spcPct val="119000"/>
              </a:lnSpc>
              <a:spcBef>
                <a:spcPts val="0"/>
              </a:spcBef>
              <a:spcAft>
                <a:spcPts val="0"/>
              </a:spcAft>
              <a:buClr>
                <a:srgbClr val="EC6609"/>
              </a:buClr>
              <a:buFont typeface="+mj-lt"/>
              <a:buAutoNum type="arabicPeriod"/>
            </a:pPr>
            <a:endParaRPr lang="en-GB" sz="300" kern="1400" dirty="0">
              <a:ln>
                <a:noFill/>
              </a:ln>
              <a:solidFill>
                <a:srgbClr val="000000"/>
              </a:solidFill>
              <a:effectLst/>
              <a:latin typeface="Calibri" panose="020F0502020204030204" pitchFamily="34" charset="0"/>
            </a:endParaRPr>
          </a:p>
          <a:p>
            <a:pPr marL="628193" marR="0" indent="-342900" algn="l">
              <a:lnSpc>
                <a:spcPct val="119000"/>
              </a:lnSpc>
              <a:spcBef>
                <a:spcPts val="0"/>
              </a:spcBef>
              <a:spcAft>
                <a:spcPts val="0"/>
              </a:spcAft>
              <a:buClr>
                <a:srgbClr val="EC6609"/>
              </a:buClr>
              <a:buFont typeface="+mj-lt"/>
              <a:buAutoNum type="arabicPeriod"/>
            </a:pPr>
            <a:r>
              <a:rPr lang="en-GB" sz="1100" kern="1400" dirty="0">
                <a:ln>
                  <a:noFill/>
                </a:ln>
                <a:solidFill>
                  <a:srgbClr val="000000"/>
                </a:solidFill>
                <a:effectLst/>
                <a:latin typeface="Calibri" panose="020F0502020204030204" pitchFamily="34" charset="0"/>
              </a:rPr>
              <a:t>The confidentiality of records that could identify subjects should be protected, respecting the privacy and confidentiality rules in accordance with the applicable regulatory requirement(s).</a:t>
            </a:r>
          </a:p>
          <a:p>
            <a:pPr marL="628193" marR="0" indent="-342900" algn="l">
              <a:lnSpc>
                <a:spcPct val="119000"/>
              </a:lnSpc>
              <a:spcBef>
                <a:spcPts val="0"/>
              </a:spcBef>
              <a:spcAft>
                <a:spcPts val="0"/>
              </a:spcAft>
              <a:buClr>
                <a:srgbClr val="EC6609"/>
              </a:buClr>
              <a:buFont typeface="+mj-lt"/>
              <a:buAutoNum type="arabicPeriod"/>
            </a:pPr>
            <a:endParaRPr lang="en-GB" sz="300" kern="1400" dirty="0">
              <a:ln>
                <a:noFill/>
              </a:ln>
              <a:solidFill>
                <a:srgbClr val="000000"/>
              </a:solidFill>
              <a:effectLst/>
              <a:latin typeface="Calibri" panose="020F0502020204030204" pitchFamily="34" charset="0"/>
            </a:endParaRPr>
          </a:p>
          <a:p>
            <a:pPr marL="628193" marR="0" indent="-342900" algn="l">
              <a:lnSpc>
                <a:spcPct val="119000"/>
              </a:lnSpc>
              <a:spcBef>
                <a:spcPts val="0"/>
              </a:spcBef>
              <a:spcAft>
                <a:spcPts val="0"/>
              </a:spcAft>
              <a:buClr>
                <a:srgbClr val="EC6609"/>
              </a:buClr>
              <a:buFont typeface="+mj-lt"/>
              <a:buAutoNum type="arabicPeriod"/>
            </a:pPr>
            <a:r>
              <a:rPr lang="en-GB" sz="1100" kern="1400" dirty="0">
                <a:ln>
                  <a:noFill/>
                </a:ln>
                <a:solidFill>
                  <a:srgbClr val="000000"/>
                </a:solidFill>
                <a:effectLst/>
                <a:latin typeface="Calibri" panose="020F0502020204030204" pitchFamily="34" charset="0"/>
              </a:rPr>
              <a:t>Investigational products should be manufactured, handled, and stored in accordance with applicable good manufacturing practice (GMP). They should be used in accordance with the approved protocol. </a:t>
            </a:r>
          </a:p>
          <a:p>
            <a:pPr marL="628193" marR="0" indent="-342900" algn="l">
              <a:lnSpc>
                <a:spcPct val="119000"/>
              </a:lnSpc>
              <a:spcBef>
                <a:spcPts val="0"/>
              </a:spcBef>
              <a:spcAft>
                <a:spcPts val="0"/>
              </a:spcAft>
              <a:buClr>
                <a:srgbClr val="EC6609"/>
              </a:buClr>
              <a:buFont typeface="+mj-lt"/>
              <a:buAutoNum type="arabicPeriod"/>
            </a:pPr>
            <a:endParaRPr lang="en-GB" sz="300" kern="1400" dirty="0">
              <a:ln>
                <a:noFill/>
              </a:ln>
              <a:solidFill>
                <a:srgbClr val="000000"/>
              </a:solidFill>
              <a:effectLst/>
              <a:latin typeface="Calibri" panose="020F0502020204030204" pitchFamily="34" charset="0"/>
            </a:endParaRPr>
          </a:p>
          <a:p>
            <a:pPr marL="628193" marR="0" indent="-342900" algn="l">
              <a:lnSpc>
                <a:spcPct val="119000"/>
              </a:lnSpc>
              <a:spcBef>
                <a:spcPts val="0"/>
              </a:spcBef>
              <a:spcAft>
                <a:spcPts val="0"/>
              </a:spcAft>
              <a:buClr>
                <a:srgbClr val="EC6609"/>
              </a:buClr>
              <a:buFont typeface="+mj-lt"/>
              <a:buAutoNum type="arabicPeriod"/>
            </a:pPr>
            <a:r>
              <a:rPr lang="en-GB" sz="1100" kern="1400" dirty="0">
                <a:ln>
                  <a:noFill/>
                </a:ln>
                <a:solidFill>
                  <a:srgbClr val="000000"/>
                </a:solidFill>
                <a:effectLst/>
                <a:latin typeface="Calibri" panose="020F0502020204030204" pitchFamily="34" charset="0"/>
              </a:rPr>
              <a:t>Systems with procedures that assure the quality of every aspect of the trial should be implemented.</a:t>
            </a: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852854" cy="369332"/>
          </a:xfrm>
          <a:prstGeom prst="rect">
            <a:avLst/>
          </a:prstGeom>
          <a:noFill/>
        </p:spPr>
        <p:txBody>
          <a:bodyPr wrap="square" rtlCol="0">
            <a:spAutoFit/>
          </a:bodyPr>
          <a:lstStyle/>
          <a:p>
            <a:r>
              <a:rPr lang="en-GB" dirty="0">
                <a:solidFill>
                  <a:schemeClr val="bg1"/>
                </a:solidFill>
              </a:rPr>
              <a:t>Slide 3</a:t>
            </a:r>
          </a:p>
        </p:txBody>
      </p:sp>
      <p:sp>
        <p:nvSpPr>
          <p:cNvPr id="12" name="Rectangle: Rounded Corners 11">
            <a:extLst>
              <a:ext uri="{FF2B5EF4-FFF2-40B4-BE49-F238E27FC236}">
                <a16:creationId xmlns:a16="http://schemas.microsoft.com/office/drawing/2014/main" id="{447667A1-0346-4BB0-95B0-0CFAFE37AA99}"/>
              </a:ext>
            </a:extLst>
          </p:cNvPr>
          <p:cNvSpPr/>
          <p:nvPr/>
        </p:nvSpPr>
        <p:spPr>
          <a:xfrm>
            <a:off x="240632" y="1416973"/>
            <a:ext cx="8692816" cy="5241133"/>
          </a:xfrm>
          <a:prstGeom prst="roundRect">
            <a:avLst>
              <a:gd name="adj" fmla="val 7336"/>
            </a:avLst>
          </a:prstGeom>
          <a:noFill/>
          <a:ln w="47625">
            <a:solidFill>
              <a:srgbClr val="688B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77756B66-D523-477C-820B-5AB93B2E3DBF}"/>
              </a:ext>
            </a:extLst>
          </p:cNvPr>
          <p:cNvSpPr txBox="1"/>
          <p:nvPr/>
        </p:nvSpPr>
        <p:spPr>
          <a:xfrm>
            <a:off x="443588" y="1011547"/>
            <a:ext cx="4570864" cy="369332"/>
          </a:xfrm>
          <a:prstGeom prst="rect">
            <a:avLst/>
          </a:prstGeom>
          <a:noFill/>
        </p:spPr>
        <p:txBody>
          <a:bodyPr wrap="square" rtlCol="0">
            <a:spAutoFit/>
          </a:bodyPr>
          <a:lstStyle/>
          <a:p>
            <a:r>
              <a:rPr lang="en-GB" dirty="0">
                <a:solidFill>
                  <a:srgbClr val="FF0000"/>
                </a:solidFill>
              </a:rPr>
              <a:t>You may pause the video as necessary</a:t>
            </a:r>
          </a:p>
        </p:txBody>
      </p:sp>
    </p:spTree>
    <p:extLst>
      <p:ext uri="{BB962C8B-B14F-4D97-AF65-F5344CB8AC3E}">
        <p14:creationId xmlns:p14="http://schemas.microsoft.com/office/powerpoint/2010/main" val="2249862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1749"/>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1749"/>
                                          </p:stCondLst>
                                        </p:cTn>
                                        <p:tgtEl>
                                          <p:spTgt spid="6">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1749"/>
                                          </p:stCondLst>
                                        </p:cTn>
                                        <p:tgtEl>
                                          <p:spTgt spid="6">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1749"/>
                                          </p:stCondLst>
                                        </p:cTn>
                                        <p:tgtEl>
                                          <p:spTgt spid="6">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1749"/>
                                          </p:stCondLst>
                                        </p:cTn>
                                        <p:tgtEl>
                                          <p:spTgt spid="6">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1749"/>
                                          </p:stCondLst>
                                        </p:cTn>
                                        <p:tgtEl>
                                          <p:spTgt spid="6">
                                            <p:txEl>
                                              <p:pRg st="12" end="1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1749"/>
                                          </p:stCondLst>
                                        </p:cTn>
                                        <p:tgtEl>
                                          <p:spTgt spid="6">
                                            <p:txEl>
                                              <p:pRg st="14" end="1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1749"/>
                                          </p:stCondLst>
                                        </p:cTn>
                                        <p:tgtEl>
                                          <p:spTgt spid="6">
                                            <p:txEl>
                                              <p:pRg st="16" end="1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1749"/>
                                          </p:stCondLst>
                                        </p:cTn>
                                        <p:tgtEl>
                                          <p:spTgt spid="6">
                                            <p:txEl>
                                              <p:pRg st="18" end="1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1749"/>
                                          </p:stCondLst>
                                        </p:cTn>
                                        <p:tgtEl>
                                          <p:spTgt spid="6">
                                            <p:txEl>
                                              <p:pRg st="20" end="2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1749"/>
                                          </p:stCondLst>
                                        </p:cTn>
                                        <p:tgtEl>
                                          <p:spTgt spid="6">
                                            <p:txEl>
                                              <p:pRg st="22" end="2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1749"/>
                                          </p:stCondLst>
                                        </p:cTn>
                                        <p:tgtEl>
                                          <p:spTgt spid="6">
                                            <p:txEl>
                                              <p:pRg st="24" end="2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49277" y="344154"/>
            <a:ext cx="6192763" cy="648816"/>
          </a:xfrm>
        </p:spPr>
        <p:txBody>
          <a:bodyPr/>
          <a:lstStyle/>
          <a:p>
            <a:r>
              <a:rPr lang="en-US" dirty="0">
                <a:solidFill>
                  <a:srgbClr val="003399"/>
                </a:solidFill>
              </a:rPr>
              <a:t>General Study Information</a:t>
            </a:r>
          </a:p>
        </p:txBody>
      </p:sp>
      <p:graphicFrame>
        <p:nvGraphicFramePr>
          <p:cNvPr id="2" name="Table 1"/>
          <p:cNvGraphicFramePr>
            <a:graphicFrameLocks noGrp="1"/>
          </p:cNvGraphicFramePr>
          <p:nvPr>
            <p:extLst>
              <p:ext uri="{D42A27DB-BD31-4B8C-83A1-F6EECF244321}">
                <p14:modId xmlns:p14="http://schemas.microsoft.com/office/powerpoint/2010/main" val="2234262747"/>
              </p:ext>
            </p:extLst>
          </p:nvPr>
        </p:nvGraphicFramePr>
        <p:xfrm>
          <a:off x="135745" y="1153960"/>
          <a:ext cx="7892563" cy="2410655"/>
        </p:xfrm>
        <a:graphic>
          <a:graphicData uri="http://schemas.openxmlformats.org/drawingml/2006/table">
            <a:tbl>
              <a:tblPr bandRow="1">
                <a:tableStyleId>{5C22544A-7EE6-4342-B048-85BDC9FD1C3A}</a:tableStyleId>
              </a:tblPr>
              <a:tblGrid>
                <a:gridCol w="2375358">
                  <a:extLst>
                    <a:ext uri="{9D8B030D-6E8A-4147-A177-3AD203B41FA5}">
                      <a16:colId xmlns:a16="http://schemas.microsoft.com/office/drawing/2014/main" val="4241528868"/>
                    </a:ext>
                  </a:extLst>
                </a:gridCol>
                <a:gridCol w="5517205">
                  <a:extLst>
                    <a:ext uri="{9D8B030D-6E8A-4147-A177-3AD203B41FA5}">
                      <a16:colId xmlns:a16="http://schemas.microsoft.com/office/drawing/2014/main" val="1376072371"/>
                    </a:ext>
                  </a:extLst>
                </a:gridCol>
              </a:tblGrid>
              <a:tr h="388815">
                <a:tc>
                  <a:txBody>
                    <a:bodyPr/>
                    <a:lstStyle/>
                    <a:p>
                      <a:pPr marL="285750" indent="-285750">
                        <a:buFont typeface="Wingdings" panose="05000000000000000000" pitchFamily="2" charset="2"/>
                        <a:buChar char="v"/>
                      </a:pPr>
                      <a:r>
                        <a:rPr lang="en-GB" sz="1800" dirty="0">
                          <a:solidFill>
                            <a:srgbClr val="003399"/>
                          </a:solidFill>
                        </a:rPr>
                        <a:t>Chief Investigator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1800" dirty="0" err="1"/>
                        <a:t>Prof.</a:t>
                      </a:r>
                      <a:r>
                        <a:rPr lang="en-GB" sz="1800" dirty="0"/>
                        <a:t> Gavin</a:t>
                      </a:r>
                      <a:r>
                        <a:rPr lang="en-GB" sz="1800" baseline="0" dirty="0"/>
                        <a:t> Perkins</a:t>
                      </a:r>
                      <a:endParaRPr lang="en-GB" sz="18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33608184"/>
                  </a:ext>
                </a:extLst>
              </a:tr>
              <a:tr h="370840">
                <a:tc>
                  <a:txBody>
                    <a:bodyPr/>
                    <a:lstStyle/>
                    <a:p>
                      <a:pPr marL="285750" indent="-285750">
                        <a:buFont typeface="Wingdings" panose="05000000000000000000" pitchFamily="2" charset="2"/>
                        <a:buChar char="v"/>
                      </a:pPr>
                      <a:r>
                        <a:rPr lang="en-US" sz="1800" dirty="0">
                          <a:solidFill>
                            <a:srgbClr val="003399"/>
                          </a:solidFill>
                        </a:rPr>
                        <a:t>Funder</a:t>
                      </a:r>
                      <a:endParaRPr lang="en-GB" sz="1800" dirty="0">
                        <a:solidFill>
                          <a:srgbClr val="003399"/>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prstClr val="black"/>
                          </a:solidFill>
                        </a:rPr>
                        <a:t>NIHR </a:t>
                      </a:r>
                      <a:r>
                        <a:rPr lang="en-GB" sz="1800" dirty="0">
                          <a:solidFill>
                            <a:prstClr val="black"/>
                          </a:solidFill>
                          <a:latin typeface="Calibri" panose="020F0502020204030204" pitchFamily="34" charset="0"/>
                          <a:ea typeface="Calibri" panose="020F0502020204030204" pitchFamily="34" charset="0"/>
                          <a:cs typeface="Times New Roman" panose="02020603050405020304" pitchFamily="18" charset="0"/>
                        </a:rPr>
                        <a:t>Health Technology Assessment Programme (HTA)</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03512458"/>
                  </a:ext>
                </a:extLst>
              </a:tr>
              <a:tr h="370840">
                <a:tc>
                  <a:txBody>
                    <a:bodyPr/>
                    <a:lstStyle/>
                    <a:p>
                      <a:pPr marL="285750" indent="-285750">
                        <a:buFont typeface="Wingdings" panose="05000000000000000000" pitchFamily="2" charset="2"/>
                        <a:buChar char="v"/>
                      </a:pPr>
                      <a:r>
                        <a:rPr lang="en-GB" sz="1800" dirty="0">
                          <a:solidFill>
                            <a:srgbClr val="003399"/>
                          </a:solidFill>
                          <a:latin typeface="Calibri" panose="020F0502020204030204" pitchFamily="34" charset="0"/>
                          <a:ea typeface="Calibri" panose="020F0502020204030204" pitchFamily="34" charset="0"/>
                          <a:cs typeface="Times New Roman" panose="02020603050405020304" pitchFamily="18" charset="0"/>
                        </a:rPr>
                        <a:t>Sponsor</a:t>
                      </a:r>
                      <a:endParaRPr lang="en-GB" sz="1800" dirty="0">
                        <a:solidFill>
                          <a:srgbClr val="003399"/>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prstClr val="black"/>
                          </a:solidFill>
                          <a:latin typeface="Calibri" panose="020F0502020204030204" pitchFamily="34" charset="0"/>
                          <a:ea typeface="Calibri" panose="020F0502020204030204" pitchFamily="34" charset="0"/>
                          <a:cs typeface="Times New Roman" panose="02020603050405020304" pitchFamily="18" charset="0"/>
                        </a:rPr>
                        <a:t>University Hospitals Birmingham NHS Foundation Trust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prstClr val="black"/>
                          </a:solidFill>
                          <a:latin typeface="Calibri" panose="020F0502020204030204" pitchFamily="34" charset="0"/>
                          <a:ea typeface="Calibri" panose="020F0502020204030204" pitchFamily="34" charset="0"/>
                          <a:cs typeface="Times New Roman" panose="02020603050405020304" pitchFamily="18" charset="0"/>
                        </a:rPr>
                        <a:t>University</a:t>
                      </a:r>
                      <a:r>
                        <a:rPr lang="en-GB" sz="1800" baseline="0" dirty="0">
                          <a:solidFill>
                            <a:prstClr val="black"/>
                          </a:solidFill>
                          <a:latin typeface="Calibri" panose="020F0502020204030204" pitchFamily="34" charset="0"/>
                          <a:ea typeface="Calibri" panose="020F0502020204030204" pitchFamily="34" charset="0"/>
                          <a:cs typeface="Times New Roman" panose="02020603050405020304" pitchFamily="18" charset="0"/>
                        </a:rPr>
                        <a:t> of Warwick</a:t>
                      </a:r>
                      <a:endParaRPr lang="en-GB" sz="18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283983262"/>
                  </a:ext>
                </a:extLst>
              </a:tr>
              <a:tr h="370840">
                <a:tc>
                  <a:txBody>
                    <a:bodyPr/>
                    <a:lstStyle/>
                    <a:p>
                      <a:pPr marL="285750" indent="-285750">
                        <a:buFont typeface="Wingdings" panose="05000000000000000000" pitchFamily="2" charset="2"/>
                        <a:buChar char="v"/>
                      </a:pPr>
                      <a:r>
                        <a:rPr lang="en-GB" sz="1800" dirty="0">
                          <a:solidFill>
                            <a:srgbClr val="003399"/>
                          </a:solidFill>
                        </a:rPr>
                        <a:t>Coordinating Centre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1800" dirty="0"/>
                        <a:t>Warwick Clinical Trials</a:t>
                      </a:r>
                      <a:r>
                        <a:rPr lang="en-GB" sz="1800" baseline="0" dirty="0"/>
                        <a:t> Unit</a:t>
                      </a:r>
                      <a:endParaRPr lang="en-GB" sz="18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0393683"/>
                  </a:ext>
                </a:extLst>
              </a:tr>
              <a:tr h="370840">
                <a:tc>
                  <a:txBody>
                    <a:bodyPr/>
                    <a:lstStyle/>
                    <a:p>
                      <a:pPr marL="285750" indent="-285750">
                        <a:buFont typeface="Wingdings" panose="05000000000000000000" pitchFamily="2" charset="2"/>
                        <a:buChar char="v"/>
                      </a:pPr>
                      <a:r>
                        <a:rPr lang="en-GB" sz="1800" dirty="0">
                          <a:solidFill>
                            <a:srgbClr val="003399"/>
                          </a:solidFill>
                        </a:rPr>
                        <a:t>Contact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1800" dirty="0">
                          <a:hlinkClick r:id="rId3"/>
                        </a:rPr>
                        <a:t>sostrial@warwick.ac.uk</a:t>
                      </a:r>
                      <a:endParaRPr lang="en-GB" sz="1800" dirty="0"/>
                    </a:p>
                    <a:p>
                      <a:r>
                        <a:rPr lang="en-GB" sz="1800" dirty="0"/>
                        <a:t>Tel: </a:t>
                      </a:r>
                      <a:r>
                        <a:rPr lang="en-GB" sz="1800" dirty="0">
                          <a:solidFill>
                            <a:schemeClr val="tx1"/>
                          </a:solidFill>
                        </a:rPr>
                        <a:t>024 761 50478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48102623"/>
                  </a:ext>
                </a:extLst>
              </a:tr>
            </a:tbl>
          </a:graphicData>
        </a:graphic>
      </p:graphicFrame>
      <p:pic>
        <p:nvPicPr>
          <p:cNvPr id="21" name="Picture 20"/>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24" name="Picture 23">
            <a:extLst>
              <a:ext uri="{FF2B5EF4-FFF2-40B4-BE49-F238E27FC236}">
                <a16:creationId xmlns:a16="http://schemas.microsoft.com/office/drawing/2014/main" id="{C2EF3F7B-1D7A-4B46-93EF-27F80BF84AC6}"/>
              </a:ext>
            </a:extLst>
          </p:cNvPr>
          <p:cNvPicPr>
            <a:picLocks noChangeAspect="1"/>
          </p:cNvPicPr>
          <p:nvPr/>
        </p:nvPicPr>
        <p:blipFill>
          <a:blip r:embed="rId5"/>
          <a:stretch>
            <a:fillRect/>
          </a:stretch>
        </p:blipFill>
        <p:spPr>
          <a:xfrm>
            <a:off x="2986171" y="6032340"/>
            <a:ext cx="3507805" cy="793432"/>
          </a:xfrm>
          <a:prstGeom prst="rect">
            <a:avLst/>
          </a:prstGeom>
        </p:spPr>
      </p:pic>
      <p:pic>
        <p:nvPicPr>
          <p:cNvPr id="7" name="Picture 6">
            <a:extLst>
              <a:ext uri="{FF2B5EF4-FFF2-40B4-BE49-F238E27FC236}">
                <a16:creationId xmlns:a16="http://schemas.microsoft.com/office/drawing/2014/main" id="{4EFB0BB1-048D-8C03-2EDF-6F782CEF0E3E}"/>
              </a:ext>
            </a:extLst>
          </p:cNvPr>
          <p:cNvPicPr>
            <a:picLocks noChangeAspect="1"/>
          </p:cNvPicPr>
          <p:nvPr/>
        </p:nvPicPr>
        <p:blipFill>
          <a:blip r:embed="rId6"/>
          <a:stretch>
            <a:fillRect/>
          </a:stretch>
        </p:blipFill>
        <p:spPr>
          <a:xfrm>
            <a:off x="-68240" y="3839900"/>
            <a:ext cx="9144000" cy="2013454"/>
          </a:xfrm>
          <a:prstGeom prst="rect">
            <a:avLst/>
          </a:prstGeom>
        </p:spPr>
      </p:pic>
    </p:spTree>
    <p:extLst>
      <p:ext uri="{BB962C8B-B14F-4D97-AF65-F5344CB8AC3E}">
        <p14:creationId xmlns:p14="http://schemas.microsoft.com/office/powerpoint/2010/main" val="1870955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04800" y="354243"/>
            <a:ext cx="6192763" cy="648816"/>
          </a:xfrm>
        </p:spPr>
        <p:txBody>
          <a:bodyPr/>
          <a:lstStyle/>
          <a:p>
            <a:r>
              <a:rPr lang="en-US" dirty="0">
                <a:solidFill>
                  <a:srgbClr val="003399"/>
                </a:solidFill>
              </a:rPr>
              <a:t>Trial Background</a:t>
            </a:r>
          </a:p>
        </p:txBody>
      </p:sp>
      <p:sp>
        <p:nvSpPr>
          <p:cNvPr id="6" name="TextBox 5">
            <a:extLst>
              <a:ext uri="{FF2B5EF4-FFF2-40B4-BE49-F238E27FC236}">
                <a16:creationId xmlns:a16="http://schemas.microsoft.com/office/drawing/2014/main" id="{C8CE1B4C-351E-0C4E-8742-6AC05D7D516E}"/>
              </a:ext>
            </a:extLst>
          </p:cNvPr>
          <p:cNvSpPr txBox="1"/>
          <p:nvPr/>
        </p:nvSpPr>
        <p:spPr>
          <a:xfrm>
            <a:off x="304800" y="1358562"/>
            <a:ext cx="8565317" cy="5632311"/>
          </a:xfrm>
          <a:prstGeom prst="rect">
            <a:avLst/>
          </a:prstGeom>
          <a:noFill/>
        </p:spPr>
        <p:txBody>
          <a:bodyPr wrap="square" rtlCol="0">
            <a:spAutoFit/>
          </a:bodyPr>
          <a:lstStyle/>
          <a:p>
            <a:endParaRPr lang="en-GB" altLang="en-US" sz="2000" b="1" dirty="0"/>
          </a:p>
          <a:p>
            <a:pPr marL="214313" indent="-214313">
              <a:buFont typeface="Arial" panose="020B0604020202020204" pitchFamily="34" charset="0"/>
              <a:buChar char="•"/>
            </a:pPr>
            <a:r>
              <a:rPr lang="en-GB" altLang="en-US" sz="2000" dirty="0"/>
              <a:t>Patients admitted to ICU with a Traumatic Brain Injury (TBI) have an overall mortality rate of 36% </a:t>
            </a:r>
          </a:p>
          <a:p>
            <a:pPr marL="214313" indent="-214313">
              <a:buFont typeface="Arial" panose="020B0604020202020204" pitchFamily="34" charset="0"/>
              <a:buChar char="•"/>
            </a:pPr>
            <a:endParaRPr lang="en-GB" altLang="en-US" sz="2000" dirty="0"/>
          </a:p>
          <a:p>
            <a:pPr marL="214313" indent="-214313">
              <a:buFont typeface="Arial" panose="020B0604020202020204" pitchFamily="34" charset="0"/>
              <a:buChar char="•"/>
            </a:pPr>
            <a:r>
              <a:rPr lang="en-GB" altLang="en-US" sz="2000" dirty="0"/>
              <a:t>Of those that survive:</a:t>
            </a:r>
          </a:p>
          <a:p>
            <a:pPr marL="671513" lvl="1" indent="-214313">
              <a:buFont typeface="Arial" panose="020B0604020202020204" pitchFamily="34" charset="0"/>
              <a:buChar char="•"/>
            </a:pPr>
            <a:r>
              <a:rPr lang="en-GB" altLang="en-US" sz="2000" dirty="0">
                <a:solidFill>
                  <a:srgbClr val="003399"/>
                </a:solidFill>
              </a:rPr>
              <a:t>61% of patients have an unfavourable outcome </a:t>
            </a:r>
            <a:r>
              <a:rPr lang="en-GB" altLang="en-US" sz="2000" dirty="0"/>
              <a:t>(death or severe disability) at 6 months</a:t>
            </a:r>
          </a:p>
          <a:p>
            <a:pPr marL="671513" lvl="1" indent="-214313">
              <a:buFont typeface="Arial" panose="020B0604020202020204" pitchFamily="34" charset="0"/>
              <a:buChar char="•"/>
            </a:pPr>
            <a:r>
              <a:rPr lang="en-GB" altLang="en-US" sz="2000" dirty="0"/>
              <a:t>Between </a:t>
            </a:r>
            <a:r>
              <a:rPr lang="en-GB" altLang="en-US" sz="2000" dirty="0">
                <a:solidFill>
                  <a:srgbClr val="003399"/>
                </a:solidFill>
              </a:rPr>
              <a:t>35-70% of survivors report problems across the five domains of the EQ-5D</a:t>
            </a:r>
            <a:r>
              <a:rPr lang="en-GB" altLang="en-US" sz="2000" dirty="0"/>
              <a:t> at 6 months</a:t>
            </a:r>
          </a:p>
          <a:p>
            <a:pPr lvl="1"/>
            <a:endParaRPr lang="en-GB" altLang="en-US" sz="2000" dirty="0"/>
          </a:p>
          <a:p>
            <a:pPr marL="214313" indent="-214313">
              <a:buFont typeface="Arial" panose="020B0604020202020204" pitchFamily="34" charset="0"/>
              <a:buChar char="•"/>
            </a:pPr>
            <a:r>
              <a:rPr lang="en-GB" altLang="en-US" sz="2000" dirty="0"/>
              <a:t>The pathophysiology of TBI includes a </a:t>
            </a:r>
            <a:r>
              <a:rPr lang="en-GB" altLang="en-US" sz="2000" dirty="0">
                <a:solidFill>
                  <a:srgbClr val="003399"/>
                </a:solidFill>
              </a:rPr>
              <a:t>raised intracranial pressure (ICP)</a:t>
            </a:r>
          </a:p>
          <a:p>
            <a:endParaRPr lang="en-GB" altLang="en-US" sz="2000" dirty="0">
              <a:solidFill>
                <a:srgbClr val="003399"/>
              </a:solidFill>
            </a:endParaRPr>
          </a:p>
          <a:p>
            <a:pPr marL="214313" indent="-214313">
              <a:buFont typeface="Arial" panose="020B0604020202020204" pitchFamily="34" charset="0"/>
              <a:buChar char="•"/>
            </a:pPr>
            <a:r>
              <a:rPr lang="en-GB" altLang="en-US" sz="2000" dirty="0"/>
              <a:t>ICU/surgical treatment of TBI therefore primarily focused on treating raised ICP</a:t>
            </a:r>
          </a:p>
          <a:p>
            <a:pPr marL="214313" indent="-214313">
              <a:buFont typeface="Arial" panose="020B0604020202020204" pitchFamily="34" charset="0"/>
              <a:buChar char="•"/>
            </a:pPr>
            <a:endParaRPr lang="en-GB" altLang="en-US" sz="2000" b="1" dirty="0"/>
          </a:p>
          <a:p>
            <a:r>
              <a:rPr lang="en-GB" altLang="en-US" sz="2000" dirty="0">
                <a:solidFill>
                  <a:srgbClr val="003399"/>
                </a:solidFill>
                <a:latin typeface="Calibri"/>
                <a:cs typeface="Calibri"/>
              </a:rPr>
              <a:t>For a more detailed trial background, please view the Background and Training slides available on the SOS trial website: </a:t>
            </a:r>
            <a:r>
              <a:rPr lang="en-GB" altLang="en-US" sz="2000" dirty="0">
                <a:solidFill>
                  <a:srgbClr val="003399"/>
                </a:solidFill>
                <a:latin typeface="Calibri"/>
                <a:cs typeface="Calibri"/>
                <a:hlinkClick r:id="rId3"/>
              </a:rPr>
              <a:t>https://warwick.ac.uk/fac/sci/med/research/ctu/trials/sos/health/training/</a:t>
            </a:r>
            <a:r>
              <a:rPr lang="en-GB" altLang="en-US" sz="2000" dirty="0">
                <a:solidFill>
                  <a:srgbClr val="003399"/>
                </a:solidFill>
                <a:latin typeface="Calibri"/>
                <a:cs typeface="Calibri"/>
              </a:rPr>
              <a:t> </a:t>
            </a:r>
          </a:p>
          <a:p>
            <a:pPr marL="671513" lvl="1" indent="-214313">
              <a:spcAft>
                <a:spcPts val="1200"/>
              </a:spcAft>
              <a:buFont typeface="Arial" panose="020B0604020202020204" pitchFamily="34" charset="0"/>
              <a:buChar char="•"/>
            </a:pPr>
            <a:endParaRPr lang="en-GB" altLang="en-US" sz="2000" dirty="0"/>
          </a:p>
        </p:txBody>
      </p:sp>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852854" cy="369332"/>
          </a:xfrm>
          <a:prstGeom prst="rect">
            <a:avLst/>
          </a:prstGeom>
          <a:noFill/>
        </p:spPr>
        <p:txBody>
          <a:bodyPr wrap="square" rtlCol="0">
            <a:spAutoFit/>
          </a:bodyPr>
          <a:lstStyle/>
          <a:p>
            <a:r>
              <a:rPr lang="en-GB" dirty="0">
                <a:solidFill>
                  <a:schemeClr val="bg1"/>
                </a:solidFill>
              </a:rPr>
              <a:t>Slide 3</a:t>
            </a:r>
          </a:p>
        </p:txBody>
      </p:sp>
    </p:spTree>
    <p:extLst>
      <p:ext uri="{BB962C8B-B14F-4D97-AF65-F5344CB8AC3E}">
        <p14:creationId xmlns:p14="http://schemas.microsoft.com/office/powerpoint/2010/main" val="21698397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5714" y="303255"/>
            <a:ext cx="6192763" cy="648816"/>
          </a:xfrm>
        </p:spPr>
        <p:txBody>
          <a:bodyPr/>
          <a:lstStyle/>
          <a:p>
            <a:r>
              <a:rPr lang="en-US" dirty="0">
                <a:solidFill>
                  <a:srgbClr val="003399"/>
                </a:solidFill>
              </a:rPr>
              <a:t>TBI management</a:t>
            </a:r>
          </a:p>
        </p:txBody>
      </p:sp>
      <p:sp>
        <p:nvSpPr>
          <p:cNvPr id="5" name="Content Placeholder 2">
            <a:extLst>
              <a:ext uri="{FF2B5EF4-FFF2-40B4-BE49-F238E27FC236}">
                <a16:creationId xmlns:a16="http://schemas.microsoft.com/office/drawing/2014/main" id="{18FDF396-116F-C845-B061-09ED9FE44488}"/>
              </a:ext>
            </a:extLst>
          </p:cNvPr>
          <p:cNvSpPr txBox="1">
            <a:spLocks/>
          </p:cNvSpPr>
          <p:nvPr/>
        </p:nvSpPr>
        <p:spPr>
          <a:xfrm>
            <a:off x="308038" y="976870"/>
            <a:ext cx="8721661" cy="5097040"/>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dirty="0">
                <a:solidFill>
                  <a:srgbClr val="003399"/>
                </a:solidFill>
              </a:rPr>
              <a:t>Current TBI management takes a stepwise/</a:t>
            </a:r>
            <a:r>
              <a:rPr lang="en-US" sz="2000" dirty="0" err="1">
                <a:solidFill>
                  <a:srgbClr val="003399"/>
                </a:solidFill>
              </a:rPr>
              <a:t>protocolised</a:t>
            </a:r>
            <a:r>
              <a:rPr lang="en-US" sz="2000" dirty="0">
                <a:solidFill>
                  <a:srgbClr val="003399"/>
                </a:solidFill>
              </a:rPr>
              <a:t> approach:</a:t>
            </a:r>
          </a:p>
          <a:p>
            <a:pPr lvl="1"/>
            <a:r>
              <a:rPr lang="en-US" sz="2000" dirty="0"/>
              <a:t>Stage 1 </a:t>
            </a:r>
          </a:p>
          <a:p>
            <a:pPr lvl="2"/>
            <a:r>
              <a:rPr lang="en-US" sz="1600" dirty="0"/>
              <a:t>Initial treatment of surgical pathology – </a:t>
            </a:r>
            <a:r>
              <a:rPr lang="en-US" sz="1600" dirty="0" err="1"/>
              <a:t>haematoma</a:t>
            </a:r>
            <a:r>
              <a:rPr lang="en-US" sz="1600" dirty="0"/>
              <a:t> removal/hydrocephalus</a:t>
            </a:r>
          </a:p>
          <a:p>
            <a:pPr lvl="2"/>
            <a:r>
              <a:rPr lang="en-US" sz="1600" dirty="0" err="1"/>
              <a:t>Optimisation</a:t>
            </a:r>
            <a:r>
              <a:rPr lang="en-US" sz="1600" dirty="0"/>
              <a:t> of these interventions e.g. sedation, BP, ventilation, temperature</a:t>
            </a:r>
          </a:p>
          <a:p>
            <a:pPr lvl="1"/>
            <a:r>
              <a:rPr lang="en-US" sz="2000" dirty="0"/>
              <a:t>Stage 2 </a:t>
            </a:r>
          </a:p>
          <a:p>
            <a:pPr lvl="2"/>
            <a:r>
              <a:rPr lang="en-US" sz="1600" dirty="0"/>
              <a:t>e.g. NM blockade, </a:t>
            </a:r>
            <a:r>
              <a:rPr lang="en-US" sz="1600" dirty="0">
                <a:solidFill>
                  <a:srgbClr val="003399"/>
                </a:solidFill>
              </a:rPr>
              <a:t>hyperosmolar therapy</a:t>
            </a:r>
          </a:p>
          <a:p>
            <a:pPr lvl="1"/>
            <a:r>
              <a:rPr lang="en-US" sz="2000" dirty="0"/>
              <a:t>Stage 3 </a:t>
            </a:r>
          </a:p>
          <a:p>
            <a:pPr lvl="2"/>
            <a:r>
              <a:rPr lang="en-US" sz="1600" dirty="0"/>
              <a:t>e.g. </a:t>
            </a:r>
            <a:r>
              <a:rPr lang="en-US" sz="1600" dirty="0" err="1"/>
              <a:t>decompressive</a:t>
            </a:r>
            <a:r>
              <a:rPr lang="en-US" sz="1600" dirty="0"/>
              <a:t> </a:t>
            </a:r>
            <a:r>
              <a:rPr lang="en-US" sz="1600" dirty="0" err="1"/>
              <a:t>craniectomy</a:t>
            </a:r>
            <a:r>
              <a:rPr lang="en-US" sz="1600" dirty="0"/>
              <a:t>, barbiturate coma</a:t>
            </a:r>
          </a:p>
          <a:p>
            <a:pPr marL="342900" lvl="1" indent="0">
              <a:buFont typeface="Arial" panose="020B0604020202020204" pitchFamily="34" charset="0"/>
              <a:buNone/>
            </a:pPr>
            <a:endParaRPr lang="en-US" sz="1600" dirty="0"/>
          </a:p>
          <a:p>
            <a:r>
              <a:rPr lang="en-US" sz="2000" dirty="0">
                <a:solidFill>
                  <a:srgbClr val="003399"/>
                </a:solidFill>
              </a:rPr>
              <a:t>Hyperosmolar therapies </a:t>
            </a:r>
          </a:p>
          <a:p>
            <a:pPr lvl="1"/>
            <a:r>
              <a:rPr lang="en-US" sz="2000" dirty="0">
                <a:solidFill>
                  <a:srgbClr val="003399"/>
                </a:solidFill>
              </a:rPr>
              <a:t>Mannitol and hypertonic saline (HTS) </a:t>
            </a:r>
            <a:r>
              <a:rPr lang="en-US" sz="2000" dirty="0"/>
              <a:t>both exert osmotic action between plasma/brain cells reducing oedema</a:t>
            </a:r>
          </a:p>
          <a:p>
            <a:pPr lvl="1"/>
            <a:r>
              <a:rPr lang="en-US" sz="2000" dirty="0"/>
              <a:t>Other suggested benefits include:</a:t>
            </a:r>
          </a:p>
          <a:p>
            <a:pPr lvl="2"/>
            <a:r>
              <a:rPr lang="en-US" sz="1800" dirty="0"/>
              <a:t>Maintenance of BBB integrity</a:t>
            </a:r>
          </a:p>
          <a:p>
            <a:pPr lvl="2"/>
            <a:r>
              <a:rPr lang="en-US" sz="1800" dirty="0"/>
              <a:t>Modulation of </a:t>
            </a:r>
            <a:r>
              <a:rPr lang="en-US" sz="1800" dirty="0" err="1"/>
              <a:t>neuroinflammatory</a:t>
            </a:r>
            <a:r>
              <a:rPr lang="en-US" sz="1800" dirty="0"/>
              <a:t> response</a:t>
            </a:r>
          </a:p>
          <a:p>
            <a:pPr lvl="2"/>
            <a:r>
              <a:rPr lang="en-US" sz="1800" dirty="0"/>
              <a:t>Augmenting volume resuscitation</a:t>
            </a:r>
          </a:p>
          <a:p>
            <a:pPr lvl="2"/>
            <a:r>
              <a:rPr lang="en-US" sz="1800" dirty="0" err="1"/>
              <a:t>Microthrombosis</a:t>
            </a:r>
            <a:endParaRPr lang="en-US" sz="1800"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852854" cy="369332"/>
          </a:xfrm>
          <a:prstGeom prst="rect">
            <a:avLst/>
          </a:prstGeom>
          <a:noFill/>
        </p:spPr>
        <p:txBody>
          <a:bodyPr wrap="square" rtlCol="0">
            <a:spAutoFit/>
          </a:bodyPr>
          <a:lstStyle/>
          <a:p>
            <a:r>
              <a:rPr lang="en-GB" dirty="0">
                <a:solidFill>
                  <a:schemeClr val="bg1"/>
                </a:solidFill>
              </a:rPr>
              <a:t>Slide 5</a:t>
            </a:r>
          </a:p>
        </p:txBody>
      </p:sp>
      <p:sp>
        <p:nvSpPr>
          <p:cNvPr id="11" name="Arc 10">
            <a:extLst>
              <a:ext uri="{FF2B5EF4-FFF2-40B4-BE49-F238E27FC236}">
                <a16:creationId xmlns:a16="http://schemas.microsoft.com/office/drawing/2014/main" id="{98704AD4-9A9C-4F78-8A5C-F38F23F9A01E}"/>
              </a:ext>
            </a:extLst>
          </p:cNvPr>
          <p:cNvSpPr/>
          <p:nvPr/>
        </p:nvSpPr>
        <p:spPr>
          <a:xfrm>
            <a:off x="3736122" y="2849296"/>
            <a:ext cx="2580238" cy="2048347"/>
          </a:xfrm>
          <a:prstGeom prst="arc">
            <a:avLst/>
          </a:prstGeom>
          <a:ln w="25400">
            <a:solidFill>
              <a:srgbClr val="003399"/>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5311761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618404" y="381942"/>
            <a:ext cx="6719713" cy="648816"/>
          </a:xfrm>
        </p:spPr>
        <p:txBody>
          <a:bodyPr/>
          <a:lstStyle/>
          <a:p>
            <a:r>
              <a:rPr lang="en-US" dirty="0">
                <a:solidFill>
                  <a:srgbClr val="003399"/>
                </a:solidFill>
              </a:rPr>
              <a:t>Need for a trial</a:t>
            </a:r>
          </a:p>
        </p:txBody>
      </p:sp>
      <p:sp>
        <p:nvSpPr>
          <p:cNvPr id="5" name="Content Placeholder 2">
            <a:extLst>
              <a:ext uri="{FF2B5EF4-FFF2-40B4-BE49-F238E27FC236}">
                <a16:creationId xmlns:a16="http://schemas.microsoft.com/office/drawing/2014/main" id="{C5F56688-4EEA-244C-9D27-E90019182453}"/>
              </a:ext>
            </a:extLst>
          </p:cNvPr>
          <p:cNvSpPr txBox="1">
            <a:spLocks/>
          </p:cNvSpPr>
          <p:nvPr/>
        </p:nvSpPr>
        <p:spPr>
          <a:xfrm>
            <a:off x="509762" y="1402550"/>
            <a:ext cx="8226832" cy="3718527"/>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US" sz="2000" dirty="0">
                <a:solidFill>
                  <a:srgbClr val="003399"/>
                </a:solidFill>
              </a:rPr>
              <a:t>Remains unclear if there is a treatment benefit to mannitol/HTS</a:t>
            </a:r>
          </a:p>
          <a:p>
            <a:r>
              <a:rPr lang="en-US" sz="2000" dirty="0">
                <a:solidFill>
                  <a:srgbClr val="003399"/>
                </a:solidFill>
              </a:rPr>
              <a:t>Many UK </a:t>
            </a:r>
            <a:r>
              <a:rPr lang="en-US" sz="2000" dirty="0" err="1">
                <a:solidFill>
                  <a:srgbClr val="003399"/>
                </a:solidFill>
              </a:rPr>
              <a:t>centres</a:t>
            </a:r>
            <a:r>
              <a:rPr lang="en-US" sz="2000" dirty="0">
                <a:solidFill>
                  <a:srgbClr val="003399"/>
                </a:solidFill>
              </a:rPr>
              <a:t> moving towards HTS as first line osmotherapy:</a:t>
            </a:r>
          </a:p>
          <a:p>
            <a:pPr lvl="1"/>
            <a:r>
              <a:rPr lang="en-US" sz="2000" dirty="0"/>
              <a:t>2018 UK survey of practice of clinicians in ED/ICU/Neurosurgery the preference was for HTS (75%) over mannitol (25%) for management of ICP </a:t>
            </a:r>
          </a:p>
          <a:p>
            <a:pPr lvl="1"/>
            <a:r>
              <a:rPr lang="en-US" sz="2000" dirty="0"/>
              <a:t>Little empirical evidence to support this</a:t>
            </a:r>
          </a:p>
          <a:p>
            <a:pPr lvl="1">
              <a:spcAft>
                <a:spcPts val="1200"/>
              </a:spcAft>
            </a:pPr>
            <a:r>
              <a:rPr lang="en-US" sz="2000" dirty="0"/>
              <a:t>Widespread variation in practice – timing/dosing of osmotherapy</a:t>
            </a:r>
          </a:p>
          <a:p>
            <a:pPr>
              <a:spcAft>
                <a:spcPts val="1200"/>
              </a:spcAft>
            </a:pPr>
            <a:r>
              <a:rPr lang="en-US" sz="2000" dirty="0">
                <a:solidFill>
                  <a:srgbClr val="003399"/>
                </a:solidFill>
              </a:rPr>
              <a:t>Importance of this research question highlighted in an NIHR HTA commissioning brief</a:t>
            </a:r>
          </a:p>
          <a:p>
            <a:r>
              <a:rPr lang="en-US" sz="2000" dirty="0">
                <a:solidFill>
                  <a:srgbClr val="003399"/>
                </a:solidFill>
              </a:rPr>
              <a:t>Concordance with research gaps identified by:</a:t>
            </a:r>
          </a:p>
          <a:p>
            <a:pPr lvl="1"/>
            <a:r>
              <a:rPr lang="en-US" sz="2000" dirty="0"/>
              <a:t>Brain Trauma Foundation</a:t>
            </a:r>
          </a:p>
          <a:p>
            <a:pPr lvl="1"/>
            <a:r>
              <a:rPr lang="en-US" sz="2000" dirty="0"/>
              <a:t>European Society of Intensive Care Medicine</a:t>
            </a:r>
          </a:p>
          <a:p>
            <a:pPr lvl="1"/>
            <a:r>
              <a:rPr lang="en-US" sz="2000" dirty="0"/>
              <a:t>Recent editorial supporting the publication of the COBI trial protocol</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852854" cy="369332"/>
          </a:xfrm>
          <a:prstGeom prst="rect">
            <a:avLst/>
          </a:prstGeom>
          <a:noFill/>
        </p:spPr>
        <p:txBody>
          <a:bodyPr wrap="square" rtlCol="0">
            <a:spAutoFit/>
          </a:bodyPr>
          <a:lstStyle/>
          <a:p>
            <a:r>
              <a:rPr lang="en-GB" dirty="0">
                <a:solidFill>
                  <a:schemeClr val="bg1"/>
                </a:solidFill>
              </a:rPr>
              <a:t>Slide 7</a:t>
            </a:r>
          </a:p>
        </p:txBody>
      </p:sp>
    </p:spTree>
    <p:extLst>
      <p:ext uri="{BB962C8B-B14F-4D97-AF65-F5344CB8AC3E}">
        <p14:creationId xmlns:p14="http://schemas.microsoft.com/office/powerpoint/2010/main" val="20946089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C5F56688-4EEA-244C-9D27-E90019182453}"/>
              </a:ext>
            </a:extLst>
          </p:cNvPr>
          <p:cNvSpPr txBox="1">
            <a:spLocks/>
          </p:cNvSpPr>
          <p:nvPr/>
        </p:nvSpPr>
        <p:spPr>
          <a:xfrm>
            <a:off x="628650" y="1592672"/>
            <a:ext cx="7886700" cy="3718527"/>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1"/>
            <a:endParaRPr lang="en-US" sz="2000"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3532504" y="488592"/>
            <a:ext cx="1881247" cy="923764"/>
          </a:xfrm>
          <a:prstGeom prst="rect">
            <a:avLst/>
          </a:prstGeom>
        </p:spPr>
      </p:pic>
      <p:sp>
        <p:nvSpPr>
          <p:cNvPr id="7" name="TextBox 6"/>
          <p:cNvSpPr txBox="1"/>
          <p:nvPr/>
        </p:nvSpPr>
        <p:spPr>
          <a:xfrm>
            <a:off x="8176846" y="6439678"/>
            <a:ext cx="852854" cy="369332"/>
          </a:xfrm>
          <a:prstGeom prst="rect">
            <a:avLst/>
          </a:prstGeom>
          <a:noFill/>
        </p:spPr>
        <p:txBody>
          <a:bodyPr wrap="square" rtlCol="0">
            <a:spAutoFit/>
          </a:bodyPr>
          <a:lstStyle/>
          <a:p>
            <a:r>
              <a:rPr lang="en-GB" dirty="0">
                <a:solidFill>
                  <a:schemeClr val="bg1"/>
                </a:solidFill>
              </a:rPr>
              <a:t>Slide 7</a:t>
            </a:r>
          </a:p>
        </p:txBody>
      </p:sp>
      <p:sp>
        <p:nvSpPr>
          <p:cNvPr id="8" name="Content Placeholder 2">
            <a:extLst>
              <a:ext uri="{FF2B5EF4-FFF2-40B4-BE49-F238E27FC236}">
                <a16:creationId xmlns:a16="http://schemas.microsoft.com/office/drawing/2014/main" id="{60946E6B-2A27-46D8-872C-DEA7AD3EF4E1}"/>
              </a:ext>
            </a:extLst>
          </p:cNvPr>
          <p:cNvSpPr txBox="1">
            <a:spLocks/>
          </p:cNvSpPr>
          <p:nvPr/>
        </p:nvSpPr>
        <p:spPr>
          <a:xfrm>
            <a:off x="304801" y="1592671"/>
            <a:ext cx="8531160" cy="4753955"/>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sz="2400" dirty="0">
              <a:solidFill>
                <a:srgbClr val="003399"/>
              </a:solidFill>
            </a:endParaRPr>
          </a:p>
          <a:p>
            <a:pPr marL="0" indent="0" algn="ctr">
              <a:buNone/>
            </a:pPr>
            <a:r>
              <a:rPr lang="en-GB" sz="2400" dirty="0"/>
              <a:t>SOS is a UK-wide pragmatic phase 3, multi-centre RCT to determine the clinical &amp; cost-effectiveness of hyperosmolar therapy regimes using mannitol/HTS in adult patients with TBI and raised ICP</a:t>
            </a:r>
          </a:p>
          <a:p>
            <a:pPr marL="0" indent="0">
              <a:buNone/>
            </a:pPr>
            <a:endParaRPr lang="en-US" sz="1400" b="1" dirty="0"/>
          </a:p>
          <a:p>
            <a:pPr marL="0" indent="0">
              <a:buNone/>
            </a:pPr>
            <a:endParaRPr lang="en-US" sz="1600" b="1" dirty="0"/>
          </a:p>
          <a:p>
            <a:pPr marL="0" indent="0" algn="ctr">
              <a:buNone/>
            </a:pPr>
            <a:r>
              <a:rPr lang="en-US" sz="2400" b="1" dirty="0">
                <a:solidFill>
                  <a:srgbClr val="003399"/>
                </a:solidFill>
              </a:rPr>
              <a:t>Hypothesis</a:t>
            </a:r>
            <a:endParaRPr lang="en-US" sz="2400" dirty="0">
              <a:solidFill>
                <a:srgbClr val="003399"/>
              </a:solidFill>
            </a:endParaRPr>
          </a:p>
          <a:p>
            <a:pPr marL="0" indent="0" algn="ctr">
              <a:buNone/>
            </a:pPr>
            <a:r>
              <a:rPr lang="en-GB" sz="2400" dirty="0"/>
              <a:t>Hypertonic saline is more effective than mannitol in the management of raised ICP after severe TBI through improving clinical outcomes/cost-effectiveness</a:t>
            </a:r>
          </a:p>
          <a:p>
            <a:pPr marL="0" indent="0">
              <a:buNone/>
            </a:pPr>
            <a:endParaRPr lang="en-US" sz="2400" dirty="0"/>
          </a:p>
        </p:txBody>
      </p:sp>
    </p:spTree>
    <p:extLst>
      <p:ext uri="{BB962C8B-B14F-4D97-AF65-F5344CB8AC3E}">
        <p14:creationId xmlns:p14="http://schemas.microsoft.com/office/powerpoint/2010/main" val="1154324477"/>
      </p:ext>
    </p:extLst>
  </p:cSld>
  <p:clrMapOvr>
    <a:masterClrMapping/>
  </p:clrMapOvr>
</p:sld>
</file>

<file path=ppt/theme/theme1.xml><?xml version="1.0" encoding="utf-8"?>
<a:theme xmlns:a="http://schemas.openxmlformats.org/drawingml/2006/main" name="4/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12268</TotalTime>
  <Words>1833</Words>
  <Application>Microsoft Office PowerPoint</Application>
  <PresentationFormat>On-screen Show (4:3)</PresentationFormat>
  <Paragraphs>217</Paragraphs>
  <Slides>20</Slides>
  <Notes>20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20</vt:i4>
      </vt:variant>
    </vt:vector>
  </HeadingPairs>
  <TitlesOfParts>
    <vt:vector size="26" baseType="lpstr">
      <vt:lpstr>Arial</vt:lpstr>
      <vt:lpstr>Calibri</vt:lpstr>
      <vt:lpstr>Wingdings</vt:lpstr>
      <vt:lpstr>Wingdings 2</vt:lpstr>
      <vt:lpstr>4/12 Departmental lockup</vt:lpstr>
      <vt:lpstr>1/12 Departmental lockup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Salt or Sugar (SOS) Trial</dc:title>
  <dc:creator>Matt Rowland</dc:creator>
  <cp:lastModifiedBy>Noordali, Hannah</cp:lastModifiedBy>
  <cp:revision>354</cp:revision>
  <cp:lastPrinted>2020-01-24T16:10:49Z</cp:lastPrinted>
  <dcterms:created xsi:type="dcterms:W3CDTF">2019-05-08T14:13:29Z</dcterms:created>
  <dcterms:modified xsi:type="dcterms:W3CDTF">2022-05-11T17:01:48Z</dcterms:modified>
</cp:coreProperties>
</file>