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4.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6.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7.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3" r:id="rId2"/>
    <p:sldMasterId id="2147483666" r:id="rId3"/>
    <p:sldMasterId id="2147483669" r:id="rId4"/>
    <p:sldMasterId id="2147483673" r:id="rId5"/>
    <p:sldMasterId id="2147483677" r:id="rId6"/>
    <p:sldMasterId id="2147483684" r:id="rId7"/>
    <p:sldMasterId id="2147483688" r:id="rId8"/>
  </p:sldMasterIdLst>
  <p:notesMasterIdLst>
    <p:notesMasterId r:id="rId81"/>
  </p:notesMasterIdLst>
  <p:handoutMasterIdLst>
    <p:handoutMasterId r:id="rId82"/>
  </p:handoutMasterIdLst>
  <p:sldIdLst>
    <p:sldId id="256" r:id="rId9"/>
    <p:sldId id="359" r:id="rId10"/>
    <p:sldId id="259" r:id="rId11"/>
    <p:sldId id="344" r:id="rId12"/>
    <p:sldId id="355" r:id="rId13"/>
    <p:sldId id="354" r:id="rId14"/>
    <p:sldId id="357" r:id="rId15"/>
    <p:sldId id="284" r:id="rId16"/>
    <p:sldId id="280" r:id="rId17"/>
    <p:sldId id="283" r:id="rId18"/>
    <p:sldId id="287" r:id="rId19"/>
    <p:sldId id="290" r:id="rId20"/>
    <p:sldId id="288" r:id="rId21"/>
    <p:sldId id="291" r:id="rId22"/>
    <p:sldId id="366" r:id="rId23"/>
    <p:sldId id="307" r:id="rId24"/>
    <p:sldId id="310" r:id="rId25"/>
    <p:sldId id="394" r:id="rId26"/>
    <p:sldId id="396" r:id="rId27"/>
    <p:sldId id="311" r:id="rId28"/>
    <p:sldId id="376" r:id="rId29"/>
    <p:sldId id="377" r:id="rId30"/>
    <p:sldId id="315" r:id="rId31"/>
    <p:sldId id="367" r:id="rId32"/>
    <p:sldId id="390" r:id="rId33"/>
    <p:sldId id="337" r:id="rId34"/>
    <p:sldId id="388" r:id="rId35"/>
    <p:sldId id="351" r:id="rId36"/>
    <p:sldId id="352" r:id="rId37"/>
    <p:sldId id="391" r:id="rId38"/>
    <p:sldId id="363" r:id="rId39"/>
    <p:sldId id="375" r:id="rId40"/>
    <p:sldId id="364" r:id="rId41"/>
    <p:sldId id="365" r:id="rId42"/>
    <p:sldId id="378" r:id="rId43"/>
    <p:sldId id="379" r:id="rId44"/>
    <p:sldId id="380" r:id="rId45"/>
    <p:sldId id="381" r:id="rId46"/>
    <p:sldId id="389" r:id="rId47"/>
    <p:sldId id="382" r:id="rId48"/>
    <p:sldId id="383" r:id="rId49"/>
    <p:sldId id="384" r:id="rId50"/>
    <p:sldId id="385" r:id="rId51"/>
    <p:sldId id="386" r:id="rId52"/>
    <p:sldId id="387" r:id="rId53"/>
    <p:sldId id="350" r:id="rId54"/>
    <p:sldId id="370" r:id="rId55"/>
    <p:sldId id="371" r:id="rId56"/>
    <p:sldId id="302" r:id="rId57"/>
    <p:sldId id="309" r:id="rId58"/>
    <p:sldId id="292" r:id="rId59"/>
    <p:sldId id="343" r:id="rId60"/>
    <p:sldId id="306" r:id="rId61"/>
    <p:sldId id="393" r:id="rId62"/>
    <p:sldId id="296" r:id="rId63"/>
    <p:sldId id="341" r:id="rId64"/>
    <p:sldId id="294" r:id="rId65"/>
    <p:sldId id="295" r:id="rId66"/>
    <p:sldId id="297" r:id="rId67"/>
    <p:sldId id="298" r:id="rId68"/>
    <p:sldId id="399" r:id="rId69"/>
    <p:sldId id="401" r:id="rId70"/>
    <p:sldId id="299" r:id="rId71"/>
    <p:sldId id="305" r:id="rId72"/>
    <p:sldId id="326" r:id="rId73"/>
    <p:sldId id="329" r:id="rId74"/>
    <p:sldId id="397" r:id="rId75"/>
    <p:sldId id="395" r:id="rId76"/>
    <p:sldId id="353" r:id="rId77"/>
    <p:sldId id="362" r:id="rId78"/>
    <p:sldId id="333" r:id="rId79"/>
    <p:sldId id="335" r:id="rId80"/>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anne Grumett" initials="JG" lastIdx="37" clrIdx="0"/>
  <p:cmAuthor id="1" name="Boota, Nafisa" initials="BN" lastIdx="29" clrIdx="1"/>
  <p:cmAuthor id="2" name="Guck, Jonathan" initials="GJ"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7D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05" autoAdjust="0"/>
    <p:restoredTop sz="96395" autoAdjust="0"/>
  </p:normalViewPr>
  <p:slideViewPr>
    <p:cSldViewPr snapToGrid="0">
      <p:cViewPr varScale="1">
        <p:scale>
          <a:sx n="62" d="100"/>
          <a:sy n="62" d="100"/>
        </p:scale>
        <p:origin x="552" y="56"/>
      </p:cViewPr>
      <p:guideLst>
        <p:guide orient="horz" pos="2160"/>
        <p:guide pos="3840"/>
      </p:guideLst>
    </p:cSldViewPr>
  </p:slideViewPr>
  <p:notesTextViewPr>
    <p:cViewPr>
      <p:scale>
        <a:sx n="1" d="1"/>
        <a:sy n="1" d="1"/>
      </p:scale>
      <p:origin x="0" y="0"/>
    </p:cViewPr>
  </p:notesTextViewPr>
  <p:sorterViewPr>
    <p:cViewPr>
      <p:scale>
        <a:sx n="100" d="100"/>
        <a:sy n="100" d="100"/>
      </p:scale>
      <p:origin x="0" y="9702"/>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42" Type="http://schemas.openxmlformats.org/officeDocument/2006/relationships/slide" Target="slides/slide34.xml"/><Relationship Id="rId47" Type="http://schemas.openxmlformats.org/officeDocument/2006/relationships/slide" Target="slides/slide39.xml"/><Relationship Id="rId63" Type="http://schemas.openxmlformats.org/officeDocument/2006/relationships/slide" Target="slides/slide55.xml"/><Relationship Id="rId68" Type="http://schemas.openxmlformats.org/officeDocument/2006/relationships/slide" Target="slides/slide60.xml"/><Relationship Id="rId84" Type="http://schemas.openxmlformats.org/officeDocument/2006/relationships/presProps" Target="presProps.xml"/><Relationship Id="rId16" Type="http://schemas.openxmlformats.org/officeDocument/2006/relationships/slide" Target="slides/slide8.xml"/><Relationship Id="rId11" Type="http://schemas.openxmlformats.org/officeDocument/2006/relationships/slide" Target="slides/slide3.xml"/><Relationship Id="rId32" Type="http://schemas.openxmlformats.org/officeDocument/2006/relationships/slide" Target="slides/slide24.xml"/><Relationship Id="rId37" Type="http://schemas.openxmlformats.org/officeDocument/2006/relationships/slide" Target="slides/slide29.xml"/><Relationship Id="rId53" Type="http://schemas.openxmlformats.org/officeDocument/2006/relationships/slide" Target="slides/slide45.xml"/><Relationship Id="rId58" Type="http://schemas.openxmlformats.org/officeDocument/2006/relationships/slide" Target="slides/slide50.xml"/><Relationship Id="rId74" Type="http://schemas.openxmlformats.org/officeDocument/2006/relationships/slide" Target="slides/slide66.xml"/><Relationship Id="rId79" Type="http://schemas.openxmlformats.org/officeDocument/2006/relationships/slide" Target="slides/slide71.xml"/><Relationship Id="rId5" Type="http://schemas.openxmlformats.org/officeDocument/2006/relationships/slideMaster" Target="slideMasters/slideMaster5.xml"/><Relationship Id="rId19" Type="http://schemas.openxmlformats.org/officeDocument/2006/relationships/slide" Target="slides/slide1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slide" Target="slides/slide61.xml"/><Relationship Id="rId77" Type="http://schemas.openxmlformats.org/officeDocument/2006/relationships/slide" Target="slides/slide69.xml"/><Relationship Id="rId8" Type="http://schemas.openxmlformats.org/officeDocument/2006/relationships/slideMaster" Target="slideMasters/slideMaster8.xml"/><Relationship Id="rId51" Type="http://schemas.openxmlformats.org/officeDocument/2006/relationships/slide" Target="slides/slide43.xml"/><Relationship Id="rId72" Type="http://schemas.openxmlformats.org/officeDocument/2006/relationships/slide" Target="slides/slide64.xml"/><Relationship Id="rId80" Type="http://schemas.openxmlformats.org/officeDocument/2006/relationships/slide" Target="slides/slide72.xml"/><Relationship Id="rId85"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slide" Target="slides/slide62.xml"/><Relationship Id="rId75" Type="http://schemas.openxmlformats.org/officeDocument/2006/relationships/slide" Target="slides/slide67.xml"/><Relationship Id="rId83"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slide" Target="slides/slide65.xml"/><Relationship Id="rId78" Type="http://schemas.openxmlformats.org/officeDocument/2006/relationships/slide" Target="slides/slide70.xml"/><Relationship Id="rId81" Type="http://schemas.openxmlformats.org/officeDocument/2006/relationships/notesMaster" Target="notesMasters/notesMaster1.xml"/><Relationship Id="rId86"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 Id="rId34" Type="http://schemas.openxmlformats.org/officeDocument/2006/relationships/slide" Target="slides/slide26.xml"/><Relationship Id="rId50" Type="http://schemas.openxmlformats.org/officeDocument/2006/relationships/slide" Target="slides/slide42.xml"/><Relationship Id="rId55" Type="http://schemas.openxmlformats.org/officeDocument/2006/relationships/slide" Target="slides/slide47.xml"/><Relationship Id="rId76" Type="http://schemas.openxmlformats.org/officeDocument/2006/relationships/slide" Target="slides/slide68.xml"/><Relationship Id="rId7" Type="http://schemas.openxmlformats.org/officeDocument/2006/relationships/slideMaster" Target="slideMasters/slideMaster7.xml"/><Relationship Id="rId71" Type="http://schemas.openxmlformats.org/officeDocument/2006/relationships/slide" Target="slides/slide63.xml"/><Relationship Id="rId2" Type="http://schemas.openxmlformats.org/officeDocument/2006/relationships/slideMaster" Target="slideMasters/slideMaster2.xml"/><Relationship Id="rId29" Type="http://schemas.openxmlformats.org/officeDocument/2006/relationships/slide" Target="slides/slide21.xml"/><Relationship Id="rId24" Type="http://schemas.openxmlformats.org/officeDocument/2006/relationships/slide" Target="slides/slide16.xml"/><Relationship Id="rId40" Type="http://schemas.openxmlformats.org/officeDocument/2006/relationships/slide" Target="slides/slide32.xml"/><Relationship Id="rId45" Type="http://schemas.openxmlformats.org/officeDocument/2006/relationships/slide" Target="slides/slide37.xml"/><Relationship Id="rId66" Type="http://schemas.openxmlformats.org/officeDocument/2006/relationships/slide" Target="slides/slide58.xml"/><Relationship Id="rId87" Type="http://schemas.openxmlformats.org/officeDocument/2006/relationships/tableStyles" Target="tableStyles.xml"/><Relationship Id="rId61" Type="http://schemas.openxmlformats.org/officeDocument/2006/relationships/slide" Target="slides/slide53.xml"/><Relationship Id="rId8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FD3447-56F7-4F33-AFB6-0BFB909C15B0}"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GB"/>
        </a:p>
      </dgm:t>
    </dgm:pt>
    <dgm:pt modelId="{F61724B3-7BB9-4BD2-89C1-D018A92346C5}">
      <dgm:prSet phldrT="[Text]" custT="1"/>
      <dgm:spPr/>
      <dgm:t>
        <a:bodyPr/>
        <a:lstStyle/>
        <a:p>
          <a:r>
            <a:rPr lang="en-GB" sz="1200" b="1" dirty="0"/>
            <a:t>AOP Orphan</a:t>
          </a:r>
        </a:p>
      </dgm:t>
    </dgm:pt>
    <dgm:pt modelId="{7C40FA3D-F510-4AD0-860C-13858B4FACF9}" type="parTrans" cxnId="{BD8703C7-0CF0-459C-BD9F-C3673A0FDD0C}">
      <dgm:prSet/>
      <dgm:spPr/>
      <dgm:t>
        <a:bodyPr/>
        <a:lstStyle/>
        <a:p>
          <a:endParaRPr lang="en-GB"/>
        </a:p>
      </dgm:t>
    </dgm:pt>
    <dgm:pt modelId="{8392E189-59C9-4875-AB53-F398BB64B911}" type="sibTrans" cxnId="{BD8703C7-0CF0-459C-BD9F-C3673A0FDD0C}">
      <dgm:prSet/>
      <dgm:spPr/>
      <dgm:t>
        <a:bodyPr/>
        <a:lstStyle/>
        <a:p>
          <a:endParaRPr lang="en-GB"/>
        </a:p>
      </dgm:t>
    </dgm:pt>
    <dgm:pt modelId="{3184148C-F661-4DD5-9CD3-EC4A24EE2842}">
      <dgm:prSet phldrT="[Text]"/>
      <dgm:spPr/>
      <dgm:t>
        <a:bodyPr/>
        <a:lstStyle/>
        <a:p>
          <a:r>
            <a:rPr lang="en-GB" dirty="0"/>
            <a:t>(Austria)</a:t>
          </a:r>
        </a:p>
      </dgm:t>
    </dgm:pt>
    <dgm:pt modelId="{01EB2127-F8B7-47D7-9452-ACC1ECB08529}" type="parTrans" cxnId="{C8A3B3D8-A866-47F7-97BC-B4BA8D4548E3}">
      <dgm:prSet/>
      <dgm:spPr/>
      <dgm:t>
        <a:bodyPr/>
        <a:lstStyle/>
        <a:p>
          <a:endParaRPr lang="en-GB"/>
        </a:p>
      </dgm:t>
    </dgm:pt>
    <dgm:pt modelId="{C50B29E9-EB20-4DB6-AAE5-AD8615EBD2F1}" type="sibTrans" cxnId="{C8A3B3D8-A866-47F7-97BC-B4BA8D4548E3}">
      <dgm:prSet/>
      <dgm:spPr/>
      <dgm:t>
        <a:bodyPr/>
        <a:lstStyle/>
        <a:p>
          <a:endParaRPr lang="en-GB"/>
        </a:p>
      </dgm:t>
    </dgm:pt>
    <dgm:pt modelId="{7254F63E-6980-40FF-A836-9D323AF8BE95}">
      <dgm:prSet phldrT="[Text]"/>
      <dgm:spPr/>
      <dgm:t>
        <a:bodyPr/>
        <a:lstStyle/>
        <a:p>
          <a:r>
            <a:rPr lang="en-GB" dirty="0"/>
            <a:t>Supply the study drug for STRESS-L free of charge for the duration of the trial</a:t>
          </a:r>
        </a:p>
      </dgm:t>
    </dgm:pt>
    <dgm:pt modelId="{28AE207C-91E5-4C87-B034-2B485E40E5BB}" type="parTrans" cxnId="{43CFF23F-54BC-4345-8223-6F36370BE007}">
      <dgm:prSet/>
      <dgm:spPr/>
      <dgm:t>
        <a:bodyPr/>
        <a:lstStyle/>
        <a:p>
          <a:endParaRPr lang="en-GB"/>
        </a:p>
      </dgm:t>
    </dgm:pt>
    <dgm:pt modelId="{40BF5BEE-18B3-45AD-9D72-3D03016075C4}" type="sibTrans" cxnId="{43CFF23F-54BC-4345-8223-6F36370BE007}">
      <dgm:prSet/>
      <dgm:spPr/>
      <dgm:t>
        <a:bodyPr/>
        <a:lstStyle/>
        <a:p>
          <a:endParaRPr lang="en-GB"/>
        </a:p>
      </dgm:t>
    </dgm:pt>
    <dgm:pt modelId="{2190E9D0-EEDA-4EB7-874A-A93507B4C97C}">
      <dgm:prSet phldrT="[Text]" custT="1"/>
      <dgm:spPr/>
      <dgm:t>
        <a:bodyPr/>
        <a:lstStyle/>
        <a:p>
          <a:r>
            <a:rPr lang="en-GB" sz="1200" b="1" dirty="0" err="1"/>
            <a:t>Reig</a:t>
          </a:r>
          <a:r>
            <a:rPr lang="en-GB" sz="1200" b="1" dirty="0"/>
            <a:t> </a:t>
          </a:r>
          <a:r>
            <a:rPr lang="en-GB" sz="1200" b="1" dirty="0" err="1"/>
            <a:t>Jofré</a:t>
          </a:r>
          <a:endParaRPr lang="en-GB" sz="1200" b="1" dirty="0"/>
        </a:p>
      </dgm:t>
    </dgm:pt>
    <dgm:pt modelId="{72161FE1-75FF-41FC-8997-EF630AE5177E}" type="parTrans" cxnId="{79178083-18F5-42CE-A35F-8F876B2332EC}">
      <dgm:prSet/>
      <dgm:spPr/>
      <dgm:t>
        <a:bodyPr/>
        <a:lstStyle/>
        <a:p>
          <a:endParaRPr lang="en-GB"/>
        </a:p>
      </dgm:t>
    </dgm:pt>
    <dgm:pt modelId="{A4866E08-F796-4019-AA97-FCBEC04ACB07}" type="sibTrans" cxnId="{79178083-18F5-42CE-A35F-8F876B2332EC}">
      <dgm:prSet/>
      <dgm:spPr/>
      <dgm:t>
        <a:bodyPr/>
        <a:lstStyle/>
        <a:p>
          <a:endParaRPr lang="en-GB"/>
        </a:p>
      </dgm:t>
    </dgm:pt>
    <dgm:pt modelId="{090F1425-559A-460C-BF99-FA061D70AC08}">
      <dgm:prSet phldrT="[Text]"/>
      <dgm:spPr/>
      <dgm:t>
        <a:bodyPr/>
        <a:lstStyle/>
        <a:p>
          <a:r>
            <a:rPr lang="en-GB" dirty="0"/>
            <a:t>(Spain)</a:t>
          </a:r>
        </a:p>
      </dgm:t>
    </dgm:pt>
    <dgm:pt modelId="{FF3D2AE6-AF84-438F-9DE6-4093C7BF41C5}" type="parTrans" cxnId="{8A328E52-0F42-4418-B490-95DED95ED78A}">
      <dgm:prSet/>
      <dgm:spPr/>
      <dgm:t>
        <a:bodyPr/>
        <a:lstStyle/>
        <a:p>
          <a:endParaRPr lang="en-GB"/>
        </a:p>
      </dgm:t>
    </dgm:pt>
    <dgm:pt modelId="{DD069FC1-539F-4B13-BB90-96C2641894C1}" type="sibTrans" cxnId="{8A328E52-0F42-4418-B490-95DED95ED78A}">
      <dgm:prSet/>
      <dgm:spPr/>
      <dgm:t>
        <a:bodyPr/>
        <a:lstStyle/>
        <a:p>
          <a:endParaRPr lang="en-GB"/>
        </a:p>
      </dgm:t>
    </dgm:pt>
    <dgm:pt modelId="{834DB6AD-38EE-4690-BC89-BFF5E61AED18}">
      <dgm:prSet phldrT="[Text]"/>
      <dgm:spPr/>
      <dgm:t>
        <a:bodyPr/>
        <a:lstStyle/>
        <a:p>
          <a:r>
            <a:rPr lang="en-GB" dirty="0"/>
            <a:t>Study drug manufacturer</a:t>
          </a:r>
        </a:p>
      </dgm:t>
    </dgm:pt>
    <dgm:pt modelId="{86BE5DB6-F336-430B-839D-0113F6E14A07}" type="parTrans" cxnId="{5266C79B-0D4D-41AA-AB44-AE23F2337FD1}">
      <dgm:prSet/>
      <dgm:spPr/>
      <dgm:t>
        <a:bodyPr/>
        <a:lstStyle/>
        <a:p>
          <a:endParaRPr lang="en-GB"/>
        </a:p>
      </dgm:t>
    </dgm:pt>
    <dgm:pt modelId="{0A219834-DA7A-440D-B5E1-9958F622388B}" type="sibTrans" cxnId="{5266C79B-0D4D-41AA-AB44-AE23F2337FD1}">
      <dgm:prSet/>
      <dgm:spPr/>
      <dgm:t>
        <a:bodyPr/>
        <a:lstStyle/>
        <a:p>
          <a:endParaRPr lang="en-GB"/>
        </a:p>
      </dgm:t>
    </dgm:pt>
    <dgm:pt modelId="{BE801AD1-1CEC-49DE-A54F-BA97B60EF7B3}">
      <dgm:prSet phldrT="[Text]" custT="1"/>
      <dgm:spPr/>
      <dgm:t>
        <a:bodyPr/>
        <a:lstStyle/>
        <a:p>
          <a:r>
            <a:rPr lang="en-GB" sz="1200" b="1" dirty="0"/>
            <a:t>CSM Germany</a:t>
          </a:r>
        </a:p>
      </dgm:t>
    </dgm:pt>
    <dgm:pt modelId="{FE3B3416-8C9A-4889-9CA2-53CB77212286}" type="parTrans" cxnId="{649FE5FD-5719-4191-A560-B0AFDC642139}">
      <dgm:prSet/>
      <dgm:spPr/>
      <dgm:t>
        <a:bodyPr/>
        <a:lstStyle/>
        <a:p>
          <a:endParaRPr lang="en-GB"/>
        </a:p>
      </dgm:t>
    </dgm:pt>
    <dgm:pt modelId="{6EC80A70-09AD-40F7-ADFF-FF6CC95D6360}" type="sibTrans" cxnId="{649FE5FD-5719-4191-A560-B0AFDC642139}">
      <dgm:prSet/>
      <dgm:spPr/>
      <dgm:t>
        <a:bodyPr/>
        <a:lstStyle/>
        <a:p>
          <a:endParaRPr lang="en-GB"/>
        </a:p>
      </dgm:t>
    </dgm:pt>
    <dgm:pt modelId="{4CF12BB7-E028-44F2-BF86-772AC49B9A54}">
      <dgm:prSet phldrT="[Text]"/>
      <dgm:spPr/>
      <dgm:t>
        <a:bodyPr/>
        <a:lstStyle/>
        <a:p>
          <a:r>
            <a:rPr lang="en-GB" dirty="0"/>
            <a:t>(Germany)</a:t>
          </a:r>
        </a:p>
      </dgm:t>
    </dgm:pt>
    <dgm:pt modelId="{6D2D871B-F8A8-451C-B520-9C8289307652}" type="parTrans" cxnId="{9BF82AAC-CBF7-4F6E-90B6-DF3FA4587E80}">
      <dgm:prSet/>
      <dgm:spPr/>
      <dgm:t>
        <a:bodyPr/>
        <a:lstStyle/>
        <a:p>
          <a:endParaRPr lang="en-GB"/>
        </a:p>
      </dgm:t>
    </dgm:pt>
    <dgm:pt modelId="{86D35794-C5F8-4BF8-80D9-0A0F7F90A802}" type="sibTrans" cxnId="{9BF82AAC-CBF7-4F6E-90B6-DF3FA4587E80}">
      <dgm:prSet/>
      <dgm:spPr/>
      <dgm:t>
        <a:bodyPr/>
        <a:lstStyle/>
        <a:p>
          <a:endParaRPr lang="en-GB"/>
        </a:p>
      </dgm:t>
    </dgm:pt>
    <dgm:pt modelId="{F22B4565-F776-4DC5-8475-83808B67FC58}">
      <dgm:prSet phldrT="[Text]"/>
      <dgm:spPr/>
      <dgm:t>
        <a:bodyPr/>
        <a:lstStyle/>
        <a:p>
          <a:r>
            <a:rPr lang="en-GB" dirty="0"/>
            <a:t>Carry out final IMP labelling and packaging</a:t>
          </a:r>
        </a:p>
      </dgm:t>
    </dgm:pt>
    <dgm:pt modelId="{D013F224-390C-4DB0-9EEA-934DF3860B46}" type="parTrans" cxnId="{98883CAF-B2F6-41AC-8AE0-D94DE497166E}">
      <dgm:prSet/>
      <dgm:spPr/>
      <dgm:t>
        <a:bodyPr/>
        <a:lstStyle/>
        <a:p>
          <a:endParaRPr lang="en-GB"/>
        </a:p>
      </dgm:t>
    </dgm:pt>
    <dgm:pt modelId="{87798610-1157-4718-BC13-BCEB83988835}" type="sibTrans" cxnId="{98883CAF-B2F6-41AC-8AE0-D94DE497166E}">
      <dgm:prSet/>
      <dgm:spPr/>
      <dgm:t>
        <a:bodyPr/>
        <a:lstStyle/>
        <a:p>
          <a:endParaRPr lang="en-GB"/>
        </a:p>
      </dgm:t>
    </dgm:pt>
    <dgm:pt modelId="{1912FE99-87B0-4AAB-A1C9-F3AF7C2E2490}">
      <dgm:prSet phldrT="[Text]" custT="1"/>
      <dgm:spPr/>
      <dgm:t>
        <a:bodyPr/>
        <a:lstStyle/>
        <a:p>
          <a:r>
            <a:rPr lang="en-GB" sz="1200" b="1" dirty="0"/>
            <a:t>Mawdsleys</a:t>
          </a:r>
        </a:p>
      </dgm:t>
    </dgm:pt>
    <dgm:pt modelId="{C595973B-EEB0-4D49-B69A-F6934CDED13E}" type="parTrans" cxnId="{39BEBA3A-DB03-4854-9D27-608EE0B2075E}">
      <dgm:prSet/>
      <dgm:spPr/>
      <dgm:t>
        <a:bodyPr/>
        <a:lstStyle/>
        <a:p>
          <a:endParaRPr lang="en-GB"/>
        </a:p>
      </dgm:t>
    </dgm:pt>
    <dgm:pt modelId="{09B1EC0E-730F-4017-9F89-EFDE01733DBD}" type="sibTrans" cxnId="{39BEBA3A-DB03-4854-9D27-608EE0B2075E}">
      <dgm:prSet/>
      <dgm:spPr/>
      <dgm:t>
        <a:bodyPr/>
        <a:lstStyle/>
        <a:p>
          <a:endParaRPr lang="en-GB"/>
        </a:p>
      </dgm:t>
    </dgm:pt>
    <dgm:pt modelId="{6DBE083B-DAE1-4DFA-BCB3-5FB5EAC5A5EC}">
      <dgm:prSet phldrT="[Text]"/>
      <dgm:spPr/>
      <dgm:t>
        <a:bodyPr/>
        <a:lstStyle/>
        <a:p>
          <a:r>
            <a:rPr lang="en-GB" dirty="0"/>
            <a:t>(England)</a:t>
          </a:r>
        </a:p>
      </dgm:t>
    </dgm:pt>
    <dgm:pt modelId="{C38169D7-7317-4047-BFDF-7EADA0EAE162}" type="parTrans" cxnId="{946B0D6D-3786-4B3F-A447-9316AE4B47D9}">
      <dgm:prSet/>
      <dgm:spPr/>
      <dgm:t>
        <a:bodyPr/>
        <a:lstStyle/>
        <a:p>
          <a:endParaRPr lang="en-GB"/>
        </a:p>
      </dgm:t>
    </dgm:pt>
    <dgm:pt modelId="{EABF0495-04A9-4F3C-921A-B12B309ECBF0}" type="sibTrans" cxnId="{946B0D6D-3786-4B3F-A447-9316AE4B47D9}">
      <dgm:prSet/>
      <dgm:spPr/>
      <dgm:t>
        <a:bodyPr/>
        <a:lstStyle/>
        <a:p>
          <a:endParaRPr lang="en-GB"/>
        </a:p>
      </dgm:t>
    </dgm:pt>
    <dgm:pt modelId="{44CE5EC4-D25C-49F4-AABA-2FDB2A41BCF6}">
      <dgm:prSet phldrT="[Text]"/>
      <dgm:spPr/>
      <dgm:t>
        <a:bodyPr/>
        <a:lstStyle/>
        <a:p>
          <a:r>
            <a:rPr lang="en-US" dirty="0"/>
            <a:t>Store and distribute landiolol to trial sites </a:t>
          </a:r>
          <a:endParaRPr lang="en-GB" dirty="0"/>
        </a:p>
      </dgm:t>
    </dgm:pt>
    <dgm:pt modelId="{5297DA73-6997-4232-875E-4B6CD1457B10}" type="parTrans" cxnId="{7B8EF4AB-2F9A-431C-856C-6EBC96E0A354}">
      <dgm:prSet/>
      <dgm:spPr/>
      <dgm:t>
        <a:bodyPr/>
        <a:lstStyle/>
        <a:p>
          <a:endParaRPr lang="en-GB"/>
        </a:p>
      </dgm:t>
    </dgm:pt>
    <dgm:pt modelId="{ACECE0E6-8524-4D1F-ACB4-B282F006323E}" type="sibTrans" cxnId="{7B8EF4AB-2F9A-431C-856C-6EBC96E0A354}">
      <dgm:prSet/>
      <dgm:spPr/>
      <dgm:t>
        <a:bodyPr/>
        <a:lstStyle/>
        <a:p>
          <a:endParaRPr lang="en-GB"/>
        </a:p>
      </dgm:t>
    </dgm:pt>
    <dgm:pt modelId="{3506539C-E616-42C4-AC67-92337C4404F4}" type="pres">
      <dgm:prSet presAssocID="{77FD3447-56F7-4F33-AFB6-0BFB909C15B0}" presName="linearFlow" presStyleCnt="0">
        <dgm:presLayoutVars>
          <dgm:dir/>
          <dgm:animLvl val="lvl"/>
          <dgm:resizeHandles val="exact"/>
        </dgm:presLayoutVars>
      </dgm:prSet>
      <dgm:spPr/>
    </dgm:pt>
    <dgm:pt modelId="{02BD99B0-C97F-4AD6-9DD1-31AD4B8BA3BA}" type="pres">
      <dgm:prSet presAssocID="{F61724B3-7BB9-4BD2-89C1-D018A92346C5}" presName="composite" presStyleCnt="0"/>
      <dgm:spPr/>
    </dgm:pt>
    <dgm:pt modelId="{5F25A993-99E7-4CC5-AFDB-6F413F11B3B1}" type="pres">
      <dgm:prSet presAssocID="{F61724B3-7BB9-4BD2-89C1-D018A92346C5}" presName="parentText" presStyleLbl="alignNode1" presStyleIdx="0" presStyleCnt="4">
        <dgm:presLayoutVars>
          <dgm:chMax val="1"/>
          <dgm:bulletEnabled val="1"/>
        </dgm:presLayoutVars>
      </dgm:prSet>
      <dgm:spPr/>
    </dgm:pt>
    <dgm:pt modelId="{D3480788-3D01-41DE-997C-08446108DB82}" type="pres">
      <dgm:prSet presAssocID="{F61724B3-7BB9-4BD2-89C1-D018A92346C5}" presName="descendantText" presStyleLbl="alignAcc1" presStyleIdx="0" presStyleCnt="4" custLinFactNeighborX="0" custLinFactNeighborY="-140">
        <dgm:presLayoutVars>
          <dgm:bulletEnabled val="1"/>
        </dgm:presLayoutVars>
      </dgm:prSet>
      <dgm:spPr/>
    </dgm:pt>
    <dgm:pt modelId="{FE163D0D-B541-419B-BCD8-01C9B248915C}" type="pres">
      <dgm:prSet presAssocID="{8392E189-59C9-4875-AB53-F398BB64B911}" presName="sp" presStyleCnt="0"/>
      <dgm:spPr/>
    </dgm:pt>
    <dgm:pt modelId="{91D7A4EA-9447-4341-8F4C-0543B18CF37E}" type="pres">
      <dgm:prSet presAssocID="{2190E9D0-EEDA-4EB7-874A-A93507B4C97C}" presName="composite" presStyleCnt="0"/>
      <dgm:spPr/>
    </dgm:pt>
    <dgm:pt modelId="{AB9728B0-7B52-493D-B13B-8420210CA83C}" type="pres">
      <dgm:prSet presAssocID="{2190E9D0-EEDA-4EB7-874A-A93507B4C97C}" presName="parentText" presStyleLbl="alignNode1" presStyleIdx="1" presStyleCnt="4">
        <dgm:presLayoutVars>
          <dgm:chMax val="1"/>
          <dgm:bulletEnabled val="1"/>
        </dgm:presLayoutVars>
      </dgm:prSet>
      <dgm:spPr/>
    </dgm:pt>
    <dgm:pt modelId="{825F8CDA-8A9C-42DC-AB60-08447954D370}" type="pres">
      <dgm:prSet presAssocID="{2190E9D0-EEDA-4EB7-874A-A93507B4C97C}" presName="descendantText" presStyleLbl="alignAcc1" presStyleIdx="1" presStyleCnt="4">
        <dgm:presLayoutVars>
          <dgm:bulletEnabled val="1"/>
        </dgm:presLayoutVars>
      </dgm:prSet>
      <dgm:spPr/>
    </dgm:pt>
    <dgm:pt modelId="{600A9D91-4097-402C-B0F7-997F41332C68}" type="pres">
      <dgm:prSet presAssocID="{A4866E08-F796-4019-AA97-FCBEC04ACB07}" presName="sp" presStyleCnt="0"/>
      <dgm:spPr/>
    </dgm:pt>
    <dgm:pt modelId="{BC86C5F8-9B98-4F93-9073-2A0ED6B47C21}" type="pres">
      <dgm:prSet presAssocID="{BE801AD1-1CEC-49DE-A54F-BA97B60EF7B3}" presName="composite" presStyleCnt="0"/>
      <dgm:spPr/>
    </dgm:pt>
    <dgm:pt modelId="{AB882542-ACC0-493E-91CA-03FD1CC8294E}" type="pres">
      <dgm:prSet presAssocID="{BE801AD1-1CEC-49DE-A54F-BA97B60EF7B3}" presName="parentText" presStyleLbl="alignNode1" presStyleIdx="2" presStyleCnt="4">
        <dgm:presLayoutVars>
          <dgm:chMax val="1"/>
          <dgm:bulletEnabled val="1"/>
        </dgm:presLayoutVars>
      </dgm:prSet>
      <dgm:spPr/>
    </dgm:pt>
    <dgm:pt modelId="{4287DC6B-8107-4E81-9BEF-648DAF4A3003}" type="pres">
      <dgm:prSet presAssocID="{BE801AD1-1CEC-49DE-A54F-BA97B60EF7B3}" presName="descendantText" presStyleLbl="alignAcc1" presStyleIdx="2" presStyleCnt="4">
        <dgm:presLayoutVars>
          <dgm:bulletEnabled val="1"/>
        </dgm:presLayoutVars>
      </dgm:prSet>
      <dgm:spPr/>
    </dgm:pt>
    <dgm:pt modelId="{FF0CA0BF-488D-45EA-A312-6B20C8C9B1F7}" type="pres">
      <dgm:prSet presAssocID="{6EC80A70-09AD-40F7-ADFF-FF6CC95D6360}" presName="sp" presStyleCnt="0"/>
      <dgm:spPr/>
    </dgm:pt>
    <dgm:pt modelId="{332A49CE-AEEA-4534-8306-C82554422D72}" type="pres">
      <dgm:prSet presAssocID="{1912FE99-87B0-4AAB-A1C9-F3AF7C2E2490}" presName="composite" presStyleCnt="0"/>
      <dgm:spPr/>
    </dgm:pt>
    <dgm:pt modelId="{CD226B2A-4A4A-4437-9D77-6EC3C03E801E}" type="pres">
      <dgm:prSet presAssocID="{1912FE99-87B0-4AAB-A1C9-F3AF7C2E2490}" presName="parentText" presStyleLbl="alignNode1" presStyleIdx="3" presStyleCnt="4">
        <dgm:presLayoutVars>
          <dgm:chMax val="1"/>
          <dgm:bulletEnabled val="1"/>
        </dgm:presLayoutVars>
      </dgm:prSet>
      <dgm:spPr/>
    </dgm:pt>
    <dgm:pt modelId="{99AF9EF6-806A-4AF6-BCA9-3AD500270DF3}" type="pres">
      <dgm:prSet presAssocID="{1912FE99-87B0-4AAB-A1C9-F3AF7C2E2490}" presName="descendantText" presStyleLbl="alignAcc1" presStyleIdx="3" presStyleCnt="4">
        <dgm:presLayoutVars>
          <dgm:bulletEnabled val="1"/>
        </dgm:presLayoutVars>
      </dgm:prSet>
      <dgm:spPr/>
    </dgm:pt>
  </dgm:ptLst>
  <dgm:cxnLst>
    <dgm:cxn modelId="{7840F414-C845-4260-9194-77B619F3F478}" type="presOf" srcId="{F22B4565-F776-4DC5-8475-83808B67FC58}" destId="{4287DC6B-8107-4E81-9BEF-648DAF4A3003}" srcOrd="0" destOrd="1" presId="urn:microsoft.com/office/officeart/2005/8/layout/chevron2"/>
    <dgm:cxn modelId="{EEE5D71D-6CF7-4F8B-A3E2-76EF4B1C67EE}" type="presOf" srcId="{BE801AD1-1CEC-49DE-A54F-BA97B60EF7B3}" destId="{AB882542-ACC0-493E-91CA-03FD1CC8294E}" srcOrd="0" destOrd="0" presId="urn:microsoft.com/office/officeart/2005/8/layout/chevron2"/>
    <dgm:cxn modelId="{39BEBA3A-DB03-4854-9D27-608EE0B2075E}" srcId="{77FD3447-56F7-4F33-AFB6-0BFB909C15B0}" destId="{1912FE99-87B0-4AAB-A1C9-F3AF7C2E2490}" srcOrd="3" destOrd="0" parTransId="{C595973B-EEB0-4D49-B69A-F6934CDED13E}" sibTransId="{09B1EC0E-730F-4017-9F89-EFDE01733DBD}"/>
    <dgm:cxn modelId="{43CFF23F-54BC-4345-8223-6F36370BE007}" srcId="{F61724B3-7BB9-4BD2-89C1-D018A92346C5}" destId="{7254F63E-6980-40FF-A836-9D323AF8BE95}" srcOrd="1" destOrd="0" parTransId="{28AE207C-91E5-4C87-B034-2B485E40E5BB}" sibTransId="{40BF5BEE-18B3-45AD-9D72-3D03016075C4}"/>
    <dgm:cxn modelId="{A2383B5B-6243-4DD3-B2DE-6A7B1CB95802}" type="presOf" srcId="{77FD3447-56F7-4F33-AFB6-0BFB909C15B0}" destId="{3506539C-E616-42C4-AC67-92337C4404F4}" srcOrd="0" destOrd="0" presId="urn:microsoft.com/office/officeart/2005/8/layout/chevron2"/>
    <dgm:cxn modelId="{BF15615F-CC62-4097-AC91-619AB7E82094}" type="presOf" srcId="{834DB6AD-38EE-4690-BC89-BFF5E61AED18}" destId="{825F8CDA-8A9C-42DC-AB60-08447954D370}" srcOrd="0" destOrd="1" presId="urn:microsoft.com/office/officeart/2005/8/layout/chevron2"/>
    <dgm:cxn modelId="{8DB1C043-48F9-4B9E-92AE-CC7C2DABCAD7}" type="presOf" srcId="{2190E9D0-EEDA-4EB7-874A-A93507B4C97C}" destId="{AB9728B0-7B52-493D-B13B-8420210CA83C}" srcOrd="0" destOrd="0" presId="urn:microsoft.com/office/officeart/2005/8/layout/chevron2"/>
    <dgm:cxn modelId="{76533545-55D7-451F-BD08-9BCBA7A1D87B}" type="presOf" srcId="{3184148C-F661-4DD5-9CD3-EC4A24EE2842}" destId="{D3480788-3D01-41DE-997C-08446108DB82}" srcOrd="0" destOrd="0" presId="urn:microsoft.com/office/officeart/2005/8/layout/chevron2"/>
    <dgm:cxn modelId="{946B0D6D-3786-4B3F-A447-9316AE4B47D9}" srcId="{1912FE99-87B0-4AAB-A1C9-F3AF7C2E2490}" destId="{6DBE083B-DAE1-4DFA-BCB3-5FB5EAC5A5EC}" srcOrd="0" destOrd="0" parTransId="{C38169D7-7317-4047-BFDF-7EADA0EAE162}" sibTransId="{EABF0495-04A9-4F3C-921A-B12B309ECBF0}"/>
    <dgm:cxn modelId="{8A328E52-0F42-4418-B490-95DED95ED78A}" srcId="{2190E9D0-EEDA-4EB7-874A-A93507B4C97C}" destId="{090F1425-559A-460C-BF99-FA061D70AC08}" srcOrd="0" destOrd="0" parTransId="{FF3D2AE6-AF84-438F-9DE6-4093C7BF41C5}" sibTransId="{DD069FC1-539F-4B13-BB90-96C2641894C1}"/>
    <dgm:cxn modelId="{79178083-18F5-42CE-A35F-8F876B2332EC}" srcId="{77FD3447-56F7-4F33-AFB6-0BFB909C15B0}" destId="{2190E9D0-EEDA-4EB7-874A-A93507B4C97C}" srcOrd="1" destOrd="0" parTransId="{72161FE1-75FF-41FC-8997-EF630AE5177E}" sibTransId="{A4866E08-F796-4019-AA97-FCBEC04ACB07}"/>
    <dgm:cxn modelId="{C6BC818C-F471-4B9B-88C8-C47CB3CE3E62}" type="presOf" srcId="{4CF12BB7-E028-44F2-BF86-772AC49B9A54}" destId="{4287DC6B-8107-4E81-9BEF-648DAF4A3003}" srcOrd="0" destOrd="0" presId="urn:microsoft.com/office/officeart/2005/8/layout/chevron2"/>
    <dgm:cxn modelId="{5266C79B-0D4D-41AA-AB44-AE23F2337FD1}" srcId="{2190E9D0-EEDA-4EB7-874A-A93507B4C97C}" destId="{834DB6AD-38EE-4690-BC89-BFF5E61AED18}" srcOrd="1" destOrd="0" parTransId="{86BE5DB6-F336-430B-839D-0113F6E14A07}" sibTransId="{0A219834-DA7A-440D-B5E1-9958F622388B}"/>
    <dgm:cxn modelId="{7B8EF4AB-2F9A-431C-856C-6EBC96E0A354}" srcId="{1912FE99-87B0-4AAB-A1C9-F3AF7C2E2490}" destId="{44CE5EC4-D25C-49F4-AABA-2FDB2A41BCF6}" srcOrd="1" destOrd="0" parTransId="{5297DA73-6997-4232-875E-4B6CD1457B10}" sibTransId="{ACECE0E6-8524-4D1F-ACB4-B282F006323E}"/>
    <dgm:cxn modelId="{9BF82AAC-CBF7-4F6E-90B6-DF3FA4587E80}" srcId="{BE801AD1-1CEC-49DE-A54F-BA97B60EF7B3}" destId="{4CF12BB7-E028-44F2-BF86-772AC49B9A54}" srcOrd="0" destOrd="0" parTransId="{6D2D871B-F8A8-451C-B520-9C8289307652}" sibTransId="{86D35794-C5F8-4BF8-80D9-0A0F7F90A802}"/>
    <dgm:cxn modelId="{98883CAF-B2F6-41AC-8AE0-D94DE497166E}" srcId="{BE801AD1-1CEC-49DE-A54F-BA97B60EF7B3}" destId="{F22B4565-F776-4DC5-8475-83808B67FC58}" srcOrd="1" destOrd="0" parTransId="{D013F224-390C-4DB0-9EEA-934DF3860B46}" sibTransId="{87798610-1157-4718-BC13-BCEB83988835}"/>
    <dgm:cxn modelId="{B677E8BB-E91C-4863-99FC-2594142EB598}" type="presOf" srcId="{1912FE99-87B0-4AAB-A1C9-F3AF7C2E2490}" destId="{CD226B2A-4A4A-4437-9D77-6EC3C03E801E}" srcOrd="0" destOrd="0" presId="urn:microsoft.com/office/officeart/2005/8/layout/chevron2"/>
    <dgm:cxn modelId="{7D4051C6-2E8B-4727-AA11-5B2869355716}" type="presOf" srcId="{F61724B3-7BB9-4BD2-89C1-D018A92346C5}" destId="{5F25A993-99E7-4CC5-AFDB-6F413F11B3B1}" srcOrd="0" destOrd="0" presId="urn:microsoft.com/office/officeart/2005/8/layout/chevron2"/>
    <dgm:cxn modelId="{BD8703C7-0CF0-459C-BD9F-C3673A0FDD0C}" srcId="{77FD3447-56F7-4F33-AFB6-0BFB909C15B0}" destId="{F61724B3-7BB9-4BD2-89C1-D018A92346C5}" srcOrd="0" destOrd="0" parTransId="{7C40FA3D-F510-4AD0-860C-13858B4FACF9}" sibTransId="{8392E189-59C9-4875-AB53-F398BB64B911}"/>
    <dgm:cxn modelId="{CF4B11D2-631A-4477-9C6D-6339A75C0653}" type="presOf" srcId="{44CE5EC4-D25C-49F4-AABA-2FDB2A41BCF6}" destId="{99AF9EF6-806A-4AF6-BCA9-3AD500270DF3}" srcOrd="0" destOrd="1" presId="urn:microsoft.com/office/officeart/2005/8/layout/chevron2"/>
    <dgm:cxn modelId="{C8A3B3D8-A866-47F7-97BC-B4BA8D4548E3}" srcId="{F61724B3-7BB9-4BD2-89C1-D018A92346C5}" destId="{3184148C-F661-4DD5-9CD3-EC4A24EE2842}" srcOrd="0" destOrd="0" parTransId="{01EB2127-F8B7-47D7-9452-ACC1ECB08529}" sibTransId="{C50B29E9-EB20-4DB6-AAE5-AD8615EBD2F1}"/>
    <dgm:cxn modelId="{EE0A09E4-3966-4710-8D49-7949B13844F8}" type="presOf" srcId="{7254F63E-6980-40FF-A836-9D323AF8BE95}" destId="{D3480788-3D01-41DE-997C-08446108DB82}" srcOrd="0" destOrd="1" presId="urn:microsoft.com/office/officeart/2005/8/layout/chevron2"/>
    <dgm:cxn modelId="{0452B9ED-3CEF-428F-B9F3-24E18A65DA10}" type="presOf" srcId="{6DBE083B-DAE1-4DFA-BCB3-5FB5EAC5A5EC}" destId="{99AF9EF6-806A-4AF6-BCA9-3AD500270DF3}" srcOrd="0" destOrd="0" presId="urn:microsoft.com/office/officeart/2005/8/layout/chevron2"/>
    <dgm:cxn modelId="{649FE5FD-5719-4191-A560-B0AFDC642139}" srcId="{77FD3447-56F7-4F33-AFB6-0BFB909C15B0}" destId="{BE801AD1-1CEC-49DE-A54F-BA97B60EF7B3}" srcOrd="2" destOrd="0" parTransId="{FE3B3416-8C9A-4889-9CA2-53CB77212286}" sibTransId="{6EC80A70-09AD-40F7-ADFF-FF6CC95D6360}"/>
    <dgm:cxn modelId="{2156A0FF-50F3-44F9-99C2-E1DCFF961B84}" type="presOf" srcId="{090F1425-559A-460C-BF99-FA061D70AC08}" destId="{825F8CDA-8A9C-42DC-AB60-08447954D370}" srcOrd="0" destOrd="0" presId="urn:microsoft.com/office/officeart/2005/8/layout/chevron2"/>
    <dgm:cxn modelId="{36370EE0-9A93-4349-A5A1-A6B5C0A1659E}" type="presParOf" srcId="{3506539C-E616-42C4-AC67-92337C4404F4}" destId="{02BD99B0-C97F-4AD6-9DD1-31AD4B8BA3BA}" srcOrd="0" destOrd="0" presId="urn:microsoft.com/office/officeart/2005/8/layout/chevron2"/>
    <dgm:cxn modelId="{916D3571-B1CA-44F6-B03B-3FDD23E24B72}" type="presParOf" srcId="{02BD99B0-C97F-4AD6-9DD1-31AD4B8BA3BA}" destId="{5F25A993-99E7-4CC5-AFDB-6F413F11B3B1}" srcOrd="0" destOrd="0" presId="urn:microsoft.com/office/officeart/2005/8/layout/chevron2"/>
    <dgm:cxn modelId="{22E0F36A-D617-4703-B993-E2D1D1D71BE3}" type="presParOf" srcId="{02BD99B0-C97F-4AD6-9DD1-31AD4B8BA3BA}" destId="{D3480788-3D01-41DE-997C-08446108DB82}" srcOrd="1" destOrd="0" presId="urn:microsoft.com/office/officeart/2005/8/layout/chevron2"/>
    <dgm:cxn modelId="{CB18FED0-D9BD-4CA7-ADE6-066BA1408DDC}" type="presParOf" srcId="{3506539C-E616-42C4-AC67-92337C4404F4}" destId="{FE163D0D-B541-419B-BCD8-01C9B248915C}" srcOrd="1" destOrd="0" presId="urn:microsoft.com/office/officeart/2005/8/layout/chevron2"/>
    <dgm:cxn modelId="{2611157E-C700-471A-843E-B87AA1FFA0F6}" type="presParOf" srcId="{3506539C-E616-42C4-AC67-92337C4404F4}" destId="{91D7A4EA-9447-4341-8F4C-0543B18CF37E}" srcOrd="2" destOrd="0" presId="urn:microsoft.com/office/officeart/2005/8/layout/chevron2"/>
    <dgm:cxn modelId="{174AF576-95A1-4E7A-91A2-5DF7FC88B36A}" type="presParOf" srcId="{91D7A4EA-9447-4341-8F4C-0543B18CF37E}" destId="{AB9728B0-7B52-493D-B13B-8420210CA83C}" srcOrd="0" destOrd="0" presId="urn:microsoft.com/office/officeart/2005/8/layout/chevron2"/>
    <dgm:cxn modelId="{ADC62C0C-DBDA-424C-86B8-10297120063E}" type="presParOf" srcId="{91D7A4EA-9447-4341-8F4C-0543B18CF37E}" destId="{825F8CDA-8A9C-42DC-AB60-08447954D370}" srcOrd="1" destOrd="0" presId="urn:microsoft.com/office/officeart/2005/8/layout/chevron2"/>
    <dgm:cxn modelId="{A7420301-9623-4AE4-BCB9-4984EBF66C15}" type="presParOf" srcId="{3506539C-E616-42C4-AC67-92337C4404F4}" destId="{600A9D91-4097-402C-B0F7-997F41332C68}" srcOrd="3" destOrd="0" presId="urn:microsoft.com/office/officeart/2005/8/layout/chevron2"/>
    <dgm:cxn modelId="{FC04CCEE-2347-4762-93F6-85CE1EF67D64}" type="presParOf" srcId="{3506539C-E616-42C4-AC67-92337C4404F4}" destId="{BC86C5F8-9B98-4F93-9073-2A0ED6B47C21}" srcOrd="4" destOrd="0" presId="urn:microsoft.com/office/officeart/2005/8/layout/chevron2"/>
    <dgm:cxn modelId="{69489C42-B10D-4DF6-AD3B-B6BF281AF49E}" type="presParOf" srcId="{BC86C5F8-9B98-4F93-9073-2A0ED6B47C21}" destId="{AB882542-ACC0-493E-91CA-03FD1CC8294E}" srcOrd="0" destOrd="0" presId="urn:microsoft.com/office/officeart/2005/8/layout/chevron2"/>
    <dgm:cxn modelId="{5E18A51B-C23D-4293-AD3F-7BE4F54400E6}" type="presParOf" srcId="{BC86C5F8-9B98-4F93-9073-2A0ED6B47C21}" destId="{4287DC6B-8107-4E81-9BEF-648DAF4A3003}" srcOrd="1" destOrd="0" presId="urn:microsoft.com/office/officeart/2005/8/layout/chevron2"/>
    <dgm:cxn modelId="{5696E604-B229-4E67-937F-0ECCF52290B5}" type="presParOf" srcId="{3506539C-E616-42C4-AC67-92337C4404F4}" destId="{FF0CA0BF-488D-45EA-A312-6B20C8C9B1F7}" srcOrd="5" destOrd="0" presId="urn:microsoft.com/office/officeart/2005/8/layout/chevron2"/>
    <dgm:cxn modelId="{4191FD2B-F1D1-4574-A523-C3166A3C23C1}" type="presParOf" srcId="{3506539C-E616-42C4-AC67-92337C4404F4}" destId="{332A49CE-AEEA-4534-8306-C82554422D72}" srcOrd="6" destOrd="0" presId="urn:microsoft.com/office/officeart/2005/8/layout/chevron2"/>
    <dgm:cxn modelId="{9920175B-7ADF-4FA3-A97E-4C23F874FC9F}" type="presParOf" srcId="{332A49CE-AEEA-4534-8306-C82554422D72}" destId="{CD226B2A-4A4A-4437-9D77-6EC3C03E801E}" srcOrd="0" destOrd="0" presId="urn:microsoft.com/office/officeart/2005/8/layout/chevron2"/>
    <dgm:cxn modelId="{F1067E87-3439-4A07-ACC5-D38F8D9ADF37}" type="presParOf" srcId="{332A49CE-AEEA-4534-8306-C82554422D72}" destId="{99AF9EF6-806A-4AF6-BCA9-3AD500270DF3}" srcOrd="1" destOrd="0" presId="urn:microsoft.com/office/officeart/2005/8/layout/chevron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454E24C-84FC-4ADD-BA69-9DBBACB7A2F8}"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GB"/>
        </a:p>
      </dgm:t>
    </dgm:pt>
    <dgm:pt modelId="{E06D0C4C-CFF4-4F93-95B9-0B4AE1B38CD8}">
      <dgm:prSet phldrT="[Text]" custT="1"/>
      <dgm:spPr/>
      <dgm:t>
        <a:bodyPr/>
        <a:lstStyle/>
        <a:p>
          <a:r>
            <a:rPr lang="en-GB" sz="2000" dirty="0"/>
            <a:t>Protocol Compliance</a:t>
          </a:r>
        </a:p>
      </dgm:t>
    </dgm:pt>
    <dgm:pt modelId="{363C1CB8-DC3D-4550-A353-DF9CBB65D14E}" type="parTrans" cxnId="{586E5EC1-E9EC-4BDB-AF49-5FE8ADB0BA05}">
      <dgm:prSet/>
      <dgm:spPr/>
      <dgm:t>
        <a:bodyPr/>
        <a:lstStyle/>
        <a:p>
          <a:endParaRPr lang="en-GB"/>
        </a:p>
      </dgm:t>
    </dgm:pt>
    <dgm:pt modelId="{8A95BF95-655D-4DF9-B227-1064884BA311}" type="sibTrans" cxnId="{586E5EC1-E9EC-4BDB-AF49-5FE8ADB0BA05}">
      <dgm:prSet/>
      <dgm:spPr/>
      <dgm:t>
        <a:bodyPr/>
        <a:lstStyle/>
        <a:p>
          <a:endParaRPr lang="en-GB"/>
        </a:p>
      </dgm:t>
    </dgm:pt>
    <dgm:pt modelId="{338C4A80-D235-4152-921C-162FE5F80E9C}">
      <dgm:prSet phldrT="[Text]" custT="1"/>
      <dgm:spPr/>
      <dgm:t>
        <a:bodyPr/>
        <a:lstStyle/>
        <a:p>
          <a:r>
            <a:rPr lang="en-US" sz="1600" dirty="0"/>
            <a:t>Use Landiolol / vasopressor infusion protocols (Appendices B and C of protocol) and encourage use with clinical team</a:t>
          </a:r>
          <a:endParaRPr lang="en-GB" sz="1600" dirty="0"/>
        </a:p>
      </dgm:t>
    </dgm:pt>
    <dgm:pt modelId="{8035CC4B-E968-4318-9797-AA6A77CC9950}" type="parTrans" cxnId="{5D24364E-17D8-4252-BFFB-038399E6042D}">
      <dgm:prSet/>
      <dgm:spPr/>
      <dgm:t>
        <a:bodyPr/>
        <a:lstStyle/>
        <a:p>
          <a:endParaRPr lang="en-GB"/>
        </a:p>
      </dgm:t>
    </dgm:pt>
    <dgm:pt modelId="{A335DA7E-20DB-41ED-A3D4-4B66F4F27B67}" type="sibTrans" cxnId="{5D24364E-17D8-4252-BFFB-038399E6042D}">
      <dgm:prSet/>
      <dgm:spPr/>
      <dgm:t>
        <a:bodyPr/>
        <a:lstStyle/>
        <a:p>
          <a:endParaRPr lang="en-GB"/>
        </a:p>
      </dgm:t>
    </dgm:pt>
    <dgm:pt modelId="{49C0E6AE-BE31-4F83-A9FD-9ACA6D7CD7F6}">
      <dgm:prSet phldrT="[Text]" custT="1"/>
      <dgm:spPr/>
      <dgm:t>
        <a:bodyPr/>
        <a:lstStyle/>
        <a:p>
          <a:r>
            <a:rPr lang="en-US" sz="1600" dirty="0"/>
            <a:t>Review heart rate data daily from the ICU charts and feedback to clinical team where target heart rate is achieved. </a:t>
          </a:r>
          <a:endParaRPr lang="en-GB" sz="1600" dirty="0"/>
        </a:p>
      </dgm:t>
    </dgm:pt>
    <dgm:pt modelId="{FBA544EE-0375-4613-8FDB-FC80F94EA954}" type="parTrans" cxnId="{304D2622-A68A-42AF-9E5B-A94DE3782B36}">
      <dgm:prSet/>
      <dgm:spPr/>
      <dgm:t>
        <a:bodyPr/>
        <a:lstStyle/>
        <a:p>
          <a:endParaRPr lang="en-GB"/>
        </a:p>
      </dgm:t>
    </dgm:pt>
    <dgm:pt modelId="{AC91A9D5-6DC9-4FF3-A766-47F1AE57B2B6}" type="sibTrans" cxnId="{304D2622-A68A-42AF-9E5B-A94DE3782B36}">
      <dgm:prSet/>
      <dgm:spPr/>
      <dgm:t>
        <a:bodyPr/>
        <a:lstStyle/>
        <a:p>
          <a:endParaRPr lang="en-GB"/>
        </a:p>
      </dgm:t>
    </dgm:pt>
    <dgm:pt modelId="{6519444F-0ED8-477A-9F3F-F8F006E4D66E}">
      <dgm:prSet phldrT="[Text]" custT="1"/>
      <dgm:spPr/>
      <dgm:t>
        <a:bodyPr/>
        <a:lstStyle/>
        <a:p>
          <a:r>
            <a:rPr lang="en-US" sz="1600" dirty="0"/>
            <a:t>Support clinical team in changing rate of Landiolol infusion but have </a:t>
          </a:r>
          <a:r>
            <a:rPr lang="en-US" sz="1600" b="1" dirty="0"/>
            <a:t>no </a:t>
          </a:r>
          <a:r>
            <a:rPr lang="en-US" sz="1600" dirty="0"/>
            <a:t>input into management of blood pressure</a:t>
          </a:r>
          <a:endParaRPr lang="en-GB" sz="1600" dirty="0"/>
        </a:p>
      </dgm:t>
    </dgm:pt>
    <dgm:pt modelId="{9E6C6EBD-6A11-45D9-A580-DC7282CD978D}" type="parTrans" cxnId="{0FB62ABD-361C-4B3B-8FD1-9AC532265E6D}">
      <dgm:prSet/>
      <dgm:spPr/>
      <dgm:t>
        <a:bodyPr/>
        <a:lstStyle/>
        <a:p>
          <a:endParaRPr lang="en-GB"/>
        </a:p>
      </dgm:t>
    </dgm:pt>
    <dgm:pt modelId="{6787FD45-6195-493A-98B5-4A0E7665D415}" type="sibTrans" cxnId="{0FB62ABD-361C-4B3B-8FD1-9AC532265E6D}">
      <dgm:prSet/>
      <dgm:spPr/>
      <dgm:t>
        <a:bodyPr/>
        <a:lstStyle/>
        <a:p>
          <a:endParaRPr lang="en-GB"/>
        </a:p>
      </dgm:t>
    </dgm:pt>
    <dgm:pt modelId="{00482BE1-6441-4A69-9F55-E3FEB656CAA7}">
      <dgm:prSet phldrT="[Text]"/>
      <dgm:spPr/>
      <dgm:t>
        <a:bodyPr/>
        <a:lstStyle/>
        <a:p>
          <a:r>
            <a:rPr lang="en-US" dirty="0"/>
            <a:t>Discontinue Landiolol according to Appendix B.</a:t>
          </a:r>
          <a:endParaRPr lang="en-GB" dirty="0"/>
        </a:p>
      </dgm:t>
    </dgm:pt>
    <dgm:pt modelId="{D8B4D574-84B3-4E87-B8E1-F627A95B9B36}" type="parTrans" cxnId="{2259B8CA-B3FF-4C4B-927A-AEB2825A5B38}">
      <dgm:prSet/>
      <dgm:spPr/>
      <dgm:t>
        <a:bodyPr/>
        <a:lstStyle/>
        <a:p>
          <a:endParaRPr lang="en-GB"/>
        </a:p>
      </dgm:t>
    </dgm:pt>
    <dgm:pt modelId="{3C02003E-A8B6-402C-9C49-2708D20EFA98}" type="sibTrans" cxnId="{2259B8CA-B3FF-4C4B-927A-AEB2825A5B38}">
      <dgm:prSet/>
      <dgm:spPr/>
      <dgm:t>
        <a:bodyPr/>
        <a:lstStyle/>
        <a:p>
          <a:endParaRPr lang="en-GB"/>
        </a:p>
      </dgm:t>
    </dgm:pt>
    <dgm:pt modelId="{CE2A3C2C-9F31-4DF1-B8C1-B5DD16B6CB1D}" type="pres">
      <dgm:prSet presAssocID="{9454E24C-84FC-4ADD-BA69-9DBBACB7A2F8}" presName="cycle" presStyleCnt="0">
        <dgm:presLayoutVars>
          <dgm:chMax val="1"/>
          <dgm:dir/>
          <dgm:animLvl val="ctr"/>
          <dgm:resizeHandles val="exact"/>
        </dgm:presLayoutVars>
      </dgm:prSet>
      <dgm:spPr/>
    </dgm:pt>
    <dgm:pt modelId="{D40F66D3-3401-4B48-9249-6747B4CB3667}" type="pres">
      <dgm:prSet presAssocID="{E06D0C4C-CFF4-4F93-95B9-0B4AE1B38CD8}" presName="centerShape" presStyleLbl="node0" presStyleIdx="0" presStyleCnt="1" custScaleX="121342" custScaleY="118117"/>
      <dgm:spPr/>
    </dgm:pt>
    <dgm:pt modelId="{078E818F-611E-419C-B3AD-82E01EC69D9A}" type="pres">
      <dgm:prSet presAssocID="{8035CC4B-E968-4318-9797-AA6A77CC9950}" presName="Name9" presStyleLbl="parChTrans1D2" presStyleIdx="0" presStyleCnt="4"/>
      <dgm:spPr/>
    </dgm:pt>
    <dgm:pt modelId="{C69D30AA-582B-472A-8465-EE6C73F01C7B}" type="pres">
      <dgm:prSet presAssocID="{8035CC4B-E968-4318-9797-AA6A77CC9950}" presName="connTx" presStyleLbl="parChTrans1D2" presStyleIdx="0" presStyleCnt="4"/>
      <dgm:spPr/>
    </dgm:pt>
    <dgm:pt modelId="{152EF9D0-8D3F-4586-9D62-5359FF7DD955}" type="pres">
      <dgm:prSet presAssocID="{338C4A80-D235-4152-921C-162FE5F80E9C}" presName="node" presStyleLbl="node1" presStyleIdx="0" presStyleCnt="4" custScaleX="161402" custScaleY="146692" custRadScaleRad="131404" custRadScaleInc="115963">
        <dgm:presLayoutVars>
          <dgm:bulletEnabled val="1"/>
        </dgm:presLayoutVars>
      </dgm:prSet>
      <dgm:spPr/>
    </dgm:pt>
    <dgm:pt modelId="{87B25DB6-4CE5-4F5D-B1DD-500F955B7F41}" type="pres">
      <dgm:prSet presAssocID="{FBA544EE-0375-4613-8FDB-FC80F94EA954}" presName="Name9" presStyleLbl="parChTrans1D2" presStyleIdx="1" presStyleCnt="4"/>
      <dgm:spPr/>
    </dgm:pt>
    <dgm:pt modelId="{53AD1A31-6723-4F3D-AA7A-B009F448A64F}" type="pres">
      <dgm:prSet presAssocID="{FBA544EE-0375-4613-8FDB-FC80F94EA954}" presName="connTx" presStyleLbl="parChTrans1D2" presStyleIdx="1" presStyleCnt="4"/>
      <dgm:spPr/>
    </dgm:pt>
    <dgm:pt modelId="{CB764AF5-CD31-4E3F-8B27-655B916754A2}" type="pres">
      <dgm:prSet presAssocID="{49C0E6AE-BE31-4F83-A9FD-9ACA6D7CD7F6}" presName="node" presStyleLbl="node1" presStyleIdx="1" presStyleCnt="4" custScaleX="161992" custScaleY="135406" custRadScaleRad="159611" custRadScaleInc="49802">
        <dgm:presLayoutVars>
          <dgm:bulletEnabled val="1"/>
        </dgm:presLayoutVars>
      </dgm:prSet>
      <dgm:spPr/>
    </dgm:pt>
    <dgm:pt modelId="{172B1F51-00E8-4D9D-A49E-7B4F3E84CA65}" type="pres">
      <dgm:prSet presAssocID="{9E6C6EBD-6A11-45D9-A580-DC7282CD978D}" presName="Name9" presStyleLbl="parChTrans1D2" presStyleIdx="2" presStyleCnt="4"/>
      <dgm:spPr/>
    </dgm:pt>
    <dgm:pt modelId="{B8C527C5-3973-4287-B2F7-8E37C8ED6C98}" type="pres">
      <dgm:prSet presAssocID="{9E6C6EBD-6A11-45D9-A580-DC7282CD978D}" presName="connTx" presStyleLbl="parChTrans1D2" presStyleIdx="2" presStyleCnt="4"/>
      <dgm:spPr/>
    </dgm:pt>
    <dgm:pt modelId="{C1D836CE-864F-4EC5-8E6B-74B669226A58}" type="pres">
      <dgm:prSet presAssocID="{6519444F-0ED8-477A-9F3F-F8F006E4D66E}" presName="node" presStyleLbl="node1" presStyleIdx="2" presStyleCnt="4" custScaleX="147850" custScaleY="137327" custRadScaleRad="144325" custRadScaleInc="132059">
        <dgm:presLayoutVars>
          <dgm:bulletEnabled val="1"/>
        </dgm:presLayoutVars>
      </dgm:prSet>
      <dgm:spPr/>
    </dgm:pt>
    <dgm:pt modelId="{C92FE8E9-E43B-4407-B620-B10620CE7B88}" type="pres">
      <dgm:prSet presAssocID="{D8B4D574-84B3-4E87-B8E1-F627A95B9B36}" presName="Name9" presStyleLbl="parChTrans1D2" presStyleIdx="3" presStyleCnt="4"/>
      <dgm:spPr/>
    </dgm:pt>
    <dgm:pt modelId="{A7EEB944-B9B8-45FB-8D78-0CCFA42CE148}" type="pres">
      <dgm:prSet presAssocID="{D8B4D574-84B3-4E87-B8E1-F627A95B9B36}" presName="connTx" presStyleLbl="parChTrans1D2" presStyleIdx="3" presStyleCnt="4"/>
      <dgm:spPr/>
    </dgm:pt>
    <dgm:pt modelId="{41C8F184-C46E-4E63-B7E4-4F1721748200}" type="pres">
      <dgm:prSet presAssocID="{00482BE1-6441-4A69-9F55-E3FEB656CAA7}" presName="node" presStyleLbl="node1" presStyleIdx="3" presStyleCnt="4" custScaleX="135196" custScaleY="135406" custRadScaleRad="133838" custRadScaleInc="61740">
        <dgm:presLayoutVars>
          <dgm:bulletEnabled val="1"/>
        </dgm:presLayoutVars>
      </dgm:prSet>
      <dgm:spPr/>
    </dgm:pt>
  </dgm:ptLst>
  <dgm:cxnLst>
    <dgm:cxn modelId="{304D2622-A68A-42AF-9E5B-A94DE3782B36}" srcId="{E06D0C4C-CFF4-4F93-95B9-0B4AE1B38CD8}" destId="{49C0E6AE-BE31-4F83-A9FD-9ACA6D7CD7F6}" srcOrd="1" destOrd="0" parTransId="{FBA544EE-0375-4613-8FDB-FC80F94EA954}" sibTransId="{AC91A9D5-6DC9-4FF3-A766-47F1AE57B2B6}"/>
    <dgm:cxn modelId="{6BF43B27-A8E4-4F24-8B22-E59CE5174393}" type="presOf" srcId="{8035CC4B-E968-4318-9797-AA6A77CC9950}" destId="{C69D30AA-582B-472A-8465-EE6C73F01C7B}" srcOrd="1" destOrd="0" presId="urn:microsoft.com/office/officeart/2005/8/layout/radial1"/>
    <dgm:cxn modelId="{85E66227-875A-43B6-B5BD-63FDB5CC1BA4}" type="presOf" srcId="{E06D0C4C-CFF4-4F93-95B9-0B4AE1B38CD8}" destId="{D40F66D3-3401-4B48-9249-6747B4CB3667}" srcOrd="0" destOrd="0" presId="urn:microsoft.com/office/officeart/2005/8/layout/radial1"/>
    <dgm:cxn modelId="{6DB9542B-35BB-457D-96DD-C692DEA30DD5}" type="presOf" srcId="{8035CC4B-E968-4318-9797-AA6A77CC9950}" destId="{078E818F-611E-419C-B3AD-82E01EC69D9A}" srcOrd="0" destOrd="0" presId="urn:microsoft.com/office/officeart/2005/8/layout/radial1"/>
    <dgm:cxn modelId="{FC989532-7F93-4D5F-9EBA-F72CA184FF6A}" type="presOf" srcId="{338C4A80-D235-4152-921C-162FE5F80E9C}" destId="{152EF9D0-8D3F-4586-9D62-5359FF7DD955}" srcOrd="0" destOrd="0" presId="urn:microsoft.com/office/officeart/2005/8/layout/radial1"/>
    <dgm:cxn modelId="{1324C73F-BEB9-4098-9F15-1AE046B26A8E}" type="presOf" srcId="{9E6C6EBD-6A11-45D9-A580-DC7282CD978D}" destId="{B8C527C5-3973-4287-B2F7-8E37C8ED6C98}" srcOrd="1" destOrd="0" presId="urn:microsoft.com/office/officeart/2005/8/layout/radial1"/>
    <dgm:cxn modelId="{45A1EA60-B368-4895-936D-429CE4220E31}" type="presOf" srcId="{00482BE1-6441-4A69-9F55-E3FEB656CAA7}" destId="{41C8F184-C46E-4E63-B7E4-4F1721748200}" srcOrd="0" destOrd="0" presId="urn:microsoft.com/office/officeart/2005/8/layout/radial1"/>
    <dgm:cxn modelId="{F176D44D-AC38-485A-A90A-B9CE675DDDC3}" type="presOf" srcId="{FBA544EE-0375-4613-8FDB-FC80F94EA954}" destId="{87B25DB6-4CE5-4F5D-B1DD-500F955B7F41}" srcOrd="0" destOrd="0" presId="urn:microsoft.com/office/officeart/2005/8/layout/radial1"/>
    <dgm:cxn modelId="{5D24364E-17D8-4252-BFFB-038399E6042D}" srcId="{E06D0C4C-CFF4-4F93-95B9-0B4AE1B38CD8}" destId="{338C4A80-D235-4152-921C-162FE5F80E9C}" srcOrd="0" destOrd="0" parTransId="{8035CC4B-E968-4318-9797-AA6A77CC9950}" sibTransId="{A335DA7E-20DB-41ED-A3D4-4B66F4F27B67}"/>
    <dgm:cxn modelId="{313DBF6F-18B4-4C48-A6AF-1738C170AC40}" type="presOf" srcId="{6519444F-0ED8-477A-9F3F-F8F006E4D66E}" destId="{C1D836CE-864F-4EC5-8E6B-74B669226A58}" srcOrd="0" destOrd="0" presId="urn:microsoft.com/office/officeart/2005/8/layout/radial1"/>
    <dgm:cxn modelId="{A2DA1458-73D4-4462-900E-D5DB20550C05}" type="presOf" srcId="{FBA544EE-0375-4613-8FDB-FC80F94EA954}" destId="{53AD1A31-6723-4F3D-AA7A-B009F448A64F}" srcOrd="1" destOrd="0" presId="urn:microsoft.com/office/officeart/2005/8/layout/radial1"/>
    <dgm:cxn modelId="{24315997-60E6-4CD0-9484-3A8BB85636C2}" type="presOf" srcId="{D8B4D574-84B3-4E87-B8E1-F627A95B9B36}" destId="{C92FE8E9-E43B-4407-B620-B10620CE7B88}" srcOrd="0" destOrd="0" presId="urn:microsoft.com/office/officeart/2005/8/layout/radial1"/>
    <dgm:cxn modelId="{DD9383AC-9E24-45AD-9D15-057332F4CD06}" type="presOf" srcId="{9454E24C-84FC-4ADD-BA69-9DBBACB7A2F8}" destId="{CE2A3C2C-9F31-4DF1-B8C1-B5DD16B6CB1D}" srcOrd="0" destOrd="0" presId="urn:microsoft.com/office/officeart/2005/8/layout/radial1"/>
    <dgm:cxn modelId="{0FB62ABD-361C-4B3B-8FD1-9AC532265E6D}" srcId="{E06D0C4C-CFF4-4F93-95B9-0B4AE1B38CD8}" destId="{6519444F-0ED8-477A-9F3F-F8F006E4D66E}" srcOrd="2" destOrd="0" parTransId="{9E6C6EBD-6A11-45D9-A580-DC7282CD978D}" sibTransId="{6787FD45-6195-493A-98B5-4A0E7665D415}"/>
    <dgm:cxn modelId="{586E5EC1-E9EC-4BDB-AF49-5FE8ADB0BA05}" srcId="{9454E24C-84FC-4ADD-BA69-9DBBACB7A2F8}" destId="{E06D0C4C-CFF4-4F93-95B9-0B4AE1B38CD8}" srcOrd="0" destOrd="0" parTransId="{363C1CB8-DC3D-4550-A353-DF9CBB65D14E}" sibTransId="{8A95BF95-655D-4DF9-B227-1064884BA311}"/>
    <dgm:cxn modelId="{2259B8CA-B3FF-4C4B-927A-AEB2825A5B38}" srcId="{E06D0C4C-CFF4-4F93-95B9-0B4AE1B38CD8}" destId="{00482BE1-6441-4A69-9F55-E3FEB656CAA7}" srcOrd="3" destOrd="0" parTransId="{D8B4D574-84B3-4E87-B8E1-F627A95B9B36}" sibTransId="{3C02003E-A8B6-402C-9C49-2708D20EFA98}"/>
    <dgm:cxn modelId="{A54743D4-820C-4CA6-B905-30DE7D91F133}" type="presOf" srcId="{9E6C6EBD-6A11-45D9-A580-DC7282CD978D}" destId="{172B1F51-00E8-4D9D-A49E-7B4F3E84CA65}" srcOrd="0" destOrd="0" presId="urn:microsoft.com/office/officeart/2005/8/layout/radial1"/>
    <dgm:cxn modelId="{985A36DD-96D4-494C-B213-C6769A97489B}" type="presOf" srcId="{49C0E6AE-BE31-4F83-A9FD-9ACA6D7CD7F6}" destId="{CB764AF5-CD31-4E3F-8B27-655B916754A2}" srcOrd="0" destOrd="0" presId="urn:microsoft.com/office/officeart/2005/8/layout/radial1"/>
    <dgm:cxn modelId="{0C02F9F2-F003-4F89-B897-01A86015BB38}" type="presOf" srcId="{D8B4D574-84B3-4E87-B8E1-F627A95B9B36}" destId="{A7EEB944-B9B8-45FB-8D78-0CCFA42CE148}" srcOrd="1" destOrd="0" presId="urn:microsoft.com/office/officeart/2005/8/layout/radial1"/>
    <dgm:cxn modelId="{CC8D62E4-7AD7-4FB0-A6F5-C8282EFC6829}" type="presParOf" srcId="{CE2A3C2C-9F31-4DF1-B8C1-B5DD16B6CB1D}" destId="{D40F66D3-3401-4B48-9249-6747B4CB3667}" srcOrd="0" destOrd="0" presId="urn:microsoft.com/office/officeart/2005/8/layout/radial1"/>
    <dgm:cxn modelId="{C21326B5-EBC5-4D67-ABC6-A2F483187BB5}" type="presParOf" srcId="{CE2A3C2C-9F31-4DF1-B8C1-B5DD16B6CB1D}" destId="{078E818F-611E-419C-B3AD-82E01EC69D9A}" srcOrd="1" destOrd="0" presId="urn:microsoft.com/office/officeart/2005/8/layout/radial1"/>
    <dgm:cxn modelId="{E48305E8-4AB6-4465-BC11-5FFF0B23BAC4}" type="presParOf" srcId="{078E818F-611E-419C-B3AD-82E01EC69D9A}" destId="{C69D30AA-582B-472A-8465-EE6C73F01C7B}" srcOrd="0" destOrd="0" presId="urn:microsoft.com/office/officeart/2005/8/layout/radial1"/>
    <dgm:cxn modelId="{726D4678-99DF-4BCF-A475-8D5029776ACC}" type="presParOf" srcId="{CE2A3C2C-9F31-4DF1-B8C1-B5DD16B6CB1D}" destId="{152EF9D0-8D3F-4586-9D62-5359FF7DD955}" srcOrd="2" destOrd="0" presId="urn:microsoft.com/office/officeart/2005/8/layout/radial1"/>
    <dgm:cxn modelId="{7FA319B2-33AC-4007-B2AB-0A150F3371A9}" type="presParOf" srcId="{CE2A3C2C-9F31-4DF1-B8C1-B5DD16B6CB1D}" destId="{87B25DB6-4CE5-4F5D-B1DD-500F955B7F41}" srcOrd="3" destOrd="0" presId="urn:microsoft.com/office/officeart/2005/8/layout/radial1"/>
    <dgm:cxn modelId="{6008AFD9-7A16-475E-B812-65846C8F7CF3}" type="presParOf" srcId="{87B25DB6-4CE5-4F5D-B1DD-500F955B7F41}" destId="{53AD1A31-6723-4F3D-AA7A-B009F448A64F}" srcOrd="0" destOrd="0" presId="urn:microsoft.com/office/officeart/2005/8/layout/radial1"/>
    <dgm:cxn modelId="{87305D18-717A-4A22-8002-54C1FEEF8CCD}" type="presParOf" srcId="{CE2A3C2C-9F31-4DF1-B8C1-B5DD16B6CB1D}" destId="{CB764AF5-CD31-4E3F-8B27-655B916754A2}" srcOrd="4" destOrd="0" presId="urn:microsoft.com/office/officeart/2005/8/layout/radial1"/>
    <dgm:cxn modelId="{DE5057A9-39C1-464A-8EBD-D94669E66804}" type="presParOf" srcId="{CE2A3C2C-9F31-4DF1-B8C1-B5DD16B6CB1D}" destId="{172B1F51-00E8-4D9D-A49E-7B4F3E84CA65}" srcOrd="5" destOrd="0" presId="urn:microsoft.com/office/officeart/2005/8/layout/radial1"/>
    <dgm:cxn modelId="{B4455ABD-71BC-4B4E-BA46-CD88C8895501}" type="presParOf" srcId="{172B1F51-00E8-4D9D-A49E-7B4F3E84CA65}" destId="{B8C527C5-3973-4287-B2F7-8E37C8ED6C98}" srcOrd="0" destOrd="0" presId="urn:microsoft.com/office/officeart/2005/8/layout/radial1"/>
    <dgm:cxn modelId="{A018A8F8-C168-4263-A36B-FD13BDE15282}" type="presParOf" srcId="{CE2A3C2C-9F31-4DF1-B8C1-B5DD16B6CB1D}" destId="{C1D836CE-864F-4EC5-8E6B-74B669226A58}" srcOrd="6" destOrd="0" presId="urn:microsoft.com/office/officeart/2005/8/layout/radial1"/>
    <dgm:cxn modelId="{B8B9CEBA-B820-4CF7-8FE7-10EAB20CF014}" type="presParOf" srcId="{CE2A3C2C-9F31-4DF1-B8C1-B5DD16B6CB1D}" destId="{C92FE8E9-E43B-4407-B620-B10620CE7B88}" srcOrd="7" destOrd="0" presId="urn:microsoft.com/office/officeart/2005/8/layout/radial1"/>
    <dgm:cxn modelId="{E33CFA78-3DC2-471F-A2A6-21A065FD7E0D}" type="presParOf" srcId="{C92FE8E9-E43B-4407-B620-B10620CE7B88}" destId="{A7EEB944-B9B8-45FB-8D78-0CCFA42CE148}" srcOrd="0" destOrd="0" presId="urn:microsoft.com/office/officeart/2005/8/layout/radial1"/>
    <dgm:cxn modelId="{111AFA29-4600-4740-875F-62049809B9C0}" type="presParOf" srcId="{CE2A3C2C-9F31-4DF1-B8C1-B5DD16B6CB1D}" destId="{41C8F184-C46E-4E63-B7E4-4F1721748200}" srcOrd="8"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4C3B5E1-4B7B-44B9-B009-D061DE5CFA06}"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GB"/>
        </a:p>
      </dgm:t>
    </dgm:pt>
    <dgm:pt modelId="{66C1615D-E74E-420A-AC9E-7647E5D1BF27}">
      <dgm:prSet phldrT="[Text]" custT="1"/>
      <dgm:spPr/>
      <dgm:t>
        <a:bodyPr/>
        <a:lstStyle/>
        <a:p>
          <a:r>
            <a:rPr lang="en-GB" sz="2400" dirty="0"/>
            <a:t>Eligibility and Randomisation</a:t>
          </a:r>
        </a:p>
      </dgm:t>
    </dgm:pt>
    <dgm:pt modelId="{266CAEE2-7CDD-4DBB-AAF6-1843E44A8233}" type="parTrans" cxnId="{DB603D98-6A4F-48CF-B8CB-15AD389A2E4F}">
      <dgm:prSet/>
      <dgm:spPr/>
      <dgm:t>
        <a:bodyPr/>
        <a:lstStyle/>
        <a:p>
          <a:endParaRPr lang="en-GB" sz="2400"/>
        </a:p>
      </dgm:t>
    </dgm:pt>
    <dgm:pt modelId="{97126B55-0CBF-431F-9108-6D4312399A95}" type="sibTrans" cxnId="{DB603D98-6A4F-48CF-B8CB-15AD389A2E4F}">
      <dgm:prSet/>
      <dgm:spPr/>
      <dgm:t>
        <a:bodyPr/>
        <a:lstStyle/>
        <a:p>
          <a:endParaRPr lang="en-GB" sz="2400"/>
        </a:p>
      </dgm:t>
    </dgm:pt>
    <dgm:pt modelId="{AEB32601-F887-498E-B451-ADE894C2F861}">
      <dgm:prSet phldrT="[Text]" custT="1"/>
      <dgm:spPr/>
      <dgm:t>
        <a:bodyPr/>
        <a:lstStyle/>
        <a:p>
          <a:r>
            <a:rPr lang="en-GB" sz="1600" dirty="0"/>
            <a:t>Confirmation of eligibility and informed consent will be taken at (or leading up to) Day 0</a:t>
          </a:r>
        </a:p>
      </dgm:t>
    </dgm:pt>
    <dgm:pt modelId="{A7C056C8-0D33-4C83-BC4D-2DD5C982E719}" type="parTrans" cxnId="{CD13D87E-90BD-47DD-9618-E9A24DBB096E}">
      <dgm:prSet/>
      <dgm:spPr/>
      <dgm:t>
        <a:bodyPr/>
        <a:lstStyle/>
        <a:p>
          <a:endParaRPr lang="en-GB" sz="2400"/>
        </a:p>
      </dgm:t>
    </dgm:pt>
    <dgm:pt modelId="{5AC81EEE-A14E-4A3E-9826-7C9F6DB65655}" type="sibTrans" cxnId="{CD13D87E-90BD-47DD-9618-E9A24DBB096E}">
      <dgm:prSet/>
      <dgm:spPr/>
      <dgm:t>
        <a:bodyPr/>
        <a:lstStyle/>
        <a:p>
          <a:endParaRPr lang="en-GB" sz="2400"/>
        </a:p>
      </dgm:t>
    </dgm:pt>
    <dgm:pt modelId="{9357E17A-2638-43CD-A221-1DCB2162762A}">
      <dgm:prSet phldrT="[Text]" custT="1"/>
      <dgm:spPr/>
      <dgm:t>
        <a:bodyPr/>
        <a:lstStyle/>
        <a:p>
          <a:r>
            <a:rPr lang="en-GB" sz="1600" dirty="0"/>
            <a:t>Randomisation (via IVR)</a:t>
          </a:r>
        </a:p>
      </dgm:t>
    </dgm:pt>
    <dgm:pt modelId="{8C9CF94E-C41E-4822-91D8-57755C55C325}" type="parTrans" cxnId="{9C8ADD23-784E-4CA5-892F-9C3BE76FB98E}">
      <dgm:prSet/>
      <dgm:spPr/>
      <dgm:t>
        <a:bodyPr/>
        <a:lstStyle/>
        <a:p>
          <a:endParaRPr lang="en-GB" sz="2400"/>
        </a:p>
      </dgm:t>
    </dgm:pt>
    <dgm:pt modelId="{BBD6EAF0-A29E-49A8-9AAB-7FF97906DD1A}" type="sibTrans" cxnId="{9C8ADD23-784E-4CA5-892F-9C3BE76FB98E}">
      <dgm:prSet/>
      <dgm:spPr/>
      <dgm:t>
        <a:bodyPr/>
        <a:lstStyle/>
        <a:p>
          <a:endParaRPr lang="en-GB" sz="2400"/>
        </a:p>
      </dgm:t>
    </dgm:pt>
    <dgm:pt modelId="{3483BE03-4440-4994-86AB-D443D4FC6A19}">
      <dgm:prSet phldrT="[Text]" custT="1"/>
      <dgm:spPr/>
      <dgm:t>
        <a:bodyPr/>
        <a:lstStyle/>
        <a:p>
          <a:r>
            <a:rPr lang="en-GB" sz="2400" dirty="0"/>
            <a:t>Baseline Assessments</a:t>
          </a:r>
        </a:p>
      </dgm:t>
    </dgm:pt>
    <dgm:pt modelId="{EE667D1A-B25E-4F2E-A896-61B3E0B78C09}" type="parTrans" cxnId="{8BB2E677-97C0-47C3-B395-1E46A072B648}">
      <dgm:prSet/>
      <dgm:spPr/>
      <dgm:t>
        <a:bodyPr/>
        <a:lstStyle/>
        <a:p>
          <a:endParaRPr lang="en-GB" sz="2400"/>
        </a:p>
      </dgm:t>
    </dgm:pt>
    <dgm:pt modelId="{66353E34-BEF8-4044-A838-8570600CB66E}" type="sibTrans" cxnId="{8BB2E677-97C0-47C3-B395-1E46A072B648}">
      <dgm:prSet/>
      <dgm:spPr/>
      <dgm:t>
        <a:bodyPr/>
        <a:lstStyle/>
        <a:p>
          <a:endParaRPr lang="en-GB" sz="2400"/>
        </a:p>
      </dgm:t>
    </dgm:pt>
    <dgm:pt modelId="{6F042B83-619D-41AC-AE6F-29D5953BD310}">
      <dgm:prSet phldrT="[Text]" custT="1"/>
      <dgm:spPr/>
      <dgm:t>
        <a:bodyPr/>
        <a:lstStyle/>
        <a:p>
          <a:r>
            <a:rPr lang="en-GB" sz="1600" dirty="0"/>
            <a:t>Baseline characteristics/demographic data</a:t>
          </a:r>
        </a:p>
      </dgm:t>
    </dgm:pt>
    <dgm:pt modelId="{70305AE6-15FD-4567-8003-8CE9FE6E5997}" type="parTrans" cxnId="{A85E936D-61E2-4F7E-B642-10B46ED91C6D}">
      <dgm:prSet/>
      <dgm:spPr/>
      <dgm:t>
        <a:bodyPr/>
        <a:lstStyle/>
        <a:p>
          <a:endParaRPr lang="en-GB" sz="2400"/>
        </a:p>
      </dgm:t>
    </dgm:pt>
    <dgm:pt modelId="{4B37A6B3-C8D9-4491-8741-6F8843DD64BA}" type="sibTrans" cxnId="{A85E936D-61E2-4F7E-B642-10B46ED91C6D}">
      <dgm:prSet/>
      <dgm:spPr/>
      <dgm:t>
        <a:bodyPr/>
        <a:lstStyle/>
        <a:p>
          <a:endParaRPr lang="en-GB" sz="2400"/>
        </a:p>
      </dgm:t>
    </dgm:pt>
    <dgm:pt modelId="{159F2B66-EFCE-40CB-AD82-59BDE39CA12E}">
      <dgm:prSet phldrT="[Text]" custT="1"/>
      <dgm:spPr/>
      <dgm:t>
        <a:bodyPr/>
        <a:lstStyle/>
        <a:p>
          <a:r>
            <a:rPr lang="en-GB" sz="1600" dirty="0"/>
            <a:t>Medical history</a:t>
          </a:r>
        </a:p>
      </dgm:t>
    </dgm:pt>
    <dgm:pt modelId="{66638A3A-A04D-4638-B8BE-7029EAC7147C}" type="parTrans" cxnId="{44DB6022-F099-4BCF-97B9-64C397E2C98B}">
      <dgm:prSet/>
      <dgm:spPr/>
      <dgm:t>
        <a:bodyPr/>
        <a:lstStyle/>
        <a:p>
          <a:endParaRPr lang="en-GB" sz="2400"/>
        </a:p>
      </dgm:t>
    </dgm:pt>
    <dgm:pt modelId="{D2B5F60E-20F7-4DD7-A26C-061595E15B1D}" type="sibTrans" cxnId="{44DB6022-F099-4BCF-97B9-64C397E2C98B}">
      <dgm:prSet/>
      <dgm:spPr/>
      <dgm:t>
        <a:bodyPr/>
        <a:lstStyle/>
        <a:p>
          <a:endParaRPr lang="en-GB" sz="2400"/>
        </a:p>
      </dgm:t>
    </dgm:pt>
    <dgm:pt modelId="{E20BE337-53A8-4052-86CE-5ABB6F1EE026}">
      <dgm:prSet phldrT="[Text]" custT="1"/>
      <dgm:spPr/>
      <dgm:t>
        <a:bodyPr/>
        <a:lstStyle/>
        <a:p>
          <a:r>
            <a:rPr lang="en-GB" sz="1600" dirty="0"/>
            <a:t>Electrocardiogram (ECG)</a:t>
          </a:r>
        </a:p>
      </dgm:t>
    </dgm:pt>
    <dgm:pt modelId="{3542E97E-27A0-40D7-BA89-BB3451AE47B7}" type="parTrans" cxnId="{2746A6D6-0B08-45E2-A06F-82BF57FFCD66}">
      <dgm:prSet/>
      <dgm:spPr/>
      <dgm:t>
        <a:bodyPr/>
        <a:lstStyle/>
        <a:p>
          <a:endParaRPr lang="en-GB" sz="2400"/>
        </a:p>
      </dgm:t>
    </dgm:pt>
    <dgm:pt modelId="{686C6B3D-D297-4284-B7F5-D1A866890E3F}" type="sibTrans" cxnId="{2746A6D6-0B08-45E2-A06F-82BF57FFCD66}">
      <dgm:prSet/>
      <dgm:spPr/>
      <dgm:t>
        <a:bodyPr/>
        <a:lstStyle/>
        <a:p>
          <a:endParaRPr lang="en-GB" sz="2400"/>
        </a:p>
      </dgm:t>
    </dgm:pt>
    <dgm:pt modelId="{63D166FE-7F23-4B7B-9A28-34482EC40B89}">
      <dgm:prSet phldrT="[Text]" custT="1"/>
      <dgm:spPr/>
      <dgm:t>
        <a:bodyPr/>
        <a:lstStyle/>
        <a:p>
          <a:r>
            <a:rPr lang="en-GB" sz="1600" dirty="0"/>
            <a:t>Pregnancy test on women of childbearing potential at discretion of the local investigator</a:t>
          </a:r>
        </a:p>
      </dgm:t>
    </dgm:pt>
    <dgm:pt modelId="{68E61BAC-2213-4924-A0C2-FF8C8A033796}" type="parTrans" cxnId="{716DA067-64C0-4565-84A9-1173827D7993}">
      <dgm:prSet/>
      <dgm:spPr/>
      <dgm:t>
        <a:bodyPr/>
        <a:lstStyle/>
        <a:p>
          <a:endParaRPr lang="en-GB" sz="2400"/>
        </a:p>
      </dgm:t>
    </dgm:pt>
    <dgm:pt modelId="{B26B0563-81F9-49F8-A753-99E83FD9BCB8}" type="sibTrans" cxnId="{716DA067-64C0-4565-84A9-1173827D7993}">
      <dgm:prSet/>
      <dgm:spPr/>
      <dgm:t>
        <a:bodyPr/>
        <a:lstStyle/>
        <a:p>
          <a:endParaRPr lang="en-GB" sz="2400"/>
        </a:p>
      </dgm:t>
    </dgm:pt>
    <dgm:pt modelId="{4AB4BB0C-B4C8-4A1B-87CF-F544468761CB}">
      <dgm:prSet phldrT="[Text]" custT="1"/>
      <dgm:spPr/>
      <dgm:t>
        <a:bodyPr/>
        <a:lstStyle/>
        <a:p>
          <a:r>
            <a:rPr lang="en-GB" sz="1600" dirty="0"/>
            <a:t>Weight</a:t>
          </a:r>
        </a:p>
      </dgm:t>
    </dgm:pt>
    <dgm:pt modelId="{5D274698-38B1-4A68-B1F8-D956EA067E51}" type="parTrans" cxnId="{DAFCDBF8-8401-40E7-9E21-34BAED6DD88C}">
      <dgm:prSet/>
      <dgm:spPr/>
      <dgm:t>
        <a:bodyPr/>
        <a:lstStyle/>
        <a:p>
          <a:endParaRPr lang="en-GB" sz="2400"/>
        </a:p>
      </dgm:t>
    </dgm:pt>
    <dgm:pt modelId="{F775E82C-341B-44FA-9484-1DD0C0A3297C}" type="sibTrans" cxnId="{DAFCDBF8-8401-40E7-9E21-34BAED6DD88C}">
      <dgm:prSet/>
      <dgm:spPr/>
      <dgm:t>
        <a:bodyPr/>
        <a:lstStyle/>
        <a:p>
          <a:endParaRPr lang="en-GB" sz="2400"/>
        </a:p>
      </dgm:t>
    </dgm:pt>
    <dgm:pt modelId="{6312BC59-2891-4B0A-BA59-28490F672BEA}">
      <dgm:prSet phldrT="[Text]" custT="1"/>
      <dgm:spPr/>
      <dgm:t>
        <a:bodyPr/>
        <a:lstStyle/>
        <a:p>
          <a:r>
            <a:rPr lang="en-GB" sz="2400" dirty="0"/>
            <a:t>ACTIONS</a:t>
          </a:r>
        </a:p>
      </dgm:t>
    </dgm:pt>
    <dgm:pt modelId="{398A1A45-2BC0-4CB1-A7C2-DD88B7DBE59A}" type="parTrans" cxnId="{31926329-78D1-4086-B9F9-A6FF8D568D4A}">
      <dgm:prSet/>
      <dgm:spPr/>
      <dgm:t>
        <a:bodyPr/>
        <a:lstStyle/>
        <a:p>
          <a:endParaRPr lang="en-GB" sz="2400"/>
        </a:p>
      </dgm:t>
    </dgm:pt>
    <dgm:pt modelId="{22DE5EF9-D077-4F43-BBA1-F967C18D9C07}" type="sibTrans" cxnId="{31926329-78D1-4086-B9F9-A6FF8D568D4A}">
      <dgm:prSet/>
      <dgm:spPr/>
      <dgm:t>
        <a:bodyPr/>
        <a:lstStyle/>
        <a:p>
          <a:endParaRPr lang="en-GB" sz="2400"/>
        </a:p>
      </dgm:t>
    </dgm:pt>
    <dgm:pt modelId="{FEC82216-6114-420A-9F8B-9728B1BD7310}">
      <dgm:prSet phldrT="[Text]" custT="1"/>
      <dgm:spPr/>
      <dgm:t>
        <a:bodyPr/>
        <a:lstStyle/>
        <a:p>
          <a:r>
            <a:rPr lang="en-GB" sz="1600" dirty="0"/>
            <a:t>Reconstitute, dispense &amp; start IMP infusion if allocated to landiolol arm (ICU Inventory Log)</a:t>
          </a:r>
        </a:p>
      </dgm:t>
    </dgm:pt>
    <dgm:pt modelId="{A9B6B93E-8F98-482B-B17A-A56DEBC0EAFB}" type="parTrans" cxnId="{FE017365-0552-4513-9AF8-91F7944DFE73}">
      <dgm:prSet/>
      <dgm:spPr/>
      <dgm:t>
        <a:bodyPr/>
        <a:lstStyle/>
        <a:p>
          <a:endParaRPr lang="en-GB" sz="2400"/>
        </a:p>
      </dgm:t>
    </dgm:pt>
    <dgm:pt modelId="{B9200A45-CDED-4414-A57E-F38AB9E8847F}" type="sibTrans" cxnId="{FE017365-0552-4513-9AF8-91F7944DFE73}">
      <dgm:prSet/>
      <dgm:spPr/>
      <dgm:t>
        <a:bodyPr/>
        <a:lstStyle/>
        <a:p>
          <a:endParaRPr lang="en-GB" sz="2400"/>
        </a:p>
      </dgm:t>
    </dgm:pt>
    <dgm:pt modelId="{EEE2310C-C474-4DED-BA42-29D2E7D3E4E4}">
      <dgm:prSet phldrT="[Text]" custT="1"/>
      <dgm:spPr/>
      <dgm:t>
        <a:bodyPr/>
        <a:lstStyle/>
        <a:p>
          <a:r>
            <a:rPr lang="en-GB" sz="1600" dirty="0">
              <a:solidFill>
                <a:prstClr val="black"/>
              </a:solidFill>
            </a:rPr>
            <a:t>Record landiolol infusion details (number of vials used etc.)</a:t>
          </a:r>
          <a:endParaRPr lang="en-GB" sz="1600" dirty="0"/>
        </a:p>
      </dgm:t>
    </dgm:pt>
    <dgm:pt modelId="{EAD7AF66-F797-4CAC-8F64-97BA57D9651F}" type="parTrans" cxnId="{F5860FCF-2406-4BDC-8C3E-111DFF0B00C2}">
      <dgm:prSet/>
      <dgm:spPr/>
      <dgm:t>
        <a:bodyPr/>
        <a:lstStyle/>
        <a:p>
          <a:endParaRPr lang="en-GB" sz="2400"/>
        </a:p>
      </dgm:t>
    </dgm:pt>
    <dgm:pt modelId="{9E735964-CA49-4A3A-9A5C-0B5A96CEB446}" type="sibTrans" cxnId="{F5860FCF-2406-4BDC-8C3E-111DFF0B00C2}">
      <dgm:prSet/>
      <dgm:spPr/>
      <dgm:t>
        <a:bodyPr/>
        <a:lstStyle/>
        <a:p>
          <a:endParaRPr lang="en-GB" sz="2400"/>
        </a:p>
      </dgm:t>
    </dgm:pt>
    <dgm:pt modelId="{AED02735-5F9B-4071-9D99-6675072092AE}">
      <dgm:prSet phldrT="[Text]" custT="1"/>
      <dgm:spPr/>
      <dgm:t>
        <a:bodyPr/>
        <a:lstStyle/>
        <a:p>
          <a:r>
            <a:rPr lang="en-GB" sz="1600" dirty="0">
              <a:solidFill>
                <a:prstClr val="black"/>
              </a:solidFill>
            </a:rPr>
            <a:t>Record AEs/report SAEs following randomisation</a:t>
          </a:r>
          <a:endParaRPr lang="en-GB" sz="1600" dirty="0"/>
        </a:p>
      </dgm:t>
    </dgm:pt>
    <dgm:pt modelId="{AEC37339-5951-4008-908D-4393767B6942}" type="parTrans" cxnId="{9477E855-4B89-4688-BC2E-CB7EEBBDFC92}">
      <dgm:prSet/>
      <dgm:spPr/>
      <dgm:t>
        <a:bodyPr/>
        <a:lstStyle/>
        <a:p>
          <a:endParaRPr lang="en-GB" sz="2400"/>
        </a:p>
      </dgm:t>
    </dgm:pt>
    <dgm:pt modelId="{02848686-5AF0-4C6A-88EA-317B386D87CE}" type="sibTrans" cxnId="{9477E855-4B89-4688-BC2E-CB7EEBBDFC92}">
      <dgm:prSet/>
      <dgm:spPr/>
      <dgm:t>
        <a:bodyPr/>
        <a:lstStyle/>
        <a:p>
          <a:endParaRPr lang="en-GB" sz="2400"/>
        </a:p>
      </dgm:t>
    </dgm:pt>
    <dgm:pt modelId="{420538CD-C029-4511-BCD0-CF56A717170E}" type="pres">
      <dgm:prSet presAssocID="{A4C3B5E1-4B7B-44B9-B009-D061DE5CFA06}" presName="vert0" presStyleCnt="0">
        <dgm:presLayoutVars>
          <dgm:dir/>
          <dgm:animOne val="branch"/>
          <dgm:animLvl val="lvl"/>
        </dgm:presLayoutVars>
      </dgm:prSet>
      <dgm:spPr/>
    </dgm:pt>
    <dgm:pt modelId="{0734B54D-4655-48F9-AA84-D56C0D5E4003}" type="pres">
      <dgm:prSet presAssocID="{66C1615D-E74E-420A-AC9E-7647E5D1BF27}" presName="thickLine" presStyleLbl="alignNode1" presStyleIdx="0" presStyleCnt="3"/>
      <dgm:spPr/>
    </dgm:pt>
    <dgm:pt modelId="{5C335039-B949-4C07-8A65-749BFCF9A63F}" type="pres">
      <dgm:prSet presAssocID="{66C1615D-E74E-420A-AC9E-7647E5D1BF27}" presName="horz1" presStyleCnt="0"/>
      <dgm:spPr/>
    </dgm:pt>
    <dgm:pt modelId="{9F9D7867-E11B-4A0E-B7E0-A404F1BD9740}" type="pres">
      <dgm:prSet presAssocID="{66C1615D-E74E-420A-AC9E-7647E5D1BF27}" presName="tx1" presStyleLbl="revTx" presStyleIdx="0" presStyleCnt="13"/>
      <dgm:spPr/>
    </dgm:pt>
    <dgm:pt modelId="{380993E0-E7ED-4945-ABBF-A2DD46202153}" type="pres">
      <dgm:prSet presAssocID="{66C1615D-E74E-420A-AC9E-7647E5D1BF27}" presName="vert1" presStyleCnt="0"/>
      <dgm:spPr/>
    </dgm:pt>
    <dgm:pt modelId="{7CEB127E-E71F-499D-AD80-0CFF139652A3}" type="pres">
      <dgm:prSet presAssocID="{AEB32601-F887-498E-B451-ADE894C2F861}" presName="vertSpace2a" presStyleCnt="0"/>
      <dgm:spPr/>
    </dgm:pt>
    <dgm:pt modelId="{3FD01A0F-1694-457F-8413-74156E0DA365}" type="pres">
      <dgm:prSet presAssocID="{AEB32601-F887-498E-B451-ADE894C2F861}" presName="horz2" presStyleCnt="0"/>
      <dgm:spPr/>
    </dgm:pt>
    <dgm:pt modelId="{BB3EA018-ED12-4800-AF7C-35419C344C00}" type="pres">
      <dgm:prSet presAssocID="{AEB32601-F887-498E-B451-ADE894C2F861}" presName="horzSpace2" presStyleCnt="0"/>
      <dgm:spPr/>
    </dgm:pt>
    <dgm:pt modelId="{C3369903-696C-41AE-8ECB-F7456BF79C28}" type="pres">
      <dgm:prSet presAssocID="{AEB32601-F887-498E-B451-ADE894C2F861}" presName="tx2" presStyleLbl="revTx" presStyleIdx="1" presStyleCnt="13"/>
      <dgm:spPr/>
    </dgm:pt>
    <dgm:pt modelId="{4278B29F-1CA4-4A02-8748-F75AFF939C99}" type="pres">
      <dgm:prSet presAssocID="{AEB32601-F887-498E-B451-ADE894C2F861}" presName="vert2" presStyleCnt="0"/>
      <dgm:spPr/>
    </dgm:pt>
    <dgm:pt modelId="{EC3DF8D8-9295-4DFF-950D-321A61959444}" type="pres">
      <dgm:prSet presAssocID="{AEB32601-F887-498E-B451-ADE894C2F861}" presName="thinLine2b" presStyleLbl="callout" presStyleIdx="0" presStyleCnt="10" custLinFactY="-337305" custLinFactNeighborY="-400000"/>
      <dgm:spPr/>
    </dgm:pt>
    <dgm:pt modelId="{752E28AD-3BCD-4DE6-AA60-4D1B92E01E44}" type="pres">
      <dgm:prSet presAssocID="{AEB32601-F887-498E-B451-ADE894C2F861}" presName="vertSpace2b" presStyleCnt="0"/>
      <dgm:spPr/>
    </dgm:pt>
    <dgm:pt modelId="{CD947850-7037-4AE6-BFC3-F3D4AADFEEC6}" type="pres">
      <dgm:prSet presAssocID="{9357E17A-2638-43CD-A221-1DCB2162762A}" presName="horz2" presStyleCnt="0"/>
      <dgm:spPr/>
    </dgm:pt>
    <dgm:pt modelId="{A0BE0D5D-4327-4E8D-8743-67392BE25EB4}" type="pres">
      <dgm:prSet presAssocID="{9357E17A-2638-43CD-A221-1DCB2162762A}" presName="horzSpace2" presStyleCnt="0"/>
      <dgm:spPr/>
    </dgm:pt>
    <dgm:pt modelId="{9CF257CF-53C9-4AFD-B38A-AABBCDE4B3E0}" type="pres">
      <dgm:prSet presAssocID="{9357E17A-2638-43CD-A221-1DCB2162762A}" presName="tx2" presStyleLbl="revTx" presStyleIdx="2" presStyleCnt="13" custLinFactNeighborX="-156" custLinFactNeighborY="-29022"/>
      <dgm:spPr/>
    </dgm:pt>
    <dgm:pt modelId="{D73A2185-0284-403C-8D16-423D64EF35F3}" type="pres">
      <dgm:prSet presAssocID="{9357E17A-2638-43CD-A221-1DCB2162762A}" presName="vert2" presStyleCnt="0"/>
      <dgm:spPr/>
    </dgm:pt>
    <dgm:pt modelId="{E331C90C-006E-4BCB-8CB6-8CBE23EA4576}" type="pres">
      <dgm:prSet presAssocID="{9357E17A-2638-43CD-A221-1DCB2162762A}" presName="thinLine2b" presStyleLbl="callout" presStyleIdx="1" presStyleCnt="10" custLinFactY="-700000" custLinFactNeighborY="-743782"/>
      <dgm:spPr/>
    </dgm:pt>
    <dgm:pt modelId="{46D98A6A-09F2-4FCF-8B56-4868DCBC2F8B}" type="pres">
      <dgm:prSet presAssocID="{9357E17A-2638-43CD-A221-1DCB2162762A}" presName="vertSpace2b" presStyleCnt="0"/>
      <dgm:spPr/>
    </dgm:pt>
    <dgm:pt modelId="{B25E605F-31CD-437F-9DF3-F65B308D5278}" type="pres">
      <dgm:prSet presAssocID="{3483BE03-4440-4994-86AB-D443D4FC6A19}" presName="thickLine" presStyleLbl="alignNode1" presStyleIdx="1" presStyleCnt="3" custLinFactNeighborY="-33052"/>
      <dgm:spPr/>
    </dgm:pt>
    <dgm:pt modelId="{3BA80851-34D8-4217-92BD-7CB86E1DDD48}" type="pres">
      <dgm:prSet presAssocID="{3483BE03-4440-4994-86AB-D443D4FC6A19}" presName="horz1" presStyleCnt="0"/>
      <dgm:spPr/>
    </dgm:pt>
    <dgm:pt modelId="{FD8D5269-784E-4B6D-8AF4-92E1DACA5531}" type="pres">
      <dgm:prSet presAssocID="{3483BE03-4440-4994-86AB-D443D4FC6A19}" presName="tx1" presStyleLbl="revTx" presStyleIdx="3" presStyleCnt="13" custLinFactNeighborX="611" custLinFactNeighborY="-31703"/>
      <dgm:spPr/>
    </dgm:pt>
    <dgm:pt modelId="{6898E795-56C9-469D-88F1-F077233E4C0D}" type="pres">
      <dgm:prSet presAssocID="{3483BE03-4440-4994-86AB-D443D4FC6A19}" presName="vert1" presStyleCnt="0"/>
      <dgm:spPr/>
    </dgm:pt>
    <dgm:pt modelId="{B10EF41B-9045-4167-AA44-15F2A5900D49}" type="pres">
      <dgm:prSet presAssocID="{6F042B83-619D-41AC-AE6F-29D5953BD310}" presName="vertSpace2a" presStyleCnt="0"/>
      <dgm:spPr/>
    </dgm:pt>
    <dgm:pt modelId="{3317D2ED-9EF3-45B4-8B95-79E85C7F275B}" type="pres">
      <dgm:prSet presAssocID="{6F042B83-619D-41AC-AE6F-29D5953BD310}" presName="horz2" presStyleCnt="0"/>
      <dgm:spPr/>
    </dgm:pt>
    <dgm:pt modelId="{C977EA42-AA33-47CA-80A9-852601336174}" type="pres">
      <dgm:prSet presAssocID="{6F042B83-619D-41AC-AE6F-29D5953BD310}" presName="horzSpace2" presStyleCnt="0"/>
      <dgm:spPr/>
    </dgm:pt>
    <dgm:pt modelId="{B88DC228-5D73-4610-9377-CC448F72D0AC}" type="pres">
      <dgm:prSet presAssocID="{6F042B83-619D-41AC-AE6F-29D5953BD310}" presName="tx2" presStyleLbl="revTx" presStyleIdx="4" presStyleCnt="13" custLinFactY="200000" custLinFactNeighborY="208481"/>
      <dgm:spPr/>
    </dgm:pt>
    <dgm:pt modelId="{9941D3A4-15EE-40A3-A87E-FC7001A8B3AB}" type="pres">
      <dgm:prSet presAssocID="{6F042B83-619D-41AC-AE6F-29D5953BD310}" presName="vert2" presStyleCnt="0"/>
      <dgm:spPr/>
    </dgm:pt>
    <dgm:pt modelId="{F620965C-E610-4137-8E3E-2F1F2FF65E2B}" type="pres">
      <dgm:prSet presAssocID="{6F042B83-619D-41AC-AE6F-29D5953BD310}" presName="thinLine2b" presStyleLbl="callout" presStyleIdx="2" presStyleCnt="10" custLinFactY="1600000" custLinFactNeighborX="-751" custLinFactNeighborY="1663533"/>
      <dgm:spPr/>
    </dgm:pt>
    <dgm:pt modelId="{99E92235-CE64-4FE6-8F16-F9CE9D2313CB}" type="pres">
      <dgm:prSet presAssocID="{6F042B83-619D-41AC-AE6F-29D5953BD310}" presName="vertSpace2b" presStyleCnt="0"/>
      <dgm:spPr/>
    </dgm:pt>
    <dgm:pt modelId="{7A866706-52C4-46DF-8A7B-A0164A636953}" type="pres">
      <dgm:prSet presAssocID="{159F2B66-EFCE-40CB-AD82-59BDE39CA12E}" presName="horz2" presStyleCnt="0"/>
      <dgm:spPr/>
    </dgm:pt>
    <dgm:pt modelId="{38BCB354-4836-4AC2-93AB-6620FDCBB53E}" type="pres">
      <dgm:prSet presAssocID="{159F2B66-EFCE-40CB-AD82-59BDE39CA12E}" presName="horzSpace2" presStyleCnt="0"/>
      <dgm:spPr/>
    </dgm:pt>
    <dgm:pt modelId="{8CA95F3F-B6E9-4404-BC08-86D48F8E8813}" type="pres">
      <dgm:prSet presAssocID="{159F2B66-EFCE-40CB-AD82-59BDE39CA12E}" presName="tx2" presStyleLbl="revTx" presStyleIdx="5" presStyleCnt="13" custLinFactY="67483" custLinFactNeighborX="-156" custLinFactNeighborY="100000"/>
      <dgm:spPr/>
    </dgm:pt>
    <dgm:pt modelId="{839D9056-E715-4448-A8F4-5AA113C9FCE5}" type="pres">
      <dgm:prSet presAssocID="{159F2B66-EFCE-40CB-AD82-59BDE39CA12E}" presName="vert2" presStyleCnt="0"/>
      <dgm:spPr/>
    </dgm:pt>
    <dgm:pt modelId="{03A4C089-8899-49AC-8776-397A09A6DB07}" type="pres">
      <dgm:prSet presAssocID="{159F2B66-EFCE-40CB-AD82-59BDE39CA12E}" presName="thinLine2b" presStyleLbl="callout" presStyleIdx="3" presStyleCnt="10" custLinFactY="239193" custLinFactNeighborX="-751" custLinFactNeighborY="300000"/>
      <dgm:spPr/>
    </dgm:pt>
    <dgm:pt modelId="{EA940ABA-9057-4176-AF17-1D17E5542E13}" type="pres">
      <dgm:prSet presAssocID="{159F2B66-EFCE-40CB-AD82-59BDE39CA12E}" presName="vertSpace2b" presStyleCnt="0"/>
      <dgm:spPr/>
    </dgm:pt>
    <dgm:pt modelId="{DE3A9437-9C9C-49E2-B60E-F90DB199FDE4}" type="pres">
      <dgm:prSet presAssocID="{E20BE337-53A8-4052-86CE-5ABB6F1EE026}" presName="horz2" presStyleCnt="0"/>
      <dgm:spPr/>
    </dgm:pt>
    <dgm:pt modelId="{64D8C797-5C95-401F-8123-D5B0E747790A}" type="pres">
      <dgm:prSet presAssocID="{E20BE337-53A8-4052-86CE-5ABB6F1EE026}" presName="horzSpace2" presStyleCnt="0"/>
      <dgm:spPr/>
    </dgm:pt>
    <dgm:pt modelId="{4C195F62-B9B4-40C7-80D8-BFE5E4B96031}" type="pres">
      <dgm:prSet presAssocID="{E20BE337-53A8-4052-86CE-5ABB6F1EE026}" presName="tx2" presStyleLbl="revTx" presStyleIdx="6" presStyleCnt="13" custLinFactNeighborX="-312" custLinFactNeighborY="-87830"/>
      <dgm:spPr/>
    </dgm:pt>
    <dgm:pt modelId="{E310BE75-2450-4918-B434-9C66E2C185FF}" type="pres">
      <dgm:prSet presAssocID="{E20BE337-53A8-4052-86CE-5ABB6F1EE026}" presName="vert2" presStyleCnt="0"/>
      <dgm:spPr/>
    </dgm:pt>
    <dgm:pt modelId="{CAD37779-31C3-4974-AACB-5D52EF07123F}" type="pres">
      <dgm:prSet presAssocID="{E20BE337-53A8-4052-86CE-5ABB6F1EE026}" presName="thinLine2b" presStyleLbl="callout" presStyleIdx="4" presStyleCnt="10" custLinFactY="-1151800" custLinFactNeighborX="-751" custLinFactNeighborY="-1200000"/>
      <dgm:spPr/>
    </dgm:pt>
    <dgm:pt modelId="{0043F76E-B1BB-460C-9BA0-41AAF6F7F8CD}" type="pres">
      <dgm:prSet presAssocID="{E20BE337-53A8-4052-86CE-5ABB6F1EE026}" presName="vertSpace2b" presStyleCnt="0"/>
      <dgm:spPr/>
    </dgm:pt>
    <dgm:pt modelId="{C7AE6F00-4377-4A1F-B128-A4D49F97A92C}" type="pres">
      <dgm:prSet presAssocID="{63D166FE-7F23-4B7B-9A28-34482EC40B89}" presName="horz2" presStyleCnt="0"/>
      <dgm:spPr/>
    </dgm:pt>
    <dgm:pt modelId="{CA010B37-EAB4-41EB-813F-6E4946DFB7BB}" type="pres">
      <dgm:prSet presAssocID="{63D166FE-7F23-4B7B-9A28-34482EC40B89}" presName="horzSpace2" presStyleCnt="0"/>
      <dgm:spPr/>
    </dgm:pt>
    <dgm:pt modelId="{E8E588CB-6B0D-4143-A56E-21BEF7EBA877}" type="pres">
      <dgm:prSet presAssocID="{63D166FE-7F23-4B7B-9A28-34482EC40B89}" presName="tx2" presStyleLbl="revTx" presStyleIdx="7" presStyleCnt="13" custLinFactY="-143144" custLinFactNeighborX="-467" custLinFactNeighborY="-200000"/>
      <dgm:spPr/>
    </dgm:pt>
    <dgm:pt modelId="{620D5FC3-1306-4584-8A7F-8FFFFE9D24C8}" type="pres">
      <dgm:prSet presAssocID="{63D166FE-7F23-4B7B-9A28-34482EC40B89}" presName="vert2" presStyleCnt="0"/>
      <dgm:spPr/>
    </dgm:pt>
    <dgm:pt modelId="{F7749500-93EE-4252-9612-1079807FA215}" type="pres">
      <dgm:prSet presAssocID="{63D166FE-7F23-4B7B-9A28-34482EC40B89}" presName="thinLine2b" presStyleLbl="callout" presStyleIdx="5" presStyleCnt="10" custLinFactY="-2581373" custLinFactNeighborX="-751" custLinFactNeighborY="-2600000"/>
      <dgm:spPr/>
    </dgm:pt>
    <dgm:pt modelId="{9F98166E-EEB1-479B-9F24-4D35F6A93812}" type="pres">
      <dgm:prSet presAssocID="{63D166FE-7F23-4B7B-9A28-34482EC40B89}" presName="vertSpace2b" presStyleCnt="0"/>
      <dgm:spPr/>
    </dgm:pt>
    <dgm:pt modelId="{213E5FB5-7B13-4170-A7A7-E18DCD1DEA32}" type="pres">
      <dgm:prSet presAssocID="{4AB4BB0C-B4C8-4A1B-87CF-F544468761CB}" presName="horz2" presStyleCnt="0"/>
      <dgm:spPr/>
    </dgm:pt>
    <dgm:pt modelId="{CCC7A95E-3187-4CB9-A569-9DF9688CA8FA}" type="pres">
      <dgm:prSet presAssocID="{4AB4BB0C-B4C8-4A1B-87CF-F544468761CB}" presName="horzSpace2" presStyleCnt="0"/>
      <dgm:spPr/>
    </dgm:pt>
    <dgm:pt modelId="{F5A5123D-A774-4D31-AE1B-7813EF0C5B60}" type="pres">
      <dgm:prSet presAssocID="{4AB4BB0C-B4C8-4A1B-87CF-F544468761CB}" presName="tx2" presStyleLbl="revTx" presStyleIdx="8" presStyleCnt="13" custLinFactY="-279781" custLinFactNeighborX="-779" custLinFactNeighborY="-300000"/>
      <dgm:spPr/>
    </dgm:pt>
    <dgm:pt modelId="{B43E8A61-C9C9-4B85-803F-2B0A8BFDFECB}" type="pres">
      <dgm:prSet presAssocID="{4AB4BB0C-B4C8-4A1B-87CF-F544468761CB}" presName="vert2" presStyleCnt="0"/>
      <dgm:spPr/>
    </dgm:pt>
    <dgm:pt modelId="{B2E73202-EBDD-4B57-A7A5-3E4A39F349F1}" type="pres">
      <dgm:prSet presAssocID="{4AB4BB0C-B4C8-4A1B-87CF-F544468761CB}" presName="thinLine2b" presStyleLbl="callout" presStyleIdx="6" presStyleCnt="10" custLinFactY="117172" custLinFactNeighborY="200000"/>
      <dgm:spPr/>
    </dgm:pt>
    <dgm:pt modelId="{0D89C3E5-13ED-416B-8FBF-F9E779B586A6}" type="pres">
      <dgm:prSet presAssocID="{4AB4BB0C-B4C8-4A1B-87CF-F544468761CB}" presName="vertSpace2b" presStyleCnt="0"/>
      <dgm:spPr/>
    </dgm:pt>
    <dgm:pt modelId="{DF0F25C3-1DB8-4572-B1C3-D02446328234}" type="pres">
      <dgm:prSet presAssocID="{6312BC59-2891-4B0A-BA59-28490F672BEA}" presName="thickLine" presStyleLbl="alignNode1" presStyleIdx="2" presStyleCnt="3" custLinFactNeighborY="5452"/>
      <dgm:spPr/>
    </dgm:pt>
    <dgm:pt modelId="{78F36986-AF73-473B-9D3E-0927D8FE6FD1}" type="pres">
      <dgm:prSet presAssocID="{6312BC59-2891-4B0A-BA59-28490F672BEA}" presName="horz1" presStyleCnt="0"/>
      <dgm:spPr/>
    </dgm:pt>
    <dgm:pt modelId="{D852A704-CDD5-4272-8337-A5B2F4F8FE05}" type="pres">
      <dgm:prSet presAssocID="{6312BC59-2891-4B0A-BA59-28490F672BEA}" presName="tx1" presStyleLbl="revTx" presStyleIdx="9" presStyleCnt="13" custScaleY="79624" custLinFactNeighborX="464" custLinFactNeighborY="12252"/>
      <dgm:spPr/>
    </dgm:pt>
    <dgm:pt modelId="{E53A69F3-F69B-436C-BCBA-DF47565598B9}" type="pres">
      <dgm:prSet presAssocID="{6312BC59-2891-4B0A-BA59-28490F672BEA}" presName="vert1" presStyleCnt="0"/>
      <dgm:spPr/>
    </dgm:pt>
    <dgm:pt modelId="{441FD715-00BF-4AD4-B4D9-6AAC67FD71FC}" type="pres">
      <dgm:prSet presAssocID="{FEC82216-6114-420A-9F8B-9728B1BD7310}" presName="vertSpace2a" presStyleCnt="0"/>
      <dgm:spPr/>
    </dgm:pt>
    <dgm:pt modelId="{8CA1EBFE-DFC4-47B6-B0D7-5827BEF3786A}" type="pres">
      <dgm:prSet presAssocID="{FEC82216-6114-420A-9F8B-9728B1BD7310}" presName="horz2" presStyleCnt="0"/>
      <dgm:spPr/>
    </dgm:pt>
    <dgm:pt modelId="{088330B0-8AF6-4AF5-A4A8-DB987E89FCED}" type="pres">
      <dgm:prSet presAssocID="{FEC82216-6114-420A-9F8B-9728B1BD7310}" presName="horzSpace2" presStyleCnt="0"/>
      <dgm:spPr/>
    </dgm:pt>
    <dgm:pt modelId="{7D3F7A56-556C-4ED2-BFB9-3E807F27B365}" type="pres">
      <dgm:prSet presAssocID="{FEC82216-6114-420A-9F8B-9728B1BD7310}" presName="tx2" presStyleLbl="revTx" presStyleIdx="10" presStyleCnt="13" custScaleY="54543" custLinFactNeighborY="8919"/>
      <dgm:spPr/>
    </dgm:pt>
    <dgm:pt modelId="{EADC2D2E-4D10-473B-8C71-140E63C9FC11}" type="pres">
      <dgm:prSet presAssocID="{FEC82216-6114-420A-9F8B-9728B1BD7310}" presName="vert2" presStyleCnt="0"/>
      <dgm:spPr/>
    </dgm:pt>
    <dgm:pt modelId="{4CB23C49-6414-43FB-B2C9-F42610BD6005}" type="pres">
      <dgm:prSet presAssocID="{FEC82216-6114-420A-9F8B-9728B1BD7310}" presName="thinLine2b" presStyleLbl="callout" presStyleIdx="7" presStyleCnt="10" custLinFactY="29707" custLinFactNeighborY="100000"/>
      <dgm:spPr/>
    </dgm:pt>
    <dgm:pt modelId="{5C647C0E-38AB-48C2-AE72-EFC6747FFA94}" type="pres">
      <dgm:prSet presAssocID="{FEC82216-6114-420A-9F8B-9728B1BD7310}" presName="vertSpace2b" presStyleCnt="0"/>
      <dgm:spPr/>
    </dgm:pt>
    <dgm:pt modelId="{8BB2BEF8-588E-4596-86B3-F89AD3CE380B}" type="pres">
      <dgm:prSet presAssocID="{EEE2310C-C474-4DED-BA42-29D2E7D3E4E4}" presName="horz2" presStyleCnt="0"/>
      <dgm:spPr/>
    </dgm:pt>
    <dgm:pt modelId="{CFC4C0BD-C711-4BC8-8373-7A94AF1AC8DC}" type="pres">
      <dgm:prSet presAssocID="{EEE2310C-C474-4DED-BA42-29D2E7D3E4E4}" presName="horzSpace2" presStyleCnt="0"/>
      <dgm:spPr/>
    </dgm:pt>
    <dgm:pt modelId="{319D355B-C82E-404D-9523-ACA1B9441C65}" type="pres">
      <dgm:prSet presAssocID="{EEE2310C-C474-4DED-BA42-29D2E7D3E4E4}" presName="tx2" presStyleLbl="revTx" presStyleIdx="11" presStyleCnt="13" custScaleY="55618" custLinFactNeighborY="7645"/>
      <dgm:spPr/>
    </dgm:pt>
    <dgm:pt modelId="{0198F87C-364E-4E18-9B1A-53D5F65A1744}" type="pres">
      <dgm:prSet presAssocID="{EEE2310C-C474-4DED-BA42-29D2E7D3E4E4}" presName="vert2" presStyleCnt="0"/>
      <dgm:spPr/>
    </dgm:pt>
    <dgm:pt modelId="{E2B030D0-956B-4651-953C-876CCA26F213}" type="pres">
      <dgm:prSet presAssocID="{EEE2310C-C474-4DED-BA42-29D2E7D3E4E4}" presName="thinLine2b" presStyleLbl="callout" presStyleIdx="8" presStyleCnt="10" custLinFactY="29707" custLinFactNeighborY="100000"/>
      <dgm:spPr/>
    </dgm:pt>
    <dgm:pt modelId="{8CB76280-DCEB-4D23-9BAC-D75B795AE5E1}" type="pres">
      <dgm:prSet presAssocID="{EEE2310C-C474-4DED-BA42-29D2E7D3E4E4}" presName="vertSpace2b" presStyleCnt="0"/>
      <dgm:spPr/>
    </dgm:pt>
    <dgm:pt modelId="{85EDE666-856D-44B9-BC46-1A428F272717}" type="pres">
      <dgm:prSet presAssocID="{AED02735-5F9B-4071-9D99-6675072092AE}" presName="horz2" presStyleCnt="0"/>
      <dgm:spPr/>
    </dgm:pt>
    <dgm:pt modelId="{A91F63C8-0A6C-4024-84B8-ECCC75F2FD36}" type="pres">
      <dgm:prSet presAssocID="{AED02735-5F9B-4071-9D99-6675072092AE}" presName="horzSpace2" presStyleCnt="0"/>
      <dgm:spPr/>
    </dgm:pt>
    <dgm:pt modelId="{753E759B-A033-4E6D-9A6A-E2A1FB6CC5C8}" type="pres">
      <dgm:prSet presAssocID="{AED02735-5F9B-4071-9D99-6675072092AE}" presName="tx2" presStyleLbl="revTx" presStyleIdx="12" presStyleCnt="13" custScaleY="56830" custLinFactNeighborY="20579"/>
      <dgm:spPr/>
    </dgm:pt>
    <dgm:pt modelId="{60170BB2-925B-4D4B-B859-E97B319689C5}" type="pres">
      <dgm:prSet presAssocID="{AED02735-5F9B-4071-9D99-6675072092AE}" presName="vert2" presStyleCnt="0"/>
      <dgm:spPr/>
    </dgm:pt>
    <dgm:pt modelId="{8F729F71-A806-4127-A1A3-AC24D67625CE}" type="pres">
      <dgm:prSet presAssocID="{AED02735-5F9B-4071-9D99-6675072092AE}" presName="thinLine2b" presStyleLbl="callout" presStyleIdx="9" presStyleCnt="10"/>
      <dgm:spPr/>
    </dgm:pt>
    <dgm:pt modelId="{73C2D489-C667-4BA5-A05C-73473E8E5867}" type="pres">
      <dgm:prSet presAssocID="{AED02735-5F9B-4071-9D99-6675072092AE}" presName="vertSpace2b" presStyleCnt="0"/>
      <dgm:spPr/>
    </dgm:pt>
  </dgm:ptLst>
  <dgm:cxnLst>
    <dgm:cxn modelId="{157A9D0D-1E7A-470E-8502-A0C0C42E13E1}" type="presOf" srcId="{3483BE03-4440-4994-86AB-D443D4FC6A19}" destId="{FD8D5269-784E-4B6D-8AF4-92E1DACA5531}" srcOrd="0" destOrd="0" presId="urn:microsoft.com/office/officeart/2008/layout/LinedList"/>
    <dgm:cxn modelId="{1A0F1111-BD0F-453B-970F-0EB31A0B0076}" type="presOf" srcId="{AED02735-5F9B-4071-9D99-6675072092AE}" destId="{753E759B-A033-4E6D-9A6A-E2A1FB6CC5C8}" srcOrd="0" destOrd="0" presId="urn:microsoft.com/office/officeart/2008/layout/LinedList"/>
    <dgm:cxn modelId="{44DB6022-F099-4BCF-97B9-64C397E2C98B}" srcId="{3483BE03-4440-4994-86AB-D443D4FC6A19}" destId="{159F2B66-EFCE-40CB-AD82-59BDE39CA12E}" srcOrd="1" destOrd="0" parTransId="{66638A3A-A04D-4638-B8BE-7029EAC7147C}" sibTransId="{D2B5F60E-20F7-4DD7-A26C-061595E15B1D}"/>
    <dgm:cxn modelId="{9C8ADD23-784E-4CA5-892F-9C3BE76FB98E}" srcId="{66C1615D-E74E-420A-AC9E-7647E5D1BF27}" destId="{9357E17A-2638-43CD-A221-1DCB2162762A}" srcOrd="1" destOrd="0" parTransId="{8C9CF94E-C41E-4822-91D8-57755C55C325}" sibTransId="{BBD6EAF0-A29E-49A8-9AAB-7FF97906DD1A}"/>
    <dgm:cxn modelId="{31926329-78D1-4086-B9F9-A6FF8D568D4A}" srcId="{A4C3B5E1-4B7B-44B9-B009-D061DE5CFA06}" destId="{6312BC59-2891-4B0A-BA59-28490F672BEA}" srcOrd="2" destOrd="0" parTransId="{398A1A45-2BC0-4CB1-A7C2-DD88B7DBE59A}" sibTransId="{22DE5EF9-D077-4F43-BBA1-F967C18D9C07}"/>
    <dgm:cxn modelId="{C4EA6733-050F-4CCF-80F0-A70B6C7981C7}" type="presOf" srcId="{E20BE337-53A8-4052-86CE-5ABB6F1EE026}" destId="{4C195F62-B9B4-40C7-80D8-BFE5E4B96031}" srcOrd="0" destOrd="0" presId="urn:microsoft.com/office/officeart/2008/layout/LinedList"/>
    <dgm:cxn modelId="{9C83C338-D988-4D28-B585-4C53C42FED82}" type="presOf" srcId="{EEE2310C-C474-4DED-BA42-29D2E7D3E4E4}" destId="{319D355B-C82E-404D-9523-ACA1B9441C65}" srcOrd="0" destOrd="0" presId="urn:microsoft.com/office/officeart/2008/layout/LinedList"/>
    <dgm:cxn modelId="{2ED50E43-4D8D-466D-968F-6B12AB0BA6D6}" type="presOf" srcId="{63D166FE-7F23-4B7B-9A28-34482EC40B89}" destId="{E8E588CB-6B0D-4143-A56E-21BEF7EBA877}" srcOrd="0" destOrd="0" presId="urn:microsoft.com/office/officeart/2008/layout/LinedList"/>
    <dgm:cxn modelId="{FE017365-0552-4513-9AF8-91F7944DFE73}" srcId="{6312BC59-2891-4B0A-BA59-28490F672BEA}" destId="{FEC82216-6114-420A-9F8B-9728B1BD7310}" srcOrd="0" destOrd="0" parTransId="{A9B6B93E-8F98-482B-B17A-A56DEBC0EAFB}" sibTransId="{B9200A45-CDED-4414-A57E-F38AB9E8847F}"/>
    <dgm:cxn modelId="{716DA067-64C0-4565-84A9-1173827D7993}" srcId="{3483BE03-4440-4994-86AB-D443D4FC6A19}" destId="{63D166FE-7F23-4B7B-9A28-34482EC40B89}" srcOrd="3" destOrd="0" parTransId="{68E61BAC-2213-4924-A0C2-FF8C8A033796}" sibTransId="{B26B0563-81F9-49F8-A753-99E83FD9BCB8}"/>
    <dgm:cxn modelId="{A85E936D-61E2-4F7E-B642-10B46ED91C6D}" srcId="{3483BE03-4440-4994-86AB-D443D4FC6A19}" destId="{6F042B83-619D-41AC-AE6F-29D5953BD310}" srcOrd="0" destOrd="0" parTransId="{70305AE6-15FD-4567-8003-8CE9FE6E5997}" sibTransId="{4B37A6B3-C8D9-4491-8741-6F8843DD64BA}"/>
    <dgm:cxn modelId="{9477E855-4B89-4688-BC2E-CB7EEBBDFC92}" srcId="{6312BC59-2891-4B0A-BA59-28490F672BEA}" destId="{AED02735-5F9B-4071-9D99-6675072092AE}" srcOrd="2" destOrd="0" parTransId="{AEC37339-5951-4008-908D-4393767B6942}" sibTransId="{02848686-5AF0-4C6A-88EA-317B386D87CE}"/>
    <dgm:cxn modelId="{E058E176-BE44-4203-9032-D4CC94A145C5}" type="presOf" srcId="{66C1615D-E74E-420A-AC9E-7647E5D1BF27}" destId="{9F9D7867-E11B-4A0E-B7E0-A404F1BD9740}" srcOrd="0" destOrd="0" presId="urn:microsoft.com/office/officeart/2008/layout/LinedList"/>
    <dgm:cxn modelId="{8BB2E677-97C0-47C3-B395-1E46A072B648}" srcId="{A4C3B5E1-4B7B-44B9-B009-D061DE5CFA06}" destId="{3483BE03-4440-4994-86AB-D443D4FC6A19}" srcOrd="1" destOrd="0" parTransId="{EE667D1A-B25E-4F2E-A896-61B3E0B78C09}" sibTransId="{66353E34-BEF8-4044-A838-8570600CB66E}"/>
    <dgm:cxn modelId="{CD13D87E-90BD-47DD-9618-E9A24DBB096E}" srcId="{66C1615D-E74E-420A-AC9E-7647E5D1BF27}" destId="{AEB32601-F887-498E-B451-ADE894C2F861}" srcOrd="0" destOrd="0" parTransId="{A7C056C8-0D33-4C83-BC4D-2DD5C982E719}" sibTransId="{5AC81EEE-A14E-4A3E-9826-7C9F6DB65655}"/>
    <dgm:cxn modelId="{62D9F18C-83E3-4649-8656-88F6C408FF50}" type="presOf" srcId="{FEC82216-6114-420A-9F8B-9728B1BD7310}" destId="{7D3F7A56-556C-4ED2-BFB9-3E807F27B365}" srcOrd="0" destOrd="0" presId="urn:microsoft.com/office/officeart/2008/layout/LinedList"/>
    <dgm:cxn modelId="{DB603D98-6A4F-48CF-B8CB-15AD389A2E4F}" srcId="{A4C3B5E1-4B7B-44B9-B009-D061DE5CFA06}" destId="{66C1615D-E74E-420A-AC9E-7647E5D1BF27}" srcOrd="0" destOrd="0" parTransId="{266CAEE2-7CDD-4DBB-AAF6-1843E44A8233}" sibTransId="{97126B55-0CBF-431F-9108-6D4312399A95}"/>
    <dgm:cxn modelId="{97CF719F-7AA7-4495-AB24-7B244F60A82C}" type="presOf" srcId="{A4C3B5E1-4B7B-44B9-B009-D061DE5CFA06}" destId="{420538CD-C029-4511-BCD0-CF56A717170E}" srcOrd="0" destOrd="0" presId="urn:microsoft.com/office/officeart/2008/layout/LinedList"/>
    <dgm:cxn modelId="{9392F2A8-105F-4369-BBA7-A547A31EA06B}" type="presOf" srcId="{AEB32601-F887-498E-B451-ADE894C2F861}" destId="{C3369903-696C-41AE-8ECB-F7456BF79C28}" srcOrd="0" destOrd="0" presId="urn:microsoft.com/office/officeart/2008/layout/LinedList"/>
    <dgm:cxn modelId="{C24457B4-5EB3-4904-8ED0-930877B23762}" type="presOf" srcId="{6312BC59-2891-4B0A-BA59-28490F672BEA}" destId="{D852A704-CDD5-4272-8337-A5B2F4F8FE05}" srcOrd="0" destOrd="0" presId="urn:microsoft.com/office/officeart/2008/layout/LinedList"/>
    <dgm:cxn modelId="{44C124B7-5A86-47C6-BE1F-CDAE536A029C}" type="presOf" srcId="{6F042B83-619D-41AC-AE6F-29D5953BD310}" destId="{B88DC228-5D73-4610-9377-CC448F72D0AC}" srcOrd="0" destOrd="0" presId="urn:microsoft.com/office/officeart/2008/layout/LinedList"/>
    <dgm:cxn modelId="{61ABF6CD-C084-4524-9FD5-39F7B295F1B6}" type="presOf" srcId="{159F2B66-EFCE-40CB-AD82-59BDE39CA12E}" destId="{8CA95F3F-B6E9-4404-BC08-86D48F8E8813}" srcOrd="0" destOrd="0" presId="urn:microsoft.com/office/officeart/2008/layout/LinedList"/>
    <dgm:cxn modelId="{F5860FCF-2406-4BDC-8C3E-111DFF0B00C2}" srcId="{6312BC59-2891-4B0A-BA59-28490F672BEA}" destId="{EEE2310C-C474-4DED-BA42-29D2E7D3E4E4}" srcOrd="1" destOrd="0" parTransId="{EAD7AF66-F797-4CAC-8F64-97BA57D9651F}" sibTransId="{9E735964-CA49-4A3A-9A5C-0B5A96CEB446}"/>
    <dgm:cxn modelId="{2746A6D6-0B08-45E2-A06F-82BF57FFCD66}" srcId="{3483BE03-4440-4994-86AB-D443D4FC6A19}" destId="{E20BE337-53A8-4052-86CE-5ABB6F1EE026}" srcOrd="2" destOrd="0" parTransId="{3542E97E-27A0-40D7-BA89-BB3451AE47B7}" sibTransId="{686C6B3D-D297-4284-B7F5-D1A866890E3F}"/>
    <dgm:cxn modelId="{1FC382E5-030C-4F7F-B688-E034754A1B41}" type="presOf" srcId="{9357E17A-2638-43CD-A221-1DCB2162762A}" destId="{9CF257CF-53C9-4AFD-B38A-AABBCDE4B3E0}" srcOrd="0" destOrd="0" presId="urn:microsoft.com/office/officeart/2008/layout/LinedList"/>
    <dgm:cxn modelId="{60D09CEB-5E00-4F7C-9C0C-FC5FDF4E38E6}" type="presOf" srcId="{4AB4BB0C-B4C8-4A1B-87CF-F544468761CB}" destId="{F5A5123D-A774-4D31-AE1B-7813EF0C5B60}" srcOrd="0" destOrd="0" presId="urn:microsoft.com/office/officeart/2008/layout/LinedList"/>
    <dgm:cxn modelId="{DAFCDBF8-8401-40E7-9E21-34BAED6DD88C}" srcId="{3483BE03-4440-4994-86AB-D443D4FC6A19}" destId="{4AB4BB0C-B4C8-4A1B-87CF-F544468761CB}" srcOrd="4" destOrd="0" parTransId="{5D274698-38B1-4A68-B1F8-D956EA067E51}" sibTransId="{F775E82C-341B-44FA-9484-1DD0C0A3297C}"/>
    <dgm:cxn modelId="{95962393-504D-4CF7-9CA2-965C2EE8BB35}" type="presParOf" srcId="{420538CD-C029-4511-BCD0-CF56A717170E}" destId="{0734B54D-4655-48F9-AA84-D56C0D5E4003}" srcOrd="0" destOrd="0" presId="urn:microsoft.com/office/officeart/2008/layout/LinedList"/>
    <dgm:cxn modelId="{9F41C5C8-5C27-4C1F-88C8-60085580DC34}" type="presParOf" srcId="{420538CD-C029-4511-BCD0-CF56A717170E}" destId="{5C335039-B949-4C07-8A65-749BFCF9A63F}" srcOrd="1" destOrd="0" presId="urn:microsoft.com/office/officeart/2008/layout/LinedList"/>
    <dgm:cxn modelId="{4D6CD699-71CA-42E8-A45E-09E7F739D296}" type="presParOf" srcId="{5C335039-B949-4C07-8A65-749BFCF9A63F}" destId="{9F9D7867-E11B-4A0E-B7E0-A404F1BD9740}" srcOrd="0" destOrd="0" presId="urn:microsoft.com/office/officeart/2008/layout/LinedList"/>
    <dgm:cxn modelId="{3DDC0965-8B15-4575-8B8D-1387E9B2A7EE}" type="presParOf" srcId="{5C335039-B949-4C07-8A65-749BFCF9A63F}" destId="{380993E0-E7ED-4945-ABBF-A2DD46202153}" srcOrd="1" destOrd="0" presId="urn:microsoft.com/office/officeart/2008/layout/LinedList"/>
    <dgm:cxn modelId="{E353C0D1-B1ED-4F07-B378-91AF64387420}" type="presParOf" srcId="{380993E0-E7ED-4945-ABBF-A2DD46202153}" destId="{7CEB127E-E71F-499D-AD80-0CFF139652A3}" srcOrd="0" destOrd="0" presId="urn:microsoft.com/office/officeart/2008/layout/LinedList"/>
    <dgm:cxn modelId="{26C6775B-AD6F-4EE1-A08D-14FAB2815330}" type="presParOf" srcId="{380993E0-E7ED-4945-ABBF-A2DD46202153}" destId="{3FD01A0F-1694-457F-8413-74156E0DA365}" srcOrd="1" destOrd="0" presId="urn:microsoft.com/office/officeart/2008/layout/LinedList"/>
    <dgm:cxn modelId="{DC373360-802B-4B41-BB5C-20833DE6E938}" type="presParOf" srcId="{3FD01A0F-1694-457F-8413-74156E0DA365}" destId="{BB3EA018-ED12-4800-AF7C-35419C344C00}" srcOrd="0" destOrd="0" presId="urn:microsoft.com/office/officeart/2008/layout/LinedList"/>
    <dgm:cxn modelId="{D493909E-5102-4595-800B-5CFE5856977F}" type="presParOf" srcId="{3FD01A0F-1694-457F-8413-74156E0DA365}" destId="{C3369903-696C-41AE-8ECB-F7456BF79C28}" srcOrd="1" destOrd="0" presId="urn:microsoft.com/office/officeart/2008/layout/LinedList"/>
    <dgm:cxn modelId="{4FFA9303-601F-4E26-A43B-BB6651170491}" type="presParOf" srcId="{3FD01A0F-1694-457F-8413-74156E0DA365}" destId="{4278B29F-1CA4-4A02-8748-F75AFF939C99}" srcOrd="2" destOrd="0" presId="urn:microsoft.com/office/officeart/2008/layout/LinedList"/>
    <dgm:cxn modelId="{17FDC084-1A12-4371-8EC0-8A2086F1F2E1}" type="presParOf" srcId="{380993E0-E7ED-4945-ABBF-A2DD46202153}" destId="{EC3DF8D8-9295-4DFF-950D-321A61959444}" srcOrd="2" destOrd="0" presId="urn:microsoft.com/office/officeart/2008/layout/LinedList"/>
    <dgm:cxn modelId="{27F9B29A-0C52-4867-BB3D-747FD45D72DB}" type="presParOf" srcId="{380993E0-E7ED-4945-ABBF-A2DD46202153}" destId="{752E28AD-3BCD-4DE6-AA60-4D1B92E01E44}" srcOrd="3" destOrd="0" presId="urn:microsoft.com/office/officeart/2008/layout/LinedList"/>
    <dgm:cxn modelId="{5DE9F721-9A1D-4F7E-A19B-ED26A29AB296}" type="presParOf" srcId="{380993E0-E7ED-4945-ABBF-A2DD46202153}" destId="{CD947850-7037-4AE6-BFC3-F3D4AADFEEC6}" srcOrd="4" destOrd="0" presId="urn:microsoft.com/office/officeart/2008/layout/LinedList"/>
    <dgm:cxn modelId="{67AD56DB-5593-4BB4-A918-0B79CD2D9FE9}" type="presParOf" srcId="{CD947850-7037-4AE6-BFC3-F3D4AADFEEC6}" destId="{A0BE0D5D-4327-4E8D-8743-67392BE25EB4}" srcOrd="0" destOrd="0" presId="urn:microsoft.com/office/officeart/2008/layout/LinedList"/>
    <dgm:cxn modelId="{34EB51F0-AEEB-4E23-BE61-1C0B24A0C77D}" type="presParOf" srcId="{CD947850-7037-4AE6-BFC3-F3D4AADFEEC6}" destId="{9CF257CF-53C9-4AFD-B38A-AABBCDE4B3E0}" srcOrd="1" destOrd="0" presId="urn:microsoft.com/office/officeart/2008/layout/LinedList"/>
    <dgm:cxn modelId="{A17F459E-2942-4B92-8824-4FA6686B0CF5}" type="presParOf" srcId="{CD947850-7037-4AE6-BFC3-F3D4AADFEEC6}" destId="{D73A2185-0284-403C-8D16-423D64EF35F3}" srcOrd="2" destOrd="0" presId="urn:microsoft.com/office/officeart/2008/layout/LinedList"/>
    <dgm:cxn modelId="{D2063ED3-FF82-466C-9751-0B4AC5921939}" type="presParOf" srcId="{380993E0-E7ED-4945-ABBF-A2DD46202153}" destId="{E331C90C-006E-4BCB-8CB6-8CBE23EA4576}" srcOrd="5" destOrd="0" presId="urn:microsoft.com/office/officeart/2008/layout/LinedList"/>
    <dgm:cxn modelId="{5700973B-EB35-4F66-BE6A-ACBB4DC32728}" type="presParOf" srcId="{380993E0-E7ED-4945-ABBF-A2DD46202153}" destId="{46D98A6A-09F2-4FCF-8B56-4868DCBC2F8B}" srcOrd="6" destOrd="0" presId="urn:microsoft.com/office/officeart/2008/layout/LinedList"/>
    <dgm:cxn modelId="{FCBE6046-106E-49E5-AADC-A9EB227B28B4}" type="presParOf" srcId="{420538CD-C029-4511-BCD0-CF56A717170E}" destId="{B25E605F-31CD-437F-9DF3-F65B308D5278}" srcOrd="2" destOrd="0" presId="urn:microsoft.com/office/officeart/2008/layout/LinedList"/>
    <dgm:cxn modelId="{9126E3FC-5265-46B4-8E5A-F348BB307A7D}" type="presParOf" srcId="{420538CD-C029-4511-BCD0-CF56A717170E}" destId="{3BA80851-34D8-4217-92BD-7CB86E1DDD48}" srcOrd="3" destOrd="0" presId="urn:microsoft.com/office/officeart/2008/layout/LinedList"/>
    <dgm:cxn modelId="{DABC16A2-D661-43DE-A168-58DF44CE0936}" type="presParOf" srcId="{3BA80851-34D8-4217-92BD-7CB86E1DDD48}" destId="{FD8D5269-784E-4B6D-8AF4-92E1DACA5531}" srcOrd="0" destOrd="0" presId="urn:microsoft.com/office/officeart/2008/layout/LinedList"/>
    <dgm:cxn modelId="{52D1E52E-6491-48B6-AF6F-9419FD067356}" type="presParOf" srcId="{3BA80851-34D8-4217-92BD-7CB86E1DDD48}" destId="{6898E795-56C9-469D-88F1-F077233E4C0D}" srcOrd="1" destOrd="0" presId="urn:microsoft.com/office/officeart/2008/layout/LinedList"/>
    <dgm:cxn modelId="{54DEF3FD-984D-43AF-B21D-90F83B6D4047}" type="presParOf" srcId="{6898E795-56C9-469D-88F1-F077233E4C0D}" destId="{B10EF41B-9045-4167-AA44-15F2A5900D49}" srcOrd="0" destOrd="0" presId="urn:microsoft.com/office/officeart/2008/layout/LinedList"/>
    <dgm:cxn modelId="{3664C7C6-2700-4746-9CEE-40CEE88B95A0}" type="presParOf" srcId="{6898E795-56C9-469D-88F1-F077233E4C0D}" destId="{3317D2ED-9EF3-45B4-8B95-79E85C7F275B}" srcOrd="1" destOrd="0" presId="urn:microsoft.com/office/officeart/2008/layout/LinedList"/>
    <dgm:cxn modelId="{5B329FBE-F494-4B0F-8E64-DA63DB979AB9}" type="presParOf" srcId="{3317D2ED-9EF3-45B4-8B95-79E85C7F275B}" destId="{C977EA42-AA33-47CA-80A9-852601336174}" srcOrd="0" destOrd="0" presId="urn:microsoft.com/office/officeart/2008/layout/LinedList"/>
    <dgm:cxn modelId="{31712C1F-87D5-4738-9454-0DE8A054FCA7}" type="presParOf" srcId="{3317D2ED-9EF3-45B4-8B95-79E85C7F275B}" destId="{B88DC228-5D73-4610-9377-CC448F72D0AC}" srcOrd="1" destOrd="0" presId="urn:microsoft.com/office/officeart/2008/layout/LinedList"/>
    <dgm:cxn modelId="{AA66F59C-43AE-4FCC-9BA5-74267420B0C5}" type="presParOf" srcId="{3317D2ED-9EF3-45B4-8B95-79E85C7F275B}" destId="{9941D3A4-15EE-40A3-A87E-FC7001A8B3AB}" srcOrd="2" destOrd="0" presId="urn:microsoft.com/office/officeart/2008/layout/LinedList"/>
    <dgm:cxn modelId="{2A366EA2-586B-4CFB-864B-BD36279C3F5E}" type="presParOf" srcId="{6898E795-56C9-469D-88F1-F077233E4C0D}" destId="{F620965C-E610-4137-8E3E-2F1F2FF65E2B}" srcOrd="2" destOrd="0" presId="urn:microsoft.com/office/officeart/2008/layout/LinedList"/>
    <dgm:cxn modelId="{B0B67577-CA9C-4A5F-81DE-45730814AE57}" type="presParOf" srcId="{6898E795-56C9-469D-88F1-F077233E4C0D}" destId="{99E92235-CE64-4FE6-8F16-F9CE9D2313CB}" srcOrd="3" destOrd="0" presId="urn:microsoft.com/office/officeart/2008/layout/LinedList"/>
    <dgm:cxn modelId="{17769834-F45D-46D9-BCD8-7914CF5EBD83}" type="presParOf" srcId="{6898E795-56C9-469D-88F1-F077233E4C0D}" destId="{7A866706-52C4-46DF-8A7B-A0164A636953}" srcOrd="4" destOrd="0" presId="urn:microsoft.com/office/officeart/2008/layout/LinedList"/>
    <dgm:cxn modelId="{F5108578-D7AB-4F65-8C87-D7CEBA14FAFC}" type="presParOf" srcId="{7A866706-52C4-46DF-8A7B-A0164A636953}" destId="{38BCB354-4836-4AC2-93AB-6620FDCBB53E}" srcOrd="0" destOrd="0" presId="urn:microsoft.com/office/officeart/2008/layout/LinedList"/>
    <dgm:cxn modelId="{A81F92A5-CF9E-4014-AF20-AE35AA8A68E2}" type="presParOf" srcId="{7A866706-52C4-46DF-8A7B-A0164A636953}" destId="{8CA95F3F-B6E9-4404-BC08-86D48F8E8813}" srcOrd="1" destOrd="0" presId="urn:microsoft.com/office/officeart/2008/layout/LinedList"/>
    <dgm:cxn modelId="{99AA8CB7-703F-4E12-8A80-BD2465E1C6DD}" type="presParOf" srcId="{7A866706-52C4-46DF-8A7B-A0164A636953}" destId="{839D9056-E715-4448-A8F4-5AA113C9FCE5}" srcOrd="2" destOrd="0" presId="urn:microsoft.com/office/officeart/2008/layout/LinedList"/>
    <dgm:cxn modelId="{637A9AB8-C38A-4B28-8266-16D97FA79781}" type="presParOf" srcId="{6898E795-56C9-469D-88F1-F077233E4C0D}" destId="{03A4C089-8899-49AC-8776-397A09A6DB07}" srcOrd="5" destOrd="0" presId="urn:microsoft.com/office/officeart/2008/layout/LinedList"/>
    <dgm:cxn modelId="{666F742F-BC83-449A-BB48-488DE03BB0B4}" type="presParOf" srcId="{6898E795-56C9-469D-88F1-F077233E4C0D}" destId="{EA940ABA-9057-4176-AF17-1D17E5542E13}" srcOrd="6" destOrd="0" presId="urn:microsoft.com/office/officeart/2008/layout/LinedList"/>
    <dgm:cxn modelId="{84A0C4A2-9DA6-415A-9AB8-CC716E94EE08}" type="presParOf" srcId="{6898E795-56C9-469D-88F1-F077233E4C0D}" destId="{DE3A9437-9C9C-49E2-B60E-F90DB199FDE4}" srcOrd="7" destOrd="0" presId="urn:microsoft.com/office/officeart/2008/layout/LinedList"/>
    <dgm:cxn modelId="{C9DC9264-E390-412F-9F59-D0B35CE08C3E}" type="presParOf" srcId="{DE3A9437-9C9C-49E2-B60E-F90DB199FDE4}" destId="{64D8C797-5C95-401F-8123-D5B0E747790A}" srcOrd="0" destOrd="0" presId="urn:microsoft.com/office/officeart/2008/layout/LinedList"/>
    <dgm:cxn modelId="{73EC9FEA-A5A8-4B08-A801-7FD2072E0F71}" type="presParOf" srcId="{DE3A9437-9C9C-49E2-B60E-F90DB199FDE4}" destId="{4C195F62-B9B4-40C7-80D8-BFE5E4B96031}" srcOrd="1" destOrd="0" presId="urn:microsoft.com/office/officeart/2008/layout/LinedList"/>
    <dgm:cxn modelId="{02A3CC79-8802-452B-9948-9187DCFD4B09}" type="presParOf" srcId="{DE3A9437-9C9C-49E2-B60E-F90DB199FDE4}" destId="{E310BE75-2450-4918-B434-9C66E2C185FF}" srcOrd="2" destOrd="0" presId="urn:microsoft.com/office/officeart/2008/layout/LinedList"/>
    <dgm:cxn modelId="{C7E98202-FCA6-4054-88CB-AA6BFF1F8D23}" type="presParOf" srcId="{6898E795-56C9-469D-88F1-F077233E4C0D}" destId="{CAD37779-31C3-4974-AACB-5D52EF07123F}" srcOrd="8" destOrd="0" presId="urn:microsoft.com/office/officeart/2008/layout/LinedList"/>
    <dgm:cxn modelId="{C12ED7B2-CA97-4959-9213-1AFF84F3A943}" type="presParOf" srcId="{6898E795-56C9-469D-88F1-F077233E4C0D}" destId="{0043F76E-B1BB-460C-9BA0-41AAF6F7F8CD}" srcOrd="9" destOrd="0" presId="urn:microsoft.com/office/officeart/2008/layout/LinedList"/>
    <dgm:cxn modelId="{7D84538E-3835-4BC4-B5BB-35E0C90267AC}" type="presParOf" srcId="{6898E795-56C9-469D-88F1-F077233E4C0D}" destId="{C7AE6F00-4377-4A1F-B128-A4D49F97A92C}" srcOrd="10" destOrd="0" presId="urn:microsoft.com/office/officeart/2008/layout/LinedList"/>
    <dgm:cxn modelId="{CD0C10A4-4DC8-40C5-8E4A-C4CA763A26DE}" type="presParOf" srcId="{C7AE6F00-4377-4A1F-B128-A4D49F97A92C}" destId="{CA010B37-EAB4-41EB-813F-6E4946DFB7BB}" srcOrd="0" destOrd="0" presId="urn:microsoft.com/office/officeart/2008/layout/LinedList"/>
    <dgm:cxn modelId="{E8FA741F-71E6-4C93-B24B-7AEED2685C87}" type="presParOf" srcId="{C7AE6F00-4377-4A1F-B128-A4D49F97A92C}" destId="{E8E588CB-6B0D-4143-A56E-21BEF7EBA877}" srcOrd="1" destOrd="0" presId="urn:microsoft.com/office/officeart/2008/layout/LinedList"/>
    <dgm:cxn modelId="{5DB89E5D-4A41-4D7B-ACE4-9B18672065CB}" type="presParOf" srcId="{C7AE6F00-4377-4A1F-B128-A4D49F97A92C}" destId="{620D5FC3-1306-4584-8A7F-8FFFFE9D24C8}" srcOrd="2" destOrd="0" presId="urn:microsoft.com/office/officeart/2008/layout/LinedList"/>
    <dgm:cxn modelId="{63B0E2E1-23F2-4B09-A756-B8803A7180DE}" type="presParOf" srcId="{6898E795-56C9-469D-88F1-F077233E4C0D}" destId="{F7749500-93EE-4252-9612-1079807FA215}" srcOrd="11" destOrd="0" presId="urn:microsoft.com/office/officeart/2008/layout/LinedList"/>
    <dgm:cxn modelId="{FB26FFA1-0177-44E6-AA2A-7F6548C259A8}" type="presParOf" srcId="{6898E795-56C9-469D-88F1-F077233E4C0D}" destId="{9F98166E-EEB1-479B-9F24-4D35F6A93812}" srcOrd="12" destOrd="0" presId="urn:microsoft.com/office/officeart/2008/layout/LinedList"/>
    <dgm:cxn modelId="{6BB095D9-1FAE-4BED-A7C8-D984AE52DAE5}" type="presParOf" srcId="{6898E795-56C9-469D-88F1-F077233E4C0D}" destId="{213E5FB5-7B13-4170-A7A7-E18DCD1DEA32}" srcOrd="13" destOrd="0" presId="urn:microsoft.com/office/officeart/2008/layout/LinedList"/>
    <dgm:cxn modelId="{6E2121E2-1B0A-4C71-A524-09E44F6EC52C}" type="presParOf" srcId="{213E5FB5-7B13-4170-A7A7-E18DCD1DEA32}" destId="{CCC7A95E-3187-4CB9-A569-9DF9688CA8FA}" srcOrd="0" destOrd="0" presId="urn:microsoft.com/office/officeart/2008/layout/LinedList"/>
    <dgm:cxn modelId="{005146F4-277B-4911-82EF-7BBAC84615C8}" type="presParOf" srcId="{213E5FB5-7B13-4170-A7A7-E18DCD1DEA32}" destId="{F5A5123D-A774-4D31-AE1B-7813EF0C5B60}" srcOrd="1" destOrd="0" presId="urn:microsoft.com/office/officeart/2008/layout/LinedList"/>
    <dgm:cxn modelId="{E4DA153A-673F-43B3-B91D-BBD9E77A724F}" type="presParOf" srcId="{213E5FB5-7B13-4170-A7A7-E18DCD1DEA32}" destId="{B43E8A61-C9C9-4B85-803F-2B0A8BFDFECB}" srcOrd="2" destOrd="0" presId="urn:microsoft.com/office/officeart/2008/layout/LinedList"/>
    <dgm:cxn modelId="{6A8AF87C-A4CB-4E6C-8987-2F8693E11B1E}" type="presParOf" srcId="{6898E795-56C9-469D-88F1-F077233E4C0D}" destId="{B2E73202-EBDD-4B57-A7A5-3E4A39F349F1}" srcOrd="14" destOrd="0" presId="urn:microsoft.com/office/officeart/2008/layout/LinedList"/>
    <dgm:cxn modelId="{B182EE55-FA1B-4DAB-94CE-BD63C8DAF29A}" type="presParOf" srcId="{6898E795-56C9-469D-88F1-F077233E4C0D}" destId="{0D89C3E5-13ED-416B-8FBF-F9E779B586A6}" srcOrd="15" destOrd="0" presId="urn:microsoft.com/office/officeart/2008/layout/LinedList"/>
    <dgm:cxn modelId="{B8C6EEFE-33EA-42EE-B99D-F1C71C89BBCC}" type="presParOf" srcId="{420538CD-C029-4511-BCD0-CF56A717170E}" destId="{DF0F25C3-1DB8-4572-B1C3-D02446328234}" srcOrd="4" destOrd="0" presId="urn:microsoft.com/office/officeart/2008/layout/LinedList"/>
    <dgm:cxn modelId="{BBB19FFB-1A7F-4AE0-9F04-306217AB0108}" type="presParOf" srcId="{420538CD-C029-4511-BCD0-CF56A717170E}" destId="{78F36986-AF73-473B-9D3E-0927D8FE6FD1}" srcOrd="5" destOrd="0" presId="urn:microsoft.com/office/officeart/2008/layout/LinedList"/>
    <dgm:cxn modelId="{E0C32D74-6D03-4EAD-AC79-8A799F12874A}" type="presParOf" srcId="{78F36986-AF73-473B-9D3E-0927D8FE6FD1}" destId="{D852A704-CDD5-4272-8337-A5B2F4F8FE05}" srcOrd="0" destOrd="0" presId="urn:microsoft.com/office/officeart/2008/layout/LinedList"/>
    <dgm:cxn modelId="{15595570-EB2E-4F84-BE6C-7F9109EC47F8}" type="presParOf" srcId="{78F36986-AF73-473B-9D3E-0927D8FE6FD1}" destId="{E53A69F3-F69B-436C-BCBA-DF47565598B9}" srcOrd="1" destOrd="0" presId="urn:microsoft.com/office/officeart/2008/layout/LinedList"/>
    <dgm:cxn modelId="{DE0F4287-4C86-419D-8B56-905BB5B0106B}" type="presParOf" srcId="{E53A69F3-F69B-436C-BCBA-DF47565598B9}" destId="{441FD715-00BF-4AD4-B4D9-6AAC67FD71FC}" srcOrd="0" destOrd="0" presId="urn:microsoft.com/office/officeart/2008/layout/LinedList"/>
    <dgm:cxn modelId="{70A68F3C-9C1D-44DA-8C81-C8FB7DACE072}" type="presParOf" srcId="{E53A69F3-F69B-436C-BCBA-DF47565598B9}" destId="{8CA1EBFE-DFC4-47B6-B0D7-5827BEF3786A}" srcOrd="1" destOrd="0" presId="urn:microsoft.com/office/officeart/2008/layout/LinedList"/>
    <dgm:cxn modelId="{DB4C23CF-4BD4-41F1-87CD-84FD42B46322}" type="presParOf" srcId="{8CA1EBFE-DFC4-47B6-B0D7-5827BEF3786A}" destId="{088330B0-8AF6-4AF5-A4A8-DB987E89FCED}" srcOrd="0" destOrd="0" presId="urn:microsoft.com/office/officeart/2008/layout/LinedList"/>
    <dgm:cxn modelId="{DF262FD1-A14D-4409-ABD2-589EA87B2BB8}" type="presParOf" srcId="{8CA1EBFE-DFC4-47B6-B0D7-5827BEF3786A}" destId="{7D3F7A56-556C-4ED2-BFB9-3E807F27B365}" srcOrd="1" destOrd="0" presId="urn:microsoft.com/office/officeart/2008/layout/LinedList"/>
    <dgm:cxn modelId="{47C16C69-4DDE-412C-9604-591846B376ED}" type="presParOf" srcId="{8CA1EBFE-DFC4-47B6-B0D7-5827BEF3786A}" destId="{EADC2D2E-4D10-473B-8C71-140E63C9FC11}" srcOrd="2" destOrd="0" presId="urn:microsoft.com/office/officeart/2008/layout/LinedList"/>
    <dgm:cxn modelId="{129F66DE-EB50-484C-8065-4534F75A0DCC}" type="presParOf" srcId="{E53A69F3-F69B-436C-BCBA-DF47565598B9}" destId="{4CB23C49-6414-43FB-B2C9-F42610BD6005}" srcOrd="2" destOrd="0" presId="urn:microsoft.com/office/officeart/2008/layout/LinedList"/>
    <dgm:cxn modelId="{E0CCB1BA-A942-4386-AE48-B92660B5ED1F}" type="presParOf" srcId="{E53A69F3-F69B-436C-BCBA-DF47565598B9}" destId="{5C647C0E-38AB-48C2-AE72-EFC6747FFA94}" srcOrd="3" destOrd="0" presId="urn:microsoft.com/office/officeart/2008/layout/LinedList"/>
    <dgm:cxn modelId="{8E03E109-4FEF-4895-B1E8-C922E854C897}" type="presParOf" srcId="{E53A69F3-F69B-436C-BCBA-DF47565598B9}" destId="{8BB2BEF8-588E-4596-86B3-F89AD3CE380B}" srcOrd="4" destOrd="0" presId="urn:microsoft.com/office/officeart/2008/layout/LinedList"/>
    <dgm:cxn modelId="{3FA3548E-B212-41EA-8772-05A4F1CB691B}" type="presParOf" srcId="{8BB2BEF8-588E-4596-86B3-F89AD3CE380B}" destId="{CFC4C0BD-C711-4BC8-8373-7A94AF1AC8DC}" srcOrd="0" destOrd="0" presId="urn:microsoft.com/office/officeart/2008/layout/LinedList"/>
    <dgm:cxn modelId="{6E87E870-FB3A-4C29-BE0F-2FE3916EF762}" type="presParOf" srcId="{8BB2BEF8-588E-4596-86B3-F89AD3CE380B}" destId="{319D355B-C82E-404D-9523-ACA1B9441C65}" srcOrd="1" destOrd="0" presId="urn:microsoft.com/office/officeart/2008/layout/LinedList"/>
    <dgm:cxn modelId="{3DB64E73-F11F-41A1-8781-27B9488390EB}" type="presParOf" srcId="{8BB2BEF8-588E-4596-86B3-F89AD3CE380B}" destId="{0198F87C-364E-4E18-9B1A-53D5F65A1744}" srcOrd="2" destOrd="0" presId="urn:microsoft.com/office/officeart/2008/layout/LinedList"/>
    <dgm:cxn modelId="{DB2B3A52-B2E8-42C8-A8B2-419DCABC7B37}" type="presParOf" srcId="{E53A69F3-F69B-436C-BCBA-DF47565598B9}" destId="{E2B030D0-956B-4651-953C-876CCA26F213}" srcOrd="5" destOrd="0" presId="urn:microsoft.com/office/officeart/2008/layout/LinedList"/>
    <dgm:cxn modelId="{3F20ABCF-D041-49AF-82B7-A928461CAA8C}" type="presParOf" srcId="{E53A69F3-F69B-436C-BCBA-DF47565598B9}" destId="{8CB76280-DCEB-4D23-9BAC-D75B795AE5E1}" srcOrd="6" destOrd="0" presId="urn:microsoft.com/office/officeart/2008/layout/LinedList"/>
    <dgm:cxn modelId="{589C5FF7-3F4A-42AD-A05E-69B701A3707C}" type="presParOf" srcId="{E53A69F3-F69B-436C-BCBA-DF47565598B9}" destId="{85EDE666-856D-44B9-BC46-1A428F272717}" srcOrd="7" destOrd="0" presId="urn:microsoft.com/office/officeart/2008/layout/LinedList"/>
    <dgm:cxn modelId="{D7C37A52-F9CA-4B19-878C-CD431C49DFCD}" type="presParOf" srcId="{85EDE666-856D-44B9-BC46-1A428F272717}" destId="{A91F63C8-0A6C-4024-84B8-ECCC75F2FD36}" srcOrd="0" destOrd="0" presId="urn:microsoft.com/office/officeart/2008/layout/LinedList"/>
    <dgm:cxn modelId="{FE9F70BA-2645-4D55-84C2-34E38401BD84}" type="presParOf" srcId="{85EDE666-856D-44B9-BC46-1A428F272717}" destId="{753E759B-A033-4E6D-9A6A-E2A1FB6CC5C8}" srcOrd="1" destOrd="0" presId="urn:microsoft.com/office/officeart/2008/layout/LinedList"/>
    <dgm:cxn modelId="{489240FF-1E9C-47D0-AA5C-31D024748B92}" type="presParOf" srcId="{85EDE666-856D-44B9-BC46-1A428F272717}" destId="{60170BB2-925B-4D4B-B859-E97B319689C5}" srcOrd="2" destOrd="0" presId="urn:microsoft.com/office/officeart/2008/layout/LinedList"/>
    <dgm:cxn modelId="{1B9FACE8-5809-4419-BEEF-5B2F59E4B0F4}" type="presParOf" srcId="{E53A69F3-F69B-436C-BCBA-DF47565598B9}" destId="{8F729F71-A806-4127-A1A3-AC24D67625CE}" srcOrd="8" destOrd="0" presId="urn:microsoft.com/office/officeart/2008/layout/LinedList"/>
    <dgm:cxn modelId="{5CC65B50-23A8-4EFC-938C-1A8F7DE5E64B}" type="presParOf" srcId="{E53A69F3-F69B-436C-BCBA-DF47565598B9}" destId="{73C2D489-C667-4BA5-A05C-73473E8E5867}" srcOrd="9"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25A993-99E7-4CC5-AFDB-6F413F11B3B1}">
      <dsp:nvSpPr>
        <dsp:cNvPr id="0" name=""/>
        <dsp:cNvSpPr/>
      </dsp:nvSpPr>
      <dsp:spPr>
        <a:xfrm rot="5400000">
          <a:off x="-160870" y="164928"/>
          <a:ext cx="1072467" cy="75072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1" kern="1200" dirty="0"/>
            <a:t>AOP Orphan</a:t>
          </a:r>
        </a:p>
      </dsp:txBody>
      <dsp:txXfrm rot="-5400000">
        <a:off x="1" y="379420"/>
        <a:ext cx="750726" cy="321741"/>
      </dsp:txXfrm>
    </dsp:sp>
    <dsp:sp modelId="{D3480788-3D01-41DE-997C-08446108DB82}">
      <dsp:nvSpPr>
        <dsp:cNvPr id="0" name=""/>
        <dsp:cNvSpPr/>
      </dsp:nvSpPr>
      <dsp:spPr>
        <a:xfrm rot="5400000">
          <a:off x="4077915" y="-3324106"/>
          <a:ext cx="697470" cy="7351848"/>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GB" sz="1700" kern="1200" dirty="0"/>
            <a:t>(Austria)</a:t>
          </a:r>
        </a:p>
        <a:p>
          <a:pPr marL="171450" lvl="1" indent="-171450" algn="l" defTabSz="755650">
            <a:lnSpc>
              <a:spcPct val="90000"/>
            </a:lnSpc>
            <a:spcBef>
              <a:spcPct val="0"/>
            </a:spcBef>
            <a:spcAft>
              <a:spcPct val="15000"/>
            </a:spcAft>
            <a:buChar char="•"/>
          </a:pPr>
          <a:r>
            <a:rPr lang="en-GB" sz="1700" kern="1200" dirty="0"/>
            <a:t>Supply the study drug for STRESS-L free of charge for the duration of the trial</a:t>
          </a:r>
        </a:p>
      </dsp:txBody>
      <dsp:txXfrm rot="-5400000">
        <a:off x="750726" y="37131"/>
        <a:ext cx="7317800" cy="629374"/>
      </dsp:txXfrm>
    </dsp:sp>
    <dsp:sp modelId="{AB9728B0-7B52-493D-B13B-8420210CA83C}">
      <dsp:nvSpPr>
        <dsp:cNvPr id="0" name=""/>
        <dsp:cNvSpPr/>
      </dsp:nvSpPr>
      <dsp:spPr>
        <a:xfrm rot="5400000">
          <a:off x="-160870" y="1088189"/>
          <a:ext cx="1072467" cy="75072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1" kern="1200" dirty="0" err="1"/>
            <a:t>Reig</a:t>
          </a:r>
          <a:r>
            <a:rPr lang="en-GB" sz="1200" b="1" kern="1200" dirty="0"/>
            <a:t> </a:t>
          </a:r>
          <a:r>
            <a:rPr lang="en-GB" sz="1200" b="1" kern="1200" dirty="0" err="1"/>
            <a:t>Jofré</a:t>
          </a:r>
          <a:endParaRPr lang="en-GB" sz="1200" b="1" kern="1200" dirty="0"/>
        </a:p>
      </dsp:txBody>
      <dsp:txXfrm rot="-5400000">
        <a:off x="1" y="1302681"/>
        <a:ext cx="750726" cy="321741"/>
      </dsp:txXfrm>
    </dsp:sp>
    <dsp:sp modelId="{825F8CDA-8A9C-42DC-AB60-08447954D370}">
      <dsp:nvSpPr>
        <dsp:cNvPr id="0" name=""/>
        <dsp:cNvSpPr/>
      </dsp:nvSpPr>
      <dsp:spPr>
        <a:xfrm rot="5400000">
          <a:off x="4078099" y="-2400052"/>
          <a:ext cx="697103" cy="7351848"/>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GB" sz="1700" kern="1200" dirty="0"/>
            <a:t>(Spain)</a:t>
          </a:r>
        </a:p>
        <a:p>
          <a:pPr marL="171450" lvl="1" indent="-171450" algn="l" defTabSz="755650">
            <a:lnSpc>
              <a:spcPct val="90000"/>
            </a:lnSpc>
            <a:spcBef>
              <a:spcPct val="0"/>
            </a:spcBef>
            <a:spcAft>
              <a:spcPct val="15000"/>
            </a:spcAft>
            <a:buChar char="•"/>
          </a:pPr>
          <a:r>
            <a:rPr lang="en-GB" sz="1700" kern="1200" dirty="0"/>
            <a:t>Study drug manufacturer</a:t>
          </a:r>
        </a:p>
      </dsp:txBody>
      <dsp:txXfrm rot="-5400000">
        <a:off x="750727" y="961350"/>
        <a:ext cx="7317818" cy="629043"/>
      </dsp:txXfrm>
    </dsp:sp>
    <dsp:sp modelId="{AB882542-ACC0-493E-91CA-03FD1CC8294E}">
      <dsp:nvSpPr>
        <dsp:cNvPr id="0" name=""/>
        <dsp:cNvSpPr/>
      </dsp:nvSpPr>
      <dsp:spPr>
        <a:xfrm rot="5400000">
          <a:off x="-160870" y="2011450"/>
          <a:ext cx="1072467" cy="75072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1" kern="1200" dirty="0"/>
            <a:t>CSM Germany</a:t>
          </a:r>
        </a:p>
      </dsp:txBody>
      <dsp:txXfrm rot="-5400000">
        <a:off x="1" y="2225942"/>
        <a:ext cx="750726" cy="321741"/>
      </dsp:txXfrm>
    </dsp:sp>
    <dsp:sp modelId="{4287DC6B-8107-4E81-9BEF-648DAF4A3003}">
      <dsp:nvSpPr>
        <dsp:cNvPr id="0" name=""/>
        <dsp:cNvSpPr/>
      </dsp:nvSpPr>
      <dsp:spPr>
        <a:xfrm rot="5400000">
          <a:off x="4078099" y="-1476791"/>
          <a:ext cx="697103" cy="7351848"/>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GB" sz="1700" kern="1200" dirty="0"/>
            <a:t>(Germany)</a:t>
          </a:r>
        </a:p>
        <a:p>
          <a:pPr marL="171450" lvl="1" indent="-171450" algn="l" defTabSz="755650">
            <a:lnSpc>
              <a:spcPct val="90000"/>
            </a:lnSpc>
            <a:spcBef>
              <a:spcPct val="0"/>
            </a:spcBef>
            <a:spcAft>
              <a:spcPct val="15000"/>
            </a:spcAft>
            <a:buChar char="•"/>
          </a:pPr>
          <a:r>
            <a:rPr lang="en-GB" sz="1700" kern="1200" dirty="0"/>
            <a:t>Carry out final IMP labelling and packaging</a:t>
          </a:r>
        </a:p>
      </dsp:txBody>
      <dsp:txXfrm rot="-5400000">
        <a:off x="750727" y="1884611"/>
        <a:ext cx="7317818" cy="629043"/>
      </dsp:txXfrm>
    </dsp:sp>
    <dsp:sp modelId="{CD226B2A-4A4A-4437-9D77-6EC3C03E801E}">
      <dsp:nvSpPr>
        <dsp:cNvPr id="0" name=""/>
        <dsp:cNvSpPr/>
      </dsp:nvSpPr>
      <dsp:spPr>
        <a:xfrm rot="5400000">
          <a:off x="-160870" y="2934711"/>
          <a:ext cx="1072467" cy="75072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1" kern="1200" dirty="0"/>
            <a:t>Mawdsleys</a:t>
          </a:r>
        </a:p>
      </dsp:txBody>
      <dsp:txXfrm rot="-5400000">
        <a:off x="1" y="3149203"/>
        <a:ext cx="750726" cy="321741"/>
      </dsp:txXfrm>
    </dsp:sp>
    <dsp:sp modelId="{99AF9EF6-806A-4AF6-BCA9-3AD500270DF3}">
      <dsp:nvSpPr>
        <dsp:cNvPr id="0" name=""/>
        <dsp:cNvSpPr/>
      </dsp:nvSpPr>
      <dsp:spPr>
        <a:xfrm rot="5400000">
          <a:off x="4078099" y="-553531"/>
          <a:ext cx="697103" cy="7351848"/>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GB" sz="1700" kern="1200" dirty="0"/>
            <a:t>(England)</a:t>
          </a:r>
        </a:p>
        <a:p>
          <a:pPr marL="171450" lvl="1" indent="-171450" algn="l" defTabSz="755650">
            <a:lnSpc>
              <a:spcPct val="90000"/>
            </a:lnSpc>
            <a:spcBef>
              <a:spcPct val="0"/>
            </a:spcBef>
            <a:spcAft>
              <a:spcPct val="15000"/>
            </a:spcAft>
            <a:buChar char="•"/>
          </a:pPr>
          <a:r>
            <a:rPr lang="en-US" sz="1700" kern="1200" dirty="0"/>
            <a:t>Store and distribute landiolol to trial sites </a:t>
          </a:r>
          <a:endParaRPr lang="en-GB" sz="1700" kern="1200" dirty="0"/>
        </a:p>
      </dsp:txBody>
      <dsp:txXfrm rot="-5400000">
        <a:off x="750727" y="2807871"/>
        <a:ext cx="7317818" cy="6290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0F66D3-3401-4B48-9249-6747B4CB3667}">
      <dsp:nvSpPr>
        <dsp:cNvPr id="0" name=""/>
        <dsp:cNvSpPr/>
      </dsp:nvSpPr>
      <dsp:spPr>
        <a:xfrm>
          <a:off x="3058566" y="1862882"/>
          <a:ext cx="1810914" cy="176278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Protocol Compliance</a:t>
          </a:r>
        </a:p>
      </dsp:txBody>
      <dsp:txXfrm>
        <a:off x="3323768" y="2121036"/>
        <a:ext cx="1280510" cy="1246476"/>
      </dsp:txXfrm>
    </dsp:sp>
    <dsp:sp modelId="{078E818F-611E-419C-B3AD-82E01EC69D9A}">
      <dsp:nvSpPr>
        <dsp:cNvPr id="0" name=""/>
        <dsp:cNvSpPr/>
      </dsp:nvSpPr>
      <dsp:spPr>
        <a:xfrm rot="19331001">
          <a:off x="4619635" y="2025437"/>
          <a:ext cx="498518" cy="33050"/>
        </a:xfrm>
        <a:custGeom>
          <a:avLst/>
          <a:gdLst/>
          <a:ahLst/>
          <a:cxnLst/>
          <a:rect l="0" t="0" r="0" b="0"/>
          <a:pathLst>
            <a:path>
              <a:moveTo>
                <a:pt x="0" y="16525"/>
              </a:moveTo>
              <a:lnTo>
                <a:pt x="498518" y="165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856432" y="2029500"/>
        <a:ext cx="24925" cy="24925"/>
      </dsp:txXfrm>
    </dsp:sp>
    <dsp:sp modelId="{152EF9D0-8D3F-4586-9D62-5359FF7DD955}">
      <dsp:nvSpPr>
        <dsp:cNvPr id="0" name=""/>
        <dsp:cNvSpPr/>
      </dsp:nvSpPr>
      <dsp:spPr>
        <a:xfrm>
          <a:off x="4777288" y="83665"/>
          <a:ext cx="2408771" cy="218923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Use Landiolol / vasopressor infusion protocols (Appendices B and C of protocol) and encourage use with clinical team</a:t>
          </a:r>
          <a:endParaRPr lang="en-GB" sz="1600" kern="1200" dirty="0"/>
        </a:p>
      </dsp:txBody>
      <dsp:txXfrm>
        <a:off x="5130044" y="404271"/>
        <a:ext cx="1703259" cy="1548026"/>
      </dsp:txXfrm>
    </dsp:sp>
    <dsp:sp modelId="{87B25DB6-4CE5-4F5D-B1DD-500F955B7F41}">
      <dsp:nvSpPr>
        <dsp:cNvPr id="0" name=""/>
        <dsp:cNvSpPr/>
      </dsp:nvSpPr>
      <dsp:spPr>
        <a:xfrm rot="1344654">
          <a:off x="4758931" y="3267508"/>
          <a:ext cx="1027879" cy="33050"/>
        </a:xfrm>
        <a:custGeom>
          <a:avLst/>
          <a:gdLst/>
          <a:ahLst/>
          <a:cxnLst/>
          <a:rect l="0" t="0" r="0" b="0"/>
          <a:pathLst>
            <a:path>
              <a:moveTo>
                <a:pt x="0" y="16525"/>
              </a:moveTo>
              <a:lnTo>
                <a:pt x="1027879" y="165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247174" y="3258336"/>
        <a:ext cx="51393" cy="51393"/>
      </dsp:txXfrm>
    </dsp:sp>
    <dsp:sp modelId="{CB764AF5-CD31-4E3F-8B27-655B916754A2}">
      <dsp:nvSpPr>
        <dsp:cNvPr id="0" name=""/>
        <dsp:cNvSpPr/>
      </dsp:nvSpPr>
      <dsp:spPr>
        <a:xfrm>
          <a:off x="5623242" y="2916616"/>
          <a:ext cx="2417576" cy="202080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Review heart rate data daily from the ICU charts and feedback to clinical team where target heart rate is achieved. </a:t>
          </a:r>
          <a:endParaRPr lang="en-GB" sz="1600" kern="1200" dirty="0"/>
        </a:p>
      </dsp:txBody>
      <dsp:txXfrm>
        <a:off x="5977288" y="3212556"/>
        <a:ext cx="1709484" cy="1428925"/>
      </dsp:txXfrm>
    </dsp:sp>
    <dsp:sp modelId="{172B1F51-00E8-4D9D-A49E-7B4F3E84CA65}">
      <dsp:nvSpPr>
        <dsp:cNvPr id="0" name=""/>
        <dsp:cNvSpPr/>
      </dsp:nvSpPr>
      <dsp:spPr>
        <a:xfrm rot="8965593">
          <a:off x="2422377" y="3394838"/>
          <a:ext cx="824933" cy="33050"/>
        </a:xfrm>
        <a:custGeom>
          <a:avLst/>
          <a:gdLst/>
          <a:ahLst/>
          <a:cxnLst/>
          <a:rect l="0" t="0" r="0" b="0"/>
          <a:pathLst>
            <a:path>
              <a:moveTo>
                <a:pt x="0" y="16525"/>
              </a:moveTo>
              <a:lnTo>
                <a:pt x="824933" y="165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2814220" y="3390740"/>
        <a:ext cx="41246" cy="41246"/>
      </dsp:txXfrm>
    </dsp:sp>
    <dsp:sp modelId="{C1D836CE-864F-4EC5-8E6B-74B669226A58}">
      <dsp:nvSpPr>
        <dsp:cNvPr id="0" name=""/>
        <dsp:cNvSpPr/>
      </dsp:nvSpPr>
      <dsp:spPr>
        <a:xfrm>
          <a:off x="445544" y="3146382"/>
          <a:ext cx="2206520" cy="204947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Support clinical team in changing rate of Landiolol infusion but have </a:t>
          </a:r>
          <a:r>
            <a:rPr lang="en-US" sz="1600" b="1" kern="1200" dirty="0"/>
            <a:t>no </a:t>
          </a:r>
          <a:r>
            <a:rPr lang="en-US" sz="1600" kern="1200" dirty="0"/>
            <a:t>input into management of blood pressure</a:t>
          </a:r>
          <a:endParaRPr lang="en-GB" sz="1600" kern="1200" dirty="0"/>
        </a:p>
      </dsp:txBody>
      <dsp:txXfrm>
        <a:off x="768681" y="3446521"/>
        <a:ext cx="1560246" cy="1449197"/>
      </dsp:txXfrm>
    </dsp:sp>
    <dsp:sp modelId="{C92FE8E9-E43B-4407-B620-B10620CE7B88}">
      <dsp:nvSpPr>
        <dsp:cNvPr id="0" name=""/>
        <dsp:cNvSpPr/>
      </dsp:nvSpPr>
      <dsp:spPr>
        <a:xfrm rot="12466980">
          <a:off x="2515482" y="2146898"/>
          <a:ext cx="692134" cy="33050"/>
        </a:xfrm>
        <a:custGeom>
          <a:avLst/>
          <a:gdLst/>
          <a:ahLst/>
          <a:cxnLst/>
          <a:rect l="0" t="0" r="0" b="0"/>
          <a:pathLst>
            <a:path>
              <a:moveTo>
                <a:pt x="0" y="16525"/>
              </a:moveTo>
              <a:lnTo>
                <a:pt x="692134" y="165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2844246" y="2146120"/>
        <a:ext cx="34606" cy="34606"/>
      </dsp:txXfrm>
    </dsp:sp>
    <dsp:sp modelId="{41C8F184-C46E-4E63-B7E4-4F1721748200}">
      <dsp:nvSpPr>
        <dsp:cNvPr id="0" name=""/>
        <dsp:cNvSpPr/>
      </dsp:nvSpPr>
      <dsp:spPr>
        <a:xfrm>
          <a:off x="653704" y="521309"/>
          <a:ext cx="2017671" cy="202080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a:t>Discontinue Landiolol according to Appendix B.</a:t>
          </a:r>
          <a:endParaRPr lang="en-GB" sz="2100" kern="1200" dirty="0"/>
        </a:p>
      </dsp:txBody>
      <dsp:txXfrm>
        <a:off x="949185" y="817249"/>
        <a:ext cx="1426709" cy="142892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34B54D-4655-48F9-AA84-D56C0D5E4003}">
      <dsp:nvSpPr>
        <dsp:cNvPr id="0" name=""/>
        <dsp:cNvSpPr/>
      </dsp:nvSpPr>
      <dsp:spPr>
        <a:xfrm>
          <a:off x="0" y="2967"/>
          <a:ext cx="1070996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9D7867-E11B-4A0E-B7E0-A404F1BD9740}">
      <dsp:nvSpPr>
        <dsp:cNvPr id="0" name=""/>
        <dsp:cNvSpPr/>
      </dsp:nvSpPr>
      <dsp:spPr>
        <a:xfrm>
          <a:off x="0" y="2967"/>
          <a:ext cx="2141993" cy="1460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GB" sz="2400" kern="1200" dirty="0"/>
            <a:t>Eligibility and Randomisation</a:t>
          </a:r>
        </a:p>
      </dsp:txBody>
      <dsp:txXfrm>
        <a:off x="0" y="2967"/>
        <a:ext cx="2141993" cy="1460238"/>
      </dsp:txXfrm>
    </dsp:sp>
    <dsp:sp modelId="{C3369903-696C-41AE-8ECB-F7456BF79C28}">
      <dsp:nvSpPr>
        <dsp:cNvPr id="0" name=""/>
        <dsp:cNvSpPr/>
      </dsp:nvSpPr>
      <dsp:spPr>
        <a:xfrm>
          <a:off x="2302642" y="36906"/>
          <a:ext cx="8407322" cy="6787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dirty="0"/>
            <a:t>Confirmation of eligibility and informed consent will be taken at (or leading up to) Day 0</a:t>
          </a:r>
        </a:p>
      </dsp:txBody>
      <dsp:txXfrm>
        <a:off x="2302642" y="36906"/>
        <a:ext cx="8407322" cy="678782"/>
      </dsp:txXfrm>
    </dsp:sp>
    <dsp:sp modelId="{EC3DF8D8-9295-4DFF-950D-321A61959444}">
      <dsp:nvSpPr>
        <dsp:cNvPr id="0" name=""/>
        <dsp:cNvSpPr/>
      </dsp:nvSpPr>
      <dsp:spPr>
        <a:xfrm>
          <a:off x="2141993" y="458503"/>
          <a:ext cx="85679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CF257CF-53C9-4AFD-B38A-AABBCDE4B3E0}">
      <dsp:nvSpPr>
        <dsp:cNvPr id="0" name=""/>
        <dsp:cNvSpPr/>
      </dsp:nvSpPr>
      <dsp:spPr>
        <a:xfrm>
          <a:off x="2289527" y="552632"/>
          <a:ext cx="8407322" cy="6787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dirty="0"/>
            <a:t>Randomisation (via IVR)</a:t>
          </a:r>
        </a:p>
      </dsp:txBody>
      <dsp:txXfrm>
        <a:off x="2289527" y="552632"/>
        <a:ext cx="8407322" cy="678782"/>
      </dsp:txXfrm>
    </dsp:sp>
    <dsp:sp modelId="{E331C90C-006E-4BCB-8CB6-8CBE23EA4576}">
      <dsp:nvSpPr>
        <dsp:cNvPr id="0" name=""/>
        <dsp:cNvSpPr/>
      </dsp:nvSpPr>
      <dsp:spPr>
        <a:xfrm>
          <a:off x="2141993" y="923978"/>
          <a:ext cx="85679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5E605F-31CD-437F-9DF3-F65B308D5278}">
      <dsp:nvSpPr>
        <dsp:cNvPr id="0" name=""/>
        <dsp:cNvSpPr/>
      </dsp:nvSpPr>
      <dsp:spPr>
        <a:xfrm>
          <a:off x="0" y="980567"/>
          <a:ext cx="1070996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8D5269-784E-4B6D-8AF4-92E1DACA5531}">
      <dsp:nvSpPr>
        <dsp:cNvPr id="0" name=""/>
        <dsp:cNvSpPr/>
      </dsp:nvSpPr>
      <dsp:spPr>
        <a:xfrm>
          <a:off x="52350" y="1000266"/>
          <a:ext cx="2141993" cy="1460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GB" sz="2400" kern="1200" dirty="0"/>
            <a:t>Baseline Assessments</a:t>
          </a:r>
        </a:p>
      </dsp:txBody>
      <dsp:txXfrm>
        <a:off x="52350" y="1000266"/>
        <a:ext cx="2141993" cy="1460238"/>
      </dsp:txXfrm>
    </dsp:sp>
    <dsp:sp modelId="{B88DC228-5D73-4610-9377-CC448F72D0AC}">
      <dsp:nvSpPr>
        <dsp:cNvPr id="0" name=""/>
        <dsp:cNvSpPr/>
      </dsp:nvSpPr>
      <dsp:spPr>
        <a:xfrm>
          <a:off x="2302642" y="2601191"/>
          <a:ext cx="8407322" cy="2752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dirty="0"/>
            <a:t>Baseline characteristics/demographic data</a:t>
          </a:r>
        </a:p>
      </dsp:txBody>
      <dsp:txXfrm>
        <a:off x="2302642" y="2601191"/>
        <a:ext cx="8407322" cy="275220"/>
      </dsp:txXfrm>
    </dsp:sp>
    <dsp:sp modelId="{F620965C-E610-4137-8E3E-2F1F2FF65E2B}">
      <dsp:nvSpPr>
        <dsp:cNvPr id="0" name=""/>
        <dsp:cNvSpPr/>
      </dsp:nvSpPr>
      <dsp:spPr>
        <a:xfrm>
          <a:off x="2077647" y="2557106"/>
          <a:ext cx="85679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CA95F3F-B6E9-4404-BC08-86D48F8E8813}">
      <dsp:nvSpPr>
        <dsp:cNvPr id="0" name=""/>
        <dsp:cNvSpPr/>
      </dsp:nvSpPr>
      <dsp:spPr>
        <a:xfrm>
          <a:off x="2289527" y="2226896"/>
          <a:ext cx="8407322" cy="2752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dirty="0"/>
            <a:t>Medical history</a:t>
          </a:r>
        </a:p>
      </dsp:txBody>
      <dsp:txXfrm>
        <a:off x="2289527" y="2226896"/>
        <a:ext cx="8407322" cy="275220"/>
      </dsp:txXfrm>
    </dsp:sp>
    <dsp:sp modelId="{03A4C089-8899-49AC-8776-397A09A6DB07}">
      <dsp:nvSpPr>
        <dsp:cNvPr id="0" name=""/>
        <dsp:cNvSpPr/>
      </dsp:nvSpPr>
      <dsp:spPr>
        <a:xfrm>
          <a:off x="2077647" y="2168561"/>
          <a:ext cx="85679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195F62-B9B4-40C7-80D8-BFE5E4B96031}">
      <dsp:nvSpPr>
        <dsp:cNvPr id="0" name=""/>
        <dsp:cNvSpPr/>
      </dsp:nvSpPr>
      <dsp:spPr>
        <a:xfrm>
          <a:off x="2276411" y="1813204"/>
          <a:ext cx="8407322" cy="2752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dirty="0"/>
            <a:t>Electrocardiogram (ECG)</a:t>
          </a:r>
        </a:p>
      </dsp:txBody>
      <dsp:txXfrm>
        <a:off x="2276411" y="1813204"/>
        <a:ext cx="8407322" cy="275220"/>
      </dsp:txXfrm>
    </dsp:sp>
    <dsp:sp modelId="{CAD37779-31C3-4974-AACB-5D52EF07123F}">
      <dsp:nvSpPr>
        <dsp:cNvPr id="0" name=""/>
        <dsp:cNvSpPr/>
      </dsp:nvSpPr>
      <dsp:spPr>
        <a:xfrm>
          <a:off x="2077647" y="1750370"/>
          <a:ext cx="85679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8E588CB-6B0D-4143-A56E-21BEF7EBA877}">
      <dsp:nvSpPr>
        <dsp:cNvPr id="0" name=""/>
        <dsp:cNvSpPr/>
      </dsp:nvSpPr>
      <dsp:spPr>
        <a:xfrm>
          <a:off x="2263380" y="1399508"/>
          <a:ext cx="8407322" cy="2752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dirty="0"/>
            <a:t>Pregnancy test on women of childbearing potential at discretion of the local investigator</a:t>
          </a:r>
        </a:p>
      </dsp:txBody>
      <dsp:txXfrm>
        <a:off x="2263380" y="1399508"/>
        <a:ext cx="8407322" cy="275220"/>
      </dsp:txXfrm>
    </dsp:sp>
    <dsp:sp modelId="{F7749500-93EE-4252-9612-1079807FA215}">
      <dsp:nvSpPr>
        <dsp:cNvPr id="0" name=""/>
        <dsp:cNvSpPr/>
      </dsp:nvSpPr>
      <dsp:spPr>
        <a:xfrm>
          <a:off x="2077647" y="1332051"/>
          <a:ext cx="85679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A5123D-A774-4D31-AE1B-7813EF0C5B60}">
      <dsp:nvSpPr>
        <dsp:cNvPr id="0" name=""/>
        <dsp:cNvSpPr/>
      </dsp:nvSpPr>
      <dsp:spPr>
        <a:xfrm>
          <a:off x="2237149" y="1037216"/>
          <a:ext cx="8407322" cy="2752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dirty="0"/>
            <a:t>Weight</a:t>
          </a:r>
        </a:p>
      </dsp:txBody>
      <dsp:txXfrm>
        <a:off x="2237149" y="1037216"/>
        <a:ext cx="8407322" cy="275220"/>
      </dsp:txXfrm>
    </dsp:sp>
    <dsp:sp modelId="{B2E73202-EBDD-4B57-A7A5-3E4A39F349F1}">
      <dsp:nvSpPr>
        <dsp:cNvPr id="0" name=""/>
        <dsp:cNvSpPr/>
      </dsp:nvSpPr>
      <dsp:spPr>
        <a:xfrm>
          <a:off x="2141993" y="2977818"/>
          <a:ext cx="85679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F0F25C3-1DB8-4572-B1C3-D02446328234}">
      <dsp:nvSpPr>
        <dsp:cNvPr id="0" name=""/>
        <dsp:cNvSpPr/>
      </dsp:nvSpPr>
      <dsp:spPr>
        <a:xfrm>
          <a:off x="0" y="3002966"/>
          <a:ext cx="1070996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852A704-CDD5-4272-8337-A5B2F4F8FE05}">
      <dsp:nvSpPr>
        <dsp:cNvPr id="0" name=""/>
        <dsp:cNvSpPr/>
      </dsp:nvSpPr>
      <dsp:spPr>
        <a:xfrm>
          <a:off x="39755" y="3102352"/>
          <a:ext cx="2141993" cy="1162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GB" sz="2400" kern="1200" dirty="0"/>
            <a:t>ACTIONS</a:t>
          </a:r>
        </a:p>
      </dsp:txBody>
      <dsp:txXfrm>
        <a:off x="39755" y="3102352"/>
        <a:ext cx="2141993" cy="1162700"/>
      </dsp:txXfrm>
    </dsp:sp>
    <dsp:sp modelId="{7D3F7A56-556C-4ED2-BFB9-3E807F27B365}">
      <dsp:nvSpPr>
        <dsp:cNvPr id="0" name=""/>
        <dsp:cNvSpPr/>
      </dsp:nvSpPr>
      <dsp:spPr>
        <a:xfrm>
          <a:off x="2302642" y="3032016"/>
          <a:ext cx="8407322" cy="4254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dirty="0"/>
            <a:t>Reconstitute, dispense &amp; start IMP infusion if allocated to landiolol arm (ICU Inventory Log)</a:t>
          </a:r>
        </a:p>
      </dsp:txBody>
      <dsp:txXfrm>
        <a:off x="2302642" y="3032016"/>
        <a:ext cx="8407322" cy="425451"/>
      </dsp:txXfrm>
    </dsp:sp>
    <dsp:sp modelId="{4CB23C49-6414-43FB-B2C9-F42610BD6005}">
      <dsp:nvSpPr>
        <dsp:cNvPr id="0" name=""/>
        <dsp:cNvSpPr/>
      </dsp:nvSpPr>
      <dsp:spPr>
        <a:xfrm>
          <a:off x="2141993" y="3437593"/>
          <a:ext cx="85679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19D355B-C82E-404D-9523-ACA1B9441C65}">
      <dsp:nvSpPr>
        <dsp:cNvPr id="0" name=""/>
        <dsp:cNvSpPr/>
      </dsp:nvSpPr>
      <dsp:spPr>
        <a:xfrm>
          <a:off x="2302642" y="3486531"/>
          <a:ext cx="8407322" cy="4338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dirty="0">
              <a:solidFill>
                <a:prstClr val="black"/>
              </a:solidFill>
            </a:rPr>
            <a:t>Record landiolol infusion details (number of vials used etc.)</a:t>
          </a:r>
          <a:endParaRPr lang="en-GB" sz="1600" kern="1200" dirty="0"/>
        </a:p>
      </dsp:txBody>
      <dsp:txXfrm>
        <a:off x="2302642" y="3486531"/>
        <a:ext cx="8407322" cy="433836"/>
      </dsp:txXfrm>
    </dsp:sp>
    <dsp:sp modelId="{E2B030D0-956B-4651-953C-876CCA26F213}">
      <dsp:nvSpPr>
        <dsp:cNvPr id="0" name=""/>
        <dsp:cNvSpPr/>
      </dsp:nvSpPr>
      <dsp:spPr>
        <a:xfrm>
          <a:off x="2141993" y="3910431"/>
          <a:ext cx="85679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53E759B-A033-4E6D-9A6A-E2A1FB6CC5C8}">
      <dsp:nvSpPr>
        <dsp:cNvPr id="0" name=""/>
        <dsp:cNvSpPr/>
      </dsp:nvSpPr>
      <dsp:spPr>
        <a:xfrm>
          <a:off x="2302642" y="3941706"/>
          <a:ext cx="8407322" cy="443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dirty="0">
              <a:solidFill>
                <a:prstClr val="black"/>
              </a:solidFill>
            </a:rPr>
            <a:t>Record AEs/report SAEs following randomisation</a:t>
          </a:r>
          <a:endParaRPr lang="en-GB" sz="1600" kern="1200" dirty="0"/>
        </a:p>
      </dsp:txBody>
      <dsp:txXfrm>
        <a:off x="2302642" y="3941706"/>
        <a:ext cx="8407322" cy="443290"/>
      </dsp:txXfrm>
    </dsp:sp>
    <dsp:sp modelId="{8F729F71-A806-4127-A1A3-AC24D67625CE}">
      <dsp:nvSpPr>
        <dsp:cNvPr id="0" name=""/>
        <dsp:cNvSpPr/>
      </dsp:nvSpPr>
      <dsp:spPr>
        <a:xfrm>
          <a:off x="2141993" y="4343027"/>
          <a:ext cx="85679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DA326455-D302-4F62-AF29-E62977BF2F04}" type="datetimeFigureOut">
              <a:rPr lang="en-GB" smtClean="0"/>
              <a:pPr/>
              <a:t>28/07/2021</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62F6805F-E09B-473D-9F9F-80CF8CC9DF7D}" type="slidenum">
              <a:rPr lang="en-GB" smtClean="0"/>
              <a:pPr/>
              <a:t>‹#›</a:t>
            </a:fld>
            <a:endParaRPr lang="en-GB"/>
          </a:p>
        </p:txBody>
      </p:sp>
    </p:spTree>
    <p:extLst>
      <p:ext uri="{BB962C8B-B14F-4D97-AF65-F5344CB8AC3E}">
        <p14:creationId xmlns:p14="http://schemas.microsoft.com/office/powerpoint/2010/main" val="8488008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7CC1F0BD-AD76-4B66-A425-BA5C367CFD5D}" type="datetimeFigureOut">
              <a:rPr lang="en-GB" smtClean="0"/>
              <a:pPr/>
              <a:t>28/07/2021</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CFAE206-2B32-4395-9B42-8AFDCE274654}" type="slidenum">
              <a:rPr lang="en-GB" smtClean="0"/>
              <a:pPr/>
              <a:t>‹#›</a:t>
            </a:fld>
            <a:endParaRPr lang="en-GB"/>
          </a:p>
        </p:txBody>
      </p:sp>
    </p:spTree>
    <p:extLst>
      <p:ext uri="{BB962C8B-B14F-4D97-AF65-F5344CB8AC3E}">
        <p14:creationId xmlns:p14="http://schemas.microsoft.com/office/powerpoint/2010/main" val="3709260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3" Type="http://schemas.openxmlformats.org/officeDocument/2006/relationships/hyperlink" Target="mailto:wctuqa@warwick.ac.uk" TargetMode="External"/><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1</a:t>
            </a:fld>
            <a:endParaRPr lang="en-GB"/>
          </a:p>
        </p:txBody>
      </p:sp>
    </p:spTree>
    <p:extLst>
      <p:ext uri="{BB962C8B-B14F-4D97-AF65-F5344CB8AC3E}">
        <p14:creationId xmlns:p14="http://schemas.microsoft.com/office/powerpoint/2010/main" val="4952769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10</a:t>
            </a:fld>
            <a:endParaRPr lang="en-GB"/>
          </a:p>
        </p:txBody>
      </p:sp>
    </p:spTree>
    <p:extLst>
      <p:ext uri="{BB962C8B-B14F-4D97-AF65-F5344CB8AC3E}">
        <p14:creationId xmlns:p14="http://schemas.microsoft.com/office/powerpoint/2010/main" val="32914736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11</a:t>
            </a:fld>
            <a:endParaRPr lang="en-GB"/>
          </a:p>
        </p:txBody>
      </p:sp>
    </p:spTree>
    <p:extLst>
      <p:ext uri="{BB962C8B-B14F-4D97-AF65-F5344CB8AC3E}">
        <p14:creationId xmlns:p14="http://schemas.microsoft.com/office/powerpoint/2010/main" val="4739070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12</a:t>
            </a:fld>
            <a:endParaRPr lang="en-GB"/>
          </a:p>
        </p:txBody>
      </p:sp>
    </p:spTree>
    <p:extLst>
      <p:ext uri="{BB962C8B-B14F-4D97-AF65-F5344CB8AC3E}">
        <p14:creationId xmlns:p14="http://schemas.microsoft.com/office/powerpoint/2010/main" val="16617626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13</a:t>
            </a:fld>
            <a:endParaRPr lang="en-GB"/>
          </a:p>
        </p:txBody>
      </p:sp>
    </p:spTree>
    <p:extLst>
      <p:ext uri="{BB962C8B-B14F-4D97-AF65-F5344CB8AC3E}">
        <p14:creationId xmlns:p14="http://schemas.microsoft.com/office/powerpoint/2010/main" val="4655271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14</a:t>
            </a:fld>
            <a:endParaRPr lang="en-GB"/>
          </a:p>
        </p:txBody>
      </p:sp>
    </p:spTree>
    <p:extLst>
      <p:ext uri="{BB962C8B-B14F-4D97-AF65-F5344CB8AC3E}">
        <p14:creationId xmlns:p14="http://schemas.microsoft.com/office/powerpoint/2010/main" val="7305179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15</a:t>
            </a:fld>
            <a:endParaRPr lang="en-GB"/>
          </a:p>
        </p:txBody>
      </p:sp>
    </p:spTree>
    <p:extLst>
      <p:ext uri="{BB962C8B-B14F-4D97-AF65-F5344CB8AC3E}">
        <p14:creationId xmlns:p14="http://schemas.microsoft.com/office/powerpoint/2010/main" val="5537653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16</a:t>
            </a:fld>
            <a:endParaRPr lang="en-GB"/>
          </a:p>
        </p:txBody>
      </p:sp>
    </p:spTree>
    <p:extLst>
      <p:ext uri="{BB962C8B-B14F-4D97-AF65-F5344CB8AC3E}">
        <p14:creationId xmlns:p14="http://schemas.microsoft.com/office/powerpoint/2010/main" val="37611437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24 hours</a:t>
            </a:r>
            <a:r>
              <a:rPr lang="en-GB" baseline="0" dirty="0"/>
              <a:t> of vasopressor therapy INCLUDING noradrenaline.</a:t>
            </a:r>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17</a:t>
            </a:fld>
            <a:endParaRPr lang="en-GB"/>
          </a:p>
        </p:txBody>
      </p:sp>
    </p:spTree>
    <p:extLst>
      <p:ext uri="{BB962C8B-B14F-4D97-AF65-F5344CB8AC3E}">
        <p14:creationId xmlns:p14="http://schemas.microsoft.com/office/powerpoint/2010/main" val="7554451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20</a:t>
            </a:fld>
            <a:endParaRPr lang="en-GB"/>
          </a:p>
        </p:txBody>
      </p:sp>
    </p:spTree>
    <p:extLst>
      <p:ext uri="{BB962C8B-B14F-4D97-AF65-F5344CB8AC3E}">
        <p14:creationId xmlns:p14="http://schemas.microsoft.com/office/powerpoint/2010/main" val="27038387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21</a:t>
            </a:fld>
            <a:endParaRPr lang="en-GB"/>
          </a:p>
        </p:txBody>
      </p:sp>
    </p:spTree>
    <p:extLst>
      <p:ext uri="{BB962C8B-B14F-4D97-AF65-F5344CB8AC3E}">
        <p14:creationId xmlns:p14="http://schemas.microsoft.com/office/powerpoint/2010/main" val="8512591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2</a:t>
            </a:fld>
            <a:endParaRPr lang="en-GB"/>
          </a:p>
        </p:txBody>
      </p:sp>
    </p:spTree>
    <p:extLst>
      <p:ext uri="{BB962C8B-B14F-4D97-AF65-F5344CB8AC3E}">
        <p14:creationId xmlns:p14="http://schemas.microsoft.com/office/powerpoint/2010/main" val="30761160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22</a:t>
            </a:fld>
            <a:endParaRPr lang="en-GB"/>
          </a:p>
        </p:txBody>
      </p:sp>
    </p:spTree>
    <p:extLst>
      <p:ext uri="{BB962C8B-B14F-4D97-AF65-F5344CB8AC3E}">
        <p14:creationId xmlns:p14="http://schemas.microsoft.com/office/powerpoint/2010/main" val="41711873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23</a:t>
            </a:fld>
            <a:endParaRPr lang="en-GB"/>
          </a:p>
        </p:txBody>
      </p:sp>
    </p:spTree>
    <p:extLst>
      <p:ext uri="{BB962C8B-B14F-4D97-AF65-F5344CB8AC3E}">
        <p14:creationId xmlns:p14="http://schemas.microsoft.com/office/powerpoint/2010/main" val="39985445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24</a:t>
            </a:fld>
            <a:endParaRPr lang="en-GB"/>
          </a:p>
        </p:txBody>
      </p:sp>
    </p:spTree>
    <p:extLst>
      <p:ext uri="{BB962C8B-B14F-4D97-AF65-F5344CB8AC3E}">
        <p14:creationId xmlns:p14="http://schemas.microsoft.com/office/powerpoint/2010/main" val="5924168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26</a:t>
            </a:fld>
            <a:endParaRPr lang="en-GB"/>
          </a:p>
        </p:txBody>
      </p:sp>
    </p:spTree>
    <p:extLst>
      <p:ext uri="{BB962C8B-B14F-4D97-AF65-F5344CB8AC3E}">
        <p14:creationId xmlns:p14="http://schemas.microsoft.com/office/powerpoint/2010/main" val="23430494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27</a:t>
            </a:fld>
            <a:endParaRPr lang="en-GB"/>
          </a:p>
        </p:txBody>
      </p:sp>
    </p:spTree>
    <p:extLst>
      <p:ext uri="{BB962C8B-B14F-4D97-AF65-F5344CB8AC3E}">
        <p14:creationId xmlns:p14="http://schemas.microsoft.com/office/powerpoint/2010/main" val="37252580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28</a:t>
            </a:fld>
            <a:endParaRPr lang="en-GB"/>
          </a:p>
        </p:txBody>
      </p:sp>
    </p:spTree>
    <p:extLst>
      <p:ext uri="{BB962C8B-B14F-4D97-AF65-F5344CB8AC3E}">
        <p14:creationId xmlns:p14="http://schemas.microsoft.com/office/powerpoint/2010/main" val="15800272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29</a:t>
            </a:fld>
            <a:endParaRPr lang="en-GB"/>
          </a:p>
        </p:txBody>
      </p:sp>
    </p:spTree>
    <p:extLst>
      <p:ext uri="{BB962C8B-B14F-4D97-AF65-F5344CB8AC3E}">
        <p14:creationId xmlns:p14="http://schemas.microsoft.com/office/powerpoint/2010/main" val="29201847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Specific ICU population with 1:1 care. </a:t>
            </a:r>
          </a:p>
        </p:txBody>
      </p:sp>
      <p:sp>
        <p:nvSpPr>
          <p:cNvPr id="4" name="Slide Number Placeholder 3"/>
          <p:cNvSpPr>
            <a:spLocks noGrp="1"/>
          </p:cNvSpPr>
          <p:nvPr>
            <p:ph type="sldNum" sz="quarter" idx="10"/>
          </p:nvPr>
        </p:nvSpPr>
        <p:spPr/>
        <p:txBody>
          <a:bodyPr/>
          <a:lstStyle/>
          <a:p>
            <a:fld id="{5CFAE206-2B32-4395-9B42-8AFDCE274654}" type="slidenum">
              <a:rPr lang="en-GB" smtClean="0"/>
              <a:pPr/>
              <a:t>31</a:t>
            </a:fld>
            <a:endParaRPr lang="en-GB"/>
          </a:p>
        </p:txBody>
      </p:sp>
    </p:spTree>
    <p:extLst>
      <p:ext uri="{BB962C8B-B14F-4D97-AF65-F5344CB8AC3E}">
        <p14:creationId xmlns:p14="http://schemas.microsoft.com/office/powerpoint/2010/main" val="825786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Contraindications in the SPC are diametrically opposed to the effects under study in STRESS-L; for example, conditions such as Severe Metabolic Acidosis (one of the inclusion criteria in STRESS-L) is marked as a contraindication in the SPC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Similarly, diabetic patients are advised not to take beta blocking tablets as these drugs mask the symptoms of hypoglycaemia but they do not interfere with the diabetes per se. Patients in ICU have their glucose controlled by continuous insulin infusion and it is routine to monitor the blood glucose regularly; STRESS-L patients will be managed according to this standard of care</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Presence of peripheral vascular disease (PVD) is a risk for increased mortality in septic shock; while the SPC states that beta blockade should be avoided in patients with PVD, the vasodilation induced by sepsis means that any possible adverse effects of landiolol will be reduced and so it will be possible to administer the IMP in these patients</a:t>
            </a:r>
            <a:endParaRPr lang="en-US" sz="1200" dirty="0"/>
          </a:p>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32</a:t>
            </a:fld>
            <a:endParaRPr lang="en-GB"/>
          </a:p>
        </p:txBody>
      </p:sp>
    </p:spTree>
    <p:extLst>
      <p:ext uri="{BB962C8B-B14F-4D97-AF65-F5344CB8AC3E}">
        <p14:creationId xmlns:p14="http://schemas.microsoft.com/office/powerpoint/2010/main" val="8257867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33</a:t>
            </a:fld>
            <a:endParaRPr lang="en-GB"/>
          </a:p>
        </p:txBody>
      </p:sp>
    </p:spTree>
    <p:extLst>
      <p:ext uri="{BB962C8B-B14F-4D97-AF65-F5344CB8AC3E}">
        <p14:creationId xmlns:p14="http://schemas.microsoft.com/office/powerpoint/2010/main" val="26391640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3</a:t>
            </a:fld>
            <a:endParaRPr lang="en-GB"/>
          </a:p>
        </p:txBody>
      </p:sp>
    </p:spTree>
    <p:extLst>
      <p:ext uri="{BB962C8B-B14F-4D97-AF65-F5344CB8AC3E}">
        <p14:creationId xmlns:p14="http://schemas.microsoft.com/office/powerpoint/2010/main" val="32257182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Antihypertensive agents should be used with caution in patients treated with landiolol.</a:t>
            </a:r>
          </a:p>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34</a:t>
            </a:fld>
            <a:endParaRPr lang="en-GB"/>
          </a:p>
        </p:txBody>
      </p:sp>
    </p:spTree>
    <p:extLst>
      <p:ext uri="{BB962C8B-B14F-4D97-AF65-F5344CB8AC3E}">
        <p14:creationId xmlns:p14="http://schemas.microsoft.com/office/powerpoint/2010/main" val="294506676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35</a:t>
            </a:fld>
            <a:endParaRPr lang="en-GB"/>
          </a:p>
        </p:txBody>
      </p:sp>
    </p:spTree>
    <p:extLst>
      <p:ext uri="{BB962C8B-B14F-4D97-AF65-F5344CB8AC3E}">
        <p14:creationId xmlns:p14="http://schemas.microsoft.com/office/powerpoint/2010/main" val="42739508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36</a:t>
            </a:fld>
            <a:endParaRPr lang="en-GB"/>
          </a:p>
        </p:txBody>
      </p:sp>
    </p:spTree>
    <p:extLst>
      <p:ext uri="{BB962C8B-B14F-4D97-AF65-F5344CB8AC3E}">
        <p14:creationId xmlns:p14="http://schemas.microsoft.com/office/powerpoint/2010/main" val="27824761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37</a:t>
            </a:fld>
            <a:endParaRPr lang="en-GB"/>
          </a:p>
        </p:txBody>
      </p:sp>
    </p:spTree>
    <p:extLst>
      <p:ext uri="{BB962C8B-B14F-4D97-AF65-F5344CB8AC3E}">
        <p14:creationId xmlns:p14="http://schemas.microsoft.com/office/powerpoint/2010/main" val="205034441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38</a:t>
            </a:fld>
            <a:endParaRPr lang="en-GB"/>
          </a:p>
        </p:txBody>
      </p:sp>
    </p:spTree>
    <p:extLst>
      <p:ext uri="{BB962C8B-B14F-4D97-AF65-F5344CB8AC3E}">
        <p14:creationId xmlns:p14="http://schemas.microsoft.com/office/powerpoint/2010/main" val="32882297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t>39</a:t>
            </a:fld>
            <a:endParaRPr lang="en-GB"/>
          </a:p>
        </p:txBody>
      </p:sp>
    </p:spTree>
    <p:extLst>
      <p:ext uri="{BB962C8B-B14F-4D97-AF65-F5344CB8AC3E}">
        <p14:creationId xmlns:p14="http://schemas.microsoft.com/office/powerpoint/2010/main" val="35955946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40</a:t>
            </a:fld>
            <a:endParaRPr lang="en-GB"/>
          </a:p>
        </p:txBody>
      </p:sp>
    </p:spTree>
    <p:extLst>
      <p:ext uri="{BB962C8B-B14F-4D97-AF65-F5344CB8AC3E}">
        <p14:creationId xmlns:p14="http://schemas.microsoft.com/office/powerpoint/2010/main" val="45899105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41</a:t>
            </a:fld>
            <a:endParaRPr lang="en-GB"/>
          </a:p>
        </p:txBody>
      </p:sp>
    </p:spTree>
    <p:extLst>
      <p:ext uri="{BB962C8B-B14F-4D97-AF65-F5344CB8AC3E}">
        <p14:creationId xmlns:p14="http://schemas.microsoft.com/office/powerpoint/2010/main" val="113251789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42</a:t>
            </a:fld>
            <a:endParaRPr lang="en-GB"/>
          </a:p>
        </p:txBody>
      </p:sp>
    </p:spTree>
    <p:extLst>
      <p:ext uri="{BB962C8B-B14F-4D97-AF65-F5344CB8AC3E}">
        <p14:creationId xmlns:p14="http://schemas.microsoft.com/office/powerpoint/2010/main" val="248014931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43</a:t>
            </a:fld>
            <a:endParaRPr lang="en-GB"/>
          </a:p>
        </p:txBody>
      </p:sp>
    </p:spTree>
    <p:extLst>
      <p:ext uri="{BB962C8B-B14F-4D97-AF65-F5344CB8AC3E}">
        <p14:creationId xmlns:p14="http://schemas.microsoft.com/office/powerpoint/2010/main" val="26128694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 group in Italy led by Morelli in 2013 carried out a trial in patients with septic shock and fast heart rates and receiving high doses of noradrenaline.</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This subset of patients carries a particularly high mortality (over 60%). Half their patients were randomly allocated to receive a ‘beta-blocking’ drug infusion intravenously named ‘Esmolol’.</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The Italian group gave enough drug to reduce, and then maintain, the patients’ heart rate at between 80-94 beats per minute. They found this strategy was not only safe but was associated with big improvements in survival and time in intensive care.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Morelli’s study has been criticised for being a single centre and for the high mortality seen in the control group. It did not provide enough information to make the use of beta blockers a mainstream recommendation. They did not study the way in which the beta blocker was acting in their patients.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baseline="0" dirty="0">
                <a:solidFill>
                  <a:schemeClr val="tx1"/>
                </a:solidFill>
                <a:latin typeface="+mn-lt"/>
                <a:ea typeface="+mn-ea"/>
                <a:cs typeface="+mn-cs"/>
              </a:rPr>
              <a:t>Early data using esmolol and landiolol have suggested that beta blockade is possible and safe in this sick and physiologically deranged population.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1" i="0" u="none" strike="noStrike" kern="1200" baseline="0" dirty="0">
              <a:solidFill>
                <a:schemeClr val="tx1"/>
              </a:solidFill>
              <a:latin typeface="+mn-lt"/>
              <a:ea typeface="+mn-ea"/>
              <a:cs typeface="+mn-cs"/>
            </a:endParaRPr>
          </a:p>
          <a:p>
            <a:pPr marL="0" indent="0">
              <a:buFont typeface="Arial" panose="020B0604020202020204" pitchFamily="34" charset="0"/>
              <a:buNone/>
            </a:pPr>
            <a:r>
              <a:rPr lang="en-US" sz="1200" b="1" i="0" u="none" strike="noStrike" kern="1200" baseline="0" dirty="0">
                <a:solidFill>
                  <a:schemeClr val="tx1"/>
                </a:solidFill>
                <a:latin typeface="+mn-lt"/>
                <a:ea typeface="+mn-ea"/>
                <a:cs typeface="+mn-cs"/>
              </a:rPr>
              <a:t>Need for STRESS-L</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Repeat their study in multiple intensive care units throughout the UK to see if we can confirm the safety and benefits found in Rome but also to extend it by taking blood samples to measure effects of the drug on the patient’s immune system, metabolism and heart function.</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It is crucial to discover if the safety and efficacy Morelli described can be reproduced in a prospective randomised multicentre study in which mechanisms of action can also be explored. </a:t>
            </a:r>
            <a:endParaRPr lang="en-GB" dirty="0"/>
          </a:p>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4</a:t>
            </a:fld>
            <a:endParaRPr lang="en-GB"/>
          </a:p>
        </p:txBody>
      </p:sp>
    </p:spTree>
    <p:extLst>
      <p:ext uri="{BB962C8B-B14F-4D97-AF65-F5344CB8AC3E}">
        <p14:creationId xmlns:p14="http://schemas.microsoft.com/office/powerpoint/2010/main" val="118870129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44</a:t>
            </a:fld>
            <a:endParaRPr lang="en-GB"/>
          </a:p>
        </p:txBody>
      </p:sp>
    </p:spTree>
    <p:extLst>
      <p:ext uri="{BB962C8B-B14F-4D97-AF65-F5344CB8AC3E}">
        <p14:creationId xmlns:p14="http://schemas.microsoft.com/office/powerpoint/2010/main" val="412412845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45</a:t>
            </a:fld>
            <a:endParaRPr lang="en-GB"/>
          </a:p>
        </p:txBody>
      </p:sp>
    </p:spTree>
    <p:extLst>
      <p:ext uri="{BB962C8B-B14F-4D97-AF65-F5344CB8AC3E}">
        <p14:creationId xmlns:p14="http://schemas.microsoft.com/office/powerpoint/2010/main" val="157335352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46</a:t>
            </a:fld>
            <a:endParaRPr lang="en-GB"/>
          </a:p>
        </p:txBody>
      </p:sp>
    </p:spTree>
    <p:extLst>
      <p:ext uri="{BB962C8B-B14F-4D97-AF65-F5344CB8AC3E}">
        <p14:creationId xmlns:p14="http://schemas.microsoft.com/office/powerpoint/2010/main" val="404092801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47</a:t>
            </a:fld>
            <a:endParaRPr lang="en-GB"/>
          </a:p>
        </p:txBody>
      </p:sp>
    </p:spTree>
    <p:extLst>
      <p:ext uri="{BB962C8B-B14F-4D97-AF65-F5344CB8AC3E}">
        <p14:creationId xmlns:p14="http://schemas.microsoft.com/office/powerpoint/2010/main" val="43566196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48</a:t>
            </a:fld>
            <a:endParaRPr lang="en-GB"/>
          </a:p>
        </p:txBody>
      </p:sp>
    </p:spTree>
    <p:extLst>
      <p:ext uri="{BB962C8B-B14F-4D97-AF65-F5344CB8AC3E}">
        <p14:creationId xmlns:p14="http://schemas.microsoft.com/office/powerpoint/2010/main" val="402765522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49</a:t>
            </a:fld>
            <a:endParaRPr lang="en-GB"/>
          </a:p>
        </p:txBody>
      </p:sp>
    </p:spTree>
    <p:extLst>
      <p:ext uri="{BB962C8B-B14F-4D97-AF65-F5344CB8AC3E}">
        <p14:creationId xmlns:p14="http://schemas.microsoft.com/office/powerpoint/2010/main" val="59309535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Data collection points - Only recording routine </a:t>
            </a:r>
            <a:r>
              <a:rPr lang="en-GB" b="1" dirty="0"/>
              <a:t>clinical data, </a:t>
            </a:r>
            <a:r>
              <a:rPr lang="en-GB" dirty="0"/>
              <a:t>nothing</a:t>
            </a:r>
            <a:r>
              <a:rPr lang="en-GB" baseline="0" dirty="0"/>
              <a:t> above and beyond. </a:t>
            </a:r>
          </a:p>
        </p:txBody>
      </p:sp>
      <p:sp>
        <p:nvSpPr>
          <p:cNvPr id="4" name="Slide Number Placeholder 3"/>
          <p:cNvSpPr>
            <a:spLocks noGrp="1"/>
          </p:cNvSpPr>
          <p:nvPr>
            <p:ph type="sldNum" sz="quarter" idx="10"/>
          </p:nvPr>
        </p:nvSpPr>
        <p:spPr/>
        <p:txBody>
          <a:bodyPr/>
          <a:lstStyle/>
          <a:p>
            <a:fld id="{5CFAE206-2B32-4395-9B42-8AFDCE274654}" type="slidenum">
              <a:rPr lang="en-GB" smtClean="0"/>
              <a:pPr/>
              <a:t>50</a:t>
            </a:fld>
            <a:endParaRPr lang="en-GB"/>
          </a:p>
        </p:txBody>
      </p:sp>
    </p:spTree>
    <p:extLst>
      <p:ext uri="{BB962C8B-B14F-4D97-AF65-F5344CB8AC3E}">
        <p14:creationId xmlns:p14="http://schemas.microsoft.com/office/powerpoint/2010/main" val="230033458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51</a:t>
            </a:fld>
            <a:endParaRPr lang="en-GB"/>
          </a:p>
        </p:txBody>
      </p:sp>
    </p:spTree>
    <p:extLst>
      <p:ext uri="{BB962C8B-B14F-4D97-AF65-F5344CB8AC3E}">
        <p14:creationId xmlns:p14="http://schemas.microsoft.com/office/powerpoint/2010/main" val="326665655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52</a:t>
            </a:fld>
            <a:endParaRPr lang="en-GB"/>
          </a:p>
        </p:txBody>
      </p:sp>
    </p:spTree>
    <p:extLst>
      <p:ext uri="{BB962C8B-B14F-4D97-AF65-F5344CB8AC3E}">
        <p14:creationId xmlns:p14="http://schemas.microsoft.com/office/powerpoint/2010/main" val="331386032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prstClr val="black"/>
                </a:solidFill>
              </a:rPr>
              <a:t>These forms must be completed on paper.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prstClr val="black"/>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prstClr val="black"/>
                </a:solidFill>
              </a:rPr>
              <a:t>Medically qualified physician listed on the trial delegation log will confirm eligibility by completing and signing this form provided by the research team.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prstClr val="black"/>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prstClr val="black"/>
                </a:solidFill>
              </a:rPr>
              <a:t>Unlicensed</a:t>
            </a:r>
            <a:r>
              <a:rPr lang="en-GB" sz="1200" baseline="0" dirty="0">
                <a:solidFill>
                  <a:prstClr val="black"/>
                </a:solidFill>
              </a:rPr>
              <a:t> drug, document PI oversight, train clinical colleagues. We have designed a set of slides for non-research staff. PI can delegate to clinical colleagues -&gt; E: review eligibility and sign form, F: medical care and supervision of trial participants, K: prescribe medication and treatment.  </a:t>
            </a:r>
            <a:r>
              <a:rPr lang="en-GB" sz="1200" dirty="0">
                <a:solidFill>
                  <a:prstClr val="black"/>
                </a:solidFill>
              </a:rPr>
              <a:t> Don’t have to</a:t>
            </a:r>
            <a:r>
              <a:rPr lang="en-GB" sz="1200" baseline="0" dirty="0">
                <a:solidFill>
                  <a:prstClr val="black"/>
                </a:solidFill>
              </a:rPr>
              <a:t> have GCP training but slides incorporate key tasks and trial activities and couple of slides on GCP training. Sign the training log and delegation log.</a:t>
            </a:r>
            <a:endParaRPr lang="en-GB" sz="1200" dirty="0">
              <a:solidFill>
                <a:prstClr val="black"/>
              </a:solidFill>
            </a:endParaRPr>
          </a:p>
          <a:p>
            <a:endParaRPr lang="en-GB" dirty="0"/>
          </a:p>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53</a:t>
            </a:fld>
            <a:endParaRPr lang="en-GB"/>
          </a:p>
        </p:txBody>
      </p:sp>
    </p:spTree>
    <p:extLst>
      <p:ext uri="{BB962C8B-B14F-4D97-AF65-F5344CB8AC3E}">
        <p14:creationId xmlns:p14="http://schemas.microsoft.com/office/powerpoint/2010/main" val="9739319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Growing evidence that beta-blockade</a:t>
            </a:r>
            <a:r>
              <a:rPr lang="en-US" sz="1200" b="0" i="0" kern="1200" baseline="0" dirty="0">
                <a:solidFill>
                  <a:schemeClr val="tx1"/>
                </a:solidFill>
                <a:effectLst/>
                <a:latin typeface="+mn-lt"/>
                <a:ea typeface="+mn-ea"/>
                <a:cs typeface="+mn-cs"/>
              </a:rPr>
              <a:t> may </a:t>
            </a:r>
            <a:r>
              <a:rPr lang="en-US" sz="1200" b="1" i="0" kern="1200" baseline="0" dirty="0">
                <a:solidFill>
                  <a:schemeClr val="tx1"/>
                </a:solidFill>
                <a:effectLst/>
                <a:latin typeface="+mn-lt"/>
                <a:ea typeface="+mn-ea"/>
                <a:cs typeface="+mn-cs"/>
              </a:rPr>
              <a:t>reduce </a:t>
            </a:r>
            <a:r>
              <a:rPr lang="en-US" sz="1200" b="0" i="0" kern="1200" baseline="0" dirty="0">
                <a:solidFill>
                  <a:schemeClr val="tx1"/>
                </a:solidFill>
                <a:effectLst/>
                <a:latin typeface="+mn-lt"/>
                <a:ea typeface="+mn-ea"/>
                <a:cs typeface="+mn-cs"/>
              </a:rPr>
              <a:t>mortality in selected patients with Sepsis. </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r>
              <a:rPr lang="en-US" sz="1200" b="1" i="0" u="sng" kern="1200" dirty="0">
                <a:solidFill>
                  <a:schemeClr val="tx1"/>
                </a:solidFill>
                <a:effectLst/>
                <a:latin typeface="+mn-lt"/>
                <a:ea typeface="+mn-ea"/>
                <a:cs typeface="+mn-cs"/>
              </a:rPr>
              <a:t>Left</a:t>
            </a:r>
          </a:p>
          <a:p>
            <a:r>
              <a:rPr lang="en-US" sz="1200" b="0" i="0" u="none" kern="1200" dirty="0">
                <a:solidFill>
                  <a:schemeClr val="tx1"/>
                </a:solidFill>
                <a:effectLst/>
                <a:latin typeface="+mn-lt"/>
                <a:ea typeface="+mn-ea"/>
                <a:cs typeface="+mn-cs"/>
              </a:rPr>
              <a:t>Study</a:t>
            </a:r>
            <a:r>
              <a:rPr lang="en-US" sz="1200" b="0" i="0" u="none" kern="1200" baseline="0" dirty="0">
                <a:solidFill>
                  <a:schemeClr val="tx1"/>
                </a:solidFill>
                <a:effectLst/>
                <a:latin typeface="+mn-lt"/>
                <a:ea typeface="+mn-ea"/>
                <a:cs typeface="+mn-cs"/>
              </a:rPr>
              <a:t> looked at if continuing chronic beta-blockade in the acute phase of severe sepsis and septic shock is associated with decreased mortality rates up to 90 days. Unclear if pre-existing, chronic oral beta-blocker therapy should continue or discontinue during acute phase of severe sepsis or septic shock. </a:t>
            </a:r>
            <a:endParaRPr lang="en-US" sz="1200" b="0" i="0" u="none"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A total of 296 patients with severe sepsis or septic shock and pre-existing, chronic oral beta-blocker therapy were included. </a:t>
            </a:r>
          </a:p>
          <a:p>
            <a:r>
              <a:rPr lang="en-US" sz="1200" b="0" i="0" kern="1200" dirty="0">
                <a:solidFill>
                  <a:schemeClr val="tx1"/>
                </a:solidFill>
                <a:effectLst/>
                <a:latin typeface="+mn-lt"/>
                <a:ea typeface="+mn-ea"/>
                <a:cs typeface="+mn-cs"/>
              </a:rPr>
              <a:t>Chronic beta-blocker medication was discontinued during the acute phase of sepsis in 129 patients and continued in 167 patients. </a:t>
            </a:r>
          </a:p>
          <a:p>
            <a:r>
              <a:rPr lang="en-US" sz="1200" b="0" i="0" kern="1200" dirty="0">
                <a:solidFill>
                  <a:schemeClr val="tx1"/>
                </a:solidFill>
                <a:effectLst/>
                <a:latin typeface="+mn-lt"/>
                <a:ea typeface="+mn-ea"/>
                <a:cs typeface="+mn-cs"/>
              </a:rPr>
              <a:t>Continuation of beta-blocker therapy was significantly associated with decreased hospital and 90-day mortality rates.</a:t>
            </a:r>
          </a:p>
          <a:p>
            <a:r>
              <a:rPr lang="en-US" sz="1200" b="0" i="0" kern="1200" dirty="0">
                <a:solidFill>
                  <a:schemeClr val="tx1"/>
                </a:solidFill>
                <a:effectLst/>
                <a:latin typeface="+mn-lt"/>
                <a:ea typeface="+mn-ea"/>
                <a:cs typeface="+mn-cs"/>
              </a:rPr>
              <a:t>Continuing pre-existing chronic beta-blockade might be associated with decreased mortality rates up to 90 days in septic patients.</a:t>
            </a:r>
          </a:p>
          <a:p>
            <a:endParaRPr lang="en-US" sz="1200" b="0" i="0" kern="1200" dirty="0">
              <a:solidFill>
                <a:schemeClr val="tx1"/>
              </a:solidFill>
              <a:effectLst/>
              <a:latin typeface="+mn-lt"/>
              <a:ea typeface="+mn-ea"/>
              <a:cs typeface="+mn-cs"/>
            </a:endParaRPr>
          </a:p>
          <a:p>
            <a:r>
              <a:rPr lang="en-US" sz="1200" b="1" i="0" u="sng" kern="1200" dirty="0">
                <a:solidFill>
                  <a:schemeClr val="tx1"/>
                </a:solidFill>
                <a:effectLst/>
                <a:latin typeface="+mn-lt"/>
                <a:ea typeface="+mn-ea"/>
                <a:cs typeface="+mn-cs"/>
              </a:rPr>
              <a:t>Right</a:t>
            </a:r>
          </a:p>
          <a:p>
            <a:r>
              <a:rPr lang="en-US" sz="1200" b="0" i="0" u="none" kern="1200" dirty="0">
                <a:solidFill>
                  <a:schemeClr val="tx1"/>
                </a:solidFill>
                <a:effectLst/>
                <a:latin typeface="+mn-lt"/>
                <a:ea typeface="+mn-ea"/>
                <a:cs typeface="+mn-cs"/>
              </a:rPr>
              <a:t>Beta-blockers have cardioprotective</a:t>
            </a:r>
            <a:r>
              <a:rPr lang="en-US" sz="1200" b="0" i="0" u="none" kern="1200" baseline="0" dirty="0">
                <a:solidFill>
                  <a:schemeClr val="tx1"/>
                </a:solidFill>
                <a:effectLst/>
                <a:latin typeface="+mn-lt"/>
                <a:ea typeface="+mn-ea"/>
                <a:cs typeface="+mn-cs"/>
              </a:rPr>
              <a:t>, metabolic and immunomodulating effects that may be beneficial to patients in intensive care. </a:t>
            </a:r>
          </a:p>
          <a:p>
            <a:r>
              <a:rPr lang="en-US" sz="1200" b="0" i="0" u="none" kern="1200" baseline="0" dirty="0">
                <a:solidFill>
                  <a:schemeClr val="tx1"/>
                </a:solidFill>
                <a:effectLst/>
                <a:latin typeface="+mn-lt"/>
                <a:ea typeface="+mn-ea"/>
                <a:cs typeface="+mn-cs"/>
              </a:rPr>
              <a:t>Examined association between preadmission beta-blocker use and 30-day mortality following intensive care. </a:t>
            </a:r>
          </a:p>
          <a:p>
            <a:r>
              <a:rPr lang="en-US" sz="1200" b="0" i="0" u="none" kern="1200" baseline="0" dirty="0">
                <a:solidFill>
                  <a:schemeClr val="tx1"/>
                </a:solidFill>
                <a:effectLst/>
                <a:latin typeface="+mn-lt"/>
                <a:ea typeface="+mn-ea"/>
                <a:cs typeface="+mn-cs"/>
              </a:rPr>
              <a:t>Looked at probability of death within 30 days following ICU admission for beta-blocker users and non-users.</a:t>
            </a:r>
            <a:endParaRPr lang="en-US" sz="1200" b="0" i="0" u="none" kern="1200" dirty="0">
              <a:solidFill>
                <a:schemeClr val="tx1"/>
              </a:solidFill>
              <a:effectLst/>
              <a:latin typeface="+mn-lt"/>
              <a:ea typeface="+mn-ea"/>
              <a:cs typeface="+mn-cs"/>
            </a:endParaRPr>
          </a:p>
          <a:p>
            <a:r>
              <a:rPr lang="en-US" sz="1200" b="0" i="0" u="none" kern="1200" dirty="0">
                <a:solidFill>
                  <a:schemeClr val="tx1"/>
                </a:solidFill>
                <a:effectLst/>
                <a:latin typeface="+mn-lt"/>
                <a:ea typeface="+mn-ea"/>
                <a:cs typeface="+mn-cs"/>
              </a:rPr>
              <a:t>80.8%</a:t>
            </a:r>
            <a:r>
              <a:rPr lang="en-US" sz="1200" b="0" i="0" u="none" kern="1200" baseline="0" dirty="0">
                <a:solidFill>
                  <a:schemeClr val="tx1"/>
                </a:solidFill>
                <a:effectLst/>
                <a:latin typeface="+mn-lt"/>
                <a:ea typeface="+mn-ea"/>
                <a:cs typeface="+mn-cs"/>
              </a:rPr>
              <a:t> - no current use of beta-blockers; 19.2% use of beta-blockers. </a:t>
            </a:r>
          </a:p>
          <a:p>
            <a:r>
              <a:rPr lang="en-US" sz="1200" b="0" i="0" u="none" kern="1200" baseline="0" dirty="0">
                <a:solidFill>
                  <a:schemeClr val="tx1"/>
                </a:solidFill>
                <a:effectLst/>
                <a:latin typeface="+mn-lt"/>
                <a:ea typeface="+mn-ea"/>
                <a:cs typeface="+mn-cs"/>
              </a:rPr>
              <a:t>Looked at odds rations (ORs) for death within 30 days after ICU admission among beta-blocker users vs. non-users. </a:t>
            </a:r>
          </a:p>
          <a:p>
            <a:r>
              <a:rPr lang="en-US" sz="1200" b="0" i="0" kern="1200" dirty="0">
                <a:solidFill>
                  <a:schemeClr val="tx1"/>
                </a:solidFill>
                <a:effectLst/>
                <a:latin typeface="+mn-lt"/>
                <a:ea typeface="+mn-ea"/>
                <a:cs typeface="+mn-cs"/>
              </a:rPr>
              <a:t> the 30-day mortality was 25.7% among beta-blocker users and 31.4% among non-users.</a:t>
            </a:r>
            <a:r>
              <a:rPr lang="en-US" sz="1200" b="0" i="0" kern="1200" baseline="0" dirty="0">
                <a:solidFill>
                  <a:schemeClr val="tx1"/>
                </a:solidFill>
                <a:effectLst/>
                <a:latin typeface="+mn-lt"/>
                <a:ea typeface="+mn-ea"/>
                <a:cs typeface="+mn-cs"/>
              </a:rPr>
              <a:t> </a:t>
            </a:r>
          </a:p>
          <a:p>
            <a:r>
              <a:rPr lang="en-US" sz="1200" b="0" i="0" kern="1200" dirty="0">
                <a:solidFill>
                  <a:schemeClr val="tx1"/>
                </a:solidFill>
                <a:effectLst/>
                <a:latin typeface="+mn-lt"/>
                <a:ea typeface="+mn-ea"/>
                <a:cs typeface="+mn-cs"/>
              </a:rPr>
              <a:t>Preadmission beta-blocker use is associated with reduced mortality following ICU admission.</a:t>
            </a:r>
            <a:endParaRPr lang="en-US" sz="1200" b="0" i="0" u="none"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5</a:t>
            </a:fld>
            <a:endParaRPr lang="en-GB"/>
          </a:p>
        </p:txBody>
      </p:sp>
    </p:spTree>
    <p:extLst>
      <p:ext uri="{BB962C8B-B14F-4D97-AF65-F5344CB8AC3E}">
        <p14:creationId xmlns:p14="http://schemas.microsoft.com/office/powerpoint/2010/main" val="417342337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kern="1200" dirty="0">
                <a:solidFill>
                  <a:schemeClr val="tx1"/>
                </a:solidFill>
                <a:effectLst/>
                <a:latin typeface="+mn-lt"/>
                <a:ea typeface="+mn-ea"/>
                <a:cs typeface="+mn-cs"/>
              </a:rPr>
              <a:t>Highest or lowest values over the 24 hour period will be collected – therefore the ‘worst’ score is collected and </a:t>
            </a:r>
            <a:r>
              <a:rPr lang="en-GB" sz="1200" u="sng" kern="1200" dirty="0">
                <a:solidFill>
                  <a:schemeClr val="tx1"/>
                </a:solidFill>
                <a:effectLst/>
                <a:latin typeface="+mn-lt"/>
                <a:ea typeface="+mn-ea"/>
                <a:cs typeface="+mn-cs"/>
              </a:rPr>
              <a:t>not</a:t>
            </a:r>
            <a:r>
              <a:rPr lang="en-GB" sz="1200" kern="1200" dirty="0">
                <a:solidFill>
                  <a:schemeClr val="tx1"/>
                </a:solidFill>
                <a:effectLst/>
                <a:latin typeface="+mn-lt"/>
                <a:ea typeface="+mn-ea"/>
                <a:cs typeface="+mn-cs"/>
              </a:rPr>
              <a:t> the value closest to 24 hour mark.</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An exception to this is for the Other Outcome Data i.e. WCC, Delirium &amp; CRP where the value will be as close as possible to the 24 hour mark at the end of the data collection day. </a:t>
            </a:r>
          </a:p>
          <a:p>
            <a:pPr lvl="0"/>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Certain variables such as lowest platelets and highest bilirubin, will only one value may be available as this is reliant on when a blood test is taken. If blood tests are not routinely taken every day on ICU and therefore, lowest platelets, highest bilirubin, highest creatinine, WCC and CRP cannot be obtained for that day, please leave this field blank.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Similarly, Urine Output will refer to a cumulative number across the 24 hour period.</a:t>
            </a:r>
          </a:p>
          <a:p>
            <a:pPr lvl="0"/>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CFAE206-2B32-4395-9B42-8AFDCE274654}" type="slidenum">
              <a:rPr lang="en-GB" smtClean="0"/>
              <a:pPr/>
              <a:t>55</a:t>
            </a:fld>
            <a:endParaRPr lang="en-GB"/>
          </a:p>
        </p:txBody>
      </p:sp>
    </p:spTree>
    <p:extLst>
      <p:ext uri="{BB962C8B-B14F-4D97-AF65-F5344CB8AC3E}">
        <p14:creationId xmlns:p14="http://schemas.microsoft.com/office/powerpoint/2010/main" val="196645503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56</a:t>
            </a:fld>
            <a:endParaRPr lang="en-GB"/>
          </a:p>
        </p:txBody>
      </p:sp>
    </p:spTree>
    <p:extLst>
      <p:ext uri="{BB962C8B-B14F-4D97-AF65-F5344CB8AC3E}">
        <p14:creationId xmlns:p14="http://schemas.microsoft.com/office/powerpoint/2010/main" val="421367187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57</a:t>
            </a:fld>
            <a:endParaRPr lang="en-GB"/>
          </a:p>
        </p:txBody>
      </p:sp>
    </p:spTree>
    <p:extLst>
      <p:ext uri="{BB962C8B-B14F-4D97-AF65-F5344CB8AC3E}">
        <p14:creationId xmlns:p14="http://schemas.microsoft.com/office/powerpoint/2010/main" val="357464903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58</a:t>
            </a:fld>
            <a:endParaRPr lang="en-GB"/>
          </a:p>
        </p:txBody>
      </p:sp>
    </p:spTree>
    <p:extLst>
      <p:ext uri="{BB962C8B-B14F-4D97-AF65-F5344CB8AC3E}">
        <p14:creationId xmlns:p14="http://schemas.microsoft.com/office/powerpoint/2010/main" val="280202069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59</a:t>
            </a:fld>
            <a:endParaRPr lang="en-GB"/>
          </a:p>
        </p:txBody>
      </p:sp>
    </p:spTree>
    <p:extLst>
      <p:ext uri="{BB962C8B-B14F-4D97-AF65-F5344CB8AC3E}">
        <p14:creationId xmlns:p14="http://schemas.microsoft.com/office/powerpoint/2010/main" val="166713059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60</a:t>
            </a:fld>
            <a:endParaRPr lang="en-GB"/>
          </a:p>
        </p:txBody>
      </p:sp>
    </p:spTree>
    <p:extLst>
      <p:ext uri="{BB962C8B-B14F-4D97-AF65-F5344CB8AC3E}">
        <p14:creationId xmlns:p14="http://schemas.microsoft.com/office/powerpoint/2010/main" val="369804003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63</a:t>
            </a:fld>
            <a:endParaRPr lang="en-GB"/>
          </a:p>
        </p:txBody>
      </p:sp>
    </p:spTree>
    <p:extLst>
      <p:ext uri="{BB962C8B-B14F-4D97-AF65-F5344CB8AC3E}">
        <p14:creationId xmlns:p14="http://schemas.microsoft.com/office/powerpoint/2010/main" val="149933548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 SAE’s/SUSAR’s occurring from time of randomisation to the final follow up visit at day 90 must be recorded on the STRESS-L</a:t>
            </a:r>
            <a:r>
              <a:rPr lang="en-GB" baseline="0" dirty="0"/>
              <a:t> SAE report form and faxed to the coordinating centre within 24 hours of the research staff becoming aware of the vent. </a:t>
            </a:r>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64</a:t>
            </a:fld>
            <a:endParaRPr lang="en-GB"/>
          </a:p>
        </p:txBody>
      </p:sp>
    </p:spTree>
    <p:extLst>
      <p:ext uri="{BB962C8B-B14F-4D97-AF65-F5344CB8AC3E}">
        <p14:creationId xmlns:p14="http://schemas.microsoft.com/office/powerpoint/2010/main" val="292629644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65</a:t>
            </a:fld>
            <a:endParaRPr lang="en-GB"/>
          </a:p>
        </p:txBody>
      </p:sp>
    </p:spTree>
    <p:extLst>
      <p:ext uri="{BB962C8B-B14F-4D97-AF65-F5344CB8AC3E}">
        <p14:creationId xmlns:p14="http://schemas.microsoft.com/office/powerpoint/2010/main" val="350449364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66</a:t>
            </a:fld>
            <a:endParaRPr lang="en-GB"/>
          </a:p>
        </p:txBody>
      </p:sp>
    </p:spTree>
    <p:extLst>
      <p:ext uri="{BB962C8B-B14F-4D97-AF65-F5344CB8AC3E}">
        <p14:creationId xmlns:p14="http://schemas.microsoft.com/office/powerpoint/2010/main" val="17823217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Study by Michelle Hayes in 1990s in Charing Cross </a:t>
            </a:r>
          </a:p>
          <a:p>
            <a:r>
              <a:rPr lang="en-US" sz="1200" b="0" i="0" kern="1200" dirty="0">
                <a:solidFill>
                  <a:schemeClr val="tx1"/>
                </a:solidFill>
                <a:effectLst/>
                <a:latin typeface="+mn-lt"/>
                <a:ea typeface="+mn-ea"/>
                <a:cs typeface="+mn-cs"/>
              </a:rPr>
              <a:t>Conducted</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a randomized trial to determine whether boosting oxygen delivery with dobutamine (gold directed therapy)</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which stimulates beta receptors in the heart to increase the rate</a:t>
            </a:r>
            <a:r>
              <a:rPr lang="en-US" sz="1200" b="0" i="0" kern="1200" baseline="0" dirty="0">
                <a:solidFill>
                  <a:schemeClr val="tx1"/>
                </a:solidFill>
                <a:effectLst/>
                <a:latin typeface="+mn-lt"/>
                <a:ea typeface="+mn-ea"/>
                <a:cs typeface="+mn-cs"/>
              </a:rPr>
              <a:t> and strength at which the heart beats would improve outcomes for critically ill patients. </a:t>
            </a:r>
          </a:p>
          <a:p>
            <a:r>
              <a:rPr lang="en-US" sz="1200" b="0" i="0" kern="1200" baseline="0" dirty="0">
                <a:solidFill>
                  <a:schemeClr val="tx1"/>
                </a:solidFill>
                <a:effectLst/>
                <a:latin typeface="+mn-lt"/>
                <a:ea typeface="+mn-ea"/>
                <a:cs typeface="+mn-cs"/>
              </a:rPr>
              <a:t>109 patients – 50 in treatment group and 50 in control group – both same risk of death during hospitalisation (34%) however in-hospital mortality was lower for the control group compared to the treatment group. </a:t>
            </a:r>
          </a:p>
          <a:p>
            <a:r>
              <a:rPr lang="en-US" sz="1200" b="0" i="0" kern="1200" baseline="0" dirty="0">
                <a:solidFill>
                  <a:schemeClr val="tx1"/>
                </a:solidFill>
                <a:effectLst/>
                <a:latin typeface="+mn-lt"/>
                <a:ea typeface="+mn-ea"/>
                <a:cs typeface="+mn-cs"/>
              </a:rPr>
              <a:t>Shows increased morality using dobutamine with septic shock, patients do worse with  </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CFAE206-2B32-4395-9B42-8AFDCE274654}" type="slidenum">
              <a:rPr lang="en-GB" smtClean="0"/>
              <a:pPr/>
              <a:t>6</a:t>
            </a:fld>
            <a:endParaRPr lang="en-GB"/>
          </a:p>
        </p:txBody>
      </p:sp>
    </p:spTree>
    <p:extLst>
      <p:ext uri="{BB962C8B-B14F-4D97-AF65-F5344CB8AC3E}">
        <p14:creationId xmlns:p14="http://schemas.microsoft.com/office/powerpoint/2010/main" val="372274934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Completed SAE report forms should be faxed or emailed to 02476 150549 / </a:t>
            </a:r>
            <a:r>
              <a:rPr lang="en-GB" dirty="0">
                <a:hlinkClick r:id="rId3"/>
              </a:rPr>
              <a:t>wctuqa@warwick.ac.uk</a:t>
            </a:r>
            <a:endParaRPr lang="en-GB" dirty="0"/>
          </a:p>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69</a:t>
            </a:fld>
            <a:endParaRPr lang="en-GB"/>
          </a:p>
        </p:txBody>
      </p:sp>
    </p:spTree>
    <p:extLst>
      <p:ext uri="{BB962C8B-B14F-4D97-AF65-F5344CB8AC3E}">
        <p14:creationId xmlns:p14="http://schemas.microsoft.com/office/powerpoint/2010/main" val="135579358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Used when assessing causality</a:t>
            </a:r>
            <a:r>
              <a:rPr lang="en-GB" baseline="0" dirty="0"/>
              <a:t> of SAE’s.</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70</a:t>
            </a:fld>
            <a:endParaRPr lang="en-GB"/>
          </a:p>
        </p:txBody>
      </p:sp>
    </p:spTree>
    <p:extLst>
      <p:ext uri="{BB962C8B-B14F-4D97-AF65-F5344CB8AC3E}">
        <p14:creationId xmlns:p14="http://schemas.microsoft.com/office/powerpoint/2010/main" val="363780673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71</a:t>
            </a:fld>
            <a:endParaRPr lang="en-GB"/>
          </a:p>
        </p:txBody>
      </p:sp>
    </p:spTree>
    <p:extLst>
      <p:ext uri="{BB962C8B-B14F-4D97-AF65-F5344CB8AC3E}">
        <p14:creationId xmlns:p14="http://schemas.microsoft.com/office/powerpoint/2010/main" val="259556006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72</a:t>
            </a:fld>
            <a:endParaRPr lang="en-GB"/>
          </a:p>
        </p:txBody>
      </p:sp>
    </p:spTree>
    <p:extLst>
      <p:ext uri="{BB962C8B-B14F-4D97-AF65-F5344CB8AC3E}">
        <p14:creationId xmlns:p14="http://schemas.microsoft.com/office/powerpoint/2010/main" val="23036429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Initially immune</a:t>
            </a:r>
            <a:r>
              <a:rPr lang="en-GB" baseline="0" dirty="0"/>
              <a:t> response from Sepsis, targeting infection. Continues causes damage. </a:t>
            </a:r>
          </a:p>
          <a:p>
            <a:r>
              <a:rPr lang="en-GB" baseline="0" dirty="0"/>
              <a:t>Part of this response is tachycardia which is damaging after a certain amount of time. Using Landiolol to bring down the heart rate and counteract. </a:t>
            </a:r>
            <a:endParaRPr lang="en-GB" dirty="0"/>
          </a:p>
          <a:p>
            <a:endParaRPr lang="en-GB" dirty="0"/>
          </a:p>
          <a:p>
            <a:r>
              <a:rPr lang="en-GB" dirty="0" err="1"/>
              <a:t>Takotsubo</a:t>
            </a:r>
            <a:r>
              <a:rPr lang="en-GB" dirty="0"/>
              <a:t> fishing</a:t>
            </a:r>
            <a:r>
              <a:rPr lang="en-GB" baseline="0" dirty="0"/>
              <a:t> pots on the left </a:t>
            </a:r>
            <a:r>
              <a:rPr lang="en-GB" baseline="0" dirty="0" err="1"/>
              <a:t>handside</a:t>
            </a:r>
            <a:r>
              <a:rPr lang="en-GB" baseline="0" dirty="0"/>
              <a:t> – shape of the left ventricle which is weakened with </a:t>
            </a:r>
            <a:r>
              <a:rPr lang="en-GB" baseline="0" dirty="0" err="1"/>
              <a:t>t</a:t>
            </a:r>
            <a:r>
              <a:rPr lang="en-GB" dirty="0" err="1"/>
              <a:t>akotsubo</a:t>
            </a:r>
            <a:r>
              <a:rPr lang="en-GB" dirty="0"/>
              <a:t> cardiomyopathy</a:t>
            </a:r>
            <a:r>
              <a:rPr lang="en-GB" baseline="0" dirty="0"/>
              <a:t> as a result of severe emotional or physical stress resembles a Japaense octopus trap with a round bottom and narrow neck. </a:t>
            </a:r>
          </a:p>
          <a:p>
            <a:endParaRPr lang="en-GB" baseline="0" dirty="0"/>
          </a:p>
          <a:p>
            <a:r>
              <a:rPr lang="en-GB" baseline="0" dirty="0"/>
              <a:t>Effects we see in Septic Shock with an over adrenalized heart. </a:t>
            </a:r>
            <a:endParaRPr lang="en-GB" dirty="0"/>
          </a:p>
          <a:p>
            <a:endParaRPr lang="en-GB" dirty="0"/>
          </a:p>
          <a:p>
            <a:r>
              <a:rPr lang="en-GB" dirty="0"/>
              <a:t>White blood cells have a beta 1 receptor on – don’t need the reason yet</a:t>
            </a:r>
            <a:r>
              <a:rPr lang="en-GB" baseline="0" dirty="0"/>
              <a:t> – </a:t>
            </a:r>
            <a:r>
              <a:rPr lang="en-GB" baseline="0" dirty="0" err="1"/>
              <a:t>indepth</a:t>
            </a:r>
            <a:r>
              <a:rPr lang="en-GB" baseline="0" dirty="0"/>
              <a:t> understanding land</a:t>
            </a:r>
          </a:p>
          <a:p>
            <a:endParaRPr lang="en-GB" baseline="0" dirty="0"/>
          </a:p>
          <a:p>
            <a:r>
              <a:rPr lang="en-GB" baseline="0" dirty="0"/>
              <a:t>Landiolol binds to beta 1 receptors. </a:t>
            </a:r>
            <a:endParaRPr lang="en-GB" dirty="0"/>
          </a:p>
        </p:txBody>
      </p:sp>
      <p:sp>
        <p:nvSpPr>
          <p:cNvPr id="4" name="Slide Number Placeholder 3"/>
          <p:cNvSpPr>
            <a:spLocks noGrp="1"/>
          </p:cNvSpPr>
          <p:nvPr>
            <p:ph type="sldNum" sz="quarter" idx="10"/>
          </p:nvPr>
        </p:nvSpPr>
        <p:spPr/>
        <p:txBody>
          <a:bodyPr/>
          <a:lstStyle/>
          <a:p>
            <a:fld id="{5CFAE206-2B32-4395-9B42-8AFDCE274654}" type="slidenum">
              <a:rPr lang="en-GB" smtClean="0"/>
              <a:pPr/>
              <a:t>7</a:t>
            </a:fld>
            <a:endParaRPr lang="en-GB"/>
          </a:p>
        </p:txBody>
      </p:sp>
    </p:spTree>
    <p:extLst>
      <p:ext uri="{BB962C8B-B14F-4D97-AF65-F5344CB8AC3E}">
        <p14:creationId xmlns:p14="http://schemas.microsoft.com/office/powerpoint/2010/main" val="2988440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8</a:t>
            </a:fld>
            <a:endParaRPr lang="en-GB"/>
          </a:p>
        </p:txBody>
      </p:sp>
    </p:spTree>
    <p:extLst>
      <p:ext uri="{BB962C8B-B14F-4D97-AF65-F5344CB8AC3E}">
        <p14:creationId xmlns:p14="http://schemas.microsoft.com/office/powerpoint/2010/main" val="25441879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FAE206-2B32-4395-9B42-8AFDCE274654}" type="slidenum">
              <a:rPr lang="en-GB" smtClean="0"/>
              <a:pPr/>
              <a:t>9</a:t>
            </a:fld>
            <a:endParaRPr lang="en-GB"/>
          </a:p>
        </p:txBody>
      </p:sp>
    </p:spTree>
    <p:extLst>
      <p:ext uri="{BB962C8B-B14F-4D97-AF65-F5344CB8AC3E}">
        <p14:creationId xmlns:p14="http://schemas.microsoft.com/office/powerpoint/2010/main" val="1434197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12 Departmental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527381" y="5949280"/>
            <a:ext cx="11233248"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1" name="Text Placeholder 2"/>
          <p:cNvSpPr>
            <a:spLocks noGrp="1"/>
          </p:cNvSpPr>
          <p:nvPr>
            <p:ph type="body" sz="quarter" idx="13" hasCustomPrompt="1"/>
          </p:nvPr>
        </p:nvSpPr>
        <p:spPr>
          <a:xfrm>
            <a:off x="527381" y="6237312"/>
            <a:ext cx="11233248"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2" name="Text Placeholder 2"/>
          <p:cNvSpPr>
            <a:spLocks noGrp="1"/>
          </p:cNvSpPr>
          <p:nvPr>
            <p:ph type="body" sz="quarter" idx="10" hasCustomPrompt="1"/>
          </p:nvPr>
        </p:nvSpPr>
        <p:spPr>
          <a:xfrm>
            <a:off x="527381" y="3788296"/>
            <a:ext cx="11233248"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3" name="Text Placeholder 2"/>
          <p:cNvSpPr>
            <a:spLocks noGrp="1"/>
          </p:cNvSpPr>
          <p:nvPr>
            <p:ph type="body" sz="quarter" idx="11" hasCustomPrompt="1"/>
          </p:nvPr>
        </p:nvSpPr>
        <p:spPr>
          <a:xfrm>
            <a:off x="527448" y="4365104"/>
            <a:ext cx="11233248"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1285010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91344" y="1052736"/>
            <a:ext cx="11809312" cy="5073429"/>
          </a:xfrm>
        </p:spPr>
        <p:txBody>
          <a:bodyPr/>
          <a:lstStyle>
            <a:lvl1pPr>
              <a:defRPr lang="en-US" sz="2800" b="0" i="0" kern="1200" dirty="0">
                <a:solidFill>
                  <a:schemeClr val="tx1"/>
                </a:solidFill>
                <a:latin typeface="Calibri"/>
                <a:ea typeface="+mn-ea"/>
                <a:cs typeface="Calibri"/>
              </a:defRPr>
            </a:lvl1pPr>
          </a:lstStyle>
          <a:p>
            <a:pPr marL="342900" lvl="0" indent="-342900" algn="l" defTabSz="914400" rtl="0" eaLnBrk="1" latinLnBrk="0" hangingPunct="1">
              <a:spcBef>
                <a:spcPct val="20000"/>
              </a:spcBef>
              <a:buFontTx/>
              <a:buBlip>
                <a:blip r:embed="rId2"/>
              </a:buBlip>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1">
            <a:extLst>
              <a:ext uri="{FF2B5EF4-FFF2-40B4-BE49-F238E27FC236}">
                <a16:creationId xmlns:a16="http://schemas.microsoft.com/office/drawing/2014/main" id="{868C13CE-AD24-418F-814E-1F800AAD4335}"/>
              </a:ext>
            </a:extLst>
          </p:cNvPr>
          <p:cNvSpPr>
            <a:spLocks noGrp="1"/>
          </p:cNvSpPr>
          <p:nvPr>
            <p:ph type="title"/>
          </p:nvPr>
        </p:nvSpPr>
        <p:spPr>
          <a:xfrm>
            <a:off x="191344" y="130622"/>
            <a:ext cx="11809312" cy="850106"/>
          </a:xfrm>
          <a:prstGeom prst="rect">
            <a:avLst/>
          </a:prstGeom>
        </p:spPr>
        <p:txBody>
          <a:bodyPr/>
          <a:lstStyle>
            <a:lvl1pPr algn="l">
              <a:defRPr>
                <a:latin typeface="Calibri" pitchFamily="34" charset="0"/>
              </a:defRPr>
            </a:lvl1pPr>
          </a:lstStyle>
          <a:p>
            <a:r>
              <a:rPr lang="en-US" dirty="0"/>
              <a:t>Click to edit Master title style</a:t>
            </a:r>
            <a:endParaRPr lang="en-GB" dirty="0"/>
          </a:p>
        </p:txBody>
      </p:sp>
    </p:spTree>
    <p:extLst>
      <p:ext uri="{BB962C8B-B14F-4D97-AF65-F5344CB8AC3E}">
        <p14:creationId xmlns:p14="http://schemas.microsoft.com/office/powerpoint/2010/main" val="3608409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02630"/>
            <a:ext cx="10972800" cy="850106"/>
          </a:xfrm>
          <a:prstGeom prst="rect">
            <a:avLst/>
          </a:prstGeom>
        </p:spPr>
        <p:txBody>
          <a:bodyPr/>
          <a:lstStyle>
            <a:lvl1pPr algn="l">
              <a:defRPr>
                <a:solidFill>
                  <a:srgbClr val="687DBE"/>
                </a:solidFill>
                <a:latin typeface="Calibri" pitchFamily="34" charset="0"/>
              </a:defRPr>
            </a:lvl1pPr>
          </a:lstStyle>
          <a:p>
            <a:r>
              <a:rPr lang="en-US" dirty="0"/>
              <a:t>Click to edit Master title style</a:t>
            </a:r>
            <a:endParaRPr lang="en-GB" dirty="0"/>
          </a:p>
        </p:txBody>
      </p:sp>
    </p:spTree>
    <p:extLst>
      <p:ext uri="{BB962C8B-B14F-4D97-AF65-F5344CB8AC3E}">
        <p14:creationId xmlns:p14="http://schemas.microsoft.com/office/powerpoint/2010/main" val="14348059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2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10649" y="365126"/>
            <a:ext cx="11506213" cy="742706"/>
          </a:xfrm>
          <a:prstGeom prst="rect">
            <a:avLst/>
          </a:prstGeom>
        </p:spPr>
        <p:txBody>
          <a:bodyPr/>
          <a:lstStyle>
            <a:lvl1pPr algn="l">
              <a:defRPr>
                <a:solidFill>
                  <a:srgbClr val="687DBE"/>
                </a:solidFill>
              </a:defRPr>
            </a:lvl1pPr>
          </a:lstStyle>
          <a:p>
            <a:r>
              <a:rPr lang="en-US" dirty="0"/>
              <a:t>Click to edit Master title style</a:t>
            </a:r>
            <a:endParaRPr lang="en-GB" dirty="0"/>
          </a:p>
        </p:txBody>
      </p:sp>
      <p:sp>
        <p:nvSpPr>
          <p:cNvPr id="3" name="Content Placeholder 2"/>
          <p:cNvSpPr>
            <a:spLocks noGrp="1"/>
          </p:cNvSpPr>
          <p:nvPr>
            <p:ph sz="half" idx="1"/>
          </p:nvPr>
        </p:nvSpPr>
        <p:spPr>
          <a:xfrm>
            <a:off x="293065" y="1301262"/>
            <a:ext cx="5474688" cy="4875701"/>
          </a:xfrm>
          <a:prstGeom prst="rect">
            <a:avLst/>
          </a:prstGeom>
        </p:spPr>
        <p:txBody>
          <a:bodyPr/>
          <a:lstStyle>
            <a:lvl1pPr>
              <a:defRPr sz="28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42174" y="1301262"/>
            <a:ext cx="5474688" cy="4875701"/>
          </a:xfrm>
          <a:prstGeom prst="rect">
            <a:avLst/>
          </a:prstGeom>
        </p:spPr>
        <p:txBody>
          <a:bodyPr/>
          <a:lstStyle>
            <a:lvl1pPr>
              <a:defRPr sz="28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013965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66593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Keyline">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527381" y="1340371"/>
            <a:ext cx="11233248" cy="4248869"/>
          </a:xfrm>
          <a:prstGeom prst="rect">
            <a:avLst/>
          </a:prstGeom>
        </p:spPr>
        <p:txBody>
          <a:bodyPr vert="horz"/>
          <a:lstStyle>
            <a:lvl1pPr marL="0" indent="0">
              <a:buNone/>
              <a:defRPr sz="2000"/>
            </a:lvl1pPr>
          </a:lstStyle>
          <a:p>
            <a:pPr lvl="0"/>
            <a:r>
              <a:rPr lang="en-US" dirty="0"/>
              <a:t>Text here….</a:t>
            </a:r>
          </a:p>
        </p:txBody>
      </p:sp>
      <p:sp>
        <p:nvSpPr>
          <p:cNvPr id="3" name="Text Placeholder 2"/>
          <p:cNvSpPr>
            <a:spLocks noGrp="1"/>
          </p:cNvSpPr>
          <p:nvPr>
            <p:ph type="body" sz="quarter" idx="10" hasCustomPrompt="1"/>
          </p:nvPr>
        </p:nvSpPr>
        <p:spPr>
          <a:xfrm>
            <a:off x="527284" y="476672"/>
            <a:ext cx="1123335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19814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Keyline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527383" y="1340371"/>
            <a:ext cx="7968884" cy="4248869"/>
          </a:xfrm>
          <a:prstGeom prst="rect">
            <a:avLst/>
          </a:prstGeom>
        </p:spPr>
        <p:txBody>
          <a:bodyPr vert="horz"/>
          <a:lstStyle>
            <a:lvl1pPr marL="0" indent="0">
              <a:buNone/>
              <a:defRPr sz="2000"/>
            </a:lvl1pPr>
          </a:lstStyle>
          <a:p>
            <a:pPr lvl="0"/>
            <a:r>
              <a:rPr lang="en-US" dirty="0"/>
              <a:t>Text here….</a:t>
            </a:r>
          </a:p>
        </p:txBody>
      </p:sp>
      <p:sp>
        <p:nvSpPr>
          <p:cNvPr id="4" name="Text Placeholder 2"/>
          <p:cNvSpPr>
            <a:spLocks noGrp="1"/>
          </p:cNvSpPr>
          <p:nvPr>
            <p:ph type="body" sz="quarter" idx="10" hasCustomPrompt="1"/>
          </p:nvPr>
        </p:nvSpPr>
        <p:spPr>
          <a:xfrm>
            <a:off x="527383" y="476672"/>
            <a:ext cx="11233248"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5" name="Picture Placeholder 5"/>
          <p:cNvSpPr>
            <a:spLocks noGrp="1"/>
          </p:cNvSpPr>
          <p:nvPr>
            <p:ph type="pic" sz="quarter" idx="15" hasCustomPrompt="1"/>
          </p:nvPr>
        </p:nvSpPr>
        <p:spPr>
          <a:xfrm>
            <a:off x="8784300" y="1340769"/>
            <a:ext cx="2976033" cy="2232025"/>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6304228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Keyline bullet points">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527284" y="476672"/>
            <a:ext cx="1123335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4" name="Text Placeholder 3"/>
          <p:cNvSpPr>
            <a:spLocks noGrp="1"/>
          </p:cNvSpPr>
          <p:nvPr>
            <p:ph type="body" sz="quarter" idx="16" hasCustomPrompt="1"/>
          </p:nvPr>
        </p:nvSpPr>
        <p:spPr>
          <a:xfrm>
            <a:off x="527381" y="1340768"/>
            <a:ext cx="11233248" cy="4248472"/>
          </a:xfrm>
          <a:prstGeom prst="rect">
            <a:avLst/>
          </a:prstGeom>
        </p:spPr>
        <p:txBody>
          <a:bodyPr vert="horz"/>
          <a:lstStyle>
            <a:lvl1pPr marL="342900" indent="-342900">
              <a:buFontTx/>
              <a:buBlip>
                <a:blip r:embed="rId2"/>
              </a:buBlip>
              <a:defRPr sz="2000" b="0" i="0">
                <a:latin typeface="Calibri"/>
                <a:cs typeface="Calibri"/>
              </a:defRPr>
            </a:lvl1pPr>
          </a:lstStyle>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endParaRPr lang="en-US" dirty="0"/>
          </a:p>
        </p:txBody>
      </p:sp>
    </p:spTree>
    <p:extLst>
      <p:ext uri="{BB962C8B-B14F-4D97-AF65-F5344CB8AC3E}">
        <p14:creationId xmlns:p14="http://schemas.microsoft.com/office/powerpoint/2010/main" val="21962425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Keyline">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527381" y="1340371"/>
            <a:ext cx="11233248" cy="4248869"/>
          </a:xfrm>
          <a:prstGeom prst="rect">
            <a:avLst/>
          </a:prstGeom>
        </p:spPr>
        <p:txBody>
          <a:bodyPr vert="horz"/>
          <a:lstStyle>
            <a:lvl1pPr marL="0" indent="0">
              <a:buNone/>
              <a:defRPr sz="2000"/>
            </a:lvl1pPr>
          </a:lstStyle>
          <a:p>
            <a:pPr lvl="0"/>
            <a:r>
              <a:rPr lang="en-US" dirty="0"/>
              <a:t>Text here….</a:t>
            </a:r>
          </a:p>
        </p:txBody>
      </p:sp>
      <p:sp>
        <p:nvSpPr>
          <p:cNvPr id="3" name="Text Placeholder 2"/>
          <p:cNvSpPr>
            <a:spLocks noGrp="1"/>
          </p:cNvSpPr>
          <p:nvPr>
            <p:ph type="body" sz="quarter" idx="10" hasCustomPrompt="1"/>
          </p:nvPr>
        </p:nvSpPr>
        <p:spPr>
          <a:xfrm>
            <a:off x="527284" y="476672"/>
            <a:ext cx="1123335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1410250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Keyline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527383" y="1340371"/>
            <a:ext cx="7968884" cy="4248869"/>
          </a:xfrm>
          <a:prstGeom prst="rect">
            <a:avLst/>
          </a:prstGeom>
        </p:spPr>
        <p:txBody>
          <a:bodyPr vert="horz"/>
          <a:lstStyle>
            <a:lvl1pPr marL="0" indent="0">
              <a:buNone/>
              <a:defRPr sz="2000"/>
            </a:lvl1pPr>
          </a:lstStyle>
          <a:p>
            <a:pPr lvl="0"/>
            <a:r>
              <a:rPr lang="en-US" dirty="0"/>
              <a:t>Text here….</a:t>
            </a:r>
          </a:p>
        </p:txBody>
      </p:sp>
      <p:sp>
        <p:nvSpPr>
          <p:cNvPr id="4" name="Text Placeholder 2"/>
          <p:cNvSpPr>
            <a:spLocks noGrp="1"/>
          </p:cNvSpPr>
          <p:nvPr>
            <p:ph type="body" sz="quarter" idx="10" hasCustomPrompt="1"/>
          </p:nvPr>
        </p:nvSpPr>
        <p:spPr>
          <a:xfrm>
            <a:off x="527383" y="476672"/>
            <a:ext cx="11233248"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5" name="Picture Placeholder 5"/>
          <p:cNvSpPr>
            <a:spLocks noGrp="1"/>
          </p:cNvSpPr>
          <p:nvPr>
            <p:ph type="pic" sz="quarter" idx="15" hasCustomPrompt="1"/>
          </p:nvPr>
        </p:nvSpPr>
        <p:spPr>
          <a:xfrm>
            <a:off x="8784300" y="1340769"/>
            <a:ext cx="2976033" cy="2232025"/>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5132509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Keyline bullet points">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527284" y="476672"/>
            <a:ext cx="1123335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4" name="Text Placeholder 3"/>
          <p:cNvSpPr>
            <a:spLocks noGrp="1"/>
          </p:cNvSpPr>
          <p:nvPr>
            <p:ph type="body" sz="quarter" idx="16" hasCustomPrompt="1"/>
          </p:nvPr>
        </p:nvSpPr>
        <p:spPr>
          <a:xfrm>
            <a:off x="527381" y="1340768"/>
            <a:ext cx="11233248" cy="4248472"/>
          </a:xfrm>
          <a:prstGeom prst="rect">
            <a:avLst/>
          </a:prstGeom>
        </p:spPr>
        <p:txBody>
          <a:bodyPr vert="horz"/>
          <a:lstStyle>
            <a:lvl1pPr marL="342900" indent="-342900">
              <a:buFontTx/>
              <a:buBlip>
                <a:blip r:embed="rId2"/>
              </a:buBlip>
              <a:defRPr sz="2000" b="0" i="0">
                <a:latin typeface="Calibri"/>
                <a:cs typeface="Calibri"/>
              </a:defRPr>
            </a:lvl1pPr>
          </a:lstStyle>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endParaRPr lang="en-US" dirty="0"/>
          </a:p>
        </p:txBody>
      </p:sp>
    </p:spTree>
    <p:extLst>
      <p:ext uri="{BB962C8B-B14F-4D97-AF65-F5344CB8AC3E}">
        <p14:creationId xmlns:p14="http://schemas.microsoft.com/office/powerpoint/2010/main" val="486002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12 Departmental lockup layout 2">
    <p:spTree>
      <p:nvGrpSpPr>
        <p:cNvPr id="1" name=""/>
        <p:cNvGrpSpPr/>
        <p:nvPr/>
      </p:nvGrpSpPr>
      <p:grpSpPr>
        <a:xfrm>
          <a:off x="0" y="0"/>
          <a:ext cx="0" cy="0"/>
          <a:chOff x="0" y="0"/>
          <a:chExt cx="0" cy="0"/>
        </a:xfrm>
      </p:grpSpPr>
      <p:sp>
        <p:nvSpPr>
          <p:cNvPr id="12" name="Picture Placeholder 5"/>
          <p:cNvSpPr>
            <a:spLocks noGrp="1"/>
          </p:cNvSpPr>
          <p:nvPr>
            <p:ph type="pic" sz="quarter" idx="15" hasCustomPrompt="1"/>
          </p:nvPr>
        </p:nvSpPr>
        <p:spPr>
          <a:xfrm>
            <a:off x="9104298" y="4653137"/>
            <a:ext cx="2656033"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
        <p:nvSpPr>
          <p:cNvPr id="13" name="Text Placeholder 2"/>
          <p:cNvSpPr>
            <a:spLocks noGrp="1"/>
          </p:cNvSpPr>
          <p:nvPr>
            <p:ph type="body" sz="quarter" idx="10" hasCustomPrompt="1"/>
          </p:nvPr>
        </p:nvSpPr>
        <p:spPr>
          <a:xfrm>
            <a:off x="527381" y="3788296"/>
            <a:ext cx="816084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4" name="Text Placeholder 2"/>
          <p:cNvSpPr>
            <a:spLocks noGrp="1"/>
          </p:cNvSpPr>
          <p:nvPr>
            <p:ph type="body" sz="quarter" idx="11" hasCustomPrompt="1"/>
          </p:nvPr>
        </p:nvSpPr>
        <p:spPr>
          <a:xfrm>
            <a:off x="527448" y="4365104"/>
            <a:ext cx="816084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15" name="Text Placeholder 2"/>
          <p:cNvSpPr>
            <a:spLocks noGrp="1"/>
          </p:cNvSpPr>
          <p:nvPr>
            <p:ph type="body" sz="quarter" idx="12" hasCustomPrompt="1"/>
          </p:nvPr>
        </p:nvSpPr>
        <p:spPr>
          <a:xfrm>
            <a:off x="527381" y="5949280"/>
            <a:ext cx="816084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6" name="Text Placeholder 2"/>
          <p:cNvSpPr>
            <a:spLocks noGrp="1"/>
          </p:cNvSpPr>
          <p:nvPr>
            <p:ph type="body" sz="quarter" idx="13" hasCustomPrompt="1"/>
          </p:nvPr>
        </p:nvSpPr>
        <p:spPr>
          <a:xfrm>
            <a:off x="527381" y="6237312"/>
            <a:ext cx="816084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12646952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Keyline">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527381" y="1340371"/>
            <a:ext cx="11233248" cy="4248869"/>
          </a:xfrm>
          <a:prstGeom prst="rect">
            <a:avLst/>
          </a:prstGeom>
        </p:spPr>
        <p:txBody>
          <a:bodyPr vert="horz"/>
          <a:lstStyle>
            <a:lvl1pPr marL="0" indent="0">
              <a:buNone/>
              <a:defRPr sz="2000"/>
            </a:lvl1pPr>
          </a:lstStyle>
          <a:p>
            <a:pPr lvl="0"/>
            <a:r>
              <a:rPr lang="en-US" dirty="0"/>
              <a:t>Text here….</a:t>
            </a:r>
          </a:p>
        </p:txBody>
      </p:sp>
      <p:sp>
        <p:nvSpPr>
          <p:cNvPr id="3" name="Text Placeholder 2"/>
          <p:cNvSpPr>
            <a:spLocks noGrp="1"/>
          </p:cNvSpPr>
          <p:nvPr>
            <p:ph type="body" sz="quarter" idx="10" hasCustomPrompt="1"/>
          </p:nvPr>
        </p:nvSpPr>
        <p:spPr>
          <a:xfrm>
            <a:off x="527284" y="476672"/>
            <a:ext cx="1123335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18382990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Keyline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527383" y="1340371"/>
            <a:ext cx="7968884" cy="4248869"/>
          </a:xfrm>
          <a:prstGeom prst="rect">
            <a:avLst/>
          </a:prstGeom>
        </p:spPr>
        <p:txBody>
          <a:bodyPr vert="horz"/>
          <a:lstStyle>
            <a:lvl1pPr marL="0" indent="0">
              <a:buNone/>
              <a:defRPr sz="2000"/>
            </a:lvl1pPr>
          </a:lstStyle>
          <a:p>
            <a:pPr lvl="0"/>
            <a:r>
              <a:rPr lang="en-US" dirty="0"/>
              <a:t>Text here….</a:t>
            </a:r>
          </a:p>
        </p:txBody>
      </p:sp>
      <p:sp>
        <p:nvSpPr>
          <p:cNvPr id="4" name="Text Placeholder 2"/>
          <p:cNvSpPr>
            <a:spLocks noGrp="1"/>
          </p:cNvSpPr>
          <p:nvPr>
            <p:ph type="body" sz="quarter" idx="10" hasCustomPrompt="1"/>
          </p:nvPr>
        </p:nvSpPr>
        <p:spPr>
          <a:xfrm>
            <a:off x="527383" y="476672"/>
            <a:ext cx="11233248"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5" name="Picture Placeholder 5"/>
          <p:cNvSpPr>
            <a:spLocks noGrp="1"/>
          </p:cNvSpPr>
          <p:nvPr>
            <p:ph type="pic" sz="quarter" idx="15" hasCustomPrompt="1"/>
          </p:nvPr>
        </p:nvSpPr>
        <p:spPr>
          <a:xfrm>
            <a:off x="8784300" y="1340769"/>
            <a:ext cx="2976033" cy="2232025"/>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6461205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Keyline bullet points">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527284" y="476672"/>
            <a:ext cx="1123335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4" name="Text Placeholder 3"/>
          <p:cNvSpPr>
            <a:spLocks noGrp="1"/>
          </p:cNvSpPr>
          <p:nvPr>
            <p:ph type="body" sz="quarter" idx="16" hasCustomPrompt="1"/>
          </p:nvPr>
        </p:nvSpPr>
        <p:spPr>
          <a:xfrm>
            <a:off x="527381" y="1340768"/>
            <a:ext cx="11233248" cy="4248472"/>
          </a:xfrm>
          <a:prstGeom prst="rect">
            <a:avLst/>
          </a:prstGeom>
        </p:spPr>
        <p:txBody>
          <a:bodyPr vert="horz"/>
          <a:lstStyle>
            <a:lvl1pPr marL="342900" indent="-342900">
              <a:buFontTx/>
              <a:buBlip>
                <a:blip r:embed="rId2"/>
              </a:buBlip>
              <a:defRPr sz="2000" b="0" i="0">
                <a:latin typeface="Calibri"/>
                <a:cs typeface="Calibri"/>
              </a:defRPr>
            </a:lvl1pPr>
          </a:lstStyle>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endParaRPr lang="en-US" dirty="0"/>
          </a:p>
        </p:txBody>
      </p:sp>
    </p:spTree>
    <p:extLst>
      <p:ext uri="{BB962C8B-B14F-4D97-AF65-F5344CB8AC3E}">
        <p14:creationId xmlns:p14="http://schemas.microsoft.com/office/powerpoint/2010/main" val="32668804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Keyline">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527381" y="1340371"/>
            <a:ext cx="11233248" cy="4248869"/>
          </a:xfrm>
          <a:prstGeom prst="rect">
            <a:avLst/>
          </a:prstGeom>
        </p:spPr>
        <p:txBody>
          <a:bodyPr vert="horz"/>
          <a:lstStyle>
            <a:lvl1pPr marL="0" indent="0">
              <a:buNone/>
              <a:defRPr sz="2000"/>
            </a:lvl1pPr>
          </a:lstStyle>
          <a:p>
            <a:pPr lvl="0"/>
            <a:r>
              <a:rPr lang="en-US" dirty="0"/>
              <a:t>Text here….</a:t>
            </a:r>
          </a:p>
        </p:txBody>
      </p:sp>
      <p:sp>
        <p:nvSpPr>
          <p:cNvPr id="3" name="Text Placeholder 2"/>
          <p:cNvSpPr>
            <a:spLocks noGrp="1"/>
          </p:cNvSpPr>
          <p:nvPr>
            <p:ph type="body" sz="quarter" idx="10" hasCustomPrompt="1"/>
          </p:nvPr>
        </p:nvSpPr>
        <p:spPr>
          <a:xfrm>
            <a:off x="527284" y="476672"/>
            <a:ext cx="1123335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28488129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Keyline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527383" y="1340371"/>
            <a:ext cx="7968884" cy="4248869"/>
          </a:xfrm>
          <a:prstGeom prst="rect">
            <a:avLst/>
          </a:prstGeom>
        </p:spPr>
        <p:txBody>
          <a:bodyPr vert="horz"/>
          <a:lstStyle>
            <a:lvl1pPr marL="0" indent="0">
              <a:buNone/>
              <a:defRPr sz="2000"/>
            </a:lvl1pPr>
          </a:lstStyle>
          <a:p>
            <a:pPr lvl="0"/>
            <a:r>
              <a:rPr lang="en-US" dirty="0"/>
              <a:t>Text here….</a:t>
            </a:r>
          </a:p>
        </p:txBody>
      </p:sp>
      <p:sp>
        <p:nvSpPr>
          <p:cNvPr id="4" name="Text Placeholder 2"/>
          <p:cNvSpPr>
            <a:spLocks noGrp="1"/>
          </p:cNvSpPr>
          <p:nvPr>
            <p:ph type="body" sz="quarter" idx="10" hasCustomPrompt="1"/>
          </p:nvPr>
        </p:nvSpPr>
        <p:spPr>
          <a:xfrm>
            <a:off x="527383" y="476672"/>
            <a:ext cx="11233248"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5" name="Picture Placeholder 5"/>
          <p:cNvSpPr>
            <a:spLocks noGrp="1"/>
          </p:cNvSpPr>
          <p:nvPr>
            <p:ph type="pic" sz="quarter" idx="15" hasCustomPrompt="1"/>
          </p:nvPr>
        </p:nvSpPr>
        <p:spPr>
          <a:xfrm>
            <a:off x="8784300" y="1340769"/>
            <a:ext cx="2976033" cy="2232025"/>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7993426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Keyline bullet points">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527284" y="476672"/>
            <a:ext cx="1123335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4" name="Text Placeholder 3"/>
          <p:cNvSpPr>
            <a:spLocks noGrp="1"/>
          </p:cNvSpPr>
          <p:nvPr>
            <p:ph type="body" sz="quarter" idx="16" hasCustomPrompt="1"/>
          </p:nvPr>
        </p:nvSpPr>
        <p:spPr>
          <a:xfrm>
            <a:off x="527381" y="1340768"/>
            <a:ext cx="11233248" cy="4248472"/>
          </a:xfrm>
          <a:prstGeom prst="rect">
            <a:avLst/>
          </a:prstGeom>
        </p:spPr>
        <p:txBody>
          <a:bodyPr vert="horz"/>
          <a:lstStyle>
            <a:lvl1pPr marL="342900" indent="-342900">
              <a:buFontTx/>
              <a:buBlip>
                <a:blip r:embed="rId2"/>
              </a:buBlip>
              <a:defRPr sz="2000" b="0" i="0">
                <a:latin typeface="Calibri"/>
                <a:cs typeface="Calibri"/>
              </a:defRPr>
            </a:lvl1pPr>
          </a:lstStyle>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endParaRPr lang="en-US" dirty="0"/>
          </a:p>
        </p:txBody>
      </p:sp>
    </p:spTree>
    <p:extLst>
      <p:ext uri="{BB962C8B-B14F-4D97-AF65-F5344CB8AC3E}">
        <p14:creationId xmlns:p14="http://schemas.microsoft.com/office/powerpoint/2010/main" val="3320333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12 Departmental lockup">
    <p:spTree>
      <p:nvGrpSpPr>
        <p:cNvPr id="1" name=""/>
        <p:cNvGrpSpPr/>
        <p:nvPr/>
      </p:nvGrpSpPr>
      <p:grpSpPr>
        <a:xfrm>
          <a:off x="0" y="0"/>
          <a:ext cx="0" cy="0"/>
          <a:chOff x="0" y="0"/>
          <a:chExt cx="0" cy="0"/>
        </a:xfrm>
      </p:grpSpPr>
      <p:sp>
        <p:nvSpPr>
          <p:cNvPr id="6" name="Text Placeholder 8"/>
          <p:cNvSpPr>
            <a:spLocks noGrp="1"/>
          </p:cNvSpPr>
          <p:nvPr>
            <p:ph type="body" sz="quarter" idx="14" hasCustomPrompt="1"/>
          </p:nvPr>
        </p:nvSpPr>
        <p:spPr>
          <a:xfrm>
            <a:off x="527381" y="2564906"/>
            <a:ext cx="11233248" cy="3960439"/>
          </a:xfrm>
          <a:prstGeom prst="rect">
            <a:avLst/>
          </a:prstGeom>
        </p:spPr>
        <p:txBody>
          <a:bodyPr vert="horz"/>
          <a:lstStyle>
            <a:lvl1pPr marL="0" indent="0">
              <a:buNone/>
              <a:defRPr sz="2000"/>
            </a:lvl1pPr>
          </a:lstStyle>
          <a:p>
            <a:pPr lvl="0"/>
            <a:r>
              <a:rPr lang="en-US" dirty="0"/>
              <a:t>Text here….</a:t>
            </a:r>
          </a:p>
        </p:txBody>
      </p:sp>
      <p:sp>
        <p:nvSpPr>
          <p:cNvPr id="7" name="Text Placeholder 2"/>
          <p:cNvSpPr>
            <a:spLocks noGrp="1"/>
          </p:cNvSpPr>
          <p:nvPr>
            <p:ph type="body" sz="quarter" idx="10" hasCustomPrompt="1"/>
          </p:nvPr>
        </p:nvSpPr>
        <p:spPr>
          <a:xfrm>
            <a:off x="527284" y="1700808"/>
            <a:ext cx="1123335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3104719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527382" y="2420889"/>
            <a:ext cx="8256917" cy="4104456"/>
          </a:xfrm>
          <a:prstGeom prst="rect">
            <a:avLst/>
          </a:prstGeom>
        </p:spPr>
        <p:txBody>
          <a:bodyPr vert="horz"/>
          <a:lstStyle>
            <a:lvl1pPr marL="0" indent="0">
              <a:buNone/>
              <a:defRPr sz="2000"/>
            </a:lvl1pPr>
          </a:lstStyle>
          <a:p>
            <a:pPr lvl="0"/>
            <a:r>
              <a:rPr lang="en-US" dirty="0"/>
              <a:t>Text here….</a:t>
            </a:r>
          </a:p>
        </p:txBody>
      </p:sp>
      <p:sp>
        <p:nvSpPr>
          <p:cNvPr id="8" name="Text Placeholder 2"/>
          <p:cNvSpPr>
            <a:spLocks noGrp="1"/>
          </p:cNvSpPr>
          <p:nvPr>
            <p:ph type="body" sz="quarter" idx="10" hasCustomPrompt="1"/>
          </p:nvPr>
        </p:nvSpPr>
        <p:spPr>
          <a:xfrm>
            <a:off x="527284" y="1556792"/>
            <a:ext cx="8257017"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9" name="Picture Placeholder 5"/>
          <p:cNvSpPr>
            <a:spLocks noGrp="1"/>
          </p:cNvSpPr>
          <p:nvPr>
            <p:ph type="pic" sz="quarter" idx="15" hasCustomPrompt="1"/>
          </p:nvPr>
        </p:nvSpPr>
        <p:spPr>
          <a:xfrm>
            <a:off x="9104298" y="4509121"/>
            <a:ext cx="2656033"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382699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2 Departmental lockup">
    <p:spTree>
      <p:nvGrpSpPr>
        <p:cNvPr id="1" name=""/>
        <p:cNvGrpSpPr/>
        <p:nvPr/>
      </p:nvGrpSpPr>
      <p:grpSpPr>
        <a:xfrm>
          <a:off x="0" y="0"/>
          <a:ext cx="0" cy="0"/>
          <a:chOff x="0" y="0"/>
          <a:chExt cx="0" cy="0"/>
        </a:xfrm>
      </p:grpSpPr>
      <p:sp>
        <p:nvSpPr>
          <p:cNvPr id="6" name="Text Placeholder 8"/>
          <p:cNvSpPr>
            <a:spLocks noGrp="1"/>
          </p:cNvSpPr>
          <p:nvPr>
            <p:ph type="body" sz="quarter" idx="14" hasCustomPrompt="1"/>
          </p:nvPr>
        </p:nvSpPr>
        <p:spPr>
          <a:xfrm>
            <a:off x="527381" y="2564906"/>
            <a:ext cx="11233248" cy="3960439"/>
          </a:xfrm>
          <a:prstGeom prst="rect">
            <a:avLst/>
          </a:prstGeom>
        </p:spPr>
        <p:txBody>
          <a:bodyPr vert="horz"/>
          <a:lstStyle>
            <a:lvl1pPr marL="0" indent="0">
              <a:buNone/>
              <a:defRPr sz="2000"/>
            </a:lvl1pPr>
          </a:lstStyle>
          <a:p>
            <a:pPr lvl="0"/>
            <a:r>
              <a:rPr lang="en-US" dirty="0"/>
              <a:t>Text here….</a:t>
            </a:r>
          </a:p>
        </p:txBody>
      </p:sp>
      <p:sp>
        <p:nvSpPr>
          <p:cNvPr id="7" name="Text Placeholder 2"/>
          <p:cNvSpPr>
            <a:spLocks noGrp="1"/>
          </p:cNvSpPr>
          <p:nvPr>
            <p:ph type="body" sz="quarter" idx="10" hasCustomPrompt="1"/>
          </p:nvPr>
        </p:nvSpPr>
        <p:spPr>
          <a:xfrm>
            <a:off x="527284" y="1700808"/>
            <a:ext cx="1123335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271428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527382" y="2420889"/>
            <a:ext cx="8256917" cy="4104456"/>
          </a:xfrm>
          <a:prstGeom prst="rect">
            <a:avLst/>
          </a:prstGeom>
        </p:spPr>
        <p:txBody>
          <a:bodyPr vert="horz"/>
          <a:lstStyle>
            <a:lvl1pPr marL="0" indent="0">
              <a:buNone/>
              <a:defRPr sz="2000"/>
            </a:lvl1pPr>
          </a:lstStyle>
          <a:p>
            <a:pPr lvl="0"/>
            <a:r>
              <a:rPr lang="en-US" dirty="0"/>
              <a:t>Text here….</a:t>
            </a:r>
          </a:p>
        </p:txBody>
      </p:sp>
      <p:sp>
        <p:nvSpPr>
          <p:cNvPr id="8" name="Text Placeholder 2"/>
          <p:cNvSpPr>
            <a:spLocks noGrp="1"/>
          </p:cNvSpPr>
          <p:nvPr>
            <p:ph type="body" sz="quarter" idx="10" hasCustomPrompt="1"/>
          </p:nvPr>
        </p:nvSpPr>
        <p:spPr>
          <a:xfrm>
            <a:off x="527284" y="1556792"/>
            <a:ext cx="8257017"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9" name="Picture Placeholder 5"/>
          <p:cNvSpPr>
            <a:spLocks noGrp="1"/>
          </p:cNvSpPr>
          <p:nvPr>
            <p:ph type="pic" sz="quarter" idx="15" hasCustomPrompt="1"/>
          </p:nvPr>
        </p:nvSpPr>
        <p:spPr>
          <a:xfrm>
            <a:off x="9104298" y="4509121"/>
            <a:ext cx="2656033"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150201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Keyline">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527381" y="1340371"/>
            <a:ext cx="11233248" cy="4248869"/>
          </a:xfrm>
          <a:prstGeom prst="rect">
            <a:avLst/>
          </a:prstGeom>
        </p:spPr>
        <p:txBody>
          <a:bodyPr vert="horz"/>
          <a:lstStyle>
            <a:lvl1pPr marL="0" indent="0">
              <a:buNone/>
              <a:defRPr sz="2000"/>
            </a:lvl1pPr>
          </a:lstStyle>
          <a:p>
            <a:pPr lvl="0"/>
            <a:r>
              <a:rPr lang="en-US" dirty="0"/>
              <a:t>Text here….</a:t>
            </a:r>
          </a:p>
        </p:txBody>
      </p:sp>
      <p:sp>
        <p:nvSpPr>
          <p:cNvPr id="3" name="Text Placeholder 2"/>
          <p:cNvSpPr>
            <a:spLocks noGrp="1"/>
          </p:cNvSpPr>
          <p:nvPr>
            <p:ph type="body" sz="quarter" idx="10" hasCustomPrompt="1"/>
          </p:nvPr>
        </p:nvSpPr>
        <p:spPr>
          <a:xfrm>
            <a:off x="527284" y="476672"/>
            <a:ext cx="1123335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2248655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Keyline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527383" y="1340371"/>
            <a:ext cx="7968884" cy="4248869"/>
          </a:xfrm>
          <a:prstGeom prst="rect">
            <a:avLst/>
          </a:prstGeom>
        </p:spPr>
        <p:txBody>
          <a:bodyPr vert="horz"/>
          <a:lstStyle>
            <a:lvl1pPr marL="0" indent="0">
              <a:buNone/>
              <a:defRPr sz="2000"/>
            </a:lvl1pPr>
          </a:lstStyle>
          <a:p>
            <a:pPr lvl="0"/>
            <a:r>
              <a:rPr lang="en-US" dirty="0"/>
              <a:t>Text here….</a:t>
            </a:r>
          </a:p>
        </p:txBody>
      </p:sp>
      <p:sp>
        <p:nvSpPr>
          <p:cNvPr id="4" name="Text Placeholder 2"/>
          <p:cNvSpPr>
            <a:spLocks noGrp="1"/>
          </p:cNvSpPr>
          <p:nvPr>
            <p:ph type="body" sz="quarter" idx="10" hasCustomPrompt="1"/>
          </p:nvPr>
        </p:nvSpPr>
        <p:spPr>
          <a:xfrm>
            <a:off x="527383" y="476672"/>
            <a:ext cx="11233248"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5" name="Picture Placeholder 5"/>
          <p:cNvSpPr>
            <a:spLocks noGrp="1"/>
          </p:cNvSpPr>
          <p:nvPr>
            <p:ph type="pic" sz="quarter" idx="15" hasCustomPrompt="1"/>
          </p:nvPr>
        </p:nvSpPr>
        <p:spPr>
          <a:xfrm>
            <a:off x="8784300" y="1340769"/>
            <a:ext cx="2976033" cy="2232025"/>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3351630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Keyline bullet points">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527284" y="476672"/>
            <a:ext cx="1123335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4" name="Text Placeholder 3"/>
          <p:cNvSpPr>
            <a:spLocks noGrp="1"/>
          </p:cNvSpPr>
          <p:nvPr>
            <p:ph type="body" sz="quarter" idx="16" hasCustomPrompt="1"/>
          </p:nvPr>
        </p:nvSpPr>
        <p:spPr>
          <a:xfrm>
            <a:off x="527381" y="1340768"/>
            <a:ext cx="11233248" cy="4248472"/>
          </a:xfrm>
          <a:prstGeom prst="rect">
            <a:avLst/>
          </a:prstGeom>
        </p:spPr>
        <p:txBody>
          <a:bodyPr vert="horz"/>
          <a:lstStyle>
            <a:lvl1pPr marL="342900" indent="-342900">
              <a:buFontTx/>
              <a:buBlip>
                <a:blip r:embed="rId2"/>
              </a:buBlip>
              <a:defRPr sz="2000" b="0" i="0">
                <a:latin typeface="Calibri"/>
                <a:cs typeface="Calibri"/>
              </a:defRPr>
            </a:lvl1pPr>
            <a:lvl2pPr>
              <a:defRPr sz="2000"/>
            </a:lvl2pPr>
            <a:lvl3pPr>
              <a:defRPr sz="1800"/>
            </a:lvl3pPr>
          </a:lstStyle>
          <a:p>
            <a:pPr lvl="0"/>
            <a:r>
              <a:rPr lang="en-GB" dirty="0"/>
              <a:t>Clinical Trials Unit bullet point</a:t>
            </a:r>
          </a:p>
          <a:p>
            <a:pPr lvl="1"/>
            <a:r>
              <a:rPr lang="en-GB" dirty="0"/>
              <a:t>Clinical Trials Unit bullet point</a:t>
            </a:r>
          </a:p>
          <a:p>
            <a:pPr lvl="2"/>
            <a:r>
              <a:rPr lang="en-GB" dirty="0"/>
              <a:t>Clinical Trials Unit bullet point</a:t>
            </a:r>
          </a:p>
        </p:txBody>
      </p:sp>
    </p:spTree>
    <p:extLst>
      <p:ext uri="{BB962C8B-B14F-4D97-AF65-F5344CB8AC3E}">
        <p14:creationId xmlns:p14="http://schemas.microsoft.com/office/powerpoint/2010/main" val="20236590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10" Type="http://schemas.openxmlformats.org/officeDocument/2006/relationships/image" Target="../media/image4.png"/><Relationship Id="rId4" Type="http://schemas.openxmlformats.org/officeDocument/2006/relationships/slideLayout" Target="../slideLayouts/slideLayout10.xml"/><Relationship Id="rId9" Type="http://schemas.openxmlformats.org/officeDocument/2006/relationships/image" Target="../media/image3.jpeg"/></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5" Type="http://schemas.openxmlformats.org/officeDocument/2006/relationships/image" Target="../media/image3.jpe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5" Type="http://schemas.openxmlformats.org/officeDocument/2006/relationships/image" Target="../media/image3.jpeg"/><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5" Type="http://schemas.openxmlformats.org/officeDocument/2006/relationships/image" Target="../media/image3.jpeg"/><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5" Type="http://schemas.openxmlformats.org/officeDocument/2006/relationships/image" Target="../media/image3.jpeg"/><Relationship Id="rId4" Type="http://schemas.openxmlformats.org/officeDocument/2006/relationships/theme" Target="../theme/theme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586" y="6517"/>
            <a:ext cx="12168828" cy="6844966"/>
          </a:xfrm>
          <a:prstGeom prst="rect">
            <a:avLst/>
          </a:prstGeom>
        </p:spPr>
      </p:pic>
    </p:spTree>
    <p:extLst>
      <p:ext uri="{BB962C8B-B14F-4D97-AF65-F5344CB8AC3E}">
        <p14:creationId xmlns:p14="http://schemas.microsoft.com/office/powerpoint/2010/main" val="1693669708"/>
      </p:ext>
    </p:extLst>
  </p:cSld>
  <p:clrMap bg1="lt1" tx1="dk1" bg2="lt2" tx2="dk2" accent1="accent1" accent2="accent2" accent3="accent3" accent4="accent4" accent5="accent5" accent6="accent6" hlink="hlink" folHlink="folHlink"/>
  <p:sldLayoutIdLst>
    <p:sldLayoutId id="2147483661" r:id="rId1"/>
    <p:sldLayoutId id="2147483662"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586" y="6518"/>
            <a:ext cx="12168828" cy="6844965"/>
          </a:xfrm>
          <a:prstGeom prst="rect">
            <a:avLst/>
          </a:prstGeom>
        </p:spPr>
      </p:pic>
    </p:spTree>
    <p:extLst>
      <p:ext uri="{BB962C8B-B14F-4D97-AF65-F5344CB8AC3E}">
        <p14:creationId xmlns:p14="http://schemas.microsoft.com/office/powerpoint/2010/main" val="3975214781"/>
      </p:ext>
    </p:extLst>
  </p:cSld>
  <p:clrMap bg1="lt1" tx1="dk1" bg2="lt2" tx2="dk2" accent1="accent1" accent2="accent2" accent3="accent3" accent4="accent4" accent5="accent5" accent6="accent6" hlink="hlink" folHlink="folHlink"/>
  <p:sldLayoutIdLst>
    <p:sldLayoutId id="2147483664" r:id="rId1"/>
    <p:sldLayoutId id="2147483665"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586" y="6518"/>
            <a:ext cx="12168828" cy="6844965"/>
          </a:xfrm>
          <a:prstGeom prst="rect">
            <a:avLst/>
          </a:prstGeom>
        </p:spPr>
      </p:pic>
    </p:spTree>
    <p:extLst>
      <p:ext uri="{BB962C8B-B14F-4D97-AF65-F5344CB8AC3E}">
        <p14:creationId xmlns:p14="http://schemas.microsoft.com/office/powerpoint/2010/main" val="3733509279"/>
      </p:ext>
    </p:extLst>
  </p:cSld>
  <p:clrMap bg1="lt1" tx1="dk1" bg2="lt2" tx2="dk2" accent1="accent1" accent2="accent2" accent3="accent3" accent4="accent4" accent5="accent5" accent6="accent6" hlink="hlink" folHlink="folHlink"/>
  <p:sldLayoutIdLst>
    <p:sldLayoutId id="2147483667" r:id="rId1"/>
    <p:sldLayoutId id="2147483668"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descr="4-3_W_line.jpg"/>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0" y="5950416"/>
            <a:ext cx="12192000" cy="502920"/>
          </a:xfrm>
          <a:prstGeom prst="rect">
            <a:avLst/>
          </a:prstGeom>
        </p:spPr>
      </p:pic>
      <p:pic>
        <p:nvPicPr>
          <p:cNvPr id="3" name="Picture 2" descr="STRESS_L colour">
            <a:extLst>
              <a:ext uri="{FF2B5EF4-FFF2-40B4-BE49-F238E27FC236}">
                <a16:creationId xmlns:a16="http://schemas.microsoft.com/office/drawing/2014/main" id="{832A232C-EE94-40B2-BCCA-4381F2F3F994}"/>
              </a:ext>
            </a:extLst>
          </p:cNvPr>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578427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81" r:id="rId4"/>
    <p:sldLayoutId id="2147483682" r:id="rId5"/>
    <p:sldLayoutId id="2147483694" r:id="rId6"/>
    <p:sldLayoutId id="2147483692" r:id="rId7"/>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descr="4-3_W_line.jp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5950416"/>
            <a:ext cx="12192000" cy="502920"/>
          </a:xfrm>
          <a:prstGeom prst="rect">
            <a:avLst/>
          </a:prstGeom>
        </p:spPr>
      </p:pic>
    </p:spTree>
    <p:extLst>
      <p:ext uri="{BB962C8B-B14F-4D97-AF65-F5344CB8AC3E}">
        <p14:creationId xmlns:p14="http://schemas.microsoft.com/office/powerpoint/2010/main" val="122810893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descr="4-3_W_line.jp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5950416"/>
            <a:ext cx="12192000" cy="502920"/>
          </a:xfrm>
          <a:prstGeom prst="rect">
            <a:avLst/>
          </a:prstGeom>
        </p:spPr>
      </p:pic>
    </p:spTree>
    <p:extLst>
      <p:ext uri="{BB962C8B-B14F-4D97-AF65-F5344CB8AC3E}">
        <p14:creationId xmlns:p14="http://schemas.microsoft.com/office/powerpoint/2010/main" val="425969609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descr="4-3_W_line.jp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5950416"/>
            <a:ext cx="12192000" cy="502920"/>
          </a:xfrm>
          <a:prstGeom prst="rect">
            <a:avLst/>
          </a:prstGeom>
        </p:spPr>
      </p:pic>
    </p:spTree>
    <p:extLst>
      <p:ext uri="{BB962C8B-B14F-4D97-AF65-F5344CB8AC3E}">
        <p14:creationId xmlns:p14="http://schemas.microsoft.com/office/powerpoint/2010/main" val="405138202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descr="4-3_W_line.jp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5950416"/>
            <a:ext cx="12192000" cy="502920"/>
          </a:xfrm>
          <a:prstGeom prst="rect">
            <a:avLst/>
          </a:prstGeom>
        </p:spPr>
      </p:pic>
    </p:spTree>
    <p:extLst>
      <p:ext uri="{BB962C8B-B14F-4D97-AF65-F5344CB8AC3E}">
        <p14:creationId xmlns:p14="http://schemas.microsoft.com/office/powerpoint/2010/main" val="480266305"/>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hyperlink" Target="mailto:stress-l@Warwick.ac.uk" TargetMode="External"/><Relationship Id="rId7"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jpeg"/><Relationship Id="rId4" Type="http://schemas.openxmlformats.org/officeDocument/2006/relationships/image" Target="../media/image4.png"/><Relationship Id="rId9" Type="http://schemas.openxmlformats.org/officeDocument/2006/relationships/image" Target="../media/image11.jpe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8" Type="http://schemas.openxmlformats.org/officeDocument/2006/relationships/diagramData" Target="../diagrams/data1.xml"/><Relationship Id="rId3" Type="http://schemas.openxmlformats.org/officeDocument/2006/relationships/image" Target="../media/image4.png"/><Relationship Id="rId7" Type="http://schemas.openxmlformats.org/officeDocument/2006/relationships/image" Target="../media/image37.png"/><Relationship Id="rId12" Type="http://schemas.microsoft.com/office/2007/relationships/diagramDrawing" Target="../diagrams/drawing1.xml"/><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36.png"/><Relationship Id="rId11" Type="http://schemas.openxmlformats.org/officeDocument/2006/relationships/diagramColors" Target="../diagrams/colors1.xml"/><Relationship Id="rId5" Type="http://schemas.openxmlformats.org/officeDocument/2006/relationships/image" Target="../media/image35.jpeg"/><Relationship Id="rId10" Type="http://schemas.openxmlformats.org/officeDocument/2006/relationships/diagramQuickStyle" Target="../diagrams/quickStyle1.xml"/><Relationship Id="rId4" Type="http://schemas.openxmlformats.org/officeDocument/2006/relationships/image" Target="../media/image34.png"/><Relationship Id="rId9" Type="http://schemas.openxmlformats.org/officeDocument/2006/relationships/diagramLayout" Target="../diagrams/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39.jpeg"/><Relationship Id="rId4" Type="http://schemas.openxmlformats.org/officeDocument/2006/relationships/image" Target="../media/image38.jpeg"/></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image" Target="../media/image16.png"/><Relationship Id="rId5" Type="http://schemas.openxmlformats.org/officeDocument/2006/relationships/image" Target="../media/image4.png"/><Relationship Id="rId4" Type="http://schemas.openxmlformats.org/officeDocument/2006/relationships/image" Target="../media/image15.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9.xml"/><Relationship Id="rId1" Type="http://schemas.openxmlformats.org/officeDocument/2006/relationships/slideLayout" Target="../slideLayouts/slideLayout7.xml"/><Relationship Id="rId5" Type="http://schemas.openxmlformats.org/officeDocument/2006/relationships/image" Target="../media/image42.png"/><Relationship Id="rId4" Type="http://schemas.openxmlformats.org/officeDocument/2006/relationships/image" Target="../media/image41.png"/></Relationships>
</file>

<file path=ppt/slides/_rels/slide4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3.xml"/><Relationship Id="rId1" Type="http://schemas.openxmlformats.org/officeDocument/2006/relationships/slideLayout" Target="../slideLayouts/slideLayout8.xml"/><Relationship Id="rId4" Type="http://schemas.openxmlformats.org/officeDocument/2006/relationships/image" Target="../media/image46.png"/></Relationships>
</file>

<file path=ppt/slides/_rels/slide4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5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9.xml"/><Relationship Id="rId1" Type="http://schemas.openxmlformats.org/officeDocument/2006/relationships/slideLayout" Target="../slideLayouts/slideLayout7.xml"/><Relationship Id="rId5" Type="http://schemas.openxmlformats.org/officeDocument/2006/relationships/image" Target="../media/image51.png"/><Relationship Id="rId4" Type="http://schemas.openxmlformats.org/officeDocument/2006/relationships/image" Target="../media/image50.png"/></Relationships>
</file>

<file path=ppt/slides/_rels/slide5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23.png"/></Relationships>
</file>

<file path=ppt/slides/_rels/slide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3" Type="http://schemas.openxmlformats.org/officeDocument/2006/relationships/hyperlink" Target="mailto:wctuqa@warwick.ac.uk" TargetMode="External"/><Relationship Id="rId2" Type="http://schemas.openxmlformats.org/officeDocument/2006/relationships/notesSlide" Target="../notesSlides/notesSlide60.xml"/><Relationship Id="rId1" Type="http://schemas.openxmlformats.org/officeDocument/2006/relationships/slideLayout" Target="../slideLayouts/slideLayout25.xml"/><Relationship Id="rId5" Type="http://schemas.openxmlformats.org/officeDocument/2006/relationships/image" Target="../media/image58.png"/><Relationship Id="rId4" Type="http://schemas.openxmlformats.org/officeDocument/2006/relationships/image" Target="../media/image57.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25.jpeg"/></Relationships>
</file>

<file path=ppt/slides/_rels/slide7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3.xml"/><Relationship Id="rId1" Type="http://schemas.openxmlformats.org/officeDocument/2006/relationships/slideLayout" Target="../slideLayouts/slideLayout7.xml"/><Relationship Id="rId4" Type="http://schemas.openxmlformats.org/officeDocument/2006/relationships/image" Target="../media/image59.jpe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527381" y="3409603"/>
            <a:ext cx="9446936" cy="1141376"/>
          </a:xfrm>
        </p:spPr>
        <p:txBody>
          <a:bodyPr/>
          <a:lstStyle/>
          <a:p>
            <a:r>
              <a:rPr lang="en-US" dirty="0"/>
              <a:t>STRESS-L Trial: STudy into the REversal of Septic Shock with Landiolol (Beta Blockade)</a:t>
            </a:r>
          </a:p>
        </p:txBody>
      </p:sp>
      <p:sp>
        <p:nvSpPr>
          <p:cNvPr id="8" name="Text Placeholder 7"/>
          <p:cNvSpPr>
            <a:spLocks noGrp="1"/>
          </p:cNvSpPr>
          <p:nvPr>
            <p:ph type="body" sz="quarter" idx="11"/>
          </p:nvPr>
        </p:nvSpPr>
        <p:spPr>
          <a:xfrm>
            <a:off x="527381" y="4537100"/>
            <a:ext cx="8160840" cy="648072"/>
          </a:xfrm>
        </p:spPr>
        <p:txBody>
          <a:bodyPr/>
          <a:lstStyle/>
          <a:p>
            <a:r>
              <a:rPr lang="en-US" b="1" dirty="0"/>
              <a:t>Site Initiation Visit</a:t>
            </a:r>
          </a:p>
        </p:txBody>
      </p:sp>
      <p:sp>
        <p:nvSpPr>
          <p:cNvPr id="10" name="Text Placeholder 9"/>
          <p:cNvSpPr>
            <a:spLocks noGrp="1"/>
          </p:cNvSpPr>
          <p:nvPr>
            <p:ph type="body" sz="quarter" idx="13"/>
          </p:nvPr>
        </p:nvSpPr>
        <p:spPr/>
        <p:txBody>
          <a:bodyPr/>
          <a:lstStyle/>
          <a:p>
            <a:r>
              <a:rPr lang="en-US" dirty="0"/>
              <a:t>Version 8.6 28 July 2021</a:t>
            </a:r>
          </a:p>
        </p:txBody>
      </p:sp>
      <p:pic>
        <p:nvPicPr>
          <p:cNvPr id="1026"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60221" y="5319861"/>
            <a:ext cx="2787931" cy="903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20175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354595" y="1031179"/>
            <a:ext cx="11233248" cy="4020844"/>
          </a:xfrm>
        </p:spPr>
        <p:txBody>
          <a:bodyPr/>
          <a:lstStyle/>
          <a:p>
            <a:pPr marL="342900" indent="-342900">
              <a:buFont typeface="Arial" panose="020B0604020202020204" pitchFamily="34" charset="0"/>
              <a:buChar char="•"/>
            </a:pPr>
            <a:r>
              <a:rPr lang="en-GB" sz="2800" dirty="0">
                <a:solidFill>
                  <a:prstClr val="black"/>
                </a:solidFill>
              </a:rPr>
              <a:t>ICU &amp; Hospital Mortality </a:t>
            </a:r>
          </a:p>
          <a:p>
            <a:pPr marL="342900" indent="-342900">
              <a:buFont typeface="Arial" panose="020B0604020202020204" pitchFamily="34" charset="0"/>
              <a:buChar char="•"/>
            </a:pPr>
            <a:r>
              <a:rPr lang="en-GB" sz="2800" dirty="0">
                <a:solidFill>
                  <a:prstClr val="black"/>
                </a:solidFill>
              </a:rPr>
              <a:t>Mortality at day 28 &amp; 90</a:t>
            </a:r>
          </a:p>
          <a:p>
            <a:pPr marL="342900" indent="-342900">
              <a:buFont typeface="Arial" panose="020B0604020202020204" pitchFamily="34" charset="0"/>
              <a:buChar char="•"/>
            </a:pPr>
            <a:r>
              <a:rPr lang="en-GB" sz="2800" dirty="0">
                <a:solidFill>
                  <a:prstClr val="black"/>
                </a:solidFill>
              </a:rPr>
              <a:t>Length of ICU and hospital stay</a:t>
            </a:r>
          </a:p>
          <a:p>
            <a:pPr marL="342900" indent="-342900">
              <a:buFont typeface="Arial" panose="020B0604020202020204" pitchFamily="34" charset="0"/>
              <a:buChar char="•"/>
            </a:pPr>
            <a:r>
              <a:rPr lang="en-GB" sz="2800" dirty="0">
                <a:solidFill>
                  <a:prstClr val="black"/>
                </a:solidFill>
              </a:rPr>
              <a:t>Reduction in dose and duration of vasopressor treatment </a:t>
            </a:r>
          </a:p>
          <a:p>
            <a:pPr marL="342900" indent="-342900">
              <a:buFont typeface="Arial" panose="020B0604020202020204" pitchFamily="34" charset="0"/>
              <a:buChar char="•"/>
            </a:pPr>
            <a:r>
              <a:rPr lang="en-GB" sz="2800" dirty="0">
                <a:solidFill>
                  <a:prstClr val="black"/>
                </a:solidFill>
              </a:rPr>
              <a:t>Exploratory Mechanistic Outcomes </a:t>
            </a:r>
          </a:p>
          <a:p>
            <a:pPr marL="342900" indent="-342900">
              <a:buFont typeface="Arial" panose="020B0604020202020204" pitchFamily="34" charset="0"/>
              <a:buChar char="•"/>
            </a:pPr>
            <a:r>
              <a:rPr lang="en-GB" sz="2800" b="1" u="sng" dirty="0">
                <a:solidFill>
                  <a:prstClr val="black"/>
                </a:solidFill>
              </a:rPr>
              <a:t>Safety</a:t>
            </a:r>
            <a:r>
              <a:rPr lang="en-GB" sz="2800" dirty="0">
                <a:solidFill>
                  <a:prstClr val="black"/>
                </a:solidFill>
              </a:rPr>
              <a:t>: The episodes of bradycardia (HR &lt;50 bpm), bradycardia with haemodynamic compromise requiring intervention, significant hypotension requiring intervention (not including temporarily stopping the infusion), heart block, arrhythmia, arrhythmia with haemodynamic compromise requiring intervention will be reported</a:t>
            </a:r>
          </a:p>
          <a:p>
            <a:endParaRPr lang="en-US" dirty="0"/>
          </a:p>
        </p:txBody>
      </p:sp>
      <p:sp>
        <p:nvSpPr>
          <p:cNvPr id="2" name="Text Placeholder 1"/>
          <p:cNvSpPr>
            <a:spLocks noGrp="1"/>
          </p:cNvSpPr>
          <p:nvPr>
            <p:ph type="body" sz="quarter" idx="10"/>
          </p:nvPr>
        </p:nvSpPr>
        <p:spPr>
          <a:xfrm>
            <a:off x="389622" y="289859"/>
            <a:ext cx="11233355" cy="648816"/>
          </a:xfrm>
        </p:spPr>
        <p:txBody>
          <a:bodyPr/>
          <a:lstStyle/>
          <a:p>
            <a:r>
              <a:rPr lang="en-US" dirty="0"/>
              <a:t>Secondary Outcomes</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10</a:t>
            </a:r>
          </a:p>
        </p:txBody>
      </p:sp>
    </p:spTree>
    <p:extLst>
      <p:ext uri="{BB962C8B-B14F-4D97-AF65-F5344CB8AC3E}">
        <p14:creationId xmlns:p14="http://schemas.microsoft.com/office/powerpoint/2010/main" val="3144863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p:txBody>
          <a:bodyPr/>
          <a:lstStyle/>
          <a:p>
            <a:pPr marL="457200" indent="-457200">
              <a:buFont typeface="Arial" panose="020B0604020202020204" pitchFamily="34" charset="0"/>
              <a:buChar char="•"/>
            </a:pPr>
            <a:r>
              <a:rPr lang="en-GB" sz="3200" dirty="0"/>
              <a:t>Aged 18 years or above</a:t>
            </a:r>
          </a:p>
          <a:p>
            <a:pPr marL="457200" indent="-457200">
              <a:buFont typeface="Arial" panose="020B0604020202020204" pitchFamily="34" charset="0"/>
              <a:buChar char="•"/>
            </a:pPr>
            <a:r>
              <a:rPr lang="en-GB" sz="3200" dirty="0"/>
              <a:t>Being treated on a ICU (Level 2 or 3 facility)</a:t>
            </a:r>
          </a:p>
          <a:p>
            <a:pPr marL="457200" indent="-457200">
              <a:buFont typeface="Arial" panose="020B0604020202020204" pitchFamily="34" charset="0"/>
              <a:buChar char="•"/>
            </a:pPr>
            <a:r>
              <a:rPr lang="en-GB" sz="3200" dirty="0"/>
              <a:t>Septic shock according to internationally accepted definitions*</a:t>
            </a:r>
          </a:p>
          <a:p>
            <a:pPr marL="457200" indent="-457200">
              <a:buFont typeface="Arial" panose="020B0604020202020204" pitchFamily="34" charset="0"/>
              <a:buChar char="•"/>
            </a:pPr>
            <a:r>
              <a:rPr lang="en-GB" sz="3200" dirty="0"/>
              <a:t>Heart rate ≥95 bpm (at the time of randomisation)</a:t>
            </a:r>
          </a:p>
          <a:p>
            <a:pPr marL="457200" indent="-457200">
              <a:buFont typeface="Arial" panose="020B0604020202020204" pitchFamily="34" charset="0"/>
              <a:buChar char="•"/>
            </a:pPr>
            <a:r>
              <a:rPr lang="en-GB" sz="3200" dirty="0"/>
              <a:t>Receiving vasopressor support to maintain a target blood pressure for ≥24 hours</a:t>
            </a:r>
          </a:p>
          <a:p>
            <a:pPr marL="457200" indent="-457200">
              <a:buFont typeface="Arial" panose="020B0604020202020204" pitchFamily="34" charset="0"/>
              <a:buChar char="•"/>
            </a:pPr>
            <a:r>
              <a:rPr lang="en-GB" sz="3200" dirty="0"/>
              <a:t>Are being treated with noradrenaline at a rate ≥ 0.1mcg/kg/min</a:t>
            </a:r>
          </a:p>
        </p:txBody>
      </p:sp>
      <p:sp>
        <p:nvSpPr>
          <p:cNvPr id="2" name="Text Placeholder 1"/>
          <p:cNvSpPr>
            <a:spLocks noGrp="1"/>
          </p:cNvSpPr>
          <p:nvPr>
            <p:ph type="body" sz="quarter" idx="10"/>
          </p:nvPr>
        </p:nvSpPr>
        <p:spPr/>
        <p:txBody>
          <a:bodyPr/>
          <a:lstStyle/>
          <a:p>
            <a:r>
              <a:rPr lang="en-US" dirty="0"/>
              <a:t>Inclusion Criteria</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11</a:t>
            </a:r>
          </a:p>
        </p:txBody>
      </p:sp>
    </p:spTree>
    <p:extLst>
      <p:ext uri="{BB962C8B-B14F-4D97-AF65-F5344CB8AC3E}">
        <p14:creationId xmlns:p14="http://schemas.microsoft.com/office/powerpoint/2010/main" val="37121807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p:txBody>
          <a:bodyPr/>
          <a:lstStyle/>
          <a:p>
            <a:pPr lvl="0"/>
            <a:r>
              <a:rPr lang="en-GB" sz="2400" dirty="0">
                <a:solidFill>
                  <a:prstClr val="black"/>
                </a:solidFill>
              </a:rPr>
              <a:t>*Sepsis -3 definitions:</a:t>
            </a:r>
          </a:p>
          <a:p>
            <a:pPr lvl="1">
              <a:buFont typeface="Courier New" panose="02070309020205020404" pitchFamily="49" charset="0"/>
              <a:buChar char="o"/>
            </a:pPr>
            <a:r>
              <a:rPr lang="en-GB" sz="2400" dirty="0">
                <a:solidFill>
                  <a:prstClr val="black"/>
                </a:solidFill>
              </a:rPr>
              <a:t>confirmed or suspected infection requiring antibiotic therapy</a:t>
            </a:r>
          </a:p>
          <a:p>
            <a:pPr lvl="1">
              <a:buFont typeface="Courier New" panose="02070309020205020404" pitchFamily="49" charset="0"/>
              <a:buChar char="o"/>
            </a:pPr>
            <a:r>
              <a:rPr lang="en-GB" sz="2400" dirty="0">
                <a:solidFill>
                  <a:prstClr val="black"/>
                </a:solidFill>
              </a:rPr>
              <a:t>new organ dysfunction, as evidenced by an increase in SOFA score ≥2</a:t>
            </a:r>
          </a:p>
          <a:p>
            <a:pPr lvl="1">
              <a:buFont typeface="Courier New" panose="02070309020205020404" pitchFamily="49" charset="0"/>
              <a:buChar char="o"/>
            </a:pPr>
            <a:r>
              <a:rPr lang="en-GB" sz="2400" dirty="0">
                <a:solidFill>
                  <a:prstClr val="black"/>
                </a:solidFill>
              </a:rPr>
              <a:t>a blood lactate &gt;2 mmol/l at any point during shock resuscitation</a:t>
            </a:r>
          </a:p>
          <a:p>
            <a:pPr lvl="1">
              <a:buFont typeface="Courier New" panose="02070309020205020404" pitchFamily="49" charset="0"/>
              <a:buChar char="o"/>
            </a:pPr>
            <a:r>
              <a:rPr lang="en-GB" sz="2400" dirty="0">
                <a:solidFill>
                  <a:prstClr val="black"/>
                </a:solidFill>
              </a:rPr>
              <a:t>vasopressor therapy to maintain mean arterial pressure (MAP) ≥65 mmHg </a:t>
            </a:r>
          </a:p>
          <a:p>
            <a:pPr marL="457200" lvl="1" indent="0">
              <a:buNone/>
            </a:pPr>
            <a:endParaRPr lang="en-GB" sz="1200" dirty="0">
              <a:solidFill>
                <a:prstClr val="black"/>
              </a:solidFill>
            </a:endParaRPr>
          </a:p>
          <a:p>
            <a:pPr lvl="0"/>
            <a:r>
              <a:rPr lang="en-GB" sz="2400" u="sng" dirty="0">
                <a:solidFill>
                  <a:prstClr val="black"/>
                </a:solidFill>
              </a:rPr>
              <a:t>In particular the presence of a blood lactate &gt; 2 mmol/l is only necessary for the diagnosis of septic shock and is NOT necessary for randomisation 24 hours later</a:t>
            </a:r>
            <a:endParaRPr lang="en-GB" sz="2400" dirty="0">
              <a:solidFill>
                <a:prstClr val="black"/>
              </a:solidFill>
            </a:endParaRPr>
          </a:p>
        </p:txBody>
      </p:sp>
      <p:sp>
        <p:nvSpPr>
          <p:cNvPr id="2" name="Text Placeholder 1"/>
          <p:cNvSpPr>
            <a:spLocks noGrp="1"/>
          </p:cNvSpPr>
          <p:nvPr>
            <p:ph type="body" sz="quarter" idx="10"/>
          </p:nvPr>
        </p:nvSpPr>
        <p:spPr/>
        <p:txBody>
          <a:bodyPr/>
          <a:lstStyle/>
          <a:p>
            <a:r>
              <a:rPr lang="en-US" dirty="0"/>
              <a:t>Inclusion Criteria</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12</a:t>
            </a:r>
          </a:p>
        </p:txBody>
      </p:sp>
      <p:sp>
        <p:nvSpPr>
          <p:cNvPr id="3" name="Rounded Rectangle 2"/>
          <p:cNvSpPr/>
          <p:nvPr/>
        </p:nvSpPr>
        <p:spPr>
          <a:xfrm>
            <a:off x="527284" y="4860758"/>
            <a:ext cx="11233345" cy="938463"/>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GB" sz="2800" b="1" dirty="0">
                <a:solidFill>
                  <a:schemeClr val="bg1"/>
                </a:solidFill>
              </a:rPr>
              <a:t>Remember: Fast Atrial Fibrillation may be an indicator of septic shock; therefore, these patients ARE eligible for the trial.</a:t>
            </a:r>
          </a:p>
        </p:txBody>
      </p:sp>
    </p:spTree>
    <p:extLst>
      <p:ext uri="{BB962C8B-B14F-4D97-AF65-F5344CB8AC3E}">
        <p14:creationId xmlns:p14="http://schemas.microsoft.com/office/powerpoint/2010/main" val="33786047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527284" y="1125488"/>
            <a:ext cx="11233248" cy="4248869"/>
          </a:xfrm>
        </p:spPr>
        <p:txBody>
          <a:bodyPr/>
          <a:lstStyle/>
          <a:p>
            <a:pPr marL="342900" lvl="0" indent="-342900">
              <a:buFont typeface="Arial" panose="020B0604020202020204" pitchFamily="34" charset="0"/>
              <a:buChar char="•"/>
            </a:pPr>
            <a:r>
              <a:rPr lang="en-GB" dirty="0"/>
              <a:t>Tachycardia as a result of pain, discomfort from medical devices (including endotracheal tubes), during interventions or other patient distress</a:t>
            </a:r>
          </a:p>
          <a:p>
            <a:pPr marL="342900" lvl="0" indent="-342900">
              <a:buFont typeface="Arial" panose="020B0604020202020204" pitchFamily="34" charset="0"/>
              <a:buChar char="•"/>
            </a:pPr>
            <a:r>
              <a:rPr lang="en-GB" dirty="0"/>
              <a:t>Any form of vasodilatory shock that is not caused by sepsis</a:t>
            </a:r>
          </a:p>
          <a:p>
            <a:pPr marL="342900" lvl="0" indent="-342900">
              <a:buFont typeface="Arial" panose="020B0604020202020204" pitchFamily="34" charset="0"/>
              <a:buChar char="•"/>
            </a:pPr>
            <a:r>
              <a:rPr lang="en-GB" dirty="0"/>
              <a:t>Noradrenaline infusion &lt;0.1mcg/kg/min</a:t>
            </a:r>
          </a:p>
          <a:p>
            <a:pPr marL="342900" lvl="0" indent="-342900">
              <a:buFont typeface="Arial" panose="020B0604020202020204" pitchFamily="34" charset="0"/>
              <a:buChar char="•"/>
            </a:pPr>
            <a:r>
              <a:rPr lang="en-US" dirty="0"/>
              <a:t>&gt;72 hours </a:t>
            </a:r>
            <a:r>
              <a:rPr lang="en-GB" dirty="0"/>
              <a:t>after start of vasopressor therapy</a:t>
            </a:r>
          </a:p>
          <a:p>
            <a:pPr marL="342900" lvl="0" indent="-342900">
              <a:buFont typeface="Arial" panose="020B0604020202020204" pitchFamily="34" charset="0"/>
              <a:buChar char="•"/>
            </a:pPr>
            <a:r>
              <a:rPr lang="en-GB" dirty="0"/>
              <a:t>&lt;12 hours since noadrenaline to treat a medical condition other than septic shock stopped</a:t>
            </a:r>
          </a:p>
          <a:p>
            <a:pPr marL="342900" lvl="0" indent="-342900">
              <a:buFont typeface="Arial" panose="020B0604020202020204" pitchFamily="34" charset="0"/>
              <a:buChar char="•"/>
            </a:pPr>
            <a:r>
              <a:rPr lang="en-GB" dirty="0"/>
              <a:t>Having pre-existing severe cardiac dysfunction (NYHA grade 4 or more)</a:t>
            </a:r>
          </a:p>
          <a:p>
            <a:pPr marL="342900" lvl="0" indent="-342900">
              <a:buFont typeface="Arial" panose="020B0604020202020204" pitchFamily="34" charset="0"/>
              <a:buChar char="•"/>
            </a:pPr>
            <a:r>
              <a:rPr lang="en-GB" dirty="0"/>
              <a:t>Having pre-existing severe pulmonary hypertension (mean PA pressures &gt; 55mmHg)</a:t>
            </a:r>
          </a:p>
          <a:p>
            <a:pPr marL="342900" lvl="0" indent="-342900">
              <a:buFont typeface="Arial" panose="020B0604020202020204" pitchFamily="34" charset="0"/>
              <a:buChar char="•"/>
            </a:pPr>
            <a:r>
              <a:rPr lang="en-GB" dirty="0"/>
              <a:t>Acute severe bronchospasm (due to asthma or COPD)</a:t>
            </a:r>
          </a:p>
          <a:p>
            <a:pPr marL="342900" lvl="0" indent="-342900">
              <a:buFont typeface="Arial" panose="020B0604020202020204" pitchFamily="34" charset="0"/>
              <a:buChar char="•"/>
            </a:pPr>
            <a:r>
              <a:rPr lang="en-GB" dirty="0"/>
              <a:t>Untreated second or third degree heart block</a:t>
            </a:r>
          </a:p>
          <a:p>
            <a:pPr marL="342900" lvl="0" indent="-342900">
              <a:buFont typeface="Arial" panose="020B0604020202020204" pitchFamily="34" charset="0"/>
              <a:buChar char="•"/>
            </a:pPr>
            <a:r>
              <a:rPr lang="en-GB" dirty="0"/>
              <a:t>Untreated phaeochromocytoma</a:t>
            </a:r>
          </a:p>
          <a:p>
            <a:pPr marL="342900" lvl="0" indent="-342900">
              <a:buFont typeface="Arial" panose="020B0604020202020204" pitchFamily="34" charset="0"/>
              <a:buChar char="•"/>
            </a:pPr>
            <a:r>
              <a:rPr lang="en-GB" dirty="0"/>
              <a:t>Prinzmetal's angina</a:t>
            </a:r>
          </a:p>
        </p:txBody>
      </p:sp>
      <p:sp>
        <p:nvSpPr>
          <p:cNvPr id="2" name="Text Placeholder 1"/>
          <p:cNvSpPr>
            <a:spLocks noGrp="1"/>
          </p:cNvSpPr>
          <p:nvPr>
            <p:ph type="body" sz="quarter" idx="10"/>
          </p:nvPr>
        </p:nvSpPr>
        <p:spPr/>
        <p:txBody>
          <a:bodyPr/>
          <a:lstStyle/>
          <a:p>
            <a:r>
              <a:rPr lang="en-US" dirty="0"/>
              <a:t>Exclusion Criteria -1</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13</a:t>
            </a:r>
          </a:p>
        </p:txBody>
      </p:sp>
    </p:spTree>
    <p:extLst>
      <p:ext uri="{BB962C8B-B14F-4D97-AF65-F5344CB8AC3E}">
        <p14:creationId xmlns:p14="http://schemas.microsoft.com/office/powerpoint/2010/main" val="42726421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527284" y="1219797"/>
            <a:ext cx="11408042" cy="4248869"/>
          </a:xfrm>
        </p:spPr>
        <p:txBody>
          <a:bodyPr/>
          <a:lstStyle/>
          <a:p>
            <a:pPr marL="342900" indent="-342900">
              <a:buFont typeface="Arial" panose="020B0604020202020204" pitchFamily="34" charset="0"/>
              <a:buChar char="•"/>
            </a:pPr>
            <a:r>
              <a:rPr lang="en-GB" dirty="0"/>
              <a:t>A past history of ischaemic stroke or transient ischaemic attack (TIA) or untreated severe carotid stenosis</a:t>
            </a:r>
            <a:endParaRPr lang="en-US" dirty="0"/>
          </a:p>
          <a:p>
            <a:pPr marL="342900" indent="-342900">
              <a:buFont typeface="Arial" panose="020B0604020202020204" pitchFamily="34" charset="0"/>
              <a:buChar char="•"/>
            </a:pPr>
            <a:r>
              <a:rPr lang="en-US" dirty="0"/>
              <a:t>Advanced Liver Disease with Child-Pugh Score of ≥B</a:t>
            </a:r>
          </a:p>
          <a:p>
            <a:pPr marL="342900" lvl="0" indent="-342900">
              <a:buFont typeface="Arial" panose="020B0604020202020204" pitchFamily="34" charset="0"/>
              <a:buChar char="•"/>
            </a:pPr>
            <a:r>
              <a:rPr lang="en-GB" dirty="0"/>
              <a:t>Known sensitivity to beta-blockers</a:t>
            </a:r>
          </a:p>
          <a:p>
            <a:pPr marL="342900" lvl="0" indent="-342900">
              <a:buFont typeface="Arial" panose="020B0604020202020204" pitchFamily="34" charset="0"/>
              <a:buChar char="•"/>
            </a:pPr>
            <a:r>
              <a:rPr lang="en-GB" dirty="0"/>
              <a:t>Patient / legal representative unwilling to provide written informed consent</a:t>
            </a:r>
          </a:p>
          <a:p>
            <a:pPr marL="342900" lvl="0" indent="-342900">
              <a:buFont typeface="Arial" panose="020B0604020202020204" pitchFamily="34" charset="0"/>
              <a:buChar char="•"/>
            </a:pPr>
            <a:r>
              <a:rPr lang="en-GB" dirty="0"/>
              <a:t>Known to be pregnant</a:t>
            </a:r>
          </a:p>
          <a:p>
            <a:pPr marL="342900" lvl="0" indent="-342900">
              <a:buFont typeface="Arial" panose="020B0604020202020204" pitchFamily="34" charset="0"/>
              <a:buChar char="•"/>
            </a:pPr>
            <a:r>
              <a:rPr lang="en-GB" dirty="0"/>
              <a:t>Terminal illness other than septic shock with a life expectancy &lt; 28 days</a:t>
            </a:r>
          </a:p>
          <a:p>
            <a:pPr marL="342900" lvl="0" indent="-342900">
              <a:buFont typeface="Arial" panose="020B0604020202020204" pitchFamily="34" charset="0"/>
              <a:buChar char="•"/>
            </a:pPr>
            <a:r>
              <a:rPr lang="en-US" dirty="0"/>
              <a:t>Participants who have been administered an investigational medicinal product for another research trial in the past 30 days</a:t>
            </a:r>
          </a:p>
          <a:p>
            <a:pPr marL="342900" lvl="0" indent="-342900">
              <a:buFont typeface="Arial" panose="020B0604020202020204" pitchFamily="34" charset="0"/>
              <a:buChar char="•"/>
            </a:pPr>
            <a:r>
              <a:rPr lang="en-GB" dirty="0"/>
              <a:t>Patients in whom the clinical team feel are about to finish their noradrenaline therapy</a:t>
            </a:r>
          </a:p>
          <a:p>
            <a:pPr marL="342900" lvl="0" indent="-342900">
              <a:buFont typeface="Arial" panose="020B0604020202020204" pitchFamily="34" charset="0"/>
              <a:buChar char="•"/>
            </a:pPr>
            <a:r>
              <a:rPr lang="en-GB" dirty="0"/>
              <a:t>Decision of withdrawal of care is in place or imminently anticipated</a:t>
            </a:r>
          </a:p>
          <a:p>
            <a:pPr marL="342900" lvl="0" indent="-342900">
              <a:buFont typeface="Arial" panose="020B0604020202020204" pitchFamily="34" charset="0"/>
              <a:buChar char="•"/>
            </a:pPr>
            <a:r>
              <a:rPr lang="en-GB" dirty="0"/>
              <a:t>Receiving extracorporeal membrane oxygenation (ECMO) treatment</a:t>
            </a:r>
            <a:endParaRPr lang="en-GB" sz="2800" dirty="0"/>
          </a:p>
        </p:txBody>
      </p:sp>
      <p:sp>
        <p:nvSpPr>
          <p:cNvPr id="2" name="Text Placeholder 1"/>
          <p:cNvSpPr>
            <a:spLocks noGrp="1"/>
          </p:cNvSpPr>
          <p:nvPr>
            <p:ph type="body" sz="quarter" idx="10"/>
          </p:nvPr>
        </p:nvSpPr>
        <p:spPr/>
        <p:txBody>
          <a:bodyPr/>
          <a:lstStyle/>
          <a:p>
            <a:r>
              <a:rPr lang="en-US" dirty="0"/>
              <a:t>Exclusion Criteria -2</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14</a:t>
            </a:r>
          </a:p>
        </p:txBody>
      </p:sp>
    </p:spTree>
    <p:extLst>
      <p:ext uri="{BB962C8B-B14F-4D97-AF65-F5344CB8AC3E}">
        <p14:creationId xmlns:p14="http://schemas.microsoft.com/office/powerpoint/2010/main" val="42274626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527383" y="1497687"/>
            <a:ext cx="10937030" cy="4248869"/>
          </a:xfrm>
        </p:spPr>
        <p:txBody>
          <a:bodyPr/>
          <a:lstStyle/>
          <a:p>
            <a:pPr marL="342900" indent="-342900">
              <a:buFont typeface="Arial" panose="020B0604020202020204" pitchFamily="34" charset="0"/>
              <a:buChar char="•"/>
            </a:pPr>
            <a:r>
              <a:rPr lang="en-GB" sz="2800" dirty="0"/>
              <a:t>The justification for the patient meeting</a:t>
            </a:r>
            <a:r>
              <a:rPr lang="en-GB" sz="2800" b="1" dirty="0"/>
              <a:t> </a:t>
            </a:r>
            <a:r>
              <a:rPr lang="en-GB" sz="2800" b="1" u="sng" dirty="0"/>
              <a:t>all</a:t>
            </a:r>
            <a:r>
              <a:rPr lang="en-GB" sz="2800" b="1" dirty="0"/>
              <a:t> </a:t>
            </a:r>
            <a:r>
              <a:rPr lang="en-GB" sz="2800" dirty="0"/>
              <a:t>of the eligibility criteria must be clearly documented in the patient’s medical notes for monitoring purposes. </a:t>
            </a:r>
          </a:p>
          <a:p>
            <a:pPr marL="342900" indent="-342900">
              <a:buFont typeface="Arial" panose="020B0604020202020204" pitchFamily="34" charset="0"/>
              <a:buChar char="•"/>
            </a:pPr>
            <a:r>
              <a:rPr lang="en-GB" sz="2800" dirty="0"/>
              <a:t>At the time of eligibility assessment please document the patients HR, Noradrenaline dose and start of Vasopressor therapy.</a:t>
            </a:r>
          </a:p>
          <a:p>
            <a:br>
              <a:rPr lang="en-GB" sz="2800" dirty="0"/>
            </a:br>
            <a:endParaRPr lang="en-GB" sz="2800" dirty="0"/>
          </a:p>
        </p:txBody>
      </p:sp>
      <p:sp>
        <p:nvSpPr>
          <p:cNvPr id="3" name="Text Placeholder 2"/>
          <p:cNvSpPr>
            <a:spLocks noGrp="1"/>
          </p:cNvSpPr>
          <p:nvPr>
            <p:ph type="body" sz="quarter" idx="10"/>
          </p:nvPr>
        </p:nvSpPr>
        <p:spPr/>
        <p:txBody>
          <a:bodyPr/>
          <a:lstStyle/>
          <a:p>
            <a:r>
              <a:rPr lang="en-GB" dirty="0"/>
              <a:t>Eligibility 	</a:t>
            </a:r>
          </a:p>
        </p:txBody>
      </p:sp>
      <p:pic>
        <p:nvPicPr>
          <p:cNvPr id="5" name="Picture 4"/>
          <p:cNvPicPr>
            <a:picLocks noChangeAspect="1"/>
          </p:cNvPicPr>
          <p:nvPr/>
        </p:nvPicPr>
        <p:blipFill>
          <a:blip r:embed="rId3" cstate="print"/>
          <a:stretch>
            <a:fillRect/>
          </a:stretch>
        </p:blipFill>
        <p:spPr>
          <a:xfrm>
            <a:off x="9659887" y="4844293"/>
            <a:ext cx="1804526" cy="902263"/>
          </a:xfrm>
          <a:prstGeom prst="rect">
            <a:avLst/>
          </a:prstGeom>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15</a:t>
            </a:r>
          </a:p>
        </p:txBody>
      </p:sp>
    </p:spTree>
    <p:extLst>
      <p:ext uri="{BB962C8B-B14F-4D97-AF65-F5344CB8AC3E}">
        <p14:creationId xmlns:p14="http://schemas.microsoft.com/office/powerpoint/2010/main" val="11346738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527284" y="1434680"/>
            <a:ext cx="8770720" cy="4475232"/>
          </a:xfrm>
        </p:spPr>
        <p:txBody>
          <a:bodyPr/>
          <a:lstStyle/>
          <a:p>
            <a:pPr marL="457200" indent="-457200">
              <a:buFont typeface="Arial" panose="020B0604020202020204" pitchFamily="34" charset="0"/>
              <a:buChar char="•"/>
            </a:pPr>
            <a:r>
              <a:rPr lang="en-GB" sz="2800" dirty="0"/>
              <a:t>PI responsibility to make treating teams aware of trial</a:t>
            </a:r>
          </a:p>
          <a:p>
            <a:pPr marL="457200" indent="-457200">
              <a:buFont typeface="Arial" panose="020B0604020202020204" pitchFamily="34" charset="0"/>
              <a:buChar char="•"/>
            </a:pPr>
            <a:r>
              <a:rPr lang="en-GB" sz="2800" dirty="0"/>
              <a:t>Usual care teams to notify research teams of any patients with septic shock commenced on noradrenaline who have received adequate fluid resuscitation</a:t>
            </a:r>
          </a:p>
          <a:p>
            <a:pPr marL="457200" indent="-457200">
              <a:buFont typeface="Arial" panose="020B0604020202020204" pitchFamily="34" charset="0"/>
              <a:buChar char="•"/>
            </a:pPr>
            <a:r>
              <a:rPr lang="en-GB" sz="2800" dirty="0"/>
              <a:t>Patients with </a:t>
            </a:r>
            <a:r>
              <a:rPr lang="en-GB" sz="2800" u="sng" dirty="0"/>
              <a:t>septic shock </a:t>
            </a:r>
            <a:r>
              <a:rPr lang="en-GB" sz="2800" dirty="0"/>
              <a:t>not just sepsis are screened</a:t>
            </a:r>
          </a:p>
          <a:p>
            <a:pPr marL="457200" indent="-457200">
              <a:buFont typeface="Arial" panose="020B0604020202020204" pitchFamily="34" charset="0"/>
              <a:buChar char="•"/>
            </a:pPr>
            <a:endParaRPr lang="en-GB" sz="2800" dirty="0"/>
          </a:p>
          <a:p>
            <a:pPr marL="457200" indent="-457200">
              <a:buFont typeface="Arial" panose="020B0604020202020204" pitchFamily="34" charset="0"/>
              <a:buChar char="•"/>
            </a:pPr>
            <a:r>
              <a:rPr lang="en-GB" sz="2800" dirty="0"/>
              <a:t>Submit screening data to coordinating centre on a </a:t>
            </a:r>
            <a:r>
              <a:rPr lang="en-GB" sz="2800" b="1" u="sng" dirty="0"/>
              <a:t>monthly basis</a:t>
            </a:r>
          </a:p>
        </p:txBody>
      </p:sp>
      <p:sp>
        <p:nvSpPr>
          <p:cNvPr id="2" name="Text Placeholder 1"/>
          <p:cNvSpPr>
            <a:spLocks noGrp="1"/>
          </p:cNvSpPr>
          <p:nvPr>
            <p:ph type="body" sz="quarter" idx="10"/>
          </p:nvPr>
        </p:nvSpPr>
        <p:spPr/>
        <p:txBody>
          <a:bodyPr/>
          <a:lstStyle/>
          <a:p>
            <a:r>
              <a:rPr lang="en-US" dirty="0"/>
              <a:t>Screening / consent process</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rotWithShape="1">
          <a:blip r:embed="rId4" cstate="print"/>
          <a:srcRect l="37006" t="28523" r="24935" b="15383"/>
          <a:stretch/>
        </p:blipFill>
        <p:spPr>
          <a:xfrm rot="5400000">
            <a:off x="9171627" y="1767391"/>
            <a:ext cx="2958870" cy="2453023"/>
          </a:xfrm>
          <a:prstGeom prst="rect">
            <a:avLst/>
          </a:prstGeom>
          <a:ln w="28575">
            <a:solidFill>
              <a:schemeClr val="accent4">
                <a:lumMod val="75000"/>
              </a:schemeClr>
            </a:solidFill>
          </a:ln>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16</a:t>
            </a:r>
          </a:p>
        </p:txBody>
      </p:sp>
      <p:sp>
        <p:nvSpPr>
          <p:cNvPr id="7" name="Rectangle 6"/>
          <p:cNvSpPr/>
          <p:nvPr/>
        </p:nvSpPr>
        <p:spPr>
          <a:xfrm>
            <a:off x="9675977" y="4647434"/>
            <a:ext cx="2084651" cy="830997"/>
          </a:xfrm>
          <a:prstGeom prst="rect">
            <a:avLst/>
          </a:prstGeom>
        </p:spPr>
        <p:txBody>
          <a:bodyPr wrap="square">
            <a:spAutoFit/>
          </a:bodyPr>
          <a:lstStyle/>
          <a:p>
            <a:pPr algn="ctr"/>
            <a:r>
              <a:rPr lang="en-GB" sz="1600" b="1" dirty="0"/>
              <a:t>Pocket sized eligibility laminates available from WCTU</a:t>
            </a:r>
          </a:p>
        </p:txBody>
      </p:sp>
    </p:spTree>
    <p:extLst>
      <p:ext uri="{BB962C8B-B14F-4D97-AF65-F5344CB8AC3E}">
        <p14:creationId xmlns:p14="http://schemas.microsoft.com/office/powerpoint/2010/main" val="16574548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p:txBody>
          <a:bodyPr/>
          <a:lstStyle/>
          <a:p>
            <a:pPr marL="457200" indent="-457200">
              <a:buFont typeface="Arial" panose="020B0604020202020204" pitchFamily="34" charset="0"/>
              <a:buChar char="•"/>
            </a:pPr>
            <a:r>
              <a:rPr lang="en-GB" sz="3200" dirty="0"/>
              <a:t>Once eligibility criteria are met there is a </a:t>
            </a:r>
            <a:r>
              <a:rPr lang="en-GB" sz="3200" b="1" u="sng" dirty="0"/>
              <a:t>48-hour window </a:t>
            </a:r>
            <a:r>
              <a:rPr lang="en-GB" sz="3200" dirty="0"/>
              <a:t>for recruitment</a:t>
            </a:r>
          </a:p>
          <a:p>
            <a:pPr marL="457200" indent="-457200">
              <a:buFont typeface="Arial" panose="020B0604020202020204" pitchFamily="34" charset="0"/>
              <a:buChar char="•"/>
            </a:pPr>
            <a:r>
              <a:rPr lang="en-GB" sz="3200" dirty="0"/>
              <a:t>Due to this short window, </a:t>
            </a:r>
            <a:r>
              <a:rPr lang="en-GB" sz="3200" b="1" u="sng" dirty="0"/>
              <a:t>informed consent may be sought during the first 24 hours of vasopressor therapy</a:t>
            </a:r>
          </a:p>
          <a:p>
            <a:pPr marL="457200" indent="-457200">
              <a:buFont typeface="Arial" panose="020B0604020202020204" pitchFamily="34" charset="0"/>
              <a:buChar char="•"/>
            </a:pPr>
            <a:r>
              <a:rPr lang="en-GB" sz="3200" dirty="0"/>
              <a:t>It will be made clear to the patient or their legal representative if patient no longer fulfils eligibility criteria at 24 hours they will not be included.</a:t>
            </a:r>
          </a:p>
          <a:p>
            <a:pPr marL="457200" indent="-457200">
              <a:buFont typeface="Arial" panose="020B0604020202020204" pitchFamily="34" charset="0"/>
              <a:buChar char="•"/>
            </a:pPr>
            <a:endParaRPr lang="en-GB" sz="2600" b="1" u="sng" dirty="0"/>
          </a:p>
        </p:txBody>
      </p:sp>
      <p:sp>
        <p:nvSpPr>
          <p:cNvPr id="2" name="Text Placeholder 1"/>
          <p:cNvSpPr>
            <a:spLocks noGrp="1"/>
          </p:cNvSpPr>
          <p:nvPr>
            <p:ph type="body" sz="quarter" idx="10"/>
          </p:nvPr>
        </p:nvSpPr>
        <p:spPr/>
        <p:txBody>
          <a:bodyPr/>
          <a:lstStyle/>
          <a:p>
            <a:r>
              <a:rPr lang="en-US" dirty="0"/>
              <a:t>Consent</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17</a:t>
            </a:r>
          </a:p>
        </p:txBody>
      </p:sp>
    </p:spTree>
    <p:extLst>
      <p:ext uri="{BB962C8B-B14F-4D97-AF65-F5344CB8AC3E}">
        <p14:creationId xmlns:p14="http://schemas.microsoft.com/office/powerpoint/2010/main" val="15030339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527383" y="1219797"/>
            <a:ext cx="11407943" cy="4843861"/>
          </a:xfrm>
        </p:spPr>
        <p:txBody>
          <a:bodyPr/>
          <a:lstStyle/>
          <a:p>
            <a:pPr marL="342900" indent="-342900">
              <a:buFont typeface="Arial" panose="020B0604020202020204" pitchFamily="34" charset="0"/>
              <a:buChar char="•"/>
            </a:pPr>
            <a:r>
              <a:rPr lang="en-GB" dirty="0"/>
              <a:t>Patient provided with information sheet and given adequate time to consider participation.</a:t>
            </a:r>
          </a:p>
          <a:p>
            <a:pPr marL="342900" indent="-342900">
              <a:buFont typeface="Arial" panose="020B0604020202020204" pitchFamily="34" charset="0"/>
              <a:buChar char="•"/>
            </a:pPr>
            <a:r>
              <a:rPr lang="en-GB" dirty="0"/>
              <a:t>Consent can be taken on short PIS.</a:t>
            </a:r>
          </a:p>
          <a:p>
            <a:pPr marL="342900" indent="-342900">
              <a:buFont typeface="Arial" panose="020B0604020202020204" pitchFamily="34" charset="0"/>
              <a:buChar char="•"/>
            </a:pPr>
            <a:r>
              <a:rPr lang="en-GB" dirty="0"/>
              <a:t>Patient to provide </a:t>
            </a:r>
            <a:r>
              <a:rPr lang="en-GB" b="1" dirty="0"/>
              <a:t>written</a:t>
            </a:r>
            <a:r>
              <a:rPr lang="en-GB" dirty="0"/>
              <a:t> consent. </a:t>
            </a:r>
          </a:p>
          <a:p>
            <a:pPr marL="342900" indent="-342900">
              <a:buFont typeface="Arial" panose="020B0604020202020204" pitchFamily="34" charset="0"/>
              <a:buChar char="•"/>
            </a:pPr>
            <a:r>
              <a:rPr lang="en-GB" dirty="0"/>
              <a:t>Where there are concerns regarding </a:t>
            </a:r>
            <a:r>
              <a:rPr lang="en-GB" u="sng" dirty="0"/>
              <a:t>risk of infection transmission </a:t>
            </a:r>
            <a:r>
              <a:rPr lang="en-GB" dirty="0"/>
              <a:t>(i.e. due to the COVID-19 pandemic ) verbal consent only will be sought from the patient. An </a:t>
            </a:r>
            <a:r>
              <a:rPr lang="en-GB" b="1" dirty="0"/>
              <a:t>impartial witness</a:t>
            </a:r>
            <a:r>
              <a:rPr lang="en-GB" dirty="0"/>
              <a:t> must countersign the consent form alongside the investigator obtaining consent. Justification for verbal consent must be documented in patient’s notes. </a:t>
            </a:r>
          </a:p>
          <a:p>
            <a:pPr marL="342900" indent="-342900">
              <a:buFont typeface="Arial" panose="020B0604020202020204" pitchFamily="34" charset="0"/>
              <a:buChar char="•"/>
            </a:pPr>
            <a:r>
              <a:rPr lang="en-GB" dirty="0"/>
              <a:t>Three signed copies: </a:t>
            </a:r>
            <a:br>
              <a:rPr lang="en-GB" dirty="0"/>
            </a:br>
            <a:r>
              <a:rPr lang="en-GB" dirty="0"/>
              <a:t>   - One for ISF</a:t>
            </a:r>
            <a:br>
              <a:rPr lang="en-GB" dirty="0"/>
            </a:br>
            <a:r>
              <a:rPr lang="en-GB" dirty="0"/>
              <a:t>   - One for patient</a:t>
            </a:r>
            <a:br>
              <a:rPr lang="en-GB" dirty="0"/>
            </a:br>
            <a:r>
              <a:rPr lang="en-GB" dirty="0"/>
              <a:t>   - One for medical notes </a:t>
            </a:r>
          </a:p>
          <a:p>
            <a:pPr marL="342900" indent="-342900">
              <a:buFont typeface="Arial" panose="020B0604020202020204" pitchFamily="34" charset="0"/>
              <a:buChar char="•"/>
            </a:pPr>
            <a:r>
              <a:rPr lang="en-GB" b="1" u="sng" dirty="0"/>
              <a:t>Do not </a:t>
            </a:r>
            <a:r>
              <a:rPr lang="en-GB" dirty="0"/>
              <a:t>send copies of consent forms to Warwick CTU. They should be stored securely at site. </a:t>
            </a:r>
          </a:p>
          <a:p>
            <a:pPr marL="342900" indent="-342900">
              <a:buFont typeface="Arial" panose="020B0604020202020204" pitchFamily="34" charset="0"/>
              <a:buChar char="•"/>
            </a:pPr>
            <a:r>
              <a:rPr lang="en-GB" dirty="0"/>
              <a:t>The full consent process should be clearly documented in the patients medical notes</a:t>
            </a:r>
            <a:r>
              <a:rPr lang="en-GB" b="1" dirty="0"/>
              <a:t> including how the impartial witness was selected.</a:t>
            </a:r>
          </a:p>
        </p:txBody>
      </p:sp>
      <p:sp>
        <p:nvSpPr>
          <p:cNvPr id="3" name="Text Placeholder 2"/>
          <p:cNvSpPr>
            <a:spLocks noGrp="1"/>
          </p:cNvSpPr>
          <p:nvPr>
            <p:ph type="body" sz="quarter" idx="10"/>
          </p:nvPr>
        </p:nvSpPr>
        <p:spPr/>
        <p:txBody>
          <a:bodyPr/>
          <a:lstStyle/>
          <a:p>
            <a:r>
              <a:rPr lang="en-GB" dirty="0"/>
              <a:t>Patient consent</a:t>
            </a:r>
          </a:p>
        </p:txBody>
      </p:sp>
      <p:sp>
        <p:nvSpPr>
          <p:cNvPr id="5" name="TextBox 4"/>
          <p:cNvSpPr txBox="1"/>
          <p:nvPr/>
        </p:nvSpPr>
        <p:spPr>
          <a:xfrm>
            <a:off x="10983686" y="13031"/>
            <a:ext cx="1208314" cy="369332"/>
          </a:xfrm>
          <a:prstGeom prst="rect">
            <a:avLst/>
          </a:prstGeom>
          <a:noFill/>
        </p:spPr>
        <p:txBody>
          <a:bodyPr wrap="square" rtlCol="0">
            <a:spAutoFit/>
          </a:bodyPr>
          <a:lstStyle/>
          <a:p>
            <a:r>
              <a:rPr lang="en-GB" dirty="0"/>
              <a:t>Slide 18</a:t>
            </a:r>
          </a:p>
        </p:txBody>
      </p:sp>
    </p:spTree>
    <p:extLst>
      <p:ext uri="{BB962C8B-B14F-4D97-AF65-F5344CB8AC3E}">
        <p14:creationId xmlns:p14="http://schemas.microsoft.com/office/powerpoint/2010/main" val="9919818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412641" y="1379488"/>
            <a:ext cx="10987722" cy="4953579"/>
          </a:xfrm>
        </p:spPr>
        <p:txBody>
          <a:bodyPr/>
          <a:lstStyle/>
          <a:p>
            <a:pPr marL="342900" indent="-342900">
              <a:buFont typeface="Arial" panose="020B0604020202020204" pitchFamily="34" charset="0"/>
              <a:buChar char="•"/>
            </a:pPr>
            <a:r>
              <a:rPr lang="en-GB" dirty="0"/>
              <a:t>If patient doesn’t have capacity, Personal Legal Representative consent should be sought in first instance.</a:t>
            </a:r>
          </a:p>
          <a:p>
            <a:pPr marL="342900" indent="-342900">
              <a:buFont typeface="Arial" panose="020B0604020202020204" pitchFamily="34" charset="0"/>
              <a:buChar char="•"/>
            </a:pPr>
            <a:r>
              <a:rPr lang="en-US" dirty="0"/>
              <a:t>PerLR to provide </a:t>
            </a:r>
            <a:r>
              <a:rPr lang="en-US" b="1" u="sng" dirty="0"/>
              <a:t>verbal </a:t>
            </a:r>
            <a:r>
              <a:rPr lang="en-US" dirty="0"/>
              <a:t>consent due to limitations on visitation of patients in hospital. </a:t>
            </a:r>
          </a:p>
          <a:p>
            <a:pPr marL="342900" indent="-342900">
              <a:buFont typeface="Arial" panose="020B0604020202020204" pitchFamily="34" charset="0"/>
              <a:buChar char="•"/>
            </a:pPr>
            <a:r>
              <a:rPr lang="en-US" dirty="0"/>
              <a:t>Verbal consent obtained via telephone and/or teleconference facilities.</a:t>
            </a:r>
          </a:p>
          <a:p>
            <a:pPr marL="342900" indent="-342900">
              <a:buFont typeface="Arial" panose="020B0604020202020204" pitchFamily="34" charset="0"/>
              <a:buChar char="•"/>
            </a:pPr>
            <a:r>
              <a:rPr lang="en-US" dirty="0"/>
              <a:t>An </a:t>
            </a:r>
            <a:r>
              <a:rPr lang="en-US" b="1" dirty="0"/>
              <a:t>impartial witness </a:t>
            </a:r>
            <a:r>
              <a:rPr lang="en-US" dirty="0"/>
              <a:t>must countersign the consent form alongside the investigator obtaining consent. </a:t>
            </a:r>
          </a:p>
          <a:p>
            <a:pPr marL="342900" indent="-342900">
              <a:buFont typeface="Arial" panose="020B0604020202020204" pitchFamily="34" charset="0"/>
              <a:buChar char="•"/>
            </a:pPr>
            <a:r>
              <a:rPr lang="en-GB" dirty="0"/>
              <a:t>Three signed copies: </a:t>
            </a:r>
            <a:br>
              <a:rPr lang="en-GB" dirty="0"/>
            </a:br>
            <a:r>
              <a:rPr lang="en-GB" dirty="0"/>
              <a:t>   - One for ISF</a:t>
            </a:r>
            <a:br>
              <a:rPr lang="en-GB" dirty="0"/>
            </a:br>
            <a:r>
              <a:rPr lang="en-GB" dirty="0"/>
              <a:t>   - One for PerLR and copy of PIS sent to PerLR also</a:t>
            </a:r>
            <a:br>
              <a:rPr lang="en-GB" dirty="0"/>
            </a:br>
            <a:r>
              <a:rPr lang="en-GB" dirty="0"/>
              <a:t>   - One for medical notes </a:t>
            </a:r>
          </a:p>
          <a:p>
            <a:pPr marL="342900" indent="-342900">
              <a:buFont typeface="Arial" panose="020B0604020202020204" pitchFamily="34" charset="0"/>
              <a:buChar char="•"/>
            </a:pPr>
            <a:r>
              <a:rPr lang="en-GB" b="1" u="sng" dirty="0"/>
              <a:t>Do not </a:t>
            </a:r>
            <a:r>
              <a:rPr lang="en-GB" dirty="0"/>
              <a:t>send copies of consent forms to Warwick CTU. They should be stored securely at site. </a:t>
            </a:r>
          </a:p>
          <a:p>
            <a:pPr marL="342900" indent="-342900">
              <a:buFont typeface="Arial" panose="020B0604020202020204" pitchFamily="34" charset="0"/>
              <a:buChar char="•"/>
            </a:pPr>
            <a:r>
              <a:rPr lang="en-GB" dirty="0"/>
              <a:t>Consent should be clearly documented in the patients medical notes </a:t>
            </a:r>
            <a:r>
              <a:rPr lang="en-GB" b="1" dirty="0"/>
              <a:t>including how the impartial witness was selected.</a:t>
            </a:r>
            <a:endParaRPr lang="en-GB" dirty="0"/>
          </a:p>
          <a:p>
            <a:pPr marL="342900" indent="-342900">
              <a:buFont typeface="Arial" panose="020B0604020202020204" pitchFamily="34" charset="0"/>
              <a:buChar char="•"/>
            </a:pPr>
            <a:endParaRPr lang="en-GB" dirty="0">
              <a:solidFill>
                <a:srgbClr val="FF0000"/>
              </a:solidFill>
            </a:endParaRPr>
          </a:p>
          <a:p>
            <a:pPr marL="342900" indent="-342900">
              <a:buFont typeface="Arial" panose="020B0604020202020204" pitchFamily="34" charset="0"/>
              <a:buChar char="•"/>
            </a:pPr>
            <a:endParaRPr lang="en-US" dirty="0">
              <a:solidFill>
                <a:srgbClr val="FF0000"/>
              </a:solidFill>
            </a:endParaRPr>
          </a:p>
          <a:p>
            <a:endParaRPr lang="en-GB" dirty="0"/>
          </a:p>
        </p:txBody>
      </p:sp>
      <p:sp>
        <p:nvSpPr>
          <p:cNvPr id="3" name="Text Placeholder 2"/>
          <p:cNvSpPr>
            <a:spLocks noGrp="1"/>
          </p:cNvSpPr>
          <p:nvPr>
            <p:ph type="body" sz="quarter" idx="10"/>
          </p:nvPr>
        </p:nvSpPr>
        <p:spPr>
          <a:xfrm>
            <a:off x="289878" y="476672"/>
            <a:ext cx="11233248" cy="648816"/>
          </a:xfrm>
        </p:spPr>
        <p:txBody>
          <a:bodyPr/>
          <a:lstStyle/>
          <a:p>
            <a:r>
              <a:rPr lang="en-GB" sz="3200" dirty="0"/>
              <a:t>Personal Legal Representative (PerLR) Consent </a:t>
            </a:r>
          </a:p>
        </p:txBody>
      </p:sp>
      <p:sp>
        <p:nvSpPr>
          <p:cNvPr id="5" name="TextBox 4"/>
          <p:cNvSpPr txBox="1"/>
          <p:nvPr/>
        </p:nvSpPr>
        <p:spPr>
          <a:xfrm>
            <a:off x="10983686" y="13031"/>
            <a:ext cx="1208314" cy="369332"/>
          </a:xfrm>
          <a:prstGeom prst="rect">
            <a:avLst/>
          </a:prstGeom>
          <a:noFill/>
        </p:spPr>
        <p:txBody>
          <a:bodyPr wrap="square" rtlCol="0">
            <a:spAutoFit/>
          </a:bodyPr>
          <a:lstStyle/>
          <a:p>
            <a:r>
              <a:rPr lang="en-GB" dirty="0"/>
              <a:t>Slide 19</a:t>
            </a:r>
          </a:p>
        </p:txBody>
      </p:sp>
    </p:spTree>
    <p:extLst>
      <p:ext uri="{BB962C8B-B14F-4D97-AF65-F5344CB8AC3E}">
        <p14:creationId xmlns:p14="http://schemas.microsoft.com/office/powerpoint/2010/main" val="972966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257194" y="880905"/>
            <a:ext cx="11934805" cy="5296403"/>
          </a:xfrm>
        </p:spPr>
        <p:txBody>
          <a:bodyPr/>
          <a:lstStyle/>
          <a:p>
            <a:pPr marL="342900" lvl="0" indent="-342900">
              <a:buFont typeface="Wingdings" panose="05000000000000000000" pitchFamily="2" charset="2"/>
              <a:buChar char="v"/>
            </a:pPr>
            <a:r>
              <a:rPr lang="en-US" dirty="0">
                <a:solidFill>
                  <a:prstClr val="black"/>
                </a:solidFill>
              </a:rPr>
              <a:t>Chief Investigator:	Dr Tony Whitehouse</a:t>
            </a:r>
          </a:p>
          <a:p>
            <a:pPr marL="342900" lvl="0" indent="-342900">
              <a:buFont typeface="Wingdings" panose="05000000000000000000" pitchFamily="2" charset="2"/>
              <a:buChar char="v"/>
            </a:pPr>
            <a:r>
              <a:rPr lang="en-US" dirty="0">
                <a:solidFill>
                  <a:prstClr val="black"/>
                </a:solidFill>
              </a:rPr>
              <a:t>Funder: 		NIHR </a:t>
            </a:r>
            <a:r>
              <a:rPr lang="en-GB" dirty="0">
                <a:solidFill>
                  <a:prstClr val="black"/>
                </a:solidFill>
                <a:latin typeface="Calibri" panose="020F0502020204030204" pitchFamily="34" charset="0"/>
                <a:ea typeface="Calibri" panose="020F0502020204030204" pitchFamily="34" charset="0"/>
                <a:cs typeface="Times New Roman" panose="02020603050405020304" pitchFamily="18" charset="0"/>
              </a:rPr>
              <a:t>Efficacy and Mechanism Evaluation </a:t>
            </a:r>
            <a:br>
              <a:rPr lang="en-GB" dirty="0">
                <a:solidFill>
                  <a:prstClr val="black"/>
                </a:solidFill>
                <a:latin typeface="Calibri" panose="020F0502020204030204" pitchFamily="34" charset="0"/>
                <a:ea typeface="Calibri" panose="020F0502020204030204" pitchFamily="34" charset="0"/>
                <a:cs typeface="Times New Roman" panose="02020603050405020304" pitchFamily="18" charset="0"/>
              </a:rPr>
            </a:br>
            <a:r>
              <a:rPr lang="en-GB" dirty="0">
                <a:solidFill>
                  <a:prstClr val="black"/>
                </a:solidFill>
                <a:latin typeface="Calibri" panose="020F0502020204030204" pitchFamily="34" charset="0"/>
                <a:ea typeface="Calibri" panose="020F0502020204030204" pitchFamily="34" charset="0"/>
                <a:cs typeface="Times New Roman" panose="02020603050405020304" pitchFamily="18" charset="0"/>
              </a:rPr>
              <a:t>                                          (EME) programme</a:t>
            </a:r>
          </a:p>
          <a:p>
            <a:pPr marL="342900" lvl="0" indent="-342900">
              <a:buFont typeface="Wingdings" panose="05000000000000000000" pitchFamily="2" charset="2"/>
              <a:buChar char="v"/>
            </a:pPr>
            <a:r>
              <a:rPr lang="en-GB" dirty="0">
                <a:solidFill>
                  <a:prstClr val="black"/>
                </a:solidFill>
                <a:latin typeface="Calibri" panose="020F0502020204030204" pitchFamily="34" charset="0"/>
                <a:ea typeface="Calibri" panose="020F0502020204030204" pitchFamily="34" charset="0"/>
                <a:cs typeface="Times New Roman" panose="02020603050405020304" pitchFamily="18" charset="0"/>
              </a:rPr>
              <a:t>Sponsor: 		University Hospitals Birmingham NHS </a:t>
            </a:r>
            <a:br>
              <a:rPr lang="en-GB" dirty="0">
                <a:solidFill>
                  <a:prstClr val="black"/>
                </a:solidFill>
                <a:latin typeface="Calibri" panose="020F0502020204030204" pitchFamily="34" charset="0"/>
                <a:ea typeface="Calibri" panose="020F0502020204030204" pitchFamily="34" charset="0"/>
                <a:cs typeface="Times New Roman" panose="02020603050405020304" pitchFamily="18" charset="0"/>
              </a:rPr>
            </a:br>
            <a:r>
              <a:rPr lang="en-GB" dirty="0">
                <a:solidFill>
                  <a:prstClr val="black"/>
                </a:solidFill>
                <a:latin typeface="Calibri" panose="020F0502020204030204" pitchFamily="34" charset="0"/>
                <a:ea typeface="Calibri" panose="020F0502020204030204" pitchFamily="34" charset="0"/>
                <a:cs typeface="Times New Roman" panose="02020603050405020304" pitchFamily="18" charset="0"/>
              </a:rPr>
              <a:t>                                          Foundation Trust</a:t>
            </a:r>
            <a:br>
              <a:rPr lang="en-GB" dirty="0">
                <a:solidFill>
                  <a:prstClr val="black"/>
                </a:solidFill>
                <a:latin typeface="Calibri" panose="020F0502020204030204" pitchFamily="34" charset="0"/>
                <a:ea typeface="Calibri" panose="020F0502020204030204" pitchFamily="34" charset="0"/>
                <a:cs typeface="Times New Roman" panose="02020603050405020304" pitchFamily="18" charset="0"/>
              </a:rPr>
            </a:br>
            <a:endParaRPr lang="en-GB"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v"/>
            </a:pPr>
            <a:r>
              <a:rPr lang="en-GB" dirty="0">
                <a:solidFill>
                  <a:prstClr val="black"/>
                </a:solidFill>
                <a:latin typeface="Calibri" panose="020F0502020204030204" pitchFamily="34" charset="0"/>
                <a:ea typeface="Calibri" panose="020F0502020204030204" pitchFamily="34" charset="0"/>
                <a:cs typeface="Times New Roman" panose="02020603050405020304" pitchFamily="18" charset="0"/>
              </a:rPr>
              <a:t>Coordination: </a:t>
            </a:r>
            <a:r>
              <a:rPr lang="en-GB" b="1" i="1" dirty="0">
                <a:solidFill>
                  <a:prstClr val="black"/>
                </a:solidFill>
                <a:latin typeface="Calibri" panose="020F0502020204030204" pitchFamily="34" charset="0"/>
                <a:ea typeface="Calibri" panose="020F0502020204030204" pitchFamily="34" charset="0"/>
                <a:cs typeface="Times New Roman" panose="02020603050405020304" pitchFamily="18" charset="0"/>
              </a:rPr>
              <a:t>W</a:t>
            </a:r>
            <a:r>
              <a:rPr lang="en-GB" dirty="0">
                <a:solidFill>
                  <a:prstClr val="black"/>
                </a:solidFill>
                <a:latin typeface="Calibri" panose="020F0502020204030204" pitchFamily="34" charset="0"/>
                <a:ea typeface="Calibri" panose="020F0502020204030204" pitchFamily="34" charset="0"/>
                <a:cs typeface="Times New Roman" panose="02020603050405020304" pitchFamily="18" charset="0"/>
              </a:rPr>
              <a:t>arwick </a:t>
            </a:r>
            <a:r>
              <a:rPr lang="en-GB" b="1" i="1" dirty="0">
                <a:solidFill>
                  <a:prstClr val="black"/>
                </a:solidFill>
                <a:latin typeface="Calibri" panose="020F0502020204030204" pitchFamily="34" charset="0"/>
                <a:ea typeface="Calibri" panose="020F0502020204030204" pitchFamily="34" charset="0"/>
                <a:cs typeface="Times New Roman" panose="02020603050405020304" pitchFamily="18" charset="0"/>
              </a:rPr>
              <a:t>C</a:t>
            </a:r>
            <a:r>
              <a:rPr lang="en-GB" dirty="0">
                <a:solidFill>
                  <a:prstClr val="black"/>
                </a:solidFill>
                <a:latin typeface="Calibri" panose="020F0502020204030204" pitchFamily="34" charset="0"/>
                <a:ea typeface="Calibri" panose="020F0502020204030204" pitchFamily="34" charset="0"/>
                <a:cs typeface="Times New Roman" panose="02020603050405020304" pitchFamily="18" charset="0"/>
              </a:rPr>
              <a:t>linical </a:t>
            </a:r>
            <a:r>
              <a:rPr lang="en-GB" b="1" i="1" dirty="0">
                <a:solidFill>
                  <a:prstClr val="black"/>
                </a:solidFill>
                <a:latin typeface="Calibri" panose="020F0502020204030204" pitchFamily="34" charset="0"/>
                <a:ea typeface="Calibri" panose="020F0502020204030204" pitchFamily="34" charset="0"/>
                <a:cs typeface="Times New Roman" panose="02020603050405020304" pitchFamily="18" charset="0"/>
              </a:rPr>
              <a:t>T</a:t>
            </a:r>
            <a:r>
              <a:rPr lang="en-GB" dirty="0">
                <a:solidFill>
                  <a:prstClr val="black"/>
                </a:solidFill>
                <a:latin typeface="Calibri" panose="020F0502020204030204" pitchFamily="34" charset="0"/>
                <a:ea typeface="Calibri" panose="020F0502020204030204" pitchFamily="34" charset="0"/>
                <a:cs typeface="Times New Roman" panose="02020603050405020304" pitchFamily="18" charset="0"/>
              </a:rPr>
              <a:t>rials </a:t>
            </a:r>
            <a:r>
              <a:rPr lang="en-GB" b="1" i="1" dirty="0">
                <a:solidFill>
                  <a:prstClr val="black"/>
                </a:solidFill>
                <a:latin typeface="Calibri" panose="020F0502020204030204" pitchFamily="34" charset="0"/>
                <a:ea typeface="Calibri" panose="020F0502020204030204" pitchFamily="34" charset="0"/>
                <a:cs typeface="Times New Roman" panose="02020603050405020304" pitchFamily="18" charset="0"/>
              </a:rPr>
              <a:t>U</a:t>
            </a:r>
            <a:r>
              <a:rPr lang="en-GB" dirty="0">
                <a:solidFill>
                  <a:prstClr val="black"/>
                </a:solidFill>
                <a:latin typeface="Calibri" panose="020F0502020204030204" pitchFamily="34" charset="0"/>
                <a:ea typeface="Calibri" panose="020F0502020204030204" pitchFamily="34" charset="0"/>
                <a:cs typeface="Times New Roman" panose="02020603050405020304" pitchFamily="18" charset="0"/>
              </a:rPr>
              <a:t>nit  Contact:</a:t>
            </a:r>
            <a:r>
              <a:rPr lang="en-GB"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r>
              <a:rPr lang="en-GB" dirty="0">
                <a:solidFill>
                  <a:srgbClr val="FF0000"/>
                </a:solidFill>
                <a:latin typeface="Calibri" panose="020F0502020204030204" pitchFamily="34" charset="0"/>
                <a:ea typeface="Calibri" panose="020F0502020204030204" pitchFamily="34" charset="0"/>
                <a:cs typeface="Times New Roman" panose="02020603050405020304" pitchFamily="18" charset="0"/>
                <a:hlinkClick r:id="rId3"/>
              </a:rPr>
              <a:t>stress-l@warwick.ac.uk</a:t>
            </a:r>
            <a:r>
              <a:rPr lang="en-GB"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endParaRPr lang="en-GB"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 Placeholder 1"/>
          <p:cNvSpPr>
            <a:spLocks noGrp="1"/>
          </p:cNvSpPr>
          <p:nvPr>
            <p:ph type="body" sz="quarter" idx="10"/>
          </p:nvPr>
        </p:nvSpPr>
        <p:spPr>
          <a:xfrm>
            <a:off x="176350" y="212551"/>
            <a:ext cx="11233355" cy="648816"/>
          </a:xfrm>
        </p:spPr>
        <p:txBody>
          <a:bodyPr/>
          <a:lstStyle/>
          <a:p>
            <a:r>
              <a:rPr lang="en-US" dirty="0"/>
              <a:t>General Study Information</a:t>
            </a:r>
          </a:p>
        </p:txBody>
      </p:sp>
      <p:pic>
        <p:nvPicPr>
          <p:cNvPr id="5" name="Picture 2" descr="STRESS_L colou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a:extLst>
              <a:ext uri="{FF2B5EF4-FFF2-40B4-BE49-F238E27FC236}">
                <a16:creationId xmlns:a16="http://schemas.microsoft.com/office/drawing/2014/main" id="{5DB79FDC-369D-499E-BEF1-3F28716D153B}"/>
              </a:ext>
            </a:extLst>
          </p:cNvPr>
          <p:cNvPicPr>
            <a:picLocks noChangeAspect="1"/>
          </p:cNvPicPr>
          <p:nvPr/>
        </p:nvPicPr>
        <p:blipFill>
          <a:blip r:embed="rId5" cstate="print"/>
          <a:stretch>
            <a:fillRect/>
          </a:stretch>
        </p:blipFill>
        <p:spPr>
          <a:xfrm>
            <a:off x="8139176" y="1486455"/>
            <a:ext cx="1583954" cy="1599873"/>
          </a:xfrm>
          <a:prstGeom prst="rect">
            <a:avLst/>
          </a:prstGeom>
        </p:spPr>
      </p:pic>
      <p:sp>
        <p:nvSpPr>
          <p:cNvPr id="7" name="TextBox 6"/>
          <p:cNvSpPr txBox="1"/>
          <p:nvPr/>
        </p:nvSpPr>
        <p:spPr>
          <a:xfrm>
            <a:off x="10983686" y="13031"/>
            <a:ext cx="1208314" cy="369332"/>
          </a:xfrm>
          <a:prstGeom prst="rect">
            <a:avLst/>
          </a:prstGeom>
          <a:noFill/>
        </p:spPr>
        <p:txBody>
          <a:bodyPr wrap="square" rtlCol="0">
            <a:spAutoFit/>
          </a:bodyPr>
          <a:lstStyle/>
          <a:p>
            <a:r>
              <a:rPr lang="en-GB" dirty="0"/>
              <a:t>Slide 2</a:t>
            </a:r>
          </a:p>
        </p:txBody>
      </p:sp>
      <p:pic>
        <p:nvPicPr>
          <p:cNvPr id="1028" name="Picture 4" descr="logo.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70282" y="3597688"/>
            <a:ext cx="1007977" cy="151196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logo.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09573" y="3603171"/>
            <a:ext cx="1000990" cy="1501486"/>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logo.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4459" y="3557966"/>
            <a:ext cx="1000991" cy="1501486"/>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Image result for Dr Tony Whitehouse"/>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797644" y="1390572"/>
            <a:ext cx="1962985" cy="196298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57194" y="5159855"/>
            <a:ext cx="12578383" cy="584775"/>
          </a:xfrm>
          <a:prstGeom prst="rect">
            <a:avLst/>
          </a:prstGeom>
          <a:noFill/>
        </p:spPr>
        <p:txBody>
          <a:bodyPr wrap="square" rtlCol="0">
            <a:spAutoFit/>
          </a:bodyPr>
          <a:lstStyle/>
          <a:p>
            <a:r>
              <a:rPr lang="en-GB" sz="1600" dirty="0"/>
              <a:t> Warwick Lead             SPM                Trial Manager        Trial Coordinator            Anower Hussain            Will Bozic</a:t>
            </a:r>
            <a:br>
              <a:rPr lang="en-GB" sz="1600" dirty="0"/>
            </a:br>
            <a:r>
              <a:rPr lang="en-GB" sz="1600" dirty="0"/>
              <a:t>  Dr Ranjit Lall         Scott Regan         Emma Skilton        Belinder Ghuman              Statistician             Data Entry Clerk</a:t>
            </a:r>
          </a:p>
        </p:txBody>
      </p:sp>
      <p:pic>
        <p:nvPicPr>
          <p:cNvPr id="1044" name="Picture 20" descr="logo.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41877" y="3634947"/>
            <a:ext cx="1000212" cy="150537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Avatar Person Neutral - Free vector graphic on Pixabay">
            <a:extLst>
              <a:ext uri="{FF2B5EF4-FFF2-40B4-BE49-F238E27FC236}">
                <a16:creationId xmlns:a16="http://schemas.microsoft.com/office/drawing/2014/main" id="{E8CEA9EF-E91B-4BD2-A005-17DE3EF8DFD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349597" y="3657490"/>
            <a:ext cx="1429654" cy="139236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Avatar Person Neutral - Free vector graphic on Pixabay">
            <a:extLst>
              <a:ext uri="{FF2B5EF4-FFF2-40B4-BE49-F238E27FC236}">
                <a16:creationId xmlns:a16="http://schemas.microsoft.com/office/drawing/2014/main" id="{4C29F207-0C97-451F-8B00-BD1B3E48597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77207" y="3667657"/>
            <a:ext cx="1429654" cy="1392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52354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527381" y="1260757"/>
            <a:ext cx="11233248" cy="4070972"/>
          </a:xfrm>
        </p:spPr>
        <p:txBody>
          <a:bodyPr/>
          <a:lstStyle/>
          <a:p>
            <a:pPr marL="342900" indent="-342900">
              <a:buFont typeface="Arial" panose="020B0604020202020204" pitchFamily="34" charset="0"/>
              <a:buChar char="•"/>
            </a:pPr>
            <a:r>
              <a:rPr lang="en-GB" sz="2800" dirty="0"/>
              <a:t>If Professional Legal Representative used, they must not be connected with the conduct of the trial or work under the direction of someone who is on the delegation log.</a:t>
            </a:r>
          </a:p>
          <a:p>
            <a:pPr marL="342900" indent="-342900">
              <a:buFont typeface="Arial" panose="020B0604020202020204" pitchFamily="34" charset="0"/>
              <a:buChar char="•"/>
            </a:pPr>
            <a:r>
              <a:rPr lang="en-GB" sz="2800" dirty="0"/>
              <a:t>The Research Ethics Committee have stated the </a:t>
            </a:r>
            <a:r>
              <a:rPr lang="en-GB" sz="2800" b="1" u="sng" dirty="0"/>
              <a:t>ProLR must be a clinician with expertise within the ICU environment</a:t>
            </a:r>
          </a:p>
          <a:p>
            <a:pPr marL="342900" indent="-342900">
              <a:buFont typeface="Arial" panose="020B0604020202020204" pitchFamily="34" charset="0"/>
              <a:buChar char="•"/>
            </a:pPr>
            <a:r>
              <a:rPr lang="en-GB" sz="2800" dirty="0"/>
              <a:t>Three signed copies: </a:t>
            </a:r>
            <a:br>
              <a:rPr lang="en-GB" sz="2800" dirty="0"/>
            </a:br>
            <a:r>
              <a:rPr lang="en-GB" sz="2800" dirty="0"/>
              <a:t>   - One for ISF</a:t>
            </a:r>
            <a:br>
              <a:rPr lang="en-GB" sz="2800" dirty="0"/>
            </a:br>
            <a:r>
              <a:rPr lang="en-GB" sz="2800" dirty="0"/>
              <a:t>   - One for PerLR</a:t>
            </a:r>
            <a:br>
              <a:rPr lang="en-GB" sz="2800" dirty="0"/>
            </a:br>
            <a:r>
              <a:rPr lang="en-GB" sz="2800" dirty="0"/>
              <a:t>   - One for medical notes </a:t>
            </a:r>
          </a:p>
          <a:p>
            <a:pPr marL="342900" indent="-342900">
              <a:buFont typeface="Arial" panose="020B0604020202020204" pitchFamily="34" charset="0"/>
              <a:buChar char="•"/>
            </a:pPr>
            <a:r>
              <a:rPr lang="en-GB" sz="2800" dirty="0"/>
              <a:t>Consent should be clearly documented in the patients medical notes.</a:t>
            </a:r>
          </a:p>
          <a:p>
            <a:pPr marL="342900" indent="-342900">
              <a:buFont typeface="Arial" panose="020B0604020202020204" pitchFamily="34" charset="0"/>
              <a:buChar char="•"/>
            </a:pPr>
            <a:endParaRPr lang="en-GB" sz="2800" dirty="0">
              <a:solidFill>
                <a:srgbClr val="FF0000"/>
              </a:solidFill>
            </a:endParaRPr>
          </a:p>
          <a:p>
            <a:endParaRPr lang="en-GB" sz="2800" dirty="0">
              <a:ea typeface="Calibri" panose="020F0502020204030204" pitchFamily="34" charset="0"/>
              <a:cs typeface="Times New Roman" panose="02020603050405020304" pitchFamily="18" charset="0"/>
            </a:endParaRPr>
          </a:p>
        </p:txBody>
      </p:sp>
      <p:sp>
        <p:nvSpPr>
          <p:cNvPr id="2" name="Text Placeholder 1"/>
          <p:cNvSpPr>
            <a:spLocks noGrp="1"/>
          </p:cNvSpPr>
          <p:nvPr>
            <p:ph type="body" sz="quarter" idx="10"/>
          </p:nvPr>
        </p:nvSpPr>
        <p:spPr>
          <a:xfrm>
            <a:off x="354488" y="476672"/>
            <a:ext cx="11233355" cy="648816"/>
          </a:xfrm>
        </p:spPr>
        <p:txBody>
          <a:bodyPr/>
          <a:lstStyle/>
          <a:p>
            <a:r>
              <a:rPr lang="en-US" sz="3200" dirty="0"/>
              <a:t>Professional Legal Representative (ProLR) Consent</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20</a:t>
            </a:r>
          </a:p>
        </p:txBody>
      </p:sp>
    </p:spTree>
    <p:extLst>
      <p:ext uri="{BB962C8B-B14F-4D97-AF65-F5344CB8AC3E}">
        <p14:creationId xmlns:p14="http://schemas.microsoft.com/office/powerpoint/2010/main" val="626950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p:txBody>
          <a:bodyPr/>
          <a:lstStyle/>
          <a:p>
            <a:pPr marL="457200" indent="-457200">
              <a:buFont typeface="Arial" panose="020B0604020202020204" pitchFamily="34" charset="0"/>
              <a:buChar char="•"/>
            </a:pPr>
            <a:r>
              <a:rPr lang="en-GB" sz="2600" dirty="0"/>
              <a:t>IVR System (24/7 service)</a:t>
            </a:r>
          </a:p>
          <a:p>
            <a:pPr marL="457200" indent="-457200">
              <a:buFont typeface="Arial" panose="020B0604020202020204" pitchFamily="34" charset="0"/>
              <a:buChar char="•"/>
            </a:pPr>
            <a:r>
              <a:rPr lang="en-GB" sz="2600" dirty="0"/>
              <a:t>Randomisation Form</a:t>
            </a:r>
          </a:p>
          <a:p>
            <a:pPr marL="457200" indent="-457200">
              <a:buFont typeface="Arial" panose="020B0604020202020204" pitchFamily="34" charset="0"/>
              <a:buChar char="•"/>
            </a:pPr>
            <a:r>
              <a:rPr lang="en-GB" sz="2600" dirty="0"/>
              <a:t>PIN access to be provided following ‘green light’ to begin recruitment</a:t>
            </a:r>
          </a:p>
          <a:p>
            <a:pPr marL="457200" indent="-457200">
              <a:buFont typeface="Arial" panose="020B0604020202020204" pitchFamily="34" charset="0"/>
              <a:buChar char="•"/>
            </a:pPr>
            <a:endParaRPr lang="en-GB" sz="2600" dirty="0"/>
          </a:p>
          <a:p>
            <a:pPr marL="457200" indent="-457200">
              <a:buFont typeface="Arial" panose="020B0604020202020204" pitchFamily="34" charset="0"/>
              <a:buChar char="•"/>
            </a:pPr>
            <a:endParaRPr lang="en-GB" sz="2600" dirty="0"/>
          </a:p>
          <a:p>
            <a:pPr marL="457200" indent="-457200">
              <a:buFont typeface="Arial" panose="020B0604020202020204" pitchFamily="34" charset="0"/>
              <a:buChar char="•"/>
            </a:pPr>
            <a:endParaRPr lang="en-GB" sz="2600" dirty="0"/>
          </a:p>
          <a:p>
            <a:pPr marL="457200" indent="-457200">
              <a:buFont typeface="Arial" panose="020B0604020202020204" pitchFamily="34" charset="0"/>
              <a:buChar char="•"/>
            </a:pPr>
            <a:endParaRPr lang="en-GB" sz="2600" dirty="0"/>
          </a:p>
          <a:p>
            <a:pPr marL="457200" indent="-457200">
              <a:buFont typeface="Arial" panose="020B0604020202020204" pitchFamily="34" charset="0"/>
              <a:buChar char="•"/>
            </a:pPr>
            <a:endParaRPr lang="en-GB" sz="2600" dirty="0"/>
          </a:p>
          <a:p>
            <a:pPr marL="457200" indent="-457200">
              <a:buFont typeface="Arial" panose="020B0604020202020204" pitchFamily="34" charset="0"/>
              <a:buChar char="•"/>
            </a:pPr>
            <a:r>
              <a:rPr lang="en-GB" sz="2600" dirty="0">
                <a:solidFill>
                  <a:schemeClr val="bg1">
                    <a:lumMod val="50000"/>
                  </a:schemeClr>
                </a:solidFill>
              </a:rPr>
              <a:t>Emergency Randomisation service as back-up (M-F, 9am-5pm only)</a:t>
            </a:r>
          </a:p>
          <a:p>
            <a:pPr marL="342900" indent="-342900">
              <a:buFont typeface="Wingdings" panose="05000000000000000000" pitchFamily="2" charset="2"/>
              <a:buChar char="Ø"/>
            </a:pPr>
            <a:endParaRPr lang="en-GB" sz="2600" dirty="0"/>
          </a:p>
        </p:txBody>
      </p:sp>
      <p:sp>
        <p:nvSpPr>
          <p:cNvPr id="2" name="Text Placeholder 1"/>
          <p:cNvSpPr>
            <a:spLocks noGrp="1"/>
          </p:cNvSpPr>
          <p:nvPr>
            <p:ph type="body" sz="quarter" idx="10"/>
          </p:nvPr>
        </p:nvSpPr>
        <p:spPr/>
        <p:txBody>
          <a:bodyPr/>
          <a:lstStyle/>
          <a:p>
            <a:r>
              <a:rPr lang="en-US" dirty="0"/>
              <a:t>Randomisation</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Table 2"/>
          <p:cNvGraphicFramePr>
            <a:graphicFrameLocks noGrp="1"/>
          </p:cNvGraphicFramePr>
          <p:nvPr/>
        </p:nvGraphicFramePr>
        <p:xfrm>
          <a:off x="986289" y="2959393"/>
          <a:ext cx="10013807" cy="2056130"/>
        </p:xfrm>
        <a:graphic>
          <a:graphicData uri="http://schemas.openxmlformats.org/drawingml/2006/table">
            <a:tbl>
              <a:tblPr firstRow="1" firstCol="1" lastRow="1" lastCol="1" bandRow="1" bandCol="1"/>
              <a:tblGrid>
                <a:gridCol w="5414511">
                  <a:extLst>
                    <a:ext uri="{9D8B030D-6E8A-4147-A177-3AD203B41FA5}">
                      <a16:colId xmlns:a16="http://schemas.microsoft.com/office/drawing/2014/main" val="20000"/>
                    </a:ext>
                  </a:extLst>
                </a:gridCol>
                <a:gridCol w="1794868">
                  <a:extLst>
                    <a:ext uri="{9D8B030D-6E8A-4147-A177-3AD203B41FA5}">
                      <a16:colId xmlns:a16="http://schemas.microsoft.com/office/drawing/2014/main" val="20001"/>
                    </a:ext>
                  </a:extLst>
                </a:gridCol>
                <a:gridCol w="554876">
                  <a:extLst>
                    <a:ext uri="{9D8B030D-6E8A-4147-A177-3AD203B41FA5}">
                      <a16:colId xmlns:a16="http://schemas.microsoft.com/office/drawing/2014/main" val="20002"/>
                    </a:ext>
                  </a:extLst>
                </a:gridCol>
                <a:gridCol w="1664627">
                  <a:extLst>
                    <a:ext uri="{9D8B030D-6E8A-4147-A177-3AD203B41FA5}">
                      <a16:colId xmlns:a16="http://schemas.microsoft.com/office/drawing/2014/main" val="20003"/>
                    </a:ext>
                  </a:extLst>
                </a:gridCol>
                <a:gridCol w="584925">
                  <a:extLst>
                    <a:ext uri="{9D8B030D-6E8A-4147-A177-3AD203B41FA5}">
                      <a16:colId xmlns:a16="http://schemas.microsoft.com/office/drawing/2014/main" val="20004"/>
                    </a:ext>
                  </a:extLst>
                </a:gridCol>
              </a:tblGrid>
              <a:tr h="255905">
                <a:tc gridSpan="5">
                  <a:txBody>
                    <a:bodyPr/>
                    <a:lstStyle/>
                    <a:p>
                      <a:pPr marL="0" marR="0" algn="ctr">
                        <a:spcBef>
                          <a:spcPts val="400"/>
                        </a:spcBef>
                        <a:spcAft>
                          <a:spcPts val="400"/>
                        </a:spcAft>
                      </a:pPr>
                      <a:r>
                        <a:rPr lang="en-GB" sz="1400" b="1" dirty="0">
                          <a:effectLst/>
                          <a:latin typeface="Arial" panose="020B0604020202020204" pitchFamily="34" charset="0"/>
                          <a:ea typeface="Times New Roman" panose="02020603050405020304" pitchFamily="18" charset="0"/>
                        </a:rPr>
                        <a:t>RANDOMISATION (IVR SYSTEM QUESTIONS)</a:t>
                      </a:r>
                      <a:endParaRPr lang="en-GB" sz="1400" dirty="0">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360045">
                <a:tc>
                  <a:txBody>
                    <a:bodyPr/>
                    <a:lstStyle/>
                    <a:p>
                      <a:pPr marL="0" marR="0" algn="l">
                        <a:spcBef>
                          <a:spcPts val="0"/>
                        </a:spcBef>
                        <a:spcAft>
                          <a:spcPts val="0"/>
                        </a:spcAft>
                        <a:tabLst>
                          <a:tab pos="2085975" algn="ctr"/>
                          <a:tab pos="2327910" algn="ctr"/>
                          <a:tab pos="2634615" algn="ctr"/>
                          <a:tab pos="2854325" algn="ctr"/>
                          <a:tab pos="3059430" algn="ctr"/>
                          <a:tab pos="3402965" algn="ctr"/>
                          <a:tab pos="3644265" algn="ctr"/>
                          <a:tab pos="3841750" algn="ctr"/>
                          <a:tab pos="4068445" algn="ctr"/>
                        </a:tabLst>
                      </a:pPr>
                      <a:r>
                        <a:rPr lang="en-GB" sz="1400" b="1" dirty="0">
                          <a:effectLst/>
                          <a:latin typeface="Arial" panose="020B0604020202020204" pitchFamily="34" charset="0"/>
                          <a:ea typeface="Times New Roman" panose="02020603050405020304" pitchFamily="18" charset="0"/>
                        </a:rPr>
                        <a:t>Please enter site number:</a:t>
                      </a:r>
                      <a:endParaRPr lang="en-GB" sz="1400" dirty="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algn="just">
                        <a:spcBef>
                          <a:spcPts val="0"/>
                        </a:spcBef>
                        <a:spcAft>
                          <a:spcPts val="0"/>
                        </a:spcAft>
                      </a:pPr>
                      <a:endParaRPr lang="en-GB" sz="1400" dirty="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360045">
                <a:tc>
                  <a:txBody>
                    <a:bodyPr/>
                    <a:lstStyle/>
                    <a:p>
                      <a:pPr marL="0" marR="0" algn="l">
                        <a:spcBef>
                          <a:spcPts val="0"/>
                        </a:spcBef>
                        <a:spcAft>
                          <a:spcPts val="0"/>
                        </a:spcAft>
                        <a:tabLst>
                          <a:tab pos="2085975" algn="ctr"/>
                          <a:tab pos="2327910" algn="ctr"/>
                          <a:tab pos="2634615" algn="ctr"/>
                          <a:tab pos="2854325" algn="ctr"/>
                          <a:tab pos="3059430" algn="ctr"/>
                          <a:tab pos="3402965" algn="ctr"/>
                          <a:tab pos="3644265" algn="ctr"/>
                          <a:tab pos="3841750" algn="ctr"/>
                          <a:tab pos="4068445" algn="ctr"/>
                        </a:tabLst>
                      </a:pPr>
                      <a:r>
                        <a:rPr lang="en-GB" sz="1400" b="1">
                          <a:effectLst/>
                          <a:latin typeface="Arial" panose="020B0604020202020204" pitchFamily="34" charset="0"/>
                          <a:ea typeface="Times New Roman" panose="02020603050405020304" pitchFamily="18" charset="0"/>
                        </a:rPr>
                        <a:t>Does the patient fulfil all of the eligibility criteria?   </a:t>
                      </a:r>
                      <a:endParaRPr lang="en-GB" sz="14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GB" sz="1400">
                          <a:effectLst/>
                          <a:latin typeface="Arial" panose="020B0604020202020204" pitchFamily="34" charset="0"/>
                          <a:ea typeface="Times New Roman" panose="02020603050405020304" pitchFamily="18" charset="0"/>
                        </a:rPr>
                        <a:t>Yes</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GB" sz="1400">
                          <a:effectLst/>
                          <a:latin typeface="MS Gothic" panose="020B0609070205080204" pitchFamily="49" charset="-128"/>
                          <a:ea typeface="Times New Roman" panose="02020603050405020304" pitchFamily="18" charset="0"/>
                        </a:rPr>
                        <a:t>☐</a:t>
                      </a:r>
                      <a:endParaRPr lang="en-GB" sz="1400">
                        <a:effectLst/>
                        <a:latin typeface="Arial" panose="020B0604020202020204" pitchFamily="34"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GB" sz="1400" dirty="0">
                          <a:effectLst/>
                          <a:latin typeface="Arial" panose="020B0604020202020204" pitchFamily="34" charset="0"/>
                          <a:ea typeface="Times New Roman" panose="02020603050405020304" pitchFamily="18" charset="0"/>
                        </a:rPr>
                        <a:t>No</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GB" sz="1400">
                          <a:effectLst/>
                          <a:latin typeface="MS Gothic" panose="020B0609070205080204" pitchFamily="49" charset="-128"/>
                          <a:ea typeface="Times New Roman" panose="02020603050405020304" pitchFamily="18" charset="0"/>
                        </a:rPr>
                        <a:t>☐</a:t>
                      </a:r>
                      <a:endParaRPr lang="en-GB" sz="1400">
                        <a:effectLst/>
                        <a:latin typeface="Arial" panose="020B0604020202020204" pitchFamily="34" charset="0"/>
                        <a:ea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10002"/>
                  </a:ext>
                </a:extLst>
              </a:tr>
              <a:tr h="360045">
                <a:tc>
                  <a:txBody>
                    <a:bodyPr/>
                    <a:lstStyle/>
                    <a:p>
                      <a:pPr marL="0" marR="0" algn="l">
                        <a:spcBef>
                          <a:spcPts val="0"/>
                        </a:spcBef>
                        <a:spcAft>
                          <a:spcPts val="0"/>
                        </a:spcAft>
                        <a:tabLst>
                          <a:tab pos="2085975" algn="ctr"/>
                          <a:tab pos="2327910" algn="ctr"/>
                          <a:tab pos="2634615" algn="ctr"/>
                          <a:tab pos="2854325" algn="ctr"/>
                          <a:tab pos="3059430" algn="ctr"/>
                          <a:tab pos="3402965" algn="ctr"/>
                          <a:tab pos="3644265" algn="ctr"/>
                          <a:tab pos="3841750" algn="ctr"/>
                          <a:tab pos="4068445" algn="ctr"/>
                        </a:tabLst>
                      </a:pPr>
                      <a:r>
                        <a:rPr lang="en-GB" sz="1400" b="1">
                          <a:effectLst/>
                          <a:latin typeface="Arial" panose="020B0604020202020204" pitchFamily="34" charset="0"/>
                          <a:ea typeface="Times New Roman" panose="02020603050405020304" pitchFamily="18" charset="0"/>
                        </a:rPr>
                        <a:t>Has an approved investigator signed the eligibility form?</a:t>
                      </a:r>
                      <a:endParaRPr lang="en-GB" sz="14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GB" sz="1400" dirty="0">
                          <a:effectLst/>
                          <a:latin typeface="Arial" panose="020B0604020202020204" pitchFamily="34" charset="0"/>
                          <a:ea typeface="Times New Roman" panose="02020603050405020304" pitchFamily="18" charset="0"/>
                        </a:rPr>
                        <a:t>Yes</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GB" sz="1400" dirty="0">
                          <a:effectLst/>
                          <a:latin typeface="MS Gothic" panose="020B0609070205080204" pitchFamily="49" charset="-128"/>
                          <a:ea typeface="Times New Roman" panose="02020603050405020304" pitchFamily="18" charset="0"/>
                        </a:rPr>
                        <a:t>☐</a:t>
                      </a:r>
                      <a:endParaRPr lang="en-GB" sz="1400" dirty="0">
                        <a:effectLst/>
                        <a:latin typeface="Arial" panose="020B0604020202020204" pitchFamily="34"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GB" sz="1400" dirty="0">
                          <a:effectLst/>
                          <a:latin typeface="Arial" panose="020B0604020202020204" pitchFamily="34" charset="0"/>
                          <a:ea typeface="Times New Roman" panose="02020603050405020304" pitchFamily="18" charset="0"/>
                        </a:rPr>
                        <a:t>No</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GB" sz="1400">
                          <a:effectLst/>
                          <a:latin typeface="MS Gothic" panose="020B0609070205080204" pitchFamily="49" charset="-128"/>
                          <a:ea typeface="Times New Roman" panose="02020603050405020304" pitchFamily="18" charset="0"/>
                        </a:rPr>
                        <a:t>☐</a:t>
                      </a:r>
                      <a:endParaRPr lang="en-GB" sz="1400">
                        <a:effectLst/>
                        <a:latin typeface="Arial" panose="020B0604020202020204" pitchFamily="34" charset="0"/>
                        <a:ea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10003"/>
                  </a:ext>
                </a:extLst>
              </a:tr>
              <a:tr h="360045">
                <a:tc>
                  <a:txBody>
                    <a:bodyPr/>
                    <a:lstStyle/>
                    <a:p>
                      <a:pPr marL="0" marR="0" algn="l">
                        <a:spcBef>
                          <a:spcPts val="0"/>
                        </a:spcBef>
                        <a:spcAft>
                          <a:spcPts val="0"/>
                        </a:spcAft>
                        <a:tabLst>
                          <a:tab pos="2085975" algn="ctr"/>
                          <a:tab pos="2327910" algn="ctr"/>
                          <a:tab pos="2634615" algn="ctr"/>
                          <a:tab pos="2854325" algn="ctr"/>
                          <a:tab pos="3059430" algn="ctr"/>
                          <a:tab pos="3402965" algn="ctr"/>
                          <a:tab pos="3644265" algn="ctr"/>
                          <a:tab pos="3841750" algn="ctr"/>
                          <a:tab pos="4068445" algn="ctr"/>
                        </a:tabLst>
                      </a:pPr>
                      <a:r>
                        <a:rPr lang="en-GB" sz="1400" b="1">
                          <a:effectLst/>
                          <a:latin typeface="Arial" panose="020B0604020202020204" pitchFamily="34" charset="0"/>
                          <a:ea typeface="Times New Roman" panose="02020603050405020304" pitchFamily="18" charset="0"/>
                        </a:rPr>
                        <a:t>Has written informed consent been gained?</a:t>
                      </a:r>
                      <a:endParaRPr lang="en-GB" sz="14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GB" sz="1400">
                          <a:effectLst/>
                          <a:latin typeface="Arial" panose="020B0604020202020204" pitchFamily="34" charset="0"/>
                          <a:ea typeface="Times New Roman" panose="02020603050405020304" pitchFamily="18" charset="0"/>
                        </a:rPr>
                        <a:t>Yes</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GB" sz="1400" dirty="0">
                          <a:effectLst/>
                          <a:latin typeface="MS Gothic" panose="020B0609070205080204" pitchFamily="49" charset="-128"/>
                          <a:ea typeface="Times New Roman" panose="02020603050405020304" pitchFamily="18" charset="0"/>
                        </a:rPr>
                        <a:t>☐</a:t>
                      </a:r>
                      <a:endParaRPr lang="en-GB" sz="1400" dirty="0">
                        <a:effectLst/>
                        <a:latin typeface="Arial" panose="020B0604020202020204" pitchFamily="34"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GB" sz="1400">
                          <a:effectLst/>
                          <a:latin typeface="Arial" panose="020B0604020202020204" pitchFamily="34" charset="0"/>
                          <a:ea typeface="Times New Roman" panose="02020603050405020304" pitchFamily="18" charset="0"/>
                        </a:rPr>
                        <a:t>No</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GB" sz="1400">
                          <a:effectLst/>
                          <a:latin typeface="MS Gothic" panose="020B0609070205080204" pitchFamily="49" charset="-128"/>
                          <a:ea typeface="Times New Roman" panose="02020603050405020304" pitchFamily="18" charset="0"/>
                        </a:rPr>
                        <a:t>☐</a:t>
                      </a:r>
                      <a:endParaRPr lang="en-GB" sz="1400">
                        <a:effectLst/>
                        <a:latin typeface="Arial" panose="020B0604020202020204" pitchFamily="34" charset="0"/>
                        <a:ea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10004"/>
                  </a:ext>
                </a:extLst>
              </a:tr>
              <a:tr h="360045">
                <a:tc>
                  <a:txBody>
                    <a:bodyPr/>
                    <a:lstStyle/>
                    <a:p>
                      <a:pPr marL="0" marR="0" algn="l">
                        <a:spcBef>
                          <a:spcPts val="0"/>
                        </a:spcBef>
                        <a:spcAft>
                          <a:spcPts val="0"/>
                        </a:spcAft>
                        <a:tabLst>
                          <a:tab pos="2085975" algn="ctr"/>
                          <a:tab pos="2327910" algn="ctr"/>
                          <a:tab pos="2634615" algn="ctr"/>
                          <a:tab pos="2854325" algn="ctr"/>
                          <a:tab pos="3059430" algn="ctr"/>
                          <a:tab pos="3402965" algn="ctr"/>
                          <a:tab pos="3644265" algn="ctr"/>
                          <a:tab pos="3841750" algn="ctr"/>
                          <a:tab pos="4068445" algn="ctr"/>
                        </a:tabLst>
                      </a:pPr>
                      <a:r>
                        <a:rPr lang="en-GB" sz="1400" b="1">
                          <a:effectLst/>
                          <a:latin typeface="Arial" panose="020B0604020202020204" pitchFamily="34" charset="0"/>
                          <a:ea typeface="Times New Roman" panose="02020603050405020304" pitchFamily="18" charset="0"/>
                        </a:rPr>
                        <a:t>What is the current noradrenaline dose?  </a:t>
                      </a:r>
                      <a:endParaRPr lang="en-GB" sz="14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GB" sz="1400">
                          <a:effectLst/>
                          <a:latin typeface="Arial" panose="020B0604020202020204" pitchFamily="34" charset="0"/>
                          <a:ea typeface="Times New Roman" panose="02020603050405020304" pitchFamily="18" charset="0"/>
                        </a:rPr>
                        <a:t>≤0.3 mcg/kg/min              </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GB" sz="1400" dirty="0">
                          <a:effectLst/>
                          <a:latin typeface="MS Gothic" panose="020B0609070205080204" pitchFamily="49" charset="-128"/>
                          <a:ea typeface="Times New Roman" panose="02020603050405020304" pitchFamily="18" charset="0"/>
                        </a:rPr>
                        <a:t>☐</a:t>
                      </a:r>
                      <a:endParaRPr lang="en-GB" sz="1400" dirty="0">
                        <a:effectLst/>
                        <a:latin typeface="Arial" panose="020B0604020202020204" pitchFamily="34"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GB" sz="1400">
                          <a:effectLst/>
                          <a:latin typeface="Arial" panose="020B0604020202020204" pitchFamily="34" charset="0"/>
                          <a:ea typeface="Times New Roman" panose="02020603050405020304" pitchFamily="18" charset="0"/>
                        </a:rPr>
                        <a:t>&gt;0.3 mcg/kg/min </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GB" sz="1400" dirty="0">
                          <a:effectLst/>
                          <a:latin typeface="MS Gothic" panose="020B0609070205080204" pitchFamily="49" charset="-128"/>
                          <a:ea typeface="Times New Roman" panose="02020603050405020304" pitchFamily="18" charset="0"/>
                        </a:rPr>
                        <a:t>☐</a:t>
                      </a:r>
                      <a:endParaRPr lang="en-GB" sz="1400" dirty="0">
                        <a:effectLst/>
                        <a:latin typeface="Arial" panose="020B0604020202020204" pitchFamily="34" charset="0"/>
                        <a:ea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grpSp>
        <p:nvGrpSpPr>
          <p:cNvPr id="6" name="Group 5"/>
          <p:cNvGrpSpPr/>
          <p:nvPr/>
        </p:nvGrpSpPr>
        <p:grpSpPr>
          <a:xfrm>
            <a:off x="6525550" y="3215568"/>
            <a:ext cx="530225" cy="249237"/>
            <a:chOff x="0" y="0"/>
            <a:chExt cx="531495" cy="248920"/>
          </a:xfrm>
        </p:grpSpPr>
        <p:sp>
          <p:nvSpPr>
            <p:cNvPr id="7" name="Rectangle 6"/>
            <p:cNvSpPr>
              <a:spLocks noChangeArrowheads="1"/>
            </p:cNvSpPr>
            <p:nvPr/>
          </p:nvSpPr>
          <p:spPr bwMode="auto">
            <a:xfrm>
              <a:off x="0" y="0"/>
              <a:ext cx="255270" cy="24892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GB"/>
            </a:p>
          </p:txBody>
        </p:sp>
        <p:sp>
          <p:nvSpPr>
            <p:cNvPr id="8" name="Rectangle 7"/>
            <p:cNvSpPr>
              <a:spLocks noChangeArrowheads="1"/>
            </p:cNvSpPr>
            <p:nvPr/>
          </p:nvSpPr>
          <p:spPr bwMode="auto">
            <a:xfrm>
              <a:off x="276225" y="0"/>
              <a:ext cx="255270" cy="24892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GB"/>
            </a:p>
          </p:txBody>
        </p:sp>
      </p:grpSp>
      <p:sp>
        <p:nvSpPr>
          <p:cNvPr id="9" name="TextBox 8"/>
          <p:cNvSpPr txBox="1"/>
          <p:nvPr/>
        </p:nvSpPr>
        <p:spPr>
          <a:xfrm>
            <a:off x="10983686" y="13031"/>
            <a:ext cx="1208314" cy="369332"/>
          </a:xfrm>
          <a:prstGeom prst="rect">
            <a:avLst/>
          </a:prstGeom>
          <a:noFill/>
        </p:spPr>
        <p:txBody>
          <a:bodyPr wrap="square" rtlCol="0">
            <a:spAutoFit/>
          </a:bodyPr>
          <a:lstStyle/>
          <a:p>
            <a:r>
              <a:rPr lang="en-GB" dirty="0"/>
              <a:t>Slide 21</a:t>
            </a:r>
          </a:p>
        </p:txBody>
      </p:sp>
    </p:spTree>
    <p:extLst>
      <p:ext uri="{BB962C8B-B14F-4D97-AF65-F5344CB8AC3E}">
        <p14:creationId xmlns:p14="http://schemas.microsoft.com/office/powerpoint/2010/main" val="24417870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527383" y="1305202"/>
            <a:ext cx="11664617" cy="4248869"/>
          </a:xfrm>
        </p:spPr>
        <p:txBody>
          <a:bodyPr/>
          <a:lstStyle/>
          <a:p>
            <a:pPr marL="342900" indent="-342900">
              <a:buFont typeface="Arial" panose="020B0604020202020204" pitchFamily="34" charset="0"/>
              <a:buChar char="•"/>
            </a:pPr>
            <a:r>
              <a:rPr lang="en-GB" sz="2400" dirty="0"/>
              <a:t>Once the patient is randomised, complete the paper Enrolment Log stored in section 10.1 of your Investigator Site File. </a:t>
            </a:r>
          </a:p>
        </p:txBody>
      </p:sp>
      <p:sp>
        <p:nvSpPr>
          <p:cNvPr id="3" name="Text Placeholder 2"/>
          <p:cNvSpPr>
            <a:spLocks noGrp="1"/>
          </p:cNvSpPr>
          <p:nvPr>
            <p:ph type="body" sz="quarter" idx="10"/>
          </p:nvPr>
        </p:nvSpPr>
        <p:spPr/>
        <p:txBody>
          <a:bodyPr/>
          <a:lstStyle/>
          <a:p>
            <a:r>
              <a:rPr lang="en-GB" dirty="0"/>
              <a:t>Enrolment Log	</a:t>
            </a:r>
          </a:p>
        </p:txBody>
      </p:sp>
      <p:pic>
        <p:nvPicPr>
          <p:cNvPr id="5" name="Picture 4"/>
          <p:cNvPicPr>
            <a:picLocks noChangeAspect="1"/>
          </p:cNvPicPr>
          <p:nvPr/>
        </p:nvPicPr>
        <p:blipFill rotWithShape="1">
          <a:blip r:embed="rId3" cstate="print"/>
          <a:srcRect l="30216" t="26109" r="30049" b="40000"/>
          <a:stretch/>
        </p:blipFill>
        <p:spPr>
          <a:xfrm>
            <a:off x="2095399" y="2257332"/>
            <a:ext cx="7667625" cy="3678583"/>
          </a:xfrm>
          <a:prstGeom prst="rect">
            <a:avLst/>
          </a:prstGeom>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22</a:t>
            </a:r>
          </a:p>
        </p:txBody>
      </p:sp>
    </p:spTree>
    <p:extLst>
      <p:ext uri="{BB962C8B-B14F-4D97-AF65-F5344CB8AC3E}">
        <p14:creationId xmlns:p14="http://schemas.microsoft.com/office/powerpoint/2010/main" val="16881496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b="1" dirty="0"/>
              <a:t>Starting</a:t>
            </a:r>
            <a:r>
              <a:rPr lang="en-US" dirty="0"/>
              <a:t> Landiolol Treatment</a:t>
            </a:r>
          </a:p>
        </p:txBody>
      </p:sp>
      <p:sp>
        <p:nvSpPr>
          <p:cNvPr id="9" name="Text Placeholder 8">
            <a:extLst>
              <a:ext uri="{FF2B5EF4-FFF2-40B4-BE49-F238E27FC236}">
                <a16:creationId xmlns:a16="http://schemas.microsoft.com/office/drawing/2014/main" id="{CFD831A4-EEE2-4053-930E-14CA6F14E3AC}"/>
              </a:ext>
            </a:extLst>
          </p:cNvPr>
          <p:cNvSpPr>
            <a:spLocks noGrp="1"/>
          </p:cNvSpPr>
          <p:nvPr>
            <p:ph type="body" sz="quarter" idx="16"/>
          </p:nvPr>
        </p:nvSpPr>
        <p:spPr>
          <a:xfrm>
            <a:off x="320904" y="1416796"/>
            <a:ext cx="11871096" cy="5026534"/>
          </a:xfrm>
        </p:spPr>
        <p:txBody>
          <a:bodyPr/>
          <a:lstStyle/>
          <a:p>
            <a:r>
              <a:rPr lang="en-GB" sz="2800" dirty="0"/>
              <a:t>Ideally, study drug should be started within 1 hour of randomisation</a:t>
            </a:r>
          </a:p>
          <a:p>
            <a:r>
              <a:rPr lang="en-GB" sz="2800" dirty="0"/>
              <a:t>Landiolol should start once:</a:t>
            </a:r>
          </a:p>
          <a:p>
            <a:pPr lvl="1"/>
            <a:r>
              <a:rPr lang="en-GB" sz="2800" dirty="0"/>
              <a:t>Treating physician is confident adequate fluid resuscitation has been achieved</a:t>
            </a:r>
          </a:p>
          <a:p>
            <a:pPr lvl="1"/>
            <a:r>
              <a:rPr lang="en-GB" sz="2800" dirty="0"/>
              <a:t>Patient has reached the target MAP pre-defined by the treating clinician overseeing care (suggested target 65-70 mmHg but may vary) using vasopressors</a:t>
            </a:r>
            <a:br>
              <a:rPr lang="en-GB" sz="2800" dirty="0"/>
            </a:br>
            <a:endParaRPr lang="en-GB" sz="2800" dirty="0"/>
          </a:p>
          <a:p>
            <a:r>
              <a:rPr lang="en-GB" sz="2800" dirty="0"/>
              <a:t>Landiolol can be prescribed up to a maximum of </a:t>
            </a:r>
            <a:r>
              <a:rPr lang="en-GB" sz="2800" b="1" u="sng" dirty="0"/>
              <a:t>14 days </a:t>
            </a:r>
            <a:r>
              <a:rPr lang="en-GB" sz="2800" dirty="0"/>
              <a:t>for the STRESS-L trial</a:t>
            </a:r>
          </a:p>
          <a:p>
            <a:endParaRPr lang="en-GB" dirty="0"/>
          </a:p>
          <a:p>
            <a:endParaRPr lang="en-GB" dirty="0"/>
          </a:p>
          <a:p>
            <a:endParaRPr lang="en-GB" dirty="0"/>
          </a:p>
          <a:p>
            <a:endParaRPr lang="en-GB" dirty="0"/>
          </a:p>
          <a:p>
            <a:endParaRPr lang="en-GB" dirty="0"/>
          </a:p>
        </p:txBody>
      </p:sp>
      <p:sp>
        <p:nvSpPr>
          <p:cNvPr id="4" name="TextBox 3"/>
          <p:cNvSpPr txBox="1"/>
          <p:nvPr/>
        </p:nvSpPr>
        <p:spPr>
          <a:xfrm>
            <a:off x="10983686" y="13031"/>
            <a:ext cx="1208314" cy="369332"/>
          </a:xfrm>
          <a:prstGeom prst="rect">
            <a:avLst/>
          </a:prstGeom>
          <a:noFill/>
        </p:spPr>
        <p:txBody>
          <a:bodyPr wrap="square" rtlCol="0">
            <a:spAutoFit/>
          </a:bodyPr>
          <a:lstStyle/>
          <a:p>
            <a:r>
              <a:rPr lang="en-GB" dirty="0"/>
              <a:t>Slide 23</a:t>
            </a:r>
          </a:p>
        </p:txBody>
      </p:sp>
    </p:spTree>
    <p:extLst>
      <p:ext uri="{BB962C8B-B14F-4D97-AF65-F5344CB8AC3E}">
        <p14:creationId xmlns:p14="http://schemas.microsoft.com/office/powerpoint/2010/main" val="30920964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b="1" dirty="0"/>
              <a:t>Administering</a:t>
            </a:r>
            <a:r>
              <a:rPr lang="en-GB" dirty="0"/>
              <a:t> Landiolol Treatment</a:t>
            </a:r>
          </a:p>
        </p:txBody>
      </p:sp>
      <p:sp>
        <p:nvSpPr>
          <p:cNvPr id="3" name="Text Placeholder 2"/>
          <p:cNvSpPr>
            <a:spLocks noGrp="1"/>
          </p:cNvSpPr>
          <p:nvPr>
            <p:ph type="body" sz="quarter" idx="16"/>
          </p:nvPr>
        </p:nvSpPr>
        <p:spPr>
          <a:xfrm>
            <a:off x="527391" y="1222781"/>
            <a:ext cx="11233248" cy="4248472"/>
          </a:xfrm>
        </p:spPr>
        <p:txBody>
          <a:bodyPr/>
          <a:lstStyle/>
          <a:p>
            <a:r>
              <a:rPr lang="en-GB" sz="2800" dirty="0"/>
              <a:t>Participants randomised to receive Landiolol will be started on a dose of </a:t>
            </a:r>
            <a:r>
              <a:rPr lang="en-GB" sz="2800" b="1" u="sng" dirty="0"/>
              <a:t>1.0 mcg/kg/min</a:t>
            </a:r>
          </a:p>
          <a:p>
            <a:pPr lvl="1"/>
            <a:r>
              <a:rPr lang="en-GB" sz="2800" dirty="0"/>
              <a:t>Landiolol should be increased every </a:t>
            </a:r>
            <a:r>
              <a:rPr lang="en-GB" sz="2800" b="1" u="sng" dirty="0"/>
              <a:t>15</a:t>
            </a:r>
            <a:r>
              <a:rPr lang="en-GB" sz="2800" dirty="0"/>
              <a:t> minutes at increments of 1.0 mcg/kg/min, to reach the target heart rate of 80-94 bpm, usually occurring over a period of 6 hours</a:t>
            </a:r>
            <a:br>
              <a:rPr lang="en-GB" sz="2800" dirty="0"/>
            </a:br>
            <a:endParaRPr lang="en-GB" sz="2800" dirty="0"/>
          </a:p>
          <a:p>
            <a:r>
              <a:rPr lang="en-GB" sz="2800" dirty="0"/>
              <a:t>Elimination half-life of 2.3 to 4 minutes so a loading dose is unnecessary</a:t>
            </a:r>
            <a:br>
              <a:rPr lang="en-GB" sz="2800" dirty="0"/>
            </a:br>
            <a:endParaRPr lang="en-GB" sz="2800" dirty="0"/>
          </a:p>
          <a:p>
            <a:r>
              <a:rPr lang="en-GB" sz="2800" dirty="0"/>
              <a:t>Landiolol may be administered </a:t>
            </a:r>
            <a:r>
              <a:rPr lang="en-GB" sz="2800" b="1" u="sng" dirty="0"/>
              <a:t>peripherally or centrally </a:t>
            </a:r>
            <a:r>
              <a:rPr lang="en-GB" sz="2800" dirty="0"/>
              <a:t>but </a:t>
            </a:r>
            <a:r>
              <a:rPr lang="en-GB" sz="2800" b="1" u="sng" dirty="0"/>
              <a:t>MUST</a:t>
            </a:r>
            <a:r>
              <a:rPr lang="en-GB" sz="2800" dirty="0"/>
              <a:t> be on a dedicated line</a:t>
            </a:r>
          </a:p>
          <a:p>
            <a:endParaRPr lang="en-GB" dirty="0"/>
          </a:p>
        </p:txBody>
      </p:sp>
      <p:sp>
        <p:nvSpPr>
          <p:cNvPr id="4" name="TextBox 3"/>
          <p:cNvSpPr txBox="1"/>
          <p:nvPr/>
        </p:nvSpPr>
        <p:spPr>
          <a:xfrm>
            <a:off x="10983686" y="13031"/>
            <a:ext cx="1208314" cy="369332"/>
          </a:xfrm>
          <a:prstGeom prst="rect">
            <a:avLst/>
          </a:prstGeom>
          <a:noFill/>
        </p:spPr>
        <p:txBody>
          <a:bodyPr wrap="square" rtlCol="0">
            <a:spAutoFit/>
          </a:bodyPr>
          <a:lstStyle/>
          <a:p>
            <a:r>
              <a:rPr lang="en-GB" dirty="0"/>
              <a:t>Slide 24</a:t>
            </a:r>
          </a:p>
        </p:txBody>
      </p:sp>
    </p:spTree>
    <p:extLst>
      <p:ext uri="{BB962C8B-B14F-4D97-AF65-F5344CB8AC3E}">
        <p14:creationId xmlns:p14="http://schemas.microsoft.com/office/powerpoint/2010/main" val="22167265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324074" y="1355282"/>
            <a:ext cx="11233248" cy="4015003"/>
          </a:xfrm>
        </p:spPr>
        <p:txBody>
          <a:bodyPr/>
          <a:lstStyle/>
          <a:p>
            <a:r>
              <a:rPr lang="en-GB" sz="2800" dirty="0"/>
              <a:t>Landiolol infusion should be continued to keep pulse rate between 80 and 94. Once the patient is consistently within the target heart rate, the Landiolol Infusion should continue and </a:t>
            </a:r>
            <a:r>
              <a:rPr lang="en-GB" sz="2800" b="1" u="sng" dirty="0"/>
              <a:t>not </a:t>
            </a:r>
            <a:r>
              <a:rPr lang="en-GB" sz="2800" dirty="0"/>
              <a:t>be adjusted. </a:t>
            </a:r>
            <a:br>
              <a:rPr lang="en-GB" sz="2800" dirty="0"/>
            </a:br>
            <a:endParaRPr lang="en-GB" sz="2800" dirty="0"/>
          </a:p>
          <a:p>
            <a:r>
              <a:rPr lang="en-GB" sz="2800" dirty="0"/>
              <a:t>If all vasopressor agents have been discontinued for </a:t>
            </a:r>
            <a:r>
              <a:rPr lang="en-GB" sz="2800" b="1" u="sng" dirty="0"/>
              <a:t>less</a:t>
            </a:r>
            <a:r>
              <a:rPr lang="en-GB" sz="2800" dirty="0"/>
              <a:t> than 12 hours, the landiolol infusion will </a:t>
            </a:r>
            <a:r>
              <a:rPr lang="en-GB" sz="2800" i="1" dirty="0"/>
              <a:t>continue</a:t>
            </a:r>
            <a:r>
              <a:rPr lang="en-GB" sz="2800" dirty="0"/>
              <a:t> as per Appendix E.</a:t>
            </a:r>
            <a:br>
              <a:rPr lang="en-GB" sz="2800" dirty="0"/>
            </a:br>
            <a:endParaRPr lang="en-GB" sz="2800" dirty="0"/>
          </a:p>
          <a:p>
            <a:r>
              <a:rPr lang="en-GB" sz="2800" dirty="0"/>
              <a:t>The landiolol should be weaned and, if necessary, </a:t>
            </a:r>
            <a:r>
              <a:rPr lang="en-GB" sz="2800" b="1" dirty="0"/>
              <a:t>stopped</a:t>
            </a:r>
            <a:r>
              <a:rPr lang="en-GB" sz="2800" dirty="0"/>
              <a:t> whilst the HR is </a:t>
            </a:r>
            <a:r>
              <a:rPr lang="en-GB" sz="2800" b="1" dirty="0"/>
              <a:t>below 80 bpm</a:t>
            </a:r>
            <a:r>
              <a:rPr lang="en-GB" sz="2800" dirty="0"/>
              <a:t>. It may be restarted according to protocol </a:t>
            </a:r>
            <a:r>
              <a:rPr lang="en-GB" sz="2800" b="1" dirty="0"/>
              <a:t>at any point </a:t>
            </a:r>
            <a:r>
              <a:rPr lang="en-GB" sz="2800" dirty="0"/>
              <a:t>before the End of Noradrenaline Treatment Visit (EONT)</a:t>
            </a:r>
            <a:endParaRPr lang="en-GB" sz="2400" dirty="0"/>
          </a:p>
        </p:txBody>
      </p:sp>
      <p:sp>
        <p:nvSpPr>
          <p:cNvPr id="4" name="Text Placeholder 1"/>
          <p:cNvSpPr txBox="1">
            <a:spLocks/>
          </p:cNvSpPr>
          <p:nvPr/>
        </p:nvSpPr>
        <p:spPr>
          <a:xfrm>
            <a:off x="324074" y="386205"/>
            <a:ext cx="11233355" cy="648816"/>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b="1" dirty="0"/>
              <a:t>Administering</a:t>
            </a:r>
            <a:r>
              <a:rPr lang="en-GB" dirty="0"/>
              <a:t> Landiolol Treatment</a:t>
            </a:r>
          </a:p>
        </p:txBody>
      </p:sp>
      <p:sp>
        <p:nvSpPr>
          <p:cNvPr id="5" name="TextBox 4"/>
          <p:cNvSpPr txBox="1"/>
          <p:nvPr/>
        </p:nvSpPr>
        <p:spPr>
          <a:xfrm>
            <a:off x="10983686" y="13031"/>
            <a:ext cx="1208314" cy="369332"/>
          </a:xfrm>
          <a:prstGeom prst="rect">
            <a:avLst/>
          </a:prstGeom>
          <a:noFill/>
        </p:spPr>
        <p:txBody>
          <a:bodyPr wrap="square" rtlCol="0">
            <a:spAutoFit/>
          </a:bodyPr>
          <a:lstStyle/>
          <a:p>
            <a:r>
              <a:rPr lang="en-GB" dirty="0"/>
              <a:t>Slide 25</a:t>
            </a:r>
          </a:p>
        </p:txBody>
      </p:sp>
    </p:spTree>
    <p:extLst>
      <p:ext uri="{BB962C8B-B14F-4D97-AF65-F5344CB8AC3E}">
        <p14:creationId xmlns:p14="http://schemas.microsoft.com/office/powerpoint/2010/main" val="41438644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27177" y="358685"/>
            <a:ext cx="11233355" cy="648816"/>
          </a:xfrm>
        </p:spPr>
        <p:txBody>
          <a:bodyPr/>
          <a:lstStyle/>
          <a:p>
            <a:r>
              <a:rPr lang="en-US" b="1" dirty="0"/>
              <a:t>Stopping</a:t>
            </a:r>
            <a:r>
              <a:rPr lang="en-US" dirty="0"/>
              <a:t> Landiolol Treatment</a:t>
            </a:r>
          </a:p>
        </p:txBody>
      </p:sp>
      <p:sp>
        <p:nvSpPr>
          <p:cNvPr id="4" name="Text Placeholder 2"/>
          <p:cNvSpPr>
            <a:spLocks noGrp="1"/>
          </p:cNvSpPr>
          <p:nvPr>
            <p:ph type="body" sz="quarter" idx="16"/>
          </p:nvPr>
        </p:nvSpPr>
        <p:spPr>
          <a:xfrm>
            <a:off x="494520" y="1483783"/>
            <a:ext cx="11494280" cy="4320671"/>
          </a:xfrm>
        </p:spPr>
        <p:txBody>
          <a:bodyPr/>
          <a:lstStyle/>
          <a:p>
            <a:r>
              <a:rPr lang="en-GB" sz="2800" dirty="0"/>
              <a:t>Reduce Landiolol infusion once all vasopressors have been stopped for 12 hours and the patient is consistently within target heart rate range.</a:t>
            </a:r>
            <a:br>
              <a:rPr lang="en-GB" sz="2800" dirty="0"/>
            </a:br>
            <a:endParaRPr lang="en-GB" sz="2800" dirty="0"/>
          </a:p>
          <a:p>
            <a:r>
              <a:rPr lang="en-GB" sz="2800" b="1" dirty="0"/>
              <a:t>However, </a:t>
            </a:r>
            <a:r>
              <a:rPr lang="en-GB" sz="2800" dirty="0"/>
              <a:t>continue Landiolol infusion if the patient </a:t>
            </a:r>
            <a:r>
              <a:rPr lang="en-GB" sz="2800" b="1" u="sng" dirty="0"/>
              <a:t>remains tachycardic</a:t>
            </a:r>
            <a:r>
              <a:rPr lang="en-GB" sz="2800" dirty="0"/>
              <a:t>, even when all vasopressors have stopped for 12 hours.</a:t>
            </a:r>
            <a:br>
              <a:rPr lang="en-GB" sz="2800" dirty="0"/>
            </a:br>
            <a:endParaRPr lang="en-GB" sz="2800" dirty="0"/>
          </a:p>
          <a:p>
            <a:r>
              <a:rPr lang="en-US" sz="2800" dirty="0"/>
              <a:t>Attempts to wean Landiolol should continue to maintain HR between the target rates of 80-94 bpm. </a:t>
            </a:r>
          </a:p>
          <a:p>
            <a:pPr marL="0" indent="0">
              <a:buNone/>
            </a:pPr>
            <a:endParaRPr lang="en-GB" sz="2800" dirty="0"/>
          </a:p>
          <a:p>
            <a:endParaRPr lang="en-GB" sz="2400" dirty="0"/>
          </a:p>
          <a:p>
            <a:endParaRPr lang="en-US" dirty="0"/>
          </a:p>
          <a:p>
            <a:endParaRPr lang="en-GB" dirty="0"/>
          </a:p>
          <a:p>
            <a:endParaRPr lang="en-US" dirty="0"/>
          </a:p>
          <a:p>
            <a:endParaRPr lang="en-US" dirty="0"/>
          </a:p>
        </p:txBody>
      </p:sp>
      <p:sp>
        <p:nvSpPr>
          <p:cNvPr id="5" name="TextBox 4"/>
          <p:cNvSpPr txBox="1"/>
          <p:nvPr/>
        </p:nvSpPr>
        <p:spPr>
          <a:xfrm>
            <a:off x="10983686" y="13031"/>
            <a:ext cx="1208314" cy="369332"/>
          </a:xfrm>
          <a:prstGeom prst="rect">
            <a:avLst/>
          </a:prstGeom>
          <a:noFill/>
        </p:spPr>
        <p:txBody>
          <a:bodyPr wrap="square" rtlCol="0">
            <a:spAutoFit/>
          </a:bodyPr>
          <a:lstStyle/>
          <a:p>
            <a:r>
              <a:rPr lang="en-GB" dirty="0"/>
              <a:t>Slide 26</a:t>
            </a:r>
          </a:p>
        </p:txBody>
      </p:sp>
    </p:spTree>
    <p:extLst>
      <p:ext uri="{BB962C8B-B14F-4D97-AF65-F5344CB8AC3E}">
        <p14:creationId xmlns:p14="http://schemas.microsoft.com/office/powerpoint/2010/main" val="27900684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pPr marL="0" indent="0">
              <a:buNone/>
            </a:pPr>
            <a:endParaRPr lang="en-US" sz="2800" dirty="0"/>
          </a:p>
          <a:p>
            <a:r>
              <a:rPr lang="en-GB" sz="2800" dirty="0"/>
              <a:t>Landiolol infusion should not be stopped during procedures including trips to theatre, percutaneous tracheostomy, central line insertions etc.</a:t>
            </a:r>
          </a:p>
          <a:p>
            <a:r>
              <a:rPr lang="en-GB" sz="2800" dirty="0"/>
              <a:t>Recommend stopping infusion for at least 12 hours before the patient is discharged from the ICU; however ICU stay should not be prolonged for this. </a:t>
            </a:r>
          </a:p>
          <a:p>
            <a:r>
              <a:rPr lang="en-GB" sz="2800" dirty="0"/>
              <a:t>Oral beta blocker use after ICU discharge should be at discretion of the clinicians.</a:t>
            </a:r>
          </a:p>
          <a:p>
            <a:endParaRPr lang="en-US" sz="2800" dirty="0"/>
          </a:p>
          <a:p>
            <a:endParaRPr lang="en-GB" dirty="0"/>
          </a:p>
        </p:txBody>
      </p:sp>
      <p:sp>
        <p:nvSpPr>
          <p:cNvPr id="4" name="Text Placeholder 1"/>
          <p:cNvSpPr>
            <a:spLocks noGrp="1"/>
          </p:cNvSpPr>
          <p:nvPr>
            <p:ph type="body" sz="quarter" idx="10"/>
          </p:nvPr>
        </p:nvSpPr>
        <p:spPr>
          <a:xfrm>
            <a:off x="527177" y="358685"/>
            <a:ext cx="11233355" cy="648816"/>
          </a:xfrm>
        </p:spPr>
        <p:txBody>
          <a:bodyPr/>
          <a:lstStyle/>
          <a:p>
            <a:r>
              <a:rPr lang="en-US" b="1" dirty="0"/>
              <a:t>Stopping </a:t>
            </a:r>
            <a:r>
              <a:rPr lang="en-US" dirty="0"/>
              <a:t>Landiolol Treatment</a:t>
            </a:r>
          </a:p>
        </p:txBody>
      </p:sp>
      <p:sp>
        <p:nvSpPr>
          <p:cNvPr id="5" name="TextBox 4"/>
          <p:cNvSpPr txBox="1"/>
          <p:nvPr/>
        </p:nvSpPr>
        <p:spPr>
          <a:xfrm>
            <a:off x="10983686" y="13031"/>
            <a:ext cx="1208314" cy="369332"/>
          </a:xfrm>
          <a:prstGeom prst="rect">
            <a:avLst/>
          </a:prstGeom>
          <a:noFill/>
        </p:spPr>
        <p:txBody>
          <a:bodyPr wrap="square" rtlCol="0">
            <a:spAutoFit/>
          </a:bodyPr>
          <a:lstStyle/>
          <a:p>
            <a:r>
              <a:rPr lang="en-GB" dirty="0"/>
              <a:t>Slide 27</a:t>
            </a:r>
          </a:p>
        </p:txBody>
      </p:sp>
    </p:spTree>
    <p:extLst>
      <p:ext uri="{BB962C8B-B14F-4D97-AF65-F5344CB8AC3E}">
        <p14:creationId xmlns:p14="http://schemas.microsoft.com/office/powerpoint/2010/main" val="32852312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rotWithShape="1">
          <a:blip r:embed="rId3" cstate="print"/>
          <a:srcRect l="32451" t="14048" r="33578" b="7903"/>
          <a:stretch/>
        </p:blipFill>
        <p:spPr bwMode="auto">
          <a:xfrm>
            <a:off x="1454812" y="57756"/>
            <a:ext cx="4945990" cy="6800244"/>
          </a:xfrm>
          <a:prstGeom prst="rect">
            <a:avLst/>
          </a:prstGeom>
          <a:ln>
            <a:noFill/>
          </a:ln>
          <a:extLst>
            <a:ext uri="{53640926-AAD7-44D8-BBD7-CCE9431645EC}">
              <a14:shadowObscured xmlns:a14="http://schemas.microsoft.com/office/drawing/2010/main"/>
            </a:ext>
          </a:extLst>
        </p:spPr>
      </p:pic>
      <p:sp>
        <p:nvSpPr>
          <p:cNvPr id="8" name="Text Placeholder 1"/>
          <p:cNvSpPr>
            <a:spLocks noGrp="1"/>
          </p:cNvSpPr>
          <p:nvPr>
            <p:ph type="body" sz="quarter" idx="10"/>
          </p:nvPr>
        </p:nvSpPr>
        <p:spPr>
          <a:xfrm>
            <a:off x="7745556" y="1355122"/>
            <a:ext cx="4222137" cy="2102756"/>
          </a:xfrm>
        </p:spPr>
        <p:txBody>
          <a:bodyPr/>
          <a:lstStyle/>
          <a:p>
            <a:r>
              <a:rPr lang="en-US" dirty="0"/>
              <a:t>APPENDIX B: </a:t>
            </a:r>
          </a:p>
          <a:p>
            <a:r>
              <a:rPr lang="en-US" dirty="0"/>
              <a:t>Study Drug Infusion Protocol</a:t>
            </a:r>
          </a:p>
        </p:txBody>
      </p:sp>
      <p:sp>
        <p:nvSpPr>
          <p:cNvPr id="4" name="TextBox 3"/>
          <p:cNvSpPr txBox="1"/>
          <p:nvPr/>
        </p:nvSpPr>
        <p:spPr>
          <a:xfrm>
            <a:off x="10983686" y="13031"/>
            <a:ext cx="1208314" cy="369332"/>
          </a:xfrm>
          <a:prstGeom prst="rect">
            <a:avLst/>
          </a:prstGeom>
          <a:noFill/>
        </p:spPr>
        <p:txBody>
          <a:bodyPr wrap="square" rtlCol="0">
            <a:spAutoFit/>
          </a:bodyPr>
          <a:lstStyle/>
          <a:p>
            <a:r>
              <a:rPr lang="en-GB" dirty="0"/>
              <a:t>Slide 28</a:t>
            </a:r>
          </a:p>
        </p:txBody>
      </p:sp>
    </p:spTree>
    <p:extLst>
      <p:ext uri="{BB962C8B-B14F-4D97-AF65-F5344CB8AC3E}">
        <p14:creationId xmlns:p14="http://schemas.microsoft.com/office/powerpoint/2010/main" val="33491139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p:cNvSpPr>
            <a:spLocks noGrp="1"/>
          </p:cNvSpPr>
          <p:nvPr>
            <p:ph type="body" sz="quarter" idx="10"/>
          </p:nvPr>
        </p:nvSpPr>
        <p:spPr>
          <a:xfrm>
            <a:off x="7454699" y="1501665"/>
            <a:ext cx="4222137" cy="2102756"/>
          </a:xfrm>
        </p:spPr>
        <p:txBody>
          <a:bodyPr/>
          <a:lstStyle/>
          <a:p>
            <a:r>
              <a:rPr lang="en-US" dirty="0"/>
              <a:t>APPENDIX C: </a:t>
            </a:r>
          </a:p>
          <a:p>
            <a:r>
              <a:rPr lang="en-GB" dirty="0"/>
              <a:t>STRESS-L Vasopressor Infusion Protocol</a:t>
            </a:r>
            <a:endParaRPr lang="en-US" dirty="0"/>
          </a:p>
        </p:txBody>
      </p:sp>
      <p:sp>
        <p:nvSpPr>
          <p:cNvPr id="4" name="TextBox 3"/>
          <p:cNvSpPr txBox="1"/>
          <p:nvPr/>
        </p:nvSpPr>
        <p:spPr>
          <a:xfrm>
            <a:off x="10983686" y="13031"/>
            <a:ext cx="1208314" cy="369332"/>
          </a:xfrm>
          <a:prstGeom prst="rect">
            <a:avLst/>
          </a:prstGeom>
          <a:noFill/>
        </p:spPr>
        <p:txBody>
          <a:bodyPr wrap="square" rtlCol="0">
            <a:spAutoFit/>
          </a:bodyPr>
          <a:lstStyle/>
          <a:p>
            <a:r>
              <a:rPr lang="en-GB" dirty="0"/>
              <a:t>Slide 29</a:t>
            </a:r>
          </a:p>
        </p:txBody>
      </p:sp>
      <p:pic>
        <p:nvPicPr>
          <p:cNvPr id="6" name="Picture 5"/>
          <p:cNvPicPr/>
          <p:nvPr/>
        </p:nvPicPr>
        <p:blipFill rotWithShape="1">
          <a:blip r:embed="rId3" cstate="print">
            <a:extLst>
              <a:ext uri="{28A0092B-C50C-407E-A947-70E740481C1C}">
                <a14:useLocalDpi xmlns:a14="http://schemas.microsoft.com/office/drawing/2010/main" val="0"/>
              </a:ext>
            </a:extLst>
          </a:blip>
          <a:srcRect l="34574" t="24741" r="33635" b="6353"/>
          <a:stretch/>
        </p:blipFill>
        <p:spPr bwMode="auto">
          <a:xfrm>
            <a:off x="786063" y="13031"/>
            <a:ext cx="5870769" cy="696079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804005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Table 5"/>
          <p:cNvGraphicFramePr>
            <a:graphicFrameLocks noGrp="1"/>
          </p:cNvGraphicFramePr>
          <p:nvPr>
            <p:extLst>
              <p:ext uri="{D42A27DB-BD31-4B8C-83A1-F6EECF244321}">
                <p14:modId xmlns:p14="http://schemas.microsoft.com/office/powerpoint/2010/main" val="1742200028"/>
              </p:ext>
            </p:extLst>
          </p:nvPr>
        </p:nvGraphicFramePr>
        <p:xfrm>
          <a:off x="678101" y="1675009"/>
          <a:ext cx="8128000" cy="3627120"/>
        </p:xfrm>
        <a:graphic>
          <a:graphicData uri="http://schemas.openxmlformats.org/drawingml/2006/table">
            <a:tbl>
              <a:tblPr firstRow="1" bandRow="1">
                <a:tableStyleId>{5C22544A-7EE6-4342-B048-85BDC9FD1C3A}</a:tableStyleId>
              </a:tblPr>
              <a:tblGrid>
                <a:gridCol w="8128000">
                  <a:extLst>
                    <a:ext uri="{9D8B030D-6E8A-4147-A177-3AD203B41FA5}">
                      <a16:colId xmlns:a16="http://schemas.microsoft.com/office/drawing/2014/main" val="20000"/>
                    </a:ext>
                  </a:extLst>
                </a:gridCol>
              </a:tblGrid>
              <a:tr h="370840">
                <a:tc>
                  <a:txBody>
                    <a:bodyPr/>
                    <a:lstStyle/>
                    <a:p>
                      <a:r>
                        <a:rPr lang="en-GB" sz="2800" dirty="0"/>
                        <a:t>Agenda</a:t>
                      </a:r>
                    </a:p>
                  </a:txBody>
                  <a:tcPr/>
                </a:tc>
                <a:extLst>
                  <a:ext uri="{0D108BD9-81ED-4DB2-BD59-A6C34878D82A}">
                    <a16:rowId xmlns:a16="http://schemas.microsoft.com/office/drawing/2014/main" val="10000"/>
                  </a:ext>
                </a:extLst>
              </a:tr>
              <a:tr h="370840">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GB" sz="2800" b="0" dirty="0">
                          <a:solidFill>
                            <a:schemeClr val="tx1"/>
                          </a:solidFill>
                        </a:rPr>
                        <a:t>Introduction and study overview</a:t>
                      </a:r>
                      <a:endParaRPr lang="en-GB" sz="2800" b="0" dirty="0"/>
                    </a:p>
                  </a:txBody>
                  <a:tcPr/>
                </a:tc>
                <a:extLst>
                  <a:ext uri="{0D108BD9-81ED-4DB2-BD59-A6C34878D82A}">
                    <a16:rowId xmlns:a16="http://schemas.microsoft.com/office/drawing/2014/main" val="10001"/>
                  </a:ext>
                </a:extLst>
              </a:tr>
              <a:tr h="370840">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GB" sz="2800" dirty="0"/>
                        <a:t>Eligibility Criteria</a:t>
                      </a:r>
                      <a:endParaRPr lang="en-GB" sz="2800" b="0" dirty="0"/>
                    </a:p>
                  </a:txBody>
                  <a:tcPr/>
                </a:tc>
                <a:extLst>
                  <a:ext uri="{0D108BD9-81ED-4DB2-BD59-A6C34878D82A}">
                    <a16:rowId xmlns:a16="http://schemas.microsoft.com/office/drawing/2014/main" val="10002"/>
                  </a:ext>
                </a:extLst>
              </a:tr>
              <a:tr h="370840">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GB" sz="2800" dirty="0"/>
                        <a:t>Visit Schedule</a:t>
                      </a:r>
                      <a:endParaRPr lang="en-GB" sz="2800" b="0" dirty="0"/>
                    </a:p>
                  </a:txBody>
                  <a:tcPr/>
                </a:tc>
                <a:extLst>
                  <a:ext uri="{0D108BD9-81ED-4DB2-BD59-A6C34878D82A}">
                    <a16:rowId xmlns:a16="http://schemas.microsoft.com/office/drawing/2014/main" val="10003"/>
                  </a:ext>
                </a:extLst>
              </a:tr>
              <a:tr h="370840">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GB" sz="2800" dirty="0"/>
                        <a:t>Study Medication &amp; Pharmacy</a:t>
                      </a:r>
                      <a:endParaRPr lang="en-GB" sz="2800" b="0" dirty="0"/>
                    </a:p>
                  </a:txBody>
                  <a:tcPr/>
                </a:tc>
                <a:extLst>
                  <a:ext uri="{0D108BD9-81ED-4DB2-BD59-A6C34878D82A}">
                    <a16:rowId xmlns:a16="http://schemas.microsoft.com/office/drawing/2014/main" val="10004"/>
                  </a:ext>
                </a:extLst>
              </a:tr>
              <a:tr h="370840">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GB" sz="2800" dirty="0"/>
                        <a:t>Adverse Events</a:t>
                      </a:r>
                      <a:endParaRPr lang="en-GB" sz="2800" b="0" dirty="0"/>
                    </a:p>
                  </a:txBody>
                  <a:tcPr/>
                </a:tc>
                <a:extLst>
                  <a:ext uri="{0D108BD9-81ED-4DB2-BD59-A6C34878D82A}">
                    <a16:rowId xmlns:a16="http://schemas.microsoft.com/office/drawing/2014/main" val="10005"/>
                  </a:ext>
                </a:extLst>
              </a:tr>
              <a:tr h="370840">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GB" sz="2800" dirty="0"/>
                        <a:t>Roles and</a:t>
                      </a:r>
                      <a:r>
                        <a:rPr lang="en-GB" sz="2800" baseline="0" dirty="0"/>
                        <a:t> Responsibilities</a:t>
                      </a:r>
                      <a:endParaRPr lang="en-GB" sz="2800" b="0" dirty="0"/>
                    </a:p>
                  </a:txBody>
                  <a:tcPr/>
                </a:tc>
                <a:extLst>
                  <a:ext uri="{0D108BD9-81ED-4DB2-BD59-A6C34878D82A}">
                    <a16:rowId xmlns:a16="http://schemas.microsoft.com/office/drawing/2014/main" val="10006"/>
                  </a:ext>
                </a:extLst>
              </a:tr>
            </a:tbl>
          </a:graphicData>
        </a:graphic>
      </p:graphicFrame>
      <p:sp>
        <p:nvSpPr>
          <p:cNvPr id="3" name="Rectangle 2"/>
          <p:cNvSpPr/>
          <p:nvPr/>
        </p:nvSpPr>
        <p:spPr>
          <a:xfrm>
            <a:off x="608061" y="663165"/>
            <a:ext cx="2597827" cy="646331"/>
          </a:xfrm>
          <a:prstGeom prst="rect">
            <a:avLst/>
          </a:prstGeom>
          <a:noFill/>
        </p:spPr>
        <p:txBody>
          <a:bodyPr wrap="none" lIns="91440" tIns="45720" rIns="91440" bIns="45720">
            <a:spAutoFit/>
          </a:bodyPr>
          <a:lstStyle/>
          <a:p>
            <a:r>
              <a:rPr lang="en-US" sz="3600" b="1" cap="none" spc="0" dirty="0">
                <a:ln w="0"/>
                <a:solidFill>
                  <a:schemeClr val="accent1"/>
                </a:solidFill>
                <a:effectLst>
                  <a:outerShdw blurRad="38100" dist="25400" dir="5400000" algn="ctr" rotWithShape="0">
                    <a:srgbClr val="6E747A">
                      <a:alpha val="43000"/>
                    </a:srgbClr>
                  </a:outerShdw>
                </a:effectLst>
              </a:rPr>
              <a:t>STRESS-L SIV</a:t>
            </a:r>
          </a:p>
        </p:txBody>
      </p:sp>
      <p:sp>
        <p:nvSpPr>
          <p:cNvPr id="2" name="TextBox 1"/>
          <p:cNvSpPr txBox="1"/>
          <p:nvPr/>
        </p:nvSpPr>
        <p:spPr>
          <a:xfrm>
            <a:off x="10983686" y="13031"/>
            <a:ext cx="1208314" cy="369332"/>
          </a:xfrm>
          <a:prstGeom prst="rect">
            <a:avLst/>
          </a:prstGeom>
          <a:noFill/>
        </p:spPr>
        <p:txBody>
          <a:bodyPr wrap="square" rtlCol="0">
            <a:spAutoFit/>
          </a:bodyPr>
          <a:lstStyle/>
          <a:p>
            <a:r>
              <a:rPr lang="en-GB" dirty="0"/>
              <a:t>Slide 3</a:t>
            </a:r>
          </a:p>
        </p:txBody>
      </p:sp>
    </p:spTree>
    <p:extLst>
      <p:ext uri="{BB962C8B-B14F-4D97-AF65-F5344CB8AC3E}">
        <p14:creationId xmlns:p14="http://schemas.microsoft.com/office/powerpoint/2010/main" val="42447089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58248" y="211209"/>
            <a:ext cx="4562095" cy="6313998"/>
          </a:xfrm>
          <a:prstGeom prst="rect">
            <a:avLst/>
          </a:prstGeom>
          <a:solidFill>
            <a:schemeClr val="bg1"/>
          </a:solidFill>
        </p:spPr>
      </p:pic>
      <p:sp>
        <p:nvSpPr>
          <p:cNvPr id="5" name="Text Placeholder 1"/>
          <p:cNvSpPr>
            <a:spLocks noGrp="1"/>
          </p:cNvSpPr>
          <p:nvPr>
            <p:ph type="body" sz="quarter" idx="10"/>
          </p:nvPr>
        </p:nvSpPr>
        <p:spPr>
          <a:xfrm>
            <a:off x="7097487" y="1501665"/>
            <a:ext cx="4579350" cy="2102756"/>
          </a:xfrm>
        </p:spPr>
        <p:txBody>
          <a:bodyPr/>
          <a:lstStyle/>
          <a:p>
            <a:r>
              <a:rPr lang="en-US" dirty="0"/>
              <a:t>APPENDIX E: </a:t>
            </a:r>
          </a:p>
          <a:p>
            <a:r>
              <a:rPr lang="en-GB" dirty="0"/>
              <a:t>STRESS-L Timing and Weaning of Study Drug</a:t>
            </a:r>
            <a:endParaRPr lang="en-US" dirty="0"/>
          </a:p>
        </p:txBody>
      </p:sp>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30</a:t>
            </a:r>
          </a:p>
        </p:txBody>
      </p:sp>
    </p:spTree>
    <p:extLst>
      <p:ext uri="{BB962C8B-B14F-4D97-AF65-F5344CB8AC3E}">
        <p14:creationId xmlns:p14="http://schemas.microsoft.com/office/powerpoint/2010/main" val="42680295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527381" y="1894040"/>
            <a:ext cx="8125300" cy="3524983"/>
          </a:xfrm>
        </p:spPr>
        <p:txBody>
          <a:bodyPr/>
          <a:lstStyle/>
          <a:p>
            <a:pPr marL="285750" indent="-285750">
              <a:buFont typeface="Arial" panose="020B0604020202020204" pitchFamily="34" charset="0"/>
              <a:buChar char="•"/>
            </a:pPr>
            <a:r>
              <a:rPr lang="en-GB" sz="2800" dirty="0"/>
              <a:t>See sections 4.3 and 4.4 of SPC and protocol section 3.9.6</a:t>
            </a:r>
            <a:br>
              <a:rPr lang="en-GB" sz="2800" dirty="0"/>
            </a:br>
            <a:endParaRPr lang="en-GB" sz="2800" dirty="0"/>
          </a:p>
          <a:p>
            <a:pPr marL="285750" indent="-285750">
              <a:buFont typeface="Arial" panose="020B0604020202020204" pitchFamily="34" charset="0"/>
              <a:buChar char="•"/>
            </a:pPr>
            <a:r>
              <a:rPr lang="en-GB" sz="2800" dirty="0"/>
              <a:t>SPCs for beta blockers currently reflect the contraindications, precautions and warnings for their common indications of hypertension and tachyarrythmias and </a:t>
            </a:r>
            <a:r>
              <a:rPr lang="en-GB" sz="2800" b="1" dirty="0"/>
              <a:t>not for their use in ICU.</a:t>
            </a:r>
            <a:br>
              <a:rPr lang="en-GB" sz="2800" b="1" dirty="0"/>
            </a:br>
            <a:endParaRPr lang="en-GB" sz="2800" b="1" dirty="0"/>
          </a:p>
          <a:p>
            <a:endParaRPr lang="en-US" dirty="0"/>
          </a:p>
        </p:txBody>
      </p:sp>
      <p:sp>
        <p:nvSpPr>
          <p:cNvPr id="2" name="Text Placeholder 1"/>
          <p:cNvSpPr>
            <a:spLocks noGrp="1"/>
          </p:cNvSpPr>
          <p:nvPr>
            <p:ph type="body" sz="quarter" idx="10"/>
          </p:nvPr>
        </p:nvSpPr>
        <p:spPr>
          <a:xfrm>
            <a:off x="527284" y="476671"/>
            <a:ext cx="8125397" cy="983639"/>
          </a:xfrm>
        </p:spPr>
        <p:txBody>
          <a:bodyPr/>
          <a:lstStyle/>
          <a:p>
            <a:r>
              <a:rPr lang="en-US" sz="3200" dirty="0"/>
              <a:t>Contraindications, special warnings, and precautions in the context of Septic Shock</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rotWithShape="1">
          <a:blip r:embed="rId4" cstate="print"/>
          <a:srcRect l="37328" t="12119" r="37404" b="24990"/>
          <a:stretch/>
        </p:blipFill>
        <p:spPr>
          <a:xfrm>
            <a:off x="8713318" y="1438768"/>
            <a:ext cx="3140093" cy="4396132"/>
          </a:xfrm>
          <a:prstGeom prst="rect">
            <a:avLst/>
          </a:prstGeom>
          <a:ln w="19050">
            <a:solidFill>
              <a:schemeClr val="tx1"/>
            </a:solidFill>
          </a:ln>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31</a:t>
            </a:r>
          </a:p>
        </p:txBody>
      </p:sp>
    </p:spTree>
    <p:extLst>
      <p:ext uri="{BB962C8B-B14F-4D97-AF65-F5344CB8AC3E}">
        <p14:creationId xmlns:p14="http://schemas.microsoft.com/office/powerpoint/2010/main" val="9555725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402253" y="1740036"/>
            <a:ext cx="8125300" cy="2783838"/>
          </a:xfrm>
        </p:spPr>
        <p:txBody>
          <a:bodyPr/>
          <a:lstStyle/>
          <a:p>
            <a:pPr marL="285750" indent="-285750">
              <a:buFont typeface="Arial" panose="020B0604020202020204" pitchFamily="34" charset="0"/>
              <a:buChar char="•"/>
            </a:pPr>
            <a:r>
              <a:rPr lang="en-GB" sz="2800" dirty="0"/>
              <a:t>Contraindications in the SPC are diametrically opposed to the effects under study in STRESS-L</a:t>
            </a:r>
          </a:p>
          <a:p>
            <a:pPr marL="1028700" lvl="1">
              <a:buFont typeface="Arial" panose="020B0604020202020204" pitchFamily="34" charset="0"/>
              <a:buChar char="•"/>
            </a:pPr>
            <a:r>
              <a:rPr lang="en-GB" dirty="0"/>
              <a:t>Severe Metabolic Acidosis</a:t>
            </a:r>
          </a:p>
          <a:p>
            <a:pPr marL="1028700" lvl="1">
              <a:buFont typeface="Arial" panose="020B0604020202020204" pitchFamily="34" charset="0"/>
              <a:buChar char="•"/>
            </a:pPr>
            <a:r>
              <a:rPr lang="en-GB" dirty="0"/>
              <a:t>Diabetes</a:t>
            </a:r>
          </a:p>
          <a:p>
            <a:pPr marL="1028700" lvl="1">
              <a:buFont typeface="Arial" panose="020B0604020202020204" pitchFamily="34" charset="0"/>
              <a:buChar char="•"/>
            </a:pPr>
            <a:r>
              <a:rPr lang="en-GB" dirty="0"/>
              <a:t>Peripheral Vascular Disease</a:t>
            </a:r>
            <a:endParaRPr lang="en-US" sz="2400" dirty="0"/>
          </a:p>
        </p:txBody>
      </p:sp>
      <p:sp>
        <p:nvSpPr>
          <p:cNvPr id="2" name="Text Placeholder 1"/>
          <p:cNvSpPr>
            <a:spLocks noGrp="1"/>
          </p:cNvSpPr>
          <p:nvPr>
            <p:ph type="body" sz="quarter" idx="10"/>
          </p:nvPr>
        </p:nvSpPr>
        <p:spPr>
          <a:xfrm>
            <a:off x="527284" y="476671"/>
            <a:ext cx="8125397" cy="983639"/>
          </a:xfrm>
        </p:spPr>
        <p:txBody>
          <a:bodyPr/>
          <a:lstStyle/>
          <a:p>
            <a:r>
              <a:rPr lang="en-US" sz="3200" dirty="0"/>
              <a:t>Contraindications, special warnings, and precautions in the context of Septic Shock</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rotWithShape="1">
          <a:blip r:embed="rId4" cstate="print"/>
          <a:srcRect l="37328" t="12119" r="37404" b="24990"/>
          <a:stretch/>
        </p:blipFill>
        <p:spPr>
          <a:xfrm>
            <a:off x="8713318" y="1438768"/>
            <a:ext cx="3140093" cy="4396132"/>
          </a:xfrm>
          <a:prstGeom prst="rect">
            <a:avLst/>
          </a:prstGeom>
          <a:ln w="19050">
            <a:solidFill>
              <a:schemeClr val="tx1"/>
            </a:solidFill>
          </a:ln>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32</a:t>
            </a:r>
          </a:p>
        </p:txBody>
      </p:sp>
    </p:spTree>
    <p:extLst>
      <p:ext uri="{BB962C8B-B14F-4D97-AF65-F5344CB8AC3E}">
        <p14:creationId xmlns:p14="http://schemas.microsoft.com/office/powerpoint/2010/main" val="38447788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207970" y="1466710"/>
            <a:ext cx="11824373" cy="4248869"/>
          </a:xfrm>
        </p:spPr>
        <p:txBody>
          <a:bodyPr/>
          <a:lstStyle/>
          <a:p>
            <a:pPr marL="342900" indent="-342900">
              <a:buFont typeface="Arial" panose="020B0604020202020204" pitchFamily="34" charset="0"/>
              <a:buChar char="•"/>
            </a:pPr>
            <a:r>
              <a:rPr lang="en-GB" sz="2400" dirty="0"/>
              <a:t>No </a:t>
            </a:r>
            <a:r>
              <a:rPr lang="en-GB" sz="2400" b="1" dirty="0"/>
              <a:t>additional</a:t>
            </a:r>
            <a:r>
              <a:rPr lang="en-GB" sz="2400" dirty="0"/>
              <a:t> beta blockers should be prescribed for the duration of the ICU stay.</a:t>
            </a:r>
            <a:endParaRPr lang="en-GB" sz="2400" b="1" dirty="0"/>
          </a:p>
          <a:p>
            <a:pPr marL="342900" indent="-342900">
              <a:buFont typeface="Arial" panose="020B0604020202020204" pitchFamily="34" charset="0"/>
              <a:buChar char="•"/>
            </a:pPr>
            <a:r>
              <a:rPr lang="en-GB" sz="2400" b="1" dirty="0"/>
              <a:t>If the treating clinician deems beta blockade necessary, a </a:t>
            </a:r>
            <a:r>
              <a:rPr lang="en-GB" sz="2400" b="1" u="sng" dirty="0"/>
              <a:t>protocol deviation form </a:t>
            </a:r>
            <a:r>
              <a:rPr lang="en-GB" sz="2400" b="1" dirty="0"/>
              <a:t>must be completed on the e-CRF.</a:t>
            </a:r>
          </a:p>
          <a:p>
            <a:pPr marL="342900" indent="-342900">
              <a:buFont typeface="Arial" panose="020B0604020202020204" pitchFamily="34" charset="0"/>
              <a:buChar char="•"/>
            </a:pPr>
            <a:r>
              <a:rPr lang="en-GB" sz="2400" dirty="0"/>
              <a:t>If a beta blocker has been administered for a pre-exisiting condition regardless of which arm they are randomised to, it can be </a:t>
            </a:r>
            <a:r>
              <a:rPr lang="en-GB" sz="2400" b="1" dirty="0"/>
              <a:t>continued. </a:t>
            </a:r>
            <a:endParaRPr lang="en-GB" sz="2400" dirty="0"/>
          </a:p>
          <a:p>
            <a:pPr marL="342900" indent="-342900">
              <a:buFont typeface="Arial" panose="020B0604020202020204" pitchFamily="34" charset="0"/>
              <a:buChar char="•"/>
            </a:pPr>
            <a:r>
              <a:rPr lang="en-GB" sz="2400" b="1" dirty="0"/>
              <a:t>However, </a:t>
            </a:r>
            <a:r>
              <a:rPr lang="en-GB" sz="2400" dirty="0"/>
              <a:t>if a patient is receiving a beta blocker for </a:t>
            </a:r>
            <a:r>
              <a:rPr lang="en-GB" sz="2400" u="sng" dirty="0"/>
              <a:t>Atrial Fibrillation </a:t>
            </a:r>
            <a:r>
              <a:rPr lang="en-GB" sz="2400" dirty="0"/>
              <a:t>in the current episode of septic shock, it should be </a:t>
            </a:r>
            <a:r>
              <a:rPr lang="en-GB" sz="2400" b="1" dirty="0"/>
              <a:t>discontinued. </a:t>
            </a:r>
          </a:p>
          <a:p>
            <a:pPr marL="342900" indent="-342900">
              <a:buFont typeface="Arial" panose="020B0604020202020204" pitchFamily="34" charset="0"/>
              <a:buChar char="•"/>
            </a:pPr>
            <a:r>
              <a:rPr lang="en-GB" sz="2400" dirty="0"/>
              <a:t>AF must be treated with Magnesium, Potassium and Amiodarone.</a:t>
            </a:r>
          </a:p>
          <a:p>
            <a:pPr marL="342900" indent="-342900">
              <a:buFont typeface="Arial" panose="020B0604020202020204" pitchFamily="34" charset="0"/>
              <a:buChar char="•"/>
            </a:pPr>
            <a:r>
              <a:rPr lang="en-GB" sz="2400" dirty="0"/>
              <a:t>Decision to continue or stop pre-existing blockade remains at the discretion of the treating clinician.</a:t>
            </a:r>
          </a:p>
          <a:p>
            <a:endParaRPr lang="en-GB" sz="2800" dirty="0"/>
          </a:p>
          <a:p>
            <a:pPr marL="342900" indent="-342900">
              <a:buFont typeface="Arial" panose="020B0604020202020204" pitchFamily="34" charset="0"/>
              <a:buChar char="•"/>
            </a:pPr>
            <a:endParaRPr lang="en-US" sz="2400" b="1" dirty="0"/>
          </a:p>
          <a:p>
            <a:endParaRPr lang="en-US" dirty="0"/>
          </a:p>
        </p:txBody>
      </p:sp>
      <p:sp>
        <p:nvSpPr>
          <p:cNvPr id="2" name="Text Placeholder 1"/>
          <p:cNvSpPr>
            <a:spLocks noGrp="1"/>
          </p:cNvSpPr>
          <p:nvPr>
            <p:ph type="body" sz="quarter" idx="10"/>
          </p:nvPr>
        </p:nvSpPr>
        <p:spPr>
          <a:xfrm>
            <a:off x="207970" y="256024"/>
            <a:ext cx="11233355" cy="648816"/>
          </a:xfrm>
        </p:spPr>
        <p:txBody>
          <a:bodyPr/>
          <a:lstStyle/>
          <a:p>
            <a:r>
              <a:rPr lang="en-US" dirty="0"/>
              <a:t>Concomitant illnesses</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0996820" y="46004"/>
            <a:ext cx="1208314" cy="369332"/>
          </a:xfrm>
          <a:prstGeom prst="rect">
            <a:avLst/>
          </a:prstGeom>
          <a:noFill/>
        </p:spPr>
        <p:txBody>
          <a:bodyPr wrap="square" rtlCol="0">
            <a:spAutoFit/>
          </a:bodyPr>
          <a:lstStyle/>
          <a:p>
            <a:r>
              <a:rPr lang="en-GB" dirty="0"/>
              <a:t>Slide 33</a:t>
            </a:r>
          </a:p>
        </p:txBody>
      </p:sp>
    </p:spTree>
    <p:extLst>
      <p:ext uri="{BB962C8B-B14F-4D97-AF65-F5344CB8AC3E}">
        <p14:creationId xmlns:p14="http://schemas.microsoft.com/office/powerpoint/2010/main" val="22134225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324465" y="1515879"/>
            <a:ext cx="11436164" cy="4405336"/>
          </a:xfrm>
        </p:spPr>
        <p:txBody>
          <a:bodyPr/>
          <a:lstStyle/>
          <a:p>
            <a:pPr marL="342900" indent="-342900">
              <a:buFont typeface="Arial" panose="020B0604020202020204" pitchFamily="34" charset="0"/>
              <a:buChar char="•"/>
            </a:pPr>
            <a:r>
              <a:rPr lang="en-GB" sz="2400" dirty="0"/>
              <a:t>Antihypertensive agents used in caution with Landiolol</a:t>
            </a:r>
          </a:p>
          <a:p>
            <a:pPr marL="342900" indent="-342900">
              <a:buFont typeface="Arial" panose="020B0604020202020204" pitchFamily="34" charset="0"/>
              <a:buChar char="•"/>
            </a:pPr>
            <a:r>
              <a:rPr lang="en-GB" sz="2400" dirty="0"/>
              <a:t>Verapamil or diltiazem not recommended with atrioventricular conduction abnormalities</a:t>
            </a:r>
          </a:p>
          <a:p>
            <a:pPr marL="342900" indent="-342900">
              <a:buFont typeface="Arial" panose="020B0604020202020204" pitchFamily="34" charset="0"/>
              <a:buChar char="•"/>
            </a:pPr>
            <a:r>
              <a:rPr lang="en-GB" sz="2400" dirty="0"/>
              <a:t>Catecholamine-depleting agents or antisympathomimetic agents may have an additive effect when concomitantly administered with landiolol with marked hypotension and bradycardia.</a:t>
            </a:r>
          </a:p>
          <a:p>
            <a:pPr marL="342900" indent="-342900">
              <a:buFont typeface="Arial" panose="020B0604020202020204" pitchFamily="34" charset="0"/>
              <a:buChar char="•"/>
            </a:pPr>
            <a:r>
              <a:rPr lang="en-GB" sz="2400" dirty="0"/>
              <a:t>Anaesthetists should be made aware that landiolol enhances the hypotensive effects of anaesthetic agents.</a:t>
            </a:r>
          </a:p>
          <a:p>
            <a:pPr marL="342900" indent="-342900">
              <a:buFont typeface="Arial" panose="020B0604020202020204" pitchFamily="34" charset="0"/>
              <a:buChar char="•"/>
            </a:pPr>
            <a:r>
              <a:rPr lang="en-GB" sz="2400" dirty="0"/>
              <a:t>Landiolol is metabolised by plasma esterases; drugs such as suxamethonium may decrease the metabolism of landiolol leading to an enhanced bradycardic effect.</a:t>
            </a:r>
            <a:br>
              <a:rPr lang="en-GB" sz="2800" dirty="0"/>
            </a:br>
            <a:endParaRPr lang="en-GB" sz="2800" dirty="0"/>
          </a:p>
          <a:p>
            <a:pPr marL="342900" indent="-342900">
              <a:buFont typeface="Wingdings" panose="05000000000000000000" pitchFamily="2" charset="2"/>
              <a:buChar char="Ø"/>
            </a:pPr>
            <a:endParaRPr lang="en-GB" sz="2400" dirty="0"/>
          </a:p>
          <a:p>
            <a:pPr marL="342900" indent="-342900">
              <a:buFont typeface="Wingdings" panose="05000000000000000000" pitchFamily="2" charset="2"/>
              <a:buChar char="Ø"/>
            </a:pPr>
            <a:endParaRPr lang="en-GB" sz="2400" dirty="0"/>
          </a:p>
          <a:p>
            <a:pPr marL="342900" indent="-342900">
              <a:buFont typeface="Wingdings" panose="05000000000000000000" pitchFamily="2" charset="2"/>
              <a:buChar char="Ø"/>
            </a:pPr>
            <a:endParaRPr lang="en-US" sz="3200" dirty="0"/>
          </a:p>
          <a:p>
            <a:endParaRPr lang="en-US" dirty="0"/>
          </a:p>
        </p:txBody>
      </p:sp>
      <p:sp>
        <p:nvSpPr>
          <p:cNvPr id="2" name="Text Placeholder 1"/>
          <p:cNvSpPr>
            <a:spLocks noGrp="1"/>
          </p:cNvSpPr>
          <p:nvPr>
            <p:ph type="body" sz="quarter" idx="10"/>
          </p:nvPr>
        </p:nvSpPr>
        <p:spPr/>
        <p:txBody>
          <a:bodyPr/>
          <a:lstStyle/>
          <a:p>
            <a:r>
              <a:rPr lang="en-US" dirty="0"/>
              <a:t>Concomitant medications</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34</a:t>
            </a:r>
          </a:p>
        </p:txBody>
      </p:sp>
    </p:spTree>
    <p:extLst>
      <p:ext uri="{BB962C8B-B14F-4D97-AF65-F5344CB8AC3E}">
        <p14:creationId xmlns:p14="http://schemas.microsoft.com/office/powerpoint/2010/main" val="24916392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527381" y="1340371"/>
            <a:ext cx="11233248" cy="4405336"/>
          </a:xfrm>
        </p:spPr>
        <p:txBody>
          <a:bodyPr/>
          <a:lstStyle/>
          <a:p>
            <a:r>
              <a:rPr lang="en-GB" sz="2400" dirty="0"/>
              <a:t>Name of product:  	</a:t>
            </a:r>
            <a:r>
              <a:rPr lang="en-GB" sz="2400" b="1" dirty="0"/>
              <a:t>Landiolol hydrochloride 300 mg</a:t>
            </a:r>
            <a:r>
              <a:rPr lang="en-GB" sz="2400" dirty="0"/>
              <a:t> lyophilised powder </a:t>
            </a:r>
          </a:p>
          <a:p>
            <a:r>
              <a:rPr lang="en-GB" sz="2400" dirty="0"/>
              <a:t>Formulation: 		300 mg powder for solution for injection and infusion</a:t>
            </a:r>
          </a:p>
          <a:p>
            <a:r>
              <a:rPr lang="en-GB" sz="2400" dirty="0">
                <a:solidFill>
                  <a:srgbClr val="FF0000"/>
                </a:solidFill>
              </a:rPr>
              <a:t>Maximum Dosage:	40µg/kg/min</a:t>
            </a:r>
          </a:p>
          <a:p>
            <a:r>
              <a:rPr lang="en-GB" sz="2400" dirty="0"/>
              <a:t>Indication: 		Landiolol is a beta blocker used for supraventricular tachycardia 				and for the rapid control of ventricular rate in patients with atrial 				fibrillation or atrial flutter in perioperative, postoperative, or other 			circumstances where short-term control of the ventricular rate 				with a short acting agent is desirable. Landiolol is also indicated in 				non-compensatory sinus tachycardia where, in the physician’s 				judgment the rapid heart rate requires specific intervention. </a:t>
            </a:r>
          </a:p>
          <a:p>
            <a:r>
              <a:rPr lang="en-GB" sz="2400" dirty="0"/>
              <a:t>Licensing status:	Approved for use in Europe, not currently licensed in the UK</a:t>
            </a:r>
          </a:p>
          <a:p>
            <a:endParaRPr lang="en-GB" sz="2400" dirty="0"/>
          </a:p>
          <a:p>
            <a:endParaRPr lang="en-US" sz="3200" dirty="0"/>
          </a:p>
          <a:p>
            <a:endParaRPr lang="en-US" dirty="0"/>
          </a:p>
        </p:txBody>
      </p:sp>
      <p:sp>
        <p:nvSpPr>
          <p:cNvPr id="2" name="Text Placeholder 1"/>
          <p:cNvSpPr>
            <a:spLocks noGrp="1"/>
          </p:cNvSpPr>
          <p:nvPr>
            <p:ph type="body" sz="quarter" idx="10"/>
          </p:nvPr>
        </p:nvSpPr>
        <p:spPr/>
        <p:txBody>
          <a:bodyPr/>
          <a:lstStyle/>
          <a:p>
            <a:r>
              <a:rPr lang="en-US" dirty="0"/>
              <a:t>What is the IMP?</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35</a:t>
            </a:r>
          </a:p>
        </p:txBody>
      </p:sp>
    </p:spTree>
    <p:extLst>
      <p:ext uri="{BB962C8B-B14F-4D97-AF65-F5344CB8AC3E}">
        <p14:creationId xmlns:p14="http://schemas.microsoft.com/office/powerpoint/2010/main" val="13323630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Where does the IMP come from?</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4" cstate="print"/>
          <a:stretch>
            <a:fillRect/>
          </a:stretch>
        </p:blipFill>
        <p:spPr>
          <a:xfrm>
            <a:off x="8848876" y="1886894"/>
            <a:ext cx="2677239" cy="626795"/>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66145" y="2941852"/>
            <a:ext cx="2169213" cy="395070"/>
          </a:xfrm>
          <a:prstGeom prst="rect">
            <a:avLst/>
          </a:prstGeom>
        </p:spPr>
      </p:pic>
      <p:pic>
        <p:nvPicPr>
          <p:cNvPr id="7" name="Picture 6"/>
          <p:cNvPicPr>
            <a:picLocks noChangeAspect="1"/>
          </p:cNvPicPr>
          <p:nvPr/>
        </p:nvPicPr>
        <p:blipFill rotWithShape="1">
          <a:blip r:embed="rId6" cstate="print">
            <a:extLst>
              <a:ext uri="{28A0092B-C50C-407E-A947-70E740481C1C}">
                <a14:useLocalDpi xmlns:a14="http://schemas.microsoft.com/office/drawing/2010/main" val="0"/>
              </a:ext>
            </a:extLst>
          </a:blip>
          <a:srcRect t="12363" b="22524"/>
          <a:stretch/>
        </p:blipFill>
        <p:spPr>
          <a:xfrm>
            <a:off x="8930254" y="4418465"/>
            <a:ext cx="1494391" cy="973049"/>
          </a:xfrm>
          <a:prstGeom prst="rect">
            <a:avLst/>
          </a:prstGeom>
        </p:spPr>
      </p:pic>
      <p:pic>
        <p:nvPicPr>
          <p:cNvPr id="9" name="Picture 8"/>
          <p:cNvPicPr>
            <a:picLocks noChangeAspect="1"/>
          </p:cNvPicPr>
          <p:nvPr/>
        </p:nvPicPr>
        <p:blipFill rotWithShape="1">
          <a:blip r:embed="rId7" cstate="print">
            <a:extLst>
              <a:ext uri="{28A0092B-C50C-407E-A947-70E740481C1C}">
                <a14:useLocalDpi xmlns:a14="http://schemas.microsoft.com/office/drawing/2010/main" val="0"/>
              </a:ext>
            </a:extLst>
          </a:blip>
          <a:srcRect t="28252" b="29425"/>
          <a:stretch/>
        </p:blipFill>
        <p:spPr>
          <a:xfrm>
            <a:off x="8964686" y="3628956"/>
            <a:ext cx="1656553" cy="701097"/>
          </a:xfrm>
          <a:prstGeom prst="rect">
            <a:avLst/>
          </a:prstGeom>
        </p:spPr>
      </p:pic>
      <p:sp>
        <p:nvSpPr>
          <p:cNvPr id="10" name="TextBox 9"/>
          <p:cNvSpPr txBox="1"/>
          <p:nvPr/>
        </p:nvSpPr>
        <p:spPr>
          <a:xfrm>
            <a:off x="10983686" y="13031"/>
            <a:ext cx="1208314" cy="369332"/>
          </a:xfrm>
          <a:prstGeom prst="rect">
            <a:avLst/>
          </a:prstGeom>
          <a:noFill/>
        </p:spPr>
        <p:txBody>
          <a:bodyPr wrap="square" rtlCol="0">
            <a:spAutoFit/>
          </a:bodyPr>
          <a:lstStyle/>
          <a:p>
            <a:r>
              <a:rPr lang="en-GB" dirty="0"/>
              <a:t>Slide 36</a:t>
            </a:r>
          </a:p>
        </p:txBody>
      </p:sp>
      <p:graphicFrame>
        <p:nvGraphicFramePr>
          <p:cNvPr id="8" name="Diagram 7"/>
          <p:cNvGraphicFramePr/>
          <p:nvPr>
            <p:extLst>
              <p:ext uri="{D42A27DB-BD31-4B8C-83A1-F6EECF244321}">
                <p14:modId xmlns:p14="http://schemas.microsoft.com/office/powerpoint/2010/main" val="70102456"/>
              </p:ext>
            </p:extLst>
          </p:nvPr>
        </p:nvGraphicFramePr>
        <p:xfrm>
          <a:off x="527284" y="1783636"/>
          <a:ext cx="8102575" cy="385036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8038103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p:txBody>
          <a:bodyPr/>
          <a:lstStyle/>
          <a:p>
            <a:pPr marL="342900" indent="-342900">
              <a:buFont typeface="Wingdings" panose="05000000000000000000" pitchFamily="2" charset="2"/>
              <a:buChar char="Ø"/>
            </a:pPr>
            <a:endParaRPr lang="en-GB" sz="2400" dirty="0"/>
          </a:p>
          <a:p>
            <a:pPr marL="342900" indent="-342900">
              <a:buFont typeface="Wingdings" panose="05000000000000000000" pitchFamily="2" charset="2"/>
              <a:buChar char="Ø"/>
            </a:pPr>
            <a:endParaRPr lang="en-GB" sz="2400" dirty="0"/>
          </a:p>
          <a:p>
            <a:pPr marL="342900" indent="-342900">
              <a:buFont typeface="Wingdings" panose="05000000000000000000" pitchFamily="2" charset="2"/>
              <a:buChar char="Ø"/>
            </a:pPr>
            <a:endParaRPr lang="en-GB" sz="2400" dirty="0"/>
          </a:p>
          <a:p>
            <a:pPr marL="342900" indent="-342900">
              <a:buFont typeface="Wingdings" panose="05000000000000000000" pitchFamily="2" charset="2"/>
              <a:buChar char="Ø"/>
            </a:pPr>
            <a:endParaRPr lang="en-US" sz="3200" dirty="0"/>
          </a:p>
          <a:p>
            <a:endParaRPr lang="en-US" dirty="0"/>
          </a:p>
        </p:txBody>
      </p:sp>
      <p:sp>
        <p:nvSpPr>
          <p:cNvPr id="2" name="Text Placeholder 1"/>
          <p:cNvSpPr>
            <a:spLocks noGrp="1"/>
          </p:cNvSpPr>
          <p:nvPr>
            <p:ph type="body" sz="quarter" idx="10"/>
          </p:nvPr>
        </p:nvSpPr>
        <p:spPr/>
        <p:txBody>
          <a:bodyPr/>
          <a:lstStyle/>
          <a:p>
            <a:r>
              <a:rPr lang="en-US" dirty="0"/>
              <a:t>What does the IMP look like?</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0" name="Imagen 1" descr="C:\Users\icanal\Desktop\Pic vial.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8268" y="1775797"/>
            <a:ext cx="4950962" cy="3717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1" name="Imagen 4" descr="C:\Users\icanal\Desktop\Pic small box open.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31414" y="1771642"/>
            <a:ext cx="4949374" cy="3721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0983686" y="13031"/>
            <a:ext cx="1208314" cy="369332"/>
          </a:xfrm>
          <a:prstGeom prst="rect">
            <a:avLst/>
          </a:prstGeom>
          <a:noFill/>
        </p:spPr>
        <p:txBody>
          <a:bodyPr wrap="square" rtlCol="0">
            <a:spAutoFit/>
          </a:bodyPr>
          <a:lstStyle/>
          <a:p>
            <a:r>
              <a:rPr lang="en-GB" dirty="0"/>
              <a:t>Slide 37</a:t>
            </a:r>
          </a:p>
        </p:txBody>
      </p:sp>
    </p:spTree>
    <p:extLst>
      <p:ext uri="{BB962C8B-B14F-4D97-AF65-F5344CB8AC3E}">
        <p14:creationId xmlns:p14="http://schemas.microsoft.com/office/powerpoint/2010/main" val="34188658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527274" y="1426141"/>
            <a:ext cx="11039309" cy="3472959"/>
          </a:xfrm>
        </p:spPr>
        <p:txBody>
          <a:bodyPr/>
          <a:lstStyle/>
          <a:p>
            <a:pPr marL="342900" indent="-342900">
              <a:buFont typeface="Arial" panose="020B0604020202020204" pitchFamily="34" charset="0"/>
              <a:buChar char="•"/>
            </a:pPr>
            <a:r>
              <a:rPr lang="en-GB" sz="3200" dirty="0"/>
              <a:t>Refer to </a:t>
            </a:r>
            <a:r>
              <a:rPr lang="en-GB" sz="3200" b="1" dirty="0"/>
              <a:t>IMP Management Manual </a:t>
            </a:r>
            <a:r>
              <a:rPr lang="en-GB" sz="3200" dirty="0"/>
              <a:t>and </a:t>
            </a:r>
            <a:r>
              <a:rPr lang="en-GB" sz="3200" b="1" dirty="0"/>
              <a:t>Trial Protocol </a:t>
            </a:r>
            <a:r>
              <a:rPr lang="en-GB" sz="3200" dirty="0"/>
              <a:t>for full details.</a:t>
            </a:r>
          </a:p>
          <a:p>
            <a:pPr marL="342900" indent="-342900">
              <a:buFont typeface="Arial" panose="020B0604020202020204" pitchFamily="34" charset="0"/>
              <a:buChar char="•"/>
            </a:pPr>
            <a:r>
              <a:rPr lang="en-GB" sz="3200" dirty="0"/>
              <a:t>IMP is refrigerated (must be stored between 2°C and 8°C)</a:t>
            </a:r>
          </a:p>
          <a:p>
            <a:pPr marL="342900" indent="-342900">
              <a:buFont typeface="Arial" panose="020B0604020202020204" pitchFamily="34" charset="0"/>
              <a:buChar char="•"/>
            </a:pPr>
            <a:r>
              <a:rPr lang="en-GB" sz="3200" dirty="0"/>
              <a:t>Reconstituted drug must not be frozen.</a:t>
            </a:r>
          </a:p>
          <a:p>
            <a:pPr marL="342900" indent="-342900">
              <a:buFont typeface="Arial" panose="020B0604020202020204" pitchFamily="34" charset="0"/>
              <a:buChar char="•"/>
            </a:pPr>
            <a:r>
              <a:rPr lang="en-GB" sz="3200" dirty="0"/>
              <a:t>A </a:t>
            </a:r>
            <a:r>
              <a:rPr lang="en-GB" sz="3200" b="1" dirty="0"/>
              <a:t>calibrated</a:t>
            </a:r>
            <a:r>
              <a:rPr lang="en-GB" sz="3200" dirty="0"/>
              <a:t> thermometer must be used on ICU and in pharmacy to monitor IMP stock as per MHRA guidance</a:t>
            </a:r>
          </a:p>
          <a:p>
            <a:pPr marL="342900" indent="-342900">
              <a:buFont typeface="Arial" panose="020B0604020202020204" pitchFamily="34" charset="0"/>
              <a:buChar char="•"/>
            </a:pPr>
            <a:r>
              <a:rPr lang="en-GB" sz="3200" dirty="0"/>
              <a:t>Ensure calibration certificates are sent to WCTU and filed in investigator site file.  </a:t>
            </a:r>
          </a:p>
          <a:p>
            <a:pPr marL="342900" indent="-342900">
              <a:buFont typeface="Arial" panose="020B0604020202020204" pitchFamily="34" charset="0"/>
              <a:buChar char="•"/>
            </a:pPr>
            <a:endParaRPr lang="en-GB" sz="3200" dirty="0"/>
          </a:p>
          <a:p>
            <a:endParaRPr lang="en-GB" sz="2400" dirty="0"/>
          </a:p>
          <a:p>
            <a:pPr marL="342900" indent="-342900">
              <a:buFont typeface="Wingdings" panose="05000000000000000000" pitchFamily="2" charset="2"/>
              <a:buChar char="Ø"/>
            </a:pPr>
            <a:endParaRPr lang="en-GB" sz="2400" dirty="0"/>
          </a:p>
          <a:p>
            <a:pPr marL="342900" indent="-342900">
              <a:buFont typeface="Wingdings" panose="05000000000000000000" pitchFamily="2" charset="2"/>
              <a:buChar char="Ø"/>
            </a:pPr>
            <a:endParaRPr lang="en-US" sz="3200" dirty="0"/>
          </a:p>
          <a:p>
            <a:endParaRPr lang="en-US" dirty="0"/>
          </a:p>
        </p:txBody>
      </p:sp>
      <p:sp>
        <p:nvSpPr>
          <p:cNvPr id="2" name="Text Placeholder 1"/>
          <p:cNvSpPr>
            <a:spLocks noGrp="1"/>
          </p:cNvSpPr>
          <p:nvPr>
            <p:ph type="body" sz="quarter" idx="10"/>
          </p:nvPr>
        </p:nvSpPr>
        <p:spPr>
          <a:xfrm>
            <a:off x="527274" y="468133"/>
            <a:ext cx="11233355" cy="648816"/>
          </a:xfrm>
        </p:spPr>
        <p:txBody>
          <a:bodyPr/>
          <a:lstStyle/>
          <a:p>
            <a:r>
              <a:rPr lang="en-US" dirty="0"/>
              <a:t>How is the IMP being used?</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38</a:t>
            </a:r>
          </a:p>
        </p:txBody>
      </p:sp>
    </p:spTree>
    <p:extLst>
      <p:ext uri="{BB962C8B-B14F-4D97-AF65-F5344CB8AC3E}">
        <p14:creationId xmlns:p14="http://schemas.microsoft.com/office/powerpoint/2010/main" val="2962483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47844" y="193766"/>
            <a:ext cx="3986005" cy="2336751"/>
          </a:xfrm>
        </p:spPr>
        <p:txBody>
          <a:bodyPr/>
          <a:lstStyle/>
          <a:p>
            <a:r>
              <a:rPr lang="en-US" sz="3200" dirty="0"/>
              <a:t>Reporting temperature excursions</a:t>
            </a:r>
          </a:p>
        </p:txBody>
      </p:sp>
      <p:cxnSp>
        <p:nvCxnSpPr>
          <p:cNvPr id="24" name="Straight Connector 23"/>
          <p:cNvCxnSpPr/>
          <p:nvPr/>
        </p:nvCxnSpPr>
        <p:spPr>
          <a:xfrm>
            <a:off x="3831771" y="5970115"/>
            <a:ext cx="159658" cy="0"/>
          </a:xfrm>
          <a:prstGeom prst="line">
            <a:avLst/>
          </a:prstGeom>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0983686" y="9100"/>
            <a:ext cx="1208314" cy="369332"/>
          </a:xfrm>
          <a:prstGeom prst="rect">
            <a:avLst/>
          </a:prstGeom>
          <a:noFill/>
        </p:spPr>
        <p:txBody>
          <a:bodyPr wrap="square" rtlCol="0">
            <a:spAutoFit/>
          </a:bodyPr>
          <a:lstStyle/>
          <a:p>
            <a:r>
              <a:rPr lang="en-GB" dirty="0"/>
              <a:t>Slide 39</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3849" y="82866"/>
            <a:ext cx="5013956" cy="6601710"/>
          </a:xfrm>
          <a:prstGeom prst="rect">
            <a:avLst/>
          </a:prstGeom>
        </p:spPr>
      </p:pic>
    </p:spTree>
    <p:extLst>
      <p:ext uri="{BB962C8B-B14F-4D97-AF65-F5344CB8AC3E}">
        <p14:creationId xmlns:p14="http://schemas.microsoft.com/office/powerpoint/2010/main" val="2374969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jamanetwork.com/data/journals/jama/928404/jpc130009f2.png"/>
          <p:cNvPicPr>
            <a:picLocks noChangeAspect="1" noChangeArrowheads="1"/>
          </p:cNvPicPr>
          <p:nvPr/>
        </p:nvPicPr>
        <p:blipFill>
          <a:blip r:embed="rId3" cstate="print"/>
          <a:srcRect/>
          <a:stretch>
            <a:fillRect/>
          </a:stretch>
        </p:blipFill>
        <p:spPr bwMode="auto">
          <a:xfrm>
            <a:off x="140838" y="2823847"/>
            <a:ext cx="8008409" cy="2807877"/>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3952749" y="5861100"/>
            <a:ext cx="8098971" cy="923330"/>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GB" dirty="0" err="1"/>
              <a:t>Morelli</a:t>
            </a:r>
            <a:r>
              <a:rPr lang="en-GB" dirty="0"/>
              <a:t> A et al</a:t>
            </a:r>
          </a:p>
          <a:p>
            <a:r>
              <a:rPr lang="en-GB" dirty="0"/>
              <a:t>JAMA. 2013 Oct 23;310(16):1683-91. doi:10.1001/jama.2013.278477.</a:t>
            </a:r>
          </a:p>
          <a:p>
            <a:r>
              <a:rPr lang="en-GB" dirty="0"/>
              <a:t>PMID: 24108526</a:t>
            </a:r>
          </a:p>
        </p:txBody>
      </p:sp>
      <p:sp>
        <p:nvSpPr>
          <p:cNvPr id="2" name="Title 1"/>
          <p:cNvSpPr>
            <a:spLocks noGrp="1"/>
          </p:cNvSpPr>
          <p:nvPr>
            <p:ph type="title"/>
          </p:nvPr>
        </p:nvSpPr>
        <p:spPr/>
        <p:txBody>
          <a:bodyPr/>
          <a:lstStyle/>
          <a:p>
            <a:r>
              <a:rPr lang="en-GB" dirty="0"/>
              <a:t>Background</a:t>
            </a:r>
          </a:p>
        </p:txBody>
      </p:sp>
      <p:pic>
        <p:nvPicPr>
          <p:cNvPr id="8" name="Content Placeholder 7"/>
          <p:cNvPicPr>
            <a:picLocks noGrp="1" noChangeAspect="1"/>
          </p:cNvPicPr>
          <p:nvPr>
            <p:ph idx="4294967295"/>
          </p:nvPr>
        </p:nvPicPr>
        <p:blipFill>
          <a:blip r:embed="rId4" cstate="print"/>
          <a:stretch>
            <a:fillRect/>
          </a:stretch>
        </p:blipFill>
        <p:spPr>
          <a:xfrm>
            <a:off x="143033" y="0"/>
            <a:ext cx="7107209" cy="2622049"/>
          </a:xfrm>
          <a:prstGeom prst="rect">
            <a:avLst/>
          </a:prstGeom>
          <a:ln>
            <a:noFill/>
          </a:ln>
          <a:effectLst>
            <a:outerShdw blurRad="292100" dist="139700" dir="2700000" algn="tl" rotWithShape="0">
              <a:srgbClr val="333333">
                <a:alpha val="65000"/>
              </a:srgbClr>
            </a:outerShdw>
          </a:effectLst>
        </p:spPr>
      </p:pic>
      <p:pic>
        <p:nvPicPr>
          <p:cNvPr id="7" name="Picture 2" descr="STRESS_L colour">
            <a:extLst>
              <a:ext uri="{FF2B5EF4-FFF2-40B4-BE49-F238E27FC236}">
                <a16:creationId xmlns:a16="http://schemas.microsoft.com/office/drawing/2014/main" id="{CFA086E6-5DD9-48B7-B547-3DA954F234E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10983686" y="13031"/>
            <a:ext cx="1208314" cy="369332"/>
          </a:xfrm>
          <a:prstGeom prst="rect">
            <a:avLst/>
          </a:prstGeom>
          <a:noFill/>
        </p:spPr>
        <p:txBody>
          <a:bodyPr wrap="square" rtlCol="0">
            <a:spAutoFit/>
          </a:bodyPr>
          <a:lstStyle/>
          <a:p>
            <a:r>
              <a:rPr lang="en-GB" dirty="0"/>
              <a:t>Slide 4</a:t>
            </a:r>
          </a:p>
        </p:txBody>
      </p:sp>
      <p:pic>
        <p:nvPicPr>
          <p:cNvPr id="1026" name="Picture 2"/>
          <p:cNvPicPr>
            <a:picLocks noChangeAspect="1" noChangeArrowheads="1"/>
          </p:cNvPicPr>
          <p:nvPr/>
        </p:nvPicPr>
        <p:blipFill>
          <a:blip r:embed="rId6" cstate="print"/>
          <a:srcRect/>
          <a:stretch>
            <a:fillRect/>
          </a:stretch>
        </p:blipFill>
        <p:spPr bwMode="auto">
          <a:xfrm>
            <a:off x="8266058" y="2708548"/>
            <a:ext cx="3705225" cy="30384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66978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527382" y="1340371"/>
            <a:ext cx="11664617" cy="4248869"/>
          </a:xfrm>
        </p:spPr>
        <p:txBody>
          <a:bodyPr/>
          <a:lstStyle/>
          <a:p>
            <a:pPr marL="342900" indent="-342900">
              <a:buFont typeface="Arial" panose="020B0604020202020204" pitchFamily="34" charset="0"/>
              <a:buChar char="•"/>
            </a:pPr>
            <a:r>
              <a:rPr lang="en-GB" sz="2800" dirty="0"/>
              <a:t>Supplied as lyophilisate in </a:t>
            </a:r>
            <a:r>
              <a:rPr lang="en-GB" sz="2800" u="sng" dirty="0"/>
              <a:t>vials</a:t>
            </a:r>
            <a:r>
              <a:rPr lang="en-GB" sz="2800" dirty="0"/>
              <a:t> with a nominal filling volume of 50 ml containing 300mg landiolol hydrochloride. The IMP is a white to almost white powder for solution for infusion.</a:t>
            </a:r>
          </a:p>
          <a:p>
            <a:pPr marL="342900" indent="-342900">
              <a:buFont typeface="Arial" panose="020B0604020202020204" pitchFamily="34" charset="0"/>
              <a:buChar char="•"/>
            </a:pPr>
            <a:r>
              <a:rPr lang="en-GB" sz="2800" dirty="0"/>
              <a:t>Inactive ingredients Mannitol E421 and Sodium hydroxide (for pH adjustment)</a:t>
            </a:r>
          </a:p>
          <a:p>
            <a:pPr marL="342900" indent="-342900">
              <a:buFont typeface="Arial" panose="020B0604020202020204" pitchFamily="34" charset="0"/>
              <a:buChar char="•"/>
            </a:pPr>
            <a:r>
              <a:rPr lang="en-GB" sz="2800" dirty="0"/>
              <a:t>After reconstitution, each ml contains 6 mg landiolol hydrochloride</a:t>
            </a:r>
          </a:p>
          <a:p>
            <a:pPr marL="342900" indent="-342900">
              <a:buFont typeface="Arial" panose="020B0604020202020204" pitchFamily="34" charset="0"/>
              <a:buChar char="•"/>
            </a:pPr>
            <a:r>
              <a:rPr lang="en-GB" sz="2800" dirty="0"/>
              <a:t>Reconstitute 1 vial with 50 ml of one of the following solutions:</a:t>
            </a:r>
          </a:p>
          <a:p>
            <a:pPr lvl="0">
              <a:spcBef>
                <a:spcPts val="0"/>
              </a:spcBef>
            </a:pPr>
            <a:r>
              <a:rPr lang="en-GB" sz="2800" dirty="0"/>
              <a:t>	</a:t>
            </a:r>
            <a:r>
              <a:rPr lang="en-GB" dirty="0"/>
              <a:t>NaCl 9 mg/ml (0.9%) solution</a:t>
            </a:r>
          </a:p>
          <a:p>
            <a:pPr lvl="0">
              <a:spcBef>
                <a:spcPts val="0"/>
              </a:spcBef>
            </a:pPr>
            <a:r>
              <a:rPr lang="en-GB" dirty="0"/>
              <a:t>	Glucose 50 mg/ml (5%) solution</a:t>
            </a:r>
          </a:p>
          <a:p>
            <a:pPr lvl="0">
              <a:spcBef>
                <a:spcPts val="0"/>
              </a:spcBef>
            </a:pPr>
            <a:r>
              <a:rPr lang="en-GB" dirty="0"/>
              <a:t>	Ringer’s solution</a:t>
            </a:r>
          </a:p>
          <a:p>
            <a:pPr lvl="0">
              <a:spcBef>
                <a:spcPts val="0"/>
              </a:spcBef>
              <a:spcAft>
                <a:spcPts val="600"/>
              </a:spcAft>
            </a:pPr>
            <a:r>
              <a:rPr lang="en-GB" dirty="0"/>
              <a:t>	Ringer-lactate solution</a:t>
            </a:r>
          </a:p>
          <a:p>
            <a:endParaRPr lang="en-GB" dirty="0"/>
          </a:p>
        </p:txBody>
      </p:sp>
      <p:sp>
        <p:nvSpPr>
          <p:cNvPr id="3" name="Text Placeholder 2"/>
          <p:cNvSpPr>
            <a:spLocks noGrp="1"/>
          </p:cNvSpPr>
          <p:nvPr>
            <p:ph type="body" sz="quarter" idx="10"/>
          </p:nvPr>
        </p:nvSpPr>
        <p:spPr/>
        <p:txBody>
          <a:bodyPr/>
          <a:lstStyle/>
          <a:p>
            <a:r>
              <a:rPr lang="en-GB" dirty="0"/>
              <a:t>How is the IMP being used?</a:t>
            </a:r>
          </a:p>
        </p:txBody>
      </p:sp>
      <p:sp>
        <p:nvSpPr>
          <p:cNvPr id="4" name="TextBox 3"/>
          <p:cNvSpPr txBox="1"/>
          <p:nvPr/>
        </p:nvSpPr>
        <p:spPr>
          <a:xfrm>
            <a:off x="10983685" y="0"/>
            <a:ext cx="1208314" cy="369332"/>
          </a:xfrm>
          <a:prstGeom prst="rect">
            <a:avLst/>
          </a:prstGeom>
          <a:noFill/>
        </p:spPr>
        <p:txBody>
          <a:bodyPr wrap="square" rtlCol="0">
            <a:spAutoFit/>
          </a:bodyPr>
          <a:lstStyle/>
          <a:p>
            <a:r>
              <a:rPr lang="en-GB" dirty="0"/>
              <a:t>Slide 40</a:t>
            </a:r>
          </a:p>
        </p:txBody>
      </p:sp>
    </p:spTree>
    <p:extLst>
      <p:ext uri="{BB962C8B-B14F-4D97-AF65-F5344CB8AC3E}">
        <p14:creationId xmlns:p14="http://schemas.microsoft.com/office/powerpoint/2010/main" val="22599349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527336" y="996901"/>
            <a:ext cx="11233248" cy="812234"/>
          </a:xfrm>
        </p:spPr>
        <p:txBody>
          <a:bodyPr/>
          <a:lstStyle/>
          <a:p>
            <a:r>
              <a:rPr lang="en-GB" dirty="0"/>
              <a:t>Conversion table for continuous intravenous infusion: </a:t>
            </a:r>
            <a:r>
              <a:rPr lang="en-GB" b="1" dirty="0"/>
              <a:t>micrograms/kg/min</a:t>
            </a:r>
            <a:r>
              <a:rPr lang="en-GB" dirty="0"/>
              <a:t> to </a:t>
            </a:r>
            <a:br>
              <a:rPr lang="en-GB" dirty="0"/>
            </a:br>
            <a:r>
              <a:rPr lang="en-GB" b="1" dirty="0"/>
              <a:t>ml/h</a:t>
            </a:r>
            <a:r>
              <a:rPr lang="en-GB" dirty="0"/>
              <a:t> (Landiolol hydrocholoride 300 mg/50 ml = </a:t>
            </a:r>
            <a:r>
              <a:rPr lang="en-GB" b="1" u="sng" dirty="0"/>
              <a:t>6 mg/ml strength</a:t>
            </a:r>
            <a:r>
              <a:rPr lang="en-GB" dirty="0"/>
              <a:t>):</a:t>
            </a:r>
            <a:br>
              <a:rPr lang="en-GB" dirty="0"/>
            </a:br>
            <a:endParaRPr lang="en-GB" dirty="0"/>
          </a:p>
          <a:p>
            <a:endParaRPr lang="en-GB" sz="2400" dirty="0"/>
          </a:p>
          <a:p>
            <a:endParaRPr lang="en-GB" sz="2400" dirty="0"/>
          </a:p>
          <a:p>
            <a:pPr marL="342900" indent="-342900">
              <a:buFont typeface="Wingdings" panose="05000000000000000000" pitchFamily="2" charset="2"/>
              <a:buChar char="Ø"/>
            </a:pPr>
            <a:endParaRPr lang="en-US" sz="3200" dirty="0"/>
          </a:p>
          <a:p>
            <a:endParaRPr lang="en-US" dirty="0"/>
          </a:p>
          <a:p>
            <a:endParaRPr lang="en-US" dirty="0"/>
          </a:p>
          <a:p>
            <a:endParaRPr lang="en-US" dirty="0"/>
          </a:p>
          <a:p>
            <a:endParaRPr lang="en-US" sz="2400" dirty="0"/>
          </a:p>
          <a:p>
            <a:endParaRPr lang="en-US" dirty="0"/>
          </a:p>
        </p:txBody>
      </p:sp>
      <p:sp>
        <p:nvSpPr>
          <p:cNvPr id="2" name="Text Placeholder 1"/>
          <p:cNvSpPr>
            <a:spLocks noGrp="1"/>
          </p:cNvSpPr>
          <p:nvPr>
            <p:ph type="body" sz="quarter" idx="10"/>
          </p:nvPr>
        </p:nvSpPr>
        <p:spPr>
          <a:xfrm>
            <a:off x="527282" y="365224"/>
            <a:ext cx="11233355" cy="648816"/>
          </a:xfrm>
        </p:spPr>
        <p:txBody>
          <a:bodyPr/>
          <a:lstStyle/>
          <a:p>
            <a:r>
              <a:rPr lang="en-US" dirty="0"/>
              <a:t>How is the IMP being used?</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Table 2"/>
          <p:cNvGraphicFramePr>
            <a:graphicFrameLocks noGrp="1"/>
          </p:cNvGraphicFramePr>
          <p:nvPr/>
        </p:nvGraphicFramePr>
        <p:xfrm>
          <a:off x="265470" y="1809130"/>
          <a:ext cx="11729876" cy="4041058"/>
        </p:xfrm>
        <a:graphic>
          <a:graphicData uri="http://schemas.openxmlformats.org/drawingml/2006/table">
            <a:tbl>
              <a:tblPr firstRow="1" firstCol="1" bandRow="1">
                <a:tableStyleId>{5C22544A-7EE6-4342-B048-85BDC9FD1C3A}</a:tableStyleId>
              </a:tblPr>
              <a:tblGrid>
                <a:gridCol w="610334">
                  <a:extLst>
                    <a:ext uri="{9D8B030D-6E8A-4147-A177-3AD203B41FA5}">
                      <a16:colId xmlns:a16="http://schemas.microsoft.com/office/drawing/2014/main" val="20000"/>
                    </a:ext>
                  </a:extLst>
                </a:gridCol>
                <a:gridCol w="483239">
                  <a:extLst>
                    <a:ext uri="{9D8B030D-6E8A-4147-A177-3AD203B41FA5}">
                      <a16:colId xmlns:a16="http://schemas.microsoft.com/office/drawing/2014/main" val="20001"/>
                    </a:ext>
                  </a:extLst>
                </a:gridCol>
                <a:gridCol w="483958">
                  <a:extLst>
                    <a:ext uri="{9D8B030D-6E8A-4147-A177-3AD203B41FA5}">
                      <a16:colId xmlns:a16="http://schemas.microsoft.com/office/drawing/2014/main" val="20002"/>
                    </a:ext>
                  </a:extLst>
                </a:gridCol>
                <a:gridCol w="483958">
                  <a:extLst>
                    <a:ext uri="{9D8B030D-6E8A-4147-A177-3AD203B41FA5}">
                      <a16:colId xmlns:a16="http://schemas.microsoft.com/office/drawing/2014/main" val="20003"/>
                    </a:ext>
                  </a:extLst>
                </a:gridCol>
                <a:gridCol w="483239">
                  <a:extLst>
                    <a:ext uri="{9D8B030D-6E8A-4147-A177-3AD203B41FA5}">
                      <a16:colId xmlns:a16="http://schemas.microsoft.com/office/drawing/2014/main" val="20004"/>
                    </a:ext>
                  </a:extLst>
                </a:gridCol>
                <a:gridCol w="483958">
                  <a:extLst>
                    <a:ext uri="{9D8B030D-6E8A-4147-A177-3AD203B41FA5}">
                      <a16:colId xmlns:a16="http://schemas.microsoft.com/office/drawing/2014/main" val="20005"/>
                    </a:ext>
                  </a:extLst>
                </a:gridCol>
                <a:gridCol w="483958">
                  <a:extLst>
                    <a:ext uri="{9D8B030D-6E8A-4147-A177-3AD203B41FA5}">
                      <a16:colId xmlns:a16="http://schemas.microsoft.com/office/drawing/2014/main" val="20006"/>
                    </a:ext>
                  </a:extLst>
                </a:gridCol>
                <a:gridCol w="483239">
                  <a:extLst>
                    <a:ext uri="{9D8B030D-6E8A-4147-A177-3AD203B41FA5}">
                      <a16:colId xmlns:a16="http://schemas.microsoft.com/office/drawing/2014/main" val="20007"/>
                    </a:ext>
                  </a:extLst>
                </a:gridCol>
                <a:gridCol w="483958">
                  <a:extLst>
                    <a:ext uri="{9D8B030D-6E8A-4147-A177-3AD203B41FA5}">
                      <a16:colId xmlns:a16="http://schemas.microsoft.com/office/drawing/2014/main" val="20008"/>
                    </a:ext>
                  </a:extLst>
                </a:gridCol>
                <a:gridCol w="483958">
                  <a:extLst>
                    <a:ext uri="{9D8B030D-6E8A-4147-A177-3AD203B41FA5}">
                      <a16:colId xmlns:a16="http://schemas.microsoft.com/office/drawing/2014/main" val="20009"/>
                    </a:ext>
                  </a:extLst>
                </a:gridCol>
                <a:gridCol w="483239">
                  <a:extLst>
                    <a:ext uri="{9D8B030D-6E8A-4147-A177-3AD203B41FA5}">
                      <a16:colId xmlns:a16="http://schemas.microsoft.com/office/drawing/2014/main" val="20010"/>
                    </a:ext>
                  </a:extLst>
                </a:gridCol>
                <a:gridCol w="483958">
                  <a:extLst>
                    <a:ext uri="{9D8B030D-6E8A-4147-A177-3AD203B41FA5}">
                      <a16:colId xmlns:a16="http://schemas.microsoft.com/office/drawing/2014/main" val="20011"/>
                    </a:ext>
                  </a:extLst>
                </a:gridCol>
                <a:gridCol w="483958">
                  <a:extLst>
                    <a:ext uri="{9D8B030D-6E8A-4147-A177-3AD203B41FA5}">
                      <a16:colId xmlns:a16="http://schemas.microsoft.com/office/drawing/2014/main" val="20012"/>
                    </a:ext>
                  </a:extLst>
                </a:gridCol>
                <a:gridCol w="483958">
                  <a:extLst>
                    <a:ext uri="{9D8B030D-6E8A-4147-A177-3AD203B41FA5}">
                      <a16:colId xmlns:a16="http://schemas.microsoft.com/office/drawing/2014/main" val="20013"/>
                    </a:ext>
                  </a:extLst>
                </a:gridCol>
                <a:gridCol w="483958">
                  <a:extLst>
                    <a:ext uri="{9D8B030D-6E8A-4147-A177-3AD203B41FA5}">
                      <a16:colId xmlns:a16="http://schemas.microsoft.com/office/drawing/2014/main" val="20014"/>
                    </a:ext>
                  </a:extLst>
                </a:gridCol>
                <a:gridCol w="483958">
                  <a:extLst>
                    <a:ext uri="{9D8B030D-6E8A-4147-A177-3AD203B41FA5}">
                      <a16:colId xmlns:a16="http://schemas.microsoft.com/office/drawing/2014/main" val="20015"/>
                    </a:ext>
                  </a:extLst>
                </a:gridCol>
                <a:gridCol w="483958">
                  <a:extLst>
                    <a:ext uri="{9D8B030D-6E8A-4147-A177-3AD203B41FA5}">
                      <a16:colId xmlns:a16="http://schemas.microsoft.com/office/drawing/2014/main" val="20016"/>
                    </a:ext>
                  </a:extLst>
                </a:gridCol>
                <a:gridCol w="483958">
                  <a:extLst>
                    <a:ext uri="{9D8B030D-6E8A-4147-A177-3AD203B41FA5}">
                      <a16:colId xmlns:a16="http://schemas.microsoft.com/office/drawing/2014/main" val="20017"/>
                    </a:ext>
                  </a:extLst>
                </a:gridCol>
                <a:gridCol w="483958">
                  <a:extLst>
                    <a:ext uri="{9D8B030D-6E8A-4147-A177-3AD203B41FA5}">
                      <a16:colId xmlns:a16="http://schemas.microsoft.com/office/drawing/2014/main" val="20018"/>
                    </a:ext>
                  </a:extLst>
                </a:gridCol>
                <a:gridCol w="483958">
                  <a:extLst>
                    <a:ext uri="{9D8B030D-6E8A-4147-A177-3AD203B41FA5}">
                      <a16:colId xmlns:a16="http://schemas.microsoft.com/office/drawing/2014/main" val="20019"/>
                    </a:ext>
                  </a:extLst>
                </a:gridCol>
                <a:gridCol w="483958">
                  <a:extLst>
                    <a:ext uri="{9D8B030D-6E8A-4147-A177-3AD203B41FA5}">
                      <a16:colId xmlns:a16="http://schemas.microsoft.com/office/drawing/2014/main" val="20020"/>
                    </a:ext>
                  </a:extLst>
                </a:gridCol>
                <a:gridCol w="483958">
                  <a:extLst>
                    <a:ext uri="{9D8B030D-6E8A-4147-A177-3AD203B41FA5}">
                      <a16:colId xmlns:a16="http://schemas.microsoft.com/office/drawing/2014/main" val="20021"/>
                    </a:ext>
                  </a:extLst>
                </a:gridCol>
                <a:gridCol w="483958">
                  <a:extLst>
                    <a:ext uri="{9D8B030D-6E8A-4147-A177-3AD203B41FA5}">
                      <a16:colId xmlns:a16="http://schemas.microsoft.com/office/drawing/2014/main" val="20022"/>
                    </a:ext>
                  </a:extLst>
                </a:gridCol>
                <a:gridCol w="475342">
                  <a:extLst>
                    <a:ext uri="{9D8B030D-6E8A-4147-A177-3AD203B41FA5}">
                      <a16:colId xmlns:a16="http://schemas.microsoft.com/office/drawing/2014/main" val="20023"/>
                    </a:ext>
                  </a:extLst>
                </a:gridCol>
              </a:tblGrid>
              <a:tr h="703880">
                <a:tc>
                  <a:txBody>
                    <a:bodyPr/>
                    <a:lstStyle/>
                    <a:p>
                      <a:pPr algn="ctr">
                        <a:lnSpc>
                          <a:spcPct val="107000"/>
                        </a:lnSpc>
                        <a:spcAft>
                          <a:spcPts val="0"/>
                        </a:spcAft>
                      </a:pPr>
                      <a:r>
                        <a:rPr lang="en-GB" sz="1100" dirty="0">
                          <a:effectLst/>
                        </a:rPr>
                        <a:t>Body weight</a:t>
                      </a:r>
                      <a:r>
                        <a:rPr lang="en-GB" sz="1050" dirty="0">
                          <a:effectLst/>
                        </a:rPr>
                        <a:t> (kg)</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200">
                          <a:effectLst/>
                        </a:rPr>
                        <a:t>1 </a:t>
                      </a:r>
                      <a:r>
                        <a:rPr lang="en-GB" sz="1000">
                          <a:effectLst/>
                        </a:rPr>
                        <a:t>mcg/kg/min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200">
                          <a:effectLst/>
                        </a:rPr>
                        <a:t>2</a:t>
                      </a:r>
                      <a:endParaRPr lang="en-GB" sz="1100">
                        <a:effectLst/>
                      </a:endParaRPr>
                    </a:p>
                    <a:p>
                      <a:pPr algn="ctr">
                        <a:lnSpc>
                          <a:spcPct val="107000"/>
                        </a:lnSpc>
                        <a:spcAft>
                          <a:spcPts val="0"/>
                        </a:spcAft>
                      </a:pPr>
                      <a:r>
                        <a:rPr lang="en-GB" sz="1000">
                          <a:effectLst/>
                        </a:rPr>
                        <a:t>mcg/kg/min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200">
                          <a:effectLst/>
                        </a:rPr>
                        <a:t>3</a:t>
                      </a:r>
                      <a:endParaRPr lang="en-GB" sz="1100">
                        <a:effectLst/>
                      </a:endParaRPr>
                    </a:p>
                    <a:p>
                      <a:pPr algn="ctr">
                        <a:lnSpc>
                          <a:spcPct val="107000"/>
                        </a:lnSpc>
                        <a:spcAft>
                          <a:spcPts val="0"/>
                        </a:spcAft>
                      </a:pPr>
                      <a:r>
                        <a:rPr lang="en-GB" sz="1000">
                          <a:effectLst/>
                        </a:rPr>
                        <a:t>mcg/kg/min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200">
                          <a:effectLst/>
                        </a:rPr>
                        <a:t>4</a:t>
                      </a:r>
                      <a:endParaRPr lang="en-GB" sz="1100">
                        <a:effectLst/>
                      </a:endParaRPr>
                    </a:p>
                    <a:p>
                      <a:pPr algn="ctr">
                        <a:lnSpc>
                          <a:spcPct val="107000"/>
                        </a:lnSpc>
                        <a:spcAft>
                          <a:spcPts val="0"/>
                        </a:spcAft>
                      </a:pPr>
                      <a:r>
                        <a:rPr lang="en-GB" sz="1000">
                          <a:effectLst/>
                        </a:rPr>
                        <a:t>mcg/kg/min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200">
                          <a:effectLst/>
                        </a:rPr>
                        <a:t>5</a:t>
                      </a:r>
                      <a:endParaRPr lang="en-GB" sz="1100">
                        <a:effectLst/>
                      </a:endParaRPr>
                    </a:p>
                    <a:p>
                      <a:pPr algn="ctr">
                        <a:lnSpc>
                          <a:spcPct val="107000"/>
                        </a:lnSpc>
                        <a:spcAft>
                          <a:spcPts val="0"/>
                        </a:spcAft>
                      </a:pPr>
                      <a:r>
                        <a:rPr lang="en-GB" sz="1000">
                          <a:effectLst/>
                        </a:rPr>
                        <a:t>mcg/kg/min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200">
                          <a:effectLst/>
                        </a:rPr>
                        <a:t>6</a:t>
                      </a:r>
                      <a:endParaRPr lang="en-GB" sz="1100">
                        <a:effectLst/>
                      </a:endParaRPr>
                    </a:p>
                    <a:p>
                      <a:pPr algn="ctr">
                        <a:lnSpc>
                          <a:spcPct val="107000"/>
                        </a:lnSpc>
                        <a:spcAft>
                          <a:spcPts val="0"/>
                        </a:spcAft>
                      </a:pPr>
                      <a:r>
                        <a:rPr lang="en-GB" sz="1000">
                          <a:effectLst/>
                        </a:rPr>
                        <a:t>mcg/kg/min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200">
                          <a:effectLst/>
                        </a:rPr>
                        <a:t>7</a:t>
                      </a:r>
                      <a:endParaRPr lang="en-GB" sz="1100">
                        <a:effectLst/>
                      </a:endParaRPr>
                    </a:p>
                    <a:p>
                      <a:pPr algn="ctr">
                        <a:lnSpc>
                          <a:spcPct val="107000"/>
                        </a:lnSpc>
                        <a:spcAft>
                          <a:spcPts val="0"/>
                        </a:spcAft>
                      </a:pPr>
                      <a:r>
                        <a:rPr lang="en-GB" sz="1000">
                          <a:effectLst/>
                        </a:rPr>
                        <a:t>mcg/kg/min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200">
                          <a:effectLst/>
                        </a:rPr>
                        <a:t>8</a:t>
                      </a:r>
                      <a:endParaRPr lang="en-GB" sz="1100">
                        <a:effectLst/>
                      </a:endParaRPr>
                    </a:p>
                    <a:p>
                      <a:pPr algn="ctr">
                        <a:lnSpc>
                          <a:spcPct val="107000"/>
                        </a:lnSpc>
                        <a:spcAft>
                          <a:spcPts val="0"/>
                        </a:spcAft>
                      </a:pPr>
                      <a:r>
                        <a:rPr lang="en-GB" sz="1000">
                          <a:effectLst/>
                        </a:rPr>
                        <a:t>mcg/kg/min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200" dirty="0">
                          <a:effectLst/>
                        </a:rPr>
                        <a:t>9</a:t>
                      </a:r>
                      <a:endParaRPr lang="en-GB" sz="1100" dirty="0">
                        <a:effectLst/>
                      </a:endParaRPr>
                    </a:p>
                    <a:p>
                      <a:pPr algn="ctr">
                        <a:lnSpc>
                          <a:spcPct val="107000"/>
                        </a:lnSpc>
                        <a:spcAft>
                          <a:spcPts val="0"/>
                        </a:spcAft>
                      </a:pPr>
                      <a:r>
                        <a:rPr lang="en-GB" sz="1000" dirty="0">
                          <a:effectLst/>
                        </a:rPr>
                        <a:t>mcg/kg/min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200">
                          <a:effectLst/>
                        </a:rPr>
                        <a:t>10</a:t>
                      </a:r>
                      <a:endParaRPr lang="en-GB" sz="1100">
                        <a:effectLst/>
                      </a:endParaRPr>
                    </a:p>
                    <a:p>
                      <a:pPr algn="ctr">
                        <a:lnSpc>
                          <a:spcPct val="107000"/>
                        </a:lnSpc>
                        <a:spcAft>
                          <a:spcPts val="0"/>
                        </a:spcAft>
                      </a:pPr>
                      <a:r>
                        <a:rPr lang="en-GB" sz="1000">
                          <a:effectLst/>
                        </a:rPr>
                        <a:t>mcg/kg/min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200">
                          <a:effectLst/>
                        </a:rPr>
                        <a:t>11</a:t>
                      </a:r>
                      <a:endParaRPr lang="en-GB" sz="1100">
                        <a:effectLst/>
                      </a:endParaRPr>
                    </a:p>
                    <a:p>
                      <a:pPr algn="ctr">
                        <a:lnSpc>
                          <a:spcPct val="107000"/>
                        </a:lnSpc>
                        <a:spcAft>
                          <a:spcPts val="0"/>
                        </a:spcAft>
                      </a:pPr>
                      <a:r>
                        <a:rPr lang="en-GB" sz="1000">
                          <a:effectLst/>
                        </a:rPr>
                        <a:t>mcg/kg/min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200" dirty="0">
                          <a:effectLst/>
                        </a:rPr>
                        <a:t>12</a:t>
                      </a:r>
                      <a:endParaRPr lang="en-GB" sz="1100" dirty="0">
                        <a:effectLst/>
                      </a:endParaRPr>
                    </a:p>
                    <a:p>
                      <a:pPr algn="ctr">
                        <a:lnSpc>
                          <a:spcPct val="107000"/>
                        </a:lnSpc>
                        <a:spcAft>
                          <a:spcPts val="0"/>
                        </a:spcAft>
                      </a:pPr>
                      <a:r>
                        <a:rPr lang="en-GB" sz="1000" dirty="0">
                          <a:effectLst/>
                        </a:rPr>
                        <a:t>mcg/kg/min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200">
                          <a:effectLst/>
                        </a:rPr>
                        <a:t>13</a:t>
                      </a:r>
                      <a:endParaRPr lang="en-GB" sz="1100">
                        <a:effectLst/>
                      </a:endParaRPr>
                    </a:p>
                    <a:p>
                      <a:pPr algn="ctr">
                        <a:lnSpc>
                          <a:spcPct val="107000"/>
                        </a:lnSpc>
                        <a:spcAft>
                          <a:spcPts val="0"/>
                        </a:spcAft>
                      </a:pPr>
                      <a:r>
                        <a:rPr lang="en-GB" sz="1000">
                          <a:effectLst/>
                        </a:rPr>
                        <a:t>mcg/kg/min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200">
                          <a:effectLst/>
                        </a:rPr>
                        <a:t>14</a:t>
                      </a:r>
                      <a:endParaRPr lang="en-GB" sz="1100">
                        <a:effectLst/>
                      </a:endParaRPr>
                    </a:p>
                    <a:p>
                      <a:pPr algn="ctr">
                        <a:lnSpc>
                          <a:spcPct val="107000"/>
                        </a:lnSpc>
                        <a:spcAft>
                          <a:spcPts val="0"/>
                        </a:spcAft>
                      </a:pPr>
                      <a:r>
                        <a:rPr lang="en-GB" sz="1000">
                          <a:effectLst/>
                        </a:rPr>
                        <a:t>mcg/kg/min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200">
                          <a:effectLst/>
                        </a:rPr>
                        <a:t>15</a:t>
                      </a:r>
                      <a:endParaRPr lang="en-GB" sz="1100">
                        <a:effectLst/>
                      </a:endParaRPr>
                    </a:p>
                    <a:p>
                      <a:pPr algn="ctr">
                        <a:lnSpc>
                          <a:spcPct val="107000"/>
                        </a:lnSpc>
                        <a:spcAft>
                          <a:spcPts val="0"/>
                        </a:spcAft>
                      </a:pPr>
                      <a:r>
                        <a:rPr lang="en-GB" sz="1000">
                          <a:effectLst/>
                        </a:rPr>
                        <a:t>mcg/kg/min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200">
                          <a:effectLst/>
                        </a:rPr>
                        <a:t>16</a:t>
                      </a:r>
                      <a:endParaRPr lang="en-GB" sz="1100">
                        <a:effectLst/>
                      </a:endParaRPr>
                    </a:p>
                    <a:p>
                      <a:pPr algn="ctr">
                        <a:lnSpc>
                          <a:spcPct val="107000"/>
                        </a:lnSpc>
                        <a:spcAft>
                          <a:spcPts val="0"/>
                        </a:spcAft>
                      </a:pPr>
                      <a:r>
                        <a:rPr lang="en-GB" sz="1000">
                          <a:effectLst/>
                        </a:rPr>
                        <a:t>mcg/kg/min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200" dirty="0">
                          <a:effectLst/>
                        </a:rPr>
                        <a:t>17</a:t>
                      </a:r>
                      <a:endParaRPr lang="en-GB" sz="1100" dirty="0">
                        <a:effectLst/>
                      </a:endParaRPr>
                    </a:p>
                    <a:p>
                      <a:pPr algn="ctr">
                        <a:lnSpc>
                          <a:spcPct val="107000"/>
                        </a:lnSpc>
                        <a:spcAft>
                          <a:spcPts val="0"/>
                        </a:spcAft>
                      </a:pPr>
                      <a:r>
                        <a:rPr lang="en-GB" sz="1000" dirty="0">
                          <a:effectLst/>
                        </a:rPr>
                        <a:t>mcg/kg/min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200">
                          <a:effectLst/>
                        </a:rPr>
                        <a:t>18</a:t>
                      </a:r>
                      <a:endParaRPr lang="en-GB" sz="1100">
                        <a:effectLst/>
                      </a:endParaRPr>
                    </a:p>
                    <a:p>
                      <a:pPr algn="ctr">
                        <a:lnSpc>
                          <a:spcPct val="107000"/>
                        </a:lnSpc>
                        <a:spcAft>
                          <a:spcPts val="0"/>
                        </a:spcAft>
                      </a:pPr>
                      <a:r>
                        <a:rPr lang="en-GB" sz="1000">
                          <a:effectLst/>
                        </a:rPr>
                        <a:t>mcg/kg/min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200">
                          <a:effectLst/>
                        </a:rPr>
                        <a:t>19</a:t>
                      </a:r>
                      <a:endParaRPr lang="en-GB" sz="1100">
                        <a:effectLst/>
                      </a:endParaRPr>
                    </a:p>
                    <a:p>
                      <a:pPr algn="ctr">
                        <a:lnSpc>
                          <a:spcPct val="107000"/>
                        </a:lnSpc>
                        <a:spcAft>
                          <a:spcPts val="0"/>
                        </a:spcAft>
                      </a:pPr>
                      <a:r>
                        <a:rPr lang="en-GB" sz="1000">
                          <a:effectLst/>
                        </a:rPr>
                        <a:t>mcg/kg/min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200">
                          <a:effectLst/>
                        </a:rPr>
                        <a:t>20</a:t>
                      </a:r>
                      <a:endParaRPr lang="en-GB" sz="1100">
                        <a:effectLst/>
                      </a:endParaRPr>
                    </a:p>
                    <a:p>
                      <a:pPr algn="ctr">
                        <a:lnSpc>
                          <a:spcPct val="107000"/>
                        </a:lnSpc>
                        <a:spcAft>
                          <a:spcPts val="0"/>
                        </a:spcAft>
                      </a:pPr>
                      <a:r>
                        <a:rPr lang="en-GB" sz="1000">
                          <a:effectLst/>
                        </a:rPr>
                        <a:t>mcg/kg/min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200">
                          <a:effectLst/>
                        </a:rPr>
                        <a:t>30</a:t>
                      </a:r>
                      <a:endParaRPr lang="en-GB" sz="1100">
                        <a:effectLst/>
                      </a:endParaRPr>
                    </a:p>
                    <a:p>
                      <a:pPr algn="ctr">
                        <a:lnSpc>
                          <a:spcPct val="107000"/>
                        </a:lnSpc>
                        <a:spcAft>
                          <a:spcPts val="0"/>
                        </a:spcAft>
                      </a:pPr>
                      <a:r>
                        <a:rPr lang="en-GB" sz="1000">
                          <a:effectLst/>
                        </a:rPr>
                        <a:t>mcg/kg/min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200">
                          <a:effectLst/>
                        </a:rPr>
                        <a:t>40</a:t>
                      </a:r>
                      <a:endParaRPr lang="en-GB" sz="1100">
                        <a:effectLst/>
                      </a:endParaRPr>
                    </a:p>
                    <a:p>
                      <a:pPr algn="ctr">
                        <a:lnSpc>
                          <a:spcPct val="107000"/>
                        </a:lnSpc>
                        <a:spcAft>
                          <a:spcPts val="0"/>
                        </a:spcAft>
                      </a:pPr>
                      <a:r>
                        <a:rPr lang="en-GB" sz="1000">
                          <a:effectLst/>
                        </a:rPr>
                        <a:t>mcg/kg/min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05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extLst>
                  <a:ext uri="{0D108BD9-81ED-4DB2-BD59-A6C34878D82A}">
                    <a16:rowId xmlns:a16="http://schemas.microsoft.com/office/drawing/2014/main" val="10000"/>
                  </a:ext>
                </a:extLst>
              </a:tr>
              <a:tr h="256706">
                <a:tc>
                  <a:txBody>
                    <a:bodyPr/>
                    <a:lstStyle/>
                    <a:p>
                      <a:pPr algn="ctr">
                        <a:lnSpc>
                          <a:spcPct val="107000"/>
                        </a:lnSpc>
                        <a:spcAft>
                          <a:spcPts val="0"/>
                        </a:spcAft>
                      </a:pPr>
                      <a:r>
                        <a:rPr lang="en-GB" sz="1100">
                          <a:effectLst/>
                        </a:rPr>
                        <a:t>40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0.4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0.8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2.4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2.8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3.2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3.6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4.0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4.4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4.8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5.2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5.6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6.0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6.4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6.8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7.2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7.6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8.0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12.0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16.0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ml/h</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extLst>
                  <a:ext uri="{0D108BD9-81ED-4DB2-BD59-A6C34878D82A}">
                    <a16:rowId xmlns:a16="http://schemas.microsoft.com/office/drawing/2014/main" val="10001"/>
                  </a:ext>
                </a:extLst>
              </a:tr>
              <a:tr h="256706">
                <a:tc>
                  <a:txBody>
                    <a:bodyPr/>
                    <a:lstStyle/>
                    <a:p>
                      <a:pPr algn="ctr">
                        <a:lnSpc>
                          <a:spcPct val="107000"/>
                        </a:lnSpc>
                        <a:spcAft>
                          <a:spcPts val="0"/>
                        </a:spcAft>
                      </a:pPr>
                      <a:r>
                        <a:rPr lang="en-GB" sz="1100">
                          <a:effectLst/>
                        </a:rPr>
                        <a:t>45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0.5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0.9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1.4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2.7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3.2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3.6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4.1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4.5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5.4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5.9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6.3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6.8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7.2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7.7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8.1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8.6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9.0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13.5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18.0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ml/h</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extLst>
                  <a:ext uri="{0D108BD9-81ED-4DB2-BD59-A6C34878D82A}">
                    <a16:rowId xmlns:a16="http://schemas.microsoft.com/office/drawing/2014/main" val="10002"/>
                  </a:ext>
                </a:extLst>
              </a:tr>
              <a:tr h="256706">
                <a:tc>
                  <a:txBody>
                    <a:bodyPr/>
                    <a:lstStyle/>
                    <a:p>
                      <a:pPr algn="ctr">
                        <a:lnSpc>
                          <a:spcPct val="107000"/>
                        </a:lnSpc>
                        <a:spcAft>
                          <a:spcPts val="0"/>
                        </a:spcAft>
                      </a:pPr>
                      <a:r>
                        <a:rPr lang="en-GB" sz="1100">
                          <a:effectLst/>
                        </a:rPr>
                        <a:t>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0.5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1.5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2.0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3.0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3.5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4.0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4.5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5.5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6.0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6.5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7.0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7.5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8.0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8.5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9.0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9.5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ml/h</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extLst>
                  <a:ext uri="{0D108BD9-81ED-4DB2-BD59-A6C34878D82A}">
                    <a16:rowId xmlns:a16="http://schemas.microsoft.com/office/drawing/2014/main" val="10003"/>
                  </a:ext>
                </a:extLst>
              </a:tr>
              <a:tr h="256706">
                <a:tc>
                  <a:txBody>
                    <a:bodyPr/>
                    <a:lstStyle/>
                    <a:p>
                      <a:pPr algn="ctr">
                        <a:lnSpc>
                          <a:spcPct val="107000"/>
                        </a:lnSpc>
                        <a:spcAft>
                          <a:spcPts val="0"/>
                        </a:spcAft>
                      </a:pPr>
                      <a:r>
                        <a:rPr lang="en-GB" sz="1100">
                          <a:effectLst/>
                        </a:rPr>
                        <a:t>55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0.6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1.1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2.8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dirty="0">
                          <a:effectLst/>
                        </a:rPr>
                        <a:t>3.3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3.9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4.4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5.5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6.1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6.6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7.2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7.7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8.3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8.8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9.4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9.9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10.5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11.0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16.5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22.0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ml/h</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extLst>
                  <a:ext uri="{0D108BD9-81ED-4DB2-BD59-A6C34878D82A}">
                    <a16:rowId xmlns:a16="http://schemas.microsoft.com/office/drawing/2014/main" val="10004"/>
                  </a:ext>
                </a:extLst>
              </a:tr>
              <a:tr h="256706">
                <a:tc>
                  <a:txBody>
                    <a:bodyPr/>
                    <a:lstStyle/>
                    <a:p>
                      <a:pPr algn="ctr">
                        <a:lnSpc>
                          <a:spcPct val="107000"/>
                        </a:lnSpc>
                        <a:spcAft>
                          <a:spcPts val="0"/>
                        </a:spcAft>
                      </a:pPr>
                      <a:r>
                        <a:rPr lang="en-GB" sz="1100">
                          <a:effectLst/>
                        </a:rPr>
                        <a:t>60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0.6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3.0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dirty="0">
                          <a:effectLst/>
                        </a:rPr>
                        <a:t>3.6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dirty="0">
                          <a:effectLst/>
                        </a:rPr>
                        <a:t>4.2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dirty="0">
                          <a:effectLst/>
                        </a:rPr>
                        <a:t>4.8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dirty="0">
                          <a:effectLst/>
                        </a:rPr>
                        <a:t>5.4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6.0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6.6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7.2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7.8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8.4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9.0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9.6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10.2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10.8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11.4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12.0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18.0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24.0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ml/h</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extLst>
                  <a:ext uri="{0D108BD9-81ED-4DB2-BD59-A6C34878D82A}">
                    <a16:rowId xmlns:a16="http://schemas.microsoft.com/office/drawing/2014/main" val="10005"/>
                  </a:ext>
                </a:extLst>
              </a:tr>
              <a:tr h="256706">
                <a:tc>
                  <a:txBody>
                    <a:bodyPr/>
                    <a:lstStyle/>
                    <a:p>
                      <a:pPr algn="ctr">
                        <a:lnSpc>
                          <a:spcPct val="107000"/>
                        </a:lnSpc>
                        <a:spcAft>
                          <a:spcPts val="0"/>
                        </a:spcAft>
                      </a:pPr>
                      <a:r>
                        <a:rPr lang="en-GB" sz="1100">
                          <a:effectLst/>
                        </a:rPr>
                        <a:t>65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0.7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3.3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3.9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4.6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5.2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dirty="0">
                          <a:effectLst/>
                        </a:rPr>
                        <a:t>5.9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6.5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7.2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7.8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8.5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9.1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9.8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10.4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11.1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11.7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12.4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13.0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19.5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26.0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ml/h</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extLst>
                  <a:ext uri="{0D108BD9-81ED-4DB2-BD59-A6C34878D82A}">
                    <a16:rowId xmlns:a16="http://schemas.microsoft.com/office/drawing/2014/main" val="10006"/>
                  </a:ext>
                </a:extLst>
              </a:tr>
              <a:tr h="256706">
                <a:tc>
                  <a:txBody>
                    <a:bodyPr/>
                    <a:lstStyle/>
                    <a:p>
                      <a:pPr algn="ctr">
                        <a:lnSpc>
                          <a:spcPct val="107000"/>
                        </a:lnSpc>
                        <a:spcAft>
                          <a:spcPts val="0"/>
                        </a:spcAft>
                      </a:pPr>
                      <a:r>
                        <a:rPr lang="en-GB" sz="1100">
                          <a:effectLst/>
                        </a:rPr>
                        <a:t>70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0.7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3.5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4.2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4.9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5.6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6.3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7.0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7.7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8.4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9.1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9.8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10.5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11.2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11.9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12.6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13.3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14.0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21.0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28.0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ml/h</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extLst>
                  <a:ext uri="{0D108BD9-81ED-4DB2-BD59-A6C34878D82A}">
                    <a16:rowId xmlns:a16="http://schemas.microsoft.com/office/drawing/2014/main" val="10007"/>
                  </a:ext>
                </a:extLst>
              </a:tr>
              <a:tr h="256706">
                <a:tc>
                  <a:txBody>
                    <a:bodyPr/>
                    <a:lstStyle/>
                    <a:p>
                      <a:pPr algn="ctr">
                        <a:lnSpc>
                          <a:spcPct val="107000"/>
                        </a:lnSpc>
                        <a:spcAft>
                          <a:spcPts val="0"/>
                        </a:spcAft>
                      </a:pPr>
                      <a:r>
                        <a:rPr lang="en-GB" sz="1100">
                          <a:effectLst/>
                        </a:rPr>
                        <a:t>75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0.8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3.0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3.8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4.5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5.3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6.0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6.8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7.5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8.3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9.0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10.8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10.5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11.3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12.0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12.8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13.5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14.3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22.5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30.0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ml/h</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extLst>
                  <a:ext uri="{0D108BD9-81ED-4DB2-BD59-A6C34878D82A}">
                    <a16:rowId xmlns:a16="http://schemas.microsoft.com/office/drawing/2014/main" val="10008"/>
                  </a:ext>
                </a:extLst>
              </a:tr>
              <a:tr h="256706">
                <a:tc>
                  <a:txBody>
                    <a:bodyPr/>
                    <a:lstStyle/>
                    <a:p>
                      <a:pPr algn="ctr">
                        <a:lnSpc>
                          <a:spcPct val="107000"/>
                        </a:lnSpc>
                        <a:spcAft>
                          <a:spcPts val="0"/>
                        </a:spcAft>
                      </a:pPr>
                      <a:r>
                        <a:rPr lang="en-GB" sz="1100">
                          <a:effectLst/>
                        </a:rPr>
                        <a:t>80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0.8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3.2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4.0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4.8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5.6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6.4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7.2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8.0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8.8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9.6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10.4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11.2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12.0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12.8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13.6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14.4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15.2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16.0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24.0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32.0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ml/h</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extLst>
                  <a:ext uri="{0D108BD9-81ED-4DB2-BD59-A6C34878D82A}">
                    <a16:rowId xmlns:a16="http://schemas.microsoft.com/office/drawing/2014/main" val="10009"/>
                  </a:ext>
                </a:extLst>
              </a:tr>
              <a:tr h="256706">
                <a:tc>
                  <a:txBody>
                    <a:bodyPr/>
                    <a:lstStyle/>
                    <a:p>
                      <a:pPr algn="ctr">
                        <a:lnSpc>
                          <a:spcPct val="107000"/>
                        </a:lnSpc>
                        <a:spcAft>
                          <a:spcPts val="0"/>
                        </a:spcAft>
                      </a:pPr>
                      <a:r>
                        <a:rPr lang="en-GB" sz="1100">
                          <a:effectLst/>
                        </a:rPr>
                        <a:t>85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0.9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3.4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4.3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5.1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6.0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6.8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7.7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8.5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9.4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10.2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11.1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11.9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12.8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13.6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14.5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15.3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16.2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17.0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25.5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34.0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ml/h</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extLst>
                  <a:ext uri="{0D108BD9-81ED-4DB2-BD59-A6C34878D82A}">
                    <a16:rowId xmlns:a16="http://schemas.microsoft.com/office/drawing/2014/main" val="10010"/>
                  </a:ext>
                </a:extLst>
              </a:tr>
              <a:tr h="256706">
                <a:tc>
                  <a:txBody>
                    <a:bodyPr/>
                    <a:lstStyle/>
                    <a:p>
                      <a:pPr algn="ctr">
                        <a:lnSpc>
                          <a:spcPct val="107000"/>
                        </a:lnSpc>
                        <a:spcAft>
                          <a:spcPts val="0"/>
                        </a:spcAft>
                      </a:pPr>
                      <a:r>
                        <a:rPr lang="en-GB" sz="1100">
                          <a:effectLst/>
                        </a:rPr>
                        <a:t>90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0.9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3.6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4.5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5.4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6.3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7.2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8.1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9.0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9.9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10.8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11.7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12.6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13.5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14.4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15.3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16.2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17.1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18.0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27.0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36.0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ml/h</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extLst>
                  <a:ext uri="{0D108BD9-81ED-4DB2-BD59-A6C34878D82A}">
                    <a16:rowId xmlns:a16="http://schemas.microsoft.com/office/drawing/2014/main" val="10011"/>
                  </a:ext>
                </a:extLst>
              </a:tr>
              <a:tr h="256706">
                <a:tc>
                  <a:txBody>
                    <a:bodyPr/>
                    <a:lstStyle/>
                    <a:p>
                      <a:pPr algn="ctr">
                        <a:lnSpc>
                          <a:spcPct val="107000"/>
                        </a:lnSpc>
                        <a:spcAft>
                          <a:spcPts val="0"/>
                        </a:spcAft>
                      </a:pPr>
                      <a:r>
                        <a:rPr lang="en-GB" sz="1100">
                          <a:effectLst/>
                        </a:rPr>
                        <a:t>95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3.8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4.8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5.7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6.7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7.6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8.6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9.5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10.5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11.4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12.4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13.3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14.3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15.2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16.2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17.1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18.1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19.0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28.5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38.0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dirty="0">
                          <a:effectLst/>
                        </a:rPr>
                        <a:t>ml/h</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extLst>
                  <a:ext uri="{0D108BD9-81ED-4DB2-BD59-A6C34878D82A}">
                    <a16:rowId xmlns:a16="http://schemas.microsoft.com/office/drawing/2014/main" val="10012"/>
                  </a:ext>
                </a:extLst>
              </a:tr>
              <a:tr h="256706">
                <a:tc>
                  <a:txBody>
                    <a:bodyPr/>
                    <a:lstStyle/>
                    <a:p>
                      <a:pPr algn="ctr">
                        <a:lnSpc>
                          <a:spcPct val="107000"/>
                        </a:lnSpc>
                        <a:spcAft>
                          <a:spcPts val="0"/>
                        </a:spcAft>
                      </a:pPr>
                      <a:r>
                        <a:rPr lang="en-GB" sz="1100">
                          <a:effectLst/>
                        </a:rPr>
                        <a:t>100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2.0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3.0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4.0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6.0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7.0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8.0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a:effectLst/>
                        </a:rPr>
                        <a:t>9.0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11.0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12.0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13.0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14.0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16.0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17.0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18.0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a:effectLst/>
                        </a:rPr>
                        <a:t>19.0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20.0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30.0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tabLst>
                          <a:tab pos="450215" algn="l"/>
                        </a:tabLst>
                      </a:pPr>
                      <a:r>
                        <a:rPr lang="en-GB" sz="1100" dirty="0">
                          <a:effectLst/>
                        </a:rPr>
                        <a:t>40.0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tc>
                  <a:txBody>
                    <a:bodyPr/>
                    <a:lstStyle/>
                    <a:p>
                      <a:pPr algn="ctr">
                        <a:lnSpc>
                          <a:spcPct val="107000"/>
                        </a:lnSpc>
                        <a:spcAft>
                          <a:spcPts val="0"/>
                        </a:spcAft>
                      </a:pPr>
                      <a:r>
                        <a:rPr lang="en-GB" sz="1100" dirty="0">
                          <a:effectLst/>
                        </a:rPr>
                        <a:t>ml/h</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7543" marR="57543" marT="0" marB="0" anchor="ctr"/>
                </a:tc>
                <a:extLst>
                  <a:ext uri="{0D108BD9-81ED-4DB2-BD59-A6C34878D82A}">
                    <a16:rowId xmlns:a16="http://schemas.microsoft.com/office/drawing/2014/main" val="10013"/>
                  </a:ext>
                </a:extLst>
              </a:tr>
            </a:tbl>
          </a:graphicData>
        </a:graphic>
      </p:graphicFrame>
      <p:sp>
        <p:nvSpPr>
          <p:cNvPr id="7" name="TextBox 6"/>
          <p:cNvSpPr txBox="1"/>
          <p:nvPr/>
        </p:nvSpPr>
        <p:spPr>
          <a:xfrm>
            <a:off x="1307690" y="6134281"/>
            <a:ext cx="7226709" cy="369332"/>
          </a:xfrm>
          <a:prstGeom prst="rect">
            <a:avLst/>
          </a:prstGeom>
          <a:noFill/>
        </p:spPr>
        <p:txBody>
          <a:bodyPr wrap="square" rtlCol="0">
            <a:spAutoFit/>
          </a:bodyPr>
          <a:lstStyle/>
          <a:p>
            <a:r>
              <a:rPr lang="en-GB" b="1" i="1" dirty="0"/>
              <a:t>Look in your site file to find laminated dosing charts for use at the bedside </a:t>
            </a:r>
          </a:p>
        </p:txBody>
      </p:sp>
      <p:sp>
        <p:nvSpPr>
          <p:cNvPr id="8" name="TextBox 7"/>
          <p:cNvSpPr txBox="1"/>
          <p:nvPr/>
        </p:nvSpPr>
        <p:spPr>
          <a:xfrm>
            <a:off x="10960979" y="-12677"/>
            <a:ext cx="1208314" cy="369332"/>
          </a:xfrm>
          <a:prstGeom prst="rect">
            <a:avLst/>
          </a:prstGeom>
          <a:noFill/>
        </p:spPr>
        <p:txBody>
          <a:bodyPr wrap="square" rtlCol="0">
            <a:spAutoFit/>
          </a:bodyPr>
          <a:lstStyle/>
          <a:p>
            <a:r>
              <a:rPr lang="en-GB" dirty="0"/>
              <a:t>Slide 41</a:t>
            </a:r>
          </a:p>
        </p:txBody>
      </p:sp>
    </p:spTree>
    <p:extLst>
      <p:ext uri="{BB962C8B-B14F-4D97-AF65-F5344CB8AC3E}">
        <p14:creationId xmlns:p14="http://schemas.microsoft.com/office/powerpoint/2010/main" val="8081537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190262" y="1640711"/>
            <a:ext cx="11907489" cy="4248869"/>
          </a:xfrm>
        </p:spPr>
        <p:txBody>
          <a:bodyPr/>
          <a:lstStyle/>
          <a:p>
            <a:pPr marL="342900" indent="-342900">
              <a:spcBef>
                <a:spcPts val="0"/>
              </a:spcBef>
              <a:buFont typeface="Arial" panose="020B0604020202020204" pitchFamily="34" charset="0"/>
              <a:buChar char="•"/>
              <a:defRPr/>
            </a:pPr>
            <a:r>
              <a:rPr lang="en-GB" sz="2800" dirty="0">
                <a:ea typeface="Verdana" panose="020B0604030504040204" pitchFamily="34" charset="0"/>
                <a:cs typeface="Times New Roman" panose="02020603050405020304" pitchFamily="18" charset="0"/>
              </a:rPr>
              <a:t>Prepared syringes have a maximum expiry of 24 hours. Must be labelled and checked by second nurse.</a:t>
            </a:r>
          </a:p>
          <a:p>
            <a:pPr marL="342900" indent="-342900">
              <a:spcBef>
                <a:spcPts val="0"/>
              </a:spcBef>
              <a:buFont typeface="Arial" panose="020B0604020202020204" pitchFamily="34" charset="0"/>
              <a:buChar char="•"/>
              <a:defRPr/>
            </a:pPr>
            <a:r>
              <a:rPr lang="en-GB" sz="2800" dirty="0">
                <a:ea typeface="Verdana" panose="020B0604030504040204" pitchFamily="34" charset="0"/>
                <a:cs typeface="Times New Roman" panose="02020603050405020304" pitchFamily="18" charset="0"/>
              </a:rPr>
              <a:t>Ideally the infusion should not be prepared in advance, but can be for availability overnight. Number of syringes prepared would be based on average requirements over previous 24 hours. </a:t>
            </a:r>
          </a:p>
          <a:p>
            <a:pPr marL="342900" indent="-342900">
              <a:spcBef>
                <a:spcPts val="0"/>
              </a:spcBef>
              <a:buFont typeface="Arial" panose="020B0604020202020204" pitchFamily="34" charset="0"/>
              <a:buChar char="•"/>
              <a:defRPr/>
            </a:pPr>
            <a:r>
              <a:rPr lang="en-GB" sz="2800" dirty="0"/>
              <a:t>There is not a body weight limit for the Landiolol calculation. Use ideal body weight for patients below 40kg and above 100kg.</a:t>
            </a:r>
          </a:p>
          <a:p>
            <a:pPr marL="342900" indent="-342900">
              <a:spcBef>
                <a:spcPts val="0"/>
              </a:spcBef>
              <a:buFont typeface="Arial" panose="020B0604020202020204" pitchFamily="34" charset="0"/>
              <a:buChar char="•"/>
              <a:defRPr/>
            </a:pPr>
            <a:r>
              <a:rPr lang="en-GB" sz="2800" dirty="0"/>
              <a:t>Do not exceed </a:t>
            </a:r>
            <a:r>
              <a:rPr lang="en-GB" sz="2800" b="1" dirty="0"/>
              <a:t>max dose of 40 mcg/kg/min</a:t>
            </a:r>
          </a:p>
          <a:p>
            <a:pPr marL="342900" indent="-342900">
              <a:spcBef>
                <a:spcPts val="0"/>
              </a:spcBef>
              <a:buFont typeface="Arial" panose="020B0604020202020204" pitchFamily="34" charset="0"/>
              <a:buChar char="•"/>
              <a:defRPr/>
            </a:pPr>
            <a:r>
              <a:rPr lang="en-GB" sz="2800" dirty="0"/>
              <a:t>Be aware of units of measurement – </a:t>
            </a:r>
            <a:r>
              <a:rPr lang="en-GB" sz="2800" dirty="0">
                <a:solidFill>
                  <a:srgbClr val="FF0000"/>
                </a:solidFill>
              </a:rPr>
              <a:t>ensure ml/hr is converted to mcg/kg/min</a:t>
            </a:r>
          </a:p>
        </p:txBody>
      </p:sp>
      <p:sp>
        <p:nvSpPr>
          <p:cNvPr id="3" name="Text Placeholder 2"/>
          <p:cNvSpPr>
            <a:spLocks noGrp="1"/>
          </p:cNvSpPr>
          <p:nvPr>
            <p:ph type="body" sz="quarter" idx="10"/>
          </p:nvPr>
        </p:nvSpPr>
        <p:spPr/>
        <p:txBody>
          <a:bodyPr/>
          <a:lstStyle/>
          <a:p>
            <a:r>
              <a:rPr lang="en-GB" dirty="0"/>
              <a:t>How is the IMP being used? </a:t>
            </a:r>
          </a:p>
        </p:txBody>
      </p:sp>
      <p:sp>
        <p:nvSpPr>
          <p:cNvPr id="4" name="TextBox 3"/>
          <p:cNvSpPr txBox="1"/>
          <p:nvPr/>
        </p:nvSpPr>
        <p:spPr>
          <a:xfrm>
            <a:off x="10983686" y="13031"/>
            <a:ext cx="1208314" cy="369332"/>
          </a:xfrm>
          <a:prstGeom prst="rect">
            <a:avLst/>
          </a:prstGeom>
          <a:noFill/>
        </p:spPr>
        <p:txBody>
          <a:bodyPr wrap="square" rtlCol="0">
            <a:spAutoFit/>
          </a:bodyPr>
          <a:lstStyle/>
          <a:p>
            <a:r>
              <a:rPr lang="en-GB" dirty="0"/>
              <a:t>Slide 42</a:t>
            </a:r>
          </a:p>
        </p:txBody>
      </p:sp>
    </p:spTree>
    <p:extLst>
      <p:ext uri="{BB962C8B-B14F-4D97-AF65-F5344CB8AC3E}">
        <p14:creationId xmlns:p14="http://schemas.microsoft.com/office/powerpoint/2010/main" val="15347603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198137" y="1587520"/>
            <a:ext cx="3708183" cy="3779052"/>
          </a:xfrm>
          <a:ln>
            <a:solidFill>
              <a:schemeClr val="accent1"/>
            </a:solidFill>
          </a:ln>
        </p:spPr>
        <p:txBody>
          <a:bodyPr/>
          <a:lstStyle/>
          <a:p>
            <a:pPr lvl="0"/>
            <a:r>
              <a:rPr lang="en-GB" sz="1800" dirty="0">
                <a:solidFill>
                  <a:prstClr val="black"/>
                </a:solidFill>
              </a:rPr>
              <a:t>The prescription must be signed by an authorised prescriber named on the trial delegation log. Known allergies should be completed with details of any allergies or ‘none’. When prescribing t</a:t>
            </a:r>
            <a:r>
              <a:rPr lang="en-GB" sz="1800" dirty="0"/>
              <a:t>he following details will be added to the patient’s inpatient chart:</a:t>
            </a:r>
          </a:p>
          <a:p>
            <a:endParaRPr lang="en-GB" sz="1000" dirty="0"/>
          </a:p>
          <a:p>
            <a:r>
              <a:rPr lang="en-GB" sz="2200" dirty="0">
                <a:solidFill>
                  <a:srgbClr val="687DBE"/>
                </a:solidFill>
              </a:rPr>
              <a:t>For clinical trial use only</a:t>
            </a:r>
          </a:p>
          <a:p>
            <a:r>
              <a:rPr lang="en-GB" sz="2200" dirty="0">
                <a:solidFill>
                  <a:srgbClr val="687DBE"/>
                </a:solidFill>
              </a:rPr>
              <a:t>STRESS-L Trial</a:t>
            </a:r>
          </a:p>
          <a:p>
            <a:r>
              <a:rPr lang="en-GB" sz="2200" dirty="0">
                <a:solidFill>
                  <a:srgbClr val="687DBE"/>
                </a:solidFill>
              </a:rPr>
              <a:t>Landiolol hydrochloride 300mg</a:t>
            </a:r>
          </a:p>
          <a:p>
            <a:pPr marL="342900" indent="-342900">
              <a:buFont typeface="Wingdings" panose="05000000000000000000" pitchFamily="2" charset="2"/>
              <a:buChar char="Ø"/>
            </a:pPr>
            <a:endParaRPr lang="en-GB" sz="2400" dirty="0"/>
          </a:p>
          <a:p>
            <a:endParaRPr lang="en-GB" sz="2400" dirty="0"/>
          </a:p>
          <a:p>
            <a:endParaRPr lang="en-US" sz="3200" dirty="0"/>
          </a:p>
          <a:p>
            <a:endParaRPr lang="en-US" dirty="0"/>
          </a:p>
        </p:txBody>
      </p:sp>
      <p:sp>
        <p:nvSpPr>
          <p:cNvPr id="2" name="Text Placeholder 1"/>
          <p:cNvSpPr>
            <a:spLocks noGrp="1"/>
          </p:cNvSpPr>
          <p:nvPr>
            <p:ph type="body" sz="quarter" idx="10"/>
          </p:nvPr>
        </p:nvSpPr>
        <p:spPr>
          <a:xfrm>
            <a:off x="198137" y="490722"/>
            <a:ext cx="11233355" cy="648816"/>
          </a:xfrm>
        </p:spPr>
        <p:txBody>
          <a:bodyPr/>
          <a:lstStyle/>
          <a:p>
            <a:r>
              <a:rPr lang="en-US" dirty="0"/>
              <a:t>Prescribing and dispensing</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2"/>
          <p:cNvSpPr txBox="1">
            <a:spLocks/>
          </p:cNvSpPr>
          <p:nvPr/>
        </p:nvSpPr>
        <p:spPr>
          <a:xfrm>
            <a:off x="4202443" y="1587520"/>
            <a:ext cx="3708183" cy="3787250"/>
          </a:xfrm>
          <a:prstGeom prst="rect">
            <a:avLst/>
          </a:prstGeom>
          <a:ln>
            <a:solidFill>
              <a:schemeClr val="accent1"/>
            </a:solidFill>
          </a:ln>
        </p:spPr>
        <p:txBody>
          <a:bodyPr vert="horz"/>
          <a:lstStyle>
            <a:lvl1pPr marL="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200" dirty="0"/>
              <a:t>The ICU research team will add the Patient Trial ID to the label on the vial (primary packaging) when issued and prior to reconstitution of IMP. Please see below example:</a:t>
            </a:r>
          </a:p>
          <a:p>
            <a:endParaRPr lang="en-US" dirty="0"/>
          </a:p>
        </p:txBody>
      </p:sp>
      <p:graphicFrame>
        <p:nvGraphicFramePr>
          <p:cNvPr id="6" name="Table 5"/>
          <p:cNvGraphicFramePr>
            <a:graphicFrameLocks noGrp="1"/>
          </p:cNvGraphicFramePr>
          <p:nvPr/>
        </p:nvGraphicFramePr>
        <p:xfrm>
          <a:off x="8806101" y="3867392"/>
          <a:ext cx="2610485" cy="1140333"/>
        </p:xfrm>
        <a:graphic>
          <a:graphicData uri="http://schemas.openxmlformats.org/drawingml/2006/table">
            <a:tbl>
              <a:tblPr firstRow="1" firstCol="1" bandRow="1"/>
              <a:tblGrid>
                <a:gridCol w="2610485">
                  <a:extLst>
                    <a:ext uri="{9D8B030D-6E8A-4147-A177-3AD203B41FA5}">
                      <a16:colId xmlns:a16="http://schemas.microsoft.com/office/drawing/2014/main" val="20000"/>
                    </a:ext>
                  </a:extLst>
                </a:gridCol>
              </a:tblGrid>
              <a:tr h="0">
                <a:tc>
                  <a:txBody>
                    <a:bodyPr/>
                    <a:lstStyle/>
                    <a:p>
                      <a:pPr algn="just">
                        <a:lnSpc>
                          <a:spcPct val="115000"/>
                        </a:lnSpc>
                        <a:spcAft>
                          <a:spcPts val="0"/>
                        </a:spcAft>
                      </a:pPr>
                      <a:r>
                        <a:rPr lang="en-GB" sz="1100" b="1" dirty="0">
                          <a:effectLst/>
                          <a:latin typeface="Arial" panose="020B0604020202020204" pitchFamily="34" charset="0"/>
                          <a:ea typeface="Verdana" panose="020B0604030504040204" pitchFamily="34" charset="0"/>
                          <a:cs typeface="Times New Roman" panose="02020603050405020304" pitchFamily="18" charset="0"/>
                        </a:rPr>
                        <a:t>For Clinical Trial Use Only</a:t>
                      </a:r>
                      <a:endParaRPr lang="en-GB" sz="1100" dirty="0">
                        <a:effectLst/>
                        <a:latin typeface="Arial" panose="020B0604020202020204" pitchFamily="34" charset="0"/>
                        <a:ea typeface="Verdana" panose="020B0604030504040204" pitchFamily="34" charset="0"/>
                        <a:cs typeface="Times New Roman" panose="02020603050405020304" pitchFamily="18" charset="0"/>
                      </a:endParaRPr>
                    </a:p>
                    <a:p>
                      <a:pPr algn="just">
                        <a:lnSpc>
                          <a:spcPct val="115000"/>
                        </a:lnSpc>
                        <a:spcAft>
                          <a:spcPts val="0"/>
                        </a:spcAft>
                      </a:pPr>
                      <a:r>
                        <a:rPr lang="en-GB" sz="1100" dirty="0">
                          <a:effectLst/>
                          <a:latin typeface="Arial" panose="020B0604020202020204" pitchFamily="34" charset="0"/>
                          <a:ea typeface="Verdana" panose="020B0604030504040204" pitchFamily="34" charset="0"/>
                          <a:cs typeface="Times New Roman" panose="02020603050405020304" pitchFamily="18" charset="0"/>
                        </a:rPr>
                        <a:t>Trial Name: STRESS-L </a:t>
                      </a:r>
                    </a:p>
                    <a:p>
                      <a:pPr algn="just">
                        <a:lnSpc>
                          <a:spcPct val="115000"/>
                        </a:lnSpc>
                        <a:spcAft>
                          <a:spcPts val="0"/>
                        </a:spcAft>
                      </a:pPr>
                      <a:r>
                        <a:rPr lang="en-GB" sz="1100" dirty="0">
                          <a:effectLst/>
                          <a:latin typeface="Arial" panose="020B0604020202020204" pitchFamily="34" charset="0"/>
                          <a:ea typeface="Verdana" panose="020B0604030504040204" pitchFamily="34" charset="0"/>
                          <a:cs typeface="Times New Roman" panose="02020603050405020304" pitchFamily="18" charset="0"/>
                        </a:rPr>
                        <a:t>Participant ID:</a:t>
                      </a:r>
                    </a:p>
                    <a:p>
                      <a:pPr algn="just">
                        <a:lnSpc>
                          <a:spcPct val="115000"/>
                        </a:lnSpc>
                        <a:spcAft>
                          <a:spcPts val="0"/>
                        </a:spcAft>
                      </a:pPr>
                      <a:r>
                        <a:rPr lang="en-GB" sz="1100" dirty="0">
                          <a:effectLst/>
                          <a:latin typeface="Arial" panose="020B0604020202020204" pitchFamily="34" charset="0"/>
                          <a:ea typeface="Verdana" panose="020B0604030504040204" pitchFamily="34" charset="0"/>
                          <a:cs typeface="Times New Roman" panose="02020603050405020304" pitchFamily="18" charset="0"/>
                        </a:rPr>
                        <a:t>PI Name: </a:t>
                      </a:r>
                    </a:p>
                    <a:p>
                      <a:pPr>
                        <a:lnSpc>
                          <a:spcPct val="115000"/>
                        </a:lnSpc>
                        <a:spcAft>
                          <a:spcPts val="0"/>
                        </a:spcAft>
                      </a:pPr>
                      <a:r>
                        <a:rPr lang="en-GB" sz="1100" dirty="0">
                          <a:effectLst/>
                          <a:latin typeface="Arial" panose="020B0604020202020204" pitchFamily="34" charset="0"/>
                          <a:ea typeface="Verdana" panose="020B0604030504040204" pitchFamily="34" charset="0"/>
                          <a:cs typeface="Times New Roman" panose="02020603050405020304" pitchFamily="18" charset="0"/>
                        </a:rPr>
                        <a:t>Sponsor: University Hospitals Birmingham NHS Foundation Trust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11" name="Text Placeholder 2"/>
          <p:cNvSpPr txBox="1">
            <a:spLocks/>
          </p:cNvSpPr>
          <p:nvPr/>
        </p:nvSpPr>
        <p:spPr>
          <a:xfrm>
            <a:off x="8206749" y="1587520"/>
            <a:ext cx="3708183" cy="3787250"/>
          </a:xfrm>
          <a:prstGeom prst="rect">
            <a:avLst/>
          </a:prstGeom>
          <a:ln>
            <a:solidFill>
              <a:schemeClr val="accent1"/>
            </a:solidFill>
          </a:ln>
        </p:spPr>
        <p:txBody>
          <a:bodyPr vert="horz"/>
          <a:lstStyle>
            <a:lvl1pPr marL="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dirty="0">
                <a:ea typeface="Verdana" panose="020B0604030504040204" pitchFamily="34" charset="0"/>
                <a:cs typeface="Times New Roman" panose="02020603050405020304" pitchFamily="18" charset="0"/>
              </a:rPr>
              <a:t>Following reconstitution the syringes will have a label added to identify the drug and patient details as per standard local medicines policies. </a:t>
            </a:r>
            <a:r>
              <a:rPr lang="en-GB" sz="1800" dirty="0"/>
              <a:t>The following information should also be included on the label prior to administration;</a:t>
            </a:r>
          </a:p>
          <a:p>
            <a:pPr marL="342900" indent="-342900">
              <a:buFont typeface="Wingdings" panose="05000000000000000000" pitchFamily="2" charset="2"/>
              <a:buChar char="Ø"/>
            </a:pPr>
            <a:endParaRPr lang="en-GB" sz="2400" dirty="0"/>
          </a:p>
          <a:p>
            <a:endParaRPr lang="en-GB" sz="2400" dirty="0"/>
          </a:p>
          <a:p>
            <a:pPr marL="342900" indent="-342900">
              <a:buFont typeface="Wingdings" panose="05000000000000000000" pitchFamily="2" charset="2"/>
              <a:buChar char="Ø"/>
            </a:pPr>
            <a:endParaRPr lang="en-US" sz="3200" dirty="0"/>
          </a:p>
          <a:p>
            <a:endParaRPr lang="en-US" dirty="0"/>
          </a:p>
        </p:txBody>
      </p:sp>
      <p:sp>
        <p:nvSpPr>
          <p:cNvPr id="3" name="TextBox 2"/>
          <p:cNvSpPr txBox="1"/>
          <p:nvPr/>
        </p:nvSpPr>
        <p:spPr>
          <a:xfrm>
            <a:off x="198137" y="6125497"/>
            <a:ext cx="9134167" cy="338554"/>
          </a:xfrm>
          <a:prstGeom prst="rect">
            <a:avLst/>
          </a:prstGeom>
          <a:noFill/>
        </p:spPr>
        <p:txBody>
          <a:bodyPr wrap="square" rtlCol="0">
            <a:spAutoFit/>
          </a:bodyPr>
          <a:lstStyle/>
          <a:p>
            <a:r>
              <a:rPr lang="en-GB" sz="1600" b="1" i="1" dirty="0"/>
              <a:t>Pharmacy, syringe and drug line labels can be provided upon request to the coordinating centre. </a:t>
            </a:r>
          </a:p>
        </p:txBody>
      </p:sp>
      <p:pic>
        <p:nvPicPr>
          <p:cNvPr id="9" name="Picture 8"/>
          <p:cNvPicPr>
            <a:picLocks noChangeAspect="1"/>
          </p:cNvPicPr>
          <p:nvPr/>
        </p:nvPicPr>
        <p:blipFill rotWithShape="1">
          <a:blip r:embed="rId4" cstate="print"/>
          <a:srcRect l="43468" t="45448" r="43548" b="40645"/>
          <a:stretch/>
        </p:blipFill>
        <p:spPr>
          <a:xfrm>
            <a:off x="8608457" y="3634775"/>
            <a:ext cx="2823035" cy="1700834"/>
          </a:xfrm>
          <a:prstGeom prst="rect">
            <a:avLst/>
          </a:prstGeom>
          <a:ln>
            <a:solidFill>
              <a:schemeClr val="tx1"/>
            </a:solidFill>
          </a:ln>
        </p:spPr>
      </p:pic>
      <p:sp>
        <p:nvSpPr>
          <p:cNvPr id="12" name="TextBox 11"/>
          <p:cNvSpPr txBox="1"/>
          <p:nvPr/>
        </p:nvSpPr>
        <p:spPr>
          <a:xfrm>
            <a:off x="10983686" y="9895"/>
            <a:ext cx="1208314" cy="369332"/>
          </a:xfrm>
          <a:prstGeom prst="rect">
            <a:avLst/>
          </a:prstGeom>
          <a:noFill/>
        </p:spPr>
        <p:txBody>
          <a:bodyPr wrap="square" rtlCol="0">
            <a:spAutoFit/>
          </a:bodyPr>
          <a:lstStyle/>
          <a:p>
            <a:r>
              <a:rPr lang="en-GB" dirty="0"/>
              <a:t>Slide 43</a:t>
            </a:r>
          </a:p>
        </p:txBody>
      </p:sp>
      <p:pic>
        <p:nvPicPr>
          <p:cNvPr id="7" name="Picture 6"/>
          <p:cNvPicPr>
            <a:picLocks noChangeAspect="1"/>
          </p:cNvPicPr>
          <p:nvPr/>
        </p:nvPicPr>
        <p:blipFill>
          <a:blip r:embed="rId5" cstate="print"/>
          <a:stretch>
            <a:fillRect/>
          </a:stretch>
        </p:blipFill>
        <p:spPr>
          <a:xfrm>
            <a:off x="4261421" y="3707927"/>
            <a:ext cx="3612629" cy="1654763"/>
          </a:xfrm>
          <a:prstGeom prst="rect">
            <a:avLst/>
          </a:prstGeom>
        </p:spPr>
      </p:pic>
    </p:spTree>
    <p:extLst>
      <p:ext uri="{BB962C8B-B14F-4D97-AF65-F5344CB8AC3E}">
        <p14:creationId xmlns:p14="http://schemas.microsoft.com/office/powerpoint/2010/main" val="46168254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ICU IMP Inventory Log</a:t>
            </a:r>
          </a:p>
        </p:txBody>
      </p:sp>
      <p:pic>
        <p:nvPicPr>
          <p:cNvPr id="6" name="Picture 5"/>
          <p:cNvPicPr>
            <a:picLocks noChangeAspect="1"/>
          </p:cNvPicPr>
          <p:nvPr/>
        </p:nvPicPr>
        <p:blipFill rotWithShape="1">
          <a:blip r:embed="rId3" cstate="print"/>
          <a:srcRect l="13544" t="20683" r="14814" b="11623"/>
          <a:stretch/>
        </p:blipFill>
        <p:spPr>
          <a:xfrm>
            <a:off x="527284" y="1219797"/>
            <a:ext cx="8734568" cy="4640239"/>
          </a:xfrm>
          <a:prstGeom prst="rect">
            <a:avLst/>
          </a:prstGeom>
        </p:spPr>
      </p:pic>
      <p:sp>
        <p:nvSpPr>
          <p:cNvPr id="4" name="TextBox 3"/>
          <p:cNvSpPr txBox="1"/>
          <p:nvPr/>
        </p:nvSpPr>
        <p:spPr>
          <a:xfrm>
            <a:off x="10983686" y="13031"/>
            <a:ext cx="1208314" cy="369332"/>
          </a:xfrm>
          <a:prstGeom prst="rect">
            <a:avLst/>
          </a:prstGeom>
          <a:noFill/>
        </p:spPr>
        <p:txBody>
          <a:bodyPr wrap="square" rtlCol="0">
            <a:spAutoFit/>
          </a:bodyPr>
          <a:lstStyle/>
          <a:p>
            <a:r>
              <a:rPr lang="en-GB" dirty="0"/>
              <a:t>Slide 44</a:t>
            </a:r>
          </a:p>
        </p:txBody>
      </p:sp>
    </p:spTree>
    <p:extLst>
      <p:ext uri="{BB962C8B-B14F-4D97-AF65-F5344CB8AC3E}">
        <p14:creationId xmlns:p14="http://schemas.microsoft.com/office/powerpoint/2010/main" val="20183261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GB" dirty="0"/>
              <a:t>IMP destruction log</a:t>
            </a:r>
          </a:p>
        </p:txBody>
      </p:sp>
      <p:pic>
        <p:nvPicPr>
          <p:cNvPr id="7" name="Picture 6"/>
          <p:cNvPicPr>
            <a:picLocks noChangeAspect="1"/>
          </p:cNvPicPr>
          <p:nvPr/>
        </p:nvPicPr>
        <p:blipFill rotWithShape="1">
          <a:blip r:embed="rId3" cstate="print"/>
          <a:srcRect l="22016" t="35813" r="21808" b="12099"/>
          <a:stretch/>
        </p:blipFill>
        <p:spPr>
          <a:xfrm>
            <a:off x="214311" y="1125488"/>
            <a:ext cx="8701089" cy="4605211"/>
          </a:xfrm>
          <a:prstGeom prst="rect">
            <a:avLst/>
          </a:prstGeom>
        </p:spPr>
      </p:pic>
      <p:sp>
        <p:nvSpPr>
          <p:cNvPr id="8" name="TextBox 7"/>
          <p:cNvSpPr txBox="1"/>
          <p:nvPr/>
        </p:nvSpPr>
        <p:spPr>
          <a:xfrm>
            <a:off x="8809109" y="1884032"/>
            <a:ext cx="3205909" cy="3416320"/>
          </a:xfrm>
          <a:prstGeom prst="rect">
            <a:avLst/>
          </a:prstGeom>
          <a:noFill/>
        </p:spPr>
        <p:txBody>
          <a:bodyPr wrap="square" rtlCol="0">
            <a:spAutoFit/>
          </a:bodyPr>
          <a:lstStyle/>
          <a:p>
            <a:pPr marL="342900" indent="-342900">
              <a:buFont typeface="Arial" panose="020B0604020202020204" pitchFamily="34" charset="0"/>
              <a:buChar char="•"/>
            </a:pPr>
            <a:r>
              <a:rPr lang="en-GB" sz="2400" dirty="0"/>
              <a:t>Unused or expired IMP will be destroyed by local pharmacy.</a:t>
            </a:r>
            <a:br>
              <a:rPr lang="en-GB" sz="2400" dirty="0"/>
            </a:br>
            <a:endParaRPr lang="en-GB" sz="2400" dirty="0"/>
          </a:p>
          <a:p>
            <a:pPr marL="342900" indent="-342900">
              <a:buFont typeface="Arial" panose="020B0604020202020204" pitchFamily="34" charset="0"/>
              <a:buChar char="•"/>
            </a:pPr>
            <a:r>
              <a:rPr lang="en-GB" sz="2400" dirty="0"/>
              <a:t>Reconstituted infusion in syringes can be destroyed by the ICU research team.</a:t>
            </a:r>
          </a:p>
        </p:txBody>
      </p:sp>
      <p:sp>
        <p:nvSpPr>
          <p:cNvPr id="5" name="TextBox 4"/>
          <p:cNvSpPr txBox="1"/>
          <p:nvPr/>
        </p:nvSpPr>
        <p:spPr>
          <a:xfrm>
            <a:off x="10983686" y="13031"/>
            <a:ext cx="1208314" cy="369332"/>
          </a:xfrm>
          <a:prstGeom prst="rect">
            <a:avLst/>
          </a:prstGeom>
          <a:noFill/>
        </p:spPr>
        <p:txBody>
          <a:bodyPr wrap="square" rtlCol="0">
            <a:spAutoFit/>
          </a:bodyPr>
          <a:lstStyle/>
          <a:p>
            <a:r>
              <a:rPr lang="en-GB" dirty="0"/>
              <a:t>Slide 45</a:t>
            </a:r>
          </a:p>
        </p:txBody>
      </p:sp>
    </p:spTree>
    <p:extLst>
      <p:ext uri="{BB962C8B-B14F-4D97-AF65-F5344CB8AC3E}">
        <p14:creationId xmlns:p14="http://schemas.microsoft.com/office/powerpoint/2010/main" val="39182196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54488" y="197697"/>
            <a:ext cx="11233355" cy="648816"/>
          </a:xfrm>
        </p:spPr>
        <p:txBody>
          <a:bodyPr/>
          <a:lstStyle/>
          <a:p>
            <a:r>
              <a:rPr lang="en-US" dirty="0"/>
              <a:t>Protocol Compliance (section 4.3)</a:t>
            </a:r>
          </a:p>
        </p:txBody>
      </p:sp>
      <p:sp>
        <p:nvSpPr>
          <p:cNvPr id="5" name="TextBox 4"/>
          <p:cNvSpPr txBox="1"/>
          <p:nvPr/>
        </p:nvSpPr>
        <p:spPr>
          <a:xfrm>
            <a:off x="10983686" y="13031"/>
            <a:ext cx="1208314" cy="369332"/>
          </a:xfrm>
          <a:prstGeom prst="rect">
            <a:avLst/>
          </a:prstGeom>
          <a:noFill/>
        </p:spPr>
        <p:txBody>
          <a:bodyPr wrap="square" rtlCol="0">
            <a:spAutoFit/>
          </a:bodyPr>
          <a:lstStyle/>
          <a:p>
            <a:r>
              <a:rPr lang="en-GB" dirty="0"/>
              <a:t>Slide 46</a:t>
            </a:r>
          </a:p>
        </p:txBody>
      </p:sp>
      <p:graphicFrame>
        <p:nvGraphicFramePr>
          <p:cNvPr id="3" name="Diagram 2"/>
          <p:cNvGraphicFramePr/>
          <p:nvPr>
            <p:extLst>
              <p:ext uri="{D42A27DB-BD31-4B8C-83A1-F6EECF244321}">
                <p14:modId xmlns:p14="http://schemas.microsoft.com/office/powerpoint/2010/main" val="1735327826"/>
              </p:ext>
            </p:extLst>
          </p:nvPr>
        </p:nvGraphicFramePr>
        <p:xfrm>
          <a:off x="1296758" y="677978"/>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238359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640591" y="1330207"/>
            <a:ext cx="4592706" cy="2862322"/>
          </a:xfrm>
          <a:ln w="28575">
            <a:solidFill>
              <a:srgbClr val="687DBE"/>
            </a:solidFill>
          </a:ln>
        </p:spPr>
        <p:txBody>
          <a:bodyPr/>
          <a:lstStyle/>
          <a:p>
            <a:pPr marL="342900" indent="-342900">
              <a:buFont typeface="Arial" panose="020B0604020202020204" pitchFamily="34" charset="0"/>
              <a:buChar char="•"/>
            </a:pPr>
            <a:r>
              <a:rPr lang="en-GB" dirty="0"/>
              <a:t>Mandatory research blood samples = Days 0, 1, 2, 4, 6 and EONT </a:t>
            </a:r>
          </a:p>
          <a:p>
            <a:pPr marL="342900" indent="-342900">
              <a:buFont typeface="Arial" panose="020B0604020202020204" pitchFamily="34" charset="0"/>
              <a:buChar char="•"/>
            </a:pPr>
            <a:r>
              <a:rPr lang="en-GB" dirty="0"/>
              <a:t>Green Lithium Heparin Vacutainers (4ml). 3 tubes to be taken on each sampling day.</a:t>
            </a:r>
          </a:p>
          <a:p>
            <a:pPr marL="342900" indent="-342900">
              <a:buFont typeface="Arial" panose="020B0604020202020204" pitchFamily="34" charset="0"/>
              <a:buChar char="•"/>
            </a:pPr>
            <a:r>
              <a:rPr lang="en-GB" dirty="0"/>
              <a:t>Spin bloods, extract plasma and store in provided cryovials inside of plastic storage boxes in -80ºC or -70ºC freezer. </a:t>
            </a:r>
          </a:p>
          <a:p>
            <a:endParaRPr lang="en-GB" dirty="0"/>
          </a:p>
        </p:txBody>
      </p:sp>
      <p:sp>
        <p:nvSpPr>
          <p:cNvPr id="3" name="Text Placeholder 2"/>
          <p:cNvSpPr>
            <a:spLocks noGrp="1"/>
          </p:cNvSpPr>
          <p:nvPr>
            <p:ph type="body" sz="quarter" idx="10"/>
          </p:nvPr>
        </p:nvSpPr>
        <p:spPr/>
        <p:txBody>
          <a:bodyPr/>
          <a:lstStyle/>
          <a:p>
            <a:r>
              <a:rPr lang="en-GB" dirty="0"/>
              <a:t>Blood samples</a:t>
            </a:r>
          </a:p>
        </p:txBody>
      </p:sp>
      <p:pic>
        <p:nvPicPr>
          <p:cNvPr id="8" name="Picture 7"/>
          <p:cNvPicPr>
            <a:picLocks noChangeAspect="1"/>
          </p:cNvPicPr>
          <p:nvPr/>
        </p:nvPicPr>
        <p:blipFill>
          <a:blip r:embed="rId3" cstate="print"/>
          <a:stretch>
            <a:fillRect/>
          </a:stretch>
        </p:blipFill>
        <p:spPr>
          <a:xfrm>
            <a:off x="5658983" y="1346710"/>
            <a:ext cx="1081502" cy="1081502"/>
          </a:xfrm>
          <a:prstGeom prst="rect">
            <a:avLst/>
          </a:prstGeom>
        </p:spPr>
      </p:pic>
      <p:pic>
        <p:nvPicPr>
          <p:cNvPr id="9" name="Picture 8"/>
          <p:cNvPicPr>
            <a:picLocks noChangeAspect="1"/>
          </p:cNvPicPr>
          <p:nvPr/>
        </p:nvPicPr>
        <p:blipFill>
          <a:blip r:embed="rId4" cstate="print"/>
          <a:stretch>
            <a:fillRect/>
          </a:stretch>
        </p:blipFill>
        <p:spPr>
          <a:xfrm>
            <a:off x="5542793" y="3060710"/>
            <a:ext cx="1313881" cy="1061616"/>
          </a:xfrm>
          <a:prstGeom prst="rect">
            <a:avLst/>
          </a:prstGeom>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47</a:t>
            </a:r>
          </a:p>
        </p:txBody>
      </p:sp>
      <p:sp>
        <p:nvSpPr>
          <p:cNvPr id="4" name="Rectangle 3"/>
          <p:cNvSpPr/>
          <p:nvPr/>
        </p:nvSpPr>
        <p:spPr>
          <a:xfrm>
            <a:off x="7166172" y="1346710"/>
            <a:ext cx="4528343" cy="2862322"/>
          </a:xfrm>
          <a:prstGeom prst="rect">
            <a:avLst/>
          </a:prstGeom>
          <a:ln w="28575">
            <a:solidFill>
              <a:srgbClr val="687DBE"/>
            </a:solidFill>
          </a:ln>
        </p:spPr>
        <p:txBody>
          <a:bodyPr wrap="square">
            <a:spAutoFit/>
          </a:bodyPr>
          <a:lstStyle/>
          <a:p>
            <a:pPr marL="342900" indent="-342900">
              <a:buFont typeface="Arial" panose="020B0604020202020204" pitchFamily="34" charset="0"/>
              <a:buChar char="•"/>
            </a:pPr>
            <a:r>
              <a:rPr lang="en-GB" sz="2000" dirty="0"/>
              <a:t>Voluntary Biobank blood samples = Days 0, 1 and EONT.</a:t>
            </a:r>
          </a:p>
          <a:p>
            <a:pPr marL="342900" indent="-342900">
              <a:buFont typeface="Arial" panose="020B0604020202020204" pitchFamily="34" charset="0"/>
              <a:buChar char="•"/>
            </a:pPr>
            <a:r>
              <a:rPr lang="en-GB" sz="2000" dirty="0"/>
              <a:t>x1 PaxGene RNA on Day 0, 1 &amp; EONT and x1 DNA tubes on Day 0 (2.5ml) </a:t>
            </a:r>
          </a:p>
          <a:p>
            <a:pPr marL="342900" indent="-342900">
              <a:buFont typeface="Arial" panose="020B0604020202020204" pitchFamily="34" charset="0"/>
              <a:buChar char="•"/>
            </a:pPr>
            <a:r>
              <a:rPr lang="en-GB" sz="2000" dirty="0"/>
              <a:t>If tubes to be kept at temperatures below -20ºC, freeze at -20ºC for 24 hours and then transfer to -80ºC or -70ºC for longer term storage.</a:t>
            </a:r>
          </a:p>
          <a:p>
            <a:endParaRPr lang="en-GB" sz="2000" dirty="0"/>
          </a:p>
        </p:txBody>
      </p:sp>
      <p:sp>
        <p:nvSpPr>
          <p:cNvPr id="7" name="TextBox 6"/>
          <p:cNvSpPr txBox="1"/>
          <p:nvPr/>
        </p:nvSpPr>
        <p:spPr>
          <a:xfrm>
            <a:off x="527383" y="4257890"/>
            <a:ext cx="6419704" cy="1631216"/>
          </a:xfrm>
          <a:prstGeom prst="rect">
            <a:avLst/>
          </a:prstGeom>
          <a:noFill/>
        </p:spPr>
        <p:txBody>
          <a:bodyPr wrap="square" rtlCol="0">
            <a:spAutoFit/>
          </a:bodyPr>
          <a:lstStyle/>
          <a:p>
            <a:pPr marL="285750" indent="-285750">
              <a:buFont typeface="Arial" panose="020B0604020202020204" pitchFamily="34" charset="0"/>
              <a:buChar char="•"/>
            </a:pPr>
            <a:r>
              <a:rPr lang="en-GB" sz="2000" dirty="0"/>
              <a:t>Freezer and lab accreditation certificates must be filed in site file</a:t>
            </a:r>
          </a:p>
          <a:p>
            <a:pPr marL="285750" indent="-285750">
              <a:buFont typeface="Arial" panose="020B0604020202020204" pitchFamily="34" charset="0"/>
              <a:buChar char="•"/>
            </a:pPr>
            <a:r>
              <a:rPr lang="en-GB" sz="2000" dirty="0"/>
              <a:t>Freezers must be alarmed and research team informed if temperature falls outside of range</a:t>
            </a:r>
          </a:p>
          <a:p>
            <a:pPr marL="285750" indent="-285750">
              <a:buFont typeface="Arial" panose="020B0604020202020204" pitchFamily="34" charset="0"/>
              <a:buChar char="•"/>
            </a:pPr>
            <a:r>
              <a:rPr lang="en-GB" sz="2000" dirty="0"/>
              <a:t>Refer to lab manual for full details</a:t>
            </a:r>
          </a:p>
        </p:txBody>
      </p:sp>
      <p:sp>
        <p:nvSpPr>
          <p:cNvPr id="5" name="Rounded Rectangle 4"/>
          <p:cNvSpPr/>
          <p:nvPr/>
        </p:nvSpPr>
        <p:spPr>
          <a:xfrm>
            <a:off x="7166172" y="4363434"/>
            <a:ext cx="4528343" cy="1435787"/>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GB" dirty="0"/>
              <a:t>To protect staff safety and reduce risk of viral transmission, blood samples </a:t>
            </a:r>
            <a:r>
              <a:rPr lang="en-GB" b="1" u="sng" dirty="0">
                <a:effectLst>
                  <a:outerShdw blurRad="38100" dist="38100" dir="2700000" algn="tl">
                    <a:srgbClr val="000000">
                      <a:alpha val="43137"/>
                    </a:srgbClr>
                  </a:outerShdw>
                </a:effectLst>
              </a:rPr>
              <a:t>should not be taken </a:t>
            </a:r>
            <a:r>
              <a:rPr lang="en-GB" dirty="0"/>
              <a:t>for confirmed COVID-19 positive patients. </a:t>
            </a:r>
          </a:p>
        </p:txBody>
      </p:sp>
    </p:spTree>
    <p:extLst>
      <p:ext uri="{BB962C8B-B14F-4D97-AF65-F5344CB8AC3E}">
        <p14:creationId xmlns:p14="http://schemas.microsoft.com/office/powerpoint/2010/main" val="278150548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GB" dirty="0"/>
              <a:t>Blood Sample Storage Form</a:t>
            </a:r>
          </a:p>
        </p:txBody>
      </p:sp>
      <p:pic>
        <p:nvPicPr>
          <p:cNvPr id="5" name="Picture 4"/>
          <p:cNvPicPr>
            <a:picLocks noChangeAspect="1"/>
          </p:cNvPicPr>
          <p:nvPr/>
        </p:nvPicPr>
        <p:blipFill rotWithShape="1">
          <a:blip r:embed="rId3" cstate="print"/>
          <a:srcRect l="16927" t="14861" r="16276" b="13889"/>
          <a:stretch/>
        </p:blipFill>
        <p:spPr>
          <a:xfrm>
            <a:off x="527383" y="1214940"/>
            <a:ext cx="9447709" cy="5643060"/>
          </a:xfrm>
          <a:prstGeom prst="rect">
            <a:avLst/>
          </a:prstGeom>
        </p:spPr>
      </p:pic>
      <p:sp>
        <p:nvSpPr>
          <p:cNvPr id="4" name="TextBox 3"/>
          <p:cNvSpPr txBox="1"/>
          <p:nvPr/>
        </p:nvSpPr>
        <p:spPr>
          <a:xfrm>
            <a:off x="10983686" y="17888"/>
            <a:ext cx="1208314" cy="369332"/>
          </a:xfrm>
          <a:prstGeom prst="rect">
            <a:avLst/>
          </a:prstGeom>
          <a:noFill/>
        </p:spPr>
        <p:txBody>
          <a:bodyPr wrap="square" rtlCol="0">
            <a:spAutoFit/>
          </a:bodyPr>
          <a:lstStyle/>
          <a:p>
            <a:r>
              <a:rPr lang="en-GB" dirty="0"/>
              <a:t>Slide 48</a:t>
            </a:r>
          </a:p>
        </p:txBody>
      </p:sp>
    </p:spTree>
    <p:extLst>
      <p:ext uri="{BB962C8B-B14F-4D97-AF65-F5344CB8AC3E}">
        <p14:creationId xmlns:p14="http://schemas.microsoft.com/office/powerpoint/2010/main" val="409611446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527284" y="1550183"/>
            <a:ext cx="11233248" cy="4070971"/>
          </a:xfrm>
        </p:spPr>
        <p:txBody>
          <a:bodyPr/>
          <a:lstStyle/>
          <a:p>
            <a:pPr marL="457200" indent="-457200">
              <a:buFont typeface="Arial" panose="020B0604020202020204" pitchFamily="34" charset="0"/>
              <a:buChar char="•"/>
            </a:pPr>
            <a:r>
              <a:rPr lang="en-GB" sz="3200" dirty="0"/>
              <a:t>Bespoke online database </a:t>
            </a:r>
          </a:p>
          <a:p>
            <a:pPr marL="457200" indent="-457200">
              <a:buFont typeface="Arial" panose="020B0604020202020204" pitchFamily="34" charset="0"/>
              <a:buChar char="•"/>
            </a:pPr>
            <a:r>
              <a:rPr lang="en-GB" sz="3200" dirty="0"/>
              <a:t>User ID to be provided by email following ‘green light’ approval to begin recruitment. Password will be provided over the telephone</a:t>
            </a:r>
          </a:p>
          <a:p>
            <a:pPr marL="457200" indent="-457200">
              <a:buFont typeface="Arial" panose="020B0604020202020204" pitchFamily="34" charset="0"/>
              <a:buChar char="•"/>
            </a:pPr>
            <a:r>
              <a:rPr lang="en-GB" sz="3200" dirty="0"/>
              <a:t>Training version of database to be made available to sites to practice and gain familiarity of the system</a:t>
            </a:r>
          </a:p>
          <a:p>
            <a:pPr marL="457200" indent="-457200">
              <a:buFont typeface="Arial" panose="020B0604020202020204" pitchFamily="34" charset="0"/>
              <a:buChar char="•"/>
            </a:pPr>
            <a:r>
              <a:rPr lang="en-GB" sz="3200" dirty="0"/>
              <a:t>Optional whether paper CRF’s are used prior to entry.</a:t>
            </a:r>
            <a:endParaRPr lang="en-GB" sz="2800" dirty="0"/>
          </a:p>
        </p:txBody>
      </p:sp>
      <p:sp>
        <p:nvSpPr>
          <p:cNvPr id="2" name="Text Placeholder 1"/>
          <p:cNvSpPr>
            <a:spLocks noGrp="1"/>
          </p:cNvSpPr>
          <p:nvPr>
            <p:ph type="body" sz="quarter" idx="10"/>
          </p:nvPr>
        </p:nvSpPr>
        <p:spPr/>
        <p:txBody>
          <a:bodyPr/>
          <a:lstStyle/>
          <a:p>
            <a:r>
              <a:rPr lang="en-US" dirty="0"/>
              <a:t>Data entry / eCRF</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49</a:t>
            </a:r>
          </a:p>
        </p:txBody>
      </p:sp>
    </p:spTree>
    <p:extLst>
      <p:ext uri="{BB962C8B-B14F-4D97-AF65-F5344CB8AC3E}">
        <p14:creationId xmlns:p14="http://schemas.microsoft.com/office/powerpoint/2010/main" val="1147808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81A8362-8A84-4F4C-A499-20FD77CB619C}"/>
              </a:ext>
            </a:extLst>
          </p:cNvPr>
          <p:cNvPicPr>
            <a:picLocks noChangeAspect="1"/>
          </p:cNvPicPr>
          <p:nvPr/>
        </p:nvPicPr>
        <p:blipFill>
          <a:blip r:embed="rId3" cstate="print"/>
          <a:stretch>
            <a:fillRect/>
          </a:stretch>
        </p:blipFill>
        <p:spPr>
          <a:xfrm>
            <a:off x="119337" y="188641"/>
            <a:ext cx="4647422" cy="2599826"/>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3BD16A00-6976-4064-B4A0-3F45E80A2A34}"/>
              </a:ext>
            </a:extLst>
          </p:cNvPr>
          <p:cNvPicPr>
            <a:picLocks noChangeAspect="1"/>
          </p:cNvPicPr>
          <p:nvPr/>
        </p:nvPicPr>
        <p:blipFill>
          <a:blip r:embed="rId4" cstate="print"/>
          <a:stretch>
            <a:fillRect/>
          </a:stretch>
        </p:blipFill>
        <p:spPr>
          <a:xfrm>
            <a:off x="1501133" y="2571195"/>
            <a:ext cx="5121352" cy="3770187"/>
          </a:xfrm>
          <a:prstGeom prst="rect">
            <a:avLst/>
          </a:prstGeom>
          <a:ln>
            <a:no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100CC37A-0786-41C8-909F-F4EC10520B2E}"/>
              </a:ext>
            </a:extLst>
          </p:cNvPr>
          <p:cNvSpPr txBox="1"/>
          <p:nvPr/>
        </p:nvSpPr>
        <p:spPr>
          <a:xfrm>
            <a:off x="119337" y="4820146"/>
            <a:ext cx="3100812" cy="1902059"/>
          </a:xfrm>
          <a:prstGeom prst="rect">
            <a:avLst/>
          </a:prstGeom>
          <a:gradFill flip="none" rotWithShape="1">
            <a:gsLst>
              <a:gs pos="0">
                <a:schemeClr val="bg1">
                  <a:lumMod val="75000"/>
                </a:schemeClr>
              </a:gs>
              <a:gs pos="35000">
                <a:schemeClr val="accent3">
                  <a:tint val="37000"/>
                  <a:satMod val="300000"/>
                </a:schemeClr>
              </a:gs>
              <a:gs pos="100000">
                <a:schemeClr val="accent3">
                  <a:tint val="15000"/>
                  <a:satMod val="350000"/>
                </a:schemeClr>
              </a:gs>
            </a:gsLst>
            <a:lin ang="16200000" scaled="0"/>
            <a:tileRect/>
          </a:gradFill>
          <a:ln>
            <a:solidFill>
              <a:schemeClr val="accent1"/>
            </a:solidFill>
          </a:ln>
          <a:effectLst>
            <a:outerShdw blurRad="50800" dist="38100" dir="5400000" algn="t"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wrap="square" rtlCol="0" anchor="ctr" anchorCtr="0">
            <a:spAutoFit/>
          </a:bodyPr>
          <a:lstStyle/>
          <a:p>
            <a:pPr marL="90488">
              <a:spcBef>
                <a:spcPct val="20000"/>
              </a:spcBef>
            </a:pPr>
            <a:r>
              <a:rPr lang="en-GB" sz="1200" dirty="0">
                <a:solidFill>
                  <a:schemeClr val="tx1">
                    <a:lumMod val="75000"/>
                    <a:lumOff val="25000"/>
                  </a:schemeClr>
                </a:solidFill>
              </a:rPr>
              <a:t>296 patients with severe sepsis or septic shock and pre-existing, chronic oral beta-blocker therapy</a:t>
            </a:r>
          </a:p>
          <a:p>
            <a:pPr marL="361950" indent="-271463">
              <a:spcBef>
                <a:spcPct val="20000"/>
              </a:spcBef>
            </a:pPr>
            <a:r>
              <a:rPr lang="en-GB" sz="1200" dirty="0">
                <a:solidFill>
                  <a:schemeClr val="tx1">
                    <a:lumMod val="75000"/>
                    <a:lumOff val="25000"/>
                  </a:schemeClr>
                </a:solidFill>
              </a:rPr>
              <a:t>Decreased:</a:t>
            </a:r>
          </a:p>
          <a:p>
            <a:pPr marL="361950" indent="-271463">
              <a:spcBef>
                <a:spcPct val="20000"/>
              </a:spcBef>
            </a:pPr>
            <a:r>
              <a:rPr lang="en-GB" sz="1200" dirty="0">
                <a:solidFill>
                  <a:schemeClr val="tx1">
                    <a:lumMod val="75000"/>
                    <a:lumOff val="25000"/>
                  </a:schemeClr>
                </a:solidFill>
              </a:rPr>
              <a:t>	Hospital (P=0.03)</a:t>
            </a:r>
          </a:p>
          <a:p>
            <a:pPr marL="361950" indent="-271463">
              <a:spcBef>
                <a:spcPct val="20000"/>
              </a:spcBef>
            </a:pPr>
            <a:r>
              <a:rPr lang="en-GB" sz="1200" dirty="0">
                <a:solidFill>
                  <a:schemeClr val="tx1">
                    <a:lumMod val="75000"/>
                    <a:lumOff val="25000"/>
                  </a:schemeClr>
                </a:solidFill>
              </a:rPr>
              <a:t>	28-day (P=0.04)</a:t>
            </a:r>
          </a:p>
          <a:p>
            <a:pPr marL="361950" indent="-271463">
              <a:spcBef>
                <a:spcPct val="20000"/>
              </a:spcBef>
            </a:pPr>
            <a:r>
              <a:rPr lang="en-GB" sz="1200" dirty="0">
                <a:solidFill>
                  <a:schemeClr val="tx1">
                    <a:lumMod val="75000"/>
                    <a:lumOff val="25000"/>
                  </a:schemeClr>
                </a:solidFill>
              </a:rPr>
              <a:t>	90-day mortality (40.7% vs 52.7%; P=0.046) in contrast to beta-blocker cessation</a:t>
            </a:r>
          </a:p>
        </p:txBody>
      </p:sp>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5</a:t>
            </a:r>
          </a:p>
        </p:txBody>
      </p:sp>
      <p:pic>
        <p:nvPicPr>
          <p:cNvPr id="7" name="Picture 6"/>
          <p:cNvPicPr>
            <a:picLocks noChangeAspect="1" noChangeArrowheads="1"/>
          </p:cNvPicPr>
          <p:nvPr/>
        </p:nvPicPr>
        <p:blipFill>
          <a:blip r:embed="rId5" cstate="print"/>
          <a:srcRect/>
          <a:stretch>
            <a:fillRect/>
          </a:stretch>
        </p:blipFill>
        <p:spPr bwMode="auto">
          <a:xfrm>
            <a:off x="7150500" y="309685"/>
            <a:ext cx="4895175" cy="1707192"/>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noChangeArrowheads="1"/>
          </p:cNvPicPr>
          <p:nvPr/>
        </p:nvPicPr>
        <p:blipFill>
          <a:blip r:embed="rId6" cstate="print"/>
          <a:srcRect/>
          <a:stretch>
            <a:fillRect/>
          </a:stretch>
        </p:blipFill>
        <p:spPr bwMode="auto">
          <a:xfrm>
            <a:off x="6148555" y="1998530"/>
            <a:ext cx="5897120" cy="1922523"/>
          </a:xfrm>
          <a:prstGeom prst="rect">
            <a:avLst/>
          </a:prstGeom>
          <a:ln>
            <a:noFill/>
          </a:ln>
          <a:effectLst>
            <a:outerShdw blurRad="292100" dist="139700" dir="2700000" algn="tl" rotWithShape="0">
              <a:srgbClr val="333333">
                <a:alpha val="65000"/>
              </a:srgbClr>
            </a:outerShdw>
          </a:effectLst>
        </p:spPr>
      </p:pic>
      <p:cxnSp>
        <p:nvCxnSpPr>
          <p:cNvPr id="9" name="Straight Connector 8"/>
          <p:cNvCxnSpPr/>
          <p:nvPr/>
        </p:nvCxnSpPr>
        <p:spPr>
          <a:xfrm>
            <a:off x="8111849" y="2960483"/>
            <a:ext cx="605598" cy="0"/>
          </a:xfrm>
          <a:prstGeom prst="line">
            <a:avLst/>
          </a:prstGeom>
          <a:ln w="47625">
            <a:solidFill>
              <a:srgbClr val="FF0000"/>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noChangeArrowheads="1"/>
          </p:cNvPicPr>
          <p:nvPr/>
        </p:nvPicPr>
        <p:blipFill>
          <a:blip r:embed="rId7" cstate="print"/>
          <a:srcRect/>
          <a:stretch>
            <a:fillRect/>
          </a:stretch>
        </p:blipFill>
        <p:spPr bwMode="auto">
          <a:xfrm>
            <a:off x="6908800" y="3990643"/>
            <a:ext cx="5174116" cy="201391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11083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txBox="1">
            <a:spLocks/>
          </p:cNvSpPr>
          <p:nvPr/>
        </p:nvSpPr>
        <p:spPr>
          <a:xfrm>
            <a:off x="527284" y="162773"/>
            <a:ext cx="11233355" cy="648816"/>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Study</a:t>
            </a:r>
            <a:r>
              <a:rPr kumimoji="0" lang="en-US" sz="3600" b="0" i="0" u="none" strike="noStrike" kern="1200" cap="none" spc="0" normalizeH="0" baseline="0" noProof="0" dirty="0">
                <a:ln>
                  <a:noFill/>
                </a:ln>
                <a:solidFill>
                  <a:srgbClr val="687DBE"/>
                </a:solidFill>
                <a:effectLst/>
                <a:uLnTx/>
                <a:uFillTx/>
                <a:latin typeface="Calibri"/>
                <a:ea typeface="+mn-ea"/>
                <a:cs typeface="Calibri"/>
              </a:rPr>
              <a:t> Schedule / Data Collection</a:t>
            </a:r>
          </a:p>
        </p:txBody>
      </p:sp>
      <p:sp>
        <p:nvSpPr>
          <p:cNvPr id="5" name="TextBox 4"/>
          <p:cNvSpPr txBox="1"/>
          <p:nvPr/>
        </p:nvSpPr>
        <p:spPr>
          <a:xfrm>
            <a:off x="10983686" y="13031"/>
            <a:ext cx="1208314" cy="369332"/>
          </a:xfrm>
          <a:prstGeom prst="rect">
            <a:avLst/>
          </a:prstGeom>
          <a:noFill/>
        </p:spPr>
        <p:txBody>
          <a:bodyPr wrap="square" rtlCol="0">
            <a:spAutoFit/>
          </a:bodyPr>
          <a:lstStyle/>
          <a:p>
            <a:r>
              <a:rPr lang="en-GB" dirty="0"/>
              <a:t>Slide 50</a:t>
            </a:r>
          </a:p>
        </p:txBody>
      </p:sp>
      <p:pic>
        <p:nvPicPr>
          <p:cNvPr id="6" name="Picture 5"/>
          <p:cNvPicPr>
            <a:picLocks noChangeAspect="1"/>
          </p:cNvPicPr>
          <p:nvPr/>
        </p:nvPicPr>
        <p:blipFill rotWithShape="1">
          <a:blip r:embed="rId3" cstate="print"/>
          <a:srcRect l="15079" t="23017" r="12052" b="8632"/>
          <a:stretch/>
        </p:blipFill>
        <p:spPr>
          <a:xfrm>
            <a:off x="527284" y="1078028"/>
            <a:ext cx="10655166" cy="5621956"/>
          </a:xfrm>
          <a:prstGeom prst="rect">
            <a:avLst/>
          </a:prstGeom>
        </p:spPr>
      </p:pic>
    </p:spTree>
    <p:extLst>
      <p:ext uri="{BB962C8B-B14F-4D97-AF65-F5344CB8AC3E}">
        <p14:creationId xmlns:p14="http://schemas.microsoft.com/office/powerpoint/2010/main" val="38503540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27274" y="275318"/>
            <a:ext cx="11233355" cy="648816"/>
          </a:xfrm>
        </p:spPr>
        <p:txBody>
          <a:bodyPr/>
          <a:lstStyle/>
          <a:p>
            <a:r>
              <a:rPr lang="en-US" dirty="0"/>
              <a:t>Baseline Visit / Day 0 – </a:t>
            </a:r>
            <a:r>
              <a:rPr lang="en-GB" b="1" dirty="0"/>
              <a:t>24 hours prior and </a:t>
            </a:r>
            <a:br>
              <a:rPr lang="en-GB" b="1" dirty="0"/>
            </a:br>
            <a:r>
              <a:rPr lang="en-GB" b="1" dirty="0"/>
              <a:t>up to the time of randomisation </a:t>
            </a:r>
            <a:endParaRPr lang="en-US" b="1" dirty="0"/>
          </a:p>
        </p:txBody>
      </p:sp>
      <p:sp>
        <p:nvSpPr>
          <p:cNvPr id="5" name="TextBox 4"/>
          <p:cNvSpPr txBox="1"/>
          <p:nvPr/>
        </p:nvSpPr>
        <p:spPr>
          <a:xfrm>
            <a:off x="10983686" y="0"/>
            <a:ext cx="1208314" cy="369332"/>
          </a:xfrm>
          <a:prstGeom prst="rect">
            <a:avLst/>
          </a:prstGeom>
          <a:noFill/>
        </p:spPr>
        <p:txBody>
          <a:bodyPr wrap="square" rtlCol="0">
            <a:spAutoFit/>
          </a:bodyPr>
          <a:lstStyle/>
          <a:p>
            <a:r>
              <a:rPr lang="en-GB" dirty="0"/>
              <a:t>Slide 51</a:t>
            </a:r>
          </a:p>
        </p:txBody>
      </p:sp>
      <p:graphicFrame>
        <p:nvGraphicFramePr>
          <p:cNvPr id="7" name="Diagram 6"/>
          <p:cNvGraphicFramePr/>
          <p:nvPr>
            <p:extLst>
              <p:ext uri="{D42A27DB-BD31-4B8C-83A1-F6EECF244321}">
                <p14:modId xmlns:p14="http://schemas.microsoft.com/office/powerpoint/2010/main" val="1979538754"/>
              </p:ext>
            </p:extLst>
          </p:nvPr>
        </p:nvGraphicFramePr>
        <p:xfrm>
          <a:off x="620643" y="1548977"/>
          <a:ext cx="10709965" cy="43849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2109186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346627" y="1281981"/>
            <a:ext cx="11233248" cy="5033475"/>
          </a:xfrm>
        </p:spPr>
        <p:txBody>
          <a:bodyPr/>
          <a:lstStyle/>
          <a:p>
            <a:pPr marL="342900" lvl="0" indent="-342900">
              <a:buFont typeface="Arial" panose="020B0604020202020204" pitchFamily="34" charset="0"/>
              <a:buChar char="•"/>
            </a:pPr>
            <a:r>
              <a:rPr lang="en-GB" sz="2200" dirty="0">
                <a:solidFill>
                  <a:prstClr val="black"/>
                </a:solidFill>
              </a:rPr>
              <a:t>Record steroid use </a:t>
            </a:r>
            <a:endParaRPr lang="en-GB" sz="2200" dirty="0"/>
          </a:p>
          <a:p>
            <a:pPr marL="342900" indent="-342900">
              <a:buFont typeface="Arial" panose="020B0604020202020204" pitchFamily="34" charset="0"/>
              <a:buChar char="•"/>
            </a:pPr>
            <a:r>
              <a:rPr lang="en-GB" sz="2200" dirty="0"/>
              <a:t>Results for elements of the SOFA score will be recorded. </a:t>
            </a:r>
          </a:p>
          <a:p>
            <a:pPr marL="342900" indent="-342900">
              <a:buFont typeface="Arial" panose="020B0604020202020204" pitchFamily="34" charset="0"/>
              <a:buChar char="•"/>
            </a:pPr>
            <a:r>
              <a:rPr lang="en-GB" sz="2200" dirty="0"/>
              <a:t>Rates of noradrenaline infusion</a:t>
            </a:r>
          </a:p>
          <a:p>
            <a:pPr marL="342900" indent="-342900">
              <a:buFont typeface="Arial" panose="020B0604020202020204" pitchFamily="34" charset="0"/>
              <a:buChar char="•"/>
            </a:pPr>
            <a:r>
              <a:rPr lang="en-GB" sz="2200" dirty="0"/>
              <a:t>Microbiology Assessments - site &amp; types of pathogens isolated following admission</a:t>
            </a:r>
          </a:p>
          <a:p>
            <a:pPr marL="342900" indent="-342900">
              <a:buFont typeface="Arial" panose="020B0604020202020204" pitchFamily="34" charset="0"/>
              <a:buChar char="•"/>
            </a:pPr>
            <a:r>
              <a:rPr lang="en-US" sz="2200" dirty="0"/>
              <a:t>Other routinely collected clinical data to be recorded: </a:t>
            </a:r>
          </a:p>
          <a:p>
            <a:pPr marL="1085850" lvl="1" indent="-342900">
              <a:buFont typeface="Courier New" panose="02070309020205020404" pitchFamily="49" charset="0"/>
              <a:buChar char="o"/>
            </a:pPr>
            <a:r>
              <a:rPr lang="en-US" sz="1800" dirty="0"/>
              <a:t>Central Venous Blood Gas</a:t>
            </a:r>
          </a:p>
          <a:p>
            <a:pPr marL="1085850" lvl="1" indent="-342900">
              <a:buFont typeface="Courier New" panose="02070309020205020404" pitchFamily="49" charset="0"/>
              <a:buChar char="o"/>
            </a:pPr>
            <a:r>
              <a:rPr lang="en-US" sz="1800" dirty="0"/>
              <a:t>Arterial Blood Gas</a:t>
            </a:r>
          </a:p>
          <a:p>
            <a:pPr marL="1085850" lvl="1" indent="-342900">
              <a:buFont typeface="Courier New" panose="02070309020205020404" pitchFamily="49" charset="0"/>
              <a:buChar char="o"/>
            </a:pPr>
            <a:r>
              <a:rPr lang="en-US" sz="1800" dirty="0"/>
              <a:t>Cardiac Output and Stroke Volume (optional)</a:t>
            </a:r>
          </a:p>
          <a:p>
            <a:pPr marL="1085850" lvl="1" indent="-342900">
              <a:buFont typeface="Courier New" panose="02070309020205020404" pitchFamily="49" charset="0"/>
              <a:buChar char="o"/>
            </a:pPr>
            <a:r>
              <a:rPr lang="en-US" sz="1800" dirty="0"/>
              <a:t>Glucose</a:t>
            </a:r>
          </a:p>
          <a:p>
            <a:pPr marL="1085850" lvl="1" indent="-342900">
              <a:buFont typeface="Courier New" panose="02070309020205020404" pitchFamily="49" charset="0"/>
              <a:buChar char="o"/>
            </a:pPr>
            <a:r>
              <a:rPr lang="en-US" sz="1800" dirty="0"/>
              <a:t>Highest Lactate (last 48 hours)</a:t>
            </a:r>
          </a:p>
          <a:p>
            <a:pPr marL="1085850" lvl="1" indent="-342900">
              <a:buFont typeface="Courier New" panose="02070309020205020404" pitchFamily="49" charset="0"/>
              <a:buChar char="o"/>
            </a:pPr>
            <a:r>
              <a:rPr lang="en-US" sz="1800" dirty="0"/>
              <a:t>Liver Function Tests (ALT/AST)</a:t>
            </a:r>
          </a:p>
          <a:p>
            <a:pPr marL="1085850" lvl="1" indent="-342900">
              <a:buFont typeface="Courier New" panose="02070309020205020404" pitchFamily="49" charset="0"/>
              <a:buChar char="o"/>
            </a:pPr>
            <a:r>
              <a:rPr lang="en-US" sz="1800" dirty="0"/>
              <a:t>IN/OUT Fluids</a:t>
            </a:r>
          </a:p>
          <a:p>
            <a:pPr marL="1085850" lvl="1" indent="-342900">
              <a:buFont typeface="Courier New" panose="02070309020205020404" pitchFamily="49" charset="0"/>
              <a:buChar char="o"/>
            </a:pPr>
            <a:r>
              <a:rPr lang="en-US" sz="1800" dirty="0"/>
              <a:t>Inotrope dosages</a:t>
            </a:r>
          </a:p>
          <a:p>
            <a:pPr marL="1085850" lvl="1" indent="-342900">
              <a:buFont typeface="Wingdings" panose="05000000000000000000" pitchFamily="2" charset="2"/>
              <a:buChar char="Ø"/>
            </a:pPr>
            <a:endParaRPr lang="en-US" sz="3000" dirty="0"/>
          </a:p>
        </p:txBody>
      </p:sp>
      <p:sp>
        <p:nvSpPr>
          <p:cNvPr id="5" name="Text Placeholder 1"/>
          <p:cNvSpPr txBox="1">
            <a:spLocks/>
          </p:cNvSpPr>
          <p:nvPr/>
        </p:nvSpPr>
        <p:spPr>
          <a:xfrm>
            <a:off x="346520" y="179625"/>
            <a:ext cx="11233355" cy="648816"/>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t>Baseline Visit / Day 0 – </a:t>
            </a:r>
            <a:r>
              <a:rPr lang="en-GB" b="1" dirty="0"/>
              <a:t>24 hours prior and </a:t>
            </a:r>
            <a:br>
              <a:rPr lang="en-GB" b="1" dirty="0"/>
            </a:br>
            <a:r>
              <a:rPr lang="en-GB" b="1" dirty="0"/>
              <a:t>up to the time of randomisation </a:t>
            </a:r>
            <a:endParaRPr lang="en-US" b="1" dirty="0"/>
          </a:p>
        </p:txBody>
      </p:sp>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52</a:t>
            </a:r>
          </a:p>
        </p:txBody>
      </p:sp>
    </p:spTree>
    <p:extLst>
      <p:ext uri="{BB962C8B-B14F-4D97-AF65-F5344CB8AC3E}">
        <p14:creationId xmlns:p14="http://schemas.microsoft.com/office/powerpoint/2010/main" val="37134269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12651" y="219191"/>
            <a:ext cx="11990840" cy="648816"/>
          </a:xfrm>
        </p:spPr>
        <p:txBody>
          <a:bodyPr/>
          <a:lstStyle/>
          <a:p>
            <a:r>
              <a:rPr lang="en-US" dirty="0"/>
              <a:t>Eligibility Form             Randomisation Form</a:t>
            </a:r>
          </a:p>
        </p:txBody>
      </p:sp>
      <p:pic>
        <p:nvPicPr>
          <p:cNvPr id="5" name="Picture 4"/>
          <p:cNvPicPr>
            <a:picLocks noChangeAspect="1"/>
          </p:cNvPicPr>
          <p:nvPr/>
        </p:nvPicPr>
        <p:blipFill rotWithShape="1">
          <a:blip r:embed="rId3" cstate="print"/>
          <a:srcRect l="40086" t="16245" r="31811" b="8200"/>
          <a:stretch/>
        </p:blipFill>
        <p:spPr>
          <a:xfrm>
            <a:off x="4325329" y="968171"/>
            <a:ext cx="3336022" cy="5044966"/>
          </a:xfrm>
          <a:prstGeom prst="rect">
            <a:avLst/>
          </a:prstGeom>
          <a:ln>
            <a:solidFill>
              <a:schemeClr val="bg1">
                <a:lumMod val="65000"/>
              </a:schemeClr>
            </a:solidFill>
          </a:ln>
        </p:spPr>
      </p:pic>
      <p:sp>
        <p:nvSpPr>
          <p:cNvPr id="4" name="Rectangle 3"/>
          <p:cNvSpPr/>
          <p:nvPr/>
        </p:nvSpPr>
        <p:spPr>
          <a:xfrm>
            <a:off x="8862888" y="1404901"/>
            <a:ext cx="2017219" cy="646331"/>
          </a:xfrm>
          <a:prstGeom prst="rect">
            <a:avLst/>
          </a:prstGeom>
        </p:spPr>
        <p:txBody>
          <a:bodyPr wrap="none">
            <a:spAutoFit/>
          </a:bodyPr>
          <a:lstStyle/>
          <a:p>
            <a:r>
              <a:rPr lang="en-US" sz="3600" dirty="0">
                <a:solidFill>
                  <a:srgbClr val="687DBE"/>
                </a:solidFill>
              </a:rPr>
              <a:t>PI sign off</a:t>
            </a:r>
          </a:p>
        </p:txBody>
      </p:sp>
      <p:pic>
        <p:nvPicPr>
          <p:cNvPr id="7" name="Picture 6"/>
          <p:cNvPicPr>
            <a:picLocks noChangeAspect="1"/>
          </p:cNvPicPr>
          <p:nvPr/>
        </p:nvPicPr>
        <p:blipFill rotWithShape="1">
          <a:blip r:embed="rId4" cstate="print"/>
          <a:srcRect l="27209" t="13178" r="40350" b="4496"/>
          <a:stretch/>
        </p:blipFill>
        <p:spPr>
          <a:xfrm>
            <a:off x="8194015" y="1955539"/>
            <a:ext cx="3310413" cy="4725347"/>
          </a:xfrm>
          <a:prstGeom prst="rect">
            <a:avLst/>
          </a:prstGeom>
        </p:spPr>
      </p:pic>
      <p:sp>
        <p:nvSpPr>
          <p:cNvPr id="6" name="TextBox 5"/>
          <p:cNvSpPr txBox="1"/>
          <p:nvPr/>
        </p:nvSpPr>
        <p:spPr>
          <a:xfrm>
            <a:off x="212651" y="6219221"/>
            <a:ext cx="7554612" cy="461665"/>
          </a:xfrm>
          <a:prstGeom prst="rect">
            <a:avLst/>
          </a:prstGeom>
          <a:noFill/>
        </p:spPr>
        <p:txBody>
          <a:bodyPr wrap="square" rtlCol="0">
            <a:spAutoFit/>
          </a:bodyPr>
          <a:lstStyle/>
          <a:p>
            <a:pPr marL="285750" indent="-285750">
              <a:buFont typeface="Arial" panose="020B0604020202020204" pitchFamily="34" charset="0"/>
              <a:buChar char="•"/>
            </a:pPr>
            <a:r>
              <a:rPr lang="en-GB" sz="2400" dirty="0"/>
              <a:t>Paper copies sent to WCTU via NHS Encryption Service.</a:t>
            </a:r>
          </a:p>
        </p:txBody>
      </p:sp>
      <p:sp>
        <p:nvSpPr>
          <p:cNvPr id="8" name="TextBox 7"/>
          <p:cNvSpPr txBox="1"/>
          <p:nvPr/>
        </p:nvSpPr>
        <p:spPr>
          <a:xfrm>
            <a:off x="10983686" y="13031"/>
            <a:ext cx="1208314" cy="369332"/>
          </a:xfrm>
          <a:prstGeom prst="rect">
            <a:avLst/>
          </a:prstGeom>
          <a:noFill/>
        </p:spPr>
        <p:txBody>
          <a:bodyPr wrap="square" rtlCol="0">
            <a:spAutoFit/>
          </a:bodyPr>
          <a:lstStyle/>
          <a:p>
            <a:r>
              <a:rPr lang="en-GB" dirty="0"/>
              <a:t>Slide 53</a:t>
            </a:r>
          </a:p>
        </p:txBody>
      </p:sp>
      <p:pic>
        <p:nvPicPr>
          <p:cNvPr id="10" name="Picture 9"/>
          <p:cNvPicPr>
            <a:picLocks noChangeAspect="1"/>
          </p:cNvPicPr>
          <p:nvPr/>
        </p:nvPicPr>
        <p:blipFill rotWithShape="1">
          <a:blip r:embed="rId5"/>
          <a:srcRect l="56073" t="19041" r="14357" b="11283"/>
          <a:stretch/>
        </p:blipFill>
        <p:spPr>
          <a:xfrm>
            <a:off x="247255" y="868007"/>
            <a:ext cx="3811742" cy="5052308"/>
          </a:xfrm>
          <a:prstGeom prst="rect">
            <a:avLst/>
          </a:prstGeom>
        </p:spPr>
      </p:pic>
    </p:spTree>
    <p:extLst>
      <p:ext uri="{BB962C8B-B14F-4D97-AF65-F5344CB8AC3E}">
        <p14:creationId xmlns:p14="http://schemas.microsoft.com/office/powerpoint/2010/main" val="319122068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159657" y="287987"/>
            <a:ext cx="11233248" cy="648816"/>
          </a:xfrm>
        </p:spPr>
        <p:txBody>
          <a:bodyPr/>
          <a:lstStyle/>
          <a:p>
            <a:r>
              <a:rPr lang="en-GB" dirty="0"/>
              <a:t>Temporary paper CRFs</a:t>
            </a:r>
          </a:p>
          <a:p>
            <a:endParaRPr lang="en-GB" dirty="0"/>
          </a:p>
          <a:p>
            <a:r>
              <a:rPr lang="en-GB" dirty="0"/>
              <a:t>Inotrope Dose Collection                  Beta-blocker Collection </a:t>
            </a:r>
          </a:p>
        </p:txBody>
      </p:sp>
      <p:pic>
        <p:nvPicPr>
          <p:cNvPr id="5" name="Picture 4"/>
          <p:cNvPicPr>
            <a:picLocks noChangeAspect="1"/>
          </p:cNvPicPr>
          <p:nvPr/>
        </p:nvPicPr>
        <p:blipFill rotWithShape="1">
          <a:blip r:embed="rId2"/>
          <a:srcRect l="21880" t="18924" r="23279" b="9824"/>
          <a:stretch/>
        </p:blipFill>
        <p:spPr>
          <a:xfrm>
            <a:off x="0" y="2220906"/>
            <a:ext cx="6066972" cy="4433894"/>
          </a:xfrm>
          <a:prstGeom prst="rect">
            <a:avLst/>
          </a:prstGeom>
        </p:spPr>
      </p:pic>
      <p:pic>
        <p:nvPicPr>
          <p:cNvPr id="6" name="Picture 5"/>
          <p:cNvPicPr>
            <a:picLocks noChangeAspect="1"/>
          </p:cNvPicPr>
          <p:nvPr/>
        </p:nvPicPr>
        <p:blipFill rotWithShape="1">
          <a:blip r:embed="rId3"/>
          <a:srcRect l="21747" t="19488" r="23095" b="10106"/>
          <a:stretch/>
        </p:blipFill>
        <p:spPr>
          <a:xfrm>
            <a:off x="6016535" y="2220906"/>
            <a:ext cx="6175465" cy="4433894"/>
          </a:xfrm>
          <a:prstGeom prst="rect">
            <a:avLst/>
          </a:prstGeom>
        </p:spPr>
      </p:pic>
      <p:sp>
        <p:nvSpPr>
          <p:cNvPr id="7" name="TextBox 6"/>
          <p:cNvSpPr txBox="1"/>
          <p:nvPr/>
        </p:nvSpPr>
        <p:spPr>
          <a:xfrm>
            <a:off x="10983686" y="13031"/>
            <a:ext cx="1208314" cy="369332"/>
          </a:xfrm>
          <a:prstGeom prst="rect">
            <a:avLst/>
          </a:prstGeom>
          <a:noFill/>
        </p:spPr>
        <p:txBody>
          <a:bodyPr wrap="square" rtlCol="0">
            <a:spAutoFit/>
          </a:bodyPr>
          <a:lstStyle/>
          <a:p>
            <a:r>
              <a:rPr lang="en-GB" dirty="0"/>
              <a:t>Slide 54</a:t>
            </a:r>
          </a:p>
        </p:txBody>
      </p:sp>
    </p:spTree>
    <p:extLst>
      <p:ext uri="{BB962C8B-B14F-4D97-AF65-F5344CB8AC3E}">
        <p14:creationId xmlns:p14="http://schemas.microsoft.com/office/powerpoint/2010/main" val="402025554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SOFA SCORE (DAY 0-14)</a:t>
            </a:r>
          </a:p>
        </p:txBody>
      </p:sp>
      <p:pic>
        <p:nvPicPr>
          <p:cNvPr id="4" name="Picture 3"/>
          <p:cNvPicPr>
            <a:picLocks noChangeAspect="1"/>
          </p:cNvPicPr>
          <p:nvPr/>
        </p:nvPicPr>
        <p:blipFill rotWithShape="1">
          <a:blip r:embed="rId3" cstate="print"/>
          <a:srcRect l="18446" t="28659" r="20000" b="12644"/>
          <a:stretch/>
        </p:blipFill>
        <p:spPr>
          <a:xfrm>
            <a:off x="611368" y="1283142"/>
            <a:ext cx="9313530" cy="4995737"/>
          </a:xfrm>
          <a:prstGeom prst="rect">
            <a:avLst/>
          </a:prstGeom>
        </p:spPr>
      </p:pic>
      <p:sp>
        <p:nvSpPr>
          <p:cNvPr id="5" name="TextBox 4"/>
          <p:cNvSpPr txBox="1"/>
          <p:nvPr/>
        </p:nvSpPr>
        <p:spPr>
          <a:xfrm>
            <a:off x="10983686" y="13031"/>
            <a:ext cx="1208314" cy="369332"/>
          </a:xfrm>
          <a:prstGeom prst="rect">
            <a:avLst/>
          </a:prstGeom>
          <a:noFill/>
        </p:spPr>
        <p:txBody>
          <a:bodyPr wrap="square" rtlCol="0">
            <a:spAutoFit/>
          </a:bodyPr>
          <a:lstStyle/>
          <a:p>
            <a:r>
              <a:rPr lang="en-GB" dirty="0"/>
              <a:t>Slide 55</a:t>
            </a:r>
          </a:p>
        </p:txBody>
      </p:sp>
    </p:spTree>
    <p:extLst>
      <p:ext uri="{BB962C8B-B14F-4D97-AF65-F5344CB8AC3E}">
        <p14:creationId xmlns:p14="http://schemas.microsoft.com/office/powerpoint/2010/main" val="114524225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83349" y="1767646"/>
            <a:ext cx="11056884" cy="4623701"/>
          </a:xfrm>
        </p:spPr>
        <p:txBody>
          <a:bodyPr/>
          <a:lstStyle/>
          <a:p>
            <a:pPr marL="1085850" lvl="1" indent="-342900">
              <a:buFont typeface="Arial" panose="020B0604020202020204" pitchFamily="34" charset="0"/>
              <a:buChar char="•"/>
            </a:pPr>
            <a:r>
              <a:rPr lang="en-GB" sz="2200" dirty="0"/>
              <a:t>Rates of noradrenaline infusion and/or landiolol infusion; HR, MAP and other vasopressors will be recorded hourly up to end of day 2 and then 6 hourly from day 3</a:t>
            </a:r>
          </a:p>
          <a:p>
            <a:pPr marL="1085850" lvl="1" indent="-342900">
              <a:buFont typeface="Arial" panose="020B0604020202020204" pitchFamily="34" charset="0"/>
              <a:buChar char="•"/>
            </a:pPr>
            <a:r>
              <a:rPr lang="en-US" sz="2200" dirty="0"/>
              <a:t>Research blood sample (+ biobank sample 2 on day 1 if consented). </a:t>
            </a:r>
            <a:r>
              <a:rPr lang="en-US" sz="2200" i="1" dirty="0"/>
              <a:t>No set time frame.</a:t>
            </a:r>
          </a:p>
          <a:p>
            <a:pPr marL="1085850" lvl="1" indent="-342900">
              <a:buFont typeface="Arial" panose="020B0604020202020204" pitchFamily="34" charset="0"/>
              <a:buChar char="•"/>
            </a:pPr>
            <a:r>
              <a:rPr lang="en-US" sz="2200" dirty="0"/>
              <a:t>Steroid Use</a:t>
            </a:r>
          </a:p>
          <a:p>
            <a:pPr marL="1085850" lvl="1" indent="-342900">
              <a:buFont typeface="Arial" panose="020B0604020202020204" pitchFamily="34" charset="0"/>
              <a:buChar char="•"/>
            </a:pPr>
            <a:r>
              <a:rPr lang="en-US" sz="2200" dirty="0"/>
              <a:t>Central Venous Blood Gas</a:t>
            </a:r>
          </a:p>
          <a:p>
            <a:pPr marL="1085850" lvl="1" indent="-342900">
              <a:buFont typeface="Arial" panose="020B0604020202020204" pitchFamily="34" charset="0"/>
              <a:buChar char="•"/>
            </a:pPr>
            <a:r>
              <a:rPr lang="en-US" sz="2200" dirty="0"/>
              <a:t>Arterial Blood Gas</a:t>
            </a:r>
          </a:p>
          <a:p>
            <a:pPr marL="1085850" lvl="1" indent="-342900">
              <a:buFont typeface="Arial" panose="020B0604020202020204" pitchFamily="34" charset="0"/>
              <a:buChar char="•"/>
            </a:pPr>
            <a:r>
              <a:rPr lang="en-US" sz="2200" dirty="0"/>
              <a:t>Cardiac Output and Stroke Volume (optional) – </a:t>
            </a:r>
            <a:r>
              <a:rPr lang="en-US" sz="2200" i="1" dirty="0"/>
              <a:t>won’t be queried if left blank.</a:t>
            </a:r>
          </a:p>
          <a:p>
            <a:pPr marL="1085850" lvl="1" indent="-342900">
              <a:buFont typeface="Arial" panose="020B0604020202020204" pitchFamily="34" charset="0"/>
              <a:buChar char="•"/>
            </a:pPr>
            <a:r>
              <a:rPr lang="en-US" sz="2200" dirty="0"/>
              <a:t>Glucose</a:t>
            </a:r>
          </a:p>
          <a:p>
            <a:pPr marL="1085850" lvl="1" indent="-342900">
              <a:buFont typeface="Arial" panose="020B0604020202020204" pitchFamily="34" charset="0"/>
              <a:buChar char="•"/>
            </a:pPr>
            <a:r>
              <a:rPr lang="en-US" sz="2200" dirty="0"/>
              <a:t>Highest Lactate </a:t>
            </a:r>
          </a:p>
          <a:p>
            <a:pPr marL="1085850" lvl="1" indent="-342900">
              <a:buFont typeface="Arial" panose="020B0604020202020204" pitchFamily="34" charset="0"/>
              <a:buChar char="•"/>
            </a:pPr>
            <a:r>
              <a:rPr lang="en-US" sz="2200" dirty="0"/>
              <a:t>Liver Function Tests (ALT/AST) – </a:t>
            </a:r>
            <a:r>
              <a:rPr lang="en-US" sz="2200" i="1" dirty="0"/>
              <a:t>Only one is required.</a:t>
            </a:r>
            <a:endParaRPr lang="en-US" sz="2200" dirty="0"/>
          </a:p>
          <a:p>
            <a:pPr lvl="1" indent="0">
              <a:buNone/>
            </a:pPr>
            <a:endParaRPr lang="en-US" sz="2000" dirty="0"/>
          </a:p>
          <a:p>
            <a:endParaRPr lang="en-US" dirty="0"/>
          </a:p>
        </p:txBody>
      </p:sp>
      <p:sp>
        <p:nvSpPr>
          <p:cNvPr id="2" name="Text Placeholder 1"/>
          <p:cNvSpPr>
            <a:spLocks noGrp="1"/>
          </p:cNvSpPr>
          <p:nvPr>
            <p:ph type="body" sz="quarter" idx="10"/>
          </p:nvPr>
        </p:nvSpPr>
        <p:spPr/>
        <p:txBody>
          <a:bodyPr/>
          <a:lstStyle/>
          <a:p>
            <a:r>
              <a:rPr lang="en-US" dirty="0"/>
              <a:t>DAYS 1, 2, 4 and 6 </a:t>
            </a:r>
            <a:r>
              <a:rPr lang="en-US" b="1" dirty="0"/>
              <a:t>(day 1 = time of </a:t>
            </a:r>
            <a:br>
              <a:rPr lang="en-US" b="1" dirty="0"/>
            </a:br>
            <a:r>
              <a:rPr lang="en-US" b="1" dirty="0"/>
              <a:t>randomisation plus 24 hours)</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56</a:t>
            </a:r>
          </a:p>
        </p:txBody>
      </p:sp>
    </p:spTree>
    <p:extLst>
      <p:ext uri="{BB962C8B-B14F-4D97-AF65-F5344CB8AC3E}">
        <p14:creationId xmlns:p14="http://schemas.microsoft.com/office/powerpoint/2010/main" val="50939919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527391" y="1456661"/>
            <a:ext cx="11233248" cy="4418984"/>
          </a:xfrm>
        </p:spPr>
        <p:txBody>
          <a:bodyPr/>
          <a:lstStyle/>
          <a:p>
            <a:pPr marL="342900" indent="-342900">
              <a:buFont typeface="Arial" panose="020B0604020202020204" pitchFamily="34" charset="0"/>
              <a:buChar char="•"/>
            </a:pPr>
            <a:r>
              <a:rPr lang="en-GB" sz="2200" dirty="0"/>
              <a:t>Landiolol administration (if allocated to this arm)</a:t>
            </a:r>
          </a:p>
          <a:p>
            <a:pPr marL="342900" indent="-342900">
              <a:buFont typeface="Arial" panose="020B0604020202020204" pitchFamily="34" charset="0"/>
              <a:buChar char="•"/>
            </a:pPr>
            <a:r>
              <a:rPr lang="en-GB" sz="2200" dirty="0"/>
              <a:t>Landiolol infusion details (number of vials used)</a:t>
            </a:r>
          </a:p>
          <a:p>
            <a:pPr marL="342900" indent="-342900">
              <a:buFont typeface="Arial" panose="020B0604020202020204" pitchFamily="34" charset="0"/>
              <a:buChar char="•"/>
            </a:pPr>
            <a:r>
              <a:rPr lang="en-GB" sz="2200" dirty="0"/>
              <a:t>Results for elements of the SOFA score</a:t>
            </a:r>
          </a:p>
          <a:p>
            <a:pPr marL="342900" indent="-342900">
              <a:buFont typeface="Arial" panose="020B0604020202020204" pitchFamily="34" charset="0"/>
              <a:buChar char="•"/>
            </a:pPr>
            <a:r>
              <a:rPr lang="en-GB" sz="2200" dirty="0">
                <a:solidFill>
                  <a:prstClr val="black"/>
                </a:solidFill>
              </a:rPr>
              <a:t>Rates of noradrenaline infusion and/or landiolol infusion</a:t>
            </a:r>
          </a:p>
          <a:p>
            <a:pPr marL="342900" indent="-342900">
              <a:buFont typeface="Arial" panose="020B0604020202020204" pitchFamily="34" charset="0"/>
              <a:buChar char="•"/>
            </a:pPr>
            <a:r>
              <a:rPr lang="en-GB" sz="2200" dirty="0">
                <a:solidFill>
                  <a:prstClr val="black"/>
                </a:solidFill>
              </a:rPr>
              <a:t>Heart Rate</a:t>
            </a:r>
          </a:p>
          <a:p>
            <a:pPr marL="342900" indent="-342900">
              <a:buFont typeface="Arial" panose="020B0604020202020204" pitchFamily="34" charset="0"/>
              <a:buChar char="•"/>
            </a:pPr>
            <a:r>
              <a:rPr lang="en-US" sz="2200" dirty="0">
                <a:solidFill>
                  <a:prstClr val="black"/>
                </a:solidFill>
              </a:rPr>
              <a:t>IN/OUT Fluids</a:t>
            </a:r>
          </a:p>
          <a:p>
            <a:pPr marL="342900" indent="-342900">
              <a:buFont typeface="Arial" panose="020B0604020202020204" pitchFamily="34" charset="0"/>
              <a:buChar char="•"/>
            </a:pPr>
            <a:r>
              <a:rPr lang="en-US" sz="2200" dirty="0">
                <a:solidFill>
                  <a:prstClr val="black"/>
                </a:solidFill>
              </a:rPr>
              <a:t>Cardiovascular Safety Data</a:t>
            </a:r>
          </a:p>
          <a:p>
            <a:pPr marL="342900" indent="-342900">
              <a:buFont typeface="Arial" panose="020B0604020202020204" pitchFamily="34" charset="0"/>
              <a:buChar char="•"/>
            </a:pPr>
            <a:r>
              <a:rPr lang="en-GB" sz="2200" dirty="0"/>
              <a:t>Record AEs/report SAEs following randomisation</a:t>
            </a:r>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r>
              <a:rPr lang="en-GB" sz="2200" dirty="0"/>
              <a:t>Post </a:t>
            </a:r>
            <a:r>
              <a:rPr lang="en-GB" sz="2200" b="1" u="sng" dirty="0"/>
              <a:t>EONT</a:t>
            </a:r>
            <a:r>
              <a:rPr lang="en-GB" sz="2200" dirty="0"/>
              <a:t> and </a:t>
            </a:r>
            <a:r>
              <a:rPr lang="en-GB" sz="2200" b="1" u="sng" dirty="0"/>
              <a:t>end of Landiolol</a:t>
            </a:r>
            <a:r>
              <a:rPr lang="en-GB" sz="2200" dirty="0"/>
              <a:t>, data collection for additional assessments (inc blood samples) is </a:t>
            </a:r>
            <a:r>
              <a:rPr lang="en-GB" sz="2200" b="1" u="sng" dirty="0"/>
              <a:t>not</a:t>
            </a:r>
            <a:r>
              <a:rPr lang="en-GB" sz="2200" dirty="0"/>
              <a:t> required. </a:t>
            </a:r>
          </a:p>
          <a:p>
            <a:endParaRPr lang="en-US" sz="2200" dirty="0"/>
          </a:p>
          <a:p>
            <a:endParaRPr lang="en-US" sz="2200" dirty="0">
              <a:solidFill>
                <a:prstClr val="black"/>
              </a:solidFill>
            </a:endParaRPr>
          </a:p>
          <a:p>
            <a:endParaRPr lang="en-GB" sz="2200" dirty="0">
              <a:solidFill>
                <a:prstClr val="black"/>
              </a:solidFill>
            </a:endParaRPr>
          </a:p>
          <a:p>
            <a:endParaRPr lang="en-US" dirty="0"/>
          </a:p>
        </p:txBody>
      </p:sp>
      <p:sp>
        <p:nvSpPr>
          <p:cNvPr id="2" name="Text Placeholder 1"/>
          <p:cNvSpPr>
            <a:spLocks noGrp="1"/>
          </p:cNvSpPr>
          <p:nvPr>
            <p:ph type="body" sz="quarter" idx="10"/>
          </p:nvPr>
        </p:nvSpPr>
        <p:spPr>
          <a:xfrm>
            <a:off x="527284" y="178961"/>
            <a:ext cx="11233355" cy="1277700"/>
          </a:xfrm>
        </p:spPr>
        <p:txBody>
          <a:bodyPr/>
          <a:lstStyle/>
          <a:p>
            <a:r>
              <a:rPr lang="en-US" dirty="0"/>
              <a:t>Daily data collection (up to day 14 whilst</a:t>
            </a:r>
            <a:br>
              <a:rPr lang="en-US" dirty="0"/>
            </a:br>
            <a:r>
              <a:rPr lang="en-US" dirty="0"/>
              <a:t>patient is on ICU)</a:t>
            </a:r>
          </a:p>
        </p:txBody>
      </p:sp>
      <p:sp>
        <p:nvSpPr>
          <p:cNvPr id="5" name="TextBox 4"/>
          <p:cNvSpPr txBox="1"/>
          <p:nvPr/>
        </p:nvSpPr>
        <p:spPr>
          <a:xfrm>
            <a:off x="10983686" y="23097"/>
            <a:ext cx="1208314" cy="369332"/>
          </a:xfrm>
          <a:prstGeom prst="rect">
            <a:avLst/>
          </a:prstGeom>
          <a:noFill/>
        </p:spPr>
        <p:txBody>
          <a:bodyPr wrap="square" rtlCol="0">
            <a:spAutoFit/>
          </a:bodyPr>
          <a:lstStyle/>
          <a:p>
            <a:r>
              <a:rPr lang="en-GB" dirty="0"/>
              <a:t>Slide 57</a:t>
            </a:r>
          </a:p>
        </p:txBody>
      </p:sp>
    </p:spTree>
    <p:extLst>
      <p:ext uri="{BB962C8B-B14F-4D97-AF65-F5344CB8AC3E}">
        <p14:creationId xmlns:p14="http://schemas.microsoft.com/office/powerpoint/2010/main" val="38705397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527381" y="1340371"/>
            <a:ext cx="11233248" cy="4719235"/>
          </a:xfrm>
        </p:spPr>
        <p:txBody>
          <a:bodyPr/>
          <a:lstStyle/>
          <a:p>
            <a:pPr marL="342900" indent="-342900">
              <a:buFont typeface="Arial" panose="020B0604020202020204" pitchFamily="34" charset="0"/>
              <a:buChar char="•"/>
            </a:pPr>
            <a:r>
              <a:rPr lang="en-GB" sz="2400" dirty="0"/>
              <a:t>Stop date and time of noradrenaline</a:t>
            </a:r>
          </a:p>
          <a:p>
            <a:pPr marL="342900" indent="-342900">
              <a:buFont typeface="Arial" panose="020B0604020202020204" pitchFamily="34" charset="0"/>
              <a:buChar char="•"/>
            </a:pPr>
            <a:r>
              <a:rPr lang="en-GB" sz="2400" dirty="0">
                <a:solidFill>
                  <a:prstClr val="black"/>
                </a:solidFill>
              </a:rPr>
              <a:t>Results for elements of the SOFA score</a:t>
            </a:r>
            <a:endParaRPr lang="en-GB" sz="2400" dirty="0"/>
          </a:p>
          <a:p>
            <a:pPr marL="342900" indent="-342900">
              <a:buFont typeface="Arial" panose="020B0604020202020204" pitchFamily="34" charset="0"/>
              <a:buChar char="•"/>
            </a:pPr>
            <a:r>
              <a:rPr lang="en-US" sz="2400" dirty="0"/>
              <a:t>Steroid Use</a:t>
            </a:r>
          </a:p>
          <a:p>
            <a:pPr marL="342900" indent="-342900">
              <a:buFont typeface="Arial" panose="020B0604020202020204" pitchFamily="34" charset="0"/>
              <a:buChar char="•"/>
            </a:pPr>
            <a:r>
              <a:rPr lang="en-US" sz="2400" dirty="0"/>
              <a:t>Central Venous Blood Gas</a:t>
            </a:r>
          </a:p>
          <a:p>
            <a:pPr marL="342900" indent="-342900">
              <a:buFont typeface="Arial" panose="020B0604020202020204" pitchFamily="34" charset="0"/>
              <a:buChar char="•"/>
            </a:pPr>
            <a:r>
              <a:rPr lang="en-US" sz="2400" dirty="0"/>
              <a:t>Arterial Blood Gas</a:t>
            </a:r>
          </a:p>
          <a:p>
            <a:pPr marL="342900" indent="-342900">
              <a:buFont typeface="Arial" panose="020B0604020202020204" pitchFamily="34" charset="0"/>
              <a:buChar char="•"/>
            </a:pPr>
            <a:r>
              <a:rPr lang="en-US" sz="2400" dirty="0"/>
              <a:t>Cardiac Output and Stroke Volume (optional)</a:t>
            </a:r>
          </a:p>
          <a:p>
            <a:pPr marL="342900" indent="-342900">
              <a:buFont typeface="Arial" panose="020B0604020202020204" pitchFamily="34" charset="0"/>
              <a:buChar char="•"/>
            </a:pPr>
            <a:r>
              <a:rPr lang="en-US" sz="2400" dirty="0"/>
              <a:t>Glucose</a:t>
            </a:r>
          </a:p>
          <a:p>
            <a:pPr marL="342900" indent="-342900">
              <a:buFont typeface="Arial" panose="020B0604020202020204" pitchFamily="34" charset="0"/>
              <a:buChar char="•"/>
            </a:pPr>
            <a:r>
              <a:rPr lang="en-US" sz="2400" dirty="0"/>
              <a:t>Highest Lactate </a:t>
            </a:r>
          </a:p>
          <a:p>
            <a:pPr marL="342900" indent="-342900">
              <a:buFont typeface="Arial" panose="020B0604020202020204" pitchFamily="34" charset="0"/>
              <a:buChar char="•"/>
            </a:pPr>
            <a:r>
              <a:rPr lang="en-US" sz="2400" dirty="0"/>
              <a:t>Liver Function Tests (ALT/AST)</a:t>
            </a:r>
          </a:p>
          <a:p>
            <a:pPr marL="342900" indent="-342900">
              <a:buFont typeface="Arial" panose="020B0604020202020204" pitchFamily="34" charset="0"/>
              <a:buChar char="•"/>
            </a:pPr>
            <a:r>
              <a:rPr lang="en-US" sz="2400" dirty="0"/>
              <a:t>Research and biobank blood sample</a:t>
            </a:r>
          </a:p>
          <a:p>
            <a:endParaRPr lang="en-US" sz="2800" dirty="0"/>
          </a:p>
        </p:txBody>
      </p:sp>
      <p:sp>
        <p:nvSpPr>
          <p:cNvPr id="2" name="Text Placeholder 1"/>
          <p:cNvSpPr>
            <a:spLocks noGrp="1"/>
          </p:cNvSpPr>
          <p:nvPr>
            <p:ph type="body" sz="quarter" idx="10"/>
          </p:nvPr>
        </p:nvSpPr>
        <p:spPr>
          <a:xfrm>
            <a:off x="527381" y="212551"/>
            <a:ext cx="11233355" cy="648816"/>
          </a:xfrm>
        </p:spPr>
        <p:txBody>
          <a:bodyPr/>
          <a:lstStyle/>
          <a:p>
            <a:r>
              <a:rPr lang="en-US" dirty="0"/>
              <a:t>EONT Visit – </a:t>
            </a:r>
            <a:br>
              <a:rPr lang="en-US" dirty="0"/>
            </a:br>
            <a:r>
              <a:rPr lang="en-US" b="1" dirty="0">
                <a:solidFill>
                  <a:srgbClr val="FF0000"/>
                </a:solidFill>
              </a:rPr>
              <a:t>(</a:t>
            </a:r>
            <a:r>
              <a:rPr lang="en-US" sz="2800" b="1" dirty="0">
                <a:solidFill>
                  <a:srgbClr val="FF0000"/>
                </a:solidFill>
              </a:rPr>
              <a:t>once noradrenaline has been stopped for 12 hours)</a:t>
            </a:r>
            <a:endParaRPr lang="en-US" sz="2400" b="1" dirty="0">
              <a:solidFill>
                <a:srgbClr val="FF0000"/>
              </a:solidFill>
            </a:endParaRP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58</a:t>
            </a:r>
          </a:p>
        </p:txBody>
      </p:sp>
    </p:spTree>
    <p:extLst>
      <p:ext uri="{BB962C8B-B14F-4D97-AF65-F5344CB8AC3E}">
        <p14:creationId xmlns:p14="http://schemas.microsoft.com/office/powerpoint/2010/main" val="303708127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527381" y="1340372"/>
            <a:ext cx="11233248" cy="1593898"/>
          </a:xfrm>
        </p:spPr>
        <p:txBody>
          <a:bodyPr/>
          <a:lstStyle/>
          <a:p>
            <a:pPr marL="457200" indent="-457200">
              <a:buFont typeface="Arial" panose="020B0604020202020204" pitchFamily="34" charset="0"/>
              <a:buChar char="•"/>
            </a:pPr>
            <a:r>
              <a:rPr lang="en-US" sz="2800" dirty="0"/>
              <a:t>Mortality status</a:t>
            </a:r>
          </a:p>
          <a:p>
            <a:pPr marL="457200" indent="-457200">
              <a:buFont typeface="Arial" panose="020B0604020202020204" pitchFamily="34" charset="0"/>
              <a:buChar char="•"/>
            </a:pPr>
            <a:r>
              <a:rPr lang="en-GB" sz="2800" dirty="0">
                <a:solidFill>
                  <a:prstClr val="black"/>
                </a:solidFill>
              </a:rPr>
              <a:t>SAEs</a:t>
            </a:r>
          </a:p>
          <a:p>
            <a:pPr marL="457200" indent="-457200">
              <a:buFont typeface="Arial" panose="020B0604020202020204" pitchFamily="34" charset="0"/>
              <a:buChar char="•"/>
            </a:pPr>
            <a:r>
              <a:rPr lang="en-GB" sz="2800" i="1" dirty="0">
                <a:solidFill>
                  <a:prstClr val="black"/>
                </a:solidFill>
              </a:rPr>
              <a:t>Please leave Day 28 SOFA score data </a:t>
            </a:r>
            <a:r>
              <a:rPr lang="en-GB" sz="2800" b="1" i="1" dirty="0">
                <a:solidFill>
                  <a:prstClr val="black"/>
                </a:solidFill>
              </a:rPr>
              <a:t>blank. </a:t>
            </a:r>
            <a:r>
              <a:rPr lang="en-GB" sz="2800" i="1" dirty="0">
                <a:solidFill>
                  <a:prstClr val="black"/>
                </a:solidFill>
              </a:rPr>
              <a:t>Update to database is pending </a:t>
            </a:r>
          </a:p>
          <a:p>
            <a:pPr marL="457200" indent="-457200">
              <a:buFont typeface="Arial" panose="020B0604020202020204" pitchFamily="34" charset="0"/>
              <a:buChar char="•"/>
            </a:pPr>
            <a:endParaRPr lang="en-GB" sz="2800" dirty="0">
              <a:solidFill>
                <a:prstClr val="black"/>
              </a:solidFill>
            </a:endParaRPr>
          </a:p>
          <a:p>
            <a:endParaRPr lang="en-GB" sz="2800" dirty="0">
              <a:solidFill>
                <a:prstClr val="black"/>
              </a:solidFill>
            </a:endParaRPr>
          </a:p>
        </p:txBody>
      </p:sp>
      <p:sp>
        <p:nvSpPr>
          <p:cNvPr id="2" name="Text Placeholder 1"/>
          <p:cNvSpPr>
            <a:spLocks noGrp="1"/>
          </p:cNvSpPr>
          <p:nvPr>
            <p:ph type="body" sz="quarter" idx="10"/>
          </p:nvPr>
        </p:nvSpPr>
        <p:spPr>
          <a:xfrm>
            <a:off x="527284" y="476672"/>
            <a:ext cx="3512453" cy="648816"/>
          </a:xfrm>
        </p:spPr>
        <p:txBody>
          <a:bodyPr/>
          <a:lstStyle/>
          <a:p>
            <a:r>
              <a:rPr lang="en-US" dirty="0"/>
              <a:t>Day 28 follow up</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1"/>
          <p:cNvSpPr txBox="1">
            <a:spLocks/>
          </p:cNvSpPr>
          <p:nvPr/>
        </p:nvSpPr>
        <p:spPr>
          <a:xfrm>
            <a:off x="527284" y="3462427"/>
            <a:ext cx="3512453" cy="648816"/>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t>Day 90 follow up</a:t>
            </a:r>
          </a:p>
        </p:txBody>
      </p:sp>
      <p:sp>
        <p:nvSpPr>
          <p:cNvPr id="7" name="Text Placeholder 2"/>
          <p:cNvSpPr txBox="1">
            <a:spLocks/>
          </p:cNvSpPr>
          <p:nvPr/>
        </p:nvSpPr>
        <p:spPr>
          <a:xfrm>
            <a:off x="527284" y="4138011"/>
            <a:ext cx="11233248" cy="1108854"/>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pPr>
            <a:r>
              <a:rPr lang="en-US" sz="2800" dirty="0"/>
              <a:t>Mortality status</a:t>
            </a:r>
          </a:p>
          <a:p>
            <a:pPr marL="457200" indent="-457200">
              <a:buFont typeface="Arial" panose="020B0604020202020204" pitchFamily="34" charset="0"/>
              <a:buChar char="•"/>
            </a:pPr>
            <a:r>
              <a:rPr lang="en-GB" sz="2800" dirty="0">
                <a:solidFill>
                  <a:prstClr val="black"/>
                </a:solidFill>
              </a:rPr>
              <a:t>SAEs</a:t>
            </a:r>
          </a:p>
        </p:txBody>
      </p:sp>
      <p:sp>
        <p:nvSpPr>
          <p:cNvPr id="8" name="TextBox 7"/>
          <p:cNvSpPr txBox="1"/>
          <p:nvPr/>
        </p:nvSpPr>
        <p:spPr>
          <a:xfrm>
            <a:off x="10983686" y="13031"/>
            <a:ext cx="1208314" cy="369332"/>
          </a:xfrm>
          <a:prstGeom prst="rect">
            <a:avLst/>
          </a:prstGeom>
          <a:noFill/>
        </p:spPr>
        <p:txBody>
          <a:bodyPr wrap="square" rtlCol="0">
            <a:spAutoFit/>
          </a:bodyPr>
          <a:lstStyle/>
          <a:p>
            <a:r>
              <a:rPr lang="en-GB" dirty="0"/>
              <a:t>Slide 59</a:t>
            </a:r>
          </a:p>
        </p:txBody>
      </p:sp>
    </p:spTree>
    <p:extLst>
      <p:ext uri="{BB962C8B-B14F-4D97-AF65-F5344CB8AC3E}">
        <p14:creationId xmlns:p14="http://schemas.microsoft.com/office/powerpoint/2010/main" val="41354213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A87151-E58D-4B1B-86AC-1A5E32E48F7A}"/>
              </a:ext>
            </a:extLst>
          </p:cNvPr>
          <p:cNvSpPr>
            <a:spLocks noGrp="1"/>
          </p:cNvSpPr>
          <p:nvPr>
            <p:ph type="title"/>
          </p:nvPr>
        </p:nvSpPr>
        <p:spPr/>
        <p:txBody>
          <a:bodyPr/>
          <a:lstStyle/>
          <a:p>
            <a:r>
              <a:rPr lang="en-GB" dirty="0"/>
              <a:t>Beta Agonists Bad?</a:t>
            </a:r>
          </a:p>
        </p:txBody>
      </p:sp>
      <p:pic>
        <p:nvPicPr>
          <p:cNvPr id="3" name="Picture 2">
            <a:extLst>
              <a:ext uri="{FF2B5EF4-FFF2-40B4-BE49-F238E27FC236}">
                <a16:creationId xmlns:a16="http://schemas.microsoft.com/office/drawing/2014/main" id="{7667A0FE-FD74-48D8-B4DD-CBCB6073FA31}"/>
              </a:ext>
            </a:extLst>
          </p:cNvPr>
          <p:cNvPicPr>
            <a:picLocks noChangeAspect="1"/>
          </p:cNvPicPr>
          <p:nvPr/>
        </p:nvPicPr>
        <p:blipFill>
          <a:blip r:embed="rId3" cstate="print"/>
          <a:stretch>
            <a:fillRect/>
          </a:stretch>
        </p:blipFill>
        <p:spPr>
          <a:xfrm>
            <a:off x="7032104" y="3103513"/>
            <a:ext cx="4975337" cy="3551857"/>
          </a:xfrm>
          <a:prstGeom prst="rect">
            <a:avLst/>
          </a:prstGeom>
          <a:ln>
            <a:noFill/>
          </a:ln>
          <a:effectLst>
            <a:outerShdw blurRad="292100" dist="139700" dir="2700000" algn="tl" rotWithShape="0">
              <a:srgbClr val="333333">
                <a:alpha val="65000"/>
              </a:srgbClr>
            </a:outerShdw>
          </a:effectLst>
        </p:spPr>
      </p:pic>
      <p:sp>
        <p:nvSpPr>
          <p:cNvPr id="4" name="TextBox 3">
            <a:extLst>
              <a:ext uri="{FF2B5EF4-FFF2-40B4-BE49-F238E27FC236}">
                <a16:creationId xmlns:a16="http://schemas.microsoft.com/office/drawing/2014/main" id="{566F96B6-CBBA-4016-8CBA-921E4CC1DA46}"/>
              </a:ext>
            </a:extLst>
          </p:cNvPr>
          <p:cNvSpPr txBox="1"/>
          <p:nvPr/>
        </p:nvSpPr>
        <p:spPr>
          <a:xfrm>
            <a:off x="407368" y="3664479"/>
            <a:ext cx="5407385" cy="2985433"/>
          </a:xfrm>
          <a:prstGeom prst="rect">
            <a:avLst/>
          </a:prstGeom>
          <a:gradFill flip="none" rotWithShape="1">
            <a:gsLst>
              <a:gs pos="0">
                <a:schemeClr val="bg1">
                  <a:lumMod val="75000"/>
                </a:schemeClr>
              </a:gs>
              <a:gs pos="35000">
                <a:schemeClr val="accent3">
                  <a:tint val="37000"/>
                  <a:satMod val="300000"/>
                </a:schemeClr>
              </a:gs>
              <a:gs pos="100000">
                <a:schemeClr val="accent3">
                  <a:tint val="15000"/>
                  <a:satMod val="350000"/>
                </a:schemeClr>
              </a:gs>
            </a:gsLst>
            <a:lin ang="16200000" scaled="0"/>
            <a:tileRect/>
          </a:gradFill>
          <a:ln>
            <a:solidFill>
              <a:schemeClr val="accent1"/>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wrap="square" rtlCol="0" anchor="ctr" anchorCtr="0">
            <a:spAutoFit/>
          </a:bodyPr>
          <a:lstStyle>
            <a:defPPr>
              <a:defRPr lang="en-US"/>
            </a:defPPr>
            <a:lvl1pPr marL="108000">
              <a:spcBef>
                <a:spcPct val="20000"/>
              </a:spcBef>
              <a:defRPr>
                <a:solidFill>
                  <a:schemeClr val="tx1">
                    <a:lumMod val="75000"/>
                    <a:lumOff val="25000"/>
                  </a:schemeClr>
                </a:solidFill>
              </a:defRPr>
            </a:lvl1pPr>
          </a:lstStyle>
          <a:p>
            <a:r>
              <a:rPr lang="en-GB" dirty="0"/>
              <a:t>109 Patients Studied</a:t>
            </a:r>
          </a:p>
          <a:p>
            <a:r>
              <a:rPr lang="en-GB" dirty="0"/>
              <a:t>Predicted Risk of Death During Hospitalization:</a:t>
            </a:r>
          </a:p>
          <a:p>
            <a:r>
              <a:rPr lang="en-GB" dirty="0"/>
              <a:t>	34% Percent (Both Groups)</a:t>
            </a:r>
          </a:p>
          <a:p>
            <a:endParaRPr lang="en-GB" dirty="0"/>
          </a:p>
          <a:p>
            <a:r>
              <a:rPr lang="en-GB" dirty="0"/>
              <a:t>In-hospital Mortality:</a:t>
            </a:r>
          </a:p>
          <a:p>
            <a:r>
              <a:rPr lang="en-GB" dirty="0"/>
              <a:t>	Control Group (34 Percent)</a:t>
            </a:r>
          </a:p>
          <a:p>
            <a:r>
              <a:rPr lang="en-GB" dirty="0"/>
              <a:t>	Treatment Group (54 Percent)</a:t>
            </a:r>
          </a:p>
          <a:p>
            <a:r>
              <a:rPr lang="en-GB" dirty="0"/>
              <a:t>	(P = 0.04; 95 % CI 0.9 To 39.1%)</a:t>
            </a:r>
          </a:p>
        </p:txBody>
      </p:sp>
      <p:pic>
        <p:nvPicPr>
          <p:cNvPr id="8" name="Picture 7">
            <a:extLst>
              <a:ext uri="{FF2B5EF4-FFF2-40B4-BE49-F238E27FC236}">
                <a16:creationId xmlns:a16="http://schemas.microsoft.com/office/drawing/2014/main" id="{3AB23F4C-020E-4BB1-AEC9-ED7C89B78C32}"/>
              </a:ext>
            </a:extLst>
          </p:cNvPr>
          <p:cNvPicPr>
            <a:picLocks noChangeAspect="1"/>
          </p:cNvPicPr>
          <p:nvPr/>
        </p:nvPicPr>
        <p:blipFill>
          <a:blip r:embed="rId4" cstate="print"/>
          <a:stretch>
            <a:fillRect/>
          </a:stretch>
        </p:blipFill>
        <p:spPr>
          <a:xfrm>
            <a:off x="261472" y="908720"/>
            <a:ext cx="9258300" cy="2676525"/>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6</a:t>
            </a:r>
          </a:p>
        </p:txBody>
      </p:sp>
    </p:spTree>
    <p:extLst>
      <p:ext uri="{BB962C8B-B14F-4D97-AF65-F5344CB8AC3E}">
        <p14:creationId xmlns:p14="http://schemas.microsoft.com/office/powerpoint/2010/main" val="248283955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p:txBody>
          <a:bodyPr/>
          <a:lstStyle/>
          <a:p>
            <a:pPr marL="342900" indent="-342900">
              <a:buFont typeface="Arial" panose="020B0604020202020204" pitchFamily="34" charset="0"/>
              <a:buChar char="•"/>
            </a:pPr>
            <a:r>
              <a:rPr lang="en-US" sz="2800" dirty="0"/>
              <a:t>ICU Discharge</a:t>
            </a:r>
          </a:p>
          <a:p>
            <a:pPr marL="342900" indent="-342900">
              <a:buFont typeface="Arial" panose="020B0604020202020204" pitchFamily="34" charset="0"/>
              <a:buChar char="•"/>
            </a:pPr>
            <a:r>
              <a:rPr lang="en-US" sz="2800" dirty="0"/>
              <a:t>Hospital Discharge</a:t>
            </a:r>
          </a:p>
          <a:p>
            <a:pPr marL="342900" indent="-342900">
              <a:buFont typeface="Arial" panose="020B0604020202020204" pitchFamily="34" charset="0"/>
              <a:buChar char="•"/>
            </a:pPr>
            <a:r>
              <a:rPr lang="en-US" sz="2800" dirty="0"/>
              <a:t>AE Log</a:t>
            </a:r>
          </a:p>
          <a:p>
            <a:pPr marL="342900" indent="-342900">
              <a:buFont typeface="Arial" panose="020B0604020202020204" pitchFamily="34" charset="0"/>
              <a:buChar char="•"/>
            </a:pPr>
            <a:r>
              <a:rPr lang="en-US" sz="2800" dirty="0"/>
              <a:t>Microbiology Assessments – </a:t>
            </a:r>
            <a:r>
              <a:rPr lang="en-US" sz="2800" dirty="0">
                <a:solidFill>
                  <a:srgbClr val="FF0000"/>
                </a:solidFill>
              </a:rPr>
              <a:t>capture positive COVID-19 result</a:t>
            </a:r>
            <a:endParaRPr lang="en-US" sz="2800" dirty="0"/>
          </a:p>
          <a:p>
            <a:pPr marL="342900" indent="-342900">
              <a:buFont typeface="Arial" panose="020B0604020202020204" pitchFamily="34" charset="0"/>
              <a:buChar char="•"/>
            </a:pPr>
            <a:r>
              <a:rPr lang="en-US" sz="2800" dirty="0"/>
              <a:t>Protocol Deviations </a:t>
            </a:r>
          </a:p>
          <a:p>
            <a:pPr marL="342900" indent="-342900">
              <a:buFont typeface="Arial" panose="020B0604020202020204" pitchFamily="34" charset="0"/>
              <a:buChar char="•"/>
            </a:pPr>
            <a:r>
              <a:rPr lang="en-US" sz="2800" dirty="0"/>
              <a:t>Withdrawal Form</a:t>
            </a:r>
          </a:p>
          <a:p>
            <a:pPr marL="342900" indent="-342900">
              <a:buFont typeface="Arial" panose="020B0604020202020204" pitchFamily="34" charset="0"/>
              <a:buChar char="•"/>
            </a:pPr>
            <a:r>
              <a:rPr lang="en-US" sz="2800" dirty="0"/>
              <a:t>Death Notification Form</a:t>
            </a:r>
          </a:p>
          <a:p>
            <a:pPr marL="342900" indent="-342900">
              <a:buFont typeface="Arial" panose="020B0604020202020204" pitchFamily="34" charset="0"/>
              <a:buChar char="•"/>
            </a:pPr>
            <a:r>
              <a:rPr lang="en-US" sz="2800" dirty="0"/>
              <a:t>End of Trial Form</a:t>
            </a:r>
          </a:p>
          <a:p>
            <a:endParaRPr lang="en-US" dirty="0"/>
          </a:p>
          <a:p>
            <a:endParaRPr lang="en-US" dirty="0"/>
          </a:p>
        </p:txBody>
      </p:sp>
      <p:sp>
        <p:nvSpPr>
          <p:cNvPr id="2" name="Text Placeholder 1"/>
          <p:cNvSpPr>
            <a:spLocks noGrp="1"/>
          </p:cNvSpPr>
          <p:nvPr>
            <p:ph type="body" sz="quarter" idx="10"/>
          </p:nvPr>
        </p:nvSpPr>
        <p:spPr/>
        <p:txBody>
          <a:bodyPr/>
          <a:lstStyle/>
          <a:p>
            <a:r>
              <a:rPr lang="en-US" dirty="0"/>
              <a:t>Other ‘unscheduled’ e-CRF Forms</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0940242" y="60186"/>
            <a:ext cx="1208314" cy="369332"/>
          </a:xfrm>
          <a:prstGeom prst="rect">
            <a:avLst/>
          </a:prstGeom>
          <a:noFill/>
        </p:spPr>
        <p:txBody>
          <a:bodyPr wrap="square" rtlCol="0">
            <a:spAutoFit/>
          </a:bodyPr>
          <a:lstStyle/>
          <a:p>
            <a:r>
              <a:rPr lang="en-GB" dirty="0"/>
              <a:t>Slide 60</a:t>
            </a:r>
          </a:p>
        </p:txBody>
      </p:sp>
    </p:spTree>
    <p:extLst>
      <p:ext uri="{BB962C8B-B14F-4D97-AF65-F5344CB8AC3E}">
        <p14:creationId xmlns:p14="http://schemas.microsoft.com/office/powerpoint/2010/main" val="265713939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GB" b="1" dirty="0"/>
              <a:t>COVID-19 positive patient</a:t>
            </a:r>
          </a:p>
        </p:txBody>
      </p:sp>
      <p:pic>
        <p:nvPicPr>
          <p:cNvPr id="5" name="Picture 4"/>
          <p:cNvPicPr>
            <a:picLocks noChangeAspect="1"/>
          </p:cNvPicPr>
          <p:nvPr/>
        </p:nvPicPr>
        <p:blipFill rotWithShape="1">
          <a:blip r:embed="rId2"/>
          <a:srcRect l="2567" t="16413" r="52132" b="18181"/>
          <a:stretch/>
        </p:blipFill>
        <p:spPr>
          <a:xfrm>
            <a:off x="404553" y="1435083"/>
            <a:ext cx="9517369" cy="4233278"/>
          </a:xfrm>
          <a:prstGeom prst="rect">
            <a:avLst/>
          </a:prstGeom>
        </p:spPr>
      </p:pic>
      <p:sp>
        <p:nvSpPr>
          <p:cNvPr id="6" name="Rectangle 5"/>
          <p:cNvSpPr/>
          <p:nvPr/>
        </p:nvSpPr>
        <p:spPr>
          <a:xfrm>
            <a:off x="10111751" y="3228556"/>
            <a:ext cx="1993009" cy="646331"/>
          </a:xfrm>
          <a:prstGeom prst="rect">
            <a:avLst/>
          </a:prstGeom>
        </p:spPr>
        <p:txBody>
          <a:bodyPr wrap="square">
            <a:spAutoFit/>
          </a:bodyPr>
          <a:lstStyle/>
          <a:p>
            <a:r>
              <a:rPr lang="en-GB" b="1" dirty="0"/>
              <a:t>Enter positive COVID-19 result</a:t>
            </a:r>
            <a:endParaRPr lang="en-GB" b="1" dirty="0">
              <a:solidFill>
                <a:prstClr val="black"/>
              </a:solidFill>
            </a:endParaRPr>
          </a:p>
        </p:txBody>
      </p:sp>
      <p:sp>
        <p:nvSpPr>
          <p:cNvPr id="7" name="Oval 6"/>
          <p:cNvSpPr/>
          <p:nvPr/>
        </p:nvSpPr>
        <p:spPr>
          <a:xfrm>
            <a:off x="527383" y="2306472"/>
            <a:ext cx="1779089" cy="45037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10983686" y="13031"/>
            <a:ext cx="1208314" cy="369332"/>
          </a:xfrm>
          <a:prstGeom prst="rect">
            <a:avLst/>
          </a:prstGeom>
          <a:noFill/>
        </p:spPr>
        <p:txBody>
          <a:bodyPr wrap="square" rtlCol="0">
            <a:spAutoFit/>
          </a:bodyPr>
          <a:lstStyle/>
          <a:p>
            <a:r>
              <a:rPr lang="en-GB" dirty="0"/>
              <a:t>Slide 61</a:t>
            </a:r>
          </a:p>
        </p:txBody>
      </p:sp>
    </p:spTree>
    <p:extLst>
      <p:ext uri="{BB962C8B-B14F-4D97-AF65-F5344CB8AC3E}">
        <p14:creationId xmlns:p14="http://schemas.microsoft.com/office/powerpoint/2010/main" val="283491045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3183" t="17575" r="53059" b="18518"/>
          <a:stretch/>
        </p:blipFill>
        <p:spPr>
          <a:xfrm>
            <a:off x="527383" y="1464453"/>
            <a:ext cx="9658836" cy="4345933"/>
          </a:xfrm>
          <a:prstGeom prst="rect">
            <a:avLst/>
          </a:prstGeom>
        </p:spPr>
      </p:pic>
      <p:sp>
        <p:nvSpPr>
          <p:cNvPr id="6" name="Rectangle 5"/>
          <p:cNvSpPr/>
          <p:nvPr/>
        </p:nvSpPr>
        <p:spPr>
          <a:xfrm>
            <a:off x="3942735" y="3923071"/>
            <a:ext cx="5506065" cy="3244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 Placeholder 2"/>
          <p:cNvSpPr>
            <a:spLocks noGrp="1"/>
          </p:cNvSpPr>
          <p:nvPr>
            <p:ph type="body" sz="quarter" idx="10"/>
          </p:nvPr>
        </p:nvSpPr>
        <p:spPr>
          <a:xfrm>
            <a:off x="527383" y="449454"/>
            <a:ext cx="11233248" cy="648816"/>
          </a:xfrm>
        </p:spPr>
        <p:txBody>
          <a:bodyPr/>
          <a:lstStyle/>
          <a:p>
            <a:r>
              <a:rPr lang="en-GB" b="1" dirty="0"/>
              <a:t>COVID-19 positive patient</a:t>
            </a:r>
          </a:p>
        </p:txBody>
      </p:sp>
      <p:sp>
        <p:nvSpPr>
          <p:cNvPr id="9" name="Oval 8"/>
          <p:cNvSpPr/>
          <p:nvPr/>
        </p:nvSpPr>
        <p:spPr>
          <a:xfrm>
            <a:off x="606041" y="3860115"/>
            <a:ext cx="1779089" cy="45037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3942735" y="3939758"/>
            <a:ext cx="5653549" cy="307777"/>
          </a:xfrm>
          <a:prstGeom prst="rect">
            <a:avLst/>
          </a:prstGeom>
        </p:spPr>
        <p:txBody>
          <a:bodyPr wrap="square">
            <a:spAutoFit/>
          </a:bodyPr>
          <a:lstStyle/>
          <a:p>
            <a:r>
              <a:rPr lang="en-GB" sz="1400" b="1" dirty="0">
                <a:solidFill>
                  <a:srgbClr val="FF0000"/>
                </a:solidFill>
              </a:rPr>
              <a:t>Enter here blood sample could not be taken as COVID-19 positive patient</a:t>
            </a:r>
            <a:endParaRPr lang="en-GB" b="1" dirty="0">
              <a:solidFill>
                <a:srgbClr val="FF0000"/>
              </a:solidFill>
            </a:endParaRPr>
          </a:p>
        </p:txBody>
      </p:sp>
      <p:sp>
        <p:nvSpPr>
          <p:cNvPr id="11" name="TextBox 10"/>
          <p:cNvSpPr txBox="1"/>
          <p:nvPr/>
        </p:nvSpPr>
        <p:spPr>
          <a:xfrm>
            <a:off x="10983686" y="13031"/>
            <a:ext cx="1208314" cy="369332"/>
          </a:xfrm>
          <a:prstGeom prst="rect">
            <a:avLst/>
          </a:prstGeom>
          <a:noFill/>
        </p:spPr>
        <p:txBody>
          <a:bodyPr wrap="square" rtlCol="0">
            <a:spAutoFit/>
          </a:bodyPr>
          <a:lstStyle/>
          <a:p>
            <a:r>
              <a:rPr lang="en-GB" dirty="0"/>
              <a:t>Slide 62</a:t>
            </a:r>
          </a:p>
        </p:txBody>
      </p:sp>
    </p:spTree>
    <p:extLst>
      <p:ext uri="{BB962C8B-B14F-4D97-AF65-F5344CB8AC3E}">
        <p14:creationId xmlns:p14="http://schemas.microsoft.com/office/powerpoint/2010/main" val="260526629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527381" y="1434680"/>
            <a:ext cx="11233248" cy="4359728"/>
          </a:xfrm>
        </p:spPr>
        <p:txBody>
          <a:bodyPr/>
          <a:lstStyle/>
          <a:p>
            <a:pPr marL="342900" indent="-342900">
              <a:buFont typeface="Arial" panose="020B0604020202020204" pitchFamily="34" charset="0"/>
              <a:buChar char="•"/>
            </a:pPr>
            <a:r>
              <a:rPr lang="en-GB" sz="2400" dirty="0"/>
              <a:t>Intention-to-treat protocol for all randomised patients up until day 90. </a:t>
            </a:r>
          </a:p>
          <a:p>
            <a:pPr marL="342900" indent="-342900">
              <a:buFont typeface="Arial" panose="020B0604020202020204" pitchFamily="34" charset="0"/>
              <a:buChar char="•"/>
            </a:pPr>
            <a:r>
              <a:rPr lang="en-US" sz="2400" dirty="0"/>
              <a:t>GP letter sent informing them patient is enrolled in trial and will be contacted on days 28 &amp; 90.</a:t>
            </a:r>
          </a:p>
          <a:p>
            <a:pPr marL="342900" indent="-342900">
              <a:buFont typeface="Arial" panose="020B0604020202020204" pitchFamily="34" charset="0"/>
              <a:buChar char="•"/>
            </a:pPr>
            <a:r>
              <a:rPr lang="en-US" sz="2400" dirty="0"/>
              <a:t>If patient unavailable via telephone on day 28 &amp; 90, every effort will be made to contact GP to ensure collection of safety data.</a:t>
            </a:r>
          </a:p>
          <a:p>
            <a:pPr marL="342900" lvl="0" indent="-342900">
              <a:buFont typeface="Arial" panose="020B0604020202020204" pitchFamily="34" charset="0"/>
              <a:buChar char="•"/>
            </a:pPr>
            <a:r>
              <a:rPr lang="en-GB" sz="2400" dirty="0"/>
              <a:t>If participant withdraws from trial treatment but remains on follow up this will be documented on withdrawal eCRF.</a:t>
            </a:r>
          </a:p>
          <a:p>
            <a:pPr marL="342900" lvl="0" indent="-342900">
              <a:buFont typeface="Arial" panose="020B0604020202020204" pitchFamily="34" charset="0"/>
              <a:buChar char="•"/>
            </a:pPr>
            <a:r>
              <a:rPr lang="en-GB" sz="2400" dirty="0"/>
              <a:t>If the participant has withdrawn from the trial entirely/withdrawn consent</a:t>
            </a:r>
          </a:p>
          <a:p>
            <a:pPr marL="1085850" lvl="1" indent="-342900">
              <a:buFont typeface="Courier New" panose="02070309020205020404" pitchFamily="49" charset="0"/>
              <a:buChar char="o"/>
            </a:pPr>
            <a:r>
              <a:rPr lang="en-GB" sz="2400" dirty="0"/>
              <a:t>document in medical record the date of withdrawal of consent</a:t>
            </a:r>
          </a:p>
          <a:p>
            <a:pPr marL="1085850" lvl="1" indent="-342900">
              <a:buFont typeface="Courier New" panose="02070309020205020404" pitchFamily="49" charset="0"/>
              <a:buChar char="o"/>
            </a:pPr>
            <a:r>
              <a:rPr lang="en-GB" sz="2400" dirty="0"/>
              <a:t>complete Withdrawal and End of Trial eCRFs</a:t>
            </a:r>
          </a:p>
          <a:p>
            <a:pPr marL="1085850" lvl="1" indent="-342900">
              <a:buFont typeface="Courier New" panose="02070309020205020404" pitchFamily="49" charset="0"/>
              <a:buChar char="o"/>
            </a:pPr>
            <a:endParaRPr lang="en-GB" sz="2400" dirty="0"/>
          </a:p>
        </p:txBody>
      </p:sp>
      <p:sp>
        <p:nvSpPr>
          <p:cNvPr id="2" name="Text Placeholder 1"/>
          <p:cNvSpPr>
            <a:spLocks noGrp="1"/>
          </p:cNvSpPr>
          <p:nvPr>
            <p:ph type="body" sz="quarter" idx="10"/>
          </p:nvPr>
        </p:nvSpPr>
        <p:spPr/>
        <p:txBody>
          <a:bodyPr/>
          <a:lstStyle/>
          <a:p>
            <a:r>
              <a:rPr lang="en-US" dirty="0"/>
              <a:t>Withdrawal from therapy or assessments</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63</a:t>
            </a:r>
          </a:p>
        </p:txBody>
      </p:sp>
    </p:spTree>
    <p:extLst>
      <p:ext uri="{BB962C8B-B14F-4D97-AF65-F5344CB8AC3E}">
        <p14:creationId xmlns:p14="http://schemas.microsoft.com/office/powerpoint/2010/main" val="25633904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p:txBody>
          <a:bodyPr/>
          <a:lstStyle/>
          <a:p>
            <a:pPr>
              <a:spcAft>
                <a:spcPts val="600"/>
              </a:spcAft>
            </a:pPr>
            <a:r>
              <a:rPr lang="en-US" sz="3200" dirty="0"/>
              <a:t>For the purposes of this study:</a:t>
            </a:r>
            <a:endParaRPr lang="en-GB" sz="3200" dirty="0"/>
          </a:p>
          <a:p>
            <a:pPr>
              <a:spcAft>
                <a:spcPts val="1200"/>
              </a:spcAft>
            </a:pPr>
            <a:r>
              <a:rPr lang="en-US" sz="3200" u="sng" dirty="0"/>
              <a:t>Adverse Events </a:t>
            </a:r>
            <a:r>
              <a:rPr lang="en-US" sz="3200" dirty="0"/>
              <a:t>will be documented in the eCRF following randomisation, up to day 14 (end of landiolol infusion)</a:t>
            </a:r>
          </a:p>
          <a:p>
            <a:pPr>
              <a:spcAft>
                <a:spcPts val="1200"/>
              </a:spcAft>
            </a:pPr>
            <a:r>
              <a:rPr lang="en-US" sz="3200" u="sng" dirty="0"/>
              <a:t>Serious Adverse Events </a:t>
            </a:r>
            <a:r>
              <a:rPr lang="en-US" sz="3200" dirty="0"/>
              <a:t>will be reported and documented following randomisation up to and including the 3 month follow-up visit</a:t>
            </a:r>
          </a:p>
          <a:p>
            <a:pPr>
              <a:spcAft>
                <a:spcPts val="1200"/>
              </a:spcAft>
            </a:pPr>
            <a:endParaRPr lang="en-US" sz="3200" dirty="0"/>
          </a:p>
        </p:txBody>
      </p:sp>
      <p:sp>
        <p:nvSpPr>
          <p:cNvPr id="2" name="Text Placeholder 1"/>
          <p:cNvSpPr>
            <a:spLocks noGrp="1"/>
          </p:cNvSpPr>
          <p:nvPr>
            <p:ph type="body" sz="quarter" idx="10"/>
          </p:nvPr>
        </p:nvSpPr>
        <p:spPr/>
        <p:txBody>
          <a:bodyPr/>
          <a:lstStyle/>
          <a:p>
            <a:r>
              <a:rPr lang="en-US" dirty="0"/>
              <a:t>Adverse Events</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64</a:t>
            </a:r>
          </a:p>
        </p:txBody>
      </p:sp>
    </p:spTree>
    <p:extLst>
      <p:ext uri="{BB962C8B-B14F-4D97-AF65-F5344CB8AC3E}">
        <p14:creationId xmlns:p14="http://schemas.microsoft.com/office/powerpoint/2010/main" val="146176485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527381" y="1340371"/>
            <a:ext cx="11233248" cy="4587463"/>
          </a:xfrm>
        </p:spPr>
        <p:txBody>
          <a:bodyPr/>
          <a:lstStyle/>
          <a:p>
            <a:r>
              <a:rPr lang="en-GB" dirty="0"/>
              <a:t>A Serious Adverse Event (SAE) is any adverse event occurring following study mandated procedures, having received the IMP or placebo that results in any of the following outcomes:</a:t>
            </a:r>
          </a:p>
          <a:p>
            <a:pPr marL="342900" indent="-342900">
              <a:spcBef>
                <a:spcPts val="1200"/>
              </a:spcBef>
              <a:buFont typeface="Arial" panose="020B0604020202020204" pitchFamily="34" charset="0"/>
              <a:buChar char="•"/>
            </a:pPr>
            <a:r>
              <a:rPr lang="en-GB" dirty="0"/>
              <a:t>Death</a:t>
            </a:r>
          </a:p>
          <a:p>
            <a:pPr marL="342900" indent="-342900">
              <a:buFont typeface="Arial" panose="020B0604020202020204" pitchFamily="34" charset="0"/>
              <a:buChar char="•"/>
            </a:pPr>
            <a:r>
              <a:rPr lang="en-GB" dirty="0"/>
              <a:t>A life-threatening adverse event</a:t>
            </a:r>
          </a:p>
          <a:p>
            <a:pPr marL="342900" indent="-342900">
              <a:buFont typeface="Arial" panose="020B0604020202020204" pitchFamily="34" charset="0"/>
              <a:buChar char="•"/>
            </a:pPr>
            <a:r>
              <a:rPr lang="en-GB" dirty="0"/>
              <a:t>Inpatient hospitalisation or prolongation of existing hospitalisation</a:t>
            </a:r>
          </a:p>
          <a:p>
            <a:pPr marL="342900" indent="-342900">
              <a:buFont typeface="Arial" panose="020B0604020202020204" pitchFamily="34" charset="0"/>
              <a:buChar char="•"/>
            </a:pPr>
            <a:r>
              <a:rPr lang="en-GB" dirty="0"/>
              <a:t>A disability / incapacity</a:t>
            </a:r>
          </a:p>
          <a:p>
            <a:pPr marL="342900" indent="-342900">
              <a:spcAft>
                <a:spcPts val="600"/>
              </a:spcAft>
              <a:buFont typeface="Arial" panose="020B0604020202020204" pitchFamily="34" charset="0"/>
              <a:buChar char="•"/>
            </a:pPr>
            <a:r>
              <a:rPr lang="en-GB" dirty="0"/>
              <a:t>A congenital anomaly in the offspring of a participant</a:t>
            </a:r>
          </a:p>
          <a:p>
            <a:pPr>
              <a:spcAft>
                <a:spcPts val="1200"/>
              </a:spcAft>
            </a:pPr>
            <a:r>
              <a:rPr lang="en-GB" dirty="0"/>
              <a:t>Other medical events may be considered to be a SAE if they require medical or surgical intervention to prevent one of the outcomes listed in this definition</a:t>
            </a:r>
          </a:p>
          <a:p>
            <a:pPr lvl="0"/>
            <a:r>
              <a:rPr lang="en-US" b="1" dirty="0">
                <a:solidFill>
                  <a:srgbClr val="687DBE"/>
                </a:solidFill>
              </a:rPr>
              <a:t>SAR / SUSAR definitions:</a:t>
            </a:r>
          </a:p>
          <a:p>
            <a:pPr lvl="0"/>
            <a:r>
              <a:rPr lang="en-US" b="1" dirty="0">
                <a:solidFill>
                  <a:prstClr val="black"/>
                </a:solidFill>
              </a:rPr>
              <a:t>SAR - </a:t>
            </a:r>
            <a:r>
              <a:rPr lang="en-US" dirty="0">
                <a:solidFill>
                  <a:prstClr val="black"/>
                </a:solidFill>
              </a:rPr>
              <a:t>Serious, and at least possibly related to IMP</a:t>
            </a:r>
          </a:p>
          <a:p>
            <a:pPr lvl="0">
              <a:spcBef>
                <a:spcPts val="0"/>
              </a:spcBef>
            </a:pPr>
            <a:r>
              <a:rPr lang="en-US" b="1" kern="1400" dirty="0">
                <a:solidFill>
                  <a:srgbClr val="000000"/>
                </a:solidFill>
                <a:latin typeface="Calibri" panose="020F0502020204030204" pitchFamily="34" charset="0"/>
              </a:rPr>
              <a:t>SUSAR - </a:t>
            </a:r>
            <a:r>
              <a:rPr lang="en-US" kern="1400" dirty="0">
                <a:solidFill>
                  <a:srgbClr val="000000"/>
                </a:solidFill>
                <a:latin typeface="Calibri" panose="020F0502020204030204" pitchFamily="34" charset="0"/>
              </a:rPr>
              <a:t>A SAR which is </a:t>
            </a:r>
            <a:r>
              <a:rPr lang="en-US" u="sng" kern="1400" dirty="0">
                <a:solidFill>
                  <a:srgbClr val="000000"/>
                </a:solidFill>
                <a:latin typeface="Calibri" panose="020F0502020204030204" pitchFamily="34" charset="0"/>
              </a:rPr>
              <a:t>unexpected </a:t>
            </a:r>
            <a:r>
              <a:rPr lang="en-US" kern="1400" dirty="0">
                <a:solidFill>
                  <a:srgbClr val="000000"/>
                </a:solidFill>
                <a:latin typeface="Calibri" panose="020F0502020204030204" pitchFamily="34" charset="0"/>
              </a:rPr>
              <a:t>in nature, severity or frequency</a:t>
            </a:r>
            <a:endParaRPr lang="en-US" kern="1400" dirty="0">
              <a:solidFill>
                <a:srgbClr val="000000"/>
              </a:solidFill>
              <a:latin typeface="Times New Roman" panose="02020603050405020304" pitchFamily="18" charset="0"/>
            </a:endParaRPr>
          </a:p>
          <a:p>
            <a:endParaRPr lang="en-GB" dirty="0"/>
          </a:p>
          <a:p>
            <a:endParaRPr lang="en-GB" dirty="0"/>
          </a:p>
        </p:txBody>
      </p:sp>
      <p:sp>
        <p:nvSpPr>
          <p:cNvPr id="2" name="Text Placeholder 1"/>
          <p:cNvSpPr>
            <a:spLocks noGrp="1"/>
          </p:cNvSpPr>
          <p:nvPr>
            <p:ph type="body" sz="quarter" idx="10"/>
          </p:nvPr>
        </p:nvSpPr>
        <p:spPr/>
        <p:txBody>
          <a:bodyPr/>
          <a:lstStyle/>
          <a:p>
            <a:r>
              <a:rPr lang="en-US" dirty="0"/>
              <a:t>Serious Adverse Events</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65</a:t>
            </a:r>
          </a:p>
        </p:txBody>
      </p:sp>
      <p:sp>
        <p:nvSpPr>
          <p:cNvPr id="3" name="Rectangular Callout 2"/>
          <p:cNvSpPr/>
          <p:nvPr/>
        </p:nvSpPr>
        <p:spPr>
          <a:xfrm>
            <a:off x="8663023" y="2334127"/>
            <a:ext cx="3007895" cy="1540042"/>
          </a:xfrm>
          <a:prstGeom prst="wedgeRectCallout">
            <a:avLst>
              <a:gd name="adj1" fmla="val -35233"/>
              <a:gd name="adj2" fmla="val -671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bg1"/>
                </a:solidFill>
              </a:rPr>
              <a:t>Events must be reported for patients in the interventional </a:t>
            </a:r>
            <a:r>
              <a:rPr lang="en-GB" sz="2000" b="1" u="sng" dirty="0">
                <a:solidFill>
                  <a:schemeClr val="bg1"/>
                </a:solidFill>
              </a:rPr>
              <a:t>AND</a:t>
            </a:r>
            <a:r>
              <a:rPr lang="en-GB" sz="2000" u="sng" dirty="0">
                <a:solidFill>
                  <a:schemeClr val="bg1"/>
                </a:solidFill>
              </a:rPr>
              <a:t> </a:t>
            </a:r>
            <a:r>
              <a:rPr lang="en-GB" sz="2000" dirty="0">
                <a:solidFill>
                  <a:schemeClr val="bg1"/>
                </a:solidFill>
              </a:rPr>
              <a:t>control arm</a:t>
            </a:r>
          </a:p>
        </p:txBody>
      </p:sp>
    </p:spTree>
    <p:extLst>
      <p:ext uri="{BB962C8B-B14F-4D97-AF65-F5344CB8AC3E}">
        <p14:creationId xmlns:p14="http://schemas.microsoft.com/office/powerpoint/2010/main" val="98386274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527284" y="1434680"/>
            <a:ext cx="11237495" cy="4604907"/>
          </a:xfrm>
        </p:spPr>
        <p:txBody>
          <a:bodyPr/>
          <a:lstStyle/>
          <a:p>
            <a:pPr marL="342900" indent="-342900">
              <a:buFont typeface="Arial" panose="020B0604020202020204" pitchFamily="34" charset="0"/>
              <a:buChar char="•"/>
            </a:pPr>
            <a:r>
              <a:rPr lang="en-GB" sz="3200" dirty="0"/>
              <a:t>Common Terminology Criteria for Adverse Events (CTCAE) version 4.0.</a:t>
            </a:r>
          </a:p>
          <a:p>
            <a:pPr marL="342900" indent="-342900">
              <a:buFont typeface="Arial" panose="020B0604020202020204" pitchFamily="34" charset="0"/>
              <a:buChar char="•"/>
            </a:pPr>
            <a:r>
              <a:rPr lang="en-GB" sz="3200" dirty="0"/>
              <a:t>SAEs/SARs/SUSARs reported within </a:t>
            </a:r>
            <a:r>
              <a:rPr lang="en-GB" sz="3200" b="1" u="sng" dirty="0"/>
              <a:t>24 hours </a:t>
            </a:r>
            <a:r>
              <a:rPr lang="en-GB" sz="3200" dirty="0"/>
              <a:t>to Warwick CTU of becoming aware of event.</a:t>
            </a:r>
          </a:p>
          <a:p>
            <a:pPr marL="342900" indent="-342900">
              <a:buFont typeface="Arial" panose="020B0604020202020204" pitchFamily="34" charset="0"/>
              <a:buChar char="•"/>
            </a:pPr>
            <a:r>
              <a:rPr lang="en-GB" sz="3200" dirty="0"/>
              <a:t>Events followed up until the event is resolved or a final outcome has been reached up until final visit at Day 90.</a:t>
            </a:r>
          </a:p>
          <a:p>
            <a:pPr lvl="1" indent="0">
              <a:spcBef>
                <a:spcPts val="0"/>
              </a:spcBef>
              <a:buNone/>
            </a:pPr>
            <a:endParaRPr lang="en-GB" sz="1800" b="1" dirty="0"/>
          </a:p>
          <a:p>
            <a:pPr marL="342900" indent="-342900">
              <a:buFont typeface="Wingdings" panose="05000000000000000000" pitchFamily="2" charset="2"/>
              <a:buChar char="Ø"/>
            </a:pPr>
            <a:endParaRPr lang="en-GB" dirty="0"/>
          </a:p>
          <a:p>
            <a:endParaRPr lang="en-GB" dirty="0"/>
          </a:p>
          <a:p>
            <a:endParaRPr lang="en-GB" dirty="0"/>
          </a:p>
        </p:txBody>
      </p:sp>
      <p:sp>
        <p:nvSpPr>
          <p:cNvPr id="2" name="Text Placeholder 1"/>
          <p:cNvSpPr>
            <a:spLocks noGrp="1"/>
          </p:cNvSpPr>
          <p:nvPr>
            <p:ph type="body" sz="quarter" idx="10"/>
          </p:nvPr>
        </p:nvSpPr>
        <p:spPr/>
        <p:txBody>
          <a:bodyPr/>
          <a:lstStyle/>
          <a:p>
            <a:r>
              <a:rPr lang="en-US" dirty="0"/>
              <a:t>Serious Adverse Event Reporting</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66</a:t>
            </a:r>
          </a:p>
        </p:txBody>
      </p:sp>
    </p:spTree>
    <p:extLst>
      <p:ext uri="{BB962C8B-B14F-4D97-AF65-F5344CB8AC3E}">
        <p14:creationId xmlns:p14="http://schemas.microsoft.com/office/powerpoint/2010/main" val="38649409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527383" y="1340371"/>
            <a:ext cx="10878554" cy="4248869"/>
          </a:xfrm>
        </p:spPr>
        <p:txBody>
          <a:bodyPr/>
          <a:lstStyle/>
          <a:p>
            <a:pPr marL="342900" indent="-342900">
              <a:buFont typeface="Arial" panose="020B0604020202020204" pitchFamily="34" charset="0"/>
              <a:buChar char="•"/>
            </a:pPr>
            <a:r>
              <a:rPr lang="en-GB" sz="3200" dirty="0"/>
              <a:t>Exclusions from reporting (these outcomes will be recorded on eCRF):</a:t>
            </a:r>
          </a:p>
          <a:p>
            <a:pPr marL="1085850" lvl="1" indent="-342900">
              <a:spcBef>
                <a:spcPts val="0"/>
              </a:spcBef>
              <a:buFont typeface="Arial" panose="020B0604020202020204" pitchFamily="34" charset="0"/>
              <a:buChar char="•"/>
            </a:pPr>
            <a:r>
              <a:rPr lang="en-GB" sz="2400" b="1" dirty="0"/>
              <a:t>Death related to sepsis</a:t>
            </a:r>
          </a:p>
          <a:p>
            <a:pPr marL="1085850" lvl="1" indent="-342900">
              <a:spcBef>
                <a:spcPts val="0"/>
              </a:spcBef>
              <a:buFont typeface="Arial" panose="020B0604020202020204" pitchFamily="34" charset="0"/>
              <a:buChar char="•"/>
            </a:pPr>
            <a:r>
              <a:rPr lang="en-GB" sz="2400" b="1" dirty="0"/>
              <a:t>Cardiovascular failure, the need for vasopressors, inotropic support, including dobutamine, adrenaline and phosphodiesterase inhibitors</a:t>
            </a:r>
          </a:p>
          <a:p>
            <a:pPr marL="1085850" lvl="1" indent="-342900">
              <a:spcBef>
                <a:spcPts val="0"/>
              </a:spcBef>
              <a:buFont typeface="Arial" panose="020B0604020202020204" pitchFamily="34" charset="0"/>
              <a:buChar char="•"/>
            </a:pPr>
            <a:r>
              <a:rPr lang="en-GB" sz="2400" b="1" dirty="0"/>
              <a:t>Respiratory failure, including mechanical ventilation and acute lung injury</a:t>
            </a:r>
          </a:p>
          <a:p>
            <a:pPr marL="1085850" lvl="1" indent="-342900">
              <a:spcBef>
                <a:spcPts val="0"/>
              </a:spcBef>
              <a:buFont typeface="Arial" panose="020B0604020202020204" pitchFamily="34" charset="0"/>
              <a:buChar char="•"/>
            </a:pPr>
            <a:r>
              <a:rPr lang="en-GB" sz="2400" b="1" dirty="0"/>
              <a:t>Hepatic impairment as measured by Transaminases &lt;1000 IU/L</a:t>
            </a:r>
          </a:p>
          <a:p>
            <a:pPr marL="1085850" lvl="1" indent="-342900">
              <a:spcBef>
                <a:spcPts val="0"/>
              </a:spcBef>
              <a:buFont typeface="Arial" panose="020B0604020202020204" pitchFamily="34" charset="0"/>
              <a:buChar char="•"/>
            </a:pPr>
            <a:r>
              <a:rPr lang="en-GB" sz="2400" b="1" dirty="0"/>
              <a:t>Renal failure, including the need for renal replacement therapy</a:t>
            </a:r>
          </a:p>
          <a:p>
            <a:pPr marL="1085850" lvl="1" indent="-342900">
              <a:spcBef>
                <a:spcPts val="0"/>
              </a:spcBef>
              <a:buFont typeface="Arial" panose="020B0604020202020204" pitchFamily="34" charset="0"/>
              <a:buChar char="•"/>
            </a:pPr>
            <a:r>
              <a:rPr lang="en-GB" sz="2400" b="1" dirty="0"/>
              <a:t>Haematological / Coagulation failure, including thrombocytopaenia and Disseminated Intravascular Coagulopathy</a:t>
            </a:r>
          </a:p>
          <a:p>
            <a:pPr marL="1085850" lvl="1" indent="-342900">
              <a:spcBef>
                <a:spcPts val="0"/>
              </a:spcBef>
              <a:buFont typeface="Arial" panose="020B0604020202020204" pitchFamily="34" charset="0"/>
              <a:buChar char="•"/>
            </a:pPr>
            <a:r>
              <a:rPr lang="en-GB" sz="2400" b="1" dirty="0"/>
              <a:t>Delirium / confusion</a:t>
            </a:r>
          </a:p>
          <a:p>
            <a:endParaRPr lang="en-GB" dirty="0"/>
          </a:p>
        </p:txBody>
      </p:sp>
      <p:sp>
        <p:nvSpPr>
          <p:cNvPr id="3" name="Text Placeholder 2"/>
          <p:cNvSpPr>
            <a:spLocks noGrp="1"/>
          </p:cNvSpPr>
          <p:nvPr>
            <p:ph type="body" sz="quarter" idx="10"/>
          </p:nvPr>
        </p:nvSpPr>
        <p:spPr>
          <a:xfrm>
            <a:off x="350036" y="428546"/>
            <a:ext cx="11233248" cy="648816"/>
          </a:xfrm>
        </p:spPr>
        <p:txBody>
          <a:bodyPr/>
          <a:lstStyle/>
          <a:p>
            <a:r>
              <a:rPr lang="en-US" dirty="0"/>
              <a:t>Serious Adverse Event Reporting exemptions</a:t>
            </a:r>
          </a:p>
          <a:p>
            <a:endParaRPr lang="en-GB" dirty="0"/>
          </a:p>
        </p:txBody>
      </p:sp>
      <p:sp>
        <p:nvSpPr>
          <p:cNvPr id="5" name="TextBox 4"/>
          <p:cNvSpPr txBox="1"/>
          <p:nvPr/>
        </p:nvSpPr>
        <p:spPr>
          <a:xfrm>
            <a:off x="10983686" y="13031"/>
            <a:ext cx="1208314" cy="369332"/>
          </a:xfrm>
          <a:prstGeom prst="rect">
            <a:avLst/>
          </a:prstGeom>
          <a:noFill/>
        </p:spPr>
        <p:txBody>
          <a:bodyPr wrap="square" rtlCol="0">
            <a:spAutoFit/>
          </a:bodyPr>
          <a:lstStyle/>
          <a:p>
            <a:r>
              <a:rPr lang="en-GB" dirty="0"/>
              <a:t>Slide 67</a:t>
            </a:r>
          </a:p>
        </p:txBody>
      </p:sp>
    </p:spTree>
    <p:extLst>
      <p:ext uri="{BB962C8B-B14F-4D97-AF65-F5344CB8AC3E}">
        <p14:creationId xmlns:p14="http://schemas.microsoft.com/office/powerpoint/2010/main" val="139679411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403940" y="1508814"/>
            <a:ext cx="11480133" cy="4248869"/>
          </a:xfrm>
        </p:spPr>
        <p:txBody>
          <a:bodyPr/>
          <a:lstStyle/>
          <a:p>
            <a:pPr marL="342900" indent="-342900">
              <a:buFont typeface="Arial" panose="020B0604020202020204" pitchFamily="34" charset="0"/>
              <a:buChar char="•"/>
            </a:pPr>
            <a:r>
              <a:rPr lang="en-GB" sz="2800" dirty="0"/>
              <a:t>Episodes of bradycardia (HR &lt;50 bpm), bradycardia (HR &lt;50 bpm) with haemodynamic compromise requiring intervention, heart block, significant hypotension requiring intervention, arrhythmia with haemodynamic compromise requiring intervention should be recorded</a:t>
            </a:r>
          </a:p>
          <a:p>
            <a:pPr marL="342900" indent="-342900">
              <a:buFont typeface="Arial" panose="020B0604020202020204" pitchFamily="34" charset="0"/>
              <a:buChar char="•"/>
            </a:pPr>
            <a:r>
              <a:rPr lang="en-GB" sz="2800" dirty="0"/>
              <a:t>These events must be reported as a Serious Adverse Event if the delegated treating clinician deems this event fulfils the serious criteria or is </a:t>
            </a:r>
            <a:r>
              <a:rPr lang="en-GB" sz="2800" b="1" dirty="0"/>
              <a:t>related to the drug.</a:t>
            </a:r>
            <a:r>
              <a:rPr lang="en-GB" sz="2800" dirty="0"/>
              <a:t> </a:t>
            </a:r>
          </a:p>
          <a:p>
            <a:pPr marL="342900" indent="-342900">
              <a:buFont typeface="Arial" panose="020B0604020202020204" pitchFamily="34" charset="0"/>
              <a:buChar char="•"/>
            </a:pPr>
            <a:r>
              <a:rPr lang="en-GB" sz="2800" dirty="0"/>
              <a:t>If the event is not deemed to fulfil the serious criteria or is unrelated to the drug this should be reported on the Cardiovascular Safety Outcomes CRF.</a:t>
            </a:r>
          </a:p>
          <a:p>
            <a:pPr marL="342900" indent="-342900">
              <a:buFont typeface="Arial" panose="020B0604020202020204" pitchFamily="34" charset="0"/>
              <a:buChar char="•"/>
            </a:pPr>
            <a:endParaRPr lang="en-GB" sz="2800" dirty="0"/>
          </a:p>
          <a:p>
            <a:endParaRPr lang="en-GB" dirty="0"/>
          </a:p>
        </p:txBody>
      </p:sp>
      <p:sp>
        <p:nvSpPr>
          <p:cNvPr id="3" name="Text Placeholder 2"/>
          <p:cNvSpPr>
            <a:spLocks noGrp="1"/>
          </p:cNvSpPr>
          <p:nvPr>
            <p:ph type="body" sz="quarter" idx="10"/>
          </p:nvPr>
        </p:nvSpPr>
        <p:spPr/>
        <p:txBody>
          <a:bodyPr/>
          <a:lstStyle/>
          <a:p>
            <a:r>
              <a:rPr lang="en-US" dirty="0"/>
              <a:t>Serious Adverse Event Reporting</a:t>
            </a:r>
          </a:p>
          <a:p>
            <a:endParaRPr lang="en-GB" dirty="0"/>
          </a:p>
        </p:txBody>
      </p:sp>
      <p:sp>
        <p:nvSpPr>
          <p:cNvPr id="5" name="TextBox 4"/>
          <p:cNvSpPr txBox="1"/>
          <p:nvPr/>
        </p:nvSpPr>
        <p:spPr>
          <a:xfrm>
            <a:off x="10983686" y="13031"/>
            <a:ext cx="1208314" cy="369332"/>
          </a:xfrm>
          <a:prstGeom prst="rect">
            <a:avLst/>
          </a:prstGeom>
          <a:noFill/>
        </p:spPr>
        <p:txBody>
          <a:bodyPr wrap="square" rtlCol="0">
            <a:spAutoFit/>
          </a:bodyPr>
          <a:lstStyle/>
          <a:p>
            <a:r>
              <a:rPr lang="en-GB" dirty="0"/>
              <a:t>Slide 68</a:t>
            </a:r>
          </a:p>
        </p:txBody>
      </p:sp>
    </p:spTree>
    <p:extLst>
      <p:ext uri="{BB962C8B-B14F-4D97-AF65-F5344CB8AC3E}">
        <p14:creationId xmlns:p14="http://schemas.microsoft.com/office/powerpoint/2010/main" val="402595981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STRESS-L SAE Report Form </a:t>
            </a:r>
          </a:p>
        </p:txBody>
      </p:sp>
      <p:sp>
        <p:nvSpPr>
          <p:cNvPr id="3" name="Rectangle 2"/>
          <p:cNvSpPr/>
          <p:nvPr/>
        </p:nvSpPr>
        <p:spPr>
          <a:xfrm>
            <a:off x="136636" y="5511753"/>
            <a:ext cx="11541842" cy="400110"/>
          </a:xfrm>
          <a:prstGeom prst="rect">
            <a:avLst/>
          </a:prstGeom>
        </p:spPr>
        <p:txBody>
          <a:bodyPr wrap="square">
            <a:spAutoFit/>
          </a:bodyPr>
          <a:lstStyle/>
          <a:p>
            <a:pPr marL="342900" indent="-342900">
              <a:buFont typeface="Arial" panose="020B0604020202020204" pitchFamily="34" charset="0"/>
              <a:buChar char="•"/>
            </a:pPr>
            <a:r>
              <a:rPr lang="en-GB" sz="2000" dirty="0"/>
              <a:t>Completed SAE report forms should be</a:t>
            </a:r>
            <a:r>
              <a:rPr lang="en-GB" sz="2000" b="1" dirty="0"/>
              <a:t> emailed </a:t>
            </a:r>
            <a:r>
              <a:rPr lang="en-GB" sz="2000" dirty="0"/>
              <a:t>to </a:t>
            </a:r>
            <a:r>
              <a:rPr lang="en-GB" sz="2000" dirty="0">
                <a:hlinkClick r:id="rId3"/>
              </a:rPr>
              <a:t>wctuqa@warwick.ac.uk</a:t>
            </a:r>
            <a:endParaRPr lang="en-GB" sz="2000" dirty="0"/>
          </a:p>
        </p:txBody>
      </p:sp>
      <p:sp>
        <p:nvSpPr>
          <p:cNvPr id="8" name="TextBox 7"/>
          <p:cNvSpPr txBox="1"/>
          <p:nvPr/>
        </p:nvSpPr>
        <p:spPr>
          <a:xfrm>
            <a:off x="10983686" y="13031"/>
            <a:ext cx="1208314" cy="369332"/>
          </a:xfrm>
          <a:prstGeom prst="rect">
            <a:avLst/>
          </a:prstGeom>
          <a:noFill/>
        </p:spPr>
        <p:txBody>
          <a:bodyPr wrap="square" rtlCol="0">
            <a:spAutoFit/>
          </a:bodyPr>
          <a:lstStyle/>
          <a:p>
            <a:r>
              <a:rPr lang="en-GB" dirty="0"/>
              <a:t>Slide 69</a:t>
            </a:r>
          </a:p>
        </p:txBody>
      </p:sp>
      <p:pic>
        <p:nvPicPr>
          <p:cNvPr id="4" name="Picture 3"/>
          <p:cNvPicPr>
            <a:picLocks noChangeAspect="1"/>
          </p:cNvPicPr>
          <p:nvPr/>
        </p:nvPicPr>
        <p:blipFill rotWithShape="1">
          <a:blip r:embed="rId4"/>
          <a:srcRect l="21905" t="18219" r="22460" b="10388"/>
          <a:stretch/>
        </p:blipFill>
        <p:spPr>
          <a:xfrm>
            <a:off x="91504" y="1125488"/>
            <a:ext cx="6052457" cy="4368821"/>
          </a:xfrm>
          <a:prstGeom prst="rect">
            <a:avLst/>
          </a:prstGeom>
        </p:spPr>
      </p:pic>
      <p:pic>
        <p:nvPicPr>
          <p:cNvPr id="5" name="Picture 4"/>
          <p:cNvPicPr>
            <a:picLocks noChangeAspect="1"/>
          </p:cNvPicPr>
          <p:nvPr/>
        </p:nvPicPr>
        <p:blipFill rotWithShape="1">
          <a:blip r:embed="rId5"/>
          <a:srcRect l="21667" t="19488" r="22539" b="9259"/>
          <a:stretch/>
        </p:blipFill>
        <p:spPr>
          <a:xfrm>
            <a:off x="6134538" y="1219797"/>
            <a:ext cx="6057462" cy="4351377"/>
          </a:xfrm>
          <a:prstGeom prst="rect">
            <a:avLst/>
          </a:prstGeom>
        </p:spPr>
      </p:pic>
    </p:spTree>
    <p:extLst>
      <p:ext uri="{BB962C8B-B14F-4D97-AF65-F5344CB8AC3E}">
        <p14:creationId xmlns:p14="http://schemas.microsoft.com/office/powerpoint/2010/main" val="737348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9A4773BF-B39C-4EA4-9347-DC2B9B4564D3}"/>
              </a:ext>
            </a:extLst>
          </p:cNvPr>
          <p:cNvSpPr>
            <a:spLocks noGrp="1"/>
          </p:cNvSpPr>
          <p:nvPr>
            <p:ph type="title"/>
          </p:nvPr>
        </p:nvSpPr>
        <p:spPr>
          <a:xfrm>
            <a:off x="310650" y="242032"/>
            <a:ext cx="8745428" cy="742706"/>
          </a:xfrm>
        </p:spPr>
        <p:txBody>
          <a:bodyPr/>
          <a:lstStyle/>
          <a:p>
            <a:r>
              <a:rPr lang="en-US" sz="4000" dirty="0"/>
              <a:t>Heart rate control or immune modulation?</a:t>
            </a:r>
            <a:endParaRPr lang="en-GB" sz="4000" dirty="0"/>
          </a:p>
        </p:txBody>
      </p:sp>
      <p:pic>
        <p:nvPicPr>
          <p:cNvPr id="8" name="Content Placeholder 15">
            <a:extLst>
              <a:ext uri="{FF2B5EF4-FFF2-40B4-BE49-F238E27FC236}">
                <a16:creationId xmlns:a16="http://schemas.microsoft.com/office/drawing/2014/main" id="{F5035172-F568-40D5-AACB-9B115B994707}"/>
              </a:ext>
            </a:extLst>
          </p:cNvPr>
          <p:cNvPicPr>
            <a:picLocks noGrp="1" noChangeAspect="1"/>
          </p:cNvPicPr>
          <p:nvPr>
            <p:ph sz="half" idx="1"/>
          </p:nvPr>
        </p:nvPicPr>
        <p:blipFill>
          <a:blip r:embed="rId3" cstate="print"/>
          <a:stretch>
            <a:fillRect/>
          </a:stretch>
        </p:blipFill>
        <p:spPr>
          <a:xfrm>
            <a:off x="967155" y="1495183"/>
            <a:ext cx="3896170" cy="5181907"/>
          </a:xfrm>
          <a:prstGeom prst="rect">
            <a:avLst/>
          </a:prstGeom>
          <a:ln>
            <a:noFill/>
          </a:ln>
          <a:effectLst>
            <a:outerShdw blurRad="292100" dist="139700" dir="2700000" algn="tl" rotWithShape="0">
              <a:srgbClr val="333333">
                <a:alpha val="65000"/>
              </a:srgbClr>
            </a:outerShdw>
          </a:effectLst>
        </p:spPr>
      </p:pic>
      <p:pic>
        <p:nvPicPr>
          <p:cNvPr id="14" name="Picture 2" descr="https://ars.els-cdn.com/content/image/1-s2.0-S088915910700075X-gr1.jpg">
            <a:extLst>
              <a:ext uri="{FF2B5EF4-FFF2-40B4-BE49-F238E27FC236}">
                <a16:creationId xmlns:a16="http://schemas.microsoft.com/office/drawing/2014/main" id="{0F609FEE-6747-45B4-BACF-2A8C52BE836F}"/>
              </a:ext>
            </a:extLst>
          </p:cNvPr>
          <p:cNvPicPr>
            <a:picLocks noGrp="1" noChangeAspect="1" noChangeArrowheads="1"/>
          </p:cNvPicPr>
          <p:nvPr>
            <p:ph sz="half" idx="2"/>
          </p:nvPr>
        </p:nvPicPr>
        <p:blipFill>
          <a:blip r:embed="rId4" cstate="print">
            <a:extLst>
              <a:ext uri="{28A0092B-C50C-407E-A947-70E740481C1C}">
                <a14:useLocalDpi xmlns:a14="http://schemas.microsoft.com/office/drawing/2010/main" val="0"/>
              </a:ext>
            </a:extLst>
          </a:blip>
          <a:srcRect/>
          <a:stretch>
            <a:fillRect/>
          </a:stretch>
        </p:blipFill>
        <p:spPr>
          <a:xfrm>
            <a:off x="6800856" y="1745461"/>
            <a:ext cx="4714847" cy="4602589"/>
          </a:xfrm>
        </p:spPr>
      </p:pic>
      <p:sp>
        <p:nvSpPr>
          <p:cNvPr id="5" name="TextBox 4"/>
          <p:cNvSpPr txBox="1"/>
          <p:nvPr/>
        </p:nvSpPr>
        <p:spPr>
          <a:xfrm>
            <a:off x="10983686" y="13031"/>
            <a:ext cx="1208314" cy="369332"/>
          </a:xfrm>
          <a:prstGeom prst="rect">
            <a:avLst/>
          </a:prstGeom>
          <a:noFill/>
        </p:spPr>
        <p:txBody>
          <a:bodyPr wrap="square" rtlCol="0">
            <a:spAutoFit/>
          </a:bodyPr>
          <a:lstStyle/>
          <a:p>
            <a:r>
              <a:rPr lang="en-GB" dirty="0"/>
              <a:t>Slide 7</a:t>
            </a:r>
          </a:p>
        </p:txBody>
      </p:sp>
    </p:spTree>
    <p:extLst>
      <p:ext uri="{BB962C8B-B14F-4D97-AF65-F5344CB8AC3E}">
        <p14:creationId xmlns:p14="http://schemas.microsoft.com/office/powerpoint/2010/main" val="198516357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20719" y="239556"/>
            <a:ext cx="11233355" cy="782519"/>
          </a:xfrm>
        </p:spPr>
        <p:txBody>
          <a:bodyPr/>
          <a:lstStyle/>
          <a:p>
            <a:r>
              <a:rPr lang="en-US" sz="2400" b="1" u="sng" dirty="0">
                <a:latin typeface="+mn-lt"/>
              </a:rPr>
              <a:t>Reference Safety Information </a:t>
            </a:r>
            <a:r>
              <a:rPr lang="en-US" sz="2400" b="1" dirty="0">
                <a:latin typeface="+mn-lt"/>
              </a:rPr>
              <a:t>– Section 4.8 SmPC</a:t>
            </a:r>
          </a:p>
          <a:p>
            <a:r>
              <a:rPr lang="en-US" sz="2400" dirty="0">
                <a:latin typeface="+mn-lt"/>
              </a:rPr>
              <a:t>Tabulated summary of adverse reactions for landiolol hydrochloride</a:t>
            </a:r>
          </a:p>
          <a:p>
            <a:endParaRPr lang="en-US" sz="2000" dirty="0">
              <a:latin typeface="+mn-lt"/>
            </a:endParaRP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Table 7"/>
          <p:cNvGraphicFramePr>
            <a:graphicFrameLocks noGrp="1"/>
          </p:cNvGraphicFramePr>
          <p:nvPr/>
        </p:nvGraphicFramePr>
        <p:xfrm>
          <a:off x="335293" y="1486297"/>
          <a:ext cx="5563482" cy="4206240"/>
        </p:xfrm>
        <a:graphic>
          <a:graphicData uri="http://schemas.openxmlformats.org/drawingml/2006/table">
            <a:tbl>
              <a:tblPr firstRow="1" bandRow="1">
                <a:tableStyleId>{2D5ABB26-0587-4C30-8999-92F81FD0307C}</a:tableStyleId>
              </a:tblPr>
              <a:tblGrid>
                <a:gridCol w="2282400">
                  <a:extLst>
                    <a:ext uri="{9D8B030D-6E8A-4147-A177-3AD203B41FA5}">
                      <a16:colId xmlns:a16="http://schemas.microsoft.com/office/drawing/2014/main" val="20000"/>
                    </a:ext>
                  </a:extLst>
                </a:gridCol>
                <a:gridCol w="3281082">
                  <a:extLst>
                    <a:ext uri="{9D8B030D-6E8A-4147-A177-3AD203B41FA5}">
                      <a16:colId xmlns:a16="http://schemas.microsoft.com/office/drawing/2014/main" val="20001"/>
                    </a:ext>
                  </a:extLst>
                </a:gridCol>
              </a:tblGrid>
              <a:tr h="0">
                <a:tc>
                  <a:txBody>
                    <a:bodyPr/>
                    <a:lstStyle/>
                    <a:p>
                      <a:r>
                        <a:rPr lang="en-GB" sz="900" u="none" strike="noStrike" kern="1200" baseline="0" dirty="0">
                          <a:latin typeface="Arial" panose="020B0604020202020204" pitchFamily="34" charset="0"/>
                          <a:cs typeface="Arial" panose="020B0604020202020204" pitchFamily="34" charset="0"/>
                        </a:rPr>
                        <a:t>Infections and infestations</a:t>
                      </a:r>
                      <a:endParaRPr lang="en-GB" sz="900" dirty="0">
                        <a:latin typeface="Arial" panose="020B0604020202020204" pitchFamily="34" charset="0"/>
                        <a:cs typeface="Arial" panose="020B0604020202020204" pitchFamily="34" charset="0"/>
                      </a:endParaRPr>
                    </a:p>
                  </a:txBody>
                  <a:tcPr/>
                </a:tc>
                <a:tc>
                  <a:txBody>
                    <a:bodyPr/>
                    <a:lstStyle/>
                    <a:p>
                      <a:pPr algn="l"/>
                      <a:r>
                        <a:rPr lang="en-GB" sz="900" i="1" u="none" strike="noStrike" baseline="0" dirty="0">
                          <a:latin typeface="Arial" panose="020B0604020202020204" pitchFamily="34" charset="0"/>
                          <a:cs typeface="Arial" panose="020B0604020202020204" pitchFamily="34" charset="0"/>
                        </a:rPr>
                        <a:t>uncommon: </a:t>
                      </a:r>
                      <a:r>
                        <a:rPr lang="en-GB" sz="900" u="none" strike="noStrike" baseline="0" dirty="0">
                          <a:latin typeface="Arial" panose="020B0604020202020204" pitchFamily="34" charset="0"/>
                          <a:cs typeface="Arial" panose="020B0604020202020204" pitchFamily="34" charset="0"/>
                        </a:rPr>
                        <a:t>Pneumonia</a:t>
                      </a:r>
                    </a:p>
                    <a:p>
                      <a:pPr algn="l"/>
                      <a:r>
                        <a:rPr lang="en-GB" sz="900" i="1" u="none" strike="noStrike" baseline="0" dirty="0">
                          <a:latin typeface="Arial" panose="020B0604020202020204" pitchFamily="34" charset="0"/>
                          <a:cs typeface="Arial" panose="020B0604020202020204" pitchFamily="34" charset="0"/>
                        </a:rPr>
                        <a:t>rare: </a:t>
                      </a:r>
                      <a:r>
                        <a:rPr lang="en-GB" sz="900" u="none" strike="noStrike" baseline="0" dirty="0" err="1">
                          <a:latin typeface="Arial" panose="020B0604020202020204" pitchFamily="34" charset="0"/>
                          <a:cs typeface="Arial" panose="020B0604020202020204" pitchFamily="34" charset="0"/>
                        </a:rPr>
                        <a:t>Mediastinitis</a:t>
                      </a:r>
                      <a:endParaRPr lang="en-GB" sz="9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0">
                <a:tc>
                  <a:txBody>
                    <a:bodyPr/>
                    <a:lstStyle/>
                    <a:p>
                      <a:pPr algn="l"/>
                      <a:r>
                        <a:rPr lang="en-GB" sz="900" u="none" strike="noStrike" baseline="0" dirty="0">
                          <a:latin typeface="Arial" panose="020B0604020202020204" pitchFamily="34" charset="0"/>
                          <a:cs typeface="Arial" panose="020B0604020202020204" pitchFamily="34" charset="0"/>
                        </a:rPr>
                        <a:t>Blood and lymphatic system disorders</a:t>
                      </a:r>
                      <a:endParaRPr lang="en-GB" sz="900" dirty="0">
                        <a:latin typeface="Arial" panose="020B0604020202020204" pitchFamily="34" charset="0"/>
                        <a:cs typeface="Arial" panose="020B0604020202020204" pitchFamily="34" charset="0"/>
                      </a:endParaRPr>
                    </a:p>
                  </a:txBody>
                  <a:tcPr/>
                </a:tc>
                <a:tc>
                  <a:txBody>
                    <a:bodyPr/>
                    <a:lstStyle/>
                    <a:p>
                      <a:r>
                        <a:rPr lang="en-GB" sz="900" i="1" u="none" strike="noStrike" baseline="0" dirty="0">
                          <a:latin typeface="Arial" panose="020B0604020202020204" pitchFamily="34" charset="0"/>
                          <a:cs typeface="Arial" panose="020B0604020202020204" pitchFamily="34" charset="0"/>
                        </a:rPr>
                        <a:t>rare: </a:t>
                      </a:r>
                      <a:r>
                        <a:rPr lang="en-GB" sz="900" u="none" strike="noStrike" baseline="0" dirty="0">
                          <a:latin typeface="Arial" panose="020B0604020202020204" pitchFamily="34" charset="0"/>
                          <a:cs typeface="Arial" panose="020B0604020202020204" pitchFamily="34" charset="0"/>
                        </a:rPr>
                        <a:t>Thrombocytopenia, platelet disorder</a:t>
                      </a:r>
                      <a:endParaRPr lang="en-GB" sz="9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0">
                <a:tc>
                  <a:txBody>
                    <a:bodyPr/>
                    <a:lstStyle/>
                    <a:p>
                      <a:pPr algn="l"/>
                      <a:r>
                        <a:rPr lang="en-GB" sz="900" u="none" strike="noStrike" baseline="0" dirty="0">
                          <a:latin typeface="Arial" panose="020B0604020202020204" pitchFamily="34" charset="0"/>
                          <a:cs typeface="Arial" panose="020B0604020202020204" pitchFamily="34" charset="0"/>
                        </a:rPr>
                        <a:t>Metabolism and nutrition disorders</a:t>
                      </a:r>
                      <a:endParaRPr lang="en-GB" sz="900" dirty="0">
                        <a:latin typeface="Arial" panose="020B0604020202020204" pitchFamily="34" charset="0"/>
                        <a:cs typeface="Arial" panose="020B0604020202020204" pitchFamily="34" charset="0"/>
                      </a:endParaRPr>
                    </a:p>
                  </a:txBody>
                  <a:tcPr/>
                </a:tc>
                <a:tc>
                  <a:txBody>
                    <a:bodyPr/>
                    <a:lstStyle/>
                    <a:p>
                      <a:r>
                        <a:rPr lang="en-GB" sz="900" i="1" u="none" strike="noStrike" kern="1200" baseline="0" dirty="0">
                          <a:latin typeface="Arial" panose="020B0604020202020204" pitchFamily="34" charset="0"/>
                          <a:cs typeface="Arial" panose="020B0604020202020204" pitchFamily="34" charset="0"/>
                        </a:rPr>
                        <a:t>uncommon</a:t>
                      </a:r>
                      <a:r>
                        <a:rPr lang="en-GB" sz="900" u="none" strike="noStrike" kern="1200" baseline="0" dirty="0">
                          <a:latin typeface="Arial" panose="020B0604020202020204" pitchFamily="34" charset="0"/>
                          <a:cs typeface="Arial" panose="020B0604020202020204" pitchFamily="34" charset="0"/>
                        </a:rPr>
                        <a:t>: Hyponatraemia</a:t>
                      </a:r>
                    </a:p>
                    <a:p>
                      <a:r>
                        <a:rPr lang="en-GB" sz="900" i="1" u="none" strike="noStrike" kern="1200" baseline="0" dirty="0">
                          <a:latin typeface="Arial" panose="020B0604020202020204" pitchFamily="34" charset="0"/>
                          <a:cs typeface="Arial" panose="020B0604020202020204" pitchFamily="34" charset="0"/>
                        </a:rPr>
                        <a:t>rare: </a:t>
                      </a:r>
                      <a:r>
                        <a:rPr lang="en-GB" sz="900" u="none" strike="noStrike" kern="1200" baseline="0" dirty="0">
                          <a:latin typeface="Arial" panose="020B0604020202020204" pitchFamily="34" charset="0"/>
                          <a:cs typeface="Arial" panose="020B0604020202020204" pitchFamily="34" charset="0"/>
                        </a:rPr>
                        <a:t>Hyperglycaemia</a:t>
                      </a:r>
                      <a:endParaRPr lang="en-GB" sz="9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0">
                <a:tc>
                  <a:txBody>
                    <a:bodyPr/>
                    <a:lstStyle/>
                    <a:p>
                      <a:r>
                        <a:rPr lang="en-GB" sz="900" u="none" strike="noStrike" baseline="0" dirty="0">
                          <a:latin typeface="Arial" panose="020B0604020202020204" pitchFamily="34" charset="0"/>
                          <a:cs typeface="Arial" panose="020B0604020202020204" pitchFamily="34" charset="0"/>
                        </a:rPr>
                        <a:t>Nervous system disorders</a:t>
                      </a:r>
                      <a:endParaRPr lang="en-GB" sz="900" dirty="0">
                        <a:latin typeface="Arial" panose="020B0604020202020204" pitchFamily="34" charset="0"/>
                        <a:cs typeface="Arial" panose="020B0604020202020204" pitchFamily="34" charset="0"/>
                      </a:endParaRPr>
                    </a:p>
                  </a:txBody>
                  <a:tcPr/>
                </a:tc>
                <a:tc>
                  <a:txBody>
                    <a:bodyPr/>
                    <a:lstStyle/>
                    <a:p>
                      <a:r>
                        <a:rPr lang="en-GB" sz="900" i="1" u="none" strike="noStrike" baseline="0" dirty="0">
                          <a:latin typeface="Arial" panose="020B0604020202020204" pitchFamily="34" charset="0"/>
                          <a:cs typeface="Arial" panose="020B0604020202020204" pitchFamily="34" charset="0"/>
                        </a:rPr>
                        <a:t>uncommon</a:t>
                      </a:r>
                      <a:r>
                        <a:rPr lang="en-GB" sz="900" u="none" strike="noStrike" baseline="0" dirty="0">
                          <a:latin typeface="Arial" panose="020B0604020202020204" pitchFamily="34" charset="0"/>
                          <a:cs typeface="Arial" panose="020B0604020202020204" pitchFamily="34" charset="0"/>
                        </a:rPr>
                        <a:t>: Cerebral ischemia, headache</a:t>
                      </a:r>
                    </a:p>
                    <a:p>
                      <a:r>
                        <a:rPr lang="en-GB" sz="900" i="1" u="none" strike="noStrike" baseline="0" dirty="0">
                          <a:latin typeface="Arial" panose="020B0604020202020204" pitchFamily="34" charset="0"/>
                          <a:cs typeface="Arial" panose="020B0604020202020204" pitchFamily="34" charset="0"/>
                        </a:rPr>
                        <a:t>rare: </a:t>
                      </a:r>
                      <a:r>
                        <a:rPr lang="en-GB" sz="900" u="none" strike="noStrike" baseline="0" dirty="0">
                          <a:latin typeface="Arial" panose="020B0604020202020204" pitchFamily="34" charset="0"/>
                          <a:cs typeface="Arial" panose="020B0604020202020204" pitchFamily="34" charset="0"/>
                        </a:rPr>
                        <a:t>Cerebral infarction, cerebrovascular accident, seizure</a:t>
                      </a:r>
                      <a:endParaRPr lang="en-GB" sz="9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0">
                <a:tc>
                  <a:txBody>
                    <a:bodyPr/>
                    <a:lstStyle/>
                    <a:p>
                      <a:r>
                        <a:rPr lang="en-GB" sz="900" u="none" strike="noStrike" baseline="0" dirty="0">
                          <a:latin typeface="Arial" panose="020B0604020202020204" pitchFamily="34" charset="0"/>
                          <a:cs typeface="Arial" panose="020B0604020202020204" pitchFamily="34" charset="0"/>
                        </a:rPr>
                        <a:t>Cardiac disorders</a:t>
                      </a:r>
                      <a:endParaRPr lang="en-GB" sz="900" dirty="0">
                        <a:latin typeface="Arial" panose="020B0604020202020204" pitchFamily="34" charset="0"/>
                        <a:cs typeface="Arial" panose="020B0604020202020204" pitchFamily="34" charset="0"/>
                      </a:endParaRPr>
                    </a:p>
                  </a:txBody>
                  <a:tcPr/>
                </a:tc>
                <a:tc>
                  <a:txBody>
                    <a:bodyPr/>
                    <a:lstStyle/>
                    <a:p>
                      <a:pPr algn="l"/>
                      <a:r>
                        <a:rPr lang="en-GB" sz="900" i="1" u="none" strike="noStrike" baseline="0" dirty="0">
                          <a:latin typeface="Arial" panose="020B0604020202020204" pitchFamily="34" charset="0"/>
                          <a:cs typeface="Arial" panose="020B0604020202020204" pitchFamily="34" charset="0"/>
                        </a:rPr>
                        <a:t>common: </a:t>
                      </a:r>
                      <a:r>
                        <a:rPr lang="en-GB" sz="900" u="none" strike="noStrike" baseline="0" dirty="0">
                          <a:latin typeface="Arial" panose="020B0604020202020204" pitchFamily="34" charset="0"/>
                          <a:cs typeface="Arial" panose="020B0604020202020204" pitchFamily="34" charset="0"/>
                        </a:rPr>
                        <a:t>Bradycardia</a:t>
                      </a:r>
                    </a:p>
                    <a:p>
                      <a:pPr algn="l"/>
                      <a:r>
                        <a:rPr lang="en-US" sz="900" i="1" u="none" strike="noStrike" baseline="0" dirty="0">
                          <a:latin typeface="Arial" panose="020B0604020202020204" pitchFamily="34" charset="0"/>
                          <a:cs typeface="Arial" panose="020B0604020202020204" pitchFamily="34" charset="0"/>
                        </a:rPr>
                        <a:t>uncommon: </a:t>
                      </a:r>
                      <a:r>
                        <a:rPr lang="en-US" sz="900" u="none" strike="noStrike" baseline="0" dirty="0">
                          <a:latin typeface="Arial" panose="020B0604020202020204" pitchFamily="34" charset="0"/>
                          <a:cs typeface="Arial" panose="020B0604020202020204" pitchFamily="34" charset="0"/>
                        </a:rPr>
                        <a:t>Cardiac arrest, sinus arrest, tachycardia</a:t>
                      </a:r>
                    </a:p>
                    <a:p>
                      <a:pPr algn="l"/>
                      <a:r>
                        <a:rPr lang="en-GB" sz="900" i="1" u="none" strike="noStrike" baseline="0" dirty="0">
                          <a:latin typeface="Arial" panose="020B0604020202020204" pitchFamily="34" charset="0"/>
                          <a:cs typeface="Arial" panose="020B0604020202020204" pitchFamily="34" charset="0"/>
                        </a:rPr>
                        <a:t>rare: </a:t>
                      </a:r>
                      <a:r>
                        <a:rPr lang="en-GB" sz="900" u="none" strike="noStrike" baseline="0" dirty="0">
                          <a:latin typeface="Arial" panose="020B0604020202020204" pitchFamily="34" charset="0"/>
                          <a:cs typeface="Arial" panose="020B0604020202020204" pitchFamily="34" charset="0"/>
                        </a:rPr>
                        <a:t>Myocardial infarction, ventricular tachycardia, atrial fibrillation, </a:t>
                      </a:r>
                      <a:r>
                        <a:rPr lang="en-US" sz="900" u="none" strike="noStrike" baseline="0" dirty="0">
                          <a:latin typeface="Arial" panose="020B0604020202020204" pitchFamily="34" charset="0"/>
                          <a:cs typeface="Arial" panose="020B0604020202020204" pitchFamily="34" charset="0"/>
                        </a:rPr>
                        <a:t>low cardiac output syndrome, atrioventricular block, bundle branch </a:t>
                      </a:r>
                      <a:r>
                        <a:rPr lang="en-GB" sz="900" u="none" strike="noStrike" baseline="0" dirty="0">
                          <a:latin typeface="Arial" panose="020B0604020202020204" pitchFamily="34" charset="0"/>
                          <a:cs typeface="Arial" panose="020B0604020202020204" pitchFamily="34" charset="0"/>
                        </a:rPr>
                        <a:t>block right, supraventricular </a:t>
                      </a:r>
                      <a:r>
                        <a:rPr lang="en-GB" sz="900" u="none" strike="noStrike" baseline="0" dirty="0" err="1">
                          <a:latin typeface="Arial" panose="020B0604020202020204" pitchFamily="34" charset="0"/>
                          <a:cs typeface="Arial" panose="020B0604020202020204" pitchFamily="34" charset="0"/>
                        </a:rPr>
                        <a:t>extrasystole</a:t>
                      </a:r>
                      <a:r>
                        <a:rPr lang="en-GB" sz="900" u="none" strike="noStrike" baseline="0" dirty="0">
                          <a:latin typeface="Arial" panose="020B0604020202020204" pitchFamily="34" charset="0"/>
                          <a:cs typeface="Arial" panose="020B0604020202020204" pitchFamily="34" charset="0"/>
                        </a:rPr>
                        <a:t>, ventricular </a:t>
                      </a:r>
                      <a:r>
                        <a:rPr lang="en-GB" sz="900" u="none" strike="noStrike" baseline="0" dirty="0" err="1">
                          <a:latin typeface="Arial" panose="020B0604020202020204" pitchFamily="34" charset="0"/>
                          <a:cs typeface="Arial" panose="020B0604020202020204" pitchFamily="34" charset="0"/>
                        </a:rPr>
                        <a:t>extrasystole</a:t>
                      </a:r>
                      <a:endParaRPr lang="en-GB" sz="9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0">
                <a:tc>
                  <a:txBody>
                    <a:bodyPr/>
                    <a:lstStyle/>
                    <a:p>
                      <a:r>
                        <a:rPr lang="en-GB" sz="900" u="none" strike="noStrike" baseline="0" dirty="0">
                          <a:latin typeface="Arial" panose="020B0604020202020204" pitchFamily="34" charset="0"/>
                          <a:cs typeface="Arial" panose="020B0604020202020204" pitchFamily="34" charset="0"/>
                        </a:rPr>
                        <a:t>Vascular disorders</a:t>
                      </a:r>
                      <a:endParaRPr lang="en-GB" sz="900" dirty="0">
                        <a:latin typeface="Arial" panose="020B0604020202020204" pitchFamily="34" charset="0"/>
                        <a:cs typeface="Arial" panose="020B0604020202020204" pitchFamily="34" charset="0"/>
                      </a:endParaRPr>
                    </a:p>
                  </a:txBody>
                  <a:tcPr/>
                </a:tc>
                <a:tc>
                  <a:txBody>
                    <a:bodyPr/>
                    <a:lstStyle/>
                    <a:p>
                      <a:pPr algn="l"/>
                      <a:r>
                        <a:rPr lang="en-GB" sz="900" i="1" u="none" strike="noStrike" baseline="0" dirty="0">
                          <a:latin typeface="Arial" panose="020B0604020202020204" pitchFamily="34" charset="0"/>
                          <a:cs typeface="Arial" panose="020B0604020202020204" pitchFamily="34" charset="0"/>
                        </a:rPr>
                        <a:t>common: </a:t>
                      </a:r>
                      <a:r>
                        <a:rPr lang="en-GB" sz="900" u="none" strike="noStrike" baseline="0" dirty="0">
                          <a:latin typeface="Arial" panose="020B0604020202020204" pitchFamily="34" charset="0"/>
                          <a:cs typeface="Arial" panose="020B0604020202020204" pitchFamily="34" charset="0"/>
                        </a:rPr>
                        <a:t>Hypotension</a:t>
                      </a:r>
                    </a:p>
                    <a:p>
                      <a:pPr algn="l"/>
                      <a:r>
                        <a:rPr lang="en-GB" sz="900" i="1" u="none" strike="noStrike" baseline="0" dirty="0">
                          <a:latin typeface="Arial" panose="020B0604020202020204" pitchFamily="34" charset="0"/>
                          <a:cs typeface="Arial" panose="020B0604020202020204" pitchFamily="34" charset="0"/>
                        </a:rPr>
                        <a:t>uncommon: </a:t>
                      </a:r>
                      <a:r>
                        <a:rPr lang="en-GB" sz="900" u="none" strike="noStrike" baseline="0" dirty="0">
                          <a:latin typeface="Arial" panose="020B0604020202020204" pitchFamily="34" charset="0"/>
                          <a:cs typeface="Arial" panose="020B0604020202020204" pitchFamily="34" charset="0"/>
                        </a:rPr>
                        <a:t>Hypertension</a:t>
                      </a:r>
                    </a:p>
                    <a:p>
                      <a:pPr algn="l"/>
                      <a:r>
                        <a:rPr lang="en-GB" sz="900" i="1" u="none" strike="noStrike" baseline="0" dirty="0">
                          <a:latin typeface="Arial" panose="020B0604020202020204" pitchFamily="34" charset="0"/>
                          <a:cs typeface="Arial" panose="020B0604020202020204" pitchFamily="34" charset="0"/>
                        </a:rPr>
                        <a:t>rare: </a:t>
                      </a:r>
                      <a:r>
                        <a:rPr lang="en-GB" sz="900" u="none" strike="noStrike" baseline="0" dirty="0">
                          <a:latin typeface="Arial" panose="020B0604020202020204" pitchFamily="34" charset="0"/>
                          <a:cs typeface="Arial" panose="020B0604020202020204" pitchFamily="34" charset="0"/>
                        </a:rPr>
                        <a:t>Shock, hot flush</a:t>
                      </a:r>
                      <a:endParaRPr lang="en-GB" sz="9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0">
                <a:tc>
                  <a:txBody>
                    <a:bodyPr/>
                    <a:lstStyle/>
                    <a:p>
                      <a:pPr algn="l"/>
                      <a:r>
                        <a:rPr lang="en-GB" sz="900" u="none" strike="noStrike" baseline="0" dirty="0">
                          <a:latin typeface="Arial" panose="020B0604020202020204" pitchFamily="34" charset="0"/>
                          <a:cs typeface="Arial" panose="020B0604020202020204" pitchFamily="34" charset="0"/>
                        </a:rPr>
                        <a:t>Respiratory, thoracic and mediastinal disorders</a:t>
                      </a:r>
                      <a:endParaRPr lang="en-GB" sz="900" dirty="0">
                        <a:latin typeface="Arial" panose="020B0604020202020204" pitchFamily="34" charset="0"/>
                        <a:cs typeface="Arial" panose="020B0604020202020204" pitchFamily="34" charset="0"/>
                      </a:endParaRPr>
                    </a:p>
                  </a:txBody>
                  <a:tcPr/>
                </a:tc>
                <a:tc>
                  <a:txBody>
                    <a:bodyPr/>
                    <a:lstStyle/>
                    <a:p>
                      <a:pPr algn="l"/>
                      <a:r>
                        <a:rPr lang="en-GB" sz="900" i="1" u="none" strike="noStrike" baseline="0" dirty="0">
                          <a:latin typeface="Arial" panose="020B0604020202020204" pitchFamily="34" charset="0"/>
                          <a:cs typeface="Arial" panose="020B0604020202020204" pitchFamily="34" charset="0"/>
                        </a:rPr>
                        <a:t>uncommon: </a:t>
                      </a:r>
                      <a:r>
                        <a:rPr lang="en-GB" sz="900" u="none" strike="noStrike" baseline="0" dirty="0">
                          <a:latin typeface="Arial" panose="020B0604020202020204" pitchFamily="34" charset="0"/>
                          <a:cs typeface="Arial" panose="020B0604020202020204" pitchFamily="34" charset="0"/>
                        </a:rPr>
                        <a:t>Pulmonary oedema</a:t>
                      </a:r>
                    </a:p>
                    <a:p>
                      <a:pPr algn="l"/>
                      <a:r>
                        <a:rPr lang="en-US" sz="900" i="1" u="none" strike="noStrike" baseline="0" dirty="0">
                          <a:latin typeface="Arial" panose="020B0604020202020204" pitchFamily="34" charset="0"/>
                          <a:cs typeface="Arial" panose="020B0604020202020204" pitchFamily="34" charset="0"/>
                        </a:rPr>
                        <a:t>rare: </a:t>
                      </a:r>
                      <a:r>
                        <a:rPr lang="en-US" sz="900" u="none" strike="noStrike" baseline="0" dirty="0">
                          <a:latin typeface="Arial" panose="020B0604020202020204" pitchFamily="34" charset="0"/>
                          <a:cs typeface="Arial" panose="020B0604020202020204" pitchFamily="34" charset="0"/>
                        </a:rPr>
                        <a:t>Asthma, respiratory distress, respiratory disorder, bronchospasm, </a:t>
                      </a:r>
                      <a:r>
                        <a:rPr lang="en-GB" sz="900" u="none" strike="noStrike" baseline="0" dirty="0">
                          <a:latin typeface="Arial" panose="020B0604020202020204" pitchFamily="34" charset="0"/>
                          <a:cs typeface="Arial" panose="020B0604020202020204" pitchFamily="34" charset="0"/>
                        </a:rPr>
                        <a:t>dyspnoea, hypoxia</a:t>
                      </a:r>
                      <a:endParaRPr lang="en-GB" sz="9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6"/>
                  </a:ext>
                </a:extLst>
              </a:tr>
              <a:tr h="0">
                <a:tc>
                  <a:txBody>
                    <a:bodyPr/>
                    <a:lstStyle/>
                    <a:p>
                      <a:pPr algn="l"/>
                      <a:r>
                        <a:rPr lang="en-GB" sz="900" u="none" strike="noStrike" baseline="0" dirty="0">
                          <a:latin typeface="Arial" panose="020B0604020202020204" pitchFamily="34" charset="0"/>
                          <a:cs typeface="Arial" panose="020B0604020202020204" pitchFamily="34" charset="0"/>
                        </a:rPr>
                        <a:t>Gastrointestinal disorders</a:t>
                      </a:r>
                      <a:endParaRPr lang="en-GB" sz="900" dirty="0">
                        <a:latin typeface="Arial" panose="020B0604020202020204" pitchFamily="34" charset="0"/>
                        <a:cs typeface="Arial" panose="020B0604020202020204" pitchFamily="34" charset="0"/>
                      </a:endParaRPr>
                    </a:p>
                  </a:txBody>
                  <a:tcPr/>
                </a:tc>
                <a:tc>
                  <a:txBody>
                    <a:bodyPr/>
                    <a:lstStyle/>
                    <a:p>
                      <a:pPr algn="l"/>
                      <a:r>
                        <a:rPr lang="en-GB" sz="900" i="1" u="none" strike="noStrike" baseline="0" dirty="0">
                          <a:latin typeface="Arial" panose="020B0604020202020204" pitchFamily="34" charset="0"/>
                          <a:cs typeface="Arial" panose="020B0604020202020204" pitchFamily="34" charset="0"/>
                        </a:rPr>
                        <a:t>uncommon: </a:t>
                      </a:r>
                      <a:r>
                        <a:rPr lang="en-GB" sz="900" u="none" strike="noStrike" baseline="0" dirty="0">
                          <a:latin typeface="Arial" panose="020B0604020202020204" pitchFamily="34" charset="0"/>
                          <a:cs typeface="Arial" panose="020B0604020202020204" pitchFamily="34" charset="0"/>
                        </a:rPr>
                        <a:t>Vomiting, nausea</a:t>
                      </a:r>
                    </a:p>
                    <a:p>
                      <a:pPr algn="l"/>
                      <a:r>
                        <a:rPr lang="en-US" sz="900" i="1" u="none" strike="noStrike" baseline="0" dirty="0">
                          <a:latin typeface="Arial" panose="020B0604020202020204" pitchFamily="34" charset="0"/>
                          <a:cs typeface="Arial" panose="020B0604020202020204" pitchFamily="34" charset="0"/>
                        </a:rPr>
                        <a:t>rare: </a:t>
                      </a:r>
                      <a:r>
                        <a:rPr lang="en-US" sz="900" u="none" strike="noStrike" baseline="0" dirty="0">
                          <a:latin typeface="Arial" panose="020B0604020202020204" pitchFamily="34" charset="0"/>
                          <a:cs typeface="Arial" panose="020B0604020202020204" pitchFamily="34" charset="0"/>
                        </a:rPr>
                        <a:t>Abdominal discomfort, oral discharge, breath </a:t>
                      </a:r>
                      <a:r>
                        <a:rPr lang="en-US" sz="900" u="none" strike="noStrike" baseline="0" dirty="0" err="1">
                          <a:latin typeface="Arial" panose="020B0604020202020204" pitchFamily="34" charset="0"/>
                          <a:cs typeface="Arial" panose="020B0604020202020204" pitchFamily="34" charset="0"/>
                        </a:rPr>
                        <a:t>odour</a:t>
                      </a:r>
                      <a:endParaRPr lang="en-GB" sz="9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7"/>
                  </a:ext>
                </a:extLst>
              </a:tr>
              <a:tr h="0">
                <a:tc>
                  <a:txBody>
                    <a:bodyPr/>
                    <a:lstStyle/>
                    <a:p>
                      <a:r>
                        <a:rPr lang="en-GB" sz="900" b="0" i="0" u="none" strike="noStrike" baseline="0" dirty="0">
                          <a:latin typeface="Arial" panose="020B0604020202020204" pitchFamily="34" charset="0"/>
                          <a:cs typeface="Arial" panose="020B0604020202020204" pitchFamily="34" charset="0"/>
                        </a:rPr>
                        <a:t>Hepatobiliary disorders</a:t>
                      </a:r>
                      <a:endParaRPr lang="en-GB" sz="900" dirty="0">
                        <a:latin typeface="Arial" panose="020B0604020202020204" pitchFamily="34" charset="0"/>
                        <a:cs typeface="Arial" panose="020B0604020202020204" pitchFamily="34" charset="0"/>
                      </a:endParaRPr>
                    </a:p>
                  </a:txBody>
                  <a:tcPr/>
                </a:tc>
                <a:tc>
                  <a:txBody>
                    <a:bodyPr/>
                    <a:lstStyle/>
                    <a:p>
                      <a:pPr algn="l"/>
                      <a:r>
                        <a:rPr lang="en-GB" sz="900" b="0" i="1" u="none" strike="noStrike" baseline="0" dirty="0">
                          <a:latin typeface="Arial" panose="020B0604020202020204" pitchFamily="34" charset="0"/>
                          <a:cs typeface="Arial" panose="020B0604020202020204" pitchFamily="34" charset="0"/>
                        </a:rPr>
                        <a:t>uncommon</a:t>
                      </a:r>
                      <a:r>
                        <a:rPr lang="en-GB" sz="900" b="0" i="0" u="none" strike="noStrike" baseline="0" dirty="0">
                          <a:latin typeface="Arial" panose="020B0604020202020204" pitchFamily="34" charset="0"/>
                          <a:cs typeface="Arial" panose="020B0604020202020204" pitchFamily="34" charset="0"/>
                        </a:rPr>
                        <a:t>: Liver disorder</a:t>
                      </a:r>
                    </a:p>
                    <a:p>
                      <a:pPr algn="l"/>
                      <a:r>
                        <a:rPr lang="en-GB" sz="900" b="0" i="1" u="none" strike="noStrike" baseline="0" dirty="0">
                          <a:latin typeface="Arial" panose="020B0604020202020204" pitchFamily="34" charset="0"/>
                          <a:cs typeface="Arial" panose="020B0604020202020204" pitchFamily="34" charset="0"/>
                        </a:rPr>
                        <a:t>rare</a:t>
                      </a:r>
                      <a:r>
                        <a:rPr lang="en-GB" sz="900" b="0" i="0" u="none" strike="noStrike" baseline="0" dirty="0">
                          <a:latin typeface="Arial" panose="020B0604020202020204" pitchFamily="34" charset="0"/>
                          <a:cs typeface="Arial" panose="020B0604020202020204" pitchFamily="34" charset="0"/>
                        </a:rPr>
                        <a:t>: Hyperbilirubinemia</a:t>
                      </a:r>
                      <a:endParaRPr lang="en-GB" sz="9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8"/>
                  </a:ext>
                </a:extLst>
              </a:tr>
              <a:tr h="0">
                <a:tc>
                  <a:txBody>
                    <a:bodyPr/>
                    <a:lstStyle/>
                    <a:p>
                      <a:pPr algn="l"/>
                      <a:r>
                        <a:rPr lang="en-GB" sz="900" b="0" i="0" u="none" strike="noStrike" baseline="0" dirty="0">
                          <a:latin typeface="Arial" panose="020B0604020202020204" pitchFamily="34" charset="0"/>
                          <a:cs typeface="Arial" panose="020B0604020202020204" pitchFamily="34" charset="0"/>
                        </a:rPr>
                        <a:t>Skin and subcutaneous tissue disorders</a:t>
                      </a:r>
                      <a:endParaRPr lang="en-GB" sz="900" dirty="0">
                        <a:latin typeface="Arial" panose="020B0604020202020204" pitchFamily="34" charset="0"/>
                        <a:cs typeface="Arial" panose="020B0604020202020204" pitchFamily="34" charset="0"/>
                      </a:endParaRPr>
                    </a:p>
                  </a:txBody>
                  <a:tcPr/>
                </a:tc>
                <a:tc>
                  <a:txBody>
                    <a:bodyPr/>
                    <a:lstStyle/>
                    <a:p>
                      <a:pPr algn="l"/>
                      <a:r>
                        <a:rPr lang="en-GB" sz="900" b="0" i="1" u="none" strike="noStrike" baseline="0" dirty="0">
                          <a:latin typeface="Arial" panose="020B0604020202020204" pitchFamily="34" charset="0"/>
                          <a:cs typeface="Arial" panose="020B0604020202020204" pitchFamily="34" charset="0"/>
                        </a:rPr>
                        <a:t>rare</a:t>
                      </a:r>
                      <a:r>
                        <a:rPr lang="en-GB" sz="900" b="0" i="0" u="none" strike="noStrike" baseline="0" dirty="0">
                          <a:latin typeface="Arial" panose="020B0604020202020204" pitchFamily="34" charset="0"/>
                          <a:cs typeface="Arial" panose="020B0604020202020204" pitchFamily="34" charset="0"/>
                        </a:rPr>
                        <a:t>: Erythema, cold sweat</a:t>
                      </a:r>
                      <a:endParaRPr lang="en-GB" sz="9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9"/>
                  </a:ext>
                </a:extLst>
              </a:tr>
            </a:tbl>
          </a:graphicData>
        </a:graphic>
      </p:graphicFrame>
      <p:graphicFrame>
        <p:nvGraphicFramePr>
          <p:cNvPr id="9" name="Table 8"/>
          <p:cNvGraphicFramePr>
            <a:graphicFrameLocks noGrp="1"/>
          </p:cNvGraphicFramePr>
          <p:nvPr/>
        </p:nvGraphicFramePr>
        <p:xfrm>
          <a:off x="5990481" y="1486297"/>
          <a:ext cx="5957930" cy="3931920"/>
        </p:xfrm>
        <a:graphic>
          <a:graphicData uri="http://schemas.openxmlformats.org/drawingml/2006/table">
            <a:tbl>
              <a:tblPr firstRow="1" bandRow="1">
                <a:tableStyleId>{2D5ABB26-0587-4C30-8999-92F81FD0307C}</a:tableStyleId>
              </a:tblPr>
              <a:tblGrid>
                <a:gridCol w="2282400">
                  <a:extLst>
                    <a:ext uri="{9D8B030D-6E8A-4147-A177-3AD203B41FA5}">
                      <a16:colId xmlns:a16="http://schemas.microsoft.com/office/drawing/2014/main" val="20000"/>
                    </a:ext>
                  </a:extLst>
                </a:gridCol>
                <a:gridCol w="3675530">
                  <a:extLst>
                    <a:ext uri="{9D8B030D-6E8A-4147-A177-3AD203B41FA5}">
                      <a16:colId xmlns:a16="http://schemas.microsoft.com/office/drawing/2014/main" val="20001"/>
                    </a:ext>
                  </a:extLst>
                </a:gridCol>
              </a:tblGrid>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TimesNewRomanPSMT"/>
                          <a:ea typeface="+mn-ea"/>
                          <a:cs typeface="+mn-cs"/>
                        </a:rPr>
                        <a:t>Musculoskeletal and connective tissue disorders</a:t>
                      </a:r>
                      <a:endPar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1" u="none" strike="noStrike" kern="1200" cap="none" spc="0" normalizeH="0" baseline="0" noProof="0" dirty="0">
                          <a:ln>
                            <a:noFill/>
                          </a:ln>
                          <a:solidFill>
                            <a:prstClr val="black"/>
                          </a:solidFill>
                          <a:effectLst/>
                          <a:uLnTx/>
                          <a:uFillTx/>
                          <a:latin typeface="TimesNewRomanPS-ItalicMT"/>
                          <a:ea typeface="+mn-ea"/>
                          <a:cs typeface="+mn-cs"/>
                        </a:rPr>
                        <a:t>rare: </a:t>
                      </a:r>
                      <a:r>
                        <a:rPr kumimoji="0" lang="en-GB" sz="900" b="0" i="0" u="none" strike="noStrike" kern="1200" cap="none" spc="0" normalizeH="0" baseline="0" noProof="0" dirty="0">
                          <a:ln>
                            <a:noFill/>
                          </a:ln>
                          <a:solidFill>
                            <a:prstClr val="black"/>
                          </a:solidFill>
                          <a:effectLst/>
                          <a:uLnTx/>
                          <a:uFillTx/>
                          <a:latin typeface="TimesNewRomanPSMT"/>
                          <a:ea typeface="+mn-ea"/>
                          <a:cs typeface="+mn-cs"/>
                        </a:rPr>
                        <a:t>Muscle spasms</a:t>
                      </a:r>
                      <a:endPar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algn="l"/>
                      <a:endParaRPr lang="en-GB" sz="9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Renal and urinary disorders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rare: </a:t>
                      </a:r>
                      <a:r>
                        <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Renal failure, acute kidney injury, oliguria</a:t>
                      </a:r>
                      <a:endPar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10001"/>
                  </a:ext>
                </a:extLst>
              </a:tr>
              <a:tr h="0">
                <a:tc>
                  <a:txBody>
                    <a:bodyPr/>
                    <a:lstStyle/>
                    <a:p>
                      <a:pPr algn="l"/>
                      <a:r>
                        <a:rPr lang="en-GB" sz="900" b="0" i="0" u="none" strike="noStrike" baseline="0" dirty="0">
                          <a:latin typeface="Arial" panose="020B0604020202020204" pitchFamily="34" charset="0"/>
                          <a:cs typeface="Arial" panose="020B0604020202020204" pitchFamily="34" charset="0"/>
                        </a:rPr>
                        <a:t>General disorders and administration site</a:t>
                      </a:r>
                    </a:p>
                    <a:p>
                      <a:pPr algn="l"/>
                      <a:r>
                        <a:rPr lang="en-GB" sz="900" b="0" i="0" u="none" strike="noStrike" baseline="0" dirty="0">
                          <a:latin typeface="Arial" panose="020B0604020202020204" pitchFamily="34" charset="0"/>
                          <a:cs typeface="Arial" panose="020B0604020202020204" pitchFamily="34" charset="0"/>
                        </a:rPr>
                        <a:t>conditions</a:t>
                      </a:r>
                      <a:endParaRPr lang="en-GB" sz="900" dirty="0">
                        <a:latin typeface="Arial" panose="020B0604020202020204" pitchFamily="34" charset="0"/>
                        <a:cs typeface="Arial" panose="020B0604020202020204" pitchFamily="34" charset="0"/>
                      </a:endParaRPr>
                    </a:p>
                  </a:txBody>
                  <a:tcPr/>
                </a:tc>
                <a:tc>
                  <a:txBody>
                    <a:bodyPr/>
                    <a:lstStyle/>
                    <a:p>
                      <a:pPr algn="l"/>
                      <a:r>
                        <a:rPr lang="en-GB" sz="900" b="0" i="1" u="none" strike="noStrike" baseline="0" dirty="0">
                          <a:latin typeface="Arial" panose="020B0604020202020204" pitchFamily="34" charset="0"/>
                          <a:cs typeface="Arial" panose="020B0604020202020204" pitchFamily="34" charset="0"/>
                        </a:rPr>
                        <a:t>rare</a:t>
                      </a:r>
                      <a:r>
                        <a:rPr lang="en-GB" sz="900" b="0" i="0" u="none" strike="noStrike" baseline="0" dirty="0">
                          <a:latin typeface="Arial" panose="020B0604020202020204" pitchFamily="34" charset="0"/>
                          <a:cs typeface="Arial" panose="020B0604020202020204" pitchFamily="34" charset="0"/>
                        </a:rPr>
                        <a:t>: Pyrexia, chills, chest discomfort, administration site pain</a:t>
                      </a:r>
                      <a:endParaRPr lang="en-US" sz="900" b="0" i="1" u="none" strike="noStrike" baseline="0" dirty="0">
                        <a:latin typeface="Arial" panose="020B0604020202020204" pitchFamily="34" charset="0"/>
                        <a:cs typeface="Arial" panose="020B0604020202020204" pitchFamily="34" charset="0"/>
                      </a:endParaRPr>
                    </a:p>
                    <a:p>
                      <a:pPr algn="l"/>
                      <a:r>
                        <a:rPr lang="en-US" sz="900" b="0" i="1" u="none" strike="noStrike" baseline="0" dirty="0">
                          <a:latin typeface="Arial" panose="020B0604020202020204" pitchFamily="34" charset="0"/>
                          <a:cs typeface="Arial" panose="020B0604020202020204" pitchFamily="34" charset="0"/>
                        </a:rPr>
                        <a:t>not known</a:t>
                      </a:r>
                      <a:r>
                        <a:rPr lang="en-US" sz="900" b="0" i="0" u="none" strike="noStrike" baseline="0" dirty="0">
                          <a:latin typeface="Arial" panose="020B0604020202020204" pitchFamily="34" charset="0"/>
                          <a:cs typeface="Arial" panose="020B0604020202020204" pitchFamily="34" charset="0"/>
                        </a:rPr>
                        <a:t>: Application site pain, injection site reaction, sensation of</a:t>
                      </a:r>
                    </a:p>
                    <a:p>
                      <a:pPr algn="l"/>
                      <a:r>
                        <a:rPr lang="en-GB" sz="900" b="0" i="0" u="none" strike="noStrike" baseline="0" dirty="0">
                          <a:latin typeface="Arial" panose="020B0604020202020204" pitchFamily="34" charset="0"/>
                          <a:cs typeface="Arial" panose="020B0604020202020204" pitchFamily="34" charset="0"/>
                        </a:rPr>
                        <a:t>Pressure</a:t>
                      </a:r>
                    </a:p>
                    <a:p>
                      <a:pPr algn="l"/>
                      <a:endParaRPr lang="en-GB" sz="9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0">
                <a:tc>
                  <a:txBody>
                    <a:bodyPr/>
                    <a:lstStyle/>
                    <a:p>
                      <a:pPr algn="l"/>
                      <a:r>
                        <a:rPr lang="en-GB" sz="900" b="0" i="0" u="none" strike="noStrike" baseline="0" dirty="0">
                          <a:latin typeface="Arial" panose="020B0604020202020204" pitchFamily="34" charset="0"/>
                          <a:cs typeface="Arial" panose="020B0604020202020204" pitchFamily="34" charset="0"/>
                        </a:rPr>
                        <a:t>Investigations</a:t>
                      </a:r>
                      <a:endParaRPr lang="en-GB" sz="900" dirty="0">
                        <a:latin typeface="Arial" panose="020B0604020202020204" pitchFamily="34" charset="0"/>
                        <a:cs typeface="Arial" panose="020B0604020202020204" pitchFamily="34" charset="0"/>
                      </a:endParaRPr>
                    </a:p>
                  </a:txBody>
                  <a:tcPr/>
                </a:tc>
                <a:tc>
                  <a:txBody>
                    <a:bodyPr/>
                    <a:lstStyle/>
                    <a:p>
                      <a:pPr algn="l"/>
                      <a:r>
                        <a:rPr lang="en-GB" sz="900" b="0" i="1" u="none" strike="noStrike" baseline="0" dirty="0">
                          <a:latin typeface="Arial" panose="020B0604020202020204" pitchFamily="34" charset="0"/>
                          <a:cs typeface="Arial" panose="020B0604020202020204" pitchFamily="34" charset="0"/>
                        </a:rPr>
                        <a:t>common</a:t>
                      </a:r>
                      <a:r>
                        <a:rPr lang="en-GB" sz="900" b="0" i="0" u="none" strike="noStrike" baseline="0" dirty="0">
                          <a:latin typeface="Arial" panose="020B0604020202020204" pitchFamily="34" charset="0"/>
                          <a:cs typeface="Arial" panose="020B0604020202020204" pitchFamily="34" charset="0"/>
                        </a:rPr>
                        <a:t>: Blood pressure decreased</a:t>
                      </a:r>
                    </a:p>
                    <a:p>
                      <a:pPr algn="l"/>
                      <a:endParaRPr lang="en-US" sz="900" b="0" i="1" u="none" strike="noStrike" baseline="0" dirty="0">
                        <a:latin typeface="Arial" panose="020B0604020202020204" pitchFamily="34" charset="0"/>
                        <a:cs typeface="Arial" panose="020B0604020202020204" pitchFamily="34" charset="0"/>
                      </a:endParaRPr>
                    </a:p>
                    <a:p>
                      <a:pPr algn="l"/>
                      <a:r>
                        <a:rPr lang="en-US" sz="900" b="0" i="1" u="none" strike="noStrike" baseline="0" dirty="0">
                          <a:latin typeface="Arial" panose="020B0604020202020204" pitchFamily="34" charset="0"/>
                          <a:cs typeface="Arial" panose="020B0604020202020204" pitchFamily="34" charset="0"/>
                        </a:rPr>
                        <a:t>uncommon: </a:t>
                      </a:r>
                      <a:r>
                        <a:rPr lang="en-US" sz="900" b="0" i="0" u="none" strike="noStrike" baseline="0" dirty="0">
                          <a:latin typeface="Arial" panose="020B0604020202020204" pitchFamily="34" charset="0"/>
                          <a:cs typeface="Arial" panose="020B0604020202020204" pitchFamily="34" charset="0"/>
                        </a:rPr>
                        <a:t>Electrocardiogram ST segment depression, cardiac index </a:t>
                      </a:r>
                      <a:r>
                        <a:rPr lang="en-GB" sz="900" b="0" i="0" u="none" strike="noStrike" baseline="0" dirty="0">
                          <a:latin typeface="Arial" panose="020B0604020202020204" pitchFamily="34" charset="0"/>
                          <a:cs typeface="Arial" panose="020B0604020202020204" pitchFamily="34" charset="0"/>
                        </a:rPr>
                        <a:t>abnormal, alanine aminotransferase (ALT /GPT) abnormal, aspartate </a:t>
                      </a:r>
                      <a:r>
                        <a:rPr lang="en-US" sz="900" b="0" i="0" u="none" strike="noStrike" baseline="0" dirty="0">
                          <a:latin typeface="Arial" panose="020B0604020202020204" pitchFamily="34" charset="0"/>
                          <a:cs typeface="Arial" panose="020B0604020202020204" pitchFamily="34" charset="0"/>
                        </a:rPr>
                        <a:t>aminotransferase (AST /GOT) abnormal, blood bilirubin abnormal, white blood cell count abnormal, red blood cell count abnormal, </a:t>
                      </a:r>
                      <a:r>
                        <a:rPr lang="en-GB" sz="900" b="0" i="0" u="none" strike="noStrike" baseline="0" dirty="0">
                          <a:latin typeface="Arial" panose="020B0604020202020204" pitchFamily="34" charset="0"/>
                          <a:cs typeface="Arial" panose="020B0604020202020204" pitchFamily="34" charset="0"/>
                        </a:rPr>
                        <a:t>haemoglobin abnormal, haematocrit abnormal, platelet count abnormal, blood lactate dehydrogenase abnormal, blood urea </a:t>
                      </a:r>
                      <a:r>
                        <a:rPr lang="en-US" sz="900" b="0" i="0" u="none" strike="noStrike" baseline="0" dirty="0">
                          <a:latin typeface="Arial" panose="020B0604020202020204" pitchFamily="34" charset="0"/>
                          <a:cs typeface="Arial" panose="020B0604020202020204" pitchFamily="34" charset="0"/>
                        </a:rPr>
                        <a:t>abnormal, blood creatinine increased, blood </a:t>
                      </a:r>
                      <a:r>
                        <a:rPr lang="en-US" sz="900" b="0" i="0" u="none" strike="noStrike" baseline="0" dirty="0" err="1">
                          <a:latin typeface="Arial" panose="020B0604020202020204" pitchFamily="34" charset="0"/>
                          <a:cs typeface="Arial" panose="020B0604020202020204" pitchFamily="34" charset="0"/>
                        </a:rPr>
                        <a:t>creatine</a:t>
                      </a:r>
                      <a:r>
                        <a:rPr lang="en-US" sz="900" b="0" i="0" u="none" strike="noStrike" baseline="0" dirty="0">
                          <a:latin typeface="Arial" panose="020B0604020202020204" pitchFamily="34" charset="0"/>
                          <a:cs typeface="Arial" panose="020B0604020202020204" pitchFamily="34" charset="0"/>
                        </a:rPr>
                        <a:t> phosphokinase</a:t>
                      </a:r>
                    </a:p>
                    <a:p>
                      <a:pPr algn="l"/>
                      <a:r>
                        <a:rPr lang="en-GB" sz="900" b="0" i="0" u="none" strike="noStrike" baseline="0" dirty="0">
                          <a:latin typeface="Arial" panose="020B0604020202020204" pitchFamily="34" charset="0"/>
                          <a:cs typeface="Arial" panose="020B0604020202020204" pitchFamily="34" charset="0"/>
                        </a:rPr>
                        <a:t>abnormal, protein total abnormal, blood albumin abnormal, blood sodium abnormal, blood potassium abnormal, blood cholesterol abnormal, blood triglycerides abnormal, protein urine present</a:t>
                      </a:r>
                    </a:p>
                    <a:p>
                      <a:pPr algn="l"/>
                      <a:endParaRPr lang="en-US" sz="900" b="0" i="1" u="none" strike="noStrike" baseline="0" dirty="0">
                        <a:latin typeface="Arial" panose="020B0604020202020204" pitchFamily="34" charset="0"/>
                        <a:cs typeface="Arial" panose="020B0604020202020204" pitchFamily="34" charset="0"/>
                      </a:endParaRPr>
                    </a:p>
                    <a:p>
                      <a:pPr algn="l"/>
                      <a:r>
                        <a:rPr lang="en-US" sz="900" b="0" i="1" u="none" strike="noStrike" baseline="0" dirty="0">
                          <a:latin typeface="Arial" panose="020B0604020202020204" pitchFamily="34" charset="0"/>
                          <a:cs typeface="Arial" panose="020B0604020202020204" pitchFamily="34" charset="0"/>
                        </a:rPr>
                        <a:t>rare: </a:t>
                      </a:r>
                      <a:r>
                        <a:rPr lang="en-US" sz="900" b="0" i="0" u="none" strike="noStrike" baseline="0" dirty="0">
                          <a:latin typeface="Arial" panose="020B0604020202020204" pitchFamily="34" charset="0"/>
                          <a:cs typeface="Arial" panose="020B0604020202020204" pitchFamily="34" charset="0"/>
                        </a:rPr>
                        <a:t>Blood pressure increased, electrocardiogram T wave inversion, electrocardiogram: prolonged QRS complex, heart rate decreased, pulmonary arterial pressure increased, PO2 decreased, neutrophil </a:t>
                      </a:r>
                      <a:r>
                        <a:rPr lang="en-GB" sz="900" b="0" i="0" u="none" strike="noStrike" baseline="0" dirty="0">
                          <a:latin typeface="Arial" panose="020B0604020202020204" pitchFamily="34" charset="0"/>
                          <a:cs typeface="Arial" panose="020B0604020202020204" pitchFamily="34" charset="0"/>
                        </a:rPr>
                        <a:t>count abnormal, blood alkaline phosphatase abnormal, leukocyte </a:t>
                      </a:r>
                      <a:r>
                        <a:rPr lang="en-US" sz="900" b="0" i="0" u="none" strike="noStrike" baseline="0" dirty="0">
                          <a:latin typeface="Arial" panose="020B0604020202020204" pitchFamily="34" charset="0"/>
                          <a:cs typeface="Arial" panose="020B0604020202020204" pitchFamily="34" charset="0"/>
                        </a:rPr>
                        <a:t>alkaline phosphatase, free fatty acids abnormal, blood chloride </a:t>
                      </a:r>
                      <a:r>
                        <a:rPr lang="en-GB" sz="900" b="0" i="0" u="none" strike="noStrike" baseline="0" dirty="0">
                          <a:latin typeface="Arial" panose="020B0604020202020204" pitchFamily="34" charset="0"/>
                          <a:cs typeface="Arial" panose="020B0604020202020204" pitchFamily="34" charset="0"/>
                        </a:rPr>
                        <a:t>abnormal, glucose urine</a:t>
                      </a:r>
                      <a:endParaRPr lang="en-GB" sz="9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bl>
          </a:graphicData>
        </a:graphic>
      </p:graphicFrame>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70</a:t>
            </a:r>
          </a:p>
        </p:txBody>
      </p:sp>
    </p:spTree>
    <p:extLst>
      <p:ext uri="{BB962C8B-B14F-4D97-AF65-F5344CB8AC3E}">
        <p14:creationId xmlns:p14="http://schemas.microsoft.com/office/powerpoint/2010/main" val="8235017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311603" y="1434680"/>
            <a:ext cx="11664716" cy="4406579"/>
          </a:xfrm>
        </p:spPr>
        <p:txBody>
          <a:bodyPr/>
          <a:lstStyle/>
          <a:p>
            <a:pPr marL="342900" indent="-342900">
              <a:buFont typeface="Arial" panose="020B0604020202020204" pitchFamily="34" charset="0"/>
              <a:buChar char="•"/>
            </a:pPr>
            <a:r>
              <a:rPr lang="en-GB" sz="1800" b="1" dirty="0"/>
              <a:t>Investigator Site File (ISF) &amp; Pharmacy Site File (PSF) </a:t>
            </a:r>
            <a:r>
              <a:rPr lang="en-GB" sz="1800" dirty="0"/>
              <a:t>will be available to download from trial website.</a:t>
            </a:r>
            <a:endParaRPr lang="en-GB" sz="1800" b="1" dirty="0"/>
          </a:p>
          <a:p>
            <a:pPr marL="342900" indent="-342900">
              <a:buFont typeface="Arial" panose="020B0604020202020204" pitchFamily="34" charset="0"/>
              <a:buChar char="•"/>
            </a:pPr>
            <a:r>
              <a:rPr lang="en-GB" sz="1800" dirty="0"/>
              <a:t>All trial staff should be appropriately trained and</a:t>
            </a:r>
            <a:r>
              <a:rPr lang="en-GB" sz="1800" i="1" dirty="0"/>
              <a:t> </a:t>
            </a:r>
            <a:r>
              <a:rPr lang="en-GB" sz="1800" dirty="0"/>
              <a:t>listed on the </a:t>
            </a:r>
            <a:r>
              <a:rPr lang="en-GB" sz="1800" b="1" u="sng" dirty="0"/>
              <a:t>Investigator Training Log </a:t>
            </a:r>
            <a:r>
              <a:rPr lang="en-GB" sz="1800" dirty="0"/>
              <a:t>and </a:t>
            </a:r>
            <a:r>
              <a:rPr lang="en-GB" sz="1800" b="1" u="sng" dirty="0"/>
              <a:t>Delegation Log.</a:t>
            </a:r>
            <a:endParaRPr lang="en-GB" sz="1800" u="sng" dirty="0"/>
          </a:p>
          <a:p>
            <a:pPr marL="285750" indent="-285750">
              <a:lnSpc>
                <a:spcPct val="120000"/>
              </a:lnSpc>
              <a:buFont typeface="Arial" panose="020B0604020202020204" pitchFamily="34" charset="0"/>
              <a:buChar char="•"/>
            </a:pPr>
            <a:r>
              <a:rPr lang="en-GB" sz="1800" b="1" u="sng" dirty="0"/>
              <a:t>Monitoring Visits</a:t>
            </a:r>
            <a:r>
              <a:rPr lang="en-GB" sz="1800" b="1" dirty="0"/>
              <a:t> </a:t>
            </a:r>
            <a:r>
              <a:rPr lang="en-GB" sz="1800" dirty="0"/>
              <a:t>(x1 minimum; further visits as necessary) </a:t>
            </a:r>
            <a:br>
              <a:rPr lang="en-GB" sz="1800" dirty="0"/>
            </a:br>
            <a:r>
              <a:rPr lang="en-GB" sz="1800" dirty="0"/>
              <a:t>Until further notice, monitoring visits will be held </a:t>
            </a:r>
            <a:r>
              <a:rPr lang="en-GB" sz="1800" b="1" u="sng" dirty="0"/>
              <a:t>remotely</a:t>
            </a:r>
            <a:r>
              <a:rPr lang="en-GB" sz="1800" dirty="0"/>
              <a:t> to check the trial is being run according to protocol, SOPs, GCP and regulatory requirements.</a:t>
            </a:r>
            <a:br>
              <a:rPr lang="en-GB" sz="1800" dirty="0"/>
            </a:br>
            <a:r>
              <a:rPr lang="en-GB" sz="1800" dirty="0"/>
              <a:t>Timeframe and feasibility for remote monitoring to be agreed in advance with the site to reduce burden on trial team. </a:t>
            </a:r>
          </a:p>
          <a:p>
            <a:pPr marL="285750" indent="-285750">
              <a:lnSpc>
                <a:spcPct val="120000"/>
              </a:lnSpc>
              <a:buFont typeface="Arial" panose="020B0604020202020204" pitchFamily="34" charset="0"/>
              <a:buChar char="•"/>
            </a:pPr>
            <a:r>
              <a:rPr lang="en-GB" sz="1800" dirty="0"/>
              <a:t>Reduced remote self-monitoring checklist to be used followed by video teleconference with QA monitor – Emily Dight.</a:t>
            </a:r>
          </a:p>
          <a:p>
            <a:pPr marL="285750" indent="-285750">
              <a:lnSpc>
                <a:spcPct val="120000"/>
              </a:lnSpc>
              <a:buFont typeface="Arial" panose="020B0604020202020204" pitchFamily="34" charset="0"/>
              <a:buChar char="•"/>
            </a:pPr>
            <a:r>
              <a:rPr lang="en-GB" sz="1800" b="1" u="sng" dirty="0"/>
              <a:t>Close-out Visits </a:t>
            </a:r>
            <a:r>
              <a:rPr lang="en-GB" sz="1800" dirty="0"/>
              <a:t>(x1 or may be done remotely)</a:t>
            </a:r>
          </a:p>
          <a:p>
            <a:pPr lvl="1">
              <a:spcBef>
                <a:spcPts val="0"/>
              </a:spcBef>
            </a:pPr>
            <a:r>
              <a:rPr lang="en-GB" sz="1600" dirty="0"/>
              <a:t>Resolve any outstanding queries</a:t>
            </a:r>
          </a:p>
          <a:p>
            <a:pPr lvl="1">
              <a:spcBef>
                <a:spcPts val="0"/>
              </a:spcBef>
            </a:pPr>
            <a:r>
              <a:rPr lang="en-GB" sz="1600" dirty="0"/>
              <a:t>Collect any outstanding data</a:t>
            </a:r>
          </a:p>
          <a:p>
            <a:pPr lvl="1">
              <a:spcBef>
                <a:spcPts val="0"/>
              </a:spcBef>
            </a:pPr>
            <a:r>
              <a:rPr lang="en-GB" sz="1600" dirty="0"/>
              <a:t>Final drug accountability</a:t>
            </a:r>
          </a:p>
          <a:p>
            <a:pPr lvl="1">
              <a:spcBef>
                <a:spcPts val="0"/>
              </a:spcBef>
            </a:pPr>
            <a:r>
              <a:rPr lang="en-GB" sz="1600" dirty="0"/>
              <a:t>Ongoing responsibilities</a:t>
            </a:r>
          </a:p>
          <a:p>
            <a:pPr lvl="1">
              <a:spcBef>
                <a:spcPts val="0"/>
              </a:spcBef>
            </a:pPr>
            <a:r>
              <a:rPr lang="en-GB" sz="1600" dirty="0"/>
              <a:t>Archive</a:t>
            </a:r>
          </a:p>
          <a:p>
            <a:pPr marL="342900" indent="-342900">
              <a:buFont typeface="Arial" panose="020B0604020202020204" pitchFamily="34" charset="0"/>
              <a:buChar char="•"/>
            </a:pPr>
            <a:endParaRPr lang="en-GB" dirty="0"/>
          </a:p>
        </p:txBody>
      </p:sp>
      <p:sp>
        <p:nvSpPr>
          <p:cNvPr id="2" name="Text Placeholder 1"/>
          <p:cNvSpPr>
            <a:spLocks noGrp="1"/>
          </p:cNvSpPr>
          <p:nvPr>
            <p:ph type="body" sz="quarter" idx="10"/>
          </p:nvPr>
        </p:nvSpPr>
        <p:spPr/>
        <p:txBody>
          <a:bodyPr/>
          <a:lstStyle/>
          <a:p>
            <a:r>
              <a:rPr lang="en-US" dirty="0"/>
              <a:t>Study Oversight</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71</a:t>
            </a:r>
          </a:p>
        </p:txBody>
      </p:sp>
    </p:spTree>
    <p:extLst>
      <p:ext uri="{BB962C8B-B14F-4D97-AF65-F5344CB8AC3E}">
        <p14:creationId xmlns:p14="http://schemas.microsoft.com/office/powerpoint/2010/main" val="107048925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Questions?</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68313" y="799531"/>
            <a:ext cx="3742421" cy="4755300"/>
          </a:xfrm>
          <a:prstGeom prst="rect">
            <a:avLst/>
          </a:prstGeom>
        </p:spPr>
      </p:pic>
      <p:sp>
        <p:nvSpPr>
          <p:cNvPr id="7" name="TextBox 6"/>
          <p:cNvSpPr txBox="1"/>
          <p:nvPr/>
        </p:nvSpPr>
        <p:spPr>
          <a:xfrm>
            <a:off x="10983686" y="13031"/>
            <a:ext cx="1208314" cy="369332"/>
          </a:xfrm>
          <a:prstGeom prst="rect">
            <a:avLst/>
          </a:prstGeom>
          <a:noFill/>
        </p:spPr>
        <p:txBody>
          <a:bodyPr wrap="square" rtlCol="0">
            <a:spAutoFit/>
          </a:bodyPr>
          <a:lstStyle/>
          <a:p>
            <a:r>
              <a:rPr lang="en-GB" dirty="0"/>
              <a:t>Slide 72</a:t>
            </a:r>
          </a:p>
        </p:txBody>
      </p:sp>
    </p:spTree>
    <p:extLst>
      <p:ext uri="{BB962C8B-B14F-4D97-AF65-F5344CB8AC3E}">
        <p14:creationId xmlns:p14="http://schemas.microsoft.com/office/powerpoint/2010/main" val="41946926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527283" y="1219797"/>
            <a:ext cx="7390933" cy="4676036"/>
          </a:xfrm>
        </p:spPr>
        <p:txBody>
          <a:bodyPr/>
          <a:lstStyle/>
          <a:p>
            <a:pPr marL="342900" lvl="0" indent="-342900">
              <a:buFont typeface="Arial" panose="020B0604020202020204" pitchFamily="34" charset="0"/>
              <a:buChar char="•"/>
            </a:pPr>
            <a:r>
              <a:rPr lang="en-GB" sz="2400" dirty="0">
                <a:solidFill>
                  <a:prstClr val="black"/>
                </a:solidFill>
              </a:rPr>
              <a:t>Randomised, controlled open label phase IIb trial comparing usual treatment with usual treatment plus landiolol infusion </a:t>
            </a:r>
          </a:p>
          <a:p>
            <a:pPr marL="342900" lvl="0" indent="-342900">
              <a:buFont typeface="Arial" panose="020B0604020202020204" pitchFamily="34" charset="0"/>
              <a:buChar char="•"/>
            </a:pPr>
            <a:r>
              <a:rPr lang="en-GB" sz="2400" dirty="0">
                <a:solidFill>
                  <a:prstClr val="black"/>
                </a:solidFill>
              </a:rPr>
              <a:t>Multi-centre, approx. 41 UK sites</a:t>
            </a:r>
          </a:p>
          <a:p>
            <a:pPr marL="342900" lvl="0" indent="-342900">
              <a:buFont typeface="Arial" panose="020B0604020202020204" pitchFamily="34" charset="0"/>
              <a:buChar char="•"/>
            </a:pPr>
            <a:r>
              <a:rPr lang="en-GB" sz="2400" dirty="0">
                <a:solidFill>
                  <a:prstClr val="black"/>
                </a:solidFill>
              </a:rPr>
              <a:t>Identifying participants admitted to ICU, with septic shock, fluid resuscitated and receiving continuous vasopressor infusion for 24 hours</a:t>
            </a:r>
          </a:p>
          <a:p>
            <a:pPr marL="342900" lvl="0" indent="-342900">
              <a:buFont typeface="Arial" panose="020B0604020202020204" pitchFamily="34" charset="0"/>
              <a:buChar char="•"/>
            </a:pPr>
            <a:r>
              <a:rPr lang="en-GB" sz="2400" dirty="0">
                <a:solidFill>
                  <a:prstClr val="black"/>
                </a:solidFill>
              </a:rPr>
              <a:t>Overall recruitment target: </a:t>
            </a:r>
            <a:r>
              <a:rPr lang="en-GB" sz="2400" b="1" dirty="0">
                <a:solidFill>
                  <a:prstClr val="black"/>
                </a:solidFill>
              </a:rPr>
              <a:t>340 patients</a:t>
            </a:r>
          </a:p>
          <a:p>
            <a:pPr marL="342900" lvl="0" indent="-342900">
              <a:buFont typeface="Arial" panose="020B0604020202020204" pitchFamily="34" charset="0"/>
              <a:buChar char="•"/>
            </a:pPr>
            <a:r>
              <a:rPr lang="en-GB" sz="2400" dirty="0">
                <a:solidFill>
                  <a:prstClr val="black"/>
                </a:solidFill>
              </a:rPr>
              <a:t>Recruitment target per site: minimum of 4 participants </a:t>
            </a:r>
            <a:r>
              <a:rPr lang="en-GB" sz="2400" u="sng" dirty="0">
                <a:solidFill>
                  <a:prstClr val="black"/>
                </a:solidFill>
              </a:rPr>
              <a:t>per year</a:t>
            </a:r>
            <a:r>
              <a:rPr lang="en-GB" sz="2400" dirty="0">
                <a:solidFill>
                  <a:prstClr val="black"/>
                </a:solidFill>
              </a:rPr>
              <a:t> (0.36 per centre per month)</a:t>
            </a:r>
          </a:p>
          <a:p>
            <a:pPr marL="342900" lvl="0" indent="-342900">
              <a:buFont typeface="Arial" panose="020B0604020202020204" pitchFamily="34" charset="0"/>
              <a:buChar char="•"/>
            </a:pPr>
            <a:r>
              <a:rPr lang="en-GB" sz="2400" dirty="0">
                <a:solidFill>
                  <a:prstClr val="black"/>
                </a:solidFill>
              </a:rPr>
              <a:t>End of Recruitment: </a:t>
            </a:r>
            <a:r>
              <a:rPr lang="en-GB" sz="2400" dirty="0">
                <a:solidFill>
                  <a:srgbClr val="FF0000"/>
                </a:solidFill>
              </a:rPr>
              <a:t>August 2022 – Pending fully costed extension to extend beyond this date. </a:t>
            </a:r>
            <a:r>
              <a:rPr lang="en-GB" sz="2400" b="1" dirty="0">
                <a:solidFill>
                  <a:srgbClr val="FF0000"/>
                </a:solidFill>
              </a:rPr>
              <a:t>TBC</a:t>
            </a:r>
            <a:endParaRPr lang="en-GB" sz="2400" dirty="0">
              <a:solidFill>
                <a:srgbClr val="FF0000"/>
              </a:solidFill>
            </a:endParaRPr>
          </a:p>
          <a:p>
            <a:endParaRPr lang="en-US" dirty="0"/>
          </a:p>
        </p:txBody>
      </p:sp>
      <p:sp>
        <p:nvSpPr>
          <p:cNvPr id="2" name="Text Placeholder 1"/>
          <p:cNvSpPr>
            <a:spLocks noGrp="1"/>
          </p:cNvSpPr>
          <p:nvPr>
            <p:ph type="body" sz="quarter" idx="10"/>
          </p:nvPr>
        </p:nvSpPr>
        <p:spPr/>
        <p:txBody>
          <a:bodyPr/>
          <a:lstStyle/>
          <a:p>
            <a:r>
              <a:rPr lang="en-US"/>
              <a:t>Study Design</a:t>
            </a:r>
            <a:endParaRPr lang="en-US" dirty="0"/>
          </a:p>
        </p:txBody>
      </p:sp>
      <p:pic>
        <p:nvPicPr>
          <p:cNvPr id="3" name="Picture 2"/>
          <p:cNvPicPr>
            <a:picLocks noChangeAspect="1"/>
          </p:cNvPicPr>
          <p:nvPr/>
        </p:nvPicPr>
        <p:blipFill rotWithShape="1">
          <a:blip r:embed="rId3" cstate="print"/>
          <a:srcRect l="29328" t="22275" r="34292" b="10628"/>
          <a:stretch/>
        </p:blipFill>
        <p:spPr>
          <a:xfrm>
            <a:off x="7918217" y="1558181"/>
            <a:ext cx="4031608" cy="4180467"/>
          </a:xfrm>
          <a:prstGeom prst="rect">
            <a:avLst/>
          </a:prstGeom>
        </p:spPr>
      </p:pic>
      <p:sp>
        <p:nvSpPr>
          <p:cNvPr id="5" name="TextBox 4"/>
          <p:cNvSpPr txBox="1"/>
          <p:nvPr/>
        </p:nvSpPr>
        <p:spPr>
          <a:xfrm>
            <a:off x="10983686" y="13031"/>
            <a:ext cx="1208314" cy="369332"/>
          </a:xfrm>
          <a:prstGeom prst="rect">
            <a:avLst/>
          </a:prstGeom>
          <a:noFill/>
        </p:spPr>
        <p:txBody>
          <a:bodyPr wrap="square" rtlCol="0">
            <a:spAutoFit/>
          </a:bodyPr>
          <a:lstStyle/>
          <a:p>
            <a:r>
              <a:rPr lang="en-GB" dirty="0"/>
              <a:t>Slide 8</a:t>
            </a:r>
          </a:p>
        </p:txBody>
      </p:sp>
    </p:spTree>
    <p:extLst>
      <p:ext uri="{BB962C8B-B14F-4D97-AF65-F5344CB8AC3E}">
        <p14:creationId xmlns:p14="http://schemas.microsoft.com/office/powerpoint/2010/main" val="1760493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p:txBody>
          <a:bodyPr/>
          <a:lstStyle/>
          <a:p>
            <a:endParaRPr lang="en-GB" dirty="0">
              <a:latin typeface="Calibri" panose="020F0502020204030204" pitchFamily="34" charset="0"/>
              <a:ea typeface="Times New Roman" panose="02020603050405020304" pitchFamily="18" charset="0"/>
              <a:cs typeface="Arial" panose="020B0604020202020204" pitchFamily="34" charset="0"/>
            </a:endParaRPr>
          </a:p>
          <a:p>
            <a:r>
              <a:rPr lang="en-GB" sz="3200" dirty="0">
                <a:latin typeface="Calibri" panose="020F0502020204030204" pitchFamily="34" charset="0"/>
                <a:ea typeface="Times New Roman" panose="02020603050405020304" pitchFamily="18" charset="0"/>
                <a:cs typeface="Arial" panose="020B0604020202020204" pitchFamily="34" charset="0"/>
              </a:rPr>
              <a:t>Mean SOFA score over the first 14 days from entry to the trial and whilst in ICU</a:t>
            </a:r>
          </a:p>
          <a:p>
            <a:endParaRPr lang="en-GB" sz="1000" dirty="0">
              <a:latin typeface="Calibri" panose="020F0502020204030204" pitchFamily="34" charset="0"/>
              <a:ea typeface="Times New Roman" panose="02020603050405020304" pitchFamily="18" charset="0"/>
              <a:cs typeface="Arial" panose="020B0604020202020204" pitchFamily="34" charset="0"/>
            </a:endParaRPr>
          </a:p>
          <a:p>
            <a:r>
              <a:rPr lang="en-GB" sz="3200" dirty="0">
                <a:latin typeface="Calibri" panose="020F0502020204030204" pitchFamily="34" charset="0"/>
                <a:ea typeface="Times New Roman" panose="02020603050405020304" pitchFamily="18" charset="0"/>
                <a:cs typeface="Arial" panose="020B0604020202020204" pitchFamily="34" charset="0"/>
              </a:rPr>
              <a:t>Measurement of the SOFA score will cease if the patient dies or is discharged from the ICU</a:t>
            </a:r>
            <a:endParaRPr lang="en-US" sz="3200" dirty="0"/>
          </a:p>
        </p:txBody>
      </p:sp>
      <p:sp>
        <p:nvSpPr>
          <p:cNvPr id="2" name="Text Placeholder 1"/>
          <p:cNvSpPr>
            <a:spLocks noGrp="1"/>
          </p:cNvSpPr>
          <p:nvPr>
            <p:ph type="body" sz="quarter" idx="10"/>
          </p:nvPr>
        </p:nvSpPr>
        <p:spPr/>
        <p:txBody>
          <a:bodyPr/>
          <a:lstStyle/>
          <a:p>
            <a:r>
              <a:rPr lang="en-US" dirty="0"/>
              <a:t>Primary Outcome</a:t>
            </a:r>
          </a:p>
        </p:txBody>
      </p:sp>
      <p:pic>
        <p:nvPicPr>
          <p:cNvPr id="5" name="Picture 2" descr="STRESS_L col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6101" y="382363"/>
            <a:ext cx="2954528" cy="95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0983686" y="13031"/>
            <a:ext cx="1208314" cy="369332"/>
          </a:xfrm>
          <a:prstGeom prst="rect">
            <a:avLst/>
          </a:prstGeom>
          <a:noFill/>
        </p:spPr>
        <p:txBody>
          <a:bodyPr wrap="square" rtlCol="0">
            <a:spAutoFit/>
          </a:bodyPr>
          <a:lstStyle/>
          <a:p>
            <a:r>
              <a:rPr lang="en-GB" dirty="0"/>
              <a:t>Slide 9</a:t>
            </a:r>
          </a:p>
        </p:txBody>
      </p:sp>
    </p:spTree>
    <p:extLst>
      <p:ext uri="{BB962C8B-B14F-4D97-AF65-F5344CB8AC3E}">
        <p14:creationId xmlns:p14="http://schemas.microsoft.com/office/powerpoint/2010/main" val="3314504621"/>
      </p:ext>
    </p:extLst>
  </p:cSld>
  <p:clrMapOvr>
    <a:masterClrMapping/>
  </p:clrMapOvr>
</p:sld>
</file>

<file path=ppt/theme/theme1.xml><?xml version="1.0" encoding="utf-8"?>
<a:theme xmlns:a="http://schemas.openxmlformats.org/drawingml/2006/main" name="4/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1/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Keyl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Keyl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Keyl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Keyl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4_Keyl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6032</TotalTime>
  <Words>6940</Words>
  <Application>Microsoft Office PowerPoint</Application>
  <PresentationFormat>Widescreen</PresentationFormat>
  <Paragraphs>1084</Paragraphs>
  <Slides>72</Slides>
  <Notes>63</Notes>
  <HiddenSlides>0</HiddenSlides>
  <MMClips>0</MMClips>
  <ScaleCrop>false</ScaleCrop>
  <HeadingPairs>
    <vt:vector size="6" baseType="variant">
      <vt:variant>
        <vt:lpstr>Fonts Used</vt:lpstr>
      </vt:variant>
      <vt:variant>
        <vt:i4>8</vt:i4>
      </vt:variant>
      <vt:variant>
        <vt:lpstr>Theme</vt:lpstr>
      </vt:variant>
      <vt:variant>
        <vt:i4>8</vt:i4>
      </vt:variant>
      <vt:variant>
        <vt:lpstr>Slide Titles</vt:lpstr>
      </vt:variant>
      <vt:variant>
        <vt:i4>72</vt:i4>
      </vt:variant>
    </vt:vector>
  </HeadingPairs>
  <TitlesOfParts>
    <vt:vector size="88" baseType="lpstr">
      <vt:lpstr>MS Gothic</vt:lpstr>
      <vt:lpstr>Arial</vt:lpstr>
      <vt:lpstr>Calibri</vt:lpstr>
      <vt:lpstr>Courier New</vt:lpstr>
      <vt:lpstr>Times New Roman</vt:lpstr>
      <vt:lpstr>TimesNewRomanPS-ItalicMT</vt:lpstr>
      <vt:lpstr>TimesNewRomanPSMT</vt:lpstr>
      <vt:lpstr>Wingdings</vt:lpstr>
      <vt:lpstr>4/12 Departmental lockup</vt:lpstr>
      <vt:lpstr>1/12 Departmental lockup</vt:lpstr>
      <vt:lpstr>1_1/12 Departmental lockup</vt:lpstr>
      <vt:lpstr>Keyline</vt:lpstr>
      <vt:lpstr>1_Keyline</vt:lpstr>
      <vt:lpstr>2_Keyline</vt:lpstr>
      <vt:lpstr>3_Keyline</vt:lpstr>
      <vt:lpstr>4_Keyline</vt:lpstr>
      <vt:lpstr>PowerPoint Presentation</vt:lpstr>
      <vt:lpstr>PowerPoint Presentation</vt:lpstr>
      <vt:lpstr>PowerPoint Presentation</vt:lpstr>
      <vt:lpstr>Background</vt:lpstr>
      <vt:lpstr>PowerPoint Presentation</vt:lpstr>
      <vt:lpstr>Beta Agonists Bad?</vt:lpstr>
      <vt:lpstr>Heart rate control or immune modulation?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Nafisa</dc:creator>
  <cp:lastModifiedBy>Ghuman, Belinder</cp:lastModifiedBy>
  <cp:revision>626</cp:revision>
  <cp:lastPrinted>2019-01-30T09:22:25Z</cp:lastPrinted>
  <dcterms:created xsi:type="dcterms:W3CDTF">2017-12-11T14:24:56Z</dcterms:created>
  <dcterms:modified xsi:type="dcterms:W3CDTF">2021-07-28T16:26:23Z</dcterms:modified>
</cp:coreProperties>
</file>